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6"/>
  </p:notesMasterIdLst>
  <p:sldIdLst>
    <p:sldId id="1263" r:id="rId2"/>
    <p:sldId id="337" r:id="rId3"/>
    <p:sldId id="1258" r:id="rId4"/>
    <p:sldId id="697"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3F59"/>
    <a:srgbClr val="B3D029"/>
    <a:srgbClr val="800000"/>
    <a:srgbClr val="FFCC33"/>
    <a:srgbClr val="E7501F"/>
    <a:srgbClr val="626368"/>
    <a:srgbClr val="A8DED8"/>
    <a:srgbClr val="F8E7BB"/>
    <a:srgbClr val="FFCCFF"/>
    <a:srgbClr val="3F80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26" autoAdjust="0"/>
    <p:restoredTop sz="65116" autoAdjust="0"/>
  </p:normalViewPr>
  <p:slideViewPr>
    <p:cSldViewPr snapToGrid="0" snapToObjects="1">
      <p:cViewPr varScale="1">
        <p:scale>
          <a:sx n="46" d="100"/>
          <a:sy n="46" d="100"/>
        </p:scale>
        <p:origin x="648" y="54"/>
      </p:cViewPr>
      <p:guideLst>
        <p:guide orient="horz" pos="2160"/>
        <p:guide pos="2880"/>
      </p:guideLst>
    </p:cSldViewPr>
  </p:slideViewPr>
  <p:outlineViewPr>
    <p:cViewPr>
      <p:scale>
        <a:sx n="33" d="100"/>
        <a:sy n="33" d="100"/>
      </p:scale>
      <p:origin x="0" y="0"/>
    </p:cViewPr>
  </p:outlineViewPr>
  <p:notesTextViewPr>
    <p:cViewPr>
      <p:scale>
        <a:sx n="85" d="100"/>
        <a:sy n="85"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B0124-2F64-5945-A12B-7B81DB5CC1EF}" type="datetimeFigureOut">
              <a:rPr lang="en-US" smtClean="0"/>
              <a:t>6/25/2019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53B46A-D643-0A49-93D2-6742FCA04024}" type="slidenum">
              <a:rPr lang="en-US" smtClean="0"/>
              <a:t>‹#›</a:t>
            </a:fld>
            <a:endParaRPr lang="en-US"/>
          </a:p>
        </p:txBody>
      </p:sp>
    </p:spTree>
    <p:extLst>
      <p:ext uri="{BB962C8B-B14F-4D97-AF65-F5344CB8AC3E}">
        <p14:creationId xmlns:p14="http://schemas.microsoft.com/office/powerpoint/2010/main" val="994105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THANK YOU for the invitation to be here with you this afternoon. Also thanks to ACL and DHHS for planning this event to recognize the importance of the Olmstead Decision and its effect on long term services and supports for people with disabilities in the United States over that time period.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While I did not know Lois Curtis and Elaine Wilson, who had both been languishing in an institution for years and was not involved in this case, I do however remember </a:t>
            </a:r>
            <a:r>
              <a:rPr lang="en-US" sz="1200" b="1" dirty="0"/>
              <a:t>exactly</a:t>
            </a:r>
            <a:r>
              <a:rPr lang="en-US" sz="1200" dirty="0"/>
              <a:t> where I was standing when this court decision was handed down because I knew this decision was very significant. </a:t>
            </a:r>
          </a:p>
          <a:p>
            <a:endParaRPr lang="en-US" dirty="0"/>
          </a:p>
        </p:txBody>
      </p:sp>
      <p:sp>
        <p:nvSpPr>
          <p:cNvPr id="4" name="Slide Number Placeholder 3"/>
          <p:cNvSpPr>
            <a:spLocks noGrp="1"/>
          </p:cNvSpPr>
          <p:nvPr>
            <p:ph type="sldNum" sz="quarter" idx="5"/>
          </p:nvPr>
        </p:nvSpPr>
        <p:spPr/>
        <p:txBody>
          <a:bodyPr/>
          <a:lstStyle/>
          <a:p>
            <a:fld id="{F253B46A-D643-0A49-93D2-6742FCA04024}" type="slidenum">
              <a:rPr lang="en-US" smtClean="0"/>
              <a:t>1</a:t>
            </a:fld>
            <a:endParaRPr lang="en-US"/>
          </a:p>
        </p:txBody>
      </p:sp>
    </p:spTree>
    <p:extLst>
      <p:ext uri="{BB962C8B-B14F-4D97-AF65-F5344CB8AC3E}">
        <p14:creationId xmlns:p14="http://schemas.microsoft.com/office/powerpoint/2010/main" val="675993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 can, without question say that the Olmstead decision changed my family’s life and the lives of tens of thousands of people in the United States with disabilities. While I come to these issues form the perspective of a researcher who focuses my work on community living, I also understand it in my personal life. This is a photo of my family, and YES, you are correct, I am surrounded by an awful lot of men!</a:t>
            </a:r>
          </a:p>
          <a:p>
            <a:endParaRPr lang="en-US" dirty="0"/>
          </a:p>
          <a:p>
            <a:r>
              <a:rPr lang="en-US" dirty="0"/>
              <a:t>My husband Brad is on your righthand side and my son Jack is between us and Amos next to me. To your far left is Brad’s brother Nathan who is a 45 year old man who lives with autism and other complex mental health disabilities. There were times in his past when institutional services were his only choice; he lived in an institution and a group home. For the past 16 years, Nathan has been supported in Minnesota through a program called Consumer Directed Community Supports – he self-directs his services with our support and lives in his own apartment attached to our home. Today, he experiences a person-centered life in his community.  I know and am forever grateful for the influence the Olmstead Decision had on making his opportunities available. </a:t>
            </a:r>
          </a:p>
          <a:p>
            <a:endParaRPr lang="en-US" dirty="0"/>
          </a:p>
        </p:txBody>
      </p:sp>
      <p:sp>
        <p:nvSpPr>
          <p:cNvPr id="4" name="Slide Number Placeholder 3"/>
          <p:cNvSpPr>
            <a:spLocks noGrp="1"/>
          </p:cNvSpPr>
          <p:nvPr>
            <p:ph type="sldNum" sz="quarter" idx="10"/>
          </p:nvPr>
        </p:nvSpPr>
        <p:spPr/>
        <p:txBody>
          <a:bodyPr/>
          <a:lstStyle/>
          <a:p>
            <a:fld id="{F253B46A-D643-0A49-93D2-6742FCA04024}" type="slidenum">
              <a:rPr lang="en-US" smtClean="0"/>
              <a:t>2</a:t>
            </a:fld>
            <a:endParaRPr lang="en-US"/>
          </a:p>
        </p:txBody>
      </p:sp>
    </p:spTree>
    <p:extLst>
      <p:ext uri="{BB962C8B-B14F-4D97-AF65-F5344CB8AC3E}">
        <p14:creationId xmlns:p14="http://schemas.microsoft.com/office/powerpoint/2010/main" val="1410706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Olmstead Decision was a result of a case brought forward by </a:t>
            </a:r>
            <a:r>
              <a:rPr lang="en-US" sz="1200" dirty="0"/>
              <a:t>Lois and Elaine based on discrimination, under the protections of the Americans with Disabilities Act, for being unjustifiably segregated in an institution. These two women wanted the right to be freed and have an opportunity to live in their community. I think often of Elaine and Lois and their families. I wonder if they could ever imagine what a significant and lasting impact their brave and unwavering advocacy, and fight for freedom and choice, would have on so many people. </a:t>
            </a:r>
          </a:p>
          <a:p>
            <a:endParaRPr lang="en-US" sz="1200" dirty="0"/>
          </a:p>
          <a:p>
            <a:r>
              <a:rPr lang="en-US" sz="1200" dirty="0"/>
              <a:t>This decision and the legal precedent it set, led to new opportunities for people with disabilities, including people with complex needs, to live and be participating members of their communities in their neighborhoods, workplaces and educational institutions. Over the past 20 years, the right to be participating members </a:t>
            </a:r>
            <a:r>
              <a:rPr lang="en-US" sz="1200" b="1" dirty="0"/>
              <a:t>OF</a:t>
            </a:r>
            <a:r>
              <a:rPr lang="en-US" sz="1200" dirty="0"/>
              <a:t> ones community has fundamentally changed the types of services provided to support people and the outcomes we expect. </a:t>
            </a:r>
          </a:p>
          <a:p>
            <a:endParaRPr lang="en-US" sz="1200" dirty="0"/>
          </a:p>
          <a:p>
            <a:r>
              <a:rPr lang="en-US" sz="1200" dirty="0"/>
              <a:t>Certainly, additional cases that have come since Olmstead. The enforcement of the Americans with Disabilities Act and actions of the civil rights division of the Department of Justice have led to several statewide Olmstead settlements that target a wide variety of populations and a variety of service systems and communities across the United States. All, uphold and move forward the rights of people with disabilities to live where and with whom they want and to work for competitive wages.</a:t>
            </a:r>
            <a:endParaRPr lang="en-US" dirty="0"/>
          </a:p>
          <a:p>
            <a:endParaRPr lang="en-US" dirty="0"/>
          </a:p>
        </p:txBody>
      </p:sp>
      <p:sp>
        <p:nvSpPr>
          <p:cNvPr id="4" name="Slide Number Placeholder 3"/>
          <p:cNvSpPr>
            <a:spLocks noGrp="1"/>
          </p:cNvSpPr>
          <p:nvPr>
            <p:ph type="sldNum" sz="quarter" idx="5"/>
          </p:nvPr>
        </p:nvSpPr>
        <p:spPr/>
        <p:txBody>
          <a:bodyPr/>
          <a:lstStyle/>
          <a:p>
            <a:fld id="{F253B46A-D643-0A49-93D2-6742FCA04024}" type="slidenum">
              <a:rPr lang="en-US" smtClean="0"/>
              <a:t>3</a:t>
            </a:fld>
            <a:endParaRPr lang="en-US"/>
          </a:p>
        </p:txBody>
      </p:sp>
    </p:spTree>
    <p:extLst>
      <p:ext uri="{BB962C8B-B14F-4D97-AF65-F5344CB8AC3E}">
        <p14:creationId xmlns:p14="http://schemas.microsoft.com/office/powerpoint/2010/main" val="3913589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do have much to celebrate and I appreciate the Administration on Community living for recognizing the need to pause, reflect and celebrate this important legal decision and its impact on people’s lives. </a:t>
            </a:r>
          </a:p>
          <a:p>
            <a:endParaRPr lang="en-US" dirty="0"/>
          </a:p>
        </p:txBody>
      </p:sp>
      <p:sp>
        <p:nvSpPr>
          <p:cNvPr id="4" name="Slide Number Placeholder 3"/>
          <p:cNvSpPr>
            <a:spLocks noGrp="1"/>
          </p:cNvSpPr>
          <p:nvPr>
            <p:ph type="sldNum" sz="quarter" idx="5"/>
          </p:nvPr>
        </p:nvSpPr>
        <p:spPr/>
        <p:txBody>
          <a:bodyPr/>
          <a:lstStyle/>
          <a:p>
            <a:fld id="{F253B46A-D643-0A49-93D2-6742FCA04024}" type="slidenum">
              <a:rPr lang="en-US" smtClean="0"/>
              <a:t>4</a:t>
            </a:fld>
            <a:endParaRPr lang="en-US"/>
          </a:p>
        </p:txBody>
      </p:sp>
    </p:spTree>
    <p:extLst>
      <p:ext uri="{BB962C8B-B14F-4D97-AF65-F5344CB8AC3E}">
        <p14:creationId xmlns:p14="http://schemas.microsoft.com/office/powerpoint/2010/main" val="29506327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1" y="-1"/>
            <a:ext cx="9144000" cy="68580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rotWithShape="1">
          <a:blip r:embed="rId2"/>
          <a:srcRect l="4026" r="3467"/>
          <a:stretch/>
        </p:blipFill>
        <p:spPr>
          <a:xfrm>
            <a:off x="0" y="-1"/>
            <a:ext cx="9144000" cy="4363851"/>
          </a:xfrm>
          <a:prstGeom prst="rect">
            <a:avLst/>
          </a:prstGeom>
        </p:spPr>
      </p:pic>
      <p:sp>
        <p:nvSpPr>
          <p:cNvPr id="14" name="Rectangle 13"/>
          <p:cNvSpPr/>
          <p:nvPr userDrawn="1"/>
        </p:nvSpPr>
        <p:spPr>
          <a:xfrm>
            <a:off x="3968751" y="0"/>
            <a:ext cx="5175250" cy="4357744"/>
          </a:xfrm>
          <a:prstGeom prst="rect">
            <a:avLst/>
          </a:prstGeom>
          <a:gradFill flip="none" rotWithShape="1">
            <a:gsLst>
              <a:gs pos="0">
                <a:schemeClr val="tx1">
                  <a:alpha val="20000"/>
                </a:schemeClr>
              </a:gs>
              <a:gs pos="100000">
                <a:srgbClr val="FFFFFF">
                  <a:alpha val="0"/>
                </a:srgbClr>
              </a:gs>
            </a:gsLst>
            <a:lin ang="105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7076292" y="4576519"/>
            <a:ext cx="2067710" cy="2281483"/>
          </a:xfrm>
          <a:prstGeom prst="rect">
            <a:avLst/>
          </a:prstGeom>
          <a:solidFill>
            <a:srgbClr val="FFCC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sp>
        <p:nvSpPr>
          <p:cNvPr id="17" name="Rectangle 16"/>
          <p:cNvSpPr/>
          <p:nvPr userDrawn="1"/>
        </p:nvSpPr>
        <p:spPr>
          <a:xfrm>
            <a:off x="1" y="4576519"/>
            <a:ext cx="6830960" cy="2281483"/>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pic>
        <p:nvPicPr>
          <p:cNvPr id="23" name="Picture 22"/>
          <p:cNvPicPr>
            <a:picLocks noChangeAspect="1"/>
          </p:cNvPicPr>
          <p:nvPr userDrawn="1"/>
        </p:nvPicPr>
        <p:blipFill>
          <a:blip r:embed="rId3"/>
          <a:stretch>
            <a:fillRect/>
          </a:stretch>
        </p:blipFill>
        <p:spPr>
          <a:xfrm>
            <a:off x="358412" y="5399955"/>
            <a:ext cx="5864590" cy="609081"/>
          </a:xfrm>
          <a:prstGeom prst="rect">
            <a:avLst/>
          </a:prstGeom>
        </p:spPr>
      </p:pic>
      <p:pic>
        <p:nvPicPr>
          <p:cNvPr id="3" name="Picture 2"/>
          <p:cNvPicPr>
            <a:picLocks noChangeAspect="1"/>
          </p:cNvPicPr>
          <p:nvPr userDrawn="1"/>
        </p:nvPicPr>
        <p:blipFill>
          <a:blip r:embed="rId4"/>
          <a:stretch>
            <a:fillRect/>
          </a:stretch>
        </p:blipFill>
        <p:spPr>
          <a:xfrm>
            <a:off x="7212139" y="6410196"/>
            <a:ext cx="1778841" cy="229528"/>
          </a:xfrm>
          <a:prstGeom prst="rect">
            <a:avLst/>
          </a:prstGeom>
        </p:spPr>
      </p:pic>
      <p:pic>
        <p:nvPicPr>
          <p:cNvPr id="4" name="Picture 3"/>
          <p:cNvPicPr>
            <a:picLocks noChangeAspect="1"/>
          </p:cNvPicPr>
          <p:nvPr userDrawn="1"/>
        </p:nvPicPr>
        <p:blipFill>
          <a:blip r:embed="rId5"/>
          <a:stretch>
            <a:fillRect/>
          </a:stretch>
        </p:blipFill>
        <p:spPr>
          <a:xfrm>
            <a:off x="7590592" y="4774354"/>
            <a:ext cx="1095361" cy="1417526"/>
          </a:xfrm>
          <a:prstGeom prst="rect">
            <a:avLst/>
          </a:prstGeom>
        </p:spPr>
      </p:pic>
      <p:sp>
        <p:nvSpPr>
          <p:cNvPr id="10" name="Rectangle 9"/>
          <p:cNvSpPr/>
          <p:nvPr userDrawn="1"/>
        </p:nvSpPr>
        <p:spPr>
          <a:xfrm>
            <a:off x="5677840" y="0"/>
            <a:ext cx="3466160" cy="4357744"/>
          </a:xfrm>
          <a:prstGeom prst="rect">
            <a:avLst/>
          </a:prstGeom>
          <a:solidFill>
            <a:schemeClr val="tx1">
              <a:lumMod val="75000"/>
              <a:lumOff val="25000"/>
              <a:alpha val="70000"/>
            </a:schemeClr>
          </a:solidFill>
          <a:ln>
            <a:noFill/>
          </a:ln>
          <a:effectLst>
            <a:outerShdw blurRad="40000" dist="23000" dir="5400000" rotWithShape="0">
              <a:srgbClr val="000000">
                <a:alpha val="1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9357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1" y="3"/>
            <a:ext cx="9143999" cy="1294189"/>
          </a:xfrm>
          <a:prstGeom prst="rect">
            <a:avLst/>
          </a:prstGeom>
          <a:solidFill>
            <a:srgbClr val="B3D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sp>
        <p:nvSpPr>
          <p:cNvPr id="8" name="Title 1"/>
          <p:cNvSpPr>
            <a:spLocks noGrp="1"/>
          </p:cNvSpPr>
          <p:nvPr>
            <p:ph type="title"/>
          </p:nvPr>
        </p:nvSpPr>
        <p:spPr>
          <a:xfrm>
            <a:off x="457200" y="274638"/>
            <a:ext cx="8229600" cy="838124"/>
          </a:xfrm>
          <a:prstGeom prst="rect">
            <a:avLst/>
          </a:prstGeom>
        </p:spPr>
        <p:txBody>
          <a:bodyPr>
            <a:normAutofit/>
          </a:bodyPr>
          <a:lstStyle>
            <a:lvl1pPr algn="l">
              <a:defRPr sz="2800" b="1">
                <a:solidFill>
                  <a:srgbClr val="0F3F59"/>
                </a:solidFill>
                <a:latin typeface="Open Sans"/>
                <a:cs typeface="Open Sans"/>
              </a:defRPr>
            </a:lvl1pPr>
          </a:lstStyle>
          <a:p>
            <a:r>
              <a:rPr lang="en-US" dirty="0"/>
              <a:t>Click to edit Master title style</a:t>
            </a:r>
          </a:p>
        </p:txBody>
      </p:sp>
      <p:sp>
        <p:nvSpPr>
          <p:cNvPr id="3" name="Content Placeholder 2"/>
          <p:cNvSpPr>
            <a:spLocks noGrp="1"/>
          </p:cNvSpPr>
          <p:nvPr>
            <p:ph sz="quarter" idx="13"/>
          </p:nvPr>
        </p:nvSpPr>
        <p:spPr>
          <a:xfrm>
            <a:off x="457200" y="1743077"/>
            <a:ext cx="8229600" cy="3884613"/>
          </a:xfrm>
          <a:prstGeom prst="rect">
            <a:avLst/>
          </a:prstGeom>
        </p:spPr>
        <p:txBody>
          <a:bodyPr vert="horz"/>
          <a:lstStyle>
            <a:lvl1pPr>
              <a:defRPr>
                <a:solidFill>
                  <a:srgbClr val="0F3F59"/>
                </a:solidFill>
                <a:latin typeface="Open Sans"/>
                <a:cs typeface="Open Sans"/>
              </a:defRPr>
            </a:lvl1pPr>
            <a:lvl2pPr>
              <a:defRPr>
                <a:solidFill>
                  <a:srgbClr val="0F3F59"/>
                </a:solidFill>
                <a:latin typeface="Open Sans"/>
                <a:cs typeface="Open Sans"/>
              </a:defRPr>
            </a:lvl2pPr>
            <a:lvl3pPr>
              <a:defRPr>
                <a:solidFill>
                  <a:srgbClr val="0F3F59"/>
                </a:solidFill>
                <a:latin typeface="Open Sans"/>
                <a:cs typeface="Open Sans"/>
              </a:defRPr>
            </a:lvl3pPr>
            <a:lvl4pPr>
              <a:defRPr>
                <a:solidFill>
                  <a:srgbClr val="0F3F59"/>
                </a:solidFill>
                <a:latin typeface="Open Sans"/>
                <a:cs typeface="Open Sans"/>
              </a:defRPr>
            </a:lvl4pPr>
            <a:lvl5pPr>
              <a:defRPr>
                <a:solidFill>
                  <a:srgbClr val="0F3F59"/>
                </a:solidFill>
                <a:latin typeface="Open Sans"/>
                <a:cs typeface="Open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4931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30447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Rectangle 9"/>
          <p:cNvSpPr/>
          <p:nvPr userDrawn="1"/>
        </p:nvSpPr>
        <p:spPr>
          <a:xfrm>
            <a:off x="1" y="3"/>
            <a:ext cx="9143999" cy="1294189"/>
          </a:xfrm>
          <a:prstGeom prst="rect">
            <a:avLst/>
          </a:prstGeom>
          <a:solidFill>
            <a:srgbClr val="B3D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sp>
        <p:nvSpPr>
          <p:cNvPr id="2" name="Title 1"/>
          <p:cNvSpPr>
            <a:spLocks noGrp="1"/>
          </p:cNvSpPr>
          <p:nvPr>
            <p:ph type="title"/>
          </p:nvPr>
        </p:nvSpPr>
        <p:spPr>
          <a:xfrm>
            <a:off x="457200" y="274638"/>
            <a:ext cx="8229600" cy="838124"/>
          </a:xfrm>
          <a:prstGeom prst="rect">
            <a:avLst/>
          </a:prstGeom>
        </p:spPr>
        <p:txBody>
          <a:bodyPr>
            <a:normAutofit/>
          </a:bodyPr>
          <a:lstStyle>
            <a:lvl1pPr algn="l">
              <a:defRPr sz="2800" b="1">
                <a:solidFill>
                  <a:srgbClr val="0F3F59"/>
                </a:solidFill>
                <a:latin typeface="Open Sans"/>
                <a:cs typeface="Open Sans"/>
              </a:defRPr>
            </a:lvl1pPr>
          </a:lstStyle>
          <a:p>
            <a:r>
              <a:rPr lang="en-US" dirty="0"/>
              <a:t>Click to edit Master title style</a:t>
            </a:r>
          </a:p>
        </p:txBody>
      </p:sp>
    </p:spTree>
    <p:extLst>
      <p:ext uri="{BB962C8B-B14F-4D97-AF65-F5344CB8AC3E}">
        <p14:creationId xmlns:p14="http://schemas.microsoft.com/office/powerpoint/2010/main" val="1795799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0" y="344845"/>
            <a:ext cx="9144000" cy="15560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quarter" idx="10"/>
          </p:nvPr>
        </p:nvSpPr>
        <p:spPr>
          <a:xfrm>
            <a:off x="639361" y="664459"/>
            <a:ext cx="8090436" cy="5071181"/>
          </a:xfrm>
          <a:prstGeom prst="rect">
            <a:avLst/>
          </a:prstGeom>
          <a:noFill/>
          <a:ln>
            <a:noFill/>
          </a:ln>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1645850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6043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 y="6236368"/>
            <a:ext cx="8104650" cy="621632"/>
          </a:xfrm>
          <a:prstGeom prst="rect">
            <a:avLst/>
          </a:prstGeom>
          <a:solidFill>
            <a:srgbClr val="8D1A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ln>
                <a:noFill/>
              </a:ln>
              <a:solidFill>
                <a:prstClr val="white"/>
              </a:solidFill>
              <a:latin typeface="Calibri"/>
            </a:endParaRPr>
          </a:p>
        </p:txBody>
      </p:sp>
      <p:sp>
        <p:nvSpPr>
          <p:cNvPr id="5" name="Rectangle 4"/>
          <p:cNvSpPr/>
          <p:nvPr userDrawn="1"/>
        </p:nvSpPr>
        <p:spPr>
          <a:xfrm>
            <a:off x="1" y="3"/>
            <a:ext cx="9143999" cy="1294189"/>
          </a:xfrm>
          <a:prstGeom prst="rect">
            <a:avLst/>
          </a:prstGeom>
          <a:solidFill>
            <a:srgbClr val="B3D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sp>
        <p:nvSpPr>
          <p:cNvPr id="7" name="Rectangle 6"/>
          <p:cNvSpPr/>
          <p:nvPr userDrawn="1"/>
        </p:nvSpPr>
        <p:spPr>
          <a:xfrm>
            <a:off x="8222248" y="6236368"/>
            <a:ext cx="929105" cy="621632"/>
          </a:xfrm>
          <a:prstGeom prst="rect">
            <a:avLst/>
          </a:prstGeom>
          <a:solidFill>
            <a:srgbClr val="FFCC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pic>
        <p:nvPicPr>
          <p:cNvPr id="9" name="Picture 8"/>
          <p:cNvPicPr>
            <a:picLocks noChangeAspect="1"/>
          </p:cNvPicPr>
          <p:nvPr userDrawn="1"/>
        </p:nvPicPr>
        <p:blipFill>
          <a:blip r:embed="rId8"/>
          <a:stretch>
            <a:fillRect/>
          </a:stretch>
        </p:blipFill>
        <p:spPr>
          <a:xfrm>
            <a:off x="8391394" y="6366714"/>
            <a:ext cx="646329" cy="355190"/>
          </a:xfrm>
          <a:prstGeom prst="rect">
            <a:avLst/>
          </a:prstGeom>
        </p:spPr>
      </p:pic>
      <p:sp>
        <p:nvSpPr>
          <p:cNvPr id="14" name="Title Placeholder 13"/>
          <p:cNvSpPr>
            <a:spLocks noGrp="1"/>
          </p:cNvSpPr>
          <p:nvPr>
            <p:ph type="title"/>
          </p:nvPr>
        </p:nvSpPr>
        <p:spPr>
          <a:xfrm>
            <a:off x="319315" y="98652"/>
            <a:ext cx="8229600" cy="1143000"/>
          </a:xfrm>
          <a:prstGeom prst="rect">
            <a:avLst/>
          </a:prstGeom>
        </p:spPr>
        <p:txBody>
          <a:bodyPr vert="horz" lIns="91440" tIns="45720" rIns="91440" bIns="45720" rtlCol="0" anchor="ctr">
            <a:normAutofit/>
          </a:bodyPr>
          <a:lstStyle/>
          <a:p>
            <a:r>
              <a:rPr lang="en-US" dirty="0"/>
              <a:t>Click to edit Master title style</a:t>
            </a:r>
          </a:p>
        </p:txBody>
      </p:sp>
      <p:pic>
        <p:nvPicPr>
          <p:cNvPr id="3" name="Picture 2"/>
          <p:cNvPicPr>
            <a:picLocks noChangeAspect="1"/>
          </p:cNvPicPr>
          <p:nvPr userDrawn="1"/>
        </p:nvPicPr>
        <p:blipFill>
          <a:blip r:embed="rId9"/>
          <a:stretch>
            <a:fillRect/>
          </a:stretch>
        </p:blipFill>
        <p:spPr>
          <a:xfrm>
            <a:off x="457200" y="6401805"/>
            <a:ext cx="3657600" cy="379869"/>
          </a:xfrm>
          <a:prstGeom prst="rect">
            <a:avLst/>
          </a:prstGeom>
        </p:spPr>
      </p:pic>
      <p:sp>
        <p:nvSpPr>
          <p:cNvPr id="4" name="Text Placeholder 3"/>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10"/>
          <a:stretch>
            <a:fillRect/>
          </a:stretch>
        </p:blipFill>
        <p:spPr>
          <a:xfrm>
            <a:off x="7313707" y="6366716"/>
            <a:ext cx="581195" cy="409335"/>
          </a:xfrm>
          <a:prstGeom prst="rect">
            <a:avLst/>
          </a:prstGeom>
        </p:spPr>
      </p:pic>
    </p:spTree>
    <p:extLst>
      <p:ext uri="{BB962C8B-B14F-4D97-AF65-F5344CB8AC3E}">
        <p14:creationId xmlns:p14="http://schemas.microsoft.com/office/powerpoint/2010/main" val="23458656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7" r:id="rId4"/>
    <p:sldLayoutId id="2147483668" r:id="rId5"/>
    <p:sldLayoutId id="2147483677" r:id="rId6"/>
  </p:sldLayoutIdLst>
  <p:txStyles>
    <p:titleStyle>
      <a:lvl1pPr algn="l" defTabSz="457200" rtl="0" eaLnBrk="1" latinLnBrk="0" hangingPunct="1">
        <a:spcBef>
          <a:spcPct val="0"/>
        </a:spcBef>
        <a:buNone/>
        <a:defRPr sz="2800" b="1" kern="1200">
          <a:solidFill>
            <a:srgbClr val="0F3F59"/>
          </a:solidFill>
          <a:latin typeface="Open Sans bold"/>
          <a:ea typeface="+mj-ea"/>
          <a:cs typeface="Open Sans bold"/>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Open Sans"/>
          <a:ea typeface="+mn-ea"/>
          <a:cs typeface="Open San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3F4664A-73E5-8948-AEA3-19D646E933EE}"/>
              </a:ext>
            </a:extLst>
          </p:cNvPr>
          <p:cNvSpPr txBox="1">
            <a:spLocks/>
          </p:cNvSpPr>
          <p:nvPr/>
        </p:nvSpPr>
        <p:spPr>
          <a:xfrm>
            <a:off x="5706534" y="3330046"/>
            <a:ext cx="3285066" cy="920221"/>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tx1"/>
                </a:solidFill>
                <a:latin typeface="Open Sans"/>
                <a:ea typeface="+mn-ea"/>
                <a:cs typeface="Open San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1800" dirty="0">
                <a:solidFill>
                  <a:schemeClr val="bg1"/>
                </a:solidFill>
                <a:latin typeface="Open Sans" charset="0"/>
                <a:ea typeface="Open Sans" charset="0"/>
                <a:cs typeface="Open Sans" charset="0"/>
                <a:sym typeface="Arial"/>
              </a:rPr>
              <a:t>6.25.19</a:t>
            </a:r>
          </a:p>
          <a:p>
            <a:pPr marL="0" indent="0">
              <a:lnSpc>
                <a:spcPct val="120000"/>
              </a:lnSpc>
              <a:buNone/>
            </a:pPr>
            <a:r>
              <a:rPr lang="en-US" sz="1800" dirty="0">
                <a:solidFill>
                  <a:schemeClr val="bg1"/>
                </a:solidFill>
                <a:latin typeface="Open Sans" charset="0"/>
                <a:ea typeface="Open Sans" charset="0"/>
                <a:cs typeface="Open Sans" charset="0"/>
                <a:sym typeface="Arial"/>
              </a:rPr>
              <a:t>Washington DC</a:t>
            </a:r>
            <a:endParaRPr lang="en-US" sz="1800" dirty="0">
              <a:latin typeface="Open Sans" charset="0"/>
              <a:ea typeface="Open Sans" charset="0"/>
              <a:cs typeface="Open Sans" charset="0"/>
            </a:endParaRPr>
          </a:p>
        </p:txBody>
      </p:sp>
      <p:sp>
        <p:nvSpPr>
          <p:cNvPr id="5" name="Title 4"/>
          <p:cNvSpPr>
            <a:spLocks noGrp="1"/>
          </p:cNvSpPr>
          <p:nvPr>
            <p:ph type="title" idx="4294967295"/>
          </p:nvPr>
        </p:nvSpPr>
        <p:spPr>
          <a:xfrm>
            <a:off x="5706534" y="255814"/>
            <a:ext cx="3781198" cy="1143000"/>
          </a:xfrm>
        </p:spPr>
        <p:txBody>
          <a:bodyPr>
            <a:normAutofit fontScale="90000"/>
          </a:bodyPr>
          <a:lstStyle/>
          <a:p>
            <a:pPr>
              <a:lnSpc>
                <a:spcPct val="120000"/>
              </a:lnSpc>
            </a:pPr>
            <a:r>
              <a:rPr lang="en-US" sz="3100" dirty="0">
                <a:solidFill>
                  <a:schemeClr val="bg1"/>
                </a:solidFill>
                <a:latin typeface="Open Sans" charset="0"/>
                <a:ea typeface="Open Sans" charset="0"/>
                <a:cs typeface="Open Sans" charset="0"/>
                <a:sym typeface="Arial"/>
              </a:rPr>
              <a:t>Olmstead 20 </a:t>
            </a:r>
            <a:br>
              <a:rPr lang="en-US" sz="3100" dirty="0">
                <a:solidFill>
                  <a:schemeClr val="bg1"/>
                </a:solidFill>
                <a:latin typeface="Open Sans" charset="0"/>
                <a:ea typeface="Open Sans" charset="0"/>
                <a:cs typeface="Open Sans" charset="0"/>
                <a:sym typeface="Arial"/>
              </a:rPr>
            </a:br>
            <a:r>
              <a:rPr lang="en-US" sz="3100" dirty="0">
                <a:solidFill>
                  <a:schemeClr val="bg1"/>
                </a:solidFill>
                <a:latin typeface="Open Sans" charset="0"/>
                <a:ea typeface="Open Sans" charset="0"/>
                <a:cs typeface="Open Sans" charset="0"/>
                <a:sym typeface="Arial"/>
              </a:rPr>
              <a:t>Years Later: </a:t>
            </a:r>
            <a:r>
              <a:rPr lang="en-US" dirty="0">
                <a:solidFill>
                  <a:schemeClr val="bg1"/>
                </a:solidFill>
                <a:latin typeface="Open Sans" charset="0"/>
                <a:ea typeface="Open Sans" charset="0"/>
                <a:cs typeface="Open Sans" charset="0"/>
                <a:sym typeface="Arial"/>
              </a:rPr>
              <a:t/>
            </a:r>
            <a:br>
              <a:rPr lang="en-US" dirty="0">
                <a:solidFill>
                  <a:schemeClr val="bg1"/>
                </a:solidFill>
                <a:latin typeface="Open Sans" charset="0"/>
                <a:ea typeface="Open Sans" charset="0"/>
                <a:cs typeface="Open Sans" charset="0"/>
                <a:sym typeface="Arial"/>
              </a:rPr>
            </a:br>
            <a:r>
              <a:rPr lang="en-US" b="0" dirty="0">
                <a:solidFill>
                  <a:schemeClr val="bg1"/>
                </a:solidFill>
                <a:latin typeface="Open Sans Condensed Light" charset="0"/>
                <a:ea typeface="Open Sans Condensed Light" charset="0"/>
                <a:cs typeface="Open Sans Condensed Light" charset="0"/>
                <a:sym typeface="Arial"/>
              </a:rPr>
              <a:t>The case for community</a:t>
            </a:r>
          </a:p>
        </p:txBody>
      </p:sp>
    </p:spTree>
    <p:extLst>
      <p:ext uri="{BB962C8B-B14F-4D97-AF65-F5344CB8AC3E}">
        <p14:creationId xmlns:p14="http://schemas.microsoft.com/office/powerpoint/2010/main" val="622140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p:txBody>
          <a:bodyPr/>
          <a:lstStyle/>
          <a:p>
            <a:r>
              <a:rPr lang="en-US" dirty="0"/>
              <a:t>Amy’s Family</a:t>
            </a:r>
          </a:p>
        </p:txBody>
      </p:sp>
      <p:pic>
        <p:nvPicPr>
          <p:cNvPr id="2" name="Picture 1" descr="A photo of Amy and her family.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228522"/>
          </a:xfrm>
          <a:prstGeom prst="rect">
            <a:avLst/>
          </a:prstGeom>
        </p:spPr>
      </p:pic>
    </p:spTree>
    <p:extLst>
      <p:ext uri="{BB962C8B-B14F-4D97-AF65-F5344CB8AC3E}">
        <p14:creationId xmlns:p14="http://schemas.microsoft.com/office/powerpoint/2010/main" val="2056413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93162-FA81-0A46-A1E1-EA9952463E6C}"/>
              </a:ext>
            </a:extLst>
          </p:cNvPr>
          <p:cNvSpPr>
            <a:spLocks noGrp="1"/>
          </p:cNvSpPr>
          <p:nvPr>
            <p:ph type="title"/>
          </p:nvPr>
        </p:nvSpPr>
        <p:spPr>
          <a:xfrm>
            <a:off x="457200" y="257705"/>
            <a:ext cx="8229600" cy="838124"/>
          </a:xfrm>
        </p:spPr>
        <p:txBody>
          <a:bodyPr/>
          <a:lstStyle/>
          <a:p>
            <a:pPr algn="ctr"/>
            <a:r>
              <a:rPr lang="en-US" dirty="0">
                <a:latin typeface="Open Sans Semibold" charset="0"/>
                <a:ea typeface="Open Sans Semibold" charset="0"/>
                <a:cs typeface="Open Sans Semibold" charset="0"/>
              </a:rPr>
              <a:t>Olmstead vs. L.C. Supreme Court Decision</a:t>
            </a:r>
          </a:p>
        </p:txBody>
      </p:sp>
      <p:sp>
        <p:nvSpPr>
          <p:cNvPr id="3" name="Content Placeholder 2">
            <a:extLst>
              <a:ext uri="{FF2B5EF4-FFF2-40B4-BE49-F238E27FC236}">
                <a16:creationId xmlns:a16="http://schemas.microsoft.com/office/drawing/2014/main" id="{C20BA212-7AC3-D448-AEE9-222EEF02D86F}"/>
              </a:ext>
            </a:extLst>
          </p:cNvPr>
          <p:cNvSpPr>
            <a:spLocks noGrp="1"/>
          </p:cNvSpPr>
          <p:nvPr>
            <p:ph sz="quarter" idx="13"/>
          </p:nvPr>
        </p:nvSpPr>
        <p:spPr/>
        <p:txBody>
          <a:bodyPr>
            <a:normAutofit lnSpcReduction="10000"/>
          </a:bodyPr>
          <a:lstStyle/>
          <a:p>
            <a:r>
              <a:rPr lang="en-US" dirty="0"/>
              <a:t>Unjustified segregation of people with disabilities in institutions is form of unlawful discrimination </a:t>
            </a:r>
          </a:p>
          <a:p>
            <a:r>
              <a:rPr lang="en-US" dirty="0"/>
              <a:t>Led to new opportunities for people with disabilities to live, work and be educated in the community</a:t>
            </a:r>
          </a:p>
          <a:p>
            <a:r>
              <a:rPr lang="en-US" dirty="0"/>
              <a:t>DOJ enforcement has resulted in numerous statewide Olmstead settlements</a:t>
            </a:r>
          </a:p>
          <a:p>
            <a:pPr lvl="1"/>
            <a:r>
              <a:rPr lang="en-US" sz="2400" dirty="0"/>
              <a:t>Variety of population groups</a:t>
            </a:r>
          </a:p>
          <a:p>
            <a:pPr lvl="1"/>
            <a:r>
              <a:rPr lang="en-US" sz="2400" dirty="0"/>
              <a:t>Variety of service systems and community </a:t>
            </a:r>
          </a:p>
        </p:txBody>
      </p:sp>
    </p:spTree>
    <p:extLst>
      <p:ext uri="{BB962C8B-B14F-4D97-AF65-F5344CB8AC3E}">
        <p14:creationId xmlns:p14="http://schemas.microsoft.com/office/powerpoint/2010/main" val="1310529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A3EAD-3D6A-2E45-8161-C7709F842B48}"/>
              </a:ext>
            </a:extLst>
          </p:cNvPr>
          <p:cNvSpPr>
            <a:spLocks noGrp="1"/>
          </p:cNvSpPr>
          <p:nvPr>
            <p:ph type="title"/>
          </p:nvPr>
        </p:nvSpPr>
        <p:spPr>
          <a:xfrm>
            <a:off x="722313" y="4406902"/>
            <a:ext cx="7772400" cy="706965"/>
          </a:xfrm>
        </p:spPr>
        <p:txBody>
          <a:bodyPr/>
          <a:lstStyle/>
          <a:p>
            <a:r>
              <a:rPr lang="en-US" dirty="0"/>
              <a:t>Much to Celebrate</a:t>
            </a:r>
          </a:p>
        </p:txBody>
      </p:sp>
      <p:sp>
        <p:nvSpPr>
          <p:cNvPr id="3" name="Text Placeholder 2">
            <a:extLst>
              <a:ext uri="{FF2B5EF4-FFF2-40B4-BE49-F238E27FC236}">
                <a16:creationId xmlns:a16="http://schemas.microsoft.com/office/drawing/2014/main" id="{23F4664A-73E5-8948-AEA3-19D646E933EE}"/>
              </a:ext>
            </a:extLst>
          </p:cNvPr>
          <p:cNvSpPr>
            <a:spLocks noGrp="1"/>
          </p:cNvSpPr>
          <p:nvPr>
            <p:ph type="body" idx="1"/>
          </p:nvPr>
        </p:nvSpPr>
        <p:spPr/>
        <p:txBody>
          <a:bodyPr/>
          <a:lstStyle/>
          <a:p>
            <a:r>
              <a:rPr lang="en-US" dirty="0">
                <a:solidFill>
                  <a:schemeClr val="tx1">
                    <a:lumMod val="75000"/>
                    <a:lumOff val="25000"/>
                  </a:schemeClr>
                </a:solidFill>
              </a:rPr>
              <a:t>Rethinking community. Institution closures. Self-determination. Legal precedent. </a:t>
            </a:r>
          </a:p>
        </p:txBody>
      </p:sp>
    </p:spTree>
    <p:extLst>
      <p:ext uri="{BB962C8B-B14F-4D97-AF65-F5344CB8AC3E}">
        <p14:creationId xmlns:p14="http://schemas.microsoft.com/office/powerpoint/2010/main" val="316092177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19799</TotalTime>
  <Words>685</Words>
  <Application>Microsoft Office PowerPoint</Application>
  <PresentationFormat>On-screen Show (4:3)</PresentationFormat>
  <Paragraphs>28</Paragraphs>
  <Slides>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Calibri</vt:lpstr>
      <vt:lpstr>Open Sans</vt:lpstr>
      <vt:lpstr>Open Sans bold</vt:lpstr>
      <vt:lpstr>Open Sans Condensed Light</vt:lpstr>
      <vt:lpstr>Open Sans Semibold</vt:lpstr>
      <vt:lpstr>1_Office Theme</vt:lpstr>
      <vt:lpstr>Olmstead 20  Years Later:  The case for community</vt:lpstr>
      <vt:lpstr>Amy’s Family</vt:lpstr>
      <vt:lpstr>Olmstead vs. L.C. Supreme Court Decision</vt:lpstr>
      <vt:lpstr>Much to Celebrate</vt:lpstr>
    </vt:vector>
  </TitlesOfParts>
  <Manager/>
  <Company>University of Minnesota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ACL Olmstead Event 2019</dc:title>
  <dc:subject>ACL Olmstead Event 2019</dc:subject>
  <dc:creator>Amy Hewitt</dc:creator>
  <cp:keywords/>
  <dc:description/>
  <cp:lastModifiedBy>Mack, Kelly (ACL)</cp:lastModifiedBy>
  <cp:revision>604</cp:revision>
  <cp:lastPrinted>2017-09-18T16:05:13Z</cp:lastPrinted>
  <dcterms:created xsi:type="dcterms:W3CDTF">2016-04-07T18:13:15Z</dcterms:created>
  <dcterms:modified xsi:type="dcterms:W3CDTF">2019-06-25T14:57:54Z</dcterms:modified>
  <cp:category/>
</cp:coreProperties>
</file>