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1"/>
  </p:notesMasterIdLst>
  <p:sldIdLst>
    <p:sldId id="1264" r:id="rId2"/>
    <p:sldId id="1173" r:id="rId3"/>
    <p:sldId id="1174" r:id="rId4"/>
    <p:sldId id="256" r:id="rId5"/>
    <p:sldId id="1253" r:id="rId6"/>
    <p:sldId id="1265" r:id="rId7"/>
    <p:sldId id="1266" r:id="rId8"/>
    <p:sldId id="1267" r:id="rId9"/>
    <p:sldId id="1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F59"/>
    <a:srgbClr val="B3D029"/>
    <a:srgbClr val="800000"/>
    <a:srgbClr val="FFCC33"/>
    <a:srgbClr val="E7501F"/>
    <a:srgbClr val="626368"/>
    <a:srgbClr val="A8DED8"/>
    <a:srgbClr val="F8E7BB"/>
    <a:srgbClr val="FFCCFF"/>
    <a:srgbClr val="3F80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26" autoAdjust="0"/>
    <p:restoredTop sz="65116" autoAdjust="0"/>
  </p:normalViewPr>
  <p:slideViewPr>
    <p:cSldViewPr snapToGrid="0" snapToObjects="1">
      <p:cViewPr varScale="1">
        <p:scale>
          <a:sx n="46" d="100"/>
          <a:sy n="46" d="100"/>
        </p:scale>
        <p:origin x="648" y="54"/>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38"/>
          <c:order val="0"/>
          <c:tx>
            <c:strRef>
              <c:f>'choose home'!$A$46</c:f>
              <c:strCache>
                <c:ptCount val="1"/>
                <c:pt idx="0">
                  <c:v>NCI Average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'choose home'!$B$7:$C$7</c:f>
              <c:strCache>
                <c:ptCount val="2"/>
                <c:pt idx="0">
                  <c:v>Someone else choose</c:v>
                </c:pt>
                <c:pt idx="1">
                  <c:v>Made the choice or had some input</c:v>
                </c:pt>
              </c:strCache>
            </c:strRef>
          </c:cat>
          <c:val>
            <c:numRef>
              <c:f>'choose home'!$B$46:$C$46</c:f>
              <c:numCache>
                <c:formatCode>0%</c:formatCode>
                <c:ptCount val="2"/>
                <c:pt idx="0">
                  <c:v>0.47</c:v>
                </c:pt>
                <c:pt idx="1">
                  <c:v>0.53</c:v>
                </c:pt>
              </c:numCache>
            </c:numRef>
          </c:val>
          <c:extLst>
            <c:ext xmlns:c16="http://schemas.microsoft.com/office/drawing/2014/chart" uri="{C3380CC4-5D6E-409C-BE32-E72D297353CC}">
              <c16:uniqueId val="{00000000-8F2C-4AAC-A4DC-3773E203742C}"/>
            </c:ext>
          </c:extLst>
        </c:ser>
        <c:ser>
          <c:idx val="2"/>
          <c:order val="3"/>
          <c:tx>
            <c:strRef>
              <c:f>'choose home'!$A$10</c:f>
              <c:strCache>
                <c:ptCount val="1"/>
                <c:pt idx="0">
                  <c:v>CO</c:v>
                </c:pt>
              </c:strCache>
              <c:extLst xmlns:c15="http://schemas.microsoft.com/office/drawing/2012/chart"/>
            </c:strRef>
          </c:tx>
          <c:spPr>
            <a:pattFill prst="wdUpDiag">
              <a:fgClr>
                <a:schemeClr val="accent6">
                  <a:lumMod val="75000"/>
                </a:schemeClr>
              </a:fgClr>
              <a:bgClr>
                <a:schemeClr val="bg1"/>
              </a:bgClr>
            </a:pattFill>
            <a:ln>
              <a:solidFill>
                <a:srgbClr val="9BBB59">
                  <a:lumMod val="75000"/>
                </a:srgbClr>
              </a:solid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'choose home'!$B$7:$C$7</c:f>
              <c:strCache>
                <c:ptCount val="2"/>
                <c:pt idx="0">
                  <c:v>Someone else choose</c:v>
                </c:pt>
                <c:pt idx="1">
                  <c:v>Made the choice or had some input</c:v>
                </c:pt>
              </c:strCache>
              <c:extLst xmlns:c15="http://schemas.microsoft.com/office/drawing/2012/chart"/>
            </c:strRef>
          </c:cat>
          <c:val>
            <c:numRef>
              <c:f>'choose home'!$B$10:$C$10</c:f>
              <c:numCache>
                <c:formatCode>0%</c:formatCode>
                <c:ptCount val="2"/>
                <c:pt idx="0">
                  <c:v>0.41000000000000003</c:v>
                </c:pt>
                <c:pt idx="1">
                  <c:v>0.59</c:v>
                </c:pt>
              </c:numCache>
              <c:extLst xmlns:c15="http://schemas.microsoft.com/office/drawing/2012/chart"/>
            </c:numRef>
          </c:val>
          <c:extLst xmlns:c15="http://schemas.microsoft.com/office/drawing/2012/chart">
            <c:ext xmlns:c16="http://schemas.microsoft.com/office/drawing/2014/chart" uri="{C3380CC4-5D6E-409C-BE32-E72D297353CC}">
              <c16:uniqueId val="{00000001-8F2C-4AAC-A4DC-3773E203742C}"/>
            </c:ext>
          </c:extLst>
        </c:ser>
        <c:dLbls>
          <c:showLegendKey val="0"/>
          <c:showVal val="0"/>
          <c:showCatName val="0"/>
          <c:showSerName val="0"/>
          <c:showPercent val="0"/>
          <c:showBubbleSize val="0"/>
        </c:dLbls>
        <c:gapWidth val="219"/>
        <c:overlap val="-27"/>
        <c:axId val="1277630216"/>
        <c:axId val="1277625952"/>
        <c:extLst>
          <c:ext xmlns:c15="http://schemas.microsoft.com/office/drawing/2012/chart" uri="{02D57815-91ED-43cb-92C2-25804820EDAC}">
            <c15:filteredBarSeries>
              <c15:ser>
                <c:idx val="0"/>
                <c:order val="1"/>
                <c:tx>
                  <c:strRef>
                    <c:extLst>
                      <c:ext uri="{02D57815-91ED-43cb-92C2-25804820EDAC}">
                        <c15:formulaRef>
                          <c15:sqref>'choose home'!$A$8</c15:sqref>
                        </c15:formulaRef>
                      </c:ext>
                    </c:extLst>
                    <c:strCache>
                      <c:ptCount val="1"/>
                      <c:pt idx="0">
                        <c:v>AL</c:v>
                      </c:pt>
                    </c:strCache>
                  </c:strRef>
                </c:tx>
                <c:spPr>
                  <a:solidFill>
                    <a:schemeClr val="accent1"/>
                  </a:solidFill>
                  <a:ln>
                    <a:noFill/>
                  </a:ln>
                  <a:effectLst/>
                </c:spPr>
                <c:invertIfNegative val="0"/>
                <c:cat>
                  <c:strRef>
                    <c:extLst>
                      <c:ext uri="{02D57815-91ED-43cb-92C2-25804820EDAC}">
                        <c15:formulaRef>
                          <c15:sqref>'choose home'!$B$7:$C$7</c15:sqref>
                        </c15:formulaRef>
                      </c:ext>
                    </c:extLst>
                    <c:strCache>
                      <c:ptCount val="2"/>
                      <c:pt idx="0">
                        <c:v>Someone else choose</c:v>
                      </c:pt>
                      <c:pt idx="1">
                        <c:v>Made the choice or had some input</c:v>
                      </c:pt>
                    </c:strCache>
                  </c:strRef>
                </c:cat>
                <c:val>
                  <c:numRef>
                    <c:extLst>
                      <c:ext uri="{02D57815-91ED-43cb-92C2-25804820EDAC}">
                        <c15:formulaRef>
                          <c15:sqref>'choose home'!$B$8:$C$8</c15:sqref>
                        </c15:formulaRef>
                      </c:ext>
                    </c:extLst>
                    <c:numCache>
                      <c:formatCode>0%</c:formatCode>
                      <c:ptCount val="2"/>
                      <c:pt idx="0">
                        <c:v>0.52</c:v>
                      </c:pt>
                      <c:pt idx="1">
                        <c:v>0.48</c:v>
                      </c:pt>
                    </c:numCache>
                  </c:numRef>
                </c:val>
                <c:extLst>
                  <c:ext xmlns:c16="http://schemas.microsoft.com/office/drawing/2014/chart" uri="{C3380CC4-5D6E-409C-BE32-E72D297353CC}">
                    <c16:uniqueId val="{00000002-8F2C-4AAC-A4DC-3773E203742C}"/>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'choose home'!$A$9</c15:sqref>
                        </c15:formulaRef>
                      </c:ext>
                    </c:extLst>
                    <c:strCache>
                      <c:ptCount val="1"/>
                      <c:pt idx="0">
                        <c:v>AR</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home'!$B$9:$C$9</c15:sqref>
                        </c15:formulaRef>
                      </c:ext>
                    </c:extLst>
                    <c:numCache>
                      <c:formatCode>0%</c:formatCode>
                      <c:ptCount val="2"/>
                      <c:pt idx="0">
                        <c:v>0.32999999999999996</c:v>
                      </c:pt>
                      <c:pt idx="1">
                        <c:v>0.67</c:v>
                      </c:pt>
                    </c:numCache>
                  </c:numRef>
                </c:val>
                <c:extLst xmlns:c15="http://schemas.microsoft.com/office/drawing/2012/chart">
                  <c:ext xmlns:c16="http://schemas.microsoft.com/office/drawing/2014/chart" uri="{C3380CC4-5D6E-409C-BE32-E72D297353CC}">
                    <c16:uniqueId val="{00000003-8F2C-4AAC-A4DC-3773E203742C}"/>
                  </c:ext>
                </c:extLst>
              </c15:ser>
            </c15:filteredBarSeries>
            <c15:filteredBarSeries>
              <c15:ser>
                <c:idx val="3"/>
                <c:order val="4"/>
                <c:tx>
                  <c:strRef>
                    <c:extLst xmlns:c15="http://schemas.microsoft.com/office/drawing/2012/chart">
                      <c:ext xmlns:c15="http://schemas.microsoft.com/office/drawing/2012/chart" uri="{02D57815-91ED-43cb-92C2-25804820EDAC}">
                        <c15:formulaRef>
                          <c15:sqref>'choose home'!$A$11</c15:sqref>
                        </c15:formulaRef>
                      </c:ext>
                    </c:extLst>
                    <c:strCache>
                      <c:ptCount val="1"/>
                      <c:pt idx="0">
                        <c:v>CT</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home'!$B$11:$C$11</c15:sqref>
                        </c15:formulaRef>
                      </c:ext>
                    </c:extLst>
                    <c:numCache>
                      <c:formatCode>0%</c:formatCode>
                      <c:ptCount val="2"/>
                      <c:pt idx="0">
                        <c:v>0.55000000000000004</c:v>
                      </c:pt>
                      <c:pt idx="1">
                        <c:v>0.45</c:v>
                      </c:pt>
                    </c:numCache>
                  </c:numRef>
                </c:val>
                <c:extLst xmlns:c15="http://schemas.microsoft.com/office/drawing/2012/chart">
                  <c:ext xmlns:c16="http://schemas.microsoft.com/office/drawing/2014/chart" uri="{C3380CC4-5D6E-409C-BE32-E72D297353CC}">
                    <c16:uniqueId val="{00000004-8F2C-4AAC-A4DC-3773E203742C}"/>
                  </c:ext>
                </c:extLst>
              </c15:ser>
            </c15:filteredBarSeries>
            <c15:filteredBarSeries>
              <c15:ser>
                <c:idx val="4"/>
                <c:order val="5"/>
                <c:tx>
                  <c:strRef>
                    <c:extLst xmlns:c15="http://schemas.microsoft.com/office/drawing/2012/chart">
                      <c:ext xmlns:c15="http://schemas.microsoft.com/office/drawing/2012/chart" uri="{02D57815-91ED-43cb-92C2-25804820EDAC}">
                        <c15:formulaRef>
                          <c15:sqref>'choose home'!$A$12</c15:sqref>
                        </c15:formulaRef>
                      </c:ext>
                    </c:extLst>
                    <c:strCache>
                      <c:ptCount val="1"/>
                      <c:pt idx="0">
                        <c:v>DE</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home'!$B$12:$C$12</c15:sqref>
                        </c15:formulaRef>
                      </c:ext>
                    </c:extLst>
                    <c:numCache>
                      <c:formatCode>0%</c:formatCode>
                      <c:ptCount val="2"/>
                      <c:pt idx="0">
                        <c:v>0.43000000000000005</c:v>
                      </c:pt>
                      <c:pt idx="1">
                        <c:v>0.56999999999999995</c:v>
                      </c:pt>
                    </c:numCache>
                  </c:numRef>
                </c:val>
                <c:extLst xmlns:c15="http://schemas.microsoft.com/office/drawing/2012/chart">
                  <c:ext xmlns:c16="http://schemas.microsoft.com/office/drawing/2014/chart" uri="{C3380CC4-5D6E-409C-BE32-E72D297353CC}">
                    <c16:uniqueId val="{00000005-8F2C-4AAC-A4DC-3773E203742C}"/>
                  </c:ext>
                </c:extLst>
              </c15:ser>
            </c15:filteredBarSeries>
            <c15:filteredBarSeries>
              <c15:ser>
                <c:idx val="5"/>
                <c:order val="6"/>
                <c:tx>
                  <c:strRef>
                    <c:extLst xmlns:c15="http://schemas.microsoft.com/office/drawing/2012/chart">
                      <c:ext xmlns:c15="http://schemas.microsoft.com/office/drawing/2012/chart" uri="{02D57815-91ED-43cb-92C2-25804820EDAC}">
                        <c15:formulaRef>
                          <c15:sqref>'choose home'!$A$13</c15:sqref>
                        </c15:formulaRef>
                      </c:ext>
                    </c:extLst>
                    <c:strCache>
                      <c:ptCount val="1"/>
                      <c:pt idx="0">
                        <c:v>DC</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home'!$B$13:$C$13</c15:sqref>
                        </c15:formulaRef>
                      </c:ext>
                    </c:extLst>
                    <c:numCache>
                      <c:formatCode>0%</c:formatCode>
                      <c:ptCount val="2"/>
                      <c:pt idx="0">
                        <c:v>0.63</c:v>
                      </c:pt>
                      <c:pt idx="1">
                        <c:v>0.37</c:v>
                      </c:pt>
                    </c:numCache>
                  </c:numRef>
                </c:val>
                <c:extLst xmlns:c15="http://schemas.microsoft.com/office/drawing/2012/chart">
                  <c:ext xmlns:c16="http://schemas.microsoft.com/office/drawing/2014/chart" uri="{C3380CC4-5D6E-409C-BE32-E72D297353CC}">
                    <c16:uniqueId val="{00000006-8F2C-4AAC-A4DC-3773E203742C}"/>
                  </c:ext>
                </c:extLst>
              </c15:ser>
            </c15:filteredBarSeries>
            <c15:filteredBarSeries>
              <c15:ser>
                <c:idx val="6"/>
                <c:order val="7"/>
                <c:tx>
                  <c:strRef>
                    <c:extLst xmlns:c15="http://schemas.microsoft.com/office/drawing/2012/chart">
                      <c:ext xmlns:c15="http://schemas.microsoft.com/office/drawing/2012/chart" uri="{02D57815-91ED-43cb-92C2-25804820EDAC}">
                        <c15:formulaRef>
                          <c15:sqref>'choose home'!$A$14</c15:sqref>
                        </c15:formulaRef>
                      </c:ext>
                    </c:extLst>
                    <c:strCache>
                      <c:ptCount val="1"/>
                      <c:pt idx="0">
                        <c:v>FL</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home'!$B$14:$C$14</c15:sqref>
                        </c15:formulaRef>
                      </c:ext>
                    </c:extLst>
                    <c:numCache>
                      <c:formatCode>0%</c:formatCode>
                      <c:ptCount val="2"/>
                      <c:pt idx="0">
                        <c:v>0.32999999999999996</c:v>
                      </c:pt>
                      <c:pt idx="1">
                        <c:v>0.67</c:v>
                      </c:pt>
                    </c:numCache>
                  </c:numRef>
                </c:val>
                <c:extLst xmlns:c15="http://schemas.microsoft.com/office/drawing/2012/chart">
                  <c:ext xmlns:c16="http://schemas.microsoft.com/office/drawing/2014/chart" uri="{C3380CC4-5D6E-409C-BE32-E72D297353CC}">
                    <c16:uniqueId val="{00000007-8F2C-4AAC-A4DC-3773E203742C}"/>
                  </c:ext>
                </c:extLst>
              </c15:ser>
            </c15:filteredBarSeries>
            <c15:filteredBarSeries>
              <c15:ser>
                <c:idx val="7"/>
                <c:order val="8"/>
                <c:tx>
                  <c:strRef>
                    <c:extLst xmlns:c15="http://schemas.microsoft.com/office/drawing/2012/chart">
                      <c:ext xmlns:c15="http://schemas.microsoft.com/office/drawing/2012/chart" uri="{02D57815-91ED-43cb-92C2-25804820EDAC}">
                        <c15:formulaRef>
                          <c15:sqref>'choose home'!$A$15</c15:sqref>
                        </c15:formulaRef>
                      </c:ext>
                    </c:extLst>
                    <c:strCache>
                      <c:ptCount val="1"/>
                      <c:pt idx="0">
                        <c:v>GA</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home'!$B$15:$C$15</c15:sqref>
                        </c15:formulaRef>
                      </c:ext>
                    </c:extLst>
                    <c:numCache>
                      <c:formatCode>0%</c:formatCode>
                      <c:ptCount val="2"/>
                      <c:pt idx="0">
                        <c:v>0.30000000000000004</c:v>
                      </c:pt>
                      <c:pt idx="1">
                        <c:v>0.7</c:v>
                      </c:pt>
                    </c:numCache>
                  </c:numRef>
                </c:val>
                <c:extLst xmlns:c15="http://schemas.microsoft.com/office/drawing/2012/chart">
                  <c:ext xmlns:c16="http://schemas.microsoft.com/office/drawing/2014/chart" uri="{C3380CC4-5D6E-409C-BE32-E72D297353CC}">
                    <c16:uniqueId val="{00000008-8F2C-4AAC-A4DC-3773E203742C}"/>
                  </c:ext>
                </c:extLst>
              </c15:ser>
            </c15:filteredBarSeries>
            <c15:filteredBarSeries>
              <c15:ser>
                <c:idx val="8"/>
                <c:order val="9"/>
                <c:tx>
                  <c:strRef>
                    <c:extLst xmlns:c15="http://schemas.microsoft.com/office/drawing/2012/chart">
                      <c:ext xmlns:c15="http://schemas.microsoft.com/office/drawing/2012/chart" uri="{02D57815-91ED-43cb-92C2-25804820EDAC}">
                        <c15:formulaRef>
                          <c15:sqref>'choose home'!$A$16</c15:sqref>
                        </c15:formulaRef>
                      </c:ext>
                    </c:extLst>
                    <c:strCache>
                      <c:ptCount val="1"/>
                      <c:pt idx="0">
                        <c:v>HI</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home'!$B$16:$C$16</c15:sqref>
                        </c15:formulaRef>
                      </c:ext>
                    </c:extLst>
                    <c:numCache>
                      <c:formatCode>0%</c:formatCode>
                      <c:ptCount val="2"/>
                      <c:pt idx="0">
                        <c:v>0.72</c:v>
                      </c:pt>
                      <c:pt idx="1">
                        <c:v>0.28000000000000003</c:v>
                      </c:pt>
                    </c:numCache>
                  </c:numRef>
                </c:val>
                <c:extLst xmlns:c15="http://schemas.microsoft.com/office/drawing/2012/chart">
                  <c:ext xmlns:c16="http://schemas.microsoft.com/office/drawing/2014/chart" uri="{C3380CC4-5D6E-409C-BE32-E72D297353CC}">
                    <c16:uniqueId val="{00000009-8F2C-4AAC-A4DC-3773E203742C}"/>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'choose home'!$A$17</c15:sqref>
                        </c15:formulaRef>
                      </c:ext>
                    </c:extLst>
                    <c:strCache>
                      <c:ptCount val="1"/>
                      <c:pt idx="0">
                        <c:v>ID</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home'!$B$17:$C$17</c15:sqref>
                        </c15:formulaRef>
                      </c:ext>
                    </c:extLst>
                    <c:numCache>
                      <c:formatCode>0%</c:formatCode>
                      <c:ptCount val="2"/>
                      <c:pt idx="0">
                        <c:v>0.33999999999999997</c:v>
                      </c:pt>
                      <c:pt idx="1">
                        <c:v>0.66</c:v>
                      </c:pt>
                    </c:numCache>
                  </c:numRef>
                </c:val>
                <c:extLst xmlns:c15="http://schemas.microsoft.com/office/drawing/2012/chart">
                  <c:ext xmlns:c16="http://schemas.microsoft.com/office/drawing/2014/chart" uri="{C3380CC4-5D6E-409C-BE32-E72D297353CC}">
                    <c16:uniqueId val="{0000000A-8F2C-4AAC-A4DC-3773E203742C}"/>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'choose home'!$A$18</c15:sqref>
                        </c15:formulaRef>
                      </c:ext>
                    </c:extLst>
                    <c:strCache>
                      <c:ptCount val="1"/>
                      <c:pt idx="0">
                        <c:v>IL</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home'!$B$18:$C$18</c15:sqref>
                        </c15:formulaRef>
                      </c:ext>
                    </c:extLst>
                    <c:numCache>
                      <c:formatCode>0%</c:formatCode>
                      <c:ptCount val="2"/>
                      <c:pt idx="0">
                        <c:v>0.44999999999999996</c:v>
                      </c:pt>
                      <c:pt idx="1">
                        <c:v>0.55000000000000004</c:v>
                      </c:pt>
                    </c:numCache>
                  </c:numRef>
                </c:val>
                <c:extLst xmlns:c15="http://schemas.microsoft.com/office/drawing/2012/chart">
                  <c:ext xmlns:c16="http://schemas.microsoft.com/office/drawing/2014/chart" uri="{C3380CC4-5D6E-409C-BE32-E72D297353CC}">
                    <c16:uniqueId val="{0000000B-8F2C-4AAC-A4DC-3773E203742C}"/>
                  </c:ext>
                </c:extLst>
              </c15:ser>
            </c15:filteredBarSeries>
            <c15:filteredBarSeries>
              <c15:ser>
                <c:idx val="11"/>
                <c:order val="12"/>
                <c:tx>
                  <c:strRef>
                    <c:extLst xmlns:c15="http://schemas.microsoft.com/office/drawing/2012/chart">
                      <c:ext xmlns:c15="http://schemas.microsoft.com/office/drawing/2012/chart" uri="{02D57815-91ED-43cb-92C2-25804820EDAC}">
                        <c15:formulaRef>
                          <c15:sqref>'choose home'!$A$19</c15:sqref>
                        </c15:formulaRef>
                      </c:ext>
                    </c:extLst>
                    <c:strCache>
                      <c:ptCount val="1"/>
                      <c:pt idx="0">
                        <c:v>IN</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home'!$B$19:$C$19</c15:sqref>
                        </c15:formulaRef>
                      </c:ext>
                    </c:extLst>
                    <c:numCache>
                      <c:formatCode>0%</c:formatCode>
                      <c:ptCount val="2"/>
                      <c:pt idx="0">
                        <c:v>0.32999999999999996</c:v>
                      </c:pt>
                      <c:pt idx="1">
                        <c:v>0.67</c:v>
                      </c:pt>
                    </c:numCache>
                  </c:numRef>
                </c:val>
                <c:extLst xmlns:c15="http://schemas.microsoft.com/office/drawing/2012/chart">
                  <c:ext xmlns:c16="http://schemas.microsoft.com/office/drawing/2014/chart" uri="{C3380CC4-5D6E-409C-BE32-E72D297353CC}">
                    <c16:uniqueId val="{0000000C-8F2C-4AAC-A4DC-3773E203742C}"/>
                  </c:ext>
                </c:extLst>
              </c15:ser>
            </c15:filteredBarSeries>
            <c15:filteredBarSeries>
              <c15:ser>
                <c:idx val="12"/>
                <c:order val="13"/>
                <c:tx>
                  <c:strRef>
                    <c:extLst xmlns:c15="http://schemas.microsoft.com/office/drawing/2012/chart">
                      <c:ext xmlns:c15="http://schemas.microsoft.com/office/drawing/2012/chart" uri="{02D57815-91ED-43cb-92C2-25804820EDAC}">
                        <c15:formulaRef>
                          <c15:sqref>'choose home'!$A$20</c15:sqref>
                        </c15:formulaRef>
                      </c:ext>
                    </c:extLst>
                    <c:strCache>
                      <c:ptCount val="1"/>
                      <c:pt idx="0">
                        <c:v>KS</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home'!$B$20:$C$20</c15:sqref>
                        </c15:formulaRef>
                      </c:ext>
                    </c:extLst>
                    <c:numCache>
                      <c:formatCode>0%</c:formatCode>
                      <c:ptCount val="2"/>
                      <c:pt idx="0">
                        <c:v>0.30000000000000004</c:v>
                      </c:pt>
                      <c:pt idx="1">
                        <c:v>0.7</c:v>
                      </c:pt>
                    </c:numCache>
                  </c:numRef>
                </c:val>
                <c:extLst xmlns:c15="http://schemas.microsoft.com/office/drawing/2012/chart">
                  <c:ext xmlns:c16="http://schemas.microsoft.com/office/drawing/2014/chart" uri="{C3380CC4-5D6E-409C-BE32-E72D297353CC}">
                    <c16:uniqueId val="{0000000D-8F2C-4AAC-A4DC-3773E203742C}"/>
                  </c:ext>
                </c:extLst>
              </c15:ser>
            </c15:filteredBarSeries>
            <c15:filteredBarSeries>
              <c15:ser>
                <c:idx val="13"/>
                <c:order val="14"/>
                <c:tx>
                  <c:strRef>
                    <c:extLst xmlns:c15="http://schemas.microsoft.com/office/drawing/2012/chart">
                      <c:ext xmlns:c15="http://schemas.microsoft.com/office/drawing/2012/chart" uri="{02D57815-91ED-43cb-92C2-25804820EDAC}">
                        <c15:formulaRef>
                          <c15:sqref>'choose home'!$A$21</c15:sqref>
                        </c15:formulaRef>
                      </c:ext>
                    </c:extLst>
                    <c:strCache>
                      <c:ptCount val="1"/>
                      <c:pt idx="0">
                        <c:v>KY</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home'!$B$21:$C$21</c15:sqref>
                        </c15:formulaRef>
                      </c:ext>
                    </c:extLst>
                    <c:numCache>
                      <c:formatCode>0%</c:formatCode>
                      <c:ptCount val="2"/>
                      <c:pt idx="0">
                        <c:v>0.38</c:v>
                      </c:pt>
                      <c:pt idx="1">
                        <c:v>0.62</c:v>
                      </c:pt>
                    </c:numCache>
                  </c:numRef>
                </c:val>
                <c:extLst xmlns:c15="http://schemas.microsoft.com/office/drawing/2012/chart">
                  <c:ext xmlns:c16="http://schemas.microsoft.com/office/drawing/2014/chart" uri="{C3380CC4-5D6E-409C-BE32-E72D297353CC}">
                    <c16:uniqueId val="{0000000E-8F2C-4AAC-A4DC-3773E203742C}"/>
                  </c:ext>
                </c:extLst>
              </c15:ser>
            </c15:filteredBarSeries>
            <c15:filteredBarSeries>
              <c15:ser>
                <c:idx val="14"/>
                <c:order val="15"/>
                <c:tx>
                  <c:strRef>
                    <c:extLst xmlns:c15="http://schemas.microsoft.com/office/drawing/2012/chart">
                      <c:ext xmlns:c15="http://schemas.microsoft.com/office/drawing/2012/chart" uri="{02D57815-91ED-43cb-92C2-25804820EDAC}">
                        <c15:formulaRef>
                          <c15:sqref>'choose home'!$A$22</c15:sqref>
                        </c15:formulaRef>
                      </c:ext>
                    </c:extLst>
                    <c:strCache>
                      <c:ptCount val="1"/>
                      <c:pt idx="0">
                        <c:v>LA</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home'!$B$22:$C$22</c15:sqref>
                        </c15:formulaRef>
                      </c:ext>
                    </c:extLst>
                    <c:numCache>
                      <c:formatCode>0%</c:formatCode>
                      <c:ptCount val="2"/>
                      <c:pt idx="0">
                        <c:v>0.39</c:v>
                      </c:pt>
                      <c:pt idx="1">
                        <c:v>0.61</c:v>
                      </c:pt>
                    </c:numCache>
                  </c:numRef>
                </c:val>
                <c:extLst xmlns:c15="http://schemas.microsoft.com/office/drawing/2012/chart">
                  <c:ext xmlns:c16="http://schemas.microsoft.com/office/drawing/2014/chart" uri="{C3380CC4-5D6E-409C-BE32-E72D297353CC}">
                    <c16:uniqueId val="{0000000F-8F2C-4AAC-A4DC-3773E203742C}"/>
                  </c:ext>
                </c:extLst>
              </c15:ser>
            </c15:filteredBarSeries>
            <c15:filteredBarSeries>
              <c15:ser>
                <c:idx val="15"/>
                <c:order val="16"/>
                <c:tx>
                  <c:strRef>
                    <c:extLst xmlns:c15="http://schemas.microsoft.com/office/drawing/2012/chart">
                      <c:ext xmlns:c15="http://schemas.microsoft.com/office/drawing/2012/chart" uri="{02D57815-91ED-43cb-92C2-25804820EDAC}">
                        <c15:formulaRef>
                          <c15:sqref>'choose home'!$A$23</c15:sqref>
                        </c15:formulaRef>
                      </c:ext>
                    </c:extLst>
                    <c:strCache>
                      <c:ptCount val="1"/>
                      <c:pt idx="0">
                        <c:v>ME</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home'!$B$23:$C$23</c15:sqref>
                        </c15:formulaRef>
                      </c:ext>
                    </c:extLst>
                    <c:numCache>
                      <c:formatCode>0%</c:formatCode>
                      <c:ptCount val="2"/>
                      <c:pt idx="0">
                        <c:v>0.36</c:v>
                      </c:pt>
                      <c:pt idx="1">
                        <c:v>0.64</c:v>
                      </c:pt>
                    </c:numCache>
                  </c:numRef>
                </c:val>
                <c:extLst xmlns:c15="http://schemas.microsoft.com/office/drawing/2012/chart">
                  <c:ext xmlns:c16="http://schemas.microsoft.com/office/drawing/2014/chart" uri="{C3380CC4-5D6E-409C-BE32-E72D297353CC}">
                    <c16:uniqueId val="{00000010-8F2C-4AAC-A4DC-3773E203742C}"/>
                  </c:ext>
                </c:extLst>
              </c15:ser>
            </c15:filteredBarSeries>
            <c15:filteredBarSeries>
              <c15:ser>
                <c:idx val="16"/>
                <c:order val="17"/>
                <c:tx>
                  <c:strRef>
                    <c:extLst xmlns:c15="http://schemas.microsoft.com/office/drawing/2012/chart">
                      <c:ext xmlns:c15="http://schemas.microsoft.com/office/drawing/2012/chart" uri="{02D57815-91ED-43cb-92C2-25804820EDAC}">
                        <c15:formulaRef>
                          <c15:sqref>'choose home'!$A$24</c15:sqref>
                        </c15:formulaRef>
                      </c:ext>
                    </c:extLst>
                    <c:strCache>
                      <c:ptCount val="1"/>
                      <c:pt idx="0">
                        <c:v>MI</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home'!$B$24:$C$24</c15:sqref>
                        </c15:formulaRef>
                      </c:ext>
                    </c:extLst>
                    <c:numCache>
                      <c:formatCode>0%</c:formatCode>
                      <c:ptCount val="2"/>
                      <c:pt idx="0">
                        <c:v>0.54</c:v>
                      </c:pt>
                      <c:pt idx="1">
                        <c:v>0.46</c:v>
                      </c:pt>
                    </c:numCache>
                  </c:numRef>
                </c:val>
                <c:extLst xmlns:c15="http://schemas.microsoft.com/office/drawing/2012/chart">
                  <c:ext xmlns:c16="http://schemas.microsoft.com/office/drawing/2014/chart" uri="{C3380CC4-5D6E-409C-BE32-E72D297353CC}">
                    <c16:uniqueId val="{00000011-8F2C-4AAC-A4DC-3773E203742C}"/>
                  </c:ext>
                </c:extLst>
              </c15:ser>
            </c15:filteredBarSeries>
            <c15:filteredBarSeries>
              <c15:ser>
                <c:idx val="17"/>
                <c:order val="18"/>
                <c:tx>
                  <c:strRef>
                    <c:extLst xmlns:c15="http://schemas.microsoft.com/office/drawing/2012/chart">
                      <c:ext xmlns:c15="http://schemas.microsoft.com/office/drawing/2012/chart" uri="{02D57815-91ED-43cb-92C2-25804820EDAC}">
                        <c15:formulaRef>
                          <c15:sqref>'choose home'!$A$25</c15:sqref>
                        </c15:formulaRef>
                      </c:ext>
                    </c:extLst>
                    <c:strCache>
                      <c:ptCount val="1"/>
                      <c:pt idx="0">
                        <c:v>MN</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home'!$B$25:$C$25</c15:sqref>
                        </c15:formulaRef>
                      </c:ext>
                    </c:extLst>
                    <c:numCache>
                      <c:formatCode>0%</c:formatCode>
                      <c:ptCount val="2"/>
                      <c:pt idx="0">
                        <c:v>0.54</c:v>
                      </c:pt>
                      <c:pt idx="1">
                        <c:v>0.46</c:v>
                      </c:pt>
                    </c:numCache>
                  </c:numRef>
                </c:val>
                <c:extLst xmlns:c15="http://schemas.microsoft.com/office/drawing/2012/chart">
                  <c:ext xmlns:c16="http://schemas.microsoft.com/office/drawing/2014/chart" uri="{C3380CC4-5D6E-409C-BE32-E72D297353CC}">
                    <c16:uniqueId val="{00000012-8F2C-4AAC-A4DC-3773E203742C}"/>
                  </c:ext>
                </c:extLst>
              </c15:ser>
            </c15:filteredBarSeries>
            <c15:filteredBarSeries>
              <c15:ser>
                <c:idx val="18"/>
                <c:order val="19"/>
                <c:tx>
                  <c:strRef>
                    <c:extLst xmlns:c15="http://schemas.microsoft.com/office/drawing/2012/chart">
                      <c:ext xmlns:c15="http://schemas.microsoft.com/office/drawing/2012/chart" uri="{02D57815-91ED-43cb-92C2-25804820EDAC}">
                        <c15:formulaRef>
                          <c15:sqref>'choose home'!$A$26</c15:sqref>
                        </c15:formulaRef>
                      </c:ext>
                    </c:extLst>
                    <c:strCache>
                      <c:ptCount val="1"/>
                      <c:pt idx="0">
                        <c:v>MS</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home'!$B$26:$C$26</c15:sqref>
                        </c15:formulaRef>
                      </c:ext>
                    </c:extLst>
                    <c:numCache>
                      <c:formatCode>0%</c:formatCode>
                      <c:ptCount val="2"/>
                      <c:pt idx="0">
                        <c:v>0.5</c:v>
                      </c:pt>
                      <c:pt idx="1">
                        <c:v>0.5</c:v>
                      </c:pt>
                    </c:numCache>
                  </c:numRef>
                </c:val>
                <c:extLst xmlns:c15="http://schemas.microsoft.com/office/drawing/2012/chart">
                  <c:ext xmlns:c16="http://schemas.microsoft.com/office/drawing/2014/chart" uri="{C3380CC4-5D6E-409C-BE32-E72D297353CC}">
                    <c16:uniqueId val="{00000013-8F2C-4AAC-A4DC-3773E203742C}"/>
                  </c:ext>
                </c:extLst>
              </c15:ser>
            </c15:filteredBarSeries>
            <c15:filteredBarSeries>
              <c15:ser>
                <c:idx val="19"/>
                <c:order val="20"/>
                <c:tx>
                  <c:strRef>
                    <c:extLst xmlns:c15="http://schemas.microsoft.com/office/drawing/2012/chart">
                      <c:ext xmlns:c15="http://schemas.microsoft.com/office/drawing/2012/chart" uri="{02D57815-91ED-43cb-92C2-25804820EDAC}">
                        <c15:formulaRef>
                          <c15:sqref>'choose home'!$A$27</c15:sqref>
                        </c15:formulaRef>
                      </c:ext>
                    </c:extLst>
                    <c:strCache>
                      <c:ptCount val="1"/>
                      <c:pt idx="0">
                        <c:v>MO</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home'!$B$27:$C$27</c15:sqref>
                        </c15:formulaRef>
                      </c:ext>
                    </c:extLst>
                    <c:numCache>
                      <c:formatCode>0%</c:formatCode>
                      <c:ptCount val="2"/>
                      <c:pt idx="0">
                        <c:v>0.5</c:v>
                      </c:pt>
                      <c:pt idx="1">
                        <c:v>0.5</c:v>
                      </c:pt>
                    </c:numCache>
                  </c:numRef>
                </c:val>
                <c:extLst xmlns:c15="http://schemas.microsoft.com/office/drawing/2012/chart">
                  <c:ext xmlns:c16="http://schemas.microsoft.com/office/drawing/2014/chart" uri="{C3380CC4-5D6E-409C-BE32-E72D297353CC}">
                    <c16:uniqueId val="{00000014-8F2C-4AAC-A4DC-3773E203742C}"/>
                  </c:ext>
                </c:extLst>
              </c15:ser>
            </c15:filteredBarSeries>
            <c15:filteredBarSeries>
              <c15:ser>
                <c:idx val="20"/>
                <c:order val="21"/>
                <c:tx>
                  <c:strRef>
                    <c:extLst xmlns:c15="http://schemas.microsoft.com/office/drawing/2012/chart">
                      <c:ext xmlns:c15="http://schemas.microsoft.com/office/drawing/2012/chart" uri="{02D57815-91ED-43cb-92C2-25804820EDAC}">
                        <c15:formulaRef>
                          <c15:sqref>'choose home'!$A$28</c15:sqref>
                        </c15:formulaRef>
                      </c:ext>
                    </c:extLst>
                    <c:strCache>
                      <c:ptCount val="1"/>
                      <c:pt idx="0">
                        <c:v>NE</c:v>
                      </c:pt>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home'!$B$28:$C$28</c15:sqref>
                        </c15:formulaRef>
                      </c:ext>
                    </c:extLst>
                    <c:numCache>
                      <c:formatCode>0%</c:formatCode>
                      <c:ptCount val="2"/>
                      <c:pt idx="0">
                        <c:v>0.42000000000000004</c:v>
                      </c:pt>
                      <c:pt idx="1">
                        <c:v>0.57999999999999996</c:v>
                      </c:pt>
                    </c:numCache>
                  </c:numRef>
                </c:val>
                <c:extLst xmlns:c15="http://schemas.microsoft.com/office/drawing/2012/chart">
                  <c:ext xmlns:c16="http://schemas.microsoft.com/office/drawing/2014/chart" uri="{C3380CC4-5D6E-409C-BE32-E72D297353CC}">
                    <c16:uniqueId val="{00000015-8F2C-4AAC-A4DC-3773E203742C}"/>
                  </c:ext>
                </c:extLst>
              </c15:ser>
            </c15:filteredBarSeries>
            <c15:filteredBarSeries>
              <c15:ser>
                <c:idx val="21"/>
                <c:order val="22"/>
                <c:tx>
                  <c:strRef>
                    <c:extLst xmlns:c15="http://schemas.microsoft.com/office/drawing/2012/chart">
                      <c:ext xmlns:c15="http://schemas.microsoft.com/office/drawing/2012/chart" uri="{02D57815-91ED-43cb-92C2-25804820EDAC}">
                        <c15:formulaRef>
                          <c15:sqref>'choose home'!$A$29</c15:sqref>
                        </c15:formulaRef>
                      </c:ext>
                    </c:extLst>
                    <c:strCache>
                      <c:ptCount val="1"/>
                      <c:pt idx="0">
                        <c:v>NV</c:v>
                      </c:pt>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home'!$B$29:$C$29</c15:sqref>
                        </c15:formulaRef>
                      </c:ext>
                    </c:extLst>
                    <c:numCache>
                      <c:formatCode>0%</c:formatCode>
                      <c:ptCount val="2"/>
                      <c:pt idx="0">
                        <c:v>0.49</c:v>
                      </c:pt>
                      <c:pt idx="1">
                        <c:v>0.51</c:v>
                      </c:pt>
                    </c:numCache>
                  </c:numRef>
                </c:val>
                <c:extLst xmlns:c15="http://schemas.microsoft.com/office/drawing/2012/chart">
                  <c:ext xmlns:c16="http://schemas.microsoft.com/office/drawing/2014/chart" uri="{C3380CC4-5D6E-409C-BE32-E72D297353CC}">
                    <c16:uniqueId val="{00000016-8F2C-4AAC-A4DC-3773E203742C}"/>
                  </c:ext>
                </c:extLst>
              </c15:ser>
            </c15:filteredBarSeries>
            <c15:filteredBarSeries>
              <c15:ser>
                <c:idx val="22"/>
                <c:order val="23"/>
                <c:tx>
                  <c:strRef>
                    <c:extLst xmlns:c15="http://schemas.microsoft.com/office/drawing/2012/chart">
                      <c:ext xmlns:c15="http://schemas.microsoft.com/office/drawing/2012/chart" uri="{02D57815-91ED-43cb-92C2-25804820EDAC}">
                        <c15:formulaRef>
                          <c15:sqref>'choose home'!$A$30</c15:sqref>
                        </c15:formulaRef>
                      </c:ext>
                    </c:extLst>
                    <c:strCache>
                      <c:ptCount val="1"/>
                      <c:pt idx="0">
                        <c:v>NH</c:v>
                      </c:pt>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home'!$B$30:$C$30</c15:sqref>
                        </c15:formulaRef>
                      </c:ext>
                    </c:extLst>
                    <c:numCache>
                      <c:formatCode>0%</c:formatCode>
                      <c:ptCount val="2"/>
                      <c:pt idx="0">
                        <c:v>0.41000000000000003</c:v>
                      </c:pt>
                      <c:pt idx="1">
                        <c:v>0.59</c:v>
                      </c:pt>
                    </c:numCache>
                  </c:numRef>
                </c:val>
                <c:extLst xmlns:c15="http://schemas.microsoft.com/office/drawing/2012/chart">
                  <c:ext xmlns:c16="http://schemas.microsoft.com/office/drawing/2014/chart" uri="{C3380CC4-5D6E-409C-BE32-E72D297353CC}">
                    <c16:uniqueId val="{00000017-8F2C-4AAC-A4DC-3773E203742C}"/>
                  </c:ext>
                </c:extLst>
              </c15:ser>
            </c15:filteredBarSeries>
            <c15:filteredBarSeries>
              <c15:ser>
                <c:idx val="23"/>
                <c:order val="24"/>
                <c:tx>
                  <c:strRef>
                    <c:extLst xmlns:c15="http://schemas.microsoft.com/office/drawing/2012/chart">
                      <c:ext xmlns:c15="http://schemas.microsoft.com/office/drawing/2012/chart" uri="{02D57815-91ED-43cb-92C2-25804820EDAC}">
                        <c15:formulaRef>
                          <c15:sqref>'choose home'!$A$31</c15:sqref>
                        </c15:formulaRef>
                      </c:ext>
                    </c:extLst>
                    <c:strCache>
                      <c:ptCount val="1"/>
                      <c:pt idx="0">
                        <c:v>NJ</c:v>
                      </c:pt>
                    </c:strCache>
                  </c:strRef>
                </c:tx>
                <c:spPr>
                  <a:solidFill>
                    <a:schemeClr val="accent6">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home'!$B$31:$C$31</c15:sqref>
                        </c15:formulaRef>
                      </c:ext>
                    </c:extLst>
                    <c:numCache>
                      <c:formatCode>0%</c:formatCode>
                      <c:ptCount val="2"/>
                      <c:pt idx="0">
                        <c:v>0.7</c:v>
                      </c:pt>
                      <c:pt idx="1">
                        <c:v>0.3</c:v>
                      </c:pt>
                    </c:numCache>
                  </c:numRef>
                </c:val>
                <c:extLst xmlns:c15="http://schemas.microsoft.com/office/drawing/2012/chart">
                  <c:ext xmlns:c16="http://schemas.microsoft.com/office/drawing/2014/chart" uri="{C3380CC4-5D6E-409C-BE32-E72D297353CC}">
                    <c16:uniqueId val="{00000018-8F2C-4AAC-A4DC-3773E203742C}"/>
                  </c:ext>
                </c:extLst>
              </c15:ser>
            </c15:filteredBarSeries>
            <c15:filteredBarSeries>
              <c15:ser>
                <c:idx val="24"/>
                <c:order val="25"/>
                <c:tx>
                  <c:strRef>
                    <c:extLst xmlns:c15="http://schemas.microsoft.com/office/drawing/2012/chart">
                      <c:ext xmlns:c15="http://schemas.microsoft.com/office/drawing/2012/chart" uri="{02D57815-91ED-43cb-92C2-25804820EDAC}">
                        <c15:formulaRef>
                          <c15:sqref>'choose home'!$A$32</c15:sqref>
                        </c15:formulaRef>
                      </c:ext>
                    </c:extLst>
                    <c:strCache>
                      <c:ptCount val="1"/>
                      <c:pt idx="0">
                        <c:v>NY</c:v>
                      </c:pt>
                    </c:strCache>
                  </c:strRef>
                </c:tx>
                <c:spPr>
                  <a:solidFill>
                    <a:schemeClr val="accent1">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home'!$B$32:$C$32</c15:sqref>
                        </c15:formulaRef>
                      </c:ext>
                    </c:extLst>
                    <c:numCache>
                      <c:formatCode>0%</c:formatCode>
                      <c:ptCount val="2"/>
                      <c:pt idx="0">
                        <c:v>0.51</c:v>
                      </c:pt>
                      <c:pt idx="1">
                        <c:v>0.49</c:v>
                      </c:pt>
                    </c:numCache>
                  </c:numRef>
                </c:val>
                <c:extLst xmlns:c15="http://schemas.microsoft.com/office/drawing/2012/chart">
                  <c:ext xmlns:c16="http://schemas.microsoft.com/office/drawing/2014/chart" uri="{C3380CC4-5D6E-409C-BE32-E72D297353CC}">
                    <c16:uniqueId val="{00000019-8F2C-4AAC-A4DC-3773E203742C}"/>
                  </c:ext>
                </c:extLst>
              </c15:ser>
            </c15:filteredBarSeries>
            <c15:filteredBarSeries>
              <c15:ser>
                <c:idx val="25"/>
                <c:order val="26"/>
                <c:tx>
                  <c:strRef>
                    <c:extLst xmlns:c15="http://schemas.microsoft.com/office/drawing/2012/chart">
                      <c:ext xmlns:c15="http://schemas.microsoft.com/office/drawing/2012/chart" uri="{02D57815-91ED-43cb-92C2-25804820EDAC}">
                        <c15:formulaRef>
                          <c15:sqref>'choose home'!$A$33</c15:sqref>
                        </c15:formulaRef>
                      </c:ext>
                    </c:extLst>
                    <c:strCache>
                      <c:ptCount val="1"/>
                      <c:pt idx="0">
                        <c:v>NC</c:v>
                      </c:pt>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home'!$B$33:$C$33</c15:sqref>
                        </c15:formulaRef>
                      </c:ext>
                    </c:extLst>
                    <c:numCache>
                      <c:formatCode>0%</c:formatCode>
                      <c:ptCount val="2"/>
                      <c:pt idx="0">
                        <c:v>0.45999999999999996</c:v>
                      </c:pt>
                      <c:pt idx="1">
                        <c:v>0.54</c:v>
                      </c:pt>
                    </c:numCache>
                  </c:numRef>
                </c:val>
                <c:extLst xmlns:c15="http://schemas.microsoft.com/office/drawing/2012/chart">
                  <c:ext xmlns:c16="http://schemas.microsoft.com/office/drawing/2014/chart" uri="{C3380CC4-5D6E-409C-BE32-E72D297353CC}">
                    <c16:uniqueId val="{0000001A-8F2C-4AAC-A4DC-3773E203742C}"/>
                  </c:ext>
                </c:extLst>
              </c15:ser>
            </c15:filteredBarSeries>
            <c15:filteredBarSeries>
              <c15:ser>
                <c:idx val="26"/>
                <c:order val="27"/>
                <c:tx>
                  <c:strRef>
                    <c:extLst xmlns:c15="http://schemas.microsoft.com/office/drawing/2012/chart">
                      <c:ext xmlns:c15="http://schemas.microsoft.com/office/drawing/2012/chart" uri="{02D57815-91ED-43cb-92C2-25804820EDAC}">
                        <c15:formulaRef>
                          <c15:sqref>'choose home'!$A$34</c15:sqref>
                        </c15:formulaRef>
                      </c:ext>
                    </c:extLst>
                    <c:strCache>
                      <c:ptCount val="1"/>
                      <c:pt idx="0">
                        <c:v>OH</c:v>
                      </c:pt>
                    </c:strCache>
                  </c:strRef>
                </c:tx>
                <c:spPr>
                  <a:solidFill>
                    <a:schemeClr val="accent3">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home'!$B$34:$C$34</c15:sqref>
                        </c15:formulaRef>
                      </c:ext>
                    </c:extLst>
                    <c:numCache>
                      <c:formatCode>0%</c:formatCode>
                      <c:ptCount val="2"/>
                      <c:pt idx="0">
                        <c:v>0.43999999999999995</c:v>
                      </c:pt>
                      <c:pt idx="1">
                        <c:v>0.56000000000000005</c:v>
                      </c:pt>
                    </c:numCache>
                  </c:numRef>
                </c:val>
                <c:extLst xmlns:c15="http://schemas.microsoft.com/office/drawing/2012/chart">
                  <c:ext xmlns:c16="http://schemas.microsoft.com/office/drawing/2014/chart" uri="{C3380CC4-5D6E-409C-BE32-E72D297353CC}">
                    <c16:uniqueId val="{0000001B-8F2C-4AAC-A4DC-3773E203742C}"/>
                  </c:ext>
                </c:extLst>
              </c15:ser>
            </c15:filteredBarSeries>
            <c15:filteredBarSeries>
              <c15:ser>
                <c:idx val="27"/>
                <c:order val="28"/>
                <c:tx>
                  <c:strRef>
                    <c:extLst xmlns:c15="http://schemas.microsoft.com/office/drawing/2012/chart">
                      <c:ext xmlns:c15="http://schemas.microsoft.com/office/drawing/2012/chart" uri="{02D57815-91ED-43cb-92C2-25804820EDAC}">
                        <c15:formulaRef>
                          <c15:sqref>'choose home'!$A$35</c15:sqref>
                        </c15:formulaRef>
                      </c:ext>
                    </c:extLst>
                    <c:strCache>
                      <c:ptCount val="1"/>
                      <c:pt idx="0">
                        <c:v>OK</c:v>
                      </c:pt>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home'!$B$35:$C$35</c15:sqref>
                        </c15:formulaRef>
                      </c:ext>
                    </c:extLst>
                    <c:numCache>
                      <c:formatCode>0%</c:formatCode>
                      <c:ptCount val="2"/>
                      <c:pt idx="0">
                        <c:v>0.5</c:v>
                      </c:pt>
                      <c:pt idx="1">
                        <c:v>0.5</c:v>
                      </c:pt>
                    </c:numCache>
                  </c:numRef>
                </c:val>
                <c:extLst xmlns:c15="http://schemas.microsoft.com/office/drawing/2012/chart">
                  <c:ext xmlns:c16="http://schemas.microsoft.com/office/drawing/2014/chart" uri="{C3380CC4-5D6E-409C-BE32-E72D297353CC}">
                    <c16:uniqueId val="{0000001C-8F2C-4AAC-A4DC-3773E203742C}"/>
                  </c:ext>
                </c:extLst>
              </c15:ser>
            </c15:filteredBarSeries>
            <c15:filteredBarSeries>
              <c15:ser>
                <c:idx val="28"/>
                <c:order val="29"/>
                <c:tx>
                  <c:strRef>
                    <c:extLst xmlns:c15="http://schemas.microsoft.com/office/drawing/2012/chart">
                      <c:ext xmlns:c15="http://schemas.microsoft.com/office/drawing/2012/chart" uri="{02D57815-91ED-43cb-92C2-25804820EDAC}">
                        <c15:formulaRef>
                          <c15:sqref>'choose home'!$A$36</c15:sqref>
                        </c15:formulaRef>
                      </c:ext>
                    </c:extLst>
                    <c:strCache>
                      <c:ptCount val="1"/>
                      <c:pt idx="0">
                        <c:v>OR</c:v>
                      </c:pt>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home'!$B$36:$C$36</c15:sqref>
                        </c15:formulaRef>
                      </c:ext>
                    </c:extLst>
                    <c:numCache>
                      <c:formatCode>0%</c:formatCode>
                      <c:ptCount val="2"/>
                      <c:pt idx="0">
                        <c:v>0.54</c:v>
                      </c:pt>
                      <c:pt idx="1">
                        <c:v>0.46</c:v>
                      </c:pt>
                    </c:numCache>
                  </c:numRef>
                </c:val>
                <c:extLst xmlns:c15="http://schemas.microsoft.com/office/drawing/2012/chart">
                  <c:ext xmlns:c16="http://schemas.microsoft.com/office/drawing/2014/chart" uri="{C3380CC4-5D6E-409C-BE32-E72D297353CC}">
                    <c16:uniqueId val="{0000001D-8F2C-4AAC-A4DC-3773E203742C}"/>
                  </c:ext>
                </c:extLst>
              </c15:ser>
            </c15:filteredBarSeries>
            <c15:filteredBarSeries>
              <c15:ser>
                <c:idx val="29"/>
                <c:order val="30"/>
                <c:tx>
                  <c:strRef>
                    <c:extLst xmlns:c15="http://schemas.microsoft.com/office/drawing/2012/chart">
                      <c:ext xmlns:c15="http://schemas.microsoft.com/office/drawing/2012/chart" uri="{02D57815-91ED-43cb-92C2-25804820EDAC}">
                        <c15:formulaRef>
                          <c15:sqref>'choose home'!$A$37</c15:sqref>
                        </c15:formulaRef>
                      </c:ext>
                    </c:extLst>
                    <c:strCache>
                      <c:ptCount val="1"/>
                      <c:pt idx="0">
                        <c:v>PA</c:v>
                      </c:pt>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home'!$B$37:$C$37</c15:sqref>
                        </c15:formulaRef>
                      </c:ext>
                    </c:extLst>
                    <c:numCache>
                      <c:formatCode>0%</c:formatCode>
                      <c:ptCount val="2"/>
                      <c:pt idx="0">
                        <c:v>0.47</c:v>
                      </c:pt>
                      <c:pt idx="1">
                        <c:v>0.53</c:v>
                      </c:pt>
                    </c:numCache>
                  </c:numRef>
                </c:val>
                <c:extLst xmlns:c15="http://schemas.microsoft.com/office/drawing/2012/chart">
                  <c:ext xmlns:c16="http://schemas.microsoft.com/office/drawing/2014/chart" uri="{C3380CC4-5D6E-409C-BE32-E72D297353CC}">
                    <c16:uniqueId val="{0000001E-8F2C-4AAC-A4DC-3773E203742C}"/>
                  </c:ext>
                </c:extLst>
              </c15:ser>
            </c15:filteredBarSeries>
            <c15:filteredBarSeries>
              <c15:ser>
                <c:idx val="30"/>
                <c:order val="31"/>
                <c:tx>
                  <c:strRef>
                    <c:extLst xmlns:c15="http://schemas.microsoft.com/office/drawing/2012/chart">
                      <c:ext xmlns:c15="http://schemas.microsoft.com/office/drawing/2012/chart" uri="{02D57815-91ED-43cb-92C2-25804820EDAC}">
                        <c15:formulaRef>
                          <c15:sqref>'choose home'!$A$38</c15:sqref>
                        </c15:formulaRef>
                      </c:ext>
                    </c:extLst>
                    <c:strCache>
                      <c:ptCount val="1"/>
                      <c:pt idx="0">
                        <c:v>RI</c:v>
                      </c:pt>
                    </c:strCache>
                  </c:strRef>
                </c:tx>
                <c:spPr>
                  <a:solidFill>
                    <a:schemeClr val="accent1">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home'!$B$38:$C$38</c15:sqref>
                        </c15:formulaRef>
                      </c:ext>
                    </c:extLst>
                    <c:numCache>
                      <c:formatCode>0%</c:formatCode>
                      <c:ptCount val="2"/>
                      <c:pt idx="0">
                        <c:v>0.37</c:v>
                      </c:pt>
                      <c:pt idx="1">
                        <c:v>0.63</c:v>
                      </c:pt>
                    </c:numCache>
                  </c:numRef>
                </c:val>
                <c:extLst xmlns:c15="http://schemas.microsoft.com/office/drawing/2012/chart">
                  <c:ext xmlns:c16="http://schemas.microsoft.com/office/drawing/2014/chart" uri="{C3380CC4-5D6E-409C-BE32-E72D297353CC}">
                    <c16:uniqueId val="{0000001F-8F2C-4AAC-A4DC-3773E203742C}"/>
                  </c:ext>
                </c:extLst>
              </c15:ser>
            </c15:filteredBarSeries>
            <c15:filteredBarSeries>
              <c15:ser>
                <c:idx val="31"/>
                <c:order val="32"/>
                <c:tx>
                  <c:strRef>
                    <c:extLst xmlns:c15="http://schemas.microsoft.com/office/drawing/2012/chart">
                      <c:ext xmlns:c15="http://schemas.microsoft.com/office/drawing/2012/chart" uri="{02D57815-91ED-43cb-92C2-25804820EDAC}">
                        <c15:formulaRef>
                          <c15:sqref>'choose home'!$A$39</c15:sqref>
                        </c15:formulaRef>
                      </c:ext>
                    </c:extLst>
                    <c:strCache>
                      <c:ptCount val="1"/>
                      <c:pt idx="0">
                        <c:v>SD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home'!$B$39:$C$39</c15:sqref>
                        </c15:formulaRef>
                      </c:ext>
                    </c:extLst>
                    <c:numCache>
                      <c:formatCode>0%</c:formatCode>
                      <c:ptCount val="2"/>
                      <c:pt idx="0">
                        <c:v>0.41000000000000003</c:v>
                      </c:pt>
                      <c:pt idx="1">
                        <c:v>0.59</c:v>
                      </c:pt>
                    </c:numCache>
                  </c:numRef>
                </c:val>
                <c:extLst xmlns:c15="http://schemas.microsoft.com/office/drawing/2012/chart">
                  <c:ext xmlns:c16="http://schemas.microsoft.com/office/drawing/2014/chart" uri="{C3380CC4-5D6E-409C-BE32-E72D297353CC}">
                    <c16:uniqueId val="{00000020-8F2C-4AAC-A4DC-3773E203742C}"/>
                  </c:ext>
                </c:extLst>
              </c15:ser>
            </c15:filteredBarSeries>
            <c15:filteredBarSeries>
              <c15:ser>
                <c:idx val="32"/>
                <c:order val="33"/>
                <c:tx>
                  <c:strRef>
                    <c:extLst xmlns:c15="http://schemas.microsoft.com/office/drawing/2012/chart">
                      <c:ext xmlns:c15="http://schemas.microsoft.com/office/drawing/2012/chart" uri="{02D57815-91ED-43cb-92C2-25804820EDAC}">
                        <c15:formulaRef>
                          <c15:sqref>'choose home'!$A$40</c15:sqref>
                        </c15:formulaRef>
                      </c:ext>
                    </c:extLst>
                    <c:strCache>
                      <c:ptCount val="1"/>
                      <c:pt idx="0">
                        <c:v>TN</c:v>
                      </c:pt>
                    </c:strCache>
                  </c:strRef>
                </c:tx>
                <c:spPr>
                  <a:solidFill>
                    <a:schemeClr val="accent3">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home'!$B$40:$C$40</c15:sqref>
                        </c15:formulaRef>
                      </c:ext>
                    </c:extLst>
                    <c:numCache>
                      <c:formatCode>0%</c:formatCode>
                      <c:ptCount val="2"/>
                      <c:pt idx="0">
                        <c:v>0.36</c:v>
                      </c:pt>
                      <c:pt idx="1">
                        <c:v>0.64</c:v>
                      </c:pt>
                    </c:numCache>
                  </c:numRef>
                </c:val>
                <c:extLst xmlns:c15="http://schemas.microsoft.com/office/drawing/2012/chart">
                  <c:ext xmlns:c16="http://schemas.microsoft.com/office/drawing/2014/chart" uri="{C3380CC4-5D6E-409C-BE32-E72D297353CC}">
                    <c16:uniqueId val="{00000021-8F2C-4AAC-A4DC-3773E203742C}"/>
                  </c:ext>
                </c:extLst>
              </c15:ser>
            </c15:filteredBarSeries>
            <c15:filteredBarSeries>
              <c15:ser>
                <c:idx val="33"/>
                <c:order val="34"/>
                <c:tx>
                  <c:strRef>
                    <c:extLst xmlns:c15="http://schemas.microsoft.com/office/drawing/2012/chart">
                      <c:ext xmlns:c15="http://schemas.microsoft.com/office/drawing/2012/chart" uri="{02D57815-91ED-43cb-92C2-25804820EDAC}">
                        <c15:formulaRef>
                          <c15:sqref>'choose home'!$A$41</c15:sqref>
                        </c15:formulaRef>
                      </c:ext>
                    </c:extLst>
                    <c:strCache>
                      <c:ptCount val="1"/>
                      <c:pt idx="0">
                        <c:v>TX</c:v>
                      </c:pt>
                    </c:strCache>
                  </c:strRef>
                </c:tx>
                <c:spPr>
                  <a:solidFill>
                    <a:schemeClr val="accent4">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home'!$B$41:$C$41</c15:sqref>
                        </c15:formulaRef>
                      </c:ext>
                    </c:extLst>
                    <c:numCache>
                      <c:formatCode>0%</c:formatCode>
                      <c:ptCount val="2"/>
                      <c:pt idx="0">
                        <c:v>0.66999999999999993</c:v>
                      </c:pt>
                      <c:pt idx="1">
                        <c:v>0.33</c:v>
                      </c:pt>
                    </c:numCache>
                  </c:numRef>
                </c:val>
                <c:extLst xmlns:c15="http://schemas.microsoft.com/office/drawing/2012/chart">
                  <c:ext xmlns:c16="http://schemas.microsoft.com/office/drawing/2014/chart" uri="{C3380CC4-5D6E-409C-BE32-E72D297353CC}">
                    <c16:uniqueId val="{00000022-8F2C-4AAC-A4DC-3773E203742C}"/>
                  </c:ext>
                </c:extLst>
              </c15:ser>
            </c15:filteredBarSeries>
            <c15:filteredBarSeries>
              <c15:ser>
                <c:idx val="34"/>
                <c:order val="35"/>
                <c:tx>
                  <c:strRef>
                    <c:extLst xmlns:c15="http://schemas.microsoft.com/office/drawing/2012/chart">
                      <c:ext xmlns:c15="http://schemas.microsoft.com/office/drawing/2012/chart" uri="{02D57815-91ED-43cb-92C2-25804820EDAC}">
                        <c15:formulaRef>
                          <c15:sqref>'choose home'!$A$42</c15:sqref>
                        </c15:formulaRef>
                      </c:ext>
                    </c:extLst>
                    <c:strCache>
                      <c:ptCount val="1"/>
                      <c:pt idx="0">
                        <c:v>UT</c:v>
                      </c:pt>
                    </c:strCache>
                  </c:strRef>
                </c:tx>
                <c:spPr>
                  <a:solidFill>
                    <a:schemeClr val="accent5">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home'!$B$42:$C$42</c15:sqref>
                        </c15:formulaRef>
                      </c:ext>
                    </c:extLst>
                    <c:numCache>
                      <c:formatCode>0%</c:formatCode>
                      <c:ptCount val="2"/>
                      <c:pt idx="0">
                        <c:v>0.41000000000000003</c:v>
                      </c:pt>
                      <c:pt idx="1">
                        <c:v>0.59</c:v>
                      </c:pt>
                    </c:numCache>
                  </c:numRef>
                </c:val>
                <c:extLst xmlns:c15="http://schemas.microsoft.com/office/drawing/2012/chart">
                  <c:ext xmlns:c16="http://schemas.microsoft.com/office/drawing/2014/chart" uri="{C3380CC4-5D6E-409C-BE32-E72D297353CC}">
                    <c16:uniqueId val="{00000023-8F2C-4AAC-A4DC-3773E203742C}"/>
                  </c:ext>
                </c:extLst>
              </c15:ser>
            </c15:filteredBarSeries>
            <c15:filteredBarSeries>
              <c15:ser>
                <c:idx val="35"/>
                <c:order val="36"/>
                <c:tx>
                  <c:strRef>
                    <c:extLst xmlns:c15="http://schemas.microsoft.com/office/drawing/2012/chart">
                      <c:ext xmlns:c15="http://schemas.microsoft.com/office/drawing/2012/chart" uri="{02D57815-91ED-43cb-92C2-25804820EDAC}">
                        <c15:formulaRef>
                          <c15:sqref>'choose home'!$A$43</c15:sqref>
                        </c15:formulaRef>
                      </c:ext>
                    </c:extLst>
                    <c:strCache>
                      <c:ptCount val="1"/>
                      <c:pt idx="0">
                        <c:v>VT</c:v>
                      </c:pt>
                    </c:strCache>
                  </c:strRef>
                </c:tx>
                <c:spPr>
                  <a:solidFill>
                    <a:schemeClr val="accent6">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home'!$B$43:$C$43</c15:sqref>
                        </c15:formulaRef>
                      </c:ext>
                    </c:extLst>
                    <c:numCache>
                      <c:formatCode>0%</c:formatCode>
                      <c:ptCount val="2"/>
                      <c:pt idx="0">
                        <c:v>0.43000000000000005</c:v>
                      </c:pt>
                      <c:pt idx="1">
                        <c:v>0.56999999999999995</c:v>
                      </c:pt>
                    </c:numCache>
                  </c:numRef>
                </c:val>
                <c:extLst xmlns:c15="http://schemas.microsoft.com/office/drawing/2012/chart">
                  <c:ext xmlns:c16="http://schemas.microsoft.com/office/drawing/2014/chart" uri="{C3380CC4-5D6E-409C-BE32-E72D297353CC}">
                    <c16:uniqueId val="{00000024-8F2C-4AAC-A4DC-3773E203742C}"/>
                  </c:ext>
                </c:extLst>
              </c15:ser>
            </c15:filteredBarSeries>
            <c15:filteredBarSeries>
              <c15:ser>
                <c:idx val="36"/>
                <c:order val="37"/>
                <c:tx>
                  <c:strRef>
                    <c:extLst xmlns:c15="http://schemas.microsoft.com/office/drawing/2012/chart">
                      <c:ext xmlns:c15="http://schemas.microsoft.com/office/drawing/2012/chart" uri="{02D57815-91ED-43cb-92C2-25804820EDAC}">
                        <c15:formulaRef>
                          <c15:sqref>'choose home'!$A$44</c15:sqref>
                        </c15:formulaRef>
                      </c:ext>
                    </c:extLst>
                    <c:strCache>
                      <c:ptCount val="1"/>
                      <c:pt idx="0">
                        <c:v>VA</c:v>
                      </c:pt>
                    </c:strCache>
                  </c:strRef>
                </c:tx>
                <c:spPr>
                  <a:solidFill>
                    <a:schemeClr val="accent1">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home'!$B$44:$C$44</c15:sqref>
                        </c15:formulaRef>
                      </c:ext>
                    </c:extLst>
                    <c:numCache>
                      <c:formatCode>0%</c:formatCode>
                      <c:ptCount val="2"/>
                      <c:pt idx="0">
                        <c:v>0.39</c:v>
                      </c:pt>
                      <c:pt idx="1">
                        <c:v>0.61</c:v>
                      </c:pt>
                    </c:numCache>
                  </c:numRef>
                </c:val>
                <c:extLst xmlns:c15="http://schemas.microsoft.com/office/drawing/2012/chart">
                  <c:ext xmlns:c16="http://schemas.microsoft.com/office/drawing/2014/chart" uri="{C3380CC4-5D6E-409C-BE32-E72D297353CC}">
                    <c16:uniqueId val="{00000025-8F2C-4AAC-A4DC-3773E203742C}"/>
                  </c:ext>
                </c:extLst>
              </c15:ser>
            </c15:filteredBarSeries>
            <c15:filteredBarSeries>
              <c15:ser>
                <c:idx val="37"/>
                <c:order val="38"/>
                <c:tx>
                  <c:strRef>
                    <c:extLst xmlns:c15="http://schemas.microsoft.com/office/drawing/2012/chart">
                      <c:ext xmlns:c15="http://schemas.microsoft.com/office/drawing/2012/chart" uri="{02D57815-91ED-43cb-92C2-25804820EDAC}">
                        <c15:formulaRef>
                          <c15:sqref>'choose home'!$A$45</c15:sqref>
                        </c15:formulaRef>
                      </c:ext>
                    </c:extLst>
                    <c:strCache>
                      <c:ptCount val="1"/>
                      <c:pt idx="0">
                        <c:v>WY</c:v>
                      </c:pt>
                    </c:strCache>
                  </c:strRef>
                </c:tx>
                <c:spPr>
                  <a:solidFill>
                    <a:schemeClr val="accent2">
                      <a:lumMod val="70000"/>
                      <a:lumOff val="30000"/>
                    </a:schemeClr>
                  </a:solidFill>
                  <a:ln>
                    <a:noFill/>
                  </a:ln>
                  <a:effectLst/>
                </c:spPr>
                <c:invertIfNegative val="0"/>
                <c:cat>
                  <c:strRef>
                    <c:extLst xmlns:c15="http://schemas.microsoft.com/office/drawing/2012/chart">
                      <c:ext xmlns:c15="http://schemas.microsoft.com/office/drawing/2012/chart" uri="{02D57815-91ED-43cb-92C2-25804820EDAC}">
                        <c15:formulaRef>
                          <c15:sqref>'choose home'!$B$7:$C$7</c15:sqref>
                        </c15:formulaRef>
                      </c:ext>
                    </c:extLst>
                    <c:strCache>
                      <c:ptCount val="2"/>
                      <c:pt idx="0">
                        <c:v>Someone else choose</c:v>
                      </c:pt>
                      <c:pt idx="1">
                        <c:v>Made the choice or had some input</c:v>
                      </c:pt>
                    </c:strCache>
                  </c:strRef>
                </c:cat>
                <c:val>
                  <c:numRef>
                    <c:extLst xmlns:c15="http://schemas.microsoft.com/office/drawing/2012/chart">
                      <c:ext xmlns:c15="http://schemas.microsoft.com/office/drawing/2012/chart" uri="{02D57815-91ED-43cb-92C2-25804820EDAC}">
                        <c15:formulaRef>
                          <c15:sqref>'choose home'!$B$45:$C$45</c15:sqref>
                        </c15:formulaRef>
                      </c:ext>
                    </c:extLst>
                    <c:numCache>
                      <c:formatCode>0%</c:formatCode>
                      <c:ptCount val="2"/>
                      <c:pt idx="0">
                        <c:v>0.37</c:v>
                      </c:pt>
                      <c:pt idx="1">
                        <c:v>0.63</c:v>
                      </c:pt>
                    </c:numCache>
                  </c:numRef>
                </c:val>
                <c:extLst xmlns:c15="http://schemas.microsoft.com/office/drawing/2012/chart">
                  <c:ext xmlns:c16="http://schemas.microsoft.com/office/drawing/2014/chart" uri="{C3380CC4-5D6E-409C-BE32-E72D297353CC}">
                    <c16:uniqueId val="{00000026-8F2C-4AAC-A4DC-3773E203742C}"/>
                  </c:ext>
                </c:extLst>
              </c15:ser>
            </c15:filteredBarSeries>
          </c:ext>
        </c:extLst>
      </c:barChart>
      <c:catAx>
        <c:axId val="12776302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77625952"/>
        <c:crosses val="autoZero"/>
        <c:auto val="1"/>
        <c:lblAlgn val="ctr"/>
        <c:lblOffset val="100"/>
        <c:noMultiLvlLbl val="0"/>
      </c:catAx>
      <c:valAx>
        <c:axId val="1277625952"/>
        <c:scaling>
          <c:orientation val="minMax"/>
          <c:min val="0"/>
        </c:scaling>
        <c:delete val="1"/>
        <c:axPos val="l"/>
        <c:numFmt formatCode="0%" sourceLinked="1"/>
        <c:majorTickMark val="out"/>
        <c:minorTickMark val="none"/>
        <c:tickLblPos val="nextTo"/>
        <c:crossAx val="1277630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0.244</cdr:x>
      <cdr:y>0.21126</cdr:y>
    </cdr:from>
    <cdr:to>
      <cdr:x>0.616</cdr:x>
      <cdr:y>0.78051</cdr:y>
    </cdr:to>
    <cdr:sp macro="" textlink="">
      <cdr:nvSpPr>
        <cdr:cNvPr id="2" name="Rectangle 1" descr="white square" title="white square">
          <a:extLst xmlns:a="http://schemas.openxmlformats.org/drawingml/2006/main">
            <a:ext uri="{FF2B5EF4-FFF2-40B4-BE49-F238E27FC236}">
              <a16:creationId xmlns:a16="http://schemas.microsoft.com/office/drawing/2014/main" id="{D52CCDE0-37EA-614A-BE76-16E9AAEBCF59}"/>
            </a:ext>
          </a:extLst>
        </cdr:cNvPr>
        <cdr:cNvSpPr/>
      </cdr:nvSpPr>
      <cdr:spPr>
        <a:xfrm xmlns:a="http://schemas.openxmlformats.org/drawingml/2006/main">
          <a:off x="2231136" y="846128"/>
          <a:ext cx="3401568" cy="2279932"/>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0.73333</cdr:x>
      <cdr:y>0.05366</cdr:y>
    </cdr:from>
    <cdr:to>
      <cdr:x>1</cdr:x>
      <cdr:y>0.78462</cdr:y>
    </cdr:to>
    <cdr:sp macro="" textlink="">
      <cdr:nvSpPr>
        <cdr:cNvPr id="4" name="Rectangle 3" descr="white square" title="white square">
          <a:extLst xmlns:a="http://schemas.openxmlformats.org/drawingml/2006/main">
            <a:ext uri="{FF2B5EF4-FFF2-40B4-BE49-F238E27FC236}">
              <a16:creationId xmlns:a16="http://schemas.microsoft.com/office/drawing/2014/main" id="{0D13F35E-9DF4-E645-BBF7-AD600A6D3D70}"/>
            </a:ext>
          </a:extLst>
        </cdr:cNvPr>
        <cdr:cNvSpPr/>
      </cdr:nvSpPr>
      <cdr:spPr>
        <a:xfrm xmlns:a="http://schemas.openxmlformats.org/drawingml/2006/main">
          <a:off x="6705570" y="214916"/>
          <a:ext cx="2438430" cy="2927606"/>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0.21538</cdr:y>
    </cdr:from>
    <cdr:to>
      <cdr:x>0.132</cdr:x>
      <cdr:y>0.78462</cdr:y>
    </cdr:to>
    <cdr:sp macro="" textlink="">
      <cdr:nvSpPr>
        <cdr:cNvPr id="5" name="Rectangle 4" descr="white square" title="white square">
          <a:extLst xmlns:a="http://schemas.openxmlformats.org/drawingml/2006/main">
            <a:ext uri="{FF2B5EF4-FFF2-40B4-BE49-F238E27FC236}">
              <a16:creationId xmlns:a16="http://schemas.microsoft.com/office/drawing/2014/main" id="{583FA6B3-ADA0-3C43-B125-A5429BD36521}"/>
            </a:ext>
          </a:extLst>
        </cdr:cNvPr>
        <cdr:cNvSpPr/>
      </cdr:nvSpPr>
      <cdr:spPr>
        <a:xfrm xmlns:a="http://schemas.openxmlformats.org/drawingml/2006/main">
          <a:off x="0" y="862623"/>
          <a:ext cx="1207008" cy="2279904"/>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0.55733</cdr:x>
      <cdr:y>0.87183</cdr:y>
    </cdr:from>
    <cdr:to>
      <cdr:x>0.62222</cdr:x>
      <cdr:y>1</cdr:y>
    </cdr:to>
    <cdr:sp macro="" textlink="">
      <cdr:nvSpPr>
        <cdr:cNvPr id="6" name="Rectangle 5" descr="white square" title="white square">
          <a:extLst xmlns:a="http://schemas.openxmlformats.org/drawingml/2006/main">
            <a:ext uri="{FF2B5EF4-FFF2-40B4-BE49-F238E27FC236}">
              <a16:creationId xmlns:a16="http://schemas.microsoft.com/office/drawing/2014/main" id="{5412B2EF-3154-6940-B4E4-2612FF7EDDA2}"/>
            </a:ext>
          </a:extLst>
        </cdr:cNvPr>
        <cdr:cNvSpPr/>
      </cdr:nvSpPr>
      <cdr:spPr>
        <a:xfrm xmlns:a="http://schemas.openxmlformats.org/drawingml/2006/main">
          <a:off x="5096256" y="3491805"/>
          <a:ext cx="593344" cy="513346"/>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B0124-2F64-5945-A12B-7B81DB5CC1EF}" type="datetimeFigureOut">
              <a:rPr lang="en-US" smtClean="0"/>
              <a:t>6/25/2019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3B46A-D643-0A49-93D2-6742FCA04024}" type="slidenum">
              <a:rPr lang="en-US" smtClean="0"/>
              <a:t>‹#›</a:t>
            </a:fld>
            <a:endParaRPr lang="en-US"/>
          </a:p>
        </p:txBody>
      </p:sp>
    </p:spTree>
    <p:extLst>
      <p:ext uri="{BB962C8B-B14F-4D97-AF65-F5344CB8AC3E}">
        <p14:creationId xmlns:p14="http://schemas.microsoft.com/office/powerpoint/2010/main" val="99410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policies such as Money Follows the Person have resulted in 90,000 people with disabilities transitioning from congregate living situations to community living.</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1</a:t>
            </a:fld>
            <a:endParaRPr lang="en-US"/>
          </a:p>
        </p:txBody>
      </p:sp>
    </p:spTree>
    <p:extLst>
      <p:ext uri="{BB962C8B-B14F-4D97-AF65-F5344CB8AC3E}">
        <p14:creationId xmlns:p14="http://schemas.microsoft.com/office/powerpoint/2010/main" val="152747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3884613" y="8685213"/>
            <a:ext cx="2971800" cy="457200"/>
          </a:xfrm>
          <a:prstGeom prst="rect">
            <a:avLst/>
          </a:prstGeom>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CB7C35-A774-2E43-AD0F-BE151FDB6FAE}" type="slidenum">
              <a:rPr kumimoji="0" lang="en-US" sz="1200" b="0" i="0" u="none" strike="noStrike" kern="1200" cap="none" spc="0" normalizeH="0" baseline="0" noProof="0">
                <a:ln>
                  <a:noFill/>
                </a:ln>
                <a:solidFill>
                  <a:srgbClr val="000000"/>
                </a:solidFill>
                <a:effectLst/>
                <a:uLnTx/>
                <a:uFillTx/>
                <a:latin typeface="Arial" charset="0"/>
                <a:ea typeface="ヒラギノ角ゴ Pro W3"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ヒラギノ角ゴ Pro W3" charset="0"/>
            </a:endParaRPr>
          </a:p>
        </p:txBody>
      </p:sp>
      <p:sp>
        <p:nvSpPr>
          <p:cNvPr id="18435" name="Rectangle 2"/>
          <p:cNvSpPr>
            <a:spLocks noGrp="1" noRot="1" noChangeAspect="1" noChangeArrowheads="1"/>
          </p:cNvSpPr>
          <p:nvPr>
            <p:ph type="sldImg"/>
          </p:nvPr>
        </p:nvSpPr>
        <p:spPr>
          <a:xfrm>
            <a:off x="1152525" y="692150"/>
            <a:ext cx="4554538" cy="3416300"/>
          </a:xfrm>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While not nearly as obvious or quickly, small trends in increased employment for people with intellectual and developmental disabilities to have jobs in the community are beginning to be seen.</a:t>
            </a:r>
          </a:p>
          <a:p>
            <a:pPr eaLnBrk="1" hangingPunct="1"/>
            <a:endParaRPr lang="en-US" dirty="0"/>
          </a:p>
          <a:p>
            <a:pPr eaLnBrk="1" hangingPunct="1"/>
            <a:r>
              <a:rPr lang="en-US" dirty="0"/>
              <a:t>_________</a:t>
            </a:r>
          </a:p>
          <a:p>
            <a:pPr eaLnBrk="1" hangingPunct="1"/>
            <a:endParaRPr lang="en-US" dirty="0"/>
          </a:p>
          <a:p>
            <a:pPr eaLnBrk="1" hangingPunct="1"/>
            <a:r>
              <a:rPr lang="en-US" dirty="0"/>
              <a:t>Winsor, J., Timmons, J., Butterworth, J., Shepard, J., </a:t>
            </a:r>
            <a:r>
              <a:rPr lang="en-US" dirty="0" err="1"/>
              <a:t>Landa</a:t>
            </a:r>
            <a:r>
              <a:rPr lang="en-US" dirty="0"/>
              <a:t>, C., Smith, F., </a:t>
            </a:r>
            <a:r>
              <a:rPr lang="en-US" dirty="0" err="1"/>
              <a:t>Domin</a:t>
            </a:r>
            <a:r>
              <a:rPr lang="en-US" dirty="0"/>
              <a:t>, D., </a:t>
            </a:r>
            <a:r>
              <a:rPr lang="en-US" dirty="0" err="1"/>
              <a:t>Migliore</a:t>
            </a:r>
            <a:r>
              <a:rPr lang="en-US" dirty="0"/>
              <a:t>, A., Bose, J., &amp; </a:t>
            </a:r>
            <a:r>
              <a:rPr lang="en-US" dirty="0" err="1"/>
              <a:t>Landim</a:t>
            </a:r>
            <a:r>
              <a:rPr lang="en-US" dirty="0"/>
              <a:t>, L. (2017). </a:t>
            </a:r>
            <a:r>
              <a:rPr lang="en-US" dirty="0" err="1"/>
              <a:t>StateData</a:t>
            </a:r>
            <a:r>
              <a:rPr lang="en-US" dirty="0"/>
              <a:t>: The national report on employment services and outcomes. Boston, MA: University of Massachusetts Boston, Institute for Community Inclusion.</a:t>
            </a:r>
          </a:p>
          <a:p>
            <a:pPr eaLnBrk="1" hangingPunct="1"/>
            <a:endParaRPr lang="en-US" dirty="0"/>
          </a:p>
        </p:txBody>
      </p:sp>
    </p:spTree>
    <p:extLst>
      <p:ext uri="{BB962C8B-B14F-4D97-AF65-F5344CB8AC3E}">
        <p14:creationId xmlns:p14="http://schemas.microsoft.com/office/powerpoint/2010/main" val="82899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slight changes are being seen despite continued  funding imbalances in investments for integrated employment by states. </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3</a:t>
            </a:fld>
            <a:endParaRPr lang="en-US"/>
          </a:p>
        </p:txBody>
      </p:sp>
    </p:spTree>
    <p:extLst>
      <p:ext uri="{BB962C8B-B14F-4D97-AF65-F5344CB8AC3E}">
        <p14:creationId xmlns:p14="http://schemas.microsoft.com/office/powerpoint/2010/main" val="149222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question since the Olmstead Decision we see state systems investing more in community supports and much less in congregate supports. </a:t>
            </a:r>
          </a:p>
          <a:p>
            <a:endParaRPr lang="en-US" dirty="0"/>
          </a:p>
          <a:p>
            <a:r>
              <a:rPr lang="en-US" dirty="0"/>
              <a:t>[pause]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 think back to Lois and Elaine and wonder what their lives were like inside the institution and then read about their lives once they were freed from the institution, and then I think about what we know about outcomes for people with intellectual, developmental and other disabilities today, I know we have made progress. </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4</a:t>
            </a:fld>
            <a:endParaRPr lang="en-US"/>
          </a:p>
        </p:txBody>
      </p:sp>
    </p:spTree>
    <p:extLst>
      <p:ext uri="{BB962C8B-B14F-4D97-AF65-F5344CB8AC3E}">
        <p14:creationId xmlns:p14="http://schemas.microsoft.com/office/powerpoint/2010/main" val="312934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over half of people with Intellectual and developmental disabilities choose or have input into where they live. </a:t>
            </a:r>
          </a:p>
          <a:p>
            <a:endParaRPr lang="en-US" dirty="0"/>
          </a:p>
          <a:p>
            <a:endParaRPr lang="en-US" dirty="0"/>
          </a:p>
          <a:p>
            <a:endParaRPr lang="en-US" dirty="0"/>
          </a:p>
          <a:p>
            <a:r>
              <a:rPr lang="en-US" dirty="0"/>
              <a:t>__________</a:t>
            </a:r>
          </a:p>
          <a:p>
            <a:r>
              <a:rPr lang="en-US" dirty="0"/>
              <a:t>47% had no choice in where they live in the 38 states that participated</a:t>
            </a:r>
            <a:r>
              <a:rPr lang="en-US" baseline="0" dirty="0"/>
              <a:t> in NCI</a:t>
            </a:r>
            <a:endParaRPr lang="en-US" dirty="0"/>
          </a:p>
          <a:p>
            <a:endParaRPr lang="en-US" dirty="0"/>
          </a:p>
          <a:p>
            <a:r>
              <a:rPr lang="en-US" dirty="0"/>
              <a:t>38 NCI states: AL, AR, CO, CT, DE, DC, FL ,GA, HI, ID, IL, IN, KS, KY, LA, ME,</a:t>
            </a:r>
            <a:r>
              <a:rPr lang="en-US" baseline="0" dirty="0"/>
              <a:t> </a:t>
            </a:r>
            <a:r>
              <a:rPr lang="en-US" dirty="0"/>
              <a:t>MI, MN, MS, MO, NE, NV, NH, NJ, NY, NC, OH, OK, OR, PA. RI, SD, TN,</a:t>
            </a:r>
            <a:r>
              <a:rPr lang="en-US" baseline="0" dirty="0"/>
              <a:t> </a:t>
            </a:r>
            <a:r>
              <a:rPr lang="en-US" dirty="0"/>
              <a:t>TX, UT, VT, VA, WY</a:t>
            </a:r>
          </a:p>
        </p:txBody>
      </p:sp>
      <p:sp>
        <p:nvSpPr>
          <p:cNvPr id="4" name="Slide Number Placeholder 3"/>
          <p:cNvSpPr>
            <a:spLocks noGrp="1"/>
          </p:cNvSpPr>
          <p:nvPr>
            <p:ph type="sldNum" sz="quarter" idx="10"/>
          </p:nvPr>
        </p:nvSpPr>
        <p:spPr/>
        <p:txBody>
          <a:bodyPr/>
          <a:lstStyle/>
          <a:p>
            <a:fld id="{F253B46A-D643-0A49-93D2-6742FCA04024}" type="slidenum">
              <a:rPr lang="en-US" smtClean="0"/>
              <a:t>5</a:t>
            </a:fld>
            <a:endParaRPr lang="en-US"/>
          </a:p>
        </p:txBody>
      </p:sp>
    </p:spTree>
    <p:extLst>
      <p:ext uri="{BB962C8B-B14F-4D97-AF65-F5344CB8AC3E}">
        <p14:creationId xmlns:p14="http://schemas.microsoft.com/office/powerpoint/2010/main" val="344537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have input into who they have as roommates</a:t>
            </a:r>
          </a:p>
          <a:p>
            <a:endParaRPr lang="en-US" dirty="0"/>
          </a:p>
          <a:p>
            <a:endParaRPr lang="en-US" dirty="0"/>
          </a:p>
          <a:p>
            <a:endParaRPr lang="en-US" dirty="0"/>
          </a:p>
          <a:p>
            <a:r>
              <a:rPr lang="en-US" dirty="0"/>
              <a:t>________________</a:t>
            </a:r>
          </a:p>
          <a:p>
            <a:r>
              <a:rPr lang="en-US" dirty="0"/>
              <a:t>53% of people in the 38 states that participated</a:t>
            </a:r>
            <a:r>
              <a:rPr lang="en-US" baseline="0" dirty="0"/>
              <a:t> in NCI</a:t>
            </a:r>
            <a:endParaRPr lang="en-US" dirty="0"/>
          </a:p>
          <a:p>
            <a:r>
              <a:rPr lang="en-US" dirty="0"/>
              <a:t>had no choice with whom they lived.  </a:t>
            </a:r>
          </a:p>
          <a:p>
            <a:r>
              <a:rPr lang="en-US" dirty="0"/>
              <a:t>Can you imagine that?</a:t>
            </a:r>
          </a:p>
          <a:p>
            <a:endParaRPr lang="en-US" dirty="0"/>
          </a:p>
          <a:p>
            <a:r>
              <a:rPr lang="en-US" dirty="0"/>
              <a:t>38 NCI states: AL, AR, CO, CT, DE, DC, FL ,GA, HI, ID, IL, IN, KS, KY, LA, ME,</a:t>
            </a:r>
            <a:r>
              <a:rPr lang="en-US" baseline="0" dirty="0"/>
              <a:t> </a:t>
            </a:r>
            <a:r>
              <a:rPr lang="en-US" dirty="0"/>
              <a:t>MI, MN, MS, MO, NE, NV, NH, NJ, NY, NC, OH, OK, OR, PA. RI, SD, TN,</a:t>
            </a:r>
            <a:r>
              <a:rPr lang="en-US" baseline="0" dirty="0"/>
              <a:t> </a:t>
            </a:r>
            <a:r>
              <a:rPr lang="en-US" dirty="0"/>
              <a:t>TX, UT, VT, VA, WY</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6</a:t>
            </a:fld>
            <a:endParaRPr lang="en-US"/>
          </a:p>
        </p:txBody>
      </p:sp>
    </p:spTree>
    <p:extLst>
      <p:ext uri="{BB962C8B-B14F-4D97-AF65-F5344CB8AC3E}">
        <p14:creationId xmlns:p14="http://schemas.microsoft.com/office/powerpoint/2010/main" val="358655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overwhelming majority choose their daily schedule or have input into it. </a:t>
            </a:r>
          </a:p>
          <a:p>
            <a:endParaRPr lang="en-US" dirty="0"/>
          </a:p>
          <a:p>
            <a:r>
              <a:rPr lang="en-US" dirty="0"/>
              <a:t>____________</a:t>
            </a:r>
          </a:p>
          <a:p>
            <a:r>
              <a:rPr lang="en-US" dirty="0"/>
              <a:t>For 17% of people</a:t>
            </a:r>
            <a:r>
              <a:rPr lang="en-US" baseline="0" dirty="0"/>
              <a:t> in paid supports, someone else chooses their daily schedule </a:t>
            </a:r>
            <a:endParaRPr lang="en-US" dirty="0"/>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7</a:t>
            </a:fld>
            <a:endParaRPr lang="en-US"/>
          </a:p>
        </p:txBody>
      </p:sp>
    </p:spTree>
    <p:extLst>
      <p:ext uri="{BB962C8B-B14F-4D97-AF65-F5344CB8AC3E}">
        <p14:creationId xmlns:p14="http://schemas.microsoft.com/office/powerpoint/2010/main" val="419538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decide or have input into how they spend their money.</a:t>
            </a:r>
          </a:p>
          <a:p>
            <a:endParaRPr lang="en-US" dirty="0"/>
          </a:p>
          <a:p>
            <a:endParaRPr lang="en-US" dirty="0"/>
          </a:p>
          <a:p>
            <a:r>
              <a:rPr lang="en-US" dirty="0"/>
              <a:t>___________________</a:t>
            </a:r>
          </a:p>
          <a:p>
            <a:endParaRPr lang="en-US" dirty="0"/>
          </a:p>
          <a:p>
            <a:r>
              <a:rPr lang="en-US" dirty="0"/>
              <a:t>13% in</a:t>
            </a:r>
            <a:r>
              <a:rPr lang="en-US" baseline="0" dirty="0"/>
              <a:t> all states reporting </a:t>
            </a:r>
            <a:r>
              <a:rPr lang="en-US" dirty="0"/>
              <a:t>have no choice in how they spend their money in reporting states</a:t>
            </a:r>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8</a:t>
            </a:fld>
            <a:endParaRPr lang="en-US"/>
          </a:p>
        </p:txBody>
      </p:sp>
    </p:spTree>
    <p:extLst>
      <p:ext uri="{BB962C8B-B14F-4D97-AF65-F5344CB8AC3E}">
        <p14:creationId xmlns:p14="http://schemas.microsoft.com/office/powerpoint/2010/main" val="179062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2013, roughly 10% of people with IDD self-direct their services.</a:t>
            </a:r>
          </a:p>
          <a:p>
            <a:endParaRPr lang="en-US" dirty="0"/>
          </a:p>
          <a:p>
            <a:endParaRPr lang="en-US" dirty="0"/>
          </a:p>
          <a:p>
            <a:r>
              <a:rPr lang="en-US" dirty="0"/>
              <a:t>__________________</a:t>
            </a:r>
          </a:p>
          <a:p>
            <a:endParaRPr lang="en-US" dirty="0"/>
          </a:p>
          <a:p>
            <a:r>
              <a:rPr lang="en-US" dirty="0"/>
              <a:t>Only 11% of people with IDD use</a:t>
            </a:r>
            <a:r>
              <a:rPr lang="en-US" baseline="0" dirty="0"/>
              <a:t> self directed support option among all states providing data in 16/17</a:t>
            </a:r>
          </a:p>
          <a:p>
            <a:endParaRPr lang="en-US" baseline="0" dirty="0"/>
          </a:p>
          <a:p>
            <a:r>
              <a:rPr lang="en-US" baseline="0" dirty="0"/>
              <a:t>Note: State data is not reliable for this question since the response requested was only for “Yes” and some data may be missing.</a:t>
            </a:r>
            <a:endParaRPr lang="en-US" dirty="0"/>
          </a:p>
          <a:p>
            <a:endParaRPr lang="en-US" dirty="0"/>
          </a:p>
        </p:txBody>
      </p:sp>
      <p:sp>
        <p:nvSpPr>
          <p:cNvPr id="4" name="Slide Number Placeholder 3"/>
          <p:cNvSpPr>
            <a:spLocks noGrp="1"/>
          </p:cNvSpPr>
          <p:nvPr>
            <p:ph type="sldNum" sz="quarter" idx="5"/>
          </p:nvPr>
        </p:nvSpPr>
        <p:spPr/>
        <p:txBody>
          <a:bodyPr/>
          <a:lstStyle/>
          <a:p>
            <a:fld id="{F253B46A-D643-0A49-93D2-6742FCA04024}" type="slidenum">
              <a:rPr lang="en-US" smtClean="0"/>
              <a:t>9</a:t>
            </a:fld>
            <a:endParaRPr lang="en-US"/>
          </a:p>
        </p:txBody>
      </p:sp>
    </p:spTree>
    <p:extLst>
      <p:ext uri="{BB962C8B-B14F-4D97-AF65-F5344CB8AC3E}">
        <p14:creationId xmlns:p14="http://schemas.microsoft.com/office/powerpoint/2010/main" val="366628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 y="-1"/>
            <a:ext cx="9144000" cy="68580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rotWithShape="1">
          <a:blip r:embed="rId2"/>
          <a:srcRect l="4026" r="3467"/>
          <a:stretch/>
        </p:blipFill>
        <p:spPr>
          <a:xfrm>
            <a:off x="0" y="-1"/>
            <a:ext cx="9144000" cy="4363851"/>
          </a:xfrm>
          <a:prstGeom prst="rect">
            <a:avLst/>
          </a:prstGeom>
        </p:spPr>
      </p:pic>
      <p:sp>
        <p:nvSpPr>
          <p:cNvPr id="14" name="Rectangle 13"/>
          <p:cNvSpPr/>
          <p:nvPr userDrawn="1"/>
        </p:nvSpPr>
        <p:spPr>
          <a:xfrm>
            <a:off x="3968751" y="0"/>
            <a:ext cx="5175250" cy="4357744"/>
          </a:xfrm>
          <a:prstGeom prst="rect">
            <a:avLst/>
          </a:prstGeom>
          <a:gradFill flip="none" rotWithShape="1">
            <a:gsLst>
              <a:gs pos="0">
                <a:schemeClr val="tx1">
                  <a:alpha val="20000"/>
                </a:schemeClr>
              </a:gs>
              <a:gs pos="100000">
                <a:srgbClr val="FFFFFF">
                  <a:alpha val="0"/>
                </a:srgbClr>
              </a:gs>
            </a:gsLst>
            <a:lin ang="105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7076292" y="4576519"/>
            <a:ext cx="2067710" cy="2281483"/>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17" name="Rectangle 16"/>
          <p:cNvSpPr/>
          <p:nvPr userDrawn="1"/>
        </p:nvSpPr>
        <p:spPr>
          <a:xfrm>
            <a:off x="1" y="4576519"/>
            <a:ext cx="6830960" cy="2281483"/>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pic>
        <p:nvPicPr>
          <p:cNvPr id="23" name="Picture 22"/>
          <p:cNvPicPr>
            <a:picLocks noChangeAspect="1"/>
          </p:cNvPicPr>
          <p:nvPr userDrawn="1"/>
        </p:nvPicPr>
        <p:blipFill>
          <a:blip r:embed="rId3"/>
          <a:stretch>
            <a:fillRect/>
          </a:stretch>
        </p:blipFill>
        <p:spPr>
          <a:xfrm>
            <a:off x="358412" y="5399955"/>
            <a:ext cx="5864590" cy="609081"/>
          </a:xfrm>
          <a:prstGeom prst="rect">
            <a:avLst/>
          </a:prstGeom>
        </p:spPr>
      </p:pic>
      <p:pic>
        <p:nvPicPr>
          <p:cNvPr id="3" name="Picture 2"/>
          <p:cNvPicPr>
            <a:picLocks noChangeAspect="1"/>
          </p:cNvPicPr>
          <p:nvPr userDrawn="1"/>
        </p:nvPicPr>
        <p:blipFill>
          <a:blip r:embed="rId4"/>
          <a:stretch>
            <a:fillRect/>
          </a:stretch>
        </p:blipFill>
        <p:spPr>
          <a:xfrm>
            <a:off x="7212139" y="6410196"/>
            <a:ext cx="1778841" cy="229528"/>
          </a:xfrm>
          <a:prstGeom prst="rect">
            <a:avLst/>
          </a:prstGeom>
        </p:spPr>
      </p:pic>
      <p:pic>
        <p:nvPicPr>
          <p:cNvPr id="4" name="Picture 3"/>
          <p:cNvPicPr>
            <a:picLocks noChangeAspect="1"/>
          </p:cNvPicPr>
          <p:nvPr userDrawn="1"/>
        </p:nvPicPr>
        <p:blipFill>
          <a:blip r:embed="rId5"/>
          <a:stretch>
            <a:fillRect/>
          </a:stretch>
        </p:blipFill>
        <p:spPr>
          <a:xfrm>
            <a:off x="7590592" y="4774354"/>
            <a:ext cx="1095361" cy="1417526"/>
          </a:xfrm>
          <a:prstGeom prst="rect">
            <a:avLst/>
          </a:prstGeom>
        </p:spPr>
      </p:pic>
      <p:sp>
        <p:nvSpPr>
          <p:cNvPr id="10" name="Rectangle 9"/>
          <p:cNvSpPr/>
          <p:nvPr userDrawn="1"/>
        </p:nvSpPr>
        <p:spPr>
          <a:xfrm>
            <a:off x="5677840" y="0"/>
            <a:ext cx="3466160" cy="4357744"/>
          </a:xfrm>
          <a:prstGeom prst="rect">
            <a:avLst/>
          </a:prstGeom>
          <a:solidFill>
            <a:schemeClr val="tx1">
              <a:lumMod val="75000"/>
              <a:lumOff val="25000"/>
              <a:alpha val="70000"/>
            </a:schemeClr>
          </a:solidFill>
          <a:ln>
            <a:noFill/>
          </a:ln>
          <a:effectLst>
            <a:outerShdw blurRad="40000" dist="23000" dir="5400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9357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1" y="3"/>
            <a:ext cx="9143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8" name="Title 1"/>
          <p:cNvSpPr>
            <a:spLocks noGrp="1"/>
          </p:cNvSpPr>
          <p:nvPr>
            <p:ph type="title"/>
          </p:nvPr>
        </p:nvSpPr>
        <p:spPr>
          <a:xfrm>
            <a:off x="457200" y="274638"/>
            <a:ext cx="82296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
        <p:nvSpPr>
          <p:cNvPr id="3" name="Content Placeholder 2"/>
          <p:cNvSpPr>
            <a:spLocks noGrp="1"/>
          </p:cNvSpPr>
          <p:nvPr>
            <p:ph sz="quarter" idx="13"/>
          </p:nvPr>
        </p:nvSpPr>
        <p:spPr>
          <a:xfrm>
            <a:off x="457200" y="1743077"/>
            <a:ext cx="8229600" cy="3884613"/>
          </a:xfrm>
          <a:prstGeom prst="rect">
            <a:avLst/>
          </a:prstGeom>
        </p:spPr>
        <p:txBody>
          <a:bodyPr vert="horz"/>
          <a:lstStyle>
            <a:lvl1pPr>
              <a:defRPr>
                <a:solidFill>
                  <a:srgbClr val="0F3F59"/>
                </a:solidFill>
                <a:latin typeface="Open Sans"/>
                <a:cs typeface="Open Sans"/>
              </a:defRPr>
            </a:lvl1pPr>
            <a:lvl2pPr>
              <a:defRPr>
                <a:solidFill>
                  <a:srgbClr val="0F3F59"/>
                </a:solidFill>
                <a:latin typeface="Open Sans"/>
                <a:cs typeface="Open Sans"/>
              </a:defRPr>
            </a:lvl2pPr>
            <a:lvl3pPr>
              <a:defRPr>
                <a:solidFill>
                  <a:srgbClr val="0F3F59"/>
                </a:solidFill>
                <a:latin typeface="Open Sans"/>
                <a:cs typeface="Open Sans"/>
              </a:defRPr>
            </a:lvl3pPr>
            <a:lvl4pPr>
              <a:defRPr>
                <a:solidFill>
                  <a:srgbClr val="0F3F59"/>
                </a:solidFill>
                <a:latin typeface="Open Sans"/>
                <a:cs typeface="Open Sans"/>
              </a:defRPr>
            </a:lvl4pPr>
            <a:lvl5pPr>
              <a:defRPr>
                <a:solidFill>
                  <a:srgbClr val="0F3F59"/>
                </a:solidFill>
                <a:latin typeface="Open Sans"/>
                <a:cs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493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3044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p:cNvSpPr/>
          <p:nvPr userDrawn="1"/>
        </p:nvSpPr>
        <p:spPr>
          <a:xfrm>
            <a:off x="1" y="3"/>
            <a:ext cx="9143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2" name="Title 1"/>
          <p:cNvSpPr>
            <a:spLocks noGrp="1"/>
          </p:cNvSpPr>
          <p:nvPr>
            <p:ph type="title"/>
          </p:nvPr>
        </p:nvSpPr>
        <p:spPr>
          <a:xfrm>
            <a:off x="457200" y="274638"/>
            <a:ext cx="8229600" cy="838124"/>
          </a:xfrm>
          <a:prstGeom prst="rect">
            <a:avLst/>
          </a:prstGeom>
        </p:spPr>
        <p:txBody>
          <a:bodyPr>
            <a:normAutofit/>
          </a:bodyPr>
          <a:lstStyle>
            <a:lvl1pPr algn="l">
              <a:defRPr sz="2800" b="1">
                <a:solidFill>
                  <a:srgbClr val="0F3F59"/>
                </a:solidFill>
                <a:latin typeface="Open Sans"/>
                <a:cs typeface="Open Sans"/>
              </a:defRPr>
            </a:lvl1pPr>
          </a:lstStyle>
          <a:p>
            <a:r>
              <a:rPr lang="en-US" dirty="0"/>
              <a:t>Click to edit Master title style</a:t>
            </a:r>
          </a:p>
        </p:txBody>
      </p:sp>
    </p:spTree>
    <p:extLst>
      <p:ext uri="{BB962C8B-B14F-4D97-AF65-F5344CB8AC3E}">
        <p14:creationId xmlns:p14="http://schemas.microsoft.com/office/powerpoint/2010/main" val="179579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344845"/>
            <a:ext cx="9144000" cy="1556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0"/>
          </p:nvPr>
        </p:nvSpPr>
        <p:spPr>
          <a:xfrm>
            <a:off x="639361" y="664459"/>
            <a:ext cx="8090436" cy="5071181"/>
          </a:xfrm>
          <a:prstGeom prst="rect">
            <a:avLst/>
          </a:prstGeom>
          <a:noFill/>
          <a:ln>
            <a:noFill/>
          </a:ln>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64585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2166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38202"/>
            <a:ext cx="9144000" cy="584775"/>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762000" y="2057402"/>
            <a:ext cx="7467600" cy="25914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678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 y="6236368"/>
            <a:ext cx="8104650" cy="621632"/>
          </a:xfrm>
          <a:prstGeom prst="rect">
            <a:avLst/>
          </a:prstGeom>
          <a:solidFill>
            <a:srgbClr val="8D1A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ln>
                <a:noFill/>
              </a:ln>
              <a:solidFill>
                <a:prstClr val="white"/>
              </a:solidFill>
              <a:latin typeface="Calibri"/>
            </a:endParaRPr>
          </a:p>
        </p:txBody>
      </p:sp>
      <p:sp>
        <p:nvSpPr>
          <p:cNvPr id="5" name="Rectangle 4"/>
          <p:cNvSpPr/>
          <p:nvPr userDrawn="1"/>
        </p:nvSpPr>
        <p:spPr>
          <a:xfrm>
            <a:off x="1" y="3"/>
            <a:ext cx="9143999" cy="1294189"/>
          </a:xfrm>
          <a:prstGeom prst="rect">
            <a:avLst/>
          </a:prstGeom>
          <a:solidFill>
            <a:srgbClr val="B3D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sp>
        <p:nvSpPr>
          <p:cNvPr id="7" name="Rectangle 6"/>
          <p:cNvSpPr/>
          <p:nvPr userDrawn="1"/>
        </p:nvSpPr>
        <p:spPr>
          <a:xfrm>
            <a:off x="8222248" y="6236368"/>
            <a:ext cx="929105" cy="621632"/>
          </a:xfrm>
          <a:prstGeom prst="rect">
            <a:avLst/>
          </a:prstGeom>
          <a:solidFill>
            <a:srgbClr val="FFC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latin typeface="Calibri"/>
            </a:endParaRPr>
          </a:p>
        </p:txBody>
      </p:sp>
      <p:pic>
        <p:nvPicPr>
          <p:cNvPr id="9" name="Picture 8"/>
          <p:cNvPicPr>
            <a:picLocks noChangeAspect="1"/>
          </p:cNvPicPr>
          <p:nvPr userDrawn="1"/>
        </p:nvPicPr>
        <p:blipFill>
          <a:blip r:embed="rId9"/>
          <a:stretch>
            <a:fillRect/>
          </a:stretch>
        </p:blipFill>
        <p:spPr>
          <a:xfrm>
            <a:off x="8391394" y="6366714"/>
            <a:ext cx="646329" cy="355190"/>
          </a:xfrm>
          <a:prstGeom prst="rect">
            <a:avLst/>
          </a:prstGeom>
        </p:spPr>
      </p:pic>
      <p:sp>
        <p:nvSpPr>
          <p:cNvPr id="14" name="Title Placeholder 13"/>
          <p:cNvSpPr>
            <a:spLocks noGrp="1"/>
          </p:cNvSpPr>
          <p:nvPr>
            <p:ph type="title"/>
          </p:nvPr>
        </p:nvSpPr>
        <p:spPr>
          <a:xfrm>
            <a:off x="319315" y="98652"/>
            <a:ext cx="82296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3" name="Picture 2"/>
          <p:cNvPicPr>
            <a:picLocks noChangeAspect="1"/>
          </p:cNvPicPr>
          <p:nvPr userDrawn="1"/>
        </p:nvPicPr>
        <p:blipFill>
          <a:blip r:embed="rId10"/>
          <a:stretch>
            <a:fillRect/>
          </a:stretch>
        </p:blipFill>
        <p:spPr>
          <a:xfrm>
            <a:off x="457200" y="6401805"/>
            <a:ext cx="3657600" cy="379869"/>
          </a:xfrm>
          <a:prstGeom prst="rect">
            <a:avLst/>
          </a:prstGeom>
        </p:spPr>
      </p:pic>
      <p:sp>
        <p:nvSpPr>
          <p:cNvPr id="4" name="Text Placeholder 3"/>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11"/>
          <a:stretch>
            <a:fillRect/>
          </a:stretch>
        </p:blipFill>
        <p:spPr>
          <a:xfrm>
            <a:off x="7313707" y="6366716"/>
            <a:ext cx="581195" cy="409335"/>
          </a:xfrm>
          <a:prstGeom prst="rect">
            <a:avLst/>
          </a:prstGeom>
        </p:spPr>
      </p:pic>
    </p:spTree>
    <p:extLst>
      <p:ext uri="{BB962C8B-B14F-4D97-AF65-F5344CB8AC3E}">
        <p14:creationId xmlns:p14="http://schemas.microsoft.com/office/powerpoint/2010/main" val="23458656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7" r:id="rId4"/>
    <p:sldLayoutId id="2147483668" r:id="rId5"/>
    <p:sldLayoutId id="2147483678" r:id="rId6"/>
    <p:sldLayoutId id="2147483687" r:id="rId7"/>
  </p:sldLayoutIdLst>
  <p:txStyles>
    <p:titleStyle>
      <a:lvl1pPr algn="l" defTabSz="457200" rtl="0" eaLnBrk="1" latinLnBrk="0" hangingPunct="1">
        <a:spcBef>
          <a:spcPct val="0"/>
        </a:spcBef>
        <a:buNone/>
        <a:defRPr sz="2800" b="1" kern="1200">
          <a:solidFill>
            <a:srgbClr val="0F3F59"/>
          </a:solidFill>
          <a:latin typeface="Open Sans bold"/>
          <a:ea typeface="+mj-ea"/>
          <a:cs typeface="Open Sans bold"/>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nationalcoreindicators.org/resources/repor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87866"/>
            <a:ext cx="7941732" cy="690033"/>
          </a:xfrm>
        </p:spPr>
        <p:txBody>
          <a:bodyPr>
            <a:normAutofit/>
          </a:bodyPr>
          <a:lstStyle/>
          <a:p>
            <a:pPr algn="ctr"/>
            <a:r>
              <a:rPr lang="en-US" sz="2800" dirty="0">
                <a:latin typeface="Open Sans Semibold" charset="0"/>
                <a:ea typeface="Open Sans Semibold" charset="0"/>
                <a:cs typeface="Open Sans Semibold" charset="0"/>
              </a:rPr>
              <a:t>Money Follows the Person Transition</a:t>
            </a:r>
          </a:p>
        </p:txBody>
      </p:sp>
      <p:pic>
        <p:nvPicPr>
          <p:cNvPr id="5" name="Content Placeholder 4" descr="From 2008-2017 90,000 people have transitioned to Money Follows the person. Out of those 90,000, 76,000 were non-ID/DD and 14,000 were IDD.">
            <a:extLst>
              <a:ext uri="{FF2B5EF4-FFF2-40B4-BE49-F238E27FC236}">
                <a16:creationId xmlns:a16="http://schemas.microsoft.com/office/drawing/2014/main" id="{1BDFA107-43A8-D345-B51B-6E788B4F6854}"/>
              </a:ext>
            </a:extLst>
          </p:cNvPr>
          <p:cNvPicPr>
            <a:picLocks noGrp="1" noChangeAspect="1"/>
          </p:cNvPicPr>
          <p:nvPr>
            <p:ph idx="1"/>
          </p:nvPr>
        </p:nvPicPr>
        <p:blipFill rotWithShape="1">
          <a:blip r:embed="rId3"/>
          <a:srcRect l="4138" t="17733" r="32091" b="6074"/>
          <a:stretch/>
        </p:blipFill>
        <p:spPr>
          <a:xfrm>
            <a:off x="440264" y="1765297"/>
            <a:ext cx="5219170" cy="3611035"/>
          </a:xfrm>
        </p:spPr>
      </p:pic>
      <p:sp>
        <p:nvSpPr>
          <p:cNvPr id="7" name="Content Placeholder 4">
            <a:extLst>
              <a:ext uri="{FF2B5EF4-FFF2-40B4-BE49-F238E27FC236}">
                <a16:creationId xmlns:a16="http://schemas.microsoft.com/office/drawing/2014/main" id="{33C7421A-F0D8-5142-8FC5-42055AEA99CA}"/>
              </a:ext>
            </a:extLst>
          </p:cNvPr>
          <p:cNvSpPr txBox="1">
            <a:spLocks/>
          </p:cNvSpPr>
          <p:nvPr/>
        </p:nvSpPr>
        <p:spPr>
          <a:xfrm>
            <a:off x="404013" y="5507886"/>
            <a:ext cx="2645836"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23438" eaLnBrk="0" fontAlgn="base" hangingPunct="0">
              <a:spcBef>
                <a:spcPct val="0"/>
              </a:spcBef>
              <a:spcAft>
                <a:spcPct val="0"/>
              </a:spcAft>
              <a:buFont typeface="Arial"/>
              <a:buNone/>
            </a:pPr>
            <a:r>
              <a:rPr lang="en-US" altLang="en-US" sz="1600" dirty="0">
                <a:solidFill>
                  <a:schemeClr val="tx1">
                    <a:lumMod val="75000"/>
                    <a:lumOff val="25000"/>
                  </a:schemeClr>
                </a:solidFill>
              </a:rPr>
              <a:t>Source: </a:t>
            </a:r>
            <a:r>
              <a:rPr lang="en-US" altLang="en-US" sz="1600" dirty="0" err="1">
                <a:solidFill>
                  <a:schemeClr val="tx1">
                    <a:lumMod val="75000"/>
                    <a:lumOff val="25000"/>
                  </a:schemeClr>
                </a:solidFill>
              </a:rPr>
              <a:t>Mathmatica</a:t>
            </a:r>
            <a:r>
              <a:rPr lang="en-US" altLang="en-US" sz="1600" dirty="0">
                <a:solidFill>
                  <a:schemeClr val="tx1">
                    <a:lumMod val="75000"/>
                    <a:lumOff val="25000"/>
                  </a:schemeClr>
                </a:solidFill>
              </a:rPr>
              <a:t>, CMS</a:t>
            </a:r>
          </a:p>
        </p:txBody>
      </p:sp>
      <p:sp>
        <p:nvSpPr>
          <p:cNvPr id="4" name="Text Placeholder 3"/>
          <p:cNvSpPr>
            <a:spLocks noGrp="1"/>
          </p:cNvSpPr>
          <p:nvPr>
            <p:ph type="body" sz="half" idx="2"/>
          </p:nvPr>
        </p:nvSpPr>
        <p:spPr>
          <a:xfrm>
            <a:off x="5337703" y="1960033"/>
            <a:ext cx="3806297" cy="3221565"/>
          </a:xfrm>
        </p:spPr>
        <p:txBody>
          <a:bodyPr/>
          <a:lstStyle/>
          <a:p>
            <a:pPr marL="285750" indent="-285750">
              <a:buFont typeface="Arial" charset="0"/>
              <a:buChar char="•"/>
            </a:pPr>
            <a:r>
              <a:rPr lang="en-US" sz="2000" dirty="0">
                <a:solidFill>
                  <a:schemeClr val="tx1">
                    <a:lumMod val="75000"/>
                    <a:lumOff val="25000"/>
                  </a:schemeClr>
                </a:solidFill>
              </a:rPr>
              <a:t>Cumulative Total</a:t>
            </a:r>
          </a:p>
          <a:p>
            <a:pPr marL="0" lvl="1"/>
            <a:r>
              <a:rPr lang="en-US" sz="2000" dirty="0">
                <a:solidFill>
                  <a:schemeClr val="tx1">
                    <a:lumMod val="75000"/>
                    <a:lumOff val="25000"/>
                  </a:schemeClr>
                </a:solidFill>
              </a:rPr>
              <a:t>     9/07-6/18: 90,000</a:t>
            </a:r>
          </a:p>
          <a:p>
            <a:pPr marL="742950" lvl="1" indent="-285750">
              <a:buFont typeface="Arial" charset="0"/>
              <a:buChar char="•"/>
            </a:pPr>
            <a:r>
              <a:rPr lang="en-US" sz="1600" dirty="0">
                <a:solidFill>
                  <a:schemeClr val="tx1">
                    <a:lumMod val="75000"/>
                    <a:lumOff val="25000"/>
                  </a:schemeClr>
                </a:solidFill>
              </a:rPr>
              <a:t>I/DD: 14,000</a:t>
            </a:r>
          </a:p>
          <a:p>
            <a:pPr marL="742950" lvl="1" indent="-285750">
              <a:buFont typeface="Arial" charset="0"/>
              <a:buChar char="•"/>
            </a:pPr>
            <a:r>
              <a:rPr lang="en-US" sz="1600" dirty="0">
                <a:solidFill>
                  <a:schemeClr val="tx1">
                    <a:lumMod val="75000"/>
                    <a:lumOff val="25000"/>
                  </a:schemeClr>
                </a:solidFill>
              </a:rPr>
              <a:t>Non I/DD: 76,000 </a:t>
            </a:r>
          </a:p>
          <a:p>
            <a:pPr marL="285750" indent="-285750">
              <a:buFont typeface="Arial" charset="0"/>
              <a:buChar char="•"/>
            </a:pPr>
            <a:r>
              <a:rPr lang="en-US" sz="2000" dirty="0">
                <a:solidFill>
                  <a:schemeClr val="tx1">
                    <a:lumMod val="75000"/>
                    <a:lumOff val="25000"/>
                  </a:schemeClr>
                </a:solidFill>
              </a:rPr>
              <a:t>State Programs</a:t>
            </a:r>
          </a:p>
          <a:p>
            <a:pPr marL="742950" lvl="1" indent="-285750">
              <a:buFont typeface="Arial" charset="0"/>
              <a:buChar char="•"/>
            </a:pPr>
            <a:r>
              <a:rPr lang="en-US" sz="1600" dirty="0">
                <a:solidFill>
                  <a:schemeClr val="tx1">
                    <a:lumMod val="75000"/>
                    <a:lumOff val="25000"/>
                  </a:schemeClr>
                </a:solidFill>
              </a:rPr>
              <a:t>30 states + DC in 2007</a:t>
            </a:r>
          </a:p>
          <a:p>
            <a:pPr marL="742950" lvl="1" indent="-285750">
              <a:buFont typeface="Arial" charset="0"/>
              <a:buChar char="•"/>
            </a:pPr>
            <a:r>
              <a:rPr lang="en-US" sz="1600" dirty="0">
                <a:solidFill>
                  <a:schemeClr val="tx1">
                    <a:lumMod val="75000"/>
                    <a:lumOff val="25000"/>
                  </a:schemeClr>
                </a:solidFill>
              </a:rPr>
              <a:t>14 more states in 2011-12</a:t>
            </a:r>
          </a:p>
          <a:p>
            <a:pPr marL="742950" lvl="1" indent="-285750">
              <a:buFont typeface="Arial" charset="0"/>
              <a:buChar char="•"/>
            </a:pPr>
            <a:r>
              <a:rPr lang="en-US" sz="1600" dirty="0">
                <a:solidFill>
                  <a:schemeClr val="tx1">
                    <a:lumMod val="75000"/>
                    <a:lumOff val="25000"/>
                  </a:schemeClr>
                </a:solidFill>
              </a:rPr>
              <a:t>6 states never participated</a:t>
            </a:r>
          </a:p>
          <a:p>
            <a:pPr marL="742950" lvl="1" indent="-285750">
              <a:buFont typeface="Arial" charset="0"/>
              <a:buChar char="•"/>
            </a:pPr>
            <a:r>
              <a:rPr lang="en-US" sz="1600" dirty="0">
                <a:solidFill>
                  <a:schemeClr val="tx1">
                    <a:lumMod val="75000"/>
                    <a:lumOff val="25000"/>
                  </a:schemeClr>
                </a:solidFill>
              </a:rPr>
              <a:t>1 (OR) dropped out</a:t>
            </a:r>
          </a:p>
        </p:txBody>
      </p:sp>
      <p:sp>
        <p:nvSpPr>
          <p:cNvPr id="6" name="Content Placeholder 4">
            <a:extLst>
              <a:ext uri="{FF2B5EF4-FFF2-40B4-BE49-F238E27FC236}">
                <a16:creationId xmlns:a16="http://schemas.microsoft.com/office/drawing/2014/main" id="{33C7421A-F0D8-5142-8FC5-42055AEA99CA}"/>
              </a:ext>
            </a:extLst>
          </p:cNvPr>
          <p:cNvSpPr txBox="1">
            <a:spLocks/>
          </p:cNvSpPr>
          <p:nvPr/>
        </p:nvSpPr>
        <p:spPr>
          <a:xfrm>
            <a:off x="5369721" y="5507885"/>
            <a:ext cx="3774279"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23438" eaLnBrk="0" fontAlgn="base" hangingPunct="0">
              <a:spcBef>
                <a:spcPct val="0"/>
              </a:spcBef>
              <a:spcAft>
                <a:spcPct val="0"/>
              </a:spcAft>
              <a:buFont typeface="Arial"/>
              <a:buNone/>
            </a:pPr>
            <a:r>
              <a:rPr lang="en-US" altLang="en-US" sz="1600" dirty="0">
                <a:solidFill>
                  <a:schemeClr val="tx1">
                    <a:lumMod val="75000"/>
                    <a:lumOff val="25000"/>
                  </a:schemeClr>
                </a:solidFill>
              </a:rPr>
              <a:t>Source: Steve Kaye, Community</a:t>
            </a:r>
          </a:p>
          <a:p>
            <a:pPr marL="0" indent="0" defTabSz="623438" eaLnBrk="0" fontAlgn="base" hangingPunct="0">
              <a:spcBef>
                <a:spcPct val="0"/>
              </a:spcBef>
              <a:spcAft>
                <a:spcPct val="0"/>
              </a:spcAft>
              <a:buFont typeface="Arial"/>
              <a:buNone/>
            </a:pPr>
            <a:r>
              <a:rPr lang="en-US" altLang="en-US" sz="1600" dirty="0">
                <a:solidFill>
                  <a:schemeClr val="tx1">
                    <a:lumMod val="75000"/>
                    <a:lumOff val="25000"/>
                  </a:schemeClr>
                </a:solidFill>
              </a:rPr>
              <a:t> Living Policy Center, 2019</a:t>
            </a:r>
          </a:p>
        </p:txBody>
      </p:sp>
    </p:spTree>
    <p:extLst>
      <p:ext uri="{BB962C8B-B14F-4D97-AF65-F5344CB8AC3E}">
        <p14:creationId xmlns:p14="http://schemas.microsoft.com/office/powerpoint/2010/main" val="974128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614" y="262504"/>
            <a:ext cx="8229600" cy="838124"/>
          </a:xfrm>
        </p:spPr>
        <p:txBody>
          <a:bodyPr/>
          <a:lstStyle/>
          <a:p>
            <a:pPr algn="ctr"/>
            <a:r>
              <a:rPr lang="en-US" dirty="0">
                <a:latin typeface="Open Sans Semibold" charset="0"/>
                <a:ea typeface="Open Sans Semibold" charset="0"/>
                <a:cs typeface="Open Sans Semibold" charset="0"/>
              </a:rPr>
              <a:t>Number in Employment</a:t>
            </a:r>
            <a:r>
              <a:rPr lang="en-US" baseline="0" dirty="0">
                <a:latin typeface="Open Sans Semibold" charset="0"/>
                <a:ea typeface="Open Sans Semibold" charset="0"/>
                <a:cs typeface="Open Sans Semibold" charset="0"/>
              </a:rPr>
              <a:t> and Day Services</a:t>
            </a:r>
            <a:endParaRPr lang="en-US" dirty="0">
              <a:latin typeface="Open Sans Semibold" charset="0"/>
              <a:ea typeface="Open Sans Semibold" charset="0"/>
              <a:cs typeface="Open Sans Semibold" charset="0"/>
            </a:endParaRPr>
          </a:p>
        </p:txBody>
      </p:sp>
      <p:pic>
        <p:nvPicPr>
          <p:cNvPr id="5" name="Picture 4" descr="An area chart showing the number of people in employment and day services has increased from 312,448 in 1999 to 637,000 in 2017. There are 3 types represented: integrated employment, facility-based work, and non work. Non work is the fastest growing sector and integrated employment is the smallest sect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63" y="1346231"/>
            <a:ext cx="8274251" cy="4549625"/>
          </a:xfrm>
          <a:prstGeom prst="rect">
            <a:avLst/>
          </a:prstGeom>
        </p:spPr>
      </p:pic>
      <p:sp>
        <p:nvSpPr>
          <p:cNvPr id="9" name="Content Placeholder 4">
            <a:extLst>
              <a:ext uri="{FF2B5EF4-FFF2-40B4-BE49-F238E27FC236}">
                <a16:creationId xmlns:a16="http://schemas.microsoft.com/office/drawing/2014/main" id="{33C7421A-F0D8-5142-8FC5-42055AEA99CA}"/>
              </a:ext>
            </a:extLst>
          </p:cNvPr>
          <p:cNvSpPr txBox="1">
            <a:spLocks/>
          </p:cNvSpPr>
          <p:nvPr/>
        </p:nvSpPr>
        <p:spPr>
          <a:xfrm>
            <a:off x="542683" y="5895856"/>
            <a:ext cx="4909850"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23438" eaLnBrk="0" fontAlgn="base" hangingPunct="0">
              <a:spcBef>
                <a:spcPct val="0"/>
              </a:spcBef>
              <a:spcAft>
                <a:spcPct val="0"/>
              </a:spcAft>
              <a:buFont typeface="Arial"/>
              <a:buNone/>
            </a:pPr>
            <a:r>
              <a:rPr lang="en-US" altLang="en-US" sz="1600" dirty="0">
                <a:solidFill>
                  <a:schemeClr val="tx1">
                    <a:lumMod val="75000"/>
                    <a:lumOff val="25000"/>
                  </a:schemeClr>
                </a:solidFill>
              </a:rPr>
              <a:t>Source: ICI National Survey of State </a:t>
            </a:r>
            <a:r>
              <a:rPr lang="en-US" altLang="en-US" sz="1600">
                <a:solidFill>
                  <a:schemeClr val="tx1">
                    <a:lumMod val="75000"/>
                    <a:lumOff val="25000"/>
                  </a:schemeClr>
                </a:solidFill>
              </a:rPr>
              <a:t>IDD Agencies</a:t>
            </a:r>
            <a:endParaRPr lang="en-US" altLang="en-US" sz="1600" dirty="0">
              <a:solidFill>
                <a:schemeClr val="tx1">
                  <a:lumMod val="75000"/>
                  <a:lumOff val="25000"/>
                </a:schemeClr>
              </a:solidFill>
            </a:endParaRPr>
          </a:p>
        </p:txBody>
      </p:sp>
    </p:spTree>
    <p:extLst>
      <p:ext uri="{BB962C8B-B14F-4D97-AF65-F5344CB8AC3E}">
        <p14:creationId xmlns:p14="http://schemas.microsoft.com/office/powerpoint/2010/main" val="42561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4D30-1C82-EB41-88ED-541A3C84B417}"/>
              </a:ext>
            </a:extLst>
          </p:cNvPr>
          <p:cNvSpPr>
            <a:spLocks noGrp="1"/>
          </p:cNvSpPr>
          <p:nvPr>
            <p:ph type="title"/>
          </p:nvPr>
        </p:nvSpPr>
        <p:spPr/>
        <p:txBody>
          <a:bodyPr>
            <a:noAutofit/>
          </a:bodyPr>
          <a:lstStyle/>
          <a:p>
            <a:pPr algn="ctr"/>
            <a:r>
              <a:rPr lang="en-US" dirty="0">
                <a:latin typeface="Open Sans Semibold" charset="0"/>
                <a:ea typeface="Open Sans Semibold" charset="0"/>
                <a:cs typeface="Open Sans Semibold" charset="0"/>
              </a:rPr>
              <a:t>Funding for Employment Services </a:t>
            </a:r>
            <a:br>
              <a:rPr lang="en-US" dirty="0">
                <a:latin typeface="Open Sans Semibold" charset="0"/>
                <a:ea typeface="Open Sans Semibold" charset="0"/>
                <a:cs typeface="Open Sans Semibold" charset="0"/>
              </a:rPr>
            </a:br>
            <a:r>
              <a:rPr lang="en-US" dirty="0">
                <a:latin typeface="Open Sans Semibold" charset="0"/>
                <a:ea typeface="Open Sans Semibold" charset="0"/>
                <a:cs typeface="Open Sans Semibold" charset="0"/>
              </a:rPr>
              <a:t>(IDD agencies)</a:t>
            </a:r>
          </a:p>
        </p:txBody>
      </p:sp>
      <p:pic>
        <p:nvPicPr>
          <p:cNvPr id="3" name="Picture 2" descr="A bar chart showing funding for employment services (IDD agencies). Each year has a bar for integrated employment and all facility-based and non-work services. Since 2009 facility-based and non-work services has remained steady at around 86% and integrated employment has remained steady at around 12%." title="funding changes">
            <a:extLst>
              <a:ext uri="{FF2B5EF4-FFF2-40B4-BE49-F238E27FC236}">
                <a16:creationId xmlns:a16="http://schemas.microsoft.com/office/drawing/2014/main" id="{1109816E-9E10-864F-9A1C-153D791CB084}"/>
              </a:ext>
            </a:extLst>
          </p:cNvPr>
          <p:cNvPicPr>
            <a:picLocks noChangeAspect="1"/>
          </p:cNvPicPr>
          <p:nvPr/>
        </p:nvPicPr>
        <p:blipFill rotWithShape="1">
          <a:blip r:embed="rId3"/>
          <a:srcRect t="5348"/>
          <a:stretch/>
        </p:blipFill>
        <p:spPr>
          <a:xfrm>
            <a:off x="321732" y="1345905"/>
            <a:ext cx="8589222" cy="4236065"/>
          </a:xfrm>
          <a:prstGeom prst="rect">
            <a:avLst/>
          </a:prstGeom>
        </p:spPr>
      </p:pic>
      <p:sp>
        <p:nvSpPr>
          <p:cNvPr id="9" name="Content Placeholder 4">
            <a:extLst>
              <a:ext uri="{FF2B5EF4-FFF2-40B4-BE49-F238E27FC236}">
                <a16:creationId xmlns:a16="http://schemas.microsoft.com/office/drawing/2014/main" id="{33C7421A-F0D8-5142-8FC5-42055AEA99CA}"/>
              </a:ext>
            </a:extLst>
          </p:cNvPr>
          <p:cNvSpPr txBox="1">
            <a:spLocks/>
          </p:cNvSpPr>
          <p:nvPr/>
        </p:nvSpPr>
        <p:spPr>
          <a:xfrm>
            <a:off x="457200" y="5747381"/>
            <a:ext cx="4909850"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23438" eaLnBrk="0" fontAlgn="base" hangingPunct="0">
              <a:spcBef>
                <a:spcPct val="0"/>
              </a:spcBef>
              <a:spcAft>
                <a:spcPct val="0"/>
              </a:spcAft>
              <a:buFont typeface="Arial"/>
              <a:buNone/>
            </a:pPr>
            <a:r>
              <a:rPr lang="en-US" altLang="en-US" sz="1600" dirty="0">
                <a:solidFill>
                  <a:schemeClr val="tx1">
                    <a:lumMod val="75000"/>
                    <a:lumOff val="25000"/>
                  </a:schemeClr>
                </a:solidFill>
              </a:rPr>
              <a:t>Source: ICI National Survey of State </a:t>
            </a:r>
            <a:r>
              <a:rPr lang="en-US" altLang="en-US" sz="1600">
                <a:solidFill>
                  <a:schemeClr val="tx1">
                    <a:lumMod val="75000"/>
                    <a:lumOff val="25000"/>
                  </a:schemeClr>
                </a:solidFill>
              </a:rPr>
              <a:t>IDD Agencies</a:t>
            </a:r>
            <a:endParaRPr lang="en-US" altLang="en-US" sz="1600" dirty="0">
              <a:solidFill>
                <a:schemeClr val="tx1">
                  <a:lumMod val="75000"/>
                  <a:lumOff val="25000"/>
                </a:schemeClr>
              </a:solidFill>
            </a:endParaRPr>
          </a:p>
        </p:txBody>
      </p:sp>
    </p:spTree>
    <p:extLst>
      <p:ext uri="{BB962C8B-B14F-4D97-AF65-F5344CB8AC3E}">
        <p14:creationId xmlns:p14="http://schemas.microsoft.com/office/powerpoint/2010/main" val="384218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6A9CCA-BD78-D943-A553-E0CD6846DE21}"/>
              </a:ext>
            </a:extLst>
          </p:cNvPr>
          <p:cNvSpPr>
            <a:spLocks noGrp="1"/>
          </p:cNvSpPr>
          <p:nvPr>
            <p:ph type="title"/>
          </p:nvPr>
        </p:nvSpPr>
        <p:spPr>
          <a:xfrm>
            <a:off x="457200" y="223839"/>
            <a:ext cx="8229600" cy="838124"/>
          </a:xfrm>
        </p:spPr>
        <p:txBody>
          <a:bodyPr>
            <a:noAutofit/>
          </a:bodyPr>
          <a:lstStyle/>
          <a:p>
            <a:pPr algn="ctr"/>
            <a:r>
              <a:rPr lang="en-US" dirty="0">
                <a:latin typeface="Open Sans Semibold" charset="0"/>
                <a:ea typeface="Open Sans Semibold" charset="0"/>
                <a:cs typeface="Open Sans Semibold" charset="0"/>
              </a:rPr>
              <a:t>Public Expenditures on IDD Supports and Services in the US: 1977-2014</a:t>
            </a:r>
          </a:p>
        </p:txBody>
      </p:sp>
      <p:pic>
        <p:nvPicPr>
          <p:cNvPr id="4" name="Picture 3" descr="A line graph showing public expenditures on IDD supports and services in the US from 1977-2014. Since the ADA was passed in 1990 spending on congregate care (settings with 16+) has decreased from $15.8 billion to $7.2 billion. Community settings (15 or less) has increased from $17.7 billion to $64.6 billion.&#10;"/>
          <p:cNvPicPr>
            <a:picLocks noChangeAspect="1"/>
          </p:cNvPicPr>
          <p:nvPr/>
        </p:nvPicPr>
        <p:blipFill rotWithShape="1">
          <a:blip r:embed="rId3">
            <a:extLst>
              <a:ext uri="{28A0092B-C50C-407E-A947-70E740481C1C}">
                <a14:useLocalDpi xmlns:a14="http://schemas.microsoft.com/office/drawing/2010/main" val="0"/>
              </a:ext>
            </a:extLst>
          </a:blip>
          <a:srcRect l="2826" r="2438"/>
          <a:stretch/>
        </p:blipFill>
        <p:spPr>
          <a:xfrm>
            <a:off x="457199" y="1379851"/>
            <a:ext cx="8229601" cy="4367530"/>
          </a:xfrm>
          <a:prstGeom prst="rect">
            <a:avLst/>
          </a:prstGeom>
        </p:spPr>
      </p:pic>
      <p:sp>
        <p:nvSpPr>
          <p:cNvPr id="8" name="Content Placeholder 4">
            <a:extLst>
              <a:ext uri="{FF2B5EF4-FFF2-40B4-BE49-F238E27FC236}">
                <a16:creationId xmlns:a16="http://schemas.microsoft.com/office/drawing/2014/main" id="{33C7421A-F0D8-5142-8FC5-42055AEA99CA}"/>
              </a:ext>
            </a:extLst>
          </p:cNvPr>
          <p:cNvSpPr txBox="1">
            <a:spLocks/>
          </p:cNvSpPr>
          <p:nvPr/>
        </p:nvSpPr>
        <p:spPr>
          <a:xfrm>
            <a:off x="457199" y="5849687"/>
            <a:ext cx="7890933"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23438" eaLnBrk="0" fontAlgn="base" hangingPunct="0">
              <a:spcBef>
                <a:spcPct val="0"/>
              </a:spcBef>
              <a:spcAft>
                <a:spcPct val="0"/>
              </a:spcAft>
              <a:buFont typeface="Arial"/>
              <a:buNone/>
            </a:pPr>
            <a:r>
              <a:rPr lang="en-US" altLang="en-US" sz="1600" dirty="0">
                <a:solidFill>
                  <a:schemeClr val="tx1">
                    <a:lumMod val="75000"/>
                    <a:lumOff val="25000"/>
                  </a:schemeClr>
                </a:solidFill>
              </a:rPr>
              <a:t>Source: Tanis, </a:t>
            </a:r>
            <a:r>
              <a:rPr lang="en-US" altLang="en-US" sz="1600" dirty="0" err="1">
                <a:solidFill>
                  <a:schemeClr val="tx1">
                    <a:lumMod val="75000"/>
                    <a:lumOff val="25000"/>
                  </a:schemeClr>
                </a:solidFill>
              </a:rPr>
              <a:t>Lulinski</a:t>
            </a:r>
            <a:r>
              <a:rPr lang="en-US" altLang="en-US" sz="1600" dirty="0">
                <a:solidFill>
                  <a:schemeClr val="tx1">
                    <a:lumMod val="75000"/>
                    <a:lumOff val="25000"/>
                  </a:schemeClr>
                </a:solidFill>
              </a:rPr>
              <a:t>, Wu, Braddock, &amp; Hemp (in preparation). </a:t>
            </a:r>
            <a:r>
              <a:rPr lang="en-US" altLang="en-US" sz="1600" dirty="0" err="1">
                <a:solidFill>
                  <a:schemeClr val="tx1">
                    <a:lumMod val="75000"/>
                    <a:lumOff val="25000"/>
                  </a:schemeClr>
                </a:solidFill>
              </a:rPr>
              <a:t>Univeristy</a:t>
            </a:r>
            <a:r>
              <a:rPr lang="en-US" altLang="en-US" sz="1600" dirty="0">
                <a:solidFill>
                  <a:schemeClr val="tx1">
                    <a:lumMod val="75000"/>
                    <a:lumOff val="25000"/>
                  </a:schemeClr>
                </a:solidFill>
              </a:rPr>
              <a:t> of CO</a:t>
            </a:r>
          </a:p>
        </p:txBody>
      </p:sp>
    </p:spTree>
    <p:extLst>
      <p:ext uri="{BB962C8B-B14F-4D97-AF65-F5344CB8AC3E}">
        <p14:creationId xmlns:p14="http://schemas.microsoft.com/office/powerpoint/2010/main" val="1879211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title="Source: NCI,2019"/>
          <p:cNvSpPr txBox="1"/>
          <p:nvPr/>
        </p:nvSpPr>
        <p:spPr>
          <a:xfrm>
            <a:off x="4531132" y="5605045"/>
            <a:ext cx="4612868" cy="923330"/>
          </a:xfrm>
          <a:prstGeom prst="rect">
            <a:avLst/>
          </a:prstGeom>
          <a:noFill/>
        </p:spPr>
        <p:txBody>
          <a:bodyPr wrap="square" rtlCol="0">
            <a:spAutoFit/>
          </a:bodyPr>
          <a:lstStyle/>
          <a:p>
            <a:r>
              <a:rPr lang="en-US" dirty="0"/>
              <a:t>Source: NCI, 2019</a:t>
            </a:r>
          </a:p>
          <a:p>
            <a:r>
              <a:rPr lang="en-US" dirty="0"/>
              <a:t>Adult Consumer Survey, 2016-17 Final Report</a:t>
            </a:r>
          </a:p>
          <a:p>
            <a:endParaRPr lang="en-US" dirty="0"/>
          </a:p>
        </p:txBody>
      </p:sp>
      <p:sp>
        <p:nvSpPr>
          <p:cNvPr id="2" name="TextBox 1" title="Total respondents Colorado"/>
          <p:cNvSpPr txBox="1"/>
          <p:nvPr/>
        </p:nvSpPr>
        <p:spPr>
          <a:xfrm>
            <a:off x="641423" y="5605045"/>
            <a:ext cx="2888227" cy="584775"/>
          </a:xfrm>
          <a:prstGeom prst="rect">
            <a:avLst/>
          </a:prstGeom>
          <a:noFill/>
        </p:spPr>
        <p:txBody>
          <a:bodyPr wrap="none" rtlCol="0">
            <a:spAutoFit/>
          </a:bodyPr>
          <a:lstStyle/>
          <a:p>
            <a:pPr algn="r"/>
            <a:r>
              <a:rPr lang="en-US" sz="1600" dirty="0"/>
              <a:t>Total respondents Colorado: 189</a:t>
            </a:r>
          </a:p>
          <a:p>
            <a:pPr algn="r"/>
            <a:r>
              <a:rPr lang="en-US" sz="1600" dirty="0"/>
              <a:t>NCI Average: 11,213</a:t>
            </a:r>
          </a:p>
        </p:txBody>
      </p:sp>
      <p:graphicFrame>
        <p:nvGraphicFramePr>
          <p:cNvPr id="9" name="Chart 8" descr="Chart displaying the proportion of people who reported they chose or had some input in choosing where they live if not living in the fmaily home" title="Choose Home Chart"/>
          <p:cNvGraphicFramePr>
            <a:graphicFrameLocks/>
          </p:cNvGraphicFramePr>
          <p:nvPr>
            <p:extLst>
              <p:ext uri="{D42A27DB-BD31-4B8C-83A1-F6EECF244321}">
                <p14:modId xmlns:p14="http://schemas.microsoft.com/office/powerpoint/2010/main" val="3385972185"/>
              </p:ext>
            </p:extLst>
          </p:nvPr>
        </p:nvGraphicFramePr>
        <p:xfrm>
          <a:off x="0" y="1560790"/>
          <a:ext cx="9144000" cy="4005151"/>
        </p:xfrm>
        <a:graphic>
          <a:graphicData uri="http://schemas.openxmlformats.org/drawingml/2006/chart">
            <c:chart xmlns:c="http://schemas.openxmlformats.org/drawingml/2006/chart" xmlns:r="http://schemas.openxmlformats.org/officeDocument/2006/relationships" r:id="rId3"/>
          </a:graphicData>
        </a:graphic>
      </p:graphicFrame>
      <p:sp>
        <p:nvSpPr>
          <p:cNvPr id="6" name="Choose Home"/>
          <p:cNvSpPr>
            <a:spLocks noGrp="1"/>
          </p:cNvSpPr>
          <p:nvPr>
            <p:ph type="title"/>
          </p:nvPr>
        </p:nvSpPr>
        <p:spPr/>
        <p:txBody>
          <a:bodyPr/>
          <a:lstStyle/>
          <a:p>
            <a:pPr algn="ctr"/>
            <a:r>
              <a:rPr lang="en-US" dirty="0" smtClean="0"/>
              <a:t>Choose Home</a:t>
            </a:r>
            <a:endParaRPr lang="en-US" dirty="0"/>
          </a:p>
        </p:txBody>
      </p:sp>
      <p:sp>
        <p:nvSpPr>
          <p:cNvPr id="8" name="Content Placeholder 7" hidden="1"/>
          <p:cNvSpPr>
            <a:spLocks noGrp="1"/>
          </p:cNvSpPr>
          <p:nvPr>
            <p:ph sz="quarter" idx="13"/>
          </p:nvPr>
        </p:nvSpPr>
        <p:spPr/>
        <p:txBody>
          <a:bodyPr/>
          <a:lstStyle/>
          <a:p>
            <a:endParaRPr lang="en-US"/>
          </a:p>
        </p:txBody>
      </p:sp>
      <p:pic>
        <p:nvPicPr>
          <p:cNvPr id="14" name="Picture 4" descr="Image result for nci national core indicators" title="NCI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566" y="1327661"/>
            <a:ext cx="2234709" cy="774700"/>
          </a:xfrm>
          <a:prstGeom prst="rect">
            <a:avLst/>
          </a:prstGeom>
          <a:solidFill>
            <a:schemeClr val="bg1"/>
          </a:solidFill>
          <a:extLst/>
        </p:spPr>
      </p:pic>
      <p:sp>
        <p:nvSpPr>
          <p:cNvPr id="7" name="TextBox 6">
            <a:extLst>
              <a:ext uri="{FF2B5EF4-FFF2-40B4-BE49-F238E27FC236}">
                <a16:creationId xmlns:a16="http://schemas.microsoft.com/office/drawing/2014/main" id="{1F5F355F-8E0E-1C49-A668-C4FF89002438}"/>
              </a:ext>
            </a:extLst>
          </p:cNvPr>
          <p:cNvSpPr txBox="1"/>
          <p:nvPr/>
        </p:nvSpPr>
        <p:spPr>
          <a:xfrm>
            <a:off x="457199" y="1304985"/>
            <a:ext cx="6308641" cy="646331"/>
          </a:xfrm>
          <a:prstGeom prst="rect">
            <a:avLst/>
          </a:prstGeom>
          <a:noFill/>
        </p:spPr>
        <p:txBody>
          <a:bodyPr wrap="square" rtlCol="0">
            <a:spAutoFit/>
          </a:bodyPr>
          <a:lstStyle/>
          <a:p>
            <a:r>
              <a:rPr lang="en-US" dirty="0" smtClean="0"/>
              <a:t>The </a:t>
            </a:r>
            <a:r>
              <a:rPr lang="en-US" dirty="0"/>
              <a:t>proportion of people who reported they chose or had some input in choosing where they live if not living in the family home</a:t>
            </a:r>
          </a:p>
        </p:txBody>
      </p:sp>
    </p:spTree>
    <p:extLst>
      <p:ext uri="{BB962C8B-B14F-4D97-AF65-F5344CB8AC3E}">
        <p14:creationId xmlns:p14="http://schemas.microsoft.com/office/powerpoint/2010/main" val="147029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8092"/>
            <a:ext cx="9144000" cy="584775"/>
          </a:xfrm>
        </p:spPr>
        <p:txBody>
          <a:bodyPr/>
          <a:lstStyle/>
          <a:p>
            <a:r>
              <a:rPr lang="en-US" dirty="0">
                <a:latin typeface="Open Sans Semibold" charset="0"/>
                <a:ea typeface="Open Sans Semibold" charset="0"/>
                <a:cs typeface="Open Sans Semibold" charset="0"/>
              </a:rPr>
              <a:t>Choose Housemates</a:t>
            </a:r>
          </a:p>
        </p:txBody>
      </p:sp>
      <p:sp>
        <p:nvSpPr>
          <p:cNvPr id="3" name="Content Placeholder 2"/>
          <p:cNvSpPr>
            <a:spLocks noGrp="1"/>
          </p:cNvSpPr>
          <p:nvPr>
            <p:ph idx="1"/>
          </p:nvPr>
        </p:nvSpPr>
        <p:spPr>
          <a:xfrm>
            <a:off x="118532" y="1380070"/>
            <a:ext cx="9025467" cy="668864"/>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solidFill>
                  <a:srgbClr val="0F3F59"/>
                </a:solidFill>
              </a:rPr>
              <a:t>The proportion of people who reported they chose or had some input in choosing their housemates if not living in the family home. 2016/17.</a:t>
            </a:r>
          </a:p>
        </p:txBody>
      </p:sp>
      <p:pic>
        <p:nvPicPr>
          <p:cNvPr id="6" name="Picture 5" descr="A bar chart showing the proportion of people who reported they chose or had some input choosing their housemates. 60% said someone else chose and 40% they made the choice or had a sa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272" y="2048934"/>
            <a:ext cx="6385985" cy="3487303"/>
          </a:xfrm>
          <a:prstGeom prst="rect">
            <a:avLst/>
          </a:prstGeom>
        </p:spPr>
      </p:pic>
      <p:sp>
        <p:nvSpPr>
          <p:cNvPr id="7" name="Content Placeholder 4">
            <a:extLst>
              <a:ext uri="{FF2B5EF4-FFF2-40B4-BE49-F238E27FC236}">
                <a16:creationId xmlns:a16="http://schemas.microsoft.com/office/drawing/2014/main" id="{33C7421A-F0D8-5142-8FC5-42055AEA99CA}"/>
              </a:ext>
            </a:extLst>
          </p:cNvPr>
          <p:cNvSpPr txBox="1">
            <a:spLocks/>
          </p:cNvSpPr>
          <p:nvPr/>
        </p:nvSpPr>
        <p:spPr>
          <a:xfrm>
            <a:off x="116417" y="5536237"/>
            <a:ext cx="3287184"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600" dirty="0">
                <a:solidFill>
                  <a:schemeClr val="tx1">
                    <a:lumMod val="75000"/>
                    <a:lumOff val="25000"/>
                  </a:schemeClr>
                </a:solidFill>
              </a:rPr>
              <a:t>Total respondents Colorado: 189</a:t>
            </a:r>
          </a:p>
          <a:p>
            <a:pPr marL="0" indent="0" algn="r">
              <a:buNone/>
            </a:pPr>
            <a:r>
              <a:rPr lang="en-US" sz="1600" dirty="0">
                <a:solidFill>
                  <a:schemeClr val="tx1">
                    <a:lumMod val="75000"/>
                    <a:lumOff val="25000"/>
                  </a:schemeClr>
                </a:solidFill>
              </a:rPr>
              <a:t>NCI Average: 11,213</a:t>
            </a:r>
          </a:p>
        </p:txBody>
      </p:sp>
      <p:sp>
        <p:nvSpPr>
          <p:cNvPr id="8" name="Content Placeholder 4">
            <a:extLst>
              <a:ext uri="{FF2B5EF4-FFF2-40B4-BE49-F238E27FC236}">
                <a16:creationId xmlns:a16="http://schemas.microsoft.com/office/drawing/2014/main" id="{33C7421A-F0D8-5142-8FC5-42055AEA99CA}"/>
              </a:ext>
            </a:extLst>
          </p:cNvPr>
          <p:cNvSpPr txBox="1">
            <a:spLocks/>
          </p:cNvSpPr>
          <p:nvPr/>
        </p:nvSpPr>
        <p:spPr>
          <a:xfrm>
            <a:off x="3962400" y="5536236"/>
            <a:ext cx="4978400"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1600" dirty="0">
                <a:solidFill>
                  <a:schemeClr val="tx1">
                    <a:lumMod val="75000"/>
                    <a:lumOff val="25000"/>
                  </a:schemeClr>
                </a:solidFill>
              </a:rPr>
              <a:t>Source: </a:t>
            </a:r>
            <a:r>
              <a:rPr lang="en-US" sz="1600" dirty="0">
                <a:solidFill>
                  <a:schemeClr val="tx1">
                    <a:lumMod val="75000"/>
                    <a:lumOff val="25000"/>
                  </a:schemeClr>
                </a:solidFill>
              </a:rPr>
              <a:t>Source: NCI, 2019 Adult Consumer Survey</a:t>
            </a:r>
            <a:r>
              <a:rPr lang="en-US" sz="1600">
                <a:solidFill>
                  <a:schemeClr val="tx1">
                    <a:lumMod val="75000"/>
                    <a:lumOff val="25000"/>
                  </a:schemeClr>
                </a:solidFill>
              </a:rPr>
              <a:t>, </a:t>
            </a:r>
          </a:p>
          <a:p>
            <a:pPr marL="0" indent="0">
              <a:buNone/>
            </a:pPr>
            <a:r>
              <a:rPr lang="en-US" sz="1600" dirty="0">
                <a:solidFill>
                  <a:schemeClr val="tx1">
                    <a:lumMod val="75000"/>
                    <a:lumOff val="25000"/>
                  </a:schemeClr>
                </a:solidFill>
              </a:rPr>
              <a:t>2016-17 Final Report</a:t>
            </a:r>
          </a:p>
          <a:p>
            <a:pPr marL="0" indent="0" defTabSz="623438" eaLnBrk="0" fontAlgn="base" hangingPunct="0">
              <a:spcBef>
                <a:spcPct val="0"/>
              </a:spcBef>
              <a:spcAft>
                <a:spcPct val="0"/>
              </a:spcAft>
              <a:buFont typeface="Arial"/>
              <a:buNone/>
            </a:pPr>
            <a:endParaRPr lang="en-US" altLang="en-US" sz="1600" dirty="0">
              <a:solidFill>
                <a:schemeClr val="tx1">
                  <a:lumMod val="75000"/>
                  <a:lumOff val="25000"/>
                </a:schemeClr>
              </a:solidFill>
            </a:endParaRPr>
          </a:p>
        </p:txBody>
      </p:sp>
    </p:spTree>
    <p:extLst>
      <p:ext uri="{BB962C8B-B14F-4D97-AF65-F5344CB8AC3E}">
        <p14:creationId xmlns:p14="http://schemas.microsoft.com/office/powerpoint/2010/main" val="1728382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90" y="256204"/>
            <a:ext cx="8229600" cy="838124"/>
          </a:xfrm>
        </p:spPr>
        <p:txBody>
          <a:bodyPr/>
          <a:lstStyle/>
          <a:p>
            <a:pPr algn="ctr"/>
            <a:r>
              <a:rPr lang="en-US" dirty="0">
                <a:latin typeface="Open Sans Semibold" charset="0"/>
                <a:ea typeface="Open Sans Semibold" charset="0"/>
                <a:cs typeface="Open Sans Semibold" charset="0"/>
              </a:rPr>
              <a:t>Decides Daily Schedule</a:t>
            </a:r>
          </a:p>
        </p:txBody>
      </p:sp>
      <p:sp>
        <p:nvSpPr>
          <p:cNvPr id="5" name="Content Placeholder 2"/>
          <p:cNvSpPr txBox="1">
            <a:spLocks/>
          </p:cNvSpPr>
          <p:nvPr/>
        </p:nvSpPr>
        <p:spPr>
          <a:xfrm>
            <a:off x="118532" y="1380070"/>
            <a:ext cx="9025467" cy="668864"/>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FontTx/>
              <a:buNone/>
            </a:pPr>
            <a:r>
              <a:rPr lang="en-US" sz="1800" dirty="0">
                <a:solidFill>
                  <a:srgbClr val="0F3F59"/>
                </a:solidFill>
              </a:rPr>
              <a:t>The proportion of people who decides or has help deciding their daily schedule. 2016/17.</a:t>
            </a:r>
          </a:p>
        </p:txBody>
      </p:sp>
      <p:pic>
        <p:nvPicPr>
          <p:cNvPr id="8" name="Content Placeholder 7" descr="A bar chart showing the proportion of people who decided or had help deciding their daily schedule. 17% said someone else chose and 83% made the choice or had some input. "/>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4112"/>
          <a:stretch/>
        </p:blipFill>
        <p:spPr>
          <a:xfrm>
            <a:off x="1219200" y="1894402"/>
            <a:ext cx="7501466" cy="3641834"/>
          </a:xfrm>
        </p:spPr>
      </p:pic>
      <p:sp>
        <p:nvSpPr>
          <p:cNvPr id="6" name="Content Placeholder 4">
            <a:extLst>
              <a:ext uri="{FF2B5EF4-FFF2-40B4-BE49-F238E27FC236}">
                <a16:creationId xmlns:a16="http://schemas.microsoft.com/office/drawing/2014/main" id="{33C7421A-F0D8-5142-8FC5-42055AEA99CA}"/>
              </a:ext>
            </a:extLst>
          </p:cNvPr>
          <p:cNvSpPr txBox="1">
            <a:spLocks/>
          </p:cNvSpPr>
          <p:nvPr/>
        </p:nvSpPr>
        <p:spPr>
          <a:xfrm>
            <a:off x="116417" y="5536237"/>
            <a:ext cx="3287184"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600" dirty="0">
                <a:solidFill>
                  <a:schemeClr val="tx1">
                    <a:lumMod val="75000"/>
                    <a:lumOff val="25000"/>
                  </a:schemeClr>
                </a:solidFill>
              </a:rPr>
              <a:t>Total respondents Colorado: 375</a:t>
            </a:r>
          </a:p>
          <a:p>
            <a:pPr marL="0" indent="0" algn="r">
              <a:buNone/>
            </a:pPr>
            <a:r>
              <a:rPr lang="en-US" sz="1600" dirty="0">
                <a:solidFill>
                  <a:schemeClr val="tx1">
                    <a:lumMod val="75000"/>
                    <a:lumOff val="25000"/>
                  </a:schemeClr>
                </a:solidFill>
              </a:rPr>
              <a:t>NCI Average: 19,420</a:t>
            </a:r>
          </a:p>
        </p:txBody>
      </p:sp>
      <p:sp>
        <p:nvSpPr>
          <p:cNvPr id="7" name="Content Placeholder 4">
            <a:extLst>
              <a:ext uri="{FF2B5EF4-FFF2-40B4-BE49-F238E27FC236}">
                <a16:creationId xmlns:a16="http://schemas.microsoft.com/office/drawing/2014/main" id="{33C7421A-F0D8-5142-8FC5-42055AEA99CA}"/>
              </a:ext>
            </a:extLst>
          </p:cNvPr>
          <p:cNvSpPr txBox="1">
            <a:spLocks/>
          </p:cNvSpPr>
          <p:nvPr/>
        </p:nvSpPr>
        <p:spPr>
          <a:xfrm>
            <a:off x="3962400" y="5536236"/>
            <a:ext cx="4978400"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1600" dirty="0">
                <a:solidFill>
                  <a:schemeClr val="tx1">
                    <a:lumMod val="75000"/>
                    <a:lumOff val="25000"/>
                  </a:schemeClr>
                </a:solidFill>
              </a:rPr>
              <a:t>Source: </a:t>
            </a:r>
            <a:r>
              <a:rPr lang="en-US" sz="1600" dirty="0">
                <a:solidFill>
                  <a:schemeClr val="tx1">
                    <a:lumMod val="75000"/>
                    <a:lumOff val="25000"/>
                  </a:schemeClr>
                </a:solidFill>
              </a:rPr>
              <a:t>Source: NCI, 2019 Adult Consumer Survey, </a:t>
            </a:r>
          </a:p>
          <a:p>
            <a:pPr marL="0" indent="0">
              <a:buNone/>
            </a:pPr>
            <a:r>
              <a:rPr lang="en-US" sz="1600" dirty="0">
                <a:solidFill>
                  <a:schemeClr val="tx1">
                    <a:lumMod val="75000"/>
                    <a:lumOff val="25000"/>
                  </a:schemeClr>
                </a:solidFill>
              </a:rPr>
              <a:t>2016-17 Final Report</a:t>
            </a:r>
          </a:p>
          <a:p>
            <a:pPr marL="0" indent="0" defTabSz="623438" eaLnBrk="0" fontAlgn="base" hangingPunct="0">
              <a:spcBef>
                <a:spcPct val="0"/>
              </a:spcBef>
              <a:spcAft>
                <a:spcPct val="0"/>
              </a:spcAft>
              <a:buFont typeface="Arial"/>
              <a:buNone/>
            </a:pPr>
            <a:endParaRPr lang="en-US" altLang="en-US" sz="1600" dirty="0">
              <a:solidFill>
                <a:schemeClr val="tx1">
                  <a:lumMod val="75000"/>
                  <a:lumOff val="25000"/>
                </a:schemeClr>
              </a:solidFill>
            </a:endParaRPr>
          </a:p>
        </p:txBody>
      </p:sp>
    </p:spTree>
    <p:extLst>
      <p:ext uri="{BB962C8B-B14F-4D97-AF65-F5344CB8AC3E}">
        <p14:creationId xmlns:p14="http://schemas.microsoft.com/office/powerpoint/2010/main" val="164790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07514"/>
            <a:ext cx="8229600" cy="838124"/>
          </a:xfrm>
        </p:spPr>
        <p:txBody>
          <a:bodyPr>
            <a:noAutofit/>
          </a:bodyPr>
          <a:lstStyle/>
          <a:p>
            <a:pPr algn="ctr"/>
            <a:r>
              <a:rPr lang="en-US" dirty="0">
                <a:latin typeface="Open Sans Semibold" charset="0"/>
                <a:ea typeface="Open Sans Semibold" charset="0"/>
                <a:cs typeface="Open Sans Semibold" charset="0"/>
              </a:rPr>
              <a:t>Chooses What to Buy with Their Spending Money</a:t>
            </a:r>
          </a:p>
        </p:txBody>
      </p:sp>
      <p:sp>
        <p:nvSpPr>
          <p:cNvPr id="5" name="Content Placeholder 2"/>
          <p:cNvSpPr txBox="1">
            <a:spLocks/>
          </p:cNvSpPr>
          <p:nvPr/>
        </p:nvSpPr>
        <p:spPr>
          <a:xfrm>
            <a:off x="118532" y="1380070"/>
            <a:ext cx="9025467" cy="668864"/>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FontTx/>
              <a:buNone/>
            </a:pPr>
            <a:r>
              <a:rPr lang="en-US" sz="1800" dirty="0">
                <a:solidFill>
                  <a:srgbClr val="0F3F59"/>
                </a:solidFill>
              </a:rPr>
              <a:t>The proportion of people who has help choosing what to buy or has set limits on what to buy with their spending money. 2016/17.</a:t>
            </a:r>
          </a:p>
        </p:txBody>
      </p:sp>
      <p:pic>
        <p:nvPicPr>
          <p:cNvPr id="7" name="Picture 6" descr="A bar chart showing the proportion of people who had help choosing how and what to use their spending money on. The bar chart show the national average and the Colorado average. 13% (national) and 20% (Colorado) had someone help choose. 87% (national) and 80% (Colorado) made the choice or had some inpu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2048934"/>
            <a:ext cx="8305800" cy="3479800"/>
          </a:xfrm>
          <a:prstGeom prst="rect">
            <a:avLst/>
          </a:prstGeom>
        </p:spPr>
      </p:pic>
      <p:sp>
        <p:nvSpPr>
          <p:cNvPr id="8" name="Content Placeholder 4">
            <a:extLst>
              <a:ext uri="{FF2B5EF4-FFF2-40B4-BE49-F238E27FC236}">
                <a16:creationId xmlns:a16="http://schemas.microsoft.com/office/drawing/2014/main" id="{33C7421A-F0D8-5142-8FC5-42055AEA99CA}"/>
              </a:ext>
            </a:extLst>
          </p:cNvPr>
          <p:cNvSpPr txBox="1">
            <a:spLocks/>
          </p:cNvSpPr>
          <p:nvPr/>
        </p:nvSpPr>
        <p:spPr>
          <a:xfrm>
            <a:off x="116417" y="5536237"/>
            <a:ext cx="3287184"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600" dirty="0">
                <a:solidFill>
                  <a:schemeClr val="tx1">
                    <a:lumMod val="75000"/>
                    <a:lumOff val="25000"/>
                  </a:schemeClr>
                </a:solidFill>
              </a:rPr>
              <a:t>Total respondents Colorado: 397</a:t>
            </a:r>
          </a:p>
          <a:p>
            <a:pPr marL="0" indent="0" algn="r">
              <a:buNone/>
            </a:pPr>
            <a:r>
              <a:rPr lang="en-US" sz="1600" dirty="0">
                <a:solidFill>
                  <a:schemeClr val="tx1">
                    <a:lumMod val="75000"/>
                    <a:lumOff val="25000"/>
                  </a:schemeClr>
                </a:solidFill>
              </a:rPr>
              <a:t>NCI Average: 19,312</a:t>
            </a:r>
          </a:p>
        </p:txBody>
      </p:sp>
      <p:sp>
        <p:nvSpPr>
          <p:cNvPr id="9" name="Content Placeholder 4">
            <a:extLst>
              <a:ext uri="{FF2B5EF4-FFF2-40B4-BE49-F238E27FC236}">
                <a16:creationId xmlns:a16="http://schemas.microsoft.com/office/drawing/2014/main" id="{33C7421A-F0D8-5142-8FC5-42055AEA99CA}"/>
              </a:ext>
            </a:extLst>
          </p:cNvPr>
          <p:cNvSpPr txBox="1">
            <a:spLocks/>
          </p:cNvSpPr>
          <p:nvPr/>
        </p:nvSpPr>
        <p:spPr>
          <a:xfrm>
            <a:off x="3962400" y="5536236"/>
            <a:ext cx="4978400"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1600" dirty="0">
                <a:solidFill>
                  <a:schemeClr val="tx1">
                    <a:lumMod val="75000"/>
                    <a:lumOff val="25000"/>
                  </a:schemeClr>
                </a:solidFill>
              </a:rPr>
              <a:t>Source: </a:t>
            </a:r>
            <a:r>
              <a:rPr lang="en-US" sz="1600" dirty="0">
                <a:solidFill>
                  <a:schemeClr val="tx1">
                    <a:lumMod val="75000"/>
                    <a:lumOff val="25000"/>
                  </a:schemeClr>
                </a:solidFill>
              </a:rPr>
              <a:t>Source: NCI, 2019 Adult Consumer Survey, </a:t>
            </a:r>
          </a:p>
          <a:p>
            <a:pPr marL="0" indent="0">
              <a:buNone/>
            </a:pPr>
            <a:r>
              <a:rPr lang="en-US" sz="1600" dirty="0">
                <a:solidFill>
                  <a:schemeClr val="tx1">
                    <a:lumMod val="75000"/>
                    <a:lumOff val="25000"/>
                  </a:schemeClr>
                </a:solidFill>
              </a:rPr>
              <a:t>2016-17 Final Report</a:t>
            </a:r>
          </a:p>
          <a:p>
            <a:pPr marL="0" indent="0" defTabSz="623438" eaLnBrk="0" fontAlgn="base" hangingPunct="0">
              <a:spcBef>
                <a:spcPct val="0"/>
              </a:spcBef>
              <a:spcAft>
                <a:spcPct val="0"/>
              </a:spcAft>
              <a:buFont typeface="Arial"/>
              <a:buNone/>
            </a:pPr>
            <a:endParaRPr lang="en-US" altLang="en-US" sz="1600" dirty="0">
              <a:solidFill>
                <a:schemeClr val="tx1">
                  <a:lumMod val="75000"/>
                  <a:lumOff val="25000"/>
                </a:schemeClr>
              </a:solidFill>
            </a:endParaRPr>
          </a:p>
        </p:txBody>
      </p:sp>
    </p:spTree>
    <p:extLst>
      <p:ext uri="{BB962C8B-B14F-4D97-AF65-F5344CB8AC3E}">
        <p14:creationId xmlns:p14="http://schemas.microsoft.com/office/powerpoint/2010/main" val="111675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Open Sans Semibold" charset="0"/>
                <a:ea typeface="Open Sans Semibold" charset="0"/>
                <a:cs typeface="Open Sans Semibold" charset="0"/>
              </a:rPr>
              <a:t>Uses a Self-Directed Support Option</a:t>
            </a:r>
          </a:p>
        </p:txBody>
      </p:sp>
      <p:sp>
        <p:nvSpPr>
          <p:cNvPr id="4" name="Content Placeholder 2"/>
          <p:cNvSpPr txBox="1">
            <a:spLocks/>
          </p:cNvSpPr>
          <p:nvPr/>
        </p:nvSpPr>
        <p:spPr>
          <a:xfrm>
            <a:off x="118532" y="1380070"/>
            <a:ext cx="9025467" cy="668864"/>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FontTx/>
              <a:buNone/>
            </a:pPr>
            <a:r>
              <a:rPr lang="en-US" sz="1800" dirty="0">
                <a:solidFill>
                  <a:srgbClr val="0F3F59"/>
                </a:solidFill>
              </a:rPr>
              <a:t>The proportion of people who are currently using a self-direct support option (”Yes” only may be from state options). 2016/17.</a:t>
            </a:r>
          </a:p>
        </p:txBody>
      </p:sp>
      <p:pic>
        <p:nvPicPr>
          <p:cNvPr id="5" name="Content Placeholder 4" descr="A bar chart showing the proportion of people who are currently using a self-direct support option from 2013-2017. Those using a self-direct support option has increased form 8% in 2013 to 11% in 2017."/>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t="2432"/>
          <a:stretch/>
        </p:blipFill>
        <p:spPr>
          <a:xfrm>
            <a:off x="1219199" y="2001090"/>
            <a:ext cx="6503211" cy="3910211"/>
          </a:xfrm>
        </p:spPr>
      </p:pic>
      <p:sp>
        <p:nvSpPr>
          <p:cNvPr id="6" name="Content Placeholder 4">
            <a:extLst>
              <a:ext uri="{FF2B5EF4-FFF2-40B4-BE49-F238E27FC236}">
                <a16:creationId xmlns:a16="http://schemas.microsoft.com/office/drawing/2014/main" id="{33C7421A-F0D8-5142-8FC5-42055AEA99CA}"/>
              </a:ext>
            </a:extLst>
          </p:cNvPr>
          <p:cNvSpPr txBox="1">
            <a:spLocks/>
          </p:cNvSpPr>
          <p:nvPr/>
        </p:nvSpPr>
        <p:spPr>
          <a:xfrm>
            <a:off x="-16935" y="5911301"/>
            <a:ext cx="9364132" cy="431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8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1600" dirty="0">
                <a:solidFill>
                  <a:schemeClr val="tx1">
                    <a:lumMod val="75000"/>
                    <a:lumOff val="25000"/>
                  </a:schemeClr>
                </a:solidFill>
              </a:rPr>
              <a:t>Source: </a:t>
            </a:r>
            <a:r>
              <a:rPr lang="en-US" sz="1600" dirty="0">
                <a:solidFill>
                  <a:schemeClr val="tx1">
                    <a:lumMod val="75000"/>
                    <a:lumOff val="25000"/>
                  </a:schemeClr>
                </a:solidFill>
              </a:rPr>
              <a:t>NCI, In-Person Survey, Final Results </a:t>
            </a:r>
            <a:r>
              <a:rPr lang="en-US" sz="1600" dirty="0">
                <a:hlinkClick r:id="rId4"/>
              </a:rPr>
              <a:t>www.nationalcoreindicators.org/resources/reports/</a:t>
            </a:r>
            <a:r>
              <a:rPr lang="en-US" sz="1600" dirty="0"/>
              <a:t> </a:t>
            </a:r>
          </a:p>
          <a:p>
            <a:pPr marL="0" indent="0">
              <a:buNone/>
            </a:pPr>
            <a:r>
              <a:rPr lang="en-US" sz="1600" dirty="0">
                <a:solidFill>
                  <a:schemeClr val="tx1">
                    <a:lumMod val="75000"/>
                    <a:lumOff val="25000"/>
                  </a:schemeClr>
                </a:solidFill>
              </a:rPr>
              <a:t> </a:t>
            </a:r>
          </a:p>
        </p:txBody>
      </p:sp>
    </p:spTree>
    <p:extLst>
      <p:ext uri="{BB962C8B-B14F-4D97-AF65-F5344CB8AC3E}">
        <p14:creationId xmlns:p14="http://schemas.microsoft.com/office/powerpoint/2010/main" val="19398741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19797</TotalTime>
  <Words>945</Words>
  <Application>Microsoft Office PowerPoint</Application>
  <PresentationFormat>On-screen Show (4:3)</PresentationFormat>
  <Paragraphs>104</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Open Sans</vt:lpstr>
      <vt:lpstr>Open Sans bold</vt:lpstr>
      <vt:lpstr>Open Sans Semibold</vt:lpstr>
      <vt:lpstr>ヒラギノ角ゴ Pro W3</vt:lpstr>
      <vt:lpstr>1_Office Theme</vt:lpstr>
      <vt:lpstr>Money Follows the Person Transition</vt:lpstr>
      <vt:lpstr>Number in Employment and Day Services</vt:lpstr>
      <vt:lpstr>Funding for Employment Services  (IDD agencies)</vt:lpstr>
      <vt:lpstr>Public Expenditures on IDD Supports and Services in the US: 1977-2014</vt:lpstr>
      <vt:lpstr>Choose Home</vt:lpstr>
      <vt:lpstr>Choose Housemates</vt:lpstr>
      <vt:lpstr>Decides Daily Schedule</vt:lpstr>
      <vt:lpstr>Chooses What to Buy with Their Spending Money</vt:lpstr>
      <vt:lpstr>Uses a Self-Directed Support Option</vt:lpstr>
    </vt:vector>
  </TitlesOfParts>
  <Manager/>
  <Company>University of Minnesota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 Olmstead Event 2019</dc:title>
  <dc:subject>ACL Olmstead Event 2019</dc:subject>
  <dc:creator>Amy Hewitt</dc:creator>
  <cp:keywords/>
  <dc:description/>
  <cp:lastModifiedBy>Mack, Kelly (ACL)</cp:lastModifiedBy>
  <cp:revision>603</cp:revision>
  <cp:lastPrinted>2017-09-18T16:05:13Z</cp:lastPrinted>
  <dcterms:created xsi:type="dcterms:W3CDTF">2016-04-07T18:13:15Z</dcterms:created>
  <dcterms:modified xsi:type="dcterms:W3CDTF">2019-06-25T15:04:28Z</dcterms:modified>
  <cp:category/>
</cp:coreProperties>
</file>