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7"/>
  </p:notesMasterIdLst>
  <p:sldIdLst>
    <p:sldId id="1269" r:id="rId2"/>
    <p:sldId id="394" r:id="rId3"/>
    <p:sldId id="698" r:id="rId4"/>
    <p:sldId id="549" r:id="rId5"/>
    <p:sldId id="688"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F59"/>
    <a:srgbClr val="B3D029"/>
    <a:srgbClr val="800000"/>
    <a:srgbClr val="FFCC33"/>
    <a:srgbClr val="E7501F"/>
    <a:srgbClr val="626368"/>
    <a:srgbClr val="A8DED8"/>
    <a:srgbClr val="F8E7BB"/>
    <a:srgbClr val="FFCCFF"/>
    <a:srgbClr val="3F80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26" autoAdjust="0"/>
    <p:restoredTop sz="65116" autoAdjust="0"/>
  </p:normalViewPr>
  <p:slideViewPr>
    <p:cSldViewPr snapToGrid="0" snapToObjects="1">
      <p:cViewPr varScale="1">
        <p:scale>
          <a:sx n="46" d="100"/>
          <a:sy n="46" d="100"/>
        </p:scale>
        <p:origin x="648" y="54"/>
      </p:cViewPr>
      <p:guideLst>
        <p:guide orient="horz" pos="2160"/>
        <p:guide pos="2880"/>
      </p:guideLst>
    </p:cSldViewPr>
  </p:slideViewPr>
  <p:outlineViewPr>
    <p:cViewPr>
      <p:scale>
        <a:sx n="33" d="100"/>
        <a:sy n="33" d="100"/>
      </p:scale>
      <p:origin x="0" y="0"/>
    </p:cViewPr>
  </p:outlineViewPr>
  <p:notesTextViewPr>
    <p:cViewPr>
      <p:scale>
        <a:sx n="85" d="100"/>
        <a:sy n="8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B0124-2F64-5945-A12B-7B81DB5CC1EF}" type="datetimeFigureOut">
              <a:rPr lang="en-US" smtClean="0"/>
              <a:t>6/25/2019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3B46A-D643-0A49-93D2-6742FCA04024}" type="slidenum">
              <a:rPr lang="en-US" smtClean="0"/>
              <a:t>‹#›</a:t>
            </a:fld>
            <a:endParaRPr lang="en-US"/>
          </a:p>
        </p:txBody>
      </p:sp>
    </p:spTree>
    <p:extLst>
      <p:ext uri="{BB962C8B-B14F-4D97-AF65-F5344CB8AC3E}">
        <p14:creationId xmlns:p14="http://schemas.microsoft.com/office/powerpoint/2010/main" val="99410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people with physical disabilities and people who are receiving long term services and supports due to aging, 70% can choose or change the services they get, 65% choose the type of services they receive, 40% choose a roommate, 95% determine when they get up and 80% can choose when to eat meals.</a:t>
            </a:r>
          </a:p>
          <a:p>
            <a:endParaRPr lang="en-US" dirty="0"/>
          </a:p>
          <a:p>
            <a:endParaRPr lang="en-US" dirty="0"/>
          </a:p>
          <a:p>
            <a:r>
              <a:rPr lang="en-US" dirty="0"/>
              <a:t>___________________</a:t>
            </a:r>
          </a:p>
          <a:p>
            <a:endParaRPr lang="en-US" dirty="0"/>
          </a:p>
          <a:p>
            <a:endParaRPr lang="en-US" dirty="0"/>
          </a:p>
          <a:p>
            <a:r>
              <a:rPr lang="en-US" dirty="0"/>
              <a:t>16-17 data, 12 states (CO, IN, KS, ME, MN, MS, NV, NJ, OH, OR, PA, TN)</a:t>
            </a:r>
          </a:p>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1</a:t>
            </a:fld>
            <a:endParaRPr lang="en-US"/>
          </a:p>
        </p:txBody>
      </p:sp>
    </p:spTree>
    <p:extLst>
      <p:ext uri="{BB962C8B-B14F-4D97-AF65-F5344CB8AC3E}">
        <p14:creationId xmlns:p14="http://schemas.microsoft.com/office/powerpoint/2010/main" val="254318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90% have transportation to get to medical appointments and 70% to get to places they want to go.</a:t>
            </a:r>
          </a:p>
          <a:p>
            <a:endParaRPr lang="en-US" dirty="0"/>
          </a:p>
          <a:p>
            <a:r>
              <a:rPr lang="en-US" dirty="0"/>
              <a:t>I certainly expect that none of these outcomes were present for Lois and Elaine when they were living in an institution. </a:t>
            </a:r>
          </a:p>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2</a:t>
            </a:fld>
            <a:endParaRPr lang="en-US"/>
          </a:p>
        </p:txBody>
      </p:sp>
    </p:spTree>
    <p:extLst>
      <p:ext uri="{BB962C8B-B14F-4D97-AF65-F5344CB8AC3E}">
        <p14:creationId xmlns:p14="http://schemas.microsoft.com/office/powerpoint/2010/main" val="1630204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think the data I just shared shows much progress and much to celebrate. Research consistently shows that people have better lives when they live and work in their communities. While there is much to celebrate,  we have much opportunity to continue to make progress as we move forward to the next 20 years post Olmstead.</a:t>
            </a:r>
          </a:p>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3</a:t>
            </a:fld>
            <a:endParaRPr lang="en-US"/>
          </a:p>
        </p:txBody>
      </p:sp>
    </p:spTree>
    <p:extLst>
      <p:ext uri="{BB962C8B-B14F-4D97-AF65-F5344CB8AC3E}">
        <p14:creationId xmlns:p14="http://schemas.microsoft.com/office/powerpoint/2010/main" val="4202202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xfrm>
            <a:off x="1371600" y="1143000"/>
            <a:ext cx="4114800" cy="3086100"/>
          </a:xfrm>
          <a:ln/>
        </p:spPr>
      </p:sp>
      <p:sp>
        <p:nvSpPr>
          <p:cNvPr id="163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Perhaps our greatest challenge is disparity based on state. One of the most significant contributors to the</a:t>
            </a:r>
            <a:r>
              <a:rPr lang="en-US" baseline="0" dirty="0">
                <a:ea typeface="ＭＳ Ｐゴシック" charset="0"/>
                <a:cs typeface="ＭＳ Ｐゴシック" charset="0"/>
              </a:rPr>
              <a:t> ability to achieve individual outcomes and community living and participation </a:t>
            </a:r>
            <a:r>
              <a:rPr lang="en-US" dirty="0">
                <a:ea typeface="ＭＳ Ｐゴシック" charset="0"/>
                <a:cs typeface="ＭＳ Ｐゴシック" charset="0"/>
              </a:rPr>
              <a:t>is that in the United States we have 50 states, the District of Columbia, and 5 territories. We also have 3,069 counties. </a:t>
            </a:r>
          </a:p>
          <a:p>
            <a:endParaRPr lang="en-US" dirty="0">
              <a:ea typeface="ＭＳ Ｐゴシック" charset="0"/>
              <a:cs typeface="ＭＳ Ｐゴシック" charset="0"/>
            </a:endParaRPr>
          </a:p>
          <a:p>
            <a:r>
              <a:rPr lang="en-US" dirty="0">
                <a:ea typeface="ＭＳ Ｐゴシック" charset="0"/>
                <a:cs typeface="ＭＳ Ｐゴシック" charset="0"/>
              </a:rPr>
              <a:t>Time and again in the studies that we have done at the Research and Training Center on Community Living, the single biggest predictor of availability, access and outcomes of services or interventions is geography. The state, county and city in which a person lives has a significant influence on the type and quality of services they receive. Local and state control are predominant; as you know, rarely in the U.S.</a:t>
            </a:r>
            <a:r>
              <a:rPr lang="en-US" baseline="0" dirty="0">
                <a:ea typeface="ＭＳ Ｐゴシック" charset="0"/>
                <a:cs typeface="ＭＳ Ｐゴシック" charset="0"/>
              </a:rPr>
              <a:t> </a:t>
            </a:r>
            <a:r>
              <a:rPr lang="en-US" dirty="0">
                <a:ea typeface="ＭＳ Ｐゴシック" charset="0"/>
                <a:cs typeface="ＭＳ Ｐゴシック" charset="0"/>
              </a:rPr>
              <a:t>do we ever have a federal law or federal policies that mandate things happen in the same way across the U.S.</a:t>
            </a:r>
          </a:p>
          <a:p>
            <a:endParaRPr lang="en-US" baseline="0" dirty="0">
              <a:ea typeface="ＭＳ Ｐゴシック" charset="0"/>
              <a:cs typeface="ＭＳ Ｐゴシック" charset="0"/>
            </a:endParaRPr>
          </a:p>
          <a:p>
            <a:r>
              <a:rPr lang="en-US" baseline="0" dirty="0">
                <a:ea typeface="ＭＳ Ｐゴシック" charset="0"/>
                <a:cs typeface="ＭＳ Ｐゴシック" charset="0"/>
              </a:rPr>
              <a:t>Where one lives matters, A LOT! </a:t>
            </a:r>
          </a:p>
          <a:p>
            <a:endParaRPr lang="en-US" baseline="0" dirty="0">
              <a:ea typeface="ＭＳ Ｐゴシック" charset="0"/>
              <a:cs typeface="ＭＳ Ｐゴシック" charset="0"/>
            </a:endParaRPr>
          </a:p>
          <a:p>
            <a:r>
              <a:rPr lang="en-US" baseline="0" dirty="0">
                <a:ea typeface="ＭＳ Ｐゴシック" charset="0"/>
                <a:cs typeface="ＭＳ Ｐゴシック" charset="0"/>
              </a:rPr>
              <a:t>Our challenge is to ensure community living and participation is available to everyone who wants it in every state and every part of a state.</a:t>
            </a:r>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
        <p:nvSpPr>
          <p:cNvPr id="163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B4204B5E-85DA-B64F-8F41-391CE0866E1C}" type="slidenum">
              <a:rPr lang="en-US" sz="1200"/>
              <a:pPr/>
              <a:t>4</a:t>
            </a:fld>
            <a:endParaRPr lang="en-US" sz="1200"/>
          </a:p>
        </p:txBody>
      </p:sp>
    </p:spTree>
    <p:extLst>
      <p:ext uri="{BB962C8B-B14F-4D97-AF65-F5344CB8AC3E}">
        <p14:creationId xmlns:p14="http://schemas.microsoft.com/office/powerpoint/2010/main" val="74058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area of disparity that we need to further explore and address is in the area of racial, ethnic and linguistic diversity in the context of community living and participation in the US. In many states, we know that there is an under utilization of HCBS services by some groups and we also know that there is a disproportionate use of more congregate care options by some groups. Making sure that state systems are ensuring that community living and participation is available to, known by and actually used to support lives for individuals with disabilities from diverse communities is a priority.</a:t>
            </a:r>
          </a:p>
          <a:p>
            <a:endParaRPr lang="en-US" dirty="0"/>
          </a:p>
          <a:p>
            <a:r>
              <a:rPr lang="en-US" dirty="0"/>
              <a:t>_______________</a:t>
            </a:r>
          </a:p>
          <a:p>
            <a:endParaRPr lang="en-US" dirty="0"/>
          </a:p>
          <a:p>
            <a:endParaRPr lang="en-US" dirty="0"/>
          </a:p>
          <a:p>
            <a:endParaRPr lang="en-US" dirty="0"/>
          </a:p>
          <a:p>
            <a:r>
              <a:rPr lang="en-US" dirty="0"/>
              <a:t>Note: we are not sure about the accuracy of the NCI Hispanic/Latino</a:t>
            </a:r>
            <a:r>
              <a:rPr lang="en-US" baseline="0" dirty="0"/>
              <a:t> data because we do not know if it was collected in a similar manner as the census. There is also a lot of missing data on the Hispanic/Latino question, so read it with caution</a:t>
            </a:r>
            <a:endParaRPr lang="en-US" dirty="0"/>
          </a:p>
          <a:p>
            <a:endParaRPr lang="en-US" dirty="0"/>
          </a:p>
          <a:p>
            <a:r>
              <a:rPr lang="en-US" dirty="0"/>
              <a:t>NCI states in 2016/2017 includes 38 states</a:t>
            </a:r>
            <a:r>
              <a:rPr lang="en-US" baseline="0" dirty="0"/>
              <a:t> </a:t>
            </a:r>
          </a:p>
          <a:p>
            <a:r>
              <a:rPr lang="en-US" baseline="0" dirty="0"/>
              <a:t>The state are: </a:t>
            </a:r>
          </a:p>
          <a:p>
            <a:r>
              <a:rPr lang="en-US" baseline="0" dirty="0"/>
              <a:t>Alabama, Arkansas, Connecticut, Delaware, District of Columbia, Florida, Georgia, Hawaii, Idaho, Illinois, Indiana, Kansas, Kentucky, Louisiana, Maine, Michigan, Minnesota, Mississippi, Missouri, Nebraska, Nevada, New Hampshire, New Jersey, New York, North Carolina, Ohio, Oklahoma, Oregon, Pennsylvania, Rhode Island, South Dakota, Tennessee, Texas, Utah, Vermont, Virginia, Wisconsin, Wyoming</a:t>
            </a:r>
          </a:p>
          <a:p>
            <a:endParaRPr lang="en-US" dirty="0"/>
          </a:p>
        </p:txBody>
      </p:sp>
      <p:sp>
        <p:nvSpPr>
          <p:cNvPr id="4" name="Slide Number Placeholder 3"/>
          <p:cNvSpPr>
            <a:spLocks noGrp="1"/>
          </p:cNvSpPr>
          <p:nvPr>
            <p:ph type="sldNum" sz="quarter" idx="10"/>
          </p:nvPr>
        </p:nvSpPr>
        <p:spPr/>
        <p:txBody>
          <a:bodyPr/>
          <a:lstStyle/>
          <a:p>
            <a:fld id="{F253B46A-D643-0A49-93D2-6742FCA04024}" type="slidenum">
              <a:rPr lang="en-US" smtClean="0"/>
              <a:t>5</a:t>
            </a:fld>
            <a:endParaRPr lang="en-US"/>
          </a:p>
        </p:txBody>
      </p:sp>
    </p:spTree>
    <p:extLst>
      <p:ext uri="{BB962C8B-B14F-4D97-AF65-F5344CB8AC3E}">
        <p14:creationId xmlns:p14="http://schemas.microsoft.com/office/powerpoint/2010/main" val="4043378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 y="-1"/>
            <a:ext cx="9144000" cy="6858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rotWithShape="1">
          <a:blip r:embed="rId2"/>
          <a:srcRect l="4026" r="3467"/>
          <a:stretch/>
        </p:blipFill>
        <p:spPr>
          <a:xfrm>
            <a:off x="0" y="-1"/>
            <a:ext cx="9144000" cy="4363851"/>
          </a:xfrm>
          <a:prstGeom prst="rect">
            <a:avLst/>
          </a:prstGeom>
        </p:spPr>
      </p:pic>
      <p:sp>
        <p:nvSpPr>
          <p:cNvPr id="14" name="Rectangle 13"/>
          <p:cNvSpPr/>
          <p:nvPr userDrawn="1"/>
        </p:nvSpPr>
        <p:spPr>
          <a:xfrm>
            <a:off x="3968751" y="0"/>
            <a:ext cx="5175250" cy="4357744"/>
          </a:xfrm>
          <a:prstGeom prst="rect">
            <a:avLst/>
          </a:prstGeom>
          <a:gradFill flip="none" rotWithShape="1">
            <a:gsLst>
              <a:gs pos="0">
                <a:schemeClr val="tx1">
                  <a:alpha val="20000"/>
                </a:schemeClr>
              </a:gs>
              <a:gs pos="100000">
                <a:srgbClr val="FFFFFF">
                  <a:alpha val="0"/>
                </a:srgbClr>
              </a:gs>
            </a:gsLst>
            <a:lin ang="105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7076292" y="4576519"/>
            <a:ext cx="2067710" cy="2281483"/>
          </a:xfrm>
          <a:prstGeom prst="rect">
            <a:avLst/>
          </a:prstGeom>
          <a:solidFill>
            <a:srgbClr val="FF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17" name="Rectangle 16"/>
          <p:cNvSpPr/>
          <p:nvPr userDrawn="1"/>
        </p:nvSpPr>
        <p:spPr>
          <a:xfrm>
            <a:off x="1" y="4576519"/>
            <a:ext cx="6830960" cy="2281483"/>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pic>
        <p:nvPicPr>
          <p:cNvPr id="23" name="Picture 22"/>
          <p:cNvPicPr>
            <a:picLocks noChangeAspect="1"/>
          </p:cNvPicPr>
          <p:nvPr userDrawn="1"/>
        </p:nvPicPr>
        <p:blipFill>
          <a:blip r:embed="rId3"/>
          <a:stretch>
            <a:fillRect/>
          </a:stretch>
        </p:blipFill>
        <p:spPr>
          <a:xfrm>
            <a:off x="358412" y="5399955"/>
            <a:ext cx="5864590" cy="609081"/>
          </a:xfrm>
          <a:prstGeom prst="rect">
            <a:avLst/>
          </a:prstGeom>
        </p:spPr>
      </p:pic>
      <p:pic>
        <p:nvPicPr>
          <p:cNvPr id="3" name="Picture 2"/>
          <p:cNvPicPr>
            <a:picLocks noChangeAspect="1"/>
          </p:cNvPicPr>
          <p:nvPr userDrawn="1"/>
        </p:nvPicPr>
        <p:blipFill>
          <a:blip r:embed="rId4"/>
          <a:stretch>
            <a:fillRect/>
          </a:stretch>
        </p:blipFill>
        <p:spPr>
          <a:xfrm>
            <a:off x="7212139" y="6410196"/>
            <a:ext cx="1778841" cy="229528"/>
          </a:xfrm>
          <a:prstGeom prst="rect">
            <a:avLst/>
          </a:prstGeom>
        </p:spPr>
      </p:pic>
      <p:pic>
        <p:nvPicPr>
          <p:cNvPr id="4" name="Picture 3"/>
          <p:cNvPicPr>
            <a:picLocks noChangeAspect="1"/>
          </p:cNvPicPr>
          <p:nvPr userDrawn="1"/>
        </p:nvPicPr>
        <p:blipFill>
          <a:blip r:embed="rId5"/>
          <a:stretch>
            <a:fillRect/>
          </a:stretch>
        </p:blipFill>
        <p:spPr>
          <a:xfrm>
            <a:off x="7590592" y="4774354"/>
            <a:ext cx="1095361" cy="1417526"/>
          </a:xfrm>
          <a:prstGeom prst="rect">
            <a:avLst/>
          </a:prstGeom>
        </p:spPr>
      </p:pic>
      <p:sp>
        <p:nvSpPr>
          <p:cNvPr id="10" name="Rectangle 9"/>
          <p:cNvSpPr/>
          <p:nvPr userDrawn="1"/>
        </p:nvSpPr>
        <p:spPr>
          <a:xfrm>
            <a:off x="5677840" y="0"/>
            <a:ext cx="3466160" cy="4357744"/>
          </a:xfrm>
          <a:prstGeom prst="rect">
            <a:avLst/>
          </a:prstGeom>
          <a:solidFill>
            <a:schemeClr val="tx1">
              <a:lumMod val="75000"/>
              <a:lumOff val="25000"/>
              <a:alpha val="70000"/>
            </a:schemeClr>
          </a:solidFill>
          <a:ln>
            <a:noFill/>
          </a:ln>
          <a:effectLst>
            <a:outerShdw blurRad="40000" dist="23000" dir="5400000" rotWithShape="0">
              <a:srgbClr val="000000">
                <a:alpha val="1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9357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1" y="3"/>
            <a:ext cx="9143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8" name="Title 1"/>
          <p:cNvSpPr>
            <a:spLocks noGrp="1"/>
          </p:cNvSpPr>
          <p:nvPr>
            <p:ph type="title"/>
          </p:nvPr>
        </p:nvSpPr>
        <p:spPr>
          <a:xfrm>
            <a:off x="457200" y="274638"/>
            <a:ext cx="82296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457200" y="1743077"/>
            <a:ext cx="8229600" cy="3884613"/>
          </a:xfrm>
          <a:prstGeom prst="rect">
            <a:avLst/>
          </a:prstGeom>
        </p:spPr>
        <p:txBody>
          <a:bodyPr vert="horz"/>
          <a:lstStyle>
            <a:lvl1pPr>
              <a:defRPr>
                <a:solidFill>
                  <a:srgbClr val="0F3F59"/>
                </a:solidFill>
                <a:latin typeface="Open Sans"/>
                <a:cs typeface="Open Sans"/>
              </a:defRPr>
            </a:lvl1pPr>
            <a:lvl2pPr>
              <a:defRPr>
                <a:solidFill>
                  <a:srgbClr val="0F3F59"/>
                </a:solidFill>
                <a:latin typeface="Open Sans"/>
                <a:cs typeface="Open Sans"/>
              </a:defRPr>
            </a:lvl2pPr>
            <a:lvl3pPr>
              <a:defRPr>
                <a:solidFill>
                  <a:srgbClr val="0F3F59"/>
                </a:solidFill>
                <a:latin typeface="Open Sans"/>
                <a:cs typeface="Open Sans"/>
              </a:defRPr>
            </a:lvl3pPr>
            <a:lvl4pPr>
              <a:defRPr>
                <a:solidFill>
                  <a:srgbClr val="0F3F59"/>
                </a:solidFill>
                <a:latin typeface="Open Sans"/>
                <a:cs typeface="Open Sans"/>
              </a:defRPr>
            </a:lvl4pPr>
            <a:lvl5pPr>
              <a:defRPr>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4931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30447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p:cNvSpPr/>
          <p:nvPr userDrawn="1"/>
        </p:nvSpPr>
        <p:spPr>
          <a:xfrm>
            <a:off x="1" y="3"/>
            <a:ext cx="9143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2" name="Title 1"/>
          <p:cNvSpPr>
            <a:spLocks noGrp="1"/>
          </p:cNvSpPr>
          <p:nvPr>
            <p:ph type="title"/>
          </p:nvPr>
        </p:nvSpPr>
        <p:spPr>
          <a:xfrm>
            <a:off x="457200" y="274638"/>
            <a:ext cx="82296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Tree>
    <p:extLst>
      <p:ext uri="{BB962C8B-B14F-4D97-AF65-F5344CB8AC3E}">
        <p14:creationId xmlns:p14="http://schemas.microsoft.com/office/powerpoint/2010/main" val="179579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344845"/>
            <a:ext cx="9144000" cy="1556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0"/>
          </p:nvPr>
        </p:nvSpPr>
        <p:spPr>
          <a:xfrm>
            <a:off x="639361" y="664459"/>
            <a:ext cx="8090436" cy="5071181"/>
          </a:xfrm>
          <a:prstGeom prst="rect">
            <a:avLst/>
          </a:prstGeom>
          <a:noFill/>
          <a:ln>
            <a:noFill/>
          </a:ln>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64585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38202"/>
            <a:ext cx="9144000" cy="584775"/>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762000" y="2057402"/>
            <a:ext cx="7467600" cy="25914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678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 y="6236368"/>
            <a:ext cx="8104650" cy="621632"/>
          </a:xfrm>
          <a:prstGeom prst="rect">
            <a:avLst/>
          </a:prstGeom>
          <a:solidFill>
            <a:srgbClr val="8D1A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ln>
                <a:noFill/>
              </a:ln>
              <a:solidFill>
                <a:prstClr val="white"/>
              </a:solidFill>
              <a:latin typeface="Calibri"/>
            </a:endParaRPr>
          </a:p>
        </p:txBody>
      </p:sp>
      <p:sp>
        <p:nvSpPr>
          <p:cNvPr id="5" name="Rectangle 4"/>
          <p:cNvSpPr/>
          <p:nvPr userDrawn="1"/>
        </p:nvSpPr>
        <p:spPr>
          <a:xfrm>
            <a:off x="1" y="3"/>
            <a:ext cx="9143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7" name="Rectangle 6"/>
          <p:cNvSpPr/>
          <p:nvPr userDrawn="1"/>
        </p:nvSpPr>
        <p:spPr>
          <a:xfrm>
            <a:off x="8222248" y="6236368"/>
            <a:ext cx="929105" cy="621632"/>
          </a:xfrm>
          <a:prstGeom prst="rect">
            <a:avLst/>
          </a:prstGeom>
          <a:solidFill>
            <a:srgbClr val="FF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pic>
        <p:nvPicPr>
          <p:cNvPr id="9" name="Picture 8"/>
          <p:cNvPicPr>
            <a:picLocks noChangeAspect="1"/>
          </p:cNvPicPr>
          <p:nvPr userDrawn="1"/>
        </p:nvPicPr>
        <p:blipFill>
          <a:blip r:embed="rId8"/>
          <a:stretch>
            <a:fillRect/>
          </a:stretch>
        </p:blipFill>
        <p:spPr>
          <a:xfrm>
            <a:off x="8391394" y="6366714"/>
            <a:ext cx="646329" cy="355190"/>
          </a:xfrm>
          <a:prstGeom prst="rect">
            <a:avLst/>
          </a:prstGeom>
        </p:spPr>
      </p:pic>
      <p:sp>
        <p:nvSpPr>
          <p:cNvPr id="14" name="Title Placeholder 13"/>
          <p:cNvSpPr>
            <a:spLocks noGrp="1"/>
          </p:cNvSpPr>
          <p:nvPr>
            <p:ph type="title"/>
          </p:nvPr>
        </p:nvSpPr>
        <p:spPr>
          <a:xfrm>
            <a:off x="319315" y="98652"/>
            <a:ext cx="82296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3" name="Picture 2"/>
          <p:cNvPicPr>
            <a:picLocks noChangeAspect="1"/>
          </p:cNvPicPr>
          <p:nvPr userDrawn="1"/>
        </p:nvPicPr>
        <p:blipFill>
          <a:blip r:embed="rId9"/>
          <a:stretch>
            <a:fillRect/>
          </a:stretch>
        </p:blipFill>
        <p:spPr>
          <a:xfrm>
            <a:off x="457200" y="6401805"/>
            <a:ext cx="3657600" cy="379869"/>
          </a:xfrm>
          <a:prstGeom prst="rect">
            <a:avLst/>
          </a:prstGeom>
        </p:spPr>
      </p:pic>
      <p:sp>
        <p:nvSpPr>
          <p:cNvPr id="4" name="Text Placeholder 3"/>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10"/>
          <a:stretch>
            <a:fillRect/>
          </a:stretch>
        </p:blipFill>
        <p:spPr>
          <a:xfrm>
            <a:off x="7313707" y="6366716"/>
            <a:ext cx="581195" cy="409335"/>
          </a:xfrm>
          <a:prstGeom prst="rect">
            <a:avLst/>
          </a:prstGeom>
        </p:spPr>
      </p:pic>
    </p:spTree>
    <p:extLst>
      <p:ext uri="{BB962C8B-B14F-4D97-AF65-F5344CB8AC3E}">
        <p14:creationId xmlns:p14="http://schemas.microsoft.com/office/powerpoint/2010/main" val="23458656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7" r:id="rId4"/>
    <p:sldLayoutId id="2147483668" r:id="rId5"/>
    <p:sldLayoutId id="2147483687" r:id="rId6"/>
  </p:sldLayoutIdLst>
  <p:txStyles>
    <p:titleStyle>
      <a:lvl1pPr algn="l" defTabSz="457200" rtl="0" eaLnBrk="1" latinLnBrk="0" hangingPunct="1">
        <a:spcBef>
          <a:spcPct val="0"/>
        </a:spcBef>
        <a:buNone/>
        <a:defRPr sz="2800" b="1" kern="1200">
          <a:solidFill>
            <a:srgbClr val="0F3F59"/>
          </a:solidFill>
          <a:latin typeface="Open Sans bold"/>
          <a:ea typeface="+mj-ea"/>
          <a:cs typeface="Open Sans bold"/>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latin typeface="Open Sans Semibold" charset="0"/>
                <a:ea typeface="Open Sans Semibold" charset="0"/>
                <a:cs typeface="Open Sans Semibold" charset="0"/>
              </a:rPr>
              <a:t>Examining Choice: NCI-AD </a:t>
            </a:r>
            <a:br>
              <a:rPr lang="en-US" dirty="0">
                <a:latin typeface="Open Sans Semibold" charset="0"/>
                <a:ea typeface="Open Sans Semibold" charset="0"/>
                <a:cs typeface="Open Sans Semibold" charset="0"/>
              </a:rPr>
            </a:br>
            <a:r>
              <a:rPr lang="en-US" dirty="0">
                <a:latin typeface="Open Sans Semibold" charset="0"/>
                <a:ea typeface="Open Sans Semibold" charset="0"/>
                <a:cs typeface="Open Sans Semibold" charset="0"/>
              </a:rPr>
              <a:t>(aging and disability)</a:t>
            </a:r>
          </a:p>
        </p:txBody>
      </p:sp>
      <p:sp>
        <p:nvSpPr>
          <p:cNvPr id="3" name="Content Placeholder 2"/>
          <p:cNvSpPr>
            <a:spLocks noGrp="1"/>
          </p:cNvSpPr>
          <p:nvPr>
            <p:ph sz="quarter" idx="13"/>
          </p:nvPr>
        </p:nvSpPr>
        <p:spPr/>
        <p:txBody>
          <a:bodyPr>
            <a:normAutofit fontScale="85000" lnSpcReduction="20000"/>
          </a:bodyPr>
          <a:lstStyle/>
          <a:p>
            <a:pPr marL="274320" indent="-365760">
              <a:buClr>
                <a:srgbClr val="8AB833"/>
              </a:buClr>
              <a:buSzPct val="60000"/>
              <a:buFont typeface="Wingdings" panose="05000000000000000000" pitchFamily="2" charset="2"/>
              <a:buChar char="v"/>
            </a:pPr>
            <a:r>
              <a:rPr lang="en-US" dirty="0">
                <a:solidFill>
                  <a:schemeClr val="tx1">
                    <a:lumMod val="75000"/>
                    <a:lumOff val="25000"/>
                  </a:schemeClr>
                </a:solidFill>
              </a:rPr>
              <a:t>~70% can choose/change the kind of services they get (range ~55%-80%)</a:t>
            </a:r>
          </a:p>
          <a:p>
            <a:pPr marL="91440"/>
            <a:endParaRPr lang="en-US" sz="1200" dirty="0">
              <a:solidFill>
                <a:schemeClr val="tx1">
                  <a:lumMod val="75000"/>
                  <a:lumOff val="25000"/>
                </a:schemeClr>
              </a:solidFill>
            </a:endParaRPr>
          </a:p>
          <a:p>
            <a:pPr marL="274320" indent="-365760">
              <a:buClr>
                <a:srgbClr val="8AB833"/>
              </a:buClr>
              <a:buSzPct val="60000"/>
              <a:buFont typeface="Wingdings" panose="05000000000000000000" pitchFamily="2" charset="2"/>
              <a:buChar char="v"/>
            </a:pPr>
            <a:r>
              <a:rPr lang="en-US" dirty="0">
                <a:solidFill>
                  <a:schemeClr val="tx1">
                    <a:lumMod val="75000"/>
                    <a:lumOff val="25000"/>
                  </a:schemeClr>
                </a:solidFill>
              </a:rPr>
              <a:t>~65% can choose how often/when they get services (~45%-80%)</a:t>
            </a:r>
          </a:p>
          <a:p>
            <a:pPr marL="91440"/>
            <a:endParaRPr lang="en-US" sz="1400" dirty="0">
              <a:solidFill>
                <a:schemeClr val="tx1">
                  <a:lumMod val="75000"/>
                  <a:lumOff val="25000"/>
                </a:schemeClr>
              </a:solidFill>
            </a:endParaRPr>
          </a:p>
          <a:p>
            <a:pPr marL="274320" indent="-365760">
              <a:buClr>
                <a:srgbClr val="8AB833"/>
              </a:buClr>
              <a:buSzPct val="60000"/>
              <a:buFont typeface="Wingdings" panose="05000000000000000000" pitchFamily="2" charset="2"/>
              <a:buChar char="v"/>
            </a:pPr>
            <a:r>
              <a:rPr lang="en-US" dirty="0">
                <a:solidFill>
                  <a:schemeClr val="tx1">
                    <a:lumMod val="75000"/>
                    <a:lumOff val="25000"/>
                  </a:schemeClr>
                </a:solidFill>
              </a:rPr>
              <a:t>~40% can choose roommate (range ~20%-70%)</a:t>
            </a:r>
          </a:p>
          <a:p>
            <a:pPr marL="91440"/>
            <a:endParaRPr lang="en-US" sz="1400" dirty="0">
              <a:solidFill>
                <a:schemeClr val="tx1">
                  <a:lumMod val="75000"/>
                  <a:lumOff val="25000"/>
                </a:schemeClr>
              </a:solidFill>
            </a:endParaRPr>
          </a:p>
          <a:p>
            <a:pPr marL="274320" indent="-365760">
              <a:buClr>
                <a:srgbClr val="8AB833"/>
              </a:buClr>
              <a:buSzPct val="60000"/>
              <a:buFont typeface="Wingdings" panose="05000000000000000000" pitchFamily="2" charset="2"/>
              <a:buChar char="v"/>
            </a:pPr>
            <a:r>
              <a:rPr lang="en-US" dirty="0">
                <a:solidFill>
                  <a:schemeClr val="tx1">
                    <a:lumMod val="75000"/>
                    <a:lumOff val="25000"/>
                  </a:schemeClr>
                </a:solidFill>
              </a:rPr>
              <a:t>~95% can choose when get up and go to bed (~80%-100%)</a:t>
            </a:r>
          </a:p>
          <a:p>
            <a:pPr marL="91440"/>
            <a:endParaRPr lang="en-US" dirty="0">
              <a:solidFill>
                <a:schemeClr val="tx1">
                  <a:lumMod val="75000"/>
                  <a:lumOff val="25000"/>
                </a:schemeClr>
              </a:solidFill>
            </a:endParaRPr>
          </a:p>
          <a:p>
            <a:pPr marL="274320" indent="-365760">
              <a:buClr>
                <a:srgbClr val="8AB833"/>
              </a:buClr>
              <a:buSzPct val="60000"/>
              <a:buFont typeface="Wingdings" panose="05000000000000000000" pitchFamily="2" charset="2"/>
              <a:buChar char="v"/>
            </a:pPr>
            <a:r>
              <a:rPr lang="en-US" dirty="0">
                <a:solidFill>
                  <a:schemeClr val="tx1">
                    <a:lumMod val="75000"/>
                    <a:lumOff val="25000"/>
                  </a:schemeClr>
                </a:solidFill>
              </a:rPr>
              <a:t>~80% can choose when eat meals (range ~70%-95%)</a:t>
            </a:r>
          </a:p>
        </p:txBody>
      </p:sp>
      <p:sp>
        <p:nvSpPr>
          <p:cNvPr id="4" name="Content Placeholder 4">
            <a:extLst>
              <a:ext uri="{FF2B5EF4-FFF2-40B4-BE49-F238E27FC236}">
                <a16:creationId xmlns:a16="http://schemas.microsoft.com/office/drawing/2014/main" id="{33C7421A-F0D8-5142-8FC5-42055AEA99CA}"/>
              </a:ext>
            </a:extLst>
          </p:cNvPr>
          <p:cNvSpPr txBox="1">
            <a:spLocks/>
          </p:cNvSpPr>
          <p:nvPr/>
        </p:nvSpPr>
        <p:spPr>
          <a:xfrm>
            <a:off x="457200" y="5826842"/>
            <a:ext cx="4978400" cy="431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1600" dirty="0">
                <a:solidFill>
                  <a:schemeClr val="tx1">
                    <a:lumMod val="75000"/>
                    <a:lumOff val="25000"/>
                  </a:schemeClr>
                </a:solidFill>
              </a:rPr>
              <a:t>Source: </a:t>
            </a:r>
            <a:r>
              <a:rPr lang="en-US" sz="1600" dirty="0">
                <a:solidFill>
                  <a:schemeClr val="tx1">
                    <a:lumMod val="75000"/>
                    <a:lumOff val="25000"/>
                  </a:schemeClr>
                </a:solidFill>
              </a:rPr>
              <a:t>NCI-AD</a:t>
            </a:r>
          </a:p>
          <a:p>
            <a:pPr marL="0" indent="0" defTabSz="623438" eaLnBrk="0" fontAlgn="base" hangingPunct="0">
              <a:spcBef>
                <a:spcPct val="0"/>
              </a:spcBef>
              <a:spcAft>
                <a:spcPct val="0"/>
              </a:spcAft>
              <a:buFont typeface="Arial"/>
              <a:buNone/>
            </a:pPr>
            <a:endParaRPr lang="en-US" altLang="en-US" sz="1600" dirty="0">
              <a:solidFill>
                <a:schemeClr val="tx1">
                  <a:lumMod val="75000"/>
                  <a:lumOff val="25000"/>
                </a:schemeClr>
              </a:solidFill>
            </a:endParaRPr>
          </a:p>
        </p:txBody>
      </p:sp>
    </p:spTree>
    <p:extLst>
      <p:ext uri="{BB962C8B-B14F-4D97-AF65-F5344CB8AC3E}">
        <p14:creationId xmlns:p14="http://schemas.microsoft.com/office/powerpoint/2010/main" val="1806435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A357606-EA5F-1F4F-8E1F-FE3641E5A2C0}"/>
              </a:ext>
            </a:extLst>
          </p:cNvPr>
          <p:cNvSpPr>
            <a:spLocks noGrp="1"/>
          </p:cNvSpPr>
          <p:nvPr>
            <p:ph type="title"/>
          </p:nvPr>
        </p:nvSpPr>
        <p:spPr>
          <a:xfrm>
            <a:off x="423334" y="342371"/>
            <a:ext cx="8229600" cy="603181"/>
          </a:xfrm>
          <a:ln>
            <a:noFill/>
          </a:ln>
        </p:spPr>
        <p:txBody>
          <a:bodyPr>
            <a:noAutofit/>
          </a:bodyPr>
          <a:lstStyle/>
          <a:p>
            <a:r>
              <a:rPr lang="en-US" dirty="0">
                <a:latin typeface="Open Sans Semibold" charset="0"/>
                <a:ea typeface="Open Sans Semibold" charset="0"/>
                <a:cs typeface="Open Sans Semibold" charset="0"/>
              </a:rPr>
              <a:t>Examining Transportation: </a:t>
            </a:r>
            <a:br>
              <a:rPr lang="en-US" dirty="0">
                <a:latin typeface="Open Sans Semibold" charset="0"/>
                <a:ea typeface="Open Sans Semibold" charset="0"/>
                <a:cs typeface="Open Sans Semibold" charset="0"/>
              </a:rPr>
            </a:br>
            <a:r>
              <a:rPr lang="en-US" dirty="0">
                <a:latin typeface="Open Sans Semibold" charset="0"/>
                <a:ea typeface="Open Sans Semibold" charset="0"/>
                <a:cs typeface="Open Sans Semibold" charset="0"/>
              </a:rPr>
              <a:t>NCI-AD (aging and disability)</a:t>
            </a:r>
          </a:p>
        </p:txBody>
      </p:sp>
      <p:sp>
        <p:nvSpPr>
          <p:cNvPr id="3" name="Content Placeholder 2">
            <a:extLst>
              <a:ext uri="{FF2B5EF4-FFF2-40B4-BE49-F238E27FC236}">
                <a16:creationId xmlns:a16="http://schemas.microsoft.com/office/drawing/2014/main" id="{2157D050-87EC-4DC7-BD6B-D5304A243BCA}"/>
              </a:ext>
            </a:extLst>
          </p:cNvPr>
          <p:cNvSpPr>
            <a:spLocks noGrp="1"/>
          </p:cNvSpPr>
          <p:nvPr>
            <p:ph idx="1"/>
          </p:nvPr>
        </p:nvSpPr>
        <p:spPr>
          <a:xfrm>
            <a:off x="571501" y="2240923"/>
            <a:ext cx="8251188" cy="2771344"/>
          </a:xfrm>
        </p:spPr>
        <p:txBody>
          <a:bodyPr>
            <a:normAutofit/>
          </a:bodyPr>
          <a:lstStyle/>
          <a:p>
            <a:pPr marL="274320" indent="-365760">
              <a:buClr>
                <a:srgbClr val="8AB833"/>
              </a:buClr>
              <a:buFont typeface="Wingdings" panose="05000000000000000000" pitchFamily="2" charset="2"/>
              <a:buChar char="v"/>
            </a:pPr>
            <a:r>
              <a:rPr lang="en-US" dirty="0">
                <a:solidFill>
                  <a:schemeClr val="tx1">
                    <a:lumMod val="75000"/>
                    <a:lumOff val="25000"/>
                  </a:schemeClr>
                </a:solidFill>
              </a:rPr>
              <a:t>~90% have transportation to get to medical appointments (range ~85%-almost 100%)</a:t>
            </a:r>
          </a:p>
          <a:p>
            <a:pPr marL="0" indent="0">
              <a:buNone/>
            </a:pPr>
            <a:endParaRPr lang="en-US" dirty="0">
              <a:solidFill>
                <a:schemeClr val="tx1">
                  <a:lumMod val="75000"/>
                  <a:lumOff val="25000"/>
                </a:schemeClr>
              </a:solidFill>
            </a:endParaRPr>
          </a:p>
          <a:p>
            <a:pPr marL="274320" indent="-365760">
              <a:buClr>
                <a:srgbClr val="8AB833"/>
              </a:buClr>
              <a:buFont typeface="Wingdings" panose="05000000000000000000" pitchFamily="2" charset="2"/>
              <a:buChar char="v"/>
            </a:pPr>
            <a:r>
              <a:rPr lang="en-US" dirty="0">
                <a:solidFill>
                  <a:schemeClr val="tx1">
                    <a:lumMod val="75000"/>
                    <a:lumOff val="25000"/>
                  </a:schemeClr>
                </a:solidFill>
              </a:rPr>
              <a:t>~70% have transportation when they want to do things (range ~60%-80%)</a:t>
            </a:r>
          </a:p>
        </p:txBody>
      </p:sp>
    </p:spTree>
    <p:extLst>
      <p:ext uri="{BB962C8B-B14F-4D97-AF65-F5344CB8AC3E}">
        <p14:creationId xmlns:p14="http://schemas.microsoft.com/office/powerpoint/2010/main" val="2180608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D37C-B2C0-294D-A234-D0D4139FE84F}"/>
              </a:ext>
            </a:extLst>
          </p:cNvPr>
          <p:cNvSpPr>
            <a:spLocks noGrp="1"/>
          </p:cNvSpPr>
          <p:nvPr>
            <p:ph type="title"/>
          </p:nvPr>
        </p:nvSpPr>
        <p:spPr/>
        <p:txBody>
          <a:bodyPr/>
          <a:lstStyle/>
          <a:p>
            <a:r>
              <a:rPr lang="en-US" dirty="0"/>
              <a:t>Opportunities moving forward</a:t>
            </a:r>
          </a:p>
        </p:txBody>
      </p:sp>
      <p:sp>
        <p:nvSpPr>
          <p:cNvPr id="3" name="Text Placeholder 2">
            <a:extLst>
              <a:ext uri="{FF2B5EF4-FFF2-40B4-BE49-F238E27FC236}">
                <a16:creationId xmlns:a16="http://schemas.microsoft.com/office/drawing/2014/main" id="{EA7A3ADA-1885-9E41-8622-6E041A62E415}"/>
              </a:ext>
            </a:extLst>
          </p:cNvPr>
          <p:cNvSpPr>
            <a:spLocks noGrp="1"/>
          </p:cNvSpPr>
          <p:nvPr>
            <p:ph type="body" idx="1"/>
          </p:nvPr>
        </p:nvSpPr>
        <p:spPr/>
        <p:txBody>
          <a:bodyPr/>
          <a:lstStyle/>
          <a:p>
            <a:r>
              <a:rPr lang="en-US" dirty="0"/>
              <a:t>Employment outcomes. Supported decision-making. Inclusion in schools. Person and Family centered supports.</a:t>
            </a:r>
          </a:p>
        </p:txBody>
      </p:sp>
    </p:spTree>
    <p:extLst>
      <p:ext uri="{BB962C8B-B14F-4D97-AF65-F5344CB8AC3E}">
        <p14:creationId xmlns:p14="http://schemas.microsoft.com/office/powerpoint/2010/main" val="2613826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hidden="1">
            <a:extLst>
              <a:ext uri="{FF2B5EF4-FFF2-40B4-BE49-F238E27FC236}">
                <a16:creationId xmlns:a16="http://schemas.microsoft.com/office/drawing/2014/main" id="{CB82DC94-F856-EA4A-A0A6-3EB135BCB50C}"/>
              </a:ext>
            </a:extLst>
          </p:cNvPr>
          <p:cNvSpPr>
            <a:spLocks noGrp="1"/>
          </p:cNvSpPr>
          <p:nvPr>
            <p:ph type="title"/>
          </p:nvPr>
        </p:nvSpPr>
        <p:spPr>
          <a:xfrm>
            <a:off x="457200" y="274638"/>
            <a:ext cx="8229600" cy="603181"/>
          </a:xfrm>
          <a:ln>
            <a:noFill/>
          </a:ln>
        </p:spPr>
        <p:txBody>
          <a:bodyPr>
            <a:noAutofit/>
          </a:bodyPr>
          <a:lstStyle/>
          <a:p>
            <a:pPr algn="ctr"/>
            <a:r>
              <a:rPr lang="en-US" dirty="0">
                <a:latin typeface="Open Sans" charset="0"/>
                <a:ea typeface="Open Sans" charset="0"/>
                <a:cs typeface="Open Sans" charset="0"/>
              </a:rPr>
              <a:t>United States of America </a:t>
            </a:r>
          </a:p>
        </p:txBody>
      </p:sp>
      <p:pic>
        <p:nvPicPr>
          <p:cNvPr id="15361" name="Picture 3" descr="Map of the United States, territories, and counti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457200"/>
            <a:ext cx="8139112"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Map of the United States, territories, and countie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0038" y="457202"/>
            <a:ext cx="8145462" cy="5254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Map of the United States, territories, and countie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57202"/>
            <a:ext cx="8135938" cy="5254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53854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12509"/>
                                          </p:stCondLst>
                                        </p:cTn>
                                        <p:tgtEl>
                                          <p:spTgt spid="2"/>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1220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 y="221876"/>
            <a:ext cx="7808976" cy="838124"/>
          </a:xfrm>
        </p:spPr>
        <p:txBody>
          <a:bodyPr>
            <a:noAutofit/>
          </a:bodyPr>
          <a:lstStyle/>
          <a:p>
            <a:r>
              <a:rPr lang="en-US" sz="2300" dirty="0">
                <a:latin typeface="Open Sans Semibold" charset="0"/>
                <a:ea typeface="Open Sans Semibold" charset="0"/>
                <a:cs typeface="Open Sans Semibold" charset="0"/>
              </a:rPr>
              <a:t>Proportion of People Age 18 and Over Served by State IDD Agencies in NCI States Compared to the Census Population in the Same States. 2016/17.</a:t>
            </a:r>
          </a:p>
        </p:txBody>
      </p:sp>
      <p:pic>
        <p:nvPicPr>
          <p:cNvPr id="5" name="Picture 4" descr="National Core Indicato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8110" y="83726"/>
            <a:ext cx="1333500" cy="1114425"/>
          </a:xfrm>
          <a:prstGeom prst="rect">
            <a:avLst/>
          </a:prstGeom>
          <a:ln w="38100">
            <a:solidFill>
              <a:schemeClr val="bg1"/>
            </a:solidFill>
          </a:ln>
        </p:spPr>
      </p:pic>
      <p:pic>
        <p:nvPicPr>
          <p:cNvPr id="6" name="Content Placeholder 5" descr="A bar graph showing the proportion of people age 18 and over served by state IDD agencies in NCI states compared to the census population in the same states. White people had the highest percentage served by state IDD agencies at 72.6% (NCI) and 79.3% (census) Pacific Islanders had the least at .4% (NCI) and .2% (census). Black/African Americans were overrepresented in the system at 17% (NCI) and 12.6% (census). Hispanic/Latino were underrepresented at 4.9% (NCI) and 12.3 (census)."/>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494855" y="1651410"/>
            <a:ext cx="8154289" cy="3884613"/>
          </a:xfrm>
        </p:spPr>
      </p:pic>
      <p:sp>
        <p:nvSpPr>
          <p:cNvPr id="10" name="Content Placeholder 4">
            <a:extLst>
              <a:ext uri="{FF2B5EF4-FFF2-40B4-BE49-F238E27FC236}">
                <a16:creationId xmlns:a16="http://schemas.microsoft.com/office/drawing/2014/main" id="{33C7421A-F0D8-5142-8FC5-42055AEA99CA}"/>
              </a:ext>
            </a:extLst>
          </p:cNvPr>
          <p:cNvSpPr txBox="1">
            <a:spLocks/>
          </p:cNvSpPr>
          <p:nvPr/>
        </p:nvSpPr>
        <p:spPr>
          <a:xfrm>
            <a:off x="103632" y="5619979"/>
            <a:ext cx="9144000" cy="431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solidFill>
                  <a:schemeClr val="tx1">
                    <a:lumMod val="50000"/>
                    <a:lumOff val="50000"/>
                  </a:schemeClr>
                </a:solidFill>
              </a:rPr>
              <a:t>38 NCI states: Alabama, Arkansas, Connecticut, Delaware, District of Columbia, Florida, Georgia, Hawaii, Idaho, Illinois, Indiana, Kansas, Kentucky, Louisiana, Maine, Michigan, Minnesota, Mississippi, Missouri, Nebraska, Nevada, New Hampshire, New Jersey, New York, North Carolina, Ohio, Oklahoma, Oregon, Pennsylvania, Rhode Island, South Dakota, Tennessee, Texas, Utah, Vermont, Virginia, Wisconsin, Wyoming</a:t>
            </a:r>
            <a:endParaRPr lang="en-US" altLang="en-US" sz="1000" dirty="0">
              <a:solidFill>
                <a:schemeClr val="tx1">
                  <a:lumMod val="75000"/>
                  <a:lumOff val="25000"/>
                </a:schemeClr>
              </a:solidFill>
            </a:endParaRPr>
          </a:p>
        </p:txBody>
      </p:sp>
    </p:spTree>
    <p:extLst>
      <p:ext uri="{BB962C8B-B14F-4D97-AF65-F5344CB8AC3E}">
        <p14:creationId xmlns:p14="http://schemas.microsoft.com/office/powerpoint/2010/main" val="43895556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19797</TotalTime>
  <Words>904</Words>
  <Application>Microsoft Office PowerPoint</Application>
  <PresentationFormat>On-screen Show (4:3)</PresentationFormat>
  <Paragraphs>54</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ＭＳ Ｐゴシック</vt:lpstr>
      <vt:lpstr>Arial</vt:lpstr>
      <vt:lpstr>Calibri</vt:lpstr>
      <vt:lpstr>Open Sans</vt:lpstr>
      <vt:lpstr>Open Sans bold</vt:lpstr>
      <vt:lpstr>Open Sans Semibold</vt:lpstr>
      <vt:lpstr>Wingdings</vt:lpstr>
      <vt:lpstr>1_Office Theme</vt:lpstr>
      <vt:lpstr>Examining Choice: NCI-AD  (aging and disability)</vt:lpstr>
      <vt:lpstr>Examining Transportation:  NCI-AD (aging and disability)</vt:lpstr>
      <vt:lpstr>Opportunities moving forward</vt:lpstr>
      <vt:lpstr>United States of America </vt:lpstr>
      <vt:lpstr>Proportion of People Age 18 and Over Served by State IDD Agencies in NCI States Compared to the Census Population in the Same States. 2016/17.</vt:lpstr>
    </vt:vector>
  </TitlesOfParts>
  <Manager/>
  <Company>University of Minnesota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Olmstead Event 2019</dc:title>
  <dc:subject>ACL Olmstead Event 2019</dc:subject>
  <dc:creator>Amy Hewitt</dc:creator>
  <cp:keywords/>
  <dc:description/>
  <cp:lastModifiedBy>Mack, Kelly (ACL)</cp:lastModifiedBy>
  <cp:revision>604</cp:revision>
  <cp:lastPrinted>2017-09-18T16:05:13Z</cp:lastPrinted>
  <dcterms:created xsi:type="dcterms:W3CDTF">2016-04-07T18:13:15Z</dcterms:created>
  <dcterms:modified xsi:type="dcterms:W3CDTF">2019-06-25T15:06:07Z</dcterms:modified>
  <cp:category/>
</cp:coreProperties>
</file>