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2"/>
  </p:notesMasterIdLst>
  <p:sldIdLst>
    <p:sldId id="699" r:id="rId2"/>
    <p:sldId id="1262" r:id="rId3"/>
    <p:sldId id="327" r:id="rId4"/>
    <p:sldId id="694" r:id="rId5"/>
    <p:sldId id="695" r:id="rId6"/>
    <p:sldId id="420" r:id="rId7"/>
    <p:sldId id="385" r:id="rId8"/>
    <p:sldId id="1270" r:id="rId9"/>
    <p:sldId id="335" r:id="rId10"/>
    <p:sldId id="4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F59"/>
    <a:srgbClr val="B3D029"/>
    <a:srgbClr val="800000"/>
    <a:srgbClr val="FFCC33"/>
    <a:srgbClr val="E7501F"/>
    <a:srgbClr val="626368"/>
    <a:srgbClr val="A8DED8"/>
    <a:srgbClr val="F8E7BB"/>
    <a:srgbClr val="FFCCFF"/>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6" autoAdjust="0"/>
    <p:restoredTop sz="65116" autoAdjust="0"/>
  </p:normalViewPr>
  <p:slideViewPr>
    <p:cSldViewPr snapToGrid="0" snapToObjects="1">
      <p:cViewPr varScale="1">
        <p:scale>
          <a:sx n="46" d="100"/>
          <a:sy n="46" d="100"/>
        </p:scale>
        <p:origin x="648" y="5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09772640651801"/>
          <c:y val="0.19709801015501399"/>
          <c:w val="0.85503423047011795"/>
          <c:h val="0.74712023130523797"/>
        </c:manualLayout>
      </c:layout>
      <c:barChart>
        <c:barDir val="col"/>
        <c:grouping val="clustered"/>
        <c:varyColors val="0"/>
        <c:ser>
          <c:idx val="0"/>
          <c:order val="0"/>
          <c:tx>
            <c:strRef>
              <c:f>Sheet1!$B$1</c:f>
              <c:strCache>
                <c:ptCount val="1"/>
                <c:pt idx="0">
                  <c:v>Guardianship (limited, full, or unknown level) by state</c:v>
                </c:pt>
              </c:strCache>
            </c:strRef>
          </c:tx>
          <c:spPr>
            <a:solidFill>
              <a:schemeClr val="accent1"/>
            </a:solidFill>
            <a:ln>
              <a:noFill/>
            </a:ln>
            <a:effectLst/>
          </c:spPr>
          <c:invertIfNegative val="0"/>
          <c:dLbls>
            <c:dLbl>
              <c:idx val="0"/>
              <c:layout>
                <c:manualLayout>
                  <c:x val="7.25693966283228E-3"/>
                  <c:y val="6.5173915140865598E-3"/>
                </c:manualLayout>
              </c:layout>
              <c:tx>
                <c:rich>
                  <a:bodyPr/>
                  <a:lstStyle/>
                  <a:p>
                    <a:fld id="{95F28D9B-9BBC-334D-8407-20C022F23112}" type="VALUE">
                      <a:rPr lang="en-US" sz="1400">
                        <a:solidFill>
                          <a:schemeClr val="tx1">
                            <a:lumMod val="75000"/>
                            <a:lumOff val="25000"/>
                          </a:schemeClr>
                        </a:solidFill>
                        <a:latin typeface="+mn-lt"/>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8.5370638193559098E-2"/>
                      <c:h val="0.108305013768902"/>
                    </c:manualLayout>
                  </c15:layout>
                  <c15:dlblFieldTable/>
                  <c15:showDataLabelsRange val="0"/>
                </c:ext>
                <c:ext xmlns:c16="http://schemas.microsoft.com/office/drawing/2014/chart" uri="{C3380CC4-5D6E-409C-BE32-E72D297353CC}">
                  <c16:uniqueId val="{00000003-AA25-4404-9023-650CB4166F58}"/>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25-4404-9023-650CB4166F58}"/>
                </c:ext>
              </c:extLst>
            </c:dLbl>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6"/>
                <c:pt idx="0">
                  <c:v>NE</c:v>
                </c:pt>
                <c:pt idx="1">
                  <c:v>CT</c:v>
                </c:pt>
                <c:pt idx="2">
                  <c:v>MO</c:v>
                </c:pt>
                <c:pt idx="3">
                  <c:v>MI</c:v>
                </c:pt>
                <c:pt idx="4">
                  <c:v>DC</c:v>
                </c:pt>
                <c:pt idx="5">
                  <c:v>MN</c:v>
                </c:pt>
                <c:pt idx="6">
                  <c:v>NC</c:v>
                </c:pt>
                <c:pt idx="7">
                  <c:v>ME</c:v>
                </c:pt>
                <c:pt idx="8">
                  <c:v>WY</c:v>
                </c:pt>
                <c:pt idx="9">
                  <c:v>VT</c:v>
                </c:pt>
                <c:pt idx="10">
                  <c:v>KY</c:v>
                </c:pt>
                <c:pt idx="11">
                  <c:v>IL</c:v>
                </c:pt>
                <c:pt idx="12">
                  <c:v>AZ</c:v>
                </c:pt>
                <c:pt idx="13">
                  <c:v>KS</c:v>
                </c:pt>
                <c:pt idx="14">
                  <c:v>OK</c:v>
                </c:pt>
                <c:pt idx="15">
                  <c:v>WI</c:v>
                </c:pt>
                <c:pt idx="16">
                  <c:v>TN</c:v>
                </c:pt>
                <c:pt idx="17">
                  <c:v>MA</c:v>
                </c:pt>
                <c:pt idx="18">
                  <c:v>AR</c:v>
                </c:pt>
                <c:pt idx="19">
                  <c:v>IN</c:v>
                </c:pt>
                <c:pt idx="20">
                  <c:v>UT</c:v>
                </c:pt>
                <c:pt idx="21">
                  <c:v>CO</c:v>
                </c:pt>
                <c:pt idx="22">
                  <c:v>OH</c:v>
                </c:pt>
                <c:pt idx="23">
                  <c:v>VA</c:v>
                </c:pt>
                <c:pt idx="24">
                  <c:v>NY</c:v>
                </c:pt>
                <c:pt idx="25">
                  <c:v>NV</c:v>
                </c:pt>
                <c:pt idx="26">
                  <c:v>FL</c:v>
                </c:pt>
                <c:pt idx="27">
                  <c:v>RI</c:v>
                </c:pt>
                <c:pt idx="28">
                  <c:v>AL</c:v>
                </c:pt>
                <c:pt idx="29">
                  <c:v>OR</c:v>
                </c:pt>
                <c:pt idx="30">
                  <c:v>CA</c:v>
                </c:pt>
                <c:pt idx="31">
                  <c:v>PA</c:v>
                </c:pt>
                <c:pt idx="32">
                  <c:v>GA</c:v>
                </c:pt>
                <c:pt idx="33">
                  <c:v>LA</c:v>
                </c:pt>
                <c:pt idx="34">
                  <c:v>SC</c:v>
                </c:pt>
                <c:pt idx="35">
                  <c:v>DE</c:v>
                </c:pt>
              </c:strCache>
            </c:strRef>
          </c:cat>
          <c:val>
            <c:numRef>
              <c:f>Sheet1!$B$2:$B$37</c:f>
              <c:numCache>
                <c:formatCode>###0.0%</c:formatCode>
                <c:ptCount val="36"/>
                <c:pt idx="0">
                  <c:v>0.88968824940047997</c:v>
                </c:pt>
                <c:pt idx="1">
                  <c:v>0.83827493261455499</c:v>
                </c:pt>
                <c:pt idx="2">
                  <c:v>0.82499999999999996</c:v>
                </c:pt>
                <c:pt idx="3">
                  <c:v>0.80185758513931904</c:v>
                </c:pt>
                <c:pt idx="4">
                  <c:v>0.77427821522309703</c:v>
                </c:pt>
                <c:pt idx="5">
                  <c:v>0.75415282392026595</c:v>
                </c:pt>
                <c:pt idx="6">
                  <c:v>0.74474474474474495</c:v>
                </c:pt>
                <c:pt idx="7">
                  <c:v>0.73737373737373701</c:v>
                </c:pt>
                <c:pt idx="8">
                  <c:v>0.70783132530120496</c:v>
                </c:pt>
                <c:pt idx="9">
                  <c:v>0.70090634441087596</c:v>
                </c:pt>
                <c:pt idx="10">
                  <c:v>0.67874396135265702</c:v>
                </c:pt>
                <c:pt idx="11">
                  <c:v>0.66576086956521696</c:v>
                </c:pt>
                <c:pt idx="12">
                  <c:v>0.65163934426229497</c:v>
                </c:pt>
                <c:pt idx="13">
                  <c:v>0.63471502590673601</c:v>
                </c:pt>
                <c:pt idx="14">
                  <c:v>0.61750000000000005</c:v>
                </c:pt>
                <c:pt idx="15">
                  <c:v>0.58156028368794299</c:v>
                </c:pt>
                <c:pt idx="16">
                  <c:v>0.579908675799087</c:v>
                </c:pt>
                <c:pt idx="17">
                  <c:v>0.55395683453237399</c:v>
                </c:pt>
                <c:pt idx="18">
                  <c:v>0.55102040816326503</c:v>
                </c:pt>
                <c:pt idx="19">
                  <c:v>0.52710027100270995</c:v>
                </c:pt>
                <c:pt idx="20">
                  <c:v>0.50642673521850901</c:v>
                </c:pt>
                <c:pt idx="21">
                  <c:v>0.47887323943662002</c:v>
                </c:pt>
                <c:pt idx="22">
                  <c:v>0.464769647696477</c:v>
                </c:pt>
                <c:pt idx="23">
                  <c:v>0.45962732919254701</c:v>
                </c:pt>
                <c:pt idx="24">
                  <c:v>0.42299794661190998</c:v>
                </c:pt>
                <c:pt idx="25">
                  <c:v>0.36479591836734698</c:v>
                </c:pt>
                <c:pt idx="26">
                  <c:v>0.32180293501048202</c:v>
                </c:pt>
                <c:pt idx="27">
                  <c:v>0.307246376811594</c:v>
                </c:pt>
                <c:pt idx="28">
                  <c:v>0.278215223097113</c:v>
                </c:pt>
                <c:pt idx="29">
                  <c:v>0.233644859813084</c:v>
                </c:pt>
                <c:pt idx="30">
                  <c:v>0.205618793896827</c:v>
                </c:pt>
                <c:pt idx="31">
                  <c:v>0.186413902053712</c:v>
                </c:pt>
                <c:pt idx="32">
                  <c:v>0.15889830508474601</c:v>
                </c:pt>
                <c:pt idx="33">
                  <c:v>0.150684931506849</c:v>
                </c:pt>
                <c:pt idx="34">
                  <c:v>0.104622871046229</c:v>
                </c:pt>
                <c:pt idx="35">
                  <c:v>5.5421686746987997E-2</c:v>
                </c:pt>
              </c:numCache>
            </c:numRef>
          </c:val>
          <c:extLst>
            <c:ext xmlns:c16="http://schemas.microsoft.com/office/drawing/2014/chart" uri="{C3380CC4-5D6E-409C-BE32-E72D297353CC}">
              <c16:uniqueId val="{00000000-AA25-4404-9023-650CB4166F58}"/>
            </c:ext>
          </c:extLst>
        </c:ser>
        <c:dLbls>
          <c:showLegendKey val="0"/>
          <c:showVal val="0"/>
          <c:showCatName val="0"/>
          <c:showSerName val="0"/>
          <c:showPercent val="0"/>
          <c:showBubbleSize val="0"/>
        </c:dLbls>
        <c:gapWidth val="219"/>
        <c:overlap val="-27"/>
        <c:axId val="-428243952"/>
        <c:axId val="-468998128"/>
      </c:barChart>
      <c:catAx>
        <c:axId val="-428243952"/>
        <c:scaling>
          <c:orientation val="minMax"/>
        </c:scaling>
        <c:delete val="1"/>
        <c:axPos val="b"/>
        <c:numFmt formatCode="General" sourceLinked="1"/>
        <c:majorTickMark val="none"/>
        <c:minorTickMark val="none"/>
        <c:tickLblPos val="nextTo"/>
        <c:crossAx val="-468998128"/>
        <c:crosses val="autoZero"/>
        <c:auto val="1"/>
        <c:lblAlgn val="ctr"/>
        <c:lblOffset val="100"/>
        <c:noMultiLvlLbl val="0"/>
      </c:catAx>
      <c:valAx>
        <c:axId val="-468998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8243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0.07179</cdr:x>
      <cdr:y>0.60733</cdr:y>
    </cdr:from>
    <cdr:to>
      <cdr:x>0.98349</cdr:x>
      <cdr:y>0.60733</cdr:y>
    </cdr:to>
    <cdr:cxnSp macro="">
      <cdr:nvCxnSpPr>
        <cdr:cNvPr id="3" name="Straight Connector 2" title="Orang dividing line">
          <a:extLst xmlns:a="http://schemas.openxmlformats.org/drawingml/2006/main">
            <a:ext uri="{FF2B5EF4-FFF2-40B4-BE49-F238E27FC236}">
              <a16:creationId xmlns:a16="http://schemas.microsoft.com/office/drawing/2014/main" id="{2A9AF59A-9D35-4DCF-9F33-3E667E9B9BF5}"/>
            </a:ext>
          </a:extLst>
        </cdr:cNvPr>
        <cdr:cNvCxnSpPr/>
      </cdr:nvCxnSpPr>
      <cdr:spPr>
        <a:xfrm xmlns:a="http://schemas.openxmlformats.org/drawingml/2006/main">
          <a:off x="754930" y="2642680"/>
          <a:ext cx="9587060" cy="0"/>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0.73737</cdr:x>
      <cdr:y>0.4075</cdr:y>
    </cdr:from>
    <cdr:to>
      <cdr:x>0.96417</cdr:x>
      <cdr:y>0.5925</cdr:y>
    </cdr:to>
    <cdr:sp macro="" textlink="">
      <cdr:nvSpPr>
        <cdr:cNvPr id="4" name="TextBox 3" title="NCI average number">
          <a:extLst xmlns:a="http://schemas.openxmlformats.org/drawingml/2006/main">
            <a:ext uri="{FF2B5EF4-FFF2-40B4-BE49-F238E27FC236}">
              <a16:creationId xmlns:a16="http://schemas.microsoft.com/office/drawing/2014/main" id="{4BD3E01D-2D4C-4D70-BA45-B4E7EBC07AF1}"/>
            </a:ext>
          </a:extLst>
        </cdr:cNvPr>
        <cdr:cNvSpPr txBox="1"/>
      </cdr:nvSpPr>
      <cdr:spPr>
        <a:xfrm xmlns:a="http://schemas.openxmlformats.org/drawingml/2006/main">
          <a:off x="6452139" y="1588089"/>
          <a:ext cx="1984556" cy="7210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tx1">
                  <a:lumMod val="75000"/>
                  <a:lumOff val="25000"/>
                </a:schemeClr>
              </a:solidFill>
            </a:rPr>
            <a:t>NCI Average=41.2%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B0124-2F64-5945-A12B-7B81DB5CC1EF}" type="datetimeFigureOut">
              <a:rPr lang="en-US" smtClean="0"/>
              <a:t>6/25/2019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B46A-D643-0A49-93D2-6742FCA04024}" type="slidenum">
              <a:rPr lang="en-US" smtClean="0"/>
              <a:t>‹#›</a:t>
            </a:fld>
            <a:endParaRPr lang="en-US"/>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area we have not explored enough is the reality that the overwhelming majority of children with the most significant disabilities are not experiencing inclusion in schools, community living is about learning too and these children need to be included.</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1</a:t>
            </a:fld>
            <a:endParaRPr lang="en-US"/>
          </a:p>
        </p:txBody>
      </p:sp>
    </p:spTree>
    <p:extLst>
      <p:ext uri="{BB962C8B-B14F-4D97-AF65-F5344CB8AC3E}">
        <p14:creationId xmlns:p14="http://schemas.microsoft.com/office/powerpoint/2010/main" val="429062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states certainly vary and they are a significant predicter of outcomes. If you look across states there is variation in the percentage of people with IDD who have legal guardians, this number ranges from 5.5% to 89%. In some states, it is almost an automatic process that when a child turns 18 they have a legal guardian. Yet, we know people with all disabilities, including intellectual and developmental disabilities, have rights and are perfectly capable of making decisions about their own lives. Our efforts to embed in systems of education, law and disability services, knowledge about and policies that promote supported decision making will be critical. </a:t>
            </a:r>
          </a:p>
          <a:p>
            <a:endParaRPr lang="en-US" dirty="0"/>
          </a:p>
          <a:p>
            <a:r>
              <a:rPr lang="en-US" dirty="0"/>
              <a:t>_____________________</a:t>
            </a:r>
          </a:p>
          <a:p>
            <a:endParaRPr lang="en-US" dirty="0"/>
          </a:p>
          <a:p>
            <a:r>
              <a:rPr lang="en-US" dirty="0"/>
              <a:t>81% family member</a:t>
            </a:r>
          </a:p>
          <a:p>
            <a:r>
              <a:rPr lang="en-US" dirty="0"/>
              <a:t>3% friend</a:t>
            </a:r>
          </a:p>
          <a:p>
            <a:r>
              <a:rPr lang="en-US" dirty="0"/>
              <a:t>11.3% public guardian</a:t>
            </a:r>
          </a:p>
          <a:p>
            <a:r>
              <a:rPr lang="en-US" dirty="0"/>
              <a:t>2.2% non profit</a:t>
            </a:r>
          </a:p>
          <a:p>
            <a:r>
              <a:rPr lang="en-US" dirty="0"/>
              <a:t>1.2% financial institution</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a:t>
            </a:fld>
            <a:endParaRPr lang="en-US"/>
          </a:p>
        </p:txBody>
      </p:sp>
    </p:spTree>
    <p:extLst>
      <p:ext uri="{BB962C8B-B14F-4D97-AF65-F5344CB8AC3E}">
        <p14:creationId xmlns:p14="http://schemas.microsoft.com/office/powerpoint/2010/main" val="126215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Perhaps the greatest challenge we face, and one that there has been virtually no federal policy to broadly address, and very very little state policy to address,  is the workforce of direct support professionals that choose careers in supporting people with disabilities. We have built a community system on the backs and out of the pocketbooks of these workers. </a:t>
            </a:r>
          </a:p>
          <a:p>
            <a:endParaRPr lang="en-US" dirty="0"/>
          </a:p>
        </p:txBody>
      </p:sp>
      <p:sp>
        <p:nvSpPr>
          <p:cNvPr id="4" name="Slide Number Placeholder 3"/>
          <p:cNvSpPr>
            <a:spLocks noGrp="1"/>
          </p:cNvSpPr>
          <p:nvPr>
            <p:ph type="sldNum" sz="quarter" idx="10"/>
          </p:nvPr>
        </p:nvSpPr>
        <p:spPr/>
        <p:txBody>
          <a:bodyPr/>
          <a:lstStyle/>
          <a:p>
            <a:fld id="{3E4A570B-FD2E-4F73-AADE-A9DEAD6FEB67}" type="slidenum">
              <a:rPr lang="en-US" smtClean="0"/>
              <a:t>3</a:t>
            </a:fld>
            <a:endParaRPr lang="en-US"/>
          </a:p>
        </p:txBody>
      </p:sp>
    </p:spTree>
    <p:extLst>
      <p:ext uri="{BB962C8B-B14F-4D97-AF65-F5344CB8AC3E}">
        <p14:creationId xmlns:p14="http://schemas.microsoft.com/office/powerpoint/2010/main" val="1394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systemic flaw is that we have sustained turnover rates that approach 50%, vacancy rates that near 20% and….</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4</a:t>
            </a:fld>
            <a:endParaRPr lang="en-US"/>
          </a:p>
        </p:txBody>
      </p:sp>
    </p:spTree>
    <p:extLst>
      <p:ext uri="{BB962C8B-B14F-4D97-AF65-F5344CB8AC3E}">
        <p14:creationId xmlns:p14="http://schemas.microsoft.com/office/powerpoint/2010/main" val="317507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wages on which no one can make a living let alone support a family. These number have remained the same for the past 25 years and to date, we have no systemic approach to finding and implementing solutions.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5</a:t>
            </a:fld>
            <a:endParaRPr lang="en-US"/>
          </a:p>
        </p:txBody>
      </p:sp>
    </p:spTree>
    <p:extLst>
      <p:ext uri="{BB962C8B-B14F-4D97-AF65-F5344CB8AC3E}">
        <p14:creationId xmlns:p14="http://schemas.microsoft.com/office/powerpoint/2010/main" val="124996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these direct support workers are multidisciplinary professionals who are not recognized, celebrated or valued by our systems of support or communities for what they do. In order to sustain the promises of Olmstead, we must find solutions to the workforce challenges.</a:t>
            </a: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6</a:t>
            </a:fld>
            <a:endParaRPr lang="en-US"/>
          </a:p>
        </p:txBody>
      </p:sp>
    </p:spTree>
    <p:extLst>
      <p:ext uri="{BB962C8B-B14F-4D97-AF65-F5344CB8AC3E}">
        <p14:creationId xmlns:p14="http://schemas.microsoft.com/office/powerpoint/2010/main" val="51321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we also need to continue to improve our ability to measure progress through a person centered lens. Developing effective measures and holding states accountable for the HCBS outcomes identified in the National Quality Forum framework is an important next step toward improved quality.</a:t>
            </a: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7</a:t>
            </a:fld>
            <a:endParaRPr lang="en-US"/>
          </a:p>
        </p:txBody>
      </p:sp>
    </p:spTree>
    <p:extLst>
      <p:ext uri="{BB962C8B-B14F-4D97-AF65-F5344CB8AC3E}">
        <p14:creationId xmlns:p14="http://schemas.microsoft.com/office/powerpoint/2010/main" val="140823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ＭＳ Ｐゴシック" charset="0"/>
              </a:rPr>
              <a:t>Thank you so much for your time this afternoon. </a:t>
            </a:r>
            <a:r>
              <a:rPr lang="en-US">
                <a:ea typeface="ＭＳ Ｐゴシック" charset="0"/>
                <a:cs typeface="ＭＳ Ｐゴシック" charset="0"/>
              </a:rPr>
              <a:t>Take the time to celebrate our successes since Olmstead and do everything you can as we move forward to make much needed improvements in our successes to date. </a:t>
            </a:r>
          </a:p>
          <a:p>
            <a:endParaRPr lang="en-US"/>
          </a:p>
        </p:txBody>
      </p:sp>
      <p:sp>
        <p:nvSpPr>
          <p:cNvPr id="4" name="Slide Number Placeholder 3"/>
          <p:cNvSpPr>
            <a:spLocks noGrp="1"/>
          </p:cNvSpPr>
          <p:nvPr>
            <p:ph type="sldNum" sz="quarter" idx="5"/>
          </p:nvPr>
        </p:nvSpPr>
        <p:spPr/>
        <p:txBody>
          <a:bodyPr/>
          <a:lstStyle/>
          <a:p>
            <a:fld id="{F253B46A-D643-0A49-93D2-6742FCA04024}" type="slidenum">
              <a:rPr lang="en-US" smtClean="0"/>
              <a:t>8</a:t>
            </a:fld>
            <a:endParaRPr lang="en-US"/>
          </a:p>
        </p:txBody>
      </p:sp>
    </p:spTree>
    <p:extLst>
      <p:ext uri="{BB962C8B-B14F-4D97-AF65-F5344CB8AC3E}">
        <p14:creationId xmlns:p14="http://schemas.microsoft.com/office/powerpoint/2010/main" val="222739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BA29904-A821-F440-B0EF-C588B1510744}" type="slidenum">
              <a:rPr lang="en-US" sz="1200"/>
              <a:pPr/>
              <a:t>9</a:t>
            </a:fld>
            <a:endParaRPr lang="en-US" sz="1200"/>
          </a:p>
        </p:txBody>
      </p:sp>
      <p:sp>
        <p:nvSpPr>
          <p:cNvPr id="137218" name="Rectangle 2"/>
          <p:cNvSpPr>
            <a:spLocks noGrp="1" noRot="1" noChangeAspect="1" noChangeArrowheads="1" noTextEdit="1"/>
          </p:cNvSpPr>
          <p:nvPr>
            <p:ph type="sldImg"/>
          </p:nvPr>
        </p:nvSpPr>
        <p:spPr>
          <a:xfrm>
            <a:off x="1371600" y="1143000"/>
            <a:ext cx="4114800" cy="3086100"/>
          </a:xfrm>
          <a:ln/>
        </p:spPr>
      </p:sp>
      <p:sp>
        <p:nvSpPr>
          <p:cNvPr id="137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53377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srcRect l="4026" r="3467"/>
          <a:stretch/>
        </p:blipFill>
        <p:spPr>
          <a:xfrm>
            <a:off x="0" y="-1"/>
            <a:ext cx="9144000" cy="4363851"/>
          </a:xfrm>
          <a:prstGeom prst="rect">
            <a:avLst/>
          </a:prstGeom>
        </p:spPr>
      </p:pic>
      <p:sp>
        <p:nvSpPr>
          <p:cNvPr id="14" name="Rectangle 13"/>
          <p:cNvSpPr/>
          <p:nvPr userDrawn="1"/>
        </p:nvSpPr>
        <p:spPr>
          <a:xfrm>
            <a:off x="3968751" y="0"/>
            <a:ext cx="5175250" cy="4357744"/>
          </a:xfrm>
          <a:prstGeom prst="rect">
            <a:avLst/>
          </a:prstGeom>
          <a:gradFill flip="none" rotWithShape="1">
            <a:gsLst>
              <a:gs pos="0">
                <a:schemeClr val="tx1">
                  <a:alpha val="20000"/>
                </a:schemeClr>
              </a:gs>
              <a:gs pos="100000">
                <a:srgbClr val="FFFFFF">
                  <a:alpha val="0"/>
                </a:srgbClr>
              </a:gs>
            </a:gsLst>
            <a:lin ang="10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7076292" y="4576519"/>
            <a:ext cx="2067710" cy="2281483"/>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17" name="Rectangle 16"/>
          <p:cNvSpPr/>
          <p:nvPr userDrawn="1"/>
        </p:nvSpPr>
        <p:spPr>
          <a:xfrm>
            <a:off x="1" y="4576519"/>
            <a:ext cx="6830960" cy="228148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23" name="Picture 22"/>
          <p:cNvPicPr>
            <a:picLocks noChangeAspect="1"/>
          </p:cNvPicPr>
          <p:nvPr userDrawn="1"/>
        </p:nvPicPr>
        <p:blipFill>
          <a:blip r:embed="rId3"/>
          <a:stretch>
            <a:fillRect/>
          </a:stretch>
        </p:blipFill>
        <p:spPr>
          <a:xfrm>
            <a:off x="358412" y="5399955"/>
            <a:ext cx="5864590" cy="609081"/>
          </a:xfrm>
          <a:prstGeom prst="rect">
            <a:avLst/>
          </a:prstGeom>
        </p:spPr>
      </p:pic>
      <p:pic>
        <p:nvPicPr>
          <p:cNvPr id="3" name="Picture 2"/>
          <p:cNvPicPr>
            <a:picLocks noChangeAspect="1"/>
          </p:cNvPicPr>
          <p:nvPr userDrawn="1"/>
        </p:nvPicPr>
        <p:blipFill>
          <a:blip r:embed="rId4"/>
          <a:stretch>
            <a:fillRect/>
          </a:stretch>
        </p:blipFill>
        <p:spPr>
          <a:xfrm>
            <a:off x="7212139" y="6410196"/>
            <a:ext cx="1778841" cy="229528"/>
          </a:xfrm>
          <a:prstGeom prst="rect">
            <a:avLst/>
          </a:prstGeom>
        </p:spPr>
      </p:pic>
      <p:pic>
        <p:nvPicPr>
          <p:cNvPr id="4" name="Picture 3"/>
          <p:cNvPicPr>
            <a:picLocks noChangeAspect="1"/>
          </p:cNvPicPr>
          <p:nvPr userDrawn="1"/>
        </p:nvPicPr>
        <p:blipFill>
          <a:blip r:embed="rId5"/>
          <a:stretch>
            <a:fillRect/>
          </a:stretch>
        </p:blipFill>
        <p:spPr>
          <a:xfrm>
            <a:off x="7590592" y="4774354"/>
            <a:ext cx="1095361" cy="1417526"/>
          </a:xfrm>
          <a:prstGeom prst="rect">
            <a:avLst/>
          </a:prstGeom>
        </p:spPr>
      </p:pic>
      <p:sp>
        <p:nvSpPr>
          <p:cNvPr id="10" name="Rectangle 9"/>
          <p:cNvSpPr/>
          <p:nvPr userDrawn="1"/>
        </p:nvSpPr>
        <p:spPr>
          <a:xfrm>
            <a:off x="5677840" y="0"/>
            <a:ext cx="3466160" cy="4357744"/>
          </a:xfrm>
          <a:prstGeom prst="rect">
            <a:avLst/>
          </a:prstGeom>
          <a:solidFill>
            <a:schemeClr val="tx1">
              <a:lumMod val="75000"/>
              <a:lumOff val="25000"/>
              <a:alpha val="70000"/>
            </a:schemeClr>
          </a:solidFill>
          <a:ln>
            <a:noFill/>
          </a:ln>
          <a:effectLst>
            <a:outerShdw blurRad="40000" dist="23000" dir="5400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9357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457200" y="1743077"/>
            <a:ext cx="82296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9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44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17957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344845"/>
            <a:ext cx="9144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639361" y="664459"/>
            <a:ext cx="8090436"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64585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Rectangle 4"/>
          <p:cNvSpPr>
            <a:spLocks noGrp="1" noChangeArrowheads="1"/>
          </p:cNvSpPr>
          <p:nvPr>
            <p:ph type="ctrTitle"/>
          </p:nvPr>
        </p:nvSpPr>
        <p:spPr>
          <a:xfrm>
            <a:off x="1752600" y="2509391"/>
            <a:ext cx="5791200" cy="1077218"/>
          </a:xfrm>
          <a:prstGeom prst="rect">
            <a:avLst/>
          </a:prstGeom>
        </p:spPr>
        <p:txBody>
          <a:bodyPr/>
          <a:lstStyle>
            <a:lvl1pPr algn="ctr">
              <a:defRPr b="1" i="0">
                <a:solidFill>
                  <a:srgbClr val="800000"/>
                </a:solidFill>
                <a:latin typeface="Open Sans"/>
                <a:cs typeface="Open Sans"/>
              </a:defRPr>
            </a:lvl1pPr>
          </a:lstStyle>
          <a:p>
            <a:r>
              <a:rPr lang="en-US" dirty="0"/>
              <a:t>Click to edit Master title style</a:t>
            </a:r>
          </a:p>
        </p:txBody>
      </p:sp>
      <p:sp>
        <p:nvSpPr>
          <p:cNvPr id="14" name="Rectangle 5"/>
          <p:cNvSpPr>
            <a:spLocks noGrp="1" noChangeArrowheads="1"/>
          </p:cNvSpPr>
          <p:nvPr>
            <p:ph type="subTitle" idx="1"/>
          </p:nvPr>
        </p:nvSpPr>
        <p:spPr>
          <a:xfrm>
            <a:off x="1752600" y="3733800"/>
            <a:ext cx="5715000" cy="990600"/>
          </a:xfrm>
          <a:prstGeom prst="rect">
            <a:avLst/>
          </a:prstGeom>
        </p:spPr>
        <p:txBody>
          <a:bodyPr/>
          <a:lstStyle>
            <a:lvl1pPr marL="0" indent="0" algn="ctr">
              <a:buFont typeface="Web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13922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Rectangle 4"/>
          <p:cNvSpPr>
            <a:spLocks noGrp="1" noChangeArrowheads="1"/>
          </p:cNvSpPr>
          <p:nvPr>
            <p:ph type="ctrTitle"/>
          </p:nvPr>
        </p:nvSpPr>
        <p:spPr>
          <a:xfrm>
            <a:off x="698500" y="2227941"/>
            <a:ext cx="7734300" cy="584776"/>
          </a:xfrm>
        </p:spPr>
        <p:txBody>
          <a:bodyPr/>
          <a:lstStyle>
            <a:lvl1pPr algn="ctr">
              <a:defRPr b="1" i="0">
                <a:solidFill>
                  <a:srgbClr val="800000"/>
                </a:solidFill>
                <a:latin typeface="Open Sans"/>
                <a:cs typeface="Open Sans"/>
              </a:defRPr>
            </a:lvl1pPr>
          </a:lstStyle>
          <a:p>
            <a:r>
              <a:rPr lang="en-US" dirty="0"/>
              <a:t>Click to edit Master title style</a:t>
            </a:r>
          </a:p>
        </p:txBody>
      </p:sp>
      <p:sp>
        <p:nvSpPr>
          <p:cNvPr id="14" name="Rectangle 5"/>
          <p:cNvSpPr>
            <a:spLocks noGrp="1" noChangeArrowheads="1"/>
          </p:cNvSpPr>
          <p:nvPr>
            <p:ph type="subTitle" idx="1"/>
          </p:nvPr>
        </p:nvSpPr>
        <p:spPr>
          <a:xfrm>
            <a:off x="698500" y="4962526"/>
            <a:ext cx="7734300" cy="485775"/>
          </a:xfrm>
        </p:spPr>
        <p:txBody>
          <a:bodyPr/>
          <a:lstStyle>
            <a:lvl1pPr marL="0" indent="0" algn="ctr">
              <a:buFont typeface="Web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2646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2"/>
            <a:ext cx="9144000" cy="584775"/>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762000" y="2057402"/>
            <a:ext cx="7467600" cy="25914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7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236368"/>
            <a:ext cx="8104650" cy="621632"/>
          </a:xfrm>
          <a:prstGeom prst="rect">
            <a:avLst/>
          </a:prstGeom>
          <a:solidFill>
            <a:srgbClr val="8D1A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ln>
                <a:noFill/>
              </a:ln>
              <a:solidFill>
                <a:prstClr val="white"/>
              </a:solidFill>
              <a:latin typeface="Calibri"/>
            </a:endParaRPr>
          </a:p>
        </p:txBody>
      </p:sp>
      <p:sp>
        <p:nvSpPr>
          <p:cNvPr id="5" name="Rectangle 4"/>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7" name="Rectangle 6"/>
          <p:cNvSpPr/>
          <p:nvPr userDrawn="1"/>
        </p:nvSpPr>
        <p:spPr>
          <a:xfrm>
            <a:off x="8222248" y="6236368"/>
            <a:ext cx="929105" cy="621632"/>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9" name="Picture 8"/>
          <p:cNvPicPr>
            <a:picLocks noChangeAspect="1"/>
          </p:cNvPicPr>
          <p:nvPr userDrawn="1"/>
        </p:nvPicPr>
        <p:blipFill>
          <a:blip r:embed="rId10"/>
          <a:stretch>
            <a:fillRect/>
          </a:stretch>
        </p:blipFill>
        <p:spPr>
          <a:xfrm>
            <a:off x="8391394" y="6366714"/>
            <a:ext cx="646329" cy="355190"/>
          </a:xfrm>
          <a:prstGeom prst="rect">
            <a:avLst/>
          </a:prstGeom>
        </p:spPr>
      </p:pic>
      <p:sp>
        <p:nvSpPr>
          <p:cNvPr id="14"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p:cNvPicPr>
            <a:picLocks noChangeAspect="1"/>
          </p:cNvPicPr>
          <p:nvPr userDrawn="1"/>
        </p:nvPicPr>
        <p:blipFill>
          <a:blip r:embed="rId11"/>
          <a:stretch>
            <a:fillRect/>
          </a:stretch>
        </p:blipFill>
        <p:spPr>
          <a:xfrm>
            <a:off x="457200" y="6401805"/>
            <a:ext cx="3657600" cy="379869"/>
          </a:xfrm>
          <a:prstGeom prst="rect">
            <a:avLst/>
          </a:prstGeom>
        </p:spPr>
      </p:pic>
      <p:sp>
        <p:nvSpPr>
          <p:cNvPr id="4" name="Text Placeholder 3"/>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12"/>
          <a:stretch>
            <a:fillRect/>
          </a:stretch>
        </p:blipFill>
        <p:spPr>
          <a:xfrm>
            <a:off x="7313707" y="6366716"/>
            <a:ext cx="581195" cy="409335"/>
          </a:xfrm>
          <a:prstGeom prst="rect">
            <a:avLst/>
          </a:prstGeom>
        </p:spPr>
      </p:pic>
    </p:spTree>
    <p:extLst>
      <p:ext uri="{BB962C8B-B14F-4D97-AF65-F5344CB8AC3E}">
        <p14:creationId xmlns:p14="http://schemas.microsoft.com/office/powerpoint/2010/main" val="234586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3" r:id="rId6"/>
    <p:sldLayoutId id="2147483682" r:id="rId7"/>
    <p:sldLayoutId id="2147483687" r:id="rId8"/>
  </p:sldLayoutIdLst>
  <p:txStyles>
    <p:titleStyle>
      <a:lvl1pPr algn="l" defTabSz="457200" rtl="0" eaLnBrk="1" latinLnBrk="0" hangingPunct="1">
        <a:spcBef>
          <a:spcPct val="0"/>
        </a:spcBef>
        <a:buNone/>
        <a:defRPr sz="2800" b="1" kern="1200">
          <a:solidFill>
            <a:srgbClr val="0F3F59"/>
          </a:solidFill>
          <a:latin typeface="Open Sans bold"/>
          <a:ea typeface="+mj-ea"/>
          <a:cs typeface="Open Sans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nationalcoreindicators.org/resources/staff-stability-survey/"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nationalcoreindicators.org/resources/staff-stability-survey/"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ADF8-50A1-CC4C-A223-41739C4BFBD5}"/>
              </a:ext>
            </a:extLst>
          </p:cNvPr>
          <p:cNvSpPr>
            <a:spLocks noGrp="1"/>
          </p:cNvSpPr>
          <p:nvPr>
            <p:ph type="title"/>
          </p:nvPr>
        </p:nvSpPr>
        <p:spPr/>
        <p:txBody>
          <a:bodyPr>
            <a:normAutofit/>
          </a:bodyPr>
          <a:lstStyle/>
          <a:p>
            <a:pPr algn="ctr"/>
            <a:r>
              <a:rPr lang="en-US" dirty="0">
                <a:latin typeface="Open Sans Semibold" charset="0"/>
                <a:ea typeface="Open Sans Semibold" charset="0"/>
                <a:cs typeface="Open Sans Semibold" charset="0"/>
              </a:rPr>
              <a:t>Inclusive Education</a:t>
            </a:r>
          </a:p>
        </p:txBody>
      </p:sp>
      <p:pic>
        <p:nvPicPr>
          <p:cNvPr id="5" name="Picture 4" descr="Two pie charts showing how inclusive education placement breaks down between all students with disabilities and students with the most significant cognitive disabilities. When looking at all students with disabilities 63% are in a general education setting, but looking specifically at students with the most significant cognitive disabilities 3% are in general education settings and 79% are in self-contained placements.&#10;">
            <a:extLst>
              <a:ext uri="{FF2B5EF4-FFF2-40B4-BE49-F238E27FC236}">
                <a16:creationId xmlns:a16="http://schemas.microsoft.com/office/drawing/2014/main" id="{0EE04DF1-535A-E449-807E-ACF2C9AD45FD}"/>
              </a:ext>
            </a:extLst>
          </p:cNvPr>
          <p:cNvPicPr>
            <a:picLocks noChangeAspect="1"/>
          </p:cNvPicPr>
          <p:nvPr/>
        </p:nvPicPr>
        <p:blipFill rotWithShape="1">
          <a:blip r:embed="rId3"/>
          <a:srcRect t="23865"/>
          <a:stretch/>
        </p:blipFill>
        <p:spPr>
          <a:xfrm>
            <a:off x="-8659" y="1537338"/>
            <a:ext cx="9152659" cy="3919726"/>
          </a:xfrm>
          <a:prstGeom prst="rect">
            <a:avLst/>
          </a:prstGeom>
        </p:spPr>
      </p:pic>
    </p:spTree>
    <p:extLst>
      <p:ext uri="{BB962C8B-B14F-4D97-AF65-F5344CB8AC3E}">
        <p14:creationId xmlns:p14="http://schemas.microsoft.com/office/powerpoint/2010/main" val="161678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dirty="0"/>
              <a:t>Thank You</a:t>
            </a:r>
          </a:p>
        </p:txBody>
      </p:sp>
      <p:pic>
        <p:nvPicPr>
          <p:cNvPr id="9" name="Picture 8" descr="Headshot of Amy Hewitt and a picture of Amy Hewitt speaking on a panel. Text on the photo reads: I am driven to professionalize the direct support workfor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22600" cy="6858000"/>
          </a:xfrm>
          <a:prstGeom prst="rect">
            <a:avLst/>
          </a:prstGeom>
        </p:spPr>
      </p:pic>
      <p:pic>
        <p:nvPicPr>
          <p:cNvPr id="8" name="Picture 7" descr="Headshop of John Smith and a photo of John working at this computer. Text on the photo reads: I am driven to rethink what accessibility mea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00" y="0"/>
            <a:ext cx="3035300" cy="6858000"/>
          </a:xfrm>
          <a:prstGeom prst="rect">
            <a:avLst/>
          </a:prstGeom>
        </p:spPr>
      </p:pic>
      <p:pic>
        <p:nvPicPr>
          <p:cNvPr id="7" name="Content Placeholder 6" descr="Headshot of Cliff Poetz and a photo of Cliff in his home. Text on the photo reads: I am driven to make home ownership a reality for people with disabilities. "/>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061074" y="0"/>
            <a:ext cx="3082925" cy="6843773"/>
          </a:xfrm>
        </p:spPr>
      </p:pic>
    </p:spTree>
    <p:extLst>
      <p:ext uri="{BB962C8B-B14F-4D97-AF65-F5344CB8AC3E}">
        <p14:creationId xmlns:p14="http://schemas.microsoft.com/office/powerpoint/2010/main" val="133481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A bar chart that shows guardianship by states. The chart shows a wide range among states of individuals reported to have full or partial guardianship (or an unknown level of guardianship)—from 5.5% in one state to 89.0% in another. " title="Gaurdianship by State graph">
            <a:extLst>
              <a:ext uri="{FF2B5EF4-FFF2-40B4-BE49-F238E27FC236}">
                <a16:creationId xmlns:a16="http://schemas.microsoft.com/office/drawing/2014/main" id="{25873618-D53B-482F-BCA2-8CA8D602F21A}"/>
              </a:ext>
            </a:extLst>
          </p:cNvPr>
          <p:cNvGraphicFramePr>
            <a:graphicFrameLocks noGrp="1"/>
          </p:cNvGraphicFramePr>
          <p:nvPr>
            <p:ph idx="1"/>
            <p:extLst>
              <p:ext uri="{D42A27DB-BD31-4B8C-83A1-F6EECF244321}">
                <p14:modId xmlns:p14="http://schemas.microsoft.com/office/powerpoint/2010/main" val="3346245409"/>
              </p:ext>
            </p:extLst>
          </p:nvPr>
        </p:nvGraphicFramePr>
        <p:xfrm>
          <a:off x="195071" y="1491676"/>
          <a:ext cx="8750245" cy="389718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title="N=24389, data comes from state records">
            <a:extLst>
              <a:ext uri="{FF2B5EF4-FFF2-40B4-BE49-F238E27FC236}">
                <a16:creationId xmlns:a16="http://schemas.microsoft.com/office/drawing/2014/main" id="{33C7421A-F0D8-5142-8FC5-42055AEA99CA}"/>
              </a:ext>
            </a:extLst>
          </p:cNvPr>
          <p:cNvSpPr txBox="1">
            <a:spLocks/>
          </p:cNvSpPr>
          <p:nvPr/>
        </p:nvSpPr>
        <p:spPr>
          <a:xfrm>
            <a:off x="280416" y="5685327"/>
            <a:ext cx="4157472"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N=24389, data comes from state records</a:t>
            </a:r>
            <a:endParaRPr lang="en-US" sz="1600" dirty="0">
              <a:solidFill>
                <a:schemeClr val="tx1">
                  <a:lumMod val="75000"/>
                  <a:lumOff val="25000"/>
                </a:schemeClr>
              </a:solidFill>
            </a:endParaRPr>
          </a:p>
          <a:p>
            <a:pPr marL="0" indent="0" defTabSz="623438" eaLnBrk="0" fontAlgn="base" hangingPunct="0">
              <a:spcBef>
                <a:spcPct val="0"/>
              </a:spcBef>
              <a:spcAft>
                <a:spcPct val="0"/>
              </a:spcAft>
              <a:buFont typeface="Arial"/>
              <a:buNone/>
            </a:pPr>
            <a:endParaRPr lang="en-US" altLang="en-US" sz="1600" dirty="0">
              <a:solidFill>
                <a:schemeClr val="tx1">
                  <a:lumMod val="75000"/>
                  <a:lumOff val="25000"/>
                </a:schemeClr>
              </a:solidFill>
            </a:endParaRPr>
          </a:p>
        </p:txBody>
      </p:sp>
      <p:sp>
        <p:nvSpPr>
          <p:cNvPr id="2" name="Title 1"/>
          <p:cNvSpPr>
            <a:spLocks noGrp="1"/>
          </p:cNvSpPr>
          <p:nvPr>
            <p:ph type="title"/>
          </p:nvPr>
        </p:nvSpPr>
        <p:spPr>
          <a:xfrm>
            <a:off x="-1807" y="323852"/>
            <a:ext cx="9144000" cy="584775"/>
          </a:xfrm>
        </p:spPr>
        <p:txBody>
          <a:bodyPr/>
          <a:lstStyle/>
          <a:p>
            <a:r>
              <a:rPr lang="en-US" dirty="0"/>
              <a:t>National Core Indictors™</a:t>
            </a:r>
            <a:r>
              <a:rPr lang="en-US" baseline="0" dirty="0"/>
              <a:t> 2017-18</a:t>
            </a:r>
            <a:endParaRPr lang="en-US" dirty="0"/>
          </a:p>
        </p:txBody>
      </p:sp>
    </p:spTree>
    <p:extLst>
      <p:ext uri="{BB962C8B-B14F-4D97-AF65-F5344CB8AC3E}">
        <p14:creationId xmlns:p14="http://schemas.microsoft.com/office/powerpoint/2010/main" val="49036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Workforce Key</a:t>
            </a:r>
            <a:r>
              <a:rPr lang="en-US" baseline="0" dirty="0"/>
              <a:t> to Quality (and person centeredness!!)</a:t>
            </a:r>
            <a:endParaRPr lang="en-US" dirty="0"/>
          </a:p>
        </p:txBody>
      </p:sp>
      <p:pic>
        <p:nvPicPr>
          <p:cNvPr id="5" name="Picture 4" descr="A collage of individuals with disabilities and DSPs in various settings including at work, at home, and in the communit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8" y="0"/>
            <a:ext cx="9229458" cy="6858000"/>
          </a:xfrm>
          <a:prstGeom prst="rect">
            <a:avLst/>
          </a:prstGeom>
        </p:spPr>
      </p:pic>
    </p:spTree>
    <p:extLst>
      <p:ext uri="{BB962C8B-B14F-4D97-AF65-F5344CB8AC3E}">
        <p14:creationId xmlns:p14="http://schemas.microsoft.com/office/powerpoint/2010/main" val="124732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274638"/>
            <a:ext cx="5543550" cy="838124"/>
          </a:xfrm>
        </p:spPr>
        <p:txBody>
          <a:bodyPr/>
          <a:lstStyle/>
          <a:p>
            <a:r>
              <a:rPr lang="en-US" dirty="0">
                <a:latin typeface="Open Sans Semibold" charset="0"/>
                <a:ea typeface="Open Sans Semibold" charset="0"/>
                <a:cs typeface="Open Sans Semibold" charset="0"/>
              </a:rPr>
              <a:t>DSP Average Turnover Rate</a:t>
            </a:r>
          </a:p>
        </p:txBody>
      </p:sp>
      <p:pic>
        <p:nvPicPr>
          <p:cNvPr id="5" name="Picture 4" descr="Image result for nci national core indic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224" y="306350"/>
            <a:ext cx="2234709" cy="774700"/>
          </a:xfrm>
          <a:prstGeom prst="rect">
            <a:avLst/>
          </a:prstGeom>
          <a:solidFill>
            <a:schemeClr val="bg1"/>
          </a:solidFill>
          <a:extLst/>
        </p:spPr>
      </p:pic>
      <p:pic>
        <p:nvPicPr>
          <p:cNvPr id="4" name="Content Placeholder 3" descr="An infographic that has a line of people. 44% of those people are colored in representing the average turnover rate for DSPs. There is also a stacked bar showing 40% of DSPs left in fewer than 6 months, 21% left between 6 &amp; 12 months, and 39% left after 12 months. "/>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42526" y="1349792"/>
            <a:ext cx="8811557" cy="3869323"/>
          </a:xfrm>
        </p:spPr>
      </p:pic>
      <p:sp>
        <p:nvSpPr>
          <p:cNvPr id="8" name="Content Placeholder 4">
            <a:extLst>
              <a:ext uri="{FF2B5EF4-FFF2-40B4-BE49-F238E27FC236}">
                <a16:creationId xmlns:a16="http://schemas.microsoft.com/office/drawing/2014/main" id="{33C7421A-F0D8-5142-8FC5-42055AEA99CA}"/>
              </a:ext>
            </a:extLst>
          </p:cNvPr>
          <p:cNvSpPr txBox="1">
            <a:spLocks/>
          </p:cNvSpPr>
          <p:nvPr/>
        </p:nvSpPr>
        <p:spPr>
          <a:xfrm>
            <a:off x="142526" y="5403171"/>
            <a:ext cx="2957513"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NOTE: CO </a:t>
            </a:r>
            <a:r>
              <a:rPr lang="en-US" altLang="en-US" sz="1600">
                <a:solidFill>
                  <a:schemeClr val="tx1">
                    <a:lumMod val="75000"/>
                    <a:lumOff val="25000"/>
                  </a:schemeClr>
                </a:solidFill>
              </a:rPr>
              <a:t>Alliance Survey 2016 was 37.8%</a:t>
            </a:r>
            <a:endParaRPr lang="en-US" sz="1600" dirty="0">
              <a:solidFill>
                <a:schemeClr val="tx1">
                  <a:lumMod val="75000"/>
                  <a:lumOff val="25000"/>
                </a:schemeClr>
              </a:solidFill>
            </a:endParaRPr>
          </a:p>
          <a:p>
            <a:pPr marL="0" indent="0" defTabSz="623438" eaLnBrk="0" fontAlgn="base" hangingPunct="0">
              <a:spcBef>
                <a:spcPct val="0"/>
              </a:spcBef>
              <a:spcAft>
                <a:spcPct val="0"/>
              </a:spcAft>
              <a:buFont typeface="Arial"/>
              <a:buNone/>
            </a:pPr>
            <a:endParaRPr lang="en-US" altLang="en-US" sz="1600" dirty="0">
              <a:solidFill>
                <a:schemeClr val="tx1">
                  <a:lumMod val="75000"/>
                  <a:lumOff val="25000"/>
                </a:schemeClr>
              </a:solidFill>
            </a:endParaRPr>
          </a:p>
        </p:txBody>
      </p:sp>
      <p:sp>
        <p:nvSpPr>
          <p:cNvPr id="9" name="Content Placeholder 4">
            <a:extLst>
              <a:ext uri="{FF2B5EF4-FFF2-40B4-BE49-F238E27FC236}">
                <a16:creationId xmlns:a16="http://schemas.microsoft.com/office/drawing/2014/main" id="{33C7421A-F0D8-5142-8FC5-42055AEA99CA}"/>
              </a:ext>
            </a:extLst>
          </p:cNvPr>
          <p:cNvSpPr txBox="1">
            <a:spLocks/>
          </p:cNvSpPr>
          <p:nvPr/>
        </p:nvSpPr>
        <p:spPr>
          <a:xfrm>
            <a:off x="3923918" y="5403172"/>
            <a:ext cx="5030165"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National Core Indicators. (2019). National Core Indicators 2017 Staff Stability Survey Report. Retrieved from the National Core Indicators website: </a:t>
            </a:r>
            <a:r>
              <a:rPr lang="en-US" sz="1200" dirty="0">
                <a:hlinkClick r:id="rId5"/>
              </a:rPr>
              <a:t>www.nationalcoreindicators.org/resources/staff-stability-survey/</a:t>
            </a:r>
            <a:r>
              <a:rPr lang="en-US" sz="1200" dirty="0"/>
              <a:t> </a:t>
            </a:r>
          </a:p>
        </p:txBody>
      </p:sp>
    </p:spTree>
    <p:extLst>
      <p:ext uri="{BB962C8B-B14F-4D97-AF65-F5344CB8AC3E}">
        <p14:creationId xmlns:p14="http://schemas.microsoft.com/office/powerpoint/2010/main" val="61326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43150" cy="838124"/>
          </a:xfrm>
        </p:spPr>
        <p:txBody>
          <a:bodyPr/>
          <a:lstStyle/>
          <a:p>
            <a:r>
              <a:rPr lang="en-US" dirty="0">
                <a:latin typeface="Open Sans Semibold" charset="0"/>
                <a:ea typeface="Open Sans Semibold" charset="0"/>
                <a:cs typeface="Open Sans Semibold" charset="0"/>
              </a:rPr>
              <a:t>DSP Wages</a:t>
            </a:r>
          </a:p>
        </p:txBody>
      </p:sp>
      <p:pic>
        <p:nvPicPr>
          <p:cNvPr id="5" name="Picture 4" descr="Image result for nci national core indic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224" y="306350"/>
            <a:ext cx="2234709" cy="774700"/>
          </a:xfrm>
          <a:prstGeom prst="rect">
            <a:avLst/>
          </a:prstGeom>
          <a:solidFill>
            <a:schemeClr val="bg1"/>
          </a:solidFill>
          <a:extLst/>
        </p:spPr>
      </p:pic>
      <p:pic>
        <p:nvPicPr>
          <p:cNvPr id="4" name="Content Placeholder 3" descr="A bar chart showing the average starting wage for a DSP is $11.44 and the overall wage is $12.52."/>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t="1887" b="-1"/>
          <a:stretch/>
        </p:blipFill>
        <p:spPr>
          <a:xfrm>
            <a:off x="126612" y="1635927"/>
            <a:ext cx="8883322" cy="3334340"/>
          </a:xfrm>
          <a:prstGeom prst="rect">
            <a:avLst/>
          </a:prstGeom>
          <a:solidFill>
            <a:schemeClr val="bg1"/>
          </a:solidFill>
        </p:spPr>
      </p:pic>
      <p:sp>
        <p:nvSpPr>
          <p:cNvPr id="7" name="Content Placeholder 4">
            <a:extLst>
              <a:ext uri="{FF2B5EF4-FFF2-40B4-BE49-F238E27FC236}">
                <a16:creationId xmlns:a16="http://schemas.microsoft.com/office/drawing/2014/main" id="{33C7421A-F0D8-5142-8FC5-42055AEA99CA}"/>
              </a:ext>
            </a:extLst>
          </p:cNvPr>
          <p:cNvSpPr txBox="1">
            <a:spLocks/>
          </p:cNvSpPr>
          <p:nvPr/>
        </p:nvSpPr>
        <p:spPr>
          <a:xfrm>
            <a:off x="3979768" y="5234986"/>
            <a:ext cx="5030165"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National Core Indicators. (2019). National Core Indicators 2017 Staff Stability Survey Report. Retrieved from the National Core Indicators website: </a:t>
            </a:r>
            <a:r>
              <a:rPr lang="en-US" sz="1200" dirty="0">
                <a:hlinkClick r:id="rId5"/>
              </a:rPr>
              <a:t>www.nationalcoreindicators.org/resources/staff-stability-survey/</a:t>
            </a:r>
            <a:r>
              <a:rPr lang="en-US" sz="1200" dirty="0"/>
              <a:t> </a:t>
            </a:r>
          </a:p>
        </p:txBody>
      </p:sp>
    </p:spTree>
    <p:extLst>
      <p:ext uri="{BB962C8B-B14F-4D97-AF65-F5344CB8AC3E}">
        <p14:creationId xmlns:p14="http://schemas.microsoft.com/office/powerpoint/2010/main" val="242833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6" y="241527"/>
            <a:ext cx="8229600" cy="838124"/>
          </a:xfrm>
        </p:spPr>
        <p:txBody>
          <a:bodyPr/>
          <a:lstStyle/>
          <a:p>
            <a:pPr algn="ctr"/>
            <a:r>
              <a:rPr lang="en-US" dirty="0">
                <a:latin typeface="Open Sans Semibold" charset="0"/>
                <a:ea typeface="Open Sans Semibold" charset="0"/>
                <a:cs typeface="Open Sans Semibold" charset="0"/>
              </a:rPr>
              <a:t>DSP Scope of Practice - Multidisciplinary</a:t>
            </a:r>
          </a:p>
        </p:txBody>
      </p:sp>
      <p:pic>
        <p:nvPicPr>
          <p:cNvPr id="2" name="Picture 1" descr="A pie chart showing the wide scope of practices required for a DSP. The largest areas in that scope are teacher, nurse, and psychologist which together take up about 60% of the pi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24" y="1689289"/>
            <a:ext cx="5215778" cy="4011872"/>
          </a:xfrm>
          <a:prstGeom prst="rect">
            <a:avLst/>
          </a:prstGeom>
        </p:spPr>
      </p:pic>
    </p:spTree>
    <p:extLst>
      <p:ext uri="{BB962C8B-B14F-4D97-AF65-F5344CB8AC3E}">
        <p14:creationId xmlns:p14="http://schemas.microsoft.com/office/powerpoint/2010/main" val="12653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QF Framework for Home and Community Based Services Outcome Measurement is at the center of the graphic and around that title are the 11 domains: choice and control; human and legal rights; community inclusion; holistic health &amp; functioning; workforce; caregiver support; person-centered service planning and coordination; service deliver &amp; effectiveness; equity; system performance &amp; accountability; and consumer leadership in system develo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2" y="1631950"/>
            <a:ext cx="7975600" cy="4381500"/>
          </a:xfrm>
          <a:prstGeom prst="rect">
            <a:avLst/>
          </a:prstGeom>
        </p:spPr>
      </p:pic>
      <p:sp>
        <p:nvSpPr>
          <p:cNvPr id="2" name="Title 1"/>
          <p:cNvSpPr>
            <a:spLocks noGrp="1"/>
          </p:cNvSpPr>
          <p:nvPr>
            <p:ph type="title"/>
          </p:nvPr>
        </p:nvSpPr>
        <p:spPr/>
        <p:txBody>
          <a:bodyPr/>
          <a:lstStyle/>
          <a:p>
            <a:pPr algn="ctr"/>
            <a:r>
              <a:rPr lang="en-US" dirty="0">
                <a:latin typeface="Open Sans Semibold" charset="0"/>
                <a:ea typeface="Open Sans Semibold" charset="0"/>
                <a:cs typeface="Open Sans Semibold" charset="0"/>
              </a:rPr>
              <a:t>National Quality</a:t>
            </a:r>
            <a:r>
              <a:rPr lang="en-US" baseline="0" dirty="0">
                <a:latin typeface="Open Sans Semibold" charset="0"/>
                <a:ea typeface="Open Sans Semibold" charset="0"/>
                <a:cs typeface="Open Sans Semibold" charset="0"/>
              </a:rPr>
              <a:t> Forum (NQF) Network</a:t>
            </a:r>
            <a:endParaRPr lang="en-US" dirty="0">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55078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Open Sans Semibold" charset="0"/>
                <a:ea typeface="Open Sans Semibold" charset="0"/>
                <a:cs typeface="Open Sans Semibold" charset="0"/>
              </a:rPr>
              <a:t>National Quality Forum (NQF) Framework</a:t>
            </a:r>
          </a:p>
        </p:txBody>
      </p:sp>
      <p:sp>
        <p:nvSpPr>
          <p:cNvPr id="3" name="Content Placeholder 2"/>
          <p:cNvSpPr>
            <a:spLocks noGrp="1"/>
          </p:cNvSpPr>
          <p:nvPr>
            <p:ph sz="quarter" idx="13"/>
          </p:nvPr>
        </p:nvSpPr>
        <p:spPr>
          <a:xfrm>
            <a:off x="457200" y="1585915"/>
            <a:ext cx="8229600" cy="4586286"/>
          </a:xfrm>
        </p:spPr>
        <p:txBody>
          <a:bodyPr>
            <a:normAutofit fontScale="47500" lnSpcReduction="20000"/>
          </a:bodyPr>
          <a:lstStyle/>
          <a:p>
            <a:pPr marL="0" indent="0">
              <a:lnSpc>
                <a:spcPct val="120000"/>
              </a:lnSpc>
              <a:spcBef>
                <a:spcPts val="1200"/>
              </a:spcBef>
              <a:spcAft>
                <a:spcPts val="600"/>
              </a:spcAft>
              <a:buNone/>
            </a:pPr>
            <a:r>
              <a:rPr lang="en-US" sz="4400" dirty="0"/>
              <a:t>NQF Framework for Home and Community Based Services Outcome Measurement (11 Domains, 2-7 Subdomains)</a:t>
            </a:r>
          </a:p>
          <a:p>
            <a:pPr marL="742950" indent="-377190" defTabSz="91440">
              <a:lnSpc>
                <a:spcPct val="120000"/>
              </a:lnSpc>
              <a:spcBef>
                <a:spcPts val="0"/>
              </a:spcBef>
              <a:buFont typeface="+mj-lt"/>
              <a:buAutoNum type="arabicPeriod"/>
            </a:pPr>
            <a:r>
              <a:rPr lang="en-US" sz="4200" dirty="0"/>
              <a:t>Choice and Control</a:t>
            </a:r>
          </a:p>
          <a:p>
            <a:pPr marL="742950" indent="-377190" defTabSz="91440">
              <a:lnSpc>
                <a:spcPct val="120000"/>
              </a:lnSpc>
              <a:spcBef>
                <a:spcPts val="0"/>
              </a:spcBef>
              <a:buFont typeface="+mj-lt"/>
              <a:buAutoNum type="arabicPeriod"/>
            </a:pPr>
            <a:r>
              <a:rPr lang="en-US" sz="4200" dirty="0"/>
              <a:t>Human and Legal Rights</a:t>
            </a:r>
          </a:p>
          <a:p>
            <a:pPr marL="742950" indent="-377190" defTabSz="91440">
              <a:lnSpc>
                <a:spcPct val="120000"/>
              </a:lnSpc>
              <a:spcBef>
                <a:spcPts val="0"/>
              </a:spcBef>
              <a:buFont typeface="+mj-lt"/>
              <a:buAutoNum type="arabicPeriod"/>
            </a:pPr>
            <a:r>
              <a:rPr lang="en-US" sz="4200" dirty="0"/>
              <a:t>Community Inclusion</a:t>
            </a:r>
          </a:p>
          <a:p>
            <a:pPr marL="742950" indent="-377190" defTabSz="91440">
              <a:lnSpc>
                <a:spcPct val="120000"/>
              </a:lnSpc>
              <a:spcBef>
                <a:spcPts val="0"/>
              </a:spcBef>
              <a:buFont typeface="+mj-lt"/>
              <a:buAutoNum type="arabicPeriod"/>
            </a:pPr>
            <a:r>
              <a:rPr lang="en-US" sz="4200" dirty="0"/>
              <a:t>Holistic Health and Functioning</a:t>
            </a:r>
          </a:p>
          <a:p>
            <a:pPr marL="742950" indent="-377190" defTabSz="91440">
              <a:lnSpc>
                <a:spcPct val="120000"/>
              </a:lnSpc>
              <a:spcBef>
                <a:spcPts val="0"/>
              </a:spcBef>
              <a:buFont typeface="+mj-lt"/>
              <a:buAutoNum type="arabicPeriod"/>
            </a:pPr>
            <a:r>
              <a:rPr lang="en-US" sz="4200" dirty="0"/>
              <a:t>Workforce</a:t>
            </a:r>
          </a:p>
          <a:p>
            <a:pPr marL="742950" indent="-377190" defTabSz="91440">
              <a:lnSpc>
                <a:spcPct val="120000"/>
              </a:lnSpc>
              <a:spcBef>
                <a:spcPts val="0"/>
              </a:spcBef>
              <a:buFont typeface="+mj-lt"/>
              <a:buAutoNum type="arabicPeriod"/>
            </a:pPr>
            <a:r>
              <a:rPr lang="en-US" sz="4200" dirty="0"/>
              <a:t>Caregiver Support</a:t>
            </a:r>
          </a:p>
          <a:p>
            <a:pPr marL="742950" indent="-377190" defTabSz="91440">
              <a:lnSpc>
                <a:spcPct val="120000"/>
              </a:lnSpc>
              <a:spcBef>
                <a:spcPts val="0"/>
              </a:spcBef>
              <a:buFont typeface="+mj-lt"/>
              <a:buAutoNum type="arabicPeriod"/>
            </a:pPr>
            <a:r>
              <a:rPr lang="en-US" sz="4200" dirty="0"/>
              <a:t>Person-Centered Service Planning and Coordination</a:t>
            </a:r>
          </a:p>
          <a:p>
            <a:pPr marL="742950" indent="-377190" defTabSz="91440">
              <a:lnSpc>
                <a:spcPct val="120000"/>
              </a:lnSpc>
              <a:spcBef>
                <a:spcPts val="0"/>
              </a:spcBef>
              <a:buFont typeface="+mj-lt"/>
              <a:buAutoNum type="arabicPeriod"/>
            </a:pPr>
            <a:r>
              <a:rPr lang="en-US" sz="4200" dirty="0"/>
              <a:t>Service Delivery &amp; Effectiveness</a:t>
            </a:r>
          </a:p>
          <a:p>
            <a:pPr marL="742950" indent="-377190" defTabSz="91440">
              <a:lnSpc>
                <a:spcPct val="120000"/>
              </a:lnSpc>
              <a:spcBef>
                <a:spcPts val="0"/>
              </a:spcBef>
              <a:buFont typeface="+mj-lt"/>
              <a:buAutoNum type="arabicPeriod"/>
            </a:pPr>
            <a:r>
              <a:rPr lang="en-US" sz="4200" dirty="0"/>
              <a:t>Equity</a:t>
            </a:r>
          </a:p>
          <a:p>
            <a:pPr marL="742950" indent="-377190" defTabSz="91440">
              <a:lnSpc>
                <a:spcPct val="120000"/>
              </a:lnSpc>
              <a:spcBef>
                <a:spcPts val="0"/>
              </a:spcBef>
              <a:buFont typeface="+mj-lt"/>
              <a:buAutoNum type="arabicPeriod"/>
            </a:pPr>
            <a:r>
              <a:rPr lang="en-US" sz="4200" dirty="0"/>
              <a:t>System Performance &amp; Accountability</a:t>
            </a:r>
          </a:p>
          <a:p>
            <a:pPr marL="742950" indent="-377190" defTabSz="91440">
              <a:lnSpc>
                <a:spcPct val="120000"/>
              </a:lnSpc>
              <a:spcBef>
                <a:spcPts val="0"/>
              </a:spcBef>
              <a:buFont typeface="+mj-lt"/>
              <a:buAutoNum type="arabicPeriod"/>
            </a:pPr>
            <a:r>
              <a:rPr lang="en-US" sz="4200" dirty="0"/>
              <a:t>Consumer Leadership in System Development</a:t>
            </a:r>
          </a:p>
          <a:p>
            <a:pPr lvl="1"/>
            <a:endParaRPr lang="en-US" dirty="0"/>
          </a:p>
        </p:txBody>
      </p:sp>
    </p:spTree>
    <p:extLst>
      <p:ext uri="{BB962C8B-B14F-4D97-AF65-F5344CB8AC3E}">
        <p14:creationId xmlns:p14="http://schemas.microsoft.com/office/powerpoint/2010/main" val="78917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191" y="358412"/>
            <a:ext cx="7734300" cy="584776"/>
          </a:xfrm>
        </p:spPr>
        <p:txBody>
          <a:bodyPr/>
          <a:lstStyle/>
          <a:p>
            <a:r>
              <a:rPr lang="en-US" dirty="0">
                <a:solidFill>
                  <a:srgbClr val="0F3F59"/>
                </a:solidFill>
                <a:latin typeface="Open Sans Semibold" charset="0"/>
                <a:ea typeface="Open Sans Semibold" charset="0"/>
                <a:cs typeface="Open Sans Semibold" charset="0"/>
              </a:rPr>
              <a:t>Other Information</a:t>
            </a:r>
          </a:p>
        </p:txBody>
      </p:sp>
      <p:sp>
        <p:nvSpPr>
          <p:cNvPr id="7" name="Content Placeholder 2"/>
          <p:cNvSpPr txBox="1">
            <a:spLocks/>
          </p:cNvSpPr>
          <p:nvPr/>
        </p:nvSpPr>
        <p:spPr>
          <a:xfrm>
            <a:off x="357188" y="1770065"/>
            <a:ext cx="5686425" cy="3016249"/>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800" dirty="0">
                <a:solidFill>
                  <a:schemeClr val="tx1">
                    <a:lumMod val="75000"/>
                    <a:lumOff val="25000"/>
                  </a:schemeClr>
                </a:solidFill>
                <a:latin typeface="Open Sans" charset="0"/>
                <a:ea typeface="ＭＳ Ｐゴシック" charset="0"/>
              </a:rPr>
              <a:t>Amy Hewitt</a:t>
            </a:r>
          </a:p>
          <a:p>
            <a:pPr>
              <a:buNone/>
            </a:pPr>
            <a:r>
              <a:rPr lang="en-US" sz="1800" dirty="0">
                <a:solidFill>
                  <a:schemeClr val="tx1">
                    <a:lumMod val="75000"/>
                    <a:lumOff val="25000"/>
                  </a:schemeClr>
                </a:solidFill>
                <a:latin typeface="Open Sans" charset="0"/>
                <a:ea typeface="ＭＳ Ｐゴシック" charset="0"/>
              </a:rPr>
              <a:t>Research and Training Center on Community Living</a:t>
            </a:r>
          </a:p>
          <a:p>
            <a:pPr>
              <a:buNone/>
            </a:pPr>
            <a:r>
              <a:rPr lang="en-US" sz="1800" dirty="0">
                <a:solidFill>
                  <a:schemeClr val="tx1">
                    <a:lumMod val="75000"/>
                    <a:lumOff val="25000"/>
                  </a:schemeClr>
                </a:solidFill>
                <a:latin typeface="Open Sans" charset="0"/>
                <a:ea typeface="ＭＳ Ｐゴシック" charset="0"/>
              </a:rPr>
              <a:t>Institute on Community Integration (UCEDD) </a:t>
            </a:r>
          </a:p>
          <a:p>
            <a:pPr>
              <a:buNone/>
            </a:pPr>
            <a:r>
              <a:rPr lang="en-US" sz="1800" dirty="0">
                <a:solidFill>
                  <a:schemeClr val="tx1">
                    <a:lumMod val="75000"/>
                    <a:lumOff val="25000"/>
                  </a:schemeClr>
                </a:solidFill>
                <a:latin typeface="Open Sans" charset="0"/>
                <a:ea typeface="ＭＳ Ｐゴシック" charset="0"/>
              </a:rPr>
              <a:t>University of Minnesota, Twin Cities</a:t>
            </a:r>
          </a:p>
          <a:p>
            <a:pPr>
              <a:buNone/>
            </a:pPr>
            <a:r>
              <a:rPr lang="en-US" sz="1800" dirty="0">
                <a:solidFill>
                  <a:schemeClr val="tx1">
                    <a:lumMod val="75000"/>
                    <a:lumOff val="25000"/>
                  </a:schemeClr>
                </a:solidFill>
                <a:latin typeface="Open Sans" charset="0"/>
                <a:ea typeface="ＭＳ Ｐゴシック" charset="0"/>
              </a:rPr>
              <a:t>214 </a:t>
            </a:r>
            <a:r>
              <a:rPr lang="en-US" sz="1800" dirty="0" err="1">
                <a:solidFill>
                  <a:schemeClr val="tx1">
                    <a:lumMod val="75000"/>
                    <a:lumOff val="25000"/>
                  </a:schemeClr>
                </a:solidFill>
                <a:latin typeface="Open Sans" charset="0"/>
                <a:ea typeface="ＭＳ Ｐゴシック" charset="0"/>
              </a:rPr>
              <a:t>Pattee</a:t>
            </a:r>
            <a:r>
              <a:rPr lang="en-US" sz="1800" dirty="0">
                <a:solidFill>
                  <a:schemeClr val="tx1">
                    <a:lumMod val="75000"/>
                    <a:lumOff val="25000"/>
                  </a:schemeClr>
                </a:solidFill>
                <a:latin typeface="Open Sans" charset="0"/>
                <a:ea typeface="ＭＳ Ｐゴシック" charset="0"/>
              </a:rPr>
              <a:t> Hall, 150 Pillsbury Drive SE</a:t>
            </a:r>
          </a:p>
          <a:p>
            <a:pPr>
              <a:buNone/>
            </a:pPr>
            <a:r>
              <a:rPr lang="en-US" sz="1800" dirty="0">
                <a:solidFill>
                  <a:schemeClr val="tx1">
                    <a:lumMod val="75000"/>
                    <a:lumOff val="25000"/>
                  </a:schemeClr>
                </a:solidFill>
                <a:latin typeface="Open Sans" charset="0"/>
                <a:ea typeface="ＭＳ Ｐゴシック" charset="0"/>
              </a:rPr>
              <a:t>Minneapolis, MN  55455</a:t>
            </a:r>
          </a:p>
          <a:p>
            <a:pPr>
              <a:buNone/>
            </a:pPr>
            <a:r>
              <a:rPr lang="en-US" sz="1800" dirty="0">
                <a:solidFill>
                  <a:schemeClr val="tx1">
                    <a:lumMod val="75000"/>
                    <a:lumOff val="25000"/>
                  </a:schemeClr>
                </a:solidFill>
                <a:latin typeface="Open Sans" charset="0"/>
                <a:ea typeface="ＭＳ Ｐゴシック" charset="0"/>
              </a:rPr>
              <a:t>612.625.1098</a:t>
            </a:r>
          </a:p>
          <a:p>
            <a:pPr>
              <a:buNone/>
            </a:pPr>
            <a:r>
              <a:rPr lang="en-US" sz="1800" dirty="0">
                <a:solidFill>
                  <a:schemeClr val="tx1">
                    <a:lumMod val="75000"/>
                    <a:lumOff val="25000"/>
                  </a:schemeClr>
                </a:solidFill>
                <a:latin typeface="Open Sans" charset="0"/>
                <a:ea typeface="ＭＳ Ｐゴシック" charset="0"/>
              </a:rPr>
              <a:t>hewit005@umn.edu</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0" name="Content Placeholder 4">
            <a:extLst>
              <a:ext uri="{FF2B5EF4-FFF2-40B4-BE49-F238E27FC236}">
                <a16:creationId xmlns:a16="http://schemas.microsoft.com/office/drawing/2014/main" id="{33C7421A-F0D8-5142-8FC5-42055AEA99CA}"/>
              </a:ext>
            </a:extLst>
          </p:cNvPr>
          <p:cNvSpPr txBox="1">
            <a:spLocks/>
          </p:cNvSpPr>
          <p:nvPr/>
        </p:nvSpPr>
        <p:spPr>
          <a:xfrm>
            <a:off x="333969" y="5060079"/>
            <a:ext cx="8652745"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This research was supported by grant from the National Institute on Disabilities and Rehabilitation Research, U.S. Department of Education #H133G080029 and #H133B080005. Grantees undertaking projects under government sponsorship are encouraged to express freely their findings and conclusions.  Points of view or opinions do not, therefore necessarily represent official NIDRR policy.</a:t>
            </a:r>
          </a:p>
        </p:txBody>
      </p:sp>
    </p:spTree>
    <p:extLst>
      <p:ext uri="{BB962C8B-B14F-4D97-AF65-F5344CB8AC3E}">
        <p14:creationId xmlns:p14="http://schemas.microsoft.com/office/powerpoint/2010/main" val="11225083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19796</TotalTime>
  <Words>722</Words>
  <Application>Microsoft Office PowerPoint</Application>
  <PresentationFormat>On-screen Show (4:3)</PresentationFormat>
  <Paragraphs>63</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Open Sans</vt:lpstr>
      <vt:lpstr>Open Sans bold</vt:lpstr>
      <vt:lpstr>Open Sans Semibold</vt:lpstr>
      <vt:lpstr>Webdings</vt:lpstr>
      <vt:lpstr>1_Office Theme</vt:lpstr>
      <vt:lpstr>Inclusive Education</vt:lpstr>
      <vt:lpstr>National Core Indictors™ 2017-18</vt:lpstr>
      <vt:lpstr>Workforce Key to Quality (and person centeredness!!)</vt:lpstr>
      <vt:lpstr>DSP Average Turnover Rate</vt:lpstr>
      <vt:lpstr>DSP Wages</vt:lpstr>
      <vt:lpstr>DSP Scope of Practice - Multidisciplinary</vt:lpstr>
      <vt:lpstr>National Quality Forum (NQF) Network</vt:lpstr>
      <vt:lpstr>National Quality Forum (NQF) Framework</vt:lpstr>
      <vt:lpstr>Other Information</vt:lpstr>
      <vt:lpstr>Thank You</vt:lpstr>
    </vt:vector>
  </TitlesOfParts>
  <Manager/>
  <Company>University of Minnesota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Olmstead Event 2019</dc:title>
  <dc:subject>ACL Olmstead Event 2019</dc:subject>
  <dc:creator>Amy Hewitt</dc:creator>
  <cp:keywords/>
  <dc:description/>
  <cp:lastModifiedBy>Mack, Kelly (ACL)</cp:lastModifiedBy>
  <cp:revision>602</cp:revision>
  <cp:lastPrinted>2017-09-18T16:05:13Z</cp:lastPrinted>
  <dcterms:created xsi:type="dcterms:W3CDTF">2016-04-07T18:13:15Z</dcterms:created>
  <dcterms:modified xsi:type="dcterms:W3CDTF">2019-06-25T15:09:22Z</dcterms:modified>
  <cp:category/>
</cp:coreProperties>
</file>