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317" r:id="rId5"/>
    <p:sldId id="258" r:id="rId6"/>
    <p:sldId id="313" r:id="rId7"/>
    <p:sldId id="383" r:id="rId8"/>
    <p:sldId id="314" r:id="rId9"/>
    <p:sldId id="316" r:id="rId10"/>
    <p:sldId id="259" r:id="rId11"/>
    <p:sldId id="261" r:id="rId12"/>
    <p:sldId id="310" r:id="rId13"/>
    <p:sldId id="315" r:id="rId14"/>
    <p:sldId id="325" r:id="rId15"/>
    <p:sldId id="319" r:id="rId16"/>
    <p:sldId id="321" r:id="rId17"/>
    <p:sldId id="326" r:id="rId18"/>
    <p:sldId id="32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6599F6-1800-484B-9F4B-DB92A84831E3}" v="3699" dt="2021-09-16T02:36:48.1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5" autoAdjust="0"/>
    <p:restoredTop sz="86449" autoAdjust="0"/>
  </p:normalViewPr>
  <p:slideViewPr>
    <p:cSldViewPr snapToGrid="0">
      <p:cViewPr varScale="1">
        <p:scale>
          <a:sx n="61" d="100"/>
          <a:sy n="61" d="100"/>
        </p:scale>
        <p:origin x="48" y="264"/>
      </p:cViewPr>
      <p:guideLst/>
    </p:cSldViewPr>
  </p:slideViewPr>
  <p:outlineViewPr>
    <p:cViewPr>
      <p:scale>
        <a:sx n="33" d="100"/>
        <a:sy n="33" d="100"/>
      </p:scale>
      <p:origin x="0" y="-4651"/>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e Eby" userId="fb551d83-5fae-4a65-88e9-8717d43d2cc9" providerId="ADAL" clId="{636599F6-1800-484B-9F4B-DB92A84831E3}"/>
    <pc:docChg chg="modSld">
      <pc:chgData name="Christine Eby" userId="fb551d83-5fae-4a65-88e9-8717d43d2cc9" providerId="ADAL" clId="{636599F6-1800-484B-9F4B-DB92A84831E3}" dt="2021-09-16T02:36:48.158" v="3758" actId="962"/>
      <pc:docMkLst>
        <pc:docMk/>
      </pc:docMkLst>
      <pc:sldChg chg="addSp delSp modSp">
        <pc:chgData name="Christine Eby" userId="fb551d83-5fae-4a65-88e9-8717d43d2cc9" providerId="ADAL" clId="{636599F6-1800-484B-9F4B-DB92A84831E3}" dt="2021-09-16T02:25:33.849" v="604" actId="962"/>
        <pc:sldMkLst>
          <pc:docMk/>
          <pc:sldMk cId="2401310614" sldId="258"/>
        </pc:sldMkLst>
        <pc:spChg chg="add del mod">
          <ac:chgData name="Christine Eby" userId="fb551d83-5fae-4a65-88e9-8717d43d2cc9" providerId="ADAL" clId="{636599F6-1800-484B-9F4B-DB92A84831E3}" dt="2021-09-16T02:24:48.467" v="174" actId="478"/>
          <ac:spMkLst>
            <pc:docMk/>
            <pc:sldMk cId="2401310614" sldId="258"/>
            <ac:spMk id="3" creationId="{1DDEA0EA-309D-4E1E-B142-09EC2B78FC4B}"/>
          </ac:spMkLst>
        </pc:spChg>
        <pc:graphicFrameChg chg="add del mod">
          <ac:chgData name="Christine Eby" userId="fb551d83-5fae-4a65-88e9-8717d43d2cc9" providerId="ADAL" clId="{636599F6-1800-484B-9F4B-DB92A84831E3}" dt="2021-09-16T02:25:33.849" v="604" actId="962"/>
          <ac:graphicFrameMkLst>
            <pc:docMk/>
            <pc:sldMk cId="2401310614" sldId="258"/>
            <ac:graphicFrameMk id="5" creationId="{ADB51205-0DFE-4B6A-908F-B85E7121FC79}"/>
          </ac:graphicFrameMkLst>
        </pc:graphicFrameChg>
      </pc:sldChg>
      <pc:sldChg chg="addSp delSp modSp">
        <pc:chgData name="Christine Eby" userId="fb551d83-5fae-4a65-88e9-8717d43d2cc9" providerId="ADAL" clId="{636599F6-1800-484B-9F4B-DB92A84831E3}" dt="2021-09-16T02:28:17.023" v="838" actId="20577"/>
        <pc:sldMkLst>
          <pc:docMk/>
          <pc:sldMk cId="1053358082" sldId="259"/>
        </pc:sldMkLst>
        <pc:spChg chg="add del mod">
          <ac:chgData name="Christine Eby" userId="fb551d83-5fae-4a65-88e9-8717d43d2cc9" providerId="ADAL" clId="{636599F6-1800-484B-9F4B-DB92A84831E3}" dt="2021-09-16T02:26:35.364" v="746" actId="478"/>
          <ac:spMkLst>
            <pc:docMk/>
            <pc:sldMk cId="1053358082" sldId="259"/>
            <ac:spMk id="3" creationId="{FF1A3979-9420-4188-932E-95470ACA9999}"/>
          </ac:spMkLst>
        </pc:spChg>
        <pc:spChg chg="add mod">
          <ac:chgData name="Christine Eby" userId="fb551d83-5fae-4a65-88e9-8717d43d2cc9" providerId="ADAL" clId="{636599F6-1800-484B-9F4B-DB92A84831E3}" dt="2021-09-16T02:28:17.023" v="838" actId="20577"/>
          <ac:spMkLst>
            <pc:docMk/>
            <pc:sldMk cId="1053358082" sldId="259"/>
            <ac:spMk id="4" creationId="{0EF3EA40-F380-4C82-BE0C-55554BD18B85}"/>
          </ac:spMkLst>
        </pc:spChg>
        <pc:spChg chg="add mod">
          <ac:chgData name="Christine Eby" userId="fb551d83-5fae-4a65-88e9-8717d43d2cc9" providerId="ADAL" clId="{636599F6-1800-484B-9F4B-DB92A84831E3}" dt="2021-09-16T02:28:13.713" v="837" actId="1076"/>
          <ac:spMkLst>
            <pc:docMk/>
            <pc:sldMk cId="1053358082" sldId="259"/>
            <ac:spMk id="6" creationId="{E26CFE73-D340-4AC5-9B4B-411819D695A7}"/>
          </ac:spMkLst>
        </pc:spChg>
        <pc:spChg chg="add del mod">
          <ac:chgData name="Christine Eby" userId="fb551d83-5fae-4a65-88e9-8717d43d2cc9" providerId="ADAL" clId="{636599F6-1800-484B-9F4B-DB92A84831E3}" dt="2021-09-16T02:27:42.361" v="828" actId="478"/>
          <ac:spMkLst>
            <pc:docMk/>
            <pc:sldMk cId="1053358082" sldId="259"/>
            <ac:spMk id="7" creationId="{62E4B579-9F03-4BB1-9585-0EFEC837BD36}"/>
          </ac:spMkLst>
        </pc:spChg>
        <pc:graphicFrameChg chg="add del mod">
          <ac:chgData name="Christine Eby" userId="fb551d83-5fae-4a65-88e9-8717d43d2cc9" providerId="ADAL" clId="{636599F6-1800-484B-9F4B-DB92A84831E3}" dt="2021-09-16T02:27:39.401" v="827" actId="478"/>
          <ac:graphicFrameMkLst>
            <pc:docMk/>
            <pc:sldMk cId="1053358082" sldId="259"/>
            <ac:graphicFrameMk id="5" creationId="{EF06CF17-01E4-4E58-97DB-C4E0AC497D23}"/>
          </ac:graphicFrameMkLst>
        </pc:graphicFrameChg>
      </pc:sldChg>
      <pc:sldChg chg="addSp delSp modSp mod">
        <pc:chgData name="Christine Eby" userId="fb551d83-5fae-4a65-88e9-8717d43d2cc9" providerId="ADAL" clId="{636599F6-1800-484B-9F4B-DB92A84831E3}" dt="2021-09-16T02:34:09.626" v="2462" actId="962"/>
        <pc:sldMkLst>
          <pc:docMk/>
          <pc:sldMk cId="2115317148" sldId="261"/>
        </pc:sldMkLst>
        <pc:spChg chg="add mod">
          <ac:chgData name="Christine Eby" userId="fb551d83-5fae-4a65-88e9-8717d43d2cc9" providerId="ADAL" clId="{636599F6-1800-484B-9F4B-DB92A84831E3}" dt="2021-09-16T02:20:08.006" v="144" actId="13244"/>
          <ac:spMkLst>
            <pc:docMk/>
            <pc:sldMk cId="2115317148" sldId="261"/>
            <ac:spMk id="2" creationId="{E0DC5C65-DAEC-427F-BAC1-E2F68B835D32}"/>
          </ac:spMkLst>
        </pc:spChg>
        <pc:spChg chg="del mod">
          <ac:chgData name="Christine Eby" userId="fb551d83-5fae-4a65-88e9-8717d43d2cc9" providerId="ADAL" clId="{636599F6-1800-484B-9F4B-DB92A84831E3}" dt="2021-09-16T02:17:40.089" v="118"/>
          <ac:spMkLst>
            <pc:docMk/>
            <pc:sldMk cId="2115317148" sldId="261"/>
            <ac:spMk id="6" creationId="{03B6104D-232D-4C8B-A5B7-8ECD2BC7E420}"/>
          </ac:spMkLst>
        </pc:spChg>
        <pc:picChg chg="mod">
          <ac:chgData name="Christine Eby" userId="fb551d83-5fae-4a65-88e9-8717d43d2cc9" providerId="ADAL" clId="{636599F6-1800-484B-9F4B-DB92A84831E3}" dt="2021-09-16T02:32:01.184" v="1700" actId="962"/>
          <ac:picMkLst>
            <pc:docMk/>
            <pc:sldMk cId="2115317148" sldId="261"/>
            <ac:picMk id="4" creationId="{743835F5-62D1-47FD-AD0A-827D979F3DF0}"/>
          </ac:picMkLst>
        </pc:picChg>
        <pc:picChg chg="mod">
          <ac:chgData name="Christine Eby" userId="fb551d83-5fae-4a65-88e9-8717d43d2cc9" providerId="ADAL" clId="{636599F6-1800-484B-9F4B-DB92A84831E3}" dt="2021-09-16T02:34:09.626" v="2462" actId="962"/>
          <ac:picMkLst>
            <pc:docMk/>
            <pc:sldMk cId="2115317148" sldId="261"/>
            <ac:picMk id="5" creationId="{1149CA56-C9F2-4B2F-A6E7-8FC63FDCBD11}"/>
          </ac:picMkLst>
        </pc:picChg>
      </pc:sldChg>
      <pc:sldChg chg="addSp delSp modSp">
        <pc:chgData name="Christine Eby" userId="fb551d83-5fae-4a65-88e9-8717d43d2cc9" providerId="ADAL" clId="{636599F6-1800-484B-9F4B-DB92A84831E3}" dt="2021-09-16T02:31:04.482" v="1642" actId="962"/>
        <pc:sldMkLst>
          <pc:docMk/>
          <pc:sldMk cId="2266665053" sldId="310"/>
        </pc:sldMkLst>
        <pc:spChg chg="mod">
          <ac:chgData name="Christine Eby" userId="fb551d83-5fae-4a65-88e9-8717d43d2cc9" providerId="ADAL" clId="{636599F6-1800-484B-9F4B-DB92A84831E3}" dt="2021-09-16T02:21:26.635" v="154" actId="13244"/>
          <ac:spMkLst>
            <pc:docMk/>
            <pc:sldMk cId="2266665053" sldId="310"/>
            <ac:spMk id="2" creationId="{A9A21A2B-E0E1-4E02-8F31-492A31119D61}"/>
          </ac:spMkLst>
        </pc:spChg>
        <pc:spChg chg="add del mod">
          <ac:chgData name="Christine Eby" userId="fb551d83-5fae-4a65-88e9-8717d43d2cc9" providerId="ADAL" clId="{636599F6-1800-484B-9F4B-DB92A84831E3}" dt="2021-09-16T02:21:31.914" v="155" actId="13244"/>
          <ac:spMkLst>
            <pc:docMk/>
            <pc:sldMk cId="2266665053" sldId="310"/>
            <ac:spMk id="5" creationId="{5EE945D2-747B-4740-82FA-507742E0319A}"/>
          </ac:spMkLst>
        </pc:spChg>
        <pc:spChg chg="del mod">
          <ac:chgData name="Christine Eby" userId="fb551d83-5fae-4a65-88e9-8717d43d2cc9" providerId="ADAL" clId="{636599F6-1800-484B-9F4B-DB92A84831E3}" dt="2021-09-16T02:21:33.771" v="156" actId="478"/>
          <ac:spMkLst>
            <pc:docMk/>
            <pc:sldMk cId="2266665053" sldId="310"/>
            <ac:spMk id="6" creationId="{00000000-0000-0000-0000-000000000000}"/>
          </ac:spMkLst>
        </pc:spChg>
        <pc:spChg chg="add del mod">
          <ac:chgData name="Christine Eby" userId="fb551d83-5fae-4a65-88e9-8717d43d2cc9" providerId="ADAL" clId="{636599F6-1800-484B-9F4B-DB92A84831E3}" dt="2021-09-16T02:20:47.686" v="149" actId="478"/>
          <ac:spMkLst>
            <pc:docMk/>
            <pc:sldMk cId="2266665053" sldId="310"/>
            <ac:spMk id="8" creationId="{FDBBB66F-AEA5-4F3E-8E09-B10C11235479}"/>
          </ac:spMkLst>
        </pc:spChg>
        <pc:spChg chg="del">
          <ac:chgData name="Christine Eby" userId="fb551d83-5fae-4a65-88e9-8717d43d2cc9" providerId="ADAL" clId="{636599F6-1800-484B-9F4B-DB92A84831E3}" dt="2021-09-16T02:21:08.157" v="151" actId="478"/>
          <ac:spMkLst>
            <pc:docMk/>
            <pc:sldMk cId="2266665053" sldId="310"/>
            <ac:spMk id="12" creationId="{823AC064-BC96-4F32-8AE1-B2FD38754823}"/>
          </ac:spMkLst>
        </pc:spChg>
        <pc:picChg chg="mod">
          <ac:chgData name="Christine Eby" userId="fb551d83-5fae-4a65-88e9-8717d43d2cc9" providerId="ADAL" clId="{636599F6-1800-484B-9F4B-DB92A84831E3}" dt="2021-09-16T02:31:04.482" v="1642" actId="962"/>
          <ac:picMkLst>
            <pc:docMk/>
            <pc:sldMk cId="2266665053" sldId="310"/>
            <ac:picMk id="4" creationId="{22B10376-AD3B-4558-8D6D-8F4A22A722E2}"/>
          </ac:picMkLst>
        </pc:picChg>
        <pc:picChg chg="mod">
          <ac:chgData name="Christine Eby" userId="fb551d83-5fae-4a65-88e9-8717d43d2cc9" providerId="ADAL" clId="{636599F6-1800-484B-9F4B-DB92A84831E3}" dt="2021-09-16T02:29:44.547" v="1328" actId="962"/>
          <ac:picMkLst>
            <pc:docMk/>
            <pc:sldMk cId="2266665053" sldId="310"/>
            <ac:picMk id="7" creationId="{00000000-0000-0000-0000-000000000000}"/>
          </ac:picMkLst>
        </pc:picChg>
        <pc:cxnChg chg="del">
          <ac:chgData name="Christine Eby" userId="fb551d83-5fae-4a65-88e9-8717d43d2cc9" providerId="ADAL" clId="{636599F6-1800-484B-9F4B-DB92A84831E3}" dt="2021-09-16T02:21:21.354" v="153" actId="478"/>
          <ac:cxnSpMkLst>
            <pc:docMk/>
            <pc:sldMk cId="2266665053" sldId="310"/>
            <ac:cxnSpMk id="14" creationId="{7E7C77BC-7138-40B1-A15B-20F57A494629}"/>
          </ac:cxnSpMkLst>
        </pc:cxnChg>
        <pc:cxnChg chg="del">
          <ac:chgData name="Christine Eby" userId="fb551d83-5fae-4a65-88e9-8717d43d2cc9" providerId="ADAL" clId="{636599F6-1800-484B-9F4B-DB92A84831E3}" dt="2021-09-16T02:21:03.031" v="150" actId="478"/>
          <ac:cxnSpMkLst>
            <pc:docMk/>
            <pc:sldMk cId="2266665053" sldId="310"/>
            <ac:cxnSpMk id="16" creationId="{DB146403-F3D6-484B-B2ED-97F9565D0370}"/>
          </ac:cxnSpMkLst>
        </pc:cxnChg>
      </pc:sldChg>
      <pc:sldChg chg="addSp delSp modSp">
        <pc:chgData name="Christine Eby" userId="fb551d83-5fae-4a65-88e9-8717d43d2cc9" providerId="ADAL" clId="{636599F6-1800-484B-9F4B-DB92A84831E3}" dt="2021-09-16T02:23:41.975" v="163" actId="962"/>
        <pc:sldMkLst>
          <pc:docMk/>
          <pc:sldMk cId="4192500669" sldId="313"/>
        </pc:sldMkLst>
        <pc:spChg chg="mod">
          <ac:chgData name="Christine Eby" userId="fb551d83-5fae-4a65-88e9-8717d43d2cc9" providerId="ADAL" clId="{636599F6-1800-484B-9F4B-DB92A84831E3}" dt="2021-09-16T02:19:58.586" v="143" actId="13244"/>
          <ac:spMkLst>
            <pc:docMk/>
            <pc:sldMk cId="4192500669" sldId="313"/>
            <ac:spMk id="2" creationId="{BF8427A2-BC39-47C9-AEF9-381F67152DAC}"/>
          </ac:spMkLst>
        </pc:spChg>
        <pc:spChg chg="add del mod">
          <ac:chgData name="Christine Eby" userId="fb551d83-5fae-4a65-88e9-8717d43d2cc9" providerId="ADAL" clId="{636599F6-1800-484B-9F4B-DB92A84831E3}" dt="2021-09-16T02:16:23.362" v="71" actId="20577"/>
          <ac:spMkLst>
            <pc:docMk/>
            <pc:sldMk cId="4192500669" sldId="313"/>
            <ac:spMk id="3" creationId="{FD08DDE5-1CAF-4B36-826B-56A11311C55F}"/>
          </ac:spMkLst>
        </pc:spChg>
        <pc:spChg chg="add mod">
          <ac:chgData name="Christine Eby" userId="fb551d83-5fae-4a65-88e9-8717d43d2cc9" providerId="ADAL" clId="{636599F6-1800-484B-9F4B-DB92A84831E3}" dt="2021-09-16T02:19:42.421" v="141" actId="13244"/>
          <ac:spMkLst>
            <pc:docMk/>
            <pc:sldMk cId="4192500669" sldId="313"/>
            <ac:spMk id="4" creationId="{7ECE6645-271A-432C-B99B-05AA03EF8537}"/>
          </ac:spMkLst>
        </pc:spChg>
        <pc:spChg chg="del">
          <ac:chgData name="Christine Eby" userId="fb551d83-5fae-4a65-88e9-8717d43d2cc9" providerId="ADAL" clId="{636599F6-1800-484B-9F4B-DB92A84831E3}" dt="2021-09-16T02:16:46.692" v="72" actId="478"/>
          <ac:spMkLst>
            <pc:docMk/>
            <pc:sldMk cId="4192500669" sldId="313"/>
            <ac:spMk id="5" creationId="{00000000-0000-0000-0000-000000000000}"/>
          </ac:spMkLst>
        </pc:spChg>
        <pc:spChg chg="mod">
          <ac:chgData name="Christine Eby" userId="fb551d83-5fae-4a65-88e9-8717d43d2cc9" providerId="ADAL" clId="{636599F6-1800-484B-9F4B-DB92A84831E3}" dt="2021-09-16T02:19:48.181" v="142" actId="13244"/>
          <ac:spMkLst>
            <pc:docMk/>
            <pc:sldMk cId="4192500669" sldId="313"/>
            <ac:spMk id="7" creationId="{00000000-0000-0000-0000-000000000000}"/>
          </ac:spMkLst>
        </pc:spChg>
        <pc:spChg chg="del">
          <ac:chgData name="Christine Eby" userId="fb551d83-5fae-4a65-88e9-8717d43d2cc9" providerId="ADAL" clId="{636599F6-1800-484B-9F4B-DB92A84831E3}" dt="2021-09-16T02:19:20.543" v="134" actId="478"/>
          <ac:spMkLst>
            <pc:docMk/>
            <pc:sldMk cId="4192500669" sldId="313"/>
            <ac:spMk id="8" creationId="{00000000-0000-0000-0000-000000000000}"/>
          </ac:spMkLst>
        </pc:spChg>
        <pc:spChg chg="del">
          <ac:chgData name="Christine Eby" userId="fb551d83-5fae-4a65-88e9-8717d43d2cc9" providerId="ADAL" clId="{636599F6-1800-484B-9F4B-DB92A84831E3}" dt="2021-09-16T02:19:22.443" v="135" actId="478"/>
          <ac:spMkLst>
            <pc:docMk/>
            <pc:sldMk cId="4192500669" sldId="313"/>
            <ac:spMk id="10" creationId="{00000000-0000-0000-0000-000000000000}"/>
          </ac:spMkLst>
        </pc:spChg>
        <pc:spChg chg="del">
          <ac:chgData name="Christine Eby" userId="fb551d83-5fae-4a65-88e9-8717d43d2cc9" providerId="ADAL" clId="{636599F6-1800-484B-9F4B-DB92A84831E3}" dt="2021-09-16T02:19:23.595" v="136" actId="478"/>
          <ac:spMkLst>
            <pc:docMk/>
            <pc:sldMk cId="4192500669" sldId="313"/>
            <ac:spMk id="12" creationId="{00000000-0000-0000-0000-000000000000}"/>
          </ac:spMkLst>
        </pc:spChg>
        <pc:spChg chg="del">
          <ac:chgData name="Christine Eby" userId="fb551d83-5fae-4a65-88e9-8717d43d2cc9" providerId="ADAL" clId="{636599F6-1800-484B-9F4B-DB92A84831E3}" dt="2021-09-16T02:19:24.442" v="137" actId="478"/>
          <ac:spMkLst>
            <pc:docMk/>
            <pc:sldMk cId="4192500669" sldId="313"/>
            <ac:spMk id="18" creationId="{00000000-0000-0000-0000-000000000000}"/>
          </ac:spMkLst>
        </pc:spChg>
        <pc:spChg chg="del">
          <ac:chgData name="Christine Eby" userId="fb551d83-5fae-4a65-88e9-8717d43d2cc9" providerId="ADAL" clId="{636599F6-1800-484B-9F4B-DB92A84831E3}" dt="2021-09-16T02:19:25.213" v="138" actId="478"/>
          <ac:spMkLst>
            <pc:docMk/>
            <pc:sldMk cId="4192500669" sldId="313"/>
            <ac:spMk id="20" creationId="{00000000-0000-0000-0000-000000000000}"/>
          </ac:spMkLst>
        </pc:spChg>
        <pc:cxnChg chg="mod">
          <ac:chgData name="Christine Eby" userId="fb551d83-5fae-4a65-88e9-8717d43d2cc9" providerId="ADAL" clId="{636599F6-1800-484B-9F4B-DB92A84831E3}" dt="2021-09-16T02:23:41.975" v="163" actId="962"/>
          <ac:cxnSpMkLst>
            <pc:docMk/>
            <pc:sldMk cId="4192500669" sldId="313"/>
            <ac:cxnSpMk id="14" creationId="{00000000-0000-0000-0000-000000000000}"/>
          </ac:cxnSpMkLst>
        </pc:cxnChg>
      </pc:sldChg>
      <pc:sldChg chg="modSp">
        <pc:chgData name="Christine Eby" userId="fb551d83-5fae-4a65-88e9-8717d43d2cc9" providerId="ADAL" clId="{636599F6-1800-484B-9F4B-DB92A84831E3}" dt="2021-09-16T02:29:08.961" v="1106" actId="962"/>
        <pc:sldMkLst>
          <pc:docMk/>
          <pc:sldMk cId="2198052927" sldId="314"/>
        </pc:sldMkLst>
        <pc:graphicFrameChg chg="mod">
          <ac:chgData name="Christine Eby" userId="fb551d83-5fae-4a65-88e9-8717d43d2cc9" providerId="ADAL" clId="{636599F6-1800-484B-9F4B-DB92A84831E3}" dt="2021-09-16T02:29:08.961" v="1106" actId="962"/>
          <ac:graphicFrameMkLst>
            <pc:docMk/>
            <pc:sldMk cId="2198052927" sldId="314"/>
            <ac:graphicFrameMk id="6" creationId="{00000000-0000-0000-0000-000000000000}"/>
          </ac:graphicFrameMkLst>
        </pc:graphicFrameChg>
        <pc:picChg chg="mod">
          <ac:chgData name="Christine Eby" userId="fb551d83-5fae-4a65-88e9-8717d43d2cc9" providerId="ADAL" clId="{636599F6-1800-484B-9F4B-DB92A84831E3}" dt="2021-09-16T02:26:07.327" v="744" actId="962"/>
          <ac:picMkLst>
            <pc:docMk/>
            <pc:sldMk cId="2198052927" sldId="314"/>
            <ac:picMk id="4098" creationId="{00000000-0000-0000-0000-000000000000}"/>
          </ac:picMkLst>
        </pc:picChg>
        <pc:cxnChg chg="mod">
          <ac:chgData name="Christine Eby" userId="fb551d83-5fae-4a65-88e9-8717d43d2cc9" providerId="ADAL" clId="{636599F6-1800-484B-9F4B-DB92A84831E3}" dt="2021-09-16T02:23:50.140" v="164" actId="962"/>
          <ac:cxnSpMkLst>
            <pc:docMk/>
            <pc:sldMk cId="2198052927" sldId="314"/>
            <ac:cxnSpMk id="7" creationId="{C92432A9-B80D-431B-B221-FF66E0CEC391}"/>
          </ac:cxnSpMkLst>
        </pc:cxnChg>
      </pc:sldChg>
      <pc:sldChg chg="delSp modSp mod">
        <pc:chgData name="Christine Eby" userId="fb551d83-5fae-4a65-88e9-8717d43d2cc9" providerId="ADAL" clId="{636599F6-1800-484B-9F4B-DB92A84831E3}" dt="2021-09-16T02:18:57.708" v="133"/>
        <pc:sldMkLst>
          <pc:docMk/>
          <pc:sldMk cId="2432238698" sldId="317"/>
        </pc:sldMkLst>
        <pc:spChg chg="mod">
          <ac:chgData name="Christine Eby" userId="fb551d83-5fae-4a65-88e9-8717d43d2cc9" providerId="ADAL" clId="{636599F6-1800-484B-9F4B-DB92A84831E3}" dt="2021-09-16T02:18:57.708" v="133"/>
          <ac:spMkLst>
            <pc:docMk/>
            <pc:sldMk cId="2432238698" sldId="317"/>
            <ac:spMk id="3" creationId="{05A196D3-75B0-4E9C-8FEB-B1182DB15844}"/>
          </ac:spMkLst>
        </pc:spChg>
        <pc:spChg chg="mod">
          <ac:chgData name="Christine Eby" userId="fb551d83-5fae-4a65-88e9-8717d43d2cc9" providerId="ADAL" clId="{636599F6-1800-484B-9F4B-DB92A84831E3}" dt="2021-09-16T02:18:42.419" v="130" actId="13244"/>
          <ac:spMkLst>
            <pc:docMk/>
            <pc:sldMk cId="2432238698" sldId="317"/>
            <ac:spMk id="17" creationId="{E8339746-553B-4919-AF5A-A79EF4201E67}"/>
          </ac:spMkLst>
        </pc:spChg>
        <pc:spChg chg="del mod">
          <ac:chgData name="Christine Eby" userId="fb551d83-5fae-4a65-88e9-8717d43d2cc9" providerId="ADAL" clId="{636599F6-1800-484B-9F4B-DB92A84831E3}" dt="2021-09-16T02:18:45.828" v="131" actId="478"/>
          <ac:spMkLst>
            <pc:docMk/>
            <pc:sldMk cId="2432238698" sldId="317"/>
            <ac:spMk id="20" creationId="{4913D8DA-B72B-46FB-9E5D-656A0EB0A476}"/>
          </ac:spMkLst>
        </pc:spChg>
        <pc:spChg chg="del">
          <ac:chgData name="Christine Eby" userId="fb551d83-5fae-4a65-88e9-8717d43d2cc9" providerId="ADAL" clId="{636599F6-1800-484B-9F4B-DB92A84831E3}" dt="2021-09-16T02:18:49.352" v="132" actId="478"/>
          <ac:spMkLst>
            <pc:docMk/>
            <pc:sldMk cId="2432238698" sldId="317"/>
            <ac:spMk id="22" creationId="{63CDDC8E-3FD0-4545-A664-7661835B4586}"/>
          </ac:spMkLst>
        </pc:spChg>
        <pc:picChg chg="mod">
          <ac:chgData name="Christine Eby" userId="fb551d83-5fae-4a65-88e9-8717d43d2cc9" providerId="ADAL" clId="{636599F6-1800-484B-9F4B-DB92A84831E3}" dt="2021-09-16T02:16:05.794" v="62" actId="962"/>
          <ac:picMkLst>
            <pc:docMk/>
            <pc:sldMk cId="2432238698" sldId="317"/>
            <ac:picMk id="15" creationId="{83B51AA2-5680-4557-B87D-0DE3D1737CF3}"/>
          </ac:picMkLst>
        </pc:picChg>
      </pc:sldChg>
      <pc:sldChg chg="addSp delSp modSp mod">
        <pc:chgData name="Christine Eby" userId="fb551d83-5fae-4a65-88e9-8717d43d2cc9" providerId="ADAL" clId="{636599F6-1800-484B-9F4B-DB92A84831E3}" dt="2021-09-16T02:36:48.158" v="3758" actId="962"/>
        <pc:sldMkLst>
          <pc:docMk/>
          <pc:sldMk cId="2416115721" sldId="319"/>
        </pc:sldMkLst>
        <pc:spChg chg="add mod">
          <ac:chgData name="Christine Eby" userId="fb551d83-5fae-4a65-88e9-8717d43d2cc9" providerId="ADAL" clId="{636599F6-1800-484B-9F4B-DB92A84831E3}" dt="2021-09-16T02:21:45.290" v="157" actId="13244"/>
          <ac:spMkLst>
            <pc:docMk/>
            <pc:sldMk cId="2416115721" sldId="319"/>
            <ac:spMk id="2" creationId="{E703E87D-578F-4A8D-93F1-FC0E94E88535}"/>
          </ac:spMkLst>
        </pc:spChg>
        <pc:spChg chg="del mod">
          <ac:chgData name="Christine Eby" userId="fb551d83-5fae-4a65-88e9-8717d43d2cc9" providerId="ADAL" clId="{636599F6-1800-484B-9F4B-DB92A84831E3}" dt="2021-09-16T02:18:18.959" v="128"/>
          <ac:spMkLst>
            <pc:docMk/>
            <pc:sldMk cId="2416115721" sldId="319"/>
            <ac:spMk id="9" creationId="{00000000-0000-0000-0000-000000000000}"/>
          </ac:spMkLst>
        </pc:spChg>
        <pc:picChg chg="mod">
          <ac:chgData name="Christine Eby" userId="fb551d83-5fae-4a65-88e9-8717d43d2cc9" providerId="ADAL" clId="{636599F6-1800-484B-9F4B-DB92A84831E3}" dt="2021-09-16T02:36:48.158" v="3758" actId="962"/>
          <ac:picMkLst>
            <pc:docMk/>
            <pc:sldMk cId="2416115721" sldId="319"/>
            <ac:picMk id="4" creationId="{00000000-0000-0000-0000-000000000000}"/>
          </ac:picMkLst>
        </pc:picChg>
        <pc:picChg chg="mod">
          <ac:chgData name="Christine Eby" userId="fb551d83-5fae-4a65-88e9-8717d43d2cc9" providerId="ADAL" clId="{636599F6-1800-484B-9F4B-DB92A84831E3}" dt="2021-09-16T02:36:04.106" v="3304" actId="962"/>
          <ac:picMkLst>
            <pc:docMk/>
            <pc:sldMk cId="2416115721" sldId="319"/>
            <ac:picMk id="5" creationId="{00000000-0000-0000-0000-000000000000}"/>
          </ac:picMkLst>
        </pc:picChg>
        <pc:picChg chg="mod">
          <ac:chgData name="Christine Eby" userId="fb551d83-5fae-4a65-88e9-8717d43d2cc9" providerId="ADAL" clId="{636599F6-1800-484B-9F4B-DB92A84831E3}" dt="2021-09-16T02:35:04.120" v="2818" actId="962"/>
          <ac:picMkLst>
            <pc:docMk/>
            <pc:sldMk cId="2416115721" sldId="319"/>
            <ac:picMk id="6" creationId="{00000000-0000-0000-0000-000000000000}"/>
          </ac:picMkLst>
        </pc:picChg>
        <pc:picChg chg="del">
          <ac:chgData name="Christine Eby" userId="fb551d83-5fae-4a65-88e9-8717d43d2cc9" providerId="ADAL" clId="{636599F6-1800-484B-9F4B-DB92A84831E3}" dt="2021-09-16T02:22:38.693" v="159" actId="478"/>
          <ac:picMkLst>
            <pc:docMk/>
            <pc:sldMk cId="2416115721" sldId="319"/>
            <ac:picMk id="7" creationId="{00000000-0000-0000-0000-000000000000}"/>
          </ac:picMkLst>
        </pc:picChg>
        <pc:picChg chg="del mod">
          <ac:chgData name="Christine Eby" userId="fb551d83-5fae-4a65-88e9-8717d43d2cc9" providerId="ADAL" clId="{636599F6-1800-484B-9F4B-DB92A84831E3}" dt="2021-09-16T02:22:59.888" v="161" actId="478"/>
          <ac:picMkLst>
            <pc:docMk/>
            <pc:sldMk cId="2416115721" sldId="319"/>
            <ac:picMk id="8" creationId="{00000000-0000-0000-0000-000000000000}"/>
          </ac:picMkLst>
        </pc:picChg>
      </pc:sldChg>
      <pc:sldChg chg="modSp">
        <pc:chgData name="Christine Eby" userId="fb551d83-5fae-4a65-88e9-8717d43d2cc9" providerId="ADAL" clId="{636599F6-1800-484B-9F4B-DB92A84831E3}" dt="2021-09-16T02:24:26.298" v="171" actId="962"/>
        <pc:sldMkLst>
          <pc:docMk/>
          <pc:sldMk cId="1350201101" sldId="321"/>
        </pc:sldMkLst>
        <pc:picChg chg="mod">
          <ac:chgData name="Christine Eby" userId="fb551d83-5fae-4a65-88e9-8717d43d2cc9" providerId="ADAL" clId="{636599F6-1800-484B-9F4B-DB92A84831E3}" dt="2021-09-16T02:24:26.298" v="171" actId="962"/>
          <ac:picMkLst>
            <pc:docMk/>
            <pc:sldMk cId="1350201101" sldId="321"/>
            <ac:picMk id="4" creationId="{00000000-0000-0000-0000-000000000000}"/>
          </ac:picMkLst>
        </pc:picChg>
      </pc:sldChg>
      <pc:sldChg chg="modSp">
        <pc:chgData name="Christine Eby" userId="fb551d83-5fae-4a65-88e9-8717d43d2cc9" providerId="ADAL" clId="{636599F6-1800-484B-9F4B-DB92A84831E3}" dt="2021-09-16T02:24:31.471" v="172" actId="962"/>
        <pc:sldMkLst>
          <pc:docMk/>
          <pc:sldMk cId="3602987967" sldId="325"/>
        </pc:sldMkLst>
        <pc:picChg chg="mod">
          <ac:chgData name="Christine Eby" userId="fb551d83-5fae-4a65-88e9-8717d43d2cc9" providerId="ADAL" clId="{636599F6-1800-484B-9F4B-DB92A84831E3}" dt="2021-09-16T02:24:31.471" v="172" actId="962"/>
          <ac:picMkLst>
            <pc:docMk/>
            <pc:sldMk cId="3602987967" sldId="325"/>
            <ac:picMk id="5" creationId="{00000000-0000-0000-0000-000000000000}"/>
          </ac:picMkLst>
        </pc:picChg>
      </pc:sldChg>
      <pc:sldChg chg="modSp mod">
        <pc:chgData name="Christine Eby" userId="fb551d83-5fae-4a65-88e9-8717d43d2cc9" providerId="ADAL" clId="{636599F6-1800-484B-9F4B-DB92A84831E3}" dt="2021-09-16T02:24:22.116" v="170" actId="962"/>
        <pc:sldMkLst>
          <pc:docMk/>
          <pc:sldMk cId="2297499285" sldId="326"/>
        </pc:sldMkLst>
        <pc:spChg chg="mod">
          <ac:chgData name="Christine Eby" userId="fb551d83-5fae-4a65-88e9-8717d43d2cc9" providerId="ADAL" clId="{636599F6-1800-484B-9F4B-DB92A84831E3}" dt="2021-09-16T02:22:26.246" v="158" actId="13244"/>
          <ac:spMkLst>
            <pc:docMk/>
            <pc:sldMk cId="2297499285" sldId="326"/>
            <ac:spMk id="3" creationId="{00000000-0000-0000-0000-000000000000}"/>
          </ac:spMkLst>
        </pc:spChg>
        <pc:graphicFrameChg chg="modGraphic">
          <ac:chgData name="Christine Eby" userId="fb551d83-5fae-4a65-88e9-8717d43d2cc9" providerId="ADAL" clId="{636599F6-1800-484B-9F4B-DB92A84831E3}" dt="2021-09-16T02:15:49.150" v="2" actId="12385"/>
          <ac:graphicFrameMkLst>
            <pc:docMk/>
            <pc:sldMk cId="2297499285" sldId="326"/>
            <ac:graphicFrameMk id="4" creationId="{00000000-0000-0000-0000-000000000000}"/>
          </ac:graphicFrameMkLst>
        </pc:graphicFrameChg>
        <pc:picChg chg="mod">
          <ac:chgData name="Christine Eby" userId="fb551d83-5fae-4a65-88e9-8717d43d2cc9" providerId="ADAL" clId="{636599F6-1800-484B-9F4B-DB92A84831E3}" dt="2021-09-16T02:24:22.116" v="170" actId="962"/>
          <ac:picMkLst>
            <pc:docMk/>
            <pc:sldMk cId="2297499285" sldId="326"/>
            <ac:picMk id="5" creationId="{00000000-0000-0000-0000-000000000000}"/>
          </ac:picMkLst>
        </pc:picChg>
      </pc:sldChg>
      <pc:sldChg chg="modSp">
        <pc:chgData name="Christine Eby" userId="fb551d83-5fae-4a65-88e9-8717d43d2cc9" providerId="ADAL" clId="{636599F6-1800-484B-9F4B-DB92A84831E3}" dt="2021-09-16T02:24:15.412" v="169" actId="962"/>
        <pc:sldMkLst>
          <pc:docMk/>
          <pc:sldMk cId="2033571655" sldId="327"/>
        </pc:sldMkLst>
        <pc:picChg chg="mod">
          <ac:chgData name="Christine Eby" userId="fb551d83-5fae-4a65-88e9-8717d43d2cc9" providerId="ADAL" clId="{636599F6-1800-484B-9F4B-DB92A84831E3}" dt="2021-09-16T02:24:06.776" v="166" actId="962"/>
          <ac:picMkLst>
            <pc:docMk/>
            <pc:sldMk cId="2033571655" sldId="327"/>
            <ac:picMk id="4" creationId="{00000000-0000-0000-0000-000000000000}"/>
          </ac:picMkLst>
        </pc:picChg>
        <pc:picChg chg="mod">
          <ac:chgData name="Christine Eby" userId="fb551d83-5fae-4a65-88e9-8717d43d2cc9" providerId="ADAL" clId="{636599F6-1800-484B-9F4B-DB92A84831E3}" dt="2021-09-16T02:24:15.412" v="169" actId="962"/>
          <ac:picMkLst>
            <pc:docMk/>
            <pc:sldMk cId="2033571655" sldId="327"/>
            <ac:picMk id="5" creationId="{00000000-0000-0000-0000-000000000000}"/>
          </ac:picMkLst>
        </pc:picChg>
        <pc:picChg chg="mod">
          <ac:chgData name="Christine Eby" userId="fb551d83-5fae-4a65-88e9-8717d43d2cc9" providerId="ADAL" clId="{636599F6-1800-484B-9F4B-DB92A84831E3}" dt="2021-09-16T02:24:12.882" v="168" actId="962"/>
          <ac:picMkLst>
            <pc:docMk/>
            <pc:sldMk cId="2033571655" sldId="327"/>
            <ac:picMk id="6" creationId="{00000000-0000-0000-0000-000000000000}"/>
          </ac:picMkLst>
        </pc:picChg>
        <pc:picChg chg="mod">
          <ac:chgData name="Christine Eby" userId="fb551d83-5fae-4a65-88e9-8717d43d2cc9" providerId="ADAL" clId="{636599F6-1800-484B-9F4B-DB92A84831E3}" dt="2021-09-16T02:24:09.334" v="167" actId="962"/>
          <ac:picMkLst>
            <pc:docMk/>
            <pc:sldMk cId="2033571655" sldId="327"/>
            <ac:picMk id="7" creationId="{00000000-0000-0000-0000-000000000000}"/>
          </ac:picMkLst>
        </pc:picChg>
        <pc:picChg chg="mod">
          <ac:chgData name="Christine Eby" userId="fb551d83-5fae-4a65-88e9-8717d43d2cc9" providerId="ADAL" clId="{636599F6-1800-484B-9F4B-DB92A84831E3}" dt="2021-09-16T02:24:03.097" v="165" actId="962"/>
          <ac:picMkLst>
            <pc:docMk/>
            <pc:sldMk cId="2033571655" sldId="327"/>
            <ac:picMk id="8" creationId="{00000000-0000-0000-0000-000000000000}"/>
          </ac:picMkLst>
        </pc:picChg>
      </pc:sldChg>
      <pc:sldChg chg="modSp">
        <pc:chgData name="Christine Eby" userId="fb551d83-5fae-4a65-88e9-8717d43d2cc9" providerId="ADAL" clId="{636599F6-1800-484B-9F4B-DB92A84831E3}" dt="2021-09-16T02:33:16.851" v="2278" actId="962"/>
        <pc:sldMkLst>
          <pc:docMk/>
          <pc:sldMk cId="4288420726" sldId="383"/>
        </pc:sldMkLst>
        <pc:graphicFrameChg chg="mod">
          <ac:chgData name="Christine Eby" userId="fb551d83-5fae-4a65-88e9-8717d43d2cc9" providerId="ADAL" clId="{636599F6-1800-484B-9F4B-DB92A84831E3}" dt="2021-09-16T02:33:16.851" v="2278" actId="962"/>
          <ac:graphicFrameMkLst>
            <pc:docMk/>
            <pc:sldMk cId="4288420726" sldId="383"/>
            <ac:graphicFrameMk id="26" creationId="{00000000-0000-0000-0000-000000000000}"/>
          </ac:graphicFrameMkLst>
        </pc:graphicFrame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2AD270-6AFB-409C-8A8F-39B28CC9D83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16F4C74-5DD2-4522-9042-E77C44B37F9C}">
      <dgm:prSet/>
      <dgm:spPr/>
      <dgm:t>
        <a:bodyPr/>
        <a:lstStyle/>
        <a:p>
          <a:pPr>
            <a:lnSpc>
              <a:spcPct val="100000"/>
            </a:lnSpc>
          </a:pPr>
          <a:r>
            <a:rPr lang="en-US" dirty="0"/>
            <a:t>What is Malnutrition? Why is it an Important Issue for Older Adults?</a:t>
          </a:r>
        </a:p>
      </dgm:t>
    </dgm:pt>
    <dgm:pt modelId="{D0928309-8712-4519-ABB6-0E06CA612972}" type="parTrans" cxnId="{E5295780-D628-40B7-A610-1BAF1F45AD76}">
      <dgm:prSet/>
      <dgm:spPr/>
      <dgm:t>
        <a:bodyPr/>
        <a:lstStyle/>
        <a:p>
          <a:endParaRPr lang="en-US"/>
        </a:p>
      </dgm:t>
    </dgm:pt>
    <dgm:pt modelId="{2640F235-21E3-46CE-984C-E41F4FCD5028}" type="sibTrans" cxnId="{E5295780-D628-40B7-A610-1BAF1F45AD76}">
      <dgm:prSet/>
      <dgm:spPr/>
      <dgm:t>
        <a:bodyPr/>
        <a:lstStyle/>
        <a:p>
          <a:endParaRPr lang="en-US"/>
        </a:p>
      </dgm:t>
    </dgm:pt>
    <dgm:pt modelId="{C527B93D-F5A5-4C0D-BD61-E3E8C657622C}">
      <dgm:prSet/>
      <dgm:spPr/>
      <dgm:t>
        <a:bodyPr/>
        <a:lstStyle/>
        <a:p>
          <a:pPr>
            <a:lnSpc>
              <a:spcPct val="100000"/>
            </a:lnSpc>
          </a:pPr>
          <a:r>
            <a:rPr lang="en-US"/>
            <a:t>Meal Packages</a:t>
          </a:r>
        </a:p>
      </dgm:t>
    </dgm:pt>
    <dgm:pt modelId="{91957DE4-5ADA-400C-A4E2-2D40ED3A5028}" type="parTrans" cxnId="{36B7774A-CF63-4A4B-8463-93B1E11F23C1}">
      <dgm:prSet/>
      <dgm:spPr/>
      <dgm:t>
        <a:bodyPr/>
        <a:lstStyle/>
        <a:p>
          <a:endParaRPr lang="en-US"/>
        </a:p>
      </dgm:t>
    </dgm:pt>
    <dgm:pt modelId="{7936D2BA-0990-4572-8B1E-72558E31ABCB}" type="sibTrans" cxnId="{36B7774A-CF63-4A4B-8463-93B1E11F23C1}">
      <dgm:prSet/>
      <dgm:spPr/>
      <dgm:t>
        <a:bodyPr/>
        <a:lstStyle/>
        <a:p>
          <a:endParaRPr lang="en-US"/>
        </a:p>
      </dgm:t>
    </dgm:pt>
    <dgm:pt modelId="{5BB41599-99EA-4FF6-BC94-1C6672F175EF}">
      <dgm:prSet/>
      <dgm:spPr/>
      <dgm:t>
        <a:bodyPr/>
        <a:lstStyle/>
        <a:p>
          <a:pPr>
            <a:lnSpc>
              <a:spcPct val="100000"/>
            </a:lnSpc>
          </a:pPr>
          <a:r>
            <a:rPr lang="en-US" dirty="0"/>
            <a:t>Community Malnutrition Care Pathways</a:t>
          </a:r>
        </a:p>
      </dgm:t>
    </dgm:pt>
    <dgm:pt modelId="{1D5A295B-FBEF-4B7B-A23F-986E77BF3253}" type="parTrans" cxnId="{59783FFA-2E10-4D89-8AEA-822AC9572263}">
      <dgm:prSet/>
      <dgm:spPr/>
      <dgm:t>
        <a:bodyPr/>
        <a:lstStyle/>
        <a:p>
          <a:endParaRPr lang="en-US"/>
        </a:p>
      </dgm:t>
    </dgm:pt>
    <dgm:pt modelId="{758117F8-50A7-46DC-9294-CEA3D228B0BA}" type="sibTrans" cxnId="{59783FFA-2E10-4D89-8AEA-822AC9572263}">
      <dgm:prSet/>
      <dgm:spPr/>
      <dgm:t>
        <a:bodyPr/>
        <a:lstStyle/>
        <a:p>
          <a:endParaRPr lang="en-US"/>
        </a:p>
      </dgm:t>
    </dgm:pt>
    <dgm:pt modelId="{11F6FC51-56CC-40BA-94C6-56D4DB85D0CD}">
      <dgm:prSet/>
      <dgm:spPr/>
      <dgm:t>
        <a:bodyPr/>
        <a:lstStyle/>
        <a:p>
          <a:pPr>
            <a:lnSpc>
              <a:spcPct val="100000"/>
            </a:lnSpc>
          </a:pPr>
          <a:r>
            <a:rPr lang="en-US"/>
            <a:t>Stepping Up Your Nutrition</a:t>
          </a:r>
        </a:p>
      </dgm:t>
    </dgm:pt>
    <dgm:pt modelId="{17C36995-3C89-4A44-BA62-12806600418D}" type="parTrans" cxnId="{59966344-E1EF-4E1B-8E97-16632B850312}">
      <dgm:prSet/>
      <dgm:spPr/>
      <dgm:t>
        <a:bodyPr/>
        <a:lstStyle/>
        <a:p>
          <a:endParaRPr lang="en-US"/>
        </a:p>
      </dgm:t>
    </dgm:pt>
    <dgm:pt modelId="{CEFFA063-2E4C-4B7A-8096-840D7C9E7389}" type="sibTrans" cxnId="{59966344-E1EF-4E1B-8E97-16632B850312}">
      <dgm:prSet/>
      <dgm:spPr/>
      <dgm:t>
        <a:bodyPr/>
        <a:lstStyle/>
        <a:p>
          <a:endParaRPr lang="en-US"/>
        </a:p>
      </dgm:t>
    </dgm:pt>
    <dgm:pt modelId="{EA7FD373-86A6-4DD2-BE2D-1BF59904D5BF}">
      <dgm:prSet/>
      <dgm:spPr/>
      <dgm:t>
        <a:bodyPr/>
        <a:lstStyle/>
        <a:p>
          <a:pPr>
            <a:lnSpc>
              <a:spcPct val="100000"/>
            </a:lnSpc>
          </a:pPr>
          <a:r>
            <a:rPr lang="en-US" dirty="0"/>
            <a:t>HDM Priority Tool Validation Study</a:t>
          </a:r>
        </a:p>
      </dgm:t>
    </dgm:pt>
    <dgm:pt modelId="{26C7A49A-C89E-45A8-95F8-688782F7E296}" type="parTrans" cxnId="{E553EF32-6F17-43C4-9956-459AC2A8DE97}">
      <dgm:prSet/>
      <dgm:spPr/>
      <dgm:t>
        <a:bodyPr/>
        <a:lstStyle/>
        <a:p>
          <a:endParaRPr lang="en-US"/>
        </a:p>
      </dgm:t>
    </dgm:pt>
    <dgm:pt modelId="{58FB81C3-D60E-4402-9321-DEC04F4E72F6}" type="sibTrans" cxnId="{E553EF32-6F17-43C4-9956-459AC2A8DE97}">
      <dgm:prSet/>
      <dgm:spPr/>
      <dgm:t>
        <a:bodyPr/>
        <a:lstStyle/>
        <a:p>
          <a:endParaRPr lang="en-US"/>
        </a:p>
      </dgm:t>
    </dgm:pt>
    <dgm:pt modelId="{EE5F6032-D903-4F3C-9224-B7F7811075EB}" type="pres">
      <dgm:prSet presAssocID="{872AD270-6AFB-409C-8A8F-39B28CC9D839}" presName="root" presStyleCnt="0">
        <dgm:presLayoutVars>
          <dgm:dir/>
          <dgm:resizeHandles val="exact"/>
        </dgm:presLayoutVars>
      </dgm:prSet>
      <dgm:spPr/>
    </dgm:pt>
    <dgm:pt modelId="{253BCD28-49A2-4B09-BA5B-072A93FA5746}" type="pres">
      <dgm:prSet presAssocID="{716F4C74-5DD2-4522-9042-E77C44B37F9C}" presName="compNode" presStyleCnt="0"/>
      <dgm:spPr/>
    </dgm:pt>
    <dgm:pt modelId="{781C977A-74A4-47A0-AF37-B6574D9E212C}" type="pres">
      <dgm:prSet presAssocID="{716F4C74-5DD2-4522-9042-E77C44B37F9C}" presName="bgRect" presStyleLbl="bgShp" presStyleIdx="0" presStyleCnt="5"/>
      <dgm:spPr/>
    </dgm:pt>
    <dgm:pt modelId="{DEA06397-A15B-4461-BB3D-1FCEFDD48FDD}" type="pres">
      <dgm:prSet presAssocID="{716F4C74-5DD2-4522-9042-E77C44B37F9C}" presName="iconRect" presStyleLbl="node1" presStyleIdx="0" presStyleCnt="5"/>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lp"/>
        </a:ext>
      </dgm:extLst>
    </dgm:pt>
    <dgm:pt modelId="{39A59295-97C6-496F-AE53-D00DDE6C197A}" type="pres">
      <dgm:prSet presAssocID="{716F4C74-5DD2-4522-9042-E77C44B37F9C}" presName="spaceRect" presStyleCnt="0"/>
      <dgm:spPr/>
    </dgm:pt>
    <dgm:pt modelId="{FAFF51AA-9B69-4B8E-A739-CE3CA9376797}" type="pres">
      <dgm:prSet presAssocID="{716F4C74-5DD2-4522-9042-E77C44B37F9C}" presName="parTx" presStyleLbl="revTx" presStyleIdx="0" presStyleCnt="5">
        <dgm:presLayoutVars>
          <dgm:chMax val="0"/>
          <dgm:chPref val="0"/>
        </dgm:presLayoutVars>
      </dgm:prSet>
      <dgm:spPr/>
    </dgm:pt>
    <dgm:pt modelId="{E30AE0CD-CFBC-421E-988C-7D9862ECD91A}" type="pres">
      <dgm:prSet presAssocID="{2640F235-21E3-46CE-984C-E41F4FCD5028}" presName="sibTrans" presStyleCnt="0"/>
      <dgm:spPr/>
    </dgm:pt>
    <dgm:pt modelId="{BC455C17-3ADF-4A2C-B6C3-39DD24873AF8}" type="pres">
      <dgm:prSet presAssocID="{C527B93D-F5A5-4C0D-BD61-E3E8C657622C}" presName="compNode" presStyleCnt="0"/>
      <dgm:spPr/>
    </dgm:pt>
    <dgm:pt modelId="{C75ACACD-70BD-4F39-B00A-9CCB51BD02E5}" type="pres">
      <dgm:prSet presAssocID="{C527B93D-F5A5-4C0D-BD61-E3E8C657622C}" presName="bgRect" presStyleLbl="bgShp" presStyleIdx="1" presStyleCnt="5"/>
      <dgm:spPr/>
    </dgm:pt>
    <dgm:pt modelId="{562CA754-AB00-4D98-9EDC-F3CE154932E6}" type="pres">
      <dgm:prSet presAssocID="{C527B93D-F5A5-4C0D-BD61-E3E8C657622C}" presName="iconRect" presStyleLbl="node1" presStyleIdx="1" presStyleCnt="5"/>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able Setting"/>
        </a:ext>
      </dgm:extLst>
    </dgm:pt>
    <dgm:pt modelId="{F45049F6-691F-4411-95A6-B83D72D09DC1}" type="pres">
      <dgm:prSet presAssocID="{C527B93D-F5A5-4C0D-BD61-E3E8C657622C}" presName="spaceRect" presStyleCnt="0"/>
      <dgm:spPr/>
    </dgm:pt>
    <dgm:pt modelId="{9C22F09B-DB2A-4B49-A688-B6ADA6F22E12}" type="pres">
      <dgm:prSet presAssocID="{C527B93D-F5A5-4C0D-BD61-E3E8C657622C}" presName="parTx" presStyleLbl="revTx" presStyleIdx="1" presStyleCnt="5">
        <dgm:presLayoutVars>
          <dgm:chMax val="0"/>
          <dgm:chPref val="0"/>
        </dgm:presLayoutVars>
      </dgm:prSet>
      <dgm:spPr/>
    </dgm:pt>
    <dgm:pt modelId="{9B7B2FD2-350A-43E8-A177-516AE3CE36B9}" type="pres">
      <dgm:prSet presAssocID="{7936D2BA-0990-4572-8B1E-72558E31ABCB}" presName="sibTrans" presStyleCnt="0"/>
      <dgm:spPr/>
    </dgm:pt>
    <dgm:pt modelId="{4B6AA8D6-0E1C-449C-AAA5-31AAC1FF9BA6}" type="pres">
      <dgm:prSet presAssocID="{5BB41599-99EA-4FF6-BC94-1C6672F175EF}" presName="compNode" presStyleCnt="0"/>
      <dgm:spPr/>
    </dgm:pt>
    <dgm:pt modelId="{6890C54B-EF02-4EE1-933C-621942359AA3}" type="pres">
      <dgm:prSet presAssocID="{5BB41599-99EA-4FF6-BC94-1C6672F175EF}" presName="bgRect" presStyleLbl="bgShp" presStyleIdx="2" presStyleCnt="5"/>
      <dgm:spPr/>
    </dgm:pt>
    <dgm:pt modelId="{6160E7DB-93BE-4FC6-BA83-5D55A6EFEF80}" type="pres">
      <dgm:prSet presAssocID="{5BB41599-99EA-4FF6-BC94-1C6672F175EF}" presName="iconRect" presStyleLbl="node1" presStyleIdx="2" presStyleCnt="5"/>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7EC82D04-C3E1-4931-AC1F-B01636430817}" type="pres">
      <dgm:prSet presAssocID="{5BB41599-99EA-4FF6-BC94-1C6672F175EF}" presName="spaceRect" presStyleCnt="0"/>
      <dgm:spPr/>
    </dgm:pt>
    <dgm:pt modelId="{6BDED0BC-0FA5-4D3C-BBF6-672DECB44171}" type="pres">
      <dgm:prSet presAssocID="{5BB41599-99EA-4FF6-BC94-1C6672F175EF}" presName="parTx" presStyleLbl="revTx" presStyleIdx="2" presStyleCnt="5">
        <dgm:presLayoutVars>
          <dgm:chMax val="0"/>
          <dgm:chPref val="0"/>
        </dgm:presLayoutVars>
      </dgm:prSet>
      <dgm:spPr/>
    </dgm:pt>
    <dgm:pt modelId="{17509C4F-86C8-4E20-8528-0E75016EF382}" type="pres">
      <dgm:prSet presAssocID="{758117F8-50A7-46DC-9294-CEA3D228B0BA}" presName="sibTrans" presStyleCnt="0"/>
      <dgm:spPr/>
    </dgm:pt>
    <dgm:pt modelId="{865B0DD3-1DC5-49D2-AEE8-D04FD31778BD}" type="pres">
      <dgm:prSet presAssocID="{11F6FC51-56CC-40BA-94C6-56D4DB85D0CD}" presName="compNode" presStyleCnt="0"/>
      <dgm:spPr/>
    </dgm:pt>
    <dgm:pt modelId="{8D099752-8A2A-4F36-AB50-6D317BB0FBD3}" type="pres">
      <dgm:prSet presAssocID="{11F6FC51-56CC-40BA-94C6-56D4DB85D0CD}" presName="bgRect" presStyleLbl="bgShp" presStyleIdx="3" presStyleCnt="5"/>
      <dgm:spPr/>
    </dgm:pt>
    <dgm:pt modelId="{BFD2BCA4-990F-4972-9996-F5632D697BB4}" type="pres">
      <dgm:prSet presAssocID="{11F6FC51-56CC-40BA-94C6-56D4DB85D0CD}" presName="iconRect" presStyleLbl="node1" presStyleIdx="3" presStyleCnt="5"/>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resentation with Checklist"/>
        </a:ext>
      </dgm:extLst>
    </dgm:pt>
    <dgm:pt modelId="{3AB916D3-BE77-483E-B633-961B18375D4A}" type="pres">
      <dgm:prSet presAssocID="{11F6FC51-56CC-40BA-94C6-56D4DB85D0CD}" presName="spaceRect" presStyleCnt="0"/>
      <dgm:spPr/>
    </dgm:pt>
    <dgm:pt modelId="{576E1F7F-A7B4-4A26-B04F-5030F67CD596}" type="pres">
      <dgm:prSet presAssocID="{11F6FC51-56CC-40BA-94C6-56D4DB85D0CD}" presName="parTx" presStyleLbl="revTx" presStyleIdx="3" presStyleCnt="5">
        <dgm:presLayoutVars>
          <dgm:chMax val="0"/>
          <dgm:chPref val="0"/>
        </dgm:presLayoutVars>
      </dgm:prSet>
      <dgm:spPr/>
    </dgm:pt>
    <dgm:pt modelId="{E99765C5-6E87-4CC5-B8A1-2AE8489204AF}" type="pres">
      <dgm:prSet presAssocID="{CEFFA063-2E4C-4B7A-8096-840D7C9E7389}" presName="sibTrans" presStyleCnt="0"/>
      <dgm:spPr/>
    </dgm:pt>
    <dgm:pt modelId="{058E9A87-917C-4393-A2A4-92C1C045DF34}" type="pres">
      <dgm:prSet presAssocID="{EA7FD373-86A6-4DD2-BE2D-1BF59904D5BF}" presName="compNode" presStyleCnt="0"/>
      <dgm:spPr/>
    </dgm:pt>
    <dgm:pt modelId="{43F2E90D-BE35-4F91-BCC1-2068371951A0}" type="pres">
      <dgm:prSet presAssocID="{EA7FD373-86A6-4DD2-BE2D-1BF59904D5BF}" presName="bgRect" presStyleLbl="bgShp" presStyleIdx="4" presStyleCnt="5"/>
      <dgm:spPr/>
    </dgm:pt>
    <dgm:pt modelId="{DE633218-6FCF-4673-BDC7-2816791E26C3}" type="pres">
      <dgm:prSet presAssocID="{EA7FD373-86A6-4DD2-BE2D-1BF59904D5BF}" presName="iconRect" presStyleLbl="node1" presStyleIdx="4" presStyleCnt="5"/>
      <dgm:spPr>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Smart Phone"/>
        </a:ext>
      </dgm:extLst>
    </dgm:pt>
    <dgm:pt modelId="{BE820707-916A-419A-ABC6-B98DD9B7DDC5}" type="pres">
      <dgm:prSet presAssocID="{EA7FD373-86A6-4DD2-BE2D-1BF59904D5BF}" presName="spaceRect" presStyleCnt="0"/>
      <dgm:spPr/>
    </dgm:pt>
    <dgm:pt modelId="{49C0C4A4-B50A-4DD9-86DD-C92EB472747B}" type="pres">
      <dgm:prSet presAssocID="{EA7FD373-86A6-4DD2-BE2D-1BF59904D5BF}" presName="parTx" presStyleLbl="revTx" presStyleIdx="4" presStyleCnt="5">
        <dgm:presLayoutVars>
          <dgm:chMax val="0"/>
          <dgm:chPref val="0"/>
        </dgm:presLayoutVars>
      </dgm:prSet>
      <dgm:spPr/>
    </dgm:pt>
  </dgm:ptLst>
  <dgm:cxnLst>
    <dgm:cxn modelId="{B8CE5E0F-E25C-4D1C-9887-E143BEB86A6B}" type="presOf" srcId="{11F6FC51-56CC-40BA-94C6-56D4DB85D0CD}" destId="{576E1F7F-A7B4-4A26-B04F-5030F67CD596}" srcOrd="0" destOrd="0" presId="urn:microsoft.com/office/officeart/2018/2/layout/IconVerticalSolidList"/>
    <dgm:cxn modelId="{74BDA42C-CD92-4965-9635-E0EDCAB8C896}" type="presOf" srcId="{872AD270-6AFB-409C-8A8F-39B28CC9D839}" destId="{EE5F6032-D903-4F3C-9224-B7F7811075EB}" srcOrd="0" destOrd="0" presId="urn:microsoft.com/office/officeart/2018/2/layout/IconVerticalSolidList"/>
    <dgm:cxn modelId="{3F792132-A2F6-443A-80FF-2D61750EAF5A}" type="presOf" srcId="{C527B93D-F5A5-4C0D-BD61-E3E8C657622C}" destId="{9C22F09B-DB2A-4B49-A688-B6ADA6F22E12}" srcOrd="0" destOrd="0" presId="urn:microsoft.com/office/officeart/2018/2/layout/IconVerticalSolidList"/>
    <dgm:cxn modelId="{E553EF32-6F17-43C4-9956-459AC2A8DE97}" srcId="{872AD270-6AFB-409C-8A8F-39B28CC9D839}" destId="{EA7FD373-86A6-4DD2-BE2D-1BF59904D5BF}" srcOrd="4" destOrd="0" parTransId="{26C7A49A-C89E-45A8-95F8-688782F7E296}" sibTransId="{58FB81C3-D60E-4402-9321-DEC04F4E72F6}"/>
    <dgm:cxn modelId="{59966344-E1EF-4E1B-8E97-16632B850312}" srcId="{872AD270-6AFB-409C-8A8F-39B28CC9D839}" destId="{11F6FC51-56CC-40BA-94C6-56D4DB85D0CD}" srcOrd="3" destOrd="0" parTransId="{17C36995-3C89-4A44-BA62-12806600418D}" sibTransId="{CEFFA063-2E4C-4B7A-8096-840D7C9E7389}"/>
    <dgm:cxn modelId="{36B7774A-CF63-4A4B-8463-93B1E11F23C1}" srcId="{872AD270-6AFB-409C-8A8F-39B28CC9D839}" destId="{C527B93D-F5A5-4C0D-BD61-E3E8C657622C}" srcOrd="1" destOrd="0" parTransId="{91957DE4-5ADA-400C-A4E2-2D40ED3A5028}" sibTransId="{7936D2BA-0990-4572-8B1E-72558E31ABCB}"/>
    <dgm:cxn modelId="{E5295780-D628-40B7-A610-1BAF1F45AD76}" srcId="{872AD270-6AFB-409C-8A8F-39B28CC9D839}" destId="{716F4C74-5DD2-4522-9042-E77C44B37F9C}" srcOrd="0" destOrd="0" parTransId="{D0928309-8712-4519-ABB6-0E06CA612972}" sibTransId="{2640F235-21E3-46CE-984C-E41F4FCD5028}"/>
    <dgm:cxn modelId="{285669A7-0554-4493-87AB-53E2EFB32490}" type="presOf" srcId="{EA7FD373-86A6-4DD2-BE2D-1BF59904D5BF}" destId="{49C0C4A4-B50A-4DD9-86DD-C92EB472747B}" srcOrd="0" destOrd="0" presId="urn:microsoft.com/office/officeart/2018/2/layout/IconVerticalSolidList"/>
    <dgm:cxn modelId="{5D1DECEE-C5DF-44C1-90B8-877E7B37AFC9}" type="presOf" srcId="{5BB41599-99EA-4FF6-BC94-1C6672F175EF}" destId="{6BDED0BC-0FA5-4D3C-BBF6-672DECB44171}" srcOrd="0" destOrd="0" presId="urn:microsoft.com/office/officeart/2018/2/layout/IconVerticalSolidList"/>
    <dgm:cxn modelId="{A615DFF2-939F-43D1-88CA-38115948DB9C}" type="presOf" srcId="{716F4C74-5DD2-4522-9042-E77C44B37F9C}" destId="{FAFF51AA-9B69-4B8E-A739-CE3CA9376797}" srcOrd="0" destOrd="0" presId="urn:microsoft.com/office/officeart/2018/2/layout/IconVerticalSolidList"/>
    <dgm:cxn modelId="{59783FFA-2E10-4D89-8AEA-822AC9572263}" srcId="{872AD270-6AFB-409C-8A8F-39B28CC9D839}" destId="{5BB41599-99EA-4FF6-BC94-1C6672F175EF}" srcOrd="2" destOrd="0" parTransId="{1D5A295B-FBEF-4B7B-A23F-986E77BF3253}" sibTransId="{758117F8-50A7-46DC-9294-CEA3D228B0BA}"/>
    <dgm:cxn modelId="{EC8AD87B-C590-4D49-BA85-3FB601AA19AD}" type="presParOf" srcId="{EE5F6032-D903-4F3C-9224-B7F7811075EB}" destId="{253BCD28-49A2-4B09-BA5B-072A93FA5746}" srcOrd="0" destOrd="0" presId="urn:microsoft.com/office/officeart/2018/2/layout/IconVerticalSolidList"/>
    <dgm:cxn modelId="{445EF19C-BB26-487F-8E08-863B9335EDF8}" type="presParOf" srcId="{253BCD28-49A2-4B09-BA5B-072A93FA5746}" destId="{781C977A-74A4-47A0-AF37-B6574D9E212C}" srcOrd="0" destOrd="0" presId="urn:microsoft.com/office/officeart/2018/2/layout/IconVerticalSolidList"/>
    <dgm:cxn modelId="{C79B5D13-E9C6-4D0D-80BC-27D84328C714}" type="presParOf" srcId="{253BCD28-49A2-4B09-BA5B-072A93FA5746}" destId="{DEA06397-A15B-4461-BB3D-1FCEFDD48FDD}" srcOrd="1" destOrd="0" presId="urn:microsoft.com/office/officeart/2018/2/layout/IconVerticalSolidList"/>
    <dgm:cxn modelId="{3EA1C9A0-C624-4692-8BBC-5094FB8D1BD1}" type="presParOf" srcId="{253BCD28-49A2-4B09-BA5B-072A93FA5746}" destId="{39A59295-97C6-496F-AE53-D00DDE6C197A}" srcOrd="2" destOrd="0" presId="urn:microsoft.com/office/officeart/2018/2/layout/IconVerticalSolidList"/>
    <dgm:cxn modelId="{5015B25D-07FC-4A12-A8B8-AB571BEB7AE8}" type="presParOf" srcId="{253BCD28-49A2-4B09-BA5B-072A93FA5746}" destId="{FAFF51AA-9B69-4B8E-A739-CE3CA9376797}" srcOrd="3" destOrd="0" presId="urn:microsoft.com/office/officeart/2018/2/layout/IconVerticalSolidList"/>
    <dgm:cxn modelId="{197F5A7C-FE84-4DC8-8910-6A50128E2B68}" type="presParOf" srcId="{EE5F6032-D903-4F3C-9224-B7F7811075EB}" destId="{E30AE0CD-CFBC-421E-988C-7D9862ECD91A}" srcOrd="1" destOrd="0" presId="urn:microsoft.com/office/officeart/2018/2/layout/IconVerticalSolidList"/>
    <dgm:cxn modelId="{55595C2F-C43D-478C-B1A7-AE3ADCF27501}" type="presParOf" srcId="{EE5F6032-D903-4F3C-9224-B7F7811075EB}" destId="{BC455C17-3ADF-4A2C-B6C3-39DD24873AF8}" srcOrd="2" destOrd="0" presId="urn:microsoft.com/office/officeart/2018/2/layout/IconVerticalSolidList"/>
    <dgm:cxn modelId="{42760B82-B3C2-43D6-BD27-83F6D9ED2D26}" type="presParOf" srcId="{BC455C17-3ADF-4A2C-B6C3-39DD24873AF8}" destId="{C75ACACD-70BD-4F39-B00A-9CCB51BD02E5}" srcOrd="0" destOrd="0" presId="urn:microsoft.com/office/officeart/2018/2/layout/IconVerticalSolidList"/>
    <dgm:cxn modelId="{A726B817-E3B9-4D6C-884C-1355067820C2}" type="presParOf" srcId="{BC455C17-3ADF-4A2C-B6C3-39DD24873AF8}" destId="{562CA754-AB00-4D98-9EDC-F3CE154932E6}" srcOrd="1" destOrd="0" presId="urn:microsoft.com/office/officeart/2018/2/layout/IconVerticalSolidList"/>
    <dgm:cxn modelId="{B8C749E5-245A-4613-B7A4-CC9171729F57}" type="presParOf" srcId="{BC455C17-3ADF-4A2C-B6C3-39DD24873AF8}" destId="{F45049F6-691F-4411-95A6-B83D72D09DC1}" srcOrd="2" destOrd="0" presId="urn:microsoft.com/office/officeart/2018/2/layout/IconVerticalSolidList"/>
    <dgm:cxn modelId="{E03E894E-FEA9-4FF2-8DB6-486192036B74}" type="presParOf" srcId="{BC455C17-3ADF-4A2C-B6C3-39DD24873AF8}" destId="{9C22F09B-DB2A-4B49-A688-B6ADA6F22E12}" srcOrd="3" destOrd="0" presId="urn:microsoft.com/office/officeart/2018/2/layout/IconVerticalSolidList"/>
    <dgm:cxn modelId="{C37CF29C-7BA7-4973-AFC0-DCD67068751B}" type="presParOf" srcId="{EE5F6032-D903-4F3C-9224-B7F7811075EB}" destId="{9B7B2FD2-350A-43E8-A177-516AE3CE36B9}" srcOrd="3" destOrd="0" presId="urn:microsoft.com/office/officeart/2018/2/layout/IconVerticalSolidList"/>
    <dgm:cxn modelId="{80562704-F7CE-43BE-8F98-819533A4D72A}" type="presParOf" srcId="{EE5F6032-D903-4F3C-9224-B7F7811075EB}" destId="{4B6AA8D6-0E1C-449C-AAA5-31AAC1FF9BA6}" srcOrd="4" destOrd="0" presId="urn:microsoft.com/office/officeart/2018/2/layout/IconVerticalSolidList"/>
    <dgm:cxn modelId="{4E552807-962F-4B1F-B354-1221201BC762}" type="presParOf" srcId="{4B6AA8D6-0E1C-449C-AAA5-31AAC1FF9BA6}" destId="{6890C54B-EF02-4EE1-933C-621942359AA3}" srcOrd="0" destOrd="0" presId="urn:microsoft.com/office/officeart/2018/2/layout/IconVerticalSolidList"/>
    <dgm:cxn modelId="{4F1E3F7E-1F25-484E-867C-C3BA2DBC5E3C}" type="presParOf" srcId="{4B6AA8D6-0E1C-449C-AAA5-31AAC1FF9BA6}" destId="{6160E7DB-93BE-4FC6-BA83-5D55A6EFEF80}" srcOrd="1" destOrd="0" presId="urn:microsoft.com/office/officeart/2018/2/layout/IconVerticalSolidList"/>
    <dgm:cxn modelId="{5450000A-731E-46AB-9FE8-92200CE58884}" type="presParOf" srcId="{4B6AA8D6-0E1C-449C-AAA5-31AAC1FF9BA6}" destId="{7EC82D04-C3E1-4931-AC1F-B01636430817}" srcOrd="2" destOrd="0" presId="urn:microsoft.com/office/officeart/2018/2/layout/IconVerticalSolidList"/>
    <dgm:cxn modelId="{0A7005CF-1EEC-44AE-964A-193A9C43CC87}" type="presParOf" srcId="{4B6AA8D6-0E1C-449C-AAA5-31AAC1FF9BA6}" destId="{6BDED0BC-0FA5-4D3C-BBF6-672DECB44171}" srcOrd="3" destOrd="0" presId="urn:microsoft.com/office/officeart/2018/2/layout/IconVerticalSolidList"/>
    <dgm:cxn modelId="{B770E9D0-CA36-4E5B-A1F3-DCA91B28A8BA}" type="presParOf" srcId="{EE5F6032-D903-4F3C-9224-B7F7811075EB}" destId="{17509C4F-86C8-4E20-8528-0E75016EF382}" srcOrd="5" destOrd="0" presId="urn:microsoft.com/office/officeart/2018/2/layout/IconVerticalSolidList"/>
    <dgm:cxn modelId="{FE0E6957-26AF-467E-8381-D223B89085F2}" type="presParOf" srcId="{EE5F6032-D903-4F3C-9224-B7F7811075EB}" destId="{865B0DD3-1DC5-49D2-AEE8-D04FD31778BD}" srcOrd="6" destOrd="0" presId="urn:microsoft.com/office/officeart/2018/2/layout/IconVerticalSolidList"/>
    <dgm:cxn modelId="{050A0798-F297-4097-8C49-18690590C1B5}" type="presParOf" srcId="{865B0DD3-1DC5-49D2-AEE8-D04FD31778BD}" destId="{8D099752-8A2A-4F36-AB50-6D317BB0FBD3}" srcOrd="0" destOrd="0" presId="urn:microsoft.com/office/officeart/2018/2/layout/IconVerticalSolidList"/>
    <dgm:cxn modelId="{759A094C-FCB3-4B30-896B-D69478AAF803}" type="presParOf" srcId="{865B0DD3-1DC5-49D2-AEE8-D04FD31778BD}" destId="{BFD2BCA4-990F-4972-9996-F5632D697BB4}" srcOrd="1" destOrd="0" presId="urn:microsoft.com/office/officeart/2018/2/layout/IconVerticalSolidList"/>
    <dgm:cxn modelId="{72263B6D-5E15-4EC4-A68A-0ABBB57E363F}" type="presParOf" srcId="{865B0DD3-1DC5-49D2-AEE8-D04FD31778BD}" destId="{3AB916D3-BE77-483E-B633-961B18375D4A}" srcOrd="2" destOrd="0" presId="urn:microsoft.com/office/officeart/2018/2/layout/IconVerticalSolidList"/>
    <dgm:cxn modelId="{AD692932-7F14-46A2-AF37-14BF10418DF0}" type="presParOf" srcId="{865B0DD3-1DC5-49D2-AEE8-D04FD31778BD}" destId="{576E1F7F-A7B4-4A26-B04F-5030F67CD596}" srcOrd="3" destOrd="0" presId="urn:microsoft.com/office/officeart/2018/2/layout/IconVerticalSolidList"/>
    <dgm:cxn modelId="{44E2A0A6-C895-4639-B96E-536D8679205D}" type="presParOf" srcId="{EE5F6032-D903-4F3C-9224-B7F7811075EB}" destId="{E99765C5-6E87-4CC5-B8A1-2AE8489204AF}" srcOrd="7" destOrd="0" presId="urn:microsoft.com/office/officeart/2018/2/layout/IconVerticalSolidList"/>
    <dgm:cxn modelId="{835DB36C-6DEB-4E5C-908E-9AA9B4B7AE93}" type="presParOf" srcId="{EE5F6032-D903-4F3C-9224-B7F7811075EB}" destId="{058E9A87-917C-4393-A2A4-92C1C045DF34}" srcOrd="8" destOrd="0" presId="urn:microsoft.com/office/officeart/2018/2/layout/IconVerticalSolidList"/>
    <dgm:cxn modelId="{8BEEFFDE-E630-4C38-84EC-BC1758032181}" type="presParOf" srcId="{058E9A87-917C-4393-A2A4-92C1C045DF34}" destId="{43F2E90D-BE35-4F91-BCC1-2068371951A0}" srcOrd="0" destOrd="0" presId="urn:microsoft.com/office/officeart/2018/2/layout/IconVerticalSolidList"/>
    <dgm:cxn modelId="{22945446-8EAC-4FAF-9AA0-D6ABED329260}" type="presParOf" srcId="{058E9A87-917C-4393-A2A4-92C1C045DF34}" destId="{DE633218-6FCF-4673-BDC7-2816791E26C3}" srcOrd="1" destOrd="0" presId="urn:microsoft.com/office/officeart/2018/2/layout/IconVerticalSolidList"/>
    <dgm:cxn modelId="{6B6CDAF0-274B-45D9-A819-E90A887C3842}" type="presParOf" srcId="{058E9A87-917C-4393-A2A4-92C1C045DF34}" destId="{BE820707-916A-419A-ABC6-B98DD9B7DDC5}" srcOrd="2" destOrd="0" presId="urn:microsoft.com/office/officeart/2018/2/layout/IconVerticalSolidList"/>
    <dgm:cxn modelId="{BE00D974-BBC6-4B46-9B13-A955258C8F06}" type="presParOf" srcId="{058E9A87-917C-4393-A2A4-92C1C045DF34}" destId="{49C0C4A4-B50A-4DD9-86DD-C92EB472747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E12ADA-550E-42A7-BC5F-409839F5937E}"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en-US"/>
        </a:p>
      </dgm:t>
    </dgm:pt>
    <dgm:pt modelId="{43ED8FE0-8875-4DC2-99EE-570545836FC7}">
      <dgm:prSet/>
      <dgm:spPr/>
      <dgm:t>
        <a:bodyPr/>
        <a:lstStyle/>
        <a:p>
          <a:r>
            <a:rPr lang="en-US" dirty="0"/>
            <a:t>1 in 2 older adults at risk</a:t>
          </a:r>
        </a:p>
      </dgm:t>
    </dgm:pt>
    <dgm:pt modelId="{CA158E10-8F00-4009-AEF5-4E6816BE550B}" type="parTrans" cxnId="{577506F2-91D7-4FA1-9CC0-4BA3DE6939DE}">
      <dgm:prSet/>
      <dgm:spPr/>
      <dgm:t>
        <a:bodyPr/>
        <a:lstStyle/>
        <a:p>
          <a:endParaRPr lang="en-US"/>
        </a:p>
      </dgm:t>
    </dgm:pt>
    <dgm:pt modelId="{28D767CF-3BE8-4162-A7FC-7B42B39D7430}" type="sibTrans" cxnId="{577506F2-91D7-4FA1-9CC0-4BA3DE6939DE}">
      <dgm:prSet/>
      <dgm:spPr/>
      <dgm:t>
        <a:bodyPr/>
        <a:lstStyle/>
        <a:p>
          <a:endParaRPr lang="en-US"/>
        </a:p>
      </dgm:t>
    </dgm:pt>
    <dgm:pt modelId="{F5CE98D9-2FD0-4DEC-A452-E0A7E44CE8C3}">
      <dgm:prSet/>
      <dgm:spPr/>
      <dgm:t>
        <a:bodyPr/>
        <a:lstStyle/>
        <a:p>
          <a:r>
            <a:rPr lang="en-US"/>
            <a:t>300% increase in healthcare costs for those with poor nutritional status</a:t>
          </a:r>
        </a:p>
      </dgm:t>
    </dgm:pt>
    <dgm:pt modelId="{738315C0-8AA9-4E0F-8056-CDD26DE626BC}" type="parTrans" cxnId="{20151019-FE27-4D4A-BAEC-BB668B3FFDFD}">
      <dgm:prSet/>
      <dgm:spPr/>
      <dgm:t>
        <a:bodyPr/>
        <a:lstStyle/>
        <a:p>
          <a:endParaRPr lang="en-US"/>
        </a:p>
      </dgm:t>
    </dgm:pt>
    <dgm:pt modelId="{B46BFA54-E5C8-4F2F-A88E-01D5BF35E64F}" type="sibTrans" cxnId="{20151019-FE27-4D4A-BAEC-BB668B3FFDFD}">
      <dgm:prSet/>
      <dgm:spPr/>
      <dgm:t>
        <a:bodyPr/>
        <a:lstStyle/>
        <a:p>
          <a:endParaRPr lang="en-US"/>
        </a:p>
      </dgm:t>
    </dgm:pt>
    <dgm:pt modelId="{A6733281-E1B9-4B9B-961E-64A29FDA0955}">
      <dgm:prSet/>
      <dgm:spPr/>
      <dgm:t>
        <a:bodyPr/>
        <a:lstStyle/>
        <a:p>
          <a:r>
            <a:rPr lang="en-US"/>
            <a:t>4 to 6 days longer in the hospital</a:t>
          </a:r>
        </a:p>
      </dgm:t>
    </dgm:pt>
    <dgm:pt modelId="{0FAA1E09-CA49-4AD8-B1FA-9B4EBF370690}" type="parTrans" cxnId="{33FB9E69-1B56-4B0C-880D-06D937ED42E6}">
      <dgm:prSet/>
      <dgm:spPr/>
      <dgm:t>
        <a:bodyPr/>
        <a:lstStyle/>
        <a:p>
          <a:endParaRPr lang="en-US"/>
        </a:p>
      </dgm:t>
    </dgm:pt>
    <dgm:pt modelId="{D2AB4084-1B46-4D45-B3E8-013A9266943C}" type="sibTrans" cxnId="{33FB9E69-1B56-4B0C-880D-06D937ED42E6}">
      <dgm:prSet/>
      <dgm:spPr/>
      <dgm:t>
        <a:bodyPr/>
        <a:lstStyle/>
        <a:p>
          <a:endParaRPr lang="en-US"/>
        </a:p>
      </dgm:t>
    </dgm:pt>
    <dgm:pt modelId="{FBF35F11-D67D-414B-BDC0-3C8806BFA610}">
      <dgm:prSet/>
      <dgm:spPr/>
      <dgm:t>
        <a:bodyPr/>
        <a:lstStyle/>
        <a:p>
          <a:r>
            <a:rPr lang="en-US"/>
            <a:t>$51.3 billion in costs for disease-associated malnutrition in older adults annually</a:t>
          </a:r>
        </a:p>
      </dgm:t>
    </dgm:pt>
    <dgm:pt modelId="{BC20215B-083B-4C2F-BEF6-C5ED4017DC98}" type="parTrans" cxnId="{73F29E59-573B-4ED4-A473-A1A840E7AE1E}">
      <dgm:prSet/>
      <dgm:spPr/>
      <dgm:t>
        <a:bodyPr/>
        <a:lstStyle/>
        <a:p>
          <a:endParaRPr lang="en-US"/>
        </a:p>
      </dgm:t>
    </dgm:pt>
    <dgm:pt modelId="{25FDB2C7-47CB-4869-96E6-35DAA7A4ED88}" type="sibTrans" cxnId="{73F29E59-573B-4ED4-A473-A1A840E7AE1E}">
      <dgm:prSet/>
      <dgm:spPr/>
      <dgm:t>
        <a:bodyPr/>
        <a:lstStyle/>
        <a:p>
          <a:endParaRPr lang="en-US"/>
        </a:p>
      </dgm:t>
    </dgm:pt>
    <dgm:pt modelId="{66010605-06B3-4B24-9C44-E9DE720DE939}">
      <dgm:prSet/>
      <dgm:spPr/>
      <dgm:t>
        <a:bodyPr/>
        <a:lstStyle/>
        <a:p>
          <a:r>
            <a:rPr lang="en-US"/>
            <a:t>60% of older adults in hospitals may be malnourished</a:t>
          </a:r>
        </a:p>
      </dgm:t>
    </dgm:pt>
    <dgm:pt modelId="{EDA6A8B6-521F-4B66-8D45-039CE96710A9}" type="parTrans" cxnId="{3E622D1A-D77B-446E-AAA3-1E69FDA9868D}">
      <dgm:prSet/>
      <dgm:spPr/>
      <dgm:t>
        <a:bodyPr/>
        <a:lstStyle/>
        <a:p>
          <a:endParaRPr lang="en-US"/>
        </a:p>
      </dgm:t>
    </dgm:pt>
    <dgm:pt modelId="{91EBEBAC-04A9-4698-8A5B-3169B1E4E633}" type="sibTrans" cxnId="{3E622D1A-D77B-446E-AAA3-1E69FDA9868D}">
      <dgm:prSet/>
      <dgm:spPr/>
      <dgm:t>
        <a:bodyPr/>
        <a:lstStyle/>
        <a:p>
          <a:endParaRPr lang="en-US"/>
        </a:p>
      </dgm:t>
    </dgm:pt>
    <dgm:pt modelId="{015723F6-9B81-41ED-AD6A-C1DD34E171DF}" type="pres">
      <dgm:prSet presAssocID="{FDE12ADA-550E-42A7-BC5F-409839F5937E}" presName="linear" presStyleCnt="0">
        <dgm:presLayoutVars>
          <dgm:animLvl val="lvl"/>
          <dgm:resizeHandles val="exact"/>
        </dgm:presLayoutVars>
      </dgm:prSet>
      <dgm:spPr/>
    </dgm:pt>
    <dgm:pt modelId="{652EC181-C3E4-42D8-8EFD-64F638B7FAC4}" type="pres">
      <dgm:prSet presAssocID="{43ED8FE0-8875-4DC2-99EE-570545836FC7}" presName="parentText" presStyleLbl="node1" presStyleIdx="0" presStyleCnt="5">
        <dgm:presLayoutVars>
          <dgm:chMax val="0"/>
          <dgm:bulletEnabled val="1"/>
        </dgm:presLayoutVars>
      </dgm:prSet>
      <dgm:spPr/>
    </dgm:pt>
    <dgm:pt modelId="{45171513-71DE-4C99-8264-68AFF8DA72B9}" type="pres">
      <dgm:prSet presAssocID="{28D767CF-3BE8-4162-A7FC-7B42B39D7430}" presName="spacer" presStyleCnt="0"/>
      <dgm:spPr/>
    </dgm:pt>
    <dgm:pt modelId="{806332CF-0874-4397-94E8-588EBA39E9D6}" type="pres">
      <dgm:prSet presAssocID="{F5CE98D9-2FD0-4DEC-A452-E0A7E44CE8C3}" presName="parentText" presStyleLbl="node1" presStyleIdx="1" presStyleCnt="5">
        <dgm:presLayoutVars>
          <dgm:chMax val="0"/>
          <dgm:bulletEnabled val="1"/>
        </dgm:presLayoutVars>
      </dgm:prSet>
      <dgm:spPr/>
    </dgm:pt>
    <dgm:pt modelId="{2E117E99-0C06-4581-86C5-4F9794E55021}" type="pres">
      <dgm:prSet presAssocID="{B46BFA54-E5C8-4F2F-A88E-01D5BF35E64F}" presName="spacer" presStyleCnt="0"/>
      <dgm:spPr/>
    </dgm:pt>
    <dgm:pt modelId="{3883D93D-FF6C-463C-95E5-BAF0C505B65B}" type="pres">
      <dgm:prSet presAssocID="{A6733281-E1B9-4B9B-961E-64A29FDA0955}" presName="parentText" presStyleLbl="node1" presStyleIdx="2" presStyleCnt="5">
        <dgm:presLayoutVars>
          <dgm:chMax val="0"/>
          <dgm:bulletEnabled val="1"/>
        </dgm:presLayoutVars>
      </dgm:prSet>
      <dgm:spPr/>
    </dgm:pt>
    <dgm:pt modelId="{23592332-C0CF-41E6-B522-D48B478BB027}" type="pres">
      <dgm:prSet presAssocID="{D2AB4084-1B46-4D45-B3E8-013A9266943C}" presName="spacer" presStyleCnt="0"/>
      <dgm:spPr/>
    </dgm:pt>
    <dgm:pt modelId="{12A01B3C-3BB5-4669-A14B-AC36F77919F3}" type="pres">
      <dgm:prSet presAssocID="{FBF35F11-D67D-414B-BDC0-3C8806BFA610}" presName="parentText" presStyleLbl="node1" presStyleIdx="3" presStyleCnt="5">
        <dgm:presLayoutVars>
          <dgm:chMax val="0"/>
          <dgm:bulletEnabled val="1"/>
        </dgm:presLayoutVars>
      </dgm:prSet>
      <dgm:spPr/>
    </dgm:pt>
    <dgm:pt modelId="{509C2646-BBA9-40F6-A04D-6EEAB2972323}" type="pres">
      <dgm:prSet presAssocID="{25FDB2C7-47CB-4869-96E6-35DAA7A4ED88}" presName="spacer" presStyleCnt="0"/>
      <dgm:spPr/>
    </dgm:pt>
    <dgm:pt modelId="{8F10C7D9-165E-4297-9663-74263A11F779}" type="pres">
      <dgm:prSet presAssocID="{66010605-06B3-4B24-9C44-E9DE720DE939}" presName="parentText" presStyleLbl="node1" presStyleIdx="4" presStyleCnt="5">
        <dgm:presLayoutVars>
          <dgm:chMax val="0"/>
          <dgm:bulletEnabled val="1"/>
        </dgm:presLayoutVars>
      </dgm:prSet>
      <dgm:spPr/>
    </dgm:pt>
  </dgm:ptLst>
  <dgm:cxnLst>
    <dgm:cxn modelId="{F4A83E05-6874-41BD-AA15-CD33B50211ED}" type="presOf" srcId="{66010605-06B3-4B24-9C44-E9DE720DE939}" destId="{8F10C7D9-165E-4297-9663-74263A11F779}" srcOrd="0" destOrd="0" presId="urn:microsoft.com/office/officeart/2005/8/layout/vList2"/>
    <dgm:cxn modelId="{20151019-FE27-4D4A-BAEC-BB668B3FFDFD}" srcId="{FDE12ADA-550E-42A7-BC5F-409839F5937E}" destId="{F5CE98D9-2FD0-4DEC-A452-E0A7E44CE8C3}" srcOrd="1" destOrd="0" parTransId="{738315C0-8AA9-4E0F-8056-CDD26DE626BC}" sibTransId="{B46BFA54-E5C8-4F2F-A88E-01D5BF35E64F}"/>
    <dgm:cxn modelId="{3E622D1A-D77B-446E-AAA3-1E69FDA9868D}" srcId="{FDE12ADA-550E-42A7-BC5F-409839F5937E}" destId="{66010605-06B3-4B24-9C44-E9DE720DE939}" srcOrd="4" destOrd="0" parTransId="{EDA6A8B6-521F-4B66-8D45-039CE96710A9}" sibTransId="{91EBEBAC-04A9-4698-8A5B-3169B1E4E633}"/>
    <dgm:cxn modelId="{25D02121-33D8-4E09-BDFA-04E436EE49F7}" type="presOf" srcId="{A6733281-E1B9-4B9B-961E-64A29FDA0955}" destId="{3883D93D-FF6C-463C-95E5-BAF0C505B65B}" srcOrd="0" destOrd="0" presId="urn:microsoft.com/office/officeart/2005/8/layout/vList2"/>
    <dgm:cxn modelId="{33FB9E69-1B56-4B0C-880D-06D937ED42E6}" srcId="{FDE12ADA-550E-42A7-BC5F-409839F5937E}" destId="{A6733281-E1B9-4B9B-961E-64A29FDA0955}" srcOrd="2" destOrd="0" parTransId="{0FAA1E09-CA49-4AD8-B1FA-9B4EBF370690}" sibTransId="{D2AB4084-1B46-4D45-B3E8-013A9266943C}"/>
    <dgm:cxn modelId="{73F29E59-573B-4ED4-A473-A1A840E7AE1E}" srcId="{FDE12ADA-550E-42A7-BC5F-409839F5937E}" destId="{FBF35F11-D67D-414B-BDC0-3C8806BFA610}" srcOrd="3" destOrd="0" parTransId="{BC20215B-083B-4C2F-BEF6-C5ED4017DC98}" sibTransId="{25FDB2C7-47CB-4869-96E6-35DAA7A4ED88}"/>
    <dgm:cxn modelId="{2EB37F7B-1766-40CA-960C-ACC98091CF0F}" type="presOf" srcId="{FDE12ADA-550E-42A7-BC5F-409839F5937E}" destId="{015723F6-9B81-41ED-AD6A-C1DD34E171DF}" srcOrd="0" destOrd="0" presId="urn:microsoft.com/office/officeart/2005/8/layout/vList2"/>
    <dgm:cxn modelId="{FA849C9F-FE2A-4F47-A5A0-23391ADD5041}" type="presOf" srcId="{F5CE98D9-2FD0-4DEC-A452-E0A7E44CE8C3}" destId="{806332CF-0874-4397-94E8-588EBA39E9D6}" srcOrd="0" destOrd="0" presId="urn:microsoft.com/office/officeart/2005/8/layout/vList2"/>
    <dgm:cxn modelId="{F6C0FDA1-DE33-4BA8-A1C8-45FFAF08A1D1}" type="presOf" srcId="{FBF35F11-D67D-414B-BDC0-3C8806BFA610}" destId="{12A01B3C-3BB5-4669-A14B-AC36F77919F3}" srcOrd="0" destOrd="0" presId="urn:microsoft.com/office/officeart/2005/8/layout/vList2"/>
    <dgm:cxn modelId="{B48AA4B8-09E2-4552-A0EF-972F881D0B6A}" type="presOf" srcId="{43ED8FE0-8875-4DC2-99EE-570545836FC7}" destId="{652EC181-C3E4-42D8-8EFD-64F638B7FAC4}" srcOrd="0" destOrd="0" presId="urn:microsoft.com/office/officeart/2005/8/layout/vList2"/>
    <dgm:cxn modelId="{577506F2-91D7-4FA1-9CC0-4BA3DE6939DE}" srcId="{FDE12ADA-550E-42A7-BC5F-409839F5937E}" destId="{43ED8FE0-8875-4DC2-99EE-570545836FC7}" srcOrd="0" destOrd="0" parTransId="{CA158E10-8F00-4009-AEF5-4E6816BE550B}" sibTransId="{28D767CF-3BE8-4162-A7FC-7B42B39D7430}"/>
    <dgm:cxn modelId="{ED0C5E5F-EC27-4BB6-873D-5C1E7C9E3858}" type="presParOf" srcId="{015723F6-9B81-41ED-AD6A-C1DD34E171DF}" destId="{652EC181-C3E4-42D8-8EFD-64F638B7FAC4}" srcOrd="0" destOrd="0" presId="urn:microsoft.com/office/officeart/2005/8/layout/vList2"/>
    <dgm:cxn modelId="{815564DD-DCA6-4335-AF94-6B7A48E7DFC4}" type="presParOf" srcId="{015723F6-9B81-41ED-AD6A-C1DD34E171DF}" destId="{45171513-71DE-4C99-8264-68AFF8DA72B9}" srcOrd="1" destOrd="0" presId="urn:microsoft.com/office/officeart/2005/8/layout/vList2"/>
    <dgm:cxn modelId="{35E37834-6ED3-4BFD-985D-43E26F93D693}" type="presParOf" srcId="{015723F6-9B81-41ED-AD6A-C1DD34E171DF}" destId="{806332CF-0874-4397-94E8-588EBA39E9D6}" srcOrd="2" destOrd="0" presId="urn:microsoft.com/office/officeart/2005/8/layout/vList2"/>
    <dgm:cxn modelId="{0A802017-F72E-4F1C-BE18-429BA651C306}" type="presParOf" srcId="{015723F6-9B81-41ED-AD6A-C1DD34E171DF}" destId="{2E117E99-0C06-4581-86C5-4F9794E55021}" srcOrd="3" destOrd="0" presId="urn:microsoft.com/office/officeart/2005/8/layout/vList2"/>
    <dgm:cxn modelId="{3023D4D1-8D5A-4C01-BC3B-E0D5EF1D7A15}" type="presParOf" srcId="{015723F6-9B81-41ED-AD6A-C1DD34E171DF}" destId="{3883D93D-FF6C-463C-95E5-BAF0C505B65B}" srcOrd="4" destOrd="0" presId="urn:microsoft.com/office/officeart/2005/8/layout/vList2"/>
    <dgm:cxn modelId="{166EDBF6-D40C-4DB5-A14E-F585B5CFCC6D}" type="presParOf" srcId="{015723F6-9B81-41ED-AD6A-C1DD34E171DF}" destId="{23592332-C0CF-41E6-B522-D48B478BB027}" srcOrd="5" destOrd="0" presId="urn:microsoft.com/office/officeart/2005/8/layout/vList2"/>
    <dgm:cxn modelId="{1D524E66-CC31-45F5-844A-EA1B60EF2B1C}" type="presParOf" srcId="{015723F6-9B81-41ED-AD6A-C1DD34E171DF}" destId="{12A01B3C-3BB5-4669-A14B-AC36F77919F3}" srcOrd="6" destOrd="0" presId="urn:microsoft.com/office/officeart/2005/8/layout/vList2"/>
    <dgm:cxn modelId="{66C80F1F-CF41-4BA9-8E8E-0441E0F966D1}" type="presParOf" srcId="{015723F6-9B81-41ED-AD6A-C1DD34E171DF}" destId="{509C2646-BBA9-40F6-A04D-6EEAB2972323}" srcOrd="7" destOrd="0" presId="urn:microsoft.com/office/officeart/2005/8/layout/vList2"/>
    <dgm:cxn modelId="{6D4A2D2D-C61F-4D89-B65C-31F0FEFEF7D9}" type="presParOf" srcId="{015723F6-9B81-41ED-AD6A-C1DD34E171DF}" destId="{8F10C7D9-165E-4297-9663-74263A11F779}"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2ED6ED-D7C4-42C1-ABE0-6C3328C2A736}"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50E0DCC5-B23D-4E9D-B176-BA25CB7EFE6B}">
      <dgm:prSet phldrT="[Text]"/>
      <dgm:spPr/>
      <dgm:t>
        <a:bodyPr/>
        <a:lstStyle/>
        <a:p>
          <a:r>
            <a:rPr lang="en-US" dirty="0"/>
            <a:t>10%</a:t>
          </a:r>
        </a:p>
      </dgm:t>
    </dgm:pt>
    <dgm:pt modelId="{B336AD26-0167-4503-8468-0767995E2EC7}" type="parTrans" cxnId="{42E36FC4-5529-4D9D-A93B-B0F814BD1DDC}">
      <dgm:prSet/>
      <dgm:spPr/>
      <dgm:t>
        <a:bodyPr/>
        <a:lstStyle/>
        <a:p>
          <a:endParaRPr lang="en-US"/>
        </a:p>
      </dgm:t>
    </dgm:pt>
    <dgm:pt modelId="{656763BB-9F29-459D-AB52-599D7F3854DD}" type="sibTrans" cxnId="{42E36FC4-5529-4D9D-A93B-B0F814BD1DDC}">
      <dgm:prSet/>
      <dgm:spPr/>
      <dgm:t>
        <a:bodyPr/>
        <a:lstStyle/>
        <a:p>
          <a:endParaRPr lang="en-US"/>
        </a:p>
      </dgm:t>
    </dgm:pt>
    <dgm:pt modelId="{552F59A2-11F7-4542-A434-BC6DEA9D48B4}">
      <dgm:prSet phldrT="[Text]"/>
      <dgm:spPr/>
      <dgm:t>
        <a:bodyPr/>
        <a:lstStyle/>
        <a:p>
          <a:r>
            <a:rPr lang="en-US" dirty="0"/>
            <a:t>Impaired Immunity (infections)</a:t>
          </a:r>
        </a:p>
      </dgm:t>
    </dgm:pt>
    <dgm:pt modelId="{36364E05-291B-48CD-92F8-02D45D506A9A}" type="parTrans" cxnId="{44B1BCAC-98BE-43CF-B671-F9731F9298C2}">
      <dgm:prSet/>
      <dgm:spPr/>
      <dgm:t>
        <a:bodyPr/>
        <a:lstStyle/>
        <a:p>
          <a:endParaRPr lang="en-US"/>
        </a:p>
      </dgm:t>
    </dgm:pt>
    <dgm:pt modelId="{29949981-34C5-44B5-9E11-0077A66CF46B}" type="sibTrans" cxnId="{44B1BCAC-98BE-43CF-B671-F9731F9298C2}">
      <dgm:prSet/>
      <dgm:spPr/>
      <dgm:t>
        <a:bodyPr/>
        <a:lstStyle/>
        <a:p>
          <a:endParaRPr lang="en-US"/>
        </a:p>
      </dgm:t>
    </dgm:pt>
    <dgm:pt modelId="{43392659-732A-4033-B8D9-0D50EE303017}">
      <dgm:prSet phldrT="[Text]"/>
      <dgm:spPr/>
      <dgm:t>
        <a:bodyPr/>
        <a:lstStyle/>
        <a:p>
          <a:r>
            <a:rPr lang="en-US" dirty="0"/>
            <a:t>20%</a:t>
          </a:r>
        </a:p>
      </dgm:t>
    </dgm:pt>
    <dgm:pt modelId="{6F8CC13F-7852-441D-AF83-772DA5FDB0BE}" type="parTrans" cxnId="{A0C0D5FE-8239-413D-AF3A-A1E5F5B89E50}">
      <dgm:prSet/>
      <dgm:spPr/>
      <dgm:t>
        <a:bodyPr/>
        <a:lstStyle/>
        <a:p>
          <a:endParaRPr lang="en-US"/>
        </a:p>
      </dgm:t>
    </dgm:pt>
    <dgm:pt modelId="{B049DEF5-FA76-4C32-B97F-2B7C28C4092E}" type="sibTrans" cxnId="{A0C0D5FE-8239-413D-AF3A-A1E5F5B89E50}">
      <dgm:prSet/>
      <dgm:spPr/>
      <dgm:t>
        <a:bodyPr/>
        <a:lstStyle/>
        <a:p>
          <a:endParaRPr lang="en-US"/>
        </a:p>
      </dgm:t>
    </dgm:pt>
    <dgm:pt modelId="{8B18F0B8-D60D-4931-99A3-F778C82FC9E8}">
      <dgm:prSet phldrT="[Text]"/>
      <dgm:spPr/>
      <dgm:t>
        <a:bodyPr/>
        <a:lstStyle/>
        <a:p>
          <a:r>
            <a:rPr lang="en-US" dirty="0"/>
            <a:t>Decreased Healing</a:t>
          </a:r>
        </a:p>
      </dgm:t>
    </dgm:pt>
    <dgm:pt modelId="{1C8CDF58-D5B7-4959-BD9F-2EB60E7ED171}" type="parTrans" cxnId="{6E9571FC-E01C-4DE4-91C5-151F85563CB2}">
      <dgm:prSet/>
      <dgm:spPr/>
      <dgm:t>
        <a:bodyPr/>
        <a:lstStyle/>
        <a:p>
          <a:endParaRPr lang="en-US"/>
        </a:p>
      </dgm:t>
    </dgm:pt>
    <dgm:pt modelId="{BB754DF8-86AA-4B84-8BB4-D3667330A3DB}" type="sibTrans" cxnId="{6E9571FC-E01C-4DE4-91C5-151F85563CB2}">
      <dgm:prSet/>
      <dgm:spPr/>
      <dgm:t>
        <a:bodyPr/>
        <a:lstStyle/>
        <a:p>
          <a:endParaRPr lang="en-US"/>
        </a:p>
      </dgm:t>
    </dgm:pt>
    <dgm:pt modelId="{E5BED681-51C5-4E3C-8965-B9735489D7EE}">
      <dgm:prSet phldrT="[Text]"/>
      <dgm:spPr/>
      <dgm:t>
        <a:bodyPr/>
        <a:lstStyle/>
        <a:p>
          <a:r>
            <a:rPr lang="en-US" dirty="0"/>
            <a:t>30%</a:t>
          </a:r>
        </a:p>
      </dgm:t>
    </dgm:pt>
    <dgm:pt modelId="{B0421A30-2DD4-4113-AE2D-B72D59BC8D9D}" type="parTrans" cxnId="{619A8330-5206-4C26-B50D-7AB7700A3896}">
      <dgm:prSet/>
      <dgm:spPr/>
      <dgm:t>
        <a:bodyPr/>
        <a:lstStyle/>
        <a:p>
          <a:endParaRPr lang="en-US"/>
        </a:p>
      </dgm:t>
    </dgm:pt>
    <dgm:pt modelId="{37462C77-3D04-4A1C-9F66-81EECC9167EE}" type="sibTrans" cxnId="{619A8330-5206-4C26-B50D-7AB7700A3896}">
      <dgm:prSet/>
      <dgm:spPr/>
      <dgm:t>
        <a:bodyPr/>
        <a:lstStyle/>
        <a:p>
          <a:endParaRPr lang="en-US"/>
        </a:p>
      </dgm:t>
    </dgm:pt>
    <dgm:pt modelId="{7C3A4AAF-782A-4F81-BCBA-4AC5E2DB7BFE}">
      <dgm:prSet phldrT="[Text]"/>
      <dgm:spPr/>
      <dgm:t>
        <a:bodyPr/>
        <a:lstStyle/>
        <a:p>
          <a:r>
            <a:rPr lang="en-US" dirty="0"/>
            <a:t>Pressure Ulcers</a:t>
          </a:r>
        </a:p>
      </dgm:t>
    </dgm:pt>
    <dgm:pt modelId="{CA733B60-0344-4A4A-95AF-A31D8A33CF1A}" type="parTrans" cxnId="{FB6B1DBC-43F6-4C08-9B4C-34433CBAB202}">
      <dgm:prSet/>
      <dgm:spPr/>
      <dgm:t>
        <a:bodyPr/>
        <a:lstStyle/>
        <a:p>
          <a:endParaRPr lang="en-US"/>
        </a:p>
      </dgm:t>
    </dgm:pt>
    <dgm:pt modelId="{F57AA0CC-9C5A-4803-8B83-44F0068F6681}" type="sibTrans" cxnId="{FB6B1DBC-43F6-4C08-9B4C-34433CBAB202}">
      <dgm:prSet/>
      <dgm:spPr/>
      <dgm:t>
        <a:bodyPr/>
        <a:lstStyle/>
        <a:p>
          <a:endParaRPr lang="en-US"/>
        </a:p>
      </dgm:t>
    </dgm:pt>
    <dgm:pt modelId="{7104A0FB-67DA-493B-BA8D-314F3D12555D}">
      <dgm:prSet phldrT="[Text]"/>
      <dgm:spPr/>
      <dgm:t>
        <a:bodyPr/>
        <a:lstStyle/>
        <a:p>
          <a:r>
            <a:rPr lang="en-US" dirty="0"/>
            <a:t>40%</a:t>
          </a:r>
        </a:p>
      </dgm:t>
    </dgm:pt>
    <dgm:pt modelId="{8FA547C1-1F8D-4CBC-8B35-E3A97621D1DC}" type="parTrans" cxnId="{27A0AA6D-C3C1-4EAA-9F90-97C3882B077A}">
      <dgm:prSet/>
      <dgm:spPr/>
      <dgm:t>
        <a:bodyPr/>
        <a:lstStyle/>
        <a:p>
          <a:endParaRPr lang="en-US"/>
        </a:p>
      </dgm:t>
    </dgm:pt>
    <dgm:pt modelId="{C09CDF58-4C58-4723-9BFE-EE20EE81D351}" type="sibTrans" cxnId="{27A0AA6D-C3C1-4EAA-9F90-97C3882B077A}">
      <dgm:prSet/>
      <dgm:spPr/>
      <dgm:t>
        <a:bodyPr/>
        <a:lstStyle/>
        <a:p>
          <a:endParaRPr lang="en-US"/>
        </a:p>
      </dgm:t>
    </dgm:pt>
    <dgm:pt modelId="{287C90C5-733E-4724-A187-9017FA0F7B26}">
      <dgm:prSet phldrT="[Text]"/>
      <dgm:spPr/>
      <dgm:t>
        <a:bodyPr/>
        <a:lstStyle/>
        <a:p>
          <a:r>
            <a:rPr lang="en-US" dirty="0"/>
            <a:t>At Risk of Death (pneumonia)</a:t>
          </a:r>
        </a:p>
      </dgm:t>
    </dgm:pt>
    <dgm:pt modelId="{8CFA21B4-6730-4D58-B757-5CE3D4067DA4}" type="parTrans" cxnId="{BE6B2DB6-2547-4387-8C7E-BA9D7502EC31}">
      <dgm:prSet/>
      <dgm:spPr/>
      <dgm:t>
        <a:bodyPr/>
        <a:lstStyle/>
        <a:p>
          <a:endParaRPr lang="en-US"/>
        </a:p>
      </dgm:t>
    </dgm:pt>
    <dgm:pt modelId="{0A3B67AA-3278-4952-961B-5167BA21B756}" type="sibTrans" cxnId="{BE6B2DB6-2547-4387-8C7E-BA9D7502EC31}">
      <dgm:prSet/>
      <dgm:spPr/>
      <dgm:t>
        <a:bodyPr/>
        <a:lstStyle/>
        <a:p>
          <a:endParaRPr lang="en-US"/>
        </a:p>
      </dgm:t>
    </dgm:pt>
    <dgm:pt modelId="{C8D13D8F-6008-4DA3-8450-0B1A06E8E731}" type="pres">
      <dgm:prSet presAssocID="{582ED6ED-D7C4-42C1-ABE0-6C3328C2A736}" presName="linearFlow" presStyleCnt="0">
        <dgm:presLayoutVars>
          <dgm:dir/>
          <dgm:animLvl val="lvl"/>
          <dgm:resizeHandles val="exact"/>
        </dgm:presLayoutVars>
      </dgm:prSet>
      <dgm:spPr/>
    </dgm:pt>
    <dgm:pt modelId="{DB93E358-05D6-4DA3-9E83-EB274B808EA5}" type="pres">
      <dgm:prSet presAssocID="{50E0DCC5-B23D-4E9D-B176-BA25CB7EFE6B}" presName="composite" presStyleCnt="0"/>
      <dgm:spPr/>
    </dgm:pt>
    <dgm:pt modelId="{FE977E16-9FE8-4E23-AA0D-8B101EFCF487}" type="pres">
      <dgm:prSet presAssocID="{50E0DCC5-B23D-4E9D-B176-BA25CB7EFE6B}" presName="parentText" presStyleLbl="alignNode1" presStyleIdx="0" presStyleCnt="4">
        <dgm:presLayoutVars>
          <dgm:chMax val="1"/>
          <dgm:bulletEnabled val="1"/>
        </dgm:presLayoutVars>
      </dgm:prSet>
      <dgm:spPr/>
    </dgm:pt>
    <dgm:pt modelId="{2C68EEFD-3581-4D41-B6A6-54BE40803D29}" type="pres">
      <dgm:prSet presAssocID="{50E0DCC5-B23D-4E9D-B176-BA25CB7EFE6B}" presName="descendantText" presStyleLbl="alignAcc1" presStyleIdx="0" presStyleCnt="4" custLinFactNeighborX="-2572" custLinFactNeighborY="1603">
        <dgm:presLayoutVars>
          <dgm:bulletEnabled val="1"/>
        </dgm:presLayoutVars>
      </dgm:prSet>
      <dgm:spPr/>
    </dgm:pt>
    <dgm:pt modelId="{76C9AFEC-2473-460F-A7B2-0DC7F7955535}" type="pres">
      <dgm:prSet presAssocID="{656763BB-9F29-459D-AB52-599D7F3854DD}" presName="sp" presStyleCnt="0"/>
      <dgm:spPr/>
    </dgm:pt>
    <dgm:pt modelId="{D744B47E-6DFB-40AC-BF9C-E96117FBF88E}" type="pres">
      <dgm:prSet presAssocID="{43392659-732A-4033-B8D9-0D50EE303017}" presName="composite" presStyleCnt="0"/>
      <dgm:spPr/>
    </dgm:pt>
    <dgm:pt modelId="{5F1203EA-68EA-4937-8A96-DF520232F1B7}" type="pres">
      <dgm:prSet presAssocID="{43392659-732A-4033-B8D9-0D50EE303017}" presName="parentText" presStyleLbl="alignNode1" presStyleIdx="1" presStyleCnt="4">
        <dgm:presLayoutVars>
          <dgm:chMax val="1"/>
          <dgm:bulletEnabled val="1"/>
        </dgm:presLayoutVars>
      </dgm:prSet>
      <dgm:spPr/>
    </dgm:pt>
    <dgm:pt modelId="{53C6F4EB-2936-4619-9868-AB9793EF0566}" type="pres">
      <dgm:prSet presAssocID="{43392659-732A-4033-B8D9-0D50EE303017}" presName="descendantText" presStyleLbl="alignAcc1" presStyleIdx="1" presStyleCnt="4">
        <dgm:presLayoutVars>
          <dgm:bulletEnabled val="1"/>
        </dgm:presLayoutVars>
      </dgm:prSet>
      <dgm:spPr/>
    </dgm:pt>
    <dgm:pt modelId="{6CF24EDD-1B68-4C59-8A6A-626CE93C309E}" type="pres">
      <dgm:prSet presAssocID="{B049DEF5-FA76-4C32-B97F-2B7C28C4092E}" presName="sp" presStyleCnt="0"/>
      <dgm:spPr/>
    </dgm:pt>
    <dgm:pt modelId="{1B3D43EF-1C03-469E-BC5E-7359BD1E9557}" type="pres">
      <dgm:prSet presAssocID="{E5BED681-51C5-4E3C-8965-B9735489D7EE}" presName="composite" presStyleCnt="0"/>
      <dgm:spPr/>
    </dgm:pt>
    <dgm:pt modelId="{F76F8B66-147E-4EFB-8951-CC421F37845A}" type="pres">
      <dgm:prSet presAssocID="{E5BED681-51C5-4E3C-8965-B9735489D7EE}" presName="parentText" presStyleLbl="alignNode1" presStyleIdx="2" presStyleCnt="4">
        <dgm:presLayoutVars>
          <dgm:chMax val="1"/>
          <dgm:bulletEnabled val="1"/>
        </dgm:presLayoutVars>
      </dgm:prSet>
      <dgm:spPr/>
    </dgm:pt>
    <dgm:pt modelId="{85F9A8B2-73E7-43DC-9BE1-707E7E47360D}" type="pres">
      <dgm:prSet presAssocID="{E5BED681-51C5-4E3C-8965-B9735489D7EE}" presName="descendantText" presStyleLbl="alignAcc1" presStyleIdx="2" presStyleCnt="4">
        <dgm:presLayoutVars>
          <dgm:bulletEnabled val="1"/>
        </dgm:presLayoutVars>
      </dgm:prSet>
      <dgm:spPr/>
    </dgm:pt>
    <dgm:pt modelId="{E7BE8CFA-5D38-4343-B29B-AB9D68A09A56}" type="pres">
      <dgm:prSet presAssocID="{37462C77-3D04-4A1C-9F66-81EECC9167EE}" presName="sp" presStyleCnt="0"/>
      <dgm:spPr/>
    </dgm:pt>
    <dgm:pt modelId="{27FDF718-E35E-4E2A-ADC6-B6F5DACCB991}" type="pres">
      <dgm:prSet presAssocID="{7104A0FB-67DA-493B-BA8D-314F3D12555D}" presName="composite" presStyleCnt="0"/>
      <dgm:spPr/>
    </dgm:pt>
    <dgm:pt modelId="{ECB99450-1F83-40AF-8F12-A0B1A5583752}" type="pres">
      <dgm:prSet presAssocID="{7104A0FB-67DA-493B-BA8D-314F3D12555D}" presName="parentText" presStyleLbl="alignNode1" presStyleIdx="3" presStyleCnt="4">
        <dgm:presLayoutVars>
          <dgm:chMax val="1"/>
          <dgm:bulletEnabled val="1"/>
        </dgm:presLayoutVars>
      </dgm:prSet>
      <dgm:spPr/>
    </dgm:pt>
    <dgm:pt modelId="{AEEAD461-6315-45E8-9A43-4AFCCDA7563F}" type="pres">
      <dgm:prSet presAssocID="{7104A0FB-67DA-493B-BA8D-314F3D12555D}" presName="descendantText" presStyleLbl="alignAcc1" presStyleIdx="3" presStyleCnt="4">
        <dgm:presLayoutVars>
          <dgm:bulletEnabled val="1"/>
        </dgm:presLayoutVars>
      </dgm:prSet>
      <dgm:spPr/>
    </dgm:pt>
  </dgm:ptLst>
  <dgm:cxnLst>
    <dgm:cxn modelId="{7C2F0F08-0E8F-4232-AA76-C7EE9134BADB}" type="presOf" srcId="{50E0DCC5-B23D-4E9D-B176-BA25CB7EFE6B}" destId="{FE977E16-9FE8-4E23-AA0D-8B101EFCF487}" srcOrd="0" destOrd="0" presId="urn:microsoft.com/office/officeart/2005/8/layout/chevron2"/>
    <dgm:cxn modelId="{4B0DF61A-517D-4485-B30B-EE1DCD54D7FB}" type="presOf" srcId="{7C3A4AAF-782A-4F81-BCBA-4AC5E2DB7BFE}" destId="{85F9A8B2-73E7-43DC-9BE1-707E7E47360D}" srcOrd="0" destOrd="0" presId="urn:microsoft.com/office/officeart/2005/8/layout/chevron2"/>
    <dgm:cxn modelId="{619A8330-5206-4C26-B50D-7AB7700A3896}" srcId="{582ED6ED-D7C4-42C1-ABE0-6C3328C2A736}" destId="{E5BED681-51C5-4E3C-8965-B9735489D7EE}" srcOrd="2" destOrd="0" parTransId="{B0421A30-2DD4-4113-AE2D-B72D59BC8D9D}" sibTransId="{37462C77-3D04-4A1C-9F66-81EECC9167EE}"/>
    <dgm:cxn modelId="{27A0AA6D-C3C1-4EAA-9F90-97C3882B077A}" srcId="{582ED6ED-D7C4-42C1-ABE0-6C3328C2A736}" destId="{7104A0FB-67DA-493B-BA8D-314F3D12555D}" srcOrd="3" destOrd="0" parTransId="{8FA547C1-1F8D-4CBC-8B35-E3A97621D1DC}" sibTransId="{C09CDF58-4C58-4723-9BFE-EE20EE81D351}"/>
    <dgm:cxn modelId="{8F7A9E5A-98C7-4888-B31A-44544B29F356}" type="presOf" srcId="{582ED6ED-D7C4-42C1-ABE0-6C3328C2A736}" destId="{C8D13D8F-6008-4DA3-8450-0B1A06E8E731}" srcOrd="0" destOrd="0" presId="urn:microsoft.com/office/officeart/2005/8/layout/chevron2"/>
    <dgm:cxn modelId="{AE95478F-7996-404D-8A0A-20B0FEB229F8}" type="presOf" srcId="{E5BED681-51C5-4E3C-8965-B9735489D7EE}" destId="{F76F8B66-147E-4EFB-8951-CC421F37845A}" srcOrd="0" destOrd="0" presId="urn:microsoft.com/office/officeart/2005/8/layout/chevron2"/>
    <dgm:cxn modelId="{953EA299-3152-4259-9FEF-C66349ECC279}" type="presOf" srcId="{43392659-732A-4033-B8D9-0D50EE303017}" destId="{5F1203EA-68EA-4937-8A96-DF520232F1B7}" srcOrd="0" destOrd="0" presId="urn:microsoft.com/office/officeart/2005/8/layout/chevron2"/>
    <dgm:cxn modelId="{57CC0E9F-BEC5-4817-A9A3-714C42CE910A}" type="presOf" srcId="{7104A0FB-67DA-493B-BA8D-314F3D12555D}" destId="{ECB99450-1F83-40AF-8F12-A0B1A5583752}" srcOrd="0" destOrd="0" presId="urn:microsoft.com/office/officeart/2005/8/layout/chevron2"/>
    <dgm:cxn modelId="{44B1BCAC-98BE-43CF-B671-F9731F9298C2}" srcId="{50E0DCC5-B23D-4E9D-B176-BA25CB7EFE6B}" destId="{552F59A2-11F7-4542-A434-BC6DEA9D48B4}" srcOrd="0" destOrd="0" parTransId="{36364E05-291B-48CD-92F8-02D45D506A9A}" sibTransId="{29949981-34C5-44B5-9E11-0077A66CF46B}"/>
    <dgm:cxn modelId="{BE6B2DB6-2547-4387-8C7E-BA9D7502EC31}" srcId="{7104A0FB-67DA-493B-BA8D-314F3D12555D}" destId="{287C90C5-733E-4724-A187-9017FA0F7B26}" srcOrd="0" destOrd="0" parTransId="{8CFA21B4-6730-4D58-B757-5CE3D4067DA4}" sibTransId="{0A3B67AA-3278-4952-961B-5167BA21B756}"/>
    <dgm:cxn modelId="{FB6B1DBC-43F6-4C08-9B4C-34433CBAB202}" srcId="{E5BED681-51C5-4E3C-8965-B9735489D7EE}" destId="{7C3A4AAF-782A-4F81-BCBA-4AC5E2DB7BFE}" srcOrd="0" destOrd="0" parTransId="{CA733B60-0344-4A4A-95AF-A31D8A33CF1A}" sibTransId="{F57AA0CC-9C5A-4803-8B83-44F0068F6681}"/>
    <dgm:cxn modelId="{07B4A7C1-7602-4B68-8EA8-F478FADE8D7E}" type="presOf" srcId="{287C90C5-733E-4724-A187-9017FA0F7B26}" destId="{AEEAD461-6315-45E8-9A43-4AFCCDA7563F}" srcOrd="0" destOrd="0" presId="urn:microsoft.com/office/officeart/2005/8/layout/chevron2"/>
    <dgm:cxn modelId="{42E36FC4-5529-4D9D-A93B-B0F814BD1DDC}" srcId="{582ED6ED-D7C4-42C1-ABE0-6C3328C2A736}" destId="{50E0DCC5-B23D-4E9D-B176-BA25CB7EFE6B}" srcOrd="0" destOrd="0" parTransId="{B336AD26-0167-4503-8468-0767995E2EC7}" sibTransId="{656763BB-9F29-459D-AB52-599D7F3854DD}"/>
    <dgm:cxn modelId="{3B4B86C7-B937-40A2-B0D6-75620767B206}" type="presOf" srcId="{8B18F0B8-D60D-4931-99A3-F778C82FC9E8}" destId="{53C6F4EB-2936-4619-9868-AB9793EF0566}" srcOrd="0" destOrd="0" presId="urn:microsoft.com/office/officeart/2005/8/layout/chevron2"/>
    <dgm:cxn modelId="{DA01A1E3-C71E-4BA7-902F-F9D324C00E44}" type="presOf" srcId="{552F59A2-11F7-4542-A434-BC6DEA9D48B4}" destId="{2C68EEFD-3581-4D41-B6A6-54BE40803D29}" srcOrd="0" destOrd="0" presId="urn:microsoft.com/office/officeart/2005/8/layout/chevron2"/>
    <dgm:cxn modelId="{6E9571FC-E01C-4DE4-91C5-151F85563CB2}" srcId="{43392659-732A-4033-B8D9-0D50EE303017}" destId="{8B18F0B8-D60D-4931-99A3-F778C82FC9E8}" srcOrd="0" destOrd="0" parTransId="{1C8CDF58-D5B7-4959-BD9F-2EB60E7ED171}" sibTransId="{BB754DF8-86AA-4B84-8BB4-D3667330A3DB}"/>
    <dgm:cxn modelId="{A0C0D5FE-8239-413D-AF3A-A1E5F5B89E50}" srcId="{582ED6ED-D7C4-42C1-ABE0-6C3328C2A736}" destId="{43392659-732A-4033-B8D9-0D50EE303017}" srcOrd="1" destOrd="0" parTransId="{6F8CC13F-7852-441D-AF83-772DA5FDB0BE}" sibTransId="{B049DEF5-FA76-4C32-B97F-2B7C28C4092E}"/>
    <dgm:cxn modelId="{03A8283B-A238-4506-A535-6BEE5D44F2FB}" type="presParOf" srcId="{C8D13D8F-6008-4DA3-8450-0B1A06E8E731}" destId="{DB93E358-05D6-4DA3-9E83-EB274B808EA5}" srcOrd="0" destOrd="0" presId="urn:microsoft.com/office/officeart/2005/8/layout/chevron2"/>
    <dgm:cxn modelId="{0E066ECD-1C16-4A0B-B699-B8195798222C}" type="presParOf" srcId="{DB93E358-05D6-4DA3-9E83-EB274B808EA5}" destId="{FE977E16-9FE8-4E23-AA0D-8B101EFCF487}" srcOrd="0" destOrd="0" presId="urn:microsoft.com/office/officeart/2005/8/layout/chevron2"/>
    <dgm:cxn modelId="{D6BF2836-806E-4CBB-B070-41265A967380}" type="presParOf" srcId="{DB93E358-05D6-4DA3-9E83-EB274B808EA5}" destId="{2C68EEFD-3581-4D41-B6A6-54BE40803D29}" srcOrd="1" destOrd="0" presId="urn:microsoft.com/office/officeart/2005/8/layout/chevron2"/>
    <dgm:cxn modelId="{BAAE3D28-E212-46EB-BD48-085CEAFB4BD9}" type="presParOf" srcId="{C8D13D8F-6008-4DA3-8450-0B1A06E8E731}" destId="{76C9AFEC-2473-460F-A7B2-0DC7F7955535}" srcOrd="1" destOrd="0" presId="urn:microsoft.com/office/officeart/2005/8/layout/chevron2"/>
    <dgm:cxn modelId="{D0B1B4B2-1975-4F6F-94C4-4BCCB6560F89}" type="presParOf" srcId="{C8D13D8F-6008-4DA3-8450-0B1A06E8E731}" destId="{D744B47E-6DFB-40AC-BF9C-E96117FBF88E}" srcOrd="2" destOrd="0" presId="urn:microsoft.com/office/officeart/2005/8/layout/chevron2"/>
    <dgm:cxn modelId="{02D4BE6F-B07A-4F4E-852A-700BE7D82034}" type="presParOf" srcId="{D744B47E-6DFB-40AC-BF9C-E96117FBF88E}" destId="{5F1203EA-68EA-4937-8A96-DF520232F1B7}" srcOrd="0" destOrd="0" presId="urn:microsoft.com/office/officeart/2005/8/layout/chevron2"/>
    <dgm:cxn modelId="{1FFB2AEA-D733-4A12-A82D-03D93BB9C6F1}" type="presParOf" srcId="{D744B47E-6DFB-40AC-BF9C-E96117FBF88E}" destId="{53C6F4EB-2936-4619-9868-AB9793EF0566}" srcOrd="1" destOrd="0" presId="urn:microsoft.com/office/officeart/2005/8/layout/chevron2"/>
    <dgm:cxn modelId="{462D3ADD-B33A-44CE-A66A-E4CDA0E223C1}" type="presParOf" srcId="{C8D13D8F-6008-4DA3-8450-0B1A06E8E731}" destId="{6CF24EDD-1B68-4C59-8A6A-626CE93C309E}" srcOrd="3" destOrd="0" presId="urn:microsoft.com/office/officeart/2005/8/layout/chevron2"/>
    <dgm:cxn modelId="{AF355D5E-B406-425D-B245-CD953DEC5416}" type="presParOf" srcId="{C8D13D8F-6008-4DA3-8450-0B1A06E8E731}" destId="{1B3D43EF-1C03-469E-BC5E-7359BD1E9557}" srcOrd="4" destOrd="0" presId="urn:microsoft.com/office/officeart/2005/8/layout/chevron2"/>
    <dgm:cxn modelId="{613A482D-36A3-4678-9D75-D4CC324D4D91}" type="presParOf" srcId="{1B3D43EF-1C03-469E-BC5E-7359BD1E9557}" destId="{F76F8B66-147E-4EFB-8951-CC421F37845A}" srcOrd="0" destOrd="0" presId="urn:microsoft.com/office/officeart/2005/8/layout/chevron2"/>
    <dgm:cxn modelId="{8DF699F8-13F9-4689-A552-F0D9C5F02C29}" type="presParOf" srcId="{1B3D43EF-1C03-469E-BC5E-7359BD1E9557}" destId="{85F9A8B2-73E7-43DC-9BE1-707E7E47360D}" srcOrd="1" destOrd="0" presId="urn:microsoft.com/office/officeart/2005/8/layout/chevron2"/>
    <dgm:cxn modelId="{613D5985-7A04-4C9C-92B0-91375B180280}" type="presParOf" srcId="{C8D13D8F-6008-4DA3-8450-0B1A06E8E731}" destId="{E7BE8CFA-5D38-4343-B29B-AB9D68A09A56}" srcOrd="5" destOrd="0" presId="urn:microsoft.com/office/officeart/2005/8/layout/chevron2"/>
    <dgm:cxn modelId="{013A7DD2-8954-492B-B395-CB2ECD137655}" type="presParOf" srcId="{C8D13D8F-6008-4DA3-8450-0B1A06E8E731}" destId="{27FDF718-E35E-4E2A-ADC6-B6F5DACCB991}" srcOrd="6" destOrd="0" presId="urn:microsoft.com/office/officeart/2005/8/layout/chevron2"/>
    <dgm:cxn modelId="{B02B03D6-00F9-40A2-8C86-7DA6FE4AF48F}" type="presParOf" srcId="{27FDF718-E35E-4E2A-ADC6-B6F5DACCB991}" destId="{ECB99450-1F83-40AF-8F12-A0B1A5583752}" srcOrd="0" destOrd="0" presId="urn:microsoft.com/office/officeart/2005/8/layout/chevron2"/>
    <dgm:cxn modelId="{73801FDC-E6F3-4329-BE6E-1FD5D0810290}" type="presParOf" srcId="{27FDF718-E35E-4E2A-ADC6-B6F5DACCB991}" destId="{AEEAD461-6315-45E8-9A43-4AFCCDA7563F}"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1C977A-74A4-47A0-AF37-B6574D9E212C}">
      <dsp:nvSpPr>
        <dsp:cNvPr id="0" name=""/>
        <dsp:cNvSpPr/>
      </dsp:nvSpPr>
      <dsp:spPr>
        <a:xfrm>
          <a:off x="0" y="4597"/>
          <a:ext cx="6513603" cy="97937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A06397-A15B-4461-BB3D-1FCEFDD48FDD}">
      <dsp:nvSpPr>
        <dsp:cNvPr id="0" name=""/>
        <dsp:cNvSpPr/>
      </dsp:nvSpPr>
      <dsp:spPr>
        <a:xfrm>
          <a:off x="296259" y="224956"/>
          <a:ext cx="538654" cy="538654"/>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FF51AA-9B69-4B8E-A739-CE3CA9376797}">
      <dsp:nvSpPr>
        <dsp:cNvPr id="0" name=""/>
        <dsp:cNvSpPr/>
      </dsp:nvSpPr>
      <dsp:spPr>
        <a:xfrm>
          <a:off x="1131174" y="4597"/>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100000"/>
            </a:lnSpc>
            <a:spcBef>
              <a:spcPct val="0"/>
            </a:spcBef>
            <a:spcAft>
              <a:spcPct val="35000"/>
            </a:spcAft>
            <a:buNone/>
          </a:pPr>
          <a:r>
            <a:rPr lang="en-US" sz="1900" kern="1200" dirty="0"/>
            <a:t>What is Malnutrition? Why is it an Important Issue for Older Adults?</a:t>
          </a:r>
        </a:p>
      </dsp:txBody>
      <dsp:txXfrm>
        <a:off x="1131174" y="4597"/>
        <a:ext cx="5382429" cy="979371"/>
      </dsp:txXfrm>
    </dsp:sp>
    <dsp:sp modelId="{C75ACACD-70BD-4F39-B00A-9CCB51BD02E5}">
      <dsp:nvSpPr>
        <dsp:cNvPr id="0" name=""/>
        <dsp:cNvSpPr/>
      </dsp:nvSpPr>
      <dsp:spPr>
        <a:xfrm>
          <a:off x="0" y="1228812"/>
          <a:ext cx="6513603" cy="97937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2CA754-AB00-4D98-9EDC-F3CE154932E6}">
      <dsp:nvSpPr>
        <dsp:cNvPr id="0" name=""/>
        <dsp:cNvSpPr/>
      </dsp:nvSpPr>
      <dsp:spPr>
        <a:xfrm>
          <a:off x="296259" y="1449171"/>
          <a:ext cx="538654" cy="538654"/>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C22F09B-DB2A-4B49-A688-B6ADA6F22E12}">
      <dsp:nvSpPr>
        <dsp:cNvPr id="0" name=""/>
        <dsp:cNvSpPr/>
      </dsp:nvSpPr>
      <dsp:spPr>
        <a:xfrm>
          <a:off x="1131174" y="1228812"/>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100000"/>
            </a:lnSpc>
            <a:spcBef>
              <a:spcPct val="0"/>
            </a:spcBef>
            <a:spcAft>
              <a:spcPct val="35000"/>
            </a:spcAft>
            <a:buNone/>
          </a:pPr>
          <a:r>
            <a:rPr lang="en-US" sz="1900" kern="1200"/>
            <a:t>Meal Packages</a:t>
          </a:r>
        </a:p>
      </dsp:txBody>
      <dsp:txXfrm>
        <a:off x="1131174" y="1228812"/>
        <a:ext cx="5382429" cy="979371"/>
      </dsp:txXfrm>
    </dsp:sp>
    <dsp:sp modelId="{6890C54B-EF02-4EE1-933C-621942359AA3}">
      <dsp:nvSpPr>
        <dsp:cNvPr id="0" name=""/>
        <dsp:cNvSpPr/>
      </dsp:nvSpPr>
      <dsp:spPr>
        <a:xfrm>
          <a:off x="0" y="2453027"/>
          <a:ext cx="6513603" cy="97937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60E7DB-93BE-4FC6-BA83-5D55A6EFEF80}">
      <dsp:nvSpPr>
        <dsp:cNvPr id="0" name=""/>
        <dsp:cNvSpPr/>
      </dsp:nvSpPr>
      <dsp:spPr>
        <a:xfrm>
          <a:off x="296259" y="2673385"/>
          <a:ext cx="538654" cy="538654"/>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DED0BC-0FA5-4D3C-BBF6-672DECB44171}">
      <dsp:nvSpPr>
        <dsp:cNvPr id="0" name=""/>
        <dsp:cNvSpPr/>
      </dsp:nvSpPr>
      <dsp:spPr>
        <a:xfrm>
          <a:off x="1131174" y="2453027"/>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100000"/>
            </a:lnSpc>
            <a:spcBef>
              <a:spcPct val="0"/>
            </a:spcBef>
            <a:spcAft>
              <a:spcPct val="35000"/>
            </a:spcAft>
            <a:buNone/>
          </a:pPr>
          <a:r>
            <a:rPr lang="en-US" sz="1900" kern="1200" dirty="0"/>
            <a:t>Community Malnutrition Care Pathways</a:t>
          </a:r>
        </a:p>
      </dsp:txBody>
      <dsp:txXfrm>
        <a:off x="1131174" y="2453027"/>
        <a:ext cx="5382429" cy="979371"/>
      </dsp:txXfrm>
    </dsp:sp>
    <dsp:sp modelId="{8D099752-8A2A-4F36-AB50-6D317BB0FBD3}">
      <dsp:nvSpPr>
        <dsp:cNvPr id="0" name=""/>
        <dsp:cNvSpPr/>
      </dsp:nvSpPr>
      <dsp:spPr>
        <a:xfrm>
          <a:off x="0" y="3677241"/>
          <a:ext cx="6513603" cy="97937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D2BCA4-990F-4972-9996-F5632D697BB4}">
      <dsp:nvSpPr>
        <dsp:cNvPr id="0" name=""/>
        <dsp:cNvSpPr/>
      </dsp:nvSpPr>
      <dsp:spPr>
        <a:xfrm>
          <a:off x="296259" y="3897600"/>
          <a:ext cx="538654" cy="538654"/>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76E1F7F-A7B4-4A26-B04F-5030F67CD596}">
      <dsp:nvSpPr>
        <dsp:cNvPr id="0" name=""/>
        <dsp:cNvSpPr/>
      </dsp:nvSpPr>
      <dsp:spPr>
        <a:xfrm>
          <a:off x="1131174" y="3677241"/>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100000"/>
            </a:lnSpc>
            <a:spcBef>
              <a:spcPct val="0"/>
            </a:spcBef>
            <a:spcAft>
              <a:spcPct val="35000"/>
            </a:spcAft>
            <a:buNone/>
          </a:pPr>
          <a:r>
            <a:rPr lang="en-US" sz="1900" kern="1200"/>
            <a:t>Stepping Up Your Nutrition</a:t>
          </a:r>
        </a:p>
      </dsp:txBody>
      <dsp:txXfrm>
        <a:off x="1131174" y="3677241"/>
        <a:ext cx="5382429" cy="979371"/>
      </dsp:txXfrm>
    </dsp:sp>
    <dsp:sp modelId="{43F2E90D-BE35-4F91-BCC1-2068371951A0}">
      <dsp:nvSpPr>
        <dsp:cNvPr id="0" name=""/>
        <dsp:cNvSpPr/>
      </dsp:nvSpPr>
      <dsp:spPr>
        <a:xfrm>
          <a:off x="0" y="4901456"/>
          <a:ext cx="6513603" cy="979371"/>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633218-6FCF-4673-BDC7-2816791E26C3}">
      <dsp:nvSpPr>
        <dsp:cNvPr id="0" name=""/>
        <dsp:cNvSpPr/>
      </dsp:nvSpPr>
      <dsp:spPr>
        <a:xfrm>
          <a:off x="296259" y="5121814"/>
          <a:ext cx="538654" cy="538654"/>
        </a:xfrm>
        <a:prstGeom prst="rect">
          <a:avLst/>
        </a:prstGeom>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C0C4A4-B50A-4DD9-86DD-C92EB472747B}">
      <dsp:nvSpPr>
        <dsp:cNvPr id="0" name=""/>
        <dsp:cNvSpPr/>
      </dsp:nvSpPr>
      <dsp:spPr>
        <a:xfrm>
          <a:off x="1131174" y="4901456"/>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100000"/>
            </a:lnSpc>
            <a:spcBef>
              <a:spcPct val="0"/>
            </a:spcBef>
            <a:spcAft>
              <a:spcPct val="35000"/>
            </a:spcAft>
            <a:buNone/>
          </a:pPr>
          <a:r>
            <a:rPr lang="en-US" sz="1900" kern="1200" dirty="0"/>
            <a:t>HDM Priority Tool Validation Study</a:t>
          </a:r>
        </a:p>
      </dsp:txBody>
      <dsp:txXfrm>
        <a:off x="1131174" y="4901456"/>
        <a:ext cx="5382429" cy="9793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2EC181-C3E4-42D8-8EFD-64F638B7FAC4}">
      <dsp:nvSpPr>
        <dsp:cNvPr id="0" name=""/>
        <dsp:cNvSpPr/>
      </dsp:nvSpPr>
      <dsp:spPr>
        <a:xfrm>
          <a:off x="0" y="54167"/>
          <a:ext cx="6089650" cy="1032854"/>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1 in 2 older adults at risk</a:t>
          </a:r>
        </a:p>
      </dsp:txBody>
      <dsp:txXfrm>
        <a:off x="50420" y="104587"/>
        <a:ext cx="5988810" cy="932014"/>
      </dsp:txXfrm>
    </dsp:sp>
    <dsp:sp modelId="{806332CF-0874-4397-94E8-588EBA39E9D6}">
      <dsp:nvSpPr>
        <dsp:cNvPr id="0" name=""/>
        <dsp:cNvSpPr/>
      </dsp:nvSpPr>
      <dsp:spPr>
        <a:xfrm>
          <a:off x="0" y="1161901"/>
          <a:ext cx="6089650" cy="1032854"/>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300% increase in healthcare costs for those with poor nutritional status</a:t>
          </a:r>
        </a:p>
      </dsp:txBody>
      <dsp:txXfrm>
        <a:off x="50420" y="1212321"/>
        <a:ext cx="5988810" cy="932014"/>
      </dsp:txXfrm>
    </dsp:sp>
    <dsp:sp modelId="{3883D93D-FF6C-463C-95E5-BAF0C505B65B}">
      <dsp:nvSpPr>
        <dsp:cNvPr id="0" name=""/>
        <dsp:cNvSpPr/>
      </dsp:nvSpPr>
      <dsp:spPr>
        <a:xfrm>
          <a:off x="0" y="2269635"/>
          <a:ext cx="6089650" cy="1032854"/>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4 to 6 days longer in the hospital</a:t>
          </a:r>
        </a:p>
      </dsp:txBody>
      <dsp:txXfrm>
        <a:off x="50420" y="2320055"/>
        <a:ext cx="5988810" cy="932014"/>
      </dsp:txXfrm>
    </dsp:sp>
    <dsp:sp modelId="{12A01B3C-3BB5-4669-A14B-AC36F77919F3}">
      <dsp:nvSpPr>
        <dsp:cNvPr id="0" name=""/>
        <dsp:cNvSpPr/>
      </dsp:nvSpPr>
      <dsp:spPr>
        <a:xfrm>
          <a:off x="0" y="3377369"/>
          <a:ext cx="6089650" cy="1032854"/>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$51.3 billion in costs for disease-associated malnutrition in older adults annually</a:t>
          </a:r>
        </a:p>
      </dsp:txBody>
      <dsp:txXfrm>
        <a:off x="50420" y="3427789"/>
        <a:ext cx="5988810" cy="932014"/>
      </dsp:txXfrm>
    </dsp:sp>
    <dsp:sp modelId="{8F10C7D9-165E-4297-9663-74263A11F779}">
      <dsp:nvSpPr>
        <dsp:cNvPr id="0" name=""/>
        <dsp:cNvSpPr/>
      </dsp:nvSpPr>
      <dsp:spPr>
        <a:xfrm>
          <a:off x="0" y="4485103"/>
          <a:ext cx="6089650" cy="1032854"/>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60% of older adults in hospitals may be malnourished</a:t>
          </a:r>
        </a:p>
      </dsp:txBody>
      <dsp:txXfrm>
        <a:off x="50420" y="4535523"/>
        <a:ext cx="5988810" cy="9320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977E16-9FE8-4E23-AA0D-8B101EFCF487}">
      <dsp:nvSpPr>
        <dsp:cNvPr id="0" name=""/>
        <dsp:cNvSpPr/>
      </dsp:nvSpPr>
      <dsp:spPr>
        <a:xfrm rot="5400000">
          <a:off x="-209456" y="213047"/>
          <a:ext cx="1396379" cy="97746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t>10%</a:t>
          </a:r>
        </a:p>
      </dsp:txBody>
      <dsp:txXfrm rot="-5400000">
        <a:off x="2" y="492323"/>
        <a:ext cx="977465" cy="418914"/>
      </dsp:txXfrm>
    </dsp:sp>
    <dsp:sp modelId="{2C68EEFD-3581-4D41-B6A6-54BE40803D29}">
      <dsp:nvSpPr>
        <dsp:cNvPr id="0" name=""/>
        <dsp:cNvSpPr/>
      </dsp:nvSpPr>
      <dsp:spPr>
        <a:xfrm rot="5400000">
          <a:off x="1686356" y="-753803"/>
          <a:ext cx="907646" cy="245153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Impaired Immunity (infections)</a:t>
          </a:r>
        </a:p>
      </dsp:txBody>
      <dsp:txXfrm rot="-5400000">
        <a:off x="914412" y="62449"/>
        <a:ext cx="2407226" cy="819030"/>
      </dsp:txXfrm>
    </dsp:sp>
    <dsp:sp modelId="{5F1203EA-68EA-4937-8A96-DF520232F1B7}">
      <dsp:nvSpPr>
        <dsp:cNvPr id="0" name=""/>
        <dsp:cNvSpPr/>
      </dsp:nvSpPr>
      <dsp:spPr>
        <a:xfrm rot="5400000">
          <a:off x="-209456" y="1427641"/>
          <a:ext cx="1396379" cy="97746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t>20%</a:t>
          </a:r>
        </a:p>
      </dsp:txBody>
      <dsp:txXfrm rot="-5400000">
        <a:off x="2" y="1706917"/>
        <a:ext cx="977465" cy="418914"/>
      </dsp:txXfrm>
    </dsp:sp>
    <dsp:sp modelId="{53C6F4EB-2936-4619-9868-AB9793EF0566}">
      <dsp:nvSpPr>
        <dsp:cNvPr id="0" name=""/>
        <dsp:cNvSpPr/>
      </dsp:nvSpPr>
      <dsp:spPr>
        <a:xfrm rot="5400000">
          <a:off x="1749409" y="446241"/>
          <a:ext cx="907646" cy="245153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Decreased Healing</a:t>
          </a:r>
        </a:p>
      </dsp:txBody>
      <dsp:txXfrm rot="-5400000">
        <a:off x="977465" y="1262493"/>
        <a:ext cx="2407226" cy="819030"/>
      </dsp:txXfrm>
    </dsp:sp>
    <dsp:sp modelId="{F76F8B66-147E-4EFB-8951-CC421F37845A}">
      <dsp:nvSpPr>
        <dsp:cNvPr id="0" name=""/>
        <dsp:cNvSpPr/>
      </dsp:nvSpPr>
      <dsp:spPr>
        <a:xfrm rot="5400000">
          <a:off x="-209456" y="2642235"/>
          <a:ext cx="1396379" cy="97746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t>30%</a:t>
          </a:r>
        </a:p>
      </dsp:txBody>
      <dsp:txXfrm rot="-5400000">
        <a:off x="2" y="2921511"/>
        <a:ext cx="977465" cy="418914"/>
      </dsp:txXfrm>
    </dsp:sp>
    <dsp:sp modelId="{85F9A8B2-73E7-43DC-9BE1-707E7E47360D}">
      <dsp:nvSpPr>
        <dsp:cNvPr id="0" name=""/>
        <dsp:cNvSpPr/>
      </dsp:nvSpPr>
      <dsp:spPr>
        <a:xfrm rot="5400000">
          <a:off x="1749409" y="1660834"/>
          <a:ext cx="907646" cy="245153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Pressure Ulcers</a:t>
          </a:r>
        </a:p>
      </dsp:txBody>
      <dsp:txXfrm rot="-5400000">
        <a:off x="977465" y="2477086"/>
        <a:ext cx="2407226" cy="819030"/>
      </dsp:txXfrm>
    </dsp:sp>
    <dsp:sp modelId="{ECB99450-1F83-40AF-8F12-A0B1A5583752}">
      <dsp:nvSpPr>
        <dsp:cNvPr id="0" name=""/>
        <dsp:cNvSpPr/>
      </dsp:nvSpPr>
      <dsp:spPr>
        <a:xfrm rot="5400000">
          <a:off x="-209456" y="3856829"/>
          <a:ext cx="1396379" cy="97746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t>40%</a:t>
          </a:r>
        </a:p>
      </dsp:txBody>
      <dsp:txXfrm rot="-5400000">
        <a:off x="2" y="4136105"/>
        <a:ext cx="977465" cy="418914"/>
      </dsp:txXfrm>
    </dsp:sp>
    <dsp:sp modelId="{AEEAD461-6315-45E8-9A43-4AFCCDA7563F}">
      <dsp:nvSpPr>
        <dsp:cNvPr id="0" name=""/>
        <dsp:cNvSpPr/>
      </dsp:nvSpPr>
      <dsp:spPr>
        <a:xfrm rot="5400000">
          <a:off x="1749409" y="2875428"/>
          <a:ext cx="907646" cy="245153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At Risk of Death (pneumonia)</a:t>
          </a:r>
        </a:p>
      </dsp:txBody>
      <dsp:txXfrm rot="-5400000">
        <a:off x="977465" y="3691680"/>
        <a:ext cx="2407226" cy="81903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91D72C-2915-487E-8871-CBF38DA9B2A0}" type="datetimeFigureOut">
              <a:rPr lang="en-US" smtClean="0"/>
              <a:t>9/15/2021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858973-E624-4B4D-931E-2AE7CE67918E}" type="slidenum">
              <a:rPr lang="en-US" smtClean="0"/>
              <a:t>‹#›</a:t>
            </a:fld>
            <a:endParaRPr lang="en-US"/>
          </a:p>
        </p:txBody>
      </p:sp>
    </p:spTree>
    <p:extLst>
      <p:ext uri="{BB962C8B-B14F-4D97-AF65-F5344CB8AC3E}">
        <p14:creationId xmlns:p14="http://schemas.microsoft.com/office/powerpoint/2010/main" val="1833592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I’d like everyone to think about the person they are providing care for, or yourselves or others who are older adults. Choose one person and close your eyes. Imagine them waking up in the morning – are they by themselves? Preparing a meal on their own? How about activities throughout the day? Medications or doctor visits? Do they deal with one or more chronic conditions such as diabetes, arthritis, hypertension…..are those conditions well managed? Do they eat small amounts throughout the day, follow a special or restricted diet – say due to lactose intolerance or because a doctor told them to eliminate certain foods? Do they enjoy their meals and eat with others regularly? Do they drink fluids often? Are they mobile and get some physical activity throughout the day? Now picture this person getting ready for bed – more medications?</a:t>
            </a:r>
          </a:p>
          <a:p>
            <a:endParaRPr lang="en-US" baseline="0" dirty="0"/>
          </a:p>
          <a:p>
            <a:r>
              <a:rPr lang="en-US" baseline="0" dirty="0"/>
              <a:t>Ok, now as you think of that person, let’s open our eyes and see if that person might be at risk for malnutrition.  Listen to each cause and stand up if that person has 2 or more factors that can lead to malnutrition. (Go through each item, then see how many people are standing at the end of </a:t>
            </a:r>
            <a:r>
              <a:rPr lang="en-US" baseline="0"/>
              <a:t>the slide)</a:t>
            </a:r>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We’ll take these issues one-by-one to tease out practical</a:t>
            </a:r>
            <a:r>
              <a:rPr lang="en-US" baseline="0" dirty="0"/>
              <a:t> solutions to each. </a:t>
            </a:r>
          </a:p>
          <a:p>
            <a:endParaRPr lang="en-US" baseline="0" dirty="0"/>
          </a:p>
          <a:p>
            <a:r>
              <a:rPr lang="en-US" baseline="0" dirty="0"/>
              <a:t>Before we do this, however, I’d like to ask for 2-3 general suggestions from the audience for how to prevent malnutrition.</a:t>
            </a:r>
          </a:p>
          <a:p>
            <a:endParaRPr lang="en-US" baseline="0" dirty="0"/>
          </a:p>
          <a:p>
            <a:r>
              <a:rPr lang="en-US" baseline="0" dirty="0"/>
              <a:t>(Examples may include: see a dietitian, see your doctor, read labels, get food stamps, </a:t>
            </a:r>
            <a:r>
              <a:rPr lang="en-US" baseline="0" dirty="0" err="1"/>
              <a:t>etc</a:t>
            </a:r>
            <a:r>
              <a:rPr lang="en-US" baseline="0" dirty="0"/>
              <a:t>)</a:t>
            </a:r>
          </a:p>
          <a:p>
            <a:r>
              <a:rPr lang="en-US" u="sng" baseline="0" dirty="0"/>
              <a:t>Limited income</a:t>
            </a:r>
            <a:r>
              <a:rPr lang="en-US" u="none" baseline="0" dirty="0"/>
              <a:t>: if one has to spend most of one’s income on shelter and other living necessities, there may not be much left to purchase nutritional foods. By accessing programs one is eligible for, that allows additional funds to be devoted to food.</a:t>
            </a:r>
          </a:p>
          <a:p>
            <a:pPr marL="171450" indent="-171450">
              <a:buFont typeface="Arial" panose="020B0604020202020204" pitchFamily="34" charset="0"/>
              <a:buChar char="•"/>
            </a:pPr>
            <a:r>
              <a:rPr lang="en-US" baseline="0" dirty="0"/>
              <a:t>SHIP for eligibility for insurance and Medicare decision making capability</a:t>
            </a:r>
          </a:p>
          <a:p>
            <a:pPr marL="171450" indent="-171450">
              <a:buFont typeface="Arial" panose="020B0604020202020204" pitchFamily="34" charset="0"/>
              <a:buChar char="•"/>
            </a:pPr>
            <a:r>
              <a:rPr lang="en-US" baseline="0" dirty="0"/>
              <a:t>MAP (or other social service organization) to assist with eligibility for Medicaid in-home supports as well as connecting you to other programs such as SNAP, heating assistance programs, home care services and more.</a:t>
            </a:r>
          </a:p>
          <a:p>
            <a:r>
              <a:rPr lang="en-US" u="sng" baseline="0" dirty="0"/>
              <a:t>Trouble swallowing/chewing</a:t>
            </a:r>
            <a:r>
              <a:rPr lang="en-US" u="none" baseline="0" dirty="0"/>
              <a:t>: pocketing food in one’s cheeks, coughing during eating or drinking, are signs of dysphagia which can lead to aspiration pneumonia a serious condition that can cause serious illness and death</a:t>
            </a:r>
          </a:p>
          <a:p>
            <a:pPr marL="171450" indent="-171450">
              <a:buFont typeface="Arial" panose="020B0604020202020204" pitchFamily="34" charset="0"/>
              <a:buChar char="•"/>
            </a:pPr>
            <a:r>
              <a:rPr lang="en-US" u="none" baseline="0" dirty="0"/>
              <a:t>Contact doctor to determine underlying cause</a:t>
            </a:r>
          </a:p>
          <a:p>
            <a:pPr marL="171450" indent="-171450">
              <a:buFont typeface="Arial" panose="020B0604020202020204" pitchFamily="34" charset="0"/>
              <a:buChar char="•"/>
            </a:pPr>
            <a:r>
              <a:rPr lang="en-US" u="none" baseline="0" dirty="0"/>
              <a:t>Likely referral to speech and language pathologist</a:t>
            </a:r>
          </a:p>
          <a:p>
            <a:r>
              <a:rPr lang="en-US" u="sng" baseline="0" dirty="0"/>
              <a:t>Poor dental health:</a:t>
            </a:r>
            <a:r>
              <a:rPr lang="en-US" u="none" baseline="0" dirty="0"/>
              <a:t> If one has to eat soft foods, the meals may not be appealing</a:t>
            </a:r>
          </a:p>
          <a:p>
            <a:pPr marL="171450" indent="-171450">
              <a:buFont typeface="Arial" panose="020B0604020202020204" pitchFamily="34" charset="0"/>
              <a:buChar char="•"/>
            </a:pPr>
            <a:r>
              <a:rPr lang="en-US" u="none" baseline="0" dirty="0"/>
              <a:t>Dentist or free oral care clinic – to deal with outstanding dental health issues, adjust dentures</a:t>
            </a:r>
          </a:p>
          <a:p>
            <a:pPr marL="171450" indent="-171450">
              <a:buFont typeface="Arial" panose="020B0604020202020204" pitchFamily="34" charset="0"/>
              <a:buChar char="•"/>
            </a:pPr>
            <a:r>
              <a:rPr lang="en-US" u="none" baseline="0" dirty="0"/>
              <a:t>Choose canned or frozen items</a:t>
            </a:r>
          </a:p>
          <a:p>
            <a:pPr marL="171450" indent="-171450">
              <a:buFont typeface="Arial" panose="020B0604020202020204" pitchFamily="34" charset="0"/>
              <a:buChar char="•"/>
            </a:pPr>
            <a:r>
              <a:rPr lang="en-US" u="none" baseline="0" dirty="0"/>
              <a:t>Dietitians or other trusted nutrition resources can be helpful to share interesting menus and recipes for softer foods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baseline="0" dirty="0"/>
              <a:t>Changing taste buds: </a:t>
            </a:r>
            <a:r>
              <a:rPr lang="en-US" u="none" baseline="0" dirty="0"/>
              <a:t>reduced smell and taste which is very common as we age</a:t>
            </a:r>
          </a:p>
          <a:p>
            <a:pPr marL="171450" indent="-171450">
              <a:buFont typeface="Arial" panose="020B0604020202020204" pitchFamily="34" charset="0"/>
              <a:buChar char="•"/>
            </a:pPr>
            <a:r>
              <a:rPr lang="en-US" u="none" baseline="0" dirty="0"/>
              <a:t>Use new flavorings and spices in foods to enhance flavor</a:t>
            </a:r>
          </a:p>
          <a:p>
            <a:pPr marL="171450" indent="-171450">
              <a:buFont typeface="Arial" panose="020B0604020202020204" pitchFamily="34" charset="0"/>
              <a:buChar char="•"/>
            </a:pPr>
            <a:r>
              <a:rPr lang="en-US" u="none" baseline="0" dirty="0"/>
              <a:t>Flavor or put lemons/limes in water to make more appealing</a:t>
            </a:r>
          </a:p>
          <a:p>
            <a:pPr marL="171450" indent="-171450">
              <a:buFont typeface="Arial" panose="020B0604020202020204" pitchFamily="34" charset="0"/>
              <a:buChar char="•"/>
            </a:pPr>
            <a:r>
              <a:rPr lang="en-US" u="none" baseline="0" dirty="0"/>
              <a:t>Cooking at home helps add smells that enhance smell and taste</a:t>
            </a:r>
            <a:endParaRPr lang="en-US" u="sng" baseline="0" dirty="0"/>
          </a:p>
          <a:p>
            <a:r>
              <a:rPr lang="en-US" u="sng" baseline="0" dirty="0"/>
              <a:t>Living alone</a:t>
            </a:r>
            <a:r>
              <a:rPr lang="en-US" u="none" baseline="0" dirty="0"/>
              <a:t>: isolation can lead to a loss of interest in cooking or eating</a:t>
            </a:r>
          </a:p>
          <a:p>
            <a:pPr marL="228600" indent="-228600">
              <a:buFont typeface="Arial" panose="020B0604020202020204" pitchFamily="34" charset="0"/>
              <a:buChar char="•"/>
            </a:pPr>
            <a:r>
              <a:rPr lang="en-US" u="none" baseline="0" dirty="0"/>
              <a:t>Attend </a:t>
            </a:r>
            <a:r>
              <a:rPr lang="en-US" baseline="0" dirty="0"/>
              <a:t>senior center/50+ center</a:t>
            </a:r>
            <a:r>
              <a:rPr lang="en-US" u="none" baseline="0" dirty="0"/>
              <a:t>, adult day care and adult day health programs</a:t>
            </a:r>
          </a:p>
          <a:p>
            <a:pPr marL="228600" indent="-228600">
              <a:buFont typeface="Arial" panose="020B0604020202020204" pitchFamily="34" charset="0"/>
              <a:buChar char="•"/>
            </a:pPr>
            <a:r>
              <a:rPr lang="en-US" u="none" baseline="0" dirty="0"/>
              <a:t>Senior Nutrition Program – meals at community centers, churches and other religious centers</a:t>
            </a:r>
          </a:p>
          <a:p>
            <a:pPr marL="228600" indent="-228600">
              <a:buFont typeface="Arial" panose="020B0604020202020204" pitchFamily="34" charset="0"/>
              <a:buChar char="•"/>
            </a:pPr>
            <a:r>
              <a:rPr lang="en-US" u="none" baseline="0" dirty="0"/>
              <a:t>Social/physical activity and volunteering</a:t>
            </a:r>
          </a:p>
          <a:p>
            <a:pPr marL="228600" indent="-228600">
              <a:buFont typeface="Arial" panose="020B0604020202020204" pitchFamily="34" charset="0"/>
              <a:buChar char="•"/>
            </a:pPr>
            <a:r>
              <a:rPr lang="en-US" u="none" baseline="0" dirty="0"/>
              <a:t>Villages, friendly visitors or reassurance calls</a:t>
            </a:r>
          </a:p>
          <a:p>
            <a:pPr marL="228600" indent="-228600">
              <a:buFont typeface="Arial" panose="020B0604020202020204" pitchFamily="34" charset="0"/>
              <a:buChar char="•"/>
            </a:pPr>
            <a:r>
              <a:rPr lang="en-US" u="none" baseline="0" dirty="0"/>
              <a:t>Senior housing, assisted living, CCRCs etc.</a:t>
            </a:r>
          </a:p>
          <a:p>
            <a:r>
              <a:rPr lang="en-US" u="sng" baseline="0" dirty="0"/>
              <a:t>Medication side effects:</a:t>
            </a:r>
          </a:p>
          <a:p>
            <a:pPr marL="171450" indent="-171450">
              <a:buFont typeface="Arial" panose="020B0604020202020204" pitchFamily="34" charset="0"/>
              <a:buChar char="•"/>
            </a:pPr>
            <a:r>
              <a:rPr lang="en-US" u="none" baseline="0" dirty="0"/>
              <a:t>Confer with pharmacist, doctor or other healthcare provider to check for potential interactions and advice on how to limit side effects.</a:t>
            </a:r>
          </a:p>
          <a:p>
            <a:pPr marL="171450" indent="-171450">
              <a:buFont typeface="Arial" panose="020B0604020202020204" pitchFamily="34" charset="0"/>
              <a:buChar char="•"/>
            </a:pPr>
            <a:r>
              <a:rPr lang="en-US" u="none" baseline="0" dirty="0"/>
              <a:t>Review instructions for foods to avoid, whether to drink or eat along with medications, </a:t>
            </a:r>
            <a:r>
              <a:rPr lang="en-US" u="none" baseline="0" dirty="0" err="1"/>
              <a:t>etc</a:t>
            </a:r>
            <a:endParaRPr lang="en-US" u="none" baseline="0" dirty="0"/>
          </a:p>
          <a:p>
            <a:pPr marL="171450" indent="-171450">
              <a:buFont typeface="Arial" panose="020B0604020202020204" pitchFamily="34" charset="0"/>
              <a:buChar char="•"/>
            </a:pPr>
            <a:r>
              <a:rPr lang="en-US" u="none" baseline="0" dirty="0"/>
              <a:t>Be sure you need to be taking each medication</a:t>
            </a:r>
          </a:p>
          <a:p>
            <a:pPr marL="171450" indent="-171450">
              <a:buFont typeface="Arial" panose="020B0604020202020204" pitchFamily="34" charset="0"/>
              <a:buChar char="•"/>
            </a:pPr>
            <a:r>
              <a:rPr lang="en-US" u="none" baseline="0" dirty="0"/>
              <a:t>Remember that supplements, like vitamins/minerals/herbals, can interact with medications- be sure you share these items with your doctor/pharmacist</a:t>
            </a:r>
          </a:p>
          <a:p>
            <a:r>
              <a:rPr lang="en-US" u="sng" baseline="0" dirty="0"/>
              <a:t>Poor appetite: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baseline="0" dirty="0"/>
              <a:t>Contact doctor to determine underlying cause</a:t>
            </a:r>
          </a:p>
          <a:p>
            <a:pPr marL="171450" indent="-171450">
              <a:buFont typeface="Arial" panose="020B0604020202020204" pitchFamily="34" charset="0"/>
              <a:buChar char="•"/>
            </a:pPr>
            <a:r>
              <a:rPr lang="en-US" u="none" baseline="0" dirty="0"/>
              <a:t>May need to adjust medication </a:t>
            </a:r>
            <a:r>
              <a:rPr lang="en-US" u="none" baseline="0" dirty="0">
                <a:sym typeface="Wingdings" panose="05000000000000000000" pitchFamily="2" charset="2"/>
              </a:rPr>
              <a:t> doctor, pharmacist, </a:t>
            </a:r>
            <a:r>
              <a:rPr lang="en-US" u="none" baseline="0" dirty="0" err="1">
                <a:sym typeface="Wingdings" panose="05000000000000000000" pitchFamily="2" charset="2"/>
              </a:rPr>
              <a:t>etc</a:t>
            </a:r>
            <a:endParaRPr lang="en-US" u="none" baseline="0" dirty="0">
              <a:sym typeface="Wingdings" panose="05000000000000000000" pitchFamily="2" charset="2"/>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baseline="0" dirty="0"/>
              <a:t>Review instructions for foods to avoid, whether to drink or eat along with medications, </a:t>
            </a:r>
            <a:r>
              <a:rPr lang="en-US" u="none" baseline="0" dirty="0" err="1"/>
              <a:t>etc</a:t>
            </a:r>
            <a:endParaRPr lang="en-US" u="sng" baseline="0" dirty="0"/>
          </a:p>
          <a:p>
            <a:r>
              <a:rPr lang="en-US" u="sng" baseline="0" dirty="0"/>
              <a:t>Restricted diets:</a:t>
            </a:r>
            <a:r>
              <a:rPr lang="en-US" u="none" baseline="0" dirty="0"/>
              <a:t> research shows that if a person is following a special diet, allowing people to eat a wider variety of food improves their nutritional status. Sometimes we hold onto general nutrition guidance, or old advice given at a different time in our lives, which may not be relevant to our current health situation. An example is sodium restriction for a person who is losing weight rapidly due to cancer or it’s treatment. The priority is to maintain weight and strength, since without that, one might not survive and won’t be in the best position to remain as strong as possible. In this case, it is likely the best solution is to stop dietary restrictions, other than those used to add comfort (avoiding lactose due to lactose intolerance since symptoms would cause further problems).</a:t>
            </a:r>
          </a:p>
          <a:p>
            <a:pPr marL="171450" indent="-171450">
              <a:buFont typeface="Arial" panose="020B0604020202020204" pitchFamily="34" charset="0"/>
              <a:buChar char="•"/>
            </a:pPr>
            <a:r>
              <a:rPr lang="en-US" u="none" baseline="0" dirty="0"/>
              <a:t>Contact doctor or see a dietitian to identify whether diet restrictions can be reduced or eliminated.</a:t>
            </a:r>
          </a:p>
          <a:p>
            <a:pPr marL="171450" indent="-171450">
              <a:buFont typeface="Arial" panose="020B0604020202020204" pitchFamily="34" charset="0"/>
              <a:buChar char="•"/>
            </a:pPr>
            <a:r>
              <a:rPr lang="en-US" u="none" baseline="0" dirty="0"/>
              <a:t>Prioritize the issue causing malnutrition rather than holding fast to a restricted diet </a:t>
            </a:r>
          </a:p>
          <a:p>
            <a:r>
              <a:rPr lang="en-US" u="sng" baseline="0" dirty="0"/>
              <a:t>Lack of mobility: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MAP (or other social service organization) to assist with eligibility for Medicaid in-home supports as well as connecting you to other programs such as home care and transportation services and more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Transportation assistance (Metro Access, </a:t>
            </a:r>
            <a:r>
              <a:rPr lang="en-US" baseline="0" dirty="0" err="1"/>
              <a:t>etc</a:t>
            </a:r>
            <a:r>
              <a:rPr lang="en-US" baseline="0"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Some senior center/50+ sites provide transportation</a:t>
            </a:r>
            <a:endParaRPr lang="en-US" u="none" baseline="0" dirty="0"/>
          </a:p>
          <a:p>
            <a:r>
              <a:rPr lang="en-US" u="sng" baseline="0" dirty="0"/>
              <a:t>Depression: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baseline="0" dirty="0"/>
              <a:t>Contact doctor to determine underlying cause</a:t>
            </a:r>
          </a:p>
          <a:p>
            <a:endParaRPr lang="en-US" u="sng" baseline="0" dirty="0"/>
          </a:p>
          <a:p>
            <a:r>
              <a:rPr lang="en-US" u="sng" baseline="0" dirty="0"/>
              <a:t>Dementia: People with dementia may have altered eating habits, begin avoiding important </a:t>
            </a:r>
            <a:endParaRPr lang="en-US" u="none" baseline="0" dirty="0"/>
          </a:p>
          <a:p>
            <a:r>
              <a:rPr lang="en-US" u="none" baseline="0" dirty="0"/>
              <a:t>Senior center, adult medical day care, or similar stimulating environment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baseline="0" dirty="0"/>
              <a:t>Contact doctor to determine underlying cause</a:t>
            </a:r>
          </a:p>
          <a:p>
            <a:endParaRPr lang="en-US" u="sng" baseline="0" dirty="0"/>
          </a:p>
          <a:p>
            <a:r>
              <a:rPr lang="en-US" u="sng" baseline="0" dirty="0"/>
              <a:t>GI problems: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baseline="0" dirty="0"/>
              <a:t>Contact doctor to determine underlying cause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baseline="0" dirty="0"/>
              <a:t>May need to adjust medication </a:t>
            </a:r>
            <a:r>
              <a:rPr lang="en-US" u="none" baseline="0" dirty="0">
                <a:sym typeface="Wingdings" panose="05000000000000000000" pitchFamily="2" charset="2"/>
              </a:rPr>
              <a:t> doctor, pharmacist, </a:t>
            </a:r>
            <a:r>
              <a:rPr lang="en-US" u="none" baseline="0" dirty="0" err="1">
                <a:sym typeface="Wingdings" panose="05000000000000000000" pitchFamily="2" charset="2"/>
              </a:rPr>
              <a:t>etc</a:t>
            </a:r>
            <a:endParaRPr lang="en-US" u="none" baseline="0" dirty="0">
              <a:sym typeface="Wingdings" panose="05000000000000000000" pitchFamily="2" charset="2"/>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baseline="0" dirty="0"/>
              <a:t>Dietitian may be able to assist with foods to avoid or adjust, once condition causing problems is identified</a:t>
            </a:r>
            <a:endParaRPr lang="en-US" u="sng" baseline="0" dirty="0"/>
          </a:p>
          <a:p>
            <a:r>
              <a:rPr lang="en-US" u="sng" baseline="0" dirty="0"/>
              <a:t>Chronic Conditions:</a:t>
            </a:r>
          </a:p>
          <a:p>
            <a:pPr marL="171450" indent="-171450">
              <a:buFont typeface="Arial" panose="020B0604020202020204" pitchFamily="34" charset="0"/>
              <a:buChar char="•"/>
            </a:pPr>
            <a:r>
              <a:rPr lang="en-US" baseline="0" dirty="0"/>
              <a:t>Senior center/50+ center,  and other locations such as YMCAs and your local hospital, provide the Diabetes Prevention Program, Living Well with Chronic Conditions/Diabetes, Cancer Thrive and survive and other similar classes which have a proven impact on helping people manage their chronic or ongoing conditions.</a:t>
            </a:r>
          </a:p>
          <a:p>
            <a:endParaRPr lang="en-US" u="sng" baseline="0" dirty="0"/>
          </a:p>
          <a:p>
            <a:endParaRPr lang="en-US" u="sng" baseline="0" dirty="0"/>
          </a:p>
          <a:p>
            <a:endParaRPr lang="en-US" dirty="0"/>
          </a:p>
        </p:txBody>
      </p:sp>
      <p:sp>
        <p:nvSpPr>
          <p:cNvPr id="4" name="Slide Number Placeholder 3"/>
          <p:cNvSpPr>
            <a:spLocks noGrp="1"/>
          </p:cNvSpPr>
          <p:nvPr>
            <p:ph type="sldNum" sz="quarter" idx="10"/>
          </p:nvPr>
        </p:nvSpPr>
        <p:spPr/>
        <p:txBody>
          <a:bodyPr/>
          <a:lstStyle/>
          <a:p>
            <a:fld id="{EE5D65F1-2E87-490A-96C6-D946C98C6A24}" type="slidenum">
              <a:rPr lang="en-US" smtClean="0"/>
              <a:t>6</a:t>
            </a:fld>
            <a:endParaRPr lang="en-US"/>
          </a:p>
        </p:txBody>
      </p:sp>
    </p:spTree>
    <p:extLst>
      <p:ext uri="{BB962C8B-B14F-4D97-AF65-F5344CB8AC3E}">
        <p14:creationId xmlns:p14="http://schemas.microsoft.com/office/powerpoint/2010/main" val="2305529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9BC19-6F62-4317-9DD4-E904652999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DF372C0-D510-484B-B245-CDC3D3303E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7A8E449-16AA-4BBC-8B85-E1039E793D9C}"/>
              </a:ext>
            </a:extLst>
          </p:cNvPr>
          <p:cNvSpPr>
            <a:spLocks noGrp="1"/>
          </p:cNvSpPr>
          <p:nvPr>
            <p:ph type="dt" sz="half" idx="10"/>
          </p:nvPr>
        </p:nvSpPr>
        <p:spPr/>
        <p:txBody>
          <a:bodyPr/>
          <a:lstStyle/>
          <a:p>
            <a:fld id="{B6E36842-E1CF-4C02-9C50-44B10D4D6B0E}" type="datetimeFigureOut">
              <a:rPr lang="en-US" smtClean="0"/>
              <a:t>9/15/2021</a:t>
            </a:fld>
            <a:endParaRPr lang="en-US"/>
          </a:p>
        </p:txBody>
      </p:sp>
      <p:sp>
        <p:nvSpPr>
          <p:cNvPr id="5" name="Footer Placeholder 4">
            <a:extLst>
              <a:ext uri="{FF2B5EF4-FFF2-40B4-BE49-F238E27FC236}">
                <a16:creationId xmlns:a16="http://schemas.microsoft.com/office/drawing/2014/main" id="{4B3875BF-DF28-4686-A32F-D9A7FDD0A4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6FF289-CCC8-4CB8-8702-85E9B6F5F3A1}"/>
              </a:ext>
            </a:extLst>
          </p:cNvPr>
          <p:cNvSpPr>
            <a:spLocks noGrp="1"/>
          </p:cNvSpPr>
          <p:nvPr>
            <p:ph type="sldNum" sz="quarter" idx="12"/>
          </p:nvPr>
        </p:nvSpPr>
        <p:spPr/>
        <p:txBody>
          <a:bodyPr/>
          <a:lstStyle/>
          <a:p>
            <a:fld id="{9726BDA3-A380-46BA-92AC-133C8C37EE4F}" type="slidenum">
              <a:rPr lang="en-US" smtClean="0"/>
              <a:t>‹#›</a:t>
            </a:fld>
            <a:endParaRPr lang="en-US"/>
          </a:p>
        </p:txBody>
      </p:sp>
    </p:spTree>
    <p:extLst>
      <p:ext uri="{BB962C8B-B14F-4D97-AF65-F5344CB8AC3E}">
        <p14:creationId xmlns:p14="http://schemas.microsoft.com/office/powerpoint/2010/main" val="2078198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99725-4862-4325-8360-156BE5C57C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C42696-3496-4D63-B586-0985CEAADC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9FE83D-A53C-43E2-A664-9B6B5BB9108E}"/>
              </a:ext>
            </a:extLst>
          </p:cNvPr>
          <p:cNvSpPr>
            <a:spLocks noGrp="1"/>
          </p:cNvSpPr>
          <p:nvPr>
            <p:ph type="dt" sz="half" idx="10"/>
          </p:nvPr>
        </p:nvSpPr>
        <p:spPr/>
        <p:txBody>
          <a:bodyPr/>
          <a:lstStyle/>
          <a:p>
            <a:fld id="{B6E36842-E1CF-4C02-9C50-44B10D4D6B0E}" type="datetimeFigureOut">
              <a:rPr lang="en-US" smtClean="0"/>
              <a:t>9/15/2021</a:t>
            </a:fld>
            <a:endParaRPr lang="en-US"/>
          </a:p>
        </p:txBody>
      </p:sp>
      <p:sp>
        <p:nvSpPr>
          <p:cNvPr id="5" name="Footer Placeholder 4">
            <a:extLst>
              <a:ext uri="{FF2B5EF4-FFF2-40B4-BE49-F238E27FC236}">
                <a16:creationId xmlns:a16="http://schemas.microsoft.com/office/drawing/2014/main" id="{03D02959-F785-45F9-9160-9355E568D0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13ECDC-2D24-44C1-B571-426AC37E5BE2}"/>
              </a:ext>
            </a:extLst>
          </p:cNvPr>
          <p:cNvSpPr>
            <a:spLocks noGrp="1"/>
          </p:cNvSpPr>
          <p:nvPr>
            <p:ph type="sldNum" sz="quarter" idx="12"/>
          </p:nvPr>
        </p:nvSpPr>
        <p:spPr/>
        <p:txBody>
          <a:bodyPr/>
          <a:lstStyle/>
          <a:p>
            <a:fld id="{9726BDA3-A380-46BA-92AC-133C8C37EE4F}" type="slidenum">
              <a:rPr lang="en-US" smtClean="0"/>
              <a:t>‹#›</a:t>
            </a:fld>
            <a:endParaRPr lang="en-US"/>
          </a:p>
        </p:txBody>
      </p:sp>
    </p:spTree>
    <p:extLst>
      <p:ext uri="{BB962C8B-B14F-4D97-AF65-F5344CB8AC3E}">
        <p14:creationId xmlns:p14="http://schemas.microsoft.com/office/powerpoint/2010/main" val="2688456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0A14D2-BD09-460F-8440-F6305D3796A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D11A2F8-C944-4B0A-916C-2E1203755E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0AF39B-756E-4481-BE64-C2BBDC0E0841}"/>
              </a:ext>
            </a:extLst>
          </p:cNvPr>
          <p:cNvSpPr>
            <a:spLocks noGrp="1"/>
          </p:cNvSpPr>
          <p:nvPr>
            <p:ph type="dt" sz="half" idx="10"/>
          </p:nvPr>
        </p:nvSpPr>
        <p:spPr/>
        <p:txBody>
          <a:bodyPr/>
          <a:lstStyle/>
          <a:p>
            <a:fld id="{B6E36842-E1CF-4C02-9C50-44B10D4D6B0E}" type="datetimeFigureOut">
              <a:rPr lang="en-US" smtClean="0"/>
              <a:t>9/15/2021</a:t>
            </a:fld>
            <a:endParaRPr lang="en-US"/>
          </a:p>
        </p:txBody>
      </p:sp>
      <p:sp>
        <p:nvSpPr>
          <p:cNvPr id="5" name="Footer Placeholder 4">
            <a:extLst>
              <a:ext uri="{FF2B5EF4-FFF2-40B4-BE49-F238E27FC236}">
                <a16:creationId xmlns:a16="http://schemas.microsoft.com/office/drawing/2014/main" id="{06040445-DCFC-449A-A7F9-EAA72DAFF6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2D7AF0-6DAF-474E-A456-4853EDE6B6DA}"/>
              </a:ext>
            </a:extLst>
          </p:cNvPr>
          <p:cNvSpPr>
            <a:spLocks noGrp="1"/>
          </p:cNvSpPr>
          <p:nvPr>
            <p:ph type="sldNum" sz="quarter" idx="12"/>
          </p:nvPr>
        </p:nvSpPr>
        <p:spPr/>
        <p:txBody>
          <a:bodyPr/>
          <a:lstStyle/>
          <a:p>
            <a:fld id="{9726BDA3-A380-46BA-92AC-133C8C37EE4F}" type="slidenum">
              <a:rPr lang="en-US" smtClean="0"/>
              <a:t>‹#›</a:t>
            </a:fld>
            <a:endParaRPr lang="en-US"/>
          </a:p>
        </p:txBody>
      </p:sp>
    </p:spTree>
    <p:extLst>
      <p:ext uri="{BB962C8B-B14F-4D97-AF65-F5344CB8AC3E}">
        <p14:creationId xmlns:p14="http://schemas.microsoft.com/office/powerpoint/2010/main" val="1508825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48BE8-4D6B-4FF1-B9D8-6947B8ECAE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38F73B-691A-4B91-B70B-3E45B3B9A6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0287F2-EA6E-4FFE-B4DB-83142F80981B}"/>
              </a:ext>
            </a:extLst>
          </p:cNvPr>
          <p:cNvSpPr>
            <a:spLocks noGrp="1"/>
          </p:cNvSpPr>
          <p:nvPr>
            <p:ph type="dt" sz="half" idx="10"/>
          </p:nvPr>
        </p:nvSpPr>
        <p:spPr/>
        <p:txBody>
          <a:bodyPr/>
          <a:lstStyle/>
          <a:p>
            <a:fld id="{B6E36842-E1CF-4C02-9C50-44B10D4D6B0E}" type="datetimeFigureOut">
              <a:rPr lang="en-US" smtClean="0"/>
              <a:t>9/15/2021</a:t>
            </a:fld>
            <a:endParaRPr lang="en-US"/>
          </a:p>
        </p:txBody>
      </p:sp>
      <p:sp>
        <p:nvSpPr>
          <p:cNvPr id="5" name="Footer Placeholder 4">
            <a:extLst>
              <a:ext uri="{FF2B5EF4-FFF2-40B4-BE49-F238E27FC236}">
                <a16:creationId xmlns:a16="http://schemas.microsoft.com/office/drawing/2014/main" id="{CB33807B-4329-478D-8AF8-36574F6F66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69FEA2-A0AF-417C-A749-1B7BE34CC16A}"/>
              </a:ext>
            </a:extLst>
          </p:cNvPr>
          <p:cNvSpPr>
            <a:spLocks noGrp="1"/>
          </p:cNvSpPr>
          <p:nvPr>
            <p:ph type="sldNum" sz="quarter" idx="12"/>
          </p:nvPr>
        </p:nvSpPr>
        <p:spPr/>
        <p:txBody>
          <a:bodyPr/>
          <a:lstStyle/>
          <a:p>
            <a:fld id="{9726BDA3-A380-46BA-92AC-133C8C37EE4F}" type="slidenum">
              <a:rPr lang="en-US" smtClean="0"/>
              <a:t>‹#›</a:t>
            </a:fld>
            <a:endParaRPr lang="en-US"/>
          </a:p>
        </p:txBody>
      </p:sp>
    </p:spTree>
    <p:extLst>
      <p:ext uri="{BB962C8B-B14F-4D97-AF65-F5344CB8AC3E}">
        <p14:creationId xmlns:p14="http://schemas.microsoft.com/office/powerpoint/2010/main" val="2412197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428E4-F0CD-4020-935F-107382D211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1FF58D-A9E1-4B66-8B6B-1EADF10715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5643B7-A617-48E8-809E-A2B9EF59DC73}"/>
              </a:ext>
            </a:extLst>
          </p:cNvPr>
          <p:cNvSpPr>
            <a:spLocks noGrp="1"/>
          </p:cNvSpPr>
          <p:nvPr>
            <p:ph type="dt" sz="half" idx="10"/>
          </p:nvPr>
        </p:nvSpPr>
        <p:spPr/>
        <p:txBody>
          <a:bodyPr/>
          <a:lstStyle/>
          <a:p>
            <a:fld id="{B6E36842-E1CF-4C02-9C50-44B10D4D6B0E}" type="datetimeFigureOut">
              <a:rPr lang="en-US" smtClean="0"/>
              <a:t>9/15/2021</a:t>
            </a:fld>
            <a:endParaRPr lang="en-US"/>
          </a:p>
        </p:txBody>
      </p:sp>
      <p:sp>
        <p:nvSpPr>
          <p:cNvPr id="5" name="Footer Placeholder 4">
            <a:extLst>
              <a:ext uri="{FF2B5EF4-FFF2-40B4-BE49-F238E27FC236}">
                <a16:creationId xmlns:a16="http://schemas.microsoft.com/office/drawing/2014/main" id="{DC24400C-71AE-4612-8863-87DA8362BD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E2FE4B-AD4A-4259-9F34-37ACF66E0126}"/>
              </a:ext>
            </a:extLst>
          </p:cNvPr>
          <p:cNvSpPr>
            <a:spLocks noGrp="1"/>
          </p:cNvSpPr>
          <p:nvPr>
            <p:ph type="sldNum" sz="quarter" idx="12"/>
          </p:nvPr>
        </p:nvSpPr>
        <p:spPr/>
        <p:txBody>
          <a:bodyPr/>
          <a:lstStyle/>
          <a:p>
            <a:fld id="{9726BDA3-A380-46BA-92AC-133C8C37EE4F}" type="slidenum">
              <a:rPr lang="en-US" smtClean="0"/>
              <a:t>‹#›</a:t>
            </a:fld>
            <a:endParaRPr lang="en-US"/>
          </a:p>
        </p:txBody>
      </p:sp>
    </p:spTree>
    <p:extLst>
      <p:ext uri="{BB962C8B-B14F-4D97-AF65-F5344CB8AC3E}">
        <p14:creationId xmlns:p14="http://schemas.microsoft.com/office/powerpoint/2010/main" val="1437034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F1235-4B33-4770-A15C-7FF1599473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89FE84-B843-45BB-B496-93629587107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D7F4ED-1937-4C7F-8F5E-4EEE387C4C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9AB6B2-9236-4D97-9EF0-6E4931D07B65}"/>
              </a:ext>
            </a:extLst>
          </p:cNvPr>
          <p:cNvSpPr>
            <a:spLocks noGrp="1"/>
          </p:cNvSpPr>
          <p:nvPr>
            <p:ph type="dt" sz="half" idx="10"/>
          </p:nvPr>
        </p:nvSpPr>
        <p:spPr/>
        <p:txBody>
          <a:bodyPr/>
          <a:lstStyle/>
          <a:p>
            <a:fld id="{B6E36842-E1CF-4C02-9C50-44B10D4D6B0E}" type="datetimeFigureOut">
              <a:rPr lang="en-US" smtClean="0"/>
              <a:t>9/15/2021</a:t>
            </a:fld>
            <a:endParaRPr lang="en-US"/>
          </a:p>
        </p:txBody>
      </p:sp>
      <p:sp>
        <p:nvSpPr>
          <p:cNvPr id="6" name="Footer Placeholder 5">
            <a:extLst>
              <a:ext uri="{FF2B5EF4-FFF2-40B4-BE49-F238E27FC236}">
                <a16:creationId xmlns:a16="http://schemas.microsoft.com/office/drawing/2014/main" id="{452E0478-1B0E-4987-9433-1244BB77DE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F77D17-9A1A-4F9C-B177-41ECD2D6FBA0}"/>
              </a:ext>
            </a:extLst>
          </p:cNvPr>
          <p:cNvSpPr>
            <a:spLocks noGrp="1"/>
          </p:cNvSpPr>
          <p:nvPr>
            <p:ph type="sldNum" sz="quarter" idx="12"/>
          </p:nvPr>
        </p:nvSpPr>
        <p:spPr/>
        <p:txBody>
          <a:bodyPr/>
          <a:lstStyle/>
          <a:p>
            <a:fld id="{9726BDA3-A380-46BA-92AC-133C8C37EE4F}" type="slidenum">
              <a:rPr lang="en-US" smtClean="0"/>
              <a:t>‹#›</a:t>
            </a:fld>
            <a:endParaRPr lang="en-US"/>
          </a:p>
        </p:txBody>
      </p:sp>
    </p:spTree>
    <p:extLst>
      <p:ext uri="{BB962C8B-B14F-4D97-AF65-F5344CB8AC3E}">
        <p14:creationId xmlns:p14="http://schemas.microsoft.com/office/powerpoint/2010/main" val="3930312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B05D3-5F1D-4005-89A3-34625001E9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8E97E09-C039-4F02-AA85-4671451F92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9FA9EE-B511-48D7-9B3D-752058C3D75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37A3E1-861B-4CD0-8DBA-BCBE525DDB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5EF43B-89CE-4D8E-A1E6-F5C92FB453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025636-71C0-421B-B13A-39A0A20FA7D0}"/>
              </a:ext>
            </a:extLst>
          </p:cNvPr>
          <p:cNvSpPr>
            <a:spLocks noGrp="1"/>
          </p:cNvSpPr>
          <p:nvPr>
            <p:ph type="dt" sz="half" idx="10"/>
          </p:nvPr>
        </p:nvSpPr>
        <p:spPr/>
        <p:txBody>
          <a:bodyPr/>
          <a:lstStyle/>
          <a:p>
            <a:fld id="{B6E36842-E1CF-4C02-9C50-44B10D4D6B0E}" type="datetimeFigureOut">
              <a:rPr lang="en-US" smtClean="0"/>
              <a:t>9/15/2021</a:t>
            </a:fld>
            <a:endParaRPr lang="en-US"/>
          </a:p>
        </p:txBody>
      </p:sp>
      <p:sp>
        <p:nvSpPr>
          <p:cNvPr id="8" name="Footer Placeholder 7">
            <a:extLst>
              <a:ext uri="{FF2B5EF4-FFF2-40B4-BE49-F238E27FC236}">
                <a16:creationId xmlns:a16="http://schemas.microsoft.com/office/drawing/2014/main" id="{2F808CF1-F458-4330-8074-BD5299BD5C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4A7BE9-0D9E-4B5E-8297-F1F3F280594A}"/>
              </a:ext>
            </a:extLst>
          </p:cNvPr>
          <p:cNvSpPr>
            <a:spLocks noGrp="1"/>
          </p:cNvSpPr>
          <p:nvPr>
            <p:ph type="sldNum" sz="quarter" idx="12"/>
          </p:nvPr>
        </p:nvSpPr>
        <p:spPr/>
        <p:txBody>
          <a:bodyPr/>
          <a:lstStyle/>
          <a:p>
            <a:fld id="{9726BDA3-A380-46BA-92AC-133C8C37EE4F}" type="slidenum">
              <a:rPr lang="en-US" smtClean="0"/>
              <a:t>‹#›</a:t>
            </a:fld>
            <a:endParaRPr lang="en-US"/>
          </a:p>
        </p:txBody>
      </p:sp>
    </p:spTree>
    <p:extLst>
      <p:ext uri="{BB962C8B-B14F-4D97-AF65-F5344CB8AC3E}">
        <p14:creationId xmlns:p14="http://schemas.microsoft.com/office/powerpoint/2010/main" val="1334536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2BB4B-BE65-4BC5-8BA0-8C72BBDCF4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702381-404A-4D4E-AC1D-E281E75A49CA}"/>
              </a:ext>
            </a:extLst>
          </p:cNvPr>
          <p:cNvSpPr>
            <a:spLocks noGrp="1"/>
          </p:cNvSpPr>
          <p:nvPr>
            <p:ph type="dt" sz="half" idx="10"/>
          </p:nvPr>
        </p:nvSpPr>
        <p:spPr/>
        <p:txBody>
          <a:bodyPr/>
          <a:lstStyle/>
          <a:p>
            <a:fld id="{B6E36842-E1CF-4C02-9C50-44B10D4D6B0E}" type="datetimeFigureOut">
              <a:rPr lang="en-US" smtClean="0"/>
              <a:t>9/15/2021</a:t>
            </a:fld>
            <a:endParaRPr lang="en-US"/>
          </a:p>
        </p:txBody>
      </p:sp>
      <p:sp>
        <p:nvSpPr>
          <p:cNvPr id="4" name="Footer Placeholder 3">
            <a:extLst>
              <a:ext uri="{FF2B5EF4-FFF2-40B4-BE49-F238E27FC236}">
                <a16:creationId xmlns:a16="http://schemas.microsoft.com/office/drawing/2014/main" id="{52A5AB10-820F-4616-AC7C-A267F110FB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A9BDDF1-BD4A-4E80-B887-CC785800A4D6}"/>
              </a:ext>
            </a:extLst>
          </p:cNvPr>
          <p:cNvSpPr>
            <a:spLocks noGrp="1"/>
          </p:cNvSpPr>
          <p:nvPr>
            <p:ph type="sldNum" sz="quarter" idx="12"/>
          </p:nvPr>
        </p:nvSpPr>
        <p:spPr/>
        <p:txBody>
          <a:bodyPr/>
          <a:lstStyle/>
          <a:p>
            <a:fld id="{9726BDA3-A380-46BA-92AC-133C8C37EE4F}" type="slidenum">
              <a:rPr lang="en-US" smtClean="0"/>
              <a:t>‹#›</a:t>
            </a:fld>
            <a:endParaRPr lang="en-US"/>
          </a:p>
        </p:txBody>
      </p:sp>
    </p:spTree>
    <p:extLst>
      <p:ext uri="{BB962C8B-B14F-4D97-AF65-F5344CB8AC3E}">
        <p14:creationId xmlns:p14="http://schemas.microsoft.com/office/powerpoint/2010/main" val="359165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8A7DE3-A4C3-4B0D-857F-BA2DF575534A}"/>
              </a:ext>
            </a:extLst>
          </p:cNvPr>
          <p:cNvSpPr>
            <a:spLocks noGrp="1"/>
          </p:cNvSpPr>
          <p:nvPr>
            <p:ph type="dt" sz="half" idx="10"/>
          </p:nvPr>
        </p:nvSpPr>
        <p:spPr/>
        <p:txBody>
          <a:bodyPr/>
          <a:lstStyle/>
          <a:p>
            <a:fld id="{B6E36842-E1CF-4C02-9C50-44B10D4D6B0E}" type="datetimeFigureOut">
              <a:rPr lang="en-US" smtClean="0"/>
              <a:t>9/15/2021</a:t>
            </a:fld>
            <a:endParaRPr lang="en-US"/>
          </a:p>
        </p:txBody>
      </p:sp>
      <p:sp>
        <p:nvSpPr>
          <p:cNvPr id="3" name="Footer Placeholder 2">
            <a:extLst>
              <a:ext uri="{FF2B5EF4-FFF2-40B4-BE49-F238E27FC236}">
                <a16:creationId xmlns:a16="http://schemas.microsoft.com/office/drawing/2014/main" id="{263E99C1-A079-4284-B0A4-671CD16C0D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40C5DE-7D86-4C26-BDB4-7D7708AB8972}"/>
              </a:ext>
            </a:extLst>
          </p:cNvPr>
          <p:cNvSpPr>
            <a:spLocks noGrp="1"/>
          </p:cNvSpPr>
          <p:nvPr>
            <p:ph type="sldNum" sz="quarter" idx="12"/>
          </p:nvPr>
        </p:nvSpPr>
        <p:spPr/>
        <p:txBody>
          <a:bodyPr/>
          <a:lstStyle/>
          <a:p>
            <a:fld id="{9726BDA3-A380-46BA-92AC-133C8C37EE4F}" type="slidenum">
              <a:rPr lang="en-US" smtClean="0"/>
              <a:t>‹#›</a:t>
            </a:fld>
            <a:endParaRPr lang="en-US"/>
          </a:p>
        </p:txBody>
      </p:sp>
    </p:spTree>
    <p:extLst>
      <p:ext uri="{BB962C8B-B14F-4D97-AF65-F5344CB8AC3E}">
        <p14:creationId xmlns:p14="http://schemas.microsoft.com/office/powerpoint/2010/main" val="3803466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5E89C-62CA-49D4-BC23-83AB60E09B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7139E7-A62F-482C-BA46-62E96FE481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9224AD-F74A-4A2D-A5AA-A8E39156C8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7C20EB-86A7-4000-B0A3-30AE12E45AE8}"/>
              </a:ext>
            </a:extLst>
          </p:cNvPr>
          <p:cNvSpPr>
            <a:spLocks noGrp="1"/>
          </p:cNvSpPr>
          <p:nvPr>
            <p:ph type="dt" sz="half" idx="10"/>
          </p:nvPr>
        </p:nvSpPr>
        <p:spPr/>
        <p:txBody>
          <a:bodyPr/>
          <a:lstStyle/>
          <a:p>
            <a:fld id="{B6E36842-E1CF-4C02-9C50-44B10D4D6B0E}" type="datetimeFigureOut">
              <a:rPr lang="en-US" smtClean="0"/>
              <a:t>9/15/2021</a:t>
            </a:fld>
            <a:endParaRPr lang="en-US"/>
          </a:p>
        </p:txBody>
      </p:sp>
      <p:sp>
        <p:nvSpPr>
          <p:cNvPr id="6" name="Footer Placeholder 5">
            <a:extLst>
              <a:ext uri="{FF2B5EF4-FFF2-40B4-BE49-F238E27FC236}">
                <a16:creationId xmlns:a16="http://schemas.microsoft.com/office/drawing/2014/main" id="{E81AE5BC-9E76-416A-89A4-77005AECBB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29C4BA-A806-460C-928C-F54FF36A0DEC}"/>
              </a:ext>
            </a:extLst>
          </p:cNvPr>
          <p:cNvSpPr>
            <a:spLocks noGrp="1"/>
          </p:cNvSpPr>
          <p:nvPr>
            <p:ph type="sldNum" sz="quarter" idx="12"/>
          </p:nvPr>
        </p:nvSpPr>
        <p:spPr/>
        <p:txBody>
          <a:bodyPr/>
          <a:lstStyle/>
          <a:p>
            <a:fld id="{9726BDA3-A380-46BA-92AC-133C8C37EE4F}" type="slidenum">
              <a:rPr lang="en-US" smtClean="0"/>
              <a:t>‹#›</a:t>
            </a:fld>
            <a:endParaRPr lang="en-US"/>
          </a:p>
        </p:txBody>
      </p:sp>
    </p:spTree>
    <p:extLst>
      <p:ext uri="{BB962C8B-B14F-4D97-AF65-F5344CB8AC3E}">
        <p14:creationId xmlns:p14="http://schemas.microsoft.com/office/powerpoint/2010/main" val="3862595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38E68-1B1A-4D1F-994F-4C104364B5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DE1B1A-AAF6-4041-9D6E-FF5EA7B90A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FFF9550-E592-4561-B378-1FD829C563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897407-B671-4EEE-8B0B-B51246B7A6B3}"/>
              </a:ext>
            </a:extLst>
          </p:cNvPr>
          <p:cNvSpPr>
            <a:spLocks noGrp="1"/>
          </p:cNvSpPr>
          <p:nvPr>
            <p:ph type="dt" sz="half" idx="10"/>
          </p:nvPr>
        </p:nvSpPr>
        <p:spPr/>
        <p:txBody>
          <a:bodyPr/>
          <a:lstStyle/>
          <a:p>
            <a:fld id="{B6E36842-E1CF-4C02-9C50-44B10D4D6B0E}" type="datetimeFigureOut">
              <a:rPr lang="en-US" smtClean="0"/>
              <a:t>9/15/2021</a:t>
            </a:fld>
            <a:endParaRPr lang="en-US"/>
          </a:p>
        </p:txBody>
      </p:sp>
      <p:sp>
        <p:nvSpPr>
          <p:cNvPr id="6" name="Footer Placeholder 5">
            <a:extLst>
              <a:ext uri="{FF2B5EF4-FFF2-40B4-BE49-F238E27FC236}">
                <a16:creationId xmlns:a16="http://schemas.microsoft.com/office/drawing/2014/main" id="{EB1ADC8C-442E-4470-8273-42EA9734AD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93B07A-54F3-4617-A0B7-0A7BD721DF40}"/>
              </a:ext>
            </a:extLst>
          </p:cNvPr>
          <p:cNvSpPr>
            <a:spLocks noGrp="1"/>
          </p:cNvSpPr>
          <p:nvPr>
            <p:ph type="sldNum" sz="quarter" idx="12"/>
          </p:nvPr>
        </p:nvSpPr>
        <p:spPr/>
        <p:txBody>
          <a:bodyPr/>
          <a:lstStyle/>
          <a:p>
            <a:fld id="{9726BDA3-A380-46BA-92AC-133C8C37EE4F}" type="slidenum">
              <a:rPr lang="en-US" smtClean="0"/>
              <a:t>‹#›</a:t>
            </a:fld>
            <a:endParaRPr lang="en-US"/>
          </a:p>
        </p:txBody>
      </p:sp>
    </p:spTree>
    <p:extLst>
      <p:ext uri="{BB962C8B-B14F-4D97-AF65-F5344CB8AC3E}">
        <p14:creationId xmlns:p14="http://schemas.microsoft.com/office/powerpoint/2010/main" val="3229069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5F7337-D738-4065-8302-DAF6BD18AF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BC81237-DACB-4F2C-AC87-338E7A45A9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45D63D-337E-44B3-A5BC-3EC2A44623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E36842-E1CF-4C02-9C50-44B10D4D6B0E}" type="datetimeFigureOut">
              <a:rPr lang="en-US" smtClean="0"/>
              <a:t>9/15/2021</a:t>
            </a:fld>
            <a:endParaRPr lang="en-US"/>
          </a:p>
        </p:txBody>
      </p:sp>
      <p:sp>
        <p:nvSpPr>
          <p:cNvPr id="5" name="Footer Placeholder 4">
            <a:extLst>
              <a:ext uri="{FF2B5EF4-FFF2-40B4-BE49-F238E27FC236}">
                <a16:creationId xmlns:a16="http://schemas.microsoft.com/office/drawing/2014/main" id="{CDC82D00-3B1A-4245-96BC-998184FD9D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D009563-C697-4809-8BCF-D1166EFE9C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26BDA3-A380-46BA-92AC-133C8C37EE4F}" type="slidenum">
              <a:rPr lang="en-US" smtClean="0"/>
              <a:t>‹#›</a:t>
            </a:fld>
            <a:endParaRPr lang="en-US"/>
          </a:p>
        </p:txBody>
      </p:sp>
    </p:spTree>
    <p:extLst>
      <p:ext uri="{BB962C8B-B14F-4D97-AF65-F5344CB8AC3E}">
        <p14:creationId xmlns:p14="http://schemas.microsoft.com/office/powerpoint/2010/main" val="3440651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17.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8" Type="http://schemas.openxmlformats.org/officeDocument/2006/relationships/hyperlink" Target="https://doi.org/10.1371/journal.pone.0161833"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hyperlink" Target="http://avalaunchmedia.com/inter/Abbott/malnutrition.html"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mailto:laura.sena@Maryland.gov"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F8F3B-4A27-42AD-9EC7-E991A00C4220}"/>
              </a:ext>
            </a:extLst>
          </p:cNvPr>
          <p:cNvSpPr>
            <a:spLocks noGrp="1"/>
          </p:cNvSpPr>
          <p:nvPr>
            <p:ph type="title"/>
          </p:nvPr>
        </p:nvSpPr>
        <p:spPr>
          <a:xfrm>
            <a:off x="6695638" y="324281"/>
            <a:ext cx="5138808" cy="3352473"/>
          </a:xfrm>
          <a:noFill/>
        </p:spPr>
        <p:txBody>
          <a:bodyPr vert="horz" lIns="91440" tIns="45720" rIns="91440" bIns="45720" rtlCol="0" anchor="b">
            <a:normAutofit/>
          </a:bodyPr>
          <a:lstStyle/>
          <a:p>
            <a:pPr algn="ctr"/>
            <a:r>
              <a:rPr lang="en-US" sz="5600" kern="1200" dirty="0">
                <a:solidFill>
                  <a:schemeClr val="tx1"/>
                </a:solidFill>
                <a:latin typeface="+mj-lt"/>
                <a:ea typeface="+mj-ea"/>
                <a:cs typeface="+mj-cs"/>
              </a:rPr>
              <a:t>Innovations in Nutrition Grant* Initiatives </a:t>
            </a:r>
          </a:p>
        </p:txBody>
      </p:sp>
      <p:pic>
        <p:nvPicPr>
          <p:cNvPr id="15" name="Content Placeholder 4" descr="Maryland Live Well, Age Well">
            <a:extLst>
              <a:ext uri="{FF2B5EF4-FFF2-40B4-BE49-F238E27FC236}">
                <a16:creationId xmlns:a16="http://schemas.microsoft.com/office/drawing/2014/main" id="{83B51AA2-5680-4557-B87D-0DE3D1737C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6500" y="1344157"/>
            <a:ext cx="4169664" cy="4169664"/>
          </a:xfrm>
          <a:prstGeom prst="rect">
            <a:avLst/>
          </a:prstGeom>
          <a:effectLst/>
        </p:spPr>
      </p:pic>
      <p:sp>
        <p:nvSpPr>
          <p:cNvPr id="17" name="Content Placeholder 16">
            <a:extLst>
              <a:ext uri="{FF2B5EF4-FFF2-40B4-BE49-F238E27FC236}">
                <a16:creationId xmlns:a16="http://schemas.microsoft.com/office/drawing/2014/main" id="{E8339746-553B-4919-AF5A-A79EF4201E67}"/>
              </a:ext>
            </a:extLst>
          </p:cNvPr>
          <p:cNvSpPr>
            <a:spLocks noGrp="1"/>
          </p:cNvSpPr>
          <p:nvPr>
            <p:ph idx="1"/>
          </p:nvPr>
        </p:nvSpPr>
        <p:spPr>
          <a:xfrm>
            <a:off x="6351836" y="6080289"/>
            <a:ext cx="5138809" cy="453430"/>
          </a:xfrm>
          <a:noFill/>
        </p:spPr>
        <p:txBody>
          <a:bodyPr vert="horz" lIns="91440" tIns="45720" rIns="91440" bIns="45720" rtlCol="0">
            <a:normAutofit fontScale="62500" lnSpcReduction="20000"/>
          </a:bodyPr>
          <a:lstStyle/>
          <a:p>
            <a:pPr marL="0" indent="0" algn="ctr">
              <a:buNone/>
            </a:pPr>
            <a:r>
              <a:rPr lang="en-US" sz="2400" kern="1200" dirty="0">
                <a:solidFill>
                  <a:schemeClr val="tx1"/>
                </a:solidFill>
                <a:latin typeface="+mn-lt"/>
                <a:ea typeface="+mn-ea"/>
                <a:cs typeface="+mn-cs"/>
              </a:rPr>
              <a:t>*Administration for Community Living Grant # 90INNU0002</a:t>
            </a:r>
          </a:p>
        </p:txBody>
      </p:sp>
      <p:sp>
        <p:nvSpPr>
          <p:cNvPr id="3" name="TextBox 2">
            <a:extLst>
              <a:ext uri="{FF2B5EF4-FFF2-40B4-BE49-F238E27FC236}">
                <a16:creationId xmlns:a16="http://schemas.microsoft.com/office/drawing/2014/main" id="{05A196D3-75B0-4E9C-8FEB-B1182DB15844}"/>
              </a:ext>
            </a:extLst>
          </p:cNvPr>
          <p:cNvSpPr txBox="1"/>
          <p:nvPr/>
        </p:nvSpPr>
        <p:spPr>
          <a:xfrm>
            <a:off x="6984830" y="4159258"/>
            <a:ext cx="4560425" cy="1754326"/>
          </a:xfrm>
          <a:prstGeom prst="rect">
            <a:avLst/>
          </a:prstGeom>
          <a:noFill/>
        </p:spPr>
        <p:txBody>
          <a:bodyPr wrap="square" rtlCol="0">
            <a:spAutoFit/>
          </a:bodyPr>
          <a:lstStyle/>
          <a:p>
            <a:pPr algn="ctr"/>
            <a:r>
              <a:rPr lang="en-US" dirty="0" err="1"/>
              <a:t>MDoA</a:t>
            </a:r>
            <a:r>
              <a:rPr lang="en-US" dirty="0"/>
              <a:t>-MASNP conference call </a:t>
            </a:r>
          </a:p>
          <a:p>
            <a:pPr algn="ctr"/>
            <a:r>
              <a:rPr lang="en-US" dirty="0"/>
              <a:t>May 16, 2019</a:t>
            </a:r>
          </a:p>
          <a:p>
            <a:pPr algn="ctr"/>
            <a:r>
              <a:rPr lang="en-US" dirty="0"/>
              <a:t>10am</a:t>
            </a:r>
          </a:p>
          <a:p>
            <a:pPr algn="ctr"/>
            <a:r>
              <a:rPr lang="en-US" dirty="0"/>
              <a:t>Call in information:</a:t>
            </a:r>
            <a:br>
              <a:rPr lang="en-US" dirty="0"/>
            </a:br>
            <a:r>
              <a:rPr lang="en-US" dirty="0"/>
              <a:t>260-639-8679‬</a:t>
            </a:r>
            <a:br>
              <a:rPr lang="en-US" dirty="0"/>
            </a:br>
            <a:r>
              <a:rPr lang="en-US" dirty="0"/>
              <a:t>PIN: ‪989 167 542#‬</a:t>
            </a:r>
          </a:p>
        </p:txBody>
      </p:sp>
    </p:spTree>
    <p:extLst>
      <p:ext uri="{BB962C8B-B14F-4D97-AF65-F5344CB8AC3E}">
        <p14:creationId xmlns:p14="http://schemas.microsoft.com/office/powerpoint/2010/main" val="2432238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9935B-9807-41D6-879B-B05B545E4587}"/>
              </a:ext>
            </a:extLst>
          </p:cNvPr>
          <p:cNvSpPr>
            <a:spLocks noGrp="1"/>
          </p:cNvSpPr>
          <p:nvPr>
            <p:ph type="title"/>
          </p:nvPr>
        </p:nvSpPr>
        <p:spPr>
          <a:xfrm>
            <a:off x="596578" y="136656"/>
            <a:ext cx="10998843" cy="985255"/>
          </a:xfrm>
        </p:spPr>
        <p:txBody>
          <a:bodyPr/>
          <a:lstStyle/>
          <a:p>
            <a:pPr algn="ctr"/>
            <a:r>
              <a:rPr lang="en-US" dirty="0"/>
              <a:t>HDM Priority Tool</a:t>
            </a:r>
          </a:p>
        </p:txBody>
      </p:sp>
      <p:sp>
        <p:nvSpPr>
          <p:cNvPr id="5" name="TextBox 4">
            <a:extLst>
              <a:ext uri="{FF2B5EF4-FFF2-40B4-BE49-F238E27FC236}">
                <a16:creationId xmlns:a16="http://schemas.microsoft.com/office/drawing/2014/main" id="{E6143474-9946-4892-8338-3136B6959CD4}"/>
              </a:ext>
            </a:extLst>
          </p:cNvPr>
          <p:cNvSpPr txBox="1"/>
          <p:nvPr/>
        </p:nvSpPr>
        <p:spPr>
          <a:xfrm>
            <a:off x="561371" y="6342977"/>
            <a:ext cx="9842340" cy="400110"/>
          </a:xfrm>
          <a:prstGeom prst="rect">
            <a:avLst/>
          </a:prstGeom>
          <a:noFill/>
        </p:spPr>
        <p:txBody>
          <a:bodyPr wrap="square" rtlCol="0">
            <a:spAutoFit/>
          </a:bodyPr>
          <a:lstStyle/>
          <a:p>
            <a:br>
              <a:rPr lang="en-US" sz="1000" dirty="0"/>
            </a:br>
            <a:r>
              <a:rPr lang="en-US" sz="1000" dirty="0" err="1"/>
              <a:t>Sahyoun</a:t>
            </a:r>
            <a:r>
              <a:rPr lang="en-US" sz="1000" dirty="0"/>
              <a:t>, N.S.,  </a:t>
            </a:r>
            <a:r>
              <a:rPr lang="en-US" sz="1000" dirty="0" err="1"/>
              <a:t>Vaudin</a:t>
            </a:r>
            <a:r>
              <a:rPr lang="en-US" sz="1000" dirty="0"/>
              <a:t>, A.M., and Simon J.R. (2019).  </a:t>
            </a:r>
            <a:r>
              <a:rPr lang="en-US" sz="1000" i="1" dirty="0"/>
              <a:t>Developing a tool to prioritize home-delivered meals to the neediest older adults. </a:t>
            </a:r>
            <a:r>
              <a:rPr lang="en-US" sz="1000" dirty="0"/>
              <a:t> Manuscript submitted for publication.</a:t>
            </a:r>
          </a:p>
        </p:txBody>
      </p:sp>
      <p:sp>
        <p:nvSpPr>
          <p:cNvPr id="3" name="Content Placeholder 2"/>
          <p:cNvSpPr>
            <a:spLocks noGrp="1"/>
          </p:cNvSpPr>
          <p:nvPr>
            <p:ph idx="1"/>
          </p:nvPr>
        </p:nvSpPr>
        <p:spPr>
          <a:xfrm>
            <a:off x="937952" y="1556775"/>
            <a:ext cx="10515600" cy="4351338"/>
          </a:xfrm>
        </p:spPr>
        <p:txBody>
          <a:bodyPr>
            <a:normAutofit/>
          </a:bodyPr>
          <a:lstStyle/>
          <a:p>
            <a:pPr marL="285750" indent="-285750"/>
            <a:r>
              <a:rPr lang="en-US" dirty="0"/>
              <a:t>Cognitive interviews completed by University of Maryland to ensure questions in the tool are understood by respondents</a:t>
            </a:r>
          </a:p>
          <a:p>
            <a:pPr marL="285750" indent="-285750"/>
            <a:r>
              <a:rPr lang="en-US" dirty="0"/>
              <a:t>Validation study underway with 200 home delivered meal applicants to determine if higher priority level is associated with poorer diet quality, lower socioeconomic status, and use of coping strategies</a:t>
            </a:r>
          </a:p>
          <a:p>
            <a:pPr marL="285750" indent="-285750"/>
            <a:r>
              <a:rPr lang="en-US" dirty="0"/>
              <a:t>Mobile phone app being created to allow for easy re-assessment and data recording</a:t>
            </a:r>
          </a:p>
          <a:p>
            <a:pPr marL="285750" indent="-285750"/>
            <a:r>
              <a:rPr lang="en-US" dirty="0"/>
              <a:t>Graphic designer working on paper version to make tool more approachable and user-friendly</a:t>
            </a:r>
          </a:p>
          <a:p>
            <a:endParaRPr lang="en-US" dirty="0"/>
          </a:p>
        </p:txBody>
      </p:sp>
    </p:spTree>
    <p:extLst>
      <p:ext uri="{BB962C8B-B14F-4D97-AF65-F5344CB8AC3E}">
        <p14:creationId xmlns:p14="http://schemas.microsoft.com/office/powerpoint/2010/main" val="2975827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905565" cy="1325563"/>
          </a:xfrm>
        </p:spPr>
        <p:txBody>
          <a:bodyPr>
            <a:normAutofit/>
          </a:bodyPr>
          <a:lstStyle/>
          <a:p>
            <a:r>
              <a:rPr lang="en-US" dirty="0"/>
              <a:t>               </a:t>
            </a:r>
            <a:r>
              <a:rPr lang="en-US" b="1" dirty="0"/>
              <a:t>STEPPING UP YOUR NUTRITION</a:t>
            </a:r>
            <a:br>
              <a:rPr lang="en-US" dirty="0"/>
            </a:br>
            <a:r>
              <a:rPr lang="en-US" dirty="0"/>
              <a:t>               </a:t>
            </a:r>
            <a:r>
              <a:rPr lang="en-US" sz="2800" dirty="0"/>
              <a:t>2.5 Hour </a:t>
            </a:r>
            <a:r>
              <a:rPr lang="en-US" sz="2700" dirty="0"/>
              <a:t>Workshop Paired with Evidence-Based Programs</a:t>
            </a:r>
          </a:p>
        </p:txBody>
      </p:sp>
      <p:sp>
        <p:nvSpPr>
          <p:cNvPr id="3" name="Content Placeholder 2"/>
          <p:cNvSpPr>
            <a:spLocks noGrp="1"/>
          </p:cNvSpPr>
          <p:nvPr>
            <p:ph idx="1"/>
          </p:nvPr>
        </p:nvSpPr>
        <p:spPr>
          <a:xfrm>
            <a:off x="838200" y="1974848"/>
            <a:ext cx="10740342" cy="4587997"/>
          </a:xfrm>
        </p:spPr>
        <p:txBody>
          <a:bodyPr>
            <a:normAutofit fontScale="92500"/>
          </a:bodyPr>
          <a:lstStyle/>
          <a:p>
            <a:pPr marL="0" lvl="0" indent="0">
              <a:buClr>
                <a:srgbClr val="31B6FD"/>
              </a:buClr>
              <a:buNone/>
            </a:pPr>
            <a:r>
              <a:rPr lang="en-US" b="1" dirty="0"/>
              <a:t>Workshop Goal</a:t>
            </a:r>
            <a:r>
              <a:rPr lang="en-US" dirty="0"/>
              <a:t>: </a:t>
            </a:r>
            <a:r>
              <a:rPr lang="en-US" dirty="0">
                <a:solidFill>
                  <a:srgbClr val="262626"/>
                </a:solidFill>
              </a:rPr>
              <a:t>Understand the importance of balanced nutrition for the prevention of falls and how to identify the key warning signs of poor nutrition.</a:t>
            </a:r>
          </a:p>
          <a:p>
            <a:pPr marL="0" lvl="0" indent="0">
              <a:buClr>
                <a:srgbClr val="31B6FD"/>
              </a:buClr>
              <a:buNone/>
            </a:pPr>
            <a:endParaRPr lang="en-US" dirty="0">
              <a:solidFill>
                <a:srgbClr val="262626"/>
              </a:solidFill>
            </a:endParaRPr>
          </a:p>
          <a:p>
            <a:pPr marL="0" indent="0">
              <a:buNone/>
            </a:pPr>
            <a:r>
              <a:rPr lang="en-US" b="1" dirty="0"/>
              <a:t>Key Messages:</a:t>
            </a:r>
          </a:p>
          <a:p>
            <a:r>
              <a:rPr lang="en-US" dirty="0"/>
              <a:t>Nutrition status and muscle health are linked to falls risk</a:t>
            </a:r>
          </a:p>
          <a:p>
            <a:r>
              <a:rPr lang="en-US" dirty="0"/>
              <a:t>Exercise and protein are key factors to help maintain and build strong muscles</a:t>
            </a:r>
          </a:p>
          <a:p>
            <a:r>
              <a:rPr lang="en-US" dirty="0"/>
              <a:t>How to take action and collaborate with your health care provider to reduce falls risk</a:t>
            </a:r>
          </a:p>
          <a:p>
            <a:r>
              <a:rPr lang="en-US" dirty="0"/>
              <a:t>How to find </a:t>
            </a:r>
            <a:r>
              <a:rPr lang="en-US" dirty="0">
                <a:solidFill>
                  <a:srgbClr val="262626"/>
                </a:solidFill>
              </a:rPr>
              <a:t>local resources for food/nutrition services</a:t>
            </a:r>
            <a:endParaRPr lang="en-US" dirty="0"/>
          </a:p>
          <a:p>
            <a:endParaRPr lang="en-US" dirty="0"/>
          </a:p>
          <a:p>
            <a:endParaRPr lang="en-US" dirty="0"/>
          </a:p>
        </p:txBody>
      </p:sp>
      <p:pic>
        <p:nvPicPr>
          <p:cNvPr id="5" name="Picture 4">
            <a:extLst>
              <a:ext uri="{C183D7F6-B498-43B3-948B-1728B52AA6E4}">
                <adec:decorative xmlns:adec="http://schemas.microsoft.com/office/drawing/2017/decorative" val="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03320" y="531813"/>
            <a:ext cx="147094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2987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3E87D-578F-4A8D-93F1-FC0E94E88535}"/>
              </a:ext>
            </a:extLst>
          </p:cNvPr>
          <p:cNvSpPr>
            <a:spLocks noGrp="1"/>
          </p:cNvSpPr>
          <p:nvPr>
            <p:ph type="title"/>
          </p:nvPr>
        </p:nvSpPr>
        <p:spPr>
          <a:xfrm>
            <a:off x="838200" y="365126"/>
            <a:ext cx="10515600" cy="707886"/>
          </a:xfrm>
        </p:spPr>
        <p:txBody>
          <a:bodyPr/>
          <a:lstStyle/>
          <a:p>
            <a:pPr algn="ctr"/>
            <a:r>
              <a:rPr lang="en-US" sz="4000" kern="1200" dirty="0">
                <a:solidFill>
                  <a:srgbClr val="000000"/>
                </a:solidFill>
                <a:effectLst/>
                <a:latin typeface="Calibri" panose="020F0502020204030204" pitchFamily="34" charset="0"/>
                <a:ea typeface="+mn-ea"/>
                <a:cs typeface="+mn-cs"/>
              </a:rPr>
              <a:t> Measuring Malnutrition Risk Level</a:t>
            </a:r>
            <a:endParaRPr lang="en-US" dirty="0"/>
          </a:p>
        </p:txBody>
      </p:sp>
      <p:pic>
        <p:nvPicPr>
          <p:cNvPr id="4" name="Content Placeholder 3" descr="High nutrition risk - score below 50. Consult with your healthcare team as soon as possible to address the areas of nutrition concern and improve your nutrition status. Identify resources to help you reduce your risk."/>
          <p:cNvPicPr>
            <a:picLocks noGrp="1" noChangeAspect="1"/>
          </p:cNvPicPr>
          <p:nvPr>
            <p:ph sz="half" idx="4294967295"/>
          </p:nvPr>
        </p:nvPicPr>
        <p:blipFill>
          <a:blip r:embed="rId2" cstate="email">
            <a:extLst>
              <a:ext uri="{28A0092B-C50C-407E-A947-70E740481C1C}">
                <a14:useLocalDpi xmlns:a14="http://schemas.microsoft.com/office/drawing/2010/main" val="0"/>
              </a:ext>
            </a:extLst>
          </a:blip>
          <a:stretch>
            <a:fillRect/>
          </a:stretch>
        </p:blipFill>
        <p:spPr>
          <a:xfrm>
            <a:off x="5318758" y="1157437"/>
            <a:ext cx="3857566" cy="2117620"/>
          </a:xfrm>
          <a:prstGeom prst="rect">
            <a:avLst/>
          </a:prstGeom>
        </p:spPr>
      </p:pic>
      <p:pic>
        <p:nvPicPr>
          <p:cNvPr id="5" name="Picture 4" descr="Moderate nutrition risk - score 50-54. Take action to improve your nutrition health. Discuss options with your healthcare team and identify resources to help you reduce your risk."/>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301916" y="3237076"/>
            <a:ext cx="3874409" cy="2003626"/>
          </a:xfrm>
          <a:prstGeom prst="rect">
            <a:avLst/>
          </a:prstGeom>
        </p:spPr>
      </p:pic>
      <p:pic>
        <p:nvPicPr>
          <p:cNvPr id="6" name="Picture 5" descr="Low nutrition risk - score above 54. Keep up the good work! Your eating habits are working tokeep you healthy and stro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237264" y="5240702"/>
            <a:ext cx="3939060" cy="1538156"/>
          </a:xfrm>
          <a:prstGeom prst="rect">
            <a:avLst/>
          </a:prstGeom>
        </p:spPr>
      </p:pic>
    </p:spTree>
    <p:extLst>
      <p:ext uri="{BB962C8B-B14F-4D97-AF65-F5344CB8AC3E}">
        <p14:creationId xmlns:p14="http://schemas.microsoft.com/office/powerpoint/2010/main" val="2416115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81464" y="344196"/>
            <a:ext cx="5314536" cy="1325563"/>
          </a:xfrm>
        </p:spPr>
        <p:txBody>
          <a:bodyPr vert="horz" lIns="91440" tIns="45720" rIns="91440" bIns="45720" rtlCol="0" anchor="ctr">
            <a:normAutofit/>
          </a:bodyPr>
          <a:lstStyle/>
          <a:p>
            <a:pPr algn="ctr"/>
            <a:r>
              <a:rPr lang="en-US" sz="3700" kern="1200" dirty="0">
                <a:solidFill>
                  <a:schemeClr val="tx1"/>
                </a:solidFill>
                <a:latin typeface="+mj-lt"/>
                <a:ea typeface="+mj-ea"/>
                <a:cs typeface="+mj-cs"/>
              </a:rPr>
              <a:t> Stepping Up Your Nutrition Evaluation</a:t>
            </a:r>
          </a:p>
        </p:txBody>
      </p:sp>
      <p:sp>
        <p:nvSpPr>
          <p:cNvPr id="3" name="Content Placeholder 2"/>
          <p:cNvSpPr>
            <a:spLocks noGrp="1"/>
          </p:cNvSpPr>
          <p:nvPr>
            <p:ph sz="quarter" idx="4294967295"/>
          </p:nvPr>
        </p:nvSpPr>
        <p:spPr>
          <a:xfrm>
            <a:off x="-470773" y="1786618"/>
            <a:ext cx="7137234" cy="4463592"/>
          </a:xfrm>
          <a:prstGeom prst="rect">
            <a:avLst/>
          </a:prstGeom>
        </p:spPr>
        <p:txBody>
          <a:bodyPr vert="horz" lIns="91440" tIns="45720" rIns="91440" bIns="45720" rtlCol="0" anchor="t">
            <a:noAutofit/>
          </a:bodyPr>
          <a:lstStyle/>
          <a:p>
            <a:pPr marL="457200"/>
            <a:endParaRPr lang="en-US" sz="2000" b="1" dirty="0"/>
          </a:p>
          <a:p>
            <a:pPr marL="914400" lvl="1">
              <a:spcBef>
                <a:spcPts val="0"/>
              </a:spcBef>
            </a:pPr>
            <a:r>
              <a:rPr lang="en-US" sz="2000" dirty="0"/>
              <a:t>Documentation of Malnutrition and Food Insecurity Risk</a:t>
            </a:r>
          </a:p>
          <a:p>
            <a:pPr marL="1651000" lvl="3">
              <a:spcBef>
                <a:spcPts val="0"/>
              </a:spcBef>
            </a:pPr>
            <a:r>
              <a:rPr lang="en-US" sz="2000" dirty="0"/>
              <a:t>Referral to provider/services for at risk individuals</a:t>
            </a:r>
          </a:p>
          <a:p>
            <a:pPr marL="1651000" lvl="3">
              <a:spcBef>
                <a:spcPts val="0"/>
              </a:spcBef>
            </a:pPr>
            <a:r>
              <a:rPr lang="en-US" sz="2000" dirty="0"/>
              <a:t>Referral to Food Banks and other community resources for food insecurity</a:t>
            </a:r>
          </a:p>
          <a:p>
            <a:pPr marL="1651000" lvl="3">
              <a:spcBef>
                <a:spcPts val="0"/>
              </a:spcBef>
            </a:pPr>
            <a:r>
              <a:rPr lang="en-US" sz="2000" dirty="0"/>
              <a:t>Screening for social determinants/social isolation</a:t>
            </a:r>
          </a:p>
          <a:p>
            <a:pPr marL="1651000" lvl="3">
              <a:spcBef>
                <a:spcPts val="0"/>
              </a:spcBef>
            </a:pPr>
            <a:r>
              <a:rPr lang="en-US" sz="2000" dirty="0"/>
              <a:t>Referral to appropriate evidence-based programs</a:t>
            </a:r>
          </a:p>
          <a:p>
            <a:pPr marL="1193800" lvl="3">
              <a:spcBef>
                <a:spcPts val="0"/>
              </a:spcBef>
            </a:pPr>
            <a:endParaRPr lang="en-US" sz="2000" dirty="0"/>
          </a:p>
          <a:p>
            <a:pPr marL="914400" lvl="1">
              <a:spcBef>
                <a:spcPts val="0"/>
              </a:spcBef>
            </a:pPr>
            <a:r>
              <a:rPr lang="en-US" sz="2000" dirty="0"/>
              <a:t>Pre/Post Knowledge and Behavior change Assessment (week 1 and end of week 7)</a:t>
            </a:r>
          </a:p>
          <a:p>
            <a:pPr marL="914400" lvl="1">
              <a:spcBef>
                <a:spcPts val="0"/>
              </a:spcBef>
            </a:pPr>
            <a:endParaRPr lang="en-US" sz="2000" dirty="0"/>
          </a:p>
          <a:p>
            <a:pPr marL="914400" lvl="1">
              <a:spcBef>
                <a:spcPts val="0"/>
              </a:spcBef>
            </a:pPr>
            <a:r>
              <a:rPr lang="en-US" sz="2000" dirty="0"/>
              <a:t>Grip Strength measurement (week 1 and end of week 7); potential follow-up at 3 months </a:t>
            </a:r>
          </a:p>
          <a:p>
            <a:pPr marL="914400" lvl="1">
              <a:spcBef>
                <a:spcPts val="0"/>
              </a:spcBef>
            </a:pPr>
            <a:endParaRPr lang="en-US" sz="2000" dirty="0"/>
          </a:p>
          <a:p>
            <a:pPr marL="914400" lvl="1">
              <a:spcBef>
                <a:spcPts val="0"/>
              </a:spcBef>
            </a:pPr>
            <a:r>
              <a:rPr lang="en-US" sz="2000" dirty="0"/>
              <a:t>Malnutrition Risk, Grip Strength and Action Plan shared with provider</a:t>
            </a:r>
          </a:p>
          <a:p>
            <a:endParaRPr lang="en-US" sz="2000" dirty="0"/>
          </a:p>
        </p:txBody>
      </p:sp>
      <p:sp>
        <p:nvSpPr>
          <p:cNvPr id="9"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52AC6D7F-F068-4E11-BB06-F601D89BB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C183D7F6-B498-43B3-948B-1728B52AA6E4}">
                <adec:decorative xmlns:adec="http://schemas.microsoft.com/office/drawing/2017/decorative" val="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884057" y="1285107"/>
            <a:ext cx="3796790" cy="251258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0201101"/>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06824" y="152401"/>
            <a:ext cx="11026588" cy="1252537"/>
          </a:xfrm>
        </p:spPr>
        <p:txBody>
          <a:bodyPr>
            <a:normAutofit fontScale="90000"/>
          </a:bodyPr>
          <a:lstStyle/>
          <a:p>
            <a:pPr algn="ctr"/>
            <a:r>
              <a:rPr lang="en-US" dirty="0"/>
              <a:t>                Jan 1 2018 – April 28 2019: 415 Participants</a:t>
            </a:r>
            <a:br>
              <a:rPr lang="en-US" dirty="0"/>
            </a:br>
            <a:r>
              <a:rPr lang="en-US" dirty="0"/>
              <a:t>                 40 Workshops, 11 Counties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99380539"/>
              </p:ext>
            </p:extLst>
          </p:nvPr>
        </p:nvGraphicFramePr>
        <p:xfrm>
          <a:off x="1039905" y="1498600"/>
          <a:ext cx="10255623" cy="5060107"/>
        </p:xfrm>
        <a:graphic>
          <a:graphicData uri="http://schemas.openxmlformats.org/drawingml/2006/table">
            <a:tbl>
              <a:tblPr firstRow="1" bandRow="1">
                <a:tableStyleId>{5940675A-B579-460E-94D1-54222C63F5DA}</a:tableStyleId>
              </a:tblPr>
              <a:tblGrid>
                <a:gridCol w="6329083">
                  <a:extLst>
                    <a:ext uri="{9D8B030D-6E8A-4147-A177-3AD203B41FA5}">
                      <a16:colId xmlns:a16="http://schemas.microsoft.com/office/drawing/2014/main" val="20000"/>
                    </a:ext>
                  </a:extLst>
                </a:gridCol>
                <a:gridCol w="3926540">
                  <a:extLst>
                    <a:ext uri="{9D8B030D-6E8A-4147-A177-3AD203B41FA5}">
                      <a16:colId xmlns:a16="http://schemas.microsoft.com/office/drawing/2014/main" val="20001"/>
                    </a:ext>
                  </a:extLst>
                </a:gridCol>
              </a:tblGrid>
              <a:tr h="521353">
                <a:tc>
                  <a:txBody>
                    <a:bodyPr/>
                    <a:lstStyle/>
                    <a:p>
                      <a:r>
                        <a:rPr lang="en-US" sz="2400" dirty="0"/>
                        <a:t>                            QUESTION</a:t>
                      </a:r>
                      <a:endParaRPr lang="en-US" sz="2400" b="0" dirty="0"/>
                    </a:p>
                  </a:txBody>
                  <a:tcPr/>
                </a:tc>
                <a:tc>
                  <a:txBody>
                    <a:bodyPr/>
                    <a:lstStyle/>
                    <a:p>
                      <a:pPr algn="ctr"/>
                      <a:r>
                        <a:rPr lang="en-US" sz="2400" dirty="0"/>
                        <a:t>PERCENT   </a:t>
                      </a:r>
                      <a:r>
                        <a:rPr lang="en-US" sz="2400" baseline="0" dirty="0"/>
                        <a:t>   </a:t>
                      </a:r>
                      <a:endParaRPr lang="en-US" sz="2400" b="0" dirty="0"/>
                    </a:p>
                  </a:txBody>
                  <a:tcPr/>
                </a:tc>
                <a:extLst>
                  <a:ext uri="{0D108BD9-81ED-4DB2-BD59-A6C34878D82A}">
                    <a16:rowId xmlns:a16="http://schemas.microsoft.com/office/drawing/2014/main" val="10000"/>
                  </a:ext>
                </a:extLst>
              </a:tr>
              <a:tr h="512205">
                <a:tc>
                  <a:txBody>
                    <a:bodyPr/>
                    <a:lstStyle/>
                    <a:p>
                      <a:r>
                        <a:rPr lang="en-US" sz="2400" dirty="0"/>
                        <a:t>Live</a:t>
                      </a:r>
                      <a:r>
                        <a:rPr lang="en-US" sz="2400" baseline="0" dirty="0"/>
                        <a:t> alone</a:t>
                      </a:r>
                      <a:endParaRPr lang="en-US" sz="2400" b="0" dirty="0"/>
                    </a:p>
                  </a:txBody>
                  <a:tcPr/>
                </a:tc>
                <a:tc>
                  <a:txBody>
                    <a:bodyPr/>
                    <a:lstStyle/>
                    <a:p>
                      <a:pPr algn="r"/>
                      <a:r>
                        <a:rPr lang="en-US" sz="2400" dirty="0"/>
                        <a:t>94%</a:t>
                      </a:r>
                    </a:p>
                  </a:txBody>
                  <a:tcPr/>
                </a:tc>
                <a:extLst>
                  <a:ext uri="{0D108BD9-81ED-4DB2-BD59-A6C34878D82A}">
                    <a16:rowId xmlns:a16="http://schemas.microsoft.com/office/drawing/2014/main" val="10001"/>
                  </a:ext>
                </a:extLst>
              </a:tr>
              <a:tr h="456390">
                <a:tc>
                  <a:txBody>
                    <a:bodyPr/>
                    <a:lstStyle/>
                    <a:p>
                      <a:r>
                        <a:rPr lang="en-US" sz="2400" dirty="0"/>
                        <a:t>Age 70 - 89</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dirty="0"/>
                        <a:t>91%</a:t>
                      </a:r>
                    </a:p>
                  </a:txBody>
                  <a:tcPr/>
                </a:tc>
                <a:extLst>
                  <a:ext uri="{0D108BD9-81ED-4DB2-BD59-A6C34878D82A}">
                    <a16:rowId xmlns:a16="http://schemas.microsoft.com/office/drawing/2014/main" val="10002"/>
                  </a:ext>
                </a:extLst>
              </a:tr>
              <a:tr h="456390">
                <a:tc>
                  <a:txBody>
                    <a:bodyPr/>
                    <a:lstStyle/>
                    <a:p>
                      <a:r>
                        <a:rPr lang="en-US" sz="2400" dirty="0"/>
                        <a:t>Race, Ethnicity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AA 63%              Caucasian</a:t>
                      </a:r>
                      <a:r>
                        <a:rPr lang="en-US" sz="2400" baseline="0" dirty="0"/>
                        <a:t> 36%</a:t>
                      </a:r>
                      <a:endParaRPr lang="en-US" sz="2400" dirty="0"/>
                    </a:p>
                  </a:txBody>
                  <a:tcPr/>
                </a:tc>
                <a:extLst>
                  <a:ext uri="{0D108BD9-81ED-4DB2-BD59-A6C34878D82A}">
                    <a16:rowId xmlns:a16="http://schemas.microsoft.com/office/drawing/2014/main" val="10003"/>
                  </a:ext>
                </a:extLst>
              </a:tr>
              <a:tr h="456390">
                <a:tc>
                  <a:txBody>
                    <a:bodyPr/>
                    <a:lstStyle/>
                    <a:p>
                      <a:r>
                        <a:rPr lang="en-US" sz="2400" dirty="0"/>
                        <a:t>Eat</a:t>
                      </a:r>
                      <a:r>
                        <a:rPr lang="en-US" sz="2400" baseline="0" dirty="0"/>
                        <a:t> one or more meals with someone</a:t>
                      </a:r>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Sometimes 48%</a:t>
                      </a:r>
                      <a:r>
                        <a:rPr lang="en-US" sz="2400" baseline="0" dirty="0"/>
                        <a:t>      </a:t>
                      </a:r>
                      <a:r>
                        <a:rPr lang="en-US" sz="2400" dirty="0"/>
                        <a:t>Never 13%</a:t>
                      </a:r>
                    </a:p>
                  </a:txBody>
                  <a:tcPr/>
                </a:tc>
                <a:extLst>
                  <a:ext uri="{0D108BD9-81ED-4DB2-BD59-A6C34878D82A}">
                    <a16:rowId xmlns:a16="http://schemas.microsoft.com/office/drawing/2014/main" val="10004"/>
                  </a:ext>
                </a:extLst>
              </a:tr>
              <a:tr h="499292">
                <a:tc>
                  <a:txBody>
                    <a:bodyPr/>
                    <a:lstStyle/>
                    <a:p>
                      <a:r>
                        <a:rPr lang="en-US" sz="2400" dirty="0"/>
                        <a:t>Difficulty getting groceries</a:t>
                      </a:r>
                      <a:r>
                        <a:rPr lang="en-US" sz="2400" baseline="0" dirty="0"/>
                        <a:t> </a:t>
                      </a:r>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Sometimes 19%</a:t>
                      </a:r>
                      <a:r>
                        <a:rPr lang="en-US" sz="2400" baseline="0" dirty="0"/>
                        <a:t>        </a:t>
                      </a:r>
                      <a:r>
                        <a:rPr lang="en-US" sz="2400" dirty="0"/>
                        <a:t>Often</a:t>
                      </a:r>
                      <a:r>
                        <a:rPr lang="en-US" sz="2400" baseline="0" dirty="0"/>
                        <a:t> 4%</a:t>
                      </a:r>
                      <a:endParaRPr lang="en-US" sz="2400" dirty="0"/>
                    </a:p>
                  </a:txBody>
                  <a:tcPr/>
                </a:tc>
                <a:extLst>
                  <a:ext uri="{0D108BD9-81ED-4DB2-BD59-A6C34878D82A}">
                    <a16:rowId xmlns:a16="http://schemas.microsoft.com/office/drawing/2014/main" val="10005"/>
                  </a:ext>
                </a:extLst>
              </a:tr>
              <a:tr h="516509">
                <a:tc>
                  <a:txBody>
                    <a:bodyPr/>
                    <a:lstStyle/>
                    <a:p>
                      <a:r>
                        <a:rPr lang="en-US" sz="2400" dirty="0"/>
                        <a:t>Food just didn’t last, no $ for more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Sometimes 14%</a:t>
                      </a:r>
                      <a:r>
                        <a:rPr lang="en-US" sz="2400" baseline="0" dirty="0"/>
                        <a:t>        </a:t>
                      </a:r>
                      <a:r>
                        <a:rPr lang="en-US" sz="2400" dirty="0"/>
                        <a:t>Often 2%</a:t>
                      </a:r>
                    </a:p>
                  </a:txBody>
                  <a:tcPr/>
                </a:tc>
                <a:extLst>
                  <a:ext uri="{0D108BD9-81ED-4DB2-BD59-A6C34878D82A}">
                    <a16:rowId xmlns:a16="http://schemas.microsoft.com/office/drawing/2014/main" val="10006"/>
                  </a:ext>
                </a:extLst>
              </a:tr>
              <a:tr h="516510">
                <a:tc>
                  <a:txBody>
                    <a:bodyPr/>
                    <a:lstStyle/>
                    <a:p>
                      <a:r>
                        <a:rPr lang="en-US" sz="2400" dirty="0"/>
                        <a:t>Skip meals</a:t>
                      </a:r>
                    </a:p>
                  </a:txBody>
                  <a:tcPr/>
                </a:tc>
                <a:tc>
                  <a:txBody>
                    <a:bodyPr/>
                    <a:lstStyle/>
                    <a:p>
                      <a:pPr algn="l"/>
                      <a:r>
                        <a:rPr lang="en-US" sz="2400" baseline="0" dirty="0"/>
                        <a:t>Sometimes 46%        </a:t>
                      </a:r>
                      <a:r>
                        <a:rPr lang="en-US" sz="2400" dirty="0"/>
                        <a:t>Often</a:t>
                      </a:r>
                      <a:r>
                        <a:rPr lang="en-US" sz="2400" baseline="0" dirty="0"/>
                        <a:t> 4%</a:t>
                      </a:r>
                    </a:p>
                  </a:txBody>
                  <a:tcPr/>
                </a:tc>
                <a:extLst>
                  <a:ext uri="{0D108BD9-81ED-4DB2-BD59-A6C34878D82A}">
                    <a16:rowId xmlns:a16="http://schemas.microsoft.com/office/drawing/2014/main" val="10007"/>
                  </a:ext>
                </a:extLst>
              </a:tr>
              <a:tr h="561319">
                <a:tc>
                  <a:txBody>
                    <a:bodyPr/>
                    <a:lstStyle/>
                    <a:p>
                      <a:r>
                        <a:rPr lang="en-US" sz="2400" dirty="0"/>
                        <a:t>Have someone to eat healthy</a:t>
                      </a:r>
                      <a:r>
                        <a:rPr lang="en-US" sz="2400" baseline="0" dirty="0"/>
                        <a:t> meals with</a:t>
                      </a:r>
                      <a:endParaRPr lang="en-US" sz="2400" dirty="0"/>
                    </a:p>
                  </a:txBody>
                  <a:tcPr/>
                </a:tc>
                <a:tc>
                  <a:txBody>
                    <a:bodyPr/>
                    <a:lstStyle/>
                    <a:p>
                      <a:pPr algn="l"/>
                      <a:r>
                        <a:rPr lang="en-US" sz="2400" dirty="0"/>
                        <a:t>Sometimes 48%     Rarely 5%</a:t>
                      </a:r>
                    </a:p>
                  </a:txBody>
                  <a:tcPr/>
                </a:tc>
                <a:extLst>
                  <a:ext uri="{0D108BD9-81ED-4DB2-BD59-A6C34878D82A}">
                    <a16:rowId xmlns:a16="http://schemas.microsoft.com/office/drawing/2014/main" val="10008"/>
                  </a:ext>
                </a:extLst>
              </a:tr>
              <a:tr h="561319">
                <a:tc>
                  <a:txBody>
                    <a:bodyPr/>
                    <a:lstStyle/>
                    <a:p>
                      <a:r>
                        <a:rPr lang="en-US" sz="2400" dirty="0"/>
                        <a:t>Unintentional weight loss</a:t>
                      </a:r>
                    </a:p>
                  </a:txBody>
                  <a:tcPr/>
                </a:tc>
                <a:tc>
                  <a:txBody>
                    <a:bodyPr/>
                    <a:lstStyle/>
                    <a:p>
                      <a:pPr algn="r"/>
                      <a:r>
                        <a:rPr lang="en-US" sz="2400" dirty="0"/>
                        <a:t>24%</a:t>
                      </a:r>
                    </a:p>
                  </a:txBody>
                  <a:tcPr/>
                </a:tc>
                <a:extLst>
                  <a:ext uri="{0D108BD9-81ED-4DB2-BD59-A6C34878D82A}">
                    <a16:rowId xmlns:a16="http://schemas.microsoft.com/office/drawing/2014/main" val="10009"/>
                  </a:ext>
                </a:extLst>
              </a:tr>
            </a:tbl>
          </a:graphicData>
        </a:graphic>
      </p:graphicFrame>
      <p:pic>
        <p:nvPicPr>
          <p:cNvPr id="5" name="Picture 4">
            <a:extLst>
              <a:ext uri="{C183D7F6-B498-43B3-948B-1728B52AA6E4}">
                <adec:decorative xmlns:adec="http://schemas.microsoft.com/office/drawing/2017/decorative" val="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237129" y="246063"/>
            <a:ext cx="147094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7499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17254" y="525439"/>
            <a:ext cx="3336545" cy="1657614"/>
          </a:xfrm>
        </p:spPr>
        <p:txBody>
          <a:bodyPr>
            <a:normAutofit/>
          </a:bodyPr>
          <a:lstStyle/>
          <a:p>
            <a:pPr algn="ctr"/>
            <a:r>
              <a:rPr lang="en-US" sz="3600" dirty="0"/>
              <a:t>SUYN Early Success and Next Steps</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02608" y="771643"/>
            <a:ext cx="3917965" cy="3056012"/>
          </a:xfrm>
          <a:prstGeom prst="rect">
            <a:avLst/>
          </a:prstGeom>
        </p:spPr>
      </p:pic>
      <p:cxnSp>
        <p:nvCxnSpPr>
          <p:cNvPr id="13" name="Straight Connector 12">
            <a:extLst>
              <a:ext uri="{FF2B5EF4-FFF2-40B4-BE49-F238E27FC236}">
                <a16:creationId xmlns:a16="http://schemas.microsoft.com/office/drawing/2014/main" id="{822A5670-0F7B-4199-AEAB-33FBA9CEA4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627" y="-1"/>
            <a:ext cx="0" cy="4572000"/>
          </a:xfrm>
          <a:prstGeom prst="line">
            <a:avLst/>
          </a:prstGeom>
          <a:ln w="3810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906370" y="619333"/>
            <a:ext cx="2628285" cy="1169586"/>
          </a:xfrm>
          <a:prstGeom prst="rect">
            <a:avLst/>
          </a:prstGeom>
        </p:spPr>
      </p:pic>
      <p:cxnSp>
        <p:nvCxnSpPr>
          <p:cNvPr id="15" name="Straight Connector 14">
            <a:extLst>
              <a:ext uri="{FF2B5EF4-FFF2-40B4-BE49-F238E27FC236}">
                <a16:creationId xmlns:a16="http://schemas.microsoft.com/office/drawing/2014/main" id="{8BB1744D-A7DF-4B65-B6E3-DCF12BB2D8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627" y="2228770"/>
            <a:ext cx="2877035"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021202" y="2424609"/>
            <a:ext cx="2391185" cy="1799367"/>
          </a:xfrm>
          <a:prstGeom prst="rect">
            <a:avLst/>
          </a:prstGeom>
        </p:spPr>
      </p:pic>
      <p:cxnSp>
        <p:nvCxnSpPr>
          <p:cNvPr id="17" name="Straight Connector 16">
            <a:extLst>
              <a:ext uri="{FF2B5EF4-FFF2-40B4-BE49-F238E27FC236}">
                <a16:creationId xmlns:a16="http://schemas.microsoft.com/office/drawing/2014/main" id="{882DD753-EA38-4E86-91FB-05041A44A2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567905"/>
            <a:ext cx="7530662"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C183D7F6-B498-43B3-948B-1728B52AA6E4}">
                <adec:decorative xmlns:adec="http://schemas.microsoft.com/office/drawing/2017/decorative" val="1"/>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19077" y="4911833"/>
            <a:ext cx="2188117" cy="144801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3568306" y="4911833"/>
            <a:ext cx="3553432" cy="1448024"/>
          </a:xfrm>
          <a:prstGeom prst="rect">
            <a:avLst/>
          </a:prstGeom>
        </p:spPr>
      </p:pic>
      <p:sp>
        <p:nvSpPr>
          <p:cNvPr id="3" name="Content Placeholder 2"/>
          <p:cNvSpPr>
            <a:spLocks noGrp="1"/>
          </p:cNvSpPr>
          <p:nvPr>
            <p:ph idx="1"/>
          </p:nvPr>
        </p:nvSpPr>
        <p:spPr>
          <a:xfrm>
            <a:off x="8017254" y="2274491"/>
            <a:ext cx="3336546" cy="3902472"/>
          </a:xfrm>
        </p:spPr>
        <p:txBody>
          <a:bodyPr>
            <a:normAutofit/>
          </a:bodyPr>
          <a:lstStyle/>
          <a:p>
            <a:r>
              <a:rPr lang="en-US" sz="2000" dirty="0"/>
              <a:t>The International Council on Active Aging® (ICAA) August 2017 ICAA Innovators Achievement Award </a:t>
            </a:r>
          </a:p>
          <a:p>
            <a:r>
              <a:rPr lang="en-US" sz="2000" dirty="0"/>
              <a:t>National Association of Area Agencies on Aging (n4a) 2018 Aging Innovations Award </a:t>
            </a:r>
          </a:p>
          <a:p>
            <a:r>
              <a:rPr lang="en-US" sz="2000" dirty="0"/>
              <a:t>Transition from in-person to online interactive training available soon</a:t>
            </a:r>
          </a:p>
          <a:p>
            <a:endParaRPr lang="en-US" sz="2000" dirty="0"/>
          </a:p>
        </p:txBody>
      </p:sp>
      <p:cxnSp>
        <p:nvCxnSpPr>
          <p:cNvPr id="19" name="Straight Connector 18">
            <a:extLst>
              <a:ext uri="{FF2B5EF4-FFF2-40B4-BE49-F238E27FC236}">
                <a16:creationId xmlns:a16="http://schemas.microsoft.com/office/drawing/2014/main" id="{6DA63E78-7704-45EF-B5D3-EADDF5D826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730262" y="5706812"/>
            <a:ext cx="228600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3571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65836A5-7B86-4FCB-B286-8D4915700227}"/>
              </a:ext>
            </a:extLst>
          </p:cNvPr>
          <p:cNvSpPr>
            <a:spLocks noGrp="1"/>
          </p:cNvSpPr>
          <p:nvPr>
            <p:ph type="title"/>
          </p:nvPr>
        </p:nvSpPr>
        <p:spPr>
          <a:xfrm>
            <a:off x="863029" y="1012004"/>
            <a:ext cx="3416158" cy="4795408"/>
          </a:xfrm>
        </p:spPr>
        <p:txBody>
          <a:bodyPr>
            <a:normAutofit/>
          </a:bodyPr>
          <a:lstStyle/>
          <a:p>
            <a:r>
              <a:rPr lang="en-US" dirty="0">
                <a:solidFill>
                  <a:srgbClr val="FFFFFF"/>
                </a:solidFill>
              </a:rPr>
              <a:t>Presentation Content</a:t>
            </a:r>
          </a:p>
        </p:txBody>
      </p:sp>
      <p:graphicFrame>
        <p:nvGraphicFramePr>
          <p:cNvPr id="5" name="Content Placeholder 2" descr="What is malnutrition? Why is it an important issue for older adults?&#10;&#10;Meal packages.&#10;&#10;Community malnutrition care pathways.&#10;&#10;Stepping up your nutrition.&#10;&#10;HDM priority tool validation study.">
            <a:extLst>
              <a:ext uri="{FF2B5EF4-FFF2-40B4-BE49-F238E27FC236}">
                <a16:creationId xmlns:a16="http://schemas.microsoft.com/office/drawing/2014/main" id="{ADB51205-0DFE-4B6A-908F-B85E7121FC79}"/>
              </a:ext>
            </a:extLst>
          </p:cNvPr>
          <p:cNvGraphicFramePr>
            <a:graphicFrameLocks noGrp="1"/>
          </p:cNvGraphicFramePr>
          <p:nvPr>
            <p:ph idx="1"/>
            <p:extLst>
              <p:ext uri="{D42A27DB-BD31-4B8C-83A1-F6EECF244321}">
                <p14:modId xmlns:p14="http://schemas.microsoft.com/office/powerpoint/2010/main" val="3840280967"/>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1310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CE6645-271A-432C-B99B-05AA03EF8537}"/>
              </a:ext>
            </a:extLst>
          </p:cNvPr>
          <p:cNvSpPr>
            <a:spLocks noGrp="1"/>
          </p:cNvSpPr>
          <p:nvPr>
            <p:ph type="title"/>
          </p:nvPr>
        </p:nvSpPr>
        <p:spPr>
          <a:xfrm>
            <a:off x="838200" y="365125"/>
            <a:ext cx="10515600" cy="751191"/>
          </a:xfrm>
        </p:spPr>
        <p:txBody>
          <a:bodyPr/>
          <a:lstStyle/>
          <a:p>
            <a:pPr algn="ctr"/>
            <a:r>
              <a:rPr lang="en-US" b="1" dirty="0"/>
              <a:t>What is malnutrition?</a:t>
            </a:r>
          </a:p>
        </p:txBody>
      </p:sp>
      <p:sp>
        <p:nvSpPr>
          <p:cNvPr id="7" name="TextBox 6"/>
          <p:cNvSpPr txBox="1"/>
          <p:nvPr/>
        </p:nvSpPr>
        <p:spPr>
          <a:xfrm>
            <a:off x="2057400" y="1116316"/>
            <a:ext cx="7696200" cy="1200329"/>
          </a:xfrm>
          <a:prstGeom prst="rect">
            <a:avLst/>
          </a:prstGeom>
          <a:noFill/>
        </p:spPr>
        <p:txBody>
          <a:bodyPr wrap="square" rtlCol="0">
            <a:spAutoFit/>
          </a:bodyPr>
          <a:lstStyle/>
          <a:p>
            <a:pPr algn="ctr"/>
            <a:r>
              <a:rPr lang="en-US" sz="2400" dirty="0"/>
              <a:t>Malnutrition is the inadequate intake of nutrients, particularly protein, over time and may contribute to chronic illness and acute disease or illness and infection.</a:t>
            </a:r>
            <a:endParaRPr lang="en-US" sz="2400" dirty="0">
              <a:solidFill>
                <a:schemeClr val="tx2">
                  <a:lumMod val="25000"/>
                </a:schemeClr>
              </a:solidFill>
              <a:latin typeface="Lato" panose="020B0604020202020204" charset="0"/>
              <a:ea typeface="Open Sans" panose="020B0604020202020204" charset="0"/>
              <a:cs typeface="Open Sans" panose="020B0604020202020204" charset="0"/>
            </a:endParaRPr>
          </a:p>
        </p:txBody>
      </p:sp>
      <p:sp>
        <p:nvSpPr>
          <p:cNvPr id="6" name="TextBox 5"/>
          <p:cNvSpPr txBox="1"/>
          <p:nvPr/>
        </p:nvSpPr>
        <p:spPr>
          <a:xfrm>
            <a:off x="3242582" y="2383356"/>
            <a:ext cx="5219700" cy="369332"/>
          </a:xfrm>
          <a:prstGeom prst="rect">
            <a:avLst/>
          </a:prstGeom>
          <a:noFill/>
        </p:spPr>
        <p:txBody>
          <a:bodyPr wrap="square" rtlCol="0">
            <a:spAutoFit/>
          </a:bodyPr>
          <a:lstStyle/>
          <a:p>
            <a:pPr algn="ctr"/>
            <a:r>
              <a:rPr lang="en-US" b="1" dirty="0"/>
              <a:t>Two or More of the Following*</a:t>
            </a:r>
          </a:p>
        </p:txBody>
      </p:sp>
      <p:sp>
        <p:nvSpPr>
          <p:cNvPr id="9" name="TextBox 8"/>
          <p:cNvSpPr txBox="1"/>
          <p:nvPr/>
        </p:nvSpPr>
        <p:spPr>
          <a:xfrm>
            <a:off x="2561882" y="3256256"/>
            <a:ext cx="1013732" cy="923330"/>
          </a:xfrm>
          <a:prstGeom prst="rect">
            <a:avLst/>
          </a:prstGeom>
          <a:noFill/>
        </p:spPr>
        <p:txBody>
          <a:bodyPr wrap="square" rtlCol="0">
            <a:spAutoFit/>
          </a:bodyPr>
          <a:lstStyle/>
          <a:p>
            <a:pPr algn="ctr"/>
            <a:r>
              <a:rPr lang="en-US" dirty="0"/>
              <a:t>Weight loss</a:t>
            </a:r>
          </a:p>
          <a:p>
            <a:pPr algn="ctr"/>
            <a:endParaRPr lang="en-US" dirty="0"/>
          </a:p>
        </p:txBody>
      </p:sp>
      <p:sp>
        <p:nvSpPr>
          <p:cNvPr id="11" name="TextBox 10"/>
          <p:cNvSpPr txBox="1"/>
          <p:nvPr/>
        </p:nvSpPr>
        <p:spPr>
          <a:xfrm>
            <a:off x="3960697" y="3193197"/>
            <a:ext cx="1310368" cy="646331"/>
          </a:xfrm>
          <a:prstGeom prst="rect">
            <a:avLst/>
          </a:prstGeom>
          <a:noFill/>
        </p:spPr>
        <p:txBody>
          <a:bodyPr wrap="square" rtlCol="0">
            <a:spAutoFit/>
          </a:bodyPr>
          <a:lstStyle/>
          <a:p>
            <a:r>
              <a:rPr lang="en-US" dirty="0"/>
              <a:t>Insufficient food intake</a:t>
            </a:r>
          </a:p>
        </p:txBody>
      </p:sp>
      <p:sp>
        <p:nvSpPr>
          <p:cNvPr id="13" name="TextBox 12"/>
          <p:cNvSpPr txBox="1"/>
          <p:nvPr/>
        </p:nvSpPr>
        <p:spPr>
          <a:xfrm>
            <a:off x="5476874" y="3115608"/>
            <a:ext cx="1194027" cy="923330"/>
          </a:xfrm>
          <a:prstGeom prst="rect">
            <a:avLst/>
          </a:prstGeom>
          <a:noFill/>
        </p:spPr>
        <p:txBody>
          <a:bodyPr wrap="square" rtlCol="0">
            <a:spAutoFit/>
          </a:bodyPr>
          <a:lstStyle/>
          <a:p>
            <a:r>
              <a:rPr lang="en-US" dirty="0"/>
              <a:t>↓Body fat</a:t>
            </a:r>
          </a:p>
          <a:p>
            <a:endParaRPr lang="en-US" dirty="0"/>
          </a:p>
          <a:p>
            <a:r>
              <a:rPr lang="en-US" dirty="0"/>
              <a:t>↓Muscle </a:t>
            </a:r>
          </a:p>
        </p:txBody>
      </p:sp>
      <p:cxnSp>
        <p:nvCxnSpPr>
          <p:cNvPr id="14" name="Straight Connector 13">
            <a:extLst>
              <a:ext uri="{C183D7F6-B498-43B3-948B-1728B52AA6E4}">
                <adec:decorative xmlns:adec="http://schemas.microsoft.com/office/drawing/2017/decorative" val="1"/>
              </a:ext>
            </a:extLst>
          </p:cNvPr>
          <p:cNvCxnSpPr>
            <a:cxnSpLocks/>
          </p:cNvCxnSpPr>
          <p:nvPr/>
        </p:nvCxnSpPr>
        <p:spPr>
          <a:xfrm>
            <a:off x="5510133" y="3570344"/>
            <a:ext cx="1143000" cy="0"/>
          </a:xfrm>
          <a:prstGeom prst="line">
            <a:avLst/>
          </a:prstGeom>
        </p:spPr>
        <p:style>
          <a:lnRef idx="1">
            <a:schemeClr val="dk1"/>
          </a:lnRef>
          <a:fillRef idx="0">
            <a:schemeClr val="dk1"/>
          </a:fillRef>
          <a:effectRef idx="0">
            <a:schemeClr val="dk1"/>
          </a:effectRef>
          <a:fontRef idx="minor">
            <a:schemeClr val="tx1"/>
          </a:fontRef>
        </p:style>
      </p:cxnSp>
      <p:sp>
        <p:nvSpPr>
          <p:cNvPr id="19" name="TextBox 18"/>
          <p:cNvSpPr txBox="1"/>
          <p:nvPr/>
        </p:nvSpPr>
        <p:spPr>
          <a:xfrm>
            <a:off x="7076054" y="3256498"/>
            <a:ext cx="1076325" cy="646331"/>
          </a:xfrm>
          <a:prstGeom prst="rect">
            <a:avLst/>
          </a:prstGeom>
          <a:noFill/>
        </p:spPr>
        <p:txBody>
          <a:bodyPr wrap="square" rtlCol="0">
            <a:spAutoFit/>
          </a:bodyPr>
          <a:lstStyle/>
          <a:p>
            <a:r>
              <a:rPr lang="en-US" dirty="0"/>
              <a:t>Reduced handgrip</a:t>
            </a:r>
          </a:p>
        </p:txBody>
      </p:sp>
      <p:sp>
        <p:nvSpPr>
          <p:cNvPr id="21" name="TextBox 20"/>
          <p:cNvSpPr txBox="1"/>
          <p:nvPr/>
        </p:nvSpPr>
        <p:spPr>
          <a:xfrm>
            <a:off x="8391447" y="3314847"/>
            <a:ext cx="1566182" cy="369332"/>
          </a:xfrm>
          <a:prstGeom prst="rect">
            <a:avLst/>
          </a:prstGeom>
          <a:noFill/>
        </p:spPr>
        <p:txBody>
          <a:bodyPr wrap="square" rtlCol="0">
            <a:spAutoFit/>
          </a:bodyPr>
          <a:lstStyle/>
          <a:p>
            <a:pPr algn="ctr"/>
            <a:r>
              <a:rPr lang="en-US" dirty="0"/>
              <a:t>Fluid </a:t>
            </a:r>
          </a:p>
        </p:txBody>
      </p:sp>
      <p:sp>
        <p:nvSpPr>
          <p:cNvPr id="2" name="Rectangle 1">
            <a:extLst>
              <a:ext uri="{FF2B5EF4-FFF2-40B4-BE49-F238E27FC236}">
                <a16:creationId xmlns:a16="http://schemas.microsoft.com/office/drawing/2014/main" id="{BF8427A2-BC39-47C9-AEF9-381F67152DAC}"/>
              </a:ext>
            </a:extLst>
          </p:cNvPr>
          <p:cNvSpPr/>
          <p:nvPr/>
        </p:nvSpPr>
        <p:spPr>
          <a:xfrm>
            <a:off x="2057399" y="4657693"/>
            <a:ext cx="8949519" cy="1569660"/>
          </a:xfrm>
          <a:prstGeom prst="rect">
            <a:avLst/>
          </a:prstGeom>
        </p:spPr>
        <p:txBody>
          <a:bodyPr wrap="square">
            <a:spAutoFit/>
          </a:bodyPr>
          <a:lstStyle/>
          <a:p>
            <a:pPr marL="342900" indent="-342900">
              <a:buFont typeface="Arial" panose="020B0604020202020204" pitchFamily="34" charset="0"/>
              <a:buChar char="•"/>
            </a:pPr>
            <a:r>
              <a:rPr lang="en-US" sz="2400" dirty="0"/>
              <a:t>Often associated with general physical wasting</a:t>
            </a:r>
          </a:p>
          <a:p>
            <a:pPr marL="342900" indent="-342900">
              <a:buFont typeface="Arial" panose="020B0604020202020204" pitchFamily="34" charset="0"/>
              <a:buChar char="•"/>
            </a:pPr>
            <a:r>
              <a:rPr lang="en-US" sz="2400" dirty="0"/>
              <a:t>Linked to chronic disease</a:t>
            </a:r>
          </a:p>
          <a:p>
            <a:pPr marL="342900" indent="-342900">
              <a:buFont typeface="Arial" panose="020B0604020202020204" pitchFamily="34" charset="0"/>
              <a:buChar char="•"/>
            </a:pPr>
            <a:r>
              <a:rPr lang="en-US" sz="2400" dirty="0"/>
              <a:t>Individuals with malnutrition may be underweight, normal weight, overweight or even obese</a:t>
            </a:r>
          </a:p>
        </p:txBody>
      </p:sp>
      <p:sp>
        <p:nvSpPr>
          <p:cNvPr id="22" name="Rectangle 21"/>
          <p:cNvSpPr/>
          <p:nvPr/>
        </p:nvSpPr>
        <p:spPr>
          <a:xfrm>
            <a:off x="518615" y="6291401"/>
            <a:ext cx="11673385" cy="461665"/>
          </a:xfrm>
          <a:prstGeom prst="rect">
            <a:avLst/>
          </a:prstGeom>
        </p:spPr>
        <p:txBody>
          <a:bodyPr wrap="square">
            <a:spAutoFit/>
          </a:bodyPr>
          <a:lstStyle/>
          <a:p>
            <a:pPr lvl="0"/>
            <a:r>
              <a:rPr lang="en-US" sz="1200" dirty="0">
                <a:solidFill>
                  <a:schemeClr val="tx2">
                    <a:lumMod val="25000"/>
                  </a:schemeClr>
                </a:solidFill>
              </a:rPr>
              <a:t>*Source: White JV, et al. </a:t>
            </a:r>
            <a:r>
              <a:rPr lang="en-US" sz="1200" i="1" dirty="0">
                <a:solidFill>
                  <a:schemeClr val="tx2">
                    <a:lumMod val="25000"/>
                  </a:schemeClr>
                </a:solidFill>
              </a:rPr>
              <a:t>J </a:t>
            </a:r>
            <a:r>
              <a:rPr lang="en-US" sz="1200" i="1" dirty="0" err="1">
                <a:solidFill>
                  <a:schemeClr val="tx2">
                    <a:lumMod val="25000"/>
                  </a:schemeClr>
                </a:solidFill>
              </a:rPr>
              <a:t>Parenter</a:t>
            </a:r>
            <a:r>
              <a:rPr lang="en-US" sz="1200" i="1" dirty="0">
                <a:solidFill>
                  <a:schemeClr val="tx2">
                    <a:lumMod val="25000"/>
                  </a:schemeClr>
                </a:solidFill>
              </a:rPr>
              <a:t> Enter </a:t>
            </a:r>
            <a:r>
              <a:rPr lang="en-US" sz="1200" i="1" dirty="0" err="1">
                <a:solidFill>
                  <a:schemeClr val="tx2">
                    <a:lumMod val="25000"/>
                  </a:schemeClr>
                </a:solidFill>
              </a:rPr>
              <a:t>Nutr</a:t>
            </a:r>
            <a:r>
              <a:rPr lang="en-US" sz="1200" dirty="0">
                <a:solidFill>
                  <a:schemeClr val="tx2">
                    <a:lumMod val="25000"/>
                  </a:schemeClr>
                </a:solidFill>
              </a:rPr>
              <a:t>. 2012;36(3):275-283.   </a:t>
            </a:r>
          </a:p>
          <a:p>
            <a:pPr lvl="0"/>
            <a:endParaRPr lang="en-US" sz="1200" dirty="0">
              <a:solidFill>
                <a:schemeClr val="tx2">
                  <a:lumMod val="25000"/>
                </a:schemeClr>
              </a:solidFill>
            </a:endParaRPr>
          </a:p>
        </p:txBody>
      </p:sp>
    </p:spTree>
    <p:extLst>
      <p:ext uri="{BB962C8B-B14F-4D97-AF65-F5344CB8AC3E}">
        <p14:creationId xmlns:p14="http://schemas.microsoft.com/office/powerpoint/2010/main" val="4192500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811161"/>
            <a:ext cx="3335594" cy="5403370"/>
          </a:xfrm>
        </p:spPr>
        <p:txBody>
          <a:bodyPr>
            <a:normAutofit/>
          </a:bodyPr>
          <a:lstStyle/>
          <a:p>
            <a:r>
              <a:rPr lang="en-US" dirty="0">
                <a:solidFill>
                  <a:srgbClr val="FFFFFF"/>
                </a:solidFill>
              </a:rPr>
              <a:t>Why Older Adult Malnutrition?</a:t>
            </a:r>
          </a:p>
        </p:txBody>
      </p:sp>
      <p:sp>
        <p:nvSpPr>
          <p:cNvPr id="33" name="Rectangle 32">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6" name="Content Placeholder 2" descr="1 in 2 older adults at risk. 300% increase in healthcare costs for those with poor nutritional status. 4 to 6 days longer in hospital. $51.3 billion in costs for disease-associated malnutrition in older adults annually. 60% of older adults in hospitals may be malnourished."/>
          <p:cNvGraphicFramePr>
            <a:graphicFrameLocks noGrp="1"/>
          </p:cNvGraphicFramePr>
          <p:nvPr>
            <p:ph idx="1"/>
            <p:extLst>
              <p:ext uri="{D42A27DB-BD31-4B8C-83A1-F6EECF244321}">
                <p14:modId xmlns:p14="http://schemas.microsoft.com/office/powerpoint/2010/main" val="205952640"/>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8420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95341"/>
          </a:xfrm>
        </p:spPr>
        <p:txBody>
          <a:bodyPr>
            <a:normAutofit fontScale="90000"/>
          </a:bodyPr>
          <a:lstStyle/>
          <a:p>
            <a:pPr algn="ctr"/>
            <a:r>
              <a:rPr lang="en-US" sz="4900" dirty="0"/>
              <a:t>Hidden Co-Morbidity</a:t>
            </a:r>
          </a:p>
        </p:txBody>
      </p:sp>
      <p:pic>
        <p:nvPicPr>
          <p:cNvPr id="4098" name="Picture 2" descr="Maryland annual estimated medical cost: $340,440,99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1405467" y="1206500"/>
            <a:ext cx="4796366" cy="4725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Content Placeholder 3" descr="10% impaired immunity (infections). 20% decreased healing. 30% pressure ulcers. 40% at risk of death (pneumonia)"/>
          <p:cNvGraphicFramePr>
            <a:graphicFrameLocks/>
          </p:cNvGraphicFramePr>
          <p:nvPr>
            <p:extLst>
              <p:ext uri="{D42A27DB-BD31-4B8C-83A1-F6EECF244321}">
                <p14:modId xmlns:p14="http://schemas.microsoft.com/office/powerpoint/2010/main" val="3349076173"/>
              </p:ext>
            </p:extLst>
          </p:nvPr>
        </p:nvGraphicFramePr>
        <p:xfrm>
          <a:off x="7086600" y="1169682"/>
          <a:ext cx="3429000" cy="50473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524000" y="6257836"/>
            <a:ext cx="9143999" cy="430887"/>
          </a:xfrm>
          <a:prstGeom prst="rect">
            <a:avLst/>
          </a:prstGeom>
          <a:noFill/>
        </p:spPr>
        <p:txBody>
          <a:bodyPr wrap="square" rtlCol="0">
            <a:spAutoFit/>
          </a:bodyPr>
          <a:lstStyle/>
          <a:p>
            <a:r>
              <a:rPr lang="en-US" sz="1100" dirty="0" err="1"/>
              <a:t>Goates</a:t>
            </a:r>
            <a:r>
              <a:rPr lang="en-US" sz="1100" dirty="0"/>
              <a:t> S, Du K, </a:t>
            </a:r>
            <a:r>
              <a:rPr lang="en-US" sz="1100" dirty="0" err="1"/>
              <a:t>Braunschweig</a:t>
            </a:r>
            <a:r>
              <a:rPr lang="en-US" sz="1100" dirty="0"/>
              <a:t> CA, </a:t>
            </a:r>
            <a:r>
              <a:rPr lang="en-US" sz="1100" dirty="0" err="1"/>
              <a:t>Arensberg</a:t>
            </a:r>
            <a:r>
              <a:rPr lang="en-US" sz="1100" dirty="0"/>
              <a:t> MB (2016) Economic Burden of Disease-Associated Malnutrition at the State Level. </a:t>
            </a:r>
            <a:r>
              <a:rPr lang="en-US" sz="1100" dirty="0" err="1"/>
              <a:t>PLoS</a:t>
            </a:r>
            <a:r>
              <a:rPr lang="en-US" sz="1100" dirty="0"/>
              <a:t> ONE 11(9): e0161833. </a:t>
            </a:r>
            <a:r>
              <a:rPr lang="en-US" sz="1100" dirty="0">
                <a:hlinkClick r:id="rId8"/>
              </a:rPr>
              <a:t>https://doi.org/10.1371/journal.pone.0161833</a:t>
            </a:r>
            <a:r>
              <a:rPr lang="en-US" sz="1100" dirty="0"/>
              <a:t>. Interactive page accessed at: </a:t>
            </a:r>
            <a:r>
              <a:rPr lang="en-US" sz="1100" dirty="0">
                <a:hlinkClick r:id="rId9"/>
              </a:rPr>
              <a:t>http://avalaunchmedia.com/inter/Abbott/malnutrition.html</a:t>
            </a:r>
            <a:endParaRPr lang="en-US" sz="1100" dirty="0"/>
          </a:p>
        </p:txBody>
      </p:sp>
      <p:sp>
        <p:nvSpPr>
          <p:cNvPr id="3" name="TextBox 2">
            <a:extLst>
              <a:ext uri="{FF2B5EF4-FFF2-40B4-BE49-F238E27FC236}">
                <a16:creationId xmlns:a16="http://schemas.microsoft.com/office/drawing/2014/main" id="{291073C9-CAD3-4B4F-B669-9D34E0FCA09E}"/>
              </a:ext>
            </a:extLst>
          </p:cNvPr>
          <p:cNvSpPr txBox="1"/>
          <p:nvPr/>
        </p:nvSpPr>
        <p:spPr>
          <a:xfrm>
            <a:off x="10976801" y="1206500"/>
            <a:ext cx="461665" cy="4466167"/>
          </a:xfrm>
          <a:prstGeom prst="rect">
            <a:avLst/>
          </a:prstGeom>
          <a:noFill/>
        </p:spPr>
        <p:txBody>
          <a:bodyPr vert="vert" wrap="square" rtlCol="0">
            <a:spAutoFit/>
          </a:bodyPr>
          <a:lstStyle/>
          <a:p>
            <a:r>
              <a:rPr lang="en-US" dirty="0"/>
              <a:t>LEAN BODY MASS</a:t>
            </a:r>
          </a:p>
        </p:txBody>
      </p:sp>
      <p:cxnSp>
        <p:nvCxnSpPr>
          <p:cNvPr id="7" name="Straight Arrow Connector 6">
            <a:extLst>
              <a:ext uri="{FF2B5EF4-FFF2-40B4-BE49-F238E27FC236}">
                <a16:creationId xmlns:a16="http://schemas.microsoft.com/office/drawing/2014/main" id="{C92432A9-B80D-431B-B221-FF66E0CEC391}"/>
              </a:ext>
              <a:ext uri="{C183D7F6-B498-43B3-948B-1728B52AA6E4}">
                <adec:decorative xmlns:adec="http://schemas.microsoft.com/office/drawing/2017/decorative" val="1"/>
              </a:ext>
            </a:extLst>
          </p:cNvPr>
          <p:cNvCxnSpPr/>
          <p:nvPr/>
        </p:nvCxnSpPr>
        <p:spPr>
          <a:xfrm>
            <a:off x="11188700" y="3043767"/>
            <a:ext cx="0" cy="2463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8052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4">
            <a:extLst>
              <a:ext uri="{FF2B5EF4-FFF2-40B4-BE49-F238E27FC236}">
                <a16:creationId xmlns:a16="http://schemas.microsoft.com/office/drawing/2014/main" id="{21739CA5-F0F5-48E1-8E8C-F24B71827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3">
            <a:extLst>
              <a:ext uri="{FF2B5EF4-FFF2-40B4-BE49-F238E27FC236}">
                <a16:creationId xmlns:a16="http://schemas.microsoft.com/office/drawing/2014/main" id="{3EAD2937-F230-41D4-B9C5-975B129BF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CD444A3-C338-4886-B7F1-4BA2AF46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52656" y="1444741"/>
            <a:ext cx="9357865" cy="1041901"/>
          </a:xfrm>
        </p:spPr>
        <p:txBody>
          <a:bodyPr>
            <a:normAutofit/>
          </a:bodyPr>
          <a:lstStyle/>
          <a:p>
            <a:pPr algn="ctr"/>
            <a:r>
              <a:rPr lang="en-US" sz="4000" dirty="0"/>
              <a:t>Causes of Malnutrition in Older Adults</a:t>
            </a:r>
          </a:p>
        </p:txBody>
      </p:sp>
      <p:sp>
        <p:nvSpPr>
          <p:cNvPr id="9" name="Content Placeholder 13"/>
          <p:cNvSpPr>
            <a:spLocks noGrp="1"/>
          </p:cNvSpPr>
          <p:nvPr>
            <p:ph sz="half" idx="1"/>
          </p:nvPr>
        </p:nvSpPr>
        <p:spPr>
          <a:xfrm>
            <a:off x="2179672" y="2631979"/>
            <a:ext cx="3671071" cy="2699968"/>
          </a:xfrm>
        </p:spPr>
        <p:txBody>
          <a:bodyPr>
            <a:normAutofit/>
          </a:bodyPr>
          <a:lstStyle/>
          <a:p>
            <a:pPr>
              <a:buClr>
                <a:srgbClr val="0070C0"/>
              </a:buClr>
              <a:buFont typeface="Wingdings" panose="05000000000000000000" pitchFamily="2" charset="2"/>
              <a:buChar char="q"/>
            </a:pPr>
            <a:r>
              <a:rPr lang="en-US" sz="2000" dirty="0"/>
              <a:t>  Limited income </a:t>
            </a:r>
          </a:p>
          <a:p>
            <a:pPr>
              <a:buClr>
                <a:srgbClr val="0070C0"/>
              </a:buClr>
              <a:buFont typeface="Wingdings" panose="05000000000000000000" pitchFamily="2" charset="2"/>
              <a:buChar char="q"/>
            </a:pPr>
            <a:r>
              <a:rPr lang="en-US" sz="2000" dirty="0"/>
              <a:t>  Trouble swallowing/chewing </a:t>
            </a:r>
          </a:p>
          <a:p>
            <a:pPr>
              <a:buClr>
                <a:srgbClr val="0070C0"/>
              </a:buClr>
              <a:buFont typeface="Wingdings" panose="05000000000000000000" pitchFamily="2" charset="2"/>
              <a:buChar char="q"/>
            </a:pPr>
            <a:r>
              <a:rPr lang="en-US" sz="2000" dirty="0"/>
              <a:t>  Poor dental health </a:t>
            </a:r>
          </a:p>
          <a:p>
            <a:pPr>
              <a:buClr>
                <a:srgbClr val="0070C0"/>
              </a:buClr>
              <a:buFont typeface="Wingdings" panose="05000000000000000000" pitchFamily="2" charset="2"/>
              <a:buChar char="q"/>
            </a:pPr>
            <a:r>
              <a:rPr lang="en-US" sz="2000" dirty="0"/>
              <a:t>  Changing taste buds </a:t>
            </a:r>
          </a:p>
          <a:p>
            <a:pPr>
              <a:buClr>
                <a:srgbClr val="0070C0"/>
              </a:buClr>
              <a:buFont typeface="Wingdings" panose="05000000000000000000" pitchFamily="2" charset="2"/>
              <a:buChar char="q"/>
            </a:pPr>
            <a:r>
              <a:rPr lang="en-US" sz="2000" dirty="0"/>
              <a:t>  Living alone </a:t>
            </a:r>
          </a:p>
          <a:p>
            <a:pPr>
              <a:buClr>
                <a:srgbClr val="0070C0"/>
              </a:buClr>
              <a:buFont typeface="Wingdings" panose="05000000000000000000" pitchFamily="2" charset="2"/>
              <a:buChar char="q"/>
            </a:pPr>
            <a:r>
              <a:rPr lang="en-US" sz="2000" dirty="0"/>
              <a:t>  Medication side effects </a:t>
            </a:r>
          </a:p>
          <a:p>
            <a:pPr>
              <a:buClr>
                <a:srgbClr val="0070C0"/>
              </a:buClr>
              <a:buFont typeface="Wingdings" panose="05000000000000000000" pitchFamily="2" charset="2"/>
              <a:buChar char="q"/>
            </a:pPr>
            <a:endParaRPr lang="en-US" sz="2000" dirty="0"/>
          </a:p>
        </p:txBody>
      </p:sp>
      <p:sp>
        <p:nvSpPr>
          <p:cNvPr id="10" name="Content Placeholder 9"/>
          <p:cNvSpPr txBox="1">
            <a:spLocks noGrp="1"/>
          </p:cNvSpPr>
          <p:nvPr>
            <p:ph sz="half" idx="2"/>
          </p:nvPr>
        </p:nvSpPr>
        <p:spPr>
          <a:xfrm>
            <a:off x="6985226" y="2631979"/>
            <a:ext cx="3289236" cy="2699968"/>
          </a:xfrm>
          <a:prstGeom prst="rect">
            <a:avLst/>
          </a:prstGeom>
        </p:spPr>
        <p:txBody>
          <a:bodyPr rtlCol="0">
            <a:normAutofit/>
          </a:bodyPr>
          <a:lstStyle/>
          <a:p>
            <a:pPr>
              <a:buClr>
                <a:srgbClr val="0070C0"/>
              </a:buClr>
              <a:buFont typeface="Wingdings" panose="05000000000000000000" pitchFamily="2" charset="2"/>
              <a:buChar char="q"/>
            </a:pPr>
            <a:r>
              <a:rPr lang="en-US" sz="1900" dirty="0"/>
              <a:t>  Poor appetite</a:t>
            </a:r>
          </a:p>
          <a:p>
            <a:pPr>
              <a:buClr>
                <a:srgbClr val="0070C0"/>
              </a:buClr>
              <a:buFont typeface="Wingdings" panose="05000000000000000000" pitchFamily="2" charset="2"/>
              <a:buChar char="q"/>
            </a:pPr>
            <a:r>
              <a:rPr lang="en-US" sz="1900" dirty="0"/>
              <a:t>  Restricted diets  </a:t>
            </a:r>
          </a:p>
          <a:p>
            <a:pPr>
              <a:buClr>
                <a:srgbClr val="0070C0"/>
              </a:buClr>
              <a:buFont typeface="Wingdings" panose="05000000000000000000" pitchFamily="2" charset="2"/>
              <a:buChar char="q"/>
            </a:pPr>
            <a:r>
              <a:rPr lang="en-US" sz="1900" dirty="0"/>
              <a:t>  Lack of mobility</a:t>
            </a:r>
          </a:p>
          <a:p>
            <a:pPr>
              <a:buClr>
                <a:srgbClr val="0070C0"/>
              </a:buClr>
              <a:buFont typeface="Wingdings" panose="05000000000000000000" pitchFamily="2" charset="2"/>
              <a:buChar char="q"/>
            </a:pPr>
            <a:r>
              <a:rPr lang="en-US" sz="1900" dirty="0"/>
              <a:t>  Depression </a:t>
            </a:r>
          </a:p>
          <a:p>
            <a:pPr>
              <a:buClr>
                <a:srgbClr val="0070C0"/>
              </a:buClr>
              <a:buFont typeface="Wingdings" panose="05000000000000000000" pitchFamily="2" charset="2"/>
              <a:buChar char="q"/>
            </a:pPr>
            <a:r>
              <a:rPr lang="en-US" sz="1900" dirty="0"/>
              <a:t>  Dementia</a:t>
            </a:r>
          </a:p>
          <a:p>
            <a:pPr>
              <a:buClr>
                <a:srgbClr val="0070C0"/>
              </a:buClr>
              <a:buFont typeface="Wingdings" panose="05000000000000000000" pitchFamily="2" charset="2"/>
              <a:buChar char="q"/>
            </a:pPr>
            <a:r>
              <a:rPr lang="en-US" sz="1900" dirty="0"/>
              <a:t>  Gastrointestinal problems</a:t>
            </a:r>
          </a:p>
          <a:p>
            <a:pPr>
              <a:buClr>
                <a:srgbClr val="0070C0"/>
              </a:buClr>
              <a:buFont typeface="Wingdings" panose="05000000000000000000" pitchFamily="2" charset="2"/>
              <a:buChar char="q"/>
            </a:pPr>
            <a:r>
              <a:rPr lang="en-US" sz="1900" dirty="0"/>
              <a:t>  Chronic conditions </a:t>
            </a:r>
          </a:p>
          <a:p>
            <a:pPr>
              <a:buClr>
                <a:srgbClr val="0070C0"/>
              </a:buClr>
              <a:buFont typeface="Wingdings" panose="05000000000000000000" pitchFamily="2" charset="2"/>
              <a:buChar char="q"/>
            </a:pPr>
            <a:endParaRPr lang="en-US" sz="1900" dirty="0"/>
          </a:p>
        </p:txBody>
      </p:sp>
    </p:spTree>
    <p:extLst>
      <p:ext uri="{BB962C8B-B14F-4D97-AF65-F5344CB8AC3E}">
        <p14:creationId xmlns:p14="http://schemas.microsoft.com/office/powerpoint/2010/main" val="231252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BA2BA-4A01-4047-80F0-76E7AAD55EF7}"/>
              </a:ext>
            </a:extLst>
          </p:cNvPr>
          <p:cNvSpPr>
            <a:spLocks noGrp="1"/>
          </p:cNvSpPr>
          <p:nvPr>
            <p:ph type="title"/>
          </p:nvPr>
        </p:nvSpPr>
        <p:spPr>
          <a:xfrm>
            <a:off x="838200" y="365125"/>
            <a:ext cx="10515600" cy="1325563"/>
          </a:xfrm>
        </p:spPr>
        <p:txBody>
          <a:bodyPr>
            <a:normAutofit/>
          </a:bodyPr>
          <a:lstStyle/>
          <a:p>
            <a:pPr algn="ctr"/>
            <a:r>
              <a:rPr lang="en-US" dirty="0"/>
              <a:t>Meal Packages</a:t>
            </a:r>
          </a:p>
        </p:txBody>
      </p:sp>
      <p:sp>
        <p:nvSpPr>
          <p:cNvPr id="4" name="TextBox 3">
            <a:extLst>
              <a:ext uri="{FF2B5EF4-FFF2-40B4-BE49-F238E27FC236}">
                <a16:creationId xmlns:a16="http://schemas.microsoft.com/office/drawing/2014/main" id="{0EF3EA40-F380-4C82-BE0C-55554BD18B85}"/>
              </a:ext>
            </a:extLst>
          </p:cNvPr>
          <p:cNvSpPr txBox="1"/>
          <p:nvPr/>
        </p:nvSpPr>
        <p:spPr>
          <a:xfrm>
            <a:off x="1503123" y="2181000"/>
            <a:ext cx="4701210" cy="3139321"/>
          </a:xfrm>
          <a:prstGeom prst="rect">
            <a:avLst/>
          </a:prstGeom>
          <a:noFill/>
        </p:spPr>
        <p:txBody>
          <a:bodyPr wrap="square" rtlCol="0">
            <a:spAutoFit/>
          </a:bodyPr>
          <a:lstStyle/>
          <a:p>
            <a:r>
              <a:rPr lang="en-US" b="1" dirty="0"/>
              <a:t>Post-Discharge Meals Program</a:t>
            </a:r>
          </a:p>
          <a:p>
            <a:pPr lvl="0">
              <a:lnSpc>
                <a:spcPct val="100000"/>
              </a:lnSpc>
            </a:pPr>
            <a:r>
              <a:rPr lang="en-US" dirty="0"/>
              <a:t>12 days, shelf stable, medically tailored</a:t>
            </a:r>
          </a:p>
          <a:p>
            <a:pPr lvl="0">
              <a:lnSpc>
                <a:spcPct val="100000"/>
              </a:lnSpc>
            </a:pPr>
            <a:r>
              <a:rPr lang="en-US" dirty="0"/>
              <a:t>Hospitals select at-risk patients, measure outcomes </a:t>
            </a:r>
          </a:p>
          <a:p>
            <a:pPr lvl="0">
              <a:lnSpc>
                <a:spcPct val="100000"/>
              </a:lnSpc>
            </a:pPr>
            <a:endParaRPr lang="en-US" dirty="0"/>
          </a:p>
          <a:p>
            <a:pPr lvl="0">
              <a:lnSpc>
                <a:spcPct val="100000"/>
              </a:lnSpc>
            </a:pPr>
            <a:r>
              <a:rPr lang="en-US" dirty="0"/>
              <a:t>Partners: Maryland Food Bank, Bethesda </a:t>
            </a:r>
            <a:r>
              <a:rPr lang="en-US" dirty="0" err="1"/>
              <a:t>NEWtrition</a:t>
            </a:r>
            <a:r>
              <a:rPr lang="en-US" dirty="0"/>
              <a:t> (BNWS), MAC, University of Maryland Hospital St Joseph’s and Medical Center, Peninsula Regional Medical Center, Atlantic General Hospital.</a:t>
            </a:r>
          </a:p>
          <a:p>
            <a:endParaRPr lang="en-US" dirty="0"/>
          </a:p>
        </p:txBody>
      </p:sp>
      <p:sp>
        <p:nvSpPr>
          <p:cNvPr id="6" name="TextBox 5">
            <a:extLst>
              <a:ext uri="{FF2B5EF4-FFF2-40B4-BE49-F238E27FC236}">
                <a16:creationId xmlns:a16="http://schemas.microsoft.com/office/drawing/2014/main" id="{E26CFE73-D340-4AC5-9B4B-411819D695A7}"/>
              </a:ext>
            </a:extLst>
          </p:cNvPr>
          <p:cNvSpPr txBox="1"/>
          <p:nvPr/>
        </p:nvSpPr>
        <p:spPr>
          <a:xfrm>
            <a:off x="6826684" y="3429000"/>
            <a:ext cx="4296427" cy="2031325"/>
          </a:xfrm>
          <a:prstGeom prst="rect">
            <a:avLst/>
          </a:prstGeom>
          <a:noFill/>
        </p:spPr>
        <p:txBody>
          <a:bodyPr wrap="square" rtlCol="0">
            <a:spAutoFit/>
          </a:bodyPr>
          <a:lstStyle/>
          <a:p>
            <a:r>
              <a:rPr lang="en-US" b="1" dirty="0"/>
              <a:t>Peer Network for Post Discharge Meals</a:t>
            </a:r>
          </a:p>
          <a:p>
            <a:pPr lvl="0">
              <a:lnSpc>
                <a:spcPct val="100000"/>
              </a:lnSpc>
            </a:pPr>
            <a:r>
              <a:rPr lang="en-US" dirty="0"/>
              <a:t>Slack network</a:t>
            </a:r>
          </a:p>
          <a:p>
            <a:pPr lvl="0">
              <a:lnSpc>
                <a:spcPct val="100000"/>
              </a:lnSpc>
            </a:pPr>
            <a:r>
              <a:rPr lang="en-US" dirty="0"/>
              <a:t>Quarterly calls/webinars (ending Sept 2019 – new home?)</a:t>
            </a:r>
          </a:p>
          <a:p>
            <a:pPr lvl="0">
              <a:lnSpc>
                <a:spcPct val="100000"/>
              </a:lnSpc>
            </a:pPr>
            <a:r>
              <a:rPr lang="en-US" dirty="0"/>
              <a:t>50 national members. Interested? Contact </a:t>
            </a:r>
            <a:r>
              <a:rPr lang="en-US" dirty="0">
                <a:hlinkClick r:id="rId2"/>
              </a:rPr>
              <a:t>laura.sena@Maryland.gov</a:t>
            </a:r>
            <a:endParaRPr lang="en-US" dirty="0"/>
          </a:p>
          <a:p>
            <a:endParaRPr lang="en-US" dirty="0"/>
          </a:p>
        </p:txBody>
      </p:sp>
    </p:spTree>
    <p:extLst>
      <p:ext uri="{BB962C8B-B14F-4D97-AF65-F5344CB8AC3E}">
        <p14:creationId xmlns:p14="http://schemas.microsoft.com/office/powerpoint/2010/main" val="1053358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C5C65-DAEC-427F-BAC1-E2F68B835D32}"/>
              </a:ext>
            </a:extLst>
          </p:cNvPr>
          <p:cNvSpPr>
            <a:spLocks noGrp="1"/>
          </p:cNvSpPr>
          <p:nvPr>
            <p:ph type="title"/>
          </p:nvPr>
        </p:nvSpPr>
        <p:spPr>
          <a:xfrm>
            <a:off x="838200" y="239866"/>
            <a:ext cx="10515600" cy="263342"/>
          </a:xfrm>
        </p:spPr>
        <p:txBody>
          <a:bodyPr/>
          <a:lstStyle/>
          <a:p>
            <a:pPr algn="ctr" rtl="0" eaLnBrk="1" latinLnBrk="0" hangingPunct="1"/>
            <a:r>
              <a:rPr lang="en-US" sz="1800" b="1" kern="1200" dirty="0">
                <a:solidFill>
                  <a:srgbClr val="000000"/>
                </a:solidFill>
                <a:effectLst/>
                <a:latin typeface="Calibri" panose="020F0502020204030204" pitchFamily="34" charset="0"/>
                <a:ea typeface="+mn-ea"/>
                <a:cs typeface="+mn-cs"/>
              </a:rPr>
              <a:t>Post-Discharge, Medically-Tailored Meal Packages</a:t>
            </a:r>
            <a:endParaRPr lang="en-US" b="1" dirty="0">
              <a:effectLst/>
            </a:endParaRPr>
          </a:p>
        </p:txBody>
      </p:sp>
      <p:pic>
        <p:nvPicPr>
          <p:cNvPr id="4" name="Content Placeholder 3" descr="What's in your box poster">
            <a:extLst>
              <a:ext uri="{FF2B5EF4-FFF2-40B4-BE49-F238E27FC236}">
                <a16:creationId xmlns:a16="http://schemas.microsoft.com/office/drawing/2014/main" id="{743835F5-62D1-47FD-AD0A-827D979F3DF0}"/>
              </a:ext>
            </a:extLst>
          </p:cNvPr>
          <p:cNvPicPr>
            <a:picLocks noGrp="1" noChangeAspect="1"/>
          </p:cNvPicPr>
          <p:nvPr>
            <p:ph idx="1"/>
          </p:nvPr>
        </p:nvPicPr>
        <p:blipFill rotWithShape="1">
          <a:blip r:embed="rId2"/>
          <a:srcRect l="33284" t="19832" r="33903" b="2384"/>
          <a:stretch/>
        </p:blipFill>
        <p:spPr>
          <a:xfrm>
            <a:off x="584200" y="628467"/>
            <a:ext cx="4620904" cy="6114487"/>
          </a:xfrm>
          <a:prstGeom prst="rect">
            <a:avLst/>
          </a:prstGeom>
          <a:ln>
            <a:solidFill>
              <a:srgbClr val="0070C0"/>
            </a:solidFill>
          </a:ln>
        </p:spPr>
      </p:pic>
      <p:pic>
        <p:nvPicPr>
          <p:cNvPr id="5" name="Picture 4" descr="Meal package plan options: Carb-controlled, Heart-healthy, or Enhanced Healing">
            <a:extLst>
              <a:ext uri="{FF2B5EF4-FFF2-40B4-BE49-F238E27FC236}">
                <a16:creationId xmlns:a16="http://schemas.microsoft.com/office/drawing/2014/main" id="{1149CA56-C9F2-4B2F-A6E7-8FC63FDCBD11}"/>
              </a:ext>
            </a:extLst>
          </p:cNvPr>
          <p:cNvPicPr>
            <a:picLocks noChangeAspect="1"/>
          </p:cNvPicPr>
          <p:nvPr/>
        </p:nvPicPr>
        <p:blipFill rotWithShape="1">
          <a:blip r:embed="rId3"/>
          <a:srcRect l="32294" t="21891" r="34179" b="1792"/>
          <a:stretch/>
        </p:blipFill>
        <p:spPr>
          <a:xfrm>
            <a:off x="6311901" y="628467"/>
            <a:ext cx="4775200" cy="6114487"/>
          </a:xfrm>
          <a:prstGeom prst="rect">
            <a:avLst/>
          </a:prstGeom>
          <a:ln>
            <a:solidFill>
              <a:srgbClr val="0070C0"/>
            </a:solidFill>
          </a:ln>
        </p:spPr>
      </p:pic>
    </p:spTree>
    <p:extLst>
      <p:ext uri="{BB962C8B-B14F-4D97-AF65-F5344CB8AC3E}">
        <p14:creationId xmlns:p14="http://schemas.microsoft.com/office/powerpoint/2010/main" val="2115317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EE945D2-747B-4740-82FA-507742E0319A}"/>
              </a:ext>
            </a:extLst>
          </p:cNvPr>
          <p:cNvSpPr>
            <a:spLocks noGrp="1"/>
          </p:cNvSpPr>
          <p:nvPr>
            <p:ph type="title"/>
          </p:nvPr>
        </p:nvSpPr>
        <p:spPr/>
        <p:txBody>
          <a:bodyPr/>
          <a:lstStyle/>
          <a:p>
            <a:pPr algn="ctr" rtl="0" eaLnBrk="1" latinLnBrk="0" hangingPunct="1"/>
            <a:r>
              <a:rPr lang="en-US" sz="3000" kern="1200" dirty="0">
                <a:effectLst/>
                <a:latin typeface="Calibri" panose="020F0502020204030204" pitchFamily="34" charset="0"/>
                <a:ea typeface="+mn-ea"/>
                <a:cs typeface="+mn-cs"/>
              </a:rPr>
              <a:t>Community Malnutrition Care Pathways</a:t>
            </a:r>
            <a:endParaRPr lang="en-US" dirty="0">
              <a:effectLst/>
            </a:endParaRPr>
          </a:p>
        </p:txBody>
      </p:sp>
      <p:sp>
        <p:nvSpPr>
          <p:cNvPr id="2" name="TextBox 1">
            <a:extLst>
              <a:ext uri="{FF2B5EF4-FFF2-40B4-BE49-F238E27FC236}">
                <a16:creationId xmlns:a16="http://schemas.microsoft.com/office/drawing/2014/main" id="{A9A21A2B-E0E1-4E02-8F31-492A31119D61}"/>
              </a:ext>
            </a:extLst>
          </p:cNvPr>
          <p:cNvSpPr txBox="1"/>
          <p:nvPr/>
        </p:nvSpPr>
        <p:spPr>
          <a:xfrm>
            <a:off x="2200177" y="1634937"/>
            <a:ext cx="7832201" cy="369332"/>
          </a:xfrm>
          <a:prstGeom prst="rect">
            <a:avLst/>
          </a:prstGeom>
          <a:noFill/>
        </p:spPr>
        <p:txBody>
          <a:bodyPr wrap="square" rtlCol="0">
            <a:spAutoFit/>
          </a:bodyPr>
          <a:lstStyle/>
          <a:p>
            <a:pPr algn="ctr"/>
            <a:r>
              <a:rPr lang="en-US" dirty="0"/>
              <a:t>Aging Network Solutions Addressing Socio-Behavioral Determinants of Health </a:t>
            </a:r>
          </a:p>
        </p:txBody>
      </p:sp>
      <p:pic>
        <p:nvPicPr>
          <p:cNvPr id="7" name="Picture 6" descr="Senior Nutrition Program, Person-centered assistance, Health promotion and disease prevention"/>
          <p:cNvPicPr/>
          <p:nvPr/>
        </p:nvPicPr>
        <p:blipFill>
          <a:blip r:embed="rId2" cstate="email">
            <a:extLst>
              <a:ext uri="{28A0092B-C50C-407E-A947-70E740481C1C}">
                <a14:useLocalDpi xmlns:a14="http://schemas.microsoft.com/office/drawing/2010/main" val="0"/>
              </a:ext>
            </a:extLst>
          </a:blip>
          <a:stretch>
            <a:fillRect/>
          </a:stretch>
        </p:blipFill>
        <p:spPr>
          <a:xfrm>
            <a:off x="331567" y="2638824"/>
            <a:ext cx="5455917" cy="3573624"/>
          </a:xfrm>
          <a:prstGeom prst="rect">
            <a:avLst/>
          </a:prstGeom>
        </p:spPr>
      </p:pic>
      <p:pic>
        <p:nvPicPr>
          <p:cNvPr id="4" name="Picture 3" descr="Discharged older adult: medical condition, health and wellness, environmental supports, social support, in-home care, meals, financial.">
            <a:extLst>
              <a:ext uri="{FF2B5EF4-FFF2-40B4-BE49-F238E27FC236}">
                <a16:creationId xmlns:a16="http://schemas.microsoft.com/office/drawing/2014/main" id="{22B10376-AD3B-4558-8D6D-8F4A22A722E2}"/>
              </a:ext>
            </a:extLst>
          </p:cNvPr>
          <p:cNvPicPr/>
          <p:nvPr/>
        </p:nvPicPr>
        <p:blipFill>
          <a:blip r:embed="rId3">
            <a:extLst>
              <a:ext uri="{28A0092B-C50C-407E-A947-70E740481C1C}">
                <a14:useLocalDpi xmlns:a14="http://schemas.microsoft.com/office/drawing/2010/main" val="0"/>
              </a:ext>
            </a:extLst>
          </a:blip>
          <a:stretch>
            <a:fillRect/>
          </a:stretch>
        </p:blipFill>
        <p:spPr>
          <a:xfrm>
            <a:off x="6445073" y="2891160"/>
            <a:ext cx="5455917" cy="3068953"/>
          </a:xfrm>
          <a:prstGeom prst="rect">
            <a:avLst/>
          </a:prstGeom>
        </p:spPr>
      </p:pic>
      <p:sp>
        <p:nvSpPr>
          <p:cNvPr id="3" name="TextBox 2">
            <a:extLst>
              <a:ext uri="{FF2B5EF4-FFF2-40B4-BE49-F238E27FC236}">
                <a16:creationId xmlns:a16="http://schemas.microsoft.com/office/drawing/2014/main" id="{DEADE6BD-3740-407A-A695-F2D6022F7F2E}"/>
              </a:ext>
            </a:extLst>
          </p:cNvPr>
          <p:cNvSpPr txBox="1"/>
          <p:nvPr/>
        </p:nvSpPr>
        <p:spPr>
          <a:xfrm>
            <a:off x="625266" y="6188768"/>
            <a:ext cx="10982021" cy="646331"/>
          </a:xfrm>
          <a:prstGeom prst="rect">
            <a:avLst/>
          </a:prstGeom>
          <a:noFill/>
        </p:spPr>
        <p:txBody>
          <a:bodyPr wrap="square" rtlCol="0">
            <a:spAutoFit/>
          </a:bodyPr>
          <a:lstStyle/>
          <a:p>
            <a:pPr algn="ctr"/>
            <a:r>
              <a:rPr lang="en-US" b="1" dirty="0"/>
              <a:t>Partners: </a:t>
            </a:r>
            <a:r>
              <a:rPr lang="en-US" dirty="0"/>
              <a:t>AAA Pilot sites (Baltimore City, Carroll Co, MAC, Washington Co), BNWS consultants. </a:t>
            </a:r>
          </a:p>
          <a:p>
            <a:pPr algn="ctr"/>
            <a:r>
              <a:rPr lang="en-US" b="1" dirty="0"/>
              <a:t>Product: </a:t>
            </a:r>
            <a:r>
              <a:rPr lang="en-US" dirty="0"/>
              <a:t>Community Malnutrition Toolkit (Summer-Fall 2019)</a:t>
            </a:r>
          </a:p>
        </p:txBody>
      </p:sp>
    </p:spTree>
    <p:extLst>
      <p:ext uri="{BB962C8B-B14F-4D97-AF65-F5344CB8AC3E}">
        <p14:creationId xmlns:p14="http://schemas.microsoft.com/office/powerpoint/2010/main" val="22666650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EST xmlns="cba8d4a1-0a1c-4299-93a5-2682bf5a17ad">false</TEST>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0BEF6404866DB4D9982E0DAD74EB5A5" ma:contentTypeVersion="14" ma:contentTypeDescription="Create a new document." ma:contentTypeScope="" ma:versionID="3f4835c7fd9c92b412be3f1f371bcd3d">
  <xsd:schema xmlns:xsd="http://www.w3.org/2001/XMLSchema" xmlns:xs="http://www.w3.org/2001/XMLSchema" xmlns:p="http://schemas.microsoft.com/office/2006/metadata/properties" xmlns:ns2="9c4568af-78d6-4de7-8a7f-d4a1b22f7f5e" xmlns:ns3="cba8d4a1-0a1c-4299-93a5-2682bf5a17ad" targetNamespace="http://schemas.microsoft.com/office/2006/metadata/properties" ma:root="true" ma:fieldsID="8ee7d375acdf817f48b45adc8155071c" ns2:_="" ns3:_="">
    <xsd:import namespace="9c4568af-78d6-4de7-8a7f-d4a1b22f7f5e"/>
    <xsd:import namespace="cba8d4a1-0a1c-4299-93a5-2682bf5a17a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TEST"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4568af-78d6-4de7-8a7f-d4a1b22f7f5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ba8d4a1-0a1c-4299-93a5-2682bf5a17a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TEST" ma:index="15" nillable="true" ma:displayName="TEST" ma:default="0" ma:internalName="TEST">
      <xsd:simpleType>
        <xsd:restriction base="dms:Boolea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438379-C549-4161-BB70-56E367EC3153}">
  <ds:schemaRefs>
    <ds:schemaRef ds:uri="http://www.w3.org/XML/1998/namespace"/>
    <ds:schemaRef ds:uri="http://purl.org/dc/elements/1.1/"/>
    <ds:schemaRef ds:uri="9c4568af-78d6-4de7-8a7f-d4a1b22f7f5e"/>
    <ds:schemaRef ds:uri="cba8d4a1-0a1c-4299-93a5-2682bf5a17ad"/>
    <ds:schemaRef ds:uri="http://schemas.microsoft.com/office/2006/metadata/properties"/>
    <ds:schemaRef ds:uri="http://purl.org/dc/terms/"/>
    <ds:schemaRef ds:uri="http://purl.org/dc/dcmitype/"/>
    <ds:schemaRef ds:uri="http://schemas.microsoft.com/office/2006/documentManagement/types"/>
    <ds:schemaRef ds:uri="http://schemas.openxmlformats.org/package/2006/metadata/core-properties"/>
    <ds:schemaRef ds:uri="http://schemas.microsoft.com/office/infopath/2007/PartnerControls"/>
  </ds:schemaRefs>
</ds:datastoreItem>
</file>

<file path=customXml/itemProps2.xml><?xml version="1.0" encoding="utf-8"?>
<ds:datastoreItem xmlns:ds="http://schemas.openxmlformats.org/officeDocument/2006/customXml" ds:itemID="{A07B10F9-CA48-41E7-8530-F9BF8DF7A0A4}">
  <ds:schemaRefs>
    <ds:schemaRef ds:uri="http://schemas.microsoft.com/sharepoint/v3/contenttype/forms"/>
  </ds:schemaRefs>
</ds:datastoreItem>
</file>

<file path=customXml/itemProps3.xml><?xml version="1.0" encoding="utf-8"?>
<ds:datastoreItem xmlns:ds="http://schemas.openxmlformats.org/officeDocument/2006/customXml" ds:itemID="{8E0EF70F-9504-4146-8BD5-8D9A6C851C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4568af-78d6-4de7-8a7f-d4a1b22f7f5e"/>
    <ds:schemaRef ds:uri="cba8d4a1-0a1c-4299-93a5-2682bf5a17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254</TotalTime>
  <Words>2029</Words>
  <Application>Microsoft Office PowerPoint</Application>
  <PresentationFormat>Widescreen</PresentationFormat>
  <Paragraphs>199</Paragraphs>
  <Slides>15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Lato</vt:lpstr>
      <vt:lpstr>Wingdings</vt:lpstr>
      <vt:lpstr>Office Theme</vt:lpstr>
      <vt:lpstr>Innovations in Nutrition Grant* Initiatives </vt:lpstr>
      <vt:lpstr>Presentation Content</vt:lpstr>
      <vt:lpstr>What is malnutrition?</vt:lpstr>
      <vt:lpstr>Why Older Adult Malnutrition?</vt:lpstr>
      <vt:lpstr>Hidden Co-Morbidity</vt:lpstr>
      <vt:lpstr>Causes of Malnutrition in Older Adults</vt:lpstr>
      <vt:lpstr>Meal Packages</vt:lpstr>
      <vt:lpstr>Post-Discharge, Medically-Tailored Meal Packages</vt:lpstr>
      <vt:lpstr>Community Malnutrition Care Pathways</vt:lpstr>
      <vt:lpstr>HDM Priority Tool</vt:lpstr>
      <vt:lpstr>               STEPPING UP YOUR NUTRITION                2.5 Hour Workshop Paired with Evidence-Based Programs</vt:lpstr>
      <vt:lpstr> Measuring Malnutrition Risk Level</vt:lpstr>
      <vt:lpstr> Stepping Up Your Nutrition Evaluation</vt:lpstr>
      <vt:lpstr>                Jan 1 2018 – April 28 2019: 415 Participants                  40 Workshops, 11 Counties</vt:lpstr>
      <vt:lpstr>SUYN Early Success and 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Roadmap for Defeating Malnutrition: Collaborative Models for Identification, Treatment and Prevention</dc:title>
  <dc:creator>Judy Simon</dc:creator>
  <cp:lastModifiedBy>Christine Eby</cp:lastModifiedBy>
  <cp:revision>22</cp:revision>
  <dcterms:created xsi:type="dcterms:W3CDTF">2019-04-02T17:55:01Z</dcterms:created>
  <dcterms:modified xsi:type="dcterms:W3CDTF">2021-09-16T02:36:54Z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0x010100C0BEF6404866DB4D9982E0DAD74EB5A5</vt:lpwstr>
  </property>
</Properties>
</file>