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7" r:id="rId5"/>
    <p:sldMasterId id="2147483689" r:id="rId6"/>
    <p:sldMasterId id="2147483696" r:id="rId7"/>
  </p:sldMasterIdLst>
  <p:notesMasterIdLst>
    <p:notesMasterId r:id="rId46"/>
  </p:notesMasterIdLst>
  <p:handoutMasterIdLst>
    <p:handoutMasterId r:id="rId47"/>
  </p:handoutMasterIdLst>
  <p:sldIdLst>
    <p:sldId id="933" r:id="rId8"/>
    <p:sldId id="867" r:id="rId9"/>
    <p:sldId id="847" r:id="rId10"/>
    <p:sldId id="834" r:id="rId11"/>
    <p:sldId id="926" r:id="rId12"/>
    <p:sldId id="907" r:id="rId13"/>
    <p:sldId id="908" r:id="rId14"/>
    <p:sldId id="909" r:id="rId15"/>
    <p:sldId id="931" r:id="rId16"/>
    <p:sldId id="849" r:id="rId17"/>
    <p:sldId id="740" r:id="rId18"/>
    <p:sldId id="745" r:id="rId19"/>
    <p:sldId id="781" r:id="rId20"/>
    <p:sldId id="862" r:id="rId21"/>
    <p:sldId id="870" r:id="rId22"/>
    <p:sldId id="925" r:id="rId23"/>
    <p:sldId id="852" r:id="rId24"/>
    <p:sldId id="856" r:id="rId25"/>
    <p:sldId id="857" r:id="rId26"/>
    <p:sldId id="928" r:id="rId27"/>
    <p:sldId id="922" r:id="rId28"/>
    <p:sldId id="815" r:id="rId29"/>
    <p:sldId id="835" r:id="rId30"/>
    <p:sldId id="837" r:id="rId31"/>
    <p:sldId id="842" r:id="rId32"/>
    <p:sldId id="917" r:id="rId33"/>
    <p:sldId id="918" r:id="rId34"/>
    <p:sldId id="809" r:id="rId35"/>
    <p:sldId id="869" r:id="rId36"/>
    <p:sldId id="889" r:id="rId37"/>
    <p:sldId id="808" r:id="rId38"/>
    <p:sldId id="929" r:id="rId39"/>
    <p:sldId id="891" r:id="rId40"/>
    <p:sldId id="893" r:id="rId41"/>
    <p:sldId id="906" r:id="rId42"/>
    <p:sldId id="927" r:id="rId43"/>
    <p:sldId id="845" r:id="rId44"/>
    <p:sldId id="912"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etzman, Susan" initials="RS" lastIdx="139" clrIdx="0">
    <p:extLst>
      <p:ext uri="{19B8F6BF-5375-455C-9EA6-DF929625EA0E}">
        <p15:presenceInfo xmlns:p15="http://schemas.microsoft.com/office/powerpoint/2012/main" userId="Raetzman, Susan" providerId="None"/>
      </p:ext>
    </p:extLst>
  </p:cmAuthor>
  <p:cmAuthor id="2" name="Mallery, Coretta" initials="MC" lastIdx="34" clrIdx="1">
    <p:extLst>
      <p:ext uri="{19B8F6BF-5375-455C-9EA6-DF929625EA0E}">
        <p15:presenceInfo xmlns:p15="http://schemas.microsoft.com/office/powerpoint/2012/main" userId="S-1-5-21-1472932569-214068005-926709054-39825" providerId="AD"/>
      </p:ext>
    </p:extLst>
  </p:cmAuthor>
  <p:cmAuthor id="3" name="Pugliese, Christopher" initials="PC" lastIdx="82" clrIdx="2">
    <p:extLst>
      <p:ext uri="{19B8F6BF-5375-455C-9EA6-DF929625EA0E}">
        <p15:presenceInfo xmlns:p15="http://schemas.microsoft.com/office/powerpoint/2012/main" userId="S-1-5-21-1472932569-214068005-926709054-41380" providerId="AD"/>
      </p:ext>
    </p:extLst>
  </p:cmAuthor>
  <p:cmAuthor id="4" name="Jackson, Beth" initials="JB" lastIdx="305" clrIdx="3">
    <p:extLst>
      <p:ext uri="{19B8F6BF-5375-455C-9EA6-DF929625EA0E}">
        <p15:presenceInfo xmlns:p15="http://schemas.microsoft.com/office/powerpoint/2012/main" userId="S-1-5-21-2425740569-2578367765-1306412021-53338" providerId="AD"/>
      </p:ext>
    </p:extLst>
  </p:cmAuthor>
  <p:cmAuthor id="5" name="Frentzel, Elizabeth" initials="FE" lastIdx="123" clrIdx="4">
    <p:extLst>
      <p:ext uri="{19B8F6BF-5375-455C-9EA6-DF929625EA0E}">
        <p15:presenceInfo xmlns:p15="http://schemas.microsoft.com/office/powerpoint/2012/main" userId="S-1-5-21-1472932569-214068005-926709054-18088" providerId="AD"/>
      </p:ext>
    </p:extLst>
  </p:cmAuthor>
  <p:cmAuthor id="6" name="Kavanagh, Erin" initials="KE" lastIdx="27" clrIdx="5">
    <p:extLst>
      <p:ext uri="{19B8F6BF-5375-455C-9EA6-DF929625EA0E}">
        <p15:presenceInfo xmlns:p15="http://schemas.microsoft.com/office/powerpoint/2012/main" userId="S-1-5-21-1472932569-214068005-926709054-61737" providerId="AD"/>
      </p:ext>
    </p:extLst>
  </p:cmAuthor>
  <p:cmAuthor id="7" name="Jackson, Paige" initials="JP" lastIdx="59" clrIdx="6">
    <p:extLst>
      <p:ext uri="{19B8F6BF-5375-455C-9EA6-DF929625EA0E}">
        <p15:presenceInfo xmlns:p15="http://schemas.microsoft.com/office/powerpoint/2012/main" userId="Jackson, Paige" providerId="None"/>
      </p:ext>
    </p:extLst>
  </p:cmAuthor>
  <p:cmAuthor id="8" name="Walker, Eileen" initials="WE" lastIdx="1" clrIdx="7">
    <p:extLst>
      <p:ext uri="{19B8F6BF-5375-455C-9EA6-DF929625EA0E}">
        <p15:presenceInfo xmlns:p15="http://schemas.microsoft.com/office/powerpoint/2012/main" userId="S-1-5-21-2425740569-2578367765-1306412021-53560" providerId="AD"/>
      </p:ext>
    </p:extLst>
  </p:cmAuthor>
  <p:cmAuthor id="9" name="ALLISON WEAVER" initials="AW" lastIdx="18" clrIdx="8">
    <p:extLst>
      <p:ext uri="{19B8F6BF-5375-455C-9EA6-DF929625EA0E}">
        <p15:presenceInfo xmlns:p15="http://schemas.microsoft.com/office/powerpoint/2012/main" userId="S-1-5-21-4095628063-3556742122-3606576086-85377" providerId="AD"/>
      </p:ext>
    </p:extLst>
  </p:cmAuthor>
  <p:cmAuthor id="10" name="Melanie Brown" initials="MB" lastIdx="1" clrIdx="9">
    <p:extLst>
      <p:ext uri="{19B8F6BF-5375-455C-9EA6-DF929625EA0E}">
        <p15:presenceInfo xmlns:p15="http://schemas.microsoft.com/office/powerpoint/2012/main" userId="S-1-5-21-4095628063-3556742122-3606576086-139287" providerId="AD"/>
      </p:ext>
    </p:extLst>
  </p:cmAuthor>
  <p:cmAuthor id="11" name="KERRY LIDA" initials="KL" lastIdx="78" clrIdx="10">
    <p:extLst>
      <p:ext uri="{19B8F6BF-5375-455C-9EA6-DF929625EA0E}">
        <p15:presenceInfo xmlns:p15="http://schemas.microsoft.com/office/powerpoint/2012/main" userId="S-1-5-21-4095628063-3556742122-3606576086-83821" providerId="AD"/>
      </p:ext>
    </p:extLst>
  </p:cmAuthor>
  <p:cmAuthor id="12" name="Ganachari, Deepa" initials="GD" lastIdx="54" clrIdx="11">
    <p:extLst>
      <p:ext uri="{19B8F6BF-5375-455C-9EA6-DF929625EA0E}">
        <p15:presenceInfo xmlns:p15="http://schemas.microsoft.com/office/powerpoint/2012/main" userId="S-1-5-21-1472932569-214068005-926709054-22339" providerId="AD"/>
      </p:ext>
    </p:extLst>
  </p:cmAuthor>
  <p:cmAuthor id="13" name="Robison,Julie" initials="R" lastIdx="1" clrIdx="12">
    <p:extLst>
      <p:ext uri="{19B8F6BF-5375-455C-9EA6-DF929625EA0E}">
        <p15:presenceInfo xmlns:p15="http://schemas.microsoft.com/office/powerpoint/2012/main" userId="S-1-5-21-2135040803-1544507447-440082522-20947" providerId="AD"/>
      </p:ext>
    </p:extLst>
  </p:cmAuthor>
  <p:cmAuthor id="14" name="Teja Stokes" initials="TS" lastIdx="1" clrIdx="13">
    <p:extLst>
      <p:ext uri="{19B8F6BF-5375-455C-9EA6-DF929625EA0E}">
        <p15:presenceInfo xmlns:p15="http://schemas.microsoft.com/office/powerpoint/2012/main" userId="S-1-5-21-2425740569-2578367765-1306412021-82435" providerId="AD"/>
      </p:ext>
    </p:extLst>
  </p:cmAuthor>
  <p:cmAuthor id="15" name="Raetzman, Susan" initials="RS [2]" lastIdx="11" clrIdx="14">
    <p:extLst>
      <p:ext uri="{19B8F6BF-5375-455C-9EA6-DF929625EA0E}">
        <p15:presenceInfo xmlns:p15="http://schemas.microsoft.com/office/powerpoint/2012/main" userId="S-1-5-21-2425740569-2578367765-1306412021-1829" providerId="AD"/>
      </p:ext>
    </p:extLst>
  </p:cmAuthor>
  <p:cmAuthor id="16" name="Susan Raetzman" initials="SR" lastIdx="8" clrIdx="15">
    <p:extLst>
      <p:ext uri="{19B8F6BF-5375-455C-9EA6-DF929625EA0E}">
        <p15:presenceInfo xmlns:p15="http://schemas.microsoft.com/office/powerpoint/2012/main" userId="Susan Raetzman" providerId="None"/>
      </p:ext>
    </p:extLst>
  </p:cmAuthor>
  <p:cmAuthor id="17" name="Admin" initials="A" lastIdx="7" clrIdx="16">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D79"/>
    <a:srgbClr val="C5E0B4"/>
    <a:srgbClr val="EAEFF7"/>
    <a:srgbClr val="D2DEEF"/>
    <a:srgbClr val="76ABDC"/>
    <a:srgbClr val="1F4779"/>
    <a:srgbClr val="1A476F"/>
    <a:srgbClr val="9999FF"/>
    <a:srgbClr val="55752F"/>
    <a:srgbClr val="903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86417" autoAdjust="0"/>
  </p:normalViewPr>
  <p:slideViewPr>
    <p:cSldViewPr snapToGrid="0">
      <p:cViewPr varScale="1">
        <p:scale>
          <a:sx n="86" d="100"/>
          <a:sy n="86" d="100"/>
        </p:scale>
        <p:origin x="96" y="240"/>
      </p:cViewPr>
      <p:guideLst/>
    </p:cSldViewPr>
  </p:slideViewPr>
  <p:outlineViewPr>
    <p:cViewPr>
      <p:scale>
        <a:sx n="33" d="100"/>
        <a:sy n="33" d="100"/>
      </p:scale>
      <p:origin x="0" y="-12564"/>
    </p:cViewPr>
  </p:outlineViewPr>
  <p:notesTextViewPr>
    <p:cViewPr>
      <p:scale>
        <a:sx n="3" d="2"/>
        <a:sy n="3" d="2"/>
      </p:scale>
      <p:origin x="0" y="0"/>
    </p:cViewPr>
  </p:notesTextViewPr>
  <p:sorterViewPr>
    <p:cViewPr>
      <p:scale>
        <a:sx n="75" d="100"/>
        <a:sy n="75" d="100"/>
      </p:scale>
      <p:origin x="0" y="-3300"/>
    </p:cViewPr>
  </p:sorterViewPr>
  <p:notesViewPr>
    <p:cSldViewPr snapToGrid="0">
      <p:cViewPr varScale="1">
        <p:scale>
          <a:sx n="58" d="100"/>
          <a:sy n="58" d="100"/>
        </p:scale>
        <p:origin x="206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pugliese\Desktop\75%2076%2077%20slide%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pugliese\Desktop\75%2076%2077%20slide%20char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76'!$A$2:$A$11</c:f>
              <c:strCache>
                <c:ptCount val="10"/>
                <c:pt idx="0">
                  <c:v>Global Rating of Case Manager</c:v>
                </c:pt>
                <c:pt idx="1">
                  <c:v>Global Rating of Homemaker</c:v>
                </c:pt>
                <c:pt idx="2">
                  <c:v>Global Rating of Personal Assistance/Behavioral Health Staff</c:v>
                </c:pt>
                <c:pt idx="3">
                  <c:v>Planning your time and activities</c:v>
                </c:pt>
                <c:pt idx="4">
                  <c:v>Choosing the services that matter to you</c:v>
                </c:pt>
                <c:pt idx="5">
                  <c:v>Transportation to medical appointments </c:v>
                </c:pt>
                <c:pt idx="6">
                  <c:v>Staff are reliable and helpful</c:v>
                </c:pt>
                <c:pt idx="7">
                  <c:v>Staff listen and communicate well </c:v>
                </c:pt>
                <c:pt idx="8">
                  <c:v>Case manager is helpful</c:v>
                </c:pt>
                <c:pt idx="9">
                  <c:v>Personal safety and respect</c:v>
                </c:pt>
              </c:strCache>
            </c:strRef>
          </c:cat>
          <c:val>
            <c:numRef>
              <c:f>'slide 76'!$B$2:$B$11</c:f>
              <c:numCache>
                <c:formatCode>0.0</c:formatCode>
                <c:ptCount val="10"/>
                <c:pt idx="0">
                  <c:v>59.99</c:v>
                </c:pt>
                <c:pt idx="1">
                  <c:v>63.63</c:v>
                </c:pt>
                <c:pt idx="2">
                  <c:v>65.34</c:v>
                </c:pt>
                <c:pt idx="3">
                  <c:v>75.680000000000007</c:v>
                </c:pt>
                <c:pt idx="4">
                  <c:v>75.709999999999994</c:v>
                </c:pt>
                <c:pt idx="5">
                  <c:v>85.41</c:v>
                </c:pt>
                <c:pt idx="6">
                  <c:v>89.5</c:v>
                </c:pt>
                <c:pt idx="7">
                  <c:v>89.89</c:v>
                </c:pt>
                <c:pt idx="8">
                  <c:v>91.27</c:v>
                </c:pt>
                <c:pt idx="9">
                  <c:v>97.56</c:v>
                </c:pt>
              </c:numCache>
            </c:numRef>
          </c:val>
          <c:extLst>
            <c:ext xmlns:c16="http://schemas.microsoft.com/office/drawing/2014/chart" uri="{C3380CC4-5D6E-409C-BE32-E72D297353CC}">
              <c16:uniqueId val="{00000000-AB7B-4E2A-A841-4F1931DCD2F6}"/>
            </c:ext>
          </c:extLst>
        </c:ser>
        <c:dLbls>
          <c:showLegendKey val="0"/>
          <c:showVal val="0"/>
          <c:showCatName val="0"/>
          <c:showSerName val="0"/>
          <c:showPercent val="0"/>
          <c:showBubbleSize val="0"/>
        </c:dLbls>
        <c:gapWidth val="182"/>
        <c:axId val="294087072"/>
        <c:axId val="260668808"/>
      </c:barChart>
      <c:catAx>
        <c:axId val="29408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60668808"/>
        <c:crosses val="autoZero"/>
        <c:auto val="1"/>
        <c:lblAlgn val="ctr"/>
        <c:lblOffset val="100"/>
        <c:noMultiLvlLbl val="0"/>
      </c:catAx>
      <c:valAx>
        <c:axId val="260668808"/>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4087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77'!$B$7</c:f>
              <c:strCache>
                <c:ptCount val="1"/>
                <c:pt idx="0">
                  <c:v>Case Manager is Helpful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77'!$A$8:$A$11</c:f>
              <c:strCache>
                <c:ptCount val="4"/>
                <c:pt idx="0">
                  <c:v>Individuals who are frail elderly/Individuals with a physical disability</c:v>
                </c:pt>
                <c:pt idx="1">
                  <c:v>Individuals with an intellectual or developmental disability</c:v>
                </c:pt>
                <c:pt idx="2">
                  <c:v>Individuals with a brain injury</c:v>
                </c:pt>
                <c:pt idx="3">
                  <c:v>Individuals with a serious mental illness</c:v>
                </c:pt>
              </c:strCache>
            </c:strRef>
          </c:cat>
          <c:val>
            <c:numRef>
              <c:f>'slide 77'!$B$8:$B$11</c:f>
              <c:numCache>
                <c:formatCode>0.0</c:formatCode>
                <c:ptCount val="4"/>
                <c:pt idx="0">
                  <c:v>92.7</c:v>
                </c:pt>
                <c:pt idx="1">
                  <c:v>89.2</c:v>
                </c:pt>
                <c:pt idx="2">
                  <c:v>86.9</c:v>
                </c:pt>
                <c:pt idx="3">
                  <c:v>90.6</c:v>
                </c:pt>
              </c:numCache>
            </c:numRef>
          </c:val>
          <c:extLst>
            <c:ext xmlns:c16="http://schemas.microsoft.com/office/drawing/2014/chart" uri="{C3380CC4-5D6E-409C-BE32-E72D297353CC}">
              <c16:uniqueId val="{00000000-8DC5-4C1D-8B6E-1794C665A2E3}"/>
            </c:ext>
          </c:extLst>
        </c:ser>
        <c:dLbls>
          <c:dLblPos val="outEnd"/>
          <c:showLegendKey val="0"/>
          <c:showVal val="1"/>
          <c:showCatName val="0"/>
          <c:showSerName val="0"/>
          <c:showPercent val="0"/>
          <c:showBubbleSize val="0"/>
        </c:dLbls>
        <c:gapWidth val="219"/>
        <c:overlap val="-27"/>
        <c:axId val="337151616"/>
        <c:axId val="258976440"/>
      </c:barChart>
      <c:catAx>
        <c:axId val="33715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8976440"/>
        <c:crosses val="autoZero"/>
        <c:auto val="1"/>
        <c:lblAlgn val="ctr"/>
        <c:lblOffset val="100"/>
        <c:noMultiLvlLbl val="0"/>
      </c:catAx>
      <c:valAx>
        <c:axId val="25897644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7151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0" tIns="48326" rIns="96650" bIns="48326"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0" tIns="48326" rIns="96650" bIns="48326" rtlCol="0"/>
          <a:lstStyle>
            <a:lvl1pPr algn="r">
              <a:defRPr sz="1300"/>
            </a:lvl1pPr>
          </a:lstStyle>
          <a:p>
            <a:fld id="{7C6DFB3D-C0F1-4F2F-92B5-953C255CD4CD}" type="datetimeFigureOut">
              <a:rPr lang="en-US" smtClean="0"/>
              <a:t>2/20/2018</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50" tIns="48326" rIns="96650" bIns="48326"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0" tIns="48326" rIns="96650" bIns="48326" rtlCol="0" anchor="b"/>
          <a:lstStyle>
            <a:lvl1pPr algn="r">
              <a:defRPr sz="1300"/>
            </a:lvl1pPr>
          </a:lstStyle>
          <a:p>
            <a:fld id="{92F18AD1-9B2B-49E4-98D9-431A4E933A64}" type="slidenum">
              <a:rPr lang="en-US" smtClean="0"/>
              <a:t>‹#›</a:t>
            </a:fld>
            <a:endParaRPr lang="en-US"/>
          </a:p>
        </p:txBody>
      </p:sp>
    </p:spTree>
    <p:extLst>
      <p:ext uri="{BB962C8B-B14F-4D97-AF65-F5344CB8AC3E}">
        <p14:creationId xmlns:p14="http://schemas.microsoft.com/office/powerpoint/2010/main" val="1099404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0" tIns="48326" rIns="96650" bIns="48326"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0" tIns="48326" rIns="96650" bIns="48326" rtlCol="0"/>
          <a:lstStyle>
            <a:lvl1pPr algn="r">
              <a:defRPr sz="1300"/>
            </a:lvl1pPr>
          </a:lstStyle>
          <a:p>
            <a:fld id="{0BCE926B-D91E-411B-9DC8-69578030120E}" type="datetimeFigureOut">
              <a:rPr lang="en-US" smtClean="0"/>
              <a:t>2/20/2018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0" tIns="48326" rIns="96650" bIns="48326"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6650" tIns="48326" rIns="96650"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0" tIns="48326" rIns="96650"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0" tIns="48326" rIns="96650" bIns="48326" rtlCol="0" anchor="b"/>
          <a:lstStyle>
            <a:lvl1pPr algn="r">
              <a:defRPr sz="1300"/>
            </a:lvl1pPr>
          </a:lstStyle>
          <a:p>
            <a:fld id="{258F7B1E-71A0-4BB7-9FCF-8A0D65E46874}" type="slidenum">
              <a:rPr lang="en-US" smtClean="0"/>
              <a:t>‹#›</a:t>
            </a:fld>
            <a:endParaRPr lang="en-US"/>
          </a:p>
        </p:txBody>
      </p:sp>
    </p:spTree>
    <p:extLst>
      <p:ext uri="{BB962C8B-B14F-4D97-AF65-F5344CB8AC3E}">
        <p14:creationId xmlns:p14="http://schemas.microsoft.com/office/powerpoint/2010/main" val="510846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56917"/>
            <a:ext cx="5852160" cy="3123795"/>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8F7B1E-71A0-4BB7-9FCF-8A0D65E4687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25408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81">
              <a:defRPr/>
            </a:pPr>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t>11</a:t>
            </a:fld>
            <a:endParaRPr lang="en-US" dirty="0"/>
          </a:p>
        </p:txBody>
      </p:sp>
    </p:spTree>
    <p:extLst>
      <p:ext uri="{BB962C8B-B14F-4D97-AF65-F5344CB8AC3E}">
        <p14:creationId xmlns:p14="http://schemas.microsoft.com/office/powerpoint/2010/main" val="3231976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1078" y="4571460"/>
            <a:ext cx="5993045" cy="4844030"/>
          </a:xfrm>
        </p:spPr>
        <p:txBody>
          <a:bodyPr/>
          <a:lstStyle/>
          <a:p>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t>12</a:t>
            </a:fld>
            <a:endParaRPr lang="en-US" dirty="0"/>
          </a:p>
        </p:txBody>
      </p:sp>
    </p:spTree>
    <p:extLst>
      <p:ext uri="{BB962C8B-B14F-4D97-AF65-F5344CB8AC3E}">
        <p14:creationId xmlns:p14="http://schemas.microsoft.com/office/powerpoint/2010/main" val="579487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9131" y="4704003"/>
            <a:ext cx="5993045" cy="4052753"/>
          </a:xfrm>
        </p:spPr>
        <p:txBody>
          <a:bodyPr/>
          <a:lstStyle/>
          <a:p>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t>13</a:t>
            </a:fld>
            <a:endParaRPr lang="en-US" dirty="0"/>
          </a:p>
        </p:txBody>
      </p:sp>
    </p:spTree>
    <p:extLst>
      <p:ext uri="{BB962C8B-B14F-4D97-AF65-F5344CB8AC3E}">
        <p14:creationId xmlns:p14="http://schemas.microsoft.com/office/powerpoint/2010/main" val="169585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2" indent="-1812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t>14</a:t>
            </a:fld>
            <a:endParaRPr lang="en-US" dirty="0"/>
          </a:p>
        </p:txBody>
      </p:sp>
    </p:spTree>
    <p:extLst>
      <p:ext uri="{BB962C8B-B14F-4D97-AF65-F5344CB8AC3E}">
        <p14:creationId xmlns:p14="http://schemas.microsoft.com/office/powerpoint/2010/main" val="2358227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627"/>
              </a:spcBef>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8F7B1E-71A0-4BB7-9FCF-8A0D65E4687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514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t>16</a:t>
            </a:fld>
            <a:endParaRPr lang="en-US"/>
          </a:p>
        </p:txBody>
      </p:sp>
    </p:spTree>
    <p:extLst>
      <p:ext uri="{BB962C8B-B14F-4D97-AF65-F5344CB8AC3E}">
        <p14:creationId xmlns:p14="http://schemas.microsoft.com/office/powerpoint/2010/main" val="1212308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1022" y="4706415"/>
            <a:ext cx="6088172" cy="2570697"/>
          </a:xfrm>
        </p:spPr>
        <p:txBody>
          <a:bodyPr/>
          <a:lstStyle/>
          <a:p>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t>17</a:t>
            </a:fld>
            <a:endParaRPr lang="en-US"/>
          </a:p>
        </p:txBody>
      </p:sp>
    </p:spTree>
    <p:extLst>
      <p:ext uri="{BB962C8B-B14F-4D97-AF65-F5344CB8AC3E}">
        <p14:creationId xmlns:p14="http://schemas.microsoft.com/office/powerpoint/2010/main" val="2557954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9131" y="4704004"/>
            <a:ext cx="5993045" cy="3468244"/>
          </a:xfrm>
        </p:spPr>
        <p:txBody>
          <a:bodyPr/>
          <a:lstStyle/>
          <a:p>
            <a:pPr marL="188295" indent="-17911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466269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9131" y="4704005"/>
            <a:ext cx="5993045" cy="4330377"/>
          </a:xfrm>
        </p:spPr>
        <p:txBody>
          <a:bodyPr/>
          <a:lstStyle/>
          <a:p>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902338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8F7B1E-71A0-4BB7-9FCF-8A0D65E468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47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19" y="4637155"/>
            <a:ext cx="5852160" cy="3120679"/>
          </a:xfrm>
        </p:spPr>
        <p:txBody>
          <a:bodyPr/>
          <a:lstStyle/>
          <a:p>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t>3</a:t>
            </a:fld>
            <a:endParaRPr lang="en-US" dirty="0"/>
          </a:p>
        </p:txBody>
      </p:sp>
    </p:spTree>
    <p:extLst>
      <p:ext uri="{BB962C8B-B14F-4D97-AF65-F5344CB8AC3E}">
        <p14:creationId xmlns:p14="http://schemas.microsoft.com/office/powerpoint/2010/main" val="2217423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t>21</a:t>
            </a:fld>
            <a:endParaRPr lang="en-US"/>
          </a:p>
        </p:txBody>
      </p:sp>
    </p:spTree>
    <p:extLst>
      <p:ext uri="{BB962C8B-B14F-4D97-AF65-F5344CB8AC3E}">
        <p14:creationId xmlns:p14="http://schemas.microsoft.com/office/powerpoint/2010/main" val="1824068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91">
              <a:defRPr/>
            </a:pPr>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t>22</a:t>
            </a:fld>
            <a:endParaRPr lang="en-US" dirty="0"/>
          </a:p>
        </p:txBody>
      </p:sp>
    </p:spTree>
    <p:extLst>
      <p:ext uri="{BB962C8B-B14F-4D97-AF65-F5344CB8AC3E}">
        <p14:creationId xmlns:p14="http://schemas.microsoft.com/office/powerpoint/2010/main" val="4140046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627"/>
              </a:spcBef>
              <a:defRPr/>
            </a:pPr>
            <a:endParaRPr lang="en-US" dirty="0"/>
          </a:p>
        </p:txBody>
      </p:sp>
      <p:sp>
        <p:nvSpPr>
          <p:cNvPr id="4" name="Slide Number Placeholder 3"/>
          <p:cNvSpPr>
            <a:spLocks noGrp="1"/>
          </p:cNvSpPr>
          <p:nvPr>
            <p:ph type="sldNum" sz="quarter" idx="10"/>
          </p:nvPr>
        </p:nvSpPr>
        <p:spPr/>
        <p:txBody>
          <a:bodyPr/>
          <a:lstStyle/>
          <a:p>
            <a:pPr>
              <a:defRPr/>
            </a:pPr>
            <a:fld id="{7C905CBE-3684-47F2-A0A9-8C9664C9AB3B}" type="slidenum">
              <a:rPr lang="en-US" altLang="en-US" smtClean="0">
                <a:solidFill>
                  <a:prstClr val="black"/>
                </a:solidFill>
              </a:rPr>
              <a:pPr>
                <a:defRPr/>
              </a:pPr>
              <a:t>23</a:t>
            </a:fld>
            <a:endParaRPr lang="en-US" altLang="en-US" dirty="0">
              <a:solidFill>
                <a:prstClr val="black"/>
              </a:solidFill>
            </a:endParaRPr>
          </a:p>
        </p:txBody>
      </p:sp>
    </p:spTree>
    <p:extLst>
      <p:ext uri="{BB962C8B-B14F-4D97-AF65-F5344CB8AC3E}">
        <p14:creationId xmlns:p14="http://schemas.microsoft.com/office/powerpoint/2010/main" val="2379383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539474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661538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8F7B1E-71A0-4BB7-9FCF-8A0D65E4687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113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8F7B1E-71A0-4BB7-9FCF-8A0D65E4687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608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8181" y="4465429"/>
            <a:ext cx="6359980" cy="4485918"/>
          </a:xfrm>
        </p:spPr>
        <p:txBody>
          <a:bodyPr/>
          <a:lstStyle/>
          <a:p>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918577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627"/>
              </a:spcBef>
              <a:defRPr/>
            </a:pPr>
            <a:endParaRPr lang="en-US" dirty="0"/>
          </a:p>
        </p:txBody>
      </p:sp>
      <p:sp>
        <p:nvSpPr>
          <p:cNvPr id="4" name="Slide Number Placeholder 3"/>
          <p:cNvSpPr>
            <a:spLocks noGrp="1"/>
          </p:cNvSpPr>
          <p:nvPr>
            <p:ph type="sldNum" sz="quarter" idx="10"/>
          </p:nvPr>
        </p:nvSpPr>
        <p:spPr/>
        <p:txBody>
          <a:bodyPr/>
          <a:lstStyle/>
          <a:p>
            <a:fld id="{80D5C2B9-1164-4824-8E9D-4849D184CF4A}" type="slidenum">
              <a:rPr lang="en-US" smtClean="0"/>
              <a:pPr/>
              <a:t>29</a:t>
            </a:fld>
            <a:endParaRPr lang="en-US" dirty="0"/>
          </a:p>
        </p:txBody>
      </p:sp>
    </p:spTree>
    <p:extLst>
      <p:ext uri="{BB962C8B-B14F-4D97-AF65-F5344CB8AC3E}">
        <p14:creationId xmlns:p14="http://schemas.microsoft.com/office/powerpoint/2010/main" val="3537974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8F7B1E-71A0-4BB7-9FCF-8A0D65E46874}" type="slidenum">
              <a:rPr lang="en-US" smtClean="0"/>
              <a:t>30</a:t>
            </a:fld>
            <a:endParaRPr lang="en-US"/>
          </a:p>
        </p:txBody>
      </p:sp>
    </p:spTree>
    <p:extLst>
      <p:ext uri="{BB962C8B-B14F-4D97-AF65-F5344CB8AC3E}">
        <p14:creationId xmlns:p14="http://schemas.microsoft.com/office/powerpoint/2010/main" val="280626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7"/>
            <a:ext cx="5852160" cy="2211519"/>
          </a:xfrm>
        </p:spPr>
        <p:txBody>
          <a:bodyPr/>
          <a:lstStyle/>
          <a:p>
            <a:endParaRPr lang="en-US" dirty="0"/>
          </a:p>
        </p:txBody>
      </p:sp>
      <p:sp>
        <p:nvSpPr>
          <p:cNvPr id="4" name="Slide Number Placeholder 3"/>
          <p:cNvSpPr>
            <a:spLocks noGrp="1"/>
          </p:cNvSpPr>
          <p:nvPr>
            <p:ph type="sldNum" sz="quarter" idx="10"/>
          </p:nvPr>
        </p:nvSpPr>
        <p:spPr/>
        <p:txBody>
          <a:bodyPr/>
          <a:lstStyle/>
          <a:p>
            <a:fld id="{9B8A11B7-1FB5-4ADB-B327-7EFD67789A39}" type="slidenum">
              <a:rPr lang="en-US" smtClean="0"/>
              <a:t>4</a:t>
            </a:fld>
            <a:endParaRPr lang="en-US" dirty="0"/>
          </a:p>
        </p:txBody>
      </p:sp>
    </p:spTree>
    <p:extLst>
      <p:ext uri="{BB962C8B-B14F-4D97-AF65-F5344CB8AC3E}">
        <p14:creationId xmlns:p14="http://schemas.microsoft.com/office/powerpoint/2010/main" val="1133032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3131" y="4622944"/>
            <a:ext cx="5945051" cy="4129484"/>
          </a:xfrm>
        </p:spPr>
        <p:txBody>
          <a:bodyPr/>
          <a:lstStyle/>
          <a:p>
            <a:pPr defTabSz="973424">
              <a:defRPr/>
            </a:pPr>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t>31</a:t>
            </a:fld>
            <a:endParaRPr lang="en-US" dirty="0"/>
          </a:p>
        </p:txBody>
      </p:sp>
    </p:spTree>
    <p:extLst>
      <p:ext uri="{BB962C8B-B14F-4D97-AF65-F5344CB8AC3E}">
        <p14:creationId xmlns:p14="http://schemas.microsoft.com/office/powerpoint/2010/main" val="1208230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8F7B1E-71A0-4BB7-9FCF-8A0D65E468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126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D5C2B9-1164-4824-8E9D-4849D184CF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5708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D5C2B9-1164-4824-8E9D-4849D184CF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5607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D5C2B9-1164-4824-8E9D-4849D184CF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7044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8F7B1E-71A0-4BB7-9FCF-8A0D65E46874}" type="slidenum">
              <a:rPr lang="en-US" smtClean="0"/>
              <a:t>36</a:t>
            </a:fld>
            <a:endParaRPr lang="en-US"/>
          </a:p>
        </p:txBody>
      </p:sp>
    </p:spTree>
    <p:extLst>
      <p:ext uri="{BB962C8B-B14F-4D97-AF65-F5344CB8AC3E}">
        <p14:creationId xmlns:p14="http://schemas.microsoft.com/office/powerpoint/2010/main" val="2587888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1398" y="4620577"/>
            <a:ext cx="5852160" cy="3780473"/>
          </a:xfrm>
        </p:spPr>
        <p:txBody>
          <a:bodyPr/>
          <a:lstStyle/>
          <a:p>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088883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t>38</a:t>
            </a:fld>
            <a:endParaRPr lang="en-US"/>
          </a:p>
        </p:txBody>
      </p:sp>
    </p:spTree>
    <p:extLst>
      <p:ext uri="{BB962C8B-B14F-4D97-AF65-F5344CB8AC3E}">
        <p14:creationId xmlns:p14="http://schemas.microsoft.com/office/powerpoint/2010/main" val="5069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8F7B1E-71A0-4BB7-9FCF-8A0D65E46874}" type="slidenum">
              <a:rPr lang="en-US" smtClean="0"/>
              <a:t>5</a:t>
            </a:fld>
            <a:endParaRPr lang="en-US"/>
          </a:p>
        </p:txBody>
      </p:sp>
    </p:spTree>
    <p:extLst>
      <p:ext uri="{BB962C8B-B14F-4D97-AF65-F5344CB8AC3E}">
        <p14:creationId xmlns:p14="http://schemas.microsoft.com/office/powerpoint/2010/main" val="93766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t>6</a:t>
            </a:fld>
            <a:endParaRPr lang="en-US"/>
          </a:p>
        </p:txBody>
      </p:sp>
    </p:spTree>
    <p:extLst>
      <p:ext uri="{BB962C8B-B14F-4D97-AF65-F5344CB8AC3E}">
        <p14:creationId xmlns:p14="http://schemas.microsoft.com/office/powerpoint/2010/main" val="153715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t>7</a:t>
            </a:fld>
            <a:endParaRPr lang="en-US"/>
          </a:p>
        </p:txBody>
      </p:sp>
    </p:spTree>
    <p:extLst>
      <p:ext uri="{BB962C8B-B14F-4D97-AF65-F5344CB8AC3E}">
        <p14:creationId xmlns:p14="http://schemas.microsoft.com/office/powerpoint/2010/main" val="2891820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t>8</a:t>
            </a:fld>
            <a:endParaRPr lang="en-US"/>
          </a:p>
        </p:txBody>
      </p:sp>
    </p:spTree>
    <p:extLst>
      <p:ext uri="{BB962C8B-B14F-4D97-AF65-F5344CB8AC3E}">
        <p14:creationId xmlns:p14="http://schemas.microsoft.com/office/powerpoint/2010/main" val="1584920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t>9</a:t>
            </a:fld>
            <a:endParaRPr lang="en-US"/>
          </a:p>
        </p:txBody>
      </p:sp>
    </p:spTree>
    <p:extLst>
      <p:ext uri="{BB962C8B-B14F-4D97-AF65-F5344CB8AC3E}">
        <p14:creationId xmlns:p14="http://schemas.microsoft.com/office/powerpoint/2010/main" val="3517544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258F7B1E-71A0-4BB7-9FCF-8A0D65E46874}" type="slidenum">
              <a:rPr lang="en-US" smtClean="0"/>
              <a:t>10</a:t>
            </a:fld>
            <a:endParaRPr lang="en-US" dirty="0"/>
          </a:p>
        </p:txBody>
      </p:sp>
    </p:spTree>
    <p:extLst>
      <p:ext uri="{BB962C8B-B14F-4D97-AF65-F5344CB8AC3E}">
        <p14:creationId xmlns:p14="http://schemas.microsoft.com/office/powerpoint/2010/main" val="3124448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5761" y="3219353"/>
            <a:ext cx="7192478" cy="2741010"/>
          </a:xfrm>
        </p:spPr>
        <p:txBody>
          <a:bodyPr>
            <a:normAutofit/>
          </a:bodyPr>
          <a:lstStyle>
            <a:lvl1pPr marL="0" indent="0" algn="ctr">
              <a:lnSpc>
                <a:spcPct val="100000"/>
              </a:lnSpc>
              <a:buNone/>
              <a:defRPr sz="4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8" name="Title 1" descr="&quot;&quot;"/>
          <p:cNvSpPr txBox="1">
            <a:spLocks/>
          </p:cNvSpPr>
          <p:nvPr userDrawn="1"/>
        </p:nvSpPr>
        <p:spPr>
          <a:xfrm>
            <a:off x="0" y="1524336"/>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9" name="Title 1"/>
          <p:cNvSpPr>
            <a:spLocks noGrp="1"/>
          </p:cNvSpPr>
          <p:nvPr>
            <p:ph type="title"/>
          </p:nvPr>
        </p:nvSpPr>
        <p:spPr>
          <a:xfrm>
            <a:off x="628650" y="1545200"/>
            <a:ext cx="7886700" cy="1325563"/>
          </a:xfrm>
        </p:spPr>
        <p:txBody>
          <a:bodyPr/>
          <a:lstStyle>
            <a:lvl1pPr algn="ctr">
              <a:defRPr b="1">
                <a:latin typeface="+mn-lt"/>
              </a:defRPr>
            </a:lvl1pPr>
          </a:lstStyle>
          <a:p>
            <a:endParaRPr lang="en-US" dirty="0"/>
          </a:p>
        </p:txBody>
      </p:sp>
      <p:pic>
        <p:nvPicPr>
          <p:cNvPr id="7" name="Picture 6"/>
          <p:cNvPicPr>
            <a:picLocks noChangeAspect="1"/>
          </p:cNvPicPr>
          <p:nvPr userDrawn="1"/>
        </p:nvPicPr>
        <p:blipFill>
          <a:blip r:embed="rId2"/>
          <a:stretch>
            <a:fillRect/>
          </a:stretch>
        </p:blipFill>
        <p:spPr>
          <a:xfrm>
            <a:off x="274320" y="274320"/>
            <a:ext cx="3182113" cy="1097280"/>
          </a:xfrm>
          <a:prstGeom prst="rect">
            <a:avLst/>
          </a:prstGeom>
        </p:spPr>
      </p:pic>
      <p:pic>
        <p:nvPicPr>
          <p:cNvPr id="4" name="Picture 3"/>
          <p:cNvPicPr>
            <a:picLocks noChangeAspect="1"/>
          </p:cNvPicPr>
          <p:nvPr userDrawn="1"/>
        </p:nvPicPr>
        <p:blipFill>
          <a:blip r:embed="rId3"/>
          <a:stretch>
            <a:fillRect/>
          </a:stretch>
        </p:blipFill>
        <p:spPr>
          <a:xfrm>
            <a:off x="6309360" y="6209709"/>
            <a:ext cx="2754804" cy="502920"/>
          </a:xfrm>
          <a:prstGeom prst="rect">
            <a:avLst/>
          </a:prstGeom>
        </p:spPr>
      </p:pic>
      <p:pic>
        <p:nvPicPr>
          <p:cNvPr id="5" name="Picture 4"/>
          <p:cNvPicPr>
            <a:picLocks noChangeAspect="1"/>
          </p:cNvPicPr>
          <p:nvPr userDrawn="1"/>
        </p:nvPicPr>
        <p:blipFill>
          <a:blip r:embed="rId4"/>
          <a:stretch>
            <a:fillRect/>
          </a:stretch>
        </p:blipFill>
        <p:spPr>
          <a:xfrm>
            <a:off x="368461" y="6163989"/>
            <a:ext cx="1967787" cy="548640"/>
          </a:xfrm>
          <a:prstGeom prst="rect">
            <a:avLst/>
          </a:prstGeom>
        </p:spPr>
      </p:pic>
    </p:spTree>
    <p:extLst>
      <p:ext uri="{BB962C8B-B14F-4D97-AF65-F5344CB8AC3E}">
        <p14:creationId xmlns:p14="http://schemas.microsoft.com/office/powerpoint/2010/main" val="113211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3B6F17-9862-4F13-B7D5-ABDD956AF681}" type="slidenum">
              <a:rPr lang="en-US" smtClean="0"/>
              <a:t>‹#›</a:t>
            </a:fld>
            <a:endParaRPr lang="en-US" dirty="0"/>
          </a:p>
        </p:txBody>
      </p:sp>
    </p:spTree>
    <p:extLst>
      <p:ext uri="{BB962C8B-B14F-4D97-AF65-F5344CB8AC3E}">
        <p14:creationId xmlns:p14="http://schemas.microsoft.com/office/powerpoint/2010/main" val="378159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3B6F17-9862-4F13-B7D5-ABDD956AF681}" type="slidenum">
              <a:rPr lang="en-US" smtClean="0"/>
              <a:t>‹#›</a:t>
            </a:fld>
            <a:endParaRPr lang="en-US" dirty="0"/>
          </a:p>
        </p:txBody>
      </p:sp>
    </p:spTree>
    <p:extLst>
      <p:ext uri="{BB962C8B-B14F-4D97-AF65-F5344CB8AC3E}">
        <p14:creationId xmlns:p14="http://schemas.microsoft.com/office/powerpoint/2010/main" val="90817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03B6F17-9862-4F13-B7D5-ABDD956AF681}" type="slidenum">
              <a:rPr lang="en-US" smtClean="0"/>
              <a:t>‹#›</a:t>
            </a:fld>
            <a:endParaRPr lang="en-US" dirty="0"/>
          </a:p>
        </p:txBody>
      </p:sp>
    </p:spTree>
    <p:extLst>
      <p:ext uri="{BB962C8B-B14F-4D97-AF65-F5344CB8AC3E}">
        <p14:creationId xmlns:p14="http://schemas.microsoft.com/office/powerpoint/2010/main" val="562829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B6F17-9862-4F13-B7D5-ABDD956AF681}" type="slidenum">
              <a:rPr lang="en-US" smtClean="0"/>
              <a:t>‹#›</a:t>
            </a:fld>
            <a:endParaRPr lang="en-US" dirty="0"/>
          </a:p>
        </p:txBody>
      </p:sp>
    </p:spTree>
    <p:extLst>
      <p:ext uri="{BB962C8B-B14F-4D97-AF65-F5344CB8AC3E}">
        <p14:creationId xmlns:p14="http://schemas.microsoft.com/office/powerpoint/2010/main" val="1483780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B6F17-9862-4F13-B7D5-ABDD956AF681}" type="slidenum">
              <a:rPr lang="en-US" smtClean="0"/>
              <a:t>‹#›</a:t>
            </a:fld>
            <a:endParaRPr lang="en-US" dirty="0"/>
          </a:p>
        </p:txBody>
      </p:sp>
    </p:spTree>
    <p:extLst>
      <p:ext uri="{BB962C8B-B14F-4D97-AF65-F5344CB8AC3E}">
        <p14:creationId xmlns:p14="http://schemas.microsoft.com/office/powerpoint/2010/main" val="374606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B6F17-9862-4F13-B7D5-ABDD956AF681}" type="slidenum">
              <a:rPr lang="en-US" smtClean="0"/>
              <a:t>‹#›</a:t>
            </a:fld>
            <a:endParaRPr lang="en-US" dirty="0"/>
          </a:p>
        </p:txBody>
      </p:sp>
    </p:spTree>
    <p:extLst>
      <p:ext uri="{BB962C8B-B14F-4D97-AF65-F5344CB8AC3E}">
        <p14:creationId xmlns:p14="http://schemas.microsoft.com/office/powerpoint/2010/main" val="1696656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lvl1pPr>
              <a:defRPr sz="2700" b="1"/>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lang="en-US" sz="1800" dirty="0">
                <a:solidFill>
                  <a:schemeClr val="bg1">
                    <a:lumMod val="50000"/>
                  </a:schemeClr>
                </a:solidFill>
                <a:latin typeface="+mn-lt"/>
                <a:ea typeface="ＭＳ Ｐゴシック" pitchFamily="-111" charset="-128"/>
                <a:cs typeface="ＭＳ Ｐゴシック" pitchFamily="-111" charset="-128"/>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US" dirty="0"/>
          </a:p>
        </p:txBody>
      </p:sp>
      <p:sp>
        <p:nvSpPr>
          <p:cNvPr id="4"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825">
                <a:solidFill>
                  <a:schemeClr val="bg1"/>
                </a:solidFill>
                <a:ea typeface="ＭＳ Ｐゴシック" pitchFamily="-111" charset="-128"/>
                <a:cs typeface="+mn-cs"/>
              </a:defRPr>
            </a:lvl1pPr>
          </a:lstStyle>
          <a:p>
            <a:pPr>
              <a:defRPr/>
            </a:pPr>
            <a:fld id="{9C10EB89-1475-4332-AC66-2657F847E4F2}" type="slidenum">
              <a:rPr lang="en-US" smtClean="0">
                <a:solidFill>
                  <a:srgbClr val="FFFFFF"/>
                </a:solidFill>
              </a:rPr>
              <a:pPr>
                <a:defRPr/>
              </a:pPr>
              <a:t>‹#›</a:t>
            </a:fld>
            <a:endParaRPr lang="en-US" dirty="0">
              <a:solidFill>
                <a:srgbClr val="FFFFFF"/>
              </a:solidFill>
            </a:endParaRPr>
          </a:p>
        </p:txBody>
      </p:sp>
      <p:sp>
        <p:nvSpPr>
          <p:cNvPr id="5" name="Date Placeholder 3"/>
          <p:cNvSpPr>
            <a:spLocks noGrp="1"/>
          </p:cNvSpPr>
          <p:nvPr>
            <p:ph type="dt" sz="half" idx="10"/>
          </p:nvPr>
        </p:nvSpPr>
        <p:spPr>
          <a:xfrm>
            <a:off x="457200" y="6096002"/>
            <a:ext cx="2133600" cy="384175"/>
          </a:xfrm>
          <a:prstGeom prst="rect">
            <a:avLst/>
          </a:prstGeom>
        </p:spPr>
        <p:txBody>
          <a:bodyPr anchor="ctr"/>
          <a:lstStyle>
            <a:lvl1pPr>
              <a:defRPr sz="825">
                <a:solidFill>
                  <a:schemeClr val="bg1"/>
                </a:solidFill>
              </a:defRPr>
            </a:lvl1pPr>
          </a:lstStyle>
          <a:p>
            <a:pPr>
              <a:defRPr/>
            </a:pPr>
            <a:endParaRPr lang="en-US" dirty="0">
              <a:solidFill>
                <a:srgbClr val="FFFFFF"/>
              </a:solidFill>
            </a:endParaRPr>
          </a:p>
        </p:txBody>
      </p:sp>
    </p:spTree>
    <p:extLst>
      <p:ext uri="{BB962C8B-B14F-4D97-AF65-F5344CB8AC3E}">
        <p14:creationId xmlns:p14="http://schemas.microsoft.com/office/powerpoint/2010/main" val="1192187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2"/>
            <a:ext cx="2133600" cy="384175"/>
          </a:xfrm>
          <a:prstGeom prst="rect">
            <a:avLst/>
          </a:prstGeom>
        </p:spPr>
        <p:txBody>
          <a:bodyPr anchor="ctr"/>
          <a:lstStyle>
            <a:lvl1pPr>
              <a:defRPr sz="825">
                <a:solidFill>
                  <a:schemeClr val="bg1"/>
                </a:solidFill>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825">
                <a:solidFill>
                  <a:schemeClr val="bg1"/>
                </a:solidFill>
                <a:ea typeface="ＭＳ Ｐゴシック" pitchFamily="-111" charset="-128"/>
                <a:cs typeface="+mn-cs"/>
              </a:defRPr>
            </a:lvl1pPr>
          </a:lstStyle>
          <a:p>
            <a:pPr>
              <a:defRPr/>
            </a:pPr>
            <a:r>
              <a:rPr lang="en-US" altLang="en-US" dirty="0">
                <a:solidFill>
                  <a:srgbClr val="FFFFFF"/>
                </a:solidFill>
              </a:rPr>
              <a:t>-</a:t>
            </a:r>
            <a:fld id="{64825775-CBAB-4F43-8E17-4F54A36F9B60}" type="slidenum">
              <a:rPr lang="en-US" altLang="en-US" smtClean="0">
                <a:solidFill>
                  <a:srgbClr val="FFFFFF"/>
                </a:solidFill>
              </a:rPr>
              <a:pPr>
                <a:defRPr/>
              </a:pPr>
              <a:t>‹#›</a:t>
            </a:fld>
            <a:r>
              <a:rPr lang="en-US" altLang="en-US" dirty="0">
                <a:solidFill>
                  <a:srgbClr val="FFFFFF"/>
                </a:solidFill>
              </a:rPr>
              <a:t>-</a:t>
            </a:r>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1800"/>
            </a:lvl1pPr>
            <a:lvl2pPr>
              <a:buClrTx/>
              <a:defRPr sz="1500"/>
            </a:lvl2pPr>
            <a:lvl3pPr>
              <a:buClrTx/>
              <a:defRPr sz="1350"/>
            </a:lvl3pPr>
            <a:lvl4pPr>
              <a:buClrTx/>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46943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2"/>
            <a:ext cx="4038600" cy="4800601"/>
          </a:xfrm>
          <a:prstGeom prst="rect">
            <a:avLst/>
          </a:prstGeom>
        </p:spPr>
        <p:txBody>
          <a:bodyPr/>
          <a:lstStyle>
            <a:lvl1pPr>
              <a:buClrTx/>
              <a:defRPr sz="1500"/>
            </a:lvl1pPr>
            <a:lvl2pPr>
              <a:buClrTx/>
              <a:defRPr sz="1350"/>
            </a:lvl2pPr>
            <a:lvl3pPr>
              <a:buClrTx/>
              <a:defRPr sz="1200"/>
            </a:lvl3pPr>
            <a:lvl4pPr>
              <a:buClrTx/>
              <a:defRPr sz="10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219202"/>
            <a:ext cx="4038600" cy="4800601"/>
          </a:xfrm>
          <a:prstGeom prst="rect">
            <a:avLst/>
          </a:prstGeom>
        </p:spPr>
        <p:txBody>
          <a:bodyPr/>
          <a:lstStyle>
            <a:lvl1pPr>
              <a:buClrTx/>
              <a:defRPr sz="1500"/>
            </a:lvl1pPr>
            <a:lvl2pPr>
              <a:buClrTx/>
              <a:defRPr sz="1350"/>
            </a:lvl2pPr>
            <a:lvl3pPr>
              <a:buClrTx/>
              <a:defRPr sz="1200"/>
            </a:lvl3pPr>
            <a:lvl4pPr>
              <a:buClrTx/>
              <a:defRPr sz="10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3"/>
          <p:cNvSpPr>
            <a:spLocks noGrp="1"/>
          </p:cNvSpPr>
          <p:nvPr>
            <p:ph type="dt" sz="half" idx="10"/>
          </p:nvPr>
        </p:nvSpPr>
        <p:spPr>
          <a:xfrm>
            <a:off x="457200" y="6096002"/>
            <a:ext cx="2133600" cy="384175"/>
          </a:xfrm>
          <a:prstGeom prst="rect">
            <a:avLst/>
          </a:prstGeom>
        </p:spPr>
        <p:txBody>
          <a:bodyPr anchor="ctr"/>
          <a:lstStyle>
            <a:lvl1pPr>
              <a:defRPr sz="825">
                <a:solidFill>
                  <a:schemeClr val="bg1"/>
                </a:solidFill>
              </a:defRPr>
            </a:lvl1pPr>
          </a:lstStyle>
          <a:p>
            <a:pPr>
              <a:defRPr/>
            </a:pPr>
            <a:endParaRPr lang="en-US" dirty="0">
              <a:solidFill>
                <a:srgbClr val="FFFFFF"/>
              </a:solidFill>
            </a:endParaRPr>
          </a:p>
        </p:txBody>
      </p:sp>
      <p:sp>
        <p:nvSpPr>
          <p:cNvPr id="9"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825">
                <a:solidFill>
                  <a:schemeClr val="bg1"/>
                </a:solidFill>
                <a:ea typeface="ＭＳ Ｐゴシック" pitchFamily="-111" charset="-128"/>
                <a:cs typeface="+mn-cs"/>
              </a:defRPr>
            </a:lvl1pPr>
          </a:lstStyle>
          <a:p>
            <a:pPr>
              <a:defRPr/>
            </a:pPr>
            <a:r>
              <a:rPr lang="en-US" altLang="en-US" dirty="0">
                <a:solidFill>
                  <a:srgbClr val="FFFFFF"/>
                </a:solidFill>
              </a:rPr>
              <a:t>-</a:t>
            </a:r>
            <a:fld id="{F8017A08-6793-4B97-B206-BE2BD343BB18}" type="slidenum">
              <a:rPr lang="en-US" altLang="en-US" smtClean="0">
                <a:solidFill>
                  <a:srgbClr val="FFFFFF"/>
                </a:solidFill>
              </a:rPr>
              <a:pPr>
                <a:defRPr/>
              </a:pPr>
              <a:t>‹#›</a:t>
            </a:fld>
            <a:r>
              <a:rPr lang="en-US" altLang="en-US" dirty="0">
                <a:solidFill>
                  <a:srgbClr val="FFFFFF"/>
                </a:solidFill>
              </a:rPr>
              <a:t>-</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93633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1500"/>
            </a:lvl1pPr>
            <a:lvl2pPr>
              <a:buClrTx/>
              <a:defRPr sz="1350"/>
            </a:lvl2pPr>
            <a:lvl3pPr>
              <a:buClrTx/>
              <a:defRPr sz="1200"/>
            </a:lvl3pPr>
            <a:lvl4pPr>
              <a:buClrTx/>
              <a:defRPr sz="10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6" y="1219200"/>
            <a:ext cx="4041775" cy="639762"/>
          </a:xfrm>
          <a:prstGeom prst="rect">
            <a:avLst/>
          </a:prstGeo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58962"/>
            <a:ext cx="4041775" cy="3951288"/>
          </a:xfrm>
          <a:prstGeom prst="rect">
            <a:avLst/>
          </a:prstGeom>
        </p:spPr>
        <p:txBody>
          <a:bodyPr/>
          <a:lstStyle>
            <a:lvl1pPr>
              <a:buClrTx/>
              <a:defRPr sz="1500"/>
            </a:lvl1pPr>
            <a:lvl2pPr>
              <a:buClrTx/>
              <a:defRPr sz="1350"/>
            </a:lvl2pPr>
            <a:lvl3pPr>
              <a:buClrTx/>
              <a:defRPr sz="1200"/>
            </a:lvl3pPr>
            <a:lvl4pPr>
              <a:buClrTx/>
              <a:defRPr sz="10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3"/>
          <p:cNvSpPr>
            <a:spLocks noGrp="1"/>
          </p:cNvSpPr>
          <p:nvPr>
            <p:ph type="dt" sz="half" idx="10"/>
          </p:nvPr>
        </p:nvSpPr>
        <p:spPr>
          <a:xfrm>
            <a:off x="457200" y="6096002"/>
            <a:ext cx="2133600" cy="384175"/>
          </a:xfrm>
          <a:prstGeom prst="rect">
            <a:avLst/>
          </a:prstGeom>
        </p:spPr>
        <p:txBody>
          <a:bodyPr anchor="ctr"/>
          <a:lstStyle>
            <a:lvl1pPr>
              <a:defRPr sz="825">
                <a:solidFill>
                  <a:schemeClr val="bg1"/>
                </a:solidFill>
              </a:defRPr>
            </a:lvl1pPr>
          </a:lstStyle>
          <a:p>
            <a:pPr>
              <a:defRPr/>
            </a:pPr>
            <a:endParaRPr lang="en-US" dirty="0">
              <a:solidFill>
                <a:srgbClr val="FFFFFF"/>
              </a:solidFill>
            </a:endParaRPr>
          </a:p>
        </p:txBody>
      </p:sp>
      <p:sp>
        <p:nvSpPr>
          <p:cNvPr id="11"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825">
                <a:solidFill>
                  <a:schemeClr val="bg1"/>
                </a:solidFill>
                <a:ea typeface="ＭＳ Ｐゴシック" pitchFamily="-111" charset="-128"/>
                <a:cs typeface="+mn-cs"/>
              </a:defRPr>
            </a:lvl1pPr>
          </a:lstStyle>
          <a:p>
            <a:pPr>
              <a:defRPr/>
            </a:pPr>
            <a:r>
              <a:rPr lang="en-US" altLang="en-US" dirty="0">
                <a:solidFill>
                  <a:srgbClr val="FFFFFF"/>
                </a:solidFill>
              </a:rPr>
              <a:t>-</a:t>
            </a:r>
            <a:fld id="{0E079B32-3AD4-4417-BF6F-12CB94F03A6B}" type="slidenum">
              <a:rPr lang="en-US" altLang="en-US" smtClean="0">
                <a:solidFill>
                  <a:srgbClr val="FFFFFF"/>
                </a:solidFill>
              </a:rPr>
              <a:pPr>
                <a:defRPr/>
              </a:pPr>
              <a:t>‹#›</a:t>
            </a:fld>
            <a:r>
              <a:rPr lang="en-US" altLang="en-US" dirty="0">
                <a:solidFill>
                  <a:srgbClr val="FFFFFF"/>
                </a:solidFill>
              </a:rPr>
              <a:t>-</a:t>
            </a:r>
          </a:p>
        </p:txBody>
      </p:sp>
      <p:sp>
        <p:nvSpPr>
          <p:cNvPr id="9" name="Title 1"/>
          <p:cNvSpPr>
            <a:spLocks noGrp="1"/>
          </p:cNvSpPr>
          <p:nvPr>
            <p:ph type="title"/>
          </p:nvPr>
        </p:nvSpPr>
        <p:spPr>
          <a:xfrm>
            <a:off x="457200" y="384175"/>
            <a:ext cx="5410200" cy="454026"/>
          </a:xfrm>
          <a:prstGeom prst="rect">
            <a:avLst/>
          </a:prstGeom>
        </p:spPr>
        <p:txBody>
          <a:bodyPr/>
          <a:lstStyle>
            <a:lvl1pPr algn="l">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2747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8" name="Title 1" descr="&quot;&quot;"/>
          <p:cNvSpPr txBox="1">
            <a:spLocks/>
          </p:cNvSpPr>
          <p:nvPr userDrawn="1"/>
        </p:nvSpPr>
        <p:spPr>
          <a:xfrm>
            <a:off x="0" y="2696748"/>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9" name="Title 1"/>
          <p:cNvSpPr>
            <a:spLocks noGrp="1"/>
          </p:cNvSpPr>
          <p:nvPr>
            <p:ph type="title" hasCustomPrompt="1"/>
          </p:nvPr>
        </p:nvSpPr>
        <p:spPr>
          <a:xfrm>
            <a:off x="628650" y="2911265"/>
            <a:ext cx="7886700" cy="1325563"/>
          </a:xfrm>
        </p:spPr>
        <p:txBody>
          <a:bodyPr/>
          <a:lstStyle>
            <a:lvl1pPr algn="ctr">
              <a:defRPr b="1">
                <a:latin typeface="+mn-lt"/>
              </a:defRPr>
            </a:lvl1pPr>
          </a:lstStyle>
          <a:p>
            <a:r>
              <a:rPr lang="en-US" dirty="0"/>
              <a:t>Divider Slide</a:t>
            </a:r>
          </a:p>
        </p:txBody>
      </p:sp>
      <p:sp>
        <p:nvSpPr>
          <p:cNvPr id="2" name="Slide Number Placeholder 1"/>
          <p:cNvSpPr>
            <a:spLocks noGrp="1"/>
          </p:cNvSpPr>
          <p:nvPr>
            <p:ph type="sldNum" sz="quarter" idx="10"/>
          </p:nvPr>
        </p:nvSpPr>
        <p:spPr>
          <a:xfrm>
            <a:off x="7086600" y="6575912"/>
            <a:ext cx="2057400" cy="365125"/>
          </a:xfrm>
        </p:spPr>
        <p:txBody>
          <a:bodyPr/>
          <a:lstStyle>
            <a:lvl1pPr algn="r">
              <a:defRPr>
                <a:solidFill>
                  <a:schemeClr val="tx1"/>
                </a:solidFill>
              </a:defRPr>
            </a:lvl1pPr>
          </a:lstStyle>
          <a:p>
            <a:fld id="{FEFACF52-BA2C-41CB-A53F-FB51D46C8F0A}" type="slidenum">
              <a:rPr lang="en-US" smtClean="0"/>
              <a:pPr/>
              <a:t>‹#›</a:t>
            </a:fld>
            <a:endParaRPr lang="en-US"/>
          </a:p>
        </p:txBody>
      </p:sp>
      <p:pic>
        <p:nvPicPr>
          <p:cNvPr id="10" name="Picture 9"/>
          <p:cNvPicPr>
            <a:picLocks noChangeAspect="1"/>
          </p:cNvPicPr>
          <p:nvPr userDrawn="1"/>
        </p:nvPicPr>
        <p:blipFill>
          <a:blip r:embed="rId2"/>
          <a:stretch>
            <a:fillRect/>
          </a:stretch>
        </p:blipFill>
        <p:spPr>
          <a:xfrm>
            <a:off x="206669" y="6185448"/>
            <a:ext cx="1591057" cy="548640"/>
          </a:xfrm>
          <a:prstGeom prst="rect">
            <a:avLst/>
          </a:prstGeom>
        </p:spPr>
      </p:pic>
      <p:pic>
        <p:nvPicPr>
          <p:cNvPr id="3" name="Picture 2"/>
          <p:cNvPicPr>
            <a:picLocks noChangeAspect="1"/>
          </p:cNvPicPr>
          <p:nvPr userDrawn="1"/>
        </p:nvPicPr>
        <p:blipFill>
          <a:blip r:embed="rId3"/>
          <a:stretch>
            <a:fillRect/>
          </a:stretch>
        </p:blipFill>
        <p:spPr>
          <a:xfrm>
            <a:off x="3557016" y="6301234"/>
            <a:ext cx="1639966" cy="457240"/>
          </a:xfrm>
          <a:prstGeom prst="rect">
            <a:avLst/>
          </a:prstGeom>
        </p:spPr>
      </p:pic>
      <p:pic>
        <p:nvPicPr>
          <p:cNvPr id="4" name="Picture 3"/>
          <p:cNvPicPr>
            <a:picLocks noChangeAspect="1"/>
          </p:cNvPicPr>
          <p:nvPr userDrawn="1"/>
        </p:nvPicPr>
        <p:blipFill>
          <a:blip r:embed="rId4"/>
          <a:stretch>
            <a:fillRect/>
          </a:stretch>
        </p:blipFill>
        <p:spPr>
          <a:xfrm>
            <a:off x="6565392" y="6300216"/>
            <a:ext cx="2237426" cy="408467"/>
          </a:xfrm>
          <a:prstGeom prst="rect">
            <a:avLst/>
          </a:prstGeom>
        </p:spPr>
      </p:pic>
    </p:spTree>
    <p:extLst>
      <p:ext uri="{BB962C8B-B14F-4D97-AF65-F5344CB8AC3E}">
        <p14:creationId xmlns:p14="http://schemas.microsoft.com/office/powerpoint/2010/main" val="2073898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96002"/>
            <a:ext cx="2133600" cy="384175"/>
          </a:xfrm>
          <a:prstGeom prst="rect">
            <a:avLst/>
          </a:prstGeom>
        </p:spPr>
        <p:txBody>
          <a:bodyPr anchor="ctr"/>
          <a:lstStyle>
            <a:lvl1pPr>
              <a:defRPr sz="825">
                <a:solidFill>
                  <a:schemeClr val="bg1"/>
                </a:solidFill>
              </a:defRPr>
            </a:lvl1pPr>
          </a:lstStyle>
          <a:p>
            <a:pPr>
              <a:defRPr/>
            </a:pPr>
            <a:endParaRPr lang="en-US" dirty="0">
              <a:solidFill>
                <a:srgbClr val="FFFFFF"/>
              </a:solidFill>
            </a:endParaRPr>
          </a:p>
        </p:txBody>
      </p:sp>
      <p:sp>
        <p:nvSpPr>
          <p:cNvPr id="7"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825">
                <a:solidFill>
                  <a:schemeClr val="bg1"/>
                </a:solidFill>
                <a:ea typeface="ＭＳ Ｐゴシック" pitchFamily="-111" charset="-128"/>
                <a:cs typeface="+mn-cs"/>
              </a:defRPr>
            </a:lvl1pPr>
          </a:lstStyle>
          <a:p>
            <a:pPr>
              <a:defRPr/>
            </a:pPr>
            <a:r>
              <a:rPr lang="en-US" altLang="en-US" dirty="0">
                <a:solidFill>
                  <a:srgbClr val="FFFFFF"/>
                </a:solidFill>
              </a:rPr>
              <a:t>-</a:t>
            </a:r>
            <a:fld id="{2F532E1D-FB9A-4108-8F30-27035CDEAEFA}" type="slidenum">
              <a:rPr lang="en-US" altLang="en-US" smtClean="0">
                <a:solidFill>
                  <a:srgbClr val="FFFFFF"/>
                </a:solidFill>
              </a:rPr>
              <a:pPr>
                <a:defRPr/>
              </a:pPr>
              <a:t>‹#›</a:t>
            </a:fld>
            <a:r>
              <a:rPr lang="en-US" altLang="en-US" dirty="0">
                <a:solidFill>
                  <a:srgbClr val="FFFFFF"/>
                </a:solidFill>
              </a:rPr>
              <a:t>-</a:t>
            </a:r>
          </a:p>
        </p:txBody>
      </p:sp>
      <p:sp>
        <p:nvSpPr>
          <p:cNvPr id="5" name="Title 1"/>
          <p:cNvSpPr>
            <a:spLocks noGrp="1"/>
          </p:cNvSpPr>
          <p:nvPr>
            <p:ph type="title"/>
          </p:nvPr>
        </p:nvSpPr>
        <p:spPr>
          <a:xfrm>
            <a:off x="457200" y="384175"/>
            <a:ext cx="5410200" cy="454026"/>
          </a:xfrm>
          <a:prstGeom prst="rect">
            <a:avLst/>
          </a:prstGeom>
        </p:spPr>
        <p:txBody>
          <a:bodyPr/>
          <a:lstStyle>
            <a:lvl1pPr algn="l">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89448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096002"/>
            <a:ext cx="2133600" cy="384175"/>
          </a:xfrm>
          <a:prstGeom prst="rect">
            <a:avLst/>
          </a:prstGeom>
        </p:spPr>
        <p:txBody>
          <a:bodyPr anchor="ctr"/>
          <a:lstStyle>
            <a:lvl1pPr>
              <a:defRPr sz="825">
                <a:solidFill>
                  <a:schemeClr val="bg1"/>
                </a:solidFill>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825">
                <a:solidFill>
                  <a:schemeClr val="bg1"/>
                </a:solidFill>
                <a:ea typeface="ＭＳ Ｐゴシック" pitchFamily="-111" charset="-128"/>
                <a:cs typeface="+mn-cs"/>
              </a:defRPr>
            </a:lvl1pPr>
          </a:lstStyle>
          <a:p>
            <a:pPr>
              <a:defRPr/>
            </a:pPr>
            <a:r>
              <a:rPr lang="en-US" altLang="en-US" dirty="0">
                <a:solidFill>
                  <a:srgbClr val="FFFFFF"/>
                </a:solidFill>
              </a:rPr>
              <a:t>-</a:t>
            </a:r>
            <a:fld id="{BACBEADF-41ED-4097-B538-95C8F117022A}" type="slidenum">
              <a:rPr lang="en-US" altLang="en-US" smtClean="0">
                <a:solidFill>
                  <a:srgbClr val="FFFFFF"/>
                </a:solidFill>
              </a:rPr>
              <a:pPr>
                <a:defRPr/>
              </a:pPr>
              <a:t>‹#›</a:t>
            </a:fld>
            <a:r>
              <a:rPr lang="en-US" altLang="en-US" dirty="0">
                <a:solidFill>
                  <a:srgbClr val="FFFFFF"/>
                </a:solidFill>
              </a:rPr>
              <a:t>-</a:t>
            </a:r>
          </a:p>
        </p:txBody>
      </p:sp>
    </p:spTree>
    <p:extLst>
      <p:ext uri="{BB962C8B-B14F-4D97-AF65-F5344CB8AC3E}">
        <p14:creationId xmlns:p14="http://schemas.microsoft.com/office/powerpoint/2010/main" val="3423051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descr="Slide Templates33.jpg"/>
          <p:cNvPicPr>
            <a:picLocks noChangeAspect="1"/>
          </p:cNvPicPr>
          <p:nvPr userDrawn="1"/>
        </p:nvPicPr>
        <p:blipFill>
          <a:blip r:embed="rId2" cstate="print"/>
          <a:srcRect t="1078" b="1863"/>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76200" y="762000"/>
            <a:ext cx="58674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p>
        </p:txBody>
      </p:sp>
      <p:sp>
        <p:nvSpPr>
          <p:cNvPr id="13" name="Text Placeholder 12"/>
          <p:cNvSpPr>
            <a:spLocks noGrp="1"/>
          </p:cNvSpPr>
          <p:nvPr>
            <p:ph type="body" sz="quarter" idx="12" hasCustomPrompt="1"/>
          </p:nvPr>
        </p:nvSpPr>
        <p:spPr>
          <a:xfrm>
            <a:off x="3124200" y="4648200"/>
            <a:ext cx="3962400" cy="457200"/>
          </a:xfrm>
        </p:spPr>
        <p:txBody>
          <a:bodyPr>
            <a:noAutofit/>
          </a:bodyPr>
          <a:lstStyle>
            <a:lvl1pPr>
              <a:buNone/>
              <a:defRPr sz="2000" i="1"/>
            </a:lvl1pPr>
          </a:lstStyle>
          <a:p>
            <a:pPr lvl="0"/>
            <a:r>
              <a:rPr lang="en-US" dirty="0"/>
              <a:t>Date</a:t>
            </a:r>
          </a:p>
        </p:txBody>
      </p:sp>
      <p:sp>
        <p:nvSpPr>
          <p:cNvPr id="17" name="Text Placeholder 16"/>
          <p:cNvSpPr>
            <a:spLocks noGrp="1"/>
          </p:cNvSpPr>
          <p:nvPr>
            <p:ph type="body" sz="quarter" idx="14" hasCustomPrompt="1"/>
          </p:nvPr>
        </p:nvSpPr>
        <p:spPr>
          <a:xfrm>
            <a:off x="3124200" y="2743200"/>
            <a:ext cx="6019800" cy="533400"/>
          </a:xfrm>
        </p:spPr>
        <p:txBody>
          <a:bodyPr/>
          <a:lstStyle>
            <a:lvl1pPr>
              <a:buNone/>
              <a:defRPr b="1">
                <a:solidFill>
                  <a:schemeClr val="tx2"/>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3124200" y="3352800"/>
            <a:ext cx="6019800" cy="533400"/>
          </a:xfrm>
        </p:spPr>
        <p:txBody>
          <a:bodyPr>
            <a:normAutofit/>
          </a:bodyPr>
          <a:lstStyle>
            <a:lvl1pPr>
              <a:buNone/>
              <a:defRPr sz="2800">
                <a:solidFill>
                  <a:schemeClr val="tx1">
                    <a:lumMod val="75000"/>
                    <a:lumOff val="25000"/>
                  </a:schemeClr>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3124200" y="3886200"/>
            <a:ext cx="6019800" cy="533400"/>
          </a:xfrm>
        </p:spPr>
        <p:txBody>
          <a:bodyPr>
            <a:normAutofit/>
          </a:bodyPr>
          <a:lstStyle>
            <a:lvl1pPr>
              <a:buNone/>
              <a:defRPr sz="2800" baseline="0">
                <a:solidFill>
                  <a:schemeClr val="tx1">
                    <a:lumMod val="75000"/>
                    <a:lumOff val="25000"/>
                  </a:schemeClr>
                </a:solidFill>
              </a:defRPr>
            </a:lvl1pPr>
          </a:lstStyle>
          <a:p>
            <a:pPr lvl="0"/>
            <a:r>
              <a:rPr lang="en-US" dirty="0"/>
              <a:t>Location or speaker organization</a:t>
            </a:r>
          </a:p>
        </p:txBody>
      </p:sp>
      <p:sp>
        <p:nvSpPr>
          <p:cNvPr id="22" name="Text Placeholder 21"/>
          <p:cNvSpPr>
            <a:spLocks noGrp="1"/>
          </p:cNvSpPr>
          <p:nvPr>
            <p:ph type="body" sz="quarter" idx="17" hasCustomPrompt="1"/>
          </p:nvPr>
        </p:nvSpPr>
        <p:spPr>
          <a:xfrm>
            <a:off x="76200" y="0"/>
            <a:ext cx="7696200" cy="685800"/>
          </a:xfrm>
        </p:spPr>
        <p:txBody>
          <a:bodyPr>
            <a:normAutofit/>
          </a:bodyPr>
          <a:lstStyle>
            <a:lvl1pPr>
              <a:buNone/>
              <a:defRPr sz="4000">
                <a:solidFill>
                  <a:schemeClr val="bg1"/>
                </a:solidFill>
              </a:defRPr>
            </a:lvl1pPr>
          </a:lstStyle>
          <a:p>
            <a:pPr lvl="0"/>
            <a:r>
              <a:rPr lang="en-US" dirty="0"/>
              <a:t>Presentation/Conference Title</a:t>
            </a:r>
          </a:p>
        </p:txBody>
      </p:sp>
      <p:sp>
        <p:nvSpPr>
          <p:cNvPr id="11" name="Text Placeholder 10"/>
          <p:cNvSpPr>
            <a:spLocks noGrp="1"/>
          </p:cNvSpPr>
          <p:nvPr>
            <p:ph type="body" sz="quarter" idx="18" hasCustomPrompt="1"/>
          </p:nvPr>
        </p:nvSpPr>
        <p:spPr>
          <a:xfrm>
            <a:off x="76200" y="6172200"/>
            <a:ext cx="5943600" cy="304800"/>
          </a:xfrm>
        </p:spPr>
        <p:txBody>
          <a:bodyPr>
            <a:noAutofit/>
          </a:bodyPr>
          <a:lstStyle>
            <a:lvl1pPr>
              <a:buNone/>
              <a:defRPr sz="1600" i="1" baseline="0">
                <a:solidFill>
                  <a:schemeClr val="tx1">
                    <a:lumMod val="75000"/>
                    <a:lumOff val="25000"/>
                  </a:schemeClr>
                </a:solidFill>
              </a:defRPr>
            </a:lvl1pPr>
          </a:lstStyle>
          <a:p>
            <a:pPr lvl="0"/>
            <a:r>
              <a:rPr lang="en-US" sz="1600" dirty="0"/>
              <a:t>Optional tagline, disclaimer, contributors, etc.</a:t>
            </a:r>
            <a:endParaRPr lang="en-US" dirty="0"/>
          </a:p>
        </p:txBody>
      </p:sp>
    </p:spTree>
    <p:extLst>
      <p:ext uri="{BB962C8B-B14F-4D97-AF65-F5344CB8AC3E}">
        <p14:creationId xmlns:p14="http://schemas.microsoft.com/office/powerpoint/2010/main" val="4102622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4" name="Picture 2" descr="C:\Users\ceby.000\Desktop\ACL\PowerPointTitleSlideConcepts_Noimage_Page_3.png"/>
          <p:cNvPicPr>
            <a:picLocks noChangeAspect="1" noChangeArrowheads="1"/>
          </p:cNvPicPr>
          <p:nvPr userDrawn="1"/>
        </p:nvPicPr>
        <p:blipFill>
          <a:blip r:embed="rId2" cstate="print"/>
          <a:srcRect l="1667" t="32353" r="43333" b="31274"/>
          <a:stretch>
            <a:fillRect/>
          </a:stretch>
        </p:blipFill>
        <p:spPr bwMode="auto">
          <a:xfrm rot="10800000">
            <a:off x="5386332" y="4937760"/>
            <a:ext cx="3757667" cy="1920240"/>
          </a:xfrm>
          <a:prstGeom prst="rect">
            <a:avLst/>
          </a:prstGeom>
          <a:noFill/>
        </p:spPr>
      </p:pic>
      <p:pic>
        <p:nvPicPr>
          <p:cNvPr id="5" name="Picture 2" descr="C:\Users\ceby.000\Desktop\ACL\PowerPointTitleSlideConcepts_Noimage_Page_3.png"/>
          <p:cNvPicPr>
            <a:picLocks noChangeAspect="1" noChangeArrowheads="1"/>
          </p:cNvPicPr>
          <p:nvPr userDrawn="1"/>
        </p:nvPicPr>
        <p:blipFill>
          <a:blip r:embed="rId2" cstate="print"/>
          <a:srcRect l="1667" t="32353" r="43333" b="31274"/>
          <a:stretch>
            <a:fillRect/>
          </a:stretch>
        </p:blipFill>
        <p:spPr bwMode="auto">
          <a:xfrm>
            <a:off x="1" y="0"/>
            <a:ext cx="3757667" cy="1920240"/>
          </a:xfrm>
          <a:prstGeom prst="rect">
            <a:avLst/>
          </a:prstGeom>
          <a:noFill/>
        </p:spPr>
      </p:pic>
      <p:pic>
        <p:nvPicPr>
          <p:cNvPr id="6" name="Picture 2" descr="C:\Users\ceby.000\Desktop\ACL\PowerPointTitleSlideConcepts_Noimage_Page_2.png"/>
          <p:cNvPicPr>
            <a:picLocks noChangeAspect="1" noChangeArrowheads="1"/>
          </p:cNvPicPr>
          <p:nvPr userDrawn="1"/>
        </p:nvPicPr>
        <p:blipFill>
          <a:blip r:embed="rId3" cstate="print"/>
          <a:srcRect l="68333" b="85980"/>
          <a:stretch>
            <a:fillRect/>
          </a:stretch>
        </p:blipFill>
        <p:spPr bwMode="auto">
          <a:xfrm>
            <a:off x="152400" y="6050280"/>
            <a:ext cx="2138290" cy="731520"/>
          </a:xfrm>
          <a:prstGeom prst="rect">
            <a:avLst/>
          </a:prstGeom>
          <a:noFill/>
        </p:spPr>
      </p:pic>
      <p:sp>
        <p:nvSpPr>
          <p:cNvPr id="10" name="Text Placeholder 12"/>
          <p:cNvSpPr>
            <a:spLocks noGrp="1"/>
          </p:cNvSpPr>
          <p:nvPr>
            <p:ph type="body" sz="quarter" idx="12" hasCustomPrompt="1"/>
          </p:nvPr>
        </p:nvSpPr>
        <p:spPr>
          <a:xfrm>
            <a:off x="1371600" y="4191000"/>
            <a:ext cx="6400800" cy="457200"/>
          </a:xfrm>
        </p:spPr>
        <p:txBody>
          <a:bodyPr>
            <a:noAutofit/>
          </a:bodyPr>
          <a:lstStyle>
            <a:lvl1pPr algn="ctr">
              <a:buNone/>
              <a:defRPr sz="2000" i="1"/>
            </a:lvl1pPr>
          </a:lstStyle>
          <a:p>
            <a:pPr lvl="0"/>
            <a:r>
              <a:rPr lang="en-US" dirty="0"/>
              <a:t>Date</a:t>
            </a:r>
          </a:p>
        </p:txBody>
      </p:sp>
      <p:sp>
        <p:nvSpPr>
          <p:cNvPr id="15" name="Title 14"/>
          <p:cNvSpPr>
            <a:spLocks noGrp="1"/>
          </p:cNvSpPr>
          <p:nvPr>
            <p:ph type="title" hasCustomPrompt="1"/>
          </p:nvPr>
        </p:nvSpPr>
        <p:spPr>
          <a:xfrm>
            <a:off x="457200" y="1371600"/>
            <a:ext cx="82296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457200" y="2133600"/>
            <a:ext cx="8229600" cy="609600"/>
          </a:xfrm>
        </p:spPr>
        <p:txBody>
          <a:bodyPr/>
          <a:lstStyle>
            <a:lvl1pPr algn="ctr">
              <a:buNone/>
              <a:defRPr>
                <a:solidFill>
                  <a:schemeClr val="tx1">
                    <a:lumMod val="75000"/>
                    <a:lumOff val="25000"/>
                  </a:schemeClr>
                </a:solidFill>
              </a:defRPr>
            </a:lvl1pPr>
          </a:lstStyle>
          <a:p>
            <a:pPr lvl="0"/>
            <a:r>
              <a:rPr lang="en-US" dirty="0"/>
              <a:t>Subtitle or session name</a:t>
            </a:r>
          </a:p>
        </p:txBody>
      </p:sp>
      <p:sp>
        <p:nvSpPr>
          <p:cNvPr id="20" name="Text Placeholder 18"/>
          <p:cNvSpPr>
            <a:spLocks noGrp="1"/>
          </p:cNvSpPr>
          <p:nvPr>
            <p:ph type="body" sz="quarter" idx="17" hasCustomPrompt="1"/>
          </p:nvPr>
        </p:nvSpPr>
        <p:spPr>
          <a:xfrm>
            <a:off x="457200" y="3352800"/>
            <a:ext cx="8229600" cy="609600"/>
          </a:xfrm>
        </p:spPr>
        <p:txBody>
          <a:bodyPr/>
          <a:lstStyle>
            <a:lvl1pPr algn="ctr">
              <a:buNone/>
              <a:defRPr>
                <a:solidFill>
                  <a:schemeClr val="tx1">
                    <a:lumMod val="75000"/>
                    <a:lumOff val="25000"/>
                  </a:schemeClr>
                </a:solidFill>
              </a:defRPr>
            </a:lvl1pPr>
          </a:lstStyle>
          <a:p>
            <a:pPr lvl="0"/>
            <a:r>
              <a:rPr lang="en-US" dirty="0"/>
              <a:t>Location or speaker organization</a:t>
            </a:r>
          </a:p>
        </p:txBody>
      </p:sp>
      <p:sp>
        <p:nvSpPr>
          <p:cNvPr id="21" name="Text Placeholder 18"/>
          <p:cNvSpPr>
            <a:spLocks noGrp="1"/>
          </p:cNvSpPr>
          <p:nvPr>
            <p:ph type="body" sz="quarter" idx="18" hasCustomPrompt="1"/>
          </p:nvPr>
        </p:nvSpPr>
        <p:spPr>
          <a:xfrm>
            <a:off x="457200" y="2743200"/>
            <a:ext cx="8229600" cy="609600"/>
          </a:xfrm>
        </p:spPr>
        <p:txBody>
          <a:bodyPr/>
          <a:lstStyle>
            <a:lvl1pPr algn="ctr">
              <a:buNone/>
              <a:defRPr baseline="0">
                <a:solidFill>
                  <a:schemeClr val="tx1">
                    <a:lumMod val="75000"/>
                    <a:lumOff val="25000"/>
                  </a:schemeClr>
                </a:solidFill>
              </a:defRPr>
            </a:lvl1pPr>
          </a:lstStyle>
          <a:p>
            <a:pPr lvl="0"/>
            <a:r>
              <a:rPr lang="en-US" dirty="0"/>
              <a:t>Speaker name, credentials</a:t>
            </a:r>
          </a:p>
        </p:txBody>
      </p:sp>
    </p:spTree>
    <p:extLst>
      <p:ext uri="{BB962C8B-B14F-4D97-AF65-F5344CB8AC3E}">
        <p14:creationId xmlns:p14="http://schemas.microsoft.com/office/powerpoint/2010/main" val="332354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Option C">
    <p:spTree>
      <p:nvGrpSpPr>
        <p:cNvPr id="1" name=""/>
        <p:cNvGrpSpPr/>
        <p:nvPr/>
      </p:nvGrpSpPr>
      <p:grpSpPr>
        <a:xfrm>
          <a:off x="0" y="0"/>
          <a:ext cx="0" cy="0"/>
          <a:chOff x="0" y="0"/>
          <a:chExt cx="0" cy="0"/>
        </a:xfrm>
      </p:grpSpPr>
      <p:pic>
        <p:nvPicPr>
          <p:cNvPr id="11" name="Picture 10" descr="Slide Templates32.jpg"/>
          <p:cNvPicPr>
            <a:picLocks noChangeAspect="1"/>
          </p:cNvPicPr>
          <p:nvPr userDrawn="1"/>
        </p:nvPicPr>
        <p:blipFill>
          <a:blip r:embed="rId2" cstate="print"/>
          <a:srcRect b="2941"/>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152400" y="4648200"/>
            <a:ext cx="4953000" cy="533400"/>
          </a:xfrm>
        </p:spPr>
        <p:txBody>
          <a:bodyPr/>
          <a:lstStyle>
            <a:lvl1pPr>
              <a:buNone/>
              <a:defRPr/>
            </a:lvl1pPr>
            <a:lvl2pPr>
              <a:buNone/>
              <a:defRPr/>
            </a:lvl2pPr>
            <a:lvl3pPr>
              <a:buNone/>
              <a:defRPr/>
            </a:lvl3pPr>
            <a:lvl4pPr>
              <a:buNone/>
              <a:defRPr/>
            </a:lvl4pPr>
            <a:lvl5pPr>
              <a:buNone/>
              <a:defRPr/>
            </a:lvl5pPr>
          </a:lstStyle>
          <a:p>
            <a:pPr lvl="0"/>
            <a:r>
              <a:rPr lang="en-US" dirty="0"/>
              <a:t>Speaker name, credentials</a:t>
            </a:r>
          </a:p>
        </p:txBody>
      </p:sp>
      <p:sp>
        <p:nvSpPr>
          <p:cNvPr id="9" name="Text Placeholder 7"/>
          <p:cNvSpPr>
            <a:spLocks noGrp="1"/>
          </p:cNvSpPr>
          <p:nvPr>
            <p:ph type="body" sz="quarter" idx="11" hasCustomPrompt="1"/>
          </p:nvPr>
        </p:nvSpPr>
        <p:spPr>
          <a:xfrm>
            <a:off x="152400" y="5257800"/>
            <a:ext cx="6248400" cy="457200"/>
          </a:xfrm>
        </p:spPr>
        <p:txBody>
          <a:bodyPr>
            <a:normAutofit/>
          </a:bodyPr>
          <a:lstStyle>
            <a:lvl1pPr>
              <a:buNone/>
              <a:defRPr sz="2400"/>
            </a:lvl1pPr>
            <a:lvl2pPr>
              <a:buNone/>
              <a:defRPr/>
            </a:lvl2pPr>
            <a:lvl3pPr>
              <a:buNone/>
              <a:defRPr/>
            </a:lvl3pPr>
            <a:lvl4pPr>
              <a:buNone/>
              <a:defRPr/>
            </a:lvl4pPr>
            <a:lvl5pPr>
              <a:buNone/>
              <a:defRPr/>
            </a:lvl5pPr>
          </a:lstStyle>
          <a:p>
            <a:pPr lvl="0"/>
            <a:r>
              <a:rPr lang="en-US" dirty="0"/>
              <a:t>Location or speaker organization</a:t>
            </a:r>
          </a:p>
        </p:txBody>
      </p:sp>
      <p:sp>
        <p:nvSpPr>
          <p:cNvPr id="10" name="Text Placeholder 7"/>
          <p:cNvSpPr>
            <a:spLocks noGrp="1"/>
          </p:cNvSpPr>
          <p:nvPr>
            <p:ph type="body" sz="quarter" idx="12" hasCustomPrompt="1"/>
          </p:nvPr>
        </p:nvSpPr>
        <p:spPr>
          <a:xfrm>
            <a:off x="152400" y="5715000"/>
            <a:ext cx="4953000" cy="457200"/>
          </a:xfrm>
        </p:spPr>
        <p:txBody>
          <a:bodyPr>
            <a:normAutofit/>
          </a:bodyPr>
          <a:lstStyle>
            <a:lvl1pPr>
              <a:buNone/>
              <a:defRPr sz="2400"/>
            </a:lvl1pPr>
            <a:lvl2pPr>
              <a:buNone/>
              <a:defRPr/>
            </a:lvl2pPr>
            <a:lvl3pPr>
              <a:buNone/>
              <a:defRPr/>
            </a:lvl3pPr>
            <a:lvl4pPr>
              <a:buNone/>
              <a:defRPr/>
            </a:lvl4pPr>
            <a:lvl5pPr>
              <a:buNone/>
              <a:defRPr/>
            </a:lvl5pPr>
          </a:lstStyle>
          <a:p>
            <a:pPr lvl="0"/>
            <a:r>
              <a:rPr lang="en-US" dirty="0"/>
              <a:t>Date</a:t>
            </a:r>
          </a:p>
        </p:txBody>
      </p:sp>
      <p:sp>
        <p:nvSpPr>
          <p:cNvPr id="12" name="Text Placeholder 11"/>
          <p:cNvSpPr>
            <a:spLocks noGrp="1"/>
          </p:cNvSpPr>
          <p:nvPr>
            <p:ph type="body" sz="quarter" idx="13" hasCustomPrompt="1"/>
          </p:nvPr>
        </p:nvSpPr>
        <p:spPr>
          <a:xfrm>
            <a:off x="152400" y="1524000"/>
            <a:ext cx="5791200" cy="685800"/>
          </a:xfrm>
        </p:spPr>
        <p:txBody>
          <a:bodyPr>
            <a:normAutofit/>
          </a:bodyPr>
          <a:lstStyle>
            <a:lvl1pPr>
              <a:buNone/>
              <a:defRPr sz="4000" baseline="0">
                <a:solidFill>
                  <a:schemeClr val="bg1"/>
                </a:solidFill>
              </a:defRPr>
            </a:lvl1pPr>
          </a:lstStyle>
          <a:p>
            <a:pPr lvl="0"/>
            <a:r>
              <a:rPr lang="en-US" dirty="0"/>
              <a:t>Presentation Title or Topic</a:t>
            </a:r>
          </a:p>
        </p:txBody>
      </p:sp>
      <p:sp>
        <p:nvSpPr>
          <p:cNvPr id="13" name="Text Placeholder 7"/>
          <p:cNvSpPr>
            <a:spLocks noGrp="1"/>
          </p:cNvSpPr>
          <p:nvPr>
            <p:ph type="body" sz="quarter" idx="14" hasCustomPrompt="1"/>
          </p:nvPr>
        </p:nvSpPr>
        <p:spPr>
          <a:xfrm>
            <a:off x="152400" y="2209800"/>
            <a:ext cx="4953000" cy="533400"/>
          </a:xfrm>
        </p:spPr>
        <p:txBody>
          <a:bodyPr>
            <a:normAutofit/>
          </a:bodyPr>
          <a:lstStyle>
            <a:lvl1pPr>
              <a:buNone/>
              <a:defRPr sz="2800" i="1" baseline="0">
                <a:solidFill>
                  <a:schemeClr val="bg1"/>
                </a:solidFill>
              </a:defRPr>
            </a:lvl1pPr>
            <a:lvl2pPr>
              <a:buNone/>
              <a:defRPr/>
            </a:lvl2pPr>
            <a:lvl3pPr>
              <a:buNone/>
              <a:defRPr/>
            </a:lvl3pPr>
            <a:lvl4pPr>
              <a:buNone/>
              <a:defRPr/>
            </a:lvl4pPr>
            <a:lvl5pPr>
              <a:buNone/>
              <a:defRPr/>
            </a:lvl5pPr>
          </a:lstStyle>
          <a:p>
            <a:pPr lvl="0"/>
            <a:r>
              <a:rPr lang="en-US" dirty="0"/>
              <a:t>Optional sub-line</a:t>
            </a:r>
          </a:p>
        </p:txBody>
      </p:sp>
      <p:sp>
        <p:nvSpPr>
          <p:cNvPr id="14" name="Text Placeholder 7"/>
          <p:cNvSpPr>
            <a:spLocks noGrp="1"/>
          </p:cNvSpPr>
          <p:nvPr>
            <p:ph type="body" sz="quarter" idx="15" hasCustomPrompt="1"/>
          </p:nvPr>
        </p:nvSpPr>
        <p:spPr>
          <a:xfrm>
            <a:off x="152400" y="6400800"/>
            <a:ext cx="8839200" cy="381000"/>
          </a:xfrm>
        </p:spPr>
        <p:txBody>
          <a:bodyPr>
            <a:normAutofit/>
          </a:bodyPr>
          <a:lstStyle>
            <a:lvl1pPr>
              <a:buNone/>
              <a:defRPr sz="1800" i="1">
                <a:solidFill>
                  <a:schemeClr val="tx1">
                    <a:lumMod val="75000"/>
                    <a:lumOff val="25000"/>
                  </a:schemeClr>
                </a:solidFill>
              </a:defRPr>
            </a:lvl1pPr>
            <a:lvl2pPr>
              <a:buNone/>
              <a:defRPr/>
            </a:lvl2pPr>
            <a:lvl3pPr>
              <a:buNone/>
              <a:defRPr/>
            </a:lvl3pPr>
            <a:lvl4pPr>
              <a:buNone/>
              <a:defRPr/>
            </a:lvl4pPr>
            <a:lvl5pPr>
              <a:buNone/>
              <a:defRPr/>
            </a:lvl5pPr>
          </a:lstStyle>
          <a:p>
            <a:pPr lvl="0"/>
            <a:r>
              <a:rPr lang="en-US" dirty="0"/>
              <a:t>Optional tagline, disclaimer, contributors, etc.</a:t>
            </a:r>
          </a:p>
        </p:txBody>
      </p:sp>
    </p:spTree>
    <p:extLst>
      <p:ext uri="{BB962C8B-B14F-4D97-AF65-F5344CB8AC3E}">
        <p14:creationId xmlns:p14="http://schemas.microsoft.com/office/powerpoint/2010/main" val="611074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7" name="Picture 6" descr="Slide Templates_Page_2.png"/>
          <p:cNvPicPr>
            <a:picLocks noChangeAspect="1"/>
          </p:cNvPicPr>
          <p:nvPr userDrawn="1"/>
        </p:nvPicPr>
        <p:blipFill>
          <a:blip r:embed="rId2" cstate="print"/>
          <a:stretch>
            <a:fillRect/>
          </a:stretch>
        </p:blipFill>
        <p:spPr>
          <a:xfrm>
            <a:off x="0" y="5317374"/>
            <a:ext cx="9144000" cy="161682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869545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lide Templates_Page_2.png"/>
          <p:cNvPicPr>
            <a:picLocks noChangeAspect="1"/>
          </p:cNvPicPr>
          <p:nvPr userDrawn="1"/>
        </p:nvPicPr>
        <p:blipFill>
          <a:blip r:embed="rId2" cstate="print"/>
          <a:stretch>
            <a:fillRect/>
          </a:stretch>
        </p:blipFill>
        <p:spPr>
          <a:xfrm>
            <a:off x="0" y="5317374"/>
            <a:ext cx="9144000" cy="1616826"/>
          </a:xfrm>
          <a:prstGeom prst="rect">
            <a:avLst/>
          </a:prstGeom>
        </p:spPr>
      </p:pic>
      <p:sp>
        <p:nvSpPr>
          <p:cNvPr id="2" name="Title 1"/>
          <p:cNvSpPr>
            <a:spLocks noGrp="1"/>
          </p:cNvSpPr>
          <p:nvPr>
            <p:ph type="title"/>
          </p:nvPr>
        </p:nvSpPr>
        <p:spPr>
          <a:xfrm>
            <a:off x="722313" y="4429125"/>
            <a:ext cx="7772400" cy="10572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289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AA28999-D008-419E-9628-EE1C64F81F4C}"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536246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8" name="Picture 7" descr="Slide Templates_Page_2.png"/>
          <p:cNvPicPr>
            <a:picLocks noChangeAspect="1"/>
          </p:cNvPicPr>
          <p:nvPr userDrawn="1"/>
        </p:nvPicPr>
        <p:blipFill>
          <a:blip r:embed="rId2" cstate="print"/>
          <a:stretch>
            <a:fillRect/>
          </a:stretch>
        </p:blipFill>
        <p:spPr>
          <a:xfrm>
            <a:off x="0" y="5317374"/>
            <a:ext cx="9144000" cy="161682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038600"/>
          </a:xfrm>
        </p:spPr>
        <p:txBody>
          <a:bodyPr/>
          <a:lstStyle>
            <a:lvl1pPr marL="228600" indent="-22860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038600"/>
          </a:xfrm>
        </p:spPr>
        <p:txBody>
          <a:bodyPr/>
          <a:lstStyle>
            <a:lvl1pPr marL="228600" indent="-22860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AA28999-D008-419E-9628-EE1C64F81F4C}"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581637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0" name="Picture 9" descr="Slide Templates_Page_2.png"/>
          <p:cNvPicPr>
            <a:picLocks noChangeAspect="1"/>
          </p:cNvPicPr>
          <p:nvPr userDrawn="1"/>
        </p:nvPicPr>
        <p:blipFill>
          <a:blip r:embed="rId2" cstate="print"/>
          <a:stretch>
            <a:fillRect/>
          </a:stretch>
        </p:blipFill>
        <p:spPr>
          <a:xfrm>
            <a:off x="0" y="5317374"/>
            <a:ext cx="9144000" cy="1616826"/>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540125"/>
          </a:xfrm>
        </p:spPr>
        <p:txBody>
          <a:bodyPr/>
          <a:lstStyle>
            <a:lvl1pPr marL="228600" indent="-22860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540125"/>
          </a:xfrm>
        </p:spPr>
        <p:txBody>
          <a:bodyPr/>
          <a:lstStyle>
            <a:lvl1pPr marL="228600" indent="-22860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AA28999-D008-419E-9628-EE1C64F81F4C}"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1459265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Slide Templates_Page_2.png"/>
          <p:cNvPicPr>
            <a:picLocks noChangeAspect="1"/>
          </p:cNvPicPr>
          <p:nvPr userDrawn="1"/>
        </p:nvPicPr>
        <p:blipFill>
          <a:blip r:embed="rId2" cstate="print"/>
          <a:stretch>
            <a:fillRect/>
          </a:stretch>
        </p:blipFill>
        <p:spPr>
          <a:xfrm>
            <a:off x="0" y="5241174"/>
            <a:ext cx="9144000" cy="161682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A28999-D008-419E-9628-EE1C64F81F4C}"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353880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346" y="1722755"/>
            <a:ext cx="7886700" cy="4351338"/>
          </a:xfrm>
        </p:spPr>
        <p:txBody>
          <a:bodyPr/>
          <a:lstStyle>
            <a:lvl1pPr>
              <a:defRPr/>
            </a:lvl1pPr>
            <a:lvl2pPr marL="685800" indent="-228600">
              <a:buFont typeface="Courier New" panose="02070309020205020404" pitchFamily="49" charset="0"/>
              <a:buChar char="o"/>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86600" y="6574536"/>
            <a:ext cx="2057400" cy="365125"/>
          </a:xfrm>
        </p:spPr>
        <p:txBody>
          <a:bodyPr/>
          <a:lstStyle>
            <a:lvl1pPr algn="r">
              <a:defRPr>
                <a:solidFill>
                  <a:schemeClr val="tx1"/>
                </a:solidFill>
              </a:defRPr>
            </a:lvl1pPr>
          </a:lstStyle>
          <a:p>
            <a:fld id="{FEFACF52-BA2C-41CB-A53F-FB51D46C8F0A}" type="slidenum">
              <a:rPr lang="en-US" smtClean="0"/>
              <a:pPr/>
              <a:t>‹#›</a:t>
            </a:fld>
            <a:endParaRPr lang="en-US"/>
          </a:p>
        </p:txBody>
      </p:sp>
      <p:sp>
        <p:nvSpPr>
          <p:cNvPr id="12" name="Title 1" descr="&quot;&quot;"/>
          <p:cNvSpPr txBox="1">
            <a:spLocks/>
          </p:cNvSpPr>
          <p:nvPr userDrawn="1"/>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14" name="Title 1"/>
          <p:cNvSpPr>
            <a:spLocks noGrp="1"/>
          </p:cNvSpPr>
          <p:nvPr>
            <p:ph type="title"/>
          </p:nvPr>
        </p:nvSpPr>
        <p:spPr>
          <a:xfrm>
            <a:off x="548640" y="109728"/>
            <a:ext cx="7886700" cy="1325563"/>
          </a:xfrm>
        </p:spPr>
        <p:txBody>
          <a:bodyPr/>
          <a:lstStyle>
            <a:lvl1pPr algn="ctr">
              <a:defRPr b="1">
                <a:latin typeface="+mn-lt"/>
              </a:defRPr>
            </a:lvl1pPr>
          </a:lstStyle>
          <a:p>
            <a:endParaRPr lang="en-US" dirty="0"/>
          </a:p>
        </p:txBody>
      </p:sp>
      <p:pic>
        <p:nvPicPr>
          <p:cNvPr id="2" name="Picture 1"/>
          <p:cNvPicPr>
            <a:picLocks noChangeAspect="1"/>
          </p:cNvPicPr>
          <p:nvPr userDrawn="1"/>
        </p:nvPicPr>
        <p:blipFill>
          <a:blip r:embed="rId2"/>
          <a:stretch>
            <a:fillRect/>
          </a:stretch>
        </p:blipFill>
        <p:spPr>
          <a:xfrm>
            <a:off x="210312" y="6181344"/>
            <a:ext cx="1591194" cy="548688"/>
          </a:xfrm>
          <a:prstGeom prst="rect">
            <a:avLst/>
          </a:prstGeom>
        </p:spPr>
      </p:pic>
      <p:pic>
        <p:nvPicPr>
          <p:cNvPr id="4" name="Picture 3"/>
          <p:cNvPicPr>
            <a:picLocks noChangeAspect="1"/>
          </p:cNvPicPr>
          <p:nvPr userDrawn="1"/>
        </p:nvPicPr>
        <p:blipFill>
          <a:blip r:embed="rId3"/>
          <a:stretch>
            <a:fillRect/>
          </a:stretch>
        </p:blipFill>
        <p:spPr>
          <a:xfrm>
            <a:off x="6567054" y="6300216"/>
            <a:ext cx="2237426" cy="408467"/>
          </a:xfrm>
          <a:prstGeom prst="rect">
            <a:avLst/>
          </a:prstGeom>
        </p:spPr>
      </p:pic>
      <p:pic>
        <p:nvPicPr>
          <p:cNvPr id="5" name="Picture 4"/>
          <p:cNvPicPr>
            <a:picLocks noChangeAspect="1"/>
          </p:cNvPicPr>
          <p:nvPr userDrawn="1"/>
        </p:nvPicPr>
        <p:blipFill>
          <a:blip r:embed="rId4"/>
          <a:stretch>
            <a:fillRect/>
          </a:stretch>
        </p:blipFill>
        <p:spPr>
          <a:xfrm>
            <a:off x="3556713" y="6299858"/>
            <a:ext cx="1639966" cy="457240"/>
          </a:xfrm>
          <a:prstGeom prst="rect">
            <a:avLst/>
          </a:prstGeom>
        </p:spPr>
      </p:pic>
    </p:spTree>
    <p:extLst>
      <p:ext uri="{BB962C8B-B14F-4D97-AF65-F5344CB8AC3E}">
        <p14:creationId xmlns:p14="http://schemas.microsoft.com/office/powerpoint/2010/main" val="3210616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Slide Templates_Page_2.png"/>
          <p:cNvPicPr>
            <a:picLocks noChangeAspect="1"/>
          </p:cNvPicPr>
          <p:nvPr userDrawn="1"/>
        </p:nvPicPr>
        <p:blipFill>
          <a:blip r:embed="rId2" cstate="print"/>
          <a:stretch>
            <a:fillRect/>
          </a:stretch>
        </p:blipFill>
        <p:spPr>
          <a:xfrm>
            <a:off x="0" y="5317374"/>
            <a:ext cx="9144000" cy="1616826"/>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518150"/>
          </a:xfrm>
        </p:spPr>
        <p:txBody>
          <a:bodyPr/>
          <a:lstStyle>
            <a:lvl1pPr marL="228600" indent="-228600">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A28999-D008-419E-9628-EE1C64F81F4C}"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171931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Slide Templates_Page_2.png"/>
          <p:cNvPicPr>
            <a:picLocks noChangeAspect="1"/>
          </p:cNvPicPr>
          <p:nvPr userDrawn="1"/>
        </p:nvPicPr>
        <p:blipFill>
          <a:blip r:embed="rId2" cstate="print"/>
          <a:stretch>
            <a:fillRect/>
          </a:stretch>
        </p:blipFill>
        <p:spPr>
          <a:xfrm>
            <a:off x="0" y="5317374"/>
            <a:ext cx="9144000" cy="1616826"/>
          </a:xfrm>
          <a:prstGeom prst="rect">
            <a:avLst/>
          </a:prstGeom>
        </p:spPr>
      </p:pic>
      <p:sp>
        <p:nvSpPr>
          <p:cNvPr id="2" name="Title 1"/>
          <p:cNvSpPr>
            <a:spLocks noGrp="1"/>
          </p:cNvSpPr>
          <p:nvPr>
            <p:ph type="title"/>
          </p:nvPr>
        </p:nvSpPr>
        <p:spPr>
          <a:xfrm>
            <a:off x="1792288" y="43434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953000"/>
            <a:ext cx="5486400" cy="53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A28999-D008-419E-9628-EE1C64F81F4C}"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3744529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descr="Slide Templates_Page_3.png"/>
          <p:cNvPicPr>
            <a:picLocks noChangeAspect="1"/>
          </p:cNvPicPr>
          <p:nvPr userDrawn="1"/>
        </p:nvPicPr>
        <p:blipFill>
          <a:blip r:embed="rId2" cstate="print"/>
          <a:stretch>
            <a:fillRect/>
          </a:stretch>
        </p:blipFill>
        <p:spPr>
          <a:xfrm>
            <a:off x="0" y="-131618"/>
            <a:ext cx="9144000" cy="7065818"/>
          </a:xfrm>
          <a:prstGeom prst="rect">
            <a:avLst/>
          </a:prstGeom>
        </p:spPr>
      </p:pic>
      <p:sp>
        <p:nvSpPr>
          <p:cNvPr id="6" name="Slide Number Placeholder 3"/>
          <p:cNvSpPr>
            <a:spLocks noGrp="1"/>
          </p:cNvSpPr>
          <p:nvPr>
            <p:ph type="sldNum" sz="quarter" idx="12"/>
          </p:nvPr>
        </p:nvSpPr>
        <p:spPr>
          <a:xfrm>
            <a:off x="3505200" y="6356350"/>
            <a:ext cx="2133600" cy="365125"/>
          </a:xfrm>
        </p:spPr>
        <p:txBody>
          <a:bodyPr/>
          <a:lstStyle/>
          <a:p>
            <a:fld id="{7AA28999-D008-419E-9628-EE1C64F81F4C}" type="slidenum">
              <a:rPr lang="en-US" smtClean="0">
                <a:solidFill>
                  <a:prstClr val="white">
                    <a:lumMod val="85000"/>
                  </a:prstClr>
                </a:solidFill>
              </a:rPr>
              <a:pPr/>
              <a:t>‹#›</a:t>
            </a:fld>
            <a:endParaRPr lang="en-US" dirty="0">
              <a:solidFill>
                <a:prstClr val="white">
                  <a:lumMod val="85000"/>
                </a:prstClr>
              </a:solidFill>
            </a:endParaRPr>
          </a:p>
        </p:txBody>
      </p:sp>
      <p:sp>
        <p:nvSpPr>
          <p:cNvPr id="8" name="Title 1"/>
          <p:cNvSpPr>
            <a:spLocks noGrp="1"/>
          </p:cNvSpPr>
          <p:nvPr>
            <p:ph type="title"/>
          </p:nvPr>
        </p:nvSpPr>
        <p:spPr>
          <a:xfrm>
            <a:off x="457200" y="1981200"/>
            <a:ext cx="8229600" cy="1143000"/>
          </a:xfrm>
        </p:spPr>
        <p:txBody>
          <a:bodyPr/>
          <a:lstStyle>
            <a:lvl1pPr>
              <a:defRPr>
                <a:solidFill>
                  <a:schemeClr val="bg1"/>
                </a:solidFill>
              </a:defRPr>
            </a:lvl1pPr>
          </a:lstStyle>
          <a:p>
            <a:r>
              <a:rPr lang="en-US"/>
              <a:t>Click to edit Master title style</a:t>
            </a:r>
          </a:p>
        </p:txBody>
      </p:sp>
      <p:sp>
        <p:nvSpPr>
          <p:cNvPr id="9" name="Title 1"/>
          <p:cNvSpPr txBox="1">
            <a:spLocks/>
          </p:cNvSpPr>
          <p:nvPr userDrawn="1"/>
        </p:nvSpPr>
        <p:spPr>
          <a:xfrm>
            <a:off x="1792288" y="3429000"/>
            <a:ext cx="5486400" cy="566738"/>
          </a:xfrm>
          <a:prstGeom prst="rect">
            <a:avLst/>
          </a:prstGeom>
        </p:spPr>
        <p:txBody>
          <a:bodyPr vert="horz" lIns="91440" tIns="45720" rIns="91440" bIns="45720" rtlCol="0" anchor="b">
            <a:normAutofit/>
          </a:bodyPr>
          <a:lstStyle>
            <a:lvl1pPr algn="l">
              <a:defRPr sz="2000" b="1"/>
            </a:lvl1pPr>
          </a:lstStyle>
          <a:p>
            <a:pPr algn="ctr">
              <a:spcBef>
                <a:spcPct val="0"/>
              </a:spcBef>
              <a:defRPr/>
            </a:pPr>
            <a:r>
              <a:rPr lang="en-US" dirty="0">
                <a:solidFill>
                  <a:prstClr val="white"/>
                </a:solidFill>
              </a:rPr>
              <a:t>Click to edit Master title style</a:t>
            </a:r>
          </a:p>
        </p:txBody>
      </p:sp>
    </p:spTree>
    <p:extLst>
      <p:ext uri="{BB962C8B-B14F-4D97-AF65-F5344CB8AC3E}">
        <p14:creationId xmlns:p14="http://schemas.microsoft.com/office/powerpoint/2010/main" val="253084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80339" y="1719072"/>
            <a:ext cx="3614928" cy="4351338"/>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7086600" y="6574536"/>
            <a:ext cx="2057400" cy="365125"/>
          </a:xfrm>
        </p:spPr>
        <p:txBody>
          <a:bodyPr/>
          <a:lstStyle>
            <a:lvl1pPr algn="r">
              <a:defRPr>
                <a:solidFill>
                  <a:schemeClr val="tx1"/>
                </a:solidFill>
              </a:defRPr>
            </a:lvl1pPr>
          </a:lstStyle>
          <a:p>
            <a:fld id="{FEFACF52-BA2C-41CB-A53F-FB51D46C8F0A}" type="slidenum">
              <a:rPr lang="en-US" smtClean="0"/>
              <a:pPr/>
              <a:t>‹#›</a:t>
            </a:fld>
            <a:endParaRPr lang="en-US"/>
          </a:p>
        </p:txBody>
      </p:sp>
      <p:sp>
        <p:nvSpPr>
          <p:cNvPr id="12" name="Title 1" descr="&quot;&quot;"/>
          <p:cNvSpPr txBox="1">
            <a:spLocks/>
          </p:cNvSpPr>
          <p:nvPr userDrawn="1"/>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14" name="Title 1"/>
          <p:cNvSpPr>
            <a:spLocks noGrp="1"/>
          </p:cNvSpPr>
          <p:nvPr>
            <p:ph type="title"/>
          </p:nvPr>
        </p:nvSpPr>
        <p:spPr>
          <a:xfrm>
            <a:off x="548640" y="109728"/>
            <a:ext cx="7886700" cy="1325563"/>
          </a:xfrm>
        </p:spPr>
        <p:txBody>
          <a:bodyPr/>
          <a:lstStyle>
            <a:lvl1pPr algn="ctr">
              <a:defRPr b="1">
                <a:latin typeface="+mn-lt"/>
              </a:defRPr>
            </a:lvl1pPr>
          </a:lstStyle>
          <a:p>
            <a:endParaRPr lang="en-US" dirty="0"/>
          </a:p>
        </p:txBody>
      </p:sp>
      <p:sp>
        <p:nvSpPr>
          <p:cNvPr id="8" name="Content Placeholder 2"/>
          <p:cNvSpPr>
            <a:spLocks noGrp="1"/>
          </p:cNvSpPr>
          <p:nvPr>
            <p:ph idx="13" hasCustomPrompt="1"/>
          </p:nvPr>
        </p:nvSpPr>
        <p:spPr>
          <a:xfrm>
            <a:off x="4873405" y="1719072"/>
            <a:ext cx="3653028" cy="4351338"/>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p:cNvPicPr>
            <a:picLocks noChangeAspect="1"/>
          </p:cNvPicPr>
          <p:nvPr userDrawn="1"/>
        </p:nvPicPr>
        <p:blipFill>
          <a:blip r:embed="rId2"/>
          <a:stretch>
            <a:fillRect/>
          </a:stretch>
        </p:blipFill>
        <p:spPr>
          <a:xfrm>
            <a:off x="210312" y="6181344"/>
            <a:ext cx="1591057" cy="548640"/>
          </a:xfrm>
          <a:prstGeom prst="rect">
            <a:avLst/>
          </a:prstGeom>
        </p:spPr>
      </p:pic>
      <p:pic>
        <p:nvPicPr>
          <p:cNvPr id="2" name="Picture 1"/>
          <p:cNvPicPr>
            <a:picLocks noChangeAspect="1"/>
          </p:cNvPicPr>
          <p:nvPr userDrawn="1"/>
        </p:nvPicPr>
        <p:blipFill>
          <a:blip r:embed="rId3"/>
          <a:stretch>
            <a:fillRect/>
          </a:stretch>
        </p:blipFill>
        <p:spPr>
          <a:xfrm>
            <a:off x="3557016" y="6300216"/>
            <a:ext cx="1639966" cy="457240"/>
          </a:xfrm>
          <a:prstGeom prst="rect">
            <a:avLst/>
          </a:prstGeom>
        </p:spPr>
      </p:pic>
      <p:pic>
        <p:nvPicPr>
          <p:cNvPr id="4" name="Picture 3"/>
          <p:cNvPicPr>
            <a:picLocks noChangeAspect="1"/>
          </p:cNvPicPr>
          <p:nvPr userDrawn="1"/>
        </p:nvPicPr>
        <p:blipFill>
          <a:blip r:embed="rId4"/>
          <a:stretch>
            <a:fillRect/>
          </a:stretch>
        </p:blipFill>
        <p:spPr>
          <a:xfrm>
            <a:off x="6430324" y="6300216"/>
            <a:ext cx="2237426" cy="408467"/>
          </a:xfrm>
          <a:prstGeom prst="rect">
            <a:avLst/>
          </a:prstGeom>
        </p:spPr>
      </p:pic>
    </p:spTree>
    <p:extLst>
      <p:ext uri="{BB962C8B-B14F-4D97-AF65-F5344CB8AC3E}">
        <p14:creationId xmlns:p14="http://schemas.microsoft.com/office/powerpoint/2010/main" val="113265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B6F17-9862-4F13-B7D5-ABDD956AF681}" type="slidenum">
              <a:rPr lang="en-US" smtClean="0"/>
              <a:t>‹#›</a:t>
            </a:fld>
            <a:endParaRPr lang="en-US" dirty="0"/>
          </a:p>
        </p:txBody>
      </p:sp>
    </p:spTree>
    <p:extLst>
      <p:ext uri="{BB962C8B-B14F-4D97-AF65-F5344CB8AC3E}">
        <p14:creationId xmlns:p14="http://schemas.microsoft.com/office/powerpoint/2010/main" val="356179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458200" y="6170822"/>
            <a:ext cx="502920" cy="502920"/>
          </a:xfrm>
        </p:spPr>
        <p:txBody>
          <a:bodyPr/>
          <a:lstStyle/>
          <a:p>
            <a:fld id="{B03B6F17-9862-4F13-B7D5-ABDD956AF681}" type="slidenum">
              <a:rPr lang="en-US" smtClean="0"/>
              <a:t>‹#›</a:t>
            </a:fld>
            <a:endParaRPr lang="en-US" dirty="0"/>
          </a:p>
        </p:txBody>
      </p:sp>
    </p:spTree>
    <p:extLst>
      <p:ext uri="{BB962C8B-B14F-4D97-AF65-F5344CB8AC3E}">
        <p14:creationId xmlns:p14="http://schemas.microsoft.com/office/powerpoint/2010/main" val="93372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B6F17-9862-4F13-B7D5-ABDD956AF681}" type="slidenum">
              <a:rPr lang="en-US" smtClean="0"/>
              <a:t>‹#›</a:t>
            </a:fld>
            <a:endParaRPr lang="en-US" dirty="0"/>
          </a:p>
        </p:txBody>
      </p:sp>
    </p:spTree>
    <p:extLst>
      <p:ext uri="{BB962C8B-B14F-4D97-AF65-F5344CB8AC3E}">
        <p14:creationId xmlns:p14="http://schemas.microsoft.com/office/powerpoint/2010/main" val="287140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B6F17-9862-4F13-B7D5-ABDD956AF681}"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236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3B6F17-9862-4F13-B7D5-ABDD956AF681}" type="slidenum">
              <a:rPr lang="en-US" smtClean="0"/>
              <a:t>‹#›</a:t>
            </a:fld>
            <a:endParaRPr lang="en-US" dirty="0"/>
          </a:p>
        </p:txBody>
      </p:sp>
    </p:spTree>
    <p:extLst>
      <p:ext uri="{BB962C8B-B14F-4D97-AF65-F5344CB8AC3E}">
        <p14:creationId xmlns:p14="http://schemas.microsoft.com/office/powerpoint/2010/main" val="2318594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2.png"/><Relationship Id="rId4" Type="http://schemas.openxmlformats.org/officeDocument/2006/relationships/slideLayout" Target="../slideLayouts/slideLayout19.xml"/><Relationship Id="rId9" Type="http://schemas.openxmlformats.org/officeDocument/2006/relationships/image" Target="../media/image1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6462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ACF52-BA2C-41CB-A53F-FB51D46C8F0A}" type="slidenum">
              <a:rPr lang="en-US" smtClean="0"/>
              <a:t>‹#›</a:t>
            </a:fld>
            <a:endParaRPr lang="en-US"/>
          </a:p>
        </p:txBody>
      </p:sp>
    </p:spTree>
    <p:extLst>
      <p:ext uri="{BB962C8B-B14F-4D97-AF65-F5344CB8AC3E}">
        <p14:creationId xmlns:p14="http://schemas.microsoft.com/office/powerpoint/2010/main" val="298274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03B6F17-9862-4F13-B7D5-ABDD956AF681}" type="slidenum">
              <a:rPr lang="en-US" smtClean="0"/>
              <a:t>‹#›</a:t>
            </a:fld>
            <a:endParaRPr lang="en-US" dirty="0"/>
          </a:p>
        </p:txBody>
      </p:sp>
    </p:spTree>
    <p:extLst>
      <p:ext uri="{BB962C8B-B14F-4D97-AF65-F5344CB8AC3E}">
        <p14:creationId xmlns:p14="http://schemas.microsoft.com/office/powerpoint/2010/main" val="35938838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4572000" y="76200"/>
            <a:ext cx="4648200" cy="253916"/>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fontAlgn="base" hangingPunct="1">
              <a:spcBef>
                <a:spcPct val="0"/>
              </a:spcBef>
              <a:spcAft>
                <a:spcPct val="0"/>
              </a:spcAft>
              <a:defRPr/>
            </a:pPr>
            <a:endParaRPr lang="en-US" sz="1050" b="1" dirty="0">
              <a:solidFill>
                <a:srgbClr val="000000"/>
              </a:solidFill>
              <a:latin typeface="Verdana" pitchFamily="34" charset="0"/>
            </a:endParaRPr>
          </a:p>
        </p:txBody>
      </p:sp>
      <p:sp>
        <p:nvSpPr>
          <p:cNvPr id="1033" name="Rectangle 8"/>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fontAlgn="base" hangingPunct="1">
              <a:spcBef>
                <a:spcPct val="0"/>
              </a:spcBef>
              <a:spcAft>
                <a:spcPct val="0"/>
              </a:spcAft>
            </a:pPr>
            <a:r>
              <a:rPr lang="en-US" altLang="en-US" sz="1050" dirty="0">
                <a:solidFill>
                  <a:srgbClr val="FFFFFF"/>
                </a:solidFill>
                <a:latin typeface="Verdana" pitchFamily="-106" charset="0"/>
              </a:rPr>
              <a:t> &gt;</a:t>
            </a:r>
          </a:p>
        </p:txBody>
      </p:sp>
      <p:sp>
        <p:nvSpPr>
          <p:cNvPr id="1034" name="Rectangle 1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fontAlgn="base" hangingPunct="1">
              <a:spcBef>
                <a:spcPct val="0"/>
              </a:spcBef>
              <a:spcAft>
                <a:spcPct val="0"/>
              </a:spcAft>
            </a:pPr>
            <a:r>
              <a:rPr lang="en-US" altLang="en-US" sz="1050" dirty="0">
                <a:solidFill>
                  <a:srgbClr val="FFFFFF"/>
                </a:solidFill>
                <a:latin typeface="Verdana" pitchFamily="-106" charset="0"/>
              </a:rPr>
              <a:t>www.dpw.state.pa.us </a:t>
            </a:r>
          </a:p>
        </p:txBody>
      </p:sp>
      <p:sp>
        <p:nvSpPr>
          <p:cNvPr id="1035" name="Rectangle 19"/>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fontAlgn="base" hangingPunct="1">
              <a:spcBef>
                <a:spcPct val="0"/>
              </a:spcBef>
              <a:spcAft>
                <a:spcPct val="0"/>
              </a:spcAft>
            </a:pPr>
            <a:r>
              <a:rPr lang="en-US" altLang="en-US" sz="1050" dirty="0">
                <a:solidFill>
                  <a:srgbClr val="FFFFFF"/>
                </a:solidFill>
                <a:latin typeface="Verdana" pitchFamily="-106" charset="0"/>
              </a:rPr>
              <a:t> &gt;</a:t>
            </a:r>
          </a:p>
        </p:txBody>
      </p:sp>
      <p:sp>
        <p:nvSpPr>
          <p:cNvPr id="1036" name="Rectangle 2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fontAlgn="base" hangingPunct="1">
              <a:spcBef>
                <a:spcPct val="0"/>
              </a:spcBef>
              <a:spcAft>
                <a:spcPct val="0"/>
              </a:spcAft>
            </a:pPr>
            <a:endParaRPr lang="en-US" altLang="en-US" sz="1050" dirty="0">
              <a:solidFill>
                <a:srgbClr val="FFFFFF"/>
              </a:solidFill>
              <a:latin typeface="Verdana" pitchFamily="-106" charset="0"/>
            </a:endParaRPr>
          </a:p>
        </p:txBody>
      </p:sp>
      <p:sp>
        <p:nvSpPr>
          <p:cNvPr id="14" name="Date Placeholder 3"/>
          <p:cNvSpPr>
            <a:spLocks noGrp="1"/>
          </p:cNvSpPr>
          <p:nvPr>
            <p:ph type="dt" sz="half" idx="2"/>
          </p:nvPr>
        </p:nvSpPr>
        <p:spPr>
          <a:xfrm>
            <a:off x="457200" y="6096002"/>
            <a:ext cx="2133600" cy="384175"/>
          </a:xfrm>
          <a:prstGeom prst="rect">
            <a:avLst/>
          </a:prstGeom>
        </p:spPr>
        <p:txBody>
          <a:bodyPr anchor="ctr"/>
          <a:lstStyle>
            <a:lvl1pPr>
              <a:defRPr sz="1050">
                <a:solidFill>
                  <a:schemeClr val="bg1"/>
                </a:solidFill>
              </a:defRPr>
            </a:lvl1pPr>
          </a:lstStyle>
          <a:p>
            <a:pPr eaLnBrk="0" fontAlgn="base" hangingPunct="0">
              <a:spcBef>
                <a:spcPct val="0"/>
              </a:spcBef>
              <a:spcAft>
                <a:spcPct val="0"/>
              </a:spcAft>
              <a:defRPr/>
            </a:pPr>
            <a:endParaRPr lang="en-US" dirty="0">
              <a:solidFill>
                <a:srgbClr val="FFFFFF"/>
              </a:solidFill>
            </a:endParaRPr>
          </a:p>
        </p:txBody>
      </p:sp>
      <p:sp>
        <p:nvSpPr>
          <p:cNvPr id="15" name="Slide Number Placeholder 5"/>
          <p:cNvSpPr>
            <a:spLocks noGrp="1"/>
          </p:cNvSpPr>
          <p:nvPr>
            <p:ph type="sldNum" sz="quarter" idx="4"/>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050">
                <a:solidFill>
                  <a:schemeClr val="bg1"/>
                </a:solidFill>
                <a:ea typeface="ＭＳ Ｐゴシック" pitchFamily="-111" charset="-128"/>
                <a:cs typeface="+mn-cs"/>
              </a:defRPr>
            </a:lvl1pPr>
          </a:lstStyle>
          <a:p>
            <a:pPr eaLnBrk="0" fontAlgn="base" hangingPunct="0">
              <a:spcBef>
                <a:spcPct val="0"/>
              </a:spcBef>
              <a:spcAft>
                <a:spcPct val="0"/>
              </a:spcAft>
              <a:defRPr/>
            </a:pPr>
            <a:r>
              <a:rPr lang="en-US" altLang="en-US" dirty="0">
                <a:solidFill>
                  <a:srgbClr val="FFFFFF"/>
                </a:solidFill>
              </a:rPr>
              <a:t>-</a:t>
            </a:r>
            <a:fld id="{8D60D793-9153-4056-8E32-02D3E043D3E9}" type="slidenum">
              <a:rPr lang="en-US" altLang="en-US" smtClean="0">
                <a:solidFill>
                  <a:srgbClr val="FFFFFF"/>
                </a:solidFill>
              </a:rPr>
              <a:pPr eaLnBrk="0" fontAlgn="base" hangingPunct="0">
                <a:spcBef>
                  <a:spcPct val="0"/>
                </a:spcBef>
                <a:spcAft>
                  <a:spcPct val="0"/>
                </a:spcAft>
                <a:defRPr/>
              </a:pPr>
              <a:t>‹#›</a:t>
            </a:fld>
            <a:r>
              <a:rPr lang="en-US" altLang="en-US" dirty="0">
                <a:solidFill>
                  <a:srgbClr val="FFFFFF"/>
                </a:solidFill>
              </a:rPr>
              <a:t>-</a:t>
            </a:r>
          </a:p>
        </p:txBody>
      </p:sp>
      <p:grpSp>
        <p:nvGrpSpPr>
          <p:cNvPr id="17" name="Group 16"/>
          <p:cNvGrpSpPr/>
          <p:nvPr/>
        </p:nvGrpSpPr>
        <p:grpSpPr>
          <a:xfrm>
            <a:off x="457200" y="6096000"/>
            <a:ext cx="8229600" cy="400050"/>
            <a:chOff x="457200" y="5562600"/>
            <a:chExt cx="8229600" cy="400050"/>
          </a:xfrm>
        </p:grpSpPr>
        <p:sp>
          <p:nvSpPr>
            <p:cNvPr id="19" name="Rectangle 18"/>
            <p:cNvSpPr/>
            <p:nvPr userDrawn="1"/>
          </p:nvSpPr>
          <p:spPr>
            <a:xfrm>
              <a:off x="7696200" y="5562600"/>
              <a:ext cx="990600" cy="400050"/>
            </a:xfrm>
            <a:prstGeom prst="rect">
              <a:avLst/>
            </a:prstGeom>
            <a:solidFill>
              <a:srgbClr val="80AED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dirty="0">
                <a:solidFill>
                  <a:srgbClr val="FFFFFF"/>
                </a:solidFill>
              </a:endParaRPr>
            </a:p>
          </p:txBody>
        </p:sp>
        <p:pic>
          <p:nvPicPr>
            <p:cNvPr id="18"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5562600"/>
              <a:ext cx="822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457200" y="6172201"/>
            <a:ext cx="8229600" cy="230832"/>
          </a:xfrm>
          <a:prstGeom prst="rect">
            <a:avLst/>
          </a:prstGeom>
          <a:noFill/>
        </p:spPr>
        <p:txBody>
          <a:bodyPr wrap="square" rtlCol="0">
            <a:spAutoFit/>
          </a:bodyPr>
          <a:lstStyle/>
          <a:p>
            <a:pPr algn="ctr" eaLnBrk="0" fontAlgn="base" hangingPunct="0">
              <a:spcBef>
                <a:spcPct val="0"/>
              </a:spcBef>
              <a:spcAft>
                <a:spcPct val="0"/>
              </a:spcAft>
            </a:pPr>
            <a:r>
              <a:rPr lang="en-US" sz="900" dirty="0">
                <a:solidFill>
                  <a:srgbClr val="FFFFFF"/>
                </a:solidFill>
              </a:rPr>
              <a:t>www.dhs.state.pa.us</a:t>
            </a:r>
          </a:p>
        </p:txBody>
      </p:sp>
      <p:grpSp>
        <p:nvGrpSpPr>
          <p:cNvPr id="25" name="Group 24"/>
          <p:cNvGrpSpPr/>
          <p:nvPr/>
        </p:nvGrpSpPr>
        <p:grpSpPr>
          <a:xfrm>
            <a:off x="457201" y="457200"/>
            <a:ext cx="8434717" cy="685800"/>
            <a:chOff x="457200" y="304800"/>
            <a:chExt cx="8434717" cy="685800"/>
          </a:xfrm>
        </p:grpSpPr>
        <p:pic>
          <p:nvPicPr>
            <p:cNvPr id="26"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992483" y="350851"/>
              <a:ext cx="2899434" cy="5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304800"/>
              <a:ext cx="5410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477602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hf hdr="0" ftr="0" dt="0"/>
  <p:txStyles>
    <p:titleStyle>
      <a:lvl1pPr algn="ctr" rtl="0" eaLnBrk="1" fontAlgn="base" hangingPunct="1">
        <a:spcBef>
          <a:spcPct val="0"/>
        </a:spcBef>
        <a:spcAft>
          <a:spcPct val="0"/>
        </a:spcAft>
        <a:defRPr sz="33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33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33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33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3300">
          <a:solidFill>
            <a:schemeClr val="tx2"/>
          </a:solidFill>
          <a:latin typeface="Arial" pitchFamily="-111" charset="0"/>
          <a:ea typeface="ＭＳ Ｐゴシック" pitchFamily="-111" charset="-128"/>
          <a:cs typeface="ＭＳ Ｐゴシック" pitchFamily="-111" charset="-128"/>
        </a:defRPr>
      </a:lvl5pPr>
      <a:lvl6pPr marL="342900" algn="ctr" rtl="0" eaLnBrk="1" fontAlgn="base" hangingPunct="1">
        <a:spcBef>
          <a:spcPct val="0"/>
        </a:spcBef>
        <a:spcAft>
          <a:spcPct val="0"/>
        </a:spcAft>
        <a:defRPr sz="3300">
          <a:solidFill>
            <a:schemeClr val="tx2"/>
          </a:solidFill>
          <a:latin typeface="Arial" pitchFamily="-111" charset="0"/>
        </a:defRPr>
      </a:lvl6pPr>
      <a:lvl7pPr marL="685800" algn="ctr" rtl="0" eaLnBrk="1" fontAlgn="base" hangingPunct="1">
        <a:spcBef>
          <a:spcPct val="0"/>
        </a:spcBef>
        <a:spcAft>
          <a:spcPct val="0"/>
        </a:spcAft>
        <a:defRPr sz="3300">
          <a:solidFill>
            <a:schemeClr val="tx2"/>
          </a:solidFill>
          <a:latin typeface="Arial" pitchFamily="-111" charset="0"/>
        </a:defRPr>
      </a:lvl7pPr>
      <a:lvl8pPr marL="1028700" algn="ctr" rtl="0" eaLnBrk="1" fontAlgn="base" hangingPunct="1">
        <a:spcBef>
          <a:spcPct val="0"/>
        </a:spcBef>
        <a:spcAft>
          <a:spcPct val="0"/>
        </a:spcAft>
        <a:defRPr sz="3300">
          <a:solidFill>
            <a:schemeClr val="tx2"/>
          </a:solidFill>
          <a:latin typeface="Arial" pitchFamily="-111" charset="0"/>
        </a:defRPr>
      </a:lvl8pPr>
      <a:lvl9pPr marL="1371600" algn="ctr" rtl="0" eaLnBrk="1" fontAlgn="base" hangingPunct="1">
        <a:spcBef>
          <a:spcPct val="0"/>
        </a:spcBef>
        <a:spcAft>
          <a:spcPct val="0"/>
        </a:spcAft>
        <a:defRPr sz="3300">
          <a:solidFill>
            <a:schemeClr val="tx2"/>
          </a:solidFill>
          <a:latin typeface="Arial" pitchFamily="-111" charset="0"/>
        </a:defRPr>
      </a:lvl9pPr>
    </p:titleStyle>
    <p:bodyStyle>
      <a:lvl1pPr marL="257175" indent="-257175"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cs typeface="ＭＳ Ｐゴシック" pitchFamily="-111" charset="-128"/>
        </a:defRPr>
      </a:lvl1pPr>
      <a:lvl2pPr marL="557213" indent="-214313" algn="l" rtl="0" eaLnBrk="1" fontAlgn="base" hangingPunct="1">
        <a:spcBef>
          <a:spcPct val="20000"/>
        </a:spcBef>
        <a:spcAft>
          <a:spcPct val="0"/>
        </a:spcAft>
        <a:buClr>
          <a:srgbClr val="E42D1A"/>
        </a:buClr>
        <a:buChar char="–"/>
        <a:defRPr sz="2100">
          <a:solidFill>
            <a:schemeClr val="tx1"/>
          </a:solidFill>
          <a:latin typeface="+mn-lt"/>
          <a:ea typeface="ＭＳ Ｐゴシック" pitchFamily="-111" charset="-128"/>
        </a:defRPr>
      </a:lvl2pPr>
      <a:lvl3pPr marL="857250" indent="-171450" algn="l" rtl="0" eaLnBrk="1" fontAlgn="base" hangingPunct="1">
        <a:spcBef>
          <a:spcPct val="20000"/>
        </a:spcBef>
        <a:spcAft>
          <a:spcPct val="0"/>
        </a:spcAft>
        <a:buClr>
          <a:srgbClr val="E42D1A"/>
        </a:buClr>
        <a:buChar char="•"/>
        <a:defRPr sz="1800">
          <a:solidFill>
            <a:schemeClr val="tx1"/>
          </a:solidFill>
          <a:latin typeface="+mn-lt"/>
          <a:ea typeface="ＭＳ Ｐゴシック" pitchFamily="-111" charset="-128"/>
        </a:defRPr>
      </a:lvl3pPr>
      <a:lvl4pPr marL="1200150" indent="-171450"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4pPr>
      <a:lvl5pPr marL="1543050" indent="-171450"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5pPr>
      <a:lvl6pPr marL="1885950" indent="-171450"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6pPr>
      <a:lvl7pPr marL="2228850" indent="-171450"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7pPr>
      <a:lvl8pPr marL="2571750" indent="-171450"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8pPr>
      <a:lvl9pPr marL="2914650" indent="-171450" algn="l" rtl="0" eaLnBrk="1" fontAlgn="base" hangingPunct="1">
        <a:spcBef>
          <a:spcPct val="20000"/>
        </a:spcBef>
        <a:spcAft>
          <a:spcPct val="0"/>
        </a:spcAft>
        <a:buClr>
          <a:srgbClr val="E42D1A"/>
        </a:buClr>
        <a:buChar char="»"/>
        <a:defRPr sz="1500">
          <a:solidFill>
            <a:schemeClr val="tx1"/>
          </a:solidFill>
          <a:latin typeface="+mn-lt"/>
          <a:ea typeface="ＭＳ Ｐゴシック" pitchFamily="-111"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40468737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bg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edrcc.us/Enter.aspx?EventID=3559552&amp;CustomerID=321" TargetMode="Externa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medicaid.gov/medicaid/quality-of-care/performance-measurement/cahps-hcbs-survey/index.html"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www.qualityforum.org/Qps/QpsTool.aspx#qpsPageState=%7B%22TabType%22%3A1,%22TabContentType%22%3A1,%22SearchCriteriaForStandard%22%3A%7B%22TaxonomyIDs%22%3A%5B%5D,%22SelectedTypeAheadFilterOption%22%3A%7B%22ID%22%3A2967,%22FilterOptionLabel%22%3A%222967%22,%22TypeOfTypeAheadFilterOption%22%3A4," TargetMode="External"/><Relationship Id="rId4" Type="http://schemas.openxmlformats.org/officeDocument/2006/relationships/hyperlink" Target="mailto:HCBSCAHPS@us.ibm.co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Webinar Will Begin Shortly. </a:t>
            </a:r>
            <a:endParaRPr lang="en-US" dirty="0"/>
          </a:p>
        </p:txBody>
      </p:sp>
      <p:sp>
        <p:nvSpPr>
          <p:cNvPr id="4" name="Text Placeholder 3"/>
          <p:cNvSpPr>
            <a:spLocks noGrp="1"/>
          </p:cNvSpPr>
          <p:nvPr>
            <p:ph type="body" sz="quarter" idx="16"/>
          </p:nvPr>
        </p:nvSpPr>
        <p:spPr/>
        <p:txBody>
          <a:bodyPr>
            <a:noAutofit/>
          </a:bodyPr>
          <a:lstStyle/>
          <a:p>
            <a:r>
              <a:rPr lang="en-US" dirty="0" smtClean="0"/>
              <a:t>Please remember to </a:t>
            </a:r>
            <a:r>
              <a:rPr lang="en-US" u="sng" dirty="0" smtClean="0"/>
              <a:t>mute</a:t>
            </a:r>
            <a:r>
              <a:rPr lang="en-US" dirty="0" smtClean="0"/>
              <a:t> your phone lines and computers. </a:t>
            </a:r>
            <a:endParaRPr lang="en-US" dirty="0"/>
          </a:p>
        </p:txBody>
      </p:sp>
      <p:sp>
        <p:nvSpPr>
          <p:cNvPr id="6" name="Text Placeholder 5"/>
          <p:cNvSpPr>
            <a:spLocks noGrp="1"/>
          </p:cNvSpPr>
          <p:nvPr>
            <p:ph type="body" sz="quarter" idx="18"/>
          </p:nvPr>
        </p:nvSpPr>
        <p:spPr>
          <a:xfrm>
            <a:off x="381000" y="3352800"/>
            <a:ext cx="8229600" cy="609600"/>
          </a:xfrm>
        </p:spPr>
        <p:txBody>
          <a:bodyPr>
            <a:normAutofit/>
          </a:bodyPr>
          <a:lstStyle/>
          <a:p>
            <a:r>
              <a:rPr lang="en-US" dirty="0" smtClean="0"/>
              <a:t>Please use the below link for closed captioning: </a:t>
            </a:r>
            <a:endParaRPr lang="en-US" dirty="0"/>
          </a:p>
        </p:txBody>
      </p:sp>
      <p:sp>
        <p:nvSpPr>
          <p:cNvPr id="5" name="Text Placeholder 4"/>
          <p:cNvSpPr>
            <a:spLocks noGrp="1"/>
          </p:cNvSpPr>
          <p:nvPr>
            <p:ph type="body" sz="quarter" idx="17"/>
          </p:nvPr>
        </p:nvSpPr>
        <p:spPr>
          <a:xfrm>
            <a:off x="457200" y="4191000"/>
            <a:ext cx="8229600" cy="609600"/>
          </a:xfrm>
        </p:spPr>
        <p:txBody>
          <a:bodyPr>
            <a:normAutofit fontScale="70000" lnSpcReduction="20000"/>
          </a:bodyPr>
          <a:lstStyle/>
          <a:p>
            <a:pPr marL="0" marR="0">
              <a:spcBef>
                <a:spcPts val="0"/>
              </a:spcBef>
              <a:spcAft>
                <a:spcPts val="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http://www.fedrcc.us//Enter.aspx?EventID=3559552&amp;CustomerID=321</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994156" y="4719935"/>
            <a:ext cx="7333803" cy="1200329"/>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If </a:t>
            </a:r>
            <a:r>
              <a:rPr kumimoji="0" lang="en-US" sz="1800" b="0" i="0" u="none" strike="noStrike" kern="1200" cap="none" spc="0" normalizeH="0" baseline="0" noProof="0" dirty="0">
                <a:ln>
                  <a:noFill/>
                </a:ln>
                <a:solidFill>
                  <a:prstClr val="black"/>
                </a:solidFill>
                <a:effectLst/>
                <a:uLnTx/>
                <a:uFillTx/>
                <a:latin typeface="Calibri"/>
                <a:ea typeface="+mn-ea"/>
                <a:cs typeface="+mn-cs"/>
              </a:rPr>
              <a:t>you have any questions or concerns please let us know VIA chat</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a:r>
            <a:r>
              <a:rPr lang="en-US" dirty="0" smtClean="0">
                <a:solidFill>
                  <a:prstClr val="black"/>
                </a:solidFill>
                <a:latin typeface="Calibri"/>
              </a:rPr>
              <a:t>For questions about the presentation, there will be a Q&amp;A session at the</a:t>
            </a:r>
          </a:p>
          <a:p>
            <a:pPr marL="0" marR="0" lvl="0" indent="0"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Calibri"/>
              </a:rPr>
              <a:t> conclusion of the webinar. The operator will provide instructions on how to </a:t>
            </a:r>
          </a:p>
          <a:p>
            <a:pPr marL="0" marR="0" lvl="0" indent="0"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s</a:t>
            </a:r>
            <a:r>
              <a:rPr lang="en-US" dirty="0" smtClean="0">
                <a:solidFill>
                  <a:prstClr val="black"/>
                </a:solidFill>
                <a:latin typeface="Calibri"/>
              </a:rPr>
              <a:t>ubmit</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questions.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7593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26" y="2838113"/>
            <a:ext cx="7886700" cy="1325563"/>
          </a:xfrm>
        </p:spPr>
        <p:txBody>
          <a:bodyPr>
            <a:normAutofit/>
          </a:bodyPr>
          <a:lstStyle/>
          <a:p>
            <a:r>
              <a:rPr lang="en-US" dirty="0"/>
              <a:t>Key Features of the </a:t>
            </a:r>
            <a:br>
              <a:rPr lang="en-US" dirty="0"/>
            </a:br>
            <a:r>
              <a:rPr lang="en-US" dirty="0"/>
              <a:t>HCBS CAHPS Survey</a:t>
            </a:r>
          </a:p>
        </p:txBody>
      </p:sp>
      <p:sp>
        <p:nvSpPr>
          <p:cNvPr id="3" name="Slide Number Placeholder 2"/>
          <p:cNvSpPr>
            <a:spLocks noGrp="1"/>
          </p:cNvSpPr>
          <p:nvPr>
            <p:ph type="sldNum" sz="quarter" idx="10"/>
          </p:nvPr>
        </p:nvSpPr>
        <p:spPr/>
        <p:txBody>
          <a:bodyPr/>
          <a:lstStyle/>
          <a:p>
            <a:r>
              <a:rPr lang="en-US" dirty="0" smtClean="0"/>
              <a:t>9</a:t>
            </a:r>
            <a:endParaRPr lang="en-US" dirty="0"/>
          </a:p>
        </p:txBody>
      </p:sp>
    </p:spTree>
    <p:extLst>
      <p:ext uri="{BB962C8B-B14F-4D97-AF65-F5344CB8AC3E}">
        <p14:creationId xmlns:p14="http://schemas.microsoft.com/office/powerpoint/2010/main" val="183588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768" y="1581060"/>
            <a:ext cx="8275835" cy="4829093"/>
          </a:xfrm>
        </p:spPr>
        <p:txBody>
          <a:bodyPr>
            <a:normAutofit/>
          </a:bodyPr>
          <a:lstStyle/>
          <a:p>
            <a:pPr>
              <a:lnSpc>
                <a:spcPct val="100000"/>
              </a:lnSpc>
            </a:pPr>
            <a:r>
              <a:rPr lang="en-US" altLang="en-US" sz="2600" u="sng" dirty="0">
                <a:cs typeface="Arial" panose="020B0604020202020204" pitchFamily="34" charset="0"/>
              </a:rPr>
              <a:t>Cross-disability</a:t>
            </a:r>
            <a:r>
              <a:rPr lang="en-US" altLang="en-US" sz="2600" dirty="0">
                <a:cs typeface="Arial" panose="020B0604020202020204" pitchFamily="34" charset="0"/>
              </a:rPr>
              <a:t> consumer experience survey for eliciting feedback from beneficiaries receiving Medicaid HCBS services and supports</a:t>
            </a:r>
          </a:p>
          <a:p>
            <a:pPr marL="808786" lvl="1" indent="-342900">
              <a:lnSpc>
                <a:spcPct val="100000"/>
              </a:lnSpc>
              <a:spcBef>
                <a:spcPts val="0"/>
              </a:spcBef>
              <a:buFont typeface="Courier New" panose="02070309020205020404" pitchFamily="49" charset="0"/>
              <a:buChar char="o"/>
              <a:defRPr/>
            </a:pPr>
            <a:r>
              <a:rPr lang="en-US" altLang="en-US" sz="2200" dirty="0"/>
              <a:t>Focus on participant experience, not satisfaction</a:t>
            </a:r>
          </a:p>
          <a:p>
            <a:pPr>
              <a:lnSpc>
                <a:spcPct val="100000"/>
              </a:lnSpc>
              <a:spcBef>
                <a:spcPts val="600"/>
              </a:spcBef>
              <a:spcAft>
                <a:spcPts val="600"/>
              </a:spcAft>
            </a:pPr>
            <a:r>
              <a:rPr lang="en-US" altLang="en-US" sz="2600" dirty="0">
                <a:cs typeface="Arial" panose="020B0604020202020204" pitchFamily="34" charset="0"/>
              </a:rPr>
              <a:t>Allows for comparisons across programs serving different target populations  </a:t>
            </a:r>
          </a:p>
          <a:p>
            <a:pPr marL="808786" lvl="1" indent="-342900">
              <a:lnSpc>
                <a:spcPct val="100000"/>
              </a:lnSpc>
              <a:spcBef>
                <a:spcPts val="0"/>
              </a:spcBef>
              <a:buFont typeface="Courier New" panose="02070309020205020404" pitchFamily="49" charset="0"/>
              <a:buChar char="o"/>
              <a:defRPr/>
            </a:pPr>
            <a:r>
              <a:rPr lang="en-US" sz="2200" dirty="0"/>
              <a:t>Individuals who are frail elderly </a:t>
            </a:r>
          </a:p>
          <a:p>
            <a:pPr marL="808786" lvl="1" indent="-342900">
              <a:lnSpc>
                <a:spcPct val="100000"/>
              </a:lnSpc>
              <a:spcBef>
                <a:spcPts val="0"/>
              </a:spcBef>
              <a:buFont typeface="Courier New" panose="02070309020205020404" pitchFamily="49" charset="0"/>
              <a:buChar char="o"/>
              <a:defRPr/>
            </a:pPr>
            <a:r>
              <a:rPr lang="en-US" sz="2200" dirty="0"/>
              <a:t>Individuals with a physical disability</a:t>
            </a:r>
          </a:p>
          <a:p>
            <a:pPr marL="808786" lvl="1" indent="-342900">
              <a:lnSpc>
                <a:spcPct val="100000"/>
              </a:lnSpc>
              <a:spcBef>
                <a:spcPts val="0"/>
              </a:spcBef>
              <a:buFont typeface="Courier New" panose="02070309020205020404" pitchFamily="49" charset="0"/>
              <a:buChar char="o"/>
              <a:defRPr/>
            </a:pPr>
            <a:r>
              <a:rPr lang="en-US" sz="2200" dirty="0"/>
              <a:t>Individuals with an intellectual or developmental disability</a:t>
            </a:r>
          </a:p>
          <a:p>
            <a:pPr marL="808786" lvl="1" indent="-342900">
              <a:lnSpc>
                <a:spcPct val="100000"/>
              </a:lnSpc>
              <a:spcBef>
                <a:spcPts val="0"/>
              </a:spcBef>
              <a:buFont typeface="Courier New" panose="02070309020205020404" pitchFamily="49" charset="0"/>
              <a:buChar char="o"/>
              <a:defRPr/>
            </a:pPr>
            <a:r>
              <a:rPr lang="en-US" sz="2200" dirty="0"/>
              <a:t>Individuals with a brain injury</a:t>
            </a:r>
          </a:p>
          <a:p>
            <a:pPr marL="808786" lvl="1" indent="-342900">
              <a:lnSpc>
                <a:spcPct val="100000"/>
              </a:lnSpc>
              <a:spcBef>
                <a:spcPts val="0"/>
              </a:spcBef>
              <a:buFont typeface="Courier New" panose="02070309020205020404" pitchFamily="49" charset="0"/>
              <a:buChar char="o"/>
              <a:defRPr/>
            </a:pPr>
            <a:r>
              <a:rPr lang="en-US" sz="2200" dirty="0"/>
              <a:t>Individuals with serious mental illness</a:t>
            </a:r>
          </a:p>
          <a:p>
            <a:pPr marL="808786" lvl="1" indent="-342900">
              <a:lnSpc>
                <a:spcPct val="100000"/>
              </a:lnSpc>
              <a:spcBef>
                <a:spcPts val="0"/>
              </a:spcBef>
              <a:buFont typeface="Courier New" panose="02070309020205020404" pitchFamily="49" charset="0"/>
              <a:buChar char="o"/>
              <a:defRPr/>
            </a:pPr>
            <a:r>
              <a:rPr lang="en-US" sz="2200" dirty="0"/>
              <a:t>Other HCBS recipients</a:t>
            </a:r>
          </a:p>
        </p:txBody>
      </p:sp>
      <p:sp>
        <p:nvSpPr>
          <p:cNvPr id="3" name="Slide Number Placeholder 2"/>
          <p:cNvSpPr>
            <a:spLocks noGrp="1"/>
          </p:cNvSpPr>
          <p:nvPr>
            <p:ph type="sldNum" sz="quarter" idx="12"/>
          </p:nvPr>
        </p:nvSpPr>
        <p:spPr/>
        <p:txBody>
          <a:bodyPr/>
          <a:lstStyle/>
          <a:p>
            <a:r>
              <a:rPr lang="en-US" dirty="0" smtClean="0"/>
              <a:t>10</a:t>
            </a:r>
            <a:endParaRPr lang="en-US" dirty="0"/>
          </a:p>
        </p:txBody>
      </p:sp>
      <p:sp>
        <p:nvSpPr>
          <p:cNvPr id="4" name="Title 3"/>
          <p:cNvSpPr>
            <a:spLocks noGrp="1"/>
          </p:cNvSpPr>
          <p:nvPr>
            <p:ph type="title"/>
          </p:nvPr>
        </p:nvSpPr>
        <p:spPr>
          <a:xfrm>
            <a:off x="0" y="591782"/>
            <a:ext cx="9144000" cy="615695"/>
          </a:xfrm>
        </p:spPr>
        <p:txBody>
          <a:bodyPr>
            <a:noAutofit/>
          </a:bodyPr>
          <a:lstStyle/>
          <a:p>
            <a:r>
              <a:rPr lang="en-US" altLang="en-US" dirty="0">
                <a:solidFill>
                  <a:prstClr val="black"/>
                </a:solidFill>
                <a:cs typeface="Arial" charset="0"/>
              </a:rPr>
              <a:t>Overview of the HCBS CAHPS Survey</a:t>
            </a:r>
            <a:br>
              <a:rPr lang="en-US" altLang="en-US" dirty="0">
                <a:solidFill>
                  <a:prstClr val="black"/>
                </a:solidFill>
                <a:cs typeface="Arial" charset="0"/>
              </a:rPr>
            </a:br>
            <a:endParaRPr lang="en-US" dirty="0"/>
          </a:p>
        </p:txBody>
      </p:sp>
    </p:spTree>
    <p:extLst>
      <p:ext uri="{BB962C8B-B14F-4D97-AF65-F5344CB8AC3E}">
        <p14:creationId xmlns:p14="http://schemas.microsoft.com/office/powerpoint/2010/main" val="300345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solidFill>
                  <a:prstClr val="black"/>
                </a:solidFill>
                <a:cs typeface="Arial" charset="0"/>
              </a:rPr>
              <a:t>HCBS CAHPS Survey Development Process</a:t>
            </a:r>
            <a:endParaRPr lang="en-US" dirty="0"/>
          </a:p>
        </p:txBody>
      </p:sp>
      <p:pic>
        <p:nvPicPr>
          <p:cNvPr id="2" name="Picture 1" descr="This figure consists of three boxes that flow from left to right with arrows pointing from the first to second and the second to the third.  The first (left) box is labeled “Phase I: Formative Research (2010)” and contains the following bullets: Literature Review, Interviews, Expert Input, and Draft Survey.  The second (middle) box is labeled “Phase II: Test Survey (2011-2015)” and contains the following bullets: Cognitive Testing, Expert Input, Pilot Test and Field Test.  The third (right) box is labeled “Phase III: Finalize Survey (2015-2016)” and contains the following bullets: Data Analysis, Expert Input, Finalize Instrument, CAHPS trademark , and NQF endorseme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2564"/>
            <a:ext cx="9144000" cy="4884699"/>
          </a:xfrm>
          <a:prstGeom prst="rect">
            <a:avLst/>
          </a:prstGeom>
        </p:spPr>
      </p:pic>
      <p:sp>
        <p:nvSpPr>
          <p:cNvPr id="3" name="TextBox 2"/>
          <p:cNvSpPr txBox="1"/>
          <p:nvPr/>
        </p:nvSpPr>
        <p:spPr>
          <a:xfrm>
            <a:off x="8725296" y="6488668"/>
            <a:ext cx="367408" cy="307777"/>
          </a:xfrm>
          <a:prstGeom prst="rect">
            <a:avLst/>
          </a:prstGeom>
          <a:noFill/>
        </p:spPr>
        <p:txBody>
          <a:bodyPr wrap="none" rtlCol="0">
            <a:spAutoFit/>
          </a:bodyPr>
          <a:lstStyle/>
          <a:p>
            <a:r>
              <a:rPr lang="en-US" sz="1400" dirty="0" smtClean="0"/>
              <a:t>11</a:t>
            </a:r>
            <a:endParaRPr lang="en-US" dirty="0"/>
          </a:p>
        </p:txBody>
      </p:sp>
    </p:spTree>
    <p:extLst>
      <p:ext uri="{BB962C8B-B14F-4D97-AF65-F5344CB8AC3E}">
        <p14:creationId xmlns:p14="http://schemas.microsoft.com/office/powerpoint/2010/main" val="810144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nSpc>
                <a:spcPct val="120000"/>
              </a:lnSpc>
            </a:pPr>
            <a:r>
              <a:rPr lang="en-US" dirty="0"/>
              <a:t>Unit of analysis = HCBS program or accountable entity</a:t>
            </a:r>
          </a:p>
          <a:p>
            <a:pPr>
              <a:lnSpc>
                <a:spcPct val="120000"/>
              </a:lnSpc>
            </a:pPr>
            <a:r>
              <a:rPr lang="en-US" dirty="0"/>
              <a:t>Accountable entity = operating entity responsible for managing and overseeing a specific HCBS program within a given state (e.g., managed care organization [MCO])</a:t>
            </a:r>
          </a:p>
          <a:p>
            <a:pPr>
              <a:lnSpc>
                <a:spcPct val="120000"/>
              </a:lnSpc>
            </a:pPr>
            <a:r>
              <a:rPr lang="en-US" dirty="0"/>
              <a:t>Focus of analysis can vary</a:t>
            </a:r>
          </a:p>
          <a:p>
            <a:pPr lvl="1">
              <a:lnSpc>
                <a:spcPct val="120000"/>
              </a:lnSpc>
              <a:buFont typeface="Courier New" panose="02070309020205020404" pitchFamily="49" charset="0"/>
              <a:buChar char="o"/>
            </a:pPr>
            <a:r>
              <a:rPr lang="en-US" sz="2600" dirty="0"/>
              <a:t>Program</a:t>
            </a:r>
          </a:p>
          <a:p>
            <a:pPr lvl="1">
              <a:lnSpc>
                <a:spcPct val="120000"/>
              </a:lnSpc>
              <a:buFont typeface="Courier New" panose="02070309020205020404" pitchFamily="49" charset="0"/>
              <a:buChar char="o"/>
            </a:pPr>
            <a:r>
              <a:rPr lang="en-US" sz="2600" dirty="0"/>
              <a:t>MCO</a:t>
            </a:r>
          </a:p>
          <a:p>
            <a:pPr lvl="1">
              <a:lnSpc>
                <a:spcPct val="120000"/>
              </a:lnSpc>
              <a:buFont typeface="Courier New" panose="02070309020205020404" pitchFamily="49" charset="0"/>
              <a:buChar char="o"/>
            </a:pPr>
            <a:r>
              <a:rPr lang="en-US" sz="2600" dirty="0"/>
              <a:t>Case management agency</a:t>
            </a:r>
          </a:p>
          <a:p>
            <a:pPr lvl="1">
              <a:lnSpc>
                <a:spcPct val="120000"/>
              </a:lnSpc>
              <a:buFont typeface="Courier New" panose="02070309020205020404" pitchFamily="49" charset="0"/>
              <a:buChar char="o"/>
            </a:pPr>
            <a:r>
              <a:rPr lang="en-US" sz="2600" dirty="0"/>
              <a:t>County</a:t>
            </a:r>
          </a:p>
          <a:p>
            <a:pPr lvl="1">
              <a:lnSpc>
                <a:spcPct val="120000"/>
              </a:lnSpc>
              <a:buFont typeface="Courier New" panose="02070309020205020404" pitchFamily="49" charset="0"/>
              <a:buChar char="o"/>
            </a:pPr>
            <a:r>
              <a:rPr lang="en-US" sz="2600" dirty="0"/>
              <a:t>State</a:t>
            </a:r>
          </a:p>
          <a:p>
            <a:pPr lvl="1">
              <a:lnSpc>
                <a:spcPct val="120000"/>
              </a:lnSpc>
            </a:pPr>
            <a:endParaRPr lang="en-US" dirty="0"/>
          </a:p>
        </p:txBody>
      </p:sp>
      <p:sp>
        <p:nvSpPr>
          <p:cNvPr id="3" name="Slide Number Placeholder 2"/>
          <p:cNvSpPr>
            <a:spLocks noGrp="1"/>
          </p:cNvSpPr>
          <p:nvPr>
            <p:ph type="sldNum" sz="quarter" idx="12"/>
          </p:nvPr>
        </p:nvSpPr>
        <p:spPr/>
        <p:txBody>
          <a:bodyPr/>
          <a:lstStyle/>
          <a:p>
            <a:r>
              <a:rPr lang="en-US" dirty="0" smtClean="0"/>
              <a:t>12</a:t>
            </a:r>
            <a:endParaRPr lang="en-US" dirty="0"/>
          </a:p>
        </p:txBody>
      </p:sp>
      <p:sp>
        <p:nvSpPr>
          <p:cNvPr id="4" name="Title 3"/>
          <p:cNvSpPr>
            <a:spLocks noGrp="1"/>
          </p:cNvSpPr>
          <p:nvPr>
            <p:ph type="title"/>
          </p:nvPr>
        </p:nvSpPr>
        <p:spPr/>
        <p:txBody>
          <a:bodyPr/>
          <a:lstStyle/>
          <a:p>
            <a:r>
              <a:rPr lang="en-US" dirty="0"/>
              <a:t>Sample Design</a:t>
            </a:r>
          </a:p>
        </p:txBody>
      </p:sp>
    </p:spTree>
    <p:extLst>
      <p:ext uri="{BB962C8B-B14F-4D97-AF65-F5344CB8AC3E}">
        <p14:creationId xmlns:p14="http://schemas.microsoft.com/office/powerpoint/2010/main" val="195536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Common Services and Providers</a:t>
            </a:r>
          </a:p>
        </p:txBody>
      </p:sp>
      <p:sp>
        <p:nvSpPr>
          <p:cNvPr id="2" name="Content Placeholder 1"/>
          <p:cNvSpPr>
            <a:spLocks noGrp="1"/>
          </p:cNvSpPr>
          <p:nvPr>
            <p:ph idx="1"/>
          </p:nvPr>
        </p:nvSpPr>
        <p:spPr>
          <a:xfrm>
            <a:off x="401617" y="1611030"/>
            <a:ext cx="6105863" cy="5146068"/>
          </a:xfrm>
        </p:spPr>
        <p:txBody>
          <a:bodyPr>
            <a:normAutofit/>
          </a:bodyPr>
          <a:lstStyle/>
          <a:p>
            <a:pPr>
              <a:lnSpc>
                <a:spcPct val="100000"/>
              </a:lnSpc>
              <a:spcBef>
                <a:spcPts val="300"/>
              </a:spcBef>
            </a:pPr>
            <a:r>
              <a:rPr lang="en-US" sz="2600" dirty="0"/>
              <a:t>Common services</a:t>
            </a:r>
          </a:p>
          <a:p>
            <a:pPr lvl="1">
              <a:lnSpc>
                <a:spcPct val="100000"/>
              </a:lnSpc>
              <a:spcBef>
                <a:spcPts val="300"/>
              </a:spcBef>
              <a:buFont typeface="Courier New" panose="02070309020205020404" pitchFamily="49" charset="0"/>
              <a:buChar char="o"/>
            </a:pPr>
            <a:r>
              <a:rPr lang="en-US" sz="2200" dirty="0"/>
              <a:t>Personal care and behavioral health care </a:t>
            </a:r>
          </a:p>
          <a:p>
            <a:pPr lvl="1">
              <a:lnSpc>
                <a:spcPct val="100000"/>
              </a:lnSpc>
              <a:spcBef>
                <a:spcPts val="300"/>
              </a:spcBef>
              <a:buFont typeface="Courier New" panose="02070309020205020404" pitchFamily="49" charset="0"/>
              <a:buChar char="o"/>
            </a:pPr>
            <a:r>
              <a:rPr lang="en-US" sz="2200" dirty="0"/>
              <a:t>Transportation</a:t>
            </a:r>
          </a:p>
          <a:p>
            <a:pPr lvl="1">
              <a:lnSpc>
                <a:spcPct val="100000"/>
              </a:lnSpc>
              <a:spcBef>
                <a:spcPts val="300"/>
              </a:spcBef>
              <a:buFont typeface="Courier New" panose="02070309020205020404" pitchFamily="49" charset="0"/>
              <a:buChar char="o"/>
            </a:pPr>
            <a:r>
              <a:rPr lang="en-US" sz="2200" dirty="0"/>
              <a:t>Home care</a:t>
            </a:r>
          </a:p>
          <a:p>
            <a:pPr lvl="1">
              <a:lnSpc>
                <a:spcPct val="100000"/>
              </a:lnSpc>
              <a:spcBef>
                <a:spcPts val="300"/>
              </a:spcBef>
              <a:buFont typeface="Courier New" panose="02070309020205020404" pitchFamily="49" charset="0"/>
              <a:buChar char="o"/>
            </a:pPr>
            <a:r>
              <a:rPr lang="en-US" sz="2200" dirty="0"/>
              <a:t>Case management</a:t>
            </a:r>
          </a:p>
          <a:p>
            <a:pPr lvl="1">
              <a:lnSpc>
                <a:spcPct val="100000"/>
              </a:lnSpc>
              <a:spcBef>
                <a:spcPts val="300"/>
              </a:spcBef>
              <a:buFont typeface="Courier New" panose="02070309020205020404" pitchFamily="49" charset="0"/>
              <a:buChar char="o"/>
            </a:pPr>
            <a:r>
              <a:rPr lang="en-US" sz="2200" dirty="0"/>
              <a:t>Employment assistance</a:t>
            </a:r>
          </a:p>
          <a:p>
            <a:pPr>
              <a:lnSpc>
                <a:spcPct val="100000"/>
              </a:lnSpc>
              <a:spcBef>
                <a:spcPts val="300"/>
              </a:spcBef>
            </a:pPr>
            <a:r>
              <a:rPr lang="en-US" sz="2600" dirty="0"/>
              <a:t>Common providers</a:t>
            </a:r>
          </a:p>
          <a:p>
            <a:pPr lvl="1">
              <a:lnSpc>
                <a:spcPct val="100000"/>
              </a:lnSpc>
              <a:spcBef>
                <a:spcPts val="300"/>
              </a:spcBef>
              <a:buFont typeface="Courier New" panose="02070309020205020404" pitchFamily="49" charset="0"/>
              <a:buChar char="o"/>
            </a:pPr>
            <a:r>
              <a:rPr lang="en-US" sz="2200" dirty="0"/>
              <a:t>Personal assistant and behavioral health staff</a:t>
            </a:r>
          </a:p>
          <a:p>
            <a:pPr lvl="1">
              <a:lnSpc>
                <a:spcPct val="100000"/>
              </a:lnSpc>
              <a:spcBef>
                <a:spcPts val="300"/>
              </a:spcBef>
              <a:buFont typeface="Courier New" panose="02070309020205020404" pitchFamily="49" charset="0"/>
              <a:buChar char="o"/>
            </a:pPr>
            <a:r>
              <a:rPr lang="en-US" sz="2200" dirty="0"/>
              <a:t>Medical transportation services</a:t>
            </a:r>
          </a:p>
          <a:p>
            <a:pPr lvl="1">
              <a:lnSpc>
                <a:spcPct val="100000"/>
              </a:lnSpc>
              <a:spcBef>
                <a:spcPts val="300"/>
              </a:spcBef>
              <a:buFont typeface="Courier New" panose="02070309020205020404" pitchFamily="49" charset="0"/>
              <a:buChar char="o"/>
            </a:pPr>
            <a:r>
              <a:rPr lang="en-US" sz="2200" dirty="0"/>
              <a:t>Case manager</a:t>
            </a:r>
          </a:p>
          <a:p>
            <a:pPr lvl="1">
              <a:lnSpc>
                <a:spcPct val="100000"/>
              </a:lnSpc>
              <a:spcBef>
                <a:spcPts val="300"/>
              </a:spcBef>
              <a:buFont typeface="Courier New" panose="02070309020205020404" pitchFamily="49" charset="0"/>
              <a:buChar char="o"/>
            </a:pPr>
            <a:r>
              <a:rPr lang="en-US" sz="2200" dirty="0"/>
              <a:t>Homemaker</a:t>
            </a:r>
          </a:p>
          <a:p>
            <a:pPr lvl="1">
              <a:lnSpc>
                <a:spcPct val="100000"/>
              </a:lnSpc>
              <a:spcBef>
                <a:spcPts val="300"/>
              </a:spcBef>
              <a:buFont typeface="Courier New" panose="02070309020205020404" pitchFamily="49" charset="0"/>
              <a:buChar char="o"/>
            </a:pPr>
            <a:r>
              <a:rPr lang="en-US" sz="2200" dirty="0"/>
              <a:t>Job coach</a:t>
            </a:r>
          </a:p>
          <a:p>
            <a:pPr lvl="1">
              <a:lnSpc>
                <a:spcPct val="100000"/>
              </a:lnSpc>
              <a:spcBef>
                <a:spcPts val="300"/>
              </a:spcBef>
            </a:pPr>
            <a:endParaRPr lang="en-US" dirty="0"/>
          </a:p>
        </p:txBody>
      </p:sp>
      <p:pic>
        <p:nvPicPr>
          <p:cNvPr id="5" name="Picture 4" descr="background"/>
          <p:cNvPicPr>
            <a:picLocks noChangeAspect="1"/>
          </p:cNvPicPr>
          <p:nvPr/>
        </p:nvPicPr>
        <p:blipFill rotWithShape="1">
          <a:blip r:embed="rId3">
            <a:extLst>
              <a:ext uri="{28A0092B-C50C-407E-A947-70E740481C1C}">
                <a14:useLocalDpi xmlns:a14="http://schemas.microsoft.com/office/drawing/2010/main" val="0"/>
              </a:ext>
            </a:extLst>
          </a:blip>
          <a:srcRect l="1606" t="1604" r="3823"/>
          <a:stretch/>
        </p:blipFill>
        <p:spPr>
          <a:xfrm>
            <a:off x="6325713" y="2296204"/>
            <a:ext cx="2636520" cy="2060108"/>
          </a:xfrm>
          <a:prstGeom prst="rect">
            <a:avLst/>
          </a:prstGeom>
        </p:spPr>
      </p:pic>
      <p:sp>
        <p:nvSpPr>
          <p:cNvPr id="3" name="TextBox 2"/>
          <p:cNvSpPr txBox="1"/>
          <p:nvPr/>
        </p:nvSpPr>
        <p:spPr>
          <a:xfrm>
            <a:off x="8778529" y="6603209"/>
            <a:ext cx="367408" cy="307777"/>
          </a:xfrm>
          <a:prstGeom prst="rect">
            <a:avLst/>
          </a:prstGeom>
          <a:noFill/>
        </p:spPr>
        <p:txBody>
          <a:bodyPr wrap="none" rtlCol="0">
            <a:spAutoFit/>
          </a:bodyPr>
          <a:lstStyle/>
          <a:p>
            <a:r>
              <a:rPr lang="en-US" sz="1400" dirty="0" smtClean="0"/>
              <a:t>13</a:t>
            </a:r>
            <a:endParaRPr lang="en-US" sz="1400" dirty="0"/>
          </a:p>
        </p:txBody>
      </p:sp>
    </p:spTree>
    <p:extLst>
      <p:ext uri="{BB962C8B-B14F-4D97-AF65-F5344CB8AC3E}">
        <p14:creationId xmlns:p14="http://schemas.microsoft.com/office/powerpoint/2010/main" val="3128847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title="HCBS CAHPS Survey Instruments"/>
          <p:cNvSpPr>
            <a:spLocks noGrp="1"/>
          </p:cNvSpPr>
          <p:nvPr>
            <p:ph type="title"/>
          </p:nvPr>
        </p:nvSpPr>
        <p:spPr/>
        <p:txBody>
          <a:bodyPr/>
          <a:lstStyle/>
          <a:p>
            <a:r>
              <a:rPr lang="en-US" dirty="0"/>
              <a:t>HCBS CAHPS Survey Instruments</a:t>
            </a:r>
          </a:p>
        </p:txBody>
      </p:sp>
      <p:sp>
        <p:nvSpPr>
          <p:cNvPr id="2" name="Content Placeholder 1"/>
          <p:cNvSpPr>
            <a:spLocks noGrp="1"/>
          </p:cNvSpPr>
          <p:nvPr>
            <p:ph idx="1"/>
          </p:nvPr>
        </p:nvSpPr>
        <p:spPr>
          <a:xfrm>
            <a:off x="429768" y="1719071"/>
            <a:ext cx="3428554" cy="4487765"/>
          </a:xfrm>
        </p:spPr>
        <p:txBody>
          <a:bodyPr>
            <a:normAutofit fontScale="92500" lnSpcReduction="10000"/>
          </a:bodyPr>
          <a:lstStyle/>
          <a:p>
            <a:pPr>
              <a:lnSpc>
                <a:spcPct val="100000"/>
              </a:lnSpc>
            </a:pPr>
            <a:r>
              <a:rPr lang="en-US" dirty="0"/>
              <a:t>Core instrument</a:t>
            </a:r>
          </a:p>
          <a:p>
            <a:pPr>
              <a:lnSpc>
                <a:spcPct val="100000"/>
              </a:lnSpc>
            </a:pPr>
            <a:r>
              <a:rPr lang="en-US" dirty="0"/>
              <a:t>Supplemental Employment Module</a:t>
            </a:r>
          </a:p>
          <a:p>
            <a:pPr>
              <a:lnSpc>
                <a:spcPct val="100000"/>
              </a:lnSpc>
            </a:pPr>
            <a:r>
              <a:rPr lang="en-US" dirty="0"/>
              <a:t>English and Spanish versions of both</a:t>
            </a:r>
          </a:p>
          <a:p>
            <a:pPr>
              <a:lnSpc>
                <a:spcPct val="100000"/>
              </a:lnSpc>
            </a:pPr>
            <a:r>
              <a:rPr lang="en-US" dirty="0"/>
              <a:t>Phone or in-person</a:t>
            </a:r>
          </a:p>
          <a:p>
            <a:pPr>
              <a:lnSpc>
                <a:spcPct val="100000"/>
              </a:lnSpc>
            </a:pPr>
            <a:r>
              <a:rPr lang="en-US" dirty="0"/>
              <a:t>Standardized implementation instructions in guide (free from CMS)</a:t>
            </a:r>
          </a:p>
          <a:p>
            <a:pPr lvl="1">
              <a:lnSpc>
                <a:spcPct val="100000"/>
              </a:lnSpc>
            </a:pPr>
            <a:endParaRPr lang="en-US" sz="1000" dirty="0"/>
          </a:p>
          <a:p>
            <a:pPr lvl="1">
              <a:lnSpc>
                <a:spcPct val="100000"/>
              </a:lnSpc>
            </a:pPr>
            <a:endParaRPr lang="en-US" dirty="0"/>
          </a:p>
        </p:txBody>
      </p:sp>
      <p:pic>
        <p:nvPicPr>
          <p:cNvPr id="6" name="Picture 5" descr="Picture of survey " title="HCBS CAHPS Survey Instruments"/>
          <p:cNvPicPr>
            <a:picLocks noChangeAspect="1"/>
          </p:cNvPicPr>
          <p:nvPr/>
        </p:nvPicPr>
        <p:blipFill>
          <a:blip r:embed="rId3"/>
          <a:stretch>
            <a:fillRect/>
          </a:stretch>
        </p:blipFill>
        <p:spPr>
          <a:xfrm>
            <a:off x="5866989" y="1719071"/>
            <a:ext cx="2659131" cy="3450222"/>
          </a:xfrm>
          <a:prstGeom prst="rect">
            <a:avLst/>
          </a:prstGeom>
        </p:spPr>
      </p:pic>
      <p:pic>
        <p:nvPicPr>
          <p:cNvPr id="7" name="Picture 6" descr="Picture of survey " title="FASI Data Elements:  Alignment with CMS Data Standardization Initiatives "/>
          <p:cNvPicPr>
            <a:picLocks noChangeAspect="1"/>
          </p:cNvPicPr>
          <p:nvPr/>
        </p:nvPicPr>
        <p:blipFill>
          <a:blip r:embed="rId4"/>
          <a:stretch>
            <a:fillRect/>
          </a:stretch>
        </p:blipFill>
        <p:spPr>
          <a:xfrm>
            <a:off x="4185424" y="2579649"/>
            <a:ext cx="2659131" cy="3443574"/>
          </a:xfrm>
          <a:prstGeom prst="rect">
            <a:avLst/>
          </a:prstGeom>
        </p:spPr>
      </p:pic>
      <p:sp>
        <p:nvSpPr>
          <p:cNvPr id="3" name="TextBox 2"/>
          <p:cNvSpPr txBox="1"/>
          <p:nvPr/>
        </p:nvSpPr>
        <p:spPr>
          <a:xfrm>
            <a:off x="8776592" y="6550223"/>
            <a:ext cx="367408" cy="307777"/>
          </a:xfrm>
          <a:prstGeom prst="rect">
            <a:avLst/>
          </a:prstGeom>
          <a:noFill/>
        </p:spPr>
        <p:txBody>
          <a:bodyPr wrap="none" rtlCol="0">
            <a:spAutoFit/>
          </a:bodyPr>
          <a:lstStyle/>
          <a:p>
            <a:r>
              <a:rPr lang="en-US" sz="1400" dirty="0" smtClean="0"/>
              <a:t>14</a:t>
            </a:r>
            <a:endParaRPr lang="en-US" sz="1400" dirty="0"/>
          </a:p>
        </p:txBody>
      </p:sp>
    </p:spTree>
    <p:extLst>
      <p:ext uri="{BB962C8B-B14F-4D97-AF65-F5344CB8AC3E}">
        <p14:creationId xmlns:p14="http://schemas.microsoft.com/office/powerpoint/2010/main" val="3733322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C616CB-52B9-42BF-A312-229CABE07802}"/>
              </a:ext>
            </a:extLst>
          </p:cNvPr>
          <p:cNvSpPr>
            <a:spLocks noGrp="1"/>
          </p:cNvSpPr>
          <p:nvPr>
            <p:ph type="title"/>
          </p:nvPr>
        </p:nvSpPr>
        <p:spPr/>
        <p:txBody>
          <a:bodyPr/>
          <a:lstStyle/>
          <a:p>
            <a:r>
              <a:rPr lang="en-US" dirty="0"/>
              <a:t>Domains Addressed by </a:t>
            </a:r>
            <a:br>
              <a:rPr lang="en-US" dirty="0"/>
            </a:br>
            <a:r>
              <a:rPr lang="en-US" dirty="0"/>
              <a:t>the HCBS CAHPS Survey</a:t>
            </a:r>
          </a:p>
        </p:txBody>
      </p:sp>
      <p:sp>
        <p:nvSpPr>
          <p:cNvPr id="2" name="Content Placeholder 1">
            <a:extLst>
              <a:ext uri="{FF2B5EF4-FFF2-40B4-BE49-F238E27FC236}">
                <a16:creationId xmlns:a16="http://schemas.microsoft.com/office/drawing/2014/main" id="{95DF04DF-8069-426C-BDFE-C36A60D551D6}"/>
              </a:ext>
            </a:extLst>
          </p:cNvPr>
          <p:cNvSpPr>
            <a:spLocks noGrp="1"/>
          </p:cNvSpPr>
          <p:nvPr>
            <p:ph idx="1"/>
          </p:nvPr>
        </p:nvSpPr>
        <p:spPr/>
        <p:txBody>
          <a:bodyPr/>
          <a:lstStyle/>
          <a:p>
            <a:pPr marL="0" indent="0">
              <a:buNone/>
            </a:pPr>
            <a:r>
              <a:rPr lang="en-US" b="1" dirty="0"/>
              <a:t>Key Survey Sections</a:t>
            </a:r>
          </a:p>
          <a:p>
            <a:pPr lvl="0"/>
            <a:r>
              <a:rPr lang="en-US" dirty="0"/>
              <a:t>Getting Needed Services</a:t>
            </a:r>
          </a:p>
          <a:p>
            <a:pPr lvl="0"/>
            <a:r>
              <a:rPr lang="en-US" dirty="0"/>
              <a:t>Communication with Providers</a:t>
            </a:r>
          </a:p>
          <a:p>
            <a:pPr lvl="0"/>
            <a:r>
              <a:rPr lang="en-US" dirty="0"/>
              <a:t>Case Managers</a:t>
            </a:r>
          </a:p>
          <a:p>
            <a:pPr lvl="0"/>
            <a:r>
              <a:rPr lang="en-US" dirty="0"/>
              <a:t>Choice of Services</a:t>
            </a:r>
          </a:p>
          <a:p>
            <a:pPr lvl="0"/>
            <a:r>
              <a:rPr lang="en-US" dirty="0"/>
              <a:t>Medical Transportation</a:t>
            </a:r>
          </a:p>
          <a:p>
            <a:pPr lvl="0"/>
            <a:r>
              <a:rPr lang="en-US" dirty="0"/>
              <a:t>Personal Safety</a:t>
            </a:r>
          </a:p>
          <a:p>
            <a:pPr lvl="0"/>
            <a:r>
              <a:rPr lang="en-US" dirty="0"/>
              <a:t>Community Inclusion and Empowerment</a:t>
            </a:r>
          </a:p>
          <a:p>
            <a:pPr lvl="0"/>
            <a:r>
              <a:rPr lang="en-US" dirty="0"/>
              <a:t>Employment (optional supplemental module)</a:t>
            </a:r>
          </a:p>
          <a:p>
            <a:pPr marL="0" indent="0">
              <a:buNone/>
            </a:pPr>
            <a:endParaRPr lang="en-US" b="1" dirty="0"/>
          </a:p>
        </p:txBody>
      </p:sp>
      <p:sp>
        <p:nvSpPr>
          <p:cNvPr id="5" name="Content Placeholder 4">
            <a:extLst>
              <a:ext uri="{FF2B5EF4-FFF2-40B4-BE49-F238E27FC236}">
                <a16:creationId xmlns:a16="http://schemas.microsoft.com/office/drawing/2014/main" id="{3283FD13-6375-4169-9046-E6C6AAD89577}"/>
              </a:ext>
            </a:extLst>
          </p:cNvPr>
          <p:cNvSpPr>
            <a:spLocks noGrp="1"/>
          </p:cNvSpPr>
          <p:nvPr>
            <p:ph idx="13"/>
          </p:nvPr>
        </p:nvSpPr>
        <p:spPr>
          <a:xfrm>
            <a:off x="4873405" y="1719072"/>
            <a:ext cx="3653028" cy="4487764"/>
          </a:xfrm>
        </p:spPr>
        <p:txBody>
          <a:bodyPr>
            <a:normAutofit fontScale="85000" lnSpcReduction="20000"/>
          </a:bodyPr>
          <a:lstStyle/>
          <a:p>
            <a:pPr marL="0" lvl="0" indent="0">
              <a:buNone/>
            </a:pPr>
            <a:r>
              <a:rPr lang="en-US" sz="2400" b="1" dirty="0"/>
              <a:t>Domains Addressed </a:t>
            </a:r>
          </a:p>
          <a:p>
            <a:pPr lvl="0"/>
            <a:r>
              <a:rPr lang="en-US" dirty="0"/>
              <a:t>Community Participation</a:t>
            </a:r>
          </a:p>
          <a:p>
            <a:pPr lvl="0"/>
            <a:r>
              <a:rPr lang="en-US" dirty="0"/>
              <a:t>Choice and Decision Making</a:t>
            </a:r>
          </a:p>
          <a:p>
            <a:pPr lvl="0"/>
            <a:r>
              <a:rPr lang="en-US" dirty="0"/>
              <a:t>Relationships</a:t>
            </a:r>
          </a:p>
          <a:p>
            <a:pPr lvl="0"/>
            <a:r>
              <a:rPr lang="en-US" dirty="0"/>
              <a:t>Service Coordination</a:t>
            </a:r>
          </a:p>
          <a:p>
            <a:pPr lvl="0"/>
            <a:r>
              <a:rPr lang="en-US" dirty="0"/>
              <a:t>Work</a:t>
            </a:r>
          </a:p>
          <a:p>
            <a:pPr lvl="0"/>
            <a:r>
              <a:rPr lang="en-US" dirty="0"/>
              <a:t>Self-Direction</a:t>
            </a:r>
          </a:p>
          <a:p>
            <a:pPr lvl="0"/>
            <a:r>
              <a:rPr lang="en-US" dirty="0"/>
              <a:t>Access</a:t>
            </a:r>
          </a:p>
          <a:p>
            <a:pPr lvl="0"/>
            <a:r>
              <a:rPr lang="en-US" dirty="0"/>
              <a:t>Medications</a:t>
            </a:r>
          </a:p>
          <a:p>
            <a:pPr lvl="0"/>
            <a:r>
              <a:rPr lang="en-US" dirty="0"/>
              <a:t>Wellness</a:t>
            </a:r>
          </a:p>
          <a:p>
            <a:pPr lvl="0"/>
            <a:r>
              <a:rPr lang="en-US" dirty="0"/>
              <a:t>Rights and Respect</a:t>
            </a:r>
          </a:p>
          <a:p>
            <a:pPr lvl="0"/>
            <a:r>
              <a:rPr lang="en-US" dirty="0"/>
              <a:t>Safety</a:t>
            </a:r>
          </a:p>
          <a:p>
            <a:pPr lvl="0"/>
            <a:r>
              <a:rPr lang="en-US" dirty="0"/>
              <a:t>Everyday Living</a:t>
            </a:r>
          </a:p>
          <a:p>
            <a:pPr lvl="0"/>
            <a:r>
              <a:rPr lang="en-US" dirty="0"/>
              <a:t>Person-Centered Planning Process</a:t>
            </a:r>
          </a:p>
        </p:txBody>
      </p:sp>
      <p:sp>
        <p:nvSpPr>
          <p:cNvPr id="3" name="TextBox 2"/>
          <p:cNvSpPr txBox="1"/>
          <p:nvPr/>
        </p:nvSpPr>
        <p:spPr>
          <a:xfrm>
            <a:off x="8722760" y="6488668"/>
            <a:ext cx="421240" cy="276999"/>
          </a:xfrm>
          <a:prstGeom prst="rect">
            <a:avLst/>
          </a:prstGeom>
          <a:noFill/>
        </p:spPr>
        <p:txBody>
          <a:bodyPr wrap="square" rtlCol="0">
            <a:spAutoFit/>
          </a:bodyPr>
          <a:lstStyle/>
          <a:p>
            <a:r>
              <a:rPr lang="en-US" sz="1200" dirty="0" smtClean="0"/>
              <a:t>15</a:t>
            </a:r>
            <a:endParaRPr lang="en-US" sz="1600" dirty="0"/>
          </a:p>
        </p:txBody>
      </p:sp>
    </p:spTree>
    <p:extLst>
      <p:ext uri="{BB962C8B-B14F-4D97-AF65-F5344CB8AC3E}">
        <p14:creationId xmlns:p14="http://schemas.microsoft.com/office/powerpoint/2010/main" val="4158667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7091" y="369493"/>
            <a:ext cx="7886700" cy="1325563"/>
          </a:xfrm>
        </p:spPr>
        <p:txBody>
          <a:bodyPr>
            <a:normAutofit/>
          </a:bodyPr>
          <a:lstStyle/>
          <a:p>
            <a:r>
              <a:rPr lang="en-US" dirty="0"/>
              <a:t>Cognitive Screening Questions</a:t>
            </a:r>
            <a:endParaRPr lang="en-US" sz="1800" b="1" dirty="0"/>
          </a:p>
          <a:p>
            <a:pPr marL="57150" indent="0">
              <a:buNone/>
            </a:pPr>
            <a:endParaRPr lang="en-US" sz="1800" b="1" dirty="0"/>
          </a:p>
        </p:txBody>
      </p:sp>
      <p:pic>
        <p:nvPicPr>
          <p:cNvPr id="10" name="Picture 9" descr="TThis is a screenshot from the survey showing three cognitive screening questions at the beginning of  the survey. For the first item—Does someone come into your home to help you?—the answer should be Yes, because only those receiving HCBS are surveyed. For the two open-ended questions (How do they help you? and What do you call them?), a relevant response is needed. ."/>
          <p:cNvPicPr>
            <a:picLocks noChangeAspect="1"/>
          </p:cNvPicPr>
          <p:nvPr/>
        </p:nvPicPr>
        <p:blipFill>
          <a:blip r:embed="rId3"/>
          <a:stretch>
            <a:fillRect/>
          </a:stretch>
        </p:blipFill>
        <p:spPr>
          <a:xfrm>
            <a:off x="1824922" y="1606156"/>
            <a:ext cx="5471038" cy="4572000"/>
          </a:xfrm>
          <a:prstGeom prst="rect">
            <a:avLst/>
          </a:prstGeom>
        </p:spPr>
      </p:pic>
      <p:sp>
        <p:nvSpPr>
          <p:cNvPr id="2" name="TextBox 1"/>
          <p:cNvSpPr txBox="1"/>
          <p:nvPr/>
        </p:nvSpPr>
        <p:spPr>
          <a:xfrm>
            <a:off x="8776592" y="6550223"/>
            <a:ext cx="341760" cy="276999"/>
          </a:xfrm>
          <a:prstGeom prst="rect">
            <a:avLst/>
          </a:prstGeom>
          <a:noFill/>
        </p:spPr>
        <p:txBody>
          <a:bodyPr wrap="none" rtlCol="0">
            <a:spAutoFit/>
          </a:bodyPr>
          <a:lstStyle/>
          <a:p>
            <a:r>
              <a:rPr lang="en-US" sz="1200" dirty="0" smtClean="0"/>
              <a:t>16</a:t>
            </a:r>
            <a:endParaRPr lang="en-US" sz="1400" dirty="0"/>
          </a:p>
        </p:txBody>
      </p:sp>
    </p:spTree>
    <p:extLst>
      <p:ext uri="{BB962C8B-B14F-4D97-AF65-F5344CB8AC3E}">
        <p14:creationId xmlns:p14="http://schemas.microsoft.com/office/powerpoint/2010/main" val="816357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Program- and </a:t>
            </a:r>
            <a:br>
              <a:rPr lang="en-US" dirty="0"/>
            </a:br>
            <a:r>
              <a:rPr lang="en-US" dirty="0"/>
              <a:t>Provider-Specific Terms</a:t>
            </a:r>
          </a:p>
        </p:txBody>
      </p:sp>
      <p:pic>
        <p:nvPicPr>
          <p:cNvPr id="9" name="Picture 8" descr="This is a screenshot of a question from the survey with Program- and Provider-Specific Terms.   "/>
          <p:cNvPicPr>
            <a:picLocks noChangeAspect="1"/>
          </p:cNvPicPr>
          <p:nvPr/>
        </p:nvPicPr>
        <p:blipFill>
          <a:blip r:embed="rId3"/>
          <a:stretch>
            <a:fillRect/>
          </a:stretch>
        </p:blipFill>
        <p:spPr>
          <a:xfrm>
            <a:off x="141750" y="1563540"/>
            <a:ext cx="8514570" cy="4480644"/>
          </a:xfrm>
          <a:prstGeom prst="rect">
            <a:avLst/>
          </a:prstGeom>
        </p:spPr>
      </p:pic>
      <p:sp>
        <p:nvSpPr>
          <p:cNvPr id="2" name="TextBox 1"/>
          <p:cNvSpPr txBox="1"/>
          <p:nvPr/>
        </p:nvSpPr>
        <p:spPr>
          <a:xfrm>
            <a:off x="8789885" y="6581001"/>
            <a:ext cx="487679" cy="276999"/>
          </a:xfrm>
          <a:prstGeom prst="rect">
            <a:avLst/>
          </a:prstGeom>
          <a:noFill/>
        </p:spPr>
        <p:txBody>
          <a:bodyPr wrap="square" rtlCol="0">
            <a:spAutoFit/>
          </a:bodyPr>
          <a:lstStyle/>
          <a:p>
            <a:r>
              <a:rPr lang="en-US" sz="1200" dirty="0" smtClean="0"/>
              <a:t>17</a:t>
            </a:r>
            <a:endParaRPr lang="en-US" sz="1600" dirty="0"/>
          </a:p>
        </p:txBody>
      </p:sp>
    </p:spTree>
    <p:extLst>
      <p:ext uri="{BB962C8B-B14F-4D97-AF65-F5344CB8AC3E}">
        <p14:creationId xmlns:p14="http://schemas.microsoft.com/office/powerpoint/2010/main" val="3173842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Alternate Response</a:t>
            </a:r>
          </a:p>
        </p:txBody>
      </p:sp>
      <p:pic>
        <p:nvPicPr>
          <p:cNvPr id="10" name="Picture 9" descr="This is a screenshot of a question from the survey listing an alternate response.   "/>
          <p:cNvPicPr>
            <a:picLocks noChangeAspect="1"/>
          </p:cNvPicPr>
          <p:nvPr/>
        </p:nvPicPr>
        <p:blipFill>
          <a:blip r:embed="rId3"/>
          <a:stretch>
            <a:fillRect/>
          </a:stretch>
        </p:blipFill>
        <p:spPr>
          <a:xfrm>
            <a:off x="762096" y="1414942"/>
            <a:ext cx="7673244" cy="4778594"/>
          </a:xfrm>
          <a:prstGeom prst="rect">
            <a:avLst/>
          </a:prstGeom>
        </p:spPr>
      </p:pic>
      <p:sp>
        <p:nvSpPr>
          <p:cNvPr id="2" name="TextBox 1"/>
          <p:cNvSpPr txBox="1"/>
          <p:nvPr/>
        </p:nvSpPr>
        <p:spPr>
          <a:xfrm>
            <a:off x="8802240" y="6488668"/>
            <a:ext cx="341760" cy="276999"/>
          </a:xfrm>
          <a:prstGeom prst="rect">
            <a:avLst/>
          </a:prstGeom>
          <a:noFill/>
        </p:spPr>
        <p:txBody>
          <a:bodyPr wrap="none" rtlCol="0">
            <a:spAutoFit/>
          </a:bodyPr>
          <a:lstStyle/>
          <a:p>
            <a:r>
              <a:rPr lang="en-US" sz="1200" dirty="0" smtClean="0"/>
              <a:t>18</a:t>
            </a:r>
            <a:endParaRPr lang="en-US" sz="1200" dirty="0"/>
          </a:p>
        </p:txBody>
      </p:sp>
    </p:spTree>
    <p:extLst>
      <p:ext uri="{BB962C8B-B14F-4D97-AF65-F5344CB8AC3E}">
        <p14:creationId xmlns:p14="http://schemas.microsoft.com/office/powerpoint/2010/main" val="2301658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1611168"/>
            <a:ext cx="7886700" cy="1325563"/>
          </a:xfrm>
        </p:spPr>
        <p:txBody>
          <a:bodyPr>
            <a:normAutofit fontScale="90000"/>
          </a:bodyPr>
          <a:lstStyle/>
          <a:p>
            <a:r>
              <a:rPr lang="en-US" dirty="0"/>
              <a:t>CAHPS® Home and Community-Based Services Survey and </a:t>
            </a:r>
            <a:br>
              <a:rPr lang="en-US" dirty="0"/>
            </a:br>
            <a:r>
              <a:rPr lang="en-US" dirty="0"/>
              <a:t>Related </a:t>
            </a:r>
            <a:r>
              <a:rPr lang="en-US" dirty="0" err="1"/>
              <a:t>NQF</a:t>
            </a:r>
            <a:r>
              <a:rPr lang="en-US" dirty="0"/>
              <a:t>-Endorsed Measures</a:t>
            </a:r>
          </a:p>
        </p:txBody>
      </p:sp>
      <p:sp>
        <p:nvSpPr>
          <p:cNvPr id="3" name="Subtitle 2"/>
          <p:cNvSpPr>
            <a:spLocks noGrp="1"/>
          </p:cNvSpPr>
          <p:nvPr>
            <p:ph type="subTitle" idx="1"/>
          </p:nvPr>
        </p:nvSpPr>
        <p:spPr>
          <a:xfrm>
            <a:off x="950361" y="3034687"/>
            <a:ext cx="7686708" cy="2741010"/>
          </a:xfrm>
        </p:spPr>
        <p:txBody>
          <a:bodyPr>
            <a:normAutofit lnSpcReduction="10000"/>
          </a:bodyPr>
          <a:lstStyle/>
          <a:p>
            <a:pPr>
              <a:spcBef>
                <a:spcPts val="0"/>
              </a:spcBef>
            </a:pPr>
            <a:r>
              <a:rPr lang="en-US" sz="2800" dirty="0" smtClean="0"/>
              <a:t>HCBS </a:t>
            </a:r>
            <a:r>
              <a:rPr lang="en-US" sz="2800" dirty="0"/>
              <a:t>Quality Webinar Series</a:t>
            </a:r>
          </a:p>
          <a:p>
            <a:pPr>
              <a:spcBef>
                <a:spcPts val="0"/>
              </a:spcBef>
            </a:pPr>
            <a:r>
              <a:rPr lang="en-US" sz="2800" dirty="0"/>
              <a:t>Administration for Community Living</a:t>
            </a:r>
          </a:p>
          <a:p>
            <a:pPr>
              <a:spcBef>
                <a:spcPts val="0"/>
              </a:spcBef>
            </a:pPr>
            <a:r>
              <a:rPr lang="en-US" sz="2800" dirty="0"/>
              <a:t>February 21, 2018</a:t>
            </a:r>
          </a:p>
          <a:p>
            <a:pPr lvl="0">
              <a:lnSpc>
                <a:spcPct val="110000"/>
              </a:lnSpc>
              <a:spcBef>
                <a:spcPts val="1200"/>
              </a:spcBef>
            </a:pPr>
            <a:r>
              <a:rPr lang="en-US" sz="1800" b="0" dirty="0">
                <a:latin typeface="Calibri" panose="020F0502020204030204" pitchFamily="34" charset="0"/>
                <a:ea typeface="Franklin Gothic Medium" charset="0"/>
                <a:cs typeface="Franklin Gothic Medium" charset="0"/>
              </a:rPr>
              <a:t>Jean Close, Deputy Director, DCST, DEHPG, </a:t>
            </a:r>
            <a:r>
              <a:rPr lang="en-US" sz="1800" b="0" dirty="0" smtClean="0">
                <a:latin typeface="Calibri" panose="020F0502020204030204" pitchFamily="34" charset="0"/>
                <a:ea typeface="Franklin Gothic Medium" charset="0"/>
                <a:cs typeface="Franklin Gothic Medium" charset="0"/>
              </a:rPr>
              <a:t>CMS</a:t>
            </a:r>
          </a:p>
          <a:p>
            <a:pPr lvl="0">
              <a:lnSpc>
                <a:spcPct val="110000"/>
              </a:lnSpc>
              <a:spcBef>
                <a:spcPts val="1200"/>
              </a:spcBef>
            </a:pPr>
            <a:r>
              <a:rPr lang="en-US" sz="1800" b="0" dirty="0" smtClean="0">
                <a:latin typeface="Calibri" panose="020F0502020204030204" pitchFamily="34" charset="0"/>
                <a:ea typeface="Franklin Gothic Medium" charset="0"/>
                <a:cs typeface="Franklin Gothic Medium" charset="0"/>
              </a:rPr>
              <a:t>Kerry Lida, DCST, DEHPG, CMS</a:t>
            </a:r>
          </a:p>
          <a:p>
            <a:pPr>
              <a:lnSpc>
                <a:spcPct val="110000"/>
              </a:lnSpc>
              <a:spcBef>
                <a:spcPts val="0"/>
              </a:spcBef>
            </a:pPr>
            <a:r>
              <a:rPr lang="en-US" sz="1800" b="0" dirty="0" smtClean="0">
                <a:latin typeface="Calibri" panose="020F0502020204030204" pitchFamily="34" charset="0"/>
                <a:ea typeface="Franklin Gothic Medium" charset="0"/>
                <a:cs typeface="Franklin Gothic Medium" charset="0"/>
              </a:rPr>
              <a:t>Elizabeth </a:t>
            </a:r>
            <a:r>
              <a:rPr lang="en-US" sz="1800" b="0" dirty="0">
                <a:latin typeface="Calibri" panose="020F0502020204030204" pitchFamily="34" charset="0"/>
                <a:ea typeface="Franklin Gothic Medium" charset="0"/>
                <a:cs typeface="Franklin Gothic Medium" charset="0"/>
              </a:rPr>
              <a:t>Frentzel, American Institutes for Research, Survey Developer Team Susan Raetzman, Truven Health Analytics, Survey Developer Team</a:t>
            </a:r>
          </a:p>
          <a:p>
            <a:pPr lvl="0">
              <a:spcBef>
                <a:spcPts val="0"/>
              </a:spcBef>
            </a:pPr>
            <a:endParaRPr lang="en-US" sz="1800" b="0" dirty="0">
              <a:latin typeface="Calibri" panose="020F0502020204030204" pitchFamily="34" charset="0"/>
              <a:ea typeface="Franklin Gothic Medium" charset="0"/>
              <a:cs typeface="Franklin Gothic Medium" charset="0"/>
            </a:endParaRPr>
          </a:p>
          <a:p>
            <a:pPr lvl="0">
              <a:spcBef>
                <a:spcPts val="1200"/>
              </a:spcBef>
            </a:pPr>
            <a:endParaRPr lang="en-US" sz="1800" b="0" dirty="0">
              <a:latin typeface="Calibri" panose="020F0502020204030204" pitchFamily="34" charset="0"/>
              <a:ea typeface="Franklin Gothic Medium" charset="0"/>
              <a:cs typeface="Franklin Gothic Medium" charset="0"/>
            </a:endParaRPr>
          </a:p>
          <a:p>
            <a:endParaRPr lang="en-US" dirty="0"/>
          </a:p>
        </p:txBody>
      </p:sp>
      <p:sp>
        <p:nvSpPr>
          <p:cNvPr id="4" name="TextBox 3"/>
          <p:cNvSpPr txBox="1"/>
          <p:nvPr/>
        </p:nvSpPr>
        <p:spPr>
          <a:xfrm>
            <a:off x="710130" y="5775697"/>
            <a:ext cx="792693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This document was made possible under Contract HHSM-500-2010-0025I-T006 from the Centers for Medicare &amp; Medicaid Services.  The contents of this presentation are solely the responsibility of the author(s) and do not necessarily represent the official views of the Centers for Medicare &amp; Medicaid Services or any of its affiliates.</a:t>
            </a:r>
          </a:p>
        </p:txBody>
      </p:sp>
    </p:spTree>
    <p:extLst>
      <p:ext uri="{BB962C8B-B14F-4D97-AF65-F5344CB8AC3E}">
        <p14:creationId xmlns:p14="http://schemas.microsoft.com/office/powerpoint/2010/main" val="3051687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Proxy Respondents</a:t>
            </a:r>
          </a:p>
        </p:txBody>
      </p:sp>
      <p:pic>
        <p:nvPicPr>
          <p:cNvPr id="6" name="Picture 5" descr="This is a screenshot from the survey showing questions asked about Proxy Respondents. Question 100 asks whether someone helped the beneficiary in responding to the survey.  If yes, assessors need to advance to question 101.  If no, the survey ends.&#10;Question 101 asks how someone helped the beneficiary respond to the survey – by answering some or all of the questions, restating or translating questions, or helping with assistive or communication equipment.&#10;"/>
          <p:cNvPicPr>
            <a:picLocks noChangeAspect="1"/>
          </p:cNvPicPr>
          <p:nvPr/>
        </p:nvPicPr>
        <p:blipFill>
          <a:blip r:embed="rId3"/>
          <a:stretch>
            <a:fillRect/>
          </a:stretch>
        </p:blipFill>
        <p:spPr>
          <a:xfrm>
            <a:off x="449356" y="1632858"/>
            <a:ext cx="8233498" cy="4336868"/>
          </a:xfrm>
          <a:prstGeom prst="rect">
            <a:avLst/>
          </a:prstGeom>
        </p:spPr>
      </p:pic>
      <p:sp>
        <p:nvSpPr>
          <p:cNvPr id="2" name="TextBox 1"/>
          <p:cNvSpPr txBox="1"/>
          <p:nvPr/>
        </p:nvSpPr>
        <p:spPr>
          <a:xfrm>
            <a:off x="8826693" y="6499345"/>
            <a:ext cx="431360" cy="276999"/>
          </a:xfrm>
          <a:prstGeom prst="rect">
            <a:avLst/>
          </a:prstGeom>
          <a:noFill/>
        </p:spPr>
        <p:txBody>
          <a:bodyPr wrap="square" rtlCol="0">
            <a:spAutoFit/>
          </a:bodyPr>
          <a:lstStyle/>
          <a:p>
            <a:r>
              <a:rPr lang="en-US" sz="1200" dirty="0" smtClean="0"/>
              <a:t>19</a:t>
            </a:r>
            <a:endParaRPr lang="en-US" dirty="0"/>
          </a:p>
        </p:txBody>
      </p:sp>
    </p:spTree>
    <p:extLst>
      <p:ext uri="{BB962C8B-B14F-4D97-AF65-F5344CB8AC3E}">
        <p14:creationId xmlns:p14="http://schemas.microsoft.com/office/powerpoint/2010/main" val="2676281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E0CA5A-C3D1-4856-9AB4-CFB0A205DAC3}"/>
              </a:ext>
            </a:extLst>
          </p:cNvPr>
          <p:cNvSpPr>
            <a:spLocks noGrp="1"/>
          </p:cNvSpPr>
          <p:nvPr>
            <p:ph idx="1"/>
          </p:nvPr>
        </p:nvSpPr>
        <p:spPr>
          <a:xfrm>
            <a:off x="433346" y="1611918"/>
            <a:ext cx="8308872" cy="4664191"/>
          </a:xfrm>
        </p:spPr>
        <p:txBody>
          <a:bodyPr>
            <a:normAutofit fontScale="85000" lnSpcReduction="10000"/>
          </a:bodyPr>
          <a:lstStyle/>
          <a:p>
            <a:pPr marL="171450" indent="-171450"/>
            <a:r>
              <a:rPr lang="en-US" dirty="0"/>
              <a:t>State choice to conduct data collection inhouse or use a vendor</a:t>
            </a:r>
          </a:p>
          <a:p>
            <a:pPr marL="171450" indent="-171450"/>
            <a:r>
              <a:rPr lang="en-US" dirty="0"/>
              <a:t>CMS does not approve vendors for the CAHPS® Home and Community-Based Services Survey </a:t>
            </a:r>
          </a:p>
          <a:p>
            <a:pPr marL="171450" indent="-171450"/>
            <a:r>
              <a:rPr lang="en-US" dirty="0" err="1"/>
              <a:t>NCQA</a:t>
            </a:r>
            <a:r>
              <a:rPr lang="en-US" dirty="0"/>
              <a:t> Survey Vendor Certification for </a:t>
            </a:r>
            <a:r>
              <a:rPr lang="en-US" dirty="0" err="1"/>
              <a:t>CAHPS</a:t>
            </a:r>
            <a:r>
              <a:rPr lang="en-US" dirty="0"/>
              <a:t> is not required.  </a:t>
            </a:r>
          </a:p>
          <a:p>
            <a:pPr marL="171450" indent="-171450"/>
            <a:r>
              <a:rPr lang="en-US" dirty="0"/>
              <a:t>Training ensures consistent data collection within states that use multiple entities and maximizes the quality of data collected</a:t>
            </a:r>
          </a:p>
          <a:p>
            <a:pPr marL="171450" indent="-171450"/>
            <a:r>
              <a:rPr lang="en-US" dirty="0"/>
              <a:t>Recommended qualifications of data collection entities</a:t>
            </a:r>
          </a:p>
          <a:p>
            <a:pPr marL="628650" lvl="1" indent="-171450"/>
            <a:r>
              <a:rPr lang="en-US" dirty="0"/>
              <a:t>Be familiar with the instrument structure, content, and intent</a:t>
            </a:r>
          </a:p>
          <a:p>
            <a:pPr marL="628650" lvl="1" indent="-171450"/>
            <a:r>
              <a:rPr lang="en-US" dirty="0"/>
              <a:t>Be knowledgeable about the unique features of the instrument and implications for how it is administered</a:t>
            </a:r>
          </a:p>
          <a:p>
            <a:pPr marL="628650" lvl="1" indent="-171450"/>
            <a:r>
              <a:rPr lang="en-US" dirty="0"/>
              <a:t>Have experience conducting surveys with HCBS populations or people with cognitive impairment</a:t>
            </a:r>
          </a:p>
          <a:p>
            <a:pPr marL="628650" lvl="1" indent="-171450"/>
            <a:r>
              <a:rPr lang="en-US" dirty="0"/>
              <a:t>Have Computer-Assisted Personal Interview (CAPI) and Computer-Assisted Telephone Interview (CATI) capability</a:t>
            </a:r>
          </a:p>
        </p:txBody>
      </p:sp>
      <p:sp>
        <p:nvSpPr>
          <p:cNvPr id="3" name="Slide Number Placeholder 2">
            <a:extLst>
              <a:ext uri="{FF2B5EF4-FFF2-40B4-BE49-F238E27FC236}">
                <a16:creationId xmlns:a16="http://schemas.microsoft.com/office/drawing/2014/main" id="{AD6ACD44-61D6-4E8B-AB3E-F1DB51E1B794}"/>
              </a:ext>
            </a:extLst>
          </p:cNvPr>
          <p:cNvSpPr>
            <a:spLocks noGrp="1"/>
          </p:cNvSpPr>
          <p:nvPr>
            <p:ph type="sldNum" sz="quarter" idx="12"/>
          </p:nvPr>
        </p:nvSpPr>
        <p:spPr/>
        <p:txBody>
          <a:bodyPr/>
          <a:lstStyle/>
          <a:p>
            <a:r>
              <a:rPr lang="en-US" dirty="0" smtClean="0"/>
              <a:t>20</a:t>
            </a:r>
            <a:endParaRPr lang="en-US" dirty="0"/>
          </a:p>
        </p:txBody>
      </p:sp>
      <p:sp>
        <p:nvSpPr>
          <p:cNvPr id="4" name="Title 3">
            <a:extLst>
              <a:ext uri="{FF2B5EF4-FFF2-40B4-BE49-F238E27FC236}">
                <a16:creationId xmlns:a16="http://schemas.microsoft.com/office/drawing/2014/main" id="{F04559CD-BE66-41AB-B42E-5FE4228E9E7E}"/>
              </a:ext>
            </a:extLst>
          </p:cNvPr>
          <p:cNvSpPr>
            <a:spLocks noGrp="1"/>
          </p:cNvSpPr>
          <p:nvPr>
            <p:ph type="title"/>
          </p:nvPr>
        </p:nvSpPr>
        <p:spPr/>
        <p:txBody>
          <a:bodyPr/>
          <a:lstStyle/>
          <a:p>
            <a:r>
              <a:rPr lang="en-US" dirty="0"/>
              <a:t>Data Collection Entity Qualifications</a:t>
            </a:r>
          </a:p>
        </p:txBody>
      </p:sp>
    </p:spTree>
    <p:extLst>
      <p:ext uri="{BB962C8B-B14F-4D97-AF65-F5344CB8AC3E}">
        <p14:creationId xmlns:p14="http://schemas.microsoft.com/office/powerpoint/2010/main" val="1304016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26" y="2838113"/>
            <a:ext cx="7886700" cy="1325563"/>
          </a:xfrm>
        </p:spPr>
        <p:txBody>
          <a:bodyPr>
            <a:normAutofit/>
          </a:bodyPr>
          <a:lstStyle/>
          <a:p>
            <a:r>
              <a:rPr lang="en-US" dirty="0"/>
              <a:t>NQF-Endorsed Measures Derived from the HCBS CAHPS Survey</a:t>
            </a:r>
          </a:p>
        </p:txBody>
      </p:sp>
      <p:sp>
        <p:nvSpPr>
          <p:cNvPr id="3" name="Slide Number Placeholder 2"/>
          <p:cNvSpPr>
            <a:spLocks noGrp="1"/>
          </p:cNvSpPr>
          <p:nvPr>
            <p:ph type="sldNum" sz="quarter" idx="10"/>
          </p:nvPr>
        </p:nvSpPr>
        <p:spPr/>
        <p:txBody>
          <a:bodyPr/>
          <a:lstStyle/>
          <a:p>
            <a:r>
              <a:rPr lang="en-US" dirty="0" smtClean="0"/>
              <a:t>21</a:t>
            </a:r>
            <a:endParaRPr lang="en-US" dirty="0"/>
          </a:p>
        </p:txBody>
      </p:sp>
    </p:spTree>
    <p:extLst>
      <p:ext uri="{BB962C8B-B14F-4D97-AF65-F5344CB8AC3E}">
        <p14:creationId xmlns:p14="http://schemas.microsoft.com/office/powerpoint/2010/main" val="2928688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grams of the topics of the 19 measures " title=" Topics of 19 Measures Derived from the HCBS CAHPS Survey"/>
          <p:cNvSpPr>
            <a:spLocks noGrp="1"/>
          </p:cNvSpPr>
          <p:nvPr>
            <p:ph type="title"/>
          </p:nvPr>
        </p:nvSpPr>
        <p:spPr>
          <a:xfrm>
            <a:off x="548640" y="109728"/>
            <a:ext cx="8027324" cy="1325563"/>
          </a:xfrm>
        </p:spPr>
        <p:txBody>
          <a:bodyPr>
            <a:normAutofit/>
          </a:bodyPr>
          <a:lstStyle/>
          <a:p>
            <a:r>
              <a:rPr lang="en-US" dirty="0"/>
              <a:t>Topics of 19 Measures Derived from the HCBS CAHPS Survey</a:t>
            </a:r>
          </a:p>
        </p:txBody>
      </p:sp>
      <p:pic>
        <p:nvPicPr>
          <p:cNvPr id="3" name="Picture 2" descr="This figure is in the shape of a spoke and wheel.  At the center is a circle labeled “CAHPS Home- and Community-Based Services Survey.”  Radiating from the inner circle are 7 arrows pointing to additional circles that represent the preliminary composites.  These 7 outside circles are labeled as follows: Staff Are Reliable And Helpful, Staff Listen And Communicate Well, Case Manager Is Helpful, Choosing the Services That Matter To You, Transportation to Medical Appointments,  Unmet Needs, Personal Safety, Planning Your Time and Activities.&#1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231" y="1592871"/>
            <a:ext cx="5865518" cy="4572000"/>
          </a:xfrm>
          <a:prstGeom prst="rect">
            <a:avLst/>
          </a:prstGeom>
        </p:spPr>
      </p:pic>
      <p:sp>
        <p:nvSpPr>
          <p:cNvPr id="4" name="TextBox 3"/>
          <p:cNvSpPr txBox="1"/>
          <p:nvPr/>
        </p:nvSpPr>
        <p:spPr>
          <a:xfrm>
            <a:off x="8776592" y="6550223"/>
            <a:ext cx="367408" cy="307777"/>
          </a:xfrm>
          <a:prstGeom prst="rect">
            <a:avLst/>
          </a:prstGeom>
          <a:noFill/>
        </p:spPr>
        <p:txBody>
          <a:bodyPr wrap="none" rtlCol="0">
            <a:spAutoFit/>
          </a:bodyPr>
          <a:lstStyle/>
          <a:p>
            <a:r>
              <a:rPr lang="en-US" sz="1400" dirty="0" smtClean="0"/>
              <a:t>22</a:t>
            </a:r>
            <a:endParaRPr lang="en-US" dirty="0"/>
          </a:p>
        </p:txBody>
      </p:sp>
    </p:spTree>
    <p:extLst>
      <p:ext uri="{BB962C8B-B14F-4D97-AF65-F5344CB8AC3E}">
        <p14:creationId xmlns:p14="http://schemas.microsoft.com/office/powerpoint/2010/main" val="2846252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his is a 2 column table titled Composite: Staff Listen and Communicate Well.  Column 1 is titled Survey Item # and column 2 is Composite Measure: Staff Listen and Communicate Well."/>
          <p:cNvGraphicFramePr>
            <a:graphicFrameLocks noGrp="1"/>
          </p:cNvGraphicFramePr>
          <p:nvPr>
            <p:ph idx="1"/>
            <p:extLst>
              <p:ext uri="{D42A27DB-BD31-4B8C-83A1-F6EECF244321}">
                <p14:modId xmlns:p14="http://schemas.microsoft.com/office/powerpoint/2010/main" val="3383769368"/>
              </p:ext>
            </p:extLst>
          </p:nvPr>
        </p:nvGraphicFramePr>
        <p:xfrm>
          <a:off x="573024" y="1856391"/>
          <a:ext cx="8107680" cy="4114801"/>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6583680">
                  <a:extLst>
                    <a:ext uri="{9D8B030D-6E8A-4147-A177-3AD203B41FA5}">
                      <a16:colId xmlns:a16="http://schemas.microsoft.com/office/drawing/2014/main" val="20001"/>
                    </a:ext>
                  </a:extLst>
                </a:gridCol>
              </a:tblGrid>
              <a:tr h="639297">
                <a:tc>
                  <a:txBody>
                    <a:bodyPr/>
                    <a:lstStyle/>
                    <a:p>
                      <a:pPr marL="0" marR="0" algn="ctr">
                        <a:lnSpc>
                          <a:spcPct val="107000"/>
                        </a:lnSpc>
                        <a:spcBef>
                          <a:spcPts val="0"/>
                        </a:spcBef>
                        <a:spcAft>
                          <a:spcPts val="0"/>
                        </a:spcAft>
                      </a:pPr>
                      <a:r>
                        <a:rPr lang="en-US" sz="1800" dirty="0">
                          <a:solidFill>
                            <a:schemeClr val="tx1"/>
                          </a:solidFill>
                          <a:effectLst/>
                        </a:rPr>
                        <a:t>Survey Item # </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Composite</a:t>
                      </a:r>
                      <a:r>
                        <a:rPr lang="en-US" sz="1800" baseline="0" dirty="0">
                          <a:solidFill>
                            <a:schemeClr val="tx1"/>
                          </a:solidFill>
                          <a:effectLst/>
                        </a:rPr>
                        <a:t> Measure: </a:t>
                      </a:r>
                      <a:r>
                        <a:rPr lang="en-US" sz="1800" dirty="0">
                          <a:solidFill>
                            <a:schemeClr val="tx1"/>
                          </a:solidFill>
                          <a:effectLst/>
                        </a:rPr>
                        <a:t>Staff Listen and Communicate Well </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11340">
                <a:tc>
                  <a:txBody>
                    <a:bodyPr/>
                    <a:lstStyle/>
                    <a:p>
                      <a:pPr marL="0" marR="0" algn="ctr">
                        <a:lnSpc>
                          <a:spcPct val="107000"/>
                        </a:lnSpc>
                        <a:spcBef>
                          <a:spcPts val="0"/>
                        </a:spcBef>
                        <a:spcAft>
                          <a:spcPts val="0"/>
                        </a:spcAft>
                      </a:pPr>
                      <a:r>
                        <a:rPr lang="en-US" sz="1800" dirty="0">
                          <a:solidFill>
                            <a:schemeClr val="tx1"/>
                          </a:solidFill>
                          <a:effectLst/>
                        </a:rPr>
                        <a:t>28</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Staff treat you with courtesy and respect</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11340">
                <a:tc>
                  <a:txBody>
                    <a:bodyPr/>
                    <a:lstStyle/>
                    <a:p>
                      <a:pPr marL="0" marR="0" algn="ctr">
                        <a:lnSpc>
                          <a:spcPct val="107000"/>
                        </a:lnSpc>
                        <a:spcBef>
                          <a:spcPts val="0"/>
                        </a:spcBef>
                        <a:spcAft>
                          <a:spcPts val="0"/>
                        </a:spcAft>
                      </a:pPr>
                      <a:r>
                        <a:rPr lang="en-US" sz="1800" dirty="0">
                          <a:solidFill>
                            <a:schemeClr val="tx1"/>
                          </a:solidFill>
                          <a:effectLst/>
                        </a:rPr>
                        <a:t>29</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Staff explanations are easy to understand</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11340">
                <a:tc>
                  <a:txBody>
                    <a:bodyPr/>
                    <a:lstStyle/>
                    <a:p>
                      <a:pPr marL="0" marR="0" algn="ctr">
                        <a:lnSpc>
                          <a:spcPct val="107000"/>
                        </a:lnSpc>
                        <a:spcBef>
                          <a:spcPts val="0"/>
                        </a:spcBef>
                        <a:spcAft>
                          <a:spcPts val="0"/>
                        </a:spcAft>
                      </a:pPr>
                      <a:r>
                        <a:rPr lang="en-US" sz="1800" dirty="0">
                          <a:solidFill>
                            <a:schemeClr val="tx1"/>
                          </a:solidFill>
                          <a:effectLst/>
                        </a:rPr>
                        <a:t>30</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Staff treat you the way you want them to</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62104">
                <a:tc>
                  <a:txBody>
                    <a:bodyPr/>
                    <a:lstStyle/>
                    <a:p>
                      <a:pPr marL="0" marR="0" algn="ctr">
                        <a:lnSpc>
                          <a:spcPct val="107000"/>
                        </a:lnSpc>
                        <a:spcBef>
                          <a:spcPts val="0"/>
                        </a:spcBef>
                        <a:spcAft>
                          <a:spcPts val="0"/>
                        </a:spcAft>
                      </a:pPr>
                      <a:r>
                        <a:rPr lang="en-US" sz="1800" dirty="0">
                          <a:solidFill>
                            <a:schemeClr val="tx1"/>
                          </a:solidFill>
                          <a:effectLst/>
                        </a:rPr>
                        <a:t>31</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Staff explain things in a way that is easy to understand</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11340">
                <a:tc>
                  <a:txBody>
                    <a:bodyPr/>
                    <a:lstStyle/>
                    <a:p>
                      <a:pPr marL="0" marR="0" algn="ctr">
                        <a:lnSpc>
                          <a:spcPct val="107000"/>
                        </a:lnSpc>
                        <a:spcBef>
                          <a:spcPts val="0"/>
                        </a:spcBef>
                        <a:spcAft>
                          <a:spcPts val="0"/>
                        </a:spcAft>
                      </a:pPr>
                      <a:r>
                        <a:rPr lang="en-US" sz="1800" dirty="0">
                          <a:solidFill>
                            <a:schemeClr val="tx1"/>
                          </a:solidFill>
                          <a:effectLst/>
                        </a:rPr>
                        <a:t>32</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Staff listen carefully to you</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11340">
                <a:tc>
                  <a:txBody>
                    <a:bodyPr/>
                    <a:lstStyle/>
                    <a:p>
                      <a:pPr marL="0" marR="0" algn="ctr">
                        <a:lnSpc>
                          <a:spcPct val="107000"/>
                        </a:lnSpc>
                        <a:spcBef>
                          <a:spcPts val="0"/>
                        </a:spcBef>
                        <a:spcAft>
                          <a:spcPts val="0"/>
                        </a:spcAft>
                      </a:pPr>
                      <a:r>
                        <a:rPr lang="en-US" sz="1800" dirty="0">
                          <a:solidFill>
                            <a:schemeClr val="tx1"/>
                          </a:solidFill>
                          <a:effectLst/>
                        </a:rPr>
                        <a:t>33</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Staff know what kind of help you need with everyday activities</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11340">
                <a:tc>
                  <a:txBody>
                    <a:bodyPr/>
                    <a:lstStyle/>
                    <a:p>
                      <a:pPr marL="0" marR="0" algn="ctr">
                        <a:lnSpc>
                          <a:spcPct val="107000"/>
                        </a:lnSpc>
                        <a:spcBef>
                          <a:spcPts val="0"/>
                        </a:spcBef>
                        <a:spcAft>
                          <a:spcPts val="0"/>
                        </a:spcAft>
                      </a:pPr>
                      <a:r>
                        <a:rPr lang="en-US" sz="1800" dirty="0">
                          <a:solidFill>
                            <a:schemeClr val="tx1"/>
                          </a:solidFill>
                          <a:effectLst/>
                        </a:rPr>
                        <a:t>41</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Homemakers treat you with courtesy and respect</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11340">
                <a:tc>
                  <a:txBody>
                    <a:bodyPr/>
                    <a:lstStyle/>
                    <a:p>
                      <a:pPr marL="0" marR="0" algn="ctr">
                        <a:lnSpc>
                          <a:spcPct val="107000"/>
                        </a:lnSpc>
                        <a:spcBef>
                          <a:spcPts val="0"/>
                        </a:spcBef>
                        <a:spcAft>
                          <a:spcPts val="0"/>
                        </a:spcAft>
                      </a:pPr>
                      <a:r>
                        <a:rPr lang="en-US" sz="1800" dirty="0">
                          <a:solidFill>
                            <a:schemeClr val="tx1"/>
                          </a:solidFill>
                          <a:effectLst/>
                        </a:rPr>
                        <a:t>42</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Homemaker explanations are easy to understand</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11340">
                <a:tc>
                  <a:txBody>
                    <a:bodyPr/>
                    <a:lstStyle/>
                    <a:p>
                      <a:pPr marL="0" marR="0" algn="ctr">
                        <a:lnSpc>
                          <a:spcPct val="107000"/>
                        </a:lnSpc>
                        <a:spcBef>
                          <a:spcPts val="0"/>
                        </a:spcBef>
                        <a:spcAft>
                          <a:spcPts val="0"/>
                        </a:spcAft>
                      </a:pPr>
                      <a:r>
                        <a:rPr lang="en-US" sz="1800" dirty="0">
                          <a:solidFill>
                            <a:schemeClr val="tx1"/>
                          </a:solidFill>
                          <a:effectLst/>
                        </a:rPr>
                        <a:t>43</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Homemakers treat you the way you want them to</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11340">
                <a:tc>
                  <a:txBody>
                    <a:bodyPr/>
                    <a:lstStyle/>
                    <a:p>
                      <a:pPr marL="0" marR="0" algn="ctr">
                        <a:lnSpc>
                          <a:spcPct val="107000"/>
                        </a:lnSpc>
                        <a:spcBef>
                          <a:spcPts val="0"/>
                        </a:spcBef>
                        <a:spcAft>
                          <a:spcPts val="0"/>
                        </a:spcAft>
                      </a:pPr>
                      <a:r>
                        <a:rPr lang="en-US" sz="1800" dirty="0">
                          <a:solidFill>
                            <a:schemeClr val="tx1"/>
                          </a:solidFill>
                          <a:effectLst/>
                        </a:rPr>
                        <a:t>44</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Homemakers listen carefully</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311340">
                <a:tc>
                  <a:txBody>
                    <a:bodyPr/>
                    <a:lstStyle/>
                    <a:p>
                      <a:pPr marL="0" marR="0" algn="ctr">
                        <a:lnSpc>
                          <a:spcPct val="107000"/>
                        </a:lnSpc>
                        <a:spcBef>
                          <a:spcPts val="0"/>
                        </a:spcBef>
                        <a:spcAft>
                          <a:spcPts val="0"/>
                        </a:spcAft>
                      </a:pPr>
                      <a:r>
                        <a:rPr lang="en-US" sz="1800" dirty="0">
                          <a:solidFill>
                            <a:schemeClr val="tx1"/>
                          </a:solidFill>
                          <a:effectLst/>
                        </a:rPr>
                        <a:t>45</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Homemakers know what kind of help you need</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bl>
          </a:graphicData>
        </a:graphic>
      </p:graphicFrame>
      <p:sp>
        <p:nvSpPr>
          <p:cNvPr id="3" name="Slide Number Placeholder 2"/>
          <p:cNvSpPr>
            <a:spLocks noGrp="1"/>
          </p:cNvSpPr>
          <p:nvPr>
            <p:ph type="sldNum" sz="quarter" idx="12"/>
          </p:nvPr>
        </p:nvSpPr>
        <p:spPr>
          <a:xfrm>
            <a:off x="7086600" y="6492875"/>
            <a:ext cx="2057400" cy="365125"/>
          </a:xfrm>
        </p:spPr>
        <p:txBody>
          <a:bodyPr/>
          <a:lstStyle/>
          <a:p>
            <a:r>
              <a:rPr lang="en-US" dirty="0" smtClean="0">
                <a:solidFill>
                  <a:prstClr val="black"/>
                </a:solidFill>
              </a:rPr>
              <a:t>23</a:t>
            </a:r>
            <a:endParaRPr lang="en-US" dirty="0">
              <a:solidFill>
                <a:prstClr val="black"/>
              </a:solidFill>
            </a:endParaRPr>
          </a:p>
        </p:txBody>
      </p:sp>
      <p:sp>
        <p:nvSpPr>
          <p:cNvPr id="4" name="Title 3"/>
          <p:cNvSpPr>
            <a:spLocks noGrp="1"/>
          </p:cNvSpPr>
          <p:nvPr>
            <p:ph type="title"/>
          </p:nvPr>
        </p:nvSpPr>
        <p:spPr/>
        <p:txBody>
          <a:bodyPr/>
          <a:lstStyle/>
          <a:p>
            <a:r>
              <a:rPr lang="en-US" dirty="0"/>
              <a:t>Composite: Staff Listen </a:t>
            </a:r>
            <a:br>
              <a:rPr lang="en-US" dirty="0"/>
            </a:br>
            <a:r>
              <a:rPr lang="en-US" dirty="0"/>
              <a:t>and Communicate Well</a:t>
            </a:r>
          </a:p>
        </p:txBody>
      </p:sp>
    </p:spTree>
    <p:extLst>
      <p:ext uri="{BB962C8B-B14F-4D97-AF65-F5344CB8AC3E}">
        <p14:creationId xmlns:p14="http://schemas.microsoft.com/office/powerpoint/2010/main" val="3258324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his is a 2 column table titled Composite: Planning Your Time and Activities.  Column 1 is titled Survey Item # and column 2 is Composite Measure: Planning Your Time and Activities."/>
          <p:cNvGraphicFramePr>
            <a:graphicFrameLocks noGrp="1"/>
          </p:cNvGraphicFramePr>
          <p:nvPr>
            <p:ph idx="1"/>
            <p:extLst>
              <p:ext uri="{D42A27DB-BD31-4B8C-83A1-F6EECF244321}">
                <p14:modId xmlns:p14="http://schemas.microsoft.com/office/powerpoint/2010/main" val="3647107631"/>
              </p:ext>
            </p:extLst>
          </p:nvPr>
        </p:nvGraphicFramePr>
        <p:xfrm>
          <a:off x="378372" y="1947661"/>
          <a:ext cx="8362872" cy="3034242"/>
        </p:xfrm>
        <a:graphic>
          <a:graphicData uri="http://schemas.openxmlformats.org/drawingml/2006/table">
            <a:tbl>
              <a:tblPr firstRow="1" firstCol="1" bandRow="1">
                <a:tableStyleId>{5C22544A-7EE6-4342-B048-85BDC9FD1C3A}</a:tableStyleId>
              </a:tblPr>
              <a:tblGrid>
                <a:gridCol w="1626820">
                  <a:extLst>
                    <a:ext uri="{9D8B030D-6E8A-4147-A177-3AD203B41FA5}">
                      <a16:colId xmlns:a16="http://schemas.microsoft.com/office/drawing/2014/main" val="20000"/>
                    </a:ext>
                  </a:extLst>
                </a:gridCol>
                <a:gridCol w="6736052">
                  <a:extLst>
                    <a:ext uri="{9D8B030D-6E8A-4147-A177-3AD203B41FA5}">
                      <a16:colId xmlns:a16="http://schemas.microsoft.com/office/drawing/2014/main" val="20001"/>
                    </a:ext>
                  </a:extLst>
                </a:gridCol>
              </a:tblGrid>
              <a:tr h="758284">
                <a:tc>
                  <a:txBody>
                    <a:bodyPr/>
                    <a:lstStyle/>
                    <a:p>
                      <a:pPr marL="0" marR="0" algn="ctr">
                        <a:lnSpc>
                          <a:spcPct val="107000"/>
                        </a:lnSpc>
                        <a:spcBef>
                          <a:spcPts val="0"/>
                        </a:spcBef>
                        <a:spcAft>
                          <a:spcPts val="0"/>
                        </a:spcAft>
                      </a:pPr>
                      <a:r>
                        <a:rPr lang="en-US" sz="1800" dirty="0">
                          <a:solidFill>
                            <a:schemeClr val="tx1"/>
                          </a:solidFill>
                          <a:effectLst/>
                        </a:rPr>
                        <a:t>Survey Item # </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chemeClr val="tx1"/>
                          </a:solidFill>
                          <a:effectLst/>
                        </a:rPr>
                        <a:t>Composite Measure: Planning Your Time and Activities</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69291">
                <a:tc>
                  <a:txBody>
                    <a:bodyPr/>
                    <a:lstStyle/>
                    <a:p>
                      <a:pPr marL="0" marR="0" algn="ctr">
                        <a:lnSpc>
                          <a:spcPct val="107000"/>
                        </a:lnSpc>
                        <a:spcBef>
                          <a:spcPts val="0"/>
                        </a:spcBef>
                        <a:spcAft>
                          <a:spcPts val="0"/>
                        </a:spcAft>
                      </a:pPr>
                      <a:r>
                        <a:rPr lang="en-US" sz="1800" dirty="0">
                          <a:solidFill>
                            <a:schemeClr val="tx1"/>
                          </a:solidFill>
                          <a:effectLst/>
                        </a:rPr>
                        <a:t>75</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Can get together with nearby family</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69291">
                <a:tc>
                  <a:txBody>
                    <a:bodyPr/>
                    <a:lstStyle/>
                    <a:p>
                      <a:pPr marL="0" marR="0" algn="ctr">
                        <a:lnSpc>
                          <a:spcPct val="107000"/>
                        </a:lnSpc>
                        <a:spcBef>
                          <a:spcPts val="0"/>
                        </a:spcBef>
                        <a:spcAft>
                          <a:spcPts val="0"/>
                        </a:spcAft>
                      </a:pPr>
                      <a:r>
                        <a:rPr lang="en-US" sz="1800" dirty="0">
                          <a:solidFill>
                            <a:schemeClr val="tx1"/>
                          </a:solidFill>
                          <a:effectLst/>
                        </a:rPr>
                        <a:t>77</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Can get together with nearby friends</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69291">
                <a:tc>
                  <a:txBody>
                    <a:bodyPr/>
                    <a:lstStyle/>
                    <a:p>
                      <a:pPr marL="0" marR="0" algn="ctr">
                        <a:lnSpc>
                          <a:spcPct val="107000"/>
                        </a:lnSpc>
                        <a:spcBef>
                          <a:spcPts val="0"/>
                        </a:spcBef>
                        <a:spcAft>
                          <a:spcPts val="0"/>
                        </a:spcAft>
                      </a:pPr>
                      <a:r>
                        <a:rPr lang="en-US" sz="1800" dirty="0">
                          <a:solidFill>
                            <a:schemeClr val="tx1"/>
                          </a:solidFill>
                          <a:effectLst/>
                        </a:rPr>
                        <a:t>78</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Can do things in community</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69291">
                <a:tc>
                  <a:txBody>
                    <a:bodyPr/>
                    <a:lstStyle/>
                    <a:p>
                      <a:pPr marL="0" marR="0" algn="ctr">
                        <a:lnSpc>
                          <a:spcPct val="107000"/>
                        </a:lnSpc>
                        <a:spcBef>
                          <a:spcPts val="0"/>
                        </a:spcBef>
                        <a:spcAft>
                          <a:spcPts val="0"/>
                        </a:spcAft>
                      </a:pPr>
                      <a:r>
                        <a:rPr lang="en-US" sz="1800" dirty="0">
                          <a:solidFill>
                            <a:schemeClr val="tx1"/>
                          </a:solidFill>
                          <a:effectLst/>
                        </a:rPr>
                        <a:t>79</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Needs more help to do things in community</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69291">
                <a:tc>
                  <a:txBody>
                    <a:bodyPr/>
                    <a:lstStyle/>
                    <a:p>
                      <a:pPr marL="0" marR="0" algn="ctr">
                        <a:lnSpc>
                          <a:spcPct val="107000"/>
                        </a:lnSpc>
                        <a:spcBef>
                          <a:spcPts val="0"/>
                        </a:spcBef>
                        <a:spcAft>
                          <a:spcPts val="0"/>
                        </a:spcAft>
                      </a:pPr>
                      <a:r>
                        <a:rPr lang="en-US" sz="1800" dirty="0">
                          <a:solidFill>
                            <a:schemeClr val="tx1"/>
                          </a:solidFill>
                          <a:effectLst/>
                        </a:rPr>
                        <a:t>80</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Takes part in deciding what to do with their time</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29503">
                <a:tc>
                  <a:txBody>
                    <a:bodyPr/>
                    <a:lstStyle/>
                    <a:p>
                      <a:pPr marL="0" marR="0" algn="ctr">
                        <a:lnSpc>
                          <a:spcPct val="107000"/>
                        </a:lnSpc>
                        <a:spcBef>
                          <a:spcPts val="0"/>
                        </a:spcBef>
                        <a:spcAft>
                          <a:spcPts val="0"/>
                        </a:spcAft>
                      </a:pPr>
                      <a:r>
                        <a:rPr lang="en-US" sz="1800" dirty="0">
                          <a:solidFill>
                            <a:schemeClr val="tx1"/>
                          </a:solidFill>
                          <a:effectLst/>
                        </a:rPr>
                        <a:t>81</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effectLst/>
                        </a:rPr>
                        <a:t>Takes part in deciding when they do things each day</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r>
              <a:rPr lang="en-US" dirty="0" smtClean="0">
                <a:solidFill>
                  <a:prstClr val="black"/>
                </a:solidFill>
              </a:rPr>
              <a:t>24</a:t>
            </a:r>
            <a:endParaRPr lang="en-US" dirty="0">
              <a:solidFill>
                <a:prstClr val="black"/>
              </a:solidFill>
            </a:endParaRPr>
          </a:p>
        </p:txBody>
      </p:sp>
      <p:sp>
        <p:nvSpPr>
          <p:cNvPr id="4" name="Title 3"/>
          <p:cNvSpPr>
            <a:spLocks noGrp="1"/>
          </p:cNvSpPr>
          <p:nvPr>
            <p:ph type="title"/>
          </p:nvPr>
        </p:nvSpPr>
        <p:spPr/>
        <p:txBody>
          <a:bodyPr/>
          <a:lstStyle/>
          <a:p>
            <a:r>
              <a:rPr lang="en-US" dirty="0"/>
              <a:t>Composite: Planning Your </a:t>
            </a:r>
            <a:br>
              <a:rPr lang="en-US" dirty="0"/>
            </a:br>
            <a:r>
              <a:rPr lang="en-US" dirty="0"/>
              <a:t>Time and Activities</a:t>
            </a:r>
          </a:p>
        </p:txBody>
      </p:sp>
    </p:spTree>
    <p:extLst>
      <p:ext uri="{BB962C8B-B14F-4D97-AF65-F5344CB8AC3E}">
        <p14:creationId xmlns:p14="http://schemas.microsoft.com/office/powerpoint/2010/main" val="3452479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hart of Overall Top-Box Scores for Groups of Questions and Global Ratings" title="Overall Top-Box Scores for Groups of Questions and Global Ratings"/>
          <p:cNvSpPr>
            <a:spLocks noGrp="1"/>
          </p:cNvSpPr>
          <p:nvPr>
            <p:ph type="title"/>
          </p:nvPr>
        </p:nvSpPr>
        <p:spPr/>
        <p:txBody>
          <a:bodyPr>
            <a:normAutofit fontScale="90000"/>
          </a:bodyPr>
          <a:lstStyle/>
          <a:p>
            <a:r>
              <a:rPr lang="en-US" dirty="0"/>
              <a:t>Overall Top-Box Scores for Groups of Questions and Global Ratings</a:t>
            </a:r>
          </a:p>
        </p:txBody>
      </p:sp>
      <p:graphicFrame>
        <p:nvGraphicFramePr>
          <p:cNvPr id="7" name="Chart 6"/>
          <p:cNvGraphicFramePr>
            <a:graphicFrameLocks/>
          </p:cNvGraphicFramePr>
          <p:nvPr>
            <p:extLst/>
          </p:nvPr>
        </p:nvGraphicFramePr>
        <p:xfrm>
          <a:off x="281354" y="1562100"/>
          <a:ext cx="8494346" cy="3911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249228" y="5600509"/>
            <a:ext cx="448552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Scores include complete cases with proxies. Scores are reported as top-box scores.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Source: NQF Submission, July 2016</a:t>
            </a:r>
          </a:p>
        </p:txBody>
      </p:sp>
      <p:sp>
        <p:nvSpPr>
          <p:cNvPr id="2" name="TextBox 1"/>
          <p:cNvSpPr txBox="1"/>
          <p:nvPr/>
        </p:nvSpPr>
        <p:spPr>
          <a:xfrm>
            <a:off x="8775700" y="6411074"/>
            <a:ext cx="367408" cy="307777"/>
          </a:xfrm>
          <a:prstGeom prst="rect">
            <a:avLst/>
          </a:prstGeom>
          <a:noFill/>
        </p:spPr>
        <p:txBody>
          <a:bodyPr wrap="none" rtlCol="0">
            <a:spAutoFit/>
          </a:bodyPr>
          <a:lstStyle/>
          <a:p>
            <a:r>
              <a:rPr lang="en-US" sz="1400" dirty="0" smtClean="0"/>
              <a:t>25</a:t>
            </a:r>
            <a:endParaRPr lang="en-US" sz="1400" dirty="0"/>
          </a:p>
        </p:txBody>
      </p:sp>
    </p:spTree>
    <p:extLst>
      <p:ext uri="{BB962C8B-B14F-4D97-AF65-F5344CB8AC3E}">
        <p14:creationId xmlns:p14="http://schemas.microsoft.com/office/powerpoint/2010/main" val="1314097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hart of Case Management Composite Scores, by HCBS Population" title="Case Management Composite Scores, by HCBS Population"/>
          <p:cNvSpPr>
            <a:spLocks noGrp="1"/>
          </p:cNvSpPr>
          <p:nvPr>
            <p:ph type="title"/>
          </p:nvPr>
        </p:nvSpPr>
        <p:spPr/>
        <p:txBody>
          <a:bodyPr/>
          <a:lstStyle/>
          <a:p>
            <a:r>
              <a:rPr lang="en-US" dirty="0"/>
              <a:t>Case Management Composite Scores, by HCBS Population</a:t>
            </a:r>
          </a:p>
        </p:txBody>
      </p:sp>
      <p:graphicFrame>
        <p:nvGraphicFramePr>
          <p:cNvPr id="5" name="Chart 4"/>
          <p:cNvGraphicFramePr>
            <a:graphicFrameLocks/>
          </p:cNvGraphicFramePr>
          <p:nvPr>
            <p:extLst/>
          </p:nvPr>
        </p:nvGraphicFramePr>
        <p:xfrm>
          <a:off x="1781946" y="1641042"/>
          <a:ext cx="7080699" cy="40282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447" y="3012643"/>
            <a:ext cx="1714500" cy="1323439"/>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Key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Above Average Scores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Below Average Scores</a:t>
            </a:r>
          </a:p>
        </p:txBody>
      </p:sp>
      <p:sp>
        <p:nvSpPr>
          <p:cNvPr id="7" name="TextBox 6"/>
          <p:cNvSpPr txBox="1"/>
          <p:nvPr/>
        </p:nvSpPr>
        <p:spPr>
          <a:xfrm>
            <a:off x="2249228" y="5637276"/>
            <a:ext cx="448552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Scores include complete cases with proxies. Scores are reported as top-box scores.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Source: NQF Submission, July 2016</a:t>
            </a:r>
          </a:p>
        </p:txBody>
      </p:sp>
      <p:sp>
        <p:nvSpPr>
          <p:cNvPr id="2" name="TextBox 1"/>
          <p:cNvSpPr txBox="1"/>
          <p:nvPr/>
        </p:nvSpPr>
        <p:spPr>
          <a:xfrm>
            <a:off x="8712485" y="6411074"/>
            <a:ext cx="657546" cy="307777"/>
          </a:xfrm>
          <a:prstGeom prst="rect">
            <a:avLst/>
          </a:prstGeom>
          <a:noFill/>
        </p:spPr>
        <p:txBody>
          <a:bodyPr wrap="square" rtlCol="0">
            <a:spAutoFit/>
          </a:bodyPr>
          <a:lstStyle/>
          <a:p>
            <a:r>
              <a:rPr lang="en-US" sz="1400" dirty="0" smtClean="0"/>
              <a:t>26</a:t>
            </a:r>
            <a:endParaRPr lang="en-US" sz="1400" dirty="0"/>
          </a:p>
        </p:txBody>
      </p:sp>
    </p:spTree>
    <p:extLst>
      <p:ext uri="{BB962C8B-B14F-4D97-AF65-F5344CB8AC3E}">
        <p14:creationId xmlns:p14="http://schemas.microsoft.com/office/powerpoint/2010/main" val="1428823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768" y="1722754"/>
            <a:ext cx="8233519" cy="4687190"/>
          </a:xfrm>
        </p:spPr>
        <p:txBody>
          <a:bodyPr>
            <a:normAutofit fontScale="92500" lnSpcReduction="20000"/>
          </a:bodyPr>
          <a:lstStyle/>
          <a:p>
            <a:pPr marL="342900" lvl="1" indent="-342900">
              <a:lnSpc>
                <a:spcPct val="110000"/>
              </a:lnSpc>
              <a:spcBef>
                <a:spcPts val="600"/>
              </a:spcBef>
              <a:spcAft>
                <a:spcPts val="300"/>
              </a:spcAft>
              <a:buFont typeface="Arial" panose="020B0604020202020204" pitchFamily="34" charset="0"/>
              <a:buChar char="•"/>
            </a:pPr>
            <a:r>
              <a:rPr lang="en-US" sz="2600" dirty="0"/>
              <a:t>Assess program performance</a:t>
            </a:r>
          </a:p>
          <a:p>
            <a:pPr marL="800100" lvl="2" indent="-342900">
              <a:lnSpc>
                <a:spcPct val="110000"/>
              </a:lnSpc>
              <a:spcBef>
                <a:spcPts val="600"/>
              </a:spcBef>
              <a:spcAft>
                <a:spcPts val="300"/>
              </a:spcAft>
              <a:buFont typeface="Courier New" panose="02070309020205020404" pitchFamily="49" charset="0"/>
              <a:buChar char="o"/>
            </a:pPr>
            <a:r>
              <a:rPr lang="en-US" sz="2400" dirty="0"/>
              <a:t>Point-in-time snapshot</a:t>
            </a:r>
          </a:p>
          <a:p>
            <a:pPr marL="800100" lvl="2" indent="-342900">
              <a:lnSpc>
                <a:spcPct val="110000"/>
              </a:lnSpc>
              <a:spcBef>
                <a:spcPts val="600"/>
              </a:spcBef>
              <a:spcAft>
                <a:spcPts val="300"/>
              </a:spcAft>
              <a:buFont typeface="Courier New" panose="02070309020205020404" pitchFamily="49" charset="0"/>
              <a:buChar char="o"/>
            </a:pPr>
            <a:r>
              <a:rPr lang="en-US" sz="2400" dirty="0"/>
              <a:t>Track changes over time</a:t>
            </a:r>
          </a:p>
          <a:p>
            <a:pPr marL="342900" lvl="1" indent="-342900">
              <a:lnSpc>
                <a:spcPct val="110000"/>
              </a:lnSpc>
              <a:spcBef>
                <a:spcPts val="600"/>
              </a:spcBef>
              <a:spcAft>
                <a:spcPts val="300"/>
              </a:spcAft>
              <a:buFont typeface="Arial" panose="020B0604020202020204" pitchFamily="34" charset="0"/>
              <a:buChar char="•"/>
            </a:pPr>
            <a:r>
              <a:rPr lang="en-US" sz="2600" dirty="0"/>
              <a:t>Document successes and identify areas for program improvement</a:t>
            </a:r>
          </a:p>
          <a:p>
            <a:pPr marL="342900" lvl="1" indent="-342900">
              <a:lnSpc>
                <a:spcPct val="110000"/>
              </a:lnSpc>
              <a:spcBef>
                <a:spcPts val="600"/>
              </a:spcBef>
              <a:spcAft>
                <a:spcPts val="300"/>
              </a:spcAft>
              <a:buFont typeface="Arial" panose="020B0604020202020204" pitchFamily="34" charset="0"/>
              <a:buChar char="•"/>
            </a:pPr>
            <a:r>
              <a:rPr lang="en-US" sz="2600" dirty="0"/>
              <a:t>Assess impact of program improvement initiatives</a:t>
            </a:r>
          </a:p>
          <a:p>
            <a:pPr marL="342900" lvl="1" indent="-342900">
              <a:lnSpc>
                <a:spcPct val="110000"/>
              </a:lnSpc>
              <a:spcBef>
                <a:spcPts val="600"/>
              </a:spcBef>
              <a:spcAft>
                <a:spcPts val="300"/>
              </a:spcAft>
              <a:buFont typeface="Arial" panose="020B0604020202020204" pitchFamily="34" charset="0"/>
              <a:buChar char="•"/>
            </a:pPr>
            <a:r>
              <a:rPr lang="en-US" sz="2600" dirty="0"/>
              <a:t>Provide information to stakeholders on program performance</a:t>
            </a:r>
          </a:p>
          <a:p>
            <a:pPr marL="800100" lvl="2" indent="-342900">
              <a:lnSpc>
                <a:spcPct val="110000"/>
              </a:lnSpc>
              <a:spcBef>
                <a:spcPts val="600"/>
              </a:spcBef>
              <a:spcAft>
                <a:spcPts val="300"/>
              </a:spcAft>
              <a:buFont typeface="Courier New" panose="02070309020205020404" pitchFamily="49" charset="0"/>
              <a:buChar char="o"/>
            </a:pPr>
            <a:r>
              <a:rPr lang="en-US" sz="2400" dirty="0"/>
              <a:t>Internal staff, providers, and managed care organizations, beneficiaries, legislators, and the general public</a:t>
            </a:r>
          </a:p>
          <a:p>
            <a:pPr marL="800100" lvl="2" indent="-342900">
              <a:lnSpc>
                <a:spcPct val="110000"/>
              </a:lnSpc>
              <a:spcBef>
                <a:spcPts val="600"/>
              </a:spcBef>
              <a:spcAft>
                <a:spcPts val="300"/>
              </a:spcAft>
              <a:buFont typeface="Courier New" panose="02070309020205020404" pitchFamily="49" charset="0"/>
              <a:buChar char="o"/>
            </a:pPr>
            <a:r>
              <a:rPr lang="en-US" sz="2400" dirty="0"/>
              <a:t>Measures align with some CMS quality requirements</a:t>
            </a:r>
          </a:p>
          <a:p>
            <a:pPr marL="342900" lvl="1" indent="-342900">
              <a:lnSpc>
                <a:spcPct val="110000"/>
              </a:lnSpc>
              <a:spcBef>
                <a:spcPts val="600"/>
              </a:spcBef>
              <a:spcAft>
                <a:spcPts val="300"/>
              </a:spcAft>
              <a:buFont typeface="Arial" panose="020B0604020202020204" pitchFamily="34" charset="0"/>
              <a:buChar char="•"/>
            </a:pPr>
            <a:r>
              <a:rPr lang="en-US" sz="2600" dirty="0"/>
              <a:t>Potential to compare results across states</a:t>
            </a:r>
          </a:p>
          <a:p>
            <a:pPr marL="800100" lvl="2" indent="-342900">
              <a:lnSpc>
                <a:spcPct val="110000"/>
              </a:lnSpc>
              <a:spcBef>
                <a:spcPts val="600"/>
              </a:spcBef>
              <a:spcAft>
                <a:spcPts val="300"/>
              </a:spcAft>
              <a:buFont typeface="Courier New" panose="02070309020205020404" pitchFamily="49" charset="0"/>
              <a:buChar char="o"/>
            </a:pPr>
            <a:endParaRPr lang="en-US" sz="2400" dirty="0"/>
          </a:p>
          <a:p>
            <a:pPr marL="685800" lvl="2">
              <a:lnSpc>
                <a:spcPct val="110000"/>
              </a:lnSpc>
              <a:spcBef>
                <a:spcPts val="600"/>
              </a:spcBef>
              <a:spcAft>
                <a:spcPts val="300"/>
              </a:spcAft>
            </a:pPr>
            <a:endParaRPr lang="en-US" sz="2200" dirty="0"/>
          </a:p>
          <a:p>
            <a:pPr>
              <a:lnSpc>
                <a:spcPct val="110000"/>
              </a:lnSpc>
              <a:spcBef>
                <a:spcPts val="600"/>
              </a:spcBef>
              <a:spcAft>
                <a:spcPts val="300"/>
              </a:spcAft>
            </a:pPr>
            <a:endParaRPr lang="en-US" dirty="0"/>
          </a:p>
          <a:p>
            <a:pPr>
              <a:lnSpc>
                <a:spcPct val="110000"/>
              </a:lnSpc>
              <a:spcBef>
                <a:spcPts val="600"/>
              </a:spcBef>
              <a:spcAft>
                <a:spcPts val="300"/>
              </a:spcAft>
            </a:pPr>
            <a:endParaRPr lang="en-US" dirty="0"/>
          </a:p>
        </p:txBody>
      </p:sp>
      <p:sp>
        <p:nvSpPr>
          <p:cNvPr id="3" name="Slide Number Placeholder 2"/>
          <p:cNvSpPr>
            <a:spLocks noGrp="1"/>
          </p:cNvSpPr>
          <p:nvPr>
            <p:ph type="sldNum" sz="quarter" idx="12"/>
          </p:nvPr>
        </p:nvSpPr>
        <p:spPr/>
        <p:txBody>
          <a:bodyPr/>
          <a:lstStyle/>
          <a:p>
            <a:r>
              <a:rPr lang="en-US" dirty="0" smtClean="0">
                <a:solidFill>
                  <a:prstClr val="black"/>
                </a:solidFill>
              </a:rPr>
              <a:t>27</a:t>
            </a:r>
            <a:endParaRPr lang="en-US" dirty="0">
              <a:solidFill>
                <a:prstClr val="black"/>
              </a:solidFill>
            </a:endParaRPr>
          </a:p>
        </p:txBody>
      </p:sp>
      <p:sp>
        <p:nvSpPr>
          <p:cNvPr id="4" name="Title 3"/>
          <p:cNvSpPr>
            <a:spLocks noGrp="1"/>
          </p:cNvSpPr>
          <p:nvPr>
            <p:ph type="title"/>
          </p:nvPr>
        </p:nvSpPr>
        <p:spPr/>
        <p:txBody>
          <a:bodyPr/>
          <a:lstStyle/>
          <a:p>
            <a:r>
              <a:rPr lang="en-US" dirty="0"/>
              <a:t>Using the Survey for </a:t>
            </a:r>
            <a:br>
              <a:rPr lang="en-US" dirty="0"/>
            </a:br>
            <a:r>
              <a:rPr lang="en-US" dirty="0"/>
              <a:t>Program Quality Management</a:t>
            </a:r>
          </a:p>
        </p:txBody>
      </p:sp>
    </p:spTree>
    <p:extLst>
      <p:ext uri="{BB962C8B-B14F-4D97-AF65-F5344CB8AC3E}">
        <p14:creationId xmlns:p14="http://schemas.microsoft.com/office/powerpoint/2010/main" val="1815894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prstClr val="black"/>
                </a:solidFill>
                <a:cs typeface="Arial" charset="0"/>
              </a:rPr>
              <a:t>HCBS CAHPS Alignment with Existing Quality Measures</a:t>
            </a:r>
            <a:endParaRPr lang="en-US" dirty="0"/>
          </a:p>
        </p:txBody>
      </p:sp>
      <p:sp>
        <p:nvSpPr>
          <p:cNvPr id="2" name="Rectangle 1"/>
          <p:cNvSpPr/>
          <p:nvPr/>
        </p:nvSpPr>
        <p:spPr>
          <a:xfrm>
            <a:off x="548639" y="1720840"/>
            <a:ext cx="8110451" cy="4442242"/>
          </a:xfrm>
          <a:prstGeom prst="rect">
            <a:avLst/>
          </a:prstGeom>
        </p:spPr>
        <p:txBody>
          <a:bodyPr wrap="square">
            <a:spAutoFit/>
          </a:bodyPr>
          <a:lstStyle/>
          <a:p>
            <a:pPr marL="228600" lvl="0" indent="-228600">
              <a:spcBef>
                <a:spcPts val="1000"/>
              </a:spcBef>
              <a:buSzPct val="100000"/>
              <a:buFont typeface="Arial" panose="020B0604020202020204" pitchFamily="34" charset="0"/>
              <a:buChar char="•"/>
            </a:pPr>
            <a:r>
              <a:rPr lang="en-US" sz="2600" dirty="0"/>
              <a:t>HCBS CAHPS measures are being integrated into the Core Set of Adult Healthcare Quality Measures for Medicaid</a:t>
            </a:r>
          </a:p>
          <a:p>
            <a:pPr marL="228600" indent="-228600">
              <a:spcBef>
                <a:spcPts val="1000"/>
              </a:spcBef>
              <a:buSzPct val="100000"/>
              <a:buFont typeface="Arial" panose="020B0604020202020204" pitchFamily="34" charset="0"/>
              <a:buChar char="•"/>
            </a:pPr>
            <a:r>
              <a:rPr lang="en-US" sz="2600" dirty="0" err="1"/>
              <a:t>NQF</a:t>
            </a:r>
            <a:r>
              <a:rPr lang="en-US" sz="2600" dirty="0"/>
              <a:t> MAP Workgroup recommendations to add HCBS CAHPS measures to measure sets for various programs</a:t>
            </a:r>
          </a:p>
          <a:p>
            <a:pPr marL="800100" lvl="2" indent="-342900">
              <a:buFont typeface="Courier New" panose="02070309020205020404" pitchFamily="49" charset="0"/>
              <a:buChar char="o"/>
            </a:pPr>
            <a:r>
              <a:rPr lang="en-US" sz="2200" dirty="0"/>
              <a:t>MAP Family of Measures for duals and the Starter Set (NQF Dual Eligible Beneficiaries Workgroup, August 2017) </a:t>
            </a:r>
          </a:p>
          <a:p>
            <a:pPr marL="800100" lvl="2" indent="-342900">
              <a:buFont typeface="Courier New" panose="02070309020205020404" pitchFamily="49" charset="0"/>
              <a:buChar char="o"/>
            </a:pPr>
            <a:r>
              <a:rPr lang="en-US" sz="2200" dirty="0"/>
              <a:t>CI-</a:t>
            </a:r>
            <a:r>
              <a:rPr lang="en-US" sz="2200" dirty="0" err="1"/>
              <a:t>LTSS</a:t>
            </a:r>
            <a:r>
              <a:rPr lang="en-US" sz="2200" dirty="0"/>
              <a:t> Measure Set (NQF Medicaid Innovation Accelerator Project, September 2017)</a:t>
            </a:r>
          </a:p>
          <a:p>
            <a:pPr marL="228600" indent="-228600">
              <a:spcBef>
                <a:spcPts val="1000"/>
              </a:spcBef>
              <a:buSzPct val="100000"/>
              <a:buFont typeface="Arial" panose="020B0604020202020204" pitchFamily="34" charset="0"/>
              <a:buChar char="•"/>
            </a:pPr>
            <a:r>
              <a:rPr lang="en-US" sz="2600" dirty="0"/>
              <a:t>Managed </a:t>
            </a:r>
            <a:r>
              <a:rPr lang="en-US" sz="2600" dirty="0" err="1"/>
              <a:t>LTSS</a:t>
            </a:r>
            <a:r>
              <a:rPr lang="en-US" sz="2600" dirty="0"/>
              <a:t> Association has integrated HCBS </a:t>
            </a:r>
            <a:r>
              <a:rPr lang="en-US" sz="2600" dirty="0" err="1"/>
              <a:t>CAHPS</a:t>
            </a:r>
            <a:r>
              <a:rPr lang="en-US" sz="2600" dirty="0"/>
              <a:t> measures into existing quality framework</a:t>
            </a:r>
          </a:p>
          <a:p>
            <a:pPr marL="342900" lvl="1" indent="-342900">
              <a:buFont typeface="Courier New" panose="02070309020205020404" pitchFamily="49" charset="0"/>
              <a:buChar char="o"/>
            </a:pPr>
            <a:endParaRPr lang="en-US" sz="2200" dirty="0"/>
          </a:p>
        </p:txBody>
      </p:sp>
      <p:sp>
        <p:nvSpPr>
          <p:cNvPr id="3" name="TextBox 2"/>
          <p:cNvSpPr txBox="1"/>
          <p:nvPr/>
        </p:nvSpPr>
        <p:spPr>
          <a:xfrm>
            <a:off x="8802240" y="6503541"/>
            <a:ext cx="341760" cy="276999"/>
          </a:xfrm>
          <a:prstGeom prst="rect">
            <a:avLst/>
          </a:prstGeom>
          <a:noFill/>
        </p:spPr>
        <p:txBody>
          <a:bodyPr wrap="none" rtlCol="0">
            <a:spAutoFit/>
          </a:bodyPr>
          <a:lstStyle/>
          <a:p>
            <a:r>
              <a:rPr lang="en-US" sz="1200" dirty="0" smtClean="0"/>
              <a:t>28</a:t>
            </a:r>
            <a:endParaRPr lang="en-US" sz="1200" dirty="0"/>
          </a:p>
        </p:txBody>
      </p:sp>
    </p:spTree>
    <p:extLst>
      <p:ext uri="{BB962C8B-B14F-4D97-AF65-F5344CB8AC3E}">
        <p14:creationId xmlns:p14="http://schemas.microsoft.com/office/powerpoint/2010/main" val="47364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768" y="1594738"/>
            <a:ext cx="8368858" cy="4735724"/>
          </a:xfrm>
        </p:spPr>
        <p:txBody>
          <a:bodyPr>
            <a:noAutofit/>
          </a:bodyPr>
          <a:lstStyle/>
          <a:p>
            <a:pPr marL="228600" lvl="1">
              <a:lnSpc>
                <a:spcPct val="100000"/>
              </a:lnSpc>
              <a:spcBef>
                <a:spcPts val="600"/>
              </a:spcBef>
              <a:buFont typeface="Arial" panose="020B0604020202020204" pitchFamily="34" charset="0"/>
              <a:buChar char="•"/>
            </a:pPr>
            <a:r>
              <a:rPr lang="en-US" sz="2800" dirty="0" smtClean="0"/>
              <a:t>Testing Experience and Functional Tools (TEFT) Demonstration:  Quality Components</a:t>
            </a:r>
            <a:endParaRPr lang="en-US" sz="2800" dirty="0"/>
          </a:p>
          <a:p>
            <a:pPr marL="685800" lvl="2">
              <a:lnSpc>
                <a:spcPct val="100000"/>
              </a:lnSpc>
              <a:spcBef>
                <a:spcPts val="600"/>
              </a:spcBef>
            </a:pPr>
            <a:r>
              <a:rPr lang="en-US" sz="2400" dirty="0"/>
              <a:t>Functional Assessment Standardized </a:t>
            </a:r>
            <a:r>
              <a:rPr lang="en-US" sz="2400" dirty="0" smtClean="0"/>
              <a:t>Items (FASI)</a:t>
            </a:r>
            <a:endParaRPr lang="en-US" sz="2400" dirty="0"/>
          </a:p>
          <a:p>
            <a:pPr marL="685800" lvl="2">
              <a:lnSpc>
                <a:spcPct val="100000"/>
              </a:lnSpc>
              <a:spcBef>
                <a:spcPts val="600"/>
              </a:spcBef>
            </a:pPr>
            <a:r>
              <a:rPr lang="en-US" sz="2400" dirty="0"/>
              <a:t>Key features of the HCBS </a:t>
            </a:r>
            <a:r>
              <a:rPr lang="en-US" sz="2400" dirty="0" err="1"/>
              <a:t>CAHPS</a:t>
            </a:r>
            <a:r>
              <a:rPr lang="en-US" sz="2400" dirty="0"/>
              <a:t> Survey</a:t>
            </a:r>
          </a:p>
          <a:p>
            <a:pPr marL="685800" lvl="2">
              <a:lnSpc>
                <a:spcPct val="100000"/>
              </a:lnSpc>
              <a:spcBef>
                <a:spcPts val="600"/>
              </a:spcBef>
            </a:pPr>
            <a:r>
              <a:rPr lang="en-US" sz="2400" dirty="0"/>
              <a:t>National Quality Forum (NQF)–endorsed measures derived from the survey</a:t>
            </a:r>
          </a:p>
          <a:p>
            <a:pPr marL="228600" lvl="1">
              <a:lnSpc>
                <a:spcPct val="100000"/>
              </a:lnSpc>
              <a:spcBef>
                <a:spcPts val="600"/>
              </a:spcBef>
              <a:buFont typeface="Arial" panose="020B0604020202020204" pitchFamily="34" charset="0"/>
              <a:buChar char="•"/>
            </a:pPr>
            <a:r>
              <a:rPr lang="en-US" sz="2800" dirty="0"/>
              <a:t>Current state activities</a:t>
            </a:r>
          </a:p>
          <a:p>
            <a:pPr marL="228600" lvl="1">
              <a:lnSpc>
                <a:spcPct val="100000"/>
              </a:lnSpc>
              <a:spcBef>
                <a:spcPts val="600"/>
              </a:spcBef>
              <a:buFont typeface="Arial" panose="020B0604020202020204" pitchFamily="34" charset="0"/>
              <a:buChar char="•"/>
            </a:pPr>
            <a:r>
              <a:rPr lang="en-US" sz="2800" dirty="0"/>
              <a:t>Publicly available resources</a:t>
            </a:r>
          </a:p>
          <a:p>
            <a:pPr marL="228600" lvl="1">
              <a:lnSpc>
                <a:spcPct val="100000"/>
              </a:lnSpc>
              <a:spcBef>
                <a:spcPts val="600"/>
              </a:spcBef>
              <a:buFont typeface="Arial" panose="020B0604020202020204" pitchFamily="34" charset="0"/>
              <a:buChar char="•"/>
            </a:pPr>
            <a:r>
              <a:rPr lang="en-US" sz="2800" dirty="0"/>
              <a:t>Q&amp;A</a:t>
            </a:r>
          </a:p>
        </p:txBody>
      </p:sp>
      <p:sp>
        <p:nvSpPr>
          <p:cNvPr id="3" name="Slide Number Placeholder 2"/>
          <p:cNvSpPr>
            <a:spLocks noGrp="1"/>
          </p:cNvSpPr>
          <p:nvPr>
            <p:ph type="sldNum" sz="quarter" idx="12"/>
          </p:nvPr>
        </p:nvSpPr>
        <p:spPr/>
        <p:txBody>
          <a:bodyPr/>
          <a:lstStyle/>
          <a:p>
            <a:r>
              <a:rPr lang="en-US" dirty="0" smtClean="0"/>
              <a:t>2</a:t>
            </a:r>
            <a:endParaRPr lang="en-US" dirty="0"/>
          </a:p>
        </p:txBody>
      </p:sp>
      <p:sp>
        <p:nvSpPr>
          <p:cNvPr id="4" name="Title 3"/>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4004353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2AB2-2D98-49C0-A56B-A15205192EAD}"/>
              </a:ext>
            </a:extLst>
          </p:cNvPr>
          <p:cNvSpPr>
            <a:spLocks noGrp="1"/>
          </p:cNvSpPr>
          <p:nvPr>
            <p:ph type="title"/>
          </p:nvPr>
        </p:nvSpPr>
        <p:spPr/>
        <p:txBody>
          <a:bodyPr/>
          <a:lstStyle/>
          <a:p>
            <a:r>
              <a:rPr lang="en-US" dirty="0"/>
              <a:t>State Activities</a:t>
            </a:r>
          </a:p>
        </p:txBody>
      </p:sp>
      <p:sp>
        <p:nvSpPr>
          <p:cNvPr id="3" name="Slide Number Placeholder 2">
            <a:extLst>
              <a:ext uri="{FF2B5EF4-FFF2-40B4-BE49-F238E27FC236}">
                <a16:creationId xmlns:a16="http://schemas.microsoft.com/office/drawing/2014/main" id="{EE46A5EE-4B03-4D49-91C6-11F211E96198}"/>
              </a:ext>
            </a:extLst>
          </p:cNvPr>
          <p:cNvSpPr>
            <a:spLocks noGrp="1"/>
          </p:cNvSpPr>
          <p:nvPr>
            <p:ph type="sldNum" sz="quarter" idx="10"/>
          </p:nvPr>
        </p:nvSpPr>
        <p:spPr>
          <a:xfrm>
            <a:off x="7086600" y="6492875"/>
            <a:ext cx="2057400" cy="365125"/>
          </a:xfrm>
        </p:spPr>
        <p:txBody>
          <a:bodyPr/>
          <a:lstStyle/>
          <a:p>
            <a:r>
              <a:rPr lang="en-US" dirty="0" smtClean="0"/>
              <a:t>29</a:t>
            </a:r>
            <a:endParaRPr lang="en-US" dirty="0"/>
          </a:p>
        </p:txBody>
      </p:sp>
    </p:spTree>
    <p:extLst>
      <p:ext uri="{BB962C8B-B14F-4D97-AF65-F5344CB8AC3E}">
        <p14:creationId xmlns:p14="http://schemas.microsoft.com/office/powerpoint/2010/main" val="2290034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Makes the HCBS CAHPS Survey Appealing</a:t>
            </a:r>
          </a:p>
        </p:txBody>
      </p:sp>
      <p:sp>
        <p:nvSpPr>
          <p:cNvPr id="2" name="Content Placeholder 1"/>
          <p:cNvSpPr>
            <a:spLocks noGrp="1"/>
          </p:cNvSpPr>
          <p:nvPr>
            <p:ph idx="1"/>
          </p:nvPr>
        </p:nvSpPr>
        <p:spPr>
          <a:xfrm>
            <a:off x="291737" y="1539834"/>
            <a:ext cx="7084423" cy="4803489"/>
          </a:xfrm>
        </p:spPr>
        <p:txBody>
          <a:bodyPr>
            <a:normAutofit fontScale="85000" lnSpcReduction="20000"/>
          </a:bodyPr>
          <a:lstStyle/>
          <a:p>
            <a:pPr marL="514350" indent="-514350">
              <a:lnSpc>
                <a:spcPct val="120000"/>
              </a:lnSpc>
              <a:spcBef>
                <a:spcPts val="0"/>
              </a:spcBef>
              <a:buFont typeface="+mj-lt"/>
              <a:buAutoNum type="arabicPeriod"/>
            </a:pPr>
            <a:r>
              <a:rPr lang="en-US" sz="2600" dirty="0"/>
              <a:t>Person-centered</a:t>
            </a:r>
          </a:p>
          <a:p>
            <a:pPr marL="514350" indent="-514350">
              <a:lnSpc>
                <a:spcPct val="120000"/>
              </a:lnSpc>
              <a:spcBef>
                <a:spcPts val="0"/>
              </a:spcBef>
              <a:buFont typeface="+mj-lt"/>
              <a:buAutoNum type="arabicPeriod"/>
            </a:pPr>
            <a:r>
              <a:rPr lang="en-US" sz="2600" dirty="0"/>
              <a:t>Cross-disability</a:t>
            </a:r>
          </a:p>
          <a:p>
            <a:pPr lvl="1">
              <a:lnSpc>
                <a:spcPct val="120000"/>
              </a:lnSpc>
              <a:spcBef>
                <a:spcPts val="0"/>
              </a:spcBef>
            </a:pPr>
            <a:r>
              <a:rPr lang="en-US" dirty="0"/>
              <a:t>Ability to compare programs</a:t>
            </a:r>
          </a:p>
          <a:p>
            <a:pPr marL="457200" indent="-457200">
              <a:lnSpc>
                <a:spcPct val="120000"/>
              </a:lnSpc>
              <a:spcBef>
                <a:spcPts val="0"/>
              </a:spcBef>
              <a:buFont typeface="+mj-lt"/>
              <a:buAutoNum type="arabicPeriod"/>
            </a:pPr>
            <a:r>
              <a:rPr lang="en-US" sz="2600" dirty="0"/>
              <a:t>Increased accessibility via in person and phone modes, alternate response options, proxy respondents</a:t>
            </a:r>
          </a:p>
          <a:p>
            <a:pPr marL="514350" indent="-514350">
              <a:lnSpc>
                <a:spcPct val="120000"/>
              </a:lnSpc>
              <a:spcBef>
                <a:spcPts val="0"/>
              </a:spcBef>
              <a:buFont typeface="+mj-lt"/>
              <a:buAutoNum type="arabicPeriod"/>
            </a:pPr>
            <a:r>
              <a:rPr lang="en-US" sz="2600" dirty="0"/>
              <a:t>Development aligned with CAHPS</a:t>
            </a:r>
          </a:p>
          <a:p>
            <a:pPr lvl="1">
              <a:lnSpc>
                <a:spcPct val="120000"/>
              </a:lnSpc>
              <a:spcBef>
                <a:spcPts val="0"/>
              </a:spcBef>
            </a:pPr>
            <a:r>
              <a:rPr lang="en-US" dirty="0"/>
              <a:t>Reflects what is important to beneficiaries</a:t>
            </a:r>
          </a:p>
          <a:p>
            <a:pPr lvl="1">
              <a:lnSpc>
                <a:spcPct val="120000"/>
              </a:lnSpc>
              <a:spcBef>
                <a:spcPts val="0"/>
              </a:spcBef>
            </a:pPr>
            <a:r>
              <a:rPr lang="en-US" dirty="0"/>
              <a:t>Rigorous methods, for example, psychometric testing</a:t>
            </a:r>
          </a:p>
          <a:p>
            <a:pPr lvl="1">
              <a:lnSpc>
                <a:spcPct val="120000"/>
              </a:lnSpc>
              <a:spcBef>
                <a:spcPts val="0"/>
              </a:spcBef>
            </a:pPr>
            <a:r>
              <a:rPr lang="en-US" dirty="0"/>
              <a:t>Trademark that providers recognize</a:t>
            </a:r>
          </a:p>
          <a:p>
            <a:pPr marL="514350" indent="-514350">
              <a:lnSpc>
                <a:spcPct val="120000"/>
              </a:lnSpc>
              <a:spcBef>
                <a:spcPts val="0"/>
              </a:spcBef>
              <a:buFont typeface="+mj-lt"/>
              <a:buAutoNum type="arabicPeriod"/>
            </a:pPr>
            <a:r>
              <a:rPr lang="en-US" sz="2600" dirty="0"/>
              <a:t>Measures available (National Quality Forum-endorsed)</a:t>
            </a:r>
          </a:p>
          <a:p>
            <a:pPr marL="514350" indent="-514350">
              <a:lnSpc>
                <a:spcPct val="120000"/>
              </a:lnSpc>
              <a:spcBef>
                <a:spcPts val="0"/>
              </a:spcBef>
              <a:buFont typeface="+mj-lt"/>
              <a:buAutoNum type="arabicPeriod"/>
            </a:pPr>
            <a:r>
              <a:rPr lang="en-US" sz="2600" dirty="0"/>
              <a:t>Flexibility to tailor the survey by adding questions</a:t>
            </a:r>
          </a:p>
          <a:p>
            <a:pPr marL="514350" indent="-514350">
              <a:lnSpc>
                <a:spcPct val="120000"/>
              </a:lnSpc>
              <a:spcBef>
                <a:spcPts val="0"/>
              </a:spcBef>
              <a:buFont typeface="+mj-lt"/>
              <a:buAutoNum type="arabicPeriod"/>
            </a:pPr>
            <a:r>
              <a:rPr lang="en-US" sz="2600" dirty="0"/>
              <a:t>Publicly available from CMS</a:t>
            </a:r>
          </a:p>
          <a:p>
            <a:pPr lvl="1">
              <a:lnSpc>
                <a:spcPct val="120000"/>
              </a:lnSpc>
              <a:spcBef>
                <a:spcPts val="0"/>
              </a:spcBef>
            </a:pPr>
            <a:r>
              <a:rPr lang="en-US" dirty="0"/>
              <a:t>Free of charge to access</a:t>
            </a:r>
          </a:p>
          <a:p>
            <a:pPr lvl="1">
              <a:lnSpc>
                <a:spcPct val="120000"/>
              </a:lnSpc>
              <a:spcBef>
                <a:spcPts val="0"/>
              </a:spcBef>
            </a:pPr>
            <a:r>
              <a:rPr lang="en-US" dirty="0"/>
              <a:t>Resources for help in using survey</a:t>
            </a:r>
          </a:p>
          <a:p>
            <a:pPr marL="457200" lvl="1" indent="0">
              <a:lnSpc>
                <a:spcPct val="120000"/>
              </a:lnSpc>
              <a:buNone/>
            </a:pPr>
            <a:endParaRPr lang="en-US" dirty="0"/>
          </a:p>
        </p:txBody>
      </p:sp>
      <p:pic>
        <p:nvPicPr>
          <p:cNvPr id="9218" name="Picture 2" descr="Image result for consider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599" y="1605544"/>
            <a:ext cx="2057400" cy="40471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753840" y="6533843"/>
            <a:ext cx="533998" cy="276999"/>
          </a:xfrm>
          <a:prstGeom prst="rect">
            <a:avLst/>
          </a:prstGeom>
          <a:noFill/>
        </p:spPr>
        <p:txBody>
          <a:bodyPr wrap="square" rtlCol="0">
            <a:spAutoFit/>
          </a:bodyPr>
          <a:lstStyle/>
          <a:p>
            <a:r>
              <a:rPr lang="en-US" sz="1200" dirty="0" smtClean="0"/>
              <a:t>30</a:t>
            </a:r>
            <a:endParaRPr lang="en-US" sz="1600" dirty="0"/>
          </a:p>
        </p:txBody>
      </p:sp>
    </p:spTree>
    <p:extLst>
      <p:ext uri="{BB962C8B-B14F-4D97-AF65-F5344CB8AC3E}">
        <p14:creationId xmlns:p14="http://schemas.microsoft.com/office/powerpoint/2010/main" val="1090978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his slide is titled Populations Participating in HCBS CAHPS Pilot &amp; Field Tests by State.  This is a 7 column table.  The first column is titled state, and the next six are each an HCBS Program Type, such as Individuals who are Frail Elderly and Individuals with a Physical Disability.  The table shows that beneficiaries from up to four HCBS programs in each of the ten test states were surveyed in the field test."/>
          <p:cNvGraphicFramePr>
            <a:graphicFrameLocks noGrp="1"/>
          </p:cNvGraphicFramePr>
          <p:nvPr>
            <p:ph idx="1"/>
            <p:extLst/>
          </p:nvPr>
        </p:nvGraphicFramePr>
        <p:xfrm>
          <a:off x="248196" y="1619706"/>
          <a:ext cx="8556169" cy="4491995"/>
        </p:xfrm>
        <a:graphic>
          <a:graphicData uri="http://schemas.openxmlformats.org/drawingml/2006/table">
            <a:tbl>
              <a:tblPr firstRow="1" firstCol="1" bandRow="1">
                <a:tableStyleId>{5C22544A-7EE6-4342-B048-85BDC9FD1C3A}</a:tableStyleId>
              </a:tblPr>
              <a:tblGrid>
                <a:gridCol w="1528353">
                  <a:extLst>
                    <a:ext uri="{9D8B030D-6E8A-4147-A177-3AD203B41FA5}">
                      <a16:colId xmlns:a16="http://schemas.microsoft.com/office/drawing/2014/main" val="20000"/>
                    </a:ext>
                  </a:extLst>
                </a:gridCol>
                <a:gridCol w="966651">
                  <a:extLst>
                    <a:ext uri="{9D8B030D-6E8A-4147-A177-3AD203B41FA5}">
                      <a16:colId xmlns:a16="http://schemas.microsoft.com/office/drawing/2014/main" val="20001"/>
                    </a:ext>
                  </a:extLst>
                </a:gridCol>
                <a:gridCol w="972809">
                  <a:extLst>
                    <a:ext uri="{9D8B030D-6E8A-4147-A177-3AD203B41FA5}">
                      <a16:colId xmlns:a16="http://schemas.microsoft.com/office/drawing/2014/main" val="20002"/>
                    </a:ext>
                  </a:extLst>
                </a:gridCol>
                <a:gridCol w="1411319">
                  <a:extLst>
                    <a:ext uri="{9D8B030D-6E8A-4147-A177-3AD203B41FA5}">
                      <a16:colId xmlns:a16="http://schemas.microsoft.com/office/drawing/2014/main" val="20003"/>
                    </a:ext>
                  </a:extLst>
                </a:gridCol>
                <a:gridCol w="1317231">
                  <a:extLst>
                    <a:ext uri="{9D8B030D-6E8A-4147-A177-3AD203B41FA5}">
                      <a16:colId xmlns:a16="http://schemas.microsoft.com/office/drawing/2014/main" val="20004"/>
                    </a:ext>
                  </a:extLst>
                </a:gridCol>
                <a:gridCol w="1031521">
                  <a:extLst>
                    <a:ext uri="{9D8B030D-6E8A-4147-A177-3AD203B41FA5}">
                      <a16:colId xmlns:a16="http://schemas.microsoft.com/office/drawing/2014/main" val="20005"/>
                    </a:ext>
                  </a:extLst>
                </a:gridCol>
                <a:gridCol w="1328285">
                  <a:extLst>
                    <a:ext uri="{9D8B030D-6E8A-4147-A177-3AD203B41FA5}">
                      <a16:colId xmlns:a16="http://schemas.microsoft.com/office/drawing/2014/main" val="20006"/>
                    </a:ext>
                  </a:extLst>
                </a:gridCol>
              </a:tblGrid>
              <a:tr h="1191932">
                <a:tc>
                  <a:txBody>
                    <a:bodyPr/>
                    <a:lstStyle/>
                    <a:p>
                      <a:pPr marL="0" marR="0" algn="ctr">
                        <a:lnSpc>
                          <a:spcPct val="107000"/>
                        </a:lnSpc>
                        <a:spcBef>
                          <a:spcPts val="0"/>
                        </a:spcBef>
                        <a:spcAft>
                          <a:spcPts val="800"/>
                        </a:spcAft>
                      </a:pPr>
                      <a:r>
                        <a:rPr lang="en-US" sz="1200" dirty="0">
                          <a:solidFill>
                            <a:schemeClr val="tx1"/>
                          </a:solidFill>
                          <a:effectLst/>
                        </a:rPr>
                        <a:t>State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tc>
                  <a:txBody>
                    <a:bodyPr/>
                    <a:lstStyle/>
                    <a:p>
                      <a:pPr marL="0" marR="0" algn="ctr">
                        <a:lnSpc>
                          <a:spcPct val="107000"/>
                        </a:lnSpc>
                        <a:spcBef>
                          <a:spcPts val="0"/>
                        </a:spcBef>
                        <a:spcAft>
                          <a:spcPts val="800"/>
                        </a:spcAft>
                      </a:pPr>
                      <a:r>
                        <a:rPr lang="en-US" sz="1400" dirty="0">
                          <a:solidFill>
                            <a:schemeClr val="tx1"/>
                          </a:solidFill>
                          <a:effectLst/>
                        </a:rPr>
                        <a:t>Individuals Who Are Frail Elderly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tc>
                  <a:txBody>
                    <a:bodyPr/>
                    <a:lstStyle/>
                    <a:p>
                      <a:pPr marL="0" marR="0" algn="ctr">
                        <a:lnSpc>
                          <a:spcPct val="107000"/>
                        </a:lnSpc>
                        <a:spcBef>
                          <a:spcPts val="0"/>
                        </a:spcBef>
                        <a:spcAft>
                          <a:spcPts val="800"/>
                        </a:spcAft>
                      </a:pPr>
                      <a:r>
                        <a:rPr lang="en-US" sz="1400" dirty="0">
                          <a:solidFill>
                            <a:schemeClr val="tx1"/>
                          </a:solidFill>
                          <a:effectLst/>
                        </a:rPr>
                        <a:t>Individuals With a Physical Disability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tc>
                  <a:txBody>
                    <a:bodyPr/>
                    <a:lstStyle/>
                    <a:p>
                      <a:pPr marL="0" marR="0" algn="ctr">
                        <a:lnSpc>
                          <a:spcPct val="107000"/>
                        </a:lnSpc>
                        <a:spcBef>
                          <a:spcPts val="0"/>
                        </a:spcBef>
                        <a:spcAft>
                          <a:spcPts val="800"/>
                        </a:spcAft>
                      </a:pPr>
                      <a:r>
                        <a:rPr lang="en-US" sz="1400" dirty="0">
                          <a:solidFill>
                            <a:schemeClr val="tx1"/>
                          </a:solidFill>
                          <a:effectLst/>
                        </a:rPr>
                        <a:t>Individuals Who are Frail Elderly</a:t>
                      </a:r>
                      <a:r>
                        <a:rPr lang="en-US" sz="1400" baseline="0" dirty="0">
                          <a:solidFill>
                            <a:schemeClr val="tx1"/>
                          </a:solidFill>
                          <a:effectLst/>
                        </a:rPr>
                        <a:t> and/or With a P</a:t>
                      </a:r>
                      <a:r>
                        <a:rPr lang="en-US" sz="1400" dirty="0">
                          <a:solidFill>
                            <a:schemeClr val="tx1"/>
                          </a:solidFill>
                          <a:effectLst/>
                        </a:rPr>
                        <a:t>hysical Disability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tc>
                  <a:txBody>
                    <a:bodyPr/>
                    <a:lstStyle/>
                    <a:p>
                      <a:pPr marL="0" marR="0" algn="ctr">
                        <a:lnSpc>
                          <a:spcPct val="107000"/>
                        </a:lnSpc>
                        <a:spcBef>
                          <a:spcPts val="0"/>
                        </a:spcBef>
                        <a:spcAft>
                          <a:spcPts val="800"/>
                        </a:spcAft>
                      </a:pPr>
                      <a:r>
                        <a:rPr lang="en-US" sz="1400" dirty="0">
                          <a:solidFill>
                            <a:schemeClr val="tx1"/>
                          </a:solidFill>
                          <a:effectLst/>
                        </a:rPr>
                        <a:t>Individuals</a:t>
                      </a:r>
                      <a:r>
                        <a:rPr lang="en-US" sz="1400" baseline="0" dirty="0">
                          <a:solidFill>
                            <a:schemeClr val="tx1"/>
                          </a:solidFill>
                          <a:effectLst/>
                        </a:rPr>
                        <a:t> With an </a:t>
                      </a:r>
                      <a:r>
                        <a:rPr lang="en-US" sz="1400" dirty="0">
                          <a:solidFill>
                            <a:schemeClr val="tx1"/>
                          </a:solidFill>
                          <a:effectLst/>
                        </a:rPr>
                        <a:t>Intellectual</a:t>
                      </a:r>
                      <a:r>
                        <a:rPr lang="en-US" sz="1400" baseline="0" dirty="0">
                          <a:solidFill>
                            <a:schemeClr val="tx1"/>
                          </a:solidFill>
                          <a:effectLst/>
                        </a:rPr>
                        <a:t> or</a:t>
                      </a:r>
                      <a:r>
                        <a:rPr lang="en-US" sz="1400" dirty="0">
                          <a:solidFill>
                            <a:schemeClr val="tx1"/>
                          </a:solidFill>
                          <a:effectLst/>
                        </a:rPr>
                        <a:t> Developmental Disability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tc>
                  <a:txBody>
                    <a:bodyPr/>
                    <a:lstStyle/>
                    <a:p>
                      <a:pPr marL="0" marR="0" algn="ctr">
                        <a:lnSpc>
                          <a:spcPct val="107000"/>
                        </a:lnSpc>
                        <a:spcBef>
                          <a:spcPts val="0"/>
                        </a:spcBef>
                        <a:spcAft>
                          <a:spcPts val="800"/>
                        </a:spcAft>
                      </a:pPr>
                      <a:r>
                        <a:rPr lang="en-US" sz="1400" dirty="0">
                          <a:solidFill>
                            <a:schemeClr val="tx1"/>
                          </a:solidFill>
                          <a:effectLst/>
                        </a:rPr>
                        <a:t>Individuals With a</a:t>
                      </a:r>
                      <a:r>
                        <a:rPr lang="en-US" sz="1400" baseline="0" dirty="0">
                          <a:solidFill>
                            <a:schemeClr val="tx1"/>
                          </a:solidFill>
                          <a:effectLst/>
                        </a:rPr>
                        <a:t> B</a:t>
                      </a:r>
                      <a:r>
                        <a:rPr lang="en-US" sz="1400" dirty="0">
                          <a:solidFill>
                            <a:schemeClr val="tx1"/>
                          </a:solidFill>
                          <a:effectLst/>
                        </a:rPr>
                        <a:t>rain Injury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tc>
                  <a:txBody>
                    <a:bodyPr/>
                    <a:lstStyle/>
                    <a:p>
                      <a:pPr marL="0" marR="0" algn="ctr">
                        <a:lnSpc>
                          <a:spcPct val="107000"/>
                        </a:lnSpc>
                        <a:spcBef>
                          <a:spcPts val="0"/>
                        </a:spcBef>
                        <a:spcAft>
                          <a:spcPts val="800"/>
                        </a:spcAft>
                      </a:pPr>
                      <a:r>
                        <a:rPr lang="en-US" sz="1400" dirty="0">
                          <a:solidFill>
                            <a:schemeClr val="tx1"/>
                          </a:solidFill>
                          <a:effectLst/>
                        </a:rPr>
                        <a:t>Individuals With Serious Mental</a:t>
                      </a:r>
                      <a:r>
                        <a:rPr lang="en-US" sz="1400" baseline="0" dirty="0">
                          <a:solidFill>
                            <a:schemeClr val="tx1"/>
                          </a:solidFill>
                          <a:effectLst/>
                        </a:rPr>
                        <a:t> Illness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extLst>
                  <a:ext uri="{0D108BD9-81ED-4DB2-BD59-A6C34878D82A}">
                    <a16:rowId xmlns:a16="http://schemas.microsoft.com/office/drawing/2014/main" val="10000"/>
                  </a:ext>
                </a:extLst>
              </a:tr>
              <a:tr h="325756">
                <a:tc>
                  <a:txBody>
                    <a:bodyPr/>
                    <a:lstStyle/>
                    <a:p>
                      <a:pPr marL="0" marR="0">
                        <a:lnSpc>
                          <a:spcPct val="107000"/>
                        </a:lnSpc>
                        <a:spcBef>
                          <a:spcPts val="0"/>
                        </a:spcBef>
                        <a:spcAft>
                          <a:spcPts val="800"/>
                        </a:spcAft>
                      </a:pPr>
                      <a:r>
                        <a:rPr lang="en-US" sz="1600" dirty="0">
                          <a:solidFill>
                            <a:schemeClr val="tx1"/>
                          </a:solidFill>
                          <a:effectLst/>
                        </a:rPr>
                        <a:t>Arizona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tc>
                  <a:txBody>
                    <a:bodyPr/>
                    <a:lstStyle/>
                    <a:p>
                      <a:pPr marL="0" marR="0" algn="ctr">
                        <a:lnSpc>
                          <a:spcPct val="107000"/>
                        </a:lnSpc>
                        <a:spcBef>
                          <a:spcPts val="0"/>
                        </a:spcBef>
                        <a:spcAft>
                          <a:spcPts val="800"/>
                        </a:spcAft>
                      </a:pPr>
                      <a:r>
                        <a:rPr lang="en-US" sz="1600" b="1" dirty="0">
                          <a:solidFill>
                            <a:srgbClr val="D2DEEF"/>
                          </a:solidFill>
                          <a:effectLst/>
                        </a:rPr>
                        <a:t> .</a:t>
                      </a:r>
                      <a:endParaRPr lang="en-US" sz="1600" b="1" dirty="0">
                        <a:solidFill>
                          <a:srgbClr val="D2DEE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solidFill>
                            <a:srgbClr val="D2DEEF"/>
                          </a:solidFill>
                          <a:effectLst/>
                        </a:rPr>
                        <a:t>. </a:t>
                      </a:r>
                      <a:endParaRPr lang="en-US" sz="1600" b="1" dirty="0">
                        <a:solidFill>
                          <a:srgbClr val="D2DEE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solidFill>
                            <a:srgbClr val="D2DEEF"/>
                          </a:solidFill>
                          <a:effectLst/>
                        </a:rPr>
                        <a:t> .</a:t>
                      </a:r>
                      <a:endParaRPr lang="en-US" sz="1600" b="1" dirty="0">
                        <a:solidFill>
                          <a:srgbClr val="D2DEE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2DEEF"/>
                    </a:solidFill>
                  </a:tcPr>
                </a:tc>
                <a:tc>
                  <a:txBody>
                    <a:bodyPr/>
                    <a:lstStyle/>
                    <a:p>
                      <a:pPr marL="0" marR="0" algn="ctr">
                        <a:lnSpc>
                          <a:spcPct val="107000"/>
                        </a:lnSpc>
                        <a:spcBef>
                          <a:spcPts val="0"/>
                        </a:spcBef>
                        <a:spcAft>
                          <a:spcPts val="800"/>
                        </a:spcAft>
                      </a:pPr>
                      <a:r>
                        <a:rPr lang="en-US" sz="1600" b="1" dirty="0">
                          <a:solidFill>
                            <a:srgbClr val="D2DEEF"/>
                          </a:solidFill>
                          <a:effectLst/>
                        </a:rPr>
                        <a:t>. </a:t>
                      </a:r>
                      <a:endParaRPr lang="en-US" sz="1600" b="1" dirty="0">
                        <a:solidFill>
                          <a:srgbClr val="D2DEE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2DEEF"/>
                    </a:solidFill>
                  </a:tcPr>
                </a:tc>
                <a:extLst>
                  <a:ext uri="{0D108BD9-81ED-4DB2-BD59-A6C34878D82A}">
                    <a16:rowId xmlns:a16="http://schemas.microsoft.com/office/drawing/2014/main" val="10001"/>
                  </a:ext>
                </a:extLst>
              </a:tr>
              <a:tr h="325756">
                <a:tc>
                  <a:txBody>
                    <a:bodyPr/>
                    <a:lstStyle/>
                    <a:p>
                      <a:pPr marL="0" marR="0">
                        <a:lnSpc>
                          <a:spcPct val="107000"/>
                        </a:lnSpc>
                        <a:spcBef>
                          <a:spcPts val="0"/>
                        </a:spcBef>
                        <a:spcAft>
                          <a:spcPts val="800"/>
                        </a:spcAft>
                      </a:pPr>
                      <a:r>
                        <a:rPr lang="en-US" sz="1600" dirty="0">
                          <a:solidFill>
                            <a:schemeClr val="tx1"/>
                          </a:solidFill>
                          <a:effectLst/>
                        </a:rPr>
                        <a:t>Colorado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baseline="0" dirty="0">
                          <a:solidFill>
                            <a:schemeClr val="accent1">
                              <a:lumMod val="20000"/>
                              <a:lumOff val="80000"/>
                            </a:schemeClr>
                          </a:solidFill>
                          <a:effectLst/>
                        </a:rPr>
                        <a:t> .</a:t>
                      </a:r>
                      <a:endParaRPr lang="en-US" sz="1600" b="1" baseline="0"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25756">
                <a:tc>
                  <a:txBody>
                    <a:bodyPr/>
                    <a:lstStyle/>
                    <a:p>
                      <a:pPr marL="0" marR="0">
                        <a:lnSpc>
                          <a:spcPct val="107000"/>
                        </a:lnSpc>
                        <a:spcBef>
                          <a:spcPts val="0"/>
                        </a:spcBef>
                        <a:spcAft>
                          <a:spcPts val="800"/>
                        </a:spcAft>
                      </a:pPr>
                      <a:r>
                        <a:rPr lang="en-US" sz="1600" dirty="0">
                          <a:solidFill>
                            <a:schemeClr val="tx1"/>
                          </a:solidFill>
                          <a:effectLst/>
                        </a:rPr>
                        <a:t>Connecticut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D2DEEF"/>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D2DEEF"/>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D2DEEF"/>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D2DEEF"/>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25756">
                <a:tc>
                  <a:txBody>
                    <a:bodyPr/>
                    <a:lstStyle/>
                    <a:p>
                      <a:pPr marL="0" marR="0">
                        <a:lnSpc>
                          <a:spcPct val="107000"/>
                        </a:lnSpc>
                        <a:spcBef>
                          <a:spcPts val="0"/>
                        </a:spcBef>
                        <a:spcAft>
                          <a:spcPts val="800"/>
                        </a:spcAft>
                      </a:pPr>
                      <a:r>
                        <a:rPr lang="en-US" sz="1600" dirty="0">
                          <a:solidFill>
                            <a:schemeClr val="tx1"/>
                          </a:solidFill>
                          <a:effectLst/>
                        </a:rPr>
                        <a:t>Georgia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25756">
                <a:tc>
                  <a:txBody>
                    <a:bodyPr/>
                    <a:lstStyle/>
                    <a:p>
                      <a:pPr marL="0" marR="0">
                        <a:lnSpc>
                          <a:spcPct val="107000"/>
                        </a:lnSpc>
                        <a:spcBef>
                          <a:spcPts val="0"/>
                        </a:spcBef>
                        <a:spcAft>
                          <a:spcPts val="800"/>
                        </a:spcAft>
                      </a:pPr>
                      <a:r>
                        <a:rPr lang="en-US" sz="1600" dirty="0">
                          <a:solidFill>
                            <a:schemeClr val="tx1"/>
                          </a:solidFill>
                          <a:effectLst/>
                        </a:rPr>
                        <a:t>Kentucky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D2DEEF"/>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D2DEEF"/>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D2DEEF"/>
                          </a:solidFill>
                          <a:effectLst/>
                          <a:uLnTx/>
                          <a:uFillTx/>
                          <a:latin typeface="+mn-lt"/>
                          <a:ea typeface="+mn-ea"/>
                          <a:cs typeface="+mn-cs"/>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25756">
                <a:tc>
                  <a:txBody>
                    <a:bodyPr/>
                    <a:lstStyle/>
                    <a:p>
                      <a:pPr marL="0" marR="0">
                        <a:lnSpc>
                          <a:spcPct val="107000"/>
                        </a:lnSpc>
                        <a:spcBef>
                          <a:spcPts val="0"/>
                        </a:spcBef>
                        <a:spcAft>
                          <a:spcPts val="800"/>
                        </a:spcAft>
                      </a:pPr>
                      <a:r>
                        <a:rPr lang="en-US" sz="1600" dirty="0">
                          <a:solidFill>
                            <a:schemeClr val="tx1"/>
                          </a:solidFill>
                          <a:effectLst/>
                        </a:rPr>
                        <a:t>Louisiana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25756">
                <a:tc>
                  <a:txBody>
                    <a:bodyPr/>
                    <a:lstStyle/>
                    <a:p>
                      <a:pPr marL="0" marR="0">
                        <a:lnSpc>
                          <a:spcPct val="107000"/>
                        </a:lnSpc>
                        <a:spcBef>
                          <a:spcPts val="0"/>
                        </a:spcBef>
                        <a:spcAft>
                          <a:spcPts val="800"/>
                        </a:spcAft>
                      </a:pPr>
                      <a:r>
                        <a:rPr lang="en-US" sz="1600" dirty="0">
                          <a:solidFill>
                            <a:schemeClr val="tx1"/>
                          </a:solidFill>
                          <a:effectLst/>
                        </a:rPr>
                        <a:t>Maryland</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D2DEEF"/>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D2DEEF"/>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D2DEEF"/>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D2DEEF"/>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D2DEEF"/>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D2DEEF"/>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D2DEEF"/>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D2DEEF"/>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25756">
                <a:tc>
                  <a:txBody>
                    <a:bodyPr/>
                    <a:lstStyle/>
                    <a:p>
                      <a:pPr marL="0" marR="0">
                        <a:lnSpc>
                          <a:spcPct val="107000"/>
                        </a:lnSpc>
                        <a:spcBef>
                          <a:spcPts val="0"/>
                        </a:spcBef>
                        <a:spcAft>
                          <a:spcPts val="800"/>
                        </a:spcAft>
                      </a:pPr>
                      <a:r>
                        <a:rPr lang="en-US" sz="1600" dirty="0">
                          <a:solidFill>
                            <a:schemeClr val="tx1"/>
                          </a:solidFill>
                          <a:effectLst/>
                        </a:rPr>
                        <a:t>Minnesota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68259">
                <a:tc>
                  <a:txBody>
                    <a:bodyPr/>
                    <a:lstStyle/>
                    <a:p>
                      <a:pPr marL="0" marR="0" defTabSz="1319213">
                        <a:lnSpc>
                          <a:spcPct val="107000"/>
                        </a:lnSpc>
                        <a:spcBef>
                          <a:spcPts val="0"/>
                        </a:spcBef>
                        <a:spcAft>
                          <a:spcPts val="800"/>
                        </a:spcAft>
                      </a:pPr>
                      <a:r>
                        <a:rPr lang="en-US" sz="1600" dirty="0">
                          <a:solidFill>
                            <a:schemeClr val="tx1"/>
                          </a:solidFill>
                          <a:effectLst/>
                        </a:rPr>
                        <a:t>New Hampshire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D2DEEF"/>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D2DEEF"/>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D2DEEF"/>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D2DEEF"/>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25756">
                <a:tc>
                  <a:txBody>
                    <a:bodyPr/>
                    <a:lstStyle/>
                    <a:p>
                      <a:pPr marL="0" marR="0">
                        <a:lnSpc>
                          <a:spcPct val="107000"/>
                        </a:lnSpc>
                        <a:spcBef>
                          <a:spcPts val="0"/>
                        </a:spcBef>
                        <a:spcAft>
                          <a:spcPts val="800"/>
                        </a:spcAft>
                      </a:pPr>
                      <a:r>
                        <a:rPr lang="en-US" sz="1600" dirty="0">
                          <a:solidFill>
                            <a:schemeClr val="tx1"/>
                          </a:solidFill>
                          <a:effectLst/>
                        </a:rPr>
                        <a:t>Tennessee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6ABDC"/>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b="1" dirty="0">
                          <a:effectLst/>
                        </a:rPr>
                        <a:t>X</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rPr>
                        <a:t> .</a:t>
                      </a:r>
                      <a:endParaRPr kumimoji="0" lang="en-US" sz="1600" b="1" i="0" u="none" strike="noStrike" kern="1200" cap="none" spc="0" normalizeH="0" baseline="0" noProof="0" dirty="0">
                        <a:ln>
                          <a:noFill/>
                        </a:ln>
                        <a:solidFill>
                          <a:srgbClr val="5B9BD5">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Calibri" panose="020F0502020204030204"/>
              </a:rPr>
              <a:t>31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p:cNvSpPr>
            <a:spLocks noGrp="1"/>
          </p:cNvSpPr>
          <p:nvPr>
            <p:ph type="title"/>
          </p:nvPr>
        </p:nvSpPr>
        <p:spPr>
          <a:xfrm>
            <a:off x="0" y="109728"/>
            <a:ext cx="9143999" cy="1325563"/>
          </a:xfrm>
        </p:spPr>
        <p:txBody>
          <a:bodyPr>
            <a:noAutofit/>
          </a:bodyPr>
          <a:lstStyle/>
          <a:p>
            <a:r>
              <a:rPr lang="en-US" sz="3600" dirty="0"/>
              <a:t>Populations Participating in Overall TEFT Demonstration of HCBS CAHPS Survey by State</a:t>
            </a:r>
          </a:p>
        </p:txBody>
      </p:sp>
    </p:spTree>
    <p:extLst>
      <p:ext uri="{BB962C8B-B14F-4D97-AF65-F5344CB8AC3E}">
        <p14:creationId xmlns:p14="http://schemas.microsoft.com/office/powerpoint/2010/main" val="3089386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CONNECTICUT </a:t>
            </a:r>
            <a:r>
              <a:rPr lang="en-US" dirty="0" err="1"/>
              <a:t>WaiverS</a:t>
            </a:r>
            <a:endParaRPr lang="en-U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sz="2000" dirty="0"/>
              <a:t>11 Medicaid waivers</a:t>
            </a:r>
          </a:p>
          <a:p>
            <a:pPr marL="623888" lvl="1" indent="-276225"/>
            <a:r>
              <a:rPr lang="en-US" sz="2000" dirty="0"/>
              <a:t>7 Operated directly by Medicaid agency</a:t>
            </a:r>
          </a:p>
          <a:p>
            <a:pPr marL="623888" lvl="1" indent="-276225"/>
            <a:r>
              <a:rPr lang="en-US" sz="2000" dirty="0"/>
              <a:t>3 Operated by the DD agency</a:t>
            </a:r>
          </a:p>
          <a:p>
            <a:pPr marL="623888" lvl="1" indent="-276225"/>
            <a:r>
              <a:rPr lang="en-US" sz="2000" dirty="0"/>
              <a:t>1 operated by Mental Health Agency</a:t>
            </a:r>
          </a:p>
          <a:p>
            <a:pPr>
              <a:buFont typeface="Arial" panose="020B0604020202020204" pitchFamily="34" charset="0"/>
              <a:buChar char="•"/>
            </a:pPr>
            <a:r>
              <a:rPr lang="en-US" sz="2000" dirty="0"/>
              <a:t>Two HCBS State Plan Options</a:t>
            </a:r>
          </a:p>
          <a:p>
            <a:pPr marL="623888" lvl="1" indent="-276225"/>
            <a:r>
              <a:rPr lang="en-US" sz="2000" dirty="0"/>
              <a:t>1915i effective 2012</a:t>
            </a:r>
          </a:p>
          <a:p>
            <a:pPr marL="623888" lvl="1" indent="-276225"/>
            <a:r>
              <a:rPr lang="en-US" sz="2000" dirty="0"/>
              <a:t>1915k effective 2015</a:t>
            </a:r>
          </a:p>
          <a:p>
            <a:pPr marL="457200" lvl="1" indent="0">
              <a:buNone/>
            </a:pPr>
            <a:endParaRPr lang="en-US" sz="2000" dirty="0"/>
          </a:p>
          <a:p>
            <a:pPr>
              <a:buFont typeface="Arial" panose="020B0604020202020204" pitchFamily="34" charset="0"/>
              <a:buChar char="•"/>
            </a:pPr>
            <a:r>
              <a:rPr lang="en-US" sz="2000" dirty="0"/>
              <a:t>Performance measures in Waivers varied </a:t>
            </a:r>
          </a:p>
          <a:p>
            <a:pPr>
              <a:buFont typeface="Arial" panose="020B0604020202020204" pitchFamily="34" charset="0"/>
              <a:buChar char="•"/>
            </a:pPr>
            <a:r>
              <a:rPr lang="en-US" sz="2000" dirty="0"/>
              <a:t>Evidence collection for CMS always challenging</a:t>
            </a:r>
          </a:p>
          <a:p>
            <a:pPr>
              <a:buFont typeface="Arial" panose="020B0604020202020204" pitchFamily="34" charset="0"/>
              <a:buChar char="•"/>
            </a:pPr>
            <a:r>
              <a:rPr lang="en-US" sz="2000" dirty="0"/>
              <a:t>Goal is a consistent approach to reward quality and facilitate reporting</a:t>
            </a:r>
          </a:p>
          <a:p>
            <a:pPr marL="457200" lvl="1" indent="0">
              <a:buNone/>
            </a:pPr>
            <a:endParaRPr lang="en-US" sz="2000" dirty="0"/>
          </a:p>
          <a:p>
            <a:endParaRPr lang="en-US" sz="2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Franklin Gothic Book"/>
              </a:rPr>
              <a:t>32</a:t>
            </a:r>
            <a:endParaRPr kumimoji="0" lang="en-US"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3969381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Case Management Contract</a:t>
            </a:r>
          </a:p>
        </p:txBody>
      </p:sp>
      <p:sp>
        <p:nvSpPr>
          <p:cNvPr id="3" name="Content Placeholder 2"/>
          <p:cNvSpPr>
            <a:spLocks noGrp="1"/>
          </p:cNvSpPr>
          <p:nvPr>
            <p:ph idx="1"/>
          </p:nvPr>
        </p:nvSpPr>
        <p:spPr>
          <a:xfrm>
            <a:off x="822960" y="1174595"/>
            <a:ext cx="7520940" cy="3579849"/>
          </a:xfrm>
        </p:spPr>
        <p:txBody>
          <a:bodyPr>
            <a:normAutofit/>
          </a:bodyPr>
          <a:lstStyle/>
          <a:p>
            <a:pPr>
              <a:buFont typeface="Arial" panose="020B0604020202020204" pitchFamily="34" charset="0"/>
              <a:buChar char="•"/>
            </a:pPr>
            <a:r>
              <a:rPr lang="en-US" sz="2000" dirty="0"/>
              <a:t>Added performance bonus incentives to the contracts in 2013</a:t>
            </a:r>
          </a:p>
          <a:p>
            <a:pPr>
              <a:buFont typeface="Arial" panose="020B0604020202020204" pitchFamily="34" charset="0"/>
              <a:buChar char="•"/>
            </a:pPr>
            <a:r>
              <a:rPr lang="en-US" sz="2000" dirty="0"/>
              <a:t>Pool is divided by the number of performance standards</a:t>
            </a:r>
          </a:p>
          <a:p>
            <a:pPr>
              <a:buFont typeface="Arial" panose="020B0604020202020204" pitchFamily="34" charset="0"/>
              <a:buChar char="•"/>
            </a:pPr>
            <a:r>
              <a:rPr lang="en-US" sz="2000" dirty="0"/>
              <a:t>Performance Incentives based on 3 Composite scores</a:t>
            </a:r>
          </a:p>
          <a:p>
            <a:pPr marL="685800" lvl="1" indent="-173038"/>
            <a:r>
              <a:rPr lang="en-US" sz="2000" dirty="0"/>
              <a:t>Case manager is helpful</a:t>
            </a:r>
          </a:p>
          <a:p>
            <a:pPr marL="685800" lvl="1" indent="-173038"/>
            <a:r>
              <a:rPr lang="en-US" sz="2000" dirty="0"/>
              <a:t>Choosing the services that matter to you</a:t>
            </a:r>
          </a:p>
          <a:p>
            <a:pPr marL="685800" lvl="1" indent="-173038"/>
            <a:r>
              <a:rPr lang="en-US" sz="2000" dirty="0"/>
              <a:t>Personal safety and respect</a:t>
            </a:r>
          </a:p>
          <a:p>
            <a:endParaRPr lang="en-US" sz="2000" dirty="0"/>
          </a:p>
          <a:p>
            <a:pPr>
              <a:buFont typeface="Arial" panose="020B0604020202020204" pitchFamily="34" charset="0"/>
              <a:buChar char="•"/>
            </a:pPr>
            <a:endParaRPr lang="en-US" sz="2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smtClean="0">
                <a:ln>
                  <a:noFill/>
                </a:ln>
                <a:solidFill>
                  <a:srgbClr val="FFFFFF"/>
                </a:solidFill>
                <a:effectLst/>
                <a:uLnTx/>
                <a:uFillTx/>
                <a:latin typeface="Franklin Gothic Book"/>
                <a:ea typeface="+mn-ea"/>
                <a:cs typeface="+mn-cs"/>
              </a:rPr>
              <a:t>33</a:t>
            </a:r>
            <a:endParaRPr kumimoji="0" lang="en-US" sz="165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885804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60374"/>
            <a:ext cx="5410200" cy="454026"/>
          </a:xfrm>
        </p:spPr>
        <p:txBody>
          <a:bodyPr/>
          <a:lstStyle/>
          <a:p>
            <a:r>
              <a:rPr lang="en-US" sz="2400" dirty="0"/>
              <a:t>HCBS CAHPS Survey Use</a:t>
            </a:r>
          </a:p>
        </p:txBody>
      </p:sp>
      <p:sp>
        <p:nvSpPr>
          <p:cNvPr id="4" name="Content Placeholder 3"/>
          <p:cNvSpPr>
            <a:spLocks noGrp="1"/>
          </p:cNvSpPr>
          <p:nvPr>
            <p:ph sz="quarter" idx="13"/>
          </p:nvPr>
        </p:nvSpPr>
        <p:spPr>
          <a:xfrm>
            <a:off x="457200" y="1143000"/>
            <a:ext cx="8153400" cy="1905000"/>
          </a:xfrm>
        </p:spPr>
        <p:txBody>
          <a:bodyPr/>
          <a:lstStyle/>
          <a:p>
            <a:r>
              <a:rPr lang="en-US" sz="2400" dirty="0"/>
              <a:t>Fee for Service HCBS Waivers</a:t>
            </a:r>
          </a:p>
          <a:p>
            <a:pPr lvl="1"/>
            <a:r>
              <a:rPr lang="en-US" sz="2000" dirty="0"/>
              <a:t>2018 for all regions except Southwest</a:t>
            </a:r>
          </a:p>
          <a:p>
            <a:r>
              <a:rPr lang="en-US" sz="2400" dirty="0" err="1"/>
              <a:t>MCOs</a:t>
            </a:r>
            <a:r>
              <a:rPr lang="en-US" sz="2400" dirty="0"/>
              <a:t> in Community </a:t>
            </a:r>
            <a:r>
              <a:rPr lang="en-US" sz="2400" dirty="0" err="1"/>
              <a:t>HealthChoices</a:t>
            </a:r>
            <a:r>
              <a:rPr lang="en-US" sz="2400" dirty="0"/>
              <a:t> </a:t>
            </a:r>
          </a:p>
          <a:p>
            <a:pPr lvl="1"/>
            <a:r>
              <a:rPr lang="en-US" sz="2000" dirty="0"/>
              <a:t>2018: Southwest (Phase 1)</a:t>
            </a:r>
          </a:p>
          <a:p>
            <a:pPr lvl="1"/>
            <a:r>
              <a:rPr lang="en-US" sz="2000" dirty="0"/>
              <a:t>2019: Southeast (Phase 2) </a:t>
            </a:r>
          </a:p>
          <a:p>
            <a:pPr lvl="1"/>
            <a:r>
              <a:rPr lang="en-US" sz="2000" dirty="0"/>
              <a:t>Annually starting 2020: Statewide</a:t>
            </a:r>
          </a:p>
          <a:p>
            <a:pPr marL="257175" lvl="1" indent="-257175">
              <a:buChar char="•"/>
            </a:pPr>
            <a:r>
              <a:rPr lang="en-US" sz="2400" dirty="0"/>
              <a:t>Include Supplemental Employment Module</a:t>
            </a:r>
          </a:p>
          <a:p>
            <a:pPr marL="457200" lvl="1" indent="0">
              <a:buNone/>
            </a:pPr>
            <a:endParaRPr lang="en-US" dirty="0"/>
          </a:p>
        </p:txBody>
      </p:sp>
      <p:pic>
        <p:nvPicPr>
          <p:cNvPr id="2" name="Picture 1" descr="Image of phases of the Supplemental Employment Module" title="Map"/>
          <p:cNvPicPr>
            <a:picLocks noChangeAspect="1"/>
          </p:cNvPicPr>
          <p:nvPr/>
        </p:nvPicPr>
        <p:blipFill>
          <a:blip r:embed="rId3"/>
          <a:stretch>
            <a:fillRect/>
          </a:stretch>
        </p:blipFill>
        <p:spPr>
          <a:xfrm>
            <a:off x="4099658" y="3276600"/>
            <a:ext cx="4209586" cy="325468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738" y="5598042"/>
            <a:ext cx="1415550" cy="408711"/>
          </a:xfrm>
          <a:prstGeom prst="rect">
            <a:avLst/>
          </a:prstGeom>
        </p:spPr>
      </p:pic>
      <p:sp>
        <p:nvSpPr>
          <p:cNvPr id="3" name="TextBox 2"/>
          <p:cNvSpPr txBox="1"/>
          <p:nvPr/>
        </p:nvSpPr>
        <p:spPr>
          <a:xfrm>
            <a:off x="8216878" y="6158882"/>
            <a:ext cx="354584" cy="276999"/>
          </a:xfrm>
          <a:prstGeom prst="rect">
            <a:avLst/>
          </a:prstGeom>
          <a:noFill/>
        </p:spPr>
        <p:txBody>
          <a:bodyPr wrap="none" rtlCol="0">
            <a:spAutoFit/>
          </a:bodyPr>
          <a:lstStyle/>
          <a:p>
            <a:r>
              <a:rPr lang="en-US" sz="1200" dirty="0" smtClean="0">
                <a:solidFill>
                  <a:schemeClr val="bg1"/>
                </a:solidFill>
                <a:latin typeface="Calibri" panose="020F0502020204030204" pitchFamily="34" charset="0"/>
                <a:cs typeface="Calibri" panose="020F0502020204030204" pitchFamily="34" charset="0"/>
              </a:rPr>
              <a:t>34</a:t>
            </a:r>
            <a:endParaRPr lang="en-US"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7436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70A6-1C26-4D35-B9C6-C1045FA13258}"/>
              </a:ext>
            </a:extLst>
          </p:cNvPr>
          <p:cNvSpPr>
            <a:spLocks noGrp="1"/>
          </p:cNvSpPr>
          <p:nvPr>
            <p:ph type="title"/>
          </p:nvPr>
        </p:nvSpPr>
        <p:spPr/>
        <p:txBody>
          <a:bodyPr/>
          <a:lstStyle/>
          <a:p>
            <a:r>
              <a:rPr lang="en-US" dirty="0"/>
              <a:t>Publicly Available Resources</a:t>
            </a:r>
          </a:p>
        </p:txBody>
      </p:sp>
      <p:sp>
        <p:nvSpPr>
          <p:cNvPr id="3" name="Slide Number Placeholder 2">
            <a:extLst>
              <a:ext uri="{FF2B5EF4-FFF2-40B4-BE49-F238E27FC236}">
                <a16:creationId xmlns:a16="http://schemas.microsoft.com/office/drawing/2014/main" id="{1823D7DD-7598-4675-BCBD-37CEEE19E589}"/>
              </a:ext>
            </a:extLst>
          </p:cNvPr>
          <p:cNvSpPr>
            <a:spLocks noGrp="1"/>
          </p:cNvSpPr>
          <p:nvPr>
            <p:ph type="sldNum" sz="quarter" idx="10"/>
          </p:nvPr>
        </p:nvSpPr>
        <p:spPr/>
        <p:txBody>
          <a:bodyPr/>
          <a:lstStyle/>
          <a:p>
            <a:r>
              <a:rPr lang="en-US" dirty="0" smtClean="0"/>
              <a:t>35</a:t>
            </a:r>
            <a:endParaRPr lang="en-US" dirty="0"/>
          </a:p>
        </p:txBody>
      </p:sp>
    </p:spTree>
    <p:extLst>
      <p:ext uri="{BB962C8B-B14F-4D97-AF65-F5344CB8AC3E}">
        <p14:creationId xmlns:p14="http://schemas.microsoft.com/office/powerpoint/2010/main" val="4159258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768" y="1719071"/>
            <a:ext cx="7886700" cy="4583757"/>
          </a:xfrm>
        </p:spPr>
        <p:txBody>
          <a:bodyPr>
            <a:normAutofit/>
          </a:bodyPr>
          <a:lstStyle/>
          <a:p>
            <a:pPr>
              <a:lnSpc>
                <a:spcPct val="100000"/>
              </a:lnSpc>
            </a:pPr>
            <a:r>
              <a:rPr lang="en-US" dirty="0">
                <a:hlinkClick r:id="rId3"/>
              </a:rPr>
              <a:t>CMS webpage on HCBS CAHPS Survey</a:t>
            </a:r>
            <a:endParaRPr lang="en-US" u="sng" dirty="0">
              <a:hlinkClick r:id="rId3"/>
            </a:endParaRPr>
          </a:p>
          <a:p>
            <a:pPr lvl="1">
              <a:lnSpc>
                <a:spcPct val="100000"/>
              </a:lnSpc>
            </a:pPr>
            <a:r>
              <a:rPr lang="en-US" dirty="0"/>
              <a:t>Full URL: </a:t>
            </a:r>
            <a:r>
              <a:rPr lang="en-US" dirty="0">
                <a:hlinkClick r:id="rId3"/>
              </a:rPr>
              <a:t>https://www.medicaid.gov/medicaid/quality-of-care/performance-measurement/cahps-hcbs-survey/index.html</a:t>
            </a:r>
            <a:r>
              <a:rPr lang="en-US" dirty="0"/>
              <a:t> </a:t>
            </a:r>
          </a:p>
          <a:p>
            <a:pPr marL="228600" lvl="1">
              <a:lnSpc>
                <a:spcPct val="100000"/>
              </a:lnSpc>
              <a:spcBef>
                <a:spcPts val="1000"/>
              </a:spcBef>
              <a:buFont typeface="Arial" panose="020B0604020202020204" pitchFamily="34" charset="0"/>
              <a:buChar char="•"/>
            </a:pPr>
            <a:r>
              <a:rPr lang="en-US" sz="2800" dirty="0"/>
              <a:t>TA guides forthcoming from CMS</a:t>
            </a:r>
          </a:p>
          <a:p>
            <a:pPr lvl="1">
              <a:lnSpc>
                <a:spcPct val="100000"/>
              </a:lnSpc>
            </a:pPr>
            <a:r>
              <a:rPr lang="en-US" dirty="0"/>
              <a:t>Standardized instructions for implementing survey</a:t>
            </a:r>
          </a:p>
          <a:p>
            <a:pPr lvl="1">
              <a:lnSpc>
                <a:spcPct val="100000"/>
              </a:lnSpc>
            </a:pPr>
            <a:r>
              <a:rPr lang="en-US" dirty="0"/>
              <a:t>Detailed instructions for analyzing data</a:t>
            </a:r>
          </a:p>
          <a:p>
            <a:pPr>
              <a:lnSpc>
                <a:spcPct val="100000"/>
              </a:lnSpc>
            </a:pPr>
            <a:r>
              <a:rPr lang="en-US" dirty="0">
                <a:hlinkClick r:id="rId4"/>
              </a:rPr>
              <a:t>HCBSCAHPS@us.ibm.com</a:t>
            </a:r>
            <a:r>
              <a:rPr lang="en-US" dirty="0"/>
              <a:t> mailbox for questions	</a:t>
            </a:r>
          </a:p>
          <a:p>
            <a:pPr>
              <a:lnSpc>
                <a:spcPct val="100000"/>
              </a:lnSpc>
            </a:pPr>
            <a:r>
              <a:rPr lang="en-US" dirty="0"/>
              <a:t>NQF #2967 in the </a:t>
            </a:r>
            <a:r>
              <a:rPr lang="en-US" u="sng" dirty="0">
                <a:hlinkClick r:id="rId5"/>
              </a:rPr>
              <a:t>NQF Quality Positioning System</a:t>
            </a:r>
            <a:r>
              <a:rPr lang="en-US" dirty="0"/>
              <a:t> </a:t>
            </a:r>
          </a:p>
          <a:p>
            <a:pPr lvl="1">
              <a:lnSpc>
                <a:spcPct val="100000"/>
              </a:lnSpc>
            </a:pPr>
            <a:endParaRPr lang="en-US" dirty="0"/>
          </a:p>
        </p:txBody>
      </p:sp>
      <p:sp>
        <p:nvSpPr>
          <p:cNvPr id="3" name="Slide Number Placeholder 2"/>
          <p:cNvSpPr>
            <a:spLocks noGrp="1"/>
          </p:cNvSpPr>
          <p:nvPr>
            <p:ph type="sldNum" sz="quarter" idx="12"/>
          </p:nvPr>
        </p:nvSpPr>
        <p:spPr/>
        <p:txBody>
          <a:bodyPr/>
          <a:lstStyle/>
          <a:p>
            <a:r>
              <a:rPr lang="en-US" dirty="0" smtClean="0">
                <a:solidFill>
                  <a:prstClr val="black"/>
                </a:solidFill>
              </a:rPr>
              <a:t>36</a:t>
            </a:r>
            <a:endParaRPr lang="en-US" dirty="0">
              <a:solidFill>
                <a:prstClr val="black"/>
              </a:solidFill>
            </a:endParaRPr>
          </a:p>
        </p:txBody>
      </p:sp>
      <p:sp>
        <p:nvSpPr>
          <p:cNvPr id="4" name="Title 3"/>
          <p:cNvSpPr>
            <a:spLocks noGrp="1"/>
          </p:cNvSpPr>
          <p:nvPr>
            <p:ph type="title"/>
          </p:nvPr>
        </p:nvSpPr>
        <p:spPr/>
        <p:txBody>
          <a:bodyPr/>
          <a:lstStyle/>
          <a:p>
            <a:r>
              <a:rPr lang="en-US" dirty="0"/>
              <a:t>Key HCBS CAHPS Survey Resources</a:t>
            </a:r>
          </a:p>
        </p:txBody>
      </p:sp>
    </p:spTree>
    <p:extLst>
      <p:ext uri="{BB962C8B-B14F-4D97-AF65-F5344CB8AC3E}">
        <p14:creationId xmlns:p14="http://schemas.microsoft.com/office/powerpoint/2010/main" val="207047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70A6-1C26-4D35-B9C6-C1045FA13258}"/>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1823D7DD-7598-4675-BCBD-37CEEE19E589}"/>
              </a:ext>
            </a:extLst>
          </p:cNvPr>
          <p:cNvSpPr>
            <a:spLocks noGrp="1"/>
          </p:cNvSpPr>
          <p:nvPr>
            <p:ph type="sldNum" sz="quarter" idx="10"/>
          </p:nvPr>
        </p:nvSpPr>
        <p:spPr/>
        <p:txBody>
          <a:bodyPr/>
          <a:lstStyle/>
          <a:p>
            <a:r>
              <a:rPr lang="en-US" dirty="0" smtClean="0"/>
              <a:t>37</a:t>
            </a:r>
            <a:endParaRPr lang="en-US" dirty="0"/>
          </a:p>
        </p:txBody>
      </p:sp>
    </p:spTree>
    <p:extLst>
      <p:ext uri="{BB962C8B-B14F-4D97-AF65-F5344CB8AC3E}">
        <p14:creationId xmlns:p14="http://schemas.microsoft.com/office/powerpoint/2010/main" val="333965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2443" y="381458"/>
            <a:ext cx="8364220" cy="1325563"/>
          </a:xfrm>
        </p:spPr>
        <p:txBody>
          <a:bodyPr>
            <a:noAutofit/>
          </a:bodyPr>
          <a:lstStyle/>
          <a:p>
            <a:r>
              <a:rPr lang="en-US" dirty="0" smtClean="0">
                <a:solidFill>
                  <a:prstClr val="black"/>
                </a:solidFill>
                <a:cs typeface="Arial" charset="0"/>
              </a:rPr>
              <a:t>TEFT Demonstration:  </a:t>
            </a:r>
            <a:br>
              <a:rPr lang="en-US" dirty="0" smtClean="0">
                <a:solidFill>
                  <a:prstClr val="black"/>
                </a:solidFill>
                <a:cs typeface="Arial" charset="0"/>
              </a:rPr>
            </a:br>
            <a:r>
              <a:rPr lang="en-US" dirty="0" smtClean="0">
                <a:solidFill>
                  <a:prstClr val="black"/>
                </a:solidFill>
                <a:cs typeface="Arial" charset="0"/>
              </a:rPr>
              <a:t>Quality Components</a:t>
            </a:r>
            <a:r>
              <a:rPr lang="en-US" dirty="0">
                <a:solidFill>
                  <a:prstClr val="black"/>
                </a:solidFill>
                <a:cs typeface="Arial" charset="0"/>
              </a:rPr>
              <a:t/>
            </a:r>
            <a:br>
              <a:rPr lang="en-US" dirty="0">
                <a:solidFill>
                  <a:prstClr val="black"/>
                </a:solidFill>
                <a:cs typeface="Arial" charset="0"/>
              </a:rPr>
            </a:br>
            <a:endParaRPr lang="en-US" dirty="0">
              <a:solidFill>
                <a:prstClr val="black"/>
              </a:solidFill>
              <a:cs typeface="Arial" charset="0"/>
            </a:endParaRPr>
          </a:p>
        </p:txBody>
      </p:sp>
      <p:pic>
        <p:nvPicPr>
          <p:cNvPr id="4" name="Picture 3" descr=" This slide depicts 4 quadrants, each one highlighting one of 4 TEFT Demonstration components and key activities.  In the top left corner is Cross Disability EoC Survey with four bullets: Field Test 2014-2015, Grantee Implementation 2016-2018, CAHPS Trademark received June 2016, and NQF endorsement of 19 HCBS CAHPS Survey-derived measures Oct. 2016.  In the top right corner is Functional Assessment Standardized Item with three bullets: Field Test 2017, Grantee Implementation 2017-2018, and NQF submission for endorsement of FASI measures 2018.  In the lower left corner is the eLTSS Plan Standard with the following three bullets: Participation in solution plan development and consensus activities with the Office of the National Coordinator for Health Information Technology: 2014–2015, Phase I Pilot execution: 2015–2016, and Phase II Pilot execution: 2016–20177.  The bottom right corner is Personal Health Record with the following three bullets: Development/procurement 2014-2016, Grantee implementation 2016-2018, and 6 TEFT states chose to implement and launch PH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91" y="1555096"/>
            <a:ext cx="7615064" cy="4663440"/>
          </a:xfrm>
          <a:prstGeom prst="rect">
            <a:avLst/>
          </a:prstGeom>
        </p:spPr>
      </p:pic>
      <p:sp>
        <p:nvSpPr>
          <p:cNvPr id="2" name="TextBox 1"/>
          <p:cNvSpPr txBox="1"/>
          <p:nvPr/>
        </p:nvSpPr>
        <p:spPr>
          <a:xfrm>
            <a:off x="8876663" y="6565187"/>
            <a:ext cx="267337" cy="307777"/>
          </a:xfrm>
          <a:prstGeom prst="rect">
            <a:avLst/>
          </a:prstGeom>
          <a:noFill/>
        </p:spPr>
        <p:txBody>
          <a:bodyPr wrap="square" rtlCol="0">
            <a:spAutoFit/>
          </a:bodyPr>
          <a:lstStyle/>
          <a:p>
            <a:r>
              <a:rPr lang="en-US" sz="1400" dirty="0" smtClean="0"/>
              <a:t>3</a:t>
            </a:r>
            <a:endParaRPr lang="en-US" sz="1400" dirty="0"/>
          </a:p>
        </p:txBody>
      </p:sp>
    </p:spTree>
    <p:extLst>
      <p:ext uri="{BB962C8B-B14F-4D97-AF65-F5344CB8AC3E}">
        <p14:creationId xmlns:p14="http://schemas.microsoft.com/office/powerpoint/2010/main" val="404187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9215-7E0C-4B37-8D5F-C19ACD7A75A6}"/>
              </a:ext>
            </a:extLst>
          </p:cNvPr>
          <p:cNvSpPr>
            <a:spLocks noGrp="1"/>
          </p:cNvSpPr>
          <p:nvPr>
            <p:ph type="title"/>
          </p:nvPr>
        </p:nvSpPr>
        <p:spPr/>
        <p:txBody>
          <a:bodyPr/>
          <a:lstStyle/>
          <a:p>
            <a:r>
              <a:rPr lang="en-US" dirty="0"/>
              <a:t>Functional Assessment Standardized Items (</a:t>
            </a:r>
            <a:r>
              <a:rPr lang="en-US" dirty="0" err="1"/>
              <a:t>FASI</a:t>
            </a:r>
            <a:r>
              <a:rPr lang="en-US" dirty="0"/>
              <a:t>)</a:t>
            </a:r>
          </a:p>
        </p:txBody>
      </p:sp>
      <p:sp>
        <p:nvSpPr>
          <p:cNvPr id="3" name="Slide Number Placeholder 2">
            <a:extLst>
              <a:ext uri="{FF2B5EF4-FFF2-40B4-BE49-F238E27FC236}">
                <a16:creationId xmlns:a16="http://schemas.microsoft.com/office/drawing/2014/main" id="{F7B23800-7949-451A-91BF-DC2776619136}"/>
              </a:ext>
            </a:extLst>
          </p:cNvPr>
          <p:cNvSpPr>
            <a:spLocks noGrp="1"/>
          </p:cNvSpPr>
          <p:nvPr>
            <p:ph type="sldNum" sz="quarter" idx="10"/>
          </p:nvPr>
        </p:nvSpPr>
        <p:spPr/>
        <p:txBody>
          <a:bodyPr/>
          <a:lstStyle/>
          <a:p>
            <a:r>
              <a:rPr lang="en-US" dirty="0" smtClean="0"/>
              <a:t>4</a:t>
            </a:r>
            <a:endParaRPr lang="en-US" dirty="0"/>
          </a:p>
        </p:txBody>
      </p:sp>
    </p:spTree>
    <p:extLst>
      <p:ext uri="{BB962C8B-B14F-4D97-AF65-F5344CB8AC3E}">
        <p14:creationId xmlns:p14="http://schemas.microsoft.com/office/powerpoint/2010/main" val="151153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BBFA-9605-4755-A5DE-489B4567D3A5}"/>
              </a:ext>
            </a:extLst>
          </p:cNvPr>
          <p:cNvSpPr>
            <a:spLocks noGrp="1"/>
          </p:cNvSpPr>
          <p:nvPr>
            <p:ph type="title"/>
          </p:nvPr>
        </p:nvSpPr>
        <p:spPr/>
        <p:txBody>
          <a:bodyPr>
            <a:normAutofit/>
          </a:bodyPr>
          <a:lstStyle/>
          <a:p>
            <a:r>
              <a:rPr lang="en-US" dirty="0"/>
              <a:t>Key Features of </a:t>
            </a:r>
            <a:r>
              <a:rPr lang="en-US" dirty="0" err="1"/>
              <a:t>FASI</a:t>
            </a:r>
            <a:endParaRPr lang="en-US" dirty="0"/>
          </a:p>
        </p:txBody>
      </p:sp>
      <p:sp>
        <p:nvSpPr>
          <p:cNvPr id="3" name="Content Placeholder 2">
            <a:extLst>
              <a:ext uri="{FF2B5EF4-FFF2-40B4-BE49-F238E27FC236}">
                <a16:creationId xmlns:a16="http://schemas.microsoft.com/office/drawing/2014/main" id="{285C9A04-5C5E-4634-A4D6-2195C7420168}"/>
              </a:ext>
            </a:extLst>
          </p:cNvPr>
          <p:cNvSpPr>
            <a:spLocks noGrp="1"/>
          </p:cNvSpPr>
          <p:nvPr>
            <p:ph idx="1"/>
          </p:nvPr>
        </p:nvSpPr>
        <p:spPr>
          <a:xfrm>
            <a:off x="628650" y="1672936"/>
            <a:ext cx="7886700" cy="4499264"/>
          </a:xfrm>
        </p:spPr>
        <p:txBody>
          <a:bodyPr>
            <a:normAutofit fontScale="47500" lnSpcReduction="20000"/>
          </a:bodyPr>
          <a:lstStyle/>
          <a:p>
            <a:pPr>
              <a:lnSpc>
                <a:spcPct val="120000"/>
              </a:lnSpc>
              <a:spcBef>
                <a:spcPts val="600"/>
              </a:spcBef>
              <a:spcAft>
                <a:spcPts val="600"/>
              </a:spcAft>
            </a:pPr>
            <a:r>
              <a:rPr lang="en-US" sz="5100" dirty="0">
                <a:cs typeface="Arial" panose="020B0604020202020204" pitchFamily="34" charset="0"/>
              </a:rPr>
              <a:t>Person-centered measures of functional ability &amp; need for assistance</a:t>
            </a:r>
          </a:p>
          <a:p>
            <a:pPr marL="808786" lvl="1" indent="-342900">
              <a:lnSpc>
                <a:spcPct val="120000"/>
              </a:lnSpc>
              <a:spcBef>
                <a:spcPts val="0"/>
              </a:spcBef>
              <a:spcAft>
                <a:spcPts val="600"/>
              </a:spcAft>
              <a:defRPr/>
            </a:pPr>
            <a:r>
              <a:rPr lang="en-US" sz="4000" dirty="0"/>
              <a:t>Aligned with federally standardized items for measuring function in the Medicare program and adapted for the </a:t>
            </a:r>
            <a:r>
              <a:rPr lang="en-US" sz="4000" dirty="0" err="1"/>
              <a:t>LTSS</a:t>
            </a:r>
            <a:r>
              <a:rPr lang="en-US" sz="4000" dirty="0"/>
              <a:t> population</a:t>
            </a:r>
          </a:p>
          <a:p>
            <a:pPr>
              <a:lnSpc>
                <a:spcPct val="120000"/>
              </a:lnSpc>
              <a:spcBef>
                <a:spcPts val="600"/>
              </a:spcBef>
              <a:spcAft>
                <a:spcPts val="600"/>
              </a:spcAft>
            </a:pPr>
            <a:r>
              <a:rPr lang="en-US" sz="5100" dirty="0">
                <a:cs typeface="Arial" panose="020B0604020202020204" pitchFamily="34" charset="0"/>
              </a:rPr>
              <a:t>Standardized approach allows for:</a:t>
            </a:r>
          </a:p>
          <a:p>
            <a:pPr marL="808786" lvl="1" indent="-342900">
              <a:lnSpc>
                <a:spcPct val="120000"/>
              </a:lnSpc>
              <a:spcBef>
                <a:spcPts val="0"/>
              </a:spcBef>
              <a:defRPr/>
            </a:pPr>
            <a:r>
              <a:rPr lang="en-US" sz="4000" dirty="0"/>
              <a:t>Common approach and definitions</a:t>
            </a:r>
          </a:p>
          <a:p>
            <a:pPr marL="808786" lvl="1" indent="-342900">
              <a:lnSpc>
                <a:spcPct val="120000"/>
              </a:lnSpc>
              <a:spcBef>
                <a:spcPts val="0"/>
              </a:spcBef>
              <a:defRPr/>
            </a:pPr>
            <a:r>
              <a:rPr lang="en-US" sz="4000" dirty="0"/>
              <a:t>Following the individual over time and across settings/programs</a:t>
            </a:r>
          </a:p>
          <a:p>
            <a:pPr marL="808786" lvl="1" indent="-342900">
              <a:lnSpc>
                <a:spcPct val="120000"/>
              </a:lnSpc>
              <a:spcBef>
                <a:spcPts val="0"/>
              </a:spcBef>
              <a:defRPr/>
            </a:pPr>
            <a:r>
              <a:rPr lang="en-US" sz="4000" dirty="0"/>
              <a:t>Comparisons across state HCBS programs</a:t>
            </a:r>
          </a:p>
          <a:p>
            <a:pPr>
              <a:lnSpc>
                <a:spcPct val="120000"/>
              </a:lnSpc>
              <a:spcBef>
                <a:spcPts val="600"/>
              </a:spcBef>
              <a:spcAft>
                <a:spcPts val="600"/>
              </a:spcAft>
            </a:pPr>
            <a:r>
              <a:rPr lang="en-US" sz="5100" dirty="0">
                <a:cs typeface="Arial" panose="020B0604020202020204" pitchFamily="34" charset="0"/>
              </a:rPr>
              <a:t>Electronic exchange of HCBS data:</a:t>
            </a:r>
          </a:p>
          <a:p>
            <a:pPr marL="808786" lvl="1" indent="-342900">
              <a:lnSpc>
                <a:spcPct val="120000"/>
              </a:lnSpc>
              <a:spcBef>
                <a:spcPts val="0"/>
              </a:spcBef>
              <a:defRPr/>
            </a:pPr>
            <a:r>
              <a:rPr lang="en-US" sz="4000" dirty="0"/>
              <a:t>Among providers, case managers, and beneficiaries</a:t>
            </a:r>
          </a:p>
          <a:p>
            <a:pPr marL="808786" lvl="1" indent="-342900">
              <a:lnSpc>
                <a:spcPct val="120000"/>
              </a:lnSpc>
              <a:spcBef>
                <a:spcPts val="0"/>
              </a:spcBef>
              <a:defRPr/>
            </a:pPr>
            <a:r>
              <a:rPr lang="en-US" sz="4000" dirty="0"/>
              <a:t>Allows data to follow the individual</a:t>
            </a:r>
          </a:p>
          <a:p>
            <a:endParaRPr lang="en-US" dirty="0"/>
          </a:p>
        </p:txBody>
      </p:sp>
      <p:sp>
        <p:nvSpPr>
          <p:cNvPr id="4" name="Slide Number Placeholder 3">
            <a:extLst>
              <a:ext uri="{FF2B5EF4-FFF2-40B4-BE49-F238E27FC236}">
                <a16:creationId xmlns:a16="http://schemas.microsoft.com/office/drawing/2014/main" id="{69C0000E-69BD-4568-AE51-599CC32FAB00}"/>
              </a:ext>
            </a:extLst>
          </p:cNvPr>
          <p:cNvSpPr>
            <a:spLocks noGrp="1"/>
          </p:cNvSpPr>
          <p:nvPr>
            <p:ph type="sldNum" sz="quarter" idx="12"/>
          </p:nvPr>
        </p:nvSpPr>
        <p:spPr/>
        <p:txBody>
          <a:bodyPr/>
          <a:lstStyle/>
          <a:p>
            <a:r>
              <a:rPr lang="en-US" dirty="0" smtClean="0"/>
              <a:t>5</a:t>
            </a:r>
            <a:endParaRPr lang="en-US" dirty="0"/>
          </a:p>
        </p:txBody>
      </p:sp>
    </p:spTree>
    <p:extLst>
      <p:ext uri="{BB962C8B-B14F-4D97-AF65-F5344CB8AC3E}">
        <p14:creationId xmlns:p14="http://schemas.microsoft.com/office/powerpoint/2010/main" val="3763553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5287-83D7-4FAE-9CF7-CA6BA9CFF53D}"/>
              </a:ext>
            </a:extLst>
          </p:cNvPr>
          <p:cNvSpPr>
            <a:spLocks noGrp="1"/>
          </p:cNvSpPr>
          <p:nvPr>
            <p:ph type="title"/>
          </p:nvPr>
        </p:nvSpPr>
        <p:spPr/>
        <p:txBody>
          <a:bodyPr/>
          <a:lstStyle/>
          <a:p>
            <a:r>
              <a:rPr lang="en-US" dirty="0"/>
              <a:t>Elements Included in </a:t>
            </a:r>
            <a:r>
              <a:rPr lang="en-US" dirty="0" err="1"/>
              <a:t>FASI</a:t>
            </a:r>
            <a:endParaRPr lang="en-US" dirty="0"/>
          </a:p>
        </p:txBody>
      </p:sp>
      <p:sp>
        <p:nvSpPr>
          <p:cNvPr id="3" name="Content Placeholder 2">
            <a:extLst>
              <a:ext uri="{FF2B5EF4-FFF2-40B4-BE49-F238E27FC236}">
                <a16:creationId xmlns:a16="http://schemas.microsoft.com/office/drawing/2014/main" id="{82F93D69-A143-41A4-AACE-7639E3677179}"/>
              </a:ext>
            </a:extLst>
          </p:cNvPr>
          <p:cNvSpPr>
            <a:spLocks noGrp="1"/>
          </p:cNvSpPr>
          <p:nvPr>
            <p:ph idx="1"/>
          </p:nvPr>
        </p:nvSpPr>
        <p:spPr/>
        <p:txBody>
          <a:bodyPr>
            <a:normAutofit/>
          </a:bodyPr>
          <a:lstStyle/>
          <a:p>
            <a:pPr marL="228600" lvl="1">
              <a:lnSpc>
                <a:spcPct val="110000"/>
              </a:lnSpc>
              <a:spcBef>
                <a:spcPts val="600"/>
              </a:spcBef>
              <a:spcAft>
                <a:spcPts val="600"/>
              </a:spcAft>
              <a:buFont typeface="Arial" panose="020B0604020202020204" pitchFamily="34" charset="0"/>
              <a:buChar char="•"/>
            </a:pPr>
            <a:r>
              <a:rPr lang="en-US" dirty="0">
                <a:cs typeface="Arial" panose="020B0604020202020204" pitchFamily="34" charset="0"/>
              </a:rPr>
              <a:t>Self care activities such as eating and dressing</a:t>
            </a:r>
          </a:p>
          <a:p>
            <a:pPr marL="228600" lvl="1">
              <a:lnSpc>
                <a:spcPct val="110000"/>
              </a:lnSpc>
              <a:spcBef>
                <a:spcPts val="600"/>
              </a:spcBef>
              <a:spcAft>
                <a:spcPts val="600"/>
              </a:spcAft>
              <a:buFont typeface="Arial" panose="020B0604020202020204" pitchFamily="34" charset="0"/>
              <a:buChar char="•"/>
            </a:pPr>
            <a:r>
              <a:rPr lang="en-US" dirty="0">
                <a:cs typeface="Arial" panose="020B0604020202020204" pitchFamily="34" charset="0"/>
              </a:rPr>
              <a:t>Mobility activities such as bed mobility and transfers, ambulation, and wheelchair use</a:t>
            </a:r>
          </a:p>
          <a:p>
            <a:pPr marL="228600" lvl="1">
              <a:lnSpc>
                <a:spcPct val="110000"/>
              </a:lnSpc>
              <a:spcBef>
                <a:spcPts val="600"/>
              </a:spcBef>
              <a:spcAft>
                <a:spcPts val="600"/>
              </a:spcAft>
              <a:buFont typeface="Arial" panose="020B0604020202020204" pitchFamily="34" charset="0"/>
              <a:buChar char="•"/>
            </a:pPr>
            <a:r>
              <a:rPr lang="en-US" dirty="0" smtClean="0">
                <a:cs typeface="Arial" panose="020B0604020202020204" pitchFamily="34" charset="0"/>
              </a:rPr>
              <a:t>Instrumental Activities of Daily Living (IADL) </a:t>
            </a:r>
            <a:r>
              <a:rPr lang="en-US" dirty="0">
                <a:cs typeface="Arial" panose="020B0604020202020204" pitchFamily="34" charset="0"/>
              </a:rPr>
              <a:t>activities such as meal preparation, finances, and housework</a:t>
            </a:r>
          </a:p>
          <a:p>
            <a:pPr marL="228600" lvl="1">
              <a:lnSpc>
                <a:spcPct val="110000"/>
              </a:lnSpc>
              <a:spcBef>
                <a:spcPts val="600"/>
              </a:spcBef>
              <a:spcAft>
                <a:spcPts val="600"/>
              </a:spcAft>
              <a:buFont typeface="Arial" panose="020B0604020202020204" pitchFamily="34" charset="0"/>
              <a:buChar char="•"/>
            </a:pPr>
            <a:r>
              <a:rPr lang="en-US" dirty="0">
                <a:cs typeface="Arial" panose="020B0604020202020204" pitchFamily="34" charset="0"/>
              </a:rPr>
              <a:t>Supports and services needed to complete daily activities such as assistive devices and paid and unpaid assistance services</a:t>
            </a:r>
          </a:p>
          <a:p>
            <a:pPr marL="228600" lvl="1">
              <a:lnSpc>
                <a:spcPct val="110000"/>
              </a:lnSpc>
              <a:spcBef>
                <a:spcPts val="600"/>
              </a:spcBef>
              <a:spcAft>
                <a:spcPts val="600"/>
              </a:spcAft>
              <a:buFont typeface="Arial" panose="020B0604020202020204" pitchFamily="34" charset="0"/>
              <a:buChar char="•"/>
            </a:pPr>
            <a:r>
              <a:rPr lang="en-US" dirty="0">
                <a:cs typeface="Arial" panose="020B0604020202020204" pitchFamily="34" charset="0"/>
              </a:rPr>
              <a:t>Process for participants to identify personal priorities</a:t>
            </a:r>
          </a:p>
        </p:txBody>
      </p:sp>
      <p:sp>
        <p:nvSpPr>
          <p:cNvPr id="4" name="Slide Number Placeholder 3">
            <a:extLst>
              <a:ext uri="{FF2B5EF4-FFF2-40B4-BE49-F238E27FC236}">
                <a16:creationId xmlns:a16="http://schemas.microsoft.com/office/drawing/2014/main" id="{51FABC41-FB8E-4DA5-B17C-BB9D467E3F0A}"/>
              </a:ext>
            </a:extLst>
          </p:cNvPr>
          <p:cNvSpPr>
            <a:spLocks noGrp="1"/>
          </p:cNvSpPr>
          <p:nvPr>
            <p:ph type="sldNum" sz="quarter" idx="12"/>
          </p:nvPr>
        </p:nvSpPr>
        <p:spPr/>
        <p:txBody>
          <a:bodyPr/>
          <a:lstStyle/>
          <a:p>
            <a:pPr>
              <a:defRPr/>
            </a:pPr>
            <a:r>
              <a:rPr lang="en-US" kern="0" dirty="0" smtClean="0">
                <a:solidFill>
                  <a:sysClr val="windowText" lastClr="000000"/>
                </a:solidFill>
              </a:rPr>
              <a:t>6</a:t>
            </a:r>
            <a:endParaRPr lang="en-US" kern="0" dirty="0">
              <a:solidFill>
                <a:sysClr val="windowText" lastClr="000000"/>
              </a:solidFill>
            </a:endParaRPr>
          </a:p>
        </p:txBody>
      </p:sp>
    </p:spTree>
    <p:extLst>
      <p:ext uri="{BB962C8B-B14F-4D97-AF65-F5344CB8AC3E}">
        <p14:creationId xmlns:p14="http://schemas.microsoft.com/office/powerpoint/2010/main" val="110333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 FASI Timeline Under TEFT">
            <a:extLst>
              <a:ext uri="{FF2B5EF4-FFF2-40B4-BE49-F238E27FC236}">
                <a16:creationId xmlns:a16="http://schemas.microsoft.com/office/drawing/2014/main" id="{545D35BD-6132-4D9B-AEB0-D5A3943758CC}"/>
              </a:ext>
            </a:extLst>
          </p:cNvPr>
          <p:cNvSpPr>
            <a:spLocks noGrp="1"/>
          </p:cNvSpPr>
          <p:nvPr>
            <p:ph type="title"/>
          </p:nvPr>
        </p:nvSpPr>
        <p:spPr/>
        <p:txBody>
          <a:bodyPr/>
          <a:lstStyle/>
          <a:p>
            <a:r>
              <a:rPr lang="en-US" dirty="0"/>
              <a:t>FASI Timeline Under TEFT</a:t>
            </a:r>
          </a:p>
        </p:txBody>
      </p:sp>
      <p:graphicFrame>
        <p:nvGraphicFramePr>
          <p:cNvPr id="5" name="Content Placeholder 4" title="FASI Timeline Under TEFT">
            <a:extLst>
              <a:ext uri="{FF2B5EF4-FFF2-40B4-BE49-F238E27FC236}">
                <a16:creationId xmlns:a16="http://schemas.microsoft.com/office/drawing/2014/main" id="{69A2BA07-21BC-4D2E-9B1A-78FE9B997862}"/>
              </a:ext>
            </a:extLst>
          </p:cNvPr>
          <p:cNvGraphicFramePr>
            <a:graphicFrameLocks noGrp="1"/>
          </p:cNvGraphicFramePr>
          <p:nvPr>
            <p:ph idx="1"/>
            <p:extLst>
              <p:ext uri="{D42A27DB-BD31-4B8C-83A1-F6EECF244321}">
                <p14:modId xmlns:p14="http://schemas.microsoft.com/office/powerpoint/2010/main" val="3575766775"/>
              </p:ext>
            </p:extLst>
          </p:nvPr>
        </p:nvGraphicFramePr>
        <p:xfrm>
          <a:off x="789708" y="1776846"/>
          <a:ext cx="7645632" cy="4378960"/>
        </p:xfrm>
        <a:graphic>
          <a:graphicData uri="http://schemas.openxmlformats.org/drawingml/2006/table">
            <a:tbl>
              <a:tblPr firstRow="1" bandRow="1">
                <a:tableStyleId>{5C22544A-7EE6-4342-B048-85BDC9FD1C3A}</a:tableStyleId>
              </a:tblPr>
              <a:tblGrid>
                <a:gridCol w="1640604">
                  <a:extLst>
                    <a:ext uri="{9D8B030D-6E8A-4147-A177-3AD203B41FA5}">
                      <a16:colId xmlns:a16="http://schemas.microsoft.com/office/drawing/2014/main" val="3458574015"/>
                    </a:ext>
                  </a:extLst>
                </a:gridCol>
                <a:gridCol w="6005028">
                  <a:extLst>
                    <a:ext uri="{9D8B030D-6E8A-4147-A177-3AD203B41FA5}">
                      <a16:colId xmlns:a16="http://schemas.microsoft.com/office/drawing/2014/main" val="1317626129"/>
                    </a:ext>
                  </a:extLst>
                </a:gridCol>
              </a:tblGrid>
              <a:tr h="431800">
                <a:tc>
                  <a:txBody>
                    <a:bodyPr/>
                    <a:lstStyle/>
                    <a:p>
                      <a:r>
                        <a:rPr lang="en-US" sz="2000" dirty="0"/>
                        <a:t>Time Frame</a:t>
                      </a:r>
                    </a:p>
                  </a:txBody>
                  <a:tcPr marL="68580" marR="68580" marT="34290" marB="34290"/>
                </a:tc>
                <a:tc>
                  <a:txBody>
                    <a:bodyPr/>
                    <a:lstStyle/>
                    <a:p>
                      <a:r>
                        <a:rPr lang="en-US" sz="2000" dirty="0" err="1"/>
                        <a:t>FASI</a:t>
                      </a:r>
                      <a:r>
                        <a:rPr lang="en-US" sz="2000" dirty="0"/>
                        <a:t> Activity</a:t>
                      </a:r>
                    </a:p>
                  </a:txBody>
                  <a:tcPr marL="68580" marR="68580" marT="34290" marB="34290"/>
                </a:tc>
                <a:extLst>
                  <a:ext uri="{0D108BD9-81ED-4DB2-BD59-A6C34878D82A}">
                    <a16:rowId xmlns:a16="http://schemas.microsoft.com/office/drawing/2014/main" val="1468133243"/>
                  </a:ext>
                </a:extLst>
              </a:tr>
              <a:tr h="431800">
                <a:tc>
                  <a:txBody>
                    <a:bodyPr/>
                    <a:lstStyle/>
                    <a:p>
                      <a:r>
                        <a:rPr lang="en-US" sz="2000" dirty="0"/>
                        <a:t>2015-2016</a:t>
                      </a:r>
                    </a:p>
                  </a:txBody>
                  <a:tcPr marL="68580" marR="68580" marT="34290" marB="34290"/>
                </a:tc>
                <a:tc>
                  <a:txBody>
                    <a:bodyPr/>
                    <a:lstStyle/>
                    <a:p>
                      <a:r>
                        <a:rPr lang="en-US" sz="2000" dirty="0"/>
                        <a:t>Alpha test and OMB clearance</a:t>
                      </a:r>
                    </a:p>
                  </a:txBody>
                  <a:tcPr marL="68580" marR="68580" marT="34290" marB="34290"/>
                </a:tc>
                <a:extLst>
                  <a:ext uri="{0D108BD9-81ED-4DB2-BD59-A6C34878D82A}">
                    <a16:rowId xmlns:a16="http://schemas.microsoft.com/office/drawing/2014/main" val="3352745130"/>
                  </a:ext>
                </a:extLst>
              </a:tr>
              <a:tr h="431800">
                <a:tc>
                  <a:txBody>
                    <a:bodyPr/>
                    <a:lstStyle/>
                    <a:p>
                      <a:r>
                        <a:rPr lang="en-US" sz="2000" dirty="0"/>
                        <a:t>2017</a:t>
                      </a:r>
                    </a:p>
                  </a:txBody>
                  <a:tcPr marL="68580" marR="68580" marT="34290" marB="34290"/>
                </a:tc>
                <a:tc>
                  <a:txBody>
                    <a:bodyPr/>
                    <a:lstStyle/>
                    <a:p>
                      <a:r>
                        <a:rPr lang="en-US" sz="2000" dirty="0" err="1"/>
                        <a:t>FASI</a:t>
                      </a:r>
                      <a:r>
                        <a:rPr lang="en-US" sz="2000" dirty="0"/>
                        <a:t> assessor training</a:t>
                      </a:r>
                    </a:p>
                  </a:txBody>
                  <a:tcPr marL="68580" marR="68580" marT="34290" marB="34290"/>
                </a:tc>
                <a:extLst>
                  <a:ext uri="{0D108BD9-81ED-4DB2-BD59-A6C34878D82A}">
                    <a16:rowId xmlns:a16="http://schemas.microsoft.com/office/drawing/2014/main" val="4217548584"/>
                  </a:ext>
                </a:extLst>
              </a:tr>
              <a:tr h="431800">
                <a:tc>
                  <a:txBody>
                    <a:bodyPr/>
                    <a:lstStyle/>
                    <a:p>
                      <a:endParaRPr lang="en-US" sz="2000" dirty="0"/>
                    </a:p>
                  </a:txBody>
                  <a:tcPr marL="68580" marR="68580" marT="34290" marB="34290"/>
                </a:tc>
                <a:tc>
                  <a:txBody>
                    <a:bodyPr/>
                    <a:lstStyle/>
                    <a:p>
                      <a:r>
                        <a:rPr lang="en-US" sz="2000" dirty="0"/>
                        <a:t>Round 1 data collection</a:t>
                      </a:r>
                    </a:p>
                  </a:txBody>
                  <a:tcPr marL="68580" marR="68580" marT="34290" marB="34290"/>
                </a:tc>
                <a:extLst>
                  <a:ext uri="{0D108BD9-81ED-4DB2-BD59-A6C34878D82A}">
                    <a16:rowId xmlns:a16="http://schemas.microsoft.com/office/drawing/2014/main" val="4232042455"/>
                  </a:ext>
                </a:extLst>
              </a:tr>
              <a:tr h="431800">
                <a:tc>
                  <a:txBody>
                    <a:bodyPr/>
                    <a:lstStyle/>
                    <a:p>
                      <a:endParaRPr lang="en-US" sz="2000" dirty="0"/>
                    </a:p>
                  </a:txBody>
                  <a:tcPr marL="68580" marR="68580" marT="34290" marB="34290"/>
                </a:tc>
                <a:tc>
                  <a:txBody>
                    <a:bodyPr/>
                    <a:lstStyle/>
                    <a:p>
                      <a:r>
                        <a:rPr lang="en-US" sz="2000" dirty="0"/>
                        <a:t>Data analysis; review by Technical Expert Panel</a:t>
                      </a:r>
                    </a:p>
                  </a:txBody>
                  <a:tcPr marL="68580" marR="68580" marT="34290" marB="34290"/>
                </a:tc>
                <a:extLst>
                  <a:ext uri="{0D108BD9-81ED-4DB2-BD59-A6C34878D82A}">
                    <a16:rowId xmlns:a16="http://schemas.microsoft.com/office/drawing/2014/main" val="249851489"/>
                  </a:ext>
                </a:extLst>
              </a:tr>
              <a:tr h="431800">
                <a:tc>
                  <a:txBody>
                    <a:bodyPr/>
                    <a:lstStyle/>
                    <a:p>
                      <a:endParaRPr lang="en-US" sz="2000" dirty="0"/>
                    </a:p>
                  </a:txBody>
                  <a:tcPr marL="68580" marR="68580" marT="34290" marB="34290"/>
                </a:tc>
                <a:tc>
                  <a:txBody>
                    <a:bodyPr/>
                    <a:lstStyle/>
                    <a:p>
                      <a:r>
                        <a:rPr lang="en-US" sz="2000" dirty="0" err="1"/>
                        <a:t>FASI</a:t>
                      </a:r>
                      <a:r>
                        <a:rPr lang="en-US" sz="2000" dirty="0"/>
                        <a:t> set finalized for Round 2</a:t>
                      </a:r>
                    </a:p>
                  </a:txBody>
                  <a:tcPr marL="68580" marR="68580" marT="34290" marB="34290"/>
                </a:tc>
                <a:extLst>
                  <a:ext uri="{0D108BD9-81ED-4DB2-BD59-A6C34878D82A}">
                    <a16:rowId xmlns:a16="http://schemas.microsoft.com/office/drawing/2014/main" val="3874419958"/>
                  </a:ext>
                </a:extLst>
              </a:tr>
              <a:tr h="431800">
                <a:tc>
                  <a:txBody>
                    <a:bodyPr/>
                    <a:lstStyle/>
                    <a:p>
                      <a:r>
                        <a:rPr lang="en-US" sz="2000" dirty="0"/>
                        <a:t>2018</a:t>
                      </a:r>
                    </a:p>
                  </a:txBody>
                  <a:tcPr marL="68580" marR="68580" marT="34290" marB="34290"/>
                </a:tc>
                <a:tc>
                  <a:txBody>
                    <a:bodyPr/>
                    <a:lstStyle/>
                    <a:p>
                      <a:r>
                        <a:rPr lang="en-US" sz="2000" dirty="0"/>
                        <a:t>6 Grantees demonstrate </a:t>
                      </a:r>
                      <a:r>
                        <a:rPr lang="en-US" sz="2000" dirty="0" err="1"/>
                        <a:t>FASI</a:t>
                      </a:r>
                      <a:r>
                        <a:rPr lang="en-US" sz="2000" dirty="0"/>
                        <a:t> use in their HCBS programs (March-May data collection)</a:t>
                      </a:r>
                    </a:p>
                  </a:txBody>
                  <a:tcPr marL="68580" marR="68580" marT="34290" marB="34290"/>
                </a:tc>
                <a:extLst>
                  <a:ext uri="{0D108BD9-81ED-4DB2-BD59-A6C34878D82A}">
                    <a16:rowId xmlns:a16="http://schemas.microsoft.com/office/drawing/2014/main" val="3622314379"/>
                  </a:ext>
                </a:extLst>
              </a:tr>
              <a:tr h="431800">
                <a:tc>
                  <a:txBody>
                    <a:bodyPr/>
                    <a:lstStyle/>
                    <a:p>
                      <a:endParaRPr lang="en-US" sz="2000" dirty="0"/>
                    </a:p>
                  </a:txBody>
                  <a:tcPr marL="68580" marR="68580" marT="34290" marB="34290"/>
                </a:tc>
                <a:tc>
                  <a:txBody>
                    <a:bodyPr/>
                    <a:lstStyle/>
                    <a:p>
                      <a:r>
                        <a:rPr lang="en-US" sz="2000" dirty="0"/>
                        <a:t>Develop and test </a:t>
                      </a:r>
                      <a:r>
                        <a:rPr lang="en-US" sz="2000" dirty="0" err="1"/>
                        <a:t>FASI</a:t>
                      </a:r>
                      <a:r>
                        <a:rPr lang="en-US" sz="2000" dirty="0"/>
                        <a:t>-based performance measures with </a:t>
                      </a:r>
                      <a:r>
                        <a:rPr lang="en-US" sz="2000" dirty="0" err="1"/>
                        <a:t>TEP</a:t>
                      </a:r>
                      <a:r>
                        <a:rPr lang="en-US" sz="2000" dirty="0"/>
                        <a:t> input (June-August)</a:t>
                      </a:r>
                    </a:p>
                  </a:txBody>
                  <a:tcPr marL="68580" marR="68580" marT="34290" marB="34290"/>
                </a:tc>
                <a:extLst>
                  <a:ext uri="{0D108BD9-81ED-4DB2-BD59-A6C34878D82A}">
                    <a16:rowId xmlns:a16="http://schemas.microsoft.com/office/drawing/2014/main" val="4011056070"/>
                  </a:ext>
                </a:extLst>
              </a:tr>
              <a:tr h="431800">
                <a:tc>
                  <a:txBody>
                    <a:bodyPr/>
                    <a:lstStyle/>
                    <a:p>
                      <a:endParaRPr lang="en-US" sz="2000" dirty="0"/>
                    </a:p>
                  </a:txBody>
                  <a:tcPr marL="68580" marR="68580" marT="34290" marB="34290"/>
                </a:tc>
                <a:tc>
                  <a:txBody>
                    <a:bodyPr/>
                    <a:lstStyle/>
                    <a:p>
                      <a:r>
                        <a:rPr lang="en-US" sz="2000" dirty="0"/>
                        <a:t>Submit measures to </a:t>
                      </a:r>
                      <a:r>
                        <a:rPr lang="en-US" sz="2000" dirty="0" err="1"/>
                        <a:t>NQF</a:t>
                      </a:r>
                      <a:r>
                        <a:rPr lang="en-US" sz="2000" dirty="0"/>
                        <a:t> for endorsement (September)</a:t>
                      </a:r>
                    </a:p>
                  </a:txBody>
                  <a:tcPr marL="68580" marR="68580" marT="34290" marB="34290"/>
                </a:tc>
                <a:extLst>
                  <a:ext uri="{0D108BD9-81ED-4DB2-BD59-A6C34878D82A}">
                    <a16:rowId xmlns:a16="http://schemas.microsoft.com/office/drawing/2014/main" val="4241772246"/>
                  </a:ext>
                </a:extLst>
              </a:tr>
            </a:tbl>
          </a:graphicData>
        </a:graphic>
      </p:graphicFrame>
      <p:sp>
        <p:nvSpPr>
          <p:cNvPr id="3" name="Slide Number Placeholder 2">
            <a:extLst>
              <a:ext uri="{FF2B5EF4-FFF2-40B4-BE49-F238E27FC236}">
                <a16:creationId xmlns:a16="http://schemas.microsoft.com/office/drawing/2014/main" id="{6B454E4F-3F16-407E-83E2-DE78F57552CC}"/>
              </a:ext>
            </a:extLst>
          </p:cNvPr>
          <p:cNvSpPr>
            <a:spLocks noGrp="1"/>
          </p:cNvSpPr>
          <p:nvPr>
            <p:ph type="sldNum" sz="quarter" idx="12"/>
          </p:nvPr>
        </p:nvSpPr>
        <p:spPr/>
        <p:txBody>
          <a:bodyPr/>
          <a:lstStyle/>
          <a:p>
            <a:r>
              <a:rPr lang="en-US" dirty="0" smtClean="0"/>
              <a:t>7</a:t>
            </a:r>
            <a:endParaRPr lang="en-US" dirty="0"/>
          </a:p>
        </p:txBody>
      </p:sp>
    </p:spTree>
    <p:extLst>
      <p:ext uri="{BB962C8B-B14F-4D97-AF65-F5344CB8AC3E}">
        <p14:creationId xmlns:p14="http://schemas.microsoft.com/office/powerpoint/2010/main" val="2194036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a:t>8</a:t>
            </a:r>
            <a:endParaRPr lang="en-US" dirty="0"/>
          </a:p>
        </p:txBody>
      </p:sp>
      <p:sp>
        <p:nvSpPr>
          <p:cNvPr id="4" name="Title 3" descr="Ven Diagram of FASI data elements " title="FASI Data Elements:  Alignment with CMS Data Standardization Initiatives "/>
          <p:cNvSpPr>
            <a:spLocks noGrp="1"/>
          </p:cNvSpPr>
          <p:nvPr>
            <p:ph type="title"/>
          </p:nvPr>
        </p:nvSpPr>
        <p:spPr/>
        <p:txBody>
          <a:bodyPr>
            <a:normAutofit/>
          </a:bodyPr>
          <a:lstStyle/>
          <a:p>
            <a:r>
              <a:rPr lang="en-US" sz="3600" dirty="0"/>
              <a:t>FASI Data Elements:  Alignment with CMS Data Standardization Initiatives </a:t>
            </a:r>
          </a:p>
        </p:txBody>
      </p:sp>
      <p:pic>
        <p:nvPicPr>
          <p:cNvPr id="5" name="Content Placeholder 4" descr="Ven diagram of FASI data elements " title="FASI Data Elements:  Alignment with CMS Data Standardization Initiatives "/>
          <p:cNvPicPr>
            <a:picLocks noGrp="1" noChangeAspect="1"/>
          </p:cNvPicPr>
          <p:nvPr>
            <p:ph idx="1"/>
          </p:nvPr>
        </p:nvPicPr>
        <p:blipFill>
          <a:blip r:embed="rId3"/>
          <a:stretch>
            <a:fillRect/>
          </a:stretch>
        </p:blipFill>
        <p:spPr>
          <a:xfrm>
            <a:off x="333829" y="1596570"/>
            <a:ext cx="8316685" cy="4412343"/>
          </a:xfrm>
          <a:prstGeom prst="rect">
            <a:avLst/>
          </a:prstGeom>
        </p:spPr>
      </p:pic>
    </p:spTree>
    <p:extLst>
      <p:ext uri="{BB962C8B-B14F-4D97-AF65-F5344CB8AC3E}">
        <p14:creationId xmlns:p14="http://schemas.microsoft.com/office/powerpoint/2010/main" val="3479469459"/>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fi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3_DHS PowerPoint Template 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1709d302-aa1c-49f7-a43d-f13e34b813dc">MA5PA5REYDV2-5829-115</_dlc_DocId>
    <_dlc_DocIdUrl xmlns="1709d302-aa1c-49f7-a43d-f13e34b813dc">
      <Url>http://airportal.air.org/Projects/Collaboration/30fc2e93-e10b-4dca-93ac-365d45c191f9/_layouts/15/DocIdRedir.aspx?ID=MA5PA5REYDV2-5829-115</Url>
      <Description>MA5PA5REYDV2-5829-115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FA3B8B2A99864A977E41FEAEAD7C93" ma:contentTypeVersion="0" ma:contentTypeDescription="Create a new document." ma:contentTypeScope="" ma:versionID="fc99296711c2fd2d1abdcbc7814f510a">
  <xsd:schema xmlns:xsd="http://www.w3.org/2001/XMLSchema" xmlns:xs="http://www.w3.org/2001/XMLSchema" xmlns:p="http://schemas.microsoft.com/office/2006/metadata/properties" xmlns:ns2="1709d302-aa1c-49f7-a43d-f13e34b813dc" targetNamespace="http://schemas.microsoft.com/office/2006/metadata/properties" ma:root="true" ma:fieldsID="05d119f452fe2342b48d9864a9ce05c3" ns2:_="">
    <xsd:import namespace="1709d302-aa1c-49f7-a43d-f13e34b813d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6075F7-E468-451C-8CA5-67594F82B00D}">
  <ds:schemaRefs>
    <ds:schemaRef ds:uri="http://schemas.microsoft.com/sharepoint/v3/contenttype/forms"/>
  </ds:schemaRefs>
</ds:datastoreItem>
</file>

<file path=customXml/itemProps2.xml><?xml version="1.0" encoding="utf-8"?>
<ds:datastoreItem xmlns:ds="http://schemas.openxmlformats.org/officeDocument/2006/customXml" ds:itemID="{29699F1D-772E-43E5-9211-2BCF1DB97023}">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709d302-aa1c-49f7-a43d-f13e34b813dc"/>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5DD3C5BA-47F4-49C5-B107-1073E10E5B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9d302-aa1c-49f7-a43d-f13e34b81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14235</TotalTime>
  <Words>1681</Words>
  <Application>Microsoft Office PowerPoint</Application>
  <PresentationFormat>On-screen Show (4:3)</PresentationFormat>
  <Paragraphs>408</Paragraphs>
  <Slides>38</Slides>
  <Notes>37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38</vt:i4>
      </vt:variant>
    </vt:vector>
  </HeadingPairs>
  <TitlesOfParts>
    <vt:vector size="54" baseType="lpstr">
      <vt:lpstr>ＭＳ Ｐゴシック</vt:lpstr>
      <vt:lpstr>Arial</vt:lpstr>
      <vt:lpstr>Calibri</vt:lpstr>
      <vt:lpstr>Calibri Light</vt:lpstr>
      <vt:lpstr>Century Gothic</vt:lpstr>
      <vt:lpstr>Courier New</vt:lpstr>
      <vt:lpstr>Franklin Gothic Book</vt:lpstr>
      <vt:lpstr>Franklin Gothic Medium</vt:lpstr>
      <vt:lpstr>Times New Roman</vt:lpstr>
      <vt:lpstr>Tunga</vt:lpstr>
      <vt:lpstr>Verdana</vt:lpstr>
      <vt:lpstr>Wingdings</vt:lpstr>
      <vt:lpstr>final</vt:lpstr>
      <vt:lpstr>Angles</vt:lpstr>
      <vt:lpstr>3_DHS PowerPoint Template 3</vt:lpstr>
      <vt:lpstr>ACLPresentationTemplate_2014</vt:lpstr>
      <vt:lpstr>The Webinar Will Begin Shortly. </vt:lpstr>
      <vt:lpstr>CAHPS® Home and Community-Based Services Survey and  Related NQF-Endorsed Measures</vt:lpstr>
      <vt:lpstr>Agenda</vt:lpstr>
      <vt:lpstr>TEFT Demonstration:   Quality Components </vt:lpstr>
      <vt:lpstr>Functional Assessment Standardized Items (FASI)</vt:lpstr>
      <vt:lpstr>Key Features of FASI</vt:lpstr>
      <vt:lpstr>Elements Included in FASI</vt:lpstr>
      <vt:lpstr>FASI Timeline Under TEFT</vt:lpstr>
      <vt:lpstr>FASI Data Elements:  Alignment with CMS Data Standardization Initiatives </vt:lpstr>
      <vt:lpstr>Key Features of the  HCBS CAHPS Survey</vt:lpstr>
      <vt:lpstr>Overview of the HCBS CAHPS Survey </vt:lpstr>
      <vt:lpstr>HCBS CAHPS Survey Development Process</vt:lpstr>
      <vt:lpstr>Sample Design</vt:lpstr>
      <vt:lpstr>Common Services and Providers</vt:lpstr>
      <vt:lpstr>HCBS CAHPS Survey Instruments</vt:lpstr>
      <vt:lpstr>Domains Addressed by  the HCBS CAHPS Survey</vt:lpstr>
      <vt:lpstr>Cognitive Screening Questions </vt:lpstr>
      <vt:lpstr>Program- and  Provider-Specific Terms</vt:lpstr>
      <vt:lpstr>Alternate Response</vt:lpstr>
      <vt:lpstr>Proxy Respondents</vt:lpstr>
      <vt:lpstr>Data Collection Entity Qualifications</vt:lpstr>
      <vt:lpstr>NQF-Endorsed Measures Derived from the HCBS CAHPS Survey</vt:lpstr>
      <vt:lpstr>Topics of 19 Measures Derived from the HCBS CAHPS Survey</vt:lpstr>
      <vt:lpstr>Composite: Staff Listen  and Communicate Well</vt:lpstr>
      <vt:lpstr>Composite: Planning Your  Time and Activities</vt:lpstr>
      <vt:lpstr>Overall Top-Box Scores for Groups of Questions and Global Ratings</vt:lpstr>
      <vt:lpstr>Case Management Composite Scores, by HCBS Population</vt:lpstr>
      <vt:lpstr>Using the Survey for  Program Quality Management</vt:lpstr>
      <vt:lpstr>HCBS CAHPS Alignment with Existing Quality Measures</vt:lpstr>
      <vt:lpstr>State Activities</vt:lpstr>
      <vt:lpstr>What Makes the HCBS CAHPS Survey Appealing</vt:lpstr>
      <vt:lpstr>Populations Participating in Overall TEFT Demonstration of HCBS CAHPS Survey by State</vt:lpstr>
      <vt:lpstr>CONNECTICUT WaiverS</vt:lpstr>
      <vt:lpstr>CT Case Management Contract</vt:lpstr>
      <vt:lpstr>HCBS CAHPS Survey Use</vt:lpstr>
      <vt:lpstr>Publicly Available Resources</vt:lpstr>
      <vt:lpstr>Key HCBS CAHPS Survey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NQF Dual Eligibles Workgroup</dc:title>
  <dc:subject>Slides for 3.30.17 dual eligibles workgroup regarding HCBS CAHPS Survey and related NQF endorsed measures</dc:subject>
  <dc:creator>Truven Health Analytics</dc:creator>
  <cp:keywords>HCBS, CAHPS, survey</cp:keywords>
  <cp:lastModifiedBy>Raymond, Meredith (ACL)</cp:lastModifiedBy>
  <cp:revision>1309</cp:revision>
  <cp:lastPrinted>2017-03-09T23:22:56Z</cp:lastPrinted>
  <dcterms:created xsi:type="dcterms:W3CDTF">2016-08-04T22:35:55Z</dcterms:created>
  <dcterms:modified xsi:type="dcterms:W3CDTF">2018-02-20T18:06:31Z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0x010100DAFA3B8B2A99864A977E41FEAEAD7C93</vt:lpwstr>
  </property>
  <property fmtid="{D5CDD505-2E9C-101B-9397-08002B2CF9AE}" pid="4" name="_dlc_DocIdItemGuid">
    <vt:lpwstr>772380c7-32f9-42ae-b2f8-6cf61a4f5920</vt:lpwstr>
  </property>
</Properties>
</file>