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handoutMasterIdLst>
    <p:handoutMasterId r:id="rId75"/>
  </p:handoutMasterIdLst>
  <p:sldIdLst>
    <p:sldId id="336" r:id="rId5"/>
    <p:sldId id="379" r:id="rId6"/>
    <p:sldId id="384" r:id="rId7"/>
    <p:sldId id="381" r:id="rId8"/>
    <p:sldId id="399" r:id="rId9"/>
    <p:sldId id="378" r:id="rId10"/>
    <p:sldId id="276" r:id="rId11"/>
    <p:sldId id="368" r:id="rId12"/>
    <p:sldId id="298" r:id="rId13"/>
    <p:sldId id="367" r:id="rId14"/>
    <p:sldId id="300" r:id="rId15"/>
    <p:sldId id="364" r:id="rId16"/>
    <p:sldId id="302" r:id="rId17"/>
    <p:sldId id="369" r:id="rId18"/>
    <p:sldId id="304" r:id="rId19"/>
    <p:sldId id="365" r:id="rId20"/>
    <p:sldId id="371" r:id="rId21"/>
    <p:sldId id="372" r:id="rId22"/>
    <p:sldId id="374" r:id="rId23"/>
    <p:sldId id="375" r:id="rId24"/>
    <p:sldId id="366" r:id="rId25"/>
    <p:sldId id="370" r:id="rId26"/>
    <p:sldId id="321" r:id="rId27"/>
    <p:sldId id="307" r:id="rId28"/>
    <p:sldId id="320" r:id="rId29"/>
    <p:sldId id="310" r:id="rId30"/>
    <p:sldId id="323" r:id="rId31"/>
    <p:sldId id="373" r:id="rId32"/>
    <p:sldId id="257" r:id="rId33"/>
    <p:sldId id="290" r:id="rId34"/>
    <p:sldId id="292" r:id="rId35"/>
    <p:sldId id="271" r:id="rId36"/>
    <p:sldId id="272" r:id="rId37"/>
    <p:sldId id="273" r:id="rId38"/>
    <p:sldId id="285" r:id="rId39"/>
    <p:sldId id="284" r:id="rId40"/>
    <p:sldId id="265" r:id="rId41"/>
    <p:sldId id="274" r:id="rId42"/>
    <p:sldId id="277" r:id="rId43"/>
    <p:sldId id="278" r:id="rId44"/>
    <p:sldId id="281" r:id="rId45"/>
    <p:sldId id="280" r:id="rId46"/>
    <p:sldId id="279" r:id="rId47"/>
    <p:sldId id="288" r:id="rId48"/>
    <p:sldId id="289" r:id="rId49"/>
    <p:sldId id="286" r:id="rId50"/>
    <p:sldId id="291" r:id="rId51"/>
    <p:sldId id="275" r:id="rId52"/>
    <p:sldId id="386" r:id="rId53"/>
    <p:sldId id="397" r:id="rId54"/>
    <p:sldId id="256" r:id="rId55"/>
    <p:sldId id="388" r:id="rId56"/>
    <p:sldId id="258" r:id="rId57"/>
    <p:sldId id="259" r:id="rId58"/>
    <p:sldId id="260" r:id="rId59"/>
    <p:sldId id="267" r:id="rId60"/>
    <p:sldId id="268" r:id="rId61"/>
    <p:sldId id="269" r:id="rId62"/>
    <p:sldId id="266" r:id="rId63"/>
    <p:sldId id="261" r:id="rId64"/>
    <p:sldId id="270" r:id="rId65"/>
    <p:sldId id="389" r:id="rId66"/>
    <p:sldId id="390" r:id="rId67"/>
    <p:sldId id="262" r:id="rId68"/>
    <p:sldId id="391" r:id="rId69"/>
    <p:sldId id="394" r:id="rId70"/>
    <p:sldId id="393" r:id="rId71"/>
    <p:sldId id="383" r:id="rId72"/>
    <p:sldId id="395"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pperini, Keri (ACL)" initials="LK(" lastIdx="3" clrIdx="0">
    <p:extLst>
      <p:ext uri="{19B8F6BF-5375-455C-9EA6-DF929625EA0E}">
        <p15:presenceInfo xmlns:p15="http://schemas.microsoft.com/office/powerpoint/2012/main" userId="S-1-5-21-1747495209-1248221918-2216747781-1676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F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39" autoAdjust="0"/>
    <p:restoredTop sz="95006" autoAdjust="0"/>
  </p:normalViewPr>
  <p:slideViewPr>
    <p:cSldViewPr>
      <p:cViewPr varScale="1">
        <p:scale>
          <a:sx n="82" d="100"/>
          <a:sy n="82" d="100"/>
        </p:scale>
        <p:origin x="1402" y="48"/>
      </p:cViewPr>
      <p:guideLst>
        <p:guide orient="horz" pos="2160"/>
        <p:guide pos="2880"/>
      </p:guideLst>
    </p:cSldViewPr>
  </p:slideViewPr>
  <p:outlineViewPr>
    <p:cViewPr>
      <p:scale>
        <a:sx n="33" d="100"/>
        <a:sy n="33" d="100"/>
      </p:scale>
      <p:origin x="0" y="-1718"/>
    </p:cViewPr>
  </p:outlineViewPr>
  <p:notesTextViewPr>
    <p:cViewPr>
      <p:scale>
        <a:sx n="100" d="100"/>
        <a:sy n="100" d="100"/>
      </p:scale>
      <p:origin x="0" y="0"/>
    </p:cViewPr>
  </p:notesTextViewPr>
  <p:sorterViewPr>
    <p:cViewPr>
      <p:scale>
        <a:sx n="100" d="100"/>
        <a:sy n="100" d="100"/>
      </p:scale>
      <p:origin x="0" y="-14556"/>
    </p:cViewPr>
  </p:sorterViewPr>
  <p:notesViewPr>
    <p:cSldViewPr>
      <p:cViewPr varScale="1">
        <p:scale>
          <a:sx n="45" d="100"/>
          <a:sy n="45" d="100"/>
        </p:scale>
        <p:origin x="1732" y="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4D4532-06E6-41D1-9B01-A9BBCBF84EA4}" type="datetimeFigureOut">
              <a:rPr lang="en-US" smtClean="0"/>
              <a:pPr/>
              <a:t>3/16/2021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B4DB3F-86A9-4140-B705-098B66A0326A}" type="slidenum">
              <a:rPr lang="en-US" smtClean="0"/>
              <a:pPr/>
              <a:t>‹#›</a:t>
            </a:fld>
            <a:endParaRPr lang="en-US" dirty="0"/>
          </a:p>
        </p:txBody>
      </p:sp>
    </p:spTree>
    <p:extLst>
      <p:ext uri="{BB962C8B-B14F-4D97-AF65-F5344CB8AC3E}">
        <p14:creationId xmlns:p14="http://schemas.microsoft.com/office/powerpoint/2010/main" val="1160824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B9BBB8-96FF-41D5-9A60-2959036AE265}" type="datetimeFigureOut">
              <a:rPr lang="en-US" smtClean="0"/>
              <a:pPr/>
              <a:t>3/16/2021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78678-88A4-4BE9-BB45-C5BDA72D90F8}" type="slidenum">
              <a:rPr lang="en-US" smtClean="0"/>
              <a:pPr/>
              <a:t>‹#›</a:t>
            </a:fld>
            <a:endParaRPr lang="en-US" dirty="0"/>
          </a:p>
        </p:txBody>
      </p:sp>
    </p:spTree>
    <p:extLst>
      <p:ext uri="{BB962C8B-B14F-4D97-AF65-F5344CB8AC3E}">
        <p14:creationId xmlns:p14="http://schemas.microsoft.com/office/powerpoint/2010/main" val="3052819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4</a:t>
            </a:fld>
            <a:endParaRPr lang="en-US" dirty="0"/>
          </a:p>
        </p:txBody>
      </p:sp>
    </p:spTree>
    <p:extLst>
      <p:ext uri="{BB962C8B-B14F-4D97-AF65-F5344CB8AC3E}">
        <p14:creationId xmlns:p14="http://schemas.microsoft.com/office/powerpoint/2010/main" val="194180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ACL logo shown here is part of the master, as it is assumed that an initial instance of the logo will appear on the title slide with appropriate alt. text that does not need to be re-read here by assistive technology. If this is the only place where the ACL logo will appear, remove it from the slide master and insert it with alt. text.</a:t>
            </a:r>
          </a:p>
        </p:txBody>
      </p:sp>
      <p:sp>
        <p:nvSpPr>
          <p:cNvPr id="4" name="Slide Number Placeholder 3"/>
          <p:cNvSpPr>
            <a:spLocks noGrp="1"/>
          </p:cNvSpPr>
          <p:nvPr>
            <p:ph type="sldNum" sz="quarter" idx="10"/>
          </p:nvPr>
        </p:nvSpPr>
        <p:spPr/>
        <p:txBody>
          <a:bodyPr/>
          <a:lstStyle/>
          <a:p>
            <a:fld id="{2F578678-88A4-4BE9-BB45-C5BDA72D90F8}" type="slidenum">
              <a:rPr lang="en-US" smtClean="0"/>
              <a:pPr/>
              <a:t>65</a:t>
            </a:fld>
            <a:endParaRPr lang="en-US" dirty="0"/>
          </a:p>
        </p:txBody>
      </p:sp>
    </p:spTree>
    <p:extLst>
      <p:ext uri="{BB962C8B-B14F-4D97-AF65-F5344CB8AC3E}">
        <p14:creationId xmlns:p14="http://schemas.microsoft.com/office/powerpoint/2010/main" val="1148312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66</a:t>
            </a:fld>
            <a:endParaRPr lang="en-US" dirty="0"/>
          </a:p>
        </p:txBody>
      </p:sp>
    </p:spTree>
    <p:extLst>
      <p:ext uri="{BB962C8B-B14F-4D97-AF65-F5344CB8AC3E}">
        <p14:creationId xmlns:p14="http://schemas.microsoft.com/office/powerpoint/2010/main" val="462674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67</a:t>
            </a:fld>
            <a:endParaRPr lang="en-US" dirty="0"/>
          </a:p>
        </p:txBody>
      </p:sp>
    </p:spTree>
    <p:extLst>
      <p:ext uri="{BB962C8B-B14F-4D97-AF65-F5344CB8AC3E}">
        <p14:creationId xmlns:p14="http://schemas.microsoft.com/office/powerpoint/2010/main" val="3707487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68</a:t>
            </a:fld>
            <a:endParaRPr lang="en-US" dirty="0"/>
          </a:p>
        </p:txBody>
      </p:sp>
    </p:spTree>
    <p:extLst>
      <p:ext uri="{BB962C8B-B14F-4D97-AF65-F5344CB8AC3E}">
        <p14:creationId xmlns:p14="http://schemas.microsoft.com/office/powerpoint/2010/main" val="718280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6</a:t>
            </a:fld>
            <a:endParaRPr lang="en-US" dirty="0"/>
          </a:p>
        </p:txBody>
      </p:sp>
    </p:spTree>
    <p:extLst>
      <p:ext uri="{BB962C8B-B14F-4D97-AF65-F5344CB8AC3E}">
        <p14:creationId xmlns:p14="http://schemas.microsoft.com/office/powerpoint/2010/main" val="4182747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Page numbers are intentionally omitted from this title slide. An alternate title slide design is shown as Slide 1 in this template deck. Use only one or the other.</a:t>
            </a:r>
          </a:p>
        </p:txBody>
      </p:sp>
      <p:sp>
        <p:nvSpPr>
          <p:cNvPr id="4" name="Slide Number Placeholder 3"/>
          <p:cNvSpPr>
            <a:spLocks noGrp="1"/>
          </p:cNvSpPr>
          <p:nvPr>
            <p:ph type="sldNum" sz="quarter" idx="10"/>
          </p:nvPr>
        </p:nvSpPr>
        <p:spPr/>
        <p:txBody>
          <a:bodyPr/>
          <a:lstStyle/>
          <a:p>
            <a:fld id="{2F578678-88A4-4BE9-BB45-C5BDA72D90F8}" type="slidenum">
              <a:rPr lang="en-US" smtClean="0"/>
              <a:pPr/>
              <a:t>29</a:t>
            </a:fld>
            <a:endParaRPr lang="en-US" dirty="0"/>
          </a:p>
        </p:txBody>
      </p:sp>
    </p:spTree>
    <p:extLst>
      <p:ext uri="{BB962C8B-B14F-4D97-AF65-F5344CB8AC3E}">
        <p14:creationId xmlns:p14="http://schemas.microsoft.com/office/powerpoint/2010/main" val="3775008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49</a:t>
            </a:fld>
            <a:endParaRPr lang="en-US" dirty="0"/>
          </a:p>
        </p:txBody>
      </p:sp>
    </p:spTree>
    <p:extLst>
      <p:ext uri="{BB962C8B-B14F-4D97-AF65-F5344CB8AC3E}">
        <p14:creationId xmlns:p14="http://schemas.microsoft.com/office/powerpoint/2010/main" val="724174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Page numbers are intentionally omitted from this title slide. An alternate title slide design is shown as Slide 1 in this template deck. Use only one or the other.</a:t>
            </a:r>
          </a:p>
        </p:txBody>
      </p:sp>
      <p:sp>
        <p:nvSpPr>
          <p:cNvPr id="4" name="Slide Number Placeholder 3"/>
          <p:cNvSpPr>
            <a:spLocks noGrp="1"/>
          </p:cNvSpPr>
          <p:nvPr>
            <p:ph type="sldNum" sz="quarter" idx="10"/>
          </p:nvPr>
        </p:nvSpPr>
        <p:spPr/>
        <p:txBody>
          <a:bodyPr/>
          <a:lstStyle/>
          <a:p>
            <a:fld id="{2F578678-88A4-4BE9-BB45-C5BDA72D90F8}" type="slidenum">
              <a:rPr lang="en-US" smtClean="0"/>
              <a:pPr/>
              <a:t>50</a:t>
            </a:fld>
            <a:endParaRPr lang="en-US" dirty="0"/>
          </a:p>
        </p:txBody>
      </p:sp>
    </p:spTree>
    <p:extLst>
      <p:ext uri="{BB962C8B-B14F-4D97-AF65-F5344CB8AC3E}">
        <p14:creationId xmlns:p14="http://schemas.microsoft.com/office/powerpoint/2010/main" val="2767919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numbers are intentionally omitted from this title slide. An alternate title slide design is shown as Slide 2 in this template deck. Use only one or the other.</a:t>
            </a:r>
          </a:p>
        </p:txBody>
      </p:sp>
      <p:sp>
        <p:nvSpPr>
          <p:cNvPr id="4" name="Slide Number Placeholder 3"/>
          <p:cNvSpPr>
            <a:spLocks noGrp="1"/>
          </p:cNvSpPr>
          <p:nvPr>
            <p:ph type="sldNum" sz="quarter" idx="10"/>
          </p:nvPr>
        </p:nvSpPr>
        <p:spPr/>
        <p:txBody>
          <a:bodyPr/>
          <a:lstStyle/>
          <a:p>
            <a:fld id="{2F578678-88A4-4BE9-BB45-C5BDA72D90F8}" type="slidenum">
              <a:rPr lang="en-US" smtClean="0"/>
              <a:pPr/>
              <a:t>51</a:t>
            </a:fld>
            <a:endParaRPr lang="en-US" dirty="0"/>
          </a:p>
        </p:txBody>
      </p:sp>
    </p:spTree>
    <p:extLst>
      <p:ext uri="{BB962C8B-B14F-4D97-AF65-F5344CB8AC3E}">
        <p14:creationId xmlns:p14="http://schemas.microsoft.com/office/powerpoint/2010/main" val="636865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Page numbers are intentionally omitted from this title slide. An alternate title slide design is shown as Slide 1 in this template deck. Use only one or the other.</a:t>
            </a:r>
          </a:p>
        </p:txBody>
      </p:sp>
      <p:sp>
        <p:nvSpPr>
          <p:cNvPr id="4" name="Slide Number Placeholder 3"/>
          <p:cNvSpPr>
            <a:spLocks noGrp="1"/>
          </p:cNvSpPr>
          <p:nvPr>
            <p:ph type="sldNum" sz="quarter" idx="10"/>
          </p:nvPr>
        </p:nvSpPr>
        <p:spPr/>
        <p:txBody>
          <a:bodyPr/>
          <a:lstStyle/>
          <a:p>
            <a:fld id="{2F578678-88A4-4BE9-BB45-C5BDA72D90F8}" type="slidenum">
              <a:rPr lang="en-US" smtClean="0"/>
              <a:pPr/>
              <a:t>52</a:t>
            </a:fld>
            <a:endParaRPr lang="en-US" dirty="0"/>
          </a:p>
        </p:txBody>
      </p:sp>
    </p:spTree>
    <p:extLst>
      <p:ext uri="{BB962C8B-B14F-4D97-AF65-F5344CB8AC3E}">
        <p14:creationId xmlns:p14="http://schemas.microsoft.com/office/powerpoint/2010/main" val="3118076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need to include any recurring logos on interior (non-title and non-closing) slides, add to the slide master so that assistive technology does not read it on every slide. Always add the first instance to the actual slide (not the slide master) so that assistive technology will read it once.</a:t>
            </a:r>
          </a:p>
        </p:txBody>
      </p:sp>
      <p:sp>
        <p:nvSpPr>
          <p:cNvPr id="4" name="Slide Number Placeholder 3"/>
          <p:cNvSpPr>
            <a:spLocks noGrp="1"/>
          </p:cNvSpPr>
          <p:nvPr>
            <p:ph type="sldNum" sz="quarter" idx="10"/>
          </p:nvPr>
        </p:nvSpPr>
        <p:spPr/>
        <p:txBody>
          <a:bodyPr/>
          <a:lstStyle/>
          <a:p>
            <a:fld id="{2F578678-88A4-4BE9-BB45-C5BDA72D90F8}" type="slidenum">
              <a:rPr lang="en-US" smtClean="0"/>
              <a:pPr/>
              <a:t>53</a:t>
            </a:fld>
            <a:endParaRPr lang="en-US" dirty="0"/>
          </a:p>
        </p:txBody>
      </p:sp>
    </p:spTree>
    <p:extLst>
      <p:ext uri="{BB962C8B-B14F-4D97-AF65-F5344CB8AC3E}">
        <p14:creationId xmlns:p14="http://schemas.microsoft.com/office/powerpoint/2010/main" val="3957995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64</a:t>
            </a:fld>
            <a:endParaRPr lang="en-US" dirty="0"/>
          </a:p>
        </p:txBody>
      </p:sp>
    </p:spTree>
    <p:extLst>
      <p:ext uri="{BB962C8B-B14F-4D97-AF65-F5344CB8AC3E}">
        <p14:creationId xmlns:p14="http://schemas.microsoft.com/office/powerpoint/2010/main" val="976684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A">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25588"/>
          <a:stretch/>
        </p:blipFill>
        <p:spPr>
          <a:xfrm>
            <a:off x="0" y="1"/>
            <a:ext cx="9144000" cy="5257800"/>
          </a:xfrm>
          <a:prstGeom prst="rect">
            <a:avLst/>
          </a:prstGeom>
        </p:spPr>
      </p:pic>
      <p:sp>
        <p:nvSpPr>
          <p:cNvPr id="22" name="Text Placeholder 21"/>
          <p:cNvSpPr>
            <a:spLocks noGrp="1"/>
          </p:cNvSpPr>
          <p:nvPr>
            <p:ph type="body" sz="quarter" idx="17" hasCustomPrompt="1"/>
          </p:nvPr>
        </p:nvSpPr>
        <p:spPr>
          <a:xfrm>
            <a:off x="76200" y="152400"/>
            <a:ext cx="7696200" cy="685800"/>
          </a:xfrm>
        </p:spPr>
        <p:txBody>
          <a:bodyPr>
            <a:normAutofit/>
          </a:bodyPr>
          <a:lstStyle>
            <a:lvl1pPr>
              <a:buNone/>
              <a:defRPr sz="4000">
                <a:solidFill>
                  <a:schemeClr val="bg1"/>
                </a:solidFill>
              </a:defRPr>
            </a:lvl1pPr>
          </a:lstStyle>
          <a:p>
            <a:pPr lvl="0"/>
            <a:r>
              <a:rPr lang="en-US" dirty="0"/>
              <a:t>Presentation/Conference Title</a:t>
            </a:r>
          </a:p>
        </p:txBody>
      </p:sp>
      <p:sp>
        <p:nvSpPr>
          <p:cNvPr id="3" name="Subtitle 2"/>
          <p:cNvSpPr>
            <a:spLocks noGrp="1"/>
          </p:cNvSpPr>
          <p:nvPr>
            <p:ph type="subTitle" idx="1" hasCustomPrompt="1"/>
          </p:nvPr>
        </p:nvSpPr>
        <p:spPr>
          <a:xfrm>
            <a:off x="76200" y="762000"/>
            <a:ext cx="5867400" cy="533400"/>
          </a:xfrm>
        </p:spPr>
        <p:txBody>
          <a:bodyPr>
            <a:normAutofit/>
          </a:bodyPr>
          <a:lstStyle>
            <a:lvl1pPr marL="0" indent="0" algn="l">
              <a:buNone/>
              <a:defRPr sz="2800" i="1" baseline="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Optional subtitle</a:t>
            </a:r>
          </a:p>
        </p:txBody>
      </p:sp>
      <p:sp>
        <p:nvSpPr>
          <p:cNvPr id="17" name="Text Placeholder 16"/>
          <p:cNvSpPr>
            <a:spLocks noGrp="1"/>
          </p:cNvSpPr>
          <p:nvPr>
            <p:ph type="body" sz="quarter" idx="14" hasCustomPrompt="1"/>
          </p:nvPr>
        </p:nvSpPr>
        <p:spPr>
          <a:xfrm>
            <a:off x="3124200" y="2743200"/>
            <a:ext cx="6019800" cy="533400"/>
          </a:xfrm>
        </p:spPr>
        <p:txBody>
          <a:bodyPr/>
          <a:lstStyle>
            <a:lvl1pPr>
              <a:buNone/>
              <a:defRPr b="1">
                <a:solidFill>
                  <a:srgbClr val="0A4F90"/>
                </a:solidFill>
              </a:defRPr>
            </a:lvl1pPr>
            <a:lvl2pPr>
              <a:buNone/>
              <a:defRPr/>
            </a:lvl2pPr>
            <a:lvl3pPr>
              <a:buNone/>
              <a:defRPr/>
            </a:lvl3pPr>
            <a:lvl4pPr>
              <a:buNone/>
              <a:defRPr/>
            </a:lvl4pPr>
            <a:lvl5pPr>
              <a:buNone/>
              <a:defRPr/>
            </a:lvl5pPr>
          </a:lstStyle>
          <a:p>
            <a:pPr lvl="0"/>
            <a:r>
              <a:rPr lang="en-US" dirty="0"/>
              <a:t>Specific Title/Session Name</a:t>
            </a:r>
          </a:p>
        </p:txBody>
      </p:sp>
      <p:sp>
        <p:nvSpPr>
          <p:cNvPr id="19" name="Text Placeholder 18"/>
          <p:cNvSpPr>
            <a:spLocks noGrp="1"/>
          </p:cNvSpPr>
          <p:nvPr>
            <p:ph type="body" sz="quarter" idx="15" hasCustomPrompt="1"/>
          </p:nvPr>
        </p:nvSpPr>
        <p:spPr>
          <a:xfrm>
            <a:off x="3124200" y="3352800"/>
            <a:ext cx="6019800" cy="533400"/>
          </a:xfrm>
        </p:spPr>
        <p:txBody>
          <a:bodyPr>
            <a:normAutofit/>
          </a:bodyPr>
          <a:lstStyle>
            <a:lvl1pPr>
              <a:buNone/>
              <a:defRPr sz="2800">
                <a:solidFill>
                  <a:schemeClr val="tx1"/>
                </a:solidFill>
              </a:defRPr>
            </a:lvl1pPr>
          </a:lstStyle>
          <a:p>
            <a:pPr lvl="0"/>
            <a:r>
              <a:rPr lang="en-US" dirty="0"/>
              <a:t>Speaker name, credentials</a:t>
            </a:r>
          </a:p>
        </p:txBody>
      </p:sp>
      <p:sp>
        <p:nvSpPr>
          <p:cNvPr id="20" name="Text Placeholder 18"/>
          <p:cNvSpPr>
            <a:spLocks noGrp="1"/>
          </p:cNvSpPr>
          <p:nvPr>
            <p:ph type="body" sz="quarter" idx="16" hasCustomPrompt="1"/>
          </p:nvPr>
        </p:nvSpPr>
        <p:spPr>
          <a:xfrm>
            <a:off x="3124200" y="3886200"/>
            <a:ext cx="6019800" cy="533400"/>
          </a:xfrm>
        </p:spPr>
        <p:txBody>
          <a:bodyPr>
            <a:normAutofit/>
          </a:bodyPr>
          <a:lstStyle>
            <a:lvl1pPr>
              <a:buNone/>
              <a:defRPr sz="2800" baseline="0">
                <a:solidFill>
                  <a:schemeClr val="tx1"/>
                </a:solidFill>
              </a:defRPr>
            </a:lvl1pPr>
          </a:lstStyle>
          <a:p>
            <a:pPr lvl="0"/>
            <a:r>
              <a:rPr lang="en-US" dirty="0"/>
              <a:t>Location or speaker organization</a:t>
            </a:r>
          </a:p>
        </p:txBody>
      </p:sp>
      <p:sp>
        <p:nvSpPr>
          <p:cNvPr id="13" name="Text Placeholder 12"/>
          <p:cNvSpPr>
            <a:spLocks noGrp="1"/>
          </p:cNvSpPr>
          <p:nvPr>
            <p:ph type="body" sz="quarter" idx="12" hasCustomPrompt="1"/>
          </p:nvPr>
        </p:nvSpPr>
        <p:spPr>
          <a:xfrm>
            <a:off x="3124200" y="4648200"/>
            <a:ext cx="3962400" cy="457200"/>
          </a:xfrm>
        </p:spPr>
        <p:txBody>
          <a:bodyPr>
            <a:noAutofit/>
          </a:bodyPr>
          <a:lstStyle>
            <a:lvl1pPr>
              <a:buNone/>
              <a:defRPr sz="2000" i="0"/>
            </a:lvl1pPr>
          </a:lstStyle>
          <a:p>
            <a:pPr lvl="0"/>
            <a:r>
              <a:rPr lang="en-US" dirty="0"/>
              <a:t>Date</a:t>
            </a:r>
          </a:p>
        </p:txBody>
      </p:sp>
      <p:sp>
        <p:nvSpPr>
          <p:cNvPr id="11" name="Text Placeholder 10"/>
          <p:cNvSpPr>
            <a:spLocks noGrp="1"/>
          </p:cNvSpPr>
          <p:nvPr>
            <p:ph type="body" sz="quarter" idx="18" hasCustomPrompt="1"/>
          </p:nvPr>
        </p:nvSpPr>
        <p:spPr>
          <a:xfrm>
            <a:off x="76200" y="6172200"/>
            <a:ext cx="5943600" cy="304800"/>
          </a:xfrm>
        </p:spPr>
        <p:txBody>
          <a:bodyPr>
            <a:noAutofit/>
          </a:bodyPr>
          <a:lstStyle>
            <a:lvl1pPr>
              <a:buNone/>
              <a:defRPr sz="2000" i="0" baseline="0">
                <a:solidFill>
                  <a:schemeClr val="tx1"/>
                </a:solidFill>
              </a:defRPr>
            </a:lvl1pPr>
          </a:lstStyle>
          <a:p>
            <a:pPr lvl="0"/>
            <a:r>
              <a:rPr lang="en-US" sz="1600" dirty="0"/>
              <a:t>Optional tagline, disclaimer, contributors, etc.</a:t>
            </a:r>
            <a:endParaRPr lang="en-US" dirty="0"/>
          </a:p>
        </p:txBody>
      </p:sp>
      <p:sp>
        <p:nvSpPr>
          <p:cNvPr id="12" name="Slide Number Placeholder 6">
            <a:extLst>
              <a:ext uri="{FF2B5EF4-FFF2-40B4-BE49-F238E27FC236}">
                <a16:creationId xmlns:a16="http://schemas.microsoft.com/office/drawing/2014/main" id="{3830C717-683B-4F0B-9993-A432C88461D2}"/>
              </a:ext>
            </a:extLst>
          </p:cNvPr>
          <p:cNvSpPr txBox="1">
            <a:spLocks/>
          </p:cNvSpPr>
          <p:nvPr userDrawn="1"/>
        </p:nvSpPr>
        <p:spPr>
          <a:xfrm>
            <a:off x="3657600" y="6523037"/>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A28999-D008-419E-9628-EE1C64F81F4C}"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B">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1C245E-AFFF-406F-9573-2C5C7E1471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7065818"/>
          </a:xfrm>
          <a:prstGeom prst="rect">
            <a:avLst/>
          </a:prstGeom>
        </p:spPr>
      </p:pic>
      <p:sp>
        <p:nvSpPr>
          <p:cNvPr id="15" name="Title 14"/>
          <p:cNvSpPr>
            <a:spLocks noGrp="1"/>
          </p:cNvSpPr>
          <p:nvPr>
            <p:ph type="title" hasCustomPrompt="1"/>
          </p:nvPr>
        </p:nvSpPr>
        <p:spPr>
          <a:xfrm>
            <a:off x="533400" y="1981200"/>
            <a:ext cx="8229600" cy="762000"/>
          </a:xfrm>
        </p:spPr>
        <p:txBody>
          <a:bodyPr/>
          <a:lstStyle>
            <a:lvl1pPr>
              <a:defRPr/>
            </a:lvl1pPr>
          </a:lstStyle>
          <a:p>
            <a:r>
              <a:rPr lang="en-US" dirty="0"/>
              <a:t>Presentation/Conference Title</a:t>
            </a:r>
          </a:p>
        </p:txBody>
      </p:sp>
      <p:sp>
        <p:nvSpPr>
          <p:cNvPr id="19" name="Text Placeholder 18"/>
          <p:cNvSpPr>
            <a:spLocks noGrp="1"/>
          </p:cNvSpPr>
          <p:nvPr>
            <p:ph type="body" sz="quarter" idx="16" hasCustomPrompt="1"/>
          </p:nvPr>
        </p:nvSpPr>
        <p:spPr>
          <a:xfrm>
            <a:off x="533400" y="2743200"/>
            <a:ext cx="8229600" cy="609600"/>
          </a:xfrm>
        </p:spPr>
        <p:txBody>
          <a:bodyPr/>
          <a:lstStyle>
            <a:lvl1pPr algn="ctr">
              <a:buNone/>
              <a:defRPr>
                <a:solidFill>
                  <a:schemeClr val="tx1"/>
                </a:solidFill>
              </a:defRPr>
            </a:lvl1pPr>
          </a:lstStyle>
          <a:p>
            <a:pPr lvl="0"/>
            <a:r>
              <a:rPr lang="en-US" dirty="0"/>
              <a:t>Subtitle or session name</a:t>
            </a:r>
          </a:p>
        </p:txBody>
      </p:sp>
      <p:sp>
        <p:nvSpPr>
          <p:cNvPr id="21" name="Text Placeholder 18"/>
          <p:cNvSpPr>
            <a:spLocks noGrp="1"/>
          </p:cNvSpPr>
          <p:nvPr>
            <p:ph type="body" sz="quarter" idx="18" hasCustomPrompt="1"/>
          </p:nvPr>
        </p:nvSpPr>
        <p:spPr>
          <a:xfrm>
            <a:off x="533400" y="3352800"/>
            <a:ext cx="8229600" cy="609600"/>
          </a:xfrm>
        </p:spPr>
        <p:txBody>
          <a:bodyPr/>
          <a:lstStyle>
            <a:lvl1pPr algn="ctr">
              <a:buNone/>
              <a:defRPr baseline="0">
                <a:solidFill>
                  <a:schemeClr val="tx1"/>
                </a:solidFill>
              </a:defRPr>
            </a:lvl1pPr>
          </a:lstStyle>
          <a:p>
            <a:pPr lvl="0"/>
            <a:r>
              <a:rPr lang="en-US" dirty="0"/>
              <a:t>Speaker name, credentials</a:t>
            </a:r>
          </a:p>
        </p:txBody>
      </p:sp>
      <p:sp>
        <p:nvSpPr>
          <p:cNvPr id="20" name="Text Placeholder 18"/>
          <p:cNvSpPr>
            <a:spLocks noGrp="1"/>
          </p:cNvSpPr>
          <p:nvPr>
            <p:ph type="body" sz="quarter" idx="17" hasCustomPrompt="1"/>
          </p:nvPr>
        </p:nvSpPr>
        <p:spPr>
          <a:xfrm>
            <a:off x="533400" y="3962400"/>
            <a:ext cx="8229600" cy="609600"/>
          </a:xfrm>
        </p:spPr>
        <p:txBody>
          <a:bodyPr/>
          <a:lstStyle>
            <a:lvl1pPr algn="ctr">
              <a:buNone/>
              <a:defRPr>
                <a:solidFill>
                  <a:schemeClr val="tx1"/>
                </a:solidFill>
              </a:defRPr>
            </a:lvl1pPr>
          </a:lstStyle>
          <a:p>
            <a:pPr lvl="0"/>
            <a:r>
              <a:rPr lang="en-US" dirty="0"/>
              <a:t>Location or speaker organization</a:t>
            </a:r>
          </a:p>
        </p:txBody>
      </p:sp>
      <p:sp>
        <p:nvSpPr>
          <p:cNvPr id="10" name="Text Placeholder 12"/>
          <p:cNvSpPr>
            <a:spLocks noGrp="1"/>
          </p:cNvSpPr>
          <p:nvPr>
            <p:ph type="body" sz="quarter" idx="12" hasCustomPrompt="1"/>
          </p:nvPr>
        </p:nvSpPr>
        <p:spPr>
          <a:xfrm>
            <a:off x="1447800" y="4800600"/>
            <a:ext cx="6400800" cy="457200"/>
          </a:xfrm>
        </p:spPr>
        <p:txBody>
          <a:bodyPr>
            <a:noAutofit/>
          </a:bodyPr>
          <a:lstStyle>
            <a:lvl1pPr algn="ctr">
              <a:buNone/>
              <a:defRPr sz="2000" i="0"/>
            </a:lvl1pPr>
          </a:lstStyle>
          <a:p>
            <a:pPr lvl="0"/>
            <a:r>
              <a:rPr lang="en-US" dirty="0"/>
              <a:t>Date</a:t>
            </a:r>
          </a:p>
        </p:txBody>
      </p:sp>
      <p:sp>
        <p:nvSpPr>
          <p:cNvPr id="8" name="Slide Number Placeholder 6">
            <a:extLst>
              <a:ext uri="{FF2B5EF4-FFF2-40B4-BE49-F238E27FC236}">
                <a16:creationId xmlns:a16="http://schemas.microsoft.com/office/drawing/2014/main" id="{756B3C55-DA8F-408E-9BFB-2DB9C4F64230}"/>
              </a:ext>
            </a:extLst>
          </p:cNvPr>
          <p:cNvSpPr txBox="1">
            <a:spLocks/>
          </p:cNvSpPr>
          <p:nvPr userDrawn="1"/>
        </p:nvSpPr>
        <p:spPr>
          <a:xfrm>
            <a:off x="3429000" y="6705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A28999-D008-419E-9628-EE1C64F81F4C}"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eneral Content ">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967395-972D-4D45-A72D-BCAB9768EB5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410200"/>
            <a:ext cx="9144000" cy="14478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3" name="Content Placeholder 2"/>
          <p:cNvSpPr>
            <a:spLocks noGrp="1"/>
          </p:cNvSpPr>
          <p:nvPr>
            <p:ph idx="1" hasCustomPrompt="1"/>
          </p:nvPr>
        </p:nvSpPr>
        <p:spPr>
          <a:xfrm>
            <a:off x="457200" y="1600201"/>
            <a:ext cx="8229600" cy="3886200"/>
          </a:xfrm>
        </p:spPr>
        <p:txBody>
          <a:bodyPr/>
          <a:lstStyle>
            <a:lvl1pPr>
              <a:defRPr/>
            </a:lvl1pPr>
            <a:lvl2pPr>
              <a:defRPr/>
            </a:lvl2pPr>
            <a:lvl3pPr>
              <a:defRPr/>
            </a:lvl3pPr>
            <a:lvl5pPr marL="2057400" indent="-228600">
              <a:buFont typeface="Wingdings" panose="05000000000000000000" pitchFamily="2" charset="2"/>
              <a:buChar char="Ø"/>
              <a:defRPr/>
            </a:lvl5pPr>
          </a:lstStyle>
          <a:p>
            <a:pPr lvl="0"/>
            <a:r>
              <a:rPr lang="en-US" dirty="0"/>
              <a:t>Add slide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7" name="Slide Number Placeholder 6">
            <a:extLst>
              <a:ext uri="{FF2B5EF4-FFF2-40B4-BE49-F238E27FC236}">
                <a16:creationId xmlns:a16="http://schemas.microsoft.com/office/drawing/2014/main" id="{886652FA-B04F-4355-B6F2-786CDBA26B23}"/>
              </a:ext>
            </a:extLst>
          </p:cNvPr>
          <p:cNvSpPr txBox="1">
            <a:spLocks/>
          </p:cNvSpPr>
          <p:nvPr userDrawn="1"/>
        </p:nvSpPr>
        <p:spPr>
          <a:xfrm>
            <a:off x="3657600" y="650875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A28999-D008-419E-9628-EE1C64F81F4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9023670-3EF3-4700-B3B4-23872450B8A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34000"/>
            <a:ext cx="9144000" cy="1524000"/>
          </a:xfrm>
          <a:prstGeom prst="rect">
            <a:avLst/>
          </a:prstGeom>
        </p:spPr>
      </p:pic>
      <p:sp>
        <p:nvSpPr>
          <p:cNvPr id="3" name="Text Placeholder 2"/>
          <p:cNvSpPr>
            <a:spLocks noGrp="1"/>
          </p:cNvSpPr>
          <p:nvPr>
            <p:ph type="body" idx="1" hasCustomPrompt="1"/>
          </p:nvPr>
        </p:nvSpPr>
        <p:spPr>
          <a:xfrm>
            <a:off x="722313" y="2928938"/>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Add subtext</a:t>
            </a:r>
          </a:p>
        </p:txBody>
      </p:sp>
      <p:sp>
        <p:nvSpPr>
          <p:cNvPr id="2" name="Title 1"/>
          <p:cNvSpPr>
            <a:spLocks noGrp="1"/>
          </p:cNvSpPr>
          <p:nvPr>
            <p:ph type="title" hasCustomPrompt="1"/>
          </p:nvPr>
        </p:nvSpPr>
        <p:spPr>
          <a:xfrm>
            <a:off x="722313" y="4429125"/>
            <a:ext cx="7772400" cy="1057275"/>
          </a:xfrm>
        </p:spPr>
        <p:txBody>
          <a:bodyPr anchor="t">
            <a:noAutofit/>
          </a:bodyPr>
          <a:lstStyle>
            <a:lvl1pPr algn="l">
              <a:defRPr sz="3200" b="0" cap="all"/>
            </a:lvl1pPr>
          </a:lstStyle>
          <a:p>
            <a:r>
              <a:rPr lang="en-US" dirty="0"/>
              <a:t>Add title</a:t>
            </a:r>
          </a:p>
        </p:txBody>
      </p:sp>
      <p:sp>
        <p:nvSpPr>
          <p:cNvPr id="7" name="Slide Number Placeholder 6">
            <a:extLst>
              <a:ext uri="{FF2B5EF4-FFF2-40B4-BE49-F238E27FC236}">
                <a16:creationId xmlns:a16="http://schemas.microsoft.com/office/drawing/2014/main" id="{6BCE911F-40FA-4447-B4B6-732AF3B360CD}"/>
              </a:ext>
            </a:extLst>
          </p:cNvPr>
          <p:cNvSpPr txBox="1">
            <a:spLocks/>
          </p:cNvSpPr>
          <p:nvPr userDrawn="1"/>
        </p:nvSpPr>
        <p:spPr>
          <a:xfrm>
            <a:off x="3657600" y="650875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A28999-D008-419E-9628-EE1C64F81F4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lumns (no subhead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CD8635-0F26-43B0-9588-EBE6E3DED57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34000"/>
            <a:ext cx="9144000" cy="15240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3" name="Content Placeholder 2"/>
          <p:cNvSpPr>
            <a:spLocks noGrp="1"/>
          </p:cNvSpPr>
          <p:nvPr>
            <p:ph sz="half" idx="1" hasCustomPrompt="1"/>
          </p:nvPr>
        </p:nvSpPr>
        <p:spPr>
          <a:xfrm>
            <a:off x="457200" y="1600201"/>
            <a:ext cx="4038600" cy="4038600"/>
          </a:xfrm>
        </p:spPr>
        <p:txBody>
          <a:bodyPr/>
          <a:lstStyle>
            <a:lvl1pPr marL="228600" indent="-228600">
              <a:defRPr sz="2800"/>
            </a:lvl1pPr>
            <a:lvl2pPr>
              <a:defRPr sz="2400"/>
            </a:lvl2pPr>
            <a:lvl3pPr>
              <a:defRPr sz="2000"/>
            </a:lvl3pPr>
            <a:lvl4pPr>
              <a:defRPr sz="1800"/>
            </a:lvl4pPr>
            <a:lvl5pPr marL="2057400" indent="-228600">
              <a:buFont typeface="Wingdings" panose="05000000000000000000" pitchFamily="2" charset="2"/>
              <a:buChar char="Ø"/>
              <a:defRPr sz="1800"/>
            </a:lvl5pPr>
            <a:lvl6pPr>
              <a:defRPr sz="1800"/>
            </a:lvl6pPr>
            <a:lvl7pPr>
              <a:defRPr sz="1800"/>
            </a:lvl7pPr>
            <a:lvl8pPr>
              <a:defRPr sz="1800"/>
            </a:lvl8pPr>
            <a:lvl9pPr>
              <a:defRPr sz="1800"/>
            </a:lvl9pPr>
          </a:lstStyle>
          <a:p>
            <a:pPr lvl="0"/>
            <a:r>
              <a:rPr lang="en-US" dirty="0"/>
              <a:t>Add column 1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4" name="Content Placeholder 3"/>
          <p:cNvSpPr>
            <a:spLocks noGrp="1"/>
          </p:cNvSpPr>
          <p:nvPr>
            <p:ph sz="half" idx="2" hasCustomPrompt="1"/>
          </p:nvPr>
        </p:nvSpPr>
        <p:spPr>
          <a:xfrm>
            <a:off x="4648200" y="1600201"/>
            <a:ext cx="4038600" cy="4038600"/>
          </a:xfrm>
        </p:spPr>
        <p:txBody>
          <a:bodyPr/>
          <a:lstStyle>
            <a:lvl1pPr marL="228600" indent="-228600">
              <a:defRPr sz="2800"/>
            </a:lvl1pPr>
            <a:lvl2pPr>
              <a:defRPr sz="2400"/>
            </a:lvl2pPr>
            <a:lvl3pPr>
              <a:defRPr sz="2000"/>
            </a:lvl3pPr>
            <a:lvl4pPr>
              <a:defRPr sz="1800"/>
            </a:lvl4pPr>
            <a:lvl5pPr marL="2057400" indent="-228600">
              <a:buFont typeface="Wingdings" panose="05000000000000000000" pitchFamily="2" charset="2"/>
              <a:buChar char="Ø"/>
              <a:defRPr sz="1800"/>
            </a:lvl5pPr>
            <a:lvl6pPr>
              <a:defRPr sz="1800"/>
            </a:lvl6pPr>
            <a:lvl7pPr>
              <a:defRPr sz="1800"/>
            </a:lvl7pPr>
            <a:lvl8pPr>
              <a:defRPr sz="1800"/>
            </a:lvl8pPr>
            <a:lvl9pPr>
              <a:defRPr sz="1800"/>
            </a:lvl9pPr>
          </a:lstStyle>
          <a:p>
            <a:pPr lvl="0"/>
            <a:r>
              <a:rPr lang="en-US" dirty="0"/>
              <a:t>Add column 2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8" name="Slide Number Placeholder 6">
            <a:extLst>
              <a:ext uri="{FF2B5EF4-FFF2-40B4-BE49-F238E27FC236}">
                <a16:creationId xmlns:a16="http://schemas.microsoft.com/office/drawing/2014/main" id="{7004A8B7-7851-47D3-BDA6-A5008030BA0A}"/>
              </a:ext>
            </a:extLst>
          </p:cNvPr>
          <p:cNvSpPr txBox="1">
            <a:spLocks/>
          </p:cNvSpPr>
          <p:nvPr userDrawn="1"/>
        </p:nvSpPr>
        <p:spPr>
          <a:xfrm>
            <a:off x="3657600" y="650875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A28999-D008-419E-9628-EE1C64F81F4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lumns (w/ subhead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2E9C1B7-8390-4282-8E18-4439B1DCEB1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34000"/>
            <a:ext cx="9144000" cy="15240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Column 1 title</a:t>
            </a:r>
          </a:p>
        </p:txBody>
      </p:sp>
      <p:sp>
        <p:nvSpPr>
          <p:cNvPr id="4" name="Content Placeholder 3"/>
          <p:cNvSpPr>
            <a:spLocks noGrp="1"/>
          </p:cNvSpPr>
          <p:nvPr>
            <p:ph sz="half" idx="2" hasCustomPrompt="1"/>
          </p:nvPr>
        </p:nvSpPr>
        <p:spPr>
          <a:xfrm>
            <a:off x="457200" y="2174875"/>
            <a:ext cx="4040188" cy="3540125"/>
          </a:xfrm>
        </p:spPr>
        <p:txBody>
          <a:bodyPr/>
          <a:lstStyle>
            <a:lvl1pPr marL="228600" indent="-228600">
              <a:defRPr sz="2400"/>
            </a:lvl1pPr>
            <a:lvl2pPr>
              <a:defRPr sz="2000"/>
            </a:lvl2pPr>
            <a:lvl3pPr>
              <a:defRPr sz="1800"/>
            </a:lvl3pPr>
            <a:lvl4pPr>
              <a:defRPr sz="1600"/>
            </a:lvl4pPr>
            <a:lvl5pPr marL="2057400" indent="-228600">
              <a:buFont typeface="Wingdings" panose="05000000000000000000" pitchFamily="2" charset="2"/>
              <a:buChar char="Ø"/>
              <a:defRPr sz="1600"/>
            </a:lvl5pPr>
            <a:lvl6pPr>
              <a:defRPr sz="1600"/>
            </a:lvl6pPr>
            <a:lvl7pPr>
              <a:defRPr sz="1600"/>
            </a:lvl7pPr>
            <a:lvl8pPr>
              <a:defRPr sz="1600"/>
            </a:lvl8pPr>
            <a:lvl9pPr>
              <a:defRPr sz="1600"/>
            </a:lvl9pPr>
          </a:lstStyle>
          <a:p>
            <a:pPr lvl="0"/>
            <a:r>
              <a:rPr lang="en-US" dirty="0"/>
              <a:t>Add column 1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Column 2 title</a:t>
            </a:r>
          </a:p>
        </p:txBody>
      </p:sp>
      <p:sp>
        <p:nvSpPr>
          <p:cNvPr id="6" name="Content Placeholder 5"/>
          <p:cNvSpPr>
            <a:spLocks noGrp="1"/>
          </p:cNvSpPr>
          <p:nvPr>
            <p:ph sz="quarter" idx="4" hasCustomPrompt="1"/>
          </p:nvPr>
        </p:nvSpPr>
        <p:spPr>
          <a:xfrm>
            <a:off x="4645025" y="2174875"/>
            <a:ext cx="4041775" cy="3540125"/>
          </a:xfrm>
        </p:spPr>
        <p:txBody>
          <a:bodyPr/>
          <a:lstStyle>
            <a:lvl1pPr marL="228600" indent="-228600">
              <a:defRPr sz="2400"/>
            </a:lvl1pPr>
            <a:lvl2pPr>
              <a:defRPr sz="2000"/>
            </a:lvl2pPr>
            <a:lvl3pPr>
              <a:defRPr sz="1800"/>
            </a:lvl3pPr>
            <a:lvl4pPr>
              <a:defRPr sz="1600"/>
            </a:lvl4pPr>
            <a:lvl5pPr marL="2057400" indent="-228600">
              <a:buFont typeface="Wingdings" panose="05000000000000000000" pitchFamily="2" charset="2"/>
              <a:buChar char="Ø"/>
              <a:defRPr sz="1600"/>
            </a:lvl5pPr>
            <a:lvl6pPr>
              <a:defRPr sz="1600"/>
            </a:lvl6pPr>
            <a:lvl7pPr>
              <a:defRPr sz="1600"/>
            </a:lvl7pPr>
            <a:lvl8pPr>
              <a:defRPr sz="1600"/>
            </a:lvl8pPr>
            <a:lvl9pPr>
              <a:defRPr sz="1600"/>
            </a:lvl9pPr>
          </a:lstStyle>
          <a:p>
            <a:pPr lvl="0"/>
            <a:r>
              <a:rPr lang="en-US" dirty="0"/>
              <a:t>Add column 2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10" name="Slide Number Placeholder 6">
            <a:extLst>
              <a:ext uri="{FF2B5EF4-FFF2-40B4-BE49-F238E27FC236}">
                <a16:creationId xmlns:a16="http://schemas.microsoft.com/office/drawing/2014/main" id="{784C0101-1652-4EAB-88CD-FC8B4A7FAB64}"/>
              </a:ext>
            </a:extLst>
          </p:cNvPr>
          <p:cNvSpPr txBox="1">
            <a:spLocks/>
          </p:cNvSpPr>
          <p:nvPr userDrawn="1"/>
        </p:nvSpPr>
        <p:spPr>
          <a:xfrm>
            <a:off x="3657600" y="650875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A28999-D008-419E-9628-EE1C64F81F4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8CE108-2AF3-48C1-B3EC-2163A9C3242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34000"/>
            <a:ext cx="9144000" cy="15240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6" name="Slide Number Placeholder 6">
            <a:extLst>
              <a:ext uri="{FF2B5EF4-FFF2-40B4-BE49-F238E27FC236}">
                <a16:creationId xmlns:a16="http://schemas.microsoft.com/office/drawing/2014/main" id="{902F6003-6965-4D4C-936F-0ECE85FF1739}"/>
              </a:ext>
            </a:extLst>
          </p:cNvPr>
          <p:cNvSpPr txBox="1">
            <a:spLocks/>
          </p:cNvSpPr>
          <p:nvPr userDrawn="1"/>
        </p:nvSpPr>
        <p:spPr>
          <a:xfrm>
            <a:off x="3657600" y="650875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A28999-D008-419E-9628-EE1C64F81F4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E8618A-F67A-4ADA-9D37-61F64456973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34000"/>
            <a:ext cx="9144000" cy="1524000"/>
          </a:xfrm>
          <a:prstGeom prst="rect">
            <a:avLst/>
          </a:prstGeom>
        </p:spPr>
      </p:pic>
      <p:sp>
        <p:nvSpPr>
          <p:cNvPr id="3" name="Picture Placeholder 2"/>
          <p:cNvSpPr>
            <a:spLocks noGrp="1"/>
          </p:cNvSpPr>
          <p:nvPr>
            <p:ph type="pic" idx="1" hasCustomPrompt="1"/>
          </p:nvPr>
        </p:nvSpPr>
        <p:spPr>
          <a:xfrm>
            <a:off x="1792288" y="612775"/>
            <a:ext cx="54864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a picture</a:t>
            </a:r>
          </a:p>
        </p:txBody>
      </p:sp>
      <p:sp>
        <p:nvSpPr>
          <p:cNvPr id="2" name="Title 1"/>
          <p:cNvSpPr>
            <a:spLocks noGrp="1"/>
          </p:cNvSpPr>
          <p:nvPr>
            <p:ph type="title" hasCustomPrompt="1"/>
          </p:nvPr>
        </p:nvSpPr>
        <p:spPr>
          <a:xfrm>
            <a:off x="1792288" y="4343400"/>
            <a:ext cx="5486400" cy="566738"/>
          </a:xfrm>
        </p:spPr>
        <p:txBody>
          <a:bodyPr anchor="b"/>
          <a:lstStyle>
            <a:lvl1pPr algn="l">
              <a:defRPr sz="2000" b="1"/>
            </a:lvl1pPr>
          </a:lstStyle>
          <a:p>
            <a:r>
              <a:rPr lang="en-US" dirty="0"/>
              <a:t>Add title</a:t>
            </a:r>
          </a:p>
        </p:txBody>
      </p:sp>
      <p:sp>
        <p:nvSpPr>
          <p:cNvPr id="4" name="Text Placeholder 3"/>
          <p:cNvSpPr>
            <a:spLocks noGrp="1"/>
          </p:cNvSpPr>
          <p:nvPr>
            <p:ph type="body" sz="half" idx="2" hasCustomPrompt="1"/>
          </p:nvPr>
        </p:nvSpPr>
        <p:spPr>
          <a:xfrm>
            <a:off x="1792288" y="4953000"/>
            <a:ext cx="5486400" cy="533400"/>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 subtext</a:t>
            </a:r>
          </a:p>
        </p:txBody>
      </p:sp>
      <p:sp>
        <p:nvSpPr>
          <p:cNvPr id="10" name="Slide Number Placeholder 6">
            <a:extLst>
              <a:ext uri="{FF2B5EF4-FFF2-40B4-BE49-F238E27FC236}">
                <a16:creationId xmlns:a16="http://schemas.microsoft.com/office/drawing/2014/main" id="{FBC991FC-B7C5-4482-9DF2-38DE430FB605}"/>
              </a:ext>
            </a:extLst>
          </p:cNvPr>
          <p:cNvSpPr txBox="1">
            <a:spLocks/>
          </p:cNvSpPr>
          <p:nvPr userDrawn="1"/>
        </p:nvSpPr>
        <p:spPr>
          <a:xfrm>
            <a:off x="3657600" y="650875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A28999-D008-419E-9628-EE1C64F81F4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31618"/>
            <a:ext cx="9143999" cy="7065818"/>
          </a:xfrm>
          <a:prstGeom prst="rect">
            <a:avLst/>
          </a:prstGeom>
        </p:spPr>
      </p:pic>
      <p:sp>
        <p:nvSpPr>
          <p:cNvPr id="8" name="Title 1"/>
          <p:cNvSpPr>
            <a:spLocks noGrp="1"/>
          </p:cNvSpPr>
          <p:nvPr>
            <p:ph type="title" hasCustomPrompt="1"/>
          </p:nvPr>
        </p:nvSpPr>
        <p:spPr>
          <a:xfrm>
            <a:off x="457200" y="1981200"/>
            <a:ext cx="8229600" cy="1143000"/>
          </a:xfrm>
        </p:spPr>
        <p:txBody>
          <a:bodyPr/>
          <a:lstStyle>
            <a:lvl1pPr>
              <a:defRPr>
                <a:solidFill>
                  <a:schemeClr val="bg1"/>
                </a:solidFill>
              </a:defRPr>
            </a:lvl1pPr>
          </a:lstStyle>
          <a:p>
            <a:r>
              <a:rPr lang="en-US" dirty="0"/>
              <a:t>Add closing slide title</a:t>
            </a:r>
          </a:p>
        </p:txBody>
      </p:sp>
      <p:sp>
        <p:nvSpPr>
          <p:cNvPr id="9" name="Title 1"/>
          <p:cNvSpPr txBox="1">
            <a:spLocks/>
          </p:cNvSpPr>
          <p:nvPr userDrawn="1"/>
        </p:nvSpPr>
        <p:spPr>
          <a:xfrm>
            <a:off x="1792288" y="3429000"/>
            <a:ext cx="5486400" cy="566738"/>
          </a:xfrm>
          <a:prstGeom prst="rect">
            <a:avLst/>
          </a:prstGeom>
        </p:spPr>
        <p:txBody>
          <a:bodyPr vert="horz" lIns="91440" tIns="45720" rIns="91440" bIns="45720" rtlCol="0" anchor="b">
            <a:normAutofit/>
          </a:bodyPr>
          <a:lstStyle>
            <a:lvl1pPr algn="l">
              <a:defRPr sz="2000" b="1"/>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chemeClr val="bg1"/>
              </a:solidFill>
              <a:effectLst/>
              <a:uLnTx/>
              <a:uFillTx/>
              <a:latin typeface="+mj-lt"/>
              <a:ea typeface="+mj-ea"/>
              <a:cs typeface="+mj-cs"/>
            </a:endParaRPr>
          </a:p>
        </p:txBody>
      </p:sp>
      <p:pic>
        <p:nvPicPr>
          <p:cNvPr id="3" name="Picture 2" descr="Administration for Community Living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53200" y="5760433"/>
            <a:ext cx="2323714" cy="961042"/>
          </a:xfrm>
          <a:prstGeom prst="rect">
            <a:avLst/>
          </a:prstGeom>
        </p:spPr>
      </p:pic>
      <p:sp>
        <p:nvSpPr>
          <p:cNvPr id="7" name="Slide Number Placeholder 6">
            <a:extLst>
              <a:ext uri="{FF2B5EF4-FFF2-40B4-BE49-F238E27FC236}">
                <a16:creationId xmlns:a16="http://schemas.microsoft.com/office/drawing/2014/main" id="{8492E217-9276-447A-B3DD-27D1B3FD88F2}"/>
              </a:ext>
            </a:extLst>
          </p:cNvPr>
          <p:cNvSpPr txBox="1">
            <a:spLocks/>
          </p:cNvSpPr>
          <p:nvPr userDrawn="1"/>
        </p:nvSpPr>
        <p:spPr>
          <a:xfrm>
            <a:off x="3657600" y="650875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A28999-D008-419E-9628-EE1C64F81F4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400">
                <a:solidFill>
                  <a:schemeClr val="bg1">
                    <a:lumMod val="85000"/>
                  </a:schemeClr>
                </a:solidFill>
              </a:defRPr>
            </a:lvl1pPr>
          </a:lstStyle>
          <a:p>
            <a:fld id="{7AA28999-D008-419E-9628-EE1C64F81F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7" r:id="rId8"/>
    <p:sldLayoutId id="2147483655" r:id="rId9"/>
  </p:sldLayoutIdLst>
  <p:hf hdr="0" ftr="0" dt="0"/>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www.reshot.com/free-stock-photos/photo/photo-WKbg2m/" TargetMode="External"/><Relationship Id="rId2" Type="http://schemas.openxmlformats.org/officeDocument/2006/relationships/image" Target="../media/image17.jpeg"/><Relationship Id="rId1" Type="http://schemas.openxmlformats.org/officeDocument/2006/relationships/slideLayout" Target="../slideLayouts/slideLayout8.xml"/><Relationship Id="rId5" Type="http://schemas.openxmlformats.org/officeDocument/2006/relationships/hyperlink" Target="https://www.reshot.com/license/" TargetMode="External"/><Relationship Id="rId4" Type="http://schemas.openxmlformats.org/officeDocument/2006/relationships/hyperlink" Target="https://www.twenty20.com/jonbirondo"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affecttheverb.com/gallery/disabledandhere/filtermaskfoliage/" TargetMode="External"/><Relationship Id="rId2" Type="http://schemas.openxmlformats.org/officeDocument/2006/relationships/image" Target="../media/image18.jpeg"/><Relationship Id="rId1" Type="http://schemas.openxmlformats.org/officeDocument/2006/relationships/slideLayout" Target="../slideLayouts/slideLayout8.xml"/><Relationship Id="rId6" Type="http://schemas.openxmlformats.org/officeDocument/2006/relationships/hyperlink" Target="https://creativecommons.org/licenses/by/2.0/" TargetMode="External"/><Relationship Id="rId5" Type="http://schemas.openxmlformats.org/officeDocument/2006/relationships/hyperlink" Target="http://www.justinkatigbak.com/" TargetMode="External"/><Relationship Id="rId4" Type="http://schemas.openxmlformats.org/officeDocument/2006/relationships/hyperlink" Target="https://affecttheverb.com/disabledandhere/"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hyperlink" Target="http://www.thrivingwithpride.org/"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hyperlink" Target="http://www.thrivingwithpride.org/" TargetMode="Externa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cid:e7a24acb-3ab5-4fe7-ab37-bfe127f00dd0@namprd09.prod.outlook.com" TargetMode="External"/><Relationship Id="rId13" Type="http://schemas.openxmlformats.org/officeDocument/2006/relationships/image" Target="cid:451ae082-0b8f-443a-ae65-a3d7e04bec55@namprd09.prod.outlook.com" TargetMode="External"/><Relationship Id="rId3" Type="http://schemas.openxmlformats.org/officeDocument/2006/relationships/image" Target="cid:e1e2c7a2-2733-4d9d-be16-8bafff3107e5@namprd09.prod.outlook.com" TargetMode="External"/><Relationship Id="rId7" Type="http://schemas.openxmlformats.org/officeDocument/2006/relationships/image" Target="../media/image11.jpeg"/><Relationship Id="rId12"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hyperlink" Target="https://creativecommons.org/licenses/by-nc-sa/2.0/?ref=ccsearch&amp;atype=rich" TargetMode="External"/><Relationship Id="rId11" Type="http://schemas.openxmlformats.org/officeDocument/2006/relationships/hyperlink" Target="https://creativecommons.org/licenses/by-nd/2.0/?ref=ccsearch&amp;atype=rich" TargetMode="External"/><Relationship Id="rId5" Type="http://schemas.openxmlformats.org/officeDocument/2006/relationships/hyperlink" Target="https://www.flickr.com/photos/8628862@N05" TargetMode="External"/><Relationship Id="rId15" Type="http://schemas.openxmlformats.org/officeDocument/2006/relationships/hyperlink" Target="https://www.flickr.com/photos/49968232@N00" TargetMode="External"/><Relationship Id="rId10" Type="http://schemas.openxmlformats.org/officeDocument/2006/relationships/hyperlink" Target="https://www.flickr.com/photos/8722256@N08" TargetMode="External"/><Relationship Id="rId4" Type="http://schemas.openxmlformats.org/officeDocument/2006/relationships/hyperlink" Target="https://www.flickr.com/photos/8628862@N05/40664854102" TargetMode="External"/><Relationship Id="rId9" Type="http://schemas.openxmlformats.org/officeDocument/2006/relationships/hyperlink" Target="https://www.flickr.com/photos/8722256@N08/2423004126" TargetMode="External"/><Relationship Id="rId14" Type="http://schemas.openxmlformats.org/officeDocument/2006/relationships/hyperlink" Target="https://www.flickr.com/photos/49968232@N00/10518395836"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1.bin"/><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5.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7.jpeg"/><Relationship Id="rId7" Type="http://schemas.microsoft.com/office/2007/relationships/hdphoto" Target="../media/hdphoto2.wdp"/><Relationship Id="rId2" Type="http://schemas.openxmlformats.org/officeDocument/2006/relationships/image" Target="../media/image26.jpeg"/><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59.xml.rels><?xml version="1.0" encoding="UTF-8" standalone="yes"?>
<Relationships xmlns="http://schemas.openxmlformats.org/package/2006/relationships"><Relationship Id="rId3" Type="http://schemas.openxmlformats.org/officeDocument/2006/relationships/image" Target="../media/image32.jpeg"/><Relationship Id="rId7" Type="http://schemas.microsoft.com/office/2007/relationships/hdphoto" Target="../media/hdphoto3.wdp"/><Relationship Id="rId2" Type="http://schemas.openxmlformats.org/officeDocument/2006/relationships/image" Target="../media/image31.jpeg"/><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s://paulinesblog430309570.wordpress.com/"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6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3.xml"/><Relationship Id="rId4" Type="http://schemas.openxmlformats.org/officeDocument/2006/relationships/image" Target="../media/image43.jpeg"/></Relationships>
</file>

<file path=ppt/slides/_rels/slide6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3" Type="http://schemas.openxmlformats.org/officeDocument/2006/relationships/hyperlink" Target="mailto:joel_sekorski@TorringtonCT.or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mailto:kathy.wilson-gold@acl.hhs.gov" TargetMode="External"/></Relationships>
</file>

<file path=ppt/slides/_rels/slide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F3437-4730-4164-92CB-68EC271C3267}"/>
              </a:ext>
            </a:extLst>
          </p:cNvPr>
          <p:cNvSpPr>
            <a:spLocks noGrp="1"/>
          </p:cNvSpPr>
          <p:nvPr>
            <p:ph type="title" idx="4294967295"/>
          </p:nvPr>
        </p:nvSpPr>
        <p:spPr>
          <a:xfrm>
            <a:off x="256089" y="3733800"/>
            <a:ext cx="9144000" cy="1219200"/>
          </a:xfrm>
        </p:spPr>
        <p:txBody>
          <a:bodyPr>
            <a:normAutofit fontScale="90000"/>
          </a:bodyPr>
          <a:lstStyle/>
          <a:p>
            <a:r>
              <a:rPr lang="en-US" dirty="0"/>
              <a:t>Trifecta: </a:t>
            </a:r>
            <a:br>
              <a:rPr lang="en-US" dirty="0"/>
            </a:br>
            <a:r>
              <a:rPr lang="en-US" sz="3600" dirty="0"/>
              <a:t>Nutrition, Socialization, Health and Well-Being</a:t>
            </a:r>
          </a:p>
        </p:txBody>
      </p:sp>
      <p:sp>
        <p:nvSpPr>
          <p:cNvPr id="9" name="Text Placeholder 8">
            <a:extLst>
              <a:ext uri="{FF2B5EF4-FFF2-40B4-BE49-F238E27FC236}">
                <a16:creationId xmlns:a16="http://schemas.microsoft.com/office/drawing/2014/main" id="{451EBD84-85C8-C847-992A-E6C7C80073EC}"/>
              </a:ext>
            </a:extLst>
          </p:cNvPr>
          <p:cNvSpPr>
            <a:spLocks noGrp="1"/>
          </p:cNvSpPr>
          <p:nvPr>
            <p:ph type="body" sz="quarter" idx="17"/>
          </p:nvPr>
        </p:nvSpPr>
        <p:spPr>
          <a:xfrm>
            <a:off x="76200" y="152400"/>
            <a:ext cx="8763000" cy="685800"/>
          </a:xfrm>
        </p:spPr>
        <p:txBody>
          <a:bodyPr>
            <a:normAutofit fontScale="92500"/>
          </a:bodyPr>
          <a:lstStyle/>
          <a:p>
            <a:r>
              <a:rPr lang="en-US" dirty="0"/>
              <a:t>Celebrate Our Senior Nutrition Program</a:t>
            </a:r>
          </a:p>
        </p:txBody>
      </p:sp>
      <p:sp>
        <p:nvSpPr>
          <p:cNvPr id="8" name="Subtitle 7">
            <a:extLst>
              <a:ext uri="{FF2B5EF4-FFF2-40B4-BE49-F238E27FC236}">
                <a16:creationId xmlns:a16="http://schemas.microsoft.com/office/drawing/2014/main" id="{7BC67644-F15E-9746-A5FA-B90F5EAE9379}"/>
              </a:ext>
            </a:extLst>
          </p:cNvPr>
          <p:cNvSpPr>
            <a:spLocks noGrp="1"/>
          </p:cNvSpPr>
          <p:nvPr>
            <p:ph type="subTitle" idx="1"/>
          </p:nvPr>
        </p:nvSpPr>
        <p:spPr>
          <a:xfrm>
            <a:off x="179408" y="797787"/>
            <a:ext cx="5867400" cy="533400"/>
          </a:xfrm>
        </p:spPr>
        <p:txBody>
          <a:bodyPr/>
          <a:lstStyle/>
          <a:p>
            <a:r>
              <a:rPr lang="en-US" i="0" dirty="0">
                <a:solidFill>
                  <a:schemeClr val="bg1"/>
                </a:solidFill>
              </a:rPr>
              <a:t>March 2021</a:t>
            </a:r>
          </a:p>
        </p:txBody>
      </p:sp>
      <p:pic>
        <p:nvPicPr>
          <p:cNvPr id="7" name="Picture 6" descr="Administration for Community Living logo">
            <a:extLst>
              <a:ext uri="{FF2B5EF4-FFF2-40B4-BE49-F238E27FC236}">
                <a16:creationId xmlns:a16="http://schemas.microsoft.com/office/drawing/2014/main" id="{A7184DA0-5783-4A27-A906-8C5456966A7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31453" y="5648270"/>
            <a:ext cx="2060627" cy="1054699"/>
          </a:xfrm>
          <a:prstGeom prst="rect">
            <a:avLst/>
          </a:prstGeom>
        </p:spPr>
      </p:pic>
    </p:spTree>
    <p:extLst>
      <p:ext uri="{BB962C8B-B14F-4D97-AF65-F5344CB8AC3E}">
        <p14:creationId xmlns:p14="http://schemas.microsoft.com/office/powerpoint/2010/main" val="3621102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3766"/>
            <a:ext cx="8229600" cy="1143000"/>
          </a:xfrm>
        </p:spPr>
        <p:txBody>
          <a:bodyPr>
            <a:noAutofit/>
          </a:bodyPr>
          <a:lstStyle/>
          <a:p>
            <a:r>
              <a:rPr lang="en-US" dirty="0">
                <a:latin typeface="Calibri" panose="020F0502020204030204" pitchFamily="34" charset="0"/>
                <a:ea typeface="Calibri" panose="020F0502020204030204" pitchFamily="34" charset="0"/>
                <a:cs typeface="Calibri" panose="020F0502020204030204" pitchFamily="34" charset="0"/>
              </a:rPr>
              <a:t>2020 Reauthorization Changes:  </a:t>
            </a:r>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Title III-C Nutrition Services </a:t>
            </a:r>
            <a:r>
              <a:rPr lang="en-US" sz="1400" dirty="0">
                <a:latin typeface="Calibri" panose="020F0502020204030204" pitchFamily="34" charset="0"/>
                <a:ea typeface="Calibri" panose="020F0502020204030204" pitchFamily="34" charset="0"/>
                <a:cs typeface="Calibri" panose="020F0502020204030204" pitchFamily="34" charset="0"/>
              </a:rPr>
              <a:t>Answer*</a:t>
            </a:r>
            <a:br>
              <a:rPr lang="en-US" dirty="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p:txBody>
          <a:bodyPr/>
          <a:lstStyle/>
          <a:p>
            <a:pPr marL="0" indent="0">
              <a:lnSpc>
                <a:spcPct val="107000"/>
              </a:lnSpc>
              <a:spcBef>
                <a:spcPts val="0"/>
              </a:spcBef>
              <a:spcAft>
                <a:spcPts val="600"/>
              </a:spcAft>
              <a:buNone/>
            </a:pPr>
            <a:r>
              <a:rPr lang="en-US" sz="2800" dirty="0">
                <a:latin typeface="Calibri" panose="020F0502020204030204" pitchFamily="34" charset="0"/>
                <a:ea typeface="Calibri" panose="020F0502020204030204" pitchFamily="34" charset="0"/>
                <a:cs typeface="Times New Roman" panose="02020603050405020304" pitchFamily="18" charset="0"/>
              </a:rPr>
              <a:t>Which NEW issue was added to the 2020 reauthorization of the OAA that relates to the senior nutrition program? </a:t>
            </a:r>
            <a:r>
              <a:rPr lang="en-US" sz="2800" i="1" dirty="0">
                <a:latin typeface="Calibri" panose="020F0502020204030204" pitchFamily="34" charset="0"/>
                <a:ea typeface="Calibri" panose="020F0502020204030204" pitchFamily="34" charset="0"/>
                <a:cs typeface="Times New Roman" panose="02020603050405020304" pitchFamily="18" charset="0"/>
              </a:rPr>
              <a:t>(select one)</a:t>
            </a:r>
          </a:p>
          <a:p>
            <a:pPr marL="685800" lvl="2" indent="0">
              <a:lnSpc>
                <a:spcPct val="107000"/>
              </a:lnSpc>
              <a:spcBef>
                <a:spcPts val="0"/>
              </a:spcBef>
              <a:buNone/>
            </a:pPr>
            <a:r>
              <a:rPr lang="en-US" dirty="0">
                <a:latin typeface="Calibri" panose="020F0502020204030204" pitchFamily="34" charset="0"/>
                <a:ea typeface="Calibri" panose="020F0502020204030204" pitchFamily="34" charset="0"/>
                <a:cs typeface="Times New Roman" panose="02020603050405020304" pitchFamily="18" charset="0"/>
              </a:rPr>
              <a:t>A.	Hunger</a:t>
            </a:r>
          </a:p>
          <a:p>
            <a:pPr marL="685800" lvl="2" indent="0">
              <a:lnSpc>
                <a:spcPct val="107000"/>
              </a:lnSpc>
              <a:spcBef>
                <a:spcPts val="0"/>
              </a:spcBef>
              <a:buNone/>
            </a:pPr>
            <a:r>
              <a:rPr lang="en-US" dirty="0">
                <a:latin typeface="Calibri" panose="020F0502020204030204" pitchFamily="34" charset="0"/>
                <a:ea typeface="Calibri" panose="020F0502020204030204" pitchFamily="34" charset="0"/>
                <a:cs typeface="Times New Roman" panose="02020603050405020304" pitchFamily="18" charset="0"/>
              </a:rPr>
              <a:t>B.	Food</a:t>
            </a:r>
          </a:p>
          <a:p>
            <a:pPr marL="685800" lvl="2" indent="0">
              <a:lnSpc>
                <a:spcPct val="107000"/>
              </a:lnSpc>
              <a:spcBef>
                <a:spcPts val="0"/>
              </a:spcBef>
              <a:buNone/>
            </a:pPr>
            <a:r>
              <a:rPr lang="en-US" dirty="0">
                <a:latin typeface="Calibri" panose="020F0502020204030204" pitchFamily="34" charset="0"/>
                <a:ea typeface="Calibri" panose="020F0502020204030204" pitchFamily="34" charset="0"/>
                <a:cs typeface="Times New Roman" panose="02020603050405020304" pitchFamily="18" charset="0"/>
              </a:rPr>
              <a:t>C.	</a:t>
            </a: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*Malnutrition</a:t>
            </a:r>
          </a:p>
          <a:p>
            <a:pPr marL="685800" lvl="2" indent="0">
              <a:lnSpc>
                <a:spcPct val="107000"/>
              </a:lnSpc>
              <a:spcBef>
                <a:spcPts val="0"/>
              </a:spcBef>
              <a:spcAft>
                <a:spcPts val="600"/>
              </a:spcAft>
              <a:buNone/>
            </a:pPr>
            <a:r>
              <a:rPr lang="en-US" dirty="0">
                <a:latin typeface="Calibri" panose="020F0502020204030204" pitchFamily="34" charset="0"/>
                <a:ea typeface="Calibri" panose="020F0502020204030204" pitchFamily="34" charset="0"/>
                <a:cs typeface="Times New Roman" panose="02020603050405020304" pitchFamily="18" charset="0"/>
              </a:rPr>
              <a:t>D.	Meals</a:t>
            </a:r>
          </a:p>
          <a:p>
            <a:endParaRPr lang="en-US" dirty="0"/>
          </a:p>
        </p:txBody>
      </p:sp>
    </p:spTree>
    <p:extLst>
      <p:ext uri="{BB962C8B-B14F-4D97-AF65-F5344CB8AC3E}">
        <p14:creationId xmlns:p14="http://schemas.microsoft.com/office/powerpoint/2010/main" val="934762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31359"/>
            <a:ext cx="8229600" cy="1143000"/>
          </a:xfrm>
        </p:spPr>
        <p:txBody>
          <a:bodyPr>
            <a:normAutofit fontScale="90000"/>
          </a:bodyPr>
          <a:lstStyle/>
          <a:p>
            <a:r>
              <a:rPr lang="en-US" sz="4900" dirty="0">
                <a:latin typeface="Calibri" panose="020F0502020204030204" pitchFamily="34" charset="0"/>
                <a:ea typeface="Calibri" panose="020F0502020204030204" pitchFamily="34" charset="0"/>
                <a:cs typeface="Calibri" panose="020F0502020204030204" pitchFamily="34" charset="0"/>
              </a:rPr>
              <a:t>Purpose of OAA Title III-C </a:t>
            </a:r>
            <a:br>
              <a:rPr lang="en-US" sz="4900" dirty="0">
                <a:latin typeface="Calibri" panose="020F0502020204030204" pitchFamily="34" charset="0"/>
                <a:ea typeface="Calibri" panose="020F0502020204030204" pitchFamily="34" charset="0"/>
                <a:cs typeface="Calibri" panose="020F0502020204030204" pitchFamily="34" charset="0"/>
              </a:rPr>
            </a:br>
            <a:r>
              <a:rPr lang="en-US" sz="4900" dirty="0">
                <a:latin typeface="Calibri" panose="020F0502020204030204" pitchFamily="34" charset="0"/>
                <a:ea typeface="Calibri" panose="020F0502020204030204" pitchFamily="34" charset="0"/>
                <a:cs typeface="Calibri" panose="020F0502020204030204" pitchFamily="34" charset="0"/>
              </a:rPr>
              <a:t>Nutrition Services Program</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p:txBody>
          <a:bodyPr>
            <a:normAutofit/>
          </a:bodyPr>
          <a:lstStyle/>
          <a:p>
            <a:pPr marL="0" indent="0">
              <a:lnSpc>
                <a:spcPct val="107000"/>
              </a:lnSpc>
              <a:spcBef>
                <a:spcPts val="0"/>
              </a:spcBef>
              <a:spcAft>
                <a:spcPts val="600"/>
              </a:spcAft>
              <a:buNone/>
            </a:pPr>
            <a:r>
              <a:rPr lang="en-US" sz="2800" dirty="0">
                <a:latin typeface="Calibri" panose="020F0502020204030204" pitchFamily="34" charset="0"/>
                <a:ea typeface="Calibri" panose="020F0502020204030204" pitchFamily="34" charset="0"/>
                <a:cs typeface="Times New Roman" panose="02020603050405020304" pitchFamily="18" charset="0"/>
              </a:rPr>
              <a:t>Which of the following is a purpose of the Older Americans Act nutrition program? </a:t>
            </a:r>
          </a:p>
          <a:p>
            <a:pPr marL="900113" lvl="1" indent="-385763">
              <a:lnSpc>
                <a:spcPct val="107000"/>
              </a:lnSpc>
              <a:spcBef>
                <a:spcPts val="0"/>
              </a:spcBef>
              <a:spcAft>
                <a:spcPts val="600"/>
              </a:spcAft>
              <a:buAutoNum type="alphaUcPeriod"/>
            </a:pPr>
            <a:r>
              <a:rPr lang="en-US" sz="2400" dirty="0">
                <a:latin typeface="Calibri" panose="020F0502020204030204" pitchFamily="34" charset="0"/>
                <a:ea typeface="Calibri" panose="020F0502020204030204" pitchFamily="34" charset="0"/>
                <a:cs typeface="Calibri" panose="020F0502020204030204" pitchFamily="34" charset="0"/>
              </a:rPr>
              <a:t>Deliver meals to homebound older adults</a:t>
            </a:r>
          </a:p>
          <a:p>
            <a:pPr marL="900113" lvl="1" indent="-385763">
              <a:lnSpc>
                <a:spcPct val="107000"/>
              </a:lnSpc>
              <a:spcBef>
                <a:spcPts val="0"/>
              </a:spcBef>
              <a:spcAft>
                <a:spcPts val="600"/>
              </a:spcAft>
              <a:buAutoNum type="alphaUcPeriod"/>
            </a:pPr>
            <a:r>
              <a:rPr lang="en-US" sz="2400" dirty="0">
                <a:latin typeface="Calibri" panose="020F0502020204030204" pitchFamily="34" charset="0"/>
                <a:ea typeface="Calibri" panose="020F0502020204030204" pitchFamily="34" charset="0"/>
                <a:cs typeface="Calibri" panose="020F0502020204030204" pitchFamily="34" charset="0"/>
              </a:rPr>
              <a:t>Educate people about eating blueberries</a:t>
            </a:r>
          </a:p>
          <a:p>
            <a:pPr marL="900113" lvl="1" indent="-385763">
              <a:lnSpc>
                <a:spcPct val="107000"/>
              </a:lnSpc>
              <a:spcBef>
                <a:spcPts val="0"/>
              </a:spcBef>
              <a:spcAft>
                <a:spcPts val="600"/>
              </a:spcAft>
              <a:buAutoNum type="alphaUcPeriod"/>
            </a:pPr>
            <a:r>
              <a:rPr lang="en-US" sz="2400" dirty="0">
                <a:latin typeface="Calibri" panose="020F0502020204030204" pitchFamily="34" charset="0"/>
                <a:ea typeface="Calibri" panose="020F0502020204030204" pitchFamily="34" charset="0"/>
                <a:cs typeface="Calibri" panose="020F0502020204030204" pitchFamily="34" charset="0"/>
              </a:rPr>
              <a:t>Promote socialization of older individuals</a:t>
            </a:r>
          </a:p>
          <a:p>
            <a:pPr marL="900113" lvl="1" indent="-385763">
              <a:lnSpc>
                <a:spcPct val="107000"/>
              </a:lnSpc>
              <a:spcBef>
                <a:spcPts val="0"/>
              </a:spcBef>
              <a:spcAft>
                <a:spcPts val="600"/>
              </a:spcAft>
              <a:buAutoNum type="alphaUcPeriod"/>
            </a:pPr>
            <a:r>
              <a:rPr lang="en-US" sz="2400" dirty="0">
                <a:latin typeface="Calibri" panose="020F0502020204030204" pitchFamily="34" charset="0"/>
                <a:cs typeface="Calibri" panose="020F0502020204030204" pitchFamily="34" charset="0"/>
              </a:rPr>
              <a:t>Offer dessert first…</a:t>
            </a:r>
          </a:p>
          <a:p>
            <a:pPr marL="385763" indent="-385763">
              <a:lnSpc>
                <a:spcPct val="107000"/>
              </a:lnSpc>
              <a:spcBef>
                <a:spcPts val="0"/>
              </a:spcBef>
              <a:spcAft>
                <a:spcPts val="600"/>
              </a:spcAft>
              <a:buAutoNum type="alphaUcPeriod"/>
            </a:pP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8909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468"/>
            <a:ext cx="8229600" cy="1143000"/>
          </a:xfrm>
        </p:spPr>
        <p:txBody>
          <a:bodyPr>
            <a:normAutofit fontScale="90000"/>
          </a:bodyPr>
          <a:lstStyle/>
          <a:p>
            <a:r>
              <a:rPr lang="en-US" sz="4900" dirty="0">
                <a:latin typeface="Calibri" panose="020F0502020204030204" pitchFamily="34" charset="0"/>
                <a:ea typeface="Calibri" panose="020F0502020204030204" pitchFamily="34" charset="0"/>
                <a:cs typeface="Calibri" panose="020F0502020204030204" pitchFamily="34" charset="0"/>
              </a:rPr>
              <a:t>Purpose of OAA Title III-C </a:t>
            </a:r>
            <a:br>
              <a:rPr lang="en-US" sz="4900" dirty="0">
                <a:latin typeface="Calibri" panose="020F0502020204030204" pitchFamily="34" charset="0"/>
                <a:ea typeface="Calibri" panose="020F0502020204030204" pitchFamily="34" charset="0"/>
                <a:cs typeface="Calibri" panose="020F0502020204030204" pitchFamily="34" charset="0"/>
              </a:rPr>
            </a:br>
            <a:r>
              <a:rPr lang="en-US" sz="4900" dirty="0">
                <a:latin typeface="Calibri" panose="020F0502020204030204" pitchFamily="34" charset="0"/>
                <a:ea typeface="Calibri" panose="020F0502020204030204" pitchFamily="34" charset="0"/>
                <a:cs typeface="Calibri" panose="020F0502020204030204" pitchFamily="34" charset="0"/>
              </a:rPr>
              <a:t>Nutrition Services Program </a:t>
            </a:r>
            <a:r>
              <a:rPr lang="en-US" sz="1400" dirty="0">
                <a:latin typeface="Calibri" panose="020F0502020204030204" pitchFamily="34" charset="0"/>
                <a:ea typeface="Calibri" panose="020F0502020204030204" pitchFamily="34" charset="0"/>
                <a:cs typeface="Calibri" panose="020F0502020204030204" pitchFamily="34" charset="0"/>
              </a:rPr>
              <a:t>Answer*</a:t>
            </a:r>
            <a:br>
              <a:rPr lang="en-US" dirty="0">
                <a:latin typeface="Calibri" panose="020F0502020204030204" pitchFamily="34" charset="0"/>
                <a:ea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pPr marL="0" indent="0">
              <a:lnSpc>
                <a:spcPct val="107000"/>
              </a:lnSpc>
              <a:spcBef>
                <a:spcPts val="0"/>
              </a:spcBef>
              <a:spcAft>
                <a:spcPts val="600"/>
              </a:spcAft>
              <a:buNone/>
            </a:pPr>
            <a:r>
              <a:rPr lang="en-US" sz="2800" dirty="0">
                <a:latin typeface="Calibri" panose="020F0502020204030204" pitchFamily="34" charset="0"/>
                <a:ea typeface="Calibri" panose="020F0502020204030204" pitchFamily="34" charset="0"/>
                <a:cs typeface="Times New Roman" panose="02020603050405020304" pitchFamily="18" charset="0"/>
              </a:rPr>
              <a:t>Which of the following is a purpose of the Older Americans Act nutrition program? </a:t>
            </a:r>
          </a:p>
          <a:p>
            <a:pPr marL="900113" lvl="1" indent="-385763">
              <a:lnSpc>
                <a:spcPct val="107000"/>
              </a:lnSpc>
              <a:spcBef>
                <a:spcPts val="0"/>
              </a:spcBef>
              <a:spcAft>
                <a:spcPts val="600"/>
              </a:spcAft>
              <a:buAutoNum type="alphaUcPeriod"/>
            </a:pPr>
            <a:r>
              <a:rPr lang="en-US" sz="2400" dirty="0">
                <a:latin typeface="Calibri" panose="020F0502020204030204" pitchFamily="34" charset="0"/>
                <a:ea typeface="Calibri" panose="020F0502020204030204" pitchFamily="34" charset="0"/>
                <a:cs typeface="Calibri" panose="020F0502020204030204" pitchFamily="34" charset="0"/>
              </a:rPr>
              <a:t>Deliver meals to homebound older adults</a:t>
            </a:r>
          </a:p>
          <a:p>
            <a:pPr marL="900113" lvl="1" indent="-385763">
              <a:lnSpc>
                <a:spcPct val="107000"/>
              </a:lnSpc>
              <a:spcBef>
                <a:spcPts val="0"/>
              </a:spcBef>
              <a:spcAft>
                <a:spcPts val="600"/>
              </a:spcAft>
              <a:buAutoNum type="alphaUcPeriod"/>
            </a:pPr>
            <a:r>
              <a:rPr lang="en-US" sz="2400" dirty="0">
                <a:latin typeface="Calibri" panose="020F0502020204030204" pitchFamily="34" charset="0"/>
                <a:ea typeface="Calibri" panose="020F0502020204030204" pitchFamily="34" charset="0"/>
                <a:cs typeface="Calibri" panose="020F0502020204030204" pitchFamily="34" charset="0"/>
              </a:rPr>
              <a:t>Educate people about eating blueberries</a:t>
            </a:r>
          </a:p>
          <a:p>
            <a:pPr marL="900113" lvl="1" indent="-385763">
              <a:lnSpc>
                <a:spcPct val="107000"/>
              </a:lnSpc>
              <a:spcBef>
                <a:spcPts val="0"/>
              </a:spcBef>
              <a:spcAft>
                <a:spcPts val="600"/>
              </a:spcAft>
              <a:buAutoNum type="alphaUcPeriod"/>
            </a:pPr>
            <a:r>
              <a:rPr lang="en-US" sz="2400" dirty="0">
                <a:solidFill>
                  <a:srgbClr val="C00000"/>
                </a:solidFill>
                <a:latin typeface="Calibri" panose="020F0502020204030204" pitchFamily="34" charset="0"/>
                <a:ea typeface="Calibri" panose="020F0502020204030204" pitchFamily="34" charset="0"/>
                <a:cs typeface="Calibri" panose="020F0502020204030204" pitchFamily="34" charset="0"/>
              </a:rPr>
              <a:t>*Promote socialization of older individuals</a:t>
            </a:r>
          </a:p>
          <a:p>
            <a:pPr marL="900113" lvl="1" indent="-385763">
              <a:lnSpc>
                <a:spcPct val="107000"/>
              </a:lnSpc>
              <a:spcBef>
                <a:spcPts val="0"/>
              </a:spcBef>
              <a:spcAft>
                <a:spcPts val="600"/>
              </a:spcAft>
              <a:buAutoNum type="alphaUcPeriod"/>
            </a:pPr>
            <a:r>
              <a:rPr lang="en-US" sz="2400" dirty="0">
                <a:latin typeface="Calibri" panose="020F0502020204030204" pitchFamily="34" charset="0"/>
                <a:cs typeface="Calibri" panose="020F0502020204030204" pitchFamily="34" charset="0"/>
              </a:rPr>
              <a:t>Offer dessert first, before the meal</a:t>
            </a:r>
          </a:p>
          <a:p>
            <a:pPr marL="385763" indent="-385763">
              <a:lnSpc>
                <a:spcPct val="107000"/>
              </a:lnSpc>
              <a:spcBef>
                <a:spcPts val="0"/>
              </a:spcBef>
              <a:spcAft>
                <a:spcPts val="600"/>
              </a:spcAft>
              <a:buAutoNum type="alphaUcPeriod"/>
            </a:pP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635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sz="4900" dirty="0">
                <a:latin typeface="Calibri" panose="020F0502020204030204" pitchFamily="34" charset="0"/>
                <a:ea typeface="Calibri" panose="020F0502020204030204" pitchFamily="34" charset="0"/>
                <a:cs typeface="Calibri" panose="020F0502020204030204" pitchFamily="34" charset="0"/>
              </a:rPr>
              <a:t>Title III-C Eligibility and </a:t>
            </a:r>
            <a:br>
              <a:rPr lang="en-US" sz="4900" dirty="0">
                <a:latin typeface="Calibri" panose="020F0502020204030204" pitchFamily="34" charset="0"/>
                <a:ea typeface="Calibri" panose="020F0502020204030204" pitchFamily="34" charset="0"/>
                <a:cs typeface="Calibri" panose="020F0502020204030204" pitchFamily="34" charset="0"/>
              </a:rPr>
            </a:br>
            <a:r>
              <a:rPr lang="en-US" sz="4900" dirty="0">
                <a:latin typeface="Calibri" panose="020F0502020204030204" pitchFamily="34" charset="0"/>
                <a:ea typeface="Calibri" panose="020F0502020204030204" pitchFamily="34" charset="0"/>
                <a:cs typeface="Calibri" panose="020F0502020204030204" pitchFamily="34" charset="0"/>
              </a:rPr>
              <a:t>Targeted Populations</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762000" y="1600200"/>
            <a:ext cx="7467600" cy="4648200"/>
          </a:xfrm>
        </p:spPr>
        <p:txBody>
          <a:bodyPr>
            <a:normAutofit/>
          </a:bodyPr>
          <a:lstStyle/>
          <a:p>
            <a:pPr marL="0" indent="0">
              <a:lnSpc>
                <a:spcPct val="107000"/>
              </a:lnSpc>
              <a:spcBef>
                <a:spcPts val="0"/>
              </a:spcBef>
              <a:spcAft>
                <a:spcPts val="600"/>
              </a:spcAft>
              <a:buNone/>
            </a:pPr>
            <a:r>
              <a:rPr lang="en-US" sz="2800" dirty="0">
                <a:latin typeface="Calibri" panose="020F0502020204030204" pitchFamily="34" charset="0"/>
                <a:ea typeface="Calibri" panose="020F0502020204030204" pitchFamily="34" charset="0"/>
                <a:cs typeface="Times New Roman" panose="02020603050405020304" pitchFamily="18" charset="0"/>
              </a:rPr>
              <a:t>Which statement is true about the Senior Nutrition Program?</a:t>
            </a:r>
          </a:p>
          <a:p>
            <a:pPr marL="900113" lvl="1" indent="-385763">
              <a:lnSpc>
                <a:spcPct val="107000"/>
              </a:lnSpc>
              <a:spcBef>
                <a:spcPts val="0"/>
              </a:spcBef>
              <a:spcAft>
                <a:spcPts val="600"/>
              </a:spcAft>
              <a:buAutoNum type="alphaUcPeriod"/>
            </a:pPr>
            <a:r>
              <a:rPr lang="en-US" sz="2400" dirty="0">
                <a:latin typeface="Calibri" panose="020F0502020204030204" pitchFamily="34" charset="0"/>
                <a:ea typeface="Calibri" panose="020F0502020204030204" pitchFamily="34" charset="0"/>
                <a:cs typeface="Times New Roman" panose="02020603050405020304" pitchFamily="18" charset="0"/>
              </a:rPr>
              <a:t>We must serve everyone who applies to participate</a:t>
            </a:r>
          </a:p>
          <a:p>
            <a:pPr marL="900113" lvl="1" indent="-385763">
              <a:lnSpc>
                <a:spcPct val="107000"/>
              </a:lnSpc>
              <a:spcBef>
                <a:spcPts val="0"/>
              </a:spcBef>
              <a:spcAft>
                <a:spcPts val="600"/>
              </a:spcAft>
              <a:buAutoNum type="alphaUcPeriod"/>
            </a:pPr>
            <a:r>
              <a:rPr lang="en-US" sz="2400" dirty="0">
                <a:latin typeface="Calibri" panose="020F0502020204030204" pitchFamily="34" charset="0"/>
                <a:ea typeface="Calibri" panose="020F0502020204030204" pitchFamily="34" charset="0"/>
                <a:cs typeface="Times New Roman" panose="02020603050405020304" pitchFamily="18" charset="0"/>
              </a:rPr>
              <a:t>Eligibility for meals is based on income</a:t>
            </a:r>
          </a:p>
          <a:p>
            <a:pPr marL="900113" lvl="1" indent="-385763">
              <a:lnSpc>
                <a:spcPct val="107000"/>
              </a:lnSpc>
              <a:spcBef>
                <a:spcPts val="0"/>
              </a:spcBef>
              <a:spcAft>
                <a:spcPts val="600"/>
              </a:spcAft>
              <a:buAutoNum type="alphaUcPeriod"/>
            </a:pPr>
            <a:r>
              <a:rPr lang="en-US" sz="2400" dirty="0">
                <a:latin typeface="Calibri" panose="020F0502020204030204" pitchFamily="34" charset="0"/>
                <a:ea typeface="Calibri" panose="020F0502020204030204" pitchFamily="34" charset="0"/>
                <a:cs typeface="Times New Roman" panose="02020603050405020304" pitchFamily="18" charset="0"/>
              </a:rPr>
              <a:t>Populations with poor nutrition should be targeted</a:t>
            </a:r>
          </a:p>
          <a:p>
            <a:pPr marL="900113" lvl="1" indent="-385763">
              <a:lnSpc>
                <a:spcPct val="107000"/>
              </a:lnSpc>
              <a:spcBef>
                <a:spcPts val="0"/>
              </a:spcBef>
              <a:spcAft>
                <a:spcPts val="600"/>
              </a:spcAft>
              <a:buFont typeface="Arial" pitchFamily="34" charset="0"/>
              <a:buAutoNum type="alphaUcPeriod"/>
            </a:pPr>
            <a:r>
              <a:rPr lang="en-US" sz="2400" dirty="0">
                <a:latin typeface="Calibri" panose="020F0502020204030204" pitchFamily="34" charset="0"/>
                <a:ea typeface="Calibri" panose="020F0502020204030204" pitchFamily="34" charset="0"/>
                <a:cs typeface="Times New Roman" panose="02020603050405020304" pitchFamily="18" charset="0"/>
              </a:rPr>
              <a:t>Nutrition programs should target older individuals who are in greatest social and economic need</a:t>
            </a:r>
          </a:p>
          <a:p>
            <a:pPr marL="0" indent="0">
              <a:buNone/>
            </a:pPr>
            <a:endParaRPr lang="en-US" dirty="0"/>
          </a:p>
        </p:txBody>
      </p:sp>
    </p:spTree>
    <p:extLst>
      <p:ext uri="{BB962C8B-B14F-4D97-AF65-F5344CB8AC3E}">
        <p14:creationId xmlns:p14="http://schemas.microsoft.com/office/powerpoint/2010/main" val="1173631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sz="4900" dirty="0">
                <a:latin typeface="Calibri" panose="020F0502020204030204" pitchFamily="34" charset="0"/>
                <a:ea typeface="Calibri" panose="020F0502020204030204" pitchFamily="34" charset="0"/>
                <a:cs typeface="Calibri" panose="020F0502020204030204" pitchFamily="34" charset="0"/>
              </a:rPr>
              <a:t>Title III-C Eligibility and </a:t>
            </a:r>
            <a:br>
              <a:rPr lang="en-US" sz="4900" dirty="0">
                <a:latin typeface="Calibri" panose="020F0502020204030204" pitchFamily="34" charset="0"/>
                <a:ea typeface="Calibri" panose="020F0502020204030204" pitchFamily="34" charset="0"/>
                <a:cs typeface="Calibri" panose="020F0502020204030204" pitchFamily="34" charset="0"/>
              </a:rPr>
            </a:br>
            <a:r>
              <a:rPr lang="en-US" sz="4900" dirty="0">
                <a:latin typeface="Calibri" panose="020F0502020204030204" pitchFamily="34" charset="0"/>
                <a:ea typeface="Calibri" panose="020F0502020204030204" pitchFamily="34" charset="0"/>
                <a:cs typeface="Calibri" panose="020F0502020204030204" pitchFamily="34" charset="0"/>
              </a:rPr>
              <a:t>Targeted Populations </a:t>
            </a:r>
            <a:r>
              <a:rPr lang="en-US" sz="1400" dirty="0">
                <a:latin typeface="Calibri" panose="020F0502020204030204" pitchFamily="34" charset="0"/>
                <a:ea typeface="Calibri" panose="020F0502020204030204" pitchFamily="34" charset="0"/>
                <a:cs typeface="Calibri" panose="020F0502020204030204" pitchFamily="34" charset="0"/>
              </a:rPr>
              <a:t>Answer*</a:t>
            </a:r>
            <a:br>
              <a:rPr lang="en-US" dirty="0">
                <a:latin typeface="Calibri" panose="020F0502020204030204" pitchFamily="34" charset="0"/>
                <a:ea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838200" y="1447800"/>
            <a:ext cx="7467600" cy="4648200"/>
          </a:xfrm>
        </p:spPr>
        <p:txBody>
          <a:bodyPr>
            <a:normAutofit/>
          </a:bodyPr>
          <a:lstStyle/>
          <a:p>
            <a:pPr marL="0" indent="0">
              <a:lnSpc>
                <a:spcPct val="107000"/>
              </a:lnSpc>
              <a:spcBef>
                <a:spcPts val="0"/>
              </a:spcBef>
              <a:spcAft>
                <a:spcPts val="600"/>
              </a:spcAft>
              <a:buNone/>
            </a:pPr>
            <a:r>
              <a:rPr lang="en-US" sz="2800" dirty="0">
                <a:latin typeface="Calibri" panose="020F0502020204030204" pitchFamily="34" charset="0"/>
                <a:ea typeface="Calibri" panose="020F0502020204030204" pitchFamily="34" charset="0"/>
                <a:cs typeface="Times New Roman" panose="02020603050405020304" pitchFamily="18" charset="0"/>
              </a:rPr>
              <a:t>Which statement is true about the Senior Nutrition Program?</a:t>
            </a:r>
          </a:p>
          <a:p>
            <a:pPr marL="900113" lvl="1" indent="-385763">
              <a:lnSpc>
                <a:spcPct val="107000"/>
              </a:lnSpc>
              <a:spcBef>
                <a:spcPts val="0"/>
              </a:spcBef>
              <a:spcAft>
                <a:spcPts val="600"/>
              </a:spcAft>
              <a:buAutoNum type="alphaUcPeriod"/>
            </a:pPr>
            <a:r>
              <a:rPr lang="en-US" sz="2400" dirty="0">
                <a:latin typeface="Calibri" panose="020F0502020204030204" pitchFamily="34" charset="0"/>
                <a:ea typeface="Calibri" panose="020F0502020204030204" pitchFamily="34" charset="0"/>
                <a:cs typeface="Times New Roman" panose="02020603050405020304" pitchFamily="18" charset="0"/>
              </a:rPr>
              <a:t>We must serve everyone who applies to participate</a:t>
            </a:r>
          </a:p>
          <a:p>
            <a:pPr marL="900113" lvl="1" indent="-385763">
              <a:lnSpc>
                <a:spcPct val="107000"/>
              </a:lnSpc>
              <a:spcBef>
                <a:spcPts val="0"/>
              </a:spcBef>
              <a:spcAft>
                <a:spcPts val="600"/>
              </a:spcAft>
              <a:buAutoNum type="alphaUcPeriod"/>
            </a:pPr>
            <a:r>
              <a:rPr lang="en-US" sz="2400" dirty="0">
                <a:latin typeface="Calibri" panose="020F0502020204030204" pitchFamily="34" charset="0"/>
                <a:ea typeface="Calibri" panose="020F0502020204030204" pitchFamily="34" charset="0"/>
                <a:cs typeface="Times New Roman" panose="02020603050405020304" pitchFamily="18" charset="0"/>
              </a:rPr>
              <a:t>Eligibility for meals is based on income</a:t>
            </a:r>
          </a:p>
          <a:p>
            <a:pPr marL="900113" lvl="1" indent="-385763">
              <a:lnSpc>
                <a:spcPct val="107000"/>
              </a:lnSpc>
              <a:spcBef>
                <a:spcPts val="0"/>
              </a:spcBef>
              <a:spcAft>
                <a:spcPts val="600"/>
              </a:spcAft>
              <a:buAutoNum type="alphaUcPeriod"/>
            </a:pPr>
            <a:r>
              <a:rPr lang="en-US" sz="2400" dirty="0">
                <a:latin typeface="Calibri" panose="020F0502020204030204" pitchFamily="34" charset="0"/>
                <a:ea typeface="Calibri" panose="020F0502020204030204" pitchFamily="34" charset="0"/>
                <a:cs typeface="Times New Roman" panose="02020603050405020304" pitchFamily="18" charset="0"/>
              </a:rPr>
              <a:t>Populations with poor nutrition should be targeted</a:t>
            </a:r>
          </a:p>
          <a:p>
            <a:pPr marL="900113" lvl="1" indent="-385763">
              <a:lnSpc>
                <a:spcPct val="107000"/>
              </a:lnSpc>
              <a:spcBef>
                <a:spcPts val="0"/>
              </a:spcBef>
              <a:spcAft>
                <a:spcPts val="600"/>
              </a:spcAft>
              <a:buFont typeface="Arial" pitchFamily="34" charset="0"/>
              <a:buAutoNum type="alphaUcPeriod"/>
            </a:pPr>
            <a:r>
              <a:rPr lang="en-US"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*Nutrition programs should target older individuals who are in greatest social and economic need</a:t>
            </a:r>
          </a:p>
          <a:p>
            <a:pPr marL="0" indent="0">
              <a:buNone/>
            </a:pPr>
            <a:endParaRPr lang="en-US" dirty="0"/>
          </a:p>
        </p:txBody>
      </p:sp>
    </p:spTree>
    <p:extLst>
      <p:ext uri="{BB962C8B-B14F-4D97-AF65-F5344CB8AC3E}">
        <p14:creationId xmlns:p14="http://schemas.microsoft.com/office/powerpoint/2010/main" val="70590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National Nutrition Standards</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pPr marL="0" indent="0">
              <a:lnSpc>
                <a:spcPct val="107000"/>
              </a:lnSpc>
              <a:spcBef>
                <a:spcPts val="0"/>
              </a:spcBef>
              <a:spcAft>
                <a:spcPts val="600"/>
              </a:spcAft>
              <a:buNone/>
              <a:defRPr/>
            </a:pPr>
            <a:r>
              <a:rPr lang="en-US" sz="2800" kern="0" dirty="0">
                <a:solidFill>
                  <a:prstClr val="black"/>
                </a:solidFill>
                <a:latin typeface="Calibri" panose="020F0502020204030204" pitchFamily="34" charset="0"/>
                <a:ea typeface="Calibri" panose="020F0502020204030204" pitchFamily="34" charset="0"/>
                <a:cs typeface="Times New Roman" panose="02020603050405020304" pitchFamily="18" charset="0"/>
              </a:rPr>
              <a:t>What </a:t>
            </a:r>
            <a:r>
              <a:rPr lang="en-US" sz="2800" dirty="0">
                <a:latin typeface="Calibri" panose="020F0502020204030204" pitchFamily="34" charset="0"/>
                <a:ea typeface="Calibri" panose="020F0502020204030204" pitchFamily="34" charset="0"/>
                <a:cs typeface="Times New Roman" panose="02020603050405020304" pitchFamily="18" charset="0"/>
              </a:rPr>
              <a:t>national standards are the key nutrition requirements for the OAA nutrition program?</a:t>
            </a:r>
            <a:endParaRPr lang="en-US" sz="2800" kern="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900113" lvl="1" indent="-385763">
              <a:lnSpc>
                <a:spcPct val="107000"/>
              </a:lnSpc>
              <a:spcBef>
                <a:spcPts val="0"/>
              </a:spcBef>
              <a:spcAft>
                <a:spcPts val="600"/>
              </a:spcAft>
              <a:buFont typeface="Arial" pitchFamily="34" charset="0"/>
              <a:buAutoNum type="alphaUcPeriod"/>
              <a:defRPr/>
            </a:pPr>
            <a:r>
              <a:rPr lang="en-US" sz="2400" kern="0" dirty="0">
                <a:latin typeface="Calibri" panose="020F0502020204030204" pitchFamily="34" charset="0"/>
                <a:ea typeface="Calibri" panose="020F0502020204030204" pitchFamily="34" charset="0"/>
                <a:cs typeface="Times New Roman" panose="02020603050405020304" pitchFamily="18" charset="0"/>
              </a:rPr>
              <a:t>Dietary Reference Intakes (DRIs) and </a:t>
            </a:r>
            <a:r>
              <a:rPr lang="en-US" sz="2400" dirty="0">
                <a:latin typeface="Calibri" panose="020F0502020204030204" pitchFamily="34" charset="0"/>
                <a:ea typeface="Calibri" panose="020F0502020204030204" pitchFamily="34" charset="0"/>
                <a:cs typeface="Times New Roman" panose="02020603050405020304" pitchFamily="18" charset="0"/>
              </a:rPr>
              <a:t>Dietary Guidelines for Americans (DGAs)</a:t>
            </a:r>
            <a:endParaRPr lang="en-US" sz="2400" kern="0" dirty="0">
              <a:latin typeface="Calibri" panose="020F0502020204030204" pitchFamily="34" charset="0"/>
              <a:ea typeface="Calibri" panose="020F0502020204030204" pitchFamily="34" charset="0"/>
              <a:cs typeface="Times New Roman" panose="02020603050405020304" pitchFamily="18" charset="0"/>
            </a:endParaRPr>
          </a:p>
          <a:p>
            <a:pPr marL="900113" lvl="1" indent="-385763">
              <a:lnSpc>
                <a:spcPct val="107000"/>
              </a:lnSpc>
              <a:spcBef>
                <a:spcPts val="0"/>
              </a:spcBef>
              <a:spcAft>
                <a:spcPts val="600"/>
              </a:spcAft>
              <a:buFont typeface="Arial" pitchFamily="34" charset="0"/>
              <a:buAutoNum type="alphaUcPeriod"/>
              <a:defRPr/>
            </a:pPr>
            <a:r>
              <a:rPr lang="en-US" sz="2400" kern="0" dirty="0">
                <a:latin typeface="Calibri" panose="020F0502020204030204" pitchFamily="34" charset="0"/>
                <a:ea typeface="Calibri" panose="020F0502020204030204" pitchFamily="34" charset="0"/>
                <a:cs typeface="Times New Roman" panose="02020603050405020304" pitchFamily="18" charset="0"/>
              </a:rPr>
              <a:t>Aging National Nutrition Standards (ANNS)</a:t>
            </a:r>
          </a:p>
          <a:p>
            <a:pPr marL="900113" lvl="1" indent="-385763">
              <a:lnSpc>
                <a:spcPct val="107000"/>
              </a:lnSpc>
              <a:spcBef>
                <a:spcPts val="0"/>
              </a:spcBef>
              <a:spcAft>
                <a:spcPts val="600"/>
              </a:spcAft>
              <a:buFont typeface="Arial" pitchFamily="34" charset="0"/>
              <a:buAutoNum type="alphaUcPeriod"/>
              <a:defRPr/>
            </a:pPr>
            <a:r>
              <a:rPr lang="en-US" sz="2400" dirty="0">
                <a:latin typeface="Calibri" panose="020F0502020204030204" pitchFamily="34" charset="0"/>
                <a:ea typeface="Calibri" panose="020F0502020204030204" pitchFamily="34" charset="0"/>
                <a:cs typeface="Times New Roman" panose="02020603050405020304" pitchFamily="18" charset="0"/>
              </a:rPr>
              <a:t>Eating Well For Older Adults (EWOA)</a:t>
            </a:r>
            <a:endParaRPr lang="en-US" sz="2400" kern="0" dirty="0">
              <a:latin typeface="Calibri" panose="020F0502020204030204" pitchFamily="34" charset="0"/>
              <a:ea typeface="Calibri" panose="020F0502020204030204" pitchFamily="34" charset="0"/>
              <a:cs typeface="Times New Roman" panose="02020603050405020304" pitchFamily="18" charset="0"/>
            </a:endParaRPr>
          </a:p>
          <a:p>
            <a:pPr marL="900113" lvl="1" indent="-385763">
              <a:lnSpc>
                <a:spcPct val="107000"/>
              </a:lnSpc>
              <a:spcBef>
                <a:spcPts val="0"/>
              </a:spcBef>
              <a:spcAft>
                <a:spcPts val="600"/>
              </a:spcAft>
              <a:buAutoNum type="alphaUcPeriod"/>
              <a:defRPr/>
            </a:pPr>
            <a:r>
              <a:rPr lang="en-US" sz="2400" kern="0" dirty="0">
                <a:latin typeface="Calibri" panose="020F0502020204030204" pitchFamily="34" charset="0"/>
                <a:ea typeface="Calibri" panose="020F0502020204030204" pitchFamily="34" charset="0"/>
                <a:cs typeface="Times New Roman" panose="02020603050405020304" pitchFamily="18" charset="0"/>
              </a:rPr>
              <a:t>Older Americans Nutrition Guidelines (OANG)</a:t>
            </a:r>
            <a:endParaRPr lang="en-US" sz="2400" dirty="0"/>
          </a:p>
        </p:txBody>
      </p:sp>
    </p:spTree>
    <p:extLst>
      <p:ext uri="{BB962C8B-B14F-4D97-AF65-F5344CB8AC3E}">
        <p14:creationId xmlns:p14="http://schemas.microsoft.com/office/powerpoint/2010/main" val="1824448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FE73F1-08DB-4752-816A-BEC2A05B13B0}"/>
              </a:ext>
            </a:extLst>
          </p:cNvPr>
          <p:cNvSpPr>
            <a:spLocks noGrp="1"/>
          </p:cNvSpPr>
          <p:nvPr>
            <p:ph type="title"/>
          </p:nvPr>
        </p:nvSpPr>
        <p:spPr>
          <a:xfrm>
            <a:off x="494288" y="381000"/>
            <a:ext cx="8229600" cy="868362"/>
          </a:xfrm>
        </p:spPr>
        <p:txBody>
          <a:bodyPr>
            <a:normAutofit fontScale="90000"/>
          </a:bodyPr>
          <a:lstStyle/>
          <a:p>
            <a:r>
              <a:rPr lang="en-US" sz="4900" dirty="0">
                <a:latin typeface="Calibri" panose="020F0502020204030204" pitchFamily="34" charset="0"/>
                <a:ea typeface="Calibri" panose="020F0502020204030204" pitchFamily="34" charset="0"/>
                <a:cs typeface="Calibri" panose="020F0502020204030204" pitchFamily="34" charset="0"/>
              </a:rPr>
              <a:t>National Nutrition Standards </a:t>
            </a:r>
            <a:r>
              <a:rPr lang="en-US" sz="1400" dirty="0">
                <a:latin typeface="Calibri" panose="020F0502020204030204" pitchFamily="34" charset="0"/>
                <a:ea typeface="Calibri" panose="020F0502020204030204" pitchFamily="34" charset="0"/>
                <a:cs typeface="Calibri" panose="020F0502020204030204" pitchFamily="34" charset="0"/>
              </a:rPr>
              <a:t>Answer*</a:t>
            </a:r>
            <a:br>
              <a:rPr lang="en-US" dirty="0"/>
            </a:br>
            <a:endParaRPr lang="en-US" dirty="0"/>
          </a:p>
        </p:txBody>
      </p:sp>
      <p:sp>
        <p:nvSpPr>
          <p:cNvPr id="3" name="Content Placeholder 2"/>
          <p:cNvSpPr>
            <a:spLocks noGrp="1"/>
          </p:cNvSpPr>
          <p:nvPr>
            <p:ph idx="1"/>
          </p:nvPr>
        </p:nvSpPr>
        <p:spPr>
          <a:xfrm>
            <a:off x="494288" y="1295400"/>
            <a:ext cx="8229600" cy="3886200"/>
          </a:xfrm>
        </p:spPr>
        <p:txBody>
          <a:bodyPr>
            <a:normAutofit/>
          </a:bodyPr>
          <a:lstStyle/>
          <a:p>
            <a:pPr marL="0" indent="0">
              <a:lnSpc>
                <a:spcPct val="107000"/>
              </a:lnSpc>
              <a:spcBef>
                <a:spcPts val="0"/>
              </a:spcBef>
              <a:spcAft>
                <a:spcPts val="600"/>
              </a:spcAft>
              <a:buNone/>
              <a:defRPr/>
            </a:pPr>
            <a:r>
              <a:rPr lang="en-US" sz="2800" kern="0" dirty="0">
                <a:solidFill>
                  <a:prstClr val="black"/>
                </a:solidFill>
                <a:latin typeface="Calibri" panose="020F0502020204030204" pitchFamily="34" charset="0"/>
                <a:ea typeface="Calibri" panose="020F0502020204030204" pitchFamily="34" charset="0"/>
                <a:cs typeface="Times New Roman" panose="02020603050405020304" pitchFamily="18" charset="0"/>
              </a:rPr>
              <a:t>What </a:t>
            </a:r>
            <a:r>
              <a:rPr lang="en-US" sz="2800" dirty="0">
                <a:latin typeface="Calibri" panose="020F0502020204030204" pitchFamily="34" charset="0"/>
                <a:ea typeface="Calibri" panose="020F0502020204030204" pitchFamily="34" charset="0"/>
                <a:cs typeface="Times New Roman" panose="02020603050405020304" pitchFamily="18" charset="0"/>
              </a:rPr>
              <a:t>national standards are the key nutrition requirements for the OAA nutrition program?</a:t>
            </a:r>
            <a:endParaRPr lang="en-US" sz="2800" kern="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900113" lvl="1" indent="-385763">
              <a:lnSpc>
                <a:spcPct val="107000"/>
              </a:lnSpc>
              <a:spcBef>
                <a:spcPts val="0"/>
              </a:spcBef>
              <a:spcAft>
                <a:spcPts val="600"/>
              </a:spcAft>
              <a:buFont typeface="Arial" pitchFamily="34" charset="0"/>
              <a:buAutoNum type="alphaUcPeriod"/>
              <a:defRPr/>
            </a:pPr>
            <a:r>
              <a:rPr lang="en-US" sz="2400" kern="0" dirty="0">
                <a:solidFill>
                  <a:srgbClr val="C00000"/>
                </a:solidFill>
                <a:latin typeface="Calibri" panose="020F0502020204030204" pitchFamily="34" charset="0"/>
                <a:ea typeface="Calibri" panose="020F0502020204030204" pitchFamily="34" charset="0"/>
                <a:cs typeface="Times New Roman" panose="02020603050405020304" pitchFamily="18" charset="0"/>
              </a:rPr>
              <a:t>*Dietary Reference Intakes (DRIs) and </a:t>
            </a:r>
            <a:r>
              <a:rPr lang="en-US"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Dietary Guidelines for Americans (DGAs)</a:t>
            </a:r>
            <a:endParaRPr lang="en-US" sz="2400" kern="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900113" lvl="1" indent="-385763">
              <a:lnSpc>
                <a:spcPct val="107000"/>
              </a:lnSpc>
              <a:spcBef>
                <a:spcPts val="0"/>
              </a:spcBef>
              <a:spcAft>
                <a:spcPts val="600"/>
              </a:spcAft>
              <a:buFont typeface="Arial" pitchFamily="34" charset="0"/>
              <a:buAutoNum type="alphaUcPeriod"/>
              <a:defRPr/>
            </a:pPr>
            <a:r>
              <a:rPr lang="en-US" sz="2400" kern="0" dirty="0">
                <a:latin typeface="Calibri" panose="020F0502020204030204" pitchFamily="34" charset="0"/>
                <a:ea typeface="Calibri" panose="020F0502020204030204" pitchFamily="34" charset="0"/>
                <a:cs typeface="Times New Roman" panose="02020603050405020304" pitchFamily="18" charset="0"/>
              </a:rPr>
              <a:t>Aging National Nutrition Standards (ANNS)</a:t>
            </a:r>
          </a:p>
          <a:p>
            <a:pPr marL="900113" lvl="1" indent="-385763">
              <a:lnSpc>
                <a:spcPct val="107000"/>
              </a:lnSpc>
              <a:spcBef>
                <a:spcPts val="0"/>
              </a:spcBef>
              <a:spcAft>
                <a:spcPts val="600"/>
              </a:spcAft>
              <a:buFont typeface="Arial" pitchFamily="34" charset="0"/>
              <a:buAutoNum type="alphaUcPeriod"/>
              <a:defRPr/>
            </a:pPr>
            <a:r>
              <a:rPr lang="en-US" sz="2400" dirty="0">
                <a:latin typeface="Calibri" panose="020F0502020204030204" pitchFamily="34" charset="0"/>
                <a:ea typeface="Calibri" panose="020F0502020204030204" pitchFamily="34" charset="0"/>
                <a:cs typeface="Times New Roman" panose="02020603050405020304" pitchFamily="18" charset="0"/>
              </a:rPr>
              <a:t>Eating Well For Older Adults (EWOA)</a:t>
            </a:r>
            <a:endParaRPr lang="en-US" sz="2400" kern="0" dirty="0">
              <a:latin typeface="Calibri" panose="020F0502020204030204" pitchFamily="34" charset="0"/>
              <a:ea typeface="Calibri" panose="020F0502020204030204" pitchFamily="34" charset="0"/>
              <a:cs typeface="Times New Roman" panose="02020603050405020304" pitchFamily="18" charset="0"/>
            </a:endParaRPr>
          </a:p>
          <a:p>
            <a:pPr marL="900113" lvl="1" indent="-385763">
              <a:lnSpc>
                <a:spcPct val="107000"/>
              </a:lnSpc>
              <a:spcBef>
                <a:spcPts val="0"/>
              </a:spcBef>
              <a:spcAft>
                <a:spcPts val="600"/>
              </a:spcAft>
              <a:buAutoNum type="alphaUcPeriod"/>
              <a:defRPr/>
            </a:pPr>
            <a:r>
              <a:rPr lang="en-US" sz="2400" kern="0" dirty="0">
                <a:latin typeface="Calibri" panose="020F0502020204030204" pitchFamily="34" charset="0"/>
                <a:ea typeface="Calibri" panose="020F0502020204030204" pitchFamily="34" charset="0"/>
                <a:cs typeface="Times New Roman" panose="02020603050405020304" pitchFamily="18" charset="0"/>
              </a:rPr>
              <a:t>Older Americans Nutrition Guidelines (OANG)</a:t>
            </a:r>
            <a:endParaRPr lang="en-US" sz="2400" dirty="0"/>
          </a:p>
        </p:txBody>
      </p:sp>
    </p:spTree>
    <p:extLst>
      <p:ext uri="{BB962C8B-B14F-4D97-AF65-F5344CB8AC3E}">
        <p14:creationId xmlns:p14="http://schemas.microsoft.com/office/powerpoint/2010/main" val="152910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Dietary Guides</a:t>
            </a:r>
          </a:p>
        </p:txBody>
      </p:sp>
      <p:sp>
        <p:nvSpPr>
          <p:cNvPr id="3" name="Content Placeholder 2"/>
          <p:cNvSpPr>
            <a:spLocks noGrp="1"/>
          </p:cNvSpPr>
          <p:nvPr>
            <p:ph idx="1"/>
          </p:nvPr>
        </p:nvSpPr>
        <p:spPr/>
        <p:txBody>
          <a:bodyPr>
            <a:normAutofit/>
          </a:bodyPr>
          <a:lstStyle/>
          <a:p>
            <a:pPr marL="0" indent="0">
              <a:buNone/>
            </a:pPr>
            <a:r>
              <a:rPr lang="en-US" sz="2800" dirty="0">
                <a:latin typeface="Calibri" panose="020F0502020204030204" pitchFamily="34" charset="0"/>
                <a:cs typeface="Calibri" panose="020F0502020204030204" pitchFamily="34" charset="0"/>
              </a:rPr>
              <a:t>When was the last time the Dietary Guidelines for Americans was released?</a:t>
            </a:r>
          </a:p>
          <a:p>
            <a:pPr marL="1028700" lvl="1" indent="-514350">
              <a:buAutoNum type="alphaUcPeriod"/>
            </a:pPr>
            <a:r>
              <a:rPr lang="en-US" sz="2400" dirty="0">
                <a:latin typeface="Calibri" panose="020F0502020204030204" pitchFamily="34" charset="0"/>
                <a:cs typeface="Calibri" panose="020F0502020204030204" pitchFamily="34" charset="0"/>
              </a:rPr>
              <a:t>2020</a:t>
            </a:r>
          </a:p>
          <a:p>
            <a:pPr marL="1028700" lvl="1" indent="-514350">
              <a:buAutoNum type="alphaUcPeriod"/>
            </a:pPr>
            <a:r>
              <a:rPr lang="en-US" sz="2400" dirty="0">
                <a:latin typeface="Calibri" panose="020F0502020204030204" pitchFamily="34" charset="0"/>
                <a:cs typeface="Calibri" panose="020F0502020204030204" pitchFamily="34" charset="0"/>
              </a:rPr>
              <a:t>2005</a:t>
            </a:r>
          </a:p>
          <a:p>
            <a:pPr marL="1028700" lvl="1" indent="-514350">
              <a:buAutoNum type="alphaUcPeriod"/>
            </a:pPr>
            <a:r>
              <a:rPr lang="en-US" sz="2400" dirty="0">
                <a:latin typeface="Calibri" panose="020F0502020204030204" pitchFamily="34" charset="0"/>
                <a:cs typeface="Calibri" panose="020F0502020204030204" pitchFamily="34" charset="0"/>
              </a:rPr>
              <a:t>1900</a:t>
            </a:r>
          </a:p>
          <a:p>
            <a:pPr marL="1028700" lvl="1" indent="-514350">
              <a:buAutoNum type="alphaUcPeriod"/>
            </a:pPr>
            <a:r>
              <a:rPr lang="en-US" sz="2400" dirty="0">
                <a:latin typeface="Calibri" panose="020F0502020204030204" pitchFamily="34" charset="0"/>
                <a:cs typeface="Calibri" panose="020F0502020204030204" pitchFamily="34" charset="0"/>
              </a:rPr>
              <a:t>Never</a:t>
            </a:r>
          </a:p>
        </p:txBody>
      </p:sp>
    </p:spTree>
    <p:extLst>
      <p:ext uri="{BB962C8B-B14F-4D97-AF65-F5344CB8AC3E}">
        <p14:creationId xmlns:p14="http://schemas.microsoft.com/office/powerpoint/2010/main" val="4180865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Dietary Guidelines </a:t>
            </a:r>
            <a:r>
              <a:rPr lang="en-US" sz="1400" dirty="0">
                <a:latin typeface="Calibri" panose="020F0502020204030204" pitchFamily="34" charset="0"/>
                <a:cs typeface="Calibri" panose="020F0502020204030204" pitchFamily="34" charset="0"/>
              </a:rPr>
              <a:t>Answer*</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pPr marL="0" indent="0">
              <a:buNone/>
            </a:pPr>
            <a:r>
              <a:rPr lang="en-US" sz="2800" dirty="0">
                <a:latin typeface="Calibri" panose="020F0502020204030204" pitchFamily="34" charset="0"/>
                <a:cs typeface="Calibri" panose="020F0502020204030204" pitchFamily="34" charset="0"/>
              </a:rPr>
              <a:t>When was the last time the Dietary Guidelines for Americans was released?</a:t>
            </a:r>
          </a:p>
          <a:p>
            <a:pPr marL="1028700" lvl="1" indent="-514350">
              <a:buAutoNum type="alphaUcPeriod"/>
            </a:pPr>
            <a:r>
              <a:rPr lang="en-US" dirty="0">
                <a:solidFill>
                  <a:srgbClr val="C00000"/>
                </a:solidFill>
                <a:latin typeface="Calibri" panose="020F0502020204030204" pitchFamily="34" charset="0"/>
                <a:cs typeface="Calibri" panose="020F0502020204030204" pitchFamily="34" charset="0"/>
              </a:rPr>
              <a:t>*2020</a:t>
            </a:r>
          </a:p>
          <a:p>
            <a:pPr marL="1028700" lvl="1" indent="-514350">
              <a:buAutoNum type="alphaUcPeriod"/>
            </a:pPr>
            <a:r>
              <a:rPr lang="en-US" dirty="0">
                <a:latin typeface="Calibri" panose="020F0502020204030204" pitchFamily="34" charset="0"/>
                <a:cs typeface="Calibri" panose="020F0502020204030204" pitchFamily="34" charset="0"/>
              </a:rPr>
              <a:t>2005</a:t>
            </a:r>
          </a:p>
          <a:p>
            <a:pPr marL="1028700" lvl="1" indent="-514350">
              <a:buAutoNum type="alphaUcPeriod"/>
            </a:pPr>
            <a:r>
              <a:rPr lang="en-US" dirty="0">
                <a:latin typeface="Calibri" panose="020F0502020204030204" pitchFamily="34" charset="0"/>
                <a:cs typeface="Calibri" panose="020F0502020204030204" pitchFamily="34" charset="0"/>
              </a:rPr>
              <a:t>1900</a:t>
            </a:r>
          </a:p>
          <a:p>
            <a:pPr marL="1028700" lvl="1" indent="-514350">
              <a:buAutoNum type="alphaUcPeriod"/>
            </a:pPr>
            <a:r>
              <a:rPr lang="en-US" dirty="0">
                <a:latin typeface="Calibri" panose="020F0502020204030204" pitchFamily="34" charset="0"/>
                <a:cs typeface="Calibri" panose="020F0502020204030204" pitchFamily="34" charset="0"/>
              </a:rPr>
              <a:t>Never</a:t>
            </a:r>
          </a:p>
        </p:txBody>
      </p:sp>
    </p:spTree>
    <p:extLst>
      <p:ext uri="{BB962C8B-B14F-4D97-AF65-F5344CB8AC3E}">
        <p14:creationId xmlns:p14="http://schemas.microsoft.com/office/powerpoint/2010/main" val="2909984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04"/>
            <a:ext cx="8229600" cy="1143000"/>
          </a:xfrm>
        </p:spPr>
        <p:txBody>
          <a:bodyPr/>
          <a:lstStyle/>
          <a:p>
            <a:r>
              <a:rPr lang="en-US" dirty="0">
                <a:latin typeface="Calibri" panose="020F0502020204030204" pitchFamily="34" charset="0"/>
                <a:cs typeface="Calibri" panose="020F0502020204030204" pitchFamily="34" charset="0"/>
              </a:rPr>
              <a:t>Meals</a:t>
            </a:r>
          </a:p>
        </p:txBody>
      </p:sp>
      <p:sp>
        <p:nvSpPr>
          <p:cNvPr id="3" name="Content Placeholder 2"/>
          <p:cNvSpPr>
            <a:spLocks noGrp="1"/>
          </p:cNvSpPr>
          <p:nvPr>
            <p:ph idx="1"/>
          </p:nvPr>
        </p:nvSpPr>
        <p:spPr>
          <a:xfrm>
            <a:off x="533400" y="1295400"/>
            <a:ext cx="8229600" cy="3886200"/>
          </a:xfrm>
        </p:spPr>
        <p:txBody>
          <a:bodyPr/>
          <a:lstStyle/>
          <a:p>
            <a:pPr marL="0" indent="0">
              <a:buNone/>
            </a:pPr>
            <a:r>
              <a:rPr lang="en-US" sz="2800" dirty="0">
                <a:latin typeface="Calibri" panose="020F0502020204030204" pitchFamily="34" charset="0"/>
                <a:cs typeface="Calibri" panose="020F0502020204030204" pitchFamily="34" charset="0"/>
              </a:rPr>
              <a:t>Based on the Dietary Guidelines for Americans, what is an important component of a meal served in the Senior Nutrition Program?</a:t>
            </a:r>
          </a:p>
          <a:p>
            <a:pPr marL="1028700" lvl="1" indent="-514350">
              <a:buAutoNum type="alphaUcPeriod"/>
            </a:pPr>
            <a:r>
              <a:rPr lang="en-US" sz="2400" dirty="0">
                <a:latin typeface="Calibri" panose="020F0502020204030204" pitchFamily="34" charset="0"/>
                <a:cs typeface="Calibri" panose="020F0502020204030204" pitchFamily="34" charset="0"/>
              </a:rPr>
              <a:t>Plenty of fiber, to help with constipation</a:t>
            </a:r>
          </a:p>
          <a:p>
            <a:pPr marL="1028700" lvl="1" indent="-514350">
              <a:buAutoNum type="alphaUcPeriod"/>
            </a:pPr>
            <a:r>
              <a:rPr lang="en-US" sz="2400" dirty="0">
                <a:latin typeface="Calibri" panose="020F0502020204030204" pitchFamily="34" charset="0"/>
                <a:cs typeface="Calibri" panose="020F0502020204030204" pitchFamily="34" charset="0"/>
              </a:rPr>
              <a:t>Raisins because they are a fruit</a:t>
            </a:r>
          </a:p>
          <a:p>
            <a:pPr marL="1028700" lvl="1" indent="-514350">
              <a:buAutoNum type="alphaUcPeriod"/>
            </a:pPr>
            <a:r>
              <a:rPr lang="en-US" sz="2400" dirty="0">
                <a:latin typeface="Calibri" panose="020F0502020204030204" pitchFamily="34" charset="0"/>
                <a:cs typeface="Calibri" panose="020F0502020204030204" pitchFamily="34" charset="0"/>
              </a:rPr>
              <a:t>Spicy food to help with decline in ability to taste</a:t>
            </a:r>
          </a:p>
          <a:p>
            <a:pPr marL="1028700" lvl="1" indent="-514350">
              <a:buAutoNum type="alphaUcPeriod"/>
            </a:pPr>
            <a:r>
              <a:rPr lang="en-US" sz="2400" dirty="0">
                <a:latin typeface="Calibri" panose="020F0502020204030204" pitchFamily="34" charset="0"/>
                <a:cs typeface="Calibri" panose="020F0502020204030204" pitchFamily="34" charset="0"/>
              </a:rPr>
              <a:t>Protein, to help address risk of sarcopenia</a:t>
            </a:r>
          </a:p>
          <a:p>
            <a:pPr marL="514350" indent="-514350">
              <a:buAutoNum type="alphaUcPeriod"/>
            </a:pPr>
            <a:endParaRPr lang="en-US" dirty="0"/>
          </a:p>
        </p:txBody>
      </p:sp>
    </p:spTree>
    <p:extLst>
      <p:ext uri="{BB962C8B-B14F-4D97-AF65-F5344CB8AC3E}">
        <p14:creationId xmlns:p14="http://schemas.microsoft.com/office/powerpoint/2010/main" val="2705472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3C168-1ABD-4E22-9C76-7A4C6BB0EF79}"/>
              </a:ext>
            </a:extLst>
          </p:cNvPr>
          <p:cNvSpPr>
            <a:spLocks noGrp="1"/>
          </p:cNvSpPr>
          <p:nvPr>
            <p:ph type="title"/>
          </p:nvPr>
        </p:nvSpPr>
        <p:spPr>
          <a:xfrm>
            <a:off x="457200" y="102575"/>
            <a:ext cx="8229600" cy="1143000"/>
          </a:xfrm>
        </p:spPr>
        <p:txBody>
          <a:bodyPr/>
          <a:lstStyle/>
          <a:p>
            <a:r>
              <a:rPr lang="en-US" dirty="0">
                <a:latin typeface="Calibri" panose="020F0502020204030204" pitchFamily="34" charset="0"/>
                <a:cs typeface="Calibri" panose="020F0502020204030204" pitchFamily="34" charset="0"/>
              </a:rPr>
              <a:t>Agenda</a:t>
            </a:r>
          </a:p>
        </p:txBody>
      </p:sp>
      <p:sp>
        <p:nvSpPr>
          <p:cNvPr id="3" name="Content Placeholder 2">
            <a:extLst>
              <a:ext uri="{FF2B5EF4-FFF2-40B4-BE49-F238E27FC236}">
                <a16:creationId xmlns:a16="http://schemas.microsoft.com/office/drawing/2014/main" id="{C004F29F-057C-4666-B6A8-26FD417EFCE3}"/>
              </a:ext>
            </a:extLst>
          </p:cNvPr>
          <p:cNvSpPr>
            <a:spLocks noGrp="1"/>
          </p:cNvSpPr>
          <p:nvPr>
            <p:ph idx="1"/>
          </p:nvPr>
        </p:nvSpPr>
        <p:spPr>
          <a:xfrm>
            <a:off x="457200" y="1417638"/>
            <a:ext cx="8229600" cy="4068763"/>
          </a:xfrm>
        </p:spPr>
        <p:txBody>
          <a:bodyPr>
            <a:normAutofit lnSpcReduction="10000"/>
          </a:bodyPr>
          <a:lstStyle/>
          <a:p>
            <a:r>
              <a:rPr lang="en-US" dirty="0"/>
              <a:t>Welcome</a:t>
            </a:r>
          </a:p>
          <a:p>
            <a:r>
              <a:rPr lang="en-US" dirty="0"/>
              <a:t>Nutrition Jeopardy</a:t>
            </a:r>
          </a:p>
          <a:p>
            <a:r>
              <a:rPr lang="en-US" dirty="0"/>
              <a:t>Network Speakers</a:t>
            </a:r>
          </a:p>
          <a:p>
            <a:pPr lvl="1">
              <a:buFont typeface="Wingdings" panose="05000000000000000000" pitchFamily="2" charset="2"/>
              <a:buChar char="§"/>
            </a:pPr>
            <a:r>
              <a:rPr lang="en-US" dirty="0"/>
              <a:t>Jason Echols, Manager of Special Initiatives and Fraud Protection, AgeOptions, Illinois</a:t>
            </a:r>
          </a:p>
          <a:p>
            <a:pPr lvl="1">
              <a:buFont typeface="Wingdings" panose="05000000000000000000" pitchFamily="2" charset="2"/>
              <a:buChar char="§"/>
            </a:pPr>
            <a:r>
              <a:rPr lang="en-US" dirty="0"/>
              <a:t>Joel Sekorski, Director, Services for the Elderly – Sullivan Senior Center, Connecticut</a:t>
            </a:r>
          </a:p>
          <a:p>
            <a:r>
              <a:rPr lang="en-US" dirty="0"/>
              <a:t>Special Guest-Edwin Walker</a:t>
            </a:r>
          </a:p>
          <a:p>
            <a:endParaRPr lang="en-US" dirty="0"/>
          </a:p>
          <a:p>
            <a:endParaRPr lang="en-US" dirty="0"/>
          </a:p>
        </p:txBody>
      </p:sp>
    </p:spTree>
    <p:extLst>
      <p:ext uri="{BB962C8B-B14F-4D97-AF65-F5344CB8AC3E}">
        <p14:creationId xmlns:p14="http://schemas.microsoft.com/office/powerpoint/2010/main" val="3624349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02"/>
            <a:ext cx="8229600" cy="1143000"/>
          </a:xfrm>
        </p:spPr>
        <p:txBody>
          <a:bodyPr/>
          <a:lstStyle/>
          <a:p>
            <a:r>
              <a:rPr lang="en-US" dirty="0">
                <a:latin typeface="Calibri" panose="020F0502020204030204" pitchFamily="34" charset="0"/>
                <a:cs typeface="Calibri" panose="020F0502020204030204" pitchFamily="34" charset="0"/>
              </a:rPr>
              <a:t>Meals </a:t>
            </a:r>
            <a:r>
              <a:rPr lang="en-US" sz="1400" dirty="0">
                <a:latin typeface="Calibri" panose="020F0502020204030204" pitchFamily="34" charset="0"/>
                <a:cs typeface="Calibri" panose="020F0502020204030204" pitchFamily="34" charset="0"/>
              </a:rPr>
              <a:t>Answer*</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57200" y="1295400"/>
            <a:ext cx="8305800" cy="4495800"/>
          </a:xfrm>
        </p:spPr>
        <p:txBody>
          <a:bodyPr>
            <a:normAutofit/>
          </a:bodyPr>
          <a:lstStyle/>
          <a:p>
            <a:pPr marL="0" indent="0">
              <a:buNone/>
            </a:pPr>
            <a:r>
              <a:rPr lang="en-US" sz="2800" dirty="0">
                <a:latin typeface="Calibri" panose="020F0502020204030204" pitchFamily="34" charset="0"/>
                <a:cs typeface="Calibri" panose="020F0502020204030204" pitchFamily="34" charset="0"/>
              </a:rPr>
              <a:t>Based on the Dietary Guidelines for Americans, what is an important component of a meal served in the Senior Nutrition Program?</a:t>
            </a:r>
          </a:p>
          <a:p>
            <a:pPr marL="1028700" lvl="1" indent="-514350">
              <a:buAutoNum type="alphaUcPeriod"/>
            </a:pPr>
            <a:r>
              <a:rPr lang="en-US" sz="2400" dirty="0">
                <a:latin typeface="Calibri" panose="020F0502020204030204" pitchFamily="34" charset="0"/>
                <a:cs typeface="Calibri" panose="020F0502020204030204" pitchFamily="34" charset="0"/>
              </a:rPr>
              <a:t>Plenty of fiber, to help with constipation</a:t>
            </a:r>
          </a:p>
          <a:p>
            <a:pPr marL="1028700" lvl="1" indent="-514350">
              <a:buAutoNum type="alphaUcPeriod"/>
            </a:pPr>
            <a:r>
              <a:rPr lang="en-US" sz="2400" dirty="0">
                <a:latin typeface="Calibri" panose="020F0502020204030204" pitchFamily="34" charset="0"/>
                <a:cs typeface="Calibri" panose="020F0502020204030204" pitchFamily="34" charset="0"/>
              </a:rPr>
              <a:t>Raisins because they are a fruit</a:t>
            </a:r>
          </a:p>
          <a:p>
            <a:pPr marL="1028700" lvl="1" indent="-514350">
              <a:buAutoNum type="alphaUcPeriod"/>
            </a:pPr>
            <a:r>
              <a:rPr lang="en-US" sz="2400" dirty="0">
                <a:latin typeface="Calibri" panose="020F0502020204030204" pitchFamily="34" charset="0"/>
                <a:cs typeface="Calibri" panose="020F0502020204030204" pitchFamily="34" charset="0"/>
              </a:rPr>
              <a:t>Spicy food to help with decline in ability to taste</a:t>
            </a:r>
          </a:p>
          <a:p>
            <a:pPr marL="1028700" lvl="1" indent="-514350">
              <a:buAutoNum type="alphaUcPeriod"/>
            </a:pPr>
            <a:r>
              <a:rPr lang="en-US" sz="2400" dirty="0">
                <a:solidFill>
                  <a:srgbClr val="C00000"/>
                </a:solidFill>
                <a:latin typeface="Calibri" panose="020F0502020204030204" pitchFamily="34" charset="0"/>
                <a:cs typeface="Calibri" panose="020F0502020204030204" pitchFamily="34" charset="0"/>
              </a:rPr>
              <a:t>*Protein, to help address risk of sarcopenia</a:t>
            </a:r>
          </a:p>
          <a:p>
            <a:pPr marL="514350" indent="-514350">
              <a:buAutoNum type="alphaUcPeriod"/>
            </a:pPr>
            <a:endParaRPr lang="en-US" sz="2400" dirty="0">
              <a:solidFill>
                <a:srgbClr val="FF0000"/>
              </a:solidFill>
            </a:endParaRPr>
          </a:p>
          <a:p>
            <a:pPr marL="0" indent="0">
              <a:buNone/>
            </a:pPr>
            <a:r>
              <a:rPr lang="en-US" sz="2400" dirty="0">
                <a:solidFill>
                  <a:srgbClr val="C00000"/>
                </a:solidFill>
                <a:latin typeface="Calibri" panose="020F0502020204030204" pitchFamily="34" charset="0"/>
                <a:cs typeface="Calibri" panose="020F0502020204030204" pitchFamily="34" charset="0"/>
              </a:rPr>
              <a:t>Sarcopenia is age-related loss of muscle and strength. It results in functional declines and loss of independence.</a:t>
            </a:r>
          </a:p>
          <a:p>
            <a:pPr marL="514350" indent="-514350">
              <a:buAutoNum type="alphaUcPeriod"/>
            </a:pPr>
            <a:endParaRPr lang="en-US" dirty="0"/>
          </a:p>
        </p:txBody>
      </p:sp>
    </p:spTree>
    <p:extLst>
      <p:ext uri="{BB962C8B-B14F-4D97-AF65-F5344CB8AC3E}">
        <p14:creationId xmlns:p14="http://schemas.microsoft.com/office/powerpoint/2010/main" val="3129567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Autofit/>
          </a:bodyPr>
          <a:lstStyle/>
          <a:p>
            <a:r>
              <a:rPr lang="en-US" dirty="0">
                <a:latin typeface="Calibri" panose="020F0502020204030204" pitchFamily="34" charset="0"/>
                <a:ea typeface="Calibri" panose="020F0502020204030204" pitchFamily="34" charset="0"/>
                <a:cs typeface="Calibri" panose="020F0502020204030204" pitchFamily="34" charset="0"/>
              </a:rPr>
              <a:t>Nutrition Education</a:t>
            </a:r>
            <a:br>
              <a:rPr lang="en-US" dirty="0"/>
            </a:br>
            <a:endParaRPr lang="en-US" dirty="0"/>
          </a:p>
        </p:txBody>
      </p:sp>
      <p:sp>
        <p:nvSpPr>
          <p:cNvPr id="3" name="Content Placeholder 2"/>
          <p:cNvSpPr>
            <a:spLocks noGrp="1"/>
          </p:cNvSpPr>
          <p:nvPr>
            <p:ph idx="1"/>
          </p:nvPr>
        </p:nvSpPr>
        <p:spPr>
          <a:xfrm>
            <a:off x="494288" y="1295400"/>
            <a:ext cx="8229600" cy="3886200"/>
          </a:xfrm>
        </p:spPr>
        <p:txBody>
          <a:bodyPr>
            <a:normAutofit/>
          </a:bodyPr>
          <a:lstStyle/>
          <a:p>
            <a:pPr marL="0" indent="0">
              <a:lnSpc>
                <a:spcPct val="107000"/>
              </a:lnSpc>
              <a:spcBef>
                <a:spcPts val="0"/>
              </a:spcBef>
              <a:spcAft>
                <a:spcPts val="600"/>
              </a:spcAft>
              <a:buNone/>
              <a:defRPr/>
            </a:pPr>
            <a:r>
              <a:rPr lang="en-US" sz="2800" kern="0" dirty="0">
                <a:solidFill>
                  <a:prstClr val="black"/>
                </a:solidFill>
                <a:latin typeface="Calibri" panose="020F0502020204030204" pitchFamily="34" charset="0"/>
                <a:ea typeface="Calibri" panose="020F0502020204030204" pitchFamily="34" charset="0"/>
                <a:cs typeface="Times New Roman" panose="02020603050405020304" pitchFamily="18" charset="0"/>
              </a:rPr>
              <a:t>According to the Older Americans Act, what professional is considered the source of reliable nutrition education?</a:t>
            </a:r>
          </a:p>
          <a:p>
            <a:pPr marL="900113" lvl="1" indent="-385763">
              <a:lnSpc>
                <a:spcPct val="107000"/>
              </a:lnSpc>
              <a:spcBef>
                <a:spcPts val="0"/>
              </a:spcBef>
              <a:spcAft>
                <a:spcPts val="600"/>
              </a:spcAft>
              <a:buAutoNum type="alphaUcPeriod"/>
              <a:defRPr/>
            </a:pPr>
            <a:r>
              <a:rPr lang="en-US" sz="2400" kern="0" dirty="0">
                <a:latin typeface="Calibri" panose="020F0502020204030204" pitchFamily="34" charset="0"/>
                <a:ea typeface="Calibri" panose="020F0502020204030204" pitchFamily="34" charset="0"/>
                <a:cs typeface="Times New Roman" panose="02020603050405020304" pitchFamily="18" charset="0"/>
              </a:rPr>
              <a:t>Certified Dietary Counselor</a:t>
            </a:r>
          </a:p>
          <a:p>
            <a:pPr marL="900113" lvl="1" indent="-385763">
              <a:lnSpc>
                <a:spcPct val="107000"/>
              </a:lnSpc>
              <a:spcBef>
                <a:spcPts val="0"/>
              </a:spcBef>
              <a:spcAft>
                <a:spcPts val="600"/>
              </a:spcAft>
              <a:buAutoNum type="alphaUcPeriod"/>
              <a:defRPr/>
            </a:pPr>
            <a:r>
              <a:rPr lang="en-US" sz="2400" kern="0" dirty="0">
                <a:latin typeface="Calibri" panose="020F0502020204030204" pitchFamily="34" charset="0"/>
                <a:ea typeface="Calibri" panose="020F0502020204030204" pitchFamily="34" charset="0"/>
                <a:cs typeface="Times New Roman" panose="02020603050405020304" pitchFamily="18" charset="0"/>
              </a:rPr>
              <a:t>Registered Dietitian</a:t>
            </a:r>
          </a:p>
          <a:p>
            <a:pPr marL="900113" lvl="1" indent="-385763">
              <a:lnSpc>
                <a:spcPct val="107000"/>
              </a:lnSpc>
              <a:spcBef>
                <a:spcPts val="0"/>
              </a:spcBef>
              <a:spcAft>
                <a:spcPts val="600"/>
              </a:spcAft>
              <a:buAutoNum type="alphaUcPeriod"/>
              <a:defRPr/>
            </a:pPr>
            <a:r>
              <a:rPr lang="en-US" sz="2400" kern="0" dirty="0">
                <a:latin typeface="Calibri" panose="020F0502020204030204" pitchFamily="34" charset="0"/>
                <a:ea typeface="Calibri" panose="020F0502020204030204" pitchFamily="34" charset="0"/>
                <a:cs typeface="Times New Roman" panose="02020603050405020304" pitchFamily="18" charset="0"/>
              </a:rPr>
              <a:t>Nutritionalist</a:t>
            </a:r>
          </a:p>
          <a:p>
            <a:pPr marL="900113" lvl="1" indent="-385763">
              <a:lnSpc>
                <a:spcPct val="107000"/>
              </a:lnSpc>
              <a:spcBef>
                <a:spcPts val="0"/>
              </a:spcBef>
              <a:spcAft>
                <a:spcPts val="600"/>
              </a:spcAft>
              <a:buAutoNum type="alphaUcPeriod"/>
              <a:defRPr/>
            </a:pPr>
            <a:r>
              <a:rPr lang="en-US" sz="2400" kern="0" dirty="0">
                <a:latin typeface="Calibri" panose="020F0502020204030204" pitchFamily="34" charset="0"/>
                <a:ea typeface="Calibri" panose="020F0502020204030204" pitchFamily="34" charset="0"/>
                <a:cs typeface="Times New Roman" panose="02020603050405020304" pitchFamily="18" charset="0"/>
              </a:rPr>
              <a:t>Keri Lipperini</a:t>
            </a:r>
          </a:p>
          <a:p>
            <a:pPr marL="385763" indent="-385763">
              <a:lnSpc>
                <a:spcPct val="107000"/>
              </a:lnSpc>
              <a:spcBef>
                <a:spcPts val="0"/>
              </a:spcBef>
              <a:spcAft>
                <a:spcPts val="600"/>
              </a:spcAft>
              <a:buAutoNum type="alphaUcPeriod"/>
              <a:defRPr/>
            </a:pPr>
            <a:endParaRPr lang="en-US" sz="2400" kern="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1967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Nutrition Education </a:t>
            </a:r>
            <a:r>
              <a:rPr lang="en-US" sz="1400" dirty="0">
                <a:latin typeface="Calibri" panose="020F0502020204030204" pitchFamily="34" charset="0"/>
                <a:ea typeface="Calibri" panose="020F0502020204030204" pitchFamily="34" charset="0"/>
                <a:cs typeface="Calibri" panose="020F0502020204030204" pitchFamily="34" charset="0"/>
              </a:rPr>
              <a:t>Answer*</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94288" y="1295400"/>
            <a:ext cx="8229600" cy="3886200"/>
          </a:xfrm>
        </p:spPr>
        <p:txBody>
          <a:bodyPr>
            <a:normAutofit/>
          </a:bodyPr>
          <a:lstStyle/>
          <a:p>
            <a:pPr marL="0" indent="0">
              <a:lnSpc>
                <a:spcPct val="107000"/>
              </a:lnSpc>
              <a:spcBef>
                <a:spcPts val="0"/>
              </a:spcBef>
              <a:spcAft>
                <a:spcPts val="600"/>
              </a:spcAft>
              <a:buNone/>
              <a:defRPr/>
            </a:pPr>
            <a:r>
              <a:rPr lang="en-US" sz="2800" kern="0" dirty="0">
                <a:solidFill>
                  <a:prstClr val="black"/>
                </a:solidFill>
                <a:latin typeface="Calibri" panose="020F0502020204030204" pitchFamily="34" charset="0"/>
                <a:ea typeface="Calibri" panose="020F0502020204030204" pitchFamily="34" charset="0"/>
                <a:cs typeface="Times New Roman" panose="02020603050405020304" pitchFamily="18" charset="0"/>
              </a:rPr>
              <a:t>According to the Older Americans Act, what professional is considered the source of reliable nutrition education?</a:t>
            </a:r>
          </a:p>
          <a:p>
            <a:pPr marL="900113" lvl="1" indent="-385763">
              <a:lnSpc>
                <a:spcPct val="107000"/>
              </a:lnSpc>
              <a:spcBef>
                <a:spcPts val="0"/>
              </a:spcBef>
              <a:spcAft>
                <a:spcPts val="600"/>
              </a:spcAft>
              <a:buAutoNum type="alphaUcPeriod"/>
              <a:defRPr/>
            </a:pPr>
            <a:r>
              <a:rPr lang="en-US" sz="2400" kern="0" dirty="0">
                <a:latin typeface="Calibri" panose="020F0502020204030204" pitchFamily="34" charset="0"/>
                <a:ea typeface="Calibri" panose="020F0502020204030204" pitchFamily="34" charset="0"/>
                <a:cs typeface="Times New Roman" panose="02020603050405020304" pitchFamily="18" charset="0"/>
              </a:rPr>
              <a:t>Certified Dietary Counselor</a:t>
            </a:r>
          </a:p>
          <a:p>
            <a:pPr marL="900113" lvl="1" indent="-385763">
              <a:lnSpc>
                <a:spcPct val="107000"/>
              </a:lnSpc>
              <a:spcBef>
                <a:spcPts val="0"/>
              </a:spcBef>
              <a:spcAft>
                <a:spcPts val="600"/>
              </a:spcAft>
              <a:buAutoNum type="alphaUcPeriod"/>
              <a:defRPr/>
            </a:pPr>
            <a:r>
              <a:rPr lang="en-US" sz="2400" kern="0" dirty="0">
                <a:solidFill>
                  <a:srgbClr val="C00000"/>
                </a:solidFill>
                <a:latin typeface="Calibri" panose="020F0502020204030204" pitchFamily="34" charset="0"/>
                <a:ea typeface="Calibri" panose="020F0502020204030204" pitchFamily="34" charset="0"/>
                <a:cs typeface="Times New Roman" panose="02020603050405020304" pitchFamily="18" charset="0"/>
              </a:rPr>
              <a:t>*Registered Dietitian</a:t>
            </a:r>
          </a:p>
          <a:p>
            <a:pPr marL="900113" lvl="1" indent="-385763">
              <a:lnSpc>
                <a:spcPct val="107000"/>
              </a:lnSpc>
              <a:spcBef>
                <a:spcPts val="0"/>
              </a:spcBef>
              <a:spcAft>
                <a:spcPts val="600"/>
              </a:spcAft>
              <a:buAutoNum type="alphaUcPeriod"/>
              <a:defRPr/>
            </a:pPr>
            <a:r>
              <a:rPr lang="en-US" sz="2400" kern="0" dirty="0">
                <a:latin typeface="Calibri" panose="020F0502020204030204" pitchFamily="34" charset="0"/>
                <a:ea typeface="Calibri" panose="020F0502020204030204" pitchFamily="34" charset="0"/>
                <a:cs typeface="Times New Roman" panose="02020603050405020304" pitchFamily="18" charset="0"/>
              </a:rPr>
              <a:t>Nutritionalist</a:t>
            </a:r>
          </a:p>
          <a:p>
            <a:pPr marL="900113" lvl="1" indent="-385763">
              <a:lnSpc>
                <a:spcPct val="107000"/>
              </a:lnSpc>
              <a:spcBef>
                <a:spcPts val="0"/>
              </a:spcBef>
              <a:spcAft>
                <a:spcPts val="600"/>
              </a:spcAft>
              <a:buAutoNum type="alphaUcPeriod"/>
              <a:defRPr/>
            </a:pPr>
            <a:r>
              <a:rPr lang="en-US" sz="2400" kern="0" dirty="0">
                <a:latin typeface="Calibri" panose="020F0502020204030204" pitchFamily="34" charset="0"/>
                <a:ea typeface="Calibri" panose="020F0502020204030204" pitchFamily="34" charset="0"/>
                <a:cs typeface="Times New Roman" panose="02020603050405020304" pitchFamily="18" charset="0"/>
              </a:rPr>
              <a:t>Keri Lipperini</a:t>
            </a:r>
          </a:p>
          <a:p>
            <a:pPr marL="385763" indent="-385763">
              <a:lnSpc>
                <a:spcPct val="107000"/>
              </a:lnSpc>
              <a:spcBef>
                <a:spcPts val="0"/>
              </a:spcBef>
              <a:spcAft>
                <a:spcPts val="600"/>
              </a:spcAft>
              <a:buAutoNum type="alphaUcPeriod"/>
              <a:defRPr/>
            </a:pPr>
            <a:endParaRPr lang="en-US" sz="2400" kern="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7998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789" y="274638"/>
            <a:ext cx="8571411" cy="1143000"/>
          </a:xfrm>
        </p:spPr>
        <p:txBody>
          <a:bodyPr>
            <a:noAutofit/>
          </a:bodyPr>
          <a:lstStyle/>
          <a:p>
            <a:r>
              <a:rPr lang="en-US" dirty="0">
                <a:latin typeface="Calibri" panose="020F0502020204030204" pitchFamily="34" charset="0"/>
                <a:ea typeface="Calibri" panose="020F0502020204030204" pitchFamily="34" charset="0"/>
                <a:cs typeface="Calibri" panose="020F0502020204030204" pitchFamily="34" charset="0"/>
              </a:rPr>
              <a:t>True or False? – </a:t>
            </a:r>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Same Nutrition Standards</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78391" y="1752600"/>
            <a:ext cx="8686799" cy="4227150"/>
          </a:xfrm>
        </p:spPr>
        <p:txBody>
          <a:bodyPr>
            <a:normAutofit/>
          </a:bodyPr>
          <a:lstStyle/>
          <a:p>
            <a:pPr marL="342900" lvl="1" indent="0">
              <a:lnSpc>
                <a:spcPct val="107000"/>
              </a:lnSpc>
              <a:spcBef>
                <a:spcPts val="0"/>
              </a:spcBef>
              <a:buNone/>
            </a:pPr>
            <a:r>
              <a:rPr lang="en-US" dirty="0">
                <a:latin typeface="Calibri" panose="020F0502020204030204" pitchFamily="34" charset="0"/>
                <a:ea typeface="Calibri" panose="020F0502020204030204" pitchFamily="34" charset="0"/>
                <a:cs typeface="Times New Roman" panose="02020603050405020304" pitchFamily="18" charset="0"/>
              </a:rPr>
              <a:t>All states should have the same nutrition standards since they are all based on the Dietary Guidelines for Americans (DGAs) and the Dietary Reference Intakes (DRIs). </a:t>
            </a:r>
          </a:p>
          <a:p>
            <a:pPr marL="557213" lvl="1" indent="-214313">
              <a:lnSpc>
                <a:spcPct val="107000"/>
              </a:lnSpc>
              <a:spcBef>
                <a:spcPts val="0"/>
              </a:spcBef>
              <a:buFont typeface="Courier New" panose="02070309020205020404" pitchFamily="49" charset="0"/>
              <a:buChar char="o"/>
            </a:pPr>
            <a:endPar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697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789" y="274638"/>
            <a:ext cx="8571411" cy="1143000"/>
          </a:xfrm>
        </p:spPr>
        <p:txBody>
          <a:bodyPr>
            <a:noAutofit/>
          </a:bodyPr>
          <a:lstStyle/>
          <a:p>
            <a:r>
              <a:rPr lang="en-US" dirty="0">
                <a:latin typeface="Calibri" panose="020F0502020204030204" pitchFamily="34" charset="0"/>
                <a:ea typeface="Calibri" panose="020F0502020204030204" pitchFamily="34" charset="0"/>
                <a:cs typeface="Calibri" panose="020F0502020204030204" pitchFamily="34" charset="0"/>
              </a:rPr>
              <a:t>True or False? – </a:t>
            </a:r>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Same Nutrition Standards </a:t>
            </a:r>
            <a:r>
              <a:rPr lang="en-US" sz="1400" dirty="0">
                <a:latin typeface="Calibri" panose="020F0502020204030204" pitchFamily="34" charset="0"/>
                <a:ea typeface="Calibri" panose="020F0502020204030204" pitchFamily="34" charset="0"/>
                <a:cs typeface="Calibri" panose="020F0502020204030204" pitchFamily="34" charset="0"/>
              </a:rPr>
              <a:t>Answer*</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52400" y="1417639"/>
            <a:ext cx="8686799" cy="4227150"/>
          </a:xfrm>
        </p:spPr>
        <p:txBody>
          <a:bodyPr>
            <a:normAutofit/>
          </a:bodyPr>
          <a:lstStyle/>
          <a:p>
            <a:pPr marL="342900" lvl="1" indent="0">
              <a:lnSpc>
                <a:spcPct val="107000"/>
              </a:lnSpc>
              <a:spcBef>
                <a:spcPts val="0"/>
              </a:spcBef>
              <a:buNone/>
            </a:pPr>
            <a:endPar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1" indent="0">
              <a:lnSpc>
                <a:spcPct val="107000"/>
              </a:lnSpc>
              <a:spcBef>
                <a:spcPts val="0"/>
              </a:spcBef>
              <a:buNone/>
            </a:pPr>
            <a:r>
              <a:rPr lang="en-US"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*FALSE</a:t>
            </a: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 While required to meet the DGAs and DRIs, each State Unit on Aging develops its own unique policies, procedures and reporting mechanisms based on the needs of their populations and their state priorities.</a:t>
            </a:r>
          </a:p>
        </p:txBody>
      </p:sp>
    </p:spTree>
    <p:extLst>
      <p:ext uri="{BB962C8B-B14F-4D97-AF65-F5344CB8AC3E}">
        <p14:creationId xmlns:p14="http://schemas.microsoft.com/office/powerpoint/2010/main" val="2905682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Calibri" panose="020F0502020204030204" pitchFamily="34" charset="0"/>
                <a:ea typeface="Calibri" panose="020F0502020204030204" pitchFamily="34" charset="0"/>
                <a:cs typeface="Calibri" panose="020F0502020204030204" pitchFamily="34" charset="0"/>
              </a:rPr>
              <a:t>True or False? – </a:t>
            </a:r>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Nutrition Analysis</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52400" y="1752600"/>
            <a:ext cx="8610600" cy="4357777"/>
          </a:xfrm>
        </p:spPr>
        <p:txBody>
          <a:bodyPr>
            <a:normAutofit/>
          </a:bodyPr>
          <a:lstStyle/>
          <a:p>
            <a:pPr marL="342900" lvl="1" indent="0">
              <a:lnSpc>
                <a:spcPct val="107000"/>
              </a:lnSpc>
              <a:spcBef>
                <a:spcPts val="0"/>
              </a:spcBef>
              <a:buNone/>
            </a:pPr>
            <a:r>
              <a:rPr lang="en-US" dirty="0">
                <a:latin typeface="Calibri" panose="020F0502020204030204" pitchFamily="34" charset="0"/>
                <a:ea typeface="Calibri" panose="020F0502020204030204" pitchFamily="34" charset="0"/>
                <a:cs typeface="Times New Roman" panose="02020603050405020304" pitchFamily="18" charset="0"/>
              </a:rPr>
              <a:t>All states should require nutrition analysis of their menus because the OAA requires meals meet the Dietary Guidelines for Americans (DGAs) and the Dietary Reference Intakes (DRIs). </a:t>
            </a:r>
          </a:p>
          <a:p>
            <a:pPr marL="557213" lvl="1" indent="-214313">
              <a:lnSpc>
                <a:spcPct val="107000"/>
              </a:lnSpc>
              <a:spcBef>
                <a:spcPts val="0"/>
              </a:spcBef>
              <a:buFont typeface="Courier New" panose="02070309020205020404" pitchFamily="49" charset="0"/>
              <a:buChar char="o"/>
            </a:pPr>
            <a:endPar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557213" lvl="1" indent="-214313">
              <a:lnSpc>
                <a:spcPct val="107000"/>
              </a:lnSpc>
              <a:spcBef>
                <a:spcPts val="0"/>
              </a:spcBef>
              <a:spcAft>
                <a:spcPts val="600"/>
              </a:spcAft>
              <a:buFont typeface="Courier New" panose="02070309020205020404" pitchFamily="49" charset="0"/>
              <a:buChar char="o"/>
            </a:pPr>
            <a:endParaRPr lang="en-US" sz="2400" dirty="0"/>
          </a:p>
        </p:txBody>
      </p:sp>
    </p:spTree>
    <p:extLst>
      <p:ext uri="{BB962C8B-B14F-4D97-AF65-F5344CB8AC3E}">
        <p14:creationId xmlns:p14="http://schemas.microsoft.com/office/powerpoint/2010/main" val="1364796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Calibri" panose="020F0502020204030204" pitchFamily="34" charset="0"/>
                <a:ea typeface="Calibri" panose="020F0502020204030204" pitchFamily="34" charset="0"/>
                <a:cs typeface="Calibri" panose="020F0502020204030204" pitchFamily="34" charset="0"/>
              </a:rPr>
              <a:t>True or False? </a:t>
            </a:r>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Nutrition Analysis </a:t>
            </a:r>
            <a:r>
              <a:rPr lang="en-US" sz="1400" dirty="0">
                <a:latin typeface="Calibri" panose="020F0502020204030204" pitchFamily="34" charset="0"/>
                <a:ea typeface="Calibri" panose="020F0502020204030204" pitchFamily="34" charset="0"/>
                <a:cs typeface="Calibri" panose="020F0502020204030204" pitchFamily="34" charset="0"/>
              </a:rPr>
              <a:t>Answer*</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52400" y="1417638"/>
            <a:ext cx="8610600" cy="4357777"/>
          </a:xfrm>
        </p:spPr>
        <p:txBody>
          <a:bodyPr>
            <a:normAutofit/>
          </a:bodyPr>
          <a:lstStyle/>
          <a:p>
            <a:pPr marL="342900" lvl="1" indent="0">
              <a:lnSpc>
                <a:spcPct val="107000"/>
              </a:lnSpc>
              <a:spcBef>
                <a:spcPts val="0"/>
              </a:spcBef>
              <a:buNone/>
            </a:pPr>
            <a:endPar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1" indent="0">
              <a:lnSpc>
                <a:spcPct val="107000"/>
              </a:lnSpc>
              <a:spcBef>
                <a:spcPts val="0"/>
              </a:spcBef>
              <a:buNone/>
            </a:pPr>
            <a:r>
              <a:rPr lang="en-US"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*FALSE. </a:t>
            </a: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While required to meet the DGAs and DRIs, each State Unit on Aging develops its own unique policies, procedures and reporting mechanisms based on the needs of their populations and their state priorities.</a:t>
            </a:r>
          </a:p>
          <a:p>
            <a:pPr marL="557213" lvl="1" indent="-214313">
              <a:lnSpc>
                <a:spcPct val="107000"/>
              </a:lnSpc>
              <a:spcBef>
                <a:spcPts val="0"/>
              </a:spcBef>
              <a:spcAft>
                <a:spcPts val="600"/>
              </a:spcAft>
              <a:buFont typeface="Courier New" panose="02070309020205020404" pitchFamily="49" charset="0"/>
              <a:buChar char="o"/>
            </a:pPr>
            <a:endParaRPr lang="en-US" sz="2400" dirty="0"/>
          </a:p>
        </p:txBody>
      </p:sp>
    </p:spTree>
    <p:extLst>
      <p:ext uri="{BB962C8B-B14F-4D97-AF65-F5344CB8AC3E}">
        <p14:creationId xmlns:p14="http://schemas.microsoft.com/office/powerpoint/2010/main" val="352042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18" y="76201"/>
            <a:ext cx="8340634" cy="762000"/>
          </a:xfrm>
        </p:spPr>
        <p:txBody>
          <a:bodyPr>
            <a:normAutofit fontScale="90000"/>
          </a:bodyPr>
          <a:lstStyle/>
          <a:p>
            <a:pPr>
              <a:lnSpc>
                <a:spcPct val="107000"/>
              </a:lnSpc>
              <a:spcBef>
                <a:spcPts val="0"/>
              </a:spcBef>
              <a:spcAft>
                <a:spcPts val="600"/>
              </a:spcAft>
            </a:pPr>
            <a:r>
              <a:rPr lang="en-US" dirty="0">
                <a:latin typeface="Calibri" panose="020F0502020204030204" pitchFamily="34" charset="0"/>
                <a:ea typeface="Calibri" panose="020F0502020204030204" pitchFamily="34" charset="0"/>
                <a:cs typeface="Calibri" panose="020F0502020204030204" pitchFamily="34" charset="0"/>
              </a:rPr>
              <a:t>Prioritizing Who We Serve</a:t>
            </a:r>
          </a:p>
        </p:txBody>
      </p:sp>
      <p:sp>
        <p:nvSpPr>
          <p:cNvPr id="3" name="Content Placeholder 2"/>
          <p:cNvSpPr>
            <a:spLocks noGrp="1"/>
          </p:cNvSpPr>
          <p:nvPr>
            <p:ph idx="1"/>
          </p:nvPr>
        </p:nvSpPr>
        <p:spPr>
          <a:xfrm>
            <a:off x="533400" y="1219200"/>
            <a:ext cx="7848600" cy="4648200"/>
          </a:xfrm>
        </p:spPr>
        <p:txBody>
          <a:bodyPr>
            <a:normAutofit/>
          </a:bodyPr>
          <a:lstStyle/>
          <a:p>
            <a:pPr marL="0" indent="0">
              <a:lnSpc>
                <a:spcPct val="107000"/>
              </a:lnSpc>
              <a:spcBef>
                <a:spcPts val="0"/>
              </a:spcBef>
              <a:spcAft>
                <a:spcPts val="600"/>
              </a:spcAft>
              <a:buNone/>
            </a:pPr>
            <a:r>
              <a:rPr lang="en-US" sz="2800" dirty="0">
                <a:latin typeface="Calibri" panose="020F0502020204030204" pitchFamily="34" charset="0"/>
                <a:ea typeface="Calibri" panose="020F0502020204030204" pitchFamily="34" charset="0"/>
                <a:cs typeface="Times New Roman" panose="02020603050405020304" pitchFamily="18" charset="0"/>
              </a:rPr>
              <a:t>How can senior nutrition program prioritize which clients they can serve?</a:t>
            </a:r>
          </a:p>
          <a:p>
            <a:pPr marL="857250" lvl="1" indent="-342900">
              <a:lnSpc>
                <a:spcPct val="107000"/>
              </a:lnSpc>
              <a:spcBef>
                <a:spcPts val="0"/>
              </a:spcBef>
              <a:spcAft>
                <a:spcPts val="600"/>
              </a:spcAft>
              <a:buAutoNum type="alphaUcPeriod"/>
            </a:pPr>
            <a:r>
              <a:rPr lang="en-US" sz="2400" dirty="0">
                <a:latin typeface="Calibri" panose="020F0502020204030204" pitchFamily="34" charset="0"/>
                <a:ea typeface="Calibri" panose="020F0502020204030204" pitchFamily="34" charset="0"/>
                <a:cs typeface="Times New Roman" panose="02020603050405020304" pitchFamily="18" charset="0"/>
              </a:rPr>
              <a:t>First-come, first served</a:t>
            </a:r>
          </a:p>
          <a:p>
            <a:pPr marL="857250" lvl="1" indent="-342900">
              <a:lnSpc>
                <a:spcPct val="107000"/>
              </a:lnSpc>
              <a:spcBef>
                <a:spcPts val="0"/>
              </a:spcBef>
              <a:spcAft>
                <a:spcPts val="600"/>
              </a:spcAft>
              <a:buAutoNum type="alphaUcPeriod"/>
            </a:pPr>
            <a:r>
              <a:rPr lang="en-US" sz="2400" dirty="0">
                <a:latin typeface="Calibri" panose="020F0502020204030204" pitchFamily="34" charset="0"/>
                <a:ea typeface="Calibri" panose="020F0502020204030204" pitchFamily="34" charset="0"/>
                <a:cs typeface="Times New Roman" panose="02020603050405020304" pitchFamily="18" charset="0"/>
              </a:rPr>
              <a:t>Oldest clients first, then younger</a:t>
            </a:r>
          </a:p>
          <a:p>
            <a:pPr marL="857250" lvl="1" indent="-342900">
              <a:lnSpc>
                <a:spcPct val="107000"/>
              </a:lnSpc>
              <a:spcBef>
                <a:spcPts val="0"/>
              </a:spcBef>
              <a:spcAft>
                <a:spcPts val="600"/>
              </a:spcAft>
              <a:buAutoNum type="alphaUcPeriod"/>
            </a:pPr>
            <a:r>
              <a:rPr lang="en-US" sz="2400" dirty="0">
                <a:latin typeface="Calibri" panose="020F0502020204030204" pitchFamily="34" charset="0"/>
                <a:ea typeface="Calibri" panose="020F0502020204030204" pitchFamily="34" charset="0"/>
                <a:cs typeface="Times New Roman" panose="02020603050405020304" pitchFamily="18" charset="0"/>
              </a:rPr>
              <a:t>Lottery system</a:t>
            </a:r>
          </a:p>
          <a:p>
            <a:pPr marL="857250" lvl="1" indent="-342900">
              <a:lnSpc>
                <a:spcPct val="107000"/>
              </a:lnSpc>
              <a:spcBef>
                <a:spcPts val="0"/>
              </a:spcBef>
              <a:spcAft>
                <a:spcPts val="600"/>
              </a:spcAft>
              <a:buAutoNum type="alphaUcPeriod"/>
            </a:pPr>
            <a:r>
              <a:rPr lang="en-US" sz="2400" dirty="0">
                <a:latin typeface="Calibri" panose="020F0502020204030204" pitchFamily="34" charset="0"/>
                <a:ea typeface="Calibri" panose="020F0502020204030204" pitchFamily="34" charset="0"/>
                <a:cs typeface="Times New Roman" panose="02020603050405020304" pitchFamily="18" charset="0"/>
              </a:rPr>
              <a:t>Older Americans Act targeted populations and those with greatest social and economic need</a:t>
            </a:r>
          </a:p>
          <a:p>
            <a:pPr marL="342900" indent="-342900">
              <a:lnSpc>
                <a:spcPct val="107000"/>
              </a:lnSpc>
              <a:spcBef>
                <a:spcPts val="0"/>
              </a:spcBef>
              <a:spcAft>
                <a:spcPts val="600"/>
              </a:spcAft>
              <a:buAutoNum type="alphaUcPeriod"/>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600"/>
              </a:spcAft>
              <a:buAutoNum type="alphaUcPeriod"/>
            </a:pP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252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18" y="76201"/>
            <a:ext cx="8340634" cy="762000"/>
          </a:xfrm>
        </p:spPr>
        <p:txBody>
          <a:bodyPr>
            <a:normAutofit fontScale="90000"/>
          </a:bodyPr>
          <a:lstStyle/>
          <a:p>
            <a:pPr>
              <a:lnSpc>
                <a:spcPct val="107000"/>
              </a:lnSpc>
              <a:spcBef>
                <a:spcPts val="0"/>
              </a:spcBef>
              <a:spcAft>
                <a:spcPts val="600"/>
              </a:spcAft>
            </a:pPr>
            <a:r>
              <a:rPr lang="en-US" dirty="0">
                <a:latin typeface="Calibri" panose="020F0502020204030204" pitchFamily="34" charset="0"/>
                <a:ea typeface="Calibri" panose="020F0502020204030204" pitchFamily="34" charset="0"/>
                <a:cs typeface="Calibri" panose="020F0502020204030204" pitchFamily="34" charset="0"/>
              </a:rPr>
              <a:t>Prioritizing Who We Serve </a:t>
            </a:r>
            <a:r>
              <a:rPr lang="en-US" sz="1400" dirty="0">
                <a:latin typeface="Calibri" panose="020F0502020204030204" pitchFamily="34" charset="0"/>
                <a:ea typeface="Calibri" panose="020F0502020204030204" pitchFamily="34" charset="0"/>
                <a:cs typeface="Calibri" panose="020F0502020204030204" pitchFamily="34" charset="0"/>
              </a:rPr>
              <a:t>Answer*</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44435" y="1295400"/>
            <a:ext cx="7848600" cy="4648200"/>
          </a:xfrm>
        </p:spPr>
        <p:txBody>
          <a:bodyPr>
            <a:normAutofit/>
          </a:bodyPr>
          <a:lstStyle/>
          <a:p>
            <a:pPr marL="0" indent="0">
              <a:lnSpc>
                <a:spcPct val="107000"/>
              </a:lnSpc>
              <a:spcBef>
                <a:spcPts val="0"/>
              </a:spcBef>
              <a:spcAft>
                <a:spcPts val="600"/>
              </a:spcAft>
              <a:buNone/>
            </a:pPr>
            <a:r>
              <a:rPr lang="en-US" sz="2800" dirty="0">
                <a:latin typeface="Calibri" panose="020F0502020204030204" pitchFamily="34" charset="0"/>
                <a:ea typeface="Calibri" panose="020F0502020204030204" pitchFamily="34" charset="0"/>
                <a:cs typeface="Times New Roman" panose="02020603050405020304" pitchFamily="18" charset="0"/>
              </a:rPr>
              <a:t>How can senior nutrition program prioritize which clients they can serve?</a:t>
            </a:r>
          </a:p>
          <a:p>
            <a:pPr marL="857250" lvl="1" indent="-342900">
              <a:lnSpc>
                <a:spcPct val="107000"/>
              </a:lnSpc>
              <a:spcBef>
                <a:spcPts val="0"/>
              </a:spcBef>
              <a:spcAft>
                <a:spcPts val="600"/>
              </a:spcAft>
              <a:buAutoNum type="alphaUcPeriod"/>
            </a:pPr>
            <a:r>
              <a:rPr lang="en-US" sz="2400" dirty="0">
                <a:latin typeface="Calibri" panose="020F0502020204030204" pitchFamily="34" charset="0"/>
                <a:ea typeface="Calibri" panose="020F0502020204030204" pitchFamily="34" charset="0"/>
                <a:cs typeface="Times New Roman" panose="02020603050405020304" pitchFamily="18" charset="0"/>
              </a:rPr>
              <a:t>First-come, first served</a:t>
            </a:r>
          </a:p>
          <a:p>
            <a:pPr marL="857250" lvl="1" indent="-342900">
              <a:lnSpc>
                <a:spcPct val="107000"/>
              </a:lnSpc>
              <a:spcBef>
                <a:spcPts val="0"/>
              </a:spcBef>
              <a:spcAft>
                <a:spcPts val="600"/>
              </a:spcAft>
              <a:buAutoNum type="alphaUcPeriod"/>
            </a:pPr>
            <a:r>
              <a:rPr lang="en-US" sz="2400" dirty="0">
                <a:latin typeface="Calibri" panose="020F0502020204030204" pitchFamily="34" charset="0"/>
                <a:ea typeface="Calibri" panose="020F0502020204030204" pitchFamily="34" charset="0"/>
                <a:cs typeface="Times New Roman" panose="02020603050405020304" pitchFamily="18" charset="0"/>
              </a:rPr>
              <a:t>Oldest clients first, then younger</a:t>
            </a:r>
          </a:p>
          <a:p>
            <a:pPr marL="857250" lvl="1" indent="-342900">
              <a:lnSpc>
                <a:spcPct val="107000"/>
              </a:lnSpc>
              <a:spcBef>
                <a:spcPts val="0"/>
              </a:spcBef>
              <a:spcAft>
                <a:spcPts val="600"/>
              </a:spcAft>
              <a:buAutoNum type="alphaUcPeriod"/>
            </a:pPr>
            <a:r>
              <a:rPr lang="en-US" sz="2400" dirty="0">
                <a:latin typeface="Calibri" panose="020F0502020204030204" pitchFamily="34" charset="0"/>
                <a:ea typeface="Calibri" panose="020F0502020204030204" pitchFamily="34" charset="0"/>
                <a:cs typeface="Times New Roman" panose="02020603050405020304" pitchFamily="18" charset="0"/>
              </a:rPr>
              <a:t>Lottery system</a:t>
            </a:r>
          </a:p>
          <a:p>
            <a:pPr marL="857250" lvl="1" indent="-342900">
              <a:lnSpc>
                <a:spcPct val="107000"/>
              </a:lnSpc>
              <a:spcBef>
                <a:spcPts val="0"/>
              </a:spcBef>
              <a:spcAft>
                <a:spcPts val="600"/>
              </a:spcAft>
              <a:buFont typeface="Arial" pitchFamily="34" charset="0"/>
              <a:buAutoNum type="alphaUcPeriod"/>
            </a:pPr>
            <a:r>
              <a:rPr lang="en-US"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*Older Americans Act targeted populations and those with greatest social and economic need</a:t>
            </a:r>
          </a:p>
          <a:p>
            <a:pPr marL="342900" indent="-342900">
              <a:lnSpc>
                <a:spcPct val="107000"/>
              </a:lnSpc>
              <a:spcBef>
                <a:spcPts val="0"/>
              </a:spcBef>
              <a:spcAft>
                <a:spcPts val="600"/>
              </a:spcAft>
              <a:buAutoNum type="alphaUcPeriod"/>
            </a:pPr>
            <a:endPar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600"/>
              </a:spcAft>
              <a:buAutoNum type="alphaUcPeriod"/>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600"/>
              </a:spcAft>
              <a:buAutoNum type="alphaUcPeriod"/>
            </a:pP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6351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509EFB98-0A8C-4E27-BA29-E878C876024D}"/>
              </a:ext>
            </a:extLst>
          </p:cNvPr>
          <p:cNvSpPr>
            <a:spLocks noGrp="1"/>
          </p:cNvSpPr>
          <p:nvPr>
            <p:ph type="title"/>
          </p:nvPr>
        </p:nvSpPr>
        <p:spPr>
          <a:xfrm>
            <a:off x="457198" y="914400"/>
            <a:ext cx="8229600" cy="1295400"/>
          </a:xfrm>
        </p:spPr>
        <p:txBody>
          <a:bodyPr>
            <a:normAutofit fontScale="90000"/>
          </a:bodyPr>
          <a:lstStyle/>
          <a:p>
            <a:r>
              <a:rPr lang="en-US" sz="5400" b="1" dirty="0">
                <a:latin typeface="Calibri" panose="020F0502020204030204" pitchFamily="34" charset="0"/>
                <a:cs typeface="Calibri" panose="020F0502020204030204" pitchFamily="34" charset="0"/>
              </a:rPr>
              <a:t>Jason B. Echols, MSW</a:t>
            </a:r>
            <a:br>
              <a:rPr lang="en-US" sz="5400" b="1" dirty="0">
                <a:latin typeface="Calibri" panose="020F0502020204030204" pitchFamily="34" charset="0"/>
                <a:cs typeface="Calibri" panose="020F0502020204030204" pitchFamily="34" charset="0"/>
              </a:rPr>
            </a:br>
            <a:r>
              <a:rPr lang="en-US" dirty="0"/>
              <a:t>Manager of Special Initiatives and Fraud Protection</a:t>
            </a:r>
            <a:br>
              <a:rPr lang="en-US" dirty="0">
                <a:latin typeface="Calibri" panose="020F0502020204030204" pitchFamily="34" charset="0"/>
                <a:cs typeface="Calibri" panose="020F0502020204030204" pitchFamily="34" charset="0"/>
              </a:rPr>
            </a:br>
            <a:endParaRPr lang="en-US" dirty="0"/>
          </a:p>
        </p:txBody>
      </p:sp>
      <p:pic>
        <p:nvPicPr>
          <p:cNvPr id="9" name="Picture 8" descr="Photo of Speaker- Jason Echols">
            <a:extLst>
              <a:ext uri="{FF2B5EF4-FFF2-40B4-BE49-F238E27FC236}">
                <a16:creationId xmlns:a16="http://schemas.microsoft.com/office/drawing/2014/main" id="{52516E90-E8AC-4193-947B-26A94B8EAE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43537" y="2556935"/>
            <a:ext cx="1656923" cy="1744130"/>
          </a:xfrm>
          <a:prstGeom prst="rect">
            <a:avLst/>
          </a:prstGeom>
        </p:spPr>
      </p:pic>
      <p:pic>
        <p:nvPicPr>
          <p:cNvPr id="7" name="Picture 6" descr="AgeOptions logo"/>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971800" y="4495800"/>
            <a:ext cx="3663380" cy="1054609"/>
          </a:xfrm>
          <a:prstGeom prst="rect">
            <a:avLst/>
          </a:prstGeom>
        </p:spPr>
      </p:pic>
    </p:spTree>
    <p:extLst>
      <p:ext uri="{BB962C8B-B14F-4D97-AF65-F5344CB8AC3E}">
        <p14:creationId xmlns:p14="http://schemas.microsoft.com/office/powerpoint/2010/main" val="3537878468"/>
      </p:ext>
    </p:extLst>
  </p:cSld>
  <p:clrMapOvr>
    <a:masterClrMapping/>
  </p:clrMapOvr>
  <mc:AlternateContent xmlns:mc="http://schemas.openxmlformats.org/markup-compatibility/2006" xmlns:p14="http://schemas.microsoft.com/office/powerpoint/2010/main">
    <mc:Choice Requires="p14">
      <p:transition spd="slow" p14:dur="2000" advTm="5475"/>
    </mc:Choice>
    <mc:Fallback xmlns="">
      <p:transition spd="slow" advTm="547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3C168-1ABD-4E22-9C76-7A4C6BB0EF79}"/>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Learning Objectives</a:t>
            </a:r>
          </a:p>
        </p:txBody>
      </p:sp>
      <p:sp>
        <p:nvSpPr>
          <p:cNvPr id="3" name="Content Placeholder 2">
            <a:extLst>
              <a:ext uri="{FF2B5EF4-FFF2-40B4-BE49-F238E27FC236}">
                <a16:creationId xmlns:a16="http://schemas.microsoft.com/office/drawing/2014/main" id="{C004F29F-057C-4666-B6A8-26FD417EFCE3}"/>
              </a:ext>
            </a:extLst>
          </p:cNvPr>
          <p:cNvSpPr>
            <a:spLocks noGrp="1"/>
          </p:cNvSpPr>
          <p:nvPr>
            <p:ph idx="1"/>
          </p:nvPr>
        </p:nvSpPr>
        <p:spPr/>
        <p:txBody>
          <a:bodyPr>
            <a:normAutofit/>
          </a:bodyPr>
          <a:lstStyle/>
          <a:p>
            <a:r>
              <a:rPr lang="en-US" dirty="0"/>
              <a:t>Understand the intention of the Older Americans Act  </a:t>
            </a:r>
          </a:p>
          <a:p>
            <a:r>
              <a:rPr lang="en-US" dirty="0"/>
              <a:t>Discuss virtual programs and how to market successfully to older Americans</a:t>
            </a:r>
          </a:p>
          <a:p>
            <a:r>
              <a:rPr lang="en-US" dirty="0"/>
              <a:t>Explore how to expand initiatives to increase the outreach of seniors in need by thinking outside the box</a:t>
            </a:r>
          </a:p>
          <a:p>
            <a:pPr marL="0" indent="0">
              <a:buNone/>
            </a:pPr>
            <a:endParaRPr lang="en-US" dirty="0"/>
          </a:p>
          <a:p>
            <a:endParaRPr lang="en-US" dirty="0"/>
          </a:p>
        </p:txBody>
      </p:sp>
    </p:spTree>
    <p:extLst>
      <p:ext uri="{BB962C8B-B14F-4D97-AF65-F5344CB8AC3E}">
        <p14:creationId xmlns:p14="http://schemas.microsoft.com/office/powerpoint/2010/main" val="22771371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F1E2E-594D-4BF0-8E9D-B2C248FEEB53}"/>
              </a:ext>
            </a:extLst>
          </p:cNvPr>
          <p:cNvSpPr>
            <a:spLocks noGrp="1"/>
          </p:cNvSpPr>
          <p:nvPr>
            <p:ph type="title"/>
          </p:nvPr>
        </p:nvSpPr>
        <p:spPr>
          <a:xfrm>
            <a:off x="533400" y="22227"/>
            <a:ext cx="8229600" cy="1143000"/>
          </a:xfrm>
        </p:spPr>
        <p:txBody>
          <a:bodyPr/>
          <a:lstStyle/>
          <a:p>
            <a:r>
              <a:rPr lang="en-US" dirty="0">
                <a:latin typeface="Calibri" panose="020F0502020204030204" pitchFamily="34" charset="0"/>
                <a:cs typeface="Calibri" panose="020F0502020204030204" pitchFamily="34" charset="0"/>
              </a:rPr>
              <a:t>AgeOptions</a:t>
            </a:r>
          </a:p>
        </p:txBody>
      </p:sp>
      <p:sp>
        <p:nvSpPr>
          <p:cNvPr id="3" name="Content Placeholder 2"/>
          <p:cNvSpPr>
            <a:spLocks noGrp="1"/>
          </p:cNvSpPr>
          <p:nvPr>
            <p:ph idx="1"/>
          </p:nvPr>
        </p:nvSpPr>
        <p:spPr>
          <a:xfrm>
            <a:off x="457200" y="1485900"/>
            <a:ext cx="8229600" cy="3886200"/>
          </a:xfrm>
        </p:spPr>
        <p:txBody>
          <a:bodyPr>
            <a:normAutofit/>
          </a:bodyPr>
          <a:lstStyle/>
          <a:p>
            <a:r>
              <a:rPr lang="en-US" sz="2800" dirty="0">
                <a:latin typeface="Calibri" panose="020F0502020204030204" pitchFamily="34" charset="0"/>
                <a:cs typeface="Calibri" panose="020F0502020204030204" pitchFamily="34" charset="0"/>
              </a:rPr>
              <a:t>AgeOptions is the Area Agency on Aging for suburban Cook County in Illinois</a:t>
            </a:r>
          </a:p>
          <a:p>
            <a:r>
              <a:rPr lang="en-US" sz="2800" dirty="0">
                <a:latin typeface="Calibri" panose="020F0502020204030204" pitchFamily="34" charset="0"/>
                <a:cs typeface="Calibri" panose="020F0502020204030204" pitchFamily="34" charset="0"/>
              </a:rPr>
              <a:t>Our Vision: </a:t>
            </a:r>
            <a:r>
              <a:rPr lang="en-US" sz="2800" b="1" dirty="0">
                <a:latin typeface="Calibri" panose="020F0502020204030204" pitchFamily="34" charset="0"/>
                <a:cs typeface="Calibri" panose="020F0502020204030204" pitchFamily="34" charset="0"/>
              </a:rPr>
              <a:t>People thriving as they age</a:t>
            </a:r>
          </a:p>
          <a:p>
            <a:r>
              <a:rPr lang="en-US" sz="2800" dirty="0">
                <a:latin typeface="Calibri" panose="020F0502020204030204" pitchFamily="34" charset="0"/>
                <a:cs typeface="Calibri" panose="020F0502020204030204" pitchFamily="34" charset="0"/>
              </a:rPr>
              <a:t>Our Mission: AgeOptions innovates, partners, and advocates to improve systems and services in order to strengthen communities so people thrive as they age</a:t>
            </a:r>
          </a:p>
        </p:txBody>
      </p:sp>
      <p:pic>
        <p:nvPicPr>
          <p:cNvPr id="5" name="Picture 4" descr="AgeOptions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00800" y="4905985"/>
            <a:ext cx="2444180" cy="703627"/>
          </a:xfrm>
          <a:prstGeom prst="rect">
            <a:avLst/>
          </a:prstGeom>
        </p:spPr>
      </p:pic>
    </p:spTree>
    <p:extLst>
      <p:ext uri="{BB962C8B-B14F-4D97-AF65-F5344CB8AC3E}">
        <p14:creationId xmlns:p14="http://schemas.microsoft.com/office/powerpoint/2010/main" val="3177130946"/>
      </p:ext>
    </p:extLst>
  </p:cSld>
  <p:clrMapOvr>
    <a:masterClrMapping/>
  </p:clrMapOvr>
  <mc:AlternateContent xmlns:mc="http://schemas.openxmlformats.org/markup-compatibility/2006" xmlns:p14="http://schemas.microsoft.com/office/powerpoint/2010/main">
    <mc:Choice Requires="p14">
      <p:transition spd="slow" p14:dur="2000" advTm="16257"/>
    </mc:Choice>
    <mc:Fallback xmlns="">
      <p:transition spd="slow" advTm="16257"/>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821BB-BA0C-42AE-8C29-74DCFA37D8C7}"/>
              </a:ext>
            </a:extLst>
          </p:cNvPr>
          <p:cNvSpPr/>
          <p:nvPr/>
        </p:nvSpPr>
        <p:spPr>
          <a:xfrm>
            <a:off x="1676400" y="517357"/>
            <a:ext cx="6516688" cy="3908762"/>
          </a:xfrm>
          <a:prstGeom prst="rect">
            <a:avLst/>
          </a:prstGeom>
          <a:noFill/>
          <a:ln w="19050">
            <a:noFill/>
          </a:ln>
        </p:spPr>
        <p:txBody>
          <a:bodyPr wrap="square" lIns="91440" tIns="45720" rIns="91440" bIns="45720">
            <a:spAutoFit/>
          </a:bodyPr>
          <a:lstStyle/>
          <a:p>
            <a:r>
              <a:rPr lang="en-US" sz="4400" b="1" dirty="0">
                <a:ln w="12700">
                  <a:solidFill>
                    <a:schemeClr val="accent3">
                      <a:lumMod val="50000"/>
                    </a:schemeClr>
                  </a:solidFill>
                  <a:prstDash val="solid"/>
                </a:ln>
                <a:solidFill>
                  <a:schemeClr val="bg2">
                    <a:lumMod val="50000"/>
                  </a:schemeClr>
                </a:solidFill>
              </a:rPr>
              <a:t>“Upside down</a:t>
            </a:r>
          </a:p>
          <a:p>
            <a:pPr algn="r"/>
            <a:r>
              <a:rPr lang="en-US" sz="4400" b="1" dirty="0">
                <a:ln w="12700">
                  <a:solidFill>
                    <a:schemeClr val="accent3">
                      <a:lumMod val="50000"/>
                    </a:schemeClr>
                  </a:solidFill>
                  <a:prstDash val="solid"/>
                </a:ln>
                <a:solidFill>
                  <a:schemeClr val="bg2">
                    <a:lumMod val="50000"/>
                  </a:schemeClr>
                </a:solidFill>
              </a:rPr>
              <a:t>Boy, you turn me</a:t>
            </a:r>
          </a:p>
          <a:p>
            <a:r>
              <a:rPr lang="en-US" sz="4400" b="1" dirty="0">
                <a:ln w="12700">
                  <a:solidFill>
                    <a:schemeClr val="accent3">
                      <a:lumMod val="50000"/>
                    </a:schemeClr>
                  </a:solidFill>
                  <a:prstDash val="solid"/>
                </a:ln>
                <a:solidFill>
                  <a:schemeClr val="bg2">
                    <a:lumMod val="50000"/>
                  </a:schemeClr>
                </a:solidFill>
              </a:rPr>
              <a:t>Inside out</a:t>
            </a:r>
          </a:p>
          <a:p>
            <a:pPr algn="r"/>
            <a:r>
              <a:rPr lang="en-US" sz="4400" b="1" dirty="0">
                <a:ln w="12700">
                  <a:solidFill>
                    <a:schemeClr val="accent3">
                      <a:lumMod val="50000"/>
                    </a:schemeClr>
                  </a:solidFill>
                  <a:prstDash val="solid"/>
                </a:ln>
                <a:solidFill>
                  <a:schemeClr val="bg2">
                    <a:lumMod val="50000"/>
                  </a:schemeClr>
                </a:solidFill>
              </a:rPr>
              <a:t>And 'round and 'round”</a:t>
            </a:r>
          </a:p>
          <a:p>
            <a:pPr algn="r"/>
            <a:endParaRPr lang="en-US" sz="2400" b="1" cap="none" spc="0" dirty="0">
              <a:ln w="12700">
                <a:solidFill>
                  <a:schemeClr val="accent3">
                    <a:lumMod val="50000"/>
                  </a:schemeClr>
                </a:solidFill>
                <a:prstDash val="solid"/>
              </a:ln>
              <a:solidFill>
                <a:schemeClr val="bg2">
                  <a:lumMod val="50000"/>
                </a:schemeClr>
              </a:solidFill>
            </a:endParaRPr>
          </a:p>
          <a:p>
            <a:pPr algn="r"/>
            <a:r>
              <a:rPr lang="en-US" sz="2400" b="1" cap="none" spc="0" dirty="0">
                <a:ln w="12700">
                  <a:solidFill>
                    <a:schemeClr val="accent3">
                      <a:lumMod val="50000"/>
                    </a:schemeClr>
                  </a:solidFill>
                  <a:prstDash val="solid"/>
                </a:ln>
                <a:solidFill>
                  <a:schemeClr val="bg2">
                    <a:lumMod val="50000"/>
                  </a:schemeClr>
                </a:solidFill>
              </a:rPr>
              <a:t>-Diana Ross, </a:t>
            </a:r>
            <a:br>
              <a:rPr lang="en-US" sz="2400" b="1" cap="none" spc="0" dirty="0">
                <a:ln w="12700">
                  <a:solidFill>
                    <a:schemeClr val="accent3">
                      <a:lumMod val="50000"/>
                    </a:schemeClr>
                  </a:solidFill>
                  <a:prstDash val="solid"/>
                </a:ln>
                <a:solidFill>
                  <a:schemeClr val="bg2">
                    <a:lumMod val="50000"/>
                  </a:schemeClr>
                </a:solidFill>
              </a:rPr>
            </a:br>
            <a:r>
              <a:rPr lang="en-US" sz="2400" b="1" cap="none" spc="0" dirty="0">
                <a:ln w="12700">
                  <a:solidFill>
                    <a:schemeClr val="accent3">
                      <a:lumMod val="50000"/>
                    </a:schemeClr>
                  </a:solidFill>
                  <a:prstDash val="solid"/>
                </a:ln>
                <a:solidFill>
                  <a:schemeClr val="bg2">
                    <a:lumMod val="50000"/>
                  </a:schemeClr>
                </a:solidFill>
              </a:rPr>
              <a:t>Upside Down” (1980)</a:t>
            </a:r>
          </a:p>
        </p:txBody>
      </p:sp>
      <p:sp>
        <p:nvSpPr>
          <p:cNvPr id="3" name="Title 2"/>
          <p:cNvSpPr>
            <a:spLocks noGrp="1"/>
          </p:cNvSpPr>
          <p:nvPr>
            <p:ph type="title"/>
          </p:nvPr>
        </p:nvSpPr>
        <p:spPr>
          <a:xfrm>
            <a:off x="1676400" y="4425352"/>
            <a:ext cx="6516688" cy="566738"/>
          </a:xfrm>
        </p:spPr>
        <p:txBody>
          <a:bodyPr/>
          <a:lstStyle/>
          <a:p>
            <a:pPr algn="ctr"/>
            <a:r>
              <a:rPr lang="en-US" dirty="0">
                <a:latin typeface="Calibri" panose="020F0502020204030204" pitchFamily="34" charset="0"/>
                <a:cs typeface="Calibri" panose="020F0502020204030204" pitchFamily="34" charset="0"/>
              </a:rPr>
              <a:t>COVID turned everything Upside Down</a:t>
            </a:r>
          </a:p>
        </p:txBody>
      </p:sp>
      <p:sp>
        <p:nvSpPr>
          <p:cNvPr id="4" name="Text Placeholder 3"/>
          <p:cNvSpPr>
            <a:spLocks noGrp="1"/>
          </p:cNvSpPr>
          <p:nvPr>
            <p:ph type="body" sz="half" idx="2"/>
          </p:nvPr>
        </p:nvSpPr>
        <p:spPr>
          <a:xfrm>
            <a:off x="1676400" y="4992090"/>
            <a:ext cx="6516688" cy="533400"/>
          </a:xfrm>
        </p:spPr>
        <p:txBody>
          <a:bodyPr/>
          <a:lstStyle/>
          <a:p>
            <a:pPr algn="ctr"/>
            <a:r>
              <a:rPr lang="en-US" dirty="0"/>
              <a:t>Here’s how two of our programs survived…</a:t>
            </a:r>
          </a:p>
        </p:txBody>
      </p:sp>
    </p:spTree>
    <p:extLst>
      <p:ext uri="{BB962C8B-B14F-4D97-AF65-F5344CB8AC3E}">
        <p14:creationId xmlns:p14="http://schemas.microsoft.com/office/powerpoint/2010/main" val="3795590284"/>
      </p:ext>
    </p:extLst>
  </p:cSld>
  <p:clrMapOvr>
    <a:masterClrMapping/>
  </p:clrMapOvr>
  <mc:AlternateContent xmlns:mc="http://schemas.openxmlformats.org/markup-compatibility/2006" xmlns:p14="http://schemas.microsoft.com/office/powerpoint/2010/main">
    <mc:Choice Requires="p14">
      <p:transition spd="slow" p14:dur="2000" advTm="25808"/>
    </mc:Choice>
    <mc:Fallback xmlns="">
      <p:transition spd="slow" advTm="25808"/>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Two AgeOptions Programs</a:t>
            </a:r>
          </a:p>
        </p:txBody>
      </p:sp>
      <p:sp>
        <p:nvSpPr>
          <p:cNvPr id="3" name="Text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Memory Cafes</a:t>
            </a:r>
          </a:p>
        </p:txBody>
      </p:sp>
      <p:sp>
        <p:nvSpPr>
          <p:cNvPr id="4" name="Content Placeholder 3"/>
          <p:cNvSpPr>
            <a:spLocks noGrp="1"/>
          </p:cNvSpPr>
          <p:nvPr>
            <p:ph sz="half" idx="2"/>
          </p:nvPr>
        </p:nvSpPr>
        <p:spPr/>
        <p:txBody>
          <a:bodyPr>
            <a:normAutofit/>
          </a:bodyPr>
          <a:lstStyle/>
          <a:p>
            <a:r>
              <a:rPr lang="en-US" dirty="0">
                <a:latin typeface="Calibri" panose="020F0502020204030204" pitchFamily="34" charset="0"/>
                <a:cs typeface="Calibri" panose="020F0502020204030204" pitchFamily="34" charset="0"/>
              </a:rPr>
              <a:t>Social settings where people living with dementia or memory loss and their care partners can meet others &amp; enjoy time together</a:t>
            </a:r>
          </a:p>
          <a:p>
            <a:pPr lvl="1"/>
            <a:r>
              <a:rPr lang="en-US" dirty="0">
                <a:latin typeface="Calibri" panose="020F0502020204030204" pitchFamily="34" charset="0"/>
                <a:cs typeface="Calibri" panose="020F0502020204030204" pitchFamily="34" charset="0"/>
              </a:rPr>
              <a:t>Started as a partnership between Caregiver Resource Centers and our meal sites </a:t>
            </a:r>
          </a:p>
        </p:txBody>
      </p:sp>
      <p:sp>
        <p:nvSpPr>
          <p:cNvPr id="5" name="Text Placeholder 4"/>
          <p:cNvSpPr>
            <a:spLocks noGrp="1"/>
          </p:cNvSpPr>
          <p:nvPr>
            <p:ph type="body" sz="quarter" idx="3"/>
          </p:nvPr>
        </p:nvSpPr>
        <p:spPr/>
        <p:txBody>
          <a:bodyPr/>
          <a:lstStyle/>
          <a:p>
            <a:r>
              <a:rPr lang="en-US" dirty="0">
                <a:latin typeface="Calibri" panose="020F0502020204030204" pitchFamily="34" charset="0"/>
                <a:cs typeface="Calibri" panose="020F0502020204030204" pitchFamily="34" charset="0"/>
              </a:rPr>
              <a:t>Thrive with Pride Cafes</a:t>
            </a:r>
          </a:p>
        </p:txBody>
      </p:sp>
      <p:sp>
        <p:nvSpPr>
          <p:cNvPr id="6" name="Content Placeholder 5"/>
          <p:cNvSpPr>
            <a:spLocks noGrp="1"/>
          </p:cNvSpPr>
          <p:nvPr>
            <p:ph sz="quarter" idx="4"/>
          </p:nvPr>
        </p:nvSpPr>
        <p:spPr/>
        <p:txBody>
          <a:bodyPr>
            <a:normAutofit/>
          </a:bodyPr>
          <a:lstStyle/>
          <a:p>
            <a:r>
              <a:rPr lang="en-US" dirty="0">
                <a:latin typeface="Calibri" panose="020F0502020204030204" pitchFamily="34" charset="0"/>
                <a:cs typeface="Calibri" panose="020F0502020204030204" pitchFamily="34" charset="0"/>
              </a:rPr>
              <a:t>Local network of churches and other community-based organizations that partner with AgeOptions to host programming for LGBT+ older adults</a:t>
            </a:r>
          </a:p>
        </p:txBody>
      </p:sp>
    </p:spTree>
    <p:extLst>
      <p:ext uri="{BB962C8B-B14F-4D97-AF65-F5344CB8AC3E}">
        <p14:creationId xmlns:p14="http://schemas.microsoft.com/office/powerpoint/2010/main" val="1384160554"/>
      </p:ext>
    </p:extLst>
  </p:cSld>
  <p:clrMapOvr>
    <a:masterClrMapping/>
  </p:clrMapOvr>
  <mc:AlternateContent xmlns:mc="http://schemas.openxmlformats.org/markup-compatibility/2006" xmlns:p14="http://schemas.microsoft.com/office/powerpoint/2010/main">
    <mc:Choice Requires="p14">
      <p:transition spd="slow" p14:dur="2000" advTm="47765"/>
    </mc:Choice>
    <mc:Fallback xmlns="">
      <p:transition spd="slow" advTm="47765"/>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Goal: Decrease Social Isolation</a:t>
            </a:r>
          </a:p>
        </p:txBody>
      </p:sp>
      <p:sp>
        <p:nvSpPr>
          <p:cNvPr id="3" name="Text Placeholder 2"/>
          <p:cNvSpPr>
            <a:spLocks noGrp="1"/>
          </p:cNvSpPr>
          <p:nvPr>
            <p:ph type="body" idx="1"/>
          </p:nvPr>
        </p:nvSpPr>
        <p:spPr>
          <a:xfrm>
            <a:off x="457200" y="1535113"/>
            <a:ext cx="4040188" cy="639762"/>
          </a:xfrm>
        </p:spPr>
        <p:txBody>
          <a:bodyPr/>
          <a:lstStyle/>
          <a:p>
            <a:r>
              <a:rPr lang="en-US" dirty="0">
                <a:latin typeface="Calibri" panose="020F0502020204030204" pitchFamily="34" charset="0"/>
                <a:cs typeface="Calibri" panose="020F0502020204030204" pitchFamily="34" charset="0"/>
              </a:rPr>
              <a:t>Memory Cafes</a:t>
            </a:r>
          </a:p>
        </p:txBody>
      </p:sp>
      <p:sp>
        <p:nvSpPr>
          <p:cNvPr id="4" name="Content Placeholder 3"/>
          <p:cNvSpPr>
            <a:spLocks noGrp="1"/>
          </p:cNvSpPr>
          <p:nvPr>
            <p:ph sz="half" idx="2"/>
          </p:nvPr>
        </p:nvSpPr>
        <p:spPr/>
        <p:txBody>
          <a:bodyPr/>
          <a:lstStyle/>
          <a:p>
            <a:r>
              <a:rPr lang="en-US" dirty="0">
                <a:latin typeface="Calibri" panose="020F0502020204030204" pitchFamily="34" charset="0"/>
                <a:cs typeface="Calibri" panose="020F0502020204030204" pitchFamily="34" charset="0"/>
              </a:rPr>
              <a:t>Decrease social isolation that often accompanies dementia and caregiving</a:t>
            </a:r>
          </a:p>
        </p:txBody>
      </p:sp>
      <p:sp>
        <p:nvSpPr>
          <p:cNvPr id="5" name="Text Placeholder 4"/>
          <p:cNvSpPr>
            <a:spLocks noGrp="1"/>
          </p:cNvSpPr>
          <p:nvPr>
            <p:ph type="body" sz="quarter" idx="3"/>
          </p:nvPr>
        </p:nvSpPr>
        <p:spPr/>
        <p:txBody>
          <a:bodyPr/>
          <a:lstStyle/>
          <a:p>
            <a:r>
              <a:rPr lang="en-US" dirty="0">
                <a:latin typeface="Calibri" panose="020F0502020204030204" pitchFamily="34" charset="0"/>
                <a:cs typeface="Calibri" panose="020F0502020204030204" pitchFamily="34" charset="0"/>
              </a:rPr>
              <a:t>Thrive with Pride Cafes</a:t>
            </a:r>
          </a:p>
        </p:txBody>
      </p:sp>
      <p:sp>
        <p:nvSpPr>
          <p:cNvPr id="6" name="Content Placeholder 5"/>
          <p:cNvSpPr>
            <a:spLocks noGrp="1"/>
          </p:cNvSpPr>
          <p:nvPr>
            <p:ph sz="quarter" idx="4"/>
          </p:nvPr>
        </p:nvSpPr>
        <p:spPr/>
        <p:txBody>
          <a:bodyPr>
            <a:normAutofit/>
          </a:bodyPr>
          <a:lstStyle/>
          <a:p>
            <a:r>
              <a:rPr lang="en-US" dirty="0">
                <a:latin typeface="Calibri" panose="020F0502020204030204" pitchFamily="34" charset="0"/>
                <a:cs typeface="Calibri" panose="020F0502020204030204" pitchFamily="34" charset="0"/>
              </a:rPr>
              <a:t>Decrease social isolation among LGBT+ older adults</a:t>
            </a:r>
          </a:p>
        </p:txBody>
      </p:sp>
      <p:pic>
        <p:nvPicPr>
          <p:cNvPr id="3074" name="Picture 2" descr="Rainbow color coffee mu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49487" y="3505200"/>
            <a:ext cx="4645025" cy="195091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147139"/>
      </p:ext>
    </p:extLst>
  </p:cSld>
  <p:clrMapOvr>
    <a:masterClrMapping/>
  </p:clrMapOvr>
  <mc:AlternateContent xmlns:mc="http://schemas.openxmlformats.org/markup-compatibility/2006" xmlns:p14="http://schemas.microsoft.com/office/powerpoint/2010/main">
    <mc:Choice Requires="p14">
      <p:transition spd="slow" p14:dur="2000" advTm="15249"/>
    </mc:Choice>
    <mc:Fallback xmlns="">
      <p:transition spd="slow" advTm="15249"/>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What You Can Find at a Cafe?</a:t>
            </a:r>
          </a:p>
        </p:txBody>
      </p:sp>
      <p:sp>
        <p:nvSpPr>
          <p:cNvPr id="3" name="Text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Memory Cafes</a:t>
            </a:r>
          </a:p>
        </p:txBody>
      </p:sp>
      <p:sp>
        <p:nvSpPr>
          <p:cNvPr id="4" name="Content Placeholder 3"/>
          <p:cNvSpPr>
            <a:spLocks noGrp="1"/>
          </p:cNvSpPr>
          <p:nvPr>
            <p:ph sz="half" idx="2"/>
          </p:nvPr>
        </p:nvSpPr>
        <p:spPr/>
        <p:txBody>
          <a:bodyPr/>
          <a:lstStyle/>
          <a:p>
            <a:r>
              <a:rPr lang="en-US" dirty="0">
                <a:latin typeface="Calibri" panose="020F0502020204030204" pitchFamily="34" charset="0"/>
                <a:cs typeface="Calibri" panose="020F0502020204030204" pitchFamily="34" charset="0"/>
              </a:rPr>
              <a:t>Cafes feature many different activities, including: </a:t>
            </a:r>
          </a:p>
          <a:p>
            <a:pPr lvl="1"/>
            <a:r>
              <a:rPr lang="en-US" dirty="0">
                <a:latin typeface="Calibri" panose="020F0502020204030204" pitchFamily="34" charset="0"/>
                <a:cs typeface="Calibri" panose="020F0502020204030204" pitchFamily="34" charset="0"/>
              </a:rPr>
              <a:t>Chair yoga</a:t>
            </a:r>
          </a:p>
          <a:p>
            <a:pPr lvl="1"/>
            <a:r>
              <a:rPr lang="en-US" dirty="0">
                <a:latin typeface="Calibri" panose="020F0502020204030204" pitchFamily="34" charset="0"/>
                <a:cs typeface="Calibri" panose="020F0502020204030204" pitchFamily="34" charset="0"/>
              </a:rPr>
              <a:t>Music therapy</a:t>
            </a:r>
          </a:p>
          <a:p>
            <a:pPr lvl="1"/>
            <a:r>
              <a:rPr lang="en-US" dirty="0">
                <a:latin typeface="Calibri" panose="020F0502020204030204" pitchFamily="34" charset="0"/>
                <a:cs typeface="Calibri" panose="020F0502020204030204" pitchFamily="34" charset="0"/>
              </a:rPr>
              <a:t>Sing-alongs</a:t>
            </a:r>
          </a:p>
          <a:p>
            <a:pPr lvl="1"/>
            <a:r>
              <a:rPr lang="en-US" dirty="0">
                <a:latin typeface="Calibri" panose="020F0502020204030204" pitchFamily="34" charset="0"/>
                <a:cs typeface="Calibri" panose="020F0502020204030204" pitchFamily="34" charset="0"/>
              </a:rPr>
              <a:t>Art therapy</a:t>
            </a:r>
          </a:p>
          <a:p>
            <a:pPr lvl="1"/>
            <a:r>
              <a:rPr lang="en-US" dirty="0">
                <a:latin typeface="Calibri" panose="020F0502020204030204" pitchFamily="34" charset="0"/>
                <a:cs typeface="Calibri" panose="020F0502020204030204" pitchFamily="34" charset="0"/>
              </a:rPr>
              <a:t>And more…</a:t>
            </a:r>
          </a:p>
        </p:txBody>
      </p:sp>
      <p:sp>
        <p:nvSpPr>
          <p:cNvPr id="5" name="Text Placeholder 4"/>
          <p:cNvSpPr>
            <a:spLocks noGrp="1"/>
          </p:cNvSpPr>
          <p:nvPr>
            <p:ph type="body" sz="quarter" idx="3"/>
          </p:nvPr>
        </p:nvSpPr>
        <p:spPr/>
        <p:txBody>
          <a:bodyPr/>
          <a:lstStyle/>
          <a:p>
            <a:r>
              <a:rPr lang="en-US" dirty="0">
                <a:latin typeface="Calibri" panose="020F0502020204030204" pitchFamily="34" charset="0"/>
                <a:cs typeface="Calibri" panose="020F0502020204030204" pitchFamily="34" charset="0"/>
              </a:rPr>
              <a:t>Thrive with Pride Cafes</a:t>
            </a:r>
          </a:p>
        </p:txBody>
      </p:sp>
      <p:sp>
        <p:nvSpPr>
          <p:cNvPr id="6" name="Content Placeholder 5"/>
          <p:cNvSpPr>
            <a:spLocks noGrp="1"/>
          </p:cNvSpPr>
          <p:nvPr>
            <p:ph sz="quarter" idx="4"/>
          </p:nvPr>
        </p:nvSpPr>
        <p:spPr/>
        <p:txBody>
          <a:bodyPr/>
          <a:lstStyle/>
          <a:p>
            <a:r>
              <a:rPr lang="en-US" dirty="0">
                <a:latin typeface="Calibri" panose="020F0502020204030204" pitchFamily="34" charset="0"/>
                <a:cs typeface="Calibri" panose="020F0502020204030204" pitchFamily="34" charset="0"/>
              </a:rPr>
              <a:t>Check in and chat plus</a:t>
            </a:r>
          </a:p>
          <a:p>
            <a:r>
              <a:rPr lang="en-US" dirty="0">
                <a:latin typeface="Calibri" panose="020F0502020204030204" pitchFamily="34" charset="0"/>
                <a:cs typeface="Calibri" panose="020F0502020204030204" pitchFamily="34" charset="0"/>
              </a:rPr>
              <a:t>Monthly guest speakers on topics including: </a:t>
            </a:r>
          </a:p>
          <a:p>
            <a:pPr lvl="1"/>
            <a:r>
              <a:rPr lang="en-US" dirty="0">
                <a:latin typeface="Calibri" panose="020F0502020204030204" pitchFamily="34" charset="0"/>
                <a:cs typeface="Calibri" panose="020F0502020204030204" pitchFamily="34" charset="0"/>
              </a:rPr>
              <a:t>Healthy Living</a:t>
            </a:r>
          </a:p>
          <a:p>
            <a:pPr lvl="1"/>
            <a:r>
              <a:rPr lang="en-US" dirty="0">
                <a:latin typeface="Calibri" panose="020F0502020204030204" pitchFamily="34" charset="0"/>
                <a:cs typeface="Calibri" panose="020F0502020204030204" pitchFamily="34" charset="0"/>
              </a:rPr>
              <a:t>Advanced Care Planning</a:t>
            </a:r>
          </a:p>
          <a:p>
            <a:pPr lvl="1"/>
            <a:r>
              <a:rPr lang="en-US" dirty="0">
                <a:latin typeface="Calibri" panose="020F0502020204030204" pitchFamily="34" charset="0"/>
                <a:cs typeface="Calibri" panose="020F0502020204030204" pitchFamily="34" charset="0"/>
              </a:rPr>
              <a:t>Legal Issues</a:t>
            </a:r>
          </a:p>
          <a:p>
            <a:pPr lvl="1"/>
            <a:r>
              <a:rPr lang="en-US" dirty="0">
                <a:latin typeface="Calibri" panose="020F0502020204030204" pitchFamily="34" charset="0"/>
                <a:cs typeface="Calibri" panose="020F0502020204030204" pitchFamily="34" charset="0"/>
              </a:rPr>
              <a:t>Fraud Prevention</a:t>
            </a:r>
          </a:p>
          <a:p>
            <a:pPr lvl="1"/>
            <a:r>
              <a:rPr lang="en-US" dirty="0">
                <a:latin typeface="Calibri" panose="020F0502020204030204" pitchFamily="34" charset="0"/>
                <a:cs typeface="Calibri" panose="020F0502020204030204" pitchFamily="34" charset="0"/>
              </a:rPr>
              <a:t>Benefit Programs</a:t>
            </a:r>
          </a:p>
          <a:p>
            <a:pPr lvl="1"/>
            <a:r>
              <a:rPr lang="en-US" dirty="0">
                <a:latin typeface="Calibri" panose="020F0502020204030204" pitchFamily="34" charset="0"/>
                <a:cs typeface="Calibri" panose="020F0502020204030204" pitchFamily="34" charset="0"/>
              </a:rPr>
              <a:t>And more…</a:t>
            </a:r>
          </a:p>
        </p:txBody>
      </p:sp>
    </p:spTree>
    <p:extLst>
      <p:ext uri="{BB962C8B-B14F-4D97-AF65-F5344CB8AC3E}">
        <p14:creationId xmlns:p14="http://schemas.microsoft.com/office/powerpoint/2010/main" val="4123574755"/>
      </p:ext>
    </p:extLst>
  </p:cSld>
  <p:clrMapOvr>
    <a:masterClrMapping/>
  </p:clrMapOvr>
  <mc:AlternateContent xmlns:mc="http://schemas.openxmlformats.org/markup-compatibility/2006" xmlns:p14="http://schemas.microsoft.com/office/powerpoint/2010/main">
    <mc:Choice Requires="p14">
      <p:transition spd="slow" p14:dur="2000" advTm="22103"/>
    </mc:Choice>
    <mc:Fallback xmlns="">
      <p:transition spd="slow" advTm="22103"/>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Funding</a:t>
            </a:r>
          </a:p>
        </p:txBody>
      </p:sp>
      <p:sp>
        <p:nvSpPr>
          <p:cNvPr id="3" name="Text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Memory Cafes</a:t>
            </a:r>
          </a:p>
        </p:txBody>
      </p:sp>
      <p:sp>
        <p:nvSpPr>
          <p:cNvPr id="4" name="Content Placeholder 3"/>
          <p:cNvSpPr>
            <a:spLocks noGrp="1"/>
          </p:cNvSpPr>
          <p:nvPr>
            <p:ph sz="half" idx="2"/>
          </p:nvPr>
        </p:nvSpPr>
        <p:spPr/>
        <p:txBody>
          <a:bodyPr/>
          <a:lstStyle/>
          <a:p>
            <a:r>
              <a:rPr lang="en-US" dirty="0">
                <a:latin typeface="Calibri" panose="020F0502020204030204" pitchFamily="34" charset="0"/>
                <a:cs typeface="Calibri" panose="020F0502020204030204" pitchFamily="34" charset="0"/>
              </a:rPr>
              <a:t>Funded in FY21 with CARES Act (Year 3)</a:t>
            </a:r>
          </a:p>
          <a:p>
            <a:r>
              <a:rPr lang="en-US" dirty="0">
                <a:latin typeface="Calibri" panose="020F0502020204030204" pitchFamily="34" charset="0"/>
                <a:cs typeface="Calibri" panose="020F0502020204030204" pitchFamily="34" charset="0"/>
              </a:rPr>
              <a:t>State dollars before this year</a:t>
            </a:r>
          </a:p>
          <a:p>
            <a:pPr lvl="1"/>
            <a:r>
              <a:rPr lang="en-US" dirty="0">
                <a:latin typeface="Calibri" panose="020F0502020204030204" pitchFamily="34" charset="0"/>
                <a:cs typeface="Calibri" panose="020F0502020204030204" pitchFamily="34" charset="0"/>
              </a:rPr>
              <a:t>Year 1: Carryover dollars</a:t>
            </a:r>
          </a:p>
          <a:p>
            <a:pPr lvl="1"/>
            <a:r>
              <a:rPr lang="en-US" dirty="0">
                <a:latin typeface="Calibri" panose="020F0502020204030204" pitchFamily="34" charset="0"/>
                <a:cs typeface="Calibri" panose="020F0502020204030204" pitchFamily="34" charset="0"/>
              </a:rPr>
              <a:t>Year 2: Social isolation and ADRD dollars</a:t>
            </a:r>
          </a:p>
        </p:txBody>
      </p:sp>
      <p:sp>
        <p:nvSpPr>
          <p:cNvPr id="5" name="Text Placeholder 4"/>
          <p:cNvSpPr>
            <a:spLocks noGrp="1"/>
          </p:cNvSpPr>
          <p:nvPr>
            <p:ph type="body" sz="quarter" idx="3"/>
          </p:nvPr>
        </p:nvSpPr>
        <p:spPr/>
        <p:txBody>
          <a:bodyPr/>
          <a:lstStyle/>
          <a:p>
            <a:r>
              <a:rPr lang="en-US" dirty="0">
                <a:latin typeface="Calibri" panose="020F0502020204030204" pitchFamily="34" charset="0"/>
                <a:cs typeface="Calibri" panose="020F0502020204030204" pitchFamily="34" charset="0"/>
              </a:rPr>
              <a:t>Thrive with Pride Cafes</a:t>
            </a:r>
          </a:p>
        </p:txBody>
      </p:sp>
      <p:sp>
        <p:nvSpPr>
          <p:cNvPr id="6" name="Content Placeholder 5"/>
          <p:cNvSpPr>
            <a:spLocks noGrp="1"/>
          </p:cNvSpPr>
          <p:nvPr>
            <p:ph sz="quarter" idx="4"/>
          </p:nvPr>
        </p:nvSpPr>
        <p:spPr/>
        <p:txBody>
          <a:bodyPr>
            <a:normAutofit/>
          </a:bodyPr>
          <a:lstStyle/>
          <a:p>
            <a:r>
              <a:rPr lang="en-US" dirty="0">
                <a:latin typeface="Calibri" panose="020F0502020204030204" pitchFamily="34" charset="0"/>
                <a:cs typeface="Calibri" panose="020F0502020204030204" pitchFamily="34" charset="0"/>
              </a:rPr>
              <a:t>Private foundation funding:</a:t>
            </a:r>
          </a:p>
          <a:p>
            <a:pPr lvl="1"/>
            <a:r>
              <a:rPr lang="en-US" dirty="0">
                <a:latin typeface="Calibri" panose="020F0502020204030204" pitchFamily="34" charset="0"/>
                <a:cs typeface="Calibri" panose="020F0502020204030204" pitchFamily="34" charset="0"/>
              </a:rPr>
              <a:t>Community Memorial Foundation </a:t>
            </a:r>
          </a:p>
          <a:p>
            <a:pPr lvl="1"/>
            <a:r>
              <a:rPr lang="en-US" dirty="0">
                <a:latin typeface="Calibri" panose="020F0502020204030204" pitchFamily="34" charset="0"/>
                <a:cs typeface="Calibri" panose="020F0502020204030204" pitchFamily="34" charset="0"/>
              </a:rPr>
              <a:t>The Chicago Community Trust</a:t>
            </a:r>
          </a:p>
        </p:txBody>
      </p:sp>
    </p:spTree>
    <p:extLst>
      <p:ext uri="{BB962C8B-B14F-4D97-AF65-F5344CB8AC3E}">
        <p14:creationId xmlns:p14="http://schemas.microsoft.com/office/powerpoint/2010/main" val="3833332222"/>
      </p:ext>
    </p:extLst>
  </p:cSld>
  <p:clrMapOvr>
    <a:masterClrMapping/>
  </p:clrMapOvr>
  <mc:AlternateContent xmlns:mc="http://schemas.openxmlformats.org/markup-compatibility/2006" xmlns:p14="http://schemas.microsoft.com/office/powerpoint/2010/main">
    <mc:Choice Requires="p14">
      <p:transition spd="slow" p14:dur="2000" advTm="44999"/>
    </mc:Choice>
    <mc:Fallback xmlns="">
      <p:transition spd="slow" advTm="44999"/>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33600" y="4492601"/>
            <a:ext cx="5486400" cy="566738"/>
          </a:xfrm>
        </p:spPr>
        <p:txBody>
          <a:bodyPr/>
          <a:lstStyle/>
          <a:p>
            <a:pPr algn="ctr"/>
            <a:r>
              <a:rPr lang="en-US" dirty="0">
                <a:latin typeface="Calibri" panose="020F0502020204030204" pitchFamily="34" charset="0"/>
                <a:cs typeface="Calibri" panose="020F0502020204030204" pitchFamily="34" charset="0"/>
              </a:rPr>
              <a:t>How it started…</a:t>
            </a:r>
          </a:p>
        </p:txBody>
      </p:sp>
      <p:sp>
        <p:nvSpPr>
          <p:cNvPr id="6" name="Text Placeholder 5"/>
          <p:cNvSpPr>
            <a:spLocks noGrp="1"/>
          </p:cNvSpPr>
          <p:nvPr>
            <p:ph type="body" sz="half" idx="2"/>
          </p:nvPr>
        </p:nvSpPr>
        <p:spPr>
          <a:xfrm>
            <a:off x="2133600" y="5059339"/>
            <a:ext cx="5486400" cy="533400"/>
          </a:xfrm>
        </p:spPr>
        <p:txBody>
          <a:bodyPr/>
          <a:lstStyle/>
          <a:p>
            <a:pPr algn="ctr"/>
            <a:r>
              <a:rPr lang="en-US" dirty="0">
                <a:latin typeface="Calibri" panose="020F0502020204030204" pitchFamily="34" charset="0"/>
                <a:cs typeface="Calibri" panose="020F0502020204030204" pitchFamily="34" charset="0"/>
              </a:rPr>
              <a:t>Everybody together in person and having fun!</a:t>
            </a:r>
          </a:p>
        </p:txBody>
      </p:sp>
      <p:pic>
        <p:nvPicPr>
          <p:cNvPr id="7" name="Picture Placeholder 3" descr="Photo of a concert">
            <a:extLst>
              <a:ext uri="{FF2B5EF4-FFF2-40B4-BE49-F238E27FC236}">
                <a16:creationId xmlns:a16="http://schemas.microsoft.com/office/drawing/2014/main" id="{F097A67B-C36B-4D12-88BB-CFE7575B7C4B}"/>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828800" y="536599"/>
            <a:ext cx="5486400" cy="3657600"/>
          </a:xfrm>
          <a:prstGeom prst="rect">
            <a:avLst/>
          </a:prstGeom>
        </p:spPr>
      </p:pic>
      <p:sp>
        <p:nvSpPr>
          <p:cNvPr id="4" name="Rectangle 3">
            <a:extLst>
              <a:ext uri="{FF2B5EF4-FFF2-40B4-BE49-F238E27FC236}">
                <a16:creationId xmlns:a16="http://schemas.microsoft.com/office/drawing/2014/main" id="{0E5924F0-D8C7-40D6-BBC8-74C476C6041F}"/>
              </a:ext>
            </a:extLst>
          </p:cNvPr>
          <p:cNvSpPr/>
          <p:nvPr/>
        </p:nvSpPr>
        <p:spPr>
          <a:xfrm>
            <a:off x="1792288" y="4270375"/>
            <a:ext cx="5486400" cy="215444"/>
          </a:xfrm>
          <a:prstGeom prst="rect">
            <a:avLst/>
          </a:prstGeom>
        </p:spPr>
        <p:txBody>
          <a:bodyPr wrap="square">
            <a:spAutoFit/>
          </a:bodyPr>
          <a:lstStyle/>
          <a:p>
            <a:pPr algn="ctr"/>
            <a:r>
              <a:rPr lang="en-US" sz="800" dirty="0">
                <a:hlinkClick r:id="rId3"/>
              </a:rPr>
              <a:t>Photo</a:t>
            </a:r>
            <a:r>
              <a:rPr lang="en-US" sz="800" dirty="0"/>
              <a:t> by </a:t>
            </a:r>
            <a:r>
              <a:rPr lang="en-US" sz="800" dirty="0">
                <a:hlinkClick r:id="rId4"/>
              </a:rPr>
              <a:t>Jon Birondo</a:t>
            </a:r>
            <a:r>
              <a:rPr lang="en-US" sz="800" dirty="0"/>
              <a:t> is licensed under </a:t>
            </a:r>
            <a:r>
              <a:rPr lang="en-US" sz="800" dirty="0">
                <a:hlinkClick r:id="rId5"/>
              </a:rPr>
              <a:t>Reshot</a:t>
            </a:r>
            <a:endParaRPr lang="en-US" sz="800" dirty="0"/>
          </a:p>
        </p:txBody>
      </p:sp>
    </p:spTree>
    <p:extLst>
      <p:ext uri="{BB962C8B-B14F-4D97-AF65-F5344CB8AC3E}">
        <p14:creationId xmlns:p14="http://schemas.microsoft.com/office/powerpoint/2010/main" val="3108843796"/>
      </p:ext>
    </p:extLst>
  </p:cSld>
  <p:clrMapOvr>
    <a:masterClrMapping/>
  </p:clrMapOvr>
  <mc:AlternateContent xmlns:mc="http://schemas.openxmlformats.org/markup-compatibility/2006" xmlns:p14="http://schemas.microsoft.com/office/powerpoint/2010/main">
    <mc:Choice Requires="p14">
      <p:transition spd="slow" p14:dur="2000" advTm="9304"/>
    </mc:Choice>
    <mc:Fallback xmlns="">
      <p:transition spd="slow" advTm="9304"/>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6815" y="4506773"/>
            <a:ext cx="5486400" cy="566738"/>
          </a:xfrm>
        </p:spPr>
        <p:txBody>
          <a:bodyPr/>
          <a:lstStyle/>
          <a:p>
            <a:pPr algn="ctr"/>
            <a:r>
              <a:rPr lang="en-US" dirty="0"/>
              <a:t>How it’s going…</a:t>
            </a:r>
          </a:p>
        </p:txBody>
      </p:sp>
      <p:sp>
        <p:nvSpPr>
          <p:cNvPr id="4" name="Text Placeholder 3"/>
          <p:cNvSpPr>
            <a:spLocks noGrp="1"/>
          </p:cNvSpPr>
          <p:nvPr>
            <p:ph type="body" sz="half" idx="2"/>
          </p:nvPr>
        </p:nvSpPr>
        <p:spPr>
          <a:xfrm>
            <a:off x="1792288" y="5073511"/>
            <a:ext cx="5486400" cy="533400"/>
          </a:xfrm>
        </p:spPr>
        <p:txBody>
          <a:bodyPr>
            <a:normAutofit fontScale="92500" lnSpcReduction="20000"/>
          </a:bodyPr>
          <a:lstStyle/>
          <a:p>
            <a:pPr algn="ctr"/>
            <a:r>
              <a:rPr lang="en-US" dirty="0"/>
              <a:t>And then COVID happened.</a:t>
            </a:r>
            <a:br>
              <a:rPr lang="en-US" dirty="0"/>
            </a:br>
            <a:r>
              <a:rPr lang="en-US" dirty="0"/>
              <a:t>Both programs had to adapt to a virtual setting</a:t>
            </a:r>
          </a:p>
        </p:txBody>
      </p:sp>
      <p:pic>
        <p:nvPicPr>
          <p:cNvPr id="7" name="Picture Placeholder 5" descr="Close-up of a Filipinx woman wearing headphones and a filtering face mask, ">
            <a:extLst>
              <a:ext uri="{FF2B5EF4-FFF2-40B4-BE49-F238E27FC236}">
                <a16:creationId xmlns:a16="http://schemas.microsoft.com/office/drawing/2014/main" id="{06AFC1BF-4938-423B-8682-107A4F64C5F3}"/>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828800" y="495231"/>
            <a:ext cx="5486400" cy="3657600"/>
          </a:xfrm>
          <a:prstGeom prst="rect">
            <a:avLst/>
          </a:prstGeom>
        </p:spPr>
      </p:pic>
      <p:sp>
        <p:nvSpPr>
          <p:cNvPr id="6" name="Rectangle 5">
            <a:extLst>
              <a:ext uri="{FF2B5EF4-FFF2-40B4-BE49-F238E27FC236}">
                <a16:creationId xmlns:a16="http://schemas.microsoft.com/office/drawing/2014/main" id="{9F9686D4-F8A1-40B0-97D6-8D2292E7945A}"/>
              </a:ext>
            </a:extLst>
          </p:cNvPr>
          <p:cNvSpPr/>
          <p:nvPr/>
        </p:nvSpPr>
        <p:spPr>
          <a:xfrm>
            <a:off x="1676400" y="4216995"/>
            <a:ext cx="5602288" cy="338554"/>
          </a:xfrm>
          <a:prstGeom prst="rect">
            <a:avLst/>
          </a:prstGeom>
        </p:spPr>
        <p:txBody>
          <a:bodyPr wrap="square">
            <a:spAutoFit/>
          </a:bodyPr>
          <a:lstStyle/>
          <a:p>
            <a:pPr algn="ctr"/>
            <a:r>
              <a:rPr lang="en-US" sz="800" dirty="0"/>
              <a:t>Photo: "</a:t>
            </a:r>
            <a:r>
              <a:rPr lang="en-US" sz="800" dirty="0">
                <a:hlinkClick r:id="rId3"/>
              </a:rPr>
              <a:t>Face Mask in peak Autumn</a:t>
            </a:r>
            <a:r>
              <a:rPr lang="en-US" sz="800" dirty="0"/>
              <a:t>" from </a:t>
            </a:r>
            <a:r>
              <a:rPr lang="en-US" sz="800" dirty="0">
                <a:hlinkClick r:id="rId4"/>
              </a:rPr>
              <a:t>Disabled and Here </a:t>
            </a:r>
            <a:r>
              <a:rPr lang="en-US" sz="800" dirty="0"/>
              <a:t>by </a:t>
            </a:r>
            <a:r>
              <a:rPr lang="en-US" sz="800" dirty="0">
                <a:hlinkClick r:id="rId5"/>
              </a:rPr>
              <a:t>Justin Katigbak</a:t>
            </a:r>
            <a:endParaRPr lang="en-US" sz="800" dirty="0"/>
          </a:p>
          <a:p>
            <a:pPr algn="ctr"/>
            <a:r>
              <a:rPr lang="en-US" sz="800" dirty="0"/>
              <a:t>is licensed under </a:t>
            </a:r>
            <a:r>
              <a:rPr lang="en-US" sz="800" dirty="0">
                <a:hlinkClick r:id="rId6"/>
              </a:rPr>
              <a:t>CC BY 2.0</a:t>
            </a:r>
            <a:endParaRPr lang="en-US" sz="800" dirty="0"/>
          </a:p>
        </p:txBody>
      </p:sp>
    </p:spTree>
    <p:extLst>
      <p:ext uri="{BB962C8B-B14F-4D97-AF65-F5344CB8AC3E}">
        <p14:creationId xmlns:p14="http://schemas.microsoft.com/office/powerpoint/2010/main" val="2774319056"/>
      </p:ext>
    </p:extLst>
  </p:cSld>
  <p:clrMapOvr>
    <a:masterClrMapping/>
  </p:clrMapOvr>
  <mc:AlternateContent xmlns:mc="http://schemas.openxmlformats.org/markup-compatibility/2006" xmlns:p14="http://schemas.microsoft.com/office/powerpoint/2010/main">
    <mc:Choice Requires="p14">
      <p:transition spd="slow" p14:dur="2000" advTm="17161"/>
    </mc:Choice>
    <mc:Fallback xmlns="">
      <p:transition spd="slow" advTm="17161"/>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Living in a Virtual World</a:t>
            </a:r>
          </a:p>
        </p:txBody>
      </p:sp>
      <p:sp>
        <p:nvSpPr>
          <p:cNvPr id="3" name="Text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Memory Cafes</a:t>
            </a:r>
          </a:p>
        </p:txBody>
      </p:sp>
      <p:sp>
        <p:nvSpPr>
          <p:cNvPr id="4" name="Content Placeholder 3"/>
          <p:cNvSpPr>
            <a:spLocks noGrp="1"/>
          </p:cNvSpPr>
          <p:nvPr>
            <p:ph sz="half" idx="2"/>
          </p:nvPr>
        </p:nvSpPr>
        <p:spPr/>
        <p:txBody>
          <a:bodyPr/>
          <a:lstStyle/>
          <a:p>
            <a:r>
              <a:rPr lang="en-US" dirty="0">
                <a:latin typeface="Calibri" panose="020F0502020204030204" pitchFamily="34" charset="0"/>
                <a:cs typeface="Calibri" panose="020F0502020204030204" pitchFamily="34" charset="0"/>
              </a:rPr>
              <a:t>AgeOptions provided extra funds to support tech</a:t>
            </a:r>
          </a:p>
          <a:p>
            <a:r>
              <a:rPr lang="en-US" dirty="0">
                <a:latin typeface="Calibri" panose="020F0502020204030204" pitchFamily="34" charset="0"/>
                <a:cs typeface="Calibri" panose="020F0502020204030204" pitchFamily="34" charset="0"/>
              </a:rPr>
              <a:t>Contracted with Sounds Good Choir for their Good Memories Sing-a-Long program - they specialize in Zoom singing</a:t>
            </a:r>
          </a:p>
          <a:p>
            <a:endParaRPr lang="en-US" dirty="0"/>
          </a:p>
        </p:txBody>
      </p:sp>
      <p:sp>
        <p:nvSpPr>
          <p:cNvPr id="5" name="Text Placeholder 4"/>
          <p:cNvSpPr>
            <a:spLocks noGrp="1"/>
          </p:cNvSpPr>
          <p:nvPr>
            <p:ph type="body" sz="quarter" idx="3"/>
          </p:nvPr>
        </p:nvSpPr>
        <p:spPr/>
        <p:txBody>
          <a:bodyPr/>
          <a:lstStyle/>
          <a:p>
            <a:r>
              <a:rPr lang="en-US" dirty="0">
                <a:latin typeface="Calibri" panose="020F0502020204030204" pitchFamily="34" charset="0"/>
                <a:cs typeface="Calibri" panose="020F0502020204030204" pitchFamily="34" charset="0"/>
              </a:rPr>
              <a:t>Thrive with Pride Cafes</a:t>
            </a:r>
          </a:p>
        </p:txBody>
      </p:sp>
      <p:sp>
        <p:nvSpPr>
          <p:cNvPr id="6" name="Content Placeholder 5"/>
          <p:cNvSpPr>
            <a:spLocks noGrp="1"/>
          </p:cNvSpPr>
          <p:nvPr>
            <p:ph sz="quarter" idx="4"/>
          </p:nvPr>
        </p:nvSpPr>
        <p:spPr/>
        <p:txBody>
          <a:bodyPr/>
          <a:lstStyle/>
          <a:p>
            <a:r>
              <a:rPr lang="en-US" dirty="0">
                <a:latin typeface="Calibri" panose="020F0502020204030204" pitchFamily="34" charset="0"/>
                <a:cs typeface="Calibri" panose="020F0502020204030204" pitchFamily="34" charset="0"/>
              </a:rPr>
              <a:t>Transitioned to a completely online format</a:t>
            </a:r>
          </a:p>
          <a:p>
            <a:r>
              <a:rPr lang="en-US" dirty="0">
                <a:latin typeface="Calibri" panose="020F0502020204030204" pitchFamily="34" charset="0"/>
                <a:cs typeface="Calibri" panose="020F0502020204030204" pitchFamily="34" charset="0"/>
              </a:rPr>
              <a:t>One monthly plenary held live via Zoom and recorded for YouTube</a:t>
            </a:r>
          </a:p>
          <a:p>
            <a:r>
              <a:rPr lang="en-US" dirty="0">
                <a:latin typeface="Calibri" panose="020F0502020204030204" pitchFamily="34" charset="0"/>
                <a:cs typeface="Calibri" panose="020F0502020204030204" pitchFamily="34" charset="0"/>
              </a:rPr>
              <a:t>Each site holds a follow up virtual meeting with guided discussions</a:t>
            </a:r>
          </a:p>
        </p:txBody>
      </p:sp>
    </p:spTree>
    <p:extLst>
      <p:ext uri="{BB962C8B-B14F-4D97-AF65-F5344CB8AC3E}">
        <p14:creationId xmlns:p14="http://schemas.microsoft.com/office/powerpoint/2010/main" val="2176382293"/>
      </p:ext>
    </p:extLst>
  </p:cSld>
  <p:clrMapOvr>
    <a:masterClrMapping/>
  </p:clrMapOvr>
  <mc:AlternateContent xmlns:mc="http://schemas.openxmlformats.org/markup-compatibility/2006" xmlns:p14="http://schemas.microsoft.com/office/powerpoint/2010/main">
    <mc:Choice Requires="p14">
      <p:transition spd="slow" p14:dur="2000" advTm="99140"/>
    </mc:Choice>
    <mc:Fallback xmlns="">
      <p:transition spd="slow" advTm="9914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7800" y="3667918"/>
            <a:ext cx="6346032" cy="566738"/>
          </a:xfrm>
        </p:spPr>
        <p:txBody>
          <a:bodyPr/>
          <a:lstStyle/>
          <a:p>
            <a:pPr algn="ctr"/>
            <a:r>
              <a:rPr lang="en-US" dirty="0">
                <a:latin typeface="Calibri" panose="020F0502020204030204" pitchFamily="34" charset="0"/>
                <a:cs typeface="Calibri" panose="020F0502020204030204" pitchFamily="34" charset="0"/>
              </a:rPr>
              <a:t>How Will They Know?</a:t>
            </a:r>
          </a:p>
        </p:txBody>
      </p:sp>
      <p:sp>
        <p:nvSpPr>
          <p:cNvPr id="4" name="Text Placeholder 3"/>
          <p:cNvSpPr>
            <a:spLocks noGrp="1"/>
          </p:cNvSpPr>
          <p:nvPr>
            <p:ph type="body" sz="half" idx="2"/>
          </p:nvPr>
        </p:nvSpPr>
        <p:spPr>
          <a:xfrm>
            <a:off x="1447800" y="4283809"/>
            <a:ext cx="6346032" cy="533400"/>
          </a:xfrm>
        </p:spPr>
        <p:txBody>
          <a:bodyPr/>
          <a:lstStyle/>
          <a:p>
            <a:pPr algn="ctr"/>
            <a:r>
              <a:rPr lang="en-US" dirty="0">
                <a:latin typeface="Calibri" panose="020F0502020204030204" pitchFamily="34" charset="0"/>
                <a:cs typeface="Calibri" panose="020F0502020204030204" pitchFamily="34" charset="0"/>
              </a:rPr>
              <a:t>Promoting great programs (especially now)</a:t>
            </a:r>
          </a:p>
        </p:txBody>
      </p:sp>
      <p:sp>
        <p:nvSpPr>
          <p:cNvPr id="7" name="Rectangle 6">
            <a:extLst>
              <a:ext uri="{FF2B5EF4-FFF2-40B4-BE49-F238E27FC236}">
                <a16:creationId xmlns:a16="http://schemas.microsoft.com/office/drawing/2014/main" id="{CAD081AD-9B16-4107-BD61-4C806D86C558}"/>
              </a:ext>
              <a:ext uri="{C183D7F6-B498-43B3-948B-1728B52AA6E4}">
                <adec:decorative xmlns:adec="http://schemas.microsoft.com/office/drawing/2017/decorative" val="1"/>
              </a:ext>
            </a:extLst>
          </p:cNvPr>
          <p:cNvSpPr/>
          <p:nvPr/>
        </p:nvSpPr>
        <p:spPr>
          <a:xfrm>
            <a:off x="1277144" y="1371600"/>
            <a:ext cx="6516688" cy="1508105"/>
          </a:xfrm>
          <a:prstGeom prst="rect">
            <a:avLst/>
          </a:prstGeom>
          <a:noFill/>
          <a:ln w="19050">
            <a:solidFill>
              <a:schemeClr val="tx1"/>
            </a:solidFill>
          </a:ln>
        </p:spPr>
        <p:txBody>
          <a:bodyPr wrap="square" lIns="91440" tIns="45720" rIns="91440" bIns="45720">
            <a:spAutoFit/>
          </a:bodyPr>
          <a:lstStyle/>
          <a:p>
            <a:r>
              <a:rPr lang="en-US" sz="4400" b="1" dirty="0">
                <a:ln w="12700" cmpd="sng">
                  <a:noFill/>
                  <a:prstDash val="solid"/>
                </a:ln>
                <a:solidFill>
                  <a:schemeClr val="accent4">
                    <a:lumMod val="75000"/>
                  </a:schemeClr>
                </a:solidFill>
              </a:rPr>
              <a:t>“How will I know…”</a:t>
            </a:r>
          </a:p>
          <a:p>
            <a:pPr algn="r"/>
            <a:endParaRPr lang="en-US" sz="2400" b="1" dirty="0">
              <a:ln w="12700" cmpd="sng">
                <a:noFill/>
                <a:prstDash val="solid"/>
              </a:ln>
              <a:solidFill>
                <a:schemeClr val="accent4">
                  <a:lumMod val="75000"/>
                </a:schemeClr>
              </a:solidFill>
            </a:endParaRPr>
          </a:p>
          <a:p>
            <a:pPr algn="r"/>
            <a:r>
              <a:rPr lang="en-US" sz="2400" b="1" dirty="0">
                <a:ln w="12700" cmpd="sng">
                  <a:noFill/>
                  <a:prstDash val="solid"/>
                </a:ln>
                <a:solidFill>
                  <a:schemeClr val="accent4">
                    <a:lumMod val="75000"/>
                  </a:schemeClr>
                </a:solidFill>
              </a:rPr>
              <a:t>-Whitney Houston (1985)</a:t>
            </a:r>
          </a:p>
        </p:txBody>
      </p:sp>
    </p:spTree>
    <p:extLst>
      <p:ext uri="{BB962C8B-B14F-4D97-AF65-F5344CB8AC3E}">
        <p14:creationId xmlns:p14="http://schemas.microsoft.com/office/powerpoint/2010/main" val="1885350149"/>
      </p:ext>
    </p:extLst>
  </p:cSld>
  <p:clrMapOvr>
    <a:masterClrMapping/>
  </p:clrMapOvr>
  <mc:AlternateContent xmlns:mc="http://schemas.openxmlformats.org/markup-compatibility/2006" xmlns:p14="http://schemas.microsoft.com/office/powerpoint/2010/main">
    <mc:Choice Requires="p14">
      <p:transition spd="slow" p14:dur="2000" advTm="11744"/>
    </mc:Choice>
    <mc:Fallback xmlns="">
      <p:transition spd="slow" advTm="1174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50096-658D-4ACF-931F-F49BF2D4E294}"/>
              </a:ext>
            </a:extLst>
          </p:cNvPr>
          <p:cNvSpPr>
            <a:spLocks noGrp="1"/>
          </p:cNvSpPr>
          <p:nvPr>
            <p:ph type="title"/>
          </p:nvPr>
        </p:nvSpPr>
        <p:spPr>
          <a:xfrm>
            <a:off x="457200" y="619871"/>
            <a:ext cx="8229600" cy="600297"/>
          </a:xfrm>
        </p:spPr>
        <p:txBody>
          <a:bodyPr>
            <a:noAutofit/>
          </a:bodyPr>
          <a:lstStyle/>
          <a:p>
            <a:r>
              <a:rPr lang="en-US" dirty="0">
                <a:latin typeface="Calibri" panose="020F0502020204030204" pitchFamily="34" charset="0"/>
                <a:cs typeface="Calibri" panose="020F0502020204030204" pitchFamily="34" charset="0"/>
              </a:rPr>
              <a:t>Nutrition Jeopardy Hosts</a:t>
            </a:r>
          </a:p>
        </p:txBody>
      </p:sp>
      <p:pic>
        <p:nvPicPr>
          <p:cNvPr id="8" name="Picture 7" descr="Photo of speaker- Keri Lipperini">
            <a:extLst>
              <a:ext uri="{FF2B5EF4-FFF2-40B4-BE49-F238E27FC236}">
                <a16:creationId xmlns:a16="http://schemas.microsoft.com/office/drawing/2014/main" id="{ACE3E468-D3A6-43A1-840C-2321787AA8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90728" y="1553946"/>
            <a:ext cx="2300273" cy="3319272"/>
          </a:xfrm>
          <a:prstGeom prst="rect">
            <a:avLst/>
          </a:prstGeom>
        </p:spPr>
      </p:pic>
      <p:sp>
        <p:nvSpPr>
          <p:cNvPr id="19" name="TextBox 18">
            <a:extLst>
              <a:ext uri="{FF2B5EF4-FFF2-40B4-BE49-F238E27FC236}">
                <a16:creationId xmlns:a16="http://schemas.microsoft.com/office/drawing/2014/main" id="{0B2ABEDD-59A1-49F6-A2C1-798C63BEEC48}"/>
              </a:ext>
            </a:extLst>
          </p:cNvPr>
          <p:cNvSpPr txBox="1"/>
          <p:nvPr/>
        </p:nvSpPr>
        <p:spPr>
          <a:xfrm>
            <a:off x="2050484" y="4873218"/>
            <a:ext cx="2142446" cy="923330"/>
          </a:xfrm>
          <a:prstGeom prst="rect">
            <a:avLst/>
          </a:prstGeom>
          <a:noFill/>
        </p:spPr>
        <p:txBody>
          <a:bodyPr wrap="none" rtlCol="0">
            <a:spAutoFit/>
          </a:bodyPr>
          <a:lstStyle/>
          <a:p>
            <a:pPr algn="ctr"/>
            <a:r>
              <a:rPr lang="en-US" dirty="0"/>
              <a:t>Keri Lipperini, MPA</a:t>
            </a:r>
          </a:p>
          <a:p>
            <a:pPr algn="ctr"/>
            <a:r>
              <a:rPr lang="en-US" dirty="0"/>
              <a:t>Director, ONHPP</a:t>
            </a:r>
          </a:p>
          <a:p>
            <a:pPr algn="ctr"/>
            <a:r>
              <a:rPr lang="en-US" dirty="0"/>
              <a:t>ACL</a:t>
            </a:r>
          </a:p>
        </p:txBody>
      </p:sp>
      <p:pic>
        <p:nvPicPr>
          <p:cNvPr id="14" name="Picture 13" descr="Photo of speaker- Judy Simon">
            <a:extLst>
              <a:ext uri="{FF2B5EF4-FFF2-40B4-BE49-F238E27FC236}">
                <a16:creationId xmlns:a16="http://schemas.microsoft.com/office/drawing/2014/main" id="{89858850-7405-47D3-B374-514EF725B3B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792"/>
          <a:stretch/>
        </p:blipFill>
        <p:spPr>
          <a:xfrm>
            <a:off x="4953000" y="1559770"/>
            <a:ext cx="2300273" cy="3352799"/>
          </a:xfrm>
          <a:prstGeom prst="rect">
            <a:avLst/>
          </a:prstGeom>
        </p:spPr>
      </p:pic>
      <p:sp>
        <p:nvSpPr>
          <p:cNvPr id="20" name="TextBox 19">
            <a:extLst>
              <a:ext uri="{FF2B5EF4-FFF2-40B4-BE49-F238E27FC236}">
                <a16:creationId xmlns:a16="http://schemas.microsoft.com/office/drawing/2014/main" id="{6B6A7FCA-D2D1-4A4D-9941-A864BA647C1F}"/>
              </a:ext>
            </a:extLst>
          </p:cNvPr>
          <p:cNvSpPr txBox="1"/>
          <p:nvPr/>
        </p:nvSpPr>
        <p:spPr>
          <a:xfrm>
            <a:off x="4724400" y="4836565"/>
            <a:ext cx="2916183" cy="923330"/>
          </a:xfrm>
          <a:prstGeom prst="rect">
            <a:avLst/>
          </a:prstGeom>
          <a:noFill/>
        </p:spPr>
        <p:txBody>
          <a:bodyPr wrap="none" rtlCol="0">
            <a:spAutoFit/>
          </a:bodyPr>
          <a:lstStyle/>
          <a:p>
            <a:pPr algn="ctr"/>
            <a:r>
              <a:rPr lang="en-US" dirty="0"/>
              <a:t>Judy Simon, MS, RD, LDN</a:t>
            </a:r>
          </a:p>
          <a:p>
            <a:pPr algn="ctr"/>
            <a:r>
              <a:rPr lang="en-US" dirty="0"/>
              <a:t>National Nutritionist</a:t>
            </a:r>
          </a:p>
          <a:p>
            <a:pPr algn="ctr"/>
            <a:r>
              <a:rPr lang="en-US" dirty="0"/>
              <a:t>ACL</a:t>
            </a:r>
          </a:p>
        </p:txBody>
      </p:sp>
    </p:spTree>
    <p:extLst>
      <p:ext uri="{BB962C8B-B14F-4D97-AF65-F5344CB8AC3E}">
        <p14:creationId xmlns:p14="http://schemas.microsoft.com/office/powerpoint/2010/main" val="16852983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alibri" panose="020F0502020204030204" pitchFamily="34" charset="0"/>
                <a:cs typeface="Calibri" panose="020F0502020204030204" pitchFamily="34" charset="0"/>
              </a:rPr>
              <a:t>Working With Our Aging Network</a:t>
            </a:r>
          </a:p>
        </p:txBody>
      </p:sp>
      <p:sp>
        <p:nvSpPr>
          <p:cNvPr id="3" name="Content Placeholder 2"/>
          <p:cNvSpPr>
            <a:spLocks noGrp="1"/>
          </p:cNvSpPr>
          <p:nvPr>
            <p:ph idx="1"/>
          </p:nvPr>
        </p:nvSpPr>
        <p:spPr/>
        <p:txBody>
          <a:bodyPr>
            <a:normAutofit/>
          </a:bodyPr>
          <a:lstStyle/>
          <a:p>
            <a:r>
              <a:rPr lang="en-US" sz="2800" dirty="0">
                <a:latin typeface="Calibri" panose="020F0502020204030204" pitchFamily="34" charset="0"/>
                <a:cs typeface="Calibri" panose="020F0502020204030204" pitchFamily="34" charset="0"/>
              </a:rPr>
              <a:t>Include flyers in home delivered meals or with meal pick ups</a:t>
            </a:r>
          </a:p>
          <a:p>
            <a:r>
              <a:rPr lang="en-US" sz="2800" dirty="0">
                <a:latin typeface="Calibri" panose="020F0502020204030204" pitchFamily="34" charset="0"/>
                <a:cs typeface="Calibri" panose="020F0502020204030204" pitchFamily="34" charset="0"/>
              </a:rPr>
              <a:t>Memory Cafes - Caregiver Resource Centers are connected with caregivers</a:t>
            </a:r>
          </a:p>
          <a:p>
            <a:pPr lvl="1"/>
            <a:r>
              <a:rPr lang="en-US" dirty="0">
                <a:latin typeface="Calibri" panose="020F0502020204030204" pitchFamily="34" charset="0"/>
                <a:cs typeface="Calibri" panose="020F0502020204030204" pitchFamily="34" charset="0"/>
              </a:rPr>
              <a:t>Congregate meal sites have continued to help promote our virtual cafes</a:t>
            </a:r>
          </a:p>
          <a:p>
            <a:r>
              <a:rPr lang="en-US" sz="2800" dirty="0">
                <a:latin typeface="Calibri" panose="020F0502020204030204" pitchFamily="34" charset="0"/>
                <a:cs typeface="Calibri" panose="020F0502020204030204" pitchFamily="34" charset="0"/>
              </a:rPr>
              <a:t>Senior Centers include in their newsletters</a:t>
            </a:r>
          </a:p>
        </p:txBody>
      </p:sp>
    </p:spTree>
    <p:extLst>
      <p:ext uri="{BB962C8B-B14F-4D97-AF65-F5344CB8AC3E}">
        <p14:creationId xmlns:p14="http://schemas.microsoft.com/office/powerpoint/2010/main" val="471338281"/>
      </p:ext>
    </p:extLst>
  </p:cSld>
  <p:clrMapOvr>
    <a:masterClrMapping/>
  </p:clrMapOvr>
  <mc:AlternateContent xmlns:mc="http://schemas.openxmlformats.org/markup-compatibility/2006" xmlns:p14="http://schemas.microsoft.com/office/powerpoint/2010/main">
    <mc:Choice Requires="p14">
      <p:transition spd="slow" p14:dur="2000" advTm="53928"/>
    </mc:Choice>
    <mc:Fallback xmlns="">
      <p:transition spd="slow" advTm="53928"/>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Step Outside Your Network</a:t>
            </a:r>
          </a:p>
        </p:txBody>
      </p:sp>
      <p:sp>
        <p:nvSpPr>
          <p:cNvPr id="3" name="Content Placeholder 2"/>
          <p:cNvSpPr>
            <a:spLocks noGrp="1"/>
          </p:cNvSpPr>
          <p:nvPr>
            <p:ph idx="1"/>
          </p:nvPr>
        </p:nvSpPr>
        <p:spPr/>
        <p:txBody>
          <a:bodyPr>
            <a:noAutofit/>
          </a:bodyPr>
          <a:lstStyle/>
          <a:p>
            <a:r>
              <a:rPr lang="en-US" sz="2800" dirty="0">
                <a:latin typeface="Calibri" panose="020F0502020204030204" pitchFamily="34" charset="0"/>
                <a:cs typeface="Calibri" panose="020F0502020204030204" pitchFamily="34" charset="0"/>
              </a:rPr>
              <a:t>Special Events</a:t>
            </a:r>
          </a:p>
          <a:p>
            <a:pPr lvl="1"/>
            <a:r>
              <a:rPr lang="en-US" sz="2400" dirty="0">
                <a:latin typeface="Calibri" panose="020F0502020204030204" pitchFamily="34" charset="0"/>
                <a:cs typeface="Calibri" panose="020F0502020204030204" pitchFamily="34" charset="0"/>
              </a:rPr>
              <a:t>SAGE Table - Intergenerational LGBT+ event</a:t>
            </a:r>
          </a:p>
          <a:p>
            <a:pPr lvl="1"/>
            <a:r>
              <a:rPr lang="en-US" sz="2400" dirty="0">
                <a:latin typeface="Calibri" panose="020F0502020204030204" pitchFamily="34" charset="0"/>
                <a:cs typeface="Calibri" panose="020F0502020204030204" pitchFamily="34" charset="0"/>
              </a:rPr>
              <a:t>Sounds Good Choir Good Memories Sing-A-Long</a:t>
            </a:r>
          </a:p>
          <a:p>
            <a:r>
              <a:rPr lang="en-US" sz="2800" dirty="0">
                <a:latin typeface="Calibri" panose="020F0502020204030204" pitchFamily="34" charset="0"/>
                <a:cs typeface="Calibri" panose="020F0502020204030204" pitchFamily="34" charset="0"/>
              </a:rPr>
              <a:t>Non-traditional partnerships (&amp; email lists)</a:t>
            </a:r>
          </a:p>
          <a:p>
            <a:pPr lvl="1"/>
            <a:r>
              <a:rPr lang="en-US" sz="2400" dirty="0">
                <a:latin typeface="Calibri" panose="020F0502020204030204" pitchFamily="34" charset="0"/>
                <a:cs typeface="Calibri" panose="020F0502020204030204" pitchFamily="34" charset="0"/>
              </a:rPr>
              <a:t>Faith communities (e.g., churches)</a:t>
            </a:r>
          </a:p>
          <a:p>
            <a:pPr lvl="1"/>
            <a:r>
              <a:rPr lang="en-US" sz="2400" dirty="0">
                <a:latin typeface="Calibri" panose="020F0502020204030204" pitchFamily="34" charset="0"/>
                <a:cs typeface="Calibri" panose="020F0502020204030204" pitchFamily="34" charset="0"/>
              </a:rPr>
              <a:t>Community organizations (including LGBT)</a:t>
            </a:r>
          </a:p>
          <a:p>
            <a:pPr lvl="1"/>
            <a:r>
              <a:rPr lang="en-US" sz="2400" dirty="0">
                <a:latin typeface="Calibri" panose="020F0502020204030204" pitchFamily="34" charset="0"/>
                <a:cs typeface="Calibri" panose="020F0502020204030204" pitchFamily="34" charset="0"/>
              </a:rPr>
              <a:t>Local legislators</a:t>
            </a:r>
          </a:p>
          <a:p>
            <a:r>
              <a:rPr lang="en-US" sz="2800" dirty="0">
                <a:latin typeface="Calibri" panose="020F0502020204030204" pitchFamily="34" charset="0"/>
                <a:cs typeface="Calibri" panose="020F0502020204030204" pitchFamily="34" charset="0"/>
              </a:rPr>
              <a:t>Keep Networking! (Even in the Zoom chat)</a:t>
            </a:r>
          </a:p>
        </p:txBody>
      </p:sp>
    </p:spTree>
    <p:extLst>
      <p:ext uri="{BB962C8B-B14F-4D97-AF65-F5344CB8AC3E}">
        <p14:creationId xmlns:p14="http://schemas.microsoft.com/office/powerpoint/2010/main" val="2767149077"/>
      </p:ext>
    </p:extLst>
  </p:cSld>
  <p:clrMapOvr>
    <a:masterClrMapping/>
  </p:clrMapOvr>
  <mc:AlternateContent xmlns:mc="http://schemas.openxmlformats.org/markup-compatibility/2006" xmlns:p14="http://schemas.microsoft.com/office/powerpoint/2010/main">
    <mc:Choice Requires="p14">
      <p:transition spd="slow" p14:dur="2000" advTm="151773"/>
    </mc:Choice>
    <mc:Fallback xmlns="">
      <p:transition spd="slow" advTm="151773"/>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Online Tools</a:t>
            </a:r>
          </a:p>
        </p:txBody>
      </p:sp>
      <p:sp>
        <p:nvSpPr>
          <p:cNvPr id="3" name="Content Placeholder 2"/>
          <p:cNvSpPr>
            <a:spLocks noGrp="1"/>
          </p:cNvSpPr>
          <p:nvPr>
            <p:ph idx="1"/>
          </p:nvPr>
        </p:nvSpPr>
        <p:spPr/>
        <p:txBody>
          <a:bodyPr>
            <a:normAutofit/>
          </a:bodyPr>
          <a:lstStyle/>
          <a:p>
            <a:r>
              <a:rPr lang="en-US" sz="2800" dirty="0">
                <a:latin typeface="Calibri" panose="020F0502020204030204" pitchFamily="34" charset="0"/>
                <a:cs typeface="Calibri" panose="020F0502020204030204" pitchFamily="34" charset="0"/>
              </a:rPr>
              <a:t>Social Media</a:t>
            </a:r>
          </a:p>
          <a:p>
            <a:pPr lvl="1"/>
            <a:r>
              <a:rPr lang="en-US" dirty="0">
                <a:latin typeface="Calibri" panose="020F0502020204030204" pitchFamily="34" charset="0"/>
                <a:cs typeface="Calibri" panose="020F0502020204030204" pitchFamily="34" charset="0"/>
              </a:rPr>
              <a:t>Facebook Events</a:t>
            </a:r>
          </a:p>
          <a:p>
            <a:r>
              <a:rPr lang="en-US" sz="2800" dirty="0">
                <a:latin typeface="Calibri" panose="020F0502020204030204" pitchFamily="34" charset="0"/>
                <a:cs typeface="Calibri" panose="020F0502020204030204" pitchFamily="34" charset="0"/>
              </a:rPr>
              <a:t>Website</a:t>
            </a:r>
          </a:p>
          <a:p>
            <a:pPr lvl="1"/>
            <a:r>
              <a:rPr lang="en-US" dirty="0">
                <a:latin typeface="Calibri" panose="020F0502020204030204" pitchFamily="34" charset="0"/>
                <a:cs typeface="Calibri" panose="020F0502020204030204" pitchFamily="34" charset="0"/>
                <a:hlinkClick r:id="rId2"/>
              </a:rPr>
              <a:t>http://www.thrivingwithpride.org/</a:t>
            </a:r>
            <a:r>
              <a:rPr lang="en-US" dirty="0">
                <a:latin typeface="Calibri" panose="020F0502020204030204" pitchFamily="34" charset="0"/>
                <a:cs typeface="Calibri" panose="020F0502020204030204" pitchFamily="34" charset="0"/>
              </a:rPr>
              <a:t> </a:t>
            </a:r>
          </a:p>
          <a:p>
            <a:r>
              <a:rPr lang="en-US" sz="2800" dirty="0">
                <a:latin typeface="Calibri" panose="020F0502020204030204" pitchFamily="34" charset="0"/>
                <a:cs typeface="Calibri" panose="020F0502020204030204" pitchFamily="34" charset="0"/>
              </a:rPr>
              <a:t>Forums or Google Group for helping cafe partners connect and collaborate</a:t>
            </a:r>
          </a:p>
        </p:txBody>
      </p:sp>
    </p:spTree>
    <p:extLst>
      <p:ext uri="{BB962C8B-B14F-4D97-AF65-F5344CB8AC3E}">
        <p14:creationId xmlns:p14="http://schemas.microsoft.com/office/powerpoint/2010/main" val="2097313727"/>
      </p:ext>
    </p:extLst>
  </p:cSld>
  <p:clrMapOvr>
    <a:masterClrMapping/>
  </p:clrMapOvr>
  <mc:AlternateContent xmlns:mc="http://schemas.openxmlformats.org/markup-compatibility/2006" xmlns:p14="http://schemas.microsoft.com/office/powerpoint/2010/main">
    <mc:Choice Requires="p14">
      <p:transition spd="slow" p14:dur="2000" advTm="47585"/>
    </mc:Choice>
    <mc:Fallback xmlns="">
      <p:transition spd="slow" advTm="47585"/>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77144" y="4234656"/>
            <a:ext cx="6516688" cy="566738"/>
          </a:xfrm>
        </p:spPr>
        <p:txBody>
          <a:bodyPr/>
          <a:lstStyle/>
          <a:p>
            <a:pPr algn="ctr"/>
            <a:r>
              <a:rPr lang="en-US" dirty="0">
                <a:latin typeface="Calibri" panose="020F0502020204030204" pitchFamily="34" charset="0"/>
                <a:cs typeface="Calibri" panose="020F0502020204030204" pitchFamily="34" charset="0"/>
              </a:rPr>
              <a:t>SUCCESS!</a:t>
            </a:r>
          </a:p>
        </p:txBody>
      </p:sp>
      <p:sp>
        <p:nvSpPr>
          <p:cNvPr id="4" name="Text Placeholder 3"/>
          <p:cNvSpPr>
            <a:spLocks noGrp="1"/>
          </p:cNvSpPr>
          <p:nvPr>
            <p:ph type="body" sz="half" idx="2"/>
          </p:nvPr>
        </p:nvSpPr>
        <p:spPr>
          <a:xfrm>
            <a:off x="1277144" y="4876800"/>
            <a:ext cx="6516688" cy="533400"/>
          </a:xfrm>
        </p:spPr>
        <p:txBody>
          <a:bodyPr/>
          <a:lstStyle/>
          <a:p>
            <a:pPr algn="ctr"/>
            <a:r>
              <a:rPr lang="en-US" dirty="0">
                <a:latin typeface="Calibri" panose="020F0502020204030204" pitchFamily="34" charset="0"/>
                <a:cs typeface="Calibri" panose="020F0502020204030204" pitchFamily="34" charset="0"/>
              </a:rPr>
              <a:t>How do you define it?</a:t>
            </a:r>
          </a:p>
        </p:txBody>
      </p:sp>
      <p:sp>
        <p:nvSpPr>
          <p:cNvPr id="7" name="Rectangle 6">
            <a:extLst>
              <a:ext uri="{FF2B5EF4-FFF2-40B4-BE49-F238E27FC236}">
                <a16:creationId xmlns:a16="http://schemas.microsoft.com/office/drawing/2014/main" id="{D6220CB8-07EB-4FE0-849E-047DA82BDBEA}"/>
              </a:ext>
              <a:ext uri="{C183D7F6-B498-43B3-948B-1728B52AA6E4}">
                <adec:decorative xmlns:adec="http://schemas.microsoft.com/office/drawing/2017/decorative" val="1"/>
              </a:ext>
            </a:extLst>
          </p:cNvPr>
          <p:cNvSpPr/>
          <p:nvPr/>
        </p:nvSpPr>
        <p:spPr>
          <a:xfrm>
            <a:off x="1277144" y="1596013"/>
            <a:ext cx="6516688" cy="2185214"/>
          </a:xfrm>
          <a:prstGeom prst="rect">
            <a:avLst/>
          </a:prstGeom>
          <a:noFill/>
          <a:ln w="19050">
            <a:solidFill>
              <a:schemeClr val="tx1"/>
            </a:solidFill>
          </a:ln>
        </p:spPr>
        <p:txBody>
          <a:bodyPr wrap="square" lIns="91440" tIns="45720" rIns="91440" bIns="45720">
            <a:spAutoFit/>
          </a:bodyPr>
          <a:lstStyle/>
          <a:p>
            <a:r>
              <a:rPr lang="en-US" sz="4400" b="1" dirty="0">
                <a:ln w="13462">
                  <a:solidFill>
                    <a:schemeClr val="bg1"/>
                  </a:solidFill>
                  <a:prstDash val="solid"/>
                </a:ln>
                <a:solidFill>
                  <a:schemeClr val="accent4">
                    <a:lumMod val="50000"/>
                  </a:schemeClr>
                </a:solidFill>
                <a:latin typeface="Calibri" panose="020F0502020204030204" pitchFamily="34" charset="0"/>
                <a:cs typeface="Calibri" panose="020F0502020204030204" pitchFamily="34" charset="0"/>
              </a:rPr>
              <a:t>“Nothing’s gonna stop us now…”</a:t>
            </a:r>
          </a:p>
          <a:p>
            <a:pPr algn="r"/>
            <a:endParaRPr lang="en-US" sz="2400" b="1" dirty="0">
              <a:ln w="13462">
                <a:solidFill>
                  <a:schemeClr val="bg1"/>
                </a:solidFill>
                <a:prstDash val="solid"/>
              </a:ln>
              <a:solidFill>
                <a:schemeClr val="accent4">
                  <a:lumMod val="50000"/>
                </a:schemeClr>
              </a:solidFill>
              <a:latin typeface="Calibri" panose="020F0502020204030204" pitchFamily="34" charset="0"/>
              <a:cs typeface="Calibri" panose="020F0502020204030204" pitchFamily="34" charset="0"/>
            </a:endParaRPr>
          </a:p>
          <a:p>
            <a:pPr algn="r"/>
            <a:r>
              <a:rPr lang="en-US" sz="2400" b="1" dirty="0">
                <a:ln w="13462">
                  <a:noFill/>
                  <a:prstDash val="solid"/>
                </a:ln>
                <a:solidFill>
                  <a:schemeClr val="accent4">
                    <a:lumMod val="50000"/>
                  </a:schemeClr>
                </a:solidFill>
                <a:latin typeface="Calibri" panose="020F0502020204030204" pitchFamily="34" charset="0"/>
                <a:cs typeface="Calibri" panose="020F0502020204030204" pitchFamily="34" charset="0"/>
              </a:rPr>
              <a:t>-Starship (1987</a:t>
            </a:r>
            <a:r>
              <a:rPr lang="en-US" sz="2400" b="1" dirty="0">
                <a:ln w="13462">
                  <a:noFill/>
                  <a:prstDash val="solid"/>
                </a:ln>
                <a:solidFill>
                  <a:schemeClr val="tx1">
                    <a:lumMod val="85000"/>
                    <a:lumOff val="15000"/>
                  </a:schemeClr>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821625162"/>
      </p:ext>
    </p:extLst>
  </p:cSld>
  <p:clrMapOvr>
    <a:masterClrMapping/>
  </p:clrMapOvr>
  <mc:AlternateContent xmlns:mc="http://schemas.openxmlformats.org/markup-compatibility/2006" xmlns:p14="http://schemas.microsoft.com/office/powerpoint/2010/main">
    <mc:Choice Requires="p14">
      <p:transition spd="slow" p14:dur="2000" advTm="5455"/>
    </mc:Choice>
    <mc:Fallback xmlns="">
      <p:transition spd="slow" advTm="5455"/>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latin typeface="Calibri" panose="020F0502020204030204" pitchFamily="34" charset="0"/>
                <a:cs typeface="Calibri" panose="020F0502020204030204" pitchFamily="34" charset="0"/>
              </a:rPr>
              <a:t>Did Anyone Show Up?</a:t>
            </a:r>
          </a:p>
        </p:txBody>
      </p:sp>
      <p:sp>
        <p:nvSpPr>
          <p:cNvPr id="2" name="Text Placeholder 1"/>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Memory Cafes</a:t>
            </a:r>
          </a:p>
        </p:txBody>
      </p:sp>
      <p:sp>
        <p:nvSpPr>
          <p:cNvPr id="9" name="Content Placeholder 8"/>
          <p:cNvSpPr>
            <a:spLocks noGrp="1"/>
          </p:cNvSpPr>
          <p:nvPr>
            <p:ph sz="half" idx="2"/>
          </p:nvPr>
        </p:nvSpPr>
        <p:spPr/>
        <p:txBody>
          <a:bodyPr>
            <a:normAutofit/>
          </a:bodyPr>
          <a:lstStyle/>
          <a:p>
            <a:r>
              <a:rPr lang="en-US" dirty="0">
                <a:latin typeface="Calibri" panose="020F0502020204030204" pitchFamily="34" charset="0"/>
                <a:cs typeface="Calibri" panose="020F0502020204030204" pitchFamily="34" charset="0"/>
              </a:rPr>
              <a:t>If a person with dementia is able to join a virtual program and stay engaged for 45 minutes, that’s success!</a:t>
            </a:r>
          </a:p>
        </p:txBody>
      </p:sp>
      <p:sp>
        <p:nvSpPr>
          <p:cNvPr id="3" name="Text Placeholder 2"/>
          <p:cNvSpPr>
            <a:spLocks noGrp="1"/>
          </p:cNvSpPr>
          <p:nvPr>
            <p:ph type="body" sz="quarter" idx="3"/>
          </p:nvPr>
        </p:nvSpPr>
        <p:spPr/>
        <p:txBody>
          <a:bodyPr/>
          <a:lstStyle/>
          <a:p>
            <a:r>
              <a:rPr lang="en-US" dirty="0">
                <a:latin typeface="Calibri" panose="020F0502020204030204" pitchFamily="34" charset="0"/>
                <a:cs typeface="Calibri" panose="020F0502020204030204" pitchFamily="34" charset="0"/>
              </a:rPr>
              <a:t>Thrive with Pride Cafes</a:t>
            </a:r>
          </a:p>
        </p:txBody>
      </p:sp>
      <p:sp>
        <p:nvSpPr>
          <p:cNvPr id="4" name="Content Placeholder 3"/>
          <p:cNvSpPr>
            <a:spLocks noGrp="1"/>
          </p:cNvSpPr>
          <p:nvPr>
            <p:ph sz="quarter" idx="4"/>
          </p:nvPr>
        </p:nvSpPr>
        <p:spPr/>
        <p:txBody>
          <a:bodyPr/>
          <a:lstStyle/>
          <a:p>
            <a:r>
              <a:rPr lang="en-US" dirty="0">
                <a:latin typeface="Calibri" panose="020F0502020204030204" pitchFamily="34" charset="0"/>
                <a:cs typeface="Calibri" panose="020F0502020204030204" pitchFamily="34" charset="0"/>
              </a:rPr>
              <a:t>We know older LGBT+ folks are out there – Thrive with Pride is like a beacon to engage them with the Aging Network</a:t>
            </a:r>
          </a:p>
        </p:txBody>
      </p:sp>
    </p:spTree>
    <p:extLst>
      <p:ext uri="{BB962C8B-B14F-4D97-AF65-F5344CB8AC3E}">
        <p14:creationId xmlns:p14="http://schemas.microsoft.com/office/powerpoint/2010/main" val="1229838038"/>
      </p:ext>
    </p:extLst>
  </p:cSld>
  <p:clrMapOvr>
    <a:masterClrMapping/>
  </p:clrMapOvr>
  <mc:AlternateContent xmlns:mc="http://schemas.openxmlformats.org/markup-compatibility/2006" xmlns:p14="http://schemas.microsoft.com/office/powerpoint/2010/main">
    <mc:Choice Requires="p14">
      <p:transition spd="slow" p14:dur="2000" advTm="44309"/>
    </mc:Choice>
    <mc:Fallback xmlns="">
      <p:transition spd="slow" advTm="44309"/>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Quantitative Measures</a:t>
            </a:r>
          </a:p>
        </p:txBody>
      </p:sp>
      <p:sp>
        <p:nvSpPr>
          <p:cNvPr id="3" name="Text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Memory Cafes</a:t>
            </a:r>
          </a:p>
        </p:txBody>
      </p:sp>
      <p:sp>
        <p:nvSpPr>
          <p:cNvPr id="4" name="Content Placeholder 3"/>
          <p:cNvSpPr>
            <a:spLocks noGrp="1"/>
          </p:cNvSpPr>
          <p:nvPr>
            <p:ph sz="half" idx="2"/>
          </p:nvPr>
        </p:nvSpPr>
        <p:spPr/>
        <p:txBody>
          <a:bodyPr/>
          <a:lstStyle/>
          <a:p>
            <a:r>
              <a:rPr lang="en-US" dirty="0">
                <a:latin typeface="Calibri" panose="020F0502020204030204" pitchFamily="34" charset="0"/>
                <a:cs typeface="Calibri" panose="020F0502020204030204" pitchFamily="34" charset="0"/>
              </a:rPr>
              <a:t>UCLA Loneliness Scale pre and post surveys</a:t>
            </a:r>
          </a:p>
        </p:txBody>
      </p:sp>
      <p:sp>
        <p:nvSpPr>
          <p:cNvPr id="5" name="Text Placeholder 4"/>
          <p:cNvSpPr>
            <a:spLocks noGrp="1"/>
          </p:cNvSpPr>
          <p:nvPr>
            <p:ph type="body" sz="quarter" idx="3"/>
          </p:nvPr>
        </p:nvSpPr>
        <p:spPr/>
        <p:txBody>
          <a:bodyPr/>
          <a:lstStyle/>
          <a:p>
            <a:r>
              <a:rPr lang="en-US" dirty="0">
                <a:latin typeface="Calibri" panose="020F0502020204030204" pitchFamily="34" charset="0"/>
                <a:cs typeface="Calibri" panose="020F0502020204030204" pitchFamily="34" charset="0"/>
              </a:rPr>
              <a:t>Thrive with Pride Cafes</a:t>
            </a:r>
          </a:p>
        </p:txBody>
      </p:sp>
      <p:sp>
        <p:nvSpPr>
          <p:cNvPr id="6" name="Content Placeholder 5"/>
          <p:cNvSpPr>
            <a:spLocks noGrp="1"/>
          </p:cNvSpPr>
          <p:nvPr>
            <p:ph sz="quarter" idx="4"/>
          </p:nvPr>
        </p:nvSpPr>
        <p:spPr/>
        <p:txBody>
          <a:bodyPr/>
          <a:lstStyle/>
          <a:p>
            <a:r>
              <a:rPr lang="en-US" dirty="0">
                <a:latin typeface="Calibri" panose="020F0502020204030204" pitchFamily="34" charset="0"/>
                <a:cs typeface="Calibri" panose="020F0502020204030204" pitchFamily="34" charset="0"/>
              </a:rPr>
              <a:t>End of Year surveys</a:t>
            </a:r>
          </a:p>
        </p:txBody>
      </p:sp>
    </p:spTree>
    <p:extLst>
      <p:ext uri="{BB962C8B-B14F-4D97-AF65-F5344CB8AC3E}">
        <p14:creationId xmlns:p14="http://schemas.microsoft.com/office/powerpoint/2010/main" val="1014216413"/>
      </p:ext>
    </p:extLst>
  </p:cSld>
  <p:clrMapOvr>
    <a:masterClrMapping/>
  </p:clrMapOvr>
  <mc:AlternateContent xmlns:mc="http://schemas.openxmlformats.org/markup-compatibility/2006" xmlns:p14="http://schemas.microsoft.com/office/powerpoint/2010/main">
    <mc:Choice Requires="p14">
      <p:transition spd="slow" p14:dur="2000" advTm="16267"/>
    </mc:Choice>
    <mc:Fallback xmlns="">
      <p:transition spd="slow" advTm="16267"/>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latin typeface="Calibri" panose="020F0502020204030204" pitchFamily="34" charset="0"/>
                <a:cs typeface="Calibri" panose="020F0502020204030204" pitchFamily="34" charset="0"/>
              </a:rPr>
              <a:t>Expanding Beyond Boundaries</a:t>
            </a:r>
          </a:p>
        </p:txBody>
      </p:sp>
      <p:sp>
        <p:nvSpPr>
          <p:cNvPr id="10" name="Text Placeholder 9"/>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Memory Cafes</a:t>
            </a:r>
          </a:p>
        </p:txBody>
      </p:sp>
      <p:sp>
        <p:nvSpPr>
          <p:cNvPr id="9" name="Content Placeholder 8"/>
          <p:cNvSpPr>
            <a:spLocks noGrp="1"/>
          </p:cNvSpPr>
          <p:nvPr>
            <p:ph sz="half" idx="2"/>
          </p:nvPr>
        </p:nvSpPr>
        <p:spPr/>
        <p:txBody>
          <a:bodyPr>
            <a:normAutofit/>
          </a:bodyPr>
          <a:lstStyle/>
          <a:p>
            <a:r>
              <a:rPr lang="en-US" dirty="0">
                <a:latin typeface="Calibri" panose="020F0502020204030204" pitchFamily="34" charset="0"/>
                <a:cs typeface="Calibri" panose="020F0502020204030204" pitchFamily="34" charset="0"/>
              </a:rPr>
              <a:t>Agencies serving limited English speaking populations are adapting the basic model of the Memory Cafe but making it their own! Culturally responsive</a:t>
            </a:r>
          </a:p>
          <a:p>
            <a:r>
              <a:rPr lang="en-US" dirty="0">
                <a:latin typeface="Calibri" panose="020F0502020204030204" pitchFamily="34" charset="0"/>
                <a:cs typeface="Calibri" panose="020F0502020204030204" pitchFamily="34" charset="0"/>
              </a:rPr>
              <a:t>Everyone is welcome!</a:t>
            </a:r>
          </a:p>
          <a:p>
            <a:pPr marL="0" indent="0">
              <a:buNone/>
            </a:pPr>
            <a:endParaRPr lang="en-US" dirty="0"/>
          </a:p>
        </p:txBody>
      </p:sp>
      <p:sp>
        <p:nvSpPr>
          <p:cNvPr id="11" name="Text Placeholder 10"/>
          <p:cNvSpPr>
            <a:spLocks noGrp="1"/>
          </p:cNvSpPr>
          <p:nvPr>
            <p:ph type="body" sz="quarter" idx="3"/>
          </p:nvPr>
        </p:nvSpPr>
        <p:spPr/>
        <p:txBody>
          <a:bodyPr/>
          <a:lstStyle/>
          <a:p>
            <a:r>
              <a:rPr lang="en-US" dirty="0">
                <a:latin typeface="Calibri" panose="020F0502020204030204" pitchFamily="34" charset="0"/>
                <a:cs typeface="Calibri" panose="020F0502020204030204" pitchFamily="34" charset="0"/>
              </a:rPr>
              <a:t>Thrive with Pride Cafes</a:t>
            </a:r>
          </a:p>
        </p:txBody>
      </p:sp>
      <p:sp>
        <p:nvSpPr>
          <p:cNvPr id="12" name="Content Placeholder 11"/>
          <p:cNvSpPr>
            <a:spLocks noGrp="1"/>
          </p:cNvSpPr>
          <p:nvPr>
            <p:ph sz="quarter" idx="4"/>
          </p:nvPr>
        </p:nvSpPr>
        <p:spPr/>
        <p:txBody>
          <a:bodyPr/>
          <a:lstStyle/>
          <a:p>
            <a:r>
              <a:rPr lang="en-US" dirty="0">
                <a:latin typeface="Calibri" panose="020F0502020204030204" pitchFamily="34" charset="0"/>
                <a:cs typeface="Calibri" panose="020F0502020204030204" pitchFamily="34" charset="0"/>
              </a:rPr>
              <a:t>We’re bring non-traditional partners and orgs into the Aging Network</a:t>
            </a:r>
          </a:p>
          <a:p>
            <a:pPr lvl="1"/>
            <a:r>
              <a:rPr lang="en-US" dirty="0">
                <a:latin typeface="Calibri" panose="020F0502020204030204" pitchFamily="34" charset="0"/>
                <a:cs typeface="Calibri" panose="020F0502020204030204" pitchFamily="34" charset="0"/>
              </a:rPr>
              <a:t>Churches</a:t>
            </a:r>
          </a:p>
          <a:p>
            <a:pPr lvl="1"/>
            <a:r>
              <a:rPr lang="en-US" dirty="0">
                <a:latin typeface="Calibri" panose="020F0502020204030204" pitchFamily="34" charset="0"/>
                <a:cs typeface="Calibri" panose="020F0502020204030204" pitchFamily="34" charset="0"/>
              </a:rPr>
              <a:t>LGBT orgs</a:t>
            </a:r>
          </a:p>
          <a:p>
            <a:r>
              <a:rPr lang="en-US" dirty="0">
                <a:latin typeface="Calibri" panose="020F0502020204030204" pitchFamily="34" charset="0"/>
                <a:cs typeface="Calibri" panose="020F0502020204030204" pitchFamily="34" charset="0"/>
              </a:rPr>
              <a:t>“I feel more connected to my community.” – Comment from a participant</a:t>
            </a:r>
          </a:p>
        </p:txBody>
      </p:sp>
    </p:spTree>
    <p:extLst>
      <p:ext uri="{BB962C8B-B14F-4D97-AF65-F5344CB8AC3E}">
        <p14:creationId xmlns:p14="http://schemas.microsoft.com/office/powerpoint/2010/main" val="1935084320"/>
      </p:ext>
    </p:extLst>
  </p:cSld>
  <p:clrMapOvr>
    <a:masterClrMapping/>
  </p:clrMapOvr>
  <mc:AlternateContent xmlns:mc="http://schemas.openxmlformats.org/markup-compatibility/2006" xmlns:p14="http://schemas.microsoft.com/office/powerpoint/2010/main">
    <mc:Choice Requires="p14">
      <p:transition spd="slow" p14:dur="2000" advTm="80691"/>
    </mc:Choice>
    <mc:Fallback xmlns="">
      <p:transition spd="slow" advTm="80691"/>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6E57E4-90C7-4A44-B86B-93C9217AC570}"/>
              </a:ext>
            </a:extLst>
          </p:cNvPr>
          <p:cNvSpPr>
            <a:spLocks noGrp="1"/>
          </p:cNvSpPr>
          <p:nvPr>
            <p:ph type="title"/>
          </p:nvPr>
        </p:nvSpPr>
        <p:spPr>
          <a:xfrm>
            <a:off x="1411288" y="528322"/>
            <a:ext cx="6894512" cy="4224338"/>
          </a:xfrm>
        </p:spPr>
        <p:txBody>
          <a:bodyPr>
            <a:normAutofit/>
          </a:bodyPr>
          <a:lstStyle/>
          <a:p>
            <a:pPr marL="0" marR="0" lvl="0" indent="0" defTabSz="914400" rtl="0" eaLnBrk="1" fontAlgn="auto" latinLnBrk="0" hangingPunct="1">
              <a:lnSpc>
                <a:spcPct val="100000"/>
              </a:lnSpc>
              <a:spcBef>
                <a:spcPts val="0"/>
              </a:spcBef>
              <a:spcAft>
                <a:spcPts val="0"/>
              </a:spcAft>
              <a:tabLst/>
              <a:defRPr/>
            </a:pPr>
            <a:r>
              <a:rPr kumimoji="0" lang="en-US" sz="4400" b="1" i="0" u="none" strike="noStrike" kern="1200" cap="none" spc="0" normalizeH="0" baseline="0" noProof="0" dirty="0">
                <a:ln w="12700">
                  <a:noFill/>
                  <a:prstDash val="solid"/>
                </a:ln>
                <a:solidFill>
                  <a:srgbClr val="BF1E2E"/>
                </a:solidFill>
                <a:effectLst/>
                <a:uLnTx/>
                <a:uFillTx/>
                <a:latin typeface="Calibri" panose="020F0502020204030204" pitchFamily="34" charset="0"/>
                <a:ea typeface="+mn-ea"/>
                <a:cs typeface="Calibri" panose="020F0502020204030204" pitchFamily="34" charset="0"/>
              </a:rPr>
              <a:t>“People will forget what you said. People will forget what you did. But people will never forget how you made them feel.”</a:t>
            </a:r>
            <a:br>
              <a:rPr kumimoji="0" lang="en-US" sz="4400" b="1" i="0" u="none" strike="noStrike" kern="1200" cap="none" spc="0" normalizeH="0" baseline="0" noProof="0" dirty="0">
                <a:ln w="12700">
                  <a:noFill/>
                  <a:prstDash val="solid"/>
                </a:ln>
                <a:solidFill>
                  <a:srgbClr val="BF1E2E"/>
                </a:solidFill>
                <a:effectLst/>
                <a:uLnTx/>
                <a:uFillTx/>
                <a:latin typeface="Calibri" panose="020F0502020204030204" pitchFamily="34" charset="0"/>
                <a:ea typeface="+mn-ea"/>
                <a:cs typeface="Calibri" panose="020F0502020204030204" pitchFamily="34" charset="0"/>
              </a:rPr>
            </a:br>
            <a:endParaRPr lang="en-US" dirty="0"/>
          </a:p>
        </p:txBody>
      </p:sp>
      <p:sp>
        <p:nvSpPr>
          <p:cNvPr id="9" name="Rectangle 8">
            <a:extLst>
              <a:ext uri="{FF2B5EF4-FFF2-40B4-BE49-F238E27FC236}">
                <a16:creationId xmlns:a16="http://schemas.microsoft.com/office/drawing/2014/main" id="{07CCEEFC-D17D-48B0-80E0-27DDE0623667}"/>
              </a:ext>
              <a:ext uri="{C183D7F6-B498-43B3-948B-1728B52AA6E4}">
                <adec:decorative xmlns:adec="http://schemas.microsoft.com/office/drawing/2017/decorative" val="1"/>
              </a:ext>
            </a:extLst>
          </p:cNvPr>
          <p:cNvSpPr/>
          <p:nvPr/>
        </p:nvSpPr>
        <p:spPr>
          <a:xfrm>
            <a:off x="685800" y="838200"/>
            <a:ext cx="8001000" cy="3804922"/>
          </a:xfrm>
          <a:prstGeom prst="rect">
            <a:avLst/>
          </a:prstGeom>
          <a:noFill/>
          <a:ln w="19050">
            <a:solidFill>
              <a:schemeClr val="tx1"/>
            </a:solidFill>
          </a:ln>
        </p:spPr>
        <p:txBody>
          <a:bodyPr wrap="square" lIns="91440" tIns="45720" rIns="91440" bIns="45720">
            <a:spAutoFit/>
          </a:bodyPr>
          <a:lstStyle/>
          <a:p>
            <a:pPr algn="r"/>
            <a:endParaRPr 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8" name="TextBox 7">
            <a:extLst>
              <a:ext uri="{FF2B5EF4-FFF2-40B4-BE49-F238E27FC236}">
                <a16:creationId xmlns:a16="http://schemas.microsoft.com/office/drawing/2014/main" id="{24CC534E-A0F5-4605-B302-237627CFB284}"/>
              </a:ext>
            </a:extLst>
          </p:cNvPr>
          <p:cNvSpPr txBox="1"/>
          <p:nvPr/>
        </p:nvSpPr>
        <p:spPr>
          <a:xfrm>
            <a:off x="6781800" y="4780652"/>
            <a:ext cx="1789112" cy="400110"/>
          </a:xfrm>
          <a:prstGeom prst="rect">
            <a:avLst/>
          </a:prstGeom>
          <a:noFill/>
        </p:spPr>
        <p:txBody>
          <a:bodyPr wrap="square">
            <a:spAutoFit/>
          </a:bodyPr>
          <a:lstStyle/>
          <a:p>
            <a:r>
              <a:rPr kumimoji="0" lang="en-US" sz="2000" b="1" i="0" u="none" strike="noStrike" kern="1200" cap="none" spc="0" normalizeH="0" baseline="0" noProof="0" dirty="0">
                <a:ln>
                  <a:noFill/>
                </a:ln>
                <a:solidFill>
                  <a:srgbClr val="0A4F90"/>
                </a:solidFill>
                <a:effectLst/>
                <a:uLnTx/>
                <a:uFillTx/>
                <a:latin typeface="Calibri" panose="020F0502020204030204" pitchFamily="34" charset="0"/>
                <a:ea typeface="+mj-ea"/>
                <a:cs typeface="Calibri" panose="020F0502020204030204" pitchFamily="34" charset="0"/>
              </a:rPr>
              <a:t>-Maya Angelou</a:t>
            </a:r>
            <a:endParaRPr lang="en-US" dirty="0"/>
          </a:p>
        </p:txBody>
      </p:sp>
    </p:spTree>
    <p:extLst>
      <p:ext uri="{BB962C8B-B14F-4D97-AF65-F5344CB8AC3E}">
        <p14:creationId xmlns:p14="http://schemas.microsoft.com/office/powerpoint/2010/main" val="3503795981"/>
      </p:ext>
    </p:extLst>
  </p:cSld>
  <p:clrMapOvr>
    <a:masterClrMapping/>
  </p:clrMapOvr>
  <mc:AlternateContent xmlns:mc="http://schemas.openxmlformats.org/markup-compatibility/2006" xmlns:p14="http://schemas.microsoft.com/office/powerpoint/2010/main">
    <mc:Choice Requires="p14">
      <p:transition spd="slow" p14:dur="2000" advTm="22360"/>
    </mc:Choice>
    <mc:Fallback xmlns="">
      <p:transition spd="slow" advTm="2236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Special Thanks To…</a:t>
            </a:r>
          </a:p>
        </p:txBody>
      </p:sp>
      <p:sp>
        <p:nvSpPr>
          <p:cNvPr id="3" name="Content Placeholder 2"/>
          <p:cNvSpPr>
            <a:spLocks noGrp="1"/>
          </p:cNvSpPr>
          <p:nvPr>
            <p:ph idx="1"/>
          </p:nvPr>
        </p:nvSpPr>
        <p:spPr/>
        <p:txBody>
          <a:bodyPr>
            <a:normAutofit/>
          </a:bodyPr>
          <a:lstStyle/>
          <a:p>
            <a:r>
              <a:rPr lang="en-US" sz="2800" dirty="0">
                <a:latin typeface="Calibri" panose="020F0502020204030204" pitchFamily="34" charset="0"/>
                <a:cs typeface="Calibri" panose="020F0502020204030204" pitchFamily="34" charset="0"/>
              </a:rPr>
              <a:t>Beth Kozak &amp; Amanda Wojan</a:t>
            </a:r>
          </a:p>
          <a:p>
            <a:pPr lvl="1"/>
            <a:r>
              <a:rPr lang="en-US" dirty="0">
                <a:latin typeface="Calibri" panose="020F0502020204030204" pitchFamily="34" charset="0"/>
                <a:cs typeface="Calibri" panose="020F0502020204030204" pitchFamily="34" charset="0"/>
              </a:rPr>
              <a:t>Beth &amp; Amanda are managing the Memory Cafes</a:t>
            </a:r>
          </a:p>
          <a:p>
            <a:pPr lvl="1"/>
            <a:endParaRPr lang="en-US"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Kate Spelman</a:t>
            </a:r>
          </a:p>
          <a:p>
            <a:pPr lvl="1"/>
            <a:r>
              <a:rPr lang="en-US" dirty="0">
                <a:latin typeface="Calibri" panose="020F0502020204030204" pitchFamily="34" charset="0"/>
                <a:cs typeface="Calibri" panose="020F0502020204030204" pitchFamily="34" charset="0"/>
              </a:rPr>
              <a:t>Kate is managing Thrive with Pride </a:t>
            </a:r>
            <a:r>
              <a:rPr lang="en-US" dirty="0">
                <a:latin typeface="Calibri" panose="020F0502020204030204" pitchFamily="34" charset="0"/>
                <a:cs typeface="Calibri" panose="020F0502020204030204" pitchFamily="34" charset="0"/>
                <a:hlinkClick r:id="rId2"/>
              </a:rPr>
              <a:t>www.thrivingwithpride.org</a:t>
            </a:r>
            <a:r>
              <a:rPr lang="en-US"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205257646"/>
      </p:ext>
    </p:extLst>
  </p:cSld>
  <p:clrMapOvr>
    <a:masterClrMapping/>
  </p:clrMapOvr>
  <mc:AlternateContent xmlns:mc="http://schemas.openxmlformats.org/markup-compatibility/2006" xmlns:p14="http://schemas.microsoft.com/office/powerpoint/2010/main">
    <mc:Choice Requires="p14">
      <p:transition spd="slow" p14:dur="2000" advTm="25952"/>
    </mc:Choice>
    <mc:Fallback xmlns="">
      <p:transition spd="slow" advTm="25952"/>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9E0AD-1039-4C5A-948F-CDB53CCB8365}"/>
              </a:ext>
            </a:extLst>
          </p:cNvPr>
          <p:cNvSpPr>
            <a:spLocks noGrp="1"/>
          </p:cNvSpPr>
          <p:nvPr>
            <p:ph type="title"/>
          </p:nvPr>
        </p:nvSpPr>
        <p:spPr/>
        <p:txBody>
          <a:bodyPr>
            <a:normAutofit/>
          </a:bodyPr>
          <a:lstStyle/>
          <a:p>
            <a:r>
              <a:rPr lang="en-US" dirty="0">
                <a:latin typeface="Calibri" panose="020F0502020204030204" pitchFamily="34" charset="0"/>
                <a:cs typeface="Calibri" panose="020F0502020204030204" pitchFamily="34" charset="0"/>
              </a:rPr>
              <a:t>Contact Information:</a:t>
            </a:r>
          </a:p>
        </p:txBody>
      </p:sp>
      <p:sp>
        <p:nvSpPr>
          <p:cNvPr id="3" name="Content Placeholder 2">
            <a:extLst>
              <a:ext uri="{FF2B5EF4-FFF2-40B4-BE49-F238E27FC236}">
                <a16:creationId xmlns:a16="http://schemas.microsoft.com/office/drawing/2014/main" id="{0A272615-985C-4ECC-8242-BF56516493CB}"/>
              </a:ext>
            </a:extLst>
          </p:cNvPr>
          <p:cNvSpPr>
            <a:spLocks noGrp="1"/>
          </p:cNvSpPr>
          <p:nvPr>
            <p:ph idx="1"/>
          </p:nvPr>
        </p:nvSpPr>
        <p:spPr>
          <a:xfrm>
            <a:off x="457200" y="1828800"/>
            <a:ext cx="8229600" cy="3505200"/>
          </a:xfrm>
        </p:spPr>
        <p:txBody>
          <a:bodyPr>
            <a:normAutofit fontScale="92500" lnSpcReduction="20000"/>
          </a:bodyPr>
          <a:lstStyle/>
          <a:p>
            <a:pPr marL="0" indent="0" algn="ctr">
              <a:buNone/>
            </a:pPr>
            <a:r>
              <a:rPr lang="en-US" sz="3000" b="1" dirty="0"/>
              <a:t>Jason Echols, MSW </a:t>
            </a:r>
          </a:p>
          <a:p>
            <a:pPr marL="0" indent="0" algn="ctr">
              <a:buNone/>
            </a:pPr>
            <a:r>
              <a:rPr lang="en-US" sz="2400" b="1" dirty="0"/>
              <a:t>Manager </a:t>
            </a:r>
          </a:p>
          <a:p>
            <a:pPr marL="0" indent="0" algn="ctr">
              <a:buNone/>
            </a:pPr>
            <a:r>
              <a:rPr lang="en-US" sz="2400" b="1" dirty="0"/>
              <a:t>Special Initiatives and Fraud Protection</a:t>
            </a:r>
          </a:p>
          <a:p>
            <a:pPr marL="0" indent="0" algn="ctr">
              <a:buNone/>
            </a:pPr>
            <a:r>
              <a:rPr lang="en-US" sz="2400" b="1" dirty="0"/>
              <a:t> </a:t>
            </a:r>
          </a:p>
          <a:p>
            <a:pPr marL="0" indent="0" algn="ctr">
              <a:buNone/>
            </a:pPr>
            <a:r>
              <a:rPr lang="en-US" sz="2400" dirty="0"/>
              <a:t> </a:t>
            </a:r>
          </a:p>
          <a:p>
            <a:pPr marL="0" indent="0" algn="ctr">
              <a:buNone/>
            </a:pPr>
            <a:endParaRPr lang="en-US" sz="2400" dirty="0"/>
          </a:p>
          <a:p>
            <a:pPr marL="0" indent="0" algn="ctr">
              <a:buNone/>
            </a:pPr>
            <a:r>
              <a:rPr lang="en-US" sz="2400" dirty="0">
                <a:latin typeface="Calibri" panose="020F0502020204030204" pitchFamily="34" charset="0"/>
                <a:cs typeface="Calibri" panose="020F0502020204030204" pitchFamily="34" charset="0"/>
              </a:rPr>
              <a:t>Illinois</a:t>
            </a:r>
          </a:p>
          <a:p>
            <a:pPr marL="0" indent="0" algn="ctr">
              <a:buNone/>
            </a:pPr>
            <a:endParaRPr lang="en-US" sz="4400" dirty="0"/>
          </a:p>
          <a:p>
            <a:pPr marL="0" indent="0" algn="ctr">
              <a:buNone/>
            </a:pPr>
            <a:r>
              <a:rPr lang="en-US" sz="2800" dirty="0">
                <a:latin typeface="Calibri" panose="020F0502020204030204" pitchFamily="34" charset="0"/>
                <a:cs typeface="Calibri" panose="020F0502020204030204" pitchFamily="34" charset="0"/>
              </a:rPr>
              <a:t>jason.echols@ageoptions.org</a:t>
            </a:r>
          </a:p>
          <a:p>
            <a:pPr marL="0" indent="0" algn="ctr">
              <a:buNone/>
            </a:pPr>
            <a:endParaRPr lang="en-US" sz="2800" dirty="0">
              <a:latin typeface="Calibri" panose="020F0502020204030204" pitchFamily="34" charset="0"/>
              <a:cs typeface="Calibri" panose="020F0502020204030204" pitchFamily="34" charset="0"/>
            </a:endParaRPr>
          </a:p>
          <a:p>
            <a:endParaRPr lang="en-US" dirty="0"/>
          </a:p>
        </p:txBody>
      </p:sp>
      <p:pic>
        <p:nvPicPr>
          <p:cNvPr id="5" name="Picture 4" descr="AgeOptions logo">
            <a:extLst>
              <a:ext uri="{FF2B5EF4-FFF2-40B4-BE49-F238E27FC236}">
                <a16:creationId xmlns:a16="http://schemas.microsoft.com/office/drawing/2014/main" id="{A0B321F3-8F14-4D7A-A763-F999E0B3BD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05200" y="3044698"/>
            <a:ext cx="2669890" cy="768604"/>
          </a:xfrm>
          <a:prstGeom prst="rect">
            <a:avLst/>
          </a:prstGeom>
        </p:spPr>
      </p:pic>
    </p:spTree>
    <p:extLst>
      <p:ext uri="{BB962C8B-B14F-4D97-AF65-F5344CB8AC3E}">
        <p14:creationId xmlns:p14="http://schemas.microsoft.com/office/powerpoint/2010/main" val="1509719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1D27A-B4DE-44C1-819B-CEC09B05B223}"/>
              </a:ext>
            </a:extLst>
          </p:cNvPr>
          <p:cNvSpPr>
            <a:spLocks noGrp="1"/>
          </p:cNvSpPr>
          <p:nvPr>
            <p:ph type="title"/>
          </p:nvPr>
        </p:nvSpPr>
        <p:spPr/>
        <p:txBody>
          <a:bodyPr>
            <a:normAutofit/>
          </a:bodyPr>
          <a:lstStyle/>
          <a:p>
            <a:r>
              <a:rPr lang="en-US" dirty="0">
                <a:latin typeface="Calibri" panose="020F0502020204030204" pitchFamily="34" charset="0"/>
                <a:cs typeface="Calibri" panose="020F0502020204030204" pitchFamily="34" charset="0"/>
              </a:rPr>
              <a:t>Jeopardy Contestants</a:t>
            </a:r>
            <a:endParaRPr lang="en-US" dirty="0"/>
          </a:p>
        </p:txBody>
      </p:sp>
      <p:sp>
        <p:nvSpPr>
          <p:cNvPr id="6" name="TextBox 5">
            <a:extLst>
              <a:ext uri="{FF2B5EF4-FFF2-40B4-BE49-F238E27FC236}">
                <a16:creationId xmlns:a16="http://schemas.microsoft.com/office/drawing/2014/main" id="{D8A8FA0E-0D54-4B97-ACAB-FC6B8965B296}"/>
              </a:ext>
            </a:extLst>
          </p:cNvPr>
          <p:cNvSpPr txBox="1"/>
          <p:nvPr/>
        </p:nvSpPr>
        <p:spPr>
          <a:xfrm>
            <a:off x="1032061" y="1508613"/>
            <a:ext cx="1503938" cy="523220"/>
          </a:xfrm>
          <a:prstGeom prst="rect">
            <a:avLst/>
          </a:prstGeom>
          <a:noFill/>
        </p:spPr>
        <p:txBody>
          <a:bodyPr wrap="none" rtlCol="0">
            <a:spAutoFit/>
          </a:bodyPr>
          <a:lstStyle/>
          <a:p>
            <a:r>
              <a:rPr lang="en-US" sz="2800" dirty="0"/>
              <a:t>Beatrice</a:t>
            </a:r>
          </a:p>
        </p:txBody>
      </p:sp>
      <p:pic>
        <p:nvPicPr>
          <p:cNvPr id="7" name="Picture 3" descr="Photo of Speaker- Beatrice&#10;">
            <a:extLst>
              <a:ext uri="{FF2B5EF4-FFF2-40B4-BE49-F238E27FC236}">
                <a16:creationId xmlns:a16="http://schemas.microsoft.com/office/drawing/2014/main" id="{B3A633A1-1CCD-4F56-8819-3DCE31079163}"/>
              </a:ext>
            </a:extLst>
          </p:cNvPr>
          <p:cNvPicPr>
            <a:picLocks noChangeAspect="1" noChangeArrowheads="1"/>
          </p:cNvPicPr>
          <p:nvPr/>
        </p:nvPicPr>
        <p:blipFill>
          <a:blip r:embed="rId2" r:link="rId3" cstate="screen">
            <a:extLst>
              <a:ext uri="{28A0092B-C50C-407E-A947-70E740481C1C}">
                <a14:useLocalDpi xmlns:a14="http://schemas.microsoft.com/office/drawing/2010/main"/>
              </a:ext>
            </a:extLst>
          </a:blip>
          <a:srcRect/>
          <a:stretch>
            <a:fillRect/>
          </a:stretch>
        </p:blipFill>
        <p:spPr bwMode="auto">
          <a:xfrm>
            <a:off x="507654" y="2047875"/>
            <a:ext cx="2552753" cy="276224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C31B255-E624-41E8-86C9-DD1908FB22B7}"/>
              </a:ext>
            </a:extLst>
          </p:cNvPr>
          <p:cNvSpPr txBox="1"/>
          <p:nvPr/>
        </p:nvSpPr>
        <p:spPr>
          <a:xfrm>
            <a:off x="503392" y="4782224"/>
            <a:ext cx="2532951" cy="615553"/>
          </a:xfrm>
          <a:prstGeom prst="rect">
            <a:avLst/>
          </a:prstGeom>
          <a:noFill/>
        </p:spPr>
        <p:txBody>
          <a:bodyPr wrap="square" rtlCol="0">
            <a:spAutoFit/>
          </a:bodyPr>
          <a:lstStyle/>
          <a:p>
            <a:pPr algn="ctr"/>
            <a:r>
              <a:rPr lang="en-US" sz="800" u="sng" dirty="0">
                <a:hlinkClick r:id="rId4"/>
              </a:rPr>
              <a:t>"Healthy Food Face"</a:t>
            </a:r>
            <a:r>
              <a:rPr lang="en-US" sz="800" dirty="0"/>
              <a:t> by </a:t>
            </a:r>
            <a:r>
              <a:rPr lang="en-US" sz="800" u="sng" dirty="0">
                <a:hlinkClick r:id="rId5"/>
              </a:rPr>
              <a:t>MTSOfan</a:t>
            </a:r>
            <a:r>
              <a:rPr lang="en-US" sz="800" dirty="0"/>
              <a:t> is licensed under </a:t>
            </a:r>
            <a:r>
              <a:rPr lang="en-US" sz="800" u="sng" dirty="0">
                <a:hlinkClick r:id="rId6"/>
              </a:rPr>
              <a:t>CC BY-NC-SA 2.0</a:t>
            </a:r>
            <a:endParaRPr lang="en-US" altLang="en-US" sz="800" dirty="0"/>
          </a:p>
          <a:p>
            <a:endParaRPr lang="en-US" dirty="0"/>
          </a:p>
        </p:txBody>
      </p:sp>
      <p:sp>
        <p:nvSpPr>
          <p:cNvPr id="9" name="TextBox 8">
            <a:extLst>
              <a:ext uri="{FF2B5EF4-FFF2-40B4-BE49-F238E27FC236}">
                <a16:creationId xmlns:a16="http://schemas.microsoft.com/office/drawing/2014/main" id="{7312B413-F435-4C40-821A-B540C2B2CED0}"/>
              </a:ext>
            </a:extLst>
          </p:cNvPr>
          <p:cNvSpPr txBox="1"/>
          <p:nvPr/>
        </p:nvSpPr>
        <p:spPr>
          <a:xfrm>
            <a:off x="3789230" y="1508561"/>
            <a:ext cx="1584088" cy="523220"/>
          </a:xfrm>
          <a:prstGeom prst="rect">
            <a:avLst/>
          </a:prstGeom>
          <a:noFill/>
        </p:spPr>
        <p:txBody>
          <a:bodyPr wrap="none" rtlCol="0">
            <a:spAutoFit/>
          </a:bodyPr>
          <a:lstStyle/>
          <a:p>
            <a:r>
              <a:rPr lang="en-US" sz="2800" dirty="0"/>
              <a:t>Peaches</a:t>
            </a:r>
          </a:p>
        </p:txBody>
      </p:sp>
      <p:pic>
        <p:nvPicPr>
          <p:cNvPr id="10" name="Picture 2" descr="Photo of Speaker- Peaches&#10;">
            <a:extLst>
              <a:ext uri="{FF2B5EF4-FFF2-40B4-BE49-F238E27FC236}">
                <a16:creationId xmlns:a16="http://schemas.microsoft.com/office/drawing/2014/main" id="{B17A1F85-6434-43D9-8A13-180CC6C43072}"/>
              </a:ext>
            </a:extLst>
          </p:cNvPr>
          <p:cNvPicPr>
            <a:picLocks noChangeAspect="1" noChangeArrowheads="1"/>
          </p:cNvPicPr>
          <p:nvPr/>
        </p:nvPicPr>
        <p:blipFill>
          <a:blip r:embed="rId7" r:link="rId8" cstate="screen">
            <a:extLst>
              <a:ext uri="{28A0092B-C50C-407E-A947-70E740481C1C}">
                <a14:useLocalDpi xmlns:a14="http://schemas.microsoft.com/office/drawing/2010/main"/>
              </a:ext>
            </a:extLst>
          </a:blip>
          <a:srcRect/>
          <a:stretch>
            <a:fillRect/>
          </a:stretch>
        </p:blipFill>
        <p:spPr bwMode="auto">
          <a:xfrm>
            <a:off x="3274724" y="2047875"/>
            <a:ext cx="2532951" cy="276148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109C1F2-2ABA-4B88-9D50-2BE9A4CF8661}"/>
              </a:ext>
            </a:extLst>
          </p:cNvPr>
          <p:cNvSpPr txBox="1"/>
          <p:nvPr/>
        </p:nvSpPr>
        <p:spPr>
          <a:xfrm>
            <a:off x="3274724" y="4795794"/>
            <a:ext cx="2532951" cy="615553"/>
          </a:xfrm>
          <a:prstGeom prst="rect">
            <a:avLst/>
          </a:prstGeom>
          <a:noFill/>
        </p:spPr>
        <p:txBody>
          <a:bodyPr wrap="square" rtlCol="0">
            <a:spAutoFit/>
          </a:bodyPr>
          <a:lstStyle/>
          <a:p>
            <a:pPr algn="ctr"/>
            <a:r>
              <a:rPr lang="en-US" altLang="en-US" sz="800" dirty="0">
                <a:solidFill>
                  <a:srgbClr val="E23600"/>
                </a:solidFill>
                <a:latin typeface="Arial" panose="020B0604020202020204" pitchFamily="34" charset="0"/>
                <a:ea typeface="Calibri" panose="020F0502020204030204" pitchFamily="34" charset="0"/>
                <a:cs typeface="Arial" panose="020B0604020202020204" pitchFamily="34" charset="0"/>
                <a:hlinkClick r:id="rId9"/>
              </a:rPr>
              <a:t>“Strawberry Face. (Sorry, i’m joking)"</a:t>
            </a:r>
            <a:r>
              <a:rPr lang="en-US" altLang="en-US" sz="800" dirty="0">
                <a:solidFill>
                  <a:srgbClr val="333333"/>
                </a:solidFill>
                <a:latin typeface="Calibri" panose="020F0502020204030204" pitchFamily="34" charset="0"/>
                <a:ea typeface="Calibri" panose="020F0502020204030204" pitchFamily="34" charset="0"/>
                <a:cs typeface="Arial" panose="020B0604020202020204" pitchFamily="34" charset="0"/>
              </a:rPr>
              <a:t>  </a:t>
            </a:r>
            <a:r>
              <a:rPr lang="en-US" altLang="en-US" sz="800" dirty="0">
                <a:solidFill>
                  <a:srgbClr val="333333"/>
                </a:solidFill>
                <a:latin typeface="Arial" panose="020B0604020202020204" pitchFamily="34" charset="0"/>
                <a:ea typeface="Calibri" panose="020F0502020204030204" pitchFamily="34" charset="0"/>
                <a:cs typeface="Arial" panose="020B0604020202020204" pitchFamily="34" charset="0"/>
              </a:rPr>
              <a:t>by</a:t>
            </a:r>
            <a:r>
              <a:rPr lang="en-US" altLang="en-US" sz="800" dirty="0">
                <a:solidFill>
                  <a:srgbClr val="333333"/>
                </a:solidFill>
                <a:latin typeface="Calibri" panose="020F0502020204030204" pitchFamily="34" charset="0"/>
                <a:ea typeface="Calibri" panose="020F0502020204030204" pitchFamily="34" charset="0"/>
                <a:cs typeface="Arial" panose="020B0604020202020204" pitchFamily="34" charset="0"/>
              </a:rPr>
              <a:t>  </a:t>
            </a:r>
            <a:r>
              <a:rPr lang="en-US" altLang="en-US" sz="800" dirty="0">
                <a:solidFill>
                  <a:srgbClr val="E23600"/>
                </a:solidFill>
                <a:latin typeface="Arial" panose="020B0604020202020204" pitchFamily="34" charset="0"/>
                <a:ea typeface="Calibri" panose="020F0502020204030204" pitchFamily="34" charset="0"/>
                <a:cs typeface="Arial" panose="020B0604020202020204" pitchFamily="34" charset="0"/>
                <a:hlinkClick r:id="rId10"/>
              </a:rPr>
              <a:t>Martino!</a:t>
            </a:r>
            <a:r>
              <a:rPr lang="en-US" altLang="en-US" sz="800" dirty="0">
                <a:solidFill>
                  <a:srgbClr val="333333"/>
                </a:solidFill>
                <a:latin typeface="Calibri" panose="020F0502020204030204" pitchFamily="34" charset="0"/>
                <a:ea typeface="Calibri" panose="020F0502020204030204" pitchFamily="34" charset="0"/>
                <a:cs typeface="Arial" panose="020B0604020202020204" pitchFamily="34" charset="0"/>
              </a:rPr>
              <a:t> </a:t>
            </a:r>
            <a:r>
              <a:rPr lang="en-US" altLang="en-US" sz="800" dirty="0">
                <a:solidFill>
                  <a:srgbClr val="333333"/>
                </a:solidFill>
                <a:latin typeface="Arial" panose="020B0604020202020204" pitchFamily="34" charset="0"/>
                <a:ea typeface="Calibri" panose="020F0502020204030204" pitchFamily="34" charset="0"/>
                <a:cs typeface="Arial" panose="020B0604020202020204" pitchFamily="34" charset="0"/>
              </a:rPr>
              <a:t>is licensed under</a:t>
            </a:r>
            <a:r>
              <a:rPr lang="en-US" altLang="en-US" sz="800" dirty="0">
                <a:solidFill>
                  <a:srgbClr val="333333"/>
                </a:solidFill>
                <a:latin typeface="Calibri" panose="020F0502020204030204" pitchFamily="34" charset="0"/>
                <a:ea typeface="Calibri" panose="020F0502020204030204" pitchFamily="34" charset="0"/>
                <a:cs typeface="Arial" panose="020B0604020202020204" pitchFamily="34" charset="0"/>
              </a:rPr>
              <a:t> </a:t>
            </a:r>
            <a:r>
              <a:rPr lang="en-US" altLang="en-US" sz="800" dirty="0">
                <a:solidFill>
                  <a:srgbClr val="E23600"/>
                </a:solidFill>
                <a:latin typeface="Arial" panose="020B0604020202020204" pitchFamily="34" charset="0"/>
                <a:ea typeface="Calibri" panose="020F0502020204030204" pitchFamily="34" charset="0"/>
                <a:cs typeface="Arial" panose="020B0604020202020204" pitchFamily="34" charset="0"/>
                <a:hlinkClick r:id="rId11"/>
              </a:rPr>
              <a:t>CC BY-ND 2.0</a:t>
            </a:r>
            <a:endParaRPr lang="en-US" altLang="en-US" sz="800" dirty="0"/>
          </a:p>
          <a:p>
            <a:endParaRPr lang="en-US" dirty="0"/>
          </a:p>
        </p:txBody>
      </p:sp>
      <p:sp>
        <p:nvSpPr>
          <p:cNvPr id="12" name="TextBox 11">
            <a:extLst>
              <a:ext uri="{FF2B5EF4-FFF2-40B4-BE49-F238E27FC236}">
                <a16:creationId xmlns:a16="http://schemas.microsoft.com/office/drawing/2014/main" id="{600AC5C5-6425-4471-A487-03C061D3880F}"/>
              </a:ext>
            </a:extLst>
          </p:cNvPr>
          <p:cNvSpPr txBox="1"/>
          <p:nvPr/>
        </p:nvSpPr>
        <p:spPr>
          <a:xfrm>
            <a:off x="6598749" y="1544656"/>
            <a:ext cx="1503938" cy="523220"/>
          </a:xfrm>
          <a:prstGeom prst="rect">
            <a:avLst/>
          </a:prstGeom>
          <a:noFill/>
        </p:spPr>
        <p:txBody>
          <a:bodyPr wrap="square" rtlCol="0">
            <a:spAutoFit/>
          </a:bodyPr>
          <a:lstStyle/>
          <a:p>
            <a:r>
              <a:rPr lang="en-US" sz="2800" dirty="0"/>
              <a:t>Ginger</a:t>
            </a:r>
          </a:p>
        </p:txBody>
      </p:sp>
      <p:pic>
        <p:nvPicPr>
          <p:cNvPr id="13" name="Picture 1" descr="Photo of Speaker- Ginger&#10;">
            <a:extLst>
              <a:ext uri="{FF2B5EF4-FFF2-40B4-BE49-F238E27FC236}">
                <a16:creationId xmlns:a16="http://schemas.microsoft.com/office/drawing/2014/main" id="{A1E7F847-9C2B-4FB6-9D8A-E7143F6174AC}"/>
              </a:ext>
            </a:extLst>
          </p:cNvPr>
          <p:cNvPicPr>
            <a:picLocks noChangeAspect="1" noChangeArrowheads="1"/>
          </p:cNvPicPr>
          <p:nvPr/>
        </p:nvPicPr>
        <p:blipFill>
          <a:blip r:embed="rId12" r:link="rId13" cstate="screen">
            <a:extLst>
              <a:ext uri="{28A0092B-C50C-407E-A947-70E740481C1C}">
                <a14:useLocalDpi xmlns:a14="http://schemas.microsoft.com/office/drawing/2010/main"/>
              </a:ext>
            </a:extLst>
          </a:blip>
          <a:srcRect/>
          <a:stretch>
            <a:fillRect/>
          </a:stretch>
        </p:blipFill>
        <p:spPr bwMode="auto">
          <a:xfrm>
            <a:off x="6046056" y="2031833"/>
            <a:ext cx="2640744" cy="274466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611ACA0-B043-42BA-AAFF-3A2F23313648}"/>
              </a:ext>
            </a:extLst>
          </p:cNvPr>
          <p:cNvSpPr txBox="1"/>
          <p:nvPr/>
        </p:nvSpPr>
        <p:spPr>
          <a:xfrm>
            <a:off x="6046056" y="4746769"/>
            <a:ext cx="2691482" cy="615553"/>
          </a:xfrm>
          <a:prstGeom prst="rect">
            <a:avLst/>
          </a:prstGeom>
          <a:noFill/>
        </p:spPr>
        <p:txBody>
          <a:bodyPr wrap="square" rtlCol="0">
            <a:spAutoFit/>
          </a:bodyPr>
          <a:lstStyle/>
          <a:p>
            <a:pPr algn="ctr"/>
            <a:r>
              <a:rPr lang="en-US" altLang="en-US" sz="800" dirty="0">
                <a:solidFill>
                  <a:srgbClr val="E23600"/>
                </a:solidFill>
                <a:latin typeface="Arial" panose="020B0604020202020204" pitchFamily="34" charset="0"/>
                <a:ea typeface="Calibri" panose="020F0502020204030204" pitchFamily="34" charset="0"/>
                <a:cs typeface="Arial" panose="020B0604020202020204" pitchFamily="34" charset="0"/>
                <a:hlinkClick r:id="rId14"/>
              </a:rPr>
              <a:t>“Food Face"</a:t>
            </a:r>
            <a:r>
              <a:rPr lang="en-US" altLang="en-US" sz="800" dirty="0">
                <a:solidFill>
                  <a:srgbClr val="333333"/>
                </a:solidFill>
                <a:latin typeface="Calibri" panose="020F0502020204030204" pitchFamily="34" charset="0"/>
                <a:ea typeface="Calibri" panose="020F0502020204030204" pitchFamily="34" charset="0"/>
                <a:cs typeface="Arial" panose="020B0604020202020204" pitchFamily="34" charset="0"/>
              </a:rPr>
              <a:t> </a:t>
            </a:r>
            <a:r>
              <a:rPr lang="en-US" altLang="en-US" sz="800" dirty="0">
                <a:solidFill>
                  <a:srgbClr val="333333"/>
                </a:solidFill>
                <a:latin typeface="Arial" panose="020B0604020202020204" pitchFamily="34" charset="0"/>
                <a:ea typeface="Calibri" panose="020F0502020204030204" pitchFamily="34" charset="0"/>
                <a:cs typeface="Arial" panose="020B0604020202020204" pitchFamily="34" charset="0"/>
              </a:rPr>
              <a:t>by</a:t>
            </a:r>
            <a:r>
              <a:rPr lang="en-US" altLang="en-US" sz="800" dirty="0">
                <a:solidFill>
                  <a:srgbClr val="333333"/>
                </a:solidFill>
                <a:latin typeface="Calibri" panose="020F0502020204030204" pitchFamily="34" charset="0"/>
                <a:ea typeface="Calibri" panose="020F0502020204030204" pitchFamily="34" charset="0"/>
                <a:cs typeface="Arial" panose="020B0604020202020204" pitchFamily="34" charset="0"/>
              </a:rPr>
              <a:t> </a:t>
            </a:r>
            <a:r>
              <a:rPr lang="en-US" altLang="en-US" sz="800" dirty="0">
                <a:solidFill>
                  <a:srgbClr val="E23600"/>
                </a:solidFill>
                <a:latin typeface="Arial" panose="020B0604020202020204" pitchFamily="34" charset="0"/>
                <a:ea typeface="Calibri" panose="020F0502020204030204" pitchFamily="34" charset="0"/>
                <a:cs typeface="Arial" panose="020B0604020202020204" pitchFamily="34" charset="0"/>
                <a:hlinkClick r:id="rId15"/>
              </a:rPr>
              <a:t>Leo Reynolds</a:t>
            </a:r>
            <a:r>
              <a:rPr lang="en-US" altLang="en-US" sz="800" dirty="0">
                <a:solidFill>
                  <a:srgbClr val="333333"/>
                </a:solidFill>
                <a:latin typeface="Calibri" panose="020F0502020204030204" pitchFamily="34" charset="0"/>
                <a:ea typeface="Calibri" panose="020F0502020204030204" pitchFamily="34" charset="0"/>
                <a:cs typeface="Arial" panose="020B0604020202020204" pitchFamily="34" charset="0"/>
              </a:rPr>
              <a:t> </a:t>
            </a:r>
            <a:r>
              <a:rPr lang="en-US" altLang="en-US" sz="800" dirty="0">
                <a:solidFill>
                  <a:srgbClr val="333333"/>
                </a:solidFill>
                <a:latin typeface="Arial" panose="020B0604020202020204" pitchFamily="34" charset="0"/>
                <a:ea typeface="Calibri" panose="020F0502020204030204" pitchFamily="34" charset="0"/>
                <a:cs typeface="Arial" panose="020B0604020202020204" pitchFamily="34" charset="0"/>
              </a:rPr>
              <a:t>is licensed under</a:t>
            </a:r>
          </a:p>
          <a:p>
            <a:pPr algn="ctr"/>
            <a:r>
              <a:rPr lang="en-US" altLang="en-US" sz="800" dirty="0">
                <a:solidFill>
                  <a:srgbClr val="333333"/>
                </a:solidFill>
                <a:latin typeface="Calibri" panose="020F0502020204030204" pitchFamily="34" charset="0"/>
                <a:ea typeface="Calibri" panose="020F0502020204030204" pitchFamily="34" charset="0"/>
                <a:cs typeface="Arial" panose="020B0604020202020204" pitchFamily="34" charset="0"/>
              </a:rPr>
              <a:t> </a:t>
            </a:r>
            <a:r>
              <a:rPr lang="en-US" altLang="en-US" sz="800" dirty="0">
                <a:solidFill>
                  <a:srgbClr val="E23600"/>
                </a:solidFill>
                <a:latin typeface="Arial" panose="020B0604020202020204" pitchFamily="34" charset="0"/>
                <a:ea typeface="Calibri" panose="020F0502020204030204" pitchFamily="34" charset="0"/>
                <a:cs typeface="Arial" panose="020B0604020202020204" pitchFamily="34" charset="0"/>
                <a:hlinkClick r:id="rId6"/>
              </a:rPr>
              <a:t>CC BY-NC-SA 2.0</a:t>
            </a:r>
            <a:endParaRPr lang="en-US" altLang="en-US" sz="800" dirty="0"/>
          </a:p>
          <a:p>
            <a:endParaRPr lang="en-US" dirty="0"/>
          </a:p>
        </p:txBody>
      </p:sp>
    </p:spTree>
    <p:extLst>
      <p:ext uri="{BB962C8B-B14F-4D97-AF65-F5344CB8AC3E}">
        <p14:creationId xmlns:p14="http://schemas.microsoft.com/office/powerpoint/2010/main" val="25350169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00D8E-BC32-4C65-94FD-C5566EB1F613}"/>
              </a:ext>
            </a:extLst>
          </p:cNvPr>
          <p:cNvSpPr>
            <a:spLocks noGrp="1"/>
          </p:cNvSpPr>
          <p:nvPr>
            <p:ph type="title"/>
          </p:nvPr>
        </p:nvSpPr>
        <p:spPr>
          <a:xfrm>
            <a:off x="457200" y="1219200"/>
            <a:ext cx="8229600" cy="1143000"/>
          </a:xfrm>
        </p:spPr>
        <p:txBody>
          <a:bodyPr>
            <a:normAutofit fontScale="90000"/>
          </a:bodyPr>
          <a:lstStyle/>
          <a:p>
            <a:r>
              <a:rPr lang="en-US" sz="5400" b="1" dirty="0">
                <a:latin typeface="Calibri" panose="020F0502020204030204" pitchFamily="34" charset="0"/>
                <a:cs typeface="Calibri" panose="020F0502020204030204" pitchFamily="34" charset="0"/>
              </a:rPr>
              <a:t>Joel </a:t>
            </a:r>
            <a:r>
              <a:rPr lang="en-US" sz="5400" b="1" dirty="0">
                <a:solidFill>
                  <a:srgbClr val="0A4F90"/>
                </a:solidFill>
                <a:latin typeface="Calibri" panose="020F0502020204030204" pitchFamily="34" charset="0"/>
                <a:cs typeface="Calibri" panose="020F0502020204030204" pitchFamily="34" charset="0"/>
              </a:rPr>
              <a:t>Sekorski</a:t>
            </a:r>
            <a:br>
              <a:rPr lang="en-US" sz="5400" b="1"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Director, Services for the Elderly</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Sullivan Senior Center</a:t>
            </a:r>
            <a:br>
              <a:rPr lang="en-US" dirty="0">
                <a:latin typeface="Calibri" panose="020F0502020204030204" pitchFamily="34" charset="0"/>
                <a:cs typeface="Calibri" panose="020F0502020204030204" pitchFamily="34" charset="0"/>
              </a:rPr>
            </a:br>
            <a:endParaRPr lang="en-US" dirty="0"/>
          </a:p>
        </p:txBody>
      </p:sp>
      <p:pic>
        <p:nvPicPr>
          <p:cNvPr id="5" name="Picture 4" descr="Photo of speaker- Joel Sekorski">
            <a:extLst>
              <a:ext uri="{FF2B5EF4-FFF2-40B4-BE49-F238E27FC236}">
                <a16:creationId xmlns:a16="http://schemas.microsoft.com/office/drawing/2014/main" id="{45DE7575-54F2-4619-8FD1-6C8468F278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7600" y="2743201"/>
            <a:ext cx="1980022" cy="2324374"/>
          </a:xfrm>
          <a:prstGeom prst="rect">
            <a:avLst/>
          </a:prstGeom>
        </p:spPr>
      </p:pic>
    </p:spTree>
    <p:extLst>
      <p:ext uri="{BB962C8B-B14F-4D97-AF65-F5344CB8AC3E}">
        <p14:creationId xmlns:p14="http://schemas.microsoft.com/office/powerpoint/2010/main" val="295248165"/>
      </p:ext>
    </p:extLst>
  </p:cSld>
  <p:clrMapOvr>
    <a:masterClrMapping/>
  </p:clrMapOvr>
  <mc:AlternateContent xmlns:mc="http://schemas.openxmlformats.org/markup-compatibility/2006" xmlns:p14="http://schemas.microsoft.com/office/powerpoint/2010/main">
    <mc:Choice Requires="p14">
      <p:transition spd="slow" p14:dur="2000" advTm="5475"/>
    </mc:Choice>
    <mc:Fallback xmlns="">
      <p:transition spd="slow" advTm="5475"/>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a:extLst>
              <a:ext uri="{FF2B5EF4-FFF2-40B4-BE49-F238E27FC236}">
                <a16:creationId xmlns:a16="http://schemas.microsoft.com/office/drawing/2014/main" id="{422F712A-F1D7-4B97-9DAC-1D201D863782}"/>
              </a:ext>
            </a:extLst>
          </p:cNvPr>
          <p:cNvSpPr>
            <a:spLocks noGrp="1"/>
          </p:cNvSpPr>
          <p:nvPr>
            <p:ph type="title" idx="4294967295"/>
          </p:nvPr>
        </p:nvSpPr>
        <p:spPr>
          <a:xfrm>
            <a:off x="3036337" y="2514600"/>
            <a:ext cx="6019800" cy="960438"/>
          </a:xfrm>
        </p:spPr>
        <p:txBody>
          <a:bodyPr/>
          <a:lstStyle/>
          <a:p>
            <a:pPr marL="228600" marR="0" lvl="0" indent="-228600" algn="l" defTabSz="914400" rtl="0" eaLnBrk="1" fontAlgn="auto" latinLnBrk="0" hangingPunct="1">
              <a:lnSpc>
                <a:spcPct val="100000"/>
              </a:lnSpc>
              <a:spcBef>
                <a:spcPct val="20000"/>
              </a:spcBef>
              <a:spcAft>
                <a:spcPts val="0"/>
              </a:spcAft>
              <a:buClr>
                <a:srgbClr val="0A4F90"/>
              </a:buClr>
              <a:buSzTx/>
              <a:buFont typeface="Arial" pitchFamily="34" charset="0"/>
              <a:buNone/>
              <a:tabLst/>
              <a:defRPr/>
            </a:pPr>
            <a:r>
              <a:rPr kumimoji="0" lang="en-US" sz="27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Congregate Meals Untapped Resource</a:t>
            </a:r>
          </a:p>
        </p:txBody>
      </p:sp>
      <p:pic>
        <p:nvPicPr>
          <p:cNvPr id="2" name="Picture 1" descr="Senior Nutrition Meal"/>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92043" y="3962400"/>
            <a:ext cx="1910325" cy="3048000"/>
          </a:xfrm>
          <a:prstGeom prst="rect">
            <a:avLst/>
          </a:prstGeom>
          <a:effectLst>
            <a:softEdge rad="63500"/>
          </a:effectLst>
        </p:spPr>
      </p:pic>
      <p:sp>
        <p:nvSpPr>
          <p:cNvPr id="40" name="Text Placeholder 39">
            <a:extLst>
              <a:ext uri="{FF2B5EF4-FFF2-40B4-BE49-F238E27FC236}">
                <a16:creationId xmlns:a16="http://schemas.microsoft.com/office/drawing/2014/main" id="{E6024A09-B2AA-40F7-B612-56B0E165C592}"/>
              </a:ext>
            </a:extLst>
          </p:cNvPr>
          <p:cNvSpPr>
            <a:spLocks noGrp="1"/>
          </p:cNvSpPr>
          <p:nvPr>
            <p:ph type="body" sz="quarter" idx="15"/>
          </p:nvPr>
        </p:nvSpPr>
        <p:spPr>
          <a:xfrm>
            <a:off x="2933700" y="3276600"/>
            <a:ext cx="6019800" cy="533400"/>
          </a:xfrm>
        </p:spPr>
        <p:txBody>
          <a:bodyPr>
            <a:normAutofit fontScale="85000" lnSpcReduction="10000"/>
          </a:bodyPr>
          <a:lstStyle/>
          <a:p>
            <a:r>
              <a:rPr lang="en-US" dirty="0">
                <a:latin typeface="Calibri" panose="020F0502020204030204" pitchFamily="34" charset="0"/>
                <a:cs typeface="Calibri" panose="020F0502020204030204" pitchFamily="34" charset="0"/>
              </a:rPr>
              <a:t>Joel Sekorski Director, Services for the Elderly</a:t>
            </a:r>
          </a:p>
        </p:txBody>
      </p:sp>
      <p:sp>
        <p:nvSpPr>
          <p:cNvPr id="41" name="Text Placeholder 40">
            <a:extLst>
              <a:ext uri="{FF2B5EF4-FFF2-40B4-BE49-F238E27FC236}">
                <a16:creationId xmlns:a16="http://schemas.microsoft.com/office/drawing/2014/main" id="{B0B3166B-3E8E-4CF9-AE29-2481CA5D3BF6}"/>
              </a:ext>
            </a:extLst>
          </p:cNvPr>
          <p:cNvSpPr>
            <a:spLocks noGrp="1"/>
          </p:cNvSpPr>
          <p:nvPr>
            <p:ph type="body" sz="quarter" idx="16"/>
          </p:nvPr>
        </p:nvSpPr>
        <p:spPr>
          <a:xfrm>
            <a:off x="3009900" y="3728519"/>
            <a:ext cx="6019800" cy="1295400"/>
          </a:xfrm>
        </p:spPr>
        <p:txBody>
          <a:bodyPr>
            <a:normAutofit fontScale="85000" lnSpcReduction="10000"/>
          </a:bodyPr>
          <a:lstStyle/>
          <a:p>
            <a:r>
              <a:rPr lang="en-US" dirty="0">
                <a:latin typeface="Calibri" panose="020F0502020204030204" pitchFamily="34" charset="0"/>
                <a:cs typeface="Calibri" panose="020F0502020204030204" pitchFamily="34" charset="0"/>
              </a:rPr>
              <a:t>Sullivan Senior Center </a:t>
            </a:r>
          </a:p>
          <a:p>
            <a:r>
              <a:rPr lang="en-US" dirty="0">
                <a:latin typeface="Calibri" panose="020F0502020204030204" pitchFamily="34" charset="0"/>
                <a:cs typeface="Calibri" panose="020F0502020204030204" pitchFamily="34" charset="0"/>
              </a:rPr>
              <a:t>Litchfield Hills NW Elderly Nutrition Program, </a:t>
            </a:r>
          </a:p>
          <a:p>
            <a:r>
              <a:rPr lang="en-US" dirty="0">
                <a:latin typeface="Calibri" panose="020F0502020204030204" pitchFamily="34" charset="0"/>
                <a:cs typeface="Calibri" panose="020F0502020204030204" pitchFamily="34" charset="0"/>
              </a:rPr>
              <a:t>City of Torrington, Connecticut</a:t>
            </a:r>
          </a:p>
        </p:txBody>
      </p:sp>
      <p:sp>
        <p:nvSpPr>
          <p:cNvPr id="43" name="Text Placeholder 42">
            <a:extLst>
              <a:ext uri="{FF2B5EF4-FFF2-40B4-BE49-F238E27FC236}">
                <a16:creationId xmlns:a16="http://schemas.microsoft.com/office/drawing/2014/main" id="{8732C5F5-B0F1-43F5-B386-31D90F28ECF2}"/>
              </a:ext>
            </a:extLst>
          </p:cNvPr>
          <p:cNvSpPr>
            <a:spLocks noGrp="1"/>
          </p:cNvSpPr>
          <p:nvPr>
            <p:ph type="body" sz="quarter" idx="18"/>
          </p:nvPr>
        </p:nvSpPr>
        <p:spPr>
          <a:xfrm>
            <a:off x="2971800" y="5791200"/>
            <a:ext cx="5943600" cy="304800"/>
          </a:xfrm>
        </p:spPr>
        <p:txBody>
          <a:bodyPr/>
          <a:lstStyle/>
          <a:p>
            <a:r>
              <a:rPr lang="en-US" dirty="0">
                <a:latin typeface="Calibri" panose="020F0502020204030204" pitchFamily="34" charset="0"/>
                <a:cs typeface="Calibri" panose="020F0502020204030204" pitchFamily="34" charset="0"/>
              </a:rPr>
              <a:t>Food brings them in, awareness of programing content and services keep them coming back!</a:t>
            </a:r>
          </a:p>
        </p:txBody>
      </p:sp>
    </p:spTree>
    <p:extLst>
      <p:ext uri="{BB962C8B-B14F-4D97-AF65-F5344CB8AC3E}">
        <p14:creationId xmlns:p14="http://schemas.microsoft.com/office/powerpoint/2010/main" val="41749891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975" y="381000"/>
            <a:ext cx="8229600" cy="762000"/>
          </a:xfrm>
        </p:spPr>
        <p:txBody>
          <a:bodyPr/>
          <a:lstStyle/>
          <a:p>
            <a:r>
              <a:rPr lang="en-US" dirty="0"/>
              <a:t>Innovative Ideas</a:t>
            </a:r>
          </a:p>
        </p:txBody>
      </p:sp>
      <p:sp>
        <p:nvSpPr>
          <p:cNvPr id="3" name="Text Placeholder 2"/>
          <p:cNvSpPr>
            <a:spLocks noGrp="1"/>
          </p:cNvSpPr>
          <p:nvPr>
            <p:ph type="body" sz="quarter" idx="16"/>
          </p:nvPr>
        </p:nvSpPr>
        <p:spPr>
          <a:xfrm>
            <a:off x="357188" y="1438275"/>
            <a:ext cx="8229600" cy="609600"/>
          </a:xfrm>
        </p:spPr>
        <p:txBody>
          <a:bodyPr/>
          <a:lstStyle/>
          <a:p>
            <a:r>
              <a:rPr lang="en-US" dirty="0">
                <a:latin typeface="Calibri" panose="020F0502020204030204" pitchFamily="34" charset="0"/>
                <a:cs typeface="Calibri" panose="020F0502020204030204" pitchFamily="34" charset="0"/>
              </a:rPr>
              <a:t>Using OAA Funds </a:t>
            </a:r>
          </a:p>
        </p:txBody>
      </p:sp>
      <p:sp>
        <p:nvSpPr>
          <p:cNvPr id="4" name="Text Placeholder 3"/>
          <p:cNvSpPr>
            <a:spLocks noGrp="1"/>
          </p:cNvSpPr>
          <p:nvPr>
            <p:ph type="body" sz="quarter" idx="18"/>
          </p:nvPr>
        </p:nvSpPr>
        <p:spPr>
          <a:xfrm>
            <a:off x="533400" y="2143125"/>
            <a:ext cx="8229600" cy="609600"/>
          </a:xfrm>
        </p:spPr>
        <p:txBody>
          <a:bodyPr/>
          <a:lstStyle/>
          <a:p>
            <a:r>
              <a:rPr lang="en-US" dirty="0">
                <a:latin typeface="Calibri" panose="020F0502020204030204" pitchFamily="34" charset="0"/>
                <a:cs typeface="Calibri" panose="020F0502020204030204" pitchFamily="34" charset="0"/>
              </a:rPr>
              <a:t>Outreach, Programing, Partnerships</a:t>
            </a:r>
          </a:p>
        </p:txBody>
      </p:sp>
      <p:sp>
        <p:nvSpPr>
          <p:cNvPr id="5" name="Text Placeholder 4"/>
          <p:cNvSpPr>
            <a:spLocks noGrp="1"/>
          </p:cNvSpPr>
          <p:nvPr>
            <p:ph type="body" sz="quarter" idx="17"/>
          </p:nvPr>
        </p:nvSpPr>
        <p:spPr>
          <a:xfrm>
            <a:off x="533400" y="2847975"/>
            <a:ext cx="8229600" cy="1333500"/>
          </a:xfrm>
        </p:spPr>
        <p:txBody>
          <a:bodyPr>
            <a:normAutofit fontScale="85000" lnSpcReduction="20000"/>
          </a:bodyPr>
          <a:lstStyle/>
          <a:p>
            <a:r>
              <a:rPr lang="en-US" dirty="0">
                <a:latin typeface="Calibri" panose="020F0502020204030204" pitchFamily="34" charset="0"/>
                <a:cs typeface="Calibri" panose="020F0502020204030204" pitchFamily="34" charset="0"/>
              </a:rPr>
              <a:t>Think Outside the Box, </a:t>
            </a:r>
          </a:p>
          <a:p>
            <a:r>
              <a:rPr lang="en-US" dirty="0">
                <a:latin typeface="Calibri" panose="020F0502020204030204" pitchFamily="34" charset="0"/>
                <a:cs typeface="Calibri" panose="020F0502020204030204" pitchFamily="34" charset="0"/>
              </a:rPr>
              <a:t>Reactions to the Pandemic Creativity </a:t>
            </a:r>
          </a:p>
          <a:p>
            <a:r>
              <a:rPr lang="en-US" dirty="0">
                <a:latin typeface="Calibri" panose="020F0502020204030204" pitchFamily="34" charset="0"/>
                <a:cs typeface="Calibri" panose="020F0502020204030204" pitchFamily="34" charset="0"/>
              </a:rPr>
              <a:t>and Tools for Success</a:t>
            </a:r>
          </a:p>
        </p:txBody>
      </p:sp>
      <p:sp>
        <p:nvSpPr>
          <p:cNvPr id="6" name="Text Placeholder 5"/>
          <p:cNvSpPr>
            <a:spLocks noGrp="1"/>
          </p:cNvSpPr>
          <p:nvPr>
            <p:ph type="body" sz="quarter" idx="12"/>
          </p:nvPr>
        </p:nvSpPr>
        <p:spPr>
          <a:xfrm>
            <a:off x="152401" y="4876800"/>
            <a:ext cx="8639174" cy="1219200"/>
          </a:xfrm>
        </p:spPr>
        <p:txBody>
          <a:bodyPr/>
          <a:lstStyle/>
          <a:p>
            <a:r>
              <a:rPr lang="en-US" sz="2700" dirty="0">
                <a:latin typeface="Calibri" panose="020F0502020204030204" pitchFamily="34" charset="0"/>
                <a:cs typeface="Calibri" panose="020F0502020204030204" pitchFamily="34" charset="0"/>
              </a:rPr>
              <a:t>“Can’t Be Done?”  “Not Funded?”  “Not Enough Staff?” </a:t>
            </a:r>
          </a:p>
          <a:p>
            <a:r>
              <a:rPr lang="en-US" sz="2700" b="1" dirty="0">
                <a:latin typeface="Calibri" panose="020F0502020204030204" pitchFamily="34" charset="0"/>
                <a:cs typeface="Calibri" panose="020F0502020204030204" pitchFamily="34" charset="0"/>
              </a:rPr>
              <a:t>There are no good excuses, only good results…</a:t>
            </a:r>
          </a:p>
        </p:txBody>
      </p:sp>
    </p:spTree>
    <p:extLst>
      <p:ext uri="{BB962C8B-B14F-4D97-AF65-F5344CB8AC3E}">
        <p14:creationId xmlns:p14="http://schemas.microsoft.com/office/powerpoint/2010/main" val="38521592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a:t>Innovative Ideas With OAA Congregate Meals </a:t>
            </a:r>
            <a:br>
              <a:rPr lang="en-US" dirty="0"/>
            </a:br>
            <a:endParaRPr lang="en-US" dirty="0"/>
          </a:p>
        </p:txBody>
      </p:sp>
      <p:sp>
        <p:nvSpPr>
          <p:cNvPr id="3" name="Content Placeholder 2"/>
          <p:cNvSpPr>
            <a:spLocks noGrp="1"/>
          </p:cNvSpPr>
          <p:nvPr>
            <p:ph idx="1"/>
          </p:nvPr>
        </p:nvSpPr>
        <p:spPr>
          <a:xfrm>
            <a:off x="457200" y="1600200"/>
            <a:ext cx="8229600" cy="3886200"/>
          </a:xfrm>
        </p:spPr>
        <p:txBody>
          <a:bodyPr>
            <a:normAutofit fontScale="92500" lnSpcReduction="10000"/>
          </a:bodyPr>
          <a:lstStyle/>
          <a:p>
            <a:r>
              <a:rPr lang="en-US" dirty="0">
                <a:latin typeface="Calibri" panose="020F0502020204030204" pitchFamily="34" charset="0"/>
                <a:cs typeface="Calibri" panose="020F0502020204030204" pitchFamily="34" charset="0"/>
              </a:rPr>
              <a:t>Review upcoming Menus</a:t>
            </a:r>
          </a:p>
          <a:p>
            <a:r>
              <a:rPr lang="en-US" dirty="0">
                <a:latin typeface="Calibri" panose="020F0502020204030204" pitchFamily="34" charset="0"/>
                <a:cs typeface="Calibri" panose="020F0502020204030204" pitchFamily="34" charset="0"/>
              </a:rPr>
              <a:t>Create an event centered around Holidays, special dates/events etc.</a:t>
            </a:r>
          </a:p>
          <a:p>
            <a:r>
              <a:rPr lang="en-US" dirty="0">
                <a:latin typeface="Calibri" panose="020F0502020204030204" pitchFamily="34" charset="0"/>
                <a:cs typeface="Calibri" panose="020F0502020204030204" pitchFamily="34" charset="0"/>
              </a:rPr>
              <a:t>Partner with Caterers for special upgraded menus that meet the RDI requirements</a:t>
            </a:r>
          </a:p>
          <a:p>
            <a:r>
              <a:rPr lang="en-US" dirty="0">
                <a:latin typeface="Calibri" panose="020F0502020204030204" pitchFamily="34" charset="0"/>
                <a:cs typeface="Calibri" panose="020F0502020204030204" pitchFamily="34" charset="0"/>
              </a:rPr>
              <a:t>Partner with Area Stakeholders for information and Giveaways that meet the Nutrition education requirements</a:t>
            </a:r>
          </a:p>
          <a:p>
            <a:endParaRPr lang="en-US" dirty="0"/>
          </a:p>
        </p:txBody>
      </p:sp>
    </p:spTree>
    <p:extLst>
      <p:ext uri="{BB962C8B-B14F-4D97-AF65-F5344CB8AC3E}">
        <p14:creationId xmlns:p14="http://schemas.microsoft.com/office/powerpoint/2010/main" val="1348115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1863" y="491068"/>
            <a:ext cx="3697287" cy="457200"/>
          </a:xfrm>
        </p:spPr>
        <p:txBody>
          <a:bodyPr/>
          <a:lstStyle/>
          <a:p>
            <a:r>
              <a:rPr lang="en-US" dirty="0">
                <a:latin typeface="Calibri" panose="020F0502020204030204" pitchFamily="34" charset="0"/>
                <a:cs typeface="Calibri" panose="020F0502020204030204" pitchFamily="34" charset="0"/>
              </a:rPr>
              <a:t>Review Menus</a:t>
            </a:r>
          </a:p>
        </p:txBody>
      </p:sp>
      <p:sp>
        <p:nvSpPr>
          <p:cNvPr id="7" name="TextBox 6"/>
          <p:cNvSpPr txBox="1"/>
          <p:nvPr/>
        </p:nvSpPr>
        <p:spPr>
          <a:xfrm>
            <a:off x="533400" y="1143000"/>
            <a:ext cx="4190999" cy="1981200"/>
          </a:xfrm>
          <a:prstGeom prst="rect">
            <a:avLst/>
          </a:prstGeom>
          <a:noFill/>
        </p:spPr>
        <p:txBody>
          <a:bodyPr wrap="square" rtlCol="0">
            <a:no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Request menu in advance from ENP or Caterer. </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Select dates for your theme.</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Utilize existing OAA Funds</a:t>
            </a:r>
          </a:p>
          <a:p>
            <a:pPr algn="ctr"/>
            <a:endParaRPr lang="en-US" sz="1000" dirty="0">
              <a:latin typeface="Calibri" panose="020F0502020204030204" pitchFamily="34" charset="0"/>
              <a:cs typeface="Calibri" panose="020F0502020204030204" pitchFamily="34" charset="0"/>
            </a:endParaRPr>
          </a:p>
          <a:p>
            <a:pPr algn="ctr"/>
            <a:r>
              <a:rPr lang="en-US" sz="2000" dirty="0">
                <a:solidFill>
                  <a:schemeClr val="tx2"/>
                </a:solidFill>
                <a:latin typeface="Calibri" panose="020F0502020204030204" pitchFamily="34" charset="0"/>
                <a:ea typeface="+mj-ea"/>
                <a:cs typeface="Calibri" panose="020F0502020204030204" pitchFamily="34" charset="0"/>
              </a:rPr>
              <a:t>The results will be… </a:t>
            </a:r>
          </a:p>
          <a:p>
            <a:endParaRPr lang="en-US" dirty="0"/>
          </a:p>
        </p:txBody>
      </p:sp>
      <p:sp>
        <p:nvSpPr>
          <p:cNvPr id="9" name="Rectangle 8" descr="Increased Counts &amp; New Members">
            <a:extLst>
              <a:ext uri="{C183D7F6-B498-43B3-948B-1728B52AA6E4}">
                <adec:decorative xmlns:adec="http://schemas.microsoft.com/office/drawing/2017/decorative" val="0"/>
              </a:ext>
            </a:extLst>
          </p:cNvPr>
          <p:cNvSpPr/>
          <p:nvPr/>
        </p:nvSpPr>
        <p:spPr>
          <a:xfrm>
            <a:off x="557543" y="3318932"/>
            <a:ext cx="3886201" cy="2204551"/>
          </a:xfrm>
          <a:prstGeom prst="rect">
            <a:avLst/>
          </a:prstGeom>
          <a:noFill/>
        </p:spPr>
        <p:txBody>
          <a:bodyPr wrap="square" lIns="91440" tIns="45720" rIns="91440" bIns="45720">
            <a:prstTxWarp prst="textDeflateInflate">
              <a:avLst/>
            </a:prstTxWarp>
            <a:spAutoFit/>
          </a:bodyPr>
          <a:lstStyle/>
          <a:p>
            <a:pPr algn="ctr"/>
            <a:r>
              <a:rPr lang="en-US" sz="3600" b="1" cap="none" spc="0" dirty="0">
                <a:ln w="12700">
                  <a:solidFill>
                    <a:schemeClr val="tx2">
                      <a:lumMod val="75000"/>
                    </a:schemeClr>
                  </a:solidFill>
                  <a:prstDash val="solid"/>
                </a:ln>
                <a:solidFill>
                  <a:schemeClr val="tx2"/>
                </a:solidFill>
                <a:latin typeface="Calibri" panose="020F0502020204030204" pitchFamily="34" charset="0"/>
                <a:cs typeface="Calibri" panose="020F0502020204030204" pitchFamily="34" charset="0"/>
              </a:rPr>
              <a:t>INCREASED COUNTS</a:t>
            </a:r>
          </a:p>
          <a:p>
            <a:pPr algn="ctr"/>
            <a:r>
              <a:rPr lang="en-US" sz="3600" b="1" dirty="0">
                <a:ln w="12700">
                  <a:solidFill>
                    <a:schemeClr val="tx2">
                      <a:lumMod val="75000"/>
                    </a:schemeClr>
                  </a:solidFill>
                  <a:prstDash val="solid"/>
                </a:ln>
                <a:solidFill>
                  <a:schemeClr val="tx2"/>
                </a:solidFill>
                <a:latin typeface="Calibri" panose="020F0502020204030204" pitchFamily="34" charset="0"/>
                <a:cs typeface="Calibri" panose="020F0502020204030204" pitchFamily="34" charset="0"/>
              </a:rPr>
              <a:t>&amp;</a:t>
            </a:r>
          </a:p>
          <a:p>
            <a:pPr algn="ctr"/>
            <a:r>
              <a:rPr lang="en-US" sz="3600" b="1" dirty="0">
                <a:ln w="12700">
                  <a:solidFill>
                    <a:schemeClr val="tx2">
                      <a:lumMod val="75000"/>
                    </a:schemeClr>
                  </a:solidFill>
                  <a:prstDash val="solid"/>
                </a:ln>
                <a:solidFill>
                  <a:schemeClr val="tx2"/>
                </a:solidFill>
                <a:latin typeface="Calibri" panose="020F0502020204030204" pitchFamily="34" charset="0"/>
                <a:cs typeface="Calibri" panose="020F0502020204030204" pitchFamily="34" charset="0"/>
              </a:rPr>
              <a:t>NEW MEMBERS</a:t>
            </a:r>
            <a:endParaRPr lang="en-US" sz="3600" b="1" cap="none" spc="0" dirty="0">
              <a:ln w="12700">
                <a:solidFill>
                  <a:schemeClr val="tx2">
                    <a:lumMod val="75000"/>
                  </a:schemeClr>
                </a:solidFill>
                <a:prstDash val="solid"/>
              </a:ln>
              <a:solidFill>
                <a:schemeClr val="tx2"/>
              </a:solidFill>
              <a:latin typeface="Calibri" panose="020F0502020204030204" pitchFamily="34" charset="0"/>
              <a:cs typeface="Calibri" panose="020F0502020204030204" pitchFamily="34" charset="0"/>
            </a:endParaRPr>
          </a:p>
        </p:txBody>
      </p:sp>
      <p:graphicFrame>
        <p:nvGraphicFramePr>
          <p:cNvPr id="6" name="Object 5" descr="Senior Nutrition Menu calendar"/>
          <p:cNvGraphicFramePr>
            <a:graphicFrameLocks noChangeAspect="1"/>
          </p:cNvGraphicFramePr>
          <p:nvPr>
            <p:extLst>
              <p:ext uri="{D42A27DB-BD31-4B8C-83A1-F6EECF244321}">
                <p14:modId xmlns:p14="http://schemas.microsoft.com/office/powerpoint/2010/main" val="2494292908"/>
              </p:ext>
            </p:extLst>
          </p:nvPr>
        </p:nvGraphicFramePr>
        <p:xfrm>
          <a:off x="4724400" y="296336"/>
          <a:ext cx="3959053" cy="5165737"/>
        </p:xfrm>
        <a:graphic>
          <a:graphicData uri="http://schemas.openxmlformats.org/presentationml/2006/ole">
            <mc:AlternateContent xmlns:mc="http://schemas.openxmlformats.org/markup-compatibility/2006">
              <mc:Choice xmlns:v="urn:schemas-microsoft-com:vml" Requires="v">
                <p:oleObj name="Document" r:id="rId2" imgW="7316444" imgH="9545931" progId="Word.Document.12">
                  <p:embed/>
                </p:oleObj>
              </mc:Choice>
              <mc:Fallback>
                <p:oleObj name="Document" r:id="rId2" imgW="7316444" imgH="9545931" progId="Word.Document.12">
                  <p:embed/>
                  <p:pic>
                    <p:nvPicPr>
                      <p:cNvPr id="6" name="Object 5" descr="Senior Nutrition Menu"/>
                      <p:cNvPicPr/>
                      <p:nvPr/>
                    </p:nvPicPr>
                    <p:blipFill>
                      <a:blip r:embed="rId3"/>
                      <a:stretch>
                        <a:fillRect/>
                      </a:stretch>
                    </p:blipFill>
                    <p:spPr>
                      <a:xfrm>
                        <a:off x="4724400" y="296336"/>
                        <a:ext cx="3959053" cy="5165737"/>
                      </a:xfrm>
                      <a:prstGeom prst="rect">
                        <a:avLst/>
                      </a:prstGeom>
                      <a:ln w="19050">
                        <a:solidFill>
                          <a:schemeClr val="tx1"/>
                        </a:solidFill>
                      </a:ln>
                    </p:spPr>
                  </p:pic>
                </p:oleObj>
              </mc:Fallback>
            </mc:AlternateContent>
          </a:graphicData>
        </a:graphic>
      </p:graphicFrame>
    </p:spTree>
    <p:extLst>
      <p:ext uri="{BB962C8B-B14F-4D97-AF65-F5344CB8AC3E}">
        <p14:creationId xmlns:p14="http://schemas.microsoft.com/office/powerpoint/2010/main" val="1211717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Special Event</a:t>
            </a:r>
          </a:p>
        </p:txBody>
      </p:sp>
      <p:sp>
        <p:nvSpPr>
          <p:cNvPr id="3" name="Content Placeholder 2"/>
          <p:cNvSpPr>
            <a:spLocks noGrp="1"/>
          </p:cNvSpPr>
          <p:nvPr>
            <p:ph sz="half" idx="1"/>
          </p:nvPr>
        </p:nvSpPr>
        <p:spPr>
          <a:xfrm>
            <a:off x="447300" y="2139981"/>
            <a:ext cx="2276099" cy="609601"/>
          </a:xfrm>
        </p:spPr>
        <p:txBody>
          <a:bodyPr/>
          <a:lstStyle/>
          <a:p>
            <a:pPr marL="0" indent="0">
              <a:buNone/>
            </a:pPr>
            <a:r>
              <a:rPr lang="en-US" b="1" dirty="0">
                <a:latin typeface="Calibri" panose="020F0502020204030204" pitchFamily="34" charset="0"/>
                <a:cs typeface="Calibri" panose="020F0502020204030204" pitchFamily="34" charset="0"/>
              </a:rPr>
              <a:t>Use Holidays</a:t>
            </a:r>
          </a:p>
        </p:txBody>
      </p:sp>
      <p:pic>
        <p:nvPicPr>
          <p:cNvPr id="13" name="Picture 12" descr="Photos of meal packages">
            <a:extLst>
              <a:ext uri="{FF2B5EF4-FFF2-40B4-BE49-F238E27FC236}">
                <a16:creationId xmlns:a16="http://schemas.microsoft.com/office/drawing/2014/main" id="{8F3650C9-8DEC-4D2A-9BFD-BEC8C70EB006}"/>
              </a:ext>
            </a:extLst>
          </p:cNvPr>
          <p:cNvPicPr>
            <a:picLocks noChangeAspect="1"/>
          </p:cNvPicPr>
          <p:nvPr/>
        </p:nvPicPr>
        <p:blipFill>
          <a:blip r:embed="rId2"/>
          <a:stretch>
            <a:fillRect/>
          </a:stretch>
        </p:blipFill>
        <p:spPr>
          <a:xfrm>
            <a:off x="1295400" y="2286000"/>
            <a:ext cx="6382867" cy="4511699"/>
          </a:xfrm>
          <a:prstGeom prst="rect">
            <a:avLst/>
          </a:prstGeom>
        </p:spPr>
      </p:pic>
    </p:spTree>
    <p:extLst>
      <p:ext uri="{BB962C8B-B14F-4D97-AF65-F5344CB8AC3E}">
        <p14:creationId xmlns:p14="http://schemas.microsoft.com/office/powerpoint/2010/main" val="38965909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Thinking Outside the Box</a:t>
            </a:r>
          </a:p>
        </p:txBody>
      </p:sp>
      <p:pic>
        <p:nvPicPr>
          <p:cNvPr id="2052" name="Picture 4">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59429" y="1417638"/>
            <a:ext cx="5225142" cy="3657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7977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2850"/>
            <a:ext cx="8229600" cy="1143000"/>
          </a:xfrm>
        </p:spPr>
        <p:txBody>
          <a:bodyPr/>
          <a:lstStyle/>
          <a:p>
            <a:r>
              <a:rPr lang="en-US" dirty="0"/>
              <a:t>Live Entertainment &amp; Car Hops</a:t>
            </a:r>
          </a:p>
        </p:txBody>
      </p:sp>
      <p:pic>
        <p:nvPicPr>
          <p:cNvPr id="15" name="Picture 14" descr="Musical band"/>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64126" y="1355850"/>
            <a:ext cx="4724400" cy="252533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7" name="Picture 16" descr="cars in a parking lot"/>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4800600" y="3124200"/>
            <a:ext cx="3962400" cy="29718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8251970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457199" y="212850"/>
            <a:ext cx="8229600" cy="1143000"/>
          </a:xfrm>
        </p:spPr>
        <p:txBody>
          <a:bodyPr/>
          <a:lstStyle/>
          <a:p>
            <a:r>
              <a:rPr lang="en-US" dirty="0"/>
              <a:t>Parking Lot Socialization</a:t>
            </a:r>
          </a:p>
        </p:txBody>
      </p:sp>
      <p:pic>
        <p:nvPicPr>
          <p:cNvPr id="12" name="Picture 11" descr="A woman standing next to a SUV"/>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7800" y="1355850"/>
            <a:ext cx="2286000" cy="3048000"/>
          </a:xfrm>
          <a:prstGeom prst="rect">
            <a:avLst/>
          </a:prstGeom>
          <a:solidFill>
            <a:srgbClr val="FFFFFF">
              <a:shade val="85000"/>
            </a:srgbClr>
          </a:solidFill>
          <a:ln w="190500" cap="sq">
            <a:solidFill>
              <a:srgbClr val="00B05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descr="Senior couple eating in a parking lot"/>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3952" y="1245393"/>
            <a:ext cx="3048000" cy="2286000"/>
          </a:xfrm>
          <a:prstGeom prst="round2DiagRect">
            <a:avLst>
              <a:gd name="adj1" fmla="val 16667"/>
              <a:gd name="adj2" fmla="val 0"/>
            </a:avLst>
          </a:prstGeom>
          <a:ln w="88900" cap="sq">
            <a:solidFill>
              <a:schemeClr val="accent4"/>
            </a:solidFill>
            <a:miter lim="800000"/>
          </a:ln>
          <a:effectLst>
            <a:outerShdw blurRad="254000" algn="tl" rotWithShape="0">
              <a:srgbClr val="000000">
                <a:alpha val="43000"/>
              </a:srgbClr>
            </a:outerShdw>
          </a:effectLst>
        </p:spPr>
      </p:pic>
      <p:pic>
        <p:nvPicPr>
          <p:cNvPr id="13" name="Picture 12" descr="Seniors eating in a parking lot"/>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00401" y="3150393"/>
            <a:ext cx="3048000" cy="2286000"/>
          </a:xfrm>
          <a:prstGeom prst="ellipse">
            <a:avLst/>
          </a:prstGeom>
          <a:ln w="190500" cap="rnd">
            <a:solidFill>
              <a:srgbClr val="7030A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Picture 5" descr="Seniors sitting in a parking lot"/>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1000" y="3962400"/>
            <a:ext cx="3048000" cy="2286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6" name="Picture 15" descr="Seniors sitting in lawn chairs"/>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rot="5400000">
            <a:off x="5791200" y="3531393"/>
            <a:ext cx="3048000" cy="2286000"/>
          </a:xfrm>
          <a:prstGeom prst="roundRect">
            <a:avLst>
              <a:gd name="adj" fmla="val 4167"/>
            </a:avLst>
          </a:prstGeom>
          <a:solidFill>
            <a:srgbClr val="FFFFFF"/>
          </a:solidFill>
          <a:ln w="76200" cap="sq">
            <a:solidFill>
              <a:schemeClr val="accent1"/>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1472832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667" y="33872"/>
            <a:ext cx="8229600" cy="1143000"/>
          </a:xfrm>
        </p:spPr>
        <p:txBody>
          <a:bodyPr/>
          <a:lstStyle/>
          <a:p>
            <a:r>
              <a:rPr lang="en-US" dirty="0"/>
              <a:t>Fun Extras</a:t>
            </a:r>
          </a:p>
        </p:txBody>
      </p:sp>
      <p:pic>
        <p:nvPicPr>
          <p:cNvPr id="6" name="Picture 5" descr="Umbrella drinks"/>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5400000">
            <a:off x="73017" y="1584326"/>
            <a:ext cx="3047999" cy="2286000"/>
          </a:xfrm>
          <a:prstGeom prst="rect">
            <a:avLst/>
          </a:prstGeom>
          <a:ln w="127000" cap="sq">
            <a:solidFill>
              <a:srgbClr val="7030A0"/>
            </a:solidFill>
            <a:miter lim="800000"/>
          </a:ln>
          <a:effectLst>
            <a:outerShdw blurRad="57150" dist="50800" dir="2700000" algn="tl" rotWithShape="0">
              <a:srgbClr val="000000">
                <a:alpha val="40000"/>
              </a:srgbClr>
            </a:outerShdw>
          </a:effectLst>
        </p:spPr>
      </p:pic>
      <p:pic>
        <p:nvPicPr>
          <p:cNvPr id="9" name="Picture 8" descr="Senior getting food at a food truck"/>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693017" y="3932238"/>
            <a:ext cx="3047999" cy="2286000"/>
          </a:xfrm>
          <a:prstGeom prst="rect">
            <a:avLst/>
          </a:prstGeom>
          <a:solidFill>
            <a:srgbClr val="FFFFFF">
              <a:shade val="85000"/>
            </a:srgbClr>
          </a:solidFill>
          <a:ln w="190500" cap="sq">
            <a:solidFill>
              <a:srgbClr val="00B05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Desserts in white Styrofoam "/>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344867" y="2438400"/>
            <a:ext cx="2286000" cy="3048000"/>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descr="People with Santa Claus"/>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10200" y="1446213"/>
            <a:ext cx="3047998" cy="2286000"/>
          </a:xfrm>
          <a:prstGeom prst="rect">
            <a:avLst/>
          </a:prstGeom>
          <a:solidFill>
            <a:srgbClr val="FFFFFF">
              <a:shade val="85000"/>
            </a:srgbClr>
          </a:solidFill>
          <a:ln w="88900" cap="sq">
            <a:solidFill>
              <a:schemeClr val="accent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Man portioning out popcorn"/>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a:ext>
            </a:extLst>
          </a:blip>
          <a:stretch>
            <a:fillRect/>
          </a:stretch>
        </p:blipFill>
        <p:spPr>
          <a:xfrm rot="5400000">
            <a:off x="5564722" y="3871912"/>
            <a:ext cx="3048000" cy="2286000"/>
          </a:xfrm>
          <a:prstGeom prst="snip2DiagRect">
            <a:avLst/>
          </a:prstGeom>
          <a:solidFill>
            <a:srgbClr val="FFFFFF">
              <a:shade val="85000"/>
            </a:srgbClr>
          </a:solidFill>
          <a:ln w="88900" cap="sq">
            <a:solidFill>
              <a:schemeClr val="tx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52798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FAC14-0A6B-4CCE-8A14-13E87CA94185}"/>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Let’s Play</a:t>
            </a:r>
          </a:p>
        </p:txBody>
      </p:sp>
      <p:pic>
        <p:nvPicPr>
          <p:cNvPr id="6" name="Content Placeholder 5" descr="Photo of Jeopardy graphic&#10;&#10;">
            <a:extLst>
              <a:ext uri="{FF2B5EF4-FFF2-40B4-BE49-F238E27FC236}">
                <a16:creationId xmlns:a16="http://schemas.microsoft.com/office/drawing/2014/main" id="{26444C2B-E111-45CC-8B68-A1F195DA464E}"/>
              </a:ext>
            </a:extLst>
          </p:cNvPr>
          <p:cNvPicPr>
            <a:picLocks noGrp="1" noChangeAspect="1"/>
          </p:cNvPicPr>
          <p:nvPr>
            <p:ph idx="1"/>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873874" y="1371600"/>
            <a:ext cx="7446610" cy="3886200"/>
          </a:xfrm>
        </p:spPr>
      </p:pic>
      <p:sp>
        <p:nvSpPr>
          <p:cNvPr id="7" name="TextBox 6">
            <a:extLst>
              <a:ext uri="{FF2B5EF4-FFF2-40B4-BE49-F238E27FC236}">
                <a16:creationId xmlns:a16="http://schemas.microsoft.com/office/drawing/2014/main" id="{44D796BF-4DDA-4723-A205-AEB5448F5192}"/>
              </a:ext>
            </a:extLst>
          </p:cNvPr>
          <p:cNvSpPr txBox="1"/>
          <p:nvPr/>
        </p:nvSpPr>
        <p:spPr>
          <a:xfrm>
            <a:off x="873874" y="5257800"/>
            <a:ext cx="7446610" cy="215444"/>
          </a:xfrm>
          <a:prstGeom prst="rect">
            <a:avLst/>
          </a:prstGeom>
          <a:noFill/>
        </p:spPr>
        <p:txBody>
          <a:bodyPr wrap="square" rtlCol="0">
            <a:spAutoFit/>
          </a:bodyPr>
          <a:lstStyle/>
          <a:p>
            <a:pPr algn="ctr"/>
            <a:r>
              <a:rPr lang="en-US" sz="800" dirty="0">
                <a:hlinkClick r:id="rId4" tooltip="https://paulinesblog430309570.wordpress.com/"/>
              </a:rPr>
              <a:t>This Photo</a:t>
            </a:r>
            <a:r>
              <a:rPr lang="en-US" sz="800" dirty="0"/>
              <a:t> by Unknown Author is licensed under </a:t>
            </a:r>
            <a:r>
              <a:rPr lang="en-US" sz="800" dirty="0">
                <a:hlinkClick r:id="rId5" tooltip="https://creativecommons.org/licenses/by-nc-nd/3.0/"/>
              </a:rPr>
              <a:t>CC BY-NC-ND</a:t>
            </a:r>
            <a:endParaRPr lang="en-US" sz="800" dirty="0"/>
          </a:p>
        </p:txBody>
      </p:sp>
    </p:spTree>
    <p:extLst>
      <p:ext uri="{BB962C8B-B14F-4D97-AF65-F5344CB8AC3E}">
        <p14:creationId xmlns:p14="http://schemas.microsoft.com/office/powerpoint/2010/main" val="16363498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for Success</a:t>
            </a:r>
          </a:p>
        </p:txBody>
      </p:sp>
      <p:sp>
        <p:nvSpPr>
          <p:cNvPr id="3" name="Text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Partnerships</a:t>
            </a:r>
          </a:p>
        </p:txBody>
      </p:sp>
      <p:sp>
        <p:nvSpPr>
          <p:cNvPr id="4" name="Content Placeholder 3"/>
          <p:cNvSpPr>
            <a:spLocks noGrp="1"/>
          </p:cNvSpPr>
          <p:nvPr>
            <p:ph sz="half" idx="2"/>
          </p:nvPr>
        </p:nvSpPr>
        <p:spPr/>
        <p:txBody>
          <a:bodyPr>
            <a:normAutofit lnSpcReduction="10000"/>
          </a:bodyPr>
          <a:lstStyle/>
          <a:p>
            <a:r>
              <a:rPr lang="en-US" sz="1600" dirty="0">
                <a:latin typeface="Calibri" panose="020F0502020204030204" pitchFamily="34" charset="0"/>
                <a:cs typeface="Calibri" panose="020F0502020204030204" pitchFamily="34" charset="0"/>
              </a:rPr>
              <a:t>Local Stakeholders needing to market themselves are looking to be included and want to be part of your events. Tell them what you need. </a:t>
            </a:r>
          </a:p>
          <a:p>
            <a:r>
              <a:rPr lang="en-US" sz="1600" dirty="0">
                <a:latin typeface="Calibri" panose="020F0502020204030204" pitchFamily="34" charset="0"/>
                <a:cs typeface="Calibri" panose="020F0502020204030204" pitchFamily="34" charset="0"/>
              </a:rPr>
              <a:t>Use your facility for Food Sharing opportunities, this brings in new members.</a:t>
            </a:r>
          </a:p>
          <a:p>
            <a:r>
              <a:rPr lang="en-US" sz="1600" dirty="0">
                <a:latin typeface="Calibri" panose="020F0502020204030204" pitchFamily="34" charset="0"/>
                <a:cs typeface="Calibri" panose="020F0502020204030204" pitchFamily="34" charset="0"/>
              </a:rPr>
              <a:t>Legislators are FREE labor! And have connections willing to support you.</a:t>
            </a:r>
          </a:p>
          <a:p>
            <a:r>
              <a:rPr lang="en-US" sz="1600" dirty="0">
                <a:latin typeface="Calibri" panose="020F0502020204030204" pitchFamily="34" charset="0"/>
                <a:cs typeface="Calibri" panose="020F0502020204030204" pitchFamily="34" charset="0"/>
              </a:rPr>
              <a:t>Meet the First Responders.</a:t>
            </a:r>
          </a:p>
          <a:p>
            <a:r>
              <a:rPr lang="en-US" sz="1600" dirty="0">
                <a:latin typeface="Calibri" panose="020F0502020204030204" pitchFamily="34" charset="0"/>
                <a:cs typeface="Calibri" panose="020F0502020204030204" pitchFamily="34" charset="0"/>
              </a:rPr>
              <a:t>Municipal Department Heads</a:t>
            </a:r>
          </a:p>
        </p:txBody>
      </p:sp>
      <p:sp>
        <p:nvSpPr>
          <p:cNvPr id="5" name="Text Placeholder 4"/>
          <p:cNvSpPr>
            <a:spLocks noGrp="1"/>
          </p:cNvSpPr>
          <p:nvPr>
            <p:ph type="body" sz="quarter" idx="3"/>
          </p:nvPr>
        </p:nvSpPr>
        <p:spPr/>
        <p:txBody>
          <a:bodyPr/>
          <a:lstStyle/>
          <a:p>
            <a:r>
              <a:rPr lang="en-US" dirty="0">
                <a:latin typeface="Calibri" panose="020F0502020204030204" pitchFamily="34" charset="0"/>
                <a:cs typeface="Calibri" panose="020F0502020204030204" pitchFamily="34" charset="0"/>
              </a:rPr>
              <a:t>CSA Shares</a:t>
            </a:r>
          </a:p>
        </p:txBody>
      </p:sp>
      <p:sp>
        <p:nvSpPr>
          <p:cNvPr id="6" name="Content Placeholder 5"/>
          <p:cNvSpPr>
            <a:spLocks noGrp="1"/>
          </p:cNvSpPr>
          <p:nvPr>
            <p:ph sz="quarter" idx="4"/>
          </p:nvPr>
        </p:nvSpPr>
        <p:spPr>
          <a:xfrm>
            <a:off x="4645025" y="2174875"/>
            <a:ext cx="4194175" cy="3540125"/>
          </a:xfrm>
        </p:spPr>
        <p:txBody>
          <a:bodyPr>
            <a:normAutofit lnSpcReduction="10000"/>
          </a:bodyPr>
          <a:lstStyle/>
          <a:p>
            <a:r>
              <a:rPr lang="en-US" sz="1600" dirty="0">
                <a:latin typeface="Calibri" panose="020F0502020204030204" pitchFamily="34" charset="0"/>
                <a:cs typeface="Calibri" panose="020F0502020204030204" pitchFamily="34" charset="0"/>
              </a:rPr>
              <a:t>Farm to Table Produce and Fruits</a:t>
            </a:r>
          </a:p>
          <a:p>
            <a:pPr lvl="1"/>
            <a:r>
              <a:rPr lang="en-US" sz="1600" dirty="0">
                <a:latin typeface="Calibri" panose="020F0502020204030204" pitchFamily="34" charset="0"/>
                <a:cs typeface="Calibri" panose="020F0502020204030204" pitchFamily="34" charset="0"/>
              </a:rPr>
              <a:t>Use to upgrade MOW &amp; Congregate Meals  </a:t>
            </a:r>
          </a:p>
          <a:p>
            <a:pPr lvl="1"/>
            <a:r>
              <a:rPr lang="en-US" sz="1600" dirty="0">
                <a:latin typeface="Calibri" panose="020F0502020204030204" pitchFamily="34" charset="0"/>
                <a:cs typeface="Calibri" panose="020F0502020204030204" pitchFamily="34" charset="0"/>
              </a:rPr>
              <a:t>Partner with Caterers to replace canned and frozen products</a:t>
            </a:r>
            <a:r>
              <a:rPr lang="en-US" sz="1200" dirty="0">
                <a:latin typeface="Calibri" panose="020F0502020204030204" pitchFamily="34" charset="0"/>
                <a:cs typeface="Calibri" panose="020F0502020204030204" pitchFamily="34" charset="0"/>
              </a:rPr>
              <a:t>.</a:t>
            </a:r>
          </a:p>
          <a:p>
            <a:r>
              <a:rPr lang="en-US" sz="1600" dirty="0">
                <a:latin typeface="Calibri" panose="020F0502020204030204" pitchFamily="34" charset="0"/>
                <a:cs typeface="Calibri" panose="020F0502020204030204" pitchFamily="34" charset="0"/>
              </a:rPr>
              <a:t>Share with members</a:t>
            </a:r>
          </a:p>
          <a:p>
            <a:pPr lvl="1"/>
            <a:r>
              <a:rPr lang="en-US" sz="1600" dirty="0">
                <a:latin typeface="Calibri" panose="020F0502020204030204" pitchFamily="34" charset="0"/>
                <a:cs typeface="Calibri" panose="020F0502020204030204" pitchFamily="34" charset="0"/>
              </a:rPr>
              <a:t>Promote healthy eating at Home</a:t>
            </a:r>
          </a:p>
          <a:p>
            <a:pPr lvl="1"/>
            <a:r>
              <a:rPr lang="en-US" sz="1600" dirty="0">
                <a:latin typeface="Calibri" panose="020F0502020204030204" pitchFamily="34" charset="0"/>
                <a:cs typeface="Calibri" panose="020F0502020204030204" pitchFamily="34" charset="0"/>
              </a:rPr>
              <a:t>Provide recipes</a:t>
            </a:r>
          </a:p>
          <a:p>
            <a:r>
              <a:rPr lang="en-US" sz="1600" dirty="0">
                <a:latin typeface="Calibri" panose="020F0502020204030204" pitchFamily="34" charset="0"/>
                <a:cs typeface="Calibri" panose="020F0502020204030204" pitchFamily="34" charset="0"/>
              </a:rPr>
              <a:t>Community Gardens</a:t>
            </a:r>
          </a:p>
          <a:p>
            <a:pPr lvl="1"/>
            <a:r>
              <a:rPr lang="en-US" sz="1600" dirty="0">
                <a:latin typeface="Calibri" panose="020F0502020204030204" pitchFamily="34" charset="0"/>
                <a:cs typeface="Calibri" panose="020F0502020204030204" pitchFamily="34" charset="0"/>
              </a:rPr>
              <a:t>Build or expand existing space encourage these areas to be gathering spots for social and educational purposes.</a:t>
            </a:r>
          </a:p>
        </p:txBody>
      </p:sp>
    </p:spTree>
    <p:extLst>
      <p:ext uri="{BB962C8B-B14F-4D97-AF65-F5344CB8AC3E}">
        <p14:creationId xmlns:p14="http://schemas.microsoft.com/office/powerpoint/2010/main" val="15508767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885825"/>
          </a:xfrm>
        </p:spPr>
        <p:txBody>
          <a:bodyPr>
            <a:normAutofit/>
          </a:bodyPr>
          <a:lstStyle/>
          <a:p>
            <a:r>
              <a:rPr lang="en-US" dirty="0"/>
              <a:t>CSA Shares</a:t>
            </a:r>
          </a:p>
        </p:txBody>
      </p:sp>
      <p:pic>
        <p:nvPicPr>
          <p:cNvPr id="5" name="Picture 4" descr="Colorful vegetable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490538" y="1246188"/>
            <a:ext cx="3048000" cy="2286000"/>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7" name="Picture 6" descr="Colorful vegetable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5300" y="4070350"/>
            <a:ext cx="3048000" cy="2286000"/>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4" name="Picture 3" descr="Vegetables"/>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26619" y="2165350"/>
            <a:ext cx="2286000" cy="3048000"/>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6" name="Picture 5" descr="Apples"/>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V="1">
            <a:off x="5600700" y="1143000"/>
            <a:ext cx="3048000" cy="2286000"/>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8" name="Picture 7" descr="Bowls of fruit"/>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5600700" y="3962400"/>
            <a:ext cx="3048000" cy="2286000"/>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03535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CE6B1F-91DA-425B-97D8-7F46E9A11476}"/>
              </a:ext>
            </a:extLst>
          </p:cNvPr>
          <p:cNvSpPr>
            <a:spLocks noGrp="1"/>
          </p:cNvSpPr>
          <p:nvPr>
            <p:ph type="title"/>
          </p:nvPr>
        </p:nvSpPr>
        <p:spPr>
          <a:xfrm>
            <a:off x="609600" y="96644"/>
            <a:ext cx="8229600" cy="1143000"/>
          </a:xfrm>
        </p:spPr>
        <p:txBody>
          <a:bodyPr/>
          <a:lstStyle/>
          <a:p>
            <a:r>
              <a:rPr lang="en-US" dirty="0"/>
              <a:t>Community Gardens</a:t>
            </a:r>
          </a:p>
        </p:txBody>
      </p:sp>
      <p:pic>
        <p:nvPicPr>
          <p:cNvPr id="6" name="Picture Placeholder 5" descr="Aerial view of a park"/>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659625" y="1600200"/>
            <a:ext cx="5824749" cy="38862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0" name="Picture 9" descr="Covered pavili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1277744"/>
            <a:ext cx="3048000" cy="2286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6" descr="Covered pavilion and a flag pool"/>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6657975" y="3152775"/>
            <a:ext cx="2667000" cy="200025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219730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81000"/>
            <a:ext cx="4343400" cy="533400"/>
          </a:xfrm>
        </p:spPr>
        <p:txBody>
          <a:bodyPr/>
          <a:lstStyle/>
          <a:p>
            <a:r>
              <a:rPr lang="en-US" dirty="0"/>
              <a:t>Monthly Newsletter Article</a:t>
            </a:r>
          </a:p>
        </p:txBody>
      </p:sp>
      <p:sp>
        <p:nvSpPr>
          <p:cNvPr id="4" name="Text Placeholder 3"/>
          <p:cNvSpPr>
            <a:spLocks noGrp="1"/>
          </p:cNvSpPr>
          <p:nvPr>
            <p:ph type="body" sz="half" idx="2"/>
          </p:nvPr>
        </p:nvSpPr>
        <p:spPr>
          <a:xfrm>
            <a:off x="304800" y="914400"/>
            <a:ext cx="4495800" cy="4724400"/>
          </a:xfrm>
        </p:spPr>
        <p:txBody>
          <a:bodyPr>
            <a:normAutofit fontScale="85000" lnSpcReduction="20000"/>
          </a:bodyPr>
          <a:lstStyle/>
          <a:p>
            <a:r>
              <a:rPr lang="en-US" sz="2400" b="1" dirty="0">
                <a:latin typeface="Calibri" panose="020F0502020204030204" pitchFamily="34" charset="0"/>
                <a:cs typeface="Calibri" panose="020F0502020204030204" pitchFamily="34" charset="0"/>
              </a:rPr>
              <a:t>Nutrition Education</a:t>
            </a:r>
          </a:p>
          <a:p>
            <a:pPr marL="342900" indent="-342900">
              <a:buClrTx/>
              <a:buFont typeface="Arial" panose="020B0604020202020204" pitchFamily="34" charset="0"/>
              <a:buChar char="•"/>
            </a:pPr>
            <a:r>
              <a:rPr lang="en-US" sz="2000" dirty="0">
                <a:latin typeface="Calibri" panose="020F0502020204030204" pitchFamily="34" charset="0"/>
                <a:cs typeface="Calibri" panose="020F0502020204030204" pitchFamily="34" charset="0"/>
              </a:rPr>
              <a:t>Newsletter Articles</a:t>
            </a:r>
          </a:p>
          <a:p>
            <a:pPr marL="342900" indent="-342900">
              <a:buClrTx/>
              <a:buFont typeface="Arial" panose="020B0604020202020204" pitchFamily="34" charset="0"/>
              <a:buChar char="•"/>
            </a:pPr>
            <a:r>
              <a:rPr lang="en-US" sz="2000" dirty="0">
                <a:latin typeface="Calibri" panose="020F0502020204030204" pitchFamily="34" charset="0"/>
                <a:cs typeface="Calibri" panose="020F0502020204030204" pitchFamily="34" charset="0"/>
              </a:rPr>
              <a:t>Handouts to MOW and Curbside Clients</a:t>
            </a:r>
          </a:p>
          <a:p>
            <a:pPr marL="342900" indent="-342900">
              <a:buClrTx/>
              <a:buFont typeface="Arial" panose="020B0604020202020204" pitchFamily="34" charset="0"/>
              <a:buChar char="•"/>
            </a:pPr>
            <a:r>
              <a:rPr lang="en-US" sz="2000" dirty="0">
                <a:latin typeface="Calibri" panose="020F0502020204030204" pitchFamily="34" charset="0"/>
                <a:cs typeface="Calibri" panose="020F0502020204030204" pitchFamily="34" charset="0"/>
              </a:rPr>
              <a:t>YouTube, Facebook, Instagram, etc. Use online links to taped educational videos shared or created.</a:t>
            </a:r>
          </a:p>
          <a:p>
            <a:pPr marL="800100" lvl="1" indent="-342900">
              <a:buFont typeface="Courier New" panose="02070309020205020404" pitchFamily="49" charset="0"/>
              <a:buChar char="o"/>
            </a:pPr>
            <a:r>
              <a:rPr lang="en-US" sz="2000" dirty="0">
                <a:latin typeface="Calibri" panose="020F0502020204030204" pitchFamily="34" charset="0"/>
                <a:cs typeface="Calibri" panose="020F0502020204030204" pitchFamily="34" charset="0"/>
              </a:rPr>
              <a:t>How to track it? Google Docs, email or call into office. Eligible for free giveaways when completed.</a:t>
            </a:r>
          </a:p>
          <a:p>
            <a:pPr marL="800100" lvl="1" indent="-342900">
              <a:buFont typeface="Courier New" panose="02070309020205020404" pitchFamily="49" charset="0"/>
              <a:buChar char="o"/>
            </a:pPr>
            <a:r>
              <a:rPr lang="en-US" sz="2000" dirty="0">
                <a:latin typeface="Calibri" panose="020F0502020204030204" pitchFamily="34" charset="0"/>
                <a:cs typeface="Calibri" panose="020F0502020204030204" pitchFamily="34" charset="0"/>
              </a:rPr>
              <a:t>Record live streamed conventional talks. This allows Q&amp;A and the ability to be available forever.</a:t>
            </a:r>
          </a:p>
          <a:p>
            <a:pPr marL="800100" lvl="1" indent="-342900">
              <a:buFont typeface="Courier New" panose="02070309020205020404" pitchFamily="49" charset="0"/>
              <a:buChar char="o"/>
            </a:pPr>
            <a:r>
              <a:rPr lang="en-US" sz="2000" dirty="0">
                <a:latin typeface="Calibri" panose="020F0502020204030204" pitchFamily="34" charset="0"/>
                <a:cs typeface="Calibri" panose="020F0502020204030204" pitchFamily="34" charset="0"/>
              </a:rPr>
              <a:t>Using Wed Cams and Lap Tops multiple sites can be on one Nutrition Education Session with the RD, saving time and money.</a:t>
            </a:r>
          </a:p>
          <a:p>
            <a:pPr marL="342900" indent="-342900">
              <a:buClrTx/>
              <a:buFont typeface="Arial" panose="020B0604020202020204" pitchFamily="34" charset="0"/>
              <a:buChar char="•"/>
            </a:pPr>
            <a:r>
              <a:rPr lang="en-US" sz="2000" dirty="0">
                <a:latin typeface="Calibri" panose="020F0502020204030204" pitchFamily="34" charset="0"/>
                <a:cs typeface="Calibri" panose="020F0502020204030204" pitchFamily="34" charset="0"/>
              </a:rPr>
              <a:t>Parking Lot or by appointment- Promote these links by running them on a loop a day or two monthly at the Senior Center for people without access to technology.</a:t>
            </a:r>
          </a:p>
        </p:txBody>
      </p:sp>
      <p:pic>
        <p:nvPicPr>
          <p:cNvPr id="6" name="Picture 5" descr="Senior center newslette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53000" y="653016"/>
            <a:ext cx="3703896" cy="4782547"/>
          </a:xfrm>
          <a:prstGeom prst="rect">
            <a:avLst/>
          </a:prstGeom>
          <a:ln w="19050">
            <a:solidFill>
              <a:schemeClr val="tx1"/>
            </a:solidFill>
          </a:ln>
        </p:spPr>
      </p:pic>
    </p:spTree>
    <p:extLst>
      <p:ext uri="{BB962C8B-B14F-4D97-AF65-F5344CB8AC3E}">
        <p14:creationId xmlns:p14="http://schemas.microsoft.com/office/powerpoint/2010/main" val="34195914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Graphic with text"/>
          <p:cNvSpPr>
            <a:spLocks noGrp="1"/>
          </p:cNvSpPr>
          <p:nvPr>
            <p:ph type="title"/>
          </p:nvPr>
        </p:nvSpPr>
        <p:spPr>
          <a:xfrm>
            <a:off x="337793" y="152474"/>
            <a:ext cx="8458200" cy="4983162"/>
          </a:xfrm>
        </p:spPr>
        <p:txBody>
          <a:bodyPr>
            <a:normAutofit/>
          </a:bodyPr>
          <a:lstStyle/>
          <a:p>
            <a:pPr algn="l"/>
            <a:r>
              <a:rPr lang="en-US" sz="5400" dirty="0">
                <a:latin typeface="Calibri" panose="020F0502020204030204" pitchFamily="34" charset="0"/>
                <a:cs typeface="Calibri" panose="020F0502020204030204" pitchFamily="34" charset="0"/>
              </a:rPr>
              <a:t>IT CAN’T BE DONE!</a:t>
            </a:r>
            <a:br>
              <a:rPr lang="en-US" sz="54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No Staff No Money…</a:t>
            </a:r>
            <a:br>
              <a:rPr lang="en-US" dirty="0">
                <a:latin typeface="Calibri" panose="020F0502020204030204" pitchFamily="34" charset="0"/>
                <a:cs typeface="Calibri" panose="020F0502020204030204" pitchFamily="34" charset="0"/>
              </a:rPr>
            </a:br>
            <a:br>
              <a:rPr lang="en-US" dirty="0"/>
            </a:br>
            <a:r>
              <a:rPr lang="en-US" sz="2200" dirty="0">
                <a:latin typeface="Calibri" panose="020F0502020204030204" pitchFamily="34" charset="0"/>
                <a:cs typeface="Calibri" panose="020F0502020204030204" pitchFamily="34" charset="0"/>
              </a:rPr>
              <a:t>COVID 19 has provided a unique opportunity to hit the reset button.  We have all done amazing things during the last year that can propel us forward to better days!</a:t>
            </a:r>
            <a:br>
              <a:rPr lang="en-US" sz="22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-Use our new ideas even when we open back up</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-Enhance our Nutrition Programs and Food options</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-Keep our staffs engaged and involved when our volunteers return</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-OAA should consider keeping take out meals available</a:t>
            </a:r>
          </a:p>
        </p:txBody>
      </p:sp>
      <p:cxnSp>
        <p:nvCxnSpPr>
          <p:cNvPr id="5" name="Straight Connector 4" descr="Red line"/>
          <p:cNvCxnSpPr/>
          <p:nvPr/>
        </p:nvCxnSpPr>
        <p:spPr>
          <a:xfrm>
            <a:off x="457200" y="2476500"/>
            <a:ext cx="521208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3074" name="Picture 2" descr="Graphic man looking frustrate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72200" y="706777"/>
            <a:ext cx="1168603"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ands clappi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782335" y="4599557"/>
            <a:ext cx="3116936" cy="15197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8359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ote"/>
          <p:cNvSpPr>
            <a:spLocks noGrp="1"/>
          </p:cNvSpPr>
          <p:nvPr>
            <p:ph type="title"/>
          </p:nvPr>
        </p:nvSpPr>
        <p:spPr>
          <a:xfrm>
            <a:off x="457200" y="1828800"/>
            <a:ext cx="8229600" cy="3429000"/>
          </a:xfrm>
        </p:spPr>
        <p:txBody>
          <a:bodyPr>
            <a:normAutofit fontScale="90000"/>
          </a:bodyPr>
          <a:lstStyle/>
          <a:p>
            <a:r>
              <a:rPr lang="en-US" sz="7200" spc="300" dirty="0">
                <a:latin typeface="Calibri" panose="020F0502020204030204" pitchFamily="34" charset="0"/>
                <a:cs typeface="Calibri" panose="020F0502020204030204" pitchFamily="34" charset="0"/>
              </a:rPr>
              <a:t>N</a:t>
            </a:r>
            <a:r>
              <a:rPr lang="en-US" sz="5400" spc="300" dirty="0">
                <a:latin typeface="Calibri" panose="020F0502020204030204" pitchFamily="34" charset="0"/>
                <a:cs typeface="Calibri" panose="020F0502020204030204" pitchFamily="34" charset="0"/>
              </a:rPr>
              <a:t>ever </a:t>
            </a:r>
            <a:r>
              <a:rPr lang="en-US" sz="8000" spc="300" dirty="0">
                <a:latin typeface="Calibri" panose="020F0502020204030204" pitchFamily="34" charset="0"/>
                <a:cs typeface="Calibri" panose="020F0502020204030204" pitchFamily="34" charset="0"/>
              </a:rPr>
              <a:t>S</a:t>
            </a:r>
            <a:r>
              <a:rPr lang="en-US" sz="5400" spc="300" dirty="0">
                <a:latin typeface="Calibri" panose="020F0502020204030204" pitchFamily="34" charset="0"/>
                <a:cs typeface="Calibri" panose="020F0502020204030204" pitchFamily="34" charset="0"/>
              </a:rPr>
              <a:t>top </a:t>
            </a:r>
            <a:r>
              <a:rPr lang="en-US" sz="8000" spc="300" dirty="0">
                <a:latin typeface="Calibri" panose="020F0502020204030204" pitchFamily="34" charset="0"/>
                <a:cs typeface="Calibri" panose="020F0502020204030204" pitchFamily="34" charset="0"/>
              </a:rPr>
              <a:t>I</a:t>
            </a:r>
            <a:r>
              <a:rPr lang="en-US" sz="5400" spc="300" dirty="0">
                <a:latin typeface="Calibri" panose="020F0502020204030204" pitchFamily="34" charset="0"/>
                <a:cs typeface="Calibri" panose="020F0502020204030204" pitchFamily="34" charset="0"/>
              </a:rPr>
              <a:t>nnovating</a:t>
            </a:r>
            <a:br>
              <a:rPr lang="en-US" sz="5400" spc="300" dirty="0">
                <a:latin typeface="Calibri" panose="020F0502020204030204" pitchFamily="34" charset="0"/>
                <a:cs typeface="Calibri" panose="020F0502020204030204" pitchFamily="34" charset="0"/>
              </a:rPr>
            </a:br>
            <a:r>
              <a:rPr lang="en-US" sz="8000" spc="300" dirty="0">
                <a:latin typeface="Calibri" panose="020F0502020204030204" pitchFamily="34" charset="0"/>
                <a:cs typeface="Calibri" panose="020F0502020204030204" pitchFamily="34" charset="0"/>
              </a:rPr>
              <a:t>K</a:t>
            </a:r>
            <a:r>
              <a:rPr lang="en-US" sz="5400" spc="300" dirty="0">
                <a:latin typeface="Calibri" panose="020F0502020204030204" pitchFamily="34" charset="0"/>
                <a:cs typeface="Calibri" panose="020F0502020204030204" pitchFamily="34" charset="0"/>
              </a:rPr>
              <a:t>eep </a:t>
            </a:r>
            <a:r>
              <a:rPr lang="en-US" sz="8000" spc="300" dirty="0">
                <a:latin typeface="Calibri" panose="020F0502020204030204" pitchFamily="34" charset="0"/>
                <a:cs typeface="Calibri" panose="020F0502020204030204" pitchFamily="34" charset="0"/>
              </a:rPr>
              <a:t>Y</a:t>
            </a:r>
            <a:r>
              <a:rPr lang="en-US" sz="5400" spc="300" dirty="0">
                <a:latin typeface="Calibri" panose="020F0502020204030204" pitchFamily="34" charset="0"/>
                <a:cs typeface="Calibri" panose="020F0502020204030204" pitchFamily="34" charset="0"/>
              </a:rPr>
              <a:t>our </a:t>
            </a:r>
            <a:r>
              <a:rPr lang="en-US" sz="8000" spc="300" dirty="0">
                <a:latin typeface="Calibri" panose="020F0502020204030204" pitchFamily="34" charset="0"/>
                <a:cs typeface="Calibri" panose="020F0502020204030204" pitchFamily="34" charset="0"/>
              </a:rPr>
              <a:t>S</a:t>
            </a:r>
            <a:r>
              <a:rPr lang="en-US" sz="5400" spc="300" dirty="0">
                <a:latin typeface="Calibri" panose="020F0502020204030204" pitchFamily="34" charset="0"/>
                <a:cs typeface="Calibri" panose="020F0502020204030204" pitchFamily="34" charset="0"/>
              </a:rPr>
              <a:t>taff </a:t>
            </a:r>
            <a:r>
              <a:rPr lang="en-US" sz="8000" spc="300" dirty="0">
                <a:latin typeface="Calibri" panose="020F0502020204030204" pitchFamily="34" charset="0"/>
                <a:cs typeface="Calibri" panose="020F0502020204030204" pitchFamily="34" charset="0"/>
              </a:rPr>
              <a:t>I</a:t>
            </a:r>
            <a:r>
              <a:rPr lang="en-US" sz="5400" spc="300" dirty="0">
                <a:latin typeface="Calibri" panose="020F0502020204030204" pitchFamily="34" charset="0"/>
                <a:cs typeface="Calibri" panose="020F0502020204030204" pitchFamily="34" charset="0"/>
              </a:rPr>
              <a:t>nvolved </a:t>
            </a:r>
            <a:br>
              <a:rPr lang="en-US" sz="5400" spc="300" dirty="0">
                <a:latin typeface="Calibri" panose="020F0502020204030204" pitchFamily="34" charset="0"/>
                <a:cs typeface="Calibri" panose="020F0502020204030204" pitchFamily="34" charset="0"/>
              </a:rPr>
            </a:br>
            <a:r>
              <a:rPr lang="en-US" sz="4000" b="1" i="1" spc="300" dirty="0">
                <a:latin typeface="Calibri" panose="020F0502020204030204" pitchFamily="34" charset="0"/>
                <a:cs typeface="Calibri" panose="020F0502020204030204" pitchFamily="34" charset="0"/>
              </a:rPr>
              <a:t>and</a:t>
            </a:r>
            <a:br>
              <a:rPr lang="en-US" sz="5400" dirty="0">
                <a:latin typeface="Calibri" panose="020F0502020204030204" pitchFamily="34" charset="0"/>
                <a:cs typeface="Calibri" panose="020F0502020204030204" pitchFamily="34" charset="0"/>
              </a:rPr>
            </a:br>
            <a:r>
              <a:rPr lang="en-US" sz="8000" spc="-150" dirty="0">
                <a:latin typeface="Calibri" panose="020F0502020204030204" pitchFamily="34" charset="0"/>
                <a:cs typeface="Calibri" panose="020F0502020204030204" pitchFamily="34" charset="0"/>
              </a:rPr>
              <a:t>ALWAYS MAKE IT FUN!</a:t>
            </a:r>
          </a:p>
        </p:txBody>
      </p:sp>
    </p:spTree>
    <p:extLst>
      <p:ext uri="{BB962C8B-B14F-4D97-AF65-F5344CB8AC3E}">
        <p14:creationId xmlns:p14="http://schemas.microsoft.com/office/powerpoint/2010/main" val="6392924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9E0AD-1039-4C5A-948F-CDB53CCB8365}"/>
              </a:ext>
            </a:extLst>
          </p:cNvPr>
          <p:cNvSpPr>
            <a:spLocks noGrp="1"/>
          </p:cNvSpPr>
          <p:nvPr>
            <p:ph type="title"/>
          </p:nvPr>
        </p:nvSpPr>
        <p:spPr/>
        <p:txBody>
          <a:bodyPr>
            <a:normAutofit/>
          </a:bodyPr>
          <a:lstStyle/>
          <a:p>
            <a:r>
              <a:rPr lang="en-US" dirty="0"/>
              <a:t>Contact Information</a:t>
            </a:r>
          </a:p>
        </p:txBody>
      </p:sp>
      <p:sp>
        <p:nvSpPr>
          <p:cNvPr id="3" name="Content Placeholder 2">
            <a:extLst>
              <a:ext uri="{FF2B5EF4-FFF2-40B4-BE49-F238E27FC236}">
                <a16:creationId xmlns:a16="http://schemas.microsoft.com/office/drawing/2014/main" id="{0A272615-985C-4ECC-8242-BF56516493CB}"/>
              </a:ext>
            </a:extLst>
          </p:cNvPr>
          <p:cNvSpPr>
            <a:spLocks noGrp="1"/>
          </p:cNvSpPr>
          <p:nvPr>
            <p:ph idx="1"/>
          </p:nvPr>
        </p:nvSpPr>
        <p:spPr>
          <a:xfrm>
            <a:off x="457200" y="1828800"/>
            <a:ext cx="8229600" cy="3505200"/>
          </a:xfrm>
        </p:spPr>
        <p:txBody>
          <a:bodyPr>
            <a:normAutofit fontScale="47500" lnSpcReduction="20000"/>
          </a:bodyPr>
          <a:lstStyle/>
          <a:p>
            <a:pPr marL="0" indent="0" algn="ctr">
              <a:buNone/>
            </a:pPr>
            <a:r>
              <a:rPr lang="en-US" sz="5800" b="1" dirty="0">
                <a:latin typeface="Calibri" panose="020F0502020204030204" pitchFamily="34" charset="0"/>
                <a:cs typeface="Calibri" panose="020F0502020204030204" pitchFamily="34" charset="0"/>
              </a:rPr>
              <a:t>Joel Sekorski </a:t>
            </a:r>
          </a:p>
          <a:p>
            <a:pPr marL="0" indent="0" algn="ctr">
              <a:buNone/>
            </a:pPr>
            <a:r>
              <a:rPr lang="en-US" sz="5800" b="1" dirty="0">
                <a:latin typeface="Calibri" panose="020F0502020204030204" pitchFamily="34" charset="0"/>
                <a:cs typeface="Calibri" panose="020F0502020204030204" pitchFamily="34" charset="0"/>
              </a:rPr>
              <a:t>Director </a:t>
            </a:r>
          </a:p>
          <a:p>
            <a:pPr marL="0" indent="0" algn="ctr">
              <a:buNone/>
            </a:pPr>
            <a:r>
              <a:rPr lang="en-US" sz="5800" b="1" dirty="0">
                <a:latin typeface="Calibri" panose="020F0502020204030204" pitchFamily="34" charset="0"/>
                <a:cs typeface="Calibri" panose="020F0502020204030204" pitchFamily="34" charset="0"/>
              </a:rPr>
              <a:t>Services for the Elderly</a:t>
            </a:r>
          </a:p>
          <a:p>
            <a:pPr marL="0" indent="0" algn="ctr">
              <a:buNone/>
            </a:pPr>
            <a:endParaRPr lang="en-US" sz="2400" dirty="0">
              <a:latin typeface="Calibri" panose="020F0502020204030204" pitchFamily="34" charset="0"/>
              <a:cs typeface="Calibri" panose="020F0502020204030204" pitchFamily="34" charset="0"/>
            </a:endParaRPr>
          </a:p>
          <a:p>
            <a:pPr marL="0" indent="0" algn="ctr">
              <a:buNone/>
            </a:pPr>
            <a:r>
              <a:rPr lang="en-US" sz="4400" dirty="0">
                <a:latin typeface="Calibri" panose="020F0502020204030204" pitchFamily="34" charset="0"/>
                <a:cs typeface="Calibri" panose="020F0502020204030204" pitchFamily="34" charset="0"/>
              </a:rPr>
              <a:t>Sullivan Senior Center </a:t>
            </a:r>
          </a:p>
          <a:p>
            <a:pPr marL="0" indent="0" algn="ctr">
              <a:buNone/>
            </a:pPr>
            <a:r>
              <a:rPr lang="en-US" sz="4400" dirty="0">
                <a:latin typeface="Calibri" panose="020F0502020204030204" pitchFamily="34" charset="0"/>
                <a:cs typeface="Calibri" panose="020F0502020204030204" pitchFamily="34" charset="0"/>
              </a:rPr>
              <a:t>Litchfield Hills NW Elderly Nutrition Program, </a:t>
            </a:r>
          </a:p>
          <a:p>
            <a:pPr marL="0" indent="0" algn="ctr">
              <a:buNone/>
            </a:pPr>
            <a:r>
              <a:rPr lang="en-US" sz="4400" dirty="0">
                <a:latin typeface="Calibri" panose="020F0502020204030204" pitchFamily="34" charset="0"/>
                <a:cs typeface="Calibri" panose="020F0502020204030204" pitchFamily="34" charset="0"/>
              </a:rPr>
              <a:t>88 East Albert Street</a:t>
            </a:r>
          </a:p>
          <a:p>
            <a:pPr marL="0" indent="0" algn="ctr">
              <a:buNone/>
            </a:pPr>
            <a:r>
              <a:rPr lang="en-US" sz="4400" dirty="0">
                <a:latin typeface="Calibri" panose="020F0502020204030204" pitchFamily="34" charset="0"/>
                <a:cs typeface="Calibri" panose="020F0502020204030204" pitchFamily="34" charset="0"/>
              </a:rPr>
              <a:t>Torrington, Connecticut</a:t>
            </a:r>
          </a:p>
          <a:p>
            <a:pPr marL="0" indent="0" algn="ctr">
              <a:buNone/>
            </a:pPr>
            <a:endParaRPr lang="en-US" sz="4400" dirty="0">
              <a:latin typeface="Calibri" panose="020F0502020204030204" pitchFamily="34" charset="0"/>
              <a:cs typeface="Calibri" panose="020F0502020204030204" pitchFamily="34" charset="0"/>
            </a:endParaRPr>
          </a:p>
          <a:p>
            <a:pPr marL="0" indent="0" algn="ctr">
              <a:buNone/>
            </a:pPr>
            <a:r>
              <a:rPr lang="en-US" sz="4400" dirty="0">
                <a:latin typeface="Calibri" panose="020F0502020204030204" pitchFamily="34" charset="0"/>
                <a:cs typeface="Calibri" panose="020F0502020204030204" pitchFamily="34" charset="0"/>
                <a:hlinkClick r:id="rId3"/>
              </a:rPr>
              <a:t>joel_sekorski@TorringtonCT.org</a:t>
            </a:r>
            <a:r>
              <a:rPr lang="en-US" sz="4400" dirty="0">
                <a:latin typeface="Calibri" panose="020F0502020204030204" pitchFamily="34" charset="0"/>
                <a:cs typeface="Calibri" panose="020F0502020204030204" pitchFamily="34" charset="0"/>
              </a:rPr>
              <a:t> </a:t>
            </a:r>
          </a:p>
          <a:p>
            <a:pPr marL="0" indent="0" algn="ctr">
              <a:buNone/>
            </a:pPr>
            <a:endParaRPr lang="en-US" sz="24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6137651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9E0AD-1039-4C5A-948F-CDB53CCB8365}"/>
              </a:ext>
            </a:extLst>
          </p:cNvPr>
          <p:cNvSpPr>
            <a:spLocks noGrp="1"/>
          </p:cNvSpPr>
          <p:nvPr>
            <p:ph type="title"/>
          </p:nvPr>
        </p:nvSpPr>
        <p:spPr/>
        <p:txBody>
          <a:bodyPr/>
          <a:lstStyle/>
          <a:p>
            <a:r>
              <a:rPr lang="en-US" dirty="0"/>
              <a:t>Closing Comments</a:t>
            </a:r>
          </a:p>
        </p:txBody>
      </p:sp>
      <p:pic>
        <p:nvPicPr>
          <p:cNvPr id="6" name="Picture 5" descr="Photo of speaker- Edwin Walker">
            <a:extLst>
              <a:ext uri="{FF2B5EF4-FFF2-40B4-BE49-F238E27FC236}">
                <a16:creationId xmlns:a16="http://schemas.microsoft.com/office/drawing/2014/main" id="{8938283B-CE08-4D04-A41F-5C102315AE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14151" y="1387475"/>
            <a:ext cx="1560057" cy="2346325"/>
          </a:xfrm>
          <a:prstGeom prst="rect">
            <a:avLst/>
          </a:prstGeom>
        </p:spPr>
      </p:pic>
      <p:sp>
        <p:nvSpPr>
          <p:cNvPr id="3" name="Content Placeholder 2">
            <a:extLst>
              <a:ext uri="{FF2B5EF4-FFF2-40B4-BE49-F238E27FC236}">
                <a16:creationId xmlns:a16="http://schemas.microsoft.com/office/drawing/2014/main" id="{0A272615-985C-4ECC-8242-BF56516493CB}"/>
              </a:ext>
            </a:extLst>
          </p:cNvPr>
          <p:cNvSpPr>
            <a:spLocks noGrp="1"/>
          </p:cNvSpPr>
          <p:nvPr>
            <p:ph idx="1"/>
          </p:nvPr>
        </p:nvSpPr>
        <p:spPr>
          <a:xfrm>
            <a:off x="465438" y="3733800"/>
            <a:ext cx="8229600" cy="2346325"/>
          </a:xfrm>
        </p:spPr>
        <p:txBody>
          <a:bodyPr/>
          <a:lstStyle/>
          <a:p>
            <a:pPr marL="0" indent="0" algn="ctr">
              <a:buNone/>
            </a:pPr>
            <a:r>
              <a:rPr lang="en-US" dirty="0">
                <a:latin typeface="Calibri" panose="020F0502020204030204" pitchFamily="34" charset="0"/>
                <a:cs typeface="Calibri" panose="020F0502020204030204" pitchFamily="34" charset="0"/>
              </a:rPr>
              <a:t>Edwin Walker, JD</a:t>
            </a:r>
          </a:p>
          <a:p>
            <a:pPr marL="0" indent="0" algn="ctr">
              <a:buNone/>
            </a:pPr>
            <a:r>
              <a:rPr lang="en-US" sz="2400" dirty="0">
                <a:latin typeface="Calibri" panose="020F0502020204030204" pitchFamily="34" charset="0"/>
                <a:cs typeface="Calibri" panose="020F0502020204030204" pitchFamily="34" charset="0"/>
              </a:rPr>
              <a:t>Deputy Assistant Secretary of Aging</a:t>
            </a:r>
          </a:p>
          <a:p>
            <a:pPr marL="0" indent="0" algn="ctr">
              <a:buNone/>
            </a:pPr>
            <a:r>
              <a:rPr lang="en-US" sz="2400" dirty="0">
                <a:latin typeface="Calibri" panose="020F0502020204030204" pitchFamily="34" charset="0"/>
                <a:cs typeface="Calibri" panose="020F0502020204030204" pitchFamily="34" charset="0"/>
              </a:rPr>
              <a:t>Administration for Community Living</a:t>
            </a:r>
          </a:p>
          <a:p>
            <a:pPr marL="0" indent="0" algn="ctr">
              <a:buNone/>
            </a:pPr>
            <a:r>
              <a:rPr lang="en-US" sz="2400" dirty="0">
                <a:latin typeface="Calibri" panose="020F0502020204030204" pitchFamily="34" charset="0"/>
                <a:cs typeface="Calibri" panose="020F0502020204030204" pitchFamily="34" charset="0"/>
              </a:rPr>
              <a:t>Email – edwin.walker@acl.hhs.gov</a:t>
            </a:r>
          </a:p>
          <a:p>
            <a:endParaRPr lang="en-US" dirty="0"/>
          </a:p>
        </p:txBody>
      </p:sp>
    </p:spTree>
    <p:extLst>
      <p:ext uri="{BB962C8B-B14F-4D97-AF65-F5344CB8AC3E}">
        <p14:creationId xmlns:p14="http://schemas.microsoft.com/office/powerpoint/2010/main" val="22158880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9E0AD-1039-4C5A-948F-CDB53CCB8365}"/>
              </a:ext>
            </a:extLst>
          </p:cNvPr>
          <p:cNvSpPr>
            <a:spLocks noGrp="1"/>
          </p:cNvSpPr>
          <p:nvPr>
            <p:ph type="title"/>
          </p:nvPr>
        </p:nvSpPr>
        <p:spPr/>
        <p:txBody>
          <a:bodyPr>
            <a:normAutofit fontScale="90000"/>
          </a:bodyPr>
          <a:lstStyle/>
          <a:p>
            <a:r>
              <a:rPr lang="en-US" dirty="0"/>
              <a:t>More Information &amp; </a:t>
            </a:r>
            <a:br>
              <a:rPr lang="en-US" dirty="0"/>
            </a:br>
            <a:r>
              <a:rPr lang="en-US" dirty="0"/>
              <a:t>Certificate of Participation</a:t>
            </a:r>
          </a:p>
        </p:txBody>
      </p:sp>
      <p:pic>
        <p:nvPicPr>
          <p:cNvPr id="9" name="Picture 8" descr="Photo of speaker- Kathy Wilson-Gold">
            <a:extLst>
              <a:ext uri="{FF2B5EF4-FFF2-40B4-BE49-F238E27FC236}">
                <a16:creationId xmlns:a16="http://schemas.microsoft.com/office/drawing/2014/main" id="{3D424E26-3C73-4EF4-A8E5-A5084E3488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95000" y="1447800"/>
            <a:ext cx="1754000" cy="2544621"/>
          </a:xfrm>
          <a:prstGeom prst="rect">
            <a:avLst/>
          </a:prstGeom>
        </p:spPr>
      </p:pic>
      <p:sp>
        <p:nvSpPr>
          <p:cNvPr id="3" name="Content Placeholder 2">
            <a:extLst>
              <a:ext uri="{FF2B5EF4-FFF2-40B4-BE49-F238E27FC236}">
                <a16:creationId xmlns:a16="http://schemas.microsoft.com/office/drawing/2014/main" id="{0A272615-985C-4ECC-8242-BF56516493CB}"/>
              </a:ext>
            </a:extLst>
          </p:cNvPr>
          <p:cNvSpPr>
            <a:spLocks noGrp="1"/>
          </p:cNvSpPr>
          <p:nvPr>
            <p:ph idx="1"/>
          </p:nvPr>
        </p:nvSpPr>
        <p:spPr>
          <a:xfrm>
            <a:off x="465438" y="3962400"/>
            <a:ext cx="8229600" cy="2186781"/>
          </a:xfrm>
        </p:spPr>
        <p:txBody>
          <a:bodyPr/>
          <a:lstStyle/>
          <a:p>
            <a:pPr marL="0" indent="0" algn="ctr">
              <a:buNone/>
            </a:pPr>
            <a:r>
              <a:rPr lang="en-US" dirty="0">
                <a:latin typeface="Calibri" panose="020F0502020204030204" pitchFamily="34" charset="0"/>
                <a:cs typeface="Calibri" panose="020F0502020204030204" pitchFamily="34" charset="0"/>
              </a:rPr>
              <a:t>Kathy Wilson-Gold, MS, RDN, LD</a:t>
            </a:r>
          </a:p>
          <a:p>
            <a:pPr marL="0" indent="0" algn="ctr">
              <a:buNone/>
            </a:pPr>
            <a:r>
              <a:rPr lang="en-US" sz="2000" dirty="0">
                <a:latin typeface="Calibri" panose="020F0502020204030204" pitchFamily="34" charset="0"/>
                <a:cs typeface="Calibri" panose="020F0502020204030204" pitchFamily="34" charset="0"/>
              </a:rPr>
              <a:t>Nutrition Consultant</a:t>
            </a:r>
          </a:p>
          <a:p>
            <a:pPr marL="0" indent="0" algn="ctr">
              <a:buNone/>
            </a:pPr>
            <a:r>
              <a:rPr lang="en-US" sz="2000" dirty="0">
                <a:latin typeface="Calibri" panose="020F0502020204030204" pitchFamily="34" charset="0"/>
                <a:cs typeface="Calibri" panose="020F0502020204030204" pitchFamily="34" charset="0"/>
              </a:rPr>
              <a:t>Office of Nutrition and Health Promotion Programs</a:t>
            </a:r>
          </a:p>
          <a:p>
            <a:pPr marL="0" indent="0" algn="ctr">
              <a:buNone/>
            </a:pPr>
            <a:r>
              <a:rPr lang="en-US" sz="2000" dirty="0">
                <a:latin typeface="Calibri" panose="020F0502020204030204" pitchFamily="34" charset="0"/>
                <a:cs typeface="Calibri" panose="020F0502020204030204" pitchFamily="34" charset="0"/>
              </a:rPr>
              <a:t>Email - </a:t>
            </a:r>
            <a:r>
              <a:rPr lang="en-US" sz="2000" dirty="0">
                <a:latin typeface="Calibri" panose="020F0502020204030204" pitchFamily="34" charset="0"/>
                <a:cs typeface="Calibri" panose="020F0502020204030204" pitchFamily="34" charset="0"/>
                <a:hlinkClick r:id="rId4"/>
              </a:rPr>
              <a:t>kathy.wilson-gold@acl.hhs.gov</a:t>
            </a:r>
            <a:r>
              <a:rPr lang="en-US" sz="2000" dirty="0">
                <a:latin typeface="Calibri" panose="020F0502020204030204" pitchFamily="34" charset="0"/>
                <a:cs typeface="Calibri" panose="020F0502020204030204" pitchFamily="34" charset="0"/>
              </a:rPr>
              <a:t> </a:t>
            </a:r>
          </a:p>
          <a:p>
            <a:endParaRPr lang="en-US" dirty="0"/>
          </a:p>
        </p:txBody>
      </p:sp>
    </p:spTree>
    <p:extLst>
      <p:ext uri="{BB962C8B-B14F-4D97-AF65-F5344CB8AC3E}">
        <p14:creationId xmlns:p14="http://schemas.microsoft.com/office/powerpoint/2010/main" val="29547106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F3437-4730-4164-92CB-68EC271C3267}"/>
              </a:ext>
            </a:extLst>
          </p:cNvPr>
          <p:cNvSpPr>
            <a:spLocks noGrp="1"/>
          </p:cNvSpPr>
          <p:nvPr>
            <p:ph type="title" idx="4294967295"/>
          </p:nvPr>
        </p:nvSpPr>
        <p:spPr>
          <a:xfrm>
            <a:off x="233729" y="4419600"/>
            <a:ext cx="9144000" cy="762000"/>
          </a:xfrm>
        </p:spPr>
        <p:txBody>
          <a:bodyPr>
            <a:normAutofit fontScale="90000"/>
          </a:bodyPr>
          <a:lstStyle/>
          <a:p>
            <a:r>
              <a:rPr lang="en-US" dirty="0"/>
              <a:t>Trifecta: </a:t>
            </a:r>
            <a:br>
              <a:rPr lang="en-US" dirty="0"/>
            </a:br>
            <a:r>
              <a:rPr lang="en-US" sz="3600" dirty="0"/>
              <a:t>Nutrition, Socialization, Health and Well-Being</a:t>
            </a:r>
            <a:br>
              <a:rPr lang="en-US" sz="3600" dirty="0"/>
            </a:br>
            <a:br>
              <a:rPr lang="en-US" sz="3600" dirty="0"/>
            </a:br>
            <a:r>
              <a:rPr lang="en-US" sz="3600" dirty="0"/>
              <a:t>Thank you for attending!</a:t>
            </a:r>
          </a:p>
        </p:txBody>
      </p:sp>
      <p:sp>
        <p:nvSpPr>
          <p:cNvPr id="9" name="Text Placeholder 8">
            <a:extLst>
              <a:ext uri="{FF2B5EF4-FFF2-40B4-BE49-F238E27FC236}">
                <a16:creationId xmlns:a16="http://schemas.microsoft.com/office/drawing/2014/main" id="{451EBD84-85C8-C847-992A-E6C7C80073EC}"/>
              </a:ext>
            </a:extLst>
          </p:cNvPr>
          <p:cNvSpPr>
            <a:spLocks noGrp="1"/>
          </p:cNvSpPr>
          <p:nvPr>
            <p:ph type="body" sz="quarter" idx="17"/>
          </p:nvPr>
        </p:nvSpPr>
        <p:spPr>
          <a:xfrm>
            <a:off x="76200" y="152400"/>
            <a:ext cx="8763000" cy="685800"/>
          </a:xfrm>
        </p:spPr>
        <p:txBody>
          <a:bodyPr>
            <a:normAutofit fontScale="92500"/>
          </a:bodyPr>
          <a:lstStyle/>
          <a:p>
            <a:r>
              <a:rPr lang="en-US" dirty="0"/>
              <a:t>Celebrate Our Senior Nutrition Program</a:t>
            </a:r>
          </a:p>
        </p:txBody>
      </p:sp>
      <p:sp>
        <p:nvSpPr>
          <p:cNvPr id="8" name="Subtitle 7">
            <a:extLst>
              <a:ext uri="{FF2B5EF4-FFF2-40B4-BE49-F238E27FC236}">
                <a16:creationId xmlns:a16="http://schemas.microsoft.com/office/drawing/2014/main" id="{7BC67644-F15E-9746-A5FA-B90F5EAE9379}"/>
              </a:ext>
            </a:extLst>
          </p:cNvPr>
          <p:cNvSpPr>
            <a:spLocks noGrp="1"/>
          </p:cNvSpPr>
          <p:nvPr>
            <p:ph type="subTitle" idx="1"/>
          </p:nvPr>
        </p:nvSpPr>
        <p:spPr>
          <a:xfrm>
            <a:off x="179408" y="797787"/>
            <a:ext cx="5867400" cy="533400"/>
          </a:xfrm>
        </p:spPr>
        <p:txBody>
          <a:bodyPr/>
          <a:lstStyle/>
          <a:p>
            <a:r>
              <a:rPr lang="en-US" i="0" dirty="0"/>
              <a:t>March </a:t>
            </a:r>
            <a:r>
              <a:rPr lang="en-US" i="0" dirty="0">
                <a:solidFill>
                  <a:schemeClr val="bg1"/>
                </a:solidFill>
              </a:rPr>
              <a:t>2021</a:t>
            </a:r>
          </a:p>
        </p:txBody>
      </p:sp>
      <p:pic>
        <p:nvPicPr>
          <p:cNvPr id="7" name="Picture 6" descr="Administration for Community Living logo">
            <a:extLst>
              <a:ext uri="{FF2B5EF4-FFF2-40B4-BE49-F238E27FC236}">
                <a16:creationId xmlns:a16="http://schemas.microsoft.com/office/drawing/2014/main" id="{A7184DA0-5783-4A27-A906-8C5456966A7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03470" y="1536100"/>
            <a:ext cx="2060627" cy="1054699"/>
          </a:xfrm>
          <a:prstGeom prst="rect">
            <a:avLst/>
          </a:prstGeom>
        </p:spPr>
      </p:pic>
      <p:sp>
        <p:nvSpPr>
          <p:cNvPr id="3" name="TextBox 2">
            <a:extLst>
              <a:ext uri="{FF2B5EF4-FFF2-40B4-BE49-F238E27FC236}">
                <a16:creationId xmlns:a16="http://schemas.microsoft.com/office/drawing/2014/main" id="{98E64835-F52E-41FF-BDDF-01179B85EF07}"/>
              </a:ext>
            </a:extLst>
          </p:cNvPr>
          <p:cNvSpPr txBox="1"/>
          <p:nvPr/>
        </p:nvSpPr>
        <p:spPr>
          <a:xfrm>
            <a:off x="459311" y="6324600"/>
            <a:ext cx="8684689" cy="215444"/>
          </a:xfrm>
          <a:prstGeom prst="rect">
            <a:avLst/>
          </a:prstGeom>
          <a:noFill/>
        </p:spPr>
        <p:txBody>
          <a:bodyPr wrap="square" rtlCol="0">
            <a:spAutoFit/>
          </a:bodyPr>
          <a:lstStyle/>
          <a:p>
            <a:pPr algn="ctr"/>
            <a:r>
              <a:rPr lang="en-US" sz="800" i="1" dirty="0"/>
              <a:t>The Administration for Community Living does not endorse any products/brands shared during this event. </a:t>
            </a:r>
          </a:p>
        </p:txBody>
      </p:sp>
    </p:spTree>
    <p:extLst>
      <p:ext uri="{BB962C8B-B14F-4D97-AF65-F5344CB8AC3E}">
        <p14:creationId xmlns:p14="http://schemas.microsoft.com/office/powerpoint/2010/main" val="4128795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latin typeface="Calibri" panose="020F0502020204030204" pitchFamily="34" charset="0"/>
                <a:cs typeface="Calibri" panose="020F0502020204030204" pitchFamily="34" charset="0"/>
              </a:rPr>
              <a:t>ACL Organization</a:t>
            </a:r>
          </a:p>
        </p:txBody>
      </p:sp>
      <p:sp>
        <p:nvSpPr>
          <p:cNvPr id="5" name="Content Placeholder 4"/>
          <p:cNvSpPr>
            <a:spLocks noGrp="1"/>
          </p:cNvSpPr>
          <p:nvPr>
            <p:ph idx="1"/>
          </p:nvPr>
        </p:nvSpPr>
        <p:spPr/>
        <p:txBody>
          <a:bodyPr>
            <a:normAutofit fontScale="85000" lnSpcReduction="20000"/>
          </a:bodyPr>
          <a:lstStyle/>
          <a:p>
            <a:pPr marL="0" indent="0">
              <a:buNone/>
            </a:pPr>
            <a:r>
              <a:rPr lang="en-US" sz="3300" dirty="0"/>
              <a:t>The ACL office leading the Celebrate the Senior Nutrition Program events is:</a:t>
            </a:r>
          </a:p>
          <a:p>
            <a:pPr marL="728663" lvl="1" indent="-385763">
              <a:lnSpc>
                <a:spcPct val="210000"/>
              </a:lnSpc>
              <a:buFont typeface="Arial" pitchFamily="34" charset="0"/>
              <a:buAutoNum type="alphaUcPeriod"/>
            </a:pPr>
            <a:r>
              <a:rPr lang="en-US" dirty="0"/>
              <a:t>Office of Nutrition and Health Promotion Programs</a:t>
            </a:r>
          </a:p>
          <a:p>
            <a:pPr marL="728663" lvl="1" indent="-385763">
              <a:lnSpc>
                <a:spcPct val="210000"/>
              </a:lnSpc>
              <a:buAutoNum type="alphaUcPeriod"/>
            </a:pPr>
            <a:r>
              <a:rPr lang="en-US" dirty="0"/>
              <a:t>Office of Nutrition</a:t>
            </a:r>
          </a:p>
          <a:p>
            <a:pPr marL="728663" lvl="1" indent="-385763">
              <a:lnSpc>
                <a:spcPct val="210000"/>
              </a:lnSpc>
              <a:buAutoNum type="alphaUcPeriod"/>
            </a:pPr>
            <a:r>
              <a:rPr lang="en-US" dirty="0"/>
              <a:t>Office of Eating Well</a:t>
            </a:r>
          </a:p>
          <a:p>
            <a:pPr marL="728663" lvl="1" indent="-385763">
              <a:lnSpc>
                <a:spcPct val="210000"/>
              </a:lnSpc>
              <a:buAutoNum type="alphaUcPeriod"/>
            </a:pPr>
            <a:r>
              <a:rPr lang="en-US" dirty="0"/>
              <a:t>Office of Smart People</a:t>
            </a:r>
          </a:p>
        </p:txBody>
      </p:sp>
    </p:spTree>
    <p:extLst>
      <p:ext uri="{BB962C8B-B14F-4D97-AF65-F5344CB8AC3E}">
        <p14:creationId xmlns:p14="http://schemas.microsoft.com/office/powerpoint/2010/main" val="2111967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553"/>
            <a:ext cx="8229600" cy="1143000"/>
          </a:xfrm>
        </p:spPr>
        <p:txBody>
          <a:bodyPr/>
          <a:lstStyle/>
          <a:p>
            <a:r>
              <a:rPr lang="en-US" dirty="0">
                <a:latin typeface="Calibri" panose="020F0502020204030204" pitchFamily="34" charset="0"/>
                <a:cs typeface="Calibri" panose="020F0502020204030204" pitchFamily="34" charset="0"/>
              </a:rPr>
              <a:t>ACL Organization </a:t>
            </a:r>
            <a:r>
              <a:rPr lang="en-US" sz="1600" dirty="0">
                <a:latin typeface="Calibri" panose="020F0502020204030204" pitchFamily="34" charset="0"/>
                <a:cs typeface="Calibri" panose="020F0502020204030204" pitchFamily="34" charset="0"/>
              </a:rPr>
              <a:t>Answer*</a:t>
            </a:r>
          </a:p>
        </p:txBody>
      </p:sp>
      <p:sp>
        <p:nvSpPr>
          <p:cNvPr id="5" name="Content Placeholder 4"/>
          <p:cNvSpPr>
            <a:spLocks noGrp="1"/>
          </p:cNvSpPr>
          <p:nvPr>
            <p:ph idx="1"/>
          </p:nvPr>
        </p:nvSpPr>
        <p:spPr/>
        <p:txBody>
          <a:bodyPr>
            <a:normAutofit fontScale="85000" lnSpcReduction="20000"/>
          </a:bodyPr>
          <a:lstStyle/>
          <a:p>
            <a:pPr marL="0" indent="0">
              <a:buNone/>
            </a:pPr>
            <a:r>
              <a:rPr lang="en-US" sz="3300" dirty="0"/>
              <a:t>The ACL office leading the Celebrate the Senior Nutrition Program events is:</a:t>
            </a:r>
          </a:p>
          <a:p>
            <a:pPr marL="728663" lvl="1" indent="-385763">
              <a:lnSpc>
                <a:spcPct val="210000"/>
              </a:lnSpc>
              <a:buFont typeface="Arial" pitchFamily="34" charset="0"/>
              <a:buAutoNum type="alphaUcPeriod"/>
            </a:pPr>
            <a:r>
              <a:rPr lang="en-US">
                <a:solidFill>
                  <a:srgbClr val="C00000"/>
                </a:solidFill>
              </a:rPr>
              <a:t>*</a:t>
            </a:r>
            <a:r>
              <a:rPr lang="en-US" dirty="0">
                <a:solidFill>
                  <a:srgbClr val="C00000"/>
                </a:solidFill>
              </a:rPr>
              <a:t>Office of Nutrition and Health Promotion Programs</a:t>
            </a:r>
          </a:p>
          <a:p>
            <a:pPr marL="728663" lvl="1" indent="-385763">
              <a:lnSpc>
                <a:spcPct val="210000"/>
              </a:lnSpc>
              <a:buAutoNum type="alphaUcPeriod"/>
            </a:pPr>
            <a:r>
              <a:rPr lang="en-US" dirty="0"/>
              <a:t>Office of Nutrition</a:t>
            </a:r>
          </a:p>
          <a:p>
            <a:pPr marL="728663" lvl="1" indent="-385763">
              <a:lnSpc>
                <a:spcPct val="210000"/>
              </a:lnSpc>
              <a:buAutoNum type="alphaUcPeriod"/>
            </a:pPr>
            <a:r>
              <a:rPr lang="en-US" dirty="0"/>
              <a:t>Office of Eating Well</a:t>
            </a:r>
          </a:p>
          <a:p>
            <a:pPr marL="728663" lvl="1" indent="-385763">
              <a:lnSpc>
                <a:spcPct val="210000"/>
              </a:lnSpc>
              <a:buAutoNum type="alphaUcPeriod"/>
            </a:pPr>
            <a:r>
              <a:rPr lang="en-US" dirty="0"/>
              <a:t>Office of Smart People</a:t>
            </a:r>
          </a:p>
        </p:txBody>
      </p:sp>
    </p:spTree>
    <p:extLst>
      <p:ext uri="{BB962C8B-B14F-4D97-AF65-F5344CB8AC3E}">
        <p14:creationId xmlns:p14="http://schemas.microsoft.com/office/powerpoint/2010/main" val="607317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89" y="457201"/>
            <a:ext cx="8229600" cy="1143000"/>
          </a:xfrm>
        </p:spPr>
        <p:txBody>
          <a:bodyPr>
            <a:normAutofit fontScale="90000"/>
          </a:bodyPr>
          <a:lstStyle/>
          <a:p>
            <a:r>
              <a:rPr lang="en-US" sz="4900" dirty="0">
                <a:latin typeface="Calibri" panose="020F0502020204030204" pitchFamily="34" charset="0"/>
                <a:ea typeface="Calibri" panose="020F0502020204030204" pitchFamily="34" charset="0"/>
                <a:cs typeface="Calibri" panose="020F0502020204030204" pitchFamily="34" charset="0"/>
              </a:rPr>
              <a:t>2020 Reauthorization Changes:  </a:t>
            </a:r>
            <a:br>
              <a:rPr lang="en-US" sz="4900" dirty="0">
                <a:latin typeface="Calibri" panose="020F0502020204030204" pitchFamily="34" charset="0"/>
                <a:ea typeface="Calibri" panose="020F0502020204030204" pitchFamily="34" charset="0"/>
                <a:cs typeface="Calibri" panose="020F0502020204030204" pitchFamily="34" charset="0"/>
              </a:rPr>
            </a:br>
            <a:r>
              <a:rPr lang="en-US" sz="4900" dirty="0">
                <a:latin typeface="Calibri" panose="020F0502020204030204" pitchFamily="34" charset="0"/>
                <a:ea typeface="Calibri" panose="020F0502020204030204" pitchFamily="34" charset="0"/>
                <a:cs typeface="Calibri" panose="020F0502020204030204" pitchFamily="34" charset="0"/>
              </a:rPr>
              <a:t>Title III-C Nutrition Services</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464489" y="1676400"/>
            <a:ext cx="8229600" cy="3886200"/>
          </a:xfrm>
        </p:spPr>
        <p:txBody>
          <a:bodyPr/>
          <a:lstStyle/>
          <a:p>
            <a:pPr marL="0" indent="0">
              <a:lnSpc>
                <a:spcPct val="107000"/>
              </a:lnSpc>
              <a:spcBef>
                <a:spcPts val="0"/>
              </a:spcBef>
              <a:spcAft>
                <a:spcPts val="600"/>
              </a:spcAft>
              <a:buNone/>
            </a:pPr>
            <a:r>
              <a:rPr lang="en-US" sz="2800" dirty="0">
                <a:latin typeface="Calibri" panose="020F0502020204030204" pitchFamily="34" charset="0"/>
                <a:ea typeface="Calibri" panose="020F0502020204030204" pitchFamily="34" charset="0"/>
                <a:cs typeface="Times New Roman" panose="02020603050405020304" pitchFamily="18" charset="0"/>
              </a:rPr>
              <a:t>Which NEW issue was added to the 2020 reauthorization of the OAA that relates to the senior nutrition program? </a:t>
            </a:r>
            <a:r>
              <a:rPr lang="en-US" sz="2800" i="1" dirty="0">
                <a:latin typeface="Calibri" panose="020F0502020204030204" pitchFamily="34" charset="0"/>
                <a:ea typeface="Calibri" panose="020F0502020204030204" pitchFamily="34" charset="0"/>
                <a:cs typeface="Times New Roman" panose="02020603050405020304" pitchFamily="18" charset="0"/>
              </a:rPr>
              <a:t>(select one)</a:t>
            </a:r>
          </a:p>
          <a:p>
            <a:pPr marL="685800" lvl="2" indent="0">
              <a:lnSpc>
                <a:spcPct val="107000"/>
              </a:lnSpc>
              <a:spcBef>
                <a:spcPts val="0"/>
              </a:spcBef>
              <a:buNone/>
            </a:pPr>
            <a:r>
              <a:rPr lang="en-US" dirty="0">
                <a:latin typeface="Calibri" panose="020F0502020204030204" pitchFamily="34" charset="0"/>
                <a:ea typeface="Calibri" panose="020F0502020204030204" pitchFamily="34" charset="0"/>
                <a:cs typeface="Times New Roman" panose="02020603050405020304" pitchFamily="18" charset="0"/>
              </a:rPr>
              <a:t>A.	Hunger</a:t>
            </a:r>
          </a:p>
          <a:p>
            <a:pPr marL="685800" lvl="2" indent="0">
              <a:lnSpc>
                <a:spcPct val="107000"/>
              </a:lnSpc>
              <a:spcBef>
                <a:spcPts val="0"/>
              </a:spcBef>
              <a:buNone/>
            </a:pPr>
            <a:r>
              <a:rPr lang="en-US" dirty="0">
                <a:latin typeface="Calibri" panose="020F0502020204030204" pitchFamily="34" charset="0"/>
                <a:ea typeface="Calibri" panose="020F0502020204030204" pitchFamily="34" charset="0"/>
                <a:cs typeface="Times New Roman" panose="02020603050405020304" pitchFamily="18" charset="0"/>
              </a:rPr>
              <a:t>B.	Food</a:t>
            </a:r>
          </a:p>
          <a:p>
            <a:pPr marL="685800" lvl="2" indent="0">
              <a:lnSpc>
                <a:spcPct val="107000"/>
              </a:lnSpc>
              <a:spcBef>
                <a:spcPts val="0"/>
              </a:spcBef>
              <a:buNone/>
            </a:pPr>
            <a:r>
              <a:rPr lang="en-US" dirty="0">
                <a:latin typeface="Calibri" panose="020F0502020204030204" pitchFamily="34" charset="0"/>
                <a:ea typeface="Calibri" panose="020F0502020204030204" pitchFamily="34" charset="0"/>
                <a:cs typeface="Times New Roman" panose="02020603050405020304" pitchFamily="18" charset="0"/>
              </a:rPr>
              <a:t>C.	Malnutrition</a:t>
            </a:r>
          </a:p>
          <a:p>
            <a:pPr marL="685800" lvl="2" indent="0">
              <a:lnSpc>
                <a:spcPct val="107000"/>
              </a:lnSpc>
              <a:spcBef>
                <a:spcPts val="0"/>
              </a:spcBef>
              <a:spcAft>
                <a:spcPts val="600"/>
              </a:spcAft>
              <a:buNone/>
            </a:pPr>
            <a:r>
              <a:rPr lang="en-US" dirty="0">
                <a:latin typeface="Calibri" panose="020F0502020204030204" pitchFamily="34" charset="0"/>
                <a:ea typeface="Calibri" panose="020F0502020204030204" pitchFamily="34" charset="0"/>
                <a:cs typeface="Times New Roman" panose="02020603050405020304" pitchFamily="18" charset="0"/>
              </a:rPr>
              <a:t>D.	Meals</a:t>
            </a:r>
          </a:p>
          <a:p>
            <a:endParaRPr lang="en-US" dirty="0"/>
          </a:p>
        </p:txBody>
      </p:sp>
    </p:spTree>
    <p:extLst>
      <p:ext uri="{BB962C8B-B14F-4D97-AF65-F5344CB8AC3E}">
        <p14:creationId xmlns:p14="http://schemas.microsoft.com/office/powerpoint/2010/main" val="2932798317"/>
      </p:ext>
    </p:extLst>
  </p:cSld>
  <p:clrMapOvr>
    <a:masterClrMapping/>
  </p:clrMapOvr>
</p:sld>
</file>

<file path=ppt/theme/theme1.xml><?xml version="1.0" encoding="utf-8"?>
<a:theme xmlns:a="http://schemas.openxmlformats.org/drawingml/2006/main" name="ACLPresentationTemplate_2014">
  <a:themeElements>
    <a:clrScheme name="ACL">
      <a:dk1>
        <a:sysClr val="windowText" lastClr="000000"/>
      </a:dk1>
      <a:lt1>
        <a:sysClr val="window" lastClr="FFFFFF"/>
      </a:lt1>
      <a:dk2>
        <a:srgbClr val="0A4F90"/>
      </a:dk2>
      <a:lt2>
        <a:srgbClr val="FAA21C"/>
      </a:lt2>
      <a:accent1>
        <a:srgbClr val="BF1E2E"/>
      </a:accent1>
      <a:accent2>
        <a:srgbClr val="E3F1FD"/>
      </a:accent2>
      <a:accent3>
        <a:srgbClr val="FAA21C"/>
      </a:accent3>
      <a:accent4>
        <a:srgbClr val="0A4F90"/>
      </a:accent4>
      <a:accent5>
        <a:srgbClr val="C0C0C0"/>
      </a:accent5>
      <a:accent6>
        <a:srgbClr val="777777"/>
      </a:accent6>
      <a:hlink>
        <a:srgbClr val="0033CC"/>
      </a:hlink>
      <a:folHlink>
        <a:srgbClr val="5F006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ST xmlns="cba8d4a1-0a1c-4299-93a5-2682bf5a17ad">false</TEST>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0BEF6404866DB4D9982E0DAD74EB5A5" ma:contentTypeVersion="13" ma:contentTypeDescription="Create a new document." ma:contentTypeScope="" ma:versionID="4dbccb96b4e8c09674ea1b998ec7e0df">
  <xsd:schema xmlns:xsd="http://www.w3.org/2001/XMLSchema" xmlns:xs="http://www.w3.org/2001/XMLSchema" xmlns:p="http://schemas.microsoft.com/office/2006/metadata/properties" xmlns:ns2="9c4568af-78d6-4de7-8a7f-d4a1b22f7f5e" xmlns:ns3="cba8d4a1-0a1c-4299-93a5-2682bf5a17ad" targetNamespace="http://schemas.microsoft.com/office/2006/metadata/properties" ma:root="true" ma:fieldsID="917f1a3b2c7ab97210bf28cd914e1558" ns2:_="" ns3:_="">
    <xsd:import namespace="9c4568af-78d6-4de7-8a7f-d4a1b22f7f5e"/>
    <xsd:import namespace="cba8d4a1-0a1c-4299-93a5-2682bf5a17a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TEST"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4568af-78d6-4de7-8a7f-d4a1b22f7f5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a8d4a1-0a1c-4299-93a5-2682bf5a17a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TEST" ma:index="15" nillable="true" ma:displayName="TEST" ma:default="0" ma:internalName="TEST">
      <xsd:simpleType>
        <xsd:restriction base="dms:Boolea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2373F3-471E-4D1B-8895-39F206CF1A01}">
  <ds:schemaRefs>
    <ds:schemaRef ds:uri="http://www.w3.org/XML/1998/namespace"/>
    <ds:schemaRef ds:uri="http://schemas.microsoft.com/office/infopath/2007/PartnerControls"/>
    <ds:schemaRef ds:uri="http://schemas.microsoft.com/office/2006/metadata/properties"/>
    <ds:schemaRef ds:uri="http://purl.org/dc/terms/"/>
    <ds:schemaRef ds:uri="http://purl.org/dc/dcmitype/"/>
    <ds:schemaRef ds:uri="cba8d4a1-0a1c-4299-93a5-2682bf5a17ad"/>
    <ds:schemaRef ds:uri="http://schemas.openxmlformats.org/package/2006/metadata/core-properties"/>
    <ds:schemaRef ds:uri="http://purl.org/dc/elements/1.1/"/>
    <ds:schemaRef ds:uri="http://schemas.microsoft.com/office/2006/documentManagement/types"/>
    <ds:schemaRef ds:uri="9c4568af-78d6-4de7-8a7f-d4a1b22f7f5e"/>
  </ds:schemaRefs>
</ds:datastoreItem>
</file>

<file path=customXml/itemProps2.xml><?xml version="1.0" encoding="utf-8"?>
<ds:datastoreItem xmlns:ds="http://schemas.openxmlformats.org/officeDocument/2006/customXml" ds:itemID="{3A8FF6E5-B8AF-4C66-86E6-FA3BAE9633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4568af-78d6-4de7-8a7f-d4a1b22f7f5e"/>
    <ds:schemaRef ds:uri="cba8d4a1-0a1c-4299-93a5-2682bf5a17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6863E6-D674-4A60-9867-64D73159F0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ACLPresentationTemplate_2014</Template>
  <TotalTime>3053</TotalTime>
  <Words>2936</Words>
  <Application>Microsoft Office PowerPoint</Application>
  <PresentationFormat>On-screen Show (4:3)</PresentationFormat>
  <Paragraphs>393</Paragraphs>
  <Slides>69</Slides>
  <Notes>13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5" baseType="lpstr">
      <vt:lpstr>Arial</vt:lpstr>
      <vt:lpstr>Calibri</vt:lpstr>
      <vt:lpstr>Courier New</vt:lpstr>
      <vt:lpstr>Wingdings</vt:lpstr>
      <vt:lpstr>ACLPresentationTemplate_2014</vt:lpstr>
      <vt:lpstr>Document</vt:lpstr>
      <vt:lpstr>Trifecta:  Nutrition, Socialization, Health and Well-Being</vt:lpstr>
      <vt:lpstr>Agenda</vt:lpstr>
      <vt:lpstr>Learning Objectives</vt:lpstr>
      <vt:lpstr>Nutrition Jeopardy Hosts</vt:lpstr>
      <vt:lpstr>Jeopardy Contestants</vt:lpstr>
      <vt:lpstr>Let’s Play</vt:lpstr>
      <vt:lpstr>ACL Organization</vt:lpstr>
      <vt:lpstr>ACL Organization Answer*</vt:lpstr>
      <vt:lpstr>2020 Reauthorization Changes:   Title III-C Nutrition Services </vt:lpstr>
      <vt:lpstr>2020 Reauthorization Changes:   Title III-C Nutrition Services Answer* </vt:lpstr>
      <vt:lpstr>Purpose of OAA Title III-C  Nutrition Services Program </vt:lpstr>
      <vt:lpstr>Purpose of OAA Title III-C  Nutrition Services Program Answer* </vt:lpstr>
      <vt:lpstr>Title III-C Eligibility and  Targeted Populations </vt:lpstr>
      <vt:lpstr>Title III-C Eligibility and  Targeted Populations Answer* </vt:lpstr>
      <vt:lpstr>National Nutrition Standards</vt:lpstr>
      <vt:lpstr>National Nutrition Standards Answer* </vt:lpstr>
      <vt:lpstr>Dietary Guides</vt:lpstr>
      <vt:lpstr>Dietary Guidelines Answer*</vt:lpstr>
      <vt:lpstr>Meals</vt:lpstr>
      <vt:lpstr>Meals Answer*</vt:lpstr>
      <vt:lpstr>Nutrition Education </vt:lpstr>
      <vt:lpstr>Nutrition Education Answer*</vt:lpstr>
      <vt:lpstr>True or False? –  Same Nutrition Standards</vt:lpstr>
      <vt:lpstr>True or False? –  Same Nutrition Standards Answer*</vt:lpstr>
      <vt:lpstr>True or False? –  Nutrition Analysis</vt:lpstr>
      <vt:lpstr>True or False?  Nutrition Analysis Answer*</vt:lpstr>
      <vt:lpstr>Prioritizing Who We Serve</vt:lpstr>
      <vt:lpstr>Prioritizing Who We Serve Answer*</vt:lpstr>
      <vt:lpstr>Jason B. Echols, MSW Manager of Special Initiatives and Fraud Protection </vt:lpstr>
      <vt:lpstr>AgeOptions</vt:lpstr>
      <vt:lpstr>COVID turned everything Upside Down</vt:lpstr>
      <vt:lpstr>Two AgeOptions Programs</vt:lpstr>
      <vt:lpstr>Goal: Decrease Social Isolation</vt:lpstr>
      <vt:lpstr>What You Can Find at a Cafe?</vt:lpstr>
      <vt:lpstr>Funding</vt:lpstr>
      <vt:lpstr>How it started…</vt:lpstr>
      <vt:lpstr>How it’s going…</vt:lpstr>
      <vt:lpstr>Living in a Virtual World</vt:lpstr>
      <vt:lpstr>How Will They Know?</vt:lpstr>
      <vt:lpstr>Working With Our Aging Network</vt:lpstr>
      <vt:lpstr>Step Outside Your Network</vt:lpstr>
      <vt:lpstr>Online Tools</vt:lpstr>
      <vt:lpstr>SUCCESS!</vt:lpstr>
      <vt:lpstr>Did Anyone Show Up?</vt:lpstr>
      <vt:lpstr>Quantitative Measures</vt:lpstr>
      <vt:lpstr>Expanding Beyond Boundaries</vt:lpstr>
      <vt:lpstr>“People will forget what you said. People will forget what you did. But people will never forget how you made them feel.” </vt:lpstr>
      <vt:lpstr>Special Thanks To…</vt:lpstr>
      <vt:lpstr>Contact Information:</vt:lpstr>
      <vt:lpstr>Joel Sekorski Director, Services for the Elderly Sullivan Senior Center </vt:lpstr>
      <vt:lpstr>Congregate Meals Untapped Resource</vt:lpstr>
      <vt:lpstr>Innovative Ideas</vt:lpstr>
      <vt:lpstr>Innovative Ideas With OAA Congregate Meals  </vt:lpstr>
      <vt:lpstr>Review Menus</vt:lpstr>
      <vt:lpstr>Creating a Special Event</vt:lpstr>
      <vt:lpstr>Thinking Outside the Box</vt:lpstr>
      <vt:lpstr>Live Entertainment &amp; Car Hops</vt:lpstr>
      <vt:lpstr>Parking Lot Socialization</vt:lpstr>
      <vt:lpstr>Fun Extras</vt:lpstr>
      <vt:lpstr>Tools for Success</vt:lpstr>
      <vt:lpstr>CSA Shares</vt:lpstr>
      <vt:lpstr>Community Gardens</vt:lpstr>
      <vt:lpstr>Monthly Newsletter Article</vt:lpstr>
      <vt:lpstr>IT CAN’T BE DONE! No Staff No Money…  COVID 19 has provided a unique opportunity to hit the reset button.  We have all done amazing things during the last year that can propel us forward to better days! -Use our new ideas even when we open back up -Enhance our Nutrition Programs and Food options -Keep our staffs engaged and involved when our volunteers return -OAA should consider keeping take out meals available</vt:lpstr>
      <vt:lpstr>Never Stop Innovating Keep Your Staff Involved  and ALWAYS MAKE IT FUN!</vt:lpstr>
      <vt:lpstr>Contact Information</vt:lpstr>
      <vt:lpstr>Closing Comments</vt:lpstr>
      <vt:lpstr>More Information &amp;  Certificate of Participation</vt:lpstr>
      <vt:lpstr>Trifecta:  Nutrition, Socialization, Health and Well-Being  Thank you for attending!</vt:lpstr>
    </vt:vector>
  </TitlesOfParts>
  <Company>HHS/ACL/OEA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ACL SNP Trifecta Health and Wellbeing</dc:title>
  <dc:creator>ACL</dc:creator>
  <cp:keywords>ACL, OEA, Template</cp:keywords>
  <cp:lastModifiedBy>Megan Hagberg</cp:lastModifiedBy>
  <cp:revision>122</cp:revision>
  <dcterms:created xsi:type="dcterms:W3CDTF">2017-03-22T19:20:04Z</dcterms:created>
  <dcterms:modified xsi:type="dcterms:W3CDTF">2021-03-16T16:20:28Z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0x010100C0BEF6404866DB4D9982E0DAD74EB5A5</vt:lpwstr>
  </property>
</Properties>
</file>