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77" r:id="rId5"/>
    <p:sldId id="310" r:id="rId6"/>
    <p:sldId id="281" r:id="rId7"/>
    <p:sldId id="348" r:id="rId8"/>
    <p:sldId id="349" r:id="rId9"/>
    <p:sldId id="347" r:id="rId10"/>
    <p:sldId id="314" r:id="rId11"/>
    <p:sldId id="316" r:id="rId12"/>
    <p:sldId id="315" r:id="rId13"/>
    <p:sldId id="318" r:id="rId14"/>
    <p:sldId id="319" r:id="rId15"/>
    <p:sldId id="320" r:id="rId16"/>
    <p:sldId id="1607" r:id="rId17"/>
    <p:sldId id="321" r:id="rId18"/>
    <p:sldId id="322" r:id="rId19"/>
    <p:sldId id="323" r:id="rId20"/>
    <p:sldId id="1603" r:id="rId21"/>
    <p:sldId id="1604" r:id="rId22"/>
    <p:sldId id="317" r:id="rId23"/>
    <p:sldId id="1600" r:id="rId24"/>
    <p:sldId id="1601" r:id="rId25"/>
    <p:sldId id="1602" r:id="rId26"/>
    <p:sldId id="1606" r:id="rId27"/>
    <p:sldId id="343" r:id="rId28"/>
    <p:sldId id="344" r:id="rId29"/>
    <p:sldId id="345" r:id="rId30"/>
    <p:sldId id="346" r:id="rId31"/>
    <p:sldId id="298" r:id="rId32"/>
    <p:sldId id="352" r:id="rId33"/>
    <p:sldId id="1599" r:id="rId34"/>
    <p:sldId id="300" r:id="rId35"/>
    <p:sldId id="33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186F59-1E8E-0500-D920-A2E49BA63A0C}" name="Sarah Kinder" initials="SK" userId="S::skinder@betah.com::4389e2c4-5a72-49e2-b725-3a97db670911" providerId="AD"/>
  <p188:author id="{3E667287-4AD4-C1B6-AE52-88E8F4DB463A}" name="Christine Hubbard" initials="CH" userId="S::cehubbard@betah.com::fb551d83-5fae-4a65-88e9-8717d43d2cc9" providerId="AD"/>
  <p188:author id="{54B226A5-6D36-000F-5722-AE32D55FF61D}" name="Chrissy Packtor" initials="CP" userId="S::cpacktor@betah.com::5a95c7f7-198c-4dd6-9447-79fe9fa364a9" providerId="AD"/>
  <p188:author id="{6F4FC5E7-2885-CD0D-326F-FD32053C92E0}" name="Tucker, Kathryn (ACL) (CTR)" initials="TK((" userId="S::Kathryn.Tucker@acl.hhs.gov::65499dbc-ff25-4d71-b20c-8635998b77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F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6EB30-44F6-4818-8129-41A936E9BDF3}" v="2" dt="2022-10-27T16:16:37.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94660"/>
  </p:normalViewPr>
  <p:slideViewPr>
    <p:cSldViewPr snapToGrid="0">
      <p:cViewPr varScale="1">
        <p:scale>
          <a:sx n="60" d="100"/>
          <a:sy n="60" d="100"/>
        </p:scale>
        <p:origin x="168"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D6784E-D7C9-4507-912F-C21672B6E225}"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9E957CF8-2028-4E80-9EA2-77A32A64528C}">
      <dgm:prSet phldrT="[Text]"/>
      <dgm:spPr/>
      <dgm:t>
        <a:bodyPr/>
        <a:lstStyle/>
        <a:p>
          <a:pPr>
            <a:lnSpc>
              <a:spcPct val="100000"/>
            </a:lnSpc>
            <a:defRPr b="1"/>
          </a:pPr>
          <a:r>
            <a:rPr lang="en-US" b="1" dirty="0"/>
            <a:t>Low food security </a:t>
          </a:r>
          <a:endParaRPr lang="en-US" dirty="0"/>
        </a:p>
      </dgm:t>
    </dgm:pt>
    <dgm:pt modelId="{EB6B11B8-71D6-4648-B4AF-149F25958E32}" type="parTrans" cxnId="{9B8F513D-37FC-4A5A-907A-D858AD36D20C}">
      <dgm:prSet/>
      <dgm:spPr/>
      <dgm:t>
        <a:bodyPr/>
        <a:lstStyle/>
        <a:p>
          <a:endParaRPr lang="en-US"/>
        </a:p>
      </dgm:t>
    </dgm:pt>
    <dgm:pt modelId="{664B30D1-D023-4E15-A039-5A205E09107B}" type="sibTrans" cxnId="{9B8F513D-37FC-4A5A-907A-D858AD36D20C}">
      <dgm:prSet/>
      <dgm:spPr/>
      <dgm:t>
        <a:bodyPr/>
        <a:lstStyle/>
        <a:p>
          <a:endParaRPr lang="en-US"/>
        </a:p>
      </dgm:t>
    </dgm:pt>
    <dgm:pt modelId="{434B0CE8-D344-49BC-8EEF-095ADCDB34E0}">
      <dgm:prSet phldrT="[Text]" custT="1"/>
      <dgm:spPr/>
      <dgm:t>
        <a:bodyPr/>
        <a:lstStyle/>
        <a:p>
          <a:pPr>
            <a:lnSpc>
              <a:spcPct val="100000"/>
            </a:lnSpc>
          </a:pPr>
          <a:r>
            <a:rPr lang="en-US" sz="2000" dirty="0"/>
            <a:t>Poor nutrition quality and limited variety. Little or no indication of reduced food intake.</a:t>
          </a:r>
        </a:p>
      </dgm:t>
    </dgm:pt>
    <dgm:pt modelId="{6995DD6E-C57C-4A1C-BD8A-0C27790776FB}" type="parTrans" cxnId="{61326E63-8489-4E36-8F82-4E09ED6A6723}">
      <dgm:prSet/>
      <dgm:spPr/>
      <dgm:t>
        <a:bodyPr/>
        <a:lstStyle/>
        <a:p>
          <a:endParaRPr lang="en-US"/>
        </a:p>
      </dgm:t>
    </dgm:pt>
    <dgm:pt modelId="{A572BCBB-BCB8-40B5-9323-3B92C6FB8BAF}" type="sibTrans" cxnId="{61326E63-8489-4E36-8F82-4E09ED6A6723}">
      <dgm:prSet/>
      <dgm:spPr/>
      <dgm:t>
        <a:bodyPr/>
        <a:lstStyle/>
        <a:p>
          <a:endParaRPr lang="en-US"/>
        </a:p>
      </dgm:t>
    </dgm:pt>
    <dgm:pt modelId="{7B238FDD-F068-4461-8046-C3ADAA791D72}">
      <dgm:prSet phldrT="[Text]"/>
      <dgm:spPr/>
      <dgm:t>
        <a:bodyPr/>
        <a:lstStyle/>
        <a:p>
          <a:pPr>
            <a:lnSpc>
              <a:spcPct val="100000"/>
            </a:lnSpc>
            <a:defRPr b="1"/>
          </a:pPr>
          <a:r>
            <a:rPr lang="en-US" b="1" dirty="0"/>
            <a:t>Very low food security</a:t>
          </a:r>
          <a:endParaRPr lang="en-US" dirty="0"/>
        </a:p>
      </dgm:t>
    </dgm:pt>
    <dgm:pt modelId="{DB82EC4E-A0C8-4045-9DFA-02256CD44BDB}" type="parTrans" cxnId="{D5C5E96C-DA99-4078-9D49-E91B0B2203C9}">
      <dgm:prSet/>
      <dgm:spPr/>
      <dgm:t>
        <a:bodyPr/>
        <a:lstStyle/>
        <a:p>
          <a:endParaRPr lang="en-US"/>
        </a:p>
      </dgm:t>
    </dgm:pt>
    <dgm:pt modelId="{999AAAC8-5AE4-43BA-97B9-FF1AE26BFB60}" type="sibTrans" cxnId="{D5C5E96C-DA99-4078-9D49-E91B0B2203C9}">
      <dgm:prSet/>
      <dgm:spPr/>
      <dgm:t>
        <a:bodyPr/>
        <a:lstStyle/>
        <a:p>
          <a:endParaRPr lang="en-US"/>
        </a:p>
      </dgm:t>
    </dgm:pt>
    <dgm:pt modelId="{F6DCE1AB-C788-478F-88FE-88C560B36EB5}">
      <dgm:prSet phldrT="[Text]"/>
      <dgm:spPr/>
      <dgm:t>
        <a:bodyPr/>
        <a:lstStyle/>
        <a:p>
          <a:pPr>
            <a:lnSpc>
              <a:spcPct val="100000"/>
            </a:lnSpc>
          </a:pPr>
          <a:r>
            <a:rPr lang="en-US" dirty="0"/>
            <a:t>Reports of skipping meals or not eating. Has reduced food availability.</a:t>
          </a:r>
        </a:p>
      </dgm:t>
    </dgm:pt>
    <dgm:pt modelId="{63A2D01D-7365-4E4F-A8B3-991401FCF521}" type="parTrans" cxnId="{A7FB40A6-324D-4DC8-AE73-F28A42EAF019}">
      <dgm:prSet/>
      <dgm:spPr/>
      <dgm:t>
        <a:bodyPr/>
        <a:lstStyle/>
        <a:p>
          <a:endParaRPr lang="en-US"/>
        </a:p>
      </dgm:t>
    </dgm:pt>
    <dgm:pt modelId="{BC46EF70-BFE2-4373-A00E-C7FB81BCF1AB}" type="sibTrans" cxnId="{A7FB40A6-324D-4DC8-AE73-F28A42EAF019}">
      <dgm:prSet/>
      <dgm:spPr/>
      <dgm:t>
        <a:bodyPr/>
        <a:lstStyle/>
        <a:p>
          <a:endParaRPr lang="en-US"/>
        </a:p>
      </dgm:t>
    </dgm:pt>
    <dgm:pt modelId="{82AB82D7-D889-42E6-A30D-73639C60071E}" type="pres">
      <dgm:prSet presAssocID="{12D6784E-D7C9-4507-912F-C21672B6E225}" presName="root" presStyleCnt="0">
        <dgm:presLayoutVars>
          <dgm:dir/>
          <dgm:resizeHandles val="exact"/>
        </dgm:presLayoutVars>
      </dgm:prSet>
      <dgm:spPr/>
    </dgm:pt>
    <dgm:pt modelId="{D796719A-3E46-4846-A0F8-7C244C448AE1}" type="pres">
      <dgm:prSet presAssocID="{9E957CF8-2028-4E80-9EA2-77A32A64528C}" presName="compNode" presStyleCnt="0"/>
      <dgm:spPr/>
    </dgm:pt>
    <dgm:pt modelId="{79D17241-D669-44A5-B33C-0F3815FA4D0B}" type="pres">
      <dgm:prSet presAssocID="{9E957CF8-2028-4E80-9EA2-77A32A64528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w food security means poor nutrition quality and limited variety with little or no indication of reduced food intake. Very low food security means skipping meals or not eating and reduced food availability."/>
        </a:ext>
      </dgm:extLst>
    </dgm:pt>
    <dgm:pt modelId="{B8A79891-F8B2-40C8-9726-4BA94EC2274A}" type="pres">
      <dgm:prSet presAssocID="{9E957CF8-2028-4E80-9EA2-77A32A64528C}" presName="iconSpace" presStyleCnt="0"/>
      <dgm:spPr/>
    </dgm:pt>
    <dgm:pt modelId="{D38E92BA-24B3-405F-887B-B98EACB611A2}" type="pres">
      <dgm:prSet presAssocID="{9E957CF8-2028-4E80-9EA2-77A32A64528C}" presName="parTx" presStyleLbl="revTx" presStyleIdx="0" presStyleCnt="4">
        <dgm:presLayoutVars>
          <dgm:chMax val="0"/>
          <dgm:chPref val="0"/>
        </dgm:presLayoutVars>
      </dgm:prSet>
      <dgm:spPr/>
    </dgm:pt>
    <dgm:pt modelId="{ECB096B9-605A-45FD-AD71-36BDF5B6ACEC}" type="pres">
      <dgm:prSet presAssocID="{9E957CF8-2028-4E80-9EA2-77A32A64528C}" presName="txSpace" presStyleCnt="0"/>
      <dgm:spPr/>
    </dgm:pt>
    <dgm:pt modelId="{9FDA5088-FAAE-437D-83A6-523F55BADC78}" type="pres">
      <dgm:prSet presAssocID="{9E957CF8-2028-4E80-9EA2-77A32A64528C}" presName="desTx" presStyleLbl="revTx" presStyleIdx="1" presStyleCnt="4">
        <dgm:presLayoutVars/>
      </dgm:prSet>
      <dgm:spPr/>
    </dgm:pt>
    <dgm:pt modelId="{8D463A65-82F9-4E9E-B46D-209E621BB7FB}" type="pres">
      <dgm:prSet presAssocID="{664B30D1-D023-4E15-A039-5A205E09107B}" presName="sibTrans" presStyleCnt="0"/>
      <dgm:spPr/>
    </dgm:pt>
    <dgm:pt modelId="{44375186-38EC-4063-A702-D880F0F74210}" type="pres">
      <dgm:prSet presAssocID="{7B238FDD-F068-4461-8046-C3ADAA791D72}" presName="compNode" presStyleCnt="0"/>
      <dgm:spPr/>
    </dgm:pt>
    <dgm:pt modelId="{C36270F2-42A8-492A-A247-65C439FA1F84}" type="pres">
      <dgm:prSet presAssocID="{7B238FDD-F068-4461-8046-C3ADAA791D7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sitting at a table eating"/>
        </a:ext>
      </dgm:extLst>
    </dgm:pt>
    <dgm:pt modelId="{13E038FB-B4D5-41FC-81DE-3F351D43CA09}" type="pres">
      <dgm:prSet presAssocID="{7B238FDD-F068-4461-8046-C3ADAA791D72}" presName="iconSpace" presStyleCnt="0"/>
      <dgm:spPr/>
    </dgm:pt>
    <dgm:pt modelId="{93A134AA-5108-418E-B6D9-41642B7FFA21}" type="pres">
      <dgm:prSet presAssocID="{7B238FDD-F068-4461-8046-C3ADAA791D72}" presName="parTx" presStyleLbl="revTx" presStyleIdx="2" presStyleCnt="4">
        <dgm:presLayoutVars>
          <dgm:chMax val="0"/>
          <dgm:chPref val="0"/>
        </dgm:presLayoutVars>
      </dgm:prSet>
      <dgm:spPr/>
    </dgm:pt>
    <dgm:pt modelId="{2792134B-998F-40E9-9D1C-DCC3F2F2EBDD}" type="pres">
      <dgm:prSet presAssocID="{7B238FDD-F068-4461-8046-C3ADAA791D72}" presName="txSpace" presStyleCnt="0"/>
      <dgm:spPr/>
    </dgm:pt>
    <dgm:pt modelId="{F078D0F4-8C4A-4938-81BF-40BFB245F755}" type="pres">
      <dgm:prSet presAssocID="{7B238FDD-F068-4461-8046-C3ADAA791D72}" presName="desTx" presStyleLbl="revTx" presStyleIdx="3" presStyleCnt="4" custScaleX="95384">
        <dgm:presLayoutVars/>
      </dgm:prSet>
      <dgm:spPr/>
    </dgm:pt>
  </dgm:ptLst>
  <dgm:cxnLst>
    <dgm:cxn modelId="{64E1521D-FAFB-4D99-879F-0CF4C895123A}" type="presOf" srcId="{7B238FDD-F068-4461-8046-C3ADAA791D72}" destId="{93A134AA-5108-418E-B6D9-41642B7FFA21}" srcOrd="0" destOrd="0" presId="urn:microsoft.com/office/officeart/2018/5/layout/CenteredIconLabelDescriptionList"/>
    <dgm:cxn modelId="{9B8F513D-37FC-4A5A-907A-D858AD36D20C}" srcId="{12D6784E-D7C9-4507-912F-C21672B6E225}" destId="{9E957CF8-2028-4E80-9EA2-77A32A64528C}" srcOrd="0" destOrd="0" parTransId="{EB6B11B8-71D6-4648-B4AF-149F25958E32}" sibTransId="{664B30D1-D023-4E15-A039-5A205E09107B}"/>
    <dgm:cxn modelId="{7EA9225F-74ED-41FA-886C-8414C155FAE6}" type="presOf" srcId="{434B0CE8-D344-49BC-8EEF-095ADCDB34E0}" destId="{9FDA5088-FAAE-437D-83A6-523F55BADC78}" srcOrd="0" destOrd="0" presId="urn:microsoft.com/office/officeart/2018/5/layout/CenteredIconLabelDescriptionList"/>
    <dgm:cxn modelId="{9E2B0D42-A4A1-46FF-AF16-09E32E1D02DC}" type="presOf" srcId="{F6DCE1AB-C788-478F-88FE-88C560B36EB5}" destId="{F078D0F4-8C4A-4938-81BF-40BFB245F755}" srcOrd="0" destOrd="0" presId="urn:microsoft.com/office/officeart/2018/5/layout/CenteredIconLabelDescriptionList"/>
    <dgm:cxn modelId="{61326E63-8489-4E36-8F82-4E09ED6A6723}" srcId="{9E957CF8-2028-4E80-9EA2-77A32A64528C}" destId="{434B0CE8-D344-49BC-8EEF-095ADCDB34E0}" srcOrd="0" destOrd="0" parTransId="{6995DD6E-C57C-4A1C-BD8A-0C27790776FB}" sibTransId="{A572BCBB-BCB8-40B5-9323-3B92C6FB8BAF}"/>
    <dgm:cxn modelId="{D5C5E96C-DA99-4078-9D49-E91B0B2203C9}" srcId="{12D6784E-D7C9-4507-912F-C21672B6E225}" destId="{7B238FDD-F068-4461-8046-C3ADAA791D72}" srcOrd="1" destOrd="0" parTransId="{DB82EC4E-A0C8-4045-9DFA-02256CD44BDB}" sibTransId="{999AAAC8-5AE4-43BA-97B9-FF1AE26BFB60}"/>
    <dgm:cxn modelId="{A7FB40A6-324D-4DC8-AE73-F28A42EAF019}" srcId="{7B238FDD-F068-4461-8046-C3ADAA791D72}" destId="{F6DCE1AB-C788-478F-88FE-88C560B36EB5}" srcOrd="0" destOrd="0" parTransId="{63A2D01D-7365-4E4F-A8B3-991401FCF521}" sibTransId="{BC46EF70-BFE2-4373-A00E-C7FB81BCF1AB}"/>
    <dgm:cxn modelId="{C351A2C0-753C-4142-A2B8-DF06AF522168}" type="presOf" srcId="{12D6784E-D7C9-4507-912F-C21672B6E225}" destId="{82AB82D7-D889-42E6-A30D-73639C60071E}" srcOrd="0" destOrd="0" presId="urn:microsoft.com/office/officeart/2018/5/layout/CenteredIconLabelDescriptionList"/>
    <dgm:cxn modelId="{E55E50D0-76D7-46AF-A705-A30AC92A3B1A}" type="presOf" srcId="{9E957CF8-2028-4E80-9EA2-77A32A64528C}" destId="{D38E92BA-24B3-405F-887B-B98EACB611A2}" srcOrd="0" destOrd="0" presId="urn:microsoft.com/office/officeart/2018/5/layout/CenteredIconLabelDescriptionList"/>
    <dgm:cxn modelId="{8D7BD08A-09AF-4723-BCB6-FC4279B7F986}" type="presParOf" srcId="{82AB82D7-D889-42E6-A30D-73639C60071E}" destId="{D796719A-3E46-4846-A0F8-7C244C448AE1}" srcOrd="0" destOrd="0" presId="urn:microsoft.com/office/officeart/2018/5/layout/CenteredIconLabelDescriptionList"/>
    <dgm:cxn modelId="{D3F4089C-20F1-43AB-8E73-F964FEAB83CE}" type="presParOf" srcId="{D796719A-3E46-4846-A0F8-7C244C448AE1}" destId="{79D17241-D669-44A5-B33C-0F3815FA4D0B}" srcOrd="0" destOrd="0" presId="urn:microsoft.com/office/officeart/2018/5/layout/CenteredIconLabelDescriptionList"/>
    <dgm:cxn modelId="{2283AF5D-0221-4FA9-8556-C69B7ACE57E0}" type="presParOf" srcId="{D796719A-3E46-4846-A0F8-7C244C448AE1}" destId="{B8A79891-F8B2-40C8-9726-4BA94EC2274A}" srcOrd="1" destOrd="0" presId="urn:microsoft.com/office/officeart/2018/5/layout/CenteredIconLabelDescriptionList"/>
    <dgm:cxn modelId="{AC962B44-FB67-4313-886A-6C462630A00F}" type="presParOf" srcId="{D796719A-3E46-4846-A0F8-7C244C448AE1}" destId="{D38E92BA-24B3-405F-887B-B98EACB611A2}" srcOrd="2" destOrd="0" presId="urn:microsoft.com/office/officeart/2018/5/layout/CenteredIconLabelDescriptionList"/>
    <dgm:cxn modelId="{910AE07D-56E1-4A63-9D70-1C7AE9433736}" type="presParOf" srcId="{D796719A-3E46-4846-A0F8-7C244C448AE1}" destId="{ECB096B9-605A-45FD-AD71-36BDF5B6ACEC}" srcOrd="3" destOrd="0" presId="urn:microsoft.com/office/officeart/2018/5/layout/CenteredIconLabelDescriptionList"/>
    <dgm:cxn modelId="{D7BFE2BF-5DF0-49DF-B68F-822654D5015C}" type="presParOf" srcId="{D796719A-3E46-4846-A0F8-7C244C448AE1}" destId="{9FDA5088-FAAE-437D-83A6-523F55BADC78}" srcOrd="4" destOrd="0" presId="urn:microsoft.com/office/officeart/2018/5/layout/CenteredIconLabelDescriptionList"/>
    <dgm:cxn modelId="{709FF81A-CCC8-4537-94E1-928FF521A649}" type="presParOf" srcId="{82AB82D7-D889-42E6-A30D-73639C60071E}" destId="{8D463A65-82F9-4E9E-B46D-209E621BB7FB}" srcOrd="1" destOrd="0" presId="urn:microsoft.com/office/officeart/2018/5/layout/CenteredIconLabelDescriptionList"/>
    <dgm:cxn modelId="{79402359-71DD-4C5C-8A63-FD8AD0C09375}" type="presParOf" srcId="{82AB82D7-D889-42E6-A30D-73639C60071E}" destId="{44375186-38EC-4063-A702-D880F0F74210}" srcOrd="2" destOrd="0" presId="urn:microsoft.com/office/officeart/2018/5/layout/CenteredIconLabelDescriptionList"/>
    <dgm:cxn modelId="{FCA85413-0DBD-4ED2-B0CE-6AB526876FE7}" type="presParOf" srcId="{44375186-38EC-4063-A702-D880F0F74210}" destId="{C36270F2-42A8-492A-A247-65C439FA1F84}" srcOrd="0" destOrd="0" presId="urn:microsoft.com/office/officeart/2018/5/layout/CenteredIconLabelDescriptionList"/>
    <dgm:cxn modelId="{CC96CA4C-3717-4849-9D1F-AD362D002E79}" type="presParOf" srcId="{44375186-38EC-4063-A702-D880F0F74210}" destId="{13E038FB-B4D5-41FC-81DE-3F351D43CA09}" srcOrd="1" destOrd="0" presId="urn:microsoft.com/office/officeart/2018/5/layout/CenteredIconLabelDescriptionList"/>
    <dgm:cxn modelId="{8310756D-0BAB-46C2-889E-03AF76A95049}" type="presParOf" srcId="{44375186-38EC-4063-A702-D880F0F74210}" destId="{93A134AA-5108-418E-B6D9-41642B7FFA21}" srcOrd="2" destOrd="0" presId="urn:microsoft.com/office/officeart/2018/5/layout/CenteredIconLabelDescriptionList"/>
    <dgm:cxn modelId="{99A1B6CE-4A24-43DC-B75C-9B75F0A2B8BC}" type="presParOf" srcId="{44375186-38EC-4063-A702-D880F0F74210}" destId="{2792134B-998F-40E9-9D1C-DCC3F2F2EBDD}" srcOrd="3" destOrd="0" presId="urn:microsoft.com/office/officeart/2018/5/layout/CenteredIconLabelDescriptionList"/>
    <dgm:cxn modelId="{9E73E166-F596-4EB1-8611-97EFDAA8573B}" type="presParOf" srcId="{44375186-38EC-4063-A702-D880F0F74210}" destId="{F078D0F4-8C4A-4938-81BF-40BFB245F755}"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222A5A-99CB-4290-AB49-6BDD7F302A8B}" type="doc">
      <dgm:prSet loTypeId="urn:microsoft.com/office/officeart/2005/8/layout/hierarchy1" loCatId="hierarchy" qsTypeId="urn:microsoft.com/office/officeart/2005/8/quickstyle/simple2" qsCatId="simple" csTypeId="urn:microsoft.com/office/officeart/2005/8/colors/accent4_2" csCatId="accent4" phldr="1"/>
      <dgm:spPr/>
      <dgm:t>
        <a:bodyPr/>
        <a:lstStyle/>
        <a:p>
          <a:endParaRPr lang="en-US"/>
        </a:p>
      </dgm:t>
    </dgm:pt>
    <dgm:pt modelId="{40AB2A31-CCBB-4186-8100-CCC812228AA5}">
      <dgm:prSet/>
      <dgm:spPr/>
      <dgm:t>
        <a:bodyPr/>
        <a:lstStyle/>
        <a:p>
          <a:r>
            <a:rPr lang="en-US" dirty="0"/>
            <a:t>July 2022: Combating Food Insecurity with Collaboration</a:t>
          </a:r>
        </a:p>
      </dgm:t>
    </dgm:pt>
    <dgm:pt modelId="{8EE4833D-5ED4-4116-B258-CDB3842179E0}" type="parTrans" cxnId="{B6E58143-5833-455B-8C17-DCCB94357E27}">
      <dgm:prSet/>
      <dgm:spPr/>
      <dgm:t>
        <a:bodyPr/>
        <a:lstStyle/>
        <a:p>
          <a:endParaRPr lang="en-US"/>
        </a:p>
      </dgm:t>
    </dgm:pt>
    <dgm:pt modelId="{051D64A8-8E08-42E2-BABA-2899BB3A28BC}" type="sibTrans" cxnId="{B6E58143-5833-455B-8C17-DCCB94357E27}">
      <dgm:prSet/>
      <dgm:spPr/>
      <dgm:t>
        <a:bodyPr/>
        <a:lstStyle/>
        <a:p>
          <a:endParaRPr lang="en-US"/>
        </a:p>
      </dgm:t>
    </dgm:pt>
    <dgm:pt modelId="{DEE1F73C-F157-463D-9019-851689CE370A}">
      <dgm:prSet/>
      <dgm:spPr/>
      <dgm:t>
        <a:bodyPr/>
        <a:lstStyle/>
        <a:p>
          <a:r>
            <a:rPr lang="en-US" dirty="0"/>
            <a:t>September 2022: Identifying and Screening for Food Insecurity</a:t>
          </a:r>
        </a:p>
      </dgm:t>
    </dgm:pt>
    <dgm:pt modelId="{E9FDDD18-BC46-4652-B7D8-3A81D83A4ED5}" type="parTrans" cxnId="{0622B00F-DB09-42F5-B2EC-A5869C11859C}">
      <dgm:prSet/>
      <dgm:spPr/>
      <dgm:t>
        <a:bodyPr/>
        <a:lstStyle/>
        <a:p>
          <a:endParaRPr lang="en-US"/>
        </a:p>
      </dgm:t>
    </dgm:pt>
    <dgm:pt modelId="{BDA1762B-3152-4C9E-AF8B-B1C26BF97719}" type="sibTrans" cxnId="{0622B00F-DB09-42F5-B2EC-A5869C11859C}">
      <dgm:prSet/>
      <dgm:spPr/>
      <dgm:t>
        <a:bodyPr/>
        <a:lstStyle/>
        <a:p>
          <a:endParaRPr lang="en-US"/>
        </a:p>
      </dgm:t>
    </dgm:pt>
    <dgm:pt modelId="{731671F2-9900-4CCD-A1A8-7685C604C61F}">
      <dgm:prSet/>
      <dgm:spPr/>
      <dgm:t>
        <a:bodyPr/>
        <a:lstStyle/>
        <a:p>
          <a:r>
            <a:rPr lang="en-US" dirty="0"/>
            <a:t>October 2022:</a:t>
          </a:r>
          <a:br>
            <a:rPr lang="en-US" dirty="0"/>
          </a:br>
          <a:r>
            <a:rPr lang="en-US" dirty="0"/>
            <a:t>Referrals and Interventions for Older Adults with Food Insecurity</a:t>
          </a:r>
        </a:p>
      </dgm:t>
    </dgm:pt>
    <dgm:pt modelId="{5AABDD07-26CF-4B2D-84AC-4CF1F91415A7}" type="parTrans" cxnId="{B797CE4E-2310-4B02-957A-E4B20FE45E96}">
      <dgm:prSet/>
      <dgm:spPr/>
      <dgm:t>
        <a:bodyPr/>
        <a:lstStyle/>
        <a:p>
          <a:endParaRPr lang="en-US"/>
        </a:p>
      </dgm:t>
    </dgm:pt>
    <dgm:pt modelId="{3E50743A-7B18-4269-A279-1B0B8CB559C9}" type="sibTrans" cxnId="{B797CE4E-2310-4B02-957A-E4B20FE45E96}">
      <dgm:prSet/>
      <dgm:spPr/>
      <dgm:t>
        <a:bodyPr/>
        <a:lstStyle/>
        <a:p>
          <a:endParaRPr lang="en-US"/>
        </a:p>
      </dgm:t>
    </dgm:pt>
    <dgm:pt modelId="{8EF4506A-9727-4A62-8C9F-F10E891CF8DF}">
      <dgm:prSet/>
      <dgm:spPr/>
      <dgm:t>
        <a:bodyPr/>
        <a:lstStyle/>
        <a:p>
          <a:r>
            <a:rPr lang="en-US" dirty="0"/>
            <a:t>August 2022: </a:t>
          </a:r>
          <a:br>
            <a:rPr lang="en-US" dirty="0"/>
          </a:br>
          <a:r>
            <a:rPr lang="en-US" dirty="0"/>
            <a:t>State Units Food Insecurity Promising Practices</a:t>
          </a:r>
        </a:p>
      </dgm:t>
    </dgm:pt>
    <dgm:pt modelId="{9D23D680-59CF-4B31-8FDC-FC580B257A11}" type="parTrans" cxnId="{736DA2A5-82AB-416C-A87D-D44704041179}">
      <dgm:prSet/>
      <dgm:spPr/>
      <dgm:t>
        <a:bodyPr/>
        <a:lstStyle/>
        <a:p>
          <a:endParaRPr lang="en-US"/>
        </a:p>
      </dgm:t>
    </dgm:pt>
    <dgm:pt modelId="{545985E3-A6E9-4BC3-B5BE-859FFBC15FF6}" type="sibTrans" cxnId="{736DA2A5-82AB-416C-A87D-D44704041179}">
      <dgm:prSet/>
      <dgm:spPr/>
      <dgm:t>
        <a:bodyPr/>
        <a:lstStyle/>
        <a:p>
          <a:endParaRPr lang="en-US"/>
        </a:p>
      </dgm:t>
    </dgm:pt>
    <dgm:pt modelId="{FB1B698E-5483-4A8C-BBA3-D9B2597B87C6}" type="pres">
      <dgm:prSet presAssocID="{8F222A5A-99CB-4290-AB49-6BDD7F302A8B}" presName="hierChild1" presStyleCnt="0">
        <dgm:presLayoutVars>
          <dgm:chPref val="1"/>
          <dgm:dir/>
          <dgm:animOne val="branch"/>
          <dgm:animLvl val="lvl"/>
          <dgm:resizeHandles/>
        </dgm:presLayoutVars>
      </dgm:prSet>
      <dgm:spPr/>
    </dgm:pt>
    <dgm:pt modelId="{B1F9B855-9B83-449F-9190-3A33AB83ACBC}" type="pres">
      <dgm:prSet presAssocID="{40AB2A31-CCBB-4186-8100-CCC812228AA5}" presName="hierRoot1" presStyleCnt="0"/>
      <dgm:spPr/>
    </dgm:pt>
    <dgm:pt modelId="{BD60956A-9302-43C8-B565-80427E612C81}" type="pres">
      <dgm:prSet presAssocID="{40AB2A31-CCBB-4186-8100-CCC812228AA5}" presName="composite" presStyleCnt="0"/>
      <dgm:spPr/>
    </dgm:pt>
    <dgm:pt modelId="{9079E3CA-8692-4569-9C99-DD4808ADB59D}" type="pres">
      <dgm:prSet presAssocID="{40AB2A31-CCBB-4186-8100-CCC812228AA5}" presName="background" presStyleLbl="node0" presStyleIdx="0" presStyleCnt="4"/>
      <dgm:spPr/>
    </dgm:pt>
    <dgm:pt modelId="{A5751CD4-6463-4400-A493-D1BB116AEA9C}" type="pres">
      <dgm:prSet presAssocID="{40AB2A31-CCBB-4186-8100-CCC812228AA5}" presName="text" presStyleLbl="fgAcc0" presStyleIdx="0" presStyleCnt="4">
        <dgm:presLayoutVars>
          <dgm:chPref val="3"/>
        </dgm:presLayoutVars>
      </dgm:prSet>
      <dgm:spPr/>
    </dgm:pt>
    <dgm:pt modelId="{A4512434-3BAF-44F6-8087-1A135DC91E58}" type="pres">
      <dgm:prSet presAssocID="{40AB2A31-CCBB-4186-8100-CCC812228AA5}" presName="hierChild2" presStyleCnt="0"/>
      <dgm:spPr/>
    </dgm:pt>
    <dgm:pt modelId="{0DC6A579-E277-4359-BF4D-D47E19A9101A}" type="pres">
      <dgm:prSet presAssocID="{8EF4506A-9727-4A62-8C9F-F10E891CF8DF}" presName="hierRoot1" presStyleCnt="0"/>
      <dgm:spPr/>
    </dgm:pt>
    <dgm:pt modelId="{6167420B-F511-4CAD-B8B8-3062D6A308B3}" type="pres">
      <dgm:prSet presAssocID="{8EF4506A-9727-4A62-8C9F-F10E891CF8DF}" presName="composite" presStyleCnt="0"/>
      <dgm:spPr/>
    </dgm:pt>
    <dgm:pt modelId="{504BAB70-63E9-4C94-AC9E-D7FE9C52CE61}" type="pres">
      <dgm:prSet presAssocID="{8EF4506A-9727-4A62-8C9F-F10E891CF8DF}" presName="background" presStyleLbl="node0" presStyleIdx="1" presStyleCnt="4"/>
      <dgm:spPr/>
    </dgm:pt>
    <dgm:pt modelId="{99424ADB-0592-4F59-A615-F76E6BEBD2E0}" type="pres">
      <dgm:prSet presAssocID="{8EF4506A-9727-4A62-8C9F-F10E891CF8DF}" presName="text" presStyleLbl="fgAcc0" presStyleIdx="1" presStyleCnt="4" custLinFactNeighborX="3433" custLinFactNeighborY="859">
        <dgm:presLayoutVars>
          <dgm:chPref val="3"/>
        </dgm:presLayoutVars>
      </dgm:prSet>
      <dgm:spPr/>
    </dgm:pt>
    <dgm:pt modelId="{D14DD6EE-18FF-4FC9-88F1-445E4C5D1940}" type="pres">
      <dgm:prSet presAssocID="{8EF4506A-9727-4A62-8C9F-F10E891CF8DF}" presName="hierChild2" presStyleCnt="0"/>
      <dgm:spPr/>
    </dgm:pt>
    <dgm:pt modelId="{D6E9F6F6-1606-4DDC-8403-88BC08A230BD}" type="pres">
      <dgm:prSet presAssocID="{DEE1F73C-F157-463D-9019-851689CE370A}" presName="hierRoot1" presStyleCnt="0"/>
      <dgm:spPr/>
    </dgm:pt>
    <dgm:pt modelId="{F737D018-1AE4-4AC1-A54B-020B4E4A2396}" type="pres">
      <dgm:prSet presAssocID="{DEE1F73C-F157-463D-9019-851689CE370A}" presName="composite" presStyleCnt="0"/>
      <dgm:spPr/>
    </dgm:pt>
    <dgm:pt modelId="{AD2043CE-E403-4633-A151-519E8F5B9636}" type="pres">
      <dgm:prSet presAssocID="{DEE1F73C-F157-463D-9019-851689CE370A}" presName="background" presStyleLbl="node0" presStyleIdx="2" presStyleCnt="4"/>
      <dgm:spPr/>
    </dgm:pt>
    <dgm:pt modelId="{B41DBA6B-3C18-4ADE-97BE-F372BD27799F}" type="pres">
      <dgm:prSet presAssocID="{DEE1F73C-F157-463D-9019-851689CE370A}" presName="text" presStyleLbl="fgAcc0" presStyleIdx="2" presStyleCnt="4" custLinFactNeighborX="1626">
        <dgm:presLayoutVars>
          <dgm:chPref val="3"/>
        </dgm:presLayoutVars>
      </dgm:prSet>
      <dgm:spPr/>
    </dgm:pt>
    <dgm:pt modelId="{5FB40C92-64F8-4E23-A0ED-209923EA82F4}" type="pres">
      <dgm:prSet presAssocID="{DEE1F73C-F157-463D-9019-851689CE370A}" presName="hierChild2" presStyleCnt="0"/>
      <dgm:spPr/>
    </dgm:pt>
    <dgm:pt modelId="{440053E8-3F30-41C3-B219-9C119FFACDB1}" type="pres">
      <dgm:prSet presAssocID="{731671F2-9900-4CCD-A1A8-7685C604C61F}" presName="hierRoot1" presStyleCnt="0"/>
      <dgm:spPr/>
    </dgm:pt>
    <dgm:pt modelId="{4A715215-228F-4D4B-9251-22472D5EA899}" type="pres">
      <dgm:prSet presAssocID="{731671F2-9900-4CCD-A1A8-7685C604C61F}" presName="composite" presStyleCnt="0"/>
      <dgm:spPr/>
    </dgm:pt>
    <dgm:pt modelId="{CC3A7FB4-89E3-4437-AF68-40EC40AAC8DE}" type="pres">
      <dgm:prSet presAssocID="{731671F2-9900-4CCD-A1A8-7685C604C61F}" presName="background" presStyleLbl="node0" presStyleIdx="3" presStyleCnt="4"/>
      <dgm:spPr/>
    </dgm:pt>
    <dgm:pt modelId="{4ADE9195-066B-43BB-95CF-DD8D13C9CD3A}" type="pres">
      <dgm:prSet presAssocID="{731671F2-9900-4CCD-A1A8-7685C604C61F}" presName="text" presStyleLbl="fgAcc0" presStyleIdx="3" presStyleCnt="4">
        <dgm:presLayoutVars>
          <dgm:chPref val="3"/>
        </dgm:presLayoutVars>
      </dgm:prSet>
      <dgm:spPr/>
    </dgm:pt>
    <dgm:pt modelId="{56682367-58F6-467F-A876-1CF2009A9023}" type="pres">
      <dgm:prSet presAssocID="{731671F2-9900-4CCD-A1A8-7685C604C61F}" presName="hierChild2" presStyleCnt="0"/>
      <dgm:spPr/>
    </dgm:pt>
  </dgm:ptLst>
  <dgm:cxnLst>
    <dgm:cxn modelId="{0622B00F-DB09-42F5-B2EC-A5869C11859C}" srcId="{8F222A5A-99CB-4290-AB49-6BDD7F302A8B}" destId="{DEE1F73C-F157-463D-9019-851689CE370A}" srcOrd="2" destOrd="0" parTransId="{E9FDDD18-BC46-4652-B7D8-3A81D83A4ED5}" sibTransId="{BDA1762B-3152-4C9E-AF8B-B1C26BF97719}"/>
    <dgm:cxn modelId="{7C2BAA20-7F5E-4349-93C1-0B6F46D10EAB}" type="presOf" srcId="{40AB2A31-CCBB-4186-8100-CCC812228AA5}" destId="{A5751CD4-6463-4400-A493-D1BB116AEA9C}" srcOrd="0" destOrd="0" presId="urn:microsoft.com/office/officeart/2005/8/layout/hierarchy1"/>
    <dgm:cxn modelId="{EAA58840-F561-4AF9-924B-004690A35ECF}" type="presOf" srcId="{731671F2-9900-4CCD-A1A8-7685C604C61F}" destId="{4ADE9195-066B-43BB-95CF-DD8D13C9CD3A}" srcOrd="0" destOrd="0" presId="urn:microsoft.com/office/officeart/2005/8/layout/hierarchy1"/>
    <dgm:cxn modelId="{B6E58143-5833-455B-8C17-DCCB94357E27}" srcId="{8F222A5A-99CB-4290-AB49-6BDD7F302A8B}" destId="{40AB2A31-CCBB-4186-8100-CCC812228AA5}" srcOrd="0" destOrd="0" parTransId="{8EE4833D-5ED4-4116-B258-CDB3842179E0}" sibTransId="{051D64A8-8E08-42E2-BABA-2899BB3A28BC}"/>
    <dgm:cxn modelId="{0F43114C-9BD0-4EAD-B687-91222D4522CF}" type="presOf" srcId="{8EF4506A-9727-4A62-8C9F-F10E891CF8DF}" destId="{99424ADB-0592-4F59-A615-F76E6BEBD2E0}" srcOrd="0" destOrd="0" presId="urn:microsoft.com/office/officeart/2005/8/layout/hierarchy1"/>
    <dgm:cxn modelId="{B797CE4E-2310-4B02-957A-E4B20FE45E96}" srcId="{8F222A5A-99CB-4290-AB49-6BDD7F302A8B}" destId="{731671F2-9900-4CCD-A1A8-7685C604C61F}" srcOrd="3" destOrd="0" parTransId="{5AABDD07-26CF-4B2D-84AC-4CF1F91415A7}" sibTransId="{3E50743A-7B18-4269-A279-1B0B8CB559C9}"/>
    <dgm:cxn modelId="{C07C8C6F-086E-4F33-9A42-0D568A99B3EB}" type="presOf" srcId="{DEE1F73C-F157-463D-9019-851689CE370A}" destId="{B41DBA6B-3C18-4ADE-97BE-F372BD27799F}" srcOrd="0" destOrd="0" presId="urn:microsoft.com/office/officeart/2005/8/layout/hierarchy1"/>
    <dgm:cxn modelId="{736DA2A5-82AB-416C-A87D-D44704041179}" srcId="{8F222A5A-99CB-4290-AB49-6BDD7F302A8B}" destId="{8EF4506A-9727-4A62-8C9F-F10E891CF8DF}" srcOrd="1" destOrd="0" parTransId="{9D23D680-59CF-4B31-8FDC-FC580B257A11}" sibTransId="{545985E3-A6E9-4BC3-B5BE-859FFBC15FF6}"/>
    <dgm:cxn modelId="{C213A9D5-E648-4A72-BB7B-E47A88805B73}" type="presOf" srcId="{8F222A5A-99CB-4290-AB49-6BDD7F302A8B}" destId="{FB1B698E-5483-4A8C-BBA3-D9B2597B87C6}" srcOrd="0" destOrd="0" presId="urn:microsoft.com/office/officeart/2005/8/layout/hierarchy1"/>
    <dgm:cxn modelId="{1AC730B6-2EFC-412A-9EE5-9A1F99E0669D}" type="presParOf" srcId="{FB1B698E-5483-4A8C-BBA3-D9B2597B87C6}" destId="{B1F9B855-9B83-449F-9190-3A33AB83ACBC}" srcOrd="0" destOrd="0" presId="urn:microsoft.com/office/officeart/2005/8/layout/hierarchy1"/>
    <dgm:cxn modelId="{F3F2B608-F008-4A63-9579-58C140507B87}" type="presParOf" srcId="{B1F9B855-9B83-449F-9190-3A33AB83ACBC}" destId="{BD60956A-9302-43C8-B565-80427E612C81}" srcOrd="0" destOrd="0" presId="urn:microsoft.com/office/officeart/2005/8/layout/hierarchy1"/>
    <dgm:cxn modelId="{DD32BF9D-53B7-4671-8974-3C1D1D9130B1}" type="presParOf" srcId="{BD60956A-9302-43C8-B565-80427E612C81}" destId="{9079E3CA-8692-4569-9C99-DD4808ADB59D}" srcOrd="0" destOrd="0" presId="urn:microsoft.com/office/officeart/2005/8/layout/hierarchy1"/>
    <dgm:cxn modelId="{7013A298-B3CB-47CD-A1CB-78FF15BCCA23}" type="presParOf" srcId="{BD60956A-9302-43C8-B565-80427E612C81}" destId="{A5751CD4-6463-4400-A493-D1BB116AEA9C}" srcOrd="1" destOrd="0" presId="urn:microsoft.com/office/officeart/2005/8/layout/hierarchy1"/>
    <dgm:cxn modelId="{8DFAA899-EC9D-49BB-80B5-FA5F32C2609C}" type="presParOf" srcId="{B1F9B855-9B83-449F-9190-3A33AB83ACBC}" destId="{A4512434-3BAF-44F6-8087-1A135DC91E58}" srcOrd="1" destOrd="0" presId="urn:microsoft.com/office/officeart/2005/8/layout/hierarchy1"/>
    <dgm:cxn modelId="{3CF4609E-4649-478C-9DF3-0CECEC1B7B87}" type="presParOf" srcId="{FB1B698E-5483-4A8C-BBA3-D9B2597B87C6}" destId="{0DC6A579-E277-4359-BF4D-D47E19A9101A}" srcOrd="1" destOrd="0" presId="urn:microsoft.com/office/officeart/2005/8/layout/hierarchy1"/>
    <dgm:cxn modelId="{88AAC818-74BC-4A9F-9554-B4B274804A94}" type="presParOf" srcId="{0DC6A579-E277-4359-BF4D-D47E19A9101A}" destId="{6167420B-F511-4CAD-B8B8-3062D6A308B3}" srcOrd="0" destOrd="0" presId="urn:microsoft.com/office/officeart/2005/8/layout/hierarchy1"/>
    <dgm:cxn modelId="{E50EBA72-A1BF-4310-869B-481557FF88BF}" type="presParOf" srcId="{6167420B-F511-4CAD-B8B8-3062D6A308B3}" destId="{504BAB70-63E9-4C94-AC9E-D7FE9C52CE61}" srcOrd="0" destOrd="0" presId="urn:microsoft.com/office/officeart/2005/8/layout/hierarchy1"/>
    <dgm:cxn modelId="{D2462A6F-B9F6-4459-BA17-AD282CA7687F}" type="presParOf" srcId="{6167420B-F511-4CAD-B8B8-3062D6A308B3}" destId="{99424ADB-0592-4F59-A615-F76E6BEBD2E0}" srcOrd="1" destOrd="0" presId="urn:microsoft.com/office/officeart/2005/8/layout/hierarchy1"/>
    <dgm:cxn modelId="{76369865-B453-48A5-ABA6-84DC8FA01039}" type="presParOf" srcId="{0DC6A579-E277-4359-BF4D-D47E19A9101A}" destId="{D14DD6EE-18FF-4FC9-88F1-445E4C5D1940}" srcOrd="1" destOrd="0" presId="urn:microsoft.com/office/officeart/2005/8/layout/hierarchy1"/>
    <dgm:cxn modelId="{1D200D55-ED4B-45E1-AE74-79623428E849}" type="presParOf" srcId="{FB1B698E-5483-4A8C-BBA3-D9B2597B87C6}" destId="{D6E9F6F6-1606-4DDC-8403-88BC08A230BD}" srcOrd="2" destOrd="0" presId="urn:microsoft.com/office/officeart/2005/8/layout/hierarchy1"/>
    <dgm:cxn modelId="{EA14432D-4488-4BAC-BE13-E621FB4D5024}" type="presParOf" srcId="{D6E9F6F6-1606-4DDC-8403-88BC08A230BD}" destId="{F737D018-1AE4-4AC1-A54B-020B4E4A2396}" srcOrd="0" destOrd="0" presId="urn:microsoft.com/office/officeart/2005/8/layout/hierarchy1"/>
    <dgm:cxn modelId="{52AF70A2-2E94-4406-AB3B-89BCB6D8BEB2}" type="presParOf" srcId="{F737D018-1AE4-4AC1-A54B-020B4E4A2396}" destId="{AD2043CE-E403-4633-A151-519E8F5B9636}" srcOrd="0" destOrd="0" presId="urn:microsoft.com/office/officeart/2005/8/layout/hierarchy1"/>
    <dgm:cxn modelId="{E9381843-A7E3-4508-8C77-189C62491309}" type="presParOf" srcId="{F737D018-1AE4-4AC1-A54B-020B4E4A2396}" destId="{B41DBA6B-3C18-4ADE-97BE-F372BD27799F}" srcOrd="1" destOrd="0" presId="urn:microsoft.com/office/officeart/2005/8/layout/hierarchy1"/>
    <dgm:cxn modelId="{5BC68E9C-4891-4080-904A-A30099AB665B}" type="presParOf" srcId="{D6E9F6F6-1606-4DDC-8403-88BC08A230BD}" destId="{5FB40C92-64F8-4E23-A0ED-209923EA82F4}" srcOrd="1" destOrd="0" presId="urn:microsoft.com/office/officeart/2005/8/layout/hierarchy1"/>
    <dgm:cxn modelId="{028E4283-578E-4E72-9272-5BBFC1749583}" type="presParOf" srcId="{FB1B698E-5483-4A8C-BBA3-D9B2597B87C6}" destId="{440053E8-3F30-41C3-B219-9C119FFACDB1}" srcOrd="3" destOrd="0" presId="urn:microsoft.com/office/officeart/2005/8/layout/hierarchy1"/>
    <dgm:cxn modelId="{DA6C5A3E-83D9-432B-97C6-823B5206D89D}" type="presParOf" srcId="{440053E8-3F30-41C3-B219-9C119FFACDB1}" destId="{4A715215-228F-4D4B-9251-22472D5EA899}" srcOrd="0" destOrd="0" presId="urn:microsoft.com/office/officeart/2005/8/layout/hierarchy1"/>
    <dgm:cxn modelId="{8AC15134-6FD6-4665-A609-A5602947E886}" type="presParOf" srcId="{4A715215-228F-4D4B-9251-22472D5EA899}" destId="{CC3A7FB4-89E3-4437-AF68-40EC40AAC8DE}" srcOrd="0" destOrd="0" presId="urn:microsoft.com/office/officeart/2005/8/layout/hierarchy1"/>
    <dgm:cxn modelId="{B61C5ACD-3298-4743-9FC4-7986F5A84C93}" type="presParOf" srcId="{4A715215-228F-4D4B-9251-22472D5EA899}" destId="{4ADE9195-066B-43BB-95CF-DD8D13C9CD3A}" srcOrd="1" destOrd="0" presId="urn:microsoft.com/office/officeart/2005/8/layout/hierarchy1"/>
    <dgm:cxn modelId="{FDADD6E0-E65F-488F-9DC7-FC6D91FF405A}" type="presParOf" srcId="{440053E8-3F30-41C3-B219-9C119FFACDB1}" destId="{56682367-58F6-467F-A876-1CF2009A902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17241-D669-44A5-B33C-0F3815FA4D0B}">
      <dsp:nvSpPr>
        <dsp:cNvPr id="0" name=""/>
        <dsp:cNvSpPr/>
      </dsp:nvSpPr>
      <dsp:spPr>
        <a:xfrm>
          <a:off x="2192400" y="320687"/>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8E92BA-24B3-405F-887B-B98EACB611A2}">
      <dsp:nvSpPr>
        <dsp:cNvPr id="0" name=""/>
        <dsp:cNvSpPr/>
      </dsp:nvSpPr>
      <dsp:spPr>
        <a:xfrm>
          <a:off x="788400" y="197221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b="1" kern="1200" dirty="0"/>
            <a:t>Low food security </a:t>
          </a:r>
          <a:endParaRPr lang="en-US" sz="3200" kern="1200" dirty="0"/>
        </a:p>
      </dsp:txBody>
      <dsp:txXfrm>
        <a:off x="788400" y="1972214"/>
        <a:ext cx="4320000" cy="648000"/>
      </dsp:txXfrm>
    </dsp:sp>
    <dsp:sp modelId="{9FDA5088-FAAE-437D-83A6-523F55BADC78}">
      <dsp:nvSpPr>
        <dsp:cNvPr id="0" name=""/>
        <dsp:cNvSpPr/>
      </dsp:nvSpPr>
      <dsp:spPr>
        <a:xfrm>
          <a:off x="788400" y="2685111"/>
          <a:ext cx="4320000" cy="880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Poor nutrition quality and limited variety. Little or no indication of reduced food intake.</a:t>
          </a:r>
        </a:p>
      </dsp:txBody>
      <dsp:txXfrm>
        <a:off x="788400" y="2685111"/>
        <a:ext cx="4320000" cy="880401"/>
      </dsp:txXfrm>
    </dsp:sp>
    <dsp:sp modelId="{C36270F2-42A8-492A-A247-65C439FA1F84}">
      <dsp:nvSpPr>
        <dsp:cNvPr id="0" name=""/>
        <dsp:cNvSpPr/>
      </dsp:nvSpPr>
      <dsp:spPr>
        <a:xfrm>
          <a:off x="7268400" y="320687"/>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A134AA-5108-418E-B6D9-41642B7FFA21}">
      <dsp:nvSpPr>
        <dsp:cNvPr id="0" name=""/>
        <dsp:cNvSpPr/>
      </dsp:nvSpPr>
      <dsp:spPr>
        <a:xfrm>
          <a:off x="5864400" y="197221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b="1" kern="1200" dirty="0"/>
            <a:t>Very low food security</a:t>
          </a:r>
          <a:endParaRPr lang="en-US" sz="3200" kern="1200" dirty="0"/>
        </a:p>
      </dsp:txBody>
      <dsp:txXfrm>
        <a:off x="5864400" y="1972214"/>
        <a:ext cx="4320000" cy="648000"/>
      </dsp:txXfrm>
    </dsp:sp>
    <dsp:sp modelId="{F078D0F4-8C4A-4938-81BF-40BFB245F755}">
      <dsp:nvSpPr>
        <dsp:cNvPr id="0" name=""/>
        <dsp:cNvSpPr/>
      </dsp:nvSpPr>
      <dsp:spPr>
        <a:xfrm>
          <a:off x="5964105" y="2685111"/>
          <a:ext cx="4120588" cy="880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Reports of skipping meals or not eating. Has reduced food availability.</a:t>
          </a:r>
        </a:p>
      </dsp:txBody>
      <dsp:txXfrm>
        <a:off x="5964105" y="2685111"/>
        <a:ext cx="4120588" cy="880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9E3CA-8692-4569-9C99-DD4808ADB59D}">
      <dsp:nvSpPr>
        <dsp:cNvPr id="0" name=""/>
        <dsp:cNvSpPr/>
      </dsp:nvSpPr>
      <dsp:spPr>
        <a:xfrm>
          <a:off x="3214" y="1093206"/>
          <a:ext cx="2295286" cy="145750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5751CD4-6463-4400-A493-D1BB116AEA9C}">
      <dsp:nvSpPr>
        <dsp:cNvPr id="0" name=""/>
        <dsp:cNvSpPr/>
      </dsp:nvSpPr>
      <dsp:spPr>
        <a:xfrm>
          <a:off x="258246" y="1335486"/>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July 2022: Combating Food Insecurity with Collaboration</a:t>
          </a:r>
        </a:p>
      </dsp:txBody>
      <dsp:txXfrm>
        <a:off x="300935" y="1378175"/>
        <a:ext cx="2209908" cy="1372129"/>
      </dsp:txXfrm>
    </dsp:sp>
    <dsp:sp modelId="{504BAB70-63E9-4C94-AC9E-D7FE9C52CE61}">
      <dsp:nvSpPr>
        <dsp:cNvPr id="0" name=""/>
        <dsp:cNvSpPr/>
      </dsp:nvSpPr>
      <dsp:spPr>
        <a:xfrm>
          <a:off x="2887362" y="1105726"/>
          <a:ext cx="2295286" cy="145750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9424ADB-0592-4F59-A615-F76E6BEBD2E0}">
      <dsp:nvSpPr>
        <dsp:cNvPr id="0" name=""/>
        <dsp:cNvSpPr/>
      </dsp:nvSpPr>
      <dsp:spPr>
        <a:xfrm>
          <a:off x="3142394" y="1348006"/>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August 2022: </a:t>
          </a:r>
          <a:br>
            <a:rPr lang="en-US" sz="1800" kern="1200" dirty="0"/>
          </a:br>
          <a:r>
            <a:rPr lang="en-US" sz="1800" kern="1200" dirty="0"/>
            <a:t>State Units Food Insecurity Promising Practices</a:t>
          </a:r>
        </a:p>
      </dsp:txBody>
      <dsp:txXfrm>
        <a:off x="3185083" y="1390695"/>
        <a:ext cx="2209908" cy="1372129"/>
      </dsp:txXfrm>
    </dsp:sp>
    <dsp:sp modelId="{AD2043CE-E403-4633-A151-519E8F5B9636}">
      <dsp:nvSpPr>
        <dsp:cNvPr id="0" name=""/>
        <dsp:cNvSpPr/>
      </dsp:nvSpPr>
      <dsp:spPr>
        <a:xfrm>
          <a:off x="5651237" y="1093206"/>
          <a:ext cx="2295286" cy="145750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41DBA6B-3C18-4ADE-97BE-F372BD27799F}">
      <dsp:nvSpPr>
        <dsp:cNvPr id="0" name=""/>
        <dsp:cNvSpPr/>
      </dsp:nvSpPr>
      <dsp:spPr>
        <a:xfrm>
          <a:off x="5906269" y="1335486"/>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September 2022: Identifying and Screening for Food Insecurity</a:t>
          </a:r>
        </a:p>
      </dsp:txBody>
      <dsp:txXfrm>
        <a:off x="5948958" y="1378175"/>
        <a:ext cx="2209908" cy="1372129"/>
      </dsp:txXfrm>
    </dsp:sp>
    <dsp:sp modelId="{CC3A7FB4-89E3-4437-AF68-40EC40AAC8DE}">
      <dsp:nvSpPr>
        <dsp:cNvPr id="0" name=""/>
        <dsp:cNvSpPr/>
      </dsp:nvSpPr>
      <dsp:spPr>
        <a:xfrm>
          <a:off x="8419266" y="1093206"/>
          <a:ext cx="2295286" cy="145750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ADE9195-066B-43BB-95CF-DD8D13C9CD3A}">
      <dsp:nvSpPr>
        <dsp:cNvPr id="0" name=""/>
        <dsp:cNvSpPr/>
      </dsp:nvSpPr>
      <dsp:spPr>
        <a:xfrm>
          <a:off x="8674298" y="1335486"/>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October 2022:</a:t>
          </a:r>
          <a:br>
            <a:rPr lang="en-US" sz="1800" kern="1200" dirty="0"/>
          </a:br>
          <a:r>
            <a:rPr lang="en-US" sz="1800" kern="1200" dirty="0"/>
            <a:t>Referrals and Interventions for Older Adults with Food Insecurity</a:t>
          </a:r>
        </a:p>
      </dsp:txBody>
      <dsp:txXfrm>
        <a:off x="8716987" y="1378175"/>
        <a:ext cx="2209908" cy="1372129"/>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4D4532-06E6-41D1-9B01-A9BBCBF84EA4}" type="datetimeFigureOut">
              <a:rPr lang="en-US" smtClean="0"/>
              <a:pPr/>
              <a:t>10/27/2022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B4DB3F-86A9-4140-B705-098B66A0326A}"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9BBB8-96FF-41D5-9A60-2959036AE265}" type="datetimeFigureOut">
              <a:rPr lang="en-US" smtClean="0"/>
              <a:pPr/>
              <a:t>10/27/2022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78678-88A4-4BE9-BB45-C5BDA72D90F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a:t>
            </a:fld>
            <a:endParaRPr lang="en-US" dirty="0"/>
          </a:p>
        </p:txBody>
      </p:sp>
    </p:spTree>
    <p:extLst>
      <p:ext uri="{BB962C8B-B14F-4D97-AF65-F5344CB8AC3E}">
        <p14:creationId xmlns:p14="http://schemas.microsoft.com/office/powerpoint/2010/main" val="1637724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6</a:t>
            </a:fld>
            <a:endParaRPr lang="en-US" dirty="0"/>
          </a:p>
        </p:txBody>
      </p:sp>
    </p:spTree>
    <p:extLst>
      <p:ext uri="{BB962C8B-B14F-4D97-AF65-F5344CB8AC3E}">
        <p14:creationId xmlns:p14="http://schemas.microsoft.com/office/powerpoint/2010/main" val="2052993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10</a:t>
            </a:fld>
            <a:endParaRPr lang="en-US" dirty="0"/>
          </a:p>
        </p:txBody>
      </p:sp>
    </p:spTree>
    <p:extLst>
      <p:ext uri="{BB962C8B-B14F-4D97-AF65-F5344CB8AC3E}">
        <p14:creationId xmlns:p14="http://schemas.microsoft.com/office/powerpoint/2010/main" val="1488397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12</a:t>
            </a:fld>
            <a:endParaRPr lang="en-US" dirty="0"/>
          </a:p>
        </p:txBody>
      </p:sp>
    </p:spTree>
    <p:extLst>
      <p:ext uri="{BB962C8B-B14F-4D97-AF65-F5344CB8AC3E}">
        <p14:creationId xmlns:p14="http://schemas.microsoft.com/office/powerpoint/2010/main" val="3452878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19</a:t>
            </a:fld>
            <a:endParaRPr lang="en-US" dirty="0"/>
          </a:p>
        </p:txBody>
      </p:sp>
    </p:spTree>
    <p:extLst>
      <p:ext uri="{BB962C8B-B14F-4D97-AF65-F5344CB8AC3E}">
        <p14:creationId xmlns:p14="http://schemas.microsoft.com/office/powerpoint/2010/main" val="1051510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24</a:t>
            </a:fld>
            <a:endParaRPr lang="en-US" dirty="0"/>
          </a:p>
        </p:txBody>
      </p:sp>
    </p:spTree>
    <p:extLst>
      <p:ext uri="{BB962C8B-B14F-4D97-AF65-F5344CB8AC3E}">
        <p14:creationId xmlns:p14="http://schemas.microsoft.com/office/powerpoint/2010/main" val="2771776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4B8C7-9C54-4FAA-919C-9084404B63D1}" type="slidenum">
              <a:rPr lang="en-US" smtClean="0"/>
              <a:t>25</a:t>
            </a:fld>
            <a:endParaRPr lang="en-US" dirty="0"/>
          </a:p>
        </p:txBody>
      </p:sp>
    </p:spTree>
    <p:extLst>
      <p:ext uri="{BB962C8B-B14F-4D97-AF65-F5344CB8AC3E}">
        <p14:creationId xmlns:p14="http://schemas.microsoft.com/office/powerpoint/2010/main" val="3836609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28</a:t>
            </a:fld>
            <a:endParaRPr lang="en-US" dirty="0"/>
          </a:p>
        </p:txBody>
      </p:sp>
    </p:spTree>
    <p:extLst>
      <p:ext uri="{BB962C8B-B14F-4D97-AF65-F5344CB8AC3E}">
        <p14:creationId xmlns:p14="http://schemas.microsoft.com/office/powerpoint/2010/main" val="754430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29</a:t>
            </a:fld>
            <a:endParaRPr lang="en-US" dirty="0"/>
          </a:p>
        </p:txBody>
      </p:sp>
    </p:spTree>
    <p:extLst>
      <p:ext uri="{BB962C8B-B14F-4D97-AF65-F5344CB8AC3E}">
        <p14:creationId xmlns:p14="http://schemas.microsoft.com/office/powerpoint/2010/main" val="3507403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5588"/>
          <a:stretch/>
        </p:blipFill>
        <p:spPr>
          <a:xfrm>
            <a:off x="0" y="1"/>
            <a:ext cx="12192000" cy="5257800"/>
          </a:xfrm>
          <a:prstGeom prst="rect">
            <a:avLst/>
          </a:prstGeom>
        </p:spPr>
      </p:pic>
      <p:sp>
        <p:nvSpPr>
          <p:cNvPr id="22" name="Text Placeholder 21"/>
          <p:cNvSpPr>
            <a:spLocks noGrp="1"/>
          </p:cNvSpPr>
          <p:nvPr>
            <p:ph type="body" sz="quarter" idx="17" hasCustomPrompt="1"/>
          </p:nvPr>
        </p:nvSpPr>
        <p:spPr>
          <a:xfrm>
            <a:off x="101600" y="152400"/>
            <a:ext cx="10261600" cy="685800"/>
          </a:xfrm>
        </p:spPr>
        <p:txBody>
          <a:bodyPr>
            <a:normAutofit/>
          </a:bodyPr>
          <a:lstStyle>
            <a:lvl1pPr>
              <a:buNone/>
              <a:defRPr sz="4000">
                <a:solidFill>
                  <a:schemeClr val="bg1"/>
                </a:solidFill>
              </a:defRPr>
            </a:lvl1pPr>
          </a:lstStyle>
          <a:p>
            <a:pPr lvl="0"/>
            <a:r>
              <a:rPr lang="en-US"/>
              <a:t>Presentation/Conference Title</a:t>
            </a:r>
          </a:p>
        </p:txBody>
      </p:sp>
      <p:sp>
        <p:nvSpPr>
          <p:cNvPr id="3" name="Subtitle 2"/>
          <p:cNvSpPr>
            <a:spLocks noGrp="1"/>
          </p:cNvSpPr>
          <p:nvPr>
            <p:ph type="subTitle" idx="1" hasCustomPrompt="1"/>
          </p:nvPr>
        </p:nvSpPr>
        <p:spPr>
          <a:xfrm>
            <a:off x="101600" y="762000"/>
            <a:ext cx="7823200" cy="533400"/>
          </a:xfrm>
        </p:spPr>
        <p:txBody>
          <a:bodyPr>
            <a:normAutofit/>
          </a:bodyPr>
          <a:lstStyle>
            <a:lvl1pPr marL="0" indent="0" algn="l">
              <a:buNone/>
              <a:defRPr sz="2800" i="1"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Optional subtitle</a:t>
            </a:r>
          </a:p>
        </p:txBody>
      </p:sp>
      <p:sp>
        <p:nvSpPr>
          <p:cNvPr id="17" name="Text Placeholder 16"/>
          <p:cNvSpPr>
            <a:spLocks noGrp="1"/>
          </p:cNvSpPr>
          <p:nvPr>
            <p:ph type="body" sz="quarter" idx="14" hasCustomPrompt="1"/>
          </p:nvPr>
        </p:nvSpPr>
        <p:spPr>
          <a:xfrm>
            <a:off x="4165600" y="2743200"/>
            <a:ext cx="80264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a:t>Specific Title/Session Name</a:t>
            </a:r>
          </a:p>
        </p:txBody>
      </p:sp>
      <p:sp>
        <p:nvSpPr>
          <p:cNvPr id="19" name="Text Placeholder 18"/>
          <p:cNvSpPr>
            <a:spLocks noGrp="1"/>
          </p:cNvSpPr>
          <p:nvPr>
            <p:ph type="body" sz="quarter" idx="15" hasCustomPrompt="1"/>
          </p:nvPr>
        </p:nvSpPr>
        <p:spPr>
          <a:xfrm>
            <a:off x="4165600" y="3352800"/>
            <a:ext cx="8026400" cy="533400"/>
          </a:xfrm>
        </p:spPr>
        <p:txBody>
          <a:bodyPr>
            <a:normAutofit/>
          </a:bodyPr>
          <a:lstStyle>
            <a:lvl1pPr>
              <a:buNone/>
              <a:defRPr sz="2800">
                <a:solidFill>
                  <a:schemeClr val="tx1"/>
                </a:solidFill>
              </a:defRPr>
            </a:lvl1pPr>
          </a:lstStyle>
          <a:p>
            <a:pPr lvl="0"/>
            <a:r>
              <a:rPr lang="en-US"/>
              <a:t>Speaker name, credentials</a:t>
            </a:r>
          </a:p>
        </p:txBody>
      </p:sp>
      <p:sp>
        <p:nvSpPr>
          <p:cNvPr id="20" name="Text Placeholder 18"/>
          <p:cNvSpPr>
            <a:spLocks noGrp="1"/>
          </p:cNvSpPr>
          <p:nvPr>
            <p:ph type="body" sz="quarter" idx="16" hasCustomPrompt="1"/>
          </p:nvPr>
        </p:nvSpPr>
        <p:spPr>
          <a:xfrm>
            <a:off x="4165600" y="3886200"/>
            <a:ext cx="8026400" cy="533400"/>
          </a:xfrm>
        </p:spPr>
        <p:txBody>
          <a:bodyPr>
            <a:normAutofit/>
          </a:bodyPr>
          <a:lstStyle>
            <a:lvl1pPr>
              <a:buNone/>
              <a:defRPr sz="2800" baseline="0">
                <a:solidFill>
                  <a:schemeClr val="tx1"/>
                </a:solidFill>
              </a:defRPr>
            </a:lvl1pPr>
          </a:lstStyle>
          <a:p>
            <a:pPr lvl="0"/>
            <a:r>
              <a:rPr lang="en-US"/>
              <a:t>Location or speaker organization</a:t>
            </a:r>
          </a:p>
        </p:txBody>
      </p:sp>
      <p:sp>
        <p:nvSpPr>
          <p:cNvPr id="13" name="Text Placeholder 12"/>
          <p:cNvSpPr>
            <a:spLocks noGrp="1"/>
          </p:cNvSpPr>
          <p:nvPr>
            <p:ph type="body" sz="quarter" idx="12" hasCustomPrompt="1"/>
          </p:nvPr>
        </p:nvSpPr>
        <p:spPr>
          <a:xfrm>
            <a:off x="4165600" y="4648200"/>
            <a:ext cx="5283200" cy="457200"/>
          </a:xfrm>
        </p:spPr>
        <p:txBody>
          <a:bodyPr>
            <a:noAutofit/>
          </a:bodyPr>
          <a:lstStyle>
            <a:lvl1pPr>
              <a:buNone/>
              <a:defRPr sz="2000" i="0"/>
            </a:lvl1pPr>
          </a:lstStyle>
          <a:p>
            <a:pPr lvl="0"/>
            <a:r>
              <a:rPr lang="en-US"/>
              <a:t>Date</a:t>
            </a:r>
          </a:p>
        </p:txBody>
      </p:sp>
      <p:sp>
        <p:nvSpPr>
          <p:cNvPr id="11" name="Text Placeholder 10"/>
          <p:cNvSpPr>
            <a:spLocks noGrp="1"/>
          </p:cNvSpPr>
          <p:nvPr>
            <p:ph type="body" sz="quarter" idx="18" hasCustomPrompt="1"/>
          </p:nvPr>
        </p:nvSpPr>
        <p:spPr>
          <a:xfrm>
            <a:off x="101600" y="6172200"/>
            <a:ext cx="7924800" cy="304800"/>
          </a:xfrm>
        </p:spPr>
        <p:txBody>
          <a:bodyPr>
            <a:noAutofit/>
          </a:bodyPr>
          <a:lstStyle>
            <a:lvl1pPr>
              <a:buNone/>
              <a:defRPr sz="2000" i="0" baseline="0">
                <a:solidFill>
                  <a:schemeClr val="tx1"/>
                </a:solidFill>
              </a:defRPr>
            </a:lvl1pPr>
          </a:lstStyle>
          <a:p>
            <a:pPr lvl="0"/>
            <a:r>
              <a:rPr lang="en-US" sz="1600"/>
              <a:t>Optional tagline, disclaimer, contributors, etc.</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C245E-AFFF-406F-9573-2C5C7E147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7065818"/>
          </a:xfrm>
          <a:prstGeom prst="rect">
            <a:avLst/>
          </a:prstGeom>
        </p:spPr>
      </p:pic>
      <p:sp>
        <p:nvSpPr>
          <p:cNvPr id="15" name="Title 14"/>
          <p:cNvSpPr>
            <a:spLocks noGrp="1"/>
          </p:cNvSpPr>
          <p:nvPr>
            <p:ph type="title" hasCustomPrompt="1"/>
          </p:nvPr>
        </p:nvSpPr>
        <p:spPr>
          <a:xfrm>
            <a:off x="711200" y="1981200"/>
            <a:ext cx="10972800" cy="762000"/>
          </a:xfrm>
        </p:spPr>
        <p:txBody>
          <a:bodyPr/>
          <a:lstStyle>
            <a:lvl1pPr>
              <a:defRPr/>
            </a:lvl1pPr>
          </a:lstStyle>
          <a:p>
            <a:r>
              <a:rPr lang="en-US"/>
              <a:t>Presentation/Conference Title</a:t>
            </a:r>
          </a:p>
        </p:txBody>
      </p:sp>
      <p:sp>
        <p:nvSpPr>
          <p:cNvPr id="19" name="Text Placeholder 18"/>
          <p:cNvSpPr>
            <a:spLocks noGrp="1"/>
          </p:cNvSpPr>
          <p:nvPr>
            <p:ph type="body" sz="quarter" idx="16" hasCustomPrompt="1"/>
          </p:nvPr>
        </p:nvSpPr>
        <p:spPr>
          <a:xfrm>
            <a:off x="711200" y="2743200"/>
            <a:ext cx="10972800" cy="609600"/>
          </a:xfrm>
        </p:spPr>
        <p:txBody>
          <a:bodyPr/>
          <a:lstStyle>
            <a:lvl1pPr algn="ctr">
              <a:buNone/>
              <a:defRPr>
                <a:solidFill>
                  <a:schemeClr val="tx1"/>
                </a:solidFill>
              </a:defRPr>
            </a:lvl1pPr>
          </a:lstStyle>
          <a:p>
            <a:pPr lvl="0"/>
            <a:r>
              <a:rPr lang="en-US"/>
              <a:t>Subtitle or session name</a:t>
            </a:r>
          </a:p>
        </p:txBody>
      </p:sp>
      <p:sp>
        <p:nvSpPr>
          <p:cNvPr id="21" name="Text Placeholder 18"/>
          <p:cNvSpPr>
            <a:spLocks noGrp="1"/>
          </p:cNvSpPr>
          <p:nvPr>
            <p:ph type="body" sz="quarter" idx="18" hasCustomPrompt="1"/>
          </p:nvPr>
        </p:nvSpPr>
        <p:spPr>
          <a:xfrm>
            <a:off x="711200" y="3352800"/>
            <a:ext cx="10972800" cy="609600"/>
          </a:xfrm>
        </p:spPr>
        <p:txBody>
          <a:bodyPr/>
          <a:lstStyle>
            <a:lvl1pPr algn="ctr">
              <a:buNone/>
              <a:defRPr baseline="0">
                <a:solidFill>
                  <a:schemeClr val="tx1"/>
                </a:solidFill>
              </a:defRPr>
            </a:lvl1pPr>
          </a:lstStyle>
          <a:p>
            <a:pPr lvl="0"/>
            <a:r>
              <a:rPr lang="en-US"/>
              <a:t>Speaker name, credentials</a:t>
            </a:r>
          </a:p>
        </p:txBody>
      </p:sp>
      <p:sp>
        <p:nvSpPr>
          <p:cNvPr id="20" name="Text Placeholder 18"/>
          <p:cNvSpPr>
            <a:spLocks noGrp="1"/>
          </p:cNvSpPr>
          <p:nvPr>
            <p:ph type="body" sz="quarter" idx="17" hasCustomPrompt="1"/>
          </p:nvPr>
        </p:nvSpPr>
        <p:spPr>
          <a:xfrm>
            <a:off x="711200" y="3962400"/>
            <a:ext cx="10972800" cy="609600"/>
          </a:xfrm>
        </p:spPr>
        <p:txBody>
          <a:bodyPr/>
          <a:lstStyle>
            <a:lvl1pPr algn="ctr">
              <a:buNone/>
              <a:defRPr>
                <a:solidFill>
                  <a:schemeClr val="tx1"/>
                </a:solidFill>
              </a:defRPr>
            </a:lvl1pPr>
          </a:lstStyle>
          <a:p>
            <a:pPr lvl="0"/>
            <a:r>
              <a:rPr lang="en-US"/>
              <a:t>Location or speaker organization</a:t>
            </a:r>
          </a:p>
        </p:txBody>
      </p:sp>
      <p:sp>
        <p:nvSpPr>
          <p:cNvPr id="10" name="Text Placeholder 12"/>
          <p:cNvSpPr>
            <a:spLocks noGrp="1"/>
          </p:cNvSpPr>
          <p:nvPr>
            <p:ph type="body" sz="quarter" idx="12" hasCustomPrompt="1"/>
          </p:nvPr>
        </p:nvSpPr>
        <p:spPr>
          <a:xfrm>
            <a:off x="1930400" y="4800600"/>
            <a:ext cx="8534400" cy="457200"/>
          </a:xfrm>
        </p:spPr>
        <p:txBody>
          <a:bodyPr>
            <a:noAutofit/>
          </a:bodyPr>
          <a:lstStyle>
            <a:lvl1pPr algn="ctr">
              <a:buNone/>
              <a:defRPr sz="2000" i="0"/>
            </a:lvl1pPr>
          </a:lstStyle>
          <a:p>
            <a:pPr lvl="0"/>
            <a:r>
              <a:rPr lang="en-US"/>
              <a:t>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67395-972D-4D45-A72D-BCAB9768EB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510"/>
          <a:stretch/>
        </p:blipFill>
        <p:spPr>
          <a:xfrm>
            <a:off x="0" y="5410200"/>
            <a:ext cx="12192000" cy="14478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3" name="Content Placeholder 2"/>
          <p:cNvSpPr>
            <a:spLocks noGrp="1"/>
          </p:cNvSpPr>
          <p:nvPr>
            <p:ph idx="1" hasCustomPrompt="1"/>
          </p:nvPr>
        </p:nvSpPr>
        <p:spPr>
          <a:xfrm>
            <a:off x="609600" y="1600201"/>
            <a:ext cx="10972800" cy="3886200"/>
          </a:xfrm>
        </p:spPr>
        <p:txBody>
          <a:bodyPr/>
          <a:lstStyle>
            <a:lvl1pPr>
              <a:defRPr/>
            </a:lvl1pPr>
            <a:lvl2pPr>
              <a:defRPr/>
            </a:lvl2pPr>
            <a:lvl3pPr>
              <a:defRPr/>
            </a:lvl3pPr>
            <a:lvl5pPr marL="2057400" indent="-228600">
              <a:buFont typeface="Wingdings" panose="05000000000000000000" pitchFamily="2" charset="2"/>
              <a:buChar char="Ø"/>
              <a:defRPr/>
            </a:lvl5pPr>
          </a:lstStyle>
          <a:p>
            <a:pPr lvl="0"/>
            <a:r>
              <a:rPr lang="en-US"/>
              <a:t>Add slide content</a:t>
            </a:r>
          </a:p>
          <a:p>
            <a:pPr lvl="1"/>
            <a:r>
              <a:rPr lang="en-US"/>
              <a:t>Add second level</a:t>
            </a:r>
          </a:p>
          <a:p>
            <a:pPr lvl="2"/>
            <a:r>
              <a:rPr lang="en-US"/>
              <a:t>Add third level</a:t>
            </a:r>
          </a:p>
          <a:p>
            <a:pPr lvl="3"/>
            <a:r>
              <a:rPr lang="en-US"/>
              <a:t>Add fourth level</a:t>
            </a:r>
          </a:p>
          <a:p>
            <a:pPr lvl="4"/>
            <a:r>
              <a:rPr lang="en-US"/>
              <a:t>Add fifth level</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23670-3EF3-4700-B3B4-23872450B8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3" name="Text Placeholder 2"/>
          <p:cNvSpPr>
            <a:spLocks noGrp="1"/>
          </p:cNvSpPr>
          <p:nvPr>
            <p:ph type="body" idx="1" hasCustomPrompt="1"/>
          </p:nvPr>
        </p:nvSpPr>
        <p:spPr>
          <a:xfrm>
            <a:off x="963084" y="2928939"/>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Add subtext</a:t>
            </a:r>
          </a:p>
        </p:txBody>
      </p:sp>
      <p:sp>
        <p:nvSpPr>
          <p:cNvPr id="2" name="Title 1"/>
          <p:cNvSpPr>
            <a:spLocks noGrp="1"/>
          </p:cNvSpPr>
          <p:nvPr>
            <p:ph type="title" hasCustomPrompt="1"/>
          </p:nvPr>
        </p:nvSpPr>
        <p:spPr>
          <a:xfrm>
            <a:off x="963084" y="4429126"/>
            <a:ext cx="10363200" cy="1057275"/>
          </a:xfrm>
        </p:spPr>
        <p:txBody>
          <a:bodyPr anchor="t">
            <a:noAutofit/>
          </a:bodyPr>
          <a:lstStyle>
            <a:lvl1pPr algn="l">
              <a:defRPr sz="3200" b="0" cap="all"/>
            </a:lvl1pPr>
          </a:lstStyle>
          <a:p>
            <a:r>
              <a:rPr lang="en-US"/>
              <a:t>Add title</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3" name="Content Placeholder 2"/>
          <p:cNvSpPr>
            <a:spLocks noGrp="1"/>
          </p:cNvSpPr>
          <p:nvPr>
            <p:ph sz="half" idx="1" hasCustomPrompt="1"/>
          </p:nvPr>
        </p:nvSpPr>
        <p:spPr>
          <a:xfrm>
            <a:off x="609600" y="1600201"/>
            <a:ext cx="53848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a:t>Add column 1 content</a:t>
            </a:r>
          </a:p>
          <a:p>
            <a:pPr lvl="1"/>
            <a:r>
              <a:rPr lang="en-US"/>
              <a:t>Add second level</a:t>
            </a:r>
          </a:p>
          <a:p>
            <a:pPr lvl="2"/>
            <a:r>
              <a:rPr lang="en-US"/>
              <a:t>Add third level</a:t>
            </a:r>
          </a:p>
          <a:p>
            <a:pPr lvl="3"/>
            <a:r>
              <a:rPr lang="en-US"/>
              <a:t>Add fourth level</a:t>
            </a:r>
          </a:p>
          <a:p>
            <a:pPr lvl="4"/>
            <a:r>
              <a:rPr lang="en-US"/>
              <a:t>Add fifth level</a:t>
            </a:r>
          </a:p>
        </p:txBody>
      </p:sp>
      <p:sp>
        <p:nvSpPr>
          <p:cNvPr id="4" name="Content Placeholder 3"/>
          <p:cNvSpPr>
            <a:spLocks noGrp="1"/>
          </p:cNvSpPr>
          <p:nvPr>
            <p:ph sz="half" idx="2" hasCustomPrompt="1"/>
          </p:nvPr>
        </p:nvSpPr>
        <p:spPr>
          <a:xfrm>
            <a:off x="6197600" y="1600201"/>
            <a:ext cx="53848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a:t>Add column 2 content</a:t>
            </a:r>
          </a:p>
          <a:p>
            <a:pPr lvl="1"/>
            <a:r>
              <a:rPr lang="en-US"/>
              <a:t>Add second level</a:t>
            </a:r>
          </a:p>
          <a:p>
            <a:pPr lvl="2"/>
            <a:r>
              <a:rPr lang="en-US"/>
              <a:t>Add third level</a:t>
            </a:r>
          </a:p>
          <a:p>
            <a:pPr lvl="3"/>
            <a:r>
              <a:rPr lang="en-US"/>
              <a:t>Add fourth level</a:t>
            </a:r>
          </a:p>
          <a:p>
            <a:pPr lvl="4"/>
            <a:r>
              <a:rPr lang="en-US"/>
              <a:t>Add fifth level</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E9C1B7-8390-4282-8E18-4439B1DCEB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3" name="Text Placeholder 2"/>
          <p:cNvSpPr>
            <a:spLocks noGrp="1"/>
          </p:cNvSpPr>
          <p:nvPr>
            <p:ph type="body" idx="1" hasCustomPrompt="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Column 1 title</a:t>
            </a:r>
          </a:p>
        </p:txBody>
      </p:sp>
      <p:sp>
        <p:nvSpPr>
          <p:cNvPr id="4" name="Content Placeholder 3"/>
          <p:cNvSpPr>
            <a:spLocks noGrp="1"/>
          </p:cNvSpPr>
          <p:nvPr>
            <p:ph sz="half" idx="2" hasCustomPrompt="1"/>
          </p:nvPr>
        </p:nvSpPr>
        <p:spPr>
          <a:xfrm>
            <a:off x="609600" y="2174876"/>
            <a:ext cx="5386917"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a:t>Add column 1 content</a:t>
            </a:r>
          </a:p>
          <a:p>
            <a:pPr lvl="1"/>
            <a:r>
              <a:rPr lang="en-US"/>
              <a:t>Add second level</a:t>
            </a:r>
          </a:p>
          <a:p>
            <a:pPr lvl="2"/>
            <a:r>
              <a:rPr lang="en-US"/>
              <a:t>Add third level</a:t>
            </a:r>
          </a:p>
          <a:p>
            <a:pPr lvl="3"/>
            <a:r>
              <a:rPr lang="en-US"/>
              <a:t>Add fourth level</a:t>
            </a:r>
          </a:p>
          <a:p>
            <a:pPr lvl="4"/>
            <a:r>
              <a:rPr lang="en-US"/>
              <a:t>Add fifth level</a:t>
            </a:r>
          </a:p>
        </p:txBody>
      </p:sp>
      <p:sp>
        <p:nvSpPr>
          <p:cNvPr id="5" name="Text Placeholder 4"/>
          <p:cNvSpPr>
            <a:spLocks noGrp="1"/>
          </p:cNvSpPr>
          <p:nvPr>
            <p:ph type="body" sz="quarter" idx="3" hasCustomPrompt="1"/>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Column 2 title</a:t>
            </a:r>
          </a:p>
        </p:txBody>
      </p:sp>
      <p:sp>
        <p:nvSpPr>
          <p:cNvPr id="6" name="Content Placeholder 5"/>
          <p:cNvSpPr>
            <a:spLocks noGrp="1"/>
          </p:cNvSpPr>
          <p:nvPr>
            <p:ph sz="quarter" idx="4" hasCustomPrompt="1"/>
          </p:nvPr>
        </p:nvSpPr>
        <p:spPr>
          <a:xfrm>
            <a:off x="6193368" y="2174876"/>
            <a:ext cx="5389033"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a:t>Add column 2 content</a:t>
            </a:r>
          </a:p>
          <a:p>
            <a:pPr lvl="1"/>
            <a:r>
              <a:rPr lang="en-US"/>
              <a:t>Add second level</a:t>
            </a:r>
          </a:p>
          <a:p>
            <a:pPr lvl="2"/>
            <a:r>
              <a:rPr lang="en-US"/>
              <a:t>Add third level</a:t>
            </a:r>
          </a:p>
          <a:p>
            <a:pPr lvl="3"/>
            <a:r>
              <a:rPr lang="en-US"/>
              <a:t>Add fourth level</a:t>
            </a:r>
          </a:p>
          <a:p>
            <a:pPr lvl="4"/>
            <a:r>
              <a:rPr lang="en-US"/>
              <a:t>Add fifth level</a:t>
            </a:r>
          </a:p>
        </p:txBody>
      </p:sp>
      <p:sp>
        <p:nvSpPr>
          <p:cNvPr id="9" name="Slide Number Placeholder 8"/>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CE108-2AF3-48C1-B3EC-2163A9C324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5" name="Slide Number Placeholder 4"/>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E8618A-F67A-4ADA-9D37-61F6445697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3" name="Picture Placeholder 2"/>
          <p:cNvSpPr>
            <a:spLocks noGrp="1"/>
          </p:cNvSpPr>
          <p:nvPr>
            <p:ph type="pic" idx="1" hasCustomPrompt="1"/>
          </p:nvPr>
        </p:nvSpPr>
        <p:spPr>
          <a:xfrm>
            <a:off x="2389717" y="612775"/>
            <a:ext cx="7315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a picture</a:t>
            </a:r>
          </a:p>
        </p:txBody>
      </p:sp>
      <p:sp>
        <p:nvSpPr>
          <p:cNvPr id="2" name="Title 1"/>
          <p:cNvSpPr>
            <a:spLocks noGrp="1"/>
          </p:cNvSpPr>
          <p:nvPr>
            <p:ph type="title" hasCustomPrompt="1"/>
          </p:nvPr>
        </p:nvSpPr>
        <p:spPr>
          <a:xfrm>
            <a:off x="2389717" y="4343400"/>
            <a:ext cx="7315200" cy="566738"/>
          </a:xfrm>
        </p:spPr>
        <p:txBody>
          <a:bodyPr anchor="b"/>
          <a:lstStyle>
            <a:lvl1pPr algn="l">
              <a:defRPr sz="2000" b="1"/>
            </a:lvl1pPr>
          </a:lstStyle>
          <a:p>
            <a:r>
              <a:rPr lang="en-US"/>
              <a:t>Add title</a:t>
            </a:r>
          </a:p>
        </p:txBody>
      </p:sp>
      <p:sp>
        <p:nvSpPr>
          <p:cNvPr id="4" name="Text Placeholder 3"/>
          <p:cNvSpPr>
            <a:spLocks noGrp="1"/>
          </p:cNvSpPr>
          <p:nvPr>
            <p:ph type="body" sz="half" idx="2" hasCustomPrompt="1"/>
          </p:nvPr>
        </p:nvSpPr>
        <p:spPr>
          <a:xfrm>
            <a:off x="2389717" y="4953000"/>
            <a:ext cx="7315200" cy="5334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subtext</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1618"/>
            <a:ext cx="12191999" cy="7065818"/>
          </a:xfrm>
          <a:prstGeom prst="rect">
            <a:avLst/>
          </a:prstGeom>
        </p:spPr>
      </p:pic>
      <p:sp>
        <p:nvSpPr>
          <p:cNvPr id="8" name="Title 1"/>
          <p:cNvSpPr>
            <a:spLocks noGrp="1"/>
          </p:cNvSpPr>
          <p:nvPr>
            <p:ph type="title" hasCustomPrompt="1"/>
          </p:nvPr>
        </p:nvSpPr>
        <p:spPr>
          <a:xfrm>
            <a:off x="609600" y="1981200"/>
            <a:ext cx="10972800" cy="1143000"/>
          </a:xfrm>
        </p:spPr>
        <p:txBody>
          <a:bodyPr/>
          <a:lstStyle>
            <a:lvl1pPr>
              <a:defRPr>
                <a:solidFill>
                  <a:schemeClr val="bg1"/>
                </a:solidFill>
              </a:defRPr>
            </a:lvl1pPr>
          </a:lstStyle>
          <a:p>
            <a:r>
              <a:rPr lang="en-US"/>
              <a:t>Add closing slide title</a:t>
            </a:r>
          </a:p>
        </p:txBody>
      </p:sp>
      <p:pic>
        <p:nvPicPr>
          <p:cNvPr id="3" name="Picture 2" descr="Administration for Community Living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7600" y="5760433"/>
            <a:ext cx="3098285" cy="961042"/>
          </a:xfrm>
          <a:prstGeom prst="rect">
            <a:avLst/>
          </a:prstGeom>
        </p:spPr>
      </p:pic>
      <p:sp>
        <p:nvSpPr>
          <p:cNvPr id="6" name="Slide Number Placeholder 3"/>
          <p:cNvSpPr>
            <a:spLocks noGrp="1"/>
          </p:cNvSpPr>
          <p:nvPr>
            <p:ph type="sldNum" sz="quarter" idx="12"/>
          </p:nvPr>
        </p:nvSpPr>
        <p:spPr>
          <a:xfrm>
            <a:off x="4673600" y="6356351"/>
            <a:ext cx="2844800" cy="365125"/>
          </a:xfrm>
        </p:spPr>
        <p:txBody>
          <a:bodyPr/>
          <a:lstStyle/>
          <a:p>
            <a:fld id="{7AA28999-D008-419E-9628-EE1C64F81F4C}" type="slidenum">
              <a:rPr lang="en-US" smtClean="0"/>
              <a:pPr/>
              <a:t>‹#›</a:t>
            </a:fld>
            <a:endParaRPr lang="en-US" dirty="0"/>
          </a:p>
        </p:txBody>
      </p:sp>
      <p:sp>
        <p:nvSpPr>
          <p:cNvPr id="10" name="Subtitle 2">
            <a:extLst>
              <a:ext uri="{FF2B5EF4-FFF2-40B4-BE49-F238E27FC236}">
                <a16:creationId xmlns:a16="http://schemas.microsoft.com/office/drawing/2014/main" id="{5C40D2DF-0F19-43F0-B9BB-01E7C665E319}"/>
              </a:ext>
            </a:extLst>
          </p:cNvPr>
          <p:cNvSpPr>
            <a:spLocks noGrp="1"/>
          </p:cNvSpPr>
          <p:nvPr>
            <p:ph type="subTitle" idx="1" hasCustomPrompt="1"/>
          </p:nvPr>
        </p:nvSpPr>
        <p:spPr>
          <a:xfrm>
            <a:off x="2184400" y="3610958"/>
            <a:ext cx="7823200" cy="533400"/>
          </a:xfrm>
        </p:spPr>
        <p:txBody>
          <a:bodyPr>
            <a:normAutofit/>
          </a:bodyPr>
          <a:lstStyle>
            <a:lvl1pPr marL="0" indent="0" algn="ctr">
              <a:buNone/>
              <a:defRPr sz="2800" i="0"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Add contact information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673600" y="6356351"/>
            <a:ext cx="28448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fld id="{7AA28999-D008-419E-9628-EE1C64F81F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 id="2147483655" r:id="rId9"/>
  </p:sldLayoutIdLst>
  <p:hf sldNum="0" hd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sv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frac.org/news/free-online-course-help-health-care-providers-address-senior-hunger"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nifa.usda.gov/program/nifa-nutrition-security-webinar-series"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acl.gov/senior-nutrition/events-presentation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mailto:jraymond@AgeSpan.org" TargetMode="External"/><Relationship Id="rId2" Type="http://schemas.openxmlformats.org/officeDocument/2006/relationships/hyperlink" Target="mailto:Kathryn.tucker@acl.hhs.gov"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hyperlink" Target="https://www.nadtc.org/" TargetMode="External"/><Relationship Id="rId3" Type="http://schemas.openxmlformats.org/officeDocument/2006/relationships/hyperlink" Target="https://acl.gov/sites/default/files/nutrition/NRCNA-List-of-Grocery-Delivery-by-County-Template-Final_508.pdf" TargetMode="External"/><Relationship Id="rId7" Type="http://schemas.openxmlformats.org/officeDocument/2006/relationships/hyperlink" Target="https://www.ahrq.gov/sites/default/files/wysiwyg/professionals/quality-patient-safety/patient-family-engagement/pfeprimarycare/warm-handoff-qsg-brochure.pdf" TargetMode="External"/><Relationship Id="rId2" Type="http://schemas.openxmlformats.org/officeDocument/2006/relationships/hyperlink" Target="https://acl.gov/sites/default/files/nutrition/Food%20VS%20Meals%20Infographic%20Final%202021.12.pdf" TargetMode="External"/><Relationship Id="rId1" Type="http://schemas.openxmlformats.org/officeDocument/2006/relationships/slideLayout" Target="../slideLayouts/slideLayout3.xml"/><Relationship Id="rId6" Type="http://schemas.openxmlformats.org/officeDocument/2006/relationships/hyperlink" Target="https://eldercare.acl.gov/Public/About/Aging_Network/Services.aspx" TargetMode="External"/><Relationship Id="rId5" Type="http://schemas.openxmlformats.org/officeDocument/2006/relationships/hyperlink" Target="https://acl.gov/sites/default/files/SN/GroceryTipSheet.docx" TargetMode="External"/><Relationship Id="rId10" Type="http://schemas.openxmlformats.org/officeDocument/2006/relationships/hyperlink" Target="https://www.ahrq.gov/sites/default/files/wysiwyg/professionals/quality-patient-safety/patient-family-engagement/pfeprimarycare/warm-handoff-guide-for-staff.pdf" TargetMode="External"/><Relationship Id="rId4" Type="http://schemas.openxmlformats.org/officeDocument/2006/relationships/hyperlink" Target="https://acl.gov/sites/default/files/nutrition/Partnerships-with-Foodbanks-and-Other-United-States-Department-of-Agriculture-non-COVID_508.pdf" TargetMode="External"/><Relationship Id="rId9" Type="http://schemas.openxmlformats.org/officeDocument/2006/relationships/hyperlink" Target="https://www.capterra.com/social-work-case-management-softwa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BA4B33-8A24-4CA8-9813-16C42F04B314}"/>
              </a:ext>
            </a:extLst>
          </p:cNvPr>
          <p:cNvSpPr>
            <a:spLocks noGrp="1"/>
          </p:cNvSpPr>
          <p:nvPr>
            <p:ph type="title" idx="4294967295"/>
          </p:nvPr>
        </p:nvSpPr>
        <p:spPr>
          <a:xfrm>
            <a:off x="101600" y="152400"/>
            <a:ext cx="102616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228600" marR="0" lvl="0" indent="-22860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kumimoji="0" lang="en-US" sz="4000" b="0" i="0" u="none" strike="noStrike" kern="1200" cap="none" spc="0" normalizeH="0" baseline="0" noProof="0" dirty="0">
                <a:ln>
                  <a:noFill/>
                </a:ln>
                <a:solidFill>
                  <a:schemeClr val="bg1"/>
                </a:solidFill>
                <a:effectLst/>
                <a:uLnTx/>
                <a:uFillTx/>
                <a:latin typeface="+mn-lt"/>
                <a:ea typeface="+mn-ea"/>
                <a:cs typeface="+mn-cs"/>
              </a:rPr>
              <a:t>Food Insecurity Webinar Series</a:t>
            </a:r>
          </a:p>
        </p:txBody>
      </p:sp>
      <p:sp>
        <p:nvSpPr>
          <p:cNvPr id="3" name="Subtitle 2">
            <a:extLst>
              <a:ext uri="{FF2B5EF4-FFF2-40B4-BE49-F238E27FC236}">
                <a16:creationId xmlns:a16="http://schemas.microsoft.com/office/drawing/2014/main" id="{AA923C3F-D9A0-4235-98CC-2D864A85EEEB}"/>
              </a:ext>
            </a:extLst>
          </p:cNvPr>
          <p:cNvSpPr>
            <a:spLocks noGrp="1"/>
          </p:cNvSpPr>
          <p:nvPr>
            <p:ph type="subTitle" idx="1"/>
          </p:nvPr>
        </p:nvSpPr>
        <p:spPr/>
        <p:txBody>
          <a:bodyPr>
            <a:normAutofit/>
          </a:bodyPr>
          <a:lstStyle/>
          <a:p>
            <a:r>
              <a:rPr lang="en-US" dirty="0"/>
              <a:t>Webinar 4</a:t>
            </a:r>
          </a:p>
          <a:p>
            <a:endParaRPr lang="en-US" dirty="0"/>
          </a:p>
        </p:txBody>
      </p:sp>
      <p:sp>
        <p:nvSpPr>
          <p:cNvPr id="4" name="Text Placeholder 3">
            <a:extLst>
              <a:ext uri="{FF2B5EF4-FFF2-40B4-BE49-F238E27FC236}">
                <a16:creationId xmlns:a16="http://schemas.microsoft.com/office/drawing/2014/main" id="{E153BC87-8FD7-4640-A12E-A7A4CE234934}"/>
              </a:ext>
            </a:extLst>
          </p:cNvPr>
          <p:cNvSpPr>
            <a:spLocks noGrp="1"/>
          </p:cNvSpPr>
          <p:nvPr>
            <p:ph type="body" sz="quarter" idx="14"/>
          </p:nvPr>
        </p:nvSpPr>
        <p:spPr>
          <a:xfrm>
            <a:off x="3965825" y="2863839"/>
            <a:ext cx="8226175" cy="1102331"/>
          </a:xfrm>
        </p:spPr>
        <p:txBody>
          <a:bodyPr>
            <a:normAutofit/>
          </a:bodyPr>
          <a:lstStyle/>
          <a:p>
            <a:pPr indent="0"/>
            <a:r>
              <a:rPr lang="en-US" dirty="0"/>
              <a:t>Referrals and Interventions for Older Adults with Food Insecurity</a:t>
            </a:r>
          </a:p>
        </p:txBody>
      </p:sp>
      <p:sp>
        <p:nvSpPr>
          <p:cNvPr id="5" name="Text Placeholder 4">
            <a:extLst>
              <a:ext uri="{FF2B5EF4-FFF2-40B4-BE49-F238E27FC236}">
                <a16:creationId xmlns:a16="http://schemas.microsoft.com/office/drawing/2014/main" id="{CF2F352F-17F7-4956-8C2A-E2D249CDB4C0}"/>
              </a:ext>
            </a:extLst>
          </p:cNvPr>
          <p:cNvSpPr>
            <a:spLocks noGrp="1"/>
          </p:cNvSpPr>
          <p:nvPr>
            <p:ph type="body" sz="quarter" idx="15"/>
          </p:nvPr>
        </p:nvSpPr>
        <p:spPr>
          <a:xfrm>
            <a:off x="3911600" y="3966170"/>
            <a:ext cx="8026400" cy="2019301"/>
          </a:xfrm>
        </p:spPr>
        <p:txBody>
          <a:bodyPr>
            <a:normAutofit fontScale="77500" lnSpcReduction="20000"/>
          </a:bodyPr>
          <a:lstStyle/>
          <a:p>
            <a:pPr indent="0">
              <a:lnSpc>
                <a:spcPct val="120000"/>
              </a:lnSpc>
            </a:pPr>
            <a:r>
              <a:rPr lang="en-US" sz="3600" dirty="0"/>
              <a:t>Kathryn Tucker, MS, RD, LD, ACL Contractor</a:t>
            </a:r>
          </a:p>
          <a:p>
            <a:pPr indent="0">
              <a:lnSpc>
                <a:spcPct val="120000"/>
              </a:lnSpc>
            </a:pPr>
            <a:r>
              <a:rPr lang="en-US" sz="3600" dirty="0">
                <a:effectLst/>
                <a:ea typeface="Times New Roman" panose="02020603050405020304" pitchFamily="18" charset="0"/>
                <a:cs typeface="Times New Roman" panose="02020603050405020304" pitchFamily="18" charset="0"/>
              </a:rPr>
              <a:t>Jennifer Raymond, JD, MBA, Chief Strategy Officer, AgeSpan</a:t>
            </a:r>
          </a:p>
          <a:p>
            <a:pPr indent="0">
              <a:lnSpc>
                <a:spcPct val="120000"/>
              </a:lnSpc>
            </a:pPr>
            <a:r>
              <a:rPr lang="en-US" dirty="0">
                <a:cs typeface="Times New Roman" panose="02020603050405020304" pitchFamily="18" charset="0"/>
              </a:rPr>
              <a:t>October 20, 2022</a:t>
            </a:r>
            <a:endParaRPr lang="en-US" dirty="0"/>
          </a:p>
          <a:p>
            <a:endParaRPr lang="en-US" dirty="0"/>
          </a:p>
        </p:txBody>
      </p:sp>
      <p:sp>
        <p:nvSpPr>
          <p:cNvPr id="6" name="Text Placeholder 5">
            <a:extLst>
              <a:ext uri="{FF2B5EF4-FFF2-40B4-BE49-F238E27FC236}">
                <a16:creationId xmlns:a16="http://schemas.microsoft.com/office/drawing/2014/main" id="{3549C987-6DBA-44F0-B1F2-8797691A1038}"/>
              </a:ext>
            </a:extLst>
          </p:cNvPr>
          <p:cNvSpPr>
            <a:spLocks noGrp="1"/>
          </p:cNvSpPr>
          <p:nvPr>
            <p:ph type="body" sz="quarter" idx="16"/>
          </p:nvPr>
        </p:nvSpPr>
        <p:spPr>
          <a:xfrm>
            <a:off x="4302078" y="5562599"/>
            <a:ext cx="8026400" cy="533401"/>
          </a:xfrm>
        </p:spPr>
        <p:txBody>
          <a:bodyPr>
            <a:noAutofit/>
          </a:bodyPr>
          <a:lstStyle/>
          <a:p>
            <a:r>
              <a:rPr lang="en-US"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dirty="0"/>
          </a:p>
        </p:txBody>
      </p:sp>
      <p:sp>
        <p:nvSpPr>
          <p:cNvPr id="7" name="TextBox 6">
            <a:extLst>
              <a:ext uri="{FF2B5EF4-FFF2-40B4-BE49-F238E27FC236}">
                <a16:creationId xmlns:a16="http://schemas.microsoft.com/office/drawing/2014/main" id="{930BABBD-6DD3-42E4-97B4-D59D9DFEA559}"/>
              </a:ext>
            </a:extLst>
          </p:cNvPr>
          <p:cNvSpPr txBox="1"/>
          <p:nvPr/>
        </p:nvSpPr>
        <p:spPr>
          <a:xfrm>
            <a:off x="239730" y="6224248"/>
            <a:ext cx="11952270" cy="646331"/>
          </a:xfrm>
          <a:prstGeom prst="rect">
            <a:avLst/>
          </a:prstGeom>
          <a:noFill/>
        </p:spPr>
        <p:txBody>
          <a:bodyPr wrap="square" lIns="91440" tIns="45720" rIns="91440" bIns="45720" rtlCol="0" anchor="t">
            <a:sp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Please select the </a:t>
            </a:r>
            <a:r>
              <a:rPr lang="en-US" b="1" dirty="0">
                <a:effectLst/>
                <a:latin typeface="Calibri" panose="020F0502020204030204" pitchFamily="34" charset="0"/>
                <a:ea typeface="Calibri" panose="020F0502020204030204" pitchFamily="34" charset="0"/>
                <a:cs typeface="Times New Roman" panose="02020603050405020304" pitchFamily="18" charset="0"/>
              </a:rPr>
              <a:t>CC Live Transcription </a:t>
            </a:r>
            <a:r>
              <a:rPr lang="en-US" dirty="0">
                <a:effectLst/>
                <a:latin typeface="Calibri" panose="020F0502020204030204" pitchFamily="34" charset="0"/>
                <a:ea typeface="Calibri" panose="020F0502020204030204" pitchFamily="34" charset="0"/>
                <a:cs typeface="Times New Roman" panose="02020603050405020304" pitchFamily="18" charset="0"/>
              </a:rPr>
              <a:t>button in the toolbar at the bottom of the screen to enable closed captioning.  </a:t>
            </a:r>
            <a:endParaRPr lang="en-US" dirty="0"/>
          </a:p>
          <a:p>
            <a:endParaRPr lang="en-US" dirty="0"/>
          </a:p>
        </p:txBody>
      </p:sp>
    </p:spTree>
    <p:extLst>
      <p:ext uri="{BB962C8B-B14F-4D97-AF65-F5344CB8AC3E}">
        <p14:creationId xmlns:p14="http://schemas.microsoft.com/office/powerpoint/2010/main" val="10552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a:t>
            </a:r>
          </a:p>
        </p:txBody>
      </p:sp>
      <p:sp>
        <p:nvSpPr>
          <p:cNvPr id="3" name="TextBox 2"/>
          <p:cNvSpPr txBox="1"/>
          <p:nvPr/>
        </p:nvSpPr>
        <p:spPr>
          <a:xfrm>
            <a:off x="749630" y="1343360"/>
            <a:ext cx="10692740" cy="4247317"/>
          </a:xfrm>
          <a:prstGeom prst="rect">
            <a:avLst/>
          </a:prstGeom>
          <a:noFill/>
        </p:spPr>
        <p:txBody>
          <a:bodyPr wrap="square" rtlCol="0">
            <a:spAutoFit/>
          </a:bodyPr>
          <a:lstStyle/>
          <a:p>
            <a:r>
              <a:rPr lang="en-US" sz="2800" dirty="0"/>
              <a:t>Ms. Jones has been coming into the senior center to receive congregate meals. She tells senior center staff she will be unable to come back for a few weeks due her car breaking down. She is worried she will not have enough food in the house to eat regularly.</a:t>
            </a:r>
            <a:br>
              <a:rPr lang="en-US" sz="2400" dirty="0"/>
            </a:br>
            <a:endParaRPr lang="en-US" sz="2800" dirty="0"/>
          </a:p>
          <a:p>
            <a:r>
              <a:rPr lang="en-US" sz="2800" dirty="0"/>
              <a:t>Staff give her a number for the Area Agency on Aging to sign up for transportation and the number for the food pantry. They are very kind and tell her to call those numbers.</a:t>
            </a:r>
            <a:endParaRPr lang="en-US" dirty="0"/>
          </a:p>
          <a:p>
            <a:endParaRPr lang="en-US" dirty="0"/>
          </a:p>
        </p:txBody>
      </p:sp>
    </p:spTree>
    <p:extLst>
      <p:ext uri="{BB962C8B-B14F-4D97-AF65-F5344CB8AC3E}">
        <p14:creationId xmlns:p14="http://schemas.microsoft.com/office/powerpoint/2010/main" val="967376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 Question</a:t>
            </a:r>
          </a:p>
        </p:txBody>
      </p:sp>
      <p:sp>
        <p:nvSpPr>
          <p:cNvPr id="3" name="Content Placeholder 2"/>
          <p:cNvSpPr>
            <a:spLocks noGrp="1"/>
          </p:cNvSpPr>
          <p:nvPr>
            <p:ph idx="1"/>
          </p:nvPr>
        </p:nvSpPr>
        <p:spPr/>
        <p:txBody>
          <a:bodyPr>
            <a:normAutofit/>
          </a:bodyPr>
          <a:lstStyle/>
          <a:p>
            <a:pPr marL="0" indent="0">
              <a:buNone/>
            </a:pPr>
            <a:r>
              <a:rPr lang="en-US" dirty="0"/>
              <a:t>Did they handle the situation correctly?</a:t>
            </a:r>
          </a:p>
          <a:p>
            <a:pPr marL="0" indent="0">
              <a:buNone/>
            </a:pPr>
            <a:r>
              <a:rPr lang="en-US" dirty="0"/>
              <a:t> </a:t>
            </a:r>
          </a:p>
          <a:p>
            <a:pPr marL="0" indent="0">
              <a:buNone/>
            </a:pPr>
            <a:endParaRPr lang="en-US" dirty="0"/>
          </a:p>
          <a:p>
            <a:pPr marL="0" indent="0">
              <a:buNone/>
            </a:pPr>
            <a:endParaRPr lang="en-US" dirty="0"/>
          </a:p>
        </p:txBody>
      </p:sp>
      <p:sp>
        <p:nvSpPr>
          <p:cNvPr id="4" name="Rectangle 3"/>
          <p:cNvSpPr/>
          <p:nvPr/>
        </p:nvSpPr>
        <p:spPr>
          <a:xfrm>
            <a:off x="2176801" y="3204707"/>
            <a:ext cx="3146157" cy="1569660"/>
          </a:xfrm>
          <a:prstGeom prst="rect">
            <a:avLst/>
          </a:prstGeom>
          <a:noFill/>
        </p:spPr>
        <p:txBody>
          <a:bodyPr wrap="square" lIns="91440" tIns="45720" rIns="91440" bIns="45720">
            <a:spAutoFit/>
          </a:bodyPr>
          <a:lstStyle/>
          <a:p>
            <a:pPr algn="ctr"/>
            <a:r>
              <a:rPr lang="en-US" sz="9600" b="1" dirty="0">
                <a:ln w="12700">
                  <a:solidFill>
                    <a:schemeClr val="tx1"/>
                  </a:solidFill>
                  <a:prstDash val="solid"/>
                </a:ln>
                <a:solidFill>
                  <a:sysClr val="windowText" lastClr="000000"/>
                </a:solidFill>
              </a:rPr>
              <a:t>YES</a:t>
            </a:r>
            <a:endParaRPr lang="en-US" sz="9600" b="1" cap="none" spc="0" dirty="0">
              <a:ln w="12700">
                <a:solidFill>
                  <a:schemeClr val="tx1"/>
                </a:solidFill>
                <a:prstDash val="solid"/>
              </a:ln>
              <a:solidFill>
                <a:sysClr val="windowText" lastClr="000000"/>
              </a:solidFill>
            </a:endParaRPr>
          </a:p>
        </p:txBody>
      </p:sp>
      <p:sp>
        <p:nvSpPr>
          <p:cNvPr id="5" name="Rectangle 4"/>
          <p:cNvSpPr/>
          <p:nvPr/>
        </p:nvSpPr>
        <p:spPr>
          <a:xfrm>
            <a:off x="6615113" y="3169216"/>
            <a:ext cx="2102054" cy="1569660"/>
          </a:xfrm>
          <a:prstGeom prst="rect">
            <a:avLst/>
          </a:prstGeom>
          <a:noFill/>
          <a:ln>
            <a:solidFill>
              <a:schemeClr val="bg1"/>
            </a:solidFill>
          </a:ln>
        </p:spPr>
        <p:txBody>
          <a:bodyPr wrap="square" lIns="91440" tIns="45720" rIns="91440" bIns="45720">
            <a:spAutoFit/>
          </a:bodyPr>
          <a:lstStyle/>
          <a:p>
            <a:pPr algn="ctr"/>
            <a:r>
              <a:rPr lang="en-US" sz="9600" b="1" dirty="0">
                <a:ln w="12700">
                  <a:solidFill>
                    <a:schemeClr val="tx1"/>
                  </a:solidFill>
                  <a:prstDash val="solid"/>
                </a:ln>
                <a:solidFill>
                  <a:sysClr val="windowText" lastClr="000000"/>
                </a:solidFill>
              </a:rPr>
              <a:t>NO</a:t>
            </a:r>
          </a:p>
        </p:txBody>
      </p:sp>
    </p:spTree>
    <p:extLst>
      <p:ext uri="{BB962C8B-B14F-4D97-AF65-F5344CB8AC3E}">
        <p14:creationId xmlns:p14="http://schemas.microsoft.com/office/powerpoint/2010/main" val="2941235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 Results </a:t>
            </a:r>
          </a:p>
        </p:txBody>
      </p:sp>
      <p:sp>
        <p:nvSpPr>
          <p:cNvPr id="3" name="Content Placeholder 2"/>
          <p:cNvSpPr>
            <a:spLocks noGrp="1"/>
          </p:cNvSpPr>
          <p:nvPr>
            <p:ph idx="1"/>
          </p:nvPr>
        </p:nvSpPr>
        <p:spPr>
          <a:xfrm>
            <a:off x="609599" y="1600201"/>
            <a:ext cx="4064001" cy="3886200"/>
          </a:xfrm>
        </p:spPr>
        <p:txBody>
          <a:bodyPr>
            <a:normAutofit/>
          </a:bodyPr>
          <a:lstStyle/>
          <a:p>
            <a:pPr marL="0" indent="0" algn="ctr">
              <a:buNone/>
            </a:pPr>
            <a:r>
              <a:rPr lang="en-US" dirty="0"/>
              <a:t>Did they handle the situation correctly?</a:t>
            </a:r>
          </a:p>
          <a:p>
            <a:pPr marL="0" indent="0" algn="ctr">
              <a:buNone/>
            </a:pPr>
            <a:r>
              <a:rPr lang="en-US" dirty="0"/>
              <a:t> </a:t>
            </a:r>
          </a:p>
          <a:p>
            <a:pPr marL="0" indent="0" algn="ctr">
              <a:buNone/>
            </a:pPr>
            <a:endParaRPr lang="en-US" dirty="0"/>
          </a:p>
          <a:p>
            <a:pPr marL="0" indent="0" algn="ctr">
              <a:buNone/>
            </a:pPr>
            <a:endParaRPr lang="en-US" dirty="0"/>
          </a:p>
        </p:txBody>
      </p:sp>
      <p:sp>
        <p:nvSpPr>
          <p:cNvPr id="5" name="Rectangle 4"/>
          <p:cNvSpPr/>
          <p:nvPr/>
        </p:nvSpPr>
        <p:spPr>
          <a:xfrm>
            <a:off x="1341580" y="2920831"/>
            <a:ext cx="2395568" cy="1569660"/>
          </a:xfrm>
          <a:prstGeom prst="rect">
            <a:avLst/>
          </a:prstGeom>
          <a:noFill/>
        </p:spPr>
        <p:txBody>
          <a:bodyPr wrap="square" lIns="91440" tIns="45720" rIns="91440" bIns="45720" anchor="t">
            <a:spAutoFit/>
          </a:bodyPr>
          <a:lstStyle/>
          <a:p>
            <a:pPr algn="ctr"/>
            <a:r>
              <a:rPr lang="en-US" sz="9600" b="1" cap="none" spc="0" dirty="0">
                <a:ln w="12700">
                  <a:solidFill>
                    <a:schemeClr val="accent4"/>
                  </a:solidFill>
                  <a:prstDash val="solid"/>
                </a:ln>
                <a:solidFill>
                  <a:schemeClr val="accent4"/>
                </a:solidFill>
              </a:rPr>
              <a:t>NO</a:t>
            </a:r>
          </a:p>
        </p:txBody>
      </p:sp>
      <p:sp>
        <p:nvSpPr>
          <p:cNvPr id="7" name="Content Placeholder 2">
            <a:extLst>
              <a:ext uri="{FF2B5EF4-FFF2-40B4-BE49-F238E27FC236}">
                <a16:creationId xmlns:a16="http://schemas.microsoft.com/office/drawing/2014/main" id="{D5BB3B83-5C5C-558A-96B0-0BC5A1CB109A}"/>
              </a:ext>
            </a:extLst>
          </p:cNvPr>
          <p:cNvSpPr txBox="1">
            <a:spLocks/>
          </p:cNvSpPr>
          <p:nvPr/>
        </p:nvSpPr>
        <p:spPr>
          <a:xfrm>
            <a:off x="5640512" y="1455604"/>
            <a:ext cx="6261925" cy="4175394"/>
          </a:xfrm>
          <a:prstGeom prst="rect">
            <a:avLst/>
          </a:prstGeom>
        </p:spPr>
        <p:txBody>
          <a:bodyPr vert="horz" lIns="91440" tIns="45720" rIns="91440" bIns="45720" rtlCol="0" anchor="t">
            <a:normAutofit lnSpcReduction="10000"/>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Staff could have called the AAA to discuss Ms. Jones’s situation while she was there with them. Then, they could have worked on signing her up for transportation to the center to continue participating in congregate meals. Alternatively, they could have switched her over to home-delivered meals or other nutrition services, like receiving a food box. </a:t>
            </a:r>
          </a:p>
        </p:txBody>
      </p:sp>
    </p:spTree>
    <p:extLst>
      <p:ext uri="{BB962C8B-B14F-4D97-AF65-F5344CB8AC3E}">
        <p14:creationId xmlns:p14="http://schemas.microsoft.com/office/powerpoint/2010/main" val="342157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Scenario 1 Results: What Else Could They Have Done?</a:t>
            </a:r>
          </a:p>
        </p:txBody>
      </p:sp>
      <p:sp>
        <p:nvSpPr>
          <p:cNvPr id="4" name="Content Placeholder 2">
            <a:extLst>
              <a:ext uri="{FF2B5EF4-FFF2-40B4-BE49-F238E27FC236}">
                <a16:creationId xmlns:a16="http://schemas.microsoft.com/office/drawing/2014/main" id="{BA8E8AE6-84F8-8DF0-A529-FF692829DE7D}"/>
              </a:ext>
            </a:extLst>
          </p:cNvPr>
          <p:cNvSpPr txBox="1">
            <a:spLocks/>
          </p:cNvSpPr>
          <p:nvPr/>
        </p:nvSpPr>
        <p:spPr>
          <a:xfrm>
            <a:off x="348867" y="1914180"/>
            <a:ext cx="11233533" cy="4175394"/>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800" dirty="0"/>
          </a:p>
          <a:p>
            <a:pPr marL="0" indent="0">
              <a:buNone/>
            </a:pPr>
            <a:r>
              <a:rPr lang="en-US" sz="2800" dirty="0"/>
              <a:t>Senior center staff could have also called the food pantry to introduce them to Ms. Jones and explain her situation. Then, they could have handed the phone to Ms. Jones so she could speak directly with food pantry staff to discuss next steps. They may also have been able to talk with her about her SNAP benefits. </a:t>
            </a:r>
          </a:p>
          <a:p>
            <a:pPr marL="0" indent="0">
              <a:buFont typeface="Arial" pitchFamily="34" charset="0"/>
              <a:buNone/>
            </a:pPr>
            <a:endParaRPr lang="en-US" sz="2800" dirty="0"/>
          </a:p>
        </p:txBody>
      </p:sp>
    </p:spTree>
    <p:extLst>
      <p:ext uri="{BB962C8B-B14F-4D97-AF65-F5344CB8AC3E}">
        <p14:creationId xmlns:p14="http://schemas.microsoft.com/office/powerpoint/2010/main" val="2483282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a:t>
            </a:r>
          </a:p>
        </p:txBody>
      </p:sp>
      <p:sp>
        <p:nvSpPr>
          <p:cNvPr id="3" name="Content Placeholder 2"/>
          <p:cNvSpPr>
            <a:spLocks noGrp="1"/>
          </p:cNvSpPr>
          <p:nvPr>
            <p:ph idx="1"/>
          </p:nvPr>
        </p:nvSpPr>
        <p:spPr>
          <a:xfrm>
            <a:off x="609600" y="1766807"/>
            <a:ext cx="10972800" cy="3928140"/>
          </a:xfrm>
        </p:spPr>
        <p:txBody>
          <a:bodyPr>
            <a:noAutofit/>
          </a:bodyPr>
          <a:lstStyle/>
          <a:p>
            <a:pPr marL="0" marR="0" indent="0">
              <a:spcBef>
                <a:spcPts val="0"/>
              </a:spcBef>
              <a:spcAft>
                <a:spcPts val="2400"/>
              </a:spcAft>
              <a:buNone/>
            </a:pPr>
            <a:r>
              <a:rPr lang="en-US" dirty="0">
                <a:effectLst/>
                <a:latin typeface="+mj-lt"/>
                <a:ea typeface="Calibri" panose="020F0502020204030204" pitchFamily="34" charset="0"/>
                <a:cs typeface="Times New Roman" panose="02020603050405020304" pitchFamily="18" charset="0"/>
              </a:rPr>
              <a:t>Mr. Smith comes into the congregate meal site to get a meal.  </a:t>
            </a:r>
          </a:p>
          <a:p>
            <a:pPr marL="0" marR="0" indent="0">
              <a:spcBef>
                <a:spcPts val="0"/>
              </a:spcBef>
              <a:spcAft>
                <a:spcPts val="2400"/>
              </a:spcAft>
              <a:buNone/>
            </a:pPr>
            <a:r>
              <a:rPr lang="en-US" dirty="0">
                <a:effectLst/>
                <a:latin typeface="+mj-lt"/>
                <a:ea typeface="Calibri" panose="020F0502020204030204" pitchFamily="34" charset="0"/>
                <a:cs typeface="Times New Roman" panose="02020603050405020304" pitchFamily="18" charset="0"/>
              </a:rPr>
              <a:t>Staff explains that he can’t be put on a waitlist for a meal because he needed to sign up the day before.  </a:t>
            </a:r>
          </a:p>
          <a:p>
            <a:pPr marL="0" marR="0" indent="0">
              <a:spcBef>
                <a:spcPts val="0"/>
              </a:spcBef>
              <a:spcAft>
                <a:spcPts val="2400"/>
              </a:spcAft>
              <a:buNone/>
            </a:pPr>
            <a:r>
              <a:rPr lang="en-US" dirty="0">
                <a:effectLst/>
                <a:latin typeface="+mj-lt"/>
                <a:ea typeface="Calibri" panose="020F0502020204030204" pitchFamily="34" charset="0"/>
                <a:cs typeface="Times New Roman" panose="02020603050405020304" pitchFamily="18" charset="0"/>
              </a:rPr>
              <a:t>Mr. Smith nods and leaves. </a:t>
            </a:r>
            <a:endParaRPr lang="en-US" dirty="0">
              <a:latin typeface="+mj-lt"/>
            </a:endParaRPr>
          </a:p>
        </p:txBody>
      </p:sp>
    </p:spTree>
    <p:extLst>
      <p:ext uri="{BB962C8B-B14F-4D97-AF65-F5344CB8AC3E}">
        <p14:creationId xmlns:p14="http://schemas.microsoft.com/office/powerpoint/2010/main" val="1304679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 Question</a:t>
            </a:r>
          </a:p>
        </p:txBody>
      </p:sp>
      <p:sp>
        <p:nvSpPr>
          <p:cNvPr id="3" name="Content Placeholder 2"/>
          <p:cNvSpPr>
            <a:spLocks noGrp="1"/>
          </p:cNvSpPr>
          <p:nvPr>
            <p:ph idx="1"/>
          </p:nvPr>
        </p:nvSpPr>
        <p:spPr/>
        <p:txBody>
          <a:bodyPr>
            <a:normAutofit/>
          </a:bodyPr>
          <a:lstStyle/>
          <a:p>
            <a:pPr marL="0" indent="0">
              <a:buNone/>
            </a:pPr>
            <a:r>
              <a:rPr lang="en-US" dirty="0"/>
              <a:t>Did they handle the situation correctly?</a:t>
            </a:r>
          </a:p>
          <a:p>
            <a:pPr marL="0" indent="0">
              <a:buNone/>
            </a:pPr>
            <a:r>
              <a:rPr lang="en-US" dirty="0"/>
              <a:t> </a:t>
            </a:r>
          </a:p>
          <a:p>
            <a:pPr marL="0" indent="0">
              <a:buNone/>
            </a:pPr>
            <a:endParaRPr lang="en-US" dirty="0"/>
          </a:p>
          <a:p>
            <a:pPr marL="0" indent="0">
              <a:buNone/>
            </a:pPr>
            <a:endParaRPr lang="en-US" dirty="0"/>
          </a:p>
        </p:txBody>
      </p:sp>
      <p:grpSp>
        <p:nvGrpSpPr>
          <p:cNvPr id="6" name="Group 5" descr="Yes or No?">
            <a:extLst>
              <a:ext uri="{FF2B5EF4-FFF2-40B4-BE49-F238E27FC236}">
                <a16:creationId xmlns:a16="http://schemas.microsoft.com/office/drawing/2014/main" id="{6F97DBFF-E791-058D-1F89-EF3A9F5ACDFA}"/>
              </a:ext>
            </a:extLst>
          </p:cNvPr>
          <p:cNvGrpSpPr/>
          <p:nvPr/>
        </p:nvGrpSpPr>
        <p:grpSpPr>
          <a:xfrm>
            <a:off x="2466975" y="3157082"/>
            <a:ext cx="6250192" cy="1581794"/>
            <a:chOff x="2466975" y="3157082"/>
            <a:chExt cx="6250192" cy="1581794"/>
          </a:xfrm>
        </p:grpSpPr>
        <p:sp>
          <p:nvSpPr>
            <p:cNvPr id="4" name="Rectangle 3"/>
            <p:cNvSpPr/>
            <p:nvPr/>
          </p:nvSpPr>
          <p:spPr>
            <a:xfrm>
              <a:off x="2466975" y="3157082"/>
              <a:ext cx="2727057" cy="1569660"/>
            </a:xfrm>
            <a:prstGeom prst="rect">
              <a:avLst/>
            </a:prstGeom>
            <a:noFill/>
          </p:spPr>
          <p:txBody>
            <a:bodyPr wrap="square" lIns="91440" tIns="45720" rIns="91440" bIns="45720">
              <a:spAutoFit/>
            </a:bodyPr>
            <a:lstStyle/>
            <a:p>
              <a:pPr algn="ctr"/>
              <a:r>
                <a:rPr lang="en-US" sz="9600" b="1" dirty="0">
                  <a:ln w="12700">
                    <a:solidFill>
                      <a:schemeClr val="tx1"/>
                    </a:solidFill>
                    <a:prstDash val="solid"/>
                  </a:ln>
                </a:rPr>
                <a:t>YES</a:t>
              </a:r>
              <a:endParaRPr lang="en-US" sz="9600" b="1" cap="none" spc="0" dirty="0">
                <a:ln w="12700">
                  <a:solidFill>
                    <a:schemeClr val="tx1"/>
                  </a:solidFill>
                  <a:prstDash val="solid"/>
                </a:ln>
              </a:endParaRPr>
            </a:p>
          </p:txBody>
        </p:sp>
        <p:sp>
          <p:nvSpPr>
            <p:cNvPr id="5" name="Rectangle 4"/>
            <p:cNvSpPr/>
            <p:nvPr/>
          </p:nvSpPr>
          <p:spPr>
            <a:xfrm>
              <a:off x="6615113" y="3169216"/>
              <a:ext cx="2102054" cy="1569660"/>
            </a:xfrm>
            <a:prstGeom prst="rect">
              <a:avLst/>
            </a:prstGeom>
            <a:noFill/>
          </p:spPr>
          <p:txBody>
            <a:bodyPr wrap="square" lIns="91440" tIns="45720" rIns="91440" bIns="45720">
              <a:spAutoFit/>
            </a:bodyPr>
            <a:lstStyle/>
            <a:p>
              <a:pPr algn="ctr"/>
              <a:r>
                <a:rPr lang="en-US" sz="9600" b="1" cap="none" spc="0" dirty="0">
                  <a:ln w="12700">
                    <a:solidFill>
                      <a:schemeClr val="tx1"/>
                    </a:solidFill>
                    <a:prstDash val="solid"/>
                  </a:ln>
                </a:rPr>
                <a:t>NO</a:t>
              </a:r>
            </a:p>
          </p:txBody>
        </p:sp>
      </p:grpSp>
    </p:spTree>
    <p:extLst>
      <p:ext uri="{BB962C8B-B14F-4D97-AF65-F5344CB8AC3E}">
        <p14:creationId xmlns:p14="http://schemas.microsoft.com/office/powerpoint/2010/main" val="4102065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 Results </a:t>
            </a:r>
          </a:p>
        </p:txBody>
      </p:sp>
      <p:sp>
        <p:nvSpPr>
          <p:cNvPr id="3" name="Content Placeholder 2"/>
          <p:cNvSpPr>
            <a:spLocks noGrp="1"/>
          </p:cNvSpPr>
          <p:nvPr>
            <p:ph idx="1"/>
          </p:nvPr>
        </p:nvSpPr>
        <p:spPr>
          <a:xfrm>
            <a:off x="609600" y="1600201"/>
            <a:ext cx="4271962" cy="3886200"/>
          </a:xfrm>
        </p:spPr>
        <p:txBody>
          <a:bodyPr>
            <a:normAutofit/>
          </a:bodyPr>
          <a:lstStyle/>
          <a:p>
            <a:pPr marL="0" indent="0" algn="ctr">
              <a:buNone/>
            </a:pPr>
            <a:r>
              <a:rPr lang="en-US" dirty="0"/>
              <a:t>Did they handle the situation correctly?</a:t>
            </a:r>
          </a:p>
          <a:p>
            <a:pPr marL="0" indent="0">
              <a:buNone/>
            </a:pPr>
            <a:r>
              <a:rPr lang="en-US" dirty="0"/>
              <a:t> </a:t>
            </a:r>
          </a:p>
          <a:p>
            <a:pPr marL="0" indent="0">
              <a:buNone/>
            </a:pPr>
            <a:endParaRPr lang="en-US" dirty="0"/>
          </a:p>
          <a:p>
            <a:pPr marL="0" indent="0">
              <a:buNone/>
            </a:pPr>
            <a:endParaRPr lang="en-US" dirty="0"/>
          </a:p>
        </p:txBody>
      </p:sp>
      <p:sp>
        <p:nvSpPr>
          <p:cNvPr id="4" name="Rectangle 3"/>
          <p:cNvSpPr/>
          <p:nvPr/>
        </p:nvSpPr>
        <p:spPr>
          <a:xfrm>
            <a:off x="1531143" y="3154580"/>
            <a:ext cx="2428875" cy="1446550"/>
          </a:xfrm>
          <a:prstGeom prst="rect">
            <a:avLst/>
          </a:prstGeom>
          <a:noFill/>
        </p:spPr>
        <p:txBody>
          <a:bodyPr wrap="square" lIns="91440" tIns="45720" rIns="91440" bIns="45720" anchor="t">
            <a:spAutoFit/>
          </a:bodyPr>
          <a:lstStyle/>
          <a:p>
            <a:pPr algn="ctr"/>
            <a:r>
              <a:rPr lang="en-US" sz="8800" b="1" cap="none" spc="0" dirty="0">
                <a:ln w="12700">
                  <a:solidFill>
                    <a:schemeClr val="accent4"/>
                  </a:solidFill>
                  <a:prstDash val="solid"/>
                </a:ln>
                <a:solidFill>
                  <a:schemeClr val="accent4"/>
                </a:solidFill>
              </a:rPr>
              <a:t>NO</a:t>
            </a:r>
          </a:p>
        </p:txBody>
      </p:sp>
      <p:sp>
        <p:nvSpPr>
          <p:cNvPr id="7" name="Content Placeholder 2">
            <a:extLst>
              <a:ext uri="{FF2B5EF4-FFF2-40B4-BE49-F238E27FC236}">
                <a16:creationId xmlns:a16="http://schemas.microsoft.com/office/drawing/2014/main" id="{C60F3E48-EE5A-336A-B08A-A13B19A7730D}"/>
              </a:ext>
            </a:extLst>
          </p:cNvPr>
          <p:cNvSpPr txBox="1">
            <a:spLocks/>
          </p:cNvSpPr>
          <p:nvPr/>
        </p:nvSpPr>
        <p:spPr>
          <a:xfrm>
            <a:off x="5277080" y="1417639"/>
            <a:ext cx="6766092" cy="4222998"/>
          </a:xfrm>
          <a:prstGeom prst="rect">
            <a:avLst/>
          </a:prstGeom>
        </p:spPr>
        <p:txBody>
          <a:bodyPr vert="horz" lIns="91440" tIns="45720" rIns="91440" bIns="45720" rtlCol="0" anchor="t">
            <a:normAutofit fontScale="92500"/>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Staff could have helped Mr. Smith sign up for the next day's meal. Then, they could have introduced him to other participants and shown him around the facility. Additionally, they could have introduced Mr. Smith to other staff members to make sure he is connected to other services. They could have then provided a warm handoff to a local food pantry if needed and followed up with Mr. Smith the next day. </a:t>
            </a:r>
          </a:p>
        </p:txBody>
      </p:sp>
    </p:spTree>
    <p:extLst>
      <p:ext uri="{BB962C8B-B14F-4D97-AF65-F5344CB8AC3E}">
        <p14:creationId xmlns:p14="http://schemas.microsoft.com/office/powerpoint/2010/main" val="1339105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69409-8A1C-4015-8727-9AA05603C630}"/>
              </a:ext>
            </a:extLst>
          </p:cNvPr>
          <p:cNvSpPr>
            <a:spLocks noGrp="1"/>
          </p:cNvSpPr>
          <p:nvPr>
            <p:ph type="title"/>
          </p:nvPr>
        </p:nvSpPr>
        <p:spPr>
          <a:xfrm>
            <a:off x="609600" y="274638"/>
            <a:ext cx="10972800" cy="1143000"/>
          </a:xfrm>
        </p:spPr>
        <p:txBody>
          <a:bodyPr anchor="ctr">
            <a:normAutofit/>
          </a:bodyPr>
          <a:lstStyle/>
          <a:p>
            <a:r>
              <a:rPr lang="en-US" dirty="0"/>
              <a:t>Referrals and Interventions</a:t>
            </a:r>
          </a:p>
        </p:txBody>
      </p:sp>
      <p:sp>
        <p:nvSpPr>
          <p:cNvPr id="3" name="Content Placeholder 2">
            <a:extLst>
              <a:ext uri="{FF2B5EF4-FFF2-40B4-BE49-F238E27FC236}">
                <a16:creationId xmlns:a16="http://schemas.microsoft.com/office/drawing/2014/main" id="{9DFBF726-4AF3-C59F-15E4-EE7883FC9740}"/>
              </a:ext>
            </a:extLst>
          </p:cNvPr>
          <p:cNvSpPr>
            <a:spLocks noGrp="1"/>
          </p:cNvSpPr>
          <p:nvPr>
            <p:ph idx="1"/>
          </p:nvPr>
        </p:nvSpPr>
        <p:spPr>
          <a:xfrm>
            <a:off x="609600" y="1600201"/>
            <a:ext cx="5251372" cy="4335378"/>
          </a:xfrm>
        </p:spPr>
        <p:txBody>
          <a:bodyPr>
            <a:normAutofit/>
          </a:bodyPr>
          <a:lstStyle/>
          <a:p>
            <a:r>
              <a:rPr lang="en-US" dirty="0"/>
              <a:t>Demonstrate value of community-based organizations and community services to internal and external stakeholders</a:t>
            </a:r>
          </a:p>
        </p:txBody>
      </p:sp>
      <p:pic>
        <p:nvPicPr>
          <p:cNvPr id="5" name="Picture 4">
            <a:extLst>
              <a:ext uri="{FF2B5EF4-FFF2-40B4-BE49-F238E27FC236}">
                <a16:creationId xmlns:a16="http://schemas.microsoft.com/office/drawing/2014/main" id="{828EC0BC-63BB-D82F-D59F-287CFBF7376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506" b="26435"/>
          <a:stretch/>
        </p:blipFill>
        <p:spPr>
          <a:xfrm>
            <a:off x="5860972" y="1600201"/>
            <a:ext cx="5721427" cy="2026339"/>
          </a:xfrm>
          <a:prstGeom prst="rect">
            <a:avLst/>
          </a:prstGeom>
          <a:noFill/>
        </p:spPr>
      </p:pic>
    </p:spTree>
    <p:extLst>
      <p:ext uri="{BB962C8B-B14F-4D97-AF65-F5344CB8AC3E}">
        <p14:creationId xmlns:p14="http://schemas.microsoft.com/office/powerpoint/2010/main" val="92016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2E4A-FDCA-49A9-9C3E-D00236983271}"/>
              </a:ext>
            </a:extLst>
          </p:cNvPr>
          <p:cNvSpPr>
            <a:spLocks noGrp="1"/>
          </p:cNvSpPr>
          <p:nvPr>
            <p:ph type="title"/>
          </p:nvPr>
        </p:nvSpPr>
        <p:spPr/>
        <p:txBody>
          <a:bodyPr/>
          <a:lstStyle/>
          <a:p>
            <a:r>
              <a:rPr lang="en-US" dirty="0"/>
              <a:t>Interventions and Referrals within the OAA</a:t>
            </a:r>
          </a:p>
        </p:txBody>
      </p:sp>
      <p:sp>
        <p:nvSpPr>
          <p:cNvPr id="3" name="Content Placeholder 2">
            <a:extLst>
              <a:ext uri="{FF2B5EF4-FFF2-40B4-BE49-F238E27FC236}">
                <a16:creationId xmlns:a16="http://schemas.microsoft.com/office/drawing/2014/main" id="{544B5614-19F0-491F-BDCB-9A27EC1986F2}"/>
              </a:ext>
            </a:extLst>
          </p:cNvPr>
          <p:cNvSpPr>
            <a:spLocks noGrp="1"/>
          </p:cNvSpPr>
          <p:nvPr>
            <p:ph idx="1"/>
          </p:nvPr>
        </p:nvSpPr>
        <p:spPr>
          <a:xfrm>
            <a:off x="609600" y="1600201"/>
            <a:ext cx="10972800" cy="4335378"/>
          </a:xfrm>
        </p:spPr>
        <p:txBody>
          <a:bodyPr>
            <a:normAutofit fontScale="92500" lnSpcReduction="10000"/>
          </a:bodyPr>
          <a:lstStyle/>
          <a:p>
            <a:r>
              <a:rPr lang="en-US" dirty="0"/>
              <a:t>Senior Nutrition Program</a:t>
            </a:r>
          </a:p>
          <a:p>
            <a:r>
              <a:rPr lang="en-US" dirty="0"/>
              <a:t>In-home services</a:t>
            </a:r>
          </a:p>
          <a:p>
            <a:r>
              <a:rPr lang="en-US" dirty="0"/>
              <a:t>Telephone reassurance</a:t>
            </a:r>
          </a:p>
          <a:p>
            <a:r>
              <a:rPr lang="en-US" dirty="0"/>
              <a:t>Transportation</a:t>
            </a:r>
          </a:p>
          <a:p>
            <a:r>
              <a:rPr lang="en-US" dirty="0"/>
              <a:t>Case management</a:t>
            </a:r>
          </a:p>
          <a:p>
            <a:r>
              <a:rPr lang="en-US" dirty="0"/>
              <a:t>Health screenings</a:t>
            </a:r>
          </a:p>
          <a:p>
            <a:r>
              <a:rPr lang="en-US" dirty="0"/>
              <a:t>Health promotion and evidence-based programs</a:t>
            </a:r>
          </a:p>
          <a:p>
            <a:r>
              <a:rPr lang="en-US" dirty="0"/>
              <a:t>Caregiver programs</a:t>
            </a:r>
          </a:p>
        </p:txBody>
      </p:sp>
    </p:spTree>
    <p:extLst>
      <p:ext uri="{BB962C8B-B14F-4D97-AF65-F5344CB8AC3E}">
        <p14:creationId xmlns:p14="http://schemas.microsoft.com/office/powerpoint/2010/main" val="638775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EC8C-6E7C-42F9-BB34-C5400B3214A5}"/>
              </a:ext>
            </a:extLst>
          </p:cNvPr>
          <p:cNvSpPr>
            <a:spLocks noGrp="1"/>
          </p:cNvSpPr>
          <p:nvPr>
            <p:ph type="title"/>
          </p:nvPr>
        </p:nvSpPr>
        <p:spPr/>
        <p:txBody>
          <a:bodyPr/>
          <a:lstStyle/>
          <a:p>
            <a:r>
              <a:rPr lang="en-US" dirty="0"/>
              <a:t>External Referral Opportunities</a:t>
            </a:r>
          </a:p>
        </p:txBody>
      </p:sp>
      <p:sp>
        <p:nvSpPr>
          <p:cNvPr id="3" name="Content Placeholder 2">
            <a:extLst>
              <a:ext uri="{FF2B5EF4-FFF2-40B4-BE49-F238E27FC236}">
                <a16:creationId xmlns:a16="http://schemas.microsoft.com/office/drawing/2014/main" id="{173F59F0-3AE0-4B76-86D9-B0467F99A556}"/>
              </a:ext>
            </a:extLst>
          </p:cNvPr>
          <p:cNvSpPr>
            <a:spLocks noGrp="1"/>
          </p:cNvSpPr>
          <p:nvPr>
            <p:ph idx="1"/>
          </p:nvPr>
        </p:nvSpPr>
        <p:spPr>
          <a:xfrm>
            <a:off x="609600" y="1350263"/>
            <a:ext cx="10972800" cy="4341479"/>
          </a:xfrm>
        </p:spPr>
        <p:txBody>
          <a:bodyPr>
            <a:normAutofit/>
          </a:bodyPr>
          <a:lstStyle/>
          <a:p>
            <a:r>
              <a:rPr lang="en-US" sz="3000" dirty="0"/>
              <a:t>SNAP, SNAP-Ed programs, or other benefit programs</a:t>
            </a:r>
          </a:p>
          <a:p>
            <a:r>
              <a:rPr lang="en-US" sz="3000" dirty="0"/>
              <a:t>The Commodity Supplemental Food Program and Senior Farmers’ Market Nutrition Program </a:t>
            </a:r>
          </a:p>
          <a:p>
            <a:r>
              <a:rPr lang="en-US" sz="3000" dirty="0"/>
              <a:t>Food pantries and grocery delivery programs</a:t>
            </a:r>
          </a:p>
          <a:p>
            <a:r>
              <a:rPr lang="en-US" sz="3000" dirty="0"/>
              <a:t>Food “Farmacy” programs and community gardens</a:t>
            </a:r>
          </a:p>
          <a:p>
            <a:r>
              <a:rPr lang="en-US" sz="3000" dirty="0"/>
              <a:t>Case management and Medicaid Waiver programs</a:t>
            </a:r>
          </a:p>
          <a:p>
            <a:r>
              <a:rPr lang="en-US" sz="3000" dirty="0"/>
              <a:t>Health care providers and care transition programs</a:t>
            </a:r>
          </a:p>
          <a:p>
            <a:r>
              <a:rPr lang="en-US" sz="3000" dirty="0"/>
              <a:t>Senior community service employment programs</a:t>
            </a:r>
          </a:p>
        </p:txBody>
      </p:sp>
    </p:spTree>
    <p:extLst>
      <p:ext uri="{BB962C8B-B14F-4D97-AF65-F5344CB8AC3E}">
        <p14:creationId xmlns:p14="http://schemas.microsoft.com/office/powerpoint/2010/main" val="399782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30A4-99E0-4004-82FC-D76862ED0143}"/>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B441E048-DE3D-4786-98EC-3222B1016156}"/>
              </a:ext>
            </a:extLst>
          </p:cNvPr>
          <p:cNvSpPr>
            <a:spLocks noGrp="1"/>
          </p:cNvSpPr>
          <p:nvPr>
            <p:ph idx="1"/>
          </p:nvPr>
        </p:nvSpPr>
        <p:spPr/>
        <p:txBody>
          <a:bodyPr>
            <a:normAutofit fontScale="92500" lnSpcReduction="10000"/>
          </a:bodyPr>
          <a:lstStyle/>
          <a:p>
            <a:r>
              <a:rPr lang="en-US" dirty="0"/>
              <a:t>Identify who can refer participants that are food insecure.</a:t>
            </a:r>
          </a:p>
          <a:p>
            <a:r>
              <a:rPr lang="en-US" dirty="0"/>
              <a:t>Understand how to develop “warm handoffs” to improve referral engagement.</a:t>
            </a:r>
          </a:p>
          <a:p>
            <a:r>
              <a:rPr lang="en-US" dirty="0"/>
              <a:t>Identify intervention options available to those who are food insecure.</a:t>
            </a:r>
          </a:p>
          <a:p>
            <a:r>
              <a:rPr lang="en-US" dirty="0"/>
              <a:t>Provide potential referral options for networks to use when food insecurity is identified.</a:t>
            </a:r>
          </a:p>
          <a:p>
            <a:r>
              <a:rPr lang="en-US" dirty="0"/>
              <a:t>Identify potential training resources available to providers.</a:t>
            </a:r>
          </a:p>
          <a:p>
            <a:endParaRPr lang="en-US" dirty="0"/>
          </a:p>
        </p:txBody>
      </p:sp>
    </p:spTree>
    <p:extLst>
      <p:ext uri="{BB962C8B-B14F-4D97-AF65-F5344CB8AC3E}">
        <p14:creationId xmlns:p14="http://schemas.microsoft.com/office/powerpoint/2010/main" val="2722711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E47A-61F2-4A9D-B2B6-E022631CAB9B}"/>
              </a:ext>
            </a:extLst>
          </p:cNvPr>
          <p:cNvSpPr>
            <a:spLocks noGrp="1"/>
          </p:cNvSpPr>
          <p:nvPr>
            <p:ph type="title"/>
          </p:nvPr>
        </p:nvSpPr>
        <p:spPr/>
        <p:txBody>
          <a:bodyPr/>
          <a:lstStyle/>
          <a:p>
            <a:r>
              <a:rPr lang="en-US" dirty="0"/>
              <a:t>Types of Referral</a:t>
            </a:r>
          </a:p>
        </p:txBody>
      </p:sp>
      <p:sp>
        <p:nvSpPr>
          <p:cNvPr id="3" name="Content Placeholder 2">
            <a:extLst>
              <a:ext uri="{FF2B5EF4-FFF2-40B4-BE49-F238E27FC236}">
                <a16:creationId xmlns:a16="http://schemas.microsoft.com/office/drawing/2014/main" id="{E4A7001C-BD14-4007-9334-2A559AB91C1B}"/>
              </a:ext>
            </a:extLst>
          </p:cNvPr>
          <p:cNvSpPr>
            <a:spLocks noGrp="1"/>
          </p:cNvSpPr>
          <p:nvPr>
            <p:ph idx="1"/>
          </p:nvPr>
        </p:nvSpPr>
        <p:spPr>
          <a:xfrm>
            <a:off x="1347426" y="1893816"/>
            <a:ext cx="9983304" cy="3886200"/>
          </a:xfrm>
        </p:spPr>
        <p:txBody>
          <a:bodyPr>
            <a:normAutofit/>
          </a:bodyPr>
          <a:lstStyle/>
          <a:p>
            <a:r>
              <a:rPr lang="en-US" sz="3600" dirty="0"/>
              <a:t>Health care provider or case manager</a:t>
            </a:r>
          </a:p>
          <a:p>
            <a:r>
              <a:rPr lang="en-US" sz="3600" dirty="0"/>
              <a:t>Internal registry</a:t>
            </a:r>
          </a:p>
          <a:p>
            <a:r>
              <a:rPr lang="en-US" sz="3600" dirty="0"/>
              <a:t>Self-referrals</a:t>
            </a:r>
          </a:p>
        </p:txBody>
      </p:sp>
      <p:pic>
        <p:nvPicPr>
          <p:cNvPr id="6" name="Graphic 5">
            <a:extLst>
              <a:ext uri="{FF2B5EF4-FFF2-40B4-BE49-F238E27FC236}">
                <a16:creationId xmlns:a16="http://schemas.microsoft.com/office/drawing/2014/main" id="{C04BAE52-6D1D-7F0C-90EC-F5A5037D98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7006" y="2594614"/>
            <a:ext cx="2921517" cy="2921517"/>
          </a:xfrm>
          <a:prstGeom prst="rect">
            <a:avLst/>
          </a:prstGeom>
        </p:spPr>
      </p:pic>
    </p:spTree>
    <p:extLst>
      <p:ext uri="{BB962C8B-B14F-4D97-AF65-F5344CB8AC3E}">
        <p14:creationId xmlns:p14="http://schemas.microsoft.com/office/powerpoint/2010/main" val="1157140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8421-5F31-466D-9869-9E33E42E5C15}"/>
              </a:ext>
            </a:extLst>
          </p:cNvPr>
          <p:cNvSpPr>
            <a:spLocks noGrp="1"/>
          </p:cNvSpPr>
          <p:nvPr>
            <p:ph type="title"/>
          </p:nvPr>
        </p:nvSpPr>
        <p:spPr/>
        <p:txBody>
          <a:bodyPr/>
          <a:lstStyle/>
          <a:p>
            <a:r>
              <a:rPr lang="en-US" dirty="0"/>
              <a:t>Referral Workflow</a:t>
            </a:r>
          </a:p>
        </p:txBody>
      </p:sp>
      <p:sp>
        <p:nvSpPr>
          <p:cNvPr id="3" name="Content Placeholder 2">
            <a:extLst>
              <a:ext uri="{FF2B5EF4-FFF2-40B4-BE49-F238E27FC236}">
                <a16:creationId xmlns:a16="http://schemas.microsoft.com/office/drawing/2014/main" id="{82DD5D95-1B5E-4C8D-87F2-E9ABCECCB0AE}"/>
              </a:ext>
            </a:extLst>
          </p:cNvPr>
          <p:cNvSpPr>
            <a:spLocks noGrp="1"/>
          </p:cNvSpPr>
          <p:nvPr>
            <p:ph idx="1"/>
          </p:nvPr>
        </p:nvSpPr>
        <p:spPr/>
        <p:txBody>
          <a:bodyPr vert="horz" lIns="91440" tIns="45720" rIns="91440" bIns="45720" rtlCol="0" anchor="t">
            <a:normAutofit fontScale="92500" lnSpcReduction="10000"/>
          </a:bodyPr>
          <a:lstStyle/>
          <a:p>
            <a:r>
              <a:rPr lang="en-US" dirty="0"/>
              <a:t>Clarify roles in outreach enrollment process</a:t>
            </a:r>
          </a:p>
          <a:p>
            <a:r>
              <a:rPr lang="en-US" dirty="0"/>
              <a:t>Identify who is responsible for:</a:t>
            </a:r>
            <a:endParaRPr lang="en-US" dirty="0">
              <a:cs typeface="Arial"/>
            </a:endParaRPr>
          </a:p>
          <a:p>
            <a:pPr lvl="1"/>
            <a:r>
              <a:rPr lang="en-US" dirty="0"/>
              <a:t>Scheduling workshops</a:t>
            </a:r>
            <a:endParaRPr lang="en-US" dirty="0">
              <a:cs typeface="Arial"/>
            </a:endParaRPr>
          </a:p>
          <a:p>
            <a:pPr lvl="1"/>
            <a:r>
              <a:rPr lang="en-US" dirty="0"/>
              <a:t>Contacting key staff</a:t>
            </a:r>
            <a:endParaRPr lang="en-US" dirty="0">
              <a:cs typeface="Arial"/>
            </a:endParaRPr>
          </a:p>
          <a:p>
            <a:pPr lvl="1"/>
            <a:r>
              <a:rPr lang="en-US" dirty="0"/>
              <a:t>Enrolling participants</a:t>
            </a:r>
            <a:endParaRPr lang="en-US" dirty="0">
              <a:cs typeface="Arial"/>
            </a:endParaRPr>
          </a:p>
          <a:p>
            <a:pPr lvl="1"/>
            <a:r>
              <a:rPr lang="en-US" dirty="0"/>
              <a:t>Collecting and entering data</a:t>
            </a:r>
            <a:endParaRPr lang="en-US" dirty="0">
              <a:cs typeface="Arial"/>
            </a:endParaRPr>
          </a:p>
          <a:p>
            <a:pPr lvl="1"/>
            <a:r>
              <a:rPr lang="en-US" dirty="0"/>
              <a:t>Following up with participants</a:t>
            </a:r>
            <a:endParaRPr lang="en-US" dirty="0">
              <a:cs typeface="Arial"/>
            </a:endParaRPr>
          </a:p>
          <a:p>
            <a:r>
              <a:rPr lang="en-US" dirty="0"/>
              <a:t>Develop HIPAA compliance procedures</a:t>
            </a:r>
            <a:endParaRPr lang="en-US" dirty="0">
              <a:cs typeface="Arial"/>
            </a:endParaRPr>
          </a:p>
          <a:p>
            <a:endParaRPr lang="en-US" dirty="0"/>
          </a:p>
        </p:txBody>
      </p:sp>
    </p:spTree>
    <p:extLst>
      <p:ext uri="{BB962C8B-B14F-4D97-AF65-F5344CB8AC3E}">
        <p14:creationId xmlns:p14="http://schemas.microsoft.com/office/powerpoint/2010/main" val="3013114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5AF9D-1B83-4016-A429-930E93BC4A1E}"/>
              </a:ext>
            </a:extLst>
          </p:cNvPr>
          <p:cNvSpPr>
            <a:spLocks noGrp="1"/>
          </p:cNvSpPr>
          <p:nvPr>
            <p:ph type="title"/>
          </p:nvPr>
        </p:nvSpPr>
        <p:spPr/>
        <p:txBody>
          <a:bodyPr/>
          <a:lstStyle/>
          <a:p>
            <a:r>
              <a:rPr lang="en-US" dirty="0"/>
              <a:t>Technology-Based Referral Systems</a:t>
            </a:r>
          </a:p>
        </p:txBody>
      </p:sp>
      <p:sp>
        <p:nvSpPr>
          <p:cNvPr id="3" name="Content Placeholder 2">
            <a:extLst>
              <a:ext uri="{FF2B5EF4-FFF2-40B4-BE49-F238E27FC236}">
                <a16:creationId xmlns:a16="http://schemas.microsoft.com/office/drawing/2014/main" id="{08CB2ACD-434D-454D-BE03-1E93D2B68AE8}"/>
              </a:ext>
            </a:extLst>
          </p:cNvPr>
          <p:cNvSpPr>
            <a:spLocks noGrp="1"/>
          </p:cNvSpPr>
          <p:nvPr>
            <p:ph idx="1"/>
          </p:nvPr>
        </p:nvSpPr>
        <p:spPr/>
        <p:txBody>
          <a:bodyPr>
            <a:normAutofit/>
          </a:bodyPr>
          <a:lstStyle/>
          <a:p>
            <a:r>
              <a:rPr lang="en-US" dirty="0"/>
              <a:t>Charity Tracker</a:t>
            </a:r>
          </a:p>
          <a:p>
            <a:r>
              <a:rPr lang="en-US" dirty="0"/>
              <a:t>Holon Solutions (Partners 4 Community Health)</a:t>
            </a:r>
          </a:p>
          <a:p>
            <a:r>
              <a:rPr lang="en-US" dirty="0"/>
              <a:t>Activate Care</a:t>
            </a:r>
          </a:p>
          <a:p>
            <a:r>
              <a:rPr lang="en-US" dirty="0"/>
              <a:t>Vinculo (At Your Service)</a:t>
            </a:r>
          </a:p>
          <a:p>
            <a:r>
              <a:rPr lang="en-US" dirty="0"/>
              <a:t>WeWa.life LLC (WeWaLife)</a:t>
            </a:r>
          </a:p>
          <a:p>
            <a:r>
              <a:rPr lang="en-US" dirty="0"/>
              <a:t>Harvard Pilgrim Healthcare (CareRS)</a:t>
            </a:r>
          </a:p>
        </p:txBody>
      </p:sp>
    </p:spTree>
    <p:extLst>
      <p:ext uri="{BB962C8B-B14F-4D97-AF65-F5344CB8AC3E}">
        <p14:creationId xmlns:p14="http://schemas.microsoft.com/office/powerpoint/2010/main" val="3781742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21AF-F8D3-4813-83C0-487944C4796D}"/>
              </a:ext>
            </a:extLst>
          </p:cNvPr>
          <p:cNvSpPr>
            <a:spLocks noGrp="1"/>
          </p:cNvSpPr>
          <p:nvPr>
            <p:ph type="title"/>
          </p:nvPr>
        </p:nvSpPr>
        <p:spPr>
          <a:xfrm>
            <a:off x="609600" y="274638"/>
            <a:ext cx="10972800" cy="1143000"/>
          </a:xfrm>
        </p:spPr>
        <p:txBody>
          <a:bodyPr anchor="ctr">
            <a:normAutofit/>
          </a:bodyPr>
          <a:lstStyle/>
          <a:p>
            <a:r>
              <a:rPr lang="en-US" dirty="0"/>
              <a:t>Tracking Data</a:t>
            </a:r>
          </a:p>
        </p:txBody>
      </p:sp>
      <p:sp>
        <p:nvSpPr>
          <p:cNvPr id="3" name="Content Placeholder 2">
            <a:extLst>
              <a:ext uri="{FF2B5EF4-FFF2-40B4-BE49-F238E27FC236}">
                <a16:creationId xmlns:a16="http://schemas.microsoft.com/office/drawing/2014/main" id="{57B2A1B8-C8A8-4D7E-AAF3-4BC9041F5F88}"/>
              </a:ext>
            </a:extLst>
          </p:cNvPr>
          <p:cNvSpPr>
            <a:spLocks noGrp="1"/>
          </p:cNvSpPr>
          <p:nvPr>
            <p:ph sz="half" idx="2"/>
          </p:nvPr>
        </p:nvSpPr>
        <p:spPr>
          <a:xfrm>
            <a:off x="6197600" y="1765883"/>
            <a:ext cx="5384800" cy="3872918"/>
          </a:xfrm>
        </p:spPr>
        <p:txBody>
          <a:bodyPr>
            <a:normAutofit/>
          </a:bodyPr>
          <a:lstStyle/>
          <a:p>
            <a:r>
              <a:rPr lang="en-US" dirty="0"/>
              <a:t>Outreach efforts</a:t>
            </a:r>
          </a:p>
          <a:p>
            <a:r>
              <a:rPr lang="en-US" dirty="0"/>
              <a:t>Common needs</a:t>
            </a:r>
          </a:p>
          <a:p>
            <a:r>
              <a:rPr lang="en-US" dirty="0"/>
              <a:t>Attendance</a:t>
            </a:r>
          </a:p>
          <a:p>
            <a:r>
              <a:rPr lang="en-US" dirty="0"/>
              <a:t>Completion rates</a:t>
            </a:r>
          </a:p>
          <a:p>
            <a:r>
              <a:rPr lang="en-US" dirty="0"/>
              <a:t>Satisfaction surveys</a:t>
            </a:r>
          </a:p>
          <a:p>
            <a:r>
              <a:rPr lang="en-US" dirty="0"/>
              <a:t>Outcomes</a:t>
            </a:r>
          </a:p>
        </p:txBody>
      </p:sp>
      <p:pic>
        <p:nvPicPr>
          <p:cNvPr id="6" name="Graphic 5">
            <a:extLst>
              <a:ext uri="{FF2B5EF4-FFF2-40B4-BE49-F238E27FC236}">
                <a16:creationId xmlns:a16="http://schemas.microsoft.com/office/drawing/2014/main" id="{07358D0D-0855-F264-FDCC-344F5A63533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3460" y="1532038"/>
            <a:ext cx="2193722" cy="2193722"/>
          </a:xfrm>
          <a:prstGeom prst="rect">
            <a:avLst/>
          </a:prstGeom>
        </p:spPr>
      </p:pic>
      <p:pic>
        <p:nvPicPr>
          <p:cNvPr id="8" name="Graphic 7">
            <a:extLst>
              <a:ext uri="{FF2B5EF4-FFF2-40B4-BE49-F238E27FC236}">
                <a16:creationId xmlns:a16="http://schemas.microsoft.com/office/drawing/2014/main" id="{E16B1724-EFA5-1469-14F4-64B09B19F5E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34685" y="2707196"/>
            <a:ext cx="2037128" cy="2037128"/>
          </a:xfrm>
          <a:prstGeom prst="rect">
            <a:avLst/>
          </a:prstGeom>
        </p:spPr>
      </p:pic>
    </p:spTree>
    <p:extLst>
      <p:ext uri="{BB962C8B-B14F-4D97-AF65-F5344CB8AC3E}">
        <p14:creationId xmlns:p14="http://schemas.microsoft.com/office/powerpoint/2010/main" val="2976968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Agency &amp; Community Action</a:t>
            </a:r>
          </a:p>
        </p:txBody>
      </p:sp>
      <p:sp>
        <p:nvSpPr>
          <p:cNvPr id="3" name="Content Placeholder 2"/>
          <p:cNvSpPr>
            <a:spLocks noGrp="1"/>
          </p:cNvSpPr>
          <p:nvPr>
            <p:ph idx="1"/>
          </p:nvPr>
        </p:nvSpPr>
        <p:spPr>
          <a:xfrm>
            <a:off x="609600" y="1417638"/>
            <a:ext cx="10972800" cy="4421689"/>
          </a:xfrm>
        </p:spPr>
        <p:txBody>
          <a:bodyPr vert="horz" lIns="91440" tIns="45720" rIns="91440" bIns="45720" rtlCol="0" anchor="t">
            <a:normAutofit fontScale="92500"/>
          </a:bodyPr>
          <a:lstStyle/>
          <a:p>
            <a:r>
              <a:rPr lang="en-US" dirty="0"/>
              <a:t>Promote “No Wrong Door” approach.</a:t>
            </a:r>
          </a:p>
          <a:p>
            <a:r>
              <a:rPr lang="en-US" dirty="0"/>
              <a:t>Increase integration of technology in program.</a:t>
            </a:r>
          </a:p>
          <a:p>
            <a:r>
              <a:rPr lang="en-US" dirty="0"/>
              <a:t>Meet needs of a diverse population.</a:t>
            </a:r>
          </a:p>
          <a:p>
            <a:r>
              <a:rPr lang="en-US" dirty="0"/>
              <a:t>Ensure I&amp;A services and ADRCs provide information to participants.</a:t>
            </a:r>
          </a:p>
          <a:p>
            <a:r>
              <a:rPr lang="en-US" dirty="0"/>
              <a:t>Increase social service professionals’ understanding of role.</a:t>
            </a:r>
          </a:p>
          <a:p>
            <a:r>
              <a:rPr lang="en-US" dirty="0"/>
              <a:t>Provide nutrition education and shopping assistance.</a:t>
            </a:r>
          </a:p>
          <a:p>
            <a:r>
              <a:rPr lang="en-US" dirty="0"/>
              <a:t>Participate in community campaigns.</a:t>
            </a:r>
          </a:p>
        </p:txBody>
      </p:sp>
    </p:spTree>
    <p:extLst>
      <p:ext uri="{BB962C8B-B14F-4D97-AF65-F5344CB8AC3E}">
        <p14:creationId xmlns:p14="http://schemas.microsoft.com/office/powerpoint/2010/main" val="2597544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7B2B7-2D17-48AF-8D66-23AE9FE09AC9}"/>
              </a:ext>
            </a:extLst>
          </p:cNvPr>
          <p:cNvSpPr>
            <a:spLocks noGrp="1"/>
          </p:cNvSpPr>
          <p:nvPr>
            <p:ph type="title"/>
          </p:nvPr>
        </p:nvSpPr>
        <p:spPr>
          <a:xfrm>
            <a:off x="489437" y="255015"/>
            <a:ext cx="11213123" cy="1143000"/>
          </a:xfrm>
        </p:spPr>
        <p:txBody>
          <a:bodyPr>
            <a:normAutofit/>
          </a:bodyPr>
          <a:lstStyle/>
          <a:p>
            <a:r>
              <a:rPr lang="en-US" dirty="0"/>
              <a:t>Nutrition and Aging Resource Center</a:t>
            </a:r>
          </a:p>
        </p:txBody>
      </p:sp>
      <p:sp>
        <p:nvSpPr>
          <p:cNvPr id="3" name="Content Placeholder 2">
            <a:extLst>
              <a:ext uri="{FF2B5EF4-FFF2-40B4-BE49-F238E27FC236}">
                <a16:creationId xmlns:a16="http://schemas.microsoft.com/office/drawing/2014/main" id="{B31D9E1A-4900-46C8-9FA3-0DD2177B2B23}"/>
              </a:ext>
            </a:extLst>
          </p:cNvPr>
          <p:cNvSpPr>
            <a:spLocks noGrp="1"/>
          </p:cNvSpPr>
          <p:nvPr>
            <p:ph idx="1"/>
          </p:nvPr>
        </p:nvSpPr>
        <p:spPr>
          <a:xfrm>
            <a:off x="724072" y="1690200"/>
            <a:ext cx="5651904" cy="3463691"/>
          </a:xfrm>
        </p:spPr>
        <p:txBody>
          <a:bodyPr>
            <a:normAutofit fontScale="85000" lnSpcReduction="20000"/>
          </a:bodyPr>
          <a:lstStyle/>
          <a:p>
            <a:pPr marL="0" indent="0">
              <a:buNone/>
            </a:pPr>
            <a:r>
              <a:rPr lang="en-US" dirty="0"/>
              <a:t>Resources include:</a:t>
            </a:r>
          </a:p>
          <a:p>
            <a:endParaRPr lang="en-US" dirty="0"/>
          </a:p>
          <a:p>
            <a:r>
              <a:rPr lang="en-US" dirty="0"/>
              <a:t>Food insecurity information</a:t>
            </a:r>
          </a:p>
          <a:p>
            <a:r>
              <a:rPr lang="en-US" dirty="0"/>
              <a:t>Consumer information</a:t>
            </a:r>
          </a:p>
          <a:p>
            <a:r>
              <a:rPr lang="en-US" dirty="0"/>
              <a:t>Tip sheet for providers</a:t>
            </a:r>
          </a:p>
          <a:p>
            <a:r>
              <a:rPr lang="en-US" dirty="0"/>
              <a:t>Guides</a:t>
            </a:r>
          </a:p>
          <a:p>
            <a:r>
              <a:rPr lang="en-US" dirty="0"/>
              <a:t>Webinars</a:t>
            </a:r>
          </a:p>
          <a:p>
            <a:r>
              <a:rPr lang="en-US" dirty="0"/>
              <a:t>Innovation programs</a:t>
            </a:r>
          </a:p>
          <a:p>
            <a:pPr marL="0" indent="0">
              <a:buNone/>
            </a:pPr>
            <a:endParaRPr lang="en-US" dirty="0"/>
          </a:p>
        </p:txBody>
      </p:sp>
      <p:pic>
        <p:nvPicPr>
          <p:cNvPr id="6" name="Picture 5">
            <a:extLst>
              <a:ext uri="{FF2B5EF4-FFF2-40B4-BE49-F238E27FC236}">
                <a16:creationId xmlns:a16="http://schemas.microsoft.com/office/drawing/2014/main" id="{C4514ACF-8AAA-2FB7-3513-FA314417DE1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89066" y="1596788"/>
            <a:ext cx="3931920" cy="339114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82023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Resources-FRAC</a:t>
            </a:r>
          </a:p>
        </p:txBody>
      </p:sp>
      <p:sp>
        <p:nvSpPr>
          <p:cNvPr id="6" name="Rectangle 5"/>
          <p:cNvSpPr/>
          <p:nvPr/>
        </p:nvSpPr>
        <p:spPr>
          <a:xfrm>
            <a:off x="304800" y="1647736"/>
            <a:ext cx="4819650" cy="2246769"/>
          </a:xfrm>
          <a:prstGeom prst="rect">
            <a:avLst/>
          </a:prstGeom>
        </p:spPr>
        <p:txBody>
          <a:bodyPr wrap="square">
            <a:spAutoFit/>
          </a:bodyPr>
          <a:lstStyle/>
          <a:p>
            <a:r>
              <a:rPr lang="en-US" sz="2800" dirty="0">
                <a:hlinkClick r:id="rId2"/>
              </a:rPr>
              <a:t>Food Research &amp; Action Center Free Online Course to Help Health Care Providers Address Senior Hunger</a:t>
            </a:r>
            <a:endParaRPr lang="en-US" sz="2800" dirty="0"/>
          </a:p>
        </p:txBody>
      </p:sp>
      <p:pic>
        <p:nvPicPr>
          <p:cNvPr id="5" name="Content Placeholder 4">
            <a:extLs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73703" y="1514475"/>
            <a:ext cx="6208697" cy="3886200"/>
          </a:xfrm>
        </p:spPr>
      </p:pic>
    </p:spTree>
    <p:extLst>
      <p:ext uri="{BB962C8B-B14F-4D97-AF65-F5344CB8AC3E}">
        <p14:creationId xmlns:p14="http://schemas.microsoft.com/office/powerpoint/2010/main" val="2035243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Resources-NIFA</a:t>
            </a:r>
          </a:p>
        </p:txBody>
      </p:sp>
      <p:sp>
        <p:nvSpPr>
          <p:cNvPr id="6" name="Rectangle 5"/>
          <p:cNvSpPr/>
          <p:nvPr/>
        </p:nvSpPr>
        <p:spPr>
          <a:xfrm>
            <a:off x="495300" y="1485811"/>
            <a:ext cx="4762500" cy="1569660"/>
          </a:xfrm>
          <a:prstGeom prst="rect">
            <a:avLst/>
          </a:prstGeom>
        </p:spPr>
        <p:txBody>
          <a:bodyPr wrap="square">
            <a:spAutoFit/>
          </a:bodyPr>
          <a:lstStyle/>
          <a:p>
            <a:r>
              <a:rPr lang="en-US" sz="3200" dirty="0">
                <a:hlinkClick r:id="rId2"/>
              </a:rPr>
              <a:t>National Institute of Food and Agriculture Nutrition Security Webinar Series</a:t>
            </a:r>
            <a:endParaRPr lang="en-US" sz="3200" dirty="0"/>
          </a:p>
        </p:txBody>
      </p:sp>
      <p:pic>
        <p:nvPicPr>
          <p:cNvPr id="5" name="Content Placeholder 4">
            <a:extLs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85" r="3601"/>
          <a:stretch/>
        </p:blipFill>
        <p:spPr>
          <a:xfrm>
            <a:off x="5482206" y="1552575"/>
            <a:ext cx="6065240" cy="3886200"/>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8406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p:sp>
        <p:nvSpPr>
          <p:cNvPr id="3" name="Content Placeholder 2"/>
          <p:cNvSpPr>
            <a:spLocks noGrp="1"/>
          </p:cNvSpPr>
          <p:nvPr>
            <p:ph idx="1"/>
          </p:nvPr>
        </p:nvSpPr>
        <p:spPr/>
        <p:txBody>
          <a:bodyPr vert="horz" lIns="91440" tIns="45720" rIns="91440" bIns="45720" rtlCol="0" anchor="t">
            <a:normAutofit/>
          </a:bodyPr>
          <a:lstStyle/>
          <a:p>
            <a:pPr algn="just"/>
            <a:r>
              <a:rPr lang="en-US" dirty="0">
                <a:solidFill>
                  <a:srgbClr val="000000"/>
                </a:solidFill>
                <a:ea typeface="Open Sans"/>
                <a:cs typeface="Open Sans"/>
              </a:rPr>
              <a:t>Identify those who are food insecure.</a:t>
            </a:r>
          </a:p>
          <a:p>
            <a:pPr algn="just"/>
            <a:r>
              <a:rPr lang="en-US" b="0" i="0" dirty="0">
                <a:solidFill>
                  <a:srgbClr val="000000"/>
                </a:solidFill>
                <a:effectLst/>
                <a:ea typeface="Open Sans"/>
                <a:cs typeface="Open Sans"/>
              </a:rPr>
              <a:t>Develop internal and external referral options.</a:t>
            </a:r>
          </a:p>
          <a:p>
            <a:pPr algn="just"/>
            <a:r>
              <a:rPr lang="en-US" dirty="0">
                <a:solidFill>
                  <a:srgbClr val="000000"/>
                </a:solidFill>
                <a:ea typeface="Open Sans"/>
                <a:cs typeface="Open Sans"/>
              </a:rPr>
              <a:t>Identify interventions available.</a:t>
            </a:r>
            <a:endParaRPr lang="en-US" b="0" i="0" dirty="0">
              <a:solidFill>
                <a:srgbClr val="000000"/>
              </a:solidFill>
              <a:effectLst/>
              <a:ea typeface="Open Sans"/>
              <a:cs typeface="Open Sans"/>
            </a:endParaRPr>
          </a:p>
          <a:p>
            <a:pPr algn="just"/>
            <a:r>
              <a:rPr lang="en-US" dirty="0">
                <a:solidFill>
                  <a:srgbClr val="000000"/>
                </a:solidFill>
                <a:ea typeface="Open Sans"/>
                <a:cs typeface="Open Sans"/>
              </a:rPr>
              <a:t>Educate staff on using “warm handoff” techniques.</a:t>
            </a:r>
          </a:p>
          <a:p>
            <a:pPr algn="just"/>
            <a:r>
              <a:rPr lang="en-US" b="0" i="0" dirty="0">
                <a:solidFill>
                  <a:srgbClr val="000000"/>
                </a:solidFill>
                <a:effectLst/>
                <a:ea typeface="Open Sans"/>
                <a:cs typeface="Open Sans"/>
              </a:rPr>
              <a:t>Follow participants throughout services.</a:t>
            </a:r>
          </a:p>
          <a:p>
            <a:pPr algn="just"/>
            <a:r>
              <a:rPr lang="en-US" dirty="0">
                <a:solidFill>
                  <a:srgbClr val="000000"/>
                </a:solidFill>
                <a:ea typeface="Open Sans"/>
                <a:cs typeface="Open Sans"/>
              </a:rPr>
              <a:t>Collect data and measure outcomes.</a:t>
            </a:r>
            <a:endParaRPr lang="en-US" b="0" i="0" dirty="0">
              <a:solidFill>
                <a:srgbClr val="000000"/>
              </a:solidFill>
              <a:effectLst/>
              <a:ea typeface="Open Sans"/>
              <a:cs typeface="Open Sans"/>
            </a:endParaRPr>
          </a:p>
        </p:txBody>
      </p:sp>
    </p:spTree>
    <p:extLst>
      <p:ext uri="{BB962C8B-B14F-4D97-AF65-F5344CB8AC3E}">
        <p14:creationId xmlns:p14="http://schemas.microsoft.com/office/powerpoint/2010/main" val="768396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1B28-0EAC-4E53-905B-3DD1A15DA3FC}"/>
              </a:ext>
            </a:extLst>
          </p:cNvPr>
          <p:cNvSpPr>
            <a:spLocks noGrp="1"/>
          </p:cNvSpPr>
          <p:nvPr>
            <p:ph type="title"/>
          </p:nvPr>
        </p:nvSpPr>
        <p:spPr>
          <a:xfrm>
            <a:off x="609600" y="274637"/>
            <a:ext cx="10972800" cy="1806089"/>
          </a:xfrm>
        </p:spPr>
        <p:txBody>
          <a:bodyPr anchor="ctr">
            <a:normAutofit/>
          </a:bodyPr>
          <a:lstStyle/>
          <a:p>
            <a:r>
              <a:rPr lang="en-US" dirty="0"/>
              <a:t>Food Insecurity Webinar Series </a:t>
            </a:r>
            <a:br>
              <a:rPr lang="en-US" dirty="0"/>
            </a:br>
            <a:r>
              <a:rPr lang="en-US" dirty="0"/>
              <a:t>&amp; Educational Topics</a:t>
            </a:r>
          </a:p>
        </p:txBody>
      </p:sp>
      <p:graphicFrame>
        <p:nvGraphicFramePr>
          <p:cNvPr id="5" name="Content Placeholder 2" descr="July 2022: Combating Food Insecurity with Collaboration. August 2022: State Units Food Insecurity Promising Practices. September 2022: Identifying and Screening for Food Insecurity. October 2022: Referrals and Interventions for Older Adults with Food Insecurity.">
            <a:extLst>
              <a:ext uri="{FF2B5EF4-FFF2-40B4-BE49-F238E27FC236}">
                <a16:creationId xmlns:a16="http://schemas.microsoft.com/office/drawing/2014/main" id="{2E4BBDF8-81C4-A0AF-61E1-DBD7375629A6}"/>
              </a:ext>
            </a:extLst>
          </p:cNvPr>
          <p:cNvGraphicFramePr>
            <a:graphicFrameLocks noGrp="1"/>
          </p:cNvGraphicFramePr>
          <p:nvPr>
            <p:ph idx="1"/>
            <p:extLst>
              <p:ext uri="{D42A27DB-BD31-4B8C-83A1-F6EECF244321}">
                <p14:modId xmlns:p14="http://schemas.microsoft.com/office/powerpoint/2010/main" val="2119584518"/>
              </p:ext>
            </p:extLst>
          </p:nvPr>
        </p:nvGraphicFramePr>
        <p:xfrm>
          <a:off x="609600" y="1600201"/>
          <a:ext cx="109728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BF87268-5600-4216-A017-5E2ECC3624A1}"/>
              </a:ext>
            </a:extLst>
          </p:cNvPr>
          <p:cNvSpPr txBox="1"/>
          <p:nvPr/>
        </p:nvSpPr>
        <p:spPr>
          <a:xfrm>
            <a:off x="803189" y="4901626"/>
            <a:ext cx="10602097" cy="1015663"/>
          </a:xfrm>
          <a:prstGeom prst="rect">
            <a:avLst/>
          </a:prstGeom>
          <a:noFill/>
        </p:spPr>
        <p:txBody>
          <a:bodyPr wrap="square">
            <a:spAutoFit/>
          </a:bodyPr>
          <a:lstStyle/>
          <a:p>
            <a:r>
              <a:rPr lang="en-US" sz="2800" dirty="0">
                <a:effectLst/>
                <a:latin typeface="Calibri" panose="020F0502020204030204" pitchFamily="34" charset="0"/>
                <a:ea typeface="Calibri" panose="020F0502020204030204" pitchFamily="34" charset="0"/>
              </a:rPr>
              <a:t>NRCNA website at </a:t>
            </a:r>
            <a:r>
              <a:rPr lang="en-US" sz="2800" dirty="0">
                <a:effectLst/>
                <a:latin typeface="Calibri" panose="020F0502020204030204" pitchFamily="34" charset="0"/>
                <a:ea typeface="Calibri" panose="020F0502020204030204" pitchFamily="34" charset="0"/>
                <a:hlinkClick r:id="rId8"/>
              </a:rPr>
              <a:t>https://acl.gov/senior-nutrition/events-presentations</a:t>
            </a:r>
            <a:endParaRPr lang="en-US" sz="2800" dirty="0">
              <a:effectLst/>
              <a:latin typeface="Calibri" panose="020F0502020204030204" pitchFamily="34" charset="0"/>
              <a:ea typeface="Calibri" panose="020F0502020204030204" pitchFamily="34" charset="0"/>
            </a:endParaRPr>
          </a:p>
          <a:p>
            <a:endParaRPr lang="en-US" sz="3200" dirty="0"/>
          </a:p>
        </p:txBody>
      </p:sp>
    </p:spTree>
    <p:extLst>
      <p:ext uri="{BB962C8B-B14F-4D97-AF65-F5344CB8AC3E}">
        <p14:creationId xmlns:p14="http://schemas.microsoft.com/office/powerpoint/2010/main" val="27969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7ACE0-6123-4B3F-B96B-6956356468DE}"/>
              </a:ext>
            </a:extLst>
          </p:cNvPr>
          <p:cNvSpPr>
            <a:spLocks noGrp="1"/>
          </p:cNvSpPr>
          <p:nvPr>
            <p:ph type="title"/>
          </p:nvPr>
        </p:nvSpPr>
        <p:spPr/>
        <p:txBody>
          <a:bodyPr/>
          <a:lstStyle/>
          <a:p>
            <a:r>
              <a:rPr lang="en-US" dirty="0"/>
              <a:t>Speakers</a:t>
            </a:r>
          </a:p>
        </p:txBody>
      </p:sp>
      <p:sp>
        <p:nvSpPr>
          <p:cNvPr id="8" name="TextBox 7">
            <a:extLst>
              <a:ext uri="{FF2B5EF4-FFF2-40B4-BE49-F238E27FC236}">
                <a16:creationId xmlns:a16="http://schemas.microsoft.com/office/drawing/2014/main" id="{831513BD-EF41-408C-A255-854ECAF9BCEA}"/>
              </a:ext>
            </a:extLst>
          </p:cNvPr>
          <p:cNvSpPr txBox="1"/>
          <p:nvPr/>
        </p:nvSpPr>
        <p:spPr>
          <a:xfrm>
            <a:off x="2692400" y="4250349"/>
            <a:ext cx="1981200" cy="1015663"/>
          </a:xfrm>
          <a:prstGeom prst="rect">
            <a:avLst/>
          </a:prstGeom>
          <a:noFill/>
        </p:spPr>
        <p:txBody>
          <a:bodyPr wrap="square" rtlCol="0">
            <a:spAutoFit/>
          </a:bodyPr>
          <a:lstStyle/>
          <a:p>
            <a:pPr algn="ctr"/>
            <a:r>
              <a:rPr lang="en-US" sz="2000" dirty="0"/>
              <a:t>Kathryn Tucker </a:t>
            </a:r>
          </a:p>
          <a:p>
            <a:pPr algn="ctr"/>
            <a:r>
              <a:rPr lang="en-US" sz="2000" dirty="0"/>
              <a:t>Consultant</a:t>
            </a:r>
          </a:p>
          <a:p>
            <a:pPr algn="ctr"/>
            <a:r>
              <a:rPr lang="en-US" sz="2000" dirty="0"/>
              <a:t>ACL</a:t>
            </a:r>
          </a:p>
        </p:txBody>
      </p:sp>
      <p:sp>
        <p:nvSpPr>
          <p:cNvPr id="9" name="TextBox 8">
            <a:extLst>
              <a:ext uri="{FF2B5EF4-FFF2-40B4-BE49-F238E27FC236}">
                <a16:creationId xmlns:a16="http://schemas.microsoft.com/office/drawing/2014/main" id="{B8E87049-6315-4D66-AEF2-45109865D1FC}"/>
              </a:ext>
            </a:extLst>
          </p:cNvPr>
          <p:cNvSpPr txBox="1"/>
          <p:nvPr/>
        </p:nvSpPr>
        <p:spPr>
          <a:xfrm>
            <a:off x="7247823" y="4288849"/>
            <a:ext cx="2704699" cy="1015663"/>
          </a:xfrm>
          <a:prstGeom prst="rect">
            <a:avLst/>
          </a:prstGeom>
          <a:noFill/>
        </p:spPr>
        <p:txBody>
          <a:bodyPr wrap="square" rtlCol="0">
            <a:spAutoFit/>
          </a:bodyPr>
          <a:lstStyle/>
          <a:p>
            <a:pPr algn="ctr"/>
            <a:r>
              <a:rPr lang="en-US" sz="2000" dirty="0"/>
              <a:t>Jennifer Raymond</a:t>
            </a:r>
          </a:p>
          <a:p>
            <a:pPr algn="ctr"/>
            <a:r>
              <a:rPr lang="en-US" sz="2000" dirty="0"/>
              <a:t>Chief Strategy Officer</a:t>
            </a:r>
          </a:p>
          <a:p>
            <a:pPr algn="ctr"/>
            <a:r>
              <a:rPr lang="en-US" sz="2000" dirty="0"/>
              <a:t>AgeSpan</a:t>
            </a:r>
          </a:p>
        </p:txBody>
      </p:sp>
      <p:pic>
        <p:nvPicPr>
          <p:cNvPr id="10" name="Picture 9">
            <a:extLst>
              <a:ext uri="{FF2B5EF4-FFF2-40B4-BE49-F238E27FC236}">
                <a16:creationId xmlns:a16="http://schemas.microsoft.com/office/drawing/2014/main" id="{A49E1948-C00E-96FD-1AA4-224040A085D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8570" y="1481105"/>
            <a:ext cx="1955092" cy="2743200"/>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C2743605-1EE3-8825-AE45-1DCAF8AB7D12}"/>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41" r="11641"/>
          <a:stretch/>
        </p:blipFill>
        <p:spPr>
          <a:xfrm>
            <a:off x="7484783" y="1543961"/>
            <a:ext cx="2200674" cy="2743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471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5EC7-3C7B-43B0-9020-DDB269CB5264}"/>
              </a:ext>
            </a:extLst>
          </p:cNvPr>
          <p:cNvSpPr>
            <a:spLocks noGrp="1"/>
          </p:cNvSpPr>
          <p:nvPr>
            <p:ph type="title"/>
          </p:nvPr>
        </p:nvSpPr>
        <p:spPr/>
        <p:txBody>
          <a:bodyPr/>
          <a:lstStyle/>
          <a:p>
            <a:r>
              <a:rPr lang="en-US" dirty="0"/>
              <a:t>For Dietitians</a:t>
            </a:r>
          </a:p>
        </p:txBody>
      </p:sp>
      <p:sp>
        <p:nvSpPr>
          <p:cNvPr id="3" name="Content Placeholder 2">
            <a:extLst>
              <a:ext uri="{FF2B5EF4-FFF2-40B4-BE49-F238E27FC236}">
                <a16:creationId xmlns:a16="http://schemas.microsoft.com/office/drawing/2014/main" id="{7E57740B-9F1D-4FC1-A01E-EEAC90556325}"/>
              </a:ext>
            </a:extLst>
          </p:cNvPr>
          <p:cNvSpPr>
            <a:spLocks noGrp="1"/>
          </p:cNvSpPr>
          <p:nvPr>
            <p:ph idx="1"/>
          </p:nvPr>
        </p:nvSpPr>
        <p:spPr>
          <a:xfrm>
            <a:off x="860030" y="1485900"/>
            <a:ext cx="10722370" cy="3886200"/>
          </a:xfrm>
        </p:spPr>
        <p:txBody>
          <a:bodyPr>
            <a:normAutofit/>
          </a:bodyPr>
          <a:lstStyle/>
          <a:p>
            <a:pPr marL="0" indent="0">
              <a:buNone/>
            </a:pPr>
            <a:r>
              <a:rPr lang="en-US" sz="2800" dirty="0"/>
              <a:t>To receive CPEU credit, go to the CDR website.</a:t>
            </a:r>
          </a:p>
          <a:p>
            <a:r>
              <a:rPr lang="en-US" sz="2800" dirty="0"/>
              <a:t>Log the program:</a:t>
            </a:r>
          </a:p>
          <a:p>
            <a:pPr lvl="1"/>
            <a:r>
              <a:rPr lang="en-US" sz="2400" dirty="0"/>
              <a:t>Step 2: Activity Log under Activity Type 170 - Lecture/Seminar or Activity Type 171 - Teleseminar/Webinar</a:t>
            </a:r>
          </a:p>
          <a:p>
            <a:r>
              <a:rPr lang="en-US" sz="2800" dirty="0"/>
              <a:t>Claim 1 CPEU for every 1 contact hour spent during the activity. </a:t>
            </a:r>
          </a:p>
          <a:p>
            <a:r>
              <a:rPr lang="en-US" sz="2800" dirty="0"/>
              <a:t>Save all documentation of the webinar and attendance for records.</a:t>
            </a:r>
          </a:p>
        </p:txBody>
      </p:sp>
    </p:spTree>
    <p:extLst>
      <p:ext uri="{BB962C8B-B14F-4D97-AF65-F5344CB8AC3E}">
        <p14:creationId xmlns:p14="http://schemas.microsoft.com/office/powerpoint/2010/main" val="4079329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55E44-7113-449C-90E8-0DEEE1CF4EF2}"/>
              </a:ext>
            </a:extLst>
          </p:cNvPr>
          <p:cNvSpPr>
            <a:spLocks noGrp="1"/>
          </p:cNvSpPr>
          <p:nvPr>
            <p:ph type="title"/>
          </p:nvPr>
        </p:nvSpPr>
        <p:spPr/>
        <p:txBody>
          <a:bodyPr/>
          <a:lstStyle/>
          <a:p>
            <a:r>
              <a:rPr lang="en-US" dirty="0"/>
              <a:t>Questions?</a:t>
            </a:r>
          </a:p>
        </p:txBody>
      </p:sp>
      <p:sp>
        <p:nvSpPr>
          <p:cNvPr id="4" name="Subtitle 3">
            <a:extLst>
              <a:ext uri="{FF2B5EF4-FFF2-40B4-BE49-F238E27FC236}">
                <a16:creationId xmlns:a16="http://schemas.microsoft.com/office/drawing/2014/main" id="{38F7DFD2-562C-40D1-9B16-0749090285D8}"/>
              </a:ext>
            </a:extLst>
          </p:cNvPr>
          <p:cNvSpPr>
            <a:spLocks noGrp="1"/>
          </p:cNvSpPr>
          <p:nvPr>
            <p:ph type="body" idx="1"/>
          </p:nvPr>
        </p:nvSpPr>
        <p:spPr/>
        <p:txBody>
          <a:bodyPr>
            <a:normAutofit/>
          </a:bodyPr>
          <a:lstStyle/>
          <a:p>
            <a:r>
              <a:rPr lang="en-US" sz="2400" dirty="0"/>
              <a:t>Kathryn Tucker, MS RD LD, </a:t>
            </a:r>
            <a:r>
              <a:rPr lang="en-US" sz="2400" dirty="0">
                <a:hlinkClick r:id="rId2"/>
              </a:rPr>
              <a:t>Kathryn.tucker@acl.hhs.gov</a:t>
            </a:r>
            <a:endParaRPr lang="en-US" sz="2400" dirty="0"/>
          </a:p>
          <a:p>
            <a:r>
              <a:rPr lang="en-US" sz="2400" dirty="0"/>
              <a:t>Jennifer Raymond, JD, MBA, AgeSpan, </a:t>
            </a:r>
            <a:r>
              <a:rPr lang="en-US" sz="2400" dirty="0">
                <a:hlinkClick r:id="rId3"/>
              </a:rPr>
              <a:t>jraymond@AgeSpan.org</a:t>
            </a:r>
            <a:endParaRPr lang="en-US" sz="2400" dirty="0"/>
          </a:p>
          <a:p>
            <a:endParaRPr lang="en-US" dirty="0"/>
          </a:p>
        </p:txBody>
      </p:sp>
    </p:spTree>
    <p:extLst>
      <p:ext uri="{BB962C8B-B14F-4D97-AF65-F5344CB8AC3E}">
        <p14:creationId xmlns:p14="http://schemas.microsoft.com/office/powerpoint/2010/main" val="4153524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0C1AF-1304-4312-BF3F-E37268FE873F}"/>
              </a:ext>
            </a:extLst>
          </p:cNvPr>
          <p:cNvSpPr>
            <a:spLocks noGrp="1"/>
          </p:cNvSpPr>
          <p:nvPr>
            <p:ph type="title"/>
          </p:nvPr>
        </p:nvSpPr>
        <p:spPr/>
        <p:txBody>
          <a:bodyPr/>
          <a:lstStyle/>
          <a:p>
            <a:r>
              <a:rPr lang="en-US" dirty="0"/>
              <a:t>Education Resources</a:t>
            </a:r>
          </a:p>
        </p:txBody>
      </p:sp>
      <p:sp>
        <p:nvSpPr>
          <p:cNvPr id="3" name="Content Placeholder 2">
            <a:extLst>
              <a:ext uri="{FF2B5EF4-FFF2-40B4-BE49-F238E27FC236}">
                <a16:creationId xmlns:a16="http://schemas.microsoft.com/office/drawing/2014/main" id="{9584BDC7-1EDC-47C3-A360-6FCB8E61C181}"/>
              </a:ext>
            </a:extLst>
          </p:cNvPr>
          <p:cNvSpPr>
            <a:spLocks noGrp="1"/>
          </p:cNvSpPr>
          <p:nvPr>
            <p:ph idx="1"/>
          </p:nvPr>
        </p:nvSpPr>
        <p:spPr>
          <a:xfrm>
            <a:off x="609600" y="1241175"/>
            <a:ext cx="10972800" cy="4614194"/>
          </a:xfrm>
        </p:spPr>
        <p:txBody>
          <a:bodyPr>
            <a:normAutofit/>
          </a:bodyPr>
          <a:lstStyle/>
          <a:p>
            <a:pPr marL="0" indent="0">
              <a:buNone/>
            </a:pPr>
            <a:r>
              <a:rPr lang="en-US" sz="2000" b="1" dirty="0"/>
              <a:t>NRCNA Resources:</a:t>
            </a:r>
          </a:p>
          <a:p>
            <a:r>
              <a:rPr lang="en-US" sz="2000" dirty="0">
                <a:hlinkClick r:id="rId2"/>
              </a:rPr>
              <a:t>Assistance with Food vs. Meals Infographic</a:t>
            </a:r>
            <a:endParaRPr lang="en-US" sz="2000" dirty="0"/>
          </a:p>
          <a:p>
            <a:r>
              <a:rPr lang="en-US" sz="2000" dirty="0">
                <a:hlinkClick r:id="rId3"/>
              </a:rPr>
              <a:t>Grocery Delivery Options by County Template</a:t>
            </a:r>
            <a:endParaRPr lang="en-US" sz="2000" dirty="0"/>
          </a:p>
          <a:p>
            <a:r>
              <a:rPr lang="en-US" sz="2000" dirty="0">
                <a:hlinkClick r:id="rId4"/>
              </a:rPr>
              <a:t>Partnerships with Foodbanks and Other USDA Programs</a:t>
            </a:r>
            <a:endParaRPr lang="en-US" sz="2000" dirty="0"/>
          </a:p>
          <a:p>
            <a:r>
              <a:rPr lang="en-US" sz="2000" dirty="0">
                <a:hlinkClick r:id="rId5"/>
              </a:rPr>
              <a:t>Using Groceries and Other Nutrition Services to Meet Senior Needs</a:t>
            </a:r>
            <a:endParaRPr lang="en-US" sz="2000" dirty="0"/>
          </a:p>
          <a:p>
            <a:pPr marL="0" indent="0">
              <a:buNone/>
            </a:pPr>
            <a:r>
              <a:rPr lang="en-US" sz="2000" b="1" dirty="0"/>
              <a:t>Other Resources:</a:t>
            </a:r>
          </a:p>
          <a:p>
            <a:r>
              <a:rPr lang="en-US" sz="2000" dirty="0">
                <a:hlinkClick r:id="rId6"/>
              </a:rPr>
              <a:t>Eldercare Locator</a:t>
            </a:r>
            <a:endParaRPr lang="en-US" sz="2000" dirty="0">
              <a:hlinkClick r:id="rId7"/>
            </a:endParaRPr>
          </a:p>
          <a:p>
            <a:r>
              <a:rPr lang="en-US" sz="2000" dirty="0">
                <a:hlinkClick r:id="rId7"/>
              </a:rPr>
              <a:t>Implementation Quick Start Guide: Warm Handoff</a:t>
            </a:r>
            <a:r>
              <a:rPr lang="en-US" sz="2000" dirty="0"/>
              <a:t> (AHRQ)</a:t>
            </a:r>
            <a:endParaRPr lang="en-US" sz="2000" dirty="0">
              <a:hlinkClick r:id="rId8"/>
            </a:endParaRPr>
          </a:p>
          <a:p>
            <a:r>
              <a:rPr lang="en-US" sz="2000" dirty="0">
                <a:hlinkClick r:id="rId8"/>
              </a:rPr>
              <a:t>National Aging and Disability Transportation Center</a:t>
            </a:r>
            <a:endParaRPr lang="en-US" sz="2000" dirty="0"/>
          </a:p>
          <a:p>
            <a:r>
              <a:rPr lang="en-US" sz="2000" dirty="0">
                <a:hlinkClick r:id="rId9"/>
              </a:rPr>
              <a:t>Social Work Case Management Software Options</a:t>
            </a:r>
            <a:r>
              <a:rPr lang="en-US" sz="2000" dirty="0"/>
              <a:t> (Capterra)</a:t>
            </a:r>
          </a:p>
          <a:p>
            <a:r>
              <a:rPr lang="en-US" sz="2000" dirty="0">
                <a:hlinkClick r:id="rId10"/>
              </a:rPr>
              <a:t>Warm Handoffs: A Guide for Staff</a:t>
            </a:r>
            <a:r>
              <a:rPr lang="en-US" sz="2000" dirty="0"/>
              <a:t> (AHRQ)</a:t>
            </a:r>
          </a:p>
        </p:txBody>
      </p:sp>
    </p:spTree>
    <p:extLst>
      <p:ext uri="{BB962C8B-B14F-4D97-AF65-F5344CB8AC3E}">
        <p14:creationId xmlns:p14="http://schemas.microsoft.com/office/powerpoint/2010/main" val="837513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7295"/>
            <a:ext cx="10972800" cy="1143000"/>
          </a:xfrm>
        </p:spPr>
        <p:txBody>
          <a:bodyPr/>
          <a:lstStyle/>
          <a:p>
            <a:r>
              <a:rPr lang="en-US" dirty="0"/>
              <a:t>What is Food Insecurity?</a:t>
            </a:r>
          </a:p>
        </p:txBody>
      </p:sp>
      <p:sp>
        <p:nvSpPr>
          <p:cNvPr id="4" name="Rectangle 3"/>
          <p:cNvSpPr/>
          <p:nvPr/>
        </p:nvSpPr>
        <p:spPr>
          <a:xfrm>
            <a:off x="965688" y="1758799"/>
            <a:ext cx="10260623" cy="1754326"/>
          </a:xfrm>
          <a:prstGeom prst="rect">
            <a:avLst/>
          </a:prstGeom>
        </p:spPr>
        <p:txBody>
          <a:bodyPr wrap="square">
            <a:spAutoFit/>
          </a:bodyPr>
          <a:lstStyle/>
          <a:p>
            <a:pPr lvl="0">
              <a:lnSpc>
                <a:spcPct val="90000"/>
              </a:lnSpc>
              <a:spcBef>
                <a:spcPts val="1000"/>
              </a:spcBef>
            </a:pPr>
            <a:r>
              <a:rPr lang="en-US" sz="3000" b="0" i="0" dirty="0">
                <a:solidFill>
                  <a:srgbClr val="212121"/>
                </a:solidFill>
                <a:effectLst/>
                <a:latin typeface="Arial" panose="020B0604020202020204" pitchFamily="34" charset="0"/>
                <a:cs typeface="Arial" panose="020B0604020202020204" pitchFamily="34" charset="0"/>
              </a:rPr>
              <a:t>Food insecurity is defined as “the limited or uncertain availability of nutritionally adequate and safe foods or limited or uncertain ability to acquire acceptable foods in socially acceptable ways.”</a:t>
            </a:r>
          </a:p>
        </p:txBody>
      </p:sp>
    </p:spTree>
    <p:extLst>
      <p:ext uri="{BB962C8B-B14F-4D97-AF65-F5344CB8AC3E}">
        <p14:creationId xmlns:p14="http://schemas.microsoft.com/office/powerpoint/2010/main" val="126962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E0CE-CEA2-46AD-B09A-4A3F5D1BDB25}"/>
              </a:ext>
            </a:extLst>
          </p:cNvPr>
          <p:cNvSpPr>
            <a:spLocks noGrp="1"/>
          </p:cNvSpPr>
          <p:nvPr>
            <p:ph type="title"/>
          </p:nvPr>
        </p:nvSpPr>
        <p:spPr>
          <a:xfrm>
            <a:off x="609600" y="274638"/>
            <a:ext cx="10972800" cy="1143000"/>
          </a:xfrm>
        </p:spPr>
        <p:txBody>
          <a:bodyPr anchor="ctr">
            <a:normAutofit/>
          </a:bodyPr>
          <a:lstStyle/>
          <a:p>
            <a:r>
              <a:rPr lang="en-US" dirty="0"/>
              <a:t>Level of Food Security</a:t>
            </a:r>
          </a:p>
        </p:txBody>
      </p:sp>
      <p:graphicFrame>
        <p:nvGraphicFramePr>
          <p:cNvPr id="9" name="Content Placeholder 8" descr="Low food security means poor nutrition quality without reduced food intake. Very low food security means not eating and reduced food availability. ">
            <a:extLst>
              <a:ext uri="{FF2B5EF4-FFF2-40B4-BE49-F238E27FC236}">
                <a16:creationId xmlns:a16="http://schemas.microsoft.com/office/drawing/2014/main" id="{308CC5F9-0C3D-4A08-9580-5B760E79E2EC}"/>
              </a:ext>
            </a:extLst>
          </p:cNvPr>
          <p:cNvGraphicFramePr>
            <a:graphicFrameLocks noGrp="1"/>
          </p:cNvGraphicFramePr>
          <p:nvPr>
            <p:ph idx="1"/>
            <p:extLst>
              <p:ext uri="{D42A27DB-BD31-4B8C-83A1-F6EECF244321}">
                <p14:modId xmlns:p14="http://schemas.microsoft.com/office/powerpoint/2010/main" val="2650711494"/>
              </p:ext>
            </p:extLst>
          </p:nvPr>
        </p:nvGraphicFramePr>
        <p:xfrm>
          <a:off x="609600" y="1536406"/>
          <a:ext cx="10972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449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Can Identify Food Insecurity?</a:t>
            </a:r>
          </a:p>
        </p:txBody>
      </p:sp>
      <p:sp>
        <p:nvSpPr>
          <p:cNvPr id="3" name="Content Placeholder 2"/>
          <p:cNvSpPr>
            <a:spLocks noGrp="1"/>
          </p:cNvSpPr>
          <p:nvPr>
            <p:ph idx="1"/>
          </p:nvPr>
        </p:nvSpPr>
        <p:spPr>
          <a:xfrm>
            <a:off x="609600" y="1417638"/>
            <a:ext cx="10972800" cy="4483100"/>
          </a:xfrm>
        </p:spPr>
        <p:txBody>
          <a:bodyPr vert="horz" lIns="91440" tIns="45720" rIns="91440" bIns="45720" rtlCol="0" anchor="t">
            <a:normAutofit fontScale="92500" lnSpcReduction="20000"/>
          </a:bodyPr>
          <a:lstStyle/>
          <a:p>
            <a:r>
              <a:rPr lang="en-US" dirty="0"/>
              <a:t>Aging and Disability Resource Center staff</a:t>
            </a:r>
          </a:p>
          <a:p>
            <a:r>
              <a:rPr lang="en-US" dirty="0"/>
              <a:t>Case managers</a:t>
            </a:r>
            <a:endParaRPr lang="en-US" dirty="0">
              <a:cs typeface="Arial"/>
            </a:endParaRPr>
          </a:p>
          <a:p>
            <a:r>
              <a:rPr lang="en-US" dirty="0"/>
              <a:t>Telephone reassurance callers</a:t>
            </a:r>
            <a:endParaRPr lang="en-US" dirty="0">
              <a:cs typeface="Arial"/>
            </a:endParaRPr>
          </a:p>
          <a:p>
            <a:r>
              <a:rPr lang="en-US" dirty="0"/>
              <a:t>Transportation providers</a:t>
            </a:r>
            <a:endParaRPr lang="en-US" dirty="0">
              <a:cs typeface="Arial"/>
            </a:endParaRPr>
          </a:p>
          <a:p>
            <a:r>
              <a:rPr lang="en-US" dirty="0"/>
              <a:t>Meal deliverers</a:t>
            </a:r>
            <a:endParaRPr lang="en-US" dirty="0">
              <a:cs typeface="Arial"/>
            </a:endParaRPr>
          </a:p>
          <a:p>
            <a:r>
              <a:rPr lang="en-US" dirty="0"/>
              <a:t>Volunteers</a:t>
            </a:r>
            <a:endParaRPr lang="en-US" dirty="0">
              <a:cs typeface="Arial"/>
            </a:endParaRPr>
          </a:p>
          <a:p>
            <a:r>
              <a:rPr lang="en-US" dirty="0"/>
              <a:t>Activity leaders</a:t>
            </a:r>
            <a:endParaRPr lang="en-US" dirty="0">
              <a:cs typeface="Arial"/>
            </a:endParaRPr>
          </a:p>
          <a:p>
            <a:r>
              <a:rPr lang="en-US" dirty="0"/>
              <a:t>In-home services providers</a:t>
            </a:r>
            <a:endParaRPr lang="en-US" dirty="0">
              <a:cs typeface="Arial"/>
            </a:endParaRPr>
          </a:p>
          <a:p>
            <a:r>
              <a:rPr lang="en-US" dirty="0"/>
              <a:t>Evidence-based program leaders</a:t>
            </a:r>
            <a:endParaRPr lang="en-US" dirty="0">
              <a:cs typeface="Arial"/>
            </a:endParaRPr>
          </a:p>
        </p:txBody>
      </p:sp>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2192258"/>
            <a:ext cx="4514850" cy="247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741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 is a Warm Handoff?</a:t>
            </a:r>
          </a:p>
        </p:txBody>
      </p:sp>
      <p:sp>
        <p:nvSpPr>
          <p:cNvPr id="3" name="Content Placeholder 2"/>
          <p:cNvSpPr>
            <a:spLocks noGrp="1"/>
          </p:cNvSpPr>
          <p:nvPr>
            <p:ph idx="1"/>
          </p:nvPr>
        </p:nvSpPr>
        <p:spPr>
          <a:xfrm>
            <a:off x="564162" y="1943894"/>
            <a:ext cx="10972800" cy="3886200"/>
          </a:xfrm>
        </p:spPr>
        <p:txBody>
          <a:bodyPr>
            <a:normAutofit/>
          </a:bodyPr>
          <a:lstStyle/>
          <a:p>
            <a:pPr marL="0" indent="0">
              <a:buNone/>
            </a:pPr>
            <a:r>
              <a:rPr lang="en-US" sz="4400" dirty="0"/>
              <a:t>A warm handoff is a handoff that is conducted in person, whenever possible, between two agencies, in front of the participant and family if present.</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5217" y="357142"/>
            <a:ext cx="2530127" cy="1370261"/>
          </a:xfrm>
          <a:prstGeom prst="rect">
            <a:avLst/>
          </a:prstGeom>
        </p:spPr>
      </p:pic>
    </p:spTree>
    <p:extLst>
      <p:ext uri="{BB962C8B-B14F-4D97-AF65-F5344CB8AC3E}">
        <p14:creationId xmlns:p14="http://schemas.microsoft.com/office/powerpoint/2010/main" val="4103440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Importance of a Warm Handoff</a:t>
            </a:r>
          </a:p>
        </p:txBody>
      </p:sp>
      <p:sp>
        <p:nvSpPr>
          <p:cNvPr id="9" name="Content Placeholder 2">
            <a:extLst>
              <a:ext uri="{FF2B5EF4-FFF2-40B4-BE49-F238E27FC236}">
                <a16:creationId xmlns:a16="http://schemas.microsoft.com/office/drawing/2014/main" id="{CB5C8BD4-8C63-F3D1-E85D-7CAB58B610A2}"/>
              </a:ext>
            </a:extLst>
          </p:cNvPr>
          <p:cNvSpPr>
            <a:spLocks noGrp="1"/>
          </p:cNvSpPr>
          <p:nvPr>
            <p:ph idx="1"/>
          </p:nvPr>
        </p:nvSpPr>
        <p:spPr>
          <a:xfrm>
            <a:off x="609600" y="1417638"/>
            <a:ext cx="8229202" cy="4256049"/>
          </a:xfrm>
        </p:spPr>
        <p:txBody>
          <a:bodyPr vert="horz" lIns="91440" tIns="45720" rIns="91440" bIns="45720" rtlCol="0" anchor="t">
            <a:normAutofit fontScale="85000" lnSpcReduction="10000"/>
          </a:bodyPr>
          <a:lstStyle/>
          <a:p>
            <a:r>
              <a:rPr lang="en-US" dirty="0"/>
              <a:t>Engages the participant and family as part of the team.</a:t>
            </a:r>
          </a:p>
          <a:p>
            <a:r>
              <a:rPr lang="en-US" dirty="0"/>
              <a:t>Ensures participants receive accurate information.</a:t>
            </a:r>
          </a:p>
          <a:p>
            <a:r>
              <a:rPr lang="en-US" dirty="0"/>
              <a:t>Prevents those in need from falling through the cracks.</a:t>
            </a:r>
          </a:p>
          <a:p>
            <a:r>
              <a:rPr lang="en-US" dirty="0"/>
              <a:t>Builds relationships and communication between partners.</a:t>
            </a:r>
          </a:p>
          <a:p>
            <a:r>
              <a:rPr lang="en-US" dirty="0"/>
              <a:t>Provides a safety check for participants, ensuring everyone is on the same page about their needs.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8802" y="1831704"/>
            <a:ext cx="2968832" cy="2114938"/>
          </a:xfrm>
          <a:prstGeom prst="rect">
            <a:avLst/>
          </a:prstGeom>
          <a:ln>
            <a:solidFill>
              <a:schemeClr val="tx1"/>
            </a:solidFill>
          </a:ln>
        </p:spPr>
      </p:pic>
    </p:spTree>
    <p:extLst>
      <p:ext uri="{BB962C8B-B14F-4D97-AF65-F5344CB8AC3E}">
        <p14:creationId xmlns:p14="http://schemas.microsoft.com/office/powerpoint/2010/main" val="415798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Warm Handoffs in Your Organization</a:t>
            </a:r>
          </a:p>
        </p:txBody>
      </p:sp>
      <p:sp>
        <p:nvSpPr>
          <p:cNvPr id="3" name="Content Placeholder 2"/>
          <p:cNvSpPr>
            <a:spLocks noGrp="1"/>
          </p:cNvSpPr>
          <p:nvPr>
            <p:ph idx="1"/>
          </p:nvPr>
        </p:nvSpPr>
        <p:spPr>
          <a:xfrm>
            <a:off x="609600" y="1600200"/>
            <a:ext cx="10972800" cy="4241041"/>
          </a:xfrm>
        </p:spPr>
        <p:txBody>
          <a:bodyPr>
            <a:normAutofit/>
          </a:bodyPr>
          <a:lstStyle/>
          <a:p>
            <a:r>
              <a:rPr lang="en-US" sz="3000" dirty="0"/>
              <a:t>Personally introduce participants to others in your organization</a:t>
            </a:r>
          </a:p>
          <a:p>
            <a:r>
              <a:rPr lang="en-US" sz="3000" dirty="0"/>
              <a:t>Utilize in-person meetings, telephone conferences, or a virtual setting.</a:t>
            </a:r>
          </a:p>
          <a:p>
            <a:r>
              <a:rPr lang="en-US" sz="3000" dirty="0"/>
              <a:t>Organizations you have referred to can utilize a warm handoff to refer to your agency.</a:t>
            </a:r>
          </a:p>
          <a:p>
            <a:r>
              <a:rPr lang="en-US" sz="3000" dirty="0"/>
              <a:t>Use with health care providers, food pantries, SNAP, dietitians, and other community-based organizations.</a:t>
            </a:r>
          </a:p>
        </p:txBody>
      </p:sp>
    </p:spTree>
    <p:extLst>
      <p:ext uri="{BB962C8B-B14F-4D97-AF65-F5344CB8AC3E}">
        <p14:creationId xmlns:p14="http://schemas.microsoft.com/office/powerpoint/2010/main" val="3940808995"/>
      </p:ext>
    </p:extLst>
  </p:cSld>
  <p:clrMapOvr>
    <a:masterClrMapping/>
  </p:clrMapOvr>
</p:sld>
</file>

<file path=ppt/theme/theme1.xml><?xml version="1.0" encoding="utf-8"?>
<a:theme xmlns:a="http://schemas.openxmlformats.org/drawingml/2006/main" name="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a4b1bcb-7f27-4b5a-8fd6-c9b520912dc4" xsi:nil="true"/>
    <lcf76f155ced4ddcb4097134ff3c332f xmlns="ea20a885-74d7-48f3-8484-9606ca1e6fc6">
      <Terms xmlns="http://schemas.microsoft.com/office/infopath/2007/PartnerControls"/>
    </lcf76f155ced4ddcb4097134ff3c332f>
    <SharedWithUsers xmlns="5a4b1bcb-7f27-4b5a-8fd6-c9b520912dc4">
      <UserInfo>
        <DisplayName/>
        <AccountId xsi:nil="true"/>
        <AccountType/>
      </UserInfo>
    </SharedWithUsers>
    <MediaLengthInSeconds xmlns="ea20a885-74d7-48f3-8484-9606ca1e6fc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1237F8D0945B439A5431E789F0EEE3" ma:contentTypeVersion="16" ma:contentTypeDescription="Create a new document." ma:contentTypeScope="" ma:versionID="388e81adbdb4dfde69927b801fb41644">
  <xsd:schema xmlns:xsd="http://www.w3.org/2001/XMLSchema" xmlns:xs="http://www.w3.org/2001/XMLSchema" xmlns:p="http://schemas.microsoft.com/office/2006/metadata/properties" xmlns:ns2="ea20a885-74d7-48f3-8484-9606ca1e6fc6" xmlns:ns3="5a4b1bcb-7f27-4b5a-8fd6-c9b520912dc4" targetNamespace="http://schemas.microsoft.com/office/2006/metadata/properties" ma:root="true" ma:fieldsID="cc47ca084cc4e69c67bda6acc610e02c" ns2:_="" ns3:_="">
    <xsd:import namespace="ea20a885-74d7-48f3-8484-9606ca1e6fc6"/>
    <xsd:import namespace="5a4b1bcb-7f27-4b5a-8fd6-c9b520912d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0a885-74d7-48f3-8484-9606ca1e6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22be46-4812-4b26-9bc5-fd804f41ea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a4b1bcb-7f27-4b5a-8fd6-c9b520912d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04b95f1-abb3-4dc9-bcde-6a2033fd2dff}" ma:internalName="TaxCatchAll" ma:showField="CatchAllData" ma:web="5a4b1bcb-7f27-4b5a-8fd6-c9b520912d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48E164-491E-48D5-AE52-332D04910B93}">
  <ds:schemaRef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ea20a885-74d7-48f3-8484-9606ca1e6fc6"/>
    <ds:schemaRef ds:uri="http://www.w3.org/XML/1998/namespace"/>
    <ds:schemaRef ds:uri="http://purl.org/dc/dcmitype/"/>
    <ds:schemaRef ds:uri="http://purl.org/dc/terms/"/>
    <ds:schemaRef ds:uri="5a4b1bcb-7f27-4b5a-8fd6-c9b520912dc4"/>
    <ds:schemaRef ds:uri="http://schemas.microsoft.com/office/infopath/2007/PartnerControls"/>
  </ds:schemaRefs>
</ds:datastoreItem>
</file>

<file path=customXml/itemProps2.xml><?xml version="1.0" encoding="utf-8"?>
<ds:datastoreItem xmlns:ds="http://schemas.openxmlformats.org/officeDocument/2006/customXml" ds:itemID="{E440DE2E-2B1F-46F7-89D8-A5D1DC0BB9A5}">
  <ds:schemaRefs>
    <ds:schemaRef ds:uri="5a4b1bcb-7f27-4b5a-8fd6-c9b520912dc4"/>
    <ds:schemaRef ds:uri="ea20a885-74d7-48f3-8484-9606ca1e6f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64732CB-655E-40CE-BD67-E2D856D1A0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ACLPresentationTemplate_2014</Template>
  <TotalTime>85</TotalTime>
  <Words>1372</Words>
  <Application>Microsoft Office PowerPoint</Application>
  <PresentationFormat>Widescreen</PresentationFormat>
  <Paragraphs>191</Paragraphs>
  <Slides>32</Slides>
  <Notes>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ACLPresentationTemplate_2014</vt:lpstr>
      <vt:lpstr>Food Insecurity Webinar Series</vt:lpstr>
      <vt:lpstr>Objectives</vt:lpstr>
      <vt:lpstr>Speakers</vt:lpstr>
      <vt:lpstr>What is Food Insecurity?</vt:lpstr>
      <vt:lpstr>Level of Food Security</vt:lpstr>
      <vt:lpstr>Who Can Identify Food Insecurity?</vt:lpstr>
      <vt:lpstr>What is a Warm Handoff?</vt:lpstr>
      <vt:lpstr>Importance of a Warm Handoff</vt:lpstr>
      <vt:lpstr>Using Warm Handoffs in Your Organization</vt:lpstr>
      <vt:lpstr>Scenario 1</vt:lpstr>
      <vt:lpstr>Scenario 1 Question</vt:lpstr>
      <vt:lpstr>Scenario 1 Results </vt:lpstr>
      <vt:lpstr>Scenario 1 Results: What Else Could They Have Done?</vt:lpstr>
      <vt:lpstr>Scenario 2</vt:lpstr>
      <vt:lpstr>Scenario 2 Question</vt:lpstr>
      <vt:lpstr>Scenario 2 Results </vt:lpstr>
      <vt:lpstr>Referrals and Interventions</vt:lpstr>
      <vt:lpstr>Interventions and Referrals within the OAA</vt:lpstr>
      <vt:lpstr>External Referral Opportunities</vt:lpstr>
      <vt:lpstr>Types of Referral</vt:lpstr>
      <vt:lpstr>Referral Workflow</vt:lpstr>
      <vt:lpstr>Technology-Based Referral Systems</vt:lpstr>
      <vt:lpstr>Tracking Data</vt:lpstr>
      <vt:lpstr>Agency &amp; Community Action</vt:lpstr>
      <vt:lpstr>Nutrition and Aging Resource Center</vt:lpstr>
      <vt:lpstr>Training Resources-FRAC</vt:lpstr>
      <vt:lpstr>Training Resources-NIFA</vt:lpstr>
      <vt:lpstr>Takeaways</vt:lpstr>
      <vt:lpstr>Food Insecurity Webinar Series  &amp; Educational Topics</vt:lpstr>
      <vt:lpstr>For Dietitians</vt:lpstr>
      <vt:lpstr>Questions?</vt:lpstr>
      <vt:lpstr>Education Resources</vt:lpstr>
    </vt:vector>
  </TitlesOfParts>
  <Company>HHS/ACL/OEA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Presentation Style Template</dc:title>
  <dc:creator>ACL</dc:creator>
  <cp:keywords>ACL, OEA, Template</cp:keywords>
  <cp:lastModifiedBy>Sarah Kinder</cp:lastModifiedBy>
  <cp:revision>37</cp:revision>
  <dcterms:created xsi:type="dcterms:W3CDTF">2017-03-22T19:20:04Z</dcterms:created>
  <dcterms:modified xsi:type="dcterms:W3CDTF">2022-10-27T16:58:29Z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0x010100281237F8D0945B439A5431E789F0EEE3</vt:lpwstr>
  </property>
  <property fmtid="{D5CDD505-2E9C-101B-9397-08002B2CF9AE}" pid="3" name="Order">
    <vt:r8>535200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