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74" r:id="rId6"/>
  </p:sldMasterIdLst>
  <p:notesMasterIdLst>
    <p:notesMasterId r:id="rId53"/>
  </p:notesMasterIdLst>
  <p:handoutMasterIdLst>
    <p:handoutMasterId r:id="rId54"/>
  </p:handoutMasterIdLst>
  <p:sldIdLst>
    <p:sldId id="277" r:id="rId7"/>
    <p:sldId id="258" r:id="rId8"/>
    <p:sldId id="318" r:id="rId9"/>
    <p:sldId id="257" r:id="rId10"/>
    <p:sldId id="320" r:id="rId11"/>
    <p:sldId id="298" r:id="rId12"/>
    <p:sldId id="330" r:id="rId13"/>
    <p:sldId id="339" r:id="rId14"/>
    <p:sldId id="346" r:id="rId15"/>
    <p:sldId id="331" r:id="rId16"/>
    <p:sldId id="341" r:id="rId17"/>
    <p:sldId id="342" r:id="rId18"/>
    <p:sldId id="335" r:id="rId19"/>
    <p:sldId id="345" r:id="rId20"/>
    <p:sldId id="332" r:id="rId21"/>
    <p:sldId id="338" r:id="rId22"/>
    <p:sldId id="333" r:id="rId23"/>
    <p:sldId id="292" r:id="rId24"/>
    <p:sldId id="334" r:id="rId25"/>
    <p:sldId id="329" r:id="rId26"/>
    <p:sldId id="336" r:id="rId27"/>
    <p:sldId id="337" r:id="rId28"/>
    <p:sldId id="290" r:id="rId29"/>
    <p:sldId id="256" r:id="rId30"/>
    <p:sldId id="344" r:id="rId31"/>
    <p:sldId id="293" r:id="rId32"/>
    <p:sldId id="286" r:id="rId33"/>
    <p:sldId id="259" r:id="rId34"/>
    <p:sldId id="262" r:id="rId35"/>
    <p:sldId id="263" r:id="rId36"/>
    <p:sldId id="266" r:id="rId37"/>
    <p:sldId id="268" r:id="rId38"/>
    <p:sldId id="269" r:id="rId39"/>
    <p:sldId id="296" r:id="rId40"/>
    <p:sldId id="270" r:id="rId41"/>
    <p:sldId id="271" r:id="rId42"/>
    <p:sldId id="272" r:id="rId43"/>
    <p:sldId id="300" r:id="rId44"/>
    <p:sldId id="279" r:id="rId45"/>
    <p:sldId id="280" r:id="rId46"/>
    <p:sldId id="282" r:id="rId47"/>
    <p:sldId id="284" r:id="rId48"/>
    <p:sldId id="285" r:id="rId49"/>
    <p:sldId id="297" r:id="rId50"/>
    <p:sldId id="276" r:id="rId51"/>
    <p:sldId id="27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E82"/>
    <a:srgbClr val="0A4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77" autoAdjust="0"/>
    <p:restoredTop sz="91187" autoAdjust="0"/>
  </p:normalViewPr>
  <p:slideViewPr>
    <p:cSldViewPr snapToGrid="0">
      <p:cViewPr>
        <p:scale>
          <a:sx n="66" d="100"/>
          <a:sy n="66" d="100"/>
        </p:scale>
        <p:origin x="1188" y="912"/>
      </p:cViewPr>
      <p:guideLst>
        <p:guide orient="horz" pos="2160"/>
        <p:guide pos="3840"/>
      </p:guideLst>
    </p:cSldViewPr>
  </p:slideViewPr>
  <p:outlineViewPr>
    <p:cViewPr>
      <p:scale>
        <a:sx n="33" d="100"/>
        <a:sy n="33" d="100"/>
      </p:scale>
      <p:origin x="0" y="-46244"/>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dirty="0"/>
              <a:t>Budgeted</a:t>
            </a:r>
            <a:r>
              <a:rPr lang="en-US" baseline="0" dirty="0"/>
              <a:t> Income</a:t>
            </a:r>
            <a:endParaRPr lang="en-US" dirty="0"/>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2014</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Sheet1!$B$2:$B$9</c:f>
              <c:numCache>
                <c:formatCode>General</c:formatCode>
                <c:ptCount val="8"/>
                <c:pt idx="0">
                  <c:v>22</c:v>
                </c:pt>
                <c:pt idx="1">
                  <c:v>14</c:v>
                </c:pt>
                <c:pt idx="2">
                  <c:v>24</c:v>
                </c:pt>
                <c:pt idx="3">
                  <c:v>2</c:v>
                </c:pt>
                <c:pt idx="4">
                  <c:v>0</c:v>
                </c:pt>
                <c:pt idx="5">
                  <c:v>32</c:v>
                </c:pt>
                <c:pt idx="6">
                  <c:v>5</c:v>
                </c:pt>
                <c:pt idx="7">
                  <c:v>1</c:v>
                </c:pt>
              </c:numCache>
            </c:numRef>
          </c:val>
          <c:extLst>
            <c:ext xmlns:c16="http://schemas.microsoft.com/office/drawing/2014/chart" uri="{C3380CC4-5D6E-409C-BE32-E72D297353CC}">
              <c16:uniqueId val="{00000000-E350-40C1-8F92-22C9D8BEE066}"/>
            </c:ext>
          </c:extLst>
        </c:ser>
        <c:ser>
          <c:idx val="1"/>
          <c:order val="1"/>
          <c:tx>
            <c:strRef>
              <c:f>Sheet1!$C$1</c:f>
              <c:strCache>
                <c:ptCount val="1"/>
                <c:pt idx="0">
                  <c:v>2017</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Sheet1!$C$2:$C$9</c:f>
              <c:numCache>
                <c:formatCode>General</c:formatCode>
                <c:ptCount val="8"/>
                <c:pt idx="0">
                  <c:v>21</c:v>
                </c:pt>
                <c:pt idx="1">
                  <c:v>13</c:v>
                </c:pt>
                <c:pt idx="2">
                  <c:v>14</c:v>
                </c:pt>
                <c:pt idx="3">
                  <c:v>10</c:v>
                </c:pt>
                <c:pt idx="4">
                  <c:v>1</c:v>
                </c:pt>
                <c:pt idx="5">
                  <c:v>32</c:v>
                </c:pt>
                <c:pt idx="6">
                  <c:v>8</c:v>
                </c:pt>
                <c:pt idx="7">
                  <c:v>1</c:v>
                </c:pt>
              </c:numCache>
            </c:numRef>
          </c:val>
          <c:extLst>
            <c:ext xmlns:c16="http://schemas.microsoft.com/office/drawing/2014/chart" uri="{C3380CC4-5D6E-409C-BE32-E72D297353CC}">
              <c16:uniqueId val="{00000001-E350-40C1-8F92-22C9D8BEE066}"/>
            </c:ext>
          </c:extLst>
        </c:ser>
        <c:ser>
          <c:idx val="2"/>
          <c:order val="2"/>
          <c:tx>
            <c:strRef>
              <c:f>Sheet1!$D$1</c:f>
              <c:strCache>
                <c:ptCount val="1"/>
                <c:pt idx="0">
                  <c:v>2019</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Sheet1!$D$2:$D$9</c:f>
              <c:numCache>
                <c:formatCode>General</c:formatCode>
                <c:ptCount val="8"/>
                <c:pt idx="0">
                  <c:v>16</c:v>
                </c:pt>
                <c:pt idx="1">
                  <c:v>11</c:v>
                </c:pt>
                <c:pt idx="2">
                  <c:v>18</c:v>
                </c:pt>
                <c:pt idx="3">
                  <c:v>9</c:v>
                </c:pt>
                <c:pt idx="4">
                  <c:v>1</c:v>
                </c:pt>
                <c:pt idx="5">
                  <c:v>30</c:v>
                </c:pt>
                <c:pt idx="6">
                  <c:v>14</c:v>
                </c:pt>
                <c:pt idx="7">
                  <c:v>2</c:v>
                </c:pt>
              </c:numCache>
            </c:numRef>
          </c:val>
          <c:extLst>
            <c:ext xmlns:c16="http://schemas.microsoft.com/office/drawing/2014/chart" uri="{C3380CC4-5D6E-409C-BE32-E72D297353CC}">
              <c16:uniqueId val="{00000002-E350-40C1-8F92-22C9D8BEE066}"/>
            </c:ext>
          </c:extLst>
        </c:ser>
        <c:ser>
          <c:idx val="3"/>
          <c:order val="3"/>
          <c:tx>
            <c:strRef>
              <c:f>Sheet1!$E$1</c:f>
              <c:strCache>
                <c:ptCount val="1"/>
                <c:pt idx="0">
                  <c:v>2023</c:v>
                </c:pt>
              </c:strCache>
            </c:strRef>
          </c:tx>
          <c:spPr>
            <a:pattFill prst="narHorz">
              <a:fgClr>
                <a:schemeClr val="accent4"/>
              </a:fgClr>
              <a:bgClr>
                <a:schemeClr val="accent4">
                  <a:lumMod val="20000"/>
                  <a:lumOff val="80000"/>
                </a:schemeClr>
              </a:bgClr>
            </a:pattFill>
            <a:ln>
              <a:noFill/>
            </a:ln>
            <a:effectLst>
              <a:innerShdw blurRad="114300">
                <a:schemeClr val="accent4"/>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Sheet1!$E$2:$E$9</c:f>
              <c:numCache>
                <c:formatCode>General</c:formatCode>
                <c:ptCount val="8"/>
                <c:pt idx="0">
                  <c:v>14</c:v>
                </c:pt>
                <c:pt idx="1">
                  <c:v>10</c:v>
                </c:pt>
                <c:pt idx="2">
                  <c:v>6</c:v>
                </c:pt>
                <c:pt idx="3">
                  <c:v>14</c:v>
                </c:pt>
                <c:pt idx="4">
                  <c:v>10</c:v>
                </c:pt>
                <c:pt idx="5">
                  <c:v>39</c:v>
                </c:pt>
                <c:pt idx="6">
                  <c:v>4</c:v>
                </c:pt>
                <c:pt idx="7">
                  <c:v>5</c:v>
                </c:pt>
              </c:numCache>
            </c:numRef>
          </c:val>
          <c:extLst>
            <c:ext xmlns:c16="http://schemas.microsoft.com/office/drawing/2014/chart" uri="{C3380CC4-5D6E-409C-BE32-E72D297353CC}">
              <c16:uniqueId val="{00000003-E350-40C1-8F92-22C9D8BEE066}"/>
            </c:ext>
          </c:extLst>
        </c:ser>
        <c:ser>
          <c:idx val="4"/>
          <c:order val="4"/>
          <c:tx>
            <c:strRef>
              <c:f>Sheet1!$F$1</c:f>
              <c:strCache>
                <c:ptCount val="1"/>
                <c:pt idx="0">
                  <c:v>Column1</c:v>
                </c:pt>
              </c:strCache>
            </c:strRef>
          </c:tx>
          <c:spPr>
            <a:pattFill prst="narHorz">
              <a:fgClr>
                <a:schemeClr val="accent5"/>
              </a:fgClr>
              <a:bgClr>
                <a:schemeClr val="accent5">
                  <a:lumMod val="20000"/>
                  <a:lumOff val="80000"/>
                </a:schemeClr>
              </a:bgClr>
            </a:pattFill>
            <a:ln>
              <a:noFill/>
            </a:ln>
            <a:effectLst>
              <a:innerShdw blurRad="114300">
                <a:schemeClr val="accent5"/>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Sheet1!$F$2:$F$9</c:f>
              <c:numCache>
                <c:formatCode>General</c:formatCode>
                <c:ptCount val="8"/>
              </c:numCache>
            </c:numRef>
          </c:val>
          <c:extLst>
            <c:ext xmlns:c16="http://schemas.microsoft.com/office/drawing/2014/chart" uri="{C3380CC4-5D6E-409C-BE32-E72D297353CC}">
              <c16:uniqueId val="{00000004-E350-40C1-8F92-22C9D8BEE066}"/>
            </c:ext>
          </c:extLst>
        </c:ser>
        <c:ser>
          <c:idx val="5"/>
          <c:order val="5"/>
          <c:tx>
            <c:strRef>
              <c:f>Sheet1!$G$1</c:f>
              <c:strCache>
                <c:ptCount val="1"/>
                <c:pt idx="0">
                  <c:v>Column2</c:v>
                </c:pt>
              </c:strCache>
            </c:strRef>
          </c:tx>
          <c:spPr>
            <a:pattFill prst="narHorz">
              <a:fgClr>
                <a:schemeClr val="accent6"/>
              </a:fgClr>
              <a:bgClr>
                <a:schemeClr val="accent6">
                  <a:lumMod val="20000"/>
                  <a:lumOff val="80000"/>
                </a:schemeClr>
              </a:bgClr>
            </a:pattFill>
            <a:ln>
              <a:noFill/>
            </a:ln>
            <a:effectLst>
              <a:innerShdw blurRad="114300">
                <a:schemeClr val="accent6"/>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Sheet1!$G$2:$G$9</c:f>
              <c:numCache>
                <c:formatCode>General</c:formatCode>
                <c:ptCount val="8"/>
              </c:numCache>
            </c:numRef>
          </c:val>
          <c:extLst>
            <c:ext xmlns:c16="http://schemas.microsoft.com/office/drawing/2014/chart" uri="{C3380CC4-5D6E-409C-BE32-E72D297353CC}">
              <c16:uniqueId val="{00000005-E350-40C1-8F92-22C9D8BEE066}"/>
            </c:ext>
          </c:extLst>
        </c:ser>
        <c:ser>
          <c:idx val="6"/>
          <c:order val="6"/>
          <c:tx>
            <c:strRef>
              <c:f>Sheet1!$H$1</c:f>
              <c:strCache>
                <c:ptCount val="1"/>
                <c:pt idx="0">
                  <c:v>Column3</c:v>
                </c:pt>
              </c:strCache>
            </c:strRef>
          </c:tx>
          <c:spPr>
            <a:pattFill prst="narHorz">
              <a:fgClr>
                <a:schemeClr val="accent1">
                  <a:lumMod val="60000"/>
                </a:schemeClr>
              </a:fgClr>
              <a:bgClr>
                <a:schemeClr val="accent1">
                  <a:lumMod val="60000"/>
                  <a:lumMod val="20000"/>
                  <a:lumOff val="80000"/>
                </a:schemeClr>
              </a:bgClr>
            </a:pattFill>
            <a:ln>
              <a:noFill/>
            </a:ln>
            <a:effectLst>
              <a:innerShdw blurRad="114300">
                <a:schemeClr val="accent1">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Sheet1!$H$2:$H$9</c:f>
              <c:numCache>
                <c:formatCode>General</c:formatCode>
                <c:ptCount val="8"/>
              </c:numCache>
            </c:numRef>
          </c:val>
          <c:extLst>
            <c:ext xmlns:c16="http://schemas.microsoft.com/office/drawing/2014/chart" uri="{C3380CC4-5D6E-409C-BE32-E72D297353CC}">
              <c16:uniqueId val="{00000006-E350-40C1-8F92-22C9D8BEE066}"/>
            </c:ext>
          </c:extLst>
        </c:ser>
        <c:ser>
          <c:idx val="7"/>
          <c:order val="7"/>
          <c:tx>
            <c:strRef>
              <c:f>Sheet1!$I$1</c:f>
              <c:strCache>
                <c:ptCount val="1"/>
                <c:pt idx="0">
                  <c:v>Column4</c:v>
                </c:pt>
              </c:strCache>
            </c:strRef>
          </c:tx>
          <c:spPr>
            <a:pattFill prst="narHorz">
              <a:fgClr>
                <a:schemeClr val="accent2">
                  <a:lumMod val="60000"/>
                </a:schemeClr>
              </a:fgClr>
              <a:bgClr>
                <a:schemeClr val="accent2">
                  <a:lumMod val="60000"/>
                  <a:lumMod val="20000"/>
                  <a:lumOff val="80000"/>
                </a:schemeClr>
              </a:bgClr>
            </a:pattFill>
            <a:ln>
              <a:noFill/>
            </a:ln>
            <a:effectLst>
              <a:innerShdw blurRad="114300">
                <a:schemeClr val="accent2">
                  <a:lumMod val="60000"/>
                </a:scheme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Sheet1!$A$2:$A$9</c:f>
              <c:strCache>
                <c:ptCount val="8"/>
                <c:pt idx="0">
                  <c:v>Client Contributions</c:v>
                </c:pt>
                <c:pt idx="1">
                  <c:v>Private Donations</c:v>
                </c:pt>
                <c:pt idx="2">
                  <c:v>Events</c:v>
                </c:pt>
                <c:pt idx="3">
                  <c:v>Fundraising Campaigns</c:v>
                </c:pt>
                <c:pt idx="4">
                  <c:v>Community Connections</c:v>
                </c:pt>
                <c:pt idx="5">
                  <c:v>Grants</c:v>
                </c:pt>
                <c:pt idx="6">
                  <c:v>In-Kind</c:v>
                </c:pt>
                <c:pt idx="7">
                  <c:v>Investments/Interest</c:v>
                </c:pt>
              </c:strCache>
            </c:strRef>
          </c:cat>
          <c:val>
            <c:numRef>
              <c:f>Sheet1!$I$2:$I$9</c:f>
              <c:numCache>
                <c:formatCode>General</c:formatCode>
                <c:ptCount val="8"/>
              </c:numCache>
            </c:numRef>
          </c:val>
          <c:extLst>
            <c:ext xmlns:c16="http://schemas.microsoft.com/office/drawing/2014/chart" uri="{C3380CC4-5D6E-409C-BE32-E72D297353CC}">
              <c16:uniqueId val="{00000007-E350-40C1-8F92-22C9D8BEE066}"/>
            </c:ext>
          </c:extLst>
        </c:ser>
        <c:dLbls>
          <c:dLblPos val="outEnd"/>
          <c:showLegendKey val="0"/>
          <c:showVal val="1"/>
          <c:showCatName val="0"/>
          <c:showSerName val="0"/>
          <c:showPercent val="0"/>
          <c:showBubbleSize val="0"/>
        </c:dLbls>
        <c:gapWidth val="164"/>
        <c:overlap val="-22"/>
        <c:axId val="670737112"/>
        <c:axId val="670738424"/>
      </c:barChart>
      <c:catAx>
        <c:axId val="670737112"/>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dirty="0"/>
                  <a:t>Types</a:t>
                </a:r>
                <a:r>
                  <a:rPr lang="en-US" baseline="0" dirty="0"/>
                  <a:t> of Fundraising</a:t>
                </a:r>
                <a:endParaRPr lang="en-US" dirty="0"/>
              </a:p>
            </c:rich>
          </c:tx>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738424"/>
        <c:crosses val="autoZero"/>
        <c:auto val="1"/>
        <c:lblAlgn val="ctr"/>
        <c:lblOffset val="100"/>
        <c:noMultiLvlLbl val="0"/>
      </c:catAx>
      <c:valAx>
        <c:axId val="670738424"/>
        <c:scaling>
          <c:orientation val="minMax"/>
        </c:scaling>
        <c:delete val="0"/>
        <c:axPos val="l"/>
        <c:majorGridlines>
          <c:spPr>
            <a:ln>
              <a:solidFill>
                <a:schemeClr val="tx1">
                  <a:lumMod val="15000"/>
                  <a:lumOff val="85000"/>
                </a:schemeClr>
              </a:solidFill>
            </a:ln>
            <a:effectLst/>
          </c:spPr>
        </c:majorGridlines>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n-US" dirty="0"/>
                  <a:t>Percentage</a:t>
                </a:r>
                <a:r>
                  <a:rPr lang="en-US" baseline="0" dirty="0"/>
                  <a:t> of Income</a:t>
                </a:r>
                <a:endParaRPr lang="en-US" dirty="0"/>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737112"/>
        <c:crosses val="autoZero"/>
        <c:crossBetween val="between"/>
      </c:valAx>
      <c:spPr>
        <a:noFill/>
        <a:ln>
          <a:noFill/>
        </a:ln>
        <a:effectLst/>
      </c:spPr>
    </c:plotArea>
    <c:legend>
      <c:legendPos val="t"/>
      <c:legendEntry>
        <c:idx val="4"/>
        <c:delete val="1"/>
      </c:legendEntry>
      <c:legendEntry>
        <c:idx val="5"/>
        <c:delete val="1"/>
      </c:legendEntry>
      <c:legendEntry>
        <c:idx val="6"/>
        <c:delete val="1"/>
      </c:legendEntry>
      <c:legendEntry>
        <c:idx val="7"/>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B1DE1-5C05-44FC-86B5-B2C12D24B60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9B05AED-CEC2-40E6-B802-A107B4237F24}">
      <dgm:prSet/>
      <dgm:spPr/>
      <dgm:t>
        <a:bodyPr/>
        <a:lstStyle/>
        <a:p>
          <a:pPr>
            <a:lnSpc>
              <a:spcPct val="100000"/>
            </a:lnSpc>
          </a:pPr>
          <a:r>
            <a:rPr lang="en-US" dirty="0"/>
            <a:t>Be strategic when recruiting new Board members</a:t>
          </a:r>
        </a:p>
      </dgm:t>
    </dgm:pt>
    <dgm:pt modelId="{142005C2-734F-45BC-92E7-0E8BEAAEE77B}" type="parTrans" cxnId="{51D04108-F99A-41C8-B571-240094DF774E}">
      <dgm:prSet/>
      <dgm:spPr/>
      <dgm:t>
        <a:bodyPr/>
        <a:lstStyle/>
        <a:p>
          <a:endParaRPr lang="en-US"/>
        </a:p>
      </dgm:t>
    </dgm:pt>
    <dgm:pt modelId="{BAD14E7C-9D8F-4EB1-8D92-FD7AF24E0F58}" type="sibTrans" cxnId="{51D04108-F99A-41C8-B571-240094DF774E}">
      <dgm:prSet/>
      <dgm:spPr/>
      <dgm:t>
        <a:bodyPr/>
        <a:lstStyle/>
        <a:p>
          <a:endParaRPr lang="en-US"/>
        </a:p>
      </dgm:t>
    </dgm:pt>
    <dgm:pt modelId="{8BEA846C-8FE7-47EC-A4C3-A176093FD041}">
      <dgm:prSet/>
      <dgm:spPr/>
      <dgm:t>
        <a:bodyPr/>
        <a:lstStyle/>
        <a:p>
          <a:pPr>
            <a:lnSpc>
              <a:spcPct val="100000"/>
            </a:lnSpc>
          </a:pPr>
          <a:r>
            <a:rPr lang="en-US" dirty="0"/>
            <a:t>Develop a cash/investment policy</a:t>
          </a:r>
        </a:p>
      </dgm:t>
    </dgm:pt>
    <dgm:pt modelId="{8DB61B96-5C51-4B74-A95C-5C00263C97CC}" type="parTrans" cxnId="{47ECBAE2-53FA-4157-8318-4704ACFEB94E}">
      <dgm:prSet/>
      <dgm:spPr/>
      <dgm:t>
        <a:bodyPr/>
        <a:lstStyle/>
        <a:p>
          <a:endParaRPr lang="en-US"/>
        </a:p>
      </dgm:t>
    </dgm:pt>
    <dgm:pt modelId="{4DC40619-FF7B-49BB-B897-CA826B452516}" type="sibTrans" cxnId="{47ECBAE2-53FA-4157-8318-4704ACFEB94E}">
      <dgm:prSet/>
      <dgm:spPr/>
      <dgm:t>
        <a:bodyPr/>
        <a:lstStyle/>
        <a:p>
          <a:endParaRPr lang="en-US"/>
        </a:p>
      </dgm:t>
    </dgm:pt>
    <dgm:pt modelId="{B6C67334-54BE-491B-8DF1-3BAA42E8314B}">
      <dgm:prSet/>
      <dgm:spPr>
        <a:solidFill>
          <a:schemeClr val="accent3">
            <a:lumMod val="20000"/>
            <a:lumOff val="80000"/>
          </a:schemeClr>
        </a:solidFill>
      </dgm:spPr>
      <dgm:t>
        <a:bodyPr/>
        <a:lstStyle/>
        <a:p>
          <a:pPr>
            <a:lnSpc>
              <a:spcPct val="100000"/>
            </a:lnSpc>
          </a:pPr>
          <a:r>
            <a:rPr lang="en-US" dirty="0"/>
            <a:t>What are your goals for each category</a:t>
          </a:r>
        </a:p>
      </dgm:t>
      <dgm:extLst>
        <a:ext uri="{E40237B7-FDA0-4F09-8148-C483321AD2D9}">
          <dgm14:cNvPr xmlns:dgm14="http://schemas.microsoft.com/office/drawing/2010/diagram" id="0" name="" descr="color graphic with words&#10;"/>
        </a:ext>
      </dgm:extLst>
    </dgm:pt>
    <dgm:pt modelId="{906DCEF8-29A3-417B-8E4D-951A2FE245AB}" type="parTrans" cxnId="{97AB91B6-0293-4994-9158-9DA9331BA224}">
      <dgm:prSet/>
      <dgm:spPr/>
      <dgm:t>
        <a:bodyPr/>
        <a:lstStyle/>
        <a:p>
          <a:endParaRPr lang="en-US"/>
        </a:p>
      </dgm:t>
    </dgm:pt>
    <dgm:pt modelId="{E56FBCA0-C949-499A-AFEC-E416C8474272}" type="sibTrans" cxnId="{97AB91B6-0293-4994-9158-9DA9331BA224}">
      <dgm:prSet/>
      <dgm:spPr/>
      <dgm:t>
        <a:bodyPr/>
        <a:lstStyle/>
        <a:p>
          <a:endParaRPr lang="en-US"/>
        </a:p>
      </dgm:t>
    </dgm:pt>
    <dgm:pt modelId="{72AC6380-716B-4A47-A60E-B759CE825E11}">
      <dgm:prSet/>
      <dgm:spPr/>
      <dgm:t>
        <a:bodyPr/>
        <a:lstStyle/>
        <a:p>
          <a:pPr>
            <a:lnSpc>
              <a:spcPct val="100000"/>
            </a:lnSpc>
          </a:pPr>
          <a:r>
            <a:rPr lang="en-US" dirty="0"/>
            <a:t>Who are your champions?</a:t>
          </a:r>
        </a:p>
      </dgm:t>
    </dgm:pt>
    <dgm:pt modelId="{F2A9F88E-3932-4201-A38A-5A548450267A}" type="parTrans" cxnId="{16143F4A-12E7-4AB4-9136-C847B73484D1}">
      <dgm:prSet/>
      <dgm:spPr/>
      <dgm:t>
        <a:bodyPr/>
        <a:lstStyle/>
        <a:p>
          <a:endParaRPr lang="en-US"/>
        </a:p>
      </dgm:t>
    </dgm:pt>
    <dgm:pt modelId="{08992D31-A4D4-4D6B-8886-B46149D6AE92}" type="sibTrans" cxnId="{16143F4A-12E7-4AB4-9136-C847B73484D1}">
      <dgm:prSet/>
      <dgm:spPr/>
      <dgm:t>
        <a:bodyPr/>
        <a:lstStyle/>
        <a:p>
          <a:endParaRPr lang="en-US"/>
        </a:p>
      </dgm:t>
    </dgm:pt>
    <dgm:pt modelId="{7FB8AEB8-48B1-4694-813D-AB0477EA62E0}">
      <dgm:prSet/>
      <dgm:spPr/>
      <dgm:t>
        <a:bodyPr/>
        <a:lstStyle/>
        <a:p>
          <a:pPr>
            <a:lnSpc>
              <a:spcPct val="100000"/>
            </a:lnSpc>
          </a:pPr>
          <a:r>
            <a:rPr lang="en-US" dirty="0"/>
            <a:t>Create specific messaging &amp; strategies for each category.</a:t>
          </a:r>
        </a:p>
      </dgm:t>
    </dgm:pt>
    <dgm:pt modelId="{38BB41FF-52BB-45E8-B9DA-ACA1E105192A}" type="parTrans" cxnId="{77669CAD-7E44-4F93-B42F-67BBFA52A735}">
      <dgm:prSet/>
      <dgm:spPr/>
      <dgm:t>
        <a:bodyPr/>
        <a:lstStyle/>
        <a:p>
          <a:endParaRPr lang="en-US"/>
        </a:p>
      </dgm:t>
    </dgm:pt>
    <dgm:pt modelId="{30AEAF31-7C1D-4629-BF33-01E7173BF8B3}" type="sibTrans" cxnId="{77669CAD-7E44-4F93-B42F-67BBFA52A735}">
      <dgm:prSet/>
      <dgm:spPr/>
      <dgm:t>
        <a:bodyPr/>
        <a:lstStyle/>
        <a:p>
          <a:endParaRPr lang="en-US"/>
        </a:p>
      </dgm:t>
    </dgm:pt>
    <dgm:pt modelId="{2E5F24C4-7358-439D-A76C-1F6A5284FEF6}" type="pres">
      <dgm:prSet presAssocID="{D60B1DE1-5C05-44FC-86B5-B2C12D24B60A}" presName="root" presStyleCnt="0">
        <dgm:presLayoutVars>
          <dgm:dir/>
          <dgm:resizeHandles val="exact"/>
        </dgm:presLayoutVars>
      </dgm:prSet>
      <dgm:spPr/>
    </dgm:pt>
    <dgm:pt modelId="{DC0F1262-E72F-4C24-B3E6-E7334C1FB2D2}" type="pres">
      <dgm:prSet presAssocID="{B9B05AED-CEC2-40E6-B802-A107B4237F24}" presName="compNode" presStyleCnt="0"/>
      <dgm:spPr/>
    </dgm:pt>
    <dgm:pt modelId="{09B03C94-7134-4AFD-ACEA-22F5A4C10633}" type="pres">
      <dgm:prSet presAssocID="{B9B05AED-CEC2-40E6-B802-A107B4237F24}" presName="bgRect" presStyleLbl="bgShp" presStyleIdx="0" presStyleCnt="5"/>
      <dgm:spPr>
        <a:solidFill>
          <a:schemeClr val="accent3">
            <a:lumMod val="20000"/>
            <a:lumOff val="80000"/>
          </a:schemeClr>
        </a:solidFill>
      </dgm:spPr>
    </dgm:pt>
    <dgm:pt modelId="{48DA5663-83F8-460C-8655-523FF0A5F642}" type="pres">
      <dgm:prSet presAssocID="{B9B05AED-CEC2-40E6-B802-A107B4237F24}" presName="iconRect" presStyleLbl="node1" presStyleIdx="0" presStyleCnt="5" custLinFactNeighborX="-11478"/>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19E017EF-14A7-40B0-B75B-E55FAC86B147}" type="pres">
      <dgm:prSet presAssocID="{B9B05AED-CEC2-40E6-B802-A107B4237F24}" presName="spaceRect" presStyleCnt="0"/>
      <dgm:spPr/>
    </dgm:pt>
    <dgm:pt modelId="{0A2992C5-5748-47C2-A11C-C945F4943D3E}" type="pres">
      <dgm:prSet presAssocID="{B9B05AED-CEC2-40E6-B802-A107B4237F24}" presName="parTx" presStyleLbl="revTx" presStyleIdx="0" presStyleCnt="5">
        <dgm:presLayoutVars>
          <dgm:chMax val="0"/>
          <dgm:chPref val="0"/>
        </dgm:presLayoutVars>
      </dgm:prSet>
      <dgm:spPr/>
    </dgm:pt>
    <dgm:pt modelId="{71EC93F1-605C-4862-A37A-E62A739375B3}" type="pres">
      <dgm:prSet presAssocID="{BAD14E7C-9D8F-4EB1-8D92-FD7AF24E0F58}" presName="sibTrans" presStyleCnt="0"/>
      <dgm:spPr/>
    </dgm:pt>
    <dgm:pt modelId="{635CA84F-0E28-468C-8350-3A84208E5E66}" type="pres">
      <dgm:prSet presAssocID="{8BEA846C-8FE7-47EC-A4C3-A176093FD041}" presName="compNode" presStyleCnt="0"/>
      <dgm:spPr/>
    </dgm:pt>
    <dgm:pt modelId="{538BA71A-2491-48DF-87BE-908CB84D61C3}" type="pres">
      <dgm:prSet presAssocID="{8BEA846C-8FE7-47EC-A4C3-A176093FD041}" presName="bgRect" presStyleLbl="bgShp" presStyleIdx="1" presStyleCnt="5"/>
      <dgm:spPr>
        <a:solidFill>
          <a:schemeClr val="accent3">
            <a:lumMod val="20000"/>
            <a:lumOff val="80000"/>
          </a:schemeClr>
        </a:solidFill>
      </dgm:spPr>
    </dgm:pt>
    <dgm:pt modelId="{6D401554-67C8-45DE-A101-06A18F2320D7}" type="pres">
      <dgm:prSet presAssocID="{8BEA846C-8FE7-47EC-A4C3-A176093FD041}" presName="iconRect" presStyleLbl="node1" presStyleIdx="1" presStyleCnt="5" custLinFactNeighborX="-1147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1EF0733-BFED-4DFF-81F4-73A21C57D44A}" type="pres">
      <dgm:prSet presAssocID="{8BEA846C-8FE7-47EC-A4C3-A176093FD041}" presName="spaceRect" presStyleCnt="0"/>
      <dgm:spPr/>
    </dgm:pt>
    <dgm:pt modelId="{45143778-4C5D-4685-B480-C1E837E1FB1B}" type="pres">
      <dgm:prSet presAssocID="{8BEA846C-8FE7-47EC-A4C3-A176093FD041}" presName="parTx" presStyleLbl="revTx" presStyleIdx="1" presStyleCnt="5">
        <dgm:presLayoutVars>
          <dgm:chMax val="0"/>
          <dgm:chPref val="0"/>
        </dgm:presLayoutVars>
      </dgm:prSet>
      <dgm:spPr/>
    </dgm:pt>
    <dgm:pt modelId="{8311A771-3877-4FC0-A054-A02A0FA8A5EC}" type="pres">
      <dgm:prSet presAssocID="{4DC40619-FF7B-49BB-B897-CA826B452516}" presName="sibTrans" presStyleCnt="0"/>
      <dgm:spPr/>
    </dgm:pt>
    <dgm:pt modelId="{6D791D81-3004-4A2D-8447-40930C9487BE}" type="pres">
      <dgm:prSet presAssocID="{B6C67334-54BE-491B-8DF1-3BAA42E8314B}" presName="compNode" presStyleCnt="0"/>
      <dgm:spPr/>
    </dgm:pt>
    <dgm:pt modelId="{7846DF0A-8E5F-4EBB-B786-F9285F08699D}" type="pres">
      <dgm:prSet presAssocID="{B6C67334-54BE-491B-8DF1-3BAA42E8314B}" presName="bgRect" presStyleLbl="bgShp" presStyleIdx="2" presStyleCnt="5"/>
      <dgm:spPr>
        <a:solidFill>
          <a:schemeClr val="accent3">
            <a:lumMod val="20000"/>
            <a:lumOff val="80000"/>
          </a:schemeClr>
        </a:solidFill>
      </dgm:spPr>
    </dgm:pt>
    <dgm:pt modelId="{2F171C9D-38B9-4DEE-BF96-4C5A00D57C7A}" type="pres">
      <dgm:prSet presAssocID="{B6C67334-54BE-491B-8DF1-3BAA42E8314B}" presName="iconRect" presStyleLbl="node1" presStyleIdx="2" presStyleCnt="5" custLinFactNeighborX="-11478" custLinFactNeighborY="-15231"/>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DB07CAED-F3B1-4569-942A-DAE2B172F474}" type="pres">
      <dgm:prSet presAssocID="{B6C67334-54BE-491B-8DF1-3BAA42E8314B}" presName="spaceRect" presStyleCnt="0"/>
      <dgm:spPr/>
    </dgm:pt>
    <dgm:pt modelId="{E86F3AFA-CE4E-4410-9421-7C15AF37A10A}" type="pres">
      <dgm:prSet presAssocID="{B6C67334-54BE-491B-8DF1-3BAA42E8314B}" presName="parTx" presStyleLbl="revTx" presStyleIdx="2" presStyleCnt="5" custLinFactNeighborY="13250">
        <dgm:presLayoutVars>
          <dgm:chMax val="0"/>
          <dgm:chPref val="0"/>
        </dgm:presLayoutVars>
      </dgm:prSet>
      <dgm:spPr/>
    </dgm:pt>
    <dgm:pt modelId="{B09C71B0-F8FE-4B24-AFCF-91B3B11F4641}" type="pres">
      <dgm:prSet presAssocID="{E56FBCA0-C949-499A-AFEC-E416C8474272}" presName="sibTrans" presStyleCnt="0"/>
      <dgm:spPr/>
    </dgm:pt>
    <dgm:pt modelId="{3FDCCFC6-7B6F-4C79-AF30-DAE101E9273A}" type="pres">
      <dgm:prSet presAssocID="{72AC6380-716B-4A47-A60E-B759CE825E11}" presName="compNode" presStyleCnt="0"/>
      <dgm:spPr/>
    </dgm:pt>
    <dgm:pt modelId="{D45716C2-6B3E-460C-96A2-436B298D6E09}" type="pres">
      <dgm:prSet presAssocID="{72AC6380-716B-4A47-A60E-B759CE825E11}" presName="bgRect" presStyleLbl="bgShp" presStyleIdx="3" presStyleCnt="5"/>
      <dgm:spPr>
        <a:solidFill>
          <a:schemeClr val="accent3">
            <a:lumMod val="20000"/>
            <a:lumOff val="80000"/>
          </a:schemeClr>
        </a:solidFill>
      </dgm:spPr>
    </dgm:pt>
    <dgm:pt modelId="{E9F104E4-E25A-48DD-8AB3-54F7FF776567}" type="pres">
      <dgm:prSet presAssocID="{72AC6380-716B-4A47-A60E-B759CE825E11}" presName="iconRect" presStyleLbl="node1" presStyleIdx="3" presStyleCnt="5" custLinFactNeighborX="-1147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77B710C-38CB-4C44-8F72-7F776C7C571A}" type="pres">
      <dgm:prSet presAssocID="{72AC6380-716B-4A47-A60E-B759CE825E11}" presName="spaceRect" presStyleCnt="0"/>
      <dgm:spPr/>
    </dgm:pt>
    <dgm:pt modelId="{C21330D5-B431-4F77-95B9-F00E76A67EB0}" type="pres">
      <dgm:prSet presAssocID="{72AC6380-716B-4A47-A60E-B759CE825E11}" presName="parTx" presStyleLbl="revTx" presStyleIdx="3" presStyleCnt="5">
        <dgm:presLayoutVars>
          <dgm:chMax val="0"/>
          <dgm:chPref val="0"/>
        </dgm:presLayoutVars>
      </dgm:prSet>
      <dgm:spPr/>
    </dgm:pt>
    <dgm:pt modelId="{4B85DE2E-0331-4183-9EB0-F08E4F38CF47}" type="pres">
      <dgm:prSet presAssocID="{08992D31-A4D4-4D6B-8886-B46149D6AE92}" presName="sibTrans" presStyleCnt="0"/>
      <dgm:spPr/>
    </dgm:pt>
    <dgm:pt modelId="{9E9A90DF-A981-4B0E-A2B8-67F6573FF04C}" type="pres">
      <dgm:prSet presAssocID="{7FB8AEB8-48B1-4694-813D-AB0477EA62E0}" presName="compNode" presStyleCnt="0"/>
      <dgm:spPr/>
    </dgm:pt>
    <dgm:pt modelId="{941296A7-DDF7-4F73-9D57-AA47043326E0}" type="pres">
      <dgm:prSet presAssocID="{7FB8AEB8-48B1-4694-813D-AB0477EA62E0}" presName="bgRect" presStyleLbl="bgShp" presStyleIdx="4" presStyleCnt="5" custLinFactNeighborX="4308" custLinFactNeighborY="470"/>
      <dgm:spPr>
        <a:solidFill>
          <a:schemeClr val="accent3">
            <a:lumMod val="20000"/>
            <a:lumOff val="80000"/>
          </a:schemeClr>
        </a:solidFill>
      </dgm:spPr>
    </dgm:pt>
    <dgm:pt modelId="{6E59DDDF-06F4-413C-936D-5071A5C82E4A}" type="pres">
      <dgm:prSet presAssocID="{7FB8AEB8-48B1-4694-813D-AB0477EA62E0}"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EC98B1AA-5713-48BD-B620-9E6EF33A711C}" type="pres">
      <dgm:prSet presAssocID="{7FB8AEB8-48B1-4694-813D-AB0477EA62E0}" presName="spaceRect" presStyleCnt="0"/>
      <dgm:spPr/>
    </dgm:pt>
    <dgm:pt modelId="{F53F7143-A0B8-4FA2-A7E3-6AC021C293A9}" type="pres">
      <dgm:prSet presAssocID="{7FB8AEB8-48B1-4694-813D-AB0477EA62E0}" presName="parTx" presStyleLbl="revTx" presStyleIdx="4" presStyleCnt="5">
        <dgm:presLayoutVars>
          <dgm:chMax val="0"/>
          <dgm:chPref val="0"/>
        </dgm:presLayoutVars>
      </dgm:prSet>
      <dgm:spPr/>
    </dgm:pt>
  </dgm:ptLst>
  <dgm:cxnLst>
    <dgm:cxn modelId="{51D04108-F99A-41C8-B571-240094DF774E}" srcId="{D60B1DE1-5C05-44FC-86B5-B2C12D24B60A}" destId="{B9B05AED-CEC2-40E6-B802-A107B4237F24}" srcOrd="0" destOrd="0" parTransId="{142005C2-734F-45BC-92E7-0E8BEAAEE77B}" sibTransId="{BAD14E7C-9D8F-4EB1-8D92-FD7AF24E0F58}"/>
    <dgm:cxn modelId="{5CD51115-E3D9-4478-8EBD-48305C2381E4}" type="presOf" srcId="{D60B1DE1-5C05-44FC-86B5-B2C12D24B60A}" destId="{2E5F24C4-7358-439D-A76C-1F6A5284FEF6}" srcOrd="0" destOrd="0" presId="urn:microsoft.com/office/officeart/2018/2/layout/IconVerticalSolidList"/>
    <dgm:cxn modelId="{16143F4A-12E7-4AB4-9136-C847B73484D1}" srcId="{D60B1DE1-5C05-44FC-86B5-B2C12D24B60A}" destId="{72AC6380-716B-4A47-A60E-B759CE825E11}" srcOrd="3" destOrd="0" parTransId="{F2A9F88E-3932-4201-A38A-5A548450267A}" sibTransId="{08992D31-A4D4-4D6B-8886-B46149D6AE92}"/>
    <dgm:cxn modelId="{DFA84A6F-15C5-47DE-9AAF-1812EC2151A8}" type="presOf" srcId="{8BEA846C-8FE7-47EC-A4C3-A176093FD041}" destId="{45143778-4C5D-4685-B480-C1E837E1FB1B}" srcOrd="0" destOrd="0" presId="urn:microsoft.com/office/officeart/2018/2/layout/IconVerticalSolidList"/>
    <dgm:cxn modelId="{9681DB9D-0189-4145-9E75-EFF276A9A3C8}" type="presOf" srcId="{72AC6380-716B-4A47-A60E-B759CE825E11}" destId="{C21330D5-B431-4F77-95B9-F00E76A67EB0}" srcOrd="0" destOrd="0" presId="urn:microsoft.com/office/officeart/2018/2/layout/IconVerticalSolidList"/>
    <dgm:cxn modelId="{77669CAD-7E44-4F93-B42F-67BBFA52A735}" srcId="{D60B1DE1-5C05-44FC-86B5-B2C12D24B60A}" destId="{7FB8AEB8-48B1-4694-813D-AB0477EA62E0}" srcOrd="4" destOrd="0" parTransId="{38BB41FF-52BB-45E8-B9DA-ACA1E105192A}" sibTransId="{30AEAF31-7C1D-4629-BF33-01E7173BF8B3}"/>
    <dgm:cxn modelId="{97AB91B6-0293-4994-9158-9DA9331BA224}" srcId="{D60B1DE1-5C05-44FC-86B5-B2C12D24B60A}" destId="{B6C67334-54BE-491B-8DF1-3BAA42E8314B}" srcOrd="2" destOrd="0" parTransId="{906DCEF8-29A3-417B-8E4D-951A2FE245AB}" sibTransId="{E56FBCA0-C949-499A-AFEC-E416C8474272}"/>
    <dgm:cxn modelId="{1C41E2DB-5644-4EFB-A35D-9E8EA6476CAB}" type="presOf" srcId="{B6C67334-54BE-491B-8DF1-3BAA42E8314B}" destId="{E86F3AFA-CE4E-4410-9421-7C15AF37A10A}" srcOrd="0" destOrd="0" presId="urn:microsoft.com/office/officeart/2018/2/layout/IconVerticalSolidList"/>
    <dgm:cxn modelId="{47ECBAE2-53FA-4157-8318-4704ACFEB94E}" srcId="{D60B1DE1-5C05-44FC-86B5-B2C12D24B60A}" destId="{8BEA846C-8FE7-47EC-A4C3-A176093FD041}" srcOrd="1" destOrd="0" parTransId="{8DB61B96-5C51-4B74-A95C-5C00263C97CC}" sibTransId="{4DC40619-FF7B-49BB-B897-CA826B452516}"/>
    <dgm:cxn modelId="{112E00FC-C993-4DFB-8FF6-78AF585B0283}" type="presOf" srcId="{B9B05AED-CEC2-40E6-B802-A107B4237F24}" destId="{0A2992C5-5748-47C2-A11C-C945F4943D3E}" srcOrd="0" destOrd="0" presId="urn:microsoft.com/office/officeart/2018/2/layout/IconVerticalSolidList"/>
    <dgm:cxn modelId="{87435AFE-D1BA-47F7-A90D-6F3AECB74BDF}" type="presOf" srcId="{7FB8AEB8-48B1-4694-813D-AB0477EA62E0}" destId="{F53F7143-A0B8-4FA2-A7E3-6AC021C293A9}" srcOrd="0" destOrd="0" presId="urn:microsoft.com/office/officeart/2018/2/layout/IconVerticalSolidList"/>
    <dgm:cxn modelId="{63FB23DA-F07A-465D-BD70-3BD0CF950859}" type="presParOf" srcId="{2E5F24C4-7358-439D-A76C-1F6A5284FEF6}" destId="{DC0F1262-E72F-4C24-B3E6-E7334C1FB2D2}" srcOrd="0" destOrd="0" presId="urn:microsoft.com/office/officeart/2018/2/layout/IconVerticalSolidList"/>
    <dgm:cxn modelId="{EB97665F-7DCB-41AF-9100-8E24B6A6EF8C}" type="presParOf" srcId="{DC0F1262-E72F-4C24-B3E6-E7334C1FB2D2}" destId="{09B03C94-7134-4AFD-ACEA-22F5A4C10633}" srcOrd="0" destOrd="0" presId="urn:microsoft.com/office/officeart/2018/2/layout/IconVerticalSolidList"/>
    <dgm:cxn modelId="{31680BF8-AEFB-4454-B79F-F0F83AD5BEDD}" type="presParOf" srcId="{DC0F1262-E72F-4C24-B3E6-E7334C1FB2D2}" destId="{48DA5663-83F8-460C-8655-523FF0A5F642}" srcOrd="1" destOrd="0" presId="urn:microsoft.com/office/officeart/2018/2/layout/IconVerticalSolidList"/>
    <dgm:cxn modelId="{673CFD6B-9B64-45D3-B374-3ED13C80A9E6}" type="presParOf" srcId="{DC0F1262-E72F-4C24-B3E6-E7334C1FB2D2}" destId="{19E017EF-14A7-40B0-B75B-E55FAC86B147}" srcOrd="2" destOrd="0" presId="urn:microsoft.com/office/officeart/2018/2/layout/IconVerticalSolidList"/>
    <dgm:cxn modelId="{C681EDA1-270E-4EED-87CF-516E254C098C}" type="presParOf" srcId="{DC0F1262-E72F-4C24-B3E6-E7334C1FB2D2}" destId="{0A2992C5-5748-47C2-A11C-C945F4943D3E}" srcOrd="3" destOrd="0" presId="urn:microsoft.com/office/officeart/2018/2/layout/IconVerticalSolidList"/>
    <dgm:cxn modelId="{3D166056-530D-46AC-8968-731897C90F6E}" type="presParOf" srcId="{2E5F24C4-7358-439D-A76C-1F6A5284FEF6}" destId="{71EC93F1-605C-4862-A37A-E62A739375B3}" srcOrd="1" destOrd="0" presId="urn:microsoft.com/office/officeart/2018/2/layout/IconVerticalSolidList"/>
    <dgm:cxn modelId="{9F30D2F7-5EB5-42A2-9C95-7F3113CD4B05}" type="presParOf" srcId="{2E5F24C4-7358-439D-A76C-1F6A5284FEF6}" destId="{635CA84F-0E28-468C-8350-3A84208E5E66}" srcOrd="2" destOrd="0" presId="urn:microsoft.com/office/officeart/2018/2/layout/IconVerticalSolidList"/>
    <dgm:cxn modelId="{A9A61345-40A0-498D-8850-22A1735040BF}" type="presParOf" srcId="{635CA84F-0E28-468C-8350-3A84208E5E66}" destId="{538BA71A-2491-48DF-87BE-908CB84D61C3}" srcOrd="0" destOrd="0" presId="urn:microsoft.com/office/officeart/2018/2/layout/IconVerticalSolidList"/>
    <dgm:cxn modelId="{48782F97-B419-44B9-A938-EC58C28F9FF5}" type="presParOf" srcId="{635CA84F-0E28-468C-8350-3A84208E5E66}" destId="{6D401554-67C8-45DE-A101-06A18F2320D7}" srcOrd="1" destOrd="0" presId="urn:microsoft.com/office/officeart/2018/2/layout/IconVerticalSolidList"/>
    <dgm:cxn modelId="{3D5C80A1-4704-42F2-A7B6-4D7D60A52F70}" type="presParOf" srcId="{635CA84F-0E28-468C-8350-3A84208E5E66}" destId="{61EF0733-BFED-4DFF-81F4-73A21C57D44A}" srcOrd="2" destOrd="0" presId="urn:microsoft.com/office/officeart/2018/2/layout/IconVerticalSolidList"/>
    <dgm:cxn modelId="{791FDFD3-3A03-490E-86DB-80D61384627F}" type="presParOf" srcId="{635CA84F-0E28-468C-8350-3A84208E5E66}" destId="{45143778-4C5D-4685-B480-C1E837E1FB1B}" srcOrd="3" destOrd="0" presId="urn:microsoft.com/office/officeart/2018/2/layout/IconVerticalSolidList"/>
    <dgm:cxn modelId="{C70E4D55-BD25-40A7-9D70-36F3D2F8E8DC}" type="presParOf" srcId="{2E5F24C4-7358-439D-A76C-1F6A5284FEF6}" destId="{8311A771-3877-4FC0-A054-A02A0FA8A5EC}" srcOrd="3" destOrd="0" presId="urn:microsoft.com/office/officeart/2018/2/layout/IconVerticalSolidList"/>
    <dgm:cxn modelId="{D4A9EBBA-B62F-44D2-84FF-E0981DF9DDA3}" type="presParOf" srcId="{2E5F24C4-7358-439D-A76C-1F6A5284FEF6}" destId="{6D791D81-3004-4A2D-8447-40930C9487BE}" srcOrd="4" destOrd="0" presId="urn:microsoft.com/office/officeart/2018/2/layout/IconVerticalSolidList"/>
    <dgm:cxn modelId="{DB6FC166-6148-4FB7-9F62-7BD8BB8D1821}" type="presParOf" srcId="{6D791D81-3004-4A2D-8447-40930C9487BE}" destId="{7846DF0A-8E5F-4EBB-B786-F9285F08699D}" srcOrd="0" destOrd="0" presId="urn:microsoft.com/office/officeart/2018/2/layout/IconVerticalSolidList"/>
    <dgm:cxn modelId="{5C63518F-8535-4E60-BB7B-0BDF29D8E393}" type="presParOf" srcId="{6D791D81-3004-4A2D-8447-40930C9487BE}" destId="{2F171C9D-38B9-4DEE-BF96-4C5A00D57C7A}" srcOrd="1" destOrd="0" presId="urn:microsoft.com/office/officeart/2018/2/layout/IconVerticalSolidList"/>
    <dgm:cxn modelId="{EE2EE5C1-76EC-48E8-AFF7-2F3D9F0EEC48}" type="presParOf" srcId="{6D791D81-3004-4A2D-8447-40930C9487BE}" destId="{DB07CAED-F3B1-4569-942A-DAE2B172F474}" srcOrd="2" destOrd="0" presId="urn:microsoft.com/office/officeart/2018/2/layout/IconVerticalSolidList"/>
    <dgm:cxn modelId="{B9D2763D-0EF8-4234-A787-B7AF26254FB5}" type="presParOf" srcId="{6D791D81-3004-4A2D-8447-40930C9487BE}" destId="{E86F3AFA-CE4E-4410-9421-7C15AF37A10A}" srcOrd="3" destOrd="0" presId="urn:microsoft.com/office/officeart/2018/2/layout/IconVerticalSolidList"/>
    <dgm:cxn modelId="{3531D295-08F7-4066-811E-E3C86ECC1430}" type="presParOf" srcId="{2E5F24C4-7358-439D-A76C-1F6A5284FEF6}" destId="{B09C71B0-F8FE-4B24-AFCF-91B3B11F4641}" srcOrd="5" destOrd="0" presId="urn:microsoft.com/office/officeart/2018/2/layout/IconVerticalSolidList"/>
    <dgm:cxn modelId="{C576FE7C-4A57-4AFD-ABA9-957625FA1B9A}" type="presParOf" srcId="{2E5F24C4-7358-439D-A76C-1F6A5284FEF6}" destId="{3FDCCFC6-7B6F-4C79-AF30-DAE101E9273A}" srcOrd="6" destOrd="0" presId="urn:microsoft.com/office/officeart/2018/2/layout/IconVerticalSolidList"/>
    <dgm:cxn modelId="{F238B8C2-B44D-4C49-977A-E6DB102851CD}" type="presParOf" srcId="{3FDCCFC6-7B6F-4C79-AF30-DAE101E9273A}" destId="{D45716C2-6B3E-460C-96A2-436B298D6E09}" srcOrd="0" destOrd="0" presId="urn:microsoft.com/office/officeart/2018/2/layout/IconVerticalSolidList"/>
    <dgm:cxn modelId="{7589DD80-C62C-4F8B-8353-0CFF7D3148B2}" type="presParOf" srcId="{3FDCCFC6-7B6F-4C79-AF30-DAE101E9273A}" destId="{E9F104E4-E25A-48DD-8AB3-54F7FF776567}" srcOrd="1" destOrd="0" presId="urn:microsoft.com/office/officeart/2018/2/layout/IconVerticalSolidList"/>
    <dgm:cxn modelId="{F78EAB6F-22A7-4B3D-A778-C4E6F5B281AF}" type="presParOf" srcId="{3FDCCFC6-7B6F-4C79-AF30-DAE101E9273A}" destId="{C77B710C-38CB-4C44-8F72-7F776C7C571A}" srcOrd="2" destOrd="0" presId="urn:microsoft.com/office/officeart/2018/2/layout/IconVerticalSolidList"/>
    <dgm:cxn modelId="{EF756465-4AB4-4EAC-9BD3-6B81C2F85C5F}" type="presParOf" srcId="{3FDCCFC6-7B6F-4C79-AF30-DAE101E9273A}" destId="{C21330D5-B431-4F77-95B9-F00E76A67EB0}" srcOrd="3" destOrd="0" presId="urn:microsoft.com/office/officeart/2018/2/layout/IconVerticalSolidList"/>
    <dgm:cxn modelId="{19AAE2A4-397C-4432-A839-B7AA178A4606}" type="presParOf" srcId="{2E5F24C4-7358-439D-A76C-1F6A5284FEF6}" destId="{4B85DE2E-0331-4183-9EB0-F08E4F38CF47}" srcOrd="7" destOrd="0" presId="urn:microsoft.com/office/officeart/2018/2/layout/IconVerticalSolidList"/>
    <dgm:cxn modelId="{A71C6281-8DF3-4C6C-91D0-72D67FA902DC}" type="presParOf" srcId="{2E5F24C4-7358-439D-A76C-1F6A5284FEF6}" destId="{9E9A90DF-A981-4B0E-A2B8-67F6573FF04C}" srcOrd="8" destOrd="0" presId="urn:microsoft.com/office/officeart/2018/2/layout/IconVerticalSolidList"/>
    <dgm:cxn modelId="{D45DD85B-86E2-49ED-8852-C613B1D4FDB8}" type="presParOf" srcId="{9E9A90DF-A981-4B0E-A2B8-67F6573FF04C}" destId="{941296A7-DDF7-4F73-9D57-AA47043326E0}" srcOrd="0" destOrd="0" presId="urn:microsoft.com/office/officeart/2018/2/layout/IconVerticalSolidList"/>
    <dgm:cxn modelId="{1A927EF5-17C2-4DA8-8B99-FA83C51665A9}" type="presParOf" srcId="{9E9A90DF-A981-4B0E-A2B8-67F6573FF04C}" destId="{6E59DDDF-06F4-413C-936D-5071A5C82E4A}" srcOrd="1" destOrd="0" presId="urn:microsoft.com/office/officeart/2018/2/layout/IconVerticalSolidList"/>
    <dgm:cxn modelId="{73EF50FD-196E-491E-82A2-AFEF39642C0A}" type="presParOf" srcId="{9E9A90DF-A981-4B0E-A2B8-67F6573FF04C}" destId="{EC98B1AA-5713-48BD-B620-9E6EF33A711C}" srcOrd="2" destOrd="0" presId="urn:microsoft.com/office/officeart/2018/2/layout/IconVerticalSolidList"/>
    <dgm:cxn modelId="{B8ACCB6D-4853-4F64-9981-BB64EC414DD1}" type="presParOf" srcId="{9E9A90DF-A981-4B0E-A2B8-67F6573FF04C}" destId="{F53F7143-A0B8-4FA2-A7E3-6AC021C293A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03C94-7134-4AFD-ACEA-22F5A4C10633}">
      <dsp:nvSpPr>
        <dsp:cNvPr id="0" name=""/>
        <dsp:cNvSpPr/>
      </dsp:nvSpPr>
      <dsp:spPr>
        <a:xfrm>
          <a:off x="0" y="3988"/>
          <a:ext cx="4169065" cy="849570"/>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48DA5663-83F8-460C-8655-523FF0A5F642}">
      <dsp:nvSpPr>
        <dsp:cNvPr id="0" name=""/>
        <dsp:cNvSpPr/>
      </dsp:nvSpPr>
      <dsp:spPr>
        <a:xfrm>
          <a:off x="203362" y="195141"/>
          <a:ext cx="467263" cy="467263"/>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992C5-5748-47C2-A11C-C945F4943D3E}">
      <dsp:nvSpPr>
        <dsp:cNvPr id="0" name=""/>
        <dsp:cNvSpPr/>
      </dsp:nvSpPr>
      <dsp:spPr>
        <a:xfrm>
          <a:off x="981253" y="3988"/>
          <a:ext cx="318781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100000"/>
            </a:lnSpc>
            <a:spcBef>
              <a:spcPct val="0"/>
            </a:spcBef>
            <a:spcAft>
              <a:spcPct val="35000"/>
            </a:spcAft>
            <a:buNone/>
          </a:pPr>
          <a:r>
            <a:rPr lang="en-US" sz="1900" kern="1200" dirty="0"/>
            <a:t>Be strategic when recruiting new Board members</a:t>
          </a:r>
        </a:p>
      </dsp:txBody>
      <dsp:txXfrm>
        <a:off x="981253" y="3988"/>
        <a:ext cx="3187811" cy="849570"/>
      </dsp:txXfrm>
    </dsp:sp>
    <dsp:sp modelId="{538BA71A-2491-48DF-87BE-908CB84D61C3}">
      <dsp:nvSpPr>
        <dsp:cNvPr id="0" name=""/>
        <dsp:cNvSpPr/>
      </dsp:nvSpPr>
      <dsp:spPr>
        <a:xfrm>
          <a:off x="0" y="1065951"/>
          <a:ext cx="4169065" cy="849570"/>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6D401554-67C8-45DE-A101-06A18F2320D7}">
      <dsp:nvSpPr>
        <dsp:cNvPr id="0" name=""/>
        <dsp:cNvSpPr/>
      </dsp:nvSpPr>
      <dsp:spPr>
        <a:xfrm>
          <a:off x="203362" y="1257105"/>
          <a:ext cx="467263" cy="467263"/>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143778-4C5D-4685-B480-C1E837E1FB1B}">
      <dsp:nvSpPr>
        <dsp:cNvPr id="0" name=""/>
        <dsp:cNvSpPr/>
      </dsp:nvSpPr>
      <dsp:spPr>
        <a:xfrm>
          <a:off x="981253" y="1065951"/>
          <a:ext cx="318781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100000"/>
            </a:lnSpc>
            <a:spcBef>
              <a:spcPct val="0"/>
            </a:spcBef>
            <a:spcAft>
              <a:spcPct val="35000"/>
            </a:spcAft>
            <a:buNone/>
          </a:pPr>
          <a:r>
            <a:rPr lang="en-US" sz="1900" kern="1200" dirty="0"/>
            <a:t>Develop a cash/investment policy</a:t>
          </a:r>
        </a:p>
      </dsp:txBody>
      <dsp:txXfrm>
        <a:off x="981253" y="1065951"/>
        <a:ext cx="3187811" cy="849570"/>
      </dsp:txXfrm>
    </dsp:sp>
    <dsp:sp modelId="{7846DF0A-8E5F-4EBB-B786-F9285F08699D}">
      <dsp:nvSpPr>
        <dsp:cNvPr id="0" name=""/>
        <dsp:cNvSpPr/>
      </dsp:nvSpPr>
      <dsp:spPr>
        <a:xfrm>
          <a:off x="0" y="2127914"/>
          <a:ext cx="4169065" cy="849570"/>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2F171C9D-38B9-4DEE-BF96-4C5A00D57C7A}">
      <dsp:nvSpPr>
        <dsp:cNvPr id="0" name=""/>
        <dsp:cNvSpPr/>
      </dsp:nvSpPr>
      <dsp:spPr>
        <a:xfrm>
          <a:off x="203362" y="2247899"/>
          <a:ext cx="467263" cy="467263"/>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6F3AFA-CE4E-4410-9421-7C15AF37A10A}">
      <dsp:nvSpPr>
        <dsp:cNvPr id="0" name=""/>
        <dsp:cNvSpPr/>
      </dsp:nvSpPr>
      <dsp:spPr>
        <a:xfrm>
          <a:off x="981253" y="2240482"/>
          <a:ext cx="3187811" cy="849570"/>
        </a:xfrm>
        <a:prstGeom prst="rect">
          <a:avLst/>
        </a:prstGeom>
        <a:solidFill>
          <a:schemeClr val="accent3">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100000"/>
            </a:lnSpc>
            <a:spcBef>
              <a:spcPct val="0"/>
            </a:spcBef>
            <a:spcAft>
              <a:spcPct val="35000"/>
            </a:spcAft>
            <a:buNone/>
          </a:pPr>
          <a:r>
            <a:rPr lang="en-US" sz="1900" kern="1200" dirty="0"/>
            <a:t>What are your goals for each category</a:t>
          </a:r>
        </a:p>
      </dsp:txBody>
      <dsp:txXfrm>
        <a:off x="981253" y="2240482"/>
        <a:ext cx="3187811" cy="849570"/>
      </dsp:txXfrm>
    </dsp:sp>
    <dsp:sp modelId="{D45716C2-6B3E-460C-96A2-436B298D6E09}">
      <dsp:nvSpPr>
        <dsp:cNvPr id="0" name=""/>
        <dsp:cNvSpPr/>
      </dsp:nvSpPr>
      <dsp:spPr>
        <a:xfrm>
          <a:off x="0" y="3189877"/>
          <a:ext cx="4169065" cy="849570"/>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E9F104E4-E25A-48DD-8AB3-54F7FF776567}">
      <dsp:nvSpPr>
        <dsp:cNvPr id="0" name=""/>
        <dsp:cNvSpPr/>
      </dsp:nvSpPr>
      <dsp:spPr>
        <a:xfrm>
          <a:off x="203362" y="3381031"/>
          <a:ext cx="467263" cy="467263"/>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1330D5-B431-4F77-95B9-F00E76A67EB0}">
      <dsp:nvSpPr>
        <dsp:cNvPr id="0" name=""/>
        <dsp:cNvSpPr/>
      </dsp:nvSpPr>
      <dsp:spPr>
        <a:xfrm>
          <a:off x="981253" y="3189877"/>
          <a:ext cx="318781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100000"/>
            </a:lnSpc>
            <a:spcBef>
              <a:spcPct val="0"/>
            </a:spcBef>
            <a:spcAft>
              <a:spcPct val="35000"/>
            </a:spcAft>
            <a:buNone/>
          </a:pPr>
          <a:r>
            <a:rPr lang="en-US" sz="1900" kern="1200" dirty="0"/>
            <a:t>Who are your champions?</a:t>
          </a:r>
        </a:p>
      </dsp:txBody>
      <dsp:txXfrm>
        <a:off x="981253" y="3189877"/>
        <a:ext cx="3187811" cy="849570"/>
      </dsp:txXfrm>
    </dsp:sp>
    <dsp:sp modelId="{941296A7-DDF7-4F73-9D57-AA47043326E0}">
      <dsp:nvSpPr>
        <dsp:cNvPr id="0" name=""/>
        <dsp:cNvSpPr/>
      </dsp:nvSpPr>
      <dsp:spPr>
        <a:xfrm>
          <a:off x="0" y="4255829"/>
          <a:ext cx="4169065" cy="849570"/>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sp>
    <dsp:sp modelId="{6E59DDDF-06F4-413C-936D-5071A5C82E4A}">
      <dsp:nvSpPr>
        <dsp:cNvPr id="0" name=""/>
        <dsp:cNvSpPr/>
      </dsp:nvSpPr>
      <dsp:spPr>
        <a:xfrm>
          <a:off x="256995" y="4442994"/>
          <a:ext cx="467263" cy="467263"/>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3F7143-A0B8-4FA2-A7E3-6AC021C293A9}">
      <dsp:nvSpPr>
        <dsp:cNvPr id="0" name=""/>
        <dsp:cNvSpPr/>
      </dsp:nvSpPr>
      <dsp:spPr>
        <a:xfrm>
          <a:off x="981253" y="4251840"/>
          <a:ext cx="3187811" cy="8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13" tIns="89913" rIns="89913" bIns="89913" numCol="1" spcCol="1270" anchor="ctr" anchorCtr="0">
          <a:noAutofit/>
        </a:bodyPr>
        <a:lstStyle/>
        <a:p>
          <a:pPr marL="0" lvl="0" indent="0" algn="l" defTabSz="844550">
            <a:lnSpc>
              <a:spcPct val="100000"/>
            </a:lnSpc>
            <a:spcBef>
              <a:spcPct val="0"/>
            </a:spcBef>
            <a:spcAft>
              <a:spcPct val="35000"/>
            </a:spcAft>
            <a:buNone/>
          </a:pPr>
          <a:r>
            <a:rPr lang="en-US" sz="1900" kern="1200" dirty="0"/>
            <a:t>Create specific messaging &amp; strategies for each category.</a:t>
          </a:r>
        </a:p>
      </dsp:txBody>
      <dsp:txXfrm>
        <a:off x="981253" y="4251840"/>
        <a:ext cx="3187811" cy="8495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4D4532-06E6-41D1-9B01-A9BBCBF84EA4}" type="datetimeFigureOut">
              <a:rPr lang="en-US" smtClean="0"/>
              <a:pPr/>
              <a:t>4/28/2023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B4DB3F-86A9-4140-B705-098B66A0326A}"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9BBB8-96FF-41D5-9A60-2959036AE265}" type="datetimeFigureOut">
              <a:rPr lang="en-US" smtClean="0"/>
              <a:pPr/>
              <a:t>4/28/2023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578678-88A4-4BE9-BB45-C5BDA72D90F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need to include any recurring logos on interior (non-title and non-closing) slides, add to the slide master so that assistive technology does not read it on every slide. Always add the first instance to the actual slide (not the slide master) so that assistive technology will read it once.</a:t>
            </a:r>
          </a:p>
        </p:txBody>
      </p:sp>
      <p:sp>
        <p:nvSpPr>
          <p:cNvPr id="4" name="Slide Number Placeholder 3"/>
          <p:cNvSpPr>
            <a:spLocks noGrp="1"/>
          </p:cNvSpPr>
          <p:nvPr>
            <p:ph type="sldNum" sz="quarter" idx="10"/>
          </p:nvPr>
        </p:nvSpPr>
        <p:spPr/>
        <p:txBody>
          <a:bodyPr/>
          <a:lstStyle/>
          <a:p>
            <a:fld id="{2F578678-88A4-4BE9-BB45-C5BDA72D90F8}" type="slidenum">
              <a:rPr lang="en-US" smtClean="0"/>
              <a:pPr/>
              <a:t>2</a:t>
            </a:fld>
            <a:endParaRPr lang="en-US" dirty="0"/>
          </a:p>
        </p:txBody>
      </p:sp>
    </p:spTree>
    <p:extLst>
      <p:ext uri="{BB962C8B-B14F-4D97-AF65-F5344CB8AC3E}">
        <p14:creationId xmlns:p14="http://schemas.microsoft.com/office/powerpoint/2010/main" val="144366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601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01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33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732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93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73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271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22</a:t>
            </a:fld>
            <a:endParaRPr lang="en-US" dirty="0"/>
          </a:p>
        </p:txBody>
      </p:sp>
    </p:spTree>
    <p:extLst>
      <p:ext uri="{BB962C8B-B14F-4D97-AF65-F5344CB8AC3E}">
        <p14:creationId xmlns:p14="http://schemas.microsoft.com/office/powerpoint/2010/main" val="2258209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23</a:t>
            </a:fld>
            <a:endParaRPr lang="en-US" dirty="0"/>
          </a:p>
        </p:txBody>
      </p:sp>
    </p:spTree>
    <p:extLst>
      <p:ext uri="{BB962C8B-B14F-4D97-AF65-F5344CB8AC3E}">
        <p14:creationId xmlns:p14="http://schemas.microsoft.com/office/powerpoint/2010/main" val="4237580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29</a:t>
            </a:fld>
            <a:endParaRPr lang="en-US" dirty="0"/>
          </a:p>
        </p:txBody>
      </p:sp>
    </p:spTree>
    <p:extLst>
      <p:ext uri="{BB962C8B-B14F-4D97-AF65-F5344CB8AC3E}">
        <p14:creationId xmlns:p14="http://schemas.microsoft.com/office/powerpoint/2010/main" val="1239100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a:p>
            <a:endParaRPr lang="en-US" dirty="0"/>
          </a:p>
          <a:p>
            <a:r>
              <a:rPr lang="en-US" dirty="0"/>
              <a:t>Bio/Background – career built around relationship management.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50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30</a:t>
            </a:fld>
            <a:endParaRPr lang="en-US" dirty="0"/>
          </a:p>
        </p:txBody>
      </p:sp>
    </p:spTree>
    <p:extLst>
      <p:ext uri="{BB962C8B-B14F-4D97-AF65-F5344CB8AC3E}">
        <p14:creationId xmlns:p14="http://schemas.microsoft.com/office/powerpoint/2010/main" val="3174560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32</a:t>
            </a:fld>
            <a:endParaRPr lang="en-US" dirty="0"/>
          </a:p>
        </p:txBody>
      </p:sp>
    </p:spTree>
    <p:extLst>
      <p:ext uri="{BB962C8B-B14F-4D97-AF65-F5344CB8AC3E}">
        <p14:creationId xmlns:p14="http://schemas.microsoft.com/office/powerpoint/2010/main" val="3666245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33</a:t>
            </a:fld>
            <a:endParaRPr lang="en-US" dirty="0"/>
          </a:p>
        </p:txBody>
      </p:sp>
    </p:spTree>
    <p:extLst>
      <p:ext uri="{BB962C8B-B14F-4D97-AF65-F5344CB8AC3E}">
        <p14:creationId xmlns:p14="http://schemas.microsoft.com/office/powerpoint/2010/main" val="384579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36</a:t>
            </a:fld>
            <a:endParaRPr lang="en-US" dirty="0"/>
          </a:p>
        </p:txBody>
      </p:sp>
    </p:spTree>
    <p:extLst>
      <p:ext uri="{BB962C8B-B14F-4D97-AF65-F5344CB8AC3E}">
        <p14:creationId xmlns:p14="http://schemas.microsoft.com/office/powerpoint/2010/main" val="234736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40</a:t>
            </a:fld>
            <a:endParaRPr lang="en-US" dirty="0"/>
          </a:p>
        </p:txBody>
      </p:sp>
    </p:spTree>
    <p:extLst>
      <p:ext uri="{BB962C8B-B14F-4D97-AF65-F5344CB8AC3E}">
        <p14:creationId xmlns:p14="http://schemas.microsoft.com/office/powerpoint/2010/main" val="399195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you need to include any recurring logos on interior (non-title and non-closing) slides, add to the slide master so that assistive technology does not read it on every slide. Always add the first instance to the actual slide (not the slide master) so that assistive technology will read it once.</a:t>
            </a:r>
          </a:p>
        </p:txBody>
      </p:sp>
      <p:sp>
        <p:nvSpPr>
          <p:cNvPr id="4" name="Slide Number Placeholder 3"/>
          <p:cNvSpPr>
            <a:spLocks noGrp="1"/>
          </p:cNvSpPr>
          <p:nvPr>
            <p:ph type="sldNum" sz="quarter" idx="10"/>
          </p:nvPr>
        </p:nvSpPr>
        <p:spPr/>
        <p:txBody>
          <a:bodyPr/>
          <a:lstStyle/>
          <a:p>
            <a:fld id="{2F578678-88A4-4BE9-BB45-C5BDA72D90F8}" type="slidenum">
              <a:rPr lang="en-US" smtClean="0"/>
              <a:pPr/>
              <a:t>45</a:t>
            </a:fld>
            <a:endParaRPr lang="en-US" dirty="0"/>
          </a:p>
        </p:txBody>
      </p:sp>
    </p:spTree>
    <p:extLst>
      <p:ext uri="{BB962C8B-B14F-4D97-AF65-F5344CB8AC3E}">
        <p14:creationId xmlns:p14="http://schemas.microsoft.com/office/powerpoint/2010/main" val="1385714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578678-88A4-4BE9-BB45-C5BDA72D90F8}" type="slidenum">
              <a:rPr lang="en-US" smtClean="0"/>
              <a:pPr/>
              <a:t>46</a:t>
            </a:fld>
            <a:endParaRPr lang="en-US" dirty="0"/>
          </a:p>
        </p:txBody>
      </p:sp>
    </p:spTree>
    <p:extLst>
      <p:ext uri="{BB962C8B-B14F-4D97-AF65-F5344CB8AC3E}">
        <p14:creationId xmlns:p14="http://schemas.microsoft.com/office/powerpoint/2010/main" val="2818379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897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002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22174"/>
          </a:xfrm>
        </p:spPr>
        <p:txBody>
          <a:bodyPr/>
          <a:lstStyle/>
          <a:p>
            <a:pPr marL="171450" indent="-171450">
              <a:buFont typeface="Arial" panose="020B0604020202020204" pitchFamily="34" charset="0"/>
              <a:buChar char="•"/>
            </a:pPr>
            <a:r>
              <a:rPr lang="en-US" dirty="0"/>
              <a:t>Small staff – Development is just one of many hats ED wears.</a:t>
            </a:r>
          </a:p>
          <a:p>
            <a:endParaRPr lang="en-US" dirty="0"/>
          </a:p>
          <a:p>
            <a:endParaRPr lang="en-US" dirty="0"/>
          </a:p>
          <a:p>
            <a:pPr marL="171450" indent="-171450">
              <a:buFont typeface="Arial" panose="020B0604020202020204" pitchFamily="34" charset="0"/>
              <a:buChar char="•"/>
            </a:pPr>
            <a:r>
              <a:rPr lang="en-US" dirty="0"/>
              <a:t>As fundraisers, we spend too much time, energy, money on being an </a:t>
            </a:r>
            <a:r>
              <a:rPr lang="en-US" u="sng" dirty="0"/>
              <a:t>event planners.</a:t>
            </a:r>
            <a:r>
              <a:rPr lang="en-US" dirty="0"/>
              <a:t>  If you need multiple events to raise funds means you are planning events year-round. It is incredibly taxing, but is the long-term return on that effort worth it? </a:t>
            </a:r>
          </a:p>
          <a:p>
            <a:endParaRPr lang="en-US" dirty="0"/>
          </a:p>
          <a:p>
            <a:pPr marL="171450" indent="-171450">
              <a:buFont typeface="Arial" panose="020B0604020202020204" pitchFamily="34" charset="0"/>
              <a:buChar char="•"/>
            </a:pPr>
            <a:r>
              <a:rPr lang="en-US" dirty="0"/>
              <a:t>Our budget has more than doubled since I became director. One of my top priorities was to shift our strategies away from annual fundraising to long-term sustainability.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 do you make this shift?</a:t>
            </a:r>
          </a:p>
          <a:p>
            <a:pPr marL="628650" lvl="1" indent="-171450">
              <a:buFont typeface="Arial" panose="020B0604020202020204" pitchFamily="34" charset="0"/>
              <a:buChar char="•"/>
            </a:pPr>
            <a:r>
              <a:rPr lang="en-US" dirty="0"/>
              <a:t>Board buy-in, education.</a:t>
            </a:r>
          </a:p>
          <a:p>
            <a:pPr marL="628650" lvl="1" indent="-171450">
              <a:buFont typeface="Arial" panose="020B0604020202020204" pitchFamily="34" charset="0"/>
              <a:buChar char="•"/>
            </a:pPr>
            <a:r>
              <a:rPr lang="en-US" dirty="0"/>
              <a:t>Focus on developing and maintaining relationships based on WHY you do what you do &amp; the value it brings to your community. Find partners who match your values, vision &amp;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4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7475"/>
            <a:ext cx="2427288" cy="1365250"/>
          </a:xfrm>
        </p:spPr>
      </p:sp>
      <p:sp>
        <p:nvSpPr>
          <p:cNvPr id="3" name="Notes Placeholder 2"/>
          <p:cNvSpPr>
            <a:spLocks noGrp="1"/>
          </p:cNvSpPr>
          <p:nvPr>
            <p:ph type="body" idx="1"/>
          </p:nvPr>
        </p:nvSpPr>
        <p:spPr>
          <a:xfrm>
            <a:off x="685800" y="3374939"/>
            <a:ext cx="5486400" cy="3600450"/>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FB91B8C-97E3-D555-F525-8310C6E5BCD2}"/>
              </a:ext>
            </a:extLst>
          </p:cNvPr>
          <p:cNvSpPr txBox="1"/>
          <p:nvPr/>
        </p:nvSpPr>
        <p:spPr>
          <a:xfrm>
            <a:off x="86497" y="1571178"/>
            <a:ext cx="6635579" cy="821763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Can’t put all your eggs in one basket and expect to meeting growing needs or be sustainable for the long run. Federal funding, state funding, even municipal funding is never guaranteed, but so many programs have become almost entirely reliant upon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Grants – There are more grants out there that are not Government funded.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All about the storytelling.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What corporations in your area have foundations?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Matching opportunities.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Grantstation &amp; other resources to submit regional or local grants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Many grants ask for similar information. To save time, create a narrative template with basic information &amp; your story. Customize for each app.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Private Donations – Make it EASY for anyone to donate. A top reason why Gen Z, Millennials &amp; Gen X make donations is because it was EASY &amp; they could do it immediately.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Cash App, Venmo, Applepay, QR codes, online giving.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Is your BOARD giving?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Events – Events have changed since COVID. Hybrid events are here to stay.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2022 Giving Experience Study info.</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Incorporate virtual options (virtual 5k + in person; online auction + live)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Some type of competition at the event boosts engagement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Make the experience smooth &amp; easy from start to finish.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Campaigns – AF, Monthly, Capital,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Build your own donor database. ROI, year-to-year is better than a generic mailing list.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Multi-channel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Leverage special calendar dates – anniversaries, founders days, Giving Tuesday matches.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WHY statements about IMPACT of the gift. $25 = 1 week of meals.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Connections – look for local partners whose values match with your mission.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relationship can start in many ways. A  volunteer, board member, or client.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Engage!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Client Contributions – do you ask your clients for a contribution toward the cost of the service?  Consider a pay what you can option, or if other funding requires a sliding scale based on income, or other parameters.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In-Kind Donations – These can be very helpful in offsetting disposable expenses.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Utilities, Rent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Drives tied in with a campaign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Items and services for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Investment &amp; Interest: This must be the result of strategic discussions around your cash.  After you have the amount of cash in the bank (6 months, 12 months, etc) for expenses – how is your extra cash working for you? ENDOWMENT FUNDS don’t start out LARGE!  Look for competitive money market, cds, other investments and matching funds specific to starting Endowments!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69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6863"/>
            <a:ext cx="5486400" cy="3086100"/>
          </a:xfrm>
        </p:spPr>
      </p:sp>
      <p:sp>
        <p:nvSpPr>
          <p:cNvPr id="3" name="Notes Placeholder 2"/>
          <p:cNvSpPr>
            <a:spLocks noGrp="1"/>
          </p:cNvSpPr>
          <p:nvPr>
            <p:ph type="body" idx="1"/>
          </p:nvPr>
        </p:nvSpPr>
        <p:spPr>
          <a:xfrm>
            <a:off x="685800" y="3528797"/>
            <a:ext cx="5486400" cy="5495195"/>
          </a:xfrm>
        </p:spPr>
        <p:txBody>
          <a:bodyPr>
            <a:normAutofit fontScale="92500" lnSpcReduction="20000"/>
          </a:bodyPr>
          <a:lstStyle/>
          <a:p>
            <a:r>
              <a:rPr lang="en-US" dirty="0"/>
              <a:t>Edmond Mobile Meals actual budges in 2014, 2017, 2019 &amp; 2023.</a:t>
            </a:r>
          </a:p>
          <a:p>
            <a:endParaRPr lang="en-US" dirty="0"/>
          </a:p>
          <a:p>
            <a:pPr marL="171450" indent="-171450">
              <a:buFont typeface="Arial" panose="020B0604020202020204" pitchFamily="34" charset="0"/>
              <a:buChar char="•"/>
            </a:pPr>
            <a:r>
              <a:rPr lang="en-US" dirty="0"/>
              <a:t>Client contributions decreased by half. If we serve seniors, they are facing major financial insecurity. </a:t>
            </a:r>
          </a:p>
          <a:p>
            <a:endParaRPr lang="en-US" dirty="0"/>
          </a:p>
          <a:p>
            <a:pPr marL="171450" indent="-171450">
              <a:buFont typeface="Arial" panose="020B0604020202020204" pitchFamily="34" charset="0"/>
              <a:buChar char="•"/>
            </a:pPr>
            <a:r>
              <a:rPr lang="en-US" dirty="0"/>
              <a:t>Private Donations – variable with the economy, which is why you see a planned decrease in that area. We may see more than planned.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Events – The purple (2023) is where I have wanted to be with events since I became director. In 2019 we were up to 3 events per year. I almost resigned.  We do still hold one event.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Campaigns – Far more effective for building long-term, loyal donor base by connecting them with the WHY. ROI from year-to-year Stewardship is key here.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Community Connections – This is the next step in long term sustainability. In less than 10 years we shifted from most of this revenue being from events, to a partnership. Donor stewardship. Engagement with mission. Versus a short-lived experience.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Grants – Grant writing is an art form. Find yourself a good storyteller. There are so many opportunities. The better you get at telling your WHY stories, the more grants will come your way.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In-Kind donations – Helps with expenses!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Investment/Interest – Biggest focus of growth for EMM. 5 year plan to reach $1mm in Endowment fund. Was less than $100k when I became director, now at $875,000. Will result in permanent annual income of $50,000…that we never have to ask for or work for! This is the true investment in your programs legacy!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Data Points: </a:t>
            </a:r>
          </a:p>
          <a:p>
            <a:pPr marL="171450" indent="-171450">
              <a:buFont typeface="Arial" panose="020B0604020202020204" pitchFamily="34" charset="0"/>
              <a:buChar char="•"/>
            </a:pPr>
            <a:r>
              <a:rPr lang="en-US" dirty="0"/>
              <a:t>Client Contributions: 2014: 22, 2017: 21, 2019:16, 2023: 14.</a:t>
            </a:r>
          </a:p>
          <a:p>
            <a:pPr marL="171450" indent="-171450">
              <a:buFont typeface="Arial" panose="020B0604020202020204" pitchFamily="34" charset="0"/>
              <a:buChar char="•"/>
            </a:pPr>
            <a:r>
              <a:rPr lang="en-US" dirty="0"/>
              <a:t>Private Donations: 2014: 14, 2017: 13, 2019: 11, 2023: 10.</a:t>
            </a:r>
          </a:p>
          <a:p>
            <a:pPr marL="171450" indent="-171450">
              <a:buFont typeface="Arial" panose="020B0604020202020204" pitchFamily="34" charset="0"/>
              <a:buChar char="•"/>
            </a:pPr>
            <a:r>
              <a:rPr lang="en-US" dirty="0"/>
              <a:t>Events: 2014: 24, 2017: 14, 2019: 18, 2023: 6.</a:t>
            </a:r>
          </a:p>
          <a:p>
            <a:pPr marL="171450" indent="-171450">
              <a:buFont typeface="Arial" panose="020B0604020202020204" pitchFamily="34" charset="0"/>
              <a:buChar char="•"/>
            </a:pPr>
            <a:r>
              <a:rPr lang="en-US" dirty="0"/>
              <a:t>Fundraising Campaigns: 2014: 2, 2017: 10, 2019: 9, 2023: 14.</a:t>
            </a:r>
          </a:p>
          <a:p>
            <a:pPr marL="171450" indent="-171450">
              <a:buFont typeface="Arial" panose="020B0604020202020204" pitchFamily="34" charset="0"/>
              <a:buChar char="•"/>
            </a:pPr>
            <a:r>
              <a:rPr lang="en-US" dirty="0"/>
              <a:t>Community Connections: 2014: 0, 2017: 1, 2019: 1, 2023: 10.</a:t>
            </a:r>
          </a:p>
          <a:p>
            <a:pPr marL="171450" indent="-171450">
              <a:buFont typeface="Arial" panose="020B0604020202020204" pitchFamily="34" charset="0"/>
              <a:buChar char="•"/>
            </a:pPr>
            <a:r>
              <a:rPr lang="en-US" dirty="0"/>
              <a:t>Grants: 2014: 32, 2017: 32, 2019: 30, 2023: 39.</a:t>
            </a:r>
          </a:p>
          <a:p>
            <a:pPr marL="171450" indent="-171450">
              <a:buFont typeface="Arial" panose="020B0604020202020204" pitchFamily="34" charset="0"/>
              <a:buChar char="•"/>
            </a:pPr>
            <a:r>
              <a:rPr lang="en-US" dirty="0"/>
              <a:t>In-Kind: 2014 :5, 2017: 8, 2019: 14, 2023: 4.</a:t>
            </a:r>
          </a:p>
          <a:p>
            <a:pPr marL="171450" indent="-171450">
              <a:buFont typeface="Arial" panose="020B0604020202020204" pitchFamily="34" charset="0"/>
              <a:buChar char="•"/>
            </a:pPr>
            <a:r>
              <a:rPr lang="en-US" dirty="0"/>
              <a:t>Investment/Interest: 2014: 1, 2017: 1, 2019: 2, 2023: 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09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6863"/>
            <a:ext cx="5486400" cy="3086100"/>
          </a:xfrm>
        </p:spPr>
      </p:sp>
      <p:sp>
        <p:nvSpPr>
          <p:cNvPr id="3" name="Notes Placeholder 2"/>
          <p:cNvSpPr>
            <a:spLocks noGrp="1"/>
          </p:cNvSpPr>
          <p:nvPr>
            <p:ph type="body" idx="1"/>
          </p:nvPr>
        </p:nvSpPr>
        <p:spPr>
          <a:xfrm>
            <a:off x="685800" y="3528797"/>
            <a:ext cx="5486400" cy="5495195"/>
          </a:xfrm>
        </p:spPr>
        <p:txBody>
          <a:bodyPr>
            <a:normAutofit fontScale="92500" lnSpcReduction="20000"/>
          </a:bodyPr>
          <a:lstStyle/>
          <a:p>
            <a:r>
              <a:rPr lang="en-US" dirty="0"/>
              <a:t>Edmond Mobile Meals actual budges in 2014, 2017, 2019 &amp; 2023.</a:t>
            </a:r>
          </a:p>
          <a:p>
            <a:endParaRPr lang="en-US" dirty="0"/>
          </a:p>
          <a:p>
            <a:pPr marL="171450" indent="-171450">
              <a:buFont typeface="Arial" panose="020B0604020202020204" pitchFamily="34" charset="0"/>
              <a:buChar char="•"/>
            </a:pPr>
            <a:r>
              <a:rPr lang="en-US" dirty="0"/>
              <a:t>Client contributions decreased by half. If we serve seniors, they are facing major financial insecurity. </a:t>
            </a:r>
          </a:p>
          <a:p>
            <a:endParaRPr lang="en-US" dirty="0"/>
          </a:p>
          <a:p>
            <a:pPr marL="171450" indent="-171450">
              <a:buFont typeface="Arial" panose="020B0604020202020204" pitchFamily="34" charset="0"/>
              <a:buChar char="•"/>
            </a:pPr>
            <a:r>
              <a:rPr lang="en-US" dirty="0"/>
              <a:t>Private Donations – variable with the economy, which is why you see a planned decrease in that area. We may see more than planned.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Events – The purple (2023) is where I have wanted to be with events since I became director. In 2019 we were up to 3 events per year. I almost resigned.  We do still hold one event.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 Campaigns – Far more effective for building long-term, loyal donor base by connecting them with the WHY. ROI from year-to-year Stewardship is key here.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Community Connections – This is the next step in long term sustainability. In less than 10 years we shifted from most of this revenue being from events, to a partnership. Donor stewardship. Engagement with mission. Versus a short-lived experience.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Grants – Grant writing is an art form. Find yourself a good storyteller. There are so many opportunities. The better you get at telling your WHY stories, the more grants will come your way.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In-Kind donations – Helps with expenses!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Investment/Interest – Biggest focus of growth for EMM. 5 year plan to reach $1mm in Endowment fund. Was less than $100k when I became director, now at $875,000. Will result in permanent annual income of $50,000…that we never have to ask for or work for! This is the true investment in your programs legacy!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Data Points:</a:t>
            </a:r>
          </a:p>
          <a:p>
            <a:pPr marL="171450" indent="-171450">
              <a:buFont typeface="Arial" panose="020B0604020202020204" pitchFamily="34" charset="0"/>
              <a:buChar char="•"/>
            </a:pPr>
            <a:r>
              <a:rPr lang="en-US" dirty="0"/>
              <a:t>Client Contributions: 2014: 22%, 2017: 21%, 2019: 16%, 2023: 14%.</a:t>
            </a:r>
          </a:p>
          <a:p>
            <a:pPr marL="171450" indent="-171450">
              <a:buFont typeface="Arial" panose="020B0604020202020204" pitchFamily="34" charset="0"/>
              <a:buChar char="•"/>
            </a:pPr>
            <a:r>
              <a:rPr lang="en-US" dirty="0"/>
              <a:t>Private Donations: 2014: 14%, 2017: 13%, 2019: 11%, 2023: 10%.</a:t>
            </a:r>
          </a:p>
          <a:p>
            <a:pPr marL="171450" indent="-171450">
              <a:buFont typeface="Arial" panose="020B0604020202020204" pitchFamily="34" charset="0"/>
              <a:buChar char="•"/>
            </a:pPr>
            <a:r>
              <a:rPr lang="en-US" dirty="0"/>
              <a:t>Events: 2014: 24%, 2017: 14%, 2019: 18%, 2023: 6%.</a:t>
            </a:r>
          </a:p>
          <a:p>
            <a:pPr marL="171450" indent="-171450">
              <a:buFont typeface="Arial" panose="020B0604020202020204" pitchFamily="34" charset="0"/>
              <a:buChar char="•"/>
            </a:pPr>
            <a:r>
              <a:rPr lang="en-US" dirty="0"/>
              <a:t>Fundraising Campaigns: 2014: 2%, 2017: 10%, 2019: 9%, 2023: 14%.</a:t>
            </a:r>
          </a:p>
          <a:p>
            <a:pPr marL="171450" indent="-171450">
              <a:buFont typeface="Arial" panose="020B0604020202020204" pitchFamily="34" charset="0"/>
              <a:buChar char="•"/>
            </a:pPr>
            <a:r>
              <a:rPr lang="en-US" dirty="0"/>
              <a:t>Community Connections: 2014: 0%, 2017: 1%, 2019: 1%, 2023: 10%.</a:t>
            </a:r>
          </a:p>
          <a:p>
            <a:pPr marL="171450" indent="-171450">
              <a:buFont typeface="Arial" panose="020B0604020202020204" pitchFamily="34" charset="0"/>
              <a:buChar char="•"/>
            </a:pPr>
            <a:r>
              <a:rPr lang="en-US" dirty="0"/>
              <a:t>Grants: 2014: 32%, 2017: 32%, 2019: 30%, 2023: 39%.</a:t>
            </a:r>
          </a:p>
          <a:p>
            <a:pPr marL="171450" indent="-171450">
              <a:buFont typeface="Arial" panose="020B0604020202020204" pitchFamily="34" charset="0"/>
              <a:buChar char="•"/>
            </a:pPr>
            <a:r>
              <a:rPr lang="en-US" dirty="0"/>
              <a:t>In-Kind: 2014 :5%, 2017: 8%, 2019: 14%, 2023: 4%.</a:t>
            </a:r>
          </a:p>
          <a:p>
            <a:pPr marL="171450" indent="-171450">
              <a:buFont typeface="Arial" panose="020B0604020202020204" pitchFamily="34" charset="0"/>
              <a:buChar char="•"/>
            </a:pPr>
            <a:r>
              <a:rPr lang="en-US" dirty="0"/>
              <a:t>Investment/Interest: 2014: 1%, 2017: 1%, 2019: 2%, 2023: 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3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20B37-8CD5-5E4B-AEDD-633B391F76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3442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A">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25588"/>
          <a:stretch/>
        </p:blipFill>
        <p:spPr>
          <a:xfrm>
            <a:off x="0" y="1"/>
            <a:ext cx="12192000" cy="5257800"/>
          </a:xfrm>
          <a:prstGeom prst="rect">
            <a:avLst/>
          </a:prstGeom>
        </p:spPr>
      </p:pic>
      <p:sp>
        <p:nvSpPr>
          <p:cNvPr id="22" name="Text Placeholder 21"/>
          <p:cNvSpPr>
            <a:spLocks noGrp="1"/>
          </p:cNvSpPr>
          <p:nvPr>
            <p:ph type="body" sz="quarter" idx="17" hasCustomPrompt="1"/>
          </p:nvPr>
        </p:nvSpPr>
        <p:spPr>
          <a:xfrm>
            <a:off x="101600" y="152400"/>
            <a:ext cx="10261600" cy="685800"/>
          </a:xfrm>
        </p:spPr>
        <p:txBody>
          <a:bodyPr>
            <a:normAutofit/>
          </a:bodyPr>
          <a:lstStyle>
            <a:lvl1pPr>
              <a:buNone/>
              <a:defRPr sz="4000">
                <a:solidFill>
                  <a:schemeClr val="bg1"/>
                </a:solidFill>
              </a:defRPr>
            </a:lvl1pPr>
          </a:lstStyle>
          <a:p>
            <a:pPr lvl="0"/>
            <a:r>
              <a:rPr lang="en-US"/>
              <a:t>Presentation/Conference Title</a:t>
            </a:r>
          </a:p>
        </p:txBody>
      </p:sp>
      <p:sp>
        <p:nvSpPr>
          <p:cNvPr id="3" name="Subtitle 2"/>
          <p:cNvSpPr>
            <a:spLocks noGrp="1"/>
          </p:cNvSpPr>
          <p:nvPr>
            <p:ph type="subTitle" idx="1" hasCustomPrompt="1"/>
          </p:nvPr>
        </p:nvSpPr>
        <p:spPr>
          <a:xfrm>
            <a:off x="101600" y="762000"/>
            <a:ext cx="7823200" cy="533400"/>
          </a:xfrm>
        </p:spPr>
        <p:txBody>
          <a:bodyPr>
            <a:normAutofit/>
          </a:bodyPr>
          <a:lstStyle>
            <a:lvl1pPr marL="0" indent="0" algn="l">
              <a:buNone/>
              <a:defRPr sz="2800" i="1"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Optional subtitle</a:t>
            </a:r>
          </a:p>
        </p:txBody>
      </p:sp>
      <p:sp>
        <p:nvSpPr>
          <p:cNvPr id="17" name="Text Placeholder 16"/>
          <p:cNvSpPr>
            <a:spLocks noGrp="1"/>
          </p:cNvSpPr>
          <p:nvPr>
            <p:ph type="body" sz="quarter" idx="14" hasCustomPrompt="1"/>
          </p:nvPr>
        </p:nvSpPr>
        <p:spPr>
          <a:xfrm>
            <a:off x="4165600" y="2743200"/>
            <a:ext cx="8026400" cy="533400"/>
          </a:xfrm>
        </p:spPr>
        <p:txBody>
          <a:bodyPr/>
          <a:lstStyle>
            <a:lvl1pPr>
              <a:buNone/>
              <a:defRPr b="1">
                <a:solidFill>
                  <a:srgbClr val="0A4F90"/>
                </a:solidFill>
              </a:defRPr>
            </a:lvl1pPr>
            <a:lvl2pPr>
              <a:buNone/>
              <a:defRPr/>
            </a:lvl2pPr>
            <a:lvl3pPr>
              <a:buNone/>
              <a:defRPr/>
            </a:lvl3pPr>
            <a:lvl4pPr>
              <a:buNone/>
              <a:defRPr/>
            </a:lvl4pPr>
            <a:lvl5pPr>
              <a:buNone/>
              <a:defRPr/>
            </a:lvl5pPr>
          </a:lstStyle>
          <a:p>
            <a:pPr lvl="0"/>
            <a:r>
              <a:rPr lang="en-US"/>
              <a:t>Specific Title/Session Name</a:t>
            </a:r>
          </a:p>
        </p:txBody>
      </p:sp>
      <p:sp>
        <p:nvSpPr>
          <p:cNvPr id="19" name="Text Placeholder 18"/>
          <p:cNvSpPr>
            <a:spLocks noGrp="1"/>
          </p:cNvSpPr>
          <p:nvPr>
            <p:ph type="body" sz="quarter" idx="15" hasCustomPrompt="1"/>
          </p:nvPr>
        </p:nvSpPr>
        <p:spPr>
          <a:xfrm>
            <a:off x="4165600" y="3352800"/>
            <a:ext cx="8026400" cy="533400"/>
          </a:xfrm>
        </p:spPr>
        <p:txBody>
          <a:bodyPr>
            <a:normAutofit/>
          </a:bodyPr>
          <a:lstStyle>
            <a:lvl1pPr>
              <a:buNone/>
              <a:defRPr sz="2800">
                <a:solidFill>
                  <a:schemeClr val="tx1"/>
                </a:solidFill>
              </a:defRPr>
            </a:lvl1pPr>
          </a:lstStyle>
          <a:p>
            <a:pPr lvl="0"/>
            <a:r>
              <a:rPr lang="en-US"/>
              <a:t>Speaker name, credentials</a:t>
            </a:r>
          </a:p>
        </p:txBody>
      </p:sp>
      <p:sp>
        <p:nvSpPr>
          <p:cNvPr id="20" name="Text Placeholder 18"/>
          <p:cNvSpPr>
            <a:spLocks noGrp="1"/>
          </p:cNvSpPr>
          <p:nvPr>
            <p:ph type="body" sz="quarter" idx="16" hasCustomPrompt="1"/>
          </p:nvPr>
        </p:nvSpPr>
        <p:spPr>
          <a:xfrm>
            <a:off x="4165600" y="3886200"/>
            <a:ext cx="8026400" cy="533400"/>
          </a:xfrm>
        </p:spPr>
        <p:txBody>
          <a:bodyPr>
            <a:normAutofit/>
          </a:bodyPr>
          <a:lstStyle>
            <a:lvl1pPr>
              <a:buNone/>
              <a:defRPr sz="2800" baseline="0">
                <a:solidFill>
                  <a:schemeClr val="tx1"/>
                </a:solidFill>
              </a:defRPr>
            </a:lvl1pPr>
          </a:lstStyle>
          <a:p>
            <a:pPr lvl="0"/>
            <a:r>
              <a:rPr lang="en-US"/>
              <a:t>Location or speaker organization</a:t>
            </a:r>
          </a:p>
        </p:txBody>
      </p:sp>
      <p:sp>
        <p:nvSpPr>
          <p:cNvPr id="13" name="Text Placeholder 12"/>
          <p:cNvSpPr>
            <a:spLocks noGrp="1"/>
          </p:cNvSpPr>
          <p:nvPr>
            <p:ph type="body" sz="quarter" idx="12" hasCustomPrompt="1"/>
          </p:nvPr>
        </p:nvSpPr>
        <p:spPr>
          <a:xfrm>
            <a:off x="4165600" y="4648200"/>
            <a:ext cx="5283200" cy="457200"/>
          </a:xfrm>
        </p:spPr>
        <p:txBody>
          <a:bodyPr>
            <a:noAutofit/>
          </a:bodyPr>
          <a:lstStyle>
            <a:lvl1pPr>
              <a:buNone/>
              <a:defRPr sz="2000" i="0"/>
            </a:lvl1pPr>
          </a:lstStyle>
          <a:p>
            <a:pPr lvl="0"/>
            <a:r>
              <a:rPr lang="en-US"/>
              <a:t>Date</a:t>
            </a:r>
          </a:p>
        </p:txBody>
      </p:sp>
      <p:sp>
        <p:nvSpPr>
          <p:cNvPr id="11" name="Text Placeholder 10"/>
          <p:cNvSpPr>
            <a:spLocks noGrp="1"/>
          </p:cNvSpPr>
          <p:nvPr>
            <p:ph type="body" sz="quarter" idx="18" hasCustomPrompt="1"/>
          </p:nvPr>
        </p:nvSpPr>
        <p:spPr>
          <a:xfrm>
            <a:off x="101600" y="6172200"/>
            <a:ext cx="7924800" cy="304800"/>
          </a:xfrm>
        </p:spPr>
        <p:txBody>
          <a:bodyPr>
            <a:noAutofit/>
          </a:bodyPr>
          <a:lstStyle>
            <a:lvl1pPr>
              <a:buNone/>
              <a:defRPr sz="2000" i="0" baseline="0">
                <a:solidFill>
                  <a:schemeClr val="tx1"/>
                </a:solidFill>
              </a:defRPr>
            </a:lvl1pPr>
          </a:lstStyle>
          <a:p>
            <a:pPr lvl="0"/>
            <a:r>
              <a:rPr lang="en-US" sz="1600"/>
              <a:t>Optional tagline, disclaimer, contributors, etc.</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173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87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782D63-E0D7-0942-A133-6A7C9745CDB0}"/>
              </a:ext>
            </a:extLst>
          </p:cNvPr>
          <p:cNvPicPr>
            <a:picLocks noChangeAspect="1"/>
          </p:cNvPicPr>
          <p:nvPr userDrawn="1"/>
        </p:nvPicPr>
        <p:blipFill>
          <a:blip r:embed="rId2" cstate="screen">
            <a:alphaModFix amt="53000"/>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839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564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76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720E-9537-E44F-AB1C-BCFB204CF1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4A41DA-C2E3-4F40-BB91-5D3A0A7123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7E5A9C-9439-8E4E-BE82-71188992971A}"/>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5" name="Footer Placeholder 4">
            <a:extLst>
              <a:ext uri="{FF2B5EF4-FFF2-40B4-BE49-F238E27FC236}">
                <a16:creationId xmlns:a16="http://schemas.microsoft.com/office/drawing/2014/main" id="{BFACA1EB-36A4-6345-9CA0-4FF9D5B2D4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60414F-B44A-3842-98ED-9D2711CD4394}"/>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1315181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4B63-F060-8E42-B879-C411C901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DFFD67-A778-3D4A-81C4-13DA7494F7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965FB1-9E54-AE4F-8A1E-87CFEDAB9E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451693-82E3-7D41-B7A7-67CAED302C52}"/>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6" name="Footer Placeholder 5">
            <a:extLst>
              <a:ext uri="{FF2B5EF4-FFF2-40B4-BE49-F238E27FC236}">
                <a16:creationId xmlns:a16="http://schemas.microsoft.com/office/drawing/2014/main" id="{549A8147-1DE1-EC4F-8A1F-B5E87F03D6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C73897-142D-FC44-9EE7-CD3B9D404CE4}"/>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2019669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ACF8F-A8B6-4E49-9B38-7AE0021C9D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A575E2-6E35-D942-81E1-6A45BC58F6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72EE91-9FF1-0847-AFF7-CEA8F18B5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FD09BA-4CF6-4A4F-94A2-3410CE5679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C7696D-BB3D-C34A-AE3B-08D6573679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6AAB99-B948-0640-B105-7DD0408FACAD}"/>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8" name="Footer Placeholder 7">
            <a:extLst>
              <a:ext uri="{FF2B5EF4-FFF2-40B4-BE49-F238E27FC236}">
                <a16:creationId xmlns:a16="http://schemas.microsoft.com/office/drawing/2014/main" id="{C2B9785E-5058-3F49-907C-857243AFFB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4FD18D-7EF6-1246-89D8-BFBD99C1770C}"/>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1034884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373E-C416-544B-9DD9-DFDA77C7A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13B6AF-6723-2C47-82A5-73569DEBB5E3}"/>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4" name="Footer Placeholder 3">
            <a:extLst>
              <a:ext uri="{FF2B5EF4-FFF2-40B4-BE49-F238E27FC236}">
                <a16:creationId xmlns:a16="http://schemas.microsoft.com/office/drawing/2014/main" id="{D1CE49AF-1466-AB4B-9ED0-7ED0460973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3BEC30-CD07-2549-9D15-66CA2E4E1F2E}"/>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449782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415A32-33DD-D248-8C19-519444D2479D}"/>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3" name="Footer Placeholder 2">
            <a:extLst>
              <a:ext uri="{FF2B5EF4-FFF2-40B4-BE49-F238E27FC236}">
                <a16:creationId xmlns:a16="http://schemas.microsoft.com/office/drawing/2014/main" id="{A0BF998D-575C-0C4A-ADBD-A7F2E9B99EF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7BD68E4-5229-454E-B2FC-A9C67B1094DD}"/>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288214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C245E-AFFF-406F-9573-2C5C7E1471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7065818"/>
          </a:xfrm>
          <a:prstGeom prst="rect">
            <a:avLst/>
          </a:prstGeom>
        </p:spPr>
      </p:pic>
      <p:sp>
        <p:nvSpPr>
          <p:cNvPr id="15" name="Title 14"/>
          <p:cNvSpPr>
            <a:spLocks noGrp="1"/>
          </p:cNvSpPr>
          <p:nvPr>
            <p:ph type="title" hasCustomPrompt="1"/>
          </p:nvPr>
        </p:nvSpPr>
        <p:spPr>
          <a:xfrm>
            <a:off x="711200" y="1981200"/>
            <a:ext cx="10972800" cy="762000"/>
          </a:xfrm>
        </p:spPr>
        <p:txBody>
          <a:bodyPr/>
          <a:lstStyle>
            <a:lvl1pPr>
              <a:defRPr/>
            </a:lvl1pPr>
          </a:lstStyle>
          <a:p>
            <a:r>
              <a:rPr lang="en-US"/>
              <a:t>Presentation/Conference Title</a:t>
            </a:r>
          </a:p>
        </p:txBody>
      </p:sp>
      <p:sp>
        <p:nvSpPr>
          <p:cNvPr id="19" name="Text Placeholder 18"/>
          <p:cNvSpPr>
            <a:spLocks noGrp="1"/>
          </p:cNvSpPr>
          <p:nvPr>
            <p:ph type="body" sz="quarter" idx="16" hasCustomPrompt="1"/>
          </p:nvPr>
        </p:nvSpPr>
        <p:spPr>
          <a:xfrm>
            <a:off x="711200" y="2743200"/>
            <a:ext cx="10972800" cy="609600"/>
          </a:xfrm>
        </p:spPr>
        <p:txBody>
          <a:bodyPr/>
          <a:lstStyle>
            <a:lvl1pPr algn="ctr">
              <a:buNone/>
              <a:defRPr>
                <a:solidFill>
                  <a:schemeClr val="tx1"/>
                </a:solidFill>
              </a:defRPr>
            </a:lvl1pPr>
          </a:lstStyle>
          <a:p>
            <a:pPr lvl="0"/>
            <a:r>
              <a:rPr lang="en-US"/>
              <a:t>Subtitle or session name</a:t>
            </a:r>
          </a:p>
        </p:txBody>
      </p:sp>
      <p:sp>
        <p:nvSpPr>
          <p:cNvPr id="21" name="Text Placeholder 18"/>
          <p:cNvSpPr>
            <a:spLocks noGrp="1"/>
          </p:cNvSpPr>
          <p:nvPr>
            <p:ph type="body" sz="quarter" idx="18" hasCustomPrompt="1"/>
          </p:nvPr>
        </p:nvSpPr>
        <p:spPr>
          <a:xfrm>
            <a:off x="711200" y="3352800"/>
            <a:ext cx="10972800" cy="609600"/>
          </a:xfrm>
        </p:spPr>
        <p:txBody>
          <a:bodyPr/>
          <a:lstStyle>
            <a:lvl1pPr algn="ctr">
              <a:buNone/>
              <a:defRPr baseline="0">
                <a:solidFill>
                  <a:schemeClr val="tx1"/>
                </a:solidFill>
              </a:defRPr>
            </a:lvl1pPr>
          </a:lstStyle>
          <a:p>
            <a:pPr lvl="0"/>
            <a:r>
              <a:rPr lang="en-US"/>
              <a:t>Speaker name, credentials</a:t>
            </a:r>
          </a:p>
        </p:txBody>
      </p:sp>
      <p:sp>
        <p:nvSpPr>
          <p:cNvPr id="20" name="Text Placeholder 18"/>
          <p:cNvSpPr>
            <a:spLocks noGrp="1"/>
          </p:cNvSpPr>
          <p:nvPr>
            <p:ph type="body" sz="quarter" idx="17" hasCustomPrompt="1"/>
          </p:nvPr>
        </p:nvSpPr>
        <p:spPr>
          <a:xfrm>
            <a:off x="711200" y="3962400"/>
            <a:ext cx="10972800" cy="609600"/>
          </a:xfrm>
        </p:spPr>
        <p:txBody>
          <a:bodyPr/>
          <a:lstStyle>
            <a:lvl1pPr algn="ctr">
              <a:buNone/>
              <a:defRPr>
                <a:solidFill>
                  <a:schemeClr val="tx1"/>
                </a:solidFill>
              </a:defRPr>
            </a:lvl1pPr>
          </a:lstStyle>
          <a:p>
            <a:pPr lvl="0"/>
            <a:r>
              <a:rPr lang="en-US"/>
              <a:t>Location or speaker organization</a:t>
            </a:r>
          </a:p>
        </p:txBody>
      </p:sp>
      <p:sp>
        <p:nvSpPr>
          <p:cNvPr id="10" name="Text Placeholder 12"/>
          <p:cNvSpPr>
            <a:spLocks noGrp="1"/>
          </p:cNvSpPr>
          <p:nvPr>
            <p:ph type="body" sz="quarter" idx="12" hasCustomPrompt="1"/>
          </p:nvPr>
        </p:nvSpPr>
        <p:spPr>
          <a:xfrm>
            <a:off x="1930400" y="4800600"/>
            <a:ext cx="8534400" cy="457200"/>
          </a:xfrm>
        </p:spPr>
        <p:txBody>
          <a:bodyPr>
            <a:noAutofit/>
          </a:bodyPr>
          <a:lstStyle>
            <a:lvl1pPr algn="ctr">
              <a:buNone/>
              <a:defRPr sz="2000" i="0"/>
            </a:lvl1pPr>
          </a:lstStyle>
          <a:p>
            <a:pPr lvl="0"/>
            <a:r>
              <a:rPr lang="en-US"/>
              <a:t>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4F03-03A5-6D40-92A0-31E693A3C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E0EE2-1279-914D-B240-BCD2DDB1E1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8CE26E-E041-7D40-8FFC-B0014D9AB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7C5FF4-FE62-3C4B-9C9F-612F9AB569EB}"/>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6" name="Footer Placeholder 5">
            <a:extLst>
              <a:ext uri="{FF2B5EF4-FFF2-40B4-BE49-F238E27FC236}">
                <a16:creationId xmlns:a16="http://schemas.microsoft.com/office/drawing/2014/main" id="{36B93EC2-2CE7-5346-BE0E-91FB126D79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E2A100-4885-D541-AFD6-4F72FD4B9DCB}"/>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1116171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CB99-7CC6-914E-A986-756AC6FA0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4C9B0D-7AC1-A44C-B854-6C9CB23C3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581764E-5E6C-7348-B1DB-42A3C97CB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27FB-F936-A842-B093-D611267DD7A7}"/>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6" name="Footer Placeholder 5">
            <a:extLst>
              <a:ext uri="{FF2B5EF4-FFF2-40B4-BE49-F238E27FC236}">
                <a16:creationId xmlns:a16="http://schemas.microsoft.com/office/drawing/2014/main" id="{F179FDD1-2666-764B-94C3-5BA2F7077A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D33AA6-B614-2D48-873B-CD0387C7110B}"/>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2507099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3263-37AD-7B4E-9A77-DBF1F125D1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A61E53-47D2-2B44-BD71-776BFA0F7C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BC716-AE7A-E543-9C02-EA6A990C917F}"/>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5" name="Footer Placeholder 4">
            <a:extLst>
              <a:ext uri="{FF2B5EF4-FFF2-40B4-BE49-F238E27FC236}">
                <a16:creationId xmlns:a16="http://schemas.microsoft.com/office/drawing/2014/main" id="{B48DBBA2-8101-AB42-890C-1A1D1A36B7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B42FE4-9A28-1B40-A719-8233D665AC61}"/>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3803648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C71DCB-E17A-D144-BA6D-EEEBEC2928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E02DBD-71CE-A542-949C-09796B8B63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1D18A8-E45C-4F42-9C08-8328E238D0BC}"/>
              </a:ext>
            </a:extLst>
          </p:cNvPr>
          <p:cNvSpPr>
            <a:spLocks noGrp="1"/>
          </p:cNvSpPr>
          <p:nvPr>
            <p:ph type="dt" sz="half" idx="10"/>
          </p:nvPr>
        </p:nvSpPr>
        <p:spPr/>
        <p:txBody>
          <a:bodyPr/>
          <a:lstStyle/>
          <a:p>
            <a:fld id="{D18F6CCC-A760-3F46-A77F-438B5D9243F3}" type="datetimeFigureOut">
              <a:rPr lang="en-US" smtClean="0"/>
              <a:t>4/28/2023</a:t>
            </a:fld>
            <a:endParaRPr lang="en-US" dirty="0"/>
          </a:p>
        </p:txBody>
      </p:sp>
      <p:sp>
        <p:nvSpPr>
          <p:cNvPr id="5" name="Footer Placeholder 4">
            <a:extLst>
              <a:ext uri="{FF2B5EF4-FFF2-40B4-BE49-F238E27FC236}">
                <a16:creationId xmlns:a16="http://schemas.microsoft.com/office/drawing/2014/main" id="{C7CC4B23-C66C-DC4D-A94C-ED06BA37AB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0777B7-2D95-5F49-A509-32B2096471FA}"/>
              </a:ext>
            </a:extLst>
          </p:cNvPr>
          <p:cNvSpPr>
            <a:spLocks noGrp="1"/>
          </p:cNvSpPr>
          <p:nvPr>
            <p:ph type="sldNum" sz="quarter" idx="12"/>
          </p:nvPr>
        </p:nvSpPr>
        <p:spPr/>
        <p:txBody>
          <a:bodyPr/>
          <a:lstStyle/>
          <a:p>
            <a:fld id="{9E63AD5E-6D12-BF42-85C4-FCF4DC6A1875}" type="slidenum">
              <a:rPr lang="en-US" smtClean="0"/>
              <a:t>‹#›</a:t>
            </a:fld>
            <a:endParaRPr lang="en-US" dirty="0"/>
          </a:p>
        </p:txBody>
      </p:sp>
    </p:spTree>
    <p:extLst>
      <p:ext uri="{BB962C8B-B14F-4D97-AF65-F5344CB8AC3E}">
        <p14:creationId xmlns:p14="http://schemas.microsoft.com/office/powerpoint/2010/main" val="3078654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91774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32664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2053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0464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61988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2232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eneral Content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967395-972D-4D45-A72D-BCAB9768EB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410200"/>
            <a:ext cx="12192000" cy="14478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idx="1" hasCustomPrompt="1"/>
          </p:nvPr>
        </p:nvSpPr>
        <p:spPr>
          <a:xfrm>
            <a:off x="609600" y="1600201"/>
            <a:ext cx="10972800" cy="3886200"/>
          </a:xfrm>
        </p:spPr>
        <p:txBody>
          <a:bodyPr/>
          <a:lstStyle>
            <a:lvl1pPr>
              <a:defRPr/>
            </a:lvl1pPr>
            <a:lvl2pPr>
              <a:defRPr/>
            </a:lvl2pPr>
            <a:lvl3pPr>
              <a:defRPr/>
            </a:lvl3pPr>
            <a:lvl5pPr marL="2057400" indent="-228600">
              <a:buFont typeface="Wingdings" panose="05000000000000000000" pitchFamily="2" charset="2"/>
              <a:buChar char="Ø"/>
              <a:defRPr/>
            </a:lvl5pPr>
          </a:lstStyle>
          <a:p>
            <a:pPr lvl="0"/>
            <a:r>
              <a:rPr lang="en-US"/>
              <a:t>Add slide content</a:t>
            </a:r>
          </a:p>
          <a:p>
            <a:pPr lvl="1"/>
            <a:r>
              <a:rPr lang="en-US"/>
              <a:t>Add second level</a:t>
            </a:r>
          </a:p>
          <a:p>
            <a:pPr lvl="2"/>
            <a:r>
              <a:rPr lang="en-US"/>
              <a:t>Add third level</a:t>
            </a:r>
          </a:p>
          <a:p>
            <a:pPr lvl="3"/>
            <a:r>
              <a:rPr lang="en-US"/>
              <a:t>Add fourth level</a:t>
            </a:r>
          </a:p>
          <a:p>
            <a:pPr lvl="4"/>
            <a:r>
              <a:rPr lang="en-US"/>
              <a:t>Add fifth level</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318982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63207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89591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897778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9566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023670-3EF3-4700-B3B4-23872450B8A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34000"/>
            <a:ext cx="12192000" cy="1524000"/>
          </a:xfrm>
          <a:prstGeom prst="rect">
            <a:avLst/>
          </a:prstGeom>
        </p:spPr>
      </p:pic>
      <p:sp>
        <p:nvSpPr>
          <p:cNvPr id="3" name="Text Placeholder 2"/>
          <p:cNvSpPr>
            <a:spLocks noGrp="1"/>
          </p:cNvSpPr>
          <p:nvPr>
            <p:ph type="body" idx="1" hasCustomPrompt="1"/>
          </p:nvPr>
        </p:nvSpPr>
        <p:spPr>
          <a:xfrm>
            <a:off x="963084" y="2928939"/>
            <a:ext cx="103632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Add subtext</a:t>
            </a:r>
          </a:p>
        </p:txBody>
      </p:sp>
      <p:sp>
        <p:nvSpPr>
          <p:cNvPr id="2" name="Title 1"/>
          <p:cNvSpPr>
            <a:spLocks noGrp="1"/>
          </p:cNvSpPr>
          <p:nvPr>
            <p:ph type="title" hasCustomPrompt="1"/>
          </p:nvPr>
        </p:nvSpPr>
        <p:spPr>
          <a:xfrm>
            <a:off x="963084" y="4429126"/>
            <a:ext cx="10363200" cy="1057275"/>
          </a:xfrm>
        </p:spPr>
        <p:txBody>
          <a:bodyPr anchor="t">
            <a:noAutofit/>
          </a:bodyPr>
          <a:lstStyle>
            <a:lvl1pPr algn="l">
              <a:defRPr sz="3200" b="0" cap="all"/>
            </a:lvl1pPr>
          </a:lstStyle>
          <a:p>
            <a:r>
              <a:rPr lang="en-US"/>
              <a:t>Add title</a:t>
            </a:r>
          </a:p>
        </p:txBody>
      </p:sp>
      <p:sp>
        <p:nvSpPr>
          <p:cNvPr id="6" name="Slide Number Placeholder 5"/>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lumns (no subhead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D8635-0F26-43B0-9588-EBE6E3DED5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Content Placeholder 2"/>
          <p:cNvSpPr>
            <a:spLocks noGrp="1"/>
          </p:cNvSpPr>
          <p:nvPr>
            <p:ph sz="half" idx="1" hasCustomPrompt="1"/>
          </p:nvPr>
        </p:nvSpPr>
        <p:spPr>
          <a:xfrm>
            <a:off x="609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4" name="Content Placeholder 3"/>
          <p:cNvSpPr>
            <a:spLocks noGrp="1"/>
          </p:cNvSpPr>
          <p:nvPr>
            <p:ph sz="half" idx="2" hasCustomPrompt="1"/>
          </p:nvPr>
        </p:nvSpPr>
        <p:spPr>
          <a:xfrm>
            <a:off x="6197600" y="1600201"/>
            <a:ext cx="5384800" cy="4038600"/>
          </a:xfrm>
        </p:spPr>
        <p:txBody>
          <a:bodyPr/>
          <a:lstStyle>
            <a:lvl1pPr marL="228600" indent="-228600">
              <a:defRPr sz="2800"/>
            </a:lvl1pPr>
            <a:lvl2pPr>
              <a:defRPr sz="2400"/>
            </a:lvl2pPr>
            <a:lvl3pPr>
              <a:defRPr sz="2000"/>
            </a:lvl3pPr>
            <a:lvl4pPr>
              <a:defRPr sz="1800"/>
            </a:lvl4pPr>
            <a:lvl5pPr marL="2057400" indent="-228600">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lumns (w/ subheads)">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E9C1B7-8390-4282-8E18-4439B1DCEB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3" name="Text Placeholder 2"/>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1 title</a:t>
            </a:r>
          </a:p>
        </p:txBody>
      </p:sp>
      <p:sp>
        <p:nvSpPr>
          <p:cNvPr id="4" name="Content Placeholder 3"/>
          <p:cNvSpPr>
            <a:spLocks noGrp="1"/>
          </p:cNvSpPr>
          <p:nvPr>
            <p:ph sz="half" idx="2" hasCustomPrompt="1"/>
          </p:nvPr>
        </p:nvSpPr>
        <p:spPr>
          <a:xfrm>
            <a:off x="609600" y="2174876"/>
            <a:ext cx="5386917"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1 content</a:t>
            </a:r>
          </a:p>
          <a:p>
            <a:pPr lvl="1"/>
            <a:r>
              <a:rPr lang="en-US"/>
              <a:t>Add second level</a:t>
            </a:r>
          </a:p>
          <a:p>
            <a:pPr lvl="2"/>
            <a:r>
              <a:rPr lang="en-US"/>
              <a:t>Add third level</a:t>
            </a:r>
          </a:p>
          <a:p>
            <a:pPr lvl="3"/>
            <a:r>
              <a:rPr lang="en-US"/>
              <a:t>Add fourth level</a:t>
            </a:r>
          </a:p>
          <a:p>
            <a:pPr lvl="4"/>
            <a:r>
              <a:rPr lang="en-US"/>
              <a:t>Add fifth level</a:t>
            </a:r>
          </a:p>
        </p:txBody>
      </p:sp>
      <p:sp>
        <p:nvSpPr>
          <p:cNvPr id="5" name="Text Placeholder 4"/>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Column 2 title</a:t>
            </a:r>
          </a:p>
        </p:txBody>
      </p:sp>
      <p:sp>
        <p:nvSpPr>
          <p:cNvPr id="6" name="Content Placeholder 5"/>
          <p:cNvSpPr>
            <a:spLocks noGrp="1"/>
          </p:cNvSpPr>
          <p:nvPr>
            <p:ph sz="quarter" idx="4" hasCustomPrompt="1"/>
          </p:nvPr>
        </p:nvSpPr>
        <p:spPr>
          <a:xfrm>
            <a:off x="6193368" y="2174876"/>
            <a:ext cx="5389033" cy="3540125"/>
          </a:xfrm>
        </p:spPr>
        <p:txBody>
          <a:bodyPr/>
          <a:lstStyle>
            <a:lvl1pPr marL="228600" indent="-228600">
              <a:defRPr sz="2400"/>
            </a:lvl1pPr>
            <a:lvl2pPr>
              <a:defRPr sz="2000"/>
            </a:lvl2pPr>
            <a:lvl3pPr>
              <a:defRPr sz="1800"/>
            </a:lvl3pPr>
            <a:lvl4pPr>
              <a:defRPr sz="1600"/>
            </a:lvl4pPr>
            <a:lvl5pPr marL="2057400" indent="-228600">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en-US"/>
              <a:t>Add column 2 content</a:t>
            </a:r>
          </a:p>
          <a:p>
            <a:pPr lvl="1"/>
            <a:r>
              <a:rPr lang="en-US"/>
              <a:t>Add second level</a:t>
            </a:r>
          </a:p>
          <a:p>
            <a:pPr lvl="2"/>
            <a:r>
              <a:rPr lang="en-US"/>
              <a:t>Add third level</a:t>
            </a:r>
          </a:p>
          <a:p>
            <a:pPr lvl="3"/>
            <a:r>
              <a:rPr lang="en-US"/>
              <a:t>Add fourth level</a:t>
            </a:r>
          </a:p>
          <a:p>
            <a:pPr lvl="4"/>
            <a:r>
              <a:rPr lang="en-US"/>
              <a:t>Add fifth level</a:t>
            </a:r>
          </a:p>
        </p:txBody>
      </p:sp>
      <p:sp>
        <p:nvSpPr>
          <p:cNvPr id="9" name="Slide Number Placeholder 8"/>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8CE108-2AF3-48C1-B3EC-2163A9C324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34000"/>
            <a:ext cx="12192000" cy="1524000"/>
          </a:xfrm>
          <a:prstGeom prst="rect">
            <a:avLst/>
          </a:prstGeom>
        </p:spPr>
      </p:pic>
      <p:sp>
        <p:nvSpPr>
          <p:cNvPr id="2" name="Title 1"/>
          <p:cNvSpPr>
            <a:spLocks noGrp="1"/>
          </p:cNvSpPr>
          <p:nvPr>
            <p:ph type="title" hasCustomPrompt="1"/>
          </p:nvPr>
        </p:nvSpPr>
        <p:spPr/>
        <p:txBody>
          <a:bodyPr/>
          <a:lstStyle>
            <a:lvl1pPr>
              <a:defRPr/>
            </a:lvl1pPr>
          </a:lstStyle>
          <a:p>
            <a:r>
              <a:rPr lang="en-US"/>
              <a:t>Add slide title</a:t>
            </a:r>
          </a:p>
        </p:txBody>
      </p:sp>
      <p:sp>
        <p:nvSpPr>
          <p:cNvPr id="5" name="Slide Number Placeholder 4"/>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E8618A-F67A-4ADA-9D37-61F6445697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34000"/>
            <a:ext cx="12192000" cy="1524000"/>
          </a:xfrm>
          <a:prstGeom prst="rect">
            <a:avLst/>
          </a:prstGeom>
        </p:spPr>
      </p:pic>
      <p:sp>
        <p:nvSpPr>
          <p:cNvPr id="3" name="Picture Placeholder 2"/>
          <p:cNvSpPr>
            <a:spLocks noGrp="1"/>
          </p:cNvSpPr>
          <p:nvPr>
            <p:ph type="pic" idx="1" hasCustomPrompt="1"/>
          </p:nvPr>
        </p:nvSpPr>
        <p:spPr>
          <a:xfrm>
            <a:off x="2389717" y="612775"/>
            <a:ext cx="73152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a picture</a:t>
            </a:r>
          </a:p>
        </p:txBody>
      </p:sp>
      <p:sp>
        <p:nvSpPr>
          <p:cNvPr id="2" name="Title 1"/>
          <p:cNvSpPr>
            <a:spLocks noGrp="1"/>
          </p:cNvSpPr>
          <p:nvPr>
            <p:ph type="title" hasCustomPrompt="1"/>
          </p:nvPr>
        </p:nvSpPr>
        <p:spPr>
          <a:xfrm>
            <a:off x="2389717" y="4343400"/>
            <a:ext cx="7315200" cy="566738"/>
          </a:xfrm>
        </p:spPr>
        <p:txBody>
          <a:bodyPr anchor="b"/>
          <a:lstStyle>
            <a:lvl1pPr algn="l">
              <a:defRPr sz="2000" b="1"/>
            </a:lvl1pPr>
          </a:lstStyle>
          <a:p>
            <a:r>
              <a:rPr lang="en-US"/>
              <a:t>Add title</a:t>
            </a:r>
          </a:p>
        </p:txBody>
      </p:sp>
      <p:sp>
        <p:nvSpPr>
          <p:cNvPr id="4" name="Text Placeholder 3"/>
          <p:cNvSpPr>
            <a:spLocks noGrp="1"/>
          </p:cNvSpPr>
          <p:nvPr>
            <p:ph type="body" sz="half" idx="2" hasCustomPrompt="1"/>
          </p:nvPr>
        </p:nvSpPr>
        <p:spPr>
          <a:xfrm>
            <a:off x="2389717" y="4953000"/>
            <a:ext cx="7315200" cy="533400"/>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subtext</a:t>
            </a:r>
          </a:p>
        </p:txBody>
      </p:sp>
      <p:sp>
        <p:nvSpPr>
          <p:cNvPr id="7" name="Slide Number Placeholder 6"/>
          <p:cNvSpPr>
            <a:spLocks noGrp="1"/>
          </p:cNvSpPr>
          <p:nvPr>
            <p:ph type="sldNum" sz="quarter" idx="12"/>
          </p:nvPr>
        </p:nvSpPr>
        <p:spPr/>
        <p:txBody>
          <a:bodyPr/>
          <a:lstStyle/>
          <a:p>
            <a:fld id="{7AA28999-D008-419E-9628-EE1C64F81F4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31618"/>
            <a:ext cx="12191999" cy="7065818"/>
          </a:xfrm>
          <a:prstGeom prst="rect">
            <a:avLst/>
          </a:prstGeom>
        </p:spPr>
      </p:pic>
      <p:sp>
        <p:nvSpPr>
          <p:cNvPr id="8" name="Title 1"/>
          <p:cNvSpPr>
            <a:spLocks noGrp="1"/>
          </p:cNvSpPr>
          <p:nvPr>
            <p:ph type="title" hasCustomPrompt="1"/>
          </p:nvPr>
        </p:nvSpPr>
        <p:spPr>
          <a:xfrm>
            <a:off x="609600" y="1981200"/>
            <a:ext cx="10972800" cy="1143000"/>
          </a:xfrm>
        </p:spPr>
        <p:txBody>
          <a:bodyPr/>
          <a:lstStyle>
            <a:lvl1pPr>
              <a:defRPr>
                <a:solidFill>
                  <a:schemeClr val="bg1"/>
                </a:solidFill>
              </a:defRPr>
            </a:lvl1pPr>
          </a:lstStyle>
          <a:p>
            <a:r>
              <a:rPr lang="en-US"/>
              <a:t>Add closing slide title</a:t>
            </a:r>
          </a:p>
        </p:txBody>
      </p:sp>
      <p:pic>
        <p:nvPicPr>
          <p:cNvPr id="3" name="Picture 2" descr="Administration for Community Living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51609" y="5760433"/>
            <a:ext cx="2384276" cy="961042"/>
          </a:xfrm>
          <a:prstGeom prst="rect">
            <a:avLst/>
          </a:prstGeom>
        </p:spPr>
      </p:pic>
      <p:sp>
        <p:nvSpPr>
          <p:cNvPr id="6" name="Slide Number Placeholder 3"/>
          <p:cNvSpPr>
            <a:spLocks noGrp="1"/>
          </p:cNvSpPr>
          <p:nvPr>
            <p:ph type="sldNum" sz="quarter" idx="12"/>
          </p:nvPr>
        </p:nvSpPr>
        <p:spPr>
          <a:xfrm>
            <a:off x="4673600" y="6356351"/>
            <a:ext cx="2844800" cy="365125"/>
          </a:xfrm>
        </p:spPr>
        <p:txBody>
          <a:bodyPr/>
          <a:lstStyle/>
          <a:p>
            <a:fld id="{7AA28999-D008-419E-9628-EE1C64F81F4C}" type="slidenum">
              <a:rPr lang="en-US" smtClean="0"/>
              <a:pPr/>
              <a:t>‹#›</a:t>
            </a:fld>
            <a:endParaRPr lang="en-US" dirty="0"/>
          </a:p>
        </p:txBody>
      </p:sp>
      <p:sp>
        <p:nvSpPr>
          <p:cNvPr id="10" name="Subtitle 2">
            <a:extLst>
              <a:ext uri="{FF2B5EF4-FFF2-40B4-BE49-F238E27FC236}">
                <a16:creationId xmlns:a16="http://schemas.microsoft.com/office/drawing/2014/main" id="{5C40D2DF-0F19-43F0-B9BB-01E7C665E319}"/>
              </a:ext>
            </a:extLst>
          </p:cNvPr>
          <p:cNvSpPr>
            <a:spLocks noGrp="1"/>
          </p:cNvSpPr>
          <p:nvPr>
            <p:ph type="subTitle" idx="1" hasCustomPrompt="1"/>
          </p:nvPr>
        </p:nvSpPr>
        <p:spPr>
          <a:xfrm>
            <a:off x="2184400" y="3610958"/>
            <a:ext cx="7823200" cy="533400"/>
          </a:xfrm>
        </p:spPr>
        <p:txBody>
          <a:bodyPr>
            <a:normAutofit/>
          </a:bodyPr>
          <a:lstStyle>
            <a:lvl1pPr marL="0" indent="0" algn="ctr">
              <a:buNone/>
              <a:defRPr sz="2800" i="0" baseline="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Add contact information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73600" y="6356351"/>
            <a:ext cx="2844800" cy="365125"/>
          </a:xfrm>
          <a:prstGeom prst="rect">
            <a:avLst/>
          </a:prstGeom>
        </p:spPr>
        <p:txBody>
          <a:bodyPr vert="horz" lIns="91440" tIns="45720" rIns="91440" bIns="45720" rtlCol="0" anchor="ctr"/>
          <a:lstStyle>
            <a:lvl1pPr algn="ctr">
              <a:defRPr sz="1400">
                <a:solidFill>
                  <a:schemeClr val="bg1">
                    <a:lumMod val="85000"/>
                  </a:schemeClr>
                </a:solidFill>
              </a:defRPr>
            </a:lvl1pPr>
          </a:lstStyle>
          <a:p>
            <a:fld id="{7AA28999-D008-419E-9628-EE1C64F81F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7" r:id="rId8"/>
    <p:sldLayoutId id="2147483655" r:id="rId9"/>
  </p:sldLayoutIdLst>
  <p:hf hdr="0" ftr="0" dt="0"/>
  <p:txStyles>
    <p:titleStyle>
      <a:lvl1pPr algn="ctr" defTabSz="914400" rtl="0" eaLnBrk="1" latinLnBrk="0" hangingPunct="1">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spcBef>
          <a:spcPct val="20000"/>
        </a:spcBef>
        <a:buClr>
          <a:schemeClr val="tx2"/>
        </a:buClr>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Tx/>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0A4F90"/>
        </a:buClr>
        <a:buSzPct val="100000"/>
        <a:buFont typeface="Wingdings" panose="05000000000000000000"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Tx/>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82B2B4-CA5C-F649-81ED-0D4CCBB253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906991-8F15-1645-A7DF-361A5F57DE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9D70B-B125-0240-B8E2-BE3B5E2F93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F6CCC-A760-3F46-A77F-438B5D9243F3}" type="datetimeFigureOut">
              <a:rPr lang="en-US" smtClean="0"/>
              <a:t>4/28/2023</a:t>
            </a:fld>
            <a:endParaRPr lang="en-US" dirty="0"/>
          </a:p>
        </p:txBody>
      </p:sp>
      <p:sp>
        <p:nvSpPr>
          <p:cNvPr id="5" name="Footer Placeholder 4">
            <a:extLst>
              <a:ext uri="{FF2B5EF4-FFF2-40B4-BE49-F238E27FC236}">
                <a16:creationId xmlns:a16="http://schemas.microsoft.com/office/drawing/2014/main" id="{7AC8B6D3-D093-AC4F-9141-6C7943784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B941279-3F75-774A-BD00-A4EB05127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3AD5E-6D12-BF42-85C4-FCF4DC6A1875}" type="slidenum">
              <a:rPr lang="en-US" smtClean="0"/>
              <a:t>‹#›</a:t>
            </a:fld>
            <a:endParaRPr lang="en-US" dirty="0"/>
          </a:p>
        </p:txBody>
      </p:sp>
    </p:spTree>
    <p:extLst>
      <p:ext uri="{BB962C8B-B14F-4D97-AF65-F5344CB8AC3E}">
        <p14:creationId xmlns:p14="http://schemas.microsoft.com/office/powerpoint/2010/main" val="201891385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4/28/2023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532725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jpe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9.svg"/><Relationship Id="rId11" Type="http://schemas.openxmlformats.org/officeDocument/2006/relationships/image" Target="../media/image27.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4.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3.svg"/><Relationship Id="rId2" Type="http://schemas.openxmlformats.org/officeDocument/2006/relationships/notesSlide" Target="../notesSlides/notesSlide14.xml"/><Relationship Id="rId16"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49.svg"/><Relationship Id="rId11" Type="http://schemas.openxmlformats.org/officeDocument/2006/relationships/image" Target="../media/image52.png"/><Relationship Id="rId5" Type="http://schemas.openxmlformats.org/officeDocument/2006/relationships/image" Target="../media/image48.png"/><Relationship Id="rId15" Type="http://schemas.openxmlformats.org/officeDocument/2006/relationships/image" Target="../media/image56.png"/><Relationship Id="rId10" Type="http://schemas.openxmlformats.org/officeDocument/2006/relationships/image" Target="../media/image26.svg"/><Relationship Id="rId4" Type="http://schemas.openxmlformats.org/officeDocument/2006/relationships/image" Target="../media/image47.svg"/><Relationship Id="rId9" Type="http://schemas.openxmlformats.org/officeDocument/2006/relationships/image" Target="../media/image25.png"/><Relationship Id="rId14" Type="http://schemas.openxmlformats.org/officeDocument/2006/relationships/image" Target="../media/image55.sv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hyperlink" Target="mailto:piper@edmondmobilemeals.org" TargetMode="External"/><Relationship Id="rId7"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0.xml"/><Relationship Id="rId4" Type="http://schemas.openxmlformats.org/officeDocument/2006/relationships/image" Target="../media/image74.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0.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sv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sv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5.xml"/><Relationship Id="rId5" Type="http://schemas.openxmlformats.org/officeDocument/2006/relationships/image" Target="../media/image112.jpe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2" Type="http://schemas.openxmlformats.org/officeDocument/2006/relationships/hyperlink" Target="mailto:Joel_Sekorski@TorringtonCT.org" TargetMode="Externa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1.jfif"/><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6FC5-2979-4A7E-B48C-8735875A3E76}"/>
              </a:ext>
            </a:extLst>
          </p:cNvPr>
          <p:cNvSpPr>
            <a:spLocks noGrp="1"/>
          </p:cNvSpPr>
          <p:nvPr>
            <p:ph type="title"/>
          </p:nvPr>
        </p:nvSpPr>
        <p:spPr>
          <a:xfrm>
            <a:off x="609600" y="2688630"/>
            <a:ext cx="10972800" cy="762000"/>
          </a:xfrm>
        </p:spPr>
        <p:txBody>
          <a:bodyPr>
            <a:normAutofit/>
          </a:bodyPr>
          <a:lstStyle/>
          <a:p>
            <a:r>
              <a:rPr lang="en-US" sz="3600" dirty="0"/>
              <a:t>Creative Fundraising for Senior Nutrition Programs</a:t>
            </a:r>
          </a:p>
        </p:txBody>
      </p:sp>
      <p:sp>
        <p:nvSpPr>
          <p:cNvPr id="6" name="Text Placeholder 5">
            <a:extLst>
              <a:ext uri="{FF2B5EF4-FFF2-40B4-BE49-F238E27FC236}">
                <a16:creationId xmlns:a16="http://schemas.microsoft.com/office/drawing/2014/main" id="{04AA1817-971B-4335-B523-45E9CF428954}"/>
              </a:ext>
            </a:extLst>
          </p:cNvPr>
          <p:cNvSpPr>
            <a:spLocks noGrp="1"/>
          </p:cNvSpPr>
          <p:nvPr>
            <p:ph type="body" sz="quarter" idx="12"/>
          </p:nvPr>
        </p:nvSpPr>
        <p:spPr>
          <a:xfrm>
            <a:off x="1315325" y="3693853"/>
            <a:ext cx="9554529" cy="815456"/>
          </a:xfrm>
        </p:spPr>
        <p:txBody>
          <a:bodyPr/>
          <a:lstStyle/>
          <a:p>
            <a:pPr marL="0" indent="0"/>
            <a:r>
              <a:rPr lang="en-US" sz="2400" dirty="0"/>
              <a:t>Hosted by ACL’s Office of Nutrition and Health Promotion Programs</a:t>
            </a:r>
          </a:p>
          <a:p>
            <a:pPr marL="0" indent="0"/>
            <a:r>
              <a:rPr lang="en-US" sz="2400" dirty="0"/>
              <a:t>April 13, 2023</a:t>
            </a:r>
          </a:p>
        </p:txBody>
      </p:sp>
      <p:pic>
        <p:nvPicPr>
          <p:cNvPr id="10" name="Picture 9" descr="Administration for Community Living (ACL) logo">
            <a:extLst>
              <a:ext uri="{FF2B5EF4-FFF2-40B4-BE49-F238E27FC236}">
                <a16:creationId xmlns:a16="http://schemas.microsoft.com/office/drawing/2014/main" id="{23ABCB5A-699F-26B1-040F-7594C591EA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2337" y="302139"/>
            <a:ext cx="2029102" cy="838281"/>
          </a:xfrm>
          <a:prstGeom prst="rect">
            <a:avLst/>
          </a:prstGeom>
        </p:spPr>
      </p:pic>
    </p:spTree>
    <p:extLst>
      <p:ext uri="{BB962C8B-B14F-4D97-AF65-F5344CB8AC3E}">
        <p14:creationId xmlns:p14="http://schemas.microsoft.com/office/powerpoint/2010/main" val="1760940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12600" y="45518"/>
            <a:ext cx="12607800"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Create a Resource Development Roadmap</a:t>
            </a:r>
            <a:endParaRPr kumimoji="0" lang="en-US" sz="54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graphicFrame>
        <p:nvGraphicFramePr>
          <p:cNvPr id="9" name="Text Placeholder 5" descr="colored graphic with words">
            <a:extLst>
              <a:ext uri="{FF2B5EF4-FFF2-40B4-BE49-F238E27FC236}">
                <a16:creationId xmlns:a16="http://schemas.microsoft.com/office/drawing/2014/main" id="{791ADE7D-7B5D-6E59-ED06-92A4343EF323}"/>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93139654"/>
              </p:ext>
            </p:extLst>
          </p:nvPr>
        </p:nvGraphicFramePr>
        <p:xfrm>
          <a:off x="163286" y="1181100"/>
          <a:ext cx="416906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Person thinking about money and icons below outlining the different types of fundraising strategies: Grants, Donations, Community Contributions, Campaigns, Events, In-Kind, Investment">
            <a:extLst>
              <a:ext uri="{FF2B5EF4-FFF2-40B4-BE49-F238E27FC236}">
                <a16:creationId xmlns:a16="http://schemas.microsoft.com/office/drawing/2014/main" id="{DF8C9464-EB0F-CBA7-B879-46E90F74317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535714" y="1025232"/>
            <a:ext cx="7493000" cy="5642268"/>
          </a:xfrm>
          <a:prstGeom prst="rect">
            <a:avLst/>
          </a:prstGeom>
        </p:spPr>
      </p:pic>
    </p:spTree>
    <p:extLst>
      <p:ext uri="{BB962C8B-B14F-4D97-AF65-F5344CB8AC3E}">
        <p14:creationId xmlns:p14="http://schemas.microsoft.com/office/powerpoint/2010/main" val="413633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66700" y="203262"/>
            <a:ext cx="11176002" cy="14089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Resource Development Roadmap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2" name="TextBox 1">
            <a:extLst>
              <a:ext uri="{FF2B5EF4-FFF2-40B4-BE49-F238E27FC236}">
                <a16:creationId xmlns:a16="http://schemas.microsoft.com/office/drawing/2014/main" id="{2781B4AC-1FB3-FD8B-195D-9BE494CEA2A9}"/>
              </a:ext>
            </a:extLst>
          </p:cNvPr>
          <p:cNvSpPr txBox="1"/>
          <p:nvPr/>
        </p:nvSpPr>
        <p:spPr>
          <a:xfrm>
            <a:off x="928254" y="1328528"/>
            <a:ext cx="6617709" cy="646331"/>
          </a:xfrm>
          <a:prstGeom prst="rect">
            <a:avLst/>
          </a:prstGeom>
          <a:noFill/>
        </p:spPr>
        <p:txBody>
          <a:bodyPr wrap="none" rtlCol="0">
            <a:spAutoFit/>
          </a:bodyPr>
          <a:lstStyle/>
          <a:p>
            <a:r>
              <a:rPr lang="en-US" b="1" i="1" dirty="0">
                <a:latin typeface="Calibri" panose="020F0502020204030204" pitchFamily="34" charset="0"/>
              </a:rPr>
              <a:t>Goal: Secure grant funding to support general program operations.</a:t>
            </a:r>
          </a:p>
          <a:p>
            <a:endParaRPr lang="en-US" dirty="0"/>
          </a:p>
        </p:txBody>
      </p:sp>
      <p:graphicFrame>
        <p:nvGraphicFramePr>
          <p:cNvPr id="5" name="Table 4">
            <a:extLst>
              <a:ext uri="{FF2B5EF4-FFF2-40B4-BE49-F238E27FC236}">
                <a16:creationId xmlns:a16="http://schemas.microsoft.com/office/drawing/2014/main" id="{A366A6D4-16CA-C0FF-603F-B3C677D66C48}"/>
              </a:ext>
            </a:extLst>
          </p:cNvPr>
          <p:cNvGraphicFramePr>
            <a:graphicFrameLocks noGrp="1"/>
          </p:cNvGraphicFramePr>
          <p:nvPr>
            <p:extLst>
              <p:ext uri="{D42A27DB-BD31-4B8C-83A1-F6EECF244321}">
                <p14:modId xmlns:p14="http://schemas.microsoft.com/office/powerpoint/2010/main" val="2652494697"/>
              </p:ext>
            </p:extLst>
          </p:nvPr>
        </p:nvGraphicFramePr>
        <p:xfrm>
          <a:off x="1535429" y="1974859"/>
          <a:ext cx="9474154" cy="4215079"/>
        </p:xfrm>
        <a:graphic>
          <a:graphicData uri="http://schemas.openxmlformats.org/drawingml/2006/table">
            <a:tbl>
              <a:tblPr firstRow="1" firstCol="1"/>
              <a:tblGrid>
                <a:gridCol w="1533799">
                  <a:extLst>
                    <a:ext uri="{9D8B030D-6E8A-4147-A177-3AD203B41FA5}">
                      <a16:colId xmlns:a16="http://schemas.microsoft.com/office/drawing/2014/main" val="1655133075"/>
                    </a:ext>
                  </a:extLst>
                </a:gridCol>
                <a:gridCol w="2088325">
                  <a:extLst>
                    <a:ext uri="{9D8B030D-6E8A-4147-A177-3AD203B41FA5}">
                      <a16:colId xmlns:a16="http://schemas.microsoft.com/office/drawing/2014/main" val="3281221246"/>
                    </a:ext>
                  </a:extLst>
                </a:gridCol>
                <a:gridCol w="2123721">
                  <a:extLst>
                    <a:ext uri="{9D8B030D-6E8A-4147-A177-3AD203B41FA5}">
                      <a16:colId xmlns:a16="http://schemas.microsoft.com/office/drawing/2014/main" val="4022021775"/>
                    </a:ext>
                  </a:extLst>
                </a:gridCol>
                <a:gridCol w="1934945">
                  <a:extLst>
                    <a:ext uri="{9D8B030D-6E8A-4147-A177-3AD203B41FA5}">
                      <a16:colId xmlns:a16="http://schemas.microsoft.com/office/drawing/2014/main" val="3399228336"/>
                    </a:ext>
                  </a:extLst>
                </a:gridCol>
                <a:gridCol w="790496">
                  <a:extLst>
                    <a:ext uri="{9D8B030D-6E8A-4147-A177-3AD203B41FA5}">
                      <a16:colId xmlns:a16="http://schemas.microsoft.com/office/drawing/2014/main" val="2423647189"/>
                    </a:ext>
                  </a:extLst>
                </a:gridCol>
                <a:gridCol w="1002868">
                  <a:extLst>
                    <a:ext uri="{9D8B030D-6E8A-4147-A177-3AD203B41FA5}">
                      <a16:colId xmlns:a16="http://schemas.microsoft.com/office/drawing/2014/main" val="2616685822"/>
                    </a:ext>
                  </a:extLst>
                </a:gridCol>
              </a:tblGrid>
              <a:tr h="232327">
                <a:tc>
                  <a:txBody>
                    <a:bodyPr/>
                    <a:lstStyle/>
                    <a:p>
                      <a:pPr algn="ctr" fontAlgn="ctr"/>
                      <a:r>
                        <a:rPr lang="en-US" sz="1000" b="1" i="0" u="none" strike="noStrike" dirty="0">
                          <a:solidFill>
                            <a:srgbClr val="000000"/>
                          </a:solidFill>
                          <a:effectLst/>
                          <a:latin typeface="Calibri" panose="020F0502020204030204" pitchFamily="34" charset="0"/>
                        </a:rPr>
                        <a:t>Grants ($135,800)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000" b="1" i="0" u="none" strike="noStrike" dirty="0">
                          <a:solidFill>
                            <a:srgbClr val="000000"/>
                          </a:solidFill>
                          <a:effectLst/>
                          <a:latin typeface="Calibri" panose="020F0502020204030204" pitchFamily="34" charset="0"/>
                        </a:rPr>
                        <a:t>Description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000" b="1" i="0" u="none" strike="noStrike" dirty="0">
                          <a:solidFill>
                            <a:srgbClr val="000000"/>
                          </a:solidFill>
                          <a:effectLst/>
                          <a:latin typeface="Calibri" panose="020F0502020204030204" pitchFamily="34" charset="0"/>
                        </a:rPr>
                        <a:t>Objective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000" b="1" i="0" u="none" strike="noStrike" dirty="0">
                          <a:solidFill>
                            <a:srgbClr val="000000"/>
                          </a:solidFill>
                          <a:effectLst/>
                          <a:latin typeface="Calibri" panose="020F0502020204030204" pitchFamily="34" charset="0"/>
                        </a:rPr>
                        <a:t>Action Steps</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000" b="1" i="0" u="none" strike="noStrike" dirty="0">
                          <a:solidFill>
                            <a:srgbClr val="000000"/>
                          </a:solidFill>
                          <a:effectLst/>
                          <a:latin typeface="Calibri" panose="020F0502020204030204" pitchFamily="34" charset="0"/>
                        </a:rPr>
                        <a:t>Goal Amount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000" b="1" i="0" u="none" strike="noStrike" dirty="0">
                          <a:solidFill>
                            <a:srgbClr val="000000"/>
                          </a:solidFill>
                          <a:effectLst/>
                          <a:latin typeface="Calibri" panose="020F0502020204030204" pitchFamily="34" charset="0"/>
                        </a:rPr>
                        <a:t>Expenses Budget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614367512"/>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Forms returned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$75,000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106943"/>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interview</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$10,100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001113"/>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Application </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$11,000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9087414"/>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Application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$5,000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8274152"/>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Application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$10,000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763016"/>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Application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$1,500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458116"/>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reporting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$16,000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915902"/>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$4,000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1534036"/>
                  </a:ext>
                </a:extLst>
              </a:tr>
              <a:tr h="442528">
                <a:tc>
                  <a:txBody>
                    <a:bodyPr/>
                    <a:lstStyle/>
                    <a:p>
                      <a:pPr algn="ctr" fontAlgn="ctr"/>
                      <a:r>
                        <a:rPr lang="en-US" sz="1000" b="0" i="0" u="none" strike="noStrike" dirty="0">
                          <a:solidFill>
                            <a:srgbClr val="000000"/>
                          </a:solidFill>
                          <a:effectLst/>
                          <a:latin typeface="Calibri" panose="020F0502020204030204" pitchFamily="34" charset="0"/>
                        </a:rPr>
                        <a:t>Grantor Name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Grant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Secure stable sources of consistent annual funding</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Application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$4,000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000" b="0" i="0" u="none" strike="noStrike" dirty="0">
                          <a:solidFill>
                            <a:srgbClr val="000000"/>
                          </a:solidFill>
                          <a:effectLst/>
                          <a:latin typeface="Calibri" panose="020F0502020204030204" pitchFamily="34" charset="0"/>
                        </a:rPr>
                        <a:t>$0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9398601"/>
                  </a:ext>
                </a:extLst>
              </a:tr>
            </a:tbl>
          </a:graphicData>
        </a:graphic>
      </p:graphicFrame>
    </p:spTree>
    <p:extLst>
      <p:ext uri="{BB962C8B-B14F-4D97-AF65-F5344CB8AC3E}">
        <p14:creationId xmlns:p14="http://schemas.microsoft.com/office/powerpoint/2010/main" val="381562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66700" y="45518"/>
            <a:ext cx="11176002" cy="16181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Resource Development Roadmap</a:t>
            </a:r>
            <a:r>
              <a:rPr lang="en-US" sz="1800" kern="0" spc="200" dirty="0">
                <a:solidFill>
                  <a:prstClr val="white"/>
                </a:solidFill>
                <a:latin typeface="Barlow Condensed" pitchFamily="2" charset="77"/>
                <a:ea typeface="Open Sans" pitchFamily="34" charset="-122"/>
                <a:cs typeface="Poppins" pitchFamily="2" charset="77"/>
              </a:rPr>
              <a:t>(</a:t>
            </a:r>
            <a:r>
              <a:rPr kumimoji="0" lang="en-US" sz="18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continued)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7" name="TextBox 6">
            <a:extLst>
              <a:ext uri="{FF2B5EF4-FFF2-40B4-BE49-F238E27FC236}">
                <a16:creationId xmlns:a16="http://schemas.microsoft.com/office/drawing/2014/main" id="{2AE1320F-9D57-1936-DC09-5062F3C6F9FE}"/>
              </a:ext>
            </a:extLst>
          </p:cNvPr>
          <p:cNvSpPr txBox="1"/>
          <p:nvPr/>
        </p:nvSpPr>
        <p:spPr>
          <a:xfrm>
            <a:off x="749298" y="1218800"/>
            <a:ext cx="11264622" cy="369332"/>
          </a:xfrm>
          <a:prstGeom prst="rect">
            <a:avLst/>
          </a:prstGeom>
          <a:noFill/>
        </p:spPr>
        <p:txBody>
          <a:bodyPr wrap="none" rtlCol="0">
            <a:spAutoFit/>
          </a:bodyPr>
          <a:lstStyle/>
          <a:p>
            <a:r>
              <a:rPr lang="en-US" b="1" i="1" dirty="0">
                <a:latin typeface="Calibri" panose="020F0502020204030204" pitchFamily="34" charset="0"/>
              </a:rPr>
              <a:t>Goal: To create advocacy and support, and to connect the community with the mission of Edmond Mobile Meals.</a:t>
            </a:r>
          </a:p>
        </p:txBody>
      </p:sp>
      <p:graphicFrame>
        <p:nvGraphicFramePr>
          <p:cNvPr id="6" name="Table 5">
            <a:extLst>
              <a:ext uri="{FF2B5EF4-FFF2-40B4-BE49-F238E27FC236}">
                <a16:creationId xmlns:a16="http://schemas.microsoft.com/office/drawing/2014/main" id="{7BDDD850-E29F-5DCA-88F9-616A8B92AC73}"/>
              </a:ext>
            </a:extLst>
          </p:cNvPr>
          <p:cNvGraphicFramePr>
            <a:graphicFrameLocks noGrp="1"/>
          </p:cNvGraphicFramePr>
          <p:nvPr>
            <p:extLst>
              <p:ext uri="{D42A27DB-BD31-4B8C-83A1-F6EECF244321}">
                <p14:modId xmlns:p14="http://schemas.microsoft.com/office/powerpoint/2010/main" val="3077310114"/>
              </p:ext>
            </p:extLst>
          </p:nvPr>
        </p:nvGraphicFramePr>
        <p:xfrm>
          <a:off x="590549" y="1723098"/>
          <a:ext cx="11010902" cy="4520763"/>
        </p:xfrm>
        <a:graphic>
          <a:graphicData uri="http://schemas.openxmlformats.org/drawingml/2006/table">
            <a:tbl>
              <a:tblPr firstRow="1" firstCol="1"/>
              <a:tblGrid>
                <a:gridCol w="1533799">
                  <a:extLst>
                    <a:ext uri="{9D8B030D-6E8A-4147-A177-3AD203B41FA5}">
                      <a16:colId xmlns:a16="http://schemas.microsoft.com/office/drawing/2014/main" val="1655133075"/>
                    </a:ext>
                  </a:extLst>
                </a:gridCol>
                <a:gridCol w="2088325">
                  <a:extLst>
                    <a:ext uri="{9D8B030D-6E8A-4147-A177-3AD203B41FA5}">
                      <a16:colId xmlns:a16="http://schemas.microsoft.com/office/drawing/2014/main" val="3281221246"/>
                    </a:ext>
                  </a:extLst>
                </a:gridCol>
                <a:gridCol w="2123721">
                  <a:extLst>
                    <a:ext uri="{9D8B030D-6E8A-4147-A177-3AD203B41FA5}">
                      <a16:colId xmlns:a16="http://schemas.microsoft.com/office/drawing/2014/main" val="4022021775"/>
                    </a:ext>
                  </a:extLst>
                </a:gridCol>
                <a:gridCol w="1934945">
                  <a:extLst>
                    <a:ext uri="{9D8B030D-6E8A-4147-A177-3AD203B41FA5}">
                      <a16:colId xmlns:a16="http://schemas.microsoft.com/office/drawing/2014/main" val="3399228336"/>
                    </a:ext>
                  </a:extLst>
                </a:gridCol>
                <a:gridCol w="911430">
                  <a:extLst>
                    <a:ext uri="{9D8B030D-6E8A-4147-A177-3AD203B41FA5}">
                      <a16:colId xmlns:a16="http://schemas.microsoft.com/office/drawing/2014/main" val="1602526005"/>
                    </a:ext>
                  </a:extLst>
                </a:gridCol>
                <a:gridCol w="625318">
                  <a:extLst>
                    <a:ext uri="{9D8B030D-6E8A-4147-A177-3AD203B41FA5}">
                      <a16:colId xmlns:a16="http://schemas.microsoft.com/office/drawing/2014/main" val="2042079388"/>
                    </a:ext>
                  </a:extLst>
                </a:gridCol>
                <a:gridCol w="790496">
                  <a:extLst>
                    <a:ext uri="{9D8B030D-6E8A-4147-A177-3AD203B41FA5}">
                      <a16:colId xmlns:a16="http://schemas.microsoft.com/office/drawing/2014/main" val="2423647189"/>
                    </a:ext>
                  </a:extLst>
                </a:gridCol>
                <a:gridCol w="1002868">
                  <a:extLst>
                    <a:ext uri="{9D8B030D-6E8A-4147-A177-3AD203B41FA5}">
                      <a16:colId xmlns:a16="http://schemas.microsoft.com/office/drawing/2014/main" val="2616685822"/>
                    </a:ext>
                  </a:extLst>
                </a:gridCol>
              </a:tblGrid>
              <a:tr h="173760">
                <a:tc>
                  <a:txBody>
                    <a:bodyPr/>
                    <a:lstStyle/>
                    <a:p>
                      <a:pPr algn="ctr" fontAlgn="ctr"/>
                      <a:r>
                        <a:rPr lang="en-US" sz="1400" b="1" i="0" u="none" strike="noStrike" dirty="0">
                          <a:solidFill>
                            <a:srgbClr val="000000"/>
                          </a:solidFill>
                          <a:effectLst/>
                          <a:latin typeface="Calibri" panose="020F0502020204030204" pitchFamily="34" charset="0"/>
                        </a:rPr>
                        <a:t>Campaigns ($67,500)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Description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Objective</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400" b="1" i="0" u="none" strike="noStrike" dirty="0">
                          <a:solidFill>
                            <a:srgbClr val="000000"/>
                          </a:solidFill>
                          <a:effectLst/>
                          <a:latin typeface="Calibri" panose="020F0502020204030204" pitchFamily="34" charset="0"/>
                        </a:rPr>
                        <a:t>Action Steps</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Leader</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When</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Goal Amount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tc>
                  <a:txBody>
                    <a:bodyPr/>
                    <a:lstStyle/>
                    <a:p>
                      <a:pPr algn="ctr" fontAlgn="ctr"/>
                      <a:r>
                        <a:rPr lang="en-US" sz="1400" b="1" i="0" u="none" strike="noStrike" dirty="0">
                          <a:solidFill>
                            <a:srgbClr val="000000"/>
                          </a:solidFill>
                          <a:effectLst/>
                          <a:latin typeface="Calibri" panose="020F0502020204030204" pitchFamily="34" charset="0"/>
                        </a:rPr>
                        <a:t>Expenses Budget</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1614367512"/>
                  </a:ext>
                </a:extLst>
              </a:tr>
              <a:tr h="330971">
                <a:tc>
                  <a:txBody>
                    <a:bodyPr/>
                    <a:lstStyle/>
                    <a:p>
                      <a:pPr algn="ctr" fontAlgn="ctr"/>
                      <a:r>
                        <a:rPr lang="en-US" sz="1400" b="0" i="0" u="none" strike="noStrike" dirty="0">
                          <a:solidFill>
                            <a:srgbClr val="000000"/>
                          </a:solidFill>
                          <a:effectLst/>
                          <a:latin typeface="Calibri" panose="020F0502020204030204" pitchFamily="34" charset="0"/>
                        </a:rPr>
                        <a:t>Annual Fund Campaign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Annual Giving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Increase donations over 2019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Increase mailing list, targeted communications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7106943"/>
                  </a:ext>
                </a:extLst>
              </a:tr>
              <a:tr h="334769">
                <a:tc>
                  <a:txBody>
                    <a:bodyPr/>
                    <a:lstStyle/>
                    <a:p>
                      <a:pPr algn="ctr" fontAlgn="ctr"/>
                      <a:r>
                        <a:rPr lang="en-US" sz="1400" b="0" i="0" u="none" strike="noStrike" dirty="0">
                          <a:solidFill>
                            <a:srgbClr val="000000"/>
                          </a:solidFill>
                          <a:effectLst/>
                          <a:latin typeface="Calibri" panose="020F0502020204030204" pitchFamily="34" charset="0"/>
                        </a:rPr>
                        <a:t>Giving Tuesday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Day of Giving - Ties with Annual Fund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Secure matching source for 2020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Research businesses/donors to match up to $5000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9087414"/>
                  </a:ext>
                </a:extLst>
              </a:tr>
              <a:tr h="334769">
                <a:tc>
                  <a:txBody>
                    <a:bodyPr/>
                    <a:lstStyle/>
                    <a:p>
                      <a:pPr algn="ctr" fontAlgn="ctr"/>
                      <a:r>
                        <a:rPr lang="en-US" sz="1400" b="0" i="0" u="none" strike="noStrike" dirty="0">
                          <a:solidFill>
                            <a:srgbClr val="000000"/>
                          </a:solidFill>
                          <a:effectLst/>
                          <a:latin typeface="Calibri" panose="020F0502020204030204" pitchFamily="34" charset="0"/>
                        </a:rPr>
                        <a:t>Just Feed One Campaign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Monthly Giving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Increase number of monthly donors by 5 individuals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Targeted communications / Impact of monthly giving, mailing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648095"/>
                  </a:ext>
                </a:extLst>
              </a:tr>
              <a:tr h="334769">
                <a:tc>
                  <a:txBody>
                    <a:bodyPr/>
                    <a:lstStyle/>
                    <a:p>
                      <a:pPr algn="ctr" fontAlgn="ctr"/>
                      <a:r>
                        <a:rPr lang="en-US" sz="1400" b="0" i="0" u="none" strike="noStrike" dirty="0">
                          <a:solidFill>
                            <a:srgbClr val="000000"/>
                          </a:solidFill>
                          <a:effectLst/>
                          <a:latin typeface="Calibri" panose="020F0502020204030204" pitchFamily="34" charset="0"/>
                        </a:rPr>
                        <a:t>Friendly Visitor Program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friendly visitor support</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Provide contact/visits to isolated clients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Submit Grant to MOWA (ED), recruit FV teams/volunteers, liability forms signed, develop feedback materials/promotion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$1,000</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196183"/>
                  </a:ext>
                </a:extLst>
              </a:tr>
              <a:tr h="499042">
                <a:tc>
                  <a:txBody>
                    <a:bodyPr/>
                    <a:lstStyle/>
                    <a:p>
                      <a:pPr algn="ctr" fontAlgn="ctr"/>
                      <a:r>
                        <a:rPr lang="en-US" sz="1400" b="0" i="0" u="none" strike="noStrike" dirty="0">
                          <a:solidFill>
                            <a:srgbClr val="000000"/>
                          </a:solidFill>
                          <a:effectLst/>
                          <a:latin typeface="Calibri" panose="020F0502020204030204" pitchFamily="34" charset="0"/>
                        </a:rPr>
                        <a:t>One Millionth Meal</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Celebrate the One Millionth Meal delivered since program was founded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Leverage Milestone into program recognition, fundraising &amp; increasing endowment fund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Develop Calendar for all ideas, create separate task list, create &amp; distribute assets, secure nomination for the ONE AWARDS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TBD</a:t>
                      </a: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Calibri" panose="020F0502020204030204" pitchFamily="34" charset="0"/>
                        </a:rPr>
                        <a:t>TBD</a:t>
                      </a:r>
                    </a:p>
                    <a:p>
                      <a:pPr algn="ctr" fontAlgn="ctr"/>
                      <a:endParaRPr lang="en-US" sz="1400" b="0" i="0" u="none" strike="noStrike" dirty="0">
                        <a:solidFill>
                          <a:srgbClr val="000000"/>
                        </a:solidFill>
                        <a:effectLst/>
                        <a:latin typeface="Calibri" panose="020F0502020204030204" pitchFamily="34" charset="0"/>
                      </a:endParaRPr>
                    </a:p>
                  </a:txBody>
                  <a:tcPr marL="8453" marR="8453" marT="8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4458116"/>
                  </a:ext>
                </a:extLst>
              </a:tr>
            </a:tbl>
          </a:graphicData>
        </a:graphic>
      </p:graphicFrame>
    </p:spTree>
    <p:extLst>
      <p:ext uri="{BB962C8B-B14F-4D97-AF65-F5344CB8AC3E}">
        <p14:creationId xmlns:p14="http://schemas.microsoft.com/office/powerpoint/2010/main" val="377630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12600" y="45518"/>
            <a:ext cx="12607800"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Stewardship</a:t>
            </a:r>
            <a:endParaRPr kumimoji="0" lang="en-US" sz="54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grpSp>
        <p:nvGrpSpPr>
          <p:cNvPr id="6" name="Group 5" descr="Long-term relationships, so treat them with utmost care. Who? How? Create a donor stewardship policy. Engage year-round! Categorize donors.&#10;&#10;">
            <a:extLst>
              <a:ext uri="{FF2B5EF4-FFF2-40B4-BE49-F238E27FC236}">
                <a16:creationId xmlns:a16="http://schemas.microsoft.com/office/drawing/2014/main" id="{395DD788-A596-822F-513F-B0898345C65F}"/>
              </a:ext>
            </a:extLst>
          </p:cNvPr>
          <p:cNvGrpSpPr/>
          <p:nvPr/>
        </p:nvGrpSpPr>
        <p:grpSpPr>
          <a:xfrm>
            <a:off x="210812" y="1130269"/>
            <a:ext cx="4796613" cy="4597461"/>
            <a:chOff x="196298" y="1130269"/>
            <a:chExt cx="4796613" cy="4597461"/>
          </a:xfrm>
        </p:grpSpPr>
        <p:sp>
          <p:nvSpPr>
            <p:cNvPr id="8" name="Rectangle: Rounded Corners 7">
              <a:extLst>
                <a:ext uri="{FF2B5EF4-FFF2-40B4-BE49-F238E27FC236}">
                  <a16:creationId xmlns:a16="http://schemas.microsoft.com/office/drawing/2014/main" id="{6B4B3A52-3201-13B3-FF96-43B847D514B5}"/>
                </a:ext>
              </a:extLst>
            </p:cNvPr>
            <p:cNvSpPr/>
            <p:nvPr/>
          </p:nvSpPr>
          <p:spPr>
            <a:xfrm>
              <a:off x="196298" y="1173815"/>
              <a:ext cx="4796613" cy="766243"/>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9">
              <a:extLst>
                <a:ext uri="{FF2B5EF4-FFF2-40B4-BE49-F238E27FC236}">
                  <a16:creationId xmlns:a16="http://schemas.microsoft.com/office/drawing/2014/main" id="{136B6C1E-5AD5-8619-B373-0D03BFC764E5}"/>
                </a:ext>
                <a:ext uri="{C183D7F6-B498-43B3-948B-1728B52AA6E4}">
                  <adec:decorative xmlns:adec="http://schemas.microsoft.com/office/drawing/2017/decorative" val="1"/>
                </a:ext>
              </a:extLst>
            </p:cNvPr>
            <p:cNvSpPr/>
            <p:nvPr/>
          </p:nvSpPr>
          <p:spPr>
            <a:xfrm>
              <a:off x="428086" y="1302674"/>
              <a:ext cx="421433" cy="421433"/>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E3A3E34C-B8B2-0F92-D67D-629441055E98}"/>
                </a:ext>
              </a:extLst>
            </p:cNvPr>
            <p:cNvSpPr/>
            <p:nvPr/>
          </p:nvSpPr>
          <p:spPr>
            <a:xfrm>
              <a:off x="1081309" y="1130269"/>
              <a:ext cx="3911601" cy="766243"/>
            </a:xfrm>
            <a:custGeom>
              <a:avLst/>
              <a:gdLst>
                <a:gd name="connsiteX0" fmla="*/ 0 w 3911601"/>
                <a:gd name="connsiteY0" fmla="*/ 0 h 766243"/>
                <a:gd name="connsiteX1" fmla="*/ 3911601 w 3911601"/>
                <a:gd name="connsiteY1" fmla="*/ 0 h 766243"/>
                <a:gd name="connsiteX2" fmla="*/ 3911601 w 3911601"/>
                <a:gd name="connsiteY2" fmla="*/ 766243 h 766243"/>
                <a:gd name="connsiteX3" fmla="*/ 0 w 3911601"/>
                <a:gd name="connsiteY3" fmla="*/ 766243 h 766243"/>
                <a:gd name="connsiteX4" fmla="*/ 0 w 3911601"/>
                <a:gd name="connsiteY4" fmla="*/ 0 h 76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1601" h="766243">
                  <a:moveTo>
                    <a:pt x="0" y="0"/>
                  </a:moveTo>
                  <a:lnTo>
                    <a:pt x="3911601" y="0"/>
                  </a:lnTo>
                  <a:lnTo>
                    <a:pt x="3911601" y="766243"/>
                  </a:lnTo>
                  <a:lnTo>
                    <a:pt x="0" y="7662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94" tIns="81094" rIns="81094" bIns="81094" numCol="1" spcCol="1270" anchor="ctr" anchorCtr="0">
              <a:noAutofit/>
            </a:bodyPr>
            <a:lstStyle/>
            <a:p>
              <a:pPr marL="0" lvl="0" indent="0" algn="l" defTabSz="844550">
                <a:lnSpc>
                  <a:spcPct val="100000"/>
                </a:lnSpc>
                <a:spcBef>
                  <a:spcPct val="0"/>
                </a:spcBef>
                <a:spcAft>
                  <a:spcPct val="35000"/>
                </a:spcAft>
                <a:buNone/>
              </a:pPr>
              <a:r>
                <a:rPr lang="en-US" sz="1900" kern="1200" dirty="0"/>
                <a:t>Long-term relationships, so treat them with utmost care.</a:t>
              </a:r>
            </a:p>
          </p:txBody>
        </p:sp>
        <p:sp>
          <p:nvSpPr>
            <p:cNvPr id="12" name="Rectangle: Rounded Corners 11">
              <a:extLst>
                <a:ext uri="{FF2B5EF4-FFF2-40B4-BE49-F238E27FC236}">
                  <a16:creationId xmlns:a16="http://schemas.microsoft.com/office/drawing/2014/main" id="{CFD33826-4B8A-C39C-0BEA-6564776270FC}"/>
                </a:ext>
              </a:extLst>
            </p:cNvPr>
            <p:cNvSpPr/>
            <p:nvPr/>
          </p:nvSpPr>
          <p:spPr>
            <a:xfrm>
              <a:off x="196298" y="2088073"/>
              <a:ext cx="4796613" cy="766243"/>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CD2CA786-293C-8ABF-81D5-D66F09BDBE21}"/>
                </a:ext>
                <a:ext uri="{C183D7F6-B498-43B3-948B-1728B52AA6E4}">
                  <adec:decorative xmlns:adec="http://schemas.microsoft.com/office/drawing/2017/decorative" val="1"/>
                </a:ext>
              </a:extLst>
            </p:cNvPr>
            <p:cNvSpPr/>
            <p:nvPr/>
          </p:nvSpPr>
          <p:spPr>
            <a:xfrm>
              <a:off x="428086" y="2260478"/>
              <a:ext cx="421433" cy="421433"/>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6F9BB4A7-6830-D822-74B2-38A6AE0334F3}"/>
                </a:ext>
              </a:extLst>
            </p:cNvPr>
            <p:cNvSpPr/>
            <p:nvPr/>
          </p:nvSpPr>
          <p:spPr>
            <a:xfrm>
              <a:off x="1081309" y="2088073"/>
              <a:ext cx="3911601" cy="766243"/>
            </a:xfrm>
            <a:custGeom>
              <a:avLst/>
              <a:gdLst>
                <a:gd name="connsiteX0" fmla="*/ 0 w 3911601"/>
                <a:gd name="connsiteY0" fmla="*/ 0 h 766243"/>
                <a:gd name="connsiteX1" fmla="*/ 3911601 w 3911601"/>
                <a:gd name="connsiteY1" fmla="*/ 0 h 766243"/>
                <a:gd name="connsiteX2" fmla="*/ 3911601 w 3911601"/>
                <a:gd name="connsiteY2" fmla="*/ 766243 h 766243"/>
                <a:gd name="connsiteX3" fmla="*/ 0 w 3911601"/>
                <a:gd name="connsiteY3" fmla="*/ 766243 h 766243"/>
                <a:gd name="connsiteX4" fmla="*/ 0 w 3911601"/>
                <a:gd name="connsiteY4" fmla="*/ 0 h 76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1601" h="766243">
                  <a:moveTo>
                    <a:pt x="0" y="0"/>
                  </a:moveTo>
                  <a:lnTo>
                    <a:pt x="3911601" y="0"/>
                  </a:lnTo>
                  <a:lnTo>
                    <a:pt x="3911601" y="766243"/>
                  </a:lnTo>
                  <a:lnTo>
                    <a:pt x="0" y="7662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94" tIns="81094" rIns="81094" bIns="81094" numCol="1" spcCol="1270" anchor="ctr" anchorCtr="0">
              <a:noAutofit/>
            </a:bodyPr>
            <a:lstStyle/>
            <a:p>
              <a:pPr marL="0" lvl="0" indent="0" algn="l" defTabSz="844550">
                <a:lnSpc>
                  <a:spcPct val="100000"/>
                </a:lnSpc>
                <a:spcBef>
                  <a:spcPct val="0"/>
                </a:spcBef>
                <a:spcAft>
                  <a:spcPct val="35000"/>
                </a:spcAft>
                <a:buNone/>
              </a:pPr>
              <a:r>
                <a:rPr lang="en-US" sz="1900" kern="1200" dirty="0"/>
                <a:t>Who? How? </a:t>
              </a:r>
            </a:p>
          </p:txBody>
        </p:sp>
        <p:sp>
          <p:nvSpPr>
            <p:cNvPr id="15" name="Rectangle: Rounded Corners 14">
              <a:extLst>
                <a:ext uri="{FF2B5EF4-FFF2-40B4-BE49-F238E27FC236}">
                  <a16:creationId xmlns:a16="http://schemas.microsoft.com/office/drawing/2014/main" id="{E197FCC7-5D98-62D0-5537-471409468810}"/>
                </a:ext>
              </a:extLst>
            </p:cNvPr>
            <p:cNvSpPr/>
            <p:nvPr/>
          </p:nvSpPr>
          <p:spPr>
            <a:xfrm>
              <a:off x="196298" y="3045878"/>
              <a:ext cx="4796613" cy="766243"/>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ctangle 15">
              <a:extLst>
                <a:ext uri="{FF2B5EF4-FFF2-40B4-BE49-F238E27FC236}">
                  <a16:creationId xmlns:a16="http://schemas.microsoft.com/office/drawing/2014/main" id="{DFAB7559-D2A3-497D-E89B-7DA3868160E7}"/>
                </a:ext>
                <a:ext uri="{C183D7F6-B498-43B3-948B-1728B52AA6E4}">
                  <adec:decorative xmlns:adec="http://schemas.microsoft.com/office/drawing/2017/decorative" val="1"/>
                </a:ext>
              </a:extLst>
            </p:cNvPr>
            <p:cNvSpPr/>
            <p:nvPr/>
          </p:nvSpPr>
          <p:spPr>
            <a:xfrm>
              <a:off x="428086" y="3218283"/>
              <a:ext cx="421433" cy="42143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388D1F53-D1A4-1BC1-DBF6-AD3347AD768C}"/>
                </a:ext>
              </a:extLst>
            </p:cNvPr>
            <p:cNvSpPr/>
            <p:nvPr/>
          </p:nvSpPr>
          <p:spPr>
            <a:xfrm>
              <a:off x="1081309" y="3045878"/>
              <a:ext cx="3911601" cy="766243"/>
            </a:xfrm>
            <a:custGeom>
              <a:avLst/>
              <a:gdLst>
                <a:gd name="connsiteX0" fmla="*/ 0 w 3911601"/>
                <a:gd name="connsiteY0" fmla="*/ 0 h 766243"/>
                <a:gd name="connsiteX1" fmla="*/ 3911601 w 3911601"/>
                <a:gd name="connsiteY1" fmla="*/ 0 h 766243"/>
                <a:gd name="connsiteX2" fmla="*/ 3911601 w 3911601"/>
                <a:gd name="connsiteY2" fmla="*/ 766243 h 766243"/>
                <a:gd name="connsiteX3" fmla="*/ 0 w 3911601"/>
                <a:gd name="connsiteY3" fmla="*/ 766243 h 766243"/>
                <a:gd name="connsiteX4" fmla="*/ 0 w 3911601"/>
                <a:gd name="connsiteY4" fmla="*/ 0 h 76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1601" h="766243">
                  <a:moveTo>
                    <a:pt x="0" y="0"/>
                  </a:moveTo>
                  <a:lnTo>
                    <a:pt x="3911601" y="0"/>
                  </a:lnTo>
                  <a:lnTo>
                    <a:pt x="3911601" y="766243"/>
                  </a:lnTo>
                  <a:lnTo>
                    <a:pt x="0" y="7662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94" tIns="81094" rIns="81094" bIns="81094" numCol="1" spcCol="1270" anchor="ctr" anchorCtr="0">
              <a:noAutofit/>
            </a:bodyPr>
            <a:lstStyle/>
            <a:p>
              <a:pPr marL="0" lvl="0" indent="0" algn="l" defTabSz="844550">
                <a:lnSpc>
                  <a:spcPct val="100000"/>
                </a:lnSpc>
                <a:spcBef>
                  <a:spcPct val="0"/>
                </a:spcBef>
                <a:spcAft>
                  <a:spcPct val="35000"/>
                </a:spcAft>
                <a:buNone/>
              </a:pPr>
              <a:r>
                <a:rPr lang="en-US" sz="1900" kern="1200" dirty="0"/>
                <a:t>Create a donor stewardship policy.</a:t>
              </a:r>
            </a:p>
          </p:txBody>
        </p:sp>
        <p:sp>
          <p:nvSpPr>
            <p:cNvPr id="18" name="Rectangle: Rounded Corners 17">
              <a:extLst>
                <a:ext uri="{FF2B5EF4-FFF2-40B4-BE49-F238E27FC236}">
                  <a16:creationId xmlns:a16="http://schemas.microsoft.com/office/drawing/2014/main" id="{400C30A4-096D-4F33-4D0B-836B6005B500}"/>
                </a:ext>
              </a:extLst>
            </p:cNvPr>
            <p:cNvSpPr/>
            <p:nvPr/>
          </p:nvSpPr>
          <p:spPr>
            <a:xfrm>
              <a:off x="196298" y="4003682"/>
              <a:ext cx="4796613" cy="766243"/>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id="{189B8C78-645B-2565-E816-78F6DA5845DB}"/>
                </a:ext>
                <a:ext uri="{C183D7F6-B498-43B3-948B-1728B52AA6E4}">
                  <adec:decorative xmlns:adec="http://schemas.microsoft.com/office/drawing/2017/decorative" val="1"/>
                </a:ext>
              </a:extLst>
            </p:cNvPr>
            <p:cNvSpPr/>
            <p:nvPr/>
          </p:nvSpPr>
          <p:spPr>
            <a:xfrm>
              <a:off x="428086" y="4176087"/>
              <a:ext cx="421433" cy="421433"/>
            </a:xfrm>
            <a:prstGeom prst="rect">
              <a:avLst/>
            </a:pr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737F4638-5A37-8387-8533-2DDE533C76D4}"/>
                </a:ext>
              </a:extLst>
            </p:cNvPr>
            <p:cNvSpPr/>
            <p:nvPr/>
          </p:nvSpPr>
          <p:spPr>
            <a:xfrm>
              <a:off x="1081309" y="4003682"/>
              <a:ext cx="3911601" cy="766243"/>
            </a:xfrm>
            <a:custGeom>
              <a:avLst/>
              <a:gdLst>
                <a:gd name="connsiteX0" fmla="*/ 0 w 3911601"/>
                <a:gd name="connsiteY0" fmla="*/ 0 h 766243"/>
                <a:gd name="connsiteX1" fmla="*/ 3911601 w 3911601"/>
                <a:gd name="connsiteY1" fmla="*/ 0 h 766243"/>
                <a:gd name="connsiteX2" fmla="*/ 3911601 w 3911601"/>
                <a:gd name="connsiteY2" fmla="*/ 766243 h 766243"/>
                <a:gd name="connsiteX3" fmla="*/ 0 w 3911601"/>
                <a:gd name="connsiteY3" fmla="*/ 766243 h 766243"/>
                <a:gd name="connsiteX4" fmla="*/ 0 w 3911601"/>
                <a:gd name="connsiteY4" fmla="*/ 0 h 76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1601" h="766243">
                  <a:moveTo>
                    <a:pt x="0" y="0"/>
                  </a:moveTo>
                  <a:lnTo>
                    <a:pt x="3911601" y="0"/>
                  </a:lnTo>
                  <a:lnTo>
                    <a:pt x="3911601" y="766243"/>
                  </a:lnTo>
                  <a:lnTo>
                    <a:pt x="0" y="7662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94" tIns="81094" rIns="81094" bIns="81094" numCol="1" spcCol="1270" anchor="ctr" anchorCtr="0">
              <a:noAutofit/>
            </a:bodyPr>
            <a:lstStyle/>
            <a:p>
              <a:pPr marL="0" lvl="0" indent="0" algn="l" defTabSz="844550">
                <a:lnSpc>
                  <a:spcPct val="100000"/>
                </a:lnSpc>
                <a:spcBef>
                  <a:spcPct val="0"/>
                </a:spcBef>
                <a:spcAft>
                  <a:spcPct val="35000"/>
                </a:spcAft>
                <a:buNone/>
              </a:pPr>
              <a:r>
                <a:rPr lang="en-US" sz="1900" kern="1200" dirty="0"/>
                <a:t>Engage year-round!</a:t>
              </a:r>
            </a:p>
          </p:txBody>
        </p:sp>
        <p:sp>
          <p:nvSpPr>
            <p:cNvPr id="21" name="Rectangle: Rounded Corners 20">
              <a:extLst>
                <a:ext uri="{FF2B5EF4-FFF2-40B4-BE49-F238E27FC236}">
                  <a16:creationId xmlns:a16="http://schemas.microsoft.com/office/drawing/2014/main" id="{4D29D34C-F510-A87B-5391-0C45967C7C03}"/>
                </a:ext>
              </a:extLst>
            </p:cNvPr>
            <p:cNvSpPr/>
            <p:nvPr/>
          </p:nvSpPr>
          <p:spPr>
            <a:xfrm>
              <a:off x="196298" y="4961487"/>
              <a:ext cx="4796613" cy="766243"/>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0E3D4285-A29D-28BC-3AA5-D47C55F1D5B7}"/>
                </a:ext>
                <a:ext uri="{C183D7F6-B498-43B3-948B-1728B52AA6E4}">
                  <adec:decorative xmlns:adec="http://schemas.microsoft.com/office/drawing/2017/decorative" val="1"/>
                </a:ext>
              </a:extLst>
            </p:cNvPr>
            <p:cNvSpPr/>
            <p:nvPr/>
          </p:nvSpPr>
          <p:spPr>
            <a:xfrm>
              <a:off x="428086" y="5150732"/>
              <a:ext cx="421433" cy="421433"/>
            </a:xfrm>
            <a:prstGeom prst="rect">
              <a:avLst/>
            </a:pr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6F263BC7-37FA-4135-7D2E-CB5E559AF413}"/>
                </a:ext>
              </a:extLst>
            </p:cNvPr>
            <p:cNvSpPr/>
            <p:nvPr/>
          </p:nvSpPr>
          <p:spPr>
            <a:xfrm>
              <a:off x="1081309" y="4961487"/>
              <a:ext cx="2158475" cy="766243"/>
            </a:xfrm>
            <a:custGeom>
              <a:avLst/>
              <a:gdLst>
                <a:gd name="connsiteX0" fmla="*/ 0 w 2158475"/>
                <a:gd name="connsiteY0" fmla="*/ 0 h 766243"/>
                <a:gd name="connsiteX1" fmla="*/ 2158475 w 2158475"/>
                <a:gd name="connsiteY1" fmla="*/ 0 h 766243"/>
                <a:gd name="connsiteX2" fmla="*/ 2158475 w 2158475"/>
                <a:gd name="connsiteY2" fmla="*/ 766243 h 766243"/>
                <a:gd name="connsiteX3" fmla="*/ 0 w 2158475"/>
                <a:gd name="connsiteY3" fmla="*/ 766243 h 766243"/>
                <a:gd name="connsiteX4" fmla="*/ 0 w 2158475"/>
                <a:gd name="connsiteY4" fmla="*/ 0 h 76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475" h="766243">
                  <a:moveTo>
                    <a:pt x="0" y="0"/>
                  </a:moveTo>
                  <a:lnTo>
                    <a:pt x="2158475" y="0"/>
                  </a:lnTo>
                  <a:lnTo>
                    <a:pt x="2158475" y="766243"/>
                  </a:lnTo>
                  <a:lnTo>
                    <a:pt x="0" y="7662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94" tIns="81094" rIns="81094" bIns="81094" numCol="1" spcCol="1270" anchor="ctr" anchorCtr="0">
              <a:noAutofit/>
            </a:bodyPr>
            <a:lstStyle/>
            <a:p>
              <a:pPr marL="0" lvl="0" indent="0" algn="l" defTabSz="844550">
                <a:lnSpc>
                  <a:spcPct val="100000"/>
                </a:lnSpc>
                <a:spcBef>
                  <a:spcPct val="0"/>
                </a:spcBef>
                <a:spcAft>
                  <a:spcPct val="35000"/>
                </a:spcAft>
                <a:buNone/>
              </a:pPr>
              <a:r>
                <a:rPr lang="en-US" sz="1900" kern="1200" dirty="0"/>
                <a:t>Categorize donors.</a:t>
              </a:r>
            </a:p>
          </p:txBody>
        </p:sp>
        <p:sp>
          <p:nvSpPr>
            <p:cNvPr id="24" name="Freeform: Shape 23">
              <a:extLst>
                <a:ext uri="{FF2B5EF4-FFF2-40B4-BE49-F238E27FC236}">
                  <a16:creationId xmlns:a16="http://schemas.microsoft.com/office/drawing/2014/main" id="{7293E4F0-18CB-6787-BFBC-5B57F4887143}"/>
                </a:ext>
              </a:extLst>
            </p:cNvPr>
            <p:cNvSpPr/>
            <p:nvPr/>
          </p:nvSpPr>
          <p:spPr>
            <a:xfrm>
              <a:off x="3239785" y="4961487"/>
              <a:ext cx="1753125" cy="766243"/>
            </a:xfrm>
            <a:custGeom>
              <a:avLst/>
              <a:gdLst>
                <a:gd name="connsiteX0" fmla="*/ 0 w 1753125"/>
                <a:gd name="connsiteY0" fmla="*/ 0 h 766243"/>
                <a:gd name="connsiteX1" fmla="*/ 1753125 w 1753125"/>
                <a:gd name="connsiteY1" fmla="*/ 0 h 766243"/>
                <a:gd name="connsiteX2" fmla="*/ 1753125 w 1753125"/>
                <a:gd name="connsiteY2" fmla="*/ 766243 h 766243"/>
                <a:gd name="connsiteX3" fmla="*/ 0 w 1753125"/>
                <a:gd name="connsiteY3" fmla="*/ 766243 h 766243"/>
                <a:gd name="connsiteX4" fmla="*/ 0 w 1753125"/>
                <a:gd name="connsiteY4" fmla="*/ 0 h 766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125" h="766243">
                  <a:moveTo>
                    <a:pt x="0" y="0"/>
                  </a:moveTo>
                  <a:lnTo>
                    <a:pt x="1753125" y="0"/>
                  </a:lnTo>
                  <a:lnTo>
                    <a:pt x="1753125" y="766243"/>
                  </a:lnTo>
                  <a:lnTo>
                    <a:pt x="0" y="76624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1094" tIns="81094" rIns="81094" bIns="81094" numCol="1" spcCol="1270" anchor="ctr" anchorCtr="0">
              <a:noAutofit/>
            </a:bodyPr>
            <a:lstStyle/>
            <a:p>
              <a:pPr marL="0" lvl="0" indent="0" algn="l" defTabSz="800100">
                <a:lnSpc>
                  <a:spcPct val="100000"/>
                </a:lnSpc>
                <a:spcBef>
                  <a:spcPct val="0"/>
                </a:spcBef>
                <a:spcAft>
                  <a:spcPct val="35000"/>
                </a:spcAft>
                <a:buNone/>
              </a:pPr>
              <a:endParaRPr lang="en-US" sz="1800" kern="1200" dirty="0"/>
            </a:p>
          </p:txBody>
        </p:sp>
      </p:grpSp>
      <p:pic>
        <p:nvPicPr>
          <p:cNvPr id="2" name="Picture 1" descr="Thank you">
            <a:extLst>
              <a:ext uri="{FF2B5EF4-FFF2-40B4-BE49-F238E27FC236}">
                <a16:creationId xmlns:a16="http://schemas.microsoft.com/office/drawing/2014/main" id="{DF8C9464-EB0F-CBA7-B879-46E90F743174}"/>
              </a:ext>
              <a:ext uri="{C183D7F6-B498-43B3-948B-1728B52AA6E4}">
                <adec:decorative xmlns:adec="http://schemas.microsoft.com/office/drawing/2017/decorative" val="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5189209" y="972609"/>
            <a:ext cx="7002791" cy="5176864"/>
          </a:xfrm>
          <a:prstGeom prst="rect">
            <a:avLst/>
          </a:prstGeom>
        </p:spPr>
      </p:pic>
      <p:sp>
        <p:nvSpPr>
          <p:cNvPr id="5" name="Rectangle 4">
            <a:extLst>
              <a:ext uri="{FF2B5EF4-FFF2-40B4-BE49-F238E27FC236}">
                <a16:creationId xmlns:a16="http://schemas.microsoft.com/office/drawing/2014/main" id="{DFE6AC30-23EB-961F-BD8B-B62B1F30BC38}"/>
              </a:ext>
              <a:ext uri="{C183D7F6-B498-43B3-948B-1728B52AA6E4}">
                <adec:decorative xmlns:adec="http://schemas.microsoft.com/office/drawing/2017/decorative" val="1"/>
              </a:ext>
            </a:extLst>
          </p:cNvPr>
          <p:cNvSpPr/>
          <p:nvPr/>
        </p:nvSpPr>
        <p:spPr>
          <a:xfrm rot="21302553">
            <a:off x="-173187" y="5912371"/>
            <a:ext cx="12813944" cy="1466851"/>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471864A-9B47-C2C4-4242-2304CBA51325}"/>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0675096" y="5916924"/>
            <a:ext cx="1014761" cy="465099"/>
          </a:xfrm>
          <a:prstGeom prst="rect">
            <a:avLst/>
          </a:prstGeom>
        </p:spPr>
      </p:pic>
    </p:spTree>
    <p:extLst>
      <p:ext uri="{BB962C8B-B14F-4D97-AF65-F5344CB8AC3E}">
        <p14:creationId xmlns:p14="http://schemas.microsoft.com/office/powerpoint/2010/main" val="150034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66700" y="45518"/>
            <a:ext cx="11176002" cy="8454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Donor Stewardship Policy</a:t>
            </a:r>
          </a:p>
        </p:txBody>
      </p:sp>
      <p:graphicFrame>
        <p:nvGraphicFramePr>
          <p:cNvPr id="2" name="Table 5">
            <a:extLst>
              <a:ext uri="{FF2B5EF4-FFF2-40B4-BE49-F238E27FC236}">
                <a16:creationId xmlns:a16="http://schemas.microsoft.com/office/drawing/2014/main" id="{F3E8E869-34CC-AEDE-3809-A389583B6E0B}"/>
              </a:ext>
            </a:extLst>
          </p:cNvPr>
          <p:cNvGraphicFramePr>
            <a:graphicFrameLocks noGrp="1"/>
          </p:cNvGraphicFramePr>
          <p:nvPr>
            <p:extLst>
              <p:ext uri="{D42A27DB-BD31-4B8C-83A1-F6EECF244321}">
                <p14:modId xmlns:p14="http://schemas.microsoft.com/office/powerpoint/2010/main" val="4037605802"/>
              </p:ext>
            </p:extLst>
          </p:nvPr>
        </p:nvGraphicFramePr>
        <p:xfrm>
          <a:off x="430381" y="988055"/>
          <a:ext cx="11012321" cy="5824427"/>
        </p:xfrm>
        <a:graphic>
          <a:graphicData uri="http://schemas.openxmlformats.org/drawingml/2006/table">
            <a:tbl>
              <a:tblPr firstRow="1" firstCol="1" bandRow="1">
                <a:tableStyleId>{5C22544A-7EE6-4342-B048-85BDC9FD1C3A}</a:tableStyleId>
              </a:tblPr>
              <a:tblGrid>
                <a:gridCol w="1102678">
                  <a:extLst>
                    <a:ext uri="{9D8B030D-6E8A-4147-A177-3AD203B41FA5}">
                      <a16:colId xmlns:a16="http://schemas.microsoft.com/office/drawing/2014/main" val="634126265"/>
                    </a:ext>
                  </a:extLst>
                </a:gridCol>
                <a:gridCol w="1947171">
                  <a:extLst>
                    <a:ext uri="{9D8B030D-6E8A-4147-A177-3AD203B41FA5}">
                      <a16:colId xmlns:a16="http://schemas.microsoft.com/office/drawing/2014/main" val="2501152312"/>
                    </a:ext>
                  </a:extLst>
                </a:gridCol>
                <a:gridCol w="2888143">
                  <a:extLst>
                    <a:ext uri="{9D8B030D-6E8A-4147-A177-3AD203B41FA5}">
                      <a16:colId xmlns:a16="http://schemas.microsoft.com/office/drawing/2014/main" val="1807987064"/>
                    </a:ext>
                  </a:extLst>
                </a:gridCol>
                <a:gridCol w="3314474">
                  <a:extLst>
                    <a:ext uri="{9D8B030D-6E8A-4147-A177-3AD203B41FA5}">
                      <a16:colId xmlns:a16="http://schemas.microsoft.com/office/drawing/2014/main" val="3954761469"/>
                    </a:ext>
                  </a:extLst>
                </a:gridCol>
                <a:gridCol w="1759855">
                  <a:extLst>
                    <a:ext uri="{9D8B030D-6E8A-4147-A177-3AD203B41FA5}">
                      <a16:colId xmlns:a16="http://schemas.microsoft.com/office/drawing/2014/main" val="789450240"/>
                    </a:ext>
                  </a:extLst>
                </a:gridCol>
              </a:tblGrid>
              <a:tr h="302525">
                <a:tc>
                  <a:txBody>
                    <a:bodyPr/>
                    <a:lstStyle/>
                    <a:p>
                      <a:pPr algn="ctr"/>
                      <a:r>
                        <a:rPr lang="en-US" sz="1400" dirty="0">
                          <a:solidFill>
                            <a:schemeClr val="tx1"/>
                          </a:solidFill>
                        </a:rPr>
                        <a:t>Donor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dirty="0">
                          <a:solidFill>
                            <a:schemeClr val="tx1"/>
                          </a:solidFill>
                        </a:rPr>
                        <a:t>Defined 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dirty="0">
                          <a:solidFill>
                            <a:schemeClr val="tx1"/>
                          </a:solidFill>
                        </a:rPr>
                        <a:t>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dirty="0">
                          <a:solidFill>
                            <a:schemeClr val="tx1"/>
                          </a:solidFill>
                        </a:rPr>
                        <a:t>Timeline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400" dirty="0">
                          <a:solidFill>
                            <a:schemeClr val="tx1"/>
                          </a:solidFill>
                        </a:rPr>
                        <a:t>Responsible Party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63852989"/>
                  </a:ext>
                </a:extLst>
              </a:tr>
              <a:tr h="222507">
                <a:tc>
                  <a:txBody>
                    <a:bodyPr/>
                    <a:lstStyle/>
                    <a:p>
                      <a:r>
                        <a:rPr lang="en-US" sz="1000" dirty="0">
                          <a:solidFill>
                            <a:schemeClr val="tx1"/>
                          </a:solidFill>
                        </a:rPr>
                        <a:t>Any</a:t>
                      </a:r>
                      <a:r>
                        <a:rPr lang="en-US" sz="1000" baseline="0" dirty="0">
                          <a:solidFill>
                            <a:schemeClr val="tx1"/>
                          </a:solidFill>
                        </a:rPr>
                        <a:t> Donor</a:t>
                      </a:r>
                      <a:endParaRPr lang="en-US"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Any donation of any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Thank you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a:t>
                      </a:r>
                      <a:r>
                        <a:rPr lang="en-US" sz="1000" baseline="0" dirty="0"/>
                        <a:t> 1 week of donation, bi-annual donor newsletter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7515164"/>
                  </a:ext>
                </a:extLst>
              </a:tr>
              <a:tr h="242020">
                <a:tc>
                  <a:txBody>
                    <a:bodyPr/>
                    <a:lstStyle/>
                    <a:p>
                      <a:r>
                        <a:rPr lang="en-US" sz="1000" dirty="0">
                          <a:solidFill>
                            <a:schemeClr val="tx1"/>
                          </a:solidFill>
                        </a:rPr>
                        <a:t>Any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Cash donations of $250+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Tax receipt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To be mailed by</a:t>
                      </a:r>
                      <a:r>
                        <a:rPr lang="en-US" sz="1000" baseline="0" dirty="0"/>
                        <a:t> January 15</a:t>
                      </a:r>
                      <a:r>
                        <a:rPr lang="en-US" sz="1000" baseline="30000" dirty="0"/>
                        <a:t>th</a:t>
                      </a:r>
                      <a:r>
                        <a:rPr lang="en-US" sz="1000" baseline="0" dirty="0"/>
                        <a:t> for preceding year donations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6084599"/>
                  </a:ext>
                </a:extLst>
              </a:tr>
              <a:tr h="242020">
                <a:tc>
                  <a:txBody>
                    <a:bodyPr/>
                    <a:lstStyle/>
                    <a:p>
                      <a:r>
                        <a:rPr lang="en-US" sz="1000" dirty="0">
                          <a:solidFill>
                            <a:schemeClr val="tx1"/>
                          </a:solidFill>
                        </a:rPr>
                        <a:t>New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First time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Thank</a:t>
                      </a:r>
                      <a:r>
                        <a:rPr lang="en-US" sz="1000" baseline="0" dirty="0"/>
                        <a:t> you letter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1 week of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5987895"/>
                  </a:ext>
                </a:extLst>
              </a:tr>
              <a:tr h="196880">
                <a:tc>
                  <a:txBody>
                    <a:bodyPr/>
                    <a:lstStyle/>
                    <a:p>
                      <a:r>
                        <a:rPr lang="en-US" sz="1000" dirty="0">
                          <a:solidFill>
                            <a:schemeClr val="tx1"/>
                          </a:solidFill>
                        </a:rPr>
                        <a:t>New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&gt;$25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EMM pin, sticker or other small</a:t>
                      </a:r>
                      <a:r>
                        <a:rPr lang="en-US" sz="1000" baseline="0" dirty="0"/>
                        <a:t> welcome token</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1 week of donation (with thank you letter)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a:t>
                      </a:r>
                      <a:r>
                        <a:rPr lang="en-US" sz="1000" baseline="0" dirty="0"/>
                        <a:t> Director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328723"/>
                  </a:ext>
                </a:extLst>
              </a:tr>
              <a:tr h="242020">
                <a:tc>
                  <a:txBody>
                    <a:bodyPr/>
                    <a:lstStyle/>
                    <a:p>
                      <a:r>
                        <a:rPr lang="en-US" sz="1000" dirty="0">
                          <a:solidFill>
                            <a:schemeClr val="tx1"/>
                          </a:solidFill>
                        </a:rPr>
                        <a:t>Loyal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Monthly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Monthly thank</a:t>
                      </a:r>
                      <a:r>
                        <a:rPr lang="en-US" sz="1000" baseline="0" dirty="0"/>
                        <a:t> you letter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1 week of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a:t>
                      </a:r>
                      <a:r>
                        <a:rPr lang="en-US" sz="1000" baseline="0" dirty="0"/>
                        <a:t> Director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6353304"/>
                  </a:ext>
                </a:extLst>
              </a:tr>
              <a:tr h="347973">
                <a:tc>
                  <a:txBody>
                    <a:bodyPr/>
                    <a:lstStyle/>
                    <a:p>
                      <a:r>
                        <a:rPr lang="en-US" sz="1000" dirty="0">
                          <a:solidFill>
                            <a:schemeClr val="tx1"/>
                          </a:solidFill>
                        </a:rPr>
                        <a:t>Loyal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Yearly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Thank you</a:t>
                      </a:r>
                      <a:r>
                        <a:rPr lang="en-US" sz="1000" baseline="0" dirty="0"/>
                        <a:t> letter</a:t>
                      </a:r>
                    </a:p>
                    <a:p>
                      <a:r>
                        <a:rPr lang="en-US" sz="1000" baseline="0" dirty="0"/>
                        <a:t>Lifetime donation impact letter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1 week of donation</a:t>
                      </a:r>
                    </a:p>
                    <a:p>
                      <a:r>
                        <a:rPr lang="en-US" sz="1000" dirty="0"/>
                        <a:t>End</a:t>
                      </a:r>
                      <a:r>
                        <a:rPr lang="en-US" sz="1000" baseline="0" dirty="0"/>
                        <a:t> of each year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p>
                      <a:r>
                        <a:rPr lang="en-US" sz="1000" dirty="0"/>
                        <a:t>Board Members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471316"/>
                  </a:ext>
                </a:extLst>
              </a:tr>
              <a:tr h="331309">
                <a:tc>
                  <a:txBody>
                    <a:bodyPr/>
                    <a:lstStyle/>
                    <a:p>
                      <a:r>
                        <a:rPr lang="en-US" sz="1000" dirty="0">
                          <a:solidFill>
                            <a:schemeClr val="tx1"/>
                          </a:solidFill>
                        </a:rPr>
                        <a:t>Major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Donation of $5,000+ (individual,</a:t>
                      </a:r>
                      <a:r>
                        <a:rPr lang="en-US" sz="1000" baseline="0" dirty="0"/>
                        <a:t> company or foundation)</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Thank you letter</a:t>
                      </a:r>
                    </a:p>
                    <a:p>
                      <a:r>
                        <a:rPr lang="en-US" sz="1000" baseline="0" dirty="0"/>
                        <a:t>Hand written thank you</a:t>
                      </a:r>
                    </a:p>
                    <a:p>
                      <a:r>
                        <a:rPr lang="en-US" sz="1000" baseline="0" dirty="0"/>
                        <a:t>Phone call</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1 week of donation</a:t>
                      </a:r>
                    </a:p>
                    <a:p>
                      <a:r>
                        <a:rPr lang="en-US" sz="1000" dirty="0"/>
                        <a:t>Within 1 week of donation</a:t>
                      </a:r>
                    </a:p>
                    <a:p>
                      <a:r>
                        <a:rPr lang="en-US" sz="1000" dirty="0"/>
                        <a:t>Within 1 month of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p>
                      <a:r>
                        <a:rPr lang="en-US" sz="1000" dirty="0"/>
                        <a:t>Board of Directors</a:t>
                      </a:r>
                    </a:p>
                    <a:p>
                      <a:r>
                        <a:rPr lang="en-US" sz="1000" dirty="0"/>
                        <a:t>Board member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7887532"/>
                  </a:ext>
                </a:extLst>
              </a:tr>
              <a:tr h="524374">
                <a:tc>
                  <a:txBody>
                    <a:bodyPr/>
                    <a:lstStyle/>
                    <a:p>
                      <a:r>
                        <a:rPr lang="en-US" sz="1000" dirty="0">
                          <a:solidFill>
                            <a:schemeClr val="tx1"/>
                          </a:solidFill>
                        </a:rPr>
                        <a:t>Major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Individual or company</a:t>
                      </a:r>
                      <a:r>
                        <a:rPr lang="en-US" sz="1000" baseline="0" dirty="0"/>
                        <a:t> only</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Invitation</a:t>
                      </a:r>
                      <a:r>
                        <a:rPr lang="en-US" sz="1000" baseline="0" dirty="0"/>
                        <a:t> to Top Donors Dinner</a:t>
                      </a:r>
                    </a:p>
                    <a:p>
                      <a:r>
                        <a:rPr lang="en-US" sz="1000" baseline="0" dirty="0"/>
                        <a:t>Social media post (local heroes)</a:t>
                      </a:r>
                    </a:p>
                    <a:p>
                      <a:endParaRPr lang="en-US" sz="1000" baseline="0" dirty="0"/>
                    </a:p>
                    <a:p>
                      <a:r>
                        <a:rPr lang="en-US" sz="1000" baseline="0" dirty="0"/>
                        <a:t>Individual impact report</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1</a:t>
                      </a:r>
                      <a:r>
                        <a:rPr lang="en-US" sz="1000" baseline="30000" dirty="0"/>
                        <a:t>st</a:t>
                      </a:r>
                      <a:r>
                        <a:rPr lang="en-US" sz="1000" dirty="0"/>
                        <a:t> quarter each year preceding year donations</a:t>
                      </a:r>
                    </a:p>
                    <a:p>
                      <a:r>
                        <a:rPr lang="en-US" sz="1000" dirty="0"/>
                        <a:t>Within quarter of donation (all large donors</a:t>
                      </a:r>
                      <a:r>
                        <a:rPr lang="en-US" sz="1000" baseline="0" dirty="0"/>
                        <a:t> within same time period)</a:t>
                      </a:r>
                    </a:p>
                    <a:p>
                      <a:r>
                        <a:rPr lang="en-US" sz="1000" baseline="0" dirty="0"/>
                        <a:t>Beginning of fiscal year for previous year gifts</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p>
                      <a:r>
                        <a:rPr lang="en-US" sz="1000" dirty="0"/>
                        <a:t>Executive Director</a:t>
                      </a:r>
                    </a:p>
                    <a:p>
                      <a:endParaRPr lang="en-US" sz="1000" dirty="0"/>
                    </a:p>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8396569"/>
                  </a:ext>
                </a:extLst>
              </a:tr>
              <a:tr h="277067">
                <a:tc>
                  <a:txBody>
                    <a:bodyPr/>
                    <a:lstStyle/>
                    <a:p>
                      <a:r>
                        <a:rPr lang="en-US" sz="1000" dirty="0">
                          <a:solidFill>
                            <a:schemeClr val="tx1"/>
                          </a:solidFill>
                        </a:rPr>
                        <a:t>Major</a:t>
                      </a:r>
                      <a:r>
                        <a:rPr lang="en-US" sz="1000" baseline="0" dirty="0">
                          <a:solidFill>
                            <a:schemeClr val="tx1"/>
                          </a:solidFill>
                        </a:rPr>
                        <a:t> Donor</a:t>
                      </a:r>
                      <a:endParaRPr lang="en-US" sz="1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$10.000+ (lifetime)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Wall of Fame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a year of $10,000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0797645"/>
                  </a:ext>
                </a:extLst>
              </a:tr>
              <a:tr h="254929">
                <a:tc>
                  <a:txBody>
                    <a:bodyPr/>
                    <a:lstStyle/>
                    <a:p>
                      <a:r>
                        <a:rPr lang="en-US" sz="1000" dirty="0">
                          <a:solidFill>
                            <a:schemeClr val="tx1"/>
                          </a:solidFill>
                        </a:rPr>
                        <a:t>Legacy donor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Gift</a:t>
                      </a:r>
                      <a:r>
                        <a:rPr lang="en-US" sz="1000" baseline="0" dirty="0"/>
                        <a:t> of $25,000+ (individual, company or foundation; includes planned giving)</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Thank you letter</a:t>
                      </a:r>
                    </a:p>
                    <a:p>
                      <a:r>
                        <a:rPr lang="en-US" sz="1000" dirty="0"/>
                        <a:t>Hand written thank you</a:t>
                      </a:r>
                    </a:p>
                    <a:p>
                      <a:r>
                        <a:rPr lang="en-US" sz="1000" baseline="0" dirty="0"/>
                        <a:t>Phone call</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1 week of donation</a:t>
                      </a:r>
                    </a:p>
                    <a:p>
                      <a:r>
                        <a:rPr lang="en-US" sz="1000" dirty="0"/>
                        <a:t>Within 1 week of donation</a:t>
                      </a:r>
                    </a:p>
                    <a:p>
                      <a:r>
                        <a:rPr lang="en-US" sz="1000" dirty="0"/>
                        <a:t>Within 1 month</a:t>
                      </a:r>
                      <a:r>
                        <a:rPr lang="en-US" sz="1000" baseline="0" dirty="0"/>
                        <a:t> of donation</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a:t>
                      </a:r>
                      <a:r>
                        <a:rPr lang="en-US" sz="1000" baseline="0" dirty="0"/>
                        <a:t> Director</a:t>
                      </a:r>
                    </a:p>
                    <a:p>
                      <a:r>
                        <a:rPr lang="en-US" sz="1000" baseline="0" dirty="0"/>
                        <a:t>Board of Directors</a:t>
                      </a:r>
                    </a:p>
                    <a:p>
                      <a:r>
                        <a:rPr lang="en-US" sz="1000" baseline="0" dirty="0"/>
                        <a:t>Executive Director + Board</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928808"/>
                  </a:ext>
                </a:extLst>
              </a:tr>
              <a:tr h="363030">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Individual or company</a:t>
                      </a:r>
                      <a:r>
                        <a:rPr lang="en-US" sz="1000" baseline="0" dirty="0"/>
                        <a:t> only</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Invitation</a:t>
                      </a:r>
                      <a:r>
                        <a:rPr lang="en-US" sz="1000" baseline="0" dirty="0"/>
                        <a:t> to Top Donors Dinner</a:t>
                      </a:r>
                    </a:p>
                    <a:p>
                      <a:r>
                        <a:rPr lang="en-US" sz="1000" baseline="0" dirty="0"/>
                        <a:t>Press release</a:t>
                      </a:r>
                    </a:p>
                    <a:p>
                      <a:r>
                        <a:rPr lang="en-US" sz="1000" baseline="0" dirty="0"/>
                        <a:t>Social media post (local heroes)</a:t>
                      </a:r>
                    </a:p>
                    <a:p>
                      <a:endParaRPr lang="en-US" sz="1000" baseline="0" dirty="0"/>
                    </a:p>
                    <a:p>
                      <a:r>
                        <a:rPr lang="en-US" sz="1000" baseline="0" dirty="0"/>
                        <a:t>Featured article/blog post on website (partner heroes)</a:t>
                      </a:r>
                    </a:p>
                    <a:p>
                      <a:r>
                        <a:rPr lang="en-US" sz="1000" baseline="0" dirty="0"/>
                        <a:t>Impact letter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1</a:t>
                      </a:r>
                      <a:r>
                        <a:rPr lang="en-US" sz="1000" baseline="30000" dirty="0"/>
                        <a:t>st</a:t>
                      </a:r>
                      <a:r>
                        <a:rPr lang="en-US" sz="1000" dirty="0"/>
                        <a:t> quarter each year preceding year donations</a:t>
                      </a:r>
                    </a:p>
                    <a:p>
                      <a:r>
                        <a:rPr lang="en-US" sz="1000" dirty="0"/>
                        <a:t>Within quarter of donation (pending</a:t>
                      </a:r>
                      <a:r>
                        <a:rPr lang="en-US" sz="1000" baseline="0" dirty="0"/>
                        <a:t> donor approval) </a:t>
                      </a:r>
                    </a:p>
                    <a:p>
                      <a:r>
                        <a:rPr lang="en-US" sz="1000" baseline="0" dirty="0"/>
                        <a:t>Within quarter of donation-all large donors within same time period)</a:t>
                      </a:r>
                    </a:p>
                    <a:p>
                      <a:r>
                        <a:rPr lang="en-US" sz="1000" baseline="0" dirty="0"/>
                        <a:t>Within quarter of donation</a:t>
                      </a:r>
                    </a:p>
                    <a:p>
                      <a:endParaRPr lang="en-US" sz="1000" baseline="0" dirty="0"/>
                    </a:p>
                    <a:p>
                      <a:r>
                        <a:rPr lang="en-US" sz="1000" baseline="0" dirty="0"/>
                        <a:t>Within 1 year of donation</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p>
                      <a:r>
                        <a:rPr lang="en-US" sz="1000" dirty="0"/>
                        <a:t>Executive Director</a:t>
                      </a:r>
                    </a:p>
                    <a:p>
                      <a:r>
                        <a:rPr lang="en-US" sz="1000" dirty="0"/>
                        <a:t>Executive Director</a:t>
                      </a:r>
                    </a:p>
                    <a:p>
                      <a:endParaRPr lang="en-US" sz="1000" dirty="0"/>
                    </a:p>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8671698"/>
                  </a:ext>
                </a:extLst>
              </a:tr>
              <a:tr h="274320">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Gift of $50,000+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Video for website &amp; social media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Within 6 months of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 Director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4297755"/>
                  </a:ext>
                </a:extLst>
              </a:tr>
              <a:tr h="363030">
                <a:tc>
                  <a:txBody>
                    <a:bodyPr/>
                    <a:lstStyle/>
                    <a:p>
                      <a:r>
                        <a:rPr lang="en-US" sz="1000" dirty="0">
                          <a:solidFill>
                            <a:schemeClr val="tx1"/>
                          </a:solidFill>
                        </a:rPr>
                        <a:t>In-Kind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Any non-cash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Acknowledged as describe above at the appropriate monetary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As described 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dirty="0"/>
                        <a:t>Executive</a:t>
                      </a:r>
                      <a:r>
                        <a:rPr lang="en-US" sz="1000" baseline="0" dirty="0"/>
                        <a:t> Director</a:t>
                      </a: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951002"/>
                  </a:ext>
                </a:extLst>
              </a:tr>
            </a:tbl>
          </a:graphicData>
        </a:graphic>
      </p:graphicFrame>
    </p:spTree>
    <p:extLst>
      <p:ext uri="{BB962C8B-B14F-4D97-AF65-F5344CB8AC3E}">
        <p14:creationId xmlns:p14="http://schemas.microsoft.com/office/powerpoint/2010/main" val="115156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12600" y="45518"/>
            <a:ext cx="12607800"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Building Community Relationships</a:t>
            </a:r>
            <a:endParaRPr kumimoji="0" lang="en-US" sz="54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grpSp>
        <p:nvGrpSpPr>
          <p:cNvPr id="2" name="Group 1" descr="Match up interests. Board &amp; volunteers as ambassadors. Attend Chamber of Commerce networking events. Present your WHY to Civic Groups. Invite local businesses to volunteer, attend an event, have a private tour. Host lunch &amp; learns.&#10;&#10;&#10;&#10;">
            <a:extLst>
              <a:ext uri="{FF2B5EF4-FFF2-40B4-BE49-F238E27FC236}">
                <a16:creationId xmlns:a16="http://schemas.microsoft.com/office/drawing/2014/main" id="{CAB23E3E-C59D-7BED-EC36-744D94A1FB32}"/>
              </a:ext>
            </a:extLst>
          </p:cNvPr>
          <p:cNvGrpSpPr/>
          <p:nvPr/>
        </p:nvGrpSpPr>
        <p:grpSpPr>
          <a:xfrm>
            <a:off x="159243" y="1113609"/>
            <a:ext cx="4793572" cy="4801761"/>
            <a:chOff x="159243" y="1113609"/>
            <a:chExt cx="4793572" cy="4801761"/>
          </a:xfrm>
        </p:grpSpPr>
        <p:sp>
          <p:nvSpPr>
            <p:cNvPr id="6" name="Rectangle: Rounded Corners 5">
              <a:extLst>
                <a:ext uri="{FF2B5EF4-FFF2-40B4-BE49-F238E27FC236}">
                  <a16:creationId xmlns:a16="http://schemas.microsoft.com/office/drawing/2014/main" id="{093C4317-832D-A9D1-ABBC-42F3E4AF033F}"/>
                </a:ext>
              </a:extLst>
            </p:cNvPr>
            <p:cNvSpPr/>
            <p:nvPr/>
          </p:nvSpPr>
          <p:spPr>
            <a:xfrm>
              <a:off x="159243" y="1113609"/>
              <a:ext cx="4793572" cy="662097"/>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FA921E5B-01A7-53DB-5EEE-693A2707C9E5}"/>
                </a:ext>
                <a:ext uri="{C183D7F6-B498-43B3-948B-1728B52AA6E4}">
                  <adec:decorative xmlns:adec="http://schemas.microsoft.com/office/drawing/2017/decorative" val="1"/>
                </a:ext>
              </a:extLst>
            </p:cNvPr>
            <p:cNvSpPr/>
            <p:nvPr/>
          </p:nvSpPr>
          <p:spPr>
            <a:xfrm>
              <a:off x="359527" y="1264134"/>
              <a:ext cx="364153" cy="364153"/>
            </a:xfrm>
            <a:prstGeom prst="rect">
              <a:avLst/>
            </a:prstGeom>
            <a: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E2AD7513-5129-6C24-1507-D30F2C4B516B}"/>
                </a:ext>
              </a:extLst>
            </p:cNvPr>
            <p:cNvSpPr/>
            <p:nvPr/>
          </p:nvSpPr>
          <p:spPr>
            <a:xfrm>
              <a:off x="923965" y="1115162"/>
              <a:ext cx="4028849" cy="662097"/>
            </a:xfrm>
            <a:custGeom>
              <a:avLst/>
              <a:gdLst>
                <a:gd name="connsiteX0" fmla="*/ 0 w 4028849"/>
                <a:gd name="connsiteY0" fmla="*/ 0 h 662097"/>
                <a:gd name="connsiteX1" fmla="*/ 4028849 w 4028849"/>
                <a:gd name="connsiteY1" fmla="*/ 0 h 662097"/>
                <a:gd name="connsiteX2" fmla="*/ 4028849 w 4028849"/>
                <a:gd name="connsiteY2" fmla="*/ 662097 h 662097"/>
                <a:gd name="connsiteX3" fmla="*/ 0 w 4028849"/>
                <a:gd name="connsiteY3" fmla="*/ 662097 h 662097"/>
                <a:gd name="connsiteX4" fmla="*/ 0 w 4028849"/>
                <a:gd name="connsiteY4" fmla="*/ 0 h 66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49" h="662097">
                  <a:moveTo>
                    <a:pt x="0" y="0"/>
                  </a:moveTo>
                  <a:lnTo>
                    <a:pt x="4028849" y="0"/>
                  </a:lnTo>
                  <a:lnTo>
                    <a:pt x="4028849" y="662097"/>
                  </a:lnTo>
                  <a:lnTo>
                    <a:pt x="0" y="66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072" tIns="70072" rIns="70072" bIns="70072" numCol="1" spcCol="1270" anchor="ctr" anchorCtr="0">
              <a:noAutofit/>
            </a:bodyPr>
            <a:lstStyle/>
            <a:p>
              <a:pPr marL="0" lvl="0" indent="0" algn="l" defTabSz="711200">
                <a:lnSpc>
                  <a:spcPct val="100000"/>
                </a:lnSpc>
                <a:spcBef>
                  <a:spcPct val="0"/>
                </a:spcBef>
                <a:spcAft>
                  <a:spcPct val="35000"/>
                </a:spcAft>
                <a:buNone/>
              </a:pPr>
              <a:r>
                <a:rPr lang="en-US" sz="1600" kern="1200" dirty="0"/>
                <a:t>Match up interests.</a:t>
              </a:r>
            </a:p>
          </p:txBody>
        </p:sp>
        <p:sp>
          <p:nvSpPr>
            <p:cNvPr id="12" name="Rectangle: Rounded Corners 11">
              <a:extLst>
                <a:ext uri="{FF2B5EF4-FFF2-40B4-BE49-F238E27FC236}">
                  <a16:creationId xmlns:a16="http://schemas.microsoft.com/office/drawing/2014/main" id="{2DBB9513-2D0D-09AA-0EA1-810CF0156EA1}"/>
                </a:ext>
              </a:extLst>
            </p:cNvPr>
            <p:cNvSpPr/>
            <p:nvPr/>
          </p:nvSpPr>
          <p:spPr>
            <a:xfrm>
              <a:off x="159243" y="1942784"/>
              <a:ext cx="4793572" cy="662097"/>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a16="http://schemas.microsoft.com/office/drawing/2014/main" id="{B6D3439C-C3A2-BD73-367D-4F4DEB224F37}"/>
                </a:ext>
                <a:ext uri="{C183D7F6-B498-43B3-948B-1728B52AA6E4}">
                  <adec:decorative xmlns:adec="http://schemas.microsoft.com/office/drawing/2017/decorative" val="1"/>
                </a:ext>
              </a:extLst>
            </p:cNvPr>
            <p:cNvSpPr/>
            <p:nvPr/>
          </p:nvSpPr>
          <p:spPr>
            <a:xfrm>
              <a:off x="320067" y="2091756"/>
              <a:ext cx="364153" cy="364153"/>
            </a:xfrm>
            <a:prstGeom prst="rect">
              <a:avLst/>
            </a:pr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0174199C-BCBD-06BE-3C49-7EFDCA73EB0C}"/>
                </a:ext>
              </a:extLst>
            </p:cNvPr>
            <p:cNvSpPr/>
            <p:nvPr/>
          </p:nvSpPr>
          <p:spPr>
            <a:xfrm>
              <a:off x="923965" y="1942784"/>
              <a:ext cx="4028849" cy="662097"/>
            </a:xfrm>
            <a:custGeom>
              <a:avLst/>
              <a:gdLst>
                <a:gd name="connsiteX0" fmla="*/ 0 w 4028849"/>
                <a:gd name="connsiteY0" fmla="*/ 0 h 662097"/>
                <a:gd name="connsiteX1" fmla="*/ 4028849 w 4028849"/>
                <a:gd name="connsiteY1" fmla="*/ 0 h 662097"/>
                <a:gd name="connsiteX2" fmla="*/ 4028849 w 4028849"/>
                <a:gd name="connsiteY2" fmla="*/ 662097 h 662097"/>
                <a:gd name="connsiteX3" fmla="*/ 0 w 4028849"/>
                <a:gd name="connsiteY3" fmla="*/ 662097 h 662097"/>
                <a:gd name="connsiteX4" fmla="*/ 0 w 4028849"/>
                <a:gd name="connsiteY4" fmla="*/ 0 h 66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49" h="662097">
                  <a:moveTo>
                    <a:pt x="0" y="0"/>
                  </a:moveTo>
                  <a:lnTo>
                    <a:pt x="4028849" y="0"/>
                  </a:lnTo>
                  <a:lnTo>
                    <a:pt x="4028849" y="662097"/>
                  </a:lnTo>
                  <a:lnTo>
                    <a:pt x="0" y="662097"/>
                  </a:lnTo>
                  <a:lnTo>
                    <a:pt x="0" y="0"/>
                  </a:lnTo>
                  <a:close/>
                </a:path>
              </a:pathLst>
            </a:custGeom>
            <a:solidFill>
              <a:schemeClr val="accent3">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072" tIns="70072" rIns="70072" bIns="70072" numCol="1" spcCol="1270" anchor="ctr" anchorCtr="0">
              <a:noAutofit/>
            </a:bodyPr>
            <a:lstStyle/>
            <a:p>
              <a:pPr marL="0" lvl="0" indent="0" algn="l" defTabSz="711200">
                <a:lnSpc>
                  <a:spcPct val="100000"/>
                </a:lnSpc>
                <a:spcBef>
                  <a:spcPct val="0"/>
                </a:spcBef>
                <a:spcAft>
                  <a:spcPct val="35000"/>
                </a:spcAft>
                <a:buNone/>
              </a:pPr>
              <a:r>
                <a:rPr lang="en-US" sz="1600" kern="1200" dirty="0"/>
                <a:t>Board &amp; volunteers as ambassadors.</a:t>
              </a:r>
            </a:p>
          </p:txBody>
        </p:sp>
        <p:sp>
          <p:nvSpPr>
            <p:cNvPr id="15" name="Rectangle: Rounded Corners 14">
              <a:extLst>
                <a:ext uri="{FF2B5EF4-FFF2-40B4-BE49-F238E27FC236}">
                  <a16:creationId xmlns:a16="http://schemas.microsoft.com/office/drawing/2014/main" id="{0C76130C-C1AA-24FF-D36F-5BE9A8E346DC}"/>
                </a:ext>
              </a:extLst>
            </p:cNvPr>
            <p:cNvSpPr/>
            <p:nvPr/>
          </p:nvSpPr>
          <p:spPr>
            <a:xfrm>
              <a:off x="159243" y="2770407"/>
              <a:ext cx="4793572" cy="662097"/>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ctangle 15">
              <a:extLst>
                <a:ext uri="{FF2B5EF4-FFF2-40B4-BE49-F238E27FC236}">
                  <a16:creationId xmlns:a16="http://schemas.microsoft.com/office/drawing/2014/main" id="{8E562A1B-F595-5CBE-2C54-1BF097484A9A}"/>
                </a:ext>
                <a:ext uri="{C183D7F6-B498-43B3-948B-1728B52AA6E4}">
                  <adec:decorative xmlns:adec="http://schemas.microsoft.com/office/drawing/2017/decorative" val="1"/>
                </a:ext>
              </a:extLst>
            </p:cNvPr>
            <p:cNvSpPr/>
            <p:nvPr/>
          </p:nvSpPr>
          <p:spPr>
            <a:xfrm>
              <a:off x="320067" y="2981565"/>
              <a:ext cx="364153" cy="364153"/>
            </a:xfrm>
            <a:prstGeom prst="rect">
              <a:avLst/>
            </a:pr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CC958B25-58D9-AF74-008A-AE5A7ECA4526}"/>
                </a:ext>
              </a:extLst>
            </p:cNvPr>
            <p:cNvSpPr/>
            <p:nvPr/>
          </p:nvSpPr>
          <p:spPr>
            <a:xfrm>
              <a:off x="923965" y="2770407"/>
              <a:ext cx="4028849" cy="662097"/>
            </a:xfrm>
            <a:custGeom>
              <a:avLst/>
              <a:gdLst>
                <a:gd name="connsiteX0" fmla="*/ 0 w 4028849"/>
                <a:gd name="connsiteY0" fmla="*/ 0 h 662097"/>
                <a:gd name="connsiteX1" fmla="*/ 4028849 w 4028849"/>
                <a:gd name="connsiteY1" fmla="*/ 0 h 662097"/>
                <a:gd name="connsiteX2" fmla="*/ 4028849 w 4028849"/>
                <a:gd name="connsiteY2" fmla="*/ 662097 h 662097"/>
                <a:gd name="connsiteX3" fmla="*/ 0 w 4028849"/>
                <a:gd name="connsiteY3" fmla="*/ 662097 h 662097"/>
                <a:gd name="connsiteX4" fmla="*/ 0 w 4028849"/>
                <a:gd name="connsiteY4" fmla="*/ 0 h 66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49" h="662097">
                  <a:moveTo>
                    <a:pt x="0" y="0"/>
                  </a:moveTo>
                  <a:lnTo>
                    <a:pt x="4028849" y="0"/>
                  </a:lnTo>
                  <a:lnTo>
                    <a:pt x="4028849" y="662097"/>
                  </a:lnTo>
                  <a:lnTo>
                    <a:pt x="0" y="66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072" tIns="70072" rIns="70072" bIns="70072" numCol="1" spcCol="1270" anchor="ctr" anchorCtr="0">
              <a:noAutofit/>
            </a:bodyPr>
            <a:lstStyle/>
            <a:p>
              <a:pPr marL="0" lvl="0" indent="0" algn="l" defTabSz="711200">
                <a:lnSpc>
                  <a:spcPct val="100000"/>
                </a:lnSpc>
                <a:spcBef>
                  <a:spcPct val="0"/>
                </a:spcBef>
                <a:spcAft>
                  <a:spcPct val="35000"/>
                </a:spcAft>
                <a:buNone/>
              </a:pPr>
              <a:r>
                <a:rPr lang="en-US" sz="1600" kern="1200" dirty="0"/>
                <a:t>Attend Chamber of Commerce networking events.</a:t>
              </a:r>
            </a:p>
          </p:txBody>
        </p:sp>
        <p:sp>
          <p:nvSpPr>
            <p:cNvPr id="18" name="Rectangle: Rounded Corners 17">
              <a:extLst>
                <a:ext uri="{FF2B5EF4-FFF2-40B4-BE49-F238E27FC236}">
                  <a16:creationId xmlns:a16="http://schemas.microsoft.com/office/drawing/2014/main" id="{8A9CAF00-D596-B0CE-C177-E125639E8847}"/>
                </a:ext>
              </a:extLst>
            </p:cNvPr>
            <p:cNvSpPr/>
            <p:nvPr/>
          </p:nvSpPr>
          <p:spPr>
            <a:xfrm>
              <a:off x="159243" y="3598029"/>
              <a:ext cx="4793572" cy="662097"/>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a16="http://schemas.microsoft.com/office/drawing/2014/main" id="{DA18DF02-A3A7-380F-9D97-EDAC8B04F9F0}"/>
                </a:ext>
                <a:ext uri="{C183D7F6-B498-43B3-948B-1728B52AA6E4}">
                  <adec:decorative xmlns:adec="http://schemas.microsoft.com/office/drawing/2017/decorative" val="1"/>
                </a:ext>
              </a:extLst>
            </p:cNvPr>
            <p:cNvSpPr/>
            <p:nvPr/>
          </p:nvSpPr>
          <p:spPr>
            <a:xfrm>
              <a:off x="320067" y="3747001"/>
              <a:ext cx="364153" cy="364153"/>
            </a:xfrm>
            <a:prstGeom prst="rect">
              <a:avLst/>
            </a:pr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F3313B0B-9303-59E9-0FC4-5052088F78FF}"/>
                </a:ext>
              </a:extLst>
            </p:cNvPr>
            <p:cNvSpPr/>
            <p:nvPr/>
          </p:nvSpPr>
          <p:spPr>
            <a:xfrm>
              <a:off x="923965" y="3598029"/>
              <a:ext cx="4028849" cy="662097"/>
            </a:xfrm>
            <a:custGeom>
              <a:avLst/>
              <a:gdLst>
                <a:gd name="connsiteX0" fmla="*/ 0 w 4028849"/>
                <a:gd name="connsiteY0" fmla="*/ 0 h 662097"/>
                <a:gd name="connsiteX1" fmla="*/ 4028849 w 4028849"/>
                <a:gd name="connsiteY1" fmla="*/ 0 h 662097"/>
                <a:gd name="connsiteX2" fmla="*/ 4028849 w 4028849"/>
                <a:gd name="connsiteY2" fmla="*/ 662097 h 662097"/>
                <a:gd name="connsiteX3" fmla="*/ 0 w 4028849"/>
                <a:gd name="connsiteY3" fmla="*/ 662097 h 662097"/>
                <a:gd name="connsiteX4" fmla="*/ 0 w 4028849"/>
                <a:gd name="connsiteY4" fmla="*/ 0 h 66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49" h="662097">
                  <a:moveTo>
                    <a:pt x="0" y="0"/>
                  </a:moveTo>
                  <a:lnTo>
                    <a:pt x="4028849" y="0"/>
                  </a:lnTo>
                  <a:lnTo>
                    <a:pt x="4028849" y="662097"/>
                  </a:lnTo>
                  <a:lnTo>
                    <a:pt x="0" y="662097"/>
                  </a:lnTo>
                  <a:lnTo>
                    <a:pt x="0" y="0"/>
                  </a:lnTo>
                  <a:close/>
                </a:path>
              </a:pathLst>
            </a:custGeom>
            <a:solidFill>
              <a:schemeClr val="accent3">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072" tIns="70072" rIns="70072" bIns="70072" numCol="1" spcCol="1270" anchor="ctr" anchorCtr="0">
              <a:noAutofit/>
            </a:bodyPr>
            <a:lstStyle/>
            <a:p>
              <a:pPr marL="0" lvl="0" indent="0" algn="l" defTabSz="711200">
                <a:lnSpc>
                  <a:spcPct val="100000"/>
                </a:lnSpc>
                <a:spcBef>
                  <a:spcPct val="0"/>
                </a:spcBef>
                <a:spcAft>
                  <a:spcPct val="35000"/>
                </a:spcAft>
                <a:buNone/>
              </a:pPr>
              <a:r>
                <a:rPr lang="en-US" sz="1600" kern="1200" dirty="0"/>
                <a:t>Present your WHY to Civic Groups.</a:t>
              </a:r>
            </a:p>
          </p:txBody>
        </p:sp>
        <p:sp>
          <p:nvSpPr>
            <p:cNvPr id="21" name="Rectangle: Rounded Corners 20">
              <a:extLst>
                <a:ext uri="{FF2B5EF4-FFF2-40B4-BE49-F238E27FC236}">
                  <a16:creationId xmlns:a16="http://schemas.microsoft.com/office/drawing/2014/main" id="{7CCD065B-4CAE-C8E8-16CC-F765232A05F1}"/>
                </a:ext>
              </a:extLst>
            </p:cNvPr>
            <p:cNvSpPr/>
            <p:nvPr/>
          </p:nvSpPr>
          <p:spPr>
            <a:xfrm>
              <a:off x="159243" y="4425651"/>
              <a:ext cx="4793572" cy="662097"/>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2" name="Rectangle 21">
              <a:extLst>
                <a:ext uri="{FF2B5EF4-FFF2-40B4-BE49-F238E27FC236}">
                  <a16:creationId xmlns:a16="http://schemas.microsoft.com/office/drawing/2014/main" id="{28C6D155-3C61-EEB6-260D-C2F283FF2C5C}"/>
                </a:ext>
                <a:ext uri="{C183D7F6-B498-43B3-948B-1728B52AA6E4}">
                  <adec:decorative xmlns:adec="http://schemas.microsoft.com/office/drawing/2017/decorative" val="1"/>
                </a:ext>
              </a:extLst>
            </p:cNvPr>
            <p:cNvSpPr/>
            <p:nvPr/>
          </p:nvSpPr>
          <p:spPr>
            <a:xfrm>
              <a:off x="394686" y="4668942"/>
              <a:ext cx="364153" cy="364153"/>
            </a:xfrm>
            <a:prstGeom prst="rect">
              <a:avLst/>
            </a:pr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3CBC4454-1F64-6B6D-1BDF-8124C6FDBCA3}"/>
                </a:ext>
              </a:extLst>
            </p:cNvPr>
            <p:cNvSpPr/>
            <p:nvPr/>
          </p:nvSpPr>
          <p:spPr>
            <a:xfrm>
              <a:off x="923965" y="4409489"/>
              <a:ext cx="4028849" cy="662097"/>
            </a:xfrm>
            <a:custGeom>
              <a:avLst/>
              <a:gdLst>
                <a:gd name="connsiteX0" fmla="*/ 0 w 4028849"/>
                <a:gd name="connsiteY0" fmla="*/ 0 h 662097"/>
                <a:gd name="connsiteX1" fmla="*/ 4028849 w 4028849"/>
                <a:gd name="connsiteY1" fmla="*/ 0 h 662097"/>
                <a:gd name="connsiteX2" fmla="*/ 4028849 w 4028849"/>
                <a:gd name="connsiteY2" fmla="*/ 662097 h 662097"/>
                <a:gd name="connsiteX3" fmla="*/ 0 w 4028849"/>
                <a:gd name="connsiteY3" fmla="*/ 662097 h 662097"/>
                <a:gd name="connsiteX4" fmla="*/ 0 w 4028849"/>
                <a:gd name="connsiteY4" fmla="*/ 0 h 66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49" h="662097">
                  <a:moveTo>
                    <a:pt x="0" y="0"/>
                  </a:moveTo>
                  <a:lnTo>
                    <a:pt x="4028849" y="0"/>
                  </a:lnTo>
                  <a:lnTo>
                    <a:pt x="4028849" y="662097"/>
                  </a:lnTo>
                  <a:lnTo>
                    <a:pt x="0" y="66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072" tIns="70072" rIns="70072" bIns="70072" numCol="1" spcCol="1270" anchor="ctr" anchorCtr="0">
              <a:noAutofit/>
            </a:bodyPr>
            <a:lstStyle/>
            <a:p>
              <a:pPr marL="0" lvl="0" indent="0" algn="l" defTabSz="711200">
                <a:lnSpc>
                  <a:spcPct val="100000"/>
                </a:lnSpc>
                <a:spcBef>
                  <a:spcPct val="0"/>
                </a:spcBef>
                <a:spcAft>
                  <a:spcPct val="35000"/>
                </a:spcAft>
                <a:buNone/>
              </a:pPr>
              <a:r>
                <a:rPr lang="en-US" sz="1600" kern="1200" dirty="0"/>
                <a:t>Invite local businesses to volunteer, attend an event, have a private tour.</a:t>
              </a:r>
            </a:p>
          </p:txBody>
        </p:sp>
        <p:sp>
          <p:nvSpPr>
            <p:cNvPr id="24" name="Rectangle: Rounded Corners 23">
              <a:extLst>
                <a:ext uri="{FF2B5EF4-FFF2-40B4-BE49-F238E27FC236}">
                  <a16:creationId xmlns:a16="http://schemas.microsoft.com/office/drawing/2014/main" id="{D0FDC4BC-246E-7E0A-9A09-3CB4554AC608}"/>
                </a:ext>
              </a:extLst>
            </p:cNvPr>
            <p:cNvSpPr/>
            <p:nvPr/>
          </p:nvSpPr>
          <p:spPr>
            <a:xfrm>
              <a:off x="159243" y="5253273"/>
              <a:ext cx="4793572" cy="662097"/>
            </a:xfrm>
            <a:prstGeom prst="roundRect">
              <a:avLst>
                <a:gd name="adj" fmla="val 10000"/>
              </a:avLst>
            </a:pr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Rectangle 24">
              <a:extLst>
                <a:ext uri="{FF2B5EF4-FFF2-40B4-BE49-F238E27FC236}">
                  <a16:creationId xmlns:a16="http://schemas.microsoft.com/office/drawing/2014/main" id="{71BD029B-5435-1EF6-44EF-C4BE7E6AC600}"/>
                </a:ext>
                <a:ext uri="{C183D7F6-B498-43B3-948B-1728B52AA6E4}">
                  <adec:decorative xmlns:adec="http://schemas.microsoft.com/office/drawing/2017/decorative" val="1"/>
                </a:ext>
              </a:extLst>
            </p:cNvPr>
            <p:cNvSpPr/>
            <p:nvPr/>
          </p:nvSpPr>
          <p:spPr>
            <a:xfrm>
              <a:off x="320067" y="5420850"/>
              <a:ext cx="364153" cy="364153"/>
            </a:xfrm>
            <a:prstGeom prst="rect">
              <a:avLst/>
            </a:prstGeom>
            <a: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Freeform: Shape 25">
              <a:extLst>
                <a:ext uri="{FF2B5EF4-FFF2-40B4-BE49-F238E27FC236}">
                  <a16:creationId xmlns:a16="http://schemas.microsoft.com/office/drawing/2014/main" id="{FD64F1DA-E83A-01BC-AE51-464AA86C58D5}"/>
                </a:ext>
              </a:extLst>
            </p:cNvPr>
            <p:cNvSpPr/>
            <p:nvPr/>
          </p:nvSpPr>
          <p:spPr>
            <a:xfrm>
              <a:off x="923965" y="5253273"/>
              <a:ext cx="4028849" cy="662097"/>
            </a:xfrm>
            <a:custGeom>
              <a:avLst/>
              <a:gdLst>
                <a:gd name="connsiteX0" fmla="*/ 0 w 4028849"/>
                <a:gd name="connsiteY0" fmla="*/ 0 h 662097"/>
                <a:gd name="connsiteX1" fmla="*/ 4028849 w 4028849"/>
                <a:gd name="connsiteY1" fmla="*/ 0 h 662097"/>
                <a:gd name="connsiteX2" fmla="*/ 4028849 w 4028849"/>
                <a:gd name="connsiteY2" fmla="*/ 662097 h 662097"/>
                <a:gd name="connsiteX3" fmla="*/ 0 w 4028849"/>
                <a:gd name="connsiteY3" fmla="*/ 662097 h 662097"/>
                <a:gd name="connsiteX4" fmla="*/ 0 w 4028849"/>
                <a:gd name="connsiteY4" fmla="*/ 0 h 662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8849" h="662097">
                  <a:moveTo>
                    <a:pt x="0" y="0"/>
                  </a:moveTo>
                  <a:lnTo>
                    <a:pt x="4028849" y="0"/>
                  </a:lnTo>
                  <a:lnTo>
                    <a:pt x="4028849" y="662097"/>
                  </a:lnTo>
                  <a:lnTo>
                    <a:pt x="0" y="6620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0072" tIns="70072" rIns="70072" bIns="70072" numCol="1" spcCol="1270" anchor="ctr" anchorCtr="0">
              <a:noAutofit/>
            </a:bodyPr>
            <a:lstStyle/>
            <a:p>
              <a:pPr marL="0" lvl="0" indent="0" algn="l" defTabSz="711200">
                <a:lnSpc>
                  <a:spcPct val="100000"/>
                </a:lnSpc>
                <a:spcBef>
                  <a:spcPct val="0"/>
                </a:spcBef>
                <a:spcAft>
                  <a:spcPct val="35000"/>
                </a:spcAft>
                <a:buNone/>
              </a:pPr>
              <a:r>
                <a:rPr lang="en-US" sz="1600" kern="1200" dirty="0"/>
                <a:t>Host lunch &amp; learns.</a:t>
              </a:r>
            </a:p>
          </p:txBody>
        </p:sp>
      </p:grpSp>
      <p:pic>
        <p:nvPicPr>
          <p:cNvPr id="8" name="Picture 7" descr="graphic promoting charity donations">
            <a:extLst>
              <a:ext uri="{FF2B5EF4-FFF2-40B4-BE49-F238E27FC236}">
                <a16:creationId xmlns:a16="http://schemas.microsoft.com/office/drawing/2014/main" id="{E899128A-F954-A3D0-410C-A6ACA8D4FF5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524099">
            <a:off x="6965818" y="1729888"/>
            <a:ext cx="3282711" cy="2867507"/>
          </a:xfrm>
          <a:prstGeom prst="rect">
            <a:avLst/>
          </a:prstGeom>
        </p:spPr>
      </p:pic>
      <p:sp>
        <p:nvSpPr>
          <p:cNvPr id="5" name="Rectangle 4">
            <a:extLst>
              <a:ext uri="{FF2B5EF4-FFF2-40B4-BE49-F238E27FC236}">
                <a16:creationId xmlns:a16="http://schemas.microsoft.com/office/drawing/2014/main" id="{DFE6AC30-23EB-961F-BD8B-B62B1F30BC38}"/>
              </a:ext>
              <a:ext uri="{C183D7F6-B498-43B3-948B-1728B52AA6E4}">
                <adec:decorative xmlns:adec="http://schemas.microsoft.com/office/drawing/2017/decorative" val="1"/>
              </a:ext>
            </a:extLst>
          </p:cNvPr>
          <p:cNvSpPr/>
          <p:nvPr/>
        </p:nvSpPr>
        <p:spPr>
          <a:xfrm rot="21302553">
            <a:off x="-173188" y="5912371"/>
            <a:ext cx="12813944" cy="1466851"/>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471864A-9B47-C2C4-4242-2304CBA51325}"/>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10675096" y="5916924"/>
            <a:ext cx="1014761" cy="465099"/>
          </a:xfrm>
          <a:prstGeom prst="rect">
            <a:avLst/>
          </a:prstGeom>
        </p:spPr>
      </p:pic>
    </p:spTree>
    <p:extLst>
      <p:ext uri="{BB962C8B-B14F-4D97-AF65-F5344CB8AC3E}">
        <p14:creationId xmlns:p14="http://schemas.microsoft.com/office/powerpoint/2010/main" val="3655547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8">
            <a:extLst>
              <a:ext uri="{FF2B5EF4-FFF2-40B4-BE49-F238E27FC236}">
                <a16:creationId xmlns:a16="http://schemas.microsoft.com/office/drawing/2014/main" id="{F21781E1-A274-4E2B-BDB1-538342198C2B}"/>
              </a:ext>
              <a:ext uri="{C183D7F6-B498-43B3-948B-1728B52AA6E4}">
                <adec:decorative xmlns:adec="http://schemas.microsoft.com/office/drawing/2017/decorative" val="1"/>
              </a:ext>
            </a:extLst>
          </p:cNvPr>
          <p:cNvSpPr/>
          <p:nvPr/>
        </p:nvSpPr>
        <p:spPr>
          <a:xfrm flipV="1">
            <a:off x="-22240" y="-33495"/>
            <a:ext cx="12214240" cy="6858000"/>
          </a:xfrm>
          <a:custGeom>
            <a:avLst/>
            <a:gdLst>
              <a:gd name="connsiteX0" fmla="*/ 0 w 9144000"/>
              <a:gd name="connsiteY0" fmla="*/ 0 h 6883121"/>
              <a:gd name="connsiteX1" fmla="*/ 0 w 9144000"/>
              <a:gd name="connsiteY1" fmla="*/ 6883121 h 6883121"/>
              <a:gd name="connsiteX2" fmla="*/ 7003701 w 9144000"/>
              <a:gd name="connsiteY2" fmla="*/ 6883121 h 6883121"/>
              <a:gd name="connsiteX3" fmla="*/ 9144000 w 9144000"/>
              <a:gd name="connsiteY3" fmla="*/ 10048 h 6883121"/>
              <a:gd name="connsiteX4" fmla="*/ 0 w 9144000"/>
              <a:gd name="connsiteY4" fmla="*/ 0 h 688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83121">
                <a:moveTo>
                  <a:pt x="0" y="0"/>
                </a:moveTo>
                <a:lnTo>
                  <a:pt x="0" y="6883121"/>
                </a:lnTo>
                <a:lnTo>
                  <a:pt x="7003701" y="6883121"/>
                </a:lnTo>
                <a:lnTo>
                  <a:pt x="9144000" y="10048"/>
                </a:lnTo>
                <a:lnTo>
                  <a:pt x="0" y="0"/>
                </a:lnTo>
                <a:close/>
              </a:path>
            </a:pathLst>
          </a:custGeom>
          <a:solidFill>
            <a:srgbClr val="232B2A"/>
          </a:solidFill>
          <a:ln>
            <a:noFill/>
          </a:ln>
          <a:effectLst>
            <a:outerShdw blurRad="13208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2">
            <a:extLst>
              <a:ext uri="{FF2B5EF4-FFF2-40B4-BE49-F238E27FC236}">
                <a16:creationId xmlns:a16="http://schemas.microsoft.com/office/drawing/2014/main" id="{B9C54548-BF26-E340-A2AB-DCBCF013312B}"/>
              </a:ext>
            </a:extLst>
          </p:cNvPr>
          <p:cNvSpPr>
            <a:spLocks noGrp="1"/>
          </p:cNvSpPr>
          <p:nvPr>
            <p:ph type="title" idx="4294967295"/>
          </p:nvPr>
        </p:nvSpPr>
        <p:spPr>
          <a:xfrm>
            <a:off x="132143" y="4840750"/>
            <a:ext cx="4446207" cy="12881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schemeClr val="bg1"/>
                </a:solidFill>
                <a:effectLst/>
                <a:uLnTx/>
                <a:uFillTx/>
                <a:latin typeface="Barlow Condensed" pitchFamily="2" charset="77"/>
                <a:ea typeface="Open Sans" pitchFamily="34" charset="-122"/>
                <a:cs typeface="Poppins" pitchFamily="2" charset="77"/>
              </a:rPr>
              <a:t>Examples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schemeClr val="bg1"/>
                </a:solidFill>
                <a:effectLst/>
                <a:uLnTx/>
                <a:uFillTx/>
                <a:latin typeface="Barlow Condensed" pitchFamily="2" charset="77"/>
                <a:ea typeface="Open Sans" pitchFamily="34" charset="-122"/>
                <a:cs typeface="Poppins" pitchFamily="2" charset="77"/>
              </a:rPr>
              <a:t>Community Partnerships</a:t>
            </a:r>
          </a:p>
        </p:txBody>
      </p:sp>
      <p:cxnSp>
        <p:nvCxnSpPr>
          <p:cNvPr id="17" name="Straight Connector 16">
            <a:extLst>
              <a:ext uri="{FF2B5EF4-FFF2-40B4-BE49-F238E27FC236}">
                <a16:creationId xmlns:a16="http://schemas.microsoft.com/office/drawing/2014/main" id="{C4DAB26A-1655-4886-8FF8-11ED1B6F64D3}"/>
              </a:ext>
              <a:ext uri="{C183D7F6-B498-43B3-948B-1728B52AA6E4}">
                <adec:decorative xmlns:adec="http://schemas.microsoft.com/office/drawing/2017/decorative" val="1"/>
              </a:ext>
            </a:extLst>
          </p:cNvPr>
          <p:cNvCxnSpPr>
            <a:cxnSpLocks/>
          </p:cNvCxnSpPr>
          <p:nvPr/>
        </p:nvCxnSpPr>
        <p:spPr>
          <a:xfrm>
            <a:off x="-22240" y="-25883"/>
            <a:ext cx="12214240" cy="0"/>
          </a:xfrm>
          <a:prstGeom prst="line">
            <a:avLst/>
          </a:prstGeom>
          <a:ln w="88900">
            <a:solidFill>
              <a:srgbClr val="449AB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4F73C3-A2E5-4236-928E-2985958872CD}"/>
              </a:ext>
              <a:ext uri="{C183D7F6-B498-43B3-948B-1728B52AA6E4}">
                <adec:decorative xmlns:adec="http://schemas.microsoft.com/office/drawing/2017/decorative" val="1"/>
              </a:ext>
            </a:extLst>
          </p:cNvPr>
          <p:cNvCxnSpPr>
            <a:cxnSpLocks/>
          </p:cNvCxnSpPr>
          <p:nvPr/>
        </p:nvCxnSpPr>
        <p:spPr>
          <a:xfrm>
            <a:off x="-22240" y="6824505"/>
            <a:ext cx="12214240" cy="0"/>
          </a:xfrm>
          <a:prstGeom prst="line">
            <a:avLst/>
          </a:prstGeom>
          <a:ln w="88900">
            <a:solidFill>
              <a:srgbClr val="449AB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97C019-1365-90F1-FE7B-3108D673CA3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267572">
            <a:off x="4268620" y="523355"/>
            <a:ext cx="4446208" cy="2965586"/>
          </a:xfrm>
          <a:prstGeom prst="rect">
            <a:avLst/>
          </a:prstGeom>
        </p:spPr>
      </p:pic>
      <p:pic>
        <p:nvPicPr>
          <p:cNvPr id="7" name="Picture 6">
            <a:extLst>
              <a:ext uri="{FF2B5EF4-FFF2-40B4-BE49-F238E27FC236}">
                <a16:creationId xmlns:a16="http://schemas.microsoft.com/office/drawing/2014/main" id="{B0A59AED-7339-BFCC-6BB6-FC1E976F7E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0929934">
            <a:off x="6973681" y="2752274"/>
            <a:ext cx="4790525" cy="3521307"/>
          </a:xfrm>
          <a:prstGeom prst="rect">
            <a:avLst/>
          </a:prstGeom>
        </p:spPr>
      </p:pic>
      <p:pic>
        <p:nvPicPr>
          <p:cNvPr id="9" name="Picture 8">
            <a:extLst>
              <a:ext uri="{FF2B5EF4-FFF2-40B4-BE49-F238E27FC236}">
                <a16:creationId xmlns:a16="http://schemas.microsoft.com/office/drawing/2014/main" id="{B943A5B0-167D-7347-A5BA-072D0FB0F446}"/>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38532" y="535680"/>
            <a:ext cx="2314611" cy="1031655"/>
          </a:xfrm>
          <a:prstGeom prst="rect">
            <a:avLst/>
          </a:prstGeom>
        </p:spPr>
      </p:pic>
    </p:spTree>
    <p:extLst>
      <p:ext uri="{BB962C8B-B14F-4D97-AF65-F5344CB8AC3E}">
        <p14:creationId xmlns:p14="http://schemas.microsoft.com/office/powerpoint/2010/main" val="368900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D6DAFE-5FEF-F141-A47E-A7AEF745A79D}"/>
              </a:ext>
              <a:ext uri="{C183D7F6-B498-43B3-948B-1728B52AA6E4}">
                <adec:decorative xmlns:adec="http://schemas.microsoft.com/office/drawing/2017/decorative" val="1"/>
              </a:ext>
            </a:extLst>
          </p:cNvPr>
          <p:cNvSpPr/>
          <p:nvPr/>
        </p:nvSpPr>
        <p:spPr>
          <a:xfrm>
            <a:off x="0" y="-2959"/>
            <a:ext cx="7028404"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a:extLst>
              <a:ext uri="{FF2B5EF4-FFF2-40B4-BE49-F238E27FC236}">
                <a16:creationId xmlns:a16="http://schemas.microsoft.com/office/drawing/2014/main" id="{36AC1E11-B477-C546-B98A-5CE59E387558}"/>
              </a:ext>
            </a:extLst>
          </p:cNvPr>
          <p:cNvSpPr>
            <a:spLocks noGrp="1"/>
          </p:cNvSpPr>
          <p:nvPr>
            <p:ph type="title" idx="4294967295"/>
          </p:nvPr>
        </p:nvSpPr>
        <p:spPr>
          <a:xfrm>
            <a:off x="53871" y="-21101"/>
            <a:ext cx="6489700" cy="9797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Valor Bank – Giving Vision</a:t>
            </a:r>
            <a:endParaRPr kumimoji="0" lang="en-US" sz="4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3" name="TextBox 2">
            <a:extLst>
              <a:ext uri="{FF2B5EF4-FFF2-40B4-BE49-F238E27FC236}">
                <a16:creationId xmlns:a16="http://schemas.microsoft.com/office/drawing/2014/main" id="{DF0CA5B8-46F4-4AE0-65AF-8D7E2C13FC24}"/>
              </a:ext>
            </a:extLst>
          </p:cNvPr>
          <p:cNvSpPr txBox="1"/>
          <p:nvPr/>
        </p:nvSpPr>
        <p:spPr>
          <a:xfrm>
            <a:off x="123303" y="999690"/>
            <a:ext cx="6781799"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Concept: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Local Bank established in 2014 with a vision of philanthropic values.  Gives 10% of profits to local nonprofits annually. </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Promotes volunteerism &amp; giving back to the community.</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Employees volunteer.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Annual financial gift.</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EMM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Provide volunteer opportunities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Follow donor stewardship guidelines to recognize gift</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Partnership Story: (Est. 2018)</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Former Board Member became employed at bank with introduction to CEO who was looking to support valuable local nonprofits.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Became our banking partner for checking, money market and savings.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Now our 4</a:t>
            </a:r>
            <a:r>
              <a:rPr kumimoji="0" lang="en-US" sz="1600" b="0" i="0" u="none" strike="noStrike" kern="1200" cap="none" spc="0" normalizeH="0" baseline="30000" noProof="0" dirty="0">
                <a:ln>
                  <a:noFill/>
                </a:ln>
                <a:solidFill>
                  <a:srgbClr val="306E82"/>
                </a:solidFill>
                <a:effectLst/>
                <a:uLnTx/>
                <a:uFillTx/>
                <a:latin typeface="Barlow" panose="00000500000000000000" pitchFamily="2" charset="0"/>
                <a:ea typeface="+mn-ea"/>
                <a:cs typeface="+mn-cs"/>
              </a:rPr>
              <a:t>th</a:t>
            </a: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 largest lifetime donor, and top donor each year since 2018.</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pic>
        <p:nvPicPr>
          <p:cNvPr id="4" name="Picture 3">
            <a:extLst>
              <a:ext uri="{FF2B5EF4-FFF2-40B4-BE49-F238E27FC236}">
                <a16:creationId xmlns:a16="http://schemas.microsoft.com/office/drawing/2014/main" id="{AF1D1DBF-39DC-3042-BBE2-3857E0F4489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28404" y="6750"/>
            <a:ext cx="5061995" cy="6860035"/>
          </a:xfrm>
          <a:prstGeom prst="rect">
            <a:avLst/>
          </a:prstGeom>
          <a:ln w="19050">
            <a:noFill/>
          </a:ln>
          <a:effectLst>
            <a:outerShdw blurRad="132080" dist="38100" dir="10800000" algn="r" rotWithShape="0">
              <a:prstClr val="black">
                <a:alpha val="20000"/>
              </a:prstClr>
            </a:outerShdw>
          </a:effectLst>
        </p:spPr>
      </p:pic>
    </p:spTree>
    <p:extLst>
      <p:ext uri="{BB962C8B-B14F-4D97-AF65-F5344CB8AC3E}">
        <p14:creationId xmlns:p14="http://schemas.microsoft.com/office/powerpoint/2010/main" val="1874283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D30645-A918-E11F-9B97-91B39D8A15EC}"/>
              </a:ext>
              <a:ext uri="{C183D7F6-B498-43B3-948B-1728B52AA6E4}">
                <adec:decorative xmlns:adec="http://schemas.microsoft.com/office/drawing/2017/decorative" val="1"/>
              </a:ext>
            </a:extLst>
          </p:cNvPr>
          <p:cNvGrpSpPr/>
          <p:nvPr/>
        </p:nvGrpSpPr>
        <p:grpSpPr>
          <a:xfrm>
            <a:off x="-9849" y="-30419"/>
            <a:ext cx="12201849" cy="6971259"/>
            <a:chOff x="-9849" y="-30419"/>
            <a:chExt cx="12201849" cy="6971259"/>
          </a:xfrm>
        </p:grpSpPr>
        <p:sp>
          <p:nvSpPr>
            <p:cNvPr id="7" name="Rectangle 6">
              <a:extLst>
                <a:ext uri="{FF2B5EF4-FFF2-40B4-BE49-F238E27FC236}">
                  <a16:creationId xmlns:a16="http://schemas.microsoft.com/office/drawing/2014/main" id="{D26E599E-5E34-44B0-F9C0-E224538F4373}"/>
                </a:ext>
                <a:ext uri="{C183D7F6-B498-43B3-948B-1728B52AA6E4}">
                  <adec:decorative xmlns:adec="http://schemas.microsoft.com/office/drawing/2017/decorative" val="1"/>
                </a:ext>
              </a:extLst>
            </p:cNvPr>
            <p:cNvSpPr/>
            <p:nvPr/>
          </p:nvSpPr>
          <p:spPr>
            <a:xfrm rot="782775">
              <a:off x="4814638" y="-30419"/>
              <a:ext cx="2068082" cy="697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D9996C-D429-991C-0ABC-C4E214F119FE}"/>
                </a:ext>
                <a:ext uri="{C183D7F6-B498-43B3-948B-1728B52AA6E4}">
                  <adec:decorative xmlns:adec="http://schemas.microsoft.com/office/drawing/2017/decorative" val="1"/>
                </a:ext>
              </a:extLst>
            </p:cNvPr>
            <p:cNvSpPr/>
            <p:nvPr/>
          </p:nvSpPr>
          <p:spPr>
            <a:xfrm>
              <a:off x="-9849" y="6642099"/>
              <a:ext cx="12201849" cy="215901"/>
            </a:xfrm>
            <a:prstGeom prst="rect">
              <a:avLst/>
            </a:prstGeom>
            <a:solidFill>
              <a:srgbClr val="4AA8C8"/>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B90F32D-52C0-6378-5686-5494113C73E9}"/>
                </a:ext>
                <a:ext uri="{C183D7F6-B498-43B3-948B-1728B52AA6E4}">
                  <adec:decorative xmlns:adec="http://schemas.microsoft.com/office/drawing/2017/decorative" val="1"/>
                </a:ext>
              </a:extLst>
            </p:cNvPr>
            <p:cNvSpPr/>
            <p:nvPr/>
          </p:nvSpPr>
          <p:spPr>
            <a:xfrm>
              <a:off x="5520580" y="-22761"/>
              <a:ext cx="6671419" cy="79500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6E82"/>
                </a:solidFill>
                <a:effectLst/>
                <a:uLnTx/>
                <a:uFillTx/>
                <a:latin typeface="Calibri" panose="020F0502020204030204"/>
                <a:ea typeface="+mn-ea"/>
                <a:cs typeface="+mn-cs"/>
              </a:endParaRPr>
            </a:p>
          </p:txBody>
        </p:sp>
      </p:grpSp>
      <p:sp>
        <p:nvSpPr>
          <p:cNvPr id="4" name="Object 2">
            <a:extLst>
              <a:ext uri="{FF2B5EF4-FFF2-40B4-BE49-F238E27FC236}">
                <a16:creationId xmlns:a16="http://schemas.microsoft.com/office/drawing/2014/main" id="{F78A5AB1-46B5-C43D-D04E-0D25AEC0B081}"/>
              </a:ext>
            </a:extLst>
          </p:cNvPr>
          <p:cNvSpPr>
            <a:spLocks noGrp="1"/>
          </p:cNvSpPr>
          <p:nvPr>
            <p:ph type="title" idx="4294967295"/>
          </p:nvPr>
        </p:nvSpPr>
        <p:spPr>
          <a:xfrm>
            <a:off x="5287897" y="-131273"/>
            <a:ext cx="6671419"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Taber Cares</a:t>
            </a:r>
            <a:endParaRPr kumimoji="0" lang="en-US" sz="5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5" name="TextBox 4">
            <a:extLst>
              <a:ext uri="{FF2B5EF4-FFF2-40B4-BE49-F238E27FC236}">
                <a16:creationId xmlns:a16="http://schemas.microsoft.com/office/drawing/2014/main" id="{7F74FD54-D078-4E0B-CD29-E8CB70262B3C}"/>
              </a:ext>
            </a:extLst>
          </p:cNvPr>
          <p:cNvSpPr txBox="1"/>
          <p:nvPr/>
        </p:nvSpPr>
        <p:spPr>
          <a:xfrm>
            <a:off x="5537581" y="756431"/>
            <a:ext cx="6828530" cy="67710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Concept: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Local Homebuilder. Selects one local nonprofit to support.</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Applications by nonprofits are submitted annually. </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Promotes volunteerism &amp; giving back to the community.</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Employees volunteer.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Financial gift of $250 for each new home sold during selected month.</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EMM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Provide volunteer opportunities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Follow donor stewardship guidelines to recognize gift</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Partnership Story: (Est. 2019)</a:t>
            </a: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Application.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Engagement with philanthropy team. Invitation to tour and volunteer.</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Top donor each year. Quarterly team volunteers. Weekly owner volunteer.</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pic>
        <p:nvPicPr>
          <p:cNvPr id="6" name="Picture 5">
            <a:extLst>
              <a:ext uri="{FF2B5EF4-FFF2-40B4-BE49-F238E27FC236}">
                <a16:creationId xmlns:a16="http://schemas.microsoft.com/office/drawing/2014/main" id="{AABB0177-C564-BAEF-065A-F3F1DACADF9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5537581" cy="7127653"/>
          </a:xfrm>
          <a:prstGeom prst="rect">
            <a:avLst/>
          </a:prstGeom>
        </p:spPr>
      </p:pic>
    </p:spTree>
    <p:extLst>
      <p:ext uri="{BB962C8B-B14F-4D97-AF65-F5344CB8AC3E}">
        <p14:creationId xmlns:p14="http://schemas.microsoft.com/office/powerpoint/2010/main" val="1514545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D6DAFE-5FEF-F141-A47E-A7AEF745A79D}"/>
              </a:ext>
              <a:ext uri="{C183D7F6-B498-43B3-948B-1728B52AA6E4}">
                <adec:decorative xmlns:adec="http://schemas.microsoft.com/office/drawing/2017/decorative" val="1"/>
              </a:ext>
            </a:extLst>
          </p:cNvPr>
          <p:cNvSpPr/>
          <p:nvPr/>
        </p:nvSpPr>
        <p:spPr>
          <a:xfrm>
            <a:off x="0" y="0"/>
            <a:ext cx="12112102" cy="814948"/>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a:extLst>
              <a:ext uri="{FF2B5EF4-FFF2-40B4-BE49-F238E27FC236}">
                <a16:creationId xmlns:a16="http://schemas.microsoft.com/office/drawing/2014/main" id="{36AC1E11-B477-C546-B98A-5CE59E387558}"/>
              </a:ext>
            </a:extLst>
          </p:cNvPr>
          <p:cNvSpPr>
            <a:spLocks noGrp="1"/>
          </p:cNvSpPr>
          <p:nvPr>
            <p:ph type="title" idx="4294967295"/>
          </p:nvPr>
        </p:nvSpPr>
        <p:spPr>
          <a:xfrm>
            <a:off x="2811201" y="-65636"/>
            <a:ext cx="6489700" cy="9797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 Life.Church Mission Partner</a:t>
            </a:r>
            <a:endParaRPr kumimoji="0" lang="en-US" sz="4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6" name="TextBox 5">
            <a:extLst>
              <a:ext uri="{FF2B5EF4-FFF2-40B4-BE49-F238E27FC236}">
                <a16:creationId xmlns:a16="http://schemas.microsoft.com/office/drawing/2014/main" id="{7A5DEFD3-35D0-4209-4DC8-D8983C10A12B}"/>
              </a:ext>
            </a:extLst>
          </p:cNvPr>
          <p:cNvSpPr txBox="1"/>
          <p:nvPr/>
        </p:nvSpPr>
        <p:spPr>
          <a:xfrm>
            <a:off x="342578" y="814948"/>
            <a:ext cx="6545824" cy="73250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Concept: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Church outreach program.</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Seeks local nonprofits to affect positive change in community.</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Promotes volunteerism &amp; giving back to the community.</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Employees and members volunteer.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Annual financial gift.</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EMM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Provide volunteer opportunities.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Provides outcome data. (# Meals and Clients served each year)</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Participate in Mission Partner events on Life.Church campus.</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Partnership Story: (Est. 2015) </a:t>
            </a: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One of first Community Partnerships.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Board member advocated to Missions Pastor to engage with us.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3</a:t>
            </a:r>
            <a:r>
              <a:rPr kumimoji="0" lang="en-US" sz="1600" b="0" i="0" u="none" strike="noStrike" kern="1200" cap="none" spc="0" normalizeH="0" baseline="30000" noProof="0" dirty="0">
                <a:ln>
                  <a:noFill/>
                </a:ln>
                <a:solidFill>
                  <a:srgbClr val="306E82"/>
                </a:solidFill>
                <a:effectLst/>
                <a:uLnTx/>
                <a:uFillTx/>
                <a:latin typeface="Barlow" panose="00000500000000000000" pitchFamily="2" charset="0"/>
                <a:ea typeface="+mn-ea"/>
                <a:cs typeface="+mn-cs"/>
              </a:rPr>
              <a:t>rd</a:t>
            </a: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 largest lifetime donor and top donor each year since 2015.</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pic>
        <p:nvPicPr>
          <p:cNvPr id="7" name="Picture 6">
            <a:extLst>
              <a:ext uri="{FF2B5EF4-FFF2-40B4-BE49-F238E27FC236}">
                <a16:creationId xmlns:a16="http://schemas.microsoft.com/office/drawing/2014/main" id="{FFA97928-99CF-9017-9E34-036E7EC3B04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6835" y="1686953"/>
            <a:ext cx="5808132" cy="4356099"/>
          </a:xfrm>
          <a:prstGeom prst="rect">
            <a:avLst/>
          </a:prstGeom>
          <a:ln>
            <a:noFill/>
          </a:ln>
          <a:effectLst>
            <a:softEdge rad="112500"/>
          </a:effectLst>
        </p:spPr>
      </p:pic>
    </p:spTree>
    <p:extLst>
      <p:ext uri="{BB962C8B-B14F-4D97-AF65-F5344CB8AC3E}">
        <p14:creationId xmlns:p14="http://schemas.microsoft.com/office/powerpoint/2010/main" val="3488917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vert="horz" lIns="91440" tIns="45720" rIns="91440" bIns="45720" rtlCol="0" anchor="t">
            <a:normAutofit/>
          </a:bodyPr>
          <a:lstStyle/>
          <a:p>
            <a:pPr algn="just"/>
            <a:r>
              <a:rPr lang="en-US" b="0" i="0" dirty="0">
                <a:solidFill>
                  <a:srgbClr val="000000"/>
                </a:solidFill>
                <a:effectLst/>
                <a:latin typeface="Open Sans"/>
                <a:ea typeface="Open Sans"/>
                <a:cs typeface="Open Sans"/>
              </a:rPr>
              <a:t>Opening Comments</a:t>
            </a:r>
            <a:endParaRPr lang="en-US" dirty="0">
              <a:latin typeface="Open Sans"/>
              <a:ea typeface="Open Sans"/>
              <a:cs typeface="Open Sans"/>
            </a:endParaRPr>
          </a:p>
          <a:p>
            <a:pPr algn="just">
              <a:buFont typeface="Arial" panose="020B0604020202020204" pitchFamily="34" charset="0"/>
              <a:buChar char="•"/>
            </a:pPr>
            <a:r>
              <a:rPr lang="en-US" dirty="0">
                <a:latin typeface="Open Sans"/>
                <a:ea typeface="Open Sans"/>
                <a:cs typeface="Open Sans"/>
              </a:rPr>
              <a:t>Speakers</a:t>
            </a:r>
          </a:p>
          <a:p>
            <a:pPr lvl="1" algn="just">
              <a:buFont typeface="Wingdings" panose="05000000000000000000" pitchFamily="2" charset="2"/>
              <a:buChar char="§"/>
            </a:pPr>
            <a:r>
              <a:rPr lang="en-US" dirty="0">
                <a:latin typeface="Open Sans"/>
                <a:ea typeface="Open Sans"/>
                <a:cs typeface="Open Sans"/>
              </a:rPr>
              <a:t>“Beyond Fundraising” Cristi Twenter, Executive Director, Edmond Mobile Meals</a:t>
            </a:r>
          </a:p>
          <a:p>
            <a:pPr lvl="1" algn="just">
              <a:buFont typeface="Wingdings" panose="05000000000000000000" pitchFamily="2" charset="2"/>
              <a:buChar char="§"/>
            </a:pPr>
            <a:r>
              <a:rPr lang="en-US" dirty="0">
                <a:latin typeface="Open Sans"/>
                <a:ea typeface="Open Sans"/>
                <a:cs typeface="Open Sans"/>
              </a:rPr>
              <a:t>Joel Sekorski, Director, Sullivan Senior Center</a:t>
            </a:r>
          </a:p>
          <a:p>
            <a:pPr algn="just"/>
            <a:r>
              <a:rPr lang="en-US" dirty="0">
                <a:latin typeface="Open Sans"/>
                <a:ea typeface="Open Sans"/>
                <a:cs typeface="Open Sans"/>
              </a:rPr>
              <a:t>Question &amp; Answer</a:t>
            </a:r>
          </a:p>
          <a:p>
            <a:pPr algn="just"/>
            <a:r>
              <a:rPr lang="en-US" dirty="0">
                <a:latin typeface="Open Sans"/>
                <a:ea typeface="Open Sans"/>
                <a:cs typeface="Open Sans"/>
              </a:rPr>
              <a:t>Wrap Up</a:t>
            </a:r>
          </a:p>
        </p:txBody>
      </p:sp>
      <p:sp>
        <p:nvSpPr>
          <p:cNvPr id="4" name="Slide Number Placeholder 3"/>
          <p:cNvSpPr>
            <a:spLocks noGrp="1"/>
          </p:cNvSpPr>
          <p:nvPr>
            <p:ph type="sldNum" sz="quarter" idx="12"/>
          </p:nvPr>
        </p:nvSpPr>
        <p:spPr/>
        <p:txBody>
          <a:bodyPr/>
          <a:lstStyle/>
          <a:p>
            <a:fld id="{7AA28999-D008-419E-9628-EE1C64F81F4C}" type="slidenum">
              <a:rPr lang="en-US" smtClean="0"/>
              <a:pPr/>
              <a:t>2</a:t>
            </a:fld>
            <a:endParaRPr lang="en-US" dirty="0"/>
          </a:p>
        </p:txBody>
      </p:sp>
    </p:spTree>
    <p:extLst>
      <p:ext uri="{BB962C8B-B14F-4D97-AF65-F5344CB8AC3E}">
        <p14:creationId xmlns:p14="http://schemas.microsoft.com/office/powerpoint/2010/main" val="347548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90F32D-52C0-6378-5686-5494113C73E9}"/>
              </a:ext>
              <a:ext uri="{C183D7F6-B498-43B3-948B-1728B52AA6E4}">
                <adec:decorative xmlns:adec="http://schemas.microsoft.com/office/drawing/2017/decorative" val="1"/>
              </a:ext>
            </a:extLst>
          </p:cNvPr>
          <p:cNvSpPr/>
          <p:nvPr/>
        </p:nvSpPr>
        <p:spPr>
          <a:xfrm>
            <a:off x="4902200" y="5188"/>
            <a:ext cx="7272605" cy="741525"/>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F78A5AB1-46B5-C43D-D04E-0D25AEC0B081}"/>
              </a:ext>
            </a:extLst>
          </p:cNvPr>
          <p:cNvSpPr>
            <a:spLocks noGrp="1"/>
          </p:cNvSpPr>
          <p:nvPr>
            <p:ph type="title" idx="4294967295"/>
          </p:nvPr>
        </p:nvSpPr>
        <p:spPr>
          <a:xfrm>
            <a:off x="5075075" y="-108858"/>
            <a:ext cx="6671419"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Middle of the Road Dinner</a:t>
            </a:r>
            <a:endParaRPr kumimoji="0" lang="en-US" sz="4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9" name="TextBox 8">
            <a:extLst>
              <a:ext uri="{FF2B5EF4-FFF2-40B4-BE49-F238E27FC236}">
                <a16:creationId xmlns:a16="http://schemas.microsoft.com/office/drawing/2014/main" id="{4ED1C80C-1E7A-EABA-3FF8-AA3A6A85421E}"/>
              </a:ext>
            </a:extLst>
          </p:cNvPr>
          <p:cNvSpPr txBox="1"/>
          <p:nvPr/>
        </p:nvSpPr>
        <p:spPr>
          <a:xfrm>
            <a:off x="3159604" y="481547"/>
            <a:ext cx="8866620" cy="74174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Concept: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Idea developed over conversation in local bookstore.</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Ticketed event to bring people together over dinner and shared love of community.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Meet new people and engage in meaningful conversation. </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Coordinates all elements.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3 course dinner donated by local restaurant group.</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Sells tickets. Capped at 200 seats, $100 each.</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100% of major sponsor funds going to EMM.</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EMM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Promote event and assist with ticket sales.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Attend event.</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Partnership Story: (Est. 2022) </a:t>
            </a: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Local store owner &amp; community organizer dreamed of hosting event for years but had not found the right nonprofit partner. Because the concept was sharing food and connecting with neighbors, Edmond Mobile Meals was their ideal partner.</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pic>
        <p:nvPicPr>
          <p:cNvPr id="5" name="Picture 4">
            <a:extLst>
              <a:ext uri="{FF2B5EF4-FFF2-40B4-BE49-F238E27FC236}">
                <a16:creationId xmlns:a16="http://schemas.microsoft.com/office/drawing/2014/main" id="{3350F4F2-61B2-90AF-1867-D3043F99088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95" y="0"/>
            <a:ext cx="2986483" cy="3622316"/>
          </a:xfrm>
          <a:prstGeom prst="rect">
            <a:avLst/>
          </a:prstGeom>
        </p:spPr>
      </p:pic>
      <p:pic>
        <p:nvPicPr>
          <p:cNvPr id="6" name="Picture 5">
            <a:extLst>
              <a:ext uri="{FF2B5EF4-FFF2-40B4-BE49-F238E27FC236}">
                <a16:creationId xmlns:a16="http://schemas.microsoft.com/office/drawing/2014/main" id="{AABB0177-C564-BAEF-065A-F3F1DACADF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108683"/>
            <a:ext cx="2993829" cy="3622316"/>
          </a:xfrm>
          <a:prstGeom prst="rect">
            <a:avLst/>
          </a:prstGeom>
        </p:spPr>
      </p:pic>
      <p:sp>
        <p:nvSpPr>
          <p:cNvPr id="21" name="Rectangle 20">
            <a:extLst>
              <a:ext uri="{FF2B5EF4-FFF2-40B4-BE49-F238E27FC236}">
                <a16:creationId xmlns:a16="http://schemas.microsoft.com/office/drawing/2014/main" id="{5FD9996C-D429-991C-0ABC-C4E214F119FE}"/>
              </a:ext>
              <a:ext uri="{C183D7F6-B498-43B3-948B-1728B52AA6E4}">
                <adec:decorative xmlns:adec="http://schemas.microsoft.com/office/drawing/2017/decorative" val="1"/>
              </a:ext>
            </a:extLst>
          </p:cNvPr>
          <p:cNvSpPr/>
          <p:nvPr/>
        </p:nvSpPr>
        <p:spPr>
          <a:xfrm>
            <a:off x="-9849" y="6730999"/>
            <a:ext cx="12201849" cy="127001"/>
          </a:xfrm>
          <a:prstGeom prst="rect">
            <a:avLst/>
          </a:prstGeom>
          <a:solidFill>
            <a:srgbClr val="4AA8C8"/>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243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D6DAFE-5FEF-F141-A47E-A7AEF745A79D}"/>
              </a:ext>
              <a:ext uri="{C183D7F6-B498-43B3-948B-1728B52AA6E4}">
                <adec:decorative xmlns:adec="http://schemas.microsoft.com/office/drawing/2017/decorative" val="1"/>
              </a:ext>
            </a:extLst>
          </p:cNvPr>
          <p:cNvSpPr/>
          <p:nvPr/>
        </p:nvSpPr>
        <p:spPr>
          <a:xfrm>
            <a:off x="0" y="-13386"/>
            <a:ext cx="4901394" cy="765690"/>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bject 2">
            <a:extLst>
              <a:ext uri="{FF2B5EF4-FFF2-40B4-BE49-F238E27FC236}">
                <a16:creationId xmlns:a16="http://schemas.microsoft.com/office/drawing/2014/main" id="{36AC1E11-B477-C546-B98A-5CE59E387558}"/>
              </a:ext>
            </a:extLst>
          </p:cNvPr>
          <p:cNvSpPr>
            <a:spLocks noGrp="1"/>
          </p:cNvSpPr>
          <p:nvPr>
            <p:ph type="title" idx="4294967295"/>
          </p:nvPr>
        </p:nvSpPr>
        <p:spPr>
          <a:xfrm>
            <a:off x="-160756" y="-127380"/>
            <a:ext cx="4944312" cy="9797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Red Day Run</a:t>
            </a:r>
            <a:endParaRPr kumimoji="0" lang="en-US" sz="4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8" name="TextBox 7">
            <a:extLst>
              <a:ext uri="{FF2B5EF4-FFF2-40B4-BE49-F238E27FC236}">
                <a16:creationId xmlns:a16="http://schemas.microsoft.com/office/drawing/2014/main" id="{0B9AF5DA-799D-53EB-1D41-DFC0253F00A9}"/>
              </a:ext>
            </a:extLst>
          </p:cNvPr>
          <p:cNvSpPr txBox="1"/>
          <p:nvPr/>
        </p:nvSpPr>
        <p:spPr>
          <a:xfrm>
            <a:off x="5395995" y="118961"/>
            <a:ext cx="7049782" cy="75713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Concept: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5k Run Keller-Williams Central Oklahoma.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Day of Giving to honor founder, Mo Anderson.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Renew, Energize, Donate.</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Manages all aspects of race logistics.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Secures event sponsors.</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EMM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Register at LEAST 100 race participants.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Promote event, registrations &amp; votes.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Attend pre-race, post-race events.</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Partnership Story: (Est. 2018)</a:t>
            </a: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Application open to local nonprofits.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Tithe nonprofits </a:t>
            </a: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sym typeface="Wingdings" panose="05000000000000000000" pitchFamily="2" charset="2"/>
              </a:rPr>
              <a:t></a:t>
            </a: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 Named nonprofits. Tithe nonprofit with most registrations moves up to named nonprofit.</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Named nonprofits, share funds raised based on total number of votes.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Top 20 lifetime donor since 2018.</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pic>
        <p:nvPicPr>
          <p:cNvPr id="4" name="Picture 3">
            <a:extLst>
              <a:ext uri="{FF2B5EF4-FFF2-40B4-BE49-F238E27FC236}">
                <a16:creationId xmlns:a16="http://schemas.microsoft.com/office/drawing/2014/main" id="{AF1D1DBF-39DC-3042-BBE2-3857E0F44894}"/>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21258119">
            <a:off x="211695" y="903531"/>
            <a:ext cx="3266626" cy="4426944"/>
          </a:xfrm>
          <a:prstGeom prst="rect">
            <a:avLst/>
          </a:prstGeom>
          <a:ln w="19050">
            <a:noFill/>
          </a:ln>
          <a:effectLst>
            <a:outerShdw blurRad="132080" dist="38100" dir="10800000" algn="r" rotWithShape="0">
              <a:prstClr val="black">
                <a:alpha val="20000"/>
              </a:prstClr>
            </a:outerShdw>
          </a:effectLst>
        </p:spPr>
      </p:pic>
      <p:pic>
        <p:nvPicPr>
          <p:cNvPr id="7" name="Picture 6">
            <a:extLst>
              <a:ext uri="{FF2B5EF4-FFF2-40B4-BE49-F238E27FC236}">
                <a16:creationId xmlns:a16="http://schemas.microsoft.com/office/drawing/2014/main" id="{AAD60F67-C701-53CE-A9EE-AFD35DBB1D1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35694">
            <a:off x="416004" y="4004404"/>
            <a:ext cx="4521534" cy="2547499"/>
          </a:xfrm>
          <a:prstGeom prst="rect">
            <a:avLst/>
          </a:prstGeom>
        </p:spPr>
      </p:pic>
    </p:spTree>
    <p:extLst>
      <p:ext uri="{BB962C8B-B14F-4D97-AF65-F5344CB8AC3E}">
        <p14:creationId xmlns:p14="http://schemas.microsoft.com/office/powerpoint/2010/main" val="315932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90F32D-52C0-6378-5686-5494113C73E9}"/>
              </a:ext>
              <a:ext uri="{C183D7F6-B498-43B3-948B-1728B52AA6E4}">
                <adec:decorative xmlns:adec="http://schemas.microsoft.com/office/drawing/2017/decorative" val="1"/>
              </a:ext>
            </a:extLst>
          </p:cNvPr>
          <p:cNvSpPr/>
          <p:nvPr/>
        </p:nvSpPr>
        <p:spPr>
          <a:xfrm>
            <a:off x="5360182" y="-28870"/>
            <a:ext cx="6831818"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F78A5AB1-46B5-C43D-D04E-0D25AEC0B081}"/>
              </a:ext>
            </a:extLst>
          </p:cNvPr>
          <p:cNvSpPr>
            <a:spLocks noGrp="1"/>
          </p:cNvSpPr>
          <p:nvPr>
            <p:ph type="title" idx="4294967295"/>
          </p:nvPr>
        </p:nvSpPr>
        <p:spPr>
          <a:xfrm>
            <a:off x="5232708" y="44965"/>
            <a:ext cx="6671419"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Power of 100</a:t>
            </a:r>
            <a:endParaRPr kumimoji="0" lang="en-US" sz="5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5" name="TextBox 4">
            <a:extLst>
              <a:ext uri="{FF2B5EF4-FFF2-40B4-BE49-F238E27FC236}">
                <a16:creationId xmlns:a16="http://schemas.microsoft.com/office/drawing/2014/main" id="{6881DCC2-5CA7-7C76-BB30-723E47DED302}"/>
              </a:ext>
            </a:extLst>
          </p:cNvPr>
          <p:cNvSpPr txBox="1"/>
          <p:nvPr/>
        </p:nvSpPr>
        <p:spPr>
          <a:xfrm>
            <a:off x="5479127" y="963677"/>
            <a:ext cx="6959292"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Concept: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Civic group. 100 women give $100 quarterly. </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Any member can nominate a local nonprofit to be considered.</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At quarterly event, 3 nominated nonprofits are randomly selected to give a 5-minute presentation. Members vote for their favorite presentation. Nonprofit is awarded $10,000.</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Recruit members.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Hosts quarterly events. </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EMM Contributions:</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Provide talking points to members for presentation if selected.</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r>
              <a:rPr kumimoji="0" lang="en-US" sz="1800" b="1"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Partnership Story: (Est. 2018) </a:t>
            </a:r>
            <a:endPar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Nominated several times in 2018, but not selected to present.</a:t>
            </a: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1Q’2019 – Selected to present and won the vote to receive the award.</a:t>
            </a:r>
          </a:p>
          <a:p>
            <a:pPr marL="0" marR="0" lvl="0" indent="0" algn="l" defTabSz="914400" rtl="0" eaLnBrk="1" fontAlgn="auto" latinLnBrk="0" hangingPunct="1">
              <a:lnSpc>
                <a:spcPct val="100000"/>
              </a:lnSpc>
              <a:spcBef>
                <a:spcPts val="0"/>
              </a:spcBef>
              <a:spcAft>
                <a:spcPts val="1200"/>
              </a:spcAft>
              <a:buClr>
                <a:srgbClr val="449AB5"/>
              </a:buClr>
              <a:buSzTx/>
              <a:buFontTx/>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1200"/>
              </a:spcAft>
              <a:buClr>
                <a:srgbClr val="449AB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sp>
        <p:nvSpPr>
          <p:cNvPr id="21" name="Rectangle 20">
            <a:extLst>
              <a:ext uri="{FF2B5EF4-FFF2-40B4-BE49-F238E27FC236}">
                <a16:creationId xmlns:a16="http://schemas.microsoft.com/office/drawing/2014/main" id="{5FD9996C-D429-991C-0ABC-C4E214F119FE}"/>
              </a:ext>
              <a:ext uri="{C183D7F6-B498-43B3-948B-1728B52AA6E4}">
                <adec:decorative xmlns:adec="http://schemas.microsoft.com/office/drawing/2017/decorative" val="1"/>
              </a:ext>
            </a:extLst>
          </p:cNvPr>
          <p:cNvSpPr/>
          <p:nvPr/>
        </p:nvSpPr>
        <p:spPr>
          <a:xfrm>
            <a:off x="-9849" y="6484519"/>
            <a:ext cx="12201849" cy="373482"/>
          </a:xfrm>
          <a:prstGeom prst="rect">
            <a:avLst/>
          </a:prstGeom>
          <a:solidFill>
            <a:srgbClr val="4AA8C8"/>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ABB0177-C564-BAEF-065A-F3F1DACADF9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849" y="-29868"/>
            <a:ext cx="5370031" cy="6497348"/>
          </a:xfrm>
          <a:prstGeom prst="rect">
            <a:avLst/>
          </a:prstGeom>
        </p:spPr>
      </p:pic>
      <p:pic>
        <p:nvPicPr>
          <p:cNvPr id="14" name="Picture 13">
            <a:extLst>
              <a:ext uri="{FF2B5EF4-FFF2-40B4-BE49-F238E27FC236}">
                <a16:creationId xmlns:a16="http://schemas.microsoft.com/office/drawing/2014/main" id="{5D8DE4B7-CB2B-83CD-49A2-F0E0FDF4F9C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946437" y="6484519"/>
            <a:ext cx="738183" cy="338334"/>
          </a:xfrm>
          <a:prstGeom prst="rect">
            <a:avLst/>
          </a:prstGeom>
        </p:spPr>
      </p:pic>
    </p:spTree>
    <p:extLst>
      <p:ext uri="{BB962C8B-B14F-4D97-AF65-F5344CB8AC3E}">
        <p14:creationId xmlns:p14="http://schemas.microsoft.com/office/powerpoint/2010/main" val="2652486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600AD3CB-8DB3-49E7-8D49-030BAE49A003}"/>
              </a:ext>
              <a:ext uri="{C183D7F6-B498-43B3-948B-1728B52AA6E4}">
                <adec:decorative xmlns:adec="http://schemas.microsoft.com/office/drawing/2017/decorative" val="1"/>
              </a:ext>
            </a:extLst>
          </p:cNvPr>
          <p:cNvSpPr/>
          <p:nvPr/>
        </p:nvSpPr>
        <p:spPr>
          <a:xfrm flipV="1">
            <a:off x="0" y="64913"/>
            <a:ext cx="6207648" cy="6814456"/>
          </a:xfrm>
          <a:custGeom>
            <a:avLst/>
            <a:gdLst>
              <a:gd name="connsiteX0" fmla="*/ 0 w 9144000"/>
              <a:gd name="connsiteY0" fmla="*/ 0 h 6883121"/>
              <a:gd name="connsiteX1" fmla="*/ 0 w 9144000"/>
              <a:gd name="connsiteY1" fmla="*/ 6883121 h 6883121"/>
              <a:gd name="connsiteX2" fmla="*/ 7003701 w 9144000"/>
              <a:gd name="connsiteY2" fmla="*/ 6883121 h 6883121"/>
              <a:gd name="connsiteX3" fmla="*/ 9144000 w 9144000"/>
              <a:gd name="connsiteY3" fmla="*/ 10048 h 6883121"/>
              <a:gd name="connsiteX4" fmla="*/ 0 w 9144000"/>
              <a:gd name="connsiteY4" fmla="*/ 0 h 688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83121">
                <a:moveTo>
                  <a:pt x="0" y="0"/>
                </a:moveTo>
                <a:lnTo>
                  <a:pt x="0" y="6883121"/>
                </a:lnTo>
                <a:lnTo>
                  <a:pt x="7003701" y="6883121"/>
                </a:lnTo>
                <a:lnTo>
                  <a:pt x="9144000" y="10048"/>
                </a:lnTo>
                <a:lnTo>
                  <a:pt x="0" y="0"/>
                </a:lnTo>
                <a:close/>
              </a:path>
            </a:pathLst>
          </a:custGeom>
          <a:solidFill>
            <a:srgbClr val="232B2A"/>
          </a:solidFill>
          <a:ln>
            <a:noFill/>
          </a:ln>
          <a:effectLst>
            <a:outerShdw blurRad="13208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9FC6309-4E28-4595-9A13-2D808BA26655}"/>
              </a:ext>
            </a:extLst>
          </p:cNvPr>
          <p:cNvSpPr txBox="1">
            <a:spLocks noGrp="1"/>
          </p:cNvSpPr>
          <p:nvPr>
            <p:ph type="title" idx="4294967295"/>
          </p:nvPr>
        </p:nvSpPr>
        <p:spPr>
          <a:xfrm>
            <a:off x="604520" y="1711835"/>
            <a:ext cx="3657600" cy="11079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arlow Condensed" panose="00000506000000000000" pitchFamily="2" charset="0"/>
                <a:ea typeface="+mn-ea"/>
                <a:cs typeface="+mn-cs"/>
              </a:rPr>
              <a:t>QUESTIONS?</a:t>
            </a:r>
          </a:p>
        </p:txBody>
      </p:sp>
      <p:sp>
        <p:nvSpPr>
          <p:cNvPr id="4" name="TextBox 3">
            <a:extLst>
              <a:ext uri="{FF2B5EF4-FFF2-40B4-BE49-F238E27FC236}">
                <a16:creationId xmlns:a16="http://schemas.microsoft.com/office/drawing/2014/main" id="{987E1761-97D7-40F0-80C1-38508CABA4BD}"/>
              </a:ext>
            </a:extLst>
          </p:cNvPr>
          <p:cNvSpPr txBox="1"/>
          <p:nvPr/>
        </p:nvSpPr>
        <p:spPr>
          <a:xfrm>
            <a:off x="604520" y="3049218"/>
            <a:ext cx="4648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Barlow" panose="00000500000000000000" pitchFamily="2" charset="0"/>
                <a:ea typeface="+mn-ea"/>
                <a:cs typeface="+mn-cs"/>
              </a:rPr>
              <a:t>Cristi Twenter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Barlow" panose="00000500000000000000" pitchFamily="2" charset="0"/>
                <a:ea typeface="+mn-ea"/>
                <a:cs typeface="+mn-cs"/>
              </a:rPr>
              <a:t>(405) 341-3111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arlow" panose="00000500000000000000" pitchFamily="2" charset="0"/>
                <a:ea typeface="+mn-ea"/>
                <a:cs typeface="+mn-cs"/>
                <a:hlinkClick r:id="rId3">
                  <a:extLst>
                    <a:ext uri="{A12FA001-AC4F-418D-AE19-62706E023703}">
                      <ahyp:hlinkClr xmlns:ahyp="http://schemas.microsoft.com/office/drawing/2018/hyperlinkcolor" val="tx"/>
                    </a:ext>
                  </a:extLst>
                </a:hlinkClick>
              </a:rPr>
              <a:t>cristi@edmondmobilemeals.org</a:t>
            </a:r>
            <a:endParaRPr kumimoji="0" lang="en-US" sz="1600" b="0"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p:txBody>
      </p:sp>
      <p:pic>
        <p:nvPicPr>
          <p:cNvPr id="12" name="Picture 11" descr="Facebook Icon&#10;&#10;">
            <a:extLst>
              <a:ext uri="{FF2B5EF4-FFF2-40B4-BE49-F238E27FC236}">
                <a16:creationId xmlns:a16="http://schemas.microsoft.com/office/drawing/2014/main" id="{D7536616-B92F-A6FC-5DA8-2F6CA0DC17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4520" y="4293694"/>
            <a:ext cx="553071" cy="553071"/>
          </a:xfrm>
          <a:prstGeom prst="rect">
            <a:avLst/>
          </a:prstGeom>
        </p:spPr>
      </p:pic>
      <p:sp>
        <p:nvSpPr>
          <p:cNvPr id="3" name="Text Placeholder 6">
            <a:extLst>
              <a:ext uri="{FF2B5EF4-FFF2-40B4-BE49-F238E27FC236}">
                <a16:creationId xmlns:a16="http://schemas.microsoft.com/office/drawing/2014/main" id="{D0F701D7-72ED-4056-95C6-CEBB19939A50}"/>
              </a:ext>
            </a:extLst>
          </p:cNvPr>
          <p:cNvSpPr txBox="1">
            <a:spLocks/>
          </p:cNvSpPr>
          <p:nvPr/>
        </p:nvSpPr>
        <p:spPr>
          <a:xfrm>
            <a:off x="1258858" y="4554045"/>
            <a:ext cx="4805680" cy="4501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facebook.com/EdmondMobileMeals</a:t>
            </a:r>
          </a:p>
        </p:txBody>
      </p:sp>
      <p:pic>
        <p:nvPicPr>
          <p:cNvPr id="14" name="Picture 13" descr="Instagram Icon&#10;&#10;">
            <a:extLst>
              <a:ext uri="{FF2B5EF4-FFF2-40B4-BE49-F238E27FC236}">
                <a16:creationId xmlns:a16="http://schemas.microsoft.com/office/drawing/2014/main" id="{7BB805BB-7A84-DBB2-1B9A-318F3D8E03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20" y="5162556"/>
            <a:ext cx="565876" cy="565876"/>
          </a:xfrm>
          <a:prstGeom prst="rect">
            <a:avLst/>
          </a:prstGeom>
        </p:spPr>
      </p:pic>
      <p:sp>
        <p:nvSpPr>
          <p:cNvPr id="17" name="Text Placeholder 6">
            <a:extLst>
              <a:ext uri="{FF2B5EF4-FFF2-40B4-BE49-F238E27FC236}">
                <a16:creationId xmlns:a16="http://schemas.microsoft.com/office/drawing/2014/main" id="{A3240A4C-9BCF-7DF9-9533-8E70497BD1CE}"/>
              </a:ext>
            </a:extLst>
          </p:cNvPr>
          <p:cNvSpPr txBox="1">
            <a:spLocks/>
          </p:cNvSpPr>
          <p:nvPr/>
        </p:nvSpPr>
        <p:spPr>
          <a:xfrm>
            <a:off x="1258858" y="5266527"/>
            <a:ext cx="4805680" cy="4501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Instagram.com/EdmondMobileMeals</a:t>
            </a:r>
          </a:p>
        </p:txBody>
      </p:sp>
      <p:pic>
        <p:nvPicPr>
          <p:cNvPr id="16" name="Picture 15" descr="Twitter Icon">
            <a:extLst>
              <a:ext uri="{FF2B5EF4-FFF2-40B4-BE49-F238E27FC236}">
                <a16:creationId xmlns:a16="http://schemas.microsoft.com/office/drawing/2014/main" id="{D1F070AC-A96D-F286-8835-AB39175E51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4520" y="5929591"/>
            <a:ext cx="553071" cy="449643"/>
          </a:xfrm>
          <a:prstGeom prst="rect">
            <a:avLst/>
          </a:prstGeom>
        </p:spPr>
      </p:pic>
      <p:sp>
        <p:nvSpPr>
          <p:cNvPr id="18" name="Text Placeholder 6">
            <a:extLst>
              <a:ext uri="{FF2B5EF4-FFF2-40B4-BE49-F238E27FC236}">
                <a16:creationId xmlns:a16="http://schemas.microsoft.com/office/drawing/2014/main" id="{C3E60BD8-473F-ADF8-E842-10D802FA5CAF}"/>
              </a:ext>
            </a:extLst>
          </p:cNvPr>
          <p:cNvSpPr txBox="1">
            <a:spLocks/>
          </p:cNvSpPr>
          <p:nvPr/>
        </p:nvSpPr>
        <p:spPr>
          <a:xfrm>
            <a:off x="1258858" y="5979009"/>
            <a:ext cx="4805680" cy="4501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Twitter.com/edm_mobilemeals</a:t>
            </a:r>
          </a:p>
        </p:txBody>
      </p:sp>
      <p:cxnSp>
        <p:nvCxnSpPr>
          <p:cNvPr id="8" name="Straight Connector 7">
            <a:extLst>
              <a:ext uri="{FF2B5EF4-FFF2-40B4-BE49-F238E27FC236}">
                <a16:creationId xmlns:a16="http://schemas.microsoft.com/office/drawing/2014/main" id="{49CB31FC-1EB5-4E5C-9859-578477B3418A}"/>
              </a:ext>
              <a:ext uri="{C183D7F6-B498-43B3-948B-1728B52AA6E4}">
                <adec:decorative xmlns:adec="http://schemas.microsoft.com/office/drawing/2017/decorative" val="1"/>
              </a:ext>
            </a:extLst>
          </p:cNvPr>
          <p:cNvCxnSpPr>
            <a:cxnSpLocks/>
          </p:cNvCxnSpPr>
          <p:nvPr/>
        </p:nvCxnSpPr>
        <p:spPr>
          <a:xfrm>
            <a:off x="-22240" y="6824505"/>
            <a:ext cx="12214240" cy="0"/>
          </a:xfrm>
          <a:prstGeom prst="line">
            <a:avLst/>
          </a:prstGeom>
          <a:ln w="88900">
            <a:solidFill>
              <a:srgbClr val="449AB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3169310-EE4F-43E1-9040-8E555A8AFDCD}"/>
              </a:ext>
              <a:ext uri="{C183D7F6-B498-43B3-948B-1728B52AA6E4}">
                <adec:decorative xmlns:adec="http://schemas.microsoft.com/office/drawing/2017/decorative" val="1"/>
              </a:ext>
            </a:extLst>
          </p:cNvPr>
          <p:cNvCxnSpPr>
            <a:cxnSpLocks/>
          </p:cNvCxnSpPr>
          <p:nvPr/>
        </p:nvCxnSpPr>
        <p:spPr>
          <a:xfrm>
            <a:off x="-22240" y="21369"/>
            <a:ext cx="12214240" cy="0"/>
          </a:xfrm>
          <a:prstGeom prst="line">
            <a:avLst/>
          </a:prstGeom>
          <a:ln w="88900">
            <a:solidFill>
              <a:srgbClr val="449AB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1F72BC1-585B-4CAF-9B6D-1EACB0A021F1}"/>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4863616" y="64913"/>
            <a:ext cx="7328384" cy="6724076"/>
          </a:xfrm>
          <a:prstGeom prst="rect">
            <a:avLst/>
          </a:prstGeom>
        </p:spPr>
      </p:pic>
    </p:spTree>
    <p:extLst>
      <p:ext uri="{BB962C8B-B14F-4D97-AF65-F5344CB8AC3E}">
        <p14:creationId xmlns:p14="http://schemas.microsoft.com/office/powerpoint/2010/main" val="1818642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23F46"/>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2C3E14-AB92-860F-0F72-FD2A87ADB0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21230" y="20595"/>
            <a:ext cx="12192000" cy="6858000"/>
          </a:xfrm>
          <a:prstGeom prst="rect">
            <a:avLst/>
          </a:prstGeom>
        </p:spPr>
      </p:pic>
      <p:sp>
        <p:nvSpPr>
          <p:cNvPr id="7" name="TextBox 7"/>
          <p:cNvSpPr txBox="1"/>
          <p:nvPr/>
        </p:nvSpPr>
        <p:spPr>
          <a:xfrm>
            <a:off x="2387801" y="1389468"/>
            <a:ext cx="7458857" cy="1829347"/>
          </a:xfrm>
          <a:prstGeom prst="rect">
            <a:avLst/>
          </a:prstGeom>
        </p:spPr>
        <p:txBody>
          <a:bodyPr lIns="0" tIns="0" rIns="0" bIns="0" rtlCol="0" anchor="t">
            <a:spAutoFit/>
          </a:bodyPr>
          <a:lstStyle/>
          <a:p>
            <a:pPr algn="ctr" defTabSz="609630">
              <a:lnSpc>
                <a:spcPts val="4858"/>
              </a:lnSpc>
            </a:pPr>
            <a:r>
              <a:rPr lang="en-US" sz="3470" dirty="0">
                <a:latin typeface="Canva Sans Bold"/>
              </a:rPr>
              <a:t>Sullivan Senior Center &amp; </a:t>
            </a:r>
          </a:p>
          <a:p>
            <a:pPr algn="ctr" defTabSz="609630">
              <a:lnSpc>
                <a:spcPts val="4858"/>
              </a:lnSpc>
            </a:pPr>
            <a:r>
              <a:rPr lang="en-US" sz="3470" dirty="0">
                <a:latin typeface="Canva Sans Bold"/>
              </a:rPr>
              <a:t>Litchfield Hills/Northwest </a:t>
            </a:r>
          </a:p>
          <a:p>
            <a:pPr algn="ctr" defTabSz="609630">
              <a:lnSpc>
                <a:spcPts val="4858"/>
              </a:lnSpc>
            </a:pPr>
            <a:r>
              <a:rPr lang="en-US" sz="3470" dirty="0">
                <a:latin typeface="Canva Sans Bold"/>
              </a:rPr>
              <a:t>Elderly Nutrition Program Present:</a:t>
            </a:r>
          </a:p>
        </p:txBody>
      </p:sp>
      <p:sp>
        <p:nvSpPr>
          <p:cNvPr id="5" name="TextBox 5"/>
          <p:cNvSpPr txBox="1">
            <a:spLocks noGrp="1"/>
          </p:cNvSpPr>
          <p:nvPr>
            <p:ph type="title" idx="4294967295"/>
          </p:nvPr>
        </p:nvSpPr>
        <p:spPr>
          <a:xfrm>
            <a:off x="1773015" y="2900047"/>
            <a:ext cx="8645971" cy="13590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11256"/>
              </a:lnSpc>
              <a:spcBef>
                <a:spcPts val="0"/>
              </a:spcBef>
              <a:spcAft>
                <a:spcPts val="0"/>
              </a:spcAft>
              <a:buClrTx/>
              <a:buSzTx/>
              <a:buFontTx/>
              <a:buNone/>
              <a:tabLst/>
              <a:defRPr/>
            </a:pPr>
            <a:r>
              <a:rPr kumimoji="0" lang="en-US" sz="8040" b="0" i="0" u="none" strike="noStrike" kern="1200" cap="none" spc="0" normalizeH="0" baseline="0" noProof="0" dirty="0">
                <a:ln>
                  <a:noFill/>
                </a:ln>
                <a:solidFill>
                  <a:srgbClr val="C00000"/>
                </a:solidFill>
                <a:effectLst/>
                <a:uLnTx/>
                <a:uFillTx/>
                <a:latin typeface="Homemade Apple"/>
                <a:ea typeface="+mn-ea"/>
                <a:cs typeface="+mn-cs"/>
              </a:rPr>
              <a:t>Pop-Up Kitchen</a:t>
            </a:r>
          </a:p>
        </p:txBody>
      </p:sp>
      <p:pic>
        <p:nvPicPr>
          <p:cNvPr id="2" name="Picture 2" descr="Fundraising and Innovation"/>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987391" y="3964116"/>
            <a:ext cx="6259679" cy="1652555"/>
          </a:xfrm>
          <a:prstGeom prst="rect">
            <a:avLst/>
          </a:prstGeom>
        </p:spPr>
      </p:pic>
      <p:sp>
        <p:nvSpPr>
          <p:cNvPr id="6" name="TextBox 6"/>
          <p:cNvSpPr txBox="1"/>
          <p:nvPr/>
        </p:nvSpPr>
        <p:spPr>
          <a:xfrm>
            <a:off x="3500914" y="4639711"/>
            <a:ext cx="5190173" cy="1575431"/>
          </a:xfrm>
          <a:prstGeom prst="rect">
            <a:avLst/>
          </a:prstGeom>
        </p:spPr>
        <p:txBody>
          <a:bodyPr lIns="0" tIns="0" rIns="0" bIns="0" rtlCol="0" anchor="t">
            <a:spAutoFit/>
          </a:bodyPr>
          <a:lstStyle/>
          <a:p>
            <a:pPr algn="ctr" defTabSz="609630">
              <a:lnSpc>
                <a:spcPts val="2519"/>
              </a:lnSpc>
            </a:pPr>
            <a:r>
              <a:rPr lang="en-US" spc="360" dirty="0">
                <a:solidFill>
                  <a:srgbClr val="FFFFFF"/>
                </a:solidFill>
                <a:latin typeface="Glacial Indifference Bold"/>
              </a:rPr>
              <a:t>FUNDRAISING &amp; INNOVATION</a:t>
            </a:r>
          </a:p>
          <a:p>
            <a:pPr algn="ctr" defTabSz="609630">
              <a:lnSpc>
                <a:spcPts val="2519"/>
              </a:lnSpc>
            </a:pPr>
            <a:endParaRPr lang="en-US" spc="360" dirty="0">
              <a:solidFill>
                <a:srgbClr val="FFFFFF"/>
              </a:solidFill>
              <a:latin typeface="Glacial Indifference Bold"/>
            </a:endParaRPr>
          </a:p>
          <a:p>
            <a:pPr algn="ctr" defTabSz="609630">
              <a:lnSpc>
                <a:spcPts val="2519"/>
              </a:lnSpc>
            </a:pPr>
            <a:r>
              <a:rPr lang="en-US" i="1" dirty="0">
                <a:solidFill>
                  <a:prstClr val="black"/>
                </a:solidFill>
                <a:latin typeface="Times New Roman" panose="02020603050405020304" pitchFamily="18" charset="0"/>
                <a:cs typeface="Times New Roman" panose="02020603050405020304" pitchFamily="18" charset="0"/>
              </a:rPr>
              <a:t>Presented by Joel Sekorski</a:t>
            </a:r>
          </a:p>
          <a:p>
            <a:pPr algn="ctr" defTabSz="609630">
              <a:lnSpc>
                <a:spcPts val="2519"/>
              </a:lnSpc>
            </a:pPr>
            <a:r>
              <a:rPr lang="en-US" dirty="0">
                <a:solidFill>
                  <a:prstClr val="black"/>
                </a:solidFill>
                <a:latin typeface="Glacial Indifference Bold"/>
              </a:rPr>
              <a:t>Director Services for the Elderly</a:t>
            </a:r>
          </a:p>
          <a:p>
            <a:pPr algn="ctr" defTabSz="609630">
              <a:lnSpc>
                <a:spcPts val="2519"/>
              </a:lnSpc>
            </a:pPr>
            <a:r>
              <a:rPr lang="en-US" dirty="0">
                <a:solidFill>
                  <a:prstClr val="black"/>
                </a:solidFill>
                <a:latin typeface="Glacial Indifference Bold"/>
              </a:rPr>
              <a:t>City of Torrington, CT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11CB-DE20-9C9F-57F4-1FE3F4798ED1}"/>
              </a:ext>
            </a:extLst>
          </p:cNvPr>
          <p:cNvSpPr>
            <a:spLocks noGrp="1"/>
          </p:cNvSpPr>
          <p:nvPr>
            <p:ph type="ctrTitle"/>
          </p:nvPr>
        </p:nvSpPr>
        <p:spPr>
          <a:xfrm>
            <a:off x="468351" y="260556"/>
            <a:ext cx="11218127" cy="980017"/>
          </a:xfrm>
        </p:spPr>
        <p:txBody>
          <a:bodyPr>
            <a:normAutofit/>
          </a:bodyPr>
          <a:lstStyle/>
          <a:p>
            <a:r>
              <a:rPr lang="en-US" sz="4330" dirty="0"/>
              <a:t>Objective</a:t>
            </a:r>
          </a:p>
        </p:txBody>
      </p:sp>
      <p:sp>
        <p:nvSpPr>
          <p:cNvPr id="3" name="Subtitle 2">
            <a:extLst>
              <a:ext uri="{FF2B5EF4-FFF2-40B4-BE49-F238E27FC236}">
                <a16:creationId xmlns:a16="http://schemas.microsoft.com/office/drawing/2014/main" id="{2A0C6074-7EBC-7CC1-5FA1-4690C28FE55F}"/>
              </a:ext>
            </a:extLst>
          </p:cNvPr>
          <p:cNvSpPr>
            <a:spLocks noGrp="1"/>
          </p:cNvSpPr>
          <p:nvPr>
            <p:ph type="subTitle" idx="1"/>
          </p:nvPr>
        </p:nvSpPr>
        <p:spPr>
          <a:xfrm>
            <a:off x="680223" y="1553736"/>
            <a:ext cx="10638263" cy="3532613"/>
          </a:xfrm>
        </p:spPr>
        <p:txBody>
          <a:bodyPr>
            <a:noAutofit/>
          </a:bodyPr>
          <a:lstStyle/>
          <a:p>
            <a:pPr>
              <a:lnSpc>
                <a:spcPts val="3756"/>
              </a:lnSpc>
            </a:pPr>
            <a:r>
              <a:rPr lang="en-US" sz="3200" dirty="0">
                <a:solidFill>
                  <a:prstClr val="black"/>
                </a:solidFill>
                <a:latin typeface="Arial Rounded MT Bold" panose="020F0704030504030204" pitchFamily="34" charset="0"/>
              </a:rPr>
              <a:t>Today’s presentation is focused on areas to identify strengths and weaknesses within your organization. Let’s take a look at ways to bolster future fundraising, discuss pathways to find your best opportunities and then we will take a look at how we here at the Sullivan Senior Center put these ideas to work for us.</a:t>
            </a:r>
          </a:p>
        </p:txBody>
      </p:sp>
    </p:spTree>
    <p:extLst>
      <p:ext uri="{BB962C8B-B14F-4D97-AF65-F5344CB8AC3E}">
        <p14:creationId xmlns:p14="http://schemas.microsoft.com/office/powerpoint/2010/main" val="38371387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558800" y="431800"/>
            <a:ext cx="7213600" cy="42184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3525"/>
              </a:lnSpc>
              <a:spcBef>
                <a:spcPct val="0"/>
              </a:spcBef>
              <a:spcAft>
                <a:spcPts val="0"/>
              </a:spcAft>
              <a:buClrTx/>
              <a:buSzTx/>
              <a:buFontTx/>
              <a:buNone/>
              <a:tabLst/>
              <a:defRPr/>
            </a:pPr>
            <a:r>
              <a:rPr kumimoji="0" lang="en-US" sz="2517" b="0" i="0" u="none" strike="noStrike" kern="1200" cap="none" spc="503" normalizeH="0" baseline="0" noProof="0" dirty="0">
                <a:ln>
                  <a:noFill/>
                </a:ln>
                <a:effectLst/>
                <a:uLnTx/>
                <a:uFillTx/>
                <a:latin typeface="Canva Sans Bold"/>
                <a:ea typeface="+mn-ea"/>
                <a:cs typeface="+mn-cs"/>
              </a:rPr>
              <a:t>OBJECTIVES FOR FUNDRAISING:</a:t>
            </a:r>
          </a:p>
        </p:txBody>
      </p:sp>
      <p:sp>
        <p:nvSpPr>
          <p:cNvPr id="5" name="TextBox 5"/>
          <p:cNvSpPr txBox="1"/>
          <p:nvPr/>
        </p:nvSpPr>
        <p:spPr>
          <a:xfrm>
            <a:off x="355600" y="1193800"/>
            <a:ext cx="11430000" cy="2977033"/>
          </a:xfrm>
          <a:prstGeom prst="rect">
            <a:avLst/>
          </a:prstGeom>
        </p:spPr>
        <p:txBody>
          <a:bodyPr wrap="square" lIns="0" tIns="0" rIns="0" bIns="0" rtlCol="0" anchor="t">
            <a:spAutoFit/>
          </a:bodyPr>
          <a:lstStyle/>
          <a:p>
            <a:pPr marL="304815" indent="-304815" defTabSz="609630">
              <a:lnSpc>
                <a:spcPts val="2993"/>
              </a:lnSpc>
              <a:spcAft>
                <a:spcPts val="400"/>
              </a:spcAft>
              <a:buFont typeface="Arial" panose="020B0604020202020204" pitchFamily="34" charset="0"/>
              <a:buChar char="•"/>
            </a:pPr>
            <a:r>
              <a:rPr lang="en-US" sz="2138" b="1" spc="427" dirty="0">
                <a:latin typeface="Canva Sans"/>
              </a:rPr>
              <a:t>Identify your staff’s and facility’s strengths and weaknesses.</a:t>
            </a:r>
          </a:p>
          <a:p>
            <a:pPr marL="304815" indent="-304815" defTabSz="609630">
              <a:lnSpc>
                <a:spcPts val="2993"/>
              </a:lnSpc>
              <a:spcAft>
                <a:spcPts val="400"/>
              </a:spcAft>
              <a:buFont typeface="Arial" panose="020B0604020202020204" pitchFamily="34" charset="0"/>
              <a:buChar char="•"/>
            </a:pPr>
            <a:r>
              <a:rPr lang="en-US" sz="2138" b="1" spc="427" dirty="0">
                <a:latin typeface="Canva Sans"/>
              </a:rPr>
              <a:t>Understand your target audience.</a:t>
            </a:r>
          </a:p>
          <a:p>
            <a:pPr marL="304815" indent="-304815" defTabSz="609630">
              <a:lnSpc>
                <a:spcPts val="2993"/>
              </a:lnSpc>
              <a:spcAft>
                <a:spcPts val="400"/>
              </a:spcAft>
              <a:buFont typeface="Arial" panose="020B0604020202020204" pitchFamily="34" charset="0"/>
              <a:buChar char="•"/>
            </a:pPr>
            <a:r>
              <a:rPr lang="en-US" sz="2138" b="1" spc="427" dirty="0">
                <a:latin typeface="Canva Sans"/>
              </a:rPr>
              <a:t>Create a budget that can perpetuate itself and allow for growth.</a:t>
            </a:r>
          </a:p>
          <a:p>
            <a:pPr marL="304815" indent="-304815" defTabSz="609630">
              <a:lnSpc>
                <a:spcPts val="2993"/>
              </a:lnSpc>
              <a:spcAft>
                <a:spcPts val="400"/>
              </a:spcAft>
              <a:buFont typeface="Arial" panose="020B0604020202020204" pitchFamily="34" charset="0"/>
              <a:buChar char="•"/>
            </a:pPr>
            <a:r>
              <a:rPr lang="en-US" sz="2138" b="1" spc="427" dirty="0">
                <a:latin typeface="Canva Sans"/>
              </a:rPr>
              <a:t>Create a benefit for participation.</a:t>
            </a:r>
          </a:p>
          <a:p>
            <a:pPr marL="304815" indent="-304815" defTabSz="609630">
              <a:lnSpc>
                <a:spcPts val="2993"/>
              </a:lnSpc>
              <a:spcAft>
                <a:spcPts val="400"/>
              </a:spcAft>
              <a:buFont typeface="Arial" panose="020B0604020202020204" pitchFamily="34" charset="0"/>
              <a:buChar char="•"/>
            </a:pPr>
            <a:r>
              <a:rPr lang="en-US" sz="2138" b="1" spc="427" dirty="0">
                <a:latin typeface="Canva Sans"/>
              </a:rPr>
              <a:t>Stick to what works.</a:t>
            </a:r>
          </a:p>
          <a:p>
            <a:pPr marL="304815" indent="-304815" defTabSz="609630">
              <a:lnSpc>
                <a:spcPts val="2993"/>
              </a:lnSpc>
              <a:spcAft>
                <a:spcPts val="400"/>
              </a:spcAft>
              <a:buFont typeface="Arial" panose="020B0604020202020204" pitchFamily="34" charset="0"/>
              <a:buChar char="•"/>
            </a:pPr>
            <a:r>
              <a:rPr lang="en-US" sz="2138" b="1" spc="427" dirty="0">
                <a:latin typeface="Canva Sans"/>
              </a:rPr>
              <a:t>Always acknowledge your partners publically.</a:t>
            </a:r>
          </a:p>
          <a:p>
            <a:pPr marL="304815" indent="-304815" defTabSz="609630">
              <a:lnSpc>
                <a:spcPts val="2993"/>
              </a:lnSpc>
              <a:buFont typeface="Arial" panose="020B0604020202020204" pitchFamily="34" charset="0"/>
              <a:buChar char="•"/>
            </a:pPr>
            <a:endParaRPr lang="en-US" sz="2138" b="1" spc="427" dirty="0">
              <a:latin typeface="Canva Sans"/>
            </a:endParaRPr>
          </a:p>
        </p:txBody>
      </p:sp>
      <p:sp>
        <p:nvSpPr>
          <p:cNvPr id="2" name="Rectangle 1"/>
          <p:cNvSpPr/>
          <p:nvPr/>
        </p:nvSpPr>
        <p:spPr>
          <a:xfrm>
            <a:off x="457200" y="4579342"/>
            <a:ext cx="10515600" cy="1251625"/>
          </a:xfrm>
          <a:prstGeom prst="rect">
            <a:avLst/>
          </a:prstGeom>
        </p:spPr>
        <p:txBody>
          <a:bodyPr wrap="square">
            <a:spAutoFit/>
          </a:bodyPr>
          <a:lstStyle/>
          <a:p>
            <a:pPr algn="ctr" defTabSz="609630">
              <a:spcAft>
                <a:spcPts val="400"/>
              </a:spcAft>
            </a:pPr>
            <a:r>
              <a:rPr lang="en-US" sz="2133" b="1" u="sng" spc="427" dirty="0">
                <a:latin typeface="Canva Sans"/>
              </a:rPr>
              <a:t>A look at our</a:t>
            </a:r>
            <a:r>
              <a:rPr lang="en-US" sz="3600" b="1" u="sng" spc="427" dirty="0">
                <a:latin typeface="Canva Sans"/>
              </a:rPr>
              <a:t> PROBLEM </a:t>
            </a:r>
            <a:r>
              <a:rPr lang="en-US" sz="2133" b="1" u="sng" spc="427" dirty="0">
                <a:latin typeface="Canva Sans"/>
              </a:rPr>
              <a:t>&amp;</a:t>
            </a:r>
            <a:r>
              <a:rPr lang="en-US" sz="3600" b="1" u="sng" spc="427" dirty="0">
                <a:latin typeface="Canva Sans"/>
              </a:rPr>
              <a:t> </a:t>
            </a:r>
            <a:r>
              <a:rPr lang="en-US" sz="2133" b="1" u="sng" spc="427" dirty="0">
                <a:latin typeface="Canva Sans"/>
              </a:rPr>
              <a:t>our</a:t>
            </a:r>
            <a:r>
              <a:rPr lang="en-US" sz="3600" b="1" u="sng" spc="427" dirty="0">
                <a:latin typeface="Canva Sans"/>
              </a:rPr>
              <a:t> PLAN</a:t>
            </a:r>
          </a:p>
          <a:p>
            <a:pPr algn="ctr" defTabSz="609630">
              <a:spcAft>
                <a:spcPts val="400"/>
              </a:spcAft>
            </a:pPr>
            <a:r>
              <a:rPr lang="en-US" sz="3600" b="1" spc="427" dirty="0">
                <a:latin typeface="Canva Sans"/>
              </a:rPr>
              <a:t>Here’s what we did…</a:t>
            </a:r>
          </a:p>
        </p:txBody>
      </p:sp>
    </p:spTree>
    <p:extLst>
      <p:ext uri="{BB962C8B-B14F-4D97-AF65-F5344CB8AC3E}">
        <p14:creationId xmlns:p14="http://schemas.microsoft.com/office/powerpoint/2010/main" val="1334455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7862942" y="1070640"/>
            <a:ext cx="3676243" cy="42184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3525"/>
              </a:lnSpc>
              <a:spcBef>
                <a:spcPct val="0"/>
              </a:spcBef>
              <a:spcAft>
                <a:spcPts val="0"/>
              </a:spcAft>
              <a:buClrTx/>
              <a:buSzTx/>
              <a:buFontTx/>
              <a:buNone/>
              <a:tabLst/>
              <a:defRPr/>
            </a:pPr>
            <a:r>
              <a:rPr kumimoji="0" lang="en-US" sz="2517" b="0" i="0" u="none" strike="noStrike" kern="1200" cap="none" spc="503" normalizeH="0" baseline="0" noProof="0" dirty="0">
                <a:ln>
                  <a:noFill/>
                </a:ln>
                <a:effectLst/>
                <a:uLnTx/>
                <a:uFillTx/>
                <a:latin typeface="Canva Sans Bold"/>
                <a:ea typeface="+mn-ea"/>
                <a:cs typeface="+mn-cs"/>
              </a:rPr>
              <a:t>THE PROBLEM:</a:t>
            </a:r>
          </a:p>
        </p:txBody>
      </p:sp>
      <p:sp>
        <p:nvSpPr>
          <p:cNvPr id="5" name="TextBox 5"/>
          <p:cNvSpPr txBox="1"/>
          <p:nvPr/>
        </p:nvSpPr>
        <p:spPr>
          <a:xfrm>
            <a:off x="7862942" y="2206552"/>
            <a:ext cx="3908525" cy="3428696"/>
          </a:xfrm>
          <a:prstGeom prst="rect">
            <a:avLst/>
          </a:prstGeom>
        </p:spPr>
        <p:txBody>
          <a:bodyPr lIns="0" tIns="0" rIns="0" bIns="0" rtlCol="0" anchor="t">
            <a:spAutoFit/>
          </a:bodyPr>
          <a:lstStyle/>
          <a:p>
            <a:pPr defTabSz="609630">
              <a:lnSpc>
                <a:spcPts val="2993"/>
              </a:lnSpc>
            </a:pPr>
            <a:r>
              <a:rPr lang="en-US" sz="2138" spc="427" dirty="0">
                <a:latin typeface="Canva Sans"/>
              </a:rPr>
              <a:t>Much like everyone else, in the days after lockdowns ended, we were looking for innovative ways to bring both new and returning members back down to our Senior Center.</a:t>
            </a:r>
          </a:p>
        </p:txBody>
      </p:sp>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520148" y="443202"/>
            <a:ext cx="7049801" cy="5971597"/>
            <a:chOff x="0" y="0"/>
            <a:chExt cx="2374900" cy="2011680"/>
          </a:xfrm>
        </p:grpSpPr>
        <p:sp>
          <p:nvSpPr>
            <p:cNvPr id="3"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79552004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A8076"/>
        </a:solidFill>
        <a:effectLst/>
      </p:bgPr>
    </p:bg>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7829957" y="595056"/>
            <a:ext cx="3676243" cy="3970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479" normalizeH="0" baseline="0" noProof="0" dirty="0">
                <a:ln>
                  <a:noFill/>
                </a:ln>
                <a:solidFill>
                  <a:srgbClr val="FFFFFF"/>
                </a:solidFill>
                <a:effectLst/>
                <a:uLnTx/>
                <a:uFillTx/>
                <a:latin typeface="Canva Sans Bold"/>
                <a:ea typeface="+mn-ea"/>
                <a:cs typeface="+mn-cs"/>
              </a:rPr>
              <a:t>THE PLAN:</a:t>
            </a:r>
          </a:p>
        </p:txBody>
      </p:sp>
      <p:sp>
        <p:nvSpPr>
          <p:cNvPr id="5" name="TextBox 5"/>
          <p:cNvSpPr txBox="1"/>
          <p:nvPr/>
        </p:nvSpPr>
        <p:spPr>
          <a:xfrm>
            <a:off x="7829958" y="1003655"/>
            <a:ext cx="4081691" cy="5133265"/>
          </a:xfrm>
          <a:prstGeom prst="rect">
            <a:avLst/>
          </a:prstGeom>
        </p:spPr>
        <p:txBody>
          <a:bodyPr lIns="0" tIns="0" rIns="0" bIns="0" rtlCol="0" anchor="t">
            <a:spAutoFit/>
          </a:bodyPr>
          <a:lstStyle/>
          <a:p>
            <a:pPr defTabSz="609630">
              <a:lnSpc>
                <a:spcPts val="3098"/>
              </a:lnSpc>
            </a:pPr>
            <a:r>
              <a:rPr lang="en-US" sz="2213" spc="442" dirty="0">
                <a:solidFill>
                  <a:srgbClr val="FFFFFF"/>
                </a:solidFill>
                <a:latin typeface="Canva Sans"/>
              </a:rPr>
              <a:t>Director Joel Sekorski, himself a former chef, knows a thing or two about generating excitement through food. He believed that we could create an electric word-of-mouth "buzz" by offering special "pop-up" events--and thus the Pop Up Kitchen was born.</a:t>
            </a:r>
          </a:p>
        </p:txBody>
      </p:sp>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520148" y="443202"/>
            <a:ext cx="7049801" cy="5971597"/>
            <a:chOff x="0" y="0"/>
            <a:chExt cx="2374900" cy="2011680"/>
          </a:xfrm>
        </p:grpSpPr>
        <p:sp>
          <p:nvSpPr>
            <p:cNvPr id="3" name="Freeform 3">
              <a:extLst>
                <a:ext uri="{C183D7F6-B498-43B3-948B-1728B52AA6E4}">
                  <adec:decorative xmlns:adec="http://schemas.microsoft.com/office/drawing/2017/decorative" val="1"/>
                </a:ext>
              </a:extLst>
            </p:cNvPr>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2" cstate="screen">
                <a:extLst>
                  <a:ext uri="{28A0092B-C50C-407E-A947-70E740481C1C}">
                    <a14:useLocalDpi xmlns:a14="http://schemas.microsoft.com/office/drawing/2010/main"/>
                  </a:ext>
                </a:extLst>
              </a:blip>
              <a:stretch>
                <a:fillRect/>
              </a:stretch>
            </a:blipFill>
          </p:spPr>
        </p:sp>
      </p:grpSp>
    </p:spTree>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B7B7"/>
        </a:solidFill>
        <a:effectLst/>
      </p:bgPr>
    </p:bg>
    <p:spTree>
      <p:nvGrpSpPr>
        <p:cNvPr id="1" name=""/>
        <p:cNvGrpSpPr/>
        <p:nvPr/>
      </p:nvGrpSpPr>
      <p:grpSpPr>
        <a:xfrm>
          <a:off x="0" y="0"/>
          <a:ext cx="0" cy="0"/>
          <a:chOff x="0" y="0"/>
          <a:chExt cx="0" cy="0"/>
        </a:xfrm>
      </p:grpSpPr>
      <p:sp>
        <p:nvSpPr>
          <p:cNvPr id="8" name="TextBox 8">
            <a:extLst>
              <a:ext uri="{C183D7F6-B498-43B3-948B-1728B52AA6E4}">
                <adec:decorative xmlns:adec="http://schemas.microsoft.com/office/drawing/2017/decorative" val="0"/>
              </a:ext>
            </a:extLst>
          </p:cNvPr>
          <p:cNvSpPr txBox="1"/>
          <p:nvPr/>
        </p:nvSpPr>
        <p:spPr>
          <a:xfrm>
            <a:off x="1459856" y="347709"/>
            <a:ext cx="9272290" cy="1495474"/>
          </a:xfrm>
          <a:prstGeom prst="rect">
            <a:avLst/>
          </a:prstGeom>
        </p:spPr>
        <p:txBody>
          <a:bodyPr lIns="0" tIns="0" rIns="0" bIns="0" rtlCol="0" anchor="t">
            <a:spAutoFit/>
          </a:bodyPr>
          <a:lstStyle/>
          <a:p>
            <a:pPr algn="ctr" defTabSz="609630">
              <a:lnSpc>
                <a:spcPts val="6067"/>
              </a:lnSpc>
            </a:pPr>
            <a:r>
              <a:rPr lang="en-US" sz="4334" dirty="0">
                <a:solidFill>
                  <a:srgbClr val="000000"/>
                </a:solidFill>
                <a:latin typeface="Canva Sans"/>
              </a:rPr>
              <a:t>Luring them in with delicious food: </a:t>
            </a:r>
          </a:p>
          <a:p>
            <a:pPr algn="ctr" defTabSz="609630">
              <a:lnSpc>
                <a:spcPts val="6067"/>
              </a:lnSpc>
            </a:pPr>
            <a:r>
              <a:rPr lang="en-US" sz="4334" dirty="0">
                <a:solidFill>
                  <a:srgbClr val="000000"/>
                </a:solidFill>
                <a:latin typeface="Canva Sans"/>
              </a:rPr>
              <a:t>a multi level concept</a:t>
            </a:r>
          </a:p>
        </p:txBody>
      </p:sp>
      <p:grpSp>
        <p:nvGrpSpPr>
          <p:cNvPr id="2" name="Group 1">
            <a:extLst>
              <a:ext uri="{FF2B5EF4-FFF2-40B4-BE49-F238E27FC236}">
                <a16:creationId xmlns:a16="http://schemas.microsoft.com/office/drawing/2014/main" id="{782D01CD-0D26-6187-905D-31EAC9645105}"/>
              </a:ext>
              <a:ext uri="{C183D7F6-B498-43B3-948B-1728B52AA6E4}">
                <adec:decorative xmlns:adec="http://schemas.microsoft.com/office/drawing/2017/decorative" val="1"/>
              </a:ext>
            </a:extLst>
          </p:cNvPr>
          <p:cNvGrpSpPr/>
          <p:nvPr/>
        </p:nvGrpSpPr>
        <p:grpSpPr>
          <a:xfrm>
            <a:off x="1021274" y="2356911"/>
            <a:ext cx="10146789" cy="3154393"/>
            <a:chOff x="1021274" y="2356911"/>
            <a:chExt cx="10146789" cy="3154393"/>
          </a:xfrm>
        </p:grpSpPr>
        <p:sp>
          <p:nvSpPr>
            <p:cNvPr id="3" name="Freeform 3">
              <a:extLst>
                <a:ext uri="{C183D7F6-B498-43B3-948B-1728B52AA6E4}">
                  <adec:decorative xmlns:adec="http://schemas.microsoft.com/office/drawing/2017/decorative" val="1"/>
                </a:ext>
              </a:extLst>
            </p:cNvPr>
            <p:cNvSpPr/>
            <p:nvPr/>
          </p:nvSpPr>
          <p:spPr>
            <a:xfrm>
              <a:off x="1021274" y="2358245"/>
              <a:ext cx="3109081" cy="3153059"/>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5" name="Freeform 5">
              <a:extLst>
                <a:ext uri="{C183D7F6-B498-43B3-948B-1728B52AA6E4}">
                  <adec:decorative xmlns:adec="http://schemas.microsoft.com/office/drawing/2017/decorative" val="1"/>
                </a:ext>
              </a:extLst>
            </p:cNvPr>
            <p:cNvSpPr/>
            <p:nvPr/>
          </p:nvSpPr>
          <p:spPr>
            <a:xfrm>
              <a:off x="4544125" y="2357578"/>
              <a:ext cx="3109081" cy="3153059"/>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a:extLst>
                <a:ext uri="{C183D7F6-B498-43B3-948B-1728B52AA6E4}">
                  <adec:decorative xmlns:adec="http://schemas.microsoft.com/office/drawing/2017/decorative" val="1"/>
                </a:ext>
              </a:extLst>
            </p:cNvPr>
            <p:cNvSpPr/>
            <p:nvPr/>
          </p:nvSpPr>
          <p:spPr>
            <a:xfrm>
              <a:off x="8058982" y="2356911"/>
              <a:ext cx="3109081" cy="3153059"/>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5" cstate="screen">
                <a:extLst>
                  <a:ext uri="{28A0092B-C50C-407E-A947-70E740481C1C}">
                    <a14:useLocalDpi xmlns:a14="http://schemas.microsoft.com/office/drawing/2010/main"/>
                  </a:ext>
                </a:extLst>
              </a:blip>
              <a:stretch>
                <a:fillRect/>
              </a:stretch>
            </a:blipFill>
          </p:spPr>
        </p:sp>
      </p:grpSp>
      <p:sp>
        <p:nvSpPr>
          <p:cNvPr id="9" name="TextBox 9">
            <a:extLst>
              <a:ext uri="{C183D7F6-B498-43B3-948B-1728B52AA6E4}">
                <adec:decorative xmlns:adec="http://schemas.microsoft.com/office/drawing/2017/decorative" val="0"/>
              </a:ext>
            </a:extLst>
          </p:cNvPr>
          <p:cNvSpPr txBox="1"/>
          <p:nvPr/>
        </p:nvSpPr>
        <p:spPr>
          <a:xfrm>
            <a:off x="1249053" y="5677315"/>
            <a:ext cx="2658765" cy="572464"/>
          </a:xfrm>
          <a:prstGeom prst="rect">
            <a:avLst/>
          </a:prstGeom>
        </p:spPr>
        <p:txBody>
          <a:bodyPr lIns="0" tIns="0" rIns="0" bIns="0" rtlCol="0" anchor="t">
            <a:spAutoFit/>
          </a:bodyPr>
          <a:lstStyle/>
          <a:p>
            <a:pPr algn="ctr" defTabSz="609630">
              <a:lnSpc>
                <a:spcPts val="4853"/>
              </a:lnSpc>
            </a:pPr>
            <a:r>
              <a:rPr lang="en-US" sz="3466" dirty="0">
                <a:solidFill>
                  <a:srgbClr val="000000"/>
                </a:solidFill>
                <a:latin typeface="Canva Sans Bold"/>
              </a:rPr>
              <a:t>Pop Up Cafe</a:t>
            </a:r>
          </a:p>
        </p:txBody>
      </p:sp>
      <p:sp>
        <p:nvSpPr>
          <p:cNvPr id="10" name="TextBox 10"/>
          <p:cNvSpPr txBox="1"/>
          <p:nvPr/>
        </p:nvSpPr>
        <p:spPr>
          <a:xfrm>
            <a:off x="4513412" y="5677315"/>
            <a:ext cx="3165177" cy="572464"/>
          </a:xfrm>
          <a:prstGeom prst="rect">
            <a:avLst/>
          </a:prstGeom>
        </p:spPr>
        <p:txBody>
          <a:bodyPr lIns="0" tIns="0" rIns="0" bIns="0" rtlCol="0" anchor="t">
            <a:spAutoFit/>
          </a:bodyPr>
          <a:lstStyle/>
          <a:p>
            <a:pPr algn="ctr" defTabSz="609630">
              <a:lnSpc>
                <a:spcPts val="4853"/>
              </a:lnSpc>
            </a:pPr>
            <a:r>
              <a:rPr lang="en-US" sz="3466" dirty="0">
                <a:solidFill>
                  <a:srgbClr val="000000"/>
                </a:solidFill>
                <a:latin typeface="Canva Sans Bold"/>
              </a:rPr>
              <a:t>Pop Up Bakery</a:t>
            </a:r>
          </a:p>
        </p:txBody>
      </p:sp>
      <p:sp>
        <p:nvSpPr>
          <p:cNvPr id="11" name="TextBox 11"/>
          <p:cNvSpPr txBox="1">
            <a:spLocks noGrp="1"/>
          </p:cNvSpPr>
          <p:nvPr>
            <p:ph type="title" idx="4294967295"/>
          </p:nvPr>
        </p:nvSpPr>
        <p:spPr>
          <a:xfrm>
            <a:off x="7653206" y="5657158"/>
            <a:ext cx="4473187" cy="120084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000000"/>
                </a:solidFill>
                <a:effectLst/>
                <a:uLnTx/>
                <a:uFillTx/>
                <a:latin typeface="Canva Sans Bold"/>
                <a:ea typeface="+mn-ea"/>
                <a:cs typeface="+mn-cs"/>
              </a:rPr>
              <a:t>Farm to Pantry Canning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80DD54-2E1D-D100-E469-3CF82165121D}"/>
              </a:ext>
              <a:ext uri="{C183D7F6-B498-43B3-948B-1728B52AA6E4}">
                <adec:decorative xmlns:adec="http://schemas.microsoft.com/office/drawing/2017/decorative" val="1"/>
              </a:ext>
            </a:extLst>
          </p:cNvPr>
          <p:cNvGrpSpPr/>
          <p:nvPr/>
        </p:nvGrpSpPr>
        <p:grpSpPr>
          <a:xfrm>
            <a:off x="-22240" y="10049"/>
            <a:ext cx="12214240" cy="6814456"/>
            <a:chOff x="-22240" y="10049"/>
            <a:chExt cx="12214240" cy="6814456"/>
          </a:xfrm>
        </p:grpSpPr>
        <p:sp>
          <p:nvSpPr>
            <p:cNvPr id="14" name="Freeform 8">
              <a:extLst>
                <a:ext uri="{FF2B5EF4-FFF2-40B4-BE49-F238E27FC236}">
                  <a16:creationId xmlns:a16="http://schemas.microsoft.com/office/drawing/2014/main" id="{F21781E1-A274-4E2B-BDB1-538342198C2B}"/>
                </a:ext>
                <a:ext uri="{C183D7F6-B498-43B3-948B-1728B52AA6E4}">
                  <adec:decorative xmlns:adec="http://schemas.microsoft.com/office/drawing/2017/decorative" val="1"/>
                </a:ext>
              </a:extLst>
            </p:cNvPr>
            <p:cNvSpPr/>
            <p:nvPr/>
          </p:nvSpPr>
          <p:spPr>
            <a:xfrm flipV="1">
              <a:off x="0" y="10049"/>
              <a:ext cx="6207648" cy="6814456"/>
            </a:xfrm>
            <a:custGeom>
              <a:avLst/>
              <a:gdLst>
                <a:gd name="connsiteX0" fmla="*/ 0 w 9144000"/>
                <a:gd name="connsiteY0" fmla="*/ 0 h 6883121"/>
                <a:gd name="connsiteX1" fmla="*/ 0 w 9144000"/>
                <a:gd name="connsiteY1" fmla="*/ 6883121 h 6883121"/>
                <a:gd name="connsiteX2" fmla="*/ 7003701 w 9144000"/>
                <a:gd name="connsiteY2" fmla="*/ 6883121 h 6883121"/>
                <a:gd name="connsiteX3" fmla="*/ 9144000 w 9144000"/>
                <a:gd name="connsiteY3" fmla="*/ 10048 h 6883121"/>
                <a:gd name="connsiteX4" fmla="*/ 0 w 9144000"/>
                <a:gd name="connsiteY4" fmla="*/ 0 h 688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883121">
                  <a:moveTo>
                    <a:pt x="0" y="0"/>
                  </a:moveTo>
                  <a:lnTo>
                    <a:pt x="0" y="6883121"/>
                  </a:lnTo>
                  <a:lnTo>
                    <a:pt x="7003701" y="6883121"/>
                  </a:lnTo>
                  <a:lnTo>
                    <a:pt x="9144000" y="10048"/>
                  </a:lnTo>
                  <a:lnTo>
                    <a:pt x="0" y="0"/>
                  </a:lnTo>
                  <a:close/>
                </a:path>
              </a:pathLst>
            </a:custGeom>
            <a:solidFill>
              <a:srgbClr val="232B2A"/>
            </a:solidFill>
            <a:ln>
              <a:noFill/>
            </a:ln>
            <a:effectLst>
              <a:outerShdw blurRad="132080" dist="38100" algn="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C64F73C3-A2E5-4236-928E-2985958872CD}"/>
                </a:ext>
                <a:ext uri="{C183D7F6-B498-43B3-948B-1728B52AA6E4}">
                  <adec:decorative xmlns:adec="http://schemas.microsoft.com/office/drawing/2017/decorative" val="1"/>
                </a:ext>
              </a:extLst>
            </p:cNvPr>
            <p:cNvCxnSpPr>
              <a:cxnSpLocks/>
            </p:cNvCxnSpPr>
            <p:nvPr/>
          </p:nvCxnSpPr>
          <p:spPr>
            <a:xfrm>
              <a:off x="-22240" y="6824505"/>
              <a:ext cx="12214240" cy="0"/>
            </a:xfrm>
            <a:prstGeom prst="line">
              <a:avLst/>
            </a:prstGeom>
            <a:ln w="88900">
              <a:solidFill>
                <a:srgbClr val="449AB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DAB26A-1655-4886-8FF8-11ED1B6F64D3}"/>
                </a:ext>
                <a:ext uri="{C183D7F6-B498-43B3-948B-1728B52AA6E4}">
                  <adec:decorative xmlns:adec="http://schemas.microsoft.com/office/drawing/2017/decorative" val="1"/>
                </a:ext>
              </a:extLst>
            </p:cNvPr>
            <p:cNvCxnSpPr>
              <a:cxnSpLocks/>
            </p:cNvCxnSpPr>
            <p:nvPr/>
          </p:nvCxnSpPr>
          <p:spPr>
            <a:xfrm>
              <a:off x="-22240" y="21369"/>
              <a:ext cx="12214240" cy="0"/>
            </a:xfrm>
            <a:prstGeom prst="line">
              <a:avLst/>
            </a:prstGeom>
            <a:ln w="88900">
              <a:solidFill>
                <a:srgbClr val="449AB5"/>
              </a:solidFill>
            </a:ln>
          </p:spPr>
          <p:style>
            <a:lnRef idx="1">
              <a:schemeClr val="accent1"/>
            </a:lnRef>
            <a:fillRef idx="0">
              <a:schemeClr val="accent1"/>
            </a:fillRef>
            <a:effectRef idx="0">
              <a:schemeClr val="accent1"/>
            </a:effectRef>
            <a:fontRef idx="minor">
              <a:schemeClr val="tx1"/>
            </a:fontRef>
          </p:style>
        </p:cxnSp>
      </p:grpSp>
      <p:sp>
        <p:nvSpPr>
          <p:cNvPr id="11" name="Object 2">
            <a:extLst>
              <a:ext uri="{FF2B5EF4-FFF2-40B4-BE49-F238E27FC236}">
                <a16:creationId xmlns:a16="http://schemas.microsoft.com/office/drawing/2014/main" id="{B9C54548-BF26-E340-A2AB-DCBCF013312B}"/>
              </a:ext>
              <a:ext uri="{C183D7F6-B498-43B3-948B-1728B52AA6E4}">
                <adec:decorative xmlns:adec="http://schemas.microsoft.com/office/drawing/2017/decorative" val="0"/>
              </a:ext>
            </a:extLst>
          </p:cNvPr>
          <p:cNvSpPr>
            <a:spLocks noGrp="1"/>
          </p:cNvSpPr>
          <p:nvPr>
            <p:ph type="title" idx="4294967295"/>
          </p:nvPr>
        </p:nvSpPr>
        <p:spPr>
          <a:xfrm>
            <a:off x="151599" y="5025707"/>
            <a:ext cx="4446207" cy="11303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schemeClr val="bg1"/>
                </a:solidFill>
                <a:effectLst/>
                <a:uLnTx/>
                <a:uFillTx/>
                <a:latin typeface="Barlow Condensed" pitchFamily="2" charset="77"/>
                <a:ea typeface="Open Sans" pitchFamily="34" charset="-122"/>
                <a:cs typeface="Poppins" pitchFamily="2" charset="77"/>
              </a:rPr>
              <a:t>Beyond Fundraising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0" cap="none" spc="0" normalizeH="0" baseline="0" noProof="0" dirty="0">
                <a:ln>
                  <a:noFill/>
                </a:ln>
                <a:solidFill>
                  <a:schemeClr val="bg1"/>
                </a:solidFill>
                <a:effectLst/>
                <a:uLnTx/>
                <a:uFillTx/>
                <a:latin typeface="Barlow Condensed" pitchFamily="2" charset="77"/>
                <a:ea typeface="Open Sans" pitchFamily="34" charset="-122"/>
                <a:cs typeface="Poppins" pitchFamily="2" charset="77"/>
              </a:rPr>
              <a:t>Cristi Twenter</a:t>
            </a:r>
          </a:p>
        </p:txBody>
      </p:sp>
      <p:pic>
        <p:nvPicPr>
          <p:cNvPr id="9" name="Picture 8" descr="Edmond Mobile Meals Logo">
            <a:extLst>
              <a:ext uri="{FF2B5EF4-FFF2-40B4-BE49-F238E27FC236}">
                <a16:creationId xmlns:a16="http://schemas.microsoft.com/office/drawing/2014/main" id="{B943A5B0-167D-7347-A5BA-072D0FB0F44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535821" y="800638"/>
            <a:ext cx="2314611" cy="1031655"/>
          </a:xfrm>
          <a:prstGeom prst="rect">
            <a:avLst/>
          </a:prstGeom>
        </p:spPr>
      </p:pic>
      <p:pic>
        <p:nvPicPr>
          <p:cNvPr id="5" name="Picture 4" descr="Warm Smiles, Warm Hearts.">
            <a:extLst>
              <a:ext uri="{FF2B5EF4-FFF2-40B4-BE49-F238E27FC236}">
                <a16:creationId xmlns:a16="http://schemas.microsoft.com/office/drawing/2014/main" id="{75DBB5A2-B18A-E42D-D948-FFC39F49D50E}"/>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5088442" y="104016"/>
            <a:ext cx="7103558" cy="4740082"/>
          </a:xfrm>
          <a:prstGeom prst="rect">
            <a:avLst/>
          </a:prstGeom>
        </p:spPr>
      </p:pic>
    </p:spTree>
    <p:extLst>
      <p:ext uri="{BB962C8B-B14F-4D97-AF65-F5344CB8AC3E}">
        <p14:creationId xmlns:p14="http://schemas.microsoft.com/office/powerpoint/2010/main" val="2218126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hoto of older adults eating a meal"/>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403545" y="2972730"/>
            <a:ext cx="7499412" cy="1747363"/>
          </a:xfrm>
          <a:prstGeom prst="rect">
            <a:avLst/>
          </a:prstGeom>
        </p:spPr>
      </p:pic>
      <p:sp>
        <p:nvSpPr>
          <p:cNvPr id="5" name="TextBox 5"/>
          <p:cNvSpPr txBox="1">
            <a:spLocks noGrp="1"/>
          </p:cNvSpPr>
          <p:nvPr>
            <p:ph type="title" idx="4294967295"/>
          </p:nvPr>
        </p:nvSpPr>
        <p:spPr>
          <a:xfrm>
            <a:off x="439670" y="3113638"/>
            <a:ext cx="6137475" cy="11939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10215"/>
              </a:lnSpc>
              <a:spcBef>
                <a:spcPts val="0"/>
              </a:spcBef>
              <a:spcAft>
                <a:spcPts val="0"/>
              </a:spcAft>
              <a:buClrTx/>
              <a:buSzTx/>
              <a:buFontTx/>
              <a:buNone/>
              <a:tabLst/>
              <a:defRPr/>
            </a:pPr>
            <a:r>
              <a:rPr kumimoji="0" lang="en-US" sz="7296" b="0" i="0" u="none" strike="noStrike" kern="1200" cap="none" spc="0" normalizeH="0" baseline="0" noProof="0" dirty="0">
                <a:ln>
                  <a:noFill/>
                </a:ln>
                <a:solidFill>
                  <a:srgbClr val="000000"/>
                </a:solidFill>
                <a:effectLst/>
                <a:uLnTx/>
                <a:uFillTx/>
                <a:latin typeface="Homemade Apple Bold"/>
                <a:ea typeface="+mn-ea"/>
                <a:cs typeface="+mn-cs"/>
              </a:rPr>
              <a:t>Pop-Up Cafe</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rot="247649">
            <a:off x="3230559" y="4566453"/>
            <a:ext cx="8994159" cy="1866288"/>
          </a:xfrm>
          <a:prstGeom prst="rect">
            <a:avLst/>
          </a:prstGeom>
        </p:spPr>
      </p:pic>
      <p:sp>
        <p:nvSpPr>
          <p:cNvPr id="6" name="TextBox 6"/>
          <p:cNvSpPr txBox="1"/>
          <p:nvPr/>
        </p:nvSpPr>
        <p:spPr>
          <a:xfrm>
            <a:off x="3933374" y="4809038"/>
            <a:ext cx="7843626" cy="983603"/>
          </a:xfrm>
          <a:prstGeom prst="rect">
            <a:avLst/>
          </a:prstGeom>
        </p:spPr>
        <p:txBody>
          <a:bodyPr lIns="0" tIns="0" rIns="0" bIns="0" rtlCol="0" anchor="t">
            <a:spAutoFit/>
          </a:bodyPr>
          <a:lstStyle/>
          <a:p>
            <a:pPr algn="ctr" defTabSz="609630">
              <a:lnSpc>
                <a:spcPts val="9083"/>
              </a:lnSpc>
            </a:pPr>
            <a:r>
              <a:rPr lang="en-US" sz="3200" dirty="0">
                <a:solidFill>
                  <a:srgbClr val="000000"/>
                </a:solidFill>
                <a:latin typeface="Beautiful Wildflower Bold"/>
              </a:rPr>
              <a:t>An Upscale Experience at an affordable price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85531"/>
        </a:solidFill>
        <a:effectLst/>
      </p:bgPr>
    </p:bg>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3454401" y="433120"/>
            <a:ext cx="5051585" cy="10063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8587"/>
              </a:lnSpc>
              <a:spcBef>
                <a:spcPts val="0"/>
              </a:spcBef>
              <a:spcAft>
                <a:spcPts val="0"/>
              </a:spcAft>
              <a:buClrTx/>
              <a:buSzTx/>
              <a:buFontTx/>
              <a:buNone/>
              <a:tabLst/>
              <a:defRPr/>
            </a:pPr>
            <a:r>
              <a:rPr kumimoji="0" lang="en-US" sz="6134" b="0" i="0" u="none" strike="noStrike" kern="1200" cap="none" spc="0" normalizeH="0" baseline="0" noProof="0" dirty="0">
                <a:ln>
                  <a:noFill/>
                </a:ln>
                <a:solidFill>
                  <a:srgbClr val="FFFFFF"/>
                </a:solidFill>
                <a:effectLst/>
                <a:uLnTx/>
                <a:uFillTx/>
                <a:latin typeface="Glacial Indifference Bold"/>
                <a:ea typeface="+mn-ea"/>
                <a:cs typeface="+mn-cs"/>
              </a:rPr>
              <a:t>Pop Up Cafe</a:t>
            </a:r>
          </a:p>
        </p:txBody>
      </p:sp>
      <p:sp>
        <p:nvSpPr>
          <p:cNvPr id="5" name="TextBox 5"/>
          <p:cNvSpPr txBox="1"/>
          <p:nvPr/>
        </p:nvSpPr>
        <p:spPr>
          <a:xfrm>
            <a:off x="685800" y="1717564"/>
            <a:ext cx="7135830" cy="3737177"/>
          </a:xfrm>
          <a:prstGeom prst="rect">
            <a:avLst/>
          </a:prstGeom>
        </p:spPr>
        <p:txBody>
          <a:bodyPr lIns="0" tIns="0" rIns="0" bIns="0" rtlCol="0" anchor="t">
            <a:spAutoFit/>
          </a:bodyPr>
          <a:lstStyle/>
          <a:p>
            <a:pPr marL="647732" lvl="1" indent="-323866" defTabSz="609630">
              <a:lnSpc>
                <a:spcPts val="4200"/>
              </a:lnSpc>
              <a:buFont typeface="Arial"/>
              <a:buChar char="•"/>
            </a:pPr>
            <a:r>
              <a:rPr lang="en-US" sz="3000" dirty="0">
                <a:solidFill>
                  <a:srgbClr val="FFFFFF"/>
                </a:solidFill>
                <a:latin typeface="Canva Sans"/>
              </a:rPr>
              <a:t>Prepared our food fresh in house as opposed to receiving from our daily congregate lunch caterer.</a:t>
            </a:r>
          </a:p>
          <a:p>
            <a:pPr marL="647732" lvl="1" indent="-323866" defTabSz="609630">
              <a:lnSpc>
                <a:spcPts val="4200"/>
              </a:lnSpc>
              <a:buFont typeface="Arial"/>
              <a:buChar char="•"/>
            </a:pPr>
            <a:r>
              <a:rPr lang="en-US" sz="3000" dirty="0">
                <a:solidFill>
                  <a:srgbClr val="FFFFFF"/>
                </a:solidFill>
                <a:latin typeface="Canva Sans"/>
              </a:rPr>
              <a:t>Focused on seasonal menus and ingredients.</a:t>
            </a:r>
          </a:p>
          <a:p>
            <a:pPr marL="647732" lvl="1" indent="-323866" defTabSz="609630">
              <a:lnSpc>
                <a:spcPts val="4200"/>
              </a:lnSpc>
              <a:buFont typeface="Arial"/>
              <a:buChar char="•"/>
            </a:pPr>
            <a:r>
              <a:rPr lang="en-US" sz="3000" dirty="0">
                <a:solidFill>
                  <a:srgbClr val="FFFFFF"/>
                </a:solidFill>
                <a:latin typeface="Canva Sans"/>
              </a:rPr>
              <a:t>Offered unique experiences such as musicians and fruit and vegetable trays.</a:t>
            </a:r>
          </a:p>
        </p:txBody>
      </p:sp>
      <p:sp>
        <p:nvSpPr>
          <p:cNvPr id="3" name="Freeform 3">
            <a:extLst>
              <a:ext uri="{C183D7F6-B498-43B3-948B-1728B52AA6E4}">
                <adec:decorative xmlns:adec="http://schemas.microsoft.com/office/drawing/2017/decorative" val="1"/>
              </a:ext>
            </a:extLst>
          </p:cNvPr>
          <p:cNvSpPr/>
          <p:nvPr/>
        </p:nvSpPr>
        <p:spPr>
          <a:xfrm>
            <a:off x="8257561" y="1467818"/>
            <a:ext cx="3220242" cy="4345907"/>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4" name="Freeform 4">
            <a:extLst>
              <a:ext uri="{C183D7F6-B498-43B3-948B-1728B52AA6E4}">
                <adec:decorative xmlns:adec="http://schemas.microsoft.com/office/drawing/2017/decorative" val="1"/>
              </a:ext>
            </a:extLst>
          </p:cNvPr>
          <p:cNvSpPr/>
          <p:nvPr/>
        </p:nvSpPr>
        <p:spPr>
          <a:xfrm>
            <a:off x="8229164" y="1439421"/>
            <a:ext cx="3277036" cy="4403837"/>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D9B7B7"/>
          </a:solid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11" name="TextBox 11"/>
          <p:cNvSpPr txBox="1">
            <a:spLocks noGrp="1"/>
          </p:cNvSpPr>
          <p:nvPr>
            <p:ph type="title"/>
          </p:nvPr>
        </p:nvSpPr>
        <p:spPr>
          <a:xfrm>
            <a:off x="202854" y="602827"/>
            <a:ext cx="11781183" cy="6155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4792"/>
              </a:lnSpc>
              <a:spcBef>
                <a:spcPts val="0"/>
              </a:spcBef>
              <a:spcAft>
                <a:spcPts val="0"/>
              </a:spcAft>
              <a:buClrTx/>
              <a:buSzTx/>
              <a:buFontTx/>
              <a:buNone/>
              <a:tabLst/>
              <a:defRPr/>
            </a:pPr>
            <a:r>
              <a:rPr kumimoji="0" lang="en-US" sz="4330" b="0" i="0" u="none" strike="noStrike" kern="1200" cap="none" spc="0" normalizeH="0" baseline="0" noProof="0" dirty="0">
                <a:ln>
                  <a:noFill/>
                </a:ln>
                <a:solidFill>
                  <a:srgbClr val="000000"/>
                </a:solidFill>
                <a:effectLst/>
                <a:uLnTx/>
                <a:uFillTx/>
                <a:latin typeface="Canva Sans Bold"/>
                <a:ea typeface="+mn-ea"/>
                <a:cs typeface="+mn-cs"/>
              </a:rPr>
              <a:t>We've been able to hold 4 Pop-Up Cafe events...</a:t>
            </a:r>
          </a:p>
        </p:txBody>
      </p:sp>
      <p:sp>
        <p:nvSpPr>
          <p:cNvPr id="10" name="TextBox 9"/>
          <p:cNvSpPr txBox="1"/>
          <p:nvPr/>
        </p:nvSpPr>
        <p:spPr>
          <a:xfrm>
            <a:off x="306271" y="4953000"/>
            <a:ext cx="2482567" cy="400110"/>
          </a:xfrm>
          <a:prstGeom prst="rect">
            <a:avLst/>
          </a:prstGeom>
          <a:noFill/>
        </p:spPr>
        <p:txBody>
          <a:bodyPr wrap="square" rtlCol="0">
            <a:spAutoFit/>
          </a:bodyPr>
          <a:lstStyle/>
          <a:p>
            <a:pPr algn="ctr" defTabSz="609630"/>
            <a:r>
              <a:rPr lang="en-US" sz="2000" dirty="0">
                <a:solidFill>
                  <a:prstClr val="black"/>
                </a:solidFill>
                <a:latin typeface="Canva Sans Bold" panose="020B0604020202020204" charset="0"/>
              </a:rPr>
              <a:t>Salad Bar</a:t>
            </a:r>
          </a:p>
        </p:txBody>
      </p:sp>
      <p:sp>
        <p:nvSpPr>
          <p:cNvPr id="13" name="TextBox 12"/>
          <p:cNvSpPr txBox="1"/>
          <p:nvPr/>
        </p:nvSpPr>
        <p:spPr>
          <a:xfrm>
            <a:off x="3199858" y="5940063"/>
            <a:ext cx="2482567" cy="707886"/>
          </a:xfrm>
          <a:prstGeom prst="rect">
            <a:avLst/>
          </a:prstGeom>
          <a:noFill/>
        </p:spPr>
        <p:txBody>
          <a:bodyPr wrap="square" rtlCol="0">
            <a:spAutoFit/>
          </a:bodyPr>
          <a:lstStyle/>
          <a:p>
            <a:pPr algn="ctr" defTabSz="609630"/>
            <a:r>
              <a:rPr lang="en-US" sz="2000" dirty="0">
                <a:solidFill>
                  <a:prstClr val="black"/>
                </a:solidFill>
                <a:latin typeface="Canva Sans Bold" panose="020B0604020202020204" charset="0"/>
              </a:rPr>
              <a:t>Seafood Spectacular</a:t>
            </a:r>
          </a:p>
        </p:txBody>
      </p:sp>
      <p:sp>
        <p:nvSpPr>
          <p:cNvPr id="12" name="TextBox 11"/>
          <p:cNvSpPr txBox="1"/>
          <p:nvPr/>
        </p:nvSpPr>
        <p:spPr>
          <a:xfrm>
            <a:off x="6338960" y="4955177"/>
            <a:ext cx="2482567" cy="1015663"/>
          </a:xfrm>
          <a:prstGeom prst="rect">
            <a:avLst/>
          </a:prstGeom>
          <a:noFill/>
        </p:spPr>
        <p:txBody>
          <a:bodyPr wrap="square" rtlCol="0">
            <a:spAutoFit/>
          </a:bodyPr>
          <a:lstStyle/>
          <a:p>
            <a:pPr algn="ctr" defTabSz="609630"/>
            <a:r>
              <a:rPr lang="en-US" sz="2000" dirty="0">
                <a:solidFill>
                  <a:prstClr val="black"/>
                </a:solidFill>
                <a:latin typeface="Canva Sans Bold" panose="020B0604020202020204" charset="0"/>
              </a:rPr>
              <a:t>Personal </a:t>
            </a:r>
          </a:p>
          <a:p>
            <a:pPr algn="ctr" defTabSz="609630"/>
            <a:r>
              <a:rPr lang="en-US" sz="2000" dirty="0">
                <a:solidFill>
                  <a:prstClr val="black"/>
                </a:solidFill>
                <a:latin typeface="Canva Sans Bold" panose="020B0604020202020204" charset="0"/>
              </a:rPr>
              <a:t>Pan Meatloaf &amp; Mac ‘n Cheese</a:t>
            </a:r>
          </a:p>
        </p:txBody>
      </p:sp>
      <p:sp>
        <p:nvSpPr>
          <p:cNvPr id="14" name="TextBox 13"/>
          <p:cNvSpPr txBox="1"/>
          <p:nvPr/>
        </p:nvSpPr>
        <p:spPr>
          <a:xfrm>
            <a:off x="9067042" y="6009269"/>
            <a:ext cx="2685288" cy="707886"/>
          </a:xfrm>
          <a:prstGeom prst="rect">
            <a:avLst/>
          </a:prstGeom>
          <a:noFill/>
        </p:spPr>
        <p:txBody>
          <a:bodyPr wrap="square" rtlCol="0">
            <a:spAutoFit/>
          </a:bodyPr>
          <a:lstStyle/>
          <a:p>
            <a:pPr algn="ctr" defTabSz="609630"/>
            <a:r>
              <a:rPr lang="en-US" sz="2000" dirty="0">
                <a:solidFill>
                  <a:prstClr val="black"/>
                </a:solidFill>
                <a:latin typeface="Canva Sans Bold" panose="020B0604020202020204" charset="0"/>
              </a:rPr>
              <a:t>French Dip</a:t>
            </a:r>
          </a:p>
          <a:p>
            <a:pPr algn="ctr" defTabSz="609630"/>
            <a:r>
              <a:rPr lang="en-US" sz="2000" dirty="0">
                <a:solidFill>
                  <a:prstClr val="black"/>
                </a:solidFill>
                <a:latin typeface="Canva Sans Bold" panose="020B0604020202020204" charset="0"/>
              </a:rPr>
              <a:t>House Chips &amp; Salad</a:t>
            </a:r>
          </a:p>
        </p:txBody>
      </p:sp>
      <p:grpSp>
        <p:nvGrpSpPr>
          <p:cNvPr id="8" name="Group 8">
            <a:extLst>
              <a:ext uri="{C183D7F6-B498-43B3-948B-1728B52AA6E4}">
                <adec:decorative xmlns:adec="http://schemas.microsoft.com/office/drawing/2017/decorative" val="1"/>
              </a:ext>
            </a:extLst>
          </p:cNvPr>
          <p:cNvGrpSpPr>
            <a:grpSpLocks noChangeAspect="1"/>
          </p:cNvGrpSpPr>
          <p:nvPr/>
        </p:nvGrpSpPr>
        <p:grpSpPr>
          <a:xfrm>
            <a:off x="303248" y="2209800"/>
            <a:ext cx="2483035" cy="2543486"/>
            <a:chOff x="0" y="0"/>
            <a:chExt cx="2086610" cy="2137410"/>
          </a:xfrm>
        </p:grpSpPr>
        <p:sp>
          <p:nvSpPr>
            <p:cNvPr id="9" name="Freeform 9"/>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4" name="Group 4">
            <a:extLst>
              <a:ext uri="{C183D7F6-B498-43B3-948B-1728B52AA6E4}">
                <adec:decorative xmlns:adec="http://schemas.microsoft.com/office/drawing/2017/decorative" val="1"/>
              </a:ext>
            </a:extLst>
          </p:cNvPr>
          <p:cNvGrpSpPr>
            <a:grpSpLocks noChangeAspect="1"/>
          </p:cNvGrpSpPr>
          <p:nvPr/>
        </p:nvGrpSpPr>
        <p:grpSpPr>
          <a:xfrm>
            <a:off x="2950277" y="2675020"/>
            <a:ext cx="2981729" cy="3316655"/>
            <a:chOff x="687070" y="247650"/>
            <a:chExt cx="11148060" cy="12400280"/>
          </a:xfrm>
        </p:grpSpPr>
        <p:sp>
          <p:nvSpPr>
            <p:cNvPr id="5" name="Freeform 5"/>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cstate="screen">
                <a:extLst>
                  <a:ext uri="{28A0092B-C50C-407E-A947-70E740481C1C}">
                    <a14:useLocalDpi xmlns:a14="http://schemas.microsoft.com/office/drawing/2010/main"/>
                  </a:ext>
                </a:extLst>
              </a:blip>
              <a:stretch>
                <a:fillRect b="2044"/>
              </a:stretch>
            </a:blipFill>
          </p:spPr>
        </p:sp>
      </p:grpSp>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6093446" y="2206778"/>
            <a:ext cx="2973597" cy="2862113"/>
            <a:chOff x="30480" y="591820"/>
            <a:chExt cx="12736830" cy="12259310"/>
          </a:xfrm>
        </p:grpSpPr>
        <p:sp>
          <p:nvSpPr>
            <p:cNvPr id="3" name="Freeform 3"/>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cstate="screen">
                <a:extLst>
                  <a:ext uri="{28A0092B-C50C-407E-A947-70E740481C1C}">
                    <a14:useLocalDpi xmlns:a14="http://schemas.microsoft.com/office/drawing/2010/main"/>
                  </a:ext>
                </a:extLst>
              </a:blip>
              <a:stretch>
                <a:fillRect b="5134"/>
              </a:stretch>
            </a:blipFill>
          </p:spPr>
        </p:sp>
      </p:grpSp>
      <p:grpSp>
        <p:nvGrpSpPr>
          <p:cNvPr id="6" name="Group 6">
            <a:extLst>
              <a:ext uri="{C183D7F6-B498-43B3-948B-1728B52AA6E4}">
                <adec:decorative xmlns:adec="http://schemas.microsoft.com/office/drawing/2017/decorative" val="1"/>
              </a:ext>
            </a:extLst>
          </p:cNvPr>
          <p:cNvGrpSpPr>
            <a:grpSpLocks noChangeAspect="1"/>
          </p:cNvGrpSpPr>
          <p:nvPr/>
        </p:nvGrpSpPr>
        <p:grpSpPr>
          <a:xfrm>
            <a:off x="9047352" y="3153298"/>
            <a:ext cx="2838377" cy="2838377"/>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cstate="screen">
                <a:extLst>
                  <a:ext uri="{28A0092B-C50C-407E-A947-70E740481C1C}">
                    <a14:useLocalDpi xmlns:a14="http://schemas.microsoft.com/office/drawing/2010/main"/>
                  </a:ext>
                </a:extLst>
              </a:blip>
              <a:stretch>
                <a:fillRect/>
              </a:stretch>
            </a:blipFill>
          </p:spPr>
        </p:sp>
      </p:grpSp>
    </p:spTree>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DA52B1-C960-0653-9B14-620174F92B38}"/>
              </a:ext>
            </a:extLst>
          </p:cNvPr>
          <p:cNvSpPr>
            <a:spLocks noGrp="1"/>
          </p:cNvSpPr>
          <p:nvPr>
            <p:ph type="title"/>
          </p:nvPr>
        </p:nvSpPr>
        <p:spPr>
          <a:xfrm>
            <a:off x="304799" y="183092"/>
            <a:ext cx="11669875" cy="762000"/>
          </a:xfrm>
        </p:spPr>
        <p:txBody>
          <a:bodyPr>
            <a:normAutofit fontScale="90000"/>
          </a:bodyPr>
          <a:lstStyle/>
          <a:p>
            <a:r>
              <a:rPr lang="en-US" sz="4330" dirty="0">
                <a:solidFill>
                  <a:srgbClr val="000000"/>
                </a:solidFill>
                <a:latin typeface="Canva Sans Bold"/>
              </a:rPr>
              <a:t>We've been able to hold 4 Pop-Up Cafe events...</a:t>
            </a:r>
            <a:br>
              <a:rPr lang="en-US" sz="4330" dirty="0">
                <a:solidFill>
                  <a:srgbClr val="000000"/>
                </a:solidFill>
                <a:latin typeface="Canva Sans Bold"/>
              </a:rPr>
            </a:br>
            <a:r>
              <a:rPr lang="en-US" sz="4330" dirty="0">
                <a:solidFill>
                  <a:srgbClr val="000000"/>
                </a:solidFill>
                <a:latin typeface="Canva Sans Bold"/>
              </a:rPr>
              <a:t>Serving more than 200 meals!</a:t>
            </a:r>
            <a:endParaRPr lang="en-US" sz="4330" dirty="0"/>
          </a:p>
        </p:txBody>
      </p:sp>
      <p:grpSp>
        <p:nvGrpSpPr>
          <p:cNvPr id="8" name="Group 8">
            <a:extLst>
              <a:ext uri="{C183D7F6-B498-43B3-948B-1728B52AA6E4}">
                <adec:decorative xmlns:adec="http://schemas.microsoft.com/office/drawing/2017/decorative" val="1"/>
              </a:ext>
            </a:extLst>
          </p:cNvPr>
          <p:cNvGrpSpPr>
            <a:grpSpLocks noChangeAspect="1"/>
          </p:cNvGrpSpPr>
          <p:nvPr/>
        </p:nvGrpSpPr>
        <p:grpSpPr>
          <a:xfrm>
            <a:off x="529361" y="1925366"/>
            <a:ext cx="2483035" cy="2543486"/>
            <a:chOff x="0" y="0"/>
            <a:chExt cx="2086610" cy="2137410"/>
          </a:xfrm>
        </p:grpSpPr>
        <p:sp>
          <p:nvSpPr>
            <p:cNvPr id="9" name="Freeform 9"/>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4" name="Group 4">
            <a:extLst>
              <a:ext uri="{C183D7F6-B498-43B3-948B-1728B52AA6E4}">
                <adec:decorative xmlns:adec="http://schemas.microsoft.com/office/drawing/2017/decorative" val="1"/>
              </a:ext>
            </a:extLst>
          </p:cNvPr>
          <p:cNvGrpSpPr>
            <a:grpSpLocks noChangeAspect="1"/>
          </p:cNvGrpSpPr>
          <p:nvPr/>
        </p:nvGrpSpPr>
        <p:grpSpPr>
          <a:xfrm>
            <a:off x="3096848" y="2810524"/>
            <a:ext cx="2981729" cy="3316655"/>
            <a:chOff x="687070" y="247650"/>
            <a:chExt cx="11148060" cy="12400280"/>
          </a:xfrm>
        </p:grpSpPr>
        <p:sp>
          <p:nvSpPr>
            <p:cNvPr id="5" name="Freeform 5"/>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cstate="screen">
                <a:extLst>
                  <a:ext uri="{28A0092B-C50C-407E-A947-70E740481C1C}">
                    <a14:useLocalDpi xmlns:a14="http://schemas.microsoft.com/office/drawing/2010/main"/>
                  </a:ext>
                </a:extLst>
              </a:blip>
              <a:stretch>
                <a:fillRect b="2044"/>
              </a:stretch>
            </a:blipFill>
          </p:spPr>
        </p:sp>
      </p:grpSp>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6286005" y="1922343"/>
            <a:ext cx="2973597" cy="2862113"/>
            <a:chOff x="30480" y="591820"/>
            <a:chExt cx="12736830" cy="12259310"/>
          </a:xfrm>
        </p:grpSpPr>
        <p:sp>
          <p:nvSpPr>
            <p:cNvPr id="3" name="Freeform 3"/>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cstate="screen">
                <a:extLst>
                  <a:ext uri="{28A0092B-C50C-407E-A947-70E740481C1C}">
                    <a14:useLocalDpi xmlns:a14="http://schemas.microsoft.com/office/drawing/2010/main"/>
                  </a:ext>
                </a:extLst>
              </a:blip>
              <a:stretch>
                <a:fillRect b="5134"/>
              </a:stretch>
            </a:blipFill>
          </p:spPr>
        </p:sp>
      </p:grpSp>
      <p:grpSp>
        <p:nvGrpSpPr>
          <p:cNvPr id="6" name="Group 6">
            <a:extLst>
              <a:ext uri="{C183D7F6-B498-43B3-948B-1728B52AA6E4}">
                <adec:decorative xmlns:adec="http://schemas.microsoft.com/office/drawing/2017/decorative" val="1"/>
              </a:ext>
            </a:extLst>
          </p:cNvPr>
          <p:cNvGrpSpPr>
            <a:grpSpLocks noChangeAspect="1"/>
          </p:cNvGrpSpPr>
          <p:nvPr/>
        </p:nvGrpSpPr>
        <p:grpSpPr>
          <a:xfrm>
            <a:off x="9136297" y="3049662"/>
            <a:ext cx="2838377" cy="2838377"/>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6" cstate="screen">
                <a:extLst>
                  <a:ext uri="{28A0092B-C50C-407E-A947-70E740481C1C}">
                    <a14:useLocalDpi xmlns:a14="http://schemas.microsoft.com/office/drawing/2010/main"/>
                  </a:ext>
                </a:extLst>
              </a:blip>
              <a:stretch>
                <a:fillRect/>
              </a:stretch>
            </a:blipFill>
          </p:spPr>
        </p:sp>
      </p:grpSp>
    </p:spTree>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2B8568-9BE0-03F4-AC92-F69C630E508E}"/>
              </a:ext>
            </a:extLst>
          </p:cNvPr>
          <p:cNvSpPr>
            <a:spLocks noGrp="1"/>
          </p:cNvSpPr>
          <p:nvPr>
            <p:ph type="title"/>
          </p:nvPr>
        </p:nvSpPr>
        <p:spPr>
          <a:xfrm>
            <a:off x="304800" y="183092"/>
            <a:ext cx="11582400" cy="762000"/>
          </a:xfrm>
        </p:spPr>
        <p:txBody>
          <a:bodyPr>
            <a:noAutofit/>
          </a:bodyPr>
          <a:lstStyle/>
          <a:p>
            <a:r>
              <a:rPr lang="en-US" sz="4330" dirty="0">
                <a:solidFill>
                  <a:srgbClr val="000000"/>
                </a:solidFill>
                <a:latin typeface="Canva Sans Bold"/>
              </a:rPr>
              <a:t>We've been able to hold 4 Pop-Up Cafe events...</a:t>
            </a:r>
            <a:br>
              <a:rPr lang="en-US" sz="4330" dirty="0">
                <a:solidFill>
                  <a:srgbClr val="000000"/>
                </a:solidFill>
                <a:latin typeface="Canva Sans Bold"/>
              </a:rPr>
            </a:br>
            <a:r>
              <a:rPr lang="en-US" sz="4330" dirty="0">
                <a:solidFill>
                  <a:srgbClr val="000000"/>
                </a:solidFill>
                <a:latin typeface="Canva Sans Bold"/>
              </a:rPr>
              <a:t>Serving more than 200 meals! </a:t>
            </a:r>
            <a:r>
              <a:rPr lang="en-US" sz="1800" dirty="0">
                <a:solidFill>
                  <a:srgbClr val="000000"/>
                </a:solidFill>
                <a:latin typeface="Canva Sans Bold"/>
              </a:rPr>
              <a:t>(continued)</a:t>
            </a:r>
            <a:endParaRPr lang="en-US" sz="1800" dirty="0"/>
          </a:p>
        </p:txBody>
      </p:sp>
      <p:sp>
        <p:nvSpPr>
          <p:cNvPr id="13" name="TextBox 12"/>
          <p:cNvSpPr txBox="1"/>
          <p:nvPr/>
        </p:nvSpPr>
        <p:spPr>
          <a:xfrm>
            <a:off x="999717" y="1518457"/>
            <a:ext cx="6344642" cy="561564"/>
          </a:xfrm>
          <a:prstGeom prst="rect">
            <a:avLst/>
          </a:prstGeom>
        </p:spPr>
        <p:txBody>
          <a:bodyPr lIns="0" tIns="0" rIns="0" bIns="0" rtlCol="0" anchor="t">
            <a:spAutoFit/>
          </a:bodyPr>
          <a:lstStyle/>
          <a:p>
            <a:pPr defTabSz="609630">
              <a:lnSpc>
                <a:spcPts val="4792"/>
              </a:lnSpc>
            </a:pPr>
            <a:r>
              <a:rPr lang="en-US" sz="3423" dirty="0">
                <a:solidFill>
                  <a:srgbClr val="000000"/>
                </a:solidFill>
                <a:latin typeface="Canva Sans Bold"/>
              </a:rPr>
              <a:t>6 Bowl &amp; a Roll Events</a:t>
            </a:r>
          </a:p>
        </p:txBody>
      </p:sp>
      <p:sp>
        <p:nvSpPr>
          <p:cNvPr id="14" name="TextBox 12"/>
          <p:cNvSpPr txBox="1"/>
          <p:nvPr/>
        </p:nvSpPr>
        <p:spPr>
          <a:xfrm>
            <a:off x="4749866" y="2372604"/>
            <a:ext cx="7616316" cy="561564"/>
          </a:xfrm>
          <a:prstGeom prst="rect">
            <a:avLst/>
          </a:prstGeom>
        </p:spPr>
        <p:txBody>
          <a:bodyPr wrap="square" lIns="0" tIns="0" rIns="0" bIns="0" rtlCol="0" anchor="t">
            <a:spAutoFit/>
          </a:bodyPr>
          <a:lstStyle/>
          <a:p>
            <a:pPr algn="ctr" defTabSz="609630">
              <a:lnSpc>
                <a:spcPts val="4792"/>
              </a:lnSpc>
            </a:pPr>
            <a:r>
              <a:rPr lang="en-US" sz="3423" dirty="0">
                <a:solidFill>
                  <a:srgbClr val="000000"/>
                </a:solidFill>
                <a:latin typeface="Canva Sans Bold"/>
              </a:rPr>
              <a:t>Yielding a constant revenue stream</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043176" y="2659409"/>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6424424" y="2934168"/>
            <a:ext cx="42672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57104258"/>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B7B7"/>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371E0A-E064-24FA-D2E0-96756BF626F9}"/>
              </a:ext>
            </a:extLst>
          </p:cNvPr>
          <p:cNvSpPr>
            <a:spLocks noGrp="1"/>
          </p:cNvSpPr>
          <p:nvPr>
            <p:ph type="title" idx="4294967295"/>
          </p:nvPr>
        </p:nvSpPr>
        <p:spPr>
          <a:xfrm>
            <a:off x="304800" y="-762000"/>
            <a:ext cx="5486400" cy="762000"/>
          </a:xfrm>
        </p:spPr>
        <p:txBody>
          <a:bodyPr vert="horz" lIns="91440" tIns="45720" rIns="91440" bIns="45720" rtlCol="0" anchor="b">
            <a:normAutofit/>
          </a:bodyPr>
          <a:lstStyle/>
          <a:p>
            <a:r>
              <a:rPr lang="en-US" dirty="0"/>
              <a:t>Quote</a:t>
            </a:r>
          </a:p>
        </p:txBody>
      </p:sp>
      <p:sp>
        <p:nvSpPr>
          <p:cNvPr id="2" name="TextBox 2"/>
          <p:cNvSpPr txBox="1"/>
          <p:nvPr/>
        </p:nvSpPr>
        <p:spPr>
          <a:xfrm>
            <a:off x="685800" y="696040"/>
            <a:ext cx="10820400" cy="4971104"/>
          </a:xfrm>
          <a:prstGeom prst="rect">
            <a:avLst/>
          </a:prstGeom>
        </p:spPr>
        <p:txBody>
          <a:bodyPr lIns="0" tIns="0" rIns="0" bIns="0" rtlCol="0" anchor="t">
            <a:spAutoFit/>
          </a:bodyPr>
          <a:lstStyle/>
          <a:p>
            <a:pPr algn="ctr" defTabSz="609630">
              <a:lnSpc>
                <a:spcPts val="4853"/>
              </a:lnSpc>
            </a:pPr>
            <a:r>
              <a:rPr lang="en-US" sz="3466" dirty="0">
                <a:solidFill>
                  <a:srgbClr val="000000"/>
                </a:solidFill>
                <a:latin typeface="Canva Sans"/>
              </a:rPr>
              <a:t>The novelty and timing of these events drew new members in, building trust, causing some of them to become regular congregate lunch diners. </a:t>
            </a:r>
          </a:p>
          <a:p>
            <a:pPr algn="ctr" defTabSz="609630">
              <a:lnSpc>
                <a:spcPts val="4853"/>
              </a:lnSpc>
            </a:pPr>
            <a:endParaRPr lang="en-US" sz="3466" dirty="0">
              <a:solidFill>
                <a:srgbClr val="000000"/>
              </a:solidFill>
              <a:latin typeface="Canva Sans"/>
            </a:endParaRPr>
          </a:p>
          <a:p>
            <a:pPr algn="ctr" defTabSz="609630">
              <a:lnSpc>
                <a:spcPts val="4853"/>
              </a:lnSpc>
            </a:pPr>
            <a:r>
              <a:rPr lang="en-US" sz="3466" dirty="0">
                <a:solidFill>
                  <a:srgbClr val="000000"/>
                </a:solidFill>
                <a:latin typeface="Canva Sans"/>
              </a:rPr>
              <a:t>The format of the Pop Up Cafes merged quality, upscale food with the social benefits of congregate dining, and has been very popular, causing us to sell out these events!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kery goods displayed for sal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328362" y="307933"/>
            <a:ext cx="5354630" cy="3500589"/>
          </a:xfrm>
          <a:prstGeom prst="rect">
            <a:avLst/>
          </a:prstGeom>
        </p:spPr>
      </p:pic>
      <p:sp>
        <p:nvSpPr>
          <p:cNvPr id="5" name="TextBox 5"/>
          <p:cNvSpPr txBox="1">
            <a:spLocks noGrp="1"/>
          </p:cNvSpPr>
          <p:nvPr>
            <p:ph type="title" idx="4294967295"/>
          </p:nvPr>
        </p:nvSpPr>
        <p:spPr>
          <a:xfrm>
            <a:off x="783529" y="847796"/>
            <a:ext cx="3130847" cy="210910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8587"/>
              </a:lnSpc>
              <a:spcBef>
                <a:spcPts val="0"/>
              </a:spcBef>
              <a:spcAft>
                <a:spcPts val="0"/>
              </a:spcAft>
              <a:buClrTx/>
              <a:buSzTx/>
              <a:buFontTx/>
              <a:buNone/>
              <a:tabLst/>
              <a:defRPr/>
            </a:pPr>
            <a:r>
              <a:rPr kumimoji="0" lang="en-US" sz="6134" b="0" i="0" u="none" strike="noStrike" kern="1200" cap="none" spc="0" normalizeH="0" baseline="0" noProof="0" dirty="0">
                <a:ln>
                  <a:noFill/>
                </a:ln>
                <a:solidFill>
                  <a:srgbClr val="FFFFFF"/>
                </a:solidFill>
                <a:effectLst/>
                <a:uLnTx/>
                <a:uFillTx/>
                <a:latin typeface="Homemade Apple Bold"/>
                <a:ea typeface="+mn-ea"/>
                <a:cs typeface="+mn-cs"/>
              </a:rPr>
              <a:t>Pop Up </a:t>
            </a:r>
          </a:p>
          <a:p>
            <a:pPr marL="0" marR="0" lvl="0" indent="0" algn="ctr" defTabSz="609630" rtl="0" eaLnBrk="1" fontAlgn="auto" latinLnBrk="0" hangingPunct="1">
              <a:lnSpc>
                <a:spcPts val="8587"/>
              </a:lnSpc>
              <a:spcBef>
                <a:spcPts val="0"/>
              </a:spcBef>
              <a:spcAft>
                <a:spcPts val="0"/>
              </a:spcAft>
              <a:buClrTx/>
              <a:buSzTx/>
              <a:buFontTx/>
              <a:buNone/>
              <a:tabLst/>
              <a:defRPr/>
            </a:pPr>
            <a:r>
              <a:rPr kumimoji="0" lang="en-US" sz="6134" b="0" i="0" u="none" strike="noStrike" kern="1200" cap="none" spc="0" normalizeH="0" baseline="0" noProof="0" dirty="0">
                <a:ln>
                  <a:noFill/>
                </a:ln>
                <a:solidFill>
                  <a:srgbClr val="FFFFFF"/>
                </a:solidFill>
                <a:effectLst/>
                <a:uLnTx/>
                <a:uFillTx/>
                <a:latin typeface="Homemade Apple Bold"/>
                <a:ea typeface="+mn-ea"/>
                <a:cs typeface="+mn-cs"/>
              </a:rPr>
              <a:t>Bakery</a:t>
            </a:r>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5026267" y="5055744"/>
            <a:ext cx="6811483" cy="2055829"/>
          </a:xfrm>
          <a:prstGeom prst="rect">
            <a:avLst/>
          </a:prstGeom>
        </p:spPr>
      </p:pic>
      <p:sp>
        <p:nvSpPr>
          <p:cNvPr id="6" name="TextBox 6"/>
          <p:cNvSpPr txBox="1"/>
          <p:nvPr/>
        </p:nvSpPr>
        <p:spPr>
          <a:xfrm>
            <a:off x="5638801" y="5509143"/>
            <a:ext cx="5740399" cy="861774"/>
          </a:xfrm>
          <a:prstGeom prst="rect">
            <a:avLst/>
          </a:prstGeom>
        </p:spPr>
        <p:txBody>
          <a:bodyPr wrap="square" lIns="0" tIns="0" rIns="0" bIns="0" rtlCol="0" anchor="t">
            <a:spAutoFit/>
          </a:bodyPr>
          <a:lstStyle/>
          <a:p>
            <a:pPr algn="ctr" defTabSz="609630"/>
            <a:r>
              <a:rPr lang="en-US" sz="2800" dirty="0">
                <a:solidFill>
                  <a:srgbClr val="FFFFFF"/>
                </a:solidFill>
                <a:latin typeface="Beautiful Wildflower"/>
              </a:rPr>
              <a:t>Treats to share over coffee with friends</a:t>
            </a:r>
          </a:p>
          <a:p>
            <a:pPr algn="ctr" defTabSz="609630"/>
            <a:r>
              <a:rPr lang="en-US" sz="2800" dirty="0">
                <a:solidFill>
                  <a:srgbClr val="FFFFFF"/>
                </a:solidFill>
                <a:latin typeface="Beautiful Wildflower"/>
              </a:rPr>
              <a:t>With music in the background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CBB9A"/>
        </a:solidFill>
        <a:effectLst/>
      </p:bgPr>
    </p:bg>
    <p:spTree>
      <p:nvGrpSpPr>
        <p:cNvPr id="1" name=""/>
        <p:cNvGrpSpPr/>
        <p:nvPr/>
      </p:nvGrpSpPr>
      <p:grpSpPr>
        <a:xfrm>
          <a:off x="0" y="0"/>
          <a:ext cx="0" cy="0"/>
          <a:chOff x="0" y="0"/>
          <a:chExt cx="0" cy="0"/>
        </a:xfrm>
      </p:grpSpPr>
      <p:sp>
        <p:nvSpPr>
          <p:cNvPr id="6" name="TextBox 6"/>
          <p:cNvSpPr txBox="1">
            <a:spLocks noGrp="1"/>
          </p:cNvSpPr>
          <p:nvPr>
            <p:ph type="title" idx="4294967295"/>
          </p:nvPr>
        </p:nvSpPr>
        <p:spPr>
          <a:xfrm>
            <a:off x="3200401" y="433120"/>
            <a:ext cx="5635041" cy="10348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8587"/>
              </a:lnSpc>
              <a:spcBef>
                <a:spcPts val="0"/>
              </a:spcBef>
              <a:spcAft>
                <a:spcPts val="0"/>
              </a:spcAft>
              <a:buClrTx/>
              <a:buSzTx/>
              <a:buFontTx/>
              <a:buNone/>
              <a:tabLst/>
              <a:defRPr/>
            </a:pPr>
            <a:r>
              <a:rPr kumimoji="0" lang="en-US" sz="6134" b="0" i="0" u="none" strike="noStrike" kern="1200" cap="none" spc="0" normalizeH="0" baseline="0" noProof="0" dirty="0">
                <a:ln>
                  <a:noFill/>
                </a:ln>
                <a:effectLst/>
                <a:uLnTx/>
                <a:uFillTx/>
                <a:latin typeface="Glacial Indifference Bold"/>
                <a:ea typeface="+mn-ea"/>
                <a:cs typeface="+mn-cs"/>
              </a:rPr>
              <a:t>Pop Up Bakery</a:t>
            </a:r>
          </a:p>
        </p:txBody>
      </p:sp>
      <p:sp>
        <p:nvSpPr>
          <p:cNvPr id="2" name="TextBox 2"/>
          <p:cNvSpPr txBox="1"/>
          <p:nvPr/>
        </p:nvSpPr>
        <p:spPr>
          <a:xfrm>
            <a:off x="685800" y="1711213"/>
            <a:ext cx="7135830" cy="4242059"/>
          </a:xfrm>
          <a:prstGeom prst="rect">
            <a:avLst/>
          </a:prstGeom>
        </p:spPr>
        <p:txBody>
          <a:bodyPr lIns="0" tIns="0" rIns="0" bIns="0" rtlCol="0" anchor="t">
            <a:spAutoFit/>
          </a:bodyPr>
          <a:lstStyle/>
          <a:p>
            <a:pPr defTabSz="609630">
              <a:lnSpc>
                <a:spcPts val="3734"/>
              </a:lnSpc>
            </a:pPr>
            <a:r>
              <a:rPr lang="en-US" sz="2667" dirty="0">
                <a:latin typeface="Canva Sans"/>
              </a:rPr>
              <a:t>Every Thursday and Friday, we offer an assortment of  bakery-quality goods at below "fundraiser" prices--high enough to be self- sustaining and cover ingredients, but affordable for any budget. </a:t>
            </a:r>
          </a:p>
          <a:p>
            <a:pPr defTabSz="609630">
              <a:lnSpc>
                <a:spcPts val="3734"/>
              </a:lnSpc>
            </a:pPr>
            <a:endParaRPr lang="en-US" sz="2667" dirty="0">
              <a:latin typeface="Canva Sans"/>
            </a:endParaRPr>
          </a:p>
          <a:p>
            <a:pPr defTabSz="609630">
              <a:lnSpc>
                <a:spcPts val="3734"/>
              </a:lnSpc>
            </a:pPr>
            <a:r>
              <a:rPr lang="en-US" sz="2667" dirty="0">
                <a:latin typeface="Canva Sans"/>
              </a:rPr>
              <a:t>Complementary coffee and tea are also available to all members, so members can meet up and hang out for coffee at a fraction of the cost of Starbucks or Dunkin.</a:t>
            </a:r>
          </a:p>
        </p:txBody>
      </p:sp>
      <p:grpSp>
        <p:nvGrpSpPr>
          <p:cNvPr id="3" name="Group 3">
            <a:extLst>
              <a:ext uri="{C183D7F6-B498-43B3-948B-1728B52AA6E4}">
                <adec:decorative xmlns:adec="http://schemas.microsoft.com/office/drawing/2017/decorative" val="1"/>
              </a:ext>
            </a:extLst>
          </p:cNvPr>
          <p:cNvGrpSpPr>
            <a:grpSpLocks noChangeAspect="1"/>
          </p:cNvGrpSpPr>
          <p:nvPr/>
        </p:nvGrpSpPr>
        <p:grpSpPr>
          <a:xfrm>
            <a:off x="8066390" y="1661946"/>
            <a:ext cx="3277036" cy="4403837"/>
            <a:chOff x="0" y="0"/>
            <a:chExt cx="3663950" cy="4923790"/>
          </a:xfrm>
        </p:grpSpPr>
        <p:sp>
          <p:nvSpPr>
            <p:cNvPr id="4" name="Freeform 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cstate="screen">
                <a:extLst>
                  <a:ext uri="{28A0092B-C50C-407E-A947-70E740481C1C}">
                    <a14:useLocalDpi xmlns:a14="http://schemas.microsoft.com/office/drawing/2010/main"/>
                  </a:ext>
                </a:extLst>
              </a:blip>
              <a:stretch>
                <a:fillRect l="-2576" r="-2576"/>
              </a:stretch>
            </a:blipFill>
          </p:spPr>
        </p:sp>
        <p:sp>
          <p:nvSpPr>
            <p:cNvPr id="5" name="Freeform 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9D5D32"/>
            </a:solidFill>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B7B7"/>
        </a:solidFill>
        <a:effectLst/>
      </p:bgPr>
    </p:bg>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685800" y="696039"/>
            <a:ext cx="10820400" cy="5724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630" rtl="0" eaLnBrk="1" fontAlgn="auto" latinLnBrk="0" hangingPunct="1">
              <a:lnSpc>
                <a:spcPts val="4853"/>
              </a:lnSpc>
              <a:spcBef>
                <a:spcPts val="0"/>
              </a:spcBef>
              <a:spcAft>
                <a:spcPts val="0"/>
              </a:spcAft>
              <a:buClrTx/>
              <a:buSzTx/>
              <a:buFontTx/>
              <a:buNone/>
              <a:tabLst/>
              <a:defRPr/>
            </a:pPr>
            <a:r>
              <a:rPr kumimoji="0" lang="en-US" sz="3466" b="1" i="0" u="none" strike="noStrike" kern="1200" cap="none" spc="0" normalizeH="0" baseline="0" noProof="0" dirty="0">
                <a:ln>
                  <a:noFill/>
                </a:ln>
                <a:solidFill>
                  <a:srgbClr val="000000"/>
                </a:solidFill>
                <a:effectLst/>
                <a:uLnTx/>
                <a:uFillTx/>
                <a:latin typeface="Canva Sans"/>
                <a:ea typeface="+mn-ea"/>
                <a:cs typeface="+mn-cs"/>
              </a:rPr>
              <a:t>Bakery yields $600 profit over the last 6 weeks!</a:t>
            </a:r>
          </a:p>
        </p:txBody>
      </p:sp>
      <p:sp>
        <p:nvSpPr>
          <p:cNvPr id="3" name="TextBox 3"/>
          <p:cNvSpPr txBox="1"/>
          <p:nvPr/>
        </p:nvSpPr>
        <p:spPr>
          <a:xfrm>
            <a:off x="570151" y="1625102"/>
            <a:ext cx="10820400" cy="4003660"/>
          </a:xfrm>
          <a:prstGeom prst="rect">
            <a:avLst/>
          </a:prstGeom>
        </p:spPr>
        <p:txBody>
          <a:bodyPr lIns="0" tIns="0" rIns="0" bIns="0" rtlCol="0" anchor="t">
            <a:spAutoFit/>
          </a:bodyPr>
          <a:lstStyle/>
          <a:p>
            <a:pPr marL="690916" lvl="1" indent="-345458" defTabSz="609630">
              <a:lnSpc>
                <a:spcPts val="4480"/>
              </a:lnSpc>
              <a:buFont typeface="Arial"/>
              <a:buChar char="•"/>
            </a:pPr>
            <a:r>
              <a:rPr lang="en-US" sz="3200" dirty="0">
                <a:solidFill>
                  <a:srgbClr val="000000"/>
                </a:solidFill>
                <a:latin typeface="Canva Sans"/>
              </a:rPr>
              <a:t>We've sold hundreds of muffins, cookies, cake slices, and more.</a:t>
            </a:r>
          </a:p>
          <a:p>
            <a:pPr marL="690916" lvl="1" indent="-345458" defTabSz="609630">
              <a:lnSpc>
                <a:spcPts val="4480"/>
              </a:lnSpc>
              <a:buFont typeface="Arial"/>
              <a:buChar char="•"/>
            </a:pPr>
            <a:r>
              <a:rPr lang="en-US" sz="3200" dirty="0">
                <a:solidFill>
                  <a:srgbClr val="000000"/>
                </a:solidFill>
                <a:latin typeface="Canva Sans"/>
              </a:rPr>
              <a:t>We've been able to use fresh, seasonal ingredients purchased from area farms through CSA shares.</a:t>
            </a:r>
          </a:p>
          <a:p>
            <a:pPr marL="690916" lvl="1" indent="-345458" defTabSz="609630">
              <a:lnSpc>
                <a:spcPts val="4480"/>
              </a:lnSpc>
              <a:buFont typeface="Arial"/>
              <a:buChar char="•"/>
            </a:pPr>
            <a:r>
              <a:rPr lang="en-US" sz="3200" dirty="0">
                <a:solidFill>
                  <a:srgbClr val="000000"/>
                </a:solidFill>
                <a:latin typeface="Canva Sans"/>
              </a:rPr>
              <a:t>The Pop-Up Bakery has become self-sustaining--the income from the items gets recycled back into purchasing more ingredients for more baked goods!</a:t>
            </a:r>
          </a:p>
        </p:txBody>
      </p:sp>
    </p:spTree>
    <p:extLst>
      <p:ext uri="{BB962C8B-B14F-4D97-AF65-F5344CB8AC3E}">
        <p14:creationId xmlns:p14="http://schemas.microsoft.com/office/powerpoint/2010/main" val="2491475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8" name="TextBox 8"/>
          <p:cNvSpPr txBox="1"/>
          <p:nvPr/>
        </p:nvSpPr>
        <p:spPr>
          <a:xfrm>
            <a:off x="838994" y="419345"/>
            <a:ext cx="5257006" cy="585994"/>
          </a:xfrm>
          <a:prstGeom prst="rect">
            <a:avLst/>
          </a:prstGeom>
        </p:spPr>
        <p:txBody>
          <a:bodyPr lIns="0" tIns="0" rIns="0" bIns="0" rtlCol="0" anchor="t">
            <a:spAutoFit/>
          </a:bodyPr>
          <a:lstStyle/>
          <a:p>
            <a:pPr algn="ctr" defTabSz="609630">
              <a:lnSpc>
                <a:spcPts val="5040"/>
              </a:lnSpc>
            </a:pPr>
            <a:r>
              <a:rPr lang="en-US" sz="3600" dirty="0">
                <a:solidFill>
                  <a:srgbClr val="000000"/>
                </a:solidFill>
                <a:latin typeface="Canva Sans Bold"/>
              </a:rPr>
              <a:t>But most importantly?  </a:t>
            </a:r>
          </a:p>
        </p:txBody>
      </p:sp>
      <p:sp>
        <p:nvSpPr>
          <p:cNvPr id="9" name="TextBox 9"/>
          <p:cNvSpPr txBox="1">
            <a:spLocks noGrp="1"/>
          </p:cNvSpPr>
          <p:nvPr>
            <p:ph type="title" idx="4294967295"/>
          </p:nvPr>
        </p:nvSpPr>
        <p:spPr>
          <a:xfrm>
            <a:off x="3320070" y="1142887"/>
            <a:ext cx="5551862" cy="7019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5992"/>
              </a:lnSpc>
              <a:spcBef>
                <a:spcPct val="0"/>
              </a:spcBef>
              <a:spcAft>
                <a:spcPts val="0"/>
              </a:spcAft>
              <a:buClrTx/>
              <a:buSzTx/>
              <a:buFontTx/>
              <a:buNone/>
              <a:tabLst/>
              <a:defRPr/>
            </a:pPr>
            <a:r>
              <a:rPr kumimoji="0" lang="en-US" sz="4280" b="0" i="0" u="none" strike="noStrike" kern="1200" cap="none" spc="0" normalizeH="0" baseline="0" noProof="0" dirty="0">
                <a:ln>
                  <a:noFill/>
                </a:ln>
                <a:solidFill>
                  <a:srgbClr val="000000"/>
                </a:solidFill>
                <a:effectLst/>
                <a:uLnTx/>
                <a:uFillTx/>
                <a:latin typeface="Canva Sans Bold"/>
                <a:ea typeface="+mn-ea"/>
                <a:cs typeface="+mn-cs"/>
              </a:rPr>
              <a:t>Our members love it.</a:t>
            </a:r>
          </a:p>
        </p:txBody>
      </p:sp>
      <p:sp>
        <p:nvSpPr>
          <p:cNvPr id="7" name="TextBox 7"/>
          <p:cNvSpPr txBox="1"/>
          <p:nvPr/>
        </p:nvSpPr>
        <p:spPr>
          <a:xfrm>
            <a:off x="4781324" y="2004250"/>
            <a:ext cx="7003963" cy="3159391"/>
          </a:xfrm>
          <a:prstGeom prst="rect">
            <a:avLst/>
          </a:prstGeom>
        </p:spPr>
        <p:txBody>
          <a:bodyPr lIns="0" tIns="0" rIns="0" bIns="0" rtlCol="0" anchor="t">
            <a:spAutoFit/>
          </a:bodyPr>
          <a:lstStyle/>
          <a:p>
            <a:pPr algn="just" defTabSz="609630">
              <a:spcAft>
                <a:spcPts val="400"/>
              </a:spcAft>
            </a:pPr>
            <a:r>
              <a:rPr lang="en-US" sz="2933" dirty="0">
                <a:solidFill>
                  <a:srgbClr val="000000"/>
                </a:solidFill>
                <a:latin typeface="Canva Sans"/>
              </a:rPr>
              <a:t>It serves our members who already come in for activities, but it also generates excitement, and has drawn new members in to hang out with their friends, have a coffee, and enjoy the ambiance.  Instead of leaving to go out they stay at a discount.</a:t>
            </a:r>
          </a:p>
        </p:txBody>
      </p:sp>
      <p:grpSp>
        <p:nvGrpSpPr>
          <p:cNvPr id="2" name="Group 2">
            <a:extLst>
              <a:ext uri="{C183D7F6-B498-43B3-948B-1728B52AA6E4}">
                <adec:decorative xmlns:adec="http://schemas.microsoft.com/office/drawing/2017/decorative" val="1"/>
              </a:ext>
            </a:extLst>
          </p:cNvPr>
          <p:cNvGrpSpPr>
            <a:grpSpLocks noChangeAspect="1"/>
          </p:cNvGrpSpPr>
          <p:nvPr/>
        </p:nvGrpSpPr>
        <p:grpSpPr>
          <a:xfrm rot="-287096">
            <a:off x="585696" y="2103359"/>
            <a:ext cx="3832603" cy="4451484"/>
            <a:chOff x="0" y="0"/>
            <a:chExt cx="5466080" cy="6348730"/>
          </a:xfrm>
        </p:grpSpPr>
        <p:sp>
          <p:nvSpPr>
            <p:cNvPr id="3" name="Freeform 3">
              <a:extLst>
                <a:ext uri="{C183D7F6-B498-43B3-948B-1728B52AA6E4}">
                  <adec:decorative xmlns:adec="http://schemas.microsoft.com/office/drawing/2017/decorative" val="1"/>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sp>
        <p:sp>
          <p:nvSpPr>
            <p:cNvPr id="4" name="Freeform 4">
              <a:extLst>
                <a:ext uri="{C183D7F6-B498-43B3-948B-1728B52AA6E4}">
                  <adec:decorative xmlns:adec="http://schemas.microsoft.com/office/drawing/2017/decorative" val="1"/>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5" name="Freeform 5">
              <a:extLst>
                <a:ext uri="{C183D7F6-B498-43B3-948B-1728B52AA6E4}">
                  <adec:decorative xmlns:adec="http://schemas.microsoft.com/office/drawing/2017/decorative" val="1"/>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6" name="Freeform 6">
              <a:extLst>
                <a:ext uri="{C183D7F6-B498-43B3-948B-1728B52AA6E4}">
                  <adec:decorative xmlns:adec="http://schemas.microsoft.com/office/drawing/2017/decorative" val="1"/>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sp>
        <p:sp>
          <p:nvSpPr>
            <p:cNvPr id="10" name="Freeform 4">
              <a:extLst>
                <a:ext uri="{FF2B5EF4-FFF2-40B4-BE49-F238E27FC236}">
                  <a16:creationId xmlns:a16="http://schemas.microsoft.com/office/drawing/2014/main" id="{FCCDD1B0-7351-98A5-B03F-F90D66B5E8CC}"/>
                </a:ext>
                <a:ext uri="{C183D7F6-B498-43B3-948B-1728B52AA6E4}">
                  <adec:decorative xmlns:adec="http://schemas.microsoft.com/office/drawing/2017/decorative" val="1"/>
                </a:ext>
              </a:extLst>
            </p:cNvPr>
            <p:cNvSpPr/>
            <p:nvPr/>
          </p:nvSpPr>
          <p:spPr>
            <a:xfrm>
              <a:off x="246622" y="306928"/>
              <a:ext cx="4889499"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DB3A272-B5ED-6215-68E6-26673C0862DC}"/>
              </a:ext>
              <a:ext uri="{C183D7F6-B498-43B3-948B-1728B52AA6E4}">
                <adec:decorative xmlns:adec="http://schemas.microsoft.com/office/drawing/2017/decorative" val="1"/>
              </a:ext>
            </a:extLst>
          </p:cNvPr>
          <p:cNvGrpSpPr/>
          <p:nvPr/>
        </p:nvGrpSpPr>
        <p:grpSpPr>
          <a:xfrm>
            <a:off x="0" y="30167"/>
            <a:ext cx="12207030" cy="6827833"/>
            <a:chOff x="0" y="30167"/>
            <a:chExt cx="12207030" cy="6827833"/>
          </a:xfrm>
        </p:grpSpPr>
        <p:sp>
          <p:nvSpPr>
            <p:cNvPr id="19" name="Rectangle 18">
              <a:extLst>
                <a:ext uri="{FF2B5EF4-FFF2-40B4-BE49-F238E27FC236}">
                  <a16:creationId xmlns:a16="http://schemas.microsoft.com/office/drawing/2014/main" id="{4FD6DAFE-5FEF-F141-A47E-A7AEF745A79D}"/>
                </a:ext>
                <a:ext uri="{C183D7F6-B498-43B3-948B-1728B52AA6E4}">
                  <adec:decorative xmlns:adec="http://schemas.microsoft.com/office/drawing/2017/decorative" val="1"/>
                </a:ext>
              </a:extLst>
            </p:cNvPr>
            <p:cNvSpPr/>
            <p:nvPr/>
          </p:nvSpPr>
          <p:spPr>
            <a:xfrm>
              <a:off x="0" y="1162094"/>
              <a:ext cx="5437414"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06E82"/>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9EE1874F-536B-9044-9BE8-54E34439D0C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48" y="346714"/>
              <a:ext cx="1341955" cy="598128"/>
            </a:xfrm>
            <a:prstGeom prst="rect">
              <a:avLst/>
            </a:prstGeom>
          </p:spPr>
        </p:pic>
        <p:cxnSp>
          <p:nvCxnSpPr>
            <p:cNvPr id="16" name="Straight Connector 15">
              <a:extLst>
                <a:ext uri="{FF2B5EF4-FFF2-40B4-BE49-F238E27FC236}">
                  <a16:creationId xmlns:a16="http://schemas.microsoft.com/office/drawing/2014/main" id="{E8B2B35F-6FD9-3F47-9011-118D7D3F3FCB}"/>
                </a:ext>
                <a:ext uri="{C183D7F6-B498-43B3-948B-1728B52AA6E4}">
                  <adec:decorative xmlns:adec="http://schemas.microsoft.com/office/drawing/2017/decorative" val="1"/>
                </a:ext>
              </a:extLst>
            </p:cNvPr>
            <p:cNvCxnSpPr>
              <a:cxnSpLocks/>
            </p:cNvCxnSpPr>
            <p:nvPr/>
          </p:nvCxnSpPr>
          <p:spPr>
            <a:xfrm>
              <a:off x="7130005" y="30167"/>
              <a:ext cx="5061995" cy="0"/>
            </a:xfrm>
            <a:prstGeom prst="line">
              <a:avLst/>
            </a:prstGeom>
            <a:ln w="88900">
              <a:solidFill>
                <a:srgbClr val="F7EDD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604436-35E8-844E-A446-6E7819BC1AD1}"/>
                </a:ext>
                <a:ext uri="{C183D7F6-B498-43B3-948B-1728B52AA6E4}">
                  <adec:decorative xmlns:adec="http://schemas.microsoft.com/office/drawing/2017/decorative" val="1"/>
                </a:ext>
              </a:extLst>
            </p:cNvPr>
            <p:cNvCxnSpPr>
              <a:cxnSpLocks/>
            </p:cNvCxnSpPr>
            <p:nvPr/>
          </p:nvCxnSpPr>
          <p:spPr>
            <a:xfrm>
              <a:off x="7130005" y="6824506"/>
              <a:ext cx="5061995" cy="0"/>
            </a:xfrm>
            <a:prstGeom prst="line">
              <a:avLst/>
            </a:prstGeom>
            <a:ln w="88900">
              <a:solidFill>
                <a:srgbClr val="F7EDD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F1D1DBF-39DC-3042-BBE2-3857E0F4489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45035" y="33494"/>
              <a:ext cx="5061995" cy="6824506"/>
            </a:xfrm>
            <a:prstGeom prst="rect">
              <a:avLst/>
            </a:prstGeom>
            <a:ln w="19050">
              <a:noFill/>
            </a:ln>
            <a:effectLst>
              <a:outerShdw blurRad="132080" dist="38100" dir="10800000" algn="r" rotWithShape="0">
                <a:prstClr val="black">
                  <a:alpha val="20000"/>
                </a:prstClr>
              </a:outerShdw>
            </a:effectLst>
          </p:spPr>
        </p:pic>
      </p:grpSp>
      <p:sp>
        <p:nvSpPr>
          <p:cNvPr id="2" name="Object 2">
            <a:extLst>
              <a:ext uri="{FF2B5EF4-FFF2-40B4-BE49-F238E27FC236}">
                <a16:creationId xmlns:a16="http://schemas.microsoft.com/office/drawing/2014/main" id="{36AC1E11-B477-C546-B98A-5CE59E387558}"/>
              </a:ext>
            </a:extLst>
          </p:cNvPr>
          <p:cNvSpPr>
            <a:spLocks noGrp="1"/>
          </p:cNvSpPr>
          <p:nvPr>
            <p:ph type="title" idx="4294967295"/>
          </p:nvPr>
        </p:nvSpPr>
        <p:spPr>
          <a:xfrm>
            <a:off x="861326" y="1162094"/>
            <a:ext cx="4388378"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OUR MISSION</a:t>
            </a:r>
            <a:endParaRPr kumimoji="0" lang="en-US" sz="6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5" name="Content Placeholder 2">
            <a:extLst>
              <a:ext uri="{FF2B5EF4-FFF2-40B4-BE49-F238E27FC236}">
                <a16:creationId xmlns:a16="http://schemas.microsoft.com/office/drawing/2014/main" id="{4D53D395-FB3B-084C-9298-5B668770422F}"/>
              </a:ext>
            </a:extLst>
          </p:cNvPr>
          <p:cNvSpPr txBox="1">
            <a:spLocks/>
          </p:cNvSpPr>
          <p:nvPr/>
        </p:nvSpPr>
        <p:spPr>
          <a:xfrm>
            <a:off x="172218" y="2576312"/>
            <a:ext cx="6111491" cy="2973587"/>
          </a:xfrm>
          <a:prstGeom prst="rect">
            <a:avLst/>
          </a:prstGeom>
          <a:ln w="1905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70" normalizeH="0" baseline="0" noProof="0" dirty="0">
                <a:ln>
                  <a:noFill/>
                </a:ln>
                <a:solidFill>
                  <a:srgbClr val="306E82"/>
                </a:solidFill>
                <a:effectLst/>
                <a:uLnTx/>
                <a:uFillTx/>
                <a:latin typeface="Barlow" pitchFamily="2" charset="77"/>
                <a:ea typeface="+mn-ea"/>
                <a:cs typeface="+mn-cs"/>
              </a:rPr>
              <a:t>To provide a nourishing meal to Edmond's homebound elderly, disabled, and convalescing adults, without regard to income or age, and to provide wellness checks and social visits.</a:t>
            </a:r>
          </a:p>
        </p:txBody>
      </p:sp>
    </p:spTree>
    <p:extLst>
      <p:ext uri="{BB962C8B-B14F-4D97-AF65-F5344CB8AC3E}">
        <p14:creationId xmlns:p14="http://schemas.microsoft.com/office/powerpoint/2010/main" val="2605040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5BAA80-FB75-672A-00E3-F5752ED406C6}"/>
              </a:ext>
              <a:ext uri="{C183D7F6-B498-43B3-948B-1728B52AA6E4}">
                <adec:decorative xmlns:adec="http://schemas.microsoft.com/office/drawing/2017/decorative" val="1"/>
              </a:ext>
            </a:extLst>
          </p:cNvPr>
          <p:cNvGrpSpPr/>
          <p:nvPr/>
        </p:nvGrpSpPr>
        <p:grpSpPr>
          <a:xfrm>
            <a:off x="-1" y="-45636"/>
            <a:ext cx="12192000" cy="6922410"/>
            <a:chOff x="-1" y="-45636"/>
            <a:chExt cx="12192000" cy="692241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8774"/>
              <a:ext cx="12192000" cy="6858000"/>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358888">
              <a:off x="1979678" y="-45636"/>
              <a:ext cx="8232644" cy="2771301"/>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3606800" y="4522746"/>
              <a:ext cx="8432800" cy="2316480"/>
            </a:xfrm>
            <a:prstGeom prst="rect">
              <a:avLst/>
            </a:prstGeom>
          </p:spPr>
        </p:pic>
      </p:grpSp>
      <p:sp>
        <p:nvSpPr>
          <p:cNvPr id="5" name="TextBox 5"/>
          <p:cNvSpPr txBox="1"/>
          <p:nvPr/>
        </p:nvSpPr>
        <p:spPr>
          <a:xfrm>
            <a:off x="3056736" y="469487"/>
            <a:ext cx="6319626" cy="1741054"/>
          </a:xfrm>
          <a:prstGeom prst="rect">
            <a:avLst/>
          </a:prstGeom>
        </p:spPr>
        <p:txBody>
          <a:bodyPr lIns="0" tIns="0" rIns="0" bIns="0" rtlCol="0" anchor="t">
            <a:spAutoFit/>
          </a:bodyPr>
          <a:lstStyle/>
          <a:p>
            <a:pPr algn="ctr" defTabSz="609630">
              <a:lnSpc>
                <a:spcPts val="7082"/>
              </a:lnSpc>
            </a:pPr>
            <a:r>
              <a:rPr lang="en-US" sz="5058" dirty="0">
                <a:solidFill>
                  <a:srgbClr val="000000"/>
                </a:solidFill>
                <a:latin typeface="Homemade Apple Bold"/>
              </a:rPr>
              <a:t>Farm-to-Pantry</a:t>
            </a:r>
          </a:p>
          <a:p>
            <a:pPr algn="ctr" defTabSz="609630">
              <a:lnSpc>
                <a:spcPts val="7082"/>
              </a:lnSpc>
            </a:pPr>
            <a:r>
              <a:rPr lang="en-US" sz="5058" dirty="0">
                <a:solidFill>
                  <a:srgbClr val="000000"/>
                </a:solidFill>
                <a:latin typeface="Homemade Apple Bold"/>
              </a:rPr>
              <a:t>Canning</a:t>
            </a:r>
          </a:p>
        </p:txBody>
      </p:sp>
      <p:sp>
        <p:nvSpPr>
          <p:cNvPr id="7" name="TextBox 7"/>
          <p:cNvSpPr txBox="1">
            <a:spLocks noGrp="1"/>
          </p:cNvSpPr>
          <p:nvPr>
            <p:ph type="title" idx="4294967295"/>
          </p:nvPr>
        </p:nvSpPr>
        <p:spPr>
          <a:xfrm>
            <a:off x="3606800" y="4665701"/>
            <a:ext cx="8432800" cy="16407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8269"/>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Beautiful Wildflower Bold"/>
                <a:ea typeface="+mn-ea"/>
                <a:cs typeface="+mn-cs"/>
              </a:rPr>
              <a:t>Enjoying local produce </a:t>
            </a:r>
          </a:p>
          <a:p>
            <a:pPr marL="0" marR="0" lvl="0" indent="0" algn="ctr" defTabSz="609630" rtl="0" eaLnBrk="1" fontAlgn="auto" latinLnBrk="0" hangingPunct="1">
              <a:lnSpc>
                <a:spcPts val="4194"/>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Beautiful Wildflower Bold"/>
                <a:ea typeface="+mn-ea"/>
                <a:cs typeface="+mn-cs"/>
              </a:rPr>
              <a:t>all year long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CD3D0"/>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2523050" y="394030"/>
            <a:ext cx="7145902" cy="7132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6067"/>
              </a:lnSpc>
              <a:spcBef>
                <a:spcPts val="0"/>
              </a:spcBef>
              <a:spcAft>
                <a:spcPts val="0"/>
              </a:spcAft>
              <a:buClrTx/>
              <a:buSzTx/>
              <a:buFontTx/>
              <a:buNone/>
              <a:tabLst/>
              <a:defRPr/>
            </a:pPr>
            <a:r>
              <a:rPr kumimoji="0" lang="en-US" sz="4334" b="0" i="0" u="none" strike="noStrike" kern="1200" cap="none" spc="0" normalizeH="0" baseline="0" noProof="0" dirty="0">
                <a:ln>
                  <a:noFill/>
                </a:ln>
                <a:solidFill>
                  <a:srgbClr val="000000"/>
                </a:solidFill>
                <a:effectLst/>
                <a:uLnTx/>
                <a:uFillTx/>
                <a:latin typeface="Canva Sans Bold"/>
                <a:ea typeface="+mn-ea"/>
                <a:cs typeface="+mn-cs"/>
              </a:rPr>
              <a:t>Farm-to-Pantry Canning</a:t>
            </a:r>
          </a:p>
        </p:txBody>
      </p:sp>
      <p:sp>
        <p:nvSpPr>
          <p:cNvPr id="4" name="TextBox 4"/>
          <p:cNvSpPr txBox="1"/>
          <p:nvPr/>
        </p:nvSpPr>
        <p:spPr>
          <a:xfrm>
            <a:off x="685801" y="1733191"/>
            <a:ext cx="7681079" cy="4830105"/>
          </a:xfrm>
          <a:prstGeom prst="rect">
            <a:avLst/>
          </a:prstGeom>
        </p:spPr>
        <p:txBody>
          <a:bodyPr wrap="square" lIns="0" tIns="0" rIns="0" bIns="0" rtlCol="0" anchor="t">
            <a:spAutoFit/>
          </a:bodyPr>
          <a:lstStyle/>
          <a:p>
            <a:pPr algn="just" defTabSz="609630">
              <a:lnSpc>
                <a:spcPts val="3780"/>
              </a:lnSpc>
            </a:pPr>
            <a:r>
              <a:rPr lang="en-US" sz="2700" dirty="0">
                <a:solidFill>
                  <a:srgbClr val="000000"/>
                </a:solidFill>
                <a:latin typeface="Canva Sans"/>
              </a:rPr>
              <a:t>We've been fortunate to have access to CSA shares, which provides us with a selection of local produce during the growing season.  What we don't use in preparing our Congregate lunches or Pop Up Cafe Meals, we preserve! </a:t>
            </a:r>
          </a:p>
          <a:p>
            <a:pPr algn="just" defTabSz="609630">
              <a:lnSpc>
                <a:spcPts val="3780"/>
              </a:lnSpc>
            </a:pPr>
            <a:endParaRPr lang="en-US" sz="2700" dirty="0">
              <a:solidFill>
                <a:srgbClr val="000000"/>
              </a:solidFill>
              <a:latin typeface="Canva Sans"/>
            </a:endParaRPr>
          </a:p>
          <a:p>
            <a:pPr algn="just" defTabSz="609630">
              <a:lnSpc>
                <a:spcPts val="3780"/>
              </a:lnSpc>
            </a:pPr>
            <a:r>
              <a:rPr lang="en-US" sz="2700" dirty="0">
                <a:solidFill>
                  <a:srgbClr val="000000"/>
                </a:solidFill>
                <a:latin typeface="Canva Sans"/>
              </a:rPr>
              <a:t>When a new batch of relish, jam, or pickles is ready, the buzz gets out: come on down! </a:t>
            </a:r>
          </a:p>
          <a:p>
            <a:pPr algn="ctr" defTabSz="609630">
              <a:lnSpc>
                <a:spcPts val="3780"/>
              </a:lnSpc>
            </a:pPr>
            <a:r>
              <a:rPr lang="en-US" sz="2700" b="1" dirty="0">
                <a:solidFill>
                  <a:srgbClr val="000000"/>
                </a:solidFill>
                <a:latin typeface="Canva Sans"/>
              </a:rPr>
              <a:t>To sell out before they hit the shelf is the norm.</a:t>
            </a:r>
          </a:p>
        </p:txBody>
      </p:sp>
      <p:sp>
        <p:nvSpPr>
          <p:cNvPr id="6" name="TextBox 5"/>
          <p:cNvSpPr txBox="1"/>
          <p:nvPr/>
        </p:nvSpPr>
        <p:spPr>
          <a:xfrm>
            <a:off x="8839200" y="5816600"/>
            <a:ext cx="2946400" cy="338554"/>
          </a:xfrm>
          <a:prstGeom prst="rect">
            <a:avLst/>
          </a:prstGeom>
          <a:noFill/>
        </p:spPr>
        <p:txBody>
          <a:bodyPr wrap="square" rtlCol="0">
            <a:spAutoFit/>
          </a:bodyPr>
          <a:lstStyle/>
          <a:p>
            <a:pPr algn="ctr" defTabSz="609630"/>
            <a:r>
              <a:rPr lang="en-US" sz="1600" dirty="0">
                <a:solidFill>
                  <a:prstClr val="black"/>
                </a:solidFill>
                <a:latin typeface="Canva Sans Bold" panose="020B0604020202020204" charset="0"/>
              </a:rPr>
              <a:t>Labels are made in house</a:t>
            </a:r>
          </a:p>
        </p:txBody>
      </p:sp>
      <p:sp>
        <p:nvSpPr>
          <p:cNvPr id="3" name="Freeform 3">
            <a:extLst>
              <a:ext uri="{C183D7F6-B498-43B3-948B-1728B52AA6E4}">
                <adec:decorative xmlns:adec="http://schemas.microsoft.com/office/drawing/2017/decorative" val="1"/>
              </a:ext>
            </a:extLst>
          </p:cNvPr>
          <p:cNvSpPr/>
          <p:nvPr/>
        </p:nvSpPr>
        <p:spPr>
          <a:xfrm>
            <a:off x="8366879" y="2095911"/>
            <a:ext cx="3602925" cy="3602400"/>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2" cstate="screen">
              <a:extLst>
                <a:ext uri="{28A0092B-C50C-407E-A947-70E740481C1C}">
                  <a14:useLocalDpi xmlns:a14="http://schemas.microsoft.com/office/drawing/2010/main"/>
                </a:ext>
              </a:extLst>
            </a:blip>
            <a:stretch>
              <a:fillRect/>
            </a:stretch>
          </a:blipFill>
        </p:spPr>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B7B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94F81-457E-D966-7878-76F86F0A4E2B}"/>
              </a:ext>
            </a:extLst>
          </p:cNvPr>
          <p:cNvSpPr>
            <a:spLocks noGrp="1"/>
          </p:cNvSpPr>
          <p:nvPr>
            <p:ph type="title"/>
          </p:nvPr>
        </p:nvSpPr>
        <p:spPr>
          <a:xfrm>
            <a:off x="304799" y="183092"/>
            <a:ext cx="11451771" cy="762000"/>
          </a:xfrm>
        </p:spPr>
        <p:txBody>
          <a:bodyPr/>
          <a:lstStyle/>
          <a:p>
            <a:r>
              <a:rPr lang="en-US" sz="4330" dirty="0">
                <a:solidFill>
                  <a:srgbClr val="000000"/>
                </a:solidFill>
                <a:latin typeface="Canva Sans Bold"/>
              </a:rPr>
              <a:t>Farm-to-Pantry Canning </a:t>
            </a:r>
            <a:r>
              <a:rPr lang="en-US" sz="1800" dirty="0">
                <a:solidFill>
                  <a:srgbClr val="000000"/>
                </a:solidFill>
                <a:latin typeface="Canva Sans Bold"/>
              </a:rPr>
              <a:t>(continued)</a:t>
            </a:r>
            <a:endParaRPr lang="en-US" sz="1800" dirty="0"/>
          </a:p>
        </p:txBody>
      </p:sp>
      <p:sp>
        <p:nvSpPr>
          <p:cNvPr id="4" name="Content Placeholder 3">
            <a:extLst>
              <a:ext uri="{FF2B5EF4-FFF2-40B4-BE49-F238E27FC236}">
                <a16:creationId xmlns:a16="http://schemas.microsoft.com/office/drawing/2014/main" id="{83E9632A-EABE-4547-20C0-2CECC6255B1B}"/>
              </a:ext>
            </a:extLst>
          </p:cNvPr>
          <p:cNvSpPr>
            <a:spLocks noGrp="1"/>
          </p:cNvSpPr>
          <p:nvPr>
            <p:ph idx="1"/>
          </p:nvPr>
        </p:nvSpPr>
        <p:spPr>
          <a:xfrm>
            <a:off x="411677" y="1292431"/>
            <a:ext cx="10822379" cy="4835236"/>
          </a:xfrm>
        </p:spPr>
        <p:txBody>
          <a:bodyPr>
            <a:normAutofit/>
          </a:bodyPr>
          <a:lstStyle/>
          <a:p>
            <a:pPr marL="690916" lvl="1" indent="-345458">
              <a:lnSpc>
                <a:spcPts val="4480"/>
              </a:lnSpc>
              <a:buFont typeface="Arial"/>
              <a:buChar char="•"/>
            </a:pPr>
            <a:r>
              <a:rPr lang="en-US" sz="3200" dirty="0">
                <a:solidFill>
                  <a:srgbClr val="000000"/>
                </a:solidFill>
                <a:latin typeface="Canva Sans"/>
              </a:rPr>
              <a:t>We were able to purchase an initial supply of canning jars, rings, and lids, as well as ingredients such as vinegar, mustard seeds, and sugar.</a:t>
            </a:r>
          </a:p>
          <a:p>
            <a:pPr marL="690916" lvl="1" indent="-345458">
              <a:lnSpc>
                <a:spcPts val="4480"/>
              </a:lnSpc>
              <a:buFont typeface="Arial"/>
              <a:buChar char="•"/>
            </a:pPr>
            <a:r>
              <a:rPr lang="en-US" sz="3200" dirty="0">
                <a:solidFill>
                  <a:srgbClr val="000000"/>
                </a:solidFill>
                <a:latin typeface="Canva Sans"/>
              </a:rPr>
              <a:t>Farm to Pantry has become self-sustaining, with the income earned being reinvested into supplies.</a:t>
            </a:r>
          </a:p>
          <a:p>
            <a:pPr marL="690916" lvl="1" indent="-345458">
              <a:lnSpc>
                <a:spcPts val="4480"/>
              </a:lnSpc>
              <a:buFont typeface="Arial"/>
              <a:buChar char="•"/>
            </a:pPr>
            <a:r>
              <a:rPr lang="en-US" sz="3200" dirty="0">
                <a:solidFill>
                  <a:srgbClr val="000000"/>
                </a:solidFill>
                <a:latin typeface="Canva Sans"/>
              </a:rPr>
              <a:t>By December, we had sold out of all of our preserved items!</a:t>
            </a:r>
          </a:p>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CBB9A"/>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5AE615D-1F33-8FE0-2E1B-911712E8E782}"/>
              </a:ext>
            </a:extLst>
          </p:cNvPr>
          <p:cNvSpPr>
            <a:spLocks noGrp="1"/>
          </p:cNvSpPr>
          <p:nvPr>
            <p:ph type="title"/>
          </p:nvPr>
        </p:nvSpPr>
        <p:spPr>
          <a:xfrm>
            <a:off x="304799" y="183092"/>
            <a:ext cx="11504341" cy="762000"/>
          </a:xfrm>
        </p:spPr>
        <p:txBody>
          <a:bodyPr>
            <a:normAutofit/>
          </a:bodyPr>
          <a:lstStyle/>
          <a:p>
            <a:r>
              <a:rPr lang="en-US" sz="4330" dirty="0"/>
              <a:t>We Look Toward the Future</a:t>
            </a:r>
          </a:p>
        </p:txBody>
      </p:sp>
      <p:sp>
        <p:nvSpPr>
          <p:cNvPr id="14" name="Content Placeholder 13">
            <a:extLst>
              <a:ext uri="{FF2B5EF4-FFF2-40B4-BE49-F238E27FC236}">
                <a16:creationId xmlns:a16="http://schemas.microsoft.com/office/drawing/2014/main" id="{0A7B3C86-DFD7-9B3A-3BFE-574F5B7A3219}"/>
              </a:ext>
            </a:extLst>
          </p:cNvPr>
          <p:cNvSpPr>
            <a:spLocks noGrp="1"/>
          </p:cNvSpPr>
          <p:nvPr>
            <p:ph idx="1"/>
          </p:nvPr>
        </p:nvSpPr>
        <p:spPr>
          <a:xfrm>
            <a:off x="304800" y="1066800"/>
            <a:ext cx="11504340" cy="3017309"/>
          </a:xfrm>
        </p:spPr>
        <p:txBody>
          <a:bodyPr>
            <a:normAutofit/>
          </a:bodyPr>
          <a:lstStyle/>
          <a:p>
            <a:pPr marL="0" indent="0" algn="ctr">
              <a:buNone/>
            </a:pPr>
            <a:r>
              <a:rPr lang="en-US" sz="2800" dirty="0">
                <a:solidFill>
                  <a:srgbClr val="000000"/>
                </a:solidFill>
                <a:latin typeface="Canva Sans"/>
              </a:rPr>
              <a:t>We have so many great plans to generate excitement for 2023 and beyond, and this grant provided an amazing foundation for us to build on. Our center is filling back up again, with both new and familiar faces, putting us in a great place as we look toward the future.</a:t>
            </a:r>
          </a:p>
          <a:p>
            <a:endParaRPr lang="en-US" dirty="0"/>
          </a:p>
        </p:txBody>
      </p:sp>
      <p:sp>
        <p:nvSpPr>
          <p:cNvPr id="12" name="TextBox 11"/>
          <p:cNvSpPr txBox="1"/>
          <p:nvPr/>
        </p:nvSpPr>
        <p:spPr>
          <a:xfrm>
            <a:off x="762000" y="6226145"/>
            <a:ext cx="10751457" cy="400110"/>
          </a:xfrm>
          <a:prstGeom prst="rect">
            <a:avLst/>
          </a:prstGeom>
          <a:noFill/>
        </p:spPr>
        <p:txBody>
          <a:bodyPr wrap="square" rtlCol="0">
            <a:spAutoFit/>
          </a:bodyPr>
          <a:lstStyle/>
          <a:p>
            <a:pPr algn="ctr" defTabSz="609630"/>
            <a:r>
              <a:rPr lang="en-US" sz="2000" dirty="0">
                <a:solidFill>
                  <a:prstClr val="black"/>
                </a:solidFill>
                <a:latin typeface="Canva Sans Bold" panose="020B0604020202020204" charset="0"/>
              </a:rPr>
              <a:t>Don’t be afraid to bundle raffles and multiple ideas.  Our experience has shown “GO BIG ~ WIN BIG!</a:t>
            </a:r>
          </a:p>
        </p:txBody>
      </p:sp>
      <p:grpSp>
        <p:nvGrpSpPr>
          <p:cNvPr id="2" name="Group 2">
            <a:extLst>
              <a:ext uri="{C183D7F6-B498-43B3-948B-1728B52AA6E4}">
                <adec:decorative xmlns:adec="http://schemas.microsoft.com/office/drawing/2017/decorative" val="1"/>
              </a:ext>
            </a:extLst>
          </p:cNvPr>
          <p:cNvGrpSpPr>
            <a:grpSpLocks noChangeAspect="1"/>
          </p:cNvGrpSpPr>
          <p:nvPr/>
        </p:nvGrpSpPr>
        <p:grpSpPr>
          <a:xfrm>
            <a:off x="693057" y="3049858"/>
            <a:ext cx="2839251" cy="2987386"/>
            <a:chOff x="0" y="0"/>
            <a:chExt cx="5842000" cy="6146800"/>
          </a:xfrm>
        </p:grpSpPr>
        <p:sp>
          <p:nvSpPr>
            <p:cNvPr id="3" name="Freeform 3"/>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4" name="Freeform 4"/>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5" name="Group 5">
            <a:extLst>
              <a:ext uri="{C183D7F6-B498-43B3-948B-1728B52AA6E4}">
                <adec:decorative xmlns:adec="http://schemas.microsoft.com/office/drawing/2017/decorative" val="1"/>
              </a:ext>
            </a:extLst>
          </p:cNvPr>
          <p:cNvGrpSpPr>
            <a:grpSpLocks noChangeAspect="1"/>
          </p:cNvGrpSpPr>
          <p:nvPr/>
        </p:nvGrpSpPr>
        <p:grpSpPr>
          <a:xfrm>
            <a:off x="4594422" y="3049858"/>
            <a:ext cx="2839251" cy="2987386"/>
            <a:chOff x="0" y="0"/>
            <a:chExt cx="5842000" cy="6146800"/>
          </a:xfrm>
        </p:grpSpPr>
        <p:sp>
          <p:nvSpPr>
            <p:cNvPr id="6" name="Freeform 6"/>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7" name="Freeform 7"/>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8" name="Group 8">
            <a:extLst>
              <a:ext uri="{C183D7F6-B498-43B3-948B-1728B52AA6E4}">
                <adec:decorative xmlns:adec="http://schemas.microsoft.com/office/drawing/2017/decorative" val="1"/>
              </a:ext>
            </a:extLst>
          </p:cNvPr>
          <p:cNvGrpSpPr>
            <a:grpSpLocks noChangeAspect="1"/>
          </p:cNvGrpSpPr>
          <p:nvPr/>
        </p:nvGrpSpPr>
        <p:grpSpPr>
          <a:xfrm>
            <a:off x="8495787" y="2979372"/>
            <a:ext cx="2839251" cy="2987386"/>
            <a:chOff x="0" y="0"/>
            <a:chExt cx="5842000" cy="6146800"/>
          </a:xfrm>
        </p:grpSpPr>
        <p:sp>
          <p:nvSpPr>
            <p:cNvPr id="9" name="Freeform 9"/>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5" cstate="screen">
                <a:extLst>
                  <a:ext uri="{28A0092B-C50C-407E-A947-70E740481C1C}">
                    <a14:useLocalDpi xmlns:a14="http://schemas.microsoft.com/office/drawing/2010/main"/>
                  </a:ext>
                </a:extLst>
              </a:blip>
              <a:stretch>
                <a:fillRect/>
              </a:stretch>
            </a:blipFill>
          </p:spPr>
        </p:sp>
        <p:sp>
          <p:nvSpPr>
            <p:cNvPr id="10" name="Freeform 10"/>
            <p:cNvSpPr/>
            <p:nvPr/>
          </p:nvSpPr>
          <p:spPr>
            <a:xfrm>
              <a:off x="0" y="0"/>
              <a:ext cx="5842000" cy="6146800"/>
            </a:xfrm>
            <a:custGeom>
              <a:avLst/>
              <a:gdLst/>
              <a:ahLst/>
              <a:cxnLst/>
              <a:rect l="l" t="t" r="r" b="b"/>
              <a:pathLst>
                <a:path w="5842000" h="6146800">
                  <a:moveTo>
                    <a:pt x="5842000" y="6146800"/>
                  </a:moveTo>
                  <a:lnTo>
                    <a:pt x="0" y="6146800"/>
                  </a:lnTo>
                  <a:lnTo>
                    <a:pt x="0" y="0"/>
                  </a:lnTo>
                  <a:lnTo>
                    <a:pt x="5842000" y="0"/>
                  </a:lnTo>
                  <a:lnTo>
                    <a:pt x="5842000" y="6146800"/>
                  </a:lnTo>
                  <a:close/>
                </a:path>
              </a:pathLst>
            </a:custGeom>
            <a:blipFill>
              <a:blip r:embed="rId3" cstate="screen">
                <a:extLst>
                  <a:ext uri="{28A0092B-C50C-407E-A947-70E740481C1C}">
                    <a14:useLocalDpi xmlns:a14="http://schemas.microsoft.com/office/drawing/2010/main"/>
                  </a:ext>
                </a:extLst>
              </a:blip>
              <a:stretch>
                <a:fillRect/>
              </a:stretch>
            </a:blipFill>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 name="TextBox 11"/>
          <p:cNvSpPr txBox="1">
            <a:spLocks noGrp="1"/>
          </p:cNvSpPr>
          <p:nvPr>
            <p:ph type="title" idx="4294967295"/>
          </p:nvPr>
        </p:nvSpPr>
        <p:spPr>
          <a:xfrm>
            <a:off x="508000" y="3327400"/>
            <a:ext cx="10820400" cy="7394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609630" rtl="0" eaLnBrk="1" fontAlgn="auto" latinLnBrk="0" hangingPunct="1">
              <a:lnSpc>
                <a:spcPts val="3756"/>
              </a:lnSpc>
              <a:spcBef>
                <a:spcPts val="0"/>
              </a:spcBef>
              <a:spcAft>
                <a:spcPts val="0"/>
              </a:spcAft>
              <a:buClrTx/>
              <a:buSzTx/>
              <a:buFontTx/>
              <a:buNone/>
              <a:tabLst/>
              <a:defRPr/>
            </a:pPr>
            <a:r>
              <a:rPr kumimoji="0" lang="en-US" sz="13334"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Q &amp; A</a:t>
            </a:r>
          </a:p>
        </p:txBody>
      </p:sp>
      <p:sp>
        <p:nvSpPr>
          <p:cNvPr id="3" name="TextBox 2"/>
          <p:cNvSpPr txBox="1"/>
          <p:nvPr/>
        </p:nvSpPr>
        <p:spPr>
          <a:xfrm>
            <a:off x="660400" y="4699000"/>
            <a:ext cx="10820400" cy="1631216"/>
          </a:xfrm>
          <a:prstGeom prst="rect">
            <a:avLst/>
          </a:prstGeom>
          <a:noFill/>
        </p:spPr>
        <p:txBody>
          <a:bodyPr wrap="square" rtlCol="0">
            <a:spAutoFit/>
          </a:bodyPr>
          <a:lstStyle/>
          <a:p>
            <a:pPr defTabSz="609630"/>
            <a:r>
              <a:rPr lang="en-US" sz="2000" dirty="0">
                <a:solidFill>
                  <a:prstClr val="black"/>
                </a:solidFill>
                <a:latin typeface="Canva Sans Bold" panose="020B0604020202020204" charset="0"/>
              </a:rPr>
              <a:t>Joel Sekorski</a:t>
            </a:r>
          </a:p>
          <a:p>
            <a:pPr defTabSz="609630"/>
            <a:r>
              <a:rPr lang="en-US" sz="2000" dirty="0">
                <a:solidFill>
                  <a:prstClr val="black"/>
                </a:solidFill>
                <a:latin typeface="Canva Sans Bold" panose="020B0604020202020204" charset="0"/>
              </a:rPr>
              <a:t>Director Elderly Services</a:t>
            </a:r>
          </a:p>
          <a:p>
            <a:pPr defTabSz="609630"/>
            <a:r>
              <a:rPr lang="en-US" sz="2000" dirty="0">
                <a:solidFill>
                  <a:prstClr val="black"/>
                </a:solidFill>
                <a:latin typeface="Canva Sans Bold" panose="020B0604020202020204" charset="0"/>
              </a:rPr>
              <a:t>City of Torrington, CT</a:t>
            </a:r>
          </a:p>
          <a:p>
            <a:pPr defTabSz="609630"/>
            <a:endParaRPr lang="en-US" sz="2000" dirty="0">
              <a:solidFill>
                <a:prstClr val="black"/>
              </a:solidFill>
              <a:latin typeface="Canva Sans Bold" panose="020B0604020202020204" charset="0"/>
            </a:endParaRPr>
          </a:p>
          <a:p>
            <a:pPr defTabSz="609630"/>
            <a:r>
              <a:rPr lang="en-US" sz="2000" dirty="0">
                <a:solidFill>
                  <a:prstClr val="black"/>
                </a:solidFill>
                <a:latin typeface="Canva Sans Bold" panose="020B0604020202020204" charset="0"/>
                <a:hlinkClick r:id="rId2"/>
              </a:rPr>
              <a:t>Joel_Sekorski@TorringtonCT.org</a:t>
            </a:r>
            <a:r>
              <a:rPr lang="en-US" sz="2000" dirty="0">
                <a:solidFill>
                  <a:prstClr val="black"/>
                </a:solidFill>
                <a:latin typeface="Canva Sans Bold" panose="020B0604020202020204" charset="0"/>
              </a:rPr>
              <a:t> </a:t>
            </a:r>
          </a:p>
        </p:txBody>
      </p:sp>
    </p:spTree>
    <p:extLst>
      <p:ext uri="{BB962C8B-B14F-4D97-AF65-F5344CB8AC3E}">
        <p14:creationId xmlns:p14="http://schemas.microsoft.com/office/powerpoint/2010/main" val="36899204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Takeaways</a:t>
            </a:r>
          </a:p>
        </p:txBody>
      </p:sp>
      <p:sp>
        <p:nvSpPr>
          <p:cNvPr id="3" name="Content Placeholder 2"/>
          <p:cNvSpPr>
            <a:spLocks noGrp="1"/>
          </p:cNvSpPr>
          <p:nvPr>
            <p:ph idx="1"/>
          </p:nvPr>
        </p:nvSpPr>
        <p:spPr/>
        <p:txBody>
          <a:bodyPr vert="horz" lIns="91440" tIns="45720" rIns="91440" bIns="45720" rtlCol="0" anchor="t">
            <a:normAutofit/>
          </a:bodyPr>
          <a:lstStyle/>
          <a:p>
            <a:pPr algn="just"/>
            <a:r>
              <a:rPr lang="en-US" b="0" i="0" dirty="0">
                <a:solidFill>
                  <a:srgbClr val="000000"/>
                </a:solidFill>
                <a:effectLst/>
                <a:latin typeface="Open Sans"/>
                <a:ea typeface="Open Sans"/>
                <a:cs typeface="Open Sans"/>
              </a:rPr>
              <a:t>Remind the audience what has been covered</a:t>
            </a:r>
            <a:endParaRPr lang="en-US" dirty="0">
              <a:latin typeface="Open Sans"/>
              <a:ea typeface="Open Sans"/>
              <a:cs typeface="Open Sans"/>
            </a:endParaRPr>
          </a:p>
          <a:p>
            <a:pPr algn="just">
              <a:buFont typeface="Arial" panose="020B0604020202020204" pitchFamily="34" charset="0"/>
              <a:buChar char="•"/>
            </a:pPr>
            <a:r>
              <a:rPr lang="en-US" dirty="0">
                <a:solidFill>
                  <a:srgbClr val="000000"/>
                </a:solidFill>
                <a:latin typeface="Open Sans"/>
                <a:ea typeface="Open Sans"/>
                <a:cs typeface="Open Sans"/>
              </a:rPr>
              <a:t>Review any calls to action</a:t>
            </a:r>
            <a:endParaRPr lang="en-US" dirty="0">
              <a:latin typeface="Open Sans"/>
              <a:ea typeface="Open Sans"/>
              <a:cs typeface="Open Sans"/>
            </a:endParaRPr>
          </a:p>
          <a:p>
            <a:pPr algn="just">
              <a:buFont typeface="Arial" panose="020B0604020202020204" pitchFamily="34" charset="0"/>
              <a:buChar char="•"/>
            </a:pPr>
            <a:r>
              <a:rPr lang="en-US" dirty="0">
                <a:solidFill>
                  <a:srgbClr val="000000"/>
                </a:solidFill>
                <a:latin typeface="Open Sans"/>
                <a:ea typeface="Open Sans"/>
                <a:cs typeface="Open Sans"/>
              </a:rPr>
              <a:t>Mention any follow-on materials/events</a:t>
            </a:r>
            <a:endParaRPr lang="en-US" b="0" i="0" dirty="0">
              <a:solidFill>
                <a:srgbClr val="000000"/>
              </a:solidFill>
              <a:effectLst/>
              <a:latin typeface="Open Sans"/>
              <a:ea typeface="Open Sans"/>
              <a:cs typeface="Open Sans"/>
            </a:endParaRPr>
          </a:p>
          <a:p>
            <a:pPr algn="just">
              <a:buFont typeface="Arial" panose="020B0604020202020204" pitchFamily="34" charset="0"/>
              <a:buChar char="•"/>
            </a:pPr>
            <a:r>
              <a:rPr lang="en-US" b="0" i="0" dirty="0">
                <a:solidFill>
                  <a:srgbClr val="000000"/>
                </a:solidFill>
                <a:effectLst/>
                <a:latin typeface="Open Sans"/>
                <a:ea typeface="Open Sans"/>
                <a:cs typeface="Open Sans"/>
              </a:rPr>
              <a:t>Keep </a:t>
            </a:r>
            <a:r>
              <a:rPr lang="en-US" dirty="0">
                <a:solidFill>
                  <a:srgbClr val="000000"/>
                </a:solidFill>
                <a:latin typeface="Open Sans"/>
                <a:ea typeface="Open Sans"/>
                <a:cs typeface="Open Sans"/>
              </a:rPr>
              <a:t>these notes brief</a:t>
            </a:r>
            <a:endParaRPr lang="en-US" b="0" i="0" dirty="0">
              <a:solidFill>
                <a:srgbClr val="000000"/>
              </a:solidFill>
              <a:effectLst/>
              <a:latin typeface="Open Sans"/>
              <a:ea typeface="Open Sans"/>
              <a:cs typeface="Open Sans"/>
            </a:endParaRPr>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12"/>
          </p:nvPr>
        </p:nvSpPr>
        <p:spPr/>
        <p:txBody>
          <a:bodyPr/>
          <a:lstStyle/>
          <a:p>
            <a:fld id="{7AA28999-D008-419E-9628-EE1C64F81F4C}" type="slidenum">
              <a:rPr lang="en-US" smtClean="0"/>
              <a:pPr/>
              <a:t>45</a:t>
            </a:fld>
            <a:endParaRPr lang="en-US" dirty="0"/>
          </a:p>
        </p:txBody>
      </p:sp>
    </p:spTree>
    <p:extLst>
      <p:ext uri="{BB962C8B-B14F-4D97-AF65-F5344CB8AC3E}">
        <p14:creationId xmlns:p14="http://schemas.microsoft.com/office/powerpoint/2010/main" val="1523116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5E44-7113-449C-90E8-0DEEE1CF4EF2}"/>
              </a:ext>
            </a:extLst>
          </p:cNvPr>
          <p:cNvSpPr>
            <a:spLocks noGrp="1"/>
          </p:cNvSpPr>
          <p:nvPr>
            <p:ph type="title"/>
          </p:nvPr>
        </p:nvSpPr>
        <p:spPr/>
        <p:txBody>
          <a:bodyPr/>
          <a:lstStyle/>
          <a:p>
            <a:r>
              <a:rPr lang="en-US" dirty="0"/>
              <a:t>Questions &amp; Answers</a:t>
            </a:r>
          </a:p>
        </p:txBody>
      </p:sp>
      <p:sp>
        <p:nvSpPr>
          <p:cNvPr id="4" name="Subtitle 3">
            <a:extLst>
              <a:ext uri="{FF2B5EF4-FFF2-40B4-BE49-F238E27FC236}">
                <a16:creationId xmlns:a16="http://schemas.microsoft.com/office/drawing/2014/main" id="{38F7DFD2-562C-40D1-9B16-0749090285D8}"/>
              </a:ext>
            </a:extLst>
          </p:cNvPr>
          <p:cNvSpPr>
            <a:spLocks noGrp="1"/>
          </p:cNvSpPr>
          <p:nvPr>
            <p:ph type="subTitle" idx="1"/>
          </p:nvPr>
        </p:nvSpPr>
        <p:spPr/>
        <p:txBody>
          <a:bodyPr/>
          <a:lstStyle/>
          <a:p>
            <a:r>
              <a:rPr lang="en-US" dirty="0"/>
              <a:t>Please use the chat box.</a:t>
            </a:r>
          </a:p>
        </p:txBody>
      </p:sp>
    </p:spTree>
    <p:extLst>
      <p:ext uri="{BB962C8B-B14F-4D97-AF65-F5344CB8AC3E}">
        <p14:creationId xmlns:p14="http://schemas.microsoft.com/office/powerpoint/2010/main" val="162987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209823"/>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362487" y="45518"/>
            <a:ext cx="7467026"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WHO DO WE SERVE?</a:t>
            </a:r>
            <a:endParaRPr kumimoji="0" lang="en-US" sz="6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6" name="Text Placeholder 5">
            <a:extLst>
              <a:ext uri="{FF2B5EF4-FFF2-40B4-BE49-F238E27FC236}">
                <a16:creationId xmlns:a16="http://schemas.microsoft.com/office/drawing/2014/main" id="{1B750932-009B-794F-A80D-8E22B0CC6BE4}"/>
              </a:ext>
            </a:extLst>
          </p:cNvPr>
          <p:cNvSpPr txBox="1">
            <a:spLocks/>
          </p:cNvSpPr>
          <p:nvPr/>
        </p:nvSpPr>
        <p:spPr>
          <a:xfrm>
            <a:off x="216187" y="1025232"/>
            <a:ext cx="5384513" cy="5626145"/>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Homebound and isolated individuals with no in-home caretakers.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Individuals with chronic health issues.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Individuals who cannot shop or cook for themselves.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Individuals recovering or rehabilitating from an accident, illness or surgery.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Seniors living within our boundaries – physical, permanent Edmond address.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We serve between 260-280 meals per day, Monday-Friday (optional weekends).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Serve over 500 different clients, over 64,000 meals each 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Service Area: 100 Sq. Miles; 17 routes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40% of clients are unable to pay for meals.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40 Volunteers needed per 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pic>
        <p:nvPicPr>
          <p:cNvPr id="2" name="Picture 1">
            <a:extLst>
              <a:ext uri="{FF2B5EF4-FFF2-40B4-BE49-F238E27FC236}">
                <a16:creationId xmlns:a16="http://schemas.microsoft.com/office/drawing/2014/main" id="{458C15B8-A9FF-02AF-94BE-8C9F3F07B0A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79321" y="1393554"/>
            <a:ext cx="6312679" cy="4889500"/>
          </a:xfrm>
          <a:prstGeom prst="rect">
            <a:avLst/>
          </a:prstGeom>
          <a:ln>
            <a:noFill/>
          </a:ln>
          <a:effectLst>
            <a:softEdge rad="112500"/>
          </a:effectLst>
        </p:spPr>
      </p:pic>
    </p:spTree>
    <p:extLst>
      <p:ext uri="{BB962C8B-B14F-4D97-AF65-F5344CB8AC3E}">
        <p14:creationId xmlns:p14="http://schemas.microsoft.com/office/powerpoint/2010/main" val="131048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E5AE57F-A26B-FCFF-F39E-3DBA10083F36}"/>
              </a:ext>
              <a:ext uri="{C183D7F6-B498-43B3-948B-1728B52AA6E4}">
                <adec:decorative xmlns:adec="http://schemas.microsoft.com/office/drawing/2017/decorative" val="1"/>
              </a:ext>
            </a:extLst>
          </p:cNvPr>
          <p:cNvGrpSpPr/>
          <p:nvPr/>
        </p:nvGrpSpPr>
        <p:grpSpPr>
          <a:xfrm>
            <a:off x="0" y="0"/>
            <a:ext cx="12192000" cy="6551325"/>
            <a:chOff x="0" y="0"/>
            <a:chExt cx="12192000" cy="6551325"/>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617052-BD40-9D4A-AEC6-7456C6D50DA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934222" y="1248018"/>
              <a:ext cx="4877223" cy="2741445"/>
            </a:xfrm>
            <a:prstGeom prst="rect">
              <a:avLst/>
            </a:prstGeom>
          </p:spPr>
        </p:pic>
        <p:pic>
          <p:nvPicPr>
            <p:cNvPr id="9" name="Picture 8">
              <a:extLst>
                <a:ext uri="{FF2B5EF4-FFF2-40B4-BE49-F238E27FC236}">
                  <a16:creationId xmlns:a16="http://schemas.microsoft.com/office/drawing/2014/main" id="{0E81AE9C-9BAF-0769-8C27-57027817DF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799" y="3673152"/>
              <a:ext cx="4394879" cy="2741445"/>
            </a:xfrm>
            <a:prstGeom prst="rect">
              <a:avLst/>
            </a:prstGeom>
          </p:spPr>
        </p:pic>
        <p:pic>
          <p:nvPicPr>
            <p:cNvPr id="10" name="Picture 9">
              <a:extLst>
                <a:ext uri="{FF2B5EF4-FFF2-40B4-BE49-F238E27FC236}">
                  <a16:creationId xmlns:a16="http://schemas.microsoft.com/office/drawing/2014/main" id="{65DD7106-88D3-65BA-EA53-2978682D940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69490" y="5953197"/>
              <a:ext cx="1341955" cy="598128"/>
            </a:xfrm>
            <a:prstGeom prst="rect">
              <a:avLst/>
            </a:prstGeom>
          </p:spPr>
        </p:pic>
      </p:gr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362487" y="36856"/>
            <a:ext cx="7467026"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Resource Development</a:t>
            </a:r>
            <a:endParaRPr kumimoji="0" lang="en-US" sz="6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sp>
        <p:nvSpPr>
          <p:cNvPr id="6" name="Text Placeholder 5">
            <a:extLst>
              <a:ext uri="{FF2B5EF4-FFF2-40B4-BE49-F238E27FC236}">
                <a16:creationId xmlns:a16="http://schemas.microsoft.com/office/drawing/2014/main" id="{1B750932-009B-794F-A80D-8E22B0CC6BE4}"/>
              </a:ext>
            </a:extLst>
          </p:cNvPr>
          <p:cNvSpPr txBox="1">
            <a:spLocks/>
          </p:cNvSpPr>
          <p:nvPr/>
        </p:nvSpPr>
        <p:spPr>
          <a:xfrm>
            <a:off x="0" y="1159930"/>
            <a:ext cx="7012433" cy="2139271"/>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Requires a shift in perspective.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Board buy-in &amp; active participation at their comfort level.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Move away from multiple events to long-term partnerships.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Focus on </a:t>
            </a:r>
            <a:r>
              <a:rPr kumimoji="0" lang="en-US" sz="2000" b="0" i="0" u="sng" strike="noStrike" kern="1200" cap="none" spc="0" normalizeH="0" baseline="0" noProof="0" dirty="0">
                <a:ln>
                  <a:noFill/>
                </a:ln>
                <a:solidFill>
                  <a:srgbClr val="306E82"/>
                </a:solidFill>
                <a:effectLst/>
                <a:uLnTx/>
                <a:uFillTx/>
                <a:latin typeface="Barlow" panose="00000500000000000000" pitchFamily="2" charset="0"/>
                <a:ea typeface="+mn-ea"/>
                <a:cs typeface="+mn-cs"/>
              </a:rPr>
              <a:t>WHY</a:t>
            </a: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 not WHAT with storytelling.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Emphasis on Donor Stewardship.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sp>
        <p:nvSpPr>
          <p:cNvPr id="2" name="Text Placeholder 5">
            <a:extLst>
              <a:ext uri="{FF2B5EF4-FFF2-40B4-BE49-F238E27FC236}">
                <a16:creationId xmlns:a16="http://schemas.microsoft.com/office/drawing/2014/main" id="{746EB263-3D4C-4B72-AA10-1278C5BDE655}"/>
              </a:ext>
            </a:extLst>
          </p:cNvPr>
          <p:cNvSpPr txBox="1">
            <a:spLocks/>
          </p:cNvSpPr>
          <p:nvPr/>
        </p:nvSpPr>
        <p:spPr>
          <a:xfrm>
            <a:off x="5448301" y="4532566"/>
            <a:ext cx="7050088" cy="2561862"/>
          </a:xfrm>
          <a:prstGeom prst="rect">
            <a:avLst/>
          </a:prstGeom>
          <a:noFill/>
          <a:ln w="12700" cap="flat" cmpd="sng" algn="ctr">
            <a:noFill/>
            <a:prstDash val="solid"/>
            <a:miter lim="800000"/>
          </a:ln>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Ideas Today: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Diversify resource development strategies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Creating a resource development roadmap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rPr>
              <a:t>Building community relationships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306E82"/>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2784418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2057687" y="34661"/>
            <a:ext cx="7467026"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Strategies to Diversify</a:t>
            </a:r>
            <a:endParaRPr kumimoji="0" lang="en-US" sz="60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pic>
        <p:nvPicPr>
          <p:cNvPr id="5" name="Picture 4" descr="A grant document&#10;&#10;">
            <a:extLst>
              <a:ext uri="{FF2B5EF4-FFF2-40B4-BE49-F238E27FC236}">
                <a16:creationId xmlns:a16="http://schemas.microsoft.com/office/drawing/2014/main" id="{36D03332-36F4-3DFB-E9AE-26FF33059066}"/>
              </a:ext>
            </a:extLst>
          </p:cNvPr>
          <p:cNvPicPr>
            <a:picLocks noChangeAspect="1"/>
          </p:cNvPicPr>
          <p:nvPr/>
        </p:nvPicPr>
        <p:blipFill>
          <a:blip r:embed="rId3">
            <a:alphaModFix/>
          </a:blip>
          <a:stretch>
            <a:fillRect/>
          </a:stretch>
        </p:blipFill>
        <p:spPr>
          <a:xfrm>
            <a:off x="373060" y="1315508"/>
            <a:ext cx="2124411" cy="1802267"/>
          </a:xfrm>
          <a:prstGeom prst="rect">
            <a:avLst/>
          </a:prstGeom>
        </p:spPr>
      </p:pic>
      <p:pic>
        <p:nvPicPr>
          <p:cNvPr id="10" name="Picture 9" descr="A hand donating money">
            <a:extLst>
              <a:ext uri="{FF2B5EF4-FFF2-40B4-BE49-F238E27FC236}">
                <a16:creationId xmlns:a16="http://schemas.microsoft.com/office/drawing/2014/main" id="{7F0328A5-3AAA-B878-9775-D8620F640F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7861" y="1094498"/>
            <a:ext cx="2742871" cy="2286869"/>
          </a:xfrm>
          <a:prstGeom prst="rect">
            <a:avLst/>
          </a:prstGeom>
        </p:spPr>
      </p:pic>
      <p:pic>
        <p:nvPicPr>
          <p:cNvPr id="14" name="Picture 13" descr="Fundraising Gala">
            <a:extLst>
              <a:ext uri="{FF2B5EF4-FFF2-40B4-BE49-F238E27FC236}">
                <a16:creationId xmlns:a16="http://schemas.microsoft.com/office/drawing/2014/main" id="{01F880A5-F70E-044A-A10A-58E7FD2771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122" y="1315508"/>
            <a:ext cx="1865376" cy="1865376"/>
          </a:xfrm>
          <a:prstGeom prst="rect">
            <a:avLst/>
          </a:prstGeom>
        </p:spPr>
      </p:pic>
      <p:pic>
        <p:nvPicPr>
          <p:cNvPr id="16" name="Picture 15" descr="Annual Campaign">
            <a:extLst>
              <a:ext uri="{FF2B5EF4-FFF2-40B4-BE49-F238E27FC236}">
                <a16:creationId xmlns:a16="http://schemas.microsoft.com/office/drawing/2014/main" id="{D3B251D8-D339-669A-E3AB-12455A569E9C}"/>
              </a:ext>
            </a:extLst>
          </p:cNvPr>
          <p:cNvPicPr>
            <a:picLocks noChangeAspect="1"/>
          </p:cNvPicPr>
          <p:nvPr/>
        </p:nvPicPr>
        <p:blipFill>
          <a:blip r:embed="rId6"/>
          <a:stretch>
            <a:fillRect/>
          </a:stretch>
        </p:blipFill>
        <p:spPr>
          <a:xfrm>
            <a:off x="9151729" y="1094498"/>
            <a:ext cx="2438401" cy="2438401"/>
          </a:xfrm>
          <a:prstGeom prst="rect">
            <a:avLst/>
          </a:prstGeom>
        </p:spPr>
      </p:pic>
      <p:pic>
        <p:nvPicPr>
          <p:cNvPr id="12" name="Picture 11" descr="Color graphic containing text: Community Connections">
            <a:extLst>
              <a:ext uri="{FF2B5EF4-FFF2-40B4-BE49-F238E27FC236}">
                <a16:creationId xmlns:a16="http://schemas.microsoft.com/office/drawing/2014/main" id="{DC9261E2-624D-A226-6A69-63A394D7E6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4301" y="3740226"/>
            <a:ext cx="2505471" cy="2505471"/>
          </a:xfrm>
          <a:prstGeom prst="rect">
            <a:avLst/>
          </a:prstGeom>
        </p:spPr>
      </p:pic>
      <p:pic>
        <p:nvPicPr>
          <p:cNvPr id="18" name="Picture 17" descr="Color graphic of person delivering a meal to another person">
            <a:extLst>
              <a:ext uri="{FF2B5EF4-FFF2-40B4-BE49-F238E27FC236}">
                <a16:creationId xmlns:a16="http://schemas.microsoft.com/office/drawing/2014/main" id="{DC948F81-7A72-D3EB-46D5-A2432EE77521}"/>
              </a:ext>
            </a:extLst>
          </p:cNvPr>
          <p:cNvPicPr>
            <a:picLocks noChangeAspect="1"/>
          </p:cNvPicPr>
          <p:nvPr/>
        </p:nvPicPr>
        <p:blipFill>
          <a:blip r:embed="rId8"/>
          <a:stretch>
            <a:fillRect/>
          </a:stretch>
        </p:blipFill>
        <p:spPr>
          <a:xfrm>
            <a:off x="3648721" y="4014556"/>
            <a:ext cx="1581150" cy="1905000"/>
          </a:xfrm>
          <a:prstGeom prst="rect">
            <a:avLst/>
          </a:prstGeom>
        </p:spPr>
      </p:pic>
      <p:pic>
        <p:nvPicPr>
          <p:cNvPr id="20" name="Picture 19" descr="Color graphic make a  donation">
            <a:extLst>
              <a:ext uri="{FF2B5EF4-FFF2-40B4-BE49-F238E27FC236}">
                <a16:creationId xmlns:a16="http://schemas.microsoft.com/office/drawing/2014/main" id="{E0AB2440-3D4A-655D-876A-50AC14202F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1122" y="4014556"/>
            <a:ext cx="1828645" cy="1956810"/>
          </a:xfrm>
          <a:prstGeom prst="rect">
            <a:avLst/>
          </a:prstGeom>
        </p:spPr>
      </p:pic>
      <p:pic>
        <p:nvPicPr>
          <p:cNvPr id="22" name="Picture 21" descr="Color graphic of investment  money">
            <a:extLst>
              <a:ext uri="{FF2B5EF4-FFF2-40B4-BE49-F238E27FC236}">
                <a16:creationId xmlns:a16="http://schemas.microsoft.com/office/drawing/2014/main" id="{B1B7D434-8556-0880-F199-91F27AC8DDD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13240" y="3865532"/>
            <a:ext cx="2199664" cy="2203048"/>
          </a:xfrm>
          <a:prstGeom prst="rect">
            <a:avLst/>
          </a:prstGeom>
        </p:spPr>
      </p:pic>
    </p:spTree>
    <p:extLst>
      <p:ext uri="{BB962C8B-B14F-4D97-AF65-F5344CB8AC3E}">
        <p14:creationId xmlns:p14="http://schemas.microsoft.com/office/powerpoint/2010/main" val="1906374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342900" y="45518"/>
            <a:ext cx="11760200"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Diversify &amp; Prioritize Sustainability 1 of 2</a:t>
            </a:r>
            <a:endParaRPr kumimoji="0" lang="en-US" sz="54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graphicFrame>
        <p:nvGraphicFramePr>
          <p:cNvPr id="6" name="Chart 5" descr="Bar Graph Budgeted Income, X Axis: Types of Fundraising. Y Axis: Percentage of Income. Categories 2014, 2017, 2019, 2023. See slide notes for data points. &#10;">
            <a:extLst>
              <a:ext uri="{FF2B5EF4-FFF2-40B4-BE49-F238E27FC236}">
                <a16:creationId xmlns:a16="http://schemas.microsoft.com/office/drawing/2014/main" id="{0FCB2926-F140-12CE-447F-A43286FB02B4}"/>
              </a:ext>
            </a:extLst>
          </p:cNvPr>
          <p:cNvGraphicFramePr/>
          <p:nvPr>
            <p:extLst>
              <p:ext uri="{D42A27DB-BD31-4B8C-83A1-F6EECF244321}">
                <p14:modId xmlns:p14="http://schemas.microsoft.com/office/powerpoint/2010/main" val="3664955785"/>
              </p:ext>
            </p:extLst>
          </p:nvPr>
        </p:nvGraphicFramePr>
        <p:xfrm>
          <a:off x="2159000" y="1172054"/>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520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6B55A3-2127-8CF8-873A-07B480E0A9D5}"/>
              </a:ext>
              <a:ext uri="{C183D7F6-B498-43B3-948B-1728B52AA6E4}">
                <adec:decorative xmlns:adec="http://schemas.microsoft.com/office/drawing/2017/decorative" val="1"/>
              </a:ext>
            </a:extLst>
          </p:cNvPr>
          <p:cNvSpPr/>
          <p:nvPr/>
        </p:nvSpPr>
        <p:spPr>
          <a:xfrm>
            <a:off x="0" y="-13880"/>
            <a:ext cx="12192000" cy="979714"/>
          </a:xfrm>
          <a:prstGeom prst="rect">
            <a:avLst/>
          </a:prstGeom>
          <a:solidFill>
            <a:srgbClr val="306E82"/>
          </a:solidFill>
          <a:ln>
            <a:noFill/>
          </a:ln>
          <a:effectLst>
            <a:outerShdw blurRad="13208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bject 2">
            <a:extLst>
              <a:ext uri="{FF2B5EF4-FFF2-40B4-BE49-F238E27FC236}">
                <a16:creationId xmlns:a16="http://schemas.microsoft.com/office/drawing/2014/main" id="{8E46987B-982E-8741-8555-A459A081DA34}"/>
              </a:ext>
            </a:extLst>
          </p:cNvPr>
          <p:cNvSpPr>
            <a:spLocks noGrp="1"/>
          </p:cNvSpPr>
          <p:nvPr>
            <p:ph type="title" idx="4294967295"/>
          </p:nvPr>
        </p:nvSpPr>
        <p:spPr>
          <a:xfrm>
            <a:off x="342900" y="45518"/>
            <a:ext cx="11760200" cy="860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200" normalizeH="0" baseline="0" noProof="0" dirty="0">
                <a:ln>
                  <a:noFill/>
                </a:ln>
                <a:solidFill>
                  <a:prstClr val="white"/>
                </a:solidFill>
                <a:effectLst/>
                <a:uLnTx/>
                <a:uFillTx/>
                <a:latin typeface="Barlow Condensed" pitchFamily="2" charset="77"/>
                <a:ea typeface="Open Sans" pitchFamily="34" charset="-122"/>
                <a:cs typeface="Poppins" pitchFamily="2" charset="77"/>
              </a:rPr>
              <a:t>Diversify &amp; Prioritize Sustainability 2 of 2</a:t>
            </a:r>
            <a:endParaRPr kumimoji="0" lang="en-US" sz="5400" b="0" i="0" u="none" strike="noStrike" kern="1200" cap="none" spc="200" normalizeH="0" baseline="0" noProof="0" dirty="0">
              <a:ln>
                <a:noFill/>
              </a:ln>
              <a:solidFill>
                <a:prstClr val="white"/>
              </a:solidFill>
              <a:effectLst/>
              <a:uLnTx/>
              <a:uFillTx/>
              <a:latin typeface="Barlow Condensed" pitchFamily="2" charset="77"/>
              <a:ea typeface="+mn-ea"/>
              <a:cs typeface="Poppins" pitchFamily="2" charset="77"/>
            </a:endParaRPr>
          </a:p>
        </p:txBody>
      </p:sp>
      <p:pic>
        <p:nvPicPr>
          <p:cNvPr id="10" name="Picture 9" descr="Bar Graph Budgeted Income, X Axis: Types of Fundraising. Y Axis: Percentage of Income. Categories: 2014 $289,472, 2017 $356,319, 2019 $476,167, 2023 $621,740. See slide notes for data points. &#10;&#10;">
            <a:extLst>
              <a:ext uri="{FF2B5EF4-FFF2-40B4-BE49-F238E27FC236}">
                <a16:creationId xmlns:a16="http://schemas.microsoft.com/office/drawing/2014/main" id="{4584B25C-7872-478E-F3CB-6D004EE776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889" y="1025232"/>
            <a:ext cx="11242222" cy="5832768"/>
          </a:xfrm>
          <a:prstGeom prst="rect">
            <a:avLst/>
          </a:prstGeom>
        </p:spPr>
      </p:pic>
    </p:spTree>
    <p:extLst>
      <p:ext uri="{BB962C8B-B14F-4D97-AF65-F5344CB8AC3E}">
        <p14:creationId xmlns:p14="http://schemas.microsoft.com/office/powerpoint/2010/main" val="2910582808"/>
      </p:ext>
    </p:extLst>
  </p:cSld>
  <p:clrMapOvr>
    <a:masterClrMapping/>
  </p:clrMapOvr>
</p:sld>
</file>

<file path=ppt/theme/theme1.xml><?xml version="1.0" encoding="utf-8"?>
<a:theme xmlns:a="http://schemas.openxmlformats.org/drawingml/2006/main" name="ACLPresentationTemplate_2014">
  <a:themeElements>
    <a:clrScheme name="ACL">
      <a:dk1>
        <a:sysClr val="windowText" lastClr="000000"/>
      </a:dk1>
      <a:lt1>
        <a:sysClr val="window" lastClr="FFFFFF"/>
      </a:lt1>
      <a:dk2>
        <a:srgbClr val="0A4F90"/>
      </a:dk2>
      <a:lt2>
        <a:srgbClr val="FAA21C"/>
      </a:lt2>
      <a:accent1>
        <a:srgbClr val="BF1E2E"/>
      </a:accent1>
      <a:accent2>
        <a:srgbClr val="E3F1FD"/>
      </a:accent2>
      <a:accent3>
        <a:srgbClr val="FAA21C"/>
      </a:accent3>
      <a:accent4>
        <a:srgbClr val="0A4F90"/>
      </a:accent4>
      <a:accent5>
        <a:srgbClr val="C0C0C0"/>
      </a:accent5>
      <a:accent6>
        <a:srgbClr val="777777"/>
      </a:accent6>
      <a:hlink>
        <a:srgbClr val="0033CC"/>
      </a:hlink>
      <a:folHlink>
        <a:srgbClr val="5F006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4b1bcb-7f27-4b5a-8fd6-c9b520912dc4" xsi:nil="true"/>
    <lcf76f155ced4ddcb4097134ff3c332f xmlns="ea20a885-74d7-48f3-8484-9606ca1e6fc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1237F8D0945B439A5431E789F0EEE3" ma:contentTypeVersion="16" ma:contentTypeDescription="Create a new document." ma:contentTypeScope="" ma:versionID="388e81adbdb4dfde69927b801fb41644">
  <xsd:schema xmlns:xsd="http://www.w3.org/2001/XMLSchema" xmlns:xs="http://www.w3.org/2001/XMLSchema" xmlns:p="http://schemas.microsoft.com/office/2006/metadata/properties" xmlns:ns2="ea20a885-74d7-48f3-8484-9606ca1e6fc6" xmlns:ns3="5a4b1bcb-7f27-4b5a-8fd6-c9b520912dc4" targetNamespace="http://schemas.microsoft.com/office/2006/metadata/properties" ma:root="true" ma:fieldsID="cc47ca084cc4e69c67bda6acc610e02c" ns2:_="" ns3:_="">
    <xsd:import namespace="ea20a885-74d7-48f3-8484-9606ca1e6fc6"/>
    <xsd:import namespace="5a4b1bcb-7f27-4b5a-8fd6-c9b520912d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20a885-74d7-48f3-8484-9606ca1e6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22be46-4812-4b26-9bc5-fd804f41ea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4b1bcb-7f27-4b5a-8fd6-c9b520912d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04b95f1-abb3-4dc9-bcde-6a2033fd2dff}" ma:internalName="TaxCatchAll" ma:showField="CatchAllData" ma:web="5a4b1bcb-7f27-4b5a-8fd6-c9b520912d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48E164-491E-48D5-AE52-332D04910B93}">
  <ds:schemaRefs>
    <ds:schemaRef ds:uri="http://purl.org/dc/terms/"/>
    <ds:schemaRef ds:uri="5a4b1bcb-7f27-4b5a-8fd6-c9b520912dc4"/>
    <ds:schemaRef ds:uri="http://purl.org/dc/elements/1.1/"/>
    <ds:schemaRef ds:uri="ea20a885-74d7-48f3-8484-9606ca1e6fc6"/>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64732CB-655E-40CE-BD67-E2D856D1A0C3}">
  <ds:schemaRefs>
    <ds:schemaRef ds:uri="http://schemas.microsoft.com/sharepoint/v3/contenttype/forms"/>
  </ds:schemaRefs>
</ds:datastoreItem>
</file>

<file path=customXml/itemProps3.xml><?xml version="1.0" encoding="utf-8"?>
<ds:datastoreItem xmlns:ds="http://schemas.openxmlformats.org/officeDocument/2006/customXml" ds:itemID="{BC9FCCB5-4CD2-46DC-9941-791BC33BB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20a885-74d7-48f3-8484-9606ca1e6fc6"/>
    <ds:schemaRef ds:uri="5a4b1bcb-7f27-4b5a-8fd6-c9b520912d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ACLPresentationTemplate_2014</Template>
  <TotalTime>3069</TotalTime>
  <Words>4473</Words>
  <Application>Microsoft Office PowerPoint</Application>
  <PresentationFormat>Widescreen</PresentationFormat>
  <Paragraphs>608</Paragraphs>
  <Slides>46</Slides>
  <Notes>26</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46</vt:i4>
      </vt:variant>
    </vt:vector>
  </HeadingPairs>
  <TitlesOfParts>
    <vt:vector size="67" baseType="lpstr">
      <vt:lpstr>Arial</vt:lpstr>
      <vt:lpstr>Arial Rounded MT Bold</vt:lpstr>
      <vt:lpstr>Barlow</vt:lpstr>
      <vt:lpstr>Barlow Condensed</vt:lpstr>
      <vt:lpstr>Beautiful Wildflower</vt:lpstr>
      <vt:lpstr>Beautiful Wildflower Bold</vt:lpstr>
      <vt:lpstr>Berlin Sans FB Demi</vt:lpstr>
      <vt:lpstr>Calibri</vt:lpstr>
      <vt:lpstr>Calibri Light</vt:lpstr>
      <vt:lpstr>Canva Sans</vt:lpstr>
      <vt:lpstr>Canva Sans Bold</vt:lpstr>
      <vt:lpstr>Courier New</vt:lpstr>
      <vt:lpstr>Glacial Indifference Bold</vt:lpstr>
      <vt:lpstr>Homemade Apple</vt:lpstr>
      <vt:lpstr>Homemade Apple Bold</vt:lpstr>
      <vt:lpstr>Open Sans</vt:lpstr>
      <vt:lpstr>Times New Roman</vt:lpstr>
      <vt:lpstr>Wingdings</vt:lpstr>
      <vt:lpstr>ACLPresentationTemplate_2014</vt:lpstr>
      <vt:lpstr>Office Theme</vt:lpstr>
      <vt:lpstr>1_Office Theme</vt:lpstr>
      <vt:lpstr>Creative Fundraising for Senior Nutrition Programs</vt:lpstr>
      <vt:lpstr>Agenda</vt:lpstr>
      <vt:lpstr>Beyond Fundraising Cristi Twenter</vt:lpstr>
      <vt:lpstr>OUR MISSION</vt:lpstr>
      <vt:lpstr>WHO DO WE SERVE?</vt:lpstr>
      <vt:lpstr>Resource Development</vt:lpstr>
      <vt:lpstr>Strategies to Diversify</vt:lpstr>
      <vt:lpstr>Diversify &amp; Prioritize Sustainability 1 of 2</vt:lpstr>
      <vt:lpstr>Diversify &amp; Prioritize Sustainability 2 of 2</vt:lpstr>
      <vt:lpstr>Create a Resource Development Roadmap</vt:lpstr>
      <vt:lpstr>Resource Development Roadmap </vt:lpstr>
      <vt:lpstr>Resource Development Roadmap(continued) </vt:lpstr>
      <vt:lpstr>Stewardship</vt:lpstr>
      <vt:lpstr>Donor Stewardship Policy</vt:lpstr>
      <vt:lpstr>Building Community Relationships</vt:lpstr>
      <vt:lpstr>Examples of  Community Partnerships</vt:lpstr>
      <vt:lpstr>Valor Bank – Giving Vision</vt:lpstr>
      <vt:lpstr>Taber Cares</vt:lpstr>
      <vt:lpstr> Life.Church Mission Partner</vt:lpstr>
      <vt:lpstr>Middle of the Road Dinner</vt:lpstr>
      <vt:lpstr>Red Day Run</vt:lpstr>
      <vt:lpstr>Power of 100</vt:lpstr>
      <vt:lpstr>QUESTIONS?</vt:lpstr>
      <vt:lpstr>Pop-Up Kitchen</vt:lpstr>
      <vt:lpstr>Objective</vt:lpstr>
      <vt:lpstr>OBJECTIVES FOR FUNDRAISING:</vt:lpstr>
      <vt:lpstr>THE PROBLEM:</vt:lpstr>
      <vt:lpstr>THE PLAN:</vt:lpstr>
      <vt:lpstr>Farm to Pantry Canning</vt:lpstr>
      <vt:lpstr>Pop-Up Cafe</vt:lpstr>
      <vt:lpstr>Pop Up Cafe</vt:lpstr>
      <vt:lpstr>We've been able to hold 4 Pop-Up Cafe events...</vt:lpstr>
      <vt:lpstr>We've been able to hold 4 Pop-Up Cafe events... Serving more than 200 meals!</vt:lpstr>
      <vt:lpstr>We've been able to hold 4 Pop-Up Cafe events... Serving more than 200 meals! (continued)</vt:lpstr>
      <vt:lpstr>Quote</vt:lpstr>
      <vt:lpstr>Pop Up  Bakery</vt:lpstr>
      <vt:lpstr>Pop Up Bakery</vt:lpstr>
      <vt:lpstr>Bakery yields $600 profit over the last 6 weeks!</vt:lpstr>
      <vt:lpstr>Our members love it.</vt:lpstr>
      <vt:lpstr>Enjoying local produce  all year long</vt:lpstr>
      <vt:lpstr>Farm-to-Pantry Canning</vt:lpstr>
      <vt:lpstr>Farm-to-Pantry Canning (continued)</vt:lpstr>
      <vt:lpstr>We Look Toward the Future</vt:lpstr>
      <vt:lpstr>Q &amp; A</vt:lpstr>
      <vt:lpstr>Takeaways</vt:lpstr>
      <vt:lpstr>Questions &amp; Answers</vt:lpstr>
    </vt:vector>
  </TitlesOfParts>
  <Company>HHS/ACL/OEA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ACL Presentation Style Template</dc:title>
  <dc:creator>ACL</dc:creator>
  <cp:keywords>ACL, OEA, Template</cp:keywords>
  <cp:lastModifiedBy>Chris Dizon (CTR)</cp:lastModifiedBy>
  <cp:revision>19</cp:revision>
  <dcterms:created xsi:type="dcterms:W3CDTF">2017-03-22T19:20:04Z</dcterms:created>
  <dcterms:modified xsi:type="dcterms:W3CDTF">2023-04-28T20:10:18Z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0x010100281237F8D0945B439A5431E789F0EEE3</vt:lpwstr>
  </property>
  <property fmtid="{D5CDD505-2E9C-101B-9397-08002B2CF9AE}" pid="3" name="MediaServiceImageTags">
    <vt:lpwstr/>
  </property>
</Properties>
</file>