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75"/>
  </p:notesMasterIdLst>
  <p:handoutMasterIdLst>
    <p:handoutMasterId r:id="rId76"/>
  </p:handoutMasterIdLst>
  <p:sldIdLst>
    <p:sldId id="256" r:id="rId6"/>
    <p:sldId id="258" r:id="rId7"/>
    <p:sldId id="266" r:id="rId8"/>
    <p:sldId id="267" r:id="rId9"/>
    <p:sldId id="270" r:id="rId10"/>
    <p:sldId id="382" r:id="rId11"/>
    <p:sldId id="271" r:id="rId12"/>
    <p:sldId id="269" r:id="rId13"/>
    <p:sldId id="274" r:id="rId14"/>
    <p:sldId id="383" r:id="rId15"/>
    <p:sldId id="384" r:id="rId16"/>
    <p:sldId id="277" r:id="rId17"/>
    <p:sldId id="278" r:id="rId18"/>
    <p:sldId id="390" r:id="rId19"/>
    <p:sldId id="281" r:id="rId20"/>
    <p:sldId id="283" r:id="rId21"/>
    <p:sldId id="284" r:id="rId22"/>
    <p:sldId id="285" r:id="rId23"/>
    <p:sldId id="385" r:id="rId24"/>
    <p:sldId id="386" r:id="rId25"/>
    <p:sldId id="287" r:id="rId26"/>
    <p:sldId id="387" r:id="rId27"/>
    <p:sldId id="291" r:id="rId28"/>
    <p:sldId id="294" r:id="rId29"/>
    <p:sldId id="292" r:id="rId30"/>
    <p:sldId id="293" r:id="rId31"/>
    <p:sldId id="288" r:id="rId32"/>
    <p:sldId id="300" r:id="rId33"/>
    <p:sldId id="298" r:id="rId34"/>
    <p:sldId id="301" r:id="rId35"/>
    <p:sldId id="297" r:id="rId36"/>
    <p:sldId id="305" r:id="rId37"/>
    <p:sldId id="302" r:id="rId38"/>
    <p:sldId id="303" r:id="rId39"/>
    <p:sldId id="388" r:id="rId40"/>
    <p:sldId id="304" r:id="rId41"/>
    <p:sldId id="307" r:id="rId42"/>
    <p:sldId id="389" r:id="rId43"/>
    <p:sldId id="309" r:id="rId44"/>
    <p:sldId id="360" r:id="rId45"/>
    <p:sldId id="272" r:id="rId46"/>
    <p:sldId id="377" r:id="rId47"/>
    <p:sldId id="361" r:id="rId48"/>
    <p:sldId id="378" r:id="rId49"/>
    <p:sldId id="379" r:id="rId50"/>
    <p:sldId id="282" r:id="rId51"/>
    <p:sldId id="380" r:id="rId52"/>
    <p:sldId id="362" r:id="rId53"/>
    <p:sldId id="279" r:id="rId54"/>
    <p:sldId id="381" r:id="rId55"/>
    <p:sldId id="363" r:id="rId56"/>
    <p:sldId id="364" r:id="rId57"/>
    <p:sldId id="365" r:id="rId58"/>
    <p:sldId id="323" r:id="rId59"/>
    <p:sldId id="366" r:id="rId60"/>
    <p:sldId id="367" r:id="rId61"/>
    <p:sldId id="324" r:id="rId62"/>
    <p:sldId id="368" r:id="rId63"/>
    <p:sldId id="369" r:id="rId64"/>
    <p:sldId id="312" r:id="rId65"/>
    <p:sldId id="370" r:id="rId66"/>
    <p:sldId id="371" r:id="rId67"/>
    <p:sldId id="372" r:id="rId68"/>
    <p:sldId id="314" r:id="rId69"/>
    <p:sldId id="315" r:id="rId70"/>
    <p:sldId id="316" r:id="rId71"/>
    <p:sldId id="319" r:id="rId72"/>
    <p:sldId id="321" r:id="rId73"/>
    <p:sldId id="37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810"/>
    <a:srgbClr val="3C74A8"/>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79056-6597-4455-8082-F9C9880BFDFE}" v="1" dt="2022-05-12T18:01:28.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92965" autoAdjust="0"/>
  </p:normalViewPr>
  <p:slideViewPr>
    <p:cSldViewPr>
      <p:cViewPr varScale="1">
        <p:scale>
          <a:sx n="64" d="100"/>
          <a:sy n="64" d="100"/>
        </p:scale>
        <p:origin x="636" y="48"/>
      </p:cViewPr>
      <p:guideLst>
        <p:guide orient="horz" pos="2160"/>
        <p:guide pos="2880"/>
      </p:guideLst>
    </p:cSldViewPr>
  </p:slideViewPr>
  <p:outlineViewPr>
    <p:cViewPr>
      <p:scale>
        <a:sx n="33" d="100"/>
        <a:sy n="33" d="100"/>
      </p:scale>
      <p:origin x="0" y="-11717"/>
    </p:cViewPr>
  </p:outlineViewPr>
  <p:notesTextViewPr>
    <p:cViewPr>
      <p:scale>
        <a:sx n="100" d="100"/>
        <a:sy n="100" d="100"/>
      </p:scale>
      <p:origin x="0" y="0"/>
    </p:cViewPr>
  </p:notesTextViewPr>
  <p:notesViewPr>
    <p:cSldViewPr>
      <p:cViewPr varScale="1">
        <p:scale>
          <a:sx n="56" d="100"/>
          <a:sy n="56" d="100"/>
        </p:scale>
        <p:origin x="2822"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4260887292001"/>
          <c:y val="0.1462459156891103"/>
          <c:w val="0.88578436376008551"/>
          <c:h val="0.64855745972929857"/>
        </c:manualLayout>
      </c:layout>
      <c:barChart>
        <c:barDir val="col"/>
        <c:grouping val="clustered"/>
        <c:varyColors val="0"/>
        <c:ser>
          <c:idx val="0"/>
          <c:order val="0"/>
          <c:tx>
            <c:v>Congregate 2019</c:v>
          </c:tx>
          <c:spPr>
            <a:solidFill>
              <a:schemeClr val="accent1"/>
            </a:solidFill>
            <a:ln w="25400">
              <a:solidFill>
                <a:schemeClr val="accent1"/>
              </a:solidFill>
            </a:ln>
            <a:effectLst/>
          </c:spPr>
          <c:invertIfNegative val="0"/>
          <c:cat>
            <c:strRef>
              <c:f>Sheet1!$A$1:$E$1</c:f>
              <c:strCache>
                <c:ptCount val="4"/>
                <c:pt idx="0">
                  <c:v>Black alone,
not Hispanic</c:v>
                </c:pt>
                <c:pt idx="1">
                  <c:v>American Indian and
Alaska Native alone,
not Hispanic</c:v>
                </c:pt>
                <c:pt idx="2">
                  <c:v>Asian alone,
not Hispanic</c:v>
                </c:pt>
                <c:pt idx="3">
                  <c:v>Hispanic or Latino
(may be any race)</c:v>
                </c:pt>
              </c:strCache>
            </c:strRef>
          </c:cat>
          <c:val>
            <c:numRef>
              <c:f>Sheet1!$A$2:$E$2</c:f>
              <c:numCache>
                <c:formatCode>0.00%</c:formatCode>
                <c:ptCount val="4"/>
                <c:pt idx="0">
                  <c:v>3.4510778643468284E-2</c:v>
                </c:pt>
                <c:pt idx="1">
                  <c:v>2.2035275560441662E-2</c:v>
                </c:pt>
                <c:pt idx="2">
                  <c:v>7.0742316332871279E-3</c:v>
                </c:pt>
                <c:pt idx="3">
                  <c:v>2.06E-2</c:v>
                </c:pt>
              </c:numCache>
            </c:numRef>
          </c:val>
          <c:extLst>
            <c:ext xmlns:c16="http://schemas.microsoft.com/office/drawing/2014/chart" uri="{C3380CC4-5D6E-409C-BE32-E72D297353CC}">
              <c16:uniqueId val="{00000000-CC21-4C1F-9A93-AF1711DDC861}"/>
            </c:ext>
          </c:extLst>
        </c:ser>
        <c:ser>
          <c:idx val="1"/>
          <c:order val="1"/>
          <c:tx>
            <c:v>Carryout 2020</c:v>
          </c:tx>
          <c:spPr>
            <a:solidFill>
              <a:srgbClr val="002060"/>
            </a:solidFill>
            <a:ln>
              <a:noFill/>
            </a:ln>
            <a:effectLst/>
          </c:spPr>
          <c:invertIfNegative val="0"/>
          <c:cat>
            <c:strRef>
              <c:f>Sheet1!$A$1:$E$1</c:f>
              <c:strCache>
                <c:ptCount val="4"/>
                <c:pt idx="0">
                  <c:v>Black alone,
not Hispanic</c:v>
                </c:pt>
                <c:pt idx="1">
                  <c:v>American Indian and
Alaska Native alone,
not Hispanic</c:v>
                </c:pt>
                <c:pt idx="2">
                  <c:v>Asian alone,
not Hispanic</c:v>
                </c:pt>
                <c:pt idx="3">
                  <c:v>Hispanic or Latino
(may be any race)</c:v>
                </c:pt>
              </c:strCache>
            </c:strRef>
          </c:cat>
          <c:val>
            <c:numRef>
              <c:f>Sheet1!$A$3:$E$3</c:f>
              <c:numCache>
                <c:formatCode>0.00%</c:formatCode>
                <c:ptCount val="4"/>
                <c:pt idx="0">
                  <c:v>7.5724104074619533E-2</c:v>
                </c:pt>
                <c:pt idx="1">
                  <c:v>1.908443789887089E-2</c:v>
                </c:pt>
                <c:pt idx="2">
                  <c:v>6.6273932253313695E-3</c:v>
                </c:pt>
                <c:pt idx="3">
                  <c:v>2.8199999999999999E-2</c:v>
                </c:pt>
              </c:numCache>
            </c:numRef>
          </c:val>
          <c:extLst>
            <c:ext xmlns:c16="http://schemas.microsoft.com/office/drawing/2014/chart" uri="{C3380CC4-5D6E-409C-BE32-E72D297353CC}">
              <c16:uniqueId val="{00000001-CC21-4C1F-9A93-AF1711DDC861}"/>
            </c:ext>
          </c:extLst>
        </c:ser>
        <c:dLbls>
          <c:showLegendKey val="0"/>
          <c:showVal val="0"/>
          <c:showCatName val="0"/>
          <c:showSerName val="0"/>
          <c:showPercent val="0"/>
          <c:showBubbleSize val="0"/>
        </c:dLbls>
        <c:gapWidth val="176"/>
        <c:overlap val="-27"/>
        <c:axId val="185404528"/>
        <c:axId val="189517904"/>
        <c:extLst>
          <c:ext xmlns:c15="http://schemas.microsoft.com/office/drawing/2012/chart" uri="{02D57815-91ED-43cb-92C2-25804820EDAC}">
            <c15:filteredBarSeries>
              <c15:ser>
                <c:idx val="2"/>
                <c:order val="2"/>
                <c:spPr>
                  <a:solidFill>
                    <a:schemeClr val="accent3"/>
                  </a:solidFill>
                  <a:ln>
                    <a:noFill/>
                  </a:ln>
                  <a:effectLst/>
                </c:spPr>
                <c:invertIfNegative val="0"/>
                <c:cat>
                  <c:strRef>
                    <c:extLst>
                      <c:ext uri="{02D57815-91ED-43cb-92C2-25804820EDAC}">
                        <c15:formulaRef>
                          <c15:sqref>Sheet1!$A$1:$E$1</c15:sqref>
                        </c15:formulaRef>
                      </c:ext>
                    </c:extLst>
                    <c:strCache>
                      <c:ptCount val="4"/>
                      <c:pt idx="0">
                        <c:v>Black alone,
not Hispanic</c:v>
                      </c:pt>
                      <c:pt idx="1">
                        <c:v>American Indian and
Alaska Native alone,
not Hispanic</c:v>
                      </c:pt>
                      <c:pt idx="2">
                        <c:v>Asian alone,
not Hispanic</c:v>
                      </c:pt>
                      <c:pt idx="3">
                        <c:v>Hispanic or Latino
(may be any race)</c:v>
                      </c:pt>
                    </c:strCache>
                  </c:strRef>
                </c:cat>
                <c:val>
                  <c:numRef>
                    <c:extLst>
                      <c:ext uri="{02D57815-91ED-43cb-92C2-25804820EDAC}">
                        <c15:formulaRef>
                          <c15:sqref>Sheet1!$A$4:$E$4</c15:sqref>
                        </c15:formulaRef>
                      </c:ext>
                    </c:extLst>
                    <c:numCache>
                      <c:formatCode>General</c:formatCode>
                      <c:ptCount val="4"/>
                    </c:numCache>
                  </c:numRef>
                </c:val>
                <c:extLst>
                  <c:ext xmlns:c16="http://schemas.microsoft.com/office/drawing/2014/chart" uri="{C3380CC4-5D6E-409C-BE32-E72D297353CC}">
                    <c16:uniqueId val="{00000002-CC21-4C1F-9A93-AF1711DDC861}"/>
                  </c:ext>
                </c:extLst>
              </c15:ser>
            </c15:filteredBarSeries>
            <c15:filteredBarSeries>
              <c15:ser>
                <c:idx val="3"/>
                <c:order val="3"/>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Sheet1!$A$1:$E$1</c15:sqref>
                        </c15:formulaRef>
                      </c:ext>
                    </c:extLst>
                    <c:strCache>
                      <c:ptCount val="4"/>
                      <c:pt idx="0">
                        <c:v>Black alone,
not Hispanic</c:v>
                      </c:pt>
                      <c:pt idx="1">
                        <c:v>American Indian and
Alaska Native alone,
not Hispanic</c:v>
                      </c:pt>
                      <c:pt idx="2">
                        <c:v>Asian alone,
not Hispanic</c:v>
                      </c:pt>
                      <c:pt idx="3">
                        <c:v>Hispanic or Latino
(may be any race)</c:v>
                      </c:pt>
                    </c:strCache>
                  </c:strRef>
                </c:cat>
                <c:val>
                  <c:numRef>
                    <c:extLst xmlns:c15="http://schemas.microsoft.com/office/drawing/2012/chart">
                      <c:ext xmlns:c15="http://schemas.microsoft.com/office/drawing/2012/chart" uri="{02D57815-91ED-43cb-92C2-25804820EDAC}">
                        <c15:formulaRef>
                          <c15:sqref>Sheet1!$A$5:$E$5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3-CC21-4C1F-9A93-AF1711DDC861}"/>
                  </c:ext>
                </c:extLst>
              </c15:ser>
            </c15:filteredBarSeries>
          </c:ext>
        </c:extLst>
      </c:barChart>
      <c:catAx>
        <c:axId val="18540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9517904"/>
        <c:crossesAt val="0"/>
        <c:auto val="1"/>
        <c:lblAlgn val="ctr"/>
        <c:lblOffset val="100"/>
        <c:noMultiLvlLbl val="0"/>
      </c:catAx>
      <c:valAx>
        <c:axId val="189517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5404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5/12/2022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5/12/2022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a:t>
            </a:fld>
            <a:endParaRPr lang="en-US" dirty="0"/>
          </a:p>
        </p:txBody>
      </p:sp>
    </p:spTree>
    <p:extLst>
      <p:ext uri="{BB962C8B-B14F-4D97-AF65-F5344CB8AC3E}">
        <p14:creationId xmlns:p14="http://schemas.microsoft.com/office/powerpoint/2010/main" val="386191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691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39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13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60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09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39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809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742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25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86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a:t>
            </a:fld>
            <a:endParaRPr lang="en-US" dirty="0"/>
          </a:p>
        </p:txBody>
      </p:sp>
    </p:spTree>
    <p:extLst>
      <p:ext uri="{BB962C8B-B14F-4D97-AF65-F5344CB8AC3E}">
        <p14:creationId xmlns:p14="http://schemas.microsoft.com/office/powerpoint/2010/main" val="1443669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919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131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704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37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979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85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31</a:t>
            </a:fld>
            <a:endParaRPr lang="en-US" dirty="0"/>
          </a:p>
        </p:txBody>
      </p:sp>
    </p:spTree>
    <p:extLst>
      <p:ext uri="{BB962C8B-B14F-4D97-AF65-F5344CB8AC3E}">
        <p14:creationId xmlns:p14="http://schemas.microsoft.com/office/powerpoint/2010/main" val="156783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32</a:t>
            </a:fld>
            <a:endParaRPr lang="en-US" dirty="0"/>
          </a:p>
        </p:txBody>
      </p:sp>
    </p:spTree>
    <p:extLst>
      <p:ext uri="{BB962C8B-B14F-4D97-AF65-F5344CB8AC3E}">
        <p14:creationId xmlns:p14="http://schemas.microsoft.com/office/powerpoint/2010/main" val="393463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37</a:t>
            </a:fld>
            <a:endParaRPr lang="en-US" dirty="0"/>
          </a:p>
        </p:txBody>
      </p:sp>
    </p:spTree>
    <p:extLst>
      <p:ext uri="{BB962C8B-B14F-4D97-AF65-F5344CB8AC3E}">
        <p14:creationId xmlns:p14="http://schemas.microsoft.com/office/powerpoint/2010/main" val="349026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8190C-C002-E44C-835C-5FE66DA4C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24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44</a:t>
            </a:fld>
            <a:endParaRPr lang="en-US" dirty="0"/>
          </a:p>
        </p:txBody>
      </p:sp>
    </p:spTree>
    <p:extLst>
      <p:ext uri="{BB962C8B-B14F-4D97-AF65-F5344CB8AC3E}">
        <p14:creationId xmlns:p14="http://schemas.microsoft.com/office/powerpoint/2010/main" val="91108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45</a:t>
            </a:fld>
            <a:endParaRPr lang="en-US" dirty="0"/>
          </a:p>
        </p:txBody>
      </p:sp>
    </p:spTree>
    <p:extLst>
      <p:ext uri="{BB962C8B-B14F-4D97-AF65-F5344CB8AC3E}">
        <p14:creationId xmlns:p14="http://schemas.microsoft.com/office/powerpoint/2010/main" val="266082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C1210-0017-4E45-8A5E-B9BF7FD96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656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O Blank Title with Logo">
    <p:spTree>
      <p:nvGrpSpPr>
        <p:cNvPr id="1" name=""/>
        <p:cNvGrpSpPr/>
        <p:nvPr/>
      </p:nvGrpSpPr>
      <p:grpSpPr>
        <a:xfrm>
          <a:off x="0" y="0"/>
          <a:ext cx="0" cy="0"/>
          <a:chOff x="0" y="0"/>
          <a:chExt cx="0" cy="0"/>
        </a:xfrm>
      </p:grpSpPr>
      <p:pic>
        <p:nvPicPr>
          <p:cNvPr id="6" name="Picture 12" descr="AO Banner_to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52402"/>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AO Banner_botto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6089650"/>
            <a:ext cx="883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3352800"/>
            <a:ext cx="7772400" cy="830884"/>
          </a:xfrm>
        </p:spPr>
        <p:txBody>
          <a:bodyPr/>
          <a:lstStyle/>
          <a:p>
            <a:r>
              <a:rPr lang="en-US"/>
              <a:t>Click to edit Master title style</a:t>
            </a:r>
          </a:p>
        </p:txBody>
      </p:sp>
      <p:sp>
        <p:nvSpPr>
          <p:cNvPr id="9" name="Subtitle 2"/>
          <p:cNvSpPr>
            <a:spLocks noGrp="1"/>
          </p:cNvSpPr>
          <p:nvPr>
            <p:ph type="subTitle" idx="1"/>
          </p:nvPr>
        </p:nvSpPr>
        <p:spPr>
          <a:xfrm>
            <a:off x="1371600" y="4572000"/>
            <a:ext cx="6400800" cy="990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2783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O Blank with Ideogram">
    <p:spTree>
      <p:nvGrpSpPr>
        <p:cNvPr id="1" name=""/>
        <p:cNvGrpSpPr/>
        <p:nvPr/>
      </p:nvGrpSpPr>
      <p:grpSpPr>
        <a:xfrm>
          <a:off x="0" y="0"/>
          <a:ext cx="0" cy="0"/>
          <a:chOff x="0" y="0"/>
          <a:chExt cx="0" cy="0"/>
        </a:xfrm>
      </p:grpSpPr>
      <p:pic>
        <p:nvPicPr>
          <p:cNvPr id="6" name="Picture 12" descr="AO Banner_to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52402"/>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57200" y="533400"/>
            <a:ext cx="8229600" cy="1143000"/>
          </a:xfrm>
        </p:spPr>
        <p:txBody>
          <a:bodyPr/>
          <a:lstStyle/>
          <a:p>
            <a:r>
              <a:rPr lang="en-US"/>
              <a:t>Click to edit Master title style</a:t>
            </a:r>
          </a:p>
        </p:txBody>
      </p:sp>
      <p:sp>
        <p:nvSpPr>
          <p:cNvPr id="15" name="Content Placeholder 2"/>
          <p:cNvSpPr>
            <a:spLocks noGrp="1"/>
          </p:cNvSpPr>
          <p:nvPr>
            <p:ph idx="1"/>
          </p:nvPr>
        </p:nvSpPr>
        <p:spPr>
          <a:xfrm>
            <a:off x="457200" y="1722439"/>
            <a:ext cx="8229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6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053881"/>
            <a:ext cx="7772400" cy="2387600"/>
          </a:xfrm>
          <a:prstGeom prst="rect">
            <a:avLst/>
          </a:prstGeom>
        </p:spPr>
        <p:txBody>
          <a:bodyPr anchor="b">
            <a:normAutofit/>
          </a:bodyPr>
          <a:lstStyle>
            <a:lvl1pPr algn="ctr">
              <a:defRPr sz="3000"/>
            </a:lvl1pPr>
          </a:lstStyle>
          <a:p>
            <a:r>
              <a:rPr lang="en-US"/>
              <a:t>Click to edit </a:t>
            </a:r>
            <a:br>
              <a:rPr lang="en-US"/>
            </a:br>
            <a:r>
              <a:rPr lang="en-US"/>
              <a:t>Master title style</a:t>
            </a:r>
          </a:p>
        </p:txBody>
      </p:sp>
      <p:sp>
        <p:nvSpPr>
          <p:cNvPr id="3" name="Subtitle 2"/>
          <p:cNvSpPr>
            <a:spLocks noGrp="1"/>
          </p:cNvSpPr>
          <p:nvPr>
            <p:ph type="subTitle" idx="1"/>
          </p:nvPr>
        </p:nvSpPr>
        <p:spPr>
          <a:xfrm>
            <a:off x="1143000" y="4588162"/>
            <a:ext cx="6858000" cy="860069"/>
          </a:xfrm>
        </p:spPr>
        <p:txBody>
          <a:bodyPr/>
          <a:lstStyle>
            <a:lvl1pPr marL="0" indent="0" algn="ctr">
              <a:buNone/>
              <a:defRPr sz="1800" i="1">
                <a:solidFill>
                  <a:srgbClr val="046277"/>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a:xfrm>
            <a:off x="6457950" y="6417313"/>
            <a:ext cx="2057400" cy="365125"/>
          </a:xfrm>
        </p:spPr>
        <p:txBody>
          <a:bodyPr/>
          <a:lstStyle/>
          <a:p>
            <a:fld id="{543A559F-1A3F-9C4C-AACF-304B436DADDC}" type="slidenum">
              <a:rPr lang="en-US" smtClean="0"/>
              <a:t>‹#›</a:t>
            </a:fld>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9312" y="5909760"/>
            <a:ext cx="168483" cy="210312"/>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87662" y="5742505"/>
            <a:ext cx="171774" cy="214420"/>
          </a:xfrm>
          <a:prstGeom prst="rect">
            <a:avLst/>
          </a:prstGeom>
        </p:spPr>
      </p:pic>
    </p:spTree>
    <p:extLst>
      <p:ext uri="{BB962C8B-B14F-4D97-AF65-F5344CB8AC3E}">
        <p14:creationId xmlns:p14="http://schemas.microsoft.com/office/powerpoint/2010/main" val="1326555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628650" y="1822677"/>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43A559F-1A3F-9C4C-AACF-304B436DADDC}" type="slidenum">
              <a:rPr lang="en-US" smtClean="0"/>
              <a:t>‹#›</a:t>
            </a:fld>
            <a:endParaRPr lang="en-US" dirty="0"/>
          </a:p>
        </p:txBody>
      </p:sp>
    </p:spTree>
    <p:extLst>
      <p:ext uri="{BB962C8B-B14F-4D97-AF65-F5344CB8AC3E}">
        <p14:creationId xmlns:p14="http://schemas.microsoft.com/office/powerpoint/2010/main" val="120925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normAutofit/>
          </a:bodyPr>
          <a:lstStyle>
            <a:lvl1pPr>
              <a:defRPr sz="3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i="1">
                <a:solidFill>
                  <a:schemeClr val="tx1"/>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43A559F-1A3F-9C4C-AACF-304B436DADDC}" type="slidenum">
              <a:rPr lang="en-US" smtClean="0"/>
              <a:t>‹#›</a:t>
            </a:fld>
            <a:endParaRPr lang="en-US" dirty="0"/>
          </a:p>
        </p:txBody>
      </p:sp>
    </p:spTree>
    <p:extLst>
      <p:ext uri="{BB962C8B-B14F-4D97-AF65-F5344CB8AC3E}">
        <p14:creationId xmlns:p14="http://schemas.microsoft.com/office/powerpoint/2010/main" val="1447898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43A559F-1A3F-9C4C-AACF-304B436DADDC}" type="slidenum">
              <a:rPr lang="en-US" smtClean="0"/>
              <a:t>‹#›</a:t>
            </a:fld>
            <a:endParaRPr lang="en-US" dirty="0"/>
          </a:p>
        </p:txBody>
      </p:sp>
    </p:spTree>
    <p:extLst>
      <p:ext uri="{BB962C8B-B14F-4D97-AF65-F5344CB8AC3E}">
        <p14:creationId xmlns:p14="http://schemas.microsoft.com/office/powerpoint/2010/main" val="3054283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a:prstGeom prst="rect">
            <a:avLst/>
          </a:prstGeom>
        </p:spPr>
        <p:txBody>
          <a:bodyPr>
            <a:normAutofit/>
          </a:bodyPr>
          <a:lstStyle>
            <a:lvl1pPr>
              <a:defRPr sz="3000"/>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43A559F-1A3F-9C4C-AACF-304B436DADDC}" type="slidenum">
              <a:rPr lang="en-US" smtClean="0"/>
              <a:t>‹#›</a:t>
            </a:fld>
            <a:endParaRPr lang="en-US" dirty="0"/>
          </a:p>
        </p:txBody>
      </p:sp>
    </p:spTree>
    <p:extLst>
      <p:ext uri="{BB962C8B-B14F-4D97-AF65-F5344CB8AC3E}">
        <p14:creationId xmlns:p14="http://schemas.microsoft.com/office/powerpoint/2010/main" val="1318675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normAutofit/>
          </a:bodyPr>
          <a:lstStyle>
            <a:lvl1pPr>
              <a:defRPr sz="3000"/>
            </a:lvl1pPr>
          </a:lstStyle>
          <a:p>
            <a:r>
              <a:rPr lang="en-US"/>
              <a:t>Click to edit Master title style</a:t>
            </a: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43A559F-1A3F-9C4C-AACF-304B436DADDC}" type="slidenum">
              <a:rPr lang="en-US" smtClean="0"/>
              <a:t>‹#›</a:t>
            </a:fld>
            <a:endParaRPr lang="en-US" dirty="0"/>
          </a:p>
        </p:txBody>
      </p:sp>
    </p:spTree>
    <p:extLst>
      <p:ext uri="{BB962C8B-B14F-4D97-AF65-F5344CB8AC3E}">
        <p14:creationId xmlns:p14="http://schemas.microsoft.com/office/powerpoint/2010/main" val="3438809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43A559F-1A3F-9C4C-AACF-304B436DADDC}" type="slidenum">
              <a:rPr lang="en-US" smtClean="0"/>
              <a:t>‹#›</a:t>
            </a:fld>
            <a:endParaRPr lang="en-US" dirty="0"/>
          </a:p>
        </p:txBody>
      </p:sp>
    </p:spTree>
    <p:extLst>
      <p:ext uri="{BB962C8B-B14F-4D97-AF65-F5344CB8AC3E}">
        <p14:creationId xmlns:p14="http://schemas.microsoft.com/office/powerpoint/2010/main" val="624478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43A559F-1A3F-9C4C-AACF-304B436DADDC}" type="slidenum">
              <a:rPr lang="en-US" smtClean="0"/>
              <a:t>‹#›</a:t>
            </a:fld>
            <a:endParaRPr lang="en-US" dirty="0"/>
          </a:p>
        </p:txBody>
      </p:sp>
    </p:spTree>
    <p:extLst>
      <p:ext uri="{BB962C8B-B14F-4D97-AF65-F5344CB8AC3E}">
        <p14:creationId xmlns:p14="http://schemas.microsoft.com/office/powerpoint/2010/main" val="414009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43A559F-1A3F-9C4C-AACF-304B436DADDC}" type="slidenum">
              <a:rPr lang="en-US" smtClean="0"/>
              <a:t>‹#›</a:t>
            </a:fld>
            <a:endParaRPr lang="en-US" dirty="0"/>
          </a:p>
        </p:txBody>
      </p:sp>
    </p:spTree>
    <p:extLst>
      <p:ext uri="{BB962C8B-B14F-4D97-AF65-F5344CB8AC3E}">
        <p14:creationId xmlns:p14="http://schemas.microsoft.com/office/powerpoint/2010/main" val="1541548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normAutofit/>
          </a:bodyPr>
          <a:lstStyle>
            <a:lvl1pPr>
              <a:defRPr sz="3000"/>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43A559F-1A3F-9C4C-AACF-304B436DADDC}" type="slidenum">
              <a:rPr lang="en-US" smtClean="0"/>
              <a:t>‹#›</a:t>
            </a:fld>
            <a:endParaRPr lang="en-US" dirty="0"/>
          </a:p>
        </p:txBody>
      </p:sp>
    </p:spTree>
    <p:extLst>
      <p:ext uri="{BB962C8B-B14F-4D97-AF65-F5344CB8AC3E}">
        <p14:creationId xmlns:p14="http://schemas.microsoft.com/office/powerpoint/2010/main" val="3049527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normAutofit/>
          </a:bodyPr>
          <a:lstStyle>
            <a:lvl1pPr>
              <a:defRPr sz="3000"/>
            </a:lvl1pPr>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43A559F-1A3F-9C4C-AACF-304B436DADDC}" type="slidenum">
              <a:rPr lang="en-US" smtClean="0"/>
              <a:t>‹#›</a:t>
            </a:fld>
            <a:endParaRPr lang="en-US" dirty="0"/>
          </a:p>
        </p:txBody>
      </p:sp>
    </p:spTree>
    <p:extLst>
      <p:ext uri="{BB962C8B-B14F-4D97-AF65-F5344CB8AC3E}">
        <p14:creationId xmlns:p14="http://schemas.microsoft.com/office/powerpoint/2010/main" val="1447514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43A559F-1A3F-9C4C-AACF-304B436DADDC}" type="slidenum">
              <a:rPr lang="en-US" smtClean="0"/>
              <a:t>‹#›</a:t>
            </a:fld>
            <a:endParaRPr lang="en-US" dirty="0"/>
          </a:p>
        </p:txBody>
      </p:sp>
      <p:sp>
        <p:nvSpPr>
          <p:cNvPr id="6" name="Title 1"/>
          <p:cNvSpPr>
            <a:spLocks noGrp="1"/>
          </p:cNvSpPr>
          <p:nvPr>
            <p:ph type="ctrTitle" hasCustomPrompt="1"/>
          </p:nvPr>
        </p:nvSpPr>
        <p:spPr>
          <a:xfrm>
            <a:off x="628650" y="2381170"/>
            <a:ext cx="7772400" cy="1475655"/>
          </a:xfrm>
          <a:prstGeom prst="rect">
            <a:avLst/>
          </a:prstGeom>
        </p:spPr>
        <p:txBody>
          <a:bodyPr anchor="b">
            <a:normAutofit/>
          </a:bodyPr>
          <a:lstStyle>
            <a:lvl1pPr algn="ctr">
              <a:defRPr sz="3000"/>
            </a:lvl1pPr>
          </a:lstStyle>
          <a:p>
            <a:r>
              <a:rPr lang="en-US"/>
              <a:t>Thank you for your time!</a:t>
            </a:r>
            <a:br>
              <a:rPr lang="en-US"/>
            </a:br>
            <a:r>
              <a:rPr lang="en-US"/>
              <a:t>Questions?</a:t>
            </a:r>
          </a:p>
        </p:txBody>
      </p:sp>
      <p:sp>
        <p:nvSpPr>
          <p:cNvPr id="17" name="Subtitle 2"/>
          <p:cNvSpPr>
            <a:spLocks noGrp="1"/>
          </p:cNvSpPr>
          <p:nvPr>
            <p:ph type="subTitle" idx="1" hasCustomPrompt="1"/>
          </p:nvPr>
        </p:nvSpPr>
        <p:spPr>
          <a:xfrm>
            <a:off x="1143000" y="4091962"/>
            <a:ext cx="6858000" cy="860069"/>
          </a:xfrm>
        </p:spPr>
        <p:txBody>
          <a:bodyPr/>
          <a:lstStyle>
            <a:lvl1pPr marL="0" indent="0" algn="ctr">
              <a:buNone/>
              <a:defRPr sz="1800" i="1">
                <a:solidFill>
                  <a:srgbClr val="046277"/>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Put contact information here.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1694" y="147265"/>
            <a:ext cx="2847257" cy="1659165"/>
          </a:xfrm>
          <a:prstGeom prst="rect">
            <a:avLst/>
          </a:prstGeom>
        </p:spPr>
      </p:pic>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3152" y="5722703"/>
            <a:ext cx="890998" cy="922468"/>
          </a:xfrm>
          <a:prstGeom prst="rect">
            <a:avLst/>
          </a:prstGeom>
        </p:spPr>
      </p:pic>
      <p:sp>
        <p:nvSpPr>
          <p:cNvPr id="22" name="TextBox 21"/>
          <p:cNvSpPr txBox="1"/>
          <p:nvPr userDrawn="1"/>
        </p:nvSpPr>
        <p:spPr>
          <a:xfrm>
            <a:off x="5622762" y="5722705"/>
            <a:ext cx="2999579" cy="346249"/>
          </a:xfrm>
          <a:prstGeom prst="rect">
            <a:avLst/>
          </a:prstGeom>
          <a:noFill/>
        </p:spPr>
        <p:txBody>
          <a:bodyPr wrap="square" rtlCol="0">
            <a:spAutoFit/>
          </a:bodyPr>
          <a:lstStyle/>
          <a:p>
            <a:pPr algn="r"/>
            <a:r>
              <a:rPr lang="en-US" sz="825" dirty="0">
                <a:latin typeface="Georgia" panose="02040502050405020303" pitchFamily="18" charset="0"/>
                <a:ea typeface="Verdana" charset="0"/>
                <a:cs typeface="Verdana" charset="0"/>
              </a:rPr>
              <a:t>@Bmore_Healthy</a:t>
            </a:r>
          </a:p>
          <a:p>
            <a:pPr algn="r"/>
            <a:r>
              <a:rPr lang="en-US" sz="825" dirty="0">
                <a:latin typeface="Georgia" panose="02040502050405020303" pitchFamily="18" charset="0"/>
                <a:ea typeface="Verdana" charset="0"/>
                <a:cs typeface="Verdana" charset="0"/>
              </a:rPr>
              <a:t>BaltimoreHealth</a:t>
            </a:r>
          </a:p>
        </p:txBody>
      </p:sp>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76586" y="5902060"/>
            <a:ext cx="182850" cy="228246"/>
          </a:xfrm>
          <a:prstGeom prst="rect">
            <a:avLst/>
          </a:prstGeom>
        </p:spPr>
      </p:pic>
      <p:pic>
        <p:nvPicPr>
          <p:cNvPr id="25" name="Picture 2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87662" y="5742505"/>
            <a:ext cx="171774" cy="214420"/>
          </a:xfrm>
          <a:prstGeom prst="rect">
            <a:avLst/>
          </a:prstGeom>
        </p:spPr>
      </p:pic>
      <p:sp>
        <p:nvSpPr>
          <p:cNvPr id="26" name="TextBox 25"/>
          <p:cNvSpPr txBox="1"/>
          <p:nvPr userDrawn="1"/>
        </p:nvSpPr>
        <p:spPr>
          <a:xfrm>
            <a:off x="5818967" y="6116481"/>
            <a:ext cx="2999579" cy="219291"/>
          </a:xfrm>
          <a:prstGeom prst="rect">
            <a:avLst/>
          </a:prstGeom>
          <a:noFill/>
        </p:spPr>
        <p:txBody>
          <a:bodyPr wrap="square" rtlCol="0">
            <a:spAutoFit/>
          </a:bodyPr>
          <a:lstStyle/>
          <a:p>
            <a:pPr algn="r"/>
            <a:r>
              <a:rPr lang="en-US" sz="825" b="0" i="1" dirty="0">
                <a:latin typeface="Georgia" panose="02040502050405020303" pitchFamily="18" charset="0"/>
                <a:ea typeface="Verdana" charset="0"/>
                <a:cs typeface="Verdana" charset="0"/>
              </a:rPr>
              <a:t>health.baltimorecity.gov</a:t>
            </a:r>
          </a:p>
        </p:txBody>
      </p:sp>
      <p:sp>
        <p:nvSpPr>
          <p:cNvPr id="14" name="TextBox 13"/>
          <p:cNvSpPr txBox="1"/>
          <p:nvPr userDrawn="1"/>
        </p:nvSpPr>
        <p:spPr>
          <a:xfrm>
            <a:off x="1072693" y="5830544"/>
            <a:ext cx="2996738" cy="553998"/>
          </a:xfrm>
          <a:prstGeom prst="rect">
            <a:avLst/>
          </a:prstGeom>
          <a:noFill/>
        </p:spPr>
        <p:txBody>
          <a:bodyPr wrap="square" rtlCol="0">
            <a:spAutoFit/>
          </a:bodyPr>
          <a:lstStyle/>
          <a:p>
            <a:r>
              <a:rPr lang="en-US" sz="750" i="1" baseline="0" dirty="0">
                <a:latin typeface="Georgia" panose="02040502050405020303" pitchFamily="18" charset="0"/>
                <a:ea typeface="Verdana" charset="0"/>
                <a:cs typeface="Verdana" charset="0"/>
              </a:rPr>
              <a:t>Bernard C. “Jack” Young, </a:t>
            </a:r>
          </a:p>
          <a:p>
            <a:r>
              <a:rPr lang="en-US" sz="750" i="1" baseline="0" dirty="0">
                <a:latin typeface="Georgia" panose="02040502050405020303" pitchFamily="18" charset="0"/>
                <a:ea typeface="Verdana" charset="0"/>
                <a:cs typeface="Verdana" charset="0"/>
              </a:rPr>
              <a:t>Mayor</a:t>
            </a:r>
            <a:r>
              <a:rPr lang="en-US" sz="750" baseline="0" dirty="0">
                <a:latin typeface="Georgia" panose="02040502050405020303" pitchFamily="18" charset="0"/>
                <a:ea typeface="Verdana" charset="0"/>
                <a:cs typeface="Verdana" charset="0"/>
              </a:rPr>
              <a:t>, Baltimore City</a:t>
            </a:r>
          </a:p>
          <a:p>
            <a:r>
              <a:rPr lang="en-US" sz="750" i="1" kern="1200" dirty="0">
                <a:solidFill>
                  <a:schemeClr val="tx1"/>
                </a:solidFill>
                <a:effectLst/>
                <a:latin typeface="Georgia" panose="02040502050405020303" pitchFamily="18" charset="0"/>
                <a:ea typeface="+mn-ea"/>
                <a:cs typeface="+mn-cs"/>
              </a:rPr>
              <a:t>Letitia Dzirasa, M.D.</a:t>
            </a:r>
          </a:p>
          <a:p>
            <a:r>
              <a:rPr lang="en-US" sz="750" baseline="0" dirty="0">
                <a:latin typeface="Georgia" panose="02040502050405020303" pitchFamily="18" charset="0"/>
                <a:ea typeface="Verdana" charset="0"/>
                <a:cs typeface="Verdana" charset="0"/>
              </a:rPr>
              <a:t>Commissioner of Health, Baltimore City</a:t>
            </a:r>
            <a:endParaRPr lang="en-US" sz="750" dirty="0">
              <a:latin typeface="Georgia" panose="02040502050405020303" pitchFamily="18" charset="0"/>
              <a:ea typeface="Verdana" charset="0"/>
              <a:cs typeface="Verdana" charset="0"/>
            </a:endParaRPr>
          </a:p>
        </p:txBody>
      </p:sp>
    </p:spTree>
    <p:extLst>
      <p:ext uri="{BB962C8B-B14F-4D97-AF65-F5344CB8AC3E}">
        <p14:creationId xmlns:p14="http://schemas.microsoft.com/office/powerpoint/2010/main" val="416690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
        <p:nvSpPr>
          <p:cNvPr id="7" name="Slide Number Placeholder 3">
            <a:extLst>
              <a:ext uri="{FF2B5EF4-FFF2-40B4-BE49-F238E27FC236}">
                <a16:creationId xmlns:a16="http://schemas.microsoft.com/office/drawing/2014/main" id="{7155D68F-7E10-489A-B543-6E93DDA846F8}"/>
              </a:ext>
            </a:extLst>
          </p:cNvPr>
          <p:cNvSpPr txBox="1">
            <a:spLocks/>
          </p:cNvSpPr>
          <p:nvPr userDrawn="1"/>
        </p:nvSpPr>
        <p:spPr>
          <a:xfrm>
            <a:off x="3505200" y="63404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
        <p:nvSpPr>
          <p:cNvPr id="8" name="Slide Number Placeholder 3">
            <a:extLst>
              <a:ext uri="{FF2B5EF4-FFF2-40B4-BE49-F238E27FC236}">
                <a16:creationId xmlns:a16="http://schemas.microsoft.com/office/drawing/2014/main" id="{A4520448-7B39-4B15-A407-989779BF72E4}"/>
              </a:ext>
            </a:extLst>
          </p:cNvPr>
          <p:cNvSpPr txBox="1">
            <a:spLocks/>
          </p:cNvSpPr>
          <p:nvPr userDrawn="1"/>
        </p:nvSpPr>
        <p:spPr>
          <a:xfrm>
            <a:off x="3505200" y="63785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dirty="0"/>
          </a:p>
        </p:txBody>
      </p:sp>
      <p:sp>
        <p:nvSpPr>
          <p:cNvPr id="10" name="Slide Number Placeholder 6">
            <a:extLst>
              <a:ext uri="{FF2B5EF4-FFF2-40B4-BE49-F238E27FC236}">
                <a16:creationId xmlns:a16="http://schemas.microsoft.com/office/drawing/2014/main" id="{5BB8E984-6155-464E-B8CD-14438987AB0E}"/>
              </a:ext>
            </a:extLst>
          </p:cNvPr>
          <p:cNvSpPr txBox="1">
            <a:spLocks/>
          </p:cNvSpPr>
          <p:nvPr userDrawn="1"/>
        </p:nvSpPr>
        <p:spPr>
          <a:xfrm>
            <a:off x="3505200" y="63722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j-lt"/>
                <a:ea typeface="+mj-ea"/>
                <a:cs typeface="+mj-cs"/>
              </a:rPr>
              <a:t>Add closing slide content</a:t>
            </a:r>
          </a:p>
        </p:txBody>
      </p:sp>
      <p:pic>
        <p:nvPicPr>
          <p:cNvPr id="3" name="Picture 2" descr="Administration for Community Living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 id="2147483659" r:id="rId10"/>
    <p:sldLayoutId id="2147483660" r:id="rId11"/>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0B27456-778C-DB49-A1B2-F009AF695A35}" type="datetimeFigureOut">
              <a:rPr lang="en-US" smtClean="0"/>
              <a:t>5/12/2022</a:t>
            </a:fld>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3A559F-1A3F-9C4C-AACF-304B436DADDC}" type="slidenum">
              <a:rPr lang="en-US" smtClean="0"/>
              <a:t>‹#›</a:t>
            </a:fld>
            <a:endParaRPr lang="en-US" dirty="0"/>
          </a:p>
        </p:txBody>
      </p:sp>
      <p:sp>
        <p:nvSpPr>
          <p:cNvPr id="7" name="Footer Placeholder 6"/>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9" name="Title Placeholder 8"/>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93991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b="1" kern="1200">
          <a:solidFill>
            <a:srgbClr val="089FB7"/>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eniornutrition.acl.gov/documents/ServiceProviders/GroceryTipSheet.docx" TargetMode="External"/><Relationship Id="rId2" Type="http://schemas.openxmlformats.org/officeDocument/2006/relationships/hyperlink" Target="https://agid.acl.gov/"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who.int/hpr/archive/docs/ottawa.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www.health.state.mn.us/divs/opi/resources/docs/1811advancingHEkeyQs.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mailto:ayers002@umn.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uwphi.pophealth.wisc.edu/match/" TargetMode="External"/><Relationship Id="rId7" Type="http://schemas.openxmlformats.org/officeDocument/2006/relationships/hyperlink" Target="https://county.milwaukee.gov/EN/Vision/Racial-Equity-Framework" TargetMode="External"/><Relationship Id="rId2" Type="http://schemas.openxmlformats.org/officeDocument/2006/relationships/hyperlink" Target="https://www.countyhealthrankings.org/" TargetMode="External"/><Relationship Id="rId1" Type="http://schemas.openxmlformats.org/officeDocument/2006/relationships/slideLayout" Target="../slideLayouts/slideLayout3.xml"/><Relationship Id="rId6" Type="http://schemas.openxmlformats.org/officeDocument/2006/relationships/hyperlink" Target="https://racialequityalliance.org/wp-content/uploads/2015/10/GARE-Racial_Equity_Toolkit.pdf" TargetMode="External"/><Relationship Id="rId5" Type="http://schemas.openxmlformats.org/officeDocument/2006/relationships/hyperlink" Target="https://www.raceforward.org/practice/tools/racial-equity-impact-assessment-toolkit" TargetMode="External"/><Relationship Id="rId4" Type="http://schemas.openxmlformats.org/officeDocument/2006/relationships/hyperlink" Target="https://uwmadison.app.box.com/s/y0sy5z6fa5fatuhwhvjq6igoy3u3u5n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hyperlink" Target="https://health.baltimorecity.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oronavirus.baltimorecity.gov/food-distribution-sites" TargetMode="External"/><Relationship Id="rId2" Type="http://schemas.openxmlformats.org/officeDocument/2006/relationships/hyperlink" Target="https://ncrc.org/the-black-butterfly/" TargetMode="External"/><Relationship Id="rId1" Type="http://schemas.openxmlformats.org/officeDocument/2006/relationships/slideLayout" Target="../slideLayouts/slideLayout13.xml"/><Relationship Id="rId5" Type="http://schemas.openxmlformats.org/officeDocument/2006/relationships/hyperlink" Target="https://health.baltimorecity.gov/neighborhoods/neighborhood-health-profile-reports" TargetMode="External"/><Relationship Id="rId4" Type="http://schemas.openxmlformats.org/officeDocument/2006/relationships/hyperlink" Target="https://planning.baltimorecity.gov/baltimore-food-policy-initiative/food-environment"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hyperlink" Target="mailto:AYERS002@UMN.EDU" TargetMode="External"/><Relationship Id="rId2" Type="http://schemas.openxmlformats.org/officeDocument/2006/relationships/hyperlink" Target="mailto:JUDY.SIMON@ACL.HHS.GOV" TargetMode="External"/><Relationship Id="rId1" Type="http://schemas.openxmlformats.org/officeDocument/2006/relationships/slideLayout" Target="../slideLayouts/slideLayout3.xml"/><Relationship Id="rId6" Type="http://schemas.openxmlformats.org/officeDocument/2006/relationships/hyperlink" Target="mailto:PHILIP.LANIER@AGEOPTIONS.ORG" TargetMode="External"/><Relationship Id="rId5" Type="http://schemas.openxmlformats.org/officeDocument/2006/relationships/hyperlink" Target="mailto:RAIA.CONTRACTOR@BALTIMORECITY.GOV" TargetMode="External"/><Relationship Id="rId4" Type="http://schemas.openxmlformats.org/officeDocument/2006/relationships/hyperlink" Target="mailto:SARAS.KOENIG@DHS.WISCONSIN.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22F712A-F1D7-4B97-9DAC-1D201D863782}"/>
              </a:ext>
            </a:extLst>
          </p:cNvPr>
          <p:cNvSpPr>
            <a:spLocks noGrp="1"/>
          </p:cNvSpPr>
          <p:nvPr>
            <p:ph type="title" idx="4294967295"/>
          </p:nvPr>
        </p:nvSpPr>
        <p:spPr>
          <a:xfrm>
            <a:off x="152400" y="76200"/>
            <a:ext cx="7010400" cy="762000"/>
          </a:xfrm>
        </p:spPr>
        <p:txBody>
          <a:bodyPr>
            <a:normAutofit/>
          </a:bodyPr>
          <a:lstStyle/>
          <a:p>
            <a:pPr algn="l" rtl="0" eaLnBrk="1" latinLnBrk="0" hangingPunct="1"/>
            <a:r>
              <a:rPr lang="en-US" sz="3200" i="0" kern="1200" dirty="0">
                <a:solidFill>
                  <a:schemeClr val="bg1"/>
                </a:solidFill>
                <a:effectLst/>
              </a:rPr>
              <a:t>Senior Nutrition Program</a:t>
            </a:r>
            <a:endParaRPr lang="en-US" sz="3200" dirty="0">
              <a:solidFill>
                <a:schemeClr val="bg1"/>
              </a:solidFill>
              <a:effectLst/>
            </a:endParaRPr>
          </a:p>
        </p:txBody>
      </p:sp>
      <p:sp>
        <p:nvSpPr>
          <p:cNvPr id="39" name="Text Placeholder 38">
            <a:extLst>
              <a:ext uri="{FF2B5EF4-FFF2-40B4-BE49-F238E27FC236}">
                <a16:creationId xmlns:a16="http://schemas.microsoft.com/office/drawing/2014/main" id="{58F89821-4D88-4D5C-AB06-5906E38BE175}"/>
              </a:ext>
            </a:extLst>
          </p:cNvPr>
          <p:cNvSpPr>
            <a:spLocks noGrp="1"/>
          </p:cNvSpPr>
          <p:nvPr>
            <p:ph type="body" sz="quarter" idx="14"/>
          </p:nvPr>
        </p:nvSpPr>
        <p:spPr>
          <a:xfrm>
            <a:off x="3276600" y="4038600"/>
            <a:ext cx="6019800" cy="1676400"/>
          </a:xfrm>
        </p:spPr>
        <p:txBody>
          <a:bodyPr>
            <a:normAutofit/>
          </a:bodyPr>
          <a:lstStyle/>
          <a:p>
            <a:pPr marL="0" indent="0"/>
            <a:r>
              <a:rPr lang="en-US" dirty="0">
                <a:latin typeface="+mj-lt"/>
              </a:rPr>
              <a:t>Advancing Health Equity Through Meal Programs Serving Older Adults</a:t>
            </a:r>
          </a:p>
        </p:txBody>
      </p:sp>
      <p:sp>
        <p:nvSpPr>
          <p:cNvPr id="3" name="Text Placeholder 2">
            <a:extLst>
              <a:ext uri="{FF2B5EF4-FFF2-40B4-BE49-F238E27FC236}">
                <a16:creationId xmlns:a16="http://schemas.microsoft.com/office/drawing/2014/main" id="{E43F3645-B1F0-4200-B233-94F58EA53C03}"/>
              </a:ext>
            </a:extLst>
          </p:cNvPr>
          <p:cNvSpPr>
            <a:spLocks noGrp="1"/>
          </p:cNvSpPr>
          <p:nvPr>
            <p:ph type="body" sz="quarter" idx="12"/>
          </p:nvPr>
        </p:nvSpPr>
        <p:spPr>
          <a:xfrm>
            <a:off x="3276600" y="5562600"/>
            <a:ext cx="3962400" cy="457200"/>
          </a:xfrm>
        </p:spPr>
        <p:txBody>
          <a:bodyPr/>
          <a:lstStyle/>
          <a:p>
            <a:r>
              <a:rPr lang="en-US" dirty="0"/>
              <a:t>May 13, 2021</a:t>
            </a:r>
          </a:p>
        </p:txBody>
      </p:sp>
    </p:spTree>
    <p:extLst>
      <p:ext uri="{BB962C8B-B14F-4D97-AF65-F5344CB8AC3E}">
        <p14:creationId xmlns:p14="http://schemas.microsoft.com/office/powerpoint/2010/main" val="113401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3B4B-BDCB-487D-82DE-749A8179B6EF}"/>
              </a:ext>
            </a:extLst>
          </p:cNvPr>
          <p:cNvSpPr>
            <a:spLocks noGrp="1"/>
          </p:cNvSpPr>
          <p:nvPr>
            <p:ph type="title"/>
          </p:nvPr>
        </p:nvSpPr>
        <p:spPr/>
        <p:txBody>
          <a:bodyPr>
            <a:normAutofit/>
          </a:bodyPr>
          <a:lstStyle/>
          <a:p>
            <a:r>
              <a:rPr lang="en-US" sz="4000" dirty="0"/>
              <a:t>Food Insecurity and Health</a:t>
            </a:r>
          </a:p>
        </p:txBody>
      </p:sp>
      <p:pic>
        <p:nvPicPr>
          <p:cNvPr id="9" name="Picture 8">
            <a:extLst>
              <a:ext uri="{FF2B5EF4-FFF2-40B4-BE49-F238E27FC236}">
                <a16:creationId xmlns:a16="http://schemas.microsoft.com/office/drawing/2014/main" id="{B0D9FD40-4C99-44B9-BE75-1BCA637B67A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68867" y="1417638"/>
            <a:ext cx="6206266" cy="4176122"/>
          </a:xfrm>
          <a:prstGeom prst="rect">
            <a:avLst/>
          </a:prstGeom>
        </p:spPr>
      </p:pic>
      <p:pic>
        <p:nvPicPr>
          <p:cNvPr id="8" name="Picture 7">
            <a:extLst>
              <a:ext uri="{FF2B5EF4-FFF2-40B4-BE49-F238E27FC236}">
                <a16:creationId xmlns:a16="http://schemas.microsoft.com/office/drawing/2014/main" id="{4A9DB5EA-0DA5-4F2C-8674-D3A02F0774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6801" y="4349169"/>
            <a:ext cx="6290398" cy="1126639"/>
          </a:xfrm>
          <a:prstGeom prst="rect">
            <a:avLst/>
          </a:prstGeom>
        </p:spPr>
      </p:pic>
      <p:sp>
        <p:nvSpPr>
          <p:cNvPr id="22" name="TextBox 21" descr="Double headed arrow with text.">
            <a:extLst>
              <a:ext uri="{FF2B5EF4-FFF2-40B4-BE49-F238E27FC236}">
                <a16:creationId xmlns:a16="http://schemas.microsoft.com/office/drawing/2014/main" id="{07663EF2-C631-4281-803D-39DFD10EA08E}"/>
              </a:ext>
            </a:extLst>
          </p:cNvPr>
          <p:cNvSpPr txBox="1"/>
          <p:nvPr/>
        </p:nvSpPr>
        <p:spPr>
          <a:xfrm>
            <a:off x="2121498" y="4648200"/>
            <a:ext cx="55536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Challenges faced by today’s seniors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677BC711-3387-4FF4-9FBD-524CBCA4378A}"/>
              </a:ext>
            </a:extLst>
          </p:cNvPr>
          <p:cNvSpPr txBox="1"/>
          <p:nvPr/>
        </p:nvSpPr>
        <p:spPr>
          <a:xfrm>
            <a:off x="1474439" y="3395860"/>
            <a:ext cx="1991320" cy="886397"/>
          </a:xfrm>
          <a:prstGeom prst="rect">
            <a:avLst/>
          </a:prstGeom>
          <a:noFill/>
        </p:spPr>
        <p:txBody>
          <a:bodyPr wrap="square">
            <a:sp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Money </a:t>
            </a:r>
          </a:p>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for Food</a:t>
            </a:r>
          </a:p>
        </p:txBody>
      </p:sp>
      <p:pic>
        <p:nvPicPr>
          <p:cNvPr id="5" name="Picture 4" descr="Picture of broccoli, an orange, a lemon and a red pepper.">
            <a:extLst>
              <a:ext uri="{FF2B5EF4-FFF2-40B4-BE49-F238E27FC236}">
                <a16:creationId xmlns:a16="http://schemas.microsoft.com/office/drawing/2014/main" id="{36454A23-F3C9-4D95-9580-A62B494750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284" y="1709325"/>
            <a:ext cx="1463167" cy="1463167"/>
          </a:xfrm>
          <a:prstGeom prst="rect">
            <a:avLst/>
          </a:prstGeom>
        </p:spPr>
      </p:pic>
      <p:sp>
        <p:nvSpPr>
          <p:cNvPr id="30" name="TextBox 29">
            <a:extLst>
              <a:ext uri="{FF2B5EF4-FFF2-40B4-BE49-F238E27FC236}">
                <a16:creationId xmlns:a16="http://schemas.microsoft.com/office/drawing/2014/main" id="{94872413-F649-417A-8A93-051FD64579C5}"/>
              </a:ext>
            </a:extLst>
          </p:cNvPr>
          <p:cNvSpPr txBox="1"/>
          <p:nvPr/>
        </p:nvSpPr>
        <p:spPr>
          <a:xfrm>
            <a:off x="3373677" y="3442980"/>
            <a:ext cx="2438400" cy="757130"/>
          </a:xfrm>
          <a:prstGeom prst="rect">
            <a:avLst/>
          </a:prstGeom>
          <a:noFill/>
        </p:spPr>
        <p:txBody>
          <a:bodyPr wrap="square">
            <a:sp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Money for Medicine</a:t>
            </a:r>
          </a:p>
        </p:txBody>
      </p:sp>
      <p:pic>
        <p:nvPicPr>
          <p:cNvPr id="6" name="Picture 5" descr="Picture of different types of colorful pills.">
            <a:extLst>
              <a:ext uri="{FF2B5EF4-FFF2-40B4-BE49-F238E27FC236}">
                <a16:creationId xmlns:a16="http://schemas.microsoft.com/office/drawing/2014/main" id="{B6A7C87E-EE26-4F52-8F38-35473BA0FB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2730" y="1752355"/>
            <a:ext cx="1463167" cy="1463167"/>
          </a:xfrm>
          <a:prstGeom prst="rect">
            <a:avLst/>
          </a:prstGeom>
        </p:spPr>
      </p:pic>
      <p:sp>
        <p:nvSpPr>
          <p:cNvPr id="32" name="TextBox 31">
            <a:extLst>
              <a:ext uri="{FF2B5EF4-FFF2-40B4-BE49-F238E27FC236}">
                <a16:creationId xmlns:a16="http://schemas.microsoft.com/office/drawing/2014/main" id="{38F9AF46-2EF3-412C-95E1-0F7BD49AAB7F}"/>
              </a:ext>
            </a:extLst>
          </p:cNvPr>
          <p:cNvSpPr txBox="1"/>
          <p:nvPr/>
        </p:nvSpPr>
        <p:spPr>
          <a:xfrm>
            <a:off x="5678359" y="3433786"/>
            <a:ext cx="1828800" cy="757130"/>
          </a:xfrm>
          <a:prstGeom prst="rect">
            <a:avLst/>
          </a:prstGeom>
          <a:noFill/>
        </p:spPr>
        <p:txBody>
          <a:bodyPr wrap="square">
            <a:sp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Ability to Shop</a:t>
            </a:r>
          </a:p>
        </p:txBody>
      </p:sp>
      <p:pic>
        <p:nvPicPr>
          <p:cNvPr id="7" name="Picture 6" descr="Picture of a wire grocery cart with fresh fruits, vegetables and proteins.">
            <a:extLst>
              <a:ext uri="{FF2B5EF4-FFF2-40B4-BE49-F238E27FC236}">
                <a16:creationId xmlns:a16="http://schemas.microsoft.com/office/drawing/2014/main" id="{6EBE8DBB-F232-4825-82DE-E375A6547A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1176" y="1726808"/>
            <a:ext cx="1463167" cy="1463167"/>
          </a:xfrm>
          <a:prstGeom prst="rect">
            <a:avLst/>
          </a:prstGeom>
        </p:spPr>
      </p:pic>
    </p:spTree>
    <p:extLst>
      <p:ext uri="{BB962C8B-B14F-4D97-AF65-F5344CB8AC3E}">
        <p14:creationId xmlns:p14="http://schemas.microsoft.com/office/powerpoint/2010/main" val="290356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3B4B-BDCB-487D-82DE-749A8179B6EF}"/>
              </a:ext>
            </a:extLst>
          </p:cNvPr>
          <p:cNvSpPr>
            <a:spLocks noGrp="1"/>
          </p:cNvSpPr>
          <p:nvPr>
            <p:ph type="title"/>
          </p:nvPr>
        </p:nvSpPr>
        <p:spPr/>
        <p:txBody>
          <a:bodyPr>
            <a:normAutofit/>
          </a:bodyPr>
          <a:lstStyle/>
          <a:p>
            <a:r>
              <a:rPr lang="en-US" sz="4000" dirty="0"/>
              <a:t>Results and Impact</a:t>
            </a:r>
          </a:p>
        </p:txBody>
      </p:sp>
      <p:pic>
        <p:nvPicPr>
          <p:cNvPr id="8" name="Picture 7">
            <a:extLst>
              <a:ext uri="{FF2B5EF4-FFF2-40B4-BE49-F238E27FC236}">
                <a16:creationId xmlns:a16="http://schemas.microsoft.com/office/drawing/2014/main" id="{51EF916A-50DC-4C05-BE04-AF5CE74191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4277" y="1612234"/>
            <a:ext cx="8175445" cy="3633531"/>
          </a:xfrm>
          <a:prstGeom prst="rect">
            <a:avLst/>
          </a:prstGeom>
        </p:spPr>
      </p:pic>
      <p:sp>
        <p:nvSpPr>
          <p:cNvPr id="7" name="TextBox 6">
            <a:extLst>
              <a:ext uri="{FF2B5EF4-FFF2-40B4-BE49-F238E27FC236}">
                <a16:creationId xmlns:a16="http://schemas.microsoft.com/office/drawing/2014/main" id="{D1C76DCD-6AE9-4038-9588-C52253A0995C}"/>
              </a:ext>
            </a:extLst>
          </p:cNvPr>
          <p:cNvSpPr txBox="1"/>
          <p:nvPr/>
        </p:nvSpPr>
        <p:spPr>
          <a:xfrm>
            <a:off x="400050" y="3138800"/>
            <a:ext cx="2590800" cy="923330"/>
          </a:xfrm>
          <a:prstGeom prst="rect">
            <a:avLst/>
          </a:prstGeom>
          <a:noFill/>
        </p:spPr>
        <p:txBody>
          <a:bodyPr wrap="square">
            <a:spAutoFit/>
          </a:bodyPr>
          <a:lstStyle/>
          <a:p>
            <a:pPr lvl="0" algn="ctr"/>
            <a:r>
              <a:rPr lang="en-US" sz="1800" dirty="0">
                <a:solidFill>
                  <a:schemeClr val="bg1"/>
                </a:solidFill>
              </a:rPr>
              <a:t>Hospital, Emergency Department and Nursing Homes</a:t>
            </a:r>
          </a:p>
        </p:txBody>
      </p:sp>
      <p:sp>
        <p:nvSpPr>
          <p:cNvPr id="6" name="TextBox 5">
            <a:extLst>
              <a:ext uri="{FF2B5EF4-FFF2-40B4-BE49-F238E27FC236}">
                <a16:creationId xmlns:a16="http://schemas.microsoft.com/office/drawing/2014/main" id="{374D9652-88CF-48C9-83EC-7CC7B9DC61A8}"/>
              </a:ext>
            </a:extLst>
          </p:cNvPr>
          <p:cNvSpPr txBox="1"/>
          <p:nvPr/>
        </p:nvSpPr>
        <p:spPr>
          <a:xfrm>
            <a:off x="2990850" y="1752600"/>
            <a:ext cx="5753100"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80% of congregate meal participants believe their health is improved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Congregate and HDM participants have lower healthcare utilization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Percentage of low-care nursing home residents are reduced 1% for every $25 spent on HDMs per year per adult </a:t>
            </a:r>
          </a:p>
        </p:txBody>
      </p:sp>
    </p:spTree>
    <p:extLst>
      <p:ext uri="{BB962C8B-B14F-4D97-AF65-F5344CB8AC3E}">
        <p14:creationId xmlns:p14="http://schemas.microsoft.com/office/powerpoint/2010/main" val="186267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EF8F-36E2-4456-B40A-69689CA71745}"/>
              </a:ext>
            </a:extLst>
          </p:cNvPr>
          <p:cNvSpPr>
            <a:spLocks noGrp="1"/>
          </p:cNvSpPr>
          <p:nvPr>
            <p:ph type="title"/>
          </p:nvPr>
        </p:nvSpPr>
        <p:spPr/>
        <p:txBody>
          <a:bodyPr/>
          <a:lstStyle/>
          <a:p>
            <a:r>
              <a:rPr lang="en-US" sz="4000" dirty="0"/>
              <a:t>Resources</a:t>
            </a:r>
            <a:endParaRPr lang="en-US" dirty="0"/>
          </a:p>
        </p:txBody>
      </p:sp>
      <p:sp>
        <p:nvSpPr>
          <p:cNvPr id="3" name="Content Placeholder 2">
            <a:extLst>
              <a:ext uri="{FF2B5EF4-FFF2-40B4-BE49-F238E27FC236}">
                <a16:creationId xmlns:a16="http://schemas.microsoft.com/office/drawing/2014/main" id="{7D219DE3-800B-4604-951D-6D2369A3D95F}"/>
              </a:ext>
            </a:extLst>
          </p:cNvPr>
          <p:cNvSpPr>
            <a:spLocks noGrp="1"/>
          </p:cNvSpPr>
          <p:nvPr>
            <p:ph idx="1"/>
          </p:nvPr>
        </p:nvSpPr>
        <p:spPr/>
        <p:txBody>
          <a:bodyPr/>
          <a:lstStyle/>
          <a:p>
            <a:pPr>
              <a:tabLst>
                <a:tab pos="457200" algn="l"/>
              </a:tabLst>
            </a:pPr>
            <a:r>
              <a:rPr lang="en-US" sz="2000" dirty="0">
                <a:hlinkClick r:id="rId2"/>
              </a:rPr>
              <a:t>Justification of Estimates for Appropriations Committees Link</a:t>
            </a:r>
            <a:endParaRPr lang="en-US" sz="2000" dirty="0">
              <a:solidFill>
                <a:schemeClr val="tx2"/>
              </a:solidFill>
            </a:endParaRPr>
          </a:p>
          <a:p>
            <a:pPr>
              <a:tabLst>
                <a:tab pos="457200" algn="l"/>
              </a:tabLst>
            </a:pPr>
            <a:r>
              <a:rPr lang="en-US" sz="2000" dirty="0">
                <a:hlinkClick r:id="rId2"/>
              </a:rPr>
              <a:t>AGing, Independence, and Disability (AGID) Program Data Link</a:t>
            </a:r>
            <a:endParaRPr lang="en-US" sz="2000" dirty="0"/>
          </a:p>
          <a:p>
            <a:pPr>
              <a:tabLst>
                <a:tab pos="457200" algn="l"/>
              </a:tabLst>
            </a:pPr>
            <a:r>
              <a:rPr lang="en-US" sz="2000" dirty="0">
                <a:hlinkClick r:id="rId2"/>
              </a:rPr>
              <a:t>National Survey of OAA Participants Link</a:t>
            </a:r>
            <a:endParaRPr lang="en-US" sz="2000" dirty="0"/>
          </a:p>
          <a:p>
            <a:r>
              <a:rPr lang="en-US" sz="2000" dirty="0">
                <a:hlinkClick r:id="rId3"/>
              </a:rPr>
              <a:t>Using Groceries and other Nutrition Services to Meet Senior Needs</a:t>
            </a:r>
            <a:endParaRPr lang="en-US" sz="2000" dirty="0"/>
          </a:p>
        </p:txBody>
      </p:sp>
    </p:spTree>
    <p:extLst>
      <p:ext uri="{BB962C8B-B14F-4D97-AF65-F5344CB8AC3E}">
        <p14:creationId xmlns:p14="http://schemas.microsoft.com/office/powerpoint/2010/main" val="379537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51F9-8A85-4D01-9CFF-272CA275C5B8}"/>
              </a:ext>
            </a:extLst>
          </p:cNvPr>
          <p:cNvSpPr>
            <a:spLocks noGrp="1"/>
          </p:cNvSpPr>
          <p:nvPr>
            <p:ph type="title"/>
          </p:nvPr>
        </p:nvSpPr>
        <p:spPr>
          <a:xfrm>
            <a:off x="762000" y="2590800"/>
            <a:ext cx="8229600" cy="762000"/>
          </a:xfrm>
        </p:spPr>
        <p:txBody>
          <a:bodyPr>
            <a:normAutofit fontScale="90000"/>
          </a:bodyPr>
          <a:lstStyle/>
          <a:p>
            <a:r>
              <a:rPr lang="en-US" dirty="0"/>
              <a:t>Systems Approach to Building Healthy Communities and Advancing Health Equity</a:t>
            </a:r>
          </a:p>
        </p:txBody>
      </p:sp>
      <p:sp>
        <p:nvSpPr>
          <p:cNvPr id="5" name="Text Placeholder 4">
            <a:extLst>
              <a:ext uri="{FF2B5EF4-FFF2-40B4-BE49-F238E27FC236}">
                <a16:creationId xmlns:a16="http://schemas.microsoft.com/office/drawing/2014/main" id="{D1682C4E-3EF1-4753-93E5-B0B9C7AF6B9F}"/>
              </a:ext>
            </a:extLst>
          </p:cNvPr>
          <p:cNvSpPr>
            <a:spLocks noGrp="1"/>
          </p:cNvSpPr>
          <p:nvPr>
            <p:ph type="body" sz="quarter" idx="17"/>
          </p:nvPr>
        </p:nvSpPr>
        <p:spPr>
          <a:xfrm>
            <a:off x="533400" y="3962400"/>
            <a:ext cx="8229600" cy="1295400"/>
          </a:xfrm>
        </p:spPr>
        <p:txBody>
          <a:bodyPr>
            <a:normAutofit lnSpcReduction="10000"/>
          </a:bodyPr>
          <a:lstStyle/>
          <a:p>
            <a:r>
              <a:rPr lang="en-US" sz="2400" dirty="0"/>
              <a:t>Jeanne F. Ayers </a:t>
            </a:r>
          </a:p>
          <a:p>
            <a:r>
              <a:rPr lang="en-US" sz="2400" dirty="0"/>
              <a:t>Healthy People Healthy Democracy Initiative</a:t>
            </a:r>
          </a:p>
          <a:p>
            <a:r>
              <a:rPr lang="en-US" sz="2400" dirty="0"/>
              <a:t>VoteSAFE Public Health</a:t>
            </a:r>
          </a:p>
        </p:txBody>
      </p:sp>
    </p:spTree>
    <p:extLst>
      <p:ext uri="{BB962C8B-B14F-4D97-AF65-F5344CB8AC3E}">
        <p14:creationId xmlns:p14="http://schemas.microsoft.com/office/powerpoint/2010/main" val="121980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CF1F-CB2C-4FF6-BFDB-431F5BD04E4B}"/>
              </a:ext>
            </a:extLst>
          </p:cNvPr>
          <p:cNvSpPr>
            <a:spLocks noGrp="1"/>
          </p:cNvSpPr>
          <p:nvPr>
            <p:ph type="title"/>
          </p:nvPr>
        </p:nvSpPr>
        <p:spPr/>
        <p:txBody>
          <a:bodyPr>
            <a:normAutofit/>
          </a:bodyPr>
          <a:lstStyle/>
          <a:p>
            <a:r>
              <a:rPr lang="en-US" sz="4000" dirty="0"/>
              <a:t>Health is…</a:t>
            </a:r>
          </a:p>
        </p:txBody>
      </p:sp>
      <p:pic>
        <p:nvPicPr>
          <p:cNvPr id="5" name="Picture 4" descr="Children smiling at camera">
            <a:extLst>
              <a:ext uri="{FF2B5EF4-FFF2-40B4-BE49-F238E27FC236}">
                <a16:creationId xmlns:a16="http://schemas.microsoft.com/office/drawing/2014/main" id="{1F3D4739-AB00-4B0E-9282-D92B46015D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600" y="1417638"/>
            <a:ext cx="4487071" cy="2945711"/>
          </a:xfrm>
          <a:prstGeom prst="rect">
            <a:avLst/>
          </a:prstGeom>
        </p:spPr>
      </p:pic>
      <p:sp>
        <p:nvSpPr>
          <p:cNvPr id="8" name="TextBox 7">
            <a:extLst>
              <a:ext uri="{FF2B5EF4-FFF2-40B4-BE49-F238E27FC236}">
                <a16:creationId xmlns:a16="http://schemas.microsoft.com/office/drawing/2014/main" id="{D8A2F3A9-FE32-4C6B-9A1F-CA98C701D518}"/>
              </a:ext>
            </a:extLst>
          </p:cNvPr>
          <p:cNvSpPr txBox="1"/>
          <p:nvPr/>
        </p:nvSpPr>
        <p:spPr>
          <a:xfrm>
            <a:off x="1828800" y="4578982"/>
            <a:ext cx="5943600" cy="1077218"/>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600" i="1" dirty="0">
                <a:solidFill>
                  <a:prstClr val="black"/>
                </a:solidFill>
              </a:rPr>
              <a:t>“</a:t>
            </a:r>
            <a:r>
              <a:rPr kumimoji="0" lang="en-US" altLang="en-US" sz="1600" b="0" i="1" u="none" strike="noStrike" kern="1200" cap="none" spc="0" normalizeH="0" baseline="0" noProof="0" dirty="0">
                <a:ln>
                  <a:noFill/>
                </a:ln>
                <a:solidFill>
                  <a:prstClr val="black"/>
                </a:solidFill>
                <a:effectLst/>
                <a:uLnTx/>
                <a:uFillTx/>
                <a:ea typeface="+mn-ea"/>
                <a:cs typeface="+mn-cs"/>
              </a:rPr>
              <a:t>…a state of complete physical, mental and social well-being and not merely the absence of disease or infirmity.”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600" b="0" i="1" u="none" strike="noStrike" kern="1200" cap="none" spc="0" normalizeH="0" baseline="0" noProof="0" dirty="0">
              <a:ln>
                <a:noFill/>
              </a:ln>
              <a:solidFill>
                <a:prstClr val="black"/>
              </a:solidFill>
              <a:effectLst/>
              <a:uLnTx/>
              <a:uFillTx/>
              <a:ea typeface="+mn-ea"/>
              <a:cs typeface="+mn-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600" b="0" i="1" u="none" strike="noStrike" kern="1200" cap="none" spc="0" normalizeH="0" baseline="0" noProof="0" dirty="0">
                <a:ln>
                  <a:noFill/>
                </a:ln>
                <a:solidFill>
                  <a:prstClr val="black"/>
                </a:solidFill>
                <a:effectLst/>
                <a:uLnTx/>
                <a:uFillTx/>
                <a:ea typeface="+mn-ea"/>
                <a:cs typeface="+mn-cs"/>
              </a:rPr>
              <a:t>-World Health Organization</a:t>
            </a:r>
          </a:p>
        </p:txBody>
      </p:sp>
    </p:spTree>
    <p:extLst>
      <p:ext uri="{BB962C8B-B14F-4D97-AF65-F5344CB8AC3E}">
        <p14:creationId xmlns:p14="http://schemas.microsoft.com/office/powerpoint/2010/main" val="3671518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787B-1474-430A-B1AE-83F13A8B1CFE}"/>
              </a:ext>
            </a:extLst>
          </p:cNvPr>
          <p:cNvSpPr>
            <a:spLocks noGrp="1"/>
          </p:cNvSpPr>
          <p:nvPr>
            <p:ph type="title"/>
          </p:nvPr>
        </p:nvSpPr>
        <p:spPr/>
        <p:txBody>
          <a:bodyPr>
            <a:normAutofit fontScale="90000"/>
          </a:bodyPr>
          <a:lstStyle/>
          <a:p>
            <a:r>
              <a:rPr lang="en-US" dirty="0"/>
              <a:t>What does “health equity” mean?</a:t>
            </a:r>
          </a:p>
        </p:txBody>
      </p:sp>
      <p:sp>
        <p:nvSpPr>
          <p:cNvPr id="3" name="Content Placeholder 2">
            <a:extLst>
              <a:ext uri="{FF2B5EF4-FFF2-40B4-BE49-F238E27FC236}">
                <a16:creationId xmlns:a16="http://schemas.microsoft.com/office/drawing/2014/main" id="{0E03E0DB-4DA9-459A-9492-5D2C17143FB9}"/>
              </a:ext>
            </a:extLst>
          </p:cNvPr>
          <p:cNvSpPr>
            <a:spLocks noGrp="1"/>
          </p:cNvSpPr>
          <p:nvPr>
            <p:ph idx="1"/>
          </p:nvPr>
        </p:nvSpPr>
        <p:spPr>
          <a:xfrm>
            <a:off x="838200" y="1600200"/>
            <a:ext cx="7620000" cy="3810000"/>
          </a:xfrm>
        </p:spPr>
        <p:txBody>
          <a:bodyPr/>
          <a:lstStyle/>
          <a:p>
            <a:pPr marL="0" indent="0">
              <a:lnSpc>
                <a:spcPct val="150000"/>
              </a:lnSpc>
              <a:buNone/>
            </a:pPr>
            <a:r>
              <a:rPr lang="en-US" sz="2400" dirty="0"/>
              <a:t>Health equity means achieving the conditions in which </a:t>
            </a:r>
            <a:r>
              <a:rPr lang="en-US" sz="2400" b="1" dirty="0"/>
              <a:t>all people have the opportunity to realize their health potential </a:t>
            </a:r>
            <a:r>
              <a:rPr lang="en-US" sz="2400" dirty="0"/>
              <a:t>— the highest level of health possible for that person — </a:t>
            </a:r>
            <a:r>
              <a:rPr lang="en-US" sz="2400" b="1" dirty="0"/>
              <a:t>without limits imposed by structural inequities.</a:t>
            </a:r>
          </a:p>
        </p:txBody>
      </p:sp>
    </p:spTree>
    <p:extLst>
      <p:ext uri="{BB962C8B-B14F-4D97-AF65-F5344CB8AC3E}">
        <p14:creationId xmlns:p14="http://schemas.microsoft.com/office/powerpoint/2010/main" val="365542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93B3-586F-4446-B6F5-475A32591CD9}"/>
              </a:ext>
            </a:extLst>
          </p:cNvPr>
          <p:cNvSpPr>
            <a:spLocks noGrp="1"/>
          </p:cNvSpPr>
          <p:nvPr>
            <p:ph type="title"/>
          </p:nvPr>
        </p:nvSpPr>
        <p:spPr/>
        <p:txBody>
          <a:bodyPr>
            <a:normAutofit/>
          </a:bodyPr>
          <a:lstStyle/>
          <a:p>
            <a:r>
              <a:rPr lang="en-US" dirty="0"/>
              <a:t>What is necessary for health?</a:t>
            </a:r>
          </a:p>
        </p:txBody>
      </p:sp>
      <p:sp>
        <p:nvSpPr>
          <p:cNvPr id="3" name="Content Placeholder 2">
            <a:extLst>
              <a:ext uri="{FF2B5EF4-FFF2-40B4-BE49-F238E27FC236}">
                <a16:creationId xmlns:a16="http://schemas.microsoft.com/office/drawing/2014/main" id="{DEFF895F-775A-4609-887C-2292827400B2}"/>
              </a:ext>
            </a:extLst>
          </p:cNvPr>
          <p:cNvSpPr>
            <a:spLocks noGrp="1"/>
          </p:cNvSpPr>
          <p:nvPr>
            <p:ph sz="half" idx="1"/>
          </p:nvPr>
        </p:nvSpPr>
        <p:spPr>
          <a:xfrm>
            <a:off x="873289" y="1600200"/>
            <a:ext cx="7932896" cy="3047999"/>
          </a:xfrm>
        </p:spPr>
        <p:txBody>
          <a:bodyPr>
            <a:noAutofit/>
          </a:bodyPr>
          <a:lstStyle/>
          <a:p>
            <a:pPr marR="0" lvl="0" algn="l" defTabSz="914400" rtl="0" eaLnBrk="1" fontAlgn="auto" latinLnBrk="0" hangingPunct="1">
              <a:spcBef>
                <a:spcPct val="20000"/>
              </a:spcBef>
              <a:buClrTx/>
              <a:buSzTx/>
              <a:tabLst/>
              <a:defRPr/>
            </a:pPr>
            <a:r>
              <a:rPr kumimoji="0" lang="en-US" sz="1800" i="0" u="none" strike="noStrike" kern="1200" cap="none" spc="0" normalizeH="0" baseline="0" noProof="0" dirty="0">
                <a:ln>
                  <a:noFill/>
                </a:ln>
                <a:solidFill>
                  <a:prstClr val="black"/>
                </a:solidFill>
                <a:effectLst/>
                <a:uLnTx/>
                <a:uFillTx/>
                <a:ea typeface="+mn-ea"/>
                <a:cs typeface="+mn-cs"/>
              </a:rPr>
              <a:t>Peace</a:t>
            </a:r>
          </a:p>
          <a:p>
            <a:pPr marR="0" lvl="0" algn="l" defTabSz="914400" rtl="0" eaLnBrk="1" fontAlgn="auto" latinLnBrk="0" hangingPunct="1">
              <a:spcBef>
                <a:spcPct val="20000"/>
              </a:spcBef>
              <a:buClrTx/>
              <a:buSzTx/>
              <a:tabLst/>
              <a:defRPr/>
            </a:pPr>
            <a:r>
              <a:rPr kumimoji="0" lang="en-US" sz="1800" i="0" u="none" strike="noStrike" kern="1200" cap="none" spc="0" normalizeH="0" baseline="0" noProof="0" dirty="0">
                <a:ln>
                  <a:noFill/>
                </a:ln>
                <a:solidFill>
                  <a:prstClr val="black"/>
                </a:solidFill>
                <a:effectLst/>
                <a:uLnTx/>
                <a:uFillTx/>
                <a:ea typeface="+mn-ea"/>
                <a:cs typeface="+mn-cs"/>
              </a:rPr>
              <a:t>Shelter</a:t>
            </a:r>
          </a:p>
          <a:p>
            <a:pPr marR="0" lvl="0" algn="l" defTabSz="914400" rtl="0" eaLnBrk="1" fontAlgn="auto" latinLnBrk="0" hangingPunct="1">
              <a:spcBef>
                <a:spcPct val="20000"/>
              </a:spcBef>
              <a:buClrTx/>
              <a:buSzTx/>
              <a:tabLst/>
              <a:defRPr/>
            </a:pPr>
            <a:r>
              <a:rPr kumimoji="0" lang="en-US" sz="1800" i="0" u="none" strike="noStrike" kern="1200" cap="none" spc="0" normalizeH="0" baseline="0" noProof="0" dirty="0">
                <a:ln>
                  <a:noFill/>
                </a:ln>
                <a:solidFill>
                  <a:prstClr val="black"/>
                </a:solidFill>
                <a:effectLst/>
                <a:uLnTx/>
                <a:uFillTx/>
                <a:ea typeface="+mn-ea"/>
                <a:cs typeface="+mn-cs"/>
              </a:rPr>
              <a:t>Education</a:t>
            </a:r>
          </a:p>
          <a:p>
            <a:pPr marR="0" lvl="0" algn="l" defTabSz="914400" rtl="0" eaLnBrk="1" fontAlgn="auto" latinLnBrk="0" hangingPunct="1">
              <a:spcBef>
                <a:spcPct val="20000"/>
              </a:spcBef>
              <a:buClrTx/>
              <a:buSzTx/>
              <a:tabLst/>
              <a:defRPr/>
            </a:pPr>
            <a:r>
              <a:rPr kumimoji="0" lang="en-US" sz="1800" i="0" u="none" strike="noStrike" kern="1200" cap="none" spc="0" normalizeH="0" baseline="0" noProof="0" dirty="0">
                <a:ln>
                  <a:noFill/>
                </a:ln>
                <a:solidFill>
                  <a:prstClr val="black"/>
                </a:solidFill>
                <a:effectLst/>
                <a:uLnTx/>
                <a:uFillTx/>
                <a:ea typeface="+mn-ea"/>
                <a:cs typeface="+mn-cs"/>
              </a:rPr>
              <a:t>Food</a:t>
            </a:r>
          </a:p>
          <a:p>
            <a:pPr>
              <a:buClrTx/>
              <a:defRPr/>
            </a:pPr>
            <a:r>
              <a:rPr kumimoji="0" lang="en-US" sz="1800" i="0" u="none" strike="noStrike" kern="1200" cap="none" spc="0" normalizeH="0" baseline="0" noProof="0" dirty="0">
                <a:ln>
                  <a:noFill/>
                </a:ln>
                <a:solidFill>
                  <a:prstClr val="black"/>
                </a:solidFill>
                <a:effectLst/>
                <a:uLnTx/>
                <a:uFillTx/>
                <a:ea typeface="+mn-ea"/>
                <a:cs typeface="+mn-cs"/>
              </a:rPr>
              <a:t>Income</a:t>
            </a:r>
          </a:p>
          <a:p>
            <a:pPr>
              <a:buClrTx/>
              <a:defRPr/>
            </a:pPr>
            <a:r>
              <a:rPr kumimoji="0" lang="en-US" sz="1800" i="0" u="none" strike="noStrike" kern="1200" cap="none" spc="0" normalizeH="0" baseline="0" noProof="0" dirty="0">
                <a:ln>
                  <a:noFill/>
                </a:ln>
                <a:solidFill>
                  <a:prstClr val="black"/>
                </a:solidFill>
                <a:effectLst/>
                <a:uLnTx/>
                <a:uFillTx/>
                <a:ea typeface="+mn-ea"/>
                <a:cs typeface="+mn-cs"/>
              </a:rPr>
              <a:t>Stable eco-system</a:t>
            </a:r>
          </a:p>
          <a:p>
            <a:pPr>
              <a:buClrTx/>
              <a:defRPr/>
            </a:pPr>
            <a:r>
              <a:rPr kumimoji="0" lang="en-US" sz="1800" i="0" u="none" strike="noStrike" kern="1200" cap="none" spc="0" normalizeH="0" baseline="0" noProof="0" dirty="0">
                <a:ln>
                  <a:noFill/>
                </a:ln>
                <a:solidFill>
                  <a:prstClr val="black"/>
                </a:solidFill>
                <a:effectLst/>
                <a:uLnTx/>
                <a:uFillTx/>
                <a:ea typeface="+mn-ea"/>
                <a:cs typeface="+mn-cs"/>
              </a:rPr>
              <a:t>Sustainable resources</a:t>
            </a:r>
          </a:p>
          <a:p>
            <a:pPr>
              <a:buClrTx/>
              <a:defRPr/>
            </a:pPr>
            <a:r>
              <a:rPr kumimoji="0" lang="en-US" sz="1800" i="0" u="none" strike="noStrike" kern="1200" cap="none" spc="0" normalizeH="0" baseline="0" noProof="0" dirty="0">
                <a:ln>
                  <a:noFill/>
                </a:ln>
                <a:solidFill>
                  <a:prstClr val="black"/>
                </a:solidFill>
                <a:effectLst/>
                <a:uLnTx/>
                <a:uFillTx/>
                <a:ea typeface="+mn-ea"/>
                <a:cs typeface="+mn-cs"/>
              </a:rPr>
              <a:t>Social justice and equity (</a:t>
            </a:r>
            <a:r>
              <a:rPr kumimoji="0" lang="en-US" sz="1800" i="1" u="none" strike="noStrike" kern="1200" cap="none" spc="0" normalizeH="0" baseline="0" noProof="0" dirty="0">
                <a:ln>
                  <a:noFill/>
                </a:ln>
                <a:solidFill>
                  <a:prstClr val="black"/>
                </a:solidFill>
                <a:effectLst/>
                <a:uLnTx/>
                <a:uFillTx/>
                <a:ea typeface="+mn-ea"/>
                <a:cs typeface="+mn-cs"/>
              </a:rPr>
              <a:t>inclusion, social cohesion, healthy governance</a:t>
            </a:r>
            <a:r>
              <a:rPr kumimoji="0" lang="en-US" sz="1800" i="0" u="none" strike="noStrike" kern="1200" cap="none" spc="0" normalizeH="0" baseline="0" noProof="0" dirty="0">
                <a:ln>
                  <a:noFill/>
                </a:ln>
                <a:solidFill>
                  <a:prstClr val="black"/>
                </a:solidFill>
                <a:effectLst/>
                <a:uLnTx/>
                <a:uFillTx/>
                <a:ea typeface="+mn-ea"/>
                <a:cs typeface="+mn-cs"/>
              </a:rPr>
              <a:t>)</a:t>
            </a:r>
          </a:p>
          <a:p>
            <a:pPr marR="0" lvl="0" algn="l" defTabSz="914400" rtl="0" eaLnBrk="1" fontAlgn="auto" latinLnBrk="0" hangingPunct="1">
              <a:spcBef>
                <a:spcPct val="20000"/>
              </a:spcBef>
              <a:buClrTx/>
              <a:buSzTx/>
              <a:tabLst/>
              <a:defRPr/>
            </a:pPr>
            <a:endParaRPr kumimoji="0" lang="en-US" sz="1800" i="0" u="none" strike="noStrike" kern="1200" cap="none" spc="0" normalizeH="0" baseline="0" noProof="0" dirty="0">
              <a:ln>
                <a:noFill/>
              </a:ln>
              <a:solidFill>
                <a:prstClr val="black"/>
              </a:solidFill>
              <a:effectLst/>
              <a:uLnTx/>
              <a:uFillTx/>
              <a:ea typeface="+mn-ea"/>
              <a:cs typeface="+mn-cs"/>
            </a:endParaRPr>
          </a:p>
        </p:txBody>
      </p:sp>
      <p:sp>
        <p:nvSpPr>
          <p:cNvPr id="6" name="Text Box 4">
            <a:extLst>
              <a:ext uri="{FF2B5EF4-FFF2-40B4-BE49-F238E27FC236}">
                <a16:creationId xmlns:a16="http://schemas.microsoft.com/office/drawing/2014/main" id="{13B7D821-C597-407A-B5C5-09CC376EE21A}"/>
              </a:ext>
            </a:extLst>
          </p:cNvPr>
          <p:cNvSpPr txBox="1">
            <a:spLocks noChangeArrowheads="1"/>
          </p:cNvSpPr>
          <p:nvPr/>
        </p:nvSpPr>
        <p:spPr bwMode="auto">
          <a:xfrm>
            <a:off x="733033" y="4648199"/>
            <a:ext cx="8213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World Health Organization. Ottawa charter for health promotion. International Conference on Health Promotion: The Move Towards a New Public Health, November 17-21, 1986 Ottawa, Ontario, Canada, 1986. Accessed July 12, 2002 at </a:t>
            </a:r>
            <a:r>
              <a:rPr kumimoji="0" lang="en-US" sz="120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hlinkClick r:id="rId2"/>
              </a:rPr>
              <a:t>http://www.who.int/hpr/archive/docs/ottawa.html</a:t>
            </a:r>
            <a:r>
              <a:rPr kumimoji="0" lang="en-US" sz="120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(adapted)</a:t>
            </a:r>
          </a:p>
        </p:txBody>
      </p:sp>
    </p:spTree>
    <p:extLst>
      <p:ext uri="{BB962C8B-B14F-4D97-AF65-F5344CB8AC3E}">
        <p14:creationId xmlns:p14="http://schemas.microsoft.com/office/powerpoint/2010/main" val="2743502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7E34-A0BE-41D1-9942-D28542F5D390}"/>
              </a:ext>
            </a:extLst>
          </p:cNvPr>
          <p:cNvSpPr>
            <a:spLocks noGrp="1"/>
          </p:cNvSpPr>
          <p:nvPr>
            <p:ph type="title"/>
          </p:nvPr>
        </p:nvSpPr>
        <p:spPr/>
        <p:txBody>
          <a:bodyPr>
            <a:normAutofit/>
          </a:bodyPr>
          <a:lstStyle/>
          <a:p>
            <a:r>
              <a:rPr lang="en-US" sz="4000" dirty="0"/>
              <a:t>Health is a complex system</a:t>
            </a:r>
          </a:p>
        </p:txBody>
      </p:sp>
      <p:sp>
        <p:nvSpPr>
          <p:cNvPr id="3" name="Content Placeholder 2">
            <a:extLst>
              <a:ext uri="{FF2B5EF4-FFF2-40B4-BE49-F238E27FC236}">
                <a16:creationId xmlns:a16="http://schemas.microsoft.com/office/drawing/2014/main" id="{3AACE1DE-FD4F-4C9A-BE50-D559634CE1EF}"/>
              </a:ext>
            </a:extLst>
          </p:cNvPr>
          <p:cNvSpPr>
            <a:spLocks noGrp="1"/>
          </p:cNvSpPr>
          <p:nvPr>
            <p:ph idx="1"/>
          </p:nvPr>
        </p:nvSpPr>
        <p:spPr>
          <a:xfrm>
            <a:off x="895350" y="1600200"/>
            <a:ext cx="7353300" cy="3962399"/>
          </a:xfrm>
        </p:spPr>
        <p:txBody>
          <a:bodyPr>
            <a:normAutofit/>
          </a:bodyPr>
          <a:lstStyle/>
          <a:p>
            <a:pPr>
              <a:lnSpc>
                <a:spcPct val="90000"/>
              </a:lnSpc>
              <a:spcAft>
                <a:spcPts val="1200"/>
              </a:spcAft>
            </a:pPr>
            <a:r>
              <a:rPr lang="en-US" sz="2400" dirty="0"/>
              <a:t>Health is a </a:t>
            </a:r>
            <a:r>
              <a:rPr lang="en-US" sz="2400" u="sng" dirty="0"/>
              <a:t>complex system</a:t>
            </a:r>
            <a:r>
              <a:rPr lang="en-US" sz="2400" dirty="0"/>
              <a:t> or set of systems that intersect and influence one another.</a:t>
            </a:r>
          </a:p>
          <a:p>
            <a:pPr>
              <a:lnSpc>
                <a:spcPct val="90000"/>
              </a:lnSpc>
            </a:pPr>
            <a:r>
              <a:rPr lang="en-US" sz="2400" dirty="0"/>
              <a:t>To advance health equity we need to </a:t>
            </a:r>
            <a:r>
              <a:rPr lang="en-US" sz="2400" u="sng" dirty="0"/>
              <a:t>develop the capacity to influence the systems </a:t>
            </a:r>
            <a:r>
              <a:rPr lang="en-US" sz="2400" dirty="0"/>
              <a:t>that create healthy communities.</a:t>
            </a:r>
          </a:p>
        </p:txBody>
      </p:sp>
    </p:spTree>
    <p:extLst>
      <p:ext uri="{BB962C8B-B14F-4D97-AF65-F5344CB8AC3E}">
        <p14:creationId xmlns:p14="http://schemas.microsoft.com/office/powerpoint/2010/main" val="298984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7E34-A0BE-41D1-9942-D28542F5D390}"/>
              </a:ext>
            </a:extLst>
          </p:cNvPr>
          <p:cNvSpPr>
            <a:spLocks noGrp="1"/>
          </p:cNvSpPr>
          <p:nvPr>
            <p:ph type="title"/>
          </p:nvPr>
        </p:nvSpPr>
        <p:spPr>
          <a:xfrm>
            <a:off x="533400" y="228600"/>
            <a:ext cx="8077200" cy="1249362"/>
          </a:xfrm>
        </p:spPr>
        <p:txBody>
          <a:bodyPr>
            <a:noAutofit/>
          </a:bodyPr>
          <a:lstStyle/>
          <a:p>
            <a:r>
              <a:rPr lang="en-US" sz="4000" dirty="0"/>
              <a:t>A systems approach to creating healthy communities</a:t>
            </a:r>
          </a:p>
        </p:txBody>
      </p:sp>
      <p:pic>
        <p:nvPicPr>
          <p:cNvPr id="7" name="Picture 6">
            <a:extLst>
              <a:ext uri="{FF2B5EF4-FFF2-40B4-BE49-F238E27FC236}">
                <a16:creationId xmlns:a16="http://schemas.microsoft.com/office/drawing/2014/main" id="{042AE714-11E2-46EC-ACA8-2E7C465CA71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1797403"/>
            <a:ext cx="4995913" cy="3263194"/>
          </a:xfrm>
          <a:prstGeom prst="rect">
            <a:avLst/>
          </a:prstGeom>
        </p:spPr>
      </p:pic>
    </p:spTree>
    <p:extLst>
      <p:ext uri="{BB962C8B-B14F-4D97-AF65-F5344CB8AC3E}">
        <p14:creationId xmlns:p14="http://schemas.microsoft.com/office/powerpoint/2010/main" val="1911494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1BA3-53DB-4E66-A52D-95C6E2CD602B}"/>
              </a:ext>
            </a:extLst>
          </p:cNvPr>
          <p:cNvSpPr>
            <a:spLocks noGrp="1"/>
          </p:cNvSpPr>
          <p:nvPr>
            <p:ph type="title"/>
          </p:nvPr>
        </p:nvSpPr>
        <p:spPr/>
        <p:txBody>
          <a:bodyPr>
            <a:noAutofit/>
          </a:bodyPr>
          <a:lstStyle/>
          <a:p>
            <a:r>
              <a:rPr lang="en-US" sz="4000" dirty="0"/>
              <a:t>A Systems Approach to Navigating Complexity </a:t>
            </a:r>
          </a:p>
        </p:txBody>
      </p:sp>
      <p:pic>
        <p:nvPicPr>
          <p:cNvPr id="3" name="Picture 2">
            <a:extLst>
              <a:ext uri="{FF2B5EF4-FFF2-40B4-BE49-F238E27FC236}">
                <a16:creationId xmlns:a16="http://schemas.microsoft.com/office/drawing/2014/main" id="{6A847C9E-C3B1-458B-A2E4-E52A5FC8569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5370" y="1295400"/>
            <a:ext cx="3828620" cy="4041998"/>
          </a:xfrm>
          <a:prstGeom prst="rect">
            <a:avLst/>
          </a:prstGeom>
        </p:spPr>
      </p:pic>
      <p:sp>
        <p:nvSpPr>
          <p:cNvPr id="20" name="TextBox 19">
            <a:extLst>
              <a:ext uri="{FF2B5EF4-FFF2-40B4-BE49-F238E27FC236}">
                <a16:creationId xmlns:a16="http://schemas.microsoft.com/office/drawing/2014/main" id="{7657856D-7B65-43BF-9966-A10993C5C6EB}"/>
              </a:ext>
            </a:extLst>
          </p:cNvPr>
          <p:cNvSpPr txBox="1"/>
          <p:nvPr/>
        </p:nvSpPr>
        <p:spPr>
          <a:xfrm>
            <a:off x="838200" y="2590800"/>
            <a:ext cx="1219200" cy="438073"/>
          </a:xfrm>
          <a:prstGeom prst="rect">
            <a:avLst/>
          </a:prstGeom>
          <a:noFill/>
        </p:spPr>
        <p:txBody>
          <a:bodyPr wrap="square">
            <a:spAutoFit/>
          </a:bodyPr>
          <a:lstStyle/>
          <a:p>
            <a:pPr marL="0" marR="0" lvl="0" indent="0" algn="ctr" defTabSz="1466850" rtl="0" eaLnBrk="1" fontAlgn="auto" latinLnBrk="0" hangingPunct="1">
              <a:lnSpc>
                <a:spcPct val="90000"/>
              </a:lnSpc>
              <a:spcBef>
                <a:spcPts val="0"/>
              </a:spcBef>
              <a:spcAft>
                <a:spcPct val="35000"/>
              </a:spcAft>
              <a:buClrTx/>
              <a:buSzTx/>
              <a:buFontTx/>
              <a:buNone/>
              <a:tabLst/>
              <a:defRPr/>
            </a:pPr>
            <a:r>
              <a:rPr kumimoji="0" lang="en-US"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What</a:t>
            </a:r>
            <a:r>
              <a:rPr kumimoji="0" lang="en-US" sz="24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21" name="TextBox 20">
            <a:extLst>
              <a:ext uri="{FF2B5EF4-FFF2-40B4-BE49-F238E27FC236}">
                <a16:creationId xmlns:a16="http://schemas.microsoft.com/office/drawing/2014/main" id="{45C3A242-1942-46EA-9915-9A17C0C235EE}"/>
              </a:ext>
            </a:extLst>
          </p:cNvPr>
          <p:cNvSpPr txBox="1"/>
          <p:nvPr/>
        </p:nvSpPr>
        <p:spPr>
          <a:xfrm>
            <a:off x="2470230" y="2590800"/>
            <a:ext cx="1364848" cy="590931"/>
          </a:xfrm>
          <a:prstGeom prst="rect">
            <a:avLst/>
          </a:prstGeom>
          <a:noFill/>
        </p:spPr>
        <p:txBody>
          <a:bodyPr wrap="square">
            <a:spAutoFit/>
          </a:bodyPr>
          <a:lstStyle/>
          <a:p>
            <a:pPr marL="0" marR="0" lvl="0" indent="0" algn="ctr" defTabSz="1466850" rtl="0" eaLnBrk="1" fontAlgn="auto" latinLnBrk="0" hangingPunct="1">
              <a:lnSpc>
                <a:spcPct val="90000"/>
              </a:lnSpc>
              <a:spcBef>
                <a:spcPts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So what?</a:t>
            </a:r>
          </a:p>
        </p:txBody>
      </p:sp>
      <p:sp>
        <p:nvSpPr>
          <p:cNvPr id="22" name="TextBox 21">
            <a:extLst>
              <a:ext uri="{FF2B5EF4-FFF2-40B4-BE49-F238E27FC236}">
                <a16:creationId xmlns:a16="http://schemas.microsoft.com/office/drawing/2014/main" id="{FB15A732-6FFE-473E-8763-E3CDB858221C}"/>
              </a:ext>
            </a:extLst>
          </p:cNvPr>
          <p:cNvSpPr txBox="1"/>
          <p:nvPr/>
        </p:nvSpPr>
        <p:spPr>
          <a:xfrm>
            <a:off x="1483950" y="4202035"/>
            <a:ext cx="1711459" cy="341632"/>
          </a:xfrm>
          <a:prstGeom prst="rect">
            <a:avLst/>
          </a:prstGeom>
          <a:noFill/>
        </p:spPr>
        <p:txBody>
          <a:bodyPr wrap="square">
            <a:spAutoFit/>
          </a:bodyPr>
          <a:lstStyle/>
          <a:p>
            <a:pPr marL="0" marR="0" lvl="0" indent="0" algn="ctr" defTabSz="1466850" rtl="0" eaLnBrk="1" fontAlgn="auto" latinLnBrk="0" hangingPunct="1">
              <a:lnSpc>
                <a:spcPct val="90000"/>
              </a:lnSpc>
              <a:spcBef>
                <a:spcPts val="0"/>
              </a:spcBef>
              <a:spcAft>
                <a:spcPct val="35000"/>
              </a:spcAft>
              <a:buClrTx/>
              <a:buSzTx/>
              <a:buFontTx/>
              <a:buNone/>
              <a:tabLst/>
              <a:defRPr/>
            </a:pPr>
            <a:r>
              <a:rPr kumimoji="0" lang="en-US"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Now what?</a:t>
            </a:r>
          </a:p>
        </p:txBody>
      </p:sp>
      <p:sp>
        <p:nvSpPr>
          <p:cNvPr id="4" name="Content Placeholder 3">
            <a:extLst>
              <a:ext uri="{FF2B5EF4-FFF2-40B4-BE49-F238E27FC236}">
                <a16:creationId xmlns:a16="http://schemas.microsoft.com/office/drawing/2014/main" id="{C9F16433-8C1A-47B0-B20C-E10466FC60D7}"/>
              </a:ext>
            </a:extLst>
          </p:cNvPr>
          <p:cNvSpPr>
            <a:spLocks noGrp="1"/>
          </p:cNvSpPr>
          <p:nvPr>
            <p:ph sz="half" idx="2"/>
          </p:nvPr>
        </p:nvSpPr>
        <p:spPr>
          <a:xfrm>
            <a:off x="4577091" y="1746525"/>
            <a:ext cx="4038600" cy="3728182"/>
          </a:xfrm>
        </p:spPr>
        <p:txBody>
          <a:bodyPr>
            <a:normAutofit/>
          </a:bodyPr>
          <a:lstStyle/>
          <a:p>
            <a:r>
              <a:rPr lang="en-US" sz="2000" b="1" dirty="0"/>
              <a:t>What?: </a:t>
            </a:r>
            <a:r>
              <a:rPr lang="en-US" sz="2000" dirty="0"/>
              <a:t>Identify existing patterns</a:t>
            </a:r>
          </a:p>
          <a:p>
            <a:r>
              <a:rPr lang="en-US" sz="2000" b="1" dirty="0"/>
              <a:t>So What?</a:t>
            </a:r>
            <a:r>
              <a:rPr lang="en-US" sz="2000" dirty="0"/>
              <a:t>: Understand the meaning of the pattern what is its impact on our aim? What sustains the pattern?</a:t>
            </a:r>
          </a:p>
          <a:p>
            <a:r>
              <a:rPr lang="en-US" sz="2000" b="1" dirty="0"/>
              <a:t>Now What? </a:t>
            </a:r>
            <a:r>
              <a:rPr lang="en-US" sz="2000" dirty="0"/>
              <a:t>What can we do to change the pattern? </a:t>
            </a:r>
            <a:r>
              <a:rPr lang="en-US" sz="2000" i="1" dirty="0"/>
              <a:t>Employ 3-7 simple pract</a:t>
            </a:r>
            <a:r>
              <a:rPr lang="en-US" sz="2000" dirty="0"/>
              <a:t>ices</a:t>
            </a:r>
          </a:p>
        </p:txBody>
      </p:sp>
    </p:spTree>
    <p:extLst>
      <p:ext uri="{BB962C8B-B14F-4D97-AF65-F5344CB8AC3E}">
        <p14:creationId xmlns:p14="http://schemas.microsoft.com/office/powerpoint/2010/main" val="63695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Presenters</a:t>
            </a:r>
            <a:endParaRPr lang="en-US" dirty="0"/>
          </a:p>
        </p:txBody>
      </p:sp>
      <p:sp>
        <p:nvSpPr>
          <p:cNvPr id="3" name="Content Placeholder 2"/>
          <p:cNvSpPr>
            <a:spLocks noGrp="1"/>
          </p:cNvSpPr>
          <p:nvPr>
            <p:ph idx="1"/>
          </p:nvPr>
        </p:nvSpPr>
        <p:spPr/>
        <p:txBody>
          <a:bodyPr>
            <a:normAutofit/>
          </a:bodyPr>
          <a:lstStyle/>
          <a:p>
            <a:r>
              <a:rPr lang="en-US" sz="1800" b="1" dirty="0"/>
              <a:t>Judy Simon</a:t>
            </a:r>
            <a:r>
              <a:rPr lang="en-US" sz="1800" dirty="0"/>
              <a:t>, MS, RD, LDN, National Nutritionist, ACL</a:t>
            </a:r>
          </a:p>
          <a:p>
            <a:pPr>
              <a:spcBef>
                <a:spcPts val="600"/>
              </a:spcBef>
            </a:pPr>
            <a:r>
              <a:rPr lang="en-US" sz="1800" b="1" dirty="0"/>
              <a:t>Jeanne Ayers</a:t>
            </a:r>
            <a:r>
              <a:rPr lang="en-US" sz="1800" dirty="0"/>
              <a:t>, RN, MPH, Senior Advisor, Healthy People Healthy Democracy Initiative, VoteSAFE Public Health </a:t>
            </a:r>
          </a:p>
          <a:p>
            <a:pPr>
              <a:spcBef>
                <a:spcPts val="600"/>
              </a:spcBef>
            </a:pPr>
            <a:r>
              <a:rPr lang="en-US" sz="1800" b="1" dirty="0"/>
              <a:t>Sara Saye Koenig</a:t>
            </a:r>
            <a:r>
              <a:rPr lang="en-US" sz="1800" dirty="0"/>
              <a:t>, MS, RDN, CD, Elder Nutrition Program Manager, Wisconsin Bureau of Aging and Disability Resources</a:t>
            </a:r>
          </a:p>
          <a:p>
            <a:pPr>
              <a:spcBef>
                <a:spcPts val="600"/>
              </a:spcBef>
            </a:pPr>
            <a:r>
              <a:rPr lang="en-US" sz="1800" b="1" dirty="0"/>
              <a:t>Raia Contractor</a:t>
            </a:r>
            <a:r>
              <a:rPr lang="en-US" sz="1800" dirty="0"/>
              <a:t>, MPH, Grants and Data Manager, Baltimore City Health Department</a:t>
            </a:r>
          </a:p>
          <a:p>
            <a:pPr>
              <a:spcBef>
                <a:spcPts val="600"/>
              </a:spcBef>
            </a:pPr>
            <a:r>
              <a:rPr lang="en-US" sz="1800" b="1" dirty="0"/>
              <a:t>Philip Lanier</a:t>
            </a:r>
            <a:r>
              <a:rPr lang="en-US" sz="1800" dirty="0"/>
              <a:t>, MSW, Nutrition Specialist, AgeOptions, Oak Park, Illinois</a:t>
            </a:r>
          </a:p>
        </p:txBody>
      </p:sp>
    </p:spTree>
    <p:extLst>
      <p:ext uri="{BB962C8B-B14F-4D97-AF65-F5344CB8AC3E}">
        <p14:creationId xmlns:p14="http://schemas.microsoft.com/office/powerpoint/2010/main" val="347548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7E34-A0BE-41D1-9942-D28542F5D390}"/>
              </a:ext>
            </a:extLst>
          </p:cNvPr>
          <p:cNvSpPr>
            <a:spLocks noGrp="1"/>
          </p:cNvSpPr>
          <p:nvPr>
            <p:ph type="title"/>
          </p:nvPr>
        </p:nvSpPr>
        <p:spPr/>
        <p:txBody>
          <a:bodyPr>
            <a:noAutofit/>
          </a:bodyPr>
          <a:lstStyle/>
          <a:p>
            <a:r>
              <a:rPr lang="en-US" sz="4000" dirty="0"/>
              <a:t>What is the pattern? Seeing a Wider Set of Relationships</a:t>
            </a:r>
          </a:p>
        </p:txBody>
      </p:sp>
      <p:pic>
        <p:nvPicPr>
          <p:cNvPr id="5" name="Picture 4" descr="Health and Living Conditions cycle">
            <a:extLst>
              <a:ext uri="{FF2B5EF4-FFF2-40B4-BE49-F238E27FC236}">
                <a16:creationId xmlns:a16="http://schemas.microsoft.com/office/drawing/2014/main" id="{BAE14DEB-6E1C-4A8D-A9E1-EA0BD9DFB76B}"/>
              </a:ext>
            </a:extLst>
          </p:cNvPr>
          <p:cNvPicPr>
            <a:picLocks noChangeAspect="1"/>
          </p:cNvPicPr>
          <p:nvPr/>
        </p:nvPicPr>
        <p:blipFill>
          <a:blip r:embed="rId2"/>
          <a:stretch>
            <a:fillRect/>
          </a:stretch>
        </p:blipFill>
        <p:spPr>
          <a:xfrm>
            <a:off x="1874286" y="1453725"/>
            <a:ext cx="5395428" cy="3950550"/>
          </a:xfrm>
          <a:prstGeom prst="rect">
            <a:avLst/>
          </a:prstGeom>
        </p:spPr>
      </p:pic>
    </p:spTree>
    <p:extLst>
      <p:ext uri="{BB962C8B-B14F-4D97-AF65-F5344CB8AC3E}">
        <p14:creationId xmlns:p14="http://schemas.microsoft.com/office/powerpoint/2010/main" val="242557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7E34-A0BE-41D1-9942-D28542F5D390}"/>
              </a:ext>
            </a:extLst>
          </p:cNvPr>
          <p:cNvSpPr>
            <a:spLocks noGrp="1"/>
          </p:cNvSpPr>
          <p:nvPr>
            <p:ph type="title"/>
          </p:nvPr>
        </p:nvSpPr>
        <p:spPr/>
        <p:txBody>
          <a:bodyPr>
            <a:normAutofit fontScale="90000"/>
          </a:bodyPr>
          <a:lstStyle/>
          <a:p>
            <a:r>
              <a:rPr lang="en-US" sz="4400" dirty="0"/>
              <a:t>Roots of Inequities</a:t>
            </a:r>
            <a:br>
              <a:rPr lang="en-US" sz="4400" dirty="0"/>
            </a:br>
            <a:r>
              <a:rPr lang="en-US" sz="4400" i="1" dirty="0"/>
              <a:t>How </a:t>
            </a:r>
            <a:r>
              <a:rPr lang="en-US" i="1" dirty="0"/>
              <a:t>d</a:t>
            </a:r>
            <a:r>
              <a:rPr lang="en-US" sz="4400" i="1" dirty="0"/>
              <a:t>id </a:t>
            </a:r>
            <a:r>
              <a:rPr lang="en-US" i="1" dirty="0"/>
              <a:t>w</a:t>
            </a:r>
            <a:r>
              <a:rPr lang="en-US" sz="4400" i="1" dirty="0"/>
              <a:t>e </a:t>
            </a:r>
            <a:r>
              <a:rPr lang="en-US" i="1" dirty="0"/>
              <a:t>g</a:t>
            </a:r>
            <a:r>
              <a:rPr lang="en-US" sz="4400" i="1" dirty="0"/>
              <a:t>et </a:t>
            </a:r>
            <a:r>
              <a:rPr lang="en-US" i="1" dirty="0"/>
              <a:t>h</a:t>
            </a:r>
            <a:r>
              <a:rPr lang="en-US" sz="4400" i="1" dirty="0"/>
              <a:t>ere?</a:t>
            </a:r>
            <a:endParaRPr lang="en-US" i="1" dirty="0"/>
          </a:p>
        </p:txBody>
      </p:sp>
      <p:sp>
        <p:nvSpPr>
          <p:cNvPr id="3" name="Content Placeholder 2">
            <a:extLst>
              <a:ext uri="{FF2B5EF4-FFF2-40B4-BE49-F238E27FC236}">
                <a16:creationId xmlns:a16="http://schemas.microsoft.com/office/drawing/2014/main" id="{3AACE1DE-FD4F-4C9A-BE50-D559634CE1EF}"/>
              </a:ext>
            </a:extLst>
          </p:cNvPr>
          <p:cNvSpPr>
            <a:spLocks noGrp="1"/>
          </p:cNvSpPr>
          <p:nvPr>
            <p:ph idx="1"/>
          </p:nvPr>
        </p:nvSpPr>
        <p:spPr>
          <a:xfrm>
            <a:off x="838200" y="1524000"/>
            <a:ext cx="7696200" cy="4038599"/>
          </a:xfrm>
        </p:spPr>
        <p:txBody>
          <a:bodyPr>
            <a:normAutofit/>
          </a:bodyPr>
          <a:lstStyle/>
          <a:p>
            <a:r>
              <a:rPr lang="en-US" sz="2400" dirty="0"/>
              <a:t>Disparities are </a:t>
            </a:r>
            <a:r>
              <a:rPr lang="en-US" sz="2400" b="1" dirty="0"/>
              <a:t>not simply because of lack of access </a:t>
            </a:r>
            <a:r>
              <a:rPr lang="en-US" sz="2400" dirty="0"/>
              <a:t>to health care or to poor individual choices.</a:t>
            </a:r>
          </a:p>
          <a:p>
            <a:r>
              <a:rPr lang="en-US" sz="2400" dirty="0"/>
              <a:t>Disparities are </a:t>
            </a:r>
            <a:r>
              <a:rPr lang="en-US" sz="2400" b="1" dirty="0"/>
              <a:t>mostly the result of policy decisions </a:t>
            </a:r>
            <a:r>
              <a:rPr lang="en-US" sz="2400" dirty="0"/>
              <a:t>that </a:t>
            </a:r>
            <a:r>
              <a:rPr lang="en-US" sz="2400" b="1" dirty="0"/>
              <a:t>systematically disadvantage </a:t>
            </a:r>
            <a:r>
              <a:rPr lang="en-US" sz="2400" dirty="0"/>
              <a:t>some populations over others.</a:t>
            </a:r>
          </a:p>
          <a:p>
            <a:pPr lvl="1"/>
            <a:r>
              <a:rPr lang="en-US" sz="2000" dirty="0"/>
              <a:t>Especially, populations of color and American Indians, GLBTQ, low income and people with disabilities </a:t>
            </a:r>
          </a:p>
          <a:p>
            <a:pPr lvl="1"/>
            <a:r>
              <a:rPr lang="en-US" sz="2000" dirty="0"/>
              <a:t>Structural racism</a:t>
            </a:r>
          </a:p>
        </p:txBody>
      </p:sp>
    </p:spTree>
    <p:extLst>
      <p:ext uri="{BB962C8B-B14F-4D97-AF65-F5344CB8AC3E}">
        <p14:creationId xmlns:p14="http://schemas.microsoft.com/office/powerpoint/2010/main" val="354822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108A-DB51-41FA-BD06-2C1456A76150}"/>
              </a:ext>
            </a:extLst>
          </p:cNvPr>
          <p:cNvSpPr>
            <a:spLocks noGrp="1"/>
          </p:cNvSpPr>
          <p:nvPr>
            <p:ph type="title"/>
          </p:nvPr>
        </p:nvSpPr>
        <p:spPr/>
        <p:txBody>
          <a:bodyPr/>
          <a:lstStyle/>
          <a:p>
            <a:r>
              <a:rPr lang="en-US" dirty="0"/>
              <a:t>Opportunity</a:t>
            </a:r>
          </a:p>
        </p:txBody>
      </p:sp>
      <p:sp>
        <p:nvSpPr>
          <p:cNvPr id="3" name="Text Placeholder 2">
            <a:extLst>
              <a:ext uri="{FF2B5EF4-FFF2-40B4-BE49-F238E27FC236}">
                <a16:creationId xmlns:a16="http://schemas.microsoft.com/office/drawing/2014/main" id="{C91112F1-7171-4F61-B85C-BB1D8C6026A1}"/>
              </a:ext>
            </a:extLst>
          </p:cNvPr>
          <p:cNvSpPr>
            <a:spLocks noGrp="1"/>
          </p:cNvSpPr>
          <p:nvPr>
            <p:ph type="body" idx="1"/>
          </p:nvPr>
        </p:nvSpPr>
        <p:spPr>
          <a:xfrm>
            <a:off x="404124" y="1484047"/>
            <a:ext cx="3024876" cy="639762"/>
          </a:xfrm>
        </p:spPr>
        <p:txBody>
          <a:bodyPr>
            <a:normAutofit fontScale="92500" lnSpcReduction="10000"/>
          </a:bodyPr>
          <a:lstStyle/>
          <a:p>
            <a:pPr algn="ctr"/>
            <a:r>
              <a:rPr kumimoji="0" lang="en-US" sz="2000" i="0" u="none" strike="noStrike" kern="1200" cap="none" spc="0" normalizeH="0" baseline="0" noProof="0" dirty="0">
                <a:ln>
                  <a:noFill/>
                </a:ln>
                <a:effectLst/>
                <a:uLnTx/>
                <a:uFillTx/>
                <a:latin typeface="+mj-lt"/>
                <a:ea typeface="+mn-ea"/>
                <a:cs typeface="+mn-cs"/>
              </a:rPr>
              <a:t>Communities of Opportunity</a:t>
            </a:r>
          </a:p>
        </p:txBody>
      </p:sp>
      <p:sp>
        <p:nvSpPr>
          <p:cNvPr id="4" name="Content Placeholder 3">
            <a:extLst>
              <a:ext uri="{FF2B5EF4-FFF2-40B4-BE49-F238E27FC236}">
                <a16:creationId xmlns:a16="http://schemas.microsoft.com/office/drawing/2014/main" id="{46FE6649-659C-4026-84BD-D817A10FBAB1}"/>
              </a:ext>
            </a:extLst>
          </p:cNvPr>
          <p:cNvSpPr>
            <a:spLocks noGrp="1"/>
          </p:cNvSpPr>
          <p:nvPr>
            <p:ph sz="half" idx="2"/>
          </p:nvPr>
        </p:nvSpPr>
        <p:spPr>
          <a:xfrm>
            <a:off x="439877" y="2163768"/>
            <a:ext cx="3024876" cy="3344748"/>
          </a:xfrm>
          <a:ln w="19050">
            <a:solidFill>
              <a:srgbClr val="92D050"/>
            </a:solidFill>
          </a:ln>
        </p:spPr>
        <p:txBody>
          <a:bodyPr>
            <a:normAutofit fontScale="62500" lnSpcReduction="20000"/>
          </a:bodyPr>
          <a:lstStyle/>
          <a:p>
            <a:pPr>
              <a:spcBef>
                <a:spcPts val="0"/>
              </a:spcBef>
              <a:spcAft>
                <a:spcPts val="600"/>
              </a:spcAft>
            </a:pPr>
            <a:r>
              <a:rPr lang="en-US" sz="2400" dirty="0"/>
              <a:t>Social/economic inclusion</a:t>
            </a:r>
          </a:p>
          <a:p>
            <a:pPr>
              <a:spcBef>
                <a:spcPts val="0"/>
              </a:spcBef>
              <a:spcAft>
                <a:spcPts val="600"/>
              </a:spcAft>
            </a:pPr>
            <a:r>
              <a:rPr lang="en-US" sz="2400" dirty="0"/>
              <a:t>Thriving small businesses and entrepreneurs</a:t>
            </a:r>
          </a:p>
          <a:p>
            <a:pPr>
              <a:spcBef>
                <a:spcPts val="0"/>
              </a:spcBef>
              <a:spcAft>
                <a:spcPts val="600"/>
              </a:spcAft>
            </a:pPr>
            <a:r>
              <a:rPr lang="en-US" sz="2400" dirty="0"/>
              <a:t>Financial institutions</a:t>
            </a:r>
          </a:p>
          <a:p>
            <a:pPr>
              <a:spcBef>
                <a:spcPts val="0"/>
              </a:spcBef>
              <a:spcAft>
                <a:spcPts val="600"/>
              </a:spcAft>
            </a:pPr>
            <a:r>
              <a:rPr lang="en-US" sz="2400" dirty="0"/>
              <a:t>Good transportation options and infrastructure</a:t>
            </a:r>
          </a:p>
          <a:p>
            <a:pPr>
              <a:spcBef>
                <a:spcPts val="0"/>
              </a:spcBef>
              <a:spcAft>
                <a:spcPts val="600"/>
              </a:spcAft>
            </a:pPr>
            <a:r>
              <a:rPr lang="en-US" sz="2400" dirty="0"/>
              <a:t>Home ownership</a:t>
            </a:r>
          </a:p>
          <a:p>
            <a:pPr>
              <a:spcBef>
                <a:spcPts val="0"/>
              </a:spcBef>
              <a:spcAft>
                <a:spcPts val="600"/>
              </a:spcAft>
            </a:pPr>
            <a:r>
              <a:rPr lang="en-US" sz="2400" dirty="0"/>
              <a:t>Better performing schools</a:t>
            </a:r>
          </a:p>
          <a:p>
            <a:pPr>
              <a:spcBef>
                <a:spcPts val="0"/>
              </a:spcBef>
              <a:spcAft>
                <a:spcPts val="600"/>
              </a:spcAft>
            </a:pPr>
            <a:r>
              <a:rPr lang="en-US" sz="2400" dirty="0"/>
              <a:t>Sufficient healthy housing</a:t>
            </a:r>
          </a:p>
          <a:p>
            <a:pPr>
              <a:spcBef>
                <a:spcPts val="0"/>
              </a:spcBef>
              <a:spcAft>
                <a:spcPts val="600"/>
              </a:spcAft>
            </a:pPr>
            <a:r>
              <a:rPr lang="en-US" sz="2400" dirty="0"/>
              <a:t>Grocery stores</a:t>
            </a:r>
          </a:p>
          <a:p>
            <a:pPr>
              <a:spcBef>
                <a:spcPts val="0"/>
              </a:spcBef>
              <a:spcAft>
                <a:spcPts val="600"/>
              </a:spcAft>
            </a:pPr>
            <a:r>
              <a:rPr lang="en-US" sz="2400" dirty="0"/>
              <a:t>IT connectivity</a:t>
            </a:r>
          </a:p>
          <a:p>
            <a:pPr>
              <a:spcBef>
                <a:spcPts val="0"/>
              </a:spcBef>
              <a:spcAft>
                <a:spcPts val="600"/>
              </a:spcAft>
            </a:pPr>
            <a:r>
              <a:rPr lang="en-US" sz="2400" dirty="0"/>
              <a:t>Strong local governance</a:t>
            </a:r>
          </a:p>
          <a:p>
            <a:pPr>
              <a:spcBef>
                <a:spcPts val="0"/>
              </a:spcBef>
              <a:spcAft>
                <a:spcPts val="600"/>
              </a:spcAft>
            </a:pPr>
            <a:r>
              <a:rPr lang="en-US" sz="2400" dirty="0"/>
              <a:t>Parks &amp; trails</a:t>
            </a:r>
          </a:p>
        </p:txBody>
      </p:sp>
      <p:pic>
        <p:nvPicPr>
          <p:cNvPr id="12" name="Picture 11">
            <a:extLst>
              <a:ext uri="{FF2B5EF4-FFF2-40B4-BE49-F238E27FC236}">
                <a16:creationId xmlns:a16="http://schemas.microsoft.com/office/drawing/2014/main" id="{42C55900-202B-4257-994C-FF98A98386C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55415" y="3108579"/>
            <a:ext cx="1170533" cy="1164437"/>
          </a:xfrm>
          <a:prstGeom prst="rect">
            <a:avLst/>
          </a:prstGeom>
        </p:spPr>
      </p:pic>
      <p:sp>
        <p:nvSpPr>
          <p:cNvPr id="10" name="Text Box 8">
            <a:extLst>
              <a:ext uri="{FF2B5EF4-FFF2-40B4-BE49-F238E27FC236}">
                <a16:creationId xmlns:a16="http://schemas.microsoft.com/office/drawing/2014/main" id="{C5C6EF7A-284E-41F9-9D6C-3B6E790EB717}"/>
              </a:ext>
            </a:extLst>
          </p:cNvPr>
          <p:cNvSpPr txBox="1">
            <a:spLocks noChangeArrowheads="1"/>
          </p:cNvSpPr>
          <p:nvPr/>
        </p:nvSpPr>
        <p:spPr bwMode="auto">
          <a:xfrm>
            <a:off x="3055415" y="3196270"/>
            <a:ext cx="1199906" cy="98905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entury Gothic"/>
                <a:ea typeface="+mn-ea"/>
                <a:cs typeface="+mn-cs"/>
              </a:rPr>
              <a:t>Good Health Status</a:t>
            </a:r>
          </a:p>
        </p:txBody>
      </p:sp>
      <p:sp>
        <p:nvSpPr>
          <p:cNvPr id="5" name="Text Placeholder 4">
            <a:extLst>
              <a:ext uri="{FF2B5EF4-FFF2-40B4-BE49-F238E27FC236}">
                <a16:creationId xmlns:a16="http://schemas.microsoft.com/office/drawing/2014/main" id="{10A90005-1DED-4560-A6D0-BEEBBCD6BADC}"/>
              </a:ext>
            </a:extLst>
          </p:cNvPr>
          <p:cNvSpPr>
            <a:spLocks noGrp="1"/>
          </p:cNvSpPr>
          <p:nvPr>
            <p:ph type="body" sz="quarter" idx="3"/>
          </p:nvPr>
        </p:nvSpPr>
        <p:spPr>
          <a:xfrm>
            <a:off x="4516635" y="1497494"/>
            <a:ext cx="3024876" cy="639762"/>
          </a:xfrm>
        </p:spPr>
        <p:txBody>
          <a:bodyPr>
            <a:noAutofit/>
          </a:bodyPr>
          <a:lstStyle/>
          <a:p>
            <a:pPr algn="ctr"/>
            <a:r>
              <a:rPr lang="en-US" sz="1900" dirty="0">
                <a:latin typeface="+mj-lt"/>
              </a:rPr>
              <a:t>Low-Opportunity Communities</a:t>
            </a:r>
          </a:p>
        </p:txBody>
      </p:sp>
      <p:sp>
        <p:nvSpPr>
          <p:cNvPr id="6" name="Content Placeholder 5">
            <a:extLst>
              <a:ext uri="{FF2B5EF4-FFF2-40B4-BE49-F238E27FC236}">
                <a16:creationId xmlns:a16="http://schemas.microsoft.com/office/drawing/2014/main" id="{924F2DB9-496C-450A-9CBB-23707204631A}"/>
              </a:ext>
            </a:extLst>
          </p:cNvPr>
          <p:cNvSpPr>
            <a:spLocks noGrp="1"/>
          </p:cNvSpPr>
          <p:nvPr>
            <p:ph sz="quarter" idx="4"/>
          </p:nvPr>
        </p:nvSpPr>
        <p:spPr>
          <a:xfrm>
            <a:off x="4516635" y="2131542"/>
            <a:ext cx="3024876" cy="3409200"/>
          </a:xfrm>
          <a:ln w="19050">
            <a:solidFill>
              <a:srgbClr val="FFC000"/>
            </a:solidFill>
          </a:ln>
        </p:spPr>
        <p:txBody>
          <a:bodyPr>
            <a:normAutofit fontScale="62500" lnSpcReduction="20000"/>
          </a:bodyPr>
          <a:lstStyle/>
          <a:p>
            <a:pPr>
              <a:spcBef>
                <a:spcPts val="0"/>
              </a:spcBef>
              <a:spcAft>
                <a:spcPts val="600"/>
              </a:spcAft>
            </a:pPr>
            <a:r>
              <a:rPr lang="en-US" sz="2400" dirty="0"/>
              <a:t>Social/economic exclusion</a:t>
            </a:r>
          </a:p>
          <a:p>
            <a:pPr>
              <a:spcBef>
                <a:spcPts val="0"/>
              </a:spcBef>
              <a:spcAft>
                <a:spcPts val="600"/>
              </a:spcAft>
            </a:pPr>
            <a:r>
              <a:rPr lang="en-US" sz="2400" dirty="0"/>
              <a:t>Few small businesses</a:t>
            </a:r>
          </a:p>
          <a:p>
            <a:pPr>
              <a:spcBef>
                <a:spcPts val="0"/>
              </a:spcBef>
              <a:spcAft>
                <a:spcPts val="600"/>
              </a:spcAft>
            </a:pPr>
            <a:r>
              <a:rPr lang="en-US" sz="2400" dirty="0"/>
              <a:t>Payday lenders</a:t>
            </a:r>
          </a:p>
          <a:p>
            <a:pPr>
              <a:spcBef>
                <a:spcPts val="0"/>
              </a:spcBef>
              <a:spcAft>
                <a:spcPts val="600"/>
              </a:spcAft>
            </a:pPr>
            <a:r>
              <a:rPr lang="en-US" sz="2400" dirty="0"/>
              <a:t>Few transportation options</a:t>
            </a:r>
          </a:p>
          <a:p>
            <a:pPr>
              <a:spcBef>
                <a:spcPts val="0"/>
              </a:spcBef>
              <a:spcAft>
                <a:spcPts val="600"/>
              </a:spcAft>
            </a:pPr>
            <a:r>
              <a:rPr lang="en-US" sz="2400" dirty="0"/>
              <a:t>Rental housing/foreclosure</a:t>
            </a:r>
          </a:p>
          <a:p>
            <a:pPr>
              <a:spcBef>
                <a:spcPts val="0"/>
              </a:spcBef>
              <a:spcAft>
                <a:spcPts val="600"/>
              </a:spcAft>
            </a:pPr>
            <a:r>
              <a:rPr lang="en-US" sz="2400" dirty="0"/>
              <a:t>Poor performing schools</a:t>
            </a:r>
          </a:p>
          <a:p>
            <a:pPr>
              <a:spcBef>
                <a:spcPts val="0"/>
              </a:spcBef>
              <a:spcAft>
                <a:spcPts val="600"/>
              </a:spcAft>
            </a:pPr>
            <a:r>
              <a:rPr lang="en-US" sz="2400" dirty="0"/>
              <a:t>Poor and limited housing stock</a:t>
            </a:r>
          </a:p>
          <a:p>
            <a:pPr>
              <a:spcBef>
                <a:spcPts val="0"/>
              </a:spcBef>
              <a:spcAft>
                <a:spcPts val="600"/>
              </a:spcAft>
            </a:pPr>
            <a:r>
              <a:rPr lang="en-US" sz="2400" dirty="0"/>
              <a:t>Increased pollution and contaminated drinking water</a:t>
            </a:r>
          </a:p>
          <a:p>
            <a:pPr>
              <a:spcBef>
                <a:spcPts val="0"/>
              </a:spcBef>
              <a:spcAft>
                <a:spcPts val="600"/>
              </a:spcAft>
            </a:pPr>
            <a:r>
              <a:rPr lang="en-US" sz="2400" dirty="0"/>
              <a:t>Fast food restaurants</a:t>
            </a:r>
          </a:p>
          <a:p>
            <a:pPr>
              <a:spcBef>
                <a:spcPts val="0"/>
              </a:spcBef>
              <a:spcAft>
                <a:spcPts val="600"/>
              </a:spcAft>
            </a:pPr>
            <a:r>
              <a:rPr lang="en-US" sz="2400" dirty="0"/>
              <a:t>Limited IT connections</a:t>
            </a:r>
          </a:p>
          <a:p>
            <a:pPr>
              <a:spcBef>
                <a:spcPts val="0"/>
              </a:spcBef>
              <a:spcAft>
                <a:spcPts val="600"/>
              </a:spcAft>
            </a:pPr>
            <a:r>
              <a:rPr lang="en-US" sz="2400" dirty="0"/>
              <a:t>Weak local governance</a:t>
            </a:r>
          </a:p>
          <a:p>
            <a:pPr>
              <a:spcBef>
                <a:spcPts val="0"/>
              </a:spcBef>
              <a:spcAft>
                <a:spcPts val="600"/>
              </a:spcAft>
            </a:pPr>
            <a:r>
              <a:rPr lang="en-US" sz="2400" dirty="0"/>
              <a:t>Unsafe/limited parks</a:t>
            </a:r>
          </a:p>
        </p:txBody>
      </p:sp>
      <p:pic>
        <p:nvPicPr>
          <p:cNvPr id="13" name="Picture 12">
            <a:extLst>
              <a:ext uri="{FF2B5EF4-FFF2-40B4-BE49-F238E27FC236}">
                <a16:creationId xmlns:a16="http://schemas.microsoft.com/office/drawing/2014/main" id="{3B2F05DF-4456-4832-8C3D-0A7A204D66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40834" y="2233862"/>
            <a:ext cx="1182727" cy="1164437"/>
          </a:xfrm>
          <a:prstGeom prst="rect">
            <a:avLst/>
          </a:prstGeom>
        </p:spPr>
      </p:pic>
      <p:sp>
        <p:nvSpPr>
          <p:cNvPr id="17" name="TextBox 16">
            <a:extLst>
              <a:ext uri="{FF2B5EF4-FFF2-40B4-BE49-F238E27FC236}">
                <a16:creationId xmlns:a16="http://schemas.microsoft.com/office/drawing/2014/main" id="{41CE9158-F4D4-4363-811B-010CFC87C334}"/>
              </a:ext>
            </a:extLst>
          </p:cNvPr>
          <p:cNvSpPr txBox="1"/>
          <p:nvPr/>
        </p:nvSpPr>
        <p:spPr>
          <a:xfrm>
            <a:off x="7179525" y="2322524"/>
            <a:ext cx="1305344" cy="989053"/>
          </a:xfrm>
          <a:prstGeom prst="rect">
            <a:avLst/>
          </a:prstGeom>
          <a:noFill/>
        </p:spPr>
        <p:txBody>
          <a:bodyPr wrap="square">
            <a:spAutoFit/>
          </a:bodyPr>
          <a:lstStyle/>
          <a:p>
            <a:pPr marL="0" marR="0" lvl="0" indent="0" algn="ctr" defTabSz="914400" rtl="0" eaLnBrk="1" fontAlgn="auto" latinLnBrk="0" hangingPunct="1">
              <a:lnSpc>
                <a:spcPts val="24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a:ea typeface="+mn-ea"/>
                <a:cs typeface="+mn-cs"/>
              </a:rPr>
              <a:t>Poor Health Status</a:t>
            </a:r>
          </a:p>
        </p:txBody>
      </p:sp>
      <p:sp>
        <p:nvSpPr>
          <p:cNvPr id="11" name="Text Box 10">
            <a:extLst>
              <a:ext uri="{FF2B5EF4-FFF2-40B4-BE49-F238E27FC236}">
                <a16:creationId xmlns:a16="http://schemas.microsoft.com/office/drawing/2014/main" id="{388B429B-AF78-4E0E-95F2-E1EEA42723DF}"/>
              </a:ext>
            </a:extLst>
          </p:cNvPr>
          <p:cNvSpPr txBox="1">
            <a:spLocks noChangeArrowheads="1"/>
          </p:cNvSpPr>
          <p:nvPr/>
        </p:nvSpPr>
        <p:spPr bwMode="auto">
          <a:xfrm>
            <a:off x="7660360" y="3545002"/>
            <a:ext cx="1305344" cy="163121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600"/>
              </a:lnSpc>
              <a:spcBef>
                <a:spcPts val="1800"/>
              </a:spcBef>
              <a:spcAft>
                <a:spcPts val="0"/>
              </a:spcAft>
              <a:buClrTx/>
              <a:buSzTx/>
              <a:buFontTx/>
              <a:buNone/>
              <a:tabLst/>
              <a:defRPr/>
            </a:pPr>
            <a:r>
              <a:rPr kumimoji="0" lang="en-US" sz="1200" b="1" i="0" u="none" strike="noStrike" kern="1200" cap="none" spc="0" normalizeH="0" baseline="0" noProof="0" dirty="0">
                <a:ln>
                  <a:noFill/>
                </a:ln>
                <a:effectLst/>
                <a:uLnTx/>
                <a:uFillTx/>
                <a:ea typeface="+mn-ea"/>
                <a:cs typeface="+mn-cs"/>
              </a:rPr>
              <a:t>Contributes to health disparities: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effectLst/>
                <a:uLnTx/>
                <a:uFillTx/>
                <a:ea typeface="+mn-ea"/>
                <a:cs typeface="+mn-cs"/>
              </a:rPr>
              <a:t>Diabetes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effectLst/>
                <a:uLnTx/>
                <a:uFillTx/>
                <a:ea typeface="+mn-ea"/>
                <a:cs typeface="+mn-cs"/>
              </a:rPr>
              <a:t>Cancer</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effectLst/>
                <a:uLnTx/>
                <a:uFillTx/>
                <a:ea typeface="+mn-ea"/>
                <a:cs typeface="+mn-cs"/>
              </a:rPr>
              <a:t>Asthma</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effectLst/>
                <a:uLnTx/>
                <a:uFillTx/>
                <a:ea typeface="+mn-ea"/>
                <a:cs typeface="+mn-cs"/>
              </a:rPr>
              <a:t>Obesity</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effectLst/>
                <a:uLnTx/>
                <a:uFillTx/>
                <a:ea typeface="+mn-ea"/>
                <a:cs typeface="+mn-cs"/>
              </a:rPr>
              <a:t>Injury</a:t>
            </a:r>
          </a:p>
        </p:txBody>
      </p:sp>
    </p:spTree>
    <p:extLst>
      <p:ext uri="{BB962C8B-B14F-4D97-AF65-F5344CB8AC3E}">
        <p14:creationId xmlns:p14="http://schemas.microsoft.com/office/powerpoint/2010/main" val="151346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6014-0771-40BD-A02C-ACEE0DB95BC5}"/>
              </a:ext>
            </a:extLst>
          </p:cNvPr>
          <p:cNvSpPr>
            <a:spLocks noGrp="1"/>
          </p:cNvSpPr>
          <p:nvPr>
            <p:ph type="title"/>
          </p:nvPr>
        </p:nvSpPr>
        <p:spPr/>
        <p:txBody>
          <a:bodyPr>
            <a:normAutofit/>
          </a:bodyPr>
          <a:lstStyle/>
          <a:p>
            <a:r>
              <a:rPr lang="en-US" sz="4000" dirty="0"/>
              <a:t>Structural/Institutional Racism</a:t>
            </a:r>
          </a:p>
        </p:txBody>
      </p:sp>
      <p:sp>
        <p:nvSpPr>
          <p:cNvPr id="3" name="Content Placeholder 2">
            <a:extLst>
              <a:ext uri="{FF2B5EF4-FFF2-40B4-BE49-F238E27FC236}">
                <a16:creationId xmlns:a16="http://schemas.microsoft.com/office/drawing/2014/main" id="{A7A4765E-0DEB-4C57-B53E-058FED1D61D7}"/>
              </a:ext>
            </a:extLst>
          </p:cNvPr>
          <p:cNvSpPr>
            <a:spLocks noGrp="1"/>
          </p:cNvSpPr>
          <p:nvPr>
            <p:ph idx="1"/>
          </p:nvPr>
        </p:nvSpPr>
        <p:spPr>
          <a:xfrm>
            <a:off x="609600" y="1600201"/>
            <a:ext cx="8077200" cy="3886200"/>
          </a:xfrm>
        </p:spPr>
        <p:txBody>
          <a:bodyPr/>
          <a:lstStyle/>
          <a:p>
            <a:pPr marL="0" indent="0">
              <a:buNone/>
            </a:pPr>
            <a:r>
              <a:rPr lang="en-US" sz="2400" dirty="0"/>
              <a:t>Structural racism is the </a:t>
            </a:r>
            <a:r>
              <a:rPr lang="en-US" sz="2400" b="1" dirty="0"/>
              <a:t>normalization</a:t>
            </a:r>
            <a:r>
              <a:rPr lang="en-US" sz="2400" dirty="0"/>
              <a:t> of an array of dynamics—historical, cultural, institutional and interpersonal—that routinely advantage white people while producing cumulative and chronic adverse outcomes for people of color and American Indians. </a:t>
            </a:r>
          </a:p>
        </p:txBody>
      </p:sp>
    </p:spTree>
    <p:extLst>
      <p:ext uri="{BB962C8B-B14F-4D97-AF65-F5344CB8AC3E}">
        <p14:creationId xmlns:p14="http://schemas.microsoft.com/office/powerpoint/2010/main" val="108378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CC4B-81AA-474B-8D92-9E6AC5252286}"/>
              </a:ext>
            </a:extLst>
          </p:cNvPr>
          <p:cNvSpPr>
            <a:spLocks noGrp="1"/>
          </p:cNvSpPr>
          <p:nvPr>
            <p:ph type="title"/>
          </p:nvPr>
        </p:nvSpPr>
        <p:spPr/>
        <p:txBody>
          <a:bodyPr>
            <a:noAutofit/>
          </a:bodyPr>
          <a:lstStyle/>
          <a:p>
            <a:r>
              <a:rPr lang="en-US" sz="4000" dirty="0"/>
              <a:t>So what holds the pattern in place?</a:t>
            </a:r>
          </a:p>
        </p:txBody>
      </p:sp>
      <p:pic>
        <p:nvPicPr>
          <p:cNvPr id="3" name="Picture 2" descr="Health, Living Conditions, and Capacity to Act">
            <a:extLst>
              <a:ext uri="{FF2B5EF4-FFF2-40B4-BE49-F238E27FC236}">
                <a16:creationId xmlns:a16="http://schemas.microsoft.com/office/drawing/2014/main" id="{9502D722-7906-40AE-BD10-CB73AC6EC401}"/>
              </a:ext>
            </a:extLst>
          </p:cNvPr>
          <p:cNvPicPr>
            <a:picLocks noChangeAspect="1"/>
          </p:cNvPicPr>
          <p:nvPr/>
        </p:nvPicPr>
        <p:blipFill>
          <a:blip r:embed="rId2"/>
          <a:stretch>
            <a:fillRect/>
          </a:stretch>
        </p:blipFill>
        <p:spPr>
          <a:xfrm>
            <a:off x="409524" y="1408876"/>
            <a:ext cx="5200339" cy="3603048"/>
          </a:xfrm>
          <a:prstGeom prst="rect">
            <a:avLst/>
          </a:prstGeom>
        </p:spPr>
      </p:pic>
      <p:sp>
        <p:nvSpPr>
          <p:cNvPr id="4" name="Content Placeholder 3">
            <a:extLst>
              <a:ext uri="{FF2B5EF4-FFF2-40B4-BE49-F238E27FC236}">
                <a16:creationId xmlns:a16="http://schemas.microsoft.com/office/drawing/2014/main" id="{67780FBA-29F2-46EC-8EC7-5D218C5F6C03}"/>
              </a:ext>
            </a:extLst>
          </p:cNvPr>
          <p:cNvSpPr>
            <a:spLocks noGrp="1"/>
          </p:cNvSpPr>
          <p:nvPr>
            <p:ph sz="half" idx="2"/>
          </p:nvPr>
        </p:nvSpPr>
        <p:spPr>
          <a:xfrm>
            <a:off x="5707588" y="1846075"/>
            <a:ext cx="2979212" cy="3165849"/>
          </a:xfrm>
        </p:spPr>
        <p:txBody>
          <a:bodyPr>
            <a:normAutofit/>
          </a:bodyPr>
          <a:lstStyle/>
          <a:p>
            <a:pPr marL="0" indent="0">
              <a:buNone/>
            </a:pPr>
            <a:r>
              <a:rPr kumimoji="0" lang="en-US" sz="1800" b="0" i="0" u="none" strike="noStrike" kern="1200" cap="none" spc="0" normalizeH="0" baseline="0" noProof="0" dirty="0">
                <a:ln>
                  <a:noFill/>
                </a:ln>
                <a:solidFill>
                  <a:prstClr val="black"/>
                </a:solidFill>
                <a:effectLst/>
                <a:uLnTx/>
                <a:uFillTx/>
                <a:ea typeface="+mn-ea"/>
                <a:cs typeface="+mn-cs"/>
              </a:rPr>
              <a:t>To create health, we must build our skills to foster the “capacity to act” (power).</a:t>
            </a:r>
          </a:p>
        </p:txBody>
      </p:sp>
    </p:spTree>
    <p:extLst>
      <p:ext uri="{BB962C8B-B14F-4D97-AF65-F5344CB8AC3E}">
        <p14:creationId xmlns:p14="http://schemas.microsoft.com/office/powerpoint/2010/main" val="1090806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6014-0771-40BD-A02C-ACEE0DB95BC5}"/>
              </a:ext>
            </a:extLst>
          </p:cNvPr>
          <p:cNvSpPr>
            <a:spLocks noGrp="1"/>
          </p:cNvSpPr>
          <p:nvPr>
            <p:ph type="title"/>
          </p:nvPr>
        </p:nvSpPr>
        <p:spPr/>
        <p:txBody>
          <a:bodyPr>
            <a:normAutofit fontScale="90000"/>
          </a:bodyPr>
          <a:lstStyle/>
          <a:p>
            <a:r>
              <a:rPr lang="en-US" b="1" dirty="0"/>
              <a:t>Now what? </a:t>
            </a:r>
            <a:br>
              <a:rPr lang="en-US" b="1" dirty="0"/>
            </a:br>
            <a:r>
              <a:rPr lang="en-US" i="1" dirty="0"/>
              <a:t>Practices to change patterns</a:t>
            </a:r>
          </a:p>
        </p:txBody>
      </p:sp>
      <p:sp>
        <p:nvSpPr>
          <p:cNvPr id="3" name="Content Placeholder 2">
            <a:extLst>
              <a:ext uri="{FF2B5EF4-FFF2-40B4-BE49-F238E27FC236}">
                <a16:creationId xmlns:a16="http://schemas.microsoft.com/office/drawing/2014/main" id="{A7A4765E-0DEB-4C57-B53E-058FED1D61D7}"/>
              </a:ext>
            </a:extLst>
          </p:cNvPr>
          <p:cNvSpPr>
            <a:spLocks noGrp="1"/>
          </p:cNvSpPr>
          <p:nvPr>
            <p:ph idx="1"/>
          </p:nvPr>
        </p:nvSpPr>
        <p:spPr>
          <a:xfrm>
            <a:off x="457200" y="1676400"/>
            <a:ext cx="8229600" cy="3886200"/>
          </a:xfrm>
        </p:spPr>
        <p:txBody>
          <a:bodyPr>
            <a:normAutofit lnSpcReduction="10000"/>
          </a:bodyPr>
          <a:lstStyle/>
          <a:p>
            <a:pPr marL="228600" indent="-228600">
              <a:spcBef>
                <a:spcPts val="0"/>
              </a:spcBef>
              <a:spcAft>
                <a:spcPts val="1200"/>
              </a:spcAft>
              <a:defRPr/>
            </a:pPr>
            <a:r>
              <a:rPr lang="en-US" sz="2000" b="1" dirty="0">
                <a:solidFill>
                  <a:srgbClr val="C00000"/>
                </a:solidFill>
              </a:rPr>
              <a:t>Lead with equity and prioritize belonging. Build inclusive, thriving relationships at every level</a:t>
            </a:r>
            <a:r>
              <a:rPr lang="en-US" sz="2000" dirty="0">
                <a:solidFill>
                  <a:srgbClr val="C00000"/>
                </a:solidFill>
              </a:rPr>
              <a:t> </a:t>
            </a:r>
            <a:r>
              <a:rPr lang="en-US" sz="2000" b="1" dirty="0">
                <a:solidFill>
                  <a:srgbClr val="C00000"/>
                </a:solidFill>
              </a:rPr>
              <a:t>–</a:t>
            </a:r>
            <a:r>
              <a:rPr lang="en-US" sz="2000" dirty="0">
                <a:solidFill>
                  <a:srgbClr val="C00000"/>
                </a:solidFill>
              </a:rPr>
              <a:t> </a:t>
            </a:r>
            <a:r>
              <a:rPr lang="en-US" sz="2000" b="1" dirty="0">
                <a:solidFill>
                  <a:srgbClr val="C00000"/>
                </a:solidFill>
              </a:rPr>
              <a:t>individual, family, community and population through 3 strategic practices.</a:t>
            </a:r>
          </a:p>
          <a:p>
            <a:pPr marL="228600" indent="-228600">
              <a:spcBef>
                <a:spcPts val="0"/>
              </a:spcBef>
              <a:spcAft>
                <a:spcPts val="1200"/>
              </a:spcAft>
              <a:defRPr/>
            </a:pPr>
            <a:r>
              <a:rPr lang="en-US" sz="2000" b="1" dirty="0"/>
              <a:t>Organize narrative</a:t>
            </a:r>
            <a:r>
              <a:rPr lang="en-US" sz="2000" dirty="0"/>
              <a:t>: Expand our understanding of what creates health through relationships, data, narrative to – build public and political will.</a:t>
            </a:r>
          </a:p>
          <a:p>
            <a:pPr marL="228600" indent="-228600">
              <a:spcBef>
                <a:spcPts val="0"/>
              </a:spcBef>
              <a:spcAft>
                <a:spcPts val="1200"/>
              </a:spcAft>
              <a:defRPr/>
            </a:pPr>
            <a:r>
              <a:rPr lang="en-US" sz="2000" b="1" dirty="0"/>
              <a:t>Organize People</a:t>
            </a:r>
            <a:r>
              <a:rPr lang="en-US" sz="2000" dirty="0"/>
              <a:t>: Strengthen the community’s capacity to assure the conditions for health.</a:t>
            </a:r>
          </a:p>
          <a:p>
            <a:pPr marL="228600" indent="-228600">
              <a:spcBef>
                <a:spcPts val="0"/>
              </a:spcBef>
              <a:defRPr/>
            </a:pPr>
            <a:r>
              <a:rPr lang="en-US" sz="2000" b="1" dirty="0"/>
              <a:t>Organize Resources</a:t>
            </a:r>
            <a:r>
              <a:rPr lang="en-US" sz="2000" dirty="0"/>
              <a:t>: Address how systems work. Apply a policy, systems, environmental and cultural change approach to every level of the system.</a:t>
            </a:r>
            <a:endParaRPr lang="en-US" sz="2000" b="1" dirty="0"/>
          </a:p>
        </p:txBody>
      </p:sp>
    </p:spTree>
    <p:extLst>
      <p:ext uri="{BB962C8B-B14F-4D97-AF65-F5344CB8AC3E}">
        <p14:creationId xmlns:p14="http://schemas.microsoft.com/office/powerpoint/2010/main" val="76926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6014-0771-40BD-A02C-ACEE0DB95BC5}"/>
              </a:ext>
            </a:extLst>
          </p:cNvPr>
          <p:cNvSpPr>
            <a:spLocks noGrp="1"/>
          </p:cNvSpPr>
          <p:nvPr>
            <p:ph type="title"/>
          </p:nvPr>
        </p:nvSpPr>
        <p:spPr/>
        <p:txBody>
          <a:bodyPr>
            <a:normAutofit/>
          </a:bodyPr>
          <a:lstStyle/>
          <a:p>
            <a:r>
              <a:rPr lang="en-US" sz="4000" dirty="0"/>
              <a:t>Employ Tools with Equity as Aim</a:t>
            </a:r>
          </a:p>
        </p:txBody>
      </p:sp>
      <p:sp>
        <p:nvSpPr>
          <p:cNvPr id="3" name="Content Placeholder 2">
            <a:extLst>
              <a:ext uri="{FF2B5EF4-FFF2-40B4-BE49-F238E27FC236}">
                <a16:creationId xmlns:a16="http://schemas.microsoft.com/office/drawing/2014/main" id="{A7A4765E-0DEB-4C57-B53E-058FED1D61D7}"/>
              </a:ext>
            </a:extLst>
          </p:cNvPr>
          <p:cNvSpPr>
            <a:spLocks noGrp="1"/>
          </p:cNvSpPr>
          <p:nvPr>
            <p:ph idx="1"/>
          </p:nvPr>
        </p:nvSpPr>
        <p:spPr/>
        <p:txBody>
          <a:bodyPr>
            <a:normAutofit fontScale="77500" lnSpcReduction="20000"/>
          </a:bodyPr>
          <a:lstStyle/>
          <a:p>
            <a:pPr>
              <a:spcBef>
                <a:spcPts val="600"/>
              </a:spcBef>
              <a:spcAft>
                <a:spcPts val="600"/>
              </a:spcAft>
            </a:pPr>
            <a:r>
              <a:rPr lang="en-US" sz="3100" dirty="0"/>
              <a:t>Data-collection and analysis</a:t>
            </a:r>
          </a:p>
          <a:p>
            <a:pPr>
              <a:spcBef>
                <a:spcPts val="600"/>
              </a:spcBef>
              <a:spcAft>
                <a:spcPts val="600"/>
              </a:spcAft>
            </a:pPr>
            <a:r>
              <a:rPr lang="en-US" sz="3100" dirty="0"/>
              <a:t>Reports, white papers, bully pulpit </a:t>
            </a:r>
          </a:p>
          <a:p>
            <a:pPr>
              <a:spcBef>
                <a:spcPts val="600"/>
              </a:spcBef>
              <a:spcAft>
                <a:spcPts val="600"/>
              </a:spcAft>
            </a:pPr>
            <a:r>
              <a:rPr lang="en-US" sz="3100" dirty="0"/>
              <a:t>Programs</a:t>
            </a:r>
            <a:r>
              <a:rPr lang="en-US" sz="3200" dirty="0"/>
              <a:t> –</a:t>
            </a:r>
            <a:r>
              <a:rPr lang="en-US" sz="3100" dirty="0"/>
              <a:t> grant-making</a:t>
            </a:r>
          </a:p>
          <a:p>
            <a:pPr>
              <a:spcBef>
                <a:spcPts val="600"/>
              </a:spcBef>
              <a:spcAft>
                <a:spcPts val="600"/>
              </a:spcAft>
            </a:pPr>
            <a:r>
              <a:rPr lang="en-US" sz="3100" dirty="0"/>
              <a:t>Stakeholder/Partner/ Scan and power analysis</a:t>
            </a:r>
          </a:p>
          <a:p>
            <a:pPr>
              <a:spcBef>
                <a:spcPts val="600"/>
              </a:spcBef>
              <a:spcAft>
                <a:spcPts val="600"/>
              </a:spcAft>
            </a:pPr>
            <a:r>
              <a:rPr lang="en-US" sz="3100" dirty="0"/>
              <a:t>*Convening-Process</a:t>
            </a:r>
            <a:r>
              <a:rPr lang="en-US" sz="3200" dirty="0"/>
              <a:t> – </a:t>
            </a:r>
            <a:r>
              <a:rPr lang="en-US" sz="3100" dirty="0"/>
              <a:t>community engagement, partnerships</a:t>
            </a:r>
          </a:p>
          <a:p>
            <a:pPr>
              <a:spcBef>
                <a:spcPts val="600"/>
              </a:spcBef>
              <a:spcAft>
                <a:spcPts val="600"/>
              </a:spcAft>
            </a:pPr>
            <a:r>
              <a:rPr lang="en-US" sz="3100" dirty="0"/>
              <a:t>Health in all policies</a:t>
            </a:r>
            <a:r>
              <a:rPr lang="en-US" sz="3200" dirty="0"/>
              <a:t> – </a:t>
            </a:r>
            <a:r>
              <a:rPr lang="en-US" sz="3100" dirty="0"/>
              <a:t>policy at all levels, health impact assessment</a:t>
            </a:r>
          </a:p>
          <a:p>
            <a:pPr>
              <a:spcBef>
                <a:spcPts val="600"/>
              </a:spcBef>
              <a:spcAft>
                <a:spcPts val="600"/>
              </a:spcAft>
            </a:pPr>
            <a:r>
              <a:rPr lang="en-US" sz="3100" dirty="0"/>
              <a:t>Asking questions</a:t>
            </a:r>
          </a:p>
        </p:txBody>
      </p:sp>
    </p:spTree>
    <p:extLst>
      <p:ext uri="{BB962C8B-B14F-4D97-AF65-F5344CB8AC3E}">
        <p14:creationId xmlns:p14="http://schemas.microsoft.com/office/powerpoint/2010/main" val="3660666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7E34-A0BE-41D1-9942-D28542F5D390}"/>
              </a:ext>
            </a:extLst>
          </p:cNvPr>
          <p:cNvSpPr>
            <a:spLocks noGrp="1"/>
          </p:cNvSpPr>
          <p:nvPr>
            <p:ph type="title"/>
          </p:nvPr>
        </p:nvSpPr>
        <p:spPr>
          <a:xfrm>
            <a:off x="152400" y="304800"/>
            <a:ext cx="8763000" cy="1447800"/>
          </a:xfrm>
        </p:spPr>
        <p:txBody>
          <a:bodyPr>
            <a:noAutofit/>
          </a:bodyPr>
          <a:lstStyle/>
          <a:p>
            <a:r>
              <a:rPr lang="en-US" sz="3200" b="1" dirty="0"/>
              <a:t>Asking Questions </a:t>
            </a:r>
            <a:br>
              <a:rPr lang="en-US" sz="3200" dirty="0"/>
            </a:br>
            <a:r>
              <a:rPr lang="en-US" sz="2400" dirty="0"/>
              <a:t>Examine Policies, Processes, Values, Beliefs, and Assumptions </a:t>
            </a:r>
            <a:endParaRPr lang="en-US" sz="3200" dirty="0"/>
          </a:p>
        </p:txBody>
      </p:sp>
      <p:sp>
        <p:nvSpPr>
          <p:cNvPr id="3" name="Content Placeholder 2">
            <a:extLst>
              <a:ext uri="{FF2B5EF4-FFF2-40B4-BE49-F238E27FC236}">
                <a16:creationId xmlns:a16="http://schemas.microsoft.com/office/drawing/2014/main" id="{3AACE1DE-FD4F-4C9A-BE50-D559634CE1EF}"/>
              </a:ext>
            </a:extLst>
          </p:cNvPr>
          <p:cNvSpPr>
            <a:spLocks noGrp="1"/>
          </p:cNvSpPr>
          <p:nvPr>
            <p:ph idx="1"/>
          </p:nvPr>
        </p:nvSpPr>
        <p:spPr>
          <a:xfrm>
            <a:off x="457200" y="1915656"/>
            <a:ext cx="8229600" cy="3152755"/>
          </a:xfrm>
        </p:spPr>
        <p:txBody>
          <a:bodyPr>
            <a:normAutofit/>
          </a:bodyPr>
          <a:lstStyle/>
          <a:p>
            <a:pPr marL="914400" lvl="1" indent="-457200">
              <a:buFont typeface="Wingdings" panose="05000000000000000000" pitchFamily="2" charset="2"/>
              <a:buChar char="ü"/>
            </a:pPr>
            <a:r>
              <a:rPr lang="en-US" sz="2000" dirty="0"/>
              <a:t>What is working? What is the health impact? Who benefits?</a:t>
            </a:r>
          </a:p>
          <a:p>
            <a:pPr marL="914400" lvl="1" indent="-457200">
              <a:buFont typeface="Wingdings" panose="05000000000000000000" pitchFamily="2" charset="2"/>
              <a:buChar char="ü"/>
            </a:pPr>
            <a:r>
              <a:rPr lang="en-US" sz="2000" dirty="0"/>
              <a:t>Outcome versus intent?</a:t>
            </a:r>
          </a:p>
          <a:p>
            <a:pPr marL="914400" lvl="1" indent="-457200">
              <a:buFont typeface="Wingdings" panose="05000000000000000000" pitchFamily="2" charset="2"/>
              <a:buChar char="ü"/>
            </a:pPr>
            <a:r>
              <a:rPr lang="en-US" sz="2000" dirty="0"/>
              <a:t>Who is deciding? What narratives and whose values, beliefs and assumptions influence decisions? </a:t>
            </a:r>
          </a:p>
          <a:p>
            <a:pPr marL="914400" lvl="1" indent="-457200">
              <a:buFont typeface="Wingdings" panose="05000000000000000000" pitchFamily="2" charset="2"/>
              <a:buChar char="ü"/>
            </a:pPr>
            <a:r>
              <a:rPr lang="en-US" sz="2000" dirty="0"/>
              <a:t>What policies, practices, processes create inequities within our organizations and more broadly?</a:t>
            </a:r>
          </a:p>
          <a:p>
            <a:pPr marL="914400" lvl="1" indent="-457200">
              <a:buFont typeface="Wingdings" panose="05000000000000000000" pitchFamily="2" charset="2"/>
              <a:buChar char="ü"/>
            </a:pPr>
            <a:r>
              <a:rPr lang="en-US" sz="2000" dirty="0"/>
              <a:t>Where are structural inequities and structural racism creating inequitable health outcomes?</a:t>
            </a:r>
          </a:p>
          <a:p>
            <a:pPr marL="914400" lvl="1" indent="-457200">
              <a:buFont typeface="Wingdings" panose="05000000000000000000" pitchFamily="2" charset="2"/>
              <a:buChar char="ü"/>
            </a:pPr>
            <a:r>
              <a:rPr lang="en-US" sz="2000" dirty="0"/>
              <a:t>Tension and partnership work together</a:t>
            </a:r>
          </a:p>
        </p:txBody>
      </p:sp>
      <p:sp>
        <p:nvSpPr>
          <p:cNvPr id="6" name="TextBox 5">
            <a:extLst>
              <a:ext uri="{FF2B5EF4-FFF2-40B4-BE49-F238E27FC236}">
                <a16:creationId xmlns:a16="http://schemas.microsoft.com/office/drawing/2014/main" id="{B1D6A5F2-800A-4F4C-8824-919485B4CF5B}"/>
              </a:ext>
            </a:extLst>
          </p:cNvPr>
          <p:cNvSpPr txBox="1"/>
          <p:nvPr/>
        </p:nvSpPr>
        <p:spPr>
          <a:xfrm>
            <a:off x="457200" y="5068411"/>
            <a:ext cx="769620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a:ea typeface="+mn-ea"/>
              <a:cs typeface="+mn-cs"/>
              <a:hlinkClick r:id="" action="ppaction://noacti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hlinkClick r:id="" action="ppaction://noaction"/>
              </a:rPr>
              <a:t>http</a:t>
            </a:r>
            <a:r>
              <a:rPr kumimoji="0" lang="en-US" sz="1200" b="0" i="0" u="none" strike="noStrike" kern="1200" cap="none" spc="0" normalizeH="0" baseline="0" noProof="0" dirty="0">
                <a:ln>
                  <a:noFill/>
                </a:ln>
                <a:solidFill>
                  <a:prstClr val="black"/>
                </a:solidFill>
                <a:effectLst/>
                <a:uLnTx/>
                <a:uFillTx/>
                <a:latin typeface="Century Gothic"/>
                <a:ea typeface="+mn-ea"/>
                <a:cs typeface="+mn-cs"/>
                <a:hlinkClick r:id="rId2"/>
              </a:rPr>
              <a:t>://www.health.state.mn.us/divs/opi/resources/docs/1811advancingHEkeyQs.pdf</a:t>
            </a:r>
            <a:endParaRPr kumimoji="0" lang="en-US"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6475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77E9-22B3-496C-9CAB-B04D6D8F7431}"/>
              </a:ext>
            </a:extLst>
          </p:cNvPr>
          <p:cNvSpPr>
            <a:spLocks noGrp="1"/>
          </p:cNvSpPr>
          <p:nvPr>
            <p:ph type="title"/>
          </p:nvPr>
        </p:nvSpPr>
        <p:spPr/>
        <p:txBody>
          <a:bodyPr>
            <a:normAutofit/>
          </a:bodyPr>
          <a:lstStyle/>
          <a:p>
            <a:r>
              <a:rPr lang="en-US" sz="4000" dirty="0"/>
              <a:t>Overall Lessons </a:t>
            </a:r>
          </a:p>
        </p:txBody>
      </p:sp>
      <p:sp>
        <p:nvSpPr>
          <p:cNvPr id="3" name="Content Placeholder 2">
            <a:extLst>
              <a:ext uri="{FF2B5EF4-FFF2-40B4-BE49-F238E27FC236}">
                <a16:creationId xmlns:a16="http://schemas.microsoft.com/office/drawing/2014/main" id="{C235EE88-2A63-4A22-B8F0-F3EFA77DE8B8}"/>
              </a:ext>
            </a:extLst>
          </p:cNvPr>
          <p:cNvSpPr>
            <a:spLocks noGrp="1"/>
          </p:cNvSpPr>
          <p:nvPr>
            <p:ph idx="1"/>
          </p:nvPr>
        </p:nvSpPr>
        <p:spPr>
          <a:xfrm>
            <a:off x="446314" y="1295400"/>
            <a:ext cx="8229600" cy="3886200"/>
          </a:xfrm>
        </p:spPr>
        <p:txBody>
          <a:bodyPr>
            <a:normAutofit fontScale="92500" lnSpcReduction="10000"/>
          </a:bodyPr>
          <a:lstStyle/>
          <a:p>
            <a:r>
              <a:rPr lang="en-US" sz="2200" b="1" dirty="0"/>
              <a:t>Organic</a:t>
            </a:r>
            <a:r>
              <a:rPr lang="en-US" sz="2200" dirty="0"/>
              <a:t>: Must be interwoven with all other work and recognized as iterative</a:t>
            </a:r>
          </a:p>
          <a:p>
            <a:r>
              <a:rPr lang="en-US" sz="2200" dirty="0"/>
              <a:t>Must be </a:t>
            </a:r>
            <a:r>
              <a:rPr lang="en-US" sz="2200" b="1" dirty="0"/>
              <a:t>intentional</a:t>
            </a:r>
            <a:r>
              <a:rPr lang="en-US" sz="2200" u="sng" dirty="0"/>
              <a:t> </a:t>
            </a:r>
          </a:p>
          <a:p>
            <a:r>
              <a:rPr lang="en-US" sz="2200" b="1" dirty="0"/>
              <a:t>Commitment: </a:t>
            </a:r>
            <a:r>
              <a:rPr lang="en-US" sz="2200" dirty="0"/>
              <a:t>Requires commitment to </a:t>
            </a:r>
            <a:r>
              <a:rPr lang="en-US" sz="2200" i="1" dirty="0"/>
              <a:t>building our organizational and community capacity and skills</a:t>
            </a:r>
            <a:r>
              <a:rPr lang="en-US" sz="2200" dirty="0"/>
              <a:t>  </a:t>
            </a:r>
          </a:p>
          <a:p>
            <a:pPr>
              <a:spcBef>
                <a:spcPts val="450"/>
              </a:spcBef>
              <a:spcAft>
                <a:spcPts val="450"/>
              </a:spcAft>
            </a:pPr>
            <a:r>
              <a:rPr lang="en-US" sz="2200" b="1" dirty="0"/>
              <a:t>Leadership: </a:t>
            </a:r>
            <a:r>
              <a:rPr lang="en-US" sz="2200" dirty="0"/>
              <a:t>Hold ourselves and each other accountable, bring more people into decision-making</a:t>
            </a:r>
          </a:p>
          <a:p>
            <a:pPr>
              <a:spcBef>
                <a:spcPts val="450"/>
              </a:spcBef>
              <a:spcAft>
                <a:spcPts val="450"/>
              </a:spcAft>
            </a:pPr>
            <a:r>
              <a:rPr lang="en-US" sz="2200" b="1" dirty="0"/>
              <a:t>Imperfect:</a:t>
            </a:r>
            <a:endParaRPr lang="en-US" sz="2200" dirty="0"/>
          </a:p>
          <a:p>
            <a:pPr lvl="1">
              <a:spcBef>
                <a:spcPts val="450"/>
              </a:spcBef>
              <a:spcAft>
                <a:spcPts val="450"/>
              </a:spcAft>
            </a:pPr>
            <a:r>
              <a:rPr lang="en-US" sz="2200" dirty="0"/>
              <a:t>Incomplete work </a:t>
            </a:r>
          </a:p>
          <a:p>
            <a:pPr lvl="1">
              <a:spcBef>
                <a:spcPts val="450"/>
              </a:spcBef>
              <a:spcAft>
                <a:spcPts val="450"/>
              </a:spcAft>
            </a:pPr>
            <a:r>
              <a:rPr lang="en-US" sz="2200" b="1" dirty="0"/>
              <a:t>Navigating toward </a:t>
            </a:r>
            <a:r>
              <a:rPr lang="en-US" sz="2200" dirty="0"/>
              <a:t>health equity </a:t>
            </a:r>
          </a:p>
          <a:p>
            <a:pPr lvl="1">
              <a:spcBef>
                <a:spcPts val="450"/>
              </a:spcBef>
              <a:spcAft>
                <a:spcPts val="450"/>
              </a:spcAft>
            </a:pPr>
            <a:r>
              <a:rPr lang="en-US" sz="2200" dirty="0"/>
              <a:t>Permission to make course corrections</a:t>
            </a:r>
          </a:p>
        </p:txBody>
      </p:sp>
    </p:spTree>
    <p:extLst>
      <p:ext uri="{BB962C8B-B14F-4D97-AF65-F5344CB8AC3E}">
        <p14:creationId xmlns:p14="http://schemas.microsoft.com/office/powerpoint/2010/main" val="324141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77E9-22B3-496C-9CAB-B04D6D8F7431}"/>
              </a:ext>
            </a:extLst>
          </p:cNvPr>
          <p:cNvSpPr>
            <a:spLocks noGrp="1"/>
          </p:cNvSpPr>
          <p:nvPr>
            <p:ph type="title"/>
          </p:nvPr>
        </p:nvSpPr>
        <p:spPr>
          <a:xfrm>
            <a:off x="457200" y="609600"/>
            <a:ext cx="8229600" cy="2362200"/>
          </a:xfrm>
        </p:spPr>
        <p:txBody>
          <a:bodyPr>
            <a:normAutofit/>
          </a:bodyPr>
          <a:lstStyle/>
          <a:p>
            <a:pPr marL="0" indent="0" defTabSz="684610">
              <a:spcBef>
                <a:spcPts val="0"/>
              </a:spcBef>
              <a:defRPr/>
            </a:pPr>
            <a:r>
              <a:rPr lang="en-US" sz="4000" dirty="0"/>
              <a:t>“Public health is the constant redefinition of the unacceptable”</a:t>
            </a:r>
            <a:br>
              <a:rPr lang="en-US" sz="1200" dirty="0">
                <a:solidFill>
                  <a:schemeClr val="bg1"/>
                </a:solidFill>
              </a:rPr>
            </a:br>
            <a:r>
              <a:rPr lang="en-US" sz="2400" dirty="0">
                <a:solidFill>
                  <a:schemeClr val="tx1"/>
                </a:solidFill>
              </a:rPr>
              <a:t>Geoffrey Vickers</a:t>
            </a:r>
            <a:endParaRPr lang="en-US" dirty="0"/>
          </a:p>
        </p:txBody>
      </p:sp>
      <p:sp>
        <p:nvSpPr>
          <p:cNvPr id="3" name="Content Placeholder 2">
            <a:extLst>
              <a:ext uri="{FF2B5EF4-FFF2-40B4-BE49-F238E27FC236}">
                <a16:creationId xmlns:a16="http://schemas.microsoft.com/office/drawing/2014/main" id="{C235EE88-2A63-4A22-B8F0-F3EFA77DE8B8}"/>
              </a:ext>
            </a:extLst>
          </p:cNvPr>
          <p:cNvSpPr>
            <a:spLocks noGrp="1"/>
          </p:cNvSpPr>
          <p:nvPr>
            <p:ph idx="1"/>
          </p:nvPr>
        </p:nvSpPr>
        <p:spPr>
          <a:xfrm>
            <a:off x="457200" y="3962400"/>
            <a:ext cx="5334000" cy="1523999"/>
          </a:xfrm>
        </p:spPr>
        <p:txBody>
          <a:bodyPr>
            <a:normAutofit/>
          </a:bodyPr>
          <a:lstStyle/>
          <a:p>
            <a:pPr marL="0" marR="0" lvl="0" indent="0" algn="l" defTabSz="6846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Jeanne F. Ayers </a:t>
            </a:r>
          </a:p>
          <a:p>
            <a:pPr marL="0" marR="0" lvl="0" indent="0" algn="l" defTabSz="6846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Healthy People Healthy Democracy Initiative</a:t>
            </a:r>
          </a:p>
          <a:p>
            <a:pPr marL="0" marR="0" lvl="0" indent="0" algn="l" defTabSz="6846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VoteSAFE Public Health</a:t>
            </a:r>
          </a:p>
          <a:p>
            <a:pPr marL="0" marR="0" lvl="0" indent="0" algn="l" defTabSz="6846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hlinkClick r:id="rId2"/>
              </a:rPr>
              <a:t>ayers002@umn.edu</a:t>
            </a:r>
            <a:r>
              <a:rPr kumimoji="0" lang="en-US" sz="1600" b="0" i="0" u="none" strike="noStrike" kern="1200" cap="none" spc="0" normalizeH="0" baseline="0" noProof="0" dirty="0">
                <a:ln>
                  <a:noFill/>
                </a:ln>
                <a:solidFill>
                  <a:prstClr val="black"/>
                </a:solidFill>
                <a:effectLst/>
                <a:uLnTx/>
                <a:uFillTx/>
                <a:ea typeface="+mn-ea"/>
                <a:cs typeface="+mn-cs"/>
              </a:rPr>
              <a:t> </a:t>
            </a:r>
          </a:p>
        </p:txBody>
      </p:sp>
    </p:spTree>
    <p:extLst>
      <p:ext uri="{BB962C8B-B14F-4D97-AF65-F5344CB8AC3E}">
        <p14:creationId xmlns:p14="http://schemas.microsoft.com/office/powerpoint/2010/main" val="97810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04DA-B2C8-4555-8346-04A01D60B704}"/>
              </a:ext>
            </a:extLst>
          </p:cNvPr>
          <p:cNvSpPr>
            <a:spLocks noGrp="1"/>
          </p:cNvSpPr>
          <p:nvPr>
            <p:ph type="title"/>
          </p:nvPr>
        </p:nvSpPr>
        <p:spPr/>
        <p:txBody>
          <a:bodyPr/>
          <a:lstStyle/>
          <a:p>
            <a:r>
              <a:rPr lang="en-US" sz="4000" dirty="0"/>
              <a:t>Learning</a:t>
            </a:r>
            <a:r>
              <a:rPr lang="en-US" dirty="0"/>
              <a:t> Objectives</a:t>
            </a:r>
          </a:p>
        </p:txBody>
      </p:sp>
      <p:sp>
        <p:nvSpPr>
          <p:cNvPr id="3" name="Content Placeholder 2">
            <a:extLst>
              <a:ext uri="{FF2B5EF4-FFF2-40B4-BE49-F238E27FC236}">
                <a16:creationId xmlns:a16="http://schemas.microsoft.com/office/drawing/2014/main" id="{30EE4903-A6F3-49F6-9AC0-9BAC3ED1EECD}"/>
              </a:ext>
            </a:extLst>
          </p:cNvPr>
          <p:cNvSpPr>
            <a:spLocks noGrp="1"/>
          </p:cNvSpPr>
          <p:nvPr>
            <p:ph idx="1"/>
          </p:nvPr>
        </p:nvSpPr>
        <p:spPr>
          <a:xfrm>
            <a:off x="685800" y="1600200"/>
            <a:ext cx="7620000" cy="3886200"/>
          </a:xfrm>
        </p:spPr>
        <p:txBody>
          <a:bodyPr>
            <a:normAutofit/>
          </a:bodyPr>
          <a:lstStyle/>
          <a:p>
            <a:pPr lvl="0"/>
            <a:r>
              <a:rPr lang="en-US" sz="2000" dirty="0"/>
              <a:t>Introduce a systems approach and three practices to building healthy communities and advancing health equity.</a:t>
            </a:r>
          </a:p>
          <a:p>
            <a:pPr lvl="0"/>
            <a:r>
              <a:rPr lang="en-US" sz="2000" dirty="0"/>
              <a:t>Identify the assumptions, policies and practices that influence current patterns of inequities. </a:t>
            </a:r>
          </a:p>
          <a:p>
            <a:pPr lvl="0"/>
            <a:r>
              <a:rPr lang="en-US" sz="2000" dirty="0"/>
              <a:t>Demonstrate ways to use levers within senior nutrition programs to decrease disparities in health and nutrition.</a:t>
            </a:r>
          </a:p>
        </p:txBody>
      </p:sp>
    </p:spTree>
    <p:extLst>
      <p:ext uri="{BB962C8B-B14F-4D97-AF65-F5344CB8AC3E}">
        <p14:creationId xmlns:p14="http://schemas.microsoft.com/office/powerpoint/2010/main" val="3222994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B84F-232D-4AC3-92A6-FEFA59EF1AB3}"/>
              </a:ext>
            </a:extLst>
          </p:cNvPr>
          <p:cNvSpPr>
            <a:spLocks noGrp="1"/>
          </p:cNvSpPr>
          <p:nvPr>
            <p:ph type="title"/>
          </p:nvPr>
        </p:nvSpPr>
        <p:spPr>
          <a:xfrm>
            <a:off x="2095500" y="2458616"/>
            <a:ext cx="4953000" cy="762000"/>
          </a:xfrm>
        </p:spPr>
        <p:txBody>
          <a:bodyPr>
            <a:normAutofit fontScale="90000"/>
          </a:bodyPr>
          <a:lstStyle/>
          <a:p>
            <a:r>
              <a:rPr lang="en-US" dirty="0"/>
              <a:t>State Unit on Aging Equity Efforts</a:t>
            </a:r>
          </a:p>
        </p:txBody>
      </p:sp>
      <p:sp>
        <p:nvSpPr>
          <p:cNvPr id="6" name="Text Placeholder 5">
            <a:extLst>
              <a:ext uri="{FF2B5EF4-FFF2-40B4-BE49-F238E27FC236}">
                <a16:creationId xmlns:a16="http://schemas.microsoft.com/office/drawing/2014/main" id="{7D3073D2-35B8-4468-87FB-759AF1BE44AC}"/>
              </a:ext>
            </a:extLst>
          </p:cNvPr>
          <p:cNvSpPr>
            <a:spLocks noGrp="1"/>
          </p:cNvSpPr>
          <p:nvPr>
            <p:ph type="body" sz="quarter" idx="12"/>
          </p:nvPr>
        </p:nvSpPr>
        <p:spPr>
          <a:xfrm>
            <a:off x="1371600" y="4038600"/>
            <a:ext cx="6400800" cy="457200"/>
          </a:xfrm>
        </p:spPr>
        <p:txBody>
          <a:bodyPr/>
          <a:lstStyle/>
          <a:p>
            <a:r>
              <a:rPr lang="en-US" sz="2400" dirty="0"/>
              <a:t>Sara Koenig, MS, RDN, CD</a:t>
            </a:r>
          </a:p>
          <a:p>
            <a:r>
              <a:rPr lang="en-US" sz="2400" dirty="0"/>
              <a:t>Elder Nutrition Program Manager</a:t>
            </a:r>
          </a:p>
          <a:p>
            <a:r>
              <a:rPr lang="en-US" sz="2400" dirty="0"/>
              <a:t>State of Wisconsin Office on Aging</a:t>
            </a:r>
          </a:p>
        </p:txBody>
      </p:sp>
    </p:spTree>
    <p:extLst>
      <p:ext uri="{BB962C8B-B14F-4D97-AF65-F5344CB8AC3E}">
        <p14:creationId xmlns:p14="http://schemas.microsoft.com/office/powerpoint/2010/main" val="3685602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77E9-22B3-496C-9CAB-B04D6D8F7431}"/>
              </a:ext>
            </a:extLst>
          </p:cNvPr>
          <p:cNvSpPr>
            <a:spLocks noGrp="1"/>
          </p:cNvSpPr>
          <p:nvPr>
            <p:ph type="title"/>
          </p:nvPr>
        </p:nvSpPr>
        <p:spPr/>
        <p:txBody>
          <a:bodyPr>
            <a:noAutofit/>
          </a:bodyPr>
          <a:lstStyle/>
          <a:p>
            <a:r>
              <a:rPr lang="en-US" sz="3600" dirty="0"/>
              <a:t>OAA Title III Program Participation by Racial/Ethnic Group, Wisconsin, 2019</a:t>
            </a:r>
          </a:p>
        </p:txBody>
      </p:sp>
      <p:pic>
        <p:nvPicPr>
          <p:cNvPr id="7" name="Picture 6" descr="OAA Title III Program Participation by Racial/Ethnic Group, Wisconsin, 2019 Data is available in the slide notes of this slide.">
            <a:extLst>
              <a:ext uri="{FF2B5EF4-FFF2-40B4-BE49-F238E27FC236}">
                <a16:creationId xmlns:a16="http://schemas.microsoft.com/office/drawing/2014/main" id="{5F30B2AD-0DC3-4BBC-A7FF-CA5A9A2A1F45}"/>
              </a:ext>
            </a:extLst>
          </p:cNvPr>
          <p:cNvPicPr>
            <a:picLocks noChangeAspect="1"/>
          </p:cNvPicPr>
          <p:nvPr/>
        </p:nvPicPr>
        <p:blipFill>
          <a:blip r:embed="rId3"/>
          <a:stretch>
            <a:fillRect/>
          </a:stretch>
        </p:blipFill>
        <p:spPr>
          <a:xfrm>
            <a:off x="456843" y="1974978"/>
            <a:ext cx="8230313" cy="2908044"/>
          </a:xfrm>
          <a:prstGeom prst="rect">
            <a:avLst/>
          </a:prstGeom>
        </p:spPr>
      </p:pic>
    </p:spTree>
    <p:extLst>
      <p:ext uri="{BB962C8B-B14F-4D97-AF65-F5344CB8AC3E}">
        <p14:creationId xmlns:p14="http://schemas.microsoft.com/office/powerpoint/2010/main" val="1874545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D788-F71D-47E3-87FD-5B782D2112AD}"/>
              </a:ext>
            </a:extLst>
          </p:cNvPr>
          <p:cNvSpPr>
            <a:spLocks noGrp="1"/>
          </p:cNvSpPr>
          <p:nvPr>
            <p:ph type="title"/>
          </p:nvPr>
        </p:nvSpPr>
        <p:spPr/>
        <p:txBody>
          <a:bodyPr>
            <a:noAutofit/>
          </a:bodyPr>
          <a:lstStyle/>
          <a:p>
            <a:r>
              <a:rPr lang="en-US" sz="3200" dirty="0"/>
              <a:t>OAA Title III Program Participation by Racial/Ethnic Group, Wisconsin, 2019, cont.</a:t>
            </a:r>
          </a:p>
        </p:txBody>
      </p:sp>
      <p:pic>
        <p:nvPicPr>
          <p:cNvPr id="11" name="Picture 10" descr="OAA Title III Program Participation by Racial/Ethnic Group, Wisconsin, 2019,  data is available in the slide notes">
            <a:extLst>
              <a:ext uri="{FF2B5EF4-FFF2-40B4-BE49-F238E27FC236}">
                <a16:creationId xmlns:a16="http://schemas.microsoft.com/office/drawing/2014/main" id="{848641D3-B5F6-470F-875F-3BCE5DD7B7AC}"/>
              </a:ext>
            </a:extLst>
          </p:cNvPr>
          <p:cNvPicPr>
            <a:picLocks noChangeAspect="1"/>
          </p:cNvPicPr>
          <p:nvPr/>
        </p:nvPicPr>
        <p:blipFill>
          <a:blip r:embed="rId3"/>
          <a:stretch>
            <a:fillRect/>
          </a:stretch>
        </p:blipFill>
        <p:spPr>
          <a:xfrm>
            <a:off x="438554" y="1529931"/>
            <a:ext cx="8266892" cy="3798137"/>
          </a:xfrm>
          <a:prstGeom prst="rect">
            <a:avLst/>
          </a:prstGeom>
        </p:spPr>
      </p:pic>
    </p:spTree>
    <p:extLst>
      <p:ext uri="{BB962C8B-B14F-4D97-AF65-F5344CB8AC3E}">
        <p14:creationId xmlns:p14="http://schemas.microsoft.com/office/powerpoint/2010/main" val="3336028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77E9-22B3-496C-9CAB-B04D6D8F7431}"/>
              </a:ext>
            </a:extLst>
          </p:cNvPr>
          <p:cNvSpPr>
            <a:spLocks noGrp="1"/>
          </p:cNvSpPr>
          <p:nvPr>
            <p:ph type="title"/>
          </p:nvPr>
        </p:nvSpPr>
        <p:spPr/>
        <p:txBody>
          <a:bodyPr>
            <a:normAutofit/>
          </a:bodyPr>
          <a:lstStyle/>
          <a:p>
            <a:r>
              <a:rPr lang="en-US" sz="4000" dirty="0"/>
              <a:t>2019 Pre-Pandemic Patterns</a:t>
            </a:r>
          </a:p>
        </p:txBody>
      </p:sp>
      <p:sp>
        <p:nvSpPr>
          <p:cNvPr id="3" name="Content Placeholder 2">
            <a:extLst>
              <a:ext uri="{FF2B5EF4-FFF2-40B4-BE49-F238E27FC236}">
                <a16:creationId xmlns:a16="http://schemas.microsoft.com/office/drawing/2014/main" id="{C235EE88-2A63-4A22-B8F0-F3EFA77DE8B8}"/>
              </a:ext>
            </a:extLst>
          </p:cNvPr>
          <p:cNvSpPr>
            <a:spLocks noGrp="1"/>
          </p:cNvSpPr>
          <p:nvPr>
            <p:ph idx="1"/>
          </p:nvPr>
        </p:nvSpPr>
        <p:spPr>
          <a:xfrm>
            <a:off x="457200" y="1428524"/>
            <a:ext cx="8229600" cy="3886200"/>
          </a:xfrm>
        </p:spPr>
        <p:txBody>
          <a:bodyPr>
            <a:normAutofit/>
          </a:bodyPr>
          <a:lstStyle/>
          <a:p>
            <a:r>
              <a:rPr lang="en-US" sz="2400" dirty="0"/>
              <a:t>Which groups are being served in proportion in Wisconsin’s older adult population?</a:t>
            </a:r>
          </a:p>
          <a:p>
            <a:pPr lvl="1"/>
            <a:r>
              <a:rPr lang="en-US" sz="2400" dirty="0"/>
              <a:t>Native elders: tribal aging units, coordination between Title III and Title VI</a:t>
            </a:r>
          </a:p>
          <a:p>
            <a:pPr lvl="1"/>
            <a:r>
              <a:rPr lang="en-US" sz="2400" dirty="0"/>
              <a:t>Black older adults</a:t>
            </a:r>
          </a:p>
          <a:p>
            <a:pPr lvl="1"/>
            <a:r>
              <a:rPr lang="en-US" sz="2400" dirty="0"/>
              <a:t>Hispanic older adults (Congregate Meals)</a:t>
            </a:r>
          </a:p>
          <a:p>
            <a:r>
              <a:rPr lang="en-US" sz="2400" dirty="0"/>
              <a:t>Which groups are underserved?</a:t>
            </a:r>
          </a:p>
          <a:p>
            <a:pPr lvl="1"/>
            <a:r>
              <a:rPr lang="en-US" sz="2400" dirty="0"/>
              <a:t>Asian elders</a:t>
            </a:r>
          </a:p>
          <a:p>
            <a:pPr lvl="1"/>
            <a:r>
              <a:rPr lang="en-US" sz="2400" dirty="0"/>
              <a:t>Hispanic older adults (Home-Delivered Meals)</a:t>
            </a:r>
          </a:p>
        </p:txBody>
      </p:sp>
    </p:spTree>
    <p:extLst>
      <p:ext uri="{BB962C8B-B14F-4D97-AF65-F5344CB8AC3E}">
        <p14:creationId xmlns:p14="http://schemas.microsoft.com/office/powerpoint/2010/main" val="4273675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77E9-22B3-496C-9CAB-B04D6D8F7431}"/>
              </a:ext>
            </a:extLst>
          </p:cNvPr>
          <p:cNvSpPr>
            <a:spLocks noGrp="1"/>
          </p:cNvSpPr>
          <p:nvPr>
            <p:ph type="title"/>
          </p:nvPr>
        </p:nvSpPr>
        <p:spPr/>
        <p:txBody>
          <a:bodyPr>
            <a:normAutofit fontScale="90000"/>
          </a:bodyPr>
          <a:lstStyle/>
          <a:p>
            <a:r>
              <a:rPr lang="en-US" sz="4400" dirty="0"/>
              <a:t>Policies and Practices to Explore</a:t>
            </a:r>
            <a:endParaRPr lang="en-US" dirty="0"/>
          </a:p>
        </p:txBody>
      </p:sp>
      <p:sp>
        <p:nvSpPr>
          <p:cNvPr id="3" name="Content Placeholder 2">
            <a:extLst>
              <a:ext uri="{FF2B5EF4-FFF2-40B4-BE49-F238E27FC236}">
                <a16:creationId xmlns:a16="http://schemas.microsoft.com/office/drawing/2014/main" id="{C235EE88-2A63-4A22-B8F0-F3EFA77DE8B8}"/>
              </a:ext>
            </a:extLst>
          </p:cNvPr>
          <p:cNvSpPr>
            <a:spLocks noGrp="1"/>
          </p:cNvSpPr>
          <p:nvPr>
            <p:ph idx="1"/>
          </p:nvPr>
        </p:nvSpPr>
        <p:spPr>
          <a:xfrm>
            <a:off x="457200" y="1295400"/>
            <a:ext cx="8229600" cy="3886200"/>
          </a:xfrm>
        </p:spPr>
        <p:txBody>
          <a:bodyPr>
            <a:noAutofit/>
          </a:bodyPr>
          <a:lstStyle/>
          <a:p>
            <a:r>
              <a:rPr lang="en-US" sz="2000" dirty="0"/>
              <a:t>Food Served</a:t>
            </a:r>
          </a:p>
          <a:p>
            <a:pPr lvl="1"/>
            <a:r>
              <a:rPr lang="en-US" sz="2000" dirty="0"/>
              <a:t>Recommended Meal Pattern</a:t>
            </a:r>
          </a:p>
          <a:p>
            <a:pPr lvl="1"/>
            <a:r>
              <a:rPr lang="en-US" sz="2000" dirty="0"/>
              <a:t>Availability of Food Choices</a:t>
            </a:r>
          </a:p>
          <a:p>
            <a:pPr lvl="1"/>
            <a:r>
              <a:rPr lang="en-US" sz="2000" dirty="0"/>
              <a:t>Contracted Food Providers</a:t>
            </a:r>
          </a:p>
          <a:p>
            <a:r>
              <a:rPr lang="en-US" sz="2000" dirty="0"/>
              <a:t>Dining Environment</a:t>
            </a:r>
          </a:p>
          <a:p>
            <a:pPr lvl="1"/>
            <a:r>
              <a:rPr lang="en-US" sz="2000" dirty="0"/>
              <a:t>Celebrations, Activities, and Invited Speakers</a:t>
            </a:r>
          </a:p>
          <a:p>
            <a:pPr lvl="1"/>
            <a:r>
              <a:rPr lang="en-US" sz="2000" dirty="0"/>
              <a:t>Location of Dining Centers</a:t>
            </a:r>
          </a:p>
          <a:p>
            <a:pPr lvl="1"/>
            <a:r>
              <a:rPr lang="en-US" sz="2000" dirty="0"/>
              <a:t>Meal Service </a:t>
            </a:r>
          </a:p>
          <a:p>
            <a:r>
              <a:rPr lang="en-US" sz="2000" dirty="0"/>
              <a:t>Administrative Policies</a:t>
            </a:r>
          </a:p>
          <a:p>
            <a:pPr lvl="1"/>
            <a:r>
              <a:rPr lang="en-US" sz="2000" dirty="0"/>
              <a:t>Voluntary Contributions</a:t>
            </a:r>
          </a:p>
          <a:p>
            <a:pPr lvl="1"/>
            <a:r>
              <a:rPr lang="en-US" sz="2000" dirty="0"/>
              <a:t>In-Home Eligibility Assessments</a:t>
            </a:r>
          </a:p>
          <a:p>
            <a:pPr lvl="1"/>
            <a:r>
              <a:rPr lang="en-US" sz="2000" dirty="0"/>
              <a:t>Communication</a:t>
            </a:r>
          </a:p>
        </p:txBody>
      </p:sp>
    </p:spTree>
    <p:extLst>
      <p:ext uri="{BB962C8B-B14F-4D97-AF65-F5344CB8AC3E}">
        <p14:creationId xmlns:p14="http://schemas.microsoft.com/office/powerpoint/2010/main" val="940897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DFB1-4F3A-4EDC-A8A5-31CADAD8AB4F}"/>
              </a:ext>
            </a:extLst>
          </p:cNvPr>
          <p:cNvSpPr>
            <a:spLocks noGrp="1"/>
          </p:cNvSpPr>
          <p:nvPr>
            <p:ph type="title"/>
          </p:nvPr>
        </p:nvSpPr>
        <p:spPr/>
        <p:txBody>
          <a:bodyPr>
            <a:noAutofit/>
          </a:bodyPr>
          <a:lstStyle/>
          <a:p>
            <a:r>
              <a:rPr lang="en-US" sz="3200" dirty="0"/>
              <a:t>Hmong Dining Center – Manitowoc County</a:t>
            </a:r>
          </a:p>
        </p:txBody>
      </p:sp>
      <p:pic>
        <p:nvPicPr>
          <p:cNvPr id="6" name="Picture 5" descr="Hmong fish meal">
            <a:extLst>
              <a:ext uri="{FF2B5EF4-FFF2-40B4-BE49-F238E27FC236}">
                <a16:creationId xmlns:a16="http://schemas.microsoft.com/office/drawing/2014/main" id="{00532986-6BE4-4598-A2BD-508CA9B873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1600200"/>
            <a:ext cx="2417019" cy="3227993"/>
          </a:xfrm>
          <a:prstGeom prst="rect">
            <a:avLst/>
          </a:prstGeom>
        </p:spPr>
      </p:pic>
      <p:sp>
        <p:nvSpPr>
          <p:cNvPr id="4" name="Content Placeholder 3">
            <a:extLst>
              <a:ext uri="{FF2B5EF4-FFF2-40B4-BE49-F238E27FC236}">
                <a16:creationId xmlns:a16="http://schemas.microsoft.com/office/drawing/2014/main" id="{4DC85580-F910-4187-A319-708CF8DF8BF9}"/>
              </a:ext>
            </a:extLst>
          </p:cNvPr>
          <p:cNvSpPr>
            <a:spLocks noGrp="1"/>
          </p:cNvSpPr>
          <p:nvPr>
            <p:ph sz="half" idx="2"/>
          </p:nvPr>
        </p:nvSpPr>
        <p:spPr>
          <a:xfrm>
            <a:off x="4419600" y="1417638"/>
            <a:ext cx="4267200" cy="4221163"/>
          </a:xfrm>
        </p:spPr>
        <p:txBody>
          <a:bodyPr>
            <a:normAutofit fontScale="77500" lnSpcReduction="20000"/>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prstClr val="black"/>
                </a:solidFill>
                <a:effectLst/>
                <a:uLnTx/>
                <a:uFillTx/>
                <a:ea typeface="+mn-ea"/>
                <a:cs typeface="+mn-cs"/>
              </a:rPr>
              <a:t>From </a:t>
            </a:r>
            <a:r>
              <a:rPr kumimoji="0" lang="en-US" sz="2200" b="0" i="1" u="none" strike="noStrike" kern="1200" cap="none" spc="0" normalizeH="0" baseline="0" noProof="0" dirty="0">
                <a:ln>
                  <a:noFill/>
                </a:ln>
                <a:solidFill>
                  <a:prstClr val="black"/>
                </a:solidFill>
                <a:effectLst/>
                <a:uLnTx/>
                <a:uFillTx/>
                <a:ea typeface="+mn-ea"/>
                <a:cs typeface="+mn-cs"/>
              </a:rPr>
              <a:t>Hmong Times Online:</a:t>
            </a:r>
            <a:endParaRPr kumimoji="0" lang="en-US" sz="22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prstClr val="black"/>
                </a:solidFill>
                <a:effectLst/>
                <a:uLnTx/>
                <a:uFillTx/>
                <a:ea typeface="+mn-ea"/>
                <a:cs typeface="+mn-cs"/>
              </a:rPr>
              <a:t>“Hmong people have lived in Manitowoc County for more than 40 years. Still, we saw no Hmong elders using the senior center or dining at senior meal sites, none using exercise programs created for senior citizens.</a:t>
            </a:r>
          </a:p>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prstClr val="black"/>
                </a:solidFill>
                <a:effectLst/>
                <a:uLnTx/>
                <a:uFillTx/>
                <a:ea typeface="+mn-ea"/>
                <a:cs typeface="+mn-cs"/>
              </a:rPr>
              <a:t>Discussions with Hmong elders made it clear that language, transportation, and cultural barriers were the problem.</a:t>
            </a:r>
          </a:p>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prstClr val="black"/>
                </a:solidFill>
                <a:effectLst/>
                <a:uLnTx/>
                <a:uFillTx/>
                <a:ea typeface="+mn-ea"/>
                <a:cs typeface="+mn-cs"/>
              </a:rPr>
              <a:t>After a year of information gathering and planning, Manitowoc County ADRC [began] offering culturally appropriate meals to Hmong seniors along with interpreters and activities.”</a:t>
            </a:r>
          </a:p>
        </p:txBody>
      </p:sp>
    </p:spTree>
    <p:extLst>
      <p:ext uri="{BB962C8B-B14F-4D97-AF65-F5344CB8AC3E}">
        <p14:creationId xmlns:p14="http://schemas.microsoft.com/office/powerpoint/2010/main" val="2904963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77E9-22B3-496C-9CAB-B04D6D8F7431}"/>
              </a:ext>
            </a:extLst>
          </p:cNvPr>
          <p:cNvSpPr>
            <a:spLocks noGrp="1"/>
          </p:cNvSpPr>
          <p:nvPr>
            <p:ph type="title"/>
          </p:nvPr>
        </p:nvSpPr>
        <p:spPr/>
        <p:txBody>
          <a:bodyPr>
            <a:normAutofit fontScale="90000"/>
          </a:bodyPr>
          <a:lstStyle/>
          <a:p>
            <a:r>
              <a:rPr lang="en-US" dirty="0"/>
              <a:t>2020: COVID-19’s Changing Landscape</a:t>
            </a:r>
          </a:p>
        </p:txBody>
      </p:sp>
      <p:sp>
        <p:nvSpPr>
          <p:cNvPr id="3" name="Content Placeholder 2">
            <a:extLst>
              <a:ext uri="{FF2B5EF4-FFF2-40B4-BE49-F238E27FC236}">
                <a16:creationId xmlns:a16="http://schemas.microsoft.com/office/drawing/2014/main" id="{C235EE88-2A63-4A22-B8F0-F3EFA77DE8B8}"/>
              </a:ext>
            </a:extLst>
          </p:cNvPr>
          <p:cNvSpPr>
            <a:spLocks noGrp="1"/>
          </p:cNvSpPr>
          <p:nvPr>
            <p:ph idx="1"/>
          </p:nvPr>
        </p:nvSpPr>
        <p:spPr/>
        <p:txBody>
          <a:bodyPr>
            <a:noAutofit/>
          </a:bodyPr>
          <a:lstStyle/>
          <a:p>
            <a:r>
              <a:rPr lang="en-US" sz="2000" dirty="0"/>
              <a:t>Home-delivered meal participation by all groups increased (number and proportion) compared to 2019, except Hispanic/Latin-X</a:t>
            </a:r>
          </a:p>
          <a:p>
            <a:pPr lvl="1"/>
            <a:r>
              <a:rPr lang="en-US" sz="2000" dirty="0"/>
              <a:t>Number of older adults served increased approximately 125% for Black and Native elders.</a:t>
            </a:r>
          </a:p>
          <a:p>
            <a:pPr lvl="1"/>
            <a:r>
              <a:rPr lang="en-US" sz="2000" dirty="0"/>
              <a:t>Number of Asian elders served was six times higher!  However, this group remains underserved in proportion to the population.</a:t>
            </a:r>
          </a:p>
          <a:p>
            <a:pPr lvl="1"/>
            <a:r>
              <a:rPr lang="en-US" sz="2000" dirty="0"/>
              <a:t>Hispanic/Latin-X older adults served DECREASED during the pandemic. This group remains underserved in proportion to the population.</a:t>
            </a:r>
          </a:p>
          <a:p>
            <a:r>
              <a:rPr lang="en-US" sz="2000" dirty="0"/>
              <a:t>Carryout meal participation also resulted in new patterns…</a:t>
            </a:r>
          </a:p>
        </p:txBody>
      </p:sp>
    </p:spTree>
    <p:extLst>
      <p:ext uri="{BB962C8B-B14F-4D97-AF65-F5344CB8AC3E}">
        <p14:creationId xmlns:p14="http://schemas.microsoft.com/office/powerpoint/2010/main" val="2286464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5DBB9-C8ED-4DA9-AE9F-BFD9A582408E}"/>
              </a:ext>
            </a:extLst>
          </p:cNvPr>
          <p:cNvSpPr>
            <a:spLocks noGrp="1"/>
          </p:cNvSpPr>
          <p:nvPr>
            <p:ph type="title"/>
          </p:nvPr>
        </p:nvSpPr>
        <p:spPr>
          <a:xfrm>
            <a:off x="152400" y="274638"/>
            <a:ext cx="8991600" cy="1143000"/>
          </a:xfrm>
        </p:spPr>
        <p:txBody>
          <a:bodyPr>
            <a:noAutofit/>
          </a:bodyPr>
          <a:lstStyle/>
          <a:p>
            <a:r>
              <a:rPr lang="en-US" sz="3600" dirty="0"/>
              <a:t>Congregate vs. Carryout Meal Participation</a:t>
            </a:r>
            <a:br>
              <a:rPr lang="en-US" sz="3600" dirty="0"/>
            </a:br>
            <a:r>
              <a:rPr lang="en-US" sz="2400" dirty="0"/>
              <a:t>April 1 – December 31</a:t>
            </a:r>
            <a:endParaRPr lang="en-US" sz="3600" dirty="0"/>
          </a:p>
        </p:txBody>
      </p:sp>
      <p:graphicFrame>
        <p:nvGraphicFramePr>
          <p:cNvPr id="5" name="Content Placeholder 4" descr="Congregate vs. Carryout Meal Participation data is available in the slide notes.">
            <a:extLst>
              <a:ext uri="{FF2B5EF4-FFF2-40B4-BE49-F238E27FC236}">
                <a16:creationId xmlns:a16="http://schemas.microsoft.com/office/drawing/2014/main" id="{B5978392-D20B-4C52-A5E3-24C872AB70A1}"/>
              </a:ext>
            </a:extLst>
          </p:cNvPr>
          <p:cNvGraphicFramePr>
            <a:graphicFrameLocks noGrp="1"/>
          </p:cNvGraphicFramePr>
          <p:nvPr>
            <p:ph idx="1"/>
            <p:extLst>
              <p:ext uri="{D42A27DB-BD31-4B8C-83A1-F6EECF244321}">
                <p14:modId xmlns:p14="http://schemas.microsoft.com/office/powerpoint/2010/main" val="1327321844"/>
              </p:ext>
            </p:extLst>
          </p:nvPr>
        </p:nvGraphicFramePr>
        <p:xfrm>
          <a:off x="647700" y="1676400"/>
          <a:ext cx="78486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1661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D581F2-7AD9-40B0-B996-181AEF71FBC6}"/>
              </a:ext>
            </a:extLst>
          </p:cNvPr>
          <p:cNvSpPr>
            <a:spLocks noGrp="1"/>
          </p:cNvSpPr>
          <p:nvPr>
            <p:ph type="title"/>
          </p:nvPr>
        </p:nvSpPr>
        <p:spPr>
          <a:xfrm>
            <a:off x="-20782" y="2057400"/>
            <a:ext cx="4572000" cy="990600"/>
          </a:xfrm>
        </p:spPr>
        <p:txBody>
          <a:bodyPr>
            <a:normAutofit/>
          </a:bodyPr>
          <a:lstStyle/>
          <a:p>
            <a:r>
              <a:rPr lang="en-US" dirty="0"/>
              <a:t>Next Steps…</a:t>
            </a:r>
          </a:p>
        </p:txBody>
      </p:sp>
      <p:pic>
        <p:nvPicPr>
          <p:cNvPr id="2" name="Picture 1" descr="Man wearing a mask handing packaged meal through an open car window.">
            <a:extLst>
              <a:ext uri="{FF2B5EF4-FFF2-40B4-BE49-F238E27FC236}">
                <a16:creationId xmlns:a16="http://schemas.microsoft.com/office/drawing/2014/main" id="{6F6B47BD-F00C-405B-B79D-C5ABCF1528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1600200"/>
            <a:ext cx="3667354" cy="2162674"/>
          </a:xfrm>
          <a:prstGeom prst="rect">
            <a:avLst/>
          </a:prstGeom>
        </p:spPr>
      </p:pic>
    </p:spTree>
    <p:extLst>
      <p:ext uri="{BB962C8B-B14F-4D97-AF65-F5344CB8AC3E}">
        <p14:creationId xmlns:p14="http://schemas.microsoft.com/office/powerpoint/2010/main" val="270695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CC1D-8EBD-486D-9D1B-98084C011D4B}"/>
              </a:ext>
            </a:extLst>
          </p:cNvPr>
          <p:cNvSpPr>
            <a:spLocks noGrp="1"/>
          </p:cNvSpPr>
          <p:nvPr>
            <p:ph type="title"/>
          </p:nvPr>
        </p:nvSpPr>
        <p:spPr/>
        <p:txBody>
          <a:bodyPr>
            <a:normAutofit/>
          </a:bodyPr>
          <a:lstStyle/>
          <a:p>
            <a:r>
              <a:rPr lang="en-US" sz="4000" dirty="0"/>
              <a:t>Equity Resources</a:t>
            </a:r>
          </a:p>
        </p:txBody>
      </p:sp>
      <p:sp>
        <p:nvSpPr>
          <p:cNvPr id="3" name="Content Placeholder 2">
            <a:extLst>
              <a:ext uri="{FF2B5EF4-FFF2-40B4-BE49-F238E27FC236}">
                <a16:creationId xmlns:a16="http://schemas.microsoft.com/office/drawing/2014/main" id="{4544FF41-3E7F-410C-A006-C21FE178A49E}"/>
              </a:ext>
            </a:extLst>
          </p:cNvPr>
          <p:cNvSpPr>
            <a:spLocks noGrp="1"/>
          </p:cNvSpPr>
          <p:nvPr>
            <p:ph idx="1"/>
          </p:nvPr>
        </p:nvSpPr>
        <p:spPr/>
        <p:txBody>
          <a:bodyPr>
            <a:normAutofit/>
          </a:bodyPr>
          <a:lstStyle/>
          <a:p>
            <a:pPr marL="228600" indent="-228600"/>
            <a:r>
              <a:rPr lang="en-US" sz="2000" dirty="0">
                <a:solidFill>
                  <a:schemeClr val="bg1"/>
                </a:solidFill>
                <a:hlinkClick r:id="rId2"/>
              </a:rPr>
              <a:t>County Health Rankings—Robert Wood Johnson Foundation</a:t>
            </a:r>
            <a:endParaRPr lang="en-US" sz="2000" dirty="0">
              <a:solidFill>
                <a:schemeClr val="bg1"/>
              </a:solidFill>
            </a:endParaRPr>
          </a:p>
          <a:p>
            <a:pPr marL="228600" indent="-228600"/>
            <a:r>
              <a:rPr lang="en-US" sz="2000" dirty="0">
                <a:solidFill>
                  <a:schemeClr val="bg1"/>
                </a:solidFill>
                <a:hlinkClick r:id="rId3"/>
              </a:rPr>
              <a:t>Mobilizing Action Toward Community Health (MATCH)</a:t>
            </a:r>
            <a:endParaRPr lang="en-US" sz="2000" dirty="0">
              <a:solidFill>
                <a:schemeClr val="bg1"/>
              </a:solidFill>
            </a:endParaRPr>
          </a:p>
          <a:p>
            <a:pPr marL="228600" indent="-228600"/>
            <a:r>
              <a:rPr lang="en-US" sz="2000" dirty="0">
                <a:solidFill>
                  <a:schemeClr val="bg1"/>
                </a:solidFill>
                <a:hlinkClick r:id="rId4"/>
              </a:rPr>
              <a:t>Policy Evaluation Tool</a:t>
            </a:r>
            <a:endParaRPr lang="en-US" sz="2000" dirty="0">
              <a:solidFill>
                <a:schemeClr val="bg1"/>
              </a:solidFill>
            </a:endParaRPr>
          </a:p>
          <a:p>
            <a:pPr marL="228600" lvl="0" indent="-228600"/>
            <a:r>
              <a:rPr lang="en-US" sz="2000" u="sng" dirty="0">
                <a:hlinkClick r:id="rId5"/>
              </a:rPr>
              <a:t>Race Forward’s Racial Equity Impact Assessment Tool</a:t>
            </a:r>
            <a:endParaRPr lang="en-US" sz="2000" dirty="0"/>
          </a:p>
          <a:p>
            <a:pPr marL="228600" lvl="0" indent="-228600"/>
            <a:r>
              <a:rPr lang="en-US" sz="2000" u="sng" dirty="0">
                <a:hlinkClick r:id="rId6"/>
              </a:rPr>
              <a:t>Government Alliance on Race &amp; Equity (GARE) Racial Equity Toolkit</a:t>
            </a:r>
            <a:endParaRPr lang="en-US" sz="2000" u="sng" dirty="0"/>
          </a:p>
          <a:p>
            <a:pPr marL="228600" lvl="0" indent="-228600"/>
            <a:r>
              <a:rPr lang="en-US" sz="2000" u="sng" dirty="0">
                <a:hlinkClick r:id="rId7"/>
              </a:rPr>
              <a:t>Milwaukee County Racial Equity Framework</a:t>
            </a:r>
            <a:endParaRPr lang="en-US" sz="2000" dirty="0"/>
          </a:p>
        </p:txBody>
      </p:sp>
    </p:spTree>
    <p:extLst>
      <p:ext uri="{BB962C8B-B14F-4D97-AF65-F5344CB8AC3E}">
        <p14:creationId xmlns:p14="http://schemas.microsoft.com/office/powerpoint/2010/main" val="298177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449C-C39F-419A-B353-32B2B9098896}"/>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761FA6D5-5F7A-43DF-97DD-D6FD6BEB82FB}"/>
              </a:ext>
            </a:extLst>
          </p:cNvPr>
          <p:cNvSpPr>
            <a:spLocks noGrp="1"/>
          </p:cNvSpPr>
          <p:nvPr>
            <p:ph idx="1"/>
          </p:nvPr>
        </p:nvSpPr>
        <p:spPr>
          <a:xfrm>
            <a:off x="609600" y="1600201"/>
            <a:ext cx="8077200" cy="3886200"/>
          </a:xfrm>
        </p:spPr>
        <p:txBody>
          <a:bodyPr>
            <a:normAutofit/>
          </a:bodyPr>
          <a:lstStyle/>
          <a:p>
            <a:r>
              <a:rPr lang="en-US" sz="2000" dirty="0"/>
              <a:t>Importance of Equity in the Nutrition Program </a:t>
            </a:r>
          </a:p>
          <a:p>
            <a:r>
              <a:rPr lang="en-US" sz="2000" dirty="0"/>
              <a:t>Systems Approach to Building Healthy Communities and Advancing Health Equity</a:t>
            </a:r>
          </a:p>
          <a:p>
            <a:r>
              <a:rPr lang="en-US" sz="2000" dirty="0"/>
              <a:t>State Unit on Aging Efforts</a:t>
            </a:r>
          </a:p>
          <a:p>
            <a:r>
              <a:rPr lang="en-US" sz="2000" dirty="0"/>
              <a:t>AAA and Local Implementation Approaches</a:t>
            </a:r>
          </a:p>
          <a:p>
            <a:pPr lvl="1"/>
            <a:r>
              <a:rPr lang="en-US" sz="2000" dirty="0"/>
              <a:t>Baltimore</a:t>
            </a:r>
          </a:p>
          <a:p>
            <a:pPr lvl="1"/>
            <a:r>
              <a:rPr lang="en-US" sz="2000" dirty="0"/>
              <a:t>Chicago area</a:t>
            </a:r>
          </a:p>
        </p:txBody>
      </p:sp>
    </p:spTree>
    <p:extLst>
      <p:ext uri="{BB962C8B-B14F-4D97-AF65-F5344CB8AC3E}">
        <p14:creationId xmlns:p14="http://schemas.microsoft.com/office/powerpoint/2010/main" val="922996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a:cs typeface="Calibri Light"/>
              </a:rPr>
              <a:t>Addressing food insecurity among older adults during the COVID-19 pandemic</a:t>
            </a:r>
            <a:endParaRPr lang="en-US" dirty="0">
              <a:cs typeface="Calibri Light"/>
            </a:endParaRPr>
          </a:p>
        </p:txBody>
      </p:sp>
      <p:sp>
        <p:nvSpPr>
          <p:cNvPr id="3" name="Subtitle 2"/>
          <p:cNvSpPr>
            <a:spLocks noGrp="1"/>
          </p:cNvSpPr>
          <p:nvPr>
            <p:ph type="subTitle" idx="1"/>
          </p:nvPr>
        </p:nvSpPr>
        <p:spPr/>
        <p:txBody>
          <a:bodyPr vert="horz" lIns="51435" tIns="25718" rIns="51435" bIns="25718" rtlCol="0" anchor="t">
            <a:normAutofit/>
          </a:bodyPr>
          <a:lstStyle/>
          <a:p>
            <a:r>
              <a:rPr lang="en-US" dirty="0">
                <a:cs typeface="Calibri"/>
              </a:rPr>
              <a:t>Baltimore City Health Department</a:t>
            </a:r>
          </a:p>
        </p:txBody>
      </p:sp>
      <p:pic>
        <p:nvPicPr>
          <p:cNvPr id="4" name="Picture 3" descr="Baltimore City Health Department logo">
            <a:extLst>
              <a:ext uri="{FF2B5EF4-FFF2-40B4-BE49-F238E27FC236}">
                <a16:creationId xmlns:a16="http://schemas.microsoft.com/office/drawing/2014/main" id="{943B9010-8B12-4E35-9EE4-BCAC92CDBCB9}"/>
              </a:ext>
            </a:extLst>
          </p:cNvPr>
          <p:cNvPicPr>
            <a:picLocks noChangeAspect="1"/>
          </p:cNvPicPr>
          <p:nvPr/>
        </p:nvPicPr>
        <p:blipFill>
          <a:blip r:embed="rId2"/>
          <a:stretch>
            <a:fillRect/>
          </a:stretch>
        </p:blipFill>
        <p:spPr>
          <a:xfrm>
            <a:off x="152400" y="152400"/>
            <a:ext cx="2505673" cy="1457070"/>
          </a:xfrm>
          <a:prstGeom prst="rect">
            <a:avLst/>
          </a:prstGeom>
        </p:spPr>
      </p:pic>
      <p:pic>
        <p:nvPicPr>
          <p:cNvPr id="5" name="Picture 4" descr="City of Baltimore logo">
            <a:extLst>
              <a:ext uri="{FF2B5EF4-FFF2-40B4-BE49-F238E27FC236}">
                <a16:creationId xmlns:a16="http://schemas.microsoft.com/office/drawing/2014/main" id="{2508DE66-CAE1-4C62-8C0C-686EA2CBE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574" y="5692356"/>
            <a:ext cx="890998" cy="922468"/>
          </a:xfrm>
          <a:prstGeom prst="rect">
            <a:avLst/>
          </a:prstGeom>
        </p:spPr>
      </p:pic>
      <p:sp>
        <p:nvSpPr>
          <p:cNvPr id="6" name="TextBox 5">
            <a:extLst>
              <a:ext uri="{FF2B5EF4-FFF2-40B4-BE49-F238E27FC236}">
                <a16:creationId xmlns:a16="http://schemas.microsoft.com/office/drawing/2014/main" id="{345E6B82-0D68-44CC-BE82-7BE476A68F80}"/>
              </a:ext>
            </a:extLst>
          </p:cNvPr>
          <p:cNvSpPr txBox="1"/>
          <p:nvPr/>
        </p:nvSpPr>
        <p:spPr>
          <a:xfrm>
            <a:off x="1072693" y="5830544"/>
            <a:ext cx="1975307" cy="553998"/>
          </a:xfrm>
          <a:prstGeom prst="rect">
            <a:avLst/>
          </a:prstGeom>
          <a:noFill/>
        </p:spPr>
        <p:txBody>
          <a:bodyPr wrap="square" rtlCol="0">
            <a:spAutoFit/>
          </a:bodyPr>
          <a:lstStyle/>
          <a:p>
            <a:r>
              <a:rPr lang="en-US" sz="750" i="1" baseline="0" dirty="0">
                <a:latin typeface="Georgia" panose="02040502050405020303" pitchFamily="18" charset="0"/>
                <a:ea typeface="Verdana" charset="0"/>
                <a:cs typeface="Verdana" charset="0"/>
              </a:rPr>
              <a:t>Brandon M. Scott </a:t>
            </a:r>
          </a:p>
          <a:p>
            <a:r>
              <a:rPr lang="en-US" sz="750" baseline="0" dirty="0">
                <a:latin typeface="Georgia" panose="02040502050405020303" pitchFamily="18" charset="0"/>
                <a:ea typeface="Verdana" charset="0"/>
                <a:cs typeface="Verdana" charset="0"/>
              </a:rPr>
              <a:t>Mayor, Baltimore City</a:t>
            </a:r>
            <a:endParaRPr lang="en-US" sz="750" dirty="0">
              <a:latin typeface="Georgia" panose="02040502050405020303" pitchFamily="18" charset="0"/>
              <a:ea typeface="Verdana" charset="0"/>
              <a:cs typeface="Verdana" charset="0"/>
            </a:endParaRPr>
          </a:p>
          <a:p>
            <a:r>
              <a:rPr lang="en-US" sz="750" i="1" kern="1200" dirty="0">
                <a:solidFill>
                  <a:schemeClr val="tx1"/>
                </a:solidFill>
                <a:effectLst/>
                <a:latin typeface="Georgia" panose="02040502050405020303" pitchFamily="18" charset="0"/>
                <a:ea typeface="+mn-ea"/>
                <a:cs typeface="+mn-cs"/>
              </a:rPr>
              <a:t>Letitia Dzirasa, M.D.</a:t>
            </a:r>
          </a:p>
          <a:p>
            <a:r>
              <a:rPr lang="en-US" sz="750" baseline="0" dirty="0">
                <a:latin typeface="Georgia" panose="02040502050405020303" pitchFamily="18" charset="0"/>
                <a:ea typeface="Verdana" charset="0"/>
                <a:cs typeface="Verdana" charset="0"/>
              </a:rPr>
              <a:t>Commissioner of Health, Baltimore City</a:t>
            </a:r>
            <a:endParaRPr lang="en-US" sz="750" dirty="0">
              <a:latin typeface="Georgia" panose="02040502050405020303" pitchFamily="18" charset="0"/>
              <a:ea typeface="Verdana" charset="0"/>
              <a:cs typeface="Verdana" charset="0"/>
            </a:endParaRPr>
          </a:p>
        </p:txBody>
      </p:sp>
      <p:sp>
        <p:nvSpPr>
          <p:cNvPr id="7" name="TextBox 6">
            <a:extLst>
              <a:ext uri="{FF2B5EF4-FFF2-40B4-BE49-F238E27FC236}">
                <a16:creationId xmlns:a16="http://schemas.microsoft.com/office/drawing/2014/main" id="{D11C1372-760E-4515-8081-D11995FF74D5}"/>
              </a:ext>
            </a:extLst>
          </p:cNvPr>
          <p:cNvSpPr txBox="1"/>
          <p:nvPr/>
        </p:nvSpPr>
        <p:spPr>
          <a:xfrm>
            <a:off x="7543800" y="5722705"/>
            <a:ext cx="1078541" cy="346249"/>
          </a:xfrm>
          <a:prstGeom prst="rect">
            <a:avLst/>
          </a:prstGeom>
          <a:noFill/>
        </p:spPr>
        <p:txBody>
          <a:bodyPr wrap="square" rtlCol="0">
            <a:spAutoFit/>
          </a:bodyPr>
          <a:lstStyle/>
          <a:p>
            <a:pPr algn="r"/>
            <a:r>
              <a:rPr lang="en-US" sz="825" dirty="0">
                <a:latin typeface="Georgia" panose="02040502050405020303" pitchFamily="18" charset="0"/>
                <a:ea typeface="Verdana" charset="0"/>
                <a:cs typeface="Verdana" charset="0"/>
              </a:rPr>
              <a:t>@Bmore_Healthy</a:t>
            </a:r>
          </a:p>
          <a:p>
            <a:pPr algn="r"/>
            <a:r>
              <a:rPr lang="en-US" sz="825" dirty="0">
                <a:latin typeface="Georgia" panose="02040502050405020303" pitchFamily="18" charset="0"/>
                <a:ea typeface="Verdana" charset="0"/>
                <a:cs typeface="Verdana" charset="0"/>
              </a:rPr>
              <a:t>BaltimoreHealth</a:t>
            </a:r>
          </a:p>
        </p:txBody>
      </p:sp>
      <p:sp>
        <p:nvSpPr>
          <p:cNvPr id="8" name="TextBox 7">
            <a:extLst>
              <a:ext uri="{FF2B5EF4-FFF2-40B4-BE49-F238E27FC236}">
                <a16:creationId xmlns:a16="http://schemas.microsoft.com/office/drawing/2014/main" id="{35AE8E9A-CC67-494C-BFA2-DF4305537FCF}"/>
              </a:ext>
            </a:extLst>
          </p:cNvPr>
          <p:cNvSpPr txBox="1"/>
          <p:nvPr/>
        </p:nvSpPr>
        <p:spPr>
          <a:xfrm>
            <a:off x="6781800" y="6120073"/>
            <a:ext cx="2036746" cy="219291"/>
          </a:xfrm>
          <a:prstGeom prst="rect">
            <a:avLst/>
          </a:prstGeom>
          <a:noFill/>
        </p:spPr>
        <p:txBody>
          <a:bodyPr wrap="square" rtlCol="0">
            <a:spAutoFit/>
          </a:bodyPr>
          <a:lstStyle/>
          <a:p>
            <a:pPr algn="r"/>
            <a:r>
              <a:rPr lang="en-US" sz="825" b="0" i="1" dirty="0">
                <a:latin typeface="Georgia" panose="02040502050405020303" pitchFamily="18" charset="0"/>
                <a:ea typeface="Verdana" charset="0"/>
                <a:cs typeface="Verdana" charset="0"/>
                <a:hlinkClick r:id="rId4"/>
              </a:rPr>
              <a:t>https://health.baltimorecity.gov</a:t>
            </a:r>
            <a:endParaRPr lang="en-US" sz="825" b="0" i="1" dirty="0">
              <a:latin typeface="Georgia" panose="02040502050405020303" pitchFamily="18" charset="0"/>
              <a:ea typeface="Verdana" charset="0"/>
              <a:cs typeface="Verdana" charset="0"/>
            </a:endParaRPr>
          </a:p>
        </p:txBody>
      </p:sp>
    </p:spTree>
    <p:extLst>
      <p:ext uri="{BB962C8B-B14F-4D97-AF65-F5344CB8AC3E}">
        <p14:creationId xmlns:p14="http://schemas.microsoft.com/office/powerpoint/2010/main" val="109857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7E24-C8DB-4273-BD3A-3DE91659558A}"/>
              </a:ext>
            </a:extLst>
          </p:cNvPr>
          <p:cNvSpPr>
            <a:spLocks noGrp="1"/>
          </p:cNvSpPr>
          <p:nvPr>
            <p:ph type="title"/>
          </p:nvPr>
        </p:nvSpPr>
        <p:spPr/>
        <p:txBody>
          <a:bodyPr>
            <a:normAutofit/>
          </a:bodyPr>
          <a:lstStyle/>
          <a:p>
            <a:r>
              <a:rPr lang="en-US" dirty="0">
                <a:cs typeface="Calibri Light"/>
              </a:rPr>
              <a:t>Background</a:t>
            </a:r>
          </a:p>
        </p:txBody>
      </p:sp>
      <p:sp>
        <p:nvSpPr>
          <p:cNvPr id="3" name="Content Placeholder 2">
            <a:extLst>
              <a:ext uri="{FF2B5EF4-FFF2-40B4-BE49-F238E27FC236}">
                <a16:creationId xmlns:a16="http://schemas.microsoft.com/office/drawing/2014/main" id="{DAF241B7-F266-432B-BFF9-021DDBF54E5E}"/>
              </a:ext>
            </a:extLst>
          </p:cNvPr>
          <p:cNvSpPr>
            <a:spLocks noGrp="1"/>
          </p:cNvSpPr>
          <p:nvPr>
            <p:ph idx="1"/>
          </p:nvPr>
        </p:nvSpPr>
        <p:spPr/>
        <p:txBody>
          <a:bodyPr vert="horz" lIns="51435" tIns="25718" rIns="51435" bIns="25718" rtlCol="0" anchor="t">
            <a:normAutofit/>
          </a:bodyPr>
          <a:lstStyle/>
          <a:p>
            <a:r>
              <a:rPr lang="en-US" sz="2325" dirty="0">
                <a:latin typeface="Arial" panose="020B0604020202020204" pitchFamily="34" charset="0"/>
                <a:ea typeface="Verdana"/>
                <a:cs typeface="Arial" panose="020B0604020202020204" pitchFamily="34" charset="0"/>
              </a:rPr>
              <a:t>124,000 older adults in Baltimore City</a:t>
            </a:r>
          </a:p>
          <a:p>
            <a:r>
              <a:rPr lang="en-US" sz="2325" dirty="0">
                <a:latin typeface="Arial" panose="020B0604020202020204" pitchFamily="34" charset="0"/>
                <a:ea typeface="Verdana"/>
                <a:cs typeface="Arial" panose="020B0604020202020204" pitchFamily="34" charset="0"/>
              </a:rPr>
              <a:t>24% live in Healthy Food Priority Areas</a:t>
            </a:r>
          </a:p>
          <a:p>
            <a:r>
              <a:rPr lang="en-US" sz="2325" dirty="0">
                <a:latin typeface="Arial" panose="020B0604020202020204" pitchFamily="34" charset="0"/>
                <a:ea typeface="Verdana"/>
                <a:cs typeface="Arial" panose="020B0604020202020204" pitchFamily="34" charset="0"/>
              </a:rPr>
              <a:t>31% of Black residents live in HFPAs</a:t>
            </a:r>
          </a:p>
          <a:p>
            <a:r>
              <a:rPr lang="en-US" sz="2325" dirty="0">
                <a:latin typeface="Arial" panose="020B0604020202020204" pitchFamily="34" charset="0"/>
                <a:ea typeface="Verdana"/>
                <a:cs typeface="Arial" panose="020B0604020202020204" pitchFamily="34" charset="0"/>
              </a:rPr>
              <a:t>9% of white residents live in HFPAs</a:t>
            </a:r>
            <a:endParaRPr lang="en-US" sz="1500" dirty="0">
              <a:cs typeface="Verdana"/>
            </a:endParaRPr>
          </a:p>
          <a:p>
            <a:pPr marL="0" indent="0">
              <a:buNone/>
            </a:pPr>
            <a:r>
              <a:rPr lang="en-US" sz="900" i="1" dirty="0">
                <a:latin typeface="Verdana"/>
                <a:ea typeface="Verdana"/>
                <a:cs typeface="Verdana"/>
              </a:rPr>
              <a:t>Baltimore City Food Environment Brief 2018</a:t>
            </a:r>
            <a:endParaRPr lang="en-US" sz="900" dirty="0">
              <a:cs typeface="Verdana"/>
            </a:endParaRPr>
          </a:p>
        </p:txBody>
      </p:sp>
      <p:pic>
        <p:nvPicPr>
          <p:cNvPr id="4" name="Picture 4" descr="Percentage of Each Population Group Living in a Healthy Food Priority Area. Data summarized on slide deck.">
            <a:extLst>
              <a:ext uri="{FF2B5EF4-FFF2-40B4-BE49-F238E27FC236}">
                <a16:creationId xmlns:a16="http://schemas.microsoft.com/office/drawing/2014/main" id="{D78AED12-252F-4C44-804A-5F339AAD083E}"/>
              </a:ext>
            </a:extLst>
          </p:cNvPr>
          <p:cNvPicPr>
            <a:picLocks noChangeAspect="1"/>
          </p:cNvPicPr>
          <p:nvPr/>
        </p:nvPicPr>
        <p:blipFill>
          <a:blip r:embed="rId3"/>
          <a:stretch>
            <a:fillRect/>
          </a:stretch>
        </p:blipFill>
        <p:spPr>
          <a:xfrm>
            <a:off x="2326144" y="3657600"/>
            <a:ext cx="6503408" cy="2835272"/>
          </a:xfrm>
          <a:prstGeom prst="rect">
            <a:avLst/>
          </a:prstGeom>
          <a:effectLst/>
        </p:spPr>
      </p:pic>
    </p:spTree>
    <p:extLst>
      <p:ext uri="{BB962C8B-B14F-4D97-AF65-F5344CB8AC3E}">
        <p14:creationId xmlns:p14="http://schemas.microsoft.com/office/powerpoint/2010/main" val="1199013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1F5B-508E-4E06-812C-507A403D7EC8}"/>
              </a:ext>
            </a:extLst>
          </p:cNvPr>
          <p:cNvSpPr>
            <a:spLocks noGrp="1"/>
          </p:cNvSpPr>
          <p:nvPr>
            <p:ph type="title"/>
          </p:nvPr>
        </p:nvSpPr>
        <p:spPr/>
        <p:txBody>
          <a:bodyPr/>
          <a:lstStyle/>
          <a:p>
            <a:r>
              <a:rPr lang="en-US" dirty="0"/>
              <a:t>Baltimore</a:t>
            </a:r>
            <a:r>
              <a:rPr lang="en-US" baseline="0" dirty="0"/>
              <a:t> Maps</a:t>
            </a:r>
            <a:endParaRPr lang="en-US" dirty="0"/>
          </a:p>
        </p:txBody>
      </p:sp>
      <p:pic>
        <p:nvPicPr>
          <p:cNvPr id="4" name="Picture 4" descr="Map of Baltimore city healthy food priority areas">
            <a:extLst>
              <a:ext uri="{FF2B5EF4-FFF2-40B4-BE49-F238E27FC236}">
                <a16:creationId xmlns:a16="http://schemas.microsoft.com/office/drawing/2014/main" id="{0A3ACAED-C8D0-4CA7-BB6D-8D8B022C52A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b="-167"/>
          <a:stretch/>
        </p:blipFill>
        <p:spPr>
          <a:xfrm>
            <a:off x="304800" y="1524000"/>
            <a:ext cx="4182551" cy="5150706"/>
          </a:xfrm>
        </p:spPr>
      </p:pic>
      <p:pic>
        <p:nvPicPr>
          <p:cNvPr id="6" name="Picture 6" descr="Map of Baltimore city with population distribution of residents by race or ethnicity">
            <a:extLst>
              <a:ext uri="{FF2B5EF4-FFF2-40B4-BE49-F238E27FC236}">
                <a16:creationId xmlns:a16="http://schemas.microsoft.com/office/drawing/2014/main" id="{15E8CFDB-EFDD-4530-ACD9-E3302186E6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56"/>
          <a:stretch/>
        </p:blipFill>
        <p:spPr>
          <a:xfrm>
            <a:off x="4572000" y="1645790"/>
            <a:ext cx="4501986" cy="4907126"/>
          </a:xfrm>
          <a:prstGeom prst="rect">
            <a:avLst/>
          </a:prstGeom>
        </p:spPr>
      </p:pic>
    </p:spTree>
    <p:extLst>
      <p:ext uri="{BB962C8B-B14F-4D97-AF65-F5344CB8AC3E}">
        <p14:creationId xmlns:p14="http://schemas.microsoft.com/office/powerpoint/2010/main" val="2976046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ABE-6D82-43BF-B5B8-8F8E998E40B4}"/>
              </a:ext>
            </a:extLst>
          </p:cNvPr>
          <p:cNvSpPr>
            <a:spLocks noGrp="1"/>
          </p:cNvSpPr>
          <p:nvPr>
            <p:ph type="title"/>
          </p:nvPr>
        </p:nvSpPr>
        <p:spPr>
          <a:xfrm>
            <a:off x="619721" y="1041799"/>
            <a:ext cx="7886700" cy="994172"/>
          </a:xfrm>
        </p:spPr>
        <p:txBody>
          <a:bodyPr/>
          <a:lstStyle/>
          <a:p>
            <a:r>
              <a:rPr lang="en-US" dirty="0">
                <a:latin typeface="Georgia"/>
                <a:cs typeface="Calibri Light" panose="020F0302020204030204"/>
              </a:rPr>
              <a:t>Food Strategy</a:t>
            </a:r>
            <a:endParaRPr lang="en-US" dirty="0">
              <a:cs typeface="Calibri Light" panose="020F0302020204030204"/>
            </a:endParaRPr>
          </a:p>
        </p:txBody>
      </p:sp>
      <p:sp>
        <p:nvSpPr>
          <p:cNvPr id="4" name="TextBox 3">
            <a:extLst>
              <a:ext uri="{FF2B5EF4-FFF2-40B4-BE49-F238E27FC236}">
                <a16:creationId xmlns:a16="http://schemas.microsoft.com/office/drawing/2014/main" id="{47EA4F66-CF1E-4398-B8F7-F4CDFA97B5CF}"/>
              </a:ext>
            </a:extLst>
          </p:cNvPr>
          <p:cNvSpPr txBox="1"/>
          <p:nvPr/>
        </p:nvSpPr>
        <p:spPr>
          <a:xfrm>
            <a:off x="574349" y="1825296"/>
            <a:ext cx="7634950" cy="33009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defTabSz="685800">
              <a:buFont typeface="Arial"/>
              <a:buChar char="•"/>
              <a:defRPr/>
            </a:pPr>
            <a:r>
              <a:rPr lang="en-US" sz="2100" dirty="0">
                <a:solidFill>
                  <a:srgbClr val="000000"/>
                </a:solidFill>
                <a:latin typeface="Arial" panose="020B0604020202020204" pitchFamily="34" charset="0"/>
                <a:ea typeface="Verdana" panose="020B0604030504040204"/>
                <a:cs typeface="Arial" panose="020B0604020202020204" pitchFamily="34" charset="0"/>
              </a:rPr>
              <a:t>Goal: implement a citywide effort to mobilize residents to ensure home-based food support for Baltimore City older adults who have no reliable options.  </a:t>
            </a:r>
          </a:p>
          <a:p>
            <a:pPr marL="557213" lvl="1" indent="-214313" defTabSz="685800">
              <a:buFont typeface="Arial"/>
              <a:buChar char="•"/>
              <a:defRPr/>
            </a:pPr>
            <a:r>
              <a:rPr lang="en-US" sz="2100" dirty="0">
                <a:solidFill>
                  <a:srgbClr val="000000"/>
                </a:solidFill>
                <a:latin typeface="Arial" panose="020B0604020202020204" pitchFamily="34" charset="0"/>
                <a:ea typeface="Verdana" panose="020B0604030504040204"/>
                <a:cs typeface="Arial" panose="020B0604020202020204" pitchFamily="34" charset="0"/>
              </a:rPr>
              <a:t>Respond to increased food insecurity due to COVID-19 closures</a:t>
            </a:r>
          </a:p>
          <a:p>
            <a:pPr marL="557213" lvl="1" indent="-214313" defTabSz="685800">
              <a:buFont typeface="Arial"/>
              <a:buChar char="•"/>
              <a:defRPr/>
            </a:pPr>
            <a:r>
              <a:rPr lang="en-US" sz="2100" dirty="0">
                <a:solidFill>
                  <a:srgbClr val="000000"/>
                </a:solidFill>
                <a:latin typeface="Arial" panose="020B0604020202020204" pitchFamily="34" charset="0"/>
                <a:ea typeface="Verdana" panose="020B0604030504040204"/>
                <a:cs typeface="Arial" panose="020B0604020202020204" pitchFamily="34" charset="0"/>
              </a:rPr>
              <a:t>Mitigate the spread of COVID-19 among older adults by providing home-delivered meals and groceries</a:t>
            </a:r>
          </a:p>
          <a:p>
            <a:pPr marL="214313" indent="-214313" defTabSz="685800">
              <a:buFont typeface="Arial"/>
              <a:buChar char="•"/>
              <a:defRPr/>
            </a:pPr>
            <a:r>
              <a:rPr lang="en-US" sz="2100" dirty="0">
                <a:solidFill>
                  <a:srgbClr val="000000"/>
                </a:solidFill>
                <a:latin typeface="Arial" panose="020B0604020202020204" pitchFamily="34" charset="0"/>
                <a:ea typeface="Verdana" panose="020B0604030504040204"/>
                <a:cs typeface="Arial" panose="020B0604020202020204" pitchFamily="34" charset="0"/>
              </a:rPr>
              <a:t>BCHD partnered with other City agencies, non-profits, and community-based organizations </a:t>
            </a:r>
          </a:p>
          <a:p>
            <a:pPr marL="214313" indent="-214313" defTabSz="685800">
              <a:buFont typeface="Arial"/>
              <a:buChar char="•"/>
              <a:defRPr/>
            </a:pPr>
            <a:endParaRPr lang="en-US" sz="2100" dirty="0">
              <a:solidFill>
                <a:srgbClr val="000000"/>
              </a:solidFill>
              <a:latin typeface="Verdana" panose="020B0604030504040204"/>
              <a:ea typeface="Verdana" panose="020B0604030504040204"/>
              <a:cs typeface="+mn-lt"/>
            </a:endParaRPr>
          </a:p>
        </p:txBody>
      </p:sp>
    </p:spTree>
    <p:extLst>
      <p:ext uri="{BB962C8B-B14F-4D97-AF65-F5344CB8AC3E}">
        <p14:creationId xmlns:p14="http://schemas.microsoft.com/office/powerpoint/2010/main" val="24213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5A72-0ED3-409D-80D5-19560CFB6619}"/>
              </a:ext>
            </a:extLst>
          </p:cNvPr>
          <p:cNvSpPr>
            <a:spLocks noGrp="1"/>
          </p:cNvSpPr>
          <p:nvPr>
            <p:ph type="title"/>
          </p:nvPr>
        </p:nvSpPr>
        <p:spPr/>
        <p:txBody>
          <a:bodyPr/>
          <a:lstStyle/>
          <a:p>
            <a:r>
              <a:rPr lang="en-US" dirty="0"/>
              <a:t>Public Health Impact Model</a:t>
            </a:r>
          </a:p>
        </p:txBody>
      </p:sp>
      <p:pic>
        <p:nvPicPr>
          <p:cNvPr id="7" name="Picture 6" descr="Public Health Impact Model Pyramid. Additional details are in the slide notes of this slide.">
            <a:extLst>
              <a:ext uri="{FF2B5EF4-FFF2-40B4-BE49-F238E27FC236}">
                <a16:creationId xmlns:a16="http://schemas.microsoft.com/office/drawing/2014/main" id="{65DF2FCF-89A8-45B2-B791-CEE628346A46}"/>
              </a:ext>
            </a:extLst>
          </p:cNvPr>
          <p:cNvPicPr>
            <a:picLocks noChangeAspect="1"/>
          </p:cNvPicPr>
          <p:nvPr/>
        </p:nvPicPr>
        <p:blipFill>
          <a:blip r:embed="rId3"/>
          <a:stretch>
            <a:fillRect/>
          </a:stretch>
        </p:blipFill>
        <p:spPr>
          <a:xfrm>
            <a:off x="628650" y="1981200"/>
            <a:ext cx="7748688" cy="4145639"/>
          </a:xfrm>
          <a:prstGeom prst="rect">
            <a:avLst/>
          </a:prstGeom>
        </p:spPr>
      </p:pic>
    </p:spTree>
    <p:extLst>
      <p:ext uri="{BB962C8B-B14F-4D97-AF65-F5344CB8AC3E}">
        <p14:creationId xmlns:p14="http://schemas.microsoft.com/office/powerpoint/2010/main" val="2280707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4738-0DD4-44F6-8B40-DB3741243B9B}"/>
              </a:ext>
            </a:extLst>
          </p:cNvPr>
          <p:cNvSpPr>
            <a:spLocks noGrp="1"/>
          </p:cNvSpPr>
          <p:nvPr>
            <p:ph type="title"/>
          </p:nvPr>
        </p:nvSpPr>
        <p:spPr>
          <a:xfrm>
            <a:off x="304800" y="365128"/>
            <a:ext cx="8610600" cy="1325563"/>
          </a:xfrm>
        </p:spPr>
        <p:txBody>
          <a:bodyPr/>
          <a:lstStyle/>
          <a:p>
            <a:r>
              <a:rPr lang="en-US" dirty="0"/>
              <a:t>COVID-19 MAP Calls &amp; Meal Distribution</a:t>
            </a:r>
          </a:p>
        </p:txBody>
      </p:sp>
      <p:pic>
        <p:nvPicPr>
          <p:cNvPr id="6" name="Picture 6" descr="COVID-19 MAP Calls &amp; Meal Distribution  data. Additional info is available in the slide notes of this slide.">
            <a:extLst>
              <a:ext uri="{FF2B5EF4-FFF2-40B4-BE49-F238E27FC236}">
                <a16:creationId xmlns:a16="http://schemas.microsoft.com/office/drawing/2014/main" id="{16B54076-6657-4152-90AD-D94EFD92316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85"/>
          <a:stretch/>
        </p:blipFill>
        <p:spPr>
          <a:xfrm>
            <a:off x="492678" y="1752600"/>
            <a:ext cx="8234844" cy="3810000"/>
          </a:xfrm>
        </p:spPr>
      </p:pic>
    </p:spTree>
    <p:extLst>
      <p:ext uri="{BB962C8B-B14F-4D97-AF65-F5344CB8AC3E}">
        <p14:creationId xmlns:p14="http://schemas.microsoft.com/office/powerpoint/2010/main" val="3677417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4180-FC4C-4566-A6AB-E981E4015E34}"/>
              </a:ext>
            </a:extLst>
          </p:cNvPr>
          <p:cNvSpPr>
            <a:spLocks noGrp="1"/>
          </p:cNvSpPr>
          <p:nvPr>
            <p:ph type="title"/>
          </p:nvPr>
        </p:nvSpPr>
        <p:spPr>
          <a:xfrm>
            <a:off x="1973407" y="502037"/>
            <a:ext cx="5197186" cy="994172"/>
          </a:xfrm>
        </p:spPr>
        <p:txBody>
          <a:bodyPr/>
          <a:lstStyle/>
          <a:p>
            <a:r>
              <a:rPr lang="en-US" dirty="0"/>
              <a:t>Level 1 and 2 Actions</a:t>
            </a:r>
          </a:p>
        </p:txBody>
      </p:sp>
      <p:pic>
        <p:nvPicPr>
          <p:cNvPr id="5" name="Picture 5" descr="Maryland Access Point (MAP) flier. Phone Contact 410-396-CARE (2273).">
            <a:extLst>
              <a:ext uri="{FF2B5EF4-FFF2-40B4-BE49-F238E27FC236}">
                <a16:creationId xmlns:a16="http://schemas.microsoft.com/office/drawing/2014/main" id="{1307D15A-16C5-4E9E-A1A4-0EC9C41C5A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3651" y="1561422"/>
            <a:ext cx="3610710" cy="4844114"/>
          </a:xfrm>
          <a:prstGeom prst="rect">
            <a:avLst/>
          </a:prstGeom>
        </p:spPr>
      </p:pic>
      <p:pic>
        <p:nvPicPr>
          <p:cNvPr id="7" name="Picture 4" descr="Baltimore City Health Department flier for Food Access Information for Older Adults During COVID-19">
            <a:extLst>
              <a:ext uri="{FF2B5EF4-FFF2-40B4-BE49-F238E27FC236}">
                <a16:creationId xmlns:a16="http://schemas.microsoft.com/office/drawing/2014/main" id="{34DB4942-4C4A-4810-85C2-A0A23B023C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9343" y="1561422"/>
            <a:ext cx="4100340" cy="4834683"/>
          </a:xfrm>
          <a:prstGeom prst="rect">
            <a:avLst/>
          </a:prstGeom>
          <a:effectLst/>
        </p:spPr>
      </p:pic>
    </p:spTree>
    <p:extLst>
      <p:ext uri="{BB962C8B-B14F-4D97-AF65-F5344CB8AC3E}">
        <p14:creationId xmlns:p14="http://schemas.microsoft.com/office/powerpoint/2010/main" val="1136409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44EA-6708-480C-BF7F-7F2CCF4E325D}"/>
              </a:ext>
            </a:extLst>
          </p:cNvPr>
          <p:cNvSpPr>
            <a:spLocks noGrp="1"/>
          </p:cNvSpPr>
          <p:nvPr>
            <p:ph type="title"/>
          </p:nvPr>
        </p:nvSpPr>
        <p:spPr/>
        <p:txBody>
          <a:bodyPr/>
          <a:lstStyle/>
          <a:p>
            <a:r>
              <a:rPr lang="en-US" dirty="0">
                <a:latin typeface="Georgia"/>
              </a:rPr>
              <a:t>Level 3 Actions-</a:t>
            </a:r>
            <a:br>
              <a:rPr lang="en-US" dirty="0">
                <a:latin typeface="Georgia"/>
              </a:rPr>
            </a:br>
            <a:r>
              <a:rPr lang="en-US" dirty="0">
                <a:latin typeface="Georgia"/>
              </a:rPr>
              <a:t>Meal Delivery to Senior Housing</a:t>
            </a:r>
          </a:p>
        </p:txBody>
      </p:sp>
      <p:sp>
        <p:nvSpPr>
          <p:cNvPr id="3" name="Content Placeholder 2">
            <a:extLst>
              <a:ext uri="{FF2B5EF4-FFF2-40B4-BE49-F238E27FC236}">
                <a16:creationId xmlns:a16="http://schemas.microsoft.com/office/drawing/2014/main" id="{23DE1918-6CA3-45F7-85B8-2FCB2B3A3EC7}"/>
              </a:ext>
            </a:extLst>
          </p:cNvPr>
          <p:cNvSpPr>
            <a:spLocks noGrp="1"/>
          </p:cNvSpPr>
          <p:nvPr>
            <p:ph idx="1"/>
          </p:nvPr>
        </p:nvSpPr>
        <p:spPr/>
        <p:txBody>
          <a:bodyPr vert="horz" lIns="68580" tIns="34290" rIns="68580" bIns="34290" rtlCol="0" anchor="t">
            <a:normAutofit/>
          </a:bodyPr>
          <a:lstStyle/>
          <a:p>
            <a:r>
              <a:rPr lang="en-US" dirty="0">
                <a:latin typeface="Arial" panose="020B0604020202020204" pitchFamily="34" charset="0"/>
                <a:ea typeface="Verdana"/>
                <a:cs typeface="Arial" panose="020B0604020202020204" pitchFamily="34" charset="0"/>
              </a:rPr>
              <a:t>115 senior housing sites in Baltimore City</a:t>
            </a:r>
          </a:p>
          <a:p>
            <a:r>
              <a:rPr lang="en-US" dirty="0">
                <a:latin typeface="Arial" panose="020B0604020202020204" pitchFamily="34" charset="0"/>
                <a:ea typeface="Verdana"/>
                <a:cs typeface="Arial" panose="020B0604020202020204" pitchFamily="34" charset="0"/>
              </a:rPr>
              <a:t>Congregate meal sites at senior housing buildings were converted to grab and go meals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ea typeface="Verdana"/>
                <a:cs typeface="Arial" panose="020B0604020202020204" pitchFamily="34" charset="0"/>
              </a:rPr>
              <a:t>BCHD partnered with Salvation Army to deliver meals to the remaining buildings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ea typeface="Verdana"/>
                <a:cs typeface="Arial" panose="020B0604020202020204" pitchFamily="34" charset="0"/>
              </a:rPr>
              <a:t>Assessed needs at senior housing sites with weekly calls and surveys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352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DF7C-0E38-4B40-8198-A8D628A51987}"/>
              </a:ext>
            </a:extLst>
          </p:cNvPr>
          <p:cNvSpPr>
            <a:spLocks noGrp="1"/>
          </p:cNvSpPr>
          <p:nvPr>
            <p:ph type="title"/>
          </p:nvPr>
        </p:nvSpPr>
        <p:spPr/>
        <p:txBody>
          <a:bodyPr>
            <a:normAutofit/>
          </a:bodyPr>
          <a:lstStyle/>
          <a:p>
            <a:r>
              <a:rPr lang="en-US" dirty="0">
                <a:latin typeface="Georgia"/>
              </a:rPr>
              <a:t>Level 4 Actions -</a:t>
            </a:r>
            <a:br>
              <a:rPr lang="en-US" dirty="0">
                <a:latin typeface="Georgia"/>
              </a:rPr>
            </a:br>
            <a:r>
              <a:rPr lang="en-US" dirty="0">
                <a:latin typeface="Georgia"/>
              </a:rPr>
              <a:t>Home delivered meals and groceries</a:t>
            </a:r>
            <a:endParaRPr lang="en-US" dirty="0"/>
          </a:p>
        </p:txBody>
      </p:sp>
      <p:sp>
        <p:nvSpPr>
          <p:cNvPr id="3" name="Content Placeholder 2">
            <a:extLst>
              <a:ext uri="{FF2B5EF4-FFF2-40B4-BE49-F238E27FC236}">
                <a16:creationId xmlns:a16="http://schemas.microsoft.com/office/drawing/2014/main" id="{FA3A85B2-39F2-454A-97E2-62F24ECF2F05}"/>
              </a:ext>
            </a:extLst>
          </p:cNvPr>
          <p:cNvSpPr>
            <a:spLocks noGrp="1"/>
          </p:cNvSpPr>
          <p:nvPr>
            <p:ph idx="1"/>
          </p:nvPr>
        </p:nvSpPr>
        <p:spPr/>
        <p:txBody>
          <a:bodyPr vert="horz" lIns="68580" tIns="34290" rIns="68580" bIns="34290" rtlCol="0" anchor="t">
            <a:normAutofit/>
          </a:bodyPr>
          <a:lstStyle/>
          <a:p>
            <a:r>
              <a:rPr lang="en-US" dirty="0">
                <a:latin typeface="Arial" panose="020B0604020202020204" pitchFamily="34" charset="0"/>
                <a:ea typeface="Verdana"/>
                <a:cs typeface="Arial" panose="020B0604020202020204" pitchFamily="34" charset="0"/>
              </a:rPr>
              <a:t>Maryland Access Point expanded to handle triple the number of calls compared to pre-COVID </a:t>
            </a:r>
          </a:p>
          <a:p>
            <a:r>
              <a:rPr lang="en-US" dirty="0">
                <a:latin typeface="Arial" panose="020B0604020202020204" pitchFamily="34" charset="0"/>
                <a:ea typeface="Verdana"/>
                <a:cs typeface="Arial" panose="020B0604020202020204" pitchFamily="34" charset="0"/>
              </a:rPr>
              <a:t>Meals on Wheels increased meal delivery from the start of the pandemic response in March 2020</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ea typeface="Verdana"/>
                <a:cs typeface="Arial" panose="020B0604020202020204" pitchFamily="34" charset="0"/>
              </a:rPr>
              <a:t>BCHD began grocery box delivery to older adults who requested a box through MAP via partnership with Salvation Army, Maryland Food Bank, and Amazon</a:t>
            </a:r>
          </a:p>
        </p:txBody>
      </p:sp>
    </p:spTree>
    <p:extLst>
      <p:ext uri="{BB962C8B-B14F-4D97-AF65-F5344CB8AC3E}">
        <p14:creationId xmlns:p14="http://schemas.microsoft.com/office/powerpoint/2010/main" val="4253365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07D9-7E81-483D-B582-8174FF7C0C97}"/>
              </a:ext>
            </a:extLst>
          </p:cNvPr>
          <p:cNvSpPr>
            <a:spLocks noGrp="1"/>
          </p:cNvSpPr>
          <p:nvPr>
            <p:ph type="title"/>
          </p:nvPr>
        </p:nvSpPr>
        <p:spPr/>
        <p:txBody>
          <a:bodyPr/>
          <a:lstStyle/>
          <a:p>
            <a:r>
              <a:rPr lang="en-US" dirty="0">
                <a:latin typeface="Georgia"/>
              </a:rPr>
              <a:t>Impact</a:t>
            </a:r>
            <a:endParaRPr lang="en-US" dirty="0"/>
          </a:p>
        </p:txBody>
      </p:sp>
      <p:sp>
        <p:nvSpPr>
          <p:cNvPr id="3" name="Content Placeholder 2">
            <a:extLst>
              <a:ext uri="{FF2B5EF4-FFF2-40B4-BE49-F238E27FC236}">
                <a16:creationId xmlns:a16="http://schemas.microsoft.com/office/drawing/2014/main" id="{7B240CF1-C9B9-4AD2-A10A-9F11A4FA8E34}"/>
              </a:ext>
            </a:extLst>
          </p:cNvPr>
          <p:cNvSpPr>
            <a:spLocks noGrp="1"/>
          </p:cNvSpPr>
          <p:nvPr>
            <p:ph idx="1"/>
          </p:nvPr>
        </p:nvSpPr>
        <p:spPr>
          <a:xfrm>
            <a:off x="628650" y="1524000"/>
            <a:ext cx="7886700" cy="4650015"/>
          </a:xfrm>
        </p:spPr>
        <p:txBody>
          <a:bodyPr vert="horz" lIns="68580" tIns="34290" rIns="68580" bIns="34290" rtlCol="0" anchor="t">
            <a:normAutofit/>
          </a:bodyPr>
          <a:lstStyle/>
          <a:p>
            <a:r>
              <a:rPr lang="en-US" dirty="0">
                <a:latin typeface="Arial" panose="020B0604020202020204" pitchFamily="34" charset="0"/>
                <a:ea typeface="Verdana"/>
                <a:cs typeface="Arial" panose="020B0604020202020204" pitchFamily="34" charset="0"/>
              </a:rPr>
              <a:t>Over 2.2 million meals delivered over the last year</a:t>
            </a:r>
          </a:p>
          <a:p>
            <a:r>
              <a:rPr lang="en-US" dirty="0">
                <a:latin typeface="Arial" panose="020B0604020202020204" pitchFamily="34" charset="0"/>
                <a:ea typeface="Verdana"/>
                <a:cs typeface="Arial" panose="020B0604020202020204" pitchFamily="34" charset="0"/>
              </a:rPr>
              <a:t>Improved data on and relationships with senior housing sites – basis for flu and COVID-19 vaccination clinics</a:t>
            </a:r>
          </a:p>
          <a:p>
            <a:r>
              <a:rPr lang="en-US" dirty="0">
                <a:latin typeface="Arial" panose="020B0604020202020204" pitchFamily="34" charset="0"/>
                <a:ea typeface="Verdana"/>
                <a:cs typeface="Arial" panose="020B0604020202020204" pitchFamily="34" charset="0"/>
              </a:rPr>
              <a:t>Assessing zip code level data to evaluate strengths and weaknesses of the current food response</a:t>
            </a:r>
          </a:p>
        </p:txBody>
      </p:sp>
    </p:spTree>
    <p:extLst>
      <p:ext uri="{BB962C8B-B14F-4D97-AF65-F5344CB8AC3E}">
        <p14:creationId xmlns:p14="http://schemas.microsoft.com/office/powerpoint/2010/main" val="300105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31D5-AC33-45E2-864C-3C027F05A9FD}"/>
              </a:ext>
            </a:extLst>
          </p:cNvPr>
          <p:cNvSpPr>
            <a:spLocks noGrp="1"/>
          </p:cNvSpPr>
          <p:nvPr>
            <p:ph type="title"/>
          </p:nvPr>
        </p:nvSpPr>
        <p:spPr>
          <a:xfrm>
            <a:off x="914400" y="906929"/>
            <a:ext cx="7945120" cy="1600200"/>
          </a:xfrm>
        </p:spPr>
        <p:txBody>
          <a:bodyPr>
            <a:noAutofit/>
          </a:bodyPr>
          <a:lstStyle/>
          <a:p>
            <a:r>
              <a:rPr lang="en-US" sz="4000" dirty="0"/>
              <a:t>Importance of Equity in the National Senior Nutrition Program</a:t>
            </a:r>
          </a:p>
        </p:txBody>
      </p:sp>
      <p:sp>
        <p:nvSpPr>
          <p:cNvPr id="3" name="Text Placeholder 2">
            <a:extLst>
              <a:ext uri="{FF2B5EF4-FFF2-40B4-BE49-F238E27FC236}">
                <a16:creationId xmlns:a16="http://schemas.microsoft.com/office/drawing/2014/main" id="{6FAA279E-E530-4124-B490-4863168F66BE}"/>
              </a:ext>
            </a:extLst>
          </p:cNvPr>
          <p:cNvSpPr>
            <a:spLocks noGrp="1"/>
          </p:cNvSpPr>
          <p:nvPr>
            <p:ph type="body" sz="quarter" idx="16"/>
          </p:nvPr>
        </p:nvSpPr>
        <p:spPr>
          <a:xfrm>
            <a:off x="457200" y="5410200"/>
            <a:ext cx="8229600" cy="609600"/>
          </a:xfrm>
        </p:spPr>
        <p:txBody>
          <a:bodyPr>
            <a:normAutofit fontScale="25000" lnSpcReduction="20000"/>
          </a:bodyPr>
          <a:lstStyle/>
          <a:p>
            <a:r>
              <a:rPr lang="en-US" sz="9600" dirty="0"/>
              <a:t>Judy Simon, MS, RD, LDN</a:t>
            </a:r>
          </a:p>
          <a:p>
            <a:r>
              <a:rPr lang="en-US" sz="9600" dirty="0"/>
              <a:t>National Nutritionist</a:t>
            </a:r>
          </a:p>
          <a:p>
            <a:r>
              <a:rPr lang="en-US" sz="9600" dirty="0"/>
              <a:t>ACL</a:t>
            </a:r>
          </a:p>
        </p:txBody>
      </p:sp>
      <p:pic>
        <p:nvPicPr>
          <p:cNvPr id="10" name="Picture 9" descr="Photo of speaker, Judy Simon">
            <a:extLst>
              <a:ext uri="{FF2B5EF4-FFF2-40B4-BE49-F238E27FC236}">
                <a16:creationId xmlns:a16="http://schemas.microsoft.com/office/drawing/2014/main" id="{933B0EA9-4884-499A-B3C3-AC676A6C90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792"/>
          <a:stretch/>
        </p:blipFill>
        <p:spPr>
          <a:xfrm>
            <a:off x="3829537" y="2819400"/>
            <a:ext cx="1484926" cy="2164378"/>
          </a:xfrm>
          <a:prstGeom prst="rect">
            <a:avLst/>
          </a:prstGeom>
        </p:spPr>
      </p:pic>
    </p:spTree>
    <p:extLst>
      <p:ext uri="{BB962C8B-B14F-4D97-AF65-F5344CB8AC3E}">
        <p14:creationId xmlns:p14="http://schemas.microsoft.com/office/powerpoint/2010/main" val="3879239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E2D-2780-451C-A906-BE9108D746BB}"/>
              </a:ext>
            </a:extLst>
          </p:cNvPr>
          <p:cNvSpPr>
            <a:spLocks noGrp="1"/>
          </p:cNvSpPr>
          <p:nvPr>
            <p:ph type="title"/>
          </p:nvPr>
        </p:nvSpPr>
        <p:spPr/>
        <p:txBody>
          <a:bodyPr/>
          <a:lstStyle/>
          <a:p>
            <a:r>
              <a:rPr lang="en-US" dirty="0">
                <a:latin typeface="Georgia"/>
              </a:rPr>
              <a:t>Further Resources</a:t>
            </a:r>
            <a:endParaRPr lang="en-US" dirty="0"/>
          </a:p>
        </p:txBody>
      </p:sp>
      <p:sp>
        <p:nvSpPr>
          <p:cNvPr id="3" name="Content Placeholder 2">
            <a:extLst>
              <a:ext uri="{FF2B5EF4-FFF2-40B4-BE49-F238E27FC236}">
                <a16:creationId xmlns:a16="http://schemas.microsoft.com/office/drawing/2014/main" id="{22C866E3-DFDC-47CB-95F6-6AA0ECA08762}"/>
              </a:ext>
            </a:extLst>
          </p:cNvPr>
          <p:cNvSpPr>
            <a:spLocks noGrp="1"/>
          </p:cNvSpPr>
          <p:nvPr>
            <p:ph idx="1"/>
          </p:nvPr>
        </p:nvSpPr>
        <p:spPr>
          <a:xfrm>
            <a:off x="533400" y="1600200"/>
            <a:ext cx="7886700" cy="3263504"/>
          </a:xfrm>
        </p:spPr>
        <p:txBody>
          <a:bodyPr vert="horz" lIns="68580" tIns="34290" rIns="68580" bIns="34290" rtlCol="0" anchor="t">
            <a:normAutofit/>
          </a:bodyPr>
          <a:lstStyle/>
          <a:p>
            <a:pPr>
              <a:spcAft>
                <a:spcPts val="1200"/>
              </a:spcAft>
            </a:pPr>
            <a:r>
              <a:rPr lang="en-US" dirty="0">
                <a:latin typeface="Arial" panose="020B0604020202020204" pitchFamily="34" charset="0"/>
                <a:ea typeface="Verdana"/>
                <a:cs typeface="Arial" panose="020B0604020202020204" pitchFamily="34" charset="0"/>
                <a:hlinkClick r:id="rId2"/>
              </a:rPr>
              <a:t>Redlining, Black butterfly and white L</a:t>
            </a:r>
            <a:r>
              <a:rPr lang="en-US" dirty="0">
                <a:latin typeface="Arial" panose="020B0604020202020204" pitchFamily="34" charset="0"/>
                <a:ea typeface="Verdana"/>
                <a:cs typeface="Arial" panose="020B0604020202020204" pitchFamily="34" charset="0"/>
              </a:rPr>
              <a:t> </a:t>
            </a:r>
          </a:p>
          <a:p>
            <a:pPr>
              <a:spcBef>
                <a:spcPts val="1200"/>
              </a:spcBef>
              <a:spcAft>
                <a:spcPts val="1200"/>
              </a:spcAft>
            </a:pPr>
            <a:r>
              <a:rPr lang="en-US" dirty="0">
                <a:latin typeface="Arial" panose="020B0604020202020204" pitchFamily="34" charset="0"/>
                <a:ea typeface="Verdana"/>
                <a:cs typeface="Arial" panose="020B0604020202020204" pitchFamily="34" charset="0"/>
                <a:hlinkClick r:id="rId3"/>
              </a:rPr>
              <a:t>COVID-19 food distribution response in Baltimore City</a:t>
            </a:r>
            <a:r>
              <a:rPr lang="en-US" dirty="0">
                <a:latin typeface="Arial" panose="020B0604020202020204" pitchFamily="34" charset="0"/>
                <a:ea typeface="Verdana"/>
                <a:cs typeface="Arial" panose="020B0604020202020204" pitchFamily="34" charset="0"/>
              </a:rPr>
              <a:t> </a:t>
            </a:r>
          </a:p>
          <a:p>
            <a:pPr>
              <a:spcBef>
                <a:spcPts val="1800"/>
              </a:spcBef>
              <a:spcAft>
                <a:spcPts val="1200"/>
              </a:spcAft>
            </a:pPr>
            <a:r>
              <a:rPr lang="en-US" dirty="0">
                <a:latin typeface="Arial" panose="020B0604020202020204" pitchFamily="34" charset="0"/>
                <a:ea typeface="Verdana"/>
                <a:cs typeface="Arial" panose="020B0604020202020204" pitchFamily="34" charset="0"/>
                <a:hlinkClick r:id="rId4"/>
              </a:rPr>
              <a:t>Baltimore City food environment briefs and maps</a:t>
            </a:r>
            <a:endParaRPr lang="en-US" dirty="0">
              <a:latin typeface="Arial" panose="020B0604020202020204" pitchFamily="34" charset="0"/>
              <a:ea typeface="Verdana"/>
              <a:cs typeface="Arial" panose="020B0604020202020204" pitchFamily="34" charset="0"/>
            </a:endParaRPr>
          </a:p>
          <a:p>
            <a:pPr>
              <a:spcBef>
                <a:spcPts val="1800"/>
              </a:spcBef>
            </a:pPr>
            <a:r>
              <a:rPr lang="en-US" dirty="0">
                <a:latin typeface="Arial" panose="020B0604020202020204" pitchFamily="34" charset="0"/>
                <a:ea typeface="Verdana"/>
                <a:cs typeface="Arial" panose="020B0604020202020204" pitchFamily="34" charset="0"/>
                <a:hlinkClick r:id="rId5"/>
              </a:rPr>
              <a:t>Baltimore City neighborhood health profiles</a:t>
            </a:r>
            <a:endParaRPr lang="en-US" dirty="0">
              <a:latin typeface="Arial" panose="020B0604020202020204" pitchFamily="34" charset="0"/>
              <a:ea typeface="Verdana"/>
              <a:cs typeface="Arial" panose="020B0604020202020204" pitchFamily="34" charset="0"/>
            </a:endParaRPr>
          </a:p>
        </p:txBody>
      </p:sp>
    </p:spTree>
    <p:extLst>
      <p:ext uri="{BB962C8B-B14F-4D97-AF65-F5344CB8AC3E}">
        <p14:creationId xmlns:p14="http://schemas.microsoft.com/office/powerpoint/2010/main" val="4211780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3263037"/>
            <a:ext cx="6858000" cy="623163"/>
          </a:xfrm>
        </p:spPr>
        <p:txBody>
          <a:bodyPr>
            <a:noAutofit/>
          </a:bodyPr>
          <a:lstStyle/>
          <a:p>
            <a:r>
              <a:rPr lang="en-US" sz="2800" dirty="0">
                <a:cs typeface="Calibri"/>
              </a:rPr>
              <a:t>Nutrition Equity for Ethnically &amp; Culturally Diverse Older Adults</a:t>
            </a:r>
          </a:p>
        </p:txBody>
      </p:sp>
      <p:pic>
        <p:nvPicPr>
          <p:cNvPr id="2" name="Picture 1" descr="Age Options logo">
            <a:extLst>
              <a:ext uri="{FF2B5EF4-FFF2-40B4-BE49-F238E27FC236}">
                <a16:creationId xmlns:a16="http://schemas.microsoft.com/office/drawing/2014/main" id="{118A4ECA-65A4-40D8-8DE4-5BE1C0AFCA24}"/>
              </a:ext>
            </a:extLst>
          </p:cNvPr>
          <p:cNvPicPr>
            <a:picLocks noChangeAspect="1"/>
          </p:cNvPicPr>
          <p:nvPr/>
        </p:nvPicPr>
        <p:blipFill>
          <a:blip r:embed="rId2"/>
          <a:stretch>
            <a:fillRect/>
          </a:stretch>
        </p:blipFill>
        <p:spPr>
          <a:xfrm>
            <a:off x="1395708" y="914400"/>
            <a:ext cx="6352583" cy="1902117"/>
          </a:xfrm>
          <a:prstGeom prst="rect">
            <a:avLst/>
          </a:prstGeom>
        </p:spPr>
      </p:pic>
      <p:sp>
        <p:nvSpPr>
          <p:cNvPr id="5" name="TextBox 4">
            <a:extLst>
              <a:ext uri="{FF2B5EF4-FFF2-40B4-BE49-F238E27FC236}">
                <a16:creationId xmlns:a16="http://schemas.microsoft.com/office/drawing/2014/main" id="{CFD072C3-2409-4E15-BF9D-4BB2C0325E4A}"/>
              </a:ext>
            </a:extLst>
          </p:cNvPr>
          <p:cNvSpPr txBox="1"/>
          <p:nvPr/>
        </p:nvSpPr>
        <p:spPr>
          <a:xfrm>
            <a:off x="1143000" y="6324600"/>
            <a:ext cx="7086600" cy="276999"/>
          </a:xfrm>
          <a:prstGeom prst="rect">
            <a:avLst/>
          </a:prstGeom>
          <a:solidFill>
            <a:srgbClr val="F76810"/>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The Area Agency on Aging of Suburban Cook County, since 1974</a:t>
            </a:r>
          </a:p>
        </p:txBody>
      </p:sp>
    </p:spTree>
    <p:extLst>
      <p:ext uri="{BB962C8B-B14F-4D97-AF65-F5344CB8AC3E}">
        <p14:creationId xmlns:p14="http://schemas.microsoft.com/office/powerpoint/2010/main" val="2458550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310A0-BD9F-43DB-8B90-9E7EEA7A84A8}"/>
              </a:ext>
            </a:extLst>
          </p:cNvPr>
          <p:cNvSpPr>
            <a:spLocks noGrp="1"/>
          </p:cNvSpPr>
          <p:nvPr>
            <p:ph type="title"/>
          </p:nvPr>
        </p:nvSpPr>
        <p:spPr/>
        <p:txBody>
          <a:bodyPr>
            <a:normAutofit/>
          </a:bodyPr>
          <a:lstStyle/>
          <a:p>
            <a:r>
              <a:rPr lang="en-US" sz="4000" dirty="0"/>
              <a:t>AgeOptions</a:t>
            </a:r>
          </a:p>
        </p:txBody>
      </p:sp>
      <p:sp>
        <p:nvSpPr>
          <p:cNvPr id="3" name="Content Placeholder 2"/>
          <p:cNvSpPr>
            <a:spLocks noGrp="1"/>
          </p:cNvSpPr>
          <p:nvPr>
            <p:ph idx="1"/>
          </p:nvPr>
        </p:nvSpPr>
        <p:spPr>
          <a:xfrm>
            <a:off x="457200" y="2094046"/>
            <a:ext cx="4114800" cy="3735256"/>
          </a:xfrm>
        </p:spPr>
        <p:txBody>
          <a:bodyPr vert="horz" lIns="68580" tIns="34290" rIns="68580" bIns="34290" rtlCol="0" anchor="t">
            <a:normAutofit/>
          </a:bodyPr>
          <a:lstStyle/>
          <a:p>
            <a:pPr>
              <a:defRPr/>
            </a:pPr>
            <a:r>
              <a:rPr lang="en-US" sz="2400" dirty="0"/>
              <a:t>Area Agency on Aging for Suburban Cook County</a:t>
            </a:r>
          </a:p>
          <a:p>
            <a:pPr>
              <a:defRPr/>
            </a:pPr>
            <a:r>
              <a:rPr lang="en-US" sz="2400" dirty="0"/>
              <a:t>Serving &gt; 530,000 older adults</a:t>
            </a:r>
          </a:p>
          <a:p>
            <a:pPr>
              <a:defRPr/>
            </a:pPr>
            <a:r>
              <a:rPr lang="en-US" sz="2400" dirty="0"/>
              <a:t>&gt; 2 million meals in FY20</a:t>
            </a:r>
          </a:p>
        </p:txBody>
      </p:sp>
      <p:pic>
        <p:nvPicPr>
          <p:cNvPr id="4" name="Picture 4" descr="Map of Chicago">
            <a:extLst>
              <a:ext uri="{FF2B5EF4-FFF2-40B4-BE49-F238E27FC236}">
                <a16:creationId xmlns:a16="http://schemas.microsoft.com/office/drawing/2014/main" id="{1A4E2E70-BEA9-4DE8-AF27-F359DDD2B4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10200" y="2094046"/>
            <a:ext cx="2667000" cy="33636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3603855"/>
      </p:ext>
    </p:extLst>
  </p:cSld>
  <p:clrMapOvr>
    <a:masterClrMapping/>
  </p:clrMapOvr>
  <p:transition advClick="0" advTm="10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sz="4000" dirty="0"/>
              <a:t>Diversity in suburban Cook County</a:t>
            </a:r>
            <a:endParaRPr lang="en-US" altLang="en-US" sz="4000" dirty="0">
              <a:cs typeface="Calibri"/>
            </a:endParaRPr>
          </a:p>
        </p:txBody>
      </p:sp>
      <p:sp>
        <p:nvSpPr>
          <p:cNvPr id="3" name="Content Placeholder 2"/>
          <p:cNvSpPr>
            <a:spLocks noGrp="1"/>
          </p:cNvSpPr>
          <p:nvPr>
            <p:ph idx="1"/>
          </p:nvPr>
        </p:nvSpPr>
        <p:spPr>
          <a:xfrm>
            <a:off x="685800" y="1709108"/>
            <a:ext cx="4953000" cy="3439783"/>
          </a:xfrm>
        </p:spPr>
        <p:txBody>
          <a:bodyPr vert="horz" lIns="68580" tIns="34290" rIns="68580" bIns="34290" rtlCol="0" anchor="t">
            <a:noAutofit/>
          </a:bodyPr>
          <a:lstStyle/>
          <a:p>
            <a:pPr>
              <a:defRPr/>
            </a:pPr>
            <a:r>
              <a:rPr lang="en-US" sz="2400" dirty="0"/>
              <a:t>Nearly 1 in 3 older adults are racially or ethnically diverse!</a:t>
            </a:r>
            <a:endParaRPr lang="en-US" sz="2400" dirty="0">
              <a:cs typeface="Calibri"/>
            </a:endParaRPr>
          </a:p>
          <a:p>
            <a:pPr>
              <a:defRPr/>
            </a:pPr>
            <a:r>
              <a:rPr lang="en-US" sz="2400" dirty="0">
                <a:cs typeface="Calibri"/>
              </a:rPr>
              <a:t>Increases predicted, 2016 - 2024:</a:t>
            </a:r>
          </a:p>
          <a:p>
            <a:pPr marL="742950" lvl="2" indent="-342900">
              <a:defRPr/>
            </a:pPr>
            <a:r>
              <a:rPr lang="en-US" sz="2000" dirty="0">
                <a:cs typeface="Calibri"/>
              </a:rPr>
              <a:t>95% for Latin-X</a:t>
            </a:r>
          </a:p>
          <a:p>
            <a:pPr marL="742950" lvl="2" indent="-342900">
              <a:defRPr/>
            </a:pPr>
            <a:r>
              <a:rPr lang="en-US" sz="2000" dirty="0">
                <a:cs typeface="Calibri"/>
              </a:rPr>
              <a:t>67% for Black </a:t>
            </a:r>
          </a:p>
          <a:p>
            <a:pPr marL="742950" lvl="2" indent="-342900">
              <a:defRPr/>
            </a:pPr>
            <a:r>
              <a:rPr lang="en-US" sz="2000" dirty="0">
                <a:cs typeface="Calibri"/>
              </a:rPr>
              <a:t>55% for Asian  </a:t>
            </a:r>
          </a:p>
          <a:p>
            <a:pPr>
              <a:defRPr/>
            </a:pPr>
            <a:endParaRPr lang="en-US" sz="2000" dirty="0">
              <a:cs typeface="Calibri"/>
            </a:endParaRPr>
          </a:p>
        </p:txBody>
      </p:sp>
      <p:pic>
        <p:nvPicPr>
          <p:cNvPr id="4" name="Picture 5" descr="A older man and a woman riding bikes">
            <a:extLst>
              <a:ext uri="{FF2B5EF4-FFF2-40B4-BE49-F238E27FC236}">
                <a16:creationId xmlns:a16="http://schemas.microsoft.com/office/drawing/2014/main" id="{8AF34BE9-90FE-4B10-B77C-87A33D289C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59016" y="3509999"/>
            <a:ext cx="2514600" cy="28099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7966231"/>
      </p:ext>
    </p:extLst>
  </p:cSld>
  <p:clrMapOvr>
    <a:masterClrMapping/>
  </p:clrMapOvr>
  <p:transition advClick="0" advTm="10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r>
              <a:rPr lang="en-US" altLang="en-US" sz="4000" dirty="0"/>
              <a:t>Diversity in suburban Cook County, cont.</a:t>
            </a:r>
            <a:endParaRPr lang="en-US" altLang="en-US" sz="4000" dirty="0">
              <a:cs typeface="Calibri"/>
            </a:endParaRPr>
          </a:p>
        </p:txBody>
      </p:sp>
      <p:sp>
        <p:nvSpPr>
          <p:cNvPr id="3" name="Content Placeholder 2"/>
          <p:cNvSpPr>
            <a:spLocks noGrp="1"/>
          </p:cNvSpPr>
          <p:nvPr>
            <p:ph idx="1"/>
          </p:nvPr>
        </p:nvSpPr>
        <p:spPr>
          <a:xfrm>
            <a:off x="762000" y="2052036"/>
            <a:ext cx="4267200" cy="4567332"/>
          </a:xfrm>
        </p:spPr>
        <p:txBody>
          <a:bodyPr vert="horz" lIns="68580" tIns="34290" rIns="68580" bIns="34290" rtlCol="0" anchor="t">
            <a:normAutofit/>
          </a:bodyPr>
          <a:lstStyle/>
          <a:p>
            <a:pPr>
              <a:defRPr/>
            </a:pPr>
            <a:r>
              <a:rPr lang="en-US" sz="2000" dirty="0">
                <a:cs typeface="Calibri"/>
              </a:rPr>
              <a:t>Limited-English population has grown 179% since 2009!</a:t>
            </a:r>
          </a:p>
          <a:p>
            <a:pPr>
              <a:defRPr/>
            </a:pPr>
            <a:r>
              <a:rPr lang="en-US" sz="2000" dirty="0">
                <a:solidFill>
                  <a:prstClr val="black"/>
                </a:solidFill>
                <a:cs typeface="Calibri"/>
              </a:rPr>
              <a:t>20% speak a language other than English at home.</a:t>
            </a:r>
          </a:p>
          <a:p>
            <a:pPr>
              <a:defRPr/>
            </a:pPr>
            <a:r>
              <a:rPr lang="en-US" sz="2000" dirty="0">
                <a:solidFill>
                  <a:prstClr val="black"/>
                </a:solidFill>
                <a:cs typeface="Calibri"/>
              </a:rPr>
              <a:t>Suburban Cook County has 35% of the LES older adults in Illinois.</a:t>
            </a:r>
          </a:p>
        </p:txBody>
      </p:sp>
      <p:pic>
        <p:nvPicPr>
          <p:cNvPr id="6" name="Picture 6" descr="Volunteer serving food to older adults sitting at a table.">
            <a:extLst>
              <a:ext uri="{FF2B5EF4-FFF2-40B4-BE49-F238E27FC236}">
                <a16:creationId xmlns:a16="http://schemas.microsoft.com/office/drawing/2014/main" id="{B5C8F2CA-B08C-4451-96D2-B129B817C0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86400" y="2067587"/>
            <a:ext cx="2764906" cy="27539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52366778"/>
      </p:ext>
    </p:extLst>
  </p:cSld>
  <p:clrMapOvr>
    <a:masterClrMapping/>
  </p:clrMapOvr>
  <p:transition advClick="0" advTm="10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986658"/>
            <a:ext cx="7962900" cy="857250"/>
          </a:xfrm>
        </p:spPr>
        <p:txBody>
          <a:bodyPr>
            <a:noAutofit/>
          </a:bodyPr>
          <a:lstStyle/>
          <a:p>
            <a:r>
              <a:rPr lang="en-US" altLang="en-US" sz="4000" dirty="0">
                <a:cs typeface="Calibri"/>
              </a:rPr>
              <a:t>Diversity is not a challenge. </a:t>
            </a:r>
            <a:br>
              <a:rPr lang="en-US" altLang="en-US" sz="4000" dirty="0">
                <a:cs typeface="Calibri"/>
              </a:rPr>
            </a:br>
            <a:r>
              <a:rPr lang="en-US" altLang="en-US" sz="4000" dirty="0">
                <a:cs typeface="Calibri"/>
              </a:rPr>
              <a:t>It’s an asset!</a:t>
            </a:r>
          </a:p>
        </p:txBody>
      </p:sp>
      <p:sp>
        <p:nvSpPr>
          <p:cNvPr id="3" name="Content Placeholder 2"/>
          <p:cNvSpPr>
            <a:spLocks noGrp="1"/>
          </p:cNvSpPr>
          <p:nvPr>
            <p:ph idx="1"/>
          </p:nvPr>
        </p:nvSpPr>
        <p:spPr>
          <a:xfrm>
            <a:off x="1437134" y="2216521"/>
            <a:ext cx="6269732" cy="1201593"/>
          </a:xfrm>
        </p:spPr>
        <p:txBody>
          <a:bodyPr vert="horz" lIns="68580" tIns="34290" rIns="68580" bIns="34290" rtlCol="0" anchor="t">
            <a:normAutofit fontScale="92500"/>
          </a:bodyPr>
          <a:lstStyle/>
          <a:p>
            <a:pPr marL="0" indent="0" algn="ctr">
              <a:buNone/>
              <a:defRPr/>
            </a:pPr>
            <a:r>
              <a:rPr lang="en" sz="2250" i="1" dirty="0">
                <a:ea typeface="+mn-lt"/>
                <a:cs typeface="+mn-lt"/>
              </a:rPr>
              <a:t>"The diversity of our organization and communities is a rich asset that strengthens our mission and guides our decisions and direction."</a:t>
            </a:r>
            <a:endParaRPr lang="en-US" sz="2250" dirty="0">
              <a:cs typeface="Calibri"/>
            </a:endParaRPr>
          </a:p>
        </p:txBody>
      </p:sp>
      <p:pic>
        <p:nvPicPr>
          <p:cNvPr id="2" name="Picture 3" descr="Older adults sitting at a table with a meal and smiling">
            <a:extLst>
              <a:ext uri="{FF2B5EF4-FFF2-40B4-BE49-F238E27FC236}">
                <a16:creationId xmlns:a16="http://schemas.microsoft.com/office/drawing/2014/main" id="{3B062163-FDAA-4EAE-88B3-9A99122136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81394" y="3599922"/>
            <a:ext cx="3981211" cy="21998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2267138"/>
      </p:ext>
    </p:extLst>
  </p:cSld>
  <p:clrMapOvr>
    <a:masterClrMapping/>
  </p:clrMapOvr>
  <p:transition advClick="0" advTm="10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66800" y="762000"/>
            <a:ext cx="6858000" cy="1041801"/>
          </a:xfrm>
        </p:spPr>
        <p:txBody>
          <a:bodyPr>
            <a:noAutofit/>
          </a:bodyPr>
          <a:lstStyle/>
          <a:p>
            <a:r>
              <a:rPr lang="en-US" sz="4000" dirty="0">
                <a:cs typeface="Calibri"/>
              </a:rPr>
              <a:t>Achieving Nutrition Equity Starts With a Plan</a:t>
            </a:r>
            <a:endParaRPr lang="en-US" sz="4000" dirty="0"/>
          </a:p>
        </p:txBody>
      </p:sp>
      <p:sp>
        <p:nvSpPr>
          <p:cNvPr id="3" name="Content Placeholder 2"/>
          <p:cNvSpPr>
            <a:spLocks noGrp="1"/>
          </p:cNvSpPr>
          <p:nvPr>
            <p:ph idx="1"/>
          </p:nvPr>
        </p:nvSpPr>
        <p:spPr>
          <a:xfrm>
            <a:off x="1517440" y="2895600"/>
            <a:ext cx="6109119" cy="2158600"/>
          </a:xfrm>
        </p:spPr>
        <p:txBody>
          <a:bodyPr vert="horz" lIns="68580" tIns="34290" rIns="68580" bIns="34290" rtlCol="0" anchor="t">
            <a:normAutofit lnSpcReduction="10000"/>
          </a:bodyPr>
          <a:lstStyle/>
          <a:p>
            <a:pPr marL="0" indent="0">
              <a:buNone/>
              <a:defRPr/>
            </a:pPr>
            <a:r>
              <a:rPr lang="en-US" sz="3000" i="1" dirty="0">
                <a:ea typeface="+mn-lt"/>
                <a:cs typeface="+mn-lt"/>
              </a:rPr>
              <a:t>“Choice is becoming more of a factor with meal programs. Food is going to waste if it does not meet dietary needs or is </a:t>
            </a:r>
            <a:r>
              <a:rPr lang="en-US" sz="3000" b="1" i="1" dirty="0">
                <a:ea typeface="+mn-lt"/>
                <a:cs typeface="+mn-lt"/>
              </a:rPr>
              <a:t>unfamiliar</a:t>
            </a:r>
            <a:r>
              <a:rPr lang="en-US" sz="3000" i="1" dirty="0">
                <a:ea typeface="+mn-lt"/>
                <a:cs typeface="+mn-lt"/>
              </a:rPr>
              <a:t>.”</a:t>
            </a:r>
          </a:p>
          <a:p>
            <a:pPr lvl="1">
              <a:spcBef>
                <a:spcPts val="600"/>
              </a:spcBef>
              <a:defRPr/>
            </a:pPr>
            <a:r>
              <a:rPr lang="en-US" sz="1700" i="1" dirty="0">
                <a:ea typeface="+mn-lt"/>
                <a:cs typeface="+mn-lt"/>
              </a:rPr>
              <a:t>From AgeOptions Current 3-Year Nutrition Plan</a:t>
            </a:r>
            <a:endParaRPr lang="en" sz="1700" i="1" dirty="0">
              <a:ea typeface="+mn-lt"/>
              <a:cs typeface="+mn-lt"/>
            </a:endParaRPr>
          </a:p>
        </p:txBody>
      </p:sp>
    </p:spTree>
    <p:extLst>
      <p:ext uri="{BB962C8B-B14F-4D97-AF65-F5344CB8AC3E}">
        <p14:creationId xmlns:p14="http://schemas.microsoft.com/office/powerpoint/2010/main" val="3874872600"/>
      </p:ext>
    </p:extLst>
  </p:cSld>
  <p:clrMapOvr>
    <a:masterClrMapping/>
  </p:clrMapOvr>
  <p:transition advClick="0" advTm="10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43000" y="685800"/>
            <a:ext cx="6858000" cy="2080026"/>
          </a:xfrm>
        </p:spPr>
        <p:txBody>
          <a:bodyPr>
            <a:normAutofit/>
          </a:bodyPr>
          <a:lstStyle/>
          <a:p>
            <a:r>
              <a:rPr lang="en-US" sz="4000" dirty="0">
                <a:cs typeface="Calibri"/>
              </a:rPr>
              <a:t>Familiar Food</a:t>
            </a:r>
            <a:br>
              <a:rPr lang="en-US" sz="4000" dirty="0">
                <a:cs typeface="Calibri"/>
              </a:rPr>
            </a:br>
            <a:r>
              <a:rPr lang="en-US" sz="4000" dirty="0">
                <a:cs typeface="Calibri"/>
              </a:rPr>
              <a:t>Familiar Culture </a:t>
            </a:r>
            <a:br>
              <a:rPr lang="en-US" sz="4000" dirty="0">
                <a:cs typeface="Calibri"/>
              </a:rPr>
            </a:br>
            <a:r>
              <a:rPr lang="en-US" sz="4000" dirty="0">
                <a:cs typeface="Calibri"/>
              </a:rPr>
              <a:t>Familiar Friends </a:t>
            </a:r>
            <a:endParaRPr lang="en-US" sz="4000" dirty="0"/>
          </a:p>
        </p:txBody>
      </p:sp>
      <p:pic>
        <p:nvPicPr>
          <p:cNvPr id="6" name="Picture 4" descr="Two older adults sitting at a table, eating and laughing">
            <a:extLst>
              <a:ext uri="{FF2B5EF4-FFF2-40B4-BE49-F238E27FC236}">
                <a16:creationId xmlns:a16="http://schemas.microsoft.com/office/drawing/2014/main" id="{AD601245-A2BC-44E2-B209-DED3955759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2"/>
          <a:stretch/>
        </p:blipFill>
        <p:spPr>
          <a:xfrm>
            <a:off x="3048000" y="3048000"/>
            <a:ext cx="3048000" cy="30634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10045"/>
      </p:ext>
    </p:extLst>
  </p:cSld>
  <p:clrMapOvr>
    <a:masterClrMapping/>
  </p:clrMapOvr>
  <p:transition advClick="0" advTm="10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65212" y="837894"/>
            <a:ext cx="6797615" cy="878816"/>
          </a:xfrm>
        </p:spPr>
        <p:txBody>
          <a:bodyPr>
            <a:normAutofit/>
          </a:bodyPr>
          <a:lstStyle/>
          <a:p>
            <a:r>
              <a:rPr lang="en-US" altLang="en-US" sz="4000" dirty="0">
                <a:cs typeface="Calibri"/>
              </a:rPr>
              <a:t>Our Research </a:t>
            </a:r>
          </a:p>
        </p:txBody>
      </p:sp>
      <p:sp>
        <p:nvSpPr>
          <p:cNvPr id="3" name="Content Placeholder 2"/>
          <p:cNvSpPr>
            <a:spLocks noGrp="1"/>
          </p:cNvSpPr>
          <p:nvPr>
            <p:ph idx="1"/>
          </p:nvPr>
        </p:nvSpPr>
        <p:spPr>
          <a:xfrm>
            <a:off x="1336625" y="2057400"/>
            <a:ext cx="6454788" cy="3541899"/>
          </a:xfrm>
        </p:spPr>
        <p:txBody>
          <a:bodyPr vert="horz" lIns="68580" tIns="34290" rIns="68580" bIns="34290" rtlCol="0" anchor="t">
            <a:noAutofit/>
          </a:bodyPr>
          <a:lstStyle/>
          <a:p>
            <a:pPr marL="342900" indent="-342900">
              <a:defRPr/>
            </a:pPr>
            <a:r>
              <a:rPr lang="en" sz="2800" dirty="0">
                <a:cs typeface="Calibri"/>
              </a:rPr>
              <a:t>82% rated meals and social interaction as the top two reasons for attending a congregate dining site. </a:t>
            </a:r>
          </a:p>
          <a:p>
            <a:pPr marL="342900" indent="-342900">
              <a:defRPr/>
            </a:pPr>
            <a:r>
              <a:rPr lang="en" sz="2800" dirty="0">
                <a:cs typeface="Calibri"/>
              </a:rPr>
              <a:t>&gt; 50% of respondents said they would attend even if meals were not served.</a:t>
            </a:r>
          </a:p>
          <a:p>
            <a:pPr marL="342900" indent="-342900">
              <a:defRPr/>
            </a:pPr>
            <a:r>
              <a:rPr lang="en" sz="2800" dirty="0">
                <a:cs typeface="Calibri"/>
              </a:rPr>
              <a:t>Why:</a:t>
            </a:r>
            <a:r>
              <a:rPr lang="en" sz="2800" baseline="0" dirty="0">
                <a:cs typeface="Calibri"/>
              </a:rPr>
              <a:t> </a:t>
            </a:r>
            <a:r>
              <a:rPr lang="en" sz="2800" i="1" baseline="0" dirty="0">
                <a:ea typeface="+mn-lt"/>
                <a:cs typeface="+mn-lt"/>
              </a:rPr>
              <a:t>“</a:t>
            </a:r>
            <a:r>
              <a:rPr lang="en" sz="2800" i="1" dirty="0">
                <a:ea typeface="+mn-lt"/>
                <a:cs typeface="+mn-lt"/>
              </a:rPr>
              <a:t>My friends are here.”   </a:t>
            </a:r>
            <a:endParaRPr lang="en" sz="2800" dirty="0">
              <a:ea typeface="+mn-lt"/>
              <a:cs typeface="+mn-lt"/>
            </a:endParaRPr>
          </a:p>
        </p:txBody>
      </p:sp>
    </p:spTree>
    <p:extLst>
      <p:ext uri="{BB962C8B-B14F-4D97-AF65-F5344CB8AC3E}">
        <p14:creationId xmlns:p14="http://schemas.microsoft.com/office/powerpoint/2010/main" val="912659905"/>
      </p:ext>
    </p:extLst>
  </p:cSld>
  <p:clrMapOvr>
    <a:masterClrMapping/>
  </p:clrMapOvr>
  <p:transition advClick="0" advTm="10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33400"/>
            <a:ext cx="8229600" cy="1905000"/>
          </a:xfrm>
        </p:spPr>
        <p:txBody>
          <a:bodyPr>
            <a:noAutofit/>
          </a:bodyPr>
          <a:lstStyle/>
          <a:p>
            <a:r>
              <a:rPr lang="en-US" sz="4000" dirty="0">
                <a:ea typeface="+mj-lt"/>
                <a:cs typeface="+mj-lt"/>
              </a:rPr>
              <a:t>Friends Who Share the Same</a:t>
            </a:r>
            <a:br>
              <a:rPr lang="en-US" sz="4000" dirty="0">
                <a:ea typeface="+mj-lt"/>
                <a:cs typeface="+mj-lt"/>
              </a:rPr>
            </a:br>
            <a:r>
              <a:rPr lang="en-US" sz="4000" dirty="0">
                <a:ea typeface="+mj-lt"/>
                <a:cs typeface="+mj-lt"/>
              </a:rPr>
              <a:t>Food </a:t>
            </a:r>
            <a:r>
              <a:rPr lang="en-US" sz="4000" i="1" u="sng" dirty="0">
                <a:ea typeface="+mj-lt"/>
                <a:cs typeface="+mj-lt"/>
              </a:rPr>
              <a:t>And</a:t>
            </a:r>
            <a:r>
              <a:rPr lang="en-US" sz="4000" dirty="0">
                <a:ea typeface="+mj-lt"/>
                <a:cs typeface="+mj-lt"/>
              </a:rPr>
              <a:t> Culture</a:t>
            </a:r>
            <a:endParaRPr lang="en-US" sz="4000" dirty="0"/>
          </a:p>
        </p:txBody>
      </p:sp>
      <p:pic>
        <p:nvPicPr>
          <p:cNvPr id="4" name="Picture 4" descr="Group of older women dancing in traditional dress">
            <a:extLst>
              <a:ext uri="{FF2B5EF4-FFF2-40B4-BE49-F238E27FC236}">
                <a16:creationId xmlns:a16="http://schemas.microsoft.com/office/drawing/2014/main" id="{0E9D6AC4-831F-407C-9B98-0BF36C30B6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28"/>
          <a:stretch/>
        </p:blipFill>
        <p:spPr>
          <a:xfrm>
            <a:off x="1803052" y="2743200"/>
            <a:ext cx="5537896" cy="3175861"/>
          </a:xfrm>
          <a:prstGeom prst="rect">
            <a:avLst/>
          </a:prstGeom>
        </p:spPr>
      </p:pic>
    </p:spTree>
    <p:extLst>
      <p:ext uri="{BB962C8B-B14F-4D97-AF65-F5344CB8AC3E}">
        <p14:creationId xmlns:p14="http://schemas.microsoft.com/office/powerpoint/2010/main" val="1738323296"/>
      </p:ext>
    </p:extLst>
  </p:cSld>
  <p:clrMapOvr>
    <a:masterClrMapping/>
  </p:clrMapOvr>
  <p:transition advClick="0"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449C-C39F-419A-B353-32B2B9098896}"/>
              </a:ext>
            </a:extLst>
          </p:cNvPr>
          <p:cNvSpPr>
            <a:spLocks noGrp="1"/>
          </p:cNvSpPr>
          <p:nvPr>
            <p:ph type="title"/>
          </p:nvPr>
        </p:nvSpPr>
        <p:spPr/>
        <p:txBody>
          <a:bodyPr>
            <a:normAutofit fontScale="90000"/>
          </a:bodyPr>
          <a:lstStyle/>
          <a:p>
            <a:r>
              <a:rPr lang="en-US" dirty="0"/>
              <a:t>Intent of the Older Americans Act</a:t>
            </a:r>
          </a:p>
        </p:txBody>
      </p:sp>
      <p:pic>
        <p:nvPicPr>
          <p:cNvPr id="20" name="Picture 19">
            <a:extLst>
              <a:ext uri="{FF2B5EF4-FFF2-40B4-BE49-F238E27FC236}">
                <a16:creationId xmlns:a16="http://schemas.microsoft.com/office/drawing/2014/main" id="{172B1F25-127C-40BE-8C6B-BAECFD15F3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9254" y="1655687"/>
            <a:ext cx="7925487" cy="3889585"/>
          </a:xfrm>
          <a:prstGeom prst="rect">
            <a:avLst/>
          </a:prstGeom>
        </p:spPr>
      </p:pic>
      <p:sp>
        <p:nvSpPr>
          <p:cNvPr id="11" name="TextBox 10">
            <a:extLst>
              <a:ext uri="{FF2B5EF4-FFF2-40B4-BE49-F238E27FC236}">
                <a16:creationId xmlns:a16="http://schemas.microsoft.com/office/drawing/2014/main" id="{2AE1F01D-A78A-4A1F-BD07-A7CCE96E3B78}"/>
              </a:ext>
            </a:extLst>
          </p:cNvPr>
          <p:cNvSpPr txBox="1"/>
          <p:nvPr/>
        </p:nvSpPr>
        <p:spPr>
          <a:xfrm>
            <a:off x="1828800" y="2954149"/>
            <a:ext cx="1905000" cy="646331"/>
          </a:xfrm>
          <a:prstGeom prst="rect">
            <a:avLst/>
          </a:prstGeom>
          <a:noFill/>
        </p:spPr>
        <p:txBody>
          <a:bodyPr wrap="square">
            <a:spAutoFit/>
          </a:bodyPr>
          <a:lstStyle/>
          <a:p>
            <a:pPr lvl="0" algn="ctr"/>
            <a:r>
              <a:rPr lang="en-US" sz="1800" dirty="0">
                <a:solidFill>
                  <a:schemeClr val="bg1"/>
                </a:solidFill>
              </a:rPr>
              <a:t>Enhance socialization</a:t>
            </a:r>
          </a:p>
        </p:txBody>
      </p:sp>
      <p:sp>
        <p:nvSpPr>
          <p:cNvPr id="9" name="TextBox 8">
            <a:extLst>
              <a:ext uri="{FF2B5EF4-FFF2-40B4-BE49-F238E27FC236}">
                <a16:creationId xmlns:a16="http://schemas.microsoft.com/office/drawing/2014/main" id="{A707DFEF-54BE-4AB1-926C-FF9FF19C45EE}"/>
              </a:ext>
            </a:extLst>
          </p:cNvPr>
          <p:cNvSpPr txBox="1"/>
          <p:nvPr/>
        </p:nvSpPr>
        <p:spPr>
          <a:xfrm>
            <a:off x="3619500" y="1677023"/>
            <a:ext cx="1905000" cy="1323439"/>
          </a:xfrm>
          <a:prstGeom prst="rect">
            <a:avLst/>
          </a:prstGeom>
          <a:noFill/>
        </p:spPr>
        <p:txBody>
          <a:bodyPr wrap="square">
            <a:spAutoFit/>
          </a:bodyPr>
          <a:lstStyle/>
          <a:p>
            <a:pPr lvl="0" algn="ctr"/>
            <a:r>
              <a:rPr lang="en-US" sz="2000" dirty="0">
                <a:solidFill>
                  <a:schemeClr val="bg1"/>
                </a:solidFill>
              </a:rPr>
              <a:t>Reduce hunger, food insecurity and malnutrition </a:t>
            </a:r>
          </a:p>
        </p:txBody>
      </p:sp>
      <p:sp>
        <p:nvSpPr>
          <p:cNvPr id="13" name="TextBox 12">
            <a:extLst>
              <a:ext uri="{FF2B5EF4-FFF2-40B4-BE49-F238E27FC236}">
                <a16:creationId xmlns:a16="http://schemas.microsoft.com/office/drawing/2014/main" id="{89EAF651-7FDF-41CD-AD8D-BAD90224CE42}"/>
              </a:ext>
            </a:extLst>
          </p:cNvPr>
          <p:cNvSpPr txBox="1"/>
          <p:nvPr/>
        </p:nvSpPr>
        <p:spPr>
          <a:xfrm>
            <a:off x="5558259" y="2806701"/>
            <a:ext cx="1712087" cy="923330"/>
          </a:xfrm>
          <a:prstGeom prst="rect">
            <a:avLst/>
          </a:prstGeom>
          <a:noFill/>
        </p:spPr>
        <p:txBody>
          <a:bodyPr wrap="square">
            <a:spAutoFit/>
          </a:bodyPr>
          <a:lstStyle/>
          <a:p>
            <a:pPr lvl="0" algn="ctr"/>
            <a:r>
              <a:rPr lang="en-US" sz="1800" dirty="0">
                <a:solidFill>
                  <a:schemeClr val="bg1"/>
                </a:solidFill>
              </a:rPr>
              <a:t>Promote health and well-being</a:t>
            </a:r>
          </a:p>
        </p:txBody>
      </p:sp>
      <p:sp>
        <p:nvSpPr>
          <p:cNvPr id="15" name="TextBox 14">
            <a:extLst>
              <a:ext uri="{FF2B5EF4-FFF2-40B4-BE49-F238E27FC236}">
                <a16:creationId xmlns:a16="http://schemas.microsoft.com/office/drawing/2014/main" id="{AC8677CA-BCB1-418D-BC77-5B5C15B2FE24}"/>
              </a:ext>
            </a:extLst>
          </p:cNvPr>
          <p:cNvSpPr txBox="1"/>
          <p:nvPr/>
        </p:nvSpPr>
        <p:spPr>
          <a:xfrm>
            <a:off x="3715955" y="4031099"/>
            <a:ext cx="1712087" cy="923330"/>
          </a:xfrm>
          <a:prstGeom prst="rect">
            <a:avLst/>
          </a:prstGeom>
          <a:noFill/>
        </p:spPr>
        <p:txBody>
          <a:bodyPr wrap="square">
            <a:spAutoFit/>
          </a:bodyPr>
          <a:lstStyle/>
          <a:p>
            <a:pPr lvl="0" algn="ctr"/>
            <a:r>
              <a:rPr lang="en-US" sz="1800" dirty="0">
                <a:solidFill>
                  <a:schemeClr val="bg1"/>
                </a:solidFill>
              </a:rPr>
              <a:t>Older Americans Act</a:t>
            </a:r>
          </a:p>
          <a:p>
            <a:pPr lvl="0" algn="ctr"/>
            <a:r>
              <a:rPr lang="en-US" sz="1800" dirty="0">
                <a:solidFill>
                  <a:schemeClr val="bg1"/>
                </a:solidFill>
              </a:rPr>
              <a:t>(OAA)</a:t>
            </a:r>
            <a:endParaRPr lang="en-US" dirty="0">
              <a:solidFill>
                <a:schemeClr val="bg1"/>
              </a:solidFill>
            </a:endParaRPr>
          </a:p>
        </p:txBody>
      </p:sp>
    </p:spTree>
    <p:extLst>
      <p:ext uri="{BB962C8B-B14F-4D97-AF65-F5344CB8AC3E}">
        <p14:creationId xmlns:p14="http://schemas.microsoft.com/office/powerpoint/2010/main" val="17344315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43000" y="1066800"/>
            <a:ext cx="7353300" cy="609600"/>
          </a:xfrm>
        </p:spPr>
        <p:txBody>
          <a:bodyPr>
            <a:noAutofit/>
          </a:bodyPr>
          <a:lstStyle/>
          <a:p>
            <a:r>
              <a:rPr lang="en-US" altLang="en-US" sz="4000" dirty="0"/>
              <a:t>AgeOptions TCLIP Program </a:t>
            </a:r>
            <a:endParaRPr lang="en-US" altLang="en-US" sz="4000" dirty="0">
              <a:cs typeface="Calibri"/>
            </a:endParaRPr>
          </a:p>
        </p:txBody>
      </p:sp>
      <p:sp>
        <p:nvSpPr>
          <p:cNvPr id="3" name="Content Placeholder 2"/>
          <p:cNvSpPr>
            <a:spLocks noGrp="1"/>
          </p:cNvSpPr>
          <p:nvPr>
            <p:ph idx="1"/>
          </p:nvPr>
        </p:nvSpPr>
        <p:spPr>
          <a:xfrm>
            <a:off x="1371600" y="1981200"/>
            <a:ext cx="6863139" cy="3296369"/>
          </a:xfrm>
        </p:spPr>
        <p:txBody>
          <a:bodyPr vert="horz" lIns="68580" tIns="34290" rIns="68580" bIns="34290" rtlCol="0" anchor="t">
            <a:noAutofit/>
          </a:bodyPr>
          <a:lstStyle/>
          <a:p>
            <a:pPr>
              <a:defRPr/>
            </a:pPr>
            <a:r>
              <a:rPr lang="en-US" sz="2800" dirty="0">
                <a:cs typeface="Calibri"/>
              </a:rPr>
              <a:t>Established 2002 as part of our strategic plan. </a:t>
            </a:r>
          </a:p>
          <a:p>
            <a:pPr>
              <a:defRPr/>
            </a:pPr>
            <a:r>
              <a:rPr lang="en-US" sz="2800" dirty="0">
                <a:cs typeface="Calibri"/>
              </a:rPr>
              <a:t>To partner with organizations serving </a:t>
            </a:r>
            <a:r>
              <a:rPr lang="en-US" sz="2800" b="1" dirty="0">
                <a:cs typeface="Calibri"/>
              </a:rPr>
              <a:t>Culturally and Linguistically Isolated Populations. </a:t>
            </a:r>
          </a:p>
          <a:p>
            <a:pPr>
              <a:defRPr/>
            </a:pPr>
            <a:r>
              <a:rPr lang="en-US" sz="2800" dirty="0">
                <a:cs typeface="Calibri"/>
              </a:rPr>
              <a:t>Foundation for our current nutrition programs serving diverse populations.</a:t>
            </a:r>
          </a:p>
        </p:txBody>
      </p:sp>
    </p:spTree>
    <p:extLst>
      <p:ext uri="{BB962C8B-B14F-4D97-AF65-F5344CB8AC3E}">
        <p14:creationId xmlns:p14="http://schemas.microsoft.com/office/powerpoint/2010/main" val="867019093"/>
      </p:ext>
    </p:extLst>
  </p:cSld>
  <p:clrMapOvr>
    <a:masterClrMapping/>
  </p:clrMapOvr>
  <p:transition advClick="0" advTm="10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533400"/>
            <a:ext cx="8305800" cy="1600200"/>
          </a:xfrm>
        </p:spPr>
        <p:txBody>
          <a:bodyPr>
            <a:noAutofit/>
          </a:bodyPr>
          <a:lstStyle/>
          <a:p>
            <a:r>
              <a:rPr lang="en-US" altLang="en-US" sz="3200" dirty="0"/>
              <a:t>The Key to nutrition equity: Culturally Connected Community Partners </a:t>
            </a:r>
            <a:endParaRPr lang="en-US" altLang="en-US" sz="3200" dirty="0">
              <a:cs typeface="Calibri"/>
            </a:endParaRPr>
          </a:p>
        </p:txBody>
      </p:sp>
      <p:sp>
        <p:nvSpPr>
          <p:cNvPr id="3" name="Content Placeholder 2"/>
          <p:cNvSpPr>
            <a:spLocks noGrp="1"/>
          </p:cNvSpPr>
          <p:nvPr>
            <p:ph idx="1"/>
          </p:nvPr>
        </p:nvSpPr>
        <p:spPr>
          <a:xfrm>
            <a:off x="1371600" y="2133601"/>
            <a:ext cx="6282186" cy="3201276"/>
          </a:xfrm>
        </p:spPr>
        <p:txBody>
          <a:bodyPr vert="horz" lIns="68580" tIns="34290" rIns="68580" bIns="34290" rtlCol="0" anchor="t">
            <a:normAutofit fontScale="62500" lnSpcReduction="20000"/>
          </a:bodyPr>
          <a:lstStyle/>
          <a:p>
            <a:pPr>
              <a:defRPr/>
            </a:pPr>
            <a:r>
              <a:rPr lang="en-US" dirty="0">
                <a:ea typeface="+mn-lt"/>
                <a:cs typeface="+mn-lt"/>
              </a:rPr>
              <a:t>American Association of Retired Asians (Halal)</a:t>
            </a:r>
            <a:endParaRPr lang="en-US" sz="3000" b="1" dirty="0">
              <a:ea typeface="+mn-lt"/>
              <a:cs typeface="+mn-lt"/>
            </a:endParaRPr>
          </a:p>
          <a:p>
            <a:pPr>
              <a:defRPr/>
            </a:pPr>
            <a:r>
              <a:rPr lang="en-US" dirty="0">
                <a:ea typeface="+mn-lt"/>
                <a:cs typeface="+mn-lt"/>
              </a:rPr>
              <a:t>Arab American Family Services (Middle Eastern)</a:t>
            </a:r>
            <a:endParaRPr lang="en-US" sz="3000" b="1" dirty="0">
              <a:cs typeface="Calibri"/>
            </a:endParaRPr>
          </a:p>
          <a:p>
            <a:pPr>
              <a:defRPr/>
            </a:pPr>
            <a:r>
              <a:rPr lang="en-US" dirty="0"/>
              <a:t>Xilin Association (Chinese)</a:t>
            </a:r>
            <a:endParaRPr lang="en-US" dirty="0">
              <a:cs typeface="Calibri"/>
            </a:endParaRPr>
          </a:p>
          <a:p>
            <a:pPr>
              <a:defRPr/>
            </a:pPr>
            <a:r>
              <a:rPr lang="en-US" dirty="0">
                <a:ea typeface="+mn-lt"/>
                <a:cs typeface="+mn-lt"/>
              </a:rPr>
              <a:t>Our Lady of Mt. Carmel Parish (Hispanic)</a:t>
            </a:r>
            <a:endParaRPr lang="en-US" dirty="0">
              <a:cs typeface="Calibri"/>
            </a:endParaRPr>
          </a:p>
          <a:p>
            <a:pPr>
              <a:defRPr/>
            </a:pPr>
            <a:r>
              <a:rPr lang="en-US" dirty="0">
                <a:cs typeface="Calibri"/>
              </a:rPr>
              <a:t>Hanul Family Alliance (Korean) </a:t>
            </a:r>
          </a:p>
          <a:p>
            <a:pPr>
              <a:defRPr/>
            </a:pPr>
            <a:r>
              <a:rPr lang="en-US" dirty="0">
                <a:cs typeface="Calibri"/>
              </a:rPr>
              <a:t>Metropolitan Asian Family Services (Vegetarian)</a:t>
            </a:r>
          </a:p>
          <a:p>
            <a:pPr>
              <a:defRPr/>
            </a:pPr>
            <a:r>
              <a:rPr lang="en-US" dirty="0">
                <a:cs typeface="Calibri"/>
              </a:rPr>
              <a:t>CJE SeniorLife (Kosher)</a:t>
            </a:r>
          </a:p>
          <a:p>
            <a:pPr>
              <a:defRPr/>
            </a:pPr>
            <a:r>
              <a:rPr lang="en-US" dirty="0">
                <a:cs typeface="Calibri"/>
              </a:rPr>
              <a:t>Ali Baba Catering (Halal)</a:t>
            </a:r>
          </a:p>
          <a:p>
            <a:pPr>
              <a:defRPr/>
            </a:pPr>
            <a:r>
              <a:rPr lang="en-US" dirty="0">
                <a:cs typeface="Calibri"/>
              </a:rPr>
              <a:t>Al Bawadi Grill (Middle Eastern)</a:t>
            </a:r>
          </a:p>
          <a:p>
            <a:pPr>
              <a:defRPr/>
            </a:pPr>
            <a:r>
              <a:rPr lang="en-US" dirty="0">
                <a:cs typeface="Calibri"/>
              </a:rPr>
              <a:t>China &amp; Super China Buffets (Chinese)</a:t>
            </a:r>
          </a:p>
        </p:txBody>
      </p:sp>
    </p:spTree>
    <p:extLst>
      <p:ext uri="{BB962C8B-B14F-4D97-AF65-F5344CB8AC3E}">
        <p14:creationId xmlns:p14="http://schemas.microsoft.com/office/powerpoint/2010/main" val="2901734039"/>
      </p:ext>
    </p:extLst>
  </p:cSld>
  <p:clrMapOvr>
    <a:masterClrMapping/>
  </p:clrMapOvr>
  <p:transition advClick="0" advTm="10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26FD3C-F2DD-45A4-BE24-665612CD3B53}"/>
              </a:ext>
            </a:extLst>
          </p:cNvPr>
          <p:cNvSpPr>
            <a:spLocks noGrp="1"/>
          </p:cNvSpPr>
          <p:nvPr>
            <p:ph type="title"/>
          </p:nvPr>
        </p:nvSpPr>
        <p:spPr>
          <a:xfrm>
            <a:off x="609600" y="1311215"/>
            <a:ext cx="7772400" cy="593785"/>
          </a:xfrm>
        </p:spPr>
        <p:txBody>
          <a:bodyPr>
            <a:normAutofit fontScale="90000"/>
          </a:bodyPr>
          <a:lstStyle/>
          <a:p>
            <a:r>
              <a:rPr lang="en-US" altLang="en-US" dirty="0"/>
              <a:t>Minority Populations Were Hit Hard by the Pandemic </a:t>
            </a:r>
            <a:r>
              <a:rPr lang="en-US" altLang="en-US" sz="2700" b="1" dirty="0"/>
              <a:t> </a:t>
            </a:r>
            <a:endParaRPr lang="en-US" altLang="en-US" sz="2700" b="1" dirty="0">
              <a:cs typeface="Calibri"/>
            </a:endParaRPr>
          </a:p>
        </p:txBody>
      </p:sp>
      <p:sp>
        <p:nvSpPr>
          <p:cNvPr id="4" name="Content Placeholder 2">
            <a:extLst>
              <a:ext uri="{FF2B5EF4-FFF2-40B4-BE49-F238E27FC236}">
                <a16:creationId xmlns:a16="http://schemas.microsoft.com/office/drawing/2014/main" id="{A9C24D8F-BBE3-48FC-B94B-871E1EC9E554}"/>
              </a:ext>
            </a:extLst>
          </p:cNvPr>
          <p:cNvSpPr txBox="1">
            <a:spLocks/>
          </p:cNvSpPr>
          <p:nvPr/>
        </p:nvSpPr>
        <p:spPr>
          <a:xfrm>
            <a:off x="928288" y="2306900"/>
            <a:ext cx="3815750" cy="2613444"/>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400" dirty="0">
              <a:solidFill>
                <a:prstClr val="black"/>
              </a:solidFill>
              <a:cs typeface="Calibri"/>
            </a:endParaRPr>
          </a:p>
          <a:p>
            <a:pPr>
              <a:defRPr/>
            </a:pPr>
            <a:r>
              <a:rPr lang="en-US" sz="2400" dirty="0">
                <a:solidFill>
                  <a:prstClr val="black"/>
                </a:solidFill>
                <a:cs typeface="Calibri"/>
              </a:rPr>
              <a:t>Congregate dining closed</a:t>
            </a:r>
          </a:p>
          <a:p>
            <a:pPr>
              <a:defRPr/>
            </a:pPr>
            <a:r>
              <a:rPr lang="en-US" sz="2400" dirty="0">
                <a:solidFill>
                  <a:prstClr val="black"/>
                </a:solidFill>
                <a:cs typeface="Calibri"/>
              </a:rPr>
              <a:t>Including </a:t>
            </a:r>
            <a:r>
              <a:rPr lang="en-US" sz="2400" b="1" dirty="0">
                <a:solidFill>
                  <a:prstClr val="black"/>
                </a:solidFill>
                <a:cs typeface="Calibri"/>
              </a:rPr>
              <a:t>seven</a:t>
            </a:r>
            <a:r>
              <a:rPr lang="en-US" sz="2400" dirty="0">
                <a:solidFill>
                  <a:prstClr val="black"/>
                </a:solidFill>
                <a:cs typeface="Calibri"/>
              </a:rPr>
              <a:t> ethnic meal sites. </a:t>
            </a:r>
          </a:p>
          <a:p>
            <a:pPr>
              <a:defRPr/>
            </a:pPr>
            <a:endParaRPr lang="en-US" sz="2400" dirty="0">
              <a:solidFill>
                <a:prstClr val="black"/>
              </a:solidFill>
              <a:latin typeface="Calibri"/>
              <a:cs typeface="Calibri"/>
            </a:endParaRPr>
          </a:p>
          <a:p>
            <a:pPr>
              <a:defRPr/>
            </a:pPr>
            <a:endParaRPr lang="en-US" sz="2400" dirty="0">
              <a:solidFill>
                <a:prstClr val="black"/>
              </a:solidFill>
              <a:latin typeface="Calibri"/>
              <a:cs typeface="Calibri"/>
            </a:endParaRPr>
          </a:p>
          <a:p>
            <a:pPr lvl="1">
              <a:defRPr/>
            </a:pPr>
            <a:endParaRPr lang="en-US" sz="2100" dirty="0">
              <a:solidFill>
                <a:prstClr val="black"/>
              </a:solidFill>
              <a:latin typeface="Calibri"/>
              <a:cs typeface="Calibri"/>
            </a:endParaRPr>
          </a:p>
          <a:p>
            <a:pPr>
              <a:defRPr/>
            </a:pPr>
            <a:endParaRPr lang="en-US" sz="2400" dirty="0">
              <a:solidFill>
                <a:prstClr val="black"/>
              </a:solidFill>
              <a:latin typeface="Calibri"/>
              <a:cs typeface="Calibri"/>
            </a:endParaRPr>
          </a:p>
          <a:p>
            <a:pPr>
              <a:defRPr/>
            </a:pPr>
            <a:endParaRPr lang="en-US" sz="2400" dirty="0">
              <a:solidFill>
                <a:prstClr val="black"/>
              </a:solidFill>
              <a:latin typeface="Calibri"/>
              <a:cs typeface="Calibri"/>
            </a:endParaRPr>
          </a:p>
        </p:txBody>
      </p:sp>
      <p:pic>
        <p:nvPicPr>
          <p:cNvPr id="2" name="Picture 2" descr="Statue wearing a mask">
            <a:extLst>
              <a:ext uri="{FF2B5EF4-FFF2-40B4-BE49-F238E27FC236}">
                <a16:creationId xmlns:a16="http://schemas.microsoft.com/office/drawing/2014/main" id="{1AE44429-AD99-49ED-9256-E3946E6B4BF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53000" y="2438400"/>
            <a:ext cx="2881119" cy="2946560"/>
          </a:xfrm>
        </p:spPr>
      </p:pic>
    </p:spTree>
    <p:extLst>
      <p:ext uri="{BB962C8B-B14F-4D97-AF65-F5344CB8AC3E}">
        <p14:creationId xmlns:p14="http://schemas.microsoft.com/office/powerpoint/2010/main" val="3092003875"/>
      </p:ext>
    </p:extLst>
  </p:cSld>
  <p:clrMapOvr>
    <a:masterClrMapping/>
  </p:clrMapOvr>
  <p:transition advClick="0" advTm="10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913594"/>
            <a:ext cx="7772400" cy="635002"/>
          </a:xfrm>
        </p:spPr>
        <p:txBody>
          <a:bodyPr>
            <a:noAutofit/>
          </a:bodyPr>
          <a:lstStyle/>
          <a:p>
            <a:r>
              <a:rPr lang="en-US" altLang="en-US" sz="3200" dirty="0"/>
              <a:t>Working for Equity During the Pandemic</a:t>
            </a:r>
            <a:endParaRPr lang="en-US" altLang="en-US" sz="3200" dirty="0">
              <a:cs typeface="Calibri"/>
            </a:endParaRPr>
          </a:p>
        </p:txBody>
      </p:sp>
      <p:sp>
        <p:nvSpPr>
          <p:cNvPr id="5" name="Content Placeholder 4">
            <a:extLst>
              <a:ext uri="{FF2B5EF4-FFF2-40B4-BE49-F238E27FC236}">
                <a16:creationId xmlns:a16="http://schemas.microsoft.com/office/drawing/2014/main" id="{4369BF9F-CD08-4BC5-8A6B-FAF4A5B6ED5F}"/>
              </a:ext>
            </a:extLst>
          </p:cNvPr>
          <p:cNvSpPr>
            <a:spLocks noGrp="1"/>
          </p:cNvSpPr>
          <p:nvPr>
            <p:ph idx="1"/>
          </p:nvPr>
        </p:nvSpPr>
        <p:spPr>
          <a:xfrm>
            <a:off x="1600200" y="1682874"/>
            <a:ext cx="6172200" cy="1732271"/>
          </a:xfrm>
        </p:spPr>
        <p:txBody>
          <a:bodyPr vert="horz" lIns="68580" tIns="34290" rIns="68580" bIns="34290" rtlCol="0" anchor="t">
            <a:normAutofit/>
          </a:bodyPr>
          <a:lstStyle/>
          <a:p>
            <a:r>
              <a:rPr lang="en-US" sz="2000" dirty="0">
                <a:cs typeface="Calibri"/>
              </a:rPr>
              <a:t>Expediting vetting of new ethnic food providers</a:t>
            </a:r>
          </a:p>
          <a:p>
            <a:r>
              <a:rPr lang="en-US" sz="2000" dirty="0">
                <a:cs typeface="Calibri"/>
              </a:rPr>
              <a:t>Idled Adult Day Care service vans and drivers used for home delivered meals program</a:t>
            </a:r>
          </a:p>
          <a:p>
            <a:r>
              <a:rPr lang="en-US" sz="2000" dirty="0">
                <a:cs typeface="Calibri"/>
              </a:rPr>
              <a:t>Kosher and vegetarian shelf-stable meals </a:t>
            </a:r>
          </a:p>
        </p:txBody>
      </p:sp>
      <p:pic>
        <p:nvPicPr>
          <p:cNvPr id="2" name="Picture 2" descr="Two volunteers wearing masks and standing next to food delivery bags and a delivery van">
            <a:extLst>
              <a:ext uri="{FF2B5EF4-FFF2-40B4-BE49-F238E27FC236}">
                <a16:creationId xmlns:a16="http://schemas.microsoft.com/office/drawing/2014/main" id="{43EF63B3-FF0E-4D25-84A7-1DECC3B5C7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083"/>
          <a:stretch/>
        </p:blipFill>
        <p:spPr>
          <a:xfrm>
            <a:off x="2517059" y="3429000"/>
            <a:ext cx="4109881" cy="23880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1815584"/>
      </p:ext>
    </p:extLst>
  </p:cSld>
  <p:clrMapOvr>
    <a:masterClrMapping/>
  </p:clrMapOvr>
  <p:transition advClick="0" advTm="10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6AF913-B3B2-4F65-826A-E128F6F0B479}"/>
              </a:ext>
            </a:extLst>
          </p:cNvPr>
          <p:cNvSpPr>
            <a:spLocks noGrp="1"/>
          </p:cNvSpPr>
          <p:nvPr>
            <p:ph type="title"/>
          </p:nvPr>
        </p:nvSpPr>
        <p:spPr>
          <a:xfrm>
            <a:off x="952500" y="914400"/>
            <a:ext cx="7239000" cy="590187"/>
          </a:xfrm>
        </p:spPr>
        <p:txBody>
          <a:bodyPr>
            <a:noAutofit/>
          </a:bodyPr>
          <a:lstStyle/>
          <a:p>
            <a:r>
              <a:rPr lang="en-US" altLang="en-US" sz="3200" dirty="0"/>
              <a:t>Working for Equity During the Pandemic, cont.</a:t>
            </a:r>
            <a:endParaRPr lang="en-US" altLang="en-US" sz="3200" dirty="0">
              <a:cs typeface="Calibri"/>
            </a:endParaRPr>
          </a:p>
        </p:txBody>
      </p:sp>
      <p:sp>
        <p:nvSpPr>
          <p:cNvPr id="5" name="Content Placeholder 4">
            <a:extLst>
              <a:ext uri="{FF2B5EF4-FFF2-40B4-BE49-F238E27FC236}">
                <a16:creationId xmlns:a16="http://schemas.microsoft.com/office/drawing/2014/main" id="{4369BF9F-CD08-4BC5-8A6B-FAF4A5B6ED5F}"/>
              </a:ext>
            </a:extLst>
          </p:cNvPr>
          <p:cNvSpPr>
            <a:spLocks noGrp="1"/>
          </p:cNvSpPr>
          <p:nvPr>
            <p:ph idx="1"/>
          </p:nvPr>
        </p:nvSpPr>
        <p:spPr>
          <a:xfrm>
            <a:off x="1676400" y="1828800"/>
            <a:ext cx="6172200" cy="1786184"/>
          </a:xfrm>
        </p:spPr>
        <p:txBody>
          <a:bodyPr vert="horz" lIns="68580" tIns="34290" rIns="68580" bIns="34290" rtlCol="0" anchor="t">
            <a:normAutofit/>
          </a:bodyPr>
          <a:lstStyle/>
          <a:p>
            <a:r>
              <a:rPr lang="en-US" sz="2000" dirty="0">
                <a:cs typeface="Calibri"/>
              </a:rPr>
              <a:t>Partnership with Top Box Foods, April 2020.</a:t>
            </a:r>
          </a:p>
          <a:p>
            <a:r>
              <a:rPr lang="en-US" sz="2000" dirty="0">
                <a:cs typeface="Calibri"/>
              </a:rPr>
              <a:t>Home-delivered fresh produce, fruits, frozen meats and packaged foods. </a:t>
            </a:r>
          </a:p>
        </p:txBody>
      </p:sp>
      <p:pic>
        <p:nvPicPr>
          <p:cNvPr id="9" name="Picture 9" descr="Fresh fruits and vegetables on a table">
            <a:extLst>
              <a:ext uri="{FF2B5EF4-FFF2-40B4-BE49-F238E27FC236}">
                <a16:creationId xmlns:a16="http://schemas.microsoft.com/office/drawing/2014/main" id="{24F47215-779F-46DE-AAF6-755ACDD1FE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588" y="3200400"/>
            <a:ext cx="3756824" cy="25261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0462990"/>
      </p:ext>
    </p:extLst>
  </p:cSld>
  <p:clrMapOvr>
    <a:masterClrMapping/>
  </p:clrMapOvr>
  <p:transition advClick="0" advTm="10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6AF913-B3B2-4F65-826A-E128F6F0B479}"/>
              </a:ext>
            </a:extLst>
          </p:cNvPr>
          <p:cNvSpPr>
            <a:spLocks noGrp="1"/>
          </p:cNvSpPr>
          <p:nvPr>
            <p:ph type="title"/>
          </p:nvPr>
        </p:nvSpPr>
        <p:spPr>
          <a:xfrm>
            <a:off x="1143000" y="1066800"/>
            <a:ext cx="6858000" cy="857250"/>
          </a:xfrm>
        </p:spPr>
        <p:txBody>
          <a:bodyPr>
            <a:normAutofit/>
          </a:bodyPr>
          <a:lstStyle/>
          <a:p>
            <a:r>
              <a:rPr lang="en-US" altLang="en-US" dirty="0"/>
              <a:t>The Ramadan Dilemma</a:t>
            </a:r>
            <a:endParaRPr lang="en-US" altLang="en-US" dirty="0">
              <a:cs typeface="Calibri"/>
            </a:endParaRPr>
          </a:p>
        </p:txBody>
      </p:sp>
      <p:pic>
        <p:nvPicPr>
          <p:cNvPr id="8" name="Picture 3" descr="Arab American Family Services logo">
            <a:extLst>
              <a:ext uri="{FF2B5EF4-FFF2-40B4-BE49-F238E27FC236}">
                <a16:creationId xmlns:a16="http://schemas.microsoft.com/office/drawing/2014/main" id="{2FC5B29E-477D-43B9-9652-B38E6A362C1A}"/>
              </a:ext>
            </a:extLst>
          </p:cNvPr>
          <p:cNvPicPr>
            <a:picLocks noChangeAspect="1"/>
          </p:cNvPicPr>
          <p:nvPr/>
        </p:nvPicPr>
        <p:blipFill>
          <a:blip r:embed="rId3"/>
          <a:stretch>
            <a:fillRect/>
          </a:stretch>
        </p:blipFill>
        <p:spPr>
          <a:xfrm>
            <a:off x="189920" y="2397730"/>
            <a:ext cx="1906160" cy="1066800"/>
          </a:xfrm>
          <a:prstGeom prst="rect">
            <a:avLst/>
          </a:prstGeom>
        </p:spPr>
      </p:pic>
      <p:sp>
        <p:nvSpPr>
          <p:cNvPr id="5" name="Content Placeholder 4">
            <a:extLst>
              <a:ext uri="{FF2B5EF4-FFF2-40B4-BE49-F238E27FC236}">
                <a16:creationId xmlns:a16="http://schemas.microsoft.com/office/drawing/2014/main" id="{4369BF9F-CD08-4BC5-8A6B-FAF4A5B6ED5F}"/>
              </a:ext>
            </a:extLst>
          </p:cNvPr>
          <p:cNvSpPr>
            <a:spLocks noGrp="1"/>
          </p:cNvSpPr>
          <p:nvPr>
            <p:ph idx="1"/>
          </p:nvPr>
        </p:nvSpPr>
        <p:spPr>
          <a:xfrm>
            <a:off x="2394736" y="2247899"/>
            <a:ext cx="6107691" cy="2303771"/>
          </a:xfrm>
        </p:spPr>
        <p:txBody>
          <a:bodyPr vert="horz" lIns="68580" tIns="34290" rIns="68580" bIns="34290" rtlCol="0" anchor="t">
            <a:normAutofit/>
          </a:bodyPr>
          <a:lstStyle/>
          <a:p>
            <a:r>
              <a:rPr lang="en-US" sz="2400" dirty="0">
                <a:cs typeface="Calibri"/>
              </a:rPr>
              <a:t>Arab American Family Services' Nutrition Program closes for Ramadan each year.  </a:t>
            </a:r>
          </a:p>
          <a:p>
            <a:r>
              <a:rPr lang="en-US" sz="2400" dirty="0">
                <a:cs typeface="Calibri"/>
              </a:rPr>
              <a:t>In 2020, COVID left clients with few other meal options. </a:t>
            </a:r>
          </a:p>
        </p:txBody>
      </p:sp>
      <p:pic>
        <p:nvPicPr>
          <p:cNvPr id="4" name="Picture 4" descr="Fresh food and other groceries and boxes on a table">
            <a:extLst>
              <a:ext uri="{FF2B5EF4-FFF2-40B4-BE49-F238E27FC236}">
                <a16:creationId xmlns:a16="http://schemas.microsoft.com/office/drawing/2014/main" id="{497664BE-94A9-4492-A7F8-462A8982B3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117"/>
          <a:stretch/>
        </p:blipFill>
        <p:spPr>
          <a:xfrm>
            <a:off x="535941" y="4848560"/>
            <a:ext cx="3717590" cy="134688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02FDF1CF-C9AA-4733-B602-3FD06928DCF9}"/>
              </a:ext>
            </a:extLst>
          </p:cNvPr>
          <p:cNvSpPr txBox="1"/>
          <p:nvPr/>
        </p:nvSpPr>
        <p:spPr>
          <a:xfrm>
            <a:off x="4604273" y="4671771"/>
            <a:ext cx="4228204" cy="170046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i="1" dirty="0">
                <a:solidFill>
                  <a:srgbClr val="000000"/>
                </a:solidFill>
                <a:ea typeface="+mn-lt"/>
                <a:cs typeface="Calibri"/>
              </a:rPr>
              <a:t>"As Ramadan approached, </a:t>
            </a:r>
            <a:r>
              <a:rPr lang="en-US" i="1" dirty="0" err="1">
                <a:solidFill>
                  <a:srgbClr val="000000"/>
                </a:solidFill>
                <a:ea typeface="+mn-lt"/>
                <a:cs typeface="Calibri"/>
              </a:rPr>
              <a:t>AgeOptions</a:t>
            </a:r>
            <a:r>
              <a:rPr lang="en-US" i="1" dirty="0">
                <a:solidFill>
                  <a:srgbClr val="000000"/>
                </a:solidFill>
                <a:ea typeface="+mn-lt"/>
                <a:cs typeface="Calibri"/>
              </a:rPr>
              <a:t> presented us with a chance to have Top Box work with an Arab-American food supplier to create custom boxes for our clients. They loved it!“</a:t>
            </a:r>
          </a:p>
          <a:p>
            <a:pPr marL="0" indent="0">
              <a:buNone/>
            </a:pPr>
            <a:r>
              <a:rPr lang="en-US" sz="1600" i="1" dirty="0">
                <a:solidFill>
                  <a:srgbClr val="000000"/>
                </a:solidFill>
                <a:ea typeface="+mn-lt"/>
                <a:cs typeface="Calibri"/>
              </a:rPr>
              <a:t>-</a:t>
            </a:r>
            <a:r>
              <a:rPr lang="en-US" sz="1600" dirty="0">
                <a:solidFill>
                  <a:prstClr val="black"/>
                </a:solidFill>
                <a:ea typeface="+mn-lt"/>
                <a:cs typeface="Calibri"/>
              </a:rPr>
              <a:t> </a:t>
            </a:r>
            <a:r>
              <a:rPr lang="en-US" sz="1600" dirty="0" err="1">
                <a:solidFill>
                  <a:prstClr val="black"/>
                </a:solidFill>
                <a:ea typeface="+mn-lt"/>
                <a:cs typeface="Calibri"/>
              </a:rPr>
              <a:t>Nareman</a:t>
            </a:r>
            <a:r>
              <a:rPr lang="en-US" sz="1600" dirty="0">
                <a:solidFill>
                  <a:prstClr val="black"/>
                </a:solidFill>
                <a:ea typeface="+mn-lt"/>
                <a:cs typeface="Calibri"/>
              </a:rPr>
              <a:t> Taha, Director, AAFS</a:t>
            </a:r>
            <a:endParaRPr lang="en-US" sz="1600" dirty="0">
              <a:solidFill>
                <a:prstClr val="black"/>
              </a:solidFill>
              <a:cs typeface="Calibri"/>
            </a:endParaRPr>
          </a:p>
        </p:txBody>
      </p:sp>
    </p:spTree>
    <p:extLst>
      <p:ext uri="{BB962C8B-B14F-4D97-AF65-F5344CB8AC3E}">
        <p14:creationId xmlns:p14="http://schemas.microsoft.com/office/powerpoint/2010/main" val="1820191878"/>
      </p:ext>
    </p:extLst>
  </p:cSld>
  <p:clrMapOvr>
    <a:masterClrMapping/>
  </p:clrMapOvr>
  <p:transition advClick="0" advTm="10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6AF913-B3B2-4F65-826A-E128F6F0B479}"/>
              </a:ext>
            </a:extLst>
          </p:cNvPr>
          <p:cNvSpPr>
            <a:spLocks noGrp="1"/>
          </p:cNvSpPr>
          <p:nvPr>
            <p:ph type="title"/>
          </p:nvPr>
        </p:nvSpPr>
        <p:spPr>
          <a:xfrm>
            <a:off x="838200" y="914400"/>
            <a:ext cx="7162800" cy="1307981"/>
          </a:xfrm>
        </p:spPr>
        <p:txBody>
          <a:bodyPr>
            <a:noAutofit/>
          </a:bodyPr>
          <a:lstStyle/>
          <a:p>
            <a:r>
              <a:rPr lang="en-US" altLang="en-US" sz="3200" dirty="0">
                <a:cs typeface="Calibri"/>
              </a:rPr>
              <a:t>Home-Delivered Food Boxes Tailored to Middle-Eastern Preferences</a:t>
            </a:r>
          </a:p>
        </p:txBody>
      </p:sp>
      <p:pic>
        <p:nvPicPr>
          <p:cNvPr id="2" name="Picture 2" descr="Fresh produce and meet on a table">
            <a:extLst>
              <a:ext uri="{FF2B5EF4-FFF2-40B4-BE49-F238E27FC236}">
                <a16:creationId xmlns:a16="http://schemas.microsoft.com/office/drawing/2014/main" id="{3F824991-A93A-48C4-B127-1896D3101F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14"/>
          <a:stretch/>
        </p:blipFill>
        <p:spPr>
          <a:xfrm>
            <a:off x="1295400" y="2535612"/>
            <a:ext cx="4138564" cy="3163754"/>
          </a:xfrm>
          <a:prstGeom prst="rect">
            <a:avLst/>
          </a:prstGeom>
          <a:ln>
            <a:noFill/>
          </a:ln>
          <a:effectLst>
            <a:outerShdw blurRad="190500" algn="tl" rotWithShape="0">
              <a:srgbClr val="000000">
                <a:alpha val="70000"/>
              </a:srgbClr>
            </a:outerShdw>
          </a:effectLst>
        </p:spPr>
      </p:pic>
      <p:sp>
        <p:nvSpPr>
          <p:cNvPr id="3" name="Content Placeholder 4">
            <a:extLst>
              <a:ext uri="{FF2B5EF4-FFF2-40B4-BE49-F238E27FC236}">
                <a16:creationId xmlns:a16="http://schemas.microsoft.com/office/drawing/2014/main" id="{B1AE6022-4AED-4784-840A-E1AA394F33BD}"/>
              </a:ext>
            </a:extLst>
          </p:cNvPr>
          <p:cNvSpPr txBox="1">
            <a:spLocks/>
          </p:cNvSpPr>
          <p:nvPr/>
        </p:nvSpPr>
        <p:spPr>
          <a:xfrm>
            <a:off x="5867400" y="2677506"/>
            <a:ext cx="2848155" cy="2879966"/>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a:r>
              <a:rPr lang="en-US" sz="2500" dirty="0">
                <a:solidFill>
                  <a:prstClr val="black"/>
                </a:solidFill>
                <a:cs typeface="Calibri"/>
              </a:rPr>
              <a:t>Lentils </a:t>
            </a:r>
          </a:p>
          <a:p>
            <a:pPr marL="400050"/>
            <a:r>
              <a:rPr lang="en-US" sz="2500" dirty="0">
                <a:solidFill>
                  <a:prstClr val="black"/>
                </a:solidFill>
                <a:cs typeface="Calibri"/>
              </a:rPr>
              <a:t>Dates </a:t>
            </a:r>
          </a:p>
          <a:p>
            <a:pPr marL="400050"/>
            <a:r>
              <a:rPr lang="en-US" sz="2500" dirty="0">
                <a:solidFill>
                  <a:prstClr val="black"/>
                </a:solidFill>
                <a:cs typeface="Calibri"/>
              </a:rPr>
              <a:t>Fenugreek  </a:t>
            </a:r>
          </a:p>
          <a:p>
            <a:pPr marL="400050"/>
            <a:r>
              <a:rPr lang="en-US" sz="2500" dirty="0">
                <a:solidFill>
                  <a:prstClr val="black"/>
                </a:solidFill>
                <a:cs typeface="Calibri"/>
              </a:rPr>
              <a:t>Chickpeas </a:t>
            </a:r>
          </a:p>
          <a:p>
            <a:pPr marL="400050"/>
            <a:r>
              <a:rPr lang="en-US" sz="2500" dirty="0">
                <a:solidFill>
                  <a:prstClr val="black"/>
                </a:solidFill>
                <a:cs typeface="Calibri"/>
              </a:rPr>
              <a:t>Fava Beans </a:t>
            </a:r>
          </a:p>
          <a:p>
            <a:pPr marL="400050"/>
            <a:r>
              <a:rPr lang="en-US" sz="2500" dirty="0">
                <a:solidFill>
                  <a:prstClr val="black"/>
                </a:solidFill>
                <a:cs typeface="Calibri"/>
              </a:rPr>
              <a:t>Tahini Sauce </a:t>
            </a:r>
          </a:p>
          <a:p>
            <a:pPr marL="0" indent="0">
              <a:buNone/>
            </a:pPr>
            <a:endParaRPr lang="en-US" sz="2100" dirty="0">
              <a:solidFill>
                <a:prstClr val="black"/>
              </a:solidFill>
              <a:latin typeface="Calibri"/>
              <a:cs typeface="Calibri"/>
            </a:endParaRPr>
          </a:p>
          <a:p>
            <a:endParaRPr lang="en-US" sz="2100" dirty="0">
              <a:solidFill>
                <a:prstClr val="black"/>
              </a:solidFill>
              <a:latin typeface="Calibri"/>
              <a:cs typeface="Calibri"/>
            </a:endParaRPr>
          </a:p>
          <a:p>
            <a:endParaRPr lang="en-US" sz="2400" dirty="0">
              <a:solidFill>
                <a:prstClr val="black"/>
              </a:solidFill>
              <a:latin typeface="Calibri"/>
              <a:cs typeface="Calibri"/>
            </a:endParaRPr>
          </a:p>
        </p:txBody>
      </p:sp>
    </p:spTree>
    <p:extLst>
      <p:ext uri="{BB962C8B-B14F-4D97-AF65-F5344CB8AC3E}">
        <p14:creationId xmlns:p14="http://schemas.microsoft.com/office/powerpoint/2010/main" val="757544455"/>
      </p:ext>
    </p:extLst>
  </p:cSld>
  <p:clrMapOvr>
    <a:masterClrMapping/>
  </p:clrMapOvr>
  <p:transition advClick="0" advTm="10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5B61A7-327C-46F9-979F-CFCF9FA66CF9}"/>
              </a:ext>
            </a:extLst>
          </p:cNvPr>
          <p:cNvSpPr>
            <a:spLocks noGrp="1"/>
          </p:cNvSpPr>
          <p:nvPr>
            <p:ph type="title"/>
          </p:nvPr>
        </p:nvSpPr>
        <p:spPr>
          <a:xfrm>
            <a:off x="1143000" y="685800"/>
            <a:ext cx="6858000" cy="1502547"/>
          </a:xfrm>
        </p:spPr>
        <p:txBody>
          <a:bodyPr>
            <a:normAutofit/>
          </a:bodyPr>
          <a:lstStyle/>
          <a:p>
            <a:r>
              <a:rPr lang="en-US" altLang="en-US" sz="4000" dirty="0">
                <a:cs typeface="Calibri"/>
              </a:rPr>
              <a:t>Could this become a sustainable program?</a:t>
            </a:r>
          </a:p>
        </p:txBody>
      </p:sp>
      <p:sp>
        <p:nvSpPr>
          <p:cNvPr id="8" name="Content Placeholder 4">
            <a:extLst>
              <a:ext uri="{FF2B5EF4-FFF2-40B4-BE49-F238E27FC236}">
                <a16:creationId xmlns:a16="http://schemas.microsoft.com/office/drawing/2014/main" id="{88DFCDAC-C192-47F3-9E30-A4F55CAD620F}"/>
              </a:ext>
            </a:extLst>
          </p:cNvPr>
          <p:cNvSpPr>
            <a:spLocks noGrp="1"/>
          </p:cNvSpPr>
          <p:nvPr>
            <p:ph idx="1"/>
          </p:nvPr>
        </p:nvSpPr>
        <p:spPr>
          <a:xfrm>
            <a:off x="800100" y="2590800"/>
            <a:ext cx="7543800" cy="2977281"/>
          </a:xfrm>
        </p:spPr>
        <p:txBody>
          <a:bodyPr vert="horz" lIns="68580" tIns="34290" rIns="68580" bIns="34290" rtlCol="0" anchor="t">
            <a:normAutofit/>
          </a:bodyPr>
          <a:lstStyle/>
          <a:p>
            <a:r>
              <a:rPr lang="en-US" sz="2400" dirty="0">
                <a:cs typeface="Calibri"/>
              </a:rPr>
              <a:t>AgeOptions awarded a 3-year ACL grant to explore: </a:t>
            </a:r>
          </a:p>
          <a:p>
            <a:pPr lvl="1"/>
            <a:r>
              <a:rPr lang="en-US" sz="2400" dirty="0">
                <a:cs typeface="Calibri"/>
              </a:rPr>
              <a:t>How home delivered groceries can fit under the Older Americans Act</a:t>
            </a:r>
          </a:p>
          <a:p>
            <a:pPr lvl="1"/>
            <a:r>
              <a:rPr lang="en-US" sz="2400" dirty="0">
                <a:cs typeface="Calibri"/>
              </a:rPr>
              <a:t>How program can help meet unmet needs of certain populations</a:t>
            </a:r>
          </a:p>
        </p:txBody>
      </p:sp>
    </p:spTree>
    <p:extLst>
      <p:ext uri="{BB962C8B-B14F-4D97-AF65-F5344CB8AC3E}">
        <p14:creationId xmlns:p14="http://schemas.microsoft.com/office/powerpoint/2010/main" val="18866843"/>
      </p:ext>
    </p:extLst>
  </p:cSld>
  <p:clrMapOvr>
    <a:masterClrMapping/>
  </p:clrMapOvr>
  <p:transition advClick="0" advTm="10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5B61A7-327C-46F9-979F-CFCF9FA66CF9}"/>
              </a:ext>
            </a:extLst>
          </p:cNvPr>
          <p:cNvSpPr>
            <a:spLocks noGrp="1"/>
          </p:cNvSpPr>
          <p:nvPr>
            <p:ph type="title"/>
          </p:nvPr>
        </p:nvSpPr>
        <p:spPr>
          <a:xfrm>
            <a:off x="304800" y="781371"/>
            <a:ext cx="8382000" cy="818829"/>
          </a:xfrm>
        </p:spPr>
        <p:txBody>
          <a:bodyPr>
            <a:noAutofit/>
          </a:bodyPr>
          <a:lstStyle/>
          <a:p>
            <a:r>
              <a:rPr lang="en-US" altLang="en-US" sz="2800" dirty="0">
                <a:latin typeface="+mn-lt"/>
                <a:cs typeface="Calibri"/>
              </a:rPr>
              <a:t>Applying the Model to Expand Nutrition Equity</a:t>
            </a:r>
          </a:p>
        </p:txBody>
      </p:sp>
      <p:sp>
        <p:nvSpPr>
          <p:cNvPr id="8" name="Content Placeholder 4">
            <a:extLst>
              <a:ext uri="{FF2B5EF4-FFF2-40B4-BE49-F238E27FC236}">
                <a16:creationId xmlns:a16="http://schemas.microsoft.com/office/drawing/2014/main" id="{88DFCDAC-C192-47F3-9E30-A4F55CAD620F}"/>
              </a:ext>
            </a:extLst>
          </p:cNvPr>
          <p:cNvSpPr>
            <a:spLocks noGrp="1"/>
          </p:cNvSpPr>
          <p:nvPr>
            <p:ph idx="1"/>
          </p:nvPr>
        </p:nvSpPr>
        <p:spPr>
          <a:xfrm>
            <a:off x="1374703" y="1676400"/>
            <a:ext cx="6394592" cy="2444747"/>
          </a:xfrm>
        </p:spPr>
        <p:txBody>
          <a:bodyPr vert="horz" lIns="68580" tIns="34290" rIns="68580" bIns="34290" rtlCol="0" anchor="t">
            <a:normAutofit/>
          </a:bodyPr>
          <a:lstStyle/>
          <a:p>
            <a:r>
              <a:rPr lang="en-US" sz="2000" dirty="0">
                <a:cs typeface="Calibri"/>
              </a:rPr>
              <a:t>Start with standard food mix, buying in bulk </a:t>
            </a:r>
          </a:p>
          <a:p>
            <a:r>
              <a:rPr lang="en-US" sz="2000" dirty="0">
                <a:cs typeface="Calibri"/>
              </a:rPr>
              <a:t>Add/subtract items to population preference</a:t>
            </a:r>
          </a:p>
          <a:p>
            <a:r>
              <a:rPr lang="en-US" sz="2000" dirty="0">
                <a:cs typeface="Calibri"/>
              </a:rPr>
              <a:t>Provide recipes tailored to cultural/ethnic population served </a:t>
            </a:r>
          </a:p>
        </p:txBody>
      </p:sp>
      <p:pic>
        <p:nvPicPr>
          <p:cNvPr id="7" name="Picture 3" descr="Table full of boxes of produce for delivery">
            <a:extLst>
              <a:ext uri="{FF2B5EF4-FFF2-40B4-BE49-F238E27FC236}">
                <a16:creationId xmlns:a16="http://schemas.microsoft.com/office/drawing/2014/main" id="{08CBB819-E296-48AC-9D7F-1EACB76A32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90800" y="3733800"/>
            <a:ext cx="3769601" cy="19763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0811909"/>
      </p:ext>
    </p:extLst>
  </p:cSld>
  <p:clrMapOvr>
    <a:masterClrMapping/>
  </p:clrMapOvr>
  <p:transition advClick="0" advTm="10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875A-2DC1-40EC-ABD8-E99E44164587}"/>
              </a:ext>
            </a:extLst>
          </p:cNvPr>
          <p:cNvSpPr>
            <a:spLocks noGrp="1"/>
          </p:cNvSpPr>
          <p:nvPr>
            <p:ph type="title"/>
          </p:nvPr>
        </p:nvSpPr>
        <p:spPr/>
        <p:txBody>
          <a:bodyPr>
            <a:normAutofit/>
          </a:bodyPr>
          <a:lstStyle/>
          <a:p>
            <a:r>
              <a:rPr lang="en-US" sz="4000" dirty="0"/>
              <a:t>Speaker Contact Information</a:t>
            </a:r>
          </a:p>
        </p:txBody>
      </p:sp>
      <p:sp>
        <p:nvSpPr>
          <p:cNvPr id="3" name="Content Placeholder 2">
            <a:extLst>
              <a:ext uri="{FF2B5EF4-FFF2-40B4-BE49-F238E27FC236}">
                <a16:creationId xmlns:a16="http://schemas.microsoft.com/office/drawing/2014/main" id="{A92BD466-458F-4005-B8D3-21C8E8643C0F}"/>
              </a:ext>
            </a:extLst>
          </p:cNvPr>
          <p:cNvSpPr>
            <a:spLocks noGrp="1"/>
          </p:cNvSpPr>
          <p:nvPr>
            <p:ph idx="1"/>
          </p:nvPr>
        </p:nvSpPr>
        <p:spPr>
          <a:xfrm>
            <a:off x="838200" y="1600201"/>
            <a:ext cx="7848600" cy="3886200"/>
          </a:xfrm>
        </p:spPr>
        <p:txBody>
          <a:bodyPr>
            <a:normAutofit/>
          </a:bodyPr>
          <a:lstStyle/>
          <a:p>
            <a:pPr>
              <a:spcBef>
                <a:spcPts val="1200"/>
              </a:spcBef>
            </a:pPr>
            <a:r>
              <a:rPr lang="en-US" sz="2000" dirty="0"/>
              <a:t>Judy Simon: </a:t>
            </a:r>
            <a:r>
              <a:rPr lang="en-US" sz="2000" dirty="0">
                <a:hlinkClick r:id="rId2"/>
              </a:rPr>
              <a:t>JUDY.SIMON@ACL.HHS.GOV</a:t>
            </a:r>
            <a:endParaRPr lang="en-US" sz="2000" dirty="0"/>
          </a:p>
          <a:p>
            <a:pPr>
              <a:spcBef>
                <a:spcPts val="1200"/>
              </a:spcBef>
            </a:pPr>
            <a:r>
              <a:rPr lang="en-US" sz="2000" dirty="0"/>
              <a:t>Jeanne Ayers: </a:t>
            </a:r>
            <a:r>
              <a:rPr lang="en-US" sz="2000" dirty="0">
                <a:hlinkClick r:id="rId3"/>
              </a:rPr>
              <a:t>AYERS002@UMN.EDU</a:t>
            </a:r>
            <a:endParaRPr lang="en-US" sz="2000" dirty="0"/>
          </a:p>
          <a:p>
            <a:pPr>
              <a:spcBef>
                <a:spcPts val="1200"/>
              </a:spcBef>
            </a:pPr>
            <a:r>
              <a:rPr lang="en-US" sz="2000" dirty="0"/>
              <a:t>Sara Saye Koenig: </a:t>
            </a:r>
            <a:r>
              <a:rPr lang="en-US" sz="2000" dirty="0">
                <a:hlinkClick r:id="rId4"/>
              </a:rPr>
              <a:t>SARAS.KOENIG@DHS.WISCONSIN.GOV</a:t>
            </a:r>
            <a:endParaRPr lang="en-US" sz="2000" dirty="0"/>
          </a:p>
          <a:p>
            <a:pPr>
              <a:spcBef>
                <a:spcPts val="1200"/>
              </a:spcBef>
            </a:pPr>
            <a:r>
              <a:rPr lang="en-US" sz="2000" dirty="0"/>
              <a:t>Raia Contractor: </a:t>
            </a:r>
            <a:r>
              <a:rPr lang="en-US" sz="2000" dirty="0">
                <a:hlinkClick r:id="rId5"/>
              </a:rPr>
              <a:t>RAIA.CONTRACTOR@BALTIMORECITY.GOV</a:t>
            </a:r>
            <a:endParaRPr lang="en-US" sz="2000" dirty="0"/>
          </a:p>
          <a:p>
            <a:pPr>
              <a:spcBef>
                <a:spcPts val="1200"/>
              </a:spcBef>
            </a:pPr>
            <a:r>
              <a:rPr lang="en-US" sz="2000" dirty="0"/>
              <a:t>Phillip Lanier: </a:t>
            </a:r>
            <a:r>
              <a:rPr lang="en-US" sz="2000" dirty="0">
                <a:hlinkClick r:id="rId6"/>
              </a:rPr>
              <a:t>PHILIP.LANIER@AGEOPTIONS.ORG</a:t>
            </a:r>
            <a:endParaRPr lang="en-US" dirty="0"/>
          </a:p>
        </p:txBody>
      </p:sp>
    </p:spTree>
    <p:extLst>
      <p:ext uri="{BB962C8B-B14F-4D97-AF65-F5344CB8AC3E}">
        <p14:creationId xmlns:p14="http://schemas.microsoft.com/office/powerpoint/2010/main" val="153378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62CE-E8C1-4FDA-BB82-DB1CEA207DE3}"/>
              </a:ext>
            </a:extLst>
          </p:cNvPr>
          <p:cNvSpPr>
            <a:spLocks noGrp="1"/>
          </p:cNvSpPr>
          <p:nvPr>
            <p:ph type="title"/>
          </p:nvPr>
        </p:nvSpPr>
        <p:spPr/>
        <p:txBody>
          <a:bodyPr>
            <a:normAutofit/>
          </a:bodyPr>
          <a:lstStyle/>
          <a:p>
            <a:r>
              <a:rPr lang="en-US" sz="4000" dirty="0"/>
              <a:t>Meals and Groceries</a:t>
            </a:r>
          </a:p>
        </p:txBody>
      </p:sp>
      <p:sp>
        <p:nvSpPr>
          <p:cNvPr id="4" name="Content Placeholder 3">
            <a:extLst>
              <a:ext uri="{FF2B5EF4-FFF2-40B4-BE49-F238E27FC236}">
                <a16:creationId xmlns:a16="http://schemas.microsoft.com/office/drawing/2014/main" id="{17EE392E-E5E7-43EE-B039-C1AB0598C410}"/>
              </a:ext>
            </a:extLst>
          </p:cNvPr>
          <p:cNvSpPr>
            <a:spLocks noGrp="1"/>
          </p:cNvSpPr>
          <p:nvPr>
            <p:ph sz="half" idx="2"/>
          </p:nvPr>
        </p:nvSpPr>
        <p:spPr>
          <a:xfrm>
            <a:off x="1219200" y="1600200"/>
            <a:ext cx="7589520" cy="3505200"/>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Meals (main purpose of Older Americans Act Senior Nutrition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Other Nutrition Services examples:</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Groceries</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Liquid Nutritional Supplements</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Weighted Utensils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65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449C-C39F-419A-B353-32B2B9098896}"/>
              </a:ext>
            </a:extLst>
          </p:cNvPr>
          <p:cNvSpPr>
            <a:spLocks noGrp="1"/>
          </p:cNvSpPr>
          <p:nvPr>
            <p:ph type="title"/>
          </p:nvPr>
        </p:nvSpPr>
        <p:spPr/>
        <p:txBody>
          <a:bodyPr>
            <a:normAutofit/>
          </a:bodyPr>
          <a:lstStyle/>
          <a:p>
            <a:r>
              <a:rPr lang="en-US" sz="4000" dirty="0"/>
              <a:t>OAA Targeted Populations</a:t>
            </a:r>
          </a:p>
        </p:txBody>
      </p:sp>
      <p:sp>
        <p:nvSpPr>
          <p:cNvPr id="3" name="Content Placeholder 2">
            <a:extLst>
              <a:ext uri="{FF2B5EF4-FFF2-40B4-BE49-F238E27FC236}">
                <a16:creationId xmlns:a16="http://schemas.microsoft.com/office/drawing/2014/main" id="{761FA6D5-5F7A-43DF-97DD-D6FD6BEB82FB}"/>
              </a:ext>
            </a:extLst>
          </p:cNvPr>
          <p:cNvSpPr>
            <a:spLocks noGrp="1"/>
          </p:cNvSpPr>
          <p:nvPr>
            <p:ph idx="1"/>
          </p:nvPr>
        </p:nvSpPr>
        <p:spPr/>
        <p:txBody>
          <a:bodyPr>
            <a:normAutofit/>
          </a:bodyPr>
          <a:lstStyle/>
          <a:p>
            <a:r>
              <a:rPr lang="en-US" sz="2400" dirty="0"/>
              <a:t>Programs target adults age 60 and older who are in greatest social and economic need, with particular attention to the following groups:</a:t>
            </a:r>
          </a:p>
          <a:p>
            <a:pPr lvl="1"/>
            <a:r>
              <a:rPr lang="en-US" sz="2400" dirty="0"/>
              <a:t>Low-income older adults</a:t>
            </a:r>
          </a:p>
          <a:p>
            <a:pPr lvl="1"/>
            <a:r>
              <a:rPr lang="en-US" sz="2400" dirty="0"/>
              <a:t>Minority older individuals</a:t>
            </a:r>
          </a:p>
          <a:p>
            <a:pPr lvl="1"/>
            <a:r>
              <a:rPr lang="en-US" sz="2400" dirty="0"/>
              <a:t>Older adults in rural communities</a:t>
            </a:r>
          </a:p>
          <a:p>
            <a:pPr lvl="1"/>
            <a:r>
              <a:rPr lang="en-US" sz="2400" dirty="0"/>
              <a:t>Older individuals with limited English proficiency</a:t>
            </a:r>
          </a:p>
          <a:p>
            <a:pPr lvl="1"/>
            <a:r>
              <a:rPr lang="en-US" sz="2400" dirty="0"/>
              <a:t>Older adults at risk of institutional care</a:t>
            </a:r>
          </a:p>
        </p:txBody>
      </p:sp>
    </p:spTree>
    <p:extLst>
      <p:ext uri="{BB962C8B-B14F-4D97-AF65-F5344CB8AC3E}">
        <p14:creationId xmlns:p14="http://schemas.microsoft.com/office/powerpoint/2010/main" val="423104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3B4B-BDCB-487D-82DE-749A8179B6EF}"/>
              </a:ext>
            </a:extLst>
          </p:cNvPr>
          <p:cNvSpPr>
            <a:spLocks noGrp="1"/>
          </p:cNvSpPr>
          <p:nvPr>
            <p:ph type="title"/>
          </p:nvPr>
        </p:nvSpPr>
        <p:spPr/>
        <p:txBody>
          <a:bodyPr>
            <a:normAutofit/>
          </a:bodyPr>
          <a:lstStyle/>
          <a:p>
            <a:r>
              <a:rPr lang="en-US" sz="4000" dirty="0"/>
              <a:t>Targeting Services</a:t>
            </a:r>
          </a:p>
        </p:txBody>
      </p:sp>
      <p:sp>
        <p:nvSpPr>
          <p:cNvPr id="3" name="Content Placeholder 2">
            <a:extLst>
              <a:ext uri="{FF2B5EF4-FFF2-40B4-BE49-F238E27FC236}">
                <a16:creationId xmlns:a16="http://schemas.microsoft.com/office/drawing/2014/main" id="{7BCC4222-E052-44C4-BF21-0B20E43D541C}"/>
              </a:ext>
            </a:extLst>
          </p:cNvPr>
          <p:cNvSpPr>
            <a:spLocks noGrp="1"/>
          </p:cNvSpPr>
          <p:nvPr>
            <p:ph idx="1"/>
          </p:nvPr>
        </p:nvSpPr>
        <p:spPr/>
        <p:txBody>
          <a:bodyPr>
            <a:normAutofit/>
          </a:bodyPr>
          <a:lstStyle/>
          <a:p>
            <a:r>
              <a:rPr lang="en-US" sz="2400" dirty="0"/>
              <a:t>Historical Perspective</a:t>
            </a:r>
          </a:p>
          <a:p>
            <a:pPr lvl="1"/>
            <a:r>
              <a:rPr lang="en-US" sz="2400" b="1" i="1" dirty="0"/>
              <a:t>“greatest social need</a:t>
            </a:r>
            <a:r>
              <a:rPr lang="en-US" sz="2400" i="1" dirty="0"/>
              <a:t>” includes </a:t>
            </a:r>
            <a:r>
              <a:rPr lang="en-US" sz="2400" i="1" u="sng" dirty="0"/>
              <a:t>isolation</a:t>
            </a:r>
            <a:r>
              <a:rPr lang="en-US" sz="2400" i="1" dirty="0"/>
              <a:t> caused by noneconomic factors, which include </a:t>
            </a:r>
            <a:r>
              <a:rPr lang="en-US" sz="2400" i="1" u="sng" dirty="0"/>
              <a:t>racial or ethnic status</a:t>
            </a:r>
            <a:endParaRPr lang="en-US" sz="2400" dirty="0"/>
          </a:p>
          <a:p>
            <a:r>
              <a:rPr lang="en-US" sz="2400" dirty="0"/>
              <a:t>Compelling government interest:</a:t>
            </a:r>
          </a:p>
          <a:p>
            <a:pPr lvl="1"/>
            <a:r>
              <a:rPr lang="en-US" sz="2400" dirty="0"/>
              <a:t>In targeting resources, outreach and services to older low-income minorities</a:t>
            </a:r>
          </a:p>
          <a:p>
            <a:pPr lvl="1"/>
            <a:r>
              <a:rPr lang="en-US" sz="2400" dirty="0"/>
              <a:t>To overcome lower life expectancy and poorer health.</a:t>
            </a:r>
            <a:endParaRPr lang="en-US" sz="2400" b="1" dirty="0"/>
          </a:p>
        </p:txBody>
      </p:sp>
    </p:spTree>
    <p:extLst>
      <p:ext uri="{BB962C8B-B14F-4D97-AF65-F5344CB8AC3E}">
        <p14:creationId xmlns:p14="http://schemas.microsoft.com/office/powerpoint/2010/main" val="2839049911"/>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ltimore City Health Department Offical Theme">
      <a:dk1>
        <a:srgbClr val="000000"/>
      </a:dk1>
      <a:lt1>
        <a:srgbClr val="FFFFFF"/>
      </a:lt1>
      <a:dk2>
        <a:srgbClr val="B3B3B3"/>
      </a:dk2>
      <a:lt2>
        <a:srgbClr val="E7E6E6"/>
      </a:lt2>
      <a:accent1>
        <a:srgbClr val="06A0B8"/>
      </a:accent1>
      <a:accent2>
        <a:srgbClr val="FFC326"/>
      </a:accent2>
      <a:accent3>
        <a:srgbClr val="086378"/>
      </a:accent3>
      <a:accent4>
        <a:srgbClr val="BBCC33"/>
      </a:accent4>
      <a:accent5>
        <a:srgbClr val="CD014E"/>
      </a:accent5>
      <a:accent6>
        <a:srgbClr val="5F4D9E"/>
      </a:accent6>
      <a:hlink>
        <a:srgbClr val="086378"/>
      </a:hlink>
      <a:folHlink>
        <a:srgbClr val="676767"/>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HD Power Point Template" id="{8B7394F0-1AC6-694A-A42A-56A0C8A05195}" vid="{CFDEDE2D-2260-704D-A651-7825F34B85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1237F8D0945B439A5431E789F0EEE3" ma:contentTypeVersion="13" ma:contentTypeDescription="Create a new document." ma:contentTypeScope="" ma:versionID="f3c6dfa6f33e36f36ec970bcfc5b2462">
  <xsd:schema xmlns:xsd="http://www.w3.org/2001/XMLSchema" xmlns:xs="http://www.w3.org/2001/XMLSchema" xmlns:p="http://schemas.microsoft.com/office/2006/metadata/properties" xmlns:ns2="ea20a885-74d7-48f3-8484-9606ca1e6fc6" xmlns:ns3="5a4b1bcb-7f27-4b5a-8fd6-c9b520912dc4" targetNamespace="http://schemas.microsoft.com/office/2006/metadata/properties" ma:root="true" ma:fieldsID="19f234ec27d71a03d6cbea60f146ba36" ns2:_="" ns3:_="">
    <xsd:import namespace="ea20a885-74d7-48f3-8484-9606ca1e6fc6"/>
    <xsd:import namespace="5a4b1bcb-7f27-4b5a-8fd6-c9b520912d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0a885-74d7-48f3-8484-9606ca1e6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4b1bcb-7f27-4b5a-8fd6-c9b520912d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4732CB-655E-40CE-BD67-E2D856D1A0C3}">
  <ds:schemaRefs>
    <ds:schemaRef ds:uri="http://schemas.microsoft.com/sharepoint/v3/contenttype/forms"/>
  </ds:schemaRefs>
</ds:datastoreItem>
</file>

<file path=customXml/itemProps2.xml><?xml version="1.0" encoding="utf-8"?>
<ds:datastoreItem xmlns:ds="http://schemas.openxmlformats.org/officeDocument/2006/customXml" ds:itemID="{01932165-D6FF-4E1E-B2D7-2E342C461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0a885-74d7-48f3-8484-9606ca1e6fc6"/>
    <ds:schemaRef ds:uri="5a4b1bcb-7f27-4b5a-8fd6-c9b52091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48E164-491E-48D5-AE52-332D04910B93}">
  <ds:schemaRefs>
    <ds:schemaRef ds:uri="http://purl.org/dc/terms/"/>
    <ds:schemaRef ds:uri="http://schemas.openxmlformats.org/package/2006/metadata/core-properties"/>
    <ds:schemaRef ds:uri="http://schemas.microsoft.com/office/2006/documentManagement/types"/>
    <ds:schemaRef ds:uri="cba8d4a1-0a1c-4299-93a5-2682bf5a17ad"/>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9c4568af-78d6-4de7-8a7f-d4a1b22f7f5e"/>
  </ds:schemaRefs>
</ds:datastoreItem>
</file>

<file path=docProps/app.xml><?xml version="1.0" encoding="utf-8"?>
<Properties xmlns="http://schemas.openxmlformats.org/officeDocument/2006/extended-properties" xmlns:vt="http://schemas.openxmlformats.org/officeDocument/2006/docPropsVTypes">
  <Template>ACLPresentationTemplate_2014</Template>
  <TotalTime>2030</TotalTime>
  <Words>2757</Words>
  <Application>Microsoft Office PowerPoint</Application>
  <PresentationFormat>On-screen Show (4:3)</PresentationFormat>
  <Paragraphs>373</Paragraphs>
  <Slides>69</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69</vt:i4>
      </vt:variant>
    </vt:vector>
  </HeadingPairs>
  <TitlesOfParts>
    <vt:vector size="79" baseType="lpstr">
      <vt:lpstr>Arial</vt:lpstr>
      <vt:lpstr>Calibri</vt:lpstr>
      <vt:lpstr>Century Gothic</vt:lpstr>
      <vt:lpstr>Courier New</vt:lpstr>
      <vt:lpstr>Georgia</vt:lpstr>
      <vt:lpstr>Times New Roman</vt:lpstr>
      <vt:lpstr>Verdana</vt:lpstr>
      <vt:lpstr>Wingdings</vt:lpstr>
      <vt:lpstr>ACLPresentationTemplate_2014</vt:lpstr>
      <vt:lpstr>1_Office Theme</vt:lpstr>
      <vt:lpstr>Senior Nutrition Program</vt:lpstr>
      <vt:lpstr>Presenters</vt:lpstr>
      <vt:lpstr>Learning Objectives</vt:lpstr>
      <vt:lpstr>Agenda</vt:lpstr>
      <vt:lpstr>Importance of Equity in the National Senior Nutrition Program</vt:lpstr>
      <vt:lpstr>Intent of the Older Americans Act</vt:lpstr>
      <vt:lpstr>Meals and Groceries</vt:lpstr>
      <vt:lpstr>OAA Targeted Populations</vt:lpstr>
      <vt:lpstr>Targeting Services</vt:lpstr>
      <vt:lpstr>Food Insecurity and Health</vt:lpstr>
      <vt:lpstr>Results and Impact</vt:lpstr>
      <vt:lpstr>Resources</vt:lpstr>
      <vt:lpstr>Systems Approach to Building Healthy Communities and Advancing Health Equity</vt:lpstr>
      <vt:lpstr>Health is…</vt:lpstr>
      <vt:lpstr>What does “health equity” mean?</vt:lpstr>
      <vt:lpstr>What is necessary for health?</vt:lpstr>
      <vt:lpstr>Health is a complex system</vt:lpstr>
      <vt:lpstr>A systems approach to creating healthy communities</vt:lpstr>
      <vt:lpstr>A Systems Approach to Navigating Complexity </vt:lpstr>
      <vt:lpstr>What is the pattern? Seeing a Wider Set of Relationships</vt:lpstr>
      <vt:lpstr>Roots of Inequities How did we get here?</vt:lpstr>
      <vt:lpstr>Opportunity</vt:lpstr>
      <vt:lpstr>Structural/Institutional Racism</vt:lpstr>
      <vt:lpstr>So what holds the pattern in place?</vt:lpstr>
      <vt:lpstr>Now what?  Practices to change patterns</vt:lpstr>
      <vt:lpstr>Employ Tools with Equity as Aim</vt:lpstr>
      <vt:lpstr>Asking Questions  Examine Policies, Processes, Values, Beliefs, and Assumptions </vt:lpstr>
      <vt:lpstr>Overall Lessons </vt:lpstr>
      <vt:lpstr>“Public health is the constant redefinition of the unacceptable” Geoffrey Vickers</vt:lpstr>
      <vt:lpstr>State Unit on Aging Equity Efforts</vt:lpstr>
      <vt:lpstr>OAA Title III Program Participation by Racial/Ethnic Group, Wisconsin, 2019</vt:lpstr>
      <vt:lpstr>OAA Title III Program Participation by Racial/Ethnic Group, Wisconsin, 2019, cont.</vt:lpstr>
      <vt:lpstr>2019 Pre-Pandemic Patterns</vt:lpstr>
      <vt:lpstr>Policies and Practices to Explore</vt:lpstr>
      <vt:lpstr>Hmong Dining Center – Manitowoc County</vt:lpstr>
      <vt:lpstr>2020: COVID-19’s Changing Landscape</vt:lpstr>
      <vt:lpstr>Congregate vs. Carryout Meal Participation April 1 – December 31</vt:lpstr>
      <vt:lpstr>Next Steps…</vt:lpstr>
      <vt:lpstr>Equity Resources</vt:lpstr>
      <vt:lpstr>Addressing food insecurity among older adults during the COVID-19 pandemic</vt:lpstr>
      <vt:lpstr>Background</vt:lpstr>
      <vt:lpstr>Baltimore Maps</vt:lpstr>
      <vt:lpstr>Food Strategy</vt:lpstr>
      <vt:lpstr>Public Health Impact Model</vt:lpstr>
      <vt:lpstr>COVID-19 MAP Calls &amp; Meal Distribution</vt:lpstr>
      <vt:lpstr>Level 1 and 2 Actions</vt:lpstr>
      <vt:lpstr>Level 3 Actions- Meal Delivery to Senior Housing</vt:lpstr>
      <vt:lpstr>Level 4 Actions - Home delivered meals and groceries</vt:lpstr>
      <vt:lpstr>Impact</vt:lpstr>
      <vt:lpstr>Further Resources</vt:lpstr>
      <vt:lpstr>Nutrition Equity for Ethnically &amp; Culturally Diverse Older Adults</vt:lpstr>
      <vt:lpstr>AgeOptions</vt:lpstr>
      <vt:lpstr>Diversity in suburban Cook County</vt:lpstr>
      <vt:lpstr>Diversity in suburban Cook County, cont.</vt:lpstr>
      <vt:lpstr>Diversity is not a challenge.  It’s an asset!</vt:lpstr>
      <vt:lpstr>Achieving Nutrition Equity Starts With a Plan</vt:lpstr>
      <vt:lpstr>Familiar Food Familiar Culture  Familiar Friends </vt:lpstr>
      <vt:lpstr>Our Research </vt:lpstr>
      <vt:lpstr>Friends Who Share the Same Food And Culture</vt:lpstr>
      <vt:lpstr>AgeOptions TCLIP Program </vt:lpstr>
      <vt:lpstr>The Key to nutrition equity: Culturally Connected Community Partners </vt:lpstr>
      <vt:lpstr>Minority Populations Were Hit Hard by the Pandemic  </vt:lpstr>
      <vt:lpstr>Working for Equity During the Pandemic</vt:lpstr>
      <vt:lpstr>Working for Equity During the Pandemic, cont.</vt:lpstr>
      <vt:lpstr>The Ramadan Dilemma</vt:lpstr>
      <vt:lpstr>Home-Delivered Food Boxes Tailored to Middle-Eastern Preferences</vt:lpstr>
      <vt:lpstr>Could this become a sustainable program?</vt:lpstr>
      <vt:lpstr>Applying the Model to Expand Nutrition Equity</vt:lpstr>
      <vt:lpstr>Speaker Contact Information</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SNP Advancing Health Equity</dc:title>
  <dc:creator>ACL</dc:creator>
  <cp:keywords>ACL, OEA, Template</cp:keywords>
  <cp:lastModifiedBy>Sarah Kinder</cp:lastModifiedBy>
  <cp:revision>57</cp:revision>
  <dcterms:created xsi:type="dcterms:W3CDTF">2017-03-22T19:20:04Z</dcterms:created>
  <dcterms:modified xsi:type="dcterms:W3CDTF">2022-05-12T18:01:37Z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0x010100281237F8D0945B439A5431E789F0EEE3</vt:lpwstr>
  </property>
</Properties>
</file>