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0" r:id="rId3"/>
    <p:sldId id="263" r:id="rId4"/>
    <p:sldId id="264" r:id="rId5"/>
    <p:sldId id="262" r:id="rId6"/>
    <p:sldId id="269" r:id="rId7"/>
    <p:sldId id="282" r:id="rId8"/>
    <p:sldId id="261" r:id="rId9"/>
    <p:sldId id="283" r:id="rId10"/>
    <p:sldId id="28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4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1" autoAdjust="0"/>
    <p:restoredTop sz="93979" autoAdjust="0"/>
  </p:normalViewPr>
  <p:slideViewPr>
    <p:cSldViewPr>
      <p:cViewPr varScale="1">
        <p:scale>
          <a:sx n="107" d="100"/>
          <a:sy n="107" d="100"/>
        </p:scale>
        <p:origin x="68" y="140"/>
      </p:cViewPr>
      <p:guideLst>
        <p:guide orient="horz" pos="2160"/>
        <p:guide pos="2880"/>
      </p:guideLst>
    </p:cSldViewPr>
  </p:slideViewPr>
  <p:outlineViewPr>
    <p:cViewPr>
      <p:scale>
        <a:sx n="33" d="100"/>
        <a:sy n="33" d="100"/>
      </p:scale>
      <p:origin x="0" y="-368"/>
    </p:cViewPr>
  </p:outlineViewPr>
  <p:notesTextViewPr>
    <p:cViewPr>
      <p:scale>
        <a:sx n="100" d="100"/>
        <a:sy n="100" d="100"/>
      </p:scale>
      <p:origin x="0" y="0"/>
    </p:cViewPr>
  </p:notesTextViewPr>
  <p:notesViewPr>
    <p:cSldViewPr>
      <p:cViewPr varScale="1">
        <p:scale>
          <a:sx n="56" d="100"/>
          <a:sy n="56" d="100"/>
        </p:scale>
        <p:origin x="2822"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4532-06E6-41D1-9B01-A9BBCBF84EA4}" type="datetimeFigureOut">
              <a:rPr lang="en-US" smtClean="0"/>
              <a:pPr/>
              <a:t>10/4/2021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B4DB3F-86A9-4140-B705-098B66A0326A}" type="slidenum">
              <a:rPr lang="en-US" smtClean="0"/>
              <a:pPr/>
              <a:t>‹#›</a:t>
            </a:fld>
            <a:endParaRPr lang="en-US" dirty="0"/>
          </a:p>
        </p:txBody>
      </p:sp>
    </p:spTree>
    <p:extLst>
      <p:ext uri="{BB962C8B-B14F-4D97-AF65-F5344CB8AC3E}">
        <p14:creationId xmlns:p14="http://schemas.microsoft.com/office/powerpoint/2010/main" val="116082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9BBB8-96FF-41D5-9A60-2959036AE265}" type="datetimeFigureOut">
              <a:rPr lang="en-US" smtClean="0"/>
              <a:pPr/>
              <a:t>10/4/2021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8678-88A4-4BE9-BB45-C5BDA72D90F8}" type="slidenum">
              <a:rPr lang="en-US" smtClean="0"/>
              <a:pPr/>
              <a:t>‹#›</a:t>
            </a:fld>
            <a:endParaRPr lang="en-US" dirty="0"/>
          </a:p>
        </p:txBody>
      </p:sp>
    </p:spTree>
    <p:extLst>
      <p:ext uri="{BB962C8B-B14F-4D97-AF65-F5344CB8AC3E}">
        <p14:creationId xmlns:p14="http://schemas.microsoft.com/office/powerpoint/2010/main" val="305281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Page numbers are intentionally omitted from this title slide. An alternate title slide design is shown as Slide 1 in this template deck. Use only one or the other.</a:t>
            </a:r>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dirty="0"/>
          </a:p>
        </p:txBody>
      </p:sp>
    </p:spTree>
    <p:extLst>
      <p:ext uri="{BB962C8B-B14F-4D97-AF65-F5344CB8AC3E}">
        <p14:creationId xmlns:p14="http://schemas.microsoft.com/office/powerpoint/2010/main" val="1999826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168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dirty="0"/>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dirty="0"/>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dirty="0"/>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dirty="0"/>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dirty="0"/>
              <a:t>Add slide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subtext</a:t>
            </a:r>
          </a:p>
        </p:txBody>
      </p:sp>
      <p:sp>
        <p:nvSpPr>
          <p:cNvPr id="2" name="Title 1"/>
          <p:cNvSpPr>
            <a:spLocks noGrp="1"/>
          </p:cNvSpPr>
          <p:nvPr>
            <p:ph type="title" hasCustomPrompt="1"/>
          </p:nvPr>
        </p:nvSpPr>
        <p:spPr>
          <a:xfrm>
            <a:off x="722313" y="4429125"/>
            <a:ext cx="7772400" cy="1057275"/>
          </a:xfrm>
        </p:spPr>
        <p:txBody>
          <a:bodyPr anchor="t">
            <a:noAutofit/>
          </a:bodyPr>
          <a:lstStyle>
            <a:lvl1pPr algn="l">
              <a:defRPr sz="3200" b="0" cap="all"/>
            </a:lvl1pPr>
          </a:lstStyle>
          <a:p>
            <a:r>
              <a:rPr lang="en-US" dirty="0"/>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1 title</a:t>
            </a:r>
          </a:p>
        </p:txBody>
      </p:sp>
      <p:sp>
        <p:nvSpPr>
          <p:cNvPr id="4" name="Content Placeholder 3"/>
          <p:cNvSpPr>
            <a:spLocks noGrp="1"/>
          </p:cNvSpPr>
          <p:nvPr>
            <p:ph sz="half" idx="2" hasCustomPrompt="1"/>
          </p:nvPr>
        </p:nvSpPr>
        <p:spPr>
          <a:xfrm>
            <a:off x="457200" y="2174875"/>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2 title</a:t>
            </a:r>
          </a:p>
        </p:txBody>
      </p:sp>
      <p:sp>
        <p:nvSpPr>
          <p:cNvPr id="6" name="Content Placeholder 5"/>
          <p:cNvSpPr>
            <a:spLocks noGrp="1"/>
          </p:cNvSpPr>
          <p:nvPr>
            <p:ph sz="quarter" idx="4" hasCustomPrompt="1"/>
          </p:nvPr>
        </p:nvSpPr>
        <p:spPr>
          <a:xfrm>
            <a:off x="4645025" y="2174875"/>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dirty="0"/>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dirty="0"/>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 id="2147483660" r:id="rId10"/>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grants.gov/web/grants/search-grants.html?keywords=nidilrr"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naricforms.naric.com/?q=Peer%20Review%20Orientation"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brian.bard@acl.hhs.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earch.naric.com/research/pd/redesign_results.cfm?search=1&amp;type=advanced&amp;display=brief&amp;criteria=&amp;all=&amp;exact=&amp;any=&amp;omit=&amp;fld1=PN&amp;txt1=&amp;op1=AND&amp;fld2=PN&amp;txt2=&amp;op2=AND&amp;fld3=PN&amp;txt3=&amp;op3=AND&amp;fld4=PN&amp;txt4=&amp;funding_status=all&amp;state=&amp;start_month=&amp;start_year=&amp;project_type=18&amp;funding_priority=&amp;radioSortOrder=start_date|desc|" TargetMode="External"/><Relationship Id="rId2" Type="http://schemas.openxmlformats.org/officeDocument/2006/relationships/hyperlink" Target="https://search.naric.com/research/pd/redesign_results.cfm?search=1&amp;type=advanced&amp;display=brief&amp;criteria=&amp;all=&amp;exact=&amp;any=&amp;omit=&amp;fld1=PN&amp;txt1=&amp;op1=AND&amp;fld2=PN&amp;txt2=&amp;op2=AND&amp;fld3=PN&amp;txt3=&amp;op3=AND&amp;fld4=PN&amp;txt4=&amp;funding_status=all&amp;state=&amp;start_month=&amp;start_year=&amp;project_type=17&amp;funding_priority=&amp;radioSortOrder=start_date|desc|"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hyperlink" Target="https://www.sbir.gov/about-fast" TargetMode="External"/><Relationship Id="rId3" Type="http://schemas.openxmlformats.org/officeDocument/2006/relationships/hyperlink" Target="https://www.grants.gov/web/grants/search-grants.html?keywords=nidilrr" TargetMode="External"/><Relationship Id="rId7" Type="http://schemas.openxmlformats.org/officeDocument/2006/relationships/hyperlink" Target="https://www.sbir.gov/local-assistance" TargetMode="External"/><Relationship Id="rId2" Type="http://schemas.openxmlformats.org/officeDocument/2006/relationships/hyperlink" Target="https://www.grants.gov/" TargetMode="External"/><Relationship Id="rId1" Type="http://schemas.openxmlformats.org/officeDocument/2006/relationships/slideLayout" Target="../slideLayouts/slideLayout3.xml"/><Relationship Id="rId6" Type="http://schemas.openxmlformats.org/officeDocument/2006/relationships/hyperlink" Target="https://sbir.nih.gov/resources/lifescience-state-contacts" TargetMode="External"/><Relationship Id="rId5" Type="http://schemas.openxmlformats.org/officeDocument/2006/relationships/hyperlink" Target="https://nidilrr.rti.org/" TargetMode="External"/><Relationship Id="rId4" Type="http://schemas.openxmlformats.org/officeDocument/2006/relationships/hyperlink" Target="https://home.grantsolutions.gov/home/" TargetMode="External"/><Relationship Id="rId9" Type="http://schemas.openxmlformats.org/officeDocument/2006/relationships/hyperlink" Target="https://acl.gov/programs/research-and-development/small-business-innovation-research-progr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acl.gov/grants/open-opportunities" TargetMode="External"/><Relationship Id="rId3" Type="http://schemas.openxmlformats.org/officeDocument/2006/relationships/hyperlink" Target="https://acl.gov/about-acl/about-national-institute-disability-independent-living-and-rehabilitation-research" TargetMode="External"/><Relationship Id="rId7" Type="http://schemas.openxmlformats.org/officeDocument/2006/relationships/hyperlink" Target="https://www.grants.gov/web/grants/search-grants.html?keywords=nidilrr" TargetMode="External"/><Relationship Id="rId2" Type="http://schemas.openxmlformats.org/officeDocument/2006/relationships/hyperlink" Target="https://acl.gov/" TargetMode="External"/><Relationship Id="rId1" Type="http://schemas.openxmlformats.org/officeDocument/2006/relationships/slideLayout" Target="../slideLayouts/slideLayout3.xml"/><Relationship Id="rId6" Type="http://schemas.openxmlformats.org/officeDocument/2006/relationships/hyperlink" Target="https://naricforms.naric.com/?q=Peer%20Review%20Orientation" TargetMode="External"/><Relationship Id="rId5" Type="http://schemas.openxmlformats.org/officeDocument/2006/relationships/hyperlink" Target="https://naric.com/?q=en/ProgramDatabase" TargetMode="External"/><Relationship Id="rId4" Type="http://schemas.openxmlformats.org/officeDocument/2006/relationships/hyperlink" Target="https://nari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69532"/>
            <a:ext cx="8229600" cy="1430867"/>
          </a:xfrm>
        </p:spPr>
        <p:txBody>
          <a:bodyPr>
            <a:normAutofit fontScale="90000"/>
          </a:bodyPr>
          <a:lstStyle/>
          <a:p>
            <a:r>
              <a:rPr lang="en-US" dirty="0"/>
              <a:t>ACL/NIDILRR’s </a:t>
            </a:r>
            <a:br>
              <a:rPr lang="en-US" dirty="0"/>
            </a:br>
            <a:r>
              <a:rPr lang="en-US" dirty="0"/>
              <a:t>Small Business Innovation Research (SBIR) Program</a:t>
            </a:r>
          </a:p>
        </p:txBody>
      </p:sp>
      <p:sp>
        <p:nvSpPr>
          <p:cNvPr id="8" name="Text Placeholder 7">
            <a:extLst>
              <a:ext uri="{FF2B5EF4-FFF2-40B4-BE49-F238E27FC236}">
                <a16:creationId xmlns:a16="http://schemas.microsoft.com/office/drawing/2014/main" id="{A43BC7B2-74E5-4A14-8884-6FA31D6449A9}"/>
              </a:ext>
            </a:extLst>
          </p:cNvPr>
          <p:cNvSpPr>
            <a:spLocks noGrp="1"/>
          </p:cNvSpPr>
          <p:nvPr>
            <p:ph type="body" sz="quarter" idx="12"/>
          </p:nvPr>
        </p:nvSpPr>
        <p:spPr/>
        <p:txBody>
          <a:bodyPr/>
          <a:lstStyle/>
          <a:p>
            <a:r>
              <a:rPr lang="en-US" dirty="0"/>
              <a:t>September 2021</a:t>
            </a:r>
          </a:p>
        </p:txBody>
      </p:sp>
    </p:spTree>
    <p:extLst>
      <p:ext uri="{BB962C8B-B14F-4D97-AF65-F5344CB8AC3E}">
        <p14:creationId xmlns:p14="http://schemas.microsoft.com/office/powerpoint/2010/main" val="289956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Tips for Success</a:t>
            </a:r>
          </a:p>
        </p:txBody>
      </p:sp>
      <p:sp>
        <p:nvSpPr>
          <p:cNvPr id="3" name="Content Placeholder 2"/>
          <p:cNvSpPr>
            <a:spLocks noGrp="1"/>
          </p:cNvSpPr>
          <p:nvPr>
            <p:ph idx="1"/>
          </p:nvPr>
        </p:nvSpPr>
        <p:spPr/>
        <p:txBody>
          <a:bodyPr>
            <a:normAutofit fontScale="62500" lnSpcReduction="20000"/>
          </a:bodyPr>
          <a:lstStyle/>
          <a:p>
            <a:r>
              <a:rPr lang="en-US" dirty="0"/>
              <a:t>Meet the needs of people with disabilities (just to be eligible)</a:t>
            </a:r>
          </a:p>
          <a:p>
            <a:r>
              <a:rPr lang="en-US" dirty="0"/>
              <a:t>Identify your population, the problem they experience, and present your solution</a:t>
            </a:r>
          </a:p>
          <a:p>
            <a:r>
              <a:rPr lang="en-US" dirty="0"/>
              <a:t>This is field initiated (see first bullet), but send me an email to vet ideas</a:t>
            </a:r>
          </a:p>
          <a:p>
            <a:r>
              <a:rPr lang="en-US" dirty="0"/>
              <a:t>Follow criteria format</a:t>
            </a:r>
          </a:p>
          <a:p>
            <a:r>
              <a:rPr lang="en-US" dirty="0"/>
              <a:t>Get most recent Funding Opportunity Announcement to get started *</a:t>
            </a:r>
          </a:p>
          <a:p>
            <a:r>
              <a:rPr lang="en-US" dirty="0"/>
              <a:t>Write to person on the street (avoid jargon, explain concepts)</a:t>
            </a:r>
          </a:p>
          <a:p>
            <a:r>
              <a:rPr lang="en-US" dirty="0"/>
              <a:t>Know the current state of the art (What’s out there? Why is yours better?)</a:t>
            </a:r>
          </a:p>
          <a:p>
            <a:r>
              <a:rPr lang="en-US" dirty="0"/>
              <a:t>Cite knowledge, don't just speak from personal knowledge or experience</a:t>
            </a:r>
          </a:p>
          <a:p>
            <a:pPr marL="0" indent="0">
              <a:buNone/>
            </a:pPr>
            <a:r>
              <a:rPr lang="en-US" sz="1700" u="sng" dirty="0">
                <a:hlinkClick r:id="rId2"/>
              </a:rPr>
              <a:t>* https://www.grants.gov/web/grants/search-grants.html?keywords=nidilrr</a:t>
            </a:r>
            <a:r>
              <a:rPr lang="en-US" sz="1700" dirty="0"/>
              <a:t>  (subscribe to this search)</a:t>
            </a:r>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10</a:t>
            </a:fld>
            <a:endParaRPr lang="en-US" dirty="0"/>
          </a:p>
        </p:txBody>
      </p:sp>
    </p:spTree>
    <p:extLst>
      <p:ext uri="{BB962C8B-B14F-4D97-AF65-F5344CB8AC3E}">
        <p14:creationId xmlns:p14="http://schemas.microsoft.com/office/powerpoint/2010/main" val="352798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AA28999-D008-419E-9628-EE1C64F81F4C}" type="slidenum">
              <a:rPr lang="en-US" smtClean="0"/>
              <a:pPr/>
              <a:t>11</a:t>
            </a:fld>
            <a:endParaRPr lang="en-US" dirty="0"/>
          </a:p>
        </p:txBody>
      </p:sp>
      <p:sp>
        <p:nvSpPr>
          <p:cNvPr id="6" name="Content Placeholder 2"/>
          <p:cNvSpPr>
            <a:spLocks noGrp="1"/>
          </p:cNvSpPr>
          <p:nvPr>
            <p:ph idx="1"/>
          </p:nvPr>
        </p:nvSpPr>
        <p:spPr>
          <a:xfrm>
            <a:off x="2576053" y="1295400"/>
            <a:ext cx="6110747" cy="4620112"/>
          </a:xfrm>
        </p:spPr>
        <p:txBody>
          <a:bodyPr>
            <a:normAutofit fontScale="92500" lnSpcReduction="20000"/>
          </a:bodyPr>
          <a:lstStyle/>
          <a:p>
            <a:pPr marL="0" indent="0">
              <a:buNone/>
            </a:pPr>
            <a:endParaRPr lang="en-US" sz="1800" dirty="0"/>
          </a:p>
          <a:p>
            <a:pPr marL="457200" lvl="1" indent="0" algn="ctr">
              <a:lnSpc>
                <a:spcPct val="135000"/>
              </a:lnSpc>
              <a:spcBef>
                <a:spcPts val="0"/>
              </a:spcBef>
              <a:buNone/>
            </a:pPr>
            <a:r>
              <a:rPr lang="en-US" sz="3200" b="1" dirty="0"/>
              <a:t>Peer reviewer training module: </a:t>
            </a:r>
            <a:r>
              <a:rPr lang="en-US" dirty="0">
                <a:hlinkClick r:id="rId2" tooltip="Link to NIDILRR's Peer Reviewer Training Modue"/>
              </a:rPr>
              <a:t>https://naricforms.naric.com/?q=Peer%20Review%20Orientation</a:t>
            </a:r>
            <a:endParaRPr lang="en-US" dirty="0">
              <a:hlinkClick r:id="rId2"/>
            </a:endParaRPr>
          </a:p>
          <a:p>
            <a:pPr marL="457200" lvl="1" indent="0">
              <a:lnSpc>
                <a:spcPct val="135000"/>
              </a:lnSpc>
              <a:spcBef>
                <a:spcPts val="0"/>
              </a:spcBef>
              <a:buNone/>
            </a:pPr>
            <a:endParaRPr lang="en-US" dirty="0"/>
          </a:p>
          <a:p>
            <a:pPr marL="457200" lvl="1" indent="0" algn="ctr">
              <a:lnSpc>
                <a:spcPct val="135000"/>
              </a:lnSpc>
              <a:spcBef>
                <a:spcPts val="0"/>
              </a:spcBef>
              <a:buNone/>
            </a:pPr>
            <a:r>
              <a:rPr lang="en-US" dirty="0"/>
              <a:t>This will give you valuable insight into preparing an application for NIDILRR.  Our review process is different from the NIH.</a:t>
            </a:r>
          </a:p>
        </p:txBody>
      </p:sp>
      <p:pic>
        <p:nvPicPr>
          <p:cNvPr id="7" name="Picture 6" descr="Image of a brain with text &quot;Donate your brain to science. Volunteered to become a NIDILRR peer reviewer.&quot;" title="Donate Your Brain to Science"/>
          <p:cNvPicPr/>
          <p:nvPr/>
        </p:nvPicPr>
        <p:blipFill rotWithShape="1">
          <a:blip r:embed="rId3"/>
          <a:srcRect l="67147" t="43787" r="24199" b="16272"/>
          <a:stretch/>
        </p:blipFill>
        <p:spPr bwMode="auto">
          <a:xfrm>
            <a:off x="457200" y="1533833"/>
            <a:ext cx="2040193" cy="4798302"/>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noAutofit/>
          </a:bodyPr>
          <a:lstStyle/>
          <a:p>
            <a:pPr algn="ctr"/>
            <a:r>
              <a:rPr lang="en-US" sz="3600" dirty="0"/>
              <a:t>Donate Your Brain to Science</a:t>
            </a:r>
          </a:p>
        </p:txBody>
      </p:sp>
    </p:spTree>
    <p:extLst>
      <p:ext uri="{BB962C8B-B14F-4D97-AF65-F5344CB8AC3E}">
        <p14:creationId xmlns:p14="http://schemas.microsoft.com/office/powerpoint/2010/main" val="67521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AA28999-D008-419E-9628-EE1C64F81F4C}" type="slidenum">
              <a:rPr lang="en-US" smtClean="0"/>
              <a:pPr/>
              <a:t>12</a:t>
            </a:fld>
            <a:endParaRPr lang="en-US" dirty="0"/>
          </a:p>
        </p:txBody>
      </p:sp>
      <p:pic>
        <p:nvPicPr>
          <p:cNvPr id="1028" name="Picture 4" descr="Picture of many (17) raised hands &#10;&#10;" title="Picture of many raised h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52800"/>
            <a:ext cx="7956774" cy="23580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60574" y="10668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633674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28650" y="1417638"/>
            <a:ext cx="7886700" cy="4068762"/>
          </a:xfrm>
        </p:spPr>
        <p:txBody>
          <a:bodyPr>
            <a:normAutofit/>
          </a:bodyPr>
          <a:lstStyle/>
          <a:p>
            <a:pPr marL="0" indent="0" algn="ctr">
              <a:buNone/>
            </a:pPr>
            <a:r>
              <a:rPr lang="en-US" sz="3600" dirty="0">
                <a:solidFill>
                  <a:schemeClr val="tx2"/>
                </a:solidFill>
              </a:rPr>
              <a:t>Brian Bard</a:t>
            </a:r>
            <a:r>
              <a:rPr lang="en-US" sz="2800" dirty="0"/>
              <a:t/>
            </a:r>
            <a:br>
              <a:rPr lang="en-US" sz="2800" dirty="0"/>
            </a:br>
            <a:r>
              <a:rPr lang="en-US" sz="2800" dirty="0"/>
              <a:t>SBIR Program Coordinator</a:t>
            </a:r>
            <a:br>
              <a:rPr lang="en-US" sz="2800" dirty="0"/>
            </a:br>
            <a:r>
              <a:rPr lang="en-US" sz="2800" dirty="0"/>
              <a:t>National Institute on Disability, Independent Living, and Rehabilitation Research</a:t>
            </a:r>
            <a:br>
              <a:rPr lang="en-US" sz="2800" dirty="0"/>
            </a:br>
            <a:r>
              <a:rPr lang="en-US" sz="2800" dirty="0"/>
              <a:t>Administration for Community Living</a:t>
            </a:r>
            <a:br>
              <a:rPr lang="en-US" sz="2800" dirty="0"/>
            </a:br>
            <a:r>
              <a:rPr lang="en-US" sz="2800" dirty="0"/>
              <a:t>U.S. Department of Health and Human Services</a:t>
            </a:r>
            <a:br>
              <a:rPr lang="en-US" sz="2800" dirty="0"/>
            </a:br>
            <a:r>
              <a:rPr lang="en-US" sz="2800" dirty="0"/>
              <a:t>Washington, DC 20201</a:t>
            </a:r>
            <a:br>
              <a:rPr lang="en-US" sz="2800" dirty="0"/>
            </a:br>
            <a:r>
              <a:rPr lang="en-US" sz="2800" dirty="0"/>
              <a:t>202-795-7298</a:t>
            </a:r>
            <a:br>
              <a:rPr lang="en-US" sz="2800" dirty="0"/>
            </a:br>
            <a:r>
              <a:rPr lang="en-US" sz="2800" dirty="0">
                <a:hlinkClick r:id="rId2"/>
              </a:rPr>
              <a:t>brian.bard@acl.hhs.gov</a:t>
            </a:r>
            <a:r>
              <a:rPr lang="en-US" sz="2800" dirty="0"/>
              <a:t> </a:t>
            </a:r>
          </a:p>
        </p:txBody>
      </p:sp>
      <p:sp>
        <p:nvSpPr>
          <p:cNvPr id="2" name="Title 1"/>
          <p:cNvSpPr>
            <a:spLocks noGrp="1"/>
          </p:cNvSpPr>
          <p:nvPr>
            <p:ph type="title"/>
          </p:nvPr>
        </p:nvSpPr>
        <p:spPr/>
        <p:txBody>
          <a:bodyPr/>
          <a:lstStyle/>
          <a:p>
            <a:r>
              <a:rPr lang="en-US" dirty="0" smtClean="0"/>
              <a:t>Contact Info:</a:t>
            </a:r>
            <a:endParaRPr lang="en-US" dirty="0"/>
          </a:p>
        </p:txBody>
      </p:sp>
      <p:sp>
        <p:nvSpPr>
          <p:cNvPr id="3" name="Slide Number Placeholder 2"/>
          <p:cNvSpPr>
            <a:spLocks noGrp="1"/>
          </p:cNvSpPr>
          <p:nvPr>
            <p:ph type="sldNum" sz="quarter" idx="12"/>
          </p:nvPr>
        </p:nvSpPr>
        <p:spPr/>
        <p:txBody>
          <a:bodyPr/>
          <a:lstStyle/>
          <a:p>
            <a:fld id="{7AA28999-D008-419E-9628-EE1C64F81F4C}" type="slidenum">
              <a:rPr lang="en-US" smtClean="0"/>
              <a:pPr/>
              <a:t>13</a:t>
            </a:fld>
            <a:endParaRPr lang="en-US" dirty="0"/>
          </a:p>
        </p:txBody>
      </p:sp>
    </p:spTree>
    <p:extLst>
      <p:ext uri="{BB962C8B-B14F-4D97-AF65-F5344CB8AC3E}">
        <p14:creationId xmlns:p14="http://schemas.microsoft.com/office/powerpoint/2010/main" val="436379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p:txBody>
          <a:bodyPr/>
          <a:lstStyle/>
          <a:p>
            <a:fld id="{7AA28999-D008-419E-9628-EE1C64F81F4C}" type="slidenum">
              <a:rPr lang="en-US" smtClean="0"/>
              <a:pPr/>
              <a:t>2</a:t>
            </a:fld>
            <a:endParaRPr lang="en-US" dirty="0"/>
          </a:p>
        </p:txBody>
      </p:sp>
      <p:sp>
        <p:nvSpPr>
          <p:cNvPr id="3" name="TextBox 2" title="NIDILRR History"/>
          <p:cNvSpPr txBox="1"/>
          <p:nvPr/>
        </p:nvSpPr>
        <p:spPr>
          <a:xfrm>
            <a:off x="152400" y="1205314"/>
            <a:ext cx="8534400" cy="4447371"/>
          </a:xfrm>
          <a:prstGeom prst="rect">
            <a:avLst/>
          </a:prstGeom>
          <a:noFill/>
        </p:spPr>
        <p:txBody>
          <a:bodyPr wrap="square" rtlCol="0">
            <a:spAutoFit/>
          </a:bodyPr>
          <a:lstStyle/>
          <a:p>
            <a:pPr marL="742950" lvl="1" indent="-285750">
              <a:spcAft>
                <a:spcPts val="600"/>
              </a:spcAft>
              <a:buFont typeface="Arial" panose="020B0604020202020204" pitchFamily="34" charset="0"/>
              <a:buChar char="•"/>
            </a:pPr>
            <a:r>
              <a:rPr lang="en-US" sz="1600" dirty="0"/>
              <a:t>The Rehabilitation Research program was created in </a:t>
            </a:r>
            <a:r>
              <a:rPr lang="en-US" sz="1600" u="sng" dirty="0"/>
              <a:t>1954</a:t>
            </a:r>
            <a:r>
              <a:rPr lang="en-US" sz="1600" dirty="0"/>
              <a:t>, through an Amendment to the Vocational Rehabilitation Act.  </a:t>
            </a:r>
          </a:p>
          <a:p>
            <a:pPr marL="742950" lvl="1" indent="-285750">
              <a:spcAft>
                <a:spcPts val="600"/>
              </a:spcAft>
              <a:buFont typeface="Arial" panose="020B0604020202020204" pitchFamily="34" charset="0"/>
              <a:buChar char="•"/>
            </a:pPr>
            <a:r>
              <a:rPr lang="en-US" sz="1600" dirty="0" err="1"/>
              <a:t>NIDRR</a:t>
            </a:r>
            <a:r>
              <a:rPr lang="en-US" sz="1600" dirty="0"/>
              <a:t> was originally called the National Institute of Handicapped Research when it was formally created by the </a:t>
            </a:r>
            <a:r>
              <a:rPr lang="en-US" sz="1600" u="sng" dirty="0"/>
              <a:t>1978</a:t>
            </a:r>
            <a:r>
              <a:rPr lang="en-US" sz="1600" dirty="0"/>
              <a:t> amendments to the Rehabilitation Act.  At that time, we were situated in the Department of Health, Education, and Welfare.</a:t>
            </a:r>
          </a:p>
          <a:p>
            <a:pPr marL="742950" lvl="1" indent="-285750">
              <a:spcAft>
                <a:spcPts val="600"/>
              </a:spcAft>
              <a:buFont typeface="Arial" panose="020B0604020202020204" pitchFamily="34" charset="0"/>
              <a:buChar char="•"/>
            </a:pPr>
            <a:r>
              <a:rPr lang="en-US" sz="1600" dirty="0"/>
              <a:t>In </a:t>
            </a:r>
            <a:r>
              <a:rPr lang="en-US" sz="1600" u="sng" dirty="0"/>
              <a:t>1980</a:t>
            </a:r>
            <a:r>
              <a:rPr lang="en-US" sz="1600" dirty="0"/>
              <a:t>, the </a:t>
            </a:r>
            <a:r>
              <a:rPr lang="en-US" sz="1600" dirty="0" err="1"/>
              <a:t>NIHR</a:t>
            </a:r>
            <a:r>
              <a:rPr lang="en-US" sz="1600" dirty="0"/>
              <a:t> moved from HEW to U.S. Dept. of ED under the Office of Special Education and Rehabilitative Services (</a:t>
            </a:r>
            <a:r>
              <a:rPr lang="en-US" sz="1600" dirty="0" err="1"/>
              <a:t>OSERS</a:t>
            </a:r>
            <a:r>
              <a:rPr lang="en-US" sz="1600" dirty="0"/>
              <a:t>).</a:t>
            </a:r>
          </a:p>
          <a:p>
            <a:pPr marL="742950" lvl="1" indent="-285750">
              <a:spcAft>
                <a:spcPts val="600"/>
              </a:spcAft>
              <a:buFont typeface="Arial" panose="020B0604020202020204" pitchFamily="34" charset="0"/>
              <a:buChar char="•"/>
            </a:pPr>
            <a:r>
              <a:rPr lang="en-US" sz="1600" dirty="0"/>
              <a:t>In </a:t>
            </a:r>
            <a:r>
              <a:rPr lang="en-US" sz="1600" u="sng" dirty="0"/>
              <a:t>1986</a:t>
            </a:r>
            <a:r>
              <a:rPr lang="en-US" sz="1600" dirty="0"/>
              <a:t>, our name was changed to the National Institute on Disability and Rehabilitation Research (</a:t>
            </a:r>
            <a:r>
              <a:rPr lang="en-US" sz="1600" dirty="0" err="1"/>
              <a:t>NIDRR</a:t>
            </a:r>
            <a:r>
              <a:rPr lang="en-US" sz="1600" dirty="0"/>
              <a:t>), by that year’s Amendments to the Rehabilitation Act.  </a:t>
            </a:r>
          </a:p>
          <a:p>
            <a:pPr marL="742950" lvl="1" indent="-285750">
              <a:spcAft>
                <a:spcPts val="600"/>
              </a:spcAft>
              <a:buFont typeface="Arial" panose="020B0604020202020204" pitchFamily="34" charset="0"/>
              <a:buChar char="•"/>
            </a:pPr>
            <a:r>
              <a:rPr lang="en-US" sz="1600" dirty="0"/>
              <a:t>In the summer of 2014, the Rehabilitation Act was reauthorized as part of the Workforce Innovation and Opportunity Act (</a:t>
            </a:r>
            <a:r>
              <a:rPr lang="en-US" sz="1600" dirty="0" err="1"/>
              <a:t>WIOA</a:t>
            </a:r>
            <a:r>
              <a:rPr lang="en-US" sz="1600" dirty="0"/>
              <a:t>).  This reauthorization changed our name to the National Institute on Disability, Independent Living, and Rehabilitation Research (NIDILRR).   It also changed our administrative home from the Department of Education, to the Department of Health and Human Services. </a:t>
            </a:r>
          </a:p>
          <a:p>
            <a:pPr marL="742950" lvl="1" indent="-285750">
              <a:spcAft>
                <a:spcPts val="600"/>
              </a:spcAft>
              <a:buFont typeface="Arial" panose="020B0604020202020204" pitchFamily="34" charset="0"/>
              <a:buChar char="•"/>
            </a:pPr>
            <a:r>
              <a:rPr lang="en-US" sz="1600" dirty="0"/>
              <a:t>ACL &amp; NIDILRR are not part of the NIH.</a:t>
            </a:r>
          </a:p>
        </p:txBody>
      </p:sp>
      <p:sp>
        <p:nvSpPr>
          <p:cNvPr id="14" name="Title 13" descr="Brief History of NIDILRR" title="Brief History"/>
          <p:cNvSpPr>
            <a:spLocks noGrp="1"/>
          </p:cNvSpPr>
          <p:nvPr>
            <p:ph type="title"/>
          </p:nvPr>
        </p:nvSpPr>
        <p:spPr>
          <a:xfrm>
            <a:off x="457200" y="274638"/>
            <a:ext cx="8229600" cy="792162"/>
          </a:xfrm>
        </p:spPr>
        <p:txBody>
          <a:bodyPr/>
          <a:lstStyle/>
          <a:p>
            <a:r>
              <a:rPr lang="en-US" dirty="0" smtClean="0"/>
              <a:t>Brief History</a:t>
            </a:r>
            <a:endParaRPr lang="en-US" dirty="0"/>
          </a:p>
        </p:txBody>
      </p:sp>
    </p:spTree>
    <p:extLst>
      <p:ext uri="{BB962C8B-B14F-4D97-AF65-F5344CB8AC3E}">
        <p14:creationId xmlns:p14="http://schemas.microsoft.com/office/powerpoint/2010/main" val="12199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AA28999-D008-419E-9628-EE1C64F81F4C}" type="slidenum">
              <a:rPr lang="en-US" smtClean="0"/>
              <a:pPr/>
              <a:t>3</a:t>
            </a:fld>
            <a:endParaRPr lang="en-US" dirty="0"/>
          </a:p>
        </p:txBody>
      </p:sp>
      <p:sp>
        <p:nvSpPr>
          <p:cNvPr id="7" name="TextBox 6"/>
          <p:cNvSpPr txBox="1"/>
          <p:nvPr/>
        </p:nvSpPr>
        <p:spPr>
          <a:xfrm>
            <a:off x="762000" y="4148920"/>
            <a:ext cx="7924800" cy="1200329"/>
          </a:xfrm>
          <a:prstGeom prst="rect">
            <a:avLst/>
          </a:prstGeom>
          <a:noFill/>
        </p:spPr>
        <p:txBody>
          <a:bodyPr wrap="square" rtlCol="0">
            <a:spAutoFit/>
          </a:bodyPr>
          <a:lstStyle/>
          <a:p>
            <a:pPr algn="ctr"/>
            <a:r>
              <a:rPr lang="en-US" sz="2400" b="1" dirty="0"/>
              <a:t>NIDILRR holds one Phase I competition each year at the beginning of the year, and one Phase II competition sometime in the spring.</a:t>
            </a:r>
            <a:endParaRPr lang="en-US" sz="2000" b="1" dirty="0"/>
          </a:p>
        </p:txBody>
      </p:sp>
      <p:sp>
        <p:nvSpPr>
          <p:cNvPr id="6" name="TextBox 5"/>
          <p:cNvSpPr txBox="1"/>
          <p:nvPr/>
        </p:nvSpPr>
        <p:spPr>
          <a:xfrm>
            <a:off x="685800" y="1417638"/>
            <a:ext cx="7772400" cy="2585323"/>
          </a:xfrm>
          <a:prstGeom prst="rect">
            <a:avLst/>
          </a:prstGeom>
          <a:noFill/>
        </p:spPr>
        <p:txBody>
          <a:bodyPr wrap="square" rtlCol="0">
            <a:spAutoFit/>
          </a:bodyPr>
          <a:lstStyle/>
          <a:p>
            <a:pPr algn="ctr"/>
            <a:r>
              <a:rPr lang="en-US" sz="2400" dirty="0"/>
              <a:t>NIDILRR’s SBIR program is unique in that its sole purpose is to fund small business grants to perform research and development designed to improve the lives of people with disabilities. 	</a:t>
            </a:r>
          </a:p>
          <a:p>
            <a:endParaRPr lang="en-US" sz="2400" dirty="0"/>
          </a:p>
          <a:p>
            <a:pPr algn="ctr"/>
            <a:r>
              <a:rPr lang="en-US" sz="2400" dirty="0"/>
              <a:t>NIDILRR’s SBIR budget is approximately $3.2 million per year.</a:t>
            </a:r>
          </a:p>
          <a:p>
            <a:endParaRPr lang="en-US" dirty="0"/>
          </a:p>
        </p:txBody>
      </p:sp>
      <p:sp>
        <p:nvSpPr>
          <p:cNvPr id="2" name="Title 1"/>
          <p:cNvSpPr>
            <a:spLocks noGrp="1"/>
          </p:cNvSpPr>
          <p:nvPr>
            <p:ph type="title"/>
          </p:nvPr>
        </p:nvSpPr>
        <p:spPr/>
        <p:txBody>
          <a:bodyPr>
            <a:normAutofit fontScale="90000"/>
          </a:bodyPr>
          <a:lstStyle/>
          <a:p>
            <a:r>
              <a:rPr lang="en-US" dirty="0" smtClean="0"/>
              <a:t>NIDILRR’s Unique SBIR Program</a:t>
            </a:r>
            <a:endParaRPr lang="en-US" dirty="0"/>
          </a:p>
        </p:txBody>
      </p:sp>
    </p:spTree>
    <p:extLst>
      <p:ext uri="{BB962C8B-B14F-4D97-AF65-F5344CB8AC3E}">
        <p14:creationId xmlns:p14="http://schemas.microsoft.com/office/powerpoint/2010/main" val="3635471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AA28999-D008-419E-9628-EE1C64F81F4C}" type="slidenum">
              <a:rPr lang="en-US" smtClean="0"/>
              <a:pPr/>
              <a:t>4</a:t>
            </a:fld>
            <a:endParaRPr lang="en-US" dirty="0"/>
          </a:p>
        </p:txBody>
      </p:sp>
      <p:sp>
        <p:nvSpPr>
          <p:cNvPr id="5" name="TextBox 4"/>
          <p:cNvSpPr txBox="1"/>
          <p:nvPr/>
        </p:nvSpPr>
        <p:spPr>
          <a:xfrm>
            <a:off x="533400" y="1219200"/>
            <a:ext cx="8458200" cy="4524315"/>
          </a:xfrm>
          <a:prstGeom prst="rect">
            <a:avLst/>
          </a:prstGeom>
          <a:noFill/>
        </p:spPr>
        <p:txBody>
          <a:bodyPr wrap="square" rtlCol="0">
            <a:spAutoFit/>
          </a:bodyPr>
          <a:lstStyle/>
          <a:p>
            <a:pPr marL="205740"/>
            <a:r>
              <a:rPr lang="en-US" b="1" u="sng" dirty="0">
                <a:solidFill>
                  <a:schemeClr val="tx2"/>
                </a:solidFill>
                <a:cs typeface="Arial" panose="020B0604020202020204" pitchFamily="34" charset="0"/>
              </a:rPr>
              <a:t>Phase I</a:t>
            </a:r>
          </a:p>
          <a:p>
            <a:pPr marL="765810" lvl="1" indent="-285750">
              <a:buFont typeface="Arial" panose="020B0604020202020204" pitchFamily="34" charset="0"/>
              <a:buChar char="•"/>
            </a:pPr>
            <a:r>
              <a:rPr lang="en-US" dirty="0">
                <a:solidFill>
                  <a:schemeClr val="tx1"/>
                </a:solidFill>
                <a:cs typeface="Arial" panose="020B0604020202020204" pitchFamily="34" charset="0"/>
              </a:rPr>
              <a:t>Develop prototypes, models, proofs-of-concept</a:t>
            </a:r>
          </a:p>
          <a:p>
            <a:pPr marL="765810" lvl="1" indent="-285750">
              <a:buFont typeface="Arial" panose="020B0604020202020204" pitchFamily="34" charset="0"/>
              <a:buChar char="•"/>
            </a:pPr>
            <a:r>
              <a:rPr lang="en-US" dirty="0">
                <a:solidFill>
                  <a:schemeClr val="tx1"/>
                </a:solidFill>
                <a:cs typeface="Arial" panose="020B0604020202020204" pitchFamily="34" charset="0"/>
              </a:rPr>
              <a:t>Up to $100,000 for six months</a:t>
            </a:r>
          </a:p>
          <a:p>
            <a:pPr marL="765810" lvl="1" indent="-285750">
              <a:buFont typeface="Arial" panose="020B0604020202020204" pitchFamily="34" charset="0"/>
              <a:buChar char="•"/>
            </a:pPr>
            <a:r>
              <a:rPr lang="en-US" dirty="0">
                <a:solidFill>
                  <a:schemeClr val="tx1"/>
                </a:solidFill>
                <a:cs typeface="Arial" panose="020B0604020202020204" pitchFamily="34" charset="0"/>
              </a:rPr>
              <a:t>10 awards per year</a:t>
            </a:r>
          </a:p>
          <a:p>
            <a:pPr marL="765810" lvl="1" indent="-285750">
              <a:buFont typeface="Arial" panose="020B0604020202020204" pitchFamily="34" charset="0"/>
              <a:buChar char="•"/>
            </a:pPr>
            <a:r>
              <a:rPr lang="en-US" dirty="0">
                <a:cs typeface="Arial" panose="020B0604020202020204" pitchFamily="34" charset="0"/>
              </a:rPr>
              <a:t>4</a:t>
            </a:r>
            <a:r>
              <a:rPr lang="en-US" dirty="0">
                <a:solidFill>
                  <a:schemeClr val="tx1"/>
                </a:solidFill>
                <a:cs typeface="Arial" panose="020B0604020202020204" pitchFamily="34" charset="0"/>
              </a:rPr>
              <a:t>0 to 50 applications </a:t>
            </a:r>
            <a:br>
              <a:rPr lang="en-US" dirty="0">
                <a:solidFill>
                  <a:schemeClr val="tx1"/>
                </a:solidFill>
                <a:cs typeface="Arial" panose="020B0604020202020204" pitchFamily="34" charset="0"/>
              </a:rPr>
            </a:br>
            <a:endParaRPr lang="en-US" dirty="0">
              <a:solidFill>
                <a:schemeClr val="tx1"/>
              </a:solidFill>
              <a:cs typeface="Arial" panose="020B0604020202020204" pitchFamily="34" charset="0"/>
            </a:endParaRPr>
          </a:p>
          <a:p>
            <a:pPr marL="205740"/>
            <a:r>
              <a:rPr lang="en-US" b="1" u="sng" dirty="0">
                <a:solidFill>
                  <a:schemeClr val="tx2"/>
                </a:solidFill>
                <a:cs typeface="Arial" panose="020B0604020202020204" pitchFamily="34" charset="0"/>
              </a:rPr>
              <a:t>Phase II</a:t>
            </a:r>
          </a:p>
          <a:p>
            <a:pPr marL="765810" lvl="1" indent="-285750">
              <a:buFont typeface="Arial" panose="020B0604020202020204" pitchFamily="34" charset="0"/>
              <a:buChar char="•"/>
            </a:pPr>
            <a:r>
              <a:rPr lang="en-US" dirty="0">
                <a:solidFill>
                  <a:schemeClr val="tx1"/>
                </a:solidFill>
                <a:cs typeface="Arial" panose="020B0604020202020204" pitchFamily="34" charset="0"/>
              </a:rPr>
              <a:t>Further research and development to bring Phase I concepts to commercialization</a:t>
            </a:r>
          </a:p>
          <a:p>
            <a:pPr marL="765810" lvl="1" indent="-285750">
              <a:buFont typeface="Arial" panose="020B0604020202020204" pitchFamily="34" charset="0"/>
              <a:buChar char="•"/>
            </a:pPr>
            <a:r>
              <a:rPr lang="en-US" dirty="0">
                <a:solidFill>
                  <a:schemeClr val="tx1"/>
                </a:solidFill>
                <a:cs typeface="Arial" panose="020B0604020202020204" pitchFamily="34" charset="0"/>
              </a:rPr>
              <a:t>Successful Phase I grantees invited to apply </a:t>
            </a:r>
          </a:p>
          <a:p>
            <a:pPr marL="765810" lvl="1" indent="-285750">
              <a:buFont typeface="Arial" panose="020B0604020202020204" pitchFamily="34" charset="0"/>
              <a:buChar char="•"/>
            </a:pPr>
            <a:r>
              <a:rPr lang="en-US" dirty="0">
                <a:solidFill>
                  <a:schemeClr val="tx1"/>
                </a:solidFill>
                <a:cs typeface="Arial" panose="020B0604020202020204" pitchFamily="34" charset="0"/>
              </a:rPr>
              <a:t>$575,000 over two years ($200,000−$300,000 per year)</a:t>
            </a:r>
          </a:p>
          <a:p>
            <a:pPr marL="765810" lvl="1" indent="-285750">
              <a:buFont typeface="Arial" panose="020B0604020202020204" pitchFamily="34" charset="0"/>
              <a:buChar char="•"/>
            </a:pPr>
            <a:r>
              <a:rPr lang="en-US" dirty="0">
                <a:solidFill>
                  <a:schemeClr val="tx1"/>
                </a:solidFill>
                <a:cs typeface="Arial" panose="020B0604020202020204" pitchFamily="34" charset="0"/>
              </a:rPr>
              <a:t>Awards for two years</a:t>
            </a:r>
          </a:p>
          <a:p>
            <a:pPr marL="765810" lvl="1" indent="-285750">
              <a:buFont typeface="Arial" panose="020B0604020202020204" pitchFamily="34" charset="0"/>
              <a:buChar char="•"/>
            </a:pPr>
            <a:r>
              <a:rPr lang="en-US" dirty="0">
                <a:solidFill>
                  <a:schemeClr val="tx1"/>
                </a:solidFill>
                <a:cs typeface="Arial" panose="020B0604020202020204" pitchFamily="34" charset="0"/>
              </a:rPr>
              <a:t>4 to 5 awards per year  </a:t>
            </a:r>
          </a:p>
          <a:p>
            <a:pPr marL="765810" lvl="1" indent="-285750">
              <a:buFont typeface="Arial" panose="020B0604020202020204" pitchFamily="34" charset="0"/>
              <a:buChar char="•"/>
            </a:pPr>
            <a:r>
              <a:rPr lang="en-US" dirty="0">
                <a:solidFill>
                  <a:schemeClr val="tx1"/>
                </a:solidFill>
                <a:cs typeface="Arial" panose="020B0604020202020204" pitchFamily="34" charset="0"/>
              </a:rPr>
              <a:t>14-17 applications (Phase I grantees throughout federal government are eligible to apply)</a:t>
            </a:r>
          </a:p>
          <a:p>
            <a:pPr marL="765810" lvl="1" indent="-285750">
              <a:buFont typeface="Arial" panose="020B0604020202020204" pitchFamily="34" charset="0"/>
              <a:buChar char="•"/>
            </a:pPr>
            <a:r>
              <a:rPr lang="en-US" dirty="0">
                <a:solidFill>
                  <a:schemeClr val="tx1"/>
                </a:solidFill>
                <a:cs typeface="Arial" panose="020B0604020202020204" pitchFamily="34" charset="0"/>
              </a:rPr>
              <a:t>8 +/- active awards</a:t>
            </a:r>
          </a:p>
        </p:txBody>
      </p:sp>
      <p:sp>
        <p:nvSpPr>
          <p:cNvPr id="2" name="Title 1"/>
          <p:cNvSpPr>
            <a:spLocks noGrp="1"/>
          </p:cNvSpPr>
          <p:nvPr>
            <p:ph type="title"/>
          </p:nvPr>
        </p:nvSpPr>
        <p:spPr/>
        <p:txBody>
          <a:bodyPr/>
          <a:lstStyle/>
          <a:p>
            <a:r>
              <a:rPr lang="en-US" dirty="0" smtClean="0"/>
              <a:t>Phases</a:t>
            </a:r>
            <a:endParaRPr lang="en-US" dirty="0"/>
          </a:p>
        </p:txBody>
      </p:sp>
    </p:spTree>
    <p:extLst>
      <p:ext uri="{BB962C8B-B14F-4D97-AF65-F5344CB8AC3E}">
        <p14:creationId xmlns:p14="http://schemas.microsoft.com/office/powerpoint/2010/main" val="1143527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AA28999-D008-419E-9628-EE1C64F81F4C}" type="slidenum">
              <a:rPr lang="en-US" smtClean="0"/>
              <a:pPr/>
              <a:t>5</a:t>
            </a:fld>
            <a:endParaRPr lang="en-US" dirty="0"/>
          </a:p>
        </p:txBody>
      </p:sp>
      <p:sp>
        <p:nvSpPr>
          <p:cNvPr id="3" name="Rectangle 2"/>
          <p:cNvSpPr/>
          <p:nvPr/>
        </p:nvSpPr>
        <p:spPr>
          <a:xfrm>
            <a:off x="742336" y="1524000"/>
            <a:ext cx="7944464" cy="4093428"/>
          </a:xfrm>
          <a:prstGeom prst="rect">
            <a:avLst/>
          </a:prstGeom>
        </p:spPr>
        <p:txBody>
          <a:bodyPr wrap="square">
            <a:spAutoFit/>
          </a:bodyPr>
          <a:lstStyle/>
          <a:p>
            <a:pPr marL="342900" indent="-342900">
              <a:buFont typeface="Arial" panose="020B0604020202020204" pitchFamily="34" charset="0"/>
              <a:buChar char="•"/>
            </a:pPr>
            <a:r>
              <a:rPr lang="en-US" sz="2000" dirty="0">
                <a:cs typeface="Arial" panose="020B0604020202020204" pitchFamily="34" charset="0"/>
              </a:rPr>
              <a:t>No mobile apps (we fund an App Factory separately)</a:t>
            </a:r>
          </a:p>
          <a:p>
            <a:pPr marL="342900" indent="-342900">
              <a:buFont typeface="Arial" panose="020B0604020202020204" pitchFamily="34" charset="0"/>
              <a:buChar char="•"/>
            </a:pPr>
            <a:r>
              <a:rPr lang="en-US" sz="2000" dirty="0">
                <a:cs typeface="Arial" panose="020B0604020202020204" pitchFamily="34" charset="0"/>
              </a:rPr>
              <a:t>No: Fast Track, Direct to Phase II, Phase </a:t>
            </a:r>
            <a:r>
              <a:rPr lang="en-US" sz="2000" dirty="0" err="1">
                <a:cs typeface="Arial" panose="020B0604020202020204" pitchFamily="34" charset="0"/>
              </a:rPr>
              <a:t>IIB</a:t>
            </a:r>
            <a:r>
              <a:rPr lang="en-US" sz="2000" dirty="0">
                <a:cs typeface="Arial" panose="020B0604020202020204" pitchFamily="34" charset="0"/>
              </a:rPr>
              <a:t>, or </a:t>
            </a:r>
            <a:r>
              <a:rPr lang="en-US" sz="2000" dirty="0" err="1">
                <a:cs typeface="Arial" panose="020B0604020202020204" pitchFamily="34" charset="0"/>
              </a:rPr>
              <a:t>TABA</a:t>
            </a:r>
            <a:endParaRPr lang="en-US" sz="2000" dirty="0">
              <a:cs typeface="Arial" panose="020B0604020202020204" pitchFamily="34" charset="0"/>
            </a:endParaRPr>
          </a:p>
          <a:p>
            <a:pPr marL="342900" indent="-342900">
              <a:buFont typeface="Arial" panose="020B0604020202020204" pitchFamily="34" charset="0"/>
              <a:buChar char="•"/>
            </a:pPr>
            <a:r>
              <a:rPr lang="en-US" sz="2000" dirty="0">
                <a:cs typeface="Arial" panose="020B0604020202020204" pitchFamily="34" charset="0"/>
              </a:rPr>
              <a:t>If no indirect cost rate agreement exists, indirect costs are limited to 10%</a:t>
            </a:r>
          </a:p>
          <a:p>
            <a:pPr marL="342900" indent="-342900">
              <a:buFont typeface="Arial" panose="020B0604020202020204" pitchFamily="34" charset="0"/>
              <a:buChar char="•"/>
            </a:pPr>
            <a:r>
              <a:rPr lang="en-US" sz="2000" dirty="0">
                <a:cs typeface="Arial" panose="020B0604020202020204" pitchFamily="34" charset="0"/>
              </a:rPr>
              <a:t>Indirect costs and fees come out of grant </a:t>
            </a:r>
            <a:r>
              <a:rPr lang="en-US" sz="2000" dirty="0" smtClean="0">
                <a:cs typeface="Arial" panose="020B0604020202020204" pitchFamily="34" charset="0"/>
              </a:rPr>
              <a:t>funds</a:t>
            </a:r>
            <a:endParaRPr lang="en-US" sz="2000" dirty="0">
              <a:cs typeface="Arial" panose="020B0604020202020204" pitchFamily="34" charset="0"/>
              <a:hlinkClick r:id="rId2"/>
            </a:endParaRPr>
          </a:p>
          <a:p>
            <a:pPr marL="342900" indent="-342900">
              <a:buFont typeface="Arial" panose="020B0604020202020204" pitchFamily="34" charset="0"/>
              <a:buChar char="•"/>
            </a:pPr>
            <a:r>
              <a:rPr lang="en-US" sz="2000" dirty="0">
                <a:cs typeface="Arial" panose="020B0604020202020204" pitchFamily="34" charset="0"/>
                <a:hlinkClick r:id="rId2"/>
              </a:rPr>
              <a:t>Prior Phase I awards</a:t>
            </a:r>
            <a:r>
              <a:rPr lang="en-US" sz="2000" dirty="0">
                <a:cs typeface="Arial" panose="020B0604020202020204" pitchFamily="34" charset="0"/>
              </a:rPr>
              <a:t> </a:t>
            </a:r>
          </a:p>
          <a:p>
            <a:pPr marL="342900" indent="-342900">
              <a:buFont typeface="Arial" panose="020B0604020202020204" pitchFamily="34" charset="0"/>
              <a:buChar char="•"/>
            </a:pPr>
            <a:r>
              <a:rPr lang="en-US" sz="2000" dirty="0">
                <a:cs typeface="Arial" panose="020B0604020202020204" pitchFamily="34" charset="0"/>
                <a:hlinkClick r:id="rId3"/>
              </a:rPr>
              <a:t>Prior Phase II awards</a:t>
            </a:r>
            <a:r>
              <a:rPr lang="en-US" sz="2000" dirty="0">
                <a:cs typeface="Arial" panose="020B0604020202020204" pitchFamily="34" charset="0"/>
              </a:rPr>
              <a:t> (commercial success rate over 50%)</a:t>
            </a:r>
          </a:p>
          <a:p>
            <a:endParaRPr lang="en-US" sz="2000" dirty="0">
              <a:cs typeface="Arial" panose="020B0604020202020204" pitchFamily="34" charset="0"/>
            </a:endParaRPr>
          </a:p>
          <a:p>
            <a:r>
              <a:rPr lang="en-US" sz="2000" dirty="0">
                <a:cs typeface="Arial" panose="020B0604020202020204" pitchFamily="34" charset="0"/>
              </a:rPr>
              <a:t>Examples: low vision (navigation, readers, tactile devices), mobile apps (scheduling, employment, monitoring), prosthetics and fitting,  portable dialysis, switches for severe mobility impairments, learning software for hearing, hearing aid software (signing, etc.), wheelchair navigation &amp; propulsion, </a:t>
            </a:r>
            <a:r>
              <a:rPr lang="en-US" sz="2000" dirty="0" err="1">
                <a:cs typeface="Arial" panose="020B0604020202020204" pitchFamily="34" charset="0"/>
              </a:rPr>
              <a:t>telerehabilitation</a:t>
            </a:r>
            <a:r>
              <a:rPr lang="en-US" sz="2000" dirty="0">
                <a:cs typeface="Arial" panose="020B0604020202020204" pitchFamily="34" charset="0"/>
              </a:rPr>
              <a:t>, etc.</a:t>
            </a:r>
          </a:p>
        </p:txBody>
      </p:sp>
      <p:sp>
        <p:nvSpPr>
          <p:cNvPr id="2" name="Title 1"/>
          <p:cNvSpPr>
            <a:spLocks noGrp="1"/>
          </p:cNvSpPr>
          <p:nvPr>
            <p:ph type="title"/>
          </p:nvPr>
        </p:nvSpPr>
        <p:spPr/>
        <p:txBody>
          <a:bodyPr/>
          <a:lstStyle/>
          <a:p>
            <a:r>
              <a:rPr lang="en-US" dirty="0" smtClean="0"/>
              <a:t>More Information</a:t>
            </a:r>
            <a:endParaRPr lang="en-US" dirty="0"/>
          </a:p>
        </p:txBody>
      </p:sp>
    </p:spTree>
    <p:extLst>
      <p:ext uri="{BB962C8B-B14F-4D97-AF65-F5344CB8AC3E}">
        <p14:creationId xmlns:p14="http://schemas.microsoft.com/office/powerpoint/2010/main" val="272743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81200"/>
            <a:ext cx="8275608" cy="4001095"/>
          </a:xfrm>
          <a:prstGeom prst="rect">
            <a:avLst/>
          </a:prstGeom>
          <a:noFill/>
        </p:spPr>
        <p:txBody>
          <a:bodyPr wrap="square" rtlCol="0">
            <a:spAutoFit/>
          </a:bodyPr>
          <a:lstStyle/>
          <a:p>
            <a:pPr algn="ctr"/>
            <a:endParaRPr lang="en-US" sz="2800" dirty="0">
              <a:solidFill>
                <a:schemeClr val="accent5">
                  <a:lumMod val="75000"/>
                </a:schemeClr>
              </a:solidFill>
              <a:latin typeface="+mj-lt"/>
            </a:endParaRPr>
          </a:p>
          <a:p>
            <a:pPr marL="285750" indent="-285750">
              <a:buFont typeface="Arial" panose="020B0604020202020204" pitchFamily="34" charset="0"/>
              <a:buChar char="•"/>
            </a:pPr>
            <a:r>
              <a:rPr lang="en-US" sz="2400" dirty="0"/>
              <a:t>2017: 66 applications, ten funded 10/66 = 15 percent</a:t>
            </a:r>
          </a:p>
          <a:p>
            <a:pPr marL="285750" indent="-285750">
              <a:buFont typeface="Arial" panose="020B0604020202020204" pitchFamily="34" charset="0"/>
              <a:buChar char="•"/>
            </a:pPr>
            <a:r>
              <a:rPr lang="en-US" sz="2400" dirty="0"/>
              <a:t>2018: 46 applications, ten funded 10/46 = 22 percent</a:t>
            </a:r>
          </a:p>
          <a:p>
            <a:pPr marL="285750" indent="-285750">
              <a:buFont typeface="Arial" panose="020B0604020202020204" pitchFamily="34" charset="0"/>
              <a:buChar char="•"/>
            </a:pPr>
            <a:r>
              <a:rPr lang="en-US" sz="2400" dirty="0"/>
              <a:t>2019: 41 applications, ten funded 10/41 = 24 percent</a:t>
            </a:r>
          </a:p>
          <a:p>
            <a:pPr marL="285750" indent="-285750">
              <a:buFont typeface="Arial" panose="020B0604020202020204" pitchFamily="34" charset="0"/>
              <a:buChar char="•"/>
            </a:pPr>
            <a:r>
              <a:rPr lang="en-US" sz="2400" dirty="0"/>
              <a:t>2020: 17 applications, ten funded 10/17 = 59 percent*</a:t>
            </a:r>
          </a:p>
          <a:p>
            <a:pPr marL="285750" indent="-285750">
              <a:buFont typeface="Arial" panose="020B0604020202020204" pitchFamily="34" charset="0"/>
              <a:buChar char="•"/>
            </a:pPr>
            <a:r>
              <a:rPr lang="en-US" sz="2400" dirty="0"/>
              <a:t>2021: 32 applications, ten funded 10/32 = 31 percent</a:t>
            </a:r>
          </a:p>
          <a:p>
            <a:endParaRPr lang="en-US" sz="2000" dirty="0"/>
          </a:p>
          <a:p>
            <a:pPr algn="ctr"/>
            <a:r>
              <a:rPr lang="en-US" sz="2800" dirty="0"/>
              <a:t>Five-year average 50/202 = 25 percent</a:t>
            </a:r>
          </a:p>
          <a:p>
            <a:pPr marL="285750" indent="-285750">
              <a:buFont typeface="Arial" panose="020B0604020202020204" pitchFamily="34" charset="0"/>
              <a:buChar char="•"/>
            </a:pPr>
            <a:endParaRPr lang="en-US" sz="2000" dirty="0"/>
          </a:p>
          <a:p>
            <a:r>
              <a:rPr lang="en-US" sz="2000" dirty="0"/>
              <a:t>* Restriction on mobile applications introduced</a:t>
            </a:r>
          </a:p>
          <a:p>
            <a:endParaRPr lang="en-US" dirty="0"/>
          </a:p>
        </p:txBody>
      </p:sp>
      <p:sp>
        <p:nvSpPr>
          <p:cNvPr id="4" name="Title 3"/>
          <p:cNvSpPr>
            <a:spLocks noGrp="1"/>
          </p:cNvSpPr>
          <p:nvPr>
            <p:ph type="title" idx="4294967295"/>
          </p:nvPr>
        </p:nvSpPr>
        <p:spPr>
          <a:xfrm>
            <a:off x="381000" y="609600"/>
            <a:ext cx="8229600" cy="1143000"/>
          </a:xfrm>
        </p:spPr>
        <p:txBody>
          <a:bodyPr/>
          <a:lstStyle/>
          <a:p>
            <a:pPr rtl="0" eaLnBrk="1" latinLnBrk="0" hangingPunct="1"/>
            <a:r>
              <a:rPr lang="en-US" sz="4400" kern="1200" dirty="0" smtClean="0">
                <a:solidFill>
                  <a:srgbClr val="0A4F90"/>
                </a:solidFill>
                <a:effectLst/>
                <a:latin typeface="Arial" panose="020B0604020202020204" pitchFamily="34" charset="0"/>
                <a:ea typeface="+mn-ea"/>
                <a:cs typeface="+mn-cs"/>
              </a:rPr>
              <a:t>Phase I Chances of Success:</a:t>
            </a:r>
            <a:endParaRPr lang="en-US" dirty="0" smtClean="0">
              <a:effectLst/>
            </a:endParaRPr>
          </a:p>
          <a:p>
            <a:endParaRPr lang="en-US" dirty="0"/>
          </a:p>
        </p:txBody>
      </p:sp>
    </p:spTree>
    <p:extLst>
      <p:ext uri="{BB962C8B-B14F-4D97-AF65-F5344CB8AC3E}">
        <p14:creationId xmlns:p14="http://schemas.microsoft.com/office/powerpoint/2010/main" val="301908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554" y="1981200"/>
            <a:ext cx="8476891" cy="3939540"/>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sz="2400" dirty="0"/>
              <a:t>2017: 14 applications, four funded 4/14 = 29 percent</a:t>
            </a:r>
          </a:p>
          <a:p>
            <a:pPr marL="285750" indent="-285750">
              <a:buFont typeface="Arial" panose="020B0604020202020204" pitchFamily="34" charset="0"/>
              <a:buChar char="•"/>
            </a:pPr>
            <a:r>
              <a:rPr lang="en-US" sz="2400" dirty="0"/>
              <a:t>2018: 14 applications, four funded 4/14 = 29 percent</a:t>
            </a:r>
          </a:p>
          <a:p>
            <a:pPr marL="285750" indent="-285750">
              <a:buFont typeface="Arial" panose="020B0604020202020204" pitchFamily="34" charset="0"/>
              <a:buChar char="•"/>
            </a:pPr>
            <a:r>
              <a:rPr lang="en-US" sz="2400" dirty="0"/>
              <a:t>2019: 15 applications, four funded 4/15 = 27 percent</a:t>
            </a:r>
          </a:p>
          <a:p>
            <a:pPr marL="285750" indent="-285750">
              <a:buFont typeface="Arial" panose="020B0604020202020204" pitchFamily="34" charset="0"/>
              <a:buChar char="•"/>
            </a:pPr>
            <a:r>
              <a:rPr lang="en-US" sz="2400" dirty="0"/>
              <a:t>2020: 15 applications, four funded 4/15 = 27 percent</a:t>
            </a:r>
          </a:p>
          <a:p>
            <a:pPr marL="285750" indent="-285750">
              <a:buFont typeface="Arial" panose="020B0604020202020204" pitchFamily="34" charset="0"/>
              <a:buChar char="•"/>
            </a:pPr>
            <a:r>
              <a:rPr lang="en-US" sz="2400" dirty="0"/>
              <a:t>2021: 14 applications, four funded 4/15 = 29 percent</a:t>
            </a:r>
          </a:p>
          <a:p>
            <a:endParaRPr lang="en-US" dirty="0"/>
          </a:p>
          <a:p>
            <a:pPr algn="ctr"/>
            <a:r>
              <a:rPr lang="en-US" sz="2800" dirty="0"/>
              <a:t>Five-year average 20/72 = 28 percent</a:t>
            </a:r>
          </a:p>
          <a:p>
            <a:pPr algn="ctr"/>
            <a:endParaRPr lang="en-US" sz="2400" dirty="0"/>
          </a:p>
          <a:p>
            <a:pPr algn="ctr"/>
            <a:r>
              <a:rPr lang="en-US" sz="2400" dirty="0"/>
              <a:t>Phase II commercialization success rate &gt; 50 percent</a:t>
            </a:r>
          </a:p>
          <a:p>
            <a:endParaRPr lang="en-US" dirty="0"/>
          </a:p>
        </p:txBody>
      </p:sp>
      <p:sp>
        <p:nvSpPr>
          <p:cNvPr id="3" name="Title 2"/>
          <p:cNvSpPr>
            <a:spLocks noGrp="1"/>
          </p:cNvSpPr>
          <p:nvPr>
            <p:ph type="title" idx="4294967295"/>
          </p:nvPr>
        </p:nvSpPr>
        <p:spPr>
          <a:xfrm>
            <a:off x="333554" y="859971"/>
            <a:ext cx="8229600" cy="1143000"/>
          </a:xfrm>
        </p:spPr>
        <p:txBody>
          <a:bodyPr/>
          <a:lstStyle/>
          <a:p>
            <a:pPr rtl="0" eaLnBrk="1" latinLnBrk="0" hangingPunct="1"/>
            <a:r>
              <a:rPr lang="en-US" sz="4400" kern="1200" dirty="0" smtClean="0">
                <a:solidFill>
                  <a:srgbClr val="0A4F90"/>
                </a:solidFill>
                <a:effectLst/>
                <a:latin typeface="Arial" panose="020B0604020202020204" pitchFamily="34" charset="0"/>
                <a:ea typeface="+mn-ea"/>
                <a:cs typeface="+mn-cs"/>
              </a:rPr>
              <a:t>Phase II Chances of Success:</a:t>
            </a:r>
            <a:endParaRPr lang="en-US" dirty="0" smtClean="0">
              <a:effectLst/>
            </a:endParaRPr>
          </a:p>
          <a:p>
            <a:endParaRPr lang="en-US" dirty="0"/>
          </a:p>
        </p:txBody>
      </p:sp>
    </p:spTree>
    <p:extLst>
      <p:ext uri="{BB962C8B-B14F-4D97-AF65-F5344CB8AC3E}">
        <p14:creationId xmlns:p14="http://schemas.microsoft.com/office/powerpoint/2010/main" val="135898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542495"/>
            <a:ext cx="8171744" cy="528638"/>
          </a:xfrm>
        </p:spPr>
        <p:txBody>
          <a:bodyPr>
            <a:noAutofit/>
          </a:bodyPr>
          <a:lstStyle/>
          <a:p>
            <a:r>
              <a:rPr lang="en-US" b="0" dirty="0"/>
              <a:t>Applying for a NIDILRR Grant </a:t>
            </a:r>
          </a:p>
        </p:txBody>
      </p:sp>
      <p:sp>
        <p:nvSpPr>
          <p:cNvPr id="6" name="Content Placeholder 2"/>
          <p:cNvSpPr>
            <a:spLocks noGrp="1"/>
          </p:cNvSpPr>
          <p:nvPr>
            <p:ph idx="1"/>
          </p:nvPr>
        </p:nvSpPr>
        <p:spPr>
          <a:xfrm>
            <a:off x="457200" y="1371600"/>
            <a:ext cx="8229600" cy="4267200"/>
          </a:xfrm>
        </p:spPr>
        <p:txBody>
          <a:bodyPr>
            <a:normAutofit fontScale="92500" lnSpcReduction="20000"/>
          </a:bodyPr>
          <a:lstStyle/>
          <a:p>
            <a:r>
              <a:rPr lang="en-US" sz="2000" b="1" dirty="0"/>
              <a:t>Grant Opportunities: </a:t>
            </a:r>
          </a:p>
          <a:p>
            <a:pPr lvl="1"/>
            <a:r>
              <a:rPr lang="en-US" sz="1800" b="0" dirty="0">
                <a:hlinkClick r:id="rId2" tooltip="link to Grants.gov"/>
              </a:rPr>
              <a:t>https://www.grants.gov</a:t>
            </a:r>
            <a:r>
              <a:rPr lang="en-US" sz="1800" b="0" dirty="0" smtClean="0">
                <a:hlinkClick r:id="rId2" tooltip="link to Grants.gov"/>
              </a:rPr>
              <a:t>/</a:t>
            </a:r>
            <a:r>
              <a:rPr lang="en-US" sz="1800" b="0" dirty="0" smtClean="0"/>
              <a:t> (link to Grants.gov)</a:t>
            </a:r>
            <a:endParaRPr lang="en-US" sz="1800" b="0" dirty="0"/>
          </a:p>
          <a:p>
            <a:pPr lvl="1"/>
            <a:r>
              <a:rPr lang="en-US" sz="1800" dirty="0" smtClean="0"/>
              <a:t>Subscribe to </a:t>
            </a:r>
            <a:r>
              <a:rPr lang="en-US" sz="1800" dirty="0"/>
              <a:t>this Grants.gov </a:t>
            </a:r>
            <a:r>
              <a:rPr lang="en-US" sz="1800" dirty="0" smtClean="0"/>
              <a:t>search: </a:t>
            </a:r>
            <a:r>
              <a:rPr lang="en-US" sz="1800" u="sng" dirty="0" smtClean="0">
                <a:hlinkClick r:id="rId3" tooltip="Link to Grants.gov search for NIDILRR grants"/>
              </a:rPr>
              <a:t>https</a:t>
            </a:r>
            <a:r>
              <a:rPr lang="en-US" sz="1800" u="sng" dirty="0">
                <a:hlinkClick r:id="rId3" tooltip="Link to Grants.gov search for NIDILRR grants"/>
              </a:rPr>
              <a:t>://</a:t>
            </a:r>
            <a:r>
              <a:rPr lang="en-US" sz="1800" u="sng" dirty="0" smtClean="0">
                <a:hlinkClick r:id="rId3" tooltip="Link to Grants.gov search for NIDILRR grants"/>
              </a:rPr>
              <a:t>www.grants.gov/web/grants/search-grants.html?keywords=nidilrr</a:t>
            </a:r>
            <a:endParaRPr lang="en-US" sz="1800" b="0" dirty="0"/>
          </a:p>
          <a:p>
            <a:r>
              <a:rPr lang="en-US" sz="2000" b="1" dirty="0"/>
              <a:t>Working with a NIDILRR Grant:</a:t>
            </a:r>
            <a:endParaRPr lang="en-US" sz="2000" b="1" dirty="0">
              <a:hlinkClick r:id="rId4"/>
            </a:endParaRPr>
          </a:p>
          <a:p>
            <a:pPr lvl="1"/>
            <a:r>
              <a:rPr lang="en-US" sz="1800" dirty="0"/>
              <a:t>Maintaining and </a:t>
            </a:r>
            <a:r>
              <a:rPr lang="en-US" sz="1800" dirty="0" smtClean="0"/>
              <a:t>amending at Grant Solutions: </a:t>
            </a:r>
            <a:r>
              <a:rPr lang="en-US" sz="1800" dirty="0">
                <a:hlinkClick r:id="rId4" tooltip="Link to GrantSolutions"/>
              </a:rPr>
              <a:t>https://home.grantsolutions.gov/home/</a:t>
            </a:r>
            <a:endParaRPr lang="en-US" sz="1800" dirty="0"/>
          </a:p>
          <a:p>
            <a:pPr lvl="1"/>
            <a:r>
              <a:rPr lang="en-US" sz="1800" dirty="0" smtClean="0"/>
              <a:t>NIDILRR </a:t>
            </a:r>
            <a:r>
              <a:rPr lang="en-US" sz="1800" dirty="0" smtClean="0"/>
              <a:t>Reporting</a:t>
            </a:r>
            <a:r>
              <a:rPr lang="en-US" sz="1800" dirty="0"/>
              <a:t>: </a:t>
            </a:r>
            <a:r>
              <a:rPr lang="en-US" sz="1800" dirty="0">
                <a:hlinkClick r:id="rId5" tooltip="Link to NIDILRR Reporting"/>
              </a:rPr>
              <a:t>https://nidilrr.rti.org/</a:t>
            </a:r>
            <a:r>
              <a:rPr lang="en-US" sz="1800" dirty="0"/>
              <a:t> </a:t>
            </a:r>
            <a:endParaRPr lang="en-US" sz="2000" dirty="0"/>
          </a:p>
          <a:p>
            <a:r>
              <a:rPr lang="en-US" sz="2000" b="1" dirty="0"/>
              <a:t>TA Resources:</a:t>
            </a:r>
          </a:p>
          <a:p>
            <a:pPr lvl="1"/>
            <a:r>
              <a:rPr lang="en-US" sz="1800" dirty="0"/>
              <a:t>Life Sciences: </a:t>
            </a:r>
            <a:r>
              <a:rPr lang="en-US" sz="1800" u="sng" dirty="0">
                <a:hlinkClick r:id="rId6" tooltip="Link to TA: Life Sciences"/>
              </a:rPr>
              <a:t>https://sbir.nih.gov/resources/lifescience-state-contacts</a:t>
            </a:r>
            <a:endParaRPr lang="en-US" sz="1800" dirty="0"/>
          </a:p>
          <a:p>
            <a:pPr lvl="1"/>
            <a:r>
              <a:rPr lang="en-US" sz="1800" dirty="0"/>
              <a:t>Local assistance: </a:t>
            </a:r>
            <a:r>
              <a:rPr lang="en-US" sz="1800" u="sng" dirty="0">
                <a:hlinkClick r:id="rId7" tooltip="Link to TA: Local assistance"/>
              </a:rPr>
              <a:t>https://www.sbir.gov/local-assistance</a:t>
            </a:r>
            <a:endParaRPr lang="en-US" sz="1800" dirty="0"/>
          </a:p>
          <a:p>
            <a:pPr lvl="1"/>
            <a:r>
              <a:rPr lang="en-US" sz="1800" dirty="0"/>
              <a:t>Federal And State Technology (FAST) Partnership Program: </a:t>
            </a:r>
            <a:r>
              <a:rPr lang="en-US" sz="1800" u="sng" dirty="0">
                <a:hlinkClick r:id="rId8" tooltip="Federal And State Technology (FAST) Partnership Program"/>
              </a:rPr>
              <a:t>https://www.sbir.gov/about-fast</a:t>
            </a:r>
            <a:r>
              <a:rPr lang="en-US" sz="1800" dirty="0"/>
              <a:t> </a:t>
            </a:r>
          </a:p>
          <a:p>
            <a:pPr>
              <a:lnSpc>
                <a:spcPct val="135000"/>
              </a:lnSpc>
              <a:spcBef>
                <a:spcPts val="0"/>
              </a:spcBef>
            </a:pPr>
            <a:r>
              <a:rPr lang="en-US" sz="2000" b="1" dirty="0"/>
              <a:t>Other Links:</a:t>
            </a:r>
          </a:p>
          <a:p>
            <a:pPr lvl="1">
              <a:lnSpc>
                <a:spcPct val="135000"/>
              </a:lnSpc>
              <a:spcBef>
                <a:spcPts val="0"/>
              </a:spcBef>
            </a:pPr>
            <a:r>
              <a:rPr lang="en-US" sz="1800" dirty="0"/>
              <a:t>NIDILRR’s SBIR Program: </a:t>
            </a:r>
            <a:r>
              <a:rPr lang="en-US" sz="1800" dirty="0">
                <a:hlinkClick r:id="rId9" tooltip="NIDILRR’s SBIR Program"/>
              </a:rPr>
              <a:t>https://</a:t>
            </a:r>
            <a:r>
              <a:rPr lang="en-US" sz="1800" dirty="0" smtClean="0">
                <a:hlinkClick r:id="rId9" tooltip="NIDILRR’s SBIR Program"/>
              </a:rPr>
              <a:t>acl.gov/programs/research-and-development/small-business-innovation-research-program</a:t>
            </a:r>
            <a:endParaRPr lang="en-US" sz="1800" dirty="0"/>
          </a:p>
        </p:txBody>
      </p:sp>
      <p:sp>
        <p:nvSpPr>
          <p:cNvPr id="2" name="Slide Number Placeholder 1"/>
          <p:cNvSpPr>
            <a:spLocks noGrp="1"/>
          </p:cNvSpPr>
          <p:nvPr>
            <p:ph type="sldNum" sz="quarter" idx="12"/>
          </p:nvPr>
        </p:nvSpPr>
        <p:spPr/>
        <p:txBody>
          <a:bodyPr/>
          <a:lstStyle/>
          <a:p>
            <a:fld id="{7AA28999-D008-419E-9628-EE1C64F81F4C}" type="slidenum">
              <a:rPr lang="en-US" smtClean="0"/>
              <a:pPr/>
              <a:t>8</a:t>
            </a:fld>
            <a:endParaRPr lang="en-US" dirty="0"/>
          </a:p>
        </p:txBody>
      </p:sp>
    </p:spTree>
    <p:extLst>
      <p:ext uri="{BB962C8B-B14F-4D97-AF65-F5344CB8AC3E}">
        <p14:creationId xmlns:p14="http://schemas.microsoft.com/office/powerpoint/2010/main" val="1067075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609600"/>
            <a:ext cx="8229600" cy="609576"/>
          </a:xfrm>
        </p:spPr>
        <p:txBody>
          <a:bodyPr>
            <a:noAutofit/>
          </a:bodyPr>
          <a:lstStyle/>
          <a:p>
            <a:r>
              <a:rPr lang="en-US" dirty="0" smtClean="0"/>
              <a:t>Other links Continued:</a:t>
            </a:r>
            <a:endParaRPr lang="en-US" dirty="0"/>
          </a:p>
        </p:txBody>
      </p:sp>
      <p:sp>
        <p:nvSpPr>
          <p:cNvPr id="3" name="Content Placeholder 2"/>
          <p:cNvSpPr>
            <a:spLocks noGrp="1"/>
          </p:cNvSpPr>
          <p:nvPr>
            <p:ph idx="1"/>
          </p:nvPr>
        </p:nvSpPr>
        <p:spPr>
          <a:xfrm>
            <a:off x="457200" y="1528759"/>
            <a:ext cx="8229600" cy="4918049"/>
          </a:xfrm>
        </p:spPr>
        <p:txBody>
          <a:bodyPr>
            <a:noAutofit/>
          </a:bodyPr>
          <a:lstStyle/>
          <a:p>
            <a:r>
              <a:rPr lang="en-US" sz="1800" b="1" dirty="0" smtClean="0"/>
              <a:t>ACL’s Home Page: </a:t>
            </a:r>
            <a:r>
              <a:rPr lang="en-US" sz="1800" u="sng" dirty="0">
                <a:hlinkClick r:id="rId2" tooltip="ACL’s Home Page"/>
              </a:rPr>
              <a:t>https://acl.gov/</a:t>
            </a:r>
            <a:r>
              <a:rPr lang="en-US" sz="1800" b="1" dirty="0"/>
              <a:t> </a:t>
            </a:r>
            <a:endParaRPr lang="en-US" sz="1800" dirty="0"/>
          </a:p>
          <a:p>
            <a:pPr lvl="0"/>
            <a:r>
              <a:rPr lang="en-US" sz="1800" b="1" dirty="0"/>
              <a:t>About NIDILRR </a:t>
            </a:r>
            <a:r>
              <a:rPr lang="en-US" sz="1800" dirty="0"/>
              <a:t>(includes other NIDILRR funding mechanisms): </a:t>
            </a:r>
            <a:r>
              <a:rPr lang="en-US" sz="1800" u="sng" dirty="0">
                <a:hlinkClick r:id="rId3" tooltip="About NIDILRR (includes other NIDILRR funding mechanisms):"/>
              </a:rPr>
              <a:t>https://acl.gov/about-acl/about-national-institute-disability-independent-living-and-rehabilitation-research</a:t>
            </a:r>
            <a:endParaRPr lang="en-US" sz="1800" dirty="0"/>
          </a:p>
          <a:p>
            <a:pPr lvl="0"/>
            <a:r>
              <a:rPr lang="en-US" sz="1800" dirty="0"/>
              <a:t>NARIC: </a:t>
            </a:r>
            <a:r>
              <a:rPr lang="en-US" sz="1800" u="sng" dirty="0">
                <a:hlinkClick r:id="rId4" tooltip="NARIC website"/>
              </a:rPr>
              <a:t>https://naric.com/</a:t>
            </a:r>
            <a:r>
              <a:rPr lang="en-US" sz="1800" u="sng" dirty="0"/>
              <a:t> (subscribe to this newsletter)</a:t>
            </a:r>
            <a:endParaRPr lang="en-US" sz="1800" dirty="0"/>
          </a:p>
          <a:p>
            <a:pPr lvl="0"/>
            <a:r>
              <a:rPr lang="en-US" sz="1800" dirty="0" smtClean="0"/>
              <a:t>NIDILRR’s Project </a:t>
            </a:r>
            <a:r>
              <a:rPr lang="en-US" sz="1800" dirty="0"/>
              <a:t>Database: </a:t>
            </a:r>
            <a:r>
              <a:rPr lang="en-US" sz="1800" u="sng" dirty="0">
                <a:hlinkClick r:id="rId5" tooltip="NIDILRR’s Project Database"/>
              </a:rPr>
              <a:t>https://naric.com/?q=en/ProgramDatabase</a:t>
            </a:r>
            <a:r>
              <a:rPr lang="en-US" sz="1800" dirty="0"/>
              <a:t> (past awards)</a:t>
            </a:r>
          </a:p>
          <a:p>
            <a:pPr lvl="0"/>
            <a:r>
              <a:rPr lang="en-US" sz="1800" b="1" dirty="0"/>
              <a:t>Donate Your Brain to Science – Peer reviewer training module: </a:t>
            </a:r>
            <a:r>
              <a:rPr lang="en-US" sz="1800" u="sng" dirty="0">
                <a:hlinkClick r:id="rId6" tooltip="Donate Your Brain to Science – Peer reviewer training module"/>
              </a:rPr>
              <a:t>https://naricforms.naric.com/?q=Peer%20Review%20Orientation</a:t>
            </a:r>
            <a:r>
              <a:rPr lang="en-US" sz="1800" dirty="0"/>
              <a:t/>
            </a:r>
            <a:br>
              <a:rPr lang="en-US" sz="1800" dirty="0"/>
            </a:br>
            <a:r>
              <a:rPr lang="en-US" sz="1400" dirty="0"/>
              <a:t>This will give you some valuable insight into preparing an application for NIDILRR.  Our review process is very different from the NIH.</a:t>
            </a:r>
          </a:p>
          <a:p>
            <a:pPr lvl="0"/>
            <a:r>
              <a:rPr lang="en-US" sz="1800" dirty="0"/>
              <a:t>This link shows all of NIDILRR’s current announcements: </a:t>
            </a:r>
            <a:r>
              <a:rPr lang="en-US" sz="1800" u="sng" dirty="0">
                <a:hlinkClick r:id="rId7" tooltip="This link shows all of NIDILRR’s current announcements"/>
              </a:rPr>
              <a:t>https://www.grants.gov/web/grants/search-grants.html?keywords=nidilrr</a:t>
            </a:r>
            <a:r>
              <a:rPr lang="en-US" sz="1800" dirty="0"/>
              <a:t> </a:t>
            </a:r>
          </a:p>
          <a:p>
            <a:pPr lvl="0"/>
            <a:r>
              <a:rPr lang="en-US" sz="1800" dirty="0"/>
              <a:t>This link shows all of ACL’s current announcements:  </a:t>
            </a:r>
            <a:r>
              <a:rPr lang="en-US" sz="1800" u="sng" dirty="0">
                <a:hlinkClick r:id="rId8" tooltip="This link shows all of ACL’s current announcements"/>
              </a:rPr>
              <a:t>https://www.acl.gov/grants/open-opportunities</a:t>
            </a:r>
            <a:r>
              <a:rPr lang="en-US" sz="1800" dirty="0"/>
              <a:t>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852490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ACLPresentationTemplate_2014</Template>
  <TotalTime>1240</TotalTime>
  <Words>1074</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ACLPresentationTemplate_2014</vt:lpstr>
      <vt:lpstr>ACL/NIDILRR’s  Small Business Innovation Research (SBIR) Program</vt:lpstr>
      <vt:lpstr>Brief History</vt:lpstr>
      <vt:lpstr>NIDILRR’s Unique SBIR Program</vt:lpstr>
      <vt:lpstr>Phases</vt:lpstr>
      <vt:lpstr>More Information</vt:lpstr>
      <vt:lpstr>Phase I Chances of Success: </vt:lpstr>
      <vt:lpstr>Phase II Chances of Success: </vt:lpstr>
      <vt:lpstr>Applying for a NIDILRR Grant </vt:lpstr>
      <vt:lpstr>Other links Continued:</vt:lpstr>
      <vt:lpstr>Tips for Success</vt:lpstr>
      <vt:lpstr>Donate Your Brain to Science</vt:lpstr>
      <vt:lpstr>Questions?</vt:lpstr>
      <vt:lpstr>Contact Info:</vt:lpstr>
    </vt:vector>
  </TitlesOfParts>
  <Company>HHS/ACL/OEA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 Presentation Style Template</dc:title>
  <dc:creator>ACL</dc:creator>
  <cp:keywords>ACL, OEA, Template</cp:keywords>
  <cp:lastModifiedBy>Bard, Brian (ACL)</cp:lastModifiedBy>
  <cp:revision>94</cp:revision>
  <dcterms:created xsi:type="dcterms:W3CDTF">2017-03-22T19:20:04Z</dcterms:created>
  <dcterms:modified xsi:type="dcterms:W3CDTF">2021-10-04T13:44:18Z</dcterms:modified>
</cp:coreProperties>
</file>