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1"/>
  </p:notesMasterIdLst>
  <p:sldIdLst>
    <p:sldId id="257" r:id="rId5"/>
    <p:sldId id="1654" r:id="rId6"/>
    <p:sldId id="1695" r:id="rId7"/>
    <p:sldId id="1826" r:id="rId8"/>
    <p:sldId id="1816" r:id="rId9"/>
    <p:sldId id="1825" r:id="rId10"/>
    <p:sldId id="1817" r:id="rId11"/>
    <p:sldId id="1837" r:id="rId12"/>
    <p:sldId id="1670" r:id="rId13"/>
    <p:sldId id="1792" r:id="rId14"/>
    <p:sldId id="1796" r:id="rId15"/>
    <p:sldId id="1793" r:id="rId16"/>
    <p:sldId id="1850" r:id="rId17"/>
    <p:sldId id="1802" r:id="rId18"/>
    <p:sldId id="1829" r:id="rId19"/>
    <p:sldId id="1830" r:id="rId20"/>
    <p:sldId id="1855" r:id="rId21"/>
    <p:sldId id="1833" r:id="rId22"/>
    <p:sldId id="1831" r:id="rId23"/>
    <p:sldId id="1832" r:id="rId24"/>
    <p:sldId id="1848" r:id="rId25"/>
    <p:sldId id="1860" r:id="rId26"/>
    <p:sldId id="1857" r:id="rId27"/>
    <p:sldId id="1854" r:id="rId28"/>
    <p:sldId id="1856" r:id="rId29"/>
    <p:sldId id="1869" r:id="rId30"/>
    <p:sldId id="1870" r:id="rId31"/>
    <p:sldId id="1866" r:id="rId32"/>
    <p:sldId id="1843" r:id="rId33"/>
    <p:sldId id="1847" r:id="rId34"/>
    <p:sldId id="1851" r:id="rId35"/>
    <p:sldId id="1846" r:id="rId36"/>
    <p:sldId id="1861" r:id="rId37"/>
    <p:sldId id="1823" r:id="rId38"/>
    <p:sldId id="1858" r:id="rId39"/>
    <p:sldId id="1862" r:id="rId40"/>
    <p:sldId id="1763" r:id="rId41"/>
    <p:sldId id="1740" r:id="rId42"/>
    <p:sldId id="1824" r:id="rId43"/>
    <p:sldId id="1744" r:id="rId44"/>
    <p:sldId id="479" r:id="rId45"/>
    <p:sldId id="1871" r:id="rId46"/>
    <p:sldId id="591" r:id="rId47"/>
    <p:sldId id="1795" r:id="rId48"/>
    <p:sldId id="1863" r:id="rId49"/>
    <p:sldId id="291"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79EE09-B983-2DF1-4C67-BFFBB982CF83}" name="Kelsey, Alice E (ACL)" initials="KAE(" userId="S::Alice.Kelsey@acl.hhs.gov::603999d2-ed56-403f-8777-20490e763fb9" providerId="AD"/>
  <p188:author id="{E8F5AA0E-42CE-20EF-8023-85B909233146}" name="Simpson, Melissa (ACL)" initials="S(" userId="S::melissa.simpson@acl.hhs.gov::54862963-2e06-4730-bd44-617ff5af4044" providerId="AD"/>
  <p188:author id="{F886C040-1264-12A8-F61A-96F16082706F}" name="Brown, Mary Kate (ACL) (CTR)" initials="B(" userId="S::marykate.brown@acl.hhs.gov::5eaa643c-d395-464b-944b-ca3c8a7e25f0" providerId="AD"/>
  <p188:author id="{5E815941-32D0-DE92-3CB7-1EC23D2E02F7}" name="Frank-Carr, Claire (ACL) (CTR)" initials="FCC((" userId="S::Claire.Frank-carr@acl.hhs.gov::023a24b7-4ee5-46bf-8a1c-3b2e4b8d21fb" providerId="AD"/>
  <p188:author id="{9F2FBD52-A8DB-FB1F-3AB5-328AEA64B0D5}" name="Kelsey, Alice E (ACL)" initials="K(" userId="S::alice.kelsey@acl.hhs.gov::603999d2-ed56-403f-8777-20490e763fb9" providerId="AD"/>
  <p188:author id="{CDA71A59-7D9C-F139-E773-E3D01D3966EF}" name="Alison Barkoff" initials="ANB" userId="Alison Barkoff" providerId="None"/>
  <p188:author id="{02A4F35E-26F2-ECA5-3D55-BC85DEEF69B8}" name="Wiatr-Rodriguez, Amy (ACL)" initials="W(" userId="S::amy.wiatr-rodriguez@acl.hhs.gov::c0cc0f9c-2144-4fff-96fa-b7fe924e9c14" providerId="AD"/>
  <p188:author id="{2E752467-BC56-6836-8667-811BCB8B71A2}" name="Baker, Jennifer (ACL)" initials="B(" userId="S::jennifer.baker@acl.hhs.gov::fb3ba960-bbdd-4534-b027-e2c1d086d0e5" providerId="AD"/>
  <p188:author id="{76F67795-41BE-FDA0-63A0-2BDCD64323A8}" name="Baker, Jennifer (ACL)" initials="BJ(" userId="S::Jennifer.Baker@acl.hhs.gov::fb3ba960-bbdd-4534-b027-e2c1d086d0e5" providerId="AD"/>
  <p188:author id="{7655D795-EB03-7311-0CC1-24AA72EB7610}" name="Mosey, Adam (ACL)" initials="M(" userId="S::adam.mosey@acl.hhs.gov::fd712309-00fe-48f8-906f-39a689e4f7db" providerId="AD"/>
  <p188:author id="{E3932B9D-4AD6-B08C-4888-93B3B597E0E1}" name="Phillips, Christine (ACL)" initials="P(" userId="S::christine.phillips@acl.hhs.gov::a49825c3-fe1a-4788-9c55-d41e0f6a1a67" providerId="AD"/>
  <p188:author id="{B0B058A8-5F7D-7D8F-C9F5-41AD6BC2A646}" name="Mosey, Adam (ACL)" initials="MA(" userId="S::Adam.Mosey@acl.hhs.gov::fd712309-00fe-48f8-906f-39a689e4f7db" providerId="AD"/>
  <p188:author id="{C18527AB-A0B2-55B8-C431-469F24D139E7}" name="Frank-Carr, Claire (ACL) (CTR)" initials="F(" userId="S::claire.frank-carr@acl.hhs.gov::023a24b7-4ee5-46bf-8a1c-3b2e4b8d21fb" providerId="AD"/>
  <p188:author id="{7BC7F1B5-B1DE-E26D-B8BD-F19C9EFCCF28}" name="Schwartz, Rhonda (ACL)" initials="S(" userId="S::rhonda.schwartz@acl.hhs.gov::be491396-ab09-4a5f-bcaa-07043141a9ed" providerId="AD"/>
  <p188:author id="{F3FF99C9-31F7-A497-853C-EB20D8DEB351}" name="Wiatr-Rodriguez, Amy (ACL)" initials="WRA(" userId="S::Amy.Wiatr-Rodriguez@acl.hhs.gov::c0cc0f9c-2144-4fff-96fa-b7fe924e9c1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impson, Melissa (ACL)" initials="SM(" lastIdx="12" clrIdx="6">
    <p:extLst>
      <p:ext uri="{19B8F6BF-5375-455C-9EA6-DF929625EA0E}">
        <p15:presenceInfo xmlns:p15="http://schemas.microsoft.com/office/powerpoint/2012/main" userId="S::Melissa.Simpson@acl.hhs.gov::54862963-2e06-4730-bd44-617ff5af4044" providerId="AD"/>
      </p:ext>
    </p:extLst>
  </p:cmAuthor>
  <p:cmAuthor id="1" name="Perng, Anna (ACL)" initials="PA(" lastIdx="12" clrIdx="0">
    <p:extLst>
      <p:ext uri="{19B8F6BF-5375-455C-9EA6-DF929625EA0E}">
        <p15:presenceInfo xmlns:p15="http://schemas.microsoft.com/office/powerpoint/2012/main" userId="S::Anna.Perng@acl.hhs.gov::be95e65b-22fc-41b7-a191-cd6599cb4da1" providerId="AD"/>
      </p:ext>
    </p:extLst>
  </p:cmAuthor>
  <p:cmAuthor id="2" name="Alison Barkoff" initials="AB" lastIdx="12" clrIdx="1">
    <p:extLst>
      <p:ext uri="{19B8F6BF-5375-455C-9EA6-DF929625EA0E}">
        <p15:presenceInfo xmlns:p15="http://schemas.microsoft.com/office/powerpoint/2012/main" userId="Alison Barkoff" providerId="None"/>
      </p:ext>
    </p:extLst>
  </p:cmAuthor>
  <p:cmAuthor id="3" name="ACL" initials="ACL" lastIdx="37" clrIdx="2">
    <p:extLst>
      <p:ext uri="{19B8F6BF-5375-455C-9EA6-DF929625EA0E}">
        <p15:presenceInfo xmlns:p15="http://schemas.microsoft.com/office/powerpoint/2012/main" userId="ACL" providerId="None"/>
      </p:ext>
    </p:extLst>
  </p:cmAuthor>
  <p:cmAuthor id="4" name="Nicholls, Richard (ACL)" initials="N(" lastIdx="6" clrIdx="3">
    <p:extLst>
      <p:ext uri="{19B8F6BF-5375-455C-9EA6-DF929625EA0E}">
        <p15:presenceInfo xmlns:p15="http://schemas.microsoft.com/office/powerpoint/2012/main" userId="S::richard.nicholls@acl.hhs.gov::0b06a1cb-a6da-49cc-9965-c4e74bb2c319" providerId="AD"/>
      </p:ext>
    </p:extLst>
  </p:cmAuthor>
  <p:cmAuthor id="5" name="Klocinski, Jennifer (ACL)" initials="K(" lastIdx="3" clrIdx="4">
    <p:extLst>
      <p:ext uri="{19B8F6BF-5375-455C-9EA6-DF929625EA0E}">
        <p15:presenceInfo xmlns:p15="http://schemas.microsoft.com/office/powerpoint/2012/main" userId="S::jennifer.klocinski@acl.hhs.gov::95151364-60b3-4aa9-afcd-8fb293882e12" providerId="AD"/>
      </p:ext>
    </p:extLst>
  </p:cmAuthor>
  <p:cmAuthor id="6" name="Barkoff, Alison (ACL)" initials="B(" lastIdx="21" clrIdx="5">
    <p:extLst>
      <p:ext uri="{19B8F6BF-5375-455C-9EA6-DF929625EA0E}">
        <p15:presenceInfo xmlns:p15="http://schemas.microsoft.com/office/powerpoint/2012/main" userId="S::alison.barkoff@acl.hhs.gov::72cd914b-0766-4f69-85df-a162d0cbdb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697387"/>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879A84-04BD-4493-8945-3B45F5E3C09F}" v="4100" dt="2024-02-15T15:54:53.629"/>
    <p1510:client id="{6CFA6988-937D-4D79-A753-FB5215F07748}" v="2" dt="2024-02-21T20:08:22.707"/>
    <p1510:client id="{85CB8355-F86E-41E2-ABD3-1C584431E5EE}" v="32" dt="2024-02-15T15:58:20.488"/>
    <p1510:client id="{B4244930-282F-4D8C-9AD6-F83DEF6D0FDD}" v="5272" dt="2024-02-15T16:10:16.7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77" autoAdjust="0"/>
    <p:restoredTop sz="50619" autoAdjust="0"/>
  </p:normalViewPr>
  <p:slideViewPr>
    <p:cSldViewPr snapToGrid="0">
      <p:cViewPr varScale="1">
        <p:scale>
          <a:sx n="55" d="100"/>
          <a:sy n="55" d="100"/>
        </p:scale>
        <p:origin x="243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8"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24FC91-38A2-41E5-8BE6-EF645E50AC20}" type="datetimeFigureOut">
              <a:rPr lang="en-US"/>
              <a:t>2/21/2024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47C3AA-E69D-488D-8332-8677C9AC063B}" type="slidenum">
              <a:rPr lang="en-US"/>
              <a:t>‹#›</a:t>
            </a:fld>
            <a:endParaRPr lang="en-US"/>
          </a:p>
        </p:txBody>
      </p:sp>
    </p:spTree>
    <p:extLst>
      <p:ext uri="{BB962C8B-B14F-4D97-AF65-F5344CB8AC3E}">
        <p14:creationId xmlns:p14="http://schemas.microsoft.com/office/powerpoint/2010/main" val="821985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3" Type="http://schemas.openxmlformats.org/officeDocument/2006/relationships/hyperlink" Target="https://www.govinfo.gov/content/pkg/FR-2024-02-14/pdf/2024-01913.pdf"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govinfo.gov/content/pkg/FR-2024-02-14/pdf/2024-01913.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a:t>
            </a:fld>
            <a:endParaRPr lang="en-US"/>
          </a:p>
        </p:txBody>
      </p:sp>
    </p:spTree>
    <p:extLst>
      <p:ext uri="{BB962C8B-B14F-4D97-AF65-F5344CB8AC3E}">
        <p14:creationId xmlns:p14="http://schemas.microsoft.com/office/powerpoint/2010/main" val="1999826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7669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CFR = Code of Federal Regulations</a:t>
            </a:r>
          </a:p>
          <a:p>
            <a:endParaRPr lang="en-US" dirty="0">
              <a:cs typeface="Calibri"/>
            </a:endParaRPr>
          </a:p>
        </p:txBody>
      </p:sp>
      <p:sp>
        <p:nvSpPr>
          <p:cNvPr id="4" name="Slide Number Placeholder 3"/>
          <p:cNvSpPr>
            <a:spLocks noGrp="1"/>
          </p:cNvSpPr>
          <p:nvPr>
            <p:ph type="sldNum" sz="quarter" idx="5"/>
          </p:nvPr>
        </p:nvSpPr>
        <p:spPr/>
        <p:txBody>
          <a:bodyPr/>
          <a:lstStyle/>
          <a:p>
            <a:fld id="{6247C3AA-E69D-488D-8332-8677C9AC063B}" type="slidenum">
              <a:rPr lang="en-US"/>
              <a:t>11</a:t>
            </a:fld>
            <a:endParaRPr lang="en-US"/>
          </a:p>
        </p:txBody>
      </p:sp>
    </p:spTree>
    <p:extLst>
      <p:ext uri="{BB962C8B-B14F-4D97-AF65-F5344CB8AC3E}">
        <p14:creationId xmlns:p14="http://schemas.microsoft.com/office/powerpoint/2010/main" val="2882170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effectLst/>
              <a:ea typeface="Calibri" panose="020F050202020403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1190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13</a:t>
            </a:fld>
            <a:endParaRPr lang="en-US"/>
          </a:p>
        </p:txBody>
      </p:sp>
    </p:spTree>
    <p:extLst>
      <p:ext uri="{BB962C8B-B14F-4D97-AF65-F5344CB8AC3E}">
        <p14:creationId xmlns:p14="http://schemas.microsoft.com/office/powerpoint/2010/main" val="1894389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14</a:t>
            </a:fld>
            <a:endParaRPr lang="en-US"/>
          </a:p>
        </p:txBody>
      </p:sp>
    </p:spTree>
    <p:extLst>
      <p:ext uri="{BB962C8B-B14F-4D97-AF65-F5344CB8AC3E}">
        <p14:creationId xmlns:p14="http://schemas.microsoft.com/office/powerpoint/2010/main" val="3046852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15</a:t>
            </a:fld>
            <a:endParaRPr lang="en-US"/>
          </a:p>
        </p:txBody>
      </p:sp>
    </p:spTree>
    <p:extLst>
      <p:ext uri="{BB962C8B-B14F-4D97-AF65-F5344CB8AC3E}">
        <p14:creationId xmlns:p14="http://schemas.microsoft.com/office/powerpoint/2010/main" val="2256744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16</a:t>
            </a:fld>
            <a:endParaRPr lang="en-US"/>
          </a:p>
        </p:txBody>
      </p:sp>
    </p:spTree>
    <p:extLst>
      <p:ext uri="{BB962C8B-B14F-4D97-AF65-F5344CB8AC3E}">
        <p14:creationId xmlns:p14="http://schemas.microsoft.com/office/powerpoint/2010/main" val="30050167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17</a:t>
            </a:fld>
            <a:endParaRPr lang="en-US"/>
          </a:p>
        </p:txBody>
      </p:sp>
    </p:spTree>
    <p:extLst>
      <p:ext uri="{BB962C8B-B14F-4D97-AF65-F5344CB8AC3E}">
        <p14:creationId xmlns:p14="http://schemas.microsoft.com/office/powerpoint/2010/main" val="2057843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18</a:t>
            </a:fld>
            <a:endParaRPr lang="en-US"/>
          </a:p>
        </p:txBody>
      </p:sp>
    </p:spTree>
    <p:extLst>
      <p:ext uri="{BB962C8B-B14F-4D97-AF65-F5344CB8AC3E}">
        <p14:creationId xmlns:p14="http://schemas.microsoft.com/office/powerpoint/2010/main" val="36671761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247C3AA-E69D-488D-8332-8677C9AC063B}" type="slidenum">
              <a:rPr lang="en-US" smtClean="0"/>
              <a:t>19</a:t>
            </a:fld>
            <a:endParaRPr lang="en-US"/>
          </a:p>
        </p:txBody>
      </p:sp>
    </p:spTree>
    <p:extLst>
      <p:ext uri="{BB962C8B-B14F-4D97-AF65-F5344CB8AC3E}">
        <p14:creationId xmlns:p14="http://schemas.microsoft.com/office/powerpoint/2010/main" val="1144770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2</a:t>
            </a:fld>
            <a:endParaRPr lang="en-US"/>
          </a:p>
        </p:txBody>
      </p:sp>
    </p:spTree>
    <p:extLst>
      <p:ext uri="{BB962C8B-B14F-4D97-AF65-F5344CB8AC3E}">
        <p14:creationId xmlns:p14="http://schemas.microsoft.com/office/powerpoint/2010/main" val="2042606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20</a:t>
            </a:fld>
            <a:endParaRPr lang="en-US"/>
          </a:p>
        </p:txBody>
      </p:sp>
    </p:spTree>
    <p:extLst>
      <p:ext uri="{BB962C8B-B14F-4D97-AF65-F5344CB8AC3E}">
        <p14:creationId xmlns:p14="http://schemas.microsoft.com/office/powerpoint/2010/main" val="35566272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21</a:t>
            </a:fld>
            <a:endParaRPr lang="en-US"/>
          </a:p>
        </p:txBody>
      </p:sp>
    </p:spTree>
    <p:extLst>
      <p:ext uri="{BB962C8B-B14F-4D97-AF65-F5344CB8AC3E}">
        <p14:creationId xmlns:p14="http://schemas.microsoft.com/office/powerpoint/2010/main" val="38531788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22</a:t>
            </a:fld>
            <a:endParaRPr lang="en-US"/>
          </a:p>
        </p:txBody>
      </p:sp>
    </p:spTree>
    <p:extLst>
      <p:ext uri="{BB962C8B-B14F-4D97-AF65-F5344CB8AC3E}">
        <p14:creationId xmlns:p14="http://schemas.microsoft.com/office/powerpoint/2010/main" val="19136733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23</a:t>
            </a:fld>
            <a:endParaRPr lang="en-US"/>
          </a:p>
        </p:txBody>
      </p:sp>
    </p:spTree>
    <p:extLst>
      <p:ext uri="{BB962C8B-B14F-4D97-AF65-F5344CB8AC3E}">
        <p14:creationId xmlns:p14="http://schemas.microsoft.com/office/powerpoint/2010/main" val="2807296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24</a:t>
            </a:fld>
            <a:endParaRPr lang="en-US"/>
          </a:p>
        </p:txBody>
      </p:sp>
    </p:spTree>
    <p:extLst>
      <p:ext uri="{BB962C8B-B14F-4D97-AF65-F5344CB8AC3E}">
        <p14:creationId xmlns:p14="http://schemas.microsoft.com/office/powerpoint/2010/main" val="1471892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25</a:t>
            </a:fld>
            <a:endParaRPr lang="en-US"/>
          </a:p>
        </p:txBody>
      </p:sp>
    </p:spTree>
    <p:extLst>
      <p:ext uri="{BB962C8B-B14F-4D97-AF65-F5344CB8AC3E}">
        <p14:creationId xmlns:p14="http://schemas.microsoft.com/office/powerpoint/2010/main" val="42428661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26</a:t>
            </a:fld>
            <a:endParaRPr lang="en-US"/>
          </a:p>
        </p:txBody>
      </p:sp>
    </p:spTree>
    <p:extLst>
      <p:ext uri="{BB962C8B-B14F-4D97-AF65-F5344CB8AC3E}">
        <p14:creationId xmlns:p14="http://schemas.microsoft.com/office/powerpoint/2010/main" val="1910627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27</a:t>
            </a:fld>
            <a:endParaRPr lang="en-US"/>
          </a:p>
        </p:txBody>
      </p:sp>
    </p:spTree>
    <p:extLst>
      <p:ext uri="{BB962C8B-B14F-4D97-AF65-F5344CB8AC3E}">
        <p14:creationId xmlns:p14="http://schemas.microsoft.com/office/powerpoint/2010/main" val="3409053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28</a:t>
            </a:fld>
            <a:endParaRPr lang="en-US"/>
          </a:p>
        </p:txBody>
      </p:sp>
    </p:spTree>
    <p:extLst>
      <p:ext uri="{BB962C8B-B14F-4D97-AF65-F5344CB8AC3E}">
        <p14:creationId xmlns:p14="http://schemas.microsoft.com/office/powerpoint/2010/main" val="39631512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0" lang="en-US" b="0" i="0" u="none" strike="noStrike" kern="1200" cap="none" spc="0" normalizeH="0" baseline="0" noProof="0" dirty="0">
              <a:ln>
                <a:noFill/>
              </a:ln>
              <a:solidFill>
                <a:srgbClr val="002060"/>
              </a:solidFill>
              <a:effectLst/>
              <a:uLnTx/>
              <a:uFillTx/>
              <a:latin typeface="Arial" panose="020B0604020202020204"/>
              <a:ea typeface="+mn-ea"/>
              <a:cs typeface="+mn-cs"/>
            </a:endParaRPr>
          </a:p>
        </p:txBody>
      </p:sp>
      <p:sp>
        <p:nvSpPr>
          <p:cNvPr id="4" name="Slide Number Placeholder 3"/>
          <p:cNvSpPr>
            <a:spLocks noGrp="1"/>
          </p:cNvSpPr>
          <p:nvPr>
            <p:ph type="sldNum" sz="quarter" idx="5"/>
          </p:nvPr>
        </p:nvSpPr>
        <p:spPr/>
        <p:txBody>
          <a:bodyPr/>
          <a:lstStyle/>
          <a:p>
            <a:fld id="{6247C3AA-E69D-488D-8332-8677C9AC063B}" type="slidenum">
              <a:rPr lang="en-US" smtClean="0"/>
              <a:t>29</a:t>
            </a:fld>
            <a:endParaRPr lang="en-US"/>
          </a:p>
        </p:txBody>
      </p:sp>
    </p:spTree>
    <p:extLst>
      <p:ext uri="{BB962C8B-B14F-4D97-AF65-F5344CB8AC3E}">
        <p14:creationId xmlns:p14="http://schemas.microsoft.com/office/powerpoint/2010/main" val="2436897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3</a:t>
            </a:fld>
            <a:endParaRPr lang="en-US"/>
          </a:p>
        </p:txBody>
      </p:sp>
    </p:spTree>
    <p:extLst>
      <p:ext uri="{BB962C8B-B14F-4D97-AF65-F5344CB8AC3E}">
        <p14:creationId xmlns:p14="http://schemas.microsoft.com/office/powerpoint/2010/main" val="22504951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30</a:t>
            </a:fld>
            <a:endParaRPr lang="en-US"/>
          </a:p>
        </p:txBody>
      </p:sp>
    </p:spTree>
    <p:extLst>
      <p:ext uri="{BB962C8B-B14F-4D97-AF65-F5344CB8AC3E}">
        <p14:creationId xmlns:p14="http://schemas.microsoft.com/office/powerpoint/2010/main" val="10375733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31</a:t>
            </a:fld>
            <a:endParaRPr lang="en-US"/>
          </a:p>
        </p:txBody>
      </p:sp>
    </p:spTree>
    <p:extLst>
      <p:ext uri="{BB962C8B-B14F-4D97-AF65-F5344CB8AC3E}">
        <p14:creationId xmlns:p14="http://schemas.microsoft.com/office/powerpoint/2010/main" val="32893502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32</a:t>
            </a:fld>
            <a:endParaRPr lang="en-US"/>
          </a:p>
        </p:txBody>
      </p:sp>
    </p:spTree>
    <p:extLst>
      <p:ext uri="{BB962C8B-B14F-4D97-AF65-F5344CB8AC3E}">
        <p14:creationId xmlns:p14="http://schemas.microsoft.com/office/powerpoint/2010/main" val="499573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33</a:t>
            </a:fld>
            <a:endParaRPr lang="en-US"/>
          </a:p>
        </p:txBody>
      </p:sp>
    </p:spTree>
    <p:extLst>
      <p:ext uri="{BB962C8B-B14F-4D97-AF65-F5344CB8AC3E}">
        <p14:creationId xmlns:p14="http://schemas.microsoft.com/office/powerpoint/2010/main" val="5892713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34</a:t>
            </a:fld>
            <a:endParaRPr lang="en-US"/>
          </a:p>
        </p:txBody>
      </p:sp>
    </p:spTree>
    <p:extLst>
      <p:ext uri="{BB962C8B-B14F-4D97-AF65-F5344CB8AC3E}">
        <p14:creationId xmlns:p14="http://schemas.microsoft.com/office/powerpoint/2010/main" val="575285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35</a:t>
            </a:fld>
            <a:endParaRPr lang="en-US"/>
          </a:p>
        </p:txBody>
      </p:sp>
    </p:spTree>
    <p:extLst>
      <p:ext uri="{BB962C8B-B14F-4D97-AF65-F5344CB8AC3E}">
        <p14:creationId xmlns:p14="http://schemas.microsoft.com/office/powerpoint/2010/main" val="37592386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dirty="0">
              <a:solidFill>
                <a:srgbClr val="002060"/>
              </a:solidFill>
            </a:endParaRPr>
          </a:p>
        </p:txBody>
      </p:sp>
      <p:sp>
        <p:nvSpPr>
          <p:cNvPr id="4" name="Slide Number Placeholder 3"/>
          <p:cNvSpPr>
            <a:spLocks noGrp="1"/>
          </p:cNvSpPr>
          <p:nvPr>
            <p:ph type="sldNum" sz="quarter" idx="5"/>
          </p:nvPr>
        </p:nvSpPr>
        <p:spPr/>
        <p:txBody>
          <a:bodyPr/>
          <a:lstStyle/>
          <a:p>
            <a:fld id="{6247C3AA-E69D-488D-8332-8677C9AC063B}" type="slidenum">
              <a:rPr lang="en-US" smtClean="0"/>
              <a:t>36</a:t>
            </a:fld>
            <a:endParaRPr lang="en-US"/>
          </a:p>
        </p:txBody>
      </p:sp>
    </p:spTree>
    <p:extLst>
      <p:ext uri="{BB962C8B-B14F-4D97-AF65-F5344CB8AC3E}">
        <p14:creationId xmlns:p14="http://schemas.microsoft.com/office/powerpoint/2010/main" val="23534592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37</a:t>
            </a:fld>
            <a:endParaRPr lang="en-US"/>
          </a:p>
        </p:txBody>
      </p:sp>
    </p:spTree>
    <p:extLst>
      <p:ext uri="{BB962C8B-B14F-4D97-AF65-F5344CB8AC3E}">
        <p14:creationId xmlns:p14="http://schemas.microsoft.com/office/powerpoint/2010/main" val="26055688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https://acl.gov/sites/default/files/common/OlderAmericansImpact2019.pdf </a:t>
            </a:r>
          </a:p>
        </p:txBody>
      </p:sp>
      <p:sp>
        <p:nvSpPr>
          <p:cNvPr id="4" name="Slide Number Placeholder 3"/>
          <p:cNvSpPr>
            <a:spLocks noGrp="1"/>
          </p:cNvSpPr>
          <p:nvPr>
            <p:ph type="sldNum" sz="quarter" idx="5"/>
          </p:nvPr>
        </p:nvSpPr>
        <p:spPr/>
        <p:txBody>
          <a:bodyPr/>
          <a:lstStyle/>
          <a:p>
            <a:fld id="{6247C3AA-E69D-488D-8332-8677C9AC063B}" type="slidenum">
              <a:rPr lang="en-US" smtClean="0"/>
              <a:t>38</a:t>
            </a:fld>
            <a:endParaRPr lang="en-US"/>
          </a:p>
        </p:txBody>
      </p:sp>
    </p:spTree>
    <p:extLst>
      <p:ext uri="{BB962C8B-B14F-4D97-AF65-F5344CB8AC3E}">
        <p14:creationId xmlns:p14="http://schemas.microsoft.com/office/powerpoint/2010/main" val="20105982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39</a:t>
            </a:fld>
            <a:endParaRPr lang="en-US"/>
          </a:p>
        </p:txBody>
      </p:sp>
    </p:spTree>
    <p:extLst>
      <p:ext uri="{BB962C8B-B14F-4D97-AF65-F5344CB8AC3E}">
        <p14:creationId xmlns:p14="http://schemas.microsoft.com/office/powerpoint/2010/main" val="2878978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4</a:t>
            </a:fld>
            <a:endParaRPr lang="en-US"/>
          </a:p>
        </p:txBody>
      </p:sp>
    </p:spTree>
    <p:extLst>
      <p:ext uri="{BB962C8B-B14F-4D97-AF65-F5344CB8AC3E}">
        <p14:creationId xmlns:p14="http://schemas.microsoft.com/office/powerpoint/2010/main" val="10580703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6247C3AA-E69D-488D-8332-8677C9AC063B}" type="slidenum">
              <a:rPr lang="en-US" smtClean="0"/>
              <a:t>40</a:t>
            </a:fld>
            <a:endParaRPr lang="en-US"/>
          </a:p>
        </p:txBody>
      </p:sp>
    </p:spTree>
    <p:extLst>
      <p:ext uri="{BB962C8B-B14F-4D97-AF65-F5344CB8AC3E}">
        <p14:creationId xmlns:p14="http://schemas.microsoft.com/office/powerpoint/2010/main" val="42823133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2">
              <a:spcAft>
                <a:spcPts val="1200"/>
              </a:spcAft>
              <a:buClr>
                <a:schemeClr val="tx2"/>
              </a:buClr>
            </a:pPr>
            <a:endParaRPr lang="en-US" sz="24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907403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42</a:t>
            </a:fld>
            <a:endParaRPr lang="en-US"/>
          </a:p>
        </p:txBody>
      </p:sp>
    </p:spTree>
    <p:extLst>
      <p:ext uri="{BB962C8B-B14F-4D97-AF65-F5344CB8AC3E}">
        <p14:creationId xmlns:p14="http://schemas.microsoft.com/office/powerpoint/2010/main" val="24847942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578678-88A4-4BE9-BB45-C5BDA72D90F8}" type="slidenum">
              <a:rPr lang="en-US" smtClean="0"/>
              <a:pPr/>
              <a:t>43</a:t>
            </a:fld>
            <a:endParaRPr lang="en-US"/>
          </a:p>
        </p:txBody>
      </p:sp>
    </p:spTree>
    <p:extLst>
      <p:ext uri="{BB962C8B-B14F-4D97-AF65-F5344CB8AC3E}">
        <p14:creationId xmlns:p14="http://schemas.microsoft.com/office/powerpoint/2010/main" val="35891685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2060"/>
                </a:solidFill>
                <a:cs typeface="Calibri"/>
              </a:rPr>
              <a:t>Final rule as </a:t>
            </a:r>
            <a:r>
              <a:rPr lang="en-US" dirty="0">
                <a:solidFill>
                  <a:srgbClr val="002060"/>
                </a:solidFill>
                <a:cs typeface="Calibri"/>
              </a:rPr>
              <a:t>published</a:t>
            </a:r>
            <a:r>
              <a:rPr lang="en-US" sz="1200" dirty="0">
                <a:solidFill>
                  <a:srgbClr val="002060"/>
                </a:solidFill>
                <a:cs typeface="Calibri"/>
              </a:rPr>
              <a:t> </a:t>
            </a:r>
            <a:r>
              <a:rPr lang="en-US" dirty="0">
                <a:solidFill>
                  <a:srgbClr val="002060"/>
                </a:solidFill>
                <a:cs typeface="Calibri"/>
              </a:rPr>
              <a:t>2/14: </a:t>
            </a:r>
            <a:r>
              <a:rPr lang="en-US" dirty="0">
                <a:solidFill>
                  <a:srgbClr val="002060"/>
                </a:solidFill>
                <a:hlinkClick r:id="rId3"/>
              </a:rPr>
              <a:t>https://www.govinfo.gov/content/pkg/FR-2024-02-14/pdf/2024-01913.pdf</a:t>
            </a:r>
            <a:r>
              <a:rPr lang="en-US" dirty="0">
                <a:solidFill>
                  <a:srgbClr val="002060"/>
                </a:solidFill>
              </a:rPr>
              <a:t> </a:t>
            </a:r>
            <a:endParaRPr lang="en-US" dirty="0">
              <a:latin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2F578678-88A4-4BE9-BB45-C5BDA72D90F8}" type="slidenum">
              <a:rPr lang="en-US" smtClean="0"/>
              <a:pPr/>
              <a:t>44</a:t>
            </a:fld>
            <a:endParaRPr lang="en-US"/>
          </a:p>
        </p:txBody>
      </p:sp>
    </p:spTree>
    <p:extLst>
      <p:ext uri="{BB962C8B-B14F-4D97-AF65-F5344CB8AC3E}">
        <p14:creationId xmlns:p14="http://schemas.microsoft.com/office/powerpoint/2010/main" val="83283927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578678-88A4-4BE9-BB45-C5BDA72D90F8}" type="slidenum">
              <a:rPr lang="en-US" smtClean="0"/>
              <a:pPr/>
              <a:t>45</a:t>
            </a:fld>
            <a:endParaRPr lang="en-US"/>
          </a:p>
        </p:txBody>
      </p:sp>
    </p:spTree>
    <p:extLst>
      <p:ext uri="{BB962C8B-B14F-4D97-AF65-F5344CB8AC3E}">
        <p14:creationId xmlns:p14="http://schemas.microsoft.com/office/powerpoint/2010/main" val="11211352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EBF064-7EE6-4931-89DB-2455780A7596}" type="slidenum">
              <a:rPr lang="en-US" smtClean="0"/>
              <a:pPr/>
              <a:t>46</a:t>
            </a:fld>
            <a:endParaRPr lang="en-US"/>
          </a:p>
        </p:txBody>
      </p:sp>
    </p:spTree>
    <p:extLst>
      <p:ext uri="{BB962C8B-B14F-4D97-AF65-F5344CB8AC3E}">
        <p14:creationId xmlns:p14="http://schemas.microsoft.com/office/powerpoint/2010/main" val="3705095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5</a:t>
            </a:fld>
            <a:endParaRPr lang="en-US"/>
          </a:p>
        </p:txBody>
      </p:sp>
    </p:spTree>
    <p:extLst>
      <p:ext uri="{BB962C8B-B14F-4D97-AF65-F5344CB8AC3E}">
        <p14:creationId xmlns:p14="http://schemas.microsoft.com/office/powerpoint/2010/main" val="3812542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6</a:t>
            </a:fld>
            <a:endParaRPr lang="en-US"/>
          </a:p>
        </p:txBody>
      </p:sp>
    </p:spTree>
    <p:extLst>
      <p:ext uri="{BB962C8B-B14F-4D97-AF65-F5344CB8AC3E}">
        <p14:creationId xmlns:p14="http://schemas.microsoft.com/office/powerpoint/2010/main" val="2576173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7</a:t>
            </a:fld>
            <a:endParaRPr lang="en-US"/>
          </a:p>
        </p:txBody>
      </p:sp>
    </p:spTree>
    <p:extLst>
      <p:ext uri="{BB962C8B-B14F-4D97-AF65-F5344CB8AC3E}">
        <p14:creationId xmlns:p14="http://schemas.microsoft.com/office/powerpoint/2010/main" val="3064658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200" dirty="0">
                <a:solidFill>
                  <a:srgbClr val="002060"/>
                </a:solidFill>
                <a:ea typeface="Calibri" panose="020F0502020204030204" pitchFamily="34" charset="0"/>
                <a:cs typeface="Calibri"/>
              </a:rPr>
              <a:t>Final rule as </a:t>
            </a:r>
            <a:r>
              <a:rPr lang="en-US" dirty="0">
                <a:solidFill>
                  <a:srgbClr val="002060"/>
                </a:solidFill>
                <a:ea typeface="Calibri" panose="020F0502020204030204" pitchFamily="34" charset="0"/>
                <a:cs typeface="Calibri"/>
              </a:rPr>
              <a:t>published: </a:t>
            </a:r>
            <a:r>
              <a:rPr lang="en-US" dirty="0">
                <a:solidFill>
                  <a:srgbClr val="002060"/>
                </a:solidFill>
                <a:ea typeface="Calibri" panose="020F0502020204030204" pitchFamily="34" charset="0"/>
                <a:cs typeface="Calibri"/>
                <a:hlinkClick r:id="rId3"/>
              </a:rPr>
              <a:t>https://www.govinfo.gov/content/pkg/FR-2024-02-14/pdf/2024-01913.pdf</a:t>
            </a:r>
            <a:r>
              <a:rPr lang="en-US" dirty="0">
                <a:solidFill>
                  <a:srgbClr val="002060"/>
                </a:solidFill>
                <a:ea typeface="Calibri" panose="020F0502020204030204" pitchFamily="34" charset="0"/>
                <a:cs typeface="Calibri"/>
              </a:rPr>
              <a:t> </a:t>
            </a:r>
            <a:endParaRPr lang="en-US" dirty="0">
              <a:solidFill>
                <a:srgbClr val="002060"/>
              </a:solidFill>
              <a:cs typeface="Calibri"/>
            </a:endParaRPr>
          </a:p>
        </p:txBody>
      </p:sp>
      <p:sp>
        <p:nvSpPr>
          <p:cNvPr id="4" name="Slide Number Placeholder 3"/>
          <p:cNvSpPr>
            <a:spLocks noGrp="1"/>
          </p:cNvSpPr>
          <p:nvPr>
            <p:ph type="sldNum" sz="quarter" idx="5"/>
          </p:nvPr>
        </p:nvSpPr>
        <p:spPr/>
        <p:txBody>
          <a:bodyPr/>
          <a:lstStyle/>
          <a:p>
            <a:fld id="{6247C3AA-E69D-488D-8332-8677C9AC063B}" type="slidenum">
              <a:rPr lang="en-US" smtClean="0"/>
              <a:t>8</a:t>
            </a:fld>
            <a:endParaRPr lang="en-US"/>
          </a:p>
        </p:txBody>
      </p:sp>
    </p:spTree>
    <p:extLst>
      <p:ext uri="{BB962C8B-B14F-4D97-AF65-F5344CB8AC3E}">
        <p14:creationId xmlns:p14="http://schemas.microsoft.com/office/powerpoint/2010/main" val="658491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9</a:t>
            </a:fld>
            <a:endParaRPr lang="en-US"/>
          </a:p>
        </p:txBody>
      </p:sp>
    </p:spTree>
    <p:extLst>
      <p:ext uri="{BB962C8B-B14F-4D97-AF65-F5344CB8AC3E}">
        <p14:creationId xmlns:p14="http://schemas.microsoft.com/office/powerpoint/2010/main" val="10078085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A">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b="25588"/>
          <a:stretch/>
        </p:blipFill>
        <p:spPr>
          <a:xfrm>
            <a:off x="0" y="1"/>
            <a:ext cx="12192000" cy="5257800"/>
          </a:xfrm>
          <a:prstGeom prst="rect">
            <a:avLst/>
          </a:prstGeom>
        </p:spPr>
      </p:pic>
      <p:sp>
        <p:nvSpPr>
          <p:cNvPr id="22" name="Text Placeholder 21"/>
          <p:cNvSpPr>
            <a:spLocks noGrp="1"/>
          </p:cNvSpPr>
          <p:nvPr>
            <p:ph type="body" sz="quarter" idx="17" hasCustomPrompt="1"/>
          </p:nvPr>
        </p:nvSpPr>
        <p:spPr>
          <a:xfrm>
            <a:off x="101600" y="152400"/>
            <a:ext cx="10261600" cy="685800"/>
          </a:xfrm>
        </p:spPr>
        <p:txBody>
          <a:bodyPr>
            <a:normAutofit/>
          </a:bodyPr>
          <a:lstStyle>
            <a:lvl1pPr>
              <a:buNone/>
              <a:defRPr sz="4000">
                <a:solidFill>
                  <a:schemeClr val="bg1"/>
                </a:solidFill>
              </a:defRPr>
            </a:lvl1pPr>
          </a:lstStyle>
          <a:p>
            <a:pPr lvl="0"/>
            <a:r>
              <a:rPr lang="en-US"/>
              <a:t>Presentation/Conference Title</a:t>
            </a:r>
          </a:p>
        </p:txBody>
      </p:sp>
      <p:sp>
        <p:nvSpPr>
          <p:cNvPr id="3" name="Subtitle 2"/>
          <p:cNvSpPr>
            <a:spLocks noGrp="1"/>
          </p:cNvSpPr>
          <p:nvPr>
            <p:ph type="subTitle" idx="1" hasCustomPrompt="1"/>
          </p:nvPr>
        </p:nvSpPr>
        <p:spPr>
          <a:xfrm>
            <a:off x="101600" y="762000"/>
            <a:ext cx="7823200" cy="533400"/>
          </a:xfrm>
        </p:spPr>
        <p:txBody>
          <a:bodyPr>
            <a:normAutofit/>
          </a:bodyPr>
          <a:lstStyle>
            <a:lvl1pPr marL="0" indent="0" algn="l">
              <a:buNone/>
              <a:defRPr sz="2800" i="1" baseline="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Optional subtitle</a:t>
            </a:r>
          </a:p>
        </p:txBody>
      </p:sp>
      <p:sp>
        <p:nvSpPr>
          <p:cNvPr id="17" name="Text Placeholder 16"/>
          <p:cNvSpPr>
            <a:spLocks noGrp="1"/>
          </p:cNvSpPr>
          <p:nvPr>
            <p:ph type="body" sz="quarter" idx="14" hasCustomPrompt="1"/>
          </p:nvPr>
        </p:nvSpPr>
        <p:spPr>
          <a:xfrm>
            <a:off x="4165600" y="2743200"/>
            <a:ext cx="8026400" cy="533400"/>
          </a:xfrm>
        </p:spPr>
        <p:txBody>
          <a:bodyPr/>
          <a:lstStyle>
            <a:lvl1pPr>
              <a:buNone/>
              <a:defRPr b="1">
                <a:solidFill>
                  <a:srgbClr val="0A4F90"/>
                </a:solidFill>
              </a:defRPr>
            </a:lvl1pPr>
            <a:lvl2pPr>
              <a:buNone/>
              <a:defRPr/>
            </a:lvl2pPr>
            <a:lvl3pPr>
              <a:buNone/>
              <a:defRPr/>
            </a:lvl3pPr>
            <a:lvl4pPr>
              <a:buNone/>
              <a:defRPr/>
            </a:lvl4pPr>
            <a:lvl5pPr>
              <a:buNone/>
              <a:defRPr/>
            </a:lvl5pPr>
          </a:lstStyle>
          <a:p>
            <a:pPr lvl="0"/>
            <a:r>
              <a:rPr lang="en-US"/>
              <a:t>Specific Title/Session Name</a:t>
            </a:r>
          </a:p>
        </p:txBody>
      </p:sp>
      <p:sp>
        <p:nvSpPr>
          <p:cNvPr id="19" name="Text Placeholder 18"/>
          <p:cNvSpPr>
            <a:spLocks noGrp="1"/>
          </p:cNvSpPr>
          <p:nvPr>
            <p:ph type="body" sz="quarter" idx="15" hasCustomPrompt="1"/>
          </p:nvPr>
        </p:nvSpPr>
        <p:spPr>
          <a:xfrm>
            <a:off x="4165600" y="3352800"/>
            <a:ext cx="8026400" cy="533400"/>
          </a:xfrm>
        </p:spPr>
        <p:txBody>
          <a:bodyPr>
            <a:normAutofit/>
          </a:bodyPr>
          <a:lstStyle>
            <a:lvl1pPr>
              <a:buNone/>
              <a:defRPr sz="2800">
                <a:solidFill>
                  <a:schemeClr val="tx1"/>
                </a:solidFill>
              </a:defRPr>
            </a:lvl1pPr>
          </a:lstStyle>
          <a:p>
            <a:pPr lvl="0"/>
            <a:r>
              <a:rPr lang="en-US"/>
              <a:t>Speaker name, credentials</a:t>
            </a:r>
          </a:p>
        </p:txBody>
      </p:sp>
      <p:sp>
        <p:nvSpPr>
          <p:cNvPr id="20" name="Text Placeholder 18"/>
          <p:cNvSpPr>
            <a:spLocks noGrp="1"/>
          </p:cNvSpPr>
          <p:nvPr>
            <p:ph type="body" sz="quarter" idx="16" hasCustomPrompt="1"/>
          </p:nvPr>
        </p:nvSpPr>
        <p:spPr>
          <a:xfrm>
            <a:off x="4165600" y="3886200"/>
            <a:ext cx="8026400" cy="533400"/>
          </a:xfrm>
        </p:spPr>
        <p:txBody>
          <a:bodyPr>
            <a:normAutofit/>
          </a:bodyPr>
          <a:lstStyle>
            <a:lvl1pPr>
              <a:buNone/>
              <a:defRPr sz="2800" baseline="0">
                <a:solidFill>
                  <a:schemeClr val="tx1"/>
                </a:solidFill>
              </a:defRPr>
            </a:lvl1pPr>
          </a:lstStyle>
          <a:p>
            <a:pPr lvl="0"/>
            <a:r>
              <a:rPr lang="en-US"/>
              <a:t>Location or speaker organization</a:t>
            </a:r>
          </a:p>
        </p:txBody>
      </p:sp>
      <p:sp>
        <p:nvSpPr>
          <p:cNvPr id="13" name="Text Placeholder 12"/>
          <p:cNvSpPr>
            <a:spLocks noGrp="1"/>
          </p:cNvSpPr>
          <p:nvPr>
            <p:ph type="body" sz="quarter" idx="12" hasCustomPrompt="1"/>
          </p:nvPr>
        </p:nvSpPr>
        <p:spPr>
          <a:xfrm>
            <a:off x="4165600" y="4648200"/>
            <a:ext cx="5283200" cy="457200"/>
          </a:xfrm>
        </p:spPr>
        <p:txBody>
          <a:bodyPr>
            <a:noAutofit/>
          </a:bodyPr>
          <a:lstStyle>
            <a:lvl1pPr>
              <a:buNone/>
              <a:defRPr sz="2000" i="0"/>
            </a:lvl1pPr>
          </a:lstStyle>
          <a:p>
            <a:pPr lvl="0"/>
            <a:r>
              <a:rPr lang="en-US"/>
              <a:t>Date</a:t>
            </a:r>
          </a:p>
        </p:txBody>
      </p:sp>
      <p:sp>
        <p:nvSpPr>
          <p:cNvPr id="11" name="Text Placeholder 10"/>
          <p:cNvSpPr>
            <a:spLocks noGrp="1"/>
          </p:cNvSpPr>
          <p:nvPr>
            <p:ph type="body" sz="quarter" idx="18" hasCustomPrompt="1"/>
          </p:nvPr>
        </p:nvSpPr>
        <p:spPr>
          <a:xfrm>
            <a:off x="101600" y="6172200"/>
            <a:ext cx="7924800" cy="304800"/>
          </a:xfrm>
        </p:spPr>
        <p:txBody>
          <a:bodyPr>
            <a:noAutofit/>
          </a:bodyPr>
          <a:lstStyle>
            <a:lvl1pPr>
              <a:buNone/>
              <a:defRPr sz="2000" i="0" baseline="0">
                <a:solidFill>
                  <a:schemeClr val="tx1"/>
                </a:solidFill>
              </a:defRPr>
            </a:lvl1pPr>
          </a:lstStyle>
          <a:p>
            <a:pPr lvl="0"/>
            <a:r>
              <a:rPr lang="en-US" sz="1600"/>
              <a:t>Optional tagline, disclaimer, contributors, etc.</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5501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Photo">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CE48458F-948F-48BC-91CC-4F3976B531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53664" y="5446713"/>
            <a:ext cx="18383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E60B6C50-9F00-4273-A4EA-FE8DB314330A}"/>
              </a:ext>
            </a:extLst>
          </p:cNvPr>
          <p:cNvCxnSpPr/>
          <p:nvPr userDrawn="1"/>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9" name="Picture Placeholder 8"/>
          <p:cNvSpPr>
            <a:spLocks noGrp="1"/>
          </p:cNvSpPr>
          <p:nvPr>
            <p:ph type="pic" sz="quarter" idx="13"/>
          </p:nvPr>
        </p:nvSpPr>
        <p:spPr>
          <a:xfrm>
            <a:off x="2320291" y="1906590"/>
            <a:ext cx="7749540" cy="3921125"/>
          </a:xfrm>
        </p:spPr>
        <p:txBody>
          <a:bodyPr/>
          <a:lstStyle/>
          <a:p>
            <a:pPr lvl="0"/>
            <a:endParaRPr lang="en-US" noProof="0"/>
          </a:p>
        </p:txBody>
      </p:sp>
      <p:sp>
        <p:nvSpPr>
          <p:cNvPr id="6" name="Date Placeholder 3">
            <a:extLst>
              <a:ext uri="{FF2B5EF4-FFF2-40B4-BE49-F238E27FC236}">
                <a16:creationId xmlns:a16="http://schemas.microsoft.com/office/drawing/2014/main" id="{0EA99711-6E80-4BFB-945B-15943A686830}"/>
              </a:ext>
            </a:extLst>
          </p:cNvPr>
          <p:cNvSpPr>
            <a:spLocks noGrp="1"/>
          </p:cNvSpPr>
          <p:nvPr>
            <p:ph type="dt" sz="half" idx="14"/>
          </p:nvPr>
        </p:nvSpPr>
        <p:spPr/>
        <p:txBody>
          <a:bodyPr/>
          <a:lstStyle>
            <a:lvl1pPr>
              <a:defRPr/>
            </a:lvl1pPr>
          </a:lstStyle>
          <a:p>
            <a:pPr>
              <a:defRPr/>
            </a:pPr>
            <a:fld id="{B208AB61-926A-4A52-8263-FB82AF872F82}" type="datetime1">
              <a:rPr lang="en-US"/>
              <a:pPr>
                <a:defRPr/>
              </a:pPr>
              <a:t>2/21/2024</a:t>
            </a:fld>
            <a:endParaRPr lang="en-US"/>
          </a:p>
        </p:txBody>
      </p:sp>
      <p:sp>
        <p:nvSpPr>
          <p:cNvPr id="7" name="Footer Placeholder 4">
            <a:extLst>
              <a:ext uri="{FF2B5EF4-FFF2-40B4-BE49-F238E27FC236}">
                <a16:creationId xmlns:a16="http://schemas.microsoft.com/office/drawing/2014/main" id="{96410C96-79BD-4C22-99EA-CBA1AED5D5B1}"/>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EADD5E1B-9F36-46D5-AB6B-ED1FCC7597A1}"/>
              </a:ext>
            </a:extLst>
          </p:cNvPr>
          <p:cNvSpPr>
            <a:spLocks noGrp="1"/>
          </p:cNvSpPr>
          <p:nvPr>
            <p:ph type="sldNum" sz="quarter" idx="16"/>
          </p:nvPr>
        </p:nvSpPr>
        <p:spPr/>
        <p:txBody>
          <a:bodyPr/>
          <a:lstStyle>
            <a:lvl1pPr>
              <a:defRPr/>
            </a:lvl1pPr>
          </a:lstStyle>
          <a:p>
            <a:pPr>
              <a:defRPr/>
            </a:pPr>
            <a:fld id="{3D6A5C94-5430-4FD0-ACB5-64B2E45FD6E6}" type="slidenum">
              <a:rPr lang="en-US" altLang="en-US"/>
              <a:pPr>
                <a:defRPr/>
              </a:pPr>
              <a:t>‹#›</a:t>
            </a:fld>
            <a:endParaRPr lang="en-US" altLang="en-US"/>
          </a:p>
        </p:txBody>
      </p:sp>
    </p:spTree>
    <p:extLst>
      <p:ext uri="{BB962C8B-B14F-4D97-AF65-F5344CB8AC3E}">
        <p14:creationId xmlns:p14="http://schemas.microsoft.com/office/powerpoint/2010/main" val="72399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B">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1C245E-AFFF-406F-9573-2C5C7E1471C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7065818"/>
          </a:xfrm>
          <a:prstGeom prst="rect">
            <a:avLst/>
          </a:prstGeom>
        </p:spPr>
      </p:pic>
      <p:sp>
        <p:nvSpPr>
          <p:cNvPr id="15" name="Title 14"/>
          <p:cNvSpPr>
            <a:spLocks noGrp="1"/>
          </p:cNvSpPr>
          <p:nvPr>
            <p:ph type="title" hasCustomPrompt="1"/>
          </p:nvPr>
        </p:nvSpPr>
        <p:spPr>
          <a:xfrm>
            <a:off x="711200" y="1981200"/>
            <a:ext cx="10972800" cy="762000"/>
          </a:xfrm>
        </p:spPr>
        <p:txBody>
          <a:bodyPr/>
          <a:lstStyle>
            <a:lvl1pPr>
              <a:defRPr/>
            </a:lvl1pPr>
          </a:lstStyle>
          <a:p>
            <a:r>
              <a:rPr lang="en-US"/>
              <a:t>Presentation/Conference Title</a:t>
            </a:r>
          </a:p>
        </p:txBody>
      </p:sp>
      <p:sp>
        <p:nvSpPr>
          <p:cNvPr id="19" name="Text Placeholder 18"/>
          <p:cNvSpPr>
            <a:spLocks noGrp="1"/>
          </p:cNvSpPr>
          <p:nvPr>
            <p:ph type="body" sz="quarter" idx="16" hasCustomPrompt="1"/>
          </p:nvPr>
        </p:nvSpPr>
        <p:spPr>
          <a:xfrm>
            <a:off x="711200" y="2743200"/>
            <a:ext cx="10972800" cy="609600"/>
          </a:xfrm>
        </p:spPr>
        <p:txBody>
          <a:bodyPr/>
          <a:lstStyle>
            <a:lvl1pPr algn="ctr">
              <a:buNone/>
              <a:defRPr>
                <a:solidFill>
                  <a:schemeClr val="tx1"/>
                </a:solidFill>
              </a:defRPr>
            </a:lvl1pPr>
          </a:lstStyle>
          <a:p>
            <a:pPr lvl="0"/>
            <a:r>
              <a:rPr lang="en-US"/>
              <a:t>Subtitle or session name</a:t>
            </a:r>
          </a:p>
        </p:txBody>
      </p:sp>
      <p:sp>
        <p:nvSpPr>
          <p:cNvPr id="21" name="Text Placeholder 18"/>
          <p:cNvSpPr>
            <a:spLocks noGrp="1"/>
          </p:cNvSpPr>
          <p:nvPr>
            <p:ph type="body" sz="quarter" idx="18" hasCustomPrompt="1"/>
          </p:nvPr>
        </p:nvSpPr>
        <p:spPr>
          <a:xfrm>
            <a:off x="711200" y="3352800"/>
            <a:ext cx="10972800" cy="609600"/>
          </a:xfrm>
        </p:spPr>
        <p:txBody>
          <a:bodyPr/>
          <a:lstStyle>
            <a:lvl1pPr algn="ctr">
              <a:buNone/>
              <a:defRPr baseline="0">
                <a:solidFill>
                  <a:schemeClr val="tx1"/>
                </a:solidFill>
              </a:defRPr>
            </a:lvl1pPr>
          </a:lstStyle>
          <a:p>
            <a:pPr lvl="0"/>
            <a:r>
              <a:rPr lang="en-US"/>
              <a:t>Speaker name, credentials</a:t>
            </a:r>
          </a:p>
        </p:txBody>
      </p:sp>
      <p:sp>
        <p:nvSpPr>
          <p:cNvPr id="20" name="Text Placeholder 18"/>
          <p:cNvSpPr>
            <a:spLocks noGrp="1"/>
          </p:cNvSpPr>
          <p:nvPr>
            <p:ph type="body" sz="quarter" idx="17" hasCustomPrompt="1"/>
          </p:nvPr>
        </p:nvSpPr>
        <p:spPr>
          <a:xfrm>
            <a:off x="711200" y="3962400"/>
            <a:ext cx="10972800" cy="609600"/>
          </a:xfrm>
        </p:spPr>
        <p:txBody>
          <a:bodyPr/>
          <a:lstStyle>
            <a:lvl1pPr algn="ctr">
              <a:buNone/>
              <a:defRPr>
                <a:solidFill>
                  <a:schemeClr val="tx1"/>
                </a:solidFill>
              </a:defRPr>
            </a:lvl1pPr>
          </a:lstStyle>
          <a:p>
            <a:pPr lvl="0"/>
            <a:r>
              <a:rPr lang="en-US"/>
              <a:t>Location or speaker organization</a:t>
            </a:r>
          </a:p>
        </p:txBody>
      </p:sp>
      <p:sp>
        <p:nvSpPr>
          <p:cNvPr id="10" name="Text Placeholder 12"/>
          <p:cNvSpPr>
            <a:spLocks noGrp="1"/>
          </p:cNvSpPr>
          <p:nvPr>
            <p:ph type="body" sz="quarter" idx="12" hasCustomPrompt="1"/>
          </p:nvPr>
        </p:nvSpPr>
        <p:spPr>
          <a:xfrm>
            <a:off x="1930400" y="4800600"/>
            <a:ext cx="8534400" cy="457200"/>
          </a:xfrm>
        </p:spPr>
        <p:txBody>
          <a:bodyPr>
            <a:noAutofit/>
          </a:bodyPr>
          <a:lstStyle>
            <a:lvl1pPr algn="ctr">
              <a:buNone/>
              <a:defRPr sz="2000" i="0"/>
            </a:lvl1pPr>
          </a:lstStyle>
          <a:p>
            <a:pPr lvl="0"/>
            <a:r>
              <a:rPr lang="en-US"/>
              <a:t>Date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eneral Content ">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967395-972D-4D45-A72D-BCAB9768EB5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9510"/>
          <a:stretch/>
        </p:blipFill>
        <p:spPr>
          <a:xfrm>
            <a:off x="0" y="5410200"/>
            <a:ext cx="12192000" cy="1447800"/>
          </a:xfrm>
          <a:prstGeom prst="rect">
            <a:avLst/>
          </a:prstGeom>
        </p:spPr>
      </p:pic>
      <p:sp>
        <p:nvSpPr>
          <p:cNvPr id="2" name="Title 1"/>
          <p:cNvSpPr>
            <a:spLocks noGrp="1"/>
          </p:cNvSpPr>
          <p:nvPr>
            <p:ph type="title" hasCustomPrompt="1"/>
          </p:nvPr>
        </p:nvSpPr>
        <p:spPr/>
        <p:txBody>
          <a:bodyPr/>
          <a:lstStyle>
            <a:lvl1pPr>
              <a:defRPr/>
            </a:lvl1pPr>
          </a:lstStyle>
          <a:p>
            <a:r>
              <a:rPr lang="en-US"/>
              <a:t>Add slide title</a:t>
            </a:r>
          </a:p>
        </p:txBody>
      </p:sp>
      <p:sp>
        <p:nvSpPr>
          <p:cNvPr id="3" name="Content Placeholder 2"/>
          <p:cNvSpPr>
            <a:spLocks noGrp="1"/>
          </p:cNvSpPr>
          <p:nvPr>
            <p:ph idx="1" hasCustomPrompt="1"/>
          </p:nvPr>
        </p:nvSpPr>
        <p:spPr>
          <a:xfrm>
            <a:off x="609600" y="1600201"/>
            <a:ext cx="10972800" cy="3886200"/>
          </a:xfrm>
        </p:spPr>
        <p:txBody>
          <a:bodyPr/>
          <a:lstStyle>
            <a:lvl1pPr>
              <a:defRPr/>
            </a:lvl1pPr>
            <a:lvl2pPr>
              <a:defRPr/>
            </a:lvl2pPr>
            <a:lvl3pPr>
              <a:defRPr/>
            </a:lvl3pPr>
            <a:lvl5pPr marL="2057400" indent="-228600">
              <a:buFont typeface="Wingdings" panose="05000000000000000000" pitchFamily="2" charset="2"/>
              <a:buChar char="Ø"/>
              <a:defRPr/>
            </a:lvl5pPr>
          </a:lstStyle>
          <a:p>
            <a:pPr lvl="0"/>
            <a:r>
              <a:rPr lang="en-US"/>
              <a:t>Add slide content</a:t>
            </a:r>
          </a:p>
          <a:p>
            <a:pPr lvl="1"/>
            <a:r>
              <a:rPr lang="en-US"/>
              <a:t>Add second level</a:t>
            </a:r>
          </a:p>
          <a:p>
            <a:pPr lvl="2"/>
            <a:r>
              <a:rPr lang="en-US"/>
              <a:t>Add third level</a:t>
            </a:r>
          </a:p>
          <a:p>
            <a:pPr lvl="3"/>
            <a:r>
              <a:rPr lang="en-US"/>
              <a:t>Add fourth level</a:t>
            </a:r>
          </a:p>
          <a:p>
            <a:pPr lvl="4"/>
            <a:r>
              <a:rPr lang="en-US"/>
              <a:t>Add fifth level</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9023670-3EF3-4700-B3B4-23872450B8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12192000" cy="1524000"/>
          </a:xfrm>
          <a:prstGeom prst="rect">
            <a:avLst/>
          </a:prstGeom>
        </p:spPr>
      </p:pic>
      <p:sp>
        <p:nvSpPr>
          <p:cNvPr id="3" name="Text Placeholder 2"/>
          <p:cNvSpPr>
            <a:spLocks noGrp="1"/>
          </p:cNvSpPr>
          <p:nvPr>
            <p:ph type="body" idx="1" hasCustomPrompt="1"/>
          </p:nvPr>
        </p:nvSpPr>
        <p:spPr>
          <a:xfrm>
            <a:off x="963084" y="2928939"/>
            <a:ext cx="103632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Add subtext</a:t>
            </a:r>
          </a:p>
        </p:txBody>
      </p:sp>
      <p:sp>
        <p:nvSpPr>
          <p:cNvPr id="2" name="Title 1"/>
          <p:cNvSpPr>
            <a:spLocks noGrp="1"/>
          </p:cNvSpPr>
          <p:nvPr>
            <p:ph type="title" hasCustomPrompt="1"/>
          </p:nvPr>
        </p:nvSpPr>
        <p:spPr>
          <a:xfrm>
            <a:off x="963084" y="4429126"/>
            <a:ext cx="10363200" cy="1057275"/>
          </a:xfrm>
        </p:spPr>
        <p:txBody>
          <a:bodyPr anchor="t">
            <a:noAutofit/>
          </a:bodyPr>
          <a:lstStyle>
            <a:lvl1pPr algn="l">
              <a:defRPr sz="3200" b="0" cap="all"/>
            </a:lvl1pPr>
          </a:lstStyle>
          <a:p>
            <a:r>
              <a:rPr lang="en-US"/>
              <a:t>Add title</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lumns (no subhead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CCD8635-0F26-43B0-9588-EBE6E3DED5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12192000" cy="1524000"/>
          </a:xfrm>
          <a:prstGeom prst="rect">
            <a:avLst/>
          </a:prstGeom>
        </p:spPr>
      </p:pic>
      <p:sp>
        <p:nvSpPr>
          <p:cNvPr id="2" name="Title 1"/>
          <p:cNvSpPr>
            <a:spLocks noGrp="1"/>
          </p:cNvSpPr>
          <p:nvPr>
            <p:ph type="title" hasCustomPrompt="1"/>
          </p:nvPr>
        </p:nvSpPr>
        <p:spPr/>
        <p:txBody>
          <a:bodyPr/>
          <a:lstStyle>
            <a:lvl1pPr>
              <a:defRPr/>
            </a:lvl1pPr>
          </a:lstStyle>
          <a:p>
            <a:r>
              <a:rPr lang="en-US"/>
              <a:t>Add slide title</a:t>
            </a:r>
          </a:p>
        </p:txBody>
      </p:sp>
      <p:sp>
        <p:nvSpPr>
          <p:cNvPr id="3" name="Content Placeholder 2"/>
          <p:cNvSpPr>
            <a:spLocks noGrp="1"/>
          </p:cNvSpPr>
          <p:nvPr>
            <p:ph sz="half" idx="1" hasCustomPrompt="1"/>
          </p:nvPr>
        </p:nvSpPr>
        <p:spPr>
          <a:xfrm>
            <a:off x="609600" y="1600201"/>
            <a:ext cx="53848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a:t>Add column 1 content</a:t>
            </a:r>
          </a:p>
          <a:p>
            <a:pPr lvl="1"/>
            <a:r>
              <a:rPr lang="en-US"/>
              <a:t>Add second level</a:t>
            </a:r>
          </a:p>
          <a:p>
            <a:pPr lvl="2"/>
            <a:r>
              <a:rPr lang="en-US"/>
              <a:t>Add third level</a:t>
            </a:r>
          </a:p>
          <a:p>
            <a:pPr lvl="3"/>
            <a:r>
              <a:rPr lang="en-US"/>
              <a:t>Add fourth level</a:t>
            </a:r>
          </a:p>
          <a:p>
            <a:pPr lvl="4"/>
            <a:r>
              <a:rPr lang="en-US"/>
              <a:t>Add fifth level</a:t>
            </a:r>
          </a:p>
        </p:txBody>
      </p:sp>
      <p:sp>
        <p:nvSpPr>
          <p:cNvPr id="4" name="Content Placeholder 3"/>
          <p:cNvSpPr>
            <a:spLocks noGrp="1"/>
          </p:cNvSpPr>
          <p:nvPr>
            <p:ph sz="half" idx="2" hasCustomPrompt="1"/>
          </p:nvPr>
        </p:nvSpPr>
        <p:spPr>
          <a:xfrm>
            <a:off x="6197600" y="1600201"/>
            <a:ext cx="53848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a:t>Add column 2 content</a:t>
            </a:r>
          </a:p>
          <a:p>
            <a:pPr lvl="1"/>
            <a:r>
              <a:rPr lang="en-US"/>
              <a:t>Add second level</a:t>
            </a:r>
          </a:p>
          <a:p>
            <a:pPr lvl="2"/>
            <a:r>
              <a:rPr lang="en-US"/>
              <a:t>Add third level</a:t>
            </a:r>
          </a:p>
          <a:p>
            <a:pPr lvl="3"/>
            <a:r>
              <a:rPr lang="en-US"/>
              <a:t>Add fourth level</a:t>
            </a:r>
          </a:p>
          <a:p>
            <a:pPr lvl="4"/>
            <a:r>
              <a:rPr lang="en-US"/>
              <a:t>Add fifth level</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lumns (w/ subhead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2E9C1B7-8390-4282-8E18-4439B1DCEB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12192000" cy="1524000"/>
          </a:xfrm>
          <a:prstGeom prst="rect">
            <a:avLst/>
          </a:prstGeom>
        </p:spPr>
      </p:pic>
      <p:sp>
        <p:nvSpPr>
          <p:cNvPr id="2" name="Title 1"/>
          <p:cNvSpPr>
            <a:spLocks noGrp="1"/>
          </p:cNvSpPr>
          <p:nvPr>
            <p:ph type="title" hasCustomPrompt="1"/>
          </p:nvPr>
        </p:nvSpPr>
        <p:spPr/>
        <p:txBody>
          <a:bodyPr/>
          <a:lstStyle>
            <a:lvl1pPr>
              <a:defRPr/>
            </a:lvl1pPr>
          </a:lstStyle>
          <a:p>
            <a:r>
              <a:rPr lang="en-US"/>
              <a:t>Add slide title</a:t>
            </a:r>
          </a:p>
        </p:txBody>
      </p:sp>
      <p:sp>
        <p:nvSpPr>
          <p:cNvPr id="3" name="Text Placeholder 2"/>
          <p:cNvSpPr>
            <a:spLocks noGrp="1"/>
          </p:cNvSpPr>
          <p:nvPr>
            <p:ph type="body" idx="1" hasCustomPrompt="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Column 1 title</a:t>
            </a:r>
          </a:p>
        </p:txBody>
      </p:sp>
      <p:sp>
        <p:nvSpPr>
          <p:cNvPr id="4" name="Content Placeholder 3"/>
          <p:cNvSpPr>
            <a:spLocks noGrp="1"/>
          </p:cNvSpPr>
          <p:nvPr>
            <p:ph sz="half" idx="2" hasCustomPrompt="1"/>
          </p:nvPr>
        </p:nvSpPr>
        <p:spPr>
          <a:xfrm>
            <a:off x="609600" y="2174876"/>
            <a:ext cx="5386917"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a:t>Add column 1 content</a:t>
            </a:r>
          </a:p>
          <a:p>
            <a:pPr lvl="1"/>
            <a:r>
              <a:rPr lang="en-US"/>
              <a:t>Add second level</a:t>
            </a:r>
          </a:p>
          <a:p>
            <a:pPr lvl="2"/>
            <a:r>
              <a:rPr lang="en-US"/>
              <a:t>Add third level</a:t>
            </a:r>
          </a:p>
          <a:p>
            <a:pPr lvl="3"/>
            <a:r>
              <a:rPr lang="en-US"/>
              <a:t>Add fourth level</a:t>
            </a:r>
          </a:p>
          <a:p>
            <a:pPr lvl="4"/>
            <a:r>
              <a:rPr lang="en-US"/>
              <a:t>Add fifth level</a:t>
            </a:r>
          </a:p>
        </p:txBody>
      </p:sp>
      <p:sp>
        <p:nvSpPr>
          <p:cNvPr id="5" name="Text Placeholder 4"/>
          <p:cNvSpPr>
            <a:spLocks noGrp="1"/>
          </p:cNvSpPr>
          <p:nvPr>
            <p:ph type="body" sz="quarter" idx="3" hasCustomPrompt="1"/>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Column 2 title</a:t>
            </a:r>
          </a:p>
        </p:txBody>
      </p:sp>
      <p:sp>
        <p:nvSpPr>
          <p:cNvPr id="6" name="Content Placeholder 5"/>
          <p:cNvSpPr>
            <a:spLocks noGrp="1"/>
          </p:cNvSpPr>
          <p:nvPr>
            <p:ph sz="quarter" idx="4" hasCustomPrompt="1"/>
          </p:nvPr>
        </p:nvSpPr>
        <p:spPr>
          <a:xfrm>
            <a:off x="6193368" y="2174876"/>
            <a:ext cx="5389033"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a:t>Add column 2 content</a:t>
            </a:r>
          </a:p>
          <a:p>
            <a:pPr lvl="1"/>
            <a:r>
              <a:rPr lang="en-US"/>
              <a:t>Add second level</a:t>
            </a:r>
          </a:p>
          <a:p>
            <a:pPr lvl="2"/>
            <a:r>
              <a:rPr lang="en-US"/>
              <a:t>Add third level</a:t>
            </a:r>
          </a:p>
          <a:p>
            <a:pPr lvl="3"/>
            <a:r>
              <a:rPr lang="en-US"/>
              <a:t>Add fourth level</a:t>
            </a:r>
          </a:p>
          <a:p>
            <a:pPr lvl="4"/>
            <a:r>
              <a:rPr lang="en-US"/>
              <a:t>Add fifth level</a:t>
            </a:r>
          </a:p>
        </p:txBody>
      </p:sp>
      <p:sp>
        <p:nvSpPr>
          <p:cNvPr id="9" name="Slide Number Placeholder 8"/>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8CE108-2AF3-48C1-B3EC-2163A9C324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12192000" cy="1524000"/>
          </a:xfrm>
          <a:prstGeom prst="rect">
            <a:avLst/>
          </a:prstGeom>
        </p:spPr>
      </p:pic>
      <p:sp>
        <p:nvSpPr>
          <p:cNvPr id="2" name="Title 1"/>
          <p:cNvSpPr>
            <a:spLocks noGrp="1"/>
          </p:cNvSpPr>
          <p:nvPr>
            <p:ph type="title" hasCustomPrompt="1"/>
          </p:nvPr>
        </p:nvSpPr>
        <p:spPr/>
        <p:txBody>
          <a:bodyPr/>
          <a:lstStyle>
            <a:lvl1pPr>
              <a:defRPr/>
            </a:lvl1pPr>
          </a:lstStyle>
          <a:p>
            <a:r>
              <a:rPr lang="en-US"/>
              <a:t>Add slide title</a:t>
            </a:r>
          </a:p>
        </p:txBody>
      </p:sp>
      <p:sp>
        <p:nvSpPr>
          <p:cNvPr id="5" name="Slide Number Placeholder 4"/>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3E8618A-F67A-4ADA-9D37-61F64456973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12192000" cy="1524000"/>
          </a:xfrm>
          <a:prstGeom prst="rect">
            <a:avLst/>
          </a:prstGeom>
        </p:spPr>
      </p:pic>
      <p:sp>
        <p:nvSpPr>
          <p:cNvPr id="3" name="Picture Placeholder 2"/>
          <p:cNvSpPr>
            <a:spLocks noGrp="1"/>
          </p:cNvSpPr>
          <p:nvPr>
            <p:ph type="pic" idx="1" hasCustomPrompt="1"/>
          </p:nvPr>
        </p:nvSpPr>
        <p:spPr>
          <a:xfrm>
            <a:off x="2389717" y="612775"/>
            <a:ext cx="73152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Insert a picture</a:t>
            </a:r>
          </a:p>
        </p:txBody>
      </p:sp>
      <p:sp>
        <p:nvSpPr>
          <p:cNvPr id="2" name="Title 1"/>
          <p:cNvSpPr>
            <a:spLocks noGrp="1"/>
          </p:cNvSpPr>
          <p:nvPr>
            <p:ph type="title" hasCustomPrompt="1"/>
          </p:nvPr>
        </p:nvSpPr>
        <p:spPr>
          <a:xfrm>
            <a:off x="2389717" y="4343400"/>
            <a:ext cx="7315200" cy="566738"/>
          </a:xfrm>
        </p:spPr>
        <p:txBody>
          <a:bodyPr anchor="b"/>
          <a:lstStyle>
            <a:lvl1pPr algn="l">
              <a:defRPr sz="2000" b="1"/>
            </a:lvl1pPr>
          </a:lstStyle>
          <a:p>
            <a:r>
              <a:rPr lang="en-US"/>
              <a:t>Add title</a:t>
            </a:r>
          </a:p>
        </p:txBody>
      </p:sp>
      <p:sp>
        <p:nvSpPr>
          <p:cNvPr id="4" name="Text Placeholder 3"/>
          <p:cNvSpPr>
            <a:spLocks noGrp="1"/>
          </p:cNvSpPr>
          <p:nvPr>
            <p:ph type="body" sz="half" idx="2" hasCustomPrompt="1"/>
          </p:nvPr>
        </p:nvSpPr>
        <p:spPr>
          <a:xfrm>
            <a:off x="2389717" y="4953000"/>
            <a:ext cx="7315200" cy="533400"/>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Add subtext</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1618"/>
            <a:ext cx="12191999" cy="7065818"/>
          </a:xfrm>
          <a:prstGeom prst="rect">
            <a:avLst/>
          </a:prstGeom>
        </p:spPr>
      </p:pic>
      <p:sp>
        <p:nvSpPr>
          <p:cNvPr id="8" name="Title 1"/>
          <p:cNvSpPr>
            <a:spLocks noGrp="1"/>
          </p:cNvSpPr>
          <p:nvPr>
            <p:ph type="title" hasCustomPrompt="1"/>
          </p:nvPr>
        </p:nvSpPr>
        <p:spPr>
          <a:xfrm>
            <a:off x="609600" y="1981200"/>
            <a:ext cx="10972800" cy="1143000"/>
          </a:xfrm>
        </p:spPr>
        <p:txBody>
          <a:bodyPr/>
          <a:lstStyle>
            <a:lvl1pPr>
              <a:defRPr>
                <a:solidFill>
                  <a:schemeClr val="bg1"/>
                </a:solidFill>
              </a:defRPr>
            </a:lvl1pPr>
          </a:lstStyle>
          <a:p>
            <a:r>
              <a:rPr lang="en-US"/>
              <a:t>Add closing slide title</a:t>
            </a:r>
          </a:p>
        </p:txBody>
      </p:sp>
      <p:sp>
        <p:nvSpPr>
          <p:cNvPr id="9" name="Title 1"/>
          <p:cNvSpPr txBox="1">
            <a:spLocks/>
          </p:cNvSpPr>
          <p:nvPr userDrawn="1"/>
        </p:nvSpPr>
        <p:spPr>
          <a:xfrm>
            <a:off x="2389717" y="3429000"/>
            <a:ext cx="7315200" cy="566738"/>
          </a:xfrm>
          <a:prstGeom prst="rect">
            <a:avLst/>
          </a:prstGeom>
        </p:spPr>
        <p:txBody>
          <a:bodyPr vert="horz" lIns="91440" tIns="45720" rIns="91440" bIns="45720" rtlCol="0" anchor="b">
            <a:normAutofit/>
          </a:bodyPr>
          <a:lstStyle>
            <a:lvl1pPr algn="l">
              <a:defRPr sz="2000" b="1"/>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baseline="0" noProof="0">
              <a:ln>
                <a:noFill/>
              </a:ln>
              <a:solidFill>
                <a:schemeClr val="bg1"/>
              </a:solidFill>
              <a:effectLst/>
              <a:uLnTx/>
              <a:uFillTx/>
              <a:latin typeface="+mj-lt"/>
              <a:ea typeface="+mj-ea"/>
              <a:cs typeface="+mj-cs"/>
            </a:endParaRPr>
          </a:p>
        </p:txBody>
      </p:sp>
      <p:pic>
        <p:nvPicPr>
          <p:cNvPr id="3" name="Picture 2" descr="Administration for Community Living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37600" y="5760433"/>
            <a:ext cx="3098285" cy="961042"/>
          </a:xfrm>
          <a:prstGeom prst="rect">
            <a:avLst/>
          </a:prstGeom>
        </p:spPr>
      </p:pic>
      <p:sp>
        <p:nvSpPr>
          <p:cNvPr id="6" name="Slide Number Placeholder 3"/>
          <p:cNvSpPr>
            <a:spLocks noGrp="1"/>
          </p:cNvSpPr>
          <p:nvPr>
            <p:ph type="sldNum" sz="quarter" idx="12"/>
          </p:nvPr>
        </p:nvSpPr>
        <p:spPr>
          <a:xfrm>
            <a:off x="4673600" y="6356351"/>
            <a:ext cx="2844800" cy="365125"/>
          </a:xfrm>
        </p:spPr>
        <p:txBody>
          <a:bodyPr/>
          <a:lstStyle/>
          <a:p>
            <a:fld id="{7AA28999-D008-419E-9628-EE1C64F81F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673600" y="6356351"/>
            <a:ext cx="2844800" cy="365125"/>
          </a:xfrm>
          <a:prstGeom prst="rect">
            <a:avLst/>
          </a:prstGeom>
        </p:spPr>
        <p:txBody>
          <a:bodyPr vert="horz" lIns="91440" tIns="45720" rIns="91440" bIns="45720" rtlCol="0" anchor="ctr"/>
          <a:lstStyle>
            <a:lvl1pPr algn="ctr">
              <a:defRPr sz="1400">
                <a:solidFill>
                  <a:schemeClr val="bg1">
                    <a:lumMod val="85000"/>
                  </a:schemeClr>
                </a:solidFill>
              </a:defRPr>
            </a:lvl1pPr>
          </a:lstStyle>
          <a:p>
            <a:fld id="{7AA28999-D008-419E-9628-EE1C64F81F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7" r:id="rId8"/>
    <p:sldLayoutId id="2147483655" r:id="rId9"/>
    <p:sldLayoutId id="2147483659" r:id="rId10"/>
    <p:sldLayoutId id="2147483660" r:id="rId11"/>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acl.gov/OAArule"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s://acl.gov/sites/default/files/common/OlderAmericansImpact2019.pdf" TargetMode="External"/><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hyperlink" Target="https://www.govinfo.gov/content/pkg/FR-2024-02-14/pdf/2024-01913.pdf" TargetMode="External"/><Relationship Id="rId2" Type="http://schemas.openxmlformats.org/officeDocument/2006/relationships/notesSlide" Target="../notesSlides/notesSlide44.xml"/><Relationship Id="rId1" Type="http://schemas.openxmlformats.org/officeDocument/2006/relationships/slideLayout" Target="../slideLayouts/slideLayout3.xml"/><Relationship Id="rId4" Type="http://schemas.openxmlformats.org/officeDocument/2006/relationships/hyperlink" Target="https://acl.gov/OAArule"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teya.swoogo.com/2024-title-vi" TargetMode="External"/><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govinfo.gov/content/pkg/FR-2024-02-14/pdf/2024-01913.pdf"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80BD48A-2922-EB2F-318A-EC4DB29FF080}"/>
              </a:ext>
              <a:ext uri="{C183D7F6-B498-43B3-948B-1728B52AA6E4}">
                <adec:decorative xmlns:adec="http://schemas.microsoft.com/office/drawing/2017/decorative" val="0"/>
              </a:ext>
            </a:extLst>
          </p:cNvPr>
          <p:cNvSpPr>
            <a:spLocks noGrp="1"/>
          </p:cNvSpPr>
          <p:nvPr>
            <p:ph type="title"/>
          </p:nvPr>
        </p:nvSpPr>
        <p:spPr>
          <a:xfrm>
            <a:off x="711200" y="1757994"/>
            <a:ext cx="10972800" cy="1447800"/>
          </a:xfr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a:ln>
                  <a:noFill/>
                </a:ln>
                <a:solidFill>
                  <a:srgbClr val="002060"/>
                </a:solidFill>
                <a:effectLst/>
                <a:uLnTx/>
                <a:uFillTx/>
                <a:latin typeface="+mj-lt"/>
                <a:ea typeface="+mj-ea"/>
                <a:cs typeface="+mj-cs"/>
              </a:rPr>
              <a:t>Back to Basics: Stewardship, Oversight, and Advocacy Responsibilities</a:t>
            </a:r>
            <a:endParaRPr kumimoji="0" lang="en-US" sz="4000" b="1" i="0" u="none" strike="noStrike" kern="1200" cap="none" spc="0" normalizeH="0" baseline="0" noProof="0">
              <a:ln>
                <a:noFill/>
              </a:ln>
              <a:solidFill>
                <a:srgbClr val="002060"/>
              </a:solidFill>
              <a:effectLst/>
              <a:uLnTx/>
              <a:uFillTx/>
              <a:latin typeface="+mj-lt"/>
              <a:ea typeface="+mj-ea"/>
              <a:cs typeface="Arial"/>
            </a:endParaRPr>
          </a:p>
        </p:txBody>
      </p:sp>
      <p:sp>
        <p:nvSpPr>
          <p:cNvPr id="5" name="Text Placeholder 4" descr="Alison Barkoff&#10;Acting Administrator and Assistant Secretary for Aging&#10;">
            <a:extLst>
              <a:ext uri="{C183D7F6-B498-43B3-948B-1728B52AA6E4}">
                <adec:decorative xmlns:adec="http://schemas.microsoft.com/office/drawing/2017/decorative" val="0"/>
              </a:ext>
            </a:extLst>
          </p:cNvPr>
          <p:cNvSpPr>
            <a:spLocks noGrp="1"/>
          </p:cNvSpPr>
          <p:nvPr>
            <p:ph type="body" sz="quarter" idx="17"/>
          </p:nvPr>
        </p:nvSpPr>
        <p:spPr>
          <a:xfrm>
            <a:off x="1413641" y="3360569"/>
            <a:ext cx="9364717" cy="1850643"/>
          </a:xfrm>
        </p:spPr>
        <p:txBody>
          <a:bodyPr>
            <a:noAutofit/>
          </a:bodyPr>
          <a:lstStyle/>
          <a:p>
            <a:r>
              <a:rPr lang="en-US" sz="2400">
                <a:solidFill>
                  <a:srgbClr val="002060"/>
                </a:solidFill>
              </a:rPr>
              <a:t>Edwin Walker, Senior Advisor</a:t>
            </a:r>
          </a:p>
          <a:p>
            <a:r>
              <a:rPr lang="en-US" sz="2400">
                <a:solidFill>
                  <a:srgbClr val="002060"/>
                </a:solidFill>
              </a:rPr>
              <a:t>Alice Kelsey, Deputy Director for the Administration on Aging</a:t>
            </a:r>
          </a:p>
          <a:p>
            <a:r>
              <a:rPr lang="en-US" sz="2400">
                <a:solidFill>
                  <a:srgbClr val="002060"/>
                </a:solidFill>
              </a:rPr>
              <a:t>Percy Devine, Regional Administrator</a:t>
            </a:r>
          </a:p>
          <a:p>
            <a:r>
              <a:rPr lang="en-US" sz="2400">
                <a:solidFill>
                  <a:srgbClr val="002060"/>
                </a:solidFill>
              </a:rPr>
              <a:t>Costas Miskis, Regional Administrator</a:t>
            </a:r>
          </a:p>
          <a:p>
            <a:endParaRPr lang="en-US" sz="2400">
              <a:solidFill>
                <a:srgbClr val="002060"/>
              </a:solidFill>
            </a:endParaRPr>
          </a:p>
        </p:txBody>
      </p:sp>
      <p:sp>
        <p:nvSpPr>
          <p:cNvPr id="10" name="Text Placeholder 5">
            <a:extLst>
              <a:ext uri="{FF2B5EF4-FFF2-40B4-BE49-F238E27FC236}">
                <a16:creationId xmlns:a16="http://schemas.microsoft.com/office/drawing/2014/main" id="{48D6F1BE-2269-9427-B0CA-1AF00AC8D06A}"/>
              </a:ext>
              <a:ext uri="{C183D7F6-B498-43B3-948B-1728B52AA6E4}">
                <adec:decorative xmlns:adec="http://schemas.microsoft.com/office/drawing/2017/decorative" val="0"/>
              </a:ext>
            </a:extLst>
          </p:cNvPr>
          <p:cNvSpPr>
            <a:spLocks noGrp="1"/>
          </p:cNvSpPr>
          <p:nvPr>
            <p:ph type="body" sz="quarter" idx="12"/>
          </p:nvPr>
        </p:nvSpPr>
        <p:spPr>
          <a:xfrm>
            <a:off x="1930400" y="5211212"/>
            <a:ext cx="8534400" cy="457200"/>
          </a:xfrm>
        </p:spPr>
        <p:txBody>
          <a:bodyPr vert="horz" lIns="91440" tIns="45720" rIns="91440" bIns="45720" rtlCol="0" anchor="t">
            <a:noAutofit/>
          </a:bodyPr>
          <a:lstStyle/>
          <a:p>
            <a:pPr>
              <a:defRPr/>
            </a:pPr>
            <a:r>
              <a:rPr lang="en-US" sz="2400" i="1">
                <a:solidFill>
                  <a:srgbClr val="002060"/>
                </a:solidFill>
              </a:rPr>
              <a:t>February 15,</a:t>
            </a:r>
            <a:r>
              <a:rPr kumimoji="0" lang="en-US" sz="2400" b="0" i="1" u="none" strike="noStrike" kern="1200" cap="none" spc="0" normalizeH="0" baseline="0" noProof="0">
                <a:ln>
                  <a:noFill/>
                </a:ln>
                <a:solidFill>
                  <a:srgbClr val="002060"/>
                </a:solidFill>
                <a:effectLst/>
                <a:uLnTx/>
                <a:uFillTx/>
                <a:latin typeface="+mn-lt"/>
                <a:ea typeface="+mn-ea"/>
                <a:cs typeface="+mn-cs"/>
              </a:rPr>
              <a:t> 2024</a:t>
            </a:r>
          </a:p>
          <a:p>
            <a:pPr marL="228600" marR="0" lvl="0" indent="-228600" algn="ctr" defTabSz="914400" rtl="0" eaLnBrk="1" fontAlgn="auto" latinLnBrk="0" hangingPunct="1">
              <a:lnSpc>
                <a:spcPct val="100000"/>
              </a:lnSpc>
              <a:spcBef>
                <a:spcPct val="20000"/>
              </a:spcBef>
              <a:spcAft>
                <a:spcPts val="0"/>
              </a:spcAft>
              <a:buClr>
                <a:schemeClr val="tx2"/>
              </a:buClr>
              <a:buSzTx/>
              <a:buFont typeface="Arial" pitchFamily="34" charset="0"/>
              <a:buNone/>
              <a:tabLst/>
              <a:defRPr/>
            </a:pPr>
            <a:endParaRPr kumimoji="0" lang="en-US" sz="2400" b="0" i="1" u="none" strike="noStrike" kern="1200" cap="none" spc="0" normalizeH="0" baseline="0" noProof="0">
              <a:ln>
                <a:noFill/>
              </a:ln>
              <a:solidFill>
                <a:srgbClr val="002060"/>
              </a:solidFill>
              <a:effectLst/>
              <a:uLnTx/>
              <a:uFillTx/>
              <a:latin typeface="+mn-lt"/>
              <a:ea typeface="+mn-ea"/>
              <a:cs typeface="+mn-cs"/>
            </a:endParaRPr>
          </a:p>
        </p:txBody>
      </p:sp>
      <p:sp>
        <p:nvSpPr>
          <p:cNvPr id="11" name="TextBox 10">
            <a:extLst>
              <a:ext uri="{FF2B5EF4-FFF2-40B4-BE49-F238E27FC236}">
                <a16:creationId xmlns:a16="http://schemas.microsoft.com/office/drawing/2014/main" id="{F7537689-8443-2A06-1A5C-8882B37B7A61}"/>
              </a:ext>
            </a:extLst>
          </p:cNvPr>
          <p:cNvSpPr txBox="1"/>
          <p:nvPr/>
        </p:nvSpPr>
        <p:spPr>
          <a:xfrm>
            <a:off x="3184420" y="5668412"/>
            <a:ext cx="6026359" cy="461665"/>
          </a:xfrm>
          <a:prstGeom prst="rect">
            <a:avLst/>
          </a:prstGeom>
          <a:noFill/>
        </p:spPr>
        <p:txBody>
          <a:bodyPr wrap="square" rtlCol="0">
            <a:spAutoFit/>
          </a:bodyPr>
          <a:lstStyle/>
          <a:p>
            <a:r>
              <a:rPr lang="en-US" sz="2400">
                <a:solidFill>
                  <a:srgbClr val="002060"/>
                </a:solidFill>
              </a:rPr>
              <a:t>Administration for Community Living (ACL)</a:t>
            </a:r>
          </a:p>
        </p:txBody>
      </p:sp>
    </p:spTree>
    <p:extLst>
      <p:ext uri="{BB962C8B-B14F-4D97-AF65-F5344CB8AC3E}">
        <p14:creationId xmlns:p14="http://schemas.microsoft.com/office/powerpoint/2010/main" val="1408652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a:solidFill>
                  <a:srgbClr val="002060"/>
                </a:solidFill>
              </a:rPr>
              <a:t>Effective and Compliance Dates</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5" y="1364974"/>
            <a:ext cx="10961811" cy="4465982"/>
          </a:xfrm>
        </p:spPr>
        <p:txBody>
          <a:bodyPr vert="horz" lIns="91440" tIns="45720" rIns="91440" bIns="45720" rtlCol="0" anchor="t">
            <a:normAutofit lnSpcReduction="10000"/>
          </a:bodyPr>
          <a:lstStyle/>
          <a:p>
            <a:pPr>
              <a:lnSpc>
                <a:spcPct val="120000"/>
              </a:lnSpc>
            </a:pPr>
            <a:r>
              <a:rPr lang="en-US" sz="2800" b="1">
                <a:solidFill>
                  <a:srgbClr val="002060"/>
                </a:solidFill>
                <a:effectLst/>
                <a:ea typeface="Calibri" panose="020F0502020204030204" pitchFamily="34" charset="0"/>
              </a:rPr>
              <a:t>Effective Date: </a:t>
            </a:r>
            <a:r>
              <a:rPr lang="en-US" sz="2800">
                <a:solidFill>
                  <a:srgbClr val="002060"/>
                </a:solidFill>
                <a:effectLst/>
                <a:ea typeface="Calibri" panose="020F0502020204030204" pitchFamily="34" charset="0"/>
              </a:rPr>
              <a:t>30 days after publication in the Federal Register, or </a:t>
            </a:r>
            <a:r>
              <a:rPr lang="en-US" sz="2800">
                <a:solidFill>
                  <a:srgbClr val="002060"/>
                </a:solidFill>
                <a:ea typeface="Calibri" panose="020F0502020204030204" pitchFamily="34" charset="0"/>
              </a:rPr>
              <a:t>March</a:t>
            </a:r>
            <a:r>
              <a:rPr lang="en-US" sz="2800">
                <a:solidFill>
                  <a:srgbClr val="002060"/>
                </a:solidFill>
                <a:effectLst/>
                <a:ea typeface="Calibri" panose="020F0502020204030204" pitchFamily="34" charset="0"/>
              </a:rPr>
              <a:t> 15, 2024.</a:t>
            </a:r>
            <a:r>
              <a:rPr lang="en-US" sz="2800">
                <a:solidFill>
                  <a:srgbClr val="002060"/>
                </a:solidFill>
                <a:ea typeface="Calibri" panose="020F0502020204030204" pitchFamily="34" charset="0"/>
              </a:rPr>
              <a:t> </a:t>
            </a:r>
            <a:endParaRPr lang="en-US" sz="2800">
              <a:solidFill>
                <a:srgbClr val="002060"/>
              </a:solidFill>
              <a:effectLst/>
              <a:ea typeface="Calibri" panose="020F0502020204030204" pitchFamily="34" charset="0"/>
              <a:cs typeface="Arial"/>
            </a:endParaRPr>
          </a:p>
          <a:p>
            <a:pPr>
              <a:lnSpc>
                <a:spcPct val="120000"/>
              </a:lnSpc>
            </a:pPr>
            <a:r>
              <a:rPr lang="en-US" sz="2800" b="1">
                <a:solidFill>
                  <a:srgbClr val="002060"/>
                </a:solidFill>
                <a:latin typeface="+mj-lt"/>
                <a:ea typeface="Calibri" panose="020F0502020204030204" pitchFamily="34" charset="0"/>
              </a:rPr>
              <a:t>Compliance Date</a:t>
            </a:r>
            <a:r>
              <a:rPr lang="en-US" sz="2800">
                <a:solidFill>
                  <a:srgbClr val="002060"/>
                </a:solidFill>
                <a:latin typeface="+mj-lt"/>
                <a:ea typeface="Calibri" panose="020F0502020204030204" pitchFamily="34" charset="0"/>
              </a:rPr>
              <a:t>: October 1, 2025. </a:t>
            </a:r>
            <a:endParaRPr lang="en-US" sz="2800">
              <a:solidFill>
                <a:srgbClr val="002060"/>
              </a:solidFill>
              <a:latin typeface="+mj-lt"/>
              <a:ea typeface="Calibri" panose="020F0502020204030204" pitchFamily="34" charset="0"/>
              <a:cs typeface="Arial"/>
            </a:endParaRPr>
          </a:p>
          <a:p>
            <a:pPr>
              <a:lnSpc>
                <a:spcPct val="120000"/>
              </a:lnSpc>
            </a:pPr>
            <a:r>
              <a:rPr lang="en-US" sz="2800">
                <a:solidFill>
                  <a:srgbClr val="002060"/>
                </a:solidFill>
                <a:latin typeface="+mj-lt"/>
                <a:ea typeface="Calibri" panose="020F0502020204030204" pitchFamily="34" charset="0"/>
                <a:cs typeface="Arial"/>
              </a:rPr>
              <a:t>As</a:t>
            </a:r>
            <a:r>
              <a:rPr lang="en-US" sz="2800">
                <a:solidFill>
                  <a:srgbClr val="002060"/>
                </a:solidFill>
                <a:latin typeface="+mj-lt"/>
                <a:ea typeface="Calibri" panose="020F0502020204030204" pitchFamily="34" charset="0"/>
              </a:rPr>
              <a:t> the final rule goes into effect, we look forward to providing technical assistance and engaging with stakeholders regarding implementation of the final rule.</a:t>
            </a:r>
            <a:endParaRPr lang="en-US" sz="2800">
              <a:solidFill>
                <a:srgbClr val="002060"/>
              </a:solidFill>
              <a:latin typeface="+mj-lt"/>
              <a:ea typeface="Calibri" panose="020F0502020204030204" pitchFamily="34" charset="0"/>
              <a:cs typeface="Arial"/>
            </a:endParaRPr>
          </a:p>
          <a:p>
            <a:pPr lvl="1">
              <a:lnSpc>
                <a:spcPct val="120000"/>
              </a:lnSpc>
            </a:pPr>
            <a:r>
              <a:rPr lang="en-US" sz="2400">
                <a:solidFill>
                  <a:srgbClr val="002060"/>
                </a:solidFill>
                <a:latin typeface="+mj-lt"/>
                <a:ea typeface="Calibri" panose="020F0502020204030204" pitchFamily="34" charset="0"/>
                <a:cs typeface="Arial"/>
              </a:rPr>
              <a:t>For State Units on Aging (SUAs) that are unable to meet the October 1, 2025 compliance date, ACL will have a supportive corrective action process in place.</a:t>
            </a:r>
          </a:p>
          <a:p>
            <a:pPr>
              <a:lnSpc>
                <a:spcPct val="120000"/>
              </a:lnSpc>
            </a:pPr>
            <a:endParaRPr lang="en-US" sz="2800">
              <a:solidFill>
                <a:srgbClr val="002060"/>
              </a:solidFill>
              <a:effectLst/>
              <a:latin typeface="+mj-lt"/>
              <a:ea typeface="Calibri" panose="020F0502020204030204" pitchFamily="34" charset="0"/>
              <a:cs typeface="Arial" panose="020B0604020202020204"/>
            </a:endParaRPr>
          </a:p>
          <a:p>
            <a:pPr>
              <a:lnSpc>
                <a:spcPct val="120000"/>
              </a:lnSpc>
            </a:pPr>
            <a:endParaRPr lang="en-US" sz="1000">
              <a:solidFill>
                <a:srgbClr val="002060"/>
              </a:solidFill>
              <a:effectLst/>
              <a:latin typeface="+mj-lt"/>
              <a:ea typeface="Calibri" panose="020F0502020204030204" pitchFamily="34" charset="0"/>
              <a:cs typeface="Arial" panose="020B0604020202020204"/>
            </a:endParaRPr>
          </a:p>
          <a:p>
            <a:pPr marL="0" indent="0" algn="ctr">
              <a:buNone/>
            </a:pPr>
            <a:endParaRPr lang="en-US" sz="2600" i="1">
              <a:solidFill>
                <a:srgbClr val="002060"/>
              </a:solidFill>
              <a:highlight>
                <a:srgbClr val="FFFF00"/>
              </a:highlight>
              <a:latin typeface="+mj-lt"/>
              <a:ea typeface="Calibri" panose="020F0502020204030204" pitchFamily="34" charset="0"/>
              <a:cs typeface="Arial" panose="020B0604020202020204"/>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13856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EF67F-72B4-D1AA-4A8B-177ACD130778}"/>
              </a:ext>
            </a:extLst>
          </p:cNvPr>
          <p:cNvSpPr>
            <a:spLocks noGrp="1"/>
          </p:cNvSpPr>
          <p:nvPr>
            <p:ph type="title"/>
          </p:nvPr>
        </p:nvSpPr>
        <p:spPr>
          <a:xfrm>
            <a:off x="592881" y="228337"/>
            <a:ext cx="10972800" cy="1299519"/>
          </a:xfrm>
          <a:solidFill>
            <a:schemeClr val="accent2"/>
          </a:solidFill>
        </p:spPr>
        <p:txBody>
          <a:bodyPr>
            <a:noAutofit/>
          </a:bodyPr>
          <a:lstStyle/>
          <a:p>
            <a:r>
              <a:rPr lang="en-US" sz="3600" b="1" i="0" u="none" strike="noStrike">
                <a:solidFill>
                  <a:srgbClr val="002060"/>
                </a:solidFill>
                <a:effectLst/>
                <a:latin typeface="Arial" panose="020B0604020202020204" pitchFamily="34" charset="0"/>
              </a:rPr>
              <a:t>Layout of the Final Rule:</a:t>
            </a:r>
            <a:r>
              <a:rPr lang="en-US" sz="3600" b="0" i="0">
                <a:solidFill>
                  <a:srgbClr val="002060"/>
                </a:solidFill>
                <a:effectLst/>
                <a:latin typeface="Arial" panose="020B0604020202020204" pitchFamily="34" charset="0"/>
              </a:rPr>
              <a:t>​</a:t>
            </a:r>
            <a:br>
              <a:rPr lang="en-US" sz="3600" b="0" i="0">
                <a:solidFill>
                  <a:srgbClr val="002060"/>
                </a:solidFill>
                <a:effectLst/>
                <a:latin typeface="Arial" panose="020B0604020202020204" pitchFamily="34" charset="0"/>
              </a:rPr>
            </a:br>
            <a:r>
              <a:rPr lang="en-US" sz="3600" b="1" i="0" u="none" strike="noStrike">
                <a:solidFill>
                  <a:srgbClr val="002060"/>
                </a:solidFill>
                <a:effectLst/>
                <a:latin typeface="Arial" panose="020B0604020202020204" pitchFamily="34" charset="0"/>
              </a:rPr>
              <a:t>Preamble (Sections I-III) &amp; Regulatory Text</a:t>
            </a:r>
            <a:endParaRPr lang="en-US" sz="3600"/>
          </a:p>
        </p:txBody>
      </p:sp>
      <p:sp>
        <p:nvSpPr>
          <p:cNvPr id="3" name="Content Placeholder 2">
            <a:extLst>
              <a:ext uri="{FF2B5EF4-FFF2-40B4-BE49-F238E27FC236}">
                <a16:creationId xmlns:a16="http://schemas.microsoft.com/office/drawing/2014/main" id="{814ABA64-08CB-A4E4-B367-66AB6869EBC4}"/>
              </a:ext>
            </a:extLst>
          </p:cNvPr>
          <p:cNvSpPr>
            <a:spLocks noGrp="1"/>
          </p:cNvSpPr>
          <p:nvPr>
            <p:ph idx="1"/>
          </p:nvPr>
        </p:nvSpPr>
        <p:spPr>
          <a:xfrm>
            <a:off x="609600" y="1689904"/>
            <a:ext cx="10972800" cy="3866833"/>
          </a:xfrm>
        </p:spPr>
        <p:txBody>
          <a:bodyPr vert="horz" lIns="91440" tIns="45720" rIns="91440" bIns="45720" rtlCol="0" anchor="t">
            <a:normAutofit fontScale="92500" lnSpcReduction="10000"/>
          </a:bodyPr>
          <a:lstStyle/>
          <a:p>
            <a:pPr algn="l" rtl="0" fontAlgn="base">
              <a:buFont typeface="Arial" panose="020B0604020202020204" pitchFamily="34" charset="0"/>
              <a:buChar char="•"/>
            </a:pPr>
            <a:r>
              <a:rPr lang="en-US" sz="3100" b="0" i="0" u="none" strike="noStrike">
                <a:solidFill>
                  <a:srgbClr val="002060"/>
                </a:solidFill>
                <a:effectLst/>
                <a:latin typeface="Arial" panose="020B0604020202020204" pitchFamily="34" charset="0"/>
              </a:rPr>
              <a:t>The Final Rule has two basic sections:</a:t>
            </a:r>
            <a:r>
              <a:rPr lang="en-US" sz="3100" b="0" i="0">
                <a:solidFill>
                  <a:srgbClr val="002060"/>
                </a:solidFill>
                <a:effectLst/>
                <a:latin typeface="Arial" panose="020B0604020202020204" pitchFamily="34" charset="0"/>
              </a:rPr>
              <a:t>​</a:t>
            </a:r>
            <a:endParaRPr lang="en-US" sz="3100" b="0" i="0">
              <a:solidFill>
                <a:srgbClr val="002060"/>
              </a:solidFill>
              <a:effectLst/>
              <a:latin typeface="Arial" panose="020B0604020202020204" pitchFamily="34" charset="0"/>
              <a:cs typeface="Arial"/>
            </a:endParaRPr>
          </a:p>
          <a:p>
            <a:pPr marL="971550" lvl="1" indent="-514350" fontAlgn="base">
              <a:buFont typeface="+mj-lt"/>
              <a:buAutoNum type="arabicPeriod"/>
            </a:pPr>
            <a:r>
              <a:rPr lang="en-US" b="0" i="0" u="none" strike="noStrike">
                <a:solidFill>
                  <a:srgbClr val="002060"/>
                </a:solidFill>
                <a:effectLst/>
                <a:latin typeface="Arial" panose="020B0604020202020204" pitchFamily="34" charset="0"/>
              </a:rPr>
              <a:t>The first portion is </a:t>
            </a:r>
            <a:r>
              <a:rPr lang="en-US" b="1" i="0" u="none" strike="noStrike">
                <a:solidFill>
                  <a:srgbClr val="002060"/>
                </a:solidFill>
                <a:effectLst/>
                <a:latin typeface="Arial" panose="020B0604020202020204" pitchFamily="34" charset="0"/>
              </a:rPr>
              <a:t>preamble</a:t>
            </a:r>
            <a:r>
              <a:rPr lang="en-US" b="0" i="0" u="none" strike="noStrike">
                <a:solidFill>
                  <a:srgbClr val="002060"/>
                </a:solidFill>
                <a:effectLst/>
                <a:latin typeface="Arial" panose="020B0604020202020204" pitchFamily="34" charset="0"/>
              </a:rPr>
              <a:t>:</a:t>
            </a:r>
            <a:r>
              <a:rPr lang="en-US" b="0" i="0">
                <a:solidFill>
                  <a:srgbClr val="002060"/>
                </a:solidFill>
                <a:effectLst/>
                <a:latin typeface="Arial" panose="020B0604020202020204" pitchFamily="34" charset="0"/>
              </a:rPr>
              <a:t>​</a:t>
            </a:r>
            <a:endParaRPr lang="en-US" b="0" i="0">
              <a:solidFill>
                <a:srgbClr val="002060"/>
              </a:solidFill>
              <a:effectLst/>
              <a:latin typeface="Arial" panose="020B0604020202020204" pitchFamily="34" charset="0"/>
              <a:cs typeface="Arial"/>
            </a:endParaRPr>
          </a:p>
          <a:p>
            <a:pPr lvl="2" fontAlgn="base">
              <a:buFont typeface="Arial" panose="020B0604020202020204" pitchFamily="34" charset="0"/>
              <a:buChar char="‒"/>
            </a:pPr>
            <a:r>
              <a:rPr lang="en-US" sz="2600" b="0" i="0" u="none" strike="noStrike">
                <a:solidFill>
                  <a:srgbClr val="002060"/>
                </a:solidFill>
                <a:effectLst/>
                <a:latin typeface="Arial" panose="020B0604020202020204" pitchFamily="34" charset="0"/>
              </a:rPr>
              <a:t>Background</a:t>
            </a:r>
            <a:r>
              <a:rPr lang="en-US" sz="2600" b="0" i="0">
                <a:solidFill>
                  <a:srgbClr val="002060"/>
                </a:solidFill>
                <a:effectLst/>
                <a:latin typeface="Arial" panose="020B0604020202020204" pitchFamily="34" charset="0"/>
              </a:rPr>
              <a:t>​</a:t>
            </a:r>
            <a:r>
              <a:rPr lang="en-US" sz="2600" b="0" i="0">
                <a:solidFill>
                  <a:srgbClr val="002060"/>
                </a:solidFill>
                <a:effectLst/>
                <a:latin typeface="Arial" panose="020B0604020202020204" pitchFamily="34" charset="0"/>
                <a:cs typeface="Arial"/>
              </a:rPr>
              <a:t>, explanation of p</a:t>
            </a:r>
            <a:r>
              <a:rPr lang="en-US" sz="2600" b="0" i="0" u="none" strike="noStrike">
                <a:solidFill>
                  <a:srgbClr val="002060"/>
                </a:solidFill>
                <a:effectLst/>
                <a:latin typeface="Arial"/>
                <a:cs typeface="Arial"/>
              </a:rPr>
              <a:t>rovisions of the final rule, analysis and responses to public comments</a:t>
            </a:r>
            <a:r>
              <a:rPr lang="en-US" sz="2600" b="0" i="0">
                <a:solidFill>
                  <a:srgbClr val="002060"/>
                </a:solidFill>
                <a:effectLst/>
                <a:latin typeface="Arial"/>
                <a:cs typeface="Arial"/>
              </a:rPr>
              <a:t>​, r</a:t>
            </a:r>
            <a:r>
              <a:rPr lang="en-US" sz="2600" b="0" i="0" u="none" strike="noStrike">
                <a:solidFill>
                  <a:srgbClr val="002060"/>
                </a:solidFill>
                <a:effectLst/>
                <a:latin typeface="Arial" panose="020B0604020202020204" pitchFamily="34" charset="0"/>
              </a:rPr>
              <a:t>equired regulatory analyses</a:t>
            </a:r>
            <a:r>
              <a:rPr lang="en-US" sz="2600" b="0" i="0">
                <a:solidFill>
                  <a:srgbClr val="002060"/>
                </a:solidFill>
                <a:effectLst/>
                <a:latin typeface="Arial" panose="020B0604020202020204" pitchFamily="34" charset="0"/>
              </a:rPr>
              <a:t>​</a:t>
            </a:r>
            <a:endParaRPr lang="en-US" sz="2600" b="0" i="0">
              <a:solidFill>
                <a:srgbClr val="002060"/>
              </a:solidFill>
              <a:effectLst/>
              <a:latin typeface="Arial" panose="020B0604020202020204" pitchFamily="34" charset="0"/>
              <a:cs typeface="Arial"/>
            </a:endParaRPr>
          </a:p>
          <a:p>
            <a:pPr marL="971550" lvl="1" indent="-514350" fontAlgn="base">
              <a:buFont typeface="+mj-lt"/>
              <a:buAutoNum type="arabicPeriod"/>
            </a:pPr>
            <a:r>
              <a:rPr lang="en-US">
                <a:solidFill>
                  <a:srgbClr val="002060"/>
                </a:solidFill>
                <a:latin typeface="Arial"/>
                <a:cs typeface="Arial"/>
              </a:rPr>
              <a:t>The second portion is the </a:t>
            </a:r>
            <a:r>
              <a:rPr lang="en-US" b="0" i="0" u="none" strike="noStrike">
                <a:solidFill>
                  <a:srgbClr val="002060"/>
                </a:solidFill>
                <a:effectLst/>
                <a:latin typeface="Arial"/>
                <a:cs typeface="Arial"/>
              </a:rPr>
              <a:t>final </a:t>
            </a:r>
            <a:r>
              <a:rPr lang="en-US" b="1" i="0" u="none" strike="noStrike">
                <a:solidFill>
                  <a:srgbClr val="002060"/>
                </a:solidFill>
                <a:effectLst/>
                <a:latin typeface="Arial"/>
                <a:cs typeface="Arial"/>
              </a:rPr>
              <a:t>regulatory text </a:t>
            </a:r>
            <a:r>
              <a:rPr lang="en-US" b="0" i="0" u="none" strike="noStrike">
                <a:solidFill>
                  <a:srgbClr val="002060"/>
                </a:solidFill>
                <a:effectLst/>
                <a:latin typeface="Arial"/>
                <a:cs typeface="Arial"/>
              </a:rPr>
              <a:t>in full for 45 CFR parts</a:t>
            </a:r>
            <a:r>
              <a:rPr lang="en-US">
                <a:solidFill>
                  <a:srgbClr val="002060"/>
                </a:solidFill>
                <a:latin typeface="Arial"/>
                <a:cs typeface="Arial"/>
              </a:rPr>
              <a:t> </a:t>
            </a:r>
            <a:r>
              <a:rPr lang="en-US" b="0" i="0" u="none" strike="noStrike">
                <a:solidFill>
                  <a:srgbClr val="002060"/>
                </a:solidFill>
                <a:effectLst/>
                <a:latin typeface="Arial"/>
                <a:cs typeface="Arial"/>
              </a:rPr>
              <a:t>1321 (Title III), 1322 (Title VI), and 1324 (Title VII)</a:t>
            </a:r>
          </a:p>
          <a:p>
            <a:r>
              <a:rPr lang="en-US" sz="2800">
                <a:solidFill>
                  <a:srgbClr val="002060"/>
                </a:solidFill>
              </a:rPr>
              <a:t>For a more detailed orientation to the final rule (e.g., slides from the 2/8 national stakeholder webinar, additional resources), please visit </a:t>
            </a:r>
            <a:r>
              <a:rPr lang="en-US" sz="2800">
                <a:solidFill>
                  <a:srgbClr val="002060"/>
                </a:solidFill>
                <a:cs typeface="Calibri"/>
              </a:rPr>
              <a:t>ACL's OAA Regulations webpage: </a:t>
            </a:r>
            <a:r>
              <a:rPr lang="en-US" sz="2800">
                <a:solidFill>
                  <a:srgbClr val="002060"/>
                </a:solidFill>
                <a:hlinkClick r:id="rId3"/>
              </a:rPr>
              <a:t>https://acl.gov/OAArule</a:t>
            </a:r>
            <a:endParaRPr lang="en-US" sz="2800">
              <a:solidFill>
                <a:srgbClr val="002060"/>
              </a:solidFill>
            </a:endParaRPr>
          </a:p>
        </p:txBody>
      </p:sp>
      <p:sp>
        <p:nvSpPr>
          <p:cNvPr id="4" name="Slide Number Placeholder 3">
            <a:extLst>
              <a:ext uri="{FF2B5EF4-FFF2-40B4-BE49-F238E27FC236}">
                <a16:creationId xmlns:a16="http://schemas.microsoft.com/office/drawing/2014/main" id="{AD2750DC-E336-B38A-FE59-5DDAA7831F20}"/>
              </a:ext>
            </a:extLst>
          </p:cNvPr>
          <p:cNvSpPr>
            <a:spLocks noGrp="1"/>
          </p:cNvSpPr>
          <p:nvPr>
            <p:ph type="sldNum" sz="quarter" idx="12"/>
          </p:nvPr>
        </p:nvSpPr>
        <p:spPr/>
        <p:txBody>
          <a:bodyPr/>
          <a:lstStyle/>
          <a:p>
            <a:fld id="{7AA28999-D008-419E-9628-EE1C64F81F4C}" type="slidenum">
              <a:rPr lang="en-US" smtClean="0"/>
              <a:pPr/>
              <a:t>11</a:t>
            </a:fld>
            <a:endParaRPr lang="en-US"/>
          </a:p>
        </p:txBody>
      </p:sp>
    </p:spTree>
    <p:extLst>
      <p:ext uri="{BB962C8B-B14F-4D97-AF65-F5344CB8AC3E}">
        <p14:creationId xmlns:p14="http://schemas.microsoft.com/office/powerpoint/2010/main" val="3966055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a:solidFill>
                  <a:srgbClr val="002060"/>
                </a:solidFill>
              </a:rPr>
              <a:t>General Note on the OAA Final Rule</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635562"/>
            <a:ext cx="10961811" cy="4465982"/>
          </a:xfrm>
        </p:spPr>
        <p:txBody>
          <a:bodyPr vert="horz" lIns="91440" tIns="45720" rIns="91440" bIns="45720" rtlCol="0" anchor="t">
            <a:normAutofit/>
          </a:bodyPr>
          <a:lstStyle/>
          <a:p>
            <a:pPr>
              <a:lnSpc>
                <a:spcPct val="120000"/>
              </a:lnSpc>
            </a:pPr>
            <a:r>
              <a:rPr lang="en-US" sz="3600">
                <a:solidFill>
                  <a:srgbClr val="002060"/>
                </a:solidFill>
                <a:effectLst/>
                <a:ea typeface="Calibri" panose="020F0502020204030204" pitchFamily="34" charset="0"/>
              </a:rPr>
              <a:t>The vast majority of what is included in the final </a:t>
            </a:r>
            <a:r>
              <a:rPr lang="en-US" sz="3600">
                <a:solidFill>
                  <a:srgbClr val="002060"/>
                </a:solidFill>
                <a:ea typeface="Calibri" panose="020F0502020204030204" pitchFamily="34" charset="0"/>
              </a:rPr>
              <a:t>r</a:t>
            </a:r>
            <a:r>
              <a:rPr lang="en-US" sz="3600">
                <a:solidFill>
                  <a:srgbClr val="002060"/>
                </a:solidFill>
                <a:effectLst/>
                <a:ea typeface="Calibri" panose="020F0502020204030204" pitchFamily="34" charset="0"/>
              </a:rPr>
              <a:t>ule are </a:t>
            </a:r>
            <a:r>
              <a:rPr lang="en-US" sz="3600" b="1">
                <a:solidFill>
                  <a:srgbClr val="002060"/>
                </a:solidFill>
                <a:effectLst/>
                <a:ea typeface="Calibri" panose="020F0502020204030204" pitchFamily="34" charset="0"/>
              </a:rPr>
              <a:t>long-established OAA requirements </a:t>
            </a:r>
            <a:r>
              <a:rPr lang="en-US" sz="3600">
                <a:solidFill>
                  <a:srgbClr val="002060"/>
                </a:solidFill>
                <a:effectLst/>
                <a:ea typeface="Calibri" panose="020F0502020204030204" pitchFamily="34" charset="0"/>
              </a:rPr>
              <a:t>– i.e., reaffirming what is in statute, prior regulations, or existing policies – rather than new requirements. </a:t>
            </a:r>
            <a:endParaRPr lang="en-US" sz="2800">
              <a:solidFill>
                <a:srgbClr val="002060"/>
              </a:solidFill>
              <a:effectLst/>
              <a:ea typeface="Calibri" panose="020F0502020204030204" pitchFamily="34" charset="0"/>
            </a:endParaRPr>
          </a:p>
          <a:p>
            <a:pPr>
              <a:lnSpc>
                <a:spcPct val="120000"/>
              </a:lnSpc>
            </a:pPr>
            <a:endParaRPr lang="en-US" sz="2800">
              <a:solidFill>
                <a:srgbClr val="002060"/>
              </a:solidFill>
              <a:latin typeface="+mj-lt"/>
              <a:ea typeface="Calibri" panose="020F0502020204030204" pitchFamily="34" charset="0"/>
            </a:endParaRPr>
          </a:p>
          <a:p>
            <a:pPr>
              <a:lnSpc>
                <a:spcPct val="120000"/>
              </a:lnSpc>
            </a:pPr>
            <a:endParaRPr lang="en-US" sz="1000">
              <a:solidFill>
                <a:srgbClr val="002060"/>
              </a:solidFill>
              <a:effectLst/>
              <a:latin typeface="+mj-lt"/>
              <a:ea typeface="Calibri" panose="020F0502020204030204" pitchFamily="34" charset="0"/>
            </a:endParaRPr>
          </a:p>
          <a:p>
            <a:pPr marL="0" indent="0" algn="ctr">
              <a:buNone/>
            </a:pPr>
            <a:endParaRPr lang="en-US" sz="2600" i="1">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422607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92B2E-D32C-135A-4E54-929AD9583DEC}"/>
              </a:ext>
            </a:extLst>
          </p:cNvPr>
          <p:cNvSpPr>
            <a:spLocks noGrp="1"/>
          </p:cNvSpPr>
          <p:nvPr>
            <p:ph type="title"/>
          </p:nvPr>
        </p:nvSpPr>
        <p:spPr>
          <a:xfrm>
            <a:off x="609600" y="274638"/>
            <a:ext cx="10972800" cy="1218496"/>
          </a:xfrm>
          <a:solidFill>
            <a:schemeClr val="accent2"/>
          </a:solidFill>
        </p:spPr>
        <p:txBody>
          <a:bodyPr>
            <a:noAutofit/>
          </a:bodyPr>
          <a:lstStyle/>
          <a:p>
            <a:r>
              <a:rPr lang="en-US" sz="3600" b="1" dirty="0">
                <a:solidFill>
                  <a:srgbClr val="002060"/>
                </a:solidFill>
              </a:rPr>
              <a:t>Questions to ask when it comes to </a:t>
            </a:r>
            <a:br>
              <a:rPr lang="en-US" sz="3600" b="1" dirty="0">
                <a:solidFill>
                  <a:srgbClr val="002060"/>
                </a:solidFill>
              </a:rPr>
            </a:br>
            <a:r>
              <a:rPr lang="en-US" sz="3600" b="1" dirty="0">
                <a:solidFill>
                  <a:srgbClr val="002060"/>
                </a:solidFill>
              </a:rPr>
              <a:t>requirements and flexibilities: </a:t>
            </a:r>
          </a:p>
        </p:txBody>
      </p:sp>
      <p:sp>
        <p:nvSpPr>
          <p:cNvPr id="3" name="Content Placeholder 2">
            <a:extLst>
              <a:ext uri="{FF2B5EF4-FFF2-40B4-BE49-F238E27FC236}">
                <a16:creationId xmlns:a16="http://schemas.microsoft.com/office/drawing/2014/main" id="{9D1CDC0C-B312-4843-002A-C6C5651AB85A}"/>
              </a:ext>
            </a:extLst>
          </p:cNvPr>
          <p:cNvSpPr>
            <a:spLocks noGrp="1"/>
          </p:cNvSpPr>
          <p:nvPr>
            <p:ph idx="1"/>
          </p:nvPr>
        </p:nvSpPr>
        <p:spPr>
          <a:xfrm>
            <a:off x="609600" y="1704373"/>
            <a:ext cx="10972800" cy="3886200"/>
          </a:xfrm>
        </p:spPr>
        <p:txBody>
          <a:bodyPr vert="horz" lIns="91440" tIns="45720" rIns="91440" bIns="45720" rtlCol="0" anchor="t">
            <a:normAutofit fontScale="92500"/>
          </a:bodyPr>
          <a:lstStyle/>
          <a:p>
            <a:r>
              <a:rPr lang="en-US" dirty="0">
                <a:solidFill>
                  <a:srgbClr val="002060"/>
                </a:solidFill>
              </a:rPr>
              <a:t>Is this an OAA law or regulation requirement? </a:t>
            </a:r>
          </a:p>
          <a:p>
            <a:r>
              <a:rPr lang="en-US" dirty="0">
                <a:solidFill>
                  <a:srgbClr val="002060"/>
                </a:solidFill>
              </a:rPr>
              <a:t>Is it another federal law or regulation? </a:t>
            </a:r>
          </a:p>
          <a:p>
            <a:r>
              <a:rPr lang="en-US" dirty="0">
                <a:solidFill>
                  <a:srgbClr val="002060"/>
                </a:solidFill>
              </a:rPr>
              <a:t>Is this a state policy or procedure? </a:t>
            </a:r>
          </a:p>
          <a:p>
            <a:r>
              <a:rPr lang="en-US" dirty="0">
                <a:solidFill>
                  <a:srgbClr val="002060"/>
                </a:solidFill>
              </a:rPr>
              <a:t>Is this an area agency on aging (AAA) policy or procedure? </a:t>
            </a:r>
          </a:p>
          <a:p>
            <a:r>
              <a:rPr lang="en-US" dirty="0">
                <a:solidFill>
                  <a:srgbClr val="002060"/>
                </a:solidFill>
              </a:rPr>
              <a:t>Is this a local service provider policy or procedure? </a:t>
            </a:r>
          </a:p>
          <a:p>
            <a:r>
              <a:rPr lang="en-US" dirty="0">
                <a:solidFill>
                  <a:srgbClr val="002060"/>
                </a:solidFill>
              </a:rPr>
              <a:t>Based on who is responsible for the requirement, what are your options for changing it or advocating for changing it?</a:t>
            </a:r>
          </a:p>
          <a:p>
            <a:endParaRPr lang="en-US" dirty="0">
              <a:solidFill>
                <a:srgbClr val="002060"/>
              </a:solidFill>
            </a:endParaRPr>
          </a:p>
        </p:txBody>
      </p:sp>
      <p:sp>
        <p:nvSpPr>
          <p:cNvPr id="4" name="Slide Number Placeholder 3">
            <a:extLst>
              <a:ext uri="{FF2B5EF4-FFF2-40B4-BE49-F238E27FC236}">
                <a16:creationId xmlns:a16="http://schemas.microsoft.com/office/drawing/2014/main" id="{A3CDF0A9-5884-7765-21F2-E1A468B34417}"/>
              </a:ext>
            </a:extLst>
          </p:cNvPr>
          <p:cNvSpPr>
            <a:spLocks noGrp="1"/>
          </p:cNvSpPr>
          <p:nvPr>
            <p:ph type="sldNum" sz="quarter" idx="12"/>
          </p:nvPr>
        </p:nvSpPr>
        <p:spPr/>
        <p:txBody>
          <a:bodyPr/>
          <a:lstStyle/>
          <a:p>
            <a:fld id="{7AA28999-D008-419E-9628-EE1C64F81F4C}" type="slidenum">
              <a:rPr lang="en-US" smtClean="0"/>
              <a:pPr/>
              <a:t>13</a:t>
            </a:fld>
            <a:endParaRPr lang="en-US"/>
          </a:p>
        </p:txBody>
      </p:sp>
    </p:spTree>
    <p:extLst>
      <p:ext uri="{BB962C8B-B14F-4D97-AF65-F5344CB8AC3E}">
        <p14:creationId xmlns:p14="http://schemas.microsoft.com/office/powerpoint/2010/main" val="446185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F5EB7-1D17-0044-AF75-4659AE3B64AB}"/>
              </a:ext>
            </a:extLst>
          </p:cNvPr>
          <p:cNvSpPr>
            <a:spLocks noGrp="1"/>
          </p:cNvSpPr>
          <p:nvPr>
            <p:ph type="title"/>
          </p:nvPr>
        </p:nvSpPr>
        <p:spPr>
          <a:solidFill>
            <a:schemeClr val="accent2"/>
          </a:solidFill>
        </p:spPr>
        <p:txBody>
          <a:bodyPr>
            <a:normAutofit/>
          </a:bodyPr>
          <a:lstStyle/>
          <a:p>
            <a:r>
              <a:rPr lang="en-US" sz="4000" b="1">
                <a:solidFill>
                  <a:srgbClr val="002060"/>
                </a:solidFill>
              </a:rPr>
              <a:t>Policies and Procedures </a:t>
            </a:r>
          </a:p>
        </p:txBody>
      </p:sp>
      <p:sp>
        <p:nvSpPr>
          <p:cNvPr id="4" name="Content Placeholder 3">
            <a:extLst>
              <a:ext uri="{FF2B5EF4-FFF2-40B4-BE49-F238E27FC236}">
                <a16:creationId xmlns:a16="http://schemas.microsoft.com/office/drawing/2014/main" id="{53069D85-C5EB-B6EF-E794-23EEB0D7FEA5}"/>
              </a:ext>
            </a:extLst>
          </p:cNvPr>
          <p:cNvSpPr>
            <a:spLocks noGrp="1"/>
          </p:cNvSpPr>
          <p:nvPr>
            <p:ph idx="1"/>
          </p:nvPr>
        </p:nvSpPr>
        <p:spPr>
          <a:xfrm>
            <a:off x="609600" y="1600200"/>
            <a:ext cx="10972800" cy="4136571"/>
          </a:xfrm>
        </p:spPr>
        <p:txBody>
          <a:bodyPr vert="horz" lIns="91440" tIns="45720" rIns="91440" bIns="45720" rtlCol="0" anchor="t">
            <a:normAutofit fontScale="77500" lnSpcReduction="20000"/>
          </a:bodyPr>
          <a:lstStyle/>
          <a:p>
            <a:r>
              <a:rPr lang="en-US">
                <a:solidFill>
                  <a:srgbClr val="002060"/>
                </a:solidFill>
              </a:rPr>
              <a:t>Policies and procedures at the state, AAA, and service provider level are essential for proper stewardship of Federal grant funds, and must meet the following requirements (not an exhaustive list): </a:t>
            </a:r>
          </a:p>
          <a:p>
            <a:pPr lvl="1"/>
            <a:r>
              <a:rPr lang="en-US">
                <a:solidFill>
                  <a:srgbClr val="002060"/>
                </a:solidFill>
                <a:cs typeface="Arial"/>
              </a:rPr>
              <a:t>Older Americans Act, Public Law (P.L.) 89-73 as amended through P.L. 116-131, enacted March 25, 2020.</a:t>
            </a:r>
            <a:endParaRPr lang="en-US">
              <a:solidFill>
                <a:srgbClr val="002060"/>
              </a:solidFill>
            </a:endParaRPr>
          </a:p>
          <a:p>
            <a:pPr lvl="1"/>
            <a:r>
              <a:rPr lang="en-US">
                <a:solidFill>
                  <a:srgbClr val="002060"/>
                </a:solidFill>
              </a:rPr>
              <a:t>Executive Orders</a:t>
            </a:r>
          </a:p>
          <a:p>
            <a:pPr lvl="1"/>
            <a:r>
              <a:rPr lang="en-US">
                <a:solidFill>
                  <a:srgbClr val="002060"/>
                </a:solidFill>
              </a:rPr>
              <a:t>45 CFR parts 1321, 1322, 1324: Older Americans Act Regulations</a:t>
            </a:r>
            <a:endParaRPr lang="en-US"/>
          </a:p>
          <a:p>
            <a:pPr lvl="1"/>
            <a:r>
              <a:rPr lang="en-US">
                <a:solidFill>
                  <a:srgbClr val="002060"/>
                </a:solidFill>
              </a:rPr>
              <a:t>45 CFR part 75 &amp; 2 CFR part 200: Uniform Administrative Requirements, Cost Principles, and Audit Requirements </a:t>
            </a:r>
          </a:p>
          <a:p>
            <a:pPr lvl="1"/>
            <a:r>
              <a:rPr lang="en-US">
                <a:solidFill>
                  <a:srgbClr val="002060"/>
                </a:solidFill>
              </a:rPr>
              <a:t>ACL policies and procedures</a:t>
            </a:r>
          </a:p>
          <a:p>
            <a:pPr lvl="1"/>
            <a:r>
              <a:rPr lang="en-US">
                <a:solidFill>
                  <a:srgbClr val="002060"/>
                </a:solidFill>
              </a:rPr>
              <a:t>Award terms and conditions</a:t>
            </a:r>
          </a:p>
          <a:p>
            <a:pPr lvl="1"/>
            <a:r>
              <a:rPr lang="en-US">
                <a:solidFill>
                  <a:srgbClr val="002060"/>
                </a:solidFill>
              </a:rPr>
              <a:t>State and local laws and regulations </a:t>
            </a:r>
          </a:p>
        </p:txBody>
      </p:sp>
      <p:sp>
        <p:nvSpPr>
          <p:cNvPr id="3" name="Slide Number Placeholder 2">
            <a:extLst>
              <a:ext uri="{FF2B5EF4-FFF2-40B4-BE49-F238E27FC236}">
                <a16:creationId xmlns:a16="http://schemas.microsoft.com/office/drawing/2014/main" id="{E2E99AE0-0D27-72A5-7D18-AC6D83D1349F}"/>
              </a:ext>
            </a:extLst>
          </p:cNvPr>
          <p:cNvSpPr>
            <a:spLocks noGrp="1"/>
          </p:cNvSpPr>
          <p:nvPr>
            <p:ph type="sldNum" sz="quarter" idx="12"/>
          </p:nvPr>
        </p:nvSpPr>
        <p:spPr/>
        <p:txBody>
          <a:bodyPr/>
          <a:lstStyle/>
          <a:p>
            <a:fld id="{7AA28999-D008-419E-9628-EE1C64F81F4C}" type="slidenum">
              <a:rPr lang="en-US" smtClean="0"/>
              <a:pPr/>
              <a:t>14</a:t>
            </a:fld>
            <a:endParaRPr lang="en-US"/>
          </a:p>
        </p:txBody>
      </p:sp>
    </p:spTree>
    <p:extLst>
      <p:ext uri="{BB962C8B-B14F-4D97-AF65-F5344CB8AC3E}">
        <p14:creationId xmlns:p14="http://schemas.microsoft.com/office/powerpoint/2010/main" val="1255826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92B2E-D32C-135A-4E54-929AD9583DEC}"/>
              </a:ext>
            </a:extLst>
          </p:cNvPr>
          <p:cNvSpPr>
            <a:spLocks noGrp="1"/>
          </p:cNvSpPr>
          <p:nvPr>
            <p:ph type="title"/>
          </p:nvPr>
        </p:nvSpPr>
        <p:spPr>
          <a:xfrm>
            <a:off x="609600" y="274638"/>
            <a:ext cx="10972800" cy="1218496"/>
          </a:xfrm>
          <a:solidFill>
            <a:schemeClr val="accent2"/>
          </a:solidFill>
        </p:spPr>
        <p:txBody>
          <a:bodyPr>
            <a:noAutofit/>
          </a:bodyPr>
          <a:lstStyle/>
          <a:p>
            <a:r>
              <a:rPr lang="en-US" sz="3600" b="1">
                <a:solidFill>
                  <a:srgbClr val="002060"/>
                </a:solidFill>
              </a:rPr>
              <a:t>Review how you currently implement </a:t>
            </a:r>
            <a:br>
              <a:rPr lang="en-US" sz="3600" b="1">
                <a:solidFill>
                  <a:srgbClr val="002060"/>
                </a:solidFill>
              </a:rPr>
            </a:br>
            <a:r>
              <a:rPr lang="en-US" sz="3600" b="1">
                <a:solidFill>
                  <a:srgbClr val="002060"/>
                </a:solidFill>
              </a:rPr>
              <a:t>OAA requirements </a:t>
            </a:r>
          </a:p>
        </p:txBody>
      </p:sp>
      <p:sp>
        <p:nvSpPr>
          <p:cNvPr id="3" name="Content Placeholder 2">
            <a:extLst>
              <a:ext uri="{FF2B5EF4-FFF2-40B4-BE49-F238E27FC236}">
                <a16:creationId xmlns:a16="http://schemas.microsoft.com/office/drawing/2014/main" id="{9D1CDC0C-B312-4843-002A-C6C5651AB85A}"/>
              </a:ext>
            </a:extLst>
          </p:cNvPr>
          <p:cNvSpPr>
            <a:spLocks noGrp="1"/>
          </p:cNvSpPr>
          <p:nvPr>
            <p:ph idx="1"/>
          </p:nvPr>
        </p:nvSpPr>
        <p:spPr>
          <a:xfrm>
            <a:off x="609600" y="1704373"/>
            <a:ext cx="10972800" cy="3886200"/>
          </a:xfrm>
        </p:spPr>
        <p:txBody>
          <a:bodyPr vert="horz" lIns="91440" tIns="45720" rIns="91440" bIns="45720" rtlCol="0" anchor="t">
            <a:normAutofit fontScale="92500" lnSpcReduction="20000"/>
          </a:bodyPr>
          <a:lstStyle/>
          <a:p>
            <a:r>
              <a:rPr lang="en-US" sz="3600">
                <a:solidFill>
                  <a:srgbClr val="002060"/>
                </a:solidFill>
              </a:rPr>
              <a:t>Identify existing:</a:t>
            </a:r>
          </a:p>
          <a:p>
            <a:pPr lvl="1"/>
            <a:r>
              <a:rPr lang="en-US" sz="3100">
                <a:solidFill>
                  <a:srgbClr val="002060"/>
                </a:solidFill>
              </a:rPr>
              <a:t>Policies and procedures</a:t>
            </a:r>
          </a:p>
          <a:p>
            <a:pPr lvl="1"/>
            <a:r>
              <a:rPr lang="en-US" sz="3100">
                <a:solidFill>
                  <a:srgbClr val="002060"/>
                </a:solidFill>
              </a:rPr>
              <a:t>Administrative rules</a:t>
            </a:r>
          </a:p>
          <a:p>
            <a:pPr lvl="1"/>
            <a:r>
              <a:rPr lang="en-US" sz="3100">
                <a:solidFill>
                  <a:srgbClr val="002060"/>
                </a:solidFill>
              </a:rPr>
              <a:t>Program manuals, training materials </a:t>
            </a:r>
          </a:p>
          <a:p>
            <a:pPr lvl="1"/>
            <a:r>
              <a:rPr lang="en-US" sz="3100">
                <a:solidFill>
                  <a:srgbClr val="002060"/>
                </a:solidFill>
              </a:rPr>
              <a:t>Program instructions, area plan templates</a:t>
            </a:r>
            <a:endParaRPr lang="en-US" sz="3100">
              <a:solidFill>
                <a:srgbClr val="002060"/>
              </a:solidFill>
              <a:cs typeface="Arial"/>
            </a:endParaRPr>
          </a:p>
          <a:p>
            <a:pPr lvl="1"/>
            <a:r>
              <a:rPr lang="en-US" sz="3100">
                <a:solidFill>
                  <a:srgbClr val="002060"/>
                </a:solidFill>
              </a:rPr>
              <a:t>AAA and/or service provider contracts  </a:t>
            </a:r>
          </a:p>
          <a:p>
            <a:pPr lvl="1"/>
            <a:r>
              <a:rPr lang="en-US" sz="3100">
                <a:solidFill>
                  <a:srgbClr val="002060"/>
                </a:solidFill>
              </a:rPr>
              <a:t>Reporting requirements</a:t>
            </a:r>
          </a:p>
          <a:p>
            <a:r>
              <a:rPr lang="en-US" sz="3600">
                <a:solidFill>
                  <a:srgbClr val="002060"/>
                </a:solidFill>
              </a:rPr>
              <a:t>Review and assess</a:t>
            </a:r>
            <a:endParaRPr lang="en-US" sz="3600">
              <a:solidFill>
                <a:srgbClr val="002060"/>
              </a:solidFill>
              <a:cs typeface="Arial"/>
            </a:endParaRPr>
          </a:p>
          <a:p>
            <a:pPr marL="0" indent="0">
              <a:buNone/>
            </a:pPr>
            <a:endParaRPr lang="en-US">
              <a:solidFill>
                <a:srgbClr val="002060"/>
              </a:solidFill>
            </a:endParaRPr>
          </a:p>
        </p:txBody>
      </p:sp>
      <p:sp>
        <p:nvSpPr>
          <p:cNvPr id="4" name="Slide Number Placeholder 3">
            <a:extLst>
              <a:ext uri="{FF2B5EF4-FFF2-40B4-BE49-F238E27FC236}">
                <a16:creationId xmlns:a16="http://schemas.microsoft.com/office/drawing/2014/main" id="{A3CDF0A9-5884-7765-21F2-E1A468B34417}"/>
              </a:ext>
            </a:extLst>
          </p:cNvPr>
          <p:cNvSpPr>
            <a:spLocks noGrp="1"/>
          </p:cNvSpPr>
          <p:nvPr>
            <p:ph type="sldNum" sz="quarter" idx="12"/>
          </p:nvPr>
        </p:nvSpPr>
        <p:spPr/>
        <p:txBody>
          <a:bodyPr/>
          <a:lstStyle/>
          <a:p>
            <a:fld id="{7AA28999-D008-419E-9628-EE1C64F81F4C}" type="slidenum">
              <a:rPr lang="en-US" smtClean="0"/>
              <a:pPr/>
              <a:t>15</a:t>
            </a:fld>
            <a:endParaRPr lang="en-US"/>
          </a:p>
        </p:txBody>
      </p:sp>
    </p:spTree>
    <p:extLst>
      <p:ext uri="{BB962C8B-B14F-4D97-AF65-F5344CB8AC3E}">
        <p14:creationId xmlns:p14="http://schemas.microsoft.com/office/powerpoint/2010/main" val="3245059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E2B9-9546-CD36-5AFC-B2D7A313D5AB}"/>
              </a:ext>
            </a:extLst>
          </p:cNvPr>
          <p:cNvSpPr>
            <a:spLocks noGrp="1"/>
          </p:cNvSpPr>
          <p:nvPr>
            <p:ph type="title"/>
          </p:nvPr>
        </p:nvSpPr>
        <p:spPr>
          <a:solidFill>
            <a:schemeClr val="accent2"/>
          </a:solidFill>
        </p:spPr>
        <p:txBody>
          <a:bodyPr>
            <a:normAutofit/>
          </a:bodyPr>
          <a:lstStyle/>
          <a:p>
            <a:r>
              <a:rPr lang="en-US" sz="4000" b="1">
                <a:solidFill>
                  <a:srgbClr val="002060"/>
                </a:solidFill>
              </a:rPr>
              <a:t>Decide how you will make updates</a:t>
            </a:r>
          </a:p>
        </p:txBody>
      </p:sp>
      <p:sp>
        <p:nvSpPr>
          <p:cNvPr id="3" name="Content Placeholder 2">
            <a:extLst>
              <a:ext uri="{FF2B5EF4-FFF2-40B4-BE49-F238E27FC236}">
                <a16:creationId xmlns:a16="http://schemas.microsoft.com/office/drawing/2014/main" id="{6558507F-EDC0-7579-424C-B24AE0CD378D}"/>
              </a:ext>
            </a:extLst>
          </p:cNvPr>
          <p:cNvSpPr>
            <a:spLocks noGrp="1"/>
          </p:cNvSpPr>
          <p:nvPr>
            <p:ph idx="1"/>
          </p:nvPr>
        </p:nvSpPr>
        <p:spPr>
          <a:xfrm>
            <a:off x="609600" y="1600200"/>
            <a:ext cx="10972800" cy="4108622"/>
          </a:xfrm>
        </p:spPr>
        <p:txBody>
          <a:bodyPr vert="horz" lIns="91440" tIns="45720" rIns="91440" bIns="45720" rtlCol="0" anchor="t">
            <a:normAutofit fontScale="55000" lnSpcReduction="20000"/>
          </a:bodyPr>
          <a:lstStyle/>
          <a:p>
            <a:r>
              <a:rPr lang="en-US" sz="4500">
                <a:solidFill>
                  <a:srgbClr val="002060"/>
                </a:solidFill>
              </a:rPr>
              <a:t>Identify what needs to be updated</a:t>
            </a:r>
            <a:endParaRPr lang="en-US" sz="4500">
              <a:solidFill>
                <a:srgbClr val="002060"/>
              </a:solidFill>
              <a:cs typeface="Arial"/>
            </a:endParaRPr>
          </a:p>
          <a:p>
            <a:pPr lvl="1"/>
            <a:r>
              <a:rPr lang="en-US" sz="4200">
                <a:solidFill>
                  <a:srgbClr val="002060"/>
                </a:solidFill>
              </a:rPr>
              <a:t>Your SUA’s existing policies and procedures may already fully meet OAA Final Rule requirements</a:t>
            </a:r>
            <a:endParaRPr lang="en-US" sz="4200">
              <a:solidFill>
                <a:srgbClr val="002060"/>
              </a:solidFill>
              <a:cs typeface="Arial"/>
            </a:endParaRPr>
          </a:p>
          <a:p>
            <a:pPr lvl="2"/>
            <a:r>
              <a:rPr lang="en-US" sz="4200">
                <a:solidFill>
                  <a:srgbClr val="002060"/>
                </a:solidFill>
              </a:rPr>
              <a:t>E.g., § 1321.49 Intrastate funding formula</a:t>
            </a:r>
            <a:endParaRPr lang="en-US" sz="4200">
              <a:solidFill>
                <a:srgbClr val="002060"/>
              </a:solidFill>
              <a:cs typeface="Arial"/>
            </a:endParaRPr>
          </a:p>
          <a:p>
            <a:pPr lvl="1"/>
            <a:r>
              <a:rPr lang="en-US" sz="4200">
                <a:solidFill>
                  <a:srgbClr val="002060"/>
                </a:solidFill>
              </a:rPr>
              <a:t>Some OAA Final Rule requirements allow the SUA to exercise certain flexibilities, at the SUA’s option</a:t>
            </a:r>
            <a:endParaRPr lang="en-US" sz="4200">
              <a:solidFill>
                <a:srgbClr val="002060"/>
              </a:solidFill>
              <a:cs typeface="Arial"/>
            </a:endParaRPr>
          </a:p>
          <a:p>
            <a:pPr lvl="2"/>
            <a:r>
              <a:rPr lang="en-US" sz="4200">
                <a:solidFill>
                  <a:srgbClr val="002060"/>
                </a:solidFill>
              </a:rPr>
              <a:t>E.g., § 1321.101 Flexibilities under a major disaster declaration</a:t>
            </a:r>
            <a:endParaRPr lang="en-US" sz="4200">
              <a:solidFill>
                <a:srgbClr val="002060"/>
              </a:solidFill>
              <a:cs typeface="Arial"/>
            </a:endParaRPr>
          </a:p>
          <a:p>
            <a:pPr lvl="1"/>
            <a:r>
              <a:rPr lang="en-US" sz="4200">
                <a:solidFill>
                  <a:srgbClr val="002060"/>
                </a:solidFill>
              </a:rPr>
              <a:t>Prioritize – where will you start? How will you break into manageable bites?</a:t>
            </a:r>
            <a:endParaRPr lang="en-US" sz="4200">
              <a:solidFill>
                <a:srgbClr val="002060"/>
              </a:solidFill>
              <a:cs typeface="Arial"/>
            </a:endParaRPr>
          </a:p>
          <a:p>
            <a:r>
              <a:rPr lang="en-US" sz="4500">
                <a:solidFill>
                  <a:srgbClr val="002060"/>
                </a:solidFill>
              </a:rPr>
              <a:t>Identify who is responsible for determining the what/who/how</a:t>
            </a:r>
            <a:endParaRPr lang="en-US" sz="4500">
              <a:solidFill>
                <a:srgbClr val="002060"/>
              </a:solidFill>
              <a:cs typeface="Arial"/>
            </a:endParaRPr>
          </a:p>
          <a:p>
            <a:pPr lvl="1"/>
            <a:r>
              <a:rPr lang="en-US" sz="4200">
                <a:solidFill>
                  <a:srgbClr val="002060"/>
                </a:solidFill>
              </a:rPr>
              <a:t>One or more individual staff members?</a:t>
            </a:r>
            <a:endParaRPr lang="en-US" sz="4200">
              <a:solidFill>
                <a:srgbClr val="002060"/>
              </a:solidFill>
              <a:cs typeface="Arial"/>
            </a:endParaRPr>
          </a:p>
          <a:p>
            <a:pPr lvl="1"/>
            <a:r>
              <a:rPr lang="en-US" sz="4200">
                <a:solidFill>
                  <a:srgbClr val="002060"/>
                </a:solidFill>
              </a:rPr>
              <a:t>Workgroups?</a:t>
            </a:r>
          </a:p>
          <a:p>
            <a:pPr lvl="1"/>
            <a:endParaRPr lang="en-US">
              <a:solidFill>
                <a:srgbClr val="002060"/>
              </a:solidFill>
            </a:endParaRPr>
          </a:p>
        </p:txBody>
      </p:sp>
      <p:sp>
        <p:nvSpPr>
          <p:cNvPr id="4" name="Slide Number Placeholder 3">
            <a:extLst>
              <a:ext uri="{FF2B5EF4-FFF2-40B4-BE49-F238E27FC236}">
                <a16:creationId xmlns:a16="http://schemas.microsoft.com/office/drawing/2014/main" id="{00A8E923-C7B1-73F7-A8B7-F99968159470}"/>
              </a:ext>
            </a:extLst>
          </p:cNvPr>
          <p:cNvSpPr>
            <a:spLocks noGrp="1"/>
          </p:cNvSpPr>
          <p:nvPr>
            <p:ph type="sldNum" sz="quarter" idx="12"/>
          </p:nvPr>
        </p:nvSpPr>
        <p:spPr/>
        <p:txBody>
          <a:bodyPr/>
          <a:lstStyle/>
          <a:p>
            <a:fld id="{7AA28999-D008-419E-9628-EE1C64F81F4C}" type="slidenum">
              <a:rPr lang="en-US" smtClean="0"/>
              <a:pPr/>
              <a:t>16</a:t>
            </a:fld>
            <a:endParaRPr lang="en-US"/>
          </a:p>
        </p:txBody>
      </p:sp>
    </p:spTree>
    <p:extLst>
      <p:ext uri="{BB962C8B-B14F-4D97-AF65-F5344CB8AC3E}">
        <p14:creationId xmlns:p14="http://schemas.microsoft.com/office/powerpoint/2010/main" val="595840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E2B9-9546-CD36-5AFC-B2D7A313D5AB}"/>
              </a:ext>
            </a:extLst>
          </p:cNvPr>
          <p:cNvSpPr>
            <a:spLocks noGrp="1"/>
          </p:cNvSpPr>
          <p:nvPr>
            <p:ph type="title"/>
          </p:nvPr>
        </p:nvSpPr>
        <p:spPr>
          <a:solidFill>
            <a:schemeClr val="accent2"/>
          </a:solidFill>
        </p:spPr>
        <p:txBody>
          <a:bodyPr>
            <a:normAutofit fontScale="90000"/>
          </a:bodyPr>
          <a:lstStyle/>
          <a:p>
            <a:r>
              <a:rPr lang="en-US" sz="4000" b="1">
                <a:solidFill>
                  <a:srgbClr val="002060"/>
                </a:solidFill>
              </a:rPr>
              <a:t>Identify who needs to be involved in the updates </a:t>
            </a:r>
          </a:p>
        </p:txBody>
      </p:sp>
      <p:sp>
        <p:nvSpPr>
          <p:cNvPr id="3" name="Content Placeholder 2">
            <a:extLst>
              <a:ext uri="{FF2B5EF4-FFF2-40B4-BE49-F238E27FC236}">
                <a16:creationId xmlns:a16="http://schemas.microsoft.com/office/drawing/2014/main" id="{6558507F-EDC0-7579-424C-B24AE0CD378D}"/>
              </a:ext>
            </a:extLst>
          </p:cNvPr>
          <p:cNvSpPr>
            <a:spLocks noGrp="1"/>
          </p:cNvSpPr>
          <p:nvPr>
            <p:ph idx="1"/>
          </p:nvPr>
        </p:nvSpPr>
        <p:spPr/>
        <p:txBody>
          <a:bodyPr vert="horz" lIns="91440" tIns="45720" rIns="91440" bIns="45720" rtlCol="0" anchor="t">
            <a:normAutofit fontScale="77500" lnSpcReduction="20000"/>
          </a:bodyPr>
          <a:lstStyle/>
          <a:p>
            <a:r>
              <a:rPr lang="en-US" sz="3100">
                <a:solidFill>
                  <a:srgbClr val="002060"/>
                </a:solidFill>
              </a:rPr>
              <a:t>State, AAA, service providers </a:t>
            </a:r>
            <a:r>
              <a:rPr lang="en-US" sz="2600">
                <a:solidFill>
                  <a:srgbClr val="002060"/>
                </a:solidFill>
              </a:rPr>
              <a:t>(§ 1321.7 Organization and staffing of the State agency; § 1321.57 Organization and staffing of the area agency; § 1321.79 Responsibilities of service providers under State and area plans); </a:t>
            </a:r>
            <a:r>
              <a:rPr lang="en-US" sz="3100">
                <a:solidFill>
                  <a:srgbClr val="002060"/>
                </a:solidFill>
              </a:rPr>
              <a:t>Tribes, Tribal organizations, and Title VI program directors </a:t>
            </a:r>
            <a:r>
              <a:rPr lang="en-US" sz="2600">
                <a:solidFill>
                  <a:srgbClr val="002060"/>
                </a:solidFill>
              </a:rPr>
              <a:t>(§ 1322.19 Responsibilities of service providers; § 1322.31 Title VI and Title III coordination)</a:t>
            </a:r>
          </a:p>
          <a:p>
            <a:pPr lvl="1"/>
            <a:r>
              <a:rPr lang="en-US">
                <a:solidFill>
                  <a:srgbClr val="002060"/>
                </a:solidFill>
              </a:rPr>
              <a:t>Executive leadership; </a:t>
            </a:r>
            <a:endParaRPr lang="en-US">
              <a:solidFill>
                <a:srgbClr val="002060"/>
              </a:solidFill>
              <a:cs typeface="Arial"/>
            </a:endParaRPr>
          </a:p>
          <a:p>
            <a:pPr lvl="1"/>
            <a:r>
              <a:rPr lang="en-US">
                <a:solidFill>
                  <a:srgbClr val="002060"/>
                </a:solidFill>
              </a:rPr>
              <a:t>Program managers;</a:t>
            </a:r>
            <a:endParaRPr lang="en-US">
              <a:solidFill>
                <a:srgbClr val="002060"/>
              </a:solidFill>
              <a:cs typeface="Arial"/>
            </a:endParaRPr>
          </a:p>
          <a:p>
            <a:pPr lvl="1"/>
            <a:r>
              <a:rPr lang="en-US">
                <a:solidFill>
                  <a:srgbClr val="002060"/>
                </a:solidFill>
              </a:rPr>
              <a:t>Board/Advisory Council members </a:t>
            </a:r>
            <a:r>
              <a:rPr lang="en-US" sz="2300">
                <a:solidFill>
                  <a:srgbClr val="002060"/>
                </a:solidFill>
              </a:rPr>
              <a:t>(§ 1321.63 Area agency advisory council)</a:t>
            </a:r>
            <a:r>
              <a:rPr lang="en-US">
                <a:solidFill>
                  <a:srgbClr val="002060"/>
                </a:solidFill>
              </a:rPr>
              <a:t>;</a:t>
            </a:r>
          </a:p>
          <a:p>
            <a:pPr lvl="1"/>
            <a:r>
              <a:rPr lang="en-US">
                <a:solidFill>
                  <a:srgbClr val="002060"/>
                </a:solidFill>
              </a:rPr>
              <a:t>Community members via public input processes; </a:t>
            </a:r>
          </a:p>
          <a:p>
            <a:pPr lvl="1"/>
            <a:r>
              <a:rPr lang="en-US">
                <a:solidFill>
                  <a:srgbClr val="002060"/>
                </a:solidFill>
              </a:rPr>
              <a:t>Staff members and volunteers; </a:t>
            </a:r>
            <a:endParaRPr lang="en-US">
              <a:solidFill>
                <a:srgbClr val="002060"/>
              </a:solidFill>
              <a:cs typeface="Arial"/>
            </a:endParaRPr>
          </a:p>
          <a:p>
            <a:pPr lvl="1"/>
            <a:r>
              <a:rPr lang="en-US">
                <a:solidFill>
                  <a:srgbClr val="002060"/>
                </a:solidFill>
              </a:rPr>
              <a:t>Workgroups; and/or</a:t>
            </a:r>
            <a:endParaRPr lang="en-US">
              <a:solidFill>
                <a:srgbClr val="002060"/>
              </a:solidFill>
              <a:cs typeface="Arial"/>
            </a:endParaRPr>
          </a:p>
          <a:p>
            <a:pPr lvl="1"/>
            <a:r>
              <a:rPr lang="en-US">
                <a:solidFill>
                  <a:srgbClr val="002060"/>
                </a:solidFill>
              </a:rPr>
              <a:t>Other</a:t>
            </a:r>
            <a:endParaRPr lang="en-US">
              <a:solidFill>
                <a:srgbClr val="002060"/>
              </a:solidFill>
              <a:cs typeface="Arial"/>
            </a:endParaRPr>
          </a:p>
        </p:txBody>
      </p:sp>
      <p:sp>
        <p:nvSpPr>
          <p:cNvPr id="4" name="Slide Number Placeholder 3">
            <a:extLst>
              <a:ext uri="{FF2B5EF4-FFF2-40B4-BE49-F238E27FC236}">
                <a16:creationId xmlns:a16="http://schemas.microsoft.com/office/drawing/2014/main" id="{00A8E923-C7B1-73F7-A8B7-F99968159470}"/>
              </a:ext>
            </a:extLst>
          </p:cNvPr>
          <p:cNvSpPr>
            <a:spLocks noGrp="1"/>
          </p:cNvSpPr>
          <p:nvPr>
            <p:ph type="sldNum" sz="quarter" idx="12"/>
          </p:nvPr>
        </p:nvSpPr>
        <p:spPr/>
        <p:txBody>
          <a:bodyPr/>
          <a:lstStyle/>
          <a:p>
            <a:fld id="{7AA28999-D008-419E-9628-EE1C64F81F4C}" type="slidenum">
              <a:rPr lang="en-US" smtClean="0"/>
              <a:pPr/>
              <a:t>17</a:t>
            </a:fld>
            <a:endParaRPr lang="en-US"/>
          </a:p>
        </p:txBody>
      </p:sp>
    </p:spTree>
    <p:extLst>
      <p:ext uri="{BB962C8B-B14F-4D97-AF65-F5344CB8AC3E}">
        <p14:creationId xmlns:p14="http://schemas.microsoft.com/office/powerpoint/2010/main" val="2945829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E2B9-9546-CD36-5AFC-B2D7A313D5AB}"/>
              </a:ext>
            </a:extLst>
          </p:cNvPr>
          <p:cNvSpPr>
            <a:spLocks noGrp="1"/>
          </p:cNvSpPr>
          <p:nvPr>
            <p:ph type="title"/>
          </p:nvPr>
        </p:nvSpPr>
        <p:spPr>
          <a:solidFill>
            <a:schemeClr val="accent2"/>
          </a:solidFill>
        </p:spPr>
        <p:txBody>
          <a:bodyPr>
            <a:normAutofit/>
          </a:bodyPr>
          <a:lstStyle/>
          <a:p>
            <a:r>
              <a:rPr lang="en-US" sz="4000" b="1">
                <a:solidFill>
                  <a:srgbClr val="002060"/>
                </a:solidFill>
              </a:rPr>
              <a:t>Collaboration Examples</a:t>
            </a:r>
          </a:p>
        </p:txBody>
      </p:sp>
      <p:sp>
        <p:nvSpPr>
          <p:cNvPr id="3" name="Content Placeholder 2">
            <a:extLst>
              <a:ext uri="{FF2B5EF4-FFF2-40B4-BE49-F238E27FC236}">
                <a16:creationId xmlns:a16="http://schemas.microsoft.com/office/drawing/2014/main" id="{6558507F-EDC0-7579-424C-B24AE0CD378D}"/>
              </a:ext>
            </a:extLst>
          </p:cNvPr>
          <p:cNvSpPr>
            <a:spLocks noGrp="1"/>
          </p:cNvSpPr>
          <p:nvPr>
            <p:ph idx="1"/>
          </p:nvPr>
        </p:nvSpPr>
        <p:spPr/>
        <p:txBody>
          <a:bodyPr>
            <a:normAutofit fontScale="92500" lnSpcReduction="10000"/>
          </a:bodyPr>
          <a:lstStyle/>
          <a:p>
            <a:r>
              <a:rPr lang="en-US" dirty="0">
                <a:solidFill>
                  <a:srgbClr val="002060"/>
                </a:solidFill>
              </a:rPr>
              <a:t>Example: addressing new “greatest social need” definition </a:t>
            </a:r>
            <a:r>
              <a:rPr lang="en-US" sz="2200" dirty="0">
                <a:solidFill>
                  <a:srgbClr val="002060"/>
                </a:solidFill>
              </a:rPr>
              <a:t>(§ 1321.3; § 1321.27; § 1321.65)</a:t>
            </a:r>
          </a:p>
          <a:p>
            <a:pPr lvl="1"/>
            <a:r>
              <a:rPr lang="en-US" dirty="0">
                <a:solidFill>
                  <a:srgbClr val="002060"/>
                </a:solidFill>
              </a:rPr>
              <a:t>May review data, conduct public input process, meet with AAAs/service providers, discuss with organizations serving identified populations</a:t>
            </a:r>
          </a:p>
          <a:p>
            <a:r>
              <a:rPr lang="en-US" dirty="0">
                <a:solidFill>
                  <a:srgbClr val="002060"/>
                </a:solidFill>
              </a:rPr>
              <a:t>Example: state fiscal staff to review compliance with existing fiscal requirements </a:t>
            </a:r>
            <a:r>
              <a:rPr lang="en-US" sz="2200" dirty="0">
                <a:solidFill>
                  <a:srgbClr val="002060"/>
                </a:solidFill>
              </a:rPr>
              <a:t>(§ 1321.9(c)(2))</a:t>
            </a:r>
          </a:p>
          <a:p>
            <a:pPr lvl="1"/>
            <a:r>
              <a:rPr lang="en-US" dirty="0">
                <a:solidFill>
                  <a:srgbClr val="002060"/>
                </a:solidFill>
              </a:rPr>
              <a:t>May create cross-departmental workgroup to ensure fiscal, data, and program management are aligned</a:t>
            </a:r>
          </a:p>
        </p:txBody>
      </p:sp>
      <p:sp>
        <p:nvSpPr>
          <p:cNvPr id="4" name="Slide Number Placeholder 3">
            <a:extLst>
              <a:ext uri="{FF2B5EF4-FFF2-40B4-BE49-F238E27FC236}">
                <a16:creationId xmlns:a16="http://schemas.microsoft.com/office/drawing/2014/main" id="{00A8E923-C7B1-73F7-A8B7-F99968159470}"/>
              </a:ext>
            </a:extLst>
          </p:cNvPr>
          <p:cNvSpPr>
            <a:spLocks noGrp="1"/>
          </p:cNvSpPr>
          <p:nvPr>
            <p:ph type="sldNum" sz="quarter" idx="12"/>
          </p:nvPr>
        </p:nvSpPr>
        <p:spPr/>
        <p:txBody>
          <a:bodyPr/>
          <a:lstStyle/>
          <a:p>
            <a:fld id="{7AA28999-D008-419E-9628-EE1C64F81F4C}" type="slidenum">
              <a:rPr lang="en-US" smtClean="0"/>
              <a:pPr/>
              <a:t>18</a:t>
            </a:fld>
            <a:endParaRPr lang="en-US"/>
          </a:p>
        </p:txBody>
      </p:sp>
    </p:spTree>
    <p:extLst>
      <p:ext uri="{BB962C8B-B14F-4D97-AF65-F5344CB8AC3E}">
        <p14:creationId xmlns:p14="http://schemas.microsoft.com/office/powerpoint/2010/main" val="3095273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780C5-AC9A-67B8-D1A2-032338F7AE49}"/>
              </a:ext>
            </a:extLst>
          </p:cNvPr>
          <p:cNvSpPr>
            <a:spLocks noGrp="1"/>
          </p:cNvSpPr>
          <p:nvPr>
            <p:ph type="title"/>
          </p:nvPr>
        </p:nvSpPr>
        <p:spPr>
          <a:solidFill>
            <a:schemeClr val="accent2"/>
          </a:solidFill>
        </p:spPr>
        <p:txBody>
          <a:bodyPr>
            <a:normAutofit/>
          </a:bodyPr>
          <a:lstStyle/>
          <a:p>
            <a:r>
              <a:rPr lang="en-US" b="1">
                <a:solidFill>
                  <a:srgbClr val="002060"/>
                </a:solidFill>
              </a:rPr>
              <a:t>How will you communicate updates? </a:t>
            </a:r>
          </a:p>
        </p:txBody>
      </p:sp>
      <p:sp>
        <p:nvSpPr>
          <p:cNvPr id="3" name="Content Placeholder 2">
            <a:extLst>
              <a:ext uri="{FF2B5EF4-FFF2-40B4-BE49-F238E27FC236}">
                <a16:creationId xmlns:a16="http://schemas.microsoft.com/office/drawing/2014/main" id="{CA97BE57-A75C-07F4-A7A5-28A9ADD7B10F}"/>
              </a:ext>
            </a:extLst>
          </p:cNvPr>
          <p:cNvSpPr>
            <a:spLocks noGrp="1"/>
          </p:cNvSpPr>
          <p:nvPr>
            <p:ph idx="1"/>
          </p:nvPr>
        </p:nvSpPr>
        <p:spPr>
          <a:xfrm>
            <a:off x="609600" y="1600201"/>
            <a:ext cx="10972800" cy="4169228"/>
          </a:xfrm>
        </p:spPr>
        <p:txBody>
          <a:bodyPr>
            <a:normAutofit fontScale="92500" lnSpcReduction="10000"/>
          </a:bodyPr>
          <a:lstStyle/>
          <a:p>
            <a:r>
              <a:rPr lang="en-US">
                <a:solidFill>
                  <a:srgbClr val="002060"/>
                </a:solidFill>
              </a:rPr>
              <a:t>Consider your collaborative approach toward communicating revised guidance, program manuals, contracts, etc.:</a:t>
            </a:r>
          </a:p>
          <a:p>
            <a:pPr lvl="1"/>
            <a:r>
              <a:rPr lang="en-US">
                <a:solidFill>
                  <a:srgbClr val="002060"/>
                </a:solidFill>
              </a:rPr>
              <a:t>Centralized website repository of documents</a:t>
            </a:r>
          </a:p>
          <a:p>
            <a:pPr lvl="1"/>
            <a:r>
              <a:rPr lang="en-US">
                <a:solidFill>
                  <a:srgbClr val="002060"/>
                </a:solidFill>
              </a:rPr>
              <a:t>State and local conferences </a:t>
            </a:r>
          </a:p>
          <a:p>
            <a:pPr lvl="1"/>
            <a:r>
              <a:rPr lang="en-US">
                <a:solidFill>
                  <a:srgbClr val="002060"/>
                </a:solidFill>
              </a:rPr>
              <a:t>Webinars </a:t>
            </a:r>
          </a:p>
          <a:p>
            <a:pPr lvl="1"/>
            <a:r>
              <a:rPr lang="en-US">
                <a:solidFill>
                  <a:srgbClr val="002060"/>
                </a:solidFill>
              </a:rPr>
              <a:t>SUA meetings with AAAs; AAA meetings with service providers </a:t>
            </a:r>
          </a:p>
          <a:p>
            <a:pPr lvl="1"/>
            <a:r>
              <a:rPr lang="en-US">
                <a:solidFill>
                  <a:srgbClr val="002060"/>
                </a:solidFill>
              </a:rPr>
              <a:t>Workgroups </a:t>
            </a:r>
          </a:p>
          <a:p>
            <a:pPr lvl="1"/>
            <a:r>
              <a:rPr lang="en-US">
                <a:solidFill>
                  <a:srgbClr val="002060"/>
                </a:solidFill>
              </a:rPr>
              <a:t>Meetings with tribes and tribal organizations </a:t>
            </a:r>
          </a:p>
          <a:p>
            <a:pPr lvl="1"/>
            <a:r>
              <a:rPr lang="en-US">
                <a:solidFill>
                  <a:srgbClr val="002060"/>
                </a:solidFill>
              </a:rPr>
              <a:t>Facilitating peer-to-peer sharing opportunities</a:t>
            </a:r>
          </a:p>
        </p:txBody>
      </p:sp>
      <p:sp>
        <p:nvSpPr>
          <p:cNvPr id="4" name="Slide Number Placeholder 3">
            <a:extLst>
              <a:ext uri="{FF2B5EF4-FFF2-40B4-BE49-F238E27FC236}">
                <a16:creationId xmlns:a16="http://schemas.microsoft.com/office/drawing/2014/main" id="{7E3138C4-79CB-5321-F72C-051A5010827A}"/>
              </a:ext>
            </a:extLst>
          </p:cNvPr>
          <p:cNvSpPr>
            <a:spLocks noGrp="1"/>
          </p:cNvSpPr>
          <p:nvPr>
            <p:ph type="sldNum" sz="quarter" idx="12"/>
          </p:nvPr>
        </p:nvSpPr>
        <p:spPr/>
        <p:txBody>
          <a:bodyPr/>
          <a:lstStyle/>
          <a:p>
            <a:fld id="{7AA28999-D008-419E-9628-EE1C64F81F4C}" type="slidenum">
              <a:rPr lang="en-US" smtClean="0"/>
              <a:pPr/>
              <a:t>19</a:t>
            </a:fld>
            <a:endParaRPr lang="en-US"/>
          </a:p>
        </p:txBody>
      </p:sp>
    </p:spTree>
    <p:extLst>
      <p:ext uri="{BB962C8B-B14F-4D97-AF65-F5344CB8AC3E}">
        <p14:creationId xmlns:p14="http://schemas.microsoft.com/office/powerpoint/2010/main" val="74901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70DD-D06C-456D-AC46-2A04248DDFCF}"/>
              </a:ext>
            </a:extLst>
          </p:cNvPr>
          <p:cNvSpPr>
            <a:spLocks noGrp="1"/>
          </p:cNvSpPr>
          <p:nvPr>
            <p:ph type="title"/>
          </p:nvPr>
        </p:nvSpPr>
        <p:spPr>
          <a:solidFill>
            <a:schemeClr val="accent2"/>
          </a:solidFill>
        </p:spPr>
        <p:txBody>
          <a:bodyPr>
            <a:normAutofit/>
          </a:bodyPr>
          <a:lstStyle/>
          <a:p>
            <a:r>
              <a:rPr lang="en-US" sz="3600" b="1">
                <a:solidFill>
                  <a:srgbClr val="002060"/>
                </a:solidFill>
              </a:rPr>
              <a:t>Welcome</a:t>
            </a:r>
          </a:p>
        </p:txBody>
      </p:sp>
      <p:sp>
        <p:nvSpPr>
          <p:cNvPr id="6" name="TextBox 5">
            <a:extLst>
              <a:ext uri="{FF2B5EF4-FFF2-40B4-BE49-F238E27FC236}">
                <a16:creationId xmlns:a16="http://schemas.microsoft.com/office/drawing/2014/main" id="{2DE5FD62-1EB0-12B1-6584-3C111DCF852D}"/>
              </a:ext>
            </a:extLst>
          </p:cNvPr>
          <p:cNvSpPr txBox="1"/>
          <p:nvPr/>
        </p:nvSpPr>
        <p:spPr>
          <a:xfrm>
            <a:off x="662151" y="2500240"/>
            <a:ext cx="10867697" cy="1384995"/>
          </a:xfrm>
          <a:prstGeom prst="rect">
            <a:avLst/>
          </a:prstGeom>
          <a:noFill/>
        </p:spPr>
        <p:txBody>
          <a:bodyPr wrap="square">
            <a:spAutoFit/>
          </a:bodyPr>
          <a:lstStyle/>
          <a:p>
            <a:pPr algn="ctr"/>
            <a:r>
              <a:rPr lang="en-US" sz="2800">
                <a:solidFill>
                  <a:srgbClr val="002060"/>
                </a:solidFill>
              </a:rPr>
              <a:t>Edwin Walker, Senior Advisor</a:t>
            </a:r>
          </a:p>
          <a:p>
            <a:pPr algn="ctr"/>
            <a:r>
              <a:rPr lang="en-US" sz="2800">
                <a:solidFill>
                  <a:srgbClr val="002060"/>
                </a:solidFill>
              </a:rPr>
              <a:t>Kari Benson, Deputy Assistant Secretary for Aging </a:t>
            </a:r>
          </a:p>
          <a:p>
            <a:pPr algn="ctr"/>
            <a:endParaRPr lang="en-US" sz="2800">
              <a:solidFill>
                <a:srgbClr val="002060"/>
              </a:solidFill>
            </a:endParaRPr>
          </a:p>
        </p:txBody>
      </p:sp>
      <p:sp>
        <p:nvSpPr>
          <p:cNvPr id="4" name="Slide Number Placeholder 3">
            <a:extLst>
              <a:ext uri="{FF2B5EF4-FFF2-40B4-BE49-F238E27FC236}">
                <a16:creationId xmlns:a16="http://schemas.microsoft.com/office/drawing/2014/main" id="{F428E841-63C5-4D74-99AF-15370566AF58}"/>
              </a:ext>
            </a:extLst>
          </p:cNvPr>
          <p:cNvSpPr>
            <a:spLocks noGrp="1"/>
          </p:cNvSpPr>
          <p:nvPr>
            <p:ph type="sldNum" sz="quarter" idx="12"/>
          </p:nvPr>
        </p:nvSpPr>
        <p:spPr/>
        <p:txBody>
          <a:bodyPr/>
          <a:lstStyle/>
          <a:p>
            <a:fld id="{7AA28999-D008-419E-9628-EE1C64F81F4C}" type="slidenum">
              <a:rPr lang="en-US" smtClean="0"/>
              <a:pPr/>
              <a:t>2</a:t>
            </a:fld>
            <a:endParaRPr lang="en-US"/>
          </a:p>
        </p:txBody>
      </p:sp>
    </p:spTree>
    <p:extLst>
      <p:ext uri="{BB962C8B-B14F-4D97-AF65-F5344CB8AC3E}">
        <p14:creationId xmlns:p14="http://schemas.microsoft.com/office/powerpoint/2010/main" val="3860242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64B21-DCE5-2B39-3C1F-3A79F027786F}"/>
              </a:ext>
            </a:extLst>
          </p:cNvPr>
          <p:cNvSpPr>
            <a:spLocks noGrp="1"/>
          </p:cNvSpPr>
          <p:nvPr>
            <p:ph type="title"/>
          </p:nvPr>
        </p:nvSpPr>
        <p:spPr>
          <a:solidFill>
            <a:schemeClr val="accent2"/>
          </a:solidFill>
        </p:spPr>
        <p:txBody>
          <a:bodyPr/>
          <a:lstStyle/>
          <a:p>
            <a:r>
              <a:rPr lang="en-US" b="1">
                <a:solidFill>
                  <a:srgbClr val="002060"/>
                </a:solidFill>
              </a:rPr>
              <a:t>Once updates are made…</a:t>
            </a:r>
          </a:p>
        </p:txBody>
      </p:sp>
      <p:sp>
        <p:nvSpPr>
          <p:cNvPr id="3" name="Content Placeholder 2">
            <a:extLst>
              <a:ext uri="{FF2B5EF4-FFF2-40B4-BE49-F238E27FC236}">
                <a16:creationId xmlns:a16="http://schemas.microsoft.com/office/drawing/2014/main" id="{3C800601-2318-5CA6-6B47-1081A990ED03}"/>
              </a:ext>
            </a:extLst>
          </p:cNvPr>
          <p:cNvSpPr>
            <a:spLocks noGrp="1"/>
          </p:cNvSpPr>
          <p:nvPr>
            <p:ph idx="1"/>
          </p:nvPr>
        </p:nvSpPr>
        <p:spPr>
          <a:xfrm>
            <a:off x="609600" y="1943894"/>
            <a:ext cx="10972800" cy="3886200"/>
          </a:xfrm>
        </p:spPr>
        <p:txBody>
          <a:bodyPr/>
          <a:lstStyle/>
          <a:p>
            <a:r>
              <a:rPr lang="en-US">
                <a:solidFill>
                  <a:srgbClr val="002060"/>
                </a:solidFill>
              </a:rPr>
              <a:t>How will you monitor them? </a:t>
            </a:r>
          </a:p>
          <a:p>
            <a:r>
              <a:rPr lang="en-US">
                <a:solidFill>
                  <a:srgbClr val="002060"/>
                </a:solidFill>
              </a:rPr>
              <a:t>How will you evaluate them? </a:t>
            </a:r>
          </a:p>
          <a:p>
            <a:r>
              <a:rPr lang="en-US">
                <a:solidFill>
                  <a:srgbClr val="002060"/>
                </a:solidFill>
              </a:rPr>
              <a:t>How will you periodically review, update, and train your network? </a:t>
            </a:r>
          </a:p>
        </p:txBody>
      </p:sp>
      <p:sp>
        <p:nvSpPr>
          <p:cNvPr id="4" name="Slide Number Placeholder 3">
            <a:extLst>
              <a:ext uri="{FF2B5EF4-FFF2-40B4-BE49-F238E27FC236}">
                <a16:creationId xmlns:a16="http://schemas.microsoft.com/office/drawing/2014/main" id="{75F602AA-49D6-46A5-75C9-766BAD5524B4}"/>
              </a:ext>
            </a:extLst>
          </p:cNvPr>
          <p:cNvSpPr>
            <a:spLocks noGrp="1"/>
          </p:cNvSpPr>
          <p:nvPr>
            <p:ph type="sldNum" sz="quarter" idx="12"/>
          </p:nvPr>
        </p:nvSpPr>
        <p:spPr/>
        <p:txBody>
          <a:bodyPr/>
          <a:lstStyle/>
          <a:p>
            <a:fld id="{7AA28999-D008-419E-9628-EE1C64F81F4C}" type="slidenum">
              <a:rPr lang="en-US" smtClean="0"/>
              <a:pPr/>
              <a:t>20</a:t>
            </a:fld>
            <a:endParaRPr lang="en-US"/>
          </a:p>
        </p:txBody>
      </p:sp>
    </p:spTree>
    <p:extLst>
      <p:ext uri="{BB962C8B-B14F-4D97-AF65-F5344CB8AC3E}">
        <p14:creationId xmlns:p14="http://schemas.microsoft.com/office/powerpoint/2010/main" val="1357109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87C85B-1251-E85D-1631-E332548B2CE0}"/>
              </a:ext>
            </a:extLst>
          </p:cNvPr>
          <p:cNvSpPr>
            <a:spLocks noGrp="1"/>
          </p:cNvSpPr>
          <p:nvPr>
            <p:ph type="title"/>
          </p:nvPr>
        </p:nvSpPr>
        <p:spPr>
          <a:xfrm>
            <a:off x="4673600" y="2260970"/>
            <a:ext cx="2844800" cy="1168030"/>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solidFill>
                  <a:srgbClr val="002060"/>
                </a:solidFill>
              </a:rPr>
              <a:t>Advocacy</a:t>
            </a:r>
          </a:p>
        </p:txBody>
      </p:sp>
      <p:sp>
        <p:nvSpPr>
          <p:cNvPr id="4" name="Slide Number Placeholder 3">
            <a:extLst>
              <a:ext uri="{FF2B5EF4-FFF2-40B4-BE49-F238E27FC236}">
                <a16:creationId xmlns:a16="http://schemas.microsoft.com/office/drawing/2014/main" id="{B51E19AA-EC98-305C-09AE-ADC634188599}"/>
              </a:ext>
            </a:extLst>
          </p:cNvPr>
          <p:cNvSpPr>
            <a:spLocks noGrp="1"/>
          </p:cNvSpPr>
          <p:nvPr>
            <p:ph type="sldNum" sz="quarter" idx="12"/>
          </p:nvPr>
        </p:nvSpPr>
        <p:spPr/>
        <p:txBody>
          <a:bodyPr/>
          <a:lstStyle/>
          <a:p>
            <a:fld id="{7AA28999-D008-419E-9628-EE1C64F81F4C}" type="slidenum">
              <a:rPr lang="en-US" smtClean="0"/>
              <a:pPr/>
              <a:t>21</a:t>
            </a:fld>
            <a:endParaRPr lang="en-US"/>
          </a:p>
        </p:txBody>
      </p:sp>
    </p:spTree>
    <p:extLst>
      <p:ext uri="{BB962C8B-B14F-4D97-AF65-F5344CB8AC3E}">
        <p14:creationId xmlns:p14="http://schemas.microsoft.com/office/powerpoint/2010/main" val="2568390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8013-8F5D-5331-21D0-A008B848FD42}"/>
              </a:ext>
            </a:extLst>
          </p:cNvPr>
          <p:cNvSpPr>
            <a:spLocks noGrp="1"/>
          </p:cNvSpPr>
          <p:nvPr>
            <p:ph type="title"/>
          </p:nvPr>
        </p:nvSpPr>
        <p:spPr>
          <a:solidFill>
            <a:schemeClr val="accent2"/>
          </a:solidFill>
        </p:spPr>
        <p:txBody>
          <a:bodyPr/>
          <a:lstStyle/>
          <a:p>
            <a:r>
              <a:rPr lang="en-US" b="1">
                <a:solidFill>
                  <a:srgbClr val="002060"/>
                </a:solidFill>
              </a:rPr>
              <a:t>Celebrating the Older Americans Act</a:t>
            </a:r>
            <a:endParaRPr lang="en-US" b="1">
              <a:solidFill>
                <a:srgbClr val="002060"/>
              </a:solidFill>
              <a:cs typeface="Arial"/>
            </a:endParaRPr>
          </a:p>
        </p:txBody>
      </p:sp>
      <p:sp>
        <p:nvSpPr>
          <p:cNvPr id="3" name="Content Placeholder 2">
            <a:extLst>
              <a:ext uri="{FF2B5EF4-FFF2-40B4-BE49-F238E27FC236}">
                <a16:creationId xmlns:a16="http://schemas.microsoft.com/office/drawing/2014/main" id="{29BF6D82-CA0A-C453-4038-FA05D30CEB74}"/>
              </a:ext>
            </a:extLst>
          </p:cNvPr>
          <p:cNvSpPr>
            <a:spLocks noGrp="1"/>
          </p:cNvSpPr>
          <p:nvPr>
            <p:ph idx="1"/>
          </p:nvPr>
        </p:nvSpPr>
        <p:spPr/>
        <p:txBody>
          <a:bodyPr vert="horz" lIns="91440" tIns="45720" rIns="91440" bIns="45720" rtlCol="0" anchor="t">
            <a:normAutofit/>
          </a:bodyPr>
          <a:lstStyle/>
          <a:p>
            <a:pPr marL="0" indent="0">
              <a:buNone/>
            </a:pPr>
            <a:r>
              <a:rPr lang="en-US">
                <a:solidFill>
                  <a:srgbClr val="002060"/>
                </a:solidFill>
                <a:cs typeface="Arial"/>
              </a:rPr>
              <a:t>“The Older Americans Act clearly affirms our nation’s sense of responsibility toward the well-being of all of our older citizens. But even more, the results of this act will help us expand our opportunities for enriching the lives of all of our citizens in this country, now and in the years to come.” </a:t>
            </a:r>
          </a:p>
          <a:p>
            <a:pPr marL="0" indent="0">
              <a:buNone/>
            </a:pPr>
            <a:r>
              <a:rPr lang="en-US">
                <a:solidFill>
                  <a:srgbClr val="002060"/>
                </a:solidFill>
                <a:cs typeface="Arial"/>
              </a:rPr>
              <a:t> </a:t>
            </a:r>
          </a:p>
          <a:p>
            <a:pPr marL="0" indent="0">
              <a:buNone/>
            </a:pPr>
            <a:r>
              <a:rPr lang="en-US">
                <a:solidFill>
                  <a:srgbClr val="002060"/>
                </a:solidFill>
                <a:cs typeface="Arial"/>
              </a:rPr>
              <a:t>President Lyndon B. Johnson upon signing the OAA in 1965</a:t>
            </a:r>
          </a:p>
          <a:p>
            <a:pPr marL="0" indent="0">
              <a:buNone/>
            </a:pPr>
            <a:endParaRPr lang="en-US">
              <a:solidFill>
                <a:srgbClr val="002060"/>
              </a:solidFill>
              <a:cs typeface="Arial"/>
            </a:endParaRPr>
          </a:p>
        </p:txBody>
      </p:sp>
      <p:sp>
        <p:nvSpPr>
          <p:cNvPr id="4" name="Slide Number Placeholder 3">
            <a:extLst>
              <a:ext uri="{FF2B5EF4-FFF2-40B4-BE49-F238E27FC236}">
                <a16:creationId xmlns:a16="http://schemas.microsoft.com/office/drawing/2014/main" id="{76B2FB89-921D-9EB4-659C-D58A2B1E5DD8}"/>
              </a:ext>
            </a:extLst>
          </p:cNvPr>
          <p:cNvSpPr>
            <a:spLocks noGrp="1"/>
          </p:cNvSpPr>
          <p:nvPr>
            <p:ph type="sldNum" sz="quarter" idx="12"/>
          </p:nvPr>
        </p:nvSpPr>
        <p:spPr/>
        <p:txBody>
          <a:bodyPr/>
          <a:lstStyle/>
          <a:p>
            <a:fld id="{7AA28999-D008-419E-9628-EE1C64F81F4C}" type="slidenum">
              <a:rPr lang="en-US" smtClean="0"/>
              <a:pPr/>
              <a:t>22</a:t>
            </a:fld>
            <a:endParaRPr lang="en-US"/>
          </a:p>
        </p:txBody>
      </p:sp>
    </p:spTree>
    <p:extLst>
      <p:ext uri="{BB962C8B-B14F-4D97-AF65-F5344CB8AC3E}">
        <p14:creationId xmlns:p14="http://schemas.microsoft.com/office/powerpoint/2010/main" val="779314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41463-8DE6-7860-CBD6-B4DBE0AD0D9B}"/>
              </a:ext>
            </a:extLst>
          </p:cNvPr>
          <p:cNvSpPr>
            <a:spLocks noGrp="1"/>
          </p:cNvSpPr>
          <p:nvPr>
            <p:ph type="title"/>
          </p:nvPr>
        </p:nvSpPr>
        <p:spPr>
          <a:solidFill>
            <a:schemeClr val="accent2"/>
          </a:solidFill>
        </p:spPr>
        <p:txBody>
          <a:bodyPr>
            <a:normAutofit/>
          </a:bodyPr>
          <a:lstStyle/>
          <a:p>
            <a:r>
              <a:rPr lang="en-US" sz="4000" b="1">
                <a:solidFill>
                  <a:srgbClr val="002060"/>
                </a:solidFill>
              </a:rPr>
              <a:t>Advocacy </a:t>
            </a:r>
          </a:p>
        </p:txBody>
      </p:sp>
      <p:sp>
        <p:nvSpPr>
          <p:cNvPr id="3" name="Content Placeholder 2">
            <a:extLst>
              <a:ext uri="{FF2B5EF4-FFF2-40B4-BE49-F238E27FC236}">
                <a16:creationId xmlns:a16="http://schemas.microsoft.com/office/drawing/2014/main" id="{BE47BAFE-0142-F25E-13B0-274C5C0C01C0}"/>
              </a:ext>
            </a:extLst>
          </p:cNvPr>
          <p:cNvSpPr>
            <a:spLocks noGrp="1"/>
          </p:cNvSpPr>
          <p:nvPr>
            <p:ph idx="1"/>
          </p:nvPr>
        </p:nvSpPr>
        <p:spPr>
          <a:xfrm>
            <a:off x="609600" y="1600200"/>
            <a:ext cx="10972800" cy="3949996"/>
          </a:xfrm>
        </p:spPr>
        <p:txBody>
          <a:bodyPr vert="horz" lIns="91440" tIns="45720" rIns="91440" bIns="45720" rtlCol="0" anchor="t">
            <a:normAutofit/>
          </a:bodyPr>
          <a:lstStyle/>
          <a:p>
            <a:r>
              <a:rPr lang="en-US" sz="2400" dirty="0">
                <a:solidFill>
                  <a:srgbClr val="002060"/>
                </a:solidFill>
              </a:rPr>
              <a:t>The role of the </a:t>
            </a:r>
            <a:r>
              <a:rPr lang="en-US" sz="2400" b="1" dirty="0">
                <a:solidFill>
                  <a:srgbClr val="002060"/>
                </a:solidFill>
              </a:rPr>
              <a:t>State agency </a:t>
            </a:r>
            <a:r>
              <a:rPr lang="en-US" sz="2400" dirty="0">
                <a:solidFill>
                  <a:srgbClr val="002060"/>
                </a:solidFill>
              </a:rPr>
              <a:t>is to, </a:t>
            </a:r>
          </a:p>
          <a:p>
            <a:pPr lvl="1"/>
            <a:r>
              <a:rPr lang="en-US" sz="2100" dirty="0">
                <a:solidFill>
                  <a:srgbClr val="002060"/>
                </a:solidFill>
              </a:rPr>
              <a:t>“serve as an effective and visible </a:t>
            </a:r>
            <a:r>
              <a:rPr lang="en-US" sz="2100" b="1" dirty="0">
                <a:solidFill>
                  <a:srgbClr val="002060"/>
                </a:solidFill>
              </a:rPr>
              <a:t>advocate</a:t>
            </a:r>
            <a:r>
              <a:rPr lang="en-US" sz="2100" dirty="0">
                <a:solidFill>
                  <a:srgbClr val="002060"/>
                </a:solidFill>
              </a:rPr>
              <a:t> for older individuals by reviewing and commenting upon all State plans, budgets, and policies which affect older individuals and providing technical assistance to any agency, organization, association, or individual representing the needs of older individuals[.]” -OAA Section 305(a)(1)(D)</a:t>
            </a:r>
            <a:endParaRPr lang="en-US" sz="2100" dirty="0">
              <a:solidFill>
                <a:srgbClr val="002060"/>
              </a:solidFill>
              <a:cs typeface="Arial"/>
            </a:endParaRPr>
          </a:p>
          <a:p>
            <a:r>
              <a:rPr lang="en-US" sz="2400" dirty="0">
                <a:solidFill>
                  <a:srgbClr val="002060"/>
                </a:solidFill>
              </a:rPr>
              <a:t>The </a:t>
            </a:r>
            <a:r>
              <a:rPr lang="en-US" sz="2400" b="1" dirty="0">
                <a:solidFill>
                  <a:srgbClr val="002060"/>
                </a:solidFill>
              </a:rPr>
              <a:t>AAA </a:t>
            </a:r>
            <a:r>
              <a:rPr lang="en-US" sz="2400" dirty="0">
                <a:solidFill>
                  <a:srgbClr val="002060"/>
                </a:solidFill>
              </a:rPr>
              <a:t>will,</a:t>
            </a:r>
          </a:p>
          <a:p>
            <a:pPr lvl="1"/>
            <a:r>
              <a:rPr lang="en-US" sz="2100" dirty="0">
                <a:solidFill>
                  <a:srgbClr val="002060"/>
                </a:solidFill>
              </a:rPr>
              <a:t>“serve as the </a:t>
            </a:r>
            <a:r>
              <a:rPr lang="en-US" sz="2100" b="1" dirty="0">
                <a:solidFill>
                  <a:srgbClr val="002060"/>
                </a:solidFill>
              </a:rPr>
              <a:t>advocate</a:t>
            </a:r>
            <a:r>
              <a:rPr lang="en-US" sz="2100" dirty="0">
                <a:solidFill>
                  <a:srgbClr val="002060"/>
                </a:solidFill>
              </a:rPr>
              <a:t> and focal point for older individuals within the community by (in cooperation with agencies, organizations, and individuals participating in activities under the plan) monitoring, evaluating, and commenting upon all policies, programs, hearings, levies, and community actions which will affect older individuals[.]” -OAA Section 306(a)(6)(B)</a:t>
            </a:r>
            <a:endParaRPr lang="en-US" sz="2100" dirty="0">
              <a:solidFill>
                <a:srgbClr val="002060"/>
              </a:solidFill>
              <a:cs typeface="Arial"/>
            </a:endParaRPr>
          </a:p>
        </p:txBody>
      </p:sp>
      <p:sp>
        <p:nvSpPr>
          <p:cNvPr id="4" name="Slide Number Placeholder 3">
            <a:extLst>
              <a:ext uri="{FF2B5EF4-FFF2-40B4-BE49-F238E27FC236}">
                <a16:creationId xmlns:a16="http://schemas.microsoft.com/office/drawing/2014/main" id="{7393373D-3954-A70E-8650-89F667F4E65C}"/>
              </a:ext>
            </a:extLst>
          </p:cNvPr>
          <p:cNvSpPr>
            <a:spLocks noGrp="1"/>
          </p:cNvSpPr>
          <p:nvPr>
            <p:ph type="sldNum" sz="quarter" idx="12"/>
          </p:nvPr>
        </p:nvSpPr>
        <p:spPr/>
        <p:txBody>
          <a:bodyPr/>
          <a:lstStyle/>
          <a:p>
            <a:fld id="{7AA28999-D008-419E-9628-EE1C64F81F4C}" type="slidenum">
              <a:rPr lang="en-US" smtClean="0"/>
              <a:pPr/>
              <a:t>23</a:t>
            </a:fld>
            <a:endParaRPr lang="en-US"/>
          </a:p>
        </p:txBody>
      </p:sp>
    </p:spTree>
    <p:extLst>
      <p:ext uri="{BB962C8B-B14F-4D97-AF65-F5344CB8AC3E}">
        <p14:creationId xmlns:p14="http://schemas.microsoft.com/office/powerpoint/2010/main" val="554696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41463-8DE6-7860-CBD6-B4DBE0AD0D9B}"/>
              </a:ext>
            </a:extLst>
          </p:cNvPr>
          <p:cNvSpPr>
            <a:spLocks noGrp="1"/>
          </p:cNvSpPr>
          <p:nvPr>
            <p:ph type="title"/>
          </p:nvPr>
        </p:nvSpPr>
        <p:spPr>
          <a:solidFill>
            <a:schemeClr val="accent2"/>
          </a:solidFill>
        </p:spPr>
        <p:txBody>
          <a:bodyPr>
            <a:normAutofit/>
          </a:bodyPr>
          <a:lstStyle/>
          <a:p>
            <a:r>
              <a:rPr lang="en-US" sz="4000" b="1">
                <a:solidFill>
                  <a:srgbClr val="002060"/>
                </a:solidFill>
              </a:rPr>
              <a:t>AAA Advocacy Responsibilities</a:t>
            </a:r>
          </a:p>
        </p:txBody>
      </p:sp>
      <p:sp>
        <p:nvSpPr>
          <p:cNvPr id="3" name="Content Placeholder 2">
            <a:extLst>
              <a:ext uri="{FF2B5EF4-FFF2-40B4-BE49-F238E27FC236}">
                <a16:creationId xmlns:a16="http://schemas.microsoft.com/office/drawing/2014/main" id="{BE47BAFE-0142-F25E-13B0-274C5C0C01C0}"/>
              </a:ext>
            </a:extLst>
          </p:cNvPr>
          <p:cNvSpPr>
            <a:spLocks noGrp="1"/>
          </p:cNvSpPr>
          <p:nvPr>
            <p:ph idx="1"/>
          </p:nvPr>
        </p:nvSpPr>
        <p:spPr>
          <a:xfrm>
            <a:off x="609600" y="1528281"/>
            <a:ext cx="10972800" cy="4256069"/>
          </a:xfrm>
        </p:spPr>
        <p:txBody>
          <a:bodyPr>
            <a:normAutofit/>
          </a:bodyPr>
          <a:lstStyle/>
          <a:p>
            <a:r>
              <a:rPr lang="en-US" sz="2400">
                <a:solidFill>
                  <a:srgbClr val="002060"/>
                </a:solidFill>
              </a:rPr>
              <a:t>Special advocacy responsibilities apply upon designation as a AAA </a:t>
            </a:r>
            <a:r>
              <a:rPr lang="en-US" sz="2000">
                <a:solidFill>
                  <a:srgbClr val="002060"/>
                </a:solidFill>
              </a:rPr>
              <a:t>(§ 1321.19 Designation of and designation changes to area agencies; § 1321.61 Advocacy responsibilities of the area agency.)</a:t>
            </a:r>
          </a:p>
          <a:p>
            <a:pPr lvl="1"/>
            <a:r>
              <a:rPr lang="en-US" sz="2100">
                <a:solidFill>
                  <a:srgbClr val="002060"/>
                </a:solidFill>
              </a:rPr>
              <a:t>Serve as public advocate for the development and enhancement of comprehensive and coordinated community-based systems of services in each community throughout and specific to each planning and service area (PSA) </a:t>
            </a:r>
            <a:r>
              <a:rPr lang="en-US" sz="2000">
                <a:solidFill>
                  <a:srgbClr val="002060"/>
                </a:solidFill>
              </a:rPr>
              <a:t>(§ 1321.13 Designation of and designation changes to planning and service areas.)</a:t>
            </a:r>
          </a:p>
          <a:p>
            <a:pPr lvl="1"/>
            <a:r>
              <a:rPr lang="en-US" sz="2100">
                <a:solidFill>
                  <a:srgbClr val="002060"/>
                </a:solidFill>
              </a:rPr>
              <a:t>Understand the needs of and represent the best interests of older adults and caregivers (particular attention on greatest social need and greatest economic need) at all levels (from local, county, regional to federal) and in interactions with different advocacy organizations, collaborations, and coalitions</a:t>
            </a:r>
            <a:r>
              <a:rPr lang="en-US" sz="2400">
                <a:solidFill>
                  <a:srgbClr val="002060"/>
                </a:solidFill>
              </a:rPr>
              <a:t> </a:t>
            </a:r>
            <a:r>
              <a:rPr lang="en-US" sz="2000">
                <a:solidFill>
                  <a:srgbClr val="002060"/>
                </a:solidFill>
              </a:rPr>
              <a:t>(§ 1321.3).</a:t>
            </a:r>
            <a:endParaRPr lang="en-US" sz="1800">
              <a:solidFill>
                <a:srgbClr val="002060"/>
              </a:solidFill>
            </a:endParaRPr>
          </a:p>
        </p:txBody>
      </p:sp>
      <p:sp>
        <p:nvSpPr>
          <p:cNvPr id="4" name="Slide Number Placeholder 3">
            <a:extLst>
              <a:ext uri="{FF2B5EF4-FFF2-40B4-BE49-F238E27FC236}">
                <a16:creationId xmlns:a16="http://schemas.microsoft.com/office/drawing/2014/main" id="{7393373D-3954-A70E-8650-89F667F4E65C}"/>
              </a:ext>
            </a:extLst>
          </p:cNvPr>
          <p:cNvSpPr>
            <a:spLocks noGrp="1"/>
          </p:cNvSpPr>
          <p:nvPr>
            <p:ph type="sldNum" sz="quarter" idx="12"/>
          </p:nvPr>
        </p:nvSpPr>
        <p:spPr/>
        <p:txBody>
          <a:bodyPr/>
          <a:lstStyle/>
          <a:p>
            <a:fld id="{7AA28999-D008-419E-9628-EE1C64F81F4C}" type="slidenum">
              <a:rPr lang="en-US" smtClean="0"/>
              <a:pPr/>
              <a:t>24</a:t>
            </a:fld>
            <a:endParaRPr lang="en-US"/>
          </a:p>
        </p:txBody>
      </p:sp>
    </p:spTree>
    <p:extLst>
      <p:ext uri="{BB962C8B-B14F-4D97-AF65-F5344CB8AC3E}">
        <p14:creationId xmlns:p14="http://schemas.microsoft.com/office/powerpoint/2010/main" val="2926375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8013-8F5D-5331-21D0-A008B848FD42}"/>
              </a:ext>
            </a:extLst>
          </p:cNvPr>
          <p:cNvSpPr>
            <a:spLocks noGrp="1"/>
          </p:cNvSpPr>
          <p:nvPr>
            <p:ph type="title"/>
          </p:nvPr>
        </p:nvSpPr>
        <p:spPr>
          <a:solidFill>
            <a:schemeClr val="accent2"/>
          </a:solidFill>
        </p:spPr>
        <p:txBody>
          <a:bodyPr>
            <a:normAutofit/>
          </a:bodyPr>
          <a:lstStyle/>
          <a:p>
            <a:r>
              <a:rPr lang="en-US" b="1">
                <a:solidFill>
                  <a:srgbClr val="002060"/>
                </a:solidFill>
              </a:rPr>
              <a:t>Examples of Effective Advocacy</a:t>
            </a:r>
            <a:endParaRPr lang="en-US" b="1">
              <a:solidFill>
                <a:srgbClr val="002060"/>
              </a:solidFill>
              <a:cs typeface="Arial"/>
            </a:endParaRPr>
          </a:p>
        </p:txBody>
      </p:sp>
      <p:sp>
        <p:nvSpPr>
          <p:cNvPr id="3" name="Content Placeholder 2">
            <a:extLst>
              <a:ext uri="{FF2B5EF4-FFF2-40B4-BE49-F238E27FC236}">
                <a16:creationId xmlns:a16="http://schemas.microsoft.com/office/drawing/2014/main" id="{29BF6D82-CA0A-C453-4038-FA05D30CEB74}"/>
              </a:ext>
            </a:extLst>
          </p:cNvPr>
          <p:cNvSpPr>
            <a:spLocks noGrp="1"/>
          </p:cNvSpPr>
          <p:nvPr>
            <p:ph idx="1"/>
          </p:nvPr>
        </p:nvSpPr>
        <p:spPr/>
        <p:txBody>
          <a:bodyPr vert="horz" lIns="91440" tIns="45720" rIns="91440" bIns="45720" rtlCol="0" anchor="t">
            <a:normAutofit fontScale="85000" lnSpcReduction="10000"/>
          </a:bodyPr>
          <a:lstStyle/>
          <a:p>
            <a:r>
              <a:rPr lang="en-US">
                <a:solidFill>
                  <a:srgbClr val="002060"/>
                </a:solidFill>
              </a:rPr>
              <a:t>Additional funding for services, expansion of services, elimination of wait lists</a:t>
            </a:r>
            <a:endParaRPr lang="en-US">
              <a:solidFill>
                <a:srgbClr val="002060"/>
              </a:solidFill>
              <a:cs typeface="Arial"/>
            </a:endParaRPr>
          </a:p>
          <a:p>
            <a:r>
              <a:rPr lang="en-US">
                <a:solidFill>
                  <a:srgbClr val="002060"/>
                </a:solidFill>
              </a:rPr>
              <a:t>Better outreach and support to those in greatest social need and greatest economic need</a:t>
            </a:r>
            <a:endParaRPr lang="en-US">
              <a:solidFill>
                <a:srgbClr val="002060"/>
              </a:solidFill>
              <a:cs typeface="Arial"/>
            </a:endParaRPr>
          </a:p>
          <a:p>
            <a:r>
              <a:rPr lang="en-US">
                <a:solidFill>
                  <a:srgbClr val="002060"/>
                </a:solidFill>
              </a:rPr>
              <a:t>Systems to better recognize and address needs of older adults and family caregivers</a:t>
            </a:r>
            <a:endParaRPr lang="en-US">
              <a:solidFill>
                <a:srgbClr val="002060"/>
              </a:solidFill>
              <a:cs typeface="Arial"/>
            </a:endParaRPr>
          </a:p>
          <a:p>
            <a:r>
              <a:rPr lang="en-US">
                <a:solidFill>
                  <a:srgbClr val="002060"/>
                </a:solidFill>
              </a:rPr>
              <a:t>Addressing ageism and promoting age-friendly policies</a:t>
            </a:r>
            <a:endParaRPr lang="en-US">
              <a:solidFill>
                <a:srgbClr val="002060"/>
              </a:solidFill>
              <a:cs typeface="Arial"/>
            </a:endParaRPr>
          </a:p>
          <a:p>
            <a:r>
              <a:rPr lang="en-US">
                <a:solidFill>
                  <a:srgbClr val="002060"/>
                </a:solidFill>
              </a:rPr>
              <a:t>Participation in advocacy coalitions</a:t>
            </a:r>
            <a:endParaRPr lang="en-US">
              <a:solidFill>
                <a:srgbClr val="002060"/>
              </a:solidFill>
              <a:cs typeface="Arial"/>
            </a:endParaRPr>
          </a:p>
          <a:p>
            <a:r>
              <a:rPr lang="en-US">
                <a:solidFill>
                  <a:srgbClr val="002060"/>
                </a:solidFill>
              </a:rPr>
              <a:t>Education to local, state, and federal legislators and decision makers</a:t>
            </a:r>
            <a:endParaRPr lang="en-US">
              <a:solidFill>
                <a:srgbClr val="002060"/>
              </a:solidFill>
              <a:cs typeface="Arial"/>
            </a:endParaRPr>
          </a:p>
        </p:txBody>
      </p:sp>
      <p:sp>
        <p:nvSpPr>
          <p:cNvPr id="4" name="Slide Number Placeholder 3">
            <a:extLst>
              <a:ext uri="{FF2B5EF4-FFF2-40B4-BE49-F238E27FC236}">
                <a16:creationId xmlns:a16="http://schemas.microsoft.com/office/drawing/2014/main" id="{76B2FB89-921D-9EB4-659C-D58A2B1E5DD8}"/>
              </a:ext>
            </a:extLst>
          </p:cNvPr>
          <p:cNvSpPr>
            <a:spLocks noGrp="1"/>
          </p:cNvSpPr>
          <p:nvPr>
            <p:ph type="sldNum" sz="quarter" idx="12"/>
          </p:nvPr>
        </p:nvSpPr>
        <p:spPr/>
        <p:txBody>
          <a:bodyPr/>
          <a:lstStyle/>
          <a:p>
            <a:fld id="{7AA28999-D008-419E-9628-EE1C64F81F4C}" type="slidenum">
              <a:rPr lang="en-US" smtClean="0"/>
              <a:pPr/>
              <a:t>25</a:t>
            </a:fld>
            <a:endParaRPr lang="en-US"/>
          </a:p>
        </p:txBody>
      </p:sp>
    </p:spTree>
    <p:extLst>
      <p:ext uri="{BB962C8B-B14F-4D97-AF65-F5344CB8AC3E}">
        <p14:creationId xmlns:p14="http://schemas.microsoft.com/office/powerpoint/2010/main" val="1256615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41463-8DE6-7860-CBD6-B4DBE0AD0D9B}"/>
              </a:ext>
            </a:extLst>
          </p:cNvPr>
          <p:cNvSpPr>
            <a:spLocks noGrp="1"/>
          </p:cNvSpPr>
          <p:nvPr>
            <p:ph type="title"/>
          </p:nvPr>
        </p:nvSpPr>
        <p:spPr>
          <a:solidFill>
            <a:schemeClr val="accent2"/>
          </a:solidFill>
        </p:spPr>
        <p:txBody>
          <a:bodyPr>
            <a:normAutofit/>
          </a:bodyPr>
          <a:lstStyle/>
          <a:p>
            <a:r>
              <a:rPr lang="en-US" sz="4000" b="1">
                <a:solidFill>
                  <a:srgbClr val="002060"/>
                </a:solidFill>
              </a:rPr>
              <a:t>State and Area Plans on Aging</a:t>
            </a:r>
          </a:p>
        </p:txBody>
      </p:sp>
      <p:sp>
        <p:nvSpPr>
          <p:cNvPr id="3" name="Content Placeholder 2">
            <a:extLst>
              <a:ext uri="{FF2B5EF4-FFF2-40B4-BE49-F238E27FC236}">
                <a16:creationId xmlns:a16="http://schemas.microsoft.com/office/drawing/2014/main" id="{BE47BAFE-0142-F25E-13B0-274C5C0C01C0}"/>
              </a:ext>
            </a:extLst>
          </p:cNvPr>
          <p:cNvSpPr>
            <a:spLocks noGrp="1"/>
          </p:cNvSpPr>
          <p:nvPr>
            <p:ph idx="1"/>
          </p:nvPr>
        </p:nvSpPr>
        <p:spPr>
          <a:xfrm>
            <a:off x="609600" y="1600200"/>
            <a:ext cx="10972800" cy="3949996"/>
          </a:xfrm>
        </p:spPr>
        <p:txBody>
          <a:bodyPr vert="horz" lIns="91440" tIns="45720" rIns="91440" bIns="45720" rtlCol="0" anchor="t">
            <a:normAutofit/>
          </a:bodyPr>
          <a:lstStyle/>
          <a:p>
            <a:r>
              <a:rPr lang="en-US" sz="2800">
                <a:solidFill>
                  <a:srgbClr val="002060"/>
                </a:solidFill>
              </a:rPr>
              <a:t>The </a:t>
            </a:r>
            <a:r>
              <a:rPr lang="en-US" sz="2800" b="1">
                <a:solidFill>
                  <a:srgbClr val="002060"/>
                </a:solidFill>
              </a:rPr>
              <a:t>State agency </a:t>
            </a:r>
            <a:r>
              <a:rPr lang="en-US" sz="2800">
                <a:solidFill>
                  <a:srgbClr val="002060"/>
                </a:solidFill>
              </a:rPr>
              <a:t>is required to submit a state plan, that is informed by area plans, and have input processes</a:t>
            </a:r>
            <a:r>
              <a:rPr lang="en-US" sz="2400">
                <a:solidFill>
                  <a:srgbClr val="002060"/>
                </a:solidFill>
              </a:rPr>
              <a:t> </a:t>
            </a:r>
            <a:r>
              <a:rPr lang="en-US" sz="2400">
                <a:solidFill>
                  <a:srgbClr val="002060"/>
                </a:solidFill>
                <a:cs typeface="Arial"/>
              </a:rPr>
              <a:t>(</a:t>
            </a:r>
            <a:r>
              <a:rPr lang="en-US" sz="2400">
                <a:solidFill>
                  <a:srgbClr val="002060"/>
                </a:solidFill>
              </a:rPr>
              <a:t>§ 1321.27; § 1321.29 Public participation)</a:t>
            </a:r>
            <a:r>
              <a:rPr lang="en-US">
                <a:solidFill>
                  <a:srgbClr val="002060"/>
                </a:solidFill>
              </a:rPr>
              <a:t>.</a:t>
            </a:r>
            <a:endParaRPr lang="en-US">
              <a:solidFill>
                <a:srgbClr val="002060"/>
              </a:solidFill>
              <a:cs typeface="Arial"/>
            </a:endParaRPr>
          </a:p>
          <a:p>
            <a:r>
              <a:rPr lang="en-US" sz="2800">
                <a:solidFill>
                  <a:srgbClr val="002060"/>
                </a:solidFill>
              </a:rPr>
              <a:t>The </a:t>
            </a:r>
            <a:r>
              <a:rPr lang="en-US" sz="2800" b="1">
                <a:solidFill>
                  <a:srgbClr val="002060"/>
                </a:solidFill>
              </a:rPr>
              <a:t>AAA </a:t>
            </a:r>
            <a:r>
              <a:rPr lang="en-US" sz="2800">
                <a:solidFill>
                  <a:srgbClr val="002060"/>
                </a:solidFill>
              </a:rPr>
              <a:t>is required to submit an area plan that is informed by local needs and public input </a:t>
            </a:r>
            <a:r>
              <a:rPr lang="en-US" sz="2400">
                <a:solidFill>
                  <a:srgbClr val="002060"/>
                </a:solidFill>
              </a:rPr>
              <a:t>(§ 1321.65).</a:t>
            </a:r>
            <a:endParaRPr lang="en-US">
              <a:solidFill>
                <a:srgbClr val="002060"/>
              </a:solidFill>
            </a:endParaRPr>
          </a:p>
          <a:p>
            <a:pPr marL="0" indent="0">
              <a:buNone/>
            </a:pPr>
            <a:endParaRPr lang="en-US" sz="2800" i="1">
              <a:solidFill>
                <a:srgbClr val="002060"/>
              </a:solidFill>
            </a:endParaRPr>
          </a:p>
          <a:p>
            <a:pPr marL="0" indent="0" algn="ctr">
              <a:buNone/>
            </a:pPr>
            <a:r>
              <a:rPr lang="en-US" sz="2800" i="1">
                <a:solidFill>
                  <a:srgbClr val="002060"/>
                </a:solidFill>
              </a:rPr>
              <a:t>State and area plans can be used in promoting </a:t>
            </a:r>
          </a:p>
          <a:p>
            <a:pPr marL="0" indent="0" algn="ctr">
              <a:buNone/>
            </a:pPr>
            <a:r>
              <a:rPr lang="en-US" sz="2800" i="1">
                <a:solidFill>
                  <a:srgbClr val="002060"/>
                </a:solidFill>
              </a:rPr>
              <a:t>your local and state advocacy messages.</a:t>
            </a:r>
          </a:p>
        </p:txBody>
      </p:sp>
      <p:sp>
        <p:nvSpPr>
          <p:cNvPr id="4" name="Slide Number Placeholder 3">
            <a:extLst>
              <a:ext uri="{FF2B5EF4-FFF2-40B4-BE49-F238E27FC236}">
                <a16:creationId xmlns:a16="http://schemas.microsoft.com/office/drawing/2014/main" id="{7393373D-3954-A70E-8650-89F667F4E65C}"/>
              </a:ext>
            </a:extLst>
          </p:cNvPr>
          <p:cNvSpPr>
            <a:spLocks noGrp="1"/>
          </p:cNvSpPr>
          <p:nvPr>
            <p:ph type="sldNum" sz="quarter" idx="12"/>
          </p:nvPr>
        </p:nvSpPr>
        <p:spPr/>
        <p:txBody>
          <a:bodyPr/>
          <a:lstStyle/>
          <a:p>
            <a:fld id="{7AA28999-D008-419E-9628-EE1C64F81F4C}" type="slidenum">
              <a:rPr lang="en-US" smtClean="0"/>
              <a:pPr/>
              <a:t>26</a:t>
            </a:fld>
            <a:endParaRPr lang="en-US"/>
          </a:p>
        </p:txBody>
      </p:sp>
    </p:spTree>
    <p:extLst>
      <p:ext uri="{BB962C8B-B14F-4D97-AF65-F5344CB8AC3E}">
        <p14:creationId xmlns:p14="http://schemas.microsoft.com/office/powerpoint/2010/main" val="1068865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41463-8DE6-7860-CBD6-B4DBE0AD0D9B}"/>
              </a:ext>
            </a:extLst>
          </p:cNvPr>
          <p:cNvSpPr>
            <a:spLocks noGrp="1"/>
          </p:cNvSpPr>
          <p:nvPr>
            <p:ph type="title"/>
          </p:nvPr>
        </p:nvSpPr>
        <p:spPr>
          <a:solidFill>
            <a:schemeClr val="accent2"/>
          </a:solidFill>
        </p:spPr>
        <p:txBody>
          <a:bodyPr>
            <a:normAutofit/>
          </a:bodyPr>
          <a:lstStyle/>
          <a:p>
            <a:r>
              <a:rPr lang="en-US" sz="4000" b="1">
                <a:solidFill>
                  <a:srgbClr val="002060"/>
                </a:solidFill>
              </a:rPr>
              <a:t>Conflicts of Interest</a:t>
            </a:r>
          </a:p>
        </p:txBody>
      </p:sp>
      <p:sp>
        <p:nvSpPr>
          <p:cNvPr id="3" name="Content Placeholder 2">
            <a:extLst>
              <a:ext uri="{FF2B5EF4-FFF2-40B4-BE49-F238E27FC236}">
                <a16:creationId xmlns:a16="http://schemas.microsoft.com/office/drawing/2014/main" id="{BE47BAFE-0142-F25E-13B0-274C5C0C01C0}"/>
              </a:ext>
            </a:extLst>
          </p:cNvPr>
          <p:cNvSpPr>
            <a:spLocks noGrp="1"/>
          </p:cNvSpPr>
          <p:nvPr>
            <p:ph idx="1"/>
          </p:nvPr>
        </p:nvSpPr>
        <p:spPr>
          <a:xfrm>
            <a:off x="609600" y="1528281"/>
            <a:ext cx="10972800" cy="4256069"/>
          </a:xfrm>
        </p:spPr>
        <p:txBody>
          <a:bodyPr>
            <a:normAutofit/>
          </a:bodyPr>
          <a:lstStyle/>
          <a:p>
            <a:r>
              <a:rPr lang="en-US" sz="2800">
                <a:solidFill>
                  <a:srgbClr val="002060"/>
                </a:solidFill>
              </a:rPr>
              <a:t>Because of the advocacy responsibilities, ensuring conflicts of interest avoided, identified, and remedied at the individual and organizational level is critical to the integrity of the OAA </a:t>
            </a:r>
            <a:r>
              <a:rPr lang="en-US" sz="2400">
                <a:solidFill>
                  <a:srgbClr val="002060"/>
                </a:solidFill>
              </a:rPr>
              <a:t>(§ 1321.9; 1321.59)</a:t>
            </a:r>
            <a:r>
              <a:rPr lang="en-US">
                <a:solidFill>
                  <a:srgbClr val="002060"/>
                </a:solidFill>
              </a:rPr>
              <a:t>.</a:t>
            </a:r>
          </a:p>
          <a:p>
            <a:pPr lvl="1"/>
            <a:r>
              <a:rPr lang="en-US" sz="2400">
                <a:solidFill>
                  <a:srgbClr val="002060"/>
                </a:solidFill>
              </a:rPr>
              <a:t>COI provisions of the final rule help to ensure that State agencies, AAAs, and service providers carry out the objectives of the Act consistent with the best interests of those they serve (§ 1321.47; § 1321.67)</a:t>
            </a:r>
          </a:p>
        </p:txBody>
      </p:sp>
      <p:sp>
        <p:nvSpPr>
          <p:cNvPr id="4" name="Slide Number Placeholder 3">
            <a:extLst>
              <a:ext uri="{FF2B5EF4-FFF2-40B4-BE49-F238E27FC236}">
                <a16:creationId xmlns:a16="http://schemas.microsoft.com/office/drawing/2014/main" id="{7393373D-3954-A70E-8650-89F667F4E65C}"/>
              </a:ext>
            </a:extLst>
          </p:cNvPr>
          <p:cNvSpPr>
            <a:spLocks noGrp="1"/>
          </p:cNvSpPr>
          <p:nvPr>
            <p:ph type="sldNum" sz="quarter" idx="12"/>
          </p:nvPr>
        </p:nvSpPr>
        <p:spPr/>
        <p:txBody>
          <a:bodyPr/>
          <a:lstStyle/>
          <a:p>
            <a:fld id="{7AA28999-D008-419E-9628-EE1C64F81F4C}" type="slidenum">
              <a:rPr lang="en-US" smtClean="0"/>
              <a:pPr/>
              <a:t>27</a:t>
            </a:fld>
            <a:endParaRPr lang="en-US"/>
          </a:p>
        </p:txBody>
      </p:sp>
    </p:spTree>
    <p:extLst>
      <p:ext uri="{BB962C8B-B14F-4D97-AF65-F5344CB8AC3E}">
        <p14:creationId xmlns:p14="http://schemas.microsoft.com/office/powerpoint/2010/main" val="2359070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87C85B-1251-E85D-1631-E332548B2CE0}"/>
              </a:ext>
            </a:extLst>
          </p:cNvPr>
          <p:cNvSpPr>
            <a:spLocks noGrp="1"/>
          </p:cNvSpPr>
          <p:nvPr>
            <p:ph type="title"/>
          </p:nvPr>
        </p:nvSpPr>
        <p:spPr>
          <a:xfrm>
            <a:off x="2882348" y="2260970"/>
            <a:ext cx="6427304" cy="1168030"/>
          </a:xfrm>
        </p:spPr>
        <p:txBody>
          <a:bodyPr>
            <a:normAutofit fontScale="9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a:solidFill>
                  <a:srgbClr val="002060"/>
                </a:solidFill>
              </a:rPr>
              <a:t>Oversight, Monitoring, Data </a:t>
            </a:r>
            <a:r>
              <a:rPr lang="en-US" b="1">
                <a:solidFill>
                  <a:srgbClr val="002060"/>
                </a:solidFill>
              </a:rPr>
              <a:t>&amp;</a:t>
            </a:r>
            <a:r>
              <a:rPr lang="en-US" sz="4400" b="1">
                <a:solidFill>
                  <a:srgbClr val="002060"/>
                </a:solidFill>
              </a:rPr>
              <a:t> Reporting</a:t>
            </a:r>
            <a:endParaRPr lang="en-US" b="1">
              <a:solidFill>
                <a:srgbClr val="002060"/>
              </a:solidFill>
            </a:endParaRPr>
          </a:p>
        </p:txBody>
      </p:sp>
      <p:sp>
        <p:nvSpPr>
          <p:cNvPr id="4" name="Slide Number Placeholder 3">
            <a:extLst>
              <a:ext uri="{FF2B5EF4-FFF2-40B4-BE49-F238E27FC236}">
                <a16:creationId xmlns:a16="http://schemas.microsoft.com/office/drawing/2014/main" id="{B51E19AA-EC98-305C-09AE-ADC634188599}"/>
              </a:ext>
            </a:extLst>
          </p:cNvPr>
          <p:cNvSpPr>
            <a:spLocks noGrp="1"/>
          </p:cNvSpPr>
          <p:nvPr>
            <p:ph type="sldNum" sz="quarter" idx="12"/>
          </p:nvPr>
        </p:nvSpPr>
        <p:spPr/>
        <p:txBody>
          <a:bodyPr/>
          <a:lstStyle/>
          <a:p>
            <a:fld id="{7AA28999-D008-419E-9628-EE1C64F81F4C}" type="slidenum">
              <a:rPr lang="en-US" smtClean="0"/>
              <a:pPr/>
              <a:t>28</a:t>
            </a:fld>
            <a:endParaRPr lang="en-US"/>
          </a:p>
        </p:txBody>
      </p:sp>
    </p:spTree>
    <p:extLst>
      <p:ext uri="{BB962C8B-B14F-4D97-AF65-F5344CB8AC3E}">
        <p14:creationId xmlns:p14="http://schemas.microsoft.com/office/powerpoint/2010/main" val="2598394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41463-8DE6-7860-CBD6-B4DBE0AD0D9B}"/>
              </a:ext>
            </a:extLst>
          </p:cNvPr>
          <p:cNvSpPr>
            <a:spLocks noGrp="1"/>
          </p:cNvSpPr>
          <p:nvPr>
            <p:ph type="title"/>
          </p:nvPr>
        </p:nvSpPr>
        <p:spPr>
          <a:solidFill>
            <a:schemeClr val="accent2"/>
          </a:solidFill>
        </p:spPr>
        <p:txBody>
          <a:bodyPr>
            <a:normAutofit/>
          </a:bodyPr>
          <a:lstStyle/>
          <a:p>
            <a:r>
              <a:rPr lang="en-US" sz="4000" b="1">
                <a:solidFill>
                  <a:srgbClr val="002060"/>
                </a:solidFill>
              </a:rPr>
              <a:t>Oversight and Monitoring</a:t>
            </a:r>
          </a:p>
        </p:txBody>
      </p:sp>
      <p:sp>
        <p:nvSpPr>
          <p:cNvPr id="3" name="Content Placeholder 2">
            <a:extLst>
              <a:ext uri="{FF2B5EF4-FFF2-40B4-BE49-F238E27FC236}">
                <a16:creationId xmlns:a16="http://schemas.microsoft.com/office/drawing/2014/main" id="{BE47BAFE-0142-F25E-13B0-274C5C0C01C0}"/>
              </a:ext>
            </a:extLst>
          </p:cNvPr>
          <p:cNvSpPr>
            <a:spLocks noGrp="1"/>
          </p:cNvSpPr>
          <p:nvPr>
            <p:ph idx="1"/>
          </p:nvPr>
        </p:nvSpPr>
        <p:spPr/>
        <p:txBody>
          <a:bodyPr>
            <a:normAutofit lnSpcReduction="10000"/>
          </a:bodyPr>
          <a:lstStyle/>
          <a:p>
            <a:r>
              <a:rPr kumimoji="0" lang="en-US" sz="3200" b="0" i="0" u="none" strike="noStrike" kern="1200" cap="none" spc="0" normalizeH="0" baseline="0" noProof="0">
                <a:ln>
                  <a:noFill/>
                </a:ln>
                <a:solidFill>
                  <a:srgbClr val="002060"/>
                </a:solidFill>
                <a:effectLst/>
                <a:uLnTx/>
                <a:uFillTx/>
                <a:latin typeface="Arial" panose="020B0604020202020204"/>
                <a:ea typeface="+mn-ea"/>
                <a:cs typeface="+mn-cs"/>
              </a:rPr>
              <a:t>The OAA final rule: </a:t>
            </a:r>
          </a:p>
          <a:p>
            <a:pPr lvl="1"/>
            <a:r>
              <a:rPr kumimoji="0" lang="en-US" b="0" i="0" u="none" strike="noStrike" kern="1200" cap="none" spc="0" normalizeH="0" baseline="0" noProof="0">
                <a:ln>
                  <a:noFill/>
                </a:ln>
                <a:solidFill>
                  <a:srgbClr val="002060"/>
                </a:solidFill>
                <a:effectLst/>
                <a:uLnTx/>
                <a:uFillTx/>
                <a:latin typeface="Arial" panose="020B0604020202020204"/>
                <a:ea typeface="+mn-ea"/>
                <a:cs typeface="+mn-cs"/>
              </a:rPr>
              <a:t>Clarifies the state agency’s and AAA’s responsibility to establish and maintain policies and procedures to </a:t>
            </a:r>
            <a:r>
              <a:rPr kumimoji="0" lang="en-US" b="1" i="0" u="none" strike="noStrike" kern="1200" cap="none" spc="0" normalizeH="0" baseline="0" noProof="0">
                <a:ln>
                  <a:noFill/>
                </a:ln>
                <a:solidFill>
                  <a:srgbClr val="002060"/>
                </a:solidFill>
                <a:effectLst/>
                <a:uLnTx/>
                <a:uFillTx/>
                <a:latin typeface="Arial" panose="020B0604020202020204"/>
                <a:ea typeface="+mn-ea"/>
                <a:cs typeface="+mn-cs"/>
              </a:rPr>
              <a:t>monitor the programmatic </a:t>
            </a:r>
            <a:r>
              <a:rPr kumimoji="0" lang="en-US" b="0" i="0" u="none" strike="noStrike" kern="1200" cap="none" spc="0" normalizeH="0" baseline="0" noProof="0">
                <a:ln>
                  <a:noFill/>
                </a:ln>
                <a:solidFill>
                  <a:srgbClr val="002060"/>
                </a:solidFill>
                <a:effectLst/>
                <a:uLnTx/>
                <a:uFillTx/>
                <a:latin typeface="Arial" panose="020B0604020202020204"/>
                <a:ea typeface="+mn-ea"/>
                <a:cs typeface="+mn-cs"/>
              </a:rPr>
              <a:t>and </a:t>
            </a:r>
            <a:r>
              <a:rPr kumimoji="0" lang="en-US" b="1" i="0" u="none" strike="noStrike" kern="1200" cap="none" spc="0" normalizeH="0" baseline="0" noProof="0">
                <a:ln>
                  <a:noFill/>
                </a:ln>
                <a:solidFill>
                  <a:srgbClr val="002060"/>
                </a:solidFill>
                <a:effectLst/>
                <a:uLnTx/>
                <a:uFillTx/>
                <a:latin typeface="Arial" panose="020B0604020202020204"/>
                <a:ea typeface="+mn-ea"/>
                <a:cs typeface="+mn-cs"/>
              </a:rPr>
              <a:t>fiscal performance </a:t>
            </a:r>
            <a:r>
              <a:rPr kumimoji="0" lang="en-US" b="0" i="0" u="none" strike="noStrike" kern="1200" cap="none" spc="0" normalizeH="0" baseline="0" noProof="0">
                <a:ln>
                  <a:noFill/>
                </a:ln>
                <a:solidFill>
                  <a:srgbClr val="002060"/>
                </a:solidFill>
                <a:effectLst/>
                <a:uLnTx/>
                <a:uFillTx/>
                <a:latin typeface="Arial" panose="020B0604020202020204"/>
                <a:ea typeface="+mn-ea"/>
                <a:cs typeface="+mn-cs"/>
              </a:rPr>
              <a:t>of programs and activities carried out under Title III of the OAA </a:t>
            </a:r>
            <a:r>
              <a:rPr kumimoji="0" lang="en-US" sz="2000" b="0" i="0" u="none" strike="noStrike" kern="1200" cap="none" spc="0" normalizeH="0" baseline="0" noProof="0">
                <a:ln>
                  <a:noFill/>
                </a:ln>
                <a:solidFill>
                  <a:srgbClr val="002060"/>
                </a:solidFill>
                <a:effectLst/>
                <a:uLnTx/>
                <a:uFillTx/>
                <a:latin typeface="Arial" panose="020B0604020202020204"/>
                <a:ea typeface="+mn-ea"/>
                <a:cs typeface="+mn-cs"/>
              </a:rPr>
              <a:t>(§ 1321.9(a) and (b); § 1321.59(a) and (b))</a:t>
            </a:r>
            <a:r>
              <a:rPr kumimoji="0" lang="en-US" sz="3200" b="0" i="0" u="none" strike="noStrike" kern="1200" cap="none" spc="0" normalizeH="0" baseline="0" noProof="0">
                <a:ln>
                  <a:noFill/>
                </a:ln>
                <a:solidFill>
                  <a:srgbClr val="002060"/>
                </a:solidFill>
                <a:effectLst/>
                <a:uLnTx/>
                <a:uFillTx/>
                <a:latin typeface="Arial" panose="020B0604020202020204"/>
                <a:ea typeface="+mn-ea"/>
                <a:cs typeface="+mn-cs"/>
              </a:rPr>
              <a:t>.</a:t>
            </a:r>
          </a:p>
          <a:p>
            <a:r>
              <a:rPr lang="en-US">
                <a:solidFill>
                  <a:srgbClr val="002060"/>
                </a:solidFill>
                <a:latin typeface="Arial" panose="020B0604020202020204"/>
              </a:rPr>
              <a:t>ACL is responsible for ensuring grantees are conducting oversight and monitoring of OAA programs &amp; requirements</a:t>
            </a:r>
            <a:endParaRPr kumimoji="0" lang="en-US" b="0" i="0" u="none" strike="noStrike" kern="1200" cap="none" spc="0" normalizeH="0" baseline="0" noProof="0">
              <a:ln>
                <a:noFill/>
              </a:ln>
              <a:solidFill>
                <a:srgbClr val="002060"/>
              </a:solidFill>
              <a:effectLst/>
              <a:uLnTx/>
              <a:uFillTx/>
              <a:latin typeface="Arial" panose="020B0604020202020204"/>
              <a:ea typeface="+mn-ea"/>
              <a:cs typeface="+mn-cs"/>
            </a:endParaRPr>
          </a:p>
          <a:p>
            <a:pPr lvl="1"/>
            <a:endParaRPr kumimoji="0" lang="en-US" b="0" i="0" u="none" strike="noStrike" kern="1200" cap="none" spc="0" normalizeH="0" baseline="0" noProof="0">
              <a:ln>
                <a:noFill/>
              </a:ln>
              <a:solidFill>
                <a:srgbClr val="002060"/>
              </a:solidFill>
              <a:effectLst/>
              <a:uLnTx/>
              <a:uFillTx/>
              <a:latin typeface="Arial" panose="020B0604020202020204"/>
              <a:ea typeface="+mn-ea"/>
              <a:cs typeface="+mn-cs"/>
            </a:endParaRPr>
          </a:p>
          <a:p>
            <a:endParaRPr lang="en-US">
              <a:solidFill>
                <a:srgbClr val="002060"/>
              </a:solidFill>
            </a:endParaRPr>
          </a:p>
        </p:txBody>
      </p:sp>
      <p:sp>
        <p:nvSpPr>
          <p:cNvPr id="4" name="Slide Number Placeholder 3">
            <a:extLst>
              <a:ext uri="{FF2B5EF4-FFF2-40B4-BE49-F238E27FC236}">
                <a16:creationId xmlns:a16="http://schemas.microsoft.com/office/drawing/2014/main" id="{7393373D-3954-A70E-8650-89F667F4E65C}"/>
              </a:ext>
            </a:extLst>
          </p:cNvPr>
          <p:cNvSpPr>
            <a:spLocks noGrp="1"/>
          </p:cNvSpPr>
          <p:nvPr>
            <p:ph type="sldNum" sz="quarter" idx="12"/>
          </p:nvPr>
        </p:nvSpPr>
        <p:spPr/>
        <p:txBody>
          <a:bodyPr/>
          <a:lstStyle/>
          <a:p>
            <a:fld id="{7AA28999-D008-419E-9628-EE1C64F81F4C}" type="slidenum">
              <a:rPr lang="en-US" smtClean="0"/>
              <a:pPr/>
              <a:t>29</a:t>
            </a:fld>
            <a:endParaRPr lang="en-US"/>
          </a:p>
        </p:txBody>
      </p:sp>
    </p:spTree>
    <p:extLst>
      <p:ext uri="{BB962C8B-B14F-4D97-AF65-F5344CB8AC3E}">
        <p14:creationId xmlns:p14="http://schemas.microsoft.com/office/powerpoint/2010/main" val="2410555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70DD-D06C-456D-AC46-2A04248DDFCF}"/>
              </a:ext>
            </a:extLst>
          </p:cNvPr>
          <p:cNvSpPr>
            <a:spLocks noGrp="1"/>
          </p:cNvSpPr>
          <p:nvPr>
            <p:ph type="title"/>
          </p:nvPr>
        </p:nvSpPr>
        <p:spPr>
          <a:solidFill>
            <a:schemeClr val="accent2"/>
          </a:solidFill>
        </p:spPr>
        <p:txBody>
          <a:bodyPr>
            <a:normAutofit/>
          </a:bodyPr>
          <a:lstStyle/>
          <a:p>
            <a:r>
              <a:rPr lang="en-US" sz="3600" b="1">
                <a:solidFill>
                  <a:srgbClr val="002060"/>
                </a:solidFill>
              </a:rPr>
              <a:t>Agenda</a:t>
            </a:r>
          </a:p>
        </p:txBody>
      </p:sp>
      <p:sp>
        <p:nvSpPr>
          <p:cNvPr id="3" name="Content Placeholder 2">
            <a:extLst>
              <a:ext uri="{FF2B5EF4-FFF2-40B4-BE49-F238E27FC236}">
                <a16:creationId xmlns:a16="http://schemas.microsoft.com/office/drawing/2014/main" id="{3F48BC3C-4D90-4CD7-9308-4EBB54A8DBEF}"/>
              </a:ext>
            </a:extLst>
          </p:cNvPr>
          <p:cNvSpPr>
            <a:spLocks noGrp="1"/>
          </p:cNvSpPr>
          <p:nvPr>
            <p:ph idx="1"/>
          </p:nvPr>
        </p:nvSpPr>
        <p:spPr>
          <a:xfrm>
            <a:off x="609600" y="1600201"/>
            <a:ext cx="10972800" cy="2860287"/>
          </a:xfrm>
        </p:spPr>
        <p:txBody>
          <a:bodyPr vert="horz" lIns="91440" tIns="45720" rIns="91440" bIns="45720" rtlCol="0" anchor="t">
            <a:normAutofit/>
          </a:bodyPr>
          <a:lstStyle/>
          <a:p>
            <a:pPr lvl="1">
              <a:buFont typeface="Arial" panose="05000000000000000000" pitchFamily="2" charset="2"/>
              <a:buChar char="•"/>
            </a:pPr>
            <a:r>
              <a:rPr lang="en-US" sz="2600">
                <a:solidFill>
                  <a:srgbClr val="002060"/>
                </a:solidFill>
              </a:rPr>
              <a:t>Back to Basics</a:t>
            </a:r>
          </a:p>
          <a:p>
            <a:pPr lvl="1">
              <a:buFont typeface="Arial" panose="05000000000000000000" pitchFamily="2" charset="2"/>
              <a:buChar char="•"/>
            </a:pPr>
            <a:r>
              <a:rPr lang="en-US" sz="2600">
                <a:solidFill>
                  <a:srgbClr val="002060"/>
                </a:solidFill>
              </a:rPr>
              <a:t>Final Rulemaking and Implementation</a:t>
            </a:r>
          </a:p>
          <a:p>
            <a:pPr lvl="1">
              <a:buFont typeface="Arial" panose="05000000000000000000" pitchFamily="2" charset="2"/>
              <a:buChar char="•"/>
            </a:pPr>
            <a:r>
              <a:rPr lang="en-US" sz="2600">
                <a:solidFill>
                  <a:srgbClr val="002060"/>
                </a:solidFill>
              </a:rPr>
              <a:t>Advocacy</a:t>
            </a:r>
          </a:p>
          <a:p>
            <a:pPr lvl="1">
              <a:buFont typeface="Arial" panose="05000000000000000000" pitchFamily="2" charset="2"/>
              <a:buChar char="•"/>
            </a:pPr>
            <a:r>
              <a:rPr lang="en-US" sz="2600">
                <a:solidFill>
                  <a:srgbClr val="002060"/>
                </a:solidFill>
              </a:rPr>
              <a:t>Oversight, Monitoring, Data &amp; Reporting</a:t>
            </a:r>
          </a:p>
          <a:p>
            <a:pPr lvl="1">
              <a:buFont typeface="Arial" panose="05000000000000000000" pitchFamily="2" charset="2"/>
              <a:buChar char="•"/>
            </a:pPr>
            <a:r>
              <a:rPr lang="en-US" sz="2600">
                <a:solidFill>
                  <a:srgbClr val="002060"/>
                </a:solidFill>
              </a:rPr>
              <a:t>Resources </a:t>
            </a:r>
            <a:endParaRPr lang="en-US" sz="3200">
              <a:solidFill>
                <a:srgbClr val="002060"/>
              </a:solidFill>
            </a:endParaRPr>
          </a:p>
        </p:txBody>
      </p:sp>
      <p:sp>
        <p:nvSpPr>
          <p:cNvPr id="5" name="TextBox 4">
            <a:extLst>
              <a:ext uri="{FF2B5EF4-FFF2-40B4-BE49-F238E27FC236}">
                <a16:creationId xmlns:a16="http://schemas.microsoft.com/office/drawing/2014/main" id="{E90D9563-9520-6203-DCDC-B33EFB969769}"/>
              </a:ext>
            </a:extLst>
          </p:cNvPr>
          <p:cNvSpPr txBox="1"/>
          <p:nvPr/>
        </p:nvSpPr>
        <p:spPr>
          <a:xfrm>
            <a:off x="1154151" y="4643051"/>
            <a:ext cx="9796347" cy="830997"/>
          </a:xfrm>
          <a:prstGeom prst="rect">
            <a:avLst/>
          </a:prstGeom>
          <a:noFill/>
        </p:spPr>
        <p:txBody>
          <a:bodyPr wrap="square" rtlCol="0">
            <a:spAutoFit/>
          </a:bodyPr>
          <a:lstStyle/>
          <a:p>
            <a:r>
              <a:rPr lang="en-US" sz="2400" i="1">
                <a:solidFill>
                  <a:schemeClr val="tx2">
                    <a:lumMod val="75000"/>
                  </a:schemeClr>
                </a:solidFill>
              </a:rPr>
              <a:t>Please note: When a hyperlink is provided on a slide, the notes section will include the full website link.</a:t>
            </a:r>
          </a:p>
        </p:txBody>
      </p:sp>
      <p:sp>
        <p:nvSpPr>
          <p:cNvPr id="4" name="Slide Number Placeholder 3">
            <a:extLst>
              <a:ext uri="{FF2B5EF4-FFF2-40B4-BE49-F238E27FC236}">
                <a16:creationId xmlns:a16="http://schemas.microsoft.com/office/drawing/2014/main" id="{F428E841-63C5-4D74-99AF-15370566AF58}"/>
              </a:ext>
            </a:extLst>
          </p:cNvPr>
          <p:cNvSpPr>
            <a:spLocks noGrp="1"/>
          </p:cNvSpPr>
          <p:nvPr>
            <p:ph type="sldNum" sz="quarter" idx="12"/>
          </p:nvPr>
        </p:nvSpPr>
        <p:spPr/>
        <p:txBody>
          <a:bodyPr/>
          <a:lstStyle/>
          <a:p>
            <a:fld id="{7AA28999-D008-419E-9628-EE1C64F81F4C}" type="slidenum">
              <a:rPr lang="en-US" smtClean="0"/>
              <a:pPr/>
              <a:t>3</a:t>
            </a:fld>
            <a:endParaRPr lang="en-US"/>
          </a:p>
        </p:txBody>
      </p:sp>
    </p:spTree>
    <p:extLst>
      <p:ext uri="{BB962C8B-B14F-4D97-AF65-F5344CB8AC3E}">
        <p14:creationId xmlns:p14="http://schemas.microsoft.com/office/powerpoint/2010/main" val="17949221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41463-8DE6-7860-CBD6-B4DBE0AD0D9B}"/>
              </a:ext>
            </a:extLst>
          </p:cNvPr>
          <p:cNvSpPr>
            <a:spLocks noGrp="1"/>
          </p:cNvSpPr>
          <p:nvPr>
            <p:ph type="title"/>
          </p:nvPr>
        </p:nvSpPr>
        <p:spPr>
          <a:solidFill>
            <a:schemeClr val="accent2"/>
          </a:solidFill>
        </p:spPr>
        <p:txBody>
          <a:bodyPr>
            <a:normAutofit/>
          </a:bodyPr>
          <a:lstStyle/>
          <a:p>
            <a:r>
              <a:rPr lang="en-US" sz="4000" b="1">
                <a:solidFill>
                  <a:srgbClr val="002060"/>
                </a:solidFill>
              </a:rPr>
              <a:t>Program Oversight &amp; Monitoring  </a:t>
            </a:r>
          </a:p>
        </p:txBody>
      </p:sp>
      <p:sp>
        <p:nvSpPr>
          <p:cNvPr id="3" name="Content Placeholder 2">
            <a:extLst>
              <a:ext uri="{FF2B5EF4-FFF2-40B4-BE49-F238E27FC236}">
                <a16:creationId xmlns:a16="http://schemas.microsoft.com/office/drawing/2014/main" id="{BE47BAFE-0142-F25E-13B0-274C5C0C01C0}"/>
              </a:ext>
            </a:extLst>
          </p:cNvPr>
          <p:cNvSpPr>
            <a:spLocks noGrp="1"/>
          </p:cNvSpPr>
          <p:nvPr>
            <p:ph idx="1"/>
          </p:nvPr>
        </p:nvSpPr>
        <p:spPr>
          <a:xfrm>
            <a:off x="609600" y="1600200"/>
            <a:ext cx="10972800" cy="3938751"/>
          </a:xfrm>
        </p:spPr>
        <p:txBody>
          <a:bodyPr>
            <a:normAutofit fontScale="92500" lnSpcReduction="10000"/>
          </a:bodyPr>
          <a:lstStyle/>
          <a:p>
            <a:r>
              <a:rPr lang="en-US">
                <a:solidFill>
                  <a:srgbClr val="002060"/>
                </a:solidFill>
              </a:rPr>
              <a:t>Monitoring can include:</a:t>
            </a:r>
          </a:p>
          <a:p>
            <a:pPr lvl="1"/>
            <a:r>
              <a:rPr lang="en-US">
                <a:solidFill>
                  <a:srgbClr val="002060"/>
                </a:solidFill>
              </a:rPr>
              <a:t>Identifying risks</a:t>
            </a:r>
          </a:p>
          <a:p>
            <a:pPr lvl="1"/>
            <a:r>
              <a:rPr lang="en-US">
                <a:solidFill>
                  <a:srgbClr val="002060"/>
                </a:solidFill>
              </a:rPr>
              <a:t>Utilizing a checklist or other monitoring tool</a:t>
            </a:r>
          </a:p>
          <a:p>
            <a:pPr lvl="1"/>
            <a:r>
              <a:rPr lang="en-US">
                <a:solidFill>
                  <a:srgbClr val="002060"/>
                </a:solidFill>
              </a:rPr>
              <a:t>Reviewing audit reports</a:t>
            </a:r>
          </a:p>
          <a:p>
            <a:pPr lvl="1"/>
            <a:r>
              <a:rPr lang="en-US">
                <a:solidFill>
                  <a:srgbClr val="002060"/>
                </a:solidFill>
              </a:rPr>
              <a:t>Holding regular touch base meetings with subgrantees</a:t>
            </a:r>
          </a:p>
          <a:p>
            <a:pPr lvl="1"/>
            <a:r>
              <a:rPr lang="en-US">
                <a:solidFill>
                  <a:srgbClr val="002060"/>
                </a:solidFill>
              </a:rPr>
              <a:t>Reviewing monthly/quarterly/annual fiscal and program data reports </a:t>
            </a:r>
          </a:p>
          <a:p>
            <a:pPr lvl="1"/>
            <a:r>
              <a:rPr lang="en-US">
                <a:solidFill>
                  <a:srgbClr val="002060"/>
                </a:solidFill>
              </a:rPr>
              <a:t>Observing program activities (e.g., conducting site visits, attending classes, presentations, or public hearings)</a:t>
            </a:r>
          </a:p>
          <a:p>
            <a:pPr lvl="1"/>
            <a:r>
              <a:rPr lang="en-US">
                <a:solidFill>
                  <a:srgbClr val="002060"/>
                </a:solidFill>
              </a:rPr>
              <a:t>Reviewing technical assistance and other questions</a:t>
            </a:r>
          </a:p>
        </p:txBody>
      </p:sp>
      <p:sp>
        <p:nvSpPr>
          <p:cNvPr id="4" name="Slide Number Placeholder 3">
            <a:extLst>
              <a:ext uri="{FF2B5EF4-FFF2-40B4-BE49-F238E27FC236}">
                <a16:creationId xmlns:a16="http://schemas.microsoft.com/office/drawing/2014/main" id="{7393373D-3954-A70E-8650-89F667F4E65C}"/>
              </a:ext>
            </a:extLst>
          </p:cNvPr>
          <p:cNvSpPr>
            <a:spLocks noGrp="1"/>
          </p:cNvSpPr>
          <p:nvPr>
            <p:ph type="sldNum" sz="quarter" idx="12"/>
          </p:nvPr>
        </p:nvSpPr>
        <p:spPr/>
        <p:txBody>
          <a:bodyPr/>
          <a:lstStyle/>
          <a:p>
            <a:fld id="{7AA28999-D008-419E-9628-EE1C64F81F4C}" type="slidenum">
              <a:rPr lang="en-US" smtClean="0"/>
              <a:pPr/>
              <a:t>30</a:t>
            </a:fld>
            <a:endParaRPr lang="en-US"/>
          </a:p>
        </p:txBody>
      </p:sp>
    </p:spTree>
    <p:extLst>
      <p:ext uri="{BB962C8B-B14F-4D97-AF65-F5344CB8AC3E}">
        <p14:creationId xmlns:p14="http://schemas.microsoft.com/office/powerpoint/2010/main" val="1065953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41463-8DE6-7860-CBD6-B4DBE0AD0D9B}"/>
              </a:ext>
            </a:extLst>
          </p:cNvPr>
          <p:cNvSpPr>
            <a:spLocks noGrp="1"/>
          </p:cNvSpPr>
          <p:nvPr>
            <p:ph type="title"/>
          </p:nvPr>
        </p:nvSpPr>
        <p:spPr>
          <a:solidFill>
            <a:schemeClr val="accent2"/>
          </a:solidFill>
        </p:spPr>
        <p:txBody>
          <a:bodyPr>
            <a:normAutofit/>
          </a:bodyPr>
          <a:lstStyle/>
          <a:p>
            <a:r>
              <a:rPr lang="en-US" sz="4000" b="1">
                <a:solidFill>
                  <a:srgbClr val="002060"/>
                </a:solidFill>
              </a:rPr>
              <a:t>Program Monitoring Examples </a:t>
            </a:r>
          </a:p>
        </p:txBody>
      </p:sp>
      <p:sp>
        <p:nvSpPr>
          <p:cNvPr id="3" name="Content Placeholder 2">
            <a:extLst>
              <a:ext uri="{FF2B5EF4-FFF2-40B4-BE49-F238E27FC236}">
                <a16:creationId xmlns:a16="http://schemas.microsoft.com/office/drawing/2014/main" id="{BE47BAFE-0142-F25E-13B0-274C5C0C01C0}"/>
              </a:ext>
            </a:extLst>
          </p:cNvPr>
          <p:cNvSpPr>
            <a:spLocks noGrp="1"/>
          </p:cNvSpPr>
          <p:nvPr>
            <p:ph idx="1"/>
          </p:nvPr>
        </p:nvSpPr>
        <p:spPr/>
        <p:txBody>
          <a:bodyPr vert="horz" lIns="91440" tIns="45720" rIns="91440" bIns="45720" rtlCol="0" anchor="t">
            <a:normAutofit fontScale="92500" lnSpcReduction="20000"/>
          </a:bodyPr>
          <a:lstStyle/>
          <a:p>
            <a:r>
              <a:rPr lang="en-US" dirty="0">
                <a:solidFill>
                  <a:srgbClr val="002060"/>
                </a:solidFill>
              </a:rPr>
              <a:t>An SUA compares a AAA’s program reports with, and assesses progress on, the goals in their area plan </a:t>
            </a:r>
            <a:r>
              <a:rPr lang="en-US" sz="2400" dirty="0">
                <a:solidFill>
                  <a:srgbClr val="002060"/>
                </a:solidFill>
              </a:rPr>
              <a:t>(§ 1321.9(c)(4); § 1321.65).</a:t>
            </a:r>
            <a:endParaRPr lang="en-US" sz="2400" dirty="0">
              <a:solidFill>
                <a:srgbClr val="002060"/>
              </a:solidFill>
              <a:cs typeface="Arial"/>
            </a:endParaRPr>
          </a:p>
          <a:p>
            <a:r>
              <a:rPr lang="en-US" dirty="0">
                <a:solidFill>
                  <a:srgbClr val="002060"/>
                </a:solidFill>
              </a:rPr>
              <a:t>A AAA conducts a site visit to a nutrition program provider to ensure they are:</a:t>
            </a:r>
          </a:p>
          <a:p>
            <a:pPr lvl="1"/>
            <a:r>
              <a:rPr lang="en-US" dirty="0">
                <a:solidFill>
                  <a:srgbClr val="002060"/>
                </a:solidFill>
              </a:rPr>
              <a:t>meeting dietary, health, safety and other program requirements </a:t>
            </a:r>
            <a:r>
              <a:rPr lang="en-US" sz="2200" dirty="0">
                <a:solidFill>
                  <a:srgbClr val="002060"/>
                </a:solidFill>
              </a:rPr>
              <a:t>(§ 1321.59(b); § 1321.87 Nutrition services),</a:t>
            </a:r>
          </a:p>
          <a:p>
            <a:pPr lvl="1"/>
            <a:r>
              <a:rPr lang="en-US" dirty="0">
                <a:solidFill>
                  <a:srgbClr val="002060"/>
                </a:solidFill>
              </a:rPr>
              <a:t>targeting priority service populations (GSN, GEN) </a:t>
            </a:r>
            <a:r>
              <a:rPr lang="en-US" sz="2200" dirty="0">
                <a:solidFill>
                  <a:srgbClr val="002060"/>
                </a:solidFill>
              </a:rPr>
              <a:t>(§ 1321.3; § 1321.83 Client and service priority), </a:t>
            </a:r>
            <a:r>
              <a:rPr lang="en-US" dirty="0">
                <a:solidFill>
                  <a:srgbClr val="002060"/>
                </a:solidFill>
              </a:rPr>
              <a:t>and</a:t>
            </a:r>
          </a:p>
          <a:p>
            <a:pPr lvl="1"/>
            <a:r>
              <a:rPr lang="en-US" dirty="0">
                <a:solidFill>
                  <a:srgbClr val="002060"/>
                </a:solidFill>
              </a:rPr>
              <a:t>submitting accurate data on their reports </a:t>
            </a:r>
            <a:r>
              <a:rPr lang="en-US" sz="2200" dirty="0">
                <a:solidFill>
                  <a:srgbClr val="002060"/>
                </a:solidFill>
              </a:rPr>
              <a:t>(§ 1321.9(b)).</a:t>
            </a:r>
            <a:endParaRPr lang="en-US" sz="2200" dirty="0">
              <a:solidFill>
                <a:srgbClr val="002060"/>
              </a:solidFill>
              <a:highlight>
                <a:srgbClr val="FFFF00"/>
              </a:highlight>
            </a:endParaRPr>
          </a:p>
          <a:p>
            <a:endParaRPr lang="en-US" dirty="0">
              <a:solidFill>
                <a:srgbClr val="002060"/>
              </a:solidFill>
            </a:endParaRPr>
          </a:p>
        </p:txBody>
      </p:sp>
      <p:sp>
        <p:nvSpPr>
          <p:cNvPr id="4" name="Slide Number Placeholder 3">
            <a:extLst>
              <a:ext uri="{FF2B5EF4-FFF2-40B4-BE49-F238E27FC236}">
                <a16:creationId xmlns:a16="http://schemas.microsoft.com/office/drawing/2014/main" id="{7393373D-3954-A70E-8650-89F667F4E65C}"/>
              </a:ext>
            </a:extLst>
          </p:cNvPr>
          <p:cNvSpPr>
            <a:spLocks noGrp="1"/>
          </p:cNvSpPr>
          <p:nvPr>
            <p:ph type="sldNum" sz="quarter" idx="12"/>
          </p:nvPr>
        </p:nvSpPr>
        <p:spPr/>
        <p:txBody>
          <a:bodyPr/>
          <a:lstStyle/>
          <a:p>
            <a:fld id="{7AA28999-D008-419E-9628-EE1C64F81F4C}" type="slidenum">
              <a:rPr lang="en-US" smtClean="0"/>
              <a:pPr/>
              <a:t>31</a:t>
            </a:fld>
            <a:endParaRPr lang="en-US"/>
          </a:p>
        </p:txBody>
      </p:sp>
    </p:spTree>
    <p:extLst>
      <p:ext uri="{BB962C8B-B14F-4D97-AF65-F5344CB8AC3E}">
        <p14:creationId xmlns:p14="http://schemas.microsoft.com/office/powerpoint/2010/main" val="1738963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41463-8DE6-7860-CBD6-B4DBE0AD0D9B}"/>
              </a:ext>
            </a:extLst>
          </p:cNvPr>
          <p:cNvSpPr>
            <a:spLocks noGrp="1"/>
          </p:cNvSpPr>
          <p:nvPr>
            <p:ph type="title"/>
          </p:nvPr>
        </p:nvSpPr>
        <p:spPr>
          <a:solidFill>
            <a:schemeClr val="accent2"/>
          </a:solidFill>
        </p:spPr>
        <p:txBody>
          <a:bodyPr>
            <a:normAutofit/>
          </a:bodyPr>
          <a:lstStyle/>
          <a:p>
            <a:r>
              <a:rPr lang="en-US" sz="4000" b="1">
                <a:solidFill>
                  <a:srgbClr val="002060"/>
                </a:solidFill>
              </a:rPr>
              <a:t>Fiscal Oversight &amp; Monitoring </a:t>
            </a:r>
          </a:p>
        </p:txBody>
      </p:sp>
      <p:sp>
        <p:nvSpPr>
          <p:cNvPr id="3" name="Content Placeholder 2">
            <a:extLst>
              <a:ext uri="{FF2B5EF4-FFF2-40B4-BE49-F238E27FC236}">
                <a16:creationId xmlns:a16="http://schemas.microsoft.com/office/drawing/2014/main" id="{BE47BAFE-0142-F25E-13B0-274C5C0C01C0}"/>
              </a:ext>
            </a:extLst>
          </p:cNvPr>
          <p:cNvSpPr>
            <a:spLocks noGrp="1"/>
          </p:cNvSpPr>
          <p:nvPr>
            <p:ph idx="1"/>
          </p:nvPr>
        </p:nvSpPr>
        <p:spPr>
          <a:xfrm>
            <a:off x="503582" y="1520688"/>
            <a:ext cx="11383617" cy="4183426"/>
          </a:xfrm>
        </p:spPr>
        <p:txBody>
          <a:bodyPr vert="horz" lIns="91440" tIns="45720" rIns="91440" bIns="45720" rtlCol="0" anchor="t">
            <a:normAutofit fontScale="62500" lnSpcReduction="20000"/>
          </a:bodyPr>
          <a:lstStyle/>
          <a:p>
            <a:pPr marL="0" indent="0">
              <a:buNone/>
            </a:pPr>
            <a:r>
              <a:rPr lang="en-US" sz="3500">
                <a:solidFill>
                  <a:srgbClr val="002060"/>
                </a:solidFill>
              </a:rPr>
              <a:t>It is critical to have effective systems in place to ensure appropriate and efficient oversight:</a:t>
            </a:r>
            <a:endParaRPr lang="en-US" sz="3500"/>
          </a:p>
          <a:p>
            <a:r>
              <a:rPr lang="en-US" sz="3400">
                <a:solidFill>
                  <a:srgbClr val="002060"/>
                </a:solidFill>
              </a:rPr>
              <a:t>The rule includes various requirements for State agencies to establish fiscal policies and procedures related to the Act (§ 1321.9(c)(2)) and AAAs to establish policies and procedures in compliance with those (§ 1321.59(a)).</a:t>
            </a:r>
            <a:endParaRPr lang="en-US" sz="3400">
              <a:solidFill>
                <a:srgbClr val="002060"/>
              </a:solidFill>
              <a:cs typeface="Arial"/>
            </a:endParaRPr>
          </a:p>
          <a:p>
            <a:pPr lvl="1"/>
            <a:r>
              <a:rPr lang="en-US" sz="3200">
                <a:solidFill>
                  <a:srgbClr val="002060"/>
                </a:solidFill>
              </a:rPr>
              <a:t>e.g., match, transfers, maintenance of effort </a:t>
            </a:r>
          </a:p>
          <a:p>
            <a:r>
              <a:rPr lang="en-US" sz="3400">
                <a:solidFill>
                  <a:srgbClr val="002060"/>
                </a:solidFill>
              </a:rPr>
              <a:t>The State agency is responsible for monitoring the program and financial activities of subrecipients and subgrantees, including: </a:t>
            </a:r>
            <a:endParaRPr lang="en-US" sz="3400">
              <a:solidFill>
                <a:srgbClr val="002060"/>
              </a:solidFill>
              <a:cs typeface="Arial"/>
            </a:endParaRPr>
          </a:p>
          <a:p>
            <a:pPr lvl="1"/>
            <a:r>
              <a:rPr lang="en-US" sz="3200">
                <a:solidFill>
                  <a:srgbClr val="002060"/>
                </a:solidFill>
              </a:rPr>
              <a:t>(</a:t>
            </a:r>
            <a:r>
              <a:rPr lang="en-US" sz="3200" err="1">
                <a:solidFill>
                  <a:srgbClr val="002060"/>
                </a:solidFill>
              </a:rPr>
              <a:t>i</a:t>
            </a:r>
            <a:r>
              <a:rPr lang="en-US" sz="3200">
                <a:solidFill>
                  <a:srgbClr val="002060"/>
                </a:solidFill>
              </a:rPr>
              <a:t>) Evaluating each subrecipient's risk of noncompliance to ensure proper accountability and compliance with program requirements and achievement of performance goals;</a:t>
            </a:r>
            <a:endParaRPr lang="en-US" sz="3200">
              <a:solidFill>
                <a:srgbClr val="002060"/>
              </a:solidFill>
              <a:cs typeface="Arial"/>
            </a:endParaRPr>
          </a:p>
          <a:p>
            <a:pPr lvl="1"/>
            <a:r>
              <a:rPr lang="en-US" sz="3200">
                <a:solidFill>
                  <a:srgbClr val="002060"/>
                </a:solidFill>
              </a:rPr>
              <a:t>(ii) Reviewing subrecipient policies and procedures; and</a:t>
            </a:r>
            <a:endParaRPr lang="en-US" sz="3200">
              <a:solidFill>
                <a:srgbClr val="002060"/>
              </a:solidFill>
              <a:cs typeface="Arial"/>
            </a:endParaRPr>
          </a:p>
          <a:p>
            <a:pPr lvl="1"/>
            <a:r>
              <a:rPr lang="en-US" sz="3200">
                <a:solidFill>
                  <a:srgbClr val="002060"/>
                </a:solidFill>
              </a:rPr>
              <a:t>(iii) Ensuring that all subrecipients and subgrantees complete audits as required in 2 CFR part 200, subpart F and 45 CFR part 75, subpart F.</a:t>
            </a:r>
          </a:p>
          <a:p>
            <a:r>
              <a:rPr lang="en-US" sz="3400">
                <a:solidFill>
                  <a:srgbClr val="002060"/>
                </a:solidFill>
              </a:rPr>
              <a:t>The AAA is also responsible for monitoring service providers in compliance with the AAA’s policies and procedures (§ 1321.59(b)).</a:t>
            </a:r>
          </a:p>
          <a:p>
            <a:endParaRPr lang="en-US">
              <a:solidFill>
                <a:srgbClr val="002060"/>
              </a:solidFill>
              <a:cs typeface="Arial"/>
            </a:endParaRPr>
          </a:p>
          <a:p>
            <a:endParaRPr lang="en-US">
              <a:solidFill>
                <a:srgbClr val="002060"/>
              </a:solidFill>
              <a:cs typeface="Arial"/>
            </a:endParaRPr>
          </a:p>
        </p:txBody>
      </p:sp>
      <p:sp>
        <p:nvSpPr>
          <p:cNvPr id="4" name="Slide Number Placeholder 3">
            <a:extLst>
              <a:ext uri="{FF2B5EF4-FFF2-40B4-BE49-F238E27FC236}">
                <a16:creationId xmlns:a16="http://schemas.microsoft.com/office/drawing/2014/main" id="{7393373D-3954-A70E-8650-89F667F4E65C}"/>
              </a:ext>
            </a:extLst>
          </p:cNvPr>
          <p:cNvSpPr>
            <a:spLocks noGrp="1"/>
          </p:cNvSpPr>
          <p:nvPr>
            <p:ph type="sldNum" sz="quarter" idx="12"/>
          </p:nvPr>
        </p:nvSpPr>
        <p:spPr/>
        <p:txBody>
          <a:bodyPr/>
          <a:lstStyle/>
          <a:p>
            <a:fld id="{7AA28999-D008-419E-9628-EE1C64F81F4C}" type="slidenum">
              <a:rPr lang="en-US" smtClean="0"/>
              <a:pPr/>
              <a:t>32</a:t>
            </a:fld>
            <a:endParaRPr lang="en-US"/>
          </a:p>
        </p:txBody>
      </p:sp>
    </p:spTree>
    <p:extLst>
      <p:ext uri="{BB962C8B-B14F-4D97-AF65-F5344CB8AC3E}">
        <p14:creationId xmlns:p14="http://schemas.microsoft.com/office/powerpoint/2010/main" val="1733238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41463-8DE6-7860-CBD6-B4DBE0AD0D9B}"/>
              </a:ext>
            </a:extLst>
          </p:cNvPr>
          <p:cNvSpPr>
            <a:spLocks noGrp="1"/>
          </p:cNvSpPr>
          <p:nvPr>
            <p:ph type="title"/>
          </p:nvPr>
        </p:nvSpPr>
        <p:spPr>
          <a:solidFill>
            <a:schemeClr val="accent2"/>
          </a:solidFill>
        </p:spPr>
        <p:txBody>
          <a:bodyPr>
            <a:normAutofit/>
          </a:bodyPr>
          <a:lstStyle/>
          <a:p>
            <a:r>
              <a:rPr lang="en-US" sz="4000" b="1">
                <a:solidFill>
                  <a:srgbClr val="002060"/>
                </a:solidFill>
              </a:rPr>
              <a:t>Fiscal Monitoring Examples</a:t>
            </a:r>
          </a:p>
        </p:txBody>
      </p:sp>
      <p:sp>
        <p:nvSpPr>
          <p:cNvPr id="3" name="Content Placeholder 2">
            <a:extLst>
              <a:ext uri="{FF2B5EF4-FFF2-40B4-BE49-F238E27FC236}">
                <a16:creationId xmlns:a16="http://schemas.microsoft.com/office/drawing/2014/main" id="{BE47BAFE-0142-F25E-13B0-274C5C0C01C0}"/>
              </a:ext>
            </a:extLst>
          </p:cNvPr>
          <p:cNvSpPr>
            <a:spLocks noGrp="1"/>
          </p:cNvSpPr>
          <p:nvPr>
            <p:ph idx="1"/>
          </p:nvPr>
        </p:nvSpPr>
        <p:spPr>
          <a:xfrm>
            <a:off x="609600" y="1600201"/>
            <a:ext cx="10972800" cy="4086224"/>
          </a:xfrm>
        </p:spPr>
        <p:txBody>
          <a:bodyPr vert="horz" lIns="91440" tIns="45720" rIns="91440" bIns="45720" rtlCol="0" anchor="t">
            <a:normAutofit fontScale="70000" lnSpcReduction="20000"/>
          </a:bodyPr>
          <a:lstStyle/>
          <a:p>
            <a:r>
              <a:rPr lang="en-US" sz="3100" dirty="0">
                <a:solidFill>
                  <a:srgbClr val="002060"/>
                </a:solidFill>
                <a:cs typeface="Arial"/>
              </a:rPr>
              <a:t>Conduct financial monitoring activities</a:t>
            </a:r>
            <a:r>
              <a:rPr lang="en-US" dirty="0">
                <a:solidFill>
                  <a:srgbClr val="002060"/>
                </a:solidFill>
                <a:cs typeface="Arial"/>
              </a:rPr>
              <a:t> </a:t>
            </a:r>
            <a:r>
              <a:rPr lang="en-US" sz="2900" dirty="0">
                <a:solidFill>
                  <a:srgbClr val="002060"/>
                </a:solidFill>
              </a:rPr>
              <a:t>(§ 75.341-.343 Performance and Financial Monitoring and Reporting)</a:t>
            </a:r>
          </a:p>
          <a:p>
            <a:r>
              <a:rPr lang="en-US" sz="3100" dirty="0">
                <a:solidFill>
                  <a:srgbClr val="002060"/>
                </a:solidFill>
                <a:cs typeface="Arial"/>
              </a:rPr>
              <a:t>Reconcile </a:t>
            </a:r>
          </a:p>
          <a:p>
            <a:pPr lvl="1"/>
            <a:r>
              <a:rPr lang="en-US" dirty="0">
                <a:solidFill>
                  <a:srgbClr val="002060"/>
                </a:solidFill>
                <a:cs typeface="Arial"/>
              </a:rPr>
              <a:t>invoices to actual served</a:t>
            </a:r>
          </a:p>
          <a:p>
            <a:pPr lvl="1"/>
            <a:r>
              <a:rPr lang="en-US" dirty="0">
                <a:solidFill>
                  <a:srgbClr val="002060"/>
                </a:solidFill>
                <a:cs typeface="Arial"/>
              </a:rPr>
              <a:t>reimbursement requests to actual expenditures</a:t>
            </a:r>
          </a:p>
          <a:p>
            <a:pPr lvl="1"/>
            <a:r>
              <a:rPr lang="en-US" dirty="0">
                <a:solidFill>
                  <a:srgbClr val="002060"/>
                </a:solidFill>
                <a:cs typeface="Arial"/>
              </a:rPr>
              <a:t>advance payments to actual expenditures </a:t>
            </a:r>
            <a:r>
              <a:rPr lang="en-US" sz="2900" dirty="0">
                <a:solidFill>
                  <a:srgbClr val="002060"/>
                </a:solidFill>
                <a:cs typeface="Arial"/>
              </a:rPr>
              <a:t>(</a:t>
            </a:r>
            <a:r>
              <a:rPr lang="en-US" sz="2900" dirty="0">
                <a:solidFill>
                  <a:srgbClr val="002060"/>
                </a:solidFill>
              </a:rPr>
              <a:t>§ 1321.9(c)(2)(xviii))</a:t>
            </a:r>
            <a:endParaRPr lang="en-US" sz="2900" dirty="0">
              <a:solidFill>
                <a:srgbClr val="002060"/>
              </a:solidFill>
              <a:cs typeface="Arial"/>
            </a:endParaRPr>
          </a:p>
          <a:p>
            <a:r>
              <a:rPr lang="en-US" sz="3100" dirty="0">
                <a:solidFill>
                  <a:srgbClr val="002060"/>
                </a:solidFill>
                <a:cs typeface="Arial"/>
              </a:rPr>
              <a:t>Separation of duties, with appropriate controls in place, including where cash is received (e.g., program income)</a:t>
            </a:r>
          </a:p>
          <a:p>
            <a:r>
              <a:rPr lang="en-US" sz="3100" dirty="0">
                <a:solidFill>
                  <a:srgbClr val="002060"/>
                </a:solidFill>
                <a:cs typeface="Arial"/>
              </a:rPr>
              <a:t>Program income properly reported and expended</a:t>
            </a:r>
            <a:r>
              <a:rPr lang="en-US" dirty="0">
                <a:solidFill>
                  <a:srgbClr val="002060"/>
                </a:solidFill>
                <a:cs typeface="Arial"/>
              </a:rPr>
              <a:t> </a:t>
            </a:r>
            <a:r>
              <a:rPr lang="en-US" sz="2900" dirty="0">
                <a:solidFill>
                  <a:srgbClr val="002060"/>
                </a:solidFill>
                <a:cs typeface="Arial"/>
              </a:rPr>
              <a:t>(</a:t>
            </a:r>
            <a:r>
              <a:rPr lang="en-US" sz="2900" dirty="0">
                <a:solidFill>
                  <a:srgbClr val="002060"/>
                </a:solidFill>
              </a:rPr>
              <a:t>§ 1321.9(c)(2)(xii))</a:t>
            </a:r>
            <a:endParaRPr lang="en-US" sz="2900" dirty="0">
              <a:solidFill>
                <a:srgbClr val="002060"/>
              </a:solidFill>
              <a:cs typeface="Arial"/>
            </a:endParaRPr>
          </a:p>
          <a:p>
            <a:r>
              <a:rPr lang="en-US" sz="3100" dirty="0">
                <a:solidFill>
                  <a:srgbClr val="002060"/>
                </a:solidFill>
                <a:cs typeface="Arial"/>
              </a:rPr>
              <a:t>Reviewing documentation of in-kind expenditures</a:t>
            </a:r>
            <a:r>
              <a:rPr lang="en-US" sz="2000" dirty="0">
                <a:solidFill>
                  <a:srgbClr val="002060"/>
                </a:solidFill>
                <a:cs typeface="Arial"/>
              </a:rPr>
              <a:t> </a:t>
            </a:r>
          </a:p>
          <a:p>
            <a:r>
              <a:rPr lang="en-US" sz="3100" dirty="0">
                <a:solidFill>
                  <a:srgbClr val="002060"/>
                </a:solidFill>
                <a:cs typeface="Arial"/>
              </a:rPr>
              <a:t>Review expenditures to ensure meeting Long-Term Care Ombudsman (LTCO) expenditure minimums</a:t>
            </a:r>
            <a:r>
              <a:rPr lang="en-US" dirty="0">
                <a:solidFill>
                  <a:srgbClr val="002060"/>
                </a:solidFill>
                <a:cs typeface="Arial"/>
              </a:rPr>
              <a:t> </a:t>
            </a:r>
            <a:r>
              <a:rPr lang="en-US" sz="2900" dirty="0">
                <a:solidFill>
                  <a:srgbClr val="002060"/>
                </a:solidFill>
                <a:cs typeface="Arial"/>
              </a:rPr>
              <a:t>(</a:t>
            </a:r>
            <a:r>
              <a:rPr lang="en-US" sz="2900" dirty="0">
                <a:solidFill>
                  <a:srgbClr val="002060"/>
                </a:solidFill>
              </a:rPr>
              <a:t>§ 1321.9(c)(2)(vii))</a:t>
            </a:r>
            <a:endParaRPr lang="en-US" sz="2900" dirty="0">
              <a:solidFill>
                <a:srgbClr val="002060"/>
              </a:solidFill>
              <a:cs typeface="Arial"/>
            </a:endParaRPr>
          </a:p>
        </p:txBody>
      </p:sp>
      <p:sp>
        <p:nvSpPr>
          <p:cNvPr id="4" name="Slide Number Placeholder 3">
            <a:extLst>
              <a:ext uri="{FF2B5EF4-FFF2-40B4-BE49-F238E27FC236}">
                <a16:creationId xmlns:a16="http://schemas.microsoft.com/office/drawing/2014/main" id="{7393373D-3954-A70E-8650-89F667F4E65C}"/>
              </a:ext>
            </a:extLst>
          </p:cNvPr>
          <p:cNvSpPr>
            <a:spLocks noGrp="1"/>
          </p:cNvSpPr>
          <p:nvPr>
            <p:ph type="sldNum" sz="quarter" idx="12"/>
          </p:nvPr>
        </p:nvSpPr>
        <p:spPr/>
        <p:txBody>
          <a:bodyPr/>
          <a:lstStyle/>
          <a:p>
            <a:fld id="{7AA28999-D008-419E-9628-EE1C64F81F4C}" type="slidenum">
              <a:rPr lang="en-US" smtClean="0"/>
              <a:pPr/>
              <a:t>33</a:t>
            </a:fld>
            <a:endParaRPr lang="en-US"/>
          </a:p>
        </p:txBody>
      </p:sp>
    </p:spTree>
    <p:extLst>
      <p:ext uri="{BB962C8B-B14F-4D97-AF65-F5344CB8AC3E}">
        <p14:creationId xmlns:p14="http://schemas.microsoft.com/office/powerpoint/2010/main" val="27932918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857E9-B835-1C61-9B88-AD300E4F1929}"/>
              </a:ext>
            </a:extLst>
          </p:cNvPr>
          <p:cNvSpPr>
            <a:spLocks noGrp="1"/>
          </p:cNvSpPr>
          <p:nvPr>
            <p:ph type="title"/>
          </p:nvPr>
        </p:nvSpPr>
        <p:spPr>
          <a:solidFill>
            <a:schemeClr val="accent2"/>
          </a:solidFill>
        </p:spPr>
        <p:txBody>
          <a:bodyPr>
            <a:normAutofit/>
          </a:bodyPr>
          <a:lstStyle/>
          <a:p>
            <a:r>
              <a:rPr lang="en-US" sz="4000" b="1" dirty="0">
                <a:solidFill>
                  <a:srgbClr val="002060"/>
                </a:solidFill>
              </a:rPr>
              <a:t>Program Reporting Requirements </a:t>
            </a:r>
          </a:p>
        </p:txBody>
      </p:sp>
      <p:sp>
        <p:nvSpPr>
          <p:cNvPr id="3" name="Content Placeholder 2">
            <a:extLst>
              <a:ext uri="{FF2B5EF4-FFF2-40B4-BE49-F238E27FC236}">
                <a16:creationId xmlns:a16="http://schemas.microsoft.com/office/drawing/2014/main" id="{5807D131-0DF9-5176-9E97-242E958F6833}"/>
              </a:ext>
            </a:extLst>
          </p:cNvPr>
          <p:cNvSpPr>
            <a:spLocks noGrp="1"/>
          </p:cNvSpPr>
          <p:nvPr>
            <p:ph idx="1"/>
          </p:nvPr>
        </p:nvSpPr>
        <p:spPr/>
        <p:txBody>
          <a:bodyPr>
            <a:normAutofit/>
          </a:bodyPr>
          <a:lstStyle/>
          <a:p>
            <a:r>
              <a:rPr lang="en-US" sz="2400">
                <a:solidFill>
                  <a:srgbClr val="002060"/>
                </a:solidFill>
              </a:rPr>
              <a:t>ACL has implemented a national reporting system (Older Americans Act Performance System (OAAPS)). </a:t>
            </a:r>
          </a:p>
          <a:p>
            <a:pPr lvl="1"/>
            <a:r>
              <a:rPr lang="en-US" sz="2000">
                <a:solidFill>
                  <a:srgbClr val="002060"/>
                </a:solidFill>
              </a:rPr>
              <a:t>State Program Report (SPR): States, AAAs, and service providers are required to collect and report data on their OAA Title III (except Ombudsman) &amp; Title VII Chapter 3 &amp; 4 program activities (OAA Section 307 and Final Rule § 1321.9(b)) </a:t>
            </a:r>
          </a:p>
          <a:p>
            <a:pPr lvl="1"/>
            <a:r>
              <a:rPr lang="en-US" sz="2000">
                <a:solidFill>
                  <a:srgbClr val="002060"/>
                </a:solidFill>
              </a:rPr>
              <a:t>National Ombudsman Reporting System (NORS): The State Ombudsman is required to collect and report data on their Ombudsman program activities (Title III and VII) (§ 1324.13(g) [Functions and responsibilities of the State Long-Term Care Ombudsman])</a:t>
            </a:r>
            <a:endParaRPr lang="en-US" sz="2400">
              <a:solidFill>
                <a:srgbClr val="002060"/>
              </a:solidFill>
              <a:highlight>
                <a:srgbClr val="FFFF00"/>
              </a:highlight>
            </a:endParaRPr>
          </a:p>
          <a:p>
            <a:pPr lvl="1"/>
            <a:r>
              <a:rPr lang="en-US" sz="2000">
                <a:solidFill>
                  <a:srgbClr val="002060"/>
                </a:solidFill>
              </a:rPr>
              <a:t>Title VI Program Performance Report (PPR): Title VI grantees are required to collect and report data on their program activities (§ 1322.13(b) [Title VI policies and procedures])</a:t>
            </a:r>
            <a:r>
              <a:rPr lang="en-US" sz="2400">
                <a:solidFill>
                  <a:srgbClr val="002060"/>
                </a:solidFill>
              </a:rPr>
              <a:t>.</a:t>
            </a:r>
          </a:p>
          <a:p>
            <a:endParaRPr lang="en-US" sz="2400">
              <a:solidFill>
                <a:srgbClr val="002060"/>
              </a:solidFill>
            </a:endParaRPr>
          </a:p>
        </p:txBody>
      </p:sp>
      <p:sp>
        <p:nvSpPr>
          <p:cNvPr id="4" name="Slide Number Placeholder 3">
            <a:extLst>
              <a:ext uri="{FF2B5EF4-FFF2-40B4-BE49-F238E27FC236}">
                <a16:creationId xmlns:a16="http://schemas.microsoft.com/office/drawing/2014/main" id="{8E5E8046-A7DA-95CE-4F39-420E5CA1F527}"/>
              </a:ext>
            </a:extLst>
          </p:cNvPr>
          <p:cNvSpPr>
            <a:spLocks noGrp="1"/>
          </p:cNvSpPr>
          <p:nvPr>
            <p:ph type="sldNum" sz="quarter" idx="12"/>
          </p:nvPr>
        </p:nvSpPr>
        <p:spPr/>
        <p:txBody>
          <a:bodyPr/>
          <a:lstStyle/>
          <a:p>
            <a:fld id="{7AA28999-D008-419E-9628-EE1C64F81F4C}" type="slidenum">
              <a:rPr lang="en-US" smtClean="0"/>
              <a:pPr/>
              <a:t>34</a:t>
            </a:fld>
            <a:endParaRPr lang="en-US"/>
          </a:p>
        </p:txBody>
      </p:sp>
    </p:spTree>
    <p:extLst>
      <p:ext uri="{BB962C8B-B14F-4D97-AF65-F5344CB8AC3E}">
        <p14:creationId xmlns:p14="http://schemas.microsoft.com/office/powerpoint/2010/main" val="27243700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857E9-B835-1C61-9B88-AD300E4F1929}"/>
              </a:ext>
            </a:extLst>
          </p:cNvPr>
          <p:cNvSpPr>
            <a:spLocks noGrp="1"/>
          </p:cNvSpPr>
          <p:nvPr>
            <p:ph type="title"/>
          </p:nvPr>
        </p:nvSpPr>
        <p:spPr>
          <a:solidFill>
            <a:schemeClr val="accent2"/>
          </a:solidFill>
        </p:spPr>
        <p:txBody>
          <a:bodyPr>
            <a:normAutofit/>
          </a:bodyPr>
          <a:lstStyle/>
          <a:p>
            <a:r>
              <a:rPr lang="en-US" sz="4000" b="1">
                <a:solidFill>
                  <a:srgbClr val="002060"/>
                </a:solidFill>
              </a:rPr>
              <a:t>Ombudsman Reporting Requirements </a:t>
            </a:r>
          </a:p>
        </p:txBody>
      </p:sp>
      <p:sp>
        <p:nvSpPr>
          <p:cNvPr id="3" name="Content Placeholder 2">
            <a:extLst>
              <a:ext uri="{FF2B5EF4-FFF2-40B4-BE49-F238E27FC236}">
                <a16:creationId xmlns:a16="http://schemas.microsoft.com/office/drawing/2014/main" id="{5807D131-0DF9-5176-9E97-242E958F6833}"/>
              </a:ext>
            </a:extLst>
          </p:cNvPr>
          <p:cNvSpPr>
            <a:spLocks noGrp="1"/>
          </p:cNvSpPr>
          <p:nvPr>
            <p:ph idx="1"/>
          </p:nvPr>
        </p:nvSpPr>
        <p:spPr>
          <a:xfrm>
            <a:off x="609600" y="1600201"/>
            <a:ext cx="11219645" cy="3886200"/>
          </a:xfrm>
        </p:spPr>
        <p:txBody>
          <a:bodyPr vert="horz" lIns="91440" tIns="45720" rIns="91440" bIns="45720" rtlCol="0" anchor="t">
            <a:noAutofit/>
          </a:bodyPr>
          <a:lstStyle/>
          <a:p>
            <a:r>
              <a:rPr lang="en-US" sz="2400">
                <a:solidFill>
                  <a:srgbClr val="002060"/>
                </a:solidFill>
                <a:latin typeface="Arial"/>
                <a:cs typeface="Segoe UI"/>
              </a:rPr>
              <a:t>T</a:t>
            </a:r>
            <a:r>
              <a:rPr lang="en-US" sz="2400">
                <a:solidFill>
                  <a:srgbClr val="002060"/>
                </a:solidFill>
                <a:effectLst/>
                <a:latin typeface="Arial"/>
                <a:cs typeface="Segoe UI"/>
              </a:rPr>
              <a:t>he State agency must require the Ombudsman program to submit an annual report that (OAA section 712(h)):</a:t>
            </a:r>
          </a:p>
          <a:p>
            <a:pPr lvl="1"/>
            <a:r>
              <a:rPr lang="en-US" sz="2000">
                <a:solidFill>
                  <a:srgbClr val="002060"/>
                </a:solidFill>
                <a:effectLst/>
                <a:latin typeface="Arial"/>
                <a:cs typeface="Segoe UI"/>
              </a:rPr>
              <a:t>describes the activities carried out by the Office,</a:t>
            </a:r>
            <a:r>
              <a:rPr lang="en-US" sz="2000">
                <a:solidFill>
                  <a:srgbClr val="002060"/>
                </a:solidFill>
                <a:latin typeface="Arial"/>
                <a:cs typeface="Segoe UI"/>
              </a:rPr>
              <a:t> </a:t>
            </a:r>
            <a:endParaRPr lang="en-US" sz="2000">
              <a:solidFill>
                <a:srgbClr val="002060"/>
              </a:solidFill>
              <a:effectLst/>
              <a:latin typeface="Arial"/>
              <a:cs typeface="Segoe UI"/>
            </a:endParaRPr>
          </a:p>
          <a:p>
            <a:pPr lvl="1"/>
            <a:r>
              <a:rPr lang="en-US" sz="2000">
                <a:solidFill>
                  <a:srgbClr val="002060"/>
                </a:solidFill>
                <a:effectLst/>
                <a:latin typeface="Arial"/>
                <a:cs typeface="Segoe UI"/>
              </a:rPr>
              <a:t>evaluates problems experienced by residents,</a:t>
            </a:r>
            <a:r>
              <a:rPr lang="en-US" sz="2000">
                <a:solidFill>
                  <a:srgbClr val="002060"/>
                </a:solidFill>
                <a:latin typeface="Arial"/>
                <a:cs typeface="Segoe UI"/>
              </a:rPr>
              <a:t> </a:t>
            </a:r>
            <a:endParaRPr lang="en-US" sz="2000">
              <a:solidFill>
                <a:srgbClr val="002060"/>
              </a:solidFill>
              <a:effectLst/>
              <a:latin typeface="Arial"/>
              <a:cs typeface="Segoe UI"/>
            </a:endParaRPr>
          </a:p>
          <a:p>
            <a:pPr lvl="1"/>
            <a:r>
              <a:rPr lang="en-US" sz="2000">
                <a:solidFill>
                  <a:srgbClr val="002060"/>
                </a:solidFill>
                <a:effectLst/>
                <a:latin typeface="Arial"/>
                <a:cs typeface="Segoe UI"/>
              </a:rPr>
              <a:t>analyzes the success of the Ombudsman program, and</a:t>
            </a:r>
            <a:r>
              <a:rPr lang="en-US" sz="2000">
                <a:solidFill>
                  <a:srgbClr val="002060"/>
                </a:solidFill>
                <a:latin typeface="Arial"/>
                <a:cs typeface="Segoe UI"/>
              </a:rPr>
              <a:t> </a:t>
            </a:r>
            <a:endParaRPr lang="en-US" sz="2000">
              <a:solidFill>
                <a:srgbClr val="002060"/>
              </a:solidFill>
              <a:effectLst/>
              <a:latin typeface="Arial"/>
              <a:cs typeface="Segoe UI"/>
            </a:endParaRPr>
          </a:p>
          <a:p>
            <a:pPr lvl="1"/>
            <a:r>
              <a:rPr lang="en-US" sz="2000">
                <a:solidFill>
                  <a:srgbClr val="002060"/>
                </a:solidFill>
                <a:effectLst/>
                <a:latin typeface="Arial"/>
                <a:cs typeface="Segoe UI"/>
              </a:rPr>
              <a:t>makes recommendations to improve the quality of life of residents.</a:t>
            </a:r>
            <a:r>
              <a:rPr lang="en-US" sz="2000">
                <a:solidFill>
                  <a:srgbClr val="002060"/>
                </a:solidFill>
                <a:latin typeface="Arial"/>
                <a:cs typeface="Segoe UI"/>
              </a:rPr>
              <a:t> </a:t>
            </a:r>
            <a:endParaRPr lang="en-US" sz="2000">
              <a:solidFill>
                <a:srgbClr val="002060"/>
              </a:solidFill>
              <a:effectLst/>
              <a:latin typeface="Arial"/>
              <a:cs typeface="Segoe UI"/>
            </a:endParaRPr>
          </a:p>
          <a:p>
            <a:r>
              <a:rPr lang="en-US" sz="2400">
                <a:solidFill>
                  <a:srgbClr val="002060"/>
                </a:solidFill>
                <a:latin typeface="Arial"/>
                <a:cs typeface="Segoe UI"/>
              </a:rPr>
              <a:t>The annual report shall provide various information including analysis of Ombudsman program data (</a:t>
            </a:r>
            <a:r>
              <a:rPr lang="en-US" sz="2400">
                <a:solidFill>
                  <a:srgbClr val="002060"/>
                </a:solidFill>
              </a:rPr>
              <a:t>§ 1324.13(g))</a:t>
            </a:r>
            <a:endParaRPr lang="en-US" sz="2400">
              <a:solidFill>
                <a:srgbClr val="002060"/>
              </a:solidFill>
              <a:latin typeface="Arial"/>
              <a:cs typeface="Segoe UI"/>
            </a:endParaRPr>
          </a:p>
          <a:p>
            <a:pPr marL="1371600" lvl="3" indent="0">
              <a:buNone/>
            </a:pPr>
            <a:endParaRPr lang="en-US" sz="1200">
              <a:solidFill>
                <a:srgbClr val="002060"/>
              </a:solidFill>
              <a:latin typeface="Arial"/>
              <a:cs typeface="Segoe UI"/>
            </a:endParaRPr>
          </a:p>
          <a:p>
            <a:pPr marL="0" indent="0">
              <a:buNone/>
            </a:pPr>
            <a:r>
              <a:rPr lang="en-US" sz="2000">
                <a:solidFill>
                  <a:srgbClr val="002060"/>
                </a:solidFill>
                <a:effectLst/>
                <a:latin typeface="Arial"/>
                <a:cs typeface="Segoe UI"/>
              </a:rPr>
              <a:t>This information is separate from and in addition to the data reported annually to ACL through the National Ombudsman Reporting System (NORS).</a:t>
            </a:r>
            <a:r>
              <a:rPr lang="en-US" sz="2000">
                <a:solidFill>
                  <a:srgbClr val="002060"/>
                </a:solidFill>
                <a:latin typeface="Arial"/>
                <a:cs typeface="Segoe UI"/>
              </a:rPr>
              <a:t> </a:t>
            </a:r>
            <a:endParaRPr lang="en-US" sz="2000">
              <a:solidFill>
                <a:srgbClr val="002060"/>
              </a:solidFill>
              <a:latin typeface="Arial"/>
              <a:cs typeface="Arial"/>
            </a:endParaRPr>
          </a:p>
        </p:txBody>
      </p:sp>
      <p:sp>
        <p:nvSpPr>
          <p:cNvPr id="4" name="Slide Number Placeholder 3">
            <a:extLst>
              <a:ext uri="{FF2B5EF4-FFF2-40B4-BE49-F238E27FC236}">
                <a16:creationId xmlns:a16="http://schemas.microsoft.com/office/drawing/2014/main" id="{8E5E8046-A7DA-95CE-4F39-420E5CA1F527}"/>
              </a:ext>
            </a:extLst>
          </p:cNvPr>
          <p:cNvSpPr>
            <a:spLocks noGrp="1"/>
          </p:cNvSpPr>
          <p:nvPr>
            <p:ph type="sldNum" sz="quarter" idx="12"/>
          </p:nvPr>
        </p:nvSpPr>
        <p:spPr/>
        <p:txBody>
          <a:bodyPr/>
          <a:lstStyle/>
          <a:p>
            <a:fld id="{7AA28999-D008-419E-9628-EE1C64F81F4C}" type="slidenum">
              <a:rPr lang="en-US" smtClean="0"/>
              <a:pPr/>
              <a:t>35</a:t>
            </a:fld>
            <a:endParaRPr lang="en-US"/>
          </a:p>
        </p:txBody>
      </p:sp>
    </p:spTree>
    <p:extLst>
      <p:ext uri="{BB962C8B-B14F-4D97-AF65-F5344CB8AC3E}">
        <p14:creationId xmlns:p14="http://schemas.microsoft.com/office/powerpoint/2010/main" val="5606637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9EDEA-D088-1157-C4A1-B833D3352CC3}"/>
              </a:ext>
            </a:extLst>
          </p:cNvPr>
          <p:cNvSpPr>
            <a:spLocks noGrp="1"/>
          </p:cNvSpPr>
          <p:nvPr>
            <p:ph type="title"/>
          </p:nvPr>
        </p:nvSpPr>
        <p:spPr>
          <a:solidFill>
            <a:schemeClr val="accent2"/>
          </a:solidFill>
        </p:spPr>
        <p:txBody>
          <a:bodyPr>
            <a:normAutofit/>
          </a:bodyPr>
          <a:lstStyle/>
          <a:p>
            <a:r>
              <a:rPr lang="en-US" sz="3600" b="1" dirty="0">
                <a:solidFill>
                  <a:srgbClr val="002060"/>
                </a:solidFill>
              </a:rPr>
              <a:t>Other Program Reporting Requirements</a:t>
            </a:r>
          </a:p>
        </p:txBody>
      </p:sp>
      <p:sp>
        <p:nvSpPr>
          <p:cNvPr id="3" name="Content Placeholder 2">
            <a:extLst>
              <a:ext uri="{FF2B5EF4-FFF2-40B4-BE49-F238E27FC236}">
                <a16:creationId xmlns:a16="http://schemas.microsoft.com/office/drawing/2014/main" id="{36FC76FA-AAB6-EBA4-6792-809BEB2668CB}"/>
              </a:ext>
            </a:extLst>
          </p:cNvPr>
          <p:cNvSpPr>
            <a:spLocks noGrp="1"/>
          </p:cNvSpPr>
          <p:nvPr>
            <p:ph idx="1"/>
          </p:nvPr>
        </p:nvSpPr>
        <p:spPr/>
        <p:txBody>
          <a:bodyPr>
            <a:normAutofit/>
          </a:bodyPr>
          <a:lstStyle/>
          <a:p>
            <a:r>
              <a:rPr lang="en-US" dirty="0">
                <a:solidFill>
                  <a:srgbClr val="002060"/>
                </a:solidFill>
              </a:rPr>
              <a:t>Your SUA, AAA, Tribe/Tribal organization, and/or service provider may:</a:t>
            </a:r>
          </a:p>
          <a:p>
            <a:pPr lvl="1"/>
            <a:r>
              <a:rPr lang="en-US" dirty="0">
                <a:solidFill>
                  <a:srgbClr val="002060"/>
                </a:solidFill>
              </a:rPr>
              <a:t>Incorporate data projections into State/area plans or other internal planning activities</a:t>
            </a:r>
          </a:p>
          <a:p>
            <a:pPr lvl="1"/>
            <a:r>
              <a:rPr lang="en-US" dirty="0">
                <a:solidFill>
                  <a:srgbClr val="002060"/>
                </a:solidFill>
              </a:rPr>
              <a:t>Have additional reporting expectations</a:t>
            </a:r>
          </a:p>
          <a:p>
            <a:pPr lvl="1"/>
            <a:r>
              <a:rPr lang="en-US" dirty="0">
                <a:solidFill>
                  <a:srgbClr val="002060"/>
                </a:solidFill>
              </a:rPr>
              <a:t>Use various software platforms to gather data submitted to ACL via OAAPS </a:t>
            </a:r>
          </a:p>
        </p:txBody>
      </p:sp>
      <p:sp>
        <p:nvSpPr>
          <p:cNvPr id="4" name="Slide Number Placeholder 3">
            <a:extLst>
              <a:ext uri="{FF2B5EF4-FFF2-40B4-BE49-F238E27FC236}">
                <a16:creationId xmlns:a16="http://schemas.microsoft.com/office/drawing/2014/main" id="{5C7BB0C5-E178-C720-E985-6D7710051A2B}"/>
              </a:ext>
            </a:extLst>
          </p:cNvPr>
          <p:cNvSpPr>
            <a:spLocks noGrp="1"/>
          </p:cNvSpPr>
          <p:nvPr>
            <p:ph type="sldNum" sz="quarter" idx="12"/>
          </p:nvPr>
        </p:nvSpPr>
        <p:spPr/>
        <p:txBody>
          <a:bodyPr/>
          <a:lstStyle/>
          <a:p>
            <a:fld id="{7AA28999-D008-419E-9628-EE1C64F81F4C}" type="slidenum">
              <a:rPr lang="en-US" smtClean="0"/>
              <a:pPr/>
              <a:t>36</a:t>
            </a:fld>
            <a:endParaRPr lang="en-US"/>
          </a:p>
        </p:txBody>
      </p:sp>
    </p:spTree>
    <p:extLst>
      <p:ext uri="{BB962C8B-B14F-4D97-AF65-F5344CB8AC3E}">
        <p14:creationId xmlns:p14="http://schemas.microsoft.com/office/powerpoint/2010/main" val="28780829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9C41E98-8856-7BF8-70E2-0821BCF31935}"/>
              </a:ext>
            </a:extLst>
          </p:cNvPr>
          <p:cNvSpPr>
            <a:spLocks noGrp="1"/>
          </p:cNvSpPr>
          <p:nvPr>
            <p:ph type="title"/>
          </p:nvPr>
        </p:nvSpPr>
        <p:spPr>
          <a:xfrm>
            <a:off x="569962" y="251792"/>
            <a:ext cx="11012438" cy="1119808"/>
          </a:xfrm>
          <a:solidFill>
            <a:schemeClr val="accent2"/>
          </a:solidFill>
        </p:spPr>
        <p:txBody>
          <a:bodyPr>
            <a:normAutofit fontScale="90000"/>
          </a:bodyPr>
          <a:lstStyle/>
          <a:p>
            <a:r>
              <a:rPr lang="en-US" sz="4000" b="1" dirty="0">
                <a:solidFill>
                  <a:srgbClr val="002060"/>
                </a:solidFill>
              </a:rPr>
              <a:t>Why The Network Collects Data on OAA Programs</a:t>
            </a:r>
          </a:p>
        </p:txBody>
      </p:sp>
      <p:sp>
        <p:nvSpPr>
          <p:cNvPr id="3" name="Content Placeholder 2">
            <a:extLst>
              <a:ext uri="{FF2B5EF4-FFF2-40B4-BE49-F238E27FC236}">
                <a16:creationId xmlns:a16="http://schemas.microsoft.com/office/drawing/2014/main" id="{B87564F3-9462-1F96-8FB5-532507D13D06}"/>
              </a:ext>
            </a:extLst>
          </p:cNvPr>
          <p:cNvSpPr>
            <a:spLocks noGrp="1"/>
          </p:cNvSpPr>
          <p:nvPr>
            <p:ph idx="1"/>
          </p:nvPr>
        </p:nvSpPr>
        <p:spPr>
          <a:xfrm>
            <a:off x="609600" y="1516565"/>
            <a:ext cx="10972800" cy="3969835"/>
          </a:xfrm>
        </p:spPr>
        <p:txBody>
          <a:bodyPr vert="horz" lIns="91440" tIns="45720" rIns="91440" bIns="45720" rtlCol="0" anchor="t">
            <a:normAutofit/>
          </a:bodyPr>
          <a:lstStyle/>
          <a:p>
            <a:r>
              <a:rPr lang="en-US" dirty="0">
                <a:solidFill>
                  <a:srgbClr val="002060"/>
                </a:solidFill>
              </a:rPr>
              <a:t>Demonstrate Accountability &amp; Stewardship </a:t>
            </a:r>
            <a:endParaRPr lang="en-US" dirty="0">
              <a:solidFill>
                <a:srgbClr val="002060"/>
              </a:solidFill>
              <a:cs typeface="Arial"/>
            </a:endParaRPr>
          </a:p>
          <a:p>
            <a:r>
              <a:rPr lang="en-US" dirty="0">
                <a:solidFill>
                  <a:srgbClr val="002060"/>
                </a:solidFill>
              </a:rPr>
              <a:t>Justify Continued Programming &amp; Increases in Funding</a:t>
            </a:r>
            <a:endParaRPr lang="en-US" dirty="0">
              <a:solidFill>
                <a:srgbClr val="002060"/>
              </a:solidFill>
              <a:cs typeface="Arial"/>
            </a:endParaRPr>
          </a:p>
          <a:p>
            <a:r>
              <a:rPr lang="en-US" dirty="0">
                <a:solidFill>
                  <a:srgbClr val="002060"/>
                </a:solidFill>
              </a:rPr>
              <a:t>Educate &amp; Advocate</a:t>
            </a:r>
            <a:endParaRPr lang="en-US" dirty="0">
              <a:solidFill>
                <a:srgbClr val="002060"/>
              </a:solidFill>
              <a:cs typeface="Arial"/>
            </a:endParaRPr>
          </a:p>
          <a:p>
            <a:r>
              <a:rPr lang="en-US" dirty="0">
                <a:solidFill>
                  <a:srgbClr val="002060"/>
                </a:solidFill>
              </a:rPr>
              <a:t>Understand Needs &amp; Trends</a:t>
            </a:r>
            <a:endParaRPr lang="en-US" dirty="0">
              <a:solidFill>
                <a:srgbClr val="002060"/>
              </a:solidFill>
              <a:cs typeface="Arial"/>
            </a:endParaRPr>
          </a:p>
          <a:p>
            <a:r>
              <a:rPr lang="en-US" dirty="0">
                <a:solidFill>
                  <a:srgbClr val="002060"/>
                </a:solidFill>
              </a:rPr>
              <a:t>Manage Programs</a:t>
            </a:r>
            <a:endParaRPr lang="en-US" dirty="0">
              <a:solidFill>
                <a:srgbClr val="002060"/>
              </a:solidFill>
              <a:cs typeface="Arial"/>
            </a:endParaRPr>
          </a:p>
          <a:p>
            <a:pPr lvl="1"/>
            <a:r>
              <a:rPr lang="en-US" dirty="0">
                <a:solidFill>
                  <a:srgbClr val="002060"/>
                </a:solidFill>
              </a:rPr>
              <a:t>Drive Program Improvement</a:t>
            </a:r>
            <a:endParaRPr lang="en-US" dirty="0">
              <a:solidFill>
                <a:srgbClr val="002060"/>
              </a:solidFill>
              <a:cs typeface="Arial"/>
            </a:endParaRPr>
          </a:p>
          <a:p>
            <a:pPr lvl="1"/>
            <a:r>
              <a:rPr lang="en-US" dirty="0">
                <a:solidFill>
                  <a:srgbClr val="002060"/>
                </a:solidFill>
                <a:ea typeface="Arial"/>
                <a:cs typeface="Arial"/>
                <a:sym typeface="Arial"/>
              </a:rPr>
              <a:t>Improve Allocation of Resources</a:t>
            </a:r>
            <a:endParaRPr lang="en-US" sz="3200" dirty="0">
              <a:solidFill>
                <a:srgbClr val="002060"/>
              </a:solidFill>
            </a:endParaRPr>
          </a:p>
          <a:p>
            <a:endParaRPr lang="en-US" dirty="0"/>
          </a:p>
        </p:txBody>
      </p:sp>
      <p:sp>
        <p:nvSpPr>
          <p:cNvPr id="4" name="Slide Number Placeholder 3">
            <a:extLst>
              <a:ext uri="{FF2B5EF4-FFF2-40B4-BE49-F238E27FC236}">
                <a16:creationId xmlns:a16="http://schemas.microsoft.com/office/drawing/2014/main" id="{62B95591-F58C-2598-D973-5EFC0868BF20}"/>
              </a:ext>
            </a:extLst>
          </p:cNvPr>
          <p:cNvSpPr>
            <a:spLocks noGrp="1"/>
          </p:cNvSpPr>
          <p:nvPr>
            <p:ph type="sldNum" sz="quarter" idx="12"/>
          </p:nvPr>
        </p:nvSpPr>
        <p:spPr/>
        <p:txBody>
          <a:bodyPr/>
          <a:lstStyle/>
          <a:p>
            <a:fld id="{7AA28999-D008-419E-9628-EE1C64F81F4C}" type="slidenum">
              <a:rPr lang="en-US" smtClean="0"/>
              <a:pPr/>
              <a:t>37</a:t>
            </a:fld>
            <a:endParaRPr lang="en-US"/>
          </a:p>
        </p:txBody>
      </p:sp>
    </p:spTree>
    <p:extLst>
      <p:ext uri="{BB962C8B-B14F-4D97-AF65-F5344CB8AC3E}">
        <p14:creationId xmlns:p14="http://schemas.microsoft.com/office/powerpoint/2010/main" val="10823281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0CE925E-3A64-CB36-2BFA-8580914989D3}"/>
              </a:ext>
            </a:extLst>
          </p:cNvPr>
          <p:cNvSpPr>
            <a:spLocks noGrp="1"/>
          </p:cNvSpPr>
          <p:nvPr>
            <p:ph type="title"/>
          </p:nvPr>
        </p:nvSpPr>
        <p:spPr>
          <a:xfrm>
            <a:off x="609600" y="206827"/>
            <a:ext cx="10972800" cy="1143000"/>
          </a:xfrm>
          <a:solidFill>
            <a:schemeClr val="accent2"/>
          </a:solidFill>
        </p:spPr>
        <p:txBody>
          <a:bodyPr>
            <a:normAutofit/>
          </a:bodyPr>
          <a:lstStyle/>
          <a:p>
            <a:r>
              <a:rPr lang="en-US" sz="4000" b="1" dirty="0">
                <a:solidFill>
                  <a:srgbClr val="002060"/>
                </a:solidFill>
              </a:rPr>
              <a:t>ACL’s Use of Data in Our Stewardship, etc.</a:t>
            </a:r>
          </a:p>
        </p:txBody>
      </p:sp>
      <p:sp>
        <p:nvSpPr>
          <p:cNvPr id="3" name="Content Placeholder 2">
            <a:extLst>
              <a:ext uri="{FF2B5EF4-FFF2-40B4-BE49-F238E27FC236}">
                <a16:creationId xmlns:a16="http://schemas.microsoft.com/office/drawing/2014/main" id="{B87564F3-9462-1F96-8FB5-532507D13D06}"/>
              </a:ext>
            </a:extLst>
          </p:cNvPr>
          <p:cNvSpPr>
            <a:spLocks noGrp="1"/>
          </p:cNvSpPr>
          <p:nvPr>
            <p:ph idx="1"/>
          </p:nvPr>
        </p:nvSpPr>
        <p:spPr>
          <a:xfrm>
            <a:off x="609600" y="1471961"/>
            <a:ext cx="10972800" cy="4014440"/>
          </a:xfrm>
        </p:spPr>
        <p:txBody>
          <a:bodyPr vert="horz" lIns="91440" tIns="45720" rIns="91440" bIns="45720" rtlCol="0" anchor="t">
            <a:normAutofit/>
          </a:bodyPr>
          <a:lstStyle/>
          <a:p>
            <a:r>
              <a:rPr lang="en-US" sz="2400" b="0" i="0" u="none" strike="noStrike" baseline="0" dirty="0">
                <a:solidFill>
                  <a:srgbClr val="002060"/>
                </a:solidFill>
              </a:rPr>
              <a:t>We use the data you share with ACL</a:t>
            </a:r>
            <a:r>
              <a:rPr lang="en-US" sz="2400" dirty="0">
                <a:solidFill>
                  <a:srgbClr val="002060"/>
                </a:solidFill>
              </a:rPr>
              <a:t> </a:t>
            </a:r>
            <a:r>
              <a:rPr lang="en-US" sz="2400" b="0" i="0" u="none" strike="noStrike" baseline="0" dirty="0">
                <a:solidFill>
                  <a:srgbClr val="002060"/>
                </a:solidFill>
              </a:rPr>
              <a:t> to demonstrate accountability and stewardship:</a:t>
            </a:r>
          </a:p>
          <a:p>
            <a:pPr lvl="1"/>
            <a:r>
              <a:rPr lang="en-US" sz="2400" b="0" i="0" u="none" strike="noStrike" baseline="0" dirty="0">
                <a:solidFill>
                  <a:srgbClr val="002060"/>
                </a:solidFill>
              </a:rPr>
              <a:t>Budget Justification and Related Documents</a:t>
            </a:r>
            <a:endParaRPr lang="en-US" sz="2400" b="0" i="0" u="none" strike="noStrike" baseline="0" dirty="0">
              <a:solidFill>
                <a:srgbClr val="002060"/>
              </a:solidFill>
              <a:cs typeface="Arial"/>
            </a:endParaRPr>
          </a:p>
          <a:p>
            <a:pPr lvl="1"/>
            <a:r>
              <a:rPr lang="en-US" sz="2400" b="0" i="0" u="none" strike="noStrike" baseline="0" dirty="0">
                <a:solidFill>
                  <a:srgbClr val="002060"/>
                </a:solidFill>
              </a:rPr>
              <a:t>Annual Performance Plan and Report</a:t>
            </a:r>
            <a:endParaRPr lang="en-US" sz="2400" b="0" i="0" u="none" strike="noStrike" baseline="0" dirty="0">
              <a:solidFill>
                <a:srgbClr val="002060"/>
              </a:solidFill>
              <a:cs typeface="Arial"/>
            </a:endParaRPr>
          </a:p>
          <a:p>
            <a:pPr lvl="1"/>
            <a:r>
              <a:rPr lang="en-US" sz="2400" dirty="0">
                <a:solidFill>
                  <a:srgbClr val="002060"/>
                </a:solidFill>
              </a:rPr>
              <a:t>Older</a:t>
            </a:r>
            <a:r>
              <a:rPr lang="en-US" sz="2400" b="0" i="0" u="none" strike="noStrike" baseline="0" dirty="0">
                <a:solidFill>
                  <a:srgbClr val="002060"/>
                </a:solidFill>
              </a:rPr>
              <a:t> </a:t>
            </a:r>
            <a:r>
              <a:rPr lang="en-US" sz="2400" dirty="0">
                <a:solidFill>
                  <a:srgbClr val="002060"/>
                </a:solidFill>
              </a:rPr>
              <a:t>Americans Act Report</a:t>
            </a:r>
            <a:r>
              <a:rPr lang="en-US" sz="2400" b="0" i="0" u="none" strike="noStrike" baseline="0" dirty="0">
                <a:solidFill>
                  <a:srgbClr val="002060"/>
                </a:solidFill>
              </a:rPr>
              <a:t> to Congress</a:t>
            </a:r>
            <a:endParaRPr lang="en-US" sz="2400" b="0" i="0" u="none" strike="noStrike" baseline="0" dirty="0">
              <a:solidFill>
                <a:srgbClr val="002060"/>
              </a:solidFill>
              <a:cs typeface="Arial"/>
            </a:endParaRPr>
          </a:p>
          <a:p>
            <a:pPr lvl="1"/>
            <a:r>
              <a:rPr lang="en-US" sz="2400" b="0" i="0" u="none" strike="noStrike" baseline="0" dirty="0">
                <a:solidFill>
                  <a:srgbClr val="002060"/>
                </a:solidFill>
              </a:rPr>
              <a:t>Other: Risk Management, </a:t>
            </a:r>
            <a:r>
              <a:rPr lang="en-US" sz="2400" dirty="0">
                <a:solidFill>
                  <a:srgbClr val="002060"/>
                </a:solidFill>
              </a:rPr>
              <a:t>Government</a:t>
            </a:r>
            <a:r>
              <a:rPr lang="en-US" sz="2400" b="0" i="0" u="none" strike="noStrike" baseline="0" dirty="0">
                <a:solidFill>
                  <a:srgbClr val="002060"/>
                </a:solidFill>
              </a:rPr>
              <a:t> Accountability Office</a:t>
            </a:r>
            <a:r>
              <a:rPr lang="en-US" sz="2400" dirty="0">
                <a:solidFill>
                  <a:srgbClr val="002060"/>
                </a:solidFill>
              </a:rPr>
              <a:t> (GAO</a:t>
            </a:r>
            <a:r>
              <a:rPr lang="en-US" sz="2400" b="0" i="0" u="none" strike="noStrike" baseline="0" dirty="0">
                <a:solidFill>
                  <a:srgbClr val="002060"/>
                </a:solidFill>
              </a:rPr>
              <a:t>), Congressional inquiries</a:t>
            </a:r>
            <a:endParaRPr lang="en-US" sz="2400" b="0" i="0" u="none" strike="noStrike" baseline="0" dirty="0">
              <a:solidFill>
                <a:srgbClr val="002060"/>
              </a:solidFill>
              <a:cs typeface="Arial"/>
            </a:endParaRPr>
          </a:p>
          <a:p>
            <a:pPr lvl="1"/>
            <a:r>
              <a:rPr lang="en-US" sz="2400" b="0" i="0" u="sng" dirty="0">
                <a:solidFill>
                  <a:srgbClr val="427CB0"/>
                </a:solidFill>
                <a:effectLst/>
                <a:hlinkClick r:id="rId3"/>
              </a:rPr>
              <a:t>Impact of the OAA</a:t>
            </a:r>
            <a:r>
              <a:rPr lang="en-US" sz="2400" b="0" i="0" dirty="0">
                <a:solidFill>
                  <a:srgbClr val="000000"/>
                </a:solidFill>
                <a:effectLst/>
              </a:rPr>
              <a:t> </a:t>
            </a:r>
            <a:endParaRPr lang="en-US" sz="2400" b="0" i="0" dirty="0">
              <a:solidFill>
                <a:srgbClr val="000000"/>
              </a:solidFill>
              <a:effectLst/>
              <a:cs typeface="Arial"/>
            </a:endParaRPr>
          </a:p>
          <a:p>
            <a:pPr lvl="1"/>
            <a:endParaRPr lang="en-US" sz="2400" b="0" i="0" u="none" strike="noStrike" baseline="0" dirty="0">
              <a:solidFill>
                <a:srgbClr val="002060"/>
              </a:solidFill>
            </a:endParaRPr>
          </a:p>
          <a:p>
            <a:pPr lvl="1"/>
            <a:endParaRPr lang="en-US" sz="2400" b="0" i="0" u="none" strike="noStrike" baseline="0" dirty="0">
              <a:solidFill>
                <a:srgbClr val="002060"/>
              </a:solidFill>
              <a:cs typeface="Arial"/>
            </a:endParaRPr>
          </a:p>
          <a:p>
            <a:endParaRPr lang="en-US" sz="3200" dirty="0"/>
          </a:p>
          <a:p>
            <a:endParaRPr lang="en-US" dirty="0"/>
          </a:p>
        </p:txBody>
      </p:sp>
      <p:sp>
        <p:nvSpPr>
          <p:cNvPr id="4" name="Slide Number Placeholder 3">
            <a:extLst>
              <a:ext uri="{FF2B5EF4-FFF2-40B4-BE49-F238E27FC236}">
                <a16:creationId xmlns:a16="http://schemas.microsoft.com/office/drawing/2014/main" id="{62B95591-F58C-2598-D973-5EFC0868BF20}"/>
              </a:ext>
            </a:extLst>
          </p:cNvPr>
          <p:cNvSpPr>
            <a:spLocks noGrp="1"/>
          </p:cNvSpPr>
          <p:nvPr>
            <p:ph type="sldNum" sz="quarter" idx="12"/>
          </p:nvPr>
        </p:nvSpPr>
        <p:spPr/>
        <p:txBody>
          <a:bodyPr/>
          <a:lstStyle/>
          <a:p>
            <a:fld id="{7AA28999-D008-419E-9628-EE1C64F81F4C}" type="slidenum">
              <a:rPr lang="en-US" smtClean="0"/>
              <a:pPr/>
              <a:t>38</a:t>
            </a:fld>
            <a:endParaRPr lang="en-US"/>
          </a:p>
        </p:txBody>
      </p:sp>
    </p:spTree>
    <p:extLst>
      <p:ext uri="{BB962C8B-B14F-4D97-AF65-F5344CB8AC3E}">
        <p14:creationId xmlns:p14="http://schemas.microsoft.com/office/powerpoint/2010/main" val="6890343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38A9B-41DD-12C3-B1E8-0C589F7ED413}"/>
              </a:ext>
            </a:extLst>
          </p:cNvPr>
          <p:cNvSpPr>
            <a:spLocks noGrp="1"/>
          </p:cNvSpPr>
          <p:nvPr>
            <p:ph type="title"/>
          </p:nvPr>
        </p:nvSpPr>
        <p:spPr>
          <a:solidFill>
            <a:schemeClr val="accent2"/>
          </a:solidFill>
        </p:spPr>
        <p:txBody>
          <a:bodyPr>
            <a:normAutofit/>
          </a:bodyPr>
          <a:lstStyle/>
          <a:p>
            <a:r>
              <a:rPr lang="en-US" sz="4000" b="1">
                <a:solidFill>
                  <a:srgbClr val="002060"/>
                </a:solidFill>
              </a:rPr>
              <a:t>Targeting &amp; Efficiency</a:t>
            </a:r>
            <a:endParaRPr lang="en-US"/>
          </a:p>
        </p:txBody>
      </p:sp>
      <p:sp>
        <p:nvSpPr>
          <p:cNvPr id="3" name="Content Placeholder 2">
            <a:extLst>
              <a:ext uri="{FF2B5EF4-FFF2-40B4-BE49-F238E27FC236}">
                <a16:creationId xmlns:a16="http://schemas.microsoft.com/office/drawing/2014/main" id="{8705A0C1-6EAA-021A-6C54-A52CCEF1AA4C}"/>
              </a:ext>
            </a:extLst>
          </p:cNvPr>
          <p:cNvSpPr>
            <a:spLocks noGrp="1"/>
          </p:cNvSpPr>
          <p:nvPr>
            <p:ph idx="1"/>
          </p:nvPr>
        </p:nvSpPr>
        <p:spPr>
          <a:xfrm>
            <a:off x="609600" y="1600201"/>
            <a:ext cx="10972800" cy="4122312"/>
          </a:xfrm>
        </p:spPr>
        <p:txBody>
          <a:bodyPr vert="horz" lIns="91440" tIns="45720" rIns="91440" bIns="45720" rtlCol="0" anchor="t">
            <a:normAutofit fontScale="92500" lnSpcReduction="20000"/>
          </a:bodyPr>
          <a:lstStyle/>
          <a:p>
            <a:r>
              <a:rPr lang="en-US" dirty="0">
                <a:solidFill>
                  <a:srgbClr val="002060"/>
                </a:solidFill>
              </a:rPr>
              <a:t>How do you use the data you collect?</a:t>
            </a:r>
          </a:p>
          <a:p>
            <a:pPr lvl="1"/>
            <a:r>
              <a:rPr lang="en-US" dirty="0">
                <a:solidFill>
                  <a:srgbClr val="002060"/>
                </a:solidFill>
              </a:rPr>
              <a:t>Targeting: Serving those with greatest social need &amp; greatest economic need? </a:t>
            </a:r>
            <a:r>
              <a:rPr lang="en-US" sz="2000" dirty="0">
                <a:solidFill>
                  <a:srgbClr val="002060"/>
                </a:solidFill>
              </a:rPr>
              <a:t>(§ 1321.3)</a:t>
            </a:r>
            <a:endParaRPr lang="en-US" sz="2000" dirty="0">
              <a:solidFill>
                <a:srgbClr val="002060"/>
              </a:solidFill>
              <a:cs typeface="Arial"/>
            </a:endParaRPr>
          </a:p>
          <a:p>
            <a:pPr lvl="1"/>
            <a:r>
              <a:rPr lang="en-US" dirty="0">
                <a:solidFill>
                  <a:srgbClr val="002060"/>
                </a:solidFill>
              </a:rPr>
              <a:t>What: Menu of services you (or subrecipients) are providing?</a:t>
            </a:r>
            <a:endParaRPr lang="en-US" dirty="0">
              <a:solidFill>
                <a:srgbClr val="002060"/>
              </a:solidFill>
              <a:cs typeface="Arial"/>
            </a:endParaRPr>
          </a:p>
          <a:p>
            <a:pPr lvl="2"/>
            <a:r>
              <a:rPr lang="en-US" sz="2200" dirty="0">
                <a:solidFill>
                  <a:srgbClr val="002060"/>
                </a:solidFill>
              </a:rPr>
              <a:t>§ 1321.85 Supportive services; § 1321.87 Nutrition services; § 1321.89 Evidence-based disease prevention and health promotion services; § 1321.91 Family caregiver support services. § 1321.93 Legal assistance</a:t>
            </a:r>
            <a:endParaRPr lang="en-US" sz="2200" dirty="0">
              <a:solidFill>
                <a:srgbClr val="002060"/>
              </a:solidFill>
              <a:latin typeface="Times New Roman"/>
              <a:cs typeface="Times New Roman"/>
            </a:endParaRPr>
          </a:p>
          <a:p>
            <a:pPr lvl="1"/>
            <a:r>
              <a:rPr lang="en-US" dirty="0">
                <a:solidFill>
                  <a:srgbClr val="002060"/>
                </a:solidFill>
              </a:rPr>
              <a:t>Efficiency: Units per person served and expenditures per unit? With what sources of funding?</a:t>
            </a:r>
            <a:endParaRPr lang="en-US" dirty="0">
              <a:solidFill>
                <a:srgbClr val="002060"/>
              </a:solidFill>
              <a:cs typeface="Arial"/>
            </a:endParaRPr>
          </a:p>
          <a:p>
            <a:pPr lvl="1"/>
            <a:r>
              <a:rPr lang="en-US" dirty="0">
                <a:solidFill>
                  <a:srgbClr val="002060"/>
                </a:solidFill>
              </a:rPr>
              <a:t>Who do your share your data with: Reports to local, regional, tribal &amp; state entities?</a:t>
            </a:r>
            <a:endParaRPr lang="en-US" dirty="0">
              <a:solidFill>
                <a:srgbClr val="002060"/>
              </a:solidFill>
              <a:cs typeface="Arial"/>
            </a:endParaRPr>
          </a:p>
        </p:txBody>
      </p:sp>
      <p:sp>
        <p:nvSpPr>
          <p:cNvPr id="4" name="Slide Number Placeholder 3">
            <a:extLst>
              <a:ext uri="{FF2B5EF4-FFF2-40B4-BE49-F238E27FC236}">
                <a16:creationId xmlns:a16="http://schemas.microsoft.com/office/drawing/2014/main" id="{B9242B8B-D787-2DB4-343F-5E202E70BEC4}"/>
              </a:ext>
            </a:extLst>
          </p:cNvPr>
          <p:cNvSpPr>
            <a:spLocks noGrp="1"/>
          </p:cNvSpPr>
          <p:nvPr>
            <p:ph type="sldNum" sz="quarter" idx="12"/>
          </p:nvPr>
        </p:nvSpPr>
        <p:spPr/>
        <p:txBody>
          <a:bodyPr/>
          <a:lstStyle/>
          <a:p>
            <a:fld id="{7AA28999-D008-419E-9628-EE1C64F81F4C}" type="slidenum">
              <a:rPr lang="en-US" smtClean="0"/>
              <a:pPr/>
              <a:t>39</a:t>
            </a:fld>
            <a:endParaRPr lang="en-US"/>
          </a:p>
        </p:txBody>
      </p:sp>
    </p:spTree>
    <p:extLst>
      <p:ext uri="{BB962C8B-B14F-4D97-AF65-F5344CB8AC3E}">
        <p14:creationId xmlns:p14="http://schemas.microsoft.com/office/powerpoint/2010/main" val="2230488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A0374-0D77-667A-8FF9-F9962FB21FD4}"/>
              </a:ext>
            </a:extLst>
          </p:cNvPr>
          <p:cNvSpPr>
            <a:spLocks noGrp="1"/>
          </p:cNvSpPr>
          <p:nvPr>
            <p:ph type="title"/>
          </p:nvPr>
        </p:nvSpPr>
        <p:spPr>
          <a:solidFill>
            <a:schemeClr val="accent2"/>
          </a:solidFill>
        </p:spPr>
        <p:txBody>
          <a:bodyPr>
            <a:normAutofit/>
          </a:bodyPr>
          <a:lstStyle/>
          <a:p>
            <a:r>
              <a:rPr lang="en-US" sz="4000" b="1">
                <a:solidFill>
                  <a:srgbClr val="002060"/>
                </a:solidFill>
              </a:rPr>
              <a:t>What does back to basics mean?</a:t>
            </a:r>
          </a:p>
        </p:txBody>
      </p:sp>
      <p:sp>
        <p:nvSpPr>
          <p:cNvPr id="3" name="Content Placeholder 2">
            <a:extLst>
              <a:ext uri="{FF2B5EF4-FFF2-40B4-BE49-F238E27FC236}">
                <a16:creationId xmlns:a16="http://schemas.microsoft.com/office/drawing/2014/main" id="{54441704-26C9-09A9-1B53-64075746C6EB}"/>
              </a:ext>
            </a:extLst>
          </p:cNvPr>
          <p:cNvSpPr>
            <a:spLocks noGrp="1"/>
          </p:cNvSpPr>
          <p:nvPr>
            <p:ph idx="1"/>
          </p:nvPr>
        </p:nvSpPr>
        <p:spPr/>
        <p:txBody>
          <a:bodyPr vert="horz" lIns="91440" tIns="45720" rIns="91440" bIns="45720" rtlCol="0" anchor="t">
            <a:normAutofit/>
          </a:bodyPr>
          <a:lstStyle/>
          <a:p>
            <a:r>
              <a:rPr lang="en-US">
                <a:solidFill>
                  <a:srgbClr val="002060"/>
                </a:solidFill>
              </a:rPr>
              <a:t>Meeting the mission and vision of the Older Americans Act (OAA) by holistic program management:</a:t>
            </a:r>
          </a:p>
          <a:p>
            <a:pPr lvl="1"/>
            <a:r>
              <a:rPr lang="en-US">
                <a:solidFill>
                  <a:srgbClr val="002060"/>
                </a:solidFill>
              </a:rPr>
              <a:t>Program, fiscal, data, evaluation, training, communications, policies &amp; procedures, all in alignment </a:t>
            </a:r>
            <a:endParaRPr lang="en-US">
              <a:solidFill>
                <a:srgbClr val="002060"/>
              </a:solidFill>
              <a:cs typeface="Arial" panose="020B0604020202020204"/>
            </a:endParaRPr>
          </a:p>
          <a:p>
            <a:pPr lvl="1"/>
            <a:r>
              <a:rPr lang="en-US">
                <a:solidFill>
                  <a:srgbClr val="002060"/>
                </a:solidFill>
              </a:rPr>
              <a:t>Maintaining integrity of advocacy activities; and </a:t>
            </a:r>
            <a:endParaRPr lang="en-US">
              <a:solidFill>
                <a:srgbClr val="002060"/>
              </a:solidFill>
              <a:cs typeface="Arial"/>
            </a:endParaRPr>
          </a:p>
          <a:p>
            <a:pPr lvl="1"/>
            <a:r>
              <a:rPr lang="en-US">
                <a:solidFill>
                  <a:srgbClr val="002060"/>
                </a:solidFill>
              </a:rPr>
              <a:t>Targeted, effective, efficient activities</a:t>
            </a:r>
            <a:endParaRPr lang="en-US">
              <a:solidFill>
                <a:srgbClr val="002060"/>
              </a:solidFill>
              <a:cs typeface="Arial"/>
            </a:endParaRPr>
          </a:p>
        </p:txBody>
      </p:sp>
      <p:sp>
        <p:nvSpPr>
          <p:cNvPr id="4" name="Slide Number Placeholder 3">
            <a:extLst>
              <a:ext uri="{FF2B5EF4-FFF2-40B4-BE49-F238E27FC236}">
                <a16:creationId xmlns:a16="http://schemas.microsoft.com/office/drawing/2014/main" id="{93FD80B6-A98F-80AB-AC92-B1F08A40907F}"/>
              </a:ext>
            </a:extLst>
          </p:cNvPr>
          <p:cNvSpPr>
            <a:spLocks noGrp="1"/>
          </p:cNvSpPr>
          <p:nvPr>
            <p:ph type="sldNum" sz="quarter" idx="12"/>
          </p:nvPr>
        </p:nvSpPr>
        <p:spPr/>
        <p:txBody>
          <a:bodyPr/>
          <a:lstStyle/>
          <a:p>
            <a:fld id="{7AA28999-D008-419E-9628-EE1C64F81F4C}" type="slidenum">
              <a:rPr lang="en-US" smtClean="0"/>
              <a:pPr/>
              <a:t>4</a:t>
            </a:fld>
            <a:endParaRPr lang="en-US"/>
          </a:p>
        </p:txBody>
      </p:sp>
    </p:spTree>
    <p:extLst>
      <p:ext uri="{BB962C8B-B14F-4D97-AF65-F5344CB8AC3E}">
        <p14:creationId xmlns:p14="http://schemas.microsoft.com/office/powerpoint/2010/main" val="33447627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C41D9-CA42-C4A5-76F9-EC11C0B3C76E}"/>
              </a:ext>
            </a:extLst>
          </p:cNvPr>
          <p:cNvSpPr>
            <a:spLocks noGrp="1"/>
          </p:cNvSpPr>
          <p:nvPr>
            <p:ph type="title"/>
          </p:nvPr>
        </p:nvSpPr>
        <p:spPr>
          <a:xfrm>
            <a:off x="609600" y="375444"/>
            <a:ext cx="10972800" cy="1487488"/>
          </a:xfrm>
          <a:solidFill>
            <a:schemeClr val="accent2"/>
          </a:solidFill>
        </p:spPr>
        <p:txBody>
          <a:bodyPr>
            <a:normAutofit/>
          </a:bodyPr>
          <a:lstStyle/>
          <a:p>
            <a:r>
              <a:rPr lang="en-US" b="1">
                <a:solidFill>
                  <a:srgbClr val="002060"/>
                </a:solidFill>
              </a:rPr>
              <a:t>Quality</a:t>
            </a:r>
            <a:endParaRPr lang="en-US" b="1">
              <a:cs typeface="Arial"/>
            </a:endParaRPr>
          </a:p>
        </p:txBody>
      </p:sp>
      <p:sp>
        <p:nvSpPr>
          <p:cNvPr id="3" name="Content Placeholder 2">
            <a:extLst>
              <a:ext uri="{FF2B5EF4-FFF2-40B4-BE49-F238E27FC236}">
                <a16:creationId xmlns:a16="http://schemas.microsoft.com/office/drawing/2014/main" id="{EEB91C15-1756-BA1F-C94D-8058AC7242C7}"/>
              </a:ext>
            </a:extLst>
          </p:cNvPr>
          <p:cNvSpPr>
            <a:spLocks noGrp="1"/>
          </p:cNvSpPr>
          <p:nvPr>
            <p:ph idx="1"/>
          </p:nvPr>
        </p:nvSpPr>
        <p:spPr>
          <a:xfrm>
            <a:off x="609600" y="2125979"/>
            <a:ext cx="10972800" cy="3310317"/>
          </a:xfrm>
        </p:spPr>
        <p:txBody>
          <a:bodyPr vert="horz" lIns="91440" tIns="45720" rIns="91440" bIns="45720" rtlCol="0" anchor="t">
            <a:noAutofit/>
          </a:bodyPr>
          <a:lstStyle/>
          <a:p>
            <a:r>
              <a:rPr lang="en-US" sz="2800">
                <a:solidFill>
                  <a:srgbClr val="002060"/>
                </a:solidFill>
              </a:rPr>
              <a:t>Does the data reflect reality?  </a:t>
            </a:r>
            <a:endParaRPr lang="en-US" sz="2800">
              <a:solidFill>
                <a:srgbClr val="002060"/>
              </a:solidFill>
              <a:cs typeface="Arial"/>
            </a:endParaRPr>
          </a:p>
          <a:p>
            <a:pPr lvl="1"/>
            <a:r>
              <a:rPr lang="en-US">
                <a:solidFill>
                  <a:srgbClr val="0070C0"/>
                </a:solidFill>
              </a:rPr>
              <a:t>Is the data accurate &amp; complete?</a:t>
            </a:r>
          </a:p>
          <a:p>
            <a:pPr marL="0" indent="0">
              <a:buNone/>
            </a:pPr>
            <a:endParaRPr lang="en-US" sz="2800"/>
          </a:p>
          <a:p>
            <a:r>
              <a:rPr lang="en-US" sz="2800">
                <a:solidFill>
                  <a:srgbClr val="002060"/>
                </a:solidFill>
              </a:rPr>
              <a:t>If so, are you happy with the reality or do you want to change it?</a:t>
            </a:r>
            <a:endParaRPr lang="en-US" sz="2800">
              <a:solidFill>
                <a:srgbClr val="002060"/>
              </a:solidFill>
              <a:cs typeface="Arial"/>
            </a:endParaRPr>
          </a:p>
          <a:p>
            <a:pPr lvl="1"/>
            <a:r>
              <a:rPr lang="en-US">
                <a:solidFill>
                  <a:srgbClr val="0070C0"/>
                </a:solidFill>
              </a:rPr>
              <a:t>Does your program data reflect your policies and goals?</a:t>
            </a:r>
          </a:p>
          <a:p>
            <a:pPr lvl="1"/>
            <a:r>
              <a:rPr lang="en-US">
                <a:solidFill>
                  <a:srgbClr val="0070C0"/>
                </a:solidFill>
              </a:rPr>
              <a:t>Do you want to change your policies and goals?</a:t>
            </a:r>
          </a:p>
          <a:p>
            <a:pPr marL="457200" lvl="1" indent="0">
              <a:buNone/>
            </a:pPr>
            <a:endParaRPr lang="en-US"/>
          </a:p>
        </p:txBody>
      </p:sp>
      <p:sp>
        <p:nvSpPr>
          <p:cNvPr id="4" name="Slide Number Placeholder 3">
            <a:extLst>
              <a:ext uri="{FF2B5EF4-FFF2-40B4-BE49-F238E27FC236}">
                <a16:creationId xmlns:a16="http://schemas.microsoft.com/office/drawing/2014/main" id="{0B69D8D7-C0F6-724F-348C-BDFC86ABC82A}"/>
              </a:ext>
            </a:extLst>
          </p:cNvPr>
          <p:cNvSpPr>
            <a:spLocks noGrp="1"/>
          </p:cNvSpPr>
          <p:nvPr>
            <p:ph type="sldNum" sz="quarter" idx="12"/>
          </p:nvPr>
        </p:nvSpPr>
        <p:spPr/>
        <p:txBody>
          <a:bodyPr/>
          <a:lstStyle/>
          <a:p>
            <a:fld id="{7AA28999-D008-419E-9628-EE1C64F81F4C}" type="slidenum">
              <a:rPr lang="en-US" smtClean="0"/>
              <a:pPr/>
              <a:t>40</a:t>
            </a:fld>
            <a:endParaRPr lang="en-US"/>
          </a:p>
        </p:txBody>
      </p:sp>
    </p:spTree>
    <p:extLst>
      <p:ext uri="{BB962C8B-B14F-4D97-AF65-F5344CB8AC3E}">
        <p14:creationId xmlns:p14="http://schemas.microsoft.com/office/powerpoint/2010/main" val="36486074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02BFB-2432-544B-B487-F21F3B7307CF}"/>
              </a:ext>
            </a:extLst>
          </p:cNvPr>
          <p:cNvSpPr>
            <a:spLocks noGrp="1"/>
          </p:cNvSpPr>
          <p:nvPr>
            <p:ph type="title"/>
          </p:nvPr>
        </p:nvSpPr>
        <p:spPr>
          <a:xfrm>
            <a:off x="609600" y="173157"/>
            <a:ext cx="10972800" cy="1143000"/>
          </a:xfrm>
          <a:solidFill>
            <a:schemeClr val="accent2"/>
          </a:solidFill>
        </p:spPr>
        <p:txBody>
          <a:bodyPr>
            <a:normAutofit/>
          </a:bodyPr>
          <a:lstStyle/>
          <a:p>
            <a:r>
              <a:rPr lang="en-US" sz="3600" b="1" dirty="0">
                <a:solidFill>
                  <a:srgbClr val="002060"/>
                </a:solidFill>
              </a:rPr>
              <a:t>Stewardship: Maintaining Balance</a:t>
            </a:r>
          </a:p>
        </p:txBody>
      </p:sp>
      <p:sp>
        <p:nvSpPr>
          <p:cNvPr id="5" name="Oval 4"/>
          <p:cNvSpPr/>
          <p:nvPr/>
        </p:nvSpPr>
        <p:spPr>
          <a:xfrm>
            <a:off x="3161976" y="1214558"/>
            <a:ext cx="3160291" cy="3007895"/>
          </a:xfrm>
          <a:prstGeom prst="ellipse">
            <a:avLst/>
          </a:prstGeom>
          <a:solidFill>
            <a:srgbClr val="C00000">
              <a:alpha val="5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914422"/>
            <a:r>
              <a:rPr lang="en-US" sz="4000" b="1">
                <a:solidFill>
                  <a:prstClr val="white"/>
                </a:solidFill>
                <a:latin typeface="Arial" panose="020B0604020202020204"/>
              </a:rPr>
              <a:t>Quality</a:t>
            </a:r>
          </a:p>
        </p:txBody>
      </p:sp>
      <p:sp>
        <p:nvSpPr>
          <p:cNvPr id="7" name="Oval 6"/>
          <p:cNvSpPr/>
          <p:nvPr/>
        </p:nvSpPr>
        <p:spPr>
          <a:xfrm>
            <a:off x="5774267" y="1214559"/>
            <a:ext cx="3216047" cy="3007895"/>
          </a:xfrm>
          <a:prstGeom prst="ellipse">
            <a:avLst/>
          </a:prstGeom>
          <a:solidFill>
            <a:srgbClr val="FFC000">
              <a:alpha val="5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914422"/>
            <a:r>
              <a:rPr lang="en-US" sz="3600" b="1">
                <a:solidFill>
                  <a:prstClr val="white"/>
                </a:solidFill>
                <a:latin typeface="Arial" panose="020B0604020202020204"/>
              </a:rPr>
              <a:t>Targeting</a:t>
            </a:r>
          </a:p>
        </p:txBody>
      </p:sp>
      <p:sp>
        <p:nvSpPr>
          <p:cNvPr id="6" name="Oval 5"/>
          <p:cNvSpPr/>
          <p:nvPr/>
        </p:nvSpPr>
        <p:spPr>
          <a:xfrm>
            <a:off x="4433570" y="3083400"/>
            <a:ext cx="3321441" cy="3007895"/>
          </a:xfrm>
          <a:prstGeom prst="ellipse">
            <a:avLst/>
          </a:prstGeom>
          <a:solidFill>
            <a:srgbClr val="002060">
              <a:alpha val="5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914422"/>
            <a:r>
              <a:rPr lang="en-US" sz="3600" b="1">
                <a:solidFill>
                  <a:prstClr val="white"/>
                </a:solidFill>
                <a:latin typeface="Arial" panose="020B0604020202020204"/>
              </a:rPr>
              <a:t>Efficiency</a:t>
            </a:r>
          </a:p>
        </p:txBody>
      </p:sp>
      <p:sp>
        <p:nvSpPr>
          <p:cNvPr id="4" name="Slide Number Placeholder 3"/>
          <p:cNvSpPr>
            <a:spLocks noGrp="1"/>
          </p:cNvSpPr>
          <p:nvPr>
            <p:ph type="sldNum" sz="quarter" idx="4294967295"/>
          </p:nvPr>
        </p:nvSpPr>
        <p:spPr>
          <a:xfrm>
            <a:off x="5029200" y="6356350"/>
            <a:ext cx="2133600" cy="365125"/>
          </a:xfrm>
          <a:prstGeom prst="rect">
            <a:avLst/>
          </a:prstGeom>
        </p:spPr>
        <p:txBody>
          <a:bodyPr/>
          <a:lstStyle/>
          <a:p>
            <a:pPr defTabSz="914422"/>
            <a:fld id="{7AA28999-D008-419E-9628-EE1C64F81F4C}" type="slidenum">
              <a:rPr lang="en-US">
                <a:solidFill>
                  <a:prstClr val="white">
                    <a:lumMod val="85000"/>
                  </a:prstClr>
                </a:solidFill>
                <a:latin typeface="Arial" panose="020B0604020202020204"/>
              </a:rPr>
              <a:pPr defTabSz="914422"/>
              <a:t>41</a:t>
            </a:fld>
            <a:endParaRPr lang="en-US">
              <a:solidFill>
                <a:prstClr val="white">
                  <a:lumMod val="85000"/>
                </a:prstClr>
              </a:solidFill>
              <a:latin typeface="Arial" panose="020B0604020202020204"/>
            </a:endParaRPr>
          </a:p>
        </p:txBody>
      </p:sp>
    </p:spTree>
    <p:extLst>
      <p:ext uri="{BB962C8B-B14F-4D97-AF65-F5344CB8AC3E}">
        <p14:creationId xmlns:p14="http://schemas.microsoft.com/office/powerpoint/2010/main" val="6634574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87C85B-1251-E85D-1631-E332548B2CE0}"/>
              </a:ext>
            </a:extLst>
          </p:cNvPr>
          <p:cNvSpPr>
            <a:spLocks noGrp="1"/>
          </p:cNvSpPr>
          <p:nvPr>
            <p:ph type="title"/>
          </p:nvPr>
        </p:nvSpPr>
        <p:spPr>
          <a:xfrm>
            <a:off x="4544474" y="2260970"/>
            <a:ext cx="3093758" cy="116803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2060"/>
                </a:solidFill>
              </a:rPr>
              <a:t>Resources</a:t>
            </a:r>
          </a:p>
        </p:txBody>
      </p:sp>
      <p:sp>
        <p:nvSpPr>
          <p:cNvPr id="4" name="Slide Number Placeholder 3">
            <a:extLst>
              <a:ext uri="{FF2B5EF4-FFF2-40B4-BE49-F238E27FC236}">
                <a16:creationId xmlns:a16="http://schemas.microsoft.com/office/drawing/2014/main" id="{B51E19AA-EC98-305C-09AE-ADC634188599}"/>
              </a:ext>
            </a:extLst>
          </p:cNvPr>
          <p:cNvSpPr>
            <a:spLocks noGrp="1"/>
          </p:cNvSpPr>
          <p:nvPr>
            <p:ph type="sldNum" sz="quarter" idx="12"/>
          </p:nvPr>
        </p:nvSpPr>
        <p:spPr/>
        <p:txBody>
          <a:bodyPr/>
          <a:lstStyle/>
          <a:p>
            <a:fld id="{7AA28999-D008-419E-9628-EE1C64F81F4C}" type="slidenum">
              <a:rPr lang="en-US" smtClean="0"/>
              <a:pPr/>
              <a:t>42</a:t>
            </a:fld>
            <a:endParaRPr lang="en-US"/>
          </a:p>
        </p:txBody>
      </p:sp>
    </p:spTree>
    <p:extLst>
      <p:ext uri="{BB962C8B-B14F-4D97-AF65-F5344CB8AC3E}">
        <p14:creationId xmlns:p14="http://schemas.microsoft.com/office/powerpoint/2010/main" val="29499244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1D58F-0F49-4F6F-BCCF-376C59F05C25}"/>
              </a:ext>
            </a:extLst>
          </p:cNvPr>
          <p:cNvSpPr>
            <a:spLocks noGrp="1"/>
          </p:cNvSpPr>
          <p:nvPr>
            <p:ph type="title"/>
          </p:nvPr>
        </p:nvSpPr>
        <p:spPr>
          <a:xfrm>
            <a:off x="419100" y="274638"/>
            <a:ext cx="11296650" cy="1143000"/>
          </a:xfrm>
          <a:solidFill>
            <a:schemeClr val="accent2"/>
          </a:solidFill>
        </p:spPr>
        <p:txBody>
          <a:bodyPr>
            <a:normAutofit/>
          </a:bodyPr>
          <a:lstStyle/>
          <a:p>
            <a:r>
              <a:rPr lang="en-US" sz="3600" b="1">
                <a:solidFill>
                  <a:srgbClr val="002060"/>
                </a:solidFill>
              </a:rPr>
              <a:t>Timeline Review</a:t>
            </a:r>
          </a:p>
        </p:txBody>
      </p:sp>
      <p:sp>
        <p:nvSpPr>
          <p:cNvPr id="3" name="Content Placeholder 2">
            <a:extLst>
              <a:ext uri="{FF2B5EF4-FFF2-40B4-BE49-F238E27FC236}">
                <a16:creationId xmlns:a16="http://schemas.microsoft.com/office/drawing/2014/main" id="{92D4719B-3C40-4007-4E94-863DD39987D0}"/>
              </a:ext>
            </a:extLst>
          </p:cNvPr>
          <p:cNvSpPr>
            <a:spLocks noGrp="1"/>
          </p:cNvSpPr>
          <p:nvPr>
            <p:ph idx="1"/>
          </p:nvPr>
        </p:nvSpPr>
        <p:spPr>
          <a:xfrm>
            <a:off x="419100" y="1600202"/>
            <a:ext cx="11296650" cy="3635828"/>
          </a:xfrm>
        </p:spPr>
        <p:txBody>
          <a:bodyPr vert="horz" lIns="91440" tIns="45720" rIns="91440" bIns="45720" rtlCol="0" anchor="t">
            <a:normAutofit/>
          </a:bodyPr>
          <a:lstStyle/>
          <a:p>
            <a:r>
              <a:rPr lang="en-US" sz="2800">
                <a:solidFill>
                  <a:srgbClr val="002060"/>
                </a:solidFill>
                <a:ea typeface="Calibri" panose="020F0502020204030204" pitchFamily="34" charset="0"/>
                <a:cs typeface="Calibri"/>
              </a:rPr>
              <a:t>The OAA final rule is effective on March 15, 2024. </a:t>
            </a:r>
            <a:endParaRPr lang="en-US" sz="2800">
              <a:solidFill>
                <a:srgbClr val="002060"/>
              </a:solidFill>
              <a:ea typeface="Calibri" panose="020F0502020204030204" pitchFamily="34" charset="0"/>
              <a:cs typeface="Calibri" panose="020F0502020204030204" pitchFamily="34" charset="0"/>
            </a:endParaRPr>
          </a:p>
          <a:p>
            <a:r>
              <a:rPr lang="en-US" sz="2800">
                <a:solidFill>
                  <a:srgbClr val="002060"/>
                </a:solidFill>
                <a:ea typeface="Calibri" panose="020F0502020204030204" pitchFamily="34" charset="0"/>
                <a:cs typeface="Calibri"/>
              </a:rPr>
              <a:t>ACL will provide training, technical assistance, and work with state agency and tribal organization grantees to come into compliance.</a:t>
            </a:r>
          </a:p>
          <a:p>
            <a:pPr lvl="1"/>
            <a:r>
              <a:rPr lang="en-US" sz="2400">
                <a:solidFill>
                  <a:srgbClr val="002060"/>
                </a:solidFill>
                <a:ea typeface="Calibri" panose="020F0502020204030204" pitchFamily="34" charset="0"/>
                <a:cs typeface="Calibri"/>
              </a:rPr>
              <a:t>AAAs should work closely with their state agency and service providers should work closely with their AAAs or state agency for single planning and service area (PSA) states. </a:t>
            </a:r>
            <a:endParaRPr lang="en-US" sz="2400">
              <a:solidFill>
                <a:srgbClr val="002060"/>
              </a:solidFill>
              <a:ea typeface="Calibri" panose="020F0502020204030204" pitchFamily="34" charset="0"/>
              <a:cs typeface="Calibri" panose="020F0502020204030204" pitchFamily="34" charset="0"/>
            </a:endParaRPr>
          </a:p>
          <a:p>
            <a:r>
              <a:rPr lang="en-US" sz="2800">
                <a:solidFill>
                  <a:srgbClr val="002060"/>
                </a:solidFill>
                <a:ea typeface="Calibri" panose="020F0502020204030204" pitchFamily="34" charset="0"/>
                <a:cs typeface="Calibri"/>
              </a:rPr>
              <a:t>The compliance date is October 1, 2025. </a:t>
            </a:r>
            <a:endParaRPr lang="en-US" sz="2800">
              <a:solidFill>
                <a:srgbClr val="002060"/>
              </a:solidFill>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6AB43036-A3FA-1FEA-5325-0213723E116B}"/>
              </a:ext>
            </a:extLst>
          </p:cNvPr>
          <p:cNvSpPr>
            <a:spLocks noGrp="1"/>
          </p:cNvSpPr>
          <p:nvPr>
            <p:ph type="sldNum" sz="quarter" idx="12"/>
          </p:nvPr>
        </p:nvSpPr>
        <p:spPr/>
        <p:txBody>
          <a:bodyPr/>
          <a:lstStyle/>
          <a:p>
            <a:fld id="{7AA28999-D008-419E-9628-EE1C64F81F4C}" type="slidenum">
              <a:rPr lang="en-US" smtClean="0"/>
              <a:pPr/>
              <a:t>43</a:t>
            </a:fld>
            <a:endParaRPr lang="en-US"/>
          </a:p>
        </p:txBody>
      </p:sp>
    </p:spTree>
    <p:extLst>
      <p:ext uri="{BB962C8B-B14F-4D97-AF65-F5344CB8AC3E}">
        <p14:creationId xmlns:p14="http://schemas.microsoft.com/office/powerpoint/2010/main" val="14957161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1D58F-0F49-4F6F-BCCF-376C59F05C25}"/>
              </a:ext>
            </a:extLst>
          </p:cNvPr>
          <p:cNvSpPr>
            <a:spLocks noGrp="1"/>
          </p:cNvSpPr>
          <p:nvPr>
            <p:ph type="title"/>
          </p:nvPr>
        </p:nvSpPr>
        <p:spPr>
          <a:xfrm>
            <a:off x="419100" y="274638"/>
            <a:ext cx="11296650" cy="1143000"/>
          </a:xfrm>
          <a:solidFill>
            <a:schemeClr val="accent2"/>
          </a:solidFill>
        </p:spPr>
        <p:txBody>
          <a:bodyPr>
            <a:normAutofit/>
          </a:bodyPr>
          <a:lstStyle/>
          <a:p>
            <a:r>
              <a:rPr lang="en-US" sz="3600" b="1">
                <a:solidFill>
                  <a:srgbClr val="002060"/>
                </a:solidFill>
              </a:rPr>
              <a:t>OAA Final Rule Resources</a:t>
            </a:r>
          </a:p>
        </p:txBody>
      </p:sp>
      <p:sp>
        <p:nvSpPr>
          <p:cNvPr id="3" name="Content Placeholder 2">
            <a:extLst>
              <a:ext uri="{FF2B5EF4-FFF2-40B4-BE49-F238E27FC236}">
                <a16:creationId xmlns:a16="http://schemas.microsoft.com/office/drawing/2014/main" id="{92D4719B-3C40-4007-4E94-863DD39987D0}"/>
              </a:ext>
            </a:extLst>
          </p:cNvPr>
          <p:cNvSpPr>
            <a:spLocks noGrp="1"/>
          </p:cNvSpPr>
          <p:nvPr>
            <p:ph idx="1"/>
          </p:nvPr>
        </p:nvSpPr>
        <p:spPr>
          <a:xfrm>
            <a:off x="419100" y="1600201"/>
            <a:ext cx="11296650" cy="4095519"/>
          </a:xfrm>
        </p:spPr>
        <p:txBody>
          <a:bodyPr vert="horz" lIns="91440" tIns="45720" rIns="91440" bIns="45720" rtlCol="0" anchor="t">
            <a:normAutofit lnSpcReduction="10000"/>
          </a:bodyPr>
          <a:lstStyle/>
          <a:p>
            <a:r>
              <a:rPr lang="en-US" sz="2600" dirty="0">
                <a:solidFill>
                  <a:srgbClr val="002060"/>
                </a:solidFill>
                <a:ea typeface="Calibri" panose="020F0502020204030204" pitchFamily="34" charset="0"/>
                <a:cs typeface="Calibri"/>
              </a:rPr>
              <a:t>The </a:t>
            </a:r>
            <a:r>
              <a:rPr lang="en-US" sz="2600">
                <a:solidFill>
                  <a:srgbClr val="002060"/>
                </a:solidFill>
                <a:ea typeface="Calibri" panose="020F0502020204030204" pitchFamily="34" charset="0"/>
                <a:cs typeface="Calibri"/>
                <a:hlinkClick r:id="rId3"/>
              </a:rPr>
              <a:t>Older Americans Act Final Rule</a:t>
            </a:r>
            <a:endParaRPr lang="en-US" sz="2600" dirty="0">
              <a:solidFill>
                <a:srgbClr val="002060"/>
              </a:solidFill>
              <a:ea typeface="Calibri" panose="020F0502020204030204" pitchFamily="34" charset="0"/>
              <a:cs typeface="Calibri"/>
            </a:endParaRPr>
          </a:p>
          <a:p>
            <a:r>
              <a:rPr lang="en-US" sz="2600" dirty="0">
                <a:solidFill>
                  <a:srgbClr val="002060"/>
                </a:solidFill>
                <a:cs typeface="Calibri"/>
              </a:rPr>
              <a:t>ACL's OAA Regulations webpage: </a:t>
            </a:r>
            <a:r>
              <a:rPr lang="en-US" sz="2600" u="sng">
                <a:solidFill>
                  <a:srgbClr val="002060"/>
                </a:solidFill>
                <a:cs typeface="Calibri"/>
                <a:hlinkClick r:id="rId4"/>
              </a:rPr>
              <a:t>ACL.gov/</a:t>
            </a:r>
            <a:r>
              <a:rPr lang="en-US" sz="2600" u="sng" err="1">
                <a:solidFill>
                  <a:srgbClr val="002060"/>
                </a:solidFill>
                <a:cs typeface="Calibri"/>
                <a:hlinkClick r:id="rId4"/>
              </a:rPr>
              <a:t>OAArule</a:t>
            </a:r>
            <a:r>
              <a:rPr lang="en-US" sz="2600" u="sng">
                <a:solidFill>
                  <a:srgbClr val="002060"/>
                </a:solidFill>
                <a:cs typeface="Calibri"/>
                <a:hlinkClick r:id="rId4"/>
              </a:rPr>
              <a:t> </a:t>
            </a:r>
            <a:endParaRPr lang="en-US" sz="2600">
              <a:solidFill>
                <a:srgbClr val="002060"/>
              </a:solidFill>
              <a:cs typeface="Calibri" panose="020F0502020204030204" pitchFamily="34" charset="0"/>
            </a:endParaRPr>
          </a:p>
          <a:p>
            <a:pPr lvl="1"/>
            <a:r>
              <a:rPr lang="en-US" sz="2600" dirty="0">
                <a:solidFill>
                  <a:srgbClr val="002060"/>
                </a:solidFill>
                <a:cs typeface="Calibri"/>
              </a:rPr>
              <a:t>Recordings of </a:t>
            </a:r>
            <a:r>
              <a:rPr lang="en-US" sz="2600">
                <a:solidFill>
                  <a:srgbClr val="002060"/>
                </a:solidFill>
                <a:cs typeface="Calibri"/>
              </a:rPr>
              <a:t>and Slides from </a:t>
            </a:r>
            <a:r>
              <a:rPr lang="en-US" sz="2600" dirty="0">
                <a:solidFill>
                  <a:srgbClr val="002060"/>
                </a:solidFill>
                <a:cs typeface="Calibri"/>
              </a:rPr>
              <a:t>Webinars</a:t>
            </a:r>
          </a:p>
          <a:p>
            <a:pPr lvl="1"/>
            <a:r>
              <a:rPr lang="en-US" sz="2600" dirty="0">
                <a:solidFill>
                  <a:srgbClr val="002060"/>
                </a:solidFill>
                <a:cs typeface="Calibri"/>
              </a:rPr>
              <a:t>Fact sheets </a:t>
            </a:r>
          </a:p>
          <a:p>
            <a:pPr lvl="1"/>
            <a:r>
              <a:rPr lang="en-US" sz="2600" dirty="0">
                <a:solidFill>
                  <a:srgbClr val="002060"/>
                </a:solidFill>
                <a:cs typeface="Calibri"/>
              </a:rPr>
              <a:t>ACL announcement and additional resources </a:t>
            </a:r>
          </a:p>
          <a:p>
            <a:pPr lvl="1"/>
            <a:r>
              <a:rPr lang="en-US" sz="2600" dirty="0">
                <a:solidFill>
                  <a:srgbClr val="002060"/>
                </a:solidFill>
                <a:cs typeface="Calibri"/>
              </a:rPr>
              <a:t>Information on upcoming webinars or trainings</a:t>
            </a:r>
          </a:p>
          <a:p>
            <a:pPr lvl="1"/>
            <a:r>
              <a:rPr lang="en-US" sz="2600" dirty="0">
                <a:solidFill>
                  <a:srgbClr val="002060"/>
                </a:solidFill>
                <a:cs typeface="Arial"/>
              </a:rPr>
              <a:t>Coming </a:t>
            </a:r>
            <a:r>
              <a:rPr kumimoji="0" lang="en-US" sz="2600" b="0" i="0" u="none" strike="noStrike" kern="1200" cap="none" spc="0" normalizeH="0" baseline="0" noProof="0" dirty="0">
                <a:ln>
                  <a:noFill/>
                </a:ln>
                <a:solidFill>
                  <a:srgbClr val="002060"/>
                </a:solidFill>
                <a:effectLst/>
                <a:uLnTx/>
                <a:uFillTx/>
                <a:latin typeface="Arial" panose="020B0604020202020204"/>
                <a:ea typeface="Calibri" panose="020F0502020204030204" pitchFamily="34" charset="0"/>
                <a:cs typeface="Arial"/>
              </a:rPr>
              <a:t>soon: </a:t>
            </a:r>
            <a:r>
              <a:rPr lang="en-US" sz="2600" dirty="0">
                <a:solidFill>
                  <a:srgbClr val="002060"/>
                </a:solidFill>
                <a:cs typeface="Arial"/>
              </a:rPr>
              <a:t>Slides and recording of this webinar</a:t>
            </a:r>
          </a:p>
          <a:p>
            <a:pPr lvl="2"/>
            <a:r>
              <a:rPr lang="en-US" b="0" i="0" u="none" strike="noStrike" dirty="0">
                <a:solidFill>
                  <a:srgbClr val="002060"/>
                </a:solidFill>
                <a:effectLst/>
                <a:latin typeface="Arial" panose="020B0604020202020204" pitchFamily="34" charset="0"/>
              </a:rPr>
              <a:t>Please join us for a “Back to Basics” webinar on </a:t>
            </a:r>
            <a:r>
              <a:rPr lang="en-US" b="0" i="1" u="none" strike="noStrike" dirty="0">
                <a:solidFill>
                  <a:srgbClr val="002060"/>
                </a:solidFill>
                <a:effectLst/>
                <a:latin typeface="Arial" panose="020B0604020202020204" pitchFamily="34" charset="0"/>
              </a:rPr>
              <a:t>Fiscal Policies and Procedures </a:t>
            </a:r>
            <a:r>
              <a:rPr lang="en-US" b="0" i="0" u="none" strike="noStrike" dirty="0">
                <a:solidFill>
                  <a:srgbClr val="002060"/>
                </a:solidFill>
                <a:effectLst/>
                <a:latin typeface="Arial" panose="020B0604020202020204" pitchFamily="34" charset="0"/>
              </a:rPr>
              <a:t>on </a:t>
            </a:r>
            <a:r>
              <a:rPr lang="en-US" dirty="0">
                <a:solidFill>
                  <a:srgbClr val="002060"/>
                </a:solidFill>
                <a:latin typeface="Arial" panose="020B0604020202020204" pitchFamily="34" charset="0"/>
              </a:rPr>
              <a:t>4</a:t>
            </a:r>
            <a:r>
              <a:rPr lang="en-US" b="0" i="0" u="none" strike="noStrike" dirty="0">
                <a:solidFill>
                  <a:srgbClr val="002060"/>
                </a:solidFill>
                <a:effectLst/>
                <a:latin typeface="Arial" panose="020B0604020202020204" pitchFamily="34" charset="0"/>
              </a:rPr>
              <a:t>/4 at 2 p.m. Eastern</a:t>
            </a:r>
            <a:endParaRPr lang="en-US" sz="3200" dirty="0"/>
          </a:p>
          <a:p>
            <a:endParaRPr lang="en-US" sz="3000" dirty="0">
              <a:solidFill>
                <a:srgbClr val="002060"/>
              </a:solidFill>
              <a:cs typeface="Calibri"/>
            </a:endParaRPr>
          </a:p>
          <a:p>
            <a:pPr marL="457200" lvl="1" indent="0">
              <a:buNone/>
            </a:pPr>
            <a:endParaRPr lang="en-US" sz="2600" dirty="0">
              <a:solidFill>
                <a:srgbClr val="002060"/>
              </a:solidFill>
              <a:cs typeface="Calibri"/>
            </a:endParaRPr>
          </a:p>
        </p:txBody>
      </p:sp>
      <p:sp>
        <p:nvSpPr>
          <p:cNvPr id="4" name="Slide Number Placeholder 3">
            <a:extLst>
              <a:ext uri="{FF2B5EF4-FFF2-40B4-BE49-F238E27FC236}">
                <a16:creationId xmlns:a16="http://schemas.microsoft.com/office/drawing/2014/main" id="{6AB43036-A3FA-1FEA-5325-0213723E116B}"/>
              </a:ext>
            </a:extLst>
          </p:cNvPr>
          <p:cNvSpPr>
            <a:spLocks noGrp="1"/>
          </p:cNvSpPr>
          <p:nvPr>
            <p:ph type="sldNum" sz="quarter" idx="12"/>
          </p:nvPr>
        </p:nvSpPr>
        <p:spPr/>
        <p:txBody>
          <a:bodyPr/>
          <a:lstStyle/>
          <a:p>
            <a:fld id="{7AA28999-D008-419E-9628-EE1C64F81F4C}" type="slidenum">
              <a:rPr lang="en-US" dirty="0" smtClean="0"/>
              <a:pPr/>
              <a:t>44</a:t>
            </a:fld>
            <a:endParaRPr lang="en-US"/>
          </a:p>
        </p:txBody>
      </p:sp>
    </p:spTree>
    <p:extLst>
      <p:ext uri="{BB962C8B-B14F-4D97-AF65-F5344CB8AC3E}">
        <p14:creationId xmlns:p14="http://schemas.microsoft.com/office/powerpoint/2010/main" val="11575319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1D58F-0F49-4F6F-BCCF-376C59F05C25}"/>
              </a:ext>
            </a:extLst>
          </p:cNvPr>
          <p:cNvSpPr>
            <a:spLocks noGrp="1"/>
          </p:cNvSpPr>
          <p:nvPr>
            <p:ph type="title"/>
          </p:nvPr>
        </p:nvSpPr>
        <p:spPr>
          <a:xfrm>
            <a:off x="419100" y="274638"/>
            <a:ext cx="11296650" cy="1143000"/>
          </a:xfrm>
          <a:solidFill>
            <a:schemeClr val="accent2"/>
          </a:solidFill>
        </p:spPr>
        <p:txBody>
          <a:bodyPr>
            <a:normAutofit/>
          </a:bodyPr>
          <a:lstStyle/>
          <a:p>
            <a:r>
              <a:rPr lang="en-US" sz="3600" b="1">
                <a:solidFill>
                  <a:srgbClr val="002060"/>
                </a:solidFill>
              </a:rPr>
              <a:t>Upcoming</a:t>
            </a:r>
          </a:p>
        </p:txBody>
      </p:sp>
      <p:sp>
        <p:nvSpPr>
          <p:cNvPr id="3" name="Content Placeholder 2">
            <a:extLst>
              <a:ext uri="{FF2B5EF4-FFF2-40B4-BE49-F238E27FC236}">
                <a16:creationId xmlns:a16="http://schemas.microsoft.com/office/drawing/2014/main" id="{92D4719B-3C40-4007-4E94-863DD39987D0}"/>
              </a:ext>
            </a:extLst>
          </p:cNvPr>
          <p:cNvSpPr>
            <a:spLocks noGrp="1"/>
          </p:cNvSpPr>
          <p:nvPr>
            <p:ph idx="1"/>
          </p:nvPr>
        </p:nvSpPr>
        <p:spPr>
          <a:xfrm>
            <a:off x="419100" y="1600202"/>
            <a:ext cx="11296650" cy="4106882"/>
          </a:xfrm>
        </p:spPr>
        <p:txBody>
          <a:bodyPr vert="horz" lIns="91440" tIns="45720" rIns="91440" bIns="45720" rtlCol="0" anchor="t">
            <a:normAutofit lnSpcReduction="10000"/>
          </a:bodyPr>
          <a:lstStyle/>
          <a:p>
            <a:r>
              <a:rPr lang="en-US" sz="2800" dirty="0">
                <a:solidFill>
                  <a:srgbClr val="002060"/>
                </a:solidFill>
                <a:ea typeface="Calibri" panose="020F0502020204030204" pitchFamily="34" charset="0"/>
                <a:cs typeface="Calibri"/>
              </a:rPr>
              <a:t>What’s next</a:t>
            </a:r>
          </a:p>
          <a:p>
            <a:pPr lvl="1"/>
            <a:r>
              <a:rPr lang="en-US" sz="2000">
                <a:solidFill>
                  <a:srgbClr val="002060"/>
                </a:solidFill>
                <a:ea typeface="Calibri" panose="020F0502020204030204" pitchFamily="34" charset="0"/>
                <a:cs typeface="Calibri"/>
              </a:rPr>
              <a:t>March 18-21: Tribal consultation &amp; Title VI conference: </a:t>
            </a:r>
            <a:r>
              <a:rPr lang="en-US" sz="2000">
                <a:solidFill>
                  <a:srgbClr val="002060"/>
                </a:solidFill>
                <a:ea typeface="Calibri" panose="020F0502020204030204" pitchFamily="34" charset="0"/>
                <a:cs typeface="Calibri"/>
                <a:hlinkClick r:id="rId3"/>
              </a:rPr>
              <a:t>https://teya.swoogo.com/2024-title-vi</a:t>
            </a:r>
            <a:r>
              <a:rPr lang="en-US" sz="2000">
                <a:solidFill>
                  <a:srgbClr val="002060"/>
                </a:solidFill>
                <a:ea typeface="Calibri" panose="020F0502020204030204" pitchFamily="34" charset="0"/>
                <a:cs typeface="Calibri"/>
              </a:rPr>
              <a:t> </a:t>
            </a:r>
          </a:p>
          <a:p>
            <a:pPr lvl="1"/>
            <a:r>
              <a:rPr lang="en-US" sz="2000">
                <a:solidFill>
                  <a:srgbClr val="002060"/>
                </a:solidFill>
                <a:ea typeface="Calibri" panose="020F0502020204030204" pitchFamily="34" charset="0"/>
                <a:cs typeface="Calibri"/>
              </a:rPr>
              <a:t>April 4: </a:t>
            </a:r>
            <a:r>
              <a:rPr lang="en-US" sz="2000">
                <a:solidFill>
                  <a:srgbClr val="002060"/>
                </a:solidFill>
                <a:cs typeface="Calibri"/>
              </a:rPr>
              <a:t>2 p.m. Eastern – Back to Basics - </a:t>
            </a:r>
            <a:r>
              <a:rPr lang="en-US" sz="2000">
                <a:solidFill>
                  <a:srgbClr val="002060"/>
                </a:solidFill>
                <a:ea typeface="Calibri" panose="020F0502020204030204" pitchFamily="34" charset="0"/>
                <a:cs typeface="Calibri"/>
              </a:rPr>
              <a:t>Fiscal Policies and Procedures</a:t>
            </a:r>
          </a:p>
          <a:p>
            <a:pPr lvl="1"/>
            <a:r>
              <a:rPr lang="en-US" sz="2000">
                <a:solidFill>
                  <a:srgbClr val="002060"/>
                </a:solidFill>
                <a:ea typeface="Calibri" panose="020F0502020204030204" pitchFamily="34" charset="0"/>
                <a:cs typeface="Calibri"/>
              </a:rPr>
              <a:t>Upcoming Sessions: </a:t>
            </a:r>
          </a:p>
          <a:p>
            <a:pPr lvl="2"/>
            <a:r>
              <a:rPr lang="en-US" sz="2000">
                <a:solidFill>
                  <a:srgbClr val="002060"/>
                </a:solidFill>
                <a:ea typeface="Calibri" panose="020F0502020204030204" pitchFamily="34" charset="0"/>
                <a:cs typeface="Calibri"/>
              </a:rPr>
              <a:t>Nutrition;</a:t>
            </a:r>
          </a:p>
          <a:p>
            <a:pPr lvl="2"/>
            <a:r>
              <a:rPr lang="en-US" sz="2000">
                <a:solidFill>
                  <a:srgbClr val="002060"/>
                </a:solidFill>
                <a:ea typeface="Calibri" panose="020F0502020204030204" pitchFamily="34" charset="0"/>
                <a:cs typeface="Calibri"/>
              </a:rPr>
              <a:t>Legal Assistance and Guardianship;</a:t>
            </a:r>
          </a:p>
          <a:p>
            <a:pPr lvl="2"/>
            <a:r>
              <a:rPr lang="en-US" sz="2000">
                <a:solidFill>
                  <a:srgbClr val="002060"/>
                </a:solidFill>
                <a:ea typeface="Calibri" panose="020F0502020204030204" pitchFamily="34" charset="0"/>
                <a:cs typeface="Calibri"/>
              </a:rPr>
              <a:t>State and Area Plans on Aging; </a:t>
            </a:r>
          </a:p>
          <a:p>
            <a:pPr lvl="2"/>
            <a:r>
              <a:rPr lang="en-US" sz="2000">
                <a:solidFill>
                  <a:srgbClr val="002060"/>
                </a:solidFill>
                <a:ea typeface="Calibri" panose="020F0502020204030204" pitchFamily="34" charset="0"/>
                <a:cs typeface="Calibri"/>
              </a:rPr>
              <a:t>Contracts &amp; Commercial Relationships; </a:t>
            </a:r>
          </a:p>
          <a:p>
            <a:pPr lvl="2"/>
            <a:r>
              <a:rPr lang="en-US" sz="2000">
                <a:solidFill>
                  <a:srgbClr val="002060"/>
                </a:solidFill>
                <a:ea typeface="Calibri" panose="020F0502020204030204" pitchFamily="34" charset="0"/>
                <a:cs typeface="Calibri"/>
              </a:rPr>
              <a:t>Emergency and Disaster Requirements; </a:t>
            </a:r>
          </a:p>
          <a:p>
            <a:pPr lvl="2"/>
            <a:r>
              <a:rPr lang="en-US" sz="2000">
                <a:solidFill>
                  <a:srgbClr val="002060"/>
                </a:solidFill>
                <a:ea typeface="Calibri" panose="020F0502020204030204" pitchFamily="34" charset="0"/>
                <a:cs typeface="Calibri"/>
              </a:rPr>
              <a:t>Title III &amp; VI Coordination;</a:t>
            </a:r>
          </a:p>
          <a:p>
            <a:pPr lvl="2"/>
            <a:r>
              <a:rPr lang="en-US" sz="2000">
                <a:solidFill>
                  <a:srgbClr val="002060"/>
                </a:solidFill>
                <a:ea typeface="Calibri" panose="020F0502020204030204" pitchFamily="34" charset="0"/>
                <a:cs typeface="Calibri"/>
              </a:rPr>
              <a:t>and more.</a:t>
            </a:r>
          </a:p>
        </p:txBody>
      </p:sp>
      <p:sp>
        <p:nvSpPr>
          <p:cNvPr id="4" name="Slide Number Placeholder 3">
            <a:extLst>
              <a:ext uri="{FF2B5EF4-FFF2-40B4-BE49-F238E27FC236}">
                <a16:creationId xmlns:a16="http://schemas.microsoft.com/office/drawing/2014/main" id="{6AB43036-A3FA-1FEA-5325-0213723E116B}"/>
              </a:ext>
            </a:extLst>
          </p:cNvPr>
          <p:cNvSpPr>
            <a:spLocks noGrp="1"/>
          </p:cNvSpPr>
          <p:nvPr>
            <p:ph type="sldNum" sz="quarter" idx="12"/>
          </p:nvPr>
        </p:nvSpPr>
        <p:spPr/>
        <p:txBody>
          <a:bodyPr/>
          <a:lstStyle/>
          <a:p>
            <a:fld id="{7AA28999-D008-419E-9628-EE1C64F81F4C}" type="slidenum">
              <a:rPr lang="en-US" smtClean="0"/>
              <a:pPr/>
              <a:t>45</a:t>
            </a:fld>
            <a:endParaRPr lang="en-US"/>
          </a:p>
        </p:txBody>
      </p:sp>
    </p:spTree>
    <p:extLst>
      <p:ext uri="{BB962C8B-B14F-4D97-AF65-F5344CB8AC3E}">
        <p14:creationId xmlns:p14="http://schemas.microsoft.com/office/powerpoint/2010/main" val="6599030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2620" y="2890838"/>
            <a:ext cx="8229600" cy="1143000"/>
          </a:xfrm>
        </p:spPr>
        <p:txBody>
          <a:bodyPr>
            <a:normAutofit/>
          </a:bodyPr>
          <a:lstStyle/>
          <a:p>
            <a:r>
              <a:rPr lang="en-US" b="1"/>
              <a:t>Thank You! </a:t>
            </a:r>
          </a:p>
        </p:txBody>
      </p:sp>
      <p:sp>
        <p:nvSpPr>
          <p:cNvPr id="5" name="Slide Number Placeholder 3">
            <a:extLst>
              <a:ext uri="{FF2B5EF4-FFF2-40B4-BE49-F238E27FC236}">
                <a16:creationId xmlns:a16="http://schemas.microsoft.com/office/drawing/2014/main" id="{0D3C9AA8-8A91-4713-BADB-DB138C01EC59}"/>
              </a:ext>
            </a:extLst>
          </p:cNvPr>
          <p:cNvSpPr>
            <a:spLocks noGrp="1"/>
          </p:cNvSpPr>
          <p:nvPr>
            <p:ph type="sldNum" sz="quarter" idx="12"/>
          </p:nvPr>
        </p:nvSpPr>
        <p:spPr>
          <a:xfrm>
            <a:off x="5029200" y="6356351"/>
            <a:ext cx="2133600" cy="365125"/>
          </a:xfrm>
        </p:spPr>
        <p:txBody>
          <a:bodyPr/>
          <a:lstStyle/>
          <a:p>
            <a:fld id="{7AA28999-D008-419E-9628-EE1C64F81F4C}" type="slidenum">
              <a:rPr lang="en-US" smtClean="0"/>
              <a:pPr/>
              <a:t>46</a:t>
            </a:fld>
            <a:endParaRPr lang="en-US"/>
          </a:p>
        </p:txBody>
      </p:sp>
    </p:spTree>
    <p:extLst>
      <p:ext uri="{BB962C8B-B14F-4D97-AF65-F5344CB8AC3E}">
        <p14:creationId xmlns:p14="http://schemas.microsoft.com/office/powerpoint/2010/main" val="138188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D0FDD-68F0-19F0-F3C3-E5EB16665B9B}"/>
              </a:ext>
            </a:extLst>
          </p:cNvPr>
          <p:cNvSpPr>
            <a:spLocks noGrp="1"/>
          </p:cNvSpPr>
          <p:nvPr>
            <p:ph type="title"/>
          </p:nvPr>
        </p:nvSpPr>
        <p:spPr>
          <a:solidFill>
            <a:schemeClr val="accent2"/>
          </a:solidFill>
        </p:spPr>
        <p:txBody>
          <a:bodyPr>
            <a:normAutofit/>
          </a:bodyPr>
          <a:lstStyle/>
          <a:p>
            <a:r>
              <a:rPr lang="en-US" sz="4000" b="1">
                <a:solidFill>
                  <a:srgbClr val="002060"/>
                </a:solidFill>
              </a:rPr>
              <a:t>Back to Basics: Why now? </a:t>
            </a:r>
          </a:p>
        </p:txBody>
      </p:sp>
      <p:sp>
        <p:nvSpPr>
          <p:cNvPr id="3" name="Content Placeholder 2">
            <a:extLst>
              <a:ext uri="{FF2B5EF4-FFF2-40B4-BE49-F238E27FC236}">
                <a16:creationId xmlns:a16="http://schemas.microsoft.com/office/drawing/2014/main" id="{D8E8573F-9DA9-8D56-AD22-98005E2DBA1A}"/>
              </a:ext>
            </a:extLst>
          </p:cNvPr>
          <p:cNvSpPr>
            <a:spLocks noGrp="1"/>
          </p:cNvSpPr>
          <p:nvPr>
            <p:ph idx="1"/>
          </p:nvPr>
        </p:nvSpPr>
        <p:spPr/>
        <p:txBody>
          <a:bodyPr>
            <a:normAutofit/>
          </a:bodyPr>
          <a:lstStyle/>
          <a:p>
            <a:r>
              <a:rPr lang="en-US">
                <a:solidFill>
                  <a:srgbClr val="002060"/>
                </a:solidFill>
              </a:rPr>
              <a:t>Coincides with the first comprehensive update to OAA program regulations in 36 years </a:t>
            </a:r>
          </a:p>
          <a:p>
            <a:r>
              <a:rPr lang="en-US">
                <a:solidFill>
                  <a:srgbClr val="002060"/>
                </a:solidFill>
              </a:rPr>
              <a:t>Emerging from the COVID-19 pandemic </a:t>
            </a:r>
          </a:p>
          <a:p>
            <a:r>
              <a:rPr lang="en-US">
                <a:solidFill>
                  <a:srgbClr val="002060"/>
                </a:solidFill>
              </a:rPr>
              <a:t>Recent spate of retirements</a:t>
            </a:r>
          </a:p>
          <a:p>
            <a:r>
              <a:rPr lang="en-US">
                <a:solidFill>
                  <a:srgbClr val="002060"/>
                </a:solidFill>
              </a:rPr>
              <a:t>New and developing business opportunities</a:t>
            </a:r>
          </a:p>
          <a:p>
            <a:r>
              <a:rPr lang="en-US">
                <a:solidFill>
                  <a:srgbClr val="002060"/>
                </a:solidFill>
              </a:rPr>
              <a:t>Increased interest in stewardship of public funds</a:t>
            </a:r>
          </a:p>
          <a:p>
            <a:endParaRPr lang="en-US"/>
          </a:p>
        </p:txBody>
      </p:sp>
      <p:sp>
        <p:nvSpPr>
          <p:cNvPr id="4" name="Slide Number Placeholder 3">
            <a:extLst>
              <a:ext uri="{FF2B5EF4-FFF2-40B4-BE49-F238E27FC236}">
                <a16:creationId xmlns:a16="http://schemas.microsoft.com/office/drawing/2014/main" id="{3585565D-64DE-FB61-9C36-51A91A1A772C}"/>
              </a:ext>
            </a:extLst>
          </p:cNvPr>
          <p:cNvSpPr>
            <a:spLocks noGrp="1"/>
          </p:cNvSpPr>
          <p:nvPr>
            <p:ph type="sldNum" sz="quarter" idx="12"/>
          </p:nvPr>
        </p:nvSpPr>
        <p:spPr/>
        <p:txBody>
          <a:bodyPr/>
          <a:lstStyle/>
          <a:p>
            <a:fld id="{7AA28999-D008-419E-9628-EE1C64F81F4C}" type="slidenum">
              <a:rPr lang="en-US" smtClean="0"/>
              <a:pPr/>
              <a:t>5</a:t>
            </a:fld>
            <a:endParaRPr lang="en-US"/>
          </a:p>
        </p:txBody>
      </p:sp>
    </p:spTree>
    <p:extLst>
      <p:ext uri="{BB962C8B-B14F-4D97-AF65-F5344CB8AC3E}">
        <p14:creationId xmlns:p14="http://schemas.microsoft.com/office/powerpoint/2010/main" val="385653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03946-5557-9895-C0B0-88ED2DCBE4F1}"/>
              </a:ext>
            </a:extLst>
          </p:cNvPr>
          <p:cNvSpPr>
            <a:spLocks noGrp="1"/>
          </p:cNvSpPr>
          <p:nvPr>
            <p:ph type="title"/>
          </p:nvPr>
        </p:nvSpPr>
        <p:spPr>
          <a:xfrm>
            <a:off x="609600" y="241980"/>
            <a:ext cx="10972800" cy="1143000"/>
          </a:xfrm>
          <a:solidFill>
            <a:schemeClr val="accent2"/>
          </a:solidFill>
        </p:spPr>
        <p:txBody>
          <a:bodyPr>
            <a:normAutofit fontScale="90000"/>
          </a:bodyPr>
          <a:lstStyle/>
          <a:p>
            <a:r>
              <a:rPr lang="en-US" sz="4000" b="1">
                <a:solidFill>
                  <a:srgbClr val="002060"/>
                </a:solidFill>
              </a:rPr>
              <a:t>What does a balanced, collaborative approach look like?</a:t>
            </a:r>
          </a:p>
        </p:txBody>
      </p:sp>
      <p:sp>
        <p:nvSpPr>
          <p:cNvPr id="3" name="Content Placeholder 2">
            <a:extLst>
              <a:ext uri="{FF2B5EF4-FFF2-40B4-BE49-F238E27FC236}">
                <a16:creationId xmlns:a16="http://schemas.microsoft.com/office/drawing/2014/main" id="{97068F06-89CC-E5D2-1440-A170E099D32C}"/>
              </a:ext>
            </a:extLst>
          </p:cNvPr>
          <p:cNvSpPr>
            <a:spLocks noGrp="1"/>
          </p:cNvSpPr>
          <p:nvPr>
            <p:ph idx="1"/>
          </p:nvPr>
        </p:nvSpPr>
        <p:spPr>
          <a:xfrm>
            <a:off x="609600" y="1464129"/>
            <a:ext cx="10972800" cy="4370614"/>
          </a:xfrm>
        </p:spPr>
        <p:txBody>
          <a:bodyPr vert="horz" lIns="91440" tIns="45720" rIns="91440" bIns="45720" rtlCol="0" anchor="t">
            <a:normAutofit fontScale="92500" lnSpcReduction="20000"/>
          </a:bodyPr>
          <a:lstStyle/>
          <a:p>
            <a:r>
              <a:rPr lang="en-US" sz="2600">
                <a:solidFill>
                  <a:srgbClr val="002060"/>
                </a:solidFill>
              </a:rPr>
              <a:t>Collaboration is required in the mission of both State agencies and area agencies</a:t>
            </a:r>
            <a:r>
              <a:rPr lang="en-US" dirty="0">
                <a:solidFill>
                  <a:srgbClr val="002060"/>
                </a:solidFill>
              </a:rPr>
              <a:t> </a:t>
            </a:r>
            <a:r>
              <a:rPr lang="en-US" sz="2200">
                <a:solidFill>
                  <a:srgbClr val="002060"/>
                </a:solidFill>
              </a:rPr>
              <a:t>(§</a:t>
            </a:r>
            <a:r>
              <a:rPr kumimoji="0" lang="en-US" sz="2200" b="0" i="0" u="none" strike="noStrike" kern="1200" cap="none" spc="0" normalizeH="0" baseline="0" noProof="0">
                <a:ln>
                  <a:noFill/>
                </a:ln>
                <a:solidFill>
                  <a:srgbClr val="002060"/>
                </a:solidFill>
                <a:effectLst/>
                <a:uLnTx/>
                <a:uFillTx/>
                <a:latin typeface="Arial" panose="020B0604020202020204"/>
                <a:ea typeface="+mn-ea"/>
                <a:cs typeface="+mn-cs"/>
              </a:rPr>
              <a:t> 132</a:t>
            </a:r>
            <a:r>
              <a:rPr kumimoji="0" lang="en-US" sz="2200" b="0" u="none" strike="noStrike" kern="1200" cap="none" spc="0" normalizeH="0" baseline="0" noProof="0">
                <a:ln>
                  <a:noFill/>
                </a:ln>
                <a:solidFill>
                  <a:srgbClr val="002060"/>
                </a:solidFill>
                <a:effectLst/>
                <a:uLnTx/>
                <a:uFillTx/>
                <a:latin typeface="Arial" panose="020B0604020202020204"/>
                <a:ea typeface="+mn-ea"/>
                <a:cs typeface="+mn-cs"/>
              </a:rPr>
              <a:t>1.5 Mission of the State agency; § 1321.55 Mission of the area agency</a:t>
            </a:r>
            <a:r>
              <a:rPr kumimoji="0" lang="en-US" sz="2200" b="0" i="0" u="none" strike="noStrike" kern="1200" cap="none" spc="0" normalizeH="0" baseline="0" noProof="0">
                <a:ln>
                  <a:noFill/>
                </a:ln>
                <a:solidFill>
                  <a:srgbClr val="002060"/>
                </a:solidFill>
                <a:effectLst/>
                <a:uLnTx/>
                <a:uFillTx/>
                <a:latin typeface="Arial" panose="020B0604020202020204"/>
                <a:ea typeface="+mn-ea"/>
                <a:cs typeface="+mn-cs"/>
              </a:rPr>
              <a:t>).</a:t>
            </a:r>
            <a:endParaRPr lang="en-US" sz="2200" b="0" i="0" u="none" strike="noStrike" kern="1200" cap="none" spc="0" normalizeH="0" baseline="0" noProof="0">
              <a:ln>
                <a:noFill/>
              </a:ln>
              <a:solidFill>
                <a:srgbClr val="002060"/>
              </a:solidFill>
              <a:effectLst/>
              <a:uLnTx/>
              <a:uFillTx/>
              <a:latin typeface="Arial" panose="020B0604020202020204"/>
              <a:cs typeface="Arial"/>
            </a:endParaRPr>
          </a:p>
          <a:p>
            <a:r>
              <a:rPr lang="en-US" sz="2600">
                <a:solidFill>
                  <a:srgbClr val="002060"/>
                </a:solidFill>
              </a:rPr>
              <a:t>Development of your Aging Network </a:t>
            </a:r>
            <a:endParaRPr lang="en-US" sz="2600">
              <a:solidFill>
                <a:srgbClr val="002060"/>
              </a:solidFill>
              <a:cs typeface="Arial"/>
            </a:endParaRPr>
          </a:p>
          <a:p>
            <a:pPr lvl="1"/>
            <a:r>
              <a:rPr lang="en-US" sz="2300">
                <a:solidFill>
                  <a:srgbClr val="002060"/>
                </a:solidFill>
              </a:rPr>
              <a:t>State and Area Plans on Aging </a:t>
            </a:r>
            <a:r>
              <a:rPr lang="en-US" sz="2200" dirty="0">
                <a:solidFill>
                  <a:srgbClr val="002060"/>
                </a:solidFill>
              </a:rPr>
              <a:t>(§ 1321.27; § 1321.65)</a:t>
            </a:r>
            <a:endParaRPr lang="en-US" sz="2200" dirty="0">
              <a:solidFill>
                <a:srgbClr val="002060"/>
              </a:solidFill>
              <a:cs typeface="Arial"/>
            </a:endParaRPr>
          </a:p>
          <a:p>
            <a:pPr lvl="1"/>
            <a:r>
              <a:rPr lang="en-US" sz="2300">
                <a:solidFill>
                  <a:srgbClr val="002060"/>
                </a:solidFill>
              </a:rPr>
              <a:t>Coordination with Tribes and Title VI grantees</a:t>
            </a:r>
            <a:r>
              <a:rPr lang="en-US">
                <a:solidFill>
                  <a:srgbClr val="002060"/>
                </a:solidFill>
              </a:rPr>
              <a:t> </a:t>
            </a:r>
            <a:r>
              <a:rPr lang="en-US" sz="2200">
                <a:solidFill>
                  <a:srgbClr val="002060"/>
                </a:solidFill>
              </a:rPr>
              <a:t>(§ 1321.53 State agency Title III and Title VI coordination responsibilities; § 1321.69 Area agency on aging Title III and Title VI coordination responsibilities; § 1321.95 Service provider Title III and Title VI coordination responsibilities; § 1322.31 Title VI and Title III coordination)</a:t>
            </a:r>
          </a:p>
          <a:p>
            <a:pPr lvl="1"/>
            <a:r>
              <a:rPr lang="en-US" sz="2300">
                <a:solidFill>
                  <a:srgbClr val="002060"/>
                </a:solidFill>
              </a:rPr>
              <a:t>Policies and Procedures </a:t>
            </a:r>
            <a:r>
              <a:rPr lang="en-US" sz="2200" dirty="0">
                <a:solidFill>
                  <a:srgbClr val="002060"/>
                </a:solidFill>
              </a:rPr>
              <a:t>(§ 1321.9 State agency policies and procedures; § 1321.59 Area agency policies and procedures; § 1321.73 Policies and procedures [Service providers])</a:t>
            </a:r>
            <a:endParaRPr lang="en-US" sz="2200" dirty="0">
              <a:solidFill>
                <a:srgbClr val="002060"/>
              </a:solidFill>
              <a:cs typeface="Arial"/>
            </a:endParaRPr>
          </a:p>
          <a:p>
            <a:pPr lvl="1"/>
            <a:r>
              <a:rPr lang="en-US" sz="2300">
                <a:solidFill>
                  <a:srgbClr val="002060"/>
                </a:solidFill>
              </a:rPr>
              <a:t>Communications and training </a:t>
            </a:r>
            <a:endParaRPr lang="en-US" sz="2300">
              <a:solidFill>
                <a:srgbClr val="002060"/>
              </a:solidFill>
              <a:cs typeface="Arial"/>
            </a:endParaRPr>
          </a:p>
          <a:p>
            <a:pPr lvl="1"/>
            <a:r>
              <a:rPr lang="en-US" sz="2300">
                <a:solidFill>
                  <a:srgbClr val="002060"/>
                </a:solidFill>
              </a:rPr>
              <a:t>Working with boards, committees, commissions on aging, and other partners</a:t>
            </a:r>
            <a:endParaRPr lang="en-US" sz="2300">
              <a:solidFill>
                <a:srgbClr val="002060"/>
              </a:solidFill>
              <a:cs typeface="Arial"/>
            </a:endParaRPr>
          </a:p>
          <a:p>
            <a:endParaRPr lang="en-US" dirty="0">
              <a:solidFill>
                <a:srgbClr val="002060"/>
              </a:solidFill>
            </a:endParaRPr>
          </a:p>
        </p:txBody>
      </p:sp>
      <p:sp>
        <p:nvSpPr>
          <p:cNvPr id="4" name="Slide Number Placeholder 3">
            <a:extLst>
              <a:ext uri="{FF2B5EF4-FFF2-40B4-BE49-F238E27FC236}">
                <a16:creationId xmlns:a16="http://schemas.microsoft.com/office/drawing/2014/main" id="{F95A1157-F9CE-0876-E582-5E31AAA02FAD}"/>
              </a:ext>
            </a:extLst>
          </p:cNvPr>
          <p:cNvSpPr>
            <a:spLocks noGrp="1"/>
          </p:cNvSpPr>
          <p:nvPr>
            <p:ph type="sldNum" sz="quarter" idx="12"/>
          </p:nvPr>
        </p:nvSpPr>
        <p:spPr/>
        <p:txBody>
          <a:bodyPr/>
          <a:lstStyle/>
          <a:p>
            <a:fld id="{7AA28999-D008-419E-9628-EE1C64F81F4C}" type="slidenum">
              <a:rPr lang="en-US" smtClean="0"/>
              <a:pPr/>
              <a:t>6</a:t>
            </a:fld>
            <a:endParaRPr lang="en-US"/>
          </a:p>
        </p:txBody>
      </p:sp>
    </p:spTree>
    <p:extLst>
      <p:ext uri="{BB962C8B-B14F-4D97-AF65-F5344CB8AC3E}">
        <p14:creationId xmlns:p14="http://schemas.microsoft.com/office/powerpoint/2010/main" val="3390459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CDDE0-210B-CB18-C38C-C7DA318CD1D9}"/>
              </a:ext>
            </a:extLst>
          </p:cNvPr>
          <p:cNvSpPr>
            <a:spLocks noGrp="1"/>
          </p:cNvSpPr>
          <p:nvPr>
            <p:ph type="title"/>
          </p:nvPr>
        </p:nvSpPr>
        <p:spPr>
          <a:solidFill>
            <a:schemeClr val="accent2"/>
          </a:solidFill>
        </p:spPr>
        <p:txBody>
          <a:bodyPr>
            <a:normAutofit/>
          </a:bodyPr>
          <a:lstStyle/>
          <a:p>
            <a:r>
              <a:rPr lang="en-US" sz="4000" b="1">
                <a:solidFill>
                  <a:srgbClr val="002060"/>
                </a:solidFill>
              </a:rPr>
              <a:t>What does stewardship really mean?</a:t>
            </a:r>
          </a:p>
        </p:txBody>
      </p:sp>
      <p:sp>
        <p:nvSpPr>
          <p:cNvPr id="3" name="Content Placeholder 2">
            <a:extLst>
              <a:ext uri="{FF2B5EF4-FFF2-40B4-BE49-F238E27FC236}">
                <a16:creationId xmlns:a16="http://schemas.microsoft.com/office/drawing/2014/main" id="{2E3CE0B0-3676-7EC1-3CDB-E3C481725029}"/>
              </a:ext>
            </a:extLst>
          </p:cNvPr>
          <p:cNvSpPr>
            <a:spLocks noGrp="1"/>
          </p:cNvSpPr>
          <p:nvPr>
            <p:ph idx="1"/>
          </p:nvPr>
        </p:nvSpPr>
        <p:spPr/>
        <p:txBody>
          <a:bodyPr vert="horz" lIns="91440" tIns="45720" rIns="91440" bIns="45720" rtlCol="0" anchor="t">
            <a:normAutofit fontScale="85000" lnSpcReduction="20000"/>
          </a:bodyPr>
          <a:lstStyle/>
          <a:p>
            <a:r>
              <a:rPr lang="en-US" dirty="0">
                <a:solidFill>
                  <a:srgbClr val="002060"/>
                </a:solidFill>
              </a:rPr>
              <a:t>We cannot achieve the vision and goals of the OAA without proper stewardship of federal spending </a:t>
            </a:r>
            <a:endParaRPr lang="en-US" dirty="0">
              <a:solidFill>
                <a:srgbClr val="002060"/>
              </a:solidFill>
              <a:cs typeface="Arial"/>
            </a:endParaRPr>
          </a:p>
          <a:p>
            <a:r>
              <a:rPr lang="en-US" dirty="0">
                <a:solidFill>
                  <a:srgbClr val="002060"/>
                </a:solidFill>
              </a:rPr>
              <a:t>OAA grantees and sub-grantees must meet all applicable laws, regulations, and terms and conditions of Federal awards</a:t>
            </a:r>
            <a:endParaRPr lang="en-US" dirty="0">
              <a:solidFill>
                <a:srgbClr val="002060"/>
              </a:solidFill>
              <a:cs typeface="Arial"/>
            </a:endParaRPr>
          </a:p>
          <a:p>
            <a:r>
              <a:rPr lang="en-US" dirty="0">
                <a:solidFill>
                  <a:srgbClr val="002060"/>
                </a:solidFill>
              </a:rPr>
              <a:t>Staying focused on the intent of the OAA: serving older adults in greatest social </a:t>
            </a:r>
            <a:r>
              <a:rPr lang="en-US">
                <a:solidFill>
                  <a:srgbClr val="002060"/>
                </a:solidFill>
              </a:rPr>
              <a:t>need (GSN) </a:t>
            </a:r>
            <a:r>
              <a:rPr lang="en-US" dirty="0">
                <a:solidFill>
                  <a:srgbClr val="002060"/>
                </a:solidFill>
              </a:rPr>
              <a:t>and </a:t>
            </a:r>
            <a:r>
              <a:rPr lang="en-US">
                <a:solidFill>
                  <a:srgbClr val="002060"/>
                </a:solidFill>
              </a:rPr>
              <a:t>greatest </a:t>
            </a:r>
            <a:r>
              <a:rPr lang="en-US" dirty="0">
                <a:solidFill>
                  <a:srgbClr val="002060"/>
                </a:solidFill>
              </a:rPr>
              <a:t>economic need</a:t>
            </a:r>
            <a:r>
              <a:rPr lang="en-US">
                <a:solidFill>
                  <a:srgbClr val="002060"/>
                </a:solidFill>
              </a:rPr>
              <a:t> (GEN)</a:t>
            </a:r>
            <a:r>
              <a:rPr lang="en-US" dirty="0">
                <a:solidFill>
                  <a:srgbClr val="002060"/>
                </a:solidFill>
              </a:rPr>
              <a:t> </a:t>
            </a:r>
            <a:r>
              <a:rPr lang="en-US" sz="2600" dirty="0">
                <a:solidFill>
                  <a:srgbClr val="002060"/>
                </a:solidFill>
              </a:rPr>
              <a:t>(§ 1321.3 Definitions, § 1321.27 Content of State plan; § 1321.65 Submission of an area plan and plan amendments to the State agency for approval.)</a:t>
            </a:r>
            <a:endParaRPr lang="en-US" sz="2600" dirty="0">
              <a:solidFill>
                <a:srgbClr val="002060"/>
              </a:solidFill>
              <a:cs typeface="Arial"/>
            </a:endParaRPr>
          </a:p>
          <a:p>
            <a:r>
              <a:rPr lang="en-US" dirty="0">
                <a:solidFill>
                  <a:srgbClr val="002060"/>
                </a:solidFill>
              </a:rPr>
              <a:t>Ensuring conflicts of interest (COIs) are appropriately addressed </a:t>
            </a:r>
            <a:r>
              <a:rPr lang="en-US" sz="2600" dirty="0">
                <a:solidFill>
                  <a:srgbClr val="002060"/>
                </a:solidFill>
              </a:rPr>
              <a:t>(§ 1321.47 Conflicts of interest policies and procedures for State agencies; § 1321.67 Conflicts of interest policies and procedures for area agencies on aging)</a:t>
            </a:r>
            <a:endParaRPr lang="en-US" sz="2600" dirty="0">
              <a:solidFill>
                <a:srgbClr val="002060"/>
              </a:solidFill>
              <a:cs typeface="Arial"/>
            </a:endParaRPr>
          </a:p>
        </p:txBody>
      </p:sp>
      <p:sp>
        <p:nvSpPr>
          <p:cNvPr id="4" name="Slide Number Placeholder 3">
            <a:extLst>
              <a:ext uri="{FF2B5EF4-FFF2-40B4-BE49-F238E27FC236}">
                <a16:creationId xmlns:a16="http://schemas.microsoft.com/office/drawing/2014/main" id="{9F81C2C6-D3C1-158A-6C7D-F3C7706608B7}"/>
              </a:ext>
            </a:extLst>
          </p:cNvPr>
          <p:cNvSpPr>
            <a:spLocks noGrp="1"/>
          </p:cNvSpPr>
          <p:nvPr>
            <p:ph type="sldNum" sz="quarter" idx="12"/>
          </p:nvPr>
        </p:nvSpPr>
        <p:spPr/>
        <p:txBody>
          <a:bodyPr/>
          <a:lstStyle/>
          <a:p>
            <a:fld id="{7AA28999-D008-419E-9628-EE1C64F81F4C}" type="slidenum">
              <a:rPr lang="en-US" smtClean="0"/>
              <a:pPr/>
              <a:t>7</a:t>
            </a:fld>
            <a:endParaRPr lang="en-US"/>
          </a:p>
        </p:txBody>
      </p:sp>
    </p:spTree>
    <p:extLst>
      <p:ext uri="{BB962C8B-B14F-4D97-AF65-F5344CB8AC3E}">
        <p14:creationId xmlns:p14="http://schemas.microsoft.com/office/powerpoint/2010/main" val="1358610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87C85B-1251-E85D-1631-E332548B2CE0}"/>
              </a:ext>
            </a:extLst>
          </p:cNvPr>
          <p:cNvSpPr>
            <a:spLocks noGrp="1"/>
          </p:cNvSpPr>
          <p:nvPr>
            <p:ph type="title"/>
          </p:nvPr>
        </p:nvSpPr>
        <p:spPr>
          <a:xfrm>
            <a:off x="3001889" y="2260970"/>
            <a:ext cx="6188221" cy="1168030"/>
          </a:xfrm>
        </p:spPr>
        <p:txBody>
          <a:bodyPr>
            <a:noAutofit/>
          </a:bodyPr>
          <a:lstStyle/>
          <a:p>
            <a:pPr algn="l">
              <a:spcBef>
                <a:spcPts val="0"/>
              </a:spcBef>
              <a:defRPr/>
            </a:pPr>
            <a:r>
              <a:rPr lang="en-US" b="1" dirty="0">
                <a:solidFill>
                  <a:srgbClr val="002060"/>
                </a:solidFill>
                <a:hlinkClick r:id="rId3"/>
              </a:rPr>
              <a:t>Final Rule</a:t>
            </a:r>
            <a:r>
              <a:rPr lang="en-US" b="1" dirty="0">
                <a:solidFill>
                  <a:srgbClr val="002060"/>
                </a:solidFill>
              </a:rPr>
              <a:t> making &amp; Implementation </a:t>
            </a:r>
          </a:p>
        </p:txBody>
      </p:sp>
      <p:sp>
        <p:nvSpPr>
          <p:cNvPr id="4" name="Slide Number Placeholder 3">
            <a:extLst>
              <a:ext uri="{FF2B5EF4-FFF2-40B4-BE49-F238E27FC236}">
                <a16:creationId xmlns:a16="http://schemas.microsoft.com/office/drawing/2014/main" id="{B51E19AA-EC98-305C-09AE-ADC634188599}"/>
              </a:ext>
            </a:extLst>
          </p:cNvPr>
          <p:cNvSpPr>
            <a:spLocks noGrp="1"/>
          </p:cNvSpPr>
          <p:nvPr>
            <p:ph type="sldNum" sz="quarter" idx="12"/>
          </p:nvPr>
        </p:nvSpPr>
        <p:spPr/>
        <p:txBody>
          <a:bodyPr/>
          <a:lstStyle/>
          <a:p>
            <a:fld id="{7AA28999-D008-419E-9628-EE1C64F81F4C}" type="slidenum">
              <a:rPr lang="en-US" smtClean="0"/>
              <a:pPr/>
              <a:t>8</a:t>
            </a:fld>
            <a:endParaRPr lang="en-US"/>
          </a:p>
        </p:txBody>
      </p:sp>
    </p:spTree>
    <p:extLst>
      <p:ext uri="{BB962C8B-B14F-4D97-AF65-F5344CB8AC3E}">
        <p14:creationId xmlns:p14="http://schemas.microsoft.com/office/powerpoint/2010/main" val="3411048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E3F79-FC76-ECE9-3251-F84B55362F55}"/>
              </a:ext>
            </a:extLst>
          </p:cNvPr>
          <p:cNvSpPr>
            <a:spLocks noGrp="1"/>
          </p:cNvSpPr>
          <p:nvPr>
            <p:ph type="title"/>
          </p:nvPr>
        </p:nvSpPr>
        <p:spPr>
          <a:xfrm>
            <a:off x="609600" y="274637"/>
            <a:ext cx="10972800" cy="1264795"/>
          </a:xfrm>
          <a:solidFill>
            <a:schemeClr val="accent2"/>
          </a:solidFill>
        </p:spPr>
        <p:txBody>
          <a:bodyPr>
            <a:noAutofit/>
          </a:bodyPr>
          <a:lstStyle/>
          <a:p>
            <a:r>
              <a:rPr lang="en-US" sz="3600" b="1">
                <a:solidFill>
                  <a:srgbClr val="002060"/>
                </a:solidFill>
              </a:rPr>
              <a:t>Purpose of the Final Rule Updating the OAA Regulations</a:t>
            </a:r>
          </a:p>
        </p:txBody>
      </p:sp>
      <p:sp>
        <p:nvSpPr>
          <p:cNvPr id="3" name="Content Placeholder 2">
            <a:extLst>
              <a:ext uri="{FF2B5EF4-FFF2-40B4-BE49-F238E27FC236}">
                <a16:creationId xmlns:a16="http://schemas.microsoft.com/office/drawing/2014/main" id="{B6CE741B-15F1-217C-9A29-74E6741E132D}"/>
              </a:ext>
            </a:extLst>
          </p:cNvPr>
          <p:cNvSpPr>
            <a:spLocks noGrp="1"/>
          </p:cNvSpPr>
          <p:nvPr>
            <p:ph idx="1"/>
          </p:nvPr>
        </p:nvSpPr>
        <p:spPr>
          <a:xfrm>
            <a:off x="609600" y="1668683"/>
            <a:ext cx="10972800" cy="2362200"/>
          </a:xfrm>
        </p:spPr>
        <p:txBody>
          <a:bodyPr vert="horz" lIns="91440" tIns="45720" rIns="91440" bIns="45720" numCol="2" rtlCol="0" anchor="t">
            <a:noAutofit/>
          </a:bodyPr>
          <a:lstStyle/>
          <a:p>
            <a:r>
              <a:rPr lang="en-US" sz="2600">
                <a:solidFill>
                  <a:srgbClr val="002060"/>
                </a:solidFill>
              </a:rPr>
              <a:t>Update regulations to align with the current statute</a:t>
            </a:r>
            <a:endParaRPr lang="en-US" sz="2600">
              <a:solidFill>
                <a:srgbClr val="002060"/>
              </a:solidFill>
              <a:cs typeface="Arial"/>
            </a:endParaRPr>
          </a:p>
          <a:p>
            <a:r>
              <a:rPr lang="en-US" sz="2600">
                <a:solidFill>
                  <a:srgbClr val="002060"/>
                </a:solidFill>
              </a:rPr>
              <a:t>Reflect the needs of today’s older adults</a:t>
            </a:r>
            <a:endParaRPr lang="en-US" sz="2600">
              <a:solidFill>
                <a:srgbClr val="002060"/>
              </a:solidFill>
              <a:cs typeface="Arial"/>
            </a:endParaRPr>
          </a:p>
          <a:p>
            <a:r>
              <a:rPr lang="en-US" sz="2600">
                <a:solidFill>
                  <a:srgbClr val="002060"/>
                </a:solidFill>
                <a:cs typeface="Arial"/>
              </a:rPr>
              <a:t>Promote appropriate stewardship of OAA resources</a:t>
            </a:r>
            <a:endParaRPr lang="en-US" sz="2600">
              <a:solidFill>
                <a:srgbClr val="002060"/>
              </a:solidFill>
            </a:endParaRPr>
          </a:p>
          <a:p>
            <a:r>
              <a:rPr lang="en-US" sz="2600">
                <a:solidFill>
                  <a:srgbClr val="002060"/>
                </a:solidFill>
              </a:rPr>
              <a:t>Clarify programmatic requirements</a:t>
            </a:r>
            <a:endParaRPr lang="en-US" sz="2600">
              <a:solidFill>
                <a:srgbClr val="002060"/>
              </a:solidFill>
              <a:cs typeface="Arial"/>
            </a:endParaRPr>
          </a:p>
          <a:p>
            <a:r>
              <a:rPr lang="en-US" sz="2600">
                <a:solidFill>
                  <a:srgbClr val="002060"/>
                </a:solidFill>
              </a:rPr>
              <a:t>Support the national aging network that delivers OAA services</a:t>
            </a:r>
            <a:endParaRPr lang="en-US" sz="2600">
              <a:solidFill>
                <a:srgbClr val="002060"/>
              </a:solidFill>
              <a:cs typeface="Arial"/>
            </a:endParaRPr>
          </a:p>
          <a:p>
            <a:r>
              <a:rPr lang="en-US" sz="2600">
                <a:solidFill>
                  <a:srgbClr val="002060"/>
                </a:solidFill>
              </a:rPr>
              <a:t>Improve program implementation to better serve older adults and caregivers</a:t>
            </a:r>
            <a:endParaRPr lang="en-US" sz="2600">
              <a:solidFill>
                <a:srgbClr val="002060"/>
              </a:solidFill>
              <a:cs typeface="Arial"/>
            </a:endParaRPr>
          </a:p>
        </p:txBody>
      </p:sp>
      <p:sp>
        <p:nvSpPr>
          <p:cNvPr id="4" name="Slide Number Placeholder 3">
            <a:extLst>
              <a:ext uri="{FF2B5EF4-FFF2-40B4-BE49-F238E27FC236}">
                <a16:creationId xmlns:a16="http://schemas.microsoft.com/office/drawing/2014/main" id="{7A9B55EF-27E6-2423-727F-AE6581D8D6BC}"/>
              </a:ext>
            </a:extLst>
          </p:cNvPr>
          <p:cNvSpPr>
            <a:spLocks noGrp="1"/>
          </p:cNvSpPr>
          <p:nvPr>
            <p:ph type="sldNum" sz="quarter" idx="12"/>
          </p:nvPr>
        </p:nvSpPr>
        <p:spPr/>
        <p:txBody>
          <a:bodyPr/>
          <a:lstStyle/>
          <a:p>
            <a:fld id="{7AA28999-D008-419E-9628-EE1C64F81F4C}" type="slidenum">
              <a:rPr lang="en-US" smtClean="0"/>
              <a:pPr/>
              <a:t>9</a:t>
            </a:fld>
            <a:endParaRPr lang="en-US"/>
          </a:p>
        </p:txBody>
      </p:sp>
    </p:spTree>
    <p:extLst>
      <p:ext uri="{BB962C8B-B14F-4D97-AF65-F5344CB8AC3E}">
        <p14:creationId xmlns:p14="http://schemas.microsoft.com/office/powerpoint/2010/main" val="1877829910"/>
      </p:ext>
    </p:extLst>
  </p:cSld>
  <p:clrMapOvr>
    <a:masterClrMapping/>
  </p:clrMapOvr>
</p:sld>
</file>

<file path=ppt/theme/theme1.xml><?xml version="1.0" encoding="utf-8"?>
<a:theme xmlns:a="http://schemas.openxmlformats.org/drawingml/2006/main" name="ACLPresentationTemplate_2014">
  <a:themeElements>
    <a:clrScheme name="ACL">
      <a:dk1>
        <a:sysClr val="windowText" lastClr="000000"/>
      </a:dk1>
      <a:lt1>
        <a:sysClr val="window" lastClr="FFFFFF"/>
      </a:lt1>
      <a:dk2>
        <a:srgbClr val="0A4F90"/>
      </a:dk2>
      <a:lt2>
        <a:srgbClr val="FAA21C"/>
      </a:lt2>
      <a:accent1>
        <a:srgbClr val="BF1E2E"/>
      </a:accent1>
      <a:accent2>
        <a:srgbClr val="E3F1FD"/>
      </a:accent2>
      <a:accent3>
        <a:srgbClr val="FAA21C"/>
      </a:accent3>
      <a:accent4>
        <a:srgbClr val="0A4F90"/>
      </a:accent4>
      <a:accent5>
        <a:srgbClr val="C0C0C0"/>
      </a:accent5>
      <a:accent6>
        <a:srgbClr val="777777"/>
      </a:accent6>
      <a:hlink>
        <a:srgbClr val="0033CC"/>
      </a:hlink>
      <a:folHlink>
        <a:srgbClr val="5F006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e416b5d-421c-4781-95ae-8e8db7df6054">
      <UserInfo>
        <DisplayName>SharingLinks.8192d0ae-dc3a-49c1-bc7e-b4574bd59ca9.OrganizationEdit.dcbd9308-8298-42b8-ac27-a47e3b295c10</DisplayName>
        <AccountId>83</AccountId>
        <AccountType/>
      </UserInfo>
      <UserInfo>
        <DisplayName>Walker, Edwin L. (ACL)</DisplayName>
        <AccountId>25</AccountId>
        <AccountType/>
      </UserInfo>
    </SharedWithUsers>
    <_activity xmlns="6d60590a-b57a-435e-bfbe-57951839c04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CAC3CCA6C3BF4AB1136AE2330C8A22" ma:contentTypeVersion="14" ma:contentTypeDescription="Create a new document." ma:contentTypeScope="" ma:versionID="2869e9a1014b1670fafffe67496fc29d">
  <xsd:schema xmlns:xsd="http://www.w3.org/2001/XMLSchema" xmlns:xs="http://www.w3.org/2001/XMLSchema" xmlns:p="http://schemas.microsoft.com/office/2006/metadata/properties" xmlns:ns3="6d60590a-b57a-435e-bfbe-57951839c043" xmlns:ns4="ae416b5d-421c-4781-95ae-8e8db7df6054" targetNamespace="http://schemas.microsoft.com/office/2006/metadata/properties" ma:root="true" ma:fieldsID="2a75593328f51e8916f236b3099c0976" ns3:_="" ns4:_="">
    <xsd:import namespace="6d60590a-b57a-435e-bfbe-57951839c043"/>
    <xsd:import namespace="ae416b5d-421c-4781-95ae-8e8db7df6054"/>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SystemTags" minOccurs="0"/>
                <xsd:element ref="ns3:_activity" minOccurs="0"/>
                <xsd:element ref="ns4:SharedWithUsers" minOccurs="0"/>
                <xsd:element ref="ns4:SharedWithDetails" minOccurs="0"/>
                <xsd:element ref="ns4:SharingHintHash"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60590a-b57a-435e-bfbe-57951839c0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SystemTags" ma:index="16" nillable="true" ma:displayName="MediaServiceSystemTags" ma:hidden="true" ma:internalName="MediaServiceSystemTags" ma:readOnly="true">
      <xsd:simpleType>
        <xsd:restriction base="dms:Note"/>
      </xsd:simpleType>
    </xsd:element>
    <xsd:element name="_activity" ma:index="17" nillable="true" ma:displayName="_activity" ma:hidden="true" ma:internalName="_activity">
      <xsd:simpleType>
        <xsd:restriction base="dms:Note"/>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e416b5d-421c-4781-95ae-8e8db7df605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B9ED14-0D0D-461D-B49D-239619283D63}">
  <ds:schemaRefs>
    <ds:schemaRef ds:uri="http://schemas.microsoft.com/sharepoint/v3/contenttype/forms"/>
  </ds:schemaRefs>
</ds:datastoreItem>
</file>

<file path=customXml/itemProps2.xml><?xml version="1.0" encoding="utf-8"?>
<ds:datastoreItem xmlns:ds="http://schemas.openxmlformats.org/officeDocument/2006/customXml" ds:itemID="{BFAD6ADC-AB70-4D63-B5D9-722FEC1FC67E}">
  <ds:schemaRefs>
    <ds:schemaRef ds:uri="http://purl.org/dc/terms/"/>
    <ds:schemaRef ds:uri="ae416b5d-421c-4781-95ae-8e8db7df6054"/>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6d60590a-b57a-435e-bfbe-57951839c043"/>
    <ds:schemaRef ds:uri="http://www.w3.org/XML/1998/namespace"/>
    <ds:schemaRef ds:uri="http://purl.org/dc/dcmitype/"/>
  </ds:schemaRefs>
</ds:datastoreItem>
</file>

<file path=customXml/itemProps3.xml><?xml version="1.0" encoding="utf-8"?>
<ds:datastoreItem xmlns:ds="http://schemas.openxmlformats.org/officeDocument/2006/customXml" ds:itemID="{20D524F4-B168-4F7D-AA0B-D315553E9E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60590a-b57a-435e-bfbe-57951839c043"/>
    <ds:schemaRef ds:uri="ae416b5d-421c-4781-95ae-8e8db7df60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3266</TotalTime>
  <Words>3447</Words>
  <Application>Microsoft Office PowerPoint</Application>
  <PresentationFormat>Widescreen</PresentationFormat>
  <Paragraphs>372</Paragraphs>
  <Slides>46</Slides>
  <Notes>46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Courier New</vt:lpstr>
      <vt:lpstr>Times New Roman</vt:lpstr>
      <vt:lpstr>Wingdings</vt:lpstr>
      <vt:lpstr>ACLPresentationTemplate_2014</vt:lpstr>
      <vt:lpstr>Back to Basics: Stewardship, Oversight, and Advocacy Responsibilities</vt:lpstr>
      <vt:lpstr>Welcome</vt:lpstr>
      <vt:lpstr>Agenda</vt:lpstr>
      <vt:lpstr>What does back to basics mean?</vt:lpstr>
      <vt:lpstr>Back to Basics: Why now? </vt:lpstr>
      <vt:lpstr>What does a balanced, collaborative approach look like?</vt:lpstr>
      <vt:lpstr>What does stewardship really mean?</vt:lpstr>
      <vt:lpstr>Final Rule making &amp; Implementation </vt:lpstr>
      <vt:lpstr>Purpose of the Final Rule Updating the OAA Regulations</vt:lpstr>
      <vt:lpstr>Effective and Compliance Dates</vt:lpstr>
      <vt:lpstr>Layout of the Final Rule:​ Preamble (Sections I-III) &amp; Regulatory Text</vt:lpstr>
      <vt:lpstr>General Note on the OAA Final Rule</vt:lpstr>
      <vt:lpstr>Questions to ask when it comes to  requirements and flexibilities: </vt:lpstr>
      <vt:lpstr>Policies and Procedures </vt:lpstr>
      <vt:lpstr>Review how you currently implement  OAA requirements </vt:lpstr>
      <vt:lpstr>Decide how you will make updates</vt:lpstr>
      <vt:lpstr>Identify who needs to be involved in the updates </vt:lpstr>
      <vt:lpstr>Collaboration Examples</vt:lpstr>
      <vt:lpstr>How will you communicate updates? </vt:lpstr>
      <vt:lpstr>Once updates are made…</vt:lpstr>
      <vt:lpstr>Advocacy</vt:lpstr>
      <vt:lpstr>Celebrating the Older Americans Act</vt:lpstr>
      <vt:lpstr>Advocacy </vt:lpstr>
      <vt:lpstr>AAA Advocacy Responsibilities</vt:lpstr>
      <vt:lpstr>Examples of Effective Advocacy</vt:lpstr>
      <vt:lpstr>State and Area Plans on Aging</vt:lpstr>
      <vt:lpstr>Conflicts of Interest</vt:lpstr>
      <vt:lpstr>Oversight, Monitoring, Data &amp; Reporting</vt:lpstr>
      <vt:lpstr>Oversight and Monitoring</vt:lpstr>
      <vt:lpstr>Program Oversight &amp; Monitoring  </vt:lpstr>
      <vt:lpstr>Program Monitoring Examples </vt:lpstr>
      <vt:lpstr>Fiscal Oversight &amp; Monitoring </vt:lpstr>
      <vt:lpstr>Fiscal Monitoring Examples</vt:lpstr>
      <vt:lpstr>Program Reporting Requirements </vt:lpstr>
      <vt:lpstr>Ombudsman Reporting Requirements </vt:lpstr>
      <vt:lpstr>Other Program Reporting Requirements</vt:lpstr>
      <vt:lpstr>Why The Network Collects Data on OAA Programs</vt:lpstr>
      <vt:lpstr>ACL’s Use of Data in Our Stewardship, etc.</vt:lpstr>
      <vt:lpstr>Targeting &amp; Efficiency</vt:lpstr>
      <vt:lpstr>Quality</vt:lpstr>
      <vt:lpstr>Stewardship: Maintaining Balance</vt:lpstr>
      <vt:lpstr>Resources</vt:lpstr>
      <vt:lpstr>Timeline Review</vt:lpstr>
      <vt:lpstr>OAA Final Rule Resources</vt:lpstr>
      <vt:lpstr>Upcoming</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508 Compliant Notice of Proposed Rule Making Stakeholder Webinar Slide Deck</dc:title>
  <dc:creator>Perng, Anna (ACL)</dc:creator>
  <cp:lastModifiedBy>Mosey, Adam (ACL)</cp:lastModifiedBy>
  <cp:revision>2</cp:revision>
  <dcterms:created xsi:type="dcterms:W3CDTF">2021-10-28T15:18:19Z</dcterms:created>
  <dcterms:modified xsi:type="dcterms:W3CDTF">2024-02-21T20:08:22Z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0x010100E1CAC3CCA6C3BF4AB1136AE2330C8A22</vt:lpwstr>
  </property>
  <property fmtid="{D5CDD505-2E9C-101B-9397-08002B2CF9AE}" pid="3" name="MediaServiceImageTags">
    <vt:lpwstr/>
  </property>
</Properties>
</file>