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56" r:id="rId5"/>
    <p:sldId id="344" r:id="rId6"/>
    <p:sldId id="257" r:id="rId7"/>
    <p:sldId id="297" r:id="rId8"/>
    <p:sldId id="318" r:id="rId9"/>
    <p:sldId id="298" r:id="rId10"/>
    <p:sldId id="353" r:id="rId11"/>
    <p:sldId id="303" r:id="rId12"/>
    <p:sldId id="293" r:id="rId13"/>
    <p:sldId id="304" r:id="rId14"/>
    <p:sldId id="305" r:id="rId15"/>
    <p:sldId id="306" r:id="rId16"/>
    <p:sldId id="313" r:id="rId17"/>
    <p:sldId id="338" r:id="rId18"/>
    <p:sldId id="311" r:id="rId19"/>
    <p:sldId id="312" r:id="rId20"/>
    <p:sldId id="354" r:id="rId21"/>
    <p:sldId id="294" r:id="rId22"/>
    <p:sldId id="352" r:id="rId23"/>
    <p:sldId id="307" r:id="rId24"/>
    <p:sldId id="488" r:id="rId25"/>
    <p:sldId id="490" r:id="rId26"/>
    <p:sldId id="489" r:id="rId27"/>
    <p:sldId id="491" r:id="rId28"/>
    <p:sldId id="487" r:id="rId29"/>
    <p:sldId id="492" r:id="rId30"/>
    <p:sldId id="486" r:id="rId31"/>
    <p:sldId id="482" r:id="rId32"/>
    <p:sldId id="484" r:id="rId33"/>
    <p:sldId id="483" r:id="rId34"/>
    <p:sldId id="299" r:id="rId35"/>
    <p:sldId id="345" r:id="rId36"/>
    <p:sldId id="347" r:id="rId37"/>
    <p:sldId id="346" r:id="rId38"/>
    <p:sldId id="316" r:id="rId39"/>
    <p:sldId id="279"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Titillium Web" panose="00000500000000000000" pitchFamily="2" charset="0"/>
      <p:regular r:id="rId50"/>
      <p:bold r:id="rId51"/>
      <p:italic r:id="rId52"/>
      <p:boldItalic r:id="rId53"/>
    </p:embeddedFont>
    <p:embeddedFont>
      <p:font typeface="Titillium Web SemiBold" panose="00000700000000000000" pitchFamily="2" charset="0"/>
      <p:bold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9" roundtripDataSignature="AMtx7mik5AF6+0WCC9DsNPwq7uKaVTC/6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15941-32D0-DE92-3CB7-1EC23D2E02F7}" name="Frank-Carr, Claire (ACL) (CTR)" initials="FCC((" userId="S::Claire.Frank-carr@acl.hhs.gov::023a24b7-4ee5-46bf-8a1c-3b2e4b8d21fb" providerId="AD"/>
  <p188:author id="{C3799E4A-4AD7-C490-9BEC-B3A27E99FA14}" name="Kathryn Tucker" initials="KLT" userId="Kathryn Tucker" providerId="None"/>
  <p188:author id="{B0B058A8-5F7D-7D8F-C9F5-41AD6BC2A646}" name="Mosey, Adam (ACL)" initials="MA(" userId="S::Adam.Mosey@acl.hhs.gov::fd712309-00fe-48f8-906f-39a689e4f7db" providerId="AD"/>
  <p188:author id="{C18527AB-A0B2-55B8-C431-469F24D139E7}" name="Frank-Carr, Claire (ACL) (CTR)" initials="F(" userId="S::claire.frank-carr@acl.hhs.gov::023a24b7-4ee5-46bf-8a1c-3b2e4b8d21fb" providerId="AD"/>
  <p188:author id="{D14047BD-6B2A-ED99-FA3A-2B2C2D790216}" name="ONHPP" initials="O" userId="ONHPP" providerId="None"/>
  <p188:author id="{192C42C1-4F89-ED14-2F3F-32687340491A}" name="Tucker, Kathryn (ACL) (CTR)" initials="T(" userId="S::kathryn.tucker@acl.hhs.gov::65499dbc-ff25-4d71-b20c-8635998b7764" providerId="AD"/>
  <p188:author id="{825570C2-7E66-9184-9A33-4532B577F672}" name="Keane, Patricia (ACL)" initials="K(" userId="S::patricia.keane@acl.hhs.gov::529e9509-25a5-481f-862f-ac982b1c9969" providerId="AD"/>
  <p188:author id="{F3FF99C9-31F7-A497-853C-EB20D8DEB351}" name="Wiatr-Rodriguez, Amy (ACL)" initials="WRA(" userId="S::Amy.Wiatr-Rodriguez@acl.hhs.gov::c0cc0f9c-2144-4fff-96fa-b7fe924e9c14" providerId="AD"/>
  <p188:author id="{C6E114E0-CBE3-563D-A7BB-476E0FD484A3}" name="Alice Kelsey" initials="AEK" userId="Alice Kelse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0ED9BF-9D1D-4861-8CE4-F2797EB4B9B3}">
  <a:tblStyle styleId="{200ED9BF-9D1D-4861-8CE4-F2797EB4B9B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E"/>
          </a:solidFill>
        </a:fill>
      </a:tcStyle>
    </a:wholeTbl>
    <a:band1H>
      <a:tcTxStyle b="off" i="off"/>
      <a:tcStyle>
        <a:tcBdr/>
        <a:fill>
          <a:solidFill>
            <a:srgbClr val="CACFDB"/>
          </a:solidFill>
        </a:fill>
      </a:tcStyle>
    </a:band1H>
    <a:band2H>
      <a:tcTxStyle b="off" i="off"/>
      <a:tcStyle>
        <a:tcBdr/>
      </a:tcStyle>
    </a:band2H>
    <a:band1V>
      <a:tcTxStyle b="off" i="off"/>
      <a:tcStyle>
        <a:tcBdr/>
        <a:fill>
          <a:solidFill>
            <a:srgbClr val="CACFD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38F9B8A-2C53-42EA-BEEE-5DBB675C68AD}"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3" autoAdjust="0"/>
    <p:restoredTop sz="86455" autoAdjust="0"/>
  </p:normalViewPr>
  <p:slideViewPr>
    <p:cSldViewPr snapToGrid="0">
      <p:cViewPr varScale="1">
        <p:scale>
          <a:sx n="48" d="100"/>
          <a:sy n="48" d="100"/>
        </p:scale>
        <p:origin x="36" y="432"/>
      </p:cViewPr>
      <p:guideLst>
        <p:guide orient="horz" pos="2160"/>
        <p:guide pos="3840"/>
      </p:guideLst>
    </p:cSldViewPr>
  </p:slideViewPr>
  <p:outlineViewPr>
    <p:cViewPr>
      <p:scale>
        <a:sx n="33" d="100"/>
        <a:sy n="33" d="100"/>
      </p:scale>
      <p:origin x="0" y="-1440"/>
    </p:cViewPr>
  </p:outlineViewPr>
  <p:notesTextViewPr>
    <p:cViewPr>
      <p:scale>
        <a:sx n="1" d="1"/>
        <a:sy n="1" d="1"/>
      </p:scale>
      <p:origin x="0" y="0"/>
    </p:cViewPr>
  </p:notesTextViewPr>
  <p:notesViewPr>
    <p:cSldViewPr snapToGrid="0">
      <p:cViewPr varScale="1">
        <p:scale>
          <a:sx n="67" d="100"/>
          <a:sy n="67" d="100"/>
        </p:scale>
        <p:origin x="283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74"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69" Type="http://customschemas.google.com/relationships/presentationmetadata" Target="metadata"/><Relationship Id="rId8" Type="http://schemas.openxmlformats.org/officeDocument/2006/relationships/slide" Target="slides/slide4.xml"/><Relationship Id="rId51" Type="http://schemas.openxmlformats.org/officeDocument/2006/relationships/font" Target="fonts/font10.fntdata"/><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Carr, Claire (ACL) (CTR)" userId="023a24b7-4ee5-46bf-8a1c-3b2e4b8d21fb" providerId="ADAL" clId="{B17215DD-98B5-4472-BEE2-24A2D88599EC}"/>
    <pc:docChg chg="undo redo custSel modSld">
      <pc:chgData name="Frank-Carr, Claire (ACL) (CTR)" userId="023a24b7-4ee5-46bf-8a1c-3b2e4b8d21fb" providerId="ADAL" clId="{B17215DD-98B5-4472-BEE2-24A2D88599EC}" dt="2024-10-07T18:38:11.301" v="92" actId="13244"/>
      <pc:docMkLst>
        <pc:docMk/>
      </pc:docMkLst>
      <pc:sldChg chg="modSp mod">
        <pc:chgData name="Frank-Carr, Claire (ACL) (CTR)" userId="023a24b7-4ee5-46bf-8a1c-3b2e4b8d21fb" providerId="ADAL" clId="{B17215DD-98B5-4472-BEE2-24A2D88599EC}" dt="2024-10-07T18:28:49.238" v="30" actId="1076"/>
        <pc:sldMkLst>
          <pc:docMk/>
          <pc:sldMk cId="0" sldId="257"/>
        </pc:sldMkLst>
        <pc:spChg chg="mod">
          <ac:chgData name="Frank-Carr, Claire (ACL) (CTR)" userId="023a24b7-4ee5-46bf-8a1c-3b2e4b8d21fb" providerId="ADAL" clId="{B17215DD-98B5-4472-BEE2-24A2D88599EC}" dt="2024-10-07T18:28:44.914" v="29" actId="1076"/>
          <ac:spMkLst>
            <pc:docMk/>
            <pc:sldMk cId="0" sldId="257"/>
            <ac:spMk id="2" creationId="{131AEC11-92B0-E481-F052-325FF71809DA}"/>
          </ac:spMkLst>
        </pc:spChg>
        <pc:spChg chg="mod ord">
          <ac:chgData name="Frank-Carr, Claire (ACL) (CTR)" userId="023a24b7-4ee5-46bf-8a1c-3b2e4b8d21fb" providerId="ADAL" clId="{B17215DD-98B5-4472-BEE2-24A2D88599EC}" dt="2024-10-07T18:28:49.238" v="30" actId="1076"/>
          <ac:spMkLst>
            <pc:docMk/>
            <pc:sldMk cId="0" sldId="257"/>
            <ac:spMk id="4" creationId="{AAFB11B3-AEA9-BED7-265C-3C638144ABC5}"/>
          </ac:spMkLst>
        </pc:spChg>
      </pc:sldChg>
      <pc:sldChg chg="modSp mod">
        <pc:chgData name="Frank-Carr, Claire (ACL) (CTR)" userId="023a24b7-4ee5-46bf-8a1c-3b2e4b8d21fb" providerId="ADAL" clId="{B17215DD-98B5-4472-BEE2-24A2D88599EC}" dt="2024-10-07T18:34:08.552" v="86" actId="1076"/>
        <pc:sldMkLst>
          <pc:docMk/>
          <pc:sldMk cId="270268475" sldId="293"/>
        </pc:sldMkLst>
        <pc:spChg chg="mod">
          <ac:chgData name="Frank-Carr, Claire (ACL) (CTR)" userId="023a24b7-4ee5-46bf-8a1c-3b2e4b8d21fb" providerId="ADAL" clId="{B17215DD-98B5-4472-BEE2-24A2D88599EC}" dt="2024-10-07T18:33:26.291" v="83" actId="1076"/>
          <ac:spMkLst>
            <pc:docMk/>
            <pc:sldMk cId="270268475" sldId="293"/>
            <ac:spMk id="2" creationId="{258DB7BE-0702-EB85-D110-E1300E65795B}"/>
          </ac:spMkLst>
        </pc:spChg>
        <pc:spChg chg="mod">
          <ac:chgData name="Frank-Carr, Claire (ACL) (CTR)" userId="023a24b7-4ee5-46bf-8a1c-3b2e4b8d21fb" providerId="ADAL" clId="{B17215DD-98B5-4472-BEE2-24A2D88599EC}" dt="2024-10-07T18:34:08.552" v="86" actId="1076"/>
          <ac:spMkLst>
            <pc:docMk/>
            <pc:sldMk cId="270268475" sldId="293"/>
            <ac:spMk id="3" creationId="{3A37C324-1A15-626A-DFA7-8B28E640DA45}"/>
          </ac:spMkLst>
        </pc:spChg>
      </pc:sldChg>
      <pc:sldChg chg="addSp delSp modSp mod">
        <pc:chgData name="Frank-Carr, Claire (ACL) (CTR)" userId="023a24b7-4ee5-46bf-8a1c-3b2e4b8d21fb" providerId="ADAL" clId="{B17215DD-98B5-4472-BEE2-24A2D88599EC}" dt="2024-10-07T18:38:11.301" v="92" actId="13244"/>
        <pc:sldMkLst>
          <pc:docMk/>
          <pc:sldMk cId="4073418684" sldId="487"/>
        </pc:sldMkLst>
        <pc:spChg chg="del">
          <ac:chgData name="Frank-Carr, Claire (ACL) (CTR)" userId="023a24b7-4ee5-46bf-8a1c-3b2e4b8d21fb" providerId="ADAL" clId="{B17215DD-98B5-4472-BEE2-24A2D88599EC}" dt="2024-10-07T18:38:03.879" v="90" actId="478"/>
          <ac:spMkLst>
            <pc:docMk/>
            <pc:sldMk cId="4073418684" sldId="487"/>
            <ac:spMk id="2" creationId="{D7BE4966-CE62-8E94-C17C-91E9DD9498AA}"/>
          </ac:spMkLst>
        </pc:spChg>
        <pc:spChg chg="ord">
          <ac:chgData name="Frank-Carr, Claire (ACL) (CTR)" userId="023a24b7-4ee5-46bf-8a1c-3b2e4b8d21fb" providerId="ADAL" clId="{B17215DD-98B5-4472-BEE2-24A2D88599EC}" dt="2024-10-07T18:38:11.301" v="92" actId="13244"/>
          <ac:spMkLst>
            <pc:docMk/>
            <pc:sldMk cId="4073418684" sldId="487"/>
            <ac:spMk id="4" creationId="{CFA750D5-3E55-7F7B-AA09-985F8E84758B}"/>
          </ac:spMkLst>
        </pc:spChg>
        <pc:spChg chg="add del mod">
          <ac:chgData name="Frank-Carr, Claire (ACL) (CTR)" userId="023a24b7-4ee5-46bf-8a1c-3b2e4b8d21fb" providerId="ADAL" clId="{B17215DD-98B5-4472-BEE2-24A2D88599EC}" dt="2024-10-07T18:38:08.835" v="91" actId="478"/>
          <ac:spMkLst>
            <pc:docMk/>
            <pc:sldMk cId="4073418684" sldId="487"/>
            <ac:spMk id="6" creationId="{B54D3FB4-809D-3163-85C4-34A8940F408C}"/>
          </ac:spMkLst>
        </pc:spChg>
      </pc:sldChg>
      <pc:sldChg chg="modSp mod">
        <pc:chgData name="Frank-Carr, Claire (ACL) (CTR)" userId="023a24b7-4ee5-46bf-8a1c-3b2e4b8d21fb" providerId="ADAL" clId="{B17215DD-98B5-4472-BEE2-24A2D88599EC}" dt="2024-10-07T18:34:33.266" v="87" actId="13244"/>
        <pc:sldMkLst>
          <pc:docMk/>
          <pc:sldMk cId="4282721400" sldId="492"/>
        </pc:sldMkLst>
        <pc:spChg chg="ord">
          <ac:chgData name="Frank-Carr, Claire (ACL) (CTR)" userId="023a24b7-4ee5-46bf-8a1c-3b2e4b8d21fb" providerId="ADAL" clId="{B17215DD-98B5-4472-BEE2-24A2D88599EC}" dt="2024-10-07T18:34:33.266" v="87" actId="13244"/>
          <ac:spMkLst>
            <pc:docMk/>
            <pc:sldMk cId="4282721400" sldId="492"/>
            <ac:spMk id="3" creationId="{66431857-755F-9281-5D31-E311C97F5E10}"/>
          </ac:spMkLst>
        </pc:spChg>
      </pc:sldChg>
    </pc:docChg>
  </pc:docChgLst>
  <pc:docChgLst>
    <pc:chgData name="Mosey, Adam (ACL)" userId="fd712309-00fe-48f8-906f-39a689e4f7db" providerId="ADAL" clId="{A4726996-C2EC-4E56-B734-53493E8DF8F6}"/>
    <pc:docChg chg="modSld">
      <pc:chgData name="Mosey, Adam (ACL)" userId="fd712309-00fe-48f8-906f-39a689e4f7db" providerId="ADAL" clId="{A4726996-C2EC-4E56-B734-53493E8DF8F6}" dt="2024-09-25T17:35:38.856" v="36" actId="20577"/>
      <pc:docMkLst>
        <pc:docMk/>
      </pc:docMkLst>
      <pc:sldChg chg="modNotesTx">
        <pc:chgData name="Mosey, Adam (ACL)" userId="fd712309-00fe-48f8-906f-39a689e4f7db" providerId="ADAL" clId="{A4726996-C2EC-4E56-B734-53493E8DF8F6}" dt="2024-09-25T17:33:25.329" v="0" actId="20577"/>
        <pc:sldMkLst>
          <pc:docMk/>
          <pc:sldMk cId="0" sldId="256"/>
        </pc:sldMkLst>
      </pc:sldChg>
      <pc:sldChg chg="modNotesTx">
        <pc:chgData name="Mosey, Adam (ACL)" userId="fd712309-00fe-48f8-906f-39a689e4f7db" providerId="ADAL" clId="{A4726996-C2EC-4E56-B734-53493E8DF8F6}" dt="2024-09-25T17:33:31.785" v="2" actId="20577"/>
        <pc:sldMkLst>
          <pc:docMk/>
          <pc:sldMk cId="0" sldId="257"/>
        </pc:sldMkLst>
      </pc:sldChg>
      <pc:sldChg chg="modNotesTx">
        <pc:chgData name="Mosey, Adam (ACL)" userId="fd712309-00fe-48f8-906f-39a689e4f7db" providerId="ADAL" clId="{A4726996-C2EC-4E56-B734-53493E8DF8F6}" dt="2024-09-25T17:35:38.856" v="36" actId="20577"/>
        <pc:sldMkLst>
          <pc:docMk/>
          <pc:sldMk cId="0" sldId="279"/>
        </pc:sldMkLst>
      </pc:sldChg>
      <pc:sldChg chg="modNotesTx">
        <pc:chgData name="Mosey, Adam (ACL)" userId="fd712309-00fe-48f8-906f-39a689e4f7db" providerId="ADAL" clId="{A4726996-C2EC-4E56-B734-53493E8DF8F6}" dt="2024-09-25T17:33:50.173" v="8" actId="20577"/>
        <pc:sldMkLst>
          <pc:docMk/>
          <pc:sldMk cId="270268475" sldId="293"/>
        </pc:sldMkLst>
      </pc:sldChg>
      <pc:sldChg chg="modNotesTx">
        <pc:chgData name="Mosey, Adam (ACL)" userId="fd712309-00fe-48f8-906f-39a689e4f7db" providerId="ADAL" clId="{A4726996-C2EC-4E56-B734-53493E8DF8F6}" dt="2024-09-25T17:34:27.903" v="17" actId="20577"/>
        <pc:sldMkLst>
          <pc:docMk/>
          <pc:sldMk cId="3468349836" sldId="294"/>
        </pc:sldMkLst>
      </pc:sldChg>
      <pc:sldChg chg="modNotesTx">
        <pc:chgData name="Mosey, Adam (ACL)" userId="fd712309-00fe-48f8-906f-39a689e4f7db" providerId="ADAL" clId="{A4726996-C2EC-4E56-B734-53493E8DF8F6}" dt="2024-09-25T17:33:34.848" v="3" actId="20577"/>
        <pc:sldMkLst>
          <pc:docMk/>
          <pc:sldMk cId="1686841599" sldId="297"/>
        </pc:sldMkLst>
      </pc:sldChg>
      <pc:sldChg chg="modNotesTx">
        <pc:chgData name="Mosey, Adam (ACL)" userId="fd712309-00fe-48f8-906f-39a689e4f7db" providerId="ADAL" clId="{A4726996-C2EC-4E56-B734-53493E8DF8F6}" dt="2024-09-25T17:33:39.950" v="5" actId="20577"/>
        <pc:sldMkLst>
          <pc:docMk/>
          <pc:sldMk cId="2240061453" sldId="298"/>
        </pc:sldMkLst>
      </pc:sldChg>
      <pc:sldChg chg="modNotesTx">
        <pc:chgData name="Mosey, Adam (ACL)" userId="fd712309-00fe-48f8-906f-39a689e4f7db" providerId="ADAL" clId="{A4726996-C2EC-4E56-B734-53493E8DF8F6}" dt="2024-09-25T17:35:12.732" v="30" actId="20577"/>
        <pc:sldMkLst>
          <pc:docMk/>
          <pc:sldMk cId="951802664" sldId="299"/>
        </pc:sldMkLst>
      </pc:sldChg>
      <pc:sldChg chg="modNotesTx">
        <pc:chgData name="Mosey, Adam (ACL)" userId="fd712309-00fe-48f8-906f-39a689e4f7db" providerId="ADAL" clId="{A4726996-C2EC-4E56-B734-53493E8DF8F6}" dt="2024-09-25T17:33:46.078" v="7" actId="20577"/>
        <pc:sldMkLst>
          <pc:docMk/>
          <pc:sldMk cId="3519372729" sldId="303"/>
        </pc:sldMkLst>
      </pc:sldChg>
      <pc:sldChg chg="modNotesTx">
        <pc:chgData name="Mosey, Adam (ACL)" userId="fd712309-00fe-48f8-906f-39a689e4f7db" providerId="ADAL" clId="{A4726996-C2EC-4E56-B734-53493E8DF8F6}" dt="2024-09-25T17:33:53.115" v="9" actId="20577"/>
        <pc:sldMkLst>
          <pc:docMk/>
          <pc:sldMk cId="3563890271" sldId="304"/>
        </pc:sldMkLst>
      </pc:sldChg>
      <pc:sldChg chg="modNotesTx">
        <pc:chgData name="Mosey, Adam (ACL)" userId="fd712309-00fe-48f8-906f-39a689e4f7db" providerId="ADAL" clId="{A4726996-C2EC-4E56-B734-53493E8DF8F6}" dt="2024-09-25T17:33:57.257" v="10" actId="20577"/>
        <pc:sldMkLst>
          <pc:docMk/>
          <pc:sldMk cId="2716667384" sldId="305"/>
        </pc:sldMkLst>
      </pc:sldChg>
      <pc:sldChg chg="modNotesTx">
        <pc:chgData name="Mosey, Adam (ACL)" userId="fd712309-00fe-48f8-906f-39a689e4f7db" providerId="ADAL" clId="{A4726996-C2EC-4E56-B734-53493E8DF8F6}" dt="2024-09-25T17:34:00.993" v="11" actId="20577"/>
        <pc:sldMkLst>
          <pc:docMk/>
          <pc:sldMk cId="2078867709" sldId="306"/>
        </pc:sldMkLst>
      </pc:sldChg>
      <pc:sldChg chg="modNotesTx">
        <pc:chgData name="Mosey, Adam (ACL)" userId="fd712309-00fe-48f8-906f-39a689e4f7db" providerId="ADAL" clId="{A4726996-C2EC-4E56-B734-53493E8DF8F6}" dt="2024-09-25T17:34:37.508" v="19" actId="20577"/>
        <pc:sldMkLst>
          <pc:docMk/>
          <pc:sldMk cId="4005927466" sldId="307"/>
        </pc:sldMkLst>
      </pc:sldChg>
      <pc:sldChg chg="modNotesTx">
        <pc:chgData name="Mosey, Adam (ACL)" userId="fd712309-00fe-48f8-906f-39a689e4f7db" providerId="ADAL" clId="{A4726996-C2EC-4E56-B734-53493E8DF8F6}" dt="2024-09-25T17:34:17.209" v="14" actId="20577"/>
        <pc:sldMkLst>
          <pc:docMk/>
          <pc:sldMk cId="1734472722" sldId="311"/>
        </pc:sldMkLst>
      </pc:sldChg>
      <pc:sldChg chg="modNotesTx">
        <pc:chgData name="Mosey, Adam (ACL)" userId="fd712309-00fe-48f8-906f-39a689e4f7db" providerId="ADAL" clId="{A4726996-C2EC-4E56-B734-53493E8DF8F6}" dt="2024-09-25T17:34:19.998" v="15" actId="20577"/>
        <pc:sldMkLst>
          <pc:docMk/>
          <pc:sldMk cId="1457777223" sldId="312"/>
        </pc:sldMkLst>
      </pc:sldChg>
      <pc:sldChg chg="modNotesTx">
        <pc:chgData name="Mosey, Adam (ACL)" userId="fd712309-00fe-48f8-906f-39a689e4f7db" providerId="ADAL" clId="{A4726996-C2EC-4E56-B734-53493E8DF8F6}" dt="2024-09-25T17:34:09.184" v="12" actId="20577"/>
        <pc:sldMkLst>
          <pc:docMk/>
          <pc:sldMk cId="2910422497" sldId="313"/>
        </pc:sldMkLst>
      </pc:sldChg>
      <pc:sldChg chg="modNotesTx">
        <pc:chgData name="Mosey, Adam (ACL)" userId="fd712309-00fe-48f8-906f-39a689e4f7db" providerId="ADAL" clId="{A4726996-C2EC-4E56-B734-53493E8DF8F6}" dt="2024-09-25T17:35:33.363" v="35" actId="20577"/>
        <pc:sldMkLst>
          <pc:docMk/>
          <pc:sldMk cId="2334545511" sldId="316"/>
        </pc:sldMkLst>
      </pc:sldChg>
      <pc:sldChg chg="modNotesTx">
        <pc:chgData name="Mosey, Adam (ACL)" userId="fd712309-00fe-48f8-906f-39a689e4f7db" providerId="ADAL" clId="{A4726996-C2EC-4E56-B734-53493E8DF8F6}" dt="2024-09-25T17:33:37.879" v="4" actId="20577"/>
        <pc:sldMkLst>
          <pc:docMk/>
          <pc:sldMk cId="1323994241" sldId="318"/>
        </pc:sldMkLst>
      </pc:sldChg>
      <pc:sldChg chg="modNotesTx">
        <pc:chgData name="Mosey, Adam (ACL)" userId="fd712309-00fe-48f8-906f-39a689e4f7db" providerId="ADAL" clId="{A4726996-C2EC-4E56-B734-53493E8DF8F6}" dt="2024-09-25T17:34:14.159" v="13" actId="20577"/>
        <pc:sldMkLst>
          <pc:docMk/>
          <pc:sldMk cId="3602905227" sldId="338"/>
        </pc:sldMkLst>
      </pc:sldChg>
      <pc:sldChg chg="modNotesTx">
        <pc:chgData name="Mosey, Adam (ACL)" userId="fd712309-00fe-48f8-906f-39a689e4f7db" providerId="ADAL" clId="{A4726996-C2EC-4E56-B734-53493E8DF8F6}" dt="2024-09-25T17:33:29.239" v="1" actId="20577"/>
        <pc:sldMkLst>
          <pc:docMk/>
          <pc:sldMk cId="3911390851" sldId="344"/>
        </pc:sldMkLst>
      </pc:sldChg>
      <pc:sldChg chg="modNotesTx">
        <pc:chgData name="Mosey, Adam (ACL)" userId="fd712309-00fe-48f8-906f-39a689e4f7db" providerId="ADAL" clId="{A4726996-C2EC-4E56-B734-53493E8DF8F6}" dt="2024-09-25T17:35:15.261" v="31" actId="20577"/>
        <pc:sldMkLst>
          <pc:docMk/>
          <pc:sldMk cId="401643183" sldId="345"/>
        </pc:sldMkLst>
      </pc:sldChg>
      <pc:sldChg chg="modNotesTx">
        <pc:chgData name="Mosey, Adam (ACL)" userId="fd712309-00fe-48f8-906f-39a689e4f7db" providerId="ADAL" clId="{A4726996-C2EC-4E56-B734-53493E8DF8F6}" dt="2024-09-25T17:35:22.143" v="33" actId="20577"/>
        <pc:sldMkLst>
          <pc:docMk/>
          <pc:sldMk cId="3732273727" sldId="346"/>
        </pc:sldMkLst>
      </pc:sldChg>
      <pc:sldChg chg="modNotesTx">
        <pc:chgData name="Mosey, Adam (ACL)" userId="fd712309-00fe-48f8-906f-39a689e4f7db" providerId="ADAL" clId="{A4726996-C2EC-4E56-B734-53493E8DF8F6}" dt="2024-09-25T17:35:18.325" v="32" actId="20577"/>
        <pc:sldMkLst>
          <pc:docMk/>
          <pc:sldMk cId="825309115" sldId="347"/>
        </pc:sldMkLst>
      </pc:sldChg>
      <pc:sldChg chg="modNotesTx">
        <pc:chgData name="Mosey, Adam (ACL)" userId="fd712309-00fe-48f8-906f-39a689e4f7db" providerId="ADAL" clId="{A4726996-C2EC-4E56-B734-53493E8DF8F6}" dt="2024-09-25T17:34:32.353" v="18" actId="20577"/>
        <pc:sldMkLst>
          <pc:docMk/>
          <pc:sldMk cId="2182815479" sldId="352"/>
        </pc:sldMkLst>
      </pc:sldChg>
      <pc:sldChg chg="modNotesTx">
        <pc:chgData name="Mosey, Adam (ACL)" userId="fd712309-00fe-48f8-906f-39a689e4f7db" providerId="ADAL" clId="{A4726996-C2EC-4E56-B734-53493E8DF8F6}" dt="2024-09-25T17:33:42.397" v="6" actId="20577"/>
        <pc:sldMkLst>
          <pc:docMk/>
          <pc:sldMk cId="1366456028" sldId="353"/>
        </pc:sldMkLst>
      </pc:sldChg>
      <pc:sldChg chg="modNotesTx">
        <pc:chgData name="Mosey, Adam (ACL)" userId="fd712309-00fe-48f8-906f-39a689e4f7db" providerId="ADAL" clId="{A4726996-C2EC-4E56-B734-53493E8DF8F6}" dt="2024-09-25T17:34:25.562" v="16" actId="20577"/>
        <pc:sldMkLst>
          <pc:docMk/>
          <pc:sldMk cId="1877575444" sldId="354"/>
        </pc:sldMkLst>
      </pc:sldChg>
      <pc:sldChg chg="modNotesTx">
        <pc:chgData name="Mosey, Adam (ACL)" userId="fd712309-00fe-48f8-906f-39a689e4f7db" providerId="ADAL" clId="{A4726996-C2EC-4E56-B734-53493E8DF8F6}" dt="2024-09-25T17:35:04.331" v="27" actId="20577"/>
        <pc:sldMkLst>
          <pc:docMk/>
          <pc:sldMk cId="1619247105" sldId="482"/>
        </pc:sldMkLst>
      </pc:sldChg>
      <pc:sldChg chg="modNotesTx">
        <pc:chgData name="Mosey, Adam (ACL)" userId="fd712309-00fe-48f8-906f-39a689e4f7db" providerId="ADAL" clId="{A4726996-C2EC-4E56-B734-53493E8DF8F6}" dt="2024-09-25T17:35:09.827" v="29" actId="20577"/>
        <pc:sldMkLst>
          <pc:docMk/>
          <pc:sldMk cId="606149443" sldId="483"/>
        </pc:sldMkLst>
      </pc:sldChg>
      <pc:sldChg chg="modNotesTx">
        <pc:chgData name="Mosey, Adam (ACL)" userId="fd712309-00fe-48f8-906f-39a689e4f7db" providerId="ADAL" clId="{A4726996-C2EC-4E56-B734-53493E8DF8F6}" dt="2024-09-25T17:35:06.937" v="28" actId="20577"/>
        <pc:sldMkLst>
          <pc:docMk/>
          <pc:sldMk cId="3549199064" sldId="484"/>
        </pc:sldMkLst>
      </pc:sldChg>
      <pc:sldChg chg="modNotesTx">
        <pc:chgData name="Mosey, Adam (ACL)" userId="fd712309-00fe-48f8-906f-39a689e4f7db" providerId="ADAL" clId="{A4726996-C2EC-4E56-B734-53493E8DF8F6}" dt="2024-09-25T17:35:01.678" v="26" actId="20577"/>
        <pc:sldMkLst>
          <pc:docMk/>
          <pc:sldMk cId="432342646" sldId="486"/>
        </pc:sldMkLst>
      </pc:sldChg>
      <pc:sldChg chg="modNotesTx">
        <pc:chgData name="Mosey, Adam (ACL)" userId="fd712309-00fe-48f8-906f-39a689e4f7db" providerId="ADAL" clId="{A4726996-C2EC-4E56-B734-53493E8DF8F6}" dt="2024-09-25T17:34:55.331" v="24" actId="20577"/>
        <pc:sldMkLst>
          <pc:docMk/>
          <pc:sldMk cId="4073418684" sldId="487"/>
        </pc:sldMkLst>
      </pc:sldChg>
      <pc:sldChg chg="modNotesTx">
        <pc:chgData name="Mosey, Adam (ACL)" userId="fd712309-00fe-48f8-906f-39a689e4f7db" providerId="ADAL" clId="{A4726996-C2EC-4E56-B734-53493E8DF8F6}" dt="2024-09-25T17:34:41.627" v="20" actId="20577"/>
        <pc:sldMkLst>
          <pc:docMk/>
          <pc:sldMk cId="1432280429" sldId="488"/>
        </pc:sldMkLst>
      </pc:sldChg>
      <pc:sldChg chg="modNotesTx">
        <pc:chgData name="Mosey, Adam (ACL)" userId="fd712309-00fe-48f8-906f-39a689e4f7db" providerId="ADAL" clId="{A4726996-C2EC-4E56-B734-53493E8DF8F6}" dt="2024-09-25T17:34:48.708" v="22" actId="20577"/>
        <pc:sldMkLst>
          <pc:docMk/>
          <pc:sldMk cId="1100473689" sldId="489"/>
        </pc:sldMkLst>
      </pc:sldChg>
      <pc:sldChg chg="modNotesTx">
        <pc:chgData name="Mosey, Adam (ACL)" userId="fd712309-00fe-48f8-906f-39a689e4f7db" providerId="ADAL" clId="{A4726996-C2EC-4E56-B734-53493E8DF8F6}" dt="2024-09-25T17:34:44.957" v="21" actId="20577"/>
        <pc:sldMkLst>
          <pc:docMk/>
          <pc:sldMk cId="474004627" sldId="490"/>
        </pc:sldMkLst>
      </pc:sldChg>
      <pc:sldChg chg="modNotesTx">
        <pc:chgData name="Mosey, Adam (ACL)" userId="fd712309-00fe-48f8-906f-39a689e4f7db" providerId="ADAL" clId="{A4726996-C2EC-4E56-B734-53493E8DF8F6}" dt="2024-09-25T17:34:51.831" v="23" actId="20577"/>
        <pc:sldMkLst>
          <pc:docMk/>
          <pc:sldMk cId="2800009706" sldId="491"/>
        </pc:sldMkLst>
      </pc:sldChg>
      <pc:sldChg chg="modNotesTx">
        <pc:chgData name="Mosey, Adam (ACL)" userId="fd712309-00fe-48f8-906f-39a689e4f7db" providerId="ADAL" clId="{A4726996-C2EC-4E56-B734-53493E8DF8F6}" dt="2024-09-25T17:34:58.595" v="25" actId="20577"/>
        <pc:sldMkLst>
          <pc:docMk/>
          <pc:sldMk cId="4282721400" sldId="4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ew.officeapps.live.com/op/view.aspx?src=https%3A%2F%2Facl.gov%2Fsites%2Fdefault%2Ffiles%2F2024-04%2F508%2520Fiscal%2520Policies%2520and%2520Procedures%2520Slides.pptx&amp;wdOrigin=BROWSELINK"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acl.gov/sites/default/files/oam/2024/OAAFiscalRegulations_508_4.23.24_0.pdf" TargetMode="External"/><Relationship Id="rId4" Type="http://schemas.openxmlformats.org/officeDocument/2006/relationships/hyperlink" Target="https://www.youtube.com/watch?v=DQf6eYS9Hh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cfr.gov/current/title-45/section-1321.69"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ecfr.gov/current/title-45/section-1321.10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cfr.gov/current/title-45/part-1321/section-1321.3#p-1321.3(Greatest%20economic%20need)"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ecfr.gov/current/title-45/part-1321/section-1321.3#p-1321.3(Greatest%20social%20nee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cfr.gov/current/title-45/part-1321#p-1321.101(b)"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ecfr.gov/current/title-45/part-1321#p-1321.31(b)"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cfr.gov/current/title-45/section-1321.8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cl.gov/sites/default/files/TIII_SelectTopicAreasToReview-SUA2024_508.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acl.gov/sites/default/files/OAA_Reg_1988-2024_CrosswalkChart_508.pdf"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acl.gov/sites/default/files/nutrition/NSIP%20FAQ%20508.pdf" TargetMode="External"/><Relationship Id="rId7" Type="http://schemas.openxmlformats.org/officeDocument/2006/relationships/hyperlink" Target="https://acl.gov/senior-nutrition/emergencies-disasters"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acl.gov/senior-nutrition/oaa-nutrition-services-basics" TargetMode="External"/><Relationship Id="rId5" Type="http://schemas.openxmlformats.org/officeDocument/2006/relationships/hyperlink" Target="https://acl.gov/sites/default/files/nutrition/Other_Nutrition_Services.pdf" TargetMode="External"/><Relationship Id="rId4" Type="http://schemas.openxmlformats.org/officeDocument/2006/relationships/hyperlink" Target="https://acl.gov/sites/default/files/nutrition/NSIP.DomesticallyProducedFoodsFAQ.pdf"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info.gov/content/pkg/FR-2024-02-14/pdf/2024-0191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p:txBody>
      </p:sp>
      <p:sp>
        <p:nvSpPr>
          <p:cNvPr id="234" name="Google Shape;2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b="0" i="0" dirty="0">
                <a:solidFill>
                  <a:srgbClr val="333333"/>
                </a:solidFill>
                <a:effectLst/>
                <a:latin typeface="Roboto"/>
                <a:cs typeface="Roboto"/>
              </a:rPr>
              <a:t>ECFR: https://www.ecfr.gov/current/title-45/section-1321.3</a:t>
            </a:r>
            <a:endParaRPr lang="en-US" dirty="0">
              <a:latin typeface="Roboto"/>
              <a:cs typeface="Roboto"/>
            </a:endParaRPr>
          </a:p>
        </p:txBody>
      </p:sp>
    </p:spTree>
    <p:extLst>
      <p:ext uri="{BB962C8B-B14F-4D97-AF65-F5344CB8AC3E}">
        <p14:creationId xmlns:p14="http://schemas.microsoft.com/office/powerpoint/2010/main" val="111805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ECFR Links:</a:t>
            </a:r>
          </a:p>
          <a:p>
            <a:pPr lvl="1"/>
            <a:r>
              <a:rPr lang="en-US" b="0" i="0" dirty="0">
                <a:solidFill>
                  <a:srgbClr val="333333"/>
                </a:solidFill>
                <a:effectLst/>
                <a:latin typeface="Roboto" panose="02000000000000000000" pitchFamily="2" charset="0"/>
              </a:rPr>
              <a:t>https://www.ecfr.gov/current/title-45/section-1321.9</a:t>
            </a:r>
          </a:p>
          <a:p>
            <a:pPr lvl="1"/>
            <a:r>
              <a:rPr lang="en-US" b="0" i="0" dirty="0">
                <a:solidFill>
                  <a:srgbClr val="333333"/>
                </a:solidFill>
                <a:effectLst/>
                <a:latin typeface="Roboto" panose="02000000000000000000" pitchFamily="2" charset="0"/>
              </a:rPr>
              <a:t>https://www.ecfr.gov/current/title-45/section-1321.59</a:t>
            </a:r>
          </a:p>
          <a:p>
            <a:pPr lvl="1"/>
            <a:r>
              <a:rPr lang="en-US" b="0" i="0" dirty="0">
                <a:solidFill>
                  <a:srgbClr val="333333"/>
                </a:solidFill>
                <a:effectLst/>
                <a:latin typeface="Roboto" panose="02000000000000000000" pitchFamily="2" charset="0"/>
              </a:rPr>
              <a:t>https://www.ecfr.gov/current/title-45/section-1321.73</a:t>
            </a:r>
            <a:endParaRPr lang="en-US" dirty="0"/>
          </a:p>
        </p:txBody>
      </p:sp>
    </p:spTree>
    <p:extLst>
      <p:ext uri="{BB962C8B-B14F-4D97-AF65-F5344CB8AC3E}">
        <p14:creationId xmlns:p14="http://schemas.microsoft.com/office/powerpoint/2010/main" val="45493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a:p>
            <a:r>
              <a:rPr lang="en-US" dirty="0"/>
              <a:t>ECFR:</a:t>
            </a:r>
          </a:p>
          <a:p>
            <a:pPr lvl="1"/>
            <a:r>
              <a:rPr lang="en-US" b="0" i="0" dirty="0">
                <a:solidFill>
                  <a:srgbClr val="333333"/>
                </a:solidFill>
                <a:effectLst/>
                <a:latin typeface="Roboto"/>
                <a:cs typeface="Roboto"/>
              </a:rPr>
              <a:t>https://www.ecfr.gov/current/title-45/part-1321/section-1321.9#p-1321.9(c)(2)(ii)</a:t>
            </a:r>
          </a:p>
          <a:p>
            <a:pPr lvl="1"/>
            <a:r>
              <a:rPr lang="en-US" b="0" i="0" dirty="0">
                <a:solidFill>
                  <a:srgbClr val="333333"/>
                </a:solidFill>
                <a:effectLst/>
                <a:latin typeface="Roboto"/>
                <a:cs typeface="Roboto"/>
              </a:rPr>
              <a:t>https://www.ecfr.gov/current/title-45/part-1321/section-1321.9#p-1321.9(c)(2)(iii)</a:t>
            </a:r>
          </a:p>
          <a:p>
            <a:pPr lvl="1"/>
            <a:r>
              <a:rPr lang="en-US" b="0" i="0" dirty="0">
                <a:solidFill>
                  <a:srgbClr val="333333"/>
                </a:solidFill>
                <a:effectLst/>
                <a:latin typeface="Roboto"/>
                <a:cs typeface="Roboto"/>
              </a:rPr>
              <a:t>https://www.ecfr.gov/current/title-45/part-1321/section-1321.9#p-1321.9(c)(2)(x)</a:t>
            </a:r>
          </a:p>
          <a:p>
            <a:pPr lvl="1"/>
            <a:r>
              <a:rPr lang="en-US" b="0" i="0" dirty="0">
                <a:solidFill>
                  <a:srgbClr val="333333"/>
                </a:solidFill>
                <a:effectLst/>
                <a:latin typeface="Roboto"/>
                <a:cs typeface="Roboto"/>
              </a:rPr>
              <a:t>https://www.ecfr.gov/current/title-45/part-1321/section-1321.9#p-1321.9(c)(2)(xii)</a:t>
            </a:r>
          </a:p>
          <a:p>
            <a:pPr lvl="1"/>
            <a:r>
              <a:rPr lang="en-US" b="0" i="0" dirty="0">
                <a:solidFill>
                  <a:srgbClr val="333333"/>
                </a:solidFill>
                <a:effectLst/>
                <a:latin typeface="Roboto"/>
                <a:cs typeface="Roboto"/>
              </a:rPr>
              <a:t>https://www.ecfr.gov/current/title-45/part-1321/section-1321.9#p-1321.9(c)(2)(xiii)</a:t>
            </a:r>
          </a:p>
          <a:p>
            <a:pPr lvl="1"/>
            <a:r>
              <a:rPr lang="en-US" b="0" i="0" dirty="0">
                <a:solidFill>
                  <a:srgbClr val="333333"/>
                </a:solidFill>
                <a:effectLst/>
                <a:latin typeface="Roboto"/>
                <a:cs typeface="Roboto"/>
              </a:rPr>
              <a:t>https://www.ecfr.gov/current/title-45/part-1321/section-1321.9#p-1321.9(c)(2)(xiv)</a:t>
            </a:r>
          </a:p>
          <a:p>
            <a:pPr lvl="1"/>
            <a:r>
              <a:rPr lang="en-US" b="0" i="0" dirty="0">
                <a:solidFill>
                  <a:srgbClr val="333333"/>
                </a:solidFill>
                <a:effectLst/>
                <a:latin typeface="Roboto"/>
                <a:cs typeface="Roboto"/>
              </a:rPr>
              <a:t>https://www.ecfr.gov/current/title-45/part-1321/section-1321.9#p-1321.9(c)(2)(xv)</a:t>
            </a:r>
          </a:p>
          <a:p>
            <a:pPr marL="615950" lvl="1" indent="0">
              <a:buNone/>
            </a:pPr>
            <a:r>
              <a:rPr lang="en-US" dirty="0">
                <a:hlinkClick r:id="rId3"/>
              </a:rPr>
              <a:t>https://view.officeapps.live.com/op/view.aspx?src=https%3A%2F%2Facl.gov%2Fsites%2Fdefault%2Ffiles%2F2024-04%2F508%2520Fiscal%2520Policies%2520and%2520Procedures%2520Slides.pptx&amp;wdOrigin=BROWSELINK</a:t>
            </a:r>
            <a:endParaRPr lang="en-US" dirty="0"/>
          </a:p>
          <a:p>
            <a:pPr marL="615950" lvl="1" indent="0">
              <a:buNone/>
            </a:pPr>
            <a:endParaRPr lang="en-US" b="0" i="0" dirty="0">
              <a:solidFill>
                <a:srgbClr val="333333"/>
              </a:solidFill>
              <a:effectLst/>
              <a:latin typeface="Roboto"/>
              <a:cs typeface="Roboto"/>
            </a:endParaRPr>
          </a:p>
          <a:p>
            <a:pPr marL="615950" lvl="1" indent="0">
              <a:buNone/>
            </a:pPr>
            <a:r>
              <a:rPr lang="en-US" dirty="0">
                <a:hlinkClick r:id="rId4"/>
              </a:rPr>
              <a:t>https://www.youtube.com/watch?v=DQf6eYS9HhE</a:t>
            </a:r>
            <a:endParaRPr lang="en-US" dirty="0"/>
          </a:p>
          <a:p>
            <a:pPr marL="615950" lvl="1" indent="0">
              <a:buNone/>
            </a:pPr>
            <a:endParaRPr lang="en-US" dirty="0"/>
          </a:p>
          <a:p>
            <a:pPr marL="615950" lvl="1" indent="0">
              <a:buNone/>
            </a:pPr>
            <a:r>
              <a:rPr lang="en-US" dirty="0">
                <a:hlinkClick r:id="rId5"/>
              </a:rPr>
              <a:t>https://acl.gov/sites/default/files/oam/2024/OAAFiscalRegulations_508_4.23.24_0.pdf</a:t>
            </a:r>
            <a:endParaRPr lang="en-US" b="0" i="0" dirty="0">
              <a:solidFill>
                <a:srgbClr val="333333"/>
              </a:solidFill>
              <a:effectLst/>
              <a:latin typeface="Roboto"/>
              <a:cs typeface="Roboto"/>
            </a:endParaRPr>
          </a:p>
        </p:txBody>
      </p:sp>
    </p:spTree>
    <p:extLst>
      <p:ext uri="{BB962C8B-B14F-4D97-AF65-F5344CB8AC3E}">
        <p14:creationId xmlns:p14="http://schemas.microsoft.com/office/powerpoint/2010/main" val="419642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ECFR:</a:t>
            </a:r>
          </a:p>
          <a:p>
            <a:pPr marL="800100" marR="0" lvl="1" indent="-342900">
              <a:lnSpc>
                <a:spcPct val="107000"/>
              </a:lnSpc>
              <a:spcBef>
                <a:spcPts val="0"/>
              </a:spcBef>
              <a:spcAft>
                <a:spcPts val="800"/>
              </a:spcAft>
              <a:buFont typeface="Symbol" panose="05050102010706020507" pitchFamily="18" charset="2"/>
              <a:buChar char=""/>
            </a:pPr>
            <a:r>
              <a:rPr lang="en-US" b="0" i="0" dirty="0">
                <a:solidFill>
                  <a:srgbClr val="333333"/>
                </a:solidFill>
                <a:effectLst/>
                <a:latin typeface="Roboto" panose="02000000000000000000" pitchFamily="2" charset="0"/>
              </a:rPr>
              <a:t>https://www.ecfr.gov/current/title-45/section-1321.53</a:t>
            </a:r>
          </a:p>
          <a:p>
            <a:pPr marL="800100" marR="0" lvl="1" indent="-342900">
              <a:lnSpc>
                <a:spcPct val="107000"/>
              </a:lnSpc>
              <a:spcBef>
                <a:spcPts val="0"/>
              </a:spcBef>
              <a:spcAft>
                <a:spcPts val="800"/>
              </a:spcAft>
              <a:buFont typeface="Symbol" panose="05050102010706020507" pitchFamily="18" charset="2"/>
              <a:buChar char=""/>
            </a:pPr>
            <a:r>
              <a:rPr lang="en-US" dirty="0">
                <a:hlinkClick r:id="rId3"/>
              </a:rPr>
              <a:t>https://www.ecfr.gov/current/title-45/section-1321.69</a:t>
            </a:r>
            <a:endParaRPr lang="en-US" b="0" i="0" dirty="0">
              <a:solidFill>
                <a:srgbClr val="333333"/>
              </a:solidFill>
              <a:effectLst/>
              <a:latin typeface="Roboto" panose="02000000000000000000" pitchFamily="2" charset="0"/>
            </a:endParaRPr>
          </a:p>
          <a:p>
            <a:pPr marL="800100" marR="0" lvl="1" indent="-342900">
              <a:lnSpc>
                <a:spcPct val="107000"/>
              </a:lnSpc>
              <a:spcBef>
                <a:spcPts val="0"/>
              </a:spcBef>
              <a:spcAft>
                <a:spcPts val="800"/>
              </a:spcAft>
              <a:buFont typeface="Symbol" panose="05050102010706020507" pitchFamily="18" charset="2"/>
              <a:buChar char=""/>
            </a:pPr>
            <a:r>
              <a:rPr lang="en-US" b="0" i="0" dirty="0">
                <a:solidFill>
                  <a:srgbClr val="333333"/>
                </a:solidFill>
                <a:effectLst/>
                <a:latin typeface="Roboto" panose="02000000000000000000" pitchFamily="2" charset="0"/>
              </a:rPr>
              <a:t>https://www.ecfr.gov/current/title-45/section-1321.95</a:t>
            </a:r>
          </a:p>
          <a:p>
            <a:pPr marL="800100" marR="0" lvl="1" indent="-342900">
              <a:lnSpc>
                <a:spcPct val="107000"/>
              </a:lnSpc>
              <a:spcBef>
                <a:spcPts val="0"/>
              </a:spcBef>
              <a:spcAft>
                <a:spcPts val="800"/>
              </a:spcAft>
              <a:buFont typeface="Symbol" panose="05050102010706020507" pitchFamily="18" charset="2"/>
              <a:buChar char=""/>
            </a:pPr>
            <a:r>
              <a:rPr lang="en-US" dirty="0">
                <a:hlinkClick r:id="rId4"/>
              </a:rPr>
              <a:t>https://www.ecfr.gov/current/title-45/section-1321.103</a:t>
            </a:r>
            <a:endParaRPr lang="en-US" b="0" i="0"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939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r>
              <a:rPr lang="en-US" dirty="0"/>
              <a:t>ECFR: </a:t>
            </a:r>
            <a:r>
              <a:rPr lang="en-US" dirty="0">
                <a:hlinkClick r:id="rId3"/>
              </a:rPr>
              <a:t>https://www.ecfr.gov/current/title-45/part-1321/section-1321.3#p-1321.3(Greatest%20economic%20need)</a:t>
            </a:r>
            <a:endParaRPr lang="en-US" dirty="0"/>
          </a:p>
          <a:p>
            <a:pPr marL="158750" indent="0">
              <a:buNone/>
            </a:pPr>
            <a:endParaRPr lang="en-US" dirty="0"/>
          </a:p>
          <a:p>
            <a:pPr marL="158750" indent="0">
              <a:buNone/>
            </a:pPr>
            <a:r>
              <a:rPr lang="en-US" dirty="0">
                <a:hlinkClick r:id="rId4"/>
              </a:rPr>
              <a:t>https://www.ecfr.gov/current/title-45/part-1321/section-1321.3#p-1321.3(Greatest%20social%20need)</a:t>
            </a:r>
            <a:endParaRPr lang="en-US" dirty="0"/>
          </a:p>
        </p:txBody>
      </p:sp>
    </p:spTree>
    <p:extLst>
      <p:ext uri="{BB962C8B-B14F-4D97-AF65-F5344CB8AC3E}">
        <p14:creationId xmlns:p14="http://schemas.microsoft.com/office/powerpoint/2010/main" val="964945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ECFR: </a:t>
            </a:r>
          </a:p>
          <a:p>
            <a:pPr marL="800100" marR="0" lvl="1" indent="-342900">
              <a:lnSpc>
                <a:spcPct val="107000"/>
              </a:lnSpc>
              <a:spcBef>
                <a:spcPts val="0"/>
              </a:spcBef>
              <a:spcAft>
                <a:spcPts val="0"/>
              </a:spcAft>
              <a:buFont typeface="Symbol" panose="05050102010706020507" pitchFamily="18" charset="2"/>
              <a:buChar char=""/>
            </a:pPr>
            <a:r>
              <a:rPr lang="en-US" b="0" i="0" dirty="0">
                <a:solidFill>
                  <a:srgbClr val="333333"/>
                </a:solidFill>
                <a:effectLst/>
                <a:latin typeface="Roboto" panose="02000000000000000000" pitchFamily="2" charset="0"/>
              </a:rPr>
              <a:t>https://www.ecfr.gov/current/title-45/part-1321/section-1321.27#p-1321.27(j)</a:t>
            </a:r>
          </a:p>
          <a:p>
            <a:pPr marL="800100" marR="0" lvl="1" indent="-342900">
              <a:lnSpc>
                <a:spcPct val="107000"/>
              </a:lnSpc>
              <a:spcBef>
                <a:spcPts val="0"/>
              </a:spcBef>
              <a:spcAft>
                <a:spcPts val="0"/>
              </a:spcAft>
              <a:buFont typeface="Symbol" panose="05050102010706020507" pitchFamily="18" charset="2"/>
              <a:buChar char=""/>
            </a:pPr>
            <a:r>
              <a:rPr lang="en-US" b="0" i="0" dirty="0">
                <a:solidFill>
                  <a:srgbClr val="333333"/>
                </a:solidFill>
                <a:effectLst/>
                <a:latin typeface="Roboto" panose="02000000000000000000" pitchFamily="2" charset="0"/>
              </a:rPr>
              <a:t>https://www.ecfr.gov/current/title-45/part-1321/section-1321.87#p-1321.87(a)(1)(i)</a:t>
            </a:r>
          </a:p>
          <a:p>
            <a:pPr marL="800100" marR="0" lvl="1" indent="-342900">
              <a:lnSpc>
                <a:spcPct val="107000"/>
              </a:lnSpc>
              <a:spcBef>
                <a:spcPts val="0"/>
              </a:spcBef>
              <a:spcAft>
                <a:spcPts val="0"/>
              </a:spcAft>
              <a:buFont typeface="Symbol" panose="05050102010706020507" pitchFamily="18" charset="2"/>
              <a:buChar char=""/>
            </a:pPr>
            <a:r>
              <a:rPr lang="en-US" b="0" i="0" dirty="0">
                <a:solidFill>
                  <a:srgbClr val="333333"/>
                </a:solidFill>
                <a:effectLst/>
                <a:latin typeface="Roboto" panose="02000000000000000000" pitchFamily="2" charset="0"/>
              </a:rPr>
              <a:t>https://www.ecfr.gov/current/title-45/section-1321.49</a:t>
            </a:r>
          </a:p>
          <a:p>
            <a:pPr marL="800100" marR="0" lvl="1" indent="-342900">
              <a:lnSpc>
                <a:spcPct val="107000"/>
              </a:lnSpc>
              <a:spcBef>
                <a:spcPts val="0"/>
              </a:spcBef>
              <a:spcAft>
                <a:spcPts val="0"/>
              </a:spcAft>
              <a:buFont typeface="Symbol" panose="05050102010706020507" pitchFamily="18" charset="2"/>
              <a:buChar char=""/>
            </a:pPr>
            <a:r>
              <a:rPr lang="en-US" b="0" i="0" dirty="0">
                <a:solidFill>
                  <a:srgbClr val="333333"/>
                </a:solidFill>
                <a:effectLst/>
                <a:latin typeface="Roboto" panose="02000000000000000000" pitchFamily="2" charset="0"/>
              </a:rPr>
              <a:t>https://www.ecfr.gov/current/title-45/section-1321.51</a:t>
            </a:r>
          </a:p>
          <a:p>
            <a:pPr marL="800100" marR="0" lvl="1"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4369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nSpc>
                <a:spcPct val="107000"/>
              </a:lnSpc>
              <a:spcBef>
                <a:spcPts val="0"/>
              </a:spcBef>
              <a:spcAft>
                <a:spcPts val="80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Arial" panose="020B0604020202020204" pitchFamily="34" charset="0"/>
              </a:rPr>
              <a:t>ECFR: </a:t>
            </a:r>
          </a:p>
          <a:p>
            <a:pPr marL="628650" marR="0" lvl="1" indent="-171450">
              <a:lnSpc>
                <a:spcPct val="107000"/>
              </a:lnSpc>
              <a:spcBef>
                <a:spcPts val="0"/>
              </a:spcBef>
              <a:spcAft>
                <a:spcPts val="800"/>
              </a:spcAft>
            </a:pPr>
            <a:r>
              <a:rPr lang="en-US" b="0" i="0" dirty="0">
                <a:solidFill>
                  <a:srgbClr val="333333"/>
                </a:solidFill>
                <a:effectLst/>
                <a:latin typeface="Roboto" panose="02000000000000000000" pitchFamily="2" charset="0"/>
              </a:rPr>
              <a:t>https://www.ecfr.gov/current/title-45/section-1321.63</a:t>
            </a:r>
          </a:p>
          <a:p>
            <a:pPr marL="628650" marR="0" lvl="1" indent="-171450">
              <a:lnSpc>
                <a:spcPct val="107000"/>
              </a:lnSpc>
              <a:spcBef>
                <a:spcPts val="0"/>
              </a:spcBef>
              <a:spcAft>
                <a:spcPts val="800"/>
              </a:spcAft>
            </a:pPr>
            <a:r>
              <a:rPr lang="en-US" b="0" i="0" dirty="0">
                <a:solidFill>
                  <a:srgbClr val="333333"/>
                </a:solidFill>
                <a:effectLst/>
                <a:latin typeface="Roboto" panose="02000000000000000000" pitchFamily="2" charset="0"/>
              </a:rPr>
              <a:t>https://www.ecfr.gov/current/title-45/section-1321.65</a:t>
            </a:r>
          </a:p>
          <a:p>
            <a:pPr marL="628650" marR="0" lvl="1" indent="-171450">
              <a:lnSpc>
                <a:spcPct val="107000"/>
              </a:lnSpc>
              <a:spcBef>
                <a:spcPts val="0"/>
              </a:spcBef>
              <a:spcAft>
                <a:spcPts val="800"/>
              </a:spcAft>
            </a:pPr>
            <a:r>
              <a:rPr lang="en-US" b="0" i="0" dirty="0">
                <a:solidFill>
                  <a:srgbClr val="333333"/>
                </a:solidFill>
                <a:effectLst/>
                <a:latin typeface="Roboto" panose="02000000000000000000" pitchFamily="2" charset="0"/>
              </a:rPr>
              <a:t>https://www.ecfr.gov/current/title-45/part-1321/section-1321.87#p-1321.87(a)(1)(i)</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9432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a:ea typeface="Calibri"/>
                <a:cs typeface="Calibri"/>
              </a:rPr>
              <a:t>ECFR:</a:t>
            </a:r>
          </a:p>
          <a:p>
            <a:pPr marL="800100" marR="0" lvl="1" indent="-342900">
              <a:lnSpc>
                <a:spcPct val="107000"/>
              </a:lnSpc>
              <a:spcBef>
                <a:spcPts val="0"/>
              </a:spcBef>
              <a:spcAft>
                <a:spcPts val="800"/>
              </a:spcAft>
              <a:buFont typeface="Symbol" panose="05050102010706020507" pitchFamily="18" charset="2"/>
              <a:buChar char=""/>
            </a:pPr>
            <a:r>
              <a:rPr lang="en-US" b="0" i="0" dirty="0">
                <a:solidFill>
                  <a:srgbClr val="333333"/>
                </a:solidFill>
                <a:effectLst/>
                <a:latin typeface="Roboto"/>
                <a:cs typeface="Roboto"/>
              </a:rPr>
              <a:t>https://www.ecfr.gov/current/title-45/section-1321.99</a:t>
            </a:r>
          </a:p>
          <a:p>
            <a:pPr marL="800100" marR="0" lvl="1" indent="-342900">
              <a:lnSpc>
                <a:spcPct val="107000"/>
              </a:lnSpc>
              <a:spcBef>
                <a:spcPts val="0"/>
              </a:spcBef>
              <a:spcAft>
                <a:spcPts val="800"/>
              </a:spcAft>
              <a:buFont typeface="Symbol" panose="05050102010706020507" pitchFamily="18" charset="2"/>
              <a:buChar char=""/>
            </a:pPr>
            <a:r>
              <a:rPr lang="en-US" b="0" i="0" dirty="0">
                <a:solidFill>
                  <a:srgbClr val="333333"/>
                </a:solidFill>
                <a:effectLst/>
                <a:latin typeface="Roboto"/>
                <a:cs typeface="Roboto"/>
              </a:rPr>
              <a:t>https://www.ecfr.gov/current/title-45/section-1321.101</a:t>
            </a:r>
          </a:p>
          <a:p>
            <a:pPr marL="800100" marR="0" lvl="1" indent="-342900">
              <a:lnSpc>
                <a:spcPct val="107000"/>
              </a:lnSpc>
              <a:spcBef>
                <a:spcPts val="0"/>
              </a:spcBef>
              <a:spcAft>
                <a:spcPts val="800"/>
              </a:spcAft>
              <a:buFont typeface="Symbol" panose="05050102010706020507" pitchFamily="18" charset="2"/>
              <a:buChar char=""/>
            </a:pPr>
            <a:r>
              <a:rPr lang="en-US" dirty="0">
                <a:hlinkClick r:id="rId3"/>
              </a:rPr>
              <a:t>https://www.ecfr.gov/current/title-45/part-1321#p-1321.101(b)</a:t>
            </a:r>
            <a:endParaRPr lang="en-US" b="0" i="0" dirty="0">
              <a:solidFill>
                <a:srgbClr val="333333"/>
              </a:solidFill>
              <a:effectLst/>
              <a:latin typeface="Roboto" panose="02000000000000000000" pitchFamily="2" charset="0"/>
            </a:endParaRPr>
          </a:p>
          <a:p>
            <a:pPr marL="800100" marR="0" lvl="1" indent="-342900">
              <a:lnSpc>
                <a:spcPct val="107000"/>
              </a:lnSpc>
              <a:spcBef>
                <a:spcPts val="0"/>
              </a:spcBef>
              <a:spcAft>
                <a:spcPts val="800"/>
              </a:spcAft>
              <a:buFont typeface="Symbol" panose="05050102010706020507" pitchFamily="18" charset="2"/>
              <a:buChar char=""/>
            </a:pPr>
            <a:r>
              <a:rPr lang="en-US" dirty="0">
                <a:hlinkClick r:id="rId4"/>
              </a:rPr>
              <a:t>https://www.ecfr.gov/current/title-45/part-1321#p-1321.31(b)</a:t>
            </a:r>
          </a:p>
          <a:p>
            <a:pPr marL="457200" lvl="1" indent="0">
              <a:lnSpc>
                <a:spcPct val="107000"/>
              </a:lnSpc>
              <a:spcAft>
                <a:spcPts val="800"/>
              </a:spcAft>
              <a:buNone/>
            </a:pPr>
            <a:endParaRPr lang="en-US" dirty="0"/>
          </a:p>
          <a:p>
            <a:pPr marL="800100" lvl="1" indent="-342900">
              <a:lnSpc>
                <a:spcPct val="107000"/>
              </a:lnSpc>
              <a:spcAft>
                <a:spcPts val="800"/>
              </a:spcAft>
              <a:buFont typeface="Symbol" panose="05050102010706020507" pitchFamily="18" charset="2"/>
              <a:buChar char=""/>
            </a:pPr>
            <a:endParaRPr lang="en-US" dirty="0"/>
          </a:p>
          <a:p>
            <a:pPr marL="457200" lvl="1" indent="0">
              <a:lnSpc>
                <a:spcPct val="107000"/>
              </a:lnSpc>
              <a:spcAft>
                <a:spcPts val="800"/>
              </a:spcAft>
              <a:buNone/>
            </a:pPr>
            <a:endParaRPr lang="en-US" dirty="0"/>
          </a:p>
        </p:txBody>
      </p:sp>
    </p:spTree>
    <p:extLst>
      <p:ext uri="{BB962C8B-B14F-4D97-AF65-F5344CB8AC3E}">
        <p14:creationId xmlns:p14="http://schemas.microsoft.com/office/powerpoint/2010/main" val="409264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 you, Louise, for that introduction. Now, I will provide a brief background to the OAA Senior Nutrition Program.</a:t>
            </a:r>
          </a:p>
        </p:txBody>
      </p:sp>
    </p:spTree>
    <p:extLst>
      <p:ext uri="{BB962C8B-B14F-4D97-AF65-F5344CB8AC3E}">
        <p14:creationId xmlns:p14="http://schemas.microsoft.com/office/powerpoint/2010/main" val="259077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1076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1040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914400" marR="0" lvl="2" indent="0">
              <a:lnSpc>
                <a:spcPct val="107000"/>
              </a:lnSpc>
              <a:spcBef>
                <a:spcPts val="0"/>
              </a:spcBef>
              <a:spcAft>
                <a:spcPts val="800"/>
              </a:spcAft>
              <a:buFont typeface="Wingdings" panose="05000000000000000000" pitchFamily="2" charset="2"/>
              <a:buNone/>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914400" marR="0" lvl="2" indent="0">
              <a:lnSpc>
                <a:spcPct val="107000"/>
              </a:lnSpc>
              <a:spcBef>
                <a:spcPts val="0"/>
              </a:spcBef>
              <a:spcAft>
                <a:spcPts val="800"/>
              </a:spcAft>
              <a:buFont typeface="Wingdings" panose="05000000000000000000" pitchFamily="2" charset="2"/>
              <a:buNone/>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914400" marR="0" lvl="2" indent="0">
              <a:lnSpc>
                <a:spcPct val="107000"/>
              </a:lnSpc>
              <a:spcBef>
                <a:spcPts val="0"/>
              </a:spcBef>
              <a:spcAft>
                <a:spcPts val="800"/>
              </a:spcAft>
              <a:buFont typeface="Wingdings" panose="05000000000000000000" pitchFamily="2" charset="2"/>
              <a:buNone/>
            </a:pPr>
            <a:r>
              <a:rPr lang="en-US" sz="1100" dirty="0">
                <a:effectLst/>
                <a:latin typeface="Calibri"/>
                <a:ea typeface="Calibri"/>
                <a:cs typeface="Calibri"/>
              </a:rPr>
              <a:t>ECFR: </a:t>
            </a:r>
            <a:r>
              <a:rPr lang="en-US" b="0" i="0" dirty="0">
                <a:solidFill>
                  <a:srgbClr val="333333"/>
                </a:solidFill>
                <a:effectLst/>
                <a:latin typeface="Roboto"/>
                <a:cs typeface="Roboto"/>
              </a:rPr>
              <a:t>https://www.ecfr.gov/current/title-45/section-1321.81 </a:t>
            </a:r>
            <a:endParaRPr lang="en-US" sz="1100" dirty="0">
              <a:effectLst/>
              <a:latin typeface="Roboto"/>
              <a:ea typeface="Calibri" panose="020F0502020204030204" pitchFamily="34" charset="0"/>
              <a:cs typeface="Roboto"/>
            </a:endParaRPr>
          </a:p>
        </p:txBody>
      </p:sp>
    </p:spTree>
    <p:extLst>
      <p:ext uri="{BB962C8B-B14F-4D97-AF65-F5344CB8AC3E}">
        <p14:creationId xmlns:p14="http://schemas.microsoft.com/office/powerpoint/2010/main" val="379932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085850" marR="0" lvl="2" indent="-17145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nSpc>
                <a:spcPct val="107000"/>
              </a:lnSpc>
              <a:spcBef>
                <a:spcPts val="0"/>
              </a:spcBef>
              <a:spcAft>
                <a:spcPts val="80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Arial" panose="020B0604020202020204" pitchFamily="34" charset="0"/>
              </a:rPr>
              <a:t>ECFR: </a:t>
            </a:r>
            <a:r>
              <a:rPr lang="en-US" b="0" i="0" dirty="0">
                <a:solidFill>
                  <a:srgbClr val="333333"/>
                </a:solidFill>
                <a:effectLst/>
                <a:latin typeface="Roboto" panose="02000000000000000000" pitchFamily="2" charset="0"/>
              </a:rPr>
              <a:t>https://www.ecfr.gov/current/title-45/section-1321.87</a:t>
            </a:r>
          </a:p>
          <a:p>
            <a:pPr marL="457200" marR="0" lvl="1" indent="0">
              <a:lnSpc>
                <a:spcPct val="107000"/>
              </a:lnSpc>
              <a:spcBef>
                <a:spcPts val="0"/>
              </a:spcBef>
              <a:spcAft>
                <a:spcPts val="800"/>
              </a:spcAft>
              <a:buFont typeface="Courier New" panose="02070309020205020404" pitchFamily="49" charset="0"/>
              <a:buNone/>
            </a:pPr>
            <a:r>
              <a:rPr lang="en-US" dirty="0"/>
              <a:t>https://www.dietaryguidelines.gov/</a:t>
            </a:r>
          </a:p>
          <a:p>
            <a:pPr marL="457200" marR="0" lvl="1" indent="0">
              <a:lnSpc>
                <a:spcPct val="107000"/>
              </a:lnSpc>
              <a:spcBef>
                <a:spcPts val="0"/>
              </a:spcBef>
              <a:spcAft>
                <a:spcPts val="800"/>
              </a:spcAft>
              <a:buFont typeface="Courier New" panose="02070309020205020404" pitchFamily="49" charset="0"/>
              <a:buNone/>
            </a:pPr>
            <a:r>
              <a:rPr lang="en-US" b="0" i="0" dirty="0">
                <a:solidFill>
                  <a:srgbClr val="333333"/>
                </a:solidFill>
                <a:effectLst/>
                <a:latin typeface="Roboto" panose="02000000000000000000" pitchFamily="2" charset="0"/>
              </a:rPr>
              <a:t>https://health.gov/our-work/nutrition-physical-activity/dietary-guidelines/dietary-reference-intakes/applying-dietary-reference-intakes-professional-settings  </a:t>
            </a:r>
            <a:endParaRPr lang="en-US" dirty="0"/>
          </a:p>
        </p:txBody>
      </p:sp>
    </p:spTree>
    <p:extLst>
      <p:ext uri="{BB962C8B-B14F-4D97-AF65-F5344CB8AC3E}">
        <p14:creationId xmlns:p14="http://schemas.microsoft.com/office/powerpoint/2010/main" val="47744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nSpc>
                <a:spcPct val="107000"/>
              </a:lnSpc>
              <a:spcBef>
                <a:spcPts val="0"/>
              </a:spcBef>
              <a:spcAft>
                <a:spcPts val="800"/>
              </a:spcAft>
              <a:buFont typeface="Courier New" panose="02070309020205020404" pitchFamily="49" charset="0"/>
              <a:buNone/>
            </a:pPr>
            <a:r>
              <a:rPr lang="en-US" sz="1100" dirty="0">
                <a:effectLst/>
                <a:latin typeface="Calibri"/>
                <a:ea typeface="Calibri"/>
                <a:cs typeface="Calibri"/>
              </a:rPr>
              <a:t>ECFR: </a:t>
            </a:r>
            <a:r>
              <a:rPr lang="en-US" b="0" i="0" dirty="0">
                <a:solidFill>
                  <a:srgbClr val="333333"/>
                </a:solidFill>
                <a:effectLst/>
                <a:latin typeface="Roboto"/>
                <a:cs typeface="Roboto"/>
              </a:rPr>
              <a:t>https://www.ecfr.gov/current/title-45/section-1321.87</a:t>
            </a:r>
            <a:endParaRPr lang="en-US" dirty="0">
              <a:latin typeface="Roboto"/>
              <a:cs typeface="Roboto"/>
            </a:endParaRPr>
          </a:p>
        </p:txBody>
      </p:sp>
    </p:spTree>
    <p:extLst>
      <p:ext uri="{BB962C8B-B14F-4D97-AF65-F5344CB8AC3E}">
        <p14:creationId xmlns:p14="http://schemas.microsoft.com/office/powerpoint/2010/main" val="2207705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nSpc>
                <a:spcPct val="107000"/>
              </a:lnSpc>
              <a:spcBef>
                <a:spcPts val="0"/>
              </a:spcBef>
              <a:spcAft>
                <a:spcPts val="800"/>
              </a:spcAft>
              <a:buFont typeface="Courier New" panose="02070309020205020404" pitchFamily="49" charset="0"/>
              <a:buNone/>
            </a:pPr>
            <a:r>
              <a:rPr lang="en-US" sz="1100" dirty="0">
                <a:effectLst/>
                <a:latin typeface="Calibri"/>
                <a:ea typeface="Calibri"/>
                <a:cs typeface="Calibri"/>
              </a:rPr>
              <a:t>ECFR: </a:t>
            </a:r>
            <a:r>
              <a:rPr lang="en-US" b="0" i="0" dirty="0">
                <a:solidFill>
                  <a:srgbClr val="333333"/>
                </a:solidFill>
                <a:effectLst/>
                <a:latin typeface="Roboto"/>
                <a:cs typeface="Roboto"/>
              </a:rPr>
              <a:t>https://www.ecfr.gov/current/title-45/section-1321.87</a:t>
            </a:r>
            <a:endParaRPr lang="en-US" dirty="0">
              <a:latin typeface="Roboto"/>
              <a:cs typeface="Roboto"/>
            </a:endParaRPr>
          </a:p>
        </p:txBody>
      </p:sp>
    </p:spTree>
    <p:extLst>
      <p:ext uri="{BB962C8B-B14F-4D97-AF65-F5344CB8AC3E}">
        <p14:creationId xmlns:p14="http://schemas.microsoft.com/office/powerpoint/2010/main" val="969360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nSpc>
                <a:spcPct val="107000"/>
              </a:lnSpc>
              <a:spcBef>
                <a:spcPts val="0"/>
              </a:spcBef>
              <a:spcAft>
                <a:spcPts val="800"/>
              </a:spcAft>
              <a:buFont typeface="Courier New" panose="02070309020205020404" pitchFamily="49" charset="0"/>
              <a:buNone/>
            </a:pPr>
            <a:r>
              <a:rPr lang="en-US" sz="1100" dirty="0">
                <a:effectLst/>
                <a:latin typeface="Calibri"/>
                <a:ea typeface="Calibri" panose="020F0502020204030204" pitchFamily="34" charset="0"/>
                <a:cs typeface="Calibri"/>
              </a:rPr>
              <a:t>ECFR: </a:t>
            </a:r>
            <a:r>
              <a:rPr lang="en-US" b="0" i="0" dirty="0">
                <a:solidFill>
                  <a:srgbClr val="333333"/>
                </a:solidFill>
                <a:effectLst/>
                <a:latin typeface="Roboto"/>
                <a:cs typeface="Roboto"/>
              </a:rPr>
              <a:t>https://www.ecfr.gov/current/title-45/section-1321.87</a:t>
            </a:r>
            <a:endParaRPr lang="en-US" dirty="0">
              <a:latin typeface="Roboto"/>
              <a:cs typeface="Roboto"/>
            </a:endParaRPr>
          </a:p>
        </p:txBody>
      </p:sp>
    </p:spTree>
    <p:extLst>
      <p:ext uri="{BB962C8B-B14F-4D97-AF65-F5344CB8AC3E}">
        <p14:creationId xmlns:p14="http://schemas.microsoft.com/office/powerpoint/2010/main" val="2231153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dirty="0">
                <a:hlinkClick r:id="rId3"/>
              </a:rPr>
              <a:t>https://www.ecfr.gov/current/title-45/section-1321.87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58750" indent="0">
              <a:buNone/>
            </a:pPr>
            <a:endParaRPr lang="en-US" dirty="0"/>
          </a:p>
        </p:txBody>
      </p:sp>
    </p:spTree>
    <p:extLst>
      <p:ext uri="{BB962C8B-B14F-4D97-AF65-F5344CB8AC3E}">
        <p14:creationId xmlns:p14="http://schemas.microsoft.com/office/powerpoint/2010/main" val="1984867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pPr marL="457200" marR="0" lvl="1" indent="0">
              <a:lnSpc>
                <a:spcPct val="107000"/>
              </a:lnSpc>
              <a:spcBef>
                <a:spcPts val="0"/>
              </a:spcBef>
              <a:spcAft>
                <a:spcPts val="800"/>
              </a:spcAft>
              <a:buFont typeface="Courier New" panose="02070309020205020404" pitchFamily="49" charset="0"/>
              <a:buNone/>
            </a:pPr>
            <a:r>
              <a:rPr lang="en-US" sz="1100" dirty="0">
                <a:effectLst/>
                <a:latin typeface="Calibri"/>
                <a:ea typeface="Calibri"/>
                <a:cs typeface="Calibri"/>
              </a:rPr>
              <a:t>ECFR:</a:t>
            </a:r>
          </a:p>
          <a:p>
            <a:pPr marL="457200" marR="0" lvl="1" indent="0">
              <a:lnSpc>
                <a:spcPct val="107000"/>
              </a:lnSpc>
              <a:spcBef>
                <a:spcPts val="0"/>
              </a:spcBef>
              <a:spcAft>
                <a:spcPts val="800"/>
              </a:spcAft>
              <a:buFont typeface="Courier New" panose="02070309020205020404" pitchFamily="49" charset="0"/>
              <a:buNone/>
            </a:pPr>
            <a:r>
              <a:rPr lang="en-US" b="0" i="0" dirty="0">
                <a:solidFill>
                  <a:srgbClr val="333333"/>
                </a:solidFill>
                <a:effectLst/>
                <a:latin typeface="Roboto"/>
                <a:cs typeface="Roboto"/>
              </a:rPr>
              <a:t>-https://www.ecfr.gov/current/title-45/section-1321.27</a:t>
            </a:r>
            <a:endParaRPr lang="en-US" sz="1100" b="0" i="0" dirty="0">
              <a:solidFill>
                <a:srgbClr val="333333"/>
              </a:solidFill>
              <a:effectLst/>
              <a:latin typeface="Roboto"/>
              <a:ea typeface="Calibri" panose="020F0502020204030204" pitchFamily="34" charset="0"/>
              <a:cs typeface="Roboto"/>
            </a:endParaRPr>
          </a:p>
          <a:p>
            <a:pPr marL="457200" marR="0" lvl="1" indent="0">
              <a:lnSpc>
                <a:spcPct val="107000"/>
              </a:lnSpc>
              <a:spcBef>
                <a:spcPts val="0"/>
              </a:spcBef>
              <a:spcAft>
                <a:spcPts val="800"/>
              </a:spcAft>
              <a:buFont typeface="Courier New" panose="02070309020205020404" pitchFamily="49" charset="0"/>
              <a:buNone/>
            </a:pPr>
            <a:r>
              <a:rPr lang="en-US" b="0" i="0" dirty="0">
                <a:solidFill>
                  <a:srgbClr val="333333"/>
                </a:solidFill>
                <a:effectLst/>
                <a:latin typeface="Roboto"/>
                <a:cs typeface="Roboto"/>
              </a:rPr>
              <a:t>-https://www.ecfr.gov/current/title-45/part-1321/section-1321.31#p-1321.31(a)</a:t>
            </a:r>
          </a:p>
          <a:p>
            <a:pPr marL="457200" marR="0" lvl="1" indent="0">
              <a:lnSpc>
                <a:spcPct val="107000"/>
              </a:lnSpc>
              <a:spcBef>
                <a:spcPts val="0"/>
              </a:spcBef>
              <a:spcAft>
                <a:spcPts val="800"/>
              </a:spcAft>
              <a:buFont typeface="Courier New" panose="02070309020205020404" pitchFamily="49" charset="0"/>
              <a:buNone/>
            </a:pPr>
            <a:r>
              <a:rPr lang="en-US" b="0" i="0" dirty="0">
                <a:solidFill>
                  <a:srgbClr val="333333"/>
                </a:solidFill>
                <a:effectLst/>
                <a:latin typeface="Roboto"/>
                <a:cs typeface="Roboto"/>
              </a:rPr>
              <a:t>-https://www.ecfr.gov/current/title-45/section-1321.65</a:t>
            </a:r>
            <a:endParaRPr lang="en-US" sz="1100" dirty="0">
              <a:effectLst/>
              <a:latin typeface="Roboto"/>
              <a:ea typeface="Calibri" panose="020F0502020204030204" pitchFamily="34" charset="0"/>
              <a:cs typeface="Roboto"/>
            </a:endParaRPr>
          </a:p>
        </p:txBody>
      </p:sp>
    </p:spTree>
    <p:extLst>
      <p:ext uri="{BB962C8B-B14F-4D97-AF65-F5344CB8AC3E}">
        <p14:creationId xmlns:p14="http://schemas.microsoft.com/office/powerpoint/2010/main" val="2826897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nSpc>
                <a:spcPct val="107000"/>
              </a:lnSpc>
              <a:spcBef>
                <a:spcPts val="0"/>
              </a:spcBef>
              <a:spcAft>
                <a:spcPts val="80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Arial" panose="020B0604020202020204" pitchFamily="34" charset="0"/>
              </a:rPr>
              <a:t>ECFR: </a:t>
            </a:r>
            <a:r>
              <a:rPr lang="en-US" b="0" i="0" dirty="0">
                <a:solidFill>
                  <a:srgbClr val="333333"/>
                </a:solidFill>
                <a:effectLst/>
                <a:latin typeface="Roboto" panose="02000000000000000000" pitchFamily="2" charset="0"/>
              </a:rPr>
              <a:t>https://www.ecfr.gov/current/title-45/part-1321/section-1321.87#p-1321.87(a)(1)(ii)</a:t>
            </a:r>
          </a:p>
          <a:p>
            <a:pPr marL="457200" marR="0" lvl="1" indent="0">
              <a:lnSpc>
                <a:spcPct val="107000"/>
              </a:lnSpc>
              <a:spcBef>
                <a:spcPts val="0"/>
              </a:spcBef>
              <a:spcAft>
                <a:spcPts val="800"/>
              </a:spcAft>
              <a:buFont typeface="Courier New" panose="02070309020205020404" pitchFamily="49" charset="0"/>
              <a:buNone/>
            </a:pPr>
            <a:r>
              <a:rPr lang="en-US" b="0" i="0" dirty="0">
                <a:solidFill>
                  <a:srgbClr val="333333"/>
                </a:solidFill>
                <a:effectLst/>
                <a:latin typeface="Roboto" panose="02000000000000000000" pitchFamily="2" charset="0"/>
              </a:rPr>
              <a:t>-https://www.ecfr.gov/current/title-45/part-1321/section-1321.87#p-1321.87(a)(1)(iii)</a:t>
            </a:r>
          </a:p>
          <a:p>
            <a:pPr marL="457200" marR="0" lvl="1" indent="0">
              <a:lnSpc>
                <a:spcPct val="107000"/>
              </a:lnSpc>
              <a:spcBef>
                <a:spcPts val="0"/>
              </a:spcBef>
              <a:spcAft>
                <a:spcPts val="800"/>
              </a:spcAft>
              <a:buFont typeface="Courier New" panose="02070309020205020404" pitchFamily="49" charset="0"/>
              <a:buNone/>
            </a:pPr>
            <a:r>
              <a:rPr lang="en-US" b="0" i="0" dirty="0">
                <a:solidFill>
                  <a:srgbClr val="333333"/>
                </a:solidFill>
                <a:effectLst/>
                <a:latin typeface="Roboto" panose="02000000000000000000" pitchFamily="2" charset="0"/>
              </a:rPr>
              <a:t>-https://www.ecfr.gov/current/title-45/part-1321/section-1321.9#p-1321.9(c)(2)(iii)</a:t>
            </a:r>
            <a:endParaRPr lang="en-US" dirty="0"/>
          </a:p>
        </p:txBody>
      </p:sp>
    </p:spTree>
    <p:extLst>
      <p:ext uri="{BB962C8B-B14F-4D97-AF65-F5344CB8AC3E}">
        <p14:creationId xmlns:p14="http://schemas.microsoft.com/office/powerpoint/2010/main" val="305854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endParaRPr lang="en-US" dirty="0"/>
          </a:p>
          <a:p>
            <a:pPr marL="615950" lvl="1" indent="0">
              <a:buNone/>
            </a:pPr>
            <a:endParaRPr lang="en-US" dirty="0"/>
          </a:p>
          <a:p>
            <a:pPr marL="615950" lvl="1" indent="0">
              <a:buNone/>
            </a:pPr>
            <a:r>
              <a:rPr lang="en-US" dirty="0"/>
              <a:t>ECFR: </a:t>
            </a:r>
            <a:r>
              <a:rPr lang="en-US" b="0" i="0" dirty="0">
                <a:solidFill>
                  <a:srgbClr val="333333"/>
                </a:solidFill>
                <a:effectLst/>
                <a:latin typeface="Roboto" panose="02000000000000000000" pitchFamily="2" charset="0"/>
              </a:rPr>
              <a:t>https://www.ecfr.gov/current/title-45/part-1321/section-1321.27#p-1321.27(j)</a:t>
            </a:r>
            <a:endParaRPr lang="en-US" dirty="0"/>
          </a:p>
        </p:txBody>
      </p:sp>
    </p:spTree>
    <p:extLst>
      <p:ext uri="{BB962C8B-B14F-4D97-AF65-F5344CB8AC3E}">
        <p14:creationId xmlns:p14="http://schemas.microsoft.com/office/powerpoint/2010/main" val="3274674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en-US" dirty="0"/>
          </a:p>
          <a:p>
            <a:pPr lvl="1"/>
            <a:endParaRPr lang="en-US" dirty="0"/>
          </a:p>
          <a:p>
            <a:pPr marL="615950" lvl="1" indent="0">
              <a:buNone/>
            </a:pPr>
            <a:r>
              <a:rPr lang="en-US" dirty="0"/>
              <a:t>ECFR:</a:t>
            </a:r>
          </a:p>
          <a:p>
            <a:pPr marL="615950" lvl="1" indent="0">
              <a:buNone/>
            </a:pPr>
            <a:r>
              <a:rPr lang="en-US" dirty="0"/>
              <a:t>-</a:t>
            </a:r>
            <a:r>
              <a:rPr lang="en-US" b="0" i="0" dirty="0">
                <a:solidFill>
                  <a:srgbClr val="333333"/>
                </a:solidFill>
                <a:effectLst/>
                <a:latin typeface="Roboto" panose="02000000000000000000" pitchFamily="2" charset="0"/>
              </a:rPr>
              <a:t>https://www.ecfr.gov/current/title-45/part-1321/section-1321.31#p-1321.31(a)</a:t>
            </a:r>
          </a:p>
          <a:p>
            <a:pPr marL="615950" lvl="1" indent="0">
              <a:buNone/>
            </a:pPr>
            <a:r>
              <a:rPr lang="en-US" b="0" i="0" dirty="0">
                <a:solidFill>
                  <a:srgbClr val="333333"/>
                </a:solidFill>
                <a:effectLst/>
                <a:latin typeface="Roboto" panose="02000000000000000000" pitchFamily="2" charset="0"/>
              </a:rPr>
              <a:t>-https://www.ecfr.gov/current/title-45/section-1321.33</a:t>
            </a:r>
            <a:endParaRPr lang="en-US" dirty="0"/>
          </a:p>
        </p:txBody>
      </p:sp>
    </p:spTree>
    <p:extLst>
      <p:ext uri="{BB962C8B-B14F-4D97-AF65-F5344CB8AC3E}">
        <p14:creationId xmlns:p14="http://schemas.microsoft.com/office/powerpoint/2010/main" val="194056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p:txBody>
      </p:sp>
      <p:sp>
        <p:nvSpPr>
          <p:cNvPr id="242" name="Google Shape;2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2"/>
            <a:endParaRPr lang="en-US" dirty="0"/>
          </a:p>
          <a:p>
            <a:pPr marL="1073150" lvl="2" indent="0">
              <a:buNone/>
            </a:pPr>
            <a:endParaRPr lang="en-US" dirty="0"/>
          </a:p>
          <a:p>
            <a:pPr marL="1073150" lvl="2" indent="0">
              <a:buNone/>
            </a:pPr>
            <a:r>
              <a:rPr lang="en-US" dirty="0"/>
              <a:t>ECFR:</a:t>
            </a:r>
          </a:p>
          <a:p>
            <a:pPr marL="1073150" lvl="2" indent="0">
              <a:buNone/>
            </a:pPr>
            <a:r>
              <a:rPr lang="en-US" dirty="0"/>
              <a:t>-</a:t>
            </a:r>
            <a:r>
              <a:rPr lang="en-US" b="0" i="0" dirty="0">
                <a:solidFill>
                  <a:srgbClr val="333333"/>
                </a:solidFill>
                <a:effectLst/>
                <a:latin typeface="Roboto" panose="02000000000000000000" pitchFamily="2" charset="0"/>
              </a:rPr>
              <a:t>https://www.ecfr.gov/current/title-45/section-1321.65</a:t>
            </a:r>
          </a:p>
          <a:p>
            <a:pPr marL="1073150" lvl="2" indent="0">
              <a:buNone/>
            </a:pPr>
            <a:r>
              <a:rPr lang="en-US" b="0" i="0" dirty="0">
                <a:solidFill>
                  <a:srgbClr val="333333"/>
                </a:solidFill>
                <a:effectLst/>
                <a:latin typeface="Roboto" panose="02000000000000000000" pitchFamily="2" charset="0"/>
              </a:rPr>
              <a:t>-https://www.ecfr.gov/current/title-45/part-1321/section-1321.65#p-1321.65(b)(10)</a:t>
            </a:r>
          </a:p>
          <a:p>
            <a:pPr marL="1073150" lvl="2" indent="0">
              <a:buNone/>
            </a:pPr>
            <a:r>
              <a:rPr lang="en-US" b="0" i="0" dirty="0">
                <a:solidFill>
                  <a:srgbClr val="333333"/>
                </a:solidFill>
                <a:effectLst/>
                <a:latin typeface="Roboto" panose="02000000000000000000" pitchFamily="2" charset="0"/>
              </a:rPr>
              <a:t>-https://www.ecfr.gov/current/title-45/part-1321/section-1321.87#p-1321.87(a)(1)(i)</a:t>
            </a:r>
          </a:p>
          <a:p>
            <a:pPr marL="1073150" lvl="2" indent="0">
              <a:buNone/>
            </a:pPr>
            <a:r>
              <a:rPr lang="en-US" b="0" i="0" dirty="0">
                <a:solidFill>
                  <a:srgbClr val="333333"/>
                </a:solidFill>
                <a:effectLst/>
                <a:latin typeface="Roboto" panose="02000000000000000000" pitchFamily="2" charset="0"/>
              </a:rPr>
              <a:t>-https://www.ecfr.gov/current/title-45/part-1321/section-1321.87#p-1321.87(a)(1)(iii)</a:t>
            </a:r>
            <a:endParaRPr lang="en-US" dirty="0"/>
          </a:p>
        </p:txBody>
      </p:sp>
    </p:spTree>
    <p:extLst>
      <p:ext uri="{BB962C8B-B14F-4D97-AF65-F5344CB8AC3E}">
        <p14:creationId xmlns:p14="http://schemas.microsoft.com/office/powerpoint/2010/main" val="2026266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707416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7728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32049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endParaRPr lang="en-US" dirty="0"/>
          </a:p>
          <a:p>
            <a:pPr marL="615950" lvl="1" indent="0">
              <a:buNone/>
            </a:pPr>
            <a:r>
              <a:rPr lang="en-US" dirty="0"/>
              <a:t>--------------------------</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Hyperlinks: https://www.govinfo.gov/content/pkg/FR-2024-02-14/pdf/2024-01913.pdf ​​</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dirty="0">
                <a:hlinkClick r:id="rId3"/>
              </a:rPr>
              <a:t>https://acl.gov/sites/default/files/TIII_SelectTopicAreasToReview-SUA2024_508.pdf</a:t>
            </a:r>
            <a:endParaRPr lang="en-US" dirty="0"/>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dirty="0">
                <a:hlinkClick r:id="rId4"/>
              </a:rPr>
              <a:t>https://acl.gov/sites/default/files/OAA_Reg_1988-2024_CrosswalkChart_508.pdf</a:t>
            </a:r>
            <a:endParaRPr lang="en-US" dirty="0"/>
          </a:p>
        </p:txBody>
      </p:sp>
    </p:spTree>
    <p:extLst>
      <p:ext uri="{BB962C8B-B14F-4D97-AF65-F5344CB8AC3E}">
        <p14:creationId xmlns:p14="http://schemas.microsoft.com/office/powerpoint/2010/main" val="4207638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71600" lvl="2" indent="-298450">
              <a:lnSpc>
                <a:spcPct val="100000"/>
              </a:lnSpc>
              <a:spcBef>
                <a:spcPts val="0"/>
              </a:spcBef>
              <a:buClr>
                <a:srgbClr val="000000"/>
              </a:buClr>
              <a:buSzPts val="1100"/>
              <a:buFont typeface="Arial"/>
              <a:buChar char="●"/>
              <a:defRPr/>
            </a:pPr>
            <a:r>
              <a:rPr lang="en-US" sz="1100" b="0" i="0" u="sng" strike="noStrike" dirty="0">
                <a:solidFill>
                  <a:srgbClr val="0563C1"/>
                </a:solidFill>
                <a:effectLst/>
                <a:hlinkClick r:id="rId3"/>
              </a:rPr>
              <a:t>NSIP FAQ</a:t>
            </a:r>
            <a:r>
              <a:rPr lang="en-US" sz="1100" dirty="0"/>
              <a:t> &amp; </a:t>
            </a:r>
            <a:r>
              <a:rPr lang="en-US" sz="1100" dirty="0">
                <a:cs typeface="Arial"/>
                <a:hlinkClick r:id="rId4"/>
              </a:rPr>
              <a:t>NSIP Domestically Produced Foods FAQ</a:t>
            </a:r>
          </a:p>
          <a:p>
            <a:pPr lvl="2">
              <a:buFont typeface="Arial"/>
              <a:buChar char="●"/>
              <a:defRPr/>
            </a:pPr>
            <a:r>
              <a:rPr lang="en-US" sz="1100" b="0" i="0" u="sng" strike="noStrike" dirty="0">
                <a:solidFill>
                  <a:srgbClr val="0563C1"/>
                </a:solidFill>
                <a:effectLst/>
                <a:hlinkClick r:id="rId5"/>
              </a:rPr>
              <a:t>Other Nutrition Services</a:t>
            </a:r>
            <a:r>
              <a:rPr lang="en-US" dirty="0"/>
              <a:t> - Those materials or supports such as supplemental foods, weighted utensils and other adaptive eating equipment, health and nutrition assessment and screening</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hlinkClick r:id="rId6"/>
              </a:rPr>
              <a:t>OAA Nutrition Services Basic Webpage</a:t>
            </a:r>
            <a:r>
              <a:rPr lang="en-US" sz="1100" dirty="0"/>
              <a:t> this webpage includes resources regarding the basic requirement of the OAA Senior Nutrition Program</a:t>
            </a:r>
          </a:p>
          <a:p>
            <a:pPr lvl="2">
              <a:buFont typeface="Arial"/>
              <a:buChar char="●"/>
              <a:defRPr/>
            </a:pPr>
            <a:r>
              <a:rPr lang="en-US" sz="1100" dirty="0">
                <a:hlinkClick r:id="rId7"/>
              </a:rPr>
              <a:t>Emergencies &amp; Disaster Webpage</a:t>
            </a:r>
            <a:r>
              <a:rPr lang="en-US" sz="1100" dirty="0"/>
              <a:t>  includes resources and </a:t>
            </a:r>
            <a:r>
              <a:rPr lang="en-US" dirty="0"/>
              <a:t>frequently asked questions</a:t>
            </a:r>
            <a:r>
              <a:rPr lang="en-US" sz="1100" dirty="0"/>
              <a:t> to help you during emergencies and disasters.  </a:t>
            </a:r>
          </a:p>
          <a:p>
            <a:pPr marL="158750" indent="0">
              <a:buNone/>
            </a:pPr>
            <a:r>
              <a:rPr lang="en-US" dirty="0"/>
              <a:t>Hyperlinks:</a:t>
            </a:r>
          </a:p>
          <a:p>
            <a:pPr marL="158750" indent="0">
              <a:buNone/>
            </a:pPr>
            <a:r>
              <a:rPr lang="en-US" dirty="0"/>
              <a:t>https://acl.gov/senior-nutrition</a:t>
            </a:r>
          </a:p>
        </p:txBody>
      </p:sp>
    </p:spTree>
    <p:extLst>
      <p:ext uri="{BB962C8B-B14F-4D97-AF65-F5344CB8AC3E}">
        <p14:creationId xmlns:p14="http://schemas.microsoft.com/office/powerpoint/2010/main" val="1248830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04" name="Google Shape;5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8545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lvl="0" algn="l" defTabSz="914400">
              <a:lnSpc>
                <a:spcPct val="100000"/>
              </a:lnSpc>
              <a:spcBef>
                <a:spcPts val="0"/>
              </a:spcBef>
              <a:spcAft>
                <a:spcPts val="0"/>
              </a:spcAft>
              <a:buClr>
                <a:srgbClr val="000000"/>
              </a:buClr>
              <a:buSzPts val="1100"/>
              <a:buFont typeface="Arial"/>
              <a:buChar char="●"/>
              <a:tabLst/>
              <a:defRPr/>
            </a:pPr>
            <a:endParaRPr lang="en-US" dirty="0"/>
          </a:p>
          <a:p>
            <a:pPr marL="158750" indent="0">
              <a:buNone/>
              <a:defRPr/>
            </a:pPr>
            <a:endParaRPr lang="en-US" dirty="0"/>
          </a:p>
          <a:p>
            <a:pPr marL="158750" indent="0">
              <a:buNone/>
              <a:defRPr/>
            </a:pPr>
            <a:endParaRPr lang="en-US" dirty="0"/>
          </a:p>
        </p:txBody>
      </p:sp>
    </p:spTree>
    <p:extLst>
      <p:ext uri="{BB962C8B-B14F-4D97-AF65-F5344CB8AC3E}">
        <p14:creationId xmlns:p14="http://schemas.microsoft.com/office/powerpoint/2010/main" val="243681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on key provisions related to nutrition services.</a:t>
            </a:r>
          </a:p>
        </p:txBody>
      </p:sp>
    </p:spTree>
    <p:extLst>
      <p:ext uri="{BB962C8B-B14F-4D97-AF65-F5344CB8AC3E}">
        <p14:creationId xmlns:p14="http://schemas.microsoft.com/office/powerpoint/2010/main" val="85226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23000"/>
              </a:lnSpc>
              <a:buNone/>
            </a:pPr>
            <a:endParaRPr lang="en-US" sz="2400" dirty="0">
              <a:effectLst/>
              <a:ea typeface="Calibri" panose="020F0502020204030204" pitchFamily="34" charset="0"/>
            </a:endParaRPr>
          </a:p>
        </p:txBody>
      </p:sp>
    </p:spTree>
    <p:extLst>
      <p:ext uri="{BB962C8B-B14F-4D97-AF65-F5344CB8AC3E}">
        <p14:creationId xmlns:p14="http://schemas.microsoft.com/office/powerpoint/2010/main" val="1148621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hlinkClick r:id="rId3"/>
              </a:rPr>
              <a:t>https://www.govinfo.gov/content/pkg/FR-2024-02-14/pdf/2024-01913.pdf</a:t>
            </a:r>
            <a:endParaRPr lang="en-US" dirty="0"/>
          </a:p>
          <a:p>
            <a:endParaRPr lang="en-US" dirty="0"/>
          </a:p>
        </p:txBody>
      </p:sp>
    </p:spTree>
    <p:extLst>
      <p:ext uri="{BB962C8B-B14F-4D97-AF65-F5344CB8AC3E}">
        <p14:creationId xmlns:p14="http://schemas.microsoft.com/office/powerpoint/2010/main" val="363350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3433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1-Title slide">
  <p:cSld name="Title Slide">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1" y="3090912"/>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4" y="4608218"/>
            <a:ext cx="4142873" cy="1714209"/>
          </a:xfrm>
          <a:prstGeom prst="rect">
            <a:avLst/>
          </a:prstGeom>
          <a:noFill/>
          <a:ln>
            <a:noFill/>
          </a:ln>
        </p:spPr>
        <p:txBody>
          <a:bodyPr spcFirstLastPara="1" wrap="square" lIns="91425" tIns="45700" rIns="91425" bIns="45700" anchor="t" anchorCtr="0">
            <a:normAutofit/>
          </a:bodyPr>
          <a:lstStyle>
            <a:lvl1pPr marL="127695" lvl="0" indent="893" algn="l">
              <a:lnSpc>
                <a:spcPct val="90000"/>
              </a:lnSpc>
              <a:spcBef>
                <a:spcPts val="563"/>
              </a:spcBef>
              <a:spcAft>
                <a:spcPts val="0"/>
              </a:spcAft>
              <a:buClr>
                <a:schemeClr val="dk1"/>
              </a:buClr>
              <a:buSzPts val="20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6" name="Google Shape;15;p27" descr="Administration for Community Living">
            <a:extLst>
              <a:ext uri="{FF2B5EF4-FFF2-40B4-BE49-F238E27FC236}">
                <a16:creationId xmlns:a16="http://schemas.microsoft.com/office/drawing/2014/main" id="{055A67CA-4E63-17C0-1ED2-ACD17465ECE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469898" y="5760382"/>
            <a:ext cx="1359785" cy="562045"/>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2" y="4416475"/>
            <a:ext cx="4539559" cy="45719"/>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Title slide" preserve="1" userDrawn="1">
  <p:cSld name="Banner Image 2">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1254931" y="4358090"/>
            <a:ext cx="6675412" cy="9597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18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1254932" y="5323581"/>
            <a:ext cx="9604659" cy="114328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i="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33" name="Google Shape;33;p30"/>
          <p:cNvSpPr>
            <a:spLocks noGrp="1"/>
          </p:cNvSpPr>
          <p:nvPr>
            <p:ph type="pic" idx="3"/>
          </p:nvPr>
        </p:nvSpPr>
        <p:spPr>
          <a:xfrm>
            <a:off x="3" y="751441"/>
            <a:ext cx="12191999" cy="2888055"/>
          </a:xfrm>
          <a:prstGeom prst="rect">
            <a:avLst/>
          </a:prstGeom>
          <a:noFill/>
          <a:ln>
            <a:noFill/>
          </a:ln>
        </p:spPr>
        <p:txBody>
          <a:bodyPr/>
          <a:lstStyle>
            <a:lvl1pPr>
              <a:defRPr>
                <a:latin typeface="+mj-lt"/>
              </a:defRPr>
            </a:lvl1pPr>
          </a:lstStyle>
          <a:p>
            <a:endParaRPr lang="en-US"/>
          </a:p>
        </p:txBody>
      </p:sp>
      <p:pic>
        <p:nvPicPr>
          <p:cNvPr id="8" name="Google Shape;27;p29">
            <a:extLst>
              <a:ext uri="{FF2B5EF4-FFF2-40B4-BE49-F238E27FC236}">
                <a16:creationId xmlns:a16="http://schemas.microsoft.com/office/drawing/2014/main" id="{7AA2E2F3-13D0-39CB-F541-054E851B87BE}"/>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9BFB2F77-18AC-A1A7-15DA-C933E18CEAE8}"/>
              </a:ext>
              <a:ext uri="{C183D7F6-B498-43B3-948B-1728B52AA6E4}">
                <adec:decorative xmlns:adec="http://schemas.microsoft.com/office/drawing/2017/decorative" val="1"/>
              </a:ext>
            </a:extLst>
          </p:cNvPr>
          <p:cNvCxnSpPr/>
          <p:nvPr userDrawn="1"/>
        </p:nvCxnSpPr>
        <p:spPr>
          <a:xfrm rot="10800000" flipH="1">
            <a:off x="1343861" y="4584905"/>
            <a:ext cx="1951119"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54873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section" preserve="1" userDrawn="1">
  <p:cSld name="Title and Text">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857139" y="873470"/>
            <a:ext cx="10515600" cy="791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18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 name="Google Shape;27;p29">
            <a:extLst>
              <a:ext uri="{FF2B5EF4-FFF2-40B4-BE49-F238E27FC236}">
                <a16:creationId xmlns:a16="http://schemas.microsoft.com/office/drawing/2014/main" id="{9E9438A6-51BE-5265-07DC-B018DA02A3D8}"/>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4" name="Text Placeholder 3">
            <a:extLst>
              <a:ext uri="{FF2B5EF4-FFF2-40B4-BE49-F238E27FC236}">
                <a16:creationId xmlns:a16="http://schemas.microsoft.com/office/drawing/2014/main" id="{308E77D8-7528-C2D0-266F-82F1D7C90494}"/>
              </a:ext>
            </a:extLst>
          </p:cNvPr>
          <p:cNvSpPr>
            <a:spLocks noGrp="1"/>
          </p:cNvSpPr>
          <p:nvPr>
            <p:ph type="body" sz="quarter" idx="10"/>
          </p:nvPr>
        </p:nvSpPr>
        <p:spPr>
          <a:xfrm>
            <a:off x="857249" y="1748613"/>
            <a:ext cx="10472739" cy="4568825"/>
          </a:xfrm>
        </p:spPr>
        <p:txBody>
          <a:bodyPr/>
          <a:lstStyle>
            <a:lvl1pPr marL="129481" indent="-129481">
              <a:buSzPct val="100000"/>
              <a:buFont typeface="Wingdings" panose="05000000000000000000" pitchFamily="2" charset="2"/>
              <a:buChar char="§"/>
              <a:defRPr lang="en-US" sz="900" b="0" i="0" u="none" strike="noStrike" cap="none" smtClean="0">
                <a:solidFill>
                  <a:schemeClr val="dk1"/>
                </a:solidFill>
                <a:latin typeface="+mn-lt"/>
                <a:ea typeface="Titillium Web"/>
                <a:cs typeface="Titillium Web"/>
                <a:sym typeface="Titillium Web"/>
              </a:defRPr>
            </a:lvl1pPr>
            <a:lvl2pPr marL="417017" indent="-192881">
              <a:defRPr lang="en-US" sz="900" b="0" i="0" u="none" strike="noStrike" cap="none" dirty="0" smtClean="0">
                <a:solidFill>
                  <a:schemeClr val="dk1"/>
                </a:solidFill>
                <a:latin typeface="+mn-lt"/>
                <a:ea typeface="Titillium Web"/>
                <a:cs typeface="Titillium Web"/>
                <a:sym typeface="Titillium Web"/>
              </a:defRPr>
            </a:lvl2pPr>
            <a:lvl3pPr marL="643831" indent="-192881">
              <a:defRPr lang="en-US" sz="788" b="0" i="0" u="none" strike="noStrike" cap="none" dirty="0" smtClean="0">
                <a:solidFill>
                  <a:schemeClr val="dk1"/>
                </a:solidFill>
                <a:latin typeface="+mn-lt"/>
                <a:ea typeface="Titillium Web"/>
                <a:cs typeface="Titillium Web"/>
                <a:sym typeface="Titillium Web"/>
              </a:defRPr>
            </a:lvl3pPr>
            <a:lvl4pPr marL="868859" indent="-160735">
              <a:defRPr lang="en-US" sz="675" b="0" i="0" u="none" strike="noStrike" cap="none" dirty="0" smtClean="0">
                <a:solidFill>
                  <a:schemeClr val="dk1"/>
                </a:solidFill>
                <a:latin typeface="+mn-lt"/>
                <a:ea typeface="Titillium Web"/>
                <a:cs typeface="Titillium Web"/>
                <a:sym typeface="Titillium Web"/>
              </a:defRPr>
            </a:lvl4pPr>
            <a:lvl5pPr marL="1092994" indent="-160735">
              <a:defRPr lang="en-US" sz="619" b="0" i="0" u="none" strike="noStrike" cap="none" dirty="0">
                <a:solidFill>
                  <a:schemeClr val="dk1"/>
                </a:solidFill>
                <a:latin typeface="+mn-lt"/>
                <a:ea typeface="Titillium Web"/>
                <a:cs typeface="Titillium Web"/>
                <a:sym typeface="Titillium Web"/>
              </a:defRPr>
            </a:lvl5pPr>
          </a:lstStyle>
          <a:p>
            <a:pPr lvl="0"/>
            <a:r>
              <a:rPr lang="en-US"/>
              <a:t>Click to edit Master text styles</a:t>
            </a:r>
          </a:p>
          <a:p>
            <a:pPr marL="320576" marR="0" lvl="1" indent="-96441" algn="l" rtl="0">
              <a:lnSpc>
                <a:spcPct val="90000"/>
              </a:lnSpc>
              <a:spcBef>
                <a:spcPts val="281"/>
              </a:spcBef>
              <a:spcAft>
                <a:spcPts val="0"/>
              </a:spcAft>
              <a:buClr>
                <a:schemeClr val="accent1"/>
              </a:buClr>
              <a:buSzPct val="100000"/>
              <a:buFont typeface="Arial"/>
              <a:buChar char="•"/>
            </a:pPr>
            <a:r>
              <a:rPr lang="en-US"/>
              <a:t>Second level</a:t>
            </a:r>
          </a:p>
          <a:p>
            <a:pPr marL="547391" marR="0" lvl="2" indent="-96441" algn="l" rtl="0">
              <a:lnSpc>
                <a:spcPct val="90000"/>
              </a:lnSpc>
              <a:spcBef>
                <a:spcPts val="281"/>
              </a:spcBef>
              <a:spcAft>
                <a:spcPts val="0"/>
              </a:spcAft>
              <a:buClr>
                <a:schemeClr val="accent2"/>
              </a:buClr>
              <a:buSzPct val="100000"/>
              <a:buFont typeface="Wingdings" panose="05000000000000000000" pitchFamily="2" charset="2"/>
              <a:buChar char="§"/>
            </a:pPr>
            <a:r>
              <a:rPr lang="en-US"/>
              <a:t>Third level</a:t>
            </a:r>
          </a:p>
          <a:p>
            <a:pPr marL="804566" marR="0" lvl="3" indent="-96441" algn="l" rtl="0">
              <a:lnSpc>
                <a:spcPct val="90000"/>
              </a:lnSpc>
              <a:spcBef>
                <a:spcPts val="281"/>
              </a:spcBef>
              <a:spcAft>
                <a:spcPts val="0"/>
              </a:spcAft>
              <a:buClr>
                <a:schemeClr val="accent3"/>
              </a:buClr>
              <a:buSzPct val="100000"/>
              <a:buFont typeface="Arial" panose="020B0604020202020204" pitchFamily="34" charset="0"/>
              <a:buChar char="•"/>
            </a:pPr>
            <a:r>
              <a:rPr lang="en-US"/>
              <a:t>Fourth level</a:t>
            </a:r>
          </a:p>
          <a:p>
            <a:pPr marL="1028700" marR="0" lvl="4" indent="-96441" algn="l" rtl="0">
              <a:lnSpc>
                <a:spcPct val="90000"/>
              </a:lnSpc>
              <a:spcBef>
                <a:spcPts val="281"/>
              </a:spcBef>
              <a:spcAft>
                <a:spcPts val="0"/>
              </a:spcAft>
              <a:buClr>
                <a:schemeClr val="accent4"/>
              </a:buClr>
              <a:buSzPct val="100000"/>
              <a:buFont typeface="Wingdings" panose="05000000000000000000" pitchFamily="2" charset="2"/>
              <a:buChar char="§"/>
            </a:pPr>
            <a:r>
              <a:rPr lang="en-US"/>
              <a:t>Fifth level</a:t>
            </a:r>
          </a:p>
        </p:txBody>
      </p:sp>
    </p:spTree>
    <p:extLst>
      <p:ext uri="{BB962C8B-B14F-4D97-AF65-F5344CB8AC3E}">
        <p14:creationId xmlns:p14="http://schemas.microsoft.com/office/powerpoint/2010/main" val="353923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Chart">
    <p:spTree>
      <p:nvGrpSpPr>
        <p:cNvPr id="1" name="Shape 103"/>
        <p:cNvGrpSpPr/>
        <p:nvPr/>
      </p:nvGrpSpPr>
      <p:grpSpPr>
        <a:xfrm>
          <a:off x="0" y="0"/>
          <a:ext cx="0" cy="0"/>
          <a:chOff x="0" y="0"/>
          <a:chExt cx="0" cy="0"/>
        </a:xfrm>
      </p:grpSpPr>
      <p:sp>
        <p:nvSpPr>
          <p:cNvPr id="111" name="Google Shape;111;p38"/>
          <p:cNvSpPr>
            <a:spLocks noGrp="1"/>
          </p:cNvSpPr>
          <p:nvPr>
            <p:ph type="chart" idx="7"/>
          </p:nvPr>
        </p:nvSpPr>
        <p:spPr>
          <a:xfrm>
            <a:off x="838201" y="1112111"/>
            <a:ext cx="10518059" cy="51664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2800"/>
              <a:buFont typeface="Arial"/>
              <a:buNone/>
              <a:defRPr sz="1575" b="0" i="0" u="none" strike="noStrike" cap="none">
                <a:solidFill>
                  <a:schemeClr val="dk1"/>
                </a:solidFill>
                <a:latin typeface="+mj-lt"/>
                <a:ea typeface="Titillium Web"/>
                <a:cs typeface="Titillium Web"/>
                <a:sym typeface="Titillium Web"/>
              </a:defRPr>
            </a:lvl1pPr>
            <a:lvl2pPr marR="0" lvl="1"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Titillium Web"/>
                <a:ea typeface="Titillium Web"/>
                <a:cs typeface="Titillium Web"/>
                <a:sym typeface="Titillium Web"/>
              </a:defRPr>
            </a:lvl2pPr>
            <a:lvl3pPr marR="0" lvl="2"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Titillium Web"/>
                <a:ea typeface="Titillium Web"/>
                <a:cs typeface="Titillium Web"/>
                <a:sym typeface="Titillium Web"/>
              </a:defRPr>
            </a:lvl3pPr>
            <a:lvl4pPr marR="0" lvl="3"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4pPr>
            <a:lvl5pPr marR="0" lvl="4"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451575"/>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8810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Table">
    <p:spTree>
      <p:nvGrpSpPr>
        <p:cNvPr id="1" name="Shape 103"/>
        <p:cNvGrpSpPr/>
        <p:nvPr/>
      </p:nvGrpSpPr>
      <p:grpSpPr>
        <a:xfrm>
          <a:off x="0" y="0"/>
          <a:ext cx="0" cy="0"/>
          <a:chOff x="0" y="0"/>
          <a:chExt cx="0" cy="0"/>
        </a:xfrm>
      </p:grpSpPr>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620114"/>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able Placeholder 3">
            <a:extLst>
              <a:ext uri="{FF2B5EF4-FFF2-40B4-BE49-F238E27FC236}">
                <a16:creationId xmlns:a16="http://schemas.microsoft.com/office/drawing/2014/main" id="{C36EEF6C-05D3-1E3A-4003-2E85ECD42A9D}"/>
              </a:ext>
            </a:extLst>
          </p:cNvPr>
          <p:cNvSpPr>
            <a:spLocks noGrp="1"/>
          </p:cNvSpPr>
          <p:nvPr>
            <p:ph type="tbl" sz="quarter" idx="10"/>
          </p:nvPr>
        </p:nvSpPr>
        <p:spPr>
          <a:xfrm>
            <a:off x="838200" y="1377950"/>
            <a:ext cx="10783888" cy="4821238"/>
          </a:xfrm>
        </p:spPr>
        <p:txBody>
          <a:bodyPr/>
          <a:lstStyle>
            <a:lvl1pPr>
              <a:defRPr>
                <a:latin typeface="+mj-lt"/>
              </a:defRPr>
            </a:lvl1pPr>
          </a:lstStyle>
          <a:p>
            <a:endParaRPr lang="en-US"/>
          </a:p>
        </p:txBody>
      </p:sp>
    </p:spTree>
    <p:extLst>
      <p:ext uri="{BB962C8B-B14F-4D97-AF65-F5344CB8AC3E}">
        <p14:creationId xmlns:p14="http://schemas.microsoft.com/office/powerpoint/2010/main" val="82415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Divider White">
    <p:spTree>
      <p:nvGrpSpPr>
        <p:cNvPr id="1" name="Shape 145"/>
        <p:cNvGrpSpPr/>
        <p:nvPr/>
      </p:nvGrpSpPr>
      <p:grpSpPr>
        <a:xfrm>
          <a:off x="0" y="0"/>
          <a:ext cx="0" cy="0"/>
          <a:chOff x="0" y="0"/>
          <a:chExt cx="0" cy="0"/>
        </a:xfrm>
      </p:grpSpPr>
      <p:sp>
        <p:nvSpPr>
          <p:cNvPr id="146" name="Google Shape;146;p42"/>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Google Shape;27;p29">
            <a:extLst>
              <a:ext uri="{FF2B5EF4-FFF2-40B4-BE49-F238E27FC236}">
                <a16:creationId xmlns:a16="http://schemas.microsoft.com/office/drawing/2014/main" id="{05854331-F7AF-C9B5-6D37-9C0E3CB8ADA9}"/>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3D550D6D-C9A6-2C14-2747-036EE90B54E7}"/>
              </a:ext>
              <a:ext uri="{C183D7F6-B498-43B3-948B-1728B52AA6E4}">
                <adec:decorative xmlns:adec="http://schemas.microsoft.com/office/drawing/2017/decorative" val="1"/>
              </a:ext>
            </a:extLst>
          </p:cNvPr>
          <p:cNvCxnSpPr/>
          <p:nvPr userDrawn="1"/>
        </p:nvCxnSpPr>
        <p:spPr>
          <a:xfrm rot="10800000" flipH="1">
            <a:off x="958851" y="3227743"/>
            <a:ext cx="1951119" cy="123"/>
          </a:xfrm>
          <a:prstGeom prst="straightConnector1">
            <a:avLst/>
          </a:prstGeom>
          <a:noFill/>
          <a:ln w="57150" cap="flat" cmpd="sng">
            <a:solidFill>
              <a:srgbClr val="BE1E2D"/>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reserve="1" userDrawn="1">
  <p:cSld name="Divider Blue">
    <p:bg>
      <p:bgPr>
        <a:solidFill>
          <a:srgbClr val="075190"/>
        </a:solidFill>
        <a:effectLst/>
      </p:bgPr>
    </p:bg>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46;p42">
            <a:extLst>
              <a:ext uri="{FF2B5EF4-FFF2-40B4-BE49-F238E27FC236}">
                <a16:creationId xmlns:a16="http://schemas.microsoft.com/office/drawing/2014/main" id="{0D439D33-6287-16FD-BBA7-D27183B36657}"/>
              </a:ext>
            </a:extLst>
          </p:cNvPr>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 name="Google Shape;377;p13">
            <a:extLst>
              <a:ext uri="{FF2B5EF4-FFF2-40B4-BE49-F238E27FC236}">
                <a16:creationId xmlns:a16="http://schemas.microsoft.com/office/drawing/2014/main" id="{7F95637A-936D-ECF5-7A95-DE61B6A9E11E}"/>
              </a:ext>
              <a:ext uri="{C183D7F6-B498-43B3-948B-1728B52AA6E4}">
                <adec:decorative xmlns:adec="http://schemas.microsoft.com/office/drawing/2017/decorative" val="1"/>
              </a:ext>
            </a:extLst>
          </p:cNvPr>
          <p:cNvCxnSpPr/>
          <p:nvPr userDrawn="1"/>
        </p:nvCxnSpPr>
        <p:spPr>
          <a:xfrm rot="10800000" flipH="1">
            <a:off x="954394" y="3223662"/>
            <a:ext cx="1951119"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227305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Title slide">
  <p:cSld name="Emphasis Word and Content">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839788" y="3108960"/>
            <a:ext cx="5761309"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body" idx="1"/>
          </p:nvPr>
        </p:nvSpPr>
        <p:spPr>
          <a:xfrm>
            <a:off x="838200" y="4206244"/>
            <a:ext cx="10021389" cy="2116183"/>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9" name="Google Shape;19;p28"/>
          <p:cNvSpPr txBox="1">
            <a:spLocks noGrp="1"/>
          </p:cNvSpPr>
          <p:nvPr>
            <p:ph type="body" idx="2"/>
          </p:nvPr>
        </p:nvSpPr>
        <p:spPr>
          <a:xfrm>
            <a:off x="576946" y="1597364"/>
            <a:ext cx="9475177" cy="1249178"/>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4500">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8" name="Google Shape;27;p29">
            <a:extLst>
              <a:ext uri="{FF2B5EF4-FFF2-40B4-BE49-F238E27FC236}">
                <a16:creationId xmlns:a16="http://schemas.microsoft.com/office/drawing/2014/main" id="{814DB8A8-DD98-9E4F-42FF-8A100C54A3A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3" name="Google Shape;247;p2">
            <a:extLst>
              <a:ext uri="{FF2B5EF4-FFF2-40B4-BE49-F238E27FC236}">
                <a16:creationId xmlns:a16="http://schemas.microsoft.com/office/drawing/2014/main" id="{8E6ACB80-AEDB-CA7B-2FCD-22CED5841F03}"/>
              </a:ext>
              <a:ext uri="{C183D7F6-B498-43B3-948B-1728B52AA6E4}">
                <adec:decorative xmlns:adec="http://schemas.microsoft.com/office/drawing/2017/decorative" val="1"/>
              </a:ext>
            </a:extLst>
          </p:cNvPr>
          <p:cNvCxnSpPr/>
          <p:nvPr userDrawn="1"/>
        </p:nvCxnSpPr>
        <p:spPr>
          <a:xfrm>
            <a:off x="1041917" y="2846542"/>
            <a:ext cx="0" cy="822960"/>
          </a:xfrm>
          <a:prstGeom prst="straightConnector1">
            <a:avLst/>
          </a:prstGeom>
          <a:noFill/>
          <a:ln w="57150" cap="flat" cmpd="sng">
            <a:solidFill>
              <a:srgbClr val="BE1E2D"/>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Content with Caption" userDrawn="1">
  <p:cSld name="Closing Blue">
    <p:bg>
      <p:bgPr>
        <a:solidFill>
          <a:srgbClr val="075190"/>
        </a:solidFill>
        <a:effectLst/>
      </p:bgPr>
    </p:bg>
    <p:spTree>
      <p:nvGrpSpPr>
        <p:cNvPr id="1" name="Shape 220"/>
        <p:cNvGrpSpPr/>
        <p:nvPr/>
      </p:nvGrpSpPr>
      <p:grpSpPr>
        <a:xfrm>
          <a:off x="0" y="0"/>
          <a:ext cx="0" cy="0"/>
          <a:chOff x="0" y="0"/>
          <a:chExt cx="0" cy="0"/>
        </a:xfrm>
      </p:grpSpPr>
      <p:sp>
        <p:nvSpPr>
          <p:cNvPr id="221" name="Google Shape;221;p50"/>
          <p:cNvSpPr txBox="1">
            <a:spLocks noGrp="1"/>
          </p:cNvSpPr>
          <p:nvPr>
            <p:ph type="body" idx="1"/>
          </p:nvPr>
        </p:nvSpPr>
        <p:spPr>
          <a:xfrm>
            <a:off x="839788" y="4801687"/>
            <a:ext cx="3932237" cy="156536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1600"/>
              <a:buNone/>
              <a:defRPr sz="90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22" name="Google Shape;222;p50"/>
          <p:cNvSpPr txBox="1">
            <a:spLocks noGrp="1"/>
          </p:cNvSpPr>
          <p:nvPr>
            <p:ph type="body" idx="2"/>
          </p:nvPr>
        </p:nvSpPr>
        <p:spPr>
          <a:xfrm>
            <a:off x="839788" y="4061463"/>
            <a:ext cx="3932237" cy="667295"/>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400"/>
              <a:buNone/>
              <a:defRPr sz="135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0" name="Google Shape;15;p27">
            <a:extLst>
              <a:ext uri="{FF2B5EF4-FFF2-40B4-BE49-F238E27FC236}">
                <a16:creationId xmlns:a16="http://schemas.microsoft.com/office/drawing/2014/main" id="{6A3058F1-7B9F-07E8-9994-DE41B1D9BA47}"/>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347632" y="254555"/>
            <a:ext cx="1359785" cy="562044"/>
          </a:xfrm>
          <a:prstGeom prst="rect">
            <a:avLst/>
          </a:prstGeom>
          <a:noFill/>
          <a:ln>
            <a:noFill/>
          </a:ln>
        </p:spPr>
      </p:pic>
      <p:sp>
        <p:nvSpPr>
          <p:cNvPr id="2" name="Google Shape;55;p33">
            <a:extLst>
              <a:ext uri="{FF2B5EF4-FFF2-40B4-BE49-F238E27FC236}">
                <a16:creationId xmlns:a16="http://schemas.microsoft.com/office/drawing/2014/main" id="{1DBAB69E-9E68-F732-99DC-86FDBC852793}"/>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32;p40">
            <a:extLst>
              <a:ext uri="{FF2B5EF4-FFF2-40B4-BE49-F238E27FC236}">
                <a16:creationId xmlns:a16="http://schemas.microsoft.com/office/drawing/2014/main" id="{1F595DA3-FF54-C766-29F6-B252D2897CE7}"/>
              </a:ext>
            </a:extLst>
          </p:cNvPr>
          <p:cNvSpPr txBox="1">
            <a:spLocks noGrp="1"/>
          </p:cNvSpPr>
          <p:nvPr>
            <p:ph type="title"/>
          </p:nvPr>
        </p:nvSpPr>
        <p:spPr>
          <a:xfrm>
            <a:off x="857139" y="210812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Google Shape;238;p1">
            <a:extLst>
              <a:ext uri="{FF2B5EF4-FFF2-40B4-BE49-F238E27FC236}">
                <a16:creationId xmlns:a16="http://schemas.microsoft.com/office/drawing/2014/main" id="{33151522-F92D-80DC-4A75-D96182698C3A}"/>
              </a:ext>
              <a:ext uri="{C183D7F6-B498-43B3-948B-1728B52AA6E4}">
                <adec:decorative xmlns:adec="http://schemas.microsoft.com/office/drawing/2017/decorative" val="1"/>
              </a:ext>
            </a:extLst>
          </p:cNvPr>
          <p:cNvSpPr/>
          <p:nvPr userDrawn="1"/>
        </p:nvSpPr>
        <p:spPr>
          <a:xfrm>
            <a:off x="838202" y="3531439"/>
            <a:ext cx="4539559" cy="45719"/>
          </a:xfrm>
          <a:prstGeom prst="rect">
            <a:avLst/>
          </a:prstGeom>
          <a:solidFill>
            <a:schemeClr val="bg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4563291"/>
            <a:ext cx="10515600" cy="1613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p:nvPr/>
        </p:nvSpPr>
        <p:spPr>
          <a:xfrm>
            <a:off x="2" y="6618337"/>
            <a:ext cx="11823300" cy="246888"/>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10" name="Google Shape;10;p26"/>
          <p:cNvSpPr/>
          <p:nvPr/>
        </p:nvSpPr>
        <p:spPr>
          <a:xfrm>
            <a:off x="10363200" y="6618337"/>
            <a:ext cx="1828800" cy="246888"/>
          </a:xfrm>
          <a:prstGeom prst="rect">
            <a:avLst/>
          </a:prstGeom>
          <a:solidFill>
            <a:srgbClr val="F9A21A"/>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
        <p:nvSpPr>
          <p:cNvPr id="2" name="Google Shape;10;p26">
            <a:extLst>
              <a:ext uri="{FF2B5EF4-FFF2-40B4-BE49-F238E27FC236}">
                <a16:creationId xmlns:a16="http://schemas.microsoft.com/office/drawing/2014/main" id="{39278194-149E-7248-5A15-5E78B0DCEFA0}"/>
              </a:ext>
            </a:extLst>
          </p:cNvPr>
          <p:cNvSpPr/>
          <p:nvPr userDrawn="1"/>
        </p:nvSpPr>
        <p:spPr>
          <a:xfrm>
            <a:off x="8534400" y="6618337"/>
            <a:ext cx="1828800" cy="246888"/>
          </a:xfrm>
          <a:prstGeom prst="rect">
            <a:avLst/>
          </a:prstGeom>
          <a:solidFill>
            <a:schemeClr val="accent2"/>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74" r:id="rId2"/>
    <p:sldLayoutId id="2147483677" r:id="rId3"/>
    <p:sldLayoutId id="2147483678" r:id="rId4"/>
    <p:sldLayoutId id="2147483679" r:id="rId5"/>
    <p:sldLayoutId id="2147483664" r:id="rId6"/>
    <p:sldLayoutId id="2147483675" r:id="rId7"/>
    <p:sldLayoutId id="2147483650"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45/section-1321.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urrent/title-45/section-1321.9"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ecfr.gov/current/title-45/section-1321.73" TargetMode="External"/><Relationship Id="rId4" Type="http://schemas.openxmlformats.org/officeDocument/2006/relationships/hyperlink" Target="https://www.ecfr.gov/current/title-45/section-1321.59"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ecfr.gov/current/title-45/part-1321/section-1321.9#p-1321.9(c)(2)(xiv)" TargetMode="External"/><Relationship Id="rId13" Type="http://schemas.openxmlformats.org/officeDocument/2006/relationships/hyperlink" Target="https://acl.gov/sites/default/files/oam/2024/OAAFiscalRegulations_508_4.23.24_0.pdf" TargetMode="External"/><Relationship Id="rId3" Type="http://schemas.openxmlformats.org/officeDocument/2006/relationships/hyperlink" Target="https://www.ecfr.gov/current/title-45/part-1321/section-1321.9#p-1321.9(c)(2)(ii)" TargetMode="External"/><Relationship Id="rId7" Type="http://schemas.openxmlformats.org/officeDocument/2006/relationships/hyperlink" Target="https://www.ecfr.gov/current/title-45/part-1321/section-1321.9#p-1321.9(c)(2)(xiii)" TargetMode="External"/><Relationship Id="rId12" Type="http://schemas.openxmlformats.org/officeDocument/2006/relationships/hyperlink" Target="https://www.youtube.com/watch?v=DQf6eYS9Hh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ecfr.gov/current/title-45/part-1321/section-1321.9#p-1321.9(c)(2)(xii)" TargetMode="External"/><Relationship Id="rId11" Type="http://schemas.openxmlformats.org/officeDocument/2006/relationships/hyperlink" Target="https://view.officeapps.live.com/op/view.aspx?src=https%3A%2F%2Facl.gov%2Fsites%2Fdefault%2Ffiles%2F2024-04%2F508%2520Fiscal%2520Policies%2520and%2520Procedures%2520Slides.pptx&amp;wdOrigin=BROWSELINK" TargetMode="External"/><Relationship Id="rId5" Type="http://schemas.openxmlformats.org/officeDocument/2006/relationships/hyperlink" Target="https://www.ecfr.gov/current/title-45/part-1321/section-1321.9#p-1321.9(c)(2)(x)" TargetMode="External"/><Relationship Id="rId10" Type="http://schemas.openxmlformats.org/officeDocument/2006/relationships/hyperlink" Target="https://www.ecfr.gov/current/title-45/part-1321/section-1321.9#p-1321.9(c)(2)(xix)" TargetMode="External"/><Relationship Id="rId4" Type="http://schemas.openxmlformats.org/officeDocument/2006/relationships/hyperlink" Target="https://www.ecfr.gov/current/title-45/part-1321/section-1321.9#p-1321.9(c)(2)(iii)" TargetMode="External"/><Relationship Id="rId9" Type="http://schemas.openxmlformats.org/officeDocument/2006/relationships/hyperlink" Target="https://www.ecfr.gov/current/title-45/part-1321/section-1321.9#p-1321.9(c)(2)(xv)" TargetMode="External"/><Relationship Id="rId14" Type="http://schemas.openxmlformats.org/officeDocument/2006/relationships/hyperlink" Target="https://acl.gov/OAArul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urrent/title-45/section-1321.53"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ecfr.gov/current/title-45/section-1321.103" TargetMode="External"/><Relationship Id="rId5" Type="http://schemas.openxmlformats.org/officeDocument/2006/relationships/hyperlink" Target="https://www.ecfr.gov/current/title-45/section-1321.95" TargetMode="External"/><Relationship Id="rId4" Type="http://schemas.openxmlformats.org/officeDocument/2006/relationships/hyperlink" Target="https://www.ecfr.gov/current/title-45/section-1321.6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urrent/title-45/part-1321/section-1321.3#p-1321.3(Greatest%20economic%20need)"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ecfr.gov/current/title-45/part-1321/section-1321.3#p-1321.3(Greatest%20social%20ne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urrent/title-45/part-1321/section-1321.27#p-1321.27(j)"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ecfr.gov/current/title-45/section-1321.51" TargetMode="External"/><Relationship Id="rId5" Type="http://schemas.openxmlformats.org/officeDocument/2006/relationships/hyperlink" Target="https://www.ecfr.gov/current/title-45/section-1321.49" TargetMode="External"/><Relationship Id="rId4" Type="http://schemas.openxmlformats.org/officeDocument/2006/relationships/hyperlink" Target="https://www.ecfr.gov/current/title-45/part-1321/section-1321.87#p-1321.87(a)(1)(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urrent/title-45/section-1321.6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ww.ecfr.gov/current/title-45/part-1321/section-1321.87#p-1321.87(a)(1)(i)" TargetMode="External"/><Relationship Id="rId4" Type="http://schemas.openxmlformats.org/officeDocument/2006/relationships/hyperlink" Target="https://www.ecfr.gov/current/title-45/section-1321.6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cfr.gov/current/title-45/section-1321.99"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ecfr.gov/current/title-45/part-1321#p-1321.31(b)" TargetMode="External"/><Relationship Id="rId5" Type="http://schemas.openxmlformats.org/officeDocument/2006/relationships/hyperlink" Target="https://www.ecfr.gov/current/title-45/part-1321#p-1321.101(b)" TargetMode="External"/><Relationship Id="rId4" Type="http://schemas.openxmlformats.org/officeDocument/2006/relationships/hyperlink" Target="https://www.ecfr.gov/current/title-45/section-1321.10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cl.gov/OAArul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45/section-1321.81"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urrent/title-45/section-1321.87"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health.gov/our-work/nutrition-physical-activity/dietary-guidelines/dietary-reference-intakes/applying-dietary-reference-intakes-professional-settings" TargetMode="External"/><Relationship Id="rId4" Type="http://schemas.openxmlformats.org/officeDocument/2006/relationships/hyperlink" Target="https://www.dietaryguidelines.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urrent/title-45/section-1321.87"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45/section-1321.87"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fr.gov/current/title-45/section-1321.87"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urrent/title-45/section-1321.87"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urrent/title-45/section-1321.27"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www.ecfr.gov/current/title-45/section-1321.65" TargetMode="External"/><Relationship Id="rId4" Type="http://schemas.openxmlformats.org/officeDocument/2006/relationships/hyperlink" Target="https://www.ecfr.gov/current/title-45/part-1321/section-1321.31#p-1321.31(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urrent/title-45/part-1321/section-1321.87#p-1321.87(a)(1)(ii)"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www.ecfr.gov/current/title-45/part-1321/section-1321.9#p-1321.9(c)(2)(iii)" TargetMode="External"/><Relationship Id="rId4" Type="http://schemas.openxmlformats.org/officeDocument/2006/relationships/hyperlink" Target="https://www.ecfr.gov/current/title-45/part-1321/section-1321.87#p-1321.87(a)(1)(ii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cfr.gov/current/title-45/part-1321/section-1321.27#p-1321.27(j)"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ecfr.gov/current/title-45/part-1321/section-1321.31#p-1321.31(a)"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ecfr.gov/current/title-45/section-1321.3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ecfr.gov/current/title-45/section-1321.65"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ecfr.gov/current/title-45/part-1321/section-1321.87#p-1321.87(a)(1)(iii)" TargetMode="External"/><Relationship Id="rId5" Type="http://schemas.openxmlformats.org/officeDocument/2006/relationships/hyperlink" Target="https://www.ecfr.gov/current/title-45/part-1321/section-1321.87#p-1321.87(a)(1)(i)" TargetMode="External"/><Relationship Id="rId4" Type="http://schemas.openxmlformats.org/officeDocument/2006/relationships/hyperlink" Target="https://www.ecfr.gov/current/title-45/part-1321/section-1321.65#p-1321.65(b)(1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vinfo.gov/content/pkg/FR-2024-02-14/pdf/2024-01913.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acl.gov/sites/default/files/OAA_Reg_1988-2024_CrosswalkChart_508.pdf" TargetMode="External"/><Relationship Id="rId5" Type="http://schemas.openxmlformats.org/officeDocument/2006/relationships/hyperlink" Target="https://acl.gov/sites/default/files/TIII_SelectTopicAreasToReview-SUA2024_508.pdf" TargetMode="External"/><Relationship Id="rId4" Type="http://schemas.openxmlformats.org/officeDocument/2006/relationships/hyperlink" Target="https://acl.gov/OAArul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acl.gov/senior-nutrition/emergencies-disasters" TargetMode="External"/><Relationship Id="rId3" Type="http://schemas.openxmlformats.org/officeDocument/2006/relationships/hyperlink" Target="https://acl.gov/senior-nutrition" TargetMode="External"/><Relationship Id="rId7" Type="http://schemas.openxmlformats.org/officeDocument/2006/relationships/hyperlink" Target="https://acl.gov/senior-nutrition/oaa-nutrition-services-basic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acl.gov/sites/default/files/nutrition/Other_Nutrition_Services.pdf" TargetMode="External"/><Relationship Id="rId5" Type="http://schemas.openxmlformats.org/officeDocument/2006/relationships/hyperlink" Target="https://acl.gov/sites/default/files/nutrition/NSIP.DomesticallyProducedFoodsFAQ.pdf" TargetMode="External"/><Relationship Id="rId4" Type="http://schemas.openxmlformats.org/officeDocument/2006/relationships/hyperlink" Target="https://acl.gov/sites/default/files/nutrition/NSIP%20FAQ%20508.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info.gov/content/pkg/FR-2024-02-14/pdf/2024-01913.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acl.gov/OAArule" TargetMode="External"/><Relationship Id="rId4" Type="http://schemas.openxmlformats.org/officeDocument/2006/relationships/hyperlink" Target="https://www.ecfr.gov/current/title-45/subtitle-B/chapter-XIII/subchapter-C"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ECFACE5B-ED08-894A-64AF-253DF0FE54CD}"/>
              </a:ext>
            </a:extLst>
          </p:cNvPr>
          <p:cNvSpPr>
            <a:spLocks noGrp="1"/>
          </p:cNvSpPr>
          <p:nvPr>
            <p:ph type="title"/>
          </p:nvPr>
        </p:nvSpPr>
        <p:spPr>
          <a:xfrm>
            <a:off x="838204" y="3015955"/>
            <a:ext cx="9568542" cy="1325563"/>
          </a:xfrm>
        </p:spPr>
        <p:txBody>
          <a:bodyPr/>
          <a:lstStyle/>
          <a:p>
            <a:r>
              <a:rPr lang="en-US" dirty="0"/>
              <a:t>Back to Basics: Nutrition Services under Title III</a:t>
            </a:r>
          </a:p>
        </p:txBody>
      </p:sp>
      <p:sp>
        <p:nvSpPr>
          <p:cNvPr id="3" name="Text Placeholder 2">
            <a:extLst>
              <a:ext uri="{FF2B5EF4-FFF2-40B4-BE49-F238E27FC236}">
                <a16:creationId xmlns:a16="http://schemas.microsoft.com/office/drawing/2014/main" id="{ABE3A34F-DF11-4EFC-A8AE-8CB74B3F2EB5}"/>
              </a:ext>
            </a:extLst>
          </p:cNvPr>
          <p:cNvSpPr>
            <a:spLocks noGrp="1"/>
          </p:cNvSpPr>
          <p:nvPr>
            <p:ph type="body" idx="1"/>
          </p:nvPr>
        </p:nvSpPr>
        <p:spPr>
          <a:xfrm>
            <a:off x="707579" y="4608218"/>
            <a:ext cx="9699167" cy="1888116"/>
          </a:xfrm>
        </p:spPr>
        <p:txBody>
          <a:bodyPr>
            <a:normAutofit fontScale="85000" lnSpcReduction="20000"/>
          </a:bodyPr>
          <a:lstStyle/>
          <a:p>
            <a:pPr marL="127635" indent="635"/>
            <a:r>
              <a:rPr lang="en-US" sz="2400"/>
              <a:t>Alice Kelsey, Deputy Director, Administration on Aging (AoA)</a:t>
            </a:r>
          </a:p>
          <a:p>
            <a:pPr marL="127635" indent="635"/>
            <a:r>
              <a:rPr lang="en-US" sz="2400">
                <a:cs typeface="Arial"/>
              </a:rPr>
              <a:t>Louise Ryan, Region X Regional Administrator, Center for Regional Operations</a:t>
            </a:r>
          </a:p>
          <a:p>
            <a:pPr marL="127635" indent="635"/>
            <a:r>
              <a:rPr lang="en-US" sz="2400"/>
              <a:t>Keri Lipperini, Director, Office of Nutrition and Health Promotion (ONHPP)</a:t>
            </a:r>
          </a:p>
          <a:p>
            <a:pPr marL="127635" indent="635"/>
            <a:r>
              <a:rPr lang="en-US" sz="2400"/>
              <a:t>Patty Keane, National Nutritionist, (ONHPP)</a:t>
            </a:r>
          </a:p>
          <a:p>
            <a:pPr marL="127635" indent="635"/>
            <a:endParaRPr lang="en-US" sz="1400"/>
          </a:p>
          <a:p>
            <a:pPr marL="127635" indent="635"/>
            <a:r>
              <a:rPr lang="en-US" sz="2100" i="1"/>
              <a:t>September 25,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solidFill>
                  <a:schemeClr val="tx1"/>
                </a:solidFill>
                <a:hlinkClick r:id="rId3">
                  <a:extLst>
                    <a:ext uri="{A12FA001-AC4F-418D-AE19-62706E023703}">
                      <ahyp:hlinkClr xmlns:ahyp="http://schemas.microsoft.com/office/drawing/2018/hyperlinkcolor" val="tx"/>
                    </a:ext>
                  </a:extLst>
                </a:hlinkClick>
              </a:rPr>
              <a:t>§ 1321.3 Definitions </a:t>
            </a:r>
            <a:endParaRPr lang="en-US" sz="3600" b="1" dirty="0">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69204"/>
            <a:ext cx="10307938" cy="5140143"/>
          </a:xfrm>
        </p:spPr>
        <p:txBody>
          <a:bodyPr numCol="2">
            <a:normAutofit lnSpcReduction="10000"/>
          </a:bodyPr>
          <a:lstStyle/>
          <a:p>
            <a:pPr>
              <a:lnSpc>
                <a:spcPct val="100000"/>
              </a:lnSpc>
            </a:pPr>
            <a:r>
              <a:rPr lang="en-US" sz="2600"/>
              <a:t> Important definitions included in </a:t>
            </a:r>
            <a:r>
              <a:rPr lang="en-US" sz="2600">
                <a:solidFill>
                  <a:schemeClr val="tx1"/>
                </a:solidFill>
                <a:hlinkClick r:id="rId3">
                  <a:extLst>
                    <a:ext uri="{A12FA001-AC4F-418D-AE19-62706E023703}">
                      <ahyp:hlinkClr xmlns:ahyp="http://schemas.microsoft.com/office/drawing/2018/hyperlinkcolor" val="tx"/>
                    </a:ext>
                  </a:extLst>
                </a:hlinkClick>
              </a:rPr>
              <a:t>§ 1321.3</a:t>
            </a:r>
            <a:r>
              <a:rPr lang="en-US" sz="2600"/>
              <a:t> of the final rule for nutrition staff to be aware of include: </a:t>
            </a:r>
          </a:p>
          <a:p>
            <a:pPr lvl="1">
              <a:lnSpc>
                <a:spcPct val="100000"/>
              </a:lnSpc>
            </a:pPr>
            <a:r>
              <a:rPr lang="en-US" sz="2400"/>
              <a:t>State agency</a:t>
            </a:r>
          </a:p>
          <a:p>
            <a:pPr lvl="1">
              <a:lnSpc>
                <a:spcPct val="100000"/>
              </a:lnSpc>
            </a:pPr>
            <a:r>
              <a:rPr lang="en-US" sz="2400"/>
              <a:t>Area agency on aging</a:t>
            </a:r>
          </a:p>
          <a:p>
            <a:pPr lvl="1">
              <a:lnSpc>
                <a:spcPct val="100000"/>
              </a:lnSpc>
            </a:pPr>
            <a:r>
              <a:rPr lang="en-US" sz="2400"/>
              <a:t>Service provider</a:t>
            </a:r>
          </a:p>
          <a:p>
            <a:pPr lvl="1">
              <a:lnSpc>
                <a:spcPct val="100000"/>
              </a:lnSpc>
            </a:pPr>
            <a:r>
              <a:rPr lang="en-US" sz="2400"/>
              <a:t>Direct services</a:t>
            </a:r>
          </a:p>
          <a:p>
            <a:pPr lvl="1">
              <a:lnSpc>
                <a:spcPct val="100000"/>
              </a:lnSpc>
            </a:pPr>
            <a:r>
              <a:rPr lang="en-US" sz="2400"/>
              <a:t>Greatest social need (GSN)</a:t>
            </a:r>
          </a:p>
          <a:p>
            <a:pPr lvl="1">
              <a:lnSpc>
                <a:spcPct val="100000"/>
              </a:lnSpc>
            </a:pPr>
            <a:r>
              <a:rPr lang="en-US" sz="2400"/>
              <a:t>Greatest economic need (GEN)</a:t>
            </a:r>
          </a:p>
          <a:p>
            <a:pPr lvl="1">
              <a:lnSpc>
                <a:spcPct val="100000"/>
              </a:lnSpc>
            </a:pPr>
            <a:r>
              <a:rPr lang="en-US" sz="2400"/>
              <a:t>Domestically produced foods </a:t>
            </a:r>
          </a:p>
          <a:p>
            <a:pPr lvl="1">
              <a:lnSpc>
                <a:spcPct val="100000"/>
              </a:lnSpc>
            </a:pPr>
            <a:r>
              <a:rPr lang="en-US" sz="2400"/>
              <a:t>Nutrition Services Incentive Program (NSIP)</a:t>
            </a:r>
          </a:p>
          <a:p>
            <a:pPr lvl="1">
              <a:lnSpc>
                <a:spcPct val="100000"/>
              </a:lnSpc>
            </a:pPr>
            <a:r>
              <a:rPr lang="en-US" sz="2400"/>
              <a:t>Supplemental foods</a:t>
            </a:r>
          </a:p>
          <a:p>
            <a:pPr lvl="1">
              <a:lnSpc>
                <a:spcPct val="100000"/>
              </a:lnSpc>
            </a:pPr>
            <a:r>
              <a:rPr lang="en-US" sz="2400"/>
              <a:t>Major disaster declaration</a:t>
            </a:r>
          </a:p>
          <a:p>
            <a:pPr lvl="1">
              <a:lnSpc>
                <a:spcPct val="100000"/>
              </a:lnSpc>
            </a:pPr>
            <a:r>
              <a:rPr lang="en-US" sz="2400"/>
              <a:t>Planning and service area</a:t>
            </a:r>
          </a:p>
          <a:p>
            <a:pPr lvl="1">
              <a:lnSpc>
                <a:spcPct val="100000"/>
              </a:lnSpc>
            </a:pPr>
            <a:r>
              <a:rPr lang="en-US" sz="2400"/>
              <a:t>Single planning and service area State</a:t>
            </a:r>
          </a:p>
          <a:p>
            <a:pPr lvl="1">
              <a:lnSpc>
                <a:spcPct val="100000"/>
              </a:lnSpc>
            </a:pPr>
            <a:r>
              <a:rPr lang="en-US" sz="2400"/>
              <a:t>Cost sharing</a:t>
            </a:r>
          </a:p>
          <a:p>
            <a:pPr lvl="1">
              <a:lnSpc>
                <a:spcPct val="100000"/>
              </a:lnSpc>
            </a:pPr>
            <a:r>
              <a:rPr lang="en-US" sz="2400"/>
              <a:t>Voluntary contributions</a:t>
            </a:r>
          </a:p>
          <a:p>
            <a:pPr lvl="1">
              <a:lnSpc>
                <a:spcPct val="100000"/>
              </a:lnSpc>
            </a:pPr>
            <a:r>
              <a:rPr lang="en-US" sz="2400"/>
              <a:t>Program income</a:t>
            </a:r>
          </a:p>
          <a:p>
            <a:pPr lvl="1">
              <a:lnSpc>
                <a:spcPct val="100000"/>
              </a:lnSpc>
            </a:pPr>
            <a:r>
              <a:rPr lang="en-US" sz="2400"/>
              <a:t>Contracts and commercial relationships (CCR)</a:t>
            </a:r>
          </a:p>
          <a:p>
            <a:pPr lvl="1">
              <a:lnSpc>
                <a:spcPct val="100000"/>
              </a:lnSpc>
            </a:pPr>
            <a:r>
              <a:rPr lang="en-US" sz="2400"/>
              <a:t>Means test</a:t>
            </a:r>
          </a:p>
        </p:txBody>
      </p:sp>
    </p:spTree>
    <p:extLst>
      <p:ext uri="{BB962C8B-B14F-4D97-AF65-F5344CB8AC3E}">
        <p14:creationId xmlns:p14="http://schemas.microsoft.com/office/powerpoint/2010/main" val="356389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t>Policies and Procedures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69204"/>
            <a:ext cx="10307938" cy="4434128"/>
          </a:xfrm>
        </p:spPr>
        <p:txBody>
          <a:bodyPr>
            <a:normAutofit fontScale="70000" lnSpcReduction="20000"/>
          </a:bodyPr>
          <a:lstStyle/>
          <a:p>
            <a:pPr>
              <a:lnSpc>
                <a:spcPct val="120000"/>
              </a:lnSpc>
            </a:pPr>
            <a:r>
              <a:rPr lang="en-US" sz="3100"/>
              <a:t> </a:t>
            </a:r>
            <a:r>
              <a:rPr lang="en-US" sz="3100">
                <a:solidFill>
                  <a:schemeClr val="tx1"/>
                </a:solidFill>
              </a:rPr>
              <a:t>SUA policies and procedures must be developed in consultation with AAAs, program participants, and other appropriate parties in the state (</a:t>
            </a:r>
            <a:r>
              <a:rPr lang="en-US" sz="3100">
                <a:solidFill>
                  <a:schemeClr val="tx1"/>
                </a:solidFill>
                <a:hlinkClick r:id="rId3">
                  <a:extLst>
                    <a:ext uri="{A12FA001-AC4F-418D-AE19-62706E023703}">
                      <ahyp:hlinkClr xmlns:ahyp="http://schemas.microsoft.com/office/drawing/2018/hyperlinkcolor" val="tx"/>
                    </a:ext>
                  </a:extLst>
                </a:hlinkClick>
              </a:rPr>
              <a:t>§ 1321.9</a:t>
            </a:r>
            <a:r>
              <a:rPr lang="en-US" sz="3100">
                <a:solidFill>
                  <a:schemeClr val="tx1"/>
                </a:solidFill>
              </a:rPr>
              <a:t>).</a:t>
            </a:r>
          </a:p>
          <a:p>
            <a:pPr>
              <a:lnSpc>
                <a:spcPct val="120000"/>
              </a:lnSpc>
            </a:pPr>
            <a:r>
              <a:rPr lang="en-US" sz="3100">
                <a:solidFill>
                  <a:schemeClr val="tx1"/>
                </a:solidFill>
              </a:rPr>
              <a:t> AAAs are required to develop policies and procedures in compliance with SUA policies and procedures, including those under </a:t>
            </a:r>
            <a:r>
              <a:rPr lang="en-US" sz="3100">
                <a:solidFill>
                  <a:schemeClr val="tx1"/>
                </a:solidFill>
                <a:hlinkClick r:id="rId3">
                  <a:extLst>
                    <a:ext uri="{A12FA001-AC4F-418D-AE19-62706E023703}">
                      <ahyp:hlinkClr xmlns:ahyp="http://schemas.microsoft.com/office/drawing/2018/hyperlinkcolor" val="tx"/>
                    </a:ext>
                  </a:extLst>
                </a:hlinkClick>
              </a:rPr>
              <a:t>§ 1321.9</a:t>
            </a:r>
            <a:r>
              <a:rPr lang="en-US" sz="3100">
                <a:solidFill>
                  <a:schemeClr val="tx1"/>
                </a:solidFill>
              </a:rPr>
              <a:t>, in consultation with other appropriate parties in the planning and service area (PSA) (</a:t>
            </a:r>
            <a:r>
              <a:rPr lang="en-US" sz="3100">
                <a:solidFill>
                  <a:schemeClr val="tx1"/>
                </a:solidFill>
                <a:hlinkClick r:id="rId4">
                  <a:extLst>
                    <a:ext uri="{A12FA001-AC4F-418D-AE19-62706E023703}">
                      <ahyp:hlinkClr xmlns:ahyp="http://schemas.microsoft.com/office/drawing/2018/hyperlinkcolor" val="tx"/>
                    </a:ext>
                  </a:extLst>
                </a:hlinkClick>
              </a:rPr>
              <a:t>§ 1321.59</a:t>
            </a:r>
            <a:r>
              <a:rPr lang="en-US" sz="3100">
                <a:solidFill>
                  <a:schemeClr val="tx1"/>
                </a:solidFill>
              </a:rPr>
              <a:t>).</a:t>
            </a:r>
          </a:p>
          <a:p>
            <a:pPr>
              <a:lnSpc>
                <a:spcPct val="120000"/>
              </a:lnSpc>
            </a:pPr>
            <a:r>
              <a:rPr lang="en-US" sz="3100">
                <a:solidFill>
                  <a:schemeClr val="tx1"/>
                </a:solidFill>
              </a:rPr>
              <a:t> </a:t>
            </a:r>
            <a:r>
              <a:rPr lang="en-US" sz="3100">
                <a:solidFill>
                  <a:schemeClr val="tx1"/>
                </a:solidFill>
                <a:hlinkClick r:id="rId5">
                  <a:extLst>
                    <a:ext uri="{A12FA001-AC4F-418D-AE19-62706E023703}">
                      <ahyp:hlinkClr xmlns:ahyp="http://schemas.microsoft.com/office/drawing/2018/hyperlinkcolor" val="tx"/>
                    </a:ext>
                  </a:extLst>
                </a:hlinkClick>
              </a:rPr>
              <a:t>Section 1321.73</a:t>
            </a:r>
            <a:r>
              <a:rPr lang="en-US" sz="3100">
                <a:solidFill>
                  <a:schemeClr val="tx1"/>
                </a:solidFill>
              </a:rPr>
              <a:t> sets forth requirements to ensure AAAs and local service providers (LSPs) develop and implement policies and procedures to meet requirements set by SUA policies and procedures, in accordance with </a:t>
            </a:r>
            <a:r>
              <a:rPr lang="en-US" sz="3100">
                <a:solidFill>
                  <a:schemeClr val="tx1"/>
                </a:solidFill>
                <a:hlinkClick r:id="rId3">
                  <a:extLst>
                    <a:ext uri="{A12FA001-AC4F-418D-AE19-62706E023703}">
                      <ahyp:hlinkClr xmlns:ahyp="http://schemas.microsoft.com/office/drawing/2018/hyperlinkcolor" val="tx"/>
                    </a:ext>
                  </a:extLst>
                </a:hlinkClick>
              </a:rPr>
              <a:t>§ 1321.9</a:t>
            </a:r>
            <a:r>
              <a:rPr lang="en-US" sz="3100">
                <a:solidFill>
                  <a:schemeClr val="tx1"/>
                </a:solidFill>
              </a:rPr>
              <a:t>. </a:t>
            </a:r>
          </a:p>
          <a:p>
            <a:pPr lvl="1">
              <a:lnSpc>
                <a:spcPct val="120000"/>
              </a:lnSpc>
            </a:pPr>
            <a:r>
              <a:rPr lang="en-US" sz="2900">
                <a:solidFill>
                  <a:schemeClr val="tx1"/>
                </a:solidFill>
              </a:rPr>
              <a:t>The provision also specifies that the SUA and AAAs must develop monitoring processes, the results of which are strongly encouraged to be made available to the public.</a:t>
            </a:r>
          </a:p>
        </p:txBody>
      </p:sp>
    </p:spTree>
    <p:extLst>
      <p:ext uri="{BB962C8B-B14F-4D97-AF65-F5344CB8AC3E}">
        <p14:creationId xmlns:p14="http://schemas.microsoft.com/office/powerpoint/2010/main" val="2716667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t>Fiscal Requirements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69204"/>
            <a:ext cx="10307938" cy="5004748"/>
          </a:xfrm>
        </p:spPr>
        <p:txBody>
          <a:bodyPr>
            <a:normAutofit fontScale="85000" lnSpcReduction="20000"/>
          </a:bodyPr>
          <a:lstStyle/>
          <a:p>
            <a:pPr>
              <a:lnSpc>
                <a:spcPct val="120000"/>
              </a:lnSpc>
            </a:pPr>
            <a:r>
              <a:rPr lang="en-US" sz="3100"/>
              <a:t> SUA </a:t>
            </a:r>
            <a:r>
              <a:rPr lang="en-US" sz="3100">
                <a:solidFill>
                  <a:schemeClr val="tx1"/>
                </a:solidFill>
              </a:rPr>
              <a:t>policies and procedures will include: </a:t>
            </a:r>
          </a:p>
          <a:p>
            <a:pPr lvl="1">
              <a:lnSpc>
                <a:spcPct val="120000"/>
              </a:lnSpc>
            </a:pPr>
            <a:r>
              <a:rPr lang="en-US" sz="2600">
                <a:solidFill>
                  <a:schemeClr val="tx1"/>
                </a:solidFill>
              </a:rPr>
              <a:t>Non-Federal share (match) </a:t>
            </a:r>
            <a:r>
              <a:rPr lang="en-US" sz="2600">
                <a:solidFill>
                  <a:schemeClr val="tx1"/>
                </a:solidFill>
                <a:hlinkClick r:id="rId3">
                  <a:extLst>
                    <a:ext uri="{A12FA001-AC4F-418D-AE19-62706E023703}">
                      <ahyp:hlinkClr xmlns:ahyp="http://schemas.microsoft.com/office/drawing/2018/hyperlinkcolor" val="tx"/>
                    </a:ext>
                  </a:extLst>
                </a:hlinkClick>
              </a:rPr>
              <a:t>§ 1321.9 (c)(2)(ii)</a:t>
            </a:r>
            <a:endParaRPr lang="en-US" sz="2600">
              <a:solidFill>
                <a:schemeClr val="tx1"/>
              </a:solidFill>
            </a:endParaRPr>
          </a:p>
          <a:p>
            <a:pPr lvl="1">
              <a:lnSpc>
                <a:spcPct val="120000"/>
              </a:lnSpc>
            </a:pPr>
            <a:r>
              <a:rPr lang="en-US" sz="2600">
                <a:solidFill>
                  <a:schemeClr val="tx1"/>
                </a:solidFill>
              </a:rPr>
              <a:t>Transfers </a:t>
            </a:r>
            <a:r>
              <a:rPr lang="en-US" sz="2600">
                <a:solidFill>
                  <a:schemeClr val="tx1"/>
                </a:solidFill>
                <a:hlinkClick r:id="rId4">
                  <a:extLst>
                    <a:ext uri="{A12FA001-AC4F-418D-AE19-62706E023703}">
                      <ahyp:hlinkClr xmlns:ahyp="http://schemas.microsoft.com/office/drawing/2018/hyperlinkcolor" val="tx"/>
                    </a:ext>
                  </a:extLst>
                </a:hlinkClick>
              </a:rPr>
              <a:t>§ 1321.9 (c)(2)(iii)</a:t>
            </a:r>
            <a:endParaRPr lang="en-US" sz="2600">
              <a:solidFill>
                <a:schemeClr val="tx1"/>
              </a:solidFill>
            </a:endParaRPr>
          </a:p>
          <a:p>
            <a:pPr lvl="1">
              <a:lnSpc>
                <a:spcPct val="120000"/>
              </a:lnSpc>
            </a:pPr>
            <a:r>
              <a:rPr lang="en-US" sz="2600">
                <a:solidFill>
                  <a:schemeClr val="tx1"/>
                </a:solidFill>
              </a:rPr>
              <a:t>Voluntary contributions </a:t>
            </a:r>
            <a:r>
              <a:rPr lang="en-US" sz="2600">
                <a:solidFill>
                  <a:schemeClr val="tx1"/>
                </a:solidFill>
                <a:hlinkClick r:id="rId5">
                  <a:extLst>
                    <a:ext uri="{A12FA001-AC4F-418D-AE19-62706E023703}">
                      <ahyp:hlinkClr xmlns:ahyp="http://schemas.microsoft.com/office/drawing/2018/hyperlinkcolor" val="tx"/>
                    </a:ext>
                  </a:extLst>
                </a:hlinkClick>
              </a:rPr>
              <a:t>§ 1321.9(c)(2)(x) </a:t>
            </a:r>
            <a:endParaRPr lang="en-US" sz="2600">
              <a:solidFill>
                <a:schemeClr val="tx1"/>
              </a:solidFill>
            </a:endParaRPr>
          </a:p>
          <a:p>
            <a:pPr lvl="1">
              <a:lnSpc>
                <a:spcPct val="120000"/>
              </a:lnSpc>
            </a:pPr>
            <a:r>
              <a:rPr lang="en-US" sz="2600">
                <a:solidFill>
                  <a:schemeClr val="tx1"/>
                </a:solidFill>
              </a:rPr>
              <a:t>Use of program income </a:t>
            </a:r>
            <a:r>
              <a:rPr lang="en-US" sz="2600">
                <a:solidFill>
                  <a:schemeClr val="tx1"/>
                </a:solidFill>
                <a:hlinkClick r:id="rId6">
                  <a:extLst>
                    <a:ext uri="{A12FA001-AC4F-418D-AE19-62706E023703}">
                      <ahyp:hlinkClr xmlns:ahyp="http://schemas.microsoft.com/office/drawing/2018/hyperlinkcolor" val="tx"/>
                    </a:ext>
                  </a:extLst>
                </a:hlinkClick>
              </a:rPr>
              <a:t>§ 1321.9(c)(2)(xii) </a:t>
            </a:r>
            <a:endParaRPr lang="en-US" sz="2600">
              <a:solidFill>
                <a:schemeClr val="tx1"/>
              </a:solidFill>
            </a:endParaRPr>
          </a:p>
          <a:p>
            <a:pPr lvl="1">
              <a:lnSpc>
                <a:spcPct val="120000"/>
              </a:lnSpc>
            </a:pPr>
            <a:r>
              <a:rPr lang="en-US" sz="2600">
                <a:solidFill>
                  <a:schemeClr val="tx1"/>
                </a:solidFill>
              </a:rPr>
              <a:t>Private pay programs </a:t>
            </a:r>
            <a:r>
              <a:rPr lang="en-US" sz="2600">
                <a:solidFill>
                  <a:schemeClr val="tx1"/>
                </a:solidFill>
                <a:hlinkClick r:id="rId7">
                  <a:extLst>
                    <a:ext uri="{A12FA001-AC4F-418D-AE19-62706E023703}">
                      <ahyp:hlinkClr xmlns:ahyp="http://schemas.microsoft.com/office/drawing/2018/hyperlinkcolor" val="tx"/>
                    </a:ext>
                  </a:extLst>
                </a:hlinkClick>
              </a:rPr>
              <a:t>§ 1321.9(c)(2)(xiii)</a:t>
            </a:r>
            <a:endParaRPr lang="en-US" sz="2600">
              <a:solidFill>
                <a:schemeClr val="tx1"/>
              </a:solidFill>
            </a:endParaRPr>
          </a:p>
          <a:p>
            <a:pPr lvl="1">
              <a:lnSpc>
                <a:spcPct val="120000"/>
              </a:lnSpc>
            </a:pPr>
            <a:r>
              <a:rPr lang="en-US" sz="2600">
                <a:solidFill>
                  <a:schemeClr val="tx1"/>
                </a:solidFill>
              </a:rPr>
              <a:t>Contracts and commercial relationships </a:t>
            </a:r>
            <a:r>
              <a:rPr lang="en-US" sz="2600">
                <a:solidFill>
                  <a:schemeClr val="tx1"/>
                </a:solidFill>
                <a:hlinkClick r:id="rId8">
                  <a:extLst>
                    <a:ext uri="{A12FA001-AC4F-418D-AE19-62706E023703}">
                      <ahyp:hlinkClr xmlns:ahyp="http://schemas.microsoft.com/office/drawing/2018/hyperlinkcolor" val="tx"/>
                    </a:ext>
                  </a:extLst>
                </a:hlinkClick>
              </a:rPr>
              <a:t>§ 1321.9(c)(2)(xiv)</a:t>
            </a:r>
            <a:endParaRPr lang="en-US" sz="2600">
              <a:solidFill>
                <a:schemeClr val="tx1"/>
              </a:solidFill>
            </a:endParaRPr>
          </a:p>
          <a:p>
            <a:pPr lvl="1">
              <a:lnSpc>
                <a:spcPct val="120000"/>
              </a:lnSpc>
            </a:pPr>
            <a:r>
              <a:rPr lang="en-US" sz="2600">
                <a:solidFill>
                  <a:schemeClr val="tx1"/>
                </a:solidFill>
              </a:rPr>
              <a:t>Buildings, alterations or renovations, maintenance, and equipment </a:t>
            </a:r>
            <a:r>
              <a:rPr lang="en-US" sz="2600">
                <a:solidFill>
                  <a:schemeClr val="tx1"/>
                </a:solidFill>
                <a:hlinkClick r:id="rId9">
                  <a:extLst>
                    <a:ext uri="{A12FA001-AC4F-418D-AE19-62706E023703}">
                      <ahyp:hlinkClr xmlns:ahyp="http://schemas.microsoft.com/office/drawing/2018/hyperlinkcolor" val="tx"/>
                    </a:ext>
                  </a:extLst>
                </a:hlinkClick>
              </a:rPr>
              <a:t>§ 1321.9(c)(2)(xv)</a:t>
            </a:r>
            <a:r>
              <a:rPr lang="en-US" sz="2600">
                <a:solidFill>
                  <a:schemeClr val="tx1"/>
                </a:solidFill>
                <a:hlinkClick r:id="rId10">
                  <a:extLst>
                    <a:ext uri="{A12FA001-AC4F-418D-AE19-62706E023703}">
                      <ahyp:hlinkClr xmlns:ahyp="http://schemas.microsoft.com/office/drawing/2018/hyperlinkcolor" val="tx"/>
                    </a:ext>
                  </a:extLst>
                </a:hlinkClick>
              </a:rPr>
              <a:t> </a:t>
            </a:r>
            <a:endParaRPr lang="en-US" sz="2600">
              <a:solidFill>
                <a:schemeClr val="tx1"/>
              </a:solidFill>
            </a:endParaRPr>
          </a:p>
          <a:p>
            <a:pPr>
              <a:lnSpc>
                <a:spcPct val="120000"/>
              </a:lnSpc>
            </a:pPr>
            <a:r>
              <a:rPr lang="en-US" sz="2800">
                <a:solidFill>
                  <a:schemeClr val="tx1"/>
                </a:solidFill>
              </a:rPr>
              <a:t> R</a:t>
            </a:r>
            <a:r>
              <a:rPr lang="en-US" sz="2800"/>
              <a:t>efer to the 4/4 Fiscal Policies and Procedures </a:t>
            </a:r>
            <a:r>
              <a:rPr lang="en-US" sz="2800">
                <a:solidFill>
                  <a:schemeClr val="tx1"/>
                </a:solidFill>
              </a:rPr>
              <a:t>webinar </a:t>
            </a:r>
            <a:r>
              <a:rPr lang="en-US" sz="2800">
                <a:solidFill>
                  <a:schemeClr val="tx1"/>
                </a:solidFill>
                <a:hlinkClick r:id="rId11">
                  <a:extLst>
                    <a:ext uri="{A12FA001-AC4F-418D-AE19-62706E023703}">
                      <ahyp:hlinkClr xmlns:ahyp="http://schemas.microsoft.com/office/drawing/2018/hyperlinkcolor" val="tx"/>
                    </a:ext>
                  </a:extLst>
                </a:hlinkClick>
              </a:rPr>
              <a:t>slides</a:t>
            </a:r>
            <a:r>
              <a:rPr lang="en-US" sz="2800">
                <a:solidFill>
                  <a:schemeClr val="tx1"/>
                </a:solidFill>
              </a:rPr>
              <a:t> and </a:t>
            </a:r>
            <a:r>
              <a:rPr lang="en-US" sz="2800">
                <a:solidFill>
                  <a:schemeClr val="tx1"/>
                </a:solidFill>
                <a:hlinkClick r:id="rId12">
                  <a:extLst>
                    <a:ext uri="{A12FA001-AC4F-418D-AE19-62706E023703}">
                      <ahyp:hlinkClr xmlns:ahyp="http://schemas.microsoft.com/office/drawing/2018/hyperlinkcolor" val="tx"/>
                    </a:ext>
                  </a:extLst>
                </a:hlinkClick>
              </a:rPr>
              <a:t>recordings</a:t>
            </a:r>
            <a:r>
              <a:rPr lang="en-US" sz="2800">
                <a:solidFill>
                  <a:schemeClr val="tx1"/>
                </a:solidFill>
              </a:rPr>
              <a:t>, as well as the </a:t>
            </a:r>
            <a:r>
              <a:rPr lang="en-US" sz="2800">
                <a:solidFill>
                  <a:schemeClr val="tx1"/>
                </a:solidFill>
                <a:hlinkClick r:id="rId13">
                  <a:extLst>
                    <a:ext uri="{A12FA001-AC4F-418D-AE19-62706E023703}">
                      <ahyp:hlinkClr xmlns:ahyp="http://schemas.microsoft.com/office/drawing/2018/hyperlinkcolor" val="tx"/>
                    </a:ext>
                  </a:extLst>
                </a:hlinkClick>
              </a:rPr>
              <a:t>Fiscal Fact Sheet</a:t>
            </a:r>
            <a:r>
              <a:rPr lang="en-US" sz="2800">
                <a:solidFill>
                  <a:schemeClr val="tx1"/>
                </a:solidFill>
              </a:rPr>
              <a:t> posted on </a:t>
            </a:r>
            <a:r>
              <a:rPr lang="en-US" sz="2800">
                <a:solidFill>
                  <a:schemeClr val="tx1"/>
                </a:solidFill>
                <a:hlinkClick r:id="rId14">
                  <a:extLst>
                    <a:ext uri="{A12FA001-AC4F-418D-AE19-62706E023703}">
                      <ahyp:hlinkClr xmlns:ahyp="http://schemas.microsoft.com/office/drawing/2018/hyperlinkcolor" val="tx"/>
                    </a:ext>
                  </a:extLst>
                </a:hlinkClick>
              </a:rPr>
              <a:t>https://acl.gov/OAArule</a:t>
            </a:r>
            <a:r>
              <a:rPr lang="en-US" sz="2800">
                <a:solidFill>
                  <a:schemeClr val="tx1"/>
                </a:solidFill>
              </a:rPr>
              <a:t> </a:t>
            </a:r>
          </a:p>
          <a:p>
            <a:pPr>
              <a:lnSpc>
                <a:spcPct val="120000"/>
              </a:lnSpc>
            </a:pPr>
            <a:endParaRPr lang="en-US" sz="2900"/>
          </a:p>
        </p:txBody>
      </p:sp>
    </p:spTree>
    <p:extLst>
      <p:ext uri="{BB962C8B-B14F-4D97-AF65-F5344CB8AC3E}">
        <p14:creationId xmlns:p14="http://schemas.microsoft.com/office/powerpoint/2010/main" val="207886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t>Title III/VI Coordination Responsibilities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350519"/>
            <a:ext cx="10307938" cy="5075698"/>
          </a:xfrm>
        </p:spPr>
        <p:txBody>
          <a:bodyPr>
            <a:noAutofit/>
          </a:bodyPr>
          <a:lstStyle/>
          <a:p>
            <a:pPr>
              <a:lnSpc>
                <a:spcPct val="120000"/>
              </a:lnSpc>
            </a:pPr>
            <a:r>
              <a:rPr lang="en-US" sz="2200" dirty="0">
                <a:solidFill>
                  <a:schemeClr val="tx1"/>
                </a:solidFill>
              </a:rPr>
              <a:t> Coordination is required under the Act, and all entities are responsible for coordination, including SUAs, AAAs, service providers, and Title VI grantees.</a:t>
            </a:r>
          </a:p>
          <a:p>
            <a:pPr>
              <a:lnSpc>
                <a:spcPct val="120000"/>
              </a:lnSpc>
            </a:pPr>
            <a:r>
              <a:rPr lang="en-US" sz="2200" dirty="0">
                <a:solidFill>
                  <a:schemeClr val="tx1"/>
                </a:solidFill>
              </a:rPr>
              <a:t> </a:t>
            </a:r>
            <a:r>
              <a:rPr lang="en-US" sz="2200" dirty="0">
                <a:solidFill>
                  <a:srgbClr val="000000"/>
                </a:solidFill>
              </a:rPr>
              <a:t>Regarding Title III/VI coordination, u</a:t>
            </a:r>
            <a:r>
              <a:rPr lang="en-US" sz="2200" b="0" i="0" u="none" strike="noStrike" dirty="0">
                <a:solidFill>
                  <a:srgbClr val="000000"/>
                </a:solidFill>
                <a:effectLst/>
              </a:rPr>
              <a:t>nder part 1321, </a:t>
            </a:r>
            <a:r>
              <a:rPr lang="en-US" sz="2200" b="0" i="0" u="none" strike="noStrike" dirty="0">
                <a:solidFill>
                  <a:schemeClr val="tx1"/>
                </a:solidFill>
                <a:effectLst/>
              </a:rPr>
              <a:t>see §§ </a:t>
            </a:r>
            <a:r>
              <a:rPr lang="en-US" sz="2200" b="0" i="0" u="sng" strike="noStrike" dirty="0">
                <a:solidFill>
                  <a:schemeClr val="tx1"/>
                </a:solidFill>
                <a:effectLst/>
                <a:hlinkClick r:id="rId3">
                  <a:extLst>
                    <a:ext uri="{A12FA001-AC4F-418D-AE19-62706E023703}">
                      <ahyp:hlinkClr xmlns:ahyp="http://schemas.microsoft.com/office/drawing/2018/hyperlinkcolor" val="tx"/>
                    </a:ext>
                  </a:extLst>
                </a:hlinkClick>
              </a:rPr>
              <a:t>1321.53 State agency Title III and Title VI coordination responsibilities</a:t>
            </a:r>
            <a:r>
              <a:rPr lang="en-US" sz="2200" b="0" i="0" u="none" strike="noStrike" dirty="0">
                <a:solidFill>
                  <a:schemeClr val="tx1"/>
                </a:solidFill>
                <a:effectLst/>
              </a:rPr>
              <a:t>, </a:t>
            </a:r>
            <a:r>
              <a:rPr lang="en-US" sz="2200" b="0" i="0" u="sng" strike="noStrike" dirty="0">
                <a:solidFill>
                  <a:schemeClr val="tx1"/>
                </a:solidFill>
                <a:effectLst/>
                <a:hlinkClick r:id="rId4">
                  <a:extLst>
                    <a:ext uri="{A12FA001-AC4F-418D-AE19-62706E023703}">
                      <ahyp:hlinkClr xmlns:ahyp="http://schemas.microsoft.com/office/drawing/2018/hyperlinkcolor" val="tx"/>
                    </a:ext>
                  </a:extLst>
                </a:hlinkClick>
              </a:rPr>
              <a:t>1321.69 Area agency on aging Title III and Title VI coordination responsibilities</a:t>
            </a:r>
            <a:r>
              <a:rPr lang="en-US" sz="2200" b="0" i="0" u="none" strike="noStrike" dirty="0">
                <a:solidFill>
                  <a:schemeClr val="tx1"/>
                </a:solidFill>
                <a:effectLst/>
              </a:rPr>
              <a:t>, </a:t>
            </a:r>
            <a:r>
              <a:rPr lang="en-US" sz="2200" b="0" i="0" u="sng" strike="noStrike" dirty="0">
                <a:solidFill>
                  <a:schemeClr val="tx1"/>
                </a:solidFill>
                <a:effectLst/>
                <a:hlinkClick r:id="rId5">
                  <a:extLst>
                    <a:ext uri="{A12FA001-AC4F-418D-AE19-62706E023703}">
                      <ahyp:hlinkClr xmlns:ahyp="http://schemas.microsoft.com/office/drawing/2018/hyperlinkcolor" val="tx"/>
                    </a:ext>
                  </a:extLst>
                </a:hlinkClick>
              </a:rPr>
              <a:t>1321.95 Service provider Title III and Title VI coordination responsibilities</a:t>
            </a:r>
            <a:r>
              <a:rPr lang="en-US" sz="2200" b="0" i="0" u="none" strike="noStrike" dirty="0">
                <a:solidFill>
                  <a:schemeClr val="tx1"/>
                </a:solidFill>
                <a:effectLst/>
              </a:rPr>
              <a:t>, and </a:t>
            </a:r>
            <a:r>
              <a:rPr lang="en-US" sz="2200" b="0" i="0" u="sng" strike="noStrike" dirty="0">
                <a:solidFill>
                  <a:schemeClr val="tx1"/>
                </a:solidFill>
                <a:effectLst/>
                <a:hlinkClick r:id="rId6">
                  <a:extLst>
                    <a:ext uri="{A12FA001-AC4F-418D-AE19-62706E023703}">
                      <ahyp:hlinkClr xmlns:ahyp="http://schemas.microsoft.com/office/drawing/2018/hyperlinkcolor" val="tx"/>
                    </a:ext>
                  </a:extLst>
                </a:hlinkClick>
              </a:rPr>
              <a:t>1321.103 Title III and Title VI coordination for emergency and disaster preparedness</a:t>
            </a:r>
            <a:r>
              <a:rPr lang="en-US" sz="2200" b="0" i="0" u="none" strike="noStrike" dirty="0">
                <a:solidFill>
                  <a:schemeClr val="tx1"/>
                </a:solidFill>
                <a:effectLst/>
              </a:rPr>
              <a:t>.</a:t>
            </a:r>
            <a:endParaRPr lang="en-US" sz="2200" dirty="0">
              <a:solidFill>
                <a:schemeClr val="tx1"/>
              </a:solidFill>
            </a:endParaRPr>
          </a:p>
          <a:p>
            <a:pPr lvl="1">
              <a:lnSpc>
                <a:spcPct val="120000"/>
              </a:lnSpc>
            </a:pPr>
            <a:r>
              <a:rPr lang="en-US" sz="2000" dirty="0">
                <a:solidFill>
                  <a:schemeClr val="tx1"/>
                </a:solidFill>
                <a:hlinkClick r:id="rId5">
                  <a:extLst>
                    <a:ext uri="{A12FA001-AC4F-418D-AE19-62706E023703}">
                      <ahyp:hlinkClr xmlns:ahyp="http://schemas.microsoft.com/office/drawing/2018/hyperlinkcolor" val="tx"/>
                    </a:ext>
                  </a:extLst>
                </a:hlinkClick>
              </a:rPr>
              <a:t>Section 1321.95</a:t>
            </a:r>
            <a:r>
              <a:rPr lang="en-US" sz="2000" dirty="0">
                <a:solidFill>
                  <a:schemeClr val="tx1"/>
                </a:solidFill>
              </a:rPr>
              <a:t>, for example, specifies that policies and procedures must address:</a:t>
            </a:r>
            <a:endParaRPr lang="en-US" sz="2000" dirty="0"/>
          </a:p>
          <a:p>
            <a:pPr lvl="2">
              <a:lnSpc>
                <a:spcPct val="120000"/>
              </a:lnSpc>
            </a:pPr>
            <a:r>
              <a:rPr lang="en-US" sz="2000" dirty="0"/>
              <a:t>How the service provider will provide outreach to Tribal elders and family caregivers regarding services for which they may be eligible under Title III.</a:t>
            </a:r>
          </a:p>
        </p:txBody>
      </p:sp>
    </p:spTree>
    <p:extLst>
      <p:ext uri="{BB962C8B-B14F-4D97-AF65-F5344CB8AC3E}">
        <p14:creationId xmlns:p14="http://schemas.microsoft.com/office/powerpoint/2010/main" val="291042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673767" y="493604"/>
            <a:ext cx="10576201" cy="759352"/>
          </a:xfrm>
          <a:solidFill>
            <a:schemeClr val="accent1">
              <a:lumMod val="20000"/>
              <a:lumOff val="80000"/>
            </a:schemeClr>
          </a:solidFill>
        </p:spPr>
        <p:txBody>
          <a:bodyPr>
            <a:noAutofit/>
          </a:bodyPr>
          <a:lstStyle/>
          <a:p>
            <a:pPr algn="ctr"/>
            <a:r>
              <a:rPr kumimoji="0" lang="en-US" sz="3600" b="1" i="0" u="none" strike="noStrike" kern="1200" cap="none" spc="0" normalizeH="0" baseline="0" noProof="0" dirty="0">
                <a:ln>
                  <a:noFill/>
                </a:ln>
                <a:solidFill>
                  <a:schemeClr val="tx1"/>
                </a:solidFill>
                <a:effectLst/>
                <a:uLnTx/>
                <a:uFillTx/>
                <a:latin typeface="Arial" panose="020B0604020202020204"/>
                <a:ea typeface="+mj-ea"/>
                <a:cs typeface="+mj-cs"/>
              </a:rPr>
              <a:t>Serving Populations of </a:t>
            </a:r>
            <a:r>
              <a:rPr kumimoji="0" lang="en-US" sz="3600" b="1" i="0" u="none" strike="noStrike" kern="1200" cap="none" spc="0" normalizeH="0" baseline="0" noProof="0" dirty="0">
                <a:ln>
                  <a:noFill/>
                </a:ln>
                <a:solidFill>
                  <a:schemeClr val="tx1"/>
                </a:solidFill>
                <a:effectLst/>
                <a:uLnTx/>
                <a:uFillTx/>
                <a:latin typeface="Arial" panose="020B0604020202020204"/>
                <a:ea typeface="+mj-ea"/>
                <a:cs typeface="+mj-cs"/>
                <a:hlinkClick r:id="rId3">
                  <a:extLst>
                    <a:ext uri="{A12FA001-AC4F-418D-AE19-62706E023703}">
                      <ahyp:hlinkClr xmlns:ahyp="http://schemas.microsoft.com/office/drawing/2018/hyperlinkcolor" val="tx"/>
                    </a:ext>
                  </a:extLst>
                </a:hlinkClick>
              </a:rPr>
              <a:t>GEN</a:t>
            </a:r>
            <a:r>
              <a:rPr kumimoji="0" lang="en-US" sz="3600" b="1" i="0" u="none" strike="noStrike" kern="1200" cap="none" spc="0" normalizeH="0" baseline="0" noProof="0" dirty="0">
                <a:ln>
                  <a:noFill/>
                </a:ln>
                <a:solidFill>
                  <a:schemeClr val="tx1"/>
                </a:solidFill>
                <a:effectLst/>
                <a:uLnTx/>
                <a:uFillTx/>
                <a:latin typeface="Arial" panose="020B0604020202020204"/>
                <a:ea typeface="+mj-ea"/>
                <a:cs typeface="+mj-cs"/>
              </a:rPr>
              <a:t> &amp; </a:t>
            </a:r>
            <a:r>
              <a:rPr kumimoji="0" lang="en-US" sz="3600" b="1" i="0" u="none" strike="noStrike" kern="1200" cap="none" spc="0" normalizeH="0" baseline="0" noProof="0" dirty="0">
                <a:ln>
                  <a:noFill/>
                </a:ln>
                <a:solidFill>
                  <a:schemeClr val="tx1"/>
                </a:solidFill>
                <a:effectLst/>
                <a:uLnTx/>
                <a:uFillTx/>
                <a:latin typeface="Arial" panose="020B0604020202020204"/>
                <a:ea typeface="+mj-ea"/>
                <a:cs typeface="+mj-cs"/>
                <a:hlinkClick r:id="rId4">
                  <a:extLst>
                    <a:ext uri="{A12FA001-AC4F-418D-AE19-62706E023703}">
                      <ahyp:hlinkClr xmlns:ahyp="http://schemas.microsoft.com/office/drawing/2018/hyperlinkcolor" val="tx"/>
                    </a:ext>
                  </a:extLst>
                </a:hlinkClick>
              </a:rPr>
              <a:t>GSN</a:t>
            </a:r>
            <a:endParaRPr lang="en-US" sz="3600" b="1" dirty="0">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673768" y="1252956"/>
            <a:ext cx="10576201" cy="5605044"/>
          </a:xfrm>
        </p:spPr>
        <p:txBody>
          <a:bodyPr numCol="1">
            <a:normAutofit/>
          </a:bodyPr>
          <a:lstStyle/>
          <a:p>
            <a:pPr marL="0" indent="0" algn="ctr">
              <a:lnSpc>
                <a:spcPct val="120000"/>
              </a:lnSpc>
              <a:buNone/>
            </a:pPr>
            <a:r>
              <a:rPr lang="en-US" sz="3200">
                <a:solidFill>
                  <a:schemeClr val="tx1"/>
                </a:solidFill>
              </a:rPr>
              <a:t>Greatest Economic Need (GEN)</a:t>
            </a:r>
          </a:p>
          <a:p>
            <a:pPr marL="0" indent="0" algn="ctr">
              <a:lnSpc>
                <a:spcPct val="120000"/>
              </a:lnSpc>
              <a:buNone/>
            </a:pPr>
            <a:r>
              <a:rPr lang="en-US" sz="3200">
                <a:solidFill>
                  <a:schemeClr val="tx1"/>
                </a:solidFill>
              </a:rPr>
              <a:t>Greatest Social Need (GSN)</a:t>
            </a:r>
          </a:p>
          <a:p>
            <a:pPr marL="742950" indent="-742950">
              <a:lnSpc>
                <a:spcPct val="120000"/>
              </a:lnSpc>
              <a:buFont typeface="+mj-lt"/>
              <a:buAutoNum type="arabicPeriod"/>
            </a:pPr>
            <a:r>
              <a:rPr lang="en-US" sz="3200">
                <a:solidFill>
                  <a:schemeClr val="tx1"/>
                </a:solidFill>
              </a:rPr>
              <a:t>Assess and identify populations</a:t>
            </a:r>
          </a:p>
          <a:p>
            <a:pPr marL="742950" indent="-742950">
              <a:lnSpc>
                <a:spcPct val="120000"/>
              </a:lnSpc>
              <a:buFont typeface="+mj-lt"/>
              <a:buAutoNum type="arabicPeriod"/>
            </a:pPr>
            <a:r>
              <a:rPr lang="en-US" sz="3200">
                <a:solidFill>
                  <a:schemeClr val="tx1"/>
                </a:solidFill>
              </a:rPr>
              <a:t>Describe target populations for service delivery</a:t>
            </a:r>
          </a:p>
          <a:p>
            <a:pPr marL="742950" indent="-742950">
              <a:lnSpc>
                <a:spcPct val="120000"/>
              </a:lnSpc>
              <a:buFont typeface="+mj-lt"/>
              <a:buAutoNum type="arabicPeriod"/>
            </a:pPr>
            <a:r>
              <a:rPr lang="en-US" sz="3200">
                <a:solidFill>
                  <a:schemeClr val="tx1"/>
                </a:solidFill>
              </a:rPr>
              <a:t>Prioritize populations</a:t>
            </a:r>
          </a:p>
          <a:p>
            <a:pPr marL="742950" indent="-742950">
              <a:lnSpc>
                <a:spcPct val="120000"/>
              </a:lnSpc>
              <a:buFont typeface="+mj-lt"/>
              <a:buAutoNum type="arabicPeriod"/>
            </a:pPr>
            <a:r>
              <a:rPr lang="en-US" sz="3200">
                <a:solidFill>
                  <a:schemeClr val="tx1"/>
                </a:solidFill>
              </a:rPr>
              <a:t>Establish methods to serve prioritized populations</a:t>
            </a:r>
          </a:p>
          <a:p>
            <a:pPr marL="742950" indent="-742950">
              <a:lnSpc>
                <a:spcPct val="120000"/>
              </a:lnSpc>
              <a:buFont typeface="+mj-lt"/>
              <a:buAutoNum type="arabicPeriod"/>
            </a:pPr>
            <a:r>
              <a:rPr lang="en-US" sz="3200">
                <a:solidFill>
                  <a:schemeClr val="tx1"/>
                </a:solidFill>
              </a:rPr>
              <a:t>Collect data to evaluate success </a:t>
            </a:r>
          </a:p>
        </p:txBody>
      </p:sp>
    </p:spTree>
    <p:extLst>
      <p:ext uri="{BB962C8B-B14F-4D97-AF65-F5344CB8AC3E}">
        <p14:creationId xmlns:p14="http://schemas.microsoft.com/office/powerpoint/2010/main" val="360290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t>State Plans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69203"/>
            <a:ext cx="10307938" cy="4829979"/>
          </a:xfrm>
        </p:spPr>
        <p:txBody>
          <a:bodyPr>
            <a:normAutofit fontScale="85000" lnSpcReduction="10000"/>
          </a:bodyPr>
          <a:lstStyle/>
          <a:p>
            <a:pPr>
              <a:lnSpc>
                <a:spcPct val="120000"/>
              </a:lnSpc>
            </a:pPr>
            <a:r>
              <a:rPr lang="en-US" sz="2800">
                <a:solidFill>
                  <a:schemeClr val="tx1"/>
                </a:solidFill>
                <a:hlinkClick r:id="rId3">
                  <a:extLst>
                    <a:ext uri="{A12FA001-AC4F-418D-AE19-62706E023703}">
                      <ahyp:hlinkClr xmlns:ahyp="http://schemas.microsoft.com/office/drawing/2018/hyperlinkcolor" val="tx"/>
                    </a:ext>
                  </a:extLst>
                </a:hlinkClick>
              </a:rPr>
              <a:t> Section 1321.27(j)</a:t>
            </a:r>
            <a:r>
              <a:rPr lang="en-US" sz="2800">
                <a:solidFill>
                  <a:schemeClr val="tx1"/>
                </a:solidFill>
              </a:rPr>
              <a:t> </a:t>
            </a:r>
            <a:r>
              <a:rPr lang="en-US" sz="2800"/>
              <a:t>Content of State plan: Specifies what the state plan shall include if the SUA allows for a portion of Title III, part C-1 funds to be used for “grab and go” meals, as set forth in </a:t>
            </a:r>
            <a:r>
              <a:rPr lang="en-US" sz="2800">
                <a:solidFill>
                  <a:schemeClr val="tx1"/>
                </a:solidFill>
                <a:hlinkClick r:id="rId4">
                  <a:extLst>
                    <a:ext uri="{A12FA001-AC4F-418D-AE19-62706E023703}">
                      <ahyp:hlinkClr xmlns:ahyp="http://schemas.microsoft.com/office/drawing/2018/hyperlinkcolor" val="tx"/>
                    </a:ext>
                  </a:extLst>
                </a:hlinkClick>
              </a:rPr>
              <a:t>§ 1321.87(a)(1)(</a:t>
            </a:r>
            <a:r>
              <a:rPr lang="en-US" sz="2800" err="1">
                <a:solidFill>
                  <a:schemeClr val="tx1"/>
                </a:solidFill>
                <a:hlinkClick r:id="rId4">
                  <a:extLst>
                    <a:ext uri="{A12FA001-AC4F-418D-AE19-62706E023703}">
                      <ahyp:hlinkClr xmlns:ahyp="http://schemas.microsoft.com/office/drawing/2018/hyperlinkcolor" val="tx"/>
                    </a:ext>
                  </a:extLst>
                </a:hlinkClick>
              </a:rPr>
              <a:t>i</a:t>
            </a:r>
            <a:r>
              <a:rPr lang="en-US" sz="2800">
                <a:solidFill>
                  <a:schemeClr val="tx1"/>
                </a:solidFill>
                <a:hlinkClick r:id="rId4">
                  <a:extLst>
                    <a:ext uri="{A12FA001-AC4F-418D-AE19-62706E023703}">
                      <ahyp:hlinkClr xmlns:ahyp="http://schemas.microsoft.com/office/drawing/2018/hyperlinkcolor" val="tx"/>
                    </a:ext>
                  </a:extLst>
                </a:hlinkClick>
              </a:rPr>
              <a:t>)</a:t>
            </a:r>
            <a:r>
              <a:rPr lang="en-US" sz="2800"/>
              <a:t>.</a:t>
            </a:r>
          </a:p>
          <a:p>
            <a:pPr>
              <a:lnSpc>
                <a:spcPct val="120000"/>
              </a:lnSpc>
            </a:pPr>
            <a:r>
              <a:rPr lang="en-US" sz="2800"/>
              <a:t> </a:t>
            </a:r>
            <a:r>
              <a:rPr lang="en-US" sz="2800">
                <a:solidFill>
                  <a:schemeClr val="tx1"/>
                </a:solidFill>
                <a:hlinkClick r:id="rId5">
                  <a:extLst>
                    <a:ext uri="{A12FA001-AC4F-418D-AE19-62706E023703}">
                      <ahyp:hlinkClr xmlns:ahyp="http://schemas.microsoft.com/office/drawing/2018/hyperlinkcolor" val="tx"/>
                    </a:ext>
                  </a:extLst>
                </a:hlinkClick>
              </a:rPr>
              <a:t>Section 1321.49 </a:t>
            </a:r>
            <a:r>
              <a:rPr lang="en-US" sz="2800"/>
              <a:t>Intrastate funding formula: Requires an intrastate funding formula (IFF) for the allocation of nutrition services funds specific to each planning and service area (PSA) to AAAs and a statement of how NSIP funds will be distributed.</a:t>
            </a:r>
          </a:p>
          <a:p>
            <a:pPr>
              <a:lnSpc>
                <a:spcPct val="120000"/>
              </a:lnSpc>
            </a:pPr>
            <a:r>
              <a:rPr lang="en-US" sz="2800"/>
              <a:t> </a:t>
            </a:r>
            <a:r>
              <a:rPr lang="en-US" sz="2800">
                <a:solidFill>
                  <a:schemeClr val="tx1"/>
                </a:solidFill>
                <a:hlinkClick r:id="rId6">
                  <a:extLst>
                    <a:ext uri="{A12FA001-AC4F-418D-AE19-62706E023703}">
                      <ahyp:hlinkClr xmlns:ahyp="http://schemas.microsoft.com/office/drawing/2018/hyperlinkcolor" val="tx"/>
                    </a:ext>
                  </a:extLst>
                </a:hlinkClick>
              </a:rPr>
              <a:t>Section 1321.51</a:t>
            </a:r>
            <a:r>
              <a:rPr lang="en-US" sz="2800"/>
              <a:t> Single planning and service area States: Requires a funds distribution plan which describes how the SUA determines the geographical distribution of nutrition services and NSIP funds. </a:t>
            </a:r>
          </a:p>
        </p:txBody>
      </p:sp>
    </p:spTree>
    <p:extLst>
      <p:ext uri="{BB962C8B-B14F-4D97-AF65-F5344CB8AC3E}">
        <p14:creationId xmlns:p14="http://schemas.microsoft.com/office/powerpoint/2010/main" val="173447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t>AAAs and Area Plans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390416"/>
            <a:ext cx="10307938" cy="4829979"/>
          </a:xfrm>
        </p:spPr>
        <p:txBody>
          <a:bodyPr>
            <a:normAutofit fontScale="85000" lnSpcReduction="20000"/>
          </a:bodyPr>
          <a:lstStyle/>
          <a:p>
            <a:pPr>
              <a:lnSpc>
                <a:spcPct val="120000"/>
              </a:lnSpc>
            </a:pPr>
            <a:r>
              <a:rPr lang="en-US" sz="2800"/>
              <a:t> </a:t>
            </a:r>
            <a:r>
              <a:rPr lang="en-US" sz="2800">
                <a:solidFill>
                  <a:schemeClr val="tx1"/>
                </a:solidFill>
                <a:hlinkClick r:id="rId3">
                  <a:extLst>
                    <a:ext uri="{A12FA001-AC4F-418D-AE19-62706E023703}">
                      <ahyp:hlinkClr xmlns:ahyp="http://schemas.microsoft.com/office/drawing/2018/hyperlinkcolor" val="tx"/>
                    </a:ext>
                  </a:extLst>
                </a:hlinkClick>
              </a:rPr>
              <a:t>Section 1321.63</a:t>
            </a:r>
            <a:r>
              <a:rPr lang="en-US" sz="2800"/>
              <a:t> Area agency advisory council: Requires each AAA to establish an advisory council, with membership including representatives of service providers, which may include nutrition service providers. </a:t>
            </a:r>
          </a:p>
          <a:p>
            <a:pPr>
              <a:lnSpc>
                <a:spcPct val="120000"/>
              </a:lnSpc>
            </a:pPr>
            <a:r>
              <a:rPr lang="en-US" sz="2800"/>
              <a:t> </a:t>
            </a:r>
            <a:r>
              <a:rPr lang="en-US" sz="2800">
                <a:solidFill>
                  <a:schemeClr val="tx1"/>
                </a:solidFill>
                <a:hlinkClick r:id="rId4">
                  <a:extLst>
                    <a:ext uri="{A12FA001-AC4F-418D-AE19-62706E023703}">
                      <ahyp:hlinkClr xmlns:ahyp="http://schemas.microsoft.com/office/drawing/2018/hyperlinkcolor" val="tx"/>
                    </a:ext>
                  </a:extLst>
                </a:hlinkClick>
              </a:rPr>
              <a:t>Section 1321.65</a:t>
            </a:r>
            <a:r>
              <a:rPr lang="en-US" sz="2800"/>
              <a:t> Submission of an area plan and plan amendments to the State agency for approval: </a:t>
            </a:r>
          </a:p>
          <a:p>
            <a:pPr lvl="1">
              <a:lnSpc>
                <a:spcPct val="120000"/>
              </a:lnSpc>
            </a:pPr>
            <a:r>
              <a:rPr lang="en-US" sz="2600"/>
              <a:t>Includes clarifications regarding assessment and evaluation of unmet need, as well as planned services to be provided;</a:t>
            </a:r>
          </a:p>
          <a:p>
            <a:pPr lvl="1">
              <a:lnSpc>
                <a:spcPct val="120000"/>
              </a:lnSpc>
            </a:pPr>
            <a:r>
              <a:rPr lang="en-US" sz="2600"/>
              <a:t>Specifies what the area plan shall include if the AAA requests a portion of Title III, part C-1 funds to be used for “grab and go” meals, as set forth in </a:t>
            </a:r>
            <a:r>
              <a:rPr lang="en-US" sz="2600">
                <a:solidFill>
                  <a:schemeClr val="tx1"/>
                </a:solidFill>
                <a:hlinkClick r:id="rId5">
                  <a:extLst>
                    <a:ext uri="{A12FA001-AC4F-418D-AE19-62706E023703}">
                      <ahyp:hlinkClr xmlns:ahyp="http://schemas.microsoft.com/office/drawing/2018/hyperlinkcolor" val="tx"/>
                    </a:ext>
                  </a:extLst>
                </a:hlinkClick>
              </a:rPr>
              <a:t>§ 1321.87(a)(1)(</a:t>
            </a:r>
            <a:r>
              <a:rPr lang="en-US" sz="2600" err="1">
                <a:solidFill>
                  <a:schemeClr val="tx1"/>
                </a:solidFill>
                <a:hlinkClick r:id="rId5">
                  <a:extLst>
                    <a:ext uri="{A12FA001-AC4F-418D-AE19-62706E023703}">
                      <ahyp:hlinkClr xmlns:ahyp="http://schemas.microsoft.com/office/drawing/2018/hyperlinkcolor" val="tx"/>
                    </a:ext>
                  </a:extLst>
                </a:hlinkClick>
              </a:rPr>
              <a:t>i</a:t>
            </a:r>
            <a:r>
              <a:rPr lang="en-US" sz="2600">
                <a:solidFill>
                  <a:schemeClr val="tx1"/>
                </a:solidFill>
                <a:hlinkClick r:id="rId5">
                  <a:extLst>
                    <a:ext uri="{A12FA001-AC4F-418D-AE19-62706E023703}">
                      <ahyp:hlinkClr xmlns:ahyp="http://schemas.microsoft.com/office/drawing/2018/hyperlinkcolor" val="tx"/>
                    </a:ext>
                  </a:extLst>
                </a:hlinkClick>
              </a:rPr>
              <a:t>)</a:t>
            </a:r>
            <a:r>
              <a:rPr lang="en-US" sz="2600"/>
              <a:t>; and</a:t>
            </a:r>
          </a:p>
          <a:p>
            <a:pPr lvl="1">
              <a:lnSpc>
                <a:spcPct val="120000"/>
              </a:lnSpc>
            </a:pPr>
            <a:r>
              <a:rPr lang="en-US" sz="2600"/>
              <a:t>Reflects statutory updates with respect to inclusion of hunger, food insecurity and malnutrition, and other conditions.</a:t>
            </a:r>
          </a:p>
        </p:txBody>
      </p:sp>
    </p:spTree>
    <p:extLst>
      <p:ext uri="{BB962C8B-B14F-4D97-AF65-F5344CB8AC3E}">
        <p14:creationId xmlns:p14="http://schemas.microsoft.com/office/powerpoint/2010/main" val="145777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t>Emergencies &amp; Disasters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350519"/>
            <a:ext cx="10307938" cy="5075698"/>
          </a:xfrm>
        </p:spPr>
        <p:txBody>
          <a:bodyPr>
            <a:normAutofit fontScale="32500" lnSpcReduction="20000"/>
          </a:bodyPr>
          <a:lstStyle/>
          <a:p>
            <a:pPr algn="l" rtl="0" fontAlgn="base">
              <a:lnSpc>
                <a:spcPct val="120000"/>
              </a:lnSpc>
            </a:pPr>
            <a:r>
              <a:rPr lang="en-US" sz="68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 § 1321.99 Setting aside funds to address disasters</a:t>
            </a:r>
            <a:r>
              <a:rPr lang="en-US" sz="6800" b="0" i="0" u="none" strike="noStrike" dirty="0">
                <a:solidFill>
                  <a:schemeClr val="tx1"/>
                </a:solidFill>
                <a:effectLst/>
                <a:latin typeface="Arial" panose="020B0604020202020204" pitchFamily="34" charset="0"/>
              </a:rPr>
              <a:t>: </a:t>
            </a:r>
            <a:r>
              <a:rPr lang="en-US" sz="6800" b="0" i="0" dirty="0">
                <a:solidFill>
                  <a:schemeClr val="tx1"/>
                </a:solidFill>
                <a:effectLst/>
                <a:latin typeface="Arial" panose="020B0604020202020204" pitchFamily="34" charset="0"/>
              </a:rPr>
              <a:t>​</a:t>
            </a:r>
          </a:p>
          <a:p>
            <a:pPr lvl="1" fontAlgn="base">
              <a:lnSpc>
                <a:spcPct val="120000"/>
              </a:lnSpc>
              <a:buFont typeface="Arial" panose="020B0604020202020204" pitchFamily="34" charset="0"/>
              <a:buChar char="•"/>
            </a:pPr>
            <a:r>
              <a:rPr lang="en-US" sz="6000" b="0" i="0" u="none" strike="noStrike" dirty="0">
                <a:solidFill>
                  <a:schemeClr val="tx1"/>
                </a:solidFill>
                <a:effectLst/>
                <a:latin typeface="Arial" panose="020B0604020202020204" pitchFamily="34" charset="0"/>
              </a:rPr>
              <a:t>Clarifies that SUAs may specify that they are setting aside Title III funds (up to </a:t>
            </a:r>
            <a:r>
              <a:rPr lang="en-US" sz="6000" dirty="0">
                <a:solidFill>
                  <a:schemeClr val="tx1"/>
                </a:solidFill>
                <a:latin typeface="Arial" panose="020B0604020202020204" pitchFamily="34" charset="0"/>
              </a:rPr>
              <a:t>5% </a:t>
            </a:r>
            <a:r>
              <a:rPr lang="en-US" sz="6000" b="0" i="0" u="none" strike="noStrike" dirty="0">
                <a:solidFill>
                  <a:schemeClr val="tx1"/>
                </a:solidFill>
                <a:effectLst/>
                <a:latin typeface="Arial" panose="020B0604020202020204" pitchFamily="34" charset="0"/>
              </a:rPr>
              <a:t>of their total Title III allocations) for disaster relief in their IFF or funds distribution plan and provides direction as to the process an SUA must follow in order to award such funds for use within all or part of a PSA covered by a specific MDD where Title III services are impacted, as well as requirements with respect to the awarding of such funds.</a:t>
            </a:r>
            <a:r>
              <a:rPr lang="en-US" sz="6000" b="0" i="0" dirty="0">
                <a:solidFill>
                  <a:schemeClr val="tx1"/>
                </a:solidFill>
                <a:effectLst/>
                <a:latin typeface="Arial" panose="020B0604020202020204" pitchFamily="34" charset="0"/>
              </a:rPr>
              <a:t>​</a:t>
            </a:r>
          </a:p>
          <a:p>
            <a:pPr algn="l" rtl="0" fontAlgn="base">
              <a:lnSpc>
                <a:spcPct val="120000"/>
              </a:lnSpc>
            </a:pPr>
            <a:r>
              <a:rPr lang="en-US" sz="6800" b="0" i="0" u="sng" strike="noStrike"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 § 1321.101 Flexibilities under a major disaster declaration</a:t>
            </a:r>
            <a:r>
              <a:rPr lang="en-US" sz="6800" b="0" i="0" u="none" strike="noStrike" dirty="0">
                <a:solidFill>
                  <a:schemeClr val="tx1"/>
                </a:solidFill>
                <a:effectLst/>
                <a:latin typeface="Arial" panose="020B0604020202020204" pitchFamily="34" charset="0"/>
              </a:rPr>
              <a:t>: </a:t>
            </a:r>
            <a:r>
              <a:rPr lang="en-US" sz="6800" b="0" i="0" dirty="0">
                <a:solidFill>
                  <a:schemeClr val="tx1"/>
                </a:solidFill>
                <a:effectLst/>
                <a:latin typeface="Arial" panose="020B0604020202020204" pitchFamily="34" charset="0"/>
              </a:rPr>
              <a:t>​</a:t>
            </a:r>
          </a:p>
          <a:p>
            <a:pPr lvl="1" fontAlgn="base">
              <a:lnSpc>
                <a:spcPct val="120000"/>
              </a:lnSpc>
              <a:buFont typeface="Arial" panose="020B0604020202020204" pitchFamily="34" charset="0"/>
              <a:buChar char="•"/>
            </a:pPr>
            <a:r>
              <a:rPr lang="en-US" sz="6000" b="0" i="0" u="sng" strike="noStrike" dirty="0">
                <a:solidFill>
                  <a:schemeClr val="tx1"/>
                </a:solidFill>
                <a:effectLst/>
                <a:latin typeface="Arial" panose="020B0604020202020204" pitchFamily="34" charset="0"/>
                <a:hlinkClick r:id="rId5">
                  <a:extLst>
                    <a:ext uri="{A12FA001-AC4F-418D-AE19-62706E023703}">
                      <ahyp:hlinkClr xmlns:ahyp="http://schemas.microsoft.com/office/drawing/2018/hyperlinkcolor" val="tx"/>
                    </a:ext>
                  </a:extLst>
                </a:hlinkClick>
              </a:rPr>
              <a:t>(b)</a:t>
            </a:r>
            <a:r>
              <a:rPr lang="en-US" sz="6000" b="0" i="0" u="none" strike="noStrike" dirty="0">
                <a:solidFill>
                  <a:schemeClr val="tx1"/>
                </a:solidFill>
                <a:effectLst/>
                <a:latin typeface="Arial" panose="020B0604020202020204" pitchFamily="34" charset="0"/>
              </a:rPr>
              <a:t> outlines flexibilities an SUA may exercise under an MDD.</a:t>
            </a:r>
            <a:r>
              <a:rPr lang="en-US" sz="6000" b="0" i="0" dirty="0">
                <a:solidFill>
                  <a:schemeClr val="tx1"/>
                </a:solidFill>
                <a:effectLst/>
                <a:latin typeface="Arial" panose="020B0604020202020204" pitchFamily="34" charset="0"/>
              </a:rPr>
              <a:t>​</a:t>
            </a:r>
          </a:p>
          <a:p>
            <a:pPr lvl="1" fontAlgn="base">
              <a:lnSpc>
                <a:spcPct val="120000"/>
              </a:lnSpc>
              <a:buFont typeface="Arial" panose="020B0604020202020204" pitchFamily="34" charset="0"/>
              <a:buChar char="•"/>
            </a:pPr>
            <a:r>
              <a:rPr lang="en-US" sz="6000" b="0" i="0" u="none" strike="noStrike" dirty="0">
                <a:solidFill>
                  <a:schemeClr val="tx1"/>
                </a:solidFill>
                <a:effectLst/>
                <a:latin typeface="Arial" panose="020B0604020202020204" pitchFamily="34" charset="0"/>
              </a:rPr>
              <a:t>An SUA must submit a state plan amendment as set forth in </a:t>
            </a:r>
            <a:r>
              <a:rPr lang="en-US" sz="6000" b="0" i="0" u="sng" strike="noStrike" dirty="0">
                <a:solidFill>
                  <a:schemeClr val="tx1"/>
                </a:solidFill>
                <a:effectLst/>
                <a:latin typeface="Arial" panose="020B0604020202020204" pitchFamily="34" charset="0"/>
                <a:hlinkClick r:id="rId6">
                  <a:extLst>
                    <a:ext uri="{A12FA001-AC4F-418D-AE19-62706E023703}">
                      <ahyp:hlinkClr xmlns:ahyp="http://schemas.microsoft.com/office/drawing/2018/hyperlinkcolor" val="tx"/>
                    </a:ext>
                  </a:extLst>
                </a:hlinkClick>
              </a:rPr>
              <a:t>§ 1321.31(b)</a:t>
            </a:r>
            <a:r>
              <a:rPr lang="en-US" sz="6000" b="0" i="0" u="none" strike="noStrike" dirty="0">
                <a:solidFill>
                  <a:schemeClr val="tx1"/>
                </a:solidFill>
                <a:effectLst/>
                <a:latin typeface="Arial" panose="020B0604020202020204" pitchFamily="34" charset="0"/>
              </a:rPr>
              <a:t> if the SUA exercises any of these flexibilities. The state plan amendment must at a minimum include the specific entities receiving funds; the amount, </a:t>
            </a:r>
            <a:r>
              <a:rPr lang="en-US" sz="6000" b="0" i="0" u="none" strike="noStrike" dirty="0">
                <a:solidFill>
                  <a:srgbClr val="000000"/>
                </a:solidFill>
                <a:effectLst/>
                <a:latin typeface="Arial" panose="020B0604020202020204" pitchFamily="34" charset="0"/>
              </a:rPr>
              <a:t>source, and intended use for funds; and other such justification of the use of funds.</a:t>
            </a:r>
            <a:endParaRPr lang="en-US" sz="6000" b="0" i="0" dirty="0">
              <a:solidFill>
                <a:srgbClr val="000000"/>
              </a:solidFill>
              <a:effectLst/>
              <a:latin typeface="Arial" panose="020B0604020202020204" pitchFamily="34" charset="0"/>
            </a:endParaRPr>
          </a:p>
          <a:p>
            <a:pPr>
              <a:lnSpc>
                <a:spcPct val="120000"/>
              </a:lnSpc>
            </a:pPr>
            <a:endParaRPr lang="en-US" sz="2600" dirty="0"/>
          </a:p>
        </p:txBody>
      </p:sp>
    </p:spTree>
    <p:extLst>
      <p:ext uri="{BB962C8B-B14F-4D97-AF65-F5344CB8AC3E}">
        <p14:creationId xmlns:p14="http://schemas.microsoft.com/office/powerpoint/2010/main" val="187757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a:xfrm>
            <a:off x="838200" y="3080027"/>
            <a:ext cx="10515600" cy="1325563"/>
          </a:xfrm>
        </p:spPr>
        <p:txBody>
          <a:bodyPr/>
          <a:lstStyle/>
          <a:p>
            <a:r>
              <a:rPr lang="en-US" b="1" dirty="0"/>
              <a:t>OAA Nutrition Services</a:t>
            </a:r>
          </a:p>
        </p:txBody>
      </p:sp>
    </p:spTree>
    <p:extLst>
      <p:ext uri="{BB962C8B-B14F-4D97-AF65-F5344CB8AC3E}">
        <p14:creationId xmlns:p14="http://schemas.microsoft.com/office/powerpoint/2010/main" val="3468349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755092" y="676448"/>
            <a:ext cx="10681816" cy="862792"/>
          </a:xfrm>
          <a:solidFill>
            <a:schemeClr val="accent1">
              <a:lumMod val="20000"/>
              <a:lumOff val="80000"/>
            </a:schemeClr>
          </a:solidFill>
        </p:spPr>
        <p:txBody>
          <a:bodyPr>
            <a:normAutofit/>
          </a:bodyPr>
          <a:lstStyle/>
          <a:p>
            <a:pPr algn="ctr"/>
            <a:r>
              <a:rPr lang="en-US" sz="4000" b="1" dirty="0"/>
              <a:t>OAA Nutrition Services Background</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45920"/>
            <a:ext cx="10515600" cy="4892040"/>
          </a:xfrm>
        </p:spPr>
        <p:txBody>
          <a:bodyPr>
            <a:normAutofit/>
          </a:bodyPr>
          <a:lstStyle/>
          <a:p>
            <a:pPr marL="95885" indent="-95885" defTabSz="514350">
              <a:lnSpc>
                <a:spcPct val="100000"/>
              </a:lnSpc>
              <a:spcBef>
                <a:spcPts val="563"/>
              </a:spcBef>
              <a:buClrTx/>
              <a:defRPr/>
            </a:pPr>
            <a:r>
              <a:rPr lang="en-US" sz="2800"/>
              <a:t> The Senior Nutrition Program added in 1972</a:t>
            </a:r>
          </a:p>
          <a:p>
            <a:pPr marL="95885" indent="-95885" defTabSz="514350">
              <a:lnSpc>
                <a:spcPct val="100000"/>
              </a:lnSpc>
              <a:spcBef>
                <a:spcPts val="563"/>
              </a:spcBef>
              <a:buClrTx/>
              <a:defRPr/>
            </a:pPr>
            <a:r>
              <a:rPr lang="en-US" sz="2800"/>
              <a:t> Intents of the Senior Nutrition Program</a:t>
            </a:r>
          </a:p>
          <a:p>
            <a:pPr marL="416560" lvl="1" indent="-192405" defTabSz="514350">
              <a:lnSpc>
                <a:spcPct val="100000"/>
              </a:lnSpc>
              <a:spcBef>
                <a:spcPts val="563"/>
              </a:spcBef>
              <a:buClrTx/>
              <a:defRPr/>
            </a:pPr>
            <a:r>
              <a:rPr lang="en-US" sz="2400"/>
              <a:t>Reduce food insecurity, hunger, and malnutrition</a:t>
            </a:r>
          </a:p>
          <a:p>
            <a:pPr marL="416560" lvl="1" indent="-192405" defTabSz="514350">
              <a:lnSpc>
                <a:spcPct val="100000"/>
              </a:lnSpc>
              <a:spcBef>
                <a:spcPts val="563"/>
              </a:spcBef>
              <a:buClrTx/>
              <a:defRPr/>
            </a:pPr>
            <a:r>
              <a:rPr lang="en-US" sz="2400"/>
              <a:t>Enhance socialization</a:t>
            </a:r>
          </a:p>
          <a:p>
            <a:pPr marL="416560" lvl="1" indent="-192405" defTabSz="514350">
              <a:lnSpc>
                <a:spcPct val="100000"/>
              </a:lnSpc>
              <a:spcBef>
                <a:spcPts val="563"/>
              </a:spcBef>
              <a:buClrTx/>
              <a:defRPr/>
            </a:pPr>
            <a:r>
              <a:rPr lang="en-US" sz="2400"/>
              <a:t>Promote the health and well-being of older adults</a:t>
            </a:r>
          </a:p>
          <a:p>
            <a:pPr marL="128905" indent="-128905" defTabSz="514350">
              <a:lnSpc>
                <a:spcPct val="100000"/>
              </a:lnSpc>
              <a:spcBef>
                <a:spcPts val="563"/>
              </a:spcBef>
              <a:buClrTx/>
              <a:defRPr/>
            </a:pPr>
            <a:r>
              <a:rPr lang="en-US" sz="2800"/>
              <a:t> Nutrition is a cornerstone of the program</a:t>
            </a:r>
          </a:p>
          <a:p>
            <a:pPr marL="128905" indent="-128905" defTabSz="514350">
              <a:lnSpc>
                <a:spcPct val="100000"/>
              </a:lnSpc>
              <a:spcBef>
                <a:spcPts val="563"/>
              </a:spcBef>
              <a:buClrTx/>
              <a:defRPr/>
            </a:pPr>
            <a:r>
              <a:rPr lang="en-US" sz="2800"/>
              <a:t> Socialization and connection is an essential part of older adult well-being</a:t>
            </a:r>
          </a:p>
        </p:txBody>
      </p:sp>
    </p:spTree>
    <p:extLst>
      <p:ext uri="{BB962C8B-B14F-4D97-AF65-F5344CB8AC3E}">
        <p14:creationId xmlns:p14="http://schemas.microsoft.com/office/powerpoint/2010/main" val="218281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515600" cy="791702"/>
          </a:xfrm>
          <a:solidFill>
            <a:schemeClr val="accent1">
              <a:lumMod val="20000"/>
              <a:lumOff val="80000"/>
            </a:schemeClr>
          </a:solidFill>
        </p:spPr>
        <p:txBody>
          <a:bodyPr>
            <a:normAutofit/>
          </a:bodyPr>
          <a:lstStyle/>
          <a:p>
            <a:pPr algn="ctr"/>
            <a:r>
              <a:rPr lang="en-US" sz="4000" b="1"/>
              <a:t>Housekeeping</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24000"/>
            <a:ext cx="10515600" cy="4379332"/>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This webinar is being recorded</a:t>
            </a:r>
          </a:p>
          <a:p>
            <a:pPr marL="383540" lvl="1" indent="-95885" defTabSz="514350">
              <a:lnSpc>
                <a:spcPct val="100000"/>
              </a:lnSpc>
              <a:spcBef>
                <a:spcPts val="563"/>
              </a:spcBef>
              <a:buClrTx/>
              <a:buSzPct val="100000"/>
              <a:buFont typeface="Wingdings" panose="05000000000000000000" pitchFamily="2" charset="2"/>
              <a:buChar char="§"/>
              <a:defRPr/>
            </a:pPr>
            <a:r>
              <a:rPr lang="en-US" sz="2400"/>
              <a:t> The recording and slides from today's webinar will be posted in the coming weeks at </a:t>
            </a:r>
            <a:r>
              <a:rPr lang="en-US" sz="2400">
                <a:hlinkClick r:id="rId3"/>
              </a:rPr>
              <a:t>https://acl.gov/OAArule</a:t>
            </a:r>
            <a:r>
              <a:rPr lang="en-US" sz="2400"/>
              <a:t>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All attendees are in listen only mode &amp; chat feature is disabled.</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Place all questions in the Question &amp; Answer (Q&amp;A) box</a:t>
            </a:r>
          </a:p>
          <a:p>
            <a:pPr marL="383977" lvl="1" indent="-96441" defTabSz="514350">
              <a:lnSpc>
                <a:spcPct val="100000"/>
              </a:lnSpc>
              <a:spcBef>
                <a:spcPts val="563"/>
              </a:spcBef>
              <a:buClrTx/>
              <a:buSzPct val="100000"/>
              <a:buFont typeface="Wingdings" panose="05000000000000000000" pitchFamily="2" charset="2"/>
              <a:buChar char="§"/>
              <a:defRPr/>
            </a:pPr>
            <a:r>
              <a:rPr lang="en-US" sz="2400"/>
              <a:t> Questions will be answered live, time permitted</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American Sign Language (ASL) and Communication Access Realtime Translation (CART) services are provided. If needed, please click the appropriate option along the bottom of your Zoom screen.</a:t>
            </a:r>
          </a:p>
        </p:txBody>
      </p:sp>
    </p:spTree>
    <p:extLst>
      <p:ext uri="{BB962C8B-B14F-4D97-AF65-F5344CB8AC3E}">
        <p14:creationId xmlns:p14="http://schemas.microsoft.com/office/powerpoint/2010/main" val="3911390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t>Eligibility</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69203"/>
            <a:ext cx="10307938" cy="4829979"/>
          </a:xfrm>
        </p:spPr>
        <p:txBody>
          <a:bodyPr>
            <a:normAutofit fontScale="70000" lnSpcReduction="20000"/>
          </a:bodyPr>
          <a:lstStyle/>
          <a:p>
            <a:pPr>
              <a:lnSpc>
                <a:spcPct val="120000"/>
              </a:lnSpc>
            </a:pPr>
            <a:r>
              <a:rPr lang="en-US" sz="3400"/>
              <a:t> </a:t>
            </a:r>
            <a:r>
              <a:rPr lang="en-US" sz="3400">
                <a:solidFill>
                  <a:schemeClr val="tx1"/>
                </a:solidFill>
                <a:hlinkClick r:id="rId3">
                  <a:extLst>
                    <a:ext uri="{A12FA001-AC4F-418D-AE19-62706E023703}">
                      <ahyp:hlinkClr xmlns:ahyp="http://schemas.microsoft.com/office/drawing/2018/hyperlinkcolor" val="tx"/>
                    </a:ext>
                  </a:extLst>
                </a:hlinkClick>
              </a:rPr>
              <a:t>Section 1321.81</a:t>
            </a:r>
            <a:r>
              <a:rPr lang="en-US" sz="3400"/>
              <a:t>: Recipients must be age 60 or older at the time of service - with Nutrition Services exceptions of:</a:t>
            </a:r>
          </a:p>
          <a:p>
            <a:pPr lvl="1">
              <a:lnSpc>
                <a:spcPct val="120000"/>
              </a:lnSpc>
            </a:pPr>
            <a:r>
              <a:rPr lang="en-US" sz="3100"/>
              <a:t>Shall be eligible: Spouses of any age of the older participant</a:t>
            </a:r>
          </a:p>
          <a:p>
            <a:pPr lvl="1">
              <a:lnSpc>
                <a:spcPct val="120000"/>
              </a:lnSpc>
            </a:pPr>
            <a:r>
              <a:rPr lang="en-US" sz="3100"/>
              <a:t>May be eligible: </a:t>
            </a:r>
          </a:p>
          <a:p>
            <a:pPr lvl="2">
              <a:lnSpc>
                <a:spcPct val="120000"/>
              </a:lnSpc>
            </a:pPr>
            <a:r>
              <a:rPr lang="en-US" sz="2988"/>
              <a:t>A person with a disability who </a:t>
            </a:r>
          </a:p>
          <a:p>
            <a:pPr lvl="3">
              <a:lnSpc>
                <a:spcPct val="120000"/>
              </a:lnSpc>
            </a:pPr>
            <a:r>
              <a:rPr lang="en-US" sz="2875"/>
              <a:t>lives with an adult 60 or older OR </a:t>
            </a:r>
          </a:p>
          <a:p>
            <a:pPr lvl="3">
              <a:lnSpc>
                <a:spcPct val="120000"/>
              </a:lnSpc>
            </a:pPr>
            <a:r>
              <a:rPr lang="en-US" sz="2875"/>
              <a:t>who resides in a housing facility that is primarily occupied by older adults where congregate meals are served</a:t>
            </a:r>
          </a:p>
          <a:p>
            <a:pPr lvl="2">
              <a:lnSpc>
                <a:spcPct val="120000"/>
              </a:lnSpc>
            </a:pPr>
            <a:r>
              <a:rPr lang="en-US" sz="2988"/>
              <a:t>A volunteer during meal hours</a:t>
            </a:r>
          </a:p>
          <a:p>
            <a:pPr>
              <a:lnSpc>
                <a:spcPct val="120000"/>
              </a:lnSpc>
            </a:pPr>
            <a:endParaRPr lang="en-US" sz="3100"/>
          </a:p>
          <a:p>
            <a:pPr marL="0" indent="0">
              <a:lnSpc>
                <a:spcPct val="120000"/>
              </a:lnSpc>
              <a:buNone/>
            </a:pPr>
            <a:r>
              <a:rPr lang="en-US" sz="3100"/>
              <a:t>*SUAs, AAAs, and/or service providers may further develop eligibility requirements</a:t>
            </a:r>
          </a:p>
          <a:p>
            <a:pPr>
              <a:lnSpc>
                <a:spcPct val="120000"/>
              </a:lnSpc>
            </a:pPr>
            <a:endParaRPr lang="en-US" sz="2900"/>
          </a:p>
        </p:txBody>
      </p:sp>
    </p:spTree>
    <p:extLst>
      <p:ext uri="{BB962C8B-B14F-4D97-AF65-F5344CB8AC3E}">
        <p14:creationId xmlns:p14="http://schemas.microsoft.com/office/powerpoint/2010/main" val="400592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t>Nutrition Services: Congregate Meals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69203"/>
            <a:ext cx="10307938" cy="5171083"/>
          </a:xfrm>
        </p:spPr>
        <p:txBody>
          <a:bodyPr>
            <a:normAutofit/>
          </a:bodyPr>
          <a:lstStyle/>
          <a:p>
            <a:pPr>
              <a:lnSpc>
                <a:spcPct val="120000"/>
              </a:lnSpc>
            </a:pPr>
            <a:r>
              <a:rPr lang="en-US" sz="2000" dirty="0"/>
              <a:t> </a:t>
            </a:r>
            <a:r>
              <a:rPr lang="en-US" sz="2000" dirty="0">
                <a:solidFill>
                  <a:schemeClr val="tx1"/>
                </a:solidFill>
                <a:hlinkClick r:id="rId3">
                  <a:extLst>
                    <a:ext uri="{A12FA001-AC4F-418D-AE19-62706E023703}">
                      <ahyp:hlinkClr xmlns:ahyp="http://schemas.microsoft.com/office/drawing/2018/hyperlinkcolor" val="tx"/>
                    </a:ext>
                  </a:extLst>
                </a:hlinkClick>
              </a:rPr>
              <a:t>Section 1321.87 </a:t>
            </a:r>
            <a:r>
              <a:rPr lang="en-US" sz="2000" dirty="0"/>
              <a:t>specifies </a:t>
            </a:r>
          </a:p>
          <a:p>
            <a:pPr lvl="1">
              <a:lnSpc>
                <a:spcPct val="120000"/>
              </a:lnSpc>
            </a:pPr>
            <a:r>
              <a:rPr lang="en-US" sz="1800" dirty="0"/>
              <a:t>Nutrition services include congregate, home-delivered meals, nutrition education, nutrition counseling and other nutrition services </a:t>
            </a:r>
          </a:p>
          <a:p>
            <a:pPr lvl="2">
              <a:lnSpc>
                <a:spcPct val="120000"/>
              </a:lnSpc>
            </a:pPr>
            <a:r>
              <a:rPr lang="en-US" sz="1800" dirty="0"/>
              <a:t>Congregate meals are meals meeting the </a:t>
            </a:r>
            <a:r>
              <a:rPr lang="en-US" sz="1800" dirty="0">
                <a:solidFill>
                  <a:schemeClr val="tx1"/>
                </a:solidFill>
                <a:hlinkClick r:id="rId4">
                  <a:extLst>
                    <a:ext uri="{A12FA001-AC4F-418D-AE19-62706E023703}">
                      <ahyp:hlinkClr xmlns:ahyp="http://schemas.microsoft.com/office/drawing/2018/hyperlinkcolor" val="tx"/>
                    </a:ext>
                  </a:extLst>
                </a:hlinkClick>
              </a:rPr>
              <a:t>Dietary Guidelines for Americans</a:t>
            </a:r>
            <a:r>
              <a:rPr lang="en-US" sz="1800" dirty="0">
                <a:solidFill>
                  <a:schemeClr val="tx1"/>
                </a:solidFill>
              </a:rPr>
              <a:t> </a:t>
            </a:r>
            <a:r>
              <a:rPr lang="en-US" sz="1800" dirty="0"/>
              <a:t>and</a:t>
            </a:r>
            <a:r>
              <a:rPr lang="en-US" sz="1800" b="1" dirty="0"/>
              <a:t> </a:t>
            </a:r>
            <a:r>
              <a:rPr lang="en-US" sz="1800" dirty="0">
                <a:solidFill>
                  <a:schemeClr val="tx1"/>
                </a:solidFill>
                <a:hlinkClick r:id="rId5">
                  <a:extLst>
                    <a:ext uri="{A12FA001-AC4F-418D-AE19-62706E023703}">
                      <ahyp:hlinkClr xmlns:ahyp="http://schemas.microsoft.com/office/drawing/2018/hyperlinkcolor" val="tx"/>
                    </a:ext>
                  </a:extLst>
                </a:hlinkClick>
              </a:rPr>
              <a:t>Dietary Reference Intakes</a:t>
            </a:r>
            <a:r>
              <a:rPr lang="en-US" sz="1800" b="1" dirty="0"/>
              <a:t> </a:t>
            </a:r>
            <a:r>
              <a:rPr lang="en-US" sz="1800" dirty="0"/>
              <a:t> as set forth in section 339 of the Act provided under Title III, part C-1 by a qualified nutrition service provider to eligible individuals and </a:t>
            </a:r>
            <a:r>
              <a:rPr lang="en-US" sz="1800" b="1" dirty="0"/>
              <a:t>consumed while congregating virtually or in-person, except when provided to complement the congregate meals program through shelf-stable, pick-up, carry-out, drive-through, or similar meals (commonly referred to as “grab and go” meals).</a:t>
            </a:r>
          </a:p>
        </p:txBody>
      </p:sp>
    </p:spTree>
    <p:extLst>
      <p:ext uri="{BB962C8B-B14F-4D97-AF65-F5344CB8AC3E}">
        <p14:creationId xmlns:p14="http://schemas.microsoft.com/office/powerpoint/2010/main" val="143228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t>Nutrition Services: Home-Delivered Meals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350519"/>
            <a:ext cx="10307938" cy="5289767"/>
          </a:xfrm>
        </p:spPr>
        <p:txBody>
          <a:bodyPr>
            <a:normAutofit lnSpcReduction="10000"/>
          </a:bodyPr>
          <a:lstStyle/>
          <a:p>
            <a:pPr>
              <a:lnSpc>
                <a:spcPct val="120000"/>
              </a:lnSpc>
            </a:pPr>
            <a:r>
              <a:rPr lang="en-US" sz="2000" dirty="0"/>
              <a:t> </a:t>
            </a:r>
            <a:r>
              <a:rPr lang="en-US" sz="2000" dirty="0">
                <a:solidFill>
                  <a:schemeClr val="tx1"/>
                </a:solidFill>
                <a:hlinkClick r:id="rId3">
                  <a:extLst>
                    <a:ext uri="{A12FA001-AC4F-418D-AE19-62706E023703}">
                      <ahyp:hlinkClr xmlns:ahyp="http://schemas.microsoft.com/office/drawing/2018/hyperlinkcolor" val="tx"/>
                    </a:ext>
                  </a:extLst>
                </a:hlinkClick>
              </a:rPr>
              <a:t>Section 1321.87 </a:t>
            </a:r>
            <a:r>
              <a:rPr lang="en-US" sz="2000" dirty="0"/>
              <a:t>specifies </a:t>
            </a:r>
          </a:p>
          <a:p>
            <a:pPr lvl="1">
              <a:lnSpc>
                <a:spcPct val="120000"/>
              </a:lnSpc>
            </a:pPr>
            <a:r>
              <a:rPr lang="en-US" sz="1800" dirty="0"/>
              <a:t>Nutrition services include congregate, home-delivered meals, nutrition education, nutrition counseling and other nutrition Home-delivered meals are meals meeting the </a:t>
            </a:r>
            <a:r>
              <a:rPr lang="en-US" sz="1800" b="1" dirty="0"/>
              <a:t>Dietary Guidelines for Americans and Dietary Reference Intakes </a:t>
            </a:r>
            <a:r>
              <a:rPr lang="en-US" sz="1800" dirty="0"/>
              <a:t>as set forth in section 339 of the Act provided under Title III, part C-2 by a qualified nutrition service provider to eligible individuals and consumed at their residence or otherwise outside of a congregate setting, as organized by a service provider under the Act. </a:t>
            </a:r>
            <a:r>
              <a:rPr lang="en-US" sz="1800" b="1" dirty="0"/>
              <a:t>Meals may be provided via home delivery, pick-up, carry-out, drive-through, or similar meals services </a:t>
            </a:r>
          </a:p>
          <a:p>
            <a:pPr lvl="3">
              <a:lnSpc>
                <a:spcPct val="120000"/>
              </a:lnSpc>
            </a:pPr>
            <a:r>
              <a:rPr lang="en-US" sz="1800" dirty="0"/>
              <a:t>Eligibility criteria for home-delivered meals may include consideration of an individual’s ability to leave home unassisted, ability to shop for and prepare nutritious meals, degree of disability, or other relevant factors pertaining to their need for the service, including social need and economic need.</a:t>
            </a:r>
          </a:p>
          <a:p>
            <a:pPr lvl="3">
              <a:lnSpc>
                <a:spcPct val="120000"/>
              </a:lnSpc>
            </a:pPr>
            <a:r>
              <a:rPr lang="en-US" sz="1800" dirty="0"/>
              <a:t>Home-delivered meals service providers may encourage meal participants to attend congregate meal sites and other health and wellness activities, as feasible, based on a person-centered approach and local service availability.</a:t>
            </a:r>
          </a:p>
          <a:p>
            <a:pPr lvl="3">
              <a:lnSpc>
                <a:spcPct val="120000"/>
              </a:lnSpc>
            </a:pPr>
            <a:endParaRPr lang="en-US" sz="1687" dirty="0"/>
          </a:p>
        </p:txBody>
      </p:sp>
    </p:spTree>
    <p:extLst>
      <p:ext uri="{BB962C8B-B14F-4D97-AF65-F5344CB8AC3E}">
        <p14:creationId xmlns:p14="http://schemas.microsoft.com/office/powerpoint/2010/main" val="474004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100" b="1" dirty="0"/>
              <a:t>Nutrition Services: Nutrition Education &amp; Counseling</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350519"/>
            <a:ext cx="10307938" cy="5267995"/>
          </a:xfrm>
        </p:spPr>
        <p:txBody>
          <a:bodyPr>
            <a:normAutofit/>
          </a:bodyPr>
          <a:lstStyle/>
          <a:p>
            <a:pPr>
              <a:lnSpc>
                <a:spcPct val="120000"/>
              </a:lnSpc>
            </a:pPr>
            <a:r>
              <a:rPr lang="en-US" sz="2200" dirty="0">
                <a:solidFill>
                  <a:schemeClr val="tx1"/>
                </a:solidFill>
              </a:rPr>
              <a:t> </a:t>
            </a:r>
            <a:r>
              <a:rPr lang="en-US" sz="2200" dirty="0">
                <a:solidFill>
                  <a:schemeClr val="tx1"/>
                </a:solidFill>
                <a:hlinkClick r:id="rId3">
                  <a:extLst>
                    <a:ext uri="{A12FA001-AC4F-418D-AE19-62706E023703}">
                      <ahyp:hlinkClr xmlns:ahyp="http://schemas.microsoft.com/office/drawing/2018/hyperlinkcolor" val="tx"/>
                    </a:ext>
                  </a:extLst>
                </a:hlinkClick>
              </a:rPr>
              <a:t>Section 1321.87</a:t>
            </a:r>
            <a:r>
              <a:rPr lang="en-US" sz="2200" dirty="0">
                <a:solidFill>
                  <a:schemeClr val="tx1"/>
                </a:solidFill>
              </a:rPr>
              <a:t> specifies </a:t>
            </a:r>
          </a:p>
          <a:p>
            <a:pPr lvl="1">
              <a:lnSpc>
                <a:spcPct val="120000"/>
              </a:lnSpc>
            </a:pPr>
            <a:r>
              <a:rPr lang="en-US" sz="1900" dirty="0"/>
              <a:t>Nutrition services include congregate, home-delivered meals, nutrition education, nutrition counseling and other nutrition services </a:t>
            </a:r>
          </a:p>
          <a:p>
            <a:pPr lvl="2">
              <a:lnSpc>
                <a:spcPct val="120000"/>
              </a:lnSpc>
            </a:pPr>
            <a:r>
              <a:rPr lang="en-US" sz="1900" dirty="0"/>
              <a:t>Nutrition education is information </a:t>
            </a:r>
            <a:r>
              <a:rPr lang="en-US" sz="1900" b="1" dirty="0"/>
              <a:t>provided under Title III, parts C-1 or 2 </a:t>
            </a:r>
            <a:r>
              <a:rPr lang="en-US" sz="1900" dirty="0"/>
              <a:t>which provides individuals with the knowledge and skills to make healthy food and beverage choices. Congregate and home-delivered nutrition services shall provide nutrition education, as appropriate, based on the needs of meal participants.</a:t>
            </a:r>
          </a:p>
          <a:p>
            <a:pPr lvl="2">
              <a:lnSpc>
                <a:spcPct val="120000"/>
              </a:lnSpc>
            </a:pPr>
            <a:r>
              <a:rPr lang="en-US" sz="1900" dirty="0"/>
              <a:t>Nutrition counseling is a service </a:t>
            </a:r>
            <a:r>
              <a:rPr lang="en-US" sz="1900" b="1" dirty="0"/>
              <a:t>provided under Title III, parts C-1 or 2 </a:t>
            </a:r>
            <a:r>
              <a:rPr lang="en-US" sz="1900" dirty="0"/>
              <a:t>which must </a:t>
            </a:r>
            <a:r>
              <a:rPr lang="en-US" sz="1900" b="1" dirty="0"/>
              <a:t>align with the Academy of Nutrition and Dietetics</a:t>
            </a:r>
            <a:r>
              <a:rPr lang="en-US" sz="1900" dirty="0"/>
              <a:t>. Congregate and home-delivered nutrition services shall provide nutrition counseling, as appropriate, based on the needs of meal participants, the availability of resources, and the expertise of a </a:t>
            </a:r>
            <a:r>
              <a:rPr lang="en-US" sz="1900" b="1" dirty="0"/>
              <a:t>Registered Dietitian Nutritionist</a:t>
            </a:r>
            <a:r>
              <a:rPr lang="en-US" sz="1900" dirty="0"/>
              <a:t>.</a:t>
            </a:r>
            <a:endParaRPr lang="en-US" sz="1688" dirty="0"/>
          </a:p>
          <a:p>
            <a:pPr lvl="1">
              <a:lnSpc>
                <a:spcPct val="120000"/>
              </a:lnSpc>
            </a:pPr>
            <a:endParaRPr lang="en-US" sz="1688" dirty="0"/>
          </a:p>
          <a:p>
            <a:pPr lvl="1">
              <a:lnSpc>
                <a:spcPct val="120000"/>
              </a:lnSpc>
            </a:pPr>
            <a:endParaRPr lang="en-US" sz="1800" dirty="0"/>
          </a:p>
        </p:txBody>
      </p:sp>
    </p:spTree>
    <p:extLst>
      <p:ext uri="{BB962C8B-B14F-4D97-AF65-F5344CB8AC3E}">
        <p14:creationId xmlns:p14="http://schemas.microsoft.com/office/powerpoint/2010/main" val="110047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t>Nutrition Services: Other Nutrition Services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350519"/>
            <a:ext cx="10307938" cy="5267995"/>
          </a:xfrm>
        </p:spPr>
        <p:txBody>
          <a:bodyPr>
            <a:normAutofit/>
          </a:bodyPr>
          <a:lstStyle/>
          <a:p>
            <a:pPr>
              <a:lnSpc>
                <a:spcPct val="120000"/>
              </a:lnSpc>
            </a:pPr>
            <a:r>
              <a:rPr lang="en-US" sz="2200" dirty="0">
                <a:solidFill>
                  <a:schemeClr val="tx1"/>
                </a:solidFill>
              </a:rPr>
              <a:t> </a:t>
            </a:r>
            <a:r>
              <a:rPr lang="en-US" sz="2200" dirty="0">
                <a:solidFill>
                  <a:schemeClr val="tx1"/>
                </a:solidFill>
                <a:hlinkClick r:id="rId3">
                  <a:extLst>
                    <a:ext uri="{A12FA001-AC4F-418D-AE19-62706E023703}">
                      <ahyp:hlinkClr xmlns:ahyp="http://schemas.microsoft.com/office/drawing/2018/hyperlinkcolor" val="tx"/>
                    </a:ext>
                  </a:extLst>
                </a:hlinkClick>
              </a:rPr>
              <a:t>Section 1321.87</a:t>
            </a:r>
            <a:r>
              <a:rPr lang="en-US" sz="2200" dirty="0">
                <a:solidFill>
                  <a:schemeClr val="tx1"/>
                </a:solidFill>
              </a:rPr>
              <a:t> specifies </a:t>
            </a:r>
          </a:p>
          <a:p>
            <a:pPr lvl="1">
              <a:lnSpc>
                <a:spcPct val="120000"/>
              </a:lnSpc>
            </a:pPr>
            <a:r>
              <a:rPr lang="en-US" sz="2130" dirty="0"/>
              <a:t>Nutrition services include congregate, home-delivered meals, nutrition education, nutrition counseling and other nutrition services </a:t>
            </a:r>
          </a:p>
          <a:p>
            <a:pPr lvl="2">
              <a:lnSpc>
                <a:spcPct val="120000"/>
              </a:lnSpc>
            </a:pPr>
            <a:r>
              <a:rPr lang="en-US" sz="1900" dirty="0"/>
              <a:t>Other nutrition services include additional services </a:t>
            </a:r>
            <a:r>
              <a:rPr lang="en-US" sz="1900" b="1" dirty="0"/>
              <a:t>provided under Title III, parts C-1 or C-2 </a:t>
            </a:r>
            <a:r>
              <a:rPr lang="en-US" sz="1900" dirty="0"/>
              <a:t>that may be provided to meet nutritional needs or preferences of eligible participants, such as weighted utensils, supplemental foods, oral nutrition supplements, or groceries.</a:t>
            </a:r>
          </a:p>
          <a:p>
            <a:pPr lvl="3">
              <a:lnSpc>
                <a:spcPct val="120000"/>
              </a:lnSpc>
            </a:pPr>
            <a:r>
              <a:rPr lang="en-US" sz="1787" dirty="0"/>
              <a:t>Should not duplicate other federally funded services.</a:t>
            </a:r>
          </a:p>
          <a:p>
            <a:pPr lvl="2">
              <a:lnSpc>
                <a:spcPct val="120000"/>
              </a:lnSpc>
            </a:pPr>
            <a:endParaRPr lang="en-US" sz="1900" dirty="0"/>
          </a:p>
          <a:p>
            <a:pPr lvl="1">
              <a:lnSpc>
                <a:spcPct val="120000"/>
              </a:lnSpc>
            </a:pPr>
            <a:r>
              <a:rPr lang="en-US" sz="2125" dirty="0"/>
              <a:t>SUAs shall establish policies and procedures that define a nutrition project and include how a nutrition project will provide meals and nutrition services five or more days per week in accordance with the Act. </a:t>
            </a:r>
          </a:p>
          <a:p>
            <a:pPr lvl="1">
              <a:lnSpc>
                <a:spcPct val="120000"/>
              </a:lnSpc>
            </a:pPr>
            <a:endParaRPr lang="en-US" sz="1688" dirty="0"/>
          </a:p>
          <a:p>
            <a:pPr lvl="1">
              <a:lnSpc>
                <a:spcPct val="120000"/>
              </a:lnSpc>
            </a:pPr>
            <a:endParaRPr lang="en-US" sz="1688" dirty="0"/>
          </a:p>
          <a:p>
            <a:pPr lvl="1">
              <a:lnSpc>
                <a:spcPct val="120000"/>
              </a:lnSpc>
            </a:pPr>
            <a:endParaRPr lang="en-US" sz="1800" dirty="0"/>
          </a:p>
        </p:txBody>
      </p:sp>
    </p:spTree>
    <p:extLst>
      <p:ext uri="{BB962C8B-B14F-4D97-AF65-F5344CB8AC3E}">
        <p14:creationId xmlns:p14="http://schemas.microsoft.com/office/powerpoint/2010/main" val="2800009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CFA750D5-3E55-7F7B-AA09-985F8E84758B}"/>
              </a:ext>
            </a:extLst>
          </p:cNvPr>
          <p:cNvSpPr txBox="1">
            <a:spLocks noGrp="1"/>
          </p:cNvSpPr>
          <p:nvPr>
            <p:ph type="title" idx="4294967295"/>
          </p:nvPr>
        </p:nvSpPr>
        <p:spPr>
          <a:xfrm>
            <a:off x="942031" y="558817"/>
            <a:ext cx="10307938" cy="791702"/>
          </a:xfrm>
          <a:prstGeom prst="rect">
            <a:avLst/>
          </a:prstGeom>
          <a:solidFill>
            <a:schemeClr val="accent1">
              <a:lumMod val="20000"/>
              <a:lumOff val="80000"/>
            </a:schemeClr>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18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dk1"/>
              </a:buClr>
              <a:buSzPts val="1800"/>
              <a:buFont typeface="Titillium Web"/>
              <a:buNone/>
              <a:tabLst/>
              <a:defRPr/>
            </a:pPr>
            <a:r>
              <a:rPr kumimoji="0" lang="en-US" sz="3600" b="1" i="0" u="none" strike="noStrike" kern="0" cap="none" spc="0" normalizeH="0" baseline="0" noProof="0" dirty="0">
                <a:ln>
                  <a:noFill/>
                </a:ln>
                <a:solidFill>
                  <a:schemeClr val="dk1"/>
                </a:solidFill>
                <a:effectLst/>
                <a:uLnTx/>
                <a:uFillTx/>
                <a:latin typeface="+mj-lt"/>
                <a:ea typeface="Titillium Web"/>
                <a:cs typeface="Titillium Web"/>
                <a:sym typeface="Titillium Web"/>
              </a:rPr>
              <a:t>Nutrition Services: NSIP</a:t>
            </a:r>
          </a:p>
        </p:txBody>
      </p:sp>
      <p:sp>
        <p:nvSpPr>
          <p:cNvPr id="3" name="Text Placeholder 2">
            <a:extLst>
              <a:ext uri="{FF2B5EF4-FFF2-40B4-BE49-F238E27FC236}">
                <a16:creationId xmlns:a16="http://schemas.microsoft.com/office/drawing/2014/main" id="{FAEF724D-D588-7EC5-A297-B7C65016C2A2}"/>
              </a:ext>
            </a:extLst>
          </p:cNvPr>
          <p:cNvSpPr>
            <a:spLocks noGrp="1"/>
          </p:cNvSpPr>
          <p:nvPr>
            <p:ph type="body" sz="quarter" idx="10"/>
          </p:nvPr>
        </p:nvSpPr>
        <p:spPr>
          <a:xfrm>
            <a:off x="857249" y="1350519"/>
            <a:ext cx="10472739" cy="4966919"/>
          </a:xfrm>
        </p:spPr>
        <p:txBody>
          <a:bodyPr>
            <a:normAutofit lnSpcReduction="10000"/>
          </a:bodyPr>
          <a:lstStyle/>
          <a:p>
            <a:pPr>
              <a:lnSpc>
                <a:spcPct val="120000"/>
              </a:lnSpc>
            </a:pPr>
            <a:r>
              <a:rPr lang="en-US" sz="2800">
                <a:solidFill>
                  <a:schemeClr val="tx1"/>
                </a:solidFill>
                <a:hlinkClick r:id="rId3">
                  <a:extLst>
                    <a:ext uri="{A12FA001-AC4F-418D-AE19-62706E023703}">
                      <ahyp:hlinkClr xmlns:ahyp="http://schemas.microsoft.com/office/drawing/2018/hyperlinkcolor" val="tx"/>
                    </a:ext>
                  </a:extLst>
                </a:hlinkClick>
              </a:rPr>
              <a:t>Section 1321.87 </a:t>
            </a:r>
            <a:r>
              <a:rPr lang="en-US" sz="2800"/>
              <a:t>specifies Nutrition Services Incentive Program (NSIP)</a:t>
            </a:r>
          </a:p>
          <a:p>
            <a:pPr lvl="1">
              <a:lnSpc>
                <a:spcPct val="120000"/>
              </a:lnSpc>
            </a:pPr>
            <a:r>
              <a:rPr lang="en-US" sz="2800"/>
              <a:t>Requirements for eligibility</a:t>
            </a:r>
          </a:p>
          <a:p>
            <a:pPr lvl="3">
              <a:lnSpc>
                <a:spcPct val="120000"/>
              </a:lnSpc>
            </a:pPr>
            <a:r>
              <a:rPr lang="en-US" sz="2575"/>
              <a:t>Individuals who are eligible to receive services under the Act</a:t>
            </a:r>
          </a:p>
          <a:p>
            <a:pPr lvl="3">
              <a:lnSpc>
                <a:spcPct val="120000"/>
              </a:lnSpc>
            </a:pPr>
            <a:r>
              <a:rPr lang="en-US" sz="2575"/>
              <a:t>Not means-tested</a:t>
            </a:r>
          </a:p>
          <a:p>
            <a:pPr lvl="3">
              <a:lnSpc>
                <a:spcPct val="120000"/>
              </a:lnSpc>
            </a:pPr>
            <a:r>
              <a:rPr lang="en-US" sz="2575"/>
              <a:t>Can voluntarily contribute to the cost of services</a:t>
            </a:r>
          </a:p>
          <a:p>
            <a:pPr lvl="3">
              <a:lnSpc>
                <a:spcPct val="120000"/>
              </a:lnSpc>
            </a:pPr>
            <a:r>
              <a:rPr lang="en-US" sz="2575"/>
              <a:t>Meet the Nutritional Standards </a:t>
            </a:r>
          </a:p>
          <a:p>
            <a:pPr lvl="1">
              <a:lnSpc>
                <a:spcPct val="120000"/>
              </a:lnSpc>
            </a:pPr>
            <a:r>
              <a:rPr lang="en-US" sz="2800"/>
              <a:t>NSIP funds may only be used to purchase domestically produced foods used in an eligible meal.</a:t>
            </a:r>
          </a:p>
          <a:p>
            <a:pPr lvl="1">
              <a:lnSpc>
                <a:spcPct val="120000"/>
              </a:lnSpc>
            </a:pPr>
            <a:endParaRPr lang="en-US" sz="2800"/>
          </a:p>
          <a:p>
            <a:endParaRPr lang="en-US"/>
          </a:p>
        </p:txBody>
      </p:sp>
    </p:spTree>
    <p:extLst>
      <p:ext uri="{BB962C8B-B14F-4D97-AF65-F5344CB8AC3E}">
        <p14:creationId xmlns:p14="http://schemas.microsoft.com/office/powerpoint/2010/main" val="4073418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471135"/>
            <a:ext cx="10307938" cy="791702"/>
          </a:xfrm>
          <a:solidFill>
            <a:schemeClr val="accent1">
              <a:lumMod val="20000"/>
              <a:lumOff val="80000"/>
            </a:schemeClr>
          </a:solidFill>
        </p:spPr>
        <p:txBody>
          <a:bodyPr>
            <a:normAutofit/>
          </a:bodyPr>
          <a:lstStyle/>
          <a:p>
            <a:pPr algn="ctr"/>
            <a:r>
              <a:rPr lang="en-US" sz="3600" b="1" dirty="0"/>
              <a:t>“Grab and Go” Overview</a:t>
            </a:r>
          </a:p>
        </p:txBody>
      </p:sp>
      <p:sp>
        <p:nvSpPr>
          <p:cNvPr id="3" name="TextBox 2">
            <a:extLst>
              <a:ext uri="{FF2B5EF4-FFF2-40B4-BE49-F238E27FC236}">
                <a16:creationId xmlns:a16="http://schemas.microsoft.com/office/drawing/2014/main" id="{66431857-755F-9281-5D31-E311C97F5E10}"/>
              </a:ext>
            </a:extLst>
          </p:cNvPr>
          <p:cNvSpPr txBox="1"/>
          <p:nvPr/>
        </p:nvSpPr>
        <p:spPr>
          <a:xfrm>
            <a:off x="942031" y="1439032"/>
            <a:ext cx="10536955" cy="1569660"/>
          </a:xfrm>
          <a:prstGeom prst="rect">
            <a:avLst/>
          </a:prstGeom>
          <a:noFill/>
        </p:spPr>
        <p:txBody>
          <a:bodyPr wrap="square" rtlCol="0">
            <a:spAutoFit/>
          </a:bodyPr>
          <a:lstStyle/>
          <a:p>
            <a:pPr algn="ctr"/>
            <a:r>
              <a:rPr lang="en-US" sz="3200"/>
              <a:t>Allows for Title III C funds to be spent on shelf-stable, pick-up, carry-out, or similar meals, all of which are commonly referred to as “Grab and Go” meals.</a:t>
            </a:r>
          </a:p>
        </p:txBody>
      </p:sp>
      <p:graphicFrame>
        <p:nvGraphicFramePr>
          <p:cNvPr id="2" name="Table 2">
            <a:extLst>
              <a:ext uri="{FF2B5EF4-FFF2-40B4-BE49-F238E27FC236}">
                <a16:creationId xmlns:a16="http://schemas.microsoft.com/office/drawing/2014/main" id="{444B002C-BEDC-C462-4126-FD405DE3B72C}"/>
              </a:ext>
            </a:extLst>
          </p:cNvPr>
          <p:cNvGraphicFramePr>
            <a:graphicFrameLocks noGrp="1"/>
          </p:cNvGraphicFramePr>
          <p:nvPr>
            <p:extLst>
              <p:ext uri="{D42A27DB-BD31-4B8C-83A1-F6EECF244321}">
                <p14:modId xmlns:p14="http://schemas.microsoft.com/office/powerpoint/2010/main" val="2230115745"/>
              </p:ext>
            </p:extLst>
          </p:nvPr>
        </p:nvGraphicFramePr>
        <p:xfrm>
          <a:off x="942031" y="3184887"/>
          <a:ext cx="10307938" cy="3375780"/>
        </p:xfrm>
        <a:graphic>
          <a:graphicData uri="http://schemas.openxmlformats.org/drawingml/2006/table">
            <a:tbl>
              <a:tblPr firstRow="1" bandRow="1">
                <a:tableStyleId>{200ED9BF-9D1D-4861-8CE4-F2797EB4B9B3}</a:tableStyleId>
              </a:tblPr>
              <a:tblGrid>
                <a:gridCol w="5153969">
                  <a:extLst>
                    <a:ext uri="{9D8B030D-6E8A-4147-A177-3AD203B41FA5}">
                      <a16:colId xmlns:a16="http://schemas.microsoft.com/office/drawing/2014/main" val="2291007453"/>
                    </a:ext>
                  </a:extLst>
                </a:gridCol>
                <a:gridCol w="5153969">
                  <a:extLst>
                    <a:ext uri="{9D8B030D-6E8A-4147-A177-3AD203B41FA5}">
                      <a16:colId xmlns:a16="http://schemas.microsoft.com/office/drawing/2014/main" val="176089264"/>
                    </a:ext>
                  </a:extLst>
                </a:gridCol>
              </a:tblGrid>
              <a:tr h="510700">
                <a:tc>
                  <a:txBody>
                    <a:bodyPr/>
                    <a:lstStyle/>
                    <a:p>
                      <a:r>
                        <a:rPr lang="en-US" sz="1800">
                          <a:latin typeface="+mj-lt"/>
                        </a:rPr>
                        <a:t>Using C-1 Funds</a:t>
                      </a:r>
                    </a:p>
                  </a:txBody>
                  <a:tcPr/>
                </a:tc>
                <a:tc>
                  <a:txBody>
                    <a:bodyPr/>
                    <a:lstStyle/>
                    <a:p>
                      <a:r>
                        <a:rPr lang="en-US" sz="1800" dirty="0">
                          <a:latin typeface="+mj-lt"/>
                        </a:rPr>
                        <a:t>Using C-2 Funds</a:t>
                      </a:r>
                    </a:p>
                  </a:txBody>
                  <a:tcPr/>
                </a:tc>
                <a:extLst>
                  <a:ext uri="{0D108BD9-81ED-4DB2-BD59-A6C34878D82A}">
                    <a16:rowId xmlns:a16="http://schemas.microsoft.com/office/drawing/2014/main" val="3218991163"/>
                  </a:ext>
                </a:extLst>
              </a:tr>
              <a:tr h="1003622">
                <a:tc>
                  <a:txBody>
                    <a:bodyPr/>
                    <a:lstStyle/>
                    <a:p>
                      <a:r>
                        <a:rPr lang="en-US" sz="1800" dirty="0">
                          <a:solidFill>
                            <a:schemeClr val="tx1"/>
                          </a:solidFill>
                          <a:latin typeface="+mj-lt"/>
                        </a:rPr>
                        <a:t>Included as part of an approved state plan as set forth in </a:t>
                      </a:r>
                      <a:r>
                        <a:rPr lang="en-US" sz="1800" dirty="0">
                          <a:solidFill>
                            <a:schemeClr val="tx1"/>
                          </a:solidFill>
                          <a:latin typeface="+mj-lt"/>
                          <a:hlinkClick r:id="rId3">
                            <a:extLst>
                              <a:ext uri="{A12FA001-AC4F-418D-AE19-62706E023703}">
                                <ahyp:hlinkClr xmlns:ahyp="http://schemas.microsoft.com/office/drawing/2018/hyperlinkcolor" val="tx"/>
                              </a:ext>
                            </a:extLst>
                          </a:hlinkClick>
                        </a:rPr>
                        <a:t>§ 1321.27</a:t>
                      </a:r>
                      <a:r>
                        <a:rPr lang="en-US" sz="1800" dirty="0">
                          <a:solidFill>
                            <a:schemeClr val="tx1"/>
                          </a:solidFill>
                          <a:latin typeface="+mj-lt"/>
                        </a:rPr>
                        <a:t> or state plan amendment as set forth in </a:t>
                      </a:r>
                      <a:r>
                        <a:rPr lang="en-US" sz="1800" dirty="0">
                          <a:solidFill>
                            <a:schemeClr val="tx1"/>
                          </a:solidFill>
                          <a:latin typeface="+mj-lt"/>
                          <a:hlinkClick r:id="rId4">
                            <a:extLst>
                              <a:ext uri="{A12FA001-AC4F-418D-AE19-62706E023703}">
                                <ahyp:hlinkClr xmlns:ahyp="http://schemas.microsoft.com/office/drawing/2018/hyperlinkcolor" val="tx"/>
                              </a:ext>
                            </a:extLst>
                          </a:hlinkClick>
                        </a:rPr>
                        <a:t>§ 1321.31(a)</a:t>
                      </a:r>
                      <a:endParaRPr lang="en-US" sz="1800" dirty="0">
                        <a:solidFill>
                          <a:schemeClr val="tx1"/>
                        </a:solidFill>
                        <a:latin typeface="+mj-lt"/>
                      </a:endParaRPr>
                    </a:p>
                  </a:txBody>
                  <a:tcPr/>
                </a:tc>
                <a:tc>
                  <a:txBody>
                    <a:bodyPr/>
                    <a:lstStyle/>
                    <a:p>
                      <a:r>
                        <a:rPr lang="en-US" sz="1800" dirty="0">
                          <a:latin typeface="+mj-lt"/>
                        </a:rPr>
                        <a:t>No state plan amendment needed to provide “grab and go” meals</a:t>
                      </a:r>
                    </a:p>
                  </a:txBody>
                  <a:tcPr/>
                </a:tc>
                <a:extLst>
                  <a:ext uri="{0D108BD9-81ED-4DB2-BD59-A6C34878D82A}">
                    <a16:rowId xmlns:a16="http://schemas.microsoft.com/office/drawing/2014/main" val="3363135306"/>
                  </a:ext>
                </a:extLst>
              </a:tr>
              <a:tr h="930729">
                <a:tc>
                  <a:txBody>
                    <a:bodyPr/>
                    <a:lstStyle/>
                    <a:p>
                      <a:r>
                        <a:rPr lang="en-US" sz="1800">
                          <a:solidFill>
                            <a:schemeClr val="tx1"/>
                          </a:solidFill>
                          <a:latin typeface="+mj-lt"/>
                        </a:rPr>
                        <a:t>Included as part of an approved </a:t>
                      </a:r>
                      <a:r>
                        <a:rPr lang="en-US" sz="1800" b="0" i="0" u="none" strike="noStrike" cap="none">
                          <a:solidFill>
                            <a:schemeClr val="tx1"/>
                          </a:solidFill>
                          <a:latin typeface="+mj-lt"/>
                          <a:ea typeface="Calibri"/>
                          <a:cs typeface="Calibri"/>
                          <a:sym typeface="Arial"/>
                        </a:rPr>
                        <a:t>area plan or plan amendment as set forth in </a:t>
                      </a:r>
                      <a:r>
                        <a:rPr lang="en-US" sz="1800" b="0" i="0" u="none" strike="noStrike" cap="none">
                          <a:solidFill>
                            <a:schemeClr val="tx1"/>
                          </a:solidFill>
                          <a:latin typeface="+mj-lt"/>
                          <a:ea typeface="Calibri"/>
                          <a:cs typeface="Calibri"/>
                          <a:sym typeface="Arial"/>
                          <a:hlinkClick r:id="rId5">
                            <a:extLst>
                              <a:ext uri="{A12FA001-AC4F-418D-AE19-62706E023703}">
                                <ahyp:hlinkClr xmlns:ahyp="http://schemas.microsoft.com/office/drawing/2018/hyperlinkcolor" val="tx"/>
                              </a:ext>
                            </a:extLst>
                          </a:hlinkClick>
                        </a:rPr>
                        <a:t>§ 1321.65 </a:t>
                      </a:r>
                      <a:endParaRPr lang="en-US" sz="1800">
                        <a:solidFill>
                          <a:schemeClr val="tx1"/>
                        </a:solidFill>
                        <a:latin typeface="+mj-lt"/>
                      </a:endParaRPr>
                    </a:p>
                  </a:txBody>
                  <a:tcPr/>
                </a:tc>
                <a:tc>
                  <a:txBody>
                    <a:bodyPr/>
                    <a:lstStyle/>
                    <a:p>
                      <a:r>
                        <a:rPr lang="en-US" sz="1800" dirty="0">
                          <a:latin typeface="+mj-lt"/>
                        </a:rPr>
                        <a:t>Transferred funds from III-C1 to III-C2 (an area plan amendment may still be required, depending on state policies and procedures)</a:t>
                      </a:r>
                    </a:p>
                  </a:txBody>
                  <a:tcPr/>
                </a:tc>
                <a:extLst>
                  <a:ext uri="{0D108BD9-81ED-4DB2-BD59-A6C34878D82A}">
                    <a16:rowId xmlns:a16="http://schemas.microsoft.com/office/drawing/2014/main" val="4269643792"/>
                  </a:ext>
                </a:extLst>
              </a:tr>
              <a:tr h="930729">
                <a:tc>
                  <a:txBody>
                    <a:bodyPr/>
                    <a:lstStyle/>
                    <a:p>
                      <a:r>
                        <a:rPr lang="en-US" sz="1800">
                          <a:solidFill>
                            <a:schemeClr val="tx1"/>
                          </a:solidFill>
                          <a:latin typeface="+mj-lt"/>
                        </a:rPr>
                        <a:t>Not exceed 25% of the funds expended by the SUA or by any AAA, to be calculated on the Title III C-1 funds after all transfers</a:t>
                      </a:r>
                    </a:p>
                  </a:txBody>
                  <a:tcPr/>
                </a:tc>
                <a:tc>
                  <a:txBody>
                    <a:bodyPr/>
                    <a:lstStyle/>
                    <a:p>
                      <a:endParaRPr lang="en-US" sz="1800" dirty="0">
                        <a:latin typeface="+mj-lt"/>
                      </a:endParaRPr>
                    </a:p>
                  </a:txBody>
                  <a:tcPr/>
                </a:tc>
                <a:extLst>
                  <a:ext uri="{0D108BD9-81ED-4DB2-BD59-A6C34878D82A}">
                    <a16:rowId xmlns:a16="http://schemas.microsoft.com/office/drawing/2014/main" val="1196730073"/>
                  </a:ext>
                </a:extLst>
              </a:tr>
            </a:tbl>
          </a:graphicData>
        </a:graphic>
      </p:graphicFrame>
    </p:spTree>
    <p:extLst>
      <p:ext uri="{BB962C8B-B14F-4D97-AF65-F5344CB8AC3E}">
        <p14:creationId xmlns:p14="http://schemas.microsoft.com/office/powerpoint/2010/main" val="4282721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a:t>“Grab and Go” Overview, Continued</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350519"/>
            <a:ext cx="10307938" cy="5339841"/>
          </a:xfrm>
        </p:spPr>
        <p:txBody>
          <a:bodyPr>
            <a:normAutofit fontScale="70000" lnSpcReduction="20000"/>
          </a:bodyPr>
          <a:lstStyle/>
          <a:p>
            <a:pPr>
              <a:lnSpc>
                <a:spcPct val="120000"/>
              </a:lnSpc>
            </a:pPr>
            <a:r>
              <a:rPr lang="en-US" sz="3200">
                <a:solidFill>
                  <a:schemeClr val="tx1"/>
                </a:solidFill>
              </a:rPr>
              <a:t> Note also the limitations on the use of III-C1 funds for “grab and go” meals [see 45 CFR </a:t>
            </a:r>
            <a:r>
              <a:rPr lang="en-US" sz="3200">
                <a:solidFill>
                  <a:schemeClr val="tx1"/>
                </a:solidFill>
                <a:hlinkClick r:id="rId3">
                  <a:extLst>
                    <a:ext uri="{A12FA001-AC4F-418D-AE19-62706E023703}">
                      <ahyp:hlinkClr xmlns:ahyp="http://schemas.microsoft.com/office/drawing/2018/hyperlinkcolor" val="tx"/>
                    </a:ext>
                  </a:extLst>
                </a:hlinkClick>
              </a:rPr>
              <a:t>1321.87(a)(1)(ii)</a:t>
            </a:r>
            <a:r>
              <a:rPr lang="en-US" sz="3200">
                <a:solidFill>
                  <a:schemeClr val="tx1"/>
                </a:solidFill>
              </a:rPr>
              <a:t> and </a:t>
            </a:r>
            <a:r>
              <a:rPr lang="en-US" sz="3200">
                <a:solidFill>
                  <a:schemeClr val="tx1"/>
                </a:solidFill>
                <a:hlinkClick r:id="rId4">
                  <a:extLst>
                    <a:ext uri="{A12FA001-AC4F-418D-AE19-62706E023703}">
                      <ahyp:hlinkClr xmlns:ahyp="http://schemas.microsoft.com/office/drawing/2018/hyperlinkcolor" val="tx"/>
                    </a:ext>
                  </a:extLst>
                </a:hlinkClick>
              </a:rPr>
              <a:t>(iii)</a:t>
            </a:r>
            <a:r>
              <a:rPr lang="en-US" sz="3200">
                <a:solidFill>
                  <a:schemeClr val="tx1"/>
                </a:solidFill>
              </a:rPr>
              <a:t>]:</a:t>
            </a:r>
          </a:p>
          <a:p>
            <a:pPr lvl="1">
              <a:lnSpc>
                <a:spcPct val="120000"/>
              </a:lnSpc>
            </a:pPr>
            <a:r>
              <a:rPr lang="en-US" sz="2900">
                <a:solidFill>
                  <a:schemeClr val="tx1"/>
                </a:solidFill>
              </a:rPr>
              <a:t>Per (ii), Such meals shall:</a:t>
            </a:r>
          </a:p>
          <a:p>
            <a:pPr lvl="2">
              <a:lnSpc>
                <a:spcPct val="120000"/>
              </a:lnSpc>
            </a:pPr>
            <a:r>
              <a:rPr lang="en-US" sz="2900">
                <a:solidFill>
                  <a:schemeClr val="tx1"/>
                </a:solidFill>
              </a:rPr>
              <a:t>Not exceed 25% of the funds expended by the SUA or by any AAA under Title III, part C-1, to be calculated based on the amount of Title III, part C-1 funds available after all transfers as set forth in </a:t>
            </a:r>
            <a:r>
              <a:rPr lang="en-US" sz="2900">
                <a:solidFill>
                  <a:schemeClr val="tx1"/>
                </a:solidFill>
                <a:hlinkClick r:id="rId5">
                  <a:extLst>
                    <a:ext uri="{A12FA001-AC4F-418D-AE19-62706E023703}">
                      <ahyp:hlinkClr xmlns:ahyp="http://schemas.microsoft.com/office/drawing/2018/hyperlinkcolor" val="tx"/>
                    </a:ext>
                  </a:extLst>
                </a:hlinkClick>
              </a:rPr>
              <a:t>§ 1321.9(c)(2)(iii) </a:t>
            </a:r>
            <a:r>
              <a:rPr lang="en-US" sz="2900">
                <a:solidFill>
                  <a:schemeClr val="tx1"/>
                </a:solidFill>
              </a:rPr>
              <a:t>are completed.</a:t>
            </a:r>
          </a:p>
          <a:p>
            <a:pPr lvl="1">
              <a:lnSpc>
                <a:spcPct val="120000"/>
              </a:lnSpc>
            </a:pPr>
            <a:r>
              <a:rPr lang="en-US" sz="2900">
                <a:solidFill>
                  <a:schemeClr val="tx1"/>
                </a:solidFill>
              </a:rPr>
              <a:t>Per (iii), such meals only may be provided </a:t>
            </a:r>
            <a:r>
              <a:rPr lang="en-US" sz="2900"/>
              <a:t>to complement the congregate meal program in the following circumstances:</a:t>
            </a:r>
          </a:p>
          <a:p>
            <a:pPr lvl="2">
              <a:lnSpc>
                <a:spcPct val="120000"/>
              </a:lnSpc>
            </a:pPr>
            <a:r>
              <a:rPr lang="en-US" sz="2900"/>
              <a:t>(A) During disaster or emergency situations affecting the provision of nutrition services;</a:t>
            </a:r>
          </a:p>
          <a:p>
            <a:pPr lvl="2">
              <a:lnSpc>
                <a:spcPct val="120000"/>
              </a:lnSpc>
            </a:pPr>
            <a:r>
              <a:rPr lang="en-US" sz="2900"/>
              <a:t>(B) To older individuals who have an occasional need for such meal; and/or</a:t>
            </a:r>
          </a:p>
          <a:p>
            <a:pPr lvl="2">
              <a:lnSpc>
                <a:spcPct val="120000"/>
              </a:lnSpc>
            </a:pPr>
            <a:r>
              <a:rPr lang="en-US" sz="2900"/>
              <a:t>(C) To older individuals who have a regular need for such meal, based on an individualized assessment, when targeting services to those in greatest economic need and greatest social need.</a:t>
            </a:r>
          </a:p>
          <a:p>
            <a:pPr>
              <a:lnSpc>
                <a:spcPct val="120000"/>
              </a:lnSpc>
            </a:pPr>
            <a:endParaRPr lang="en-US" sz="2900"/>
          </a:p>
        </p:txBody>
      </p:sp>
    </p:spTree>
    <p:extLst>
      <p:ext uri="{BB962C8B-B14F-4D97-AF65-F5344CB8AC3E}">
        <p14:creationId xmlns:p14="http://schemas.microsoft.com/office/powerpoint/2010/main" val="43234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a:t>State Plans: “Grab and Go”</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390416"/>
            <a:ext cx="10307938" cy="5254224"/>
          </a:xfrm>
        </p:spPr>
        <p:txBody>
          <a:bodyPr>
            <a:normAutofit fontScale="70000" lnSpcReduction="20000"/>
          </a:bodyPr>
          <a:lstStyle/>
          <a:p>
            <a:pPr>
              <a:lnSpc>
                <a:spcPct val="120000"/>
              </a:lnSpc>
            </a:pPr>
            <a:r>
              <a:rPr lang="en-US" sz="3000" dirty="0"/>
              <a:t> If the SUA wants to allow the use of III-C1 funds for “grab and go” meals, the state plan (or </a:t>
            </a:r>
            <a:r>
              <a:rPr lang="en-US" sz="3000" dirty="0">
                <a:solidFill>
                  <a:schemeClr val="tx1"/>
                </a:solidFill>
              </a:rPr>
              <a:t>state plan amendment) must include the following information (see 45 CFR </a:t>
            </a:r>
            <a:r>
              <a:rPr lang="en-US" sz="3000" dirty="0">
                <a:solidFill>
                  <a:schemeClr val="tx1"/>
                </a:solidFill>
                <a:hlinkClick r:id="rId3">
                  <a:extLst>
                    <a:ext uri="{A12FA001-AC4F-418D-AE19-62706E023703}">
                      <ahyp:hlinkClr xmlns:ahyp="http://schemas.microsoft.com/office/drawing/2018/hyperlinkcolor" val="tx"/>
                    </a:ext>
                  </a:extLst>
                </a:hlinkClick>
              </a:rPr>
              <a:t>1321.27(j)</a:t>
            </a:r>
            <a:r>
              <a:rPr lang="en-US" sz="3000" dirty="0">
                <a:solidFill>
                  <a:schemeClr val="tx1"/>
                </a:solidFill>
              </a:rPr>
              <a:t>]:</a:t>
            </a:r>
          </a:p>
          <a:p>
            <a:pPr lvl="1">
              <a:lnSpc>
                <a:spcPct val="120000"/>
              </a:lnSpc>
            </a:pPr>
            <a:r>
              <a:rPr lang="en-US" sz="2800" dirty="0">
                <a:solidFill>
                  <a:schemeClr val="tx1"/>
                </a:solidFill>
              </a:rPr>
              <a:t>(1) Evidence</a:t>
            </a:r>
            <a:r>
              <a:rPr lang="en-US" sz="2800" dirty="0"/>
              <a:t>, using participation projections based on existing data, that provision of such meals will enhance and not diminish the congregate meal program, and a commitment to monitor the impact on congregate meals program participation;</a:t>
            </a:r>
          </a:p>
          <a:p>
            <a:pPr lvl="1">
              <a:lnSpc>
                <a:spcPct val="120000"/>
              </a:lnSpc>
            </a:pPr>
            <a:r>
              <a:rPr lang="en-US" sz="2800" dirty="0"/>
              <a:t>(2) Description of how provision of such meals will be targeted to reach those populations identified as in greatest economic need and greatest social need;</a:t>
            </a:r>
          </a:p>
          <a:p>
            <a:pPr lvl="1">
              <a:lnSpc>
                <a:spcPct val="120000"/>
              </a:lnSpc>
            </a:pPr>
            <a:r>
              <a:rPr lang="en-US" sz="2800" dirty="0"/>
              <a:t>(3) Description of the eligibility criteria for service provision;</a:t>
            </a:r>
          </a:p>
          <a:p>
            <a:pPr lvl="1">
              <a:lnSpc>
                <a:spcPct val="120000"/>
              </a:lnSpc>
            </a:pPr>
            <a:r>
              <a:rPr lang="en-US" sz="2800" dirty="0"/>
              <a:t>(4) Evidence of consultation with area agencies on aging, nutrition and other direct services providers, other interested parties, and the general public regarding the provision of such meals; and</a:t>
            </a:r>
          </a:p>
          <a:p>
            <a:pPr lvl="1">
              <a:lnSpc>
                <a:spcPct val="120000"/>
              </a:lnSpc>
            </a:pPr>
            <a:r>
              <a:rPr lang="en-US" sz="2800" dirty="0"/>
              <a:t>(5) Description of how provision of such meals will be coordinated with area agencies on aging, nutrition and other direct services providers, and other interested parties.</a:t>
            </a:r>
          </a:p>
        </p:txBody>
      </p:sp>
    </p:spTree>
    <p:extLst>
      <p:ext uri="{BB962C8B-B14F-4D97-AF65-F5344CB8AC3E}">
        <p14:creationId xmlns:p14="http://schemas.microsoft.com/office/powerpoint/2010/main" val="1619247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a:t>State </a:t>
            </a:r>
            <a:r>
              <a:rPr lang="en-US" sz="3600" b="1" dirty="0"/>
              <a:t>Plans and</a:t>
            </a:r>
            <a:r>
              <a:rPr lang="en-US" sz="3600" b="1"/>
              <a:t> Amendments: “Grab and Go”</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390416"/>
            <a:ext cx="10307938" cy="4829979"/>
          </a:xfrm>
        </p:spPr>
        <p:txBody>
          <a:bodyPr>
            <a:normAutofit fontScale="70000" lnSpcReduction="20000"/>
          </a:bodyPr>
          <a:lstStyle/>
          <a:p>
            <a:pPr>
              <a:lnSpc>
                <a:spcPct val="120000"/>
              </a:lnSpc>
            </a:pPr>
            <a:r>
              <a:rPr lang="en-US" sz="2800" dirty="0"/>
              <a:t>Per </a:t>
            </a:r>
            <a:r>
              <a:rPr lang="en-US" sz="2800" dirty="0">
                <a:solidFill>
                  <a:schemeClr val="tx1"/>
                </a:solidFill>
              </a:rPr>
              <a:t>45 CFR </a:t>
            </a:r>
            <a:r>
              <a:rPr lang="en-US" sz="2800" dirty="0">
                <a:solidFill>
                  <a:schemeClr val="tx1"/>
                </a:solidFill>
                <a:hlinkClick r:id="rId3">
                  <a:extLst>
                    <a:ext uri="{A12FA001-AC4F-418D-AE19-62706E023703}">
                      <ahyp:hlinkClr xmlns:ahyp="http://schemas.microsoft.com/office/drawing/2018/hyperlinkcolor" val="tx"/>
                    </a:ext>
                  </a:extLst>
                </a:hlinkClick>
              </a:rPr>
              <a:t>1321.31(a)</a:t>
            </a:r>
            <a:r>
              <a:rPr lang="en-US" sz="2800" dirty="0">
                <a:solidFill>
                  <a:schemeClr val="tx1"/>
                </a:solidFill>
              </a:rPr>
              <a:t>, this type of state plan amendment would require the Assistant Secretary for Aging’s (ASA’s) prior approval. The requirements for submitting the state plan or plan amendment can be found in 45 CFR </a:t>
            </a:r>
            <a:r>
              <a:rPr lang="en-US" sz="2800" dirty="0">
                <a:solidFill>
                  <a:schemeClr val="tx1"/>
                </a:solidFill>
                <a:hlinkClick r:id="rId4">
                  <a:extLst>
                    <a:ext uri="{A12FA001-AC4F-418D-AE19-62706E023703}">
                      <ahyp:hlinkClr xmlns:ahyp="http://schemas.microsoft.com/office/drawing/2018/hyperlinkcolor" val="tx"/>
                    </a:ext>
                  </a:extLst>
                </a:hlinkClick>
              </a:rPr>
              <a:t>1321.33</a:t>
            </a:r>
            <a:r>
              <a:rPr lang="en-US" sz="2800" dirty="0">
                <a:solidFill>
                  <a:schemeClr val="tx1"/>
                </a:solidFill>
              </a:rPr>
              <a:t>:</a:t>
            </a:r>
          </a:p>
          <a:p>
            <a:pPr lvl="1">
              <a:lnSpc>
                <a:spcPct val="120000"/>
              </a:lnSpc>
            </a:pPr>
            <a:r>
              <a:rPr lang="en-US" sz="2700" dirty="0">
                <a:solidFill>
                  <a:schemeClr val="tx1"/>
                </a:solidFill>
              </a:rPr>
              <a:t>(a) Each State plan, or plan amendment which requires approval of the ASA as set forth at </a:t>
            </a:r>
            <a:r>
              <a:rPr lang="en-US" sz="2700" dirty="0">
                <a:solidFill>
                  <a:schemeClr val="tx1"/>
                </a:solidFill>
                <a:hlinkClick r:id="rId3">
                  <a:extLst>
                    <a:ext uri="{A12FA001-AC4F-418D-AE19-62706E023703}">
                      <ahyp:hlinkClr xmlns:ahyp="http://schemas.microsoft.com/office/drawing/2018/hyperlinkcolor" val="tx"/>
                    </a:ext>
                  </a:extLst>
                </a:hlinkClick>
              </a:rPr>
              <a:t>§ 1321.31(a)</a:t>
            </a:r>
            <a:r>
              <a:rPr lang="en-US" sz="2700" dirty="0">
                <a:solidFill>
                  <a:schemeClr val="tx1"/>
                </a:solidFill>
              </a:rPr>
              <a:t>, shall be </a:t>
            </a:r>
            <a:r>
              <a:rPr lang="en-US" sz="2700" dirty="0"/>
              <a:t>signed by the Governor, or the Governor’s designee, and submitted to the ASA to be considered for approval at least 90 calendar days before the proposed effective date of the plan or plan amendment according to guidance as set forth by the ASA, except in the case of a waiver provided by the ASA.</a:t>
            </a:r>
          </a:p>
          <a:p>
            <a:pPr lvl="1">
              <a:lnSpc>
                <a:spcPct val="120000"/>
              </a:lnSpc>
            </a:pPr>
            <a:r>
              <a:rPr lang="en-US" sz="2700" dirty="0"/>
              <a:t>(b) In advance of the submission to the ASA to be considered for approval, the SUA shall submit a draft of the plan or amendment to the appropriate ACL Regional Office at least 120 calendar days before the proposed effective date of the plan or plan amendment, except in the case of a waiver request or as otherwise provided in guidance as set forth by the Assistant Secretary for Aging. The SUA shall work with the ACL Regional Office in reviewing the plan or plan amendment for compliance.</a:t>
            </a:r>
          </a:p>
          <a:p>
            <a:pPr>
              <a:lnSpc>
                <a:spcPct val="120000"/>
              </a:lnSpc>
            </a:pPr>
            <a:endParaRPr lang="en-US" sz="2600" dirty="0"/>
          </a:p>
        </p:txBody>
      </p:sp>
    </p:spTree>
    <p:extLst>
      <p:ext uri="{BB962C8B-B14F-4D97-AF65-F5344CB8AC3E}">
        <p14:creationId xmlns:p14="http://schemas.microsoft.com/office/powerpoint/2010/main" val="354919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Title 1">
            <a:extLst>
              <a:ext uri="{FF2B5EF4-FFF2-40B4-BE49-F238E27FC236}">
                <a16:creationId xmlns:a16="http://schemas.microsoft.com/office/drawing/2014/main" id="{131AEC11-92B0-E481-F052-325FF71809DA}"/>
              </a:ext>
            </a:extLst>
          </p:cNvPr>
          <p:cNvSpPr>
            <a:spLocks noGrp="1"/>
          </p:cNvSpPr>
          <p:nvPr>
            <p:ph type="title"/>
          </p:nvPr>
        </p:nvSpPr>
        <p:spPr>
          <a:xfrm>
            <a:off x="509902" y="1621278"/>
            <a:ext cx="9475177" cy="929658"/>
          </a:xfrm>
        </p:spPr>
        <p:txBody>
          <a:bodyPr>
            <a:noAutofit/>
          </a:bodyPr>
          <a:lstStyle/>
          <a:p>
            <a:r>
              <a:rPr lang="en-US" sz="4800" dirty="0"/>
              <a:t>Welcome</a:t>
            </a:r>
          </a:p>
        </p:txBody>
      </p:sp>
      <p:sp>
        <p:nvSpPr>
          <p:cNvPr id="4" name="Text Placeholder 3">
            <a:extLst>
              <a:ext uri="{FF2B5EF4-FFF2-40B4-BE49-F238E27FC236}">
                <a16:creationId xmlns:a16="http://schemas.microsoft.com/office/drawing/2014/main" id="{AAFB11B3-AEA9-BED7-265C-3C638144ABC5}"/>
              </a:ext>
            </a:extLst>
          </p:cNvPr>
          <p:cNvSpPr>
            <a:spLocks noGrp="1"/>
          </p:cNvSpPr>
          <p:nvPr>
            <p:ph type="body" idx="2"/>
          </p:nvPr>
        </p:nvSpPr>
        <p:spPr>
          <a:xfrm>
            <a:off x="1184945" y="3045948"/>
            <a:ext cx="9475177" cy="766103"/>
          </a:xfrm>
        </p:spPr>
        <p:txBody>
          <a:bodyPr/>
          <a:lstStyle/>
          <a:p>
            <a:r>
              <a:rPr lang="en-US" sz="2800" b="0" dirty="0"/>
              <a:t>Alice Kelsey, Deputy Director, Administration on Aging</a:t>
            </a:r>
            <a:endParaRPr lang="en-US" sz="2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a:t>Area Plans: “Grab and Go”</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390416"/>
            <a:ext cx="10307938" cy="5208504"/>
          </a:xfrm>
        </p:spPr>
        <p:txBody>
          <a:bodyPr>
            <a:normAutofit fontScale="62500" lnSpcReduction="20000"/>
          </a:bodyPr>
          <a:lstStyle/>
          <a:p>
            <a:pPr>
              <a:lnSpc>
                <a:spcPct val="120000"/>
              </a:lnSpc>
            </a:pPr>
            <a:r>
              <a:rPr lang="en-US" sz="3200"/>
              <a:t> 45 </a:t>
            </a:r>
            <a:r>
              <a:rPr lang="en-US" sz="3200">
                <a:solidFill>
                  <a:schemeClr val="tx1"/>
                </a:solidFill>
              </a:rPr>
              <a:t>CFR </a:t>
            </a:r>
            <a:r>
              <a:rPr lang="en-US" sz="3200">
                <a:solidFill>
                  <a:schemeClr val="tx1"/>
                </a:solidFill>
                <a:hlinkClick r:id="rId3">
                  <a:extLst>
                    <a:ext uri="{A12FA001-AC4F-418D-AE19-62706E023703}">
                      <ahyp:hlinkClr xmlns:ahyp="http://schemas.microsoft.com/office/drawing/2018/hyperlinkcolor" val="tx"/>
                    </a:ext>
                  </a:extLst>
                </a:hlinkClick>
              </a:rPr>
              <a:t>1321.65</a:t>
            </a:r>
            <a:r>
              <a:rPr lang="en-US" sz="3200">
                <a:solidFill>
                  <a:schemeClr val="tx1"/>
                </a:solidFill>
              </a:rPr>
              <a:t> also applies to the use of III-C1 funds for “grab and go” meals. Under that section, the SUA must have policies and procedures regarding area plan requirements that include the following [see 45 CFR </a:t>
            </a:r>
            <a:r>
              <a:rPr lang="en-US" sz="3200">
                <a:solidFill>
                  <a:schemeClr val="tx1"/>
                </a:solidFill>
                <a:hlinkClick r:id="rId4">
                  <a:extLst>
                    <a:ext uri="{A12FA001-AC4F-418D-AE19-62706E023703}">
                      <ahyp:hlinkClr xmlns:ahyp="http://schemas.microsoft.com/office/drawing/2018/hyperlinkcolor" val="tx"/>
                    </a:ext>
                  </a:extLst>
                </a:hlinkClick>
              </a:rPr>
              <a:t>1321.65(b)(10)</a:t>
            </a:r>
            <a:r>
              <a:rPr lang="en-US" sz="3200">
                <a:solidFill>
                  <a:schemeClr val="tx1"/>
                </a:solidFill>
              </a:rPr>
              <a:t>]:</a:t>
            </a:r>
          </a:p>
          <a:p>
            <a:pPr lvl="1">
              <a:lnSpc>
                <a:spcPct val="120000"/>
              </a:lnSpc>
            </a:pPr>
            <a:r>
              <a:rPr lang="en-US" sz="3000">
                <a:solidFill>
                  <a:schemeClr val="tx1"/>
                </a:solidFill>
              </a:rPr>
              <a:t>(10) If the area agency requests to allow Title III-C1 funds to be used as set forth in </a:t>
            </a:r>
            <a:r>
              <a:rPr lang="en-US" sz="3000">
                <a:solidFill>
                  <a:schemeClr val="tx1"/>
                </a:solidFill>
                <a:hlinkClick r:id="rId5">
                  <a:extLst>
                    <a:ext uri="{A12FA001-AC4F-418D-AE19-62706E023703}">
                      <ahyp:hlinkClr xmlns:ahyp="http://schemas.microsoft.com/office/drawing/2018/hyperlinkcolor" val="tx"/>
                    </a:ext>
                  </a:extLst>
                </a:hlinkClick>
              </a:rPr>
              <a:t>§ 1321.87(a)(1)(</a:t>
            </a:r>
            <a:r>
              <a:rPr lang="en-US" sz="3000" err="1">
                <a:solidFill>
                  <a:schemeClr val="tx1"/>
                </a:solidFill>
                <a:hlinkClick r:id="rId5">
                  <a:extLst>
                    <a:ext uri="{A12FA001-AC4F-418D-AE19-62706E023703}">
                      <ahyp:hlinkClr xmlns:ahyp="http://schemas.microsoft.com/office/drawing/2018/hyperlinkcolor" val="tx"/>
                    </a:ext>
                  </a:extLst>
                </a:hlinkClick>
              </a:rPr>
              <a:t>i</a:t>
            </a:r>
            <a:r>
              <a:rPr lang="en-US" sz="3000">
                <a:solidFill>
                  <a:schemeClr val="tx1"/>
                </a:solidFill>
                <a:hlinkClick r:id="rId5">
                  <a:extLst>
                    <a:ext uri="{A12FA001-AC4F-418D-AE19-62706E023703}">
                      <ahyp:hlinkClr xmlns:ahyp="http://schemas.microsoft.com/office/drawing/2018/hyperlinkcolor" val="tx"/>
                    </a:ext>
                  </a:extLst>
                </a:hlinkClick>
              </a:rPr>
              <a:t>)</a:t>
            </a:r>
            <a:r>
              <a:rPr lang="en-US" sz="3000">
                <a:solidFill>
                  <a:schemeClr val="tx1"/>
                </a:solidFill>
              </a:rPr>
              <a:t> through </a:t>
            </a:r>
            <a:r>
              <a:rPr lang="en-US" sz="3000">
                <a:solidFill>
                  <a:schemeClr val="tx1"/>
                </a:solidFill>
                <a:hlinkClick r:id="rId6">
                  <a:extLst>
                    <a:ext uri="{A12FA001-AC4F-418D-AE19-62706E023703}">
                      <ahyp:hlinkClr xmlns:ahyp="http://schemas.microsoft.com/office/drawing/2018/hyperlinkcolor" val="tx"/>
                    </a:ext>
                  </a:extLst>
                </a:hlinkClick>
              </a:rPr>
              <a:t>(iii)</a:t>
            </a:r>
            <a:r>
              <a:rPr lang="en-US" sz="3000">
                <a:solidFill>
                  <a:schemeClr val="tx1"/>
                </a:solidFill>
              </a:rPr>
              <a:t>, it must provide the following information to the SUA:</a:t>
            </a:r>
          </a:p>
          <a:p>
            <a:pPr lvl="2">
              <a:lnSpc>
                <a:spcPct val="120000"/>
              </a:lnSpc>
            </a:pPr>
            <a:r>
              <a:rPr lang="en-US" sz="2900">
                <a:solidFill>
                  <a:schemeClr val="tx1"/>
                </a:solidFill>
              </a:rPr>
              <a:t>(</a:t>
            </a:r>
            <a:r>
              <a:rPr lang="en-US" sz="2900" err="1">
                <a:solidFill>
                  <a:schemeClr val="tx1"/>
                </a:solidFill>
              </a:rPr>
              <a:t>i</a:t>
            </a:r>
            <a:r>
              <a:rPr lang="en-US" sz="2900">
                <a:solidFill>
                  <a:schemeClr val="tx1"/>
                </a:solidFill>
              </a:rPr>
              <a:t>) Evidence, using participation projections based on existing data, that provision of such meals will enhance and not diminish the congregate meals program, and a commitment to monitor impact on congregate meals program participation;</a:t>
            </a:r>
          </a:p>
          <a:p>
            <a:pPr lvl="2">
              <a:lnSpc>
                <a:spcPct val="120000"/>
              </a:lnSpc>
            </a:pPr>
            <a:r>
              <a:rPr lang="en-US" sz="2900"/>
              <a:t>(ii) Description of how provision of such meals will be targeted to reach those populations identified as in greatest economic need and greatest social need;</a:t>
            </a:r>
          </a:p>
          <a:p>
            <a:pPr lvl="2">
              <a:lnSpc>
                <a:spcPct val="120000"/>
              </a:lnSpc>
            </a:pPr>
            <a:r>
              <a:rPr lang="en-US" sz="2900"/>
              <a:t>(iii) Description of the eligibility criteria for service provision;</a:t>
            </a:r>
          </a:p>
          <a:p>
            <a:pPr lvl="2">
              <a:lnSpc>
                <a:spcPct val="120000"/>
              </a:lnSpc>
            </a:pPr>
            <a:r>
              <a:rPr lang="en-US" sz="2900"/>
              <a:t>(iv) Evidence of consultation with nutrition and other direct services providers, other interested parties, and the general public regarding the need for and provision of such meals; and</a:t>
            </a:r>
          </a:p>
          <a:p>
            <a:pPr lvl="2">
              <a:lnSpc>
                <a:spcPct val="120000"/>
              </a:lnSpc>
            </a:pPr>
            <a:r>
              <a:rPr lang="en-US" sz="2900"/>
              <a:t>(v) Description of how provision of such meals will be coordinated with nutrition and other direct services providers and other interested parties.</a:t>
            </a:r>
          </a:p>
          <a:p>
            <a:pPr>
              <a:lnSpc>
                <a:spcPct val="120000"/>
              </a:lnSpc>
            </a:pPr>
            <a:endParaRPr lang="en-US" sz="2600"/>
          </a:p>
        </p:txBody>
      </p:sp>
    </p:spTree>
    <p:extLst>
      <p:ext uri="{BB962C8B-B14F-4D97-AF65-F5344CB8AC3E}">
        <p14:creationId xmlns:p14="http://schemas.microsoft.com/office/powerpoint/2010/main" val="606149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b="1"/>
              <a:t>Summary and Resources</a:t>
            </a:r>
          </a:p>
        </p:txBody>
      </p:sp>
    </p:spTree>
    <p:extLst>
      <p:ext uri="{BB962C8B-B14F-4D97-AF65-F5344CB8AC3E}">
        <p14:creationId xmlns:p14="http://schemas.microsoft.com/office/powerpoint/2010/main" val="951802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708512"/>
            <a:ext cx="10515600" cy="791702"/>
          </a:xfrm>
          <a:solidFill>
            <a:schemeClr val="accent1">
              <a:lumMod val="20000"/>
              <a:lumOff val="80000"/>
            </a:schemeClr>
          </a:solidFill>
        </p:spPr>
        <p:txBody>
          <a:bodyPr>
            <a:normAutofit/>
          </a:bodyPr>
          <a:lstStyle/>
          <a:p>
            <a:pPr algn="ctr"/>
            <a:r>
              <a:rPr lang="en-US" sz="4000" b="1"/>
              <a:t>Timeline</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ACL is providing training, technical assistance, and working with SUA and tribal organization grantees to come into compliance with the final rule.</a:t>
            </a:r>
          </a:p>
          <a:p>
            <a:pPr marL="383977" lvl="1" indent="-96441" defTabSz="514350">
              <a:lnSpc>
                <a:spcPct val="100000"/>
              </a:lnSpc>
              <a:spcBef>
                <a:spcPts val="563"/>
              </a:spcBef>
              <a:buClrTx/>
              <a:buSzPct val="100000"/>
              <a:buFont typeface="Wingdings" panose="05000000000000000000" pitchFamily="2" charset="2"/>
              <a:buChar char="§"/>
              <a:defRPr/>
            </a:pPr>
            <a:r>
              <a:rPr lang="en-US" sz="2400"/>
              <a:t> AAAs should work closely with their SUA and service providers should work closely with their AAAs or SUA for single PSA states.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The compliance date is October 1, 2025.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There will also be a collaborative corrective action plan (CAP) process. States that experience challenges in complying with specific requirements under the final rule may engage with ACL to establish a corrective action plan to resolve those challenges under an extended timeframe.</a:t>
            </a:r>
          </a:p>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401643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rmAutofit/>
          </a:bodyPr>
          <a:lstStyle/>
          <a:p>
            <a:pPr algn="ctr"/>
            <a:r>
              <a:rPr lang="en-US" sz="4000" b="1"/>
              <a:t>Upcoming</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705894"/>
            <a:ext cx="10515600" cy="4621754"/>
          </a:xfrm>
        </p:spPr>
        <p:txBody>
          <a:bodyPr>
            <a:normAutofit/>
          </a:bodyPr>
          <a:lstStyle/>
          <a:p>
            <a:pPr marL="95885" indent="-95885" defTabSz="514350">
              <a:lnSpc>
                <a:spcPct val="100000"/>
              </a:lnSpc>
              <a:spcBef>
                <a:spcPts val="563"/>
              </a:spcBef>
              <a:buClrTx/>
              <a:defRPr/>
            </a:pPr>
            <a:r>
              <a:rPr lang="en-US" sz="3200" dirty="0"/>
              <a:t> What’s next</a:t>
            </a:r>
            <a:endParaRPr lang="en-US" dirty="0"/>
          </a:p>
          <a:p>
            <a:pPr marL="383540" lvl="1" indent="-95885" defTabSz="514350">
              <a:lnSpc>
                <a:spcPct val="100000"/>
              </a:lnSpc>
              <a:spcBef>
                <a:spcPts val="563"/>
              </a:spcBef>
              <a:buClrTx/>
              <a:buSzPct val="100000"/>
              <a:buFont typeface="Wingdings" panose="05000000000000000000" pitchFamily="2" charset="2"/>
              <a:buChar char="§"/>
              <a:defRPr/>
            </a:pPr>
            <a:r>
              <a:rPr lang="en-US" sz="2800" dirty="0"/>
              <a:t> Nutrition Services under Title III Fact Sheet</a:t>
            </a:r>
          </a:p>
          <a:p>
            <a:pPr marL="383540" lvl="1" indent="-95885" defTabSz="514350">
              <a:lnSpc>
                <a:spcPct val="100000"/>
              </a:lnSpc>
              <a:spcBef>
                <a:spcPts val="563"/>
              </a:spcBef>
              <a:buClrTx/>
              <a:buSzPct val="100000"/>
              <a:buFont typeface="Wingdings" panose="05000000000000000000" pitchFamily="2" charset="2"/>
              <a:buChar char="§"/>
              <a:defRPr/>
            </a:pPr>
            <a:r>
              <a:rPr lang="en-US" sz="2800" dirty="0"/>
              <a:t> October 2024 – Webinar on </a:t>
            </a:r>
            <a:r>
              <a:rPr lang="en-US" sz="2800" b="1" dirty="0"/>
              <a:t>Contracts and Commercial Relationships</a:t>
            </a:r>
          </a:p>
          <a:p>
            <a:pPr marL="383540" lvl="1" indent="-95885" defTabSz="514350">
              <a:lnSpc>
                <a:spcPct val="100000"/>
              </a:lnSpc>
              <a:spcBef>
                <a:spcPts val="563"/>
              </a:spcBef>
              <a:buClrTx/>
              <a:buSzPct val="100000"/>
              <a:buFont typeface="Wingdings" panose="05000000000000000000" pitchFamily="2" charset="2"/>
              <a:buChar char="§"/>
              <a:defRPr/>
            </a:pPr>
            <a:r>
              <a:rPr lang="en-US" sz="2800" dirty="0"/>
              <a:t> Upcoming Back to Basics Webinar Sessions: </a:t>
            </a:r>
          </a:p>
          <a:p>
            <a:pPr marL="610235" marR="0" lvl="2"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Arial"/>
                <a:sym typeface="Titillium Web"/>
              </a:rPr>
              <a:t> Emergencies and Disasters,</a:t>
            </a:r>
          </a:p>
          <a:p>
            <a:pPr marL="610235" marR="0" lvl="2" indent="-95885"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88" dirty="0"/>
              <a:t> </a:t>
            </a:r>
            <a:r>
              <a:rPr lang="en-US" sz="2600" dirty="0"/>
              <a:t>Conflicts of Interest,</a:t>
            </a:r>
          </a:p>
          <a:p>
            <a:pPr marL="610235" lvl="2" indent="-95885" defTabSz="514350">
              <a:lnSpc>
                <a:spcPct val="100000"/>
              </a:lnSpc>
              <a:spcBef>
                <a:spcPts val="563"/>
              </a:spcBef>
              <a:buClrTx/>
              <a:buSzPct val="100000"/>
              <a:buFont typeface="Wingdings" panose="05000000000000000000" pitchFamily="2" charset="2"/>
              <a:buChar char="§"/>
              <a:defRPr/>
            </a:pPr>
            <a:r>
              <a:rPr lang="en-US" sz="2600" dirty="0"/>
              <a:t> Long-Term Care Ombudsman, </a:t>
            </a:r>
          </a:p>
          <a:p>
            <a:pPr marL="610235" lvl="2" indent="-95885" defTabSz="514350">
              <a:lnSpc>
                <a:spcPct val="100000"/>
              </a:lnSpc>
              <a:spcBef>
                <a:spcPts val="563"/>
              </a:spcBef>
              <a:buClrTx/>
              <a:buSzPct val="100000"/>
              <a:buFont typeface="Wingdings" panose="05000000000000000000" pitchFamily="2" charset="2"/>
              <a:buChar char="§"/>
              <a:defRPr/>
            </a:pPr>
            <a:r>
              <a:rPr lang="en-US" sz="2600" dirty="0"/>
              <a:t> And others to be announced.</a:t>
            </a:r>
          </a:p>
        </p:txBody>
      </p:sp>
    </p:spTree>
    <p:extLst>
      <p:ext uri="{BB962C8B-B14F-4D97-AF65-F5344CB8AC3E}">
        <p14:creationId xmlns:p14="http://schemas.microsoft.com/office/powerpoint/2010/main" val="825309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rmAutofit/>
          </a:bodyPr>
          <a:lstStyle/>
          <a:p>
            <a:pPr algn="ctr"/>
            <a:r>
              <a:rPr lang="en-US" sz="4000" b="1"/>
              <a:t>OAA Final Rule Resources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The Older Americans Act </a:t>
            </a:r>
            <a:r>
              <a:rPr lang="en-US" sz="2400">
                <a:hlinkClick r:id="rId3"/>
              </a:rPr>
              <a:t>Final Rule</a:t>
            </a:r>
            <a:endParaRPr lang="en-US" sz="2400"/>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ACL's OAA Regulations webpage: </a:t>
            </a:r>
            <a:r>
              <a:rPr lang="en-US" sz="2400">
                <a:hlinkClick r:id="rId4"/>
              </a:rPr>
              <a:t>https://acl.gov/OAArule</a:t>
            </a:r>
            <a:r>
              <a:rPr lang="en-US" sz="2400"/>
              <a:t>  </a:t>
            </a:r>
          </a:p>
          <a:p>
            <a:pPr marL="383977" lvl="1" indent="-96441" defTabSz="514350">
              <a:lnSpc>
                <a:spcPct val="100000"/>
              </a:lnSpc>
              <a:spcBef>
                <a:spcPts val="563"/>
              </a:spcBef>
              <a:buClrTx/>
              <a:buSzPct val="100000"/>
              <a:buFont typeface="Wingdings" panose="05000000000000000000" pitchFamily="2" charset="2"/>
              <a:buChar char="§"/>
              <a:defRPr/>
            </a:pPr>
            <a:r>
              <a:rPr lang="en-US" sz="2400"/>
              <a:t> Slides and recordings of webinars</a:t>
            </a:r>
          </a:p>
          <a:p>
            <a:pPr marL="383977" lvl="1" indent="-96441" defTabSz="514350">
              <a:lnSpc>
                <a:spcPct val="100000"/>
              </a:lnSpc>
              <a:spcBef>
                <a:spcPts val="563"/>
              </a:spcBef>
              <a:buClrTx/>
              <a:buSzPct val="100000"/>
              <a:buFont typeface="Wingdings" panose="05000000000000000000" pitchFamily="2" charset="2"/>
              <a:buChar char="§"/>
              <a:defRPr/>
            </a:pPr>
            <a:r>
              <a:rPr lang="en-US" sz="2400"/>
              <a:t> Fact sheets </a:t>
            </a:r>
          </a:p>
          <a:p>
            <a:pPr marL="383977" lvl="1" indent="-96441" defTabSz="514350">
              <a:lnSpc>
                <a:spcPct val="100000"/>
              </a:lnSpc>
              <a:spcBef>
                <a:spcPts val="563"/>
              </a:spcBef>
              <a:buClrTx/>
              <a:buSzPct val="100000"/>
              <a:buFont typeface="Wingdings" panose="05000000000000000000" pitchFamily="2" charset="2"/>
              <a:buChar char="§"/>
              <a:defRPr/>
            </a:pPr>
            <a:r>
              <a:rPr lang="en-US" sz="2400"/>
              <a:t> ACL announcement and additional resources </a:t>
            </a:r>
          </a:p>
          <a:p>
            <a:pPr marL="610791" lvl="2" indent="-96441" defTabSz="514350">
              <a:lnSpc>
                <a:spcPct val="100000"/>
              </a:lnSpc>
              <a:spcBef>
                <a:spcPts val="563"/>
              </a:spcBef>
              <a:buClrTx/>
              <a:buSzPct val="100000"/>
              <a:buFont typeface="Wingdings" panose="05000000000000000000" pitchFamily="2" charset="2"/>
              <a:buChar char="§"/>
              <a:defRPr/>
            </a:pPr>
            <a:r>
              <a:rPr lang="en-US" sz="2200" b="0" i="0" u="sng" strike="noStrike">
                <a:solidFill>
                  <a:schemeClr val="tx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a:t>
            </a:r>
            <a:r>
              <a:rPr lang="en-US" sz="2200" b="0" i="0" u="sng" strike="noStrike">
                <a:solidFill>
                  <a:srgbClr val="075190"/>
                </a:solidFill>
                <a:effectLst/>
                <a:latin typeface="Arial" panose="020B0604020202020204" pitchFamily="34" charset="0"/>
                <a:hlinkClick r:id="rId5">
                  <a:extLst>
                    <a:ext uri="{A12FA001-AC4F-418D-AE19-62706E023703}">
                      <ahyp:hlinkClr xmlns:ahyp="http://schemas.microsoft.com/office/drawing/2018/hyperlinkcolor" val="tx"/>
                    </a:ext>
                  </a:extLst>
                </a:hlinkClick>
              </a:rPr>
              <a:t>Title III Select Topic Areas to Review for SUAs</a:t>
            </a:r>
            <a:r>
              <a:rPr lang="en-US" sz="2200" b="0" i="0">
                <a:solidFill>
                  <a:srgbClr val="000000"/>
                </a:solidFill>
                <a:effectLst/>
                <a:latin typeface="Arial" panose="020B0604020202020204" pitchFamily="34" charset="0"/>
              </a:rPr>
              <a:t>​</a:t>
            </a:r>
          </a:p>
          <a:p>
            <a:pPr marL="610791" lvl="2" indent="-96441" defTabSz="514350">
              <a:lnSpc>
                <a:spcPct val="100000"/>
              </a:lnSpc>
              <a:spcBef>
                <a:spcPts val="563"/>
              </a:spcBef>
              <a:buClrTx/>
              <a:buSzPct val="100000"/>
              <a:buFont typeface="Wingdings" panose="05000000000000000000" pitchFamily="2" charset="2"/>
              <a:buChar char="§"/>
              <a:defRPr/>
            </a:pPr>
            <a:r>
              <a:rPr lang="en-US" sz="2200" b="0" i="0" u="sng" strike="noStrike">
                <a:solidFill>
                  <a:schemeClr val="tx1"/>
                </a:solidFill>
                <a:effectLst/>
                <a:latin typeface="Arial" panose="020B0604020202020204" pitchFamily="34" charset="0"/>
                <a:hlinkClick r:id="rId6">
                  <a:extLst>
                    <a:ext uri="{A12FA001-AC4F-418D-AE19-62706E023703}">
                      <ahyp:hlinkClr xmlns:ahyp="http://schemas.microsoft.com/office/drawing/2018/hyperlinkcolor" val="tx"/>
                    </a:ext>
                  </a:extLst>
                </a:hlinkClick>
              </a:rPr>
              <a:t> </a:t>
            </a:r>
            <a:r>
              <a:rPr lang="en-US" sz="2200" b="0" i="0" u="sng" strike="noStrike">
                <a:solidFill>
                  <a:srgbClr val="075190"/>
                </a:solidFill>
                <a:effectLst/>
                <a:latin typeface="Arial" panose="020B0604020202020204" pitchFamily="34" charset="0"/>
                <a:hlinkClick r:id="rId6">
                  <a:extLst>
                    <a:ext uri="{A12FA001-AC4F-418D-AE19-62706E023703}">
                      <ahyp:hlinkClr xmlns:ahyp="http://schemas.microsoft.com/office/drawing/2018/hyperlinkcolor" val="tx"/>
                    </a:ext>
                  </a:extLst>
                </a:hlinkClick>
              </a:rPr>
              <a:t>OAA 1988 to 2024 Crosswalk Chart</a:t>
            </a:r>
            <a:endParaRPr lang="en-US" sz="2288"/>
          </a:p>
          <a:p>
            <a:pPr marL="383977" lvl="1" indent="-96441" defTabSz="514350">
              <a:lnSpc>
                <a:spcPct val="100000"/>
              </a:lnSpc>
              <a:spcBef>
                <a:spcPts val="563"/>
              </a:spcBef>
              <a:buClrTx/>
              <a:buSzPct val="100000"/>
              <a:buFont typeface="Wingdings" panose="05000000000000000000" pitchFamily="2" charset="2"/>
              <a:buChar char="§"/>
              <a:defRPr/>
            </a:pPr>
            <a:r>
              <a:rPr lang="en-US" sz="2400"/>
              <a:t> Information on upcoming webinars or trainings</a:t>
            </a:r>
          </a:p>
          <a:p>
            <a:pPr marL="383977" lvl="1" indent="-96441" defTabSz="514350">
              <a:lnSpc>
                <a:spcPct val="100000"/>
              </a:lnSpc>
              <a:spcBef>
                <a:spcPts val="563"/>
              </a:spcBef>
              <a:buClrTx/>
              <a:buSzPct val="100000"/>
              <a:buFont typeface="Wingdings" panose="05000000000000000000" pitchFamily="2" charset="2"/>
              <a:buChar char="§"/>
              <a:defRPr/>
            </a:pPr>
            <a:r>
              <a:rPr lang="en-US" sz="2400"/>
              <a:t> Coming soon: Slides and recording of this webinar</a:t>
            </a:r>
          </a:p>
        </p:txBody>
      </p:sp>
    </p:spTree>
    <p:extLst>
      <p:ext uri="{BB962C8B-B14F-4D97-AF65-F5344CB8AC3E}">
        <p14:creationId xmlns:p14="http://schemas.microsoft.com/office/powerpoint/2010/main" val="3732273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431783"/>
            <a:ext cx="10307938" cy="791702"/>
          </a:xfrm>
          <a:solidFill>
            <a:schemeClr val="accent1">
              <a:lumMod val="20000"/>
              <a:lumOff val="80000"/>
            </a:schemeClr>
          </a:solidFill>
        </p:spPr>
        <p:txBody>
          <a:bodyPr>
            <a:normAutofit/>
          </a:bodyPr>
          <a:lstStyle/>
          <a:p>
            <a:pPr algn="ctr"/>
            <a:r>
              <a:rPr lang="en-US" sz="3600" b="1"/>
              <a:t>Nutrition and Aging Resource Center</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223485"/>
            <a:ext cx="10307938" cy="5202732"/>
          </a:xfrm>
        </p:spPr>
        <p:txBody>
          <a:bodyPr>
            <a:normAutofit fontScale="92500"/>
          </a:bodyPr>
          <a:lstStyle/>
          <a:p>
            <a:pPr marL="128905" indent="-128905">
              <a:lnSpc>
                <a:spcPct val="100000"/>
              </a:lnSpc>
            </a:pPr>
            <a:r>
              <a:rPr lang="en-US" sz="2600">
                <a:solidFill>
                  <a:schemeClr val="tx1"/>
                </a:solidFill>
              </a:rPr>
              <a:t> </a:t>
            </a:r>
            <a:r>
              <a:rPr lang="en-US" sz="2600">
                <a:solidFill>
                  <a:schemeClr val="tx1"/>
                </a:solidFill>
                <a:hlinkClick r:id="rId3">
                  <a:extLst>
                    <a:ext uri="{A12FA001-AC4F-418D-AE19-62706E023703}">
                      <ahyp:hlinkClr xmlns:ahyp="http://schemas.microsoft.com/office/drawing/2018/hyperlinkcolor" val="tx"/>
                    </a:ext>
                  </a:extLst>
                </a:hlinkClick>
              </a:rPr>
              <a:t>The Nutrition and Aging Resource Center</a:t>
            </a:r>
            <a:r>
              <a:rPr lang="en-US" sz="2600">
                <a:solidFill>
                  <a:schemeClr val="tx1"/>
                </a:solidFill>
              </a:rPr>
              <a:t>: Builds the capacity of senior nutrition programs funded by the OAA to provide high-quality, person-centered services and to assist ACL and stakeholders with identifying opportunities to enhance program sustainability and resiliency. </a:t>
            </a:r>
            <a:endParaRPr lang="en-US" sz="2400">
              <a:solidFill>
                <a:schemeClr val="tx1"/>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2400"/>
          </a:p>
          <a:p>
            <a:pPr marL="457200" indent="-298450">
              <a:lnSpc>
                <a:spcPct val="100000"/>
              </a:lnSpc>
              <a:spcBef>
                <a:spcPts val="0"/>
              </a:spcBef>
              <a:buClr>
                <a:srgbClr val="000000"/>
              </a:buClr>
              <a:buSzPts val="1100"/>
              <a:buFont typeface="Arial"/>
              <a:buChar char="●"/>
              <a:defRPr/>
            </a:pPr>
            <a:r>
              <a:rPr lang="en-US" sz="2400" b="0" i="0" u="sng" strike="noStrike">
                <a:solidFill>
                  <a:srgbClr val="0563C1"/>
                </a:solidFill>
                <a:effectLst/>
                <a:cs typeface="Calibri"/>
                <a:hlinkClick r:id="rId4"/>
              </a:rPr>
              <a:t>NSIP FAQ</a:t>
            </a:r>
            <a:r>
              <a:rPr lang="en-US" sz="2400"/>
              <a:t> &amp; </a:t>
            </a:r>
            <a:r>
              <a:rPr lang="en-US" sz="2400">
                <a:cs typeface="Arial"/>
                <a:hlinkClick r:id="rId5"/>
              </a:rPr>
              <a:t>NSIP Domestically Produced Foods FAQ</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400" b="0" i="0" u="sng" strike="noStrike">
                <a:solidFill>
                  <a:srgbClr val="0563C1"/>
                </a:solidFill>
                <a:effectLst/>
                <a:cs typeface="Calibri"/>
                <a:hlinkClick r:id="rId6"/>
              </a:rPr>
              <a:t>Other Nutrition Services</a:t>
            </a:r>
            <a:r>
              <a:rPr lang="en-US" sz="2400"/>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400">
                <a:hlinkClick r:id="rId7"/>
              </a:rPr>
              <a:t>OAA Nutrition Services Basic Webpage</a:t>
            </a:r>
            <a:endParaRPr lang="en-US" sz="240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400">
                <a:hlinkClick r:id="rId8"/>
              </a:rPr>
              <a:t>Emergencies &amp; Disaster Webpage</a:t>
            </a:r>
            <a:r>
              <a:rPr lang="en-US" sz="2400"/>
              <a:t>  </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2400"/>
          </a:p>
          <a:p>
            <a:pPr marL="158750" indent="0">
              <a:lnSpc>
                <a:spcPct val="100000"/>
              </a:lnSpc>
              <a:spcBef>
                <a:spcPts val="0"/>
              </a:spcBef>
              <a:buClr>
                <a:srgbClr val="000000"/>
              </a:buClr>
              <a:buSzPts val="1100"/>
              <a:buNone/>
              <a:defRPr/>
            </a:pPr>
            <a:r>
              <a:rPr lang="en-US" sz="2400" b="1"/>
              <a:t>UPCOMING RESOURCES: </a:t>
            </a:r>
          </a:p>
          <a:p>
            <a:pPr marL="501650" indent="-342900">
              <a:lnSpc>
                <a:spcPct val="100000"/>
              </a:lnSpc>
              <a:spcBef>
                <a:spcPts val="0"/>
              </a:spcBef>
              <a:buClr>
                <a:srgbClr val="000000"/>
              </a:buClr>
              <a:buSzPts val="1100"/>
              <a:buFont typeface="Arial" panose="05000000000000000000" pitchFamily="2" charset="2"/>
              <a:buChar char="•"/>
              <a:defRPr/>
            </a:pPr>
            <a:r>
              <a:rPr lang="en-US" sz="2400"/>
              <a:t>Greatest Economic Need &amp; Greatest Social Need </a:t>
            </a:r>
          </a:p>
          <a:p>
            <a:pPr marL="501650" indent="-342900">
              <a:lnSpc>
                <a:spcPct val="100000"/>
              </a:lnSpc>
              <a:spcBef>
                <a:spcPts val="0"/>
              </a:spcBef>
              <a:buSzPts val="1100"/>
              <a:buFont typeface="Arial" panose="05000000000000000000" pitchFamily="2" charset="2"/>
              <a:buChar char="•"/>
              <a:defRPr/>
            </a:pPr>
            <a:r>
              <a:rPr lang="en-US" sz="2400">
                <a:ea typeface="+mn-lt"/>
                <a:cs typeface="+mn-lt"/>
              </a:rPr>
              <a:t>Update to Voluntary Contributions  </a:t>
            </a:r>
          </a:p>
          <a:p>
            <a:pPr marL="501650" indent="-342900">
              <a:lnSpc>
                <a:spcPct val="100000"/>
              </a:lnSpc>
              <a:spcBef>
                <a:spcPts val="0"/>
              </a:spcBef>
              <a:buSzPts val="1100"/>
              <a:buFont typeface="Arial" panose="05000000000000000000" pitchFamily="2" charset="2"/>
              <a:buChar char="•"/>
              <a:defRPr/>
            </a:pPr>
            <a:r>
              <a:rPr lang="en-US" sz="2400"/>
              <a:t>Quality Review Toolkit </a:t>
            </a:r>
            <a:r>
              <a:rPr lang="en-US" sz="2400">
                <a:ea typeface="+mn-lt"/>
                <a:cs typeface="+mn-lt"/>
              </a:rPr>
              <a:t>                                        </a:t>
            </a:r>
            <a:r>
              <a:rPr lang="en-US" sz="2400">
                <a:ea typeface="+mn-lt"/>
                <a:cs typeface="+mn-lt"/>
                <a:hlinkClick r:id="rId3"/>
              </a:rPr>
              <a:t>https://acl.gov/senior-nutrition</a:t>
            </a:r>
            <a:endParaRPr lang="en-US" sz="2400">
              <a:ea typeface="+mn-lt"/>
              <a:cs typeface="+mn-lt"/>
            </a:endParaRP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2400"/>
          </a:p>
        </p:txBody>
      </p:sp>
    </p:spTree>
    <p:extLst>
      <p:ext uri="{BB962C8B-B14F-4D97-AF65-F5344CB8AC3E}">
        <p14:creationId xmlns:p14="http://schemas.microsoft.com/office/powerpoint/2010/main" val="2334545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11" name="Title 10">
            <a:extLst>
              <a:ext uri="{FF2B5EF4-FFF2-40B4-BE49-F238E27FC236}">
                <a16:creationId xmlns:a16="http://schemas.microsoft.com/office/drawing/2014/main" id="{DFF8AEB3-BCC4-B0EC-DE6C-9B6E25BDD1D3}"/>
              </a:ext>
            </a:extLst>
          </p:cNvPr>
          <p:cNvSpPr>
            <a:spLocks noGrp="1"/>
          </p:cNvSpPr>
          <p:nvPr>
            <p:ph type="title"/>
          </p:nvPr>
        </p:nvSpPr>
        <p:spPr>
          <a:xfrm>
            <a:off x="729343" y="2438398"/>
            <a:ext cx="10515600" cy="1234769"/>
          </a:xfrm>
        </p:spPr>
        <p:txBody>
          <a:bodyPr>
            <a:normAutofit/>
          </a:bodyPr>
          <a:lstStyle/>
          <a:p>
            <a:r>
              <a:rPr lang="en-US" b="1"/>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791702"/>
          </a:xfrm>
          <a:solidFill>
            <a:schemeClr val="accent1">
              <a:lumMod val="20000"/>
              <a:lumOff val="80000"/>
            </a:schemeClr>
          </a:solidFill>
        </p:spPr>
        <p:txBody>
          <a:bodyPr>
            <a:normAutofit/>
          </a:bodyPr>
          <a:lstStyle/>
          <a:p>
            <a:pPr algn="ctr"/>
            <a:r>
              <a:rPr lang="en-US" sz="3600" b="1" dirty="0"/>
              <a:t>Agenda </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69204"/>
            <a:ext cx="10307938" cy="4434128"/>
          </a:xfrm>
        </p:spPr>
        <p:txBody>
          <a:bodyPr>
            <a:normAutofit lnSpcReduction="10000"/>
          </a:bodyPr>
          <a:lstStyle/>
          <a:p>
            <a:pPr marL="0" indent="0">
              <a:buNone/>
            </a:pPr>
            <a:endParaRPr lang="en-US" sz="2400"/>
          </a:p>
          <a:p>
            <a:r>
              <a:rPr lang="en-US" sz="2400"/>
              <a:t> Older Americans Act (OAA) Final Rule Provisions</a:t>
            </a:r>
          </a:p>
          <a:p>
            <a:r>
              <a:rPr lang="en-US" sz="2400"/>
              <a:t> OAA Nutrition Services </a:t>
            </a:r>
          </a:p>
          <a:p>
            <a:r>
              <a:rPr lang="en-US" sz="2400"/>
              <a:t> Summary and Resources</a:t>
            </a:r>
          </a:p>
          <a:p>
            <a:endParaRPr lang="en-US" sz="2000"/>
          </a:p>
          <a:p>
            <a:endParaRPr lang="en-US" sz="2000"/>
          </a:p>
          <a:p>
            <a:endParaRPr lang="en-US" sz="2000"/>
          </a:p>
          <a:p>
            <a:endParaRPr lang="en-US" sz="2000"/>
          </a:p>
          <a:p>
            <a:pPr marL="0" indent="0">
              <a:buNone/>
            </a:pPr>
            <a:endParaRPr lang="en-US" sz="2000"/>
          </a:p>
          <a:p>
            <a:pPr marL="0" indent="0">
              <a:buNone/>
            </a:pPr>
            <a:r>
              <a:rPr lang="en-US" sz="2000" i="1">
                <a:solidFill>
                  <a:schemeClr val="tx1"/>
                </a:solidFill>
              </a:rPr>
              <a:t>Please note: When a hyperlink is provided on a slide, the notes section will include the full website link.</a:t>
            </a:r>
            <a:endParaRPr lang="en-US" sz="2000">
              <a:solidFill>
                <a:schemeClr val="tx1"/>
              </a:solidFill>
            </a:endParaRPr>
          </a:p>
          <a:p>
            <a:endParaRPr lang="en-US" sz="2000"/>
          </a:p>
        </p:txBody>
      </p:sp>
    </p:spTree>
    <p:extLst>
      <p:ext uri="{BB962C8B-B14F-4D97-AF65-F5344CB8AC3E}">
        <p14:creationId xmlns:p14="http://schemas.microsoft.com/office/powerpoint/2010/main" val="168684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775815" y="676448"/>
            <a:ext cx="10848031" cy="791702"/>
          </a:xfrm>
          <a:solidFill>
            <a:schemeClr val="accent1">
              <a:lumMod val="20000"/>
              <a:lumOff val="80000"/>
            </a:schemeClr>
          </a:solidFill>
        </p:spPr>
        <p:txBody>
          <a:bodyPr>
            <a:normAutofit fontScale="90000"/>
          </a:bodyPr>
          <a:lstStyle/>
          <a:p>
            <a:pPr algn="ctr"/>
            <a:r>
              <a:rPr lang="en-US" sz="4000" b="1" dirty="0"/>
              <a:t>Back to Basics: What does it mean? Why now?</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84960"/>
            <a:ext cx="10515600" cy="4953000"/>
          </a:xfrm>
        </p:spPr>
        <p:txBody>
          <a:bodyPr>
            <a:normAutofit fontScale="92500" lnSpcReduction="10000"/>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b="1"/>
              <a:t> What – </a:t>
            </a:r>
            <a:r>
              <a:rPr lang="en-US" sz="2600"/>
              <a:t>Meeting the mission and vision of the OAA by holistic program management:</a:t>
            </a:r>
          </a:p>
          <a:p>
            <a:pPr marL="630436" lvl="1" indent="-342900" defTabSz="514350">
              <a:lnSpc>
                <a:spcPct val="100000"/>
              </a:lnSpc>
              <a:spcBef>
                <a:spcPts val="563"/>
              </a:spcBef>
              <a:buClrTx/>
              <a:buSzPct val="100000"/>
              <a:buFont typeface="Arial" panose="020B0604020202020204" pitchFamily="34" charset="0"/>
              <a:buChar char="•"/>
              <a:defRPr/>
            </a:pPr>
            <a:r>
              <a:rPr lang="en-US" sz="2400"/>
              <a:t>Program, fiscal, data, evaluation, training, communications, policies &amp; procedures, all in alignment; </a:t>
            </a:r>
          </a:p>
          <a:p>
            <a:pPr marL="630436" lvl="1" indent="-342900" defTabSz="514350">
              <a:lnSpc>
                <a:spcPct val="100000"/>
              </a:lnSpc>
              <a:spcBef>
                <a:spcPts val="563"/>
              </a:spcBef>
              <a:buClrTx/>
              <a:buSzPct val="100000"/>
              <a:buFont typeface="Arial" panose="020B0604020202020204" pitchFamily="34" charset="0"/>
              <a:buChar char="•"/>
              <a:defRPr/>
            </a:pPr>
            <a:r>
              <a:rPr lang="en-US" sz="2400"/>
              <a:t>Maintaining integrity of advocacy activities; and</a:t>
            </a:r>
          </a:p>
          <a:p>
            <a:pPr marL="630436" lvl="1" indent="-342900" defTabSz="514350">
              <a:lnSpc>
                <a:spcPct val="100000"/>
              </a:lnSpc>
              <a:spcBef>
                <a:spcPts val="563"/>
              </a:spcBef>
              <a:buClrTx/>
              <a:buSzPct val="100000"/>
              <a:buFont typeface="Arial" panose="020B0604020202020204" pitchFamily="34" charset="0"/>
              <a:buChar char="•"/>
              <a:defRPr/>
            </a:pPr>
            <a:r>
              <a:rPr lang="en-US" sz="2400"/>
              <a:t>Providing targeted, effective, efficient activity</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a:t>
            </a:r>
            <a:r>
              <a:rPr lang="en-US" sz="2600" b="1"/>
              <a:t>Why – </a:t>
            </a:r>
          </a:p>
          <a:p>
            <a:pPr marL="630436" lvl="1" indent="-342900" defTabSz="514350">
              <a:lnSpc>
                <a:spcPct val="100000"/>
              </a:lnSpc>
              <a:spcBef>
                <a:spcPts val="563"/>
              </a:spcBef>
              <a:buClrTx/>
              <a:buSzPct val="100000"/>
              <a:buFont typeface="Arial" panose="020B0604020202020204" pitchFamily="34" charset="0"/>
              <a:buChar char="•"/>
              <a:defRPr/>
            </a:pPr>
            <a:r>
              <a:rPr lang="en-US" sz="2400"/>
              <a:t>Coincides with the first comprehensive update to OAA program regulations in 36 years</a:t>
            </a:r>
          </a:p>
          <a:p>
            <a:pPr marL="630436" lvl="1" indent="-342900" defTabSz="514350">
              <a:lnSpc>
                <a:spcPct val="100000"/>
              </a:lnSpc>
              <a:spcBef>
                <a:spcPts val="563"/>
              </a:spcBef>
              <a:buClrTx/>
              <a:buSzPct val="100000"/>
              <a:buFont typeface="Arial" panose="020B0604020202020204" pitchFamily="34" charset="0"/>
              <a:buChar char="•"/>
              <a:defRPr/>
            </a:pPr>
            <a:r>
              <a:rPr lang="en-US" sz="2400"/>
              <a:t>Emerging from the COVID-19 pandemic</a:t>
            </a:r>
          </a:p>
          <a:p>
            <a:pPr marL="630436" lvl="1" indent="-342900" defTabSz="514350">
              <a:lnSpc>
                <a:spcPct val="100000"/>
              </a:lnSpc>
              <a:spcBef>
                <a:spcPts val="563"/>
              </a:spcBef>
              <a:buClrTx/>
              <a:buSzPct val="100000"/>
              <a:buFont typeface="Arial" panose="020B0604020202020204" pitchFamily="34" charset="0"/>
              <a:buChar char="•"/>
              <a:defRPr/>
            </a:pPr>
            <a:r>
              <a:rPr lang="en-US" sz="2400"/>
              <a:t>Recent spate of retirements</a:t>
            </a:r>
          </a:p>
          <a:p>
            <a:pPr marL="630436" lvl="1" indent="-342900" defTabSz="514350">
              <a:lnSpc>
                <a:spcPct val="100000"/>
              </a:lnSpc>
              <a:spcBef>
                <a:spcPts val="563"/>
              </a:spcBef>
              <a:buClrTx/>
              <a:buSzPct val="100000"/>
              <a:buFont typeface="Arial" panose="020B0604020202020204" pitchFamily="34" charset="0"/>
              <a:buChar char="•"/>
              <a:defRPr/>
            </a:pPr>
            <a:r>
              <a:rPr lang="en-US" sz="2400"/>
              <a:t>New and developing business opportunities</a:t>
            </a:r>
          </a:p>
          <a:p>
            <a:pPr marL="630436" lvl="1" indent="-342900" defTabSz="514350">
              <a:lnSpc>
                <a:spcPct val="100000"/>
              </a:lnSpc>
              <a:spcBef>
                <a:spcPts val="563"/>
              </a:spcBef>
              <a:buClrTx/>
              <a:buSzPct val="100000"/>
              <a:buFont typeface="Arial" panose="020B0604020202020204" pitchFamily="34" charset="0"/>
              <a:buChar char="•"/>
              <a:defRPr/>
            </a:pPr>
            <a:r>
              <a:rPr lang="en-US" sz="2400"/>
              <a:t>Increased interest in stewardship of public funds</a:t>
            </a:r>
          </a:p>
        </p:txBody>
      </p:sp>
    </p:spTree>
    <p:extLst>
      <p:ext uri="{BB962C8B-B14F-4D97-AF65-F5344CB8AC3E}">
        <p14:creationId xmlns:p14="http://schemas.microsoft.com/office/powerpoint/2010/main" val="132399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b="1" dirty="0"/>
              <a:t>OAA Final Rule Provisions</a:t>
            </a:r>
          </a:p>
        </p:txBody>
      </p:sp>
    </p:spTree>
    <p:extLst>
      <p:ext uri="{BB962C8B-B14F-4D97-AF65-F5344CB8AC3E}">
        <p14:creationId xmlns:p14="http://schemas.microsoft.com/office/powerpoint/2010/main" val="22400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307938" cy="924926"/>
          </a:xfrm>
          <a:solidFill>
            <a:schemeClr val="accent1">
              <a:lumMod val="20000"/>
              <a:lumOff val="80000"/>
            </a:schemeClr>
          </a:solidFill>
        </p:spPr>
        <p:txBody>
          <a:bodyPr>
            <a:noAutofit/>
          </a:bodyPr>
          <a:lstStyle/>
          <a:p>
            <a:pPr algn="ctr"/>
            <a:r>
              <a:rPr lang="en-US" sz="4000" b="1" dirty="0"/>
              <a:t>Effective and Compliance Dates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04514"/>
            <a:ext cx="10307938" cy="4694670"/>
          </a:xfrm>
        </p:spPr>
        <p:txBody>
          <a:bodyPr numCol="1">
            <a:normAutofit/>
          </a:bodyPr>
          <a:lstStyle/>
          <a:p>
            <a:pPr>
              <a:lnSpc>
                <a:spcPct val="120000"/>
              </a:lnSpc>
            </a:pPr>
            <a:r>
              <a:rPr lang="en-US" sz="2400" b="1">
                <a:solidFill>
                  <a:schemeClr val="tx1"/>
                </a:solidFill>
              </a:rPr>
              <a:t> Effective Date: </a:t>
            </a:r>
            <a:r>
              <a:rPr lang="en-US" sz="2400">
                <a:solidFill>
                  <a:schemeClr val="tx1"/>
                </a:solidFill>
              </a:rPr>
              <a:t>30 days after publication in the Federal Register, March 15, 2024. </a:t>
            </a:r>
          </a:p>
          <a:p>
            <a:pPr>
              <a:lnSpc>
                <a:spcPct val="120000"/>
              </a:lnSpc>
            </a:pPr>
            <a:r>
              <a:rPr lang="en-US" sz="2400" b="1">
                <a:solidFill>
                  <a:schemeClr val="tx1"/>
                </a:solidFill>
              </a:rPr>
              <a:t> Compliance Date: </a:t>
            </a:r>
            <a:r>
              <a:rPr lang="en-US" sz="2400">
                <a:solidFill>
                  <a:schemeClr val="tx1"/>
                </a:solidFill>
              </a:rPr>
              <a:t>October 1, 2025. </a:t>
            </a:r>
          </a:p>
          <a:p>
            <a:pPr lvl="1">
              <a:lnSpc>
                <a:spcPct val="120000"/>
              </a:lnSpc>
            </a:pPr>
            <a:r>
              <a:rPr lang="en-US" sz="2400" b="1">
                <a:solidFill>
                  <a:schemeClr val="tx1"/>
                </a:solidFill>
              </a:rPr>
              <a:t>Corrective Action Plan (CAP): </a:t>
            </a:r>
            <a:r>
              <a:rPr lang="en-US" sz="2400">
                <a:solidFill>
                  <a:schemeClr val="tx1"/>
                </a:solidFill>
              </a:rPr>
              <a:t>State Units on Aging (SUAs) who are unable to comply with the final rule by the October 1, 2025, date will have the ability to submit a CAP to ACL that, if approved, provides additional time to achieve compliance.</a:t>
            </a:r>
          </a:p>
          <a:p>
            <a:pPr>
              <a:lnSpc>
                <a:spcPct val="120000"/>
              </a:lnSpc>
            </a:pPr>
            <a:r>
              <a:rPr lang="en-US" sz="2400">
                <a:solidFill>
                  <a:schemeClr val="tx1"/>
                </a:solidFill>
              </a:rPr>
              <a:t> We look forward to providing robust technical assistance and engaging with stakeholders regarding implementation of the final rule.</a:t>
            </a:r>
          </a:p>
        </p:txBody>
      </p:sp>
    </p:spTree>
    <p:extLst>
      <p:ext uri="{BB962C8B-B14F-4D97-AF65-F5344CB8AC3E}">
        <p14:creationId xmlns:p14="http://schemas.microsoft.com/office/powerpoint/2010/main" val="136645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615441"/>
            <a:ext cx="10307938" cy="969519"/>
          </a:xfrm>
          <a:solidFill>
            <a:schemeClr val="accent1">
              <a:lumMod val="20000"/>
              <a:lumOff val="80000"/>
            </a:schemeClr>
          </a:solidFill>
        </p:spPr>
        <p:txBody>
          <a:bodyPr>
            <a:normAutofit fontScale="90000"/>
          </a:bodyPr>
          <a:lstStyle/>
          <a:p>
            <a:pPr algn="ctr"/>
            <a:r>
              <a:rPr lang="en-US" sz="3600" b="1" dirty="0"/>
              <a:t>Layout of the Final Rule:​</a:t>
            </a:r>
            <a:br>
              <a:rPr lang="en-US" sz="3600" b="1" dirty="0"/>
            </a:br>
            <a:r>
              <a:rPr lang="en-US" sz="3600" b="1" dirty="0"/>
              <a:t>Preamble (Sections I-III) &amp; Regulatory Text</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91640"/>
            <a:ext cx="10307938" cy="4696452"/>
          </a:xfrm>
        </p:spPr>
        <p:txBody>
          <a:bodyPr>
            <a:normAutofit/>
          </a:bodyPr>
          <a:lstStyle/>
          <a:p>
            <a:pPr algn="l" rtl="0" fontAlgn="base"/>
            <a:r>
              <a:rPr lang="en-US" sz="2400">
                <a:solidFill>
                  <a:schemeClr val="tx1"/>
                </a:solidFill>
                <a:latin typeface="Arial" panose="020B0604020202020204" pitchFamily="34" charset="0"/>
              </a:rPr>
              <a:t> </a:t>
            </a:r>
            <a:r>
              <a:rPr lang="en-US" sz="2400" b="0" i="0" u="none" strike="noStrike">
                <a:solidFill>
                  <a:schemeClr val="tx1"/>
                </a:solidFill>
                <a:effectLst/>
                <a:latin typeface="Arial" panose="020B0604020202020204" pitchFamily="34" charset="0"/>
              </a:rPr>
              <a:t>We strongly encourage you to read the </a:t>
            </a:r>
            <a:r>
              <a:rPr lang="en-US" sz="2400" b="0" i="1" u="none" strike="noStrike">
                <a:solidFill>
                  <a:schemeClr val="tx1"/>
                </a:solidFill>
                <a:effectLst/>
                <a:latin typeface="Arial" panose="020B0604020202020204" pitchFamily="34" charset="0"/>
              </a:rPr>
              <a:t>entire</a:t>
            </a:r>
            <a:r>
              <a:rPr lang="en-US" sz="2400" b="0" i="0" u="none" strike="noStrike">
                <a:solidFill>
                  <a:schemeClr val="tx1"/>
                </a:solidFill>
                <a:effectLst/>
                <a:latin typeface="Arial" panose="020B0604020202020204" pitchFamily="34" charset="0"/>
              </a:rPr>
              <a:t> </a:t>
            </a:r>
            <a:r>
              <a:rPr lang="en-US" sz="2400" b="0" i="0" u="none" strike="noStrike">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final </a:t>
            </a:r>
            <a:r>
              <a:rPr lang="en-US" sz="2400">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r</a:t>
            </a:r>
            <a:r>
              <a:rPr lang="en-US" sz="2400" b="0" i="0" u="none" strike="noStrike">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ule</a:t>
            </a:r>
            <a:r>
              <a:rPr lang="en-US" sz="2400" b="0" i="0" u="none" strike="noStrike">
                <a:solidFill>
                  <a:schemeClr val="tx1"/>
                </a:solidFill>
                <a:effectLst/>
                <a:latin typeface="Arial" panose="020B0604020202020204" pitchFamily="34" charset="0"/>
              </a:rPr>
              <a:t>. There are two basic sections:</a:t>
            </a:r>
            <a:r>
              <a:rPr lang="en-US" sz="2400" b="0" i="0">
                <a:solidFill>
                  <a:schemeClr val="tx1"/>
                </a:solidFill>
                <a:effectLst/>
                <a:latin typeface="Arial" panose="020B0604020202020204" pitchFamily="34" charset="0"/>
              </a:rPr>
              <a:t>​</a:t>
            </a:r>
            <a:endParaRPr lang="en-US" sz="2400" b="0" i="0">
              <a:solidFill>
                <a:schemeClr val="tx1"/>
              </a:solidFill>
              <a:effectLst/>
              <a:latin typeface="Arial" panose="020B0604020202020204" pitchFamily="34" charset="0"/>
              <a:cs typeface="Arial"/>
            </a:endParaRPr>
          </a:p>
          <a:p>
            <a:pPr marL="971550" lvl="1" indent="-514350" fontAlgn="base">
              <a:buFont typeface="+mj-lt"/>
              <a:buAutoNum type="arabicPeriod"/>
            </a:pPr>
            <a:r>
              <a:rPr lang="en-US" sz="2200" b="0" i="0" u="none" strike="noStrike">
                <a:solidFill>
                  <a:schemeClr val="tx1"/>
                </a:solidFill>
                <a:effectLst/>
                <a:latin typeface="Arial" panose="020B0604020202020204" pitchFamily="34" charset="0"/>
              </a:rPr>
              <a:t>The first portion is </a:t>
            </a:r>
            <a:r>
              <a:rPr lang="en-US" sz="2200" b="1" i="0" u="none" strike="noStrike">
                <a:solidFill>
                  <a:schemeClr val="tx1"/>
                </a:solidFill>
                <a:effectLst/>
                <a:latin typeface="Arial" panose="020B0604020202020204" pitchFamily="34" charset="0"/>
              </a:rPr>
              <a:t>preamble</a:t>
            </a:r>
            <a:r>
              <a:rPr lang="en-US" sz="2200" b="0" i="0" u="none" strike="noStrike">
                <a:solidFill>
                  <a:schemeClr val="tx1"/>
                </a:solidFill>
                <a:effectLst/>
                <a:latin typeface="Arial" panose="020B0604020202020204" pitchFamily="34" charset="0"/>
              </a:rPr>
              <a:t>:</a:t>
            </a:r>
            <a:r>
              <a:rPr lang="en-US" sz="2200" b="0" i="0">
                <a:solidFill>
                  <a:schemeClr val="tx1"/>
                </a:solidFill>
                <a:effectLst/>
                <a:latin typeface="Arial" panose="020B0604020202020204" pitchFamily="34" charset="0"/>
              </a:rPr>
              <a:t>​</a:t>
            </a:r>
          </a:p>
          <a:p>
            <a:pPr marL="1418927" lvl="4" indent="-285750" fontAlgn="base">
              <a:buFont typeface="Courier New" panose="02070309020205020404" pitchFamily="49" charset="0"/>
              <a:buChar char="o"/>
            </a:pPr>
            <a:r>
              <a:rPr lang="en-US" sz="2000" b="0" i="0" u="none" strike="noStrike">
                <a:solidFill>
                  <a:schemeClr val="tx1"/>
                </a:solidFill>
                <a:effectLst/>
                <a:latin typeface="Arial" panose="020B0604020202020204" pitchFamily="34" charset="0"/>
              </a:rPr>
              <a:t>Background</a:t>
            </a:r>
            <a:r>
              <a:rPr lang="en-US" sz="2000" b="0" i="0">
                <a:solidFill>
                  <a:schemeClr val="tx1"/>
                </a:solidFill>
                <a:effectLst/>
                <a:latin typeface="Arial" panose="020B0604020202020204" pitchFamily="34" charset="0"/>
              </a:rPr>
              <a:t>​</a:t>
            </a:r>
            <a:r>
              <a:rPr lang="en-US" sz="2000" b="0" i="0">
                <a:solidFill>
                  <a:schemeClr val="tx1"/>
                </a:solidFill>
                <a:effectLst/>
                <a:latin typeface="Arial" panose="020B0604020202020204" pitchFamily="34" charset="0"/>
                <a:cs typeface="Arial"/>
              </a:rPr>
              <a:t>, explanation of </a:t>
            </a:r>
            <a:r>
              <a:rPr lang="en-US" sz="2000">
                <a:solidFill>
                  <a:schemeClr val="tx1"/>
                </a:solidFill>
                <a:latin typeface="Arial" panose="020B0604020202020204" pitchFamily="34" charset="0"/>
                <a:cs typeface="Arial"/>
              </a:rPr>
              <a:t>the regulatory text</a:t>
            </a:r>
            <a:r>
              <a:rPr lang="en-US" sz="2000" b="0" i="0" u="none" strike="noStrike">
                <a:solidFill>
                  <a:schemeClr val="tx1"/>
                </a:solidFill>
                <a:effectLst/>
                <a:latin typeface="Arial"/>
                <a:cs typeface="Arial"/>
              </a:rPr>
              <a:t>, analysis and responses to public comments</a:t>
            </a:r>
            <a:r>
              <a:rPr lang="en-US" sz="2000" b="0" i="0">
                <a:solidFill>
                  <a:schemeClr val="tx1"/>
                </a:solidFill>
                <a:effectLst/>
                <a:latin typeface="Arial"/>
                <a:cs typeface="Arial"/>
              </a:rPr>
              <a:t>​, r</a:t>
            </a:r>
            <a:r>
              <a:rPr lang="en-US" sz="2000" b="0" i="0" u="none" strike="noStrike">
                <a:solidFill>
                  <a:schemeClr val="tx1"/>
                </a:solidFill>
                <a:effectLst/>
                <a:latin typeface="Arial" panose="020B0604020202020204" pitchFamily="34" charset="0"/>
              </a:rPr>
              <a:t>equired regulatory analyses</a:t>
            </a:r>
            <a:r>
              <a:rPr lang="en-US" sz="2000" b="0" i="0">
                <a:solidFill>
                  <a:schemeClr val="tx1"/>
                </a:solidFill>
                <a:effectLst/>
                <a:latin typeface="Arial" panose="020B0604020202020204" pitchFamily="34" charset="0"/>
              </a:rPr>
              <a:t>​</a:t>
            </a:r>
            <a:endParaRPr lang="en-US" sz="2000" b="0" i="0">
              <a:solidFill>
                <a:schemeClr val="tx1"/>
              </a:solidFill>
              <a:effectLst/>
              <a:latin typeface="Arial" panose="020B0604020202020204" pitchFamily="34" charset="0"/>
              <a:cs typeface="Arial"/>
            </a:endParaRPr>
          </a:p>
          <a:p>
            <a:pPr marL="971550" lvl="1" indent="-514350" fontAlgn="base">
              <a:buFont typeface="+mj-lt"/>
              <a:buAutoNum type="arabicPeriod"/>
            </a:pPr>
            <a:r>
              <a:rPr lang="en-US" sz="2200">
                <a:solidFill>
                  <a:schemeClr val="tx1"/>
                </a:solidFill>
                <a:latin typeface="Arial"/>
                <a:cs typeface="Arial"/>
              </a:rPr>
              <a:t>The second portion is the </a:t>
            </a:r>
            <a:r>
              <a:rPr lang="en-US" sz="2200" b="0" i="0" u="none" strike="noStrike">
                <a:solidFill>
                  <a:schemeClr val="tx1"/>
                </a:solidFill>
                <a:effectLst/>
                <a:latin typeface="Arial"/>
                <a:cs typeface="Arial"/>
              </a:rPr>
              <a:t>final </a:t>
            </a:r>
            <a:r>
              <a:rPr lang="en-US" sz="2200" b="1" i="0" u="none" strike="noStrike">
                <a:solidFill>
                  <a:schemeClr val="tx1"/>
                </a:solidFill>
                <a:effectLst/>
                <a:latin typeface="Arial"/>
                <a:cs typeface="Arial"/>
              </a:rPr>
              <a:t>regulatory text </a:t>
            </a:r>
            <a:r>
              <a:rPr lang="en-US" sz="2200" b="0" i="0" u="none" strike="noStrike">
                <a:solidFill>
                  <a:schemeClr val="tx1"/>
                </a:solidFill>
                <a:effectLst/>
                <a:latin typeface="Arial"/>
                <a:cs typeface="Arial"/>
              </a:rPr>
              <a:t>in full for 45 CFR parts</a:t>
            </a:r>
            <a:r>
              <a:rPr lang="en-US" sz="2200">
                <a:solidFill>
                  <a:schemeClr val="tx1"/>
                </a:solidFill>
                <a:latin typeface="Arial"/>
                <a:cs typeface="Arial"/>
              </a:rPr>
              <a:t> </a:t>
            </a:r>
            <a:r>
              <a:rPr lang="en-US" sz="2200" b="0" i="0" u="none" strike="noStrike">
                <a:solidFill>
                  <a:schemeClr val="tx1"/>
                </a:solidFill>
                <a:effectLst/>
                <a:latin typeface="Arial"/>
                <a:cs typeface="Arial"/>
              </a:rPr>
              <a:t>1321 (Title III), 1322 (Title VI), and 1324 (Title VII)</a:t>
            </a:r>
          </a:p>
          <a:p>
            <a:pPr marL="1422400" lvl="3" indent="-276225" fontAlgn="base">
              <a:buFont typeface="Courier New" panose="02070309020205020404" pitchFamily="49" charset="0"/>
              <a:buChar char="o"/>
              <a:tabLst>
                <a:tab pos="1146175" algn="l"/>
              </a:tabLst>
            </a:pPr>
            <a:r>
              <a:rPr lang="en-US" sz="2000"/>
              <a:t>Now </a:t>
            </a:r>
            <a:r>
              <a:rPr lang="en-US" sz="2000" b="0" i="0" u="none" strike="noStrike">
                <a:solidFill>
                  <a:schemeClr val="tx1"/>
                </a:solidFill>
                <a:effectLst/>
                <a:latin typeface="Arial"/>
                <a:cs typeface="Arial"/>
              </a:rPr>
              <a:t>can be found on </a:t>
            </a:r>
            <a:r>
              <a:rPr lang="en-US" sz="2000" b="0" i="0" u="none" strike="noStrike" dirty="0">
                <a:solidFill>
                  <a:schemeClr val="accent1"/>
                </a:solidFill>
                <a:effectLst/>
                <a:latin typeface="Arial"/>
                <a:cs typeface="Arial"/>
                <a:hlinkClick r:id="rId4">
                  <a:extLst>
                    <a:ext uri="{A12FA001-AC4F-418D-AE19-62706E023703}">
                      <ahyp:hlinkClr xmlns:ahyp="http://schemas.microsoft.com/office/drawing/2018/hyperlinkcolor" val="tx"/>
                    </a:ext>
                  </a:extLst>
                </a:hlinkClick>
              </a:rPr>
              <a:t>www.ecfr.gov</a:t>
            </a:r>
            <a:r>
              <a:rPr lang="en-US" sz="2000" b="0" i="0" u="none" strike="noStrike">
                <a:solidFill>
                  <a:schemeClr val="tx1"/>
                </a:solidFill>
                <a:effectLst/>
                <a:latin typeface="Arial"/>
                <a:cs typeface="Arial"/>
              </a:rPr>
              <a:t>. </a:t>
            </a:r>
          </a:p>
          <a:p>
            <a:r>
              <a:rPr lang="en-US" sz="2400">
                <a:solidFill>
                  <a:schemeClr val="tx1"/>
                </a:solidFill>
              </a:rPr>
              <a:t> For a more detailed orientation to the final rule (e.g., webinars, additional resources), please visit </a:t>
            </a:r>
            <a:r>
              <a:rPr lang="en-US" sz="2400">
                <a:solidFill>
                  <a:schemeClr val="tx1"/>
                </a:solidFill>
                <a:cs typeface="Calibri"/>
              </a:rPr>
              <a:t>ACL's OAA Regulations webpage: </a:t>
            </a:r>
            <a:r>
              <a:rPr lang="en-US" sz="2400" dirty="0">
                <a:solidFill>
                  <a:schemeClr val="accent1"/>
                </a:solidFill>
                <a:hlinkClick r:id="rId5">
                  <a:extLst>
                    <a:ext uri="{A12FA001-AC4F-418D-AE19-62706E023703}">
                      <ahyp:hlinkClr xmlns:ahyp="http://schemas.microsoft.com/office/drawing/2018/hyperlinkcolor" val="tx"/>
                    </a:ext>
                  </a:extLst>
                </a:hlinkClick>
              </a:rPr>
              <a:t>https://acl.gov/OAArule</a:t>
            </a:r>
            <a:endParaRPr lang="en-US" sz="2400" dirty="0">
              <a:solidFill>
                <a:schemeClr val="accent1"/>
              </a:solidFill>
            </a:endParaRPr>
          </a:p>
          <a:p>
            <a:endParaRPr lang="en-US" sz="2000"/>
          </a:p>
        </p:txBody>
      </p:sp>
    </p:spTree>
    <p:extLst>
      <p:ext uri="{BB962C8B-B14F-4D97-AF65-F5344CB8AC3E}">
        <p14:creationId xmlns:p14="http://schemas.microsoft.com/office/powerpoint/2010/main" val="351937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B7BE-0702-EB85-D110-E1300E65795B}"/>
              </a:ext>
            </a:extLst>
          </p:cNvPr>
          <p:cNvSpPr>
            <a:spLocks noGrp="1"/>
          </p:cNvSpPr>
          <p:nvPr>
            <p:ph type="title"/>
          </p:nvPr>
        </p:nvSpPr>
        <p:spPr>
          <a:xfrm>
            <a:off x="838200" y="2143281"/>
            <a:ext cx="10515600" cy="963706"/>
          </a:xfrm>
        </p:spPr>
        <p:txBody>
          <a:bodyPr>
            <a:noAutofit/>
          </a:bodyPr>
          <a:lstStyle/>
          <a:p>
            <a:r>
              <a:rPr lang="en-US" sz="4000" b="1" dirty="0">
                <a:effectLst/>
                <a:ea typeface="Calibri" panose="020F0502020204030204" pitchFamily="34" charset="0"/>
              </a:rPr>
              <a:t>General Note on the OAA Final Rule</a:t>
            </a:r>
            <a:endParaRPr lang="en-US" sz="4000" b="1" dirty="0"/>
          </a:p>
        </p:txBody>
      </p:sp>
      <p:sp>
        <p:nvSpPr>
          <p:cNvPr id="3" name="TextBox 2">
            <a:extLst>
              <a:ext uri="{FF2B5EF4-FFF2-40B4-BE49-F238E27FC236}">
                <a16:creationId xmlns:a16="http://schemas.microsoft.com/office/drawing/2014/main" id="{3A37C324-1A15-626A-DFA7-8B28E640DA45}"/>
              </a:ext>
            </a:extLst>
          </p:cNvPr>
          <p:cNvSpPr txBox="1"/>
          <p:nvPr/>
        </p:nvSpPr>
        <p:spPr>
          <a:xfrm>
            <a:off x="838200" y="3523129"/>
            <a:ext cx="10062882" cy="2862322"/>
          </a:xfrm>
          <a:prstGeom prst="rect">
            <a:avLst/>
          </a:prstGeom>
          <a:noFill/>
        </p:spPr>
        <p:txBody>
          <a:bodyPr wrap="square" rtlCol="0">
            <a:spAutoFit/>
          </a:bodyPr>
          <a:lstStyle/>
          <a:p>
            <a:r>
              <a:rPr lang="en-US" sz="3600" dirty="0">
                <a:solidFill>
                  <a:schemeClr val="bg1"/>
                </a:solidFill>
                <a:effectLst/>
                <a:ea typeface="Calibri" panose="020F0502020204030204" pitchFamily="34" charset="0"/>
              </a:rPr>
              <a:t>The vast majority of what is included in the final </a:t>
            </a:r>
            <a:r>
              <a:rPr lang="en-US" sz="3600" dirty="0">
                <a:solidFill>
                  <a:schemeClr val="bg1"/>
                </a:solidFill>
                <a:ea typeface="Calibri" panose="020F0502020204030204" pitchFamily="34" charset="0"/>
              </a:rPr>
              <a:t>r</a:t>
            </a:r>
            <a:r>
              <a:rPr lang="en-US" sz="3600" dirty="0">
                <a:solidFill>
                  <a:schemeClr val="bg1"/>
                </a:solidFill>
                <a:effectLst/>
                <a:ea typeface="Calibri" panose="020F0502020204030204" pitchFamily="34" charset="0"/>
              </a:rPr>
              <a:t>ule are </a:t>
            </a:r>
            <a:r>
              <a:rPr lang="en-US" sz="3600" b="1" dirty="0">
                <a:solidFill>
                  <a:schemeClr val="bg1"/>
                </a:solidFill>
                <a:effectLst/>
                <a:ea typeface="Calibri" panose="020F0502020204030204" pitchFamily="34" charset="0"/>
              </a:rPr>
              <a:t>long-established OAA requirements </a:t>
            </a:r>
            <a:r>
              <a:rPr lang="en-US" sz="3600" dirty="0">
                <a:solidFill>
                  <a:schemeClr val="bg1"/>
                </a:solidFill>
                <a:effectLst/>
                <a:ea typeface="Calibri" panose="020F0502020204030204" pitchFamily="34" charset="0"/>
              </a:rPr>
              <a:t>– i.e., reaffirming what is in statute, prior regulations, or existing policies – rather than new requirements. </a:t>
            </a:r>
            <a:endParaRPr lang="en-US" sz="3600" b="1" dirty="0">
              <a:solidFill>
                <a:schemeClr val="bg1"/>
              </a:solidFill>
              <a:latin typeface="+mj-lt"/>
            </a:endParaRPr>
          </a:p>
        </p:txBody>
      </p:sp>
    </p:spTree>
    <p:extLst>
      <p:ext uri="{BB962C8B-B14F-4D97-AF65-F5344CB8AC3E}">
        <p14:creationId xmlns:p14="http://schemas.microsoft.com/office/powerpoint/2010/main" val="27026847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075190"/>
      </a:accent1>
      <a:accent2>
        <a:srgbClr val="BE1E2D"/>
      </a:accent2>
      <a:accent3>
        <a:srgbClr val="F9A21A"/>
      </a:accent3>
      <a:accent4>
        <a:srgbClr val="7F7F7F"/>
      </a:accent4>
      <a:accent5>
        <a:srgbClr val="F2F2F2"/>
      </a:accent5>
      <a:accent6>
        <a:srgbClr val="FFFFFF"/>
      </a:accent6>
      <a:hlink>
        <a:srgbClr val="075190"/>
      </a:hlink>
      <a:folHlink>
        <a:srgbClr val="0070C0"/>
      </a:folHlink>
    </a:clrScheme>
    <a:fontScheme name="AC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2197649-5bdb-4465-b191-eb09a1078fdc">
      <UserInfo>
        <DisplayName>Ryan, Louise (ACL)</DisplayName>
        <AccountId>61</AccountId>
        <AccountType/>
      </UserInfo>
      <UserInfo>
        <DisplayName>Tucker, Kathryn (ACL) (CTR)</DisplayName>
        <AccountId>89</AccountId>
        <AccountType/>
      </UserInfo>
      <UserInfo>
        <DisplayName>Wiatr-Rodriguez, Amy (ACL)</DisplayName>
        <AccountId>19</AccountId>
        <AccountType/>
      </UserInfo>
      <UserInfo>
        <DisplayName>Lipperini, Keri (ACL)</DisplayName>
        <AccountId>60</AccountId>
        <AccountType/>
      </UserInfo>
      <UserInfo>
        <DisplayName>Keane, Patricia (ACL)</DisplayName>
        <AccountId>127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6FCA19E4E0C04AB4895331DF78A03C" ma:contentTypeVersion="10" ma:contentTypeDescription="Create a new document." ma:contentTypeScope="" ma:versionID="7aec84e5253365d0557374585bd654c0">
  <xsd:schema xmlns:xsd="http://www.w3.org/2001/XMLSchema" xmlns:xs="http://www.w3.org/2001/XMLSchema" xmlns:p="http://schemas.microsoft.com/office/2006/metadata/properties" xmlns:ns2="60c1a028-3e0f-4113-a478-03ee188c9c48" xmlns:ns3="b2197649-5bdb-4465-b191-eb09a1078fdc" targetNamespace="http://schemas.microsoft.com/office/2006/metadata/properties" ma:root="true" ma:fieldsID="8cd1957978f45f7b7df13488c53d693b" ns2:_="" ns3:_="">
    <xsd:import namespace="60c1a028-3e0f-4113-a478-03ee188c9c48"/>
    <xsd:import namespace="b2197649-5bdb-4465-b191-eb09a1078f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a028-3e0f-4113-a478-03ee188c9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197649-5bdb-4465-b191-eb09a1078fd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50190-E35A-456E-BEFF-640F5A7A4E22}">
  <ds:schemaRefs>
    <ds:schemaRef ds:uri="http://purl.org/dc/elements/1.1/"/>
    <ds:schemaRef ds:uri="http://schemas.openxmlformats.org/package/2006/metadata/core-properties"/>
    <ds:schemaRef ds:uri="60c1a028-3e0f-4113-a478-03ee188c9c48"/>
    <ds:schemaRef ds:uri="http://schemas.microsoft.com/office/2006/metadata/properties"/>
    <ds:schemaRef ds:uri="http://purl.org/dc/terms/"/>
    <ds:schemaRef ds:uri="http://schemas.microsoft.com/office/2006/documentManagement/types"/>
    <ds:schemaRef ds:uri="b2197649-5bdb-4465-b191-eb09a1078fdc"/>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FC10175-0784-4310-8648-E04F1CF4343C}">
  <ds:schemaRefs>
    <ds:schemaRef ds:uri="http://schemas.microsoft.com/sharepoint/v3/contenttype/forms"/>
  </ds:schemaRefs>
</ds:datastoreItem>
</file>

<file path=customXml/itemProps3.xml><?xml version="1.0" encoding="utf-8"?>
<ds:datastoreItem xmlns:ds="http://schemas.openxmlformats.org/officeDocument/2006/customXml" ds:itemID="{155DC0BD-4A94-41B4-946E-E992E0DBF544}">
  <ds:schemaRefs>
    <ds:schemaRef ds:uri="60c1a028-3e0f-4113-a478-03ee188c9c48"/>
    <ds:schemaRef ds:uri="b2197649-5bdb-4465-b191-eb09a1078f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60</TotalTime>
  <Words>4882</Words>
  <Application>Microsoft Office PowerPoint</Application>
  <PresentationFormat>Widescreen</PresentationFormat>
  <Paragraphs>348</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Calibri</vt:lpstr>
      <vt:lpstr>Roboto</vt:lpstr>
      <vt:lpstr>Titillium Web SemiBold</vt:lpstr>
      <vt:lpstr>Wingdings</vt:lpstr>
      <vt:lpstr>Symbol</vt:lpstr>
      <vt:lpstr>Courier New</vt:lpstr>
      <vt:lpstr>Arial</vt:lpstr>
      <vt:lpstr>Titillium Web</vt:lpstr>
      <vt:lpstr>Office Theme</vt:lpstr>
      <vt:lpstr>Back to Basics: Nutrition Services under Title III</vt:lpstr>
      <vt:lpstr>Housekeeping</vt:lpstr>
      <vt:lpstr>Welcome</vt:lpstr>
      <vt:lpstr>Agenda </vt:lpstr>
      <vt:lpstr>Back to Basics: What does it mean? Why now?</vt:lpstr>
      <vt:lpstr>OAA Final Rule Provisions</vt:lpstr>
      <vt:lpstr>Effective and Compliance Dates</vt:lpstr>
      <vt:lpstr>Layout of the Final Rule:​ Preamble (Sections I-III) &amp; Regulatory Text</vt:lpstr>
      <vt:lpstr>General Note on the OAA Final Rule</vt:lpstr>
      <vt:lpstr>§ 1321.3 Definitions </vt:lpstr>
      <vt:lpstr>Policies and Procedures</vt:lpstr>
      <vt:lpstr>Fiscal Requirements</vt:lpstr>
      <vt:lpstr>Title III/VI Coordination Responsibilities</vt:lpstr>
      <vt:lpstr>Serving Populations of GEN &amp; GSN</vt:lpstr>
      <vt:lpstr>State Plans</vt:lpstr>
      <vt:lpstr>AAAs and Area Plans</vt:lpstr>
      <vt:lpstr>Emergencies &amp; Disasters</vt:lpstr>
      <vt:lpstr>OAA Nutrition Services</vt:lpstr>
      <vt:lpstr>OAA Nutrition Services Background</vt:lpstr>
      <vt:lpstr>Eligibility</vt:lpstr>
      <vt:lpstr>Nutrition Services: Congregate Meals</vt:lpstr>
      <vt:lpstr>Nutrition Services: Home-Delivered Meals</vt:lpstr>
      <vt:lpstr>Nutrition Services: Nutrition Education &amp; Counseling</vt:lpstr>
      <vt:lpstr>Nutrition Services: Other Nutrition Services</vt:lpstr>
      <vt:lpstr>Nutrition Services: NSIP</vt:lpstr>
      <vt:lpstr>“Grab and Go” Overview</vt:lpstr>
      <vt:lpstr>“Grab and Go” Overview, Continued</vt:lpstr>
      <vt:lpstr>State Plans: “Grab and Go”</vt:lpstr>
      <vt:lpstr>State Plans and Amendments: “Grab and Go”</vt:lpstr>
      <vt:lpstr>Area Plans: “Grab and Go”</vt:lpstr>
      <vt:lpstr>Summary and Resources</vt:lpstr>
      <vt:lpstr>Timeline</vt:lpstr>
      <vt:lpstr>Upcoming</vt:lpstr>
      <vt:lpstr>OAA Final Rule Resources</vt:lpstr>
      <vt:lpstr>Nutrition and Aging Resource Center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Services under Title III B2B Webinar</dc:title>
  <dc:creator>Administration for Community Living</dc:creator>
  <cp:lastModifiedBy>Peavey, Carmen (ACL) (CTR)</cp:lastModifiedBy>
  <cp:revision>4</cp:revision>
  <dcterms:created xsi:type="dcterms:W3CDTF">2023-04-11T16:01:26Z</dcterms:created>
  <dcterms:modified xsi:type="dcterms:W3CDTF">2024-10-07T19:41:08Z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0x010100256FCA19E4E0C04AB4895331DF78A03C</vt:lpwstr>
  </property>
  <property fmtid="{D5CDD505-2E9C-101B-9397-08002B2CF9AE}" pid="3" name="MediaServiceImageTags">
    <vt:lpwstr/>
  </property>
</Properties>
</file>