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0"/>
  </p:notesMasterIdLst>
  <p:sldIdLst>
    <p:sldId id="327" r:id="rId5"/>
    <p:sldId id="348" r:id="rId6"/>
    <p:sldId id="345" r:id="rId7"/>
    <p:sldId id="486" r:id="rId8"/>
    <p:sldId id="309" r:id="rId9"/>
    <p:sldId id="339" r:id="rId10"/>
    <p:sldId id="323" r:id="rId11"/>
    <p:sldId id="490" r:id="rId12"/>
    <p:sldId id="328" r:id="rId13"/>
    <p:sldId id="1781" r:id="rId14"/>
    <p:sldId id="336" r:id="rId15"/>
    <p:sldId id="1773" r:id="rId16"/>
    <p:sldId id="3677" r:id="rId17"/>
    <p:sldId id="1778" r:id="rId18"/>
    <p:sldId id="1779" r:id="rId19"/>
    <p:sldId id="1780" r:id="rId20"/>
    <p:sldId id="3676" r:id="rId21"/>
    <p:sldId id="1631" r:id="rId22"/>
    <p:sldId id="488" r:id="rId23"/>
    <p:sldId id="487" r:id="rId24"/>
    <p:sldId id="493" r:id="rId25"/>
    <p:sldId id="494" r:id="rId26"/>
    <p:sldId id="495" r:id="rId27"/>
    <p:sldId id="496" r:id="rId28"/>
    <p:sldId id="497" r:id="rId29"/>
    <p:sldId id="498" r:id="rId30"/>
    <p:sldId id="499" r:id="rId31"/>
    <p:sldId id="346" r:id="rId32"/>
    <p:sldId id="492" r:id="rId33"/>
    <p:sldId id="3678" r:id="rId34"/>
    <p:sldId id="3679" r:id="rId35"/>
    <p:sldId id="3680" r:id="rId36"/>
    <p:sldId id="3681" r:id="rId37"/>
    <p:sldId id="3682" r:id="rId38"/>
    <p:sldId id="3683" r:id="rId39"/>
  </p:sldIdLst>
  <p:sldSz cx="12192000" cy="6858000"/>
  <p:notesSz cx="6858000" cy="9144000"/>
  <p:embeddedFontLst>
    <p:embeddedFont>
      <p:font typeface="Arial Unicode MS" panose="020B0604020202020204" charset="-128"/>
      <p:regular r:id="rId41"/>
    </p:embeddedFont>
    <p:embeddedFont>
      <p:font typeface="Montserrat Bold" panose="020B0604020202020204" charset="0"/>
      <p:bold r:id="rId42"/>
    </p:embeddedFont>
    <p:embeddedFont>
      <p:font typeface="Montserrat Semi-Bold" panose="020B0604020202020204" charset="0"/>
      <p:regular r:id="rId43"/>
    </p:embeddedFont>
    <p:embeddedFont>
      <p:font typeface="Montserrat Ultra-Bold" panose="020B0604020202020204" charset="0"/>
      <p:regular r:id="rId44"/>
    </p:embeddedFont>
    <p:embeddedFont>
      <p:font typeface="Open Sans" panose="020B0606030504020204" pitchFamily="34" charset="0"/>
      <p:regular r:id="rId45"/>
      <p:bold r:id="rId46"/>
      <p:italic r:id="rId47"/>
      <p:boldItalic r:id="rId48"/>
    </p:embeddedFont>
    <p:embeddedFont>
      <p:font typeface="Open Sans Medium" panose="020B0604020202020204" charset="0"/>
      <p:regular r:id="rId49"/>
    </p:embeddedFont>
    <p:embeddedFont>
      <p:font typeface="Open Sans Semi-Bold" panose="020B0604020202020204" charset="0"/>
      <p:regular r:id="rId50"/>
    </p:embeddedFont>
    <p:embeddedFont>
      <p:font typeface="Open Sans Semi-Bold Italics" panose="020B0604020202020204" charset="0"/>
      <p:regular r:id="rId51"/>
    </p:embeddedFont>
    <p:embeddedFont>
      <p:font typeface="Source Serif Pro" panose="02040603050405020204" pitchFamily="18" charset="0"/>
      <p:regular r:id="rId52"/>
      <p:bold r:id="rId53"/>
      <p:italic r:id="rId54"/>
      <p:boldItalic r:id="rId55"/>
    </p:embeddedFont>
    <p:embeddedFont>
      <p:font typeface="Source Serif Pro Bold" panose="02040803050405020204" charset="0"/>
      <p:regular r:id="rId56"/>
      <p:bold r:id="rId57"/>
      <p:italic r:id="rId58"/>
      <p:boldItalic r:id="rId59"/>
    </p:embeddedFont>
    <p:embeddedFont>
      <p:font typeface="Titillium Web" panose="00000500000000000000" pitchFamily="2" charset="0"/>
      <p:regular r:id="rId60"/>
      <p:bold r:id="rId61"/>
      <p:italic r:id="rId62"/>
      <p:boldItalic r:id="rId63"/>
    </p:embeddedFont>
    <p:embeddedFont>
      <p:font typeface="Titillium Web SemiBold" panose="00000700000000000000" pitchFamily="2" charset="0"/>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The Caregiver Experience" id="{03A6D3D1-A33B-4CE8-A53C-87F8C39E9887}">
          <p14:sldIdLst>
            <p14:sldId id="327"/>
            <p14:sldId id="348"/>
            <p14:sldId id="345"/>
            <p14:sldId id="486"/>
            <p14:sldId id="309"/>
            <p14:sldId id="339"/>
            <p14:sldId id="323"/>
            <p14:sldId id="490"/>
            <p14:sldId id="328"/>
            <p14:sldId id="1781"/>
            <p14:sldId id="336"/>
            <p14:sldId id="1773"/>
            <p14:sldId id="3677"/>
            <p14:sldId id="1778"/>
            <p14:sldId id="1779"/>
            <p14:sldId id="1780"/>
            <p14:sldId id="3676"/>
            <p14:sldId id="1631"/>
            <p14:sldId id="488"/>
            <p14:sldId id="487"/>
            <p14:sldId id="493"/>
            <p14:sldId id="494"/>
            <p14:sldId id="495"/>
            <p14:sldId id="496"/>
            <p14:sldId id="497"/>
            <p14:sldId id="498"/>
            <p14:sldId id="499"/>
            <p14:sldId id="346"/>
            <p14:sldId id="492"/>
            <p14:sldId id="3678"/>
            <p14:sldId id="3679"/>
            <p14:sldId id="3680"/>
            <p14:sldId id="3681"/>
            <p14:sldId id="3682"/>
            <p14:sldId id="368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k5AF6+0WCC9DsNPwq7uKaVTC/6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E6662C-C136-198D-D52F-B5EB621AAC15}" name="Crossen, Larissa (ACL)" initials="CL" userId="S::larissa.crossen@acl.hhs.gov::5c13516c-dcca-4713-8bfa-4d932bdd8ff5" providerId="AD"/>
  <p188:author id="{4273E032-D607-9B0F-00FF-607EB2F617A6}" name="Cargill-Willis, Katherine (ACL)" initials="CK" userId="S::katherine.cargill-willis@acl.hhs.gov::95a7a6ff-b6db-4186-80d6-d1e8dfd55d32" providerId="AD"/>
  <p188:author id="{523EEF43-95CE-9BCB-AE10-3C5A53A48CB8}" name="Anoll-Hunter, Camille (ACL)" initials="AC" userId="S::camille.anoll-hunter@acl.hhs.gov::e46b5db9-2e21-41aa-9dd7-dfa11f3163e1" providerId="AD"/>
  <p188:author id="{B1BF3247-9EC1-867C-5593-735390BAAE04}" name="Caroline Ryan" initials="CR" userId="Caroline Ryan" providerId="None"/>
  <p188:author id="{86C71C57-C815-A1A7-9359-692113F00C17}" name="Johnson, Jennifer (ACL)" initials="JJ" userId="S::jennifer.johnson@acl.hhs.gov::866e0f6c-8b63-442c-9180-ea5d15d7574d" providerId="AD"/>
  <p188:author id="{7DD1AD7A-382E-0522-2493-DA0CDD397A48}" name="Anoll-Hunter, Camille (ACL)" initials="CA" userId="S::Camille.Anoll-hunter@acl.hhs.gov::e46b5db9-2e21-41aa-9dd7-dfa11f3163e1" providerId="AD"/>
  <p188:author id="{2AF81D88-5114-9300-7AB7-26C8EADFA10B}" name="Jones, David (ACL)" initials="DJ" userId="S::David.Jones@acl.hhs.gov::d615eed3-640c-4b9a-ab9f-d2324b0ee81f" providerId="AD"/>
  <p188:author id="{DE68D295-0875-FDAA-C662-E99C3E9FD86D}" name="Cronin, Kelly (ACL)" initials="CK" userId="S::kelly.cronin@acl.hhs.gov::02d0be4f-0b07-4fd5-b0e8-161fe8572594" providerId="AD"/>
  <p188:author id="{7FD6FCC2-01D4-ACED-DE8E-4D52E3A1F84B}" name="Administration for Community Living" initials="ACL" userId="Administration for Community Living" providerId="None"/>
  <p188:author id="{A1E544CE-9CB2-F6F2-7923-3B063B68BE10}" name="Kamara, Hallimah (ACL) (CTR)" initials="K(" userId="S::hallimah.kamara@acl.hhs.gov::044c147e-9995-4971-9024-bf6be402048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5DF3E5-6821-4B05-B223-15D7375EC0BE}" v="359" dt="2026-06-17T22:29:07.296"/>
  </p1510:revLst>
</p1510:revInfo>
</file>

<file path=ppt/tableStyles.xml><?xml version="1.0" encoding="utf-8"?>
<a:tblStyleLst xmlns:a="http://schemas.openxmlformats.org/drawingml/2006/main" def="{200ED9BF-9D1D-4861-8CE4-F2797EB4B9B3}">
  <a:tblStyle styleId="{200ED9BF-9D1D-4861-8CE4-F2797EB4B9B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8EE"/>
          </a:solidFill>
        </a:fill>
      </a:tcStyle>
    </a:wholeTbl>
    <a:band1H>
      <a:tcTxStyle b="off" i="off"/>
      <a:tcStyle>
        <a:tcBdr/>
        <a:fill>
          <a:solidFill>
            <a:srgbClr val="CACFDB"/>
          </a:solidFill>
        </a:fill>
      </a:tcStyle>
    </a:band1H>
    <a:band2H>
      <a:tcTxStyle b="off" i="off"/>
      <a:tcStyle>
        <a:tcBdr/>
      </a:tcStyle>
    </a:band2H>
    <a:band1V>
      <a:tcTxStyle b="off" i="off"/>
      <a:tcStyle>
        <a:tcBdr/>
        <a:fill>
          <a:solidFill>
            <a:srgbClr val="CACFDB"/>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338F9B8A-2C53-42EA-BEEE-5DBB675C68AD}"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20000"/>
            </a:schemeClr>
          </a:solidFill>
        </a:fill>
      </a:tcStyle>
    </a:band1H>
    <a:band2H>
      <a:tcTxStyle b="off" i="off"/>
      <a:tcStyle>
        <a:tcBdr/>
      </a:tcStyle>
    </a:band2H>
    <a:band1V>
      <a:tcTxStyle b="off" i="off"/>
      <a:tcStyle>
        <a:tcBdr/>
        <a:fill>
          <a:solidFill>
            <a:schemeClr val="accent1">
              <a:alpha val="20000"/>
            </a:schemeClr>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sm" len="sm"/>
              <a:tailEnd type="none" w="sm" len="sm"/>
            </a:ln>
          </a:top>
        </a:tcBdr>
        <a:fill>
          <a:solidFill>
            <a:srgbClr val="FFFFFF">
              <a:alpha val="0"/>
            </a:srgbClr>
          </a:solidFill>
        </a:fill>
      </a:tcStyle>
    </a:lastRow>
    <a:seCell>
      <a:tcTxStyle b="off" i="off"/>
      <a:tcStyle>
        <a:tcBdr/>
      </a:tcStyle>
    </a:seCell>
    <a:swCell>
      <a:tcTxStyle b="off" i="off"/>
      <a:tcStyle>
        <a:tcBdr/>
      </a:tcStyle>
    </a:swCell>
    <a:firstRow>
      <a:tcTxStyle b="on" i="off"/>
      <a:tcStyle>
        <a:tcBdr>
          <a:bottom>
            <a:ln w="12700" cap="flat" cmpd="sng">
              <a:solidFill>
                <a:schemeClr val="accent1"/>
              </a:solidFill>
              <a:prstDash val="solid"/>
              <a:round/>
              <a:headEnd type="none" w="sm" len="sm"/>
              <a:tailEnd type="none" w="sm" len="sm"/>
            </a:ln>
          </a:bottom>
        </a:tcBdr>
        <a:fill>
          <a:solidFill>
            <a:srgbClr val="FFFFFF">
              <a:alpha val="0"/>
            </a:srgbClr>
          </a:solidFill>
        </a:fill>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979" y="2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font" Target="fonts/font21.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1.fntdata"/><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59" Type="http://schemas.openxmlformats.org/officeDocument/2006/relationships/font" Target="fonts/font19.fntdata"/><Relationship Id="rId67" Type="http://customschemas.google.com/relationships/presentationmetadata" Target="meta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3.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limah Kamara" userId="bbef5ba1-7499-4771-85ef-c4de0bce56a9" providerId="ADAL" clId="{2B5BDDF5-BCEA-5B8C-BD82-220BA68A8967}"/>
    <pc:docChg chg="undo custSel addSld delSld modSld modSection">
      <pc:chgData name="Hallimah Kamara" userId="bbef5ba1-7499-4771-85ef-c4de0bce56a9" providerId="ADAL" clId="{2B5BDDF5-BCEA-5B8C-BD82-220BA68A8967}" dt="2026-06-17T14:17:51.711" v="701" actId="20577"/>
      <pc:docMkLst>
        <pc:docMk/>
      </pc:docMkLst>
      <pc:sldChg chg="add">
        <pc:chgData name="Hallimah Kamara" userId="bbef5ba1-7499-4771-85ef-c4de0bce56a9" providerId="ADAL" clId="{2B5BDDF5-BCEA-5B8C-BD82-220BA68A8967}" dt="2026-06-12T16:51:45.486" v="0"/>
        <pc:sldMkLst>
          <pc:docMk/>
          <pc:sldMk cId="288620589" sldId="328"/>
        </pc:sldMkLst>
      </pc:sldChg>
      <pc:sldChg chg="modSp add mod">
        <pc:chgData name="Hallimah Kamara" userId="bbef5ba1-7499-4771-85ef-c4de0bce56a9" providerId="ADAL" clId="{2B5BDDF5-BCEA-5B8C-BD82-220BA68A8967}" dt="2026-06-17T14:06:02.303" v="473" actId="962"/>
        <pc:sldMkLst>
          <pc:docMk/>
          <pc:sldMk cId="1805175319" sldId="336"/>
        </pc:sldMkLst>
        <pc:picChg chg="mod">
          <ac:chgData name="Hallimah Kamara" userId="bbef5ba1-7499-4771-85ef-c4de0bce56a9" providerId="ADAL" clId="{2B5BDDF5-BCEA-5B8C-BD82-220BA68A8967}" dt="2026-06-17T14:06:02.303" v="473" actId="962"/>
          <ac:picMkLst>
            <pc:docMk/>
            <pc:sldMk cId="1805175319" sldId="336"/>
            <ac:picMk id="3" creationId="{A79A1CF8-8845-5B3A-90E7-B028EEB0B45E}"/>
          </ac:picMkLst>
        </pc:picChg>
      </pc:sldChg>
      <pc:sldChg chg="addSp delSp modSp mod">
        <pc:chgData name="Hallimah Kamara" userId="bbef5ba1-7499-4771-85ef-c4de0bce56a9" providerId="ADAL" clId="{2B5BDDF5-BCEA-5B8C-BD82-220BA68A8967}" dt="2026-06-12T17:26:39.859" v="56" actId="13244"/>
        <pc:sldMkLst>
          <pc:docMk/>
          <pc:sldMk cId="0" sldId="493"/>
        </pc:sldMkLst>
        <pc:picChg chg="add mod ord">
          <ac:chgData name="Hallimah Kamara" userId="bbef5ba1-7499-4771-85ef-c4de0bce56a9" providerId="ADAL" clId="{2B5BDDF5-BCEA-5B8C-BD82-220BA68A8967}" dt="2026-06-12T17:26:39.859" v="56" actId="13244"/>
          <ac:picMkLst>
            <pc:docMk/>
            <pc:sldMk cId="0" sldId="493"/>
            <ac:picMk id="3" creationId="{16795E0C-1F7A-BDDF-3945-206DE51334B9}"/>
          </ac:picMkLst>
        </pc:picChg>
      </pc:sldChg>
      <pc:sldChg chg="addSp delSp modSp mod">
        <pc:chgData name="Hallimah Kamara" userId="bbef5ba1-7499-4771-85ef-c4de0bce56a9" providerId="ADAL" clId="{2B5BDDF5-BCEA-5B8C-BD82-220BA68A8967}" dt="2026-06-12T17:26:50.061" v="57" actId="13244"/>
        <pc:sldMkLst>
          <pc:docMk/>
          <pc:sldMk cId="754073472" sldId="494"/>
        </pc:sldMkLst>
        <pc:picChg chg="add mod ord">
          <ac:chgData name="Hallimah Kamara" userId="bbef5ba1-7499-4771-85ef-c4de0bce56a9" providerId="ADAL" clId="{2B5BDDF5-BCEA-5B8C-BD82-220BA68A8967}" dt="2026-06-12T17:26:50.061" v="57" actId="13244"/>
          <ac:picMkLst>
            <pc:docMk/>
            <pc:sldMk cId="754073472" sldId="494"/>
            <ac:picMk id="2" creationId="{2AC0B8B7-CEB1-E1F4-C809-86BCD8245A34}"/>
          </ac:picMkLst>
        </pc:picChg>
      </pc:sldChg>
      <pc:sldChg chg="addSp delSp modSp mod">
        <pc:chgData name="Hallimah Kamara" userId="bbef5ba1-7499-4771-85ef-c4de0bce56a9" providerId="ADAL" clId="{2B5BDDF5-BCEA-5B8C-BD82-220BA68A8967}" dt="2026-06-12T17:22:55.144" v="35" actId="962"/>
        <pc:sldMkLst>
          <pc:docMk/>
          <pc:sldMk cId="0" sldId="495"/>
        </pc:sldMkLst>
        <pc:picChg chg="add mod">
          <ac:chgData name="Hallimah Kamara" userId="bbef5ba1-7499-4771-85ef-c4de0bce56a9" providerId="ADAL" clId="{2B5BDDF5-BCEA-5B8C-BD82-220BA68A8967}" dt="2026-06-12T17:22:55.144" v="35" actId="962"/>
          <ac:picMkLst>
            <pc:docMk/>
            <pc:sldMk cId="0" sldId="495"/>
            <ac:picMk id="5" creationId="{F294EDBB-51E9-4A13-26C9-CFDA71D92528}"/>
          </ac:picMkLst>
        </pc:picChg>
      </pc:sldChg>
      <pc:sldChg chg="addSp delSp modSp mod">
        <pc:chgData name="Hallimah Kamara" userId="bbef5ba1-7499-4771-85ef-c4de0bce56a9" providerId="ADAL" clId="{2B5BDDF5-BCEA-5B8C-BD82-220BA68A8967}" dt="2026-06-12T17:24:26.173" v="55" actId="962"/>
        <pc:sldMkLst>
          <pc:docMk/>
          <pc:sldMk cId="0" sldId="497"/>
        </pc:sldMkLst>
        <pc:picChg chg="add mod">
          <ac:chgData name="Hallimah Kamara" userId="bbef5ba1-7499-4771-85ef-c4de0bce56a9" providerId="ADAL" clId="{2B5BDDF5-BCEA-5B8C-BD82-220BA68A8967}" dt="2026-06-12T17:23:41.885" v="42" actId="1076"/>
          <ac:picMkLst>
            <pc:docMk/>
            <pc:sldMk cId="0" sldId="497"/>
            <ac:picMk id="8" creationId="{82BC8431-EC8E-B09C-6EAE-7339617A135B}"/>
          </ac:picMkLst>
        </pc:picChg>
        <pc:picChg chg="add mod">
          <ac:chgData name="Hallimah Kamara" userId="bbef5ba1-7499-4771-85ef-c4de0bce56a9" providerId="ADAL" clId="{2B5BDDF5-BCEA-5B8C-BD82-220BA68A8967}" dt="2026-06-12T17:24:26.173" v="55" actId="962"/>
          <ac:picMkLst>
            <pc:docMk/>
            <pc:sldMk cId="0" sldId="497"/>
            <ac:picMk id="10" creationId="{4E5987B6-892F-B13B-CC07-847D5E732938}"/>
          </ac:picMkLst>
        </pc:picChg>
      </pc:sldChg>
      <pc:sldChg chg="add">
        <pc:chgData name="Hallimah Kamara" userId="bbef5ba1-7499-4771-85ef-c4de0bce56a9" providerId="ADAL" clId="{2B5BDDF5-BCEA-5B8C-BD82-220BA68A8967}" dt="2026-06-12T16:51:45.486" v="0"/>
        <pc:sldMkLst>
          <pc:docMk/>
          <pc:sldMk cId="629399179" sldId="1631"/>
        </pc:sldMkLst>
      </pc:sldChg>
      <pc:sldChg chg="add">
        <pc:chgData name="Hallimah Kamara" userId="bbef5ba1-7499-4771-85ef-c4de0bce56a9" providerId="ADAL" clId="{2B5BDDF5-BCEA-5B8C-BD82-220BA68A8967}" dt="2026-06-12T16:51:45.486" v="0"/>
        <pc:sldMkLst>
          <pc:docMk/>
          <pc:sldMk cId="526700497" sldId="1773"/>
        </pc:sldMkLst>
      </pc:sldChg>
      <pc:sldChg chg="modSp add mod">
        <pc:chgData name="Hallimah Kamara" userId="bbef5ba1-7499-4771-85ef-c4de0bce56a9" providerId="ADAL" clId="{2B5BDDF5-BCEA-5B8C-BD82-220BA68A8967}" dt="2026-06-17T14:12:08.282" v="543" actId="962"/>
        <pc:sldMkLst>
          <pc:docMk/>
          <pc:sldMk cId="3203940392" sldId="1778"/>
        </pc:sldMkLst>
        <pc:picChg chg="mod">
          <ac:chgData name="Hallimah Kamara" userId="bbef5ba1-7499-4771-85ef-c4de0bce56a9" providerId="ADAL" clId="{2B5BDDF5-BCEA-5B8C-BD82-220BA68A8967}" dt="2026-06-17T14:12:08.282" v="543" actId="962"/>
          <ac:picMkLst>
            <pc:docMk/>
            <pc:sldMk cId="3203940392" sldId="1778"/>
            <ac:picMk id="4" creationId="{D73947D3-B579-4B03-BD65-770D4453383F}"/>
          </ac:picMkLst>
        </pc:picChg>
      </pc:sldChg>
      <pc:sldChg chg="add">
        <pc:chgData name="Hallimah Kamara" userId="bbef5ba1-7499-4771-85ef-c4de0bce56a9" providerId="ADAL" clId="{2B5BDDF5-BCEA-5B8C-BD82-220BA68A8967}" dt="2026-06-12T16:51:45.486" v="0"/>
        <pc:sldMkLst>
          <pc:docMk/>
          <pc:sldMk cId="2116584504" sldId="1779"/>
        </pc:sldMkLst>
      </pc:sldChg>
      <pc:sldChg chg="add">
        <pc:chgData name="Hallimah Kamara" userId="bbef5ba1-7499-4771-85ef-c4de0bce56a9" providerId="ADAL" clId="{2B5BDDF5-BCEA-5B8C-BD82-220BA68A8967}" dt="2026-06-12T16:51:45.486" v="0"/>
        <pc:sldMkLst>
          <pc:docMk/>
          <pc:sldMk cId="102204879" sldId="1780"/>
        </pc:sldMkLst>
      </pc:sldChg>
      <pc:sldChg chg="modSp add mod">
        <pc:chgData name="Hallimah Kamara" userId="bbef5ba1-7499-4771-85ef-c4de0bce56a9" providerId="ADAL" clId="{2B5BDDF5-BCEA-5B8C-BD82-220BA68A8967}" dt="2026-06-17T14:00:28.085" v="463" actId="962"/>
        <pc:sldMkLst>
          <pc:docMk/>
          <pc:sldMk cId="674624238" sldId="1781"/>
        </pc:sldMkLst>
        <pc:spChg chg="mod">
          <ac:chgData name="Hallimah Kamara" userId="bbef5ba1-7499-4771-85ef-c4de0bce56a9" providerId="ADAL" clId="{2B5BDDF5-BCEA-5B8C-BD82-220BA68A8967}" dt="2026-06-12T16:51:45.727" v="2" actId="27636"/>
          <ac:spMkLst>
            <pc:docMk/>
            <pc:sldMk cId="674624238" sldId="1781"/>
            <ac:spMk id="8" creationId="{C2E6C42D-CB1F-5143-A70B-0599DC7F79BC}"/>
          </ac:spMkLst>
        </pc:spChg>
        <pc:graphicFrameChg chg="mod">
          <ac:chgData name="Hallimah Kamara" userId="bbef5ba1-7499-4771-85ef-c4de0bce56a9" providerId="ADAL" clId="{2B5BDDF5-BCEA-5B8C-BD82-220BA68A8967}" dt="2026-06-17T14:00:28.085" v="463" actId="962"/>
          <ac:graphicFrameMkLst>
            <pc:docMk/>
            <pc:sldMk cId="674624238" sldId="1781"/>
            <ac:graphicFrameMk id="5" creationId="{04615A1B-3A55-445F-9C26-DB0C475C9A7A}"/>
          </ac:graphicFrameMkLst>
        </pc:graphicFrameChg>
      </pc:sldChg>
      <pc:sldChg chg="modSp add mod">
        <pc:chgData name="Hallimah Kamara" userId="bbef5ba1-7499-4771-85ef-c4de0bce56a9" providerId="ADAL" clId="{2B5BDDF5-BCEA-5B8C-BD82-220BA68A8967}" dt="2026-06-17T14:14:11.370" v="651" actId="962"/>
        <pc:sldMkLst>
          <pc:docMk/>
          <pc:sldMk cId="3751604159" sldId="3676"/>
        </pc:sldMkLst>
        <pc:spChg chg="mod">
          <ac:chgData name="Hallimah Kamara" userId="bbef5ba1-7499-4771-85ef-c4de0bce56a9" providerId="ADAL" clId="{2B5BDDF5-BCEA-5B8C-BD82-220BA68A8967}" dt="2026-06-17T14:13:24.044" v="626" actId="962"/>
          <ac:spMkLst>
            <pc:docMk/>
            <pc:sldMk cId="3751604159" sldId="3676"/>
            <ac:spMk id="9" creationId="{BC15DFE9-3ECF-B890-C25A-D2F3B8BAF085}"/>
          </ac:spMkLst>
        </pc:spChg>
        <pc:picChg chg="mod">
          <ac:chgData name="Hallimah Kamara" userId="bbef5ba1-7499-4771-85ef-c4de0bce56a9" providerId="ADAL" clId="{2B5BDDF5-BCEA-5B8C-BD82-220BA68A8967}" dt="2026-06-17T14:14:11.370" v="651" actId="962"/>
          <ac:picMkLst>
            <pc:docMk/>
            <pc:sldMk cId="3751604159" sldId="3676"/>
            <ac:picMk id="18" creationId="{4C776873-BEEA-EDF7-728F-68C37C214306}"/>
          </ac:picMkLst>
        </pc:picChg>
      </pc:sldChg>
      <pc:sldChg chg="add">
        <pc:chgData name="Hallimah Kamara" userId="bbef5ba1-7499-4771-85ef-c4de0bce56a9" providerId="ADAL" clId="{2B5BDDF5-BCEA-5B8C-BD82-220BA68A8967}" dt="2026-06-12T16:51:45.486" v="0"/>
        <pc:sldMkLst>
          <pc:docMk/>
          <pc:sldMk cId="903678504" sldId="3677"/>
        </pc:sldMkLst>
      </pc:sldChg>
      <pc:sldChg chg="modSp new mod">
        <pc:chgData name="Hallimah Kamara" userId="bbef5ba1-7499-4771-85ef-c4de0bce56a9" providerId="ADAL" clId="{2B5BDDF5-BCEA-5B8C-BD82-220BA68A8967}" dt="2026-06-17T14:17:51.711" v="701" actId="20577"/>
        <pc:sldMkLst>
          <pc:docMk/>
          <pc:sldMk cId="2971167831" sldId="3678"/>
        </pc:sldMkLst>
        <pc:spChg chg="mod">
          <ac:chgData name="Hallimah Kamara" userId="bbef5ba1-7499-4771-85ef-c4de0bce56a9" providerId="ADAL" clId="{2B5BDDF5-BCEA-5B8C-BD82-220BA68A8967}" dt="2026-06-17T14:17:51.711" v="701" actId="20577"/>
          <ac:spMkLst>
            <pc:docMk/>
            <pc:sldMk cId="2971167831" sldId="3678"/>
            <ac:spMk id="2" creationId="{C91D5B25-6B7B-A629-2C0E-AB4F281EAD29}"/>
          </ac:spMkLst>
        </pc:spChg>
      </pc:sldChg>
    </pc:docChg>
  </pc:docChgLst>
  <pc:docChgLst>
    <pc:chgData name="Kamara, Hallimah (ACL) (CTR)" userId="044c147e-9995-4971-9024-bf6be402048b" providerId="ADAL" clId="{896ACEBB-710C-409F-850F-EAA36695CB97}"/>
    <pc:docChg chg="undo redo custSel addSld modSld modSection">
      <pc:chgData name="Kamara, Hallimah (ACL) (CTR)" userId="044c147e-9995-4971-9024-bf6be402048b" providerId="ADAL" clId="{896ACEBB-710C-409F-850F-EAA36695CB97}" dt="2026-06-18T17:19:11.163" v="334" actId="20577"/>
      <pc:docMkLst>
        <pc:docMk/>
      </pc:docMkLst>
      <pc:sldChg chg="modSp mod modNotesTx">
        <pc:chgData name="Kamara, Hallimah (ACL) (CTR)" userId="044c147e-9995-4971-9024-bf6be402048b" providerId="ADAL" clId="{896ACEBB-710C-409F-850F-EAA36695CB97}" dt="2026-06-17T14:41:14.375" v="5" actId="962"/>
        <pc:sldMkLst>
          <pc:docMk/>
          <pc:sldMk cId="0" sldId="493"/>
        </pc:sldMkLst>
        <pc:picChg chg="mod">
          <ac:chgData name="Kamara, Hallimah (ACL) (CTR)" userId="044c147e-9995-4971-9024-bf6be402048b" providerId="ADAL" clId="{896ACEBB-710C-409F-850F-EAA36695CB97}" dt="2026-06-17T14:41:14.375" v="5" actId="962"/>
          <ac:picMkLst>
            <pc:docMk/>
            <pc:sldMk cId="0" sldId="493"/>
            <ac:picMk id="3" creationId="{16795E0C-1F7A-BDDF-3945-206DE51334B9}"/>
          </ac:picMkLst>
        </pc:picChg>
      </pc:sldChg>
      <pc:sldChg chg="modSp mod">
        <pc:chgData name="Kamara, Hallimah (ACL) (CTR)" userId="044c147e-9995-4971-9024-bf6be402048b" providerId="ADAL" clId="{896ACEBB-710C-409F-850F-EAA36695CB97}" dt="2026-06-17T14:46:49.721" v="110" actId="962"/>
        <pc:sldMkLst>
          <pc:docMk/>
          <pc:sldMk cId="754073472" sldId="494"/>
        </pc:sldMkLst>
        <pc:picChg chg="mod">
          <ac:chgData name="Kamara, Hallimah (ACL) (CTR)" userId="044c147e-9995-4971-9024-bf6be402048b" providerId="ADAL" clId="{896ACEBB-710C-409F-850F-EAA36695CB97}" dt="2026-06-17T14:46:49.721" v="110" actId="962"/>
          <ac:picMkLst>
            <pc:docMk/>
            <pc:sldMk cId="754073472" sldId="494"/>
            <ac:picMk id="2" creationId="{2AC0B8B7-CEB1-E1F4-C809-86BCD8245A34}"/>
          </ac:picMkLst>
        </pc:picChg>
      </pc:sldChg>
      <pc:sldChg chg="modSp mod">
        <pc:chgData name="Kamara, Hallimah (ACL) (CTR)" userId="044c147e-9995-4971-9024-bf6be402048b" providerId="ADAL" clId="{896ACEBB-710C-409F-850F-EAA36695CB97}" dt="2026-06-17T14:50:31.774" v="154" actId="962"/>
        <pc:sldMkLst>
          <pc:docMk/>
          <pc:sldMk cId="0" sldId="495"/>
        </pc:sldMkLst>
        <pc:picChg chg="mod">
          <ac:chgData name="Kamara, Hallimah (ACL) (CTR)" userId="044c147e-9995-4971-9024-bf6be402048b" providerId="ADAL" clId="{896ACEBB-710C-409F-850F-EAA36695CB97}" dt="2026-06-17T14:50:31.774" v="154" actId="962"/>
          <ac:picMkLst>
            <pc:docMk/>
            <pc:sldMk cId="0" sldId="495"/>
            <ac:picMk id="5" creationId="{F294EDBB-51E9-4A13-26C9-CFDA71D92528}"/>
          </ac:picMkLst>
        </pc:picChg>
      </pc:sldChg>
      <pc:sldChg chg="modSp mod">
        <pc:chgData name="Kamara, Hallimah (ACL) (CTR)" userId="044c147e-9995-4971-9024-bf6be402048b" providerId="ADAL" clId="{896ACEBB-710C-409F-850F-EAA36695CB97}" dt="2026-06-17T22:09:47.383" v="246" actId="962"/>
        <pc:sldMkLst>
          <pc:docMk/>
          <pc:sldMk cId="4043344852" sldId="496"/>
        </pc:sldMkLst>
        <pc:spChg chg="mod">
          <ac:chgData name="Kamara, Hallimah (ACL) (CTR)" userId="044c147e-9995-4971-9024-bf6be402048b" providerId="ADAL" clId="{896ACEBB-710C-409F-850F-EAA36695CB97}" dt="2026-06-17T14:51:24.618" v="159" actId="1076"/>
          <ac:spMkLst>
            <pc:docMk/>
            <pc:sldMk cId="4043344852" sldId="496"/>
            <ac:spMk id="4" creationId="{D27066D8-4381-58D5-B3D7-95FB204416C9}"/>
          </ac:spMkLst>
        </pc:spChg>
        <pc:picChg chg="mod">
          <ac:chgData name="Kamara, Hallimah (ACL) (CTR)" userId="044c147e-9995-4971-9024-bf6be402048b" providerId="ADAL" clId="{896ACEBB-710C-409F-850F-EAA36695CB97}" dt="2026-06-17T22:09:47.383" v="246" actId="962"/>
          <ac:picMkLst>
            <pc:docMk/>
            <pc:sldMk cId="4043344852" sldId="496"/>
            <ac:picMk id="19" creationId="{D9A6CE3D-92C3-7145-578A-B8071A2BA8D7}"/>
          </ac:picMkLst>
        </pc:picChg>
      </pc:sldChg>
      <pc:sldChg chg="modSp mod modNotesTx">
        <pc:chgData name="Kamara, Hallimah (ACL) (CTR)" userId="044c147e-9995-4971-9024-bf6be402048b" providerId="ADAL" clId="{896ACEBB-710C-409F-850F-EAA36695CB97}" dt="2026-06-17T14:53:12.861" v="185" actId="962"/>
        <pc:sldMkLst>
          <pc:docMk/>
          <pc:sldMk cId="0" sldId="497"/>
        </pc:sldMkLst>
        <pc:picChg chg="mod">
          <ac:chgData name="Kamara, Hallimah (ACL) (CTR)" userId="044c147e-9995-4971-9024-bf6be402048b" providerId="ADAL" clId="{896ACEBB-710C-409F-850F-EAA36695CB97}" dt="2026-06-17T14:52:55.618" v="175" actId="962"/>
          <ac:picMkLst>
            <pc:docMk/>
            <pc:sldMk cId="0" sldId="497"/>
            <ac:picMk id="8" creationId="{82BC8431-EC8E-B09C-6EAE-7339617A135B}"/>
          </ac:picMkLst>
        </pc:picChg>
        <pc:picChg chg="mod">
          <ac:chgData name="Kamara, Hallimah (ACL) (CTR)" userId="044c147e-9995-4971-9024-bf6be402048b" providerId="ADAL" clId="{896ACEBB-710C-409F-850F-EAA36695CB97}" dt="2026-06-17T14:53:12.861" v="185" actId="962"/>
          <ac:picMkLst>
            <pc:docMk/>
            <pc:sldMk cId="0" sldId="497"/>
            <ac:picMk id="10" creationId="{4E5987B6-892F-B13B-CC07-847D5E732938}"/>
          </ac:picMkLst>
        </pc:picChg>
      </pc:sldChg>
      <pc:sldChg chg="modSp mod">
        <pc:chgData name="Kamara, Hallimah (ACL) (CTR)" userId="044c147e-9995-4971-9024-bf6be402048b" providerId="ADAL" clId="{896ACEBB-710C-409F-850F-EAA36695CB97}" dt="2026-06-17T22:14:43.590" v="279" actId="962"/>
        <pc:sldMkLst>
          <pc:docMk/>
          <pc:sldMk cId="0" sldId="498"/>
        </pc:sldMkLst>
        <pc:spChg chg="mod">
          <ac:chgData name="Kamara, Hallimah (ACL) (CTR)" userId="044c147e-9995-4971-9024-bf6be402048b" providerId="ADAL" clId="{896ACEBB-710C-409F-850F-EAA36695CB97}" dt="2026-06-17T22:14:43.590" v="279" actId="962"/>
          <ac:spMkLst>
            <pc:docMk/>
            <pc:sldMk cId="0" sldId="498"/>
            <ac:spMk id="7" creationId="{00000000-0000-0000-0000-000000000000}"/>
          </ac:spMkLst>
        </pc:spChg>
      </pc:sldChg>
      <pc:sldChg chg="modSp mod">
        <pc:chgData name="Kamara, Hallimah (ACL) (CTR)" userId="044c147e-9995-4971-9024-bf6be402048b" providerId="ADAL" clId="{896ACEBB-710C-409F-850F-EAA36695CB97}" dt="2026-06-17T14:42:27.877" v="9" actId="27636"/>
        <pc:sldMkLst>
          <pc:docMk/>
          <pc:sldMk cId="526700497" sldId="1773"/>
        </pc:sldMkLst>
        <pc:spChg chg="mod">
          <ac:chgData name="Kamara, Hallimah (ACL) (CTR)" userId="044c147e-9995-4971-9024-bf6be402048b" providerId="ADAL" clId="{896ACEBB-710C-409F-850F-EAA36695CB97}" dt="2026-06-17T14:42:27.877" v="9" actId="27636"/>
          <ac:spMkLst>
            <pc:docMk/>
            <pc:sldMk cId="526700497" sldId="1773"/>
            <ac:spMk id="5" creationId="{21616AD3-61DC-0411-F2B6-F9464C909B0E}"/>
          </ac:spMkLst>
        </pc:spChg>
      </pc:sldChg>
      <pc:sldChg chg="modSp mod">
        <pc:chgData name="Kamara, Hallimah (ACL) (CTR)" userId="044c147e-9995-4971-9024-bf6be402048b" providerId="ADAL" clId="{896ACEBB-710C-409F-850F-EAA36695CB97}" dt="2026-06-18T17:19:11.163" v="334" actId="20577"/>
        <pc:sldMkLst>
          <pc:docMk/>
          <pc:sldMk cId="674624238" sldId="1781"/>
        </pc:sldMkLst>
        <pc:graphicFrameChg chg="modGraphic">
          <ac:chgData name="Kamara, Hallimah (ACL) (CTR)" userId="044c147e-9995-4971-9024-bf6be402048b" providerId="ADAL" clId="{896ACEBB-710C-409F-850F-EAA36695CB97}" dt="2026-06-18T17:19:11.163" v="334" actId="20577"/>
          <ac:graphicFrameMkLst>
            <pc:docMk/>
            <pc:sldMk cId="674624238" sldId="1781"/>
            <ac:graphicFrameMk id="5" creationId="{04615A1B-3A55-445F-9C26-DB0C475C9A7A}"/>
          </ac:graphicFrameMkLst>
        </pc:graphicFrameChg>
      </pc:sldChg>
      <pc:sldChg chg="addSp delSp modSp mod">
        <pc:chgData name="Kamara, Hallimah (ACL) (CTR)" userId="044c147e-9995-4971-9024-bf6be402048b" providerId="ADAL" clId="{896ACEBB-710C-409F-850F-EAA36695CB97}" dt="2026-06-17T22:27:19.394" v="326" actId="13244"/>
        <pc:sldMkLst>
          <pc:docMk/>
          <pc:sldMk cId="2971167831" sldId="3678"/>
        </pc:sldMkLst>
        <pc:spChg chg="mod">
          <ac:chgData name="Kamara, Hallimah (ACL) (CTR)" userId="044c147e-9995-4971-9024-bf6be402048b" providerId="ADAL" clId="{896ACEBB-710C-409F-850F-EAA36695CB97}" dt="2026-06-17T22:27:01.580" v="323" actId="1036"/>
          <ac:spMkLst>
            <pc:docMk/>
            <pc:sldMk cId="2971167831" sldId="3678"/>
            <ac:spMk id="2" creationId="{C91D5B25-6B7B-A629-2C0E-AB4F281EAD29}"/>
          </ac:spMkLst>
        </pc:spChg>
        <pc:spChg chg="del">
          <ac:chgData name="Kamara, Hallimah (ACL) (CTR)" userId="044c147e-9995-4971-9024-bf6be402048b" providerId="ADAL" clId="{896ACEBB-710C-409F-850F-EAA36695CB97}" dt="2026-06-17T14:42:27.011" v="7" actId="478"/>
          <ac:spMkLst>
            <pc:docMk/>
            <pc:sldMk cId="2971167831" sldId="3678"/>
            <ac:spMk id="3" creationId="{0609D79B-EA29-E26E-C2BB-150E8200B29D}"/>
          </ac:spMkLst>
        </pc:spChg>
        <pc:spChg chg="add mod ord">
          <ac:chgData name="Kamara, Hallimah (ACL) (CTR)" userId="044c147e-9995-4971-9024-bf6be402048b" providerId="ADAL" clId="{896ACEBB-710C-409F-850F-EAA36695CB97}" dt="2026-06-17T22:27:12.107" v="325" actId="13244"/>
          <ac:spMkLst>
            <pc:docMk/>
            <pc:sldMk cId="2971167831" sldId="3678"/>
            <ac:spMk id="8" creationId="{E3C2E0D2-D0DC-DBAB-C4B3-EB80E60A292A}"/>
          </ac:spMkLst>
        </pc:spChg>
        <pc:spChg chg="add mod ord">
          <ac:chgData name="Kamara, Hallimah (ACL) (CTR)" userId="044c147e-9995-4971-9024-bf6be402048b" providerId="ADAL" clId="{896ACEBB-710C-409F-850F-EAA36695CB97}" dt="2026-06-17T22:27:19.394" v="326" actId="13244"/>
          <ac:spMkLst>
            <pc:docMk/>
            <pc:sldMk cId="2971167831" sldId="3678"/>
            <ac:spMk id="9" creationId="{85A0CDE9-5E8B-9DF5-EEDC-1DB7B5D7E6DD}"/>
          </ac:spMkLst>
        </pc:spChg>
        <pc:graphicFrameChg chg="add del mod">
          <ac:chgData name="Kamara, Hallimah (ACL) (CTR)" userId="044c147e-9995-4971-9024-bf6be402048b" providerId="ADAL" clId="{896ACEBB-710C-409F-850F-EAA36695CB97}" dt="2026-06-17T14:42:55.634" v="14" actId="478"/>
          <ac:graphicFrameMkLst>
            <pc:docMk/>
            <pc:sldMk cId="2971167831" sldId="3678"/>
            <ac:graphicFrameMk id="4" creationId="{530937AA-8471-55FC-50F8-D272BD3FF07E}"/>
          </ac:graphicFrameMkLst>
        </pc:graphicFrameChg>
        <pc:graphicFrameChg chg="add del mod">
          <ac:chgData name="Kamara, Hallimah (ACL) (CTR)" userId="044c147e-9995-4971-9024-bf6be402048b" providerId="ADAL" clId="{896ACEBB-710C-409F-850F-EAA36695CB97}" dt="2026-06-17T14:42:45.873" v="12" actId="478"/>
          <ac:graphicFrameMkLst>
            <pc:docMk/>
            <pc:sldMk cId="2971167831" sldId="3678"/>
            <ac:graphicFrameMk id="5" creationId="{295F0385-D349-683F-A091-5CA0D5E5D66D}"/>
          </ac:graphicFrameMkLst>
        </pc:graphicFrameChg>
        <pc:graphicFrameChg chg="add mod modGraphic">
          <ac:chgData name="Kamara, Hallimah (ACL) (CTR)" userId="044c147e-9995-4971-9024-bf6be402048b" providerId="ADAL" clId="{896ACEBB-710C-409F-850F-EAA36695CB97}" dt="2026-06-17T22:26:18.608" v="313" actId="13238"/>
          <ac:graphicFrameMkLst>
            <pc:docMk/>
            <pc:sldMk cId="2971167831" sldId="3678"/>
            <ac:graphicFrameMk id="6" creationId="{C72BEAC8-DFE4-0970-0FE6-A25ED0D378B3}"/>
          </ac:graphicFrameMkLst>
        </pc:graphicFrameChg>
        <pc:graphicFrameChg chg="add mod modGraphic">
          <ac:chgData name="Kamara, Hallimah (ACL) (CTR)" userId="044c147e-9995-4971-9024-bf6be402048b" providerId="ADAL" clId="{896ACEBB-710C-409F-850F-EAA36695CB97}" dt="2026-06-17T22:26:21.897" v="314" actId="13238"/>
          <ac:graphicFrameMkLst>
            <pc:docMk/>
            <pc:sldMk cId="2971167831" sldId="3678"/>
            <ac:graphicFrameMk id="7" creationId="{86039AE2-D78C-57C5-222F-40A48E754AF6}"/>
          </ac:graphicFrameMkLst>
        </pc:graphicFrameChg>
      </pc:sldChg>
      <pc:sldChg chg="addSp delSp modSp new mod">
        <pc:chgData name="Kamara, Hallimah (ACL) (CTR)" userId="044c147e-9995-4971-9024-bf6be402048b" providerId="ADAL" clId="{896ACEBB-710C-409F-850F-EAA36695CB97}" dt="2026-06-17T22:27:30.962" v="327" actId="13244"/>
        <pc:sldMkLst>
          <pc:docMk/>
          <pc:sldMk cId="2628411421" sldId="3679"/>
        </pc:sldMkLst>
        <pc:spChg chg="add del mod">
          <ac:chgData name="Kamara, Hallimah (ACL) (CTR)" userId="044c147e-9995-4971-9024-bf6be402048b" providerId="ADAL" clId="{896ACEBB-710C-409F-850F-EAA36695CB97}" dt="2026-06-17T22:19:58.183" v="295" actId="14100"/>
          <ac:spMkLst>
            <pc:docMk/>
            <pc:sldMk cId="2628411421" sldId="3679"/>
            <ac:spMk id="2" creationId="{291F3704-98FB-7745-59C0-A42B62812336}"/>
          </ac:spMkLst>
        </pc:spChg>
        <pc:spChg chg="del">
          <ac:chgData name="Kamara, Hallimah (ACL) (CTR)" userId="044c147e-9995-4971-9024-bf6be402048b" providerId="ADAL" clId="{896ACEBB-710C-409F-850F-EAA36695CB97}" dt="2026-06-17T14:47:32.429" v="127" actId="478"/>
          <ac:spMkLst>
            <pc:docMk/>
            <pc:sldMk cId="2628411421" sldId="3679"/>
            <ac:spMk id="3" creationId="{E00453A0-C33B-84B4-3166-8484F4D6739F}"/>
          </ac:spMkLst>
        </pc:spChg>
        <pc:spChg chg="add del mod">
          <ac:chgData name="Kamara, Hallimah (ACL) (CTR)" userId="044c147e-9995-4971-9024-bf6be402048b" providerId="ADAL" clId="{896ACEBB-710C-409F-850F-EAA36695CB97}" dt="2026-06-17T14:47:30.177" v="126" actId="478"/>
          <ac:spMkLst>
            <pc:docMk/>
            <pc:sldMk cId="2628411421" sldId="3679"/>
            <ac:spMk id="5" creationId="{0192C03C-38E6-938A-5D44-6D6CEE8D6B46}"/>
          </ac:spMkLst>
        </pc:spChg>
        <pc:spChg chg="add mod">
          <ac:chgData name="Kamara, Hallimah (ACL) (CTR)" userId="044c147e-9995-4971-9024-bf6be402048b" providerId="ADAL" clId="{896ACEBB-710C-409F-850F-EAA36695CB97}" dt="2026-06-17T14:48:26.979" v="139" actId="1076"/>
          <ac:spMkLst>
            <pc:docMk/>
            <pc:sldMk cId="2628411421" sldId="3679"/>
            <ac:spMk id="8" creationId="{CBDC54FE-6913-4685-3912-541F9DA01B67}"/>
          </ac:spMkLst>
        </pc:spChg>
        <pc:spChg chg="add mod ord">
          <ac:chgData name="Kamara, Hallimah (ACL) (CTR)" userId="044c147e-9995-4971-9024-bf6be402048b" providerId="ADAL" clId="{896ACEBB-710C-409F-850F-EAA36695CB97}" dt="2026-06-17T22:27:30.962" v="327" actId="13244"/>
          <ac:spMkLst>
            <pc:docMk/>
            <pc:sldMk cId="2628411421" sldId="3679"/>
            <ac:spMk id="10" creationId="{A914635F-AC9D-A918-A13C-4439FB573FD6}"/>
          </ac:spMkLst>
        </pc:spChg>
        <pc:graphicFrameChg chg="add mod modGraphic">
          <ac:chgData name="Kamara, Hallimah (ACL) (CTR)" userId="044c147e-9995-4971-9024-bf6be402048b" providerId="ADAL" clId="{896ACEBB-710C-409F-850F-EAA36695CB97}" dt="2026-06-17T22:26:35.549" v="315" actId="13238"/>
          <ac:graphicFrameMkLst>
            <pc:docMk/>
            <pc:sldMk cId="2628411421" sldId="3679"/>
            <ac:graphicFrameMk id="6" creationId="{B7234FB6-D20F-A0D9-E04A-64BCEABAA1D7}"/>
          </ac:graphicFrameMkLst>
        </pc:graphicFrameChg>
        <pc:graphicFrameChg chg="add mod modGraphic">
          <ac:chgData name="Kamara, Hallimah (ACL) (CTR)" userId="044c147e-9995-4971-9024-bf6be402048b" providerId="ADAL" clId="{896ACEBB-710C-409F-850F-EAA36695CB97}" dt="2026-06-17T22:26:38.420" v="316" actId="13238"/>
          <ac:graphicFrameMkLst>
            <pc:docMk/>
            <pc:sldMk cId="2628411421" sldId="3679"/>
            <ac:graphicFrameMk id="11" creationId="{0BF3F039-7BDE-9360-BC12-ECF5C53453ED}"/>
          </ac:graphicFrameMkLst>
        </pc:graphicFrameChg>
      </pc:sldChg>
      <pc:sldChg chg="addSp delSp modSp new mod">
        <pc:chgData name="Kamara, Hallimah (ACL) (CTR)" userId="044c147e-9995-4971-9024-bf6be402048b" providerId="ADAL" clId="{896ACEBB-710C-409F-850F-EAA36695CB97}" dt="2026-06-17T22:26:41.686" v="317" actId="13238"/>
        <pc:sldMkLst>
          <pc:docMk/>
          <pc:sldMk cId="469415895" sldId="3680"/>
        </pc:sldMkLst>
        <pc:spChg chg="mod">
          <ac:chgData name="Kamara, Hallimah (ACL) (CTR)" userId="044c147e-9995-4971-9024-bf6be402048b" providerId="ADAL" clId="{896ACEBB-710C-409F-850F-EAA36695CB97}" dt="2026-06-17T22:19:51.449" v="294" actId="27636"/>
          <ac:spMkLst>
            <pc:docMk/>
            <pc:sldMk cId="469415895" sldId="3680"/>
            <ac:spMk id="2" creationId="{D6CDA4D0-0CC3-154E-67F1-F9A6B20E0F3E}"/>
          </ac:spMkLst>
        </pc:spChg>
        <pc:spChg chg="del">
          <ac:chgData name="Kamara, Hallimah (ACL) (CTR)" userId="044c147e-9995-4971-9024-bf6be402048b" providerId="ADAL" clId="{896ACEBB-710C-409F-850F-EAA36695CB97}" dt="2026-06-17T14:54:13.379" v="186" actId="478"/>
          <ac:spMkLst>
            <pc:docMk/>
            <pc:sldMk cId="469415895" sldId="3680"/>
            <ac:spMk id="3" creationId="{45590037-82CB-188B-42F3-BD8D5E13A783}"/>
          </ac:spMkLst>
        </pc:spChg>
        <pc:spChg chg="add mod">
          <ac:chgData name="Kamara, Hallimah (ACL) (CTR)" userId="044c147e-9995-4971-9024-bf6be402048b" providerId="ADAL" clId="{896ACEBB-710C-409F-850F-EAA36695CB97}" dt="2026-06-17T14:54:17.559" v="188" actId="1076"/>
          <ac:spMkLst>
            <pc:docMk/>
            <pc:sldMk cId="469415895" sldId="3680"/>
            <ac:spMk id="5" creationId="{BC976952-0B1D-D392-683E-7FB4A26D2EDB}"/>
          </ac:spMkLst>
        </pc:spChg>
        <pc:graphicFrameChg chg="add mod modGraphic">
          <ac:chgData name="Kamara, Hallimah (ACL) (CTR)" userId="044c147e-9995-4971-9024-bf6be402048b" providerId="ADAL" clId="{896ACEBB-710C-409F-850F-EAA36695CB97}" dt="2026-06-17T22:26:41.686" v="317" actId="13238"/>
          <ac:graphicFrameMkLst>
            <pc:docMk/>
            <pc:sldMk cId="469415895" sldId="3680"/>
            <ac:graphicFrameMk id="6" creationId="{8CA68B93-77DC-87E3-7810-F89771F225D3}"/>
          </ac:graphicFrameMkLst>
        </pc:graphicFrameChg>
      </pc:sldChg>
      <pc:sldChg chg="addSp delSp modSp new mod">
        <pc:chgData name="Kamara, Hallimah (ACL) (CTR)" userId="044c147e-9995-4971-9024-bf6be402048b" providerId="ADAL" clId="{896ACEBB-710C-409F-850F-EAA36695CB97}" dt="2026-06-17T22:26:45.158" v="318" actId="13238"/>
        <pc:sldMkLst>
          <pc:docMk/>
          <pc:sldMk cId="1376838365" sldId="3681"/>
        </pc:sldMkLst>
        <pc:spChg chg="mod">
          <ac:chgData name="Kamara, Hallimah (ACL) (CTR)" userId="044c147e-9995-4971-9024-bf6be402048b" providerId="ADAL" clId="{896ACEBB-710C-409F-850F-EAA36695CB97}" dt="2026-06-17T22:20:06.817" v="296" actId="14100"/>
          <ac:spMkLst>
            <pc:docMk/>
            <pc:sldMk cId="1376838365" sldId="3681"/>
            <ac:spMk id="2" creationId="{C0DBF648-0455-38A6-50D5-AB091C01D505}"/>
          </ac:spMkLst>
        </pc:spChg>
        <pc:spChg chg="del">
          <ac:chgData name="Kamara, Hallimah (ACL) (CTR)" userId="044c147e-9995-4971-9024-bf6be402048b" providerId="ADAL" clId="{896ACEBB-710C-409F-850F-EAA36695CB97}" dt="2026-06-17T14:55:38.493" v="206" actId="478"/>
          <ac:spMkLst>
            <pc:docMk/>
            <pc:sldMk cId="1376838365" sldId="3681"/>
            <ac:spMk id="3" creationId="{0886FF1B-00C6-9029-F311-6C645335847E}"/>
          </ac:spMkLst>
        </pc:spChg>
        <pc:spChg chg="add mod">
          <ac:chgData name="Kamara, Hallimah (ACL) (CTR)" userId="044c147e-9995-4971-9024-bf6be402048b" providerId="ADAL" clId="{896ACEBB-710C-409F-850F-EAA36695CB97}" dt="2026-06-17T22:10:14.066" v="247"/>
          <ac:spMkLst>
            <pc:docMk/>
            <pc:sldMk cId="1376838365" sldId="3681"/>
            <ac:spMk id="6" creationId="{37BE93DC-94A8-60A2-A04E-E2FCBC44A25D}"/>
          </ac:spMkLst>
        </pc:spChg>
        <pc:graphicFrameChg chg="add del mod modGraphic">
          <ac:chgData name="Kamara, Hallimah (ACL) (CTR)" userId="044c147e-9995-4971-9024-bf6be402048b" providerId="ADAL" clId="{896ACEBB-710C-409F-850F-EAA36695CB97}" dt="2026-06-17T22:10:22.877" v="248" actId="478"/>
          <ac:graphicFrameMkLst>
            <pc:docMk/>
            <pc:sldMk cId="1376838365" sldId="3681"/>
            <ac:graphicFrameMk id="4" creationId="{BCB772E0-A8EE-AD5A-533C-40ED3E617155}"/>
          </ac:graphicFrameMkLst>
        </pc:graphicFrameChg>
        <pc:graphicFrameChg chg="add mod modGraphic">
          <ac:chgData name="Kamara, Hallimah (ACL) (CTR)" userId="044c147e-9995-4971-9024-bf6be402048b" providerId="ADAL" clId="{896ACEBB-710C-409F-850F-EAA36695CB97}" dt="2026-06-17T22:26:45.158" v="318" actId="13238"/>
          <ac:graphicFrameMkLst>
            <pc:docMk/>
            <pc:sldMk cId="1376838365" sldId="3681"/>
            <ac:graphicFrameMk id="7" creationId="{31248C37-E92F-CF56-ABDA-6A29D298930E}"/>
          </ac:graphicFrameMkLst>
        </pc:graphicFrameChg>
      </pc:sldChg>
      <pc:sldChg chg="addSp delSp modSp new mod modNotesTx">
        <pc:chgData name="Kamara, Hallimah (ACL) (CTR)" userId="044c147e-9995-4971-9024-bf6be402048b" providerId="ADAL" clId="{896ACEBB-710C-409F-850F-EAA36695CB97}" dt="2026-06-17T22:29:07.295" v="333" actId="5793"/>
        <pc:sldMkLst>
          <pc:docMk/>
          <pc:sldMk cId="3717814337" sldId="3682"/>
        </pc:sldMkLst>
        <pc:spChg chg="mod">
          <ac:chgData name="Kamara, Hallimah (ACL) (CTR)" userId="044c147e-9995-4971-9024-bf6be402048b" providerId="ADAL" clId="{896ACEBB-710C-409F-850F-EAA36695CB97}" dt="2026-06-17T22:20:26.342" v="310" actId="14100"/>
          <ac:spMkLst>
            <pc:docMk/>
            <pc:sldMk cId="3717814337" sldId="3682"/>
            <ac:spMk id="2" creationId="{1C07FC2A-5344-A389-F934-8C9E505A3BD4}"/>
          </ac:spMkLst>
        </pc:spChg>
        <pc:spChg chg="del">
          <ac:chgData name="Kamara, Hallimah (ACL) (CTR)" userId="044c147e-9995-4971-9024-bf6be402048b" providerId="ADAL" clId="{896ACEBB-710C-409F-850F-EAA36695CB97}" dt="2026-06-17T14:58:37.383" v="236" actId="478"/>
          <ac:spMkLst>
            <pc:docMk/>
            <pc:sldMk cId="3717814337" sldId="3682"/>
            <ac:spMk id="3" creationId="{F15B4CBF-43D9-E921-F5EF-7E25A1B25B10}"/>
          </ac:spMkLst>
        </pc:spChg>
        <pc:spChg chg="add mod">
          <ac:chgData name="Kamara, Hallimah (ACL) (CTR)" userId="044c147e-9995-4971-9024-bf6be402048b" providerId="ADAL" clId="{896ACEBB-710C-409F-850F-EAA36695CB97}" dt="2026-06-17T22:13:15.864" v="273" actId="1076"/>
          <ac:spMkLst>
            <pc:docMk/>
            <pc:sldMk cId="3717814337" sldId="3682"/>
            <ac:spMk id="5" creationId="{1A7C0576-2EB6-CB7B-B9F6-EEDFC0821102}"/>
          </ac:spMkLst>
        </pc:spChg>
        <pc:spChg chg="add mod ord">
          <ac:chgData name="Kamara, Hallimah (ACL) (CTR)" userId="044c147e-9995-4971-9024-bf6be402048b" providerId="ADAL" clId="{896ACEBB-710C-409F-850F-EAA36695CB97}" dt="2026-06-17T22:28:08.800" v="328" actId="13244"/>
          <ac:spMkLst>
            <pc:docMk/>
            <pc:sldMk cId="3717814337" sldId="3682"/>
            <ac:spMk id="8" creationId="{41E6E2E3-E08A-83B8-F3E2-5D0833651967}"/>
          </ac:spMkLst>
        </pc:spChg>
        <pc:graphicFrameChg chg="add mod modGraphic">
          <ac:chgData name="Kamara, Hallimah (ACL) (CTR)" userId="044c147e-9995-4971-9024-bf6be402048b" providerId="ADAL" clId="{896ACEBB-710C-409F-850F-EAA36695CB97}" dt="2026-06-17T22:26:46.636" v="319" actId="13238"/>
          <ac:graphicFrameMkLst>
            <pc:docMk/>
            <pc:sldMk cId="3717814337" sldId="3682"/>
            <ac:graphicFrameMk id="6" creationId="{C6F93B7F-DBAD-44EE-AD57-55905DA18F4B}"/>
          </ac:graphicFrameMkLst>
        </pc:graphicFrameChg>
        <pc:graphicFrameChg chg="add mod ord modGraphic">
          <ac:chgData name="Kamara, Hallimah (ACL) (CTR)" userId="044c147e-9995-4971-9024-bf6be402048b" providerId="ADAL" clId="{896ACEBB-710C-409F-850F-EAA36695CB97}" dt="2026-06-17T22:28:17.046" v="329" actId="13244"/>
          <ac:graphicFrameMkLst>
            <pc:docMk/>
            <pc:sldMk cId="3717814337" sldId="3682"/>
            <ac:graphicFrameMk id="9" creationId="{C76CA42D-757B-0AE5-5373-7DF7B3AA43E5}"/>
          </ac:graphicFrameMkLst>
        </pc:graphicFrameChg>
      </pc:sldChg>
      <pc:sldChg chg="addSp delSp modSp new mod modNotesTx">
        <pc:chgData name="Kamara, Hallimah (ACL) (CTR)" userId="044c147e-9995-4971-9024-bf6be402048b" providerId="ADAL" clId="{896ACEBB-710C-409F-850F-EAA36695CB97}" dt="2026-06-17T22:29:04.414" v="332" actId="5793"/>
        <pc:sldMkLst>
          <pc:docMk/>
          <pc:sldMk cId="4193113812" sldId="3683"/>
        </pc:sldMkLst>
        <pc:spChg chg="mod">
          <ac:chgData name="Kamara, Hallimah (ACL) (CTR)" userId="044c147e-9995-4971-9024-bf6be402048b" providerId="ADAL" clId="{896ACEBB-710C-409F-850F-EAA36695CB97}" dt="2026-06-17T22:20:34.150" v="312" actId="14100"/>
          <ac:spMkLst>
            <pc:docMk/>
            <pc:sldMk cId="4193113812" sldId="3683"/>
            <ac:spMk id="2" creationId="{9C5CD613-2D41-8F8C-3A31-077DD6D786F9}"/>
          </ac:spMkLst>
        </pc:spChg>
        <pc:spChg chg="del">
          <ac:chgData name="Kamara, Hallimah (ACL) (CTR)" userId="044c147e-9995-4971-9024-bf6be402048b" providerId="ADAL" clId="{896ACEBB-710C-409F-850F-EAA36695CB97}" dt="2026-06-17T22:14:57.416" v="283" actId="478"/>
          <ac:spMkLst>
            <pc:docMk/>
            <pc:sldMk cId="4193113812" sldId="3683"/>
            <ac:spMk id="3" creationId="{46475163-10A4-D096-EABD-FD5A99FF4835}"/>
          </ac:spMkLst>
        </pc:spChg>
        <pc:spChg chg="add mod ord">
          <ac:chgData name="Kamara, Hallimah (ACL) (CTR)" userId="044c147e-9995-4971-9024-bf6be402048b" providerId="ADAL" clId="{896ACEBB-710C-409F-850F-EAA36695CB97}" dt="2026-06-17T22:28:32.939" v="330" actId="13244"/>
          <ac:spMkLst>
            <pc:docMk/>
            <pc:sldMk cId="4193113812" sldId="3683"/>
            <ac:spMk id="6" creationId="{A1EAE5B4-0234-358F-A961-754823131458}"/>
          </ac:spMkLst>
        </pc:spChg>
        <pc:graphicFrameChg chg="add mod modGraphic">
          <ac:chgData name="Kamara, Hallimah (ACL) (CTR)" userId="044c147e-9995-4971-9024-bf6be402048b" providerId="ADAL" clId="{896ACEBB-710C-409F-850F-EAA36695CB97}" dt="2026-06-17T22:28:36.430" v="331" actId="962"/>
          <ac:graphicFrameMkLst>
            <pc:docMk/>
            <pc:sldMk cId="4193113812" sldId="3683"/>
            <ac:graphicFrameMk id="4" creationId="{12AEB120-7899-55AA-D671-AF5597574448}"/>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8C9F1-9C36-4EE4-9110-094CA5E181C1}"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4D00EE1A-B3A8-40F8-88F1-8DAF13830A2D}">
      <dgm:prSet phldrT="[Text]" custT="1"/>
      <dgm:spPr/>
      <dgm:t>
        <a:bodyPr vert="horz" lIns="0" tIns="0" rIns="0" bIns="0" anchor="ctr" anchorCtr="0"/>
        <a:lstStyle/>
        <a:p>
          <a:r>
            <a:rPr lang="en-US" sz="2000" b="1" i="0">
              <a:latin typeface="+mn-lt"/>
              <a:cs typeface="Arial" panose="020B0604020202020204" pitchFamily="34" charset="0"/>
            </a:rPr>
            <a:t>Technical </a:t>
          </a:r>
        </a:p>
        <a:p>
          <a:r>
            <a:rPr lang="en-US" sz="2000" b="1">
              <a:latin typeface="+mn-lt"/>
              <a:cs typeface="Arial" panose="020B0604020202020204" pitchFamily="34" charset="0"/>
            </a:rPr>
            <a:t>Assistance</a:t>
          </a:r>
          <a:endParaRPr lang="en-US" sz="2000" b="1">
            <a:latin typeface="+mn-lt"/>
            <a:cs typeface="Arial"/>
          </a:endParaRPr>
        </a:p>
      </dgm:t>
      <dgm:extLst>
        <a:ext uri="{E40237B7-FDA0-4F09-8148-C483321AD2D9}">
          <dgm14:cNvPr xmlns:dgm14="http://schemas.microsoft.com/office/drawing/2010/diagram" id="0" name="" descr="Technical Assistance"/>
        </a:ext>
      </dgm:extLst>
    </dgm:pt>
    <dgm:pt modelId="{C8C3660D-0596-46CF-9DC3-73ECEDDE9B11}" type="parTrans" cxnId="{92C834D4-9113-4B15-B2DE-B0F59ABDCA9E}">
      <dgm:prSet/>
      <dgm:spPr/>
      <dgm:t>
        <a:bodyPr/>
        <a:lstStyle/>
        <a:p>
          <a:endParaRPr lang="en-US"/>
        </a:p>
      </dgm:t>
    </dgm:pt>
    <dgm:pt modelId="{54D4A38E-109E-4ECE-BA3F-B7C7958119F3}" type="sibTrans" cxnId="{92C834D4-9113-4B15-B2DE-B0F59ABDCA9E}">
      <dgm:prSet/>
      <dgm:spPr/>
      <dgm:t>
        <a:bodyPr/>
        <a:lstStyle/>
        <a:p>
          <a:endParaRPr lang="en-US"/>
        </a:p>
      </dgm:t>
    </dgm:pt>
    <dgm:pt modelId="{6241E3B6-6298-4E2A-969D-880B9764BC71}">
      <dgm:prSet phldrT="[Text]" custT="1"/>
      <dgm:spPr/>
      <dgm:t>
        <a:bodyPr vert="horz" lIns="0" tIns="0" rIns="0" bIns="0" anchor="ctr" anchorCtr="0"/>
        <a:lstStyle/>
        <a:p>
          <a:r>
            <a:rPr lang="en-US" sz="2000" b="1" i="0"/>
            <a:t>Peer to Peer </a:t>
          </a:r>
        </a:p>
        <a:p>
          <a:r>
            <a:rPr lang="en-US" sz="2000" b="1" i="0"/>
            <a:t>Learning</a:t>
          </a:r>
          <a:endParaRPr lang="en-US" sz="2000" b="1"/>
        </a:p>
      </dgm:t>
      <dgm:extLst>
        <a:ext uri="{E40237B7-FDA0-4F09-8148-C483321AD2D9}">
          <dgm14:cNvPr xmlns:dgm14="http://schemas.microsoft.com/office/drawing/2010/diagram" id="0" name="" descr="Peer to Peer Learning"/>
        </a:ext>
      </dgm:extLst>
    </dgm:pt>
    <dgm:pt modelId="{ED2E7B6A-2BC3-419D-BA73-2780854E342C}" type="sibTrans" cxnId="{C6F9542B-E51C-490F-867B-D61012E15113}">
      <dgm:prSet/>
      <dgm:spPr/>
      <dgm:t>
        <a:bodyPr/>
        <a:lstStyle/>
        <a:p>
          <a:endParaRPr lang="en-US"/>
        </a:p>
      </dgm:t>
    </dgm:pt>
    <dgm:pt modelId="{E3924171-91F6-470D-B8DB-E446007C6561}" type="parTrans" cxnId="{C6F9542B-E51C-490F-867B-D61012E15113}">
      <dgm:prSet/>
      <dgm:spPr/>
      <dgm:t>
        <a:bodyPr/>
        <a:lstStyle/>
        <a:p>
          <a:endParaRPr lang="en-US"/>
        </a:p>
      </dgm:t>
    </dgm:pt>
    <dgm:pt modelId="{154FDFB7-5CDD-4142-AA29-BBDA8198D1C5}">
      <dgm:prSet phldrT="[Text]" custT="1"/>
      <dgm:spPr/>
      <dgm:t>
        <a:bodyPr vert="horz" lIns="0" tIns="0" rIns="0" bIns="0" anchor="ctr" anchorCtr="0"/>
        <a:lstStyle/>
        <a:p>
          <a:pPr rtl="0"/>
          <a:r>
            <a:rPr lang="en-US" sz="2000" b="1" i="0" dirty="0">
              <a:latin typeface="Arial" panose="020B0604020202020204"/>
            </a:rPr>
            <a:t>Tools</a:t>
          </a:r>
          <a:r>
            <a:rPr lang="en-US" sz="2000" b="1" spc="0" dirty="0">
              <a:latin typeface="Arial" panose="020B0604020202020204"/>
            </a:rPr>
            <a:t> and Resources</a:t>
          </a:r>
          <a:endParaRPr lang="en-US" sz="2000" b="1" spc="0" dirty="0"/>
        </a:p>
      </dgm:t>
      <dgm:extLst>
        <a:ext uri="{E40237B7-FDA0-4F09-8148-C483321AD2D9}">
          <dgm14:cNvPr xmlns:dgm14="http://schemas.microsoft.com/office/drawing/2010/diagram" id="0" name="" descr="Tools and Resources"/>
        </a:ext>
      </dgm:extLst>
    </dgm:pt>
    <dgm:pt modelId="{5D53F302-62B4-4D06-96A5-99EE37A67B68}" type="sibTrans" cxnId="{FE7D68FA-6489-4EAB-9EC9-9F59CDFE03B9}">
      <dgm:prSet/>
      <dgm:spPr/>
      <dgm:t>
        <a:bodyPr/>
        <a:lstStyle/>
        <a:p>
          <a:endParaRPr lang="en-US"/>
        </a:p>
      </dgm:t>
    </dgm:pt>
    <dgm:pt modelId="{39243F84-B1EA-44C9-8FBA-3489E1C86D13}" type="parTrans" cxnId="{FE7D68FA-6489-4EAB-9EC9-9F59CDFE03B9}">
      <dgm:prSet/>
      <dgm:spPr/>
      <dgm:t>
        <a:bodyPr/>
        <a:lstStyle/>
        <a:p>
          <a:endParaRPr lang="en-US"/>
        </a:p>
      </dgm:t>
    </dgm:pt>
    <dgm:pt modelId="{259BDC03-2CD0-4934-955B-B438A1EC1ECE}" type="pres">
      <dgm:prSet presAssocID="{8B38C9F1-9C36-4EE4-9110-094CA5E181C1}" presName="diagram" presStyleCnt="0">
        <dgm:presLayoutVars>
          <dgm:dir/>
          <dgm:resizeHandles val="exact"/>
        </dgm:presLayoutVars>
      </dgm:prSet>
      <dgm:spPr/>
    </dgm:pt>
    <dgm:pt modelId="{7BBAA827-01FC-4011-B0EE-8489AC97D36E}" type="pres">
      <dgm:prSet presAssocID="{4D00EE1A-B3A8-40F8-88F1-8DAF13830A2D}" presName="node" presStyleLbl="node1" presStyleIdx="0" presStyleCnt="3">
        <dgm:presLayoutVars>
          <dgm:bulletEnabled val="1"/>
        </dgm:presLayoutVars>
      </dgm:prSet>
      <dgm:spPr/>
    </dgm:pt>
    <dgm:pt modelId="{10B91111-0E1E-4A5E-8A69-400CA575EA4A}" type="pres">
      <dgm:prSet presAssocID="{54D4A38E-109E-4ECE-BA3F-B7C7958119F3}" presName="sibTrans" presStyleCnt="0"/>
      <dgm:spPr/>
    </dgm:pt>
    <dgm:pt modelId="{1DE3A719-CD13-4FEC-832B-A546836B5975}" type="pres">
      <dgm:prSet presAssocID="{6241E3B6-6298-4E2A-969D-880B9764BC71}" presName="node" presStyleLbl="node1" presStyleIdx="1" presStyleCnt="3">
        <dgm:presLayoutVars>
          <dgm:bulletEnabled val="1"/>
        </dgm:presLayoutVars>
      </dgm:prSet>
      <dgm:spPr/>
    </dgm:pt>
    <dgm:pt modelId="{2EBF818B-C6A3-4CDF-87D0-A59495EB938B}" type="pres">
      <dgm:prSet presAssocID="{ED2E7B6A-2BC3-419D-BA73-2780854E342C}" presName="sibTrans" presStyleCnt="0"/>
      <dgm:spPr/>
    </dgm:pt>
    <dgm:pt modelId="{C9589A76-CE0F-49A3-AE05-D4A77942A47D}" type="pres">
      <dgm:prSet presAssocID="{154FDFB7-5CDD-4142-AA29-BBDA8198D1C5}" presName="node" presStyleLbl="node1" presStyleIdx="2" presStyleCnt="3">
        <dgm:presLayoutVars>
          <dgm:bulletEnabled val="1"/>
        </dgm:presLayoutVars>
      </dgm:prSet>
      <dgm:spPr/>
    </dgm:pt>
  </dgm:ptLst>
  <dgm:cxnLst>
    <dgm:cxn modelId="{AB382500-17AE-452C-85B7-7ECF836D0951}" type="presOf" srcId="{6241E3B6-6298-4E2A-969D-880B9764BC71}" destId="{1DE3A719-CD13-4FEC-832B-A546836B5975}" srcOrd="0" destOrd="0" presId="urn:microsoft.com/office/officeart/2005/8/layout/default"/>
    <dgm:cxn modelId="{A58C5405-FFD8-443F-8B99-759E9B4DCF8F}" type="presOf" srcId="{4D00EE1A-B3A8-40F8-88F1-8DAF13830A2D}" destId="{7BBAA827-01FC-4011-B0EE-8489AC97D36E}" srcOrd="0" destOrd="0" presId="urn:microsoft.com/office/officeart/2005/8/layout/default"/>
    <dgm:cxn modelId="{C6F9542B-E51C-490F-867B-D61012E15113}" srcId="{8B38C9F1-9C36-4EE4-9110-094CA5E181C1}" destId="{6241E3B6-6298-4E2A-969D-880B9764BC71}" srcOrd="1" destOrd="0" parTransId="{E3924171-91F6-470D-B8DB-E446007C6561}" sibTransId="{ED2E7B6A-2BC3-419D-BA73-2780854E342C}"/>
    <dgm:cxn modelId="{91C27230-634D-4C6D-8D85-EAFD319C867F}" type="presOf" srcId="{8B38C9F1-9C36-4EE4-9110-094CA5E181C1}" destId="{259BDC03-2CD0-4934-955B-B438A1EC1ECE}" srcOrd="0" destOrd="0" presId="urn:microsoft.com/office/officeart/2005/8/layout/default"/>
    <dgm:cxn modelId="{92C834D4-9113-4B15-B2DE-B0F59ABDCA9E}" srcId="{8B38C9F1-9C36-4EE4-9110-094CA5E181C1}" destId="{4D00EE1A-B3A8-40F8-88F1-8DAF13830A2D}" srcOrd="0" destOrd="0" parTransId="{C8C3660D-0596-46CF-9DC3-73ECEDDE9B11}" sibTransId="{54D4A38E-109E-4ECE-BA3F-B7C7958119F3}"/>
    <dgm:cxn modelId="{A402E9F8-02BD-4A92-9532-E71600835E57}" type="presOf" srcId="{154FDFB7-5CDD-4142-AA29-BBDA8198D1C5}" destId="{C9589A76-CE0F-49A3-AE05-D4A77942A47D}" srcOrd="0" destOrd="0" presId="urn:microsoft.com/office/officeart/2005/8/layout/default"/>
    <dgm:cxn modelId="{FE7D68FA-6489-4EAB-9EC9-9F59CDFE03B9}" srcId="{8B38C9F1-9C36-4EE4-9110-094CA5E181C1}" destId="{154FDFB7-5CDD-4142-AA29-BBDA8198D1C5}" srcOrd="2" destOrd="0" parTransId="{39243F84-B1EA-44C9-8FBA-3489E1C86D13}" sibTransId="{5D53F302-62B4-4D06-96A5-99EE37A67B68}"/>
    <dgm:cxn modelId="{C72CFF04-33C6-42CD-88BC-E15BFCD18433}" type="presParOf" srcId="{259BDC03-2CD0-4934-955B-B438A1EC1ECE}" destId="{7BBAA827-01FC-4011-B0EE-8489AC97D36E}" srcOrd="0" destOrd="0" presId="urn:microsoft.com/office/officeart/2005/8/layout/default"/>
    <dgm:cxn modelId="{8E07399D-337A-4831-B5B3-8A24DC785B4C}" type="presParOf" srcId="{259BDC03-2CD0-4934-955B-B438A1EC1ECE}" destId="{10B91111-0E1E-4A5E-8A69-400CA575EA4A}" srcOrd="1" destOrd="0" presId="urn:microsoft.com/office/officeart/2005/8/layout/default"/>
    <dgm:cxn modelId="{4172F12E-C73D-4041-8E99-FD315CFB178D}" type="presParOf" srcId="{259BDC03-2CD0-4934-955B-B438A1EC1ECE}" destId="{1DE3A719-CD13-4FEC-832B-A546836B5975}" srcOrd="2" destOrd="0" presId="urn:microsoft.com/office/officeart/2005/8/layout/default"/>
    <dgm:cxn modelId="{9347B5ED-2633-4144-B6D9-7413FE64EA24}" type="presParOf" srcId="{259BDC03-2CD0-4934-955B-B438A1EC1ECE}" destId="{2EBF818B-C6A3-4CDF-87D0-A59495EB938B}" srcOrd="3" destOrd="0" presId="urn:microsoft.com/office/officeart/2005/8/layout/default"/>
    <dgm:cxn modelId="{1DDCB3C7-FEC3-498D-96A4-94F6E4DB3F68}" type="presParOf" srcId="{259BDC03-2CD0-4934-955B-B438A1EC1ECE}" destId="{C9589A76-CE0F-49A3-AE05-D4A77942A47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AA827-01FC-4011-B0EE-8489AC97D36E}">
      <dsp:nvSpPr>
        <dsp:cNvPr id="0" name=""/>
        <dsp:cNvSpPr/>
      </dsp:nvSpPr>
      <dsp:spPr>
        <a:xfrm>
          <a:off x="732" y="463313"/>
          <a:ext cx="2857850" cy="17147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i="0" kern="1200">
              <a:latin typeface="+mn-lt"/>
              <a:cs typeface="Arial" panose="020B0604020202020204" pitchFamily="34" charset="0"/>
            </a:rPr>
            <a:t>Technical </a:t>
          </a:r>
        </a:p>
        <a:p>
          <a:pPr marL="0" lvl="0" indent="0" algn="ctr" defTabSz="889000">
            <a:lnSpc>
              <a:spcPct val="90000"/>
            </a:lnSpc>
            <a:spcBef>
              <a:spcPct val="0"/>
            </a:spcBef>
            <a:spcAft>
              <a:spcPct val="35000"/>
            </a:spcAft>
            <a:buNone/>
          </a:pPr>
          <a:r>
            <a:rPr lang="en-US" sz="2000" b="1" kern="1200">
              <a:latin typeface="+mn-lt"/>
              <a:cs typeface="Arial" panose="020B0604020202020204" pitchFamily="34" charset="0"/>
            </a:rPr>
            <a:t>Assistance</a:t>
          </a:r>
          <a:endParaRPr lang="en-US" sz="2000" b="1" kern="1200">
            <a:latin typeface="+mn-lt"/>
            <a:cs typeface="Arial"/>
          </a:endParaRPr>
        </a:p>
      </dsp:txBody>
      <dsp:txXfrm>
        <a:off x="732" y="463313"/>
        <a:ext cx="2857850" cy="1714710"/>
      </dsp:txXfrm>
    </dsp:sp>
    <dsp:sp modelId="{1DE3A719-CD13-4FEC-832B-A546836B5975}">
      <dsp:nvSpPr>
        <dsp:cNvPr id="0" name=""/>
        <dsp:cNvSpPr/>
      </dsp:nvSpPr>
      <dsp:spPr>
        <a:xfrm>
          <a:off x="3144368" y="463313"/>
          <a:ext cx="2857850" cy="17147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1" i="0" kern="1200"/>
            <a:t>Peer to Peer </a:t>
          </a:r>
        </a:p>
        <a:p>
          <a:pPr marL="0" lvl="0" indent="0" algn="ctr" defTabSz="889000">
            <a:lnSpc>
              <a:spcPct val="90000"/>
            </a:lnSpc>
            <a:spcBef>
              <a:spcPct val="0"/>
            </a:spcBef>
            <a:spcAft>
              <a:spcPct val="35000"/>
            </a:spcAft>
            <a:buNone/>
          </a:pPr>
          <a:r>
            <a:rPr lang="en-US" sz="2000" b="1" i="0" kern="1200"/>
            <a:t>Learning</a:t>
          </a:r>
          <a:endParaRPr lang="en-US" sz="2000" b="1" kern="1200"/>
        </a:p>
      </dsp:txBody>
      <dsp:txXfrm>
        <a:off x="3144368" y="463313"/>
        <a:ext cx="2857850" cy="1714710"/>
      </dsp:txXfrm>
    </dsp:sp>
    <dsp:sp modelId="{C9589A76-CE0F-49A3-AE05-D4A77942A47D}">
      <dsp:nvSpPr>
        <dsp:cNvPr id="0" name=""/>
        <dsp:cNvSpPr/>
      </dsp:nvSpPr>
      <dsp:spPr>
        <a:xfrm>
          <a:off x="1572550" y="2463809"/>
          <a:ext cx="2857850" cy="1714710"/>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en-US" sz="2000" b="1" i="0" kern="1200" dirty="0">
              <a:latin typeface="Arial" panose="020B0604020202020204"/>
            </a:rPr>
            <a:t>Tools</a:t>
          </a:r>
          <a:r>
            <a:rPr lang="en-US" sz="2000" b="1" kern="1200" spc="0" dirty="0">
              <a:latin typeface="Arial" panose="020B0604020202020204"/>
            </a:rPr>
            <a:t> and Resources</a:t>
          </a:r>
          <a:endParaRPr lang="en-US" sz="2000" b="1" kern="1200" spc="0" dirty="0"/>
        </a:p>
      </dsp:txBody>
      <dsp:txXfrm>
        <a:off x="1572550" y="2463809"/>
        <a:ext cx="2857850" cy="171471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925690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latin typeface="Arial"/>
              <a:cs typeface="Arial"/>
            </a:endParaRPr>
          </a:p>
        </p:txBody>
      </p:sp>
      <p:sp>
        <p:nvSpPr>
          <p:cNvPr id="4" name="Slide Number Placeholder 3"/>
          <p:cNvSpPr>
            <a:spLocks noGrp="1"/>
          </p:cNvSpPr>
          <p:nvPr>
            <p:ph type="sldNum" sz="quarter" idx="5"/>
          </p:nvPr>
        </p:nvSpPr>
        <p:spPr/>
        <p:txBody>
          <a:bodyPr/>
          <a:lstStyle/>
          <a:p>
            <a:fld id="{78A8CE01-25CD-CF42-9DCE-3A72820397E1}" type="slidenum">
              <a:rPr lang="en-US" smtClean="0"/>
              <a:pPr/>
              <a:t>10</a:t>
            </a:fld>
            <a:endParaRPr lang="en-US"/>
          </a:p>
        </p:txBody>
      </p:sp>
    </p:spTree>
    <p:extLst>
      <p:ext uri="{BB962C8B-B14F-4D97-AF65-F5344CB8AC3E}">
        <p14:creationId xmlns:p14="http://schemas.microsoft.com/office/powerpoint/2010/main" val="28091485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8CE01-25CD-CF42-9DCE-3A72820397E1}" type="slidenum">
              <a:rPr lang="en-US" smtClean="0"/>
              <a:pPr/>
              <a:t>11</a:t>
            </a:fld>
            <a:endParaRPr lang="en-US"/>
          </a:p>
        </p:txBody>
      </p:sp>
    </p:spTree>
    <p:extLst>
      <p:ext uri="{BB962C8B-B14F-4D97-AF65-F5344CB8AC3E}">
        <p14:creationId xmlns:p14="http://schemas.microsoft.com/office/powerpoint/2010/main" val="326506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8CE01-25CD-CF42-9DCE-3A72820397E1}" type="slidenum">
              <a:rPr lang="en-US" smtClean="0"/>
              <a:pPr/>
              <a:t>12</a:t>
            </a:fld>
            <a:endParaRPr lang="en-US"/>
          </a:p>
        </p:txBody>
      </p:sp>
    </p:spTree>
    <p:extLst>
      <p:ext uri="{BB962C8B-B14F-4D97-AF65-F5344CB8AC3E}">
        <p14:creationId xmlns:p14="http://schemas.microsoft.com/office/powerpoint/2010/main" val="1549113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B0D23-E148-2FE5-F4BD-21896571C1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1DF468-5AAD-7F29-9512-ACFBD154C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7A5AA1-296D-E258-BAF8-0D298FCDD52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FDA4D8-5C01-9852-73C5-BDB4F5EC40B8}"/>
              </a:ext>
            </a:extLst>
          </p:cNvPr>
          <p:cNvSpPr>
            <a:spLocks noGrp="1"/>
          </p:cNvSpPr>
          <p:nvPr>
            <p:ph type="sldNum" sz="quarter" idx="5"/>
          </p:nvPr>
        </p:nvSpPr>
        <p:spPr/>
        <p:txBody>
          <a:bodyPr/>
          <a:lstStyle/>
          <a:p>
            <a:fld id="{78A8CE01-25CD-CF42-9DCE-3A72820397E1}" type="slidenum">
              <a:rPr lang="en-US" smtClean="0"/>
              <a:pPr/>
              <a:t>13</a:t>
            </a:fld>
            <a:endParaRPr lang="en-US"/>
          </a:p>
        </p:txBody>
      </p:sp>
    </p:spTree>
    <p:extLst>
      <p:ext uri="{BB962C8B-B14F-4D97-AF65-F5344CB8AC3E}">
        <p14:creationId xmlns:p14="http://schemas.microsoft.com/office/powerpoint/2010/main" val="1449163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8CE01-25CD-CF42-9DCE-3A72820397E1}" type="slidenum">
              <a:rPr lang="en-US" smtClean="0"/>
              <a:pPr/>
              <a:t>14</a:t>
            </a:fld>
            <a:endParaRPr lang="en-US"/>
          </a:p>
        </p:txBody>
      </p:sp>
    </p:spTree>
    <p:extLst>
      <p:ext uri="{BB962C8B-B14F-4D97-AF65-F5344CB8AC3E}">
        <p14:creationId xmlns:p14="http://schemas.microsoft.com/office/powerpoint/2010/main" val="368064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fld id="{78A8CE01-25CD-CF42-9DCE-3A72820397E1}" type="slidenum">
              <a:rPr lang="en-US" smtClean="0"/>
              <a:pPr/>
              <a:t>15</a:t>
            </a:fld>
            <a:endParaRPr lang="en-US"/>
          </a:p>
        </p:txBody>
      </p:sp>
    </p:spTree>
    <p:extLst>
      <p:ext uri="{BB962C8B-B14F-4D97-AF65-F5344CB8AC3E}">
        <p14:creationId xmlns:p14="http://schemas.microsoft.com/office/powerpoint/2010/main" val="143600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a:latin typeface="Calibri"/>
                <a:ea typeface="Calibri"/>
                <a:cs typeface="Calibri"/>
              </a:rPr>
            </a:b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78A8CE01-25CD-CF42-9DCE-3A72820397E1}" type="slidenum">
              <a:rPr lang="en-US" smtClean="0"/>
              <a:pPr/>
              <a:t>16</a:t>
            </a:fld>
            <a:endParaRPr lang="en-US"/>
          </a:p>
        </p:txBody>
      </p:sp>
    </p:spTree>
    <p:extLst>
      <p:ext uri="{BB962C8B-B14F-4D97-AF65-F5344CB8AC3E}">
        <p14:creationId xmlns:p14="http://schemas.microsoft.com/office/powerpoint/2010/main" val="50078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8CE01-25CD-CF42-9DCE-3A72820397E1}" type="slidenum">
              <a:rPr lang="en-US" smtClean="0"/>
              <a:pPr/>
              <a:t>17</a:t>
            </a:fld>
            <a:endParaRPr lang="en-US"/>
          </a:p>
        </p:txBody>
      </p:sp>
    </p:spTree>
    <p:extLst>
      <p:ext uri="{BB962C8B-B14F-4D97-AF65-F5344CB8AC3E}">
        <p14:creationId xmlns:p14="http://schemas.microsoft.com/office/powerpoint/2010/main" val="401013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8CE01-25CD-CF42-9DCE-3A72820397E1}" type="slidenum">
              <a:rPr lang="en-US" smtClean="0"/>
              <a:pPr/>
              <a:t>18</a:t>
            </a:fld>
            <a:endParaRPr lang="en-US"/>
          </a:p>
        </p:txBody>
      </p:sp>
    </p:spTree>
    <p:extLst>
      <p:ext uri="{BB962C8B-B14F-4D97-AF65-F5344CB8AC3E}">
        <p14:creationId xmlns:p14="http://schemas.microsoft.com/office/powerpoint/2010/main" val="1971183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a:p>
        </p:txBody>
      </p:sp>
    </p:spTree>
    <p:extLst>
      <p:ext uri="{BB962C8B-B14F-4D97-AF65-F5344CB8AC3E}">
        <p14:creationId xmlns:p14="http://schemas.microsoft.com/office/powerpoint/2010/main" val="1022415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767113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E732C-F13B-07B3-39F0-6F7DAC55FF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2ABCC-8240-1AE4-FCDB-C6696682883F}"/>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38C29D93-878B-B01F-9A5B-D4F9123BD42F}"/>
              </a:ext>
            </a:extLst>
          </p:cNvPr>
          <p:cNvSpPr>
            <a:spLocks noGrp="1"/>
          </p:cNvSpPr>
          <p:nvPr>
            <p:ph type="body" idx="1"/>
          </p:nvPr>
        </p:nvSpPr>
        <p:spPr/>
        <p:txBody>
          <a:bodyPr/>
          <a:lstStyle/>
          <a:p>
            <a:pPr marL="158750" indent="0">
              <a:buNone/>
            </a:pPr>
            <a:endParaRPr lang="en-US" sz="1200" b="0" i="0" u="none" strike="noStrike" kern="1200" cap="none">
              <a:solidFill>
                <a:srgbClr val="024C68"/>
              </a:solidFill>
              <a:latin typeface="Calibri"/>
              <a:ea typeface="Arial"/>
              <a:cs typeface="Arial"/>
              <a:sym typeface="Arial"/>
            </a:endParaRPr>
          </a:p>
        </p:txBody>
      </p:sp>
      <p:sp>
        <p:nvSpPr>
          <p:cNvPr id="4" name="Slide Number Placeholder 3">
            <a:extLst>
              <a:ext uri="{FF2B5EF4-FFF2-40B4-BE49-F238E27FC236}">
                <a16:creationId xmlns:a16="http://schemas.microsoft.com/office/drawing/2014/main" id="{BD3E5FB0-6912-2D14-A0D6-AAC93379349A}"/>
              </a:ext>
            </a:extLst>
          </p:cNvPr>
          <p:cNvSpPr>
            <a:spLocks noGrp="1"/>
          </p:cNvSpPr>
          <p:nvPr>
            <p:ph type="sldNum" idx="12"/>
          </p:nvPr>
        </p:nvSpPr>
        <p:spPr/>
        <p:txBody>
          <a:bodyPr/>
          <a:lstStyle/>
          <a:p>
            <a:pPr algn="r"/>
            <a:fld id="{00000000-1234-1234-1234-123412341234}" type="slidenum">
              <a:rPr lang="en-US" sz="1200" smtClean="0">
                <a:solidFill>
                  <a:schemeClr val="dk1"/>
                </a:solidFill>
              </a:rPr>
              <a:pPr algn="r"/>
              <a:t>20</a:t>
            </a:fld>
            <a:endParaRPr lang="en-US" sz="1200">
              <a:solidFill>
                <a:schemeClr val="dk1"/>
              </a:solidFill>
            </a:endParaRPr>
          </a:p>
        </p:txBody>
      </p:sp>
    </p:spTree>
    <p:extLst>
      <p:ext uri="{BB962C8B-B14F-4D97-AF65-F5344CB8AC3E}">
        <p14:creationId xmlns:p14="http://schemas.microsoft.com/office/powerpoint/2010/main" val="3151370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a:buFontTx/>
              <a:buNone/>
            </a:pPr>
            <a:r>
              <a:rPr lang="en-US"/>
              <a:t>Two charts summarize caregiver coordination burden. A donut chart shows weekly hours spent on coordination tasks: 41% of respondents spend 5–10 hours per week, 22% spend fewer than 5 hours, 20% spend 11–20 hours, and 17% spend more than 20 hours. A horizontal bar chart highlights the most time-consuming tasks: managing medications and refills (135 respondents, 50%), scheduling appointments (124, 46%), paperwork and forms (88, 32%), tracking records (81, 30%), calling doctors' offices (80, 29%), following up (77, 28%), finding providers (56, 21%), and calling insurance companies (47, 17%). Overall, the data show that many caregivers spend significant time coordinating care, with medication management and appointment scheduling being the most burdensome activities.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DE42C-5744-40B2-85D9-D2A27DB12D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017604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FB52F-BCF8-01D5-D5EE-53D38FF12C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B87B1-D3E4-3A34-20D1-2538CD8032CD}"/>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6A18AC71-445E-2B02-CD46-A5EEDFE223E5}"/>
              </a:ext>
            </a:extLst>
          </p:cNvPr>
          <p:cNvSpPr>
            <a:spLocks noGrp="1"/>
          </p:cNvSpPr>
          <p:nvPr>
            <p:ph type="body" idx="1"/>
          </p:nvPr>
        </p:nvSpPr>
        <p:spPr/>
        <p:txBody>
          <a:bodyPr/>
          <a:lstStyle/>
          <a:p>
            <a:pPr marL="0" indent="0">
              <a:buFontTx/>
              <a:buNone/>
            </a:pPr>
            <a:r>
              <a:rPr lang="en-US"/>
              <a:t>Two charts summarize caregivers’ perceptions of care coordination and the challenges they face. A donut chart shows how organized care feels: 47% of respondents describe care as somewhat organized, 21% as very organized, 23% as somewhat fragmented, and 9% as very fragmented. A horizontal bar chart highlights the top coordination challenges: lack of time (130 respondents, 48%), managing information across multiple systems (110, 40%), too many providers involved (82, 30%), insurance complexity (78, 29%), care changes or emergencies (63, 23%), having no single coordinator (60, 22%), and difficulty reaching healthcare offices (56, 21%). Overall, while most caregivers report that care feels at least somewhat organized, many still face significant coordination challenges, particularly time constraints and managing information across different systems.</a:t>
            </a:r>
          </a:p>
        </p:txBody>
      </p:sp>
      <p:sp>
        <p:nvSpPr>
          <p:cNvPr id="4" name="Slide Number Placeholder 3">
            <a:extLst>
              <a:ext uri="{FF2B5EF4-FFF2-40B4-BE49-F238E27FC236}">
                <a16:creationId xmlns:a16="http://schemas.microsoft.com/office/drawing/2014/main" id="{BEA57E9A-D514-8043-EBB7-C087F7C5F1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DE42C-5744-40B2-85D9-D2A27DB12D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81695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a:buFontTx/>
              <a:buNone/>
            </a:pPr>
            <a:r>
              <a:rPr lang="en-US" sz="1200" kern="1200">
                <a:latin typeface="Open Sans"/>
                <a:ea typeface="Open Sans"/>
                <a:cs typeface="Open Sans"/>
                <a:sym typeface="Open Sans"/>
              </a:rPr>
              <a:t>Horizontal bar chart showing technology currently used by caregivers for care coordination (272 respondents total). The most commonly used tools are smartphone apps (197 respondents, 72%) and online patient portals (185, 68%). Other technologies include telehealth or virtual visits (121, 44%), remote monitoring tools (111, 41%), online support groups (107, 39%), and communication support tools (64, 24%). Ten percent of respondents (27) report using no technology, while 7% (20) have hired a paid care coordinator. Overall, the data indicate that caregivers rely heavily on digital tools, particularly mobile apps and patient portals, to manage care.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DE42C-5744-40B2-85D9-D2A27DB12D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6907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FDEB2-B10C-053F-B258-AEA61FA938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1BAA7-166A-1DEC-57AB-0D90A1764711}"/>
              </a:ext>
            </a:extLst>
          </p:cNvPr>
          <p:cNvSpPr>
            <a:spLocks noGrp="1" noRot="1" noChangeAspect="1"/>
          </p:cNvSpPr>
          <p:nvPr>
            <p:ph type="sldImg"/>
          </p:nvPr>
        </p:nvSpPr>
        <p:spPr>
          <a:xfrm>
            <a:off x="381000" y="685800"/>
            <a:ext cx="6096000" cy="3429000"/>
          </a:xfrm>
        </p:spPr>
        <p:txBody>
          <a:bodyPr/>
          <a:lstStyle/>
          <a:p>
            <a:endParaRPr lang="en-US"/>
          </a:p>
        </p:txBody>
      </p:sp>
      <p:sp>
        <p:nvSpPr>
          <p:cNvPr id="3" name="Notes Placeholder 2">
            <a:extLst>
              <a:ext uri="{FF2B5EF4-FFF2-40B4-BE49-F238E27FC236}">
                <a16:creationId xmlns:a16="http://schemas.microsoft.com/office/drawing/2014/main" id="{A78F2267-8C7B-D017-F745-02BDC31BE6B2}"/>
              </a:ext>
            </a:extLst>
          </p:cNvPr>
          <p:cNvSpPr>
            <a:spLocks noGrp="1"/>
          </p:cNvSpPr>
          <p:nvPr>
            <p:ph type="body" idx="1"/>
          </p:nvPr>
        </p:nvSpPr>
        <p:spPr/>
        <p:txBody>
          <a:bodyPr/>
          <a:lstStyle/>
          <a:p>
            <a:pPr marL="0" indent="0">
              <a:buFontTx/>
              <a:buNone/>
            </a:pPr>
            <a:r>
              <a:rPr lang="en-US"/>
              <a:t>Horizontal bar chart showing the care coordination tasks caregivers would most like help delegating. The most frequently selected tasks are tracking follow-ups or care plans (116 respondents, 43%), finding services or providers (115, 43%), managing prescription refills (115, 43%), coordinating between doctors (111, 41%), scheduling appointments (106, 40%), and calling insurance companies (100, 37%). Fewer respondents would like help with speaking to healthcare offices on their behalf (59, 22%). Twenty-one percent (55 respondents) indicated they would prefer to handle these tasks themselves. Overall, caregivers express the greatest interest in delegating administrative and coordination-related responsibilities that require ongoing tracking, communication, and navigation of healthcare systems.</a:t>
            </a:r>
          </a:p>
        </p:txBody>
      </p:sp>
      <p:sp>
        <p:nvSpPr>
          <p:cNvPr id="4" name="Slide Number Placeholder 3">
            <a:extLst>
              <a:ext uri="{FF2B5EF4-FFF2-40B4-BE49-F238E27FC236}">
                <a16:creationId xmlns:a16="http://schemas.microsoft.com/office/drawing/2014/main" id="{D1CDFFA6-95BE-3508-F875-4214C4A55B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DE42C-5744-40B2-85D9-D2A27DB12D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69484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a:buFontTx/>
              <a:buNone/>
            </a:pPr>
            <a:r>
              <a:rPr lang="en-US"/>
              <a:t>Donut chart showing caregivers’ use of artificial intelligence (AI) for caregiving. Overall, 59% of respondents have used AI in some capacity. One-third of respondents (33%, 91 people) report using AI regularly, while 26% (70 people) have used it once or twice. Among those who have not used AI, 17% (45 people) say they are interested in trying it, and 24% (66 people) are not interested. The chart highlights that a majority of caregivers have already experimented with AI, with regular use being more common than occasional use.</a:t>
            </a:r>
          </a:p>
          <a:p>
            <a:pPr marL="0" indent="0">
              <a:buFontTx/>
              <a:buNone/>
            </a:pPr>
            <a:endParaRPr lang="en-US"/>
          </a:p>
          <a:p>
            <a:pPr marL="0" indent="0">
              <a:buFontTx/>
              <a:buNone/>
            </a:pPr>
            <a:r>
              <a:rPr lang="en-US"/>
              <a:t>Horizontal bar chart showing how caregivers are using artificial intelligence (AI). The most common use is understanding a diagnosis (121 respondents, 44%), followed by preparing questions for doctors (86, 32%), organizing medical information (73, 27%), receiving emotional support (66, 24%), writing insurance appeals (59, 22%), and obtaining administrative or care coordination assistance (58, 21%). Overall, caregivers most often use AI to better understand health information and prepare for interactions with healthcare providers, with additional use cases focused on organization, support, and navigating administrative tasks.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DE42C-5744-40B2-85D9-D2A27DB12D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3741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indent="0">
              <a:buFontTx/>
              <a:buNone/>
            </a:pPr>
            <a:r>
              <a:rPr lang="en-US"/>
              <a:t>Horizontal bar chart showing barriers to adopting caregiving technology and AI tools. The most commonly reported barriers are cost (117 respondents, 43%), uncertainty about which tools to trust (114, 42%), and privacy and security concerns (110, 40%). Other barriers include not having time to research available options (92, 34%), technology being too complicated to use (69, 25%), resistance from the care recipient (66, 24%), and a preference for non-digital approaches (37, 14%). Overall, caregivers are most concerned about affordability, trustworthiness, and data privacy when considering technology solutions.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DE42C-5744-40B2-85D9-D2A27DB12D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1059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9DE42C-5744-40B2-85D9-D2A27DB12D5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76948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9F01-6D04-6A22-DC0D-C2FE85FD6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9E7C42-ECAB-4FEE-DABF-3BCE9ED3C4B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5D16EDA-6A95-CF59-FE0F-29F27B1B9A61}"/>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31730966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13651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765E0-9319-65AA-611D-4081DF9D0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210D9-6196-CEBC-CB76-69406FF05E5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B3406D7-98A3-BCFE-4AFB-819E79F65DB5}"/>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988541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0849081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63254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172416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52716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681A7-FF22-E31E-BCFE-26B6FA9FA8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77CEE7-2DAE-6F0B-730C-4D8CB950976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B269384-6E20-023B-78FF-F495B1ACB13C}"/>
              </a:ext>
            </a:extLst>
          </p:cNvPr>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20863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lnSpc>
                <a:spcPct val="90000"/>
              </a:lnSpc>
              <a:spcBef>
                <a:spcPts val="1000"/>
              </a:spcBef>
              <a:buNone/>
            </a:pPr>
            <a:endParaRPr lang="en-US"/>
          </a:p>
        </p:txBody>
      </p:sp>
    </p:spTree>
    <p:extLst>
      <p:ext uri="{BB962C8B-B14F-4D97-AF65-F5344CB8AC3E}">
        <p14:creationId xmlns:p14="http://schemas.microsoft.com/office/powerpoint/2010/main" val="966937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a:p>
        </p:txBody>
      </p:sp>
    </p:spTree>
    <p:extLst>
      <p:ext uri="{BB962C8B-B14F-4D97-AF65-F5344CB8AC3E}">
        <p14:creationId xmlns:p14="http://schemas.microsoft.com/office/powerpoint/2010/main" val="72392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8CE01-25CD-CF42-9DCE-3A72820397E1}" type="slidenum">
              <a:rPr lang="en-US" smtClean="0"/>
              <a:pPr/>
              <a:t>9</a:t>
            </a:fld>
            <a:endParaRPr lang="en-US"/>
          </a:p>
        </p:txBody>
      </p:sp>
    </p:spTree>
    <p:extLst>
      <p:ext uri="{BB962C8B-B14F-4D97-AF65-F5344CB8AC3E}">
        <p14:creationId xmlns:p14="http://schemas.microsoft.com/office/powerpoint/2010/main" val="2988480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1-Title slide">
  <p:cSld name="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0" y="3090908"/>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1" y="4608214"/>
            <a:ext cx="4142873" cy="1714209"/>
          </a:xfrm>
          <a:prstGeom prst="rect">
            <a:avLst/>
          </a:prstGeom>
          <a:noFill/>
          <a:ln>
            <a:noFill/>
          </a:ln>
        </p:spPr>
        <p:txBody>
          <a:bodyPr spcFirstLastPara="1" wrap="square" lIns="91425" tIns="45700" rIns="91425" bIns="45700" anchor="t" anchorCtr="0">
            <a:normAutofit/>
          </a:bodyPr>
          <a:lstStyle>
            <a:lvl1pPr marL="227013" lvl="0" indent="1588" algn="l">
              <a:lnSpc>
                <a:spcPct val="90000"/>
              </a:lnSpc>
              <a:spcBef>
                <a:spcPts val="1000"/>
              </a:spcBef>
              <a:spcAft>
                <a:spcPts val="0"/>
              </a:spcAft>
              <a:buClr>
                <a:schemeClr val="dk1"/>
              </a:buClr>
              <a:buSzPts val="2000"/>
              <a:buNone/>
              <a:defRPr sz="2000">
                <a:latin typeface="+mj-l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 name="Google Shape;15;p27" descr="Administration for Community Living logo&#10;">
            <a:extLst>
              <a:ext uri="{FF2B5EF4-FFF2-40B4-BE49-F238E27FC236}">
                <a16:creationId xmlns:a16="http://schemas.microsoft.com/office/drawing/2014/main" id="{055A67CA-4E63-17C0-1ED2-ACD17465ECED}"/>
              </a:ext>
            </a:extLst>
          </p:cNvPr>
          <p:cNvPicPr preferRelativeResize="0"/>
          <p:nvPr userDrawn="1"/>
        </p:nvPicPr>
        <p:blipFill>
          <a:blip r:embed="rId2"/>
          <a:srcRect/>
          <a:stretch/>
        </p:blipFill>
        <p:spPr>
          <a:xfrm>
            <a:off x="10469895" y="5760517"/>
            <a:ext cx="1359785" cy="561767"/>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0" y="4416471"/>
            <a:ext cx="4539558" cy="45719"/>
          </a:xfrm>
          <a:prstGeom prst="rect">
            <a:avLst/>
          </a:prstGeom>
          <a:solidFill>
            <a:srgbClr val="0751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g object 16"/>
          <p:cNvSpPr/>
          <p:nvPr/>
        </p:nvSpPr>
        <p:spPr>
          <a:xfrm>
            <a:off x="609600" y="265175"/>
            <a:ext cx="0" cy="474980"/>
          </a:xfrm>
          <a:custGeom>
            <a:avLst/>
            <a:gdLst/>
            <a:ahLst/>
            <a:cxnLst/>
            <a:rect l="l" t="t" r="r" b="b"/>
            <a:pathLst>
              <a:path h="474980">
                <a:moveTo>
                  <a:pt x="0" y="0"/>
                </a:moveTo>
                <a:lnTo>
                  <a:pt x="0" y="474725"/>
                </a:lnTo>
              </a:path>
            </a:pathLst>
          </a:custGeom>
          <a:ln w="57912">
            <a:solidFill>
              <a:srgbClr val="EC5827"/>
            </a:solidFill>
          </a:ln>
        </p:spPr>
        <p:txBody>
          <a:bodyPr wrap="square" lIns="0" tIns="0" rIns="0" bIns="0" rtlCol="0"/>
          <a:lstStyle/>
          <a:p>
            <a:endParaRPr/>
          </a:p>
        </p:txBody>
      </p:sp>
      <p:sp>
        <p:nvSpPr>
          <p:cNvPr id="17" name="bg object 17"/>
          <p:cNvSpPr/>
          <p:nvPr/>
        </p:nvSpPr>
        <p:spPr>
          <a:xfrm>
            <a:off x="496321" y="6553905"/>
            <a:ext cx="41910" cy="34290"/>
          </a:xfrm>
          <a:custGeom>
            <a:avLst/>
            <a:gdLst/>
            <a:ahLst/>
            <a:cxnLst/>
            <a:rect l="l" t="t" r="r" b="b"/>
            <a:pathLst>
              <a:path w="41909" h="34290">
                <a:moveTo>
                  <a:pt x="41723" y="0"/>
                </a:moveTo>
                <a:lnTo>
                  <a:pt x="0" y="0"/>
                </a:lnTo>
                <a:lnTo>
                  <a:pt x="0" y="33700"/>
                </a:lnTo>
                <a:lnTo>
                  <a:pt x="41723" y="33700"/>
                </a:lnTo>
                <a:lnTo>
                  <a:pt x="41723" y="0"/>
                </a:lnTo>
                <a:close/>
              </a:path>
            </a:pathLst>
          </a:custGeom>
          <a:solidFill>
            <a:srgbClr val="EB4521"/>
          </a:solidFill>
        </p:spPr>
        <p:txBody>
          <a:bodyPr wrap="square" lIns="0" tIns="0" rIns="0" bIns="0" rtlCol="0"/>
          <a:lstStyle/>
          <a:p>
            <a:endParaRPr/>
          </a:p>
        </p:txBody>
      </p:sp>
      <p:sp>
        <p:nvSpPr>
          <p:cNvPr id="18" name="bg object 18"/>
          <p:cNvSpPr/>
          <p:nvPr/>
        </p:nvSpPr>
        <p:spPr>
          <a:xfrm>
            <a:off x="595173" y="6553905"/>
            <a:ext cx="41910" cy="34290"/>
          </a:xfrm>
          <a:custGeom>
            <a:avLst/>
            <a:gdLst/>
            <a:ahLst/>
            <a:cxnLst/>
            <a:rect l="l" t="t" r="r" b="b"/>
            <a:pathLst>
              <a:path w="41909" h="34290">
                <a:moveTo>
                  <a:pt x="41723" y="0"/>
                </a:moveTo>
                <a:lnTo>
                  <a:pt x="0" y="0"/>
                </a:lnTo>
                <a:lnTo>
                  <a:pt x="0" y="33700"/>
                </a:lnTo>
                <a:lnTo>
                  <a:pt x="41723" y="33700"/>
                </a:lnTo>
                <a:lnTo>
                  <a:pt x="41723" y="0"/>
                </a:lnTo>
                <a:close/>
              </a:path>
            </a:pathLst>
          </a:custGeom>
          <a:solidFill>
            <a:srgbClr val="EB4521"/>
          </a:solidFill>
        </p:spPr>
        <p:txBody>
          <a:bodyPr wrap="square" lIns="0" tIns="0" rIns="0" bIns="0" rtlCol="0"/>
          <a:lstStyle/>
          <a:p>
            <a:endParaRPr/>
          </a:p>
        </p:txBody>
      </p:sp>
      <p:sp>
        <p:nvSpPr>
          <p:cNvPr id="19" name="bg object 19"/>
          <p:cNvSpPr/>
          <p:nvPr/>
        </p:nvSpPr>
        <p:spPr>
          <a:xfrm>
            <a:off x="482782" y="6125045"/>
            <a:ext cx="254635" cy="331470"/>
          </a:xfrm>
          <a:custGeom>
            <a:avLst/>
            <a:gdLst/>
            <a:ahLst/>
            <a:cxnLst/>
            <a:rect l="l" t="t" r="r" b="b"/>
            <a:pathLst>
              <a:path w="254634" h="331470">
                <a:moveTo>
                  <a:pt x="126203" y="0"/>
                </a:moveTo>
                <a:lnTo>
                  <a:pt x="82047" y="5716"/>
                </a:lnTo>
                <a:lnTo>
                  <a:pt x="45274" y="23334"/>
                </a:lnTo>
                <a:lnTo>
                  <a:pt x="20193" y="53555"/>
                </a:lnTo>
                <a:lnTo>
                  <a:pt x="11112" y="97079"/>
                </a:lnTo>
                <a:lnTo>
                  <a:pt x="21199" y="139081"/>
                </a:lnTo>
                <a:lnTo>
                  <a:pt x="47424" y="165136"/>
                </a:lnTo>
                <a:lnTo>
                  <a:pt x="84570" y="179289"/>
                </a:lnTo>
                <a:lnTo>
                  <a:pt x="127422" y="185584"/>
                </a:lnTo>
                <a:lnTo>
                  <a:pt x="160592" y="190729"/>
                </a:lnTo>
                <a:lnTo>
                  <a:pt x="182053" y="199326"/>
                </a:lnTo>
                <a:lnTo>
                  <a:pt x="193606" y="212230"/>
                </a:lnTo>
                <a:lnTo>
                  <a:pt x="197057" y="230297"/>
                </a:lnTo>
                <a:lnTo>
                  <a:pt x="190927" y="252503"/>
                </a:lnTo>
                <a:lnTo>
                  <a:pt x="175048" y="267078"/>
                </a:lnTo>
                <a:lnTo>
                  <a:pt x="153185" y="275141"/>
                </a:lnTo>
                <a:lnTo>
                  <a:pt x="129102" y="277810"/>
                </a:lnTo>
                <a:lnTo>
                  <a:pt x="100307" y="275113"/>
                </a:lnTo>
                <a:lnTo>
                  <a:pt x="79030" y="266378"/>
                </a:lnTo>
                <a:lnTo>
                  <a:pt x="65055" y="250641"/>
                </a:lnTo>
                <a:lnTo>
                  <a:pt x="58161" y="226937"/>
                </a:lnTo>
                <a:lnTo>
                  <a:pt x="0" y="233097"/>
                </a:lnTo>
                <a:lnTo>
                  <a:pt x="10771" y="275220"/>
                </a:lnTo>
                <a:lnTo>
                  <a:pt x="34583" y="305902"/>
                </a:lnTo>
                <a:lnTo>
                  <a:pt x="73379" y="324662"/>
                </a:lnTo>
                <a:lnTo>
                  <a:pt x="129102" y="331023"/>
                </a:lnTo>
                <a:lnTo>
                  <a:pt x="175462" y="325301"/>
                </a:lnTo>
                <a:lnTo>
                  <a:pt x="215537" y="307372"/>
                </a:lnTo>
                <a:lnTo>
                  <a:pt x="243641" y="276086"/>
                </a:lnTo>
                <a:lnTo>
                  <a:pt x="254086" y="230297"/>
                </a:lnTo>
                <a:lnTo>
                  <a:pt x="245553" y="184565"/>
                </a:lnTo>
                <a:lnTo>
                  <a:pt x="221362" y="156607"/>
                </a:lnTo>
                <a:lnTo>
                  <a:pt x="182589" y="141407"/>
                </a:lnTo>
                <a:lnTo>
                  <a:pt x="130309" y="133952"/>
                </a:lnTo>
                <a:lnTo>
                  <a:pt x="99941" y="129276"/>
                </a:lnTo>
                <a:lnTo>
                  <a:pt x="81062" y="122147"/>
                </a:lnTo>
                <a:lnTo>
                  <a:pt x="71336" y="111795"/>
                </a:lnTo>
                <a:lnTo>
                  <a:pt x="68427" y="97452"/>
                </a:lnTo>
                <a:lnTo>
                  <a:pt x="74396" y="75406"/>
                </a:lnTo>
                <a:lnTo>
                  <a:pt x="89158" y="61995"/>
                </a:lnTo>
                <a:lnTo>
                  <a:pt x="107999" y="55253"/>
                </a:lnTo>
                <a:lnTo>
                  <a:pt x="126203" y="53212"/>
                </a:lnTo>
                <a:lnTo>
                  <a:pt x="154705" y="55785"/>
                </a:lnTo>
                <a:lnTo>
                  <a:pt x="175430" y="64272"/>
                </a:lnTo>
                <a:lnTo>
                  <a:pt x="188855" y="79830"/>
                </a:lnTo>
                <a:lnTo>
                  <a:pt x="195464" y="103612"/>
                </a:lnTo>
                <a:lnTo>
                  <a:pt x="253625" y="97452"/>
                </a:lnTo>
                <a:lnTo>
                  <a:pt x="243074" y="56668"/>
                </a:lnTo>
                <a:lnTo>
                  <a:pt x="219144" y="26008"/>
                </a:lnTo>
                <a:lnTo>
                  <a:pt x="180599" y="6707"/>
                </a:lnTo>
                <a:lnTo>
                  <a:pt x="126203" y="0"/>
                </a:lnTo>
                <a:close/>
              </a:path>
            </a:pathLst>
          </a:custGeom>
          <a:solidFill>
            <a:srgbClr val="EB4521"/>
          </a:solidFill>
        </p:spPr>
        <p:txBody>
          <a:bodyPr wrap="square" lIns="0" tIns="0" rIns="0" bIns="0" rtlCol="0"/>
          <a:lstStyle/>
          <a:p>
            <a:endParaRPr/>
          </a:p>
        </p:txBody>
      </p:sp>
      <p:sp>
        <p:nvSpPr>
          <p:cNvPr id="20" name="bg object 20"/>
          <p:cNvSpPr/>
          <p:nvPr/>
        </p:nvSpPr>
        <p:spPr>
          <a:xfrm>
            <a:off x="695145" y="6553905"/>
            <a:ext cx="41910" cy="34290"/>
          </a:xfrm>
          <a:custGeom>
            <a:avLst/>
            <a:gdLst/>
            <a:ahLst/>
            <a:cxnLst/>
            <a:rect l="l" t="t" r="r" b="b"/>
            <a:pathLst>
              <a:path w="41909" h="34290">
                <a:moveTo>
                  <a:pt x="41723" y="0"/>
                </a:moveTo>
                <a:lnTo>
                  <a:pt x="0" y="0"/>
                </a:lnTo>
                <a:lnTo>
                  <a:pt x="0" y="33700"/>
                </a:lnTo>
                <a:lnTo>
                  <a:pt x="41723" y="33700"/>
                </a:lnTo>
                <a:lnTo>
                  <a:pt x="41723" y="0"/>
                </a:lnTo>
                <a:close/>
              </a:path>
            </a:pathLst>
          </a:custGeom>
          <a:solidFill>
            <a:srgbClr val="EB452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bg1"/>
                </a:solidFill>
                <a:latin typeface="Arial Unicode MS"/>
                <a:cs typeface="Arial Unicode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r>
              <a:rPr lang="en-US"/>
              <a:t>DRAFT - NOT FOR DISTRIBUTION</a:t>
            </a:r>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defRPr sz="1200" b="0" i="0">
                <a:solidFill>
                  <a:srgbClr val="BEBEBE"/>
                </a:solidFill>
                <a:latin typeface="Arial Unicode MS"/>
                <a:cs typeface="Arial Unicode MS"/>
              </a:defRPr>
            </a:lvl1pPr>
          </a:lstStyle>
          <a:p>
            <a:pPr algn="ctr">
              <a:lnSpc>
                <a:spcPts val="1240"/>
              </a:lnSpc>
            </a:pPr>
            <a:r>
              <a:rPr spc="-125"/>
              <a:t>Page</a:t>
            </a:r>
          </a:p>
          <a:p>
            <a:pPr marL="19050" algn="ctr">
              <a:lnSpc>
                <a:spcPct val="100000"/>
              </a:lnSpc>
              <a:spcBef>
                <a:spcPts val="420"/>
              </a:spcBef>
            </a:pPr>
            <a:fld id="{81D60167-4931-47E6-BA6A-407CBD079E47}" type="slidenum">
              <a:rPr sz="1100" spc="-55" dirty="0"/>
              <a:t>‹#›</a:t>
            </a:fld>
            <a:endParaRPr sz="1100"/>
          </a:p>
        </p:txBody>
      </p:sp>
    </p:spTree>
    <p:extLst>
      <p:ext uri="{BB962C8B-B14F-4D97-AF65-F5344CB8AC3E}">
        <p14:creationId xmlns:p14="http://schemas.microsoft.com/office/powerpoint/2010/main" val="32259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59468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514E86-D280-C036-2131-DFCF32BD5EC9}"/>
              </a:ext>
            </a:extLst>
          </p:cNvPr>
          <p:cNvPicPr>
            <a:picLocks noChangeAspect="1"/>
          </p:cNvPicPr>
          <p:nvPr userDrawn="1"/>
        </p:nvPicPr>
        <p:blipFill>
          <a:blip r:embed="rId2"/>
          <a:stretch>
            <a:fillRect/>
          </a:stretch>
        </p:blipFill>
        <p:spPr>
          <a:xfrm>
            <a:off x="0" y="4661485"/>
            <a:ext cx="2663954" cy="2214412"/>
          </a:xfrm>
          <a:prstGeom prst="rect">
            <a:avLst/>
          </a:prstGeom>
        </p:spPr>
      </p:pic>
      <p:sp>
        <p:nvSpPr>
          <p:cNvPr id="3" name="Subtitle 2">
            <a:extLst>
              <a:ext uri="{FF2B5EF4-FFF2-40B4-BE49-F238E27FC236}">
                <a16:creationId xmlns:a16="http://schemas.microsoft.com/office/drawing/2014/main" id="{585BA0E2-963C-6145-AC50-6BCCC1FD980D}"/>
              </a:ext>
            </a:extLst>
          </p:cNvPr>
          <p:cNvSpPr>
            <a:spLocks noGrp="1"/>
          </p:cNvSpPr>
          <p:nvPr>
            <p:ph type="subTitle" idx="1" hasCustomPrompt="1"/>
          </p:nvPr>
        </p:nvSpPr>
        <p:spPr>
          <a:xfrm>
            <a:off x="856544" y="2882735"/>
            <a:ext cx="4831737" cy="1535112"/>
          </a:xfrm>
          <a:prstGeom prst="rect">
            <a:avLst/>
          </a:prstGeom>
        </p:spPr>
        <p:txBody>
          <a:bodyPr lIns="0" tIns="0" rIns="0" bIns="0"/>
          <a:lstStyle>
            <a:lvl1pPr marL="0" indent="0" algn="l">
              <a:spcBef>
                <a:spcPts val="0"/>
              </a:spcBef>
              <a:buNone/>
              <a:defRPr sz="2800" b="1">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6" name="Text Placeholder 5">
            <a:extLst>
              <a:ext uri="{FF2B5EF4-FFF2-40B4-BE49-F238E27FC236}">
                <a16:creationId xmlns:a16="http://schemas.microsoft.com/office/drawing/2014/main" id="{BF679FD0-7191-D847-95FD-3AE361498DCE}"/>
              </a:ext>
            </a:extLst>
          </p:cNvPr>
          <p:cNvSpPr>
            <a:spLocks noGrp="1"/>
          </p:cNvSpPr>
          <p:nvPr>
            <p:ph type="body" sz="quarter" idx="10" hasCustomPrompt="1"/>
          </p:nvPr>
        </p:nvSpPr>
        <p:spPr>
          <a:xfrm>
            <a:off x="856544" y="1249198"/>
            <a:ext cx="4831617" cy="1535112"/>
          </a:xfrm>
          <a:prstGeom prst="rect">
            <a:avLst/>
          </a:prstGeom>
        </p:spPr>
        <p:txBody>
          <a:bodyPr lIns="0" tIns="0" rIns="0" bIns="0"/>
          <a:lstStyle>
            <a:lvl1pPr marL="0" indent="0">
              <a:lnSpc>
                <a:spcPct val="80000"/>
              </a:lnSpc>
              <a:spcBef>
                <a:spcPts val="0"/>
              </a:spcBef>
              <a:buFontTx/>
              <a:buNone/>
              <a:defRPr sz="5400" b="1" i="0">
                <a:solidFill>
                  <a:srgbClr val="005492"/>
                </a:solidFill>
                <a:latin typeface="FUTURA MEDIUM" panose="020B0602020204020303" pitchFamily="34" charset="-79"/>
                <a:ea typeface="Source Serif Pro" panose="02040603050405020204" pitchFamily="18" charset="0"/>
                <a:cs typeface="FUTURA MEDIUM" panose="020B0602020204020303" pitchFamily="34" charset="-79"/>
              </a:defRPr>
            </a:lvl1pPr>
            <a:lvl2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2pPr>
            <a:lvl3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3pPr>
            <a:lvl4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4pPr>
            <a:lvl5pPr marL="0" indent="0">
              <a:spcBef>
                <a:spcPts val="0"/>
              </a:spcBef>
              <a:buFontTx/>
              <a:buNone/>
              <a:defRPr b="1" i="0">
                <a:solidFill>
                  <a:schemeClr val="bg1"/>
                </a:solidFill>
                <a:latin typeface="Source Serif Pro" panose="02040603050405020204" pitchFamily="18" charset="0"/>
                <a:ea typeface="Source Serif Pro" panose="02040603050405020204" pitchFamily="18" charset="0"/>
              </a:defRPr>
            </a:lvl5pPr>
          </a:lstStyle>
          <a:p>
            <a:pPr lvl="0"/>
            <a:r>
              <a:rPr lang="en-US"/>
              <a:t>Main Title</a:t>
            </a:r>
          </a:p>
        </p:txBody>
      </p:sp>
      <p:sp>
        <p:nvSpPr>
          <p:cNvPr id="9" name="Text Placeholder 8">
            <a:extLst>
              <a:ext uri="{FF2B5EF4-FFF2-40B4-BE49-F238E27FC236}">
                <a16:creationId xmlns:a16="http://schemas.microsoft.com/office/drawing/2014/main" id="{2F238310-1C56-A142-8F1F-00F43C4B8264}"/>
              </a:ext>
            </a:extLst>
          </p:cNvPr>
          <p:cNvSpPr>
            <a:spLocks noGrp="1"/>
          </p:cNvSpPr>
          <p:nvPr>
            <p:ph type="body" sz="quarter" idx="11" hasCustomPrompt="1"/>
          </p:nvPr>
        </p:nvSpPr>
        <p:spPr>
          <a:xfrm>
            <a:off x="856544" y="4581354"/>
            <a:ext cx="4714574" cy="347663"/>
          </a:xfrm>
          <a:prstGeom prst="rect">
            <a:avLst/>
          </a:prstGeom>
        </p:spPr>
        <p:txBody>
          <a:bodyPr lIns="0" tIns="0" rIns="0" bIns="0"/>
          <a:lstStyle>
            <a:lvl1pPr marL="0" indent="0">
              <a:spcBef>
                <a:spcPts val="0"/>
              </a:spcBef>
              <a:buFontTx/>
              <a:buNone/>
              <a:defRPr sz="1600" b="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a:t>PRESENTER</a:t>
            </a:r>
          </a:p>
        </p:txBody>
      </p:sp>
      <p:sp>
        <p:nvSpPr>
          <p:cNvPr id="19" name="Text Placeholder 8">
            <a:extLst>
              <a:ext uri="{FF2B5EF4-FFF2-40B4-BE49-F238E27FC236}">
                <a16:creationId xmlns:a16="http://schemas.microsoft.com/office/drawing/2014/main" id="{907EF46F-9926-A142-BB8B-0194F137A63D}"/>
              </a:ext>
            </a:extLst>
          </p:cNvPr>
          <p:cNvSpPr>
            <a:spLocks noGrp="1"/>
          </p:cNvSpPr>
          <p:nvPr>
            <p:ph type="body" sz="quarter" idx="12" hasCustomPrompt="1"/>
          </p:nvPr>
        </p:nvSpPr>
        <p:spPr>
          <a:xfrm>
            <a:off x="856544" y="5050593"/>
            <a:ext cx="3807637" cy="347663"/>
          </a:xfrm>
          <a:prstGeom prst="rect">
            <a:avLst/>
          </a:prstGeom>
        </p:spPr>
        <p:txBody>
          <a:bodyPr lIns="0" tIns="0" rIns="0" bIns="0"/>
          <a:lstStyle>
            <a:lvl1pPr marL="0" indent="0">
              <a:lnSpc>
                <a:spcPct val="95000"/>
              </a:lnSpc>
              <a:spcBef>
                <a:spcPts val="0"/>
              </a:spcBef>
              <a:buFontTx/>
              <a:buNone/>
              <a:defRPr sz="1600" b="0" i="1">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a:t>Title</a:t>
            </a:r>
          </a:p>
        </p:txBody>
      </p:sp>
      <p:sp>
        <p:nvSpPr>
          <p:cNvPr id="20" name="Text Placeholder 8">
            <a:extLst>
              <a:ext uri="{FF2B5EF4-FFF2-40B4-BE49-F238E27FC236}">
                <a16:creationId xmlns:a16="http://schemas.microsoft.com/office/drawing/2014/main" id="{600A883F-7D95-6F4F-9251-68B11E09338D}"/>
              </a:ext>
            </a:extLst>
          </p:cNvPr>
          <p:cNvSpPr>
            <a:spLocks noGrp="1"/>
          </p:cNvSpPr>
          <p:nvPr>
            <p:ph type="body" sz="quarter" idx="13" hasCustomPrompt="1"/>
          </p:nvPr>
        </p:nvSpPr>
        <p:spPr>
          <a:xfrm>
            <a:off x="856544" y="5578021"/>
            <a:ext cx="3807641" cy="347663"/>
          </a:xfrm>
          <a:prstGeom prst="rect">
            <a:avLst/>
          </a:prstGeom>
        </p:spPr>
        <p:txBody>
          <a:bodyPr lIns="0" tIns="0" rIns="0" bIns="0"/>
          <a:lstStyle>
            <a:lvl1pPr marL="0" indent="0">
              <a:spcBef>
                <a:spcPts val="0"/>
              </a:spcBef>
              <a:buFontTx/>
              <a:buNone/>
              <a:defRPr sz="1600" b="0">
                <a:solidFill>
                  <a:schemeClr val="tx1"/>
                </a:solidFill>
              </a:defRPr>
            </a:lvl1pPr>
            <a:lvl2pPr marL="0" indent="0">
              <a:spcBef>
                <a:spcPts val="0"/>
              </a:spcBef>
              <a:buFontTx/>
              <a:buNone/>
              <a:defRPr b="1">
                <a:solidFill>
                  <a:schemeClr val="bg1"/>
                </a:solidFill>
              </a:defRPr>
            </a:lvl2pPr>
            <a:lvl3pPr marL="0" indent="0">
              <a:spcBef>
                <a:spcPts val="0"/>
              </a:spcBef>
              <a:buFontTx/>
              <a:buNone/>
              <a:defRPr b="1">
                <a:solidFill>
                  <a:schemeClr val="bg1"/>
                </a:solidFill>
              </a:defRPr>
            </a:lvl3pPr>
            <a:lvl4pPr marL="0" indent="0">
              <a:spcBef>
                <a:spcPts val="0"/>
              </a:spcBef>
              <a:buFontTx/>
              <a:buNone/>
              <a:defRPr b="1">
                <a:solidFill>
                  <a:schemeClr val="bg1"/>
                </a:solidFill>
              </a:defRPr>
            </a:lvl4pPr>
            <a:lvl5pPr marL="0" indent="0">
              <a:spcBef>
                <a:spcPts val="0"/>
              </a:spcBef>
              <a:buFontTx/>
              <a:buNone/>
              <a:defRPr b="1">
                <a:solidFill>
                  <a:schemeClr val="bg1"/>
                </a:solidFill>
              </a:defRPr>
            </a:lvl5pPr>
          </a:lstStyle>
          <a:p>
            <a:pPr lvl="0"/>
            <a:r>
              <a:rPr lang="en-US"/>
              <a:t>Date</a:t>
            </a:r>
          </a:p>
        </p:txBody>
      </p:sp>
      <p:pic>
        <p:nvPicPr>
          <p:cNvPr id="2" name="Picture 1" descr="Blue text on a white background&#10;&#10;Description automatically generated">
            <a:extLst>
              <a:ext uri="{FF2B5EF4-FFF2-40B4-BE49-F238E27FC236}">
                <a16:creationId xmlns:a16="http://schemas.microsoft.com/office/drawing/2014/main" id="{05E1A8DF-B010-265E-5BCA-2D9436E2CA6D}"/>
              </a:ext>
            </a:extLst>
          </p:cNvPr>
          <p:cNvPicPr>
            <a:picLocks noChangeAspect="1"/>
          </p:cNvPicPr>
          <p:nvPr userDrawn="1"/>
        </p:nvPicPr>
        <p:blipFill>
          <a:blip r:embed="rId3"/>
          <a:stretch>
            <a:fillRect/>
          </a:stretch>
        </p:blipFill>
        <p:spPr>
          <a:xfrm>
            <a:off x="343308" y="321154"/>
            <a:ext cx="2663954" cy="511820"/>
          </a:xfrm>
          <a:prstGeom prst="rect">
            <a:avLst/>
          </a:prstGeom>
        </p:spPr>
      </p:pic>
      <p:pic>
        <p:nvPicPr>
          <p:cNvPr id="7" name="Picture 6">
            <a:extLst>
              <a:ext uri="{FF2B5EF4-FFF2-40B4-BE49-F238E27FC236}">
                <a16:creationId xmlns:a16="http://schemas.microsoft.com/office/drawing/2014/main" id="{BE876826-845E-A1F2-D6CC-203BB1294B77}"/>
              </a:ext>
            </a:extLst>
          </p:cNvPr>
          <p:cNvPicPr>
            <a:picLocks noChangeAspect="1"/>
          </p:cNvPicPr>
          <p:nvPr userDrawn="1"/>
        </p:nvPicPr>
        <p:blipFill>
          <a:blip r:embed="rId4"/>
          <a:stretch>
            <a:fillRect/>
          </a:stretch>
        </p:blipFill>
        <p:spPr>
          <a:xfrm>
            <a:off x="10359680" y="0"/>
            <a:ext cx="1844195" cy="1535112"/>
          </a:xfrm>
          <a:prstGeom prst="rect">
            <a:avLst/>
          </a:prstGeom>
        </p:spPr>
      </p:pic>
      <p:pic>
        <p:nvPicPr>
          <p:cNvPr id="11" name="Picture 10">
            <a:extLst>
              <a:ext uri="{FF2B5EF4-FFF2-40B4-BE49-F238E27FC236}">
                <a16:creationId xmlns:a16="http://schemas.microsoft.com/office/drawing/2014/main" id="{7F265BE6-C43F-32D1-5387-295A99977FB0}"/>
              </a:ext>
            </a:extLst>
          </p:cNvPr>
          <p:cNvPicPr>
            <a:picLocks noChangeAspect="1"/>
          </p:cNvPicPr>
          <p:nvPr userDrawn="1"/>
        </p:nvPicPr>
        <p:blipFill>
          <a:blip r:embed="rId5"/>
          <a:stretch>
            <a:fillRect/>
          </a:stretch>
        </p:blipFill>
        <p:spPr>
          <a:xfrm>
            <a:off x="7735046" y="2095491"/>
            <a:ext cx="3768683" cy="2687743"/>
          </a:xfrm>
          <a:prstGeom prst="rect">
            <a:avLst/>
          </a:prstGeom>
        </p:spPr>
      </p:pic>
    </p:spTree>
    <p:extLst>
      <p:ext uri="{BB962C8B-B14F-4D97-AF65-F5344CB8AC3E}">
        <p14:creationId xmlns:p14="http://schemas.microsoft.com/office/powerpoint/2010/main" val="2613645898"/>
      </p:ext>
    </p:extLst>
  </p:cSld>
  <p:clrMapOvr>
    <a:masterClrMapping/>
  </p:clrMapOvr>
  <p:extLst>
    <p:ext uri="{DCECCB84-F9BA-43D5-87BE-67443E8EF086}">
      <p15:sldGuideLst xmlns:p15="http://schemas.microsoft.com/office/powerpoint/2012/main">
        <p15:guide id="1" orient="horz" pos="2160">
          <p15:clr>
            <a:srgbClr val="FBAE40"/>
          </p15:clr>
        </p15:guide>
        <p15:guide id="2" pos="52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ic + Text">
    <p:spTree>
      <p:nvGrpSpPr>
        <p:cNvPr id="1" name=""/>
        <p:cNvGrpSpPr/>
        <p:nvPr/>
      </p:nvGrpSpPr>
      <p:grpSpPr>
        <a:xfrm>
          <a:off x="0" y="0"/>
          <a:ext cx="0" cy="0"/>
          <a:chOff x="0" y="0"/>
          <a:chExt cx="0" cy="0"/>
        </a:xfrm>
      </p:grpSpPr>
      <p:sp>
        <p:nvSpPr>
          <p:cNvPr id="13" name="Rectangle 1">
            <a:extLst>
              <a:ext uri="{FF2B5EF4-FFF2-40B4-BE49-F238E27FC236}">
                <a16:creationId xmlns:a16="http://schemas.microsoft.com/office/drawing/2014/main" id="{F4DE1297-8D76-F44D-B97F-1FE6BAC196EB}"/>
              </a:ext>
            </a:extLst>
          </p:cNvPr>
          <p:cNvSpPr/>
          <p:nvPr userDrawn="1"/>
        </p:nvSpPr>
        <p:spPr>
          <a:xfrm>
            <a:off x="0" y="0"/>
            <a:ext cx="5174163" cy="6857999"/>
          </a:xfrm>
          <a:prstGeom prst="rect">
            <a:avLst/>
          </a:prstGeom>
          <a:solidFill>
            <a:srgbClr val="00549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VN" sz="1800" b="1" i="0" u="none" strike="noStrike" kern="1200" cap="none" spc="0" baseline="0">
              <a:solidFill>
                <a:srgbClr val="FAFAFA"/>
              </a:solidFill>
              <a:uFillTx/>
              <a:latin typeface="Arial" pitchFamily="34"/>
            </a:endParaRPr>
          </a:p>
        </p:txBody>
      </p:sp>
      <p:sp>
        <p:nvSpPr>
          <p:cNvPr id="7" name="Content Placeholder 6">
            <a:extLst>
              <a:ext uri="{FF2B5EF4-FFF2-40B4-BE49-F238E27FC236}">
                <a16:creationId xmlns:a16="http://schemas.microsoft.com/office/drawing/2014/main" id="{80AB21D1-D528-A548-83B4-436090B6CDCD}"/>
              </a:ext>
            </a:extLst>
          </p:cNvPr>
          <p:cNvSpPr>
            <a:spLocks noGrp="1"/>
          </p:cNvSpPr>
          <p:nvPr>
            <p:ph sz="quarter" idx="12" hasCustomPrompt="1"/>
          </p:nvPr>
        </p:nvSpPr>
        <p:spPr>
          <a:xfrm>
            <a:off x="5805914" y="736827"/>
            <a:ext cx="3058968" cy="1161547"/>
          </a:xfrm>
          <a:prstGeom prst="rect">
            <a:avLst/>
          </a:prstGeom>
        </p:spPr>
        <p:txBody>
          <a:bodyPr lIns="0" tIns="0" rIns="0" bIns="0"/>
          <a:lstStyle>
            <a:lvl1pPr>
              <a:buFontTx/>
              <a:buNone/>
              <a:defRPr sz="2000" b="1">
                <a:latin typeface="+mj-lt"/>
              </a:defRPr>
            </a:lvl1pPr>
          </a:lstStyle>
          <a:p>
            <a:pPr lvl="0"/>
            <a:r>
              <a:rPr lang="en-US"/>
              <a:t>Create a chart</a:t>
            </a:r>
          </a:p>
        </p:txBody>
      </p:sp>
      <p:sp>
        <p:nvSpPr>
          <p:cNvPr id="12" name="Slide Number Placeholder 12">
            <a:extLst>
              <a:ext uri="{FF2B5EF4-FFF2-40B4-BE49-F238E27FC236}">
                <a16:creationId xmlns:a16="http://schemas.microsoft.com/office/drawing/2014/main" id="{E24B51B9-9F6A-F341-8FBF-510B318C134B}"/>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A7805D92-50F7-1C4B-94AB-03CD3C08F2BF}"/>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D2B5171-27C8-BA47-BB03-5FE947014329}"/>
              </a:ext>
            </a:extLst>
          </p:cNvPr>
          <p:cNvSpPr>
            <a:spLocks noGrp="1"/>
          </p:cNvSpPr>
          <p:nvPr>
            <p:ph type="body" sz="quarter" idx="13"/>
          </p:nvPr>
        </p:nvSpPr>
        <p:spPr>
          <a:xfrm>
            <a:off x="714703" y="2509520"/>
            <a:ext cx="4009697" cy="3700780"/>
          </a:xfrm>
          <a:prstGeom prst="rect">
            <a:avLst/>
          </a:prstGeom>
        </p:spPr>
        <p:txBody>
          <a:bodyPr lIns="0" tIns="0" rIns="0" bIns="0"/>
          <a:lstStyle>
            <a:lvl1pPr marL="0" indent="0" defTabSz="457200">
              <a:lnSpc>
                <a:spcPct val="100000"/>
              </a:lnSpc>
              <a:spcBef>
                <a:spcPts val="0"/>
              </a:spcBef>
              <a:buFontTx/>
              <a:buNone/>
              <a:tabLst>
                <a:tab pos="457200" algn="l"/>
              </a:tabLst>
              <a:defRPr sz="1600" b="0" i="0">
                <a:solidFill>
                  <a:schemeClr val="bg1"/>
                </a:solidFill>
                <a:latin typeface="Arial" panose="020B0604020202020204" pitchFamily="34" charset="0"/>
                <a:cs typeface="Arial" panose="020B0604020202020204" pitchFamily="34" charset="0"/>
              </a:defRPr>
            </a:lvl1pPr>
            <a:lvl2pPr marL="285750" indent="-285750" defTabSz="457200">
              <a:lnSpc>
                <a:spcPct val="100000"/>
              </a:lnSpc>
              <a:spcBef>
                <a:spcPts val="0"/>
              </a:spcBef>
              <a:buFont typeface="Arial" panose="020B0604020202020204" pitchFamily="34" charset="0"/>
              <a:buChar char="•"/>
              <a:tabLst>
                <a:tab pos="457200" algn="l"/>
              </a:tabLst>
              <a:defRPr sz="1600" b="0" i="0">
                <a:solidFill>
                  <a:schemeClr val="bg1"/>
                </a:solidFill>
                <a:latin typeface="Arial" panose="020B0604020202020204" pitchFamily="34" charset="0"/>
                <a:cs typeface="Arial" panose="020B0604020202020204" pitchFamily="34" charset="0"/>
              </a:defRPr>
            </a:lvl2pPr>
            <a:lvl3pPr marL="457200" defTabSz="457200">
              <a:lnSpc>
                <a:spcPct val="100000"/>
              </a:lnSpc>
              <a:spcBef>
                <a:spcPts val="0"/>
              </a:spcBef>
              <a:tabLst>
                <a:tab pos="457200" algn="l"/>
              </a:tabLst>
              <a:defRPr sz="1600" b="0" i="0">
                <a:solidFill>
                  <a:schemeClr val="bg1"/>
                </a:solidFill>
                <a:latin typeface="Arial" panose="020B0604020202020204" pitchFamily="34" charset="0"/>
                <a:cs typeface="Arial" panose="020B0604020202020204" pitchFamily="34" charset="0"/>
              </a:defRPr>
            </a:lvl3pPr>
            <a:lvl4pPr marL="685800" defTabSz="457200">
              <a:lnSpc>
                <a:spcPct val="100000"/>
              </a:lnSpc>
              <a:spcBef>
                <a:spcPts val="0"/>
              </a:spcBef>
              <a:tabLst>
                <a:tab pos="457200" algn="l"/>
              </a:tabLst>
              <a:defRPr sz="1600" b="0" i="0">
                <a:solidFill>
                  <a:schemeClr val="bg1"/>
                </a:solidFill>
                <a:latin typeface="Arial" panose="020B0604020202020204" pitchFamily="34" charset="0"/>
                <a:cs typeface="Arial" panose="020B0604020202020204" pitchFamily="34" charset="0"/>
              </a:defRPr>
            </a:lvl4pPr>
            <a:lvl5pPr marL="914400" defTabSz="457200">
              <a:lnSpc>
                <a:spcPct val="100000"/>
              </a:lnSpc>
              <a:spcBef>
                <a:spcPts val="0"/>
              </a:spcBef>
              <a:tabLst>
                <a:tab pos="457200" algn="l"/>
              </a:tabLst>
              <a:defRPr sz="1600" b="0" i="0">
                <a:solidFill>
                  <a:schemeClr val="bg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51D06676-671D-9747-BC51-DEFA1B61C1D1}"/>
              </a:ext>
            </a:extLst>
          </p:cNvPr>
          <p:cNvSpPr>
            <a:spLocks noGrp="1"/>
          </p:cNvSpPr>
          <p:nvPr>
            <p:ph type="body" sz="quarter" idx="10" hasCustomPrompt="1"/>
          </p:nvPr>
        </p:nvSpPr>
        <p:spPr>
          <a:xfrm>
            <a:off x="714702" y="647700"/>
            <a:ext cx="4009697" cy="1414780"/>
          </a:xfrm>
          <a:prstGeom prst="rect">
            <a:avLst/>
          </a:prstGeom>
        </p:spPr>
        <p:txBody>
          <a:bodyPr lIns="0" tIns="0" rIns="0" bIns="0"/>
          <a:lstStyle>
            <a:lvl1pPr marL="0" indent="0">
              <a:spcBef>
                <a:spcPts val="0"/>
              </a:spcBef>
              <a:buFontTx/>
              <a:buNone/>
              <a:defRPr sz="3600" b="1" i="0">
                <a:solidFill>
                  <a:schemeClr val="bg1"/>
                </a:solidFill>
                <a:latin typeface="FUTURA MEDIUM" panose="020B0602020204020303" pitchFamily="34" charset="-79"/>
                <a:ea typeface="Source Serif Pro" panose="02040603050405020204" pitchFamily="18" charset="0"/>
                <a:cs typeface="FUTURA MEDIUM" panose="020B0602020204020303" pitchFamily="34" charset="-79"/>
              </a:defRPr>
            </a:lvl1pPr>
            <a:lvl2pPr marL="0" indent="0">
              <a:spcBef>
                <a:spcPts val="0"/>
              </a:spcBef>
              <a:buFontTx/>
              <a:buNone/>
              <a:defRPr/>
            </a:lvl2pPr>
            <a:lvl3pPr marL="0" indent="0">
              <a:spcBef>
                <a:spcPts val="0"/>
              </a:spcBef>
              <a:buFontTx/>
              <a:buNone/>
              <a:defRPr/>
            </a:lvl3pPr>
            <a:lvl4pPr marL="0" indent="0">
              <a:spcBef>
                <a:spcPts val="0"/>
              </a:spcBef>
              <a:buFontTx/>
              <a:buNone/>
              <a:defRPr/>
            </a:lvl4pPr>
            <a:lvl5pPr marL="0" indent="0">
              <a:spcBef>
                <a:spcPts val="0"/>
              </a:spcBef>
              <a:buFontTx/>
              <a:buNone/>
              <a:defRPr/>
            </a:lvl5pPr>
          </a:lstStyle>
          <a:p>
            <a:pPr lvl="0"/>
            <a:r>
              <a:rPr lang="en-US"/>
              <a:t>Header</a:t>
            </a:r>
          </a:p>
        </p:txBody>
      </p:sp>
      <p:pic>
        <p:nvPicPr>
          <p:cNvPr id="2" name="Picture 1" descr="Blue text on a white background&#10;&#10;Description automatically generated">
            <a:extLst>
              <a:ext uri="{FF2B5EF4-FFF2-40B4-BE49-F238E27FC236}">
                <a16:creationId xmlns:a16="http://schemas.microsoft.com/office/drawing/2014/main" id="{85F8FA8D-7DC6-A0F9-F41F-23C4E9018E0A}"/>
              </a:ext>
            </a:extLst>
          </p:cNvPr>
          <p:cNvPicPr>
            <a:picLocks noChangeAspect="1"/>
          </p:cNvPicPr>
          <p:nvPr userDrawn="1"/>
        </p:nvPicPr>
        <p:blipFill rotWithShape="1">
          <a:blip r:embed="rId2"/>
          <a:srcRect t="7214" r="84527" b="10255"/>
          <a:stretch/>
        </p:blipFill>
        <p:spPr>
          <a:xfrm>
            <a:off x="11265361" y="102204"/>
            <a:ext cx="356066" cy="364895"/>
          </a:xfrm>
          <a:prstGeom prst="rect">
            <a:avLst/>
          </a:prstGeom>
        </p:spPr>
      </p:pic>
      <p:sp>
        <p:nvSpPr>
          <p:cNvPr id="3" name="Rectangle 2">
            <a:extLst>
              <a:ext uri="{FF2B5EF4-FFF2-40B4-BE49-F238E27FC236}">
                <a16:creationId xmlns:a16="http://schemas.microsoft.com/office/drawing/2014/main" id="{7597BA77-4A0B-F9DD-394D-45693B1E1087}"/>
              </a:ext>
            </a:extLst>
          </p:cNvPr>
          <p:cNvSpPr/>
          <p:nvPr userDrawn="1"/>
        </p:nvSpPr>
        <p:spPr>
          <a:xfrm>
            <a:off x="5117924" y="0"/>
            <a:ext cx="190006" cy="6858000"/>
          </a:xfrm>
          <a:prstGeom prst="rect">
            <a:avLst/>
          </a:prstGeom>
          <a:solidFill>
            <a:srgbClr val="FF9B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E46FD7C-1179-8395-F663-BD0224DBE384}"/>
              </a:ext>
            </a:extLst>
          </p:cNvPr>
          <p:cNvSpPr/>
          <p:nvPr userDrawn="1"/>
        </p:nvSpPr>
        <p:spPr>
          <a:xfrm>
            <a:off x="5306609" y="0"/>
            <a:ext cx="69933" cy="6858000"/>
          </a:xfrm>
          <a:prstGeom prst="rect">
            <a:avLst/>
          </a:prstGeom>
          <a:solidFill>
            <a:srgbClr val="CF21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4067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D8F42E93-C26A-2042-852E-BF17C142BA6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1B5E3C1F-2EE1-FB4C-9F99-89F83DFF6FC9}"/>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6F9EA37A-273E-344D-951C-EDDDFE45D792}"/>
              </a:ext>
            </a:extLst>
          </p:cNvPr>
          <p:cNvSpPr>
            <a:spLocks noGrp="1"/>
          </p:cNvSpPr>
          <p:nvPr>
            <p:ph type="body" sz="quarter" idx="10" hasCustomPrompt="1"/>
          </p:nvPr>
        </p:nvSpPr>
        <p:spPr>
          <a:xfrm>
            <a:off x="703385" y="219247"/>
            <a:ext cx="10436469" cy="914962"/>
          </a:xfrm>
          <a:prstGeom prst="rect">
            <a:avLst/>
          </a:prstGeom>
        </p:spPr>
        <p:txBody>
          <a:bodyPr lIns="0" tIns="0" rIns="0" bIns="0" anchor="ctr"/>
          <a:lstStyle>
            <a:lvl1pPr marL="0" indent="0">
              <a:buFontTx/>
              <a:buNone/>
              <a:defRPr sz="3600" b="1" i="0">
                <a:solidFill>
                  <a:srgbClr val="005492"/>
                </a:solidFill>
                <a:latin typeface="FUTURA MEDIUM" panose="020B0602020204020303" pitchFamily="34" charset="-79"/>
                <a:ea typeface="Source Serif Pro" panose="02040603050405020204" pitchFamily="18" charset="0"/>
                <a:cs typeface="FUTURA MEDIUM" panose="020B0602020204020303" pitchFamily="34" charset="-79"/>
              </a:defRPr>
            </a:lvl1pPr>
            <a:lvl2pPr marL="4572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2pPr>
            <a:lvl3pPr marL="9144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3pPr>
            <a:lvl4pPr marL="13716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4pPr>
            <a:lvl5pPr marL="1828800" indent="0">
              <a:buFontTx/>
              <a:buNone/>
              <a:defRPr sz="3600"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a:t>One column for text</a:t>
            </a:r>
          </a:p>
        </p:txBody>
      </p:sp>
      <p:sp>
        <p:nvSpPr>
          <p:cNvPr id="8" name="Text Placeholder 7">
            <a:extLst>
              <a:ext uri="{FF2B5EF4-FFF2-40B4-BE49-F238E27FC236}">
                <a16:creationId xmlns:a16="http://schemas.microsoft.com/office/drawing/2014/main" id="{CC15107D-B4EA-D446-A2D3-185AF0B3C739}"/>
              </a:ext>
            </a:extLst>
          </p:cNvPr>
          <p:cNvSpPr>
            <a:spLocks noGrp="1"/>
          </p:cNvSpPr>
          <p:nvPr>
            <p:ph type="body" sz="quarter" idx="11" hasCustomPrompt="1"/>
          </p:nvPr>
        </p:nvSpPr>
        <p:spPr>
          <a:xfrm>
            <a:off x="1821666" y="1737678"/>
            <a:ext cx="8372476" cy="669925"/>
          </a:xfrm>
          <a:prstGeom prst="rect">
            <a:avLst/>
          </a:prstGeom>
        </p:spPr>
        <p:txBody>
          <a:bodyPr lIns="0" tIns="0" rIns="0" bIns="0"/>
          <a:lstStyle>
            <a:lvl1pPr marL="0" indent="0">
              <a:spcBef>
                <a:spcPts val="0"/>
              </a:spcBef>
              <a:buFontTx/>
              <a:buNone/>
              <a:defRPr sz="2400" b="1" i="0">
                <a:solidFill>
                  <a:srgbClr val="005492"/>
                </a:solidFill>
                <a:latin typeface="Arial" panose="020B0604020202020204" pitchFamily="34" charset="0"/>
                <a:cs typeface="Arial" panose="020B0604020202020204" pitchFamily="34" charset="0"/>
              </a:defRPr>
            </a:lvl1pPr>
            <a:lvl2pPr marL="457200" indent="0">
              <a:buFontTx/>
              <a:buNone/>
              <a:defRPr sz="2400" b="1" i="0">
                <a:solidFill>
                  <a:srgbClr val="04A299"/>
                </a:solidFill>
                <a:latin typeface="Arial" panose="020B0604020202020204" pitchFamily="34" charset="0"/>
                <a:cs typeface="Arial" panose="020B0604020202020204" pitchFamily="34" charset="0"/>
              </a:defRPr>
            </a:lvl2pPr>
            <a:lvl3pPr marL="914400" indent="0">
              <a:buFontTx/>
              <a:buNone/>
              <a:defRPr sz="2400" b="1" i="0">
                <a:solidFill>
                  <a:srgbClr val="04A299"/>
                </a:solidFill>
                <a:latin typeface="Arial" panose="020B0604020202020204" pitchFamily="34" charset="0"/>
                <a:cs typeface="Arial" panose="020B0604020202020204" pitchFamily="34" charset="0"/>
              </a:defRPr>
            </a:lvl3pPr>
            <a:lvl4pPr marL="1371600" indent="0">
              <a:buFontTx/>
              <a:buNone/>
              <a:defRPr sz="2400" b="1" i="0">
                <a:solidFill>
                  <a:srgbClr val="04A299"/>
                </a:solidFill>
                <a:latin typeface="Arial" panose="020B0604020202020204" pitchFamily="34" charset="0"/>
                <a:cs typeface="Arial" panose="020B0604020202020204" pitchFamily="34" charset="0"/>
              </a:defRPr>
            </a:lvl4pPr>
            <a:lvl5pPr marL="1828800" indent="0">
              <a:buFontTx/>
              <a:buNone/>
              <a:defRPr sz="2400" b="1" i="0">
                <a:solidFill>
                  <a:srgbClr val="04A299"/>
                </a:solidFill>
                <a:latin typeface="Arial" panose="020B0604020202020204" pitchFamily="34" charset="0"/>
                <a:cs typeface="Arial" panose="020B0604020202020204" pitchFamily="34" charset="0"/>
              </a:defRPr>
            </a:lvl5pPr>
          </a:lstStyle>
          <a:p>
            <a:pPr lvl="0"/>
            <a:r>
              <a:rPr lang="en-US"/>
              <a:t>Header</a:t>
            </a:r>
          </a:p>
        </p:txBody>
      </p:sp>
      <p:sp>
        <p:nvSpPr>
          <p:cNvPr id="3" name="Text Placeholder 2">
            <a:extLst>
              <a:ext uri="{FF2B5EF4-FFF2-40B4-BE49-F238E27FC236}">
                <a16:creationId xmlns:a16="http://schemas.microsoft.com/office/drawing/2014/main" id="{1111AD49-36A5-4A40-B9F6-8296FFCC231D}"/>
              </a:ext>
            </a:extLst>
          </p:cNvPr>
          <p:cNvSpPr>
            <a:spLocks noGrp="1"/>
          </p:cNvSpPr>
          <p:nvPr>
            <p:ph type="body" sz="quarter" idx="12"/>
          </p:nvPr>
        </p:nvSpPr>
        <p:spPr>
          <a:xfrm>
            <a:off x="1822450" y="2654300"/>
            <a:ext cx="8372475" cy="36353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buClr>
                <a:srgbClr val="04A299"/>
              </a:buClr>
              <a:buSzPct val="125000"/>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buClr>
                <a:srgbClr val="0ED882"/>
              </a:buClr>
              <a:buSzPct val="90000"/>
              <a:buFont typeface="Wingdings" pitchFamily="2" charset="2"/>
              <a:buChar char="§"/>
              <a:tabLst>
                <a:tab pos="457200" algn="l"/>
              </a:tabLst>
              <a:defRPr sz="1600"/>
            </a:lvl4pPr>
            <a:lvl5pPr marL="914400" indent="-228600" defTabSz="457200">
              <a:lnSpc>
                <a:spcPct val="100000"/>
              </a:lnSpc>
              <a:spcBef>
                <a:spcPts val="0"/>
              </a:spcBef>
              <a:spcAft>
                <a:spcPts val="0"/>
              </a:spcAft>
              <a:buSzPct val="80000"/>
              <a:buFont typeface="Wingdings" pitchFamily="2" charset="2"/>
              <a:buChar char="Ø"/>
              <a:tabLst>
                <a:tab pos="457200" algn="l"/>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Blue text on a white background&#10;&#10;Description automatically generated">
            <a:extLst>
              <a:ext uri="{FF2B5EF4-FFF2-40B4-BE49-F238E27FC236}">
                <a16:creationId xmlns:a16="http://schemas.microsoft.com/office/drawing/2014/main" id="{BDACC15F-086C-C1C9-B973-A2FB9A3312E4}"/>
              </a:ext>
            </a:extLst>
          </p:cNvPr>
          <p:cNvPicPr>
            <a:picLocks noChangeAspect="1"/>
          </p:cNvPicPr>
          <p:nvPr userDrawn="1"/>
        </p:nvPicPr>
        <p:blipFill rotWithShape="1">
          <a:blip r:embed="rId2"/>
          <a:srcRect t="7214" r="84527" b="10255"/>
          <a:stretch/>
        </p:blipFill>
        <p:spPr>
          <a:xfrm>
            <a:off x="11265361" y="102204"/>
            <a:ext cx="356066" cy="364895"/>
          </a:xfrm>
          <a:prstGeom prst="rect">
            <a:avLst/>
          </a:prstGeom>
        </p:spPr>
      </p:pic>
      <p:pic>
        <p:nvPicPr>
          <p:cNvPr id="5" name="Picture 4">
            <a:extLst>
              <a:ext uri="{FF2B5EF4-FFF2-40B4-BE49-F238E27FC236}">
                <a16:creationId xmlns:a16="http://schemas.microsoft.com/office/drawing/2014/main" id="{E75D4E70-15D9-C798-5E7F-83E321294AC1}"/>
              </a:ext>
            </a:extLst>
          </p:cNvPr>
          <p:cNvPicPr>
            <a:picLocks noChangeAspect="1"/>
          </p:cNvPicPr>
          <p:nvPr userDrawn="1"/>
        </p:nvPicPr>
        <p:blipFill>
          <a:blip r:embed="rId3"/>
          <a:stretch>
            <a:fillRect/>
          </a:stretch>
        </p:blipFill>
        <p:spPr>
          <a:xfrm>
            <a:off x="0" y="4661485"/>
            <a:ext cx="2663954" cy="2214412"/>
          </a:xfrm>
          <a:prstGeom prst="rect">
            <a:avLst/>
          </a:prstGeom>
        </p:spPr>
      </p:pic>
    </p:spTree>
    <p:extLst>
      <p:ext uri="{BB962C8B-B14F-4D97-AF65-F5344CB8AC3E}">
        <p14:creationId xmlns:p14="http://schemas.microsoft.com/office/powerpoint/2010/main" val="18748703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roject pla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CE85-83CD-C346-8FC0-C5124495F731}"/>
              </a:ext>
            </a:extLst>
          </p:cNvPr>
          <p:cNvSpPr>
            <a:spLocks noGrp="1"/>
          </p:cNvSpPr>
          <p:nvPr>
            <p:ph type="title" hasCustomPrompt="1"/>
          </p:nvPr>
        </p:nvSpPr>
        <p:spPr>
          <a:xfrm>
            <a:off x="721360" y="219247"/>
            <a:ext cx="10355611" cy="918673"/>
          </a:xfrm>
          <a:prstGeom prst="rect">
            <a:avLst/>
          </a:prstGeom>
        </p:spPr>
        <p:txBody>
          <a:bodyPr lIns="0" tIns="0" rIns="0" bIns="0" anchor="ctr" anchorCtr="0"/>
          <a:lstStyle>
            <a:lvl1pPr algn="l">
              <a:defRPr sz="3600" b="1" i="0">
                <a:solidFill>
                  <a:srgbClr val="005492"/>
                </a:solidFill>
                <a:latin typeface="FUTURA MEDIUM" panose="020B0602020204020303" pitchFamily="34" charset="-79"/>
                <a:ea typeface="Source Serif Pro" panose="02040603050405020204" pitchFamily="18" charset="0"/>
                <a:cs typeface="FUTURA MEDIUM" panose="020B0602020204020303" pitchFamily="34" charset="-79"/>
              </a:defRPr>
            </a:lvl1pPr>
          </a:lstStyle>
          <a:p>
            <a:r>
              <a:rPr lang="en-US"/>
              <a:t>Header</a:t>
            </a:r>
          </a:p>
        </p:txBody>
      </p:sp>
      <p:sp>
        <p:nvSpPr>
          <p:cNvPr id="9" name="Slide Number Placeholder 12">
            <a:extLst>
              <a:ext uri="{FF2B5EF4-FFF2-40B4-BE49-F238E27FC236}">
                <a16:creationId xmlns:a16="http://schemas.microsoft.com/office/drawing/2014/main" id="{EF348C48-42BC-8541-9D9C-BDB9FEA29E33}"/>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a:solidFill>
                <a:schemeClr val="bg2">
                  <a:lumMod val="50000"/>
                </a:schemeClr>
              </a:solidFill>
              <a:uFillTx/>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38AAF5FD-A83F-0647-98E7-5C5967A826E0}"/>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862A46B2-2869-6946-8174-07BF49D7F92B}"/>
              </a:ext>
            </a:extLst>
          </p:cNvPr>
          <p:cNvSpPr>
            <a:spLocks noGrp="1"/>
          </p:cNvSpPr>
          <p:nvPr>
            <p:ph type="body" sz="quarter" idx="10"/>
          </p:nvPr>
        </p:nvSpPr>
        <p:spPr>
          <a:xfrm>
            <a:off x="721360" y="1595120"/>
            <a:ext cx="10355611" cy="4632643"/>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400"/>
            </a:lvl1pPr>
            <a:lvl2pPr marL="320040" indent="-228600" defTabSz="457200">
              <a:lnSpc>
                <a:spcPct val="100000"/>
              </a:lnSpc>
              <a:spcBef>
                <a:spcPts val="0"/>
              </a:spcBef>
              <a:spcAft>
                <a:spcPts val="0"/>
              </a:spcAft>
              <a:tabLst>
                <a:tab pos="457200" algn="l"/>
              </a:tabLst>
              <a:defRPr sz="1400"/>
            </a:lvl2pPr>
            <a:lvl3pPr marL="502920" indent="-228600" defTabSz="457200">
              <a:lnSpc>
                <a:spcPct val="100000"/>
              </a:lnSpc>
              <a:spcBef>
                <a:spcPts val="0"/>
              </a:spcBef>
              <a:spcAft>
                <a:spcPts val="0"/>
              </a:spcAft>
              <a:tabLst>
                <a:tab pos="457200" algn="l"/>
              </a:tabLst>
              <a:defRPr sz="1400"/>
            </a:lvl3pPr>
            <a:lvl4pPr marL="731520" indent="-228600" defTabSz="457200">
              <a:lnSpc>
                <a:spcPct val="100000"/>
              </a:lnSpc>
              <a:spcBef>
                <a:spcPts val="0"/>
              </a:spcBef>
              <a:spcAft>
                <a:spcPts val="0"/>
              </a:spcAft>
              <a:tabLst>
                <a:tab pos="457200" algn="l"/>
              </a:tabLst>
              <a:defRPr sz="1400"/>
            </a:lvl4pPr>
            <a:lvl5pPr marL="914400" indent="-182880" defTabSz="457200">
              <a:defRPr sz="1200"/>
            </a:lvl5pPr>
            <a:lvl6pPr marL="2286000" indent="0">
              <a:buNone/>
              <a:defRPr/>
            </a:lvl6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5" name="Picture 4" descr="Blue text on a white background&#10;&#10;Description automatically generated">
            <a:extLst>
              <a:ext uri="{FF2B5EF4-FFF2-40B4-BE49-F238E27FC236}">
                <a16:creationId xmlns:a16="http://schemas.microsoft.com/office/drawing/2014/main" id="{107DFEBD-B48A-5ED1-F1AB-499F8D50BE2A}"/>
              </a:ext>
            </a:extLst>
          </p:cNvPr>
          <p:cNvPicPr>
            <a:picLocks noChangeAspect="1"/>
          </p:cNvPicPr>
          <p:nvPr userDrawn="1"/>
        </p:nvPicPr>
        <p:blipFill rotWithShape="1">
          <a:blip r:embed="rId2"/>
          <a:srcRect t="7214" r="84527" b="10255"/>
          <a:stretch/>
        </p:blipFill>
        <p:spPr>
          <a:xfrm>
            <a:off x="11265361" y="102204"/>
            <a:ext cx="356066" cy="364895"/>
          </a:xfrm>
          <a:prstGeom prst="rect">
            <a:avLst/>
          </a:prstGeom>
        </p:spPr>
      </p:pic>
      <p:pic>
        <p:nvPicPr>
          <p:cNvPr id="3" name="Picture 2">
            <a:extLst>
              <a:ext uri="{FF2B5EF4-FFF2-40B4-BE49-F238E27FC236}">
                <a16:creationId xmlns:a16="http://schemas.microsoft.com/office/drawing/2014/main" id="{CC4DE834-7502-3362-B406-A85A3A80D83F}"/>
              </a:ext>
            </a:extLst>
          </p:cNvPr>
          <p:cNvPicPr>
            <a:picLocks noChangeAspect="1"/>
          </p:cNvPicPr>
          <p:nvPr userDrawn="1"/>
        </p:nvPicPr>
        <p:blipFill>
          <a:blip r:embed="rId3"/>
          <a:stretch>
            <a:fillRect/>
          </a:stretch>
        </p:blipFill>
        <p:spPr>
          <a:xfrm>
            <a:off x="0" y="4661485"/>
            <a:ext cx="2663954" cy="2214412"/>
          </a:xfrm>
          <a:prstGeom prst="rect">
            <a:avLst/>
          </a:prstGeom>
        </p:spPr>
      </p:pic>
    </p:spTree>
    <p:extLst>
      <p:ext uri="{BB962C8B-B14F-4D97-AF65-F5344CB8AC3E}">
        <p14:creationId xmlns:p14="http://schemas.microsoft.com/office/powerpoint/2010/main" val="483974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 Column Text + Callout">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C18F46FE-795A-B143-B2C5-0F05750D254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a:solidFill>
                <a:schemeClr val="bg2">
                  <a:lumMod val="50000"/>
                </a:schemeClr>
              </a:solidFill>
              <a:uFillTx/>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E18AAAA3-7B04-DB4C-B0E3-B27A4E07C1A5}"/>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4C831B42-6A96-8343-B321-3BD5662A090C}"/>
              </a:ext>
            </a:extLst>
          </p:cNvPr>
          <p:cNvSpPr>
            <a:spLocks noGrp="1"/>
          </p:cNvSpPr>
          <p:nvPr>
            <p:ph type="body" sz="quarter" idx="10" hasCustomPrompt="1"/>
          </p:nvPr>
        </p:nvSpPr>
        <p:spPr>
          <a:xfrm>
            <a:off x="703385" y="219247"/>
            <a:ext cx="10412289" cy="914960"/>
          </a:xfrm>
          <a:prstGeom prst="rect">
            <a:avLst/>
          </a:prstGeom>
        </p:spPr>
        <p:txBody>
          <a:bodyPr lIns="0" tIns="0" rIns="0" bIns="0" anchor="ctr"/>
          <a:lstStyle>
            <a:lvl1pPr marL="0" indent="0">
              <a:spcBef>
                <a:spcPts val="0"/>
              </a:spcBef>
              <a:buFontTx/>
              <a:buNone/>
              <a:defRPr sz="3600" b="1" i="0">
                <a:solidFill>
                  <a:srgbClr val="005492"/>
                </a:solidFill>
                <a:latin typeface="FUTURA MEDIUM" panose="020B0602020204020303" pitchFamily="34" charset="-79"/>
                <a:ea typeface="Source Serif Pro" panose="02040603050405020204" pitchFamily="18" charset="0"/>
                <a:cs typeface="FUTURA MEDIUM" panose="020B0602020204020303" pitchFamily="34" charset="-79"/>
              </a:defRPr>
            </a:lvl1pPr>
            <a:lvl2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2pPr>
            <a:lvl3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3pPr>
            <a:lvl4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4pPr>
            <a:lvl5pPr marL="0" indent="0">
              <a:spcBef>
                <a:spcPts val="0"/>
              </a:spcBef>
              <a:buFontTx/>
              <a:buNone/>
              <a:defRPr b="1" i="0">
                <a:latin typeface="Source Serif Pro" panose="02040603050405020204" pitchFamily="18" charset="0"/>
                <a:ea typeface="Source Serif Pro" panose="02040603050405020204" pitchFamily="18" charset="0"/>
                <a:cs typeface="Arial" panose="020B0604020202020204" pitchFamily="34" charset="0"/>
              </a:defRPr>
            </a:lvl5pPr>
          </a:lstStyle>
          <a:p>
            <a:pPr lvl="0"/>
            <a:r>
              <a:rPr lang="en-US"/>
              <a:t>One column text and callout</a:t>
            </a:r>
          </a:p>
        </p:txBody>
      </p:sp>
      <p:sp>
        <p:nvSpPr>
          <p:cNvPr id="6" name="Text Placeholder 5">
            <a:extLst>
              <a:ext uri="{FF2B5EF4-FFF2-40B4-BE49-F238E27FC236}">
                <a16:creationId xmlns:a16="http://schemas.microsoft.com/office/drawing/2014/main" id="{464D0080-4968-C147-9D17-404A557BFA4C}"/>
              </a:ext>
            </a:extLst>
          </p:cNvPr>
          <p:cNvSpPr>
            <a:spLocks noGrp="1"/>
          </p:cNvSpPr>
          <p:nvPr>
            <p:ph type="body" sz="quarter" idx="11" hasCustomPrompt="1"/>
          </p:nvPr>
        </p:nvSpPr>
        <p:spPr>
          <a:xfrm>
            <a:off x="703385" y="2509520"/>
            <a:ext cx="3106615" cy="2946718"/>
          </a:xfrm>
          <a:prstGeom prst="rect">
            <a:avLst/>
          </a:prstGeom>
        </p:spPr>
        <p:txBody>
          <a:bodyPr lIns="0" tIns="0" rIns="0" bIns="0"/>
          <a:lstStyle>
            <a:lvl1pPr marL="0" indent="0" defTabSz="457200">
              <a:lnSpc>
                <a:spcPct val="100000"/>
              </a:lnSpc>
              <a:spcBef>
                <a:spcPts val="0"/>
              </a:spcBef>
              <a:buFontTx/>
              <a:buNone/>
              <a:tabLst>
                <a:tab pos="457200" algn="l"/>
              </a:tabLst>
              <a:defRPr sz="2000" b="1" i="0">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Callout</a:t>
            </a:r>
          </a:p>
          <a:p>
            <a:pPr lvl="0"/>
            <a:r>
              <a:rPr lang="en-US" err="1"/>
              <a:t>Aliciatur</a:t>
            </a:r>
            <a:r>
              <a:rPr lang="en-US"/>
              <a:t>? Qui </a:t>
            </a:r>
            <a:r>
              <a:rPr lang="en-US" err="1"/>
              <a:t>quis</a:t>
            </a:r>
            <a:r>
              <a:rPr lang="en-US"/>
              <a:t> </a:t>
            </a:r>
            <a:r>
              <a:rPr lang="en-US" err="1"/>
              <a:t>dolum</a:t>
            </a:r>
            <a:r>
              <a:rPr lang="en-US"/>
              <a:t> </a:t>
            </a:r>
            <a:r>
              <a:rPr lang="en-US" err="1"/>
              <a:t>voluptatem</a:t>
            </a:r>
            <a:r>
              <a:rPr lang="en-US"/>
              <a:t> </a:t>
            </a:r>
            <a:r>
              <a:rPr lang="en-US" err="1"/>
              <a:t>conetur</a:t>
            </a:r>
            <a:r>
              <a:rPr lang="en-US"/>
              <a:t>? </a:t>
            </a:r>
            <a:r>
              <a:rPr lang="en-US" err="1"/>
              <a:t>Genis</a:t>
            </a:r>
            <a:r>
              <a:rPr lang="en-US"/>
              <a:t> </a:t>
            </a:r>
            <a:r>
              <a:rPr lang="en-US" err="1"/>
              <a:t>doloriberro</a:t>
            </a:r>
            <a:r>
              <a:rPr lang="en-US"/>
              <a:t> </a:t>
            </a:r>
            <a:r>
              <a:rPr lang="en-US" err="1"/>
              <a:t>tem</a:t>
            </a:r>
            <a:r>
              <a:rPr lang="en-US"/>
              <a:t> </a:t>
            </a:r>
            <a:r>
              <a:rPr lang="en-US" err="1"/>
              <a:t>im</a:t>
            </a:r>
            <a:r>
              <a:rPr lang="en-US"/>
              <a:t> </a:t>
            </a:r>
            <a:r>
              <a:rPr lang="en-US" err="1"/>
              <a:t>entorum</a:t>
            </a:r>
            <a:r>
              <a:rPr lang="en-US"/>
              <a:t> </a:t>
            </a:r>
            <a:r>
              <a:rPr lang="en-US" err="1"/>
              <a:t>iducill</a:t>
            </a:r>
            <a:r>
              <a:rPr lang="en-US"/>
              <a:t>.</a:t>
            </a:r>
          </a:p>
        </p:txBody>
      </p:sp>
      <p:sp>
        <p:nvSpPr>
          <p:cNvPr id="9" name="Text Placeholder 8">
            <a:extLst>
              <a:ext uri="{FF2B5EF4-FFF2-40B4-BE49-F238E27FC236}">
                <a16:creationId xmlns:a16="http://schemas.microsoft.com/office/drawing/2014/main" id="{FD093A76-C7FB-4B4D-A592-4CFB7C16D94C}"/>
              </a:ext>
            </a:extLst>
          </p:cNvPr>
          <p:cNvSpPr>
            <a:spLocks noGrp="1"/>
          </p:cNvSpPr>
          <p:nvPr>
            <p:ph type="body" sz="quarter" idx="12" hasCustomPrompt="1"/>
          </p:nvPr>
        </p:nvSpPr>
        <p:spPr>
          <a:xfrm>
            <a:off x="4530724" y="2509838"/>
            <a:ext cx="6584950" cy="568325"/>
          </a:xfrm>
          <a:prstGeom prst="rect">
            <a:avLst/>
          </a:prstGeom>
        </p:spPr>
        <p:txBody>
          <a:bodyPr lIns="0" tIns="0" rIns="0" bIns="0"/>
          <a:lstStyle>
            <a:lvl1pPr marL="0" indent="0">
              <a:spcBef>
                <a:spcPts val="0"/>
              </a:spcBef>
              <a:buFontTx/>
              <a:buNone/>
              <a:defRPr sz="2400" b="1" i="0">
                <a:solidFill>
                  <a:srgbClr val="005492"/>
                </a:solidFill>
                <a:latin typeface="Arial" panose="020B0604020202020204" pitchFamily="34" charset="0"/>
                <a:cs typeface="Arial" panose="020B0604020202020204" pitchFamily="34" charset="0"/>
              </a:defRPr>
            </a:lvl1pPr>
            <a:lvl2pPr marL="0" indent="0">
              <a:spcBef>
                <a:spcPts val="0"/>
              </a:spcBef>
              <a:buFontTx/>
              <a:buNone/>
              <a:defRPr b="1" i="0">
                <a:solidFill>
                  <a:srgbClr val="04A299"/>
                </a:solidFill>
                <a:latin typeface="Arial" panose="020B0604020202020204" pitchFamily="34" charset="0"/>
                <a:cs typeface="Arial" panose="020B0604020202020204" pitchFamily="34" charset="0"/>
              </a:defRPr>
            </a:lvl2pPr>
            <a:lvl3pPr marL="0" indent="0">
              <a:spcBef>
                <a:spcPts val="0"/>
              </a:spcBef>
              <a:buFontTx/>
              <a:buNone/>
              <a:defRPr b="1" i="0">
                <a:solidFill>
                  <a:srgbClr val="04A299"/>
                </a:solidFill>
                <a:latin typeface="Arial" panose="020B0604020202020204" pitchFamily="34" charset="0"/>
                <a:cs typeface="Arial" panose="020B0604020202020204" pitchFamily="34" charset="0"/>
              </a:defRPr>
            </a:lvl3pPr>
            <a:lvl4pPr marL="0" indent="0">
              <a:spcBef>
                <a:spcPts val="0"/>
              </a:spcBef>
              <a:buFontTx/>
              <a:buNone/>
              <a:defRPr b="1" i="0">
                <a:solidFill>
                  <a:srgbClr val="04A299"/>
                </a:solidFill>
                <a:latin typeface="Arial" panose="020B0604020202020204" pitchFamily="34" charset="0"/>
                <a:cs typeface="Arial" panose="020B0604020202020204" pitchFamily="34" charset="0"/>
              </a:defRPr>
            </a:lvl4pPr>
            <a:lvl5pPr marL="0" indent="0">
              <a:spcBef>
                <a:spcPts val="0"/>
              </a:spcBef>
              <a:buFontTx/>
              <a:buNone/>
              <a:defRPr b="1" i="0">
                <a:solidFill>
                  <a:srgbClr val="04A299"/>
                </a:solidFill>
                <a:latin typeface="Arial" panose="020B0604020202020204" pitchFamily="34" charset="0"/>
                <a:cs typeface="Arial" panose="020B0604020202020204" pitchFamily="34" charset="0"/>
              </a:defRPr>
            </a:lvl5pPr>
          </a:lstStyle>
          <a:p>
            <a:pPr lvl="0"/>
            <a:r>
              <a:rPr lang="en-US"/>
              <a:t>Header</a:t>
            </a:r>
          </a:p>
        </p:txBody>
      </p:sp>
      <p:sp>
        <p:nvSpPr>
          <p:cNvPr id="5" name="Text Placeholder 4">
            <a:extLst>
              <a:ext uri="{FF2B5EF4-FFF2-40B4-BE49-F238E27FC236}">
                <a16:creationId xmlns:a16="http://schemas.microsoft.com/office/drawing/2014/main" id="{203CAA0C-C32F-E943-A591-90ABA5DF0D31}"/>
              </a:ext>
            </a:extLst>
          </p:cNvPr>
          <p:cNvSpPr>
            <a:spLocks noGrp="1"/>
          </p:cNvSpPr>
          <p:nvPr>
            <p:ph type="body" sz="quarter" idx="13"/>
          </p:nvPr>
        </p:nvSpPr>
        <p:spPr>
          <a:xfrm>
            <a:off x="4530725" y="3233738"/>
            <a:ext cx="6584950" cy="272097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Blue text on a white background&#10;&#10;Description automatically generated">
            <a:extLst>
              <a:ext uri="{FF2B5EF4-FFF2-40B4-BE49-F238E27FC236}">
                <a16:creationId xmlns:a16="http://schemas.microsoft.com/office/drawing/2014/main" id="{9ABDA50C-C818-8C1D-428B-D2A2D98DFE79}"/>
              </a:ext>
            </a:extLst>
          </p:cNvPr>
          <p:cNvPicPr>
            <a:picLocks noChangeAspect="1"/>
          </p:cNvPicPr>
          <p:nvPr userDrawn="1"/>
        </p:nvPicPr>
        <p:blipFill rotWithShape="1">
          <a:blip r:embed="rId2"/>
          <a:srcRect t="7214" r="84527" b="10255"/>
          <a:stretch/>
        </p:blipFill>
        <p:spPr>
          <a:xfrm>
            <a:off x="11265361" y="102204"/>
            <a:ext cx="356066" cy="364895"/>
          </a:xfrm>
          <a:prstGeom prst="rect">
            <a:avLst/>
          </a:prstGeom>
        </p:spPr>
      </p:pic>
      <p:pic>
        <p:nvPicPr>
          <p:cNvPr id="4" name="Picture 3">
            <a:extLst>
              <a:ext uri="{FF2B5EF4-FFF2-40B4-BE49-F238E27FC236}">
                <a16:creationId xmlns:a16="http://schemas.microsoft.com/office/drawing/2014/main" id="{4A877DFB-A3E3-1C09-ABE2-A3C2D4D11C22}"/>
              </a:ext>
            </a:extLst>
          </p:cNvPr>
          <p:cNvPicPr>
            <a:picLocks noChangeAspect="1"/>
          </p:cNvPicPr>
          <p:nvPr userDrawn="1"/>
        </p:nvPicPr>
        <p:blipFill>
          <a:blip r:embed="rId3"/>
          <a:stretch>
            <a:fillRect/>
          </a:stretch>
        </p:blipFill>
        <p:spPr>
          <a:xfrm>
            <a:off x="0" y="4661485"/>
            <a:ext cx="2663954" cy="2214412"/>
          </a:xfrm>
          <a:prstGeom prst="rect">
            <a:avLst/>
          </a:prstGeom>
        </p:spPr>
      </p:pic>
    </p:spTree>
    <p:extLst>
      <p:ext uri="{BB962C8B-B14F-4D97-AF65-F5344CB8AC3E}">
        <p14:creationId xmlns:p14="http://schemas.microsoft.com/office/powerpoint/2010/main" val="3958428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Slide Number Placeholder 12">
            <a:extLst>
              <a:ext uri="{FF2B5EF4-FFF2-40B4-BE49-F238E27FC236}">
                <a16:creationId xmlns:a16="http://schemas.microsoft.com/office/drawing/2014/main" id="{A3FA52DC-873F-6847-9AA7-B418F4F990BE}"/>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a:solidFill>
                <a:schemeClr val="bg2">
                  <a:lumMod val="50000"/>
                </a:schemeClr>
              </a:solidFill>
              <a:uFillTx/>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25DF5D68-B196-D243-9D31-99A206350DC8}"/>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pic>
        <p:nvPicPr>
          <p:cNvPr id="2" name="Picture 1" descr="Blue text on a white background&#10;&#10;Description automatically generated">
            <a:extLst>
              <a:ext uri="{FF2B5EF4-FFF2-40B4-BE49-F238E27FC236}">
                <a16:creationId xmlns:a16="http://schemas.microsoft.com/office/drawing/2014/main" id="{CF738702-7AD4-A1BB-980D-CCAD65D4AB5B}"/>
              </a:ext>
            </a:extLst>
          </p:cNvPr>
          <p:cNvPicPr>
            <a:picLocks noChangeAspect="1"/>
          </p:cNvPicPr>
          <p:nvPr userDrawn="1"/>
        </p:nvPicPr>
        <p:blipFill rotWithShape="1">
          <a:blip r:embed="rId2"/>
          <a:srcRect t="7214" r="84527" b="10255"/>
          <a:stretch/>
        </p:blipFill>
        <p:spPr>
          <a:xfrm>
            <a:off x="11265361" y="102204"/>
            <a:ext cx="356066" cy="364895"/>
          </a:xfrm>
          <a:prstGeom prst="rect">
            <a:avLst/>
          </a:prstGeom>
        </p:spPr>
      </p:pic>
      <p:pic>
        <p:nvPicPr>
          <p:cNvPr id="5" name="Picture 4">
            <a:extLst>
              <a:ext uri="{FF2B5EF4-FFF2-40B4-BE49-F238E27FC236}">
                <a16:creationId xmlns:a16="http://schemas.microsoft.com/office/drawing/2014/main" id="{6F793BF7-8A93-A301-A41B-456480AE01D3}"/>
              </a:ext>
            </a:extLst>
          </p:cNvPr>
          <p:cNvPicPr>
            <a:picLocks noChangeAspect="1"/>
          </p:cNvPicPr>
          <p:nvPr userDrawn="1"/>
        </p:nvPicPr>
        <p:blipFill>
          <a:blip r:embed="rId3"/>
          <a:stretch>
            <a:fillRect/>
          </a:stretch>
        </p:blipFill>
        <p:spPr>
          <a:xfrm>
            <a:off x="0" y="4661485"/>
            <a:ext cx="2663954" cy="2214412"/>
          </a:xfrm>
          <a:prstGeom prst="rect">
            <a:avLst/>
          </a:prstGeom>
        </p:spPr>
      </p:pic>
    </p:spTree>
    <p:extLst>
      <p:ext uri="{BB962C8B-B14F-4D97-AF65-F5344CB8AC3E}">
        <p14:creationId xmlns:p14="http://schemas.microsoft.com/office/powerpoint/2010/main" val="3402473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Column Text +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DCA892-7E96-074B-8920-B7C11E8B169C}"/>
              </a:ext>
            </a:extLst>
          </p:cNvPr>
          <p:cNvSpPr>
            <a:spLocks noGrp="1"/>
          </p:cNvSpPr>
          <p:nvPr>
            <p:ph idx="1" hasCustomPrompt="1"/>
          </p:nvPr>
        </p:nvSpPr>
        <p:spPr>
          <a:xfrm>
            <a:off x="4813300" y="2311400"/>
            <a:ext cx="6540500" cy="482600"/>
          </a:xfrm>
          <a:prstGeom prst="rect">
            <a:avLst/>
          </a:prstGeom>
        </p:spPr>
        <p:txBody>
          <a:bodyPr lIns="0" tIns="0" rIns="0" bIns="0"/>
          <a:lstStyle>
            <a:lvl1pPr marL="0" indent="0">
              <a:spcBef>
                <a:spcPts val="0"/>
              </a:spcBef>
              <a:buFontTx/>
              <a:buNone/>
              <a:defRPr sz="2400" b="1">
                <a:solidFill>
                  <a:srgbClr val="005492"/>
                </a:solidFill>
                <a:latin typeface="+mj-lt"/>
              </a:defRPr>
            </a:lvl1pPr>
            <a:lvl2pPr marL="0" indent="0">
              <a:spcBef>
                <a:spcPts val="0"/>
              </a:spcBef>
              <a:buFontTx/>
              <a:buNone/>
              <a:defRPr sz="1800"/>
            </a:lvl2pPr>
            <a:lvl3pPr marL="0" indent="0">
              <a:spcBef>
                <a:spcPts val="0"/>
              </a:spcBef>
              <a:buFontTx/>
              <a:buNone/>
              <a:defRPr sz="1800"/>
            </a:lvl3pPr>
            <a:lvl4pPr marL="0" indent="0">
              <a:spcBef>
                <a:spcPts val="0"/>
              </a:spcBef>
              <a:buFontTx/>
              <a:buNone/>
              <a:defRPr sz="1800"/>
            </a:lvl4pPr>
            <a:lvl5pPr marL="0" indent="0">
              <a:spcBef>
                <a:spcPts val="0"/>
              </a:spcBef>
              <a:buFontTx/>
              <a:buNone/>
              <a:defRPr sz="1800"/>
            </a:lvl5pPr>
          </a:lstStyle>
          <a:p>
            <a:pPr lvl="0"/>
            <a:r>
              <a:rPr lang="en-US"/>
              <a:t>Subhead</a:t>
            </a:r>
          </a:p>
        </p:txBody>
      </p:sp>
      <p:sp>
        <p:nvSpPr>
          <p:cNvPr id="2" name="Title 1">
            <a:extLst>
              <a:ext uri="{FF2B5EF4-FFF2-40B4-BE49-F238E27FC236}">
                <a16:creationId xmlns:a16="http://schemas.microsoft.com/office/drawing/2014/main" id="{8B4ADD3B-86AD-7D4F-93E5-1FBF7B171D22}"/>
              </a:ext>
            </a:extLst>
          </p:cNvPr>
          <p:cNvSpPr>
            <a:spLocks noGrp="1"/>
          </p:cNvSpPr>
          <p:nvPr>
            <p:ph type="title" hasCustomPrompt="1"/>
          </p:nvPr>
        </p:nvSpPr>
        <p:spPr>
          <a:xfrm>
            <a:off x="711220" y="219247"/>
            <a:ext cx="10403816" cy="914958"/>
          </a:xfrm>
          <a:prstGeom prst="rect">
            <a:avLst/>
          </a:prstGeom>
        </p:spPr>
        <p:txBody>
          <a:bodyPr lIns="0" tIns="0" rIns="0" bIns="0" anchor="ctr"/>
          <a:lstStyle>
            <a:lvl1pPr>
              <a:defRPr sz="3600" b="1" i="0">
                <a:solidFill>
                  <a:srgbClr val="005492"/>
                </a:solidFill>
                <a:latin typeface="FUTURA MEDIUM" panose="020B0602020204020303" pitchFamily="34" charset="-79"/>
                <a:ea typeface="Source Serif Pro" panose="02040603050405020204" pitchFamily="18" charset="0"/>
                <a:cs typeface="FUTURA MEDIUM" panose="020B0602020204020303" pitchFamily="34" charset="-79"/>
              </a:defRPr>
            </a:lvl1pPr>
          </a:lstStyle>
          <a:p>
            <a:r>
              <a:rPr lang="en-US"/>
              <a:t>One column text and image</a:t>
            </a:r>
          </a:p>
        </p:txBody>
      </p:sp>
      <p:sp>
        <p:nvSpPr>
          <p:cNvPr id="9" name="Picture Placeholder 8">
            <a:extLst>
              <a:ext uri="{FF2B5EF4-FFF2-40B4-BE49-F238E27FC236}">
                <a16:creationId xmlns:a16="http://schemas.microsoft.com/office/drawing/2014/main" id="{40E98267-CB39-234E-BF70-68580ABBEB27}"/>
              </a:ext>
            </a:extLst>
          </p:cNvPr>
          <p:cNvSpPr>
            <a:spLocks noGrp="1"/>
          </p:cNvSpPr>
          <p:nvPr>
            <p:ph type="pic" sz="quarter" idx="11" hasCustomPrompt="1"/>
          </p:nvPr>
        </p:nvSpPr>
        <p:spPr>
          <a:xfrm>
            <a:off x="838200" y="2258066"/>
            <a:ext cx="2897462" cy="2897461"/>
          </a:xfrm>
          <a:prstGeom prst="ellipse">
            <a:avLst/>
          </a:prstGeom>
          <a:noFill/>
          <a:ln w="38100">
            <a:solidFill>
              <a:srgbClr val="005492"/>
            </a:solidFill>
          </a:ln>
        </p:spPr>
        <p:txBody>
          <a:bodyPr anchor="ctr"/>
          <a:lstStyle>
            <a:lvl1pPr algn="ctr">
              <a:buFontTx/>
              <a:buNone/>
              <a:defRPr sz="1600">
                <a:solidFill>
                  <a:schemeClr val="bg2">
                    <a:lumMod val="75000"/>
                  </a:schemeClr>
                </a:solidFill>
              </a:defRPr>
            </a:lvl1pPr>
          </a:lstStyle>
          <a:p>
            <a:r>
              <a:rPr lang="en-US"/>
              <a:t>Insert photo</a:t>
            </a:r>
          </a:p>
        </p:txBody>
      </p:sp>
      <p:sp>
        <p:nvSpPr>
          <p:cNvPr id="18" name="Slide Number Placeholder 12">
            <a:extLst>
              <a:ext uri="{FF2B5EF4-FFF2-40B4-BE49-F238E27FC236}">
                <a16:creationId xmlns:a16="http://schemas.microsoft.com/office/drawing/2014/main" id="{B505FCFE-E562-634A-AE1E-5BDAF593B00C}"/>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a:solidFill>
                <a:schemeClr val="bg2">
                  <a:lumMod val="50000"/>
                </a:schemeClr>
              </a:solidFill>
              <a:uFillTx/>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03D8EE21-B6B2-8045-B184-7D47BB3C4DBA}"/>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78D3560-9D8C-9F42-8AA8-A9CBB19B7BF3}"/>
              </a:ext>
            </a:extLst>
          </p:cNvPr>
          <p:cNvSpPr>
            <a:spLocks noGrp="1"/>
          </p:cNvSpPr>
          <p:nvPr>
            <p:ph type="body" sz="quarter" idx="12"/>
          </p:nvPr>
        </p:nvSpPr>
        <p:spPr>
          <a:xfrm>
            <a:off x="4813300" y="3144838"/>
            <a:ext cx="6567488" cy="3032125"/>
          </a:xfrm>
          <a:prstGeom prst="rect">
            <a:avLst/>
          </a:prstGeom>
        </p:spPr>
        <p:txBody>
          <a:bodyPr lIns="0" tIns="0" rIns="0" bIns="0"/>
          <a:lstStyle>
            <a:lvl1pPr marL="0" indent="-228600" defTabSz="457200">
              <a:lnSpc>
                <a:spcPct val="100000"/>
              </a:lnSpc>
              <a:spcBef>
                <a:spcPts val="0"/>
              </a:spcBef>
              <a:spcAft>
                <a:spcPts val="0"/>
              </a:spcAft>
              <a:buFontTx/>
              <a:buNone/>
              <a:tabLst>
                <a:tab pos="457200" algn="l"/>
              </a:tabLst>
              <a:defRPr sz="1600"/>
            </a:lvl1pPr>
            <a:lvl2pPr marL="228600" indent="-228600" defTabSz="457200">
              <a:lnSpc>
                <a:spcPct val="100000"/>
              </a:lnSpc>
              <a:spcBef>
                <a:spcPts val="0"/>
              </a:spcBef>
              <a:spcAft>
                <a:spcPts val="0"/>
              </a:spcAft>
              <a:tabLst>
                <a:tab pos="457200" algn="l"/>
              </a:tabLst>
              <a:defRPr sz="1600"/>
            </a:lvl2pPr>
            <a:lvl3pPr marL="457200" indent="-228600" defTabSz="457200">
              <a:lnSpc>
                <a:spcPct val="100000"/>
              </a:lnSpc>
              <a:spcBef>
                <a:spcPts val="0"/>
              </a:spcBef>
              <a:spcAft>
                <a:spcPts val="0"/>
              </a:spcAft>
              <a:tabLst>
                <a:tab pos="457200" algn="l"/>
              </a:tabLst>
              <a:defRPr sz="1600"/>
            </a:lvl3pPr>
            <a:lvl4pPr marL="685800" indent="-228600" defTabSz="457200">
              <a:lnSpc>
                <a:spcPct val="100000"/>
              </a:lnSpc>
              <a:spcBef>
                <a:spcPts val="0"/>
              </a:spcBef>
              <a:spcAft>
                <a:spcPts val="0"/>
              </a:spcAft>
              <a:tabLst>
                <a:tab pos="457200" algn="l"/>
              </a:tabLst>
              <a:defRPr sz="1600"/>
            </a:lvl4pPr>
            <a:lvl5pPr marL="914400" indent="-228600" defTabSz="457200">
              <a:lnSpc>
                <a:spcPct val="100000"/>
              </a:lnSpc>
              <a:spcBef>
                <a:spcPts val="0"/>
              </a:spcBef>
              <a:spcAft>
                <a:spcPts val="0"/>
              </a:spcAft>
              <a:tabLst>
                <a:tab pos="457200" algn="l"/>
              </a:tabLst>
              <a:defRPr sz="16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Blue text on a white background&#10;&#10;Description automatically generated">
            <a:extLst>
              <a:ext uri="{FF2B5EF4-FFF2-40B4-BE49-F238E27FC236}">
                <a16:creationId xmlns:a16="http://schemas.microsoft.com/office/drawing/2014/main" id="{721EB665-6B04-AB6B-379C-FCC9809ABB23}"/>
              </a:ext>
            </a:extLst>
          </p:cNvPr>
          <p:cNvPicPr>
            <a:picLocks noChangeAspect="1"/>
          </p:cNvPicPr>
          <p:nvPr userDrawn="1"/>
        </p:nvPicPr>
        <p:blipFill rotWithShape="1">
          <a:blip r:embed="rId2"/>
          <a:srcRect t="7214" r="84527" b="10255"/>
          <a:stretch/>
        </p:blipFill>
        <p:spPr>
          <a:xfrm>
            <a:off x="11265361" y="102204"/>
            <a:ext cx="356066" cy="364895"/>
          </a:xfrm>
          <a:prstGeom prst="rect">
            <a:avLst/>
          </a:prstGeom>
        </p:spPr>
      </p:pic>
      <p:pic>
        <p:nvPicPr>
          <p:cNvPr id="5" name="Picture 4">
            <a:extLst>
              <a:ext uri="{FF2B5EF4-FFF2-40B4-BE49-F238E27FC236}">
                <a16:creationId xmlns:a16="http://schemas.microsoft.com/office/drawing/2014/main" id="{95928908-CBC0-6FCA-B267-1D1254315F27}"/>
              </a:ext>
            </a:extLst>
          </p:cNvPr>
          <p:cNvPicPr>
            <a:picLocks noChangeAspect="1"/>
          </p:cNvPicPr>
          <p:nvPr userDrawn="1"/>
        </p:nvPicPr>
        <p:blipFill>
          <a:blip r:embed="rId3"/>
          <a:stretch>
            <a:fillRect/>
          </a:stretch>
        </p:blipFill>
        <p:spPr>
          <a:xfrm>
            <a:off x="0" y="4661485"/>
            <a:ext cx="2663954" cy="2214412"/>
          </a:xfrm>
          <a:prstGeom prst="rect">
            <a:avLst/>
          </a:prstGeom>
        </p:spPr>
      </p:pic>
    </p:spTree>
    <p:extLst>
      <p:ext uri="{BB962C8B-B14F-4D97-AF65-F5344CB8AC3E}">
        <p14:creationId xmlns:p14="http://schemas.microsoft.com/office/powerpoint/2010/main" val="3367093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able 2 Rows">
    <p:spTree>
      <p:nvGrpSpPr>
        <p:cNvPr id="1" name=""/>
        <p:cNvGrpSpPr/>
        <p:nvPr/>
      </p:nvGrpSpPr>
      <p:grpSpPr>
        <a:xfrm>
          <a:off x="0" y="0"/>
          <a:ext cx="0" cy="0"/>
          <a:chOff x="0" y="0"/>
          <a:chExt cx="0" cy="0"/>
        </a:xfrm>
      </p:grpSpPr>
      <p:cxnSp>
        <p:nvCxnSpPr>
          <p:cNvPr id="12" name="Straight Connector 14">
            <a:extLst>
              <a:ext uri="{FF2B5EF4-FFF2-40B4-BE49-F238E27FC236}">
                <a16:creationId xmlns:a16="http://schemas.microsoft.com/office/drawing/2014/main" id="{98ACE56E-7AAA-5040-B21E-49CBAD005376}"/>
              </a:ext>
            </a:extLst>
          </p:cNvPr>
          <p:cNvCxnSpPr>
            <a:cxnSpLocks/>
          </p:cNvCxnSpPr>
          <p:nvPr/>
        </p:nvCxnSpPr>
        <p:spPr>
          <a:xfrm>
            <a:off x="1947841" y="2323516"/>
            <a:ext cx="9405959" cy="0"/>
          </a:xfrm>
          <a:prstGeom prst="straightConnector1">
            <a:avLst/>
          </a:prstGeom>
          <a:noFill/>
          <a:ln w="9525" cap="flat">
            <a:solidFill>
              <a:srgbClr val="F76366"/>
            </a:solidFill>
            <a:prstDash val="solid"/>
            <a:miter/>
          </a:ln>
        </p:spPr>
      </p:cxnSp>
      <p:cxnSp>
        <p:nvCxnSpPr>
          <p:cNvPr id="17" name="Straight Connector 11">
            <a:extLst>
              <a:ext uri="{FF2B5EF4-FFF2-40B4-BE49-F238E27FC236}">
                <a16:creationId xmlns:a16="http://schemas.microsoft.com/office/drawing/2014/main" id="{5003F256-3A94-F840-9F4F-DEB1E76461AC}"/>
              </a:ext>
            </a:extLst>
          </p:cNvPr>
          <p:cNvCxnSpPr>
            <a:cxnSpLocks/>
          </p:cNvCxnSpPr>
          <p:nvPr/>
        </p:nvCxnSpPr>
        <p:spPr>
          <a:xfrm>
            <a:off x="1947841" y="4456405"/>
            <a:ext cx="9405959" cy="0"/>
          </a:xfrm>
          <a:prstGeom prst="straightConnector1">
            <a:avLst/>
          </a:prstGeom>
          <a:noFill/>
          <a:ln w="9525" cap="flat">
            <a:solidFill>
              <a:srgbClr val="F76366"/>
            </a:solidFill>
            <a:prstDash val="solid"/>
            <a:miter/>
          </a:ln>
        </p:spPr>
      </p:cxnSp>
      <p:sp>
        <p:nvSpPr>
          <p:cNvPr id="19" name="Text Placeholder 4">
            <a:extLst>
              <a:ext uri="{FF2B5EF4-FFF2-40B4-BE49-F238E27FC236}">
                <a16:creationId xmlns:a16="http://schemas.microsoft.com/office/drawing/2014/main" id="{236B71DC-7BAB-E147-A7C0-215D651112E7}"/>
              </a:ext>
            </a:extLst>
          </p:cNvPr>
          <p:cNvSpPr txBox="1">
            <a:spLocks noGrp="1"/>
          </p:cNvSpPr>
          <p:nvPr>
            <p:ph type="body" sz="quarter" idx="4294967295" hasCustomPrompt="1"/>
          </p:nvPr>
        </p:nvSpPr>
        <p:spPr>
          <a:xfrm>
            <a:off x="1947840" y="2480840"/>
            <a:ext cx="2428217" cy="1645730"/>
          </a:xfrm>
          <a:prstGeom prst="rect">
            <a:avLst/>
          </a:prstGeom>
          <a:noFill/>
          <a:ln>
            <a:noFill/>
          </a:ln>
        </p:spPr>
        <p:txBody>
          <a:bodyPr vert="horz" wrap="square" lIns="0" tIns="0" rIns="0" bIns="0" anchor="t" anchorCtr="0" compatLnSpc="1">
            <a:noAutofit/>
          </a:bodyPr>
          <a:lstStyle>
            <a:lvl1pPr marL="0" marR="0" lvl="0" indent="0" defTabSz="914421" fontAlgn="auto">
              <a:lnSpc>
                <a:spcPct val="100000"/>
              </a:lnSpc>
              <a:spcBef>
                <a:spcPts val="0"/>
              </a:spcBef>
              <a:spcAft>
                <a:spcPts val="0"/>
              </a:spcAft>
              <a:buNone/>
              <a:tabLst/>
              <a:defRPr lang="en-US" sz="2400" b="1" i="0" u="none" strike="noStrike" cap="none" spc="0" baseline="0">
                <a:solidFill>
                  <a:schemeClr val="tx1"/>
                </a:solidFill>
                <a:uFillTx/>
                <a:latin typeface="Arial" pitchFamily="34"/>
                <a:ea typeface="Arimo" pitchFamily="34"/>
                <a:cs typeface="Arial" pitchFamily="34"/>
              </a:defRPr>
            </a:lvl1pPr>
          </a:lstStyle>
          <a:p>
            <a:pPr lvl="0"/>
            <a:r>
              <a:rPr lang="en-US"/>
              <a:t>Header</a:t>
            </a:r>
          </a:p>
        </p:txBody>
      </p:sp>
      <p:sp>
        <p:nvSpPr>
          <p:cNvPr id="2" name="Title 1">
            <a:extLst>
              <a:ext uri="{FF2B5EF4-FFF2-40B4-BE49-F238E27FC236}">
                <a16:creationId xmlns:a16="http://schemas.microsoft.com/office/drawing/2014/main" id="{213898B2-8ECF-8149-9074-78CC98FD8AFE}"/>
              </a:ext>
            </a:extLst>
          </p:cNvPr>
          <p:cNvSpPr>
            <a:spLocks noGrp="1"/>
          </p:cNvSpPr>
          <p:nvPr>
            <p:ph type="title" hasCustomPrompt="1"/>
          </p:nvPr>
        </p:nvSpPr>
        <p:spPr>
          <a:xfrm>
            <a:off x="721361" y="219247"/>
            <a:ext cx="10414000" cy="938991"/>
          </a:xfrm>
          <a:prstGeom prst="rect">
            <a:avLst/>
          </a:prstGeom>
        </p:spPr>
        <p:txBody>
          <a:bodyPr lIns="0" tIns="0" rIns="0" bIns="0" anchor="ctr"/>
          <a:lstStyle>
            <a:lvl1pPr>
              <a:defRPr sz="3600" b="1" i="0">
                <a:solidFill>
                  <a:srgbClr val="005492"/>
                </a:solidFill>
                <a:latin typeface="FUTURA MEDIUM" panose="020B0602020204020303" pitchFamily="34" charset="-79"/>
                <a:ea typeface="Source Serif Pro" panose="02040603050405020204" pitchFamily="18" charset="0"/>
                <a:cs typeface="FUTURA MEDIUM" panose="020B0602020204020303" pitchFamily="34" charset="-79"/>
              </a:defRPr>
            </a:lvl1pPr>
          </a:lstStyle>
          <a:p>
            <a:r>
              <a:rPr lang="en-US"/>
              <a:t>Table with 2 rows</a:t>
            </a:r>
          </a:p>
        </p:txBody>
      </p:sp>
      <p:sp>
        <p:nvSpPr>
          <p:cNvPr id="4" name="Text Placeholder 3">
            <a:extLst>
              <a:ext uri="{FF2B5EF4-FFF2-40B4-BE49-F238E27FC236}">
                <a16:creationId xmlns:a16="http://schemas.microsoft.com/office/drawing/2014/main" id="{224FD455-49D3-5547-8802-7B05C80FC17D}"/>
              </a:ext>
            </a:extLst>
          </p:cNvPr>
          <p:cNvSpPr>
            <a:spLocks noGrp="1"/>
          </p:cNvSpPr>
          <p:nvPr>
            <p:ph type="body" sz="quarter" idx="10" hasCustomPrompt="1"/>
          </p:nvPr>
        </p:nvSpPr>
        <p:spPr>
          <a:xfrm>
            <a:off x="1947863" y="4654550"/>
            <a:ext cx="2428875" cy="1611313"/>
          </a:xfrm>
          <a:prstGeom prst="rect">
            <a:avLst/>
          </a:prstGeom>
        </p:spPr>
        <p:txBody>
          <a:bodyPr lIns="0" tIns="0" rIns="0" bIns="0"/>
          <a:lstStyle>
            <a:lvl1pPr marL="0" indent="0">
              <a:lnSpc>
                <a:spcPct val="100000"/>
              </a:lnSpc>
              <a:spcBef>
                <a:spcPts val="0"/>
              </a:spcBef>
              <a:buFontTx/>
              <a:buNone/>
              <a:defRPr sz="2400" b="1">
                <a:solidFill>
                  <a:schemeClr val="tx1"/>
                </a:solidFill>
                <a:latin typeface="+mj-lt"/>
              </a:defRPr>
            </a:lvl1pPr>
            <a:lvl2pPr marL="0" indent="0">
              <a:lnSpc>
                <a:spcPct val="100000"/>
              </a:lnSpc>
              <a:spcBef>
                <a:spcPts val="0"/>
              </a:spcBef>
              <a:buFontTx/>
              <a:buNone/>
              <a:defRPr sz="2000" b="1">
                <a:solidFill>
                  <a:srgbClr val="F76466"/>
                </a:solidFill>
                <a:latin typeface="+mj-lt"/>
              </a:defRPr>
            </a:lvl2pPr>
            <a:lvl3pPr marL="0" indent="0">
              <a:lnSpc>
                <a:spcPct val="100000"/>
              </a:lnSpc>
              <a:spcBef>
                <a:spcPts val="0"/>
              </a:spcBef>
              <a:buFontTx/>
              <a:buNone/>
              <a:defRPr sz="2000" b="1">
                <a:solidFill>
                  <a:srgbClr val="F76466"/>
                </a:solidFill>
                <a:latin typeface="+mj-lt"/>
              </a:defRPr>
            </a:lvl3pPr>
            <a:lvl4pPr marL="0" indent="0">
              <a:lnSpc>
                <a:spcPct val="100000"/>
              </a:lnSpc>
              <a:spcBef>
                <a:spcPts val="0"/>
              </a:spcBef>
              <a:buFontTx/>
              <a:buNone/>
              <a:defRPr sz="2000" b="1">
                <a:solidFill>
                  <a:srgbClr val="F76466"/>
                </a:solidFill>
                <a:latin typeface="+mj-lt"/>
              </a:defRPr>
            </a:lvl4pPr>
            <a:lvl5pPr marL="0" indent="0">
              <a:lnSpc>
                <a:spcPct val="100000"/>
              </a:lnSpc>
              <a:spcBef>
                <a:spcPts val="0"/>
              </a:spcBef>
              <a:buFontTx/>
              <a:buNone/>
              <a:defRPr sz="2000" b="1">
                <a:solidFill>
                  <a:srgbClr val="F76466"/>
                </a:solidFill>
                <a:latin typeface="+mj-lt"/>
              </a:defRPr>
            </a:lvl5pPr>
          </a:lstStyle>
          <a:p>
            <a:pPr lvl="0"/>
            <a:r>
              <a:rPr lang="en-US"/>
              <a:t>Header</a:t>
            </a:r>
          </a:p>
        </p:txBody>
      </p:sp>
      <p:sp>
        <p:nvSpPr>
          <p:cNvPr id="16" name="Slide Number Placeholder 12">
            <a:extLst>
              <a:ext uri="{FF2B5EF4-FFF2-40B4-BE49-F238E27FC236}">
                <a16:creationId xmlns:a16="http://schemas.microsoft.com/office/drawing/2014/main" id="{11C64DFA-0F30-DE49-9907-278F84F717A2}"/>
              </a:ext>
            </a:extLst>
          </p:cNvPr>
          <p:cNvSpPr txBox="1"/>
          <p:nvPr userDrawn="1"/>
        </p:nvSpPr>
        <p:spPr>
          <a:xfrm>
            <a:off x="11695606" y="219247"/>
            <a:ext cx="414168" cy="247853"/>
          </a:xfrm>
          <a:prstGeom prst="rect">
            <a:avLst/>
          </a:prstGeom>
          <a:noFill/>
          <a:ln cap="flat">
            <a:noFill/>
          </a:ln>
        </p:spPr>
        <p:txBody>
          <a:bodyPr vert="horz" wrap="square" lIns="0" tIns="0" rIns="0" bIns="0" anchor="t" anchorCtr="1" compatLnSpc="1">
            <a:noAutofit/>
          </a:bodyPr>
          <a:lstStyle/>
          <a:p>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17F3A7E-816A-3440-A4BE-E039F9E06613}" type="slidenum">
              <a:rPr lang="en-US" sz="1100" b="0" i="0" smtClean="0">
                <a:solidFill>
                  <a:schemeClr val="bg2">
                    <a:lumMod val="50000"/>
                  </a:schemeClr>
                </a:solidFill>
                <a:latin typeface="Arial" panose="020B0604020202020204" pitchFamily="34" charset="0"/>
                <a:cs typeface="Arial" panose="020B0604020202020204" pitchFamily="34" charset="0"/>
              </a:rPr>
              <a:pPr marL="0" marR="0" lvl="0" indent="0" algn="l" defTabSz="403433" rtl="0" fontAlgn="auto" hangingPunct="1">
                <a:lnSpc>
                  <a:spcPct val="100000"/>
                </a:lnSpc>
                <a:spcBef>
                  <a:spcPts val="0"/>
                </a:spcBef>
                <a:spcAft>
                  <a:spcPts val="0"/>
                </a:spcAft>
                <a:buNone/>
                <a:tabLst/>
                <a:defRPr sz="1800" b="0" i="0" u="none" strike="noStrike" kern="0" cap="none" spc="0" baseline="0">
                  <a:solidFill>
                    <a:srgbClr val="000000"/>
                  </a:solidFill>
                  <a:uFillTx/>
                </a:defRPr>
              </a:pPr>
              <a:t>‹#›</a:t>
            </a:fld>
            <a:endParaRPr lang="en-US" sz="1100" b="0" i="0" u="none" strike="noStrike" kern="1200" cap="none" spc="0" baseline="0">
              <a:solidFill>
                <a:schemeClr val="bg2">
                  <a:lumMod val="50000"/>
                </a:schemeClr>
              </a:solidFill>
              <a:uFillTx/>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6E23113C-34A1-3648-9F0A-FB36DEA701BC}"/>
              </a:ext>
            </a:extLst>
          </p:cNvPr>
          <p:cNvCxnSpPr/>
          <p:nvPr userDrawn="1"/>
        </p:nvCxnSpPr>
        <p:spPr>
          <a:xfrm>
            <a:off x="11695606" y="3792"/>
            <a:ext cx="0" cy="409392"/>
          </a:xfrm>
          <a:prstGeom prst="line">
            <a:avLst/>
          </a:prstGeom>
          <a:ln>
            <a:solidFill>
              <a:srgbClr val="04A299"/>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9E44089-5519-3747-A435-16AC594BE4EC}"/>
              </a:ext>
            </a:extLst>
          </p:cNvPr>
          <p:cNvSpPr>
            <a:spLocks noGrp="1"/>
          </p:cNvSpPr>
          <p:nvPr>
            <p:ph type="body" sz="quarter" idx="11"/>
          </p:nvPr>
        </p:nvSpPr>
        <p:spPr>
          <a:xfrm>
            <a:off x="4572000" y="2481263"/>
            <a:ext cx="6781800" cy="1644650"/>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a:extLst>
              <a:ext uri="{FF2B5EF4-FFF2-40B4-BE49-F238E27FC236}">
                <a16:creationId xmlns:a16="http://schemas.microsoft.com/office/drawing/2014/main" id="{66A9B55E-70B3-4149-A97C-6BEA84677C31}"/>
              </a:ext>
            </a:extLst>
          </p:cNvPr>
          <p:cNvSpPr>
            <a:spLocks noGrp="1"/>
          </p:cNvSpPr>
          <p:nvPr>
            <p:ph type="body" sz="quarter" idx="12"/>
          </p:nvPr>
        </p:nvSpPr>
        <p:spPr>
          <a:xfrm>
            <a:off x="4559300" y="4654550"/>
            <a:ext cx="6821488" cy="1611313"/>
          </a:xfrm>
          <a:prstGeom prst="rect">
            <a:avLst/>
          </a:prstGeom>
        </p:spPr>
        <p:txBody>
          <a:bodyPr/>
          <a:lstStyle>
            <a:lvl1pPr marL="0" indent="0" defTabSz="457200">
              <a:lnSpc>
                <a:spcPct val="100000"/>
              </a:lnSpc>
              <a:spcBef>
                <a:spcPts val="0"/>
              </a:spcBef>
              <a:buFontTx/>
              <a:buNone/>
              <a:tabLst>
                <a:tab pos="457200" algn="l"/>
              </a:tabLst>
              <a:defRPr sz="1600"/>
            </a:lvl1pPr>
            <a:lvl2pPr marL="228600" defTabSz="457200">
              <a:lnSpc>
                <a:spcPct val="100000"/>
              </a:lnSpc>
              <a:spcBef>
                <a:spcPts val="0"/>
              </a:spcBef>
              <a:tabLst>
                <a:tab pos="457200" algn="l"/>
              </a:tabLst>
              <a:defRPr sz="1600"/>
            </a:lvl2pPr>
            <a:lvl3pPr marL="457200" defTabSz="457200">
              <a:lnSpc>
                <a:spcPct val="100000"/>
              </a:lnSpc>
              <a:spcBef>
                <a:spcPts val="0"/>
              </a:spcBef>
              <a:tabLst>
                <a:tab pos="457200" algn="l"/>
              </a:tabLst>
              <a:defRPr sz="1600"/>
            </a:lvl3pPr>
            <a:lvl4pPr marL="685800" defTabSz="457200">
              <a:lnSpc>
                <a:spcPct val="100000"/>
              </a:lnSpc>
              <a:spcBef>
                <a:spcPts val="0"/>
              </a:spcBef>
              <a:tabLst>
                <a:tab pos="457200" algn="l"/>
              </a:tabLst>
              <a:defRPr sz="1600"/>
            </a:lvl4pPr>
            <a:lvl5pPr marL="914400" defTabSz="457200">
              <a:lnSpc>
                <a:spcPct val="100000"/>
              </a:lnSpc>
              <a:spcBef>
                <a:spcPts val="0"/>
              </a:spcBef>
              <a:tabLst>
                <a:tab pos="457200" algn="l"/>
              </a:tabLst>
              <a:defRPr sz="1600"/>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Blue text on a white background&#10;&#10;Description automatically generated">
            <a:extLst>
              <a:ext uri="{FF2B5EF4-FFF2-40B4-BE49-F238E27FC236}">
                <a16:creationId xmlns:a16="http://schemas.microsoft.com/office/drawing/2014/main" id="{2835DAAB-B7C9-B248-1EC4-46D03B5911E5}"/>
              </a:ext>
            </a:extLst>
          </p:cNvPr>
          <p:cNvPicPr>
            <a:picLocks noChangeAspect="1"/>
          </p:cNvPicPr>
          <p:nvPr userDrawn="1"/>
        </p:nvPicPr>
        <p:blipFill rotWithShape="1">
          <a:blip r:embed="rId2"/>
          <a:srcRect t="7214" r="84527" b="10255"/>
          <a:stretch/>
        </p:blipFill>
        <p:spPr>
          <a:xfrm>
            <a:off x="11265361" y="102204"/>
            <a:ext cx="356066" cy="364895"/>
          </a:xfrm>
          <a:prstGeom prst="rect">
            <a:avLst/>
          </a:prstGeom>
        </p:spPr>
      </p:pic>
      <p:pic>
        <p:nvPicPr>
          <p:cNvPr id="6" name="Picture 5">
            <a:extLst>
              <a:ext uri="{FF2B5EF4-FFF2-40B4-BE49-F238E27FC236}">
                <a16:creationId xmlns:a16="http://schemas.microsoft.com/office/drawing/2014/main" id="{0878258B-7004-9258-1411-68C0C147427F}"/>
              </a:ext>
            </a:extLst>
          </p:cNvPr>
          <p:cNvPicPr>
            <a:picLocks noChangeAspect="1"/>
          </p:cNvPicPr>
          <p:nvPr userDrawn="1"/>
        </p:nvPicPr>
        <p:blipFill>
          <a:blip r:embed="rId3"/>
          <a:stretch>
            <a:fillRect/>
          </a:stretch>
        </p:blipFill>
        <p:spPr>
          <a:xfrm>
            <a:off x="0" y="4661485"/>
            <a:ext cx="2663954" cy="2214412"/>
          </a:xfrm>
          <a:prstGeom prst="rect">
            <a:avLst/>
          </a:prstGeom>
        </p:spPr>
      </p:pic>
    </p:spTree>
    <p:extLst>
      <p:ext uri="{BB962C8B-B14F-4D97-AF65-F5344CB8AC3E}">
        <p14:creationId xmlns:p14="http://schemas.microsoft.com/office/powerpoint/2010/main" val="203551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1-Title slide" preserve="1">
  <p:cSld name="2_1-Title slide">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0" y="3090908"/>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1" y="4608214"/>
            <a:ext cx="4142873" cy="1714209"/>
          </a:xfrm>
          <a:prstGeom prst="rect">
            <a:avLst/>
          </a:prstGeom>
          <a:noFill/>
          <a:ln>
            <a:noFill/>
          </a:ln>
        </p:spPr>
        <p:txBody>
          <a:bodyPr spcFirstLastPara="1" wrap="square" lIns="91425" tIns="45700" rIns="91425" bIns="45700" anchor="t" anchorCtr="0">
            <a:normAutofit/>
          </a:bodyPr>
          <a:lstStyle>
            <a:lvl1pPr marL="227013" lvl="0" indent="1588" algn="l">
              <a:lnSpc>
                <a:spcPct val="90000"/>
              </a:lnSpc>
              <a:spcBef>
                <a:spcPts val="1000"/>
              </a:spcBef>
              <a:spcAft>
                <a:spcPts val="0"/>
              </a:spcAft>
              <a:buClr>
                <a:schemeClr val="dk1"/>
              </a:buClr>
              <a:buSzPts val="2000"/>
              <a:buNone/>
              <a:defRPr sz="2000">
                <a:latin typeface="+mj-l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 name="Google Shape;15;p27" descr="Administration for Community Living logo&#10;">
            <a:extLst>
              <a:ext uri="{FF2B5EF4-FFF2-40B4-BE49-F238E27FC236}">
                <a16:creationId xmlns:a16="http://schemas.microsoft.com/office/drawing/2014/main" id="{055A67CA-4E63-17C0-1ED2-ACD17465ECED}"/>
              </a:ext>
            </a:extLst>
          </p:cNvPr>
          <p:cNvPicPr preferRelativeResize="0"/>
          <p:nvPr userDrawn="1"/>
        </p:nvPicPr>
        <p:blipFill>
          <a:blip r:embed="rId2"/>
          <a:srcRect/>
          <a:stretch/>
        </p:blipFill>
        <p:spPr>
          <a:xfrm>
            <a:off x="10469895" y="5760517"/>
            <a:ext cx="1359785" cy="561767"/>
          </a:xfrm>
          <a:prstGeom prst="rect">
            <a:avLst/>
          </a:prstGeom>
          <a:noFill/>
          <a:ln>
            <a:noFill/>
          </a:ln>
        </p:spPr>
      </p:pic>
    </p:spTree>
    <p:extLst>
      <p:ext uri="{BB962C8B-B14F-4D97-AF65-F5344CB8AC3E}">
        <p14:creationId xmlns:p14="http://schemas.microsoft.com/office/powerpoint/2010/main" val="151992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1-Title slide" preserve="1">
  <p:cSld name="Title Slide B">
    <p:spTree>
      <p:nvGrpSpPr>
        <p:cNvPr id="1" name="Shape 11"/>
        <p:cNvGrpSpPr/>
        <p:nvPr/>
      </p:nvGrpSpPr>
      <p:grpSpPr>
        <a:xfrm>
          <a:off x="0" y="0"/>
          <a:ext cx="0" cy="0"/>
          <a:chOff x="0" y="0"/>
          <a:chExt cx="0" cy="0"/>
        </a:xfrm>
      </p:grpSpPr>
      <p:sp>
        <p:nvSpPr>
          <p:cNvPr id="13" name="Google Shape;13;p27"/>
          <p:cNvSpPr txBox="1">
            <a:spLocks noGrp="1"/>
          </p:cNvSpPr>
          <p:nvPr>
            <p:ph type="title"/>
          </p:nvPr>
        </p:nvSpPr>
        <p:spPr>
          <a:xfrm>
            <a:off x="838200" y="3090908"/>
            <a:ext cx="866674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7"/>
          <p:cNvSpPr txBox="1">
            <a:spLocks noGrp="1"/>
          </p:cNvSpPr>
          <p:nvPr>
            <p:ph type="body" idx="1"/>
          </p:nvPr>
        </p:nvSpPr>
        <p:spPr>
          <a:xfrm>
            <a:off x="838201" y="4608214"/>
            <a:ext cx="4142873" cy="1714209"/>
          </a:xfrm>
          <a:prstGeom prst="rect">
            <a:avLst/>
          </a:prstGeom>
          <a:noFill/>
          <a:ln>
            <a:noFill/>
          </a:ln>
        </p:spPr>
        <p:txBody>
          <a:bodyPr spcFirstLastPara="1" wrap="square" lIns="91425" tIns="45700" rIns="91425" bIns="45700" anchor="t" anchorCtr="0">
            <a:normAutofit/>
          </a:bodyPr>
          <a:lstStyle>
            <a:lvl1pPr marL="227013" lvl="0" indent="1588" algn="l">
              <a:lnSpc>
                <a:spcPct val="90000"/>
              </a:lnSpc>
              <a:spcBef>
                <a:spcPts val="1000"/>
              </a:spcBef>
              <a:spcAft>
                <a:spcPts val="0"/>
              </a:spcAft>
              <a:buClr>
                <a:schemeClr val="dk1"/>
              </a:buClr>
              <a:buSzPts val="2000"/>
              <a:buNone/>
              <a:defRPr sz="2000">
                <a:latin typeface="+mj-l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6" name="Google Shape;15;p27" descr="Administration for Community Living logo&#10;">
            <a:extLst>
              <a:ext uri="{FF2B5EF4-FFF2-40B4-BE49-F238E27FC236}">
                <a16:creationId xmlns:a16="http://schemas.microsoft.com/office/drawing/2014/main" id="{055A67CA-4E63-17C0-1ED2-ACD17465ECED}"/>
              </a:ext>
            </a:extLst>
          </p:cNvPr>
          <p:cNvPicPr preferRelativeResize="0">
            <a:picLocks noChangeAspect="1"/>
          </p:cNvPicPr>
          <p:nvPr userDrawn="1"/>
        </p:nvPicPr>
        <p:blipFill>
          <a:blip r:embed="rId2"/>
          <a:srcRect/>
          <a:stretch/>
        </p:blipFill>
        <p:spPr>
          <a:xfrm>
            <a:off x="838200" y="535577"/>
            <a:ext cx="3049087" cy="1259667"/>
          </a:xfrm>
          <a:prstGeom prst="rect">
            <a:avLst/>
          </a:prstGeom>
          <a:noFill/>
          <a:ln>
            <a:noFill/>
          </a:ln>
        </p:spPr>
      </p:pic>
      <p:sp>
        <p:nvSpPr>
          <p:cNvPr id="2" name="Google Shape;238;p1">
            <a:extLst>
              <a:ext uri="{FF2B5EF4-FFF2-40B4-BE49-F238E27FC236}">
                <a16:creationId xmlns:a16="http://schemas.microsoft.com/office/drawing/2014/main" id="{0F228A46-61CB-17D2-A3FE-C22B635DBDC0}"/>
              </a:ext>
              <a:ext uri="{C183D7F6-B498-43B3-948B-1728B52AA6E4}">
                <adec:decorative xmlns:adec="http://schemas.microsoft.com/office/drawing/2017/decorative" val="1"/>
              </a:ext>
            </a:extLst>
          </p:cNvPr>
          <p:cNvSpPr/>
          <p:nvPr userDrawn="1"/>
        </p:nvSpPr>
        <p:spPr>
          <a:xfrm>
            <a:off x="838200" y="4416471"/>
            <a:ext cx="4539558" cy="45719"/>
          </a:xfrm>
          <a:prstGeom prst="rect">
            <a:avLst/>
          </a:prstGeom>
          <a:solidFill>
            <a:srgbClr val="0751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7835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Title slide" preserve="1" userDrawn="1">
  <p:cSld name="Banner Image 2">
    <p:spTree>
      <p:nvGrpSpPr>
        <p:cNvPr id="1" name="Shape 28"/>
        <p:cNvGrpSpPr/>
        <p:nvPr/>
      </p:nvGrpSpPr>
      <p:grpSpPr>
        <a:xfrm>
          <a:off x="0" y="0"/>
          <a:ext cx="0" cy="0"/>
          <a:chOff x="0" y="0"/>
          <a:chExt cx="0" cy="0"/>
        </a:xfrm>
      </p:grpSpPr>
      <p:sp>
        <p:nvSpPr>
          <p:cNvPr id="29" name="Google Shape;29;p30"/>
          <p:cNvSpPr txBox="1">
            <a:spLocks noGrp="1"/>
          </p:cNvSpPr>
          <p:nvPr>
            <p:ph type="title"/>
          </p:nvPr>
        </p:nvSpPr>
        <p:spPr>
          <a:xfrm>
            <a:off x="1254930" y="4358086"/>
            <a:ext cx="6675412" cy="95976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a:buNone/>
              <a:defRPr sz="32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0"/>
          <p:cNvSpPr txBox="1">
            <a:spLocks noGrp="1"/>
          </p:cNvSpPr>
          <p:nvPr>
            <p:ph type="body" idx="1"/>
          </p:nvPr>
        </p:nvSpPr>
        <p:spPr>
          <a:xfrm>
            <a:off x="1254930" y="5323581"/>
            <a:ext cx="9604659" cy="1143280"/>
          </a:xfrm>
          <a:prstGeom prst="rect">
            <a:avLst/>
          </a:prstGeom>
          <a:noFill/>
          <a:ln>
            <a:noFill/>
          </a:ln>
        </p:spPr>
        <p:txBody>
          <a:bodyPr spcFirstLastPara="1" wrap="square" lIns="91425" tIns="45700" rIns="91425" bIns="45700" anchor="t" anchorCtr="0">
            <a:normAutofit/>
          </a:bodyPr>
          <a:lstStyle>
            <a:lvl1pPr marL="0" lvl="0" indent="0" algn="l">
              <a:lnSpc>
                <a:spcPct val="90000"/>
              </a:lnSpc>
              <a:spcBef>
                <a:spcPts val="1000"/>
              </a:spcBef>
              <a:spcAft>
                <a:spcPts val="0"/>
              </a:spcAft>
              <a:buClr>
                <a:schemeClr val="dk1"/>
              </a:buClr>
              <a:buSzPts val="1600"/>
              <a:buNone/>
              <a:defRPr sz="1600" i="1">
                <a:latin typeface="+mj-lt"/>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 name="Google Shape;33;p30"/>
          <p:cNvSpPr>
            <a:spLocks noGrp="1"/>
          </p:cNvSpPr>
          <p:nvPr>
            <p:ph type="pic" idx="3"/>
          </p:nvPr>
        </p:nvSpPr>
        <p:spPr>
          <a:xfrm>
            <a:off x="0" y="751437"/>
            <a:ext cx="12191999" cy="2888055"/>
          </a:xfrm>
          <a:prstGeom prst="rect">
            <a:avLst/>
          </a:prstGeom>
          <a:noFill/>
          <a:ln>
            <a:noFill/>
          </a:ln>
        </p:spPr>
        <p:txBody>
          <a:bodyPr/>
          <a:lstStyle>
            <a:lvl1pPr>
              <a:defRPr>
                <a:latin typeface="+mj-lt"/>
              </a:defRPr>
            </a:lvl1pPr>
          </a:lstStyle>
          <a:p>
            <a:endParaRPr lang="en-US"/>
          </a:p>
        </p:txBody>
      </p:sp>
      <p:pic>
        <p:nvPicPr>
          <p:cNvPr id="8" name="Google Shape;27;p29">
            <a:extLst>
              <a:ext uri="{FF2B5EF4-FFF2-40B4-BE49-F238E27FC236}">
                <a16:creationId xmlns:a16="http://schemas.microsoft.com/office/drawing/2014/main" id="{7AA2E2F3-13D0-39CB-F541-054E851B87BE}"/>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cxnSp>
        <p:nvCxnSpPr>
          <p:cNvPr id="2" name="Google Shape;377;p13">
            <a:extLst>
              <a:ext uri="{FF2B5EF4-FFF2-40B4-BE49-F238E27FC236}">
                <a16:creationId xmlns:a16="http://schemas.microsoft.com/office/drawing/2014/main" id="{9BFB2F77-18AC-A1A7-15DA-C933E18CEAE8}"/>
              </a:ext>
              <a:ext uri="{C183D7F6-B498-43B3-948B-1728B52AA6E4}">
                <adec:decorative xmlns:adec="http://schemas.microsoft.com/office/drawing/2017/decorative" val="1"/>
              </a:ext>
            </a:extLst>
          </p:cNvPr>
          <p:cNvCxnSpPr/>
          <p:nvPr userDrawn="1"/>
        </p:nvCxnSpPr>
        <p:spPr>
          <a:xfrm rot="10800000" flipH="1">
            <a:off x="1343859" y="4584901"/>
            <a:ext cx="1951118" cy="123"/>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54873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section" preserve="1" userDrawn="1">
  <p:cSld name="Title and Text">
    <p:spTree>
      <p:nvGrpSpPr>
        <p:cNvPr id="1" name="Shape 131"/>
        <p:cNvGrpSpPr/>
        <p:nvPr/>
      </p:nvGrpSpPr>
      <p:grpSpPr>
        <a:xfrm>
          <a:off x="0" y="0"/>
          <a:ext cx="0" cy="0"/>
          <a:chOff x="0" y="0"/>
          <a:chExt cx="0" cy="0"/>
        </a:xfrm>
      </p:grpSpPr>
      <p:sp>
        <p:nvSpPr>
          <p:cNvPr id="132" name="Google Shape;132;p40"/>
          <p:cNvSpPr txBox="1">
            <a:spLocks noGrp="1"/>
          </p:cNvSpPr>
          <p:nvPr>
            <p:ph type="title"/>
          </p:nvPr>
        </p:nvSpPr>
        <p:spPr>
          <a:xfrm>
            <a:off x="857139" y="873470"/>
            <a:ext cx="10515600" cy="791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sz="3200">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ext Placeholder 3">
            <a:extLst>
              <a:ext uri="{FF2B5EF4-FFF2-40B4-BE49-F238E27FC236}">
                <a16:creationId xmlns:a16="http://schemas.microsoft.com/office/drawing/2014/main" id="{308E77D8-7528-C2D0-266F-82F1D7C90494}"/>
              </a:ext>
            </a:extLst>
          </p:cNvPr>
          <p:cNvSpPr>
            <a:spLocks noGrp="1"/>
          </p:cNvSpPr>
          <p:nvPr>
            <p:ph type="body" sz="quarter" idx="10"/>
          </p:nvPr>
        </p:nvSpPr>
        <p:spPr>
          <a:xfrm>
            <a:off x="857250" y="1748610"/>
            <a:ext cx="10472738" cy="4568825"/>
          </a:xfrm>
        </p:spPr>
        <p:txBody>
          <a:bodyPr/>
          <a:lstStyle>
            <a:lvl1pPr marL="230188" indent="-230188">
              <a:buSzPct val="100000"/>
              <a:buFont typeface="Wingdings" panose="05000000000000000000" pitchFamily="2" charset="2"/>
              <a:buChar char="§"/>
              <a:defRPr lang="en-US" sz="1600" b="0" i="0" u="none" strike="noStrike" cap="none" smtClean="0">
                <a:solidFill>
                  <a:schemeClr val="dk1"/>
                </a:solidFill>
                <a:latin typeface="+mn-lt"/>
                <a:ea typeface="Titillium Web"/>
                <a:cs typeface="Titillium Web"/>
                <a:sym typeface="Titillium Web"/>
              </a:defRPr>
            </a:lvl1pPr>
            <a:lvl2pPr marL="741363" indent="-342900">
              <a:defRPr lang="en-US" sz="1600" b="0" i="0" u="none" strike="noStrike" cap="none" dirty="0" smtClean="0">
                <a:solidFill>
                  <a:schemeClr val="dk1"/>
                </a:solidFill>
                <a:latin typeface="+mn-lt"/>
                <a:ea typeface="Titillium Web"/>
                <a:cs typeface="Titillium Web"/>
                <a:sym typeface="Titillium Web"/>
              </a:defRPr>
            </a:lvl2pPr>
            <a:lvl3pPr marL="1144588" indent="-342900">
              <a:defRPr lang="en-US" sz="1400" b="0" i="0" u="none" strike="noStrike" cap="none" dirty="0" smtClean="0">
                <a:solidFill>
                  <a:schemeClr val="dk1"/>
                </a:solidFill>
                <a:latin typeface="+mn-lt"/>
                <a:ea typeface="Titillium Web"/>
                <a:cs typeface="Titillium Web"/>
                <a:sym typeface="Titillium Web"/>
              </a:defRPr>
            </a:lvl3pPr>
            <a:lvl4pPr marL="1544638" indent="-285750">
              <a:defRPr lang="en-US" sz="1200" b="0" i="0" u="none" strike="noStrike" cap="none" dirty="0" smtClean="0">
                <a:solidFill>
                  <a:schemeClr val="dk1"/>
                </a:solidFill>
                <a:latin typeface="+mn-lt"/>
                <a:ea typeface="Titillium Web"/>
                <a:cs typeface="Titillium Web"/>
                <a:sym typeface="Titillium Web"/>
              </a:defRPr>
            </a:lvl4pPr>
            <a:lvl5pPr marL="1943100" indent="-285750">
              <a:defRPr lang="en-US" sz="1100" b="0" i="0" u="none" strike="noStrike" cap="none" dirty="0">
                <a:solidFill>
                  <a:schemeClr val="dk1"/>
                </a:solidFill>
                <a:latin typeface="+mn-lt"/>
                <a:ea typeface="Titillium Web"/>
                <a:cs typeface="Titillium Web"/>
                <a:sym typeface="Titillium Web"/>
              </a:defRPr>
            </a:lvl5pPr>
          </a:lstStyle>
          <a:p>
            <a:pPr lvl="0"/>
            <a:r>
              <a:rPr lang="en-US"/>
              <a:t>Click to edit Master text styles</a:t>
            </a:r>
          </a:p>
          <a:p>
            <a:pPr marL="569913" marR="0" lvl="1" indent="-171450" algn="l" rtl="0">
              <a:lnSpc>
                <a:spcPct val="90000"/>
              </a:lnSpc>
              <a:spcBef>
                <a:spcPts val="500"/>
              </a:spcBef>
              <a:spcAft>
                <a:spcPts val="0"/>
              </a:spcAft>
              <a:buClr>
                <a:schemeClr val="accent1"/>
              </a:buClr>
              <a:buSzPct val="100000"/>
              <a:buFont typeface="Arial"/>
              <a:buChar char="•"/>
            </a:pPr>
            <a:r>
              <a:rPr lang="en-US"/>
              <a:t>Second level</a:t>
            </a:r>
          </a:p>
          <a:p>
            <a:pPr marL="973138" marR="0" lvl="2" indent="-171450" algn="l" rtl="0">
              <a:lnSpc>
                <a:spcPct val="90000"/>
              </a:lnSpc>
              <a:spcBef>
                <a:spcPts val="500"/>
              </a:spcBef>
              <a:spcAft>
                <a:spcPts val="0"/>
              </a:spcAft>
              <a:buClr>
                <a:schemeClr val="accent2"/>
              </a:buClr>
              <a:buSzPct val="100000"/>
              <a:buFont typeface="Wingdings" panose="05000000000000000000" pitchFamily="2" charset="2"/>
              <a:buChar char="§"/>
            </a:pPr>
            <a:r>
              <a:rPr lang="en-US"/>
              <a:t>Third level</a:t>
            </a:r>
          </a:p>
          <a:p>
            <a:pPr marL="1430338" marR="0" lvl="3" indent="-171450" algn="l" rtl="0">
              <a:lnSpc>
                <a:spcPct val="90000"/>
              </a:lnSpc>
              <a:spcBef>
                <a:spcPts val="500"/>
              </a:spcBef>
              <a:spcAft>
                <a:spcPts val="0"/>
              </a:spcAft>
              <a:buClr>
                <a:schemeClr val="accent3"/>
              </a:buClr>
              <a:buSzPct val="100000"/>
              <a:buFont typeface="Arial" panose="020B0604020202020204" pitchFamily="34" charset="0"/>
              <a:buChar char="•"/>
            </a:pPr>
            <a:r>
              <a:rPr lang="en-US"/>
              <a:t>Fourth level</a:t>
            </a:r>
          </a:p>
          <a:p>
            <a:pPr marL="1828800" marR="0" lvl="4" indent="-171450" algn="l" rtl="0">
              <a:lnSpc>
                <a:spcPct val="90000"/>
              </a:lnSpc>
              <a:spcBef>
                <a:spcPts val="500"/>
              </a:spcBef>
              <a:spcAft>
                <a:spcPts val="0"/>
              </a:spcAft>
              <a:buClr>
                <a:schemeClr val="accent4"/>
              </a:buClr>
              <a:buSzPct val="100000"/>
              <a:buFont typeface="Wingdings" panose="05000000000000000000" pitchFamily="2" charset="2"/>
              <a:buChar char="§"/>
            </a:pPr>
            <a:r>
              <a:rPr lang="en-US"/>
              <a:t>Fifth level</a:t>
            </a:r>
          </a:p>
        </p:txBody>
      </p:sp>
      <p:pic>
        <p:nvPicPr>
          <p:cNvPr id="2" name="Google Shape;27;p29">
            <a:extLst>
              <a:ext uri="{FF2B5EF4-FFF2-40B4-BE49-F238E27FC236}">
                <a16:creationId xmlns:a16="http://schemas.microsoft.com/office/drawing/2014/main" id="{64289EAE-E9AD-EF3E-7FA1-D950358AF2CF}"/>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spTree>
    <p:extLst>
      <p:ext uri="{BB962C8B-B14F-4D97-AF65-F5344CB8AC3E}">
        <p14:creationId xmlns:p14="http://schemas.microsoft.com/office/powerpoint/2010/main" val="353923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Chart">
    <p:spTree>
      <p:nvGrpSpPr>
        <p:cNvPr id="1" name="Shape 103"/>
        <p:cNvGrpSpPr/>
        <p:nvPr/>
      </p:nvGrpSpPr>
      <p:grpSpPr>
        <a:xfrm>
          <a:off x="0" y="0"/>
          <a:ext cx="0" cy="0"/>
          <a:chOff x="0" y="0"/>
          <a:chExt cx="0" cy="0"/>
        </a:xfrm>
      </p:grpSpPr>
      <p:sp>
        <p:nvSpPr>
          <p:cNvPr id="111" name="Google Shape;111;p38"/>
          <p:cNvSpPr>
            <a:spLocks noGrp="1"/>
          </p:cNvSpPr>
          <p:nvPr>
            <p:ph type="chart" idx="7"/>
          </p:nvPr>
        </p:nvSpPr>
        <p:spPr>
          <a:xfrm>
            <a:off x="838199" y="1112108"/>
            <a:ext cx="10518059" cy="516649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mj-lt"/>
                <a:ea typeface="Titillium Web"/>
                <a:cs typeface="Titillium Web"/>
                <a:sym typeface="Titillium Web"/>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199" y="451575"/>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32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 name="Google Shape;27;p29">
            <a:extLst>
              <a:ext uri="{FF2B5EF4-FFF2-40B4-BE49-F238E27FC236}">
                <a16:creationId xmlns:a16="http://schemas.microsoft.com/office/drawing/2014/main" id="{8E47A162-D5C7-9545-5534-8F91ADCFB3B8}"/>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spTree>
    <p:extLst>
      <p:ext uri="{BB962C8B-B14F-4D97-AF65-F5344CB8AC3E}">
        <p14:creationId xmlns:p14="http://schemas.microsoft.com/office/powerpoint/2010/main" val="208810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hree content section" preserve="1" userDrawn="1">
  <p:cSld name="Table">
    <p:spTree>
      <p:nvGrpSpPr>
        <p:cNvPr id="1" name="Shape 103"/>
        <p:cNvGrpSpPr/>
        <p:nvPr/>
      </p:nvGrpSpPr>
      <p:grpSpPr>
        <a:xfrm>
          <a:off x="0" y="0"/>
          <a:ext cx="0" cy="0"/>
          <a:chOff x="0" y="0"/>
          <a:chExt cx="0" cy="0"/>
        </a:xfrm>
      </p:grpSpPr>
      <p:sp>
        <p:nvSpPr>
          <p:cNvPr id="2" name="Google Shape;124;p39">
            <a:extLst>
              <a:ext uri="{FF2B5EF4-FFF2-40B4-BE49-F238E27FC236}">
                <a16:creationId xmlns:a16="http://schemas.microsoft.com/office/drawing/2014/main" id="{0C05F56E-FFD2-1ABA-B6F5-AAB687DC816A}"/>
              </a:ext>
            </a:extLst>
          </p:cNvPr>
          <p:cNvSpPr txBox="1">
            <a:spLocks noGrp="1"/>
          </p:cNvSpPr>
          <p:nvPr>
            <p:ph type="title"/>
          </p:nvPr>
        </p:nvSpPr>
        <p:spPr>
          <a:xfrm>
            <a:off x="838199" y="620114"/>
            <a:ext cx="6041571" cy="55422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tillium Web SemiBold"/>
              <a:buNone/>
              <a:defRPr sz="3200">
                <a:latin typeface="+mj-lt"/>
                <a:ea typeface="Futura "/>
                <a:cs typeface="Futura "/>
                <a:sym typeface="Titillium Web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Table Placeholder 3">
            <a:extLst>
              <a:ext uri="{FF2B5EF4-FFF2-40B4-BE49-F238E27FC236}">
                <a16:creationId xmlns:a16="http://schemas.microsoft.com/office/drawing/2014/main" id="{C36EEF6C-05D3-1E3A-4003-2E85ECD42A9D}"/>
              </a:ext>
            </a:extLst>
          </p:cNvPr>
          <p:cNvSpPr>
            <a:spLocks noGrp="1"/>
          </p:cNvSpPr>
          <p:nvPr>
            <p:ph type="tbl" sz="quarter" idx="10"/>
          </p:nvPr>
        </p:nvSpPr>
        <p:spPr>
          <a:xfrm>
            <a:off x="838200" y="1377950"/>
            <a:ext cx="10783888" cy="4821238"/>
          </a:xfrm>
        </p:spPr>
        <p:txBody>
          <a:bodyPr/>
          <a:lstStyle>
            <a:lvl1pPr>
              <a:defRPr>
                <a:latin typeface="+mj-lt"/>
              </a:defRPr>
            </a:lvl1pPr>
          </a:lstStyle>
          <a:p>
            <a:endParaRPr lang="en-US"/>
          </a:p>
        </p:txBody>
      </p:sp>
      <p:pic>
        <p:nvPicPr>
          <p:cNvPr id="3" name="Google Shape;27;p29">
            <a:extLst>
              <a:ext uri="{FF2B5EF4-FFF2-40B4-BE49-F238E27FC236}">
                <a16:creationId xmlns:a16="http://schemas.microsoft.com/office/drawing/2014/main" id="{8BBCEF2D-F4E9-605B-1E7B-6072E09C9EED}"/>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spTree>
    <p:extLst>
      <p:ext uri="{BB962C8B-B14F-4D97-AF65-F5344CB8AC3E}">
        <p14:creationId xmlns:p14="http://schemas.microsoft.com/office/powerpoint/2010/main" val="824159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omparison" preserve="1" userDrawn="1">
  <p:cSld name="Divider Blue">
    <p:spTree>
      <p:nvGrpSpPr>
        <p:cNvPr id="1" name="Shape 137"/>
        <p:cNvGrpSpPr/>
        <p:nvPr/>
      </p:nvGrpSpPr>
      <p:grpSpPr>
        <a:xfrm>
          <a:off x="0" y="0"/>
          <a:ext cx="0" cy="0"/>
          <a:chOff x="0" y="0"/>
          <a:chExt cx="0" cy="0"/>
        </a:xfrm>
      </p:grpSpPr>
      <p:pic>
        <p:nvPicPr>
          <p:cNvPr id="10" name="Google Shape;27;p29">
            <a:extLst>
              <a:ext uri="{FF2B5EF4-FFF2-40B4-BE49-F238E27FC236}">
                <a16:creationId xmlns:a16="http://schemas.microsoft.com/office/drawing/2014/main" id="{15CBC54A-43C9-4F17-081B-8650F7DDCB86}"/>
              </a:ext>
            </a:extLst>
          </p:cNvPr>
          <p:cNvPicPr preferRelativeResize="0"/>
          <p:nvPr userDrawn="1"/>
        </p:nvPicPr>
        <p:blipFill>
          <a:blip r:embed="rId2" cstate="email">
            <a:extLst>
              <a:ext uri="{28A0092B-C50C-407E-A947-70E740481C1C}">
                <a14:useLocalDpi xmlns:a14="http://schemas.microsoft.com/office/drawing/2010/main"/>
              </a:ext>
            </a:extLst>
          </a:blip>
          <a:srcRect/>
          <a:stretch/>
        </p:blipFill>
        <p:spPr>
          <a:xfrm>
            <a:off x="11272340" y="155265"/>
            <a:ext cx="568601" cy="464841"/>
          </a:xfrm>
          <a:prstGeom prst="rect">
            <a:avLst/>
          </a:prstGeom>
          <a:noFill/>
          <a:ln>
            <a:noFill/>
          </a:ln>
        </p:spPr>
      </p:pic>
      <p:sp>
        <p:nvSpPr>
          <p:cNvPr id="2" name="Google Shape;55;p33">
            <a:extLst>
              <a:ext uri="{FF2B5EF4-FFF2-40B4-BE49-F238E27FC236}">
                <a16:creationId xmlns:a16="http://schemas.microsoft.com/office/drawing/2014/main" id="{CC45F643-A167-7635-D7FF-3E96DBE0B3CC}"/>
              </a:ext>
            </a:extLst>
          </p:cNvPr>
          <p:cNvSpPr/>
          <p:nvPr userDrawn="1"/>
        </p:nvSpPr>
        <p:spPr>
          <a:xfrm>
            <a:off x="0" y="6619075"/>
            <a:ext cx="12192000" cy="2468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 name="Google Shape;146;p42">
            <a:extLst>
              <a:ext uri="{FF2B5EF4-FFF2-40B4-BE49-F238E27FC236}">
                <a16:creationId xmlns:a16="http://schemas.microsoft.com/office/drawing/2014/main" id="{0D439D33-6287-16FD-BBA7-D27183B36657}"/>
              </a:ext>
            </a:extLst>
          </p:cNvPr>
          <p:cNvSpPr txBox="1">
            <a:spLocks noGrp="1"/>
          </p:cNvSpPr>
          <p:nvPr>
            <p:ph type="title"/>
          </p:nvPr>
        </p:nvSpPr>
        <p:spPr>
          <a:xfrm>
            <a:off x="838200" y="3090908"/>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solidFill>
                  <a:schemeClr val="bg1"/>
                </a:solidFill>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 name="Google Shape;377;p13">
            <a:extLst>
              <a:ext uri="{FF2B5EF4-FFF2-40B4-BE49-F238E27FC236}">
                <a16:creationId xmlns:a16="http://schemas.microsoft.com/office/drawing/2014/main" id="{7F95637A-936D-ECF5-7A95-DE61B6A9E11E}"/>
              </a:ext>
              <a:ext uri="{C183D7F6-B498-43B3-948B-1728B52AA6E4}">
                <adec:decorative xmlns:adec="http://schemas.microsoft.com/office/drawing/2017/decorative" val="1"/>
              </a:ext>
            </a:extLst>
          </p:cNvPr>
          <p:cNvCxnSpPr/>
          <p:nvPr userDrawn="1"/>
        </p:nvCxnSpPr>
        <p:spPr>
          <a:xfrm rot="10800000" flipH="1">
            <a:off x="954392" y="3223658"/>
            <a:ext cx="1951118" cy="123"/>
          </a:xfrm>
          <a:prstGeom prst="straightConnector1">
            <a:avLst/>
          </a:prstGeom>
          <a:noFill/>
          <a:ln w="57150" cap="flat" cmpd="sng">
            <a:solidFill>
              <a:schemeClr val="accent3"/>
            </a:solidFill>
            <a:prstDash val="solid"/>
            <a:miter lim="800000"/>
            <a:headEnd type="none" w="sm" len="sm"/>
            <a:tailEnd type="none" w="sm" len="sm"/>
          </a:ln>
        </p:spPr>
      </p:cxnSp>
    </p:spTree>
    <p:extLst>
      <p:ext uri="{BB962C8B-B14F-4D97-AF65-F5344CB8AC3E}">
        <p14:creationId xmlns:p14="http://schemas.microsoft.com/office/powerpoint/2010/main" val="227305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Title slide" userDrawn="1">
  <p:cSld name="Emphasis Word and Vertical Image">
    <p:spTree>
      <p:nvGrpSpPr>
        <p:cNvPr id="1" name="Shape 22"/>
        <p:cNvGrpSpPr/>
        <p:nvPr/>
      </p:nvGrpSpPr>
      <p:grpSpPr>
        <a:xfrm>
          <a:off x="0" y="0"/>
          <a:ext cx="0" cy="0"/>
          <a:chOff x="0" y="0"/>
          <a:chExt cx="0" cy="0"/>
        </a:xfrm>
      </p:grpSpPr>
      <p:sp>
        <p:nvSpPr>
          <p:cNvPr id="23" name="Google Shape;23;p29"/>
          <p:cNvSpPr txBox="1">
            <a:spLocks noGrp="1"/>
          </p:cNvSpPr>
          <p:nvPr>
            <p:ph type="title"/>
          </p:nvPr>
        </p:nvSpPr>
        <p:spPr>
          <a:xfrm>
            <a:off x="808037" y="2135169"/>
            <a:ext cx="3962400" cy="96549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Titillium Web"/>
              <a:buNone/>
              <a:defRPr sz="2400" b="1">
                <a:latin typeface="+mj-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9"/>
          <p:cNvSpPr>
            <a:spLocks noGrp="1"/>
          </p:cNvSpPr>
          <p:nvPr>
            <p:ph type="pic" idx="2"/>
          </p:nvPr>
        </p:nvSpPr>
        <p:spPr>
          <a:xfrm>
            <a:off x="5183188" y="1"/>
            <a:ext cx="5676401" cy="6322422"/>
          </a:xfrm>
          <a:prstGeom prst="rect">
            <a:avLst/>
          </a:prstGeom>
          <a:noFill/>
          <a:ln>
            <a:noFill/>
          </a:ln>
        </p:spPr>
        <p:txBody>
          <a:bodyPr/>
          <a:lstStyle>
            <a:lvl1pPr>
              <a:defRPr>
                <a:latin typeface="+mj-lt"/>
              </a:defRPr>
            </a:lvl1pPr>
          </a:lstStyle>
          <a:p>
            <a:endParaRPr lang="en-US"/>
          </a:p>
        </p:txBody>
      </p:sp>
      <p:sp>
        <p:nvSpPr>
          <p:cNvPr id="26" name="Google Shape;26;p29"/>
          <p:cNvSpPr txBox="1">
            <a:spLocks noGrp="1"/>
          </p:cNvSpPr>
          <p:nvPr>
            <p:ph type="body" idx="3"/>
          </p:nvPr>
        </p:nvSpPr>
        <p:spPr>
          <a:xfrm>
            <a:off x="716532" y="1227161"/>
            <a:ext cx="4390805" cy="842429"/>
          </a:xfrm>
          <a:prstGeom prst="rect">
            <a:avLst/>
          </a:prstGeom>
          <a:noFill/>
          <a:ln>
            <a:noFill/>
          </a:ln>
        </p:spPr>
        <p:txBody>
          <a:bodyPr spcFirstLastPara="1" wrap="square" lIns="91425" tIns="45700" rIns="91425" bIns="45700" anchor="t" anchorCtr="0">
            <a:noAutofit/>
          </a:bodyPr>
          <a:lstStyle>
            <a:lvl1pPr marL="0" lvl="0" indent="0" algn="l">
              <a:lnSpc>
                <a:spcPct val="90000"/>
              </a:lnSpc>
              <a:spcBef>
                <a:spcPts val="1000"/>
              </a:spcBef>
              <a:spcAft>
                <a:spcPts val="0"/>
              </a:spcAft>
              <a:buClr>
                <a:schemeClr val="dk1"/>
              </a:buClr>
              <a:buSzPts val="8000"/>
              <a:buNone/>
              <a:defRPr sz="4000" b="1">
                <a:latin typeface="+mj-lt"/>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2" name="Google Shape;256;p3">
            <a:extLst>
              <a:ext uri="{FF2B5EF4-FFF2-40B4-BE49-F238E27FC236}">
                <a16:creationId xmlns:a16="http://schemas.microsoft.com/office/drawing/2014/main" id="{62FD7C44-E702-91A3-5893-2F08DE941EFC}"/>
              </a:ext>
              <a:ext uri="{C183D7F6-B498-43B3-948B-1728B52AA6E4}">
                <adec:decorative xmlns:adec="http://schemas.microsoft.com/office/drawing/2017/decorative" val="1"/>
              </a:ext>
            </a:extLst>
          </p:cNvPr>
          <p:cNvCxnSpPr/>
          <p:nvPr userDrawn="1"/>
        </p:nvCxnSpPr>
        <p:spPr>
          <a:xfrm>
            <a:off x="1001657" y="1973655"/>
            <a:ext cx="0" cy="640080"/>
          </a:xfrm>
          <a:prstGeom prst="straightConnector1">
            <a:avLst/>
          </a:prstGeom>
          <a:noFill/>
          <a:ln w="57150" cap="flat" cmpd="sng">
            <a:solidFill>
              <a:srgbClr val="BE1E2D"/>
            </a:solidFill>
            <a:prstDash val="solid"/>
            <a:miter lim="800000"/>
            <a:headEnd type="none" w="sm" len="sm"/>
            <a:tailEnd type="none" w="sm" len="sm"/>
          </a:ln>
        </p:spPr>
      </p:cxnSp>
      <p:sp>
        <p:nvSpPr>
          <p:cNvPr id="3" name="Text Placeholder 2">
            <a:extLst>
              <a:ext uri="{FF2B5EF4-FFF2-40B4-BE49-F238E27FC236}">
                <a16:creationId xmlns:a16="http://schemas.microsoft.com/office/drawing/2014/main" id="{EADCD4EA-8330-4D96-60E3-24415D1ECB74}"/>
              </a:ext>
            </a:extLst>
          </p:cNvPr>
          <p:cNvSpPr>
            <a:spLocks noGrp="1"/>
          </p:cNvSpPr>
          <p:nvPr>
            <p:ph type="body" sz="quarter" idx="10"/>
          </p:nvPr>
        </p:nvSpPr>
        <p:spPr>
          <a:xfrm>
            <a:off x="808038" y="3161212"/>
            <a:ext cx="3962400" cy="3037708"/>
          </a:xfrm>
        </p:spPr>
        <p:txBody>
          <a:bodyPr>
            <a:normAutofit/>
          </a:bodyPr>
          <a:lstStyle>
            <a:lvl1pPr marL="285750" indent="-285750">
              <a:defRPr lang="en-US" sz="1600" b="0" i="0" u="none" strike="noStrike" cap="none" dirty="0">
                <a:solidFill>
                  <a:schemeClr val="dk1"/>
                </a:solidFill>
                <a:latin typeface="+mn-lt"/>
                <a:ea typeface="Titillium Web"/>
                <a:cs typeface="Titillium Web"/>
                <a:sym typeface="Titillium Web"/>
              </a:defRPr>
            </a:lvl1pPr>
            <a:lvl2pPr marL="569913" indent="-171450">
              <a:buClr>
                <a:schemeClr val="accent1"/>
              </a:buClr>
              <a:buSzPct val="100000"/>
              <a:defRPr sz="1600">
                <a:latin typeface="+mn-lt"/>
              </a:defRPr>
            </a:lvl2pPr>
            <a:lvl3pPr marL="973138" indent="-171450">
              <a:buClr>
                <a:schemeClr val="accent2"/>
              </a:buClr>
              <a:buSzPct val="100000"/>
              <a:buFont typeface="Wingdings" panose="05000000000000000000" pitchFamily="2" charset="2"/>
              <a:buChar char="§"/>
              <a:defRPr sz="1400">
                <a:latin typeface="+mn-lt"/>
              </a:defRPr>
            </a:lvl3pPr>
            <a:lvl4pPr marL="1430338" indent="-171450">
              <a:buClr>
                <a:schemeClr val="accent3"/>
              </a:buClr>
              <a:buSzPct val="100000"/>
              <a:buFont typeface="Arial" panose="020B0604020202020204" pitchFamily="34" charset="0"/>
              <a:buChar char="•"/>
              <a:defRPr sz="1200">
                <a:latin typeface="+mn-lt"/>
              </a:defRPr>
            </a:lvl4pPr>
            <a:lvl5pPr marL="1828800" indent="-171450">
              <a:buClr>
                <a:schemeClr val="accent4"/>
              </a:buClr>
              <a:buSzPct val="100000"/>
              <a:buFont typeface="Wingdings" panose="05000000000000000000" pitchFamily="2" charset="2"/>
              <a:buChar char="§"/>
              <a:defRPr sz="1100">
                <a:latin typeface="+mn-lt"/>
              </a:defRPr>
            </a:lvl5pPr>
          </a:lstStyle>
          <a:p>
            <a:pPr marL="171450" marR="0" lvl="0" indent="-171450" algn="l" rtl="0">
              <a:lnSpc>
                <a:spcPct val="90000"/>
              </a:lnSpc>
              <a:spcBef>
                <a:spcPts val="1000"/>
              </a:spcBef>
              <a:spcAft>
                <a:spcPts val="0"/>
              </a:spcAft>
              <a:buClr>
                <a:schemeClr val="dk1"/>
              </a:buClr>
              <a:buSzPct val="100000"/>
              <a:buFont typeface="Wingdings" panose="05000000000000000000" pitchFamily="2" charset="2"/>
              <a:buChar char="§"/>
            </a:pPr>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oogle Shape;27;p29">
            <a:extLst>
              <a:ext uri="{FF2B5EF4-FFF2-40B4-BE49-F238E27FC236}">
                <a16:creationId xmlns:a16="http://schemas.microsoft.com/office/drawing/2014/main" id="{58F15D0F-620F-D566-ADB5-83C05089F957}"/>
              </a:ext>
              <a:ext uri="{C183D7F6-B498-43B3-948B-1728B52AA6E4}">
                <adec:decorative xmlns:adec="http://schemas.microsoft.com/office/drawing/2017/decorative" val="1"/>
              </a:ext>
            </a:extLst>
          </p:cNvPr>
          <p:cNvPicPr preferRelativeResize="0"/>
          <p:nvPr userDrawn="1"/>
        </p:nvPicPr>
        <p:blipFill>
          <a:blip r:embed="rId2"/>
          <a:srcRect/>
          <a:stretch/>
        </p:blipFill>
        <p:spPr>
          <a:xfrm>
            <a:off x="11289098" y="155258"/>
            <a:ext cx="535085" cy="46485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090908"/>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0"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838200" y="4563291"/>
            <a:ext cx="10515600" cy="161367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Titillium Web"/>
                <a:ea typeface="Titillium Web"/>
                <a:cs typeface="Titillium Web"/>
                <a:sym typeface="Titillium Web"/>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Titillium Web"/>
                <a:ea typeface="Titillium Web"/>
                <a:cs typeface="Titillium Web"/>
                <a:sym typeface="Titillium Web"/>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Titillium Web"/>
                <a:ea typeface="Titillium Web"/>
                <a:cs typeface="Titillium Web"/>
                <a:sym typeface="Titillium Web"/>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itillium Web"/>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6"/>
          <p:cNvSpPr/>
          <p:nvPr/>
        </p:nvSpPr>
        <p:spPr>
          <a:xfrm>
            <a:off x="0" y="6618337"/>
            <a:ext cx="11823300" cy="246888"/>
          </a:xfrm>
          <a:prstGeom prst="rect">
            <a:avLst/>
          </a:prstGeom>
          <a:solidFill>
            <a:srgbClr val="0751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 name="Google Shape;10;p26"/>
          <p:cNvSpPr/>
          <p:nvPr/>
        </p:nvSpPr>
        <p:spPr>
          <a:xfrm>
            <a:off x="10363200" y="6618337"/>
            <a:ext cx="1828800" cy="246888"/>
          </a:xfrm>
          <a:prstGeom prst="rect">
            <a:avLst/>
          </a:prstGeom>
          <a:solidFill>
            <a:srgbClr val="F9A21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Google Shape;10;p26">
            <a:extLst>
              <a:ext uri="{FF2B5EF4-FFF2-40B4-BE49-F238E27FC236}">
                <a16:creationId xmlns:a16="http://schemas.microsoft.com/office/drawing/2014/main" id="{39278194-149E-7248-5A15-5E78B0DCEFA0}"/>
              </a:ext>
            </a:extLst>
          </p:cNvPr>
          <p:cNvSpPr/>
          <p:nvPr userDrawn="1"/>
        </p:nvSpPr>
        <p:spPr>
          <a:xfrm>
            <a:off x="8534400" y="6618337"/>
            <a:ext cx="1828800" cy="246888"/>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8D0AD262-DE52-9F78-B1D6-6918A05DFB3C}"/>
              </a:ext>
            </a:extLst>
          </p:cNvPr>
          <p:cNvSpPr>
            <a:spLocks noGrp="1"/>
          </p:cNvSpPr>
          <p:nvPr>
            <p:ph type="sldNum" sz="quarter" idx="4"/>
          </p:nvPr>
        </p:nvSpPr>
        <p:spPr>
          <a:xfrm>
            <a:off x="9365609" y="6559218"/>
            <a:ext cx="2743200" cy="365125"/>
          </a:xfrm>
          <a:prstGeom prst="rect">
            <a:avLst/>
          </a:prstGeom>
        </p:spPr>
        <p:txBody>
          <a:bodyPr vert="horz" lIns="91440" tIns="45720" rIns="91440" bIns="45720" rtlCol="0" anchor="ctr"/>
          <a:lstStyle>
            <a:lvl1pPr algn="r">
              <a:defRPr sz="1200">
                <a:solidFill>
                  <a:schemeClr val="tx1"/>
                </a:solidFill>
              </a:defRPr>
            </a:lvl1pPr>
          </a:lstStyle>
          <a:p>
            <a:fld id="{D7B456AC-FB9E-4DD7-A738-4B9E1C644D36}"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95" r:id="rId2"/>
    <p:sldLayoutId id="2147483680" r:id="rId3"/>
    <p:sldLayoutId id="2147483674" r:id="rId4"/>
    <p:sldLayoutId id="2147483677" r:id="rId5"/>
    <p:sldLayoutId id="2147483678" r:id="rId6"/>
    <p:sldLayoutId id="2147483679" r:id="rId7"/>
    <p:sldLayoutId id="2147483675" r:id="rId8"/>
    <p:sldLayoutId id="2147483651" r:id="rId9"/>
    <p:sldLayoutId id="2147483681"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Black" panose="020B0A040201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acl.gov/DCWcenter/AI" TargetMode="External"/><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events.teams.microsoft.com/event/4a92e80c-4cf6-4661-ba1c-06e3dbcfc8af@64430c8a-03ad-4ddb-8eae-39389e00a4a3" TargetMode="External"/><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27.emf"/><Relationship Id="rId5" Type="http://schemas.openxmlformats.org/officeDocument/2006/relationships/image" Target="../media/image21.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31.emf"/><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30.emf"/><Relationship Id="rId5" Type="http://schemas.openxmlformats.org/officeDocument/2006/relationships/image" Target="../media/image21.png"/><Relationship Id="rId4" Type="http://schemas.openxmlformats.org/officeDocument/2006/relationships/image" Target="../media/image29.svg"/></Relationships>
</file>

<file path=ppt/slides/_rels/slide2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acl.gov/caregiver-ai-competition"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hyperlink" Target="mailto:CaregiverAI@acl.hhs.gov"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CaregiverAI@acl.hhs.gov"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cl.gov/caregiver-ai-tech-readiness-guide"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www.section508.gov/training/documents/aed-cop-docx0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acl.gov/caregiver-ai-challenge?tab=how-to-apply4#how-to-apply4" TargetMode="External"/><Relationship Id="rId5" Type="http://schemas.openxmlformats.org/officeDocument/2006/relationships/hyperlink" Target="https://acl.gov/caregiver-ai-application-outline" TargetMode="External"/><Relationship Id="rId4" Type="http://schemas.openxmlformats.org/officeDocument/2006/relationships/hyperlink" Target="https://www.section508.gov/training/pdfs/aed-cop-pdf0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cl.gov/caregiver-ai-application-outlin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hyperlink" Target="https://acl.gov/caregiver-ai-judging-track2" TargetMode="External"/><Relationship Id="rId4" Type="http://schemas.openxmlformats.org/officeDocument/2006/relationships/hyperlink" Target="https://acl.gov/caregiver-ai-judging-track1"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67D8365-AD22-DF66-1539-16F6279B0065}"/>
              </a:ext>
            </a:extLst>
          </p:cNvPr>
          <p:cNvSpPr txBox="1">
            <a:spLocks noGrp="1"/>
          </p:cNvSpPr>
          <p:nvPr>
            <p:ph type="title" idx="4294967295"/>
          </p:nvPr>
        </p:nvSpPr>
        <p:spPr>
          <a:xfrm>
            <a:off x="498403" y="4067789"/>
            <a:ext cx="9869486" cy="123877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6695" indent="1270">
              <a:buSzTx/>
              <a:defRPr/>
            </a:pPr>
            <a:r>
              <a:rPr lang="en-US" sz="4400" b="1">
                <a:solidFill>
                  <a:srgbClr val="002060"/>
                </a:solidFill>
              </a:rPr>
              <a:t>The Caregiver Experience</a:t>
            </a:r>
            <a:br>
              <a:rPr lang="en-US" sz="2200" b="1"/>
            </a:br>
            <a:br>
              <a:rPr lang="en-US" sz="2200" b="1"/>
            </a:br>
            <a:br>
              <a:rPr lang="en-US" sz="2200" b="1"/>
            </a:br>
            <a:r>
              <a:rPr kumimoji="0" lang="en-US" sz="2200" b="1" i="0" u="none" strike="noStrike" kern="0" cap="none" spc="0" normalizeH="0" baseline="0" noProof="0">
                <a:ln>
                  <a:noFill/>
                </a:ln>
                <a:solidFill>
                  <a:srgbClr val="000000"/>
                </a:solidFill>
                <a:effectLst/>
                <a:uLnTx/>
                <a:uFillTx/>
                <a:latin typeface="+mj-lt"/>
                <a:ea typeface="Arial"/>
                <a:cs typeface="Arial"/>
                <a:sym typeface="Arial"/>
              </a:rPr>
              <a:t>Smart Innovation for Better Care: AI Solutions to Empower Caregivers</a:t>
            </a:r>
            <a:br>
              <a:rPr lang="en-US" sz="2200" b="1"/>
            </a:br>
            <a:endParaRPr lang="en-US" sz="2200" b="1" i="0" u="none" strike="noStrike" kern="0" cap="none" spc="0" normalizeH="0" baseline="0" noProof="0">
              <a:ln>
                <a:noFill/>
              </a:ln>
              <a:solidFill>
                <a:srgbClr val="000000"/>
              </a:solidFill>
              <a:effectLst/>
              <a:uLnTx/>
              <a:uFillTx/>
              <a:latin typeface="+mj-lt"/>
              <a:ea typeface="Arial"/>
              <a:cs typeface="Arial"/>
            </a:endParaRPr>
          </a:p>
          <a:p>
            <a:pPr marL="226695" indent="1270">
              <a:buSzTx/>
              <a:defRPr/>
            </a:pPr>
            <a:r>
              <a:rPr lang="en-US" sz="2200" b="1" kern="1200">
                <a:ea typeface="+mn-ea"/>
              </a:rPr>
              <a:t>Thursday, May 28, 2026</a:t>
            </a:r>
            <a:endParaRPr kumimoji="0" lang="en-US" sz="2200" b="1" i="0" u="none" strike="noStrike" kern="0" cap="none" spc="0" normalizeH="0" baseline="0" noProof="0">
              <a:ln>
                <a:noFill/>
              </a:ln>
              <a:solidFill>
                <a:srgbClr val="000000"/>
              </a:solidFill>
              <a:effectLst/>
              <a:uLnTx/>
              <a:uFillTx/>
              <a:latin typeface="+mj-lt"/>
              <a:ea typeface="+mn-ea"/>
              <a:cs typeface="Arial"/>
              <a:sym typeface="Arial"/>
            </a:endParaRPr>
          </a:p>
        </p:txBody>
      </p:sp>
      <p:pic>
        <p:nvPicPr>
          <p:cNvPr id="3" name="Picture 2" descr="Caregiver AI Prize Challenge Logo&#10;Adminstration for Community Living&#10;">
            <a:extLst>
              <a:ext uri="{FF2B5EF4-FFF2-40B4-BE49-F238E27FC236}">
                <a16:creationId xmlns:a16="http://schemas.microsoft.com/office/drawing/2014/main" id="{9420BC80-ECE4-BE8A-0CEE-7E13A2086B5D}"/>
              </a:ext>
            </a:extLst>
          </p:cNvPr>
          <p:cNvPicPr>
            <a:picLocks noChangeAspect="1"/>
          </p:cNvPicPr>
          <p:nvPr/>
        </p:nvPicPr>
        <p:blipFill>
          <a:blip r:embed="rId3"/>
          <a:stretch>
            <a:fillRect/>
          </a:stretch>
        </p:blipFill>
        <p:spPr>
          <a:xfrm>
            <a:off x="763517" y="1759985"/>
            <a:ext cx="7080518" cy="2060452"/>
          </a:xfrm>
          <a:prstGeom prst="rect">
            <a:avLst/>
          </a:prstGeom>
        </p:spPr>
      </p:pic>
    </p:spTree>
    <p:extLst>
      <p:ext uri="{BB962C8B-B14F-4D97-AF65-F5344CB8AC3E}">
        <p14:creationId xmlns:p14="http://schemas.microsoft.com/office/powerpoint/2010/main" val="16204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E23A56A-0DC6-F947-AF2A-D5274684CC1D}"/>
              </a:ext>
            </a:extLst>
          </p:cNvPr>
          <p:cNvSpPr>
            <a:spLocks noGrp="1"/>
          </p:cNvSpPr>
          <p:nvPr>
            <p:ph type="title" idx="4294967295"/>
          </p:nvPr>
        </p:nvSpPr>
        <p:spPr>
          <a:xfrm>
            <a:off x="495246" y="318516"/>
            <a:ext cx="4009697" cy="14147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a:ln>
                  <a:noFill/>
                </a:ln>
                <a:solidFill>
                  <a:schemeClr val="bg1"/>
                </a:solidFill>
                <a:effectLst/>
                <a:uLnTx/>
                <a:uFillTx/>
                <a:latin typeface="Source Serif Pro Bold" panose="02040803050405020204" pitchFamily="18" charset="0"/>
                <a:ea typeface="Source Serif Pro Bold" panose="02040803050405020204" pitchFamily="18" charset="0"/>
                <a:cs typeface="FUTURA MEDIUM" panose="020B0602020204020303" pitchFamily="34" charset="-79"/>
              </a:rPr>
              <a:t>Building national capacity to support community living</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3600" b="1" i="0" u="none" strike="noStrike" kern="1200" cap="none" spc="0" normalizeH="0" baseline="0" noProof="0">
              <a:ln>
                <a:noFill/>
              </a:ln>
              <a:solidFill>
                <a:schemeClr val="bg1"/>
              </a:solidFill>
              <a:effectLst/>
              <a:uLnTx/>
              <a:uFillTx/>
              <a:latin typeface="Source Serif Pro Bold" panose="02040803050405020204" pitchFamily="18" charset="0"/>
              <a:ea typeface="Source Serif Pro Bold" panose="02040803050405020204" pitchFamily="18" charset="0"/>
              <a:cs typeface="FUTURA MEDIUM" panose="020B0602020204020303" pitchFamily="34" charset="-79"/>
            </a:endParaRPr>
          </a:p>
        </p:txBody>
      </p:sp>
      <p:sp>
        <p:nvSpPr>
          <p:cNvPr id="8" name="Text Placeholder 7">
            <a:extLst>
              <a:ext uri="{FF2B5EF4-FFF2-40B4-BE49-F238E27FC236}">
                <a16:creationId xmlns:a16="http://schemas.microsoft.com/office/drawing/2014/main" id="{C2E6C42D-CB1F-5143-A70B-0599DC7F79BC}"/>
              </a:ext>
            </a:extLst>
          </p:cNvPr>
          <p:cNvSpPr>
            <a:spLocks noGrp="1"/>
          </p:cNvSpPr>
          <p:nvPr>
            <p:ph type="body" sz="quarter" idx="13"/>
          </p:nvPr>
        </p:nvSpPr>
        <p:spPr>
          <a:xfrm>
            <a:off x="403806" y="2477135"/>
            <a:ext cx="4457754" cy="3700780"/>
          </a:xfrm>
        </p:spPr>
        <p:txBody>
          <a:bodyPr lIns="0" tIns="0" rIns="0" bIns="0" anchor="t">
            <a:normAutofit lnSpcReduction="10000"/>
          </a:bodyPr>
          <a:lstStyle/>
          <a:p>
            <a:pPr>
              <a:spcBef>
                <a:spcPts val="1200"/>
              </a:spcBef>
              <a:spcAft>
                <a:spcPts val="1200"/>
              </a:spcAft>
            </a:pPr>
            <a:r>
              <a:rPr lang="en-US" sz="2400" b="0" i="0" u="none" strike="noStrike">
                <a:solidFill>
                  <a:srgbClr val="FAFAFA"/>
                </a:solidFill>
                <a:effectLst/>
                <a:latin typeface="+mn-lt"/>
                <a:cs typeface="Arial"/>
              </a:rPr>
              <a:t>Created by the </a:t>
            </a:r>
            <a:r>
              <a:rPr lang="en-US" sz="2400">
                <a:solidFill>
                  <a:srgbClr val="FAFAFA"/>
                </a:solidFill>
                <a:latin typeface="+mn-lt"/>
                <a:cs typeface="Arial"/>
              </a:rPr>
              <a:t>Administration</a:t>
            </a:r>
            <a:r>
              <a:rPr lang="en-US" sz="2400" b="0" i="0" u="none" strike="noStrike">
                <a:solidFill>
                  <a:srgbClr val="FAFAFA"/>
                </a:solidFill>
                <a:effectLst/>
                <a:latin typeface="+mn-lt"/>
                <a:cs typeface="Arial"/>
              </a:rPr>
              <a:t> </a:t>
            </a:r>
            <a:r>
              <a:rPr lang="en-US" sz="2400">
                <a:solidFill>
                  <a:srgbClr val="FAFAFA"/>
                </a:solidFill>
                <a:latin typeface="+mn-lt"/>
                <a:cs typeface="Arial"/>
              </a:rPr>
              <a:t>for Community Living in</a:t>
            </a:r>
            <a:r>
              <a:rPr lang="en-US" sz="2400" b="0" i="0" u="none" strike="noStrike">
                <a:solidFill>
                  <a:srgbClr val="FAFAFA"/>
                </a:solidFill>
                <a:effectLst/>
                <a:latin typeface="+mn-lt"/>
                <a:cs typeface="Arial"/>
              </a:rPr>
              <a:t> 2022, the Direct Care Workforce Strategies Center (Strategies Center) provides technical assistance to help states identify, implement, and sustain efforts that support direct care workers throughout their careers. </a:t>
            </a:r>
            <a:r>
              <a:rPr lang="en-US" sz="2400" b="0" i="0" u="none" strike="noStrike">
                <a:effectLst/>
                <a:latin typeface="+mn-lt"/>
                <a:cs typeface="Arial"/>
              </a:rPr>
              <a:t>​</a:t>
            </a:r>
            <a:endParaRPr lang="en-US" sz="2400">
              <a:latin typeface="+mn-lt"/>
              <a:cs typeface="Arial"/>
            </a:endParaRPr>
          </a:p>
        </p:txBody>
      </p:sp>
      <p:graphicFrame>
        <p:nvGraphicFramePr>
          <p:cNvPr id="5" name="Diagram 4" descr="Strategies Center offierings: “Technical Assistance,” “Peer to Peer learning,” and “Tools and Resources” ">
            <a:extLst>
              <a:ext uri="{FF2B5EF4-FFF2-40B4-BE49-F238E27FC236}">
                <a16:creationId xmlns:a16="http://schemas.microsoft.com/office/drawing/2014/main" id="{04615A1B-3A55-445F-9C26-DB0C475C9A7A}"/>
              </a:ext>
            </a:extLst>
          </p:cNvPr>
          <p:cNvGraphicFramePr/>
          <p:nvPr>
            <p:extLst>
              <p:ext uri="{D42A27DB-BD31-4B8C-83A1-F6EECF244321}">
                <p14:modId xmlns:p14="http://schemas.microsoft.com/office/powerpoint/2010/main" val="1700809383"/>
              </p:ext>
            </p:extLst>
          </p:nvPr>
        </p:nvGraphicFramePr>
        <p:xfrm>
          <a:off x="5659838" y="1024029"/>
          <a:ext cx="6002951" cy="4641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4624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B3276-5AC9-4AA7-827F-C0FE70A1788F}"/>
            </a:ext>
          </a:extLst>
        </p:cNvPr>
        <p:cNvGrpSpPr/>
        <p:nvPr/>
      </p:nvGrpSpPr>
      <p:grpSpPr>
        <a:xfrm>
          <a:off x="0" y="0"/>
          <a:ext cx="0" cy="0"/>
          <a:chOff x="0" y="0"/>
          <a:chExt cx="0" cy="0"/>
        </a:xfrm>
      </p:grpSpPr>
      <p:pic>
        <p:nvPicPr>
          <p:cNvPr id="3" name="Picture 2" descr="Map of Direct Care Workforce Strategies Center Technical Assistance Participants. States receiving technical assistance are highlighted in orange; all other states are shown in gray. States served are: Alaska, California, Colorado, Hawaii, Idaho, Illinois, Indiana, Iowa, Kansas, Kentucky, Louisiana, Maine, Massachusetts, Michigan, Nevada, New Mexico, New York, North Carolina, Ohio, Oregon, Tennessee, Utah, Vermont, Virginia, Washington, West Virginia, and Puerto Rico. &#10;">
            <a:extLst>
              <a:ext uri="{FF2B5EF4-FFF2-40B4-BE49-F238E27FC236}">
                <a16:creationId xmlns:a16="http://schemas.microsoft.com/office/drawing/2014/main" id="{A79A1CF8-8845-5B3A-90E7-B028EEB0B45E}"/>
              </a:ext>
            </a:extLst>
          </p:cNvPr>
          <p:cNvPicPr>
            <a:picLocks noChangeAspect="1"/>
          </p:cNvPicPr>
          <p:nvPr/>
        </p:nvPicPr>
        <p:blipFill>
          <a:blip r:embed="rId3"/>
          <a:stretch>
            <a:fillRect/>
          </a:stretch>
        </p:blipFill>
        <p:spPr>
          <a:xfrm>
            <a:off x="2094225" y="-1748"/>
            <a:ext cx="8194600" cy="6548021"/>
          </a:xfrm>
          <a:prstGeom prst="rect">
            <a:avLst/>
          </a:prstGeom>
        </p:spPr>
      </p:pic>
      <p:sp>
        <p:nvSpPr>
          <p:cNvPr id="2" name="Title 1">
            <a:extLst>
              <a:ext uri="{FF2B5EF4-FFF2-40B4-BE49-F238E27FC236}">
                <a16:creationId xmlns:a16="http://schemas.microsoft.com/office/drawing/2014/main" id="{3AC47380-55E9-B5D3-F1D8-AEE4AA85A454}"/>
              </a:ext>
            </a:extLst>
          </p:cNvPr>
          <p:cNvSpPr>
            <a:spLocks noGrp="1"/>
          </p:cNvSpPr>
          <p:nvPr>
            <p:ph type="title" idx="4294967295"/>
          </p:nvPr>
        </p:nvSpPr>
        <p:spPr>
          <a:xfrm>
            <a:off x="838200" y="-1325563"/>
            <a:ext cx="10515600" cy="1325563"/>
          </a:xfrm>
          <a:prstGeom prst="rect">
            <a:avLst/>
          </a:prstGeom>
        </p:spPr>
        <p:txBody>
          <a:bodyPr anchor="b"/>
          <a:lstStyle/>
          <a:p>
            <a:r>
              <a:rPr lang="en-US"/>
              <a:t>Technical Assistance Participants</a:t>
            </a:r>
          </a:p>
        </p:txBody>
      </p:sp>
    </p:spTree>
    <p:extLst>
      <p:ext uri="{BB962C8B-B14F-4D97-AF65-F5344CB8AC3E}">
        <p14:creationId xmlns:p14="http://schemas.microsoft.com/office/powerpoint/2010/main" val="180517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616AD3-61DC-0411-F2B6-F9464C909B0E}"/>
              </a:ext>
            </a:extLst>
          </p:cNvPr>
          <p:cNvSpPr>
            <a:spLocks noGrp="1"/>
          </p:cNvSpPr>
          <p:nvPr>
            <p:ph type="title"/>
          </p:nvPr>
        </p:nvSpPr>
        <p:spPr>
          <a:xfrm>
            <a:off x="314326" y="219247"/>
            <a:ext cx="10762646" cy="918673"/>
          </a:xfrm>
        </p:spPr>
        <p:txBody>
          <a:bodyPr>
            <a:normAutofit fontScale="90000"/>
          </a:bodyPr>
          <a:lstStyle/>
          <a:p>
            <a:pPr algn="ctr"/>
            <a:r>
              <a:rPr lang="en-US"/>
              <a:t>The Workforce at the Center of This Conversation</a:t>
            </a:r>
          </a:p>
        </p:txBody>
      </p:sp>
      <p:sp>
        <p:nvSpPr>
          <p:cNvPr id="7" name="Shape 3">
            <a:extLst>
              <a:ext uri="{FF2B5EF4-FFF2-40B4-BE49-F238E27FC236}">
                <a16:creationId xmlns:a16="http://schemas.microsoft.com/office/drawing/2014/main" id="{2543D2E6-F0E9-BB0D-37DB-7AD3B173D9EC}"/>
              </a:ext>
              <a:ext uri="{C183D7F6-B498-43B3-948B-1728B52AA6E4}">
                <adec:decorative xmlns:adec="http://schemas.microsoft.com/office/drawing/2017/decorative" val="1"/>
              </a:ext>
            </a:extLst>
          </p:cNvPr>
          <p:cNvSpPr/>
          <p:nvPr/>
        </p:nvSpPr>
        <p:spPr>
          <a:xfrm>
            <a:off x="324661" y="1310114"/>
            <a:ext cx="2493644" cy="1706498"/>
          </a:xfrm>
          <a:prstGeom prst="rect">
            <a:avLst/>
          </a:prstGeom>
          <a:solidFill>
            <a:srgbClr val="004074"/>
          </a:solidFill>
          <a:ln w="12700">
            <a:solidFill>
              <a:srgbClr val="004074"/>
            </a:solidFill>
            <a:prstDash val="solid"/>
          </a:ln>
          <a:effectLst>
            <a:outerShdw blurRad="76200" dist="25400" dir="8100000" algn="bl" rotWithShape="0">
              <a:srgbClr val="000000">
                <a:alpha val="12000"/>
              </a:srgbClr>
            </a:outerShdw>
          </a:effectLst>
        </p:spPr>
        <p:txBody>
          <a:bodyPr/>
          <a:lstStyle/>
          <a:p>
            <a:endParaRPr lang="en-US"/>
          </a:p>
        </p:txBody>
      </p:sp>
      <p:sp>
        <p:nvSpPr>
          <p:cNvPr id="8" name="Shape 4">
            <a:extLst>
              <a:ext uri="{FF2B5EF4-FFF2-40B4-BE49-F238E27FC236}">
                <a16:creationId xmlns:a16="http://schemas.microsoft.com/office/drawing/2014/main" id="{EC67181C-3F45-79BE-0106-FC8000F2BA3B}"/>
              </a:ext>
              <a:ext uri="{C183D7F6-B498-43B3-948B-1728B52AA6E4}">
                <adec:decorative xmlns:adec="http://schemas.microsoft.com/office/drawing/2017/decorative" val="1"/>
              </a:ext>
            </a:extLst>
          </p:cNvPr>
          <p:cNvSpPr/>
          <p:nvPr/>
        </p:nvSpPr>
        <p:spPr>
          <a:xfrm>
            <a:off x="324661" y="1310114"/>
            <a:ext cx="2493644" cy="72106"/>
          </a:xfrm>
          <a:prstGeom prst="rect">
            <a:avLst/>
          </a:prstGeom>
          <a:solidFill>
            <a:srgbClr val="F4A11B"/>
          </a:solidFill>
          <a:ln w="12700">
            <a:solidFill>
              <a:srgbClr val="F4A11B"/>
            </a:solidFill>
            <a:prstDash val="solid"/>
          </a:ln>
        </p:spPr>
        <p:txBody>
          <a:bodyPr/>
          <a:lstStyle/>
          <a:p>
            <a:endParaRPr lang="en-US"/>
          </a:p>
        </p:txBody>
      </p:sp>
      <p:sp>
        <p:nvSpPr>
          <p:cNvPr id="9" name="Text 5">
            <a:extLst>
              <a:ext uri="{FF2B5EF4-FFF2-40B4-BE49-F238E27FC236}">
                <a16:creationId xmlns:a16="http://schemas.microsoft.com/office/drawing/2014/main" id="{C496184C-8A3A-D0E7-0122-806B37163A08}"/>
              </a:ext>
            </a:extLst>
          </p:cNvPr>
          <p:cNvSpPr/>
          <p:nvPr/>
        </p:nvSpPr>
        <p:spPr>
          <a:xfrm>
            <a:off x="324661" y="1374121"/>
            <a:ext cx="2493644" cy="985443"/>
          </a:xfrm>
          <a:prstGeom prst="rect">
            <a:avLst/>
          </a:prstGeom>
          <a:noFill/>
          <a:ln/>
        </p:spPr>
        <p:txBody>
          <a:bodyPr wrap="square" lIns="0" tIns="0" rIns="0" bIns="0" rtlCol="0" anchor="ctr"/>
          <a:lstStyle/>
          <a:p>
            <a:pPr marL="0" indent="0" algn="ctr">
              <a:buNone/>
            </a:pPr>
            <a:r>
              <a:rPr lang="en-US" sz="3800" b="1">
                <a:solidFill>
                  <a:srgbClr val="FFFFFF"/>
                </a:solidFill>
                <a:latin typeface="+mj-lt"/>
                <a:ea typeface="Calibri" pitchFamily="34" charset="-122"/>
                <a:cs typeface="Calibri" pitchFamily="34" charset="-120"/>
              </a:rPr>
              <a:t>3.2M</a:t>
            </a:r>
            <a:endParaRPr lang="en-US" sz="3800">
              <a:latin typeface="+mj-lt"/>
            </a:endParaRPr>
          </a:p>
        </p:txBody>
      </p:sp>
      <p:sp>
        <p:nvSpPr>
          <p:cNvPr id="10" name="Text 6">
            <a:extLst>
              <a:ext uri="{FF2B5EF4-FFF2-40B4-BE49-F238E27FC236}">
                <a16:creationId xmlns:a16="http://schemas.microsoft.com/office/drawing/2014/main" id="{F1EBD217-15E4-0003-6378-FBE732C70E3A}"/>
              </a:ext>
            </a:extLst>
          </p:cNvPr>
          <p:cNvSpPr/>
          <p:nvPr/>
        </p:nvSpPr>
        <p:spPr>
          <a:xfrm>
            <a:off x="314326" y="2194329"/>
            <a:ext cx="2493644" cy="624915"/>
          </a:xfrm>
          <a:prstGeom prst="rect">
            <a:avLst/>
          </a:prstGeom>
          <a:noFill/>
          <a:ln/>
        </p:spPr>
        <p:txBody>
          <a:bodyPr wrap="square" lIns="0" tIns="0" rIns="0" bIns="0" rtlCol="0" anchor="ctr"/>
          <a:lstStyle/>
          <a:p>
            <a:pPr marL="0" indent="0" algn="ctr">
              <a:buNone/>
            </a:pPr>
            <a:r>
              <a:rPr lang="en-US">
                <a:solidFill>
                  <a:srgbClr val="D5DCE4"/>
                </a:solidFill>
                <a:latin typeface="+mj-lt"/>
                <a:ea typeface="Calibri" pitchFamily="34" charset="-122"/>
                <a:cs typeface="Calibri" pitchFamily="34" charset="-120"/>
              </a:rPr>
              <a:t>home care workers nationwide</a:t>
            </a:r>
            <a:endParaRPr lang="en-US">
              <a:latin typeface="+mj-lt"/>
            </a:endParaRPr>
          </a:p>
        </p:txBody>
      </p:sp>
      <p:sp>
        <p:nvSpPr>
          <p:cNvPr id="11" name="Shape 7">
            <a:extLst>
              <a:ext uri="{FF2B5EF4-FFF2-40B4-BE49-F238E27FC236}">
                <a16:creationId xmlns:a16="http://schemas.microsoft.com/office/drawing/2014/main" id="{8AAD6C87-0A29-498B-93E5-B077C12EE732}"/>
              </a:ext>
              <a:ext uri="{C183D7F6-B498-43B3-948B-1728B52AA6E4}">
                <adec:decorative xmlns:adec="http://schemas.microsoft.com/office/drawing/2017/decorative" val="1"/>
              </a:ext>
            </a:extLst>
          </p:cNvPr>
          <p:cNvSpPr/>
          <p:nvPr/>
        </p:nvSpPr>
        <p:spPr>
          <a:xfrm>
            <a:off x="3156729" y="1318212"/>
            <a:ext cx="2493644" cy="1709928"/>
          </a:xfrm>
          <a:prstGeom prst="rect">
            <a:avLst/>
          </a:prstGeom>
          <a:solidFill>
            <a:srgbClr val="004074"/>
          </a:solidFill>
          <a:ln w="12700">
            <a:solidFill>
              <a:srgbClr val="004074"/>
            </a:solidFill>
            <a:prstDash val="solid"/>
          </a:ln>
          <a:effectLst>
            <a:outerShdw blurRad="76200" dist="25400" dir="8100000" algn="bl" rotWithShape="0">
              <a:srgbClr val="000000">
                <a:alpha val="12000"/>
              </a:srgbClr>
            </a:outerShdw>
          </a:effectLst>
        </p:spPr>
        <p:txBody>
          <a:bodyPr/>
          <a:lstStyle/>
          <a:p>
            <a:endParaRPr lang="en-US"/>
          </a:p>
        </p:txBody>
      </p:sp>
      <p:sp>
        <p:nvSpPr>
          <p:cNvPr id="12" name="Shape 8">
            <a:extLst>
              <a:ext uri="{FF2B5EF4-FFF2-40B4-BE49-F238E27FC236}">
                <a16:creationId xmlns:a16="http://schemas.microsoft.com/office/drawing/2014/main" id="{4BD2A1A7-38B9-EA47-F846-B71CA06F5933}"/>
              </a:ext>
              <a:ext uri="{C183D7F6-B498-43B3-948B-1728B52AA6E4}">
                <adec:decorative xmlns:adec="http://schemas.microsoft.com/office/drawing/2017/decorative" val="1"/>
              </a:ext>
            </a:extLst>
          </p:cNvPr>
          <p:cNvSpPr/>
          <p:nvPr/>
        </p:nvSpPr>
        <p:spPr>
          <a:xfrm>
            <a:off x="3156729" y="1318212"/>
            <a:ext cx="2493644" cy="72878"/>
          </a:xfrm>
          <a:prstGeom prst="rect">
            <a:avLst/>
          </a:prstGeom>
          <a:solidFill>
            <a:srgbClr val="F4A11B"/>
          </a:solidFill>
          <a:ln w="12700">
            <a:solidFill>
              <a:srgbClr val="F4A11B"/>
            </a:solidFill>
            <a:prstDash val="solid"/>
          </a:ln>
        </p:spPr>
        <p:txBody>
          <a:bodyPr/>
          <a:lstStyle/>
          <a:p>
            <a:endParaRPr lang="en-US"/>
          </a:p>
        </p:txBody>
      </p:sp>
      <p:sp>
        <p:nvSpPr>
          <p:cNvPr id="13" name="Text 9">
            <a:extLst>
              <a:ext uri="{FF2B5EF4-FFF2-40B4-BE49-F238E27FC236}">
                <a16:creationId xmlns:a16="http://schemas.microsoft.com/office/drawing/2014/main" id="{DBEF3913-1716-B00D-AF3E-711DF950FE65}"/>
              </a:ext>
            </a:extLst>
          </p:cNvPr>
          <p:cNvSpPr/>
          <p:nvPr/>
        </p:nvSpPr>
        <p:spPr>
          <a:xfrm>
            <a:off x="3156729" y="1382220"/>
            <a:ext cx="2493644" cy="996004"/>
          </a:xfrm>
          <a:prstGeom prst="rect">
            <a:avLst/>
          </a:prstGeom>
          <a:noFill/>
          <a:ln/>
        </p:spPr>
        <p:txBody>
          <a:bodyPr wrap="square" lIns="0" tIns="0" rIns="0" bIns="0" rtlCol="0" anchor="ctr"/>
          <a:lstStyle/>
          <a:p>
            <a:pPr marL="0" indent="0" algn="ctr">
              <a:buNone/>
            </a:pPr>
            <a:r>
              <a:rPr lang="en-US" sz="3800" b="1">
                <a:solidFill>
                  <a:srgbClr val="FFFFFF"/>
                </a:solidFill>
                <a:latin typeface="+mj-lt"/>
                <a:ea typeface="Calibri" pitchFamily="34" charset="-122"/>
                <a:cs typeface="Calibri" pitchFamily="34" charset="-120"/>
              </a:rPr>
              <a:t>9.7M</a:t>
            </a:r>
            <a:endParaRPr lang="en-US" sz="3800">
              <a:latin typeface="+mj-lt"/>
            </a:endParaRPr>
          </a:p>
        </p:txBody>
      </p:sp>
      <p:sp>
        <p:nvSpPr>
          <p:cNvPr id="14" name="Text 10">
            <a:extLst>
              <a:ext uri="{FF2B5EF4-FFF2-40B4-BE49-F238E27FC236}">
                <a16:creationId xmlns:a16="http://schemas.microsoft.com/office/drawing/2014/main" id="{905ADDBA-79C1-F7C0-2B57-C29B87021760}"/>
              </a:ext>
            </a:extLst>
          </p:cNvPr>
          <p:cNvSpPr/>
          <p:nvPr/>
        </p:nvSpPr>
        <p:spPr>
          <a:xfrm>
            <a:off x="3156729" y="2168466"/>
            <a:ext cx="2493644" cy="631613"/>
          </a:xfrm>
          <a:prstGeom prst="rect">
            <a:avLst/>
          </a:prstGeom>
          <a:noFill/>
          <a:ln/>
        </p:spPr>
        <p:txBody>
          <a:bodyPr wrap="square" lIns="0" tIns="0" rIns="0" bIns="0" rtlCol="0" anchor="ctr"/>
          <a:lstStyle/>
          <a:p>
            <a:pPr marL="0" indent="0" algn="ctr">
              <a:buNone/>
            </a:pPr>
            <a:r>
              <a:rPr lang="en-US">
                <a:solidFill>
                  <a:srgbClr val="D5DCE4"/>
                </a:solidFill>
                <a:latin typeface="+mj-lt"/>
                <a:ea typeface="Calibri" pitchFamily="34" charset="-122"/>
                <a:cs typeface="Calibri" pitchFamily="34" charset="-120"/>
              </a:rPr>
              <a:t>projected job openings by 2034</a:t>
            </a:r>
            <a:endParaRPr lang="en-US">
              <a:latin typeface="+mj-lt"/>
            </a:endParaRPr>
          </a:p>
        </p:txBody>
      </p:sp>
      <p:sp>
        <p:nvSpPr>
          <p:cNvPr id="15" name="Shape 11">
            <a:extLst>
              <a:ext uri="{FF2B5EF4-FFF2-40B4-BE49-F238E27FC236}">
                <a16:creationId xmlns:a16="http://schemas.microsoft.com/office/drawing/2014/main" id="{81B89B23-E267-D905-B451-778B7863731F}"/>
              </a:ext>
              <a:ext uri="{C183D7F6-B498-43B3-948B-1728B52AA6E4}">
                <adec:decorative xmlns:adec="http://schemas.microsoft.com/office/drawing/2017/decorative" val="1"/>
              </a:ext>
            </a:extLst>
          </p:cNvPr>
          <p:cNvSpPr/>
          <p:nvPr/>
        </p:nvSpPr>
        <p:spPr>
          <a:xfrm>
            <a:off x="5988797" y="1334054"/>
            <a:ext cx="2496312" cy="1709928"/>
          </a:xfrm>
          <a:prstGeom prst="rect">
            <a:avLst/>
          </a:prstGeom>
          <a:solidFill>
            <a:srgbClr val="004074"/>
          </a:solidFill>
          <a:ln w="12700">
            <a:solidFill>
              <a:srgbClr val="004074"/>
            </a:solidFill>
            <a:prstDash val="solid"/>
          </a:ln>
          <a:effectLst>
            <a:outerShdw blurRad="76200" dist="25400" dir="8100000" algn="bl" rotWithShape="0">
              <a:srgbClr val="000000">
                <a:alpha val="12000"/>
              </a:srgbClr>
            </a:outerShdw>
          </a:effectLst>
        </p:spPr>
        <p:txBody>
          <a:bodyPr/>
          <a:lstStyle/>
          <a:p>
            <a:endParaRPr lang="en-US"/>
          </a:p>
        </p:txBody>
      </p:sp>
      <p:sp>
        <p:nvSpPr>
          <p:cNvPr id="16" name="Shape 12">
            <a:extLst>
              <a:ext uri="{FF2B5EF4-FFF2-40B4-BE49-F238E27FC236}">
                <a16:creationId xmlns:a16="http://schemas.microsoft.com/office/drawing/2014/main" id="{5E20484F-3387-C39A-7D76-5A74A06077A3}"/>
              </a:ext>
              <a:ext uri="{C183D7F6-B498-43B3-948B-1728B52AA6E4}">
                <adec:decorative xmlns:adec="http://schemas.microsoft.com/office/drawing/2017/decorative" val="1"/>
              </a:ext>
            </a:extLst>
          </p:cNvPr>
          <p:cNvSpPr/>
          <p:nvPr/>
        </p:nvSpPr>
        <p:spPr>
          <a:xfrm>
            <a:off x="5988798" y="1334053"/>
            <a:ext cx="2493644" cy="57037"/>
          </a:xfrm>
          <a:prstGeom prst="rect">
            <a:avLst/>
          </a:prstGeom>
          <a:solidFill>
            <a:srgbClr val="F4A11B"/>
          </a:solidFill>
          <a:ln w="12700">
            <a:solidFill>
              <a:srgbClr val="F4A11B"/>
            </a:solidFill>
            <a:prstDash val="solid"/>
          </a:ln>
        </p:spPr>
        <p:txBody>
          <a:bodyPr/>
          <a:lstStyle/>
          <a:p>
            <a:endParaRPr lang="en-US"/>
          </a:p>
        </p:txBody>
      </p:sp>
      <p:sp>
        <p:nvSpPr>
          <p:cNvPr id="17" name="Text 13">
            <a:extLst>
              <a:ext uri="{FF2B5EF4-FFF2-40B4-BE49-F238E27FC236}">
                <a16:creationId xmlns:a16="http://schemas.microsoft.com/office/drawing/2014/main" id="{AAB8740D-A37A-80BB-9FCB-7E834829BEF2}"/>
              </a:ext>
            </a:extLst>
          </p:cNvPr>
          <p:cNvSpPr/>
          <p:nvPr/>
        </p:nvSpPr>
        <p:spPr>
          <a:xfrm>
            <a:off x="5988797" y="1398062"/>
            <a:ext cx="2566797" cy="980162"/>
          </a:xfrm>
          <a:prstGeom prst="rect">
            <a:avLst/>
          </a:prstGeom>
          <a:noFill/>
          <a:ln/>
        </p:spPr>
        <p:txBody>
          <a:bodyPr wrap="square" lIns="0" tIns="0" rIns="0" bIns="0" rtlCol="0" anchor="ctr"/>
          <a:lstStyle/>
          <a:p>
            <a:pPr marL="0" indent="0" algn="ctr">
              <a:buNone/>
            </a:pPr>
            <a:r>
              <a:rPr lang="en-US" sz="3800" b="1">
                <a:solidFill>
                  <a:srgbClr val="FFFFFF"/>
                </a:solidFill>
                <a:latin typeface="+mj-lt"/>
                <a:ea typeface="Calibri" pitchFamily="34" charset="-122"/>
                <a:cs typeface="Calibri" pitchFamily="34" charset="-120"/>
              </a:rPr>
              <a:t>36%</a:t>
            </a:r>
            <a:endParaRPr lang="en-US" sz="3800">
              <a:latin typeface="+mj-lt"/>
            </a:endParaRPr>
          </a:p>
        </p:txBody>
      </p:sp>
      <p:sp>
        <p:nvSpPr>
          <p:cNvPr id="18" name="Text 14">
            <a:extLst>
              <a:ext uri="{FF2B5EF4-FFF2-40B4-BE49-F238E27FC236}">
                <a16:creationId xmlns:a16="http://schemas.microsoft.com/office/drawing/2014/main" id="{10C848DA-4603-1EEC-466B-0CED197FD876}"/>
              </a:ext>
            </a:extLst>
          </p:cNvPr>
          <p:cNvSpPr/>
          <p:nvPr/>
        </p:nvSpPr>
        <p:spPr>
          <a:xfrm>
            <a:off x="5988797" y="2093006"/>
            <a:ext cx="2566797" cy="621566"/>
          </a:xfrm>
          <a:prstGeom prst="rect">
            <a:avLst/>
          </a:prstGeom>
          <a:noFill/>
          <a:ln/>
        </p:spPr>
        <p:txBody>
          <a:bodyPr wrap="square" lIns="0" tIns="0" rIns="0" bIns="0" rtlCol="0" anchor="ctr"/>
          <a:lstStyle/>
          <a:p>
            <a:pPr marL="0" indent="0" algn="ctr">
              <a:buNone/>
            </a:pPr>
            <a:r>
              <a:rPr lang="en-US">
                <a:solidFill>
                  <a:srgbClr val="D5DCE4"/>
                </a:solidFill>
                <a:latin typeface="+mj-lt"/>
                <a:ea typeface="Calibri" pitchFamily="34" charset="-122"/>
                <a:cs typeface="Calibri" pitchFamily="34" charset="-120"/>
              </a:rPr>
              <a:t>live in or near poverty</a:t>
            </a:r>
            <a:endParaRPr lang="en-US">
              <a:latin typeface="+mj-lt"/>
            </a:endParaRPr>
          </a:p>
        </p:txBody>
      </p:sp>
      <p:sp>
        <p:nvSpPr>
          <p:cNvPr id="19" name="Shape 15">
            <a:extLst>
              <a:ext uri="{FF2B5EF4-FFF2-40B4-BE49-F238E27FC236}">
                <a16:creationId xmlns:a16="http://schemas.microsoft.com/office/drawing/2014/main" id="{A00633FF-809C-DAE9-2F68-E930BAAA61B0}"/>
              </a:ext>
              <a:ext uri="{C183D7F6-B498-43B3-948B-1728B52AA6E4}">
                <adec:decorative xmlns:adec="http://schemas.microsoft.com/office/drawing/2017/decorative" val="1"/>
              </a:ext>
            </a:extLst>
          </p:cNvPr>
          <p:cNvSpPr/>
          <p:nvPr/>
        </p:nvSpPr>
        <p:spPr>
          <a:xfrm>
            <a:off x="8841536" y="1341080"/>
            <a:ext cx="2496312" cy="1706499"/>
          </a:xfrm>
          <a:prstGeom prst="rect">
            <a:avLst/>
          </a:prstGeom>
          <a:solidFill>
            <a:srgbClr val="004074"/>
          </a:solidFill>
          <a:ln w="12700">
            <a:solidFill>
              <a:srgbClr val="004074"/>
            </a:solidFill>
            <a:prstDash val="solid"/>
          </a:ln>
          <a:effectLst>
            <a:outerShdw blurRad="76200" dist="25400" dir="8100000" algn="bl" rotWithShape="0">
              <a:srgbClr val="000000">
                <a:alpha val="12000"/>
              </a:srgbClr>
            </a:outerShdw>
          </a:effectLst>
        </p:spPr>
        <p:txBody>
          <a:bodyPr/>
          <a:lstStyle/>
          <a:p>
            <a:endParaRPr lang="en-US"/>
          </a:p>
        </p:txBody>
      </p:sp>
      <p:sp>
        <p:nvSpPr>
          <p:cNvPr id="20" name="Shape 16">
            <a:extLst>
              <a:ext uri="{FF2B5EF4-FFF2-40B4-BE49-F238E27FC236}">
                <a16:creationId xmlns:a16="http://schemas.microsoft.com/office/drawing/2014/main" id="{20866E1E-BCC7-98E5-C587-DAB8B1B5EF00}"/>
              </a:ext>
              <a:ext uri="{C183D7F6-B498-43B3-948B-1728B52AA6E4}">
                <adec:decorative xmlns:adec="http://schemas.microsoft.com/office/drawing/2017/decorative" val="1"/>
              </a:ext>
            </a:extLst>
          </p:cNvPr>
          <p:cNvSpPr/>
          <p:nvPr/>
        </p:nvSpPr>
        <p:spPr>
          <a:xfrm>
            <a:off x="8841537" y="1341081"/>
            <a:ext cx="2496312" cy="64007"/>
          </a:xfrm>
          <a:prstGeom prst="rect">
            <a:avLst/>
          </a:prstGeom>
          <a:solidFill>
            <a:srgbClr val="F4A11B"/>
          </a:solidFill>
          <a:ln w="12700">
            <a:solidFill>
              <a:srgbClr val="F4A11B"/>
            </a:solidFill>
            <a:prstDash val="solid"/>
          </a:ln>
        </p:spPr>
        <p:txBody>
          <a:bodyPr/>
          <a:lstStyle/>
          <a:p>
            <a:endParaRPr lang="en-US"/>
          </a:p>
        </p:txBody>
      </p:sp>
      <p:sp>
        <p:nvSpPr>
          <p:cNvPr id="21" name="Text 17">
            <a:extLst>
              <a:ext uri="{FF2B5EF4-FFF2-40B4-BE49-F238E27FC236}">
                <a16:creationId xmlns:a16="http://schemas.microsoft.com/office/drawing/2014/main" id="{E5EF2663-9743-C384-C4F0-EEB6E190CB29}"/>
              </a:ext>
            </a:extLst>
          </p:cNvPr>
          <p:cNvSpPr/>
          <p:nvPr/>
        </p:nvSpPr>
        <p:spPr>
          <a:xfrm>
            <a:off x="8841536" y="1405088"/>
            <a:ext cx="2566797" cy="985443"/>
          </a:xfrm>
          <a:prstGeom prst="rect">
            <a:avLst/>
          </a:prstGeom>
          <a:noFill/>
          <a:ln/>
        </p:spPr>
        <p:txBody>
          <a:bodyPr wrap="square" lIns="0" tIns="0" rIns="0" bIns="0" rtlCol="0" anchor="ctr"/>
          <a:lstStyle/>
          <a:p>
            <a:pPr marL="0" indent="0" algn="ctr">
              <a:buNone/>
            </a:pPr>
            <a:r>
              <a:rPr lang="en-US" sz="3800" b="1">
                <a:solidFill>
                  <a:srgbClr val="FFFFFF"/>
                </a:solidFill>
                <a:latin typeface="+mj-lt"/>
                <a:ea typeface="Calibri" pitchFamily="34" charset="-122"/>
                <a:cs typeface="Calibri" pitchFamily="34" charset="-120"/>
              </a:rPr>
              <a:t>49%</a:t>
            </a:r>
            <a:endParaRPr lang="en-US" sz="3800">
              <a:latin typeface="+mj-lt"/>
            </a:endParaRPr>
          </a:p>
        </p:txBody>
      </p:sp>
      <p:sp>
        <p:nvSpPr>
          <p:cNvPr id="22" name="Text 18">
            <a:extLst>
              <a:ext uri="{FF2B5EF4-FFF2-40B4-BE49-F238E27FC236}">
                <a16:creationId xmlns:a16="http://schemas.microsoft.com/office/drawing/2014/main" id="{C92280A6-F32F-33F1-12AC-972A535A2CE2}"/>
              </a:ext>
            </a:extLst>
          </p:cNvPr>
          <p:cNvSpPr/>
          <p:nvPr/>
        </p:nvSpPr>
        <p:spPr>
          <a:xfrm>
            <a:off x="8841536" y="2165998"/>
            <a:ext cx="2566797" cy="624915"/>
          </a:xfrm>
          <a:prstGeom prst="rect">
            <a:avLst/>
          </a:prstGeom>
          <a:noFill/>
          <a:ln/>
        </p:spPr>
        <p:txBody>
          <a:bodyPr wrap="square" lIns="0" tIns="0" rIns="0" bIns="0" rtlCol="0" anchor="ctr"/>
          <a:lstStyle/>
          <a:p>
            <a:pPr marL="0" indent="0" algn="ctr">
              <a:buNone/>
            </a:pPr>
            <a:r>
              <a:rPr lang="en-US">
                <a:solidFill>
                  <a:srgbClr val="D5DCE4"/>
                </a:solidFill>
                <a:latin typeface="+mj-lt"/>
                <a:ea typeface="Calibri" pitchFamily="34" charset="-122"/>
                <a:cs typeface="Calibri" pitchFamily="34" charset="-120"/>
              </a:rPr>
              <a:t>rely on public benefits to survive</a:t>
            </a:r>
            <a:endParaRPr lang="en-US">
              <a:latin typeface="+mj-lt"/>
            </a:endParaRPr>
          </a:p>
        </p:txBody>
      </p:sp>
      <p:sp>
        <p:nvSpPr>
          <p:cNvPr id="23" name="Shape 19">
            <a:extLst>
              <a:ext uri="{FF2B5EF4-FFF2-40B4-BE49-F238E27FC236}">
                <a16:creationId xmlns:a16="http://schemas.microsoft.com/office/drawing/2014/main" id="{1042206F-7D34-5788-07BB-6D7CD9802C3E}"/>
              </a:ext>
              <a:ext uri="{C183D7F6-B498-43B3-948B-1728B52AA6E4}">
                <adec:decorative xmlns:adec="http://schemas.microsoft.com/office/drawing/2017/decorative" val="1"/>
              </a:ext>
            </a:extLst>
          </p:cNvPr>
          <p:cNvSpPr/>
          <p:nvPr/>
        </p:nvSpPr>
        <p:spPr>
          <a:xfrm>
            <a:off x="655319" y="3723084"/>
            <a:ext cx="10517505" cy="2429810"/>
          </a:xfrm>
          <a:prstGeom prst="rect">
            <a:avLst/>
          </a:prstGeom>
          <a:solidFill>
            <a:srgbClr val="F4F6F8"/>
          </a:solidFill>
          <a:ln w="6350">
            <a:solidFill>
              <a:srgbClr val="D5DCE4"/>
            </a:solidFill>
            <a:prstDash val="solid"/>
          </a:ln>
        </p:spPr>
        <p:txBody>
          <a:bodyPr/>
          <a:lstStyle/>
          <a:p>
            <a:endParaRPr lang="en-US"/>
          </a:p>
        </p:txBody>
      </p:sp>
      <p:sp>
        <p:nvSpPr>
          <p:cNvPr id="24" name="Shape 20">
            <a:extLst>
              <a:ext uri="{FF2B5EF4-FFF2-40B4-BE49-F238E27FC236}">
                <a16:creationId xmlns:a16="http://schemas.microsoft.com/office/drawing/2014/main" id="{BC0EE0DA-F2A7-8332-0AC2-244EAB503C1F}"/>
              </a:ext>
              <a:ext uri="{C183D7F6-B498-43B3-948B-1728B52AA6E4}">
                <adec:decorative xmlns:adec="http://schemas.microsoft.com/office/drawing/2017/decorative" val="1"/>
              </a:ext>
            </a:extLst>
          </p:cNvPr>
          <p:cNvSpPr/>
          <p:nvPr/>
        </p:nvSpPr>
        <p:spPr>
          <a:xfrm>
            <a:off x="642752" y="3723084"/>
            <a:ext cx="89511" cy="2429810"/>
          </a:xfrm>
          <a:prstGeom prst="rect">
            <a:avLst/>
          </a:prstGeom>
          <a:solidFill>
            <a:srgbClr val="BE1E2D"/>
          </a:solidFill>
          <a:ln w="12700">
            <a:solidFill>
              <a:srgbClr val="BE1E2D"/>
            </a:solidFill>
            <a:prstDash val="solid"/>
          </a:ln>
        </p:spPr>
        <p:txBody>
          <a:bodyPr/>
          <a:lstStyle/>
          <a:p>
            <a:endParaRPr lang="en-US"/>
          </a:p>
        </p:txBody>
      </p:sp>
      <p:sp>
        <p:nvSpPr>
          <p:cNvPr id="25" name="Text 21">
            <a:extLst>
              <a:ext uri="{FF2B5EF4-FFF2-40B4-BE49-F238E27FC236}">
                <a16:creationId xmlns:a16="http://schemas.microsoft.com/office/drawing/2014/main" id="{FFDFC500-CB44-CFA3-C7C0-7F738A83C9F4}"/>
              </a:ext>
            </a:extLst>
          </p:cNvPr>
          <p:cNvSpPr/>
          <p:nvPr/>
        </p:nvSpPr>
        <p:spPr>
          <a:xfrm>
            <a:off x="880968" y="3832442"/>
            <a:ext cx="4406643" cy="320040"/>
          </a:xfrm>
          <a:prstGeom prst="rect">
            <a:avLst/>
          </a:prstGeom>
          <a:noFill/>
          <a:ln/>
        </p:spPr>
        <p:txBody>
          <a:bodyPr wrap="square" lIns="0" tIns="0" rIns="0" bIns="0" rtlCol="0" anchor="ctr"/>
          <a:lstStyle/>
          <a:p>
            <a:pPr marL="0" indent="0">
              <a:buNone/>
            </a:pPr>
            <a:r>
              <a:rPr lang="en-US" sz="2000" b="1">
                <a:solidFill>
                  <a:srgbClr val="004074"/>
                </a:solidFill>
                <a:latin typeface="+mj-lt"/>
                <a:ea typeface="Calibri" pitchFamily="34" charset="-122"/>
                <a:cs typeface="Calibri" pitchFamily="34" charset="-120"/>
              </a:rPr>
              <a:t>Who They Are:</a:t>
            </a:r>
            <a:endParaRPr lang="en-US" sz="2000">
              <a:latin typeface="+mj-lt"/>
            </a:endParaRPr>
          </a:p>
        </p:txBody>
      </p:sp>
      <p:sp>
        <p:nvSpPr>
          <p:cNvPr id="26" name="Text 22">
            <a:extLst>
              <a:ext uri="{FF2B5EF4-FFF2-40B4-BE49-F238E27FC236}">
                <a16:creationId xmlns:a16="http://schemas.microsoft.com/office/drawing/2014/main" id="{5282BA47-0442-AE44-0EF3-BBE02DA8C642}"/>
              </a:ext>
            </a:extLst>
          </p:cNvPr>
          <p:cNvSpPr/>
          <p:nvPr/>
        </p:nvSpPr>
        <p:spPr>
          <a:xfrm>
            <a:off x="838199" y="4383334"/>
            <a:ext cx="9914946" cy="1463040"/>
          </a:xfrm>
          <a:prstGeom prst="rect">
            <a:avLst/>
          </a:prstGeom>
          <a:noFill/>
          <a:ln/>
        </p:spPr>
        <p:txBody>
          <a:bodyPr wrap="square" rtlCol="0" anchor="ctr"/>
          <a:lstStyle/>
          <a:p>
            <a:pPr marL="342900" indent="-342900">
              <a:buSzPct val="100000"/>
              <a:buChar char="•"/>
            </a:pPr>
            <a:r>
              <a:rPr lang="en-US">
                <a:latin typeface="+mj-lt"/>
                <a:ea typeface="Calibri" pitchFamily="34" charset="-122"/>
                <a:cs typeface="Calibri" pitchFamily="34" charset="-120"/>
              </a:rPr>
              <a:t>Personal care aides, home health aides, and direct support professionals (DSPs)</a:t>
            </a:r>
            <a:endParaRPr lang="en-US">
              <a:latin typeface="+mj-lt"/>
            </a:endParaRPr>
          </a:p>
          <a:p>
            <a:pPr marL="342900" indent="-342900">
              <a:buSzPct val="100000"/>
              <a:buChar char="•"/>
            </a:pPr>
            <a:r>
              <a:rPr lang="en-US">
                <a:latin typeface="+mj-lt"/>
                <a:ea typeface="Calibri" pitchFamily="34" charset="-122"/>
                <a:cs typeface="Calibri" pitchFamily="34" charset="-120"/>
              </a:rPr>
              <a:t>Overwhelmingly female, increasingly older, and economically precarious</a:t>
            </a:r>
            <a:endParaRPr lang="en-US">
              <a:latin typeface="+mj-lt"/>
            </a:endParaRPr>
          </a:p>
          <a:p>
            <a:pPr marL="342900" indent="-342900">
              <a:buSzPct val="100000"/>
              <a:buChar char="•"/>
            </a:pPr>
            <a:r>
              <a:rPr lang="en-US">
                <a:latin typeface="+mj-lt"/>
                <a:ea typeface="Calibri" pitchFamily="34" charset="-122"/>
                <a:cs typeface="Calibri" pitchFamily="34" charset="-120"/>
              </a:rPr>
              <a:t>Perform complex, high-acuity tasks: bathing, medication, mobility, emotional support, emergency response</a:t>
            </a:r>
            <a:endParaRPr lang="en-US">
              <a:latin typeface="+mj-lt"/>
            </a:endParaRPr>
          </a:p>
          <a:p>
            <a:pPr marL="342900" indent="-342900">
              <a:buSzPct val="100000"/>
              <a:buChar char="•"/>
            </a:pPr>
            <a:r>
              <a:rPr lang="en-US">
                <a:latin typeface="+mj-lt"/>
                <a:ea typeface="Calibri" pitchFamily="34" charset="-122"/>
                <a:cs typeface="Calibri" pitchFamily="34" charset="-120"/>
              </a:rPr>
              <a:t>High turnover driven by poverty wages — competing with retail and fast food</a:t>
            </a:r>
            <a:endParaRPr lang="en-US">
              <a:latin typeface="+mj-lt"/>
            </a:endParaRPr>
          </a:p>
          <a:p>
            <a:pPr marL="342900" indent="-342900">
              <a:buSzPct val="100000"/>
              <a:buChar char="•"/>
            </a:pPr>
            <a:r>
              <a:rPr lang="en-US">
                <a:latin typeface="+mj-lt"/>
                <a:ea typeface="Calibri" pitchFamily="34" charset="-122"/>
                <a:cs typeface="Calibri" pitchFamily="34" charset="-120"/>
              </a:rPr>
              <a:t>Without them, millions of older adults and people with disabilities could not live at home</a:t>
            </a:r>
            <a:endParaRPr lang="en-US">
              <a:latin typeface="+mj-lt"/>
            </a:endParaRPr>
          </a:p>
        </p:txBody>
      </p:sp>
    </p:spTree>
    <p:extLst>
      <p:ext uri="{BB962C8B-B14F-4D97-AF65-F5344CB8AC3E}">
        <p14:creationId xmlns:p14="http://schemas.microsoft.com/office/powerpoint/2010/main" val="52670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D05B1-D609-5813-EB4C-CAD04175900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58FB4E3-68EF-AE0C-3A07-E183A1A64FB6}"/>
              </a:ext>
            </a:extLst>
          </p:cNvPr>
          <p:cNvSpPr>
            <a:spLocks noGrp="1"/>
          </p:cNvSpPr>
          <p:nvPr>
            <p:ph type="title"/>
          </p:nvPr>
        </p:nvSpPr>
        <p:spPr>
          <a:xfrm>
            <a:off x="314326" y="219247"/>
            <a:ext cx="10762646" cy="918673"/>
          </a:xfrm>
        </p:spPr>
        <p:txBody>
          <a:bodyPr/>
          <a:lstStyle/>
          <a:p>
            <a:pPr algn="ctr"/>
            <a:r>
              <a:rPr lang="en-US"/>
              <a:t>The Families at the Center of this Crisis</a:t>
            </a:r>
          </a:p>
        </p:txBody>
      </p:sp>
      <p:sp>
        <p:nvSpPr>
          <p:cNvPr id="7" name="Shape 3">
            <a:extLst>
              <a:ext uri="{FF2B5EF4-FFF2-40B4-BE49-F238E27FC236}">
                <a16:creationId xmlns:a16="http://schemas.microsoft.com/office/drawing/2014/main" id="{58E1C019-DBAC-B84F-56C6-E05D85B28757}"/>
              </a:ext>
              <a:ext uri="{C183D7F6-B498-43B3-948B-1728B52AA6E4}">
                <adec:decorative xmlns:adec="http://schemas.microsoft.com/office/drawing/2017/decorative" val="1"/>
              </a:ext>
            </a:extLst>
          </p:cNvPr>
          <p:cNvSpPr/>
          <p:nvPr/>
        </p:nvSpPr>
        <p:spPr>
          <a:xfrm>
            <a:off x="306657" y="1354651"/>
            <a:ext cx="2493644" cy="1706498"/>
          </a:xfrm>
          <a:prstGeom prst="rect">
            <a:avLst/>
          </a:prstGeom>
          <a:solidFill>
            <a:srgbClr val="004074"/>
          </a:solidFill>
          <a:ln w="12700">
            <a:solidFill>
              <a:srgbClr val="004074"/>
            </a:solidFill>
            <a:prstDash val="solid"/>
          </a:ln>
          <a:effectLst>
            <a:outerShdw blurRad="76200" dist="25400" dir="8100000" algn="bl" rotWithShape="0">
              <a:srgbClr val="000000">
                <a:alpha val="12000"/>
              </a:srgbClr>
            </a:outerShdw>
          </a:effectLst>
        </p:spPr>
        <p:txBody>
          <a:bodyPr/>
          <a:lstStyle/>
          <a:p>
            <a:endParaRPr lang="en-US"/>
          </a:p>
        </p:txBody>
      </p:sp>
      <p:sp>
        <p:nvSpPr>
          <p:cNvPr id="8" name="Shape 4">
            <a:extLst>
              <a:ext uri="{FF2B5EF4-FFF2-40B4-BE49-F238E27FC236}">
                <a16:creationId xmlns:a16="http://schemas.microsoft.com/office/drawing/2014/main" id="{E65AE326-5625-86B9-6E3F-8F548AAC5563}"/>
              </a:ext>
              <a:ext uri="{C183D7F6-B498-43B3-948B-1728B52AA6E4}">
                <adec:decorative xmlns:adec="http://schemas.microsoft.com/office/drawing/2017/decorative" val="1"/>
              </a:ext>
            </a:extLst>
          </p:cNvPr>
          <p:cNvSpPr/>
          <p:nvPr/>
        </p:nvSpPr>
        <p:spPr>
          <a:xfrm>
            <a:off x="324661" y="1310114"/>
            <a:ext cx="2493644" cy="72106"/>
          </a:xfrm>
          <a:prstGeom prst="rect">
            <a:avLst/>
          </a:prstGeom>
          <a:solidFill>
            <a:srgbClr val="F4A11B"/>
          </a:solidFill>
          <a:ln w="12700">
            <a:solidFill>
              <a:srgbClr val="F4A11B"/>
            </a:solidFill>
            <a:prstDash val="solid"/>
          </a:ln>
        </p:spPr>
        <p:txBody>
          <a:bodyPr/>
          <a:lstStyle/>
          <a:p>
            <a:endParaRPr lang="en-US"/>
          </a:p>
        </p:txBody>
      </p:sp>
      <p:sp>
        <p:nvSpPr>
          <p:cNvPr id="9" name="Text 5">
            <a:extLst>
              <a:ext uri="{FF2B5EF4-FFF2-40B4-BE49-F238E27FC236}">
                <a16:creationId xmlns:a16="http://schemas.microsoft.com/office/drawing/2014/main" id="{384C63B5-D0B9-C3A0-C37A-33A8C9DD94E7}"/>
              </a:ext>
            </a:extLst>
          </p:cNvPr>
          <p:cNvSpPr/>
          <p:nvPr/>
        </p:nvSpPr>
        <p:spPr>
          <a:xfrm>
            <a:off x="324661" y="1374121"/>
            <a:ext cx="2493644" cy="985443"/>
          </a:xfrm>
          <a:prstGeom prst="rect">
            <a:avLst/>
          </a:prstGeom>
          <a:noFill/>
          <a:ln/>
        </p:spPr>
        <p:txBody>
          <a:bodyPr wrap="square" lIns="0" tIns="0" rIns="0" bIns="0" rtlCol="0" anchor="ctr"/>
          <a:lstStyle/>
          <a:p>
            <a:pPr marL="0" indent="0" algn="ctr">
              <a:buNone/>
            </a:pPr>
            <a:r>
              <a:rPr lang="en-US" sz="3800" b="1">
                <a:solidFill>
                  <a:srgbClr val="FFFFFF"/>
                </a:solidFill>
                <a:latin typeface="+mj-lt"/>
                <a:ea typeface="Calibri" pitchFamily="34" charset="-122"/>
                <a:cs typeface="Calibri" pitchFamily="34" charset="-120"/>
              </a:rPr>
              <a:t>63M</a:t>
            </a:r>
            <a:endParaRPr lang="en-US" sz="3800">
              <a:latin typeface="+mj-lt"/>
            </a:endParaRPr>
          </a:p>
        </p:txBody>
      </p:sp>
      <p:sp>
        <p:nvSpPr>
          <p:cNvPr id="10" name="Text 6">
            <a:extLst>
              <a:ext uri="{FF2B5EF4-FFF2-40B4-BE49-F238E27FC236}">
                <a16:creationId xmlns:a16="http://schemas.microsoft.com/office/drawing/2014/main" id="{170D3CC7-8CEE-AEBA-A1B3-08E4DD7AE8F6}"/>
              </a:ext>
            </a:extLst>
          </p:cNvPr>
          <p:cNvSpPr/>
          <p:nvPr/>
        </p:nvSpPr>
        <p:spPr>
          <a:xfrm>
            <a:off x="314326" y="2194329"/>
            <a:ext cx="2493644" cy="624915"/>
          </a:xfrm>
          <a:prstGeom prst="rect">
            <a:avLst/>
          </a:prstGeom>
          <a:noFill/>
          <a:ln/>
        </p:spPr>
        <p:txBody>
          <a:bodyPr wrap="square" lIns="0" tIns="0" rIns="0" bIns="0" rtlCol="0" anchor="ctr"/>
          <a:lstStyle/>
          <a:p>
            <a:pPr marL="0" indent="0" algn="ctr">
              <a:buNone/>
            </a:pPr>
            <a:r>
              <a:rPr lang="en-US">
                <a:solidFill>
                  <a:srgbClr val="D5DCE4"/>
                </a:solidFill>
                <a:latin typeface="+mj-lt"/>
                <a:ea typeface="Calibri" pitchFamily="34" charset="-122"/>
                <a:cs typeface="Calibri" pitchFamily="34" charset="-120"/>
              </a:rPr>
              <a:t>family caregivers</a:t>
            </a:r>
            <a:endParaRPr lang="en-US">
              <a:latin typeface="+mj-lt"/>
            </a:endParaRPr>
          </a:p>
        </p:txBody>
      </p:sp>
      <p:sp>
        <p:nvSpPr>
          <p:cNvPr id="11" name="Shape 7">
            <a:extLst>
              <a:ext uri="{FF2B5EF4-FFF2-40B4-BE49-F238E27FC236}">
                <a16:creationId xmlns:a16="http://schemas.microsoft.com/office/drawing/2014/main" id="{F18F3F1A-C39D-716C-8F63-806A80A4A02A}"/>
              </a:ext>
              <a:ext uri="{C183D7F6-B498-43B3-948B-1728B52AA6E4}">
                <adec:decorative xmlns:adec="http://schemas.microsoft.com/office/drawing/2017/decorative" val="1"/>
              </a:ext>
            </a:extLst>
          </p:cNvPr>
          <p:cNvSpPr/>
          <p:nvPr/>
        </p:nvSpPr>
        <p:spPr>
          <a:xfrm>
            <a:off x="3156729" y="1318212"/>
            <a:ext cx="2493644" cy="1709928"/>
          </a:xfrm>
          <a:prstGeom prst="rect">
            <a:avLst/>
          </a:prstGeom>
          <a:solidFill>
            <a:srgbClr val="004074"/>
          </a:solidFill>
          <a:ln w="12700">
            <a:solidFill>
              <a:srgbClr val="004074"/>
            </a:solidFill>
            <a:prstDash val="solid"/>
          </a:ln>
          <a:effectLst>
            <a:outerShdw blurRad="76200" dist="25400" dir="8100000" algn="bl" rotWithShape="0">
              <a:srgbClr val="000000">
                <a:alpha val="12000"/>
              </a:srgbClr>
            </a:outerShdw>
          </a:effectLst>
        </p:spPr>
        <p:txBody>
          <a:bodyPr/>
          <a:lstStyle/>
          <a:p>
            <a:endParaRPr lang="en-US"/>
          </a:p>
        </p:txBody>
      </p:sp>
      <p:sp>
        <p:nvSpPr>
          <p:cNvPr id="12" name="Shape 8">
            <a:extLst>
              <a:ext uri="{FF2B5EF4-FFF2-40B4-BE49-F238E27FC236}">
                <a16:creationId xmlns:a16="http://schemas.microsoft.com/office/drawing/2014/main" id="{14D79442-D05D-6CC5-5D95-4D72EBDBCBF6}"/>
              </a:ext>
              <a:ext uri="{C183D7F6-B498-43B3-948B-1728B52AA6E4}">
                <adec:decorative xmlns:adec="http://schemas.microsoft.com/office/drawing/2017/decorative" val="1"/>
              </a:ext>
            </a:extLst>
          </p:cNvPr>
          <p:cNvSpPr/>
          <p:nvPr/>
        </p:nvSpPr>
        <p:spPr>
          <a:xfrm>
            <a:off x="3156729" y="1318212"/>
            <a:ext cx="2493644" cy="72878"/>
          </a:xfrm>
          <a:prstGeom prst="rect">
            <a:avLst/>
          </a:prstGeom>
          <a:solidFill>
            <a:srgbClr val="F4A11B"/>
          </a:solidFill>
          <a:ln w="12700">
            <a:solidFill>
              <a:srgbClr val="F4A11B"/>
            </a:solidFill>
            <a:prstDash val="solid"/>
          </a:ln>
        </p:spPr>
        <p:txBody>
          <a:bodyPr/>
          <a:lstStyle/>
          <a:p>
            <a:endParaRPr lang="en-US"/>
          </a:p>
        </p:txBody>
      </p:sp>
      <p:sp>
        <p:nvSpPr>
          <p:cNvPr id="13" name="Text 9">
            <a:extLst>
              <a:ext uri="{FF2B5EF4-FFF2-40B4-BE49-F238E27FC236}">
                <a16:creationId xmlns:a16="http://schemas.microsoft.com/office/drawing/2014/main" id="{CF9ACE32-31F3-B6ED-DB26-22E84E357897}"/>
              </a:ext>
            </a:extLst>
          </p:cNvPr>
          <p:cNvSpPr/>
          <p:nvPr/>
        </p:nvSpPr>
        <p:spPr>
          <a:xfrm>
            <a:off x="3156729" y="1382220"/>
            <a:ext cx="2493644" cy="996004"/>
          </a:xfrm>
          <a:prstGeom prst="rect">
            <a:avLst/>
          </a:prstGeom>
          <a:noFill/>
          <a:ln/>
        </p:spPr>
        <p:txBody>
          <a:bodyPr wrap="square" lIns="0" tIns="0" rIns="0" bIns="0" rtlCol="0" anchor="ctr"/>
          <a:lstStyle/>
          <a:p>
            <a:pPr marL="0" indent="0" algn="ctr">
              <a:buNone/>
            </a:pPr>
            <a:r>
              <a:rPr lang="en-US" sz="3800" b="1">
                <a:solidFill>
                  <a:srgbClr val="FFFFFF"/>
                </a:solidFill>
                <a:latin typeface="+mj-lt"/>
                <a:ea typeface="Calibri" pitchFamily="34" charset="-122"/>
                <a:cs typeface="Calibri" pitchFamily="34" charset="-120"/>
              </a:rPr>
              <a:t>51 Y/O</a:t>
            </a:r>
            <a:endParaRPr lang="en-US" sz="3800">
              <a:latin typeface="+mj-lt"/>
            </a:endParaRPr>
          </a:p>
        </p:txBody>
      </p:sp>
      <p:sp>
        <p:nvSpPr>
          <p:cNvPr id="14" name="Text 10">
            <a:extLst>
              <a:ext uri="{FF2B5EF4-FFF2-40B4-BE49-F238E27FC236}">
                <a16:creationId xmlns:a16="http://schemas.microsoft.com/office/drawing/2014/main" id="{1D85D602-8501-E202-4042-9D68DABC3725}"/>
              </a:ext>
            </a:extLst>
          </p:cNvPr>
          <p:cNvSpPr/>
          <p:nvPr/>
        </p:nvSpPr>
        <p:spPr>
          <a:xfrm>
            <a:off x="3156729" y="2168466"/>
            <a:ext cx="2493644" cy="631613"/>
          </a:xfrm>
          <a:prstGeom prst="rect">
            <a:avLst/>
          </a:prstGeom>
          <a:noFill/>
          <a:ln/>
        </p:spPr>
        <p:txBody>
          <a:bodyPr wrap="square" lIns="0" tIns="0" rIns="0" bIns="0" rtlCol="0" anchor="ctr"/>
          <a:lstStyle/>
          <a:p>
            <a:pPr marL="0" indent="0" algn="ctr">
              <a:buNone/>
            </a:pPr>
            <a:r>
              <a:rPr lang="en-US">
                <a:solidFill>
                  <a:srgbClr val="D5DCE4"/>
                </a:solidFill>
                <a:latin typeface="+mj-lt"/>
                <a:ea typeface="Calibri" pitchFamily="34" charset="-122"/>
                <a:cs typeface="Calibri" pitchFamily="34" charset="-120"/>
              </a:rPr>
              <a:t>average Age</a:t>
            </a:r>
            <a:endParaRPr lang="en-US">
              <a:latin typeface="+mj-lt"/>
            </a:endParaRPr>
          </a:p>
        </p:txBody>
      </p:sp>
      <p:sp>
        <p:nvSpPr>
          <p:cNvPr id="15" name="Shape 11">
            <a:extLst>
              <a:ext uri="{FF2B5EF4-FFF2-40B4-BE49-F238E27FC236}">
                <a16:creationId xmlns:a16="http://schemas.microsoft.com/office/drawing/2014/main" id="{0FF834C8-743D-0B45-0AA1-C5DA165B9142}"/>
              </a:ext>
              <a:ext uri="{C183D7F6-B498-43B3-948B-1728B52AA6E4}">
                <adec:decorative xmlns:adec="http://schemas.microsoft.com/office/drawing/2017/decorative" val="1"/>
              </a:ext>
            </a:extLst>
          </p:cNvPr>
          <p:cNvSpPr/>
          <p:nvPr/>
        </p:nvSpPr>
        <p:spPr>
          <a:xfrm>
            <a:off x="5988797" y="1334054"/>
            <a:ext cx="2496312" cy="1709928"/>
          </a:xfrm>
          <a:prstGeom prst="rect">
            <a:avLst/>
          </a:prstGeom>
          <a:solidFill>
            <a:srgbClr val="004074"/>
          </a:solidFill>
          <a:ln w="12700">
            <a:solidFill>
              <a:srgbClr val="004074"/>
            </a:solidFill>
            <a:prstDash val="solid"/>
          </a:ln>
          <a:effectLst>
            <a:outerShdw blurRad="76200" dist="25400" dir="8100000" algn="bl" rotWithShape="0">
              <a:srgbClr val="000000">
                <a:alpha val="12000"/>
              </a:srgbClr>
            </a:outerShdw>
          </a:effectLst>
        </p:spPr>
        <p:txBody>
          <a:bodyPr/>
          <a:lstStyle/>
          <a:p>
            <a:endParaRPr lang="en-US"/>
          </a:p>
        </p:txBody>
      </p:sp>
      <p:sp>
        <p:nvSpPr>
          <p:cNvPr id="16" name="Shape 12">
            <a:extLst>
              <a:ext uri="{FF2B5EF4-FFF2-40B4-BE49-F238E27FC236}">
                <a16:creationId xmlns:a16="http://schemas.microsoft.com/office/drawing/2014/main" id="{A001C5E9-A75A-555D-E227-1D9B20406DD3}"/>
              </a:ext>
              <a:ext uri="{C183D7F6-B498-43B3-948B-1728B52AA6E4}">
                <adec:decorative xmlns:adec="http://schemas.microsoft.com/office/drawing/2017/decorative" val="1"/>
              </a:ext>
            </a:extLst>
          </p:cNvPr>
          <p:cNvSpPr/>
          <p:nvPr/>
        </p:nvSpPr>
        <p:spPr>
          <a:xfrm>
            <a:off x="5988798" y="1334053"/>
            <a:ext cx="2493644" cy="57037"/>
          </a:xfrm>
          <a:prstGeom prst="rect">
            <a:avLst/>
          </a:prstGeom>
          <a:solidFill>
            <a:srgbClr val="F4A11B"/>
          </a:solidFill>
          <a:ln w="12700">
            <a:solidFill>
              <a:srgbClr val="F4A11B"/>
            </a:solidFill>
            <a:prstDash val="solid"/>
          </a:ln>
        </p:spPr>
        <p:txBody>
          <a:bodyPr/>
          <a:lstStyle/>
          <a:p>
            <a:endParaRPr lang="en-US"/>
          </a:p>
        </p:txBody>
      </p:sp>
      <p:sp>
        <p:nvSpPr>
          <p:cNvPr id="17" name="Text 13">
            <a:extLst>
              <a:ext uri="{FF2B5EF4-FFF2-40B4-BE49-F238E27FC236}">
                <a16:creationId xmlns:a16="http://schemas.microsoft.com/office/drawing/2014/main" id="{79423286-2EAE-3A08-4E76-E8CFB67FBD6A}"/>
              </a:ext>
            </a:extLst>
          </p:cNvPr>
          <p:cNvSpPr/>
          <p:nvPr/>
        </p:nvSpPr>
        <p:spPr>
          <a:xfrm>
            <a:off x="5988797" y="1398062"/>
            <a:ext cx="2566797" cy="980162"/>
          </a:xfrm>
          <a:prstGeom prst="rect">
            <a:avLst/>
          </a:prstGeom>
          <a:noFill/>
          <a:ln/>
        </p:spPr>
        <p:txBody>
          <a:bodyPr wrap="square" lIns="0" tIns="0" rIns="0" bIns="0" rtlCol="0" anchor="ctr"/>
          <a:lstStyle/>
          <a:p>
            <a:pPr marL="0" indent="0" algn="ctr">
              <a:buNone/>
            </a:pPr>
            <a:r>
              <a:rPr lang="en-US" sz="3800" b="1">
                <a:solidFill>
                  <a:srgbClr val="FFFFFF"/>
                </a:solidFill>
                <a:latin typeface="+mj-lt"/>
                <a:ea typeface="Calibri" pitchFamily="34" charset="-122"/>
                <a:cs typeface="Calibri" pitchFamily="34" charset="-120"/>
              </a:rPr>
              <a:t>27 Hours</a:t>
            </a:r>
            <a:endParaRPr lang="en-US" sz="3800">
              <a:latin typeface="+mj-lt"/>
            </a:endParaRPr>
          </a:p>
        </p:txBody>
      </p:sp>
      <p:sp>
        <p:nvSpPr>
          <p:cNvPr id="18" name="Text 14">
            <a:extLst>
              <a:ext uri="{FF2B5EF4-FFF2-40B4-BE49-F238E27FC236}">
                <a16:creationId xmlns:a16="http://schemas.microsoft.com/office/drawing/2014/main" id="{CEC51AB1-EA9D-90B1-D454-7F2B685795E8}"/>
              </a:ext>
            </a:extLst>
          </p:cNvPr>
          <p:cNvSpPr/>
          <p:nvPr/>
        </p:nvSpPr>
        <p:spPr>
          <a:xfrm>
            <a:off x="6196735" y="2158903"/>
            <a:ext cx="2150919" cy="774837"/>
          </a:xfrm>
          <a:prstGeom prst="rect">
            <a:avLst/>
          </a:prstGeom>
          <a:noFill/>
          <a:ln/>
        </p:spPr>
        <p:txBody>
          <a:bodyPr wrap="square" lIns="0" tIns="0" rIns="0" bIns="0" rtlCol="0" anchor="ctr"/>
          <a:lstStyle/>
          <a:p>
            <a:pPr marL="0" indent="0" algn="ctr">
              <a:buNone/>
            </a:pPr>
            <a:r>
              <a:rPr lang="en-US">
                <a:solidFill>
                  <a:srgbClr val="D5DCE4"/>
                </a:solidFill>
                <a:latin typeface="+mj-lt"/>
                <a:ea typeface="Calibri" pitchFamily="34" charset="-122"/>
                <a:cs typeface="Calibri" pitchFamily="34" charset="-120"/>
              </a:rPr>
              <a:t>average number of hours spent caregiving per week</a:t>
            </a:r>
            <a:endParaRPr lang="en-US">
              <a:latin typeface="+mj-lt"/>
            </a:endParaRPr>
          </a:p>
        </p:txBody>
      </p:sp>
      <p:sp>
        <p:nvSpPr>
          <p:cNvPr id="19" name="Shape 15">
            <a:extLst>
              <a:ext uri="{FF2B5EF4-FFF2-40B4-BE49-F238E27FC236}">
                <a16:creationId xmlns:a16="http://schemas.microsoft.com/office/drawing/2014/main" id="{8E68D086-AFF1-F517-5402-800537586749}"/>
              </a:ext>
              <a:ext uri="{C183D7F6-B498-43B3-948B-1728B52AA6E4}">
                <adec:decorative xmlns:adec="http://schemas.microsoft.com/office/drawing/2017/decorative" val="1"/>
              </a:ext>
            </a:extLst>
          </p:cNvPr>
          <p:cNvSpPr/>
          <p:nvPr/>
        </p:nvSpPr>
        <p:spPr>
          <a:xfrm>
            <a:off x="8841536" y="1341080"/>
            <a:ext cx="2496312" cy="1706499"/>
          </a:xfrm>
          <a:prstGeom prst="rect">
            <a:avLst/>
          </a:prstGeom>
          <a:solidFill>
            <a:srgbClr val="004074"/>
          </a:solidFill>
          <a:ln w="12700">
            <a:solidFill>
              <a:srgbClr val="004074"/>
            </a:solidFill>
            <a:prstDash val="solid"/>
          </a:ln>
          <a:effectLst>
            <a:outerShdw blurRad="76200" dist="25400" dir="8100000" algn="bl" rotWithShape="0">
              <a:srgbClr val="000000">
                <a:alpha val="12000"/>
              </a:srgbClr>
            </a:outerShdw>
          </a:effectLst>
        </p:spPr>
        <p:txBody>
          <a:bodyPr/>
          <a:lstStyle/>
          <a:p>
            <a:endParaRPr lang="en-US"/>
          </a:p>
        </p:txBody>
      </p:sp>
      <p:sp>
        <p:nvSpPr>
          <p:cNvPr id="20" name="Shape 16">
            <a:extLst>
              <a:ext uri="{FF2B5EF4-FFF2-40B4-BE49-F238E27FC236}">
                <a16:creationId xmlns:a16="http://schemas.microsoft.com/office/drawing/2014/main" id="{1960D169-687B-F9D1-5A76-B6A9E75123C4}"/>
              </a:ext>
              <a:ext uri="{C183D7F6-B498-43B3-948B-1728B52AA6E4}">
                <adec:decorative xmlns:adec="http://schemas.microsoft.com/office/drawing/2017/decorative" val="1"/>
              </a:ext>
            </a:extLst>
          </p:cNvPr>
          <p:cNvSpPr/>
          <p:nvPr/>
        </p:nvSpPr>
        <p:spPr>
          <a:xfrm>
            <a:off x="8841537" y="1341081"/>
            <a:ext cx="2496312" cy="64007"/>
          </a:xfrm>
          <a:prstGeom prst="rect">
            <a:avLst/>
          </a:prstGeom>
          <a:solidFill>
            <a:srgbClr val="F4A11B"/>
          </a:solidFill>
          <a:ln w="12700">
            <a:solidFill>
              <a:srgbClr val="F4A11B"/>
            </a:solidFill>
            <a:prstDash val="solid"/>
          </a:ln>
        </p:spPr>
        <p:txBody>
          <a:bodyPr/>
          <a:lstStyle/>
          <a:p>
            <a:endParaRPr lang="en-US"/>
          </a:p>
        </p:txBody>
      </p:sp>
      <p:sp>
        <p:nvSpPr>
          <p:cNvPr id="21" name="Text 17">
            <a:extLst>
              <a:ext uri="{FF2B5EF4-FFF2-40B4-BE49-F238E27FC236}">
                <a16:creationId xmlns:a16="http://schemas.microsoft.com/office/drawing/2014/main" id="{724AC773-1C57-2377-5C4A-06EF47867825}"/>
              </a:ext>
            </a:extLst>
          </p:cNvPr>
          <p:cNvSpPr/>
          <p:nvPr/>
        </p:nvSpPr>
        <p:spPr>
          <a:xfrm>
            <a:off x="8841536" y="1405088"/>
            <a:ext cx="2566797" cy="985443"/>
          </a:xfrm>
          <a:prstGeom prst="rect">
            <a:avLst/>
          </a:prstGeom>
          <a:noFill/>
          <a:ln/>
        </p:spPr>
        <p:txBody>
          <a:bodyPr wrap="square" lIns="0" tIns="0" rIns="0" bIns="0" rtlCol="0" anchor="ctr"/>
          <a:lstStyle/>
          <a:p>
            <a:pPr marL="0" indent="0" algn="ctr">
              <a:buNone/>
            </a:pPr>
            <a:r>
              <a:rPr lang="en-US" sz="3800" b="1">
                <a:solidFill>
                  <a:srgbClr val="FFFFFF"/>
                </a:solidFill>
                <a:latin typeface="+mj-lt"/>
                <a:ea typeface="Calibri" pitchFamily="34" charset="-122"/>
                <a:cs typeface="Calibri" pitchFamily="34" charset="-120"/>
              </a:rPr>
              <a:t>50%</a:t>
            </a:r>
            <a:endParaRPr lang="en-US" sz="3800">
              <a:latin typeface="+mj-lt"/>
            </a:endParaRPr>
          </a:p>
        </p:txBody>
      </p:sp>
      <p:sp>
        <p:nvSpPr>
          <p:cNvPr id="22" name="Text 18">
            <a:extLst>
              <a:ext uri="{FF2B5EF4-FFF2-40B4-BE49-F238E27FC236}">
                <a16:creationId xmlns:a16="http://schemas.microsoft.com/office/drawing/2014/main" id="{F569193F-7007-78E9-8C92-8454DF97C2DC}"/>
              </a:ext>
            </a:extLst>
          </p:cNvPr>
          <p:cNvSpPr/>
          <p:nvPr/>
        </p:nvSpPr>
        <p:spPr>
          <a:xfrm>
            <a:off x="8806293" y="2280055"/>
            <a:ext cx="2566797" cy="624915"/>
          </a:xfrm>
          <a:prstGeom prst="rect">
            <a:avLst/>
          </a:prstGeom>
          <a:noFill/>
          <a:ln/>
        </p:spPr>
        <p:txBody>
          <a:bodyPr wrap="square" lIns="0" tIns="0" rIns="0" bIns="0" rtlCol="0" anchor="ctr"/>
          <a:lstStyle/>
          <a:p>
            <a:pPr marL="0" indent="0" algn="ctr">
              <a:buNone/>
            </a:pPr>
            <a:r>
              <a:rPr lang="en-US">
                <a:solidFill>
                  <a:srgbClr val="D5DCE4"/>
                </a:solidFill>
                <a:latin typeface="+mj-lt"/>
                <a:ea typeface="Calibri" pitchFamily="34" charset="-122"/>
                <a:cs typeface="Calibri" pitchFamily="34" charset="-120"/>
              </a:rPr>
              <a:t>one negative financial impact</a:t>
            </a:r>
            <a:endParaRPr lang="en-US">
              <a:latin typeface="+mj-lt"/>
            </a:endParaRPr>
          </a:p>
        </p:txBody>
      </p:sp>
      <p:sp>
        <p:nvSpPr>
          <p:cNvPr id="23" name="Shape 19">
            <a:extLst>
              <a:ext uri="{FF2B5EF4-FFF2-40B4-BE49-F238E27FC236}">
                <a16:creationId xmlns:a16="http://schemas.microsoft.com/office/drawing/2014/main" id="{BFCB898B-507F-091A-7818-2EA0A3BCD16A}"/>
              </a:ext>
              <a:ext uri="{C183D7F6-B498-43B3-948B-1728B52AA6E4}">
                <adec:decorative xmlns:adec="http://schemas.microsoft.com/office/drawing/2017/decorative" val="1"/>
              </a:ext>
            </a:extLst>
          </p:cNvPr>
          <p:cNvSpPr/>
          <p:nvPr/>
        </p:nvSpPr>
        <p:spPr>
          <a:xfrm>
            <a:off x="655319" y="3723084"/>
            <a:ext cx="10517505" cy="2429810"/>
          </a:xfrm>
          <a:prstGeom prst="rect">
            <a:avLst/>
          </a:prstGeom>
          <a:solidFill>
            <a:srgbClr val="F4F6F8"/>
          </a:solidFill>
          <a:ln w="6350">
            <a:solidFill>
              <a:srgbClr val="D5DCE4"/>
            </a:solidFill>
            <a:prstDash val="solid"/>
          </a:ln>
        </p:spPr>
        <p:txBody>
          <a:bodyPr/>
          <a:lstStyle/>
          <a:p>
            <a:endParaRPr lang="en-US"/>
          </a:p>
        </p:txBody>
      </p:sp>
      <p:sp>
        <p:nvSpPr>
          <p:cNvPr id="24" name="Shape 20">
            <a:extLst>
              <a:ext uri="{FF2B5EF4-FFF2-40B4-BE49-F238E27FC236}">
                <a16:creationId xmlns:a16="http://schemas.microsoft.com/office/drawing/2014/main" id="{01CDEAF2-0AD4-A460-6FB9-E0CEB49F92E4}"/>
              </a:ext>
              <a:ext uri="{C183D7F6-B498-43B3-948B-1728B52AA6E4}">
                <adec:decorative xmlns:adec="http://schemas.microsoft.com/office/drawing/2017/decorative" val="1"/>
              </a:ext>
            </a:extLst>
          </p:cNvPr>
          <p:cNvSpPr/>
          <p:nvPr/>
        </p:nvSpPr>
        <p:spPr>
          <a:xfrm>
            <a:off x="642752" y="3723084"/>
            <a:ext cx="89511" cy="2429810"/>
          </a:xfrm>
          <a:prstGeom prst="rect">
            <a:avLst/>
          </a:prstGeom>
          <a:solidFill>
            <a:srgbClr val="BE1E2D"/>
          </a:solidFill>
          <a:ln w="12700">
            <a:solidFill>
              <a:srgbClr val="BE1E2D"/>
            </a:solidFill>
            <a:prstDash val="solid"/>
          </a:ln>
        </p:spPr>
        <p:txBody>
          <a:bodyPr/>
          <a:lstStyle/>
          <a:p>
            <a:endParaRPr lang="en-US"/>
          </a:p>
        </p:txBody>
      </p:sp>
      <p:sp>
        <p:nvSpPr>
          <p:cNvPr id="25" name="Text 21">
            <a:extLst>
              <a:ext uri="{FF2B5EF4-FFF2-40B4-BE49-F238E27FC236}">
                <a16:creationId xmlns:a16="http://schemas.microsoft.com/office/drawing/2014/main" id="{2BE9371E-DA2A-F793-D368-7A9FFED22E96}"/>
              </a:ext>
              <a:ext uri="{C183D7F6-B498-43B3-948B-1728B52AA6E4}">
                <adec:decorative xmlns:adec="http://schemas.microsoft.com/office/drawing/2017/decorative" val="0"/>
              </a:ext>
            </a:extLst>
          </p:cNvPr>
          <p:cNvSpPr/>
          <p:nvPr/>
        </p:nvSpPr>
        <p:spPr>
          <a:xfrm>
            <a:off x="880968" y="3832442"/>
            <a:ext cx="4406643" cy="320040"/>
          </a:xfrm>
          <a:prstGeom prst="rect">
            <a:avLst/>
          </a:prstGeom>
          <a:noFill/>
          <a:ln/>
        </p:spPr>
        <p:txBody>
          <a:bodyPr wrap="square" lIns="0" tIns="0" rIns="0" bIns="0" rtlCol="0" anchor="ctr"/>
          <a:lstStyle/>
          <a:p>
            <a:pPr marL="0" indent="0">
              <a:buNone/>
            </a:pPr>
            <a:r>
              <a:rPr lang="en-US" sz="2000" b="1">
                <a:solidFill>
                  <a:srgbClr val="004074"/>
                </a:solidFill>
                <a:latin typeface="+mj-lt"/>
                <a:ea typeface="Calibri" pitchFamily="34" charset="-122"/>
                <a:cs typeface="Calibri" pitchFamily="34" charset="-120"/>
              </a:rPr>
              <a:t>Who They Are:</a:t>
            </a:r>
            <a:endParaRPr lang="en-US" sz="2000">
              <a:latin typeface="+mj-lt"/>
            </a:endParaRPr>
          </a:p>
        </p:txBody>
      </p:sp>
      <p:sp>
        <p:nvSpPr>
          <p:cNvPr id="26" name="Text 22">
            <a:extLst>
              <a:ext uri="{FF2B5EF4-FFF2-40B4-BE49-F238E27FC236}">
                <a16:creationId xmlns:a16="http://schemas.microsoft.com/office/drawing/2014/main" id="{DC937FD0-A1C9-6186-0455-C7628F0EB2AE}"/>
              </a:ext>
            </a:extLst>
          </p:cNvPr>
          <p:cNvSpPr/>
          <p:nvPr/>
        </p:nvSpPr>
        <p:spPr>
          <a:xfrm>
            <a:off x="838198" y="4383334"/>
            <a:ext cx="10238773" cy="1463040"/>
          </a:xfrm>
          <a:prstGeom prst="rect">
            <a:avLst/>
          </a:prstGeom>
          <a:noFill/>
          <a:ln/>
        </p:spPr>
        <p:txBody>
          <a:bodyPr wrap="square" rtlCol="0" anchor="ctr"/>
          <a:lstStyle/>
          <a:p>
            <a:r>
              <a:rPr lang="en-US"/>
              <a:t>• The majority are women (61%), often in the “sandwich generation” balancing work and           caregiving for both aging parents and children</a:t>
            </a:r>
          </a:p>
          <a:p>
            <a:r>
              <a:rPr lang="en-US"/>
              <a:t>• Provide complex, high-acuity care: managing medications, medical appointments, personal care, mobility, financial management, and emotional support</a:t>
            </a:r>
          </a:p>
          <a:p>
            <a:r>
              <a:rPr lang="en-US"/>
              <a:t>• Provide an estimated $600 billion in unpaid care each year — a critical but undervalued part of our care system</a:t>
            </a:r>
          </a:p>
          <a:p>
            <a:endParaRPr lang="en-US"/>
          </a:p>
        </p:txBody>
      </p:sp>
    </p:spTree>
    <p:extLst>
      <p:ext uri="{BB962C8B-B14F-4D97-AF65-F5344CB8AC3E}">
        <p14:creationId xmlns:p14="http://schemas.microsoft.com/office/powerpoint/2010/main" val="90367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7315A8-A3D4-A89A-8F41-23D434112C48}"/>
              </a:ext>
            </a:extLst>
          </p:cNvPr>
          <p:cNvSpPr>
            <a:spLocks noGrp="1"/>
          </p:cNvSpPr>
          <p:nvPr>
            <p:ph type="title" idx="4294967295"/>
          </p:nvPr>
        </p:nvSpPr>
        <p:spPr>
          <a:xfrm>
            <a:off x="431788" y="285463"/>
            <a:ext cx="10925174" cy="9149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5492"/>
                </a:solidFill>
                <a:effectLst/>
                <a:uLnTx/>
                <a:uFillTx/>
                <a:latin typeface="FUTURA MEDIUM" panose="020B0602020204020303" pitchFamily="34" charset="-79"/>
                <a:ea typeface="Source Serif Pro" panose="02040603050405020204" pitchFamily="18" charset="0"/>
                <a:cs typeface="FUTURA MEDIUM" panose="020B0602020204020303" pitchFamily="34" charset="-79"/>
              </a:rPr>
              <a:t>A New Era of Care: Reimagining Home Care Work with Artificial Intelligence</a:t>
            </a:r>
          </a:p>
        </p:txBody>
      </p:sp>
      <p:sp>
        <p:nvSpPr>
          <p:cNvPr id="7" name="Shape 3">
            <a:extLst>
              <a:ext uri="{FF2B5EF4-FFF2-40B4-BE49-F238E27FC236}">
                <a16:creationId xmlns:a16="http://schemas.microsoft.com/office/drawing/2014/main" id="{3C8185AD-9675-40EE-2D35-F94E0C5C65CD}"/>
              </a:ext>
              <a:ext uri="{C183D7F6-B498-43B3-948B-1728B52AA6E4}">
                <adec:decorative xmlns:adec="http://schemas.microsoft.com/office/drawing/2017/decorative" val="1"/>
              </a:ext>
            </a:extLst>
          </p:cNvPr>
          <p:cNvSpPr/>
          <p:nvPr/>
        </p:nvSpPr>
        <p:spPr>
          <a:xfrm>
            <a:off x="446328" y="1862891"/>
            <a:ext cx="8503920" cy="1463040"/>
          </a:xfrm>
          <a:prstGeom prst="rect">
            <a:avLst/>
          </a:prstGeom>
          <a:solidFill>
            <a:srgbClr val="FFFFFF"/>
          </a:solidFill>
          <a:ln w="9525">
            <a:solidFill>
              <a:srgbClr val="D5DCE4"/>
            </a:solidFill>
            <a:prstDash val="solid"/>
          </a:ln>
          <a:effectLst>
            <a:outerShdw blurRad="76200" dist="25400" dir="8100000" algn="bl" rotWithShape="0">
              <a:srgbClr val="000000">
                <a:alpha val="12000"/>
              </a:srgbClr>
            </a:outerShdw>
          </a:effectLst>
        </p:spPr>
        <p:txBody>
          <a:bodyPr/>
          <a:lstStyle/>
          <a:p>
            <a:endParaRPr lang="en-US"/>
          </a:p>
        </p:txBody>
      </p:sp>
      <p:sp>
        <p:nvSpPr>
          <p:cNvPr id="9" name="Shape 5">
            <a:extLst>
              <a:ext uri="{FF2B5EF4-FFF2-40B4-BE49-F238E27FC236}">
                <a16:creationId xmlns:a16="http://schemas.microsoft.com/office/drawing/2014/main" id="{99065039-3B41-E660-5069-FDAD74E4C0B7}"/>
              </a:ext>
              <a:ext uri="{C183D7F6-B498-43B3-948B-1728B52AA6E4}">
                <adec:decorative xmlns:adec="http://schemas.microsoft.com/office/drawing/2017/decorative" val="1"/>
              </a:ext>
            </a:extLst>
          </p:cNvPr>
          <p:cNvSpPr/>
          <p:nvPr/>
        </p:nvSpPr>
        <p:spPr>
          <a:xfrm>
            <a:off x="431788" y="1862891"/>
            <a:ext cx="767550" cy="1463040"/>
          </a:xfrm>
          <a:prstGeom prst="rect">
            <a:avLst/>
          </a:prstGeom>
          <a:solidFill>
            <a:srgbClr val="F4F6F8"/>
          </a:solidFill>
          <a:ln w="6350">
            <a:solidFill>
              <a:srgbClr val="D5DCE4"/>
            </a:solidFill>
            <a:prstDash val="solid"/>
          </a:ln>
        </p:spPr>
        <p:txBody>
          <a:bodyPr/>
          <a:lstStyle/>
          <a:p>
            <a:endParaRPr lang="en-US"/>
          </a:p>
        </p:txBody>
      </p:sp>
      <p:sp>
        <p:nvSpPr>
          <p:cNvPr id="10" name="Text 6">
            <a:extLst>
              <a:ext uri="{FF2B5EF4-FFF2-40B4-BE49-F238E27FC236}">
                <a16:creationId xmlns:a16="http://schemas.microsoft.com/office/drawing/2014/main" id="{32CD7FD0-7A28-9C03-594D-2721A21464C1}"/>
              </a:ext>
            </a:extLst>
          </p:cNvPr>
          <p:cNvSpPr/>
          <p:nvPr/>
        </p:nvSpPr>
        <p:spPr>
          <a:xfrm>
            <a:off x="404449" y="1966707"/>
            <a:ext cx="767550" cy="1379310"/>
          </a:xfrm>
          <a:prstGeom prst="rect">
            <a:avLst/>
          </a:prstGeom>
          <a:noFill/>
          <a:ln/>
        </p:spPr>
        <p:txBody>
          <a:bodyPr wrap="square" lIns="0" tIns="0" rIns="0" bIns="0" rtlCol="0" anchor="ctr"/>
          <a:lstStyle/>
          <a:p>
            <a:pPr marL="0" indent="0" algn="ctr">
              <a:buNone/>
            </a:pPr>
            <a:r>
              <a:rPr lang="en-US" sz="3200" b="1">
                <a:solidFill>
                  <a:srgbClr val="004074"/>
                </a:solidFill>
                <a:latin typeface="+mj-lt"/>
                <a:ea typeface="Calibri" pitchFamily="34" charset="-122"/>
                <a:cs typeface="Calibri" pitchFamily="34" charset="-120"/>
              </a:rPr>
              <a:t>1</a:t>
            </a:r>
            <a:endParaRPr lang="en-US" sz="3200">
              <a:latin typeface="+mj-lt"/>
            </a:endParaRPr>
          </a:p>
        </p:txBody>
      </p:sp>
      <p:sp>
        <p:nvSpPr>
          <p:cNvPr id="11" name="Text 7">
            <a:extLst>
              <a:ext uri="{FF2B5EF4-FFF2-40B4-BE49-F238E27FC236}">
                <a16:creationId xmlns:a16="http://schemas.microsoft.com/office/drawing/2014/main" id="{360EB6F5-EDB5-A60B-2DCB-F4A67E06197F}"/>
              </a:ext>
            </a:extLst>
          </p:cNvPr>
          <p:cNvSpPr/>
          <p:nvPr/>
        </p:nvSpPr>
        <p:spPr>
          <a:xfrm>
            <a:off x="1389561" y="1955278"/>
            <a:ext cx="6743472" cy="440973"/>
          </a:xfrm>
          <a:prstGeom prst="rect">
            <a:avLst/>
          </a:prstGeom>
          <a:noFill/>
          <a:ln/>
        </p:spPr>
        <p:txBody>
          <a:bodyPr wrap="square" lIns="0" tIns="0" rIns="0" bIns="0" rtlCol="0" anchor="ctr"/>
          <a:lstStyle/>
          <a:p>
            <a:r>
              <a:rPr lang="en-US" sz="2000" b="1">
                <a:solidFill>
                  <a:srgbClr val="004074"/>
                </a:solidFill>
                <a:latin typeface="+mj-lt"/>
                <a:ea typeface="Calibri"/>
                <a:cs typeface="Calibri"/>
              </a:rPr>
              <a:t>Report 1: Foundations of AI in Home Care</a:t>
            </a:r>
            <a:endParaRPr lang="en-US" sz="2000">
              <a:latin typeface="+mj-lt"/>
              <a:ea typeface="Calibri"/>
              <a:cs typeface="Calibri"/>
            </a:endParaRPr>
          </a:p>
        </p:txBody>
      </p:sp>
      <p:sp>
        <p:nvSpPr>
          <p:cNvPr id="12" name="Text 8">
            <a:extLst>
              <a:ext uri="{FF2B5EF4-FFF2-40B4-BE49-F238E27FC236}">
                <a16:creationId xmlns:a16="http://schemas.microsoft.com/office/drawing/2014/main" id="{5F9F051D-DF30-1EDA-C8FB-7516969EEF50}"/>
              </a:ext>
            </a:extLst>
          </p:cNvPr>
          <p:cNvSpPr/>
          <p:nvPr/>
        </p:nvSpPr>
        <p:spPr>
          <a:xfrm>
            <a:off x="1389559" y="2423582"/>
            <a:ext cx="7473090" cy="841072"/>
          </a:xfrm>
          <a:prstGeom prst="rect">
            <a:avLst/>
          </a:prstGeom>
          <a:noFill/>
          <a:ln/>
        </p:spPr>
        <p:txBody>
          <a:bodyPr wrap="square" lIns="0" tIns="0" rIns="0" bIns="0" rtlCol="0" anchor="ctr"/>
          <a:lstStyle/>
          <a:p>
            <a:pPr marL="0" indent="0">
              <a:buNone/>
            </a:pPr>
            <a:r>
              <a:rPr lang="en-US">
                <a:solidFill>
                  <a:srgbClr val="4A5568"/>
                </a:solidFill>
                <a:latin typeface="+mj-lt"/>
                <a:ea typeface="Calibri" pitchFamily="34" charset="-122"/>
                <a:cs typeface="Calibri" pitchFamily="34" charset="-120"/>
              </a:rPr>
              <a:t>What AI is, how it evolved, and why it matters for HCBS. Introduces the three-tier continuum framework. Expert interviews, survey data, and desk research.</a:t>
            </a:r>
            <a:endParaRPr lang="en-US">
              <a:latin typeface="+mj-lt"/>
            </a:endParaRPr>
          </a:p>
        </p:txBody>
      </p:sp>
      <p:sp>
        <p:nvSpPr>
          <p:cNvPr id="13" name="Shape 9">
            <a:extLst>
              <a:ext uri="{FF2B5EF4-FFF2-40B4-BE49-F238E27FC236}">
                <a16:creationId xmlns:a16="http://schemas.microsoft.com/office/drawing/2014/main" id="{41D7031C-84A5-8DF5-9F50-DCA72FB2E2CB}"/>
              </a:ext>
              <a:ext uri="{C183D7F6-B498-43B3-948B-1728B52AA6E4}">
                <adec:decorative xmlns:adec="http://schemas.microsoft.com/office/drawing/2017/decorative" val="1"/>
              </a:ext>
            </a:extLst>
          </p:cNvPr>
          <p:cNvSpPr/>
          <p:nvPr/>
        </p:nvSpPr>
        <p:spPr>
          <a:xfrm>
            <a:off x="446328" y="3465078"/>
            <a:ext cx="8503920" cy="1463040"/>
          </a:xfrm>
          <a:prstGeom prst="rect">
            <a:avLst/>
          </a:prstGeom>
          <a:solidFill>
            <a:srgbClr val="FFFFFF"/>
          </a:solidFill>
          <a:ln w="9525">
            <a:solidFill>
              <a:srgbClr val="D5DCE4"/>
            </a:solidFill>
            <a:prstDash val="solid"/>
          </a:ln>
          <a:effectLst>
            <a:outerShdw blurRad="76200" dist="25400" dir="8100000" algn="bl" rotWithShape="0">
              <a:srgbClr val="000000">
                <a:alpha val="12000"/>
              </a:srgbClr>
            </a:outerShdw>
          </a:effectLst>
        </p:spPr>
        <p:txBody>
          <a:bodyPr/>
          <a:lstStyle/>
          <a:p>
            <a:endParaRPr lang="en-US"/>
          </a:p>
        </p:txBody>
      </p:sp>
      <p:sp>
        <p:nvSpPr>
          <p:cNvPr id="15" name="Shape 11">
            <a:extLst>
              <a:ext uri="{FF2B5EF4-FFF2-40B4-BE49-F238E27FC236}">
                <a16:creationId xmlns:a16="http://schemas.microsoft.com/office/drawing/2014/main" id="{8D43A7CA-1BAE-F9AB-5696-3C9F600E8CD2}"/>
              </a:ext>
              <a:ext uri="{C183D7F6-B498-43B3-948B-1728B52AA6E4}">
                <adec:decorative xmlns:adec="http://schemas.microsoft.com/office/drawing/2017/decorative" val="1"/>
              </a:ext>
            </a:extLst>
          </p:cNvPr>
          <p:cNvSpPr/>
          <p:nvPr/>
        </p:nvSpPr>
        <p:spPr>
          <a:xfrm>
            <a:off x="443529" y="3465079"/>
            <a:ext cx="766481" cy="1463040"/>
          </a:xfrm>
          <a:prstGeom prst="rect">
            <a:avLst/>
          </a:prstGeom>
          <a:solidFill>
            <a:srgbClr val="F4F6F8"/>
          </a:solidFill>
          <a:ln w="6350">
            <a:solidFill>
              <a:srgbClr val="D5DCE4"/>
            </a:solidFill>
            <a:prstDash val="solid"/>
          </a:ln>
        </p:spPr>
        <p:txBody>
          <a:bodyPr/>
          <a:lstStyle/>
          <a:p>
            <a:endParaRPr lang="en-US"/>
          </a:p>
        </p:txBody>
      </p:sp>
      <p:sp>
        <p:nvSpPr>
          <p:cNvPr id="16" name="Text 12">
            <a:extLst>
              <a:ext uri="{FF2B5EF4-FFF2-40B4-BE49-F238E27FC236}">
                <a16:creationId xmlns:a16="http://schemas.microsoft.com/office/drawing/2014/main" id="{161C9A68-2168-CFD9-3839-2558BA8CF332}"/>
              </a:ext>
            </a:extLst>
          </p:cNvPr>
          <p:cNvSpPr/>
          <p:nvPr/>
        </p:nvSpPr>
        <p:spPr>
          <a:xfrm>
            <a:off x="358729" y="3465079"/>
            <a:ext cx="766481" cy="1433097"/>
          </a:xfrm>
          <a:prstGeom prst="rect">
            <a:avLst/>
          </a:prstGeom>
          <a:noFill/>
          <a:ln/>
        </p:spPr>
        <p:txBody>
          <a:bodyPr wrap="square" lIns="0" tIns="0" rIns="0" bIns="0" rtlCol="0" anchor="ctr"/>
          <a:lstStyle/>
          <a:p>
            <a:pPr marL="0" indent="0" algn="ctr">
              <a:buNone/>
            </a:pPr>
            <a:r>
              <a:rPr lang="en-US" sz="3200" b="1">
                <a:solidFill>
                  <a:srgbClr val="BE1E2D"/>
                </a:solidFill>
                <a:latin typeface="+mj-lt"/>
                <a:ea typeface="Calibri" pitchFamily="34" charset="-122"/>
                <a:cs typeface="Calibri" pitchFamily="34" charset="-120"/>
              </a:rPr>
              <a:t>2</a:t>
            </a:r>
            <a:endParaRPr lang="en-US" sz="3200">
              <a:latin typeface="+mj-lt"/>
            </a:endParaRPr>
          </a:p>
        </p:txBody>
      </p:sp>
      <p:sp>
        <p:nvSpPr>
          <p:cNvPr id="17" name="Text 13">
            <a:extLst>
              <a:ext uri="{FF2B5EF4-FFF2-40B4-BE49-F238E27FC236}">
                <a16:creationId xmlns:a16="http://schemas.microsoft.com/office/drawing/2014/main" id="{3CDEB8EC-81B5-F10F-C7FA-9AE1B3F51721}"/>
              </a:ext>
            </a:extLst>
          </p:cNvPr>
          <p:cNvSpPr/>
          <p:nvPr/>
        </p:nvSpPr>
        <p:spPr>
          <a:xfrm>
            <a:off x="1389561" y="3475806"/>
            <a:ext cx="6743472" cy="473545"/>
          </a:xfrm>
          <a:prstGeom prst="rect">
            <a:avLst/>
          </a:prstGeom>
          <a:noFill/>
          <a:ln/>
        </p:spPr>
        <p:txBody>
          <a:bodyPr wrap="square" lIns="0" tIns="0" rIns="0" bIns="0" rtlCol="0" anchor="ctr"/>
          <a:lstStyle/>
          <a:p>
            <a:r>
              <a:rPr lang="en-US" sz="2000" b="1">
                <a:solidFill>
                  <a:srgbClr val="004074"/>
                </a:solidFill>
                <a:latin typeface="+mj-lt"/>
                <a:ea typeface="Calibri"/>
                <a:cs typeface="Calibri"/>
              </a:rPr>
              <a:t>Report 2: Technology with a Human Touch</a:t>
            </a:r>
            <a:endParaRPr lang="en-US" sz="2000">
              <a:latin typeface="+mj-lt"/>
              <a:ea typeface="Calibri"/>
              <a:cs typeface="Calibri"/>
            </a:endParaRPr>
          </a:p>
        </p:txBody>
      </p:sp>
      <p:sp>
        <p:nvSpPr>
          <p:cNvPr id="18" name="Text 14">
            <a:extLst>
              <a:ext uri="{FF2B5EF4-FFF2-40B4-BE49-F238E27FC236}">
                <a16:creationId xmlns:a16="http://schemas.microsoft.com/office/drawing/2014/main" id="{E9034B24-1621-F0CA-29D8-E8D4A64E0505}"/>
              </a:ext>
            </a:extLst>
          </p:cNvPr>
          <p:cNvSpPr/>
          <p:nvPr/>
        </p:nvSpPr>
        <p:spPr>
          <a:xfrm>
            <a:off x="1389559" y="3922279"/>
            <a:ext cx="7473090" cy="975897"/>
          </a:xfrm>
          <a:prstGeom prst="rect">
            <a:avLst/>
          </a:prstGeom>
          <a:noFill/>
          <a:ln/>
        </p:spPr>
        <p:txBody>
          <a:bodyPr wrap="square" lIns="0" tIns="0" rIns="0" bIns="0" rtlCol="0" anchor="ctr"/>
          <a:lstStyle/>
          <a:p>
            <a:pPr marL="0" indent="0">
              <a:buNone/>
            </a:pPr>
            <a:r>
              <a:rPr lang="en-US">
                <a:solidFill>
                  <a:srgbClr val="4A5568"/>
                </a:solidFill>
                <a:latin typeface="+mj-lt"/>
                <a:ea typeface="Calibri" pitchFamily="34" charset="-122"/>
                <a:cs typeface="Calibri" pitchFamily="34" charset="-120"/>
              </a:rPr>
              <a:t>40 core responsibilities — 20 worker, 20 agency. Concrete vendor examples, peer-reviewed evidence, and honest 'What to Watch For' sections throughout.</a:t>
            </a:r>
            <a:endParaRPr lang="en-US">
              <a:latin typeface="+mj-lt"/>
            </a:endParaRPr>
          </a:p>
        </p:txBody>
      </p:sp>
      <p:sp>
        <p:nvSpPr>
          <p:cNvPr id="19" name="Shape 15">
            <a:extLst>
              <a:ext uri="{FF2B5EF4-FFF2-40B4-BE49-F238E27FC236}">
                <a16:creationId xmlns:a16="http://schemas.microsoft.com/office/drawing/2014/main" id="{81FA7C30-97AD-51F2-AACB-6428AC3CBBBE}"/>
              </a:ext>
              <a:ext uri="{C183D7F6-B498-43B3-948B-1728B52AA6E4}">
                <adec:decorative xmlns:adec="http://schemas.microsoft.com/office/drawing/2017/decorative" val="1"/>
              </a:ext>
            </a:extLst>
          </p:cNvPr>
          <p:cNvSpPr/>
          <p:nvPr/>
        </p:nvSpPr>
        <p:spPr>
          <a:xfrm>
            <a:off x="1018390" y="5109497"/>
            <a:ext cx="7931858" cy="1463040"/>
          </a:xfrm>
          <a:prstGeom prst="rect">
            <a:avLst/>
          </a:prstGeom>
          <a:solidFill>
            <a:srgbClr val="FFFFFF"/>
          </a:solidFill>
          <a:ln w="9525">
            <a:solidFill>
              <a:srgbClr val="D5DCE4"/>
            </a:solidFill>
            <a:prstDash val="solid"/>
          </a:ln>
          <a:effectLst>
            <a:outerShdw blurRad="76200" dist="25400" dir="8100000" algn="bl" rotWithShape="0">
              <a:srgbClr val="000000">
                <a:alpha val="12000"/>
              </a:srgbClr>
            </a:outerShdw>
          </a:effectLst>
        </p:spPr>
        <p:txBody>
          <a:bodyPr/>
          <a:lstStyle/>
          <a:p>
            <a:endParaRPr lang="en-US"/>
          </a:p>
        </p:txBody>
      </p:sp>
      <p:sp>
        <p:nvSpPr>
          <p:cNvPr id="21" name="Shape 17">
            <a:extLst>
              <a:ext uri="{FF2B5EF4-FFF2-40B4-BE49-F238E27FC236}">
                <a16:creationId xmlns:a16="http://schemas.microsoft.com/office/drawing/2014/main" id="{B2FF9CA9-CD45-FF77-377D-834D856FB775}"/>
              </a:ext>
              <a:ext uri="{C183D7F6-B498-43B3-948B-1728B52AA6E4}">
                <adec:decorative xmlns:adec="http://schemas.microsoft.com/office/drawing/2017/decorative" val="1"/>
              </a:ext>
            </a:extLst>
          </p:cNvPr>
          <p:cNvSpPr/>
          <p:nvPr/>
        </p:nvSpPr>
        <p:spPr>
          <a:xfrm>
            <a:off x="421839" y="5109497"/>
            <a:ext cx="767550" cy="1463040"/>
          </a:xfrm>
          <a:prstGeom prst="rect">
            <a:avLst/>
          </a:prstGeom>
          <a:solidFill>
            <a:srgbClr val="F4F6F8"/>
          </a:solidFill>
          <a:ln w="6350">
            <a:solidFill>
              <a:srgbClr val="D5DCE4"/>
            </a:solidFill>
            <a:prstDash val="solid"/>
          </a:ln>
        </p:spPr>
        <p:txBody>
          <a:bodyPr/>
          <a:lstStyle/>
          <a:p>
            <a:endParaRPr lang="en-US"/>
          </a:p>
        </p:txBody>
      </p:sp>
      <p:sp>
        <p:nvSpPr>
          <p:cNvPr id="22" name="Text 18">
            <a:extLst>
              <a:ext uri="{FF2B5EF4-FFF2-40B4-BE49-F238E27FC236}">
                <a16:creationId xmlns:a16="http://schemas.microsoft.com/office/drawing/2014/main" id="{5129106F-D1AD-C66A-6E64-13AAE09F3B1A}"/>
              </a:ext>
            </a:extLst>
          </p:cNvPr>
          <p:cNvSpPr/>
          <p:nvPr/>
        </p:nvSpPr>
        <p:spPr>
          <a:xfrm>
            <a:off x="421839" y="5066763"/>
            <a:ext cx="767550" cy="1525621"/>
          </a:xfrm>
          <a:prstGeom prst="rect">
            <a:avLst/>
          </a:prstGeom>
          <a:noFill/>
          <a:ln/>
        </p:spPr>
        <p:txBody>
          <a:bodyPr wrap="square" lIns="0" tIns="0" rIns="0" bIns="0" rtlCol="0" anchor="ctr"/>
          <a:lstStyle/>
          <a:p>
            <a:pPr marL="0" indent="0" algn="ctr">
              <a:buNone/>
            </a:pPr>
            <a:r>
              <a:rPr lang="en-US" sz="3200" b="1">
                <a:solidFill>
                  <a:srgbClr val="F4A11B"/>
                </a:solidFill>
                <a:latin typeface="+mj-lt"/>
                <a:ea typeface="Calibri" pitchFamily="34" charset="-122"/>
                <a:cs typeface="Calibri" pitchFamily="34" charset="-120"/>
              </a:rPr>
              <a:t>3</a:t>
            </a:r>
            <a:endParaRPr lang="en-US" sz="3200">
              <a:latin typeface="+mj-lt"/>
            </a:endParaRPr>
          </a:p>
        </p:txBody>
      </p:sp>
      <p:sp>
        <p:nvSpPr>
          <p:cNvPr id="23" name="Text 19">
            <a:extLst>
              <a:ext uri="{FF2B5EF4-FFF2-40B4-BE49-F238E27FC236}">
                <a16:creationId xmlns:a16="http://schemas.microsoft.com/office/drawing/2014/main" id="{63501D87-FEA5-741F-3AE9-16305C4BCB35}"/>
              </a:ext>
            </a:extLst>
          </p:cNvPr>
          <p:cNvSpPr/>
          <p:nvPr/>
        </p:nvSpPr>
        <p:spPr>
          <a:xfrm>
            <a:off x="1389560" y="5030417"/>
            <a:ext cx="6743472" cy="504118"/>
          </a:xfrm>
          <a:prstGeom prst="rect">
            <a:avLst/>
          </a:prstGeom>
          <a:noFill/>
          <a:ln/>
        </p:spPr>
        <p:txBody>
          <a:bodyPr wrap="square" lIns="0" tIns="0" rIns="0" bIns="0" rtlCol="0" anchor="ctr"/>
          <a:lstStyle/>
          <a:p>
            <a:r>
              <a:rPr lang="en-US" sz="2000" b="1">
                <a:solidFill>
                  <a:srgbClr val="004074"/>
                </a:solidFill>
                <a:latin typeface="+mj-lt"/>
                <a:ea typeface="Calibri"/>
                <a:cs typeface="Calibri"/>
              </a:rPr>
              <a:t>Report 3: Beyond the Algorithm</a:t>
            </a:r>
            <a:endParaRPr lang="en-US" sz="2000">
              <a:latin typeface="+mj-lt"/>
              <a:ea typeface="Calibri"/>
              <a:cs typeface="Calibri"/>
            </a:endParaRPr>
          </a:p>
        </p:txBody>
      </p:sp>
      <p:sp>
        <p:nvSpPr>
          <p:cNvPr id="24" name="Text 20">
            <a:extLst>
              <a:ext uri="{FF2B5EF4-FFF2-40B4-BE49-F238E27FC236}">
                <a16:creationId xmlns:a16="http://schemas.microsoft.com/office/drawing/2014/main" id="{7A18C7AB-F317-1588-DEF0-D7FA287EF64C}"/>
              </a:ext>
            </a:extLst>
          </p:cNvPr>
          <p:cNvSpPr/>
          <p:nvPr/>
        </p:nvSpPr>
        <p:spPr>
          <a:xfrm>
            <a:off x="1389559" y="5487618"/>
            <a:ext cx="7473090" cy="1068420"/>
          </a:xfrm>
          <a:prstGeom prst="rect">
            <a:avLst/>
          </a:prstGeom>
          <a:noFill/>
          <a:ln/>
        </p:spPr>
        <p:txBody>
          <a:bodyPr wrap="square" lIns="0" tIns="0" rIns="0" bIns="0" rtlCol="0" anchor="ctr"/>
          <a:lstStyle/>
          <a:p>
            <a:pPr marL="0" indent="0">
              <a:buNone/>
            </a:pPr>
            <a:r>
              <a:rPr lang="en-US">
                <a:solidFill>
                  <a:srgbClr val="4A5568"/>
                </a:solidFill>
                <a:latin typeface="+mj-lt"/>
                <a:ea typeface="Calibri" pitchFamily="34" charset="-122"/>
                <a:cs typeface="Calibri" pitchFamily="34" charset="-120"/>
              </a:rPr>
              <a:t>Forthcoming. Centers worker, client, and community voices. What do the people closest to care think, need, and fear? What guardrails are non-negotiable?</a:t>
            </a:r>
            <a:endParaRPr lang="en-US">
              <a:latin typeface="+mj-lt"/>
            </a:endParaRPr>
          </a:p>
        </p:txBody>
      </p:sp>
      <p:sp>
        <p:nvSpPr>
          <p:cNvPr id="25" name="Shape 21">
            <a:extLst>
              <a:ext uri="{FF2B5EF4-FFF2-40B4-BE49-F238E27FC236}">
                <a16:creationId xmlns:a16="http://schemas.microsoft.com/office/drawing/2014/main" id="{168498A6-4EE4-6CB0-44FF-E6B224B6553E}"/>
              </a:ext>
              <a:ext uri="{C183D7F6-B498-43B3-948B-1728B52AA6E4}">
                <adec:decorative xmlns:adec="http://schemas.microsoft.com/office/drawing/2017/decorative" val="1"/>
              </a:ext>
            </a:extLst>
          </p:cNvPr>
          <p:cNvSpPr/>
          <p:nvPr/>
        </p:nvSpPr>
        <p:spPr>
          <a:xfrm>
            <a:off x="9768840" y="1580007"/>
            <a:ext cx="1920240" cy="3520440"/>
          </a:xfrm>
          <a:prstGeom prst="rect">
            <a:avLst/>
          </a:prstGeom>
          <a:solidFill>
            <a:srgbClr val="004074"/>
          </a:solidFill>
          <a:ln w="12700">
            <a:solidFill>
              <a:srgbClr val="004074"/>
            </a:solidFill>
            <a:prstDash val="solid"/>
          </a:ln>
          <a:effectLst>
            <a:outerShdw blurRad="76200" dist="25400" dir="8100000" algn="bl" rotWithShape="0">
              <a:srgbClr val="000000">
                <a:alpha val="12000"/>
              </a:srgbClr>
            </a:outerShdw>
          </a:effectLst>
        </p:spPr>
        <p:txBody>
          <a:bodyPr/>
          <a:lstStyle/>
          <a:p>
            <a:endParaRPr lang="en-US"/>
          </a:p>
        </p:txBody>
      </p:sp>
      <p:sp>
        <p:nvSpPr>
          <p:cNvPr id="26" name="Shape 22">
            <a:extLst>
              <a:ext uri="{FF2B5EF4-FFF2-40B4-BE49-F238E27FC236}">
                <a16:creationId xmlns:a16="http://schemas.microsoft.com/office/drawing/2014/main" id="{D61C6D02-3C35-B441-3B06-47FB7D4F5504}"/>
              </a:ext>
              <a:ext uri="{C183D7F6-B498-43B3-948B-1728B52AA6E4}">
                <adec:decorative xmlns:adec="http://schemas.microsoft.com/office/drawing/2017/decorative" val="1"/>
              </a:ext>
            </a:extLst>
          </p:cNvPr>
          <p:cNvSpPr/>
          <p:nvPr/>
        </p:nvSpPr>
        <p:spPr>
          <a:xfrm>
            <a:off x="9768840" y="1580007"/>
            <a:ext cx="1920240" cy="54864"/>
          </a:xfrm>
          <a:prstGeom prst="rect">
            <a:avLst/>
          </a:prstGeom>
          <a:solidFill>
            <a:srgbClr val="F4A11B"/>
          </a:solidFill>
          <a:ln w="12700">
            <a:solidFill>
              <a:srgbClr val="F4A11B"/>
            </a:solidFill>
            <a:prstDash val="solid"/>
          </a:ln>
        </p:spPr>
        <p:txBody>
          <a:bodyPr/>
          <a:lstStyle/>
          <a:p>
            <a:endParaRPr lang="en-US"/>
          </a:p>
        </p:txBody>
      </p:sp>
      <p:sp>
        <p:nvSpPr>
          <p:cNvPr id="27" name="Text 23">
            <a:extLst>
              <a:ext uri="{FF2B5EF4-FFF2-40B4-BE49-F238E27FC236}">
                <a16:creationId xmlns:a16="http://schemas.microsoft.com/office/drawing/2014/main" id="{EBC477F3-CA91-2128-449B-7E4F65D97890}"/>
              </a:ext>
            </a:extLst>
          </p:cNvPr>
          <p:cNvSpPr/>
          <p:nvPr/>
        </p:nvSpPr>
        <p:spPr>
          <a:xfrm>
            <a:off x="9814560" y="1698879"/>
            <a:ext cx="1828800" cy="594360"/>
          </a:xfrm>
          <a:prstGeom prst="rect">
            <a:avLst/>
          </a:prstGeom>
          <a:noFill/>
          <a:ln/>
        </p:spPr>
        <p:txBody>
          <a:bodyPr wrap="square" lIns="0" tIns="0" rIns="0" bIns="0" rtlCol="0" anchor="ctr"/>
          <a:lstStyle/>
          <a:p>
            <a:pPr marL="0" indent="0" algn="ctr">
              <a:buNone/>
            </a:pPr>
            <a:r>
              <a:rPr lang="en-US" sz="2000" b="1">
                <a:solidFill>
                  <a:srgbClr val="FFFFFF"/>
                </a:solidFill>
                <a:latin typeface="Calibri" pitchFamily="34" charset="0"/>
                <a:ea typeface="Calibri" pitchFamily="34" charset="-122"/>
                <a:cs typeface="Calibri" pitchFamily="34" charset="-120"/>
              </a:rPr>
              <a:t>Read the</a:t>
            </a:r>
            <a:endParaRPr lang="en-US" sz="2000"/>
          </a:p>
          <a:p>
            <a:pPr marL="0" indent="0" algn="ctr">
              <a:buNone/>
            </a:pPr>
            <a:r>
              <a:rPr lang="en-US" sz="2000" b="1">
                <a:solidFill>
                  <a:srgbClr val="FFFFFF"/>
                </a:solidFill>
                <a:latin typeface="Calibri" pitchFamily="34" charset="0"/>
                <a:ea typeface="Calibri" pitchFamily="34" charset="-122"/>
                <a:cs typeface="Calibri" pitchFamily="34" charset="-120"/>
              </a:rPr>
              <a:t>Full Series</a:t>
            </a:r>
            <a:endParaRPr lang="en-US" sz="2000"/>
          </a:p>
        </p:txBody>
      </p:sp>
      <p:sp>
        <p:nvSpPr>
          <p:cNvPr id="28" name="Shape 24">
            <a:extLst>
              <a:ext uri="{FF2B5EF4-FFF2-40B4-BE49-F238E27FC236}">
                <a16:creationId xmlns:a16="http://schemas.microsoft.com/office/drawing/2014/main" id="{048808DC-C111-CF54-5918-65A405BB1EA4}"/>
              </a:ext>
              <a:ext uri="{C183D7F6-B498-43B3-948B-1728B52AA6E4}">
                <adec:decorative xmlns:adec="http://schemas.microsoft.com/office/drawing/2017/decorative" val="1"/>
              </a:ext>
            </a:extLst>
          </p:cNvPr>
          <p:cNvSpPr/>
          <p:nvPr/>
        </p:nvSpPr>
        <p:spPr>
          <a:xfrm>
            <a:off x="9906000" y="2739039"/>
            <a:ext cx="1645920" cy="1645920"/>
          </a:xfrm>
          <a:prstGeom prst="rect">
            <a:avLst/>
          </a:prstGeom>
          <a:solidFill>
            <a:srgbClr val="FFFFFF"/>
          </a:solidFill>
          <a:ln w="12700">
            <a:solidFill>
              <a:srgbClr val="FFFFFF"/>
            </a:solidFill>
            <a:prstDash val="solid"/>
          </a:ln>
        </p:spPr>
        <p:txBody>
          <a:bodyPr/>
          <a:lstStyle/>
          <a:p>
            <a:endParaRPr lang="en-US"/>
          </a:p>
        </p:txBody>
      </p:sp>
      <p:sp>
        <p:nvSpPr>
          <p:cNvPr id="29" name="Text 25">
            <a:extLst>
              <a:ext uri="{FF2B5EF4-FFF2-40B4-BE49-F238E27FC236}">
                <a16:creationId xmlns:a16="http://schemas.microsoft.com/office/drawing/2014/main" id="{CC737EE8-2CFD-172B-1A94-1B65A2EA52E7}"/>
              </a:ext>
            </a:extLst>
          </p:cNvPr>
          <p:cNvSpPr/>
          <p:nvPr/>
        </p:nvSpPr>
        <p:spPr>
          <a:xfrm>
            <a:off x="9906000" y="2741690"/>
            <a:ext cx="1645920" cy="1508760"/>
          </a:xfrm>
          <a:prstGeom prst="rect">
            <a:avLst/>
          </a:prstGeom>
          <a:noFill/>
          <a:ln/>
        </p:spPr>
        <p:txBody>
          <a:bodyPr wrap="square" lIns="0" tIns="0" rIns="0" bIns="0" rtlCol="0" anchor="ctr"/>
          <a:lstStyle/>
          <a:p>
            <a:pPr marL="0" indent="0" algn="ctr">
              <a:buNone/>
            </a:pPr>
            <a:r>
              <a:rPr lang="en-US" sz="1200" b="1">
                <a:solidFill>
                  <a:srgbClr val="4A5568"/>
                </a:solidFill>
                <a:latin typeface="Calibri" pitchFamily="34" charset="0"/>
                <a:ea typeface="Calibri" pitchFamily="34" charset="-122"/>
                <a:cs typeface="Calibri" pitchFamily="34" charset="-120"/>
              </a:rPr>
              <a:t>[QR CODE]</a:t>
            </a:r>
            <a:endParaRPr lang="en-US" sz="1200"/>
          </a:p>
        </p:txBody>
      </p:sp>
      <p:pic>
        <p:nvPicPr>
          <p:cNvPr id="4" name="Picture 3" descr="A New Era of Care Full Series">
            <a:hlinkClick r:id="rId3"/>
            <a:extLst>
              <a:ext uri="{FF2B5EF4-FFF2-40B4-BE49-F238E27FC236}">
                <a16:creationId xmlns:a16="http://schemas.microsoft.com/office/drawing/2014/main" id="{D73947D3-B579-4B03-BD65-770D4453383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9900940" y="2728920"/>
            <a:ext cx="1656039" cy="1656039"/>
          </a:xfrm>
          <a:prstGeom prst="rect">
            <a:avLst/>
          </a:prstGeom>
        </p:spPr>
      </p:pic>
    </p:spTree>
    <p:extLst>
      <p:ext uri="{BB962C8B-B14F-4D97-AF65-F5344CB8AC3E}">
        <p14:creationId xmlns:p14="http://schemas.microsoft.com/office/powerpoint/2010/main" val="3203940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B2DE7A-575A-E56E-6A48-7A389F49792A}"/>
              </a:ext>
            </a:extLst>
          </p:cNvPr>
          <p:cNvSpPr>
            <a:spLocks noGrp="1"/>
          </p:cNvSpPr>
          <p:nvPr>
            <p:ph type="title" idx="4294967295"/>
          </p:nvPr>
        </p:nvSpPr>
        <p:spPr>
          <a:xfrm>
            <a:off x="762150" y="152322"/>
            <a:ext cx="10412289" cy="914960"/>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5492"/>
                </a:solidFill>
                <a:effectLst/>
                <a:uLnTx/>
                <a:uFillTx/>
                <a:latin typeface="FUTURA MEDIUM" panose="020B0602020204020303" pitchFamily="34" charset="-79"/>
                <a:ea typeface="Source Serif Pro" panose="02040603050405020204" pitchFamily="18" charset="0"/>
                <a:cs typeface="FUTURA MEDIUM" panose="020B0602020204020303" pitchFamily="34" charset="-79"/>
              </a:rPr>
              <a:t>Responsible AI: What ‘Getting It Right’ Requires</a:t>
            </a:r>
          </a:p>
        </p:txBody>
      </p:sp>
      <p:sp>
        <p:nvSpPr>
          <p:cNvPr id="6" name="Text 2">
            <a:extLst>
              <a:ext uri="{FF2B5EF4-FFF2-40B4-BE49-F238E27FC236}">
                <a16:creationId xmlns:a16="http://schemas.microsoft.com/office/drawing/2014/main" id="{2DB734F3-F9CC-EC37-58D9-5AF1ED975502}"/>
              </a:ext>
            </a:extLst>
          </p:cNvPr>
          <p:cNvSpPr/>
          <p:nvPr/>
        </p:nvSpPr>
        <p:spPr>
          <a:xfrm>
            <a:off x="762150" y="1162606"/>
            <a:ext cx="8503920" cy="256032"/>
          </a:xfrm>
          <a:prstGeom prst="rect">
            <a:avLst/>
          </a:prstGeom>
          <a:noFill/>
          <a:ln/>
        </p:spPr>
        <p:txBody>
          <a:bodyPr wrap="square" lIns="0" tIns="0" rIns="0" bIns="0" rtlCol="0" anchor="ctr"/>
          <a:lstStyle/>
          <a:p>
            <a:r>
              <a:rPr lang="en-US" sz="2000" i="1">
                <a:solidFill>
                  <a:srgbClr val="4A5568"/>
                </a:solidFill>
                <a:latin typeface="Source Serif Pro Bold"/>
                <a:ea typeface="Source Serif Pro Bold"/>
                <a:cs typeface="Calibri"/>
              </a:rPr>
              <a:t>Key considerations  from Empowering Care, With Care.</a:t>
            </a:r>
            <a:endParaRPr lang="en-US" sz="2000">
              <a:latin typeface="Source Serif Pro Bold"/>
              <a:ea typeface="Source Serif Pro Bold"/>
              <a:cs typeface="Calibri"/>
            </a:endParaRPr>
          </a:p>
        </p:txBody>
      </p:sp>
      <p:sp>
        <p:nvSpPr>
          <p:cNvPr id="7" name="Shape 3">
            <a:extLst>
              <a:ext uri="{FF2B5EF4-FFF2-40B4-BE49-F238E27FC236}">
                <a16:creationId xmlns:a16="http://schemas.microsoft.com/office/drawing/2014/main" id="{A69C0A1F-AA75-75FC-52D1-CFFC5D5A76A3}"/>
              </a:ext>
              <a:ext uri="{C183D7F6-B498-43B3-948B-1728B52AA6E4}">
                <adec:decorative xmlns:adec="http://schemas.microsoft.com/office/drawing/2017/decorative" val="1"/>
              </a:ext>
            </a:extLst>
          </p:cNvPr>
          <p:cNvSpPr/>
          <p:nvPr/>
        </p:nvSpPr>
        <p:spPr>
          <a:xfrm>
            <a:off x="743862" y="1499997"/>
            <a:ext cx="3108960" cy="2194560"/>
          </a:xfrm>
          <a:prstGeom prst="rect">
            <a:avLst/>
          </a:prstGeom>
          <a:solidFill>
            <a:srgbClr val="F4F6F8"/>
          </a:solidFill>
          <a:ln w="6350">
            <a:solidFill>
              <a:srgbClr val="D5DCE4"/>
            </a:solidFill>
            <a:prstDash val="solid"/>
          </a:ln>
          <a:effectLst>
            <a:outerShdw blurRad="76200" dist="25400" dir="8100000" algn="bl" rotWithShape="0">
              <a:srgbClr val="000000">
                <a:alpha val="12000"/>
              </a:srgbClr>
            </a:outerShdw>
          </a:effectLst>
        </p:spPr>
        <p:txBody>
          <a:bodyPr/>
          <a:lstStyle/>
          <a:p>
            <a:endParaRPr lang="en-US"/>
          </a:p>
        </p:txBody>
      </p:sp>
      <p:sp>
        <p:nvSpPr>
          <p:cNvPr id="8" name="Shape 4">
            <a:extLst>
              <a:ext uri="{FF2B5EF4-FFF2-40B4-BE49-F238E27FC236}">
                <a16:creationId xmlns:a16="http://schemas.microsoft.com/office/drawing/2014/main" id="{1BAA56ED-BEF2-5E68-FEC0-572E0435D4CC}"/>
              </a:ext>
              <a:ext uri="{C183D7F6-B498-43B3-948B-1728B52AA6E4}">
                <adec:decorative xmlns:adec="http://schemas.microsoft.com/office/drawing/2017/decorative" val="1"/>
              </a:ext>
            </a:extLst>
          </p:cNvPr>
          <p:cNvSpPr/>
          <p:nvPr/>
        </p:nvSpPr>
        <p:spPr>
          <a:xfrm>
            <a:off x="743861" y="1499997"/>
            <a:ext cx="3108959" cy="45719"/>
          </a:xfrm>
          <a:prstGeom prst="rect">
            <a:avLst/>
          </a:prstGeom>
          <a:solidFill>
            <a:srgbClr val="004074"/>
          </a:solidFill>
          <a:ln w="12700">
            <a:solidFill>
              <a:srgbClr val="004074"/>
            </a:solidFill>
            <a:prstDash val="solid"/>
          </a:ln>
        </p:spPr>
        <p:txBody>
          <a:bodyPr/>
          <a:lstStyle/>
          <a:p>
            <a:endParaRPr lang="en-US"/>
          </a:p>
        </p:txBody>
      </p:sp>
      <p:sp>
        <p:nvSpPr>
          <p:cNvPr id="9" name="Text 5">
            <a:extLst>
              <a:ext uri="{FF2B5EF4-FFF2-40B4-BE49-F238E27FC236}">
                <a16:creationId xmlns:a16="http://schemas.microsoft.com/office/drawing/2014/main" id="{707CFB13-4318-4F7F-18B9-DCBC97D6EA83}"/>
              </a:ext>
              <a:ext uri="{C183D7F6-B498-43B3-948B-1728B52AA6E4}">
                <adec:decorative xmlns:adec="http://schemas.microsoft.com/office/drawing/2017/decorative" val="1"/>
              </a:ext>
            </a:extLst>
          </p:cNvPr>
          <p:cNvSpPr/>
          <p:nvPr/>
        </p:nvSpPr>
        <p:spPr>
          <a:xfrm>
            <a:off x="743862" y="1591437"/>
            <a:ext cx="2743200" cy="457200"/>
          </a:xfrm>
          <a:prstGeom prst="rect">
            <a:avLst/>
          </a:prstGeom>
          <a:noFill/>
          <a:ln/>
        </p:spPr>
        <p:txBody>
          <a:bodyPr wrap="square" lIns="0" tIns="0" rIns="0" bIns="0" rtlCol="0" anchor="ctr"/>
          <a:lstStyle/>
          <a:p>
            <a:pPr marL="0" indent="0" algn="ctr">
              <a:buNone/>
            </a:pPr>
            <a:r>
              <a:rPr lang="en-US" sz="2400">
                <a:solidFill>
                  <a:srgbClr val="000000"/>
                </a:solidFill>
                <a:latin typeface="Calibri" pitchFamily="34" charset="0"/>
                <a:ea typeface="Calibri" pitchFamily="34" charset="-122"/>
                <a:cs typeface="Calibri" pitchFamily="34" charset="-120"/>
              </a:rPr>
              <a:t>👷</a:t>
            </a:r>
            <a:endParaRPr lang="en-US" sz="2400"/>
          </a:p>
        </p:txBody>
      </p:sp>
      <p:sp>
        <p:nvSpPr>
          <p:cNvPr id="10" name="Text 6">
            <a:extLst>
              <a:ext uri="{FF2B5EF4-FFF2-40B4-BE49-F238E27FC236}">
                <a16:creationId xmlns:a16="http://schemas.microsoft.com/office/drawing/2014/main" id="{17A000BF-DCE7-E167-78B7-A0544B516FD6}"/>
              </a:ext>
            </a:extLst>
          </p:cNvPr>
          <p:cNvSpPr/>
          <p:nvPr/>
        </p:nvSpPr>
        <p:spPr>
          <a:xfrm>
            <a:off x="762150" y="2066925"/>
            <a:ext cx="3090668" cy="384048"/>
          </a:xfrm>
          <a:prstGeom prst="rect">
            <a:avLst/>
          </a:prstGeom>
          <a:noFill/>
          <a:ln/>
        </p:spPr>
        <p:txBody>
          <a:bodyPr wrap="square" lIns="0" tIns="0" rIns="0" bIns="0" rtlCol="0" anchor="ctr"/>
          <a:lstStyle/>
          <a:p>
            <a:pPr marL="0" indent="0" algn="ctr">
              <a:buNone/>
            </a:pPr>
            <a:r>
              <a:rPr lang="en-US" b="1">
                <a:solidFill>
                  <a:srgbClr val="004074"/>
                </a:solidFill>
                <a:latin typeface="+mj-lt"/>
                <a:ea typeface="Calibri" pitchFamily="34" charset="-122"/>
                <a:cs typeface="Calibri" pitchFamily="34" charset="-120"/>
              </a:rPr>
              <a:t>Workers at the Design Table</a:t>
            </a:r>
            <a:endParaRPr lang="en-US">
              <a:latin typeface="+mj-lt"/>
            </a:endParaRPr>
          </a:p>
        </p:txBody>
      </p:sp>
      <p:sp>
        <p:nvSpPr>
          <p:cNvPr id="11" name="Text 7">
            <a:extLst>
              <a:ext uri="{FF2B5EF4-FFF2-40B4-BE49-F238E27FC236}">
                <a16:creationId xmlns:a16="http://schemas.microsoft.com/office/drawing/2014/main" id="{41307184-DC9E-23B8-CC25-E5D2FB6DA861}"/>
              </a:ext>
            </a:extLst>
          </p:cNvPr>
          <p:cNvSpPr/>
          <p:nvPr/>
        </p:nvSpPr>
        <p:spPr>
          <a:xfrm>
            <a:off x="780438" y="2803677"/>
            <a:ext cx="2724911" cy="658368"/>
          </a:xfrm>
          <a:prstGeom prst="rect">
            <a:avLst/>
          </a:prstGeom>
          <a:noFill/>
          <a:ln/>
        </p:spPr>
        <p:txBody>
          <a:bodyPr wrap="square" lIns="0" tIns="0" rIns="0" bIns="0" rtlCol="0" anchor="ctr"/>
          <a:lstStyle/>
          <a:p>
            <a:pPr marL="0" indent="0" algn="ctr">
              <a:buNone/>
            </a:pPr>
            <a:r>
              <a:rPr lang="en-US" sz="1600">
                <a:solidFill>
                  <a:srgbClr val="4A5568"/>
                </a:solidFill>
                <a:latin typeface="+mj-lt"/>
                <a:ea typeface="Calibri" pitchFamily="34" charset="-122"/>
                <a:cs typeface="Calibri" pitchFamily="34" charset="-120"/>
              </a:rPr>
              <a:t>AI must be designed with — not imposed on — direct care workers. Their expertise is irreplaceable.</a:t>
            </a:r>
            <a:endParaRPr lang="en-US" sz="1600">
              <a:latin typeface="+mj-lt"/>
            </a:endParaRPr>
          </a:p>
        </p:txBody>
      </p:sp>
      <p:sp>
        <p:nvSpPr>
          <p:cNvPr id="12" name="Shape 8">
            <a:extLst>
              <a:ext uri="{FF2B5EF4-FFF2-40B4-BE49-F238E27FC236}">
                <a16:creationId xmlns:a16="http://schemas.microsoft.com/office/drawing/2014/main" id="{F97AA38E-9E76-5C66-7C71-EB33FADFB184}"/>
              </a:ext>
              <a:ext uri="{C183D7F6-B498-43B3-948B-1728B52AA6E4}">
                <adec:decorative xmlns:adec="http://schemas.microsoft.com/office/drawing/2017/decorative" val="1"/>
              </a:ext>
            </a:extLst>
          </p:cNvPr>
          <p:cNvSpPr/>
          <p:nvPr/>
        </p:nvSpPr>
        <p:spPr>
          <a:xfrm>
            <a:off x="4335506" y="1488186"/>
            <a:ext cx="3108960" cy="2194560"/>
          </a:xfrm>
          <a:prstGeom prst="rect">
            <a:avLst/>
          </a:prstGeom>
          <a:solidFill>
            <a:srgbClr val="F4F6F8"/>
          </a:solidFill>
          <a:ln w="6350">
            <a:solidFill>
              <a:srgbClr val="D5DCE4"/>
            </a:solidFill>
            <a:prstDash val="solid"/>
          </a:ln>
          <a:effectLst>
            <a:outerShdw blurRad="76200" dist="25400" dir="8100000" algn="bl" rotWithShape="0">
              <a:srgbClr val="000000">
                <a:alpha val="12000"/>
              </a:srgbClr>
            </a:outerShdw>
          </a:effectLst>
        </p:spPr>
        <p:txBody>
          <a:bodyPr/>
          <a:lstStyle/>
          <a:p>
            <a:endParaRPr lang="en-US"/>
          </a:p>
        </p:txBody>
      </p:sp>
      <p:sp>
        <p:nvSpPr>
          <p:cNvPr id="13" name="Shape 9">
            <a:extLst>
              <a:ext uri="{FF2B5EF4-FFF2-40B4-BE49-F238E27FC236}">
                <a16:creationId xmlns:a16="http://schemas.microsoft.com/office/drawing/2014/main" id="{2FACBBFD-E765-E98E-F874-645B86E8DCAA}"/>
              </a:ext>
              <a:ext uri="{C183D7F6-B498-43B3-948B-1728B52AA6E4}">
                <adec:decorative xmlns:adec="http://schemas.microsoft.com/office/drawing/2017/decorative" val="1"/>
              </a:ext>
            </a:extLst>
          </p:cNvPr>
          <p:cNvSpPr/>
          <p:nvPr/>
        </p:nvSpPr>
        <p:spPr>
          <a:xfrm>
            <a:off x="4335506" y="1488186"/>
            <a:ext cx="3108960" cy="54864"/>
          </a:xfrm>
          <a:prstGeom prst="rect">
            <a:avLst/>
          </a:prstGeom>
          <a:solidFill>
            <a:srgbClr val="004074"/>
          </a:solidFill>
          <a:ln w="12700">
            <a:solidFill>
              <a:srgbClr val="004074"/>
            </a:solidFill>
            <a:prstDash val="solid"/>
          </a:ln>
        </p:spPr>
        <p:txBody>
          <a:bodyPr/>
          <a:lstStyle/>
          <a:p>
            <a:endParaRPr lang="en-US"/>
          </a:p>
        </p:txBody>
      </p:sp>
      <p:sp>
        <p:nvSpPr>
          <p:cNvPr id="14" name="Text 10">
            <a:extLst>
              <a:ext uri="{FF2B5EF4-FFF2-40B4-BE49-F238E27FC236}">
                <a16:creationId xmlns:a16="http://schemas.microsoft.com/office/drawing/2014/main" id="{813A99CB-96F5-CB1D-E183-C1DB855051FC}"/>
              </a:ext>
              <a:ext uri="{C183D7F6-B498-43B3-948B-1728B52AA6E4}">
                <adec:decorative xmlns:adec="http://schemas.microsoft.com/office/drawing/2017/decorative" val="1"/>
              </a:ext>
            </a:extLst>
          </p:cNvPr>
          <p:cNvSpPr/>
          <p:nvPr/>
        </p:nvSpPr>
        <p:spPr>
          <a:xfrm>
            <a:off x="4335505" y="1579626"/>
            <a:ext cx="3108959" cy="457200"/>
          </a:xfrm>
          <a:prstGeom prst="rect">
            <a:avLst/>
          </a:prstGeom>
          <a:noFill/>
          <a:ln/>
        </p:spPr>
        <p:txBody>
          <a:bodyPr wrap="square" lIns="0" tIns="0" rIns="0" bIns="0" rtlCol="0" anchor="ctr"/>
          <a:lstStyle/>
          <a:p>
            <a:pPr marL="0" indent="0" algn="ctr">
              <a:buNone/>
            </a:pPr>
            <a:r>
              <a:rPr lang="en-US" sz="2400">
                <a:solidFill>
                  <a:srgbClr val="000000"/>
                </a:solidFill>
                <a:latin typeface="Calibri" pitchFamily="34" charset="0"/>
                <a:ea typeface="Calibri" pitchFamily="34" charset="-122"/>
                <a:cs typeface="Calibri" pitchFamily="34" charset="-120"/>
              </a:rPr>
              <a:t>👵</a:t>
            </a:r>
            <a:endParaRPr lang="en-US" sz="2400"/>
          </a:p>
        </p:txBody>
      </p:sp>
      <p:sp>
        <p:nvSpPr>
          <p:cNvPr id="15" name="Text 11">
            <a:extLst>
              <a:ext uri="{FF2B5EF4-FFF2-40B4-BE49-F238E27FC236}">
                <a16:creationId xmlns:a16="http://schemas.microsoft.com/office/drawing/2014/main" id="{BCBCA878-74F6-26CE-4B40-FDCF00B3595D}"/>
              </a:ext>
            </a:extLst>
          </p:cNvPr>
          <p:cNvSpPr/>
          <p:nvPr/>
        </p:nvSpPr>
        <p:spPr>
          <a:xfrm>
            <a:off x="4335504" y="2055114"/>
            <a:ext cx="3108960" cy="384048"/>
          </a:xfrm>
          <a:prstGeom prst="rect">
            <a:avLst/>
          </a:prstGeom>
          <a:noFill/>
          <a:ln/>
        </p:spPr>
        <p:txBody>
          <a:bodyPr wrap="square" lIns="0" tIns="0" rIns="0" bIns="0" rtlCol="0" anchor="ctr"/>
          <a:lstStyle/>
          <a:p>
            <a:pPr marL="0" indent="0" algn="ctr">
              <a:buNone/>
            </a:pPr>
            <a:r>
              <a:rPr lang="en-US" b="1">
                <a:solidFill>
                  <a:srgbClr val="004074"/>
                </a:solidFill>
                <a:latin typeface="+mj-lt"/>
                <a:ea typeface="Calibri" pitchFamily="34" charset="-122"/>
                <a:cs typeface="Calibri" pitchFamily="34" charset="-120"/>
              </a:rPr>
              <a:t>Client &amp; Community Voice</a:t>
            </a:r>
            <a:endParaRPr lang="en-US">
              <a:latin typeface="+mj-lt"/>
            </a:endParaRPr>
          </a:p>
        </p:txBody>
      </p:sp>
      <p:sp>
        <p:nvSpPr>
          <p:cNvPr id="16" name="Text 12">
            <a:extLst>
              <a:ext uri="{FF2B5EF4-FFF2-40B4-BE49-F238E27FC236}">
                <a16:creationId xmlns:a16="http://schemas.microsoft.com/office/drawing/2014/main" id="{5F1C87FE-07F9-FA39-1A58-DBC44C3E3906}"/>
              </a:ext>
            </a:extLst>
          </p:cNvPr>
          <p:cNvSpPr/>
          <p:nvPr/>
        </p:nvSpPr>
        <p:spPr>
          <a:xfrm>
            <a:off x="4353792" y="2791866"/>
            <a:ext cx="3108959" cy="658368"/>
          </a:xfrm>
          <a:prstGeom prst="rect">
            <a:avLst/>
          </a:prstGeom>
          <a:noFill/>
          <a:ln/>
        </p:spPr>
        <p:txBody>
          <a:bodyPr wrap="square" lIns="0" tIns="0" rIns="0" bIns="0" rtlCol="0" anchor="ctr"/>
          <a:lstStyle/>
          <a:p>
            <a:pPr marL="0" indent="0" algn="ctr">
              <a:buNone/>
            </a:pPr>
            <a:r>
              <a:rPr lang="en-US" sz="1600">
                <a:solidFill>
                  <a:srgbClr val="4A5568"/>
                </a:solidFill>
                <a:latin typeface="+mj-lt"/>
                <a:ea typeface="Calibri" pitchFamily="34" charset="-122"/>
                <a:cs typeface="Calibri" pitchFamily="34" charset="-120"/>
              </a:rPr>
              <a:t>Older adults and people with disabilities must have meaningful input. Person-centered care cannot be replaced by algorithms.</a:t>
            </a:r>
            <a:endParaRPr lang="en-US" sz="1600">
              <a:latin typeface="+mj-lt"/>
            </a:endParaRPr>
          </a:p>
        </p:txBody>
      </p:sp>
      <p:sp>
        <p:nvSpPr>
          <p:cNvPr id="17" name="Shape 13">
            <a:extLst>
              <a:ext uri="{FF2B5EF4-FFF2-40B4-BE49-F238E27FC236}">
                <a16:creationId xmlns:a16="http://schemas.microsoft.com/office/drawing/2014/main" id="{91C0D078-F737-CE40-24D8-19E530CACF85}"/>
              </a:ext>
              <a:ext uri="{C183D7F6-B498-43B3-948B-1728B52AA6E4}">
                <adec:decorative xmlns:adec="http://schemas.microsoft.com/office/drawing/2017/decorative" val="1"/>
              </a:ext>
            </a:extLst>
          </p:cNvPr>
          <p:cNvSpPr/>
          <p:nvPr/>
        </p:nvSpPr>
        <p:spPr>
          <a:xfrm>
            <a:off x="7927141" y="1467961"/>
            <a:ext cx="3108960" cy="2194560"/>
          </a:xfrm>
          <a:prstGeom prst="rect">
            <a:avLst/>
          </a:prstGeom>
          <a:solidFill>
            <a:srgbClr val="F4F6F8"/>
          </a:solidFill>
          <a:ln w="6350">
            <a:solidFill>
              <a:srgbClr val="D5DCE4"/>
            </a:solidFill>
            <a:prstDash val="solid"/>
          </a:ln>
          <a:effectLst>
            <a:outerShdw blurRad="76200" dist="25400" dir="8100000" algn="bl" rotWithShape="0">
              <a:srgbClr val="000000">
                <a:alpha val="12000"/>
              </a:srgbClr>
            </a:outerShdw>
          </a:effectLst>
        </p:spPr>
        <p:txBody>
          <a:bodyPr/>
          <a:lstStyle/>
          <a:p>
            <a:endParaRPr lang="en-US"/>
          </a:p>
        </p:txBody>
      </p:sp>
      <p:sp>
        <p:nvSpPr>
          <p:cNvPr id="18" name="Shape 14">
            <a:extLst>
              <a:ext uri="{FF2B5EF4-FFF2-40B4-BE49-F238E27FC236}">
                <a16:creationId xmlns:a16="http://schemas.microsoft.com/office/drawing/2014/main" id="{A17FD085-6BBD-0A71-B495-F9B03BF24747}"/>
              </a:ext>
              <a:ext uri="{C183D7F6-B498-43B3-948B-1728B52AA6E4}">
                <adec:decorative xmlns:adec="http://schemas.microsoft.com/office/drawing/2017/decorative" val="1"/>
              </a:ext>
            </a:extLst>
          </p:cNvPr>
          <p:cNvSpPr/>
          <p:nvPr/>
        </p:nvSpPr>
        <p:spPr>
          <a:xfrm>
            <a:off x="7927143" y="1460754"/>
            <a:ext cx="3108960" cy="54864"/>
          </a:xfrm>
          <a:prstGeom prst="rect">
            <a:avLst/>
          </a:prstGeom>
          <a:solidFill>
            <a:srgbClr val="004074"/>
          </a:solidFill>
          <a:ln w="12700">
            <a:solidFill>
              <a:srgbClr val="004074"/>
            </a:solidFill>
            <a:prstDash val="solid"/>
          </a:ln>
        </p:spPr>
        <p:txBody>
          <a:bodyPr/>
          <a:lstStyle/>
          <a:p>
            <a:endParaRPr lang="en-US"/>
          </a:p>
        </p:txBody>
      </p:sp>
      <p:sp>
        <p:nvSpPr>
          <p:cNvPr id="19" name="Text 15">
            <a:extLst>
              <a:ext uri="{FF2B5EF4-FFF2-40B4-BE49-F238E27FC236}">
                <a16:creationId xmlns:a16="http://schemas.microsoft.com/office/drawing/2014/main" id="{A883A5EA-5092-2496-4D9F-62D2C2CDC3A1}"/>
              </a:ext>
              <a:ext uri="{C183D7F6-B498-43B3-948B-1728B52AA6E4}">
                <adec:decorative xmlns:adec="http://schemas.microsoft.com/office/drawing/2017/decorative" val="1"/>
              </a:ext>
            </a:extLst>
          </p:cNvPr>
          <p:cNvSpPr/>
          <p:nvPr/>
        </p:nvSpPr>
        <p:spPr>
          <a:xfrm>
            <a:off x="7927129" y="1552194"/>
            <a:ext cx="3108972" cy="457200"/>
          </a:xfrm>
          <a:prstGeom prst="rect">
            <a:avLst/>
          </a:prstGeom>
          <a:noFill/>
          <a:ln/>
        </p:spPr>
        <p:txBody>
          <a:bodyPr wrap="square" lIns="0" tIns="0" rIns="0" bIns="0" rtlCol="0" anchor="ctr"/>
          <a:lstStyle/>
          <a:p>
            <a:pPr marL="0" indent="0" algn="ctr">
              <a:buNone/>
            </a:pPr>
            <a:r>
              <a:rPr lang="en-US" sz="2400">
                <a:solidFill>
                  <a:srgbClr val="000000"/>
                </a:solidFill>
                <a:latin typeface="Calibri" pitchFamily="34" charset="0"/>
                <a:ea typeface="Calibri" pitchFamily="34" charset="-122"/>
                <a:cs typeface="Calibri" pitchFamily="34" charset="-120"/>
              </a:rPr>
              <a:t>✅</a:t>
            </a:r>
            <a:endParaRPr lang="en-US" sz="2400"/>
          </a:p>
        </p:txBody>
      </p:sp>
      <p:sp>
        <p:nvSpPr>
          <p:cNvPr id="20" name="Text 16">
            <a:extLst>
              <a:ext uri="{FF2B5EF4-FFF2-40B4-BE49-F238E27FC236}">
                <a16:creationId xmlns:a16="http://schemas.microsoft.com/office/drawing/2014/main" id="{76792AD6-7C31-3F9B-2744-7BB29BDD1547}"/>
              </a:ext>
            </a:extLst>
          </p:cNvPr>
          <p:cNvSpPr/>
          <p:nvPr/>
        </p:nvSpPr>
        <p:spPr>
          <a:xfrm>
            <a:off x="7927145" y="2027682"/>
            <a:ext cx="3108956" cy="384048"/>
          </a:xfrm>
          <a:prstGeom prst="rect">
            <a:avLst/>
          </a:prstGeom>
          <a:noFill/>
          <a:ln/>
        </p:spPr>
        <p:txBody>
          <a:bodyPr wrap="square" lIns="0" tIns="0" rIns="0" bIns="0" rtlCol="0" anchor="ctr"/>
          <a:lstStyle/>
          <a:p>
            <a:pPr algn="ctr"/>
            <a:r>
              <a:rPr lang="en-US" b="1">
                <a:solidFill>
                  <a:srgbClr val="004074"/>
                </a:solidFill>
                <a:latin typeface="+mj-lt"/>
                <a:ea typeface="Calibri"/>
                <a:cs typeface="Calibri"/>
              </a:rPr>
              <a:t>Research &amp; Real World Evaluation</a:t>
            </a:r>
            <a:endParaRPr lang="en-US"/>
          </a:p>
        </p:txBody>
      </p:sp>
      <p:sp>
        <p:nvSpPr>
          <p:cNvPr id="21" name="Text 17">
            <a:extLst>
              <a:ext uri="{FF2B5EF4-FFF2-40B4-BE49-F238E27FC236}">
                <a16:creationId xmlns:a16="http://schemas.microsoft.com/office/drawing/2014/main" id="{23B58640-598C-449E-C65F-AA9D4D7F6DB8}"/>
              </a:ext>
            </a:extLst>
          </p:cNvPr>
          <p:cNvSpPr/>
          <p:nvPr/>
        </p:nvSpPr>
        <p:spPr>
          <a:xfrm>
            <a:off x="7945434" y="2764434"/>
            <a:ext cx="3108956" cy="658368"/>
          </a:xfrm>
          <a:prstGeom prst="rect">
            <a:avLst/>
          </a:prstGeom>
          <a:noFill/>
          <a:ln/>
        </p:spPr>
        <p:txBody>
          <a:bodyPr wrap="square" lIns="0" tIns="0" rIns="0" bIns="0" rtlCol="0" anchor="ctr"/>
          <a:lstStyle/>
          <a:p>
            <a:pPr algn="ctr"/>
            <a:r>
              <a:rPr lang="en-US" sz="1600">
                <a:solidFill>
                  <a:srgbClr val="4A5568"/>
                </a:solidFill>
                <a:latin typeface="+mj-lt"/>
                <a:ea typeface="Calibri"/>
                <a:cs typeface="Calibri"/>
              </a:rPr>
              <a:t>Company-reported outcomes are not enough. The field needs to balance real world applications and evaluations and rigorous research.</a:t>
            </a:r>
          </a:p>
        </p:txBody>
      </p:sp>
      <p:sp>
        <p:nvSpPr>
          <p:cNvPr id="22" name="Shape 18">
            <a:extLst>
              <a:ext uri="{FF2B5EF4-FFF2-40B4-BE49-F238E27FC236}">
                <a16:creationId xmlns:a16="http://schemas.microsoft.com/office/drawing/2014/main" id="{A6C9B5CB-4557-F69A-A900-A0443CD931C4}"/>
              </a:ext>
              <a:ext uri="{C183D7F6-B498-43B3-948B-1728B52AA6E4}">
                <adec:decorative xmlns:adec="http://schemas.microsoft.com/office/drawing/2017/decorative" val="1"/>
              </a:ext>
            </a:extLst>
          </p:cNvPr>
          <p:cNvSpPr/>
          <p:nvPr/>
        </p:nvSpPr>
        <p:spPr>
          <a:xfrm>
            <a:off x="743866" y="4074064"/>
            <a:ext cx="3108960" cy="2194560"/>
          </a:xfrm>
          <a:prstGeom prst="rect">
            <a:avLst/>
          </a:prstGeom>
          <a:solidFill>
            <a:srgbClr val="F4F6F8"/>
          </a:solidFill>
          <a:ln w="6350">
            <a:solidFill>
              <a:srgbClr val="D5DCE4"/>
            </a:solidFill>
            <a:prstDash val="solid"/>
          </a:ln>
          <a:effectLst>
            <a:outerShdw blurRad="76200" dist="25400" dir="8100000" algn="bl" rotWithShape="0">
              <a:srgbClr val="000000">
                <a:alpha val="12000"/>
              </a:srgbClr>
            </a:outerShdw>
          </a:effectLst>
        </p:spPr>
        <p:txBody>
          <a:bodyPr/>
          <a:lstStyle/>
          <a:p>
            <a:endParaRPr lang="en-US"/>
          </a:p>
        </p:txBody>
      </p:sp>
      <p:sp>
        <p:nvSpPr>
          <p:cNvPr id="23" name="Shape 19">
            <a:extLst>
              <a:ext uri="{FF2B5EF4-FFF2-40B4-BE49-F238E27FC236}">
                <a16:creationId xmlns:a16="http://schemas.microsoft.com/office/drawing/2014/main" id="{A01D754F-7218-500F-D22D-46EBEEDB0005}"/>
              </a:ext>
              <a:ext uri="{C183D7F6-B498-43B3-948B-1728B52AA6E4}">
                <adec:decorative xmlns:adec="http://schemas.microsoft.com/office/drawing/2017/decorative" val="1"/>
              </a:ext>
            </a:extLst>
          </p:cNvPr>
          <p:cNvSpPr/>
          <p:nvPr/>
        </p:nvSpPr>
        <p:spPr>
          <a:xfrm>
            <a:off x="743865" y="4074064"/>
            <a:ext cx="3108959" cy="45719"/>
          </a:xfrm>
          <a:prstGeom prst="rect">
            <a:avLst/>
          </a:prstGeom>
          <a:solidFill>
            <a:srgbClr val="BE1E2D"/>
          </a:solidFill>
          <a:ln w="12700">
            <a:solidFill>
              <a:srgbClr val="BE1E2D"/>
            </a:solidFill>
            <a:prstDash val="solid"/>
          </a:ln>
        </p:spPr>
        <p:txBody>
          <a:bodyPr/>
          <a:lstStyle/>
          <a:p>
            <a:endParaRPr lang="en-US"/>
          </a:p>
        </p:txBody>
      </p:sp>
      <p:sp>
        <p:nvSpPr>
          <p:cNvPr id="24" name="Text 20">
            <a:extLst>
              <a:ext uri="{FF2B5EF4-FFF2-40B4-BE49-F238E27FC236}">
                <a16:creationId xmlns:a16="http://schemas.microsoft.com/office/drawing/2014/main" id="{E246DF58-3B8B-E7F7-CBCF-2D0A2A0331F2}"/>
              </a:ext>
              <a:ext uri="{C183D7F6-B498-43B3-948B-1728B52AA6E4}">
                <adec:decorative xmlns:adec="http://schemas.microsoft.com/office/drawing/2017/decorative" val="1"/>
              </a:ext>
            </a:extLst>
          </p:cNvPr>
          <p:cNvSpPr/>
          <p:nvPr/>
        </p:nvSpPr>
        <p:spPr>
          <a:xfrm>
            <a:off x="743866" y="4165504"/>
            <a:ext cx="3108958" cy="457200"/>
          </a:xfrm>
          <a:prstGeom prst="rect">
            <a:avLst/>
          </a:prstGeom>
          <a:noFill/>
          <a:ln/>
        </p:spPr>
        <p:txBody>
          <a:bodyPr wrap="square" lIns="0" tIns="0" rIns="0" bIns="0" rtlCol="0" anchor="ctr"/>
          <a:lstStyle/>
          <a:p>
            <a:pPr marL="0" indent="0" algn="ctr">
              <a:buNone/>
            </a:pPr>
            <a:r>
              <a:rPr lang="en-US" sz="2400">
                <a:solidFill>
                  <a:srgbClr val="000000"/>
                </a:solidFill>
                <a:latin typeface="Calibri" pitchFamily="34" charset="0"/>
                <a:ea typeface="Calibri" pitchFamily="34" charset="-122"/>
                <a:cs typeface="Calibri" pitchFamily="34" charset="-120"/>
              </a:rPr>
              <a:t>💲</a:t>
            </a:r>
            <a:endParaRPr lang="en-US" sz="2400"/>
          </a:p>
        </p:txBody>
      </p:sp>
      <p:sp>
        <p:nvSpPr>
          <p:cNvPr id="25" name="Text 21">
            <a:extLst>
              <a:ext uri="{FF2B5EF4-FFF2-40B4-BE49-F238E27FC236}">
                <a16:creationId xmlns:a16="http://schemas.microsoft.com/office/drawing/2014/main" id="{42983B41-2F56-5AFD-54CD-059458FB0706}"/>
              </a:ext>
            </a:extLst>
          </p:cNvPr>
          <p:cNvSpPr/>
          <p:nvPr/>
        </p:nvSpPr>
        <p:spPr>
          <a:xfrm>
            <a:off x="743861" y="4640992"/>
            <a:ext cx="3108957" cy="384048"/>
          </a:xfrm>
          <a:prstGeom prst="rect">
            <a:avLst/>
          </a:prstGeom>
          <a:noFill/>
          <a:ln/>
        </p:spPr>
        <p:txBody>
          <a:bodyPr wrap="square" lIns="0" tIns="0" rIns="0" bIns="0" rtlCol="0" anchor="ctr"/>
          <a:lstStyle/>
          <a:p>
            <a:pPr algn="ctr"/>
            <a:r>
              <a:rPr lang="en-US" b="1">
                <a:solidFill>
                  <a:srgbClr val="004074"/>
                </a:solidFill>
                <a:latin typeface="+mj-lt"/>
                <a:ea typeface="Calibri"/>
                <a:cs typeface="Calibri"/>
              </a:rPr>
              <a:t>Funding Mechanism(s)</a:t>
            </a:r>
          </a:p>
        </p:txBody>
      </p:sp>
      <p:sp>
        <p:nvSpPr>
          <p:cNvPr id="26" name="Text 22">
            <a:extLst>
              <a:ext uri="{FF2B5EF4-FFF2-40B4-BE49-F238E27FC236}">
                <a16:creationId xmlns:a16="http://schemas.microsoft.com/office/drawing/2014/main" id="{2BFD2406-BE0B-3329-2EFB-FB5E915BE7F2}"/>
              </a:ext>
            </a:extLst>
          </p:cNvPr>
          <p:cNvSpPr/>
          <p:nvPr/>
        </p:nvSpPr>
        <p:spPr>
          <a:xfrm>
            <a:off x="762150" y="5377744"/>
            <a:ext cx="3108957" cy="658368"/>
          </a:xfrm>
          <a:prstGeom prst="rect">
            <a:avLst/>
          </a:prstGeom>
          <a:noFill/>
          <a:ln/>
        </p:spPr>
        <p:txBody>
          <a:bodyPr wrap="square" lIns="0" tIns="0" rIns="0" bIns="0" rtlCol="0" anchor="ctr"/>
          <a:lstStyle/>
          <a:p>
            <a:pPr algn="ctr"/>
            <a:r>
              <a:rPr lang="en-US" sz="1600">
                <a:solidFill>
                  <a:srgbClr val="4A5568"/>
                </a:solidFill>
                <a:latin typeface="+mj-lt"/>
                <a:ea typeface="Calibri"/>
                <a:cs typeface="Calibri"/>
              </a:rPr>
              <a:t>These technologies should be financially accessible.</a:t>
            </a:r>
            <a:endParaRPr lang="en-US"/>
          </a:p>
        </p:txBody>
      </p:sp>
      <p:sp>
        <p:nvSpPr>
          <p:cNvPr id="27" name="Shape 23">
            <a:extLst>
              <a:ext uri="{FF2B5EF4-FFF2-40B4-BE49-F238E27FC236}">
                <a16:creationId xmlns:a16="http://schemas.microsoft.com/office/drawing/2014/main" id="{5D842185-0F8B-128E-0AA2-E0CD341D91B9}"/>
              </a:ext>
              <a:ext uri="{C183D7F6-B498-43B3-948B-1728B52AA6E4}">
                <adec:decorative xmlns:adec="http://schemas.microsoft.com/office/drawing/2017/decorative" val="1"/>
              </a:ext>
            </a:extLst>
          </p:cNvPr>
          <p:cNvSpPr/>
          <p:nvPr/>
        </p:nvSpPr>
        <p:spPr>
          <a:xfrm>
            <a:off x="4335516" y="4074620"/>
            <a:ext cx="3108960" cy="2194560"/>
          </a:xfrm>
          <a:prstGeom prst="rect">
            <a:avLst/>
          </a:prstGeom>
          <a:solidFill>
            <a:srgbClr val="F4F6F8"/>
          </a:solidFill>
          <a:ln w="6350">
            <a:solidFill>
              <a:srgbClr val="D5DCE4"/>
            </a:solidFill>
            <a:prstDash val="solid"/>
          </a:ln>
          <a:effectLst>
            <a:outerShdw blurRad="76200" dist="25400" dir="8100000" algn="bl" rotWithShape="0">
              <a:srgbClr val="000000">
                <a:alpha val="12000"/>
              </a:srgbClr>
            </a:outerShdw>
          </a:effectLst>
        </p:spPr>
        <p:txBody>
          <a:bodyPr/>
          <a:lstStyle/>
          <a:p>
            <a:endParaRPr lang="en-US"/>
          </a:p>
        </p:txBody>
      </p:sp>
      <p:sp>
        <p:nvSpPr>
          <p:cNvPr id="28" name="Shape 24">
            <a:extLst>
              <a:ext uri="{FF2B5EF4-FFF2-40B4-BE49-F238E27FC236}">
                <a16:creationId xmlns:a16="http://schemas.microsoft.com/office/drawing/2014/main" id="{DB2390EC-2864-4C42-6ADD-51ECED94C0FA}"/>
              </a:ext>
              <a:ext uri="{C183D7F6-B498-43B3-948B-1728B52AA6E4}">
                <adec:decorative xmlns:adec="http://schemas.microsoft.com/office/drawing/2017/decorative" val="1"/>
              </a:ext>
            </a:extLst>
          </p:cNvPr>
          <p:cNvSpPr/>
          <p:nvPr/>
        </p:nvSpPr>
        <p:spPr>
          <a:xfrm>
            <a:off x="4335515" y="4074620"/>
            <a:ext cx="3108959" cy="54864"/>
          </a:xfrm>
          <a:prstGeom prst="rect">
            <a:avLst/>
          </a:prstGeom>
          <a:solidFill>
            <a:srgbClr val="BE1E2D"/>
          </a:solidFill>
          <a:ln w="12700">
            <a:solidFill>
              <a:srgbClr val="BE1E2D"/>
            </a:solidFill>
            <a:prstDash val="solid"/>
          </a:ln>
        </p:spPr>
        <p:txBody>
          <a:bodyPr/>
          <a:lstStyle/>
          <a:p>
            <a:endParaRPr lang="en-US"/>
          </a:p>
        </p:txBody>
      </p:sp>
      <p:sp>
        <p:nvSpPr>
          <p:cNvPr id="29" name="Text 25">
            <a:extLst>
              <a:ext uri="{FF2B5EF4-FFF2-40B4-BE49-F238E27FC236}">
                <a16:creationId xmlns:a16="http://schemas.microsoft.com/office/drawing/2014/main" id="{9453E2C8-928A-92D6-D099-84A48E6E329F}"/>
              </a:ext>
              <a:ext uri="{C183D7F6-B498-43B3-948B-1728B52AA6E4}">
                <adec:decorative xmlns:adec="http://schemas.microsoft.com/office/drawing/2017/decorative" val="1"/>
              </a:ext>
            </a:extLst>
          </p:cNvPr>
          <p:cNvSpPr/>
          <p:nvPr/>
        </p:nvSpPr>
        <p:spPr>
          <a:xfrm>
            <a:off x="4335515" y="4166060"/>
            <a:ext cx="3108955" cy="457200"/>
          </a:xfrm>
          <a:prstGeom prst="rect">
            <a:avLst/>
          </a:prstGeom>
          <a:noFill/>
          <a:ln/>
        </p:spPr>
        <p:txBody>
          <a:bodyPr wrap="square" lIns="0" tIns="0" rIns="0" bIns="0" rtlCol="0" anchor="ctr"/>
          <a:lstStyle/>
          <a:p>
            <a:pPr marL="0" indent="0" algn="ctr">
              <a:buNone/>
            </a:pPr>
            <a:r>
              <a:rPr lang="en-US" sz="2400">
                <a:solidFill>
                  <a:srgbClr val="000000"/>
                </a:solidFill>
                <a:latin typeface="Calibri" pitchFamily="34" charset="0"/>
                <a:ea typeface="Calibri" pitchFamily="34" charset="-122"/>
                <a:cs typeface="Calibri" pitchFamily="34" charset="-120"/>
              </a:rPr>
              <a:t>🔐</a:t>
            </a:r>
            <a:endParaRPr lang="en-US" sz="2400"/>
          </a:p>
        </p:txBody>
      </p:sp>
      <p:sp>
        <p:nvSpPr>
          <p:cNvPr id="30" name="Text 26">
            <a:extLst>
              <a:ext uri="{FF2B5EF4-FFF2-40B4-BE49-F238E27FC236}">
                <a16:creationId xmlns:a16="http://schemas.microsoft.com/office/drawing/2014/main" id="{8DBAF3CD-43FE-3857-8DAE-639894B26D64}"/>
              </a:ext>
            </a:extLst>
          </p:cNvPr>
          <p:cNvSpPr/>
          <p:nvPr/>
        </p:nvSpPr>
        <p:spPr>
          <a:xfrm>
            <a:off x="4335508" y="4641548"/>
            <a:ext cx="3108954" cy="384048"/>
          </a:xfrm>
          <a:prstGeom prst="rect">
            <a:avLst/>
          </a:prstGeom>
          <a:noFill/>
          <a:ln/>
        </p:spPr>
        <p:txBody>
          <a:bodyPr wrap="square" lIns="0" tIns="0" rIns="0" bIns="0" rtlCol="0" anchor="ctr"/>
          <a:lstStyle/>
          <a:p>
            <a:pPr marL="0" indent="0" algn="ctr">
              <a:buNone/>
            </a:pPr>
            <a:r>
              <a:rPr lang="en-US" b="1">
                <a:solidFill>
                  <a:srgbClr val="004074"/>
                </a:solidFill>
                <a:latin typeface="+mj-lt"/>
                <a:ea typeface="Calibri" pitchFamily="34" charset="-122"/>
                <a:cs typeface="Calibri" pitchFamily="34" charset="-120"/>
              </a:rPr>
              <a:t>Strong Privacy Protections</a:t>
            </a:r>
            <a:endParaRPr lang="en-US">
              <a:latin typeface="+mj-lt"/>
            </a:endParaRPr>
          </a:p>
        </p:txBody>
      </p:sp>
      <p:sp>
        <p:nvSpPr>
          <p:cNvPr id="31" name="Text 27">
            <a:extLst>
              <a:ext uri="{FF2B5EF4-FFF2-40B4-BE49-F238E27FC236}">
                <a16:creationId xmlns:a16="http://schemas.microsoft.com/office/drawing/2014/main" id="{DBE8978E-72C9-4738-D8DD-A9BC2FF09ED0}"/>
              </a:ext>
            </a:extLst>
          </p:cNvPr>
          <p:cNvSpPr/>
          <p:nvPr/>
        </p:nvSpPr>
        <p:spPr>
          <a:xfrm>
            <a:off x="4353797" y="5378300"/>
            <a:ext cx="3108954" cy="658368"/>
          </a:xfrm>
          <a:prstGeom prst="rect">
            <a:avLst/>
          </a:prstGeom>
          <a:noFill/>
          <a:ln/>
        </p:spPr>
        <p:txBody>
          <a:bodyPr wrap="square" lIns="0" tIns="0" rIns="0" bIns="0" rtlCol="0" anchor="ctr"/>
          <a:lstStyle/>
          <a:p>
            <a:pPr marL="0" indent="0" algn="ctr">
              <a:buNone/>
            </a:pPr>
            <a:r>
              <a:rPr lang="en-US" sz="1600">
                <a:solidFill>
                  <a:srgbClr val="4A5568"/>
                </a:solidFill>
                <a:latin typeface="+mj-lt"/>
                <a:ea typeface="Calibri" pitchFamily="34" charset="-122"/>
                <a:cs typeface="Calibri" pitchFamily="34" charset="-120"/>
              </a:rPr>
              <a:t>Explicit consent. Clear data governance. Workers and clients must know what is collected, stored, and shared.</a:t>
            </a:r>
            <a:endParaRPr lang="en-US" sz="1600">
              <a:latin typeface="+mj-lt"/>
            </a:endParaRPr>
          </a:p>
        </p:txBody>
      </p:sp>
      <p:sp>
        <p:nvSpPr>
          <p:cNvPr id="32" name="Shape 28">
            <a:extLst>
              <a:ext uri="{FF2B5EF4-FFF2-40B4-BE49-F238E27FC236}">
                <a16:creationId xmlns:a16="http://schemas.microsoft.com/office/drawing/2014/main" id="{5C6FE4ED-02C2-DEE1-6381-272574A04D44}"/>
              </a:ext>
              <a:ext uri="{C183D7F6-B498-43B3-948B-1728B52AA6E4}">
                <adec:decorative xmlns:adec="http://schemas.microsoft.com/office/drawing/2017/decorative" val="1"/>
              </a:ext>
            </a:extLst>
          </p:cNvPr>
          <p:cNvSpPr/>
          <p:nvPr/>
        </p:nvSpPr>
        <p:spPr>
          <a:xfrm>
            <a:off x="7927145" y="4021074"/>
            <a:ext cx="3108960" cy="2194560"/>
          </a:xfrm>
          <a:prstGeom prst="rect">
            <a:avLst/>
          </a:prstGeom>
          <a:solidFill>
            <a:srgbClr val="F4F6F8"/>
          </a:solidFill>
          <a:ln w="6350">
            <a:solidFill>
              <a:srgbClr val="D5DCE4"/>
            </a:solidFill>
            <a:prstDash val="solid"/>
          </a:ln>
          <a:effectLst>
            <a:outerShdw blurRad="76200" dist="25400" dir="8100000" algn="bl" rotWithShape="0">
              <a:srgbClr val="000000">
                <a:alpha val="12000"/>
              </a:srgbClr>
            </a:outerShdw>
          </a:effectLst>
        </p:spPr>
        <p:txBody>
          <a:bodyPr/>
          <a:lstStyle/>
          <a:p>
            <a:endParaRPr lang="en-US"/>
          </a:p>
        </p:txBody>
      </p:sp>
      <p:sp>
        <p:nvSpPr>
          <p:cNvPr id="33" name="Shape 29">
            <a:extLst>
              <a:ext uri="{FF2B5EF4-FFF2-40B4-BE49-F238E27FC236}">
                <a16:creationId xmlns:a16="http://schemas.microsoft.com/office/drawing/2014/main" id="{7E3FCE4A-D301-CD78-6D47-5CB2F26950EB}"/>
              </a:ext>
              <a:ext uri="{C183D7F6-B498-43B3-948B-1728B52AA6E4}">
                <adec:decorative xmlns:adec="http://schemas.microsoft.com/office/drawing/2017/decorative" val="1"/>
              </a:ext>
            </a:extLst>
          </p:cNvPr>
          <p:cNvSpPr/>
          <p:nvPr/>
        </p:nvSpPr>
        <p:spPr>
          <a:xfrm>
            <a:off x="7927144" y="4021074"/>
            <a:ext cx="3108959" cy="45719"/>
          </a:xfrm>
          <a:prstGeom prst="rect">
            <a:avLst/>
          </a:prstGeom>
          <a:solidFill>
            <a:srgbClr val="BE1E2D"/>
          </a:solidFill>
          <a:ln w="12700">
            <a:solidFill>
              <a:srgbClr val="BE1E2D"/>
            </a:solidFill>
            <a:prstDash val="solid"/>
          </a:ln>
        </p:spPr>
        <p:txBody>
          <a:bodyPr/>
          <a:lstStyle/>
          <a:p>
            <a:endParaRPr lang="en-US"/>
          </a:p>
        </p:txBody>
      </p:sp>
      <p:sp>
        <p:nvSpPr>
          <p:cNvPr id="34" name="Text 30">
            <a:extLst>
              <a:ext uri="{FF2B5EF4-FFF2-40B4-BE49-F238E27FC236}">
                <a16:creationId xmlns:a16="http://schemas.microsoft.com/office/drawing/2014/main" id="{146BED61-EC13-6892-C1A2-D4A390DB89C4}"/>
              </a:ext>
              <a:ext uri="{C183D7F6-B498-43B3-948B-1728B52AA6E4}">
                <adec:decorative xmlns:adec="http://schemas.microsoft.com/office/drawing/2017/decorative" val="1"/>
              </a:ext>
            </a:extLst>
          </p:cNvPr>
          <p:cNvSpPr/>
          <p:nvPr/>
        </p:nvSpPr>
        <p:spPr>
          <a:xfrm>
            <a:off x="7927145" y="4112514"/>
            <a:ext cx="3108958" cy="457200"/>
          </a:xfrm>
          <a:prstGeom prst="rect">
            <a:avLst/>
          </a:prstGeom>
          <a:noFill/>
          <a:ln/>
        </p:spPr>
        <p:txBody>
          <a:bodyPr wrap="square" lIns="0" tIns="0" rIns="0" bIns="0" rtlCol="0" anchor="ctr"/>
          <a:lstStyle/>
          <a:p>
            <a:pPr marL="0" indent="0" algn="ctr">
              <a:buNone/>
            </a:pPr>
            <a:r>
              <a:rPr lang="en-US" sz="2400">
                <a:solidFill>
                  <a:srgbClr val="000000"/>
                </a:solidFill>
                <a:latin typeface="Calibri" pitchFamily="34" charset="0"/>
                <a:ea typeface="Calibri" pitchFamily="34" charset="-122"/>
                <a:cs typeface="Calibri" pitchFamily="34" charset="-120"/>
              </a:rPr>
              <a:t>🌍</a:t>
            </a:r>
            <a:endParaRPr lang="en-US" sz="2400"/>
          </a:p>
        </p:txBody>
      </p:sp>
      <p:sp>
        <p:nvSpPr>
          <p:cNvPr id="35" name="Text 31">
            <a:extLst>
              <a:ext uri="{FF2B5EF4-FFF2-40B4-BE49-F238E27FC236}">
                <a16:creationId xmlns:a16="http://schemas.microsoft.com/office/drawing/2014/main" id="{B7D35CB0-AA00-E384-A29B-C924B0C911CE}"/>
              </a:ext>
            </a:extLst>
          </p:cNvPr>
          <p:cNvSpPr/>
          <p:nvPr/>
        </p:nvSpPr>
        <p:spPr>
          <a:xfrm>
            <a:off x="7927131" y="4588002"/>
            <a:ext cx="3108972" cy="384048"/>
          </a:xfrm>
          <a:prstGeom prst="rect">
            <a:avLst/>
          </a:prstGeom>
          <a:noFill/>
          <a:ln/>
        </p:spPr>
        <p:txBody>
          <a:bodyPr wrap="square" lIns="0" tIns="0" rIns="0" bIns="0" rtlCol="0" anchor="ctr"/>
          <a:lstStyle/>
          <a:p>
            <a:pPr algn="ctr"/>
            <a:r>
              <a:rPr lang="en-US" b="1">
                <a:solidFill>
                  <a:srgbClr val="004074"/>
                </a:solidFill>
                <a:latin typeface="+mj-lt"/>
                <a:ea typeface="Calibri"/>
                <a:cs typeface="Calibri"/>
              </a:rPr>
              <a:t>Accessibility by Design</a:t>
            </a:r>
            <a:endParaRPr lang="en-US">
              <a:latin typeface="+mj-lt"/>
            </a:endParaRPr>
          </a:p>
        </p:txBody>
      </p:sp>
      <p:sp>
        <p:nvSpPr>
          <p:cNvPr id="36" name="Text 32">
            <a:extLst>
              <a:ext uri="{FF2B5EF4-FFF2-40B4-BE49-F238E27FC236}">
                <a16:creationId xmlns:a16="http://schemas.microsoft.com/office/drawing/2014/main" id="{90DE521E-C4A7-E686-ED74-EA291E5F2CA5}"/>
              </a:ext>
            </a:extLst>
          </p:cNvPr>
          <p:cNvSpPr/>
          <p:nvPr/>
        </p:nvSpPr>
        <p:spPr>
          <a:xfrm>
            <a:off x="7945419" y="5324754"/>
            <a:ext cx="3108972" cy="658368"/>
          </a:xfrm>
          <a:prstGeom prst="rect">
            <a:avLst/>
          </a:prstGeom>
          <a:noFill/>
          <a:ln/>
        </p:spPr>
        <p:txBody>
          <a:bodyPr wrap="square" lIns="0" tIns="0" rIns="0" bIns="0" rtlCol="0" anchor="ctr"/>
          <a:lstStyle/>
          <a:p>
            <a:pPr algn="ctr"/>
            <a:r>
              <a:rPr lang="en-US" sz="1600">
                <a:solidFill>
                  <a:srgbClr val="4A5568"/>
                </a:solidFill>
                <a:ea typeface="+mn-lt"/>
                <a:cs typeface="+mn-lt"/>
              </a:rPr>
              <a:t>AI adoption should expand opportunity across all communities, not concentrate it</a:t>
            </a:r>
            <a:endParaRPr lang="en-US"/>
          </a:p>
        </p:txBody>
      </p:sp>
    </p:spTree>
    <p:extLst>
      <p:ext uri="{BB962C8B-B14F-4D97-AF65-F5344CB8AC3E}">
        <p14:creationId xmlns:p14="http://schemas.microsoft.com/office/powerpoint/2010/main" val="211658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A8333E94-70DD-0C13-B92B-A6E327B20C8C}"/>
              </a:ext>
            </a:extLst>
          </p:cNvPr>
          <p:cNvSpPr txBox="1">
            <a:spLocks noGrp="1"/>
          </p:cNvSpPr>
          <p:nvPr>
            <p:ph type="title" idx="4294967295"/>
          </p:nvPr>
        </p:nvSpPr>
        <p:spPr>
          <a:xfrm>
            <a:off x="703385" y="219247"/>
            <a:ext cx="10412289" cy="9149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rgbClr val="005492"/>
                </a:solidFill>
                <a:effectLst/>
                <a:uLnTx/>
                <a:uFillTx/>
                <a:latin typeface="Source Serif Pro Bold" panose="02040803050405020204" pitchFamily="18" charset="0"/>
                <a:ea typeface="Source Serif Pro Bold" panose="02040803050405020204" pitchFamily="18" charset="0"/>
                <a:cs typeface="+mn-cs"/>
              </a:rPr>
              <a:t>What We Hope You Take Home</a:t>
            </a:r>
          </a:p>
        </p:txBody>
      </p:sp>
      <p:sp>
        <p:nvSpPr>
          <p:cNvPr id="27" name="Shape 5">
            <a:extLst>
              <a:ext uri="{FF2B5EF4-FFF2-40B4-BE49-F238E27FC236}">
                <a16:creationId xmlns:a16="http://schemas.microsoft.com/office/drawing/2014/main" id="{54A6752C-B298-5627-557C-F9C072C60EB4}"/>
              </a:ext>
              <a:ext uri="{C183D7F6-B498-43B3-948B-1728B52AA6E4}">
                <adec:decorative xmlns:adec="http://schemas.microsoft.com/office/drawing/2017/decorative" val="1"/>
              </a:ext>
            </a:extLst>
          </p:cNvPr>
          <p:cNvSpPr/>
          <p:nvPr/>
        </p:nvSpPr>
        <p:spPr>
          <a:xfrm>
            <a:off x="940611" y="1203960"/>
            <a:ext cx="274320" cy="274320"/>
          </a:xfrm>
          <a:prstGeom prst="ellipse">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a:lstStyle/>
          <a:p>
            <a:endParaRPr lang="en-US" sz="2400">
              <a:solidFill>
                <a:schemeClr val="bg1"/>
              </a:solidFill>
              <a:latin typeface="+mj-lt"/>
            </a:endParaRPr>
          </a:p>
        </p:txBody>
      </p:sp>
      <p:sp>
        <p:nvSpPr>
          <p:cNvPr id="28" name="Text 6">
            <a:extLst>
              <a:ext uri="{FF2B5EF4-FFF2-40B4-BE49-F238E27FC236}">
                <a16:creationId xmlns:a16="http://schemas.microsoft.com/office/drawing/2014/main" id="{FBB4CAD3-D908-D401-1C7B-88BDEAC102A7}"/>
              </a:ext>
            </a:extLst>
          </p:cNvPr>
          <p:cNvSpPr/>
          <p:nvPr/>
        </p:nvSpPr>
        <p:spPr>
          <a:xfrm>
            <a:off x="940611" y="1203960"/>
            <a:ext cx="274320" cy="274320"/>
          </a:xfrm>
          <a:prstGeom prst="rect">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wrap="square" lIns="0" tIns="0" rIns="0" bIns="0" rtlCol="0" anchor="ctr"/>
          <a:lstStyle/>
          <a:p>
            <a:pPr marL="0" indent="0" algn="ctr">
              <a:buNone/>
            </a:pPr>
            <a:r>
              <a:rPr lang="en-US" sz="2400" b="1">
                <a:solidFill>
                  <a:schemeClr val="bg1"/>
                </a:solidFill>
                <a:latin typeface="+mj-lt"/>
                <a:ea typeface="Calibri" pitchFamily="34" charset="-122"/>
                <a:cs typeface="Calibri" pitchFamily="34" charset="-120"/>
              </a:rPr>
              <a:t>1</a:t>
            </a:r>
            <a:endParaRPr lang="en-US" sz="2400">
              <a:solidFill>
                <a:schemeClr val="bg1"/>
              </a:solidFill>
              <a:latin typeface="+mj-lt"/>
            </a:endParaRPr>
          </a:p>
        </p:txBody>
      </p:sp>
      <p:sp>
        <p:nvSpPr>
          <p:cNvPr id="29" name="Text 7">
            <a:extLst>
              <a:ext uri="{FF2B5EF4-FFF2-40B4-BE49-F238E27FC236}">
                <a16:creationId xmlns:a16="http://schemas.microsoft.com/office/drawing/2014/main" id="{7E972A33-A769-B989-95C0-85E51FC67FC6}"/>
              </a:ext>
            </a:extLst>
          </p:cNvPr>
          <p:cNvSpPr/>
          <p:nvPr/>
        </p:nvSpPr>
        <p:spPr>
          <a:xfrm>
            <a:off x="1394921" y="1196706"/>
            <a:ext cx="7763675" cy="438912"/>
          </a:xfrm>
          <a:prstGeom prst="rect">
            <a:avLst/>
          </a:prstGeom>
          <a:noFill/>
          <a:ln/>
        </p:spPr>
        <p:txBody>
          <a:bodyPr wrap="square" lIns="0" tIns="0" rIns="0" bIns="0" rtlCol="0" anchor="ctr"/>
          <a:lstStyle/>
          <a:p>
            <a:pPr marL="0" indent="0">
              <a:buNone/>
            </a:pPr>
            <a:r>
              <a:rPr lang="en-US" sz="2400">
                <a:latin typeface="+mj-lt"/>
                <a:ea typeface="Calibri" pitchFamily="34" charset="-122"/>
                <a:cs typeface="Calibri" pitchFamily="34" charset="-120"/>
              </a:rPr>
              <a:t>AI is already here — in caregiving and in your pocket. The question isn't whether, it's how.</a:t>
            </a:r>
            <a:endParaRPr lang="en-US" sz="2400">
              <a:latin typeface="+mj-lt"/>
            </a:endParaRPr>
          </a:p>
        </p:txBody>
      </p:sp>
      <p:sp>
        <p:nvSpPr>
          <p:cNvPr id="30" name="Shape 8">
            <a:extLst>
              <a:ext uri="{FF2B5EF4-FFF2-40B4-BE49-F238E27FC236}">
                <a16:creationId xmlns:a16="http://schemas.microsoft.com/office/drawing/2014/main" id="{85C1BF5E-B23B-BDDA-C78E-5F21E223D645}"/>
              </a:ext>
              <a:ext uri="{C183D7F6-B498-43B3-948B-1728B52AA6E4}">
                <adec:decorative xmlns:adec="http://schemas.microsoft.com/office/drawing/2017/decorative" val="1"/>
              </a:ext>
            </a:extLst>
          </p:cNvPr>
          <p:cNvSpPr/>
          <p:nvPr/>
        </p:nvSpPr>
        <p:spPr>
          <a:xfrm>
            <a:off x="940611" y="2137030"/>
            <a:ext cx="274320" cy="274320"/>
          </a:xfrm>
          <a:prstGeom prst="ellipse">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a:lstStyle/>
          <a:p>
            <a:endParaRPr lang="en-US" sz="2400">
              <a:solidFill>
                <a:schemeClr val="bg1"/>
              </a:solidFill>
              <a:latin typeface="+mj-lt"/>
            </a:endParaRPr>
          </a:p>
        </p:txBody>
      </p:sp>
      <p:sp>
        <p:nvSpPr>
          <p:cNvPr id="31" name="Text 9">
            <a:extLst>
              <a:ext uri="{FF2B5EF4-FFF2-40B4-BE49-F238E27FC236}">
                <a16:creationId xmlns:a16="http://schemas.microsoft.com/office/drawing/2014/main" id="{8FDC1409-E9B1-6F4F-69EA-0537A3518D5F}"/>
              </a:ext>
            </a:extLst>
          </p:cNvPr>
          <p:cNvSpPr/>
          <p:nvPr/>
        </p:nvSpPr>
        <p:spPr>
          <a:xfrm>
            <a:off x="940611" y="2137030"/>
            <a:ext cx="274320" cy="274320"/>
          </a:xfrm>
          <a:prstGeom prst="rect">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wrap="square" lIns="0" tIns="0" rIns="0" bIns="0" rtlCol="0" anchor="ctr"/>
          <a:lstStyle/>
          <a:p>
            <a:pPr marL="0" indent="0" algn="ctr">
              <a:buNone/>
            </a:pPr>
            <a:r>
              <a:rPr lang="en-US" sz="2400" b="1">
                <a:solidFill>
                  <a:schemeClr val="bg1"/>
                </a:solidFill>
                <a:latin typeface="+mj-lt"/>
                <a:ea typeface="Calibri" pitchFamily="34" charset="-122"/>
                <a:cs typeface="Calibri" pitchFamily="34" charset="-120"/>
              </a:rPr>
              <a:t>2</a:t>
            </a:r>
            <a:endParaRPr lang="en-US" sz="2400">
              <a:solidFill>
                <a:schemeClr val="bg1"/>
              </a:solidFill>
              <a:latin typeface="+mj-lt"/>
            </a:endParaRPr>
          </a:p>
        </p:txBody>
      </p:sp>
      <p:sp>
        <p:nvSpPr>
          <p:cNvPr id="32" name="Text 10">
            <a:extLst>
              <a:ext uri="{FF2B5EF4-FFF2-40B4-BE49-F238E27FC236}">
                <a16:creationId xmlns:a16="http://schemas.microsoft.com/office/drawing/2014/main" id="{49D67066-C915-FC2D-865D-2E1115390C27}"/>
              </a:ext>
            </a:extLst>
          </p:cNvPr>
          <p:cNvSpPr/>
          <p:nvPr/>
        </p:nvSpPr>
        <p:spPr>
          <a:xfrm>
            <a:off x="1394921" y="2152262"/>
            <a:ext cx="7763675" cy="438912"/>
          </a:xfrm>
          <a:prstGeom prst="rect">
            <a:avLst/>
          </a:prstGeom>
          <a:noFill/>
          <a:ln/>
        </p:spPr>
        <p:txBody>
          <a:bodyPr wrap="square" lIns="0" tIns="0" rIns="0" bIns="0" rtlCol="0" anchor="ctr"/>
          <a:lstStyle/>
          <a:p>
            <a:pPr marL="0" indent="0">
              <a:buNone/>
            </a:pPr>
            <a:r>
              <a:rPr lang="en-US" sz="2400">
                <a:latin typeface="+mj-lt"/>
                <a:ea typeface="Calibri" pitchFamily="34" charset="-122"/>
                <a:cs typeface="Calibri" pitchFamily="34" charset="-120"/>
              </a:rPr>
              <a:t>There are 40 documented ways AI intersects with direct care work. This is not science fiction.</a:t>
            </a:r>
            <a:endParaRPr lang="en-US" sz="2400">
              <a:latin typeface="+mj-lt"/>
            </a:endParaRPr>
          </a:p>
        </p:txBody>
      </p:sp>
      <p:sp>
        <p:nvSpPr>
          <p:cNvPr id="33" name="Shape 11">
            <a:extLst>
              <a:ext uri="{FF2B5EF4-FFF2-40B4-BE49-F238E27FC236}">
                <a16:creationId xmlns:a16="http://schemas.microsoft.com/office/drawing/2014/main" id="{8D07FCA6-4FB0-81ED-1901-F6973FC36D3E}"/>
              </a:ext>
              <a:ext uri="{C183D7F6-B498-43B3-948B-1728B52AA6E4}">
                <adec:decorative xmlns:adec="http://schemas.microsoft.com/office/drawing/2017/decorative" val="1"/>
              </a:ext>
            </a:extLst>
          </p:cNvPr>
          <p:cNvSpPr/>
          <p:nvPr/>
        </p:nvSpPr>
        <p:spPr>
          <a:xfrm>
            <a:off x="940611" y="3100958"/>
            <a:ext cx="274320" cy="274320"/>
          </a:xfrm>
          <a:prstGeom prst="ellipse">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a:lstStyle/>
          <a:p>
            <a:endParaRPr lang="en-US" sz="2400">
              <a:solidFill>
                <a:schemeClr val="bg1"/>
              </a:solidFill>
              <a:latin typeface="+mj-lt"/>
            </a:endParaRPr>
          </a:p>
        </p:txBody>
      </p:sp>
      <p:sp>
        <p:nvSpPr>
          <p:cNvPr id="34" name="Text 12">
            <a:extLst>
              <a:ext uri="{FF2B5EF4-FFF2-40B4-BE49-F238E27FC236}">
                <a16:creationId xmlns:a16="http://schemas.microsoft.com/office/drawing/2014/main" id="{7CECC0A8-AC74-39B6-587B-C366609AD7A8}"/>
              </a:ext>
            </a:extLst>
          </p:cNvPr>
          <p:cNvSpPr/>
          <p:nvPr/>
        </p:nvSpPr>
        <p:spPr>
          <a:xfrm>
            <a:off x="940611" y="3100958"/>
            <a:ext cx="274320" cy="274320"/>
          </a:xfrm>
          <a:prstGeom prst="rect">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wrap="square" lIns="0" tIns="0" rIns="0" bIns="0" rtlCol="0" anchor="ctr"/>
          <a:lstStyle/>
          <a:p>
            <a:pPr marL="0" indent="0" algn="ctr">
              <a:buNone/>
            </a:pPr>
            <a:r>
              <a:rPr lang="en-US" sz="2400" b="1">
                <a:solidFill>
                  <a:schemeClr val="bg1"/>
                </a:solidFill>
                <a:latin typeface="+mj-lt"/>
                <a:ea typeface="Calibri" pitchFamily="34" charset="-122"/>
                <a:cs typeface="Calibri" pitchFamily="34" charset="-120"/>
              </a:rPr>
              <a:t>3</a:t>
            </a:r>
            <a:endParaRPr lang="en-US" sz="2400">
              <a:solidFill>
                <a:schemeClr val="bg1"/>
              </a:solidFill>
              <a:latin typeface="+mj-lt"/>
            </a:endParaRPr>
          </a:p>
        </p:txBody>
      </p:sp>
      <p:sp>
        <p:nvSpPr>
          <p:cNvPr id="35" name="Text 13">
            <a:extLst>
              <a:ext uri="{FF2B5EF4-FFF2-40B4-BE49-F238E27FC236}">
                <a16:creationId xmlns:a16="http://schemas.microsoft.com/office/drawing/2014/main" id="{D6631872-1F9B-6D84-5E16-664586609F8B}"/>
              </a:ext>
            </a:extLst>
          </p:cNvPr>
          <p:cNvSpPr/>
          <p:nvPr/>
        </p:nvSpPr>
        <p:spPr>
          <a:xfrm>
            <a:off x="1404549" y="3107818"/>
            <a:ext cx="7763675" cy="438912"/>
          </a:xfrm>
          <a:prstGeom prst="rect">
            <a:avLst/>
          </a:prstGeom>
          <a:noFill/>
          <a:ln/>
        </p:spPr>
        <p:txBody>
          <a:bodyPr wrap="square" lIns="0" tIns="0" rIns="0" bIns="0" rtlCol="0" anchor="ctr"/>
          <a:lstStyle/>
          <a:p>
            <a:r>
              <a:rPr lang="en-US" sz="2400">
                <a:latin typeface="+mj-lt"/>
                <a:ea typeface="Calibri"/>
                <a:cs typeface="Calibri"/>
              </a:rPr>
              <a:t>The potential harms are real: bias, surveillance, privacy, digital equity. Eyes open.</a:t>
            </a:r>
          </a:p>
        </p:txBody>
      </p:sp>
      <p:sp>
        <p:nvSpPr>
          <p:cNvPr id="36" name="Shape 14">
            <a:extLst>
              <a:ext uri="{FF2B5EF4-FFF2-40B4-BE49-F238E27FC236}">
                <a16:creationId xmlns:a16="http://schemas.microsoft.com/office/drawing/2014/main" id="{5CB9CEEE-84B0-0959-CF8B-622DCCB05AA4}"/>
              </a:ext>
              <a:ext uri="{C183D7F6-B498-43B3-948B-1728B52AA6E4}">
                <adec:decorative xmlns:adec="http://schemas.microsoft.com/office/drawing/2017/decorative" val="1"/>
              </a:ext>
            </a:extLst>
          </p:cNvPr>
          <p:cNvSpPr/>
          <p:nvPr/>
        </p:nvSpPr>
        <p:spPr>
          <a:xfrm>
            <a:off x="940611" y="4088892"/>
            <a:ext cx="274320" cy="274320"/>
          </a:xfrm>
          <a:prstGeom prst="ellipse">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a:lstStyle/>
          <a:p>
            <a:endParaRPr lang="en-US" sz="2400">
              <a:solidFill>
                <a:schemeClr val="bg1"/>
              </a:solidFill>
              <a:latin typeface="+mj-lt"/>
            </a:endParaRPr>
          </a:p>
        </p:txBody>
      </p:sp>
      <p:sp>
        <p:nvSpPr>
          <p:cNvPr id="37" name="Text 15">
            <a:extLst>
              <a:ext uri="{FF2B5EF4-FFF2-40B4-BE49-F238E27FC236}">
                <a16:creationId xmlns:a16="http://schemas.microsoft.com/office/drawing/2014/main" id="{88C54194-827C-A340-08F8-B45CA54DA19E}"/>
              </a:ext>
            </a:extLst>
          </p:cNvPr>
          <p:cNvSpPr/>
          <p:nvPr/>
        </p:nvSpPr>
        <p:spPr>
          <a:xfrm>
            <a:off x="940611" y="4088892"/>
            <a:ext cx="274320" cy="274320"/>
          </a:xfrm>
          <a:prstGeom prst="rect">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wrap="square" lIns="0" tIns="0" rIns="0" bIns="0" rtlCol="0" anchor="ctr"/>
          <a:lstStyle/>
          <a:p>
            <a:pPr marL="0" indent="0" algn="ctr">
              <a:buNone/>
            </a:pPr>
            <a:r>
              <a:rPr lang="en-US" sz="2400" b="1">
                <a:solidFill>
                  <a:schemeClr val="bg1"/>
                </a:solidFill>
                <a:latin typeface="+mj-lt"/>
                <a:ea typeface="Calibri" pitchFamily="34" charset="-122"/>
                <a:cs typeface="Calibri" pitchFamily="34" charset="-120"/>
              </a:rPr>
              <a:t>4</a:t>
            </a:r>
            <a:endParaRPr lang="en-US" sz="2400">
              <a:solidFill>
                <a:schemeClr val="bg1"/>
              </a:solidFill>
              <a:latin typeface="+mj-lt"/>
            </a:endParaRPr>
          </a:p>
        </p:txBody>
      </p:sp>
      <p:sp>
        <p:nvSpPr>
          <p:cNvPr id="38" name="Text 16">
            <a:extLst>
              <a:ext uri="{FF2B5EF4-FFF2-40B4-BE49-F238E27FC236}">
                <a16:creationId xmlns:a16="http://schemas.microsoft.com/office/drawing/2014/main" id="{0B2A645B-F1EE-21CF-8410-BC7242B32F36}"/>
              </a:ext>
            </a:extLst>
          </p:cNvPr>
          <p:cNvSpPr/>
          <p:nvPr/>
        </p:nvSpPr>
        <p:spPr>
          <a:xfrm>
            <a:off x="1394920" y="4101084"/>
            <a:ext cx="7763675" cy="438912"/>
          </a:xfrm>
          <a:prstGeom prst="rect">
            <a:avLst/>
          </a:prstGeom>
          <a:noFill/>
          <a:ln/>
        </p:spPr>
        <p:txBody>
          <a:bodyPr wrap="square" lIns="0" tIns="0" rIns="0" bIns="0" rtlCol="0" anchor="ctr"/>
          <a:lstStyle/>
          <a:p>
            <a:pPr marL="0" indent="0">
              <a:buNone/>
            </a:pPr>
            <a:r>
              <a:rPr lang="en-US" sz="2400">
                <a:latin typeface="+mj-lt"/>
                <a:ea typeface="Calibri" pitchFamily="34" charset="-122"/>
                <a:cs typeface="Calibri" pitchFamily="34" charset="-120"/>
              </a:rPr>
              <a:t>Worker and client voice is non-negotiable — not a nice-to-have. Co-design or don't design.</a:t>
            </a:r>
            <a:endParaRPr lang="en-US" sz="2400">
              <a:latin typeface="+mj-lt"/>
            </a:endParaRPr>
          </a:p>
        </p:txBody>
      </p:sp>
      <p:sp>
        <p:nvSpPr>
          <p:cNvPr id="39" name="Shape 17">
            <a:extLst>
              <a:ext uri="{FF2B5EF4-FFF2-40B4-BE49-F238E27FC236}">
                <a16:creationId xmlns:a16="http://schemas.microsoft.com/office/drawing/2014/main" id="{F186C879-7888-2C7A-FC9A-A5F625ADD2FA}"/>
              </a:ext>
              <a:ext uri="{C183D7F6-B498-43B3-948B-1728B52AA6E4}">
                <adec:decorative xmlns:adec="http://schemas.microsoft.com/office/drawing/2017/decorative" val="1"/>
              </a:ext>
            </a:extLst>
          </p:cNvPr>
          <p:cNvSpPr/>
          <p:nvPr/>
        </p:nvSpPr>
        <p:spPr>
          <a:xfrm>
            <a:off x="940611" y="5131690"/>
            <a:ext cx="274320" cy="274320"/>
          </a:xfrm>
          <a:prstGeom prst="ellipse">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a:lstStyle/>
          <a:p>
            <a:endParaRPr lang="en-US" sz="2400">
              <a:solidFill>
                <a:schemeClr val="bg1"/>
              </a:solidFill>
              <a:latin typeface="+mj-lt"/>
            </a:endParaRPr>
          </a:p>
        </p:txBody>
      </p:sp>
      <p:sp>
        <p:nvSpPr>
          <p:cNvPr id="40" name="Text 18">
            <a:extLst>
              <a:ext uri="{FF2B5EF4-FFF2-40B4-BE49-F238E27FC236}">
                <a16:creationId xmlns:a16="http://schemas.microsoft.com/office/drawing/2014/main" id="{0618C9C0-29C1-9116-D906-4612A2D55646}"/>
              </a:ext>
            </a:extLst>
          </p:cNvPr>
          <p:cNvSpPr/>
          <p:nvPr/>
        </p:nvSpPr>
        <p:spPr>
          <a:xfrm>
            <a:off x="940611" y="5131690"/>
            <a:ext cx="274320" cy="274320"/>
          </a:xfrm>
          <a:prstGeom prst="rect">
            <a:avLst/>
          </a:prstGeom>
          <a:solidFill>
            <a:srgbClr val="C00000"/>
          </a:solidFill>
          <a:ln/>
        </p:spPr>
        <p:style>
          <a:lnRef idx="2">
            <a:schemeClr val="accent2">
              <a:shade val="15000"/>
            </a:schemeClr>
          </a:lnRef>
          <a:fillRef idx="1">
            <a:schemeClr val="accent2"/>
          </a:fillRef>
          <a:effectRef idx="0">
            <a:schemeClr val="accent2"/>
          </a:effectRef>
          <a:fontRef idx="minor">
            <a:schemeClr val="lt1"/>
          </a:fontRef>
        </p:style>
        <p:txBody>
          <a:bodyPr wrap="square" lIns="0" tIns="0" rIns="0" bIns="0" rtlCol="0" anchor="ctr"/>
          <a:lstStyle/>
          <a:p>
            <a:pPr marL="0" indent="0" algn="ctr">
              <a:buNone/>
            </a:pPr>
            <a:r>
              <a:rPr lang="en-US" sz="2400" b="1">
                <a:solidFill>
                  <a:schemeClr val="bg1"/>
                </a:solidFill>
                <a:latin typeface="+mj-lt"/>
                <a:ea typeface="Calibri" pitchFamily="34" charset="-122"/>
                <a:cs typeface="Calibri" pitchFamily="34" charset="-120"/>
              </a:rPr>
              <a:t>5</a:t>
            </a:r>
            <a:endParaRPr lang="en-US" sz="2400">
              <a:solidFill>
                <a:schemeClr val="bg1"/>
              </a:solidFill>
              <a:latin typeface="+mj-lt"/>
            </a:endParaRPr>
          </a:p>
        </p:txBody>
      </p:sp>
      <p:sp>
        <p:nvSpPr>
          <p:cNvPr id="41" name="Text 19">
            <a:extLst>
              <a:ext uri="{FF2B5EF4-FFF2-40B4-BE49-F238E27FC236}">
                <a16:creationId xmlns:a16="http://schemas.microsoft.com/office/drawing/2014/main" id="{27C1AD8F-8BCE-6D86-0812-C5A3187366B7}"/>
              </a:ext>
            </a:extLst>
          </p:cNvPr>
          <p:cNvSpPr/>
          <p:nvPr/>
        </p:nvSpPr>
        <p:spPr>
          <a:xfrm>
            <a:off x="1489729" y="5131690"/>
            <a:ext cx="7763675" cy="438912"/>
          </a:xfrm>
          <a:prstGeom prst="rect">
            <a:avLst/>
          </a:prstGeom>
          <a:noFill/>
          <a:ln/>
        </p:spPr>
        <p:txBody>
          <a:bodyPr wrap="square" lIns="0" tIns="0" rIns="0" bIns="0" rtlCol="0" anchor="ctr"/>
          <a:lstStyle/>
          <a:p>
            <a:pPr marL="0" indent="0">
              <a:buNone/>
            </a:pPr>
            <a:r>
              <a:rPr lang="en-US" sz="2400">
                <a:latin typeface="Arial"/>
                <a:ea typeface="Calibri" pitchFamily="34" charset="-122"/>
                <a:cs typeface="Arial"/>
              </a:rPr>
              <a:t>No AI replaces the human heart of caregiving. The goal is to free workers for what only humans can do.</a:t>
            </a:r>
            <a:endParaRPr lang="en-US" sz="2400">
              <a:latin typeface="Arial"/>
              <a:cs typeface="Arial"/>
            </a:endParaRPr>
          </a:p>
        </p:txBody>
      </p:sp>
    </p:spTree>
    <p:extLst>
      <p:ext uri="{BB962C8B-B14F-4D97-AF65-F5344CB8AC3E}">
        <p14:creationId xmlns:p14="http://schemas.microsoft.com/office/powerpoint/2010/main" val="102204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descr="Webinar registration page for the - AI and the Direct Care Workforce:Perspectives on Adoption, Ethics, and What Comes Next">
            <a:extLst>
              <a:ext uri="{FF2B5EF4-FFF2-40B4-BE49-F238E27FC236}">
                <a16:creationId xmlns:a16="http://schemas.microsoft.com/office/drawing/2014/main" id="{BC15DFE9-3ECF-B890-C25A-D2F3B8BAF085}"/>
              </a:ext>
            </a:extLst>
          </p:cNvPr>
          <p:cNvSpPr>
            <a:spLocks noGrp="1"/>
          </p:cNvSpPr>
          <p:nvPr>
            <p:ph type="title"/>
          </p:nvPr>
        </p:nvSpPr>
        <p:spPr>
          <a:xfrm>
            <a:off x="413549" y="242699"/>
            <a:ext cx="11364902" cy="914958"/>
          </a:xfrm>
        </p:spPr>
        <p:txBody>
          <a:bodyPr>
            <a:normAutofit fontScale="90000"/>
          </a:bodyPr>
          <a:lstStyle/>
          <a:p>
            <a:br>
              <a:rPr lang="en-US"/>
            </a:br>
            <a:r>
              <a:rPr lang="en-US"/>
              <a:t>AI and the Direct Care Workforce:</a:t>
            </a:r>
            <a:br>
              <a:rPr lang="en-US"/>
            </a:br>
            <a:r>
              <a:rPr lang="en-US" i="1"/>
              <a:t>Perspectives on Adoption, Ethics, and What Comes Next</a:t>
            </a:r>
          </a:p>
        </p:txBody>
      </p:sp>
      <p:sp>
        <p:nvSpPr>
          <p:cNvPr id="10" name="Content Placeholder 9">
            <a:extLst>
              <a:ext uri="{FF2B5EF4-FFF2-40B4-BE49-F238E27FC236}">
                <a16:creationId xmlns:a16="http://schemas.microsoft.com/office/drawing/2014/main" id="{3F66B5A7-670F-29BC-9304-D5A41CE8536A}"/>
              </a:ext>
            </a:extLst>
          </p:cNvPr>
          <p:cNvSpPr>
            <a:spLocks noGrp="1"/>
          </p:cNvSpPr>
          <p:nvPr>
            <p:ph idx="1"/>
          </p:nvPr>
        </p:nvSpPr>
        <p:spPr>
          <a:xfrm>
            <a:off x="413549" y="1422066"/>
            <a:ext cx="11235526" cy="482600"/>
          </a:xfrm>
        </p:spPr>
        <p:txBody>
          <a:bodyPr/>
          <a:lstStyle/>
          <a:p>
            <a:pPr algn="ctr"/>
            <a:r>
              <a:rPr lang="en-US"/>
              <a:t>July 22, 2026 | 2:00 – 3:30 PM ET | Webinar</a:t>
            </a:r>
          </a:p>
        </p:txBody>
      </p:sp>
      <p:pic>
        <p:nvPicPr>
          <p:cNvPr id="18" name="Picture 17" descr="Link to register for the webinar: AI and the Direct Care Workforce:Perspectives on Adoption, Ethics, and What Comes Next">
            <a:hlinkClick r:id="rId3"/>
            <a:extLst>
              <a:ext uri="{FF2B5EF4-FFF2-40B4-BE49-F238E27FC236}">
                <a16:creationId xmlns:a16="http://schemas.microsoft.com/office/drawing/2014/main" id="{4C776873-BEEA-EDF7-728F-68C37C214306}"/>
              </a:ext>
            </a:extLst>
          </p:cNvPr>
          <p:cNvPicPr>
            <a:picLocks noChangeAspect="1"/>
          </p:cNvPicPr>
          <p:nvPr/>
        </p:nvPicPr>
        <p:blipFill>
          <a:blip r:embed="rId4"/>
          <a:stretch>
            <a:fillRect/>
          </a:stretch>
        </p:blipFill>
        <p:spPr>
          <a:xfrm>
            <a:off x="830021" y="2874680"/>
            <a:ext cx="2534004" cy="2400635"/>
          </a:xfrm>
          <a:prstGeom prst="rect">
            <a:avLst/>
          </a:prstGeom>
        </p:spPr>
      </p:pic>
      <p:sp>
        <p:nvSpPr>
          <p:cNvPr id="12" name="Text Placeholder 11">
            <a:extLst>
              <a:ext uri="{FF2B5EF4-FFF2-40B4-BE49-F238E27FC236}">
                <a16:creationId xmlns:a16="http://schemas.microsoft.com/office/drawing/2014/main" id="{89171531-53C4-A816-9F8F-30F0B29501ED}"/>
              </a:ext>
            </a:extLst>
          </p:cNvPr>
          <p:cNvSpPr>
            <a:spLocks noGrp="1"/>
          </p:cNvSpPr>
          <p:nvPr>
            <p:ph type="body" sz="quarter" idx="12"/>
          </p:nvPr>
        </p:nvSpPr>
        <p:spPr>
          <a:xfrm>
            <a:off x="4706288" y="2169075"/>
            <a:ext cx="6567488" cy="4406386"/>
          </a:xfrm>
        </p:spPr>
        <p:txBody>
          <a:bodyPr/>
          <a:lstStyle/>
          <a:p>
            <a:pPr algn="ctr"/>
            <a:r>
              <a:rPr lang="en-US" sz="2400" b="1" i="1">
                <a:solidFill>
                  <a:srgbClr val="005492"/>
                </a:solidFill>
              </a:rPr>
              <a:t>Featured Speakers</a:t>
            </a:r>
          </a:p>
          <a:p>
            <a:endParaRPr lang="en-US" sz="2000">
              <a:solidFill>
                <a:srgbClr val="005492"/>
              </a:solidFill>
            </a:endParaRPr>
          </a:p>
          <a:p>
            <a:r>
              <a:rPr lang="en-US" sz="2000">
                <a:solidFill>
                  <a:srgbClr val="005492"/>
                </a:solidFill>
              </a:rPr>
              <a:t>Robert Espinoza</a:t>
            </a:r>
          </a:p>
          <a:p>
            <a:r>
              <a:rPr lang="en-US" sz="2000">
                <a:solidFill>
                  <a:srgbClr val="005492"/>
                </a:solidFill>
              </a:rPr>
              <a:t>Founder &amp; CEO</a:t>
            </a:r>
          </a:p>
          <a:p>
            <a:r>
              <a:rPr lang="en-US" sz="2000" b="1" i="1">
                <a:solidFill>
                  <a:srgbClr val="005492"/>
                </a:solidFill>
              </a:rPr>
              <a:t>The CareWorks Project</a:t>
            </a:r>
            <a:br>
              <a:rPr lang="en-US" sz="2000">
                <a:solidFill>
                  <a:srgbClr val="005492"/>
                </a:solidFill>
              </a:rPr>
            </a:br>
            <a:endParaRPr lang="en-US" sz="2000">
              <a:solidFill>
                <a:srgbClr val="005492"/>
              </a:solidFill>
            </a:endParaRPr>
          </a:p>
          <a:p>
            <a:r>
              <a:rPr lang="en-US" sz="2000">
                <a:solidFill>
                  <a:srgbClr val="005492"/>
                </a:solidFill>
              </a:rPr>
              <a:t>Gabrielle Sedor</a:t>
            </a:r>
          </a:p>
          <a:p>
            <a:r>
              <a:rPr lang="en-US" sz="2000">
                <a:solidFill>
                  <a:srgbClr val="005492"/>
                </a:solidFill>
              </a:rPr>
              <a:t>Chief Operations Officer &amp; Foundation Director</a:t>
            </a:r>
          </a:p>
          <a:p>
            <a:r>
              <a:rPr lang="en-US" sz="2000" b="1" i="1">
                <a:solidFill>
                  <a:srgbClr val="005492"/>
                </a:solidFill>
              </a:rPr>
              <a:t>ANCOR</a:t>
            </a:r>
            <a:br>
              <a:rPr lang="en-US" sz="2000">
                <a:solidFill>
                  <a:srgbClr val="005492"/>
                </a:solidFill>
              </a:rPr>
            </a:br>
            <a:endParaRPr lang="en-US" sz="2000">
              <a:solidFill>
                <a:srgbClr val="005492"/>
              </a:solidFill>
            </a:endParaRPr>
          </a:p>
          <a:p>
            <a:r>
              <a:rPr lang="en-US" sz="2000">
                <a:solidFill>
                  <a:srgbClr val="005492"/>
                </a:solidFill>
              </a:rPr>
              <a:t>Kelly Cronin</a:t>
            </a:r>
            <a:br>
              <a:rPr lang="en-US" sz="2000">
                <a:solidFill>
                  <a:srgbClr val="005492"/>
                </a:solidFill>
              </a:rPr>
            </a:br>
            <a:r>
              <a:rPr lang="en-US" sz="2000">
                <a:solidFill>
                  <a:srgbClr val="005492"/>
                </a:solidFill>
              </a:rPr>
              <a:t>Deputy Administrator for Innovation and Partnership</a:t>
            </a:r>
          </a:p>
          <a:p>
            <a:r>
              <a:rPr lang="en-US" sz="2000" b="1" i="1">
                <a:solidFill>
                  <a:srgbClr val="005492"/>
                </a:solidFill>
              </a:rPr>
              <a:t>Administration for Community Living (ACL)</a:t>
            </a:r>
            <a:br>
              <a:rPr lang="en-US" sz="2000" b="1" i="1">
                <a:solidFill>
                  <a:srgbClr val="005492"/>
                </a:solidFill>
              </a:rPr>
            </a:br>
            <a:endParaRPr lang="en-US" sz="2000" b="1" i="1">
              <a:solidFill>
                <a:srgbClr val="005492"/>
              </a:solidFill>
            </a:endParaRPr>
          </a:p>
        </p:txBody>
      </p:sp>
    </p:spTree>
    <p:extLst>
      <p:ext uri="{BB962C8B-B14F-4D97-AF65-F5344CB8AC3E}">
        <p14:creationId xmlns:p14="http://schemas.microsoft.com/office/powerpoint/2010/main" val="375160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904CA0-CEC6-9A62-EA37-BD604C6EC126}"/>
              </a:ext>
            </a:extLst>
          </p:cNvPr>
          <p:cNvSpPr>
            <a:spLocks noGrp="1"/>
          </p:cNvSpPr>
          <p:nvPr>
            <p:ph type="title"/>
          </p:nvPr>
        </p:nvSpPr>
        <p:spPr/>
        <p:txBody>
          <a:bodyPr/>
          <a:lstStyle/>
          <a:p>
            <a:r>
              <a:rPr lang="en-US"/>
              <a:t>Direct Care Workforce Strategies Center</a:t>
            </a:r>
            <a:r>
              <a:rPr lang="en-US">
                <a:solidFill>
                  <a:schemeClr val="bg1"/>
                </a:solidFill>
              </a:rPr>
              <a:t>.</a:t>
            </a:r>
          </a:p>
        </p:txBody>
      </p:sp>
      <p:sp>
        <p:nvSpPr>
          <p:cNvPr id="8" name="Text Placeholder 7">
            <a:extLst>
              <a:ext uri="{FF2B5EF4-FFF2-40B4-BE49-F238E27FC236}">
                <a16:creationId xmlns:a16="http://schemas.microsoft.com/office/drawing/2014/main" id="{FC1DBBC7-F04B-DC6A-CDE1-14C05E5537D7}"/>
              </a:ext>
            </a:extLst>
          </p:cNvPr>
          <p:cNvSpPr>
            <a:spLocks noGrp="1"/>
          </p:cNvSpPr>
          <p:nvPr>
            <p:ph type="body" sz="quarter" idx="4294967295"/>
          </p:nvPr>
        </p:nvSpPr>
        <p:spPr>
          <a:xfrm>
            <a:off x="1947840" y="2480840"/>
            <a:ext cx="2428217" cy="1645730"/>
          </a:xfrm>
          <a:prstGeom prst="rect">
            <a:avLst/>
          </a:prstGeom>
        </p:spPr>
        <p:txBody>
          <a:bodyPr/>
          <a:lstStyle/>
          <a:p>
            <a:pPr marL="0" indent="0">
              <a:buNone/>
            </a:pPr>
            <a:r>
              <a:rPr lang="en-US" sz="2400" b="1"/>
              <a:t>Nicole Howell</a:t>
            </a:r>
          </a:p>
        </p:txBody>
      </p:sp>
      <p:sp>
        <p:nvSpPr>
          <p:cNvPr id="6" name="Text Placeholder 5">
            <a:extLst>
              <a:ext uri="{FF2B5EF4-FFF2-40B4-BE49-F238E27FC236}">
                <a16:creationId xmlns:a16="http://schemas.microsoft.com/office/drawing/2014/main" id="{E269251B-E4C1-D8EB-66DC-0C4E3ABD1986}"/>
              </a:ext>
            </a:extLst>
          </p:cNvPr>
          <p:cNvSpPr>
            <a:spLocks noGrp="1"/>
          </p:cNvSpPr>
          <p:nvPr>
            <p:ph type="body" sz="quarter" idx="11"/>
          </p:nvPr>
        </p:nvSpPr>
        <p:spPr>
          <a:xfrm>
            <a:off x="4572000" y="2481263"/>
            <a:ext cx="4128655" cy="1644650"/>
          </a:xfrm>
        </p:spPr>
        <p:txBody>
          <a:bodyPr/>
          <a:lstStyle/>
          <a:p>
            <a:r>
              <a:rPr lang="en-US" sz="1800"/>
              <a:t>Director, Direct Care Workforce Development-Strategies Center, National Council on Aging</a:t>
            </a:r>
          </a:p>
          <a:p>
            <a:endParaRPr lang="en-US" sz="1800"/>
          </a:p>
          <a:p>
            <a:r>
              <a:rPr lang="en-US" sz="1800"/>
              <a:t>nicole.howell@ncoa.org</a:t>
            </a:r>
          </a:p>
        </p:txBody>
      </p:sp>
    </p:spTree>
    <p:extLst>
      <p:ext uri="{BB962C8B-B14F-4D97-AF65-F5344CB8AC3E}">
        <p14:creationId xmlns:p14="http://schemas.microsoft.com/office/powerpoint/2010/main" val="62939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93040" y="338236"/>
            <a:ext cx="8046720" cy="5029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1D344F"/>
                </a:solidFill>
                <a:effectLst/>
                <a:uLnTx/>
                <a:uFillTx/>
                <a:latin typeface="Aptos Display"/>
                <a:ea typeface="Arial"/>
                <a:cs typeface="Arial"/>
                <a:sym typeface="Arial"/>
              </a:rPr>
              <a:t>Caregiver Action Network Team</a:t>
            </a:r>
          </a:p>
        </p:txBody>
      </p:sp>
      <p:sp>
        <p:nvSpPr>
          <p:cNvPr id="3" name="TextBox 2"/>
          <p:cNvSpPr txBox="1"/>
          <p:nvPr/>
        </p:nvSpPr>
        <p:spPr>
          <a:xfrm>
            <a:off x="520748" y="877824"/>
            <a:ext cx="3977371" cy="32316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sz="1500" b="0" i="0" u="none" strike="noStrike" kern="0" cap="none" spc="0" normalizeH="0" baseline="0" noProof="0">
                <a:ln>
                  <a:noFill/>
                </a:ln>
                <a:solidFill>
                  <a:srgbClr val="005470"/>
                </a:solidFill>
                <a:effectLst/>
                <a:uLnTx/>
                <a:uFillTx/>
                <a:latin typeface="Aptos"/>
                <a:cs typeface="Arial"/>
                <a:sym typeface="Arial"/>
              </a:rPr>
              <a:t>Supporting </a:t>
            </a:r>
            <a:r>
              <a:rPr kumimoji="0" lang="en-US" sz="1500" b="0" i="0" u="none" strike="noStrike" kern="0" cap="none" spc="0" normalizeH="0" baseline="0" noProof="0">
                <a:ln>
                  <a:noFill/>
                </a:ln>
                <a:solidFill>
                  <a:srgbClr val="005470"/>
                </a:solidFill>
                <a:effectLst/>
                <a:uLnTx/>
                <a:uFillTx/>
                <a:latin typeface="Aptos"/>
                <a:cs typeface="Arial"/>
                <a:sym typeface="Arial"/>
              </a:rPr>
              <a:t>ACL’s </a:t>
            </a:r>
            <a:r>
              <a:rPr kumimoji="0" sz="1500" b="0" i="0" u="none" strike="noStrike" kern="0" cap="none" spc="0" normalizeH="0" baseline="0" noProof="0">
                <a:ln>
                  <a:noFill/>
                </a:ln>
                <a:solidFill>
                  <a:srgbClr val="005470"/>
                </a:solidFill>
                <a:effectLst/>
                <a:uLnTx/>
                <a:uFillTx/>
                <a:latin typeface="Aptos"/>
                <a:cs typeface="Arial"/>
                <a:sym typeface="Arial"/>
              </a:rPr>
              <a:t>Caregiver AI Prize Challenge</a:t>
            </a:r>
          </a:p>
        </p:txBody>
      </p:sp>
      <p:sp>
        <p:nvSpPr>
          <p:cNvPr id="4" name="Rectangle 3">
            <a:extLst>
              <a:ext uri="{C183D7F6-B498-43B3-948B-1728B52AA6E4}">
                <adec:decorative xmlns:adec="http://schemas.microsoft.com/office/drawing/2017/decorative" val="1"/>
              </a:ext>
            </a:extLst>
          </p:cNvPr>
          <p:cNvSpPr/>
          <p:nvPr/>
        </p:nvSpPr>
        <p:spPr>
          <a:xfrm>
            <a:off x="594636" y="1307592"/>
            <a:ext cx="1097280" cy="41148"/>
          </a:xfrm>
          <a:prstGeom prst="rect">
            <a:avLst/>
          </a:prstGeom>
          <a:solidFill>
            <a:srgbClr val="F77D1C"/>
          </a:solidFill>
          <a:ln>
            <a:solidFill>
              <a:srgbClr val="F77D1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77389" y="219364"/>
            <a:ext cx="822960" cy="608990"/>
          </a:xfrm>
          <a:prstGeom prst="rect">
            <a:avLst/>
          </a:prstGeom>
        </p:spPr>
      </p:pic>
      <p:sp>
        <p:nvSpPr>
          <p:cNvPr id="6" name="Rounded Rectangle 5">
            <a:extLst>
              <a:ext uri="{C183D7F6-B498-43B3-948B-1728B52AA6E4}">
                <adec:decorative xmlns:adec="http://schemas.microsoft.com/office/drawing/2017/decorative" val="1"/>
              </a:ext>
            </a:extLst>
          </p:cNvPr>
          <p:cNvSpPr/>
          <p:nvPr/>
        </p:nvSpPr>
        <p:spPr>
          <a:xfrm>
            <a:off x="1184012" y="1673352"/>
            <a:ext cx="2103120" cy="3959860"/>
          </a:xfrm>
          <a:prstGeom prst="roundRect">
            <a:avLst/>
          </a:prstGeom>
          <a:solidFill>
            <a:srgbClr val="F5F9FB"/>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7" name="Picture 6" descr="Marvell Adams headshot"/>
          <p:cNvPicPr>
            <a:picLocks noChangeAspect="1"/>
          </p:cNvPicPr>
          <p:nvPr/>
        </p:nvPicPr>
        <p:blipFill>
          <a:blip r:embed="rId4"/>
          <a:stretch>
            <a:fillRect/>
          </a:stretch>
        </p:blipFill>
        <p:spPr>
          <a:xfrm>
            <a:off x="1536056" y="1975104"/>
            <a:ext cx="1399032" cy="1399032"/>
          </a:xfrm>
          <a:prstGeom prst="rect">
            <a:avLst/>
          </a:prstGeom>
        </p:spPr>
      </p:pic>
      <p:sp>
        <p:nvSpPr>
          <p:cNvPr id="8" name="TextBox 7"/>
          <p:cNvSpPr txBox="1"/>
          <p:nvPr/>
        </p:nvSpPr>
        <p:spPr>
          <a:xfrm>
            <a:off x="1248020" y="3575304"/>
            <a:ext cx="197510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600" b="1" i="0" u="none" strike="noStrike" kern="0" cap="none" spc="0" normalizeH="0" baseline="0" noProof="0">
                <a:ln>
                  <a:noFill/>
                </a:ln>
                <a:solidFill>
                  <a:srgbClr val="005470"/>
                </a:solidFill>
                <a:effectLst/>
                <a:uLnTx/>
                <a:uFillTx/>
                <a:latin typeface="Aptos"/>
                <a:cs typeface="Arial"/>
                <a:sym typeface="Arial"/>
              </a:rPr>
              <a:t>Marvell Adams Jr.</a:t>
            </a:r>
          </a:p>
        </p:txBody>
      </p:sp>
      <p:sp>
        <p:nvSpPr>
          <p:cNvPr id="9" name="TextBox 8"/>
          <p:cNvSpPr txBox="1"/>
          <p:nvPr/>
        </p:nvSpPr>
        <p:spPr>
          <a:xfrm>
            <a:off x="1321172" y="4087368"/>
            <a:ext cx="182879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b="0" i="0" u="none" strike="noStrike" kern="0" cap="none" spc="0" normalizeH="0" baseline="0" noProof="0">
                <a:ln>
                  <a:noFill/>
                </a:ln>
                <a:solidFill>
                  <a:srgbClr val="1D344F"/>
                </a:solidFill>
                <a:effectLst/>
                <a:uLnTx/>
                <a:uFillTx/>
                <a:latin typeface="Aptos"/>
                <a:cs typeface="Arial"/>
                <a:sym typeface="Arial"/>
              </a:rPr>
              <a:t>Chief Executive Officer</a:t>
            </a:r>
          </a:p>
        </p:txBody>
      </p:sp>
      <p:sp>
        <p:nvSpPr>
          <p:cNvPr id="16" name="Rounded Rectangle 15">
            <a:extLst>
              <a:ext uri="{C183D7F6-B498-43B3-948B-1728B52AA6E4}">
                <adec:decorative xmlns:adec="http://schemas.microsoft.com/office/drawing/2017/decorative" val="1"/>
              </a:ext>
            </a:extLst>
          </p:cNvPr>
          <p:cNvSpPr/>
          <p:nvPr/>
        </p:nvSpPr>
        <p:spPr>
          <a:xfrm>
            <a:off x="3640512" y="1673352"/>
            <a:ext cx="2103120" cy="3959860"/>
          </a:xfrm>
          <a:prstGeom prst="roundRect">
            <a:avLst/>
          </a:prstGeom>
          <a:solidFill>
            <a:srgbClr val="F5F9FB"/>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17" name="Picture 16" descr="Amera Bilal headshot"/>
          <p:cNvPicPr>
            <a:picLocks noChangeAspect="1"/>
          </p:cNvPicPr>
          <p:nvPr/>
        </p:nvPicPr>
        <p:blipFill>
          <a:blip r:embed="rId5"/>
          <a:stretch>
            <a:fillRect/>
          </a:stretch>
        </p:blipFill>
        <p:spPr>
          <a:xfrm>
            <a:off x="3992556" y="1975104"/>
            <a:ext cx="1399032" cy="1399032"/>
          </a:xfrm>
          <a:prstGeom prst="rect">
            <a:avLst/>
          </a:prstGeom>
        </p:spPr>
      </p:pic>
      <p:sp>
        <p:nvSpPr>
          <p:cNvPr id="18" name="TextBox 17"/>
          <p:cNvSpPr txBox="1"/>
          <p:nvPr/>
        </p:nvSpPr>
        <p:spPr>
          <a:xfrm>
            <a:off x="3704520" y="3575304"/>
            <a:ext cx="197510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600" b="1" i="0" u="none" strike="noStrike" kern="0" cap="none" spc="0" normalizeH="0" baseline="0" noProof="0">
                <a:ln>
                  <a:noFill/>
                </a:ln>
                <a:solidFill>
                  <a:srgbClr val="005470"/>
                </a:solidFill>
                <a:effectLst/>
                <a:uLnTx/>
                <a:uFillTx/>
                <a:latin typeface="Aptos"/>
                <a:cs typeface="Arial"/>
                <a:sym typeface="Arial"/>
              </a:rPr>
              <a:t>Amera Bilal</a:t>
            </a:r>
          </a:p>
        </p:txBody>
      </p:sp>
      <p:sp>
        <p:nvSpPr>
          <p:cNvPr id="19" name="TextBox 18"/>
          <p:cNvSpPr txBox="1"/>
          <p:nvPr/>
        </p:nvSpPr>
        <p:spPr>
          <a:xfrm>
            <a:off x="3777672" y="4087368"/>
            <a:ext cx="182879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b="0" i="0" u="none" strike="noStrike" kern="0" cap="none" spc="0" normalizeH="0" baseline="0" noProof="0">
                <a:ln>
                  <a:noFill/>
                </a:ln>
                <a:solidFill>
                  <a:srgbClr val="1D344F"/>
                </a:solidFill>
                <a:effectLst/>
                <a:uLnTx/>
                <a:uFillTx/>
                <a:latin typeface="Aptos"/>
                <a:cs typeface="Arial"/>
                <a:sym typeface="Arial"/>
              </a:rPr>
              <a:t>Vice President of Programs &amp; Policy</a:t>
            </a:r>
          </a:p>
        </p:txBody>
      </p:sp>
      <p:sp>
        <p:nvSpPr>
          <p:cNvPr id="21" name="Rounded Rectangle 20">
            <a:extLst>
              <a:ext uri="{C183D7F6-B498-43B3-948B-1728B52AA6E4}">
                <adec:decorative xmlns:adec="http://schemas.microsoft.com/office/drawing/2017/decorative" val="1"/>
              </a:ext>
            </a:extLst>
          </p:cNvPr>
          <p:cNvSpPr/>
          <p:nvPr/>
        </p:nvSpPr>
        <p:spPr>
          <a:xfrm>
            <a:off x="6092587" y="1673352"/>
            <a:ext cx="2103120" cy="3959860"/>
          </a:xfrm>
          <a:prstGeom prst="roundRect">
            <a:avLst/>
          </a:prstGeom>
          <a:solidFill>
            <a:srgbClr val="F5F9FB"/>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2" name="Picture 21" descr="Nichole Goble headshot"/>
          <p:cNvPicPr>
            <a:picLocks noChangeAspect="1"/>
          </p:cNvPicPr>
          <p:nvPr/>
        </p:nvPicPr>
        <p:blipFill>
          <a:blip r:embed="rId6"/>
          <a:stretch>
            <a:fillRect/>
          </a:stretch>
        </p:blipFill>
        <p:spPr>
          <a:xfrm>
            <a:off x="6444631" y="1975104"/>
            <a:ext cx="1399032" cy="1399032"/>
          </a:xfrm>
          <a:prstGeom prst="rect">
            <a:avLst/>
          </a:prstGeom>
        </p:spPr>
      </p:pic>
      <p:sp>
        <p:nvSpPr>
          <p:cNvPr id="23" name="TextBox 22"/>
          <p:cNvSpPr txBox="1"/>
          <p:nvPr/>
        </p:nvSpPr>
        <p:spPr>
          <a:xfrm>
            <a:off x="6156595" y="3575304"/>
            <a:ext cx="197510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600" b="1" i="0" u="none" strike="noStrike" kern="0" cap="none" spc="0" normalizeH="0" baseline="0" noProof="0">
                <a:ln>
                  <a:noFill/>
                </a:ln>
                <a:solidFill>
                  <a:srgbClr val="005470"/>
                </a:solidFill>
                <a:effectLst/>
                <a:uLnTx/>
                <a:uFillTx/>
                <a:latin typeface="Aptos"/>
                <a:cs typeface="Arial"/>
                <a:sym typeface="Arial"/>
              </a:rPr>
              <a:t>Nichole Goble</a:t>
            </a:r>
          </a:p>
        </p:txBody>
      </p:sp>
      <p:sp>
        <p:nvSpPr>
          <p:cNvPr id="24" name="TextBox 23"/>
          <p:cNvSpPr txBox="1"/>
          <p:nvPr/>
        </p:nvSpPr>
        <p:spPr>
          <a:xfrm>
            <a:off x="6229747" y="4087368"/>
            <a:ext cx="1828799" cy="7498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b="0" i="0" u="none" strike="noStrike" kern="0" cap="none" spc="0" normalizeH="0" baseline="0" noProof="0">
                <a:ln>
                  <a:noFill/>
                </a:ln>
                <a:solidFill>
                  <a:srgbClr val="1D344F"/>
                </a:solidFill>
                <a:effectLst/>
                <a:uLnTx/>
                <a:uFillTx/>
                <a:latin typeface="Aptos"/>
                <a:cs typeface="Arial"/>
                <a:sym typeface="Arial"/>
              </a:rPr>
              <a:t>Director of Community Initiatives</a:t>
            </a:r>
          </a:p>
        </p:txBody>
      </p:sp>
      <p:sp>
        <p:nvSpPr>
          <p:cNvPr id="26" name="Rounded Rectangle 25">
            <a:extLst>
              <a:ext uri="{C183D7F6-B498-43B3-948B-1728B52AA6E4}">
                <adec:decorative xmlns:adec="http://schemas.microsoft.com/office/drawing/2017/decorative" val="1"/>
              </a:ext>
            </a:extLst>
          </p:cNvPr>
          <p:cNvSpPr/>
          <p:nvPr/>
        </p:nvSpPr>
        <p:spPr>
          <a:xfrm>
            <a:off x="8544654" y="1673352"/>
            <a:ext cx="2103120" cy="3959860"/>
          </a:xfrm>
          <a:prstGeom prst="roundRect">
            <a:avLst/>
          </a:prstGeom>
          <a:solidFill>
            <a:srgbClr val="F5F9FB"/>
          </a:solidFill>
          <a:ln w="127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7" name="Picture 26" descr="Tal Shechtman headsht"/>
          <p:cNvPicPr>
            <a:picLocks noChangeAspect="1"/>
          </p:cNvPicPr>
          <p:nvPr/>
        </p:nvPicPr>
        <p:blipFill>
          <a:blip r:embed="rId7"/>
          <a:stretch>
            <a:fillRect/>
          </a:stretch>
        </p:blipFill>
        <p:spPr>
          <a:xfrm>
            <a:off x="8896698" y="1975104"/>
            <a:ext cx="1399032" cy="1399032"/>
          </a:xfrm>
          <a:prstGeom prst="rect">
            <a:avLst/>
          </a:prstGeom>
        </p:spPr>
      </p:pic>
      <p:sp>
        <p:nvSpPr>
          <p:cNvPr id="28" name="TextBox 27"/>
          <p:cNvSpPr txBox="1"/>
          <p:nvPr/>
        </p:nvSpPr>
        <p:spPr>
          <a:xfrm>
            <a:off x="8608662" y="3575304"/>
            <a:ext cx="1975103"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sz="1600" b="1" i="0" u="none" strike="noStrike" kern="0" cap="none" spc="0" normalizeH="0" baseline="0" noProof="0">
                <a:ln>
                  <a:noFill/>
                </a:ln>
                <a:solidFill>
                  <a:srgbClr val="005470"/>
                </a:solidFill>
                <a:effectLst/>
                <a:uLnTx/>
                <a:uFillTx/>
                <a:latin typeface="Aptos"/>
                <a:cs typeface="Arial"/>
                <a:sym typeface="Arial"/>
              </a:rPr>
              <a:t>Tal Shechtman</a:t>
            </a:r>
          </a:p>
        </p:txBody>
      </p:sp>
      <p:sp>
        <p:nvSpPr>
          <p:cNvPr id="29" name="TextBox 28"/>
          <p:cNvSpPr txBox="1"/>
          <p:nvPr/>
        </p:nvSpPr>
        <p:spPr>
          <a:xfrm>
            <a:off x="8681814" y="4087368"/>
            <a:ext cx="1828799" cy="74980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b="0" i="0" u="none" strike="noStrike" kern="0" cap="none" spc="0" normalizeH="0" baseline="0" noProof="0">
                <a:ln>
                  <a:noFill/>
                </a:ln>
                <a:solidFill>
                  <a:srgbClr val="1D344F"/>
                </a:solidFill>
                <a:effectLst/>
                <a:uLnTx/>
                <a:uFillTx/>
                <a:latin typeface="Aptos"/>
                <a:cs typeface="Arial"/>
                <a:sym typeface="Arial"/>
              </a:rPr>
              <a:t>Business Development Associate</a:t>
            </a:r>
          </a:p>
        </p:txBody>
      </p:sp>
      <p:sp>
        <p:nvSpPr>
          <p:cNvPr id="34" name="Rounded Rectangle 33">
            <a:extLst>
              <a:ext uri="{C183D7F6-B498-43B3-948B-1728B52AA6E4}">
                <adec:decorative xmlns:adec="http://schemas.microsoft.com/office/drawing/2017/decorative" val="1"/>
              </a:ext>
            </a:extLst>
          </p:cNvPr>
          <p:cNvSpPr/>
          <p:nvPr/>
        </p:nvSpPr>
        <p:spPr>
          <a:xfrm>
            <a:off x="1321172" y="5872887"/>
            <a:ext cx="9189441" cy="632106"/>
          </a:xfrm>
          <a:prstGeom prst="roundRect">
            <a:avLst/>
          </a:prstGeom>
          <a:solidFill>
            <a:srgbClr val="DEEEF6"/>
          </a:solidFill>
          <a:ln>
            <a:solidFill>
              <a:srgbClr val="DEEEF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35" name="TextBox 34"/>
          <p:cNvSpPr txBox="1"/>
          <p:nvPr/>
        </p:nvSpPr>
        <p:spPr>
          <a:xfrm>
            <a:off x="1536056" y="5920876"/>
            <a:ext cx="841316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5470"/>
                </a:solidFill>
                <a:effectLst/>
                <a:uLnTx/>
                <a:uFillTx/>
                <a:latin typeface="Aptos"/>
                <a:cs typeface="Arial"/>
                <a:sym typeface="Arial"/>
              </a:rPr>
              <a:t>Caregiver Action Network with over 30 years of experience supports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5470"/>
                </a:solidFill>
                <a:effectLst/>
                <a:uLnTx/>
                <a:uFillTx/>
                <a:latin typeface="Aptos"/>
                <a:cs typeface="Arial"/>
                <a:sym typeface="Arial"/>
              </a:rPr>
              <a:t>ACL’s Caregiver AI Prize Challenge with caregiver insight, guidance and actionable knowledge.</a:t>
            </a:r>
            <a:endParaRPr kumimoji="0" sz="1600" b="0" i="0" u="none" strike="noStrike" kern="0" cap="none" spc="0" normalizeH="0" baseline="0" noProof="0">
              <a:ln>
                <a:noFill/>
              </a:ln>
              <a:solidFill>
                <a:srgbClr val="005470"/>
              </a:solidFill>
              <a:effectLst/>
              <a:uLnTx/>
              <a:uFillTx/>
              <a:latin typeface="Aptos"/>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3E83-8F47-74BD-8C39-86E29E2751FC}"/>
              </a:ext>
            </a:extLst>
          </p:cNvPr>
          <p:cNvSpPr>
            <a:spLocks noGrp="1"/>
          </p:cNvSpPr>
          <p:nvPr>
            <p:ph type="title"/>
          </p:nvPr>
        </p:nvSpPr>
        <p:spPr>
          <a:xfrm>
            <a:off x="838199" y="620114"/>
            <a:ext cx="10150583" cy="554226"/>
          </a:xfrm>
        </p:spPr>
        <p:txBody>
          <a:bodyPr>
            <a:normAutofit/>
          </a:bodyPr>
          <a:lstStyle/>
          <a:p>
            <a:r>
              <a:rPr lang="en-US"/>
              <a:t>ACL Caregiver AI Prize Challenge </a:t>
            </a:r>
          </a:p>
        </p:txBody>
      </p:sp>
      <p:sp>
        <p:nvSpPr>
          <p:cNvPr id="3" name="Table Placeholder 2">
            <a:extLst>
              <a:ext uri="{FF2B5EF4-FFF2-40B4-BE49-F238E27FC236}">
                <a16:creationId xmlns:a16="http://schemas.microsoft.com/office/drawing/2014/main" id="{8AE60376-19C9-2D3B-25DF-1C91AFC73504}"/>
              </a:ext>
            </a:extLst>
          </p:cNvPr>
          <p:cNvSpPr>
            <a:spLocks noGrp="1"/>
          </p:cNvSpPr>
          <p:nvPr>
            <p:ph type="tbl" sz="quarter" idx="10"/>
          </p:nvPr>
        </p:nvSpPr>
        <p:spPr>
          <a:xfrm>
            <a:off x="838199" y="1416648"/>
            <a:ext cx="10783888" cy="4821238"/>
          </a:xfrm>
        </p:spPr>
        <p:txBody>
          <a:bodyPr>
            <a:normAutofit fontScale="92500" lnSpcReduction="10000"/>
          </a:bodyPr>
          <a:lstStyle/>
          <a:p>
            <a:pPr marL="228600" indent="0"/>
            <a:r>
              <a:rPr lang="en-US" sz="2000" b="1">
                <a:ea typeface="+mj-lt"/>
                <a:cs typeface="+mj-lt"/>
              </a:rPr>
              <a:t>The Problem:</a:t>
            </a:r>
            <a:r>
              <a:rPr lang="en-US" sz="2000">
                <a:ea typeface="+mj-lt"/>
                <a:cs typeface="+mj-lt"/>
              </a:rPr>
              <a:t> Demand for home care is surging — the US will need almost 800,000  additional direct care workers by 2034. Caregivers face growing physical, emotional, and financial strain, and AI has limited best practices for responsible use as a tool to support caregiving.</a:t>
            </a:r>
            <a:endParaRPr lang="en-US"/>
          </a:p>
          <a:p>
            <a:pPr marL="228600" indent="0"/>
            <a:endParaRPr lang="en-US" sz="2000" b="1">
              <a:ea typeface="+mj-lt"/>
              <a:cs typeface="+mj-lt"/>
            </a:endParaRPr>
          </a:p>
          <a:p>
            <a:pPr marL="228600" indent="0"/>
            <a:r>
              <a:rPr lang="en-US" sz="2000" b="1">
                <a:ea typeface="+mj-lt"/>
                <a:cs typeface="+mj-lt"/>
              </a:rPr>
              <a:t>The Goal:</a:t>
            </a:r>
            <a:r>
              <a:rPr lang="en-US" sz="2000">
                <a:ea typeface="+mj-lt"/>
                <a:cs typeface="+mj-lt"/>
              </a:rPr>
              <a:t> Drive innovation in affordable, user-centered AI tools that improve care quality, reduce caregiver burden, and extend the direct care workforce — supplementing, not replacing, human connection.</a:t>
            </a:r>
            <a:endParaRPr lang="en-US"/>
          </a:p>
          <a:p>
            <a:pPr marL="228600" indent="0"/>
            <a:endParaRPr lang="en-US" sz="2000" b="1">
              <a:ea typeface="+mj-lt"/>
              <a:cs typeface="+mj-lt"/>
            </a:endParaRPr>
          </a:p>
          <a:p>
            <a:pPr marL="228600" indent="0"/>
            <a:r>
              <a:rPr lang="en-US" sz="2000" b="1">
                <a:ea typeface="+mj-lt"/>
                <a:cs typeface="+mj-lt"/>
              </a:rPr>
              <a:t>How It Works — Two Tracks, Three Phases:</a:t>
            </a:r>
            <a:endParaRPr lang="en-US"/>
          </a:p>
          <a:p>
            <a:pPr>
              <a:buChar char="•"/>
            </a:pPr>
            <a:r>
              <a:rPr lang="en-US" sz="2000">
                <a:ea typeface="+mj-lt"/>
                <a:cs typeface="+mj-lt"/>
              </a:rPr>
              <a:t>Track 1: AI Tools for Caregivers</a:t>
            </a:r>
            <a:endParaRPr lang="en-US"/>
          </a:p>
          <a:p>
            <a:pPr>
              <a:buChar char="•"/>
            </a:pPr>
            <a:r>
              <a:rPr lang="en-US" sz="2000">
                <a:ea typeface="+mj-lt"/>
                <a:cs typeface="+mj-lt"/>
              </a:rPr>
              <a:t>Track 2: AI Tools for Extending the Caregiver Workforce</a:t>
            </a:r>
            <a:endParaRPr lang="en-US"/>
          </a:p>
          <a:p>
            <a:pPr>
              <a:buChar char="•"/>
            </a:pPr>
            <a:r>
              <a:rPr lang="en-US" sz="2000">
                <a:ea typeface="+mj-lt"/>
                <a:cs typeface="+mj-lt"/>
              </a:rPr>
              <a:t>Each track runs through Phase 1 (Design) → Phase 2 (Implementation &amp; Testing) → Phase 3 (Promise of Sustainability)</a:t>
            </a:r>
            <a:endParaRPr lang="en-US"/>
          </a:p>
          <a:p>
            <a:pPr>
              <a:buChar char="•"/>
            </a:pPr>
            <a:r>
              <a:rPr lang="en-US" sz="2000">
                <a:ea typeface="+mj-lt"/>
                <a:cs typeface="+mj-lt"/>
              </a:rPr>
              <a:t>Advancement to Phases 2 and 3 requires winning the prior phase</a:t>
            </a:r>
            <a:endParaRPr lang="en-US"/>
          </a:p>
          <a:p>
            <a:pPr marL="571500" indent="-342900">
              <a:buChar char="•"/>
            </a:pPr>
            <a:endParaRPr lang="en-US" sz="2000"/>
          </a:p>
        </p:txBody>
      </p:sp>
    </p:spTree>
    <p:extLst>
      <p:ext uri="{BB962C8B-B14F-4D97-AF65-F5344CB8AC3E}">
        <p14:creationId xmlns:p14="http://schemas.microsoft.com/office/powerpoint/2010/main" val="3521095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E35BE-A869-BBBF-4D71-07D947E7850A}"/>
            </a:ext>
          </a:extLst>
        </p:cNvPr>
        <p:cNvGrpSpPr/>
        <p:nvPr/>
      </p:nvGrpSpPr>
      <p:grpSpPr>
        <a:xfrm>
          <a:off x="0" y="0"/>
          <a:ext cx="0" cy="0"/>
          <a:chOff x="0" y="0"/>
          <a:chExt cx="0" cy="0"/>
        </a:xfrm>
      </p:grpSpPr>
      <p:sp>
        <p:nvSpPr>
          <p:cNvPr id="18" name="TextBox 18">
            <a:extLst>
              <a:ext uri="{FF2B5EF4-FFF2-40B4-BE49-F238E27FC236}">
                <a16:creationId xmlns:a16="http://schemas.microsoft.com/office/drawing/2014/main" id="{B7504F34-46B9-E4DB-23D5-688FE46249FB}"/>
              </a:ext>
            </a:extLst>
          </p:cNvPr>
          <p:cNvSpPr txBox="1">
            <a:spLocks noGrp="1"/>
          </p:cNvSpPr>
          <p:nvPr>
            <p:ph type="title" idx="4294967295"/>
          </p:nvPr>
        </p:nvSpPr>
        <p:spPr>
          <a:xfrm>
            <a:off x="665152" y="415731"/>
            <a:ext cx="10841049" cy="5832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4946"/>
              </a:lnSpc>
              <a:spcBef>
                <a:spcPct val="0"/>
              </a:spcBef>
              <a:spcAft>
                <a:spcPts val="0"/>
              </a:spcAft>
              <a:buClrTx/>
              <a:buSzTx/>
              <a:buFont typeface="Arial"/>
              <a:buNone/>
              <a:tabLst/>
              <a:defRPr/>
            </a:pPr>
            <a:r>
              <a:rPr kumimoji="0" lang="en-US" sz="3533" b="1" i="0" u="none" strike="noStrike" kern="1200" cap="none" spc="0" normalizeH="0" baseline="0" noProof="0">
                <a:ln>
                  <a:noFill/>
                </a:ln>
                <a:solidFill>
                  <a:srgbClr val="000000"/>
                </a:solidFill>
                <a:effectLst/>
                <a:uLnTx/>
                <a:uFillTx/>
                <a:latin typeface="Montserrat Bold"/>
                <a:ea typeface="Montserrat Bold"/>
                <a:cs typeface="Montserrat Bold"/>
                <a:sym typeface="Montserrat Bold"/>
              </a:rPr>
              <a:t>Shaping the Future of Caregiving Technology</a:t>
            </a:r>
          </a:p>
        </p:txBody>
      </p:sp>
      <p:sp>
        <p:nvSpPr>
          <p:cNvPr id="7" name="TextBox 7">
            <a:extLst>
              <a:ext uri="{FF2B5EF4-FFF2-40B4-BE49-F238E27FC236}">
                <a16:creationId xmlns:a16="http://schemas.microsoft.com/office/drawing/2014/main" id="{06C64631-8E45-52DF-F8B1-65ED50A1DB7A}"/>
              </a:ext>
            </a:extLst>
          </p:cNvPr>
          <p:cNvSpPr txBox="1"/>
          <p:nvPr/>
        </p:nvSpPr>
        <p:spPr>
          <a:xfrm>
            <a:off x="685800" y="1193329"/>
            <a:ext cx="7663852" cy="333425"/>
          </a:xfrm>
          <a:prstGeom prst="rect">
            <a:avLst/>
          </a:prstGeom>
        </p:spPr>
        <p:txBody>
          <a:bodyPr lIns="0" tIns="0" rIns="0" bIns="0" rtlCol="0" anchor="t">
            <a:spAutoFit/>
          </a:bodyPr>
          <a:lstStyle/>
          <a:p>
            <a:pPr defTabSz="609630">
              <a:lnSpc>
                <a:spcPts val="2639"/>
              </a:lnSpc>
              <a:buClrTx/>
            </a:pPr>
            <a:r>
              <a:rPr lang="en-US" sz="2399" b="1" kern="1200">
                <a:solidFill>
                  <a:srgbClr val="024C68"/>
                </a:solidFill>
                <a:latin typeface="Montserrat Ultra-Bold"/>
                <a:ea typeface="Montserrat Ultra-Bold"/>
                <a:cs typeface="Montserrat Ultra-Bold"/>
                <a:sym typeface="Montserrat Ultra-Bold"/>
              </a:rPr>
              <a:t>Caregiver Tech Insights Survey</a:t>
            </a:r>
          </a:p>
        </p:txBody>
      </p:sp>
      <p:sp>
        <p:nvSpPr>
          <p:cNvPr id="17" name="TextBox 17">
            <a:extLst>
              <a:ext uri="{FF2B5EF4-FFF2-40B4-BE49-F238E27FC236}">
                <a16:creationId xmlns:a16="http://schemas.microsoft.com/office/drawing/2014/main" id="{74B78515-A22C-AF3F-EC0D-1326D0A48066}"/>
              </a:ext>
            </a:extLst>
          </p:cNvPr>
          <p:cNvSpPr txBox="1"/>
          <p:nvPr/>
        </p:nvSpPr>
        <p:spPr>
          <a:xfrm>
            <a:off x="685800" y="1510246"/>
            <a:ext cx="5054600" cy="258276"/>
          </a:xfrm>
          <a:prstGeom prst="rect">
            <a:avLst/>
          </a:prstGeom>
        </p:spPr>
        <p:txBody>
          <a:bodyPr wrap="square" lIns="0" tIns="0" rIns="0" bIns="0" rtlCol="0" anchor="t">
            <a:spAutoFit/>
          </a:bodyPr>
          <a:lstStyle/>
          <a:p>
            <a:pPr defTabSz="609630">
              <a:lnSpc>
                <a:spcPts val="2239"/>
              </a:lnSpc>
              <a:spcBef>
                <a:spcPct val="0"/>
              </a:spcBef>
              <a:buClrTx/>
            </a:pPr>
            <a:r>
              <a:rPr lang="en-US" sz="1599" kern="1200">
                <a:latin typeface="Open Sans Medium"/>
                <a:ea typeface="Open Sans Medium"/>
                <a:cs typeface="Open Sans Medium"/>
                <a:sym typeface="Open Sans Medium"/>
              </a:rPr>
              <a:t>www.caregiveraction.org/tech-insights-survey/</a:t>
            </a:r>
          </a:p>
        </p:txBody>
      </p:sp>
      <p:sp>
        <p:nvSpPr>
          <p:cNvPr id="9" name="TextBox 9">
            <a:extLst>
              <a:ext uri="{FF2B5EF4-FFF2-40B4-BE49-F238E27FC236}">
                <a16:creationId xmlns:a16="http://schemas.microsoft.com/office/drawing/2014/main" id="{47B0067C-529D-1088-4B30-08B9CA4660C8}"/>
              </a:ext>
            </a:extLst>
          </p:cNvPr>
          <p:cNvSpPr txBox="1"/>
          <p:nvPr/>
        </p:nvSpPr>
        <p:spPr>
          <a:xfrm>
            <a:off x="685800" y="1937077"/>
            <a:ext cx="3937000" cy="350802"/>
          </a:xfrm>
          <a:prstGeom prst="rect">
            <a:avLst/>
          </a:prstGeom>
        </p:spPr>
        <p:txBody>
          <a:bodyPr wrap="square" lIns="0" tIns="0" rIns="0" bIns="0" rtlCol="0" anchor="t">
            <a:spAutoFit/>
          </a:bodyPr>
          <a:lstStyle/>
          <a:p>
            <a:pPr defTabSz="609630">
              <a:lnSpc>
                <a:spcPts val="2987"/>
              </a:lnSpc>
              <a:spcBef>
                <a:spcPct val="0"/>
              </a:spcBef>
              <a:buClrTx/>
            </a:pPr>
            <a:r>
              <a:rPr lang="en-US" sz="2133" b="1" kern="1200">
                <a:solidFill>
                  <a:srgbClr val="F58020"/>
                </a:solidFill>
                <a:latin typeface="Montserrat Semi-Bold"/>
                <a:ea typeface="Montserrat Semi-Bold"/>
                <a:cs typeface="Montserrat Semi-Bold"/>
                <a:sym typeface="Montserrat Semi-Bold"/>
              </a:rPr>
              <a:t>Findings Report 2026</a:t>
            </a:r>
          </a:p>
        </p:txBody>
      </p:sp>
      <p:grpSp>
        <p:nvGrpSpPr>
          <p:cNvPr id="2" name="Group 2">
            <a:extLst>
              <a:ext uri="{FF2B5EF4-FFF2-40B4-BE49-F238E27FC236}">
                <a16:creationId xmlns:a16="http://schemas.microsoft.com/office/drawing/2014/main" id="{BC627577-9DC3-1B6E-D6CA-12CC259A7CBF}"/>
              </a:ext>
              <a:ext uri="{C183D7F6-B498-43B3-948B-1728B52AA6E4}">
                <adec:decorative xmlns:adec="http://schemas.microsoft.com/office/drawing/2017/decorative" val="1"/>
              </a:ext>
            </a:extLst>
          </p:cNvPr>
          <p:cNvGrpSpPr/>
          <p:nvPr/>
        </p:nvGrpSpPr>
        <p:grpSpPr>
          <a:xfrm>
            <a:off x="-364761" y="2899253"/>
            <a:ext cx="12471836" cy="2081763"/>
            <a:chOff x="0" y="0"/>
            <a:chExt cx="4927145" cy="822425"/>
          </a:xfrm>
        </p:grpSpPr>
        <p:sp>
          <p:nvSpPr>
            <p:cNvPr id="3" name="Freeform 3">
              <a:extLst>
                <a:ext uri="{FF2B5EF4-FFF2-40B4-BE49-F238E27FC236}">
                  <a16:creationId xmlns:a16="http://schemas.microsoft.com/office/drawing/2014/main" id="{36E15EAD-83B6-028C-C54B-AE2E9D306F69}"/>
                </a:ext>
              </a:extLst>
            </p:cNvPr>
            <p:cNvSpPr/>
            <p:nvPr/>
          </p:nvSpPr>
          <p:spPr>
            <a:xfrm>
              <a:off x="0" y="0"/>
              <a:ext cx="4927145" cy="822425"/>
            </a:xfrm>
            <a:custGeom>
              <a:avLst/>
              <a:gdLst/>
              <a:ahLst/>
              <a:cxnLst/>
              <a:rect l="l" t="t" r="r" b="b"/>
              <a:pathLst>
                <a:path w="4927145" h="822425">
                  <a:moveTo>
                    <a:pt x="14898" y="0"/>
                  </a:moveTo>
                  <a:lnTo>
                    <a:pt x="4912247" y="0"/>
                  </a:lnTo>
                  <a:cubicBezTo>
                    <a:pt x="4920475" y="0"/>
                    <a:pt x="4927145" y="6670"/>
                    <a:pt x="4927145" y="14898"/>
                  </a:cubicBezTo>
                  <a:lnTo>
                    <a:pt x="4927145" y="807527"/>
                  </a:lnTo>
                  <a:cubicBezTo>
                    <a:pt x="4927145" y="815755"/>
                    <a:pt x="4920475" y="822425"/>
                    <a:pt x="4912247" y="822425"/>
                  </a:cubicBezTo>
                  <a:lnTo>
                    <a:pt x="14898" y="822425"/>
                  </a:lnTo>
                  <a:cubicBezTo>
                    <a:pt x="6670" y="822425"/>
                    <a:pt x="0" y="815755"/>
                    <a:pt x="0" y="807527"/>
                  </a:cubicBezTo>
                  <a:lnTo>
                    <a:pt x="0" y="14898"/>
                  </a:lnTo>
                  <a:cubicBezTo>
                    <a:pt x="0" y="6670"/>
                    <a:pt x="6670" y="0"/>
                    <a:pt x="14898" y="0"/>
                  </a:cubicBezTo>
                  <a:close/>
                </a:path>
              </a:pathLst>
            </a:custGeom>
            <a:solidFill>
              <a:srgbClr val="D5E5ED"/>
            </a:solidFill>
          </p:spPr>
          <p:txBody>
            <a:bodyPr/>
            <a:lstStyle/>
            <a:p>
              <a:pPr defTabSz="609630">
                <a:buClrTx/>
              </a:pPr>
              <a:endParaRPr lang="en-US" sz="1200" kern="1200">
                <a:solidFill>
                  <a:srgbClr val="024C68"/>
                </a:solidFill>
                <a:latin typeface="Calibri"/>
                <a:ea typeface="+mn-ea"/>
                <a:cs typeface="+mn-cs"/>
              </a:endParaRPr>
            </a:p>
          </p:txBody>
        </p:sp>
        <p:sp>
          <p:nvSpPr>
            <p:cNvPr id="4" name="TextBox 4">
              <a:extLst>
                <a:ext uri="{FF2B5EF4-FFF2-40B4-BE49-F238E27FC236}">
                  <a16:creationId xmlns:a16="http://schemas.microsoft.com/office/drawing/2014/main" id="{3DD60AD4-E1F4-2152-9986-C283891AAAC0}"/>
                </a:ext>
              </a:extLst>
            </p:cNvPr>
            <p:cNvSpPr txBox="1"/>
            <p:nvPr/>
          </p:nvSpPr>
          <p:spPr>
            <a:xfrm>
              <a:off x="0" y="-76200"/>
              <a:ext cx="4927145" cy="898625"/>
            </a:xfrm>
            <a:prstGeom prst="rect">
              <a:avLst/>
            </a:prstGeom>
          </p:spPr>
          <p:txBody>
            <a:bodyPr lIns="33867" tIns="33867" rIns="33867" bIns="33867" rtlCol="0" anchor="ctr"/>
            <a:lstStyle/>
            <a:p>
              <a:pPr algn="ctr" defTabSz="609630">
                <a:lnSpc>
                  <a:spcPts val="1773"/>
                </a:lnSpc>
                <a:buClrTx/>
              </a:pPr>
              <a:endParaRPr sz="1200" kern="1200">
                <a:solidFill>
                  <a:srgbClr val="024C68"/>
                </a:solidFill>
                <a:latin typeface="Calibri"/>
                <a:ea typeface="+mn-ea"/>
                <a:cs typeface="+mn-cs"/>
              </a:endParaRPr>
            </a:p>
          </p:txBody>
        </p:sp>
      </p:grpSp>
      <p:sp>
        <p:nvSpPr>
          <p:cNvPr id="8" name="TextBox 8">
            <a:extLst>
              <a:ext uri="{FF2B5EF4-FFF2-40B4-BE49-F238E27FC236}">
                <a16:creationId xmlns:a16="http://schemas.microsoft.com/office/drawing/2014/main" id="{11FEF31E-CBEF-A6FC-E540-453E01940723}"/>
              </a:ext>
            </a:extLst>
          </p:cNvPr>
          <p:cNvSpPr txBox="1"/>
          <p:nvPr/>
        </p:nvSpPr>
        <p:spPr>
          <a:xfrm>
            <a:off x="1201427" y="3230741"/>
            <a:ext cx="10570320" cy="465320"/>
          </a:xfrm>
          <a:prstGeom prst="rect">
            <a:avLst/>
          </a:prstGeom>
        </p:spPr>
        <p:txBody>
          <a:bodyPr lIns="0" tIns="0" rIns="0" bIns="0" rtlCol="0" anchor="t">
            <a:spAutoFit/>
          </a:bodyPr>
          <a:lstStyle/>
          <a:p>
            <a:pPr defTabSz="609630">
              <a:lnSpc>
                <a:spcPts val="1867"/>
              </a:lnSpc>
              <a:spcBef>
                <a:spcPct val="0"/>
              </a:spcBef>
              <a:buClrTx/>
            </a:pPr>
            <a:r>
              <a:rPr lang="en-US" sz="1333" b="1" kern="1200">
                <a:latin typeface="Open Sans Semi-Bold"/>
                <a:ea typeface="Open Sans Semi-Bold"/>
                <a:cs typeface="Open Sans Semi-Bold"/>
                <a:sym typeface="Open Sans Semi-Bold"/>
              </a:rPr>
              <a:t>The survey was conducted via email outreach to CAN's email list. Responses were collected from 272 family caregivers and analyzed across themes of demographics, care burden, technology adoption, AI usage, barriers, and opportunities</a:t>
            </a:r>
          </a:p>
        </p:txBody>
      </p:sp>
      <p:sp>
        <p:nvSpPr>
          <p:cNvPr id="10" name="TextBox 10">
            <a:extLst>
              <a:ext uri="{FF2B5EF4-FFF2-40B4-BE49-F238E27FC236}">
                <a16:creationId xmlns:a16="http://schemas.microsoft.com/office/drawing/2014/main" id="{6067E675-DADE-2903-CE11-4A9446F185AD}"/>
              </a:ext>
            </a:extLst>
          </p:cNvPr>
          <p:cNvSpPr txBox="1"/>
          <p:nvPr/>
        </p:nvSpPr>
        <p:spPr>
          <a:xfrm>
            <a:off x="1201427" y="3975434"/>
            <a:ext cx="10570320" cy="708977"/>
          </a:xfrm>
          <a:prstGeom prst="rect">
            <a:avLst/>
          </a:prstGeom>
        </p:spPr>
        <p:txBody>
          <a:bodyPr lIns="0" tIns="0" rIns="0" bIns="0" rtlCol="0" anchor="t">
            <a:spAutoFit/>
          </a:bodyPr>
          <a:lstStyle/>
          <a:p>
            <a:pPr defTabSz="609630">
              <a:lnSpc>
                <a:spcPts val="1866"/>
              </a:lnSpc>
              <a:buClrTx/>
            </a:pPr>
            <a:r>
              <a:rPr lang="en-US" sz="1333" b="1" kern="1200">
                <a:solidFill>
                  <a:srgbClr val="027D9F"/>
                </a:solidFill>
                <a:latin typeface="Open Sans Semi-Bold"/>
                <a:ea typeface="Open Sans Semi-Bold"/>
                <a:cs typeface="Open Sans Semi-Bold"/>
                <a:sym typeface="Open Sans Semi-Bold"/>
              </a:rPr>
              <a:t>The survey reveals a caregiver community that is already digitally engaged, increasingly open to emerging technologies like AI, and actively searching for trusted solutions to reduce their substantial coordination burden. At the same time, significant barriers - particularly cost, lack of trust, and privacy concerns - continue to limit broader adoption.</a:t>
            </a:r>
          </a:p>
        </p:txBody>
      </p:sp>
      <p:sp>
        <p:nvSpPr>
          <p:cNvPr id="5" name="Freeform 5">
            <a:extLst>
              <a:ext uri="{FF2B5EF4-FFF2-40B4-BE49-F238E27FC236}">
                <a16:creationId xmlns:a16="http://schemas.microsoft.com/office/drawing/2014/main" id="{5C1AA1D6-D6DC-DD28-A300-3959A3083D9C}"/>
              </a:ext>
              <a:ext uri="{C183D7F6-B498-43B3-948B-1728B52AA6E4}">
                <adec:decorative xmlns:adec="http://schemas.microsoft.com/office/drawing/2017/decorative" val="1"/>
              </a:ext>
            </a:extLst>
          </p:cNvPr>
          <p:cNvSpPr/>
          <p:nvPr/>
        </p:nvSpPr>
        <p:spPr>
          <a:xfrm flipH="1">
            <a:off x="486104" y="2638577"/>
            <a:ext cx="2262040" cy="2262040"/>
          </a:xfrm>
          <a:custGeom>
            <a:avLst/>
            <a:gdLst/>
            <a:ahLst/>
            <a:cxnLst/>
            <a:rect l="l" t="t" r="r" b="b"/>
            <a:pathLst>
              <a:path w="3393060" h="3393060">
                <a:moveTo>
                  <a:pt x="3393060" y="0"/>
                </a:moveTo>
                <a:lnTo>
                  <a:pt x="0" y="0"/>
                </a:lnTo>
                <a:lnTo>
                  <a:pt x="0" y="3393060"/>
                </a:lnTo>
                <a:lnTo>
                  <a:pt x="3393060" y="3393060"/>
                </a:lnTo>
                <a:lnTo>
                  <a:pt x="339306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buClrTx/>
            </a:pPr>
            <a:endParaRPr lang="en-US" sz="1200" kern="1200">
              <a:solidFill>
                <a:srgbClr val="024C68"/>
              </a:solidFill>
              <a:latin typeface="Calibri"/>
              <a:ea typeface="+mn-ea"/>
              <a:cs typeface="+mn-cs"/>
            </a:endParaRPr>
          </a:p>
        </p:txBody>
      </p:sp>
      <p:sp>
        <p:nvSpPr>
          <p:cNvPr id="11" name="TextBox 11">
            <a:extLst>
              <a:ext uri="{FF2B5EF4-FFF2-40B4-BE49-F238E27FC236}">
                <a16:creationId xmlns:a16="http://schemas.microsoft.com/office/drawing/2014/main" id="{D5C216BE-B7B3-FA56-AA1D-5A91B754FA94}"/>
              </a:ext>
            </a:extLst>
          </p:cNvPr>
          <p:cNvSpPr txBox="1"/>
          <p:nvPr/>
        </p:nvSpPr>
        <p:spPr>
          <a:xfrm>
            <a:off x="1201428" y="5209617"/>
            <a:ext cx="1186173" cy="594971"/>
          </a:xfrm>
          <a:prstGeom prst="rect">
            <a:avLst/>
          </a:prstGeom>
        </p:spPr>
        <p:txBody>
          <a:bodyPr wrap="square" lIns="0" tIns="0" rIns="0" bIns="0" rtlCol="0" anchor="t">
            <a:spAutoFit/>
          </a:bodyPr>
          <a:lstStyle/>
          <a:p>
            <a:pPr defTabSz="609630">
              <a:lnSpc>
                <a:spcPts val="5040"/>
              </a:lnSpc>
              <a:spcBef>
                <a:spcPct val="0"/>
              </a:spcBef>
              <a:buClrTx/>
            </a:pPr>
            <a:r>
              <a:rPr lang="en-US" sz="3600" b="1" kern="1200">
                <a:solidFill>
                  <a:srgbClr val="F58020"/>
                </a:solidFill>
                <a:latin typeface="Montserrat Bold"/>
                <a:ea typeface="Montserrat Bold"/>
                <a:cs typeface="Montserrat Bold"/>
                <a:sym typeface="Montserrat Bold"/>
              </a:rPr>
              <a:t>272</a:t>
            </a:r>
          </a:p>
        </p:txBody>
      </p:sp>
      <p:sp>
        <p:nvSpPr>
          <p:cNvPr id="12" name="TextBox 12">
            <a:extLst>
              <a:ext uri="{FF2B5EF4-FFF2-40B4-BE49-F238E27FC236}">
                <a16:creationId xmlns:a16="http://schemas.microsoft.com/office/drawing/2014/main" id="{A47B28FA-53CE-0B54-CEC8-3E695AA967F7}"/>
              </a:ext>
            </a:extLst>
          </p:cNvPr>
          <p:cNvSpPr txBox="1"/>
          <p:nvPr/>
        </p:nvSpPr>
        <p:spPr>
          <a:xfrm>
            <a:off x="1201427" y="5791277"/>
            <a:ext cx="1909436" cy="221664"/>
          </a:xfrm>
          <a:prstGeom prst="rect">
            <a:avLst/>
          </a:prstGeom>
        </p:spPr>
        <p:txBody>
          <a:bodyPr lIns="0" tIns="0" rIns="0" bIns="0" rtlCol="0" anchor="t">
            <a:spAutoFit/>
          </a:bodyPr>
          <a:lstStyle/>
          <a:p>
            <a:pPr defTabSz="609630">
              <a:lnSpc>
                <a:spcPts val="1867"/>
              </a:lnSpc>
              <a:spcBef>
                <a:spcPct val="0"/>
              </a:spcBef>
              <a:buClrTx/>
            </a:pPr>
            <a:r>
              <a:rPr lang="en-US" sz="1333" b="1" kern="1200">
                <a:latin typeface="Open Sans Semi-Bold"/>
                <a:ea typeface="Open Sans Semi-Bold"/>
                <a:cs typeface="Open Sans Semi-Bold"/>
                <a:sym typeface="Open Sans Semi-Bold"/>
              </a:rPr>
              <a:t>Survey respondents</a:t>
            </a:r>
          </a:p>
        </p:txBody>
      </p:sp>
      <p:sp>
        <p:nvSpPr>
          <p:cNvPr id="13" name="TextBox 13">
            <a:extLst>
              <a:ext uri="{FF2B5EF4-FFF2-40B4-BE49-F238E27FC236}">
                <a16:creationId xmlns:a16="http://schemas.microsoft.com/office/drawing/2014/main" id="{833C3158-9CE5-189C-DE28-82AF58DCC0E7}"/>
              </a:ext>
            </a:extLst>
          </p:cNvPr>
          <p:cNvSpPr txBox="1"/>
          <p:nvPr/>
        </p:nvSpPr>
        <p:spPr>
          <a:xfrm>
            <a:off x="4189989" y="5209617"/>
            <a:ext cx="1347211" cy="594971"/>
          </a:xfrm>
          <a:prstGeom prst="rect">
            <a:avLst/>
          </a:prstGeom>
        </p:spPr>
        <p:txBody>
          <a:bodyPr wrap="square" lIns="0" tIns="0" rIns="0" bIns="0" rtlCol="0" anchor="t">
            <a:spAutoFit/>
          </a:bodyPr>
          <a:lstStyle/>
          <a:p>
            <a:pPr defTabSz="609630">
              <a:lnSpc>
                <a:spcPts val="5040"/>
              </a:lnSpc>
              <a:spcBef>
                <a:spcPct val="0"/>
              </a:spcBef>
              <a:buClrTx/>
            </a:pPr>
            <a:r>
              <a:rPr lang="en-US" sz="3600" b="1" kern="1200">
                <a:solidFill>
                  <a:srgbClr val="F58020"/>
                </a:solidFill>
                <a:latin typeface="Montserrat Bold"/>
                <a:ea typeface="Montserrat Bold"/>
                <a:cs typeface="Montserrat Bold"/>
                <a:sym typeface="Montserrat Bold"/>
              </a:rPr>
              <a:t>59%</a:t>
            </a:r>
          </a:p>
        </p:txBody>
      </p:sp>
      <p:sp>
        <p:nvSpPr>
          <p:cNvPr id="14" name="TextBox 14">
            <a:extLst>
              <a:ext uri="{FF2B5EF4-FFF2-40B4-BE49-F238E27FC236}">
                <a16:creationId xmlns:a16="http://schemas.microsoft.com/office/drawing/2014/main" id="{3F79F7CB-F1A4-B33A-500C-3850768A6F74}"/>
              </a:ext>
            </a:extLst>
          </p:cNvPr>
          <p:cNvSpPr txBox="1"/>
          <p:nvPr/>
        </p:nvSpPr>
        <p:spPr>
          <a:xfrm>
            <a:off x="4189989" y="5791278"/>
            <a:ext cx="2047699" cy="465320"/>
          </a:xfrm>
          <a:prstGeom prst="rect">
            <a:avLst/>
          </a:prstGeom>
        </p:spPr>
        <p:txBody>
          <a:bodyPr lIns="0" tIns="0" rIns="0" bIns="0" rtlCol="0" anchor="t">
            <a:spAutoFit/>
          </a:bodyPr>
          <a:lstStyle/>
          <a:p>
            <a:pPr defTabSz="609630">
              <a:lnSpc>
                <a:spcPts val="1867"/>
              </a:lnSpc>
              <a:spcBef>
                <a:spcPct val="0"/>
              </a:spcBef>
              <a:buClrTx/>
            </a:pPr>
            <a:r>
              <a:rPr lang="en-US" sz="1333" b="1" kern="1200">
                <a:latin typeface="Open Sans Semi-Bold"/>
                <a:ea typeface="Open Sans Semi-Bold"/>
                <a:cs typeface="Open Sans Semi-Bold"/>
                <a:sym typeface="Open Sans Semi-Bold"/>
              </a:rPr>
              <a:t>of respondents have tried or use AI regularly</a:t>
            </a:r>
          </a:p>
        </p:txBody>
      </p:sp>
      <p:sp>
        <p:nvSpPr>
          <p:cNvPr id="6" name="Freeform 6">
            <a:extLst>
              <a:ext uri="{FF2B5EF4-FFF2-40B4-BE49-F238E27FC236}">
                <a16:creationId xmlns:a16="http://schemas.microsoft.com/office/drawing/2014/main" id="{2815CB2D-0183-4FE2-DD00-CE93EE0F5D0F}"/>
              </a:ext>
              <a:ext uri="{C183D7F6-B498-43B3-948B-1728B52AA6E4}">
                <adec:decorative xmlns:adec="http://schemas.microsoft.com/office/drawing/2017/decorative" val="1"/>
              </a:ext>
            </a:extLst>
          </p:cNvPr>
          <p:cNvSpPr/>
          <p:nvPr/>
        </p:nvSpPr>
        <p:spPr>
          <a:xfrm>
            <a:off x="11400874" y="6085271"/>
            <a:ext cx="618673" cy="453230"/>
          </a:xfrm>
          <a:custGeom>
            <a:avLst/>
            <a:gdLst/>
            <a:ahLst/>
            <a:cxnLst/>
            <a:rect l="l" t="t" r="r" b="b"/>
            <a:pathLst>
              <a:path w="928009" h="679845">
                <a:moveTo>
                  <a:pt x="0" y="0"/>
                </a:moveTo>
                <a:lnTo>
                  <a:pt x="928009" y="0"/>
                </a:lnTo>
                <a:lnTo>
                  <a:pt x="928009" y="679845"/>
                </a:lnTo>
                <a:lnTo>
                  <a:pt x="0" y="679845"/>
                </a:lnTo>
                <a:lnTo>
                  <a:pt x="0" y="0"/>
                </a:lnTo>
                <a:close/>
              </a:path>
            </a:pathLst>
          </a:custGeom>
          <a:blipFill>
            <a:blip r:embed="rId4"/>
            <a:stretch>
              <a:fillRect/>
            </a:stretch>
          </a:blipFill>
        </p:spPr>
        <p:txBody>
          <a:bodyPr/>
          <a:lstStyle/>
          <a:p>
            <a:pPr defTabSz="609630">
              <a:buClrTx/>
            </a:pPr>
            <a:endParaRPr lang="en-US" sz="1200" kern="1200">
              <a:solidFill>
                <a:srgbClr val="024C68"/>
              </a:solidFill>
              <a:latin typeface="Calibri"/>
              <a:ea typeface="+mn-ea"/>
              <a:cs typeface="+mn-cs"/>
            </a:endParaRPr>
          </a:p>
        </p:txBody>
      </p:sp>
    </p:spTree>
    <p:extLst>
      <p:ext uri="{BB962C8B-B14F-4D97-AF65-F5344CB8AC3E}">
        <p14:creationId xmlns:p14="http://schemas.microsoft.com/office/powerpoint/2010/main" val="3327802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0"/>
          <p:cNvSpPr txBox="1">
            <a:spLocks noGrp="1"/>
          </p:cNvSpPr>
          <p:nvPr>
            <p:ph type="title" idx="4294967295"/>
          </p:nvPr>
        </p:nvSpPr>
        <p:spPr>
          <a:xfrm>
            <a:off x="286405" y="295754"/>
            <a:ext cx="4641195" cy="2857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2426"/>
              </a:lnSpc>
              <a:spcBef>
                <a:spcPct val="0"/>
              </a:spcBef>
              <a:spcAft>
                <a:spcPts val="0"/>
              </a:spcAft>
              <a:buClrTx/>
              <a:buSzTx/>
              <a:buFont typeface="Arial"/>
              <a:buNone/>
              <a:tabLst/>
              <a:defRPr/>
            </a:pPr>
            <a:r>
              <a:rPr kumimoji="0" lang="en-US" sz="1733" b="1" i="0" u="none" strike="noStrike" kern="1200" cap="none" spc="0" normalizeH="0" baseline="0" noProof="0">
                <a:ln>
                  <a:noFill/>
                </a:ln>
                <a:solidFill>
                  <a:srgbClr val="F58020"/>
                </a:solidFill>
                <a:effectLst/>
                <a:uLnTx/>
                <a:uFillTx/>
                <a:latin typeface="Montserrat Bold"/>
                <a:ea typeface="Montserrat Bold"/>
                <a:cs typeface="Montserrat Bold"/>
                <a:sym typeface="Montserrat Bold"/>
              </a:rPr>
              <a:t>Time Burden of Care Coordination</a:t>
            </a:r>
          </a:p>
        </p:txBody>
      </p:sp>
      <p:sp>
        <p:nvSpPr>
          <p:cNvPr id="14" name="TextBox 14"/>
          <p:cNvSpPr txBox="1"/>
          <p:nvPr/>
        </p:nvSpPr>
        <p:spPr>
          <a:xfrm>
            <a:off x="4170401" y="768654"/>
            <a:ext cx="2247688" cy="594971"/>
          </a:xfrm>
          <a:prstGeom prst="rect">
            <a:avLst/>
          </a:prstGeom>
        </p:spPr>
        <p:txBody>
          <a:bodyPr wrap="square" lIns="0" tIns="0" rIns="0" bIns="0" rtlCol="0" anchor="t">
            <a:spAutoFit/>
          </a:bodyPr>
          <a:lstStyle/>
          <a:p>
            <a:pPr defTabSz="609630">
              <a:lnSpc>
                <a:spcPts val="5040"/>
              </a:lnSpc>
              <a:spcBef>
                <a:spcPct val="0"/>
              </a:spcBef>
              <a:buClrTx/>
            </a:pPr>
            <a:r>
              <a:rPr lang="en-US" sz="3600" b="1" kern="1200">
                <a:solidFill>
                  <a:srgbClr val="F58020"/>
                </a:solidFill>
                <a:latin typeface="Montserrat Bold"/>
                <a:ea typeface="Montserrat Bold"/>
                <a:cs typeface="Montserrat Bold"/>
                <a:sym typeface="Montserrat Bold"/>
              </a:rPr>
              <a:t>37%</a:t>
            </a:r>
          </a:p>
        </p:txBody>
      </p:sp>
      <p:sp>
        <p:nvSpPr>
          <p:cNvPr id="15" name="TextBox 15"/>
          <p:cNvSpPr txBox="1"/>
          <p:nvPr/>
        </p:nvSpPr>
        <p:spPr>
          <a:xfrm>
            <a:off x="4170402" y="1327827"/>
            <a:ext cx="3570837" cy="416589"/>
          </a:xfrm>
          <a:prstGeom prst="rect">
            <a:avLst/>
          </a:prstGeom>
        </p:spPr>
        <p:txBody>
          <a:bodyPr lIns="0" tIns="0" rIns="0" bIns="0" rtlCol="0" anchor="t">
            <a:spAutoFit/>
          </a:bodyPr>
          <a:lstStyle/>
          <a:p>
            <a:pPr defTabSz="609630">
              <a:lnSpc>
                <a:spcPts val="1680"/>
              </a:lnSpc>
              <a:spcBef>
                <a:spcPct val="0"/>
              </a:spcBef>
              <a:buClrTx/>
            </a:pPr>
            <a:r>
              <a:rPr lang="en-US" sz="1300" b="1" kern="1200">
                <a:solidFill>
                  <a:srgbClr val="F58020"/>
                </a:solidFill>
                <a:latin typeface="Open Sans Semi-Bold"/>
                <a:ea typeface="Open Sans Semi-Bold"/>
                <a:cs typeface="Open Sans Semi-Bold"/>
                <a:sym typeface="Open Sans Semi-Bold"/>
              </a:rPr>
              <a:t>of respondents spend 11 or more hours per week just on care coordination tasks</a:t>
            </a:r>
          </a:p>
        </p:txBody>
      </p:sp>
      <p:sp>
        <p:nvSpPr>
          <p:cNvPr id="16" name="TextBox 16"/>
          <p:cNvSpPr txBox="1"/>
          <p:nvPr/>
        </p:nvSpPr>
        <p:spPr>
          <a:xfrm>
            <a:off x="4170401" y="1832145"/>
            <a:ext cx="3652079" cy="376385"/>
          </a:xfrm>
          <a:prstGeom prst="rect">
            <a:avLst/>
          </a:prstGeom>
        </p:spPr>
        <p:txBody>
          <a:bodyPr lIns="0" tIns="0" rIns="0" bIns="0" rtlCol="0" anchor="t">
            <a:spAutoFit/>
          </a:bodyPr>
          <a:lstStyle/>
          <a:p>
            <a:pPr defTabSz="609630">
              <a:lnSpc>
                <a:spcPts val="1493"/>
              </a:lnSpc>
              <a:spcBef>
                <a:spcPct val="0"/>
              </a:spcBef>
              <a:buClrTx/>
            </a:pPr>
            <a:r>
              <a:rPr lang="en-US" sz="1200" kern="1200">
                <a:latin typeface="Open Sans"/>
                <a:ea typeface="Open Sans"/>
                <a:cs typeface="Open Sans"/>
                <a:sym typeface="Open Sans"/>
              </a:rPr>
              <a:t>Equivalent to nearly a full day's work every week -- before providing any direct care.</a:t>
            </a:r>
          </a:p>
        </p:txBody>
      </p:sp>
      <p:pic>
        <p:nvPicPr>
          <p:cNvPr id="3" name="Picture 2" descr="Two charts summarizing caregiver coordination burden. Full chart data is available in Appendix A.">
            <a:extLst>
              <a:ext uri="{FF2B5EF4-FFF2-40B4-BE49-F238E27FC236}">
                <a16:creationId xmlns:a16="http://schemas.microsoft.com/office/drawing/2014/main" id="{16795E0C-1F7A-BDDF-3945-206DE51334B9}"/>
              </a:ext>
            </a:extLst>
          </p:cNvPr>
          <p:cNvPicPr>
            <a:picLocks noChangeAspect="1"/>
          </p:cNvPicPr>
          <p:nvPr/>
        </p:nvPicPr>
        <p:blipFill>
          <a:blip r:embed="rId3"/>
          <a:stretch>
            <a:fillRect/>
          </a:stretch>
        </p:blipFill>
        <p:spPr>
          <a:xfrm>
            <a:off x="589749" y="2303589"/>
            <a:ext cx="10732142" cy="3990784"/>
          </a:xfrm>
          <a:prstGeom prst="rect">
            <a:avLst/>
          </a:prstGeom>
        </p:spPr>
      </p:pic>
      <p:sp>
        <p:nvSpPr>
          <p:cNvPr id="6" name="Freeform 6">
            <a:extLst>
              <a:ext uri="{C183D7F6-B498-43B3-948B-1728B52AA6E4}">
                <adec:decorative xmlns:adec="http://schemas.microsoft.com/office/drawing/2017/decorative" val="1"/>
              </a:ext>
            </a:extLst>
          </p:cNvPr>
          <p:cNvSpPr/>
          <p:nvPr/>
        </p:nvSpPr>
        <p:spPr>
          <a:xfrm>
            <a:off x="11400874" y="6058995"/>
            <a:ext cx="618673" cy="453230"/>
          </a:xfrm>
          <a:custGeom>
            <a:avLst/>
            <a:gdLst/>
            <a:ahLst/>
            <a:cxnLst/>
            <a:rect l="l" t="t" r="r" b="b"/>
            <a:pathLst>
              <a:path w="928009" h="679845">
                <a:moveTo>
                  <a:pt x="0" y="0"/>
                </a:moveTo>
                <a:lnTo>
                  <a:pt x="928009" y="0"/>
                </a:lnTo>
                <a:lnTo>
                  <a:pt x="928009" y="679845"/>
                </a:lnTo>
                <a:lnTo>
                  <a:pt x="0" y="679845"/>
                </a:lnTo>
                <a:lnTo>
                  <a:pt x="0" y="0"/>
                </a:lnTo>
                <a:close/>
              </a:path>
            </a:pathLst>
          </a:custGeom>
          <a:blipFill>
            <a:blip r:embed="rId4"/>
            <a:stretch>
              <a:fillRect/>
            </a:stretch>
          </a:blipFill>
        </p:spPr>
        <p:txBody>
          <a:bodyPr/>
          <a:lstStyle/>
          <a:p>
            <a:pPr defTabSz="609630">
              <a:buClrTx/>
            </a:pPr>
            <a:endParaRPr lang="en-US" sz="1200" kern="1200">
              <a:solidFill>
                <a:srgbClr val="024C68"/>
              </a:solidFill>
              <a:latin typeface="Calibri"/>
              <a:ea typeface="+mn-ea"/>
              <a:cs typeface="+mn-cs"/>
            </a:endParaRPr>
          </a:p>
        </p:txBody>
      </p:sp>
    </p:spTree>
  </p:cSld>
  <p:clrMapOvr>
    <a:masterClrMapping/>
  </p:clrMapOvr>
  <p:transition>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0BA4A-5A2D-E399-17EA-10B0D51E0B5B}"/>
            </a:ext>
          </a:extLst>
        </p:cNvPr>
        <p:cNvGrpSpPr/>
        <p:nvPr/>
      </p:nvGrpSpPr>
      <p:grpSpPr>
        <a:xfrm>
          <a:off x="0" y="0"/>
          <a:ext cx="0" cy="0"/>
          <a:chOff x="0" y="0"/>
          <a:chExt cx="0" cy="0"/>
        </a:xfrm>
      </p:grpSpPr>
      <p:sp>
        <p:nvSpPr>
          <p:cNvPr id="12" name="TextBox 12">
            <a:extLst>
              <a:ext uri="{FF2B5EF4-FFF2-40B4-BE49-F238E27FC236}">
                <a16:creationId xmlns:a16="http://schemas.microsoft.com/office/drawing/2014/main" id="{513C1D6B-88B2-834A-07A8-884A22A73298}"/>
              </a:ext>
            </a:extLst>
          </p:cNvPr>
          <p:cNvSpPr txBox="1">
            <a:spLocks noGrp="1"/>
          </p:cNvSpPr>
          <p:nvPr>
            <p:ph type="title" idx="4294967295"/>
          </p:nvPr>
        </p:nvSpPr>
        <p:spPr>
          <a:xfrm>
            <a:off x="3393602" y="739060"/>
            <a:ext cx="4427628" cy="2857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2426"/>
              </a:lnSpc>
              <a:spcBef>
                <a:spcPct val="0"/>
              </a:spcBef>
              <a:spcAft>
                <a:spcPts val="0"/>
              </a:spcAft>
              <a:buClrTx/>
              <a:buSzTx/>
              <a:buFont typeface="Arial"/>
              <a:buNone/>
              <a:tabLst/>
              <a:defRPr/>
            </a:pPr>
            <a:r>
              <a:rPr kumimoji="0" lang="en-US" sz="1733" b="1" i="0" u="none" strike="noStrike" kern="1200" cap="none" spc="0" normalizeH="0" baseline="0" noProof="0">
                <a:ln>
                  <a:noFill/>
                </a:ln>
                <a:solidFill>
                  <a:srgbClr val="F58020"/>
                </a:solidFill>
                <a:effectLst/>
                <a:uLnTx/>
                <a:uFillTx/>
                <a:latin typeface="Montserrat Bold"/>
                <a:ea typeface="Montserrat Bold"/>
                <a:cs typeface="Montserrat Bold"/>
                <a:sym typeface="Montserrat Bold"/>
              </a:rPr>
              <a:t>How Organized Does Care Feel?</a:t>
            </a:r>
          </a:p>
        </p:txBody>
      </p:sp>
      <p:sp>
        <p:nvSpPr>
          <p:cNvPr id="3" name="TextBox 13">
            <a:extLst>
              <a:ext uri="{FF2B5EF4-FFF2-40B4-BE49-F238E27FC236}">
                <a16:creationId xmlns:a16="http://schemas.microsoft.com/office/drawing/2014/main" id="{8F6B9E2A-48A7-E333-DA74-F2765DF6289E}"/>
              </a:ext>
            </a:extLst>
          </p:cNvPr>
          <p:cNvSpPr txBox="1"/>
          <p:nvPr/>
        </p:nvSpPr>
        <p:spPr>
          <a:xfrm>
            <a:off x="3393599" y="1162226"/>
            <a:ext cx="5510704" cy="761106"/>
          </a:xfrm>
          <a:prstGeom prst="rect">
            <a:avLst/>
          </a:prstGeom>
        </p:spPr>
        <p:txBody>
          <a:bodyPr wrap="square" lIns="0" tIns="0" rIns="0" bIns="0" rtlCol="0" anchor="t">
            <a:spAutoFit/>
          </a:bodyPr>
          <a:lstStyle/>
          <a:p>
            <a:pPr defTabSz="609630">
              <a:lnSpc>
                <a:spcPts val="1493"/>
              </a:lnSpc>
              <a:spcBef>
                <a:spcPct val="0"/>
              </a:spcBef>
              <a:buClrTx/>
            </a:pPr>
            <a:r>
              <a:rPr lang="en-US" sz="1200" kern="1200">
                <a:latin typeface="Open Sans"/>
                <a:ea typeface="Open Sans"/>
                <a:cs typeface="Open Sans"/>
                <a:sym typeface="Open Sans"/>
              </a:rPr>
              <a:t>While the majority of caregivers describe their situation as at least somewhat organized, nearly one in three report feeling fragmented. The most commonly cited challenges were lack of time, information scattered across multiple systems, and too many providers involved in care.</a:t>
            </a:r>
          </a:p>
        </p:txBody>
      </p:sp>
      <p:pic>
        <p:nvPicPr>
          <p:cNvPr id="2" name="Picture 1" descr="Two charts summarizing caregivers' perceptions of care organization and coordination challenges. Full chart data is available in Appendix B.">
            <a:extLst>
              <a:ext uri="{FF2B5EF4-FFF2-40B4-BE49-F238E27FC236}">
                <a16:creationId xmlns:a16="http://schemas.microsoft.com/office/drawing/2014/main" id="{2AC0B8B7-CEB1-E1F4-C809-86BCD8245A34}"/>
              </a:ext>
            </a:extLst>
          </p:cNvPr>
          <p:cNvPicPr>
            <a:picLocks noChangeAspect="1"/>
          </p:cNvPicPr>
          <p:nvPr/>
        </p:nvPicPr>
        <p:blipFill>
          <a:blip r:embed="rId3"/>
          <a:stretch>
            <a:fillRect/>
          </a:stretch>
        </p:blipFill>
        <p:spPr>
          <a:xfrm>
            <a:off x="297101" y="2333420"/>
            <a:ext cx="10603128" cy="3979206"/>
          </a:xfrm>
          <a:prstGeom prst="rect">
            <a:avLst/>
          </a:prstGeom>
        </p:spPr>
      </p:pic>
      <p:sp>
        <p:nvSpPr>
          <p:cNvPr id="8" name="Freeform 8">
            <a:extLst>
              <a:ext uri="{FF2B5EF4-FFF2-40B4-BE49-F238E27FC236}">
                <a16:creationId xmlns:a16="http://schemas.microsoft.com/office/drawing/2014/main" id="{D7ADCBA6-2FC0-6D14-A7A2-3AE9070A73CF}"/>
              </a:ext>
              <a:ext uri="{C183D7F6-B498-43B3-948B-1728B52AA6E4}">
                <adec:decorative xmlns:adec="http://schemas.microsoft.com/office/drawing/2017/decorative" val="1"/>
              </a:ext>
            </a:extLst>
          </p:cNvPr>
          <p:cNvSpPr/>
          <p:nvPr/>
        </p:nvSpPr>
        <p:spPr>
          <a:xfrm>
            <a:off x="297101" y="761851"/>
            <a:ext cx="946463" cy="946463"/>
          </a:xfrm>
          <a:custGeom>
            <a:avLst/>
            <a:gdLst/>
            <a:ahLst/>
            <a:cxnLst/>
            <a:rect l="l" t="t" r="r" b="b"/>
            <a:pathLst>
              <a:path w="1419694" h="1419694">
                <a:moveTo>
                  <a:pt x="0" y="0"/>
                </a:moveTo>
                <a:lnTo>
                  <a:pt x="1419694" y="0"/>
                </a:lnTo>
                <a:lnTo>
                  <a:pt x="1419694" y="1419694"/>
                </a:lnTo>
                <a:lnTo>
                  <a:pt x="0" y="1419694"/>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buClrTx/>
            </a:pPr>
            <a:endParaRPr lang="en-US" sz="1200" kern="1200">
              <a:solidFill>
                <a:srgbClr val="024C68"/>
              </a:solidFill>
              <a:latin typeface="Calibri"/>
              <a:ea typeface="+mn-ea"/>
              <a:cs typeface="+mn-cs"/>
            </a:endParaRPr>
          </a:p>
        </p:txBody>
      </p:sp>
      <p:sp>
        <p:nvSpPr>
          <p:cNvPr id="6" name="Freeform 6">
            <a:extLst>
              <a:ext uri="{FF2B5EF4-FFF2-40B4-BE49-F238E27FC236}">
                <a16:creationId xmlns:a16="http://schemas.microsoft.com/office/drawing/2014/main" id="{DBC2A6C0-D422-7790-7B02-CA7EE3CEDF0B}"/>
              </a:ext>
              <a:ext uri="{C183D7F6-B498-43B3-948B-1728B52AA6E4}">
                <adec:decorative xmlns:adec="http://schemas.microsoft.com/office/drawing/2017/decorative" val="1"/>
              </a:ext>
            </a:extLst>
          </p:cNvPr>
          <p:cNvSpPr/>
          <p:nvPr/>
        </p:nvSpPr>
        <p:spPr>
          <a:xfrm>
            <a:off x="11400874" y="6045857"/>
            <a:ext cx="618673" cy="453230"/>
          </a:xfrm>
          <a:custGeom>
            <a:avLst/>
            <a:gdLst/>
            <a:ahLst/>
            <a:cxnLst/>
            <a:rect l="l" t="t" r="r" b="b"/>
            <a:pathLst>
              <a:path w="928009" h="679845">
                <a:moveTo>
                  <a:pt x="0" y="0"/>
                </a:moveTo>
                <a:lnTo>
                  <a:pt x="928009" y="0"/>
                </a:lnTo>
                <a:lnTo>
                  <a:pt x="928009" y="679845"/>
                </a:lnTo>
                <a:lnTo>
                  <a:pt x="0" y="679845"/>
                </a:lnTo>
                <a:lnTo>
                  <a:pt x="0" y="0"/>
                </a:lnTo>
                <a:close/>
              </a:path>
            </a:pathLst>
          </a:custGeom>
          <a:blipFill>
            <a:blip r:embed="rId5"/>
            <a:stretch>
              <a:fillRect/>
            </a:stretch>
          </a:blipFill>
        </p:spPr>
        <p:txBody>
          <a:bodyPr/>
          <a:lstStyle/>
          <a:p>
            <a:pPr defTabSz="609630">
              <a:buClrTx/>
            </a:pPr>
            <a:endParaRPr lang="en-US" sz="1200" kern="1200">
              <a:solidFill>
                <a:srgbClr val="024C68"/>
              </a:solidFill>
              <a:latin typeface="Calibri"/>
              <a:ea typeface="+mn-ea"/>
              <a:cs typeface="+mn-cs"/>
            </a:endParaRPr>
          </a:p>
        </p:txBody>
      </p:sp>
    </p:spTree>
    <p:extLst>
      <p:ext uri="{BB962C8B-B14F-4D97-AF65-F5344CB8AC3E}">
        <p14:creationId xmlns:p14="http://schemas.microsoft.com/office/powerpoint/2010/main" val="754073472"/>
      </p:ext>
    </p:extLst>
  </p:cSld>
  <p:clrMapOvr>
    <a:masterClrMapping/>
  </p:clrMapOvr>
  <p:transition>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a:off x="64057" y="588259"/>
            <a:ext cx="2262040" cy="2262040"/>
          </a:xfrm>
          <a:custGeom>
            <a:avLst/>
            <a:gdLst/>
            <a:ahLst/>
            <a:cxnLst/>
            <a:rect l="l" t="t" r="r" b="b"/>
            <a:pathLst>
              <a:path w="3393060" h="3393060">
                <a:moveTo>
                  <a:pt x="3393060" y="0"/>
                </a:moveTo>
                <a:lnTo>
                  <a:pt x="0" y="0"/>
                </a:lnTo>
                <a:lnTo>
                  <a:pt x="0" y="3393060"/>
                </a:lnTo>
                <a:lnTo>
                  <a:pt x="3393060" y="3393060"/>
                </a:lnTo>
                <a:lnTo>
                  <a:pt x="339306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pPr defTabSz="609630">
              <a:buClrTx/>
            </a:pPr>
            <a:endParaRPr lang="en-US" sz="1200" kern="1200">
              <a:solidFill>
                <a:srgbClr val="024C68"/>
              </a:solidFill>
              <a:latin typeface="Calibri"/>
              <a:ea typeface="+mn-ea"/>
              <a:cs typeface="+mn-cs"/>
            </a:endParaRPr>
          </a:p>
        </p:txBody>
      </p:sp>
      <p:grpSp>
        <p:nvGrpSpPr>
          <p:cNvPr id="7" name="Group 7">
            <a:extLst>
              <a:ext uri="{C183D7F6-B498-43B3-948B-1728B52AA6E4}">
                <adec:decorative xmlns:adec="http://schemas.microsoft.com/office/drawing/2017/decorative" val="1"/>
              </a:ext>
            </a:extLst>
          </p:cNvPr>
          <p:cNvGrpSpPr/>
          <p:nvPr/>
        </p:nvGrpSpPr>
        <p:grpSpPr>
          <a:xfrm>
            <a:off x="-566234" y="407339"/>
            <a:ext cx="2588917" cy="1465879"/>
            <a:chOff x="0" y="-76200"/>
            <a:chExt cx="1022782" cy="579113"/>
          </a:xfrm>
        </p:grpSpPr>
        <p:sp>
          <p:nvSpPr>
            <p:cNvPr id="8" name="Freeform 8"/>
            <p:cNvSpPr/>
            <p:nvPr/>
          </p:nvSpPr>
          <p:spPr>
            <a:xfrm>
              <a:off x="0" y="0"/>
              <a:ext cx="1022782" cy="502913"/>
            </a:xfrm>
            <a:custGeom>
              <a:avLst/>
              <a:gdLst/>
              <a:ahLst/>
              <a:cxnLst/>
              <a:rect l="l" t="t" r="r" b="b"/>
              <a:pathLst>
                <a:path w="1022782" h="502913">
                  <a:moveTo>
                    <a:pt x="49840" y="0"/>
                  </a:moveTo>
                  <a:lnTo>
                    <a:pt x="972942" y="0"/>
                  </a:lnTo>
                  <a:cubicBezTo>
                    <a:pt x="986160" y="0"/>
                    <a:pt x="998837" y="5251"/>
                    <a:pt x="1008184" y="14598"/>
                  </a:cubicBezTo>
                  <a:cubicBezTo>
                    <a:pt x="1017531" y="23945"/>
                    <a:pt x="1022782" y="36622"/>
                    <a:pt x="1022782" y="49840"/>
                  </a:cubicBezTo>
                  <a:lnTo>
                    <a:pt x="1022782" y="453073"/>
                  </a:lnTo>
                  <a:cubicBezTo>
                    <a:pt x="1022782" y="466291"/>
                    <a:pt x="1017531" y="478968"/>
                    <a:pt x="1008184" y="488315"/>
                  </a:cubicBezTo>
                  <a:cubicBezTo>
                    <a:pt x="998837" y="497662"/>
                    <a:pt x="986160" y="502913"/>
                    <a:pt x="972942" y="502913"/>
                  </a:cubicBezTo>
                  <a:lnTo>
                    <a:pt x="49840" y="502913"/>
                  </a:lnTo>
                  <a:cubicBezTo>
                    <a:pt x="36622" y="502913"/>
                    <a:pt x="23945" y="497662"/>
                    <a:pt x="14598" y="488315"/>
                  </a:cubicBezTo>
                  <a:cubicBezTo>
                    <a:pt x="5251" y="478968"/>
                    <a:pt x="0" y="466291"/>
                    <a:pt x="0" y="453073"/>
                  </a:cubicBezTo>
                  <a:lnTo>
                    <a:pt x="0" y="49840"/>
                  </a:lnTo>
                  <a:cubicBezTo>
                    <a:pt x="0" y="36622"/>
                    <a:pt x="5251" y="23945"/>
                    <a:pt x="14598" y="14598"/>
                  </a:cubicBezTo>
                  <a:cubicBezTo>
                    <a:pt x="23945" y="5251"/>
                    <a:pt x="36622" y="0"/>
                    <a:pt x="49840" y="0"/>
                  </a:cubicBezTo>
                  <a:close/>
                </a:path>
              </a:pathLst>
            </a:custGeom>
            <a:solidFill>
              <a:srgbClr val="D5E5ED"/>
            </a:solidFill>
          </p:spPr>
          <p:txBody>
            <a:bodyPr/>
            <a:lstStyle/>
            <a:p>
              <a:pPr defTabSz="609630">
                <a:buClrTx/>
              </a:pPr>
              <a:endParaRPr lang="en-US" sz="1200" kern="1200">
                <a:solidFill>
                  <a:srgbClr val="024C68"/>
                </a:solidFill>
                <a:latin typeface="Calibri"/>
                <a:ea typeface="+mn-ea"/>
                <a:cs typeface="+mn-cs"/>
              </a:endParaRPr>
            </a:p>
          </p:txBody>
        </p:sp>
        <p:sp>
          <p:nvSpPr>
            <p:cNvPr id="9" name="TextBox 9"/>
            <p:cNvSpPr txBox="1"/>
            <p:nvPr/>
          </p:nvSpPr>
          <p:spPr>
            <a:xfrm>
              <a:off x="0" y="-76200"/>
              <a:ext cx="1022782" cy="579113"/>
            </a:xfrm>
            <a:prstGeom prst="rect">
              <a:avLst/>
            </a:prstGeom>
          </p:spPr>
          <p:txBody>
            <a:bodyPr lIns="33867" tIns="33867" rIns="33867" bIns="33867" rtlCol="0" anchor="ctr"/>
            <a:lstStyle/>
            <a:p>
              <a:pPr algn="ctr" defTabSz="609630">
                <a:lnSpc>
                  <a:spcPts val="1773"/>
                </a:lnSpc>
                <a:buClrTx/>
              </a:pPr>
              <a:endParaRPr sz="1200" kern="1200">
                <a:solidFill>
                  <a:srgbClr val="024C68"/>
                </a:solidFill>
                <a:latin typeface="Calibri"/>
                <a:ea typeface="+mn-ea"/>
                <a:cs typeface="+mn-cs"/>
              </a:endParaRPr>
            </a:p>
          </p:txBody>
        </p:sp>
      </p:grpSp>
      <p:sp>
        <p:nvSpPr>
          <p:cNvPr id="10" name="Freeform 10">
            <a:extLst>
              <a:ext uri="{C183D7F6-B498-43B3-948B-1728B52AA6E4}">
                <adec:decorative xmlns:adec="http://schemas.microsoft.com/office/drawing/2017/decorative" val="1"/>
              </a:ext>
            </a:extLst>
          </p:cNvPr>
          <p:cNvSpPr/>
          <p:nvPr/>
        </p:nvSpPr>
        <p:spPr>
          <a:xfrm>
            <a:off x="504860" y="700934"/>
            <a:ext cx="1023405" cy="1070228"/>
          </a:xfrm>
          <a:custGeom>
            <a:avLst/>
            <a:gdLst/>
            <a:ahLst/>
            <a:cxnLst/>
            <a:rect l="l" t="t" r="r" b="b"/>
            <a:pathLst>
              <a:path w="1535108" h="1605342">
                <a:moveTo>
                  <a:pt x="0" y="0"/>
                </a:moveTo>
                <a:lnTo>
                  <a:pt x="1535109" y="0"/>
                </a:lnTo>
                <a:lnTo>
                  <a:pt x="1535109" y="1605342"/>
                </a:lnTo>
                <a:lnTo>
                  <a:pt x="0" y="160534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buClrTx/>
            </a:pPr>
            <a:endParaRPr lang="en-US" sz="1200" kern="1200">
              <a:solidFill>
                <a:srgbClr val="024C68"/>
              </a:solidFill>
              <a:latin typeface="Calibri"/>
              <a:ea typeface="+mn-ea"/>
              <a:cs typeface="+mn-cs"/>
            </a:endParaRPr>
          </a:p>
        </p:txBody>
      </p:sp>
      <p:sp>
        <p:nvSpPr>
          <p:cNvPr id="11" name="TextBox 11"/>
          <p:cNvSpPr txBox="1">
            <a:spLocks noGrp="1"/>
          </p:cNvSpPr>
          <p:nvPr>
            <p:ph type="title" idx="4294967295"/>
          </p:nvPr>
        </p:nvSpPr>
        <p:spPr>
          <a:xfrm>
            <a:off x="2847932" y="765789"/>
            <a:ext cx="6496135" cy="30777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2426"/>
              </a:lnSpc>
              <a:spcBef>
                <a:spcPct val="0"/>
              </a:spcBef>
              <a:spcAft>
                <a:spcPts val="0"/>
              </a:spcAft>
              <a:buClrTx/>
              <a:buSzTx/>
              <a:buFont typeface="Arial"/>
              <a:buNone/>
              <a:tabLst/>
              <a:defRPr/>
            </a:pPr>
            <a:r>
              <a:rPr kumimoji="0" lang="en-US" sz="2000" b="1" i="0" u="none" strike="noStrike" kern="1200" cap="none" spc="0" normalizeH="0" baseline="0" noProof="0">
                <a:ln>
                  <a:noFill/>
                </a:ln>
                <a:solidFill>
                  <a:srgbClr val="F58020"/>
                </a:solidFill>
                <a:effectLst/>
                <a:uLnTx/>
                <a:uFillTx/>
                <a:latin typeface="Montserrat Bold"/>
                <a:ea typeface="Montserrat Bold"/>
                <a:cs typeface="Montserrat Bold"/>
                <a:sym typeface="Montserrat Bold"/>
              </a:rPr>
              <a:t>Technology Currently in Use</a:t>
            </a:r>
          </a:p>
        </p:txBody>
      </p:sp>
      <p:sp>
        <p:nvSpPr>
          <p:cNvPr id="3" name="Freeform 3">
            <a:extLst>
              <a:ext uri="{C183D7F6-B498-43B3-948B-1728B52AA6E4}">
                <adec:decorative xmlns:adec="http://schemas.microsoft.com/office/drawing/2017/decorative" val="1"/>
              </a:ext>
            </a:extLst>
          </p:cNvPr>
          <p:cNvSpPr/>
          <p:nvPr/>
        </p:nvSpPr>
        <p:spPr>
          <a:xfrm>
            <a:off x="11471895" y="6078183"/>
            <a:ext cx="618673" cy="453230"/>
          </a:xfrm>
          <a:custGeom>
            <a:avLst/>
            <a:gdLst/>
            <a:ahLst/>
            <a:cxnLst/>
            <a:rect l="l" t="t" r="r" b="b"/>
            <a:pathLst>
              <a:path w="928009" h="679845">
                <a:moveTo>
                  <a:pt x="0" y="0"/>
                </a:moveTo>
                <a:lnTo>
                  <a:pt x="928009" y="0"/>
                </a:lnTo>
                <a:lnTo>
                  <a:pt x="928009" y="679845"/>
                </a:lnTo>
                <a:lnTo>
                  <a:pt x="0" y="679845"/>
                </a:lnTo>
                <a:lnTo>
                  <a:pt x="0" y="0"/>
                </a:lnTo>
                <a:close/>
              </a:path>
            </a:pathLst>
          </a:custGeom>
          <a:blipFill>
            <a:blip r:embed="rId5"/>
            <a:stretch>
              <a:fillRect/>
            </a:stretch>
          </a:blipFill>
        </p:spPr>
        <p:txBody>
          <a:bodyPr/>
          <a:lstStyle/>
          <a:p>
            <a:pPr defTabSz="609630">
              <a:buClrTx/>
            </a:pPr>
            <a:endParaRPr lang="en-US" sz="1200" kern="1200">
              <a:solidFill>
                <a:srgbClr val="024C68"/>
              </a:solidFill>
              <a:latin typeface="Calibri"/>
              <a:ea typeface="+mn-ea"/>
              <a:cs typeface="+mn-cs"/>
            </a:endParaRPr>
          </a:p>
        </p:txBody>
      </p:sp>
      <p:pic>
        <p:nvPicPr>
          <p:cNvPr id="5" name="Picture 4" descr="Bar chart showing technology currently used by caregivers for care coordination. Full chart data is available in Appendix C.">
            <a:extLst>
              <a:ext uri="{FF2B5EF4-FFF2-40B4-BE49-F238E27FC236}">
                <a16:creationId xmlns:a16="http://schemas.microsoft.com/office/drawing/2014/main" id="{F294EDBB-51E9-4A13-26C9-CFDA71D92528}"/>
              </a:ext>
            </a:extLst>
          </p:cNvPr>
          <p:cNvPicPr>
            <a:picLocks noChangeAspect="1"/>
          </p:cNvPicPr>
          <p:nvPr/>
        </p:nvPicPr>
        <p:blipFill>
          <a:blip r:embed="rId6"/>
          <a:stretch>
            <a:fillRect/>
          </a:stretch>
        </p:blipFill>
        <p:spPr>
          <a:xfrm>
            <a:off x="264885" y="1973931"/>
            <a:ext cx="10736511" cy="4118279"/>
          </a:xfrm>
          <a:prstGeom prst="rect">
            <a:avLst/>
          </a:prstGeom>
        </p:spPr>
      </p:pic>
    </p:spTree>
  </p:cSld>
  <p:clrMapOvr>
    <a:masterClrMapping/>
  </p:clrMapOvr>
  <p:transition>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E64144-B3B7-2A68-00D4-4084B25C78D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02B4BFC-A2A6-A776-8D1E-D5CD94351AE1}"/>
              </a:ext>
              <a:ext uri="{C183D7F6-B498-43B3-948B-1728B52AA6E4}">
                <adec:decorative xmlns:adec="http://schemas.microsoft.com/office/drawing/2017/decorative" val="1"/>
              </a:ext>
            </a:extLst>
          </p:cNvPr>
          <p:cNvSpPr/>
          <p:nvPr/>
        </p:nvSpPr>
        <p:spPr>
          <a:xfrm flipH="1">
            <a:off x="64057" y="588259"/>
            <a:ext cx="2262040" cy="2262040"/>
          </a:xfrm>
          <a:custGeom>
            <a:avLst/>
            <a:gdLst/>
            <a:ahLst/>
            <a:cxnLst/>
            <a:rect l="l" t="t" r="r" b="b"/>
            <a:pathLst>
              <a:path w="3393060" h="3393060">
                <a:moveTo>
                  <a:pt x="3393060" y="0"/>
                </a:moveTo>
                <a:lnTo>
                  <a:pt x="0" y="0"/>
                </a:lnTo>
                <a:lnTo>
                  <a:pt x="0" y="3393060"/>
                </a:lnTo>
                <a:lnTo>
                  <a:pt x="3393060" y="3393060"/>
                </a:lnTo>
                <a:lnTo>
                  <a:pt x="339306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pPr defTabSz="609630">
              <a:buClrTx/>
            </a:pPr>
            <a:endParaRPr lang="en-US" sz="1200" kern="1200">
              <a:solidFill>
                <a:srgbClr val="024C68"/>
              </a:solidFill>
              <a:latin typeface="Calibri"/>
              <a:ea typeface="+mn-ea"/>
              <a:cs typeface="+mn-cs"/>
            </a:endParaRPr>
          </a:p>
        </p:txBody>
      </p:sp>
      <p:sp>
        <p:nvSpPr>
          <p:cNvPr id="21" name="Rectangle: Rounded Corners 20">
            <a:extLst>
              <a:ext uri="{FF2B5EF4-FFF2-40B4-BE49-F238E27FC236}">
                <a16:creationId xmlns:a16="http://schemas.microsoft.com/office/drawing/2014/main" id="{4EBA19DF-CBD3-2945-5D1E-5B639972376E}"/>
              </a:ext>
              <a:ext uri="{C183D7F6-B498-43B3-948B-1728B52AA6E4}">
                <adec:decorative xmlns:adec="http://schemas.microsoft.com/office/drawing/2017/decorative" val="1"/>
              </a:ext>
            </a:extLst>
          </p:cNvPr>
          <p:cNvSpPr/>
          <p:nvPr/>
        </p:nvSpPr>
        <p:spPr>
          <a:xfrm>
            <a:off x="2456734" y="5114441"/>
            <a:ext cx="6705600" cy="1625600"/>
          </a:xfrm>
          <a:prstGeom prst="roundRect">
            <a:avLst>
              <a:gd name="adj" fmla="val 8404"/>
            </a:avLst>
          </a:prstGeom>
          <a:solidFill>
            <a:srgbClr val="CDEBF4">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buClrTx/>
            </a:pPr>
            <a:endParaRPr lang="en-US" sz="1200" kern="1200">
              <a:solidFill>
                <a:prstClr val="white"/>
              </a:solidFill>
              <a:latin typeface="Calibri"/>
            </a:endParaRPr>
          </a:p>
        </p:txBody>
      </p:sp>
      <p:sp>
        <p:nvSpPr>
          <p:cNvPr id="4" name="Title 3">
            <a:extLst>
              <a:ext uri="{FF2B5EF4-FFF2-40B4-BE49-F238E27FC236}">
                <a16:creationId xmlns:a16="http://schemas.microsoft.com/office/drawing/2014/main" id="{D27066D8-4381-58D5-B3D7-95FB204416C9}"/>
              </a:ext>
            </a:extLst>
          </p:cNvPr>
          <p:cNvSpPr>
            <a:spLocks noGrp="1"/>
          </p:cNvSpPr>
          <p:nvPr>
            <p:ph type="title" idx="4294967295"/>
          </p:nvPr>
        </p:nvSpPr>
        <p:spPr>
          <a:xfrm>
            <a:off x="551734" y="-1485571"/>
            <a:ext cx="10515600" cy="1325563"/>
          </a:xfrm>
        </p:spPr>
        <p:txBody>
          <a:bodyPr spcFirstLastPara="1" wrap="square" lIns="91425" tIns="45700" rIns="91425" bIns="45700" anchor="t" anchorCtr="0">
            <a:normAutofit/>
          </a:bodyPr>
          <a:lstStyle/>
          <a:p>
            <a:r>
              <a:rPr lang="en-US"/>
              <a:t>Tasks Caregivers would most like help delegating</a:t>
            </a:r>
          </a:p>
        </p:txBody>
      </p:sp>
      <p:pic>
        <p:nvPicPr>
          <p:cNvPr id="19" name="Image 0" descr="Bar chart showing tasks caregivers would most like help delegating. Full data table is available in Appendix D.">
            <a:extLst>
              <a:ext uri="{FF2B5EF4-FFF2-40B4-BE49-F238E27FC236}">
                <a16:creationId xmlns:a16="http://schemas.microsoft.com/office/drawing/2014/main" id="{D9A6CE3D-92C3-7145-578A-B8071A2BA8D7}"/>
              </a:ext>
            </a:extLst>
          </p:cNvPr>
          <p:cNvPicPr>
            <a:picLocks noChangeAspect="1"/>
          </p:cNvPicPr>
          <p:nvPr/>
        </p:nvPicPr>
        <p:blipFill>
          <a:blip r:embed="rId4"/>
          <a:srcRect b="3896"/>
          <a:stretch>
            <a:fillRect/>
          </a:stretch>
        </p:blipFill>
        <p:spPr>
          <a:xfrm>
            <a:off x="1222595" y="51788"/>
            <a:ext cx="9685550" cy="5217486"/>
          </a:xfrm>
          <a:prstGeom prst="rect">
            <a:avLst/>
          </a:prstGeom>
        </p:spPr>
      </p:pic>
      <p:sp>
        <p:nvSpPr>
          <p:cNvPr id="13" name="TextBox 13">
            <a:extLst>
              <a:ext uri="{FF2B5EF4-FFF2-40B4-BE49-F238E27FC236}">
                <a16:creationId xmlns:a16="http://schemas.microsoft.com/office/drawing/2014/main" id="{5A4E5ABC-CBA7-0712-1C6D-AB0B76A3EC46}"/>
              </a:ext>
            </a:extLst>
          </p:cNvPr>
          <p:cNvSpPr txBox="1"/>
          <p:nvPr/>
        </p:nvSpPr>
        <p:spPr>
          <a:xfrm>
            <a:off x="2559754" y="5268526"/>
            <a:ext cx="6776653" cy="198581"/>
          </a:xfrm>
          <a:prstGeom prst="rect">
            <a:avLst/>
          </a:prstGeom>
        </p:spPr>
        <p:txBody>
          <a:bodyPr lIns="0" tIns="0" rIns="0" bIns="0" rtlCol="0" anchor="t">
            <a:spAutoFit/>
          </a:bodyPr>
          <a:lstStyle/>
          <a:p>
            <a:pPr defTabSz="609630">
              <a:lnSpc>
                <a:spcPts val="1680"/>
              </a:lnSpc>
              <a:spcBef>
                <a:spcPct val="0"/>
              </a:spcBef>
              <a:buClrTx/>
            </a:pPr>
            <a:r>
              <a:rPr lang="en-US" sz="1200" b="1" kern="1200">
                <a:latin typeface="Open Sans Semi-Bold"/>
                <a:ea typeface="Open Sans Semi-Bold"/>
                <a:cs typeface="Open Sans Semi-Bold"/>
                <a:sym typeface="Open Sans Semi-Bold"/>
              </a:rPr>
              <a:t>“Open to apps, but only if easy to set up and genuinely helpful" </a:t>
            </a:r>
            <a:r>
              <a:rPr lang="en-US" sz="1200" b="1" i="1" kern="1200">
                <a:solidFill>
                  <a:srgbClr val="0B7EA0"/>
                </a:solidFill>
                <a:latin typeface="Open Sans Semi-Bold Italics"/>
                <a:ea typeface="Open Sans Semi-Bold Italics"/>
                <a:cs typeface="Open Sans Semi-Bold Italics"/>
                <a:sym typeface="Open Sans Semi-Bold Italics"/>
              </a:rPr>
              <a:t> 71 respondents (26%)</a:t>
            </a:r>
          </a:p>
        </p:txBody>
      </p:sp>
      <p:sp>
        <p:nvSpPr>
          <p:cNvPr id="15" name="TextBox 15">
            <a:extLst>
              <a:ext uri="{FF2B5EF4-FFF2-40B4-BE49-F238E27FC236}">
                <a16:creationId xmlns:a16="http://schemas.microsoft.com/office/drawing/2014/main" id="{90B75178-A2CC-22DC-74CE-275354881EAA}"/>
              </a:ext>
            </a:extLst>
          </p:cNvPr>
          <p:cNvSpPr txBox="1"/>
          <p:nvPr/>
        </p:nvSpPr>
        <p:spPr>
          <a:xfrm>
            <a:off x="2559754" y="5635287"/>
            <a:ext cx="6776653" cy="198581"/>
          </a:xfrm>
          <a:prstGeom prst="rect">
            <a:avLst/>
          </a:prstGeom>
        </p:spPr>
        <p:txBody>
          <a:bodyPr lIns="0" tIns="0" rIns="0" bIns="0" rtlCol="0" anchor="t">
            <a:spAutoFit/>
          </a:bodyPr>
          <a:lstStyle/>
          <a:p>
            <a:pPr defTabSz="609630">
              <a:lnSpc>
                <a:spcPts val="1680"/>
              </a:lnSpc>
              <a:spcBef>
                <a:spcPct val="0"/>
              </a:spcBef>
              <a:buClrTx/>
            </a:pPr>
            <a:r>
              <a:rPr lang="en-US" sz="1200" b="1" kern="1200">
                <a:latin typeface="Open Sans Semi-Bold"/>
                <a:ea typeface="Open Sans Semi-Bold"/>
                <a:cs typeface="Open Sans Semi-Bold"/>
                <a:sym typeface="Open Sans Semi-Bold"/>
              </a:rPr>
              <a:t>"Comfortable with multiple apps if each serves a specific purpose"  </a:t>
            </a:r>
            <a:r>
              <a:rPr lang="en-US" sz="1200" b="1" i="1" kern="1200">
                <a:solidFill>
                  <a:srgbClr val="0B7EA0"/>
                </a:solidFill>
                <a:latin typeface="Open Sans Semi-Bold Italics"/>
                <a:ea typeface="Open Sans Semi-Bold Italics"/>
                <a:cs typeface="Open Sans Semi-Bold Italics"/>
                <a:sym typeface="Open Sans Semi-Bold Italics"/>
              </a:rPr>
              <a:t>64 respondents (24%)</a:t>
            </a:r>
          </a:p>
        </p:txBody>
      </p:sp>
      <p:sp>
        <p:nvSpPr>
          <p:cNvPr id="16" name="TextBox 16">
            <a:extLst>
              <a:ext uri="{FF2B5EF4-FFF2-40B4-BE49-F238E27FC236}">
                <a16:creationId xmlns:a16="http://schemas.microsoft.com/office/drawing/2014/main" id="{6E984D8F-DE05-89BD-4A59-37459589C018}"/>
              </a:ext>
            </a:extLst>
          </p:cNvPr>
          <p:cNvSpPr txBox="1"/>
          <p:nvPr/>
        </p:nvSpPr>
        <p:spPr>
          <a:xfrm>
            <a:off x="2559754" y="6004839"/>
            <a:ext cx="6776653" cy="198581"/>
          </a:xfrm>
          <a:prstGeom prst="rect">
            <a:avLst/>
          </a:prstGeom>
        </p:spPr>
        <p:txBody>
          <a:bodyPr lIns="0" tIns="0" rIns="0" bIns="0" rtlCol="0" anchor="t">
            <a:spAutoFit/>
          </a:bodyPr>
          <a:lstStyle/>
          <a:p>
            <a:pPr defTabSz="609630">
              <a:lnSpc>
                <a:spcPts val="1680"/>
              </a:lnSpc>
              <a:spcBef>
                <a:spcPct val="0"/>
              </a:spcBef>
              <a:buClrTx/>
            </a:pPr>
            <a:r>
              <a:rPr lang="en-US" sz="1200" b="1" kern="1200">
                <a:latin typeface="Open Sans Semi-Bold"/>
                <a:ea typeface="Open Sans Semi-Bold"/>
                <a:cs typeface="Open Sans Semi-Bold"/>
                <a:sym typeface="Open Sans Semi-Bold"/>
              </a:rPr>
              <a:t>"Prefer simple methods like text or email over downloading apps"  </a:t>
            </a:r>
            <a:r>
              <a:rPr lang="en-US" sz="1200" b="1" i="1" kern="1200">
                <a:solidFill>
                  <a:srgbClr val="0B7EA0"/>
                </a:solidFill>
                <a:latin typeface="Open Sans Semi-Bold Italics"/>
                <a:ea typeface="Open Sans Semi-Bold Italics"/>
                <a:cs typeface="Open Sans Semi-Bold Italics"/>
                <a:sym typeface="Open Sans Semi-Bold Italics"/>
              </a:rPr>
              <a:t>62 respondents (23%)</a:t>
            </a:r>
          </a:p>
        </p:txBody>
      </p:sp>
      <p:sp>
        <p:nvSpPr>
          <p:cNvPr id="17" name="TextBox 17">
            <a:extLst>
              <a:ext uri="{FF2B5EF4-FFF2-40B4-BE49-F238E27FC236}">
                <a16:creationId xmlns:a16="http://schemas.microsoft.com/office/drawing/2014/main" id="{CBFF4148-5561-F35E-556B-6D6A48BE7626}"/>
              </a:ext>
            </a:extLst>
          </p:cNvPr>
          <p:cNvSpPr txBox="1"/>
          <p:nvPr/>
        </p:nvSpPr>
        <p:spPr>
          <a:xfrm>
            <a:off x="2559754" y="6350766"/>
            <a:ext cx="6776653" cy="198581"/>
          </a:xfrm>
          <a:prstGeom prst="rect">
            <a:avLst/>
          </a:prstGeom>
        </p:spPr>
        <p:txBody>
          <a:bodyPr lIns="0" tIns="0" rIns="0" bIns="0" rtlCol="0" anchor="t">
            <a:spAutoFit/>
          </a:bodyPr>
          <a:lstStyle/>
          <a:p>
            <a:pPr defTabSz="609630">
              <a:lnSpc>
                <a:spcPts val="1680"/>
              </a:lnSpc>
              <a:spcBef>
                <a:spcPct val="0"/>
              </a:spcBef>
              <a:buClrTx/>
            </a:pPr>
            <a:r>
              <a:rPr lang="en-US" sz="1200" b="1" kern="1200">
                <a:latin typeface="Open Sans Semi-Bold"/>
                <a:ea typeface="Open Sans Semi-Bold"/>
                <a:cs typeface="Open Sans Semi-Bold"/>
                <a:sym typeface="Open Sans Semi-Bold"/>
              </a:rPr>
              <a:t>"Prefer having everything in one consolidated app"  </a:t>
            </a:r>
            <a:r>
              <a:rPr lang="en-US" sz="1200" b="1" i="1" kern="1200">
                <a:solidFill>
                  <a:srgbClr val="0B7EA0"/>
                </a:solidFill>
                <a:latin typeface="Open Sans Semi-Bold Italics"/>
                <a:ea typeface="Open Sans Semi-Bold Italics"/>
                <a:cs typeface="Open Sans Semi-Bold Italics"/>
                <a:sym typeface="Open Sans Semi-Bold Italics"/>
              </a:rPr>
              <a:t>60 respondents (22%)</a:t>
            </a:r>
          </a:p>
        </p:txBody>
      </p:sp>
      <p:sp>
        <p:nvSpPr>
          <p:cNvPr id="3" name="Freeform 3">
            <a:extLst>
              <a:ext uri="{FF2B5EF4-FFF2-40B4-BE49-F238E27FC236}">
                <a16:creationId xmlns:a16="http://schemas.microsoft.com/office/drawing/2014/main" id="{B457B13F-9ADA-DEB9-7203-6622A160022D}"/>
              </a:ext>
              <a:ext uri="{C183D7F6-B498-43B3-948B-1728B52AA6E4}">
                <adec:decorative xmlns:adec="http://schemas.microsoft.com/office/drawing/2017/decorative" val="1"/>
              </a:ext>
            </a:extLst>
          </p:cNvPr>
          <p:cNvSpPr/>
          <p:nvPr/>
        </p:nvSpPr>
        <p:spPr>
          <a:xfrm>
            <a:off x="11471895" y="6078183"/>
            <a:ext cx="618673" cy="453230"/>
          </a:xfrm>
          <a:custGeom>
            <a:avLst/>
            <a:gdLst/>
            <a:ahLst/>
            <a:cxnLst/>
            <a:rect l="l" t="t" r="r" b="b"/>
            <a:pathLst>
              <a:path w="928009" h="679845">
                <a:moveTo>
                  <a:pt x="0" y="0"/>
                </a:moveTo>
                <a:lnTo>
                  <a:pt x="928009" y="0"/>
                </a:lnTo>
                <a:lnTo>
                  <a:pt x="928009" y="679845"/>
                </a:lnTo>
                <a:lnTo>
                  <a:pt x="0" y="679845"/>
                </a:lnTo>
                <a:lnTo>
                  <a:pt x="0" y="0"/>
                </a:lnTo>
                <a:close/>
              </a:path>
            </a:pathLst>
          </a:custGeom>
          <a:blipFill>
            <a:blip r:embed="rId5"/>
            <a:stretch>
              <a:fillRect/>
            </a:stretch>
          </a:blipFill>
        </p:spPr>
        <p:txBody>
          <a:bodyPr/>
          <a:lstStyle/>
          <a:p>
            <a:pPr defTabSz="609630">
              <a:buClrTx/>
            </a:pPr>
            <a:endParaRPr lang="en-US" sz="1200" kern="1200">
              <a:solidFill>
                <a:srgbClr val="024C68"/>
              </a:solidFill>
              <a:latin typeface="Calibri"/>
              <a:ea typeface="+mn-ea"/>
              <a:cs typeface="+mn-cs"/>
            </a:endParaRPr>
          </a:p>
        </p:txBody>
      </p:sp>
    </p:spTree>
    <p:extLst>
      <p:ext uri="{BB962C8B-B14F-4D97-AF65-F5344CB8AC3E}">
        <p14:creationId xmlns:p14="http://schemas.microsoft.com/office/powerpoint/2010/main" val="4043344852"/>
      </p:ext>
    </p:extLst>
  </p:cSld>
  <p:clrMapOvr>
    <a:masterClrMapping/>
  </p:clrMapOvr>
  <p:transitio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a:spLocks noGrp="1"/>
          </p:cNvSpPr>
          <p:nvPr>
            <p:ph type="title" idx="4294967295"/>
          </p:nvPr>
        </p:nvSpPr>
        <p:spPr>
          <a:xfrm>
            <a:off x="286405" y="295754"/>
            <a:ext cx="3879195" cy="2857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2426"/>
              </a:lnSpc>
              <a:spcBef>
                <a:spcPct val="0"/>
              </a:spcBef>
              <a:spcAft>
                <a:spcPts val="0"/>
              </a:spcAft>
              <a:buClrTx/>
              <a:buSzTx/>
              <a:buFont typeface="Arial"/>
              <a:buNone/>
              <a:tabLst/>
              <a:defRPr/>
            </a:pPr>
            <a:r>
              <a:rPr kumimoji="0" lang="en-US" sz="1733" b="1" i="0" u="none" strike="noStrike" kern="1200" cap="none" spc="0" normalizeH="0" baseline="0" noProof="0">
                <a:ln>
                  <a:noFill/>
                </a:ln>
                <a:solidFill>
                  <a:srgbClr val="F58020"/>
                </a:solidFill>
                <a:effectLst/>
                <a:uLnTx/>
                <a:uFillTx/>
                <a:latin typeface="Montserrat Bold"/>
                <a:ea typeface="Montserrat Bold"/>
                <a:cs typeface="Montserrat Bold"/>
                <a:sym typeface="Montserrat Bold"/>
              </a:rPr>
              <a:t>AI Tool Adoption</a:t>
            </a:r>
          </a:p>
        </p:txBody>
      </p:sp>
      <p:sp>
        <p:nvSpPr>
          <p:cNvPr id="14" name="TextBox 14"/>
          <p:cNvSpPr txBox="1"/>
          <p:nvPr/>
        </p:nvSpPr>
        <p:spPr>
          <a:xfrm>
            <a:off x="294687" y="666750"/>
            <a:ext cx="10132623" cy="564322"/>
          </a:xfrm>
          <a:prstGeom prst="rect">
            <a:avLst/>
          </a:prstGeom>
        </p:spPr>
        <p:txBody>
          <a:bodyPr lIns="0" tIns="0" rIns="0" bIns="0" rtlCol="0" anchor="t">
            <a:spAutoFit/>
          </a:bodyPr>
          <a:lstStyle/>
          <a:p>
            <a:pPr defTabSz="609630">
              <a:lnSpc>
                <a:spcPts val="1493"/>
              </a:lnSpc>
              <a:spcBef>
                <a:spcPct val="0"/>
              </a:spcBef>
              <a:buClrTx/>
            </a:pPr>
            <a:r>
              <a:rPr lang="en-US" sz="1066" kern="1200">
                <a:latin typeface="Open Sans"/>
                <a:ea typeface="Open Sans"/>
                <a:cs typeface="Open Sans"/>
                <a:sym typeface="Open Sans"/>
              </a:rPr>
              <a:t>AI adoption among caregivers is notably high and growing. A third of all respondents use AI tools regularly for caregiving, and an additional 26% have tried them at least once. Understanding a diagnosis or condition was the top use case, followed by preparing questions for doctor visits and organizing medical information.</a:t>
            </a:r>
          </a:p>
        </p:txBody>
      </p:sp>
      <p:sp>
        <p:nvSpPr>
          <p:cNvPr id="2" name="Freeform 2">
            <a:extLst>
              <a:ext uri="{C183D7F6-B498-43B3-948B-1728B52AA6E4}">
                <adec:decorative xmlns:adec="http://schemas.microsoft.com/office/drawing/2017/decorative" val="1"/>
              </a:ext>
            </a:extLst>
          </p:cNvPr>
          <p:cNvSpPr/>
          <p:nvPr/>
        </p:nvSpPr>
        <p:spPr>
          <a:xfrm flipH="1">
            <a:off x="64057" y="421319"/>
            <a:ext cx="2262040" cy="2262040"/>
          </a:xfrm>
          <a:custGeom>
            <a:avLst/>
            <a:gdLst/>
            <a:ahLst/>
            <a:cxnLst/>
            <a:rect l="l" t="t" r="r" b="b"/>
            <a:pathLst>
              <a:path w="3393060" h="3393060">
                <a:moveTo>
                  <a:pt x="3393060" y="0"/>
                </a:moveTo>
                <a:lnTo>
                  <a:pt x="0" y="0"/>
                </a:lnTo>
                <a:lnTo>
                  <a:pt x="0" y="3393059"/>
                </a:lnTo>
                <a:lnTo>
                  <a:pt x="3393060" y="3393059"/>
                </a:lnTo>
                <a:lnTo>
                  <a:pt x="339306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pPr defTabSz="609630">
              <a:buClrTx/>
            </a:pPr>
            <a:endParaRPr lang="en-US" sz="1200" kern="1200">
              <a:solidFill>
                <a:srgbClr val="024C68"/>
              </a:solidFill>
              <a:latin typeface="Calibri"/>
              <a:ea typeface="+mn-ea"/>
              <a:cs typeface="+mn-cs"/>
            </a:endParaRPr>
          </a:p>
        </p:txBody>
      </p:sp>
      <p:sp>
        <p:nvSpPr>
          <p:cNvPr id="12" name="Freeform 12">
            <a:extLst>
              <a:ext uri="{C183D7F6-B498-43B3-948B-1728B52AA6E4}">
                <adec:decorative xmlns:adec="http://schemas.microsoft.com/office/drawing/2017/decorative" val="1"/>
              </a:ext>
            </a:extLst>
          </p:cNvPr>
          <p:cNvSpPr/>
          <p:nvPr/>
        </p:nvSpPr>
        <p:spPr>
          <a:xfrm>
            <a:off x="76150" y="5598746"/>
            <a:ext cx="1113941" cy="1090270"/>
          </a:xfrm>
          <a:custGeom>
            <a:avLst/>
            <a:gdLst/>
            <a:ahLst/>
            <a:cxnLst/>
            <a:rect l="l" t="t" r="r" b="b"/>
            <a:pathLst>
              <a:path w="1670912" h="1635405">
                <a:moveTo>
                  <a:pt x="0" y="0"/>
                </a:moveTo>
                <a:lnTo>
                  <a:pt x="1670912" y="0"/>
                </a:lnTo>
                <a:lnTo>
                  <a:pt x="1670912" y="1635406"/>
                </a:lnTo>
                <a:lnTo>
                  <a:pt x="0" y="163540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pPr defTabSz="609630">
              <a:buClrTx/>
            </a:pPr>
            <a:endParaRPr lang="en-US" sz="1200" kern="1200">
              <a:solidFill>
                <a:srgbClr val="024C68"/>
              </a:solidFill>
              <a:latin typeface="Calibri"/>
              <a:ea typeface="+mn-ea"/>
              <a:cs typeface="+mn-cs"/>
            </a:endParaRPr>
          </a:p>
        </p:txBody>
      </p:sp>
      <p:sp>
        <p:nvSpPr>
          <p:cNvPr id="3" name="Freeform 3">
            <a:extLst>
              <a:ext uri="{C183D7F6-B498-43B3-948B-1728B52AA6E4}">
                <adec:decorative xmlns:adec="http://schemas.microsoft.com/office/drawing/2017/decorative" val="1"/>
              </a:ext>
            </a:extLst>
          </p:cNvPr>
          <p:cNvSpPr/>
          <p:nvPr/>
        </p:nvSpPr>
        <p:spPr>
          <a:xfrm>
            <a:off x="11400874" y="6085271"/>
            <a:ext cx="618673" cy="453230"/>
          </a:xfrm>
          <a:custGeom>
            <a:avLst/>
            <a:gdLst/>
            <a:ahLst/>
            <a:cxnLst/>
            <a:rect l="l" t="t" r="r" b="b"/>
            <a:pathLst>
              <a:path w="928009" h="679845">
                <a:moveTo>
                  <a:pt x="0" y="0"/>
                </a:moveTo>
                <a:lnTo>
                  <a:pt x="928009" y="0"/>
                </a:lnTo>
                <a:lnTo>
                  <a:pt x="928009" y="679845"/>
                </a:lnTo>
                <a:lnTo>
                  <a:pt x="0" y="679845"/>
                </a:lnTo>
                <a:lnTo>
                  <a:pt x="0" y="0"/>
                </a:lnTo>
                <a:close/>
              </a:path>
            </a:pathLst>
          </a:custGeom>
          <a:blipFill>
            <a:blip r:embed="rId5"/>
            <a:stretch>
              <a:fillRect/>
            </a:stretch>
          </a:blipFill>
        </p:spPr>
        <p:txBody>
          <a:bodyPr/>
          <a:lstStyle/>
          <a:p>
            <a:pPr defTabSz="609630">
              <a:buClrTx/>
            </a:pPr>
            <a:endParaRPr lang="en-US" sz="1200" kern="1200">
              <a:solidFill>
                <a:srgbClr val="024C68"/>
              </a:solidFill>
              <a:latin typeface="Calibri"/>
              <a:ea typeface="+mn-ea"/>
              <a:cs typeface="+mn-cs"/>
            </a:endParaRPr>
          </a:p>
        </p:txBody>
      </p:sp>
      <p:pic>
        <p:nvPicPr>
          <p:cNvPr id="8" name="Picture 7" descr="Donut chart showing caregivers’ use of artificial intelligence (AI) for caregiving.&#10;Full chart data is available in Appendix E.">
            <a:extLst>
              <a:ext uri="{FF2B5EF4-FFF2-40B4-BE49-F238E27FC236}">
                <a16:creationId xmlns:a16="http://schemas.microsoft.com/office/drawing/2014/main" id="{82BC8431-EC8E-B09C-6EAE-7339617A135B}"/>
              </a:ext>
            </a:extLst>
          </p:cNvPr>
          <p:cNvPicPr>
            <a:picLocks noChangeAspect="1"/>
          </p:cNvPicPr>
          <p:nvPr/>
        </p:nvPicPr>
        <p:blipFill>
          <a:blip r:embed="rId6"/>
          <a:stretch>
            <a:fillRect/>
          </a:stretch>
        </p:blipFill>
        <p:spPr>
          <a:xfrm>
            <a:off x="953330" y="1552339"/>
            <a:ext cx="2971800" cy="3771900"/>
          </a:xfrm>
          <a:prstGeom prst="rect">
            <a:avLst/>
          </a:prstGeom>
        </p:spPr>
      </p:pic>
      <p:pic>
        <p:nvPicPr>
          <p:cNvPr id="10" name="Picture 9" descr="Horizontal bar chart showing how caregivers are using artificial intelligence (AI). Full chart data is available in Appendix E.">
            <a:extLst>
              <a:ext uri="{FF2B5EF4-FFF2-40B4-BE49-F238E27FC236}">
                <a16:creationId xmlns:a16="http://schemas.microsoft.com/office/drawing/2014/main" id="{4E5987B6-892F-B13B-CC07-847D5E732938}"/>
              </a:ext>
            </a:extLst>
          </p:cNvPr>
          <p:cNvPicPr>
            <a:picLocks noChangeAspect="1"/>
          </p:cNvPicPr>
          <p:nvPr/>
        </p:nvPicPr>
        <p:blipFill>
          <a:blip r:embed="rId7"/>
          <a:stretch>
            <a:fillRect/>
          </a:stretch>
        </p:blipFill>
        <p:spPr>
          <a:xfrm>
            <a:off x="4165600" y="1316349"/>
            <a:ext cx="7124700" cy="4508500"/>
          </a:xfrm>
          <a:prstGeom prst="rect">
            <a:avLst/>
          </a:prstGeom>
        </p:spPr>
      </p:pic>
    </p:spTree>
  </p:cSld>
  <p:clrMapOvr>
    <a:masterClrMapping/>
  </p:clrMapOvr>
  <p:transitio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a:spLocks noGrp="1"/>
          </p:cNvSpPr>
          <p:nvPr>
            <p:ph type="title" idx="4294967295"/>
          </p:nvPr>
        </p:nvSpPr>
        <p:spPr>
          <a:xfrm>
            <a:off x="286405" y="295754"/>
            <a:ext cx="4641195" cy="29104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2426"/>
              </a:lnSpc>
              <a:spcBef>
                <a:spcPct val="0"/>
              </a:spcBef>
              <a:spcAft>
                <a:spcPts val="0"/>
              </a:spcAft>
              <a:buClrTx/>
              <a:buSzTx/>
              <a:buFont typeface="Arial"/>
              <a:buNone/>
              <a:tabLst/>
              <a:defRPr/>
            </a:pPr>
            <a:r>
              <a:rPr kumimoji="0" lang="en-US" sz="1900" b="1" i="0" u="none" strike="noStrike" kern="1200" cap="none" spc="0" normalizeH="0" baseline="0" noProof="0">
                <a:ln>
                  <a:noFill/>
                </a:ln>
                <a:solidFill>
                  <a:srgbClr val="F58020"/>
                </a:solidFill>
                <a:effectLst/>
                <a:uLnTx/>
                <a:uFillTx/>
                <a:latin typeface="Montserrat Bold"/>
                <a:ea typeface="Montserrat Bold"/>
                <a:cs typeface="Montserrat Bold"/>
                <a:sym typeface="Montserrat Bold"/>
              </a:rPr>
              <a:t>Barriers to Technology Adoption</a:t>
            </a:r>
          </a:p>
        </p:txBody>
      </p:sp>
      <p:sp>
        <p:nvSpPr>
          <p:cNvPr id="10" name="TextBox 10">
            <a:extLst>
              <a:ext uri="{FF2B5EF4-FFF2-40B4-BE49-F238E27FC236}">
                <a16:creationId xmlns:a16="http://schemas.microsoft.com/office/drawing/2014/main" id="{5429EA0A-ECD9-9A2E-27E3-A904BFBF5E38}"/>
              </a:ext>
            </a:extLst>
          </p:cNvPr>
          <p:cNvSpPr txBox="1"/>
          <p:nvPr/>
        </p:nvSpPr>
        <p:spPr>
          <a:xfrm>
            <a:off x="294686" y="1010071"/>
            <a:ext cx="10225532" cy="984885"/>
          </a:xfrm>
          <a:prstGeom prst="rect">
            <a:avLst/>
          </a:prstGeom>
        </p:spPr>
        <p:txBody>
          <a:bodyPr wrap="square" lIns="0" tIns="0" rIns="0" bIns="0" rtlCol="0" anchor="t">
            <a:spAutoFit/>
          </a:bodyPr>
          <a:lstStyle/>
          <a:p>
            <a:pPr defTabSz="609630">
              <a:spcBef>
                <a:spcPct val="0"/>
              </a:spcBef>
              <a:buClrTx/>
            </a:pPr>
            <a:r>
              <a:rPr lang="en-US" sz="1600" kern="1200">
                <a:latin typeface="Open Sans"/>
                <a:ea typeface="Open Sans"/>
                <a:cs typeface="Open Sans"/>
                <a:sym typeface="Open Sans"/>
              </a:rPr>
              <a:t>Despite high overall tech engagement, meaningful barriers remain. Cost was the most frequently cited barrier (43%), nearly tied with uncertainty about which products to trust (42%) and privacy and security concerns (40%). Lack of time to research and set up new tools was also a significant obstacle for 34% respondents.</a:t>
            </a:r>
          </a:p>
        </p:txBody>
      </p:sp>
      <p:sp>
        <p:nvSpPr>
          <p:cNvPr id="2" name="Freeform 2">
            <a:extLst>
              <a:ext uri="{C183D7F6-B498-43B3-948B-1728B52AA6E4}">
                <adec:decorative xmlns:adec="http://schemas.microsoft.com/office/drawing/2017/decorative" val="1"/>
              </a:ext>
            </a:extLst>
          </p:cNvPr>
          <p:cNvSpPr/>
          <p:nvPr/>
        </p:nvSpPr>
        <p:spPr>
          <a:xfrm flipH="1">
            <a:off x="64057" y="588259"/>
            <a:ext cx="2262040" cy="2262040"/>
          </a:xfrm>
          <a:custGeom>
            <a:avLst/>
            <a:gdLst/>
            <a:ahLst/>
            <a:cxnLst/>
            <a:rect l="l" t="t" r="r" b="b"/>
            <a:pathLst>
              <a:path w="3393060" h="3393060">
                <a:moveTo>
                  <a:pt x="3393060" y="0"/>
                </a:moveTo>
                <a:lnTo>
                  <a:pt x="0" y="0"/>
                </a:lnTo>
                <a:lnTo>
                  <a:pt x="0" y="3393060"/>
                </a:lnTo>
                <a:lnTo>
                  <a:pt x="3393060" y="3393060"/>
                </a:lnTo>
                <a:lnTo>
                  <a:pt x="3393060" y="0"/>
                </a:lnTo>
                <a:close/>
              </a:path>
            </a:pathLst>
          </a:custGeom>
          <a:blipFill>
            <a:blip>
              <a:alphaModFix amt="25000"/>
              <a:extLst>
                <a:ext uri="{96DAC541-7B7A-43D3-8B79-37D633B846F1}">
                  <asvg:svgBlip xmlns:asvg="http://schemas.microsoft.com/office/drawing/2016/SVG/main" r:embed="rId3"/>
                </a:ext>
              </a:extLst>
            </a:blip>
            <a:stretch>
              <a:fillRect/>
            </a:stretch>
          </a:blipFill>
        </p:spPr>
        <p:txBody>
          <a:bodyPr/>
          <a:lstStyle/>
          <a:p>
            <a:pPr defTabSz="609630">
              <a:buClrTx/>
            </a:pPr>
            <a:endParaRPr lang="en-US" sz="1200" kern="1200">
              <a:solidFill>
                <a:srgbClr val="024C68"/>
              </a:solidFill>
              <a:latin typeface="Calibri"/>
              <a:ea typeface="+mn-ea"/>
              <a:cs typeface="+mn-cs"/>
            </a:endParaRPr>
          </a:p>
        </p:txBody>
      </p:sp>
      <p:sp>
        <p:nvSpPr>
          <p:cNvPr id="7" name="Freeform 7" descr="Bar chart showing barriers to technology adoption among caregivers. Full data table is available in Appendix F."/>
          <p:cNvSpPr/>
          <p:nvPr/>
        </p:nvSpPr>
        <p:spPr>
          <a:xfrm>
            <a:off x="294686" y="1974847"/>
            <a:ext cx="11213823" cy="4587399"/>
          </a:xfrm>
          <a:custGeom>
            <a:avLst/>
            <a:gdLst/>
            <a:ahLst/>
            <a:cxnLst/>
            <a:rect l="l" t="t" r="r" b="b"/>
            <a:pathLst>
              <a:path w="10647005" h="4681492">
                <a:moveTo>
                  <a:pt x="0" y="0"/>
                </a:moveTo>
                <a:lnTo>
                  <a:pt x="10647005" y="0"/>
                </a:lnTo>
                <a:lnTo>
                  <a:pt x="10647005" y="4681492"/>
                </a:lnTo>
                <a:lnTo>
                  <a:pt x="0" y="4681492"/>
                </a:lnTo>
                <a:lnTo>
                  <a:pt x="0" y="0"/>
                </a:lnTo>
                <a:close/>
              </a:path>
            </a:pathLst>
          </a:custGeom>
          <a:blipFill>
            <a:blip r:embed="rId4"/>
            <a:stretch>
              <a:fillRect/>
            </a:stretch>
          </a:blipFill>
        </p:spPr>
        <p:txBody>
          <a:bodyPr/>
          <a:lstStyle/>
          <a:p>
            <a:pPr defTabSz="609630">
              <a:buClrTx/>
            </a:pPr>
            <a:endParaRPr lang="en-US" sz="1200" kern="1200">
              <a:solidFill>
                <a:srgbClr val="024C68"/>
              </a:solidFill>
              <a:latin typeface="Calibri"/>
              <a:ea typeface="+mn-ea"/>
              <a:cs typeface="+mn-cs"/>
            </a:endParaRPr>
          </a:p>
        </p:txBody>
      </p:sp>
      <p:sp>
        <p:nvSpPr>
          <p:cNvPr id="6" name="Freeform 6">
            <a:extLst>
              <a:ext uri="{C183D7F6-B498-43B3-948B-1728B52AA6E4}">
                <adec:decorative xmlns:adec="http://schemas.microsoft.com/office/drawing/2017/decorative" val="1"/>
              </a:ext>
            </a:extLst>
          </p:cNvPr>
          <p:cNvSpPr/>
          <p:nvPr/>
        </p:nvSpPr>
        <p:spPr>
          <a:xfrm>
            <a:off x="11604069" y="6107007"/>
            <a:ext cx="618673" cy="453230"/>
          </a:xfrm>
          <a:custGeom>
            <a:avLst/>
            <a:gdLst/>
            <a:ahLst/>
            <a:cxnLst/>
            <a:rect l="l" t="t" r="r" b="b"/>
            <a:pathLst>
              <a:path w="928009" h="679845">
                <a:moveTo>
                  <a:pt x="0" y="0"/>
                </a:moveTo>
                <a:lnTo>
                  <a:pt x="928009" y="0"/>
                </a:lnTo>
                <a:lnTo>
                  <a:pt x="928009" y="679845"/>
                </a:lnTo>
                <a:lnTo>
                  <a:pt x="0" y="679845"/>
                </a:lnTo>
                <a:lnTo>
                  <a:pt x="0" y="0"/>
                </a:lnTo>
                <a:close/>
              </a:path>
            </a:pathLst>
          </a:custGeom>
          <a:blipFill>
            <a:blip r:embed="rId5"/>
            <a:stretch>
              <a:fillRect/>
            </a:stretch>
          </a:blipFill>
        </p:spPr>
        <p:txBody>
          <a:bodyPr/>
          <a:lstStyle/>
          <a:p>
            <a:pPr defTabSz="609630">
              <a:buClrTx/>
            </a:pPr>
            <a:endParaRPr lang="en-US" sz="1200" kern="1200">
              <a:solidFill>
                <a:srgbClr val="024C68"/>
              </a:solidFill>
              <a:latin typeface="Calibri"/>
              <a:ea typeface="+mn-ea"/>
              <a:cs typeface="+mn-cs"/>
            </a:endParaRPr>
          </a:p>
        </p:txBody>
      </p:sp>
    </p:spTree>
  </p:cSld>
  <p:clrMapOvr>
    <a:masterClrMapping/>
  </p:clrMapOvr>
  <p:transitio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486104" y="616983"/>
            <a:ext cx="4962974" cy="2857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609630" rtl="0" eaLnBrk="1" fontAlgn="auto" latinLnBrk="0" hangingPunct="1">
              <a:lnSpc>
                <a:spcPts val="2426"/>
              </a:lnSpc>
              <a:spcBef>
                <a:spcPct val="0"/>
              </a:spcBef>
              <a:spcAft>
                <a:spcPts val="0"/>
              </a:spcAft>
              <a:buClrTx/>
              <a:buSzTx/>
              <a:buFont typeface="Arial"/>
              <a:buNone/>
              <a:tabLst/>
              <a:defRPr/>
            </a:pPr>
            <a:r>
              <a:rPr kumimoji="0" lang="en-US" sz="1733" b="1" i="0" u="none" strike="noStrike" kern="1200" cap="none" spc="0" normalizeH="0" baseline="0" noProof="0">
                <a:ln>
                  <a:noFill/>
                </a:ln>
                <a:solidFill>
                  <a:srgbClr val="F58020"/>
                </a:solidFill>
                <a:effectLst/>
                <a:uLnTx/>
                <a:uFillTx/>
                <a:latin typeface="Montserrat Bold"/>
                <a:ea typeface="Montserrat Bold"/>
                <a:cs typeface="Montserrat Bold"/>
                <a:sym typeface="Montserrat Bold"/>
              </a:rPr>
              <a:t>Conclusion &amp; Opportunity</a:t>
            </a:r>
          </a:p>
        </p:txBody>
      </p:sp>
      <p:sp>
        <p:nvSpPr>
          <p:cNvPr id="14" name="TextBox 14"/>
          <p:cNvSpPr txBox="1"/>
          <p:nvPr/>
        </p:nvSpPr>
        <p:spPr>
          <a:xfrm>
            <a:off x="486104" y="1100799"/>
            <a:ext cx="10570320" cy="1439946"/>
          </a:xfrm>
          <a:prstGeom prst="rect">
            <a:avLst/>
          </a:prstGeom>
        </p:spPr>
        <p:txBody>
          <a:bodyPr lIns="0" tIns="0" rIns="0" bIns="0" rtlCol="0" anchor="t">
            <a:spAutoFit/>
          </a:bodyPr>
          <a:lstStyle/>
          <a:p>
            <a:pPr defTabSz="609630">
              <a:lnSpc>
                <a:spcPts val="1867"/>
              </a:lnSpc>
              <a:spcBef>
                <a:spcPct val="0"/>
              </a:spcBef>
              <a:buClrTx/>
            </a:pPr>
            <a:r>
              <a:rPr lang="en-US" sz="1333" b="1" kern="1200">
                <a:latin typeface="Open Sans Semi-Bold"/>
                <a:ea typeface="Open Sans Semi-Bold"/>
                <a:cs typeface="Open Sans Semi-Bold"/>
                <a:sym typeface="Open Sans Semi-Bold"/>
              </a:rPr>
              <a:t>The 2026 Caregiver Tech Insights Survey paints a clear picture: family caregivers are ready for better technology solutions, but they need help navigating a fragmented and overwhelming landscape. They are experienced, digitally engaged, and already experimenting with AI -- but they need a trusted source to point them in the right direction.</a:t>
            </a:r>
          </a:p>
          <a:p>
            <a:pPr defTabSz="609630">
              <a:lnSpc>
                <a:spcPts val="1867"/>
              </a:lnSpc>
              <a:spcBef>
                <a:spcPct val="0"/>
              </a:spcBef>
              <a:buClrTx/>
            </a:pPr>
            <a:endParaRPr lang="en-US" sz="1333" b="1" kern="1200">
              <a:latin typeface="Open Sans Semi-Bold"/>
              <a:ea typeface="Open Sans Semi-Bold"/>
              <a:cs typeface="Open Sans Semi-Bold"/>
              <a:sym typeface="Open Sans Semi-Bold"/>
            </a:endParaRPr>
          </a:p>
          <a:p>
            <a:pPr defTabSz="609630">
              <a:lnSpc>
                <a:spcPts val="1867"/>
              </a:lnSpc>
              <a:spcBef>
                <a:spcPct val="0"/>
              </a:spcBef>
              <a:buClrTx/>
            </a:pPr>
            <a:r>
              <a:rPr lang="en-US" sz="1333" b="1" kern="1200">
                <a:latin typeface="Open Sans Semi-Bold"/>
                <a:ea typeface="Open Sans Semi-Bold"/>
                <a:cs typeface="Open Sans Semi-Bold"/>
                <a:sym typeface="Open Sans Semi-Bold"/>
              </a:rPr>
              <a:t>The data points to a high-impact opportunity:</a:t>
            </a:r>
          </a:p>
          <a:p>
            <a:pPr defTabSz="609630">
              <a:lnSpc>
                <a:spcPts val="1867"/>
              </a:lnSpc>
              <a:spcBef>
                <a:spcPct val="0"/>
              </a:spcBef>
              <a:buClrTx/>
            </a:pPr>
            <a:endParaRPr lang="en-US" sz="1333" b="1" kern="1200">
              <a:latin typeface="Open Sans Semi-Bold"/>
              <a:ea typeface="Open Sans Semi-Bold"/>
              <a:cs typeface="Open Sans Semi-Bold"/>
              <a:sym typeface="Open Sans Semi-Bold"/>
            </a:endParaRPr>
          </a:p>
        </p:txBody>
      </p:sp>
      <p:grpSp>
        <p:nvGrpSpPr>
          <p:cNvPr id="8" name="Group 8">
            <a:extLst>
              <a:ext uri="{C183D7F6-B498-43B3-948B-1728B52AA6E4}">
                <adec:decorative xmlns:adec="http://schemas.microsoft.com/office/drawing/2017/decorative" val="1"/>
              </a:ext>
            </a:extLst>
          </p:cNvPr>
          <p:cNvGrpSpPr/>
          <p:nvPr/>
        </p:nvGrpSpPr>
        <p:grpSpPr>
          <a:xfrm>
            <a:off x="1526960" y="2891494"/>
            <a:ext cx="9072978" cy="1804793"/>
            <a:chOff x="0" y="0"/>
            <a:chExt cx="925196" cy="1156315"/>
          </a:xfrm>
        </p:grpSpPr>
        <p:sp>
          <p:nvSpPr>
            <p:cNvPr id="9" name="Freeform 9"/>
            <p:cNvSpPr/>
            <p:nvPr/>
          </p:nvSpPr>
          <p:spPr>
            <a:xfrm>
              <a:off x="0" y="0"/>
              <a:ext cx="925196" cy="1156315"/>
            </a:xfrm>
            <a:custGeom>
              <a:avLst/>
              <a:gdLst/>
              <a:ahLst/>
              <a:cxnLst/>
              <a:rect l="l" t="t" r="r" b="b"/>
              <a:pathLst>
                <a:path w="925196" h="1156315">
                  <a:moveTo>
                    <a:pt x="48485" y="0"/>
                  </a:moveTo>
                  <a:lnTo>
                    <a:pt x="876711" y="0"/>
                  </a:lnTo>
                  <a:cubicBezTo>
                    <a:pt x="889570" y="0"/>
                    <a:pt x="901903" y="5108"/>
                    <a:pt x="910995" y="14201"/>
                  </a:cubicBezTo>
                  <a:cubicBezTo>
                    <a:pt x="920088" y="23294"/>
                    <a:pt x="925196" y="35626"/>
                    <a:pt x="925196" y="48485"/>
                  </a:cubicBezTo>
                  <a:lnTo>
                    <a:pt x="925196" y="1107830"/>
                  </a:lnTo>
                  <a:cubicBezTo>
                    <a:pt x="925196" y="1120689"/>
                    <a:pt x="920088" y="1133022"/>
                    <a:pt x="910995" y="1142114"/>
                  </a:cubicBezTo>
                  <a:cubicBezTo>
                    <a:pt x="901903" y="1151207"/>
                    <a:pt x="889570" y="1156315"/>
                    <a:pt x="876711" y="1156315"/>
                  </a:cubicBezTo>
                  <a:lnTo>
                    <a:pt x="48485" y="1156315"/>
                  </a:lnTo>
                  <a:cubicBezTo>
                    <a:pt x="35626" y="1156315"/>
                    <a:pt x="23294" y="1151207"/>
                    <a:pt x="14201" y="1142114"/>
                  </a:cubicBezTo>
                  <a:cubicBezTo>
                    <a:pt x="5108" y="1133022"/>
                    <a:pt x="0" y="1120689"/>
                    <a:pt x="0" y="1107830"/>
                  </a:cubicBezTo>
                  <a:lnTo>
                    <a:pt x="0" y="48485"/>
                  </a:lnTo>
                  <a:cubicBezTo>
                    <a:pt x="0" y="35626"/>
                    <a:pt x="5108" y="23294"/>
                    <a:pt x="14201" y="14201"/>
                  </a:cubicBezTo>
                  <a:cubicBezTo>
                    <a:pt x="23294" y="5108"/>
                    <a:pt x="35626" y="0"/>
                    <a:pt x="48485" y="0"/>
                  </a:cubicBezTo>
                  <a:close/>
                </a:path>
              </a:pathLst>
            </a:custGeom>
            <a:solidFill>
              <a:srgbClr val="D5E5ED">
                <a:alpha val="52941"/>
              </a:srgbClr>
            </a:solidFill>
          </p:spPr>
          <p:txBody>
            <a:bodyPr/>
            <a:lstStyle/>
            <a:p>
              <a:pPr defTabSz="609630">
                <a:buClrTx/>
              </a:pPr>
              <a:endParaRPr lang="en-US" sz="1200" kern="1200">
                <a:solidFill>
                  <a:srgbClr val="024C68"/>
                </a:solidFill>
                <a:latin typeface="Calibri"/>
                <a:ea typeface="+mn-ea"/>
                <a:cs typeface="+mn-cs"/>
              </a:endParaRPr>
            </a:p>
          </p:txBody>
        </p:sp>
        <p:sp>
          <p:nvSpPr>
            <p:cNvPr id="10" name="TextBox 10"/>
            <p:cNvSpPr txBox="1"/>
            <p:nvPr/>
          </p:nvSpPr>
          <p:spPr>
            <a:xfrm>
              <a:off x="0" y="-57150"/>
              <a:ext cx="925196" cy="1213465"/>
            </a:xfrm>
            <a:prstGeom prst="rect">
              <a:avLst/>
            </a:prstGeom>
          </p:spPr>
          <p:txBody>
            <a:bodyPr lIns="33867" tIns="33867" rIns="33867" bIns="33867" rtlCol="0" anchor="ctr"/>
            <a:lstStyle/>
            <a:p>
              <a:pPr algn="ctr" defTabSz="609630">
                <a:lnSpc>
                  <a:spcPts val="2426"/>
                </a:lnSpc>
                <a:buClrTx/>
              </a:pPr>
              <a:endParaRPr sz="1200" kern="1200">
                <a:solidFill>
                  <a:srgbClr val="024C68"/>
                </a:solidFill>
                <a:latin typeface="Calibri"/>
                <a:ea typeface="+mn-ea"/>
                <a:cs typeface="+mn-cs"/>
              </a:endParaRPr>
            </a:p>
          </p:txBody>
        </p:sp>
      </p:grpSp>
      <p:sp>
        <p:nvSpPr>
          <p:cNvPr id="17" name="TextBox 17"/>
          <p:cNvSpPr txBox="1"/>
          <p:nvPr/>
        </p:nvSpPr>
        <p:spPr>
          <a:xfrm>
            <a:off x="1976845" y="3208302"/>
            <a:ext cx="8238310" cy="971933"/>
          </a:xfrm>
          <a:prstGeom prst="rect">
            <a:avLst/>
          </a:prstGeom>
        </p:spPr>
        <p:txBody>
          <a:bodyPr wrap="square" lIns="0" tIns="0" rIns="0" bIns="0" rtlCol="0" anchor="t">
            <a:spAutoFit/>
          </a:bodyPr>
          <a:lstStyle/>
          <a:p>
            <a:pPr defTabSz="609630">
              <a:lnSpc>
                <a:spcPct val="200000"/>
              </a:lnSpc>
              <a:buClrTx/>
            </a:pPr>
            <a:r>
              <a:rPr lang="en-US" sz="1700" b="1" kern="1200">
                <a:latin typeface="Open Sans"/>
                <a:ea typeface="Open Sans"/>
                <a:cs typeface="Open Sans"/>
                <a:sym typeface="Open Sans"/>
              </a:rPr>
              <a:t>With 59% of caregivers already using AI and strong interest across multiple use cases, there is real appetite for responsible, caregiver-centered AI tools.</a:t>
            </a:r>
          </a:p>
        </p:txBody>
      </p:sp>
      <p:sp>
        <p:nvSpPr>
          <p:cNvPr id="2" name="Freeform 2">
            <a:extLst>
              <a:ext uri="{C183D7F6-B498-43B3-948B-1728B52AA6E4}">
                <adec:decorative xmlns:adec="http://schemas.microsoft.com/office/drawing/2017/decorative" val="1"/>
              </a:ext>
            </a:extLst>
          </p:cNvPr>
          <p:cNvSpPr/>
          <p:nvPr/>
        </p:nvSpPr>
        <p:spPr>
          <a:xfrm flipH="1">
            <a:off x="70407" y="5790480"/>
            <a:ext cx="2262040" cy="2262040"/>
          </a:xfrm>
          <a:custGeom>
            <a:avLst/>
            <a:gdLst/>
            <a:ahLst/>
            <a:cxnLst/>
            <a:rect l="l" t="t" r="r" b="b"/>
            <a:pathLst>
              <a:path w="3393060" h="3393060">
                <a:moveTo>
                  <a:pt x="3393060" y="0"/>
                </a:moveTo>
                <a:lnTo>
                  <a:pt x="0" y="0"/>
                </a:lnTo>
                <a:lnTo>
                  <a:pt x="0" y="3393060"/>
                </a:lnTo>
                <a:lnTo>
                  <a:pt x="3393060" y="3393060"/>
                </a:lnTo>
                <a:lnTo>
                  <a:pt x="339306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defTabSz="609630">
              <a:buClrTx/>
            </a:pPr>
            <a:endParaRPr lang="en-US" sz="1200" kern="1200">
              <a:solidFill>
                <a:srgbClr val="024C68"/>
              </a:solidFill>
              <a:latin typeface="Calibri"/>
              <a:ea typeface="+mn-ea"/>
              <a:cs typeface="+mn-cs"/>
            </a:endParaRPr>
          </a:p>
        </p:txBody>
      </p:sp>
      <p:pic>
        <p:nvPicPr>
          <p:cNvPr id="21" name="Picture 20">
            <a:extLst>
              <a:ext uri="{FF2B5EF4-FFF2-40B4-BE49-F238E27FC236}">
                <a16:creationId xmlns:a16="http://schemas.microsoft.com/office/drawing/2014/main" id="{ABCCFD79-8B51-D9D4-B3CD-EAE4D7DFF82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7223" y="4816246"/>
            <a:ext cx="2625795" cy="1750530"/>
          </a:xfrm>
          <a:prstGeom prst="rect">
            <a:avLst/>
          </a:prstGeom>
        </p:spPr>
      </p:pic>
      <p:sp>
        <p:nvSpPr>
          <p:cNvPr id="3" name="Freeform 3">
            <a:extLst>
              <a:ext uri="{C183D7F6-B498-43B3-948B-1728B52AA6E4}">
                <adec:decorative xmlns:adec="http://schemas.microsoft.com/office/drawing/2017/decorative" val="1"/>
              </a:ext>
            </a:extLst>
          </p:cNvPr>
          <p:cNvSpPr/>
          <p:nvPr/>
        </p:nvSpPr>
        <p:spPr>
          <a:xfrm>
            <a:off x="11400874" y="6058995"/>
            <a:ext cx="618673" cy="453230"/>
          </a:xfrm>
          <a:custGeom>
            <a:avLst/>
            <a:gdLst/>
            <a:ahLst/>
            <a:cxnLst/>
            <a:rect l="l" t="t" r="r" b="b"/>
            <a:pathLst>
              <a:path w="928009" h="679845">
                <a:moveTo>
                  <a:pt x="0" y="0"/>
                </a:moveTo>
                <a:lnTo>
                  <a:pt x="928009" y="0"/>
                </a:lnTo>
                <a:lnTo>
                  <a:pt x="928009" y="679845"/>
                </a:lnTo>
                <a:lnTo>
                  <a:pt x="0" y="679845"/>
                </a:lnTo>
                <a:lnTo>
                  <a:pt x="0" y="0"/>
                </a:lnTo>
                <a:close/>
              </a:path>
            </a:pathLst>
          </a:custGeom>
          <a:blipFill>
            <a:blip r:embed="rId5"/>
            <a:stretch>
              <a:fillRect/>
            </a:stretch>
          </a:blipFill>
        </p:spPr>
        <p:txBody>
          <a:bodyPr/>
          <a:lstStyle/>
          <a:p>
            <a:pPr defTabSz="609630">
              <a:buClrTx/>
            </a:pPr>
            <a:endParaRPr lang="en-US" sz="1200" kern="1200">
              <a:solidFill>
                <a:srgbClr val="024C68"/>
              </a:solidFill>
              <a:latin typeface="Calibri"/>
              <a:ea typeface="+mn-ea"/>
              <a:cs typeface="+mn-cs"/>
            </a:endParaRPr>
          </a:p>
        </p:txBody>
      </p:sp>
    </p:spTree>
  </p:cSld>
  <p:clrMapOvr>
    <a:masterClrMapping/>
  </p:clrMapOvr>
  <p:transition>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CF90EF-642F-2824-3EC2-199805A78423}"/>
            </a:ext>
          </a:extLst>
        </p:cNvPr>
        <p:cNvGrpSpPr/>
        <p:nvPr/>
      </p:nvGrpSpPr>
      <p:grpSpPr>
        <a:xfrm>
          <a:off x="0" y="0"/>
          <a:ext cx="0" cy="0"/>
          <a:chOff x="0" y="0"/>
          <a:chExt cx="0" cy="0"/>
        </a:xfrm>
      </p:grpSpPr>
      <p:sp>
        <p:nvSpPr>
          <p:cNvPr id="6" name="Text Placeholder 2">
            <a:extLst>
              <a:ext uri="{FF2B5EF4-FFF2-40B4-BE49-F238E27FC236}">
                <a16:creationId xmlns:a16="http://schemas.microsoft.com/office/drawing/2014/main" id="{94D0F47F-FAAC-F7FE-0618-57C93B875E7D}"/>
              </a:ext>
            </a:extLst>
          </p:cNvPr>
          <p:cNvSpPr txBox="1">
            <a:spLocks noGrp="1"/>
          </p:cNvSpPr>
          <p:nvPr>
            <p:ph type="title"/>
          </p:nvPr>
        </p:nvSpPr>
        <p:spPr>
          <a:xfrm>
            <a:off x="766313" y="2958780"/>
            <a:ext cx="8983048"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L="227013" marR="0" lvl="0" indent="1588"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26695" indent="1270">
              <a:defRPr/>
            </a:pPr>
            <a:r>
              <a:rPr lang="en-US" sz="3400" b="1">
                <a:ea typeface="+mn-ea"/>
              </a:rPr>
              <a:t>Roundtable: </a:t>
            </a:r>
            <a:br>
              <a:rPr lang="en-US" sz="3400" b="1">
                <a:ea typeface="+mn-ea"/>
              </a:rPr>
            </a:br>
            <a:r>
              <a:rPr lang="en-US" sz="3400" b="1">
                <a:ea typeface="+mn-ea"/>
              </a:rPr>
              <a:t>Caregiver &amp; DSP Perspectives</a:t>
            </a:r>
          </a:p>
        </p:txBody>
      </p:sp>
    </p:spTree>
    <p:extLst>
      <p:ext uri="{BB962C8B-B14F-4D97-AF65-F5344CB8AC3E}">
        <p14:creationId xmlns:p14="http://schemas.microsoft.com/office/powerpoint/2010/main" val="2727799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42F8-4E55-FC2A-B18F-2A9B3A0DA751}"/>
              </a:ext>
            </a:extLst>
          </p:cNvPr>
          <p:cNvSpPr>
            <a:spLocks noGrp="1"/>
          </p:cNvSpPr>
          <p:nvPr>
            <p:ph type="title"/>
          </p:nvPr>
        </p:nvSpPr>
        <p:spPr>
          <a:xfrm>
            <a:off x="838199" y="620114"/>
            <a:ext cx="7536816" cy="554226"/>
          </a:xfrm>
        </p:spPr>
        <p:txBody>
          <a:bodyPr>
            <a:normAutofit/>
          </a:bodyPr>
          <a:lstStyle/>
          <a:p>
            <a:r>
              <a:rPr lang="en-US" b="1"/>
              <a:t>Thank You For Joining us Today</a:t>
            </a:r>
          </a:p>
        </p:txBody>
      </p:sp>
      <p:sp>
        <p:nvSpPr>
          <p:cNvPr id="5" name="TextBox 4">
            <a:extLst>
              <a:ext uri="{FF2B5EF4-FFF2-40B4-BE49-F238E27FC236}">
                <a16:creationId xmlns:a16="http://schemas.microsoft.com/office/drawing/2014/main" id="{2971C499-0970-E254-07B6-F283744F7009}"/>
              </a:ext>
            </a:extLst>
          </p:cNvPr>
          <p:cNvSpPr txBox="1"/>
          <p:nvPr/>
        </p:nvSpPr>
        <p:spPr>
          <a:xfrm>
            <a:off x="845387" y="1384539"/>
            <a:ext cx="1092679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200"/>
              <a:t>Special thanks to our caregivers and direct support professionals for sharing their experiences.</a:t>
            </a:r>
            <a:endParaRPr lang="en-US"/>
          </a:p>
          <a:p>
            <a:pPr marL="285750" indent="-285750">
              <a:buChar char="•"/>
            </a:pPr>
            <a:r>
              <a:rPr lang="en-US" sz="2200"/>
              <a:t>Thank you to our partners, including Caregiver Action Network and others supporting this effort.</a:t>
            </a:r>
          </a:p>
          <a:p>
            <a:endParaRPr lang="en-US" sz="2200"/>
          </a:p>
          <a:p>
            <a:r>
              <a:rPr lang="en-US" sz="2200" b="1"/>
              <a:t>For more information visit: </a:t>
            </a:r>
            <a:r>
              <a:rPr lang="en-US" sz="2200">
                <a:solidFill>
                  <a:srgbClr val="075190"/>
                </a:solidFill>
                <a:hlinkClick r:id="rId3"/>
              </a:rPr>
              <a:t>https://acl.gov/caregiver-ai-competition</a:t>
            </a:r>
            <a:endParaRPr lang="en-US" sz="2200"/>
          </a:p>
          <a:p>
            <a:pPr marL="285750" lvl="4" indent="-285750">
              <a:buChar char="•"/>
            </a:pPr>
            <a:r>
              <a:rPr lang="en-US" sz="2200"/>
              <a:t>Challenge details, resources, and FAQs</a:t>
            </a:r>
          </a:p>
          <a:p>
            <a:pPr marL="285750" lvl="4" indent="-285750">
              <a:buChar char="•"/>
            </a:pPr>
            <a:r>
              <a:rPr lang="en-US" sz="2200"/>
              <a:t>Slides and recording from today’s webinar will be posted on the website</a:t>
            </a:r>
            <a:endParaRPr lang="en-US"/>
          </a:p>
          <a:p>
            <a:pPr lvl="4"/>
            <a:endParaRPr lang="en-US" sz="2200"/>
          </a:p>
          <a:p>
            <a:pPr lvl="1"/>
            <a:r>
              <a:rPr lang="en-US" sz="2200" b="1"/>
              <a:t>Questions?</a:t>
            </a:r>
          </a:p>
          <a:p>
            <a:pPr marL="285750" indent="-285750">
              <a:buChar char="•"/>
            </a:pPr>
            <a:r>
              <a:rPr lang="en-US" sz="2200"/>
              <a:t>Email: </a:t>
            </a:r>
            <a:r>
              <a:rPr lang="en-US" sz="2200">
                <a:solidFill>
                  <a:srgbClr val="075190"/>
                </a:solidFill>
                <a:hlinkClick r:id="rId4"/>
              </a:rPr>
              <a:t>CaregiverAI@acl.hhs.gov</a:t>
            </a:r>
            <a:r>
              <a:rPr lang="en-US" sz="2200"/>
              <a:t> for follow‑up questions about the challenge</a:t>
            </a:r>
          </a:p>
        </p:txBody>
      </p:sp>
    </p:spTree>
    <p:extLst>
      <p:ext uri="{BB962C8B-B14F-4D97-AF65-F5344CB8AC3E}">
        <p14:creationId xmlns:p14="http://schemas.microsoft.com/office/powerpoint/2010/main" val="4159913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53B7B-0134-23B1-75B4-4CB9F621365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4F6663F-585A-2338-49F9-0564DECF99CF}"/>
              </a:ext>
            </a:extLst>
          </p:cNvPr>
          <p:cNvSpPr txBox="1">
            <a:spLocks noGrp="1"/>
          </p:cNvSpPr>
          <p:nvPr>
            <p:ph type="title" idx="4294967295"/>
          </p:nvPr>
        </p:nvSpPr>
        <p:spPr>
          <a:xfrm>
            <a:off x="52911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a:pPr>
            <a:r>
              <a:rPr lang="en-US">
                <a:solidFill>
                  <a:srgbClr val="000000"/>
                </a:solidFill>
                <a:ea typeface="+mj-lt"/>
                <a:cs typeface="+mj-lt"/>
              </a:rPr>
              <a:t>ACL Caregiving AI Prize Challenge Slack Workspace</a:t>
            </a:r>
            <a:endParaRPr lang="en-US">
              <a:solidFill>
                <a:srgbClr val="000000"/>
              </a:solidFill>
            </a:endParaRPr>
          </a:p>
        </p:txBody>
      </p:sp>
      <p:sp>
        <p:nvSpPr>
          <p:cNvPr id="3" name="Text Placeholder 2">
            <a:extLst>
              <a:ext uri="{FF2B5EF4-FFF2-40B4-BE49-F238E27FC236}">
                <a16:creationId xmlns:a16="http://schemas.microsoft.com/office/drawing/2014/main" id="{5F0103C1-99A6-FF33-62CB-6350BD6F15AF}"/>
              </a:ext>
            </a:extLst>
          </p:cNvPr>
          <p:cNvSpPr>
            <a:spLocks noGrp="1"/>
          </p:cNvSpPr>
          <p:nvPr>
            <p:ph type="body" sz="quarter" idx="10"/>
          </p:nvPr>
        </p:nvSpPr>
        <p:spPr>
          <a:xfrm>
            <a:off x="857250" y="1717295"/>
            <a:ext cx="10472738" cy="3932085"/>
          </a:xfrm>
        </p:spPr>
        <p:txBody>
          <a:bodyPr>
            <a:normAutofit/>
          </a:bodyPr>
          <a:lstStyle/>
          <a:p>
            <a:pPr marL="229870" indent="-229870">
              <a:lnSpc>
                <a:spcPct val="120000"/>
              </a:lnSpc>
              <a:spcBef>
                <a:spcPts val="0"/>
              </a:spcBef>
            </a:pPr>
            <a:r>
              <a:rPr lang="en-US" sz="2000">
                <a:solidFill>
                  <a:schemeClr val="tx1"/>
                </a:solidFill>
                <a:cs typeface="Arial"/>
              </a:rPr>
              <a:t>For interested applicants </a:t>
            </a:r>
          </a:p>
          <a:p>
            <a:pPr marL="229870" indent="-229870"/>
            <a:r>
              <a:rPr lang="en-US" sz="2000">
                <a:solidFill>
                  <a:schemeClr val="tx1"/>
                </a:solidFill>
                <a:highlight>
                  <a:srgbClr val="FFFFFF"/>
                </a:highlight>
                <a:latin typeface="Arial"/>
                <a:cs typeface="Arial"/>
              </a:rPr>
              <a:t>What you can do in Slack:</a:t>
            </a:r>
            <a:endParaRPr lang="en-US" sz="2000">
              <a:solidFill>
                <a:schemeClr val="tx1"/>
              </a:solidFill>
              <a:latin typeface="Arial"/>
              <a:cs typeface="Arial"/>
            </a:endParaRPr>
          </a:p>
          <a:p>
            <a:pPr marL="741045" lvl="1"/>
            <a:r>
              <a:rPr lang="en-US" sz="2000">
                <a:solidFill>
                  <a:schemeClr val="tx1"/>
                </a:solidFill>
                <a:latin typeface="Arial"/>
                <a:cs typeface="Arial"/>
              </a:rPr>
              <a:t>Connect with other participants across challenge tracks</a:t>
            </a:r>
            <a:endParaRPr lang="en-US">
              <a:solidFill>
                <a:schemeClr val="tx1"/>
              </a:solidFill>
              <a:latin typeface="Arial"/>
              <a:cs typeface="Arial"/>
            </a:endParaRPr>
          </a:p>
          <a:p>
            <a:pPr marL="741045" lvl="1"/>
            <a:r>
              <a:rPr lang="en-US" sz="2000">
                <a:solidFill>
                  <a:schemeClr val="tx1"/>
                </a:solidFill>
                <a:latin typeface="Arial"/>
                <a:cs typeface="Arial"/>
              </a:rPr>
              <a:t>Share ideas and explore potential partnerships</a:t>
            </a:r>
            <a:endParaRPr lang="en-US">
              <a:solidFill>
                <a:schemeClr val="tx1"/>
              </a:solidFill>
              <a:latin typeface="Arial"/>
              <a:cs typeface="Arial"/>
            </a:endParaRPr>
          </a:p>
          <a:p>
            <a:pPr marL="741045" lvl="1"/>
            <a:r>
              <a:rPr lang="en-US" sz="2000">
                <a:solidFill>
                  <a:schemeClr val="tx1"/>
                </a:solidFill>
                <a:latin typeface="Arial"/>
                <a:cs typeface="Arial"/>
              </a:rPr>
              <a:t>Ask questions and learn from peers</a:t>
            </a:r>
            <a:endParaRPr lang="en-US">
              <a:solidFill>
                <a:schemeClr val="tx1"/>
              </a:solidFill>
              <a:latin typeface="Arial"/>
              <a:cs typeface="Arial"/>
            </a:endParaRPr>
          </a:p>
          <a:p>
            <a:pPr marL="229870" indent="-229870">
              <a:lnSpc>
                <a:spcPct val="120000"/>
              </a:lnSpc>
              <a:spcBef>
                <a:spcPts val="0"/>
              </a:spcBef>
            </a:pPr>
            <a:r>
              <a:rPr lang="en-US" sz="2000">
                <a:solidFill>
                  <a:schemeClr val="tx1"/>
                </a:solidFill>
                <a:cs typeface="Arial"/>
              </a:rPr>
              <a:t>Want to Join? Email </a:t>
            </a:r>
            <a:r>
              <a:rPr lang="en-US" sz="2000">
                <a:solidFill>
                  <a:schemeClr val="tx1"/>
                </a:solidFill>
                <a:cs typeface="Arial"/>
                <a:hlinkClick r:id="rId3">
                  <a:extLst>
                    <a:ext uri="{A12FA001-AC4F-418D-AE19-62706E023703}">
                      <ahyp:hlinkClr xmlns:ahyp="http://schemas.microsoft.com/office/drawing/2018/hyperlinkcolor" val="tx"/>
                    </a:ext>
                  </a:extLst>
                </a:hlinkClick>
              </a:rPr>
              <a:t>CaregiverAI@acl.hhs.gov</a:t>
            </a:r>
            <a:r>
              <a:rPr lang="en-US" sz="2000">
                <a:solidFill>
                  <a:schemeClr val="tx1"/>
                </a:solidFill>
                <a:cs typeface="Arial"/>
              </a:rPr>
              <a:t> with: </a:t>
            </a:r>
            <a:endParaRPr lang="en-US" sz="2000">
              <a:solidFill>
                <a:schemeClr val="tx1"/>
              </a:solidFill>
              <a:ea typeface="+mn-lt"/>
              <a:cs typeface="+mn-lt"/>
            </a:endParaRPr>
          </a:p>
          <a:p>
            <a:pPr marL="741045" lvl="1">
              <a:lnSpc>
                <a:spcPct val="120000"/>
              </a:lnSpc>
              <a:spcBef>
                <a:spcPts val="0"/>
              </a:spcBef>
            </a:pPr>
            <a:r>
              <a:rPr lang="en-US" sz="2000">
                <a:solidFill>
                  <a:schemeClr val="tx1"/>
                </a:solidFill>
                <a:ea typeface="+mn-lt"/>
                <a:cs typeface="+mn-lt"/>
              </a:rPr>
              <a:t>A short description of why you are applying for the prize challenge (less than 100 words expected)</a:t>
            </a:r>
            <a:endParaRPr lang="en-US" sz="2000">
              <a:solidFill>
                <a:schemeClr val="tx1"/>
              </a:solidFill>
              <a:cs typeface="Arial"/>
            </a:endParaRPr>
          </a:p>
          <a:p>
            <a:pPr marL="741045" lvl="1"/>
            <a:r>
              <a:rPr lang="en-US" sz="2000">
                <a:solidFill>
                  <a:schemeClr val="tx1"/>
                </a:solidFill>
                <a:ea typeface="+mn-lt"/>
                <a:cs typeface="+mn-lt"/>
              </a:rPr>
              <a:t>The track(s) you are considering</a:t>
            </a:r>
            <a:endParaRPr lang="en-US">
              <a:solidFill>
                <a:schemeClr val="tx1"/>
              </a:solidFill>
            </a:endParaRPr>
          </a:p>
          <a:p>
            <a:pPr marL="741045" lvl="1">
              <a:lnSpc>
                <a:spcPct val="120000"/>
              </a:lnSpc>
              <a:spcBef>
                <a:spcPts val="0"/>
              </a:spcBef>
            </a:pPr>
            <a:r>
              <a:rPr lang="en-US" sz="2000">
                <a:solidFill>
                  <a:schemeClr val="tx1"/>
                </a:solidFill>
                <a:cs typeface="Arial"/>
              </a:rPr>
              <a:t>Your contact info (and your team members if they want to join as well) </a:t>
            </a:r>
          </a:p>
          <a:p>
            <a:pPr marL="741045" lvl="1"/>
            <a:endParaRPr lang="en-US" sz="2000">
              <a:solidFill>
                <a:schemeClr val="tx1"/>
              </a:solidFill>
              <a:cs typeface="Arial"/>
            </a:endParaRPr>
          </a:p>
          <a:p>
            <a:pPr marL="741045" lvl="1">
              <a:lnSpc>
                <a:spcPct val="120000"/>
              </a:lnSpc>
              <a:spcBef>
                <a:spcPts val="0"/>
              </a:spcBef>
            </a:pPr>
            <a:endParaRPr lang="en-US" sz="2000">
              <a:solidFill>
                <a:schemeClr val="tx1"/>
              </a:solidFill>
              <a:cs typeface="Arial"/>
            </a:endParaRPr>
          </a:p>
        </p:txBody>
      </p:sp>
      <p:cxnSp>
        <p:nvCxnSpPr>
          <p:cNvPr id="9" name="Google Shape;256;p3">
            <a:extLst>
              <a:ext uri="{FF2B5EF4-FFF2-40B4-BE49-F238E27FC236}">
                <a16:creationId xmlns:a16="http://schemas.microsoft.com/office/drawing/2014/main" id="{632CB11F-52B9-168E-899A-C54714DC7961}"/>
              </a:ext>
              <a:ext uri="{C183D7F6-B498-43B3-948B-1728B52AA6E4}">
                <adec:decorative xmlns:adec="http://schemas.microsoft.com/office/drawing/2017/decorative" val="1"/>
              </a:ext>
            </a:extLst>
          </p:cNvPr>
          <p:cNvCxnSpPr>
            <a:cxnSpLocks/>
          </p:cNvCxnSpPr>
          <p:nvPr/>
        </p:nvCxnSpPr>
        <p:spPr>
          <a:xfrm flipH="1">
            <a:off x="610165" y="1419385"/>
            <a:ext cx="1728386" cy="0"/>
          </a:xfrm>
          <a:prstGeom prst="straightConnector1">
            <a:avLst/>
          </a:prstGeom>
          <a:noFill/>
          <a:ln w="57150" cap="flat" cmpd="sng">
            <a:solidFill>
              <a:srgbClr val="BE1E2D"/>
            </a:solidFill>
            <a:prstDash val="solid"/>
            <a:miter lim="800000"/>
            <a:headEnd type="none" w="sm" len="sm"/>
            <a:tailEnd type="none" w="sm" len="sm"/>
          </a:ln>
        </p:spPr>
      </p:cxnSp>
      <p:sp>
        <p:nvSpPr>
          <p:cNvPr id="2" name="TextBox 1">
            <a:extLst>
              <a:ext uri="{FF2B5EF4-FFF2-40B4-BE49-F238E27FC236}">
                <a16:creationId xmlns:a16="http://schemas.microsoft.com/office/drawing/2014/main" id="{6AD34361-68A0-5179-7CEC-78FCF0E23541}"/>
              </a:ext>
            </a:extLst>
          </p:cNvPr>
          <p:cNvSpPr txBox="1"/>
          <p:nvPr/>
        </p:nvSpPr>
        <p:spPr>
          <a:xfrm>
            <a:off x="521918" y="5537548"/>
            <a:ext cx="1113772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Aptos"/>
                <a:ea typeface="Aptos"/>
                <a:cs typeface="Aptos"/>
              </a:rPr>
              <a:t>Disclaimers: </a:t>
            </a:r>
          </a:p>
          <a:p>
            <a:pPr>
              <a:buFont typeface=""/>
              <a:buChar char="•"/>
            </a:pPr>
            <a:r>
              <a:rPr lang="en-US" sz="1200">
                <a:solidFill>
                  <a:srgbClr val="000000"/>
                </a:solidFill>
                <a:latin typeface="Aptos"/>
                <a:ea typeface="Aptos"/>
                <a:cs typeface="Aptos"/>
              </a:rPr>
              <a:t>Participation</a:t>
            </a:r>
            <a:r>
              <a:rPr lang="en-US" sz="1200">
                <a:latin typeface="Aptos"/>
                <a:ea typeface="Aptos"/>
                <a:cs typeface="Aptos"/>
              </a:rPr>
              <a:t> is</a:t>
            </a:r>
            <a:r>
              <a:rPr lang="en-US" sz="1200">
                <a:solidFill>
                  <a:srgbClr val="000000"/>
                </a:solidFill>
                <a:latin typeface="Aptos"/>
                <a:ea typeface="Aptos"/>
                <a:cs typeface="Aptos"/>
              </a:rPr>
              <a:t> </a:t>
            </a:r>
            <a:r>
              <a:rPr lang="en-US" sz="1200">
                <a:latin typeface="Aptos"/>
                <a:ea typeface="Aptos"/>
                <a:cs typeface="Aptos"/>
              </a:rPr>
              <a:t>optional and </a:t>
            </a:r>
            <a:r>
              <a:rPr lang="en-US" sz="1200">
                <a:solidFill>
                  <a:srgbClr val="000000"/>
                </a:solidFill>
                <a:latin typeface="Aptos"/>
                <a:ea typeface="Aptos"/>
                <a:cs typeface="Aptos"/>
              </a:rPr>
              <a:t>will not be factored into prize award decisions</a:t>
            </a:r>
            <a:r>
              <a:rPr lang="en-US" sz="1200">
                <a:latin typeface="Aptos"/>
                <a:ea typeface="Aptos"/>
                <a:cs typeface="Aptos"/>
              </a:rPr>
              <a:t>.</a:t>
            </a:r>
            <a:r>
              <a:rPr lang="en-US" sz="1200">
                <a:solidFill>
                  <a:srgbClr val="000000"/>
                </a:solidFill>
                <a:latin typeface="Aptos"/>
                <a:ea typeface="Aptos"/>
                <a:cs typeface="Aptos"/>
              </a:rPr>
              <a:t> ACL will not use the information from Slack when making award decisions</a:t>
            </a:r>
            <a:endParaRPr lang="en-US" sz="1200"/>
          </a:p>
          <a:p>
            <a:pPr lvl="0">
              <a:buFont typeface=""/>
              <a:buChar char="•"/>
            </a:pPr>
            <a:r>
              <a:rPr lang="en-US" sz="1200">
                <a:solidFill>
                  <a:srgbClr val="000000"/>
                </a:solidFill>
                <a:latin typeface="Aptos"/>
                <a:ea typeface="Aptos"/>
                <a:cs typeface="Aptos"/>
              </a:rPr>
              <a:t>ACL is not responsible for participant-generated messages and/or content</a:t>
            </a:r>
            <a:r>
              <a:rPr lang="en-US" sz="1200">
                <a:latin typeface="Aptos"/>
                <a:ea typeface="Aptos"/>
                <a:cs typeface="Aptos"/>
              </a:rPr>
              <a:t>.</a:t>
            </a:r>
            <a:endParaRPr lang="en-US" sz="1200">
              <a:solidFill>
                <a:srgbClr val="000000"/>
              </a:solidFill>
              <a:latin typeface="Aptos"/>
              <a:ea typeface="Aptos"/>
              <a:cs typeface="Aptos"/>
            </a:endParaRPr>
          </a:p>
          <a:p>
            <a:pPr lvl="0">
              <a:buFont typeface=""/>
              <a:buChar char="•"/>
            </a:pPr>
            <a:r>
              <a:rPr lang="en-US" sz="1200">
                <a:solidFill>
                  <a:srgbClr val="000000"/>
                </a:solidFill>
                <a:latin typeface="Aptos"/>
                <a:ea typeface="Aptos"/>
                <a:cs typeface="Aptos"/>
              </a:rPr>
              <a:t>ACL will not participate and will not actively moderate Slack but reserves the right to moderate the conversation or to remove members from the Slack whose participation is not in line with the purpose of the challenge or this community</a:t>
            </a:r>
            <a:r>
              <a:rPr lang="en-US" sz="1200">
                <a:latin typeface="Aptos"/>
                <a:ea typeface="Aptos"/>
                <a:cs typeface="Aptos"/>
              </a:rPr>
              <a:t>.</a:t>
            </a:r>
            <a:endParaRPr lang="en-US" sz="1200">
              <a:solidFill>
                <a:srgbClr val="000000"/>
              </a:solidFill>
              <a:latin typeface="Aptos"/>
              <a:ea typeface="Aptos"/>
              <a:cs typeface="Aptos"/>
            </a:endParaRPr>
          </a:p>
        </p:txBody>
      </p:sp>
    </p:spTree>
    <p:extLst>
      <p:ext uri="{BB962C8B-B14F-4D97-AF65-F5344CB8AC3E}">
        <p14:creationId xmlns:p14="http://schemas.microsoft.com/office/powerpoint/2010/main" val="39693753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5B25-6B7B-A629-2C0E-AB4F281EAD29}"/>
              </a:ext>
            </a:extLst>
          </p:cNvPr>
          <p:cNvSpPr>
            <a:spLocks noGrp="1"/>
          </p:cNvSpPr>
          <p:nvPr>
            <p:ph type="title"/>
          </p:nvPr>
        </p:nvSpPr>
        <p:spPr>
          <a:xfrm>
            <a:off x="838199" y="620114"/>
            <a:ext cx="8249357" cy="554226"/>
          </a:xfrm>
        </p:spPr>
        <p:txBody>
          <a:bodyPr>
            <a:normAutofit fontScale="90000"/>
          </a:bodyPr>
          <a:lstStyle/>
          <a:p>
            <a:r>
              <a:rPr lang="en-US"/>
              <a:t>Appendix A. Caregiver Coordination Burden Data</a:t>
            </a:r>
          </a:p>
        </p:txBody>
      </p:sp>
      <p:sp>
        <p:nvSpPr>
          <p:cNvPr id="8" name="TextBox 7">
            <a:extLst>
              <a:ext uri="{FF2B5EF4-FFF2-40B4-BE49-F238E27FC236}">
                <a16:creationId xmlns:a16="http://schemas.microsoft.com/office/drawing/2014/main" id="{E3C2E0D2-D0DC-DBAB-C4B3-EB80E60A292A}"/>
              </a:ext>
            </a:extLst>
          </p:cNvPr>
          <p:cNvSpPr txBox="1"/>
          <p:nvPr/>
        </p:nvSpPr>
        <p:spPr>
          <a:xfrm>
            <a:off x="838198" y="1456267"/>
            <a:ext cx="5336823" cy="307777"/>
          </a:xfrm>
          <a:prstGeom prst="rect">
            <a:avLst/>
          </a:prstGeom>
          <a:noFill/>
        </p:spPr>
        <p:txBody>
          <a:bodyPr wrap="square" rtlCol="0">
            <a:spAutoFit/>
          </a:bodyPr>
          <a:lstStyle/>
          <a:p>
            <a:r>
              <a:rPr lang="en-US" b="1"/>
              <a:t>Table A1.Weekly Hours Spent on Care Coordination</a:t>
            </a:r>
          </a:p>
        </p:txBody>
      </p:sp>
      <p:graphicFrame>
        <p:nvGraphicFramePr>
          <p:cNvPr id="6" name="Table 5">
            <a:extLst>
              <a:ext uri="{FF2B5EF4-FFF2-40B4-BE49-F238E27FC236}">
                <a16:creationId xmlns:a16="http://schemas.microsoft.com/office/drawing/2014/main" id="{C72BEAC8-DFE4-0970-0FE6-A25ED0D378B3}"/>
              </a:ext>
            </a:extLst>
          </p:cNvPr>
          <p:cNvGraphicFramePr>
            <a:graphicFrameLocks noGrp="1"/>
          </p:cNvGraphicFramePr>
          <p:nvPr>
            <p:extLst>
              <p:ext uri="{D42A27DB-BD31-4B8C-83A1-F6EECF244321}">
                <p14:modId xmlns:p14="http://schemas.microsoft.com/office/powerpoint/2010/main" val="86176582"/>
              </p:ext>
            </p:extLst>
          </p:nvPr>
        </p:nvGraphicFramePr>
        <p:xfrm>
          <a:off x="750517" y="1727527"/>
          <a:ext cx="10515600" cy="1524000"/>
        </p:xfrm>
        <a:graphic>
          <a:graphicData uri="http://schemas.openxmlformats.org/drawingml/2006/table">
            <a:tbl>
              <a:tblPr firstRow="1"/>
              <a:tblGrid>
                <a:gridCol w="5257800">
                  <a:extLst>
                    <a:ext uri="{9D8B030D-6E8A-4147-A177-3AD203B41FA5}">
                      <a16:colId xmlns:a16="http://schemas.microsoft.com/office/drawing/2014/main" val="344226747"/>
                    </a:ext>
                  </a:extLst>
                </a:gridCol>
                <a:gridCol w="5257800">
                  <a:extLst>
                    <a:ext uri="{9D8B030D-6E8A-4147-A177-3AD203B41FA5}">
                      <a16:colId xmlns:a16="http://schemas.microsoft.com/office/drawing/2014/main" val="657106292"/>
                    </a:ext>
                  </a:extLst>
                </a:gridCol>
              </a:tblGrid>
              <a:tr h="0">
                <a:tc>
                  <a:txBody>
                    <a:bodyPr/>
                    <a:lstStyle/>
                    <a:p>
                      <a:pPr>
                        <a:buNone/>
                      </a:pPr>
                      <a:r>
                        <a:rPr lang="en-US" b="1"/>
                        <a:t>Weekly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Percent of Respondents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3333749"/>
                  </a:ext>
                </a:extLst>
              </a:tr>
              <a:tr h="0">
                <a:tc>
                  <a:txBody>
                    <a:bodyPr/>
                    <a:lstStyle/>
                    <a:p>
                      <a:pPr>
                        <a:buNone/>
                      </a:pPr>
                      <a:r>
                        <a:rPr lang="en-US"/>
                        <a:t>Less than 5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607687"/>
                  </a:ext>
                </a:extLst>
              </a:tr>
              <a:tr h="0">
                <a:tc>
                  <a:txBody>
                    <a:bodyPr/>
                    <a:lstStyle/>
                    <a:p>
                      <a:pPr>
                        <a:buNone/>
                      </a:pPr>
                      <a:r>
                        <a:rPr lang="en-US"/>
                        <a:t>5–10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9061426"/>
                  </a:ext>
                </a:extLst>
              </a:tr>
              <a:tr h="0">
                <a:tc>
                  <a:txBody>
                    <a:bodyPr/>
                    <a:lstStyle/>
                    <a:p>
                      <a:pPr>
                        <a:buNone/>
                      </a:pPr>
                      <a:r>
                        <a:rPr lang="en-US"/>
                        <a:t>11–20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5252740"/>
                  </a:ext>
                </a:extLst>
              </a:tr>
              <a:tr h="0">
                <a:tc>
                  <a:txBody>
                    <a:bodyPr/>
                    <a:lstStyle/>
                    <a:p>
                      <a:pPr>
                        <a:buNone/>
                      </a:pPr>
                      <a:r>
                        <a:rPr lang="en-US"/>
                        <a:t>More than 20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0881481"/>
                  </a:ext>
                </a:extLst>
              </a:tr>
            </a:tbl>
          </a:graphicData>
        </a:graphic>
      </p:graphicFrame>
      <p:sp>
        <p:nvSpPr>
          <p:cNvPr id="9" name="TextBox 8">
            <a:extLst>
              <a:ext uri="{FF2B5EF4-FFF2-40B4-BE49-F238E27FC236}">
                <a16:creationId xmlns:a16="http://schemas.microsoft.com/office/drawing/2014/main" id="{85A0CDE9-5E8B-9DF5-EEDC-1DB7B5D7E6DD}"/>
              </a:ext>
            </a:extLst>
          </p:cNvPr>
          <p:cNvSpPr txBox="1"/>
          <p:nvPr/>
        </p:nvSpPr>
        <p:spPr>
          <a:xfrm>
            <a:off x="750517" y="3368898"/>
            <a:ext cx="5336823" cy="307777"/>
          </a:xfrm>
          <a:prstGeom prst="rect">
            <a:avLst/>
          </a:prstGeom>
          <a:noFill/>
        </p:spPr>
        <p:txBody>
          <a:bodyPr wrap="square" rtlCol="0">
            <a:spAutoFit/>
          </a:bodyPr>
          <a:lstStyle/>
          <a:p>
            <a:r>
              <a:rPr lang="en-US" b="1"/>
              <a:t>Table A2. Most Time-Consuming Care Coordination Tasks</a:t>
            </a:r>
          </a:p>
        </p:txBody>
      </p:sp>
      <p:graphicFrame>
        <p:nvGraphicFramePr>
          <p:cNvPr id="7" name="Table 6">
            <a:extLst>
              <a:ext uri="{FF2B5EF4-FFF2-40B4-BE49-F238E27FC236}">
                <a16:creationId xmlns:a16="http://schemas.microsoft.com/office/drawing/2014/main" id="{86039AE2-D78C-57C5-222F-40A48E754AF6}"/>
              </a:ext>
            </a:extLst>
          </p:cNvPr>
          <p:cNvGraphicFramePr>
            <a:graphicFrameLocks noGrp="1"/>
          </p:cNvGraphicFramePr>
          <p:nvPr>
            <p:extLst>
              <p:ext uri="{D42A27DB-BD31-4B8C-83A1-F6EECF244321}">
                <p14:modId xmlns:p14="http://schemas.microsoft.com/office/powerpoint/2010/main" val="967860578"/>
              </p:ext>
            </p:extLst>
          </p:nvPr>
        </p:nvGraphicFramePr>
        <p:xfrm>
          <a:off x="750517" y="3676675"/>
          <a:ext cx="10209756" cy="2808882"/>
        </p:xfrm>
        <a:graphic>
          <a:graphicData uri="http://schemas.openxmlformats.org/drawingml/2006/table">
            <a:tbl>
              <a:tblPr firstRow="1"/>
              <a:tblGrid>
                <a:gridCol w="3403252">
                  <a:extLst>
                    <a:ext uri="{9D8B030D-6E8A-4147-A177-3AD203B41FA5}">
                      <a16:colId xmlns:a16="http://schemas.microsoft.com/office/drawing/2014/main" val="4290722277"/>
                    </a:ext>
                  </a:extLst>
                </a:gridCol>
                <a:gridCol w="3403252">
                  <a:extLst>
                    <a:ext uri="{9D8B030D-6E8A-4147-A177-3AD203B41FA5}">
                      <a16:colId xmlns:a16="http://schemas.microsoft.com/office/drawing/2014/main" val="688238817"/>
                    </a:ext>
                  </a:extLst>
                </a:gridCol>
                <a:gridCol w="3403252">
                  <a:extLst>
                    <a:ext uri="{9D8B030D-6E8A-4147-A177-3AD203B41FA5}">
                      <a16:colId xmlns:a16="http://schemas.microsoft.com/office/drawing/2014/main" val="3593848739"/>
                    </a:ext>
                  </a:extLst>
                </a:gridCol>
              </a:tblGrid>
              <a:tr h="312098">
                <a:tc>
                  <a:txBody>
                    <a:bodyPr/>
                    <a:lstStyle/>
                    <a:p>
                      <a:pPr>
                        <a:buNone/>
                      </a:pPr>
                      <a:r>
                        <a:rPr lang="en-US" b="1"/>
                        <a:t>Task</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Respondents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Percent</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0386545"/>
                  </a:ext>
                </a:extLst>
              </a:tr>
              <a:tr h="312098">
                <a:tc>
                  <a:txBody>
                    <a:bodyPr/>
                    <a:lstStyle/>
                    <a:p>
                      <a:pPr>
                        <a:buNone/>
                      </a:pPr>
                      <a:r>
                        <a:rPr lang="en-US"/>
                        <a:t>Managing medications and refills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135</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50%</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2901822"/>
                  </a:ext>
                </a:extLst>
              </a:tr>
              <a:tr h="312098">
                <a:tc>
                  <a:txBody>
                    <a:bodyPr/>
                    <a:lstStyle/>
                    <a:p>
                      <a:pPr>
                        <a:buNone/>
                      </a:pPr>
                      <a:r>
                        <a:rPr lang="en-US"/>
                        <a:t>Scheduling appointments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124</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46%</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0537877"/>
                  </a:ext>
                </a:extLst>
              </a:tr>
              <a:tr h="312098">
                <a:tc>
                  <a:txBody>
                    <a:bodyPr/>
                    <a:lstStyle/>
                    <a:p>
                      <a:pPr>
                        <a:buNone/>
                      </a:pPr>
                      <a:r>
                        <a:rPr lang="en-US"/>
                        <a:t>Paperwork and forms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88</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32%</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0527682"/>
                  </a:ext>
                </a:extLst>
              </a:tr>
              <a:tr h="312098">
                <a:tc>
                  <a:txBody>
                    <a:bodyPr/>
                    <a:lstStyle/>
                    <a:p>
                      <a:pPr>
                        <a:buNone/>
                      </a:pPr>
                      <a:r>
                        <a:rPr lang="en-US"/>
                        <a:t>Tracking records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81</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30%</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32240699"/>
                  </a:ext>
                </a:extLst>
              </a:tr>
              <a:tr h="312098">
                <a:tc>
                  <a:txBody>
                    <a:bodyPr/>
                    <a:lstStyle/>
                    <a:p>
                      <a:pPr>
                        <a:buNone/>
                      </a:pPr>
                      <a:r>
                        <a:rPr lang="en-US"/>
                        <a:t>Calling doctors' offices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80</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29%</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400277"/>
                  </a:ext>
                </a:extLst>
              </a:tr>
              <a:tr h="312098">
                <a:tc>
                  <a:txBody>
                    <a:bodyPr/>
                    <a:lstStyle/>
                    <a:p>
                      <a:pPr>
                        <a:buNone/>
                      </a:pPr>
                      <a:r>
                        <a:rPr lang="en-US"/>
                        <a:t>Following up</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77</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28%</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5839125"/>
                  </a:ext>
                </a:extLst>
              </a:tr>
              <a:tr h="312098">
                <a:tc>
                  <a:txBody>
                    <a:bodyPr/>
                    <a:lstStyle/>
                    <a:p>
                      <a:pPr>
                        <a:buNone/>
                      </a:pPr>
                      <a:r>
                        <a:rPr lang="en-US"/>
                        <a:t>Finding providers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56</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21%</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4482664"/>
                  </a:ext>
                </a:extLst>
              </a:tr>
              <a:tr h="312098">
                <a:tc>
                  <a:txBody>
                    <a:bodyPr/>
                    <a:lstStyle/>
                    <a:p>
                      <a:pPr>
                        <a:buNone/>
                      </a:pPr>
                      <a:r>
                        <a:rPr lang="en-US"/>
                        <a:t>Calling insurance companies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47</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17%</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0643816"/>
                  </a:ext>
                </a:extLst>
              </a:tr>
            </a:tbl>
          </a:graphicData>
        </a:graphic>
      </p:graphicFrame>
    </p:spTree>
    <p:extLst>
      <p:ext uri="{BB962C8B-B14F-4D97-AF65-F5344CB8AC3E}">
        <p14:creationId xmlns:p14="http://schemas.microsoft.com/office/powerpoint/2010/main" val="29711678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F3704-98FB-7745-59C0-A42B62812336}"/>
              </a:ext>
            </a:extLst>
          </p:cNvPr>
          <p:cNvSpPr>
            <a:spLocks noGrp="1"/>
          </p:cNvSpPr>
          <p:nvPr>
            <p:ph type="title"/>
          </p:nvPr>
        </p:nvSpPr>
        <p:spPr>
          <a:xfrm>
            <a:off x="838198" y="620114"/>
            <a:ext cx="11353801" cy="554226"/>
          </a:xfrm>
        </p:spPr>
        <p:txBody>
          <a:bodyPr>
            <a:normAutofit fontScale="90000"/>
          </a:bodyPr>
          <a:lstStyle/>
          <a:p>
            <a:r>
              <a:rPr lang="en-US"/>
              <a:t>Appendix B. Care Organization and Coordination Challenges Data</a:t>
            </a:r>
          </a:p>
        </p:txBody>
      </p:sp>
      <p:sp>
        <p:nvSpPr>
          <p:cNvPr id="10" name="TextBox 9">
            <a:extLst>
              <a:ext uri="{FF2B5EF4-FFF2-40B4-BE49-F238E27FC236}">
                <a16:creationId xmlns:a16="http://schemas.microsoft.com/office/drawing/2014/main" id="{A914635F-AC9D-A918-A13C-4439FB573FD6}"/>
              </a:ext>
            </a:extLst>
          </p:cNvPr>
          <p:cNvSpPr txBox="1"/>
          <p:nvPr/>
        </p:nvSpPr>
        <p:spPr>
          <a:xfrm>
            <a:off x="838199" y="1221888"/>
            <a:ext cx="6096000" cy="307777"/>
          </a:xfrm>
          <a:prstGeom prst="rect">
            <a:avLst/>
          </a:prstGeom>
          <a:noFill/>
        </p:spPr>
        <p:txBody>
          <a:bodyPr wrap="square">
            <a:spAutoFit/>
          </a:bodyPr>
          <a:lstStyle/>
          <a:p>
            <a:pPr>
              <a:buNone/>
            </a:pPr>
            <a:r>
              <a:rPr lang="en-US" b="1"/>
              <a:t>Table B1. How Organized Care Feels</a:t>
            </a:r>
          </a:p>
        </p:txBody>
      </p:sp>
      <p:graphicFrame>
        <p:nvGraphicFramePr>
          <p:cNvPr id="6" name="Table 5">
            <a:extLst>
              <a:ext uri="{FF2B5EF4-FFF2-40B4-BE49-F238E27FC236}">
                <a16:creationId xmlns:a16="http://schemas.microsoft.com/office/drawing/2014/main" id="{B7234FB6-D20F-A0D9-E04A-64BCEABAA1D7}"/>
              </a:ext>
            </a:extLst>
          </p:cNvPr>
          <p:cNvGraphicFramePr>
            <a:graphicFrameLocks noGrp="1"/>
          </p:cNvGraphicFramePr>
          <p:nvPr>
            <p:extLst>
              <p:ext uri="{D42A27DB-BD31-4B8C-83A1-F6EECF244321}">
                <p14:modId xmlns:p14="http://schemas.microsoft.com/office/powerpoint/2010/main" val="3024702479"/>
              </p:ext>
            </p:extLst>
          </p:nvPr>
        </p:nvGraphicFramePr>
        <p:xfrm>
          <a:off x="838200" y="1577214"/>
          <a:ext cx="10515600" cy="1524000"/>
        </p:xfrm>
        <a:graphic>
          <a:graphicData uri="http://schemas.openxmlformats.org/drawingml/2006/table">
            <a:tbl>
              <a:tblPr firstRow="1"/>
              <a:tblGrid>
                <a:gridCol w="5257800">
                  <a:extLst>
                    <a:ext uri="{9D8B030D-6E8A-4147-A177-3AD203B41FA5}">
                      <a16:colId xmlns:a16="http://schemas.microsoft.com/office/drawing/2014/main" val="1626188015"/>
                    </a:ext>
                  </a:extLst>
                </a:gridCol>
                <a:gridCol w="5257800">
                  <a:extLst>
                    <a:ext uri="{9D8B030D-6E8A-4147-A177-3AD203B41FA5}">
                      <a16:colId xmlns:a16="http://schemas.microsoft.com/office/drawing/2014/main" val="2603100567"/>
                    </a:ext>
                  </a:extLst>
                </a:gridCol>
              </a:tblGrid>
              <a:tr h="0">
                <a:tc>
                  <a:txBody>
                    <a:bodyPr/>
                    <a:lstStyle/>
                    <a:p>
                      <a:pPr>
                        <a:buNone/>
                      </a:pPr>
                      <a:r>
                        <a:rPr lang="en-US" b="1"/>
                        <a:t>Response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Percent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570321"/>
                  </a:ext>
                </a:extLst>
              </a:tr>
              <a:tr h="0">
                <a:tc>
                  <a:txBody>
                    <a:bodyPr/>
                    <a:lstStyle/>
                    <a:p>
                      <a:pPr>
                        <a:buNone/>
                      </a:pPr>
                      <a:r>
                        <a:rPr lang="en-US"/>
                        <a:t>Very organized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3174148"/>
                  </a:ext>
                </a:extLst>
              </a:tr>
              <a:tr h="0">
                <a:tc>
                  <a:txBody>
                    <a:bodyPr/>
                    <a:lstStyle/>
                    <a:p>
                      <a:pPr>
                        <a:buNone/>
                      </a:pPr>
                      <a:r>
                        <a:rPr lang="en-US"/>
                        <a:t>Somewhat organized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5517408"/>
                  </a:ext>
                </a:extLst>
              </a:tr>
              <a:tr h="0">
                <a:tc>
                  <a:txBody>
                    <a:bodyPr/>
                    <a:lstStyle/>
                    <a:p>
                      <a:pPr>
                        <a:buNone/>
                      </a:pPr>
                      <a:r>
                        <a:rPr lang="en-US"/>
                        <a:t>Somewhat fragmented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3587376"/>
                  </a:ext>
                </a:extLst>
              </a:tr>
              <a:tr h="0">
                <a:tc>
                  <a:txBody>
                    <a:bodyPr/>
                    <a:lstStyle/>
                    <a:p>
                      <a:pPr>
                        <a:buNone/>
                      </a:pPr>
                      <a:r>
                        <a:rPr lang="en-US"/>
                        <a:t>Very fragmented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2462773"/>
                  </a:ext>
                </a:extLst>
              </a:tr>
            </a:tbl>
          </a:graphicData>
        </a:graphic>
      </p:graphicFrame>
      <p:sp>
        <p:nvSpPr>
          <p:cNvPr id="8" name="TextBox 7">
            <a:extLst>
              <a:ext uri="{FF2B5EF4-FFF2-40B4-BE49-F238E27FC236}">
                <a16:creationId xmlns:a16="http://schemas.microsoft.com/office/drawing/2014/main" id="{CBDC54FE-6913-4685-3912-541F9DA01B67}"/>
              </a:ext>
            </a:extLst>
          </p:cNvPr>
          <p:cNvSpPr txBox="1"/>
          <p:nvPr/>
        </p:nvSpPr>
        <p:spPr>
          <a:xfrm>
            <a:off x="838199" y="3350199"/>
            <a:ext cx="6096000" cy="307777"/>
          </a:xfrm>
          <a:prstGeom prst="rect">
            <a:avLst/>
          </a:prstGeom>
          <a:noFill/>
        </p:spPr>
        <p:txBody>
          <a:bodyPr wrap="square">
            <a:spAutoFit/>
          </a:bodyPr>
          <a:lstStyle/>
          <a:p>
            <a:r>
              <a:rPr lang="en-US" b="1"/>
              <a:t>Table B2. Top Care Coordination Challenges</a:t>
            </a:r>
          </a:p>
        </p:txBody>
      </p:sp>
      <p:graphicFrame>
        <p:nvGraphicFramePr>
          <p:cNvPr id="11" name="Table 10">
            <a:extLst>
              <a:ext uri="{FF2B5EF4-FFF2-40B4-BE49-F238E27FC236}">
                <a16:creationId xmlns:a16="http://schemas.microsoft.com/office/drawing/2014/main" id="{0BF3F039-7BDE-9360-BC12-ECF5C53453ED}"/>
              </a:ext>
            </a:extLst>
          </p:cNvPr>
          <p:cNvGraphicFramePr>
            <a:graphicFrameLocks noGrp="1"/>
          </p:cNvGraphicFramePr>
          <p:nvPr>
            <p:extLst>
              <p:ext uri="{D42A27DB-BD31-4B8C-83A1-F6EECF244321}">
                <p14:modId xmlns:p14="http://schemas.microsoft.com/office/powerpoint/2010/main" val="441183358"/>
              </p:ext>
            </p:extLst>
          </p:nvPr>
        </p:nvGraphicFramePr>
        <p:xfrm>
          <a:off x="838198" y="3756787"/>
          <a:ext cx="10597446" cy="2190752"/>
        </p:xfrm>
        <a:graphic>
          <a:graphicData uri="http://schemas.openxmlformats.org/drawingml/2006/table">
            <a:tbl>
              <a:tblPr firstRow="1"/>
              <a:tblGrid>
                <a:gridCol w="3532482">
                  <a:extLst>
                    <a:ext uri="{9D8B030D-6E8A-4147-A177-3AD203B41FA5}">
                      <a16:colId xmlns:a16="http://schemas.microsoft.com/office/drawing/2014/main" val="3785924151"/>
                    </a:ext>
                  </a:extLst>
                </a:gridCol>
                <a:gridCol w="3532482">
                  <a:extLst>
                    <a:ext uri="{9D8B030D-6E8A-4147-A177-3AD203B41FA5}">
                      <a16:colId xmlns:a16="http://schemas.microsoft.com/office/drawing/2014/main" val="2357652334"/>
                    </a:ext>
                  </a:extLst>
                </a:gridCol>
                <a:gridCol w="3532482">
                  <a:extLst>
                    <a:ext uri="{9D8B030D-6E8A-4147-A177-3AD203B41FA5}">
                      <a16:colId xmlns:a16="http://schemas.microsoft.com/office/drawing/2014/main" val="1636069643"/>
                    </a:ext>
                  </a:extLst>
                </a:gridCol>
              </a:tblGrid>
              <a:tr h="201612">
                <a:tc>
                  <a:txBody>
                    <a:bodyPr/>
                    <a:lstStyle/>
                    <a:p>
                      <a:pPr>
                        <a:buNone/>
                      </a:pPr>
                      <a:r>
                        <a:rPr lang="en-US" b="1"/>
                        <a:t>Challenge</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Respondents</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Percent</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794798"/>
                  </a:ext>
                </a:extLst>
              </a:tr>
              <a:tr h="201612">
                <a:tc>
                  <a:txBody>
                    <a:bodyPr/>
                    <a:lstStyle/>
                    <a:p>
                      <a:pPr>
                        <a:buNone/>
                      </a:pPr>
                      <a:r>
                        <a:rPr lang="en-US"/>
                        <a:t>Lack of time</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130</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48%</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2949833"/>
                  </a:ext>
                </a:extLst>
              </a:tr>
              <a:tr h="201612">
                <a:tc>
                  <a:txBody>
                    <a:bodyPr/>
                    <a:lstStyle/>
                    <a:p>
                      <a:pPr>
                        <a:buNone/>
                      </a:pPr>
                      <a:r>
                        <a:rPr lang="en-US"/>
                        <a:t>Information across multiple systems</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110</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40%</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9093487"/>
                  </a:ext>
                </a:extLst>
              </a:tr>
              <a:tr h="201612">
                <a:tc>
                  <a:txBody>
                    <a:bodyPr/>
                    <a:lstStyle/>
                    <a:p>
                      <a:pPr>
                        <a:buNone/>
                      </a:pPr>
                      <a:r>
                        <a:rPr lang="en-US"/>
                        <a:t>Too many providers involved</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82</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30%</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0561399"/>
                  </a:ext>
                </a:extLst>
              </a:tr>
              <a:tr h="201612">
                <a:tc>
                  <a:txBody>
                    <a:bodyPr/>
                    <a:lstStyle/>
                    <a:p>
                      <a:pPr>
                        <a:buNone/>
                      </a:pPr>
                      <a:r>
                        <a:rPr lang="en-US"/>
                        <a:t>Insurance complexity</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78</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29%</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4715794"/>
                  </a:ext>
                </a:extLst>
              </a:tr>
              <a:tr h="201612">
                <a:tc>
                  <a:txBody>
                    <a:bodyPr/>
                    <a:lstStyle/>
                    <a:p>
                      <a:pPr>
                        <a:buNone/>
                      </a:pPr>
                      <a:r>
                        <a:rPr lang="en-US"/>
                        <a:t>Care changes or emergencies</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63</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23%</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3052960"/>
                  </a:ext>
                </a:extLst>
              </a:tr>
              <a:tr h="201612">
                <a:tc>
                  <a:txBody>
                    <a:bodyPr/>
                    <a:lstStyle/>
                    <a:p>
                      <a:pPr>
                        <a:buNone/>
                      </a:pPr>
                      <a:r>
                        <a:rPr lang="en-US"/>
                        <a:t>No single coordinator</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60</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22%</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673144"/>
                  </a:ext>
                </a:extLst>
              </a:tr>
              <a:tr h="201612">
                <a:tc>
                  <a:txBody>
                    <a:bodyPr/>
                    <a:lstStyle/>
                    <a:p>
                      <a:pPr>
                        <a:buNone/>
                      </a:pPr>
                      <a:r>
                        <a:rPr lang="en-US"/>
                        <a:t>Difficulty reaching healthcare offices</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56</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21%</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66732405"/>
                  </a:ext>
                </a:extLst>
              </a:tr>
            </a:tbl>
          </a:graphicData>
        </a:graphic>
      </p:graphicFrame>
    </p:spTree>
    <p:extLst>
      <p:ext uri="{BB962C8B-B14F-4D97-AF65-F5344CB8AC3E}">
        <p14:creationId xmlns:p14="http://schemas.microsoft.com/office/powerpoint/2010/main" val="2628411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A4D0-0CC3-154E-67F1-F9A6B20E0F3E}"/>
              </a:ext>
            </a:extLst>
          </p:cNvPr>
          <p:cNvSpPr>
            <a:spLocks noGrp="1"/>
          </p:cNvSpPr>
          <p:nvPr>
            <p:ph type="title"/>
          </p:nvPr>
        </p:nvSpPr>
        <p:spPr>
          <a:xfrm>
            <a:off x="838199" y="620114"/>
            <a:ext cx="11176001" cy="554226"/>
          </a:xfrm>
        </p:spPr>
        <p:txBody>
          <a:bodyPr>
            <a:normAutofit/>
          </a:bodyPr>
          <a:lstStyle/>
          <a:p>
            <a:r>
              <a:rPr lang="en-US"/>
              <a:t>Appendix C. Technology Currently Used by Caregivers Data</a:t>
            </a:r>
          </a:p>
        </p:txBody>
      </p:sp>
      <p:sp>
        <p:nvSpPr>
          <p:cNvPr id="5" name="TextBox 4">
            <a:extLst>
              <a:ext uri="{FF2B5EF4-FFF2-40B4-BE49-F238E27FC236}">
                <a16:creationId xmlns:a16="http://schemas.microsoft.com/office/drawing/2014/main" id="{BC976952-0B1D-D392-683E-7FB4A26D2EDB}"/>
              </a:ext>
            </a:extLst>
          </p:cNvPr>
          <p:cNvSpPr txBox="1"/>
          <p:nvPr/>
        </p:nvSpPr>
        <p:spPr>
          <a:xfrm>
            <a:off x="838199" y="1434280"/>
            <a:ext cx="6096000" cy="307777"/>
          </a:xfrm>
          <a:prstGeom prst="rect">
            <a:avLst/>
          </a:prstGeom>
          <a:noFill/>
        </p:spPr>
        <p:txBody>
          <a:bodyPr wrap="square">
            <a:spAutoFit/>
          </a:bodyPr>
          <a:lstStyle/>
          <a:p>
            <a:pPr>
              <a:buNone/>
            </a:pPr>
            <a:r>
              <a:rPr lang="en-US" b="1"/>
              <a:t>Table C1. Technology Used for Care Coordination</a:t>
            </a:r>
          </a:p>
        </p:txBody>
      </p:sp>
      <p:graphicFrame>
        <p:nvGraphicFramePr>
          <p:cNvPr id="6" name="Table 5">
            <a:extLst>
              <a:ext uri="{FF2B5EF4-FFF2-40B4-BE49-F238E27FC236}">
                <a16:creationId xmlns:a16="http://schemas.microsoft.com/office/drawing/2014/main" id="{8CA68B93-77DC-87E3-7810-F89771F225D3}"/>
              </a:ext>
            </a:extLst>
          </p:cNvPr>
          <p:cNvGraphicFramePr>
            <a:graphicFrameLocks noGrp="1"/>
          </p:cNvGraphicFramePr>
          <p:nvPr>
            <p:extLst>
              <p:ext uri="{D42A27DB-BD31-4B8C-83A1-F6EECF244321}">
                <p14:modId xmlns:p14="http://schemas.microsoft.com/office/powerpoint/2010/main" val="3392710669"/>
              </p:ext>
            </p:extLst>
          </p:nvPr>
        </p:nvGraphicFramePr>
        <p:xfrm>
          <a:off x="838198" y="1742057"/>
          <a:ext cx="9797718" cy="2404116"/>
        </p:xfrm>
        <a:graphic>
          <a:graphicData uri="http://schemas.openxmlformats.org/drawingml/2006/table">
            <a:tbl>
              <a:tblPr firstRow="1"/>
              <a:tblGrid>
                <a:gridCol w="3265906">
                  <a:extLst>
                    <a:ext uri="{9D8B030D-6E8A-4147-A177-3AD203B41FA5}">
                      <a16:colId xmlns:a16="http://schemas.microsoft.com/office/drawing/2014/main" val="1132202002"/>
                    </a:ext>
                  </a:extLst>
                </a:gridCol>
                <a:gridCol w="3265906">
                  <a:extLst>
                    <a:ext uri="{9D8B030D-6E8A-4147-A177-3AD203B41FA5}">
                      <a16:colId xmlns:a16="http://schemas.microsoft.com/office/drawing/2014/main" val="1990183352"/>
                    </a:ext>
                  </a:extLst>
                </a:gridCol>
                <a:gridCol w="3265906">
                  <a:extLst>
                    <a:ext uri="{9D8B030D-6E8A-4147-A177-3AD203B41FA5}">
                      <a16:colId xmlns:a16="http://schemas.microsoft.com/office/drawing/2014/main" val="356810111"/>
                    </a:ext>
                  </a:extLst>
                </a:gridCol>
              </a:tblGrid>
              <a:tr h="179211">
                <a:tc>
                  <a:txBody>
                    <a:bodyPr/>
                    <a:lstStyle/>
                    <a:p>
                      <a:pPr>
                        <a:buNone/>
                      </a:pPr>
                      <a:r>
                        <a:rPr lang="en-US" b="1"/>
                        <a:t>Technology</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Respondents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Percent</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225816"/>
                  </a:ext>
                </a:extLst>
              </a:tr>
              <a:tr h="179211">
                <a:tc>
                  <a:txBody>
                    <a:bodyPr/>
                    <a:lstStyle/>
                    <a:p>
                      <a:pPr>
                        <a:buNone/>
                      </a:pPr>
                      <a:r>
                        <a:rPr lang="en-US"/>
                        <a:t>Smartphone apps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197</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72%</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9526880"/>
                  </a:ext>
                </a:extLst>
              </a:tr>
              <a:tr h="179211">
                <a:tc>
                  <a:txBody>
                    <a:bodyPr/>
                    <a:lstStyle/>
                    <a:p>
                      <a:pPr>
                        <a:buNone/>
                      </a:pPr>
                      <a:r>
                        <a:rPr lang="en-US"/>
                        <a:t>Online patient portals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185</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68%</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0854052"/>
                  </a:ext>
                </a:extLst>
              </a:tr>
              <a:tr h="179211">
                <a:tc>
                  <a:txBody>
                    <a:bodyPr/>
                    <a:lstStyle/>
                    <a:p>
                      <a:pPr>
                        <a:buNone/>
                      </a:pPr>
                      <a:r>
                        <a:rPr lang="en-US"/>
                        <a:t>Telehealth/virtual visits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121</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44%</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6518205"/>
                  </a:ext>
                </a:extLst>
              </a:tr>
              <a:tr h="179211">
                <a:tc>
                  <a:txBody>
                    <a:bodyPr/>
                    <a:lstStyle/>
                    <a:p>
                      <a:pPr>
                        <a:buNone/>
                      </a:pPr>
                      <a:r>
                        <a:rPr lang="en-US"/>
                        <a:t>Remote monitoring tools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111</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41%</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916637"/>
                  </a:ext>
                </a:extLst>
              </a:tr>
              <a:tr h="179211">
                <a:tc>
                  <a:txBody>
                    <a:bodyPr/>
                    <a:lstStyle/>
                    <a:p>
                      <a:pPr>
                        <a:buNone/>
                      </a:pPr>
                      <a:r>
                        <a:rPr lang="en-US"/>
                        <a:t>Online support groups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107</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39%</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5530151"/>
                  </a:ext>
                </a:extLst>
              </a:tr>
              <a:tr h="179211">
                <a:tc>
                  <a:txBody>
                    <a:bodyPr/>
                    <a:lstStyle/>
                    <a:p>
                      <a:pPr>
                        <a:buNone/>
                      </a:pPr>
                      <a:r>
                        <a:rPr lang="en-US"/>
                        <a:t>Communication support tools</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64</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24%</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8341708"/>
                  </a:ext>
                </a:extLst>
              </a:tr>
              <a:tr h="179211">
                <a:tc>
                  <a:txBody>
                    <a:bodyPr/>
                    <a:lstStyle/>
                    <a:p>
                      <a:pPr>
                        <a:buNone/>
                      </a:pPr>
                      <a:r>
                        <a:rPr lang="en-US"/>
                        <a:t>No technology used</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27</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10%</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304115"/>
                  </a:ext>
                </a:extLst>
              </a:tr>
              <a:tr h="179211">
                <a:tc>
                  <a:txBody>
                    <a:bodyPr/>
                    <a:lstStyle/>
                    <a:p>
                      <a:pPr>
                        <a:buNone/>
                      </a:pPr>
                      <a:r>
                        <a:rPr lang="en-US"/>
                        <a:t>Paid care coordinator</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20</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7%</a:t>
                      </a:r>
                    </a:p>
                  </a:txBody>
                  <a:tcPr marL="53763" marR="53763" marT="26882" marB="2688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7718995"/>
                  </a:ext>
                </a:extLst>
              </a:tr>
            </a:tbl>
          </a:graphicData>
        </a:graphic>
      </p:graphicFrame>
    </p:spTree>
    <p:extLst>
      <p:ext uri="{BB962C8B-B14F-4D97-AF65-F5344CB8AC3E}">
        <p14:creationId xmlns:p14="http://schemas.microsoft.com/office/powerpoint/2010/main" val="469415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BF648-0455-38A6-50D5-AB091C01D505}"/>
              </a:ext>
            </a:extLst>
          </p:cNvPr>
          <p:cNvSpPr>
            <a:spLocks noGrp="1"/>
          </p:cNvSpPr>
          <p:nvPr>
            <p:ph type="title"/>
          </p:nvPr>
        </p:nvSpPr>
        <p:spPr>
          <a:xfrm>
            <a:off x="838199" y="620114"/>
            <a:ext cx="10337801" cy="554226"/>
          </a:xfrm>
        </p:spPr>
        <p:txBody>
          <a:bodyPr>
            <a:normAutofit fontScale="90000"/>
          </a:bodyPr>
          <a:lstStyle/>
          <a:p>
            <a:r>
              <a:rPr lang="en-US"/>
              <a:t>Appendix D. Technology Preferences and Desired Support</a:t>
            </a:r>
          </a:p>
        </p:txBody>
      </p:sp>
      <p:sp>
        <p:nvSpPr>
          <p:cNvPr id="6" name="TextBox 5">
            <a:extLst>
              <a:ext uri="{FF2B5EF4-FFF2-40B4-BE49-F238E27FC236}">
                <a16:creationId xmlns:a16="http://schemas.microsoft.com/office/drawing/2014/main" id="{37BE93DC-94A8-60A2-A04E-E2FCBC44A25D}"/>
              </a:ext>
            </a:extLst>
          </p:cNvPr>
          <p:cNvSpPr txBox="1"/>
          <p:nvPr/>
        </p:nvSpPr>
        <p:spPr>
          <a:xfrm>
            <a:off x="783770" y="1252069"/>
            <a:ext cx="6096000" cy="307777"/>
          </a:xfrm>
          <a:prstGeom prst="rect">
            <a:avLst/>
          </a:prstGeom>
          <a:noFill/>
        </p:spPr>
        <p:txBody>
          <a:bodyPr wrap="square">
            <a:spAutoFit/>
          </a:bodyPr>
          <a:lstStyle/>
          <a:p>
            <a:r>
              <a:rPr lang="en-US" b="1"/>
              <a:t>Table D1. Tasks Caregivers Would Most Like Help Delegating</a:t>
            </a:r>
          </a:p>
        </p:txBody>
      </p:sp>
      <p:graphicFrame>
        <p:nvGraphicFramePr>
          <p:cNvPr id="7" name="Table 6">
            <a:extLst>
              <a:ext uri="{FF2B5EF4-FFF2-40B4-BE49-F238E27FC236}">
                <a16:creationId xmlns:a16="http://schemas.microsoft.com/office/drawing/2014/main" id="{31248C37-E92F-CF56-ABDA-6A29D298930E}"/>
              </a:ext>
            </a:extLst>
          </p:cNvPr>
          <p:cNvGraphicFramePr>
            <a:graphicFrameLocks noGrp="1"/>
          </p:cNvGraphicFramePr>
          <p:nvPr>
            <p:extLst>
              <p:ext uri="{D42A27DB-BD31-4B8C-83A1-F6EECF244321}">
                <p14:modId xmlns:p14="http://schemas.microsoft.com/office/powerpoint/2010/main" val="241251338"/>
              </p:ext>
            </p:extLst>
          </p:nvPr>
        </p:nvGraphicFramePr>
        <p:xfrm>
          <a:off x="838199" y="1637575"/>
          <a:ext cx="10426701" cy="2346496"/>
        </p:xfrm>
        <a:graphic>
          <a:graphicData uri="http://schemas.openxmlformats.org/drawingml/2006/table">
            <a:tbl>
              <a:tblPr firstRow="1"/>
              <a:tblGrid>
                <a:gridCol w="4622801">
                  <a:extLst>
                    <a:ext uri="{9D8B030D-6E8A-4147-A177-3AD203B41FA5}">
                      <a16:colId xmlns:a16="http://schemas.microsoft.com/office/drawing/2014/main" val="2501212815"/>
                    </a:ext>
                  </a:extLst>
                </a:gridCol>
                <a:gridCol w="2328333">
                  <a:extLst>
                    <a:ext uri="{9D8B030D-6E8A-4147-A177-3AD203B41FA5}">
                      <a16:colId xmlns:a16="http://schemas.microsoft.com/office/drawing/2014/main" val="3490292274"/>
                    </a:ext>
                  </a:extLst>
                </a:gridCol>
                <a:gridCol w="3475567">
                  <a:extLst>
                    <a:ext uri="{9D8B030D-6E8A-4147-A177-3AD203B41FA5}">
                      <a16:colId xmlns:a16="http://schemas.microsoft.com/office/drawing/2014/main" val="789378942"/>
                    </a:ext>
                  </a:extLst>
                </a:gridCol>
              </a:tblGrid>
              <a:tr h="155087">
                <a:tc>
                  <a:txBody>
                    <a:bodyPr/>
                    <a:lstStyle/>
                    <a:p>
                      <a:pPr>
                        <a:buNone/>
                      </a:pPr>
                      <a:r>
                        <a:rPr lang="en-US" b="1"/>
                        <a:t>Task</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Respondents</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Percent</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4319184"/>
                  </a:ext>
                </a:extLst>
              </a:tr>
              <a:tr h="155087">
                <a:tc>
                  <a:txBody>
                    <a:bodyPr/>
                    <a:lstStyle/>
                    <a:p>
                      <a:pPr>
                        <a:buNone/>
                      </a:pPr>
                      <a:r>
                        <a:rPr lang="en-US"/>
                        <a:t>Tracking follow-ups or care plans</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116</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43%</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7201367"/>
                  </a:ext>
                </a:extLst>
              </a:tr>
              <a:tr h="155087">
                <a:tc>
                  <a:txBody>
                    <a:bodyPr/>
                    <a:lstStyle/>
                    <a:p>
                      <a:pPr>
                        <a:buNone/>
                      </a:pPr>
                      <a:r>
                        <a:rPr lang="en-US"/>
                        <a:t>Finding services or providers</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115</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43%</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2440699"/>
                  </a:ext>
                </a:extLst>
              </a:tr>
              <a:tr h="155087">
                <a:tc>
                  <a:txBody>
                    <a:bodyPr/>
                    <a:lstStyle/>
                    <a:p>
                      <a:pPr>
                        <a:buNone/>
                      </a:pPr>
                      <a:r>
                        <a:rPr lang="en-US"/>
                        <a:t>Managing prescription refills</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115</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43%</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5582027"/>
                  </a:ext>
                </a:extLst>
              </a:tr>
              <a:tr h="155087">
                <a:tc>
                  <a:txBody>
                    <a:bodyPr/>
                    <a:lstStyle/>
                    <a:p>
                      <a:pPr>
                        <a:buNone/>
                      </a:pPr>
                      <a:r>
                        <a:rPr lang="en-US"/>
                        <a:t>Coordinating between doctors</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111</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41%</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94138953"/>
                  </a:ext>
                </a:extLst>
              </a:tr>
              <a:tr h="155087">
                <a:tc>
                  <a:txBody>
                    <a:bodyPr/>
                    <a:lstStyle/>
                    <a:p>
                      <a:pPr>
                        <a:buNone/>
                      </a:pPr>
                      <a:r>
                        <a:rPr lang="en-US"/>
                        <a:t>Scheduling appointments</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106</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40%</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0043983"/>
                  </a:ext>
                </a:extLst>
              </a:tr>
              <a:tr h="155087">
                <a:tc>
                  <a:txBody>
                    <a:bodyPr/>
                    <a:lstStyle/>
                    <a:p>
                      <a:pPr>
                        <a:buNone/>
                      </a:pPr>
                      <a:r>
                        <a:rPr lang="en-US"/>
                        <a:t>Calling insurance companies</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100</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37%</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474095"/>
                  </a:ext>
                </a:extLst>
              </a:tr>
              <a:tr h="263647">
                <a:tc>
                  <a:txBody>
                    <a:bodyPr/>
                    <a:lstStyle/>
                    <a:p>
                      <a:pPr>
                        <a:buNone/>
                      </a:pPr>
                      <a:r>
                        <a:rPr lang="en-US"/>
                        <a:t>Speaking to healthcare offices on my behalf</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59</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22%</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707889"/>
                  </a:ext>
                </a:extLst>
              </a:tr>
              <a:tr h="263647">
                <a:tc>
                  <a:txBody>
                    <a:bodyPr/>
                    <a:lstStyle/>
                    <a:p>
                      <a:pPr>
                        <a:buNone/>
                      </a:pPr>
                      <a:r>
                        <a:rPr lang="en-US"/>
                        <a:t>I would prefer to handle these tasks myself</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55</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21%</a:t>
                      </a:r>
                    </a:p>
                  </a:txBody>
                  <a:tcPr marL="46526" marR="46526" marT="23263" marB="232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9610813"/>
                  </a:ext>
                </a:extLst>
              </a:tr>
            </a:tbl>
          </a:graphicData>
        </a:graphic>
      </p:graphicFrame>
    </p:spTree>
    <p:extLst>
      <p:ext uri="{BB962C8B-B14F-4D97-AF65-F5344CB8AC3E}">
        <p14:creationId xmlns:p14="http://schemas.microsoft.com/office/powerpoint/2010/main" val="1376838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7FC2A-5344-A389-F934-8C9E505A3BD4}"/>
              </a:ext>
            </a:extLst>
          </p:cNvPr>
          <p:cNvSpPr>
            <a:spLocks noGrp="1"/>
          </p:cNvSpPr>
          <p:nvPr>
            <p:ph type="title"/>
          </p:nvPr>
        </p:nvSpPr>
        <p:spPr>
          <a:xfrm>
            <a:off x="838199" y="620114"/>
            <a:ext cx="9169401" cy="554226"/>
          </a:xfrm>
        </p:spPr>
        <p:txBody>
          <a:bodyPr>
            <a:normAutofit fontScale="90000"/>
          </a:bodyPr>
          <a:lstStyle/>
          <a:p>
            <a:r>
              <a:rPr lang="en-US"/>
              <a:t>Appendix E. Caregiver AI Tool Adoption &amp; Use Cases</a:t>
            </a:r>
          </a:p>
        </p:txBody>
      </p:sp>
      <p:sp>
        <p:nvSpPr>
          <p:cNvPr id="8" name="TextBox 7">
            <a:extLst>
              <a:ext uri="{FF2B5EF4-FFF2-40B4-BE49-F238E27FC236}">
                <a16:creationId xmlns:a16="http://schemas.microsoft.com/office/drawing/2014/main" id="{41E6E2E3-E08A-83B8-F3E2-5D0833651967}"/>
              </a:ext>
            </a:extLst>
          </p:cNvPr>
          <p:cNvSpPr txBox="1"/>
          <p:nvPr/>
        </p:nvSpPr>
        <p:spPr>
          <a:xfrm>
            <a:off x="895260" y="1587564"/>
            <a:ext cx="6096000" cy="307777"/>
          </a:xfrm>
          <a:prstGeom prst="rect">
            <a:avLst/>
          </a:prstGeom>
          <a:noFill/>
        </p:spPr>
        <p:txBody>
          <a:bodyPr wrap="square">
            <a:spAutoFit/>
          </a:bodyPr>
          <a:lstStyle/>
          <a:p>
            <a:pPr>
              <a:buNone/>
            </a:pPr>
            <a:r>
              <a:rPr lang="en-US" b="1"/>
              <a:t>Table E1. Have You Used AI for Caregiving?</a:t>
            </a:r>
          </a:p>
        </p:txBody>
      </p:sp>
      <p:graphicFrame>
        <p:nvGraphicFramePr>
          <p:cNvPr id="9" name="Table 8">
            <a:extLst>
              <a:ext uri="{FF2B5EF4-FFF2-40B4-BE49-F238E27FC236}">
                <a16:creationId xmlns:a16="http://schemas.microsoft.com/office/drawing/2014/main" id="{C76CA42D-757B-0AE5-5373-7DF7B3AA43E5}"/>
              </a:ext>
            </a:extLst>
          </p:cNvPr>
          <p:cNvGraphicFramePr>
            <a:graphicFrameLocks noGrp="1"/>
          </p:cNvGraphicFramePr>
          <p:nvPr>
            <p:extLst>
              <p:ext uri="{D42A27DB-BD31-4B8C-83A1-F6EECF244321}">
                <p14:modId xmlns:p14="http://schemas.microsoft.com/office/powerpoint/2010/main" val="3355064300"/>
              </p:ext>
            </p:extLst>
          </p:nvPr>
        </p:nvGraphicFramePr>
        <p:xfrm>
          <a:off x="895260" y="1905000"/>
          <a:ext cx="10515600" cy="1524000"/>
        </p:xfrm>
        <a:graphic>
          <a:graphicData uri="http://schemas.openxmlformats.org/drawingml/2006/table">
            <a:tbl>
              <a:tblPr firstRow="1"/>
              <a:tblGrid>
                <a:gridCol w="3505200">
                  <a:extLst>
                    <a:ext uri="{9D8B030D-6E8A-4147-A177-3AD203B41FA5}">
                      <a16:colId xmlns:a16="http://schemas.microsoft.com/office/drawing/2014/main" val="2764088076"/>
                    </a:ext>
                  </a:extLst>
                </a:gridCol>
                <a:gridCol w="3505200">
                  <a:extLst>
                    <a:ext uri="{9D8B030D-6E8A-4147-A177-3AD203B41FA5}">
                      <a16:colId xmlns:a16="http://schemas.microsoft.com/office/drawing/2014/main" val="1785914998"/>
                    </a:ext>
                  </a:extLst>
                </a:gridCol>
                <a:gridCol w="3505200">
                  <a:extLst>
                    <a:ext uri="{9D8B030D-6E8A-4147-A177-3AD203B41FA5}">
                      <a16:colId xmlns:a16="http://schemas.microsoft.com/office/drawing/2014/main" val="515616735"/>
                    </a:ext>
                  </a:extLst>
                </a:gridCol>
              </a:tblGrid>
              <a:tr h="0">
                <a:tc>
                  <a:txBody>
                    <a:bodyPr/>
                    <a:lstStyle/>
                    <a:p>
                      <a:pPr>
                        <a:buNone/>
                      </a:pPr>
                      <a:r>
                        <a:rPr lang="en-US" b="1"/>
                        <a:t>Response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Respondents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Percent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6509040"/>
                  </a:ext>
                </a:extLst>
              </a:tr>
              <a:tr h="0">
                <a:tc>
                  <a:txBody>
                    <a:bodyPr/>
                    <a:lstStyle/>
                    <a:p>
                      <a:pPr>
                        <a:buNone/>
                      </a:pPr>
                      <a:r>
                        <a:rPr lang="en-US"/>
                        <a:t>Yes, regularly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6080604"/>
                  </a:ext>
                </a:extLst>
              </a:tr>
              <a:tr h="0">
                <a:tc>
                  <a:txBody>
                    <a:bodyPr/>
                    <a:lstStyle/>
                    <a:p>
                      <a:pPr>
                        <a:buNone/>
                      </a:pPr>
                      <a:r>
                        <a:rPr lang="en-US"/>
                        <a:t>Yes, once or twice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7075413"/>
                  </a:ext>
                </a:extLst>
              </a:tr>
              <a:tr h="0">
                <a:tc>
                  <a:txBody>
                    <a:bodyPr/>
                    <a:lstStyle/>
                    <a:p>
                      <a:pPr>
                        <a:buNone/>
                      </a:pPr>
                      <a:r>
                        <a:rPr lang="en-US"/>
                        <a:t>No, but interested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2335635"/>
                  </a:ext>
                </a:extLst>
              </a:tr>
              <a:tr h="0">
                <a:tc>
                  <a:txBody>
                    <a:bodyPr/>
                    <a:lstStyle/>
                    <a:p>
                      <a:pPr>
                        <a:buNone/>
                      </a:pPr>
                      <a:r>
                        <a:rPr lang="en-US"/>
                        <a:t>No, not interested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5501786"/>
                  </a:ext>
                </a:extLst>
              </a:tr>
            </a:tbl>
          </a:graphicData>
        </a:graphic>
      </p:graphicFrame>
      <p:sp>
        <p:nvSpPr>
          <p:cNvPr id="5" name="TextBox 4">
            <a:extLst>
              <a:ext uri="{FF2B5EF4-FFF2-40B4-BE49-F238E27FC236}">
                <a16:creationId xmlns:a16="http://schemas.microsoft.com/office/drawing/2014/main" id="{1A7C0576-2EB6-CB7B-B9F6-EEDFC0821102}"/>
              </a:ext>
            </a:extLst>
          </p:cNvPr>
          <p:cNvSpPr txBox="1"/>
          <p:nvPr/>
        </p:nvSpPr>
        <p:spPr>
          <a:xfrm>
            <a:off x="838199" y="3555461"/>
            <a:ext cx="6096000" cy="307777"/>
          </a:xfrm>
          <a:prstGeom prst="rect">
            <a:avLst/>
          </a:prstGeom>
          <a:noFill/>
        </p:spPr>
        <p:txBody>
          <a:bodyPr wrap="square">
            <a:spAutoFit/>
          </a:bodyPr>
          <a:lstStyle/>
          <a:p>
            <a:pPr>
              <a:buNone/>
            </a:pPr>
            <a:r>
              <a:rPr lang="en-US" b="1"/>
              <a:t>Table E2. How Caregivers Use Artificial Intelligence</a:t>
            </a:r>
          </a:p>
        </p:txBody>
      </p:sp>
      <p:graphicFrame>
        <p:nvGraphicFramePr>
          <p:cNvPr id="6" name="Table 5">
            <a:extLst>
              <a:ext uri="{FF2B5EF4-FFF2-40B4-BE49-F238E27FC236}">
                <a16:creationId xmlns:a16="http://schemas.microsoft.com/office/drawing/2014/main" id="{C6F93B7F-DBAD-44EE-AD57-55905DA18F4B}"/>
              </a:ext>
            </a:extLst>
          </p:cNvPr>
          <p:cNvGraphicFramePr>
            <a:graphicFrameLocks noGrp="1"/>
          </p:cNvGraphicFramePr>
          <p:nvPr>
            <p:extLst>
              <p:ext uri="{D42A27DB-BD31-4B8C-83A1-F6EECF244321}">
                <p14:modId xmlns:p14="http://schemas.microsoft.com/office/powerpoint/2010/main" val="4154239094"/>
              </p:ext>
            </p:extLst>
          </p:nvPr>
        </p:nvGraphicFramePr>
        <p:xfrm>
          <a:off x="914234" y="3989699"/>
          <a:ext cx="9664866" cy="2013295"/>
        </p:xfrm>
        <a:graphic>
          <a:graphicData uri="http://schemas.openxmlformats.org/drawingml/2006/table">
            <a:tbl>
              <a:tblPr firstRow="1"/>
              <a:tblGrid>
                <a:gridCol w="4254666">
                  <a:extLst>
                    <a:ext uri="{9D8B030D-6E8A-4147-A177-3AD203B41FA5}">
                      <a16:colId xmlns:a16="http://schemas.microsoft.com/office/drawing/2014/main" val="1751435673"/>
                    </a:ext>
                  </a:extLst>
                </a:gridCol>
                <a:gridCol w="2188578">
                  <a:extLst>
                    <a:ext uri="{9D8B030D-6E8A-4147-A177-3AD203B41FA5}">
                      <a16:colId xmlns:a16="http://schemas.microsoft.com/office/drawing/2014/main" val="186621079"/>
                    </a:ext>
                  </a:extLst>
                </a:gridCol>
                <a:gridCol w="3221622">
                  <a:extLst>
                    <a:ext uri="{9D8B030D-6E8A-4147-A177-3AD203B41FA5}">
                      <a16:colId xmlns:a16="http://schemas.microsoft.com/office/drawing/2014/main" val="2163834269"/>
                    </a:ext>
                  </a:extLst>
                </a:gridCol>
              </a:tblGrid>
              <a:tr h="209468">
                <a:tc>
                  <a:txBody>
                    <a:bodyPr/>
                    <a:lstStyle/>
                    <a:p>
                      <a:pPr>
                        <a:buNone/>
                      </a:pPr>
                      <a:r>
                        <a:rPr lang="en-US" b="1"/>
                        <a:t>Use Case</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Respondents</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Percent</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6334002"/>
                  </a:ext>
                </a:extLst>
              </a:tr>
              <a:tr h="209468">
                <a:tc>
                  <a:txBody>
                    <a:bodyPr/>
                    <a:lstStyle/>
                    <a:p>
                      <a:pPr>
                        <a:buNone/>
                      </a:pPr>
                      <a:r>
                        <a:rPr lang="en-US"/>
                        <a:t>Understanding a diagnosis or condition</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121</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44%</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897554"/>
                  </a:ext>
                </a:extLst>
              </a:tr>
              <a:tr h="209468">
                <a:tc>
                  <a:txBody>
                    <a:bodyPr/>
                    <a:lstStyle/>
                    <a:p>
                      <a:pPr>
                        <a:buNone/>
                      </a:pPr>
                      <a:r>
                        <a:rPr lang="en-US"/>
                        <a:t>Preparing questions for doctors</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86</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32%</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8925594"/>
                  </a:ext>
                </a:extLst>
              </a:tr>
              <a:tr h="209468">
                <a:tc>
                  <a:txBody>
                    <a:bodyPr/>
                    <a:lstStyle/>
                    <a:p>
                      <a:pPr>
                        <a:buNone/>
                      </a:pPr>
                      <a:r>
                        <a:rPr lang="en-US"/>
                        <a:t>Organizing medical information</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73</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27%</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5322751"/>
                  </a:ext>
                </a:extLst>
              </a:tr>
              <a:tr h="209468">
                <a:tc>
                  <a:txBody>
                    <a:bodyPr/>
                    <a:lstStyle/>
                    <a:p>
                      <a:pPr>
                        <a:buNone/>
                      </a:pPr>
                      <a:r>
                        <a:rPr lang="en-US"/>
                        <a:t>Receiving emotional support</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66</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24%</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271392"/>
                  </a:ext>
                </a:extLst>
              </a:tr>
              <a:tr h="209468">
                <a:tc>
                  <a:txBody>
                    <a:bodyPr/>
                    <a:lstStyle/>
                    <a:p>
                      <a:pPr>
                        <a:buNone/>
                      </a:pPr>
                      <a:r>
                        <a:rPr lang="en-US"/>
                        <a:t>Writing insurance appeals</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59</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22%</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561876"/>
                  </a:ext>
                </a:extLst>
              </a:tr>
              <a:tr h="356095">
                <a:tc>
                  <a:txBody>
                    <a:bodyPr/>
                    <a:lstStyle/>
                    <a:p>
                      <a:pPr>
                        <a:buNone/>
                      </a:pPr>
                      <a:r>
                        <a:rPr lang="en-US"/>
                        <a:t>Administrative or care coordination assistance</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58</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21%</a:t>
                      </a:r>
                    </a:p>
                  </a:txBody>
                  <a:tcPr marL="62840" marR="62840" marT="31420" marB="314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2458570"/>
                  </a:ext>
                </a:extLst>
              </a:tr>
            </a:tbl>
          </a:graphicData>
        </a:graphic>
      </p:graphicFrame>
    </p:spTree>
    <p:extLst>
      <p:ext uri="{BB962C8B-B14F-4D97-AF65-F5344CB8AC3E}">
        <p14:creationId xmlns:p14="http://schemas.microsoft.com/office/powerpoint/2010/main" val="3717814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D613-2D41-8F8C-3A31-077DD6D786F9}"/>
              </a:ext>
            </a:extLst>
          </p:cNvPr>
          <p:cNvSpPr>
            <a:spLocks noGrp="1"/>
          </p:cNvSpPr>
          <p:nvPr>
            <p:ph type="title"/>
          </p:nvPr>
        </p:nvSpPr>
        <p:spPr>
          <a:xfrm>
            <a:off x="838199" y="620114"/>
            <a:ext cx="8102601" cy="554226"/>
          </a:xfrm>
        </p:spPr>
        <p:txBody>
          <a:bodyPr>
            <a:normAutofit fontScale="90000"/>
          </a:bodyPr>
          <a:lstStyle/>
          <a:p>
            <a:r>
              <a:rPr lang="en-US"/>
              <a:t>Appendix F. Barriers to Technology Adoption</a:t>
            </a:r>
          </a:p>
        </p:txBody>
      </p:sp>
      <p:sp>
        <p:nvSpPr>
          <p:cNvPr id="6" name="TextBox 5">
            <a:extLst>
              <a:ext uri="{FF2B5EF4-FFF2-40B4-BE49-F238E27FC236}">
                <a16:creationId xmlns:a16="http://schemas.microsoft.com/office/drawing/2014/main" id="{A1EAE5B4-0234-358F-A961-754823131458}"/>
              </a:ext>
            </a:extLst>
          </p:cNvPr>
          <p:cNvSpPr txBox="1"/>
          <p:nvPr/>
        </p:nvSpPr>
        <p:spPr>
          <a:xfrm>
            <a:off x="1068784" y="1597714"/>
            <a:ext cx="6096000" cy="307777"/>
          </a:xfrm>
          <a:prstGeom prst="rect">
            <a:avLst/>
          </a:prstGeom>
          <a:noFill/>
        </p:spPr>
        <p:txBody>
          <a:bodyPr wrap="square">
            <a:spAutoFit/>
          </a:bodyPr>
          <a:lstStyle/>
          <a:p>
            <a:pPr>
              <a:buNone/>
            </a:pPr>
            <a:r>
              <a:rPr lang="en-US" b="1"/>
              <a:t>Table F1. Barriers to Technology Adoption</a:t>
            </a:r>
          </a:p>
        </p:txBody>
      </p:sp>
      <p:graphicFrame>
        <p:nvGraphicFramePr>
          <p:cNvPr id="4" name="Table 3">
            <a:extLst>
              <a:ext uri="{FF2B5EF4-FFF2-40B4-BE49-F238E27FC236}">
                <a16:creationId xmlns:a16="http://schemas.microsoft.com/office/drawing/2014/main" id="{12AEB120-7899-55AA-D671-AF5597574448}"/>
              </a:ext>
            </a:extLst>
          </p:cNvPr>
          <p:cNvGraphicFramePr>
            <a:graphicFrameLocks noGrp="1"/>
          </p:cNvGraphicFramePr>
          <p:nvPr>
            <p:extLst>
              <p:ext uri="{D42A27DB-BD31-4B8C-83A1-F6EECF244321}">
                <p14:modId xmlns:p14="http://schemas.microsoft.com/office/powerpoint/2010/main" val="1308344406"/>
              </p:ext>
            </p:extLst>
          </p:nvPr>
        </p:nvGraphicFramePr>
        <p:xfrm>
          <a:off x="1068784" y="2036765"/>
          <a:ext cx="9180117" cy="2190752"/>
        </p:xfrm>
        <a:graphic>
          <a:graphicData uri="http://schemas.openxmlformats.org/drawingml/2006/table">
            <a:tbl>
              <a:tblPr firstRow="1"/>
              <a:tblGrid>
                <a:gridCol w="3060039">
                  <a:extLst>
                    <a:ext uri="{9D8B030D-6E8A-4147-A177-3AD203B41FA5}">
                      <a16:colId xmlns:a16="http://schemas.microsoft.com/office/drawing/2014/main" val="3431590815"/>
                    </a:ext>
                  </a:extLst>
                </a:gridCol>
                <a:gridCol w="3060039">
                  <a:extLst>
                    <a:ext uri="{9D8B030D-6E8A-4147-A177-3AD203B41FA5}">
                      <a16:colId xmlns:a16="http://schemas.microsoft.com/office/drawing/2014/main" val="2420074545"/>
                    </a:ext>
                  </a:extLst>
                </a:gridCol>
                <a:gridCol w="3060039">
                  <a:extLst>
                    <a:ext uri="{9D8B030D-6E8A-4147-A177-3AD203B41FA5}">
                      <a16:colId xmlns:a16="http://schemas.microsoft.com/office/drawing/2014/main" val="2252932016"/>
                    </a:ext>
                  </a:extLst>
                </a:gridCol>
              </a:tblGrid>
              <a:tr h="201612">
                <a:tc>
                  <a:txBody>
                    <a:bodyPr/>
                    <a:lstStyle/>
                    <a:p>
                      <a:pPr>
                        <a:buNone/>
                      </a:pPr>
                      <a:r>
                        <a:rPr lang="en-US" b="1"/>
                        <a:t>Barrier</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Respondents</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b="1"/>
                        <a:t>Percent</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022"/>
                  </a:ext>
                </a:extLst>
              </a:tr>
              <a:tr h="201612">
                <a:tc>
                  <a:txBody>
                    <a:bodyPr/>
                    <a:lstStyle/>
                    <a:p>
                      <a:pPr>
                        <a:buNone/>
                      </a:pPr>
                      <a:r>
                        <a:rPr lang="en-US"/>
                        <a:t>Cost</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117</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43%</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025412"/>
                  </a:ext>
                </a:extLst>
              </a:tr>
              <a:tr h="201612">
                <a:tc>
                  <a:txBody>
                    <a:bodyPr/>
                    <a:lstStyle/>
                    <a:p>
                      <a:pPr>
                        <a:buNone/>
                      </a:pPr>
                      <a:r>
                        <a:rPr lang="en-US"/>
                        <a:t>Don't know which to trust</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114</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42%</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193256"/>
                  </a:ext>
                </a:extLst>
              </a:tr>
              <a:tr h="201612">
                <a:tc>
                  <a:txBody>
                    <a:bodyPr/>
                    <a:lstStyle/>
                    <a:p>
                      <a:pPr>
                        <a:buNone/>
                      </a:pPr>
                      <a:r>
                        <a:rPr lang="en-US"/>
                        <a:t>Privacy and security concerns</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110</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40%</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316660"/>
                  </a:ext>
                </a:extLst>
              </a:tr>
              <a:tr h="201612">
                <a:tc>
                  <a:txBody>
                    <a:bodyPr/>
                    <a:lstStyle/>
                    <a:p>
                      <a:pPr>
                        <a:buNone/>
                      </a:pPr>
                      <a:r>
                        <a:rPr lang="en-US"/>
                        <a:t>No time to research</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92</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34%</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8424122"/>
                  </a:ext>
                </a:extLst>
              </a:tr>
              <a:tr h="201612">
                <a:tc>
                  <a:txBody>
                    <a:bodyPr/>
                    <a:lstStyle/>
                    <a:p>
                      <a:pPr>
                        <a:buNone/>
                      </a:pPr>
                      <a:r>
                        <a:rPr lang="en-US"/>
                        <a:t>Too complicated</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69</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25%</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0376015"/>
                  </a:ext>
                </a:extLst>
              </a:tr>
              <a:tr h="201612">
                <a:tc>
                  <a:txBody>
                    <a:bodyPr/>
                    <a:lstStyle/>
                    <a:p>
                      <a:pPr>
                        <a:buNone/>
                      </a:pPr>
                      <a:r>
                        <a:rPr lang="en-US"/>
                        <a:t>Care recipient resistant</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66</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24%</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7022258"/>
                  </a:ext>
                </a:extLst>
              </a:tr>
              <a:tr h="201612">
                <a:tc>
                  <a:txBody>
                    <a:bodyPr/>
                    <a:lstStyle/>
                    <a:p>
                      <a:pPr>
                        <a:buNone/>
                      </a:pPr>
                      <a:r>
                        <a:rPr lang="en-US"/>
                        <a:t>Prefer non-digital solutions</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37</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buNone/>
                      </a:pPr>
                      <a:r>
                        <a:rPr lang="en-US"/>
                        <a:t>14%</a:t>
                      </a:r>
                    </a:p>
                  </a:txBody>
                  <a:tcPr marL="60484" marR="60484" marT="30242" marB="3024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1532540"/>
                  </a:ext>
                </a:extLst>
              </a:tr>
            </a:tbl>
          </a:graphicData>
        </a:graphic>
      </p:graphicFrame>
    </p:spTree>
    <p:extLst>
      <p:ext uri="{BB962C8B-B14F-4D97-AF65-F5344CB8AC3E}">
        <p14:creationId xmlns:p14="http://schemas.microsoft.com/office/powerpoint/2010/main" val="4193113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11BA9-3E49-2D8E-EA7E-010E94FE0B06}"/>
              </a:ext>
            </a:extLst>
          </p:cNvPr>
          <p:cNvSpPr>
            <a:spLocks noGrp="1"/>
          </p:cNvSpPr>
          <p:nvPr>
            <p:ph type="title"/>
          </p:nvPr>
        </p:nvSpPr>
        <p:spPr>
          <a:xfrm>
            <a:off x="512582" y="356635"/>
            <a:ext cx="10515600" cy="791702"/>
          </a:xfrm>
        </p:spPr>
        <p:txBody>
          <a:bodyPr/>
          <a:lstStyle/>
          <a:p>
            <a:r>
              <a:rPr lang="en-US"/>
              <a:t>Technology Readiness Guide</a:t>
            </a:r>
          </a:p>
        </p:txBody>
      </p:sp>
      <p:sp>
        <p:nvSpPr>
          <p:cNvPr id="3" name="Text Placeholder 2">
            <a:extLst>
              <a:ext uri="{FF2B5EF4-FFF2-40B4-BE49-F238E27FC236}">
                <a16:creationId xmlns:a16="http://schemas.microsoft.com/office/drawing/2014/main" id="{B1AEFA89-BEFC-E2D2-F51E-F8680A467692}"/>
              </a:ext>
            </a:extLst>
          </p:cNvPr>
          <p:cNvSpPr>
            <a:spLocks noGrp="1"/>
          </p:cNvSpPr>
          <p:nvPr>
            <p:ph type="body" sz="quarter" idx="10"/>
          </p:nvPr>
        </p:nvSpPr>
        <p:spPr>
          <a:xfrm>
            <a:off x="512582" y="1148337"/>
            <a:ext cx="10817406" cy="5353025"/>
          </a:xfrm>
        </p:spPr>
        <p:txBody>
          <a:bodyPr>
            <a:normAutofit/>
          </a:bodyPr>
          <a:lstStyle/>
          <a:p>
            <a:r>
              <a:rPr lang="en-US" sz="2800"/>
              <a:t>Overarching Concepts </a:t>
            </a:r>
          </a:p>
          <a:p>
            <a:pPr lvl="1"/>
            <a:r>
              <a:rPr lang="en-US" sz="2000"/>
              <a:t>Concept Feasibility</a:t>
            </a:r>
          </a:p>
          <a:p>
            <a:pPr lvl="1"/>
            <a:r>
              <a:rPr lang="en-US" sz="2000"/>
              <a:t>Experimental Validation</a:t>
            </a:r>
          </a:p>
          <a:p>
            <a:pPr lvl="1"/>
            <a:r>
              <a:rPr lang="en-US" sz="2000"/>
              <a:t>Relevant Environment</a:t>
            </a:r>
          </a:p>
          <a:p>
            <a:pPr lvl="1"/>
            <a:r>
              <a:rPr lang="en-US" sz="2000"/>
              <a:t>Critical Tech Elements </a:t>
            </a:r>
          </a:p>
          <a:p>
            <a:pPr lvl="1"/>
            <a:r>
              <a:rPr lang="en-US" sz="2000"/>
              <a:t>Documentation </a:t>
            </a:r>
          </a:p>
          <a:p>
            <a:pPr marL="230188" lvl="1" indent="-230188">
              <a:spcBef>
                <a:spcPts val="1000"/>
              </a:spcBef>
              <a:buSzPct val="100000"/>
              <a:buFont typeface="Wingdings" panose="05000000000000000000" pitchFamily="2" charset="2"/>
              <a:buChar char="§"/>
            </a:pPr>
            <a:r>
              <a:rPr lang="en-US" sz="2800"/>
              <a:t>Suggested Evidence</a:t>
            </a:r>
          </a:p>
          <a:p>
            <a:pPr lvl="1"/>
            <a:r>
              <a:rPr lang="en-US" sz="2000"/>
              <a:t>Basic Bench Test Performance Metrics </a:t>
            </a:r>
          </a:p>
          <a:p>
            <a:pPr lvl="2"/>
            <a:r>
              <a:rPr lang="en-US" sz="1800"/>
              <a:t> F1-Score, Recall/Precision, Overall Accuracy </a:t>
            </a:r>
          </a:p>
          <a:p>
            <a:pPr lvl="1"/>
            <a:r>
              <a:rPr lang="en-US" sz="2000"/>
              <a:t>Model Evidence</a:t>
            </a:r>
          </a:p>
          <a:p>
            <a:pPr lvl="2"/>
            <a:r>
              <a:rPr lang="en-US" sz="1800"/>
              <a:t>Actionable Workflow, Human-in-the-Loop Protocol, </a:t>
            </a:r>
          </a:p>
          <a:p>
            <a:pPr lvl="1"/>
            <a:r>
              <a:rPr lang="en-US" sz="2000"/>
              <a:t>"Smart 40" Validation Logs</a:t>
            </a:r>
          </a:p>
          <a:p>
            <a:pPr marL="633413" lvl="2" indent="-230188">
              <a:spcBef>
                <a:spcPts val="1000"/>
              </a:spcBef>
              <a:buSzPct val="100000"/>
              <a:buFont typeface="Wingdings" panose="05000000000000000000" pitchFamily="2" charset="2"/>
              <a:buChar char="§"/>
            </a:pPr>
            <a:endParaRPr lang="en-US" sz="2600"/>
          </a:p>
          <a:p>
            <a:pPr marL="0" indent="0">
              <a:buNone/>
            </a:pPr>
            <a:r>
              <a:rPr lang="en-US"/>
              <a:t>More info can be found here: </a:t>
            </a:r>
            <a:r>
              <a:rPr lang="en-US" u="sng">
                <a:solidFill>
                  <a:srgbClr val="000000"/>
                </a:solidFill>
                <a:ea typeface="Arial"/>
                <a:cs typeface="Arial"/>
                <a:sym typeface="Arial"/>
                <a:hlinkClick r:id="rId3"/>
              </a:rPr>
              <a:t>https://acl.gov/caregiver-ai-tech-readiness-guide</a:t>
            </a:r>
            <a:endParaRPr lang="en-US">
              <a:solidFill>
                <a:srgbClr val="000000"/>
              </a:solidFill>
              <a:ea typeface="Arial"/>
              <a:cs typeface="Arial"/>
              <a:sym typeface="Arial"/>
            </a:endParaRPr>
          </a:p>
        </p:txBody>
      </p:sp>
      <p:cxnSp>
        <p:nvCxnSpPr>
          <p:cNvPr id="4" name="Google Shape;256;p3">
            <a:extLst>
              <a:ext uri="{FF2B5EF4-FFF2-40B4-BE49-F238E27FC236}">
                <a16:creationId xmlns:a16="http://schemas.microsoft.com/office/drawing/2014/main" id="{77401537-76F5-F3E4-9181-C6F062CE1555}"/>
              </a:ext>
              <a:ext uri="{C183D7F6-B498-43B3-948B-1728B52AA6E4}">
                <adec:decorative xmlns:adec="http://schemas.microsoft.com/office/drawing/2017/decorative" val="1"/>
              </a:ext>
            </a:extLst>
          </p:cNvPr>
          <p:cNvCxnSpPr>
            <a:cxnSpLocks/>
          </p:cNvCxnSpPr>
          <p:nvPr/>
        </p:nvCxnSpPr>
        <p:spPr>
          <a:xfrm flipH="1">
            <a:off x="512582" y="1048325"/>
            <a:ext cx="1728386" cy="0"/>
          </a:xfrm>
          <a:prstGeom prst="straightConnector1">
            <a:avLst/>
          </a:prstGeom>
          <a:noFill/>
          <a:ln w="57150" cap="flat" cmpd="sng">
            <a:solidFill>
              <a:srgbClr val="BE1E2D"/>
            </a:solidFill>
            <a:prstDash val="solid"/>
            <a:miter lim="800000"/>
            <a:headEnd type="none" w="sm" len="sm"/>
            <a:tailEnd type="none" w="sm" len="sm"/>
          </a:ln>
        </p:spPr>
      </p:cxnSp>
    </p:spTree>
    <p:extLst>
      <p:ext uri="{BB962C8B-B14F-4D97-AF65-F5344CB8AC3E}">
        <p14:creationId xmlns:p14="http://schemas.microsoft.com/office/powerpoint/2010/main" val="2362154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BC8B1-2A27-0CCD-F8B3-21B80A325CB5}"/>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B52C9A3-ABDA-7D33-8559-4C7F057D0F1F}"/>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a:pPr>
            <a:r>
              <a:rPr kumimoji="0" lang="en-US" sz="3200" b="0" i="0" u="none" strike="noStrike" kern="0" cap="none" spc="0" normalizeH="0" baseline="0" noProof="0">
                <a:ln>
                  <a:noFill/>
                </a:ln>
                <a:effectLst/>
                <a:uLnTx/>
                <a:uFillTx/>
                <a:latin typeface="+mj-lt"/>
                <a:ea typeface="Titillium Web"/>
                <a:cs typeface="Titillium Web"/>
                <a:sym typeface="Titillium Web"/>
              </a:rPr>
              <a:t>Phase 1</a:t>
            </a:r>
            <a:r>
              <a:rPr lang="en-US"/>
              <a:t> </a:t>
            </a:r>
            <a:r>
              <a:rPr lang="en-US">
                <a:solidFill>
                  <a:schemeClr val="tx1"/>
                </a:solidFill>
              </a:rPr>
              <a:t>Application—Submission Instruction Updates</a:t>
            </a:r>
            <a:endParaRPr lang="en-US" sz="3200" b="0" i="0" u="none" strike="noStrike" kern="0" cap="none" spc="0" normalizeH="0" baseline="0" noProof="0">
              <a:ln>
                <a:noFill/>
              </a:ln>
              <a:solidFill>
                <a:schemeClr val="tx1"/>
              </a:solidFill>
              <a:effectLst/>
              <a:uLnTx/>
              <a:uFillTx/>
              <a:latin typeface="+mj-lt"/>
              <a:ea typeface="Titillium Web"/>
              <a:cs typeface="Titillium Web"/>
            </a:endParaRPr>
          </a:p>
        </p:txBody>
      </p:sp>
      <p:cxnSp>
        <p:nvCxnSpPr>
          <p:cNvPr id="6" name="Google Shape;256;p3">
            <a:extLst>
              <a:ext uri="{FF2B5EF4-FFF2-40B4-BE49-F238E27FC236}">
                <a16:creationId xmlns:a16="http://schemas.microsoft.com/office/drawing/2014/main" id="{A1EA2449-79E2-4390-6B01-8D7F7CCD8045}"/>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
        <p:nvSpPr>
          <p:cNvPr id="4" name="Text Placeholder 3">
            <a:extLst>
              <a:ext uri="{FF2B5EF4-FFF2-40B4-BE49-F238E27FC236}">
                <a16:creationId xmlns:a16="http://schemas.microsoft.com/office/drawing/2014/main" id="{6F965E7D-6F69-869A-3EA7-3E27E47C2971}"/>
              </a:ext>
            </a:extLst>
          </p:cNvPr>
          <p:cNvSpPr>
            <a:spLocks noGrp="1"/>
          </p:cNvSpPr>
          <p:nvPr>
            <p:ph type="body" sz="quarter" idx="10"/>
          </p:nvPr>
        </p:nvSpPr>
        <p:spPr>
          <a:xfrm>
            <a:off x="583299" y="1648026"/>
            <a:ext cx="9676668" cy="4568825"/>
          </a:xfrm>
        </p:spPr>
        <p:txBody>
          <a:bodyPr>
            <a:normAutofit fontScale="55000" lnSpcReduction="20000"/>
          </a:bodyPr>
          <a:lstStyle/>
          <a:p>
            <a:pPr marL="229870" indent="-229870"/>
            <a:r>
              <a:rPr lang="en-US" sz="3800">
                <a:cs typeface="Arial"/>
              </a:rPr>
              <a:t>Applications expected primarily in narrative format</a:t>
            </a:r>
          </a:p>
          <a:p>
            <a:pPr marL="229870" indent="-229870"/>
            <a:r>
              <a:rPr lang="en-US" sz="3800">
                <a:cs typeface="Arial"/>
              </a:rPr>
              <a:t>New cover page</a:t>
            </a:r>
          </a:p>
          <a:p>
            <a:pPr marL="229870" indent="-229870"/>
            <a:r>
              <a:rPr lang="en-US" sz="3800"/>
              <a:t>Applications must be 508-compliant</a:t>
            </a:r>
          </a:p>
          <a:p>
            <a:pPr marL="741045" lvl="1" indent="-229870"/>
            <a:r>
              <a:rPr lang="en-US" sz="3800"/>
              <a:t>Resources: </a:t>
            </a:r>
          </a:p>
          <a:p>
            <a:pPr marL="1144270" lvl="2" indent="-229870"/>
            <a:r>
              <a:rPr lang="en-US" sz="3600">
                <a:hlinkClick r:id="rId3"/>
              </a:rPr>
              <a:t>Microsoft Word Accessible Document video series</a:t>
            </a:r>
            <a:endParaRPr lang="en-US" sz="3600"/>
          </a:p>
          <a:p>
            <a:pPr marL="1144270" lvl="2" indent="-229870"/>
            <a:r>
              <a:rPr lang="en-US" sz="3600">
                <a:hlinkClick r:id="rId4"/>
              </a:rPr>
              <a:t>PDF Accessible Document video series</a:t>
            </a:r>
            <a:endParaRPr lang="en-US" sz="3600"/>
          </a:p>
          <a:p>
            <a:pPr marL="229870" indent="-229870"/>
            <a:r>
              <a:rPr lang="en-US" sz="3800"/>
              <a:t>Use the exact section headings in the </a:t>
            </a:r>
            <a:r>
              <a:rPr lang="en-US" sz="3800">
                <a:hlinkClick r:id="rId5"/>
              </a:rPr>
              <a:t>Application Outline</a:t>
            </a:r>
            <a:r>
              <a:rPr lang="en-US" sz="3800"/>
              <a:t> page</a:t>
            </a:r>
          </a:p>
          <a:p>
            <a:pPr marL="229870" indent="-229870"/>
            <a:r>
              <a:rPr lang="en-US" sz="3800"/>
              <a:t>Option to send test logs that do not count toward the page limit </a:t>
            </a:r>
          </a:p>
          <a:p>
            <a:pPr marL="229870" indent="-229870"/>
            <a:r>
              <a:rPr lang="en-US" sz="3800">
                <a:ea typeface="+mn-lt"/>
                <a:cs typeface="+mn-lt"/>
              </a:rPr>
              <a:t>Submit only one (1) email per solution application to CaregiverAI@acl.hhs.gov</a:t>
            </a:r>
            <a:endParaRPr lang="en-US" sz="3800"/>
          </a:p>
          <a:p>
            <a:pPr marL="0" indent="0">
              <a:buNone/>
            </a:pPr>
            <a:endParaRPr lang="en-US" sz="2000"/>
          </a:p>
          <a:p>
            <a:pPr marL="0" indent="0">
              <a:buNone/>
            </a:pPr>
            <a:endParaRPr lang="en-US"/>
          </a:p>
          <a:p>
            <a:pPr marL="0" indent="0">
              <a:buNone/>
            </a:pPr>
            <a:endParaRPr lang="en-US"/>
          </a:p>
          <a:p>
            <a:pPr marL="0" indent="0">
              <a:buNone/>
            </a:pPr>
            <a:r>
              <a:rPr lang="en-US" sz="2200"/>
              <a:t>Details available on the </a:t>
            </a:r>
            <a:r>
              <a:rPr lang="en-US" sz="2200">
                <a:hlinkClick r:id="rId6"/>
              </a:rPr>
              <a:t>Challenge “How to Apply” tab</a:t>
            </a:r>
            <a:r>
              <a:rPr lang="en-US" sz="2200"/>
              <a:t>. </a:t>
            </a:r>
          </a:p>
          <a:p>
            <a:pPr marL="0" indent="0">
              <a:buNone/>
            </a:pPr>
            <a:endParaRPr lang="en-US"/>
          </a:p>
        </p:txBody>
      </p:sp>
    </p:spTree>
    <p:extLst>
      <p:ext uri="{BB962C8B-B14F-4D97-AF65-F5344CB8AC3E}">
        <p14:creationId xmlns:p14="http://schemas.microsoft.com/office/powerpoint/2010/main" val="428161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03DA5-790A-87FE-A550-AB292CB7DCA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3B8A614-5DD3-7911-6ED3-ED16AA4DE114}"/>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a:pPr>
            <a:r>
              <a:rPr kumimoji="0" lang="en-US" sz="3200" b="0" i="0" u="none" strike="noStrike" kern="0" cap="none" spc="0" normalizeH="0" baseline="0" noProof="0">
                <a:ln>
                  <a:noFill/>
                </a:ln>
                <a:effectLst/>
                <a:uLnTx/>
                <a:uFillTx/>
                <a:latin typeface="+mj-lt"/>
                <a:ea typeface="Titillium Web"/>
                <a:cs typeface="Titillium Web"/>
                <a:sym typeface="Titillium Web"/>
              </a:rPr>
              <a:t>Phase 1</a:t>
            </a:r>
            <a:r>
              <a:rPr lang="en-US"/>
              <a:t> Submission Requirements &amp; </a:t>
            </a:r>
            <a:r>
              <a:rPr lang="en-US">
                <a:solidFill>
                  <a:schemeClr val="tx1"/>
                </a:solidFill>
              </a:rPr>
              <a:t>Evaluation Criteria</a:t>
            </a:r>
            <a:endParaRPr kumimoji="0" lang="en-US" sz="3200" b="0" i="0" u="none" strike="noStrike" kern="0" cap="none" spc="0" normalizeH="0" baseline="0" noProof="0">
              <a:ln>
                <a:noFill/>
              </a:ln>
              <a:solidFill>
                <a:schemeClr val="tx1"/>
              </a:solidFill>
              <a:effectLst/>
              <a:uLnTx/>
              <a:uFillTx/>
              <a:latin typeface="+mj-lt"/>
              <a:ea typeface="Titillium Web"/>
              <a:cs typeface="Titillium Web"/>
              <a:sym typeface="Titillium Web"/>
            </a:endParaRPr>
          </a:p>
        </p:txBody>
      </p:sp>
      <p:cxnSp>
        <p:nvCxnSpPr>
          <p:cNvPr id="6" name="Google Shape;256;p3">
            <a:extLst>
              <a:ext uri="{FF2B5EF4-FFF2-40B4-BE49-F238E27FC236}">
                <a16:creationId xmlns:a16="http://schemas.microsoft.com/office/drawing/2014/main" id="{BA89EA9E-E91A-235A-B0EB-6A44619F7AE3}"/>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
        <p:nvSpPr>
          <p:cNvPr id="2" name="Text Placeholder 3">
            <a:extLst>
              <a:ext uri="{FF2B5EF4-FFF2-40B4-BE49-F238E27FC236}">
                <a16:creationId xmlns:a16="http://schemas.microsoft.com/office/drawing/2014/main" id="{15C04490-4602-9A17-8226-D79529CE72DF}"/>
              </a:ext>
            </a:extLst>
          </p:cNvPr>
          <p:cNvSpPr txBox="1">
            <a:spLocks/>
          </p:cNvSpPr>
          <p:nvPr/>
        </p:nvSpPr>
        <p:spPr>
          <a:xfrm>
            <a:off x="583299" y="1648026"/>
            <a:ext cx="5102393" cy="4568825"/>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230188" marR="0" lvl="0" indent="-230188" algn="l" rtl="0">
              <a:lnSpc>
                <a:spcPct val="90000"/>
              </a:lnSpc>
              <a:spcBef>
                <a:spcPts val="1000"/>
              </a:spcBef>
              <a:spcAft>
                <a:spcPts val="0"/>
              </a:spcAft>
              <a:buClr>
                <a:schemeClr val="dk1"/>
              </a:buClr>
              <a:buSzPct val="100000"/>
              <a:buFont typeface="Wingdings" panose="05000000000000000000" pitchFamily="2" charset="2"/>
              <a:buChar char="§"/>
              <a:defRPr lang="en-US" sz="1600" b="0" i="0" u="none" strike="noStrike" cap="none" smtClean="0">
                <a:solidFill>
                  <a:schemeClr val="dk1"/>
                </a:solidFill>
                <a:latin typeface="+mn-lt"/>
                <a:ea typeface="Titillium Web"/>
                <a:cs typeface="Titillium Web"/>
                <a:sym typeface="Titillium Web"/>
              </a:defRPr>
            </a:lvl1pPr>
            <a:lvl2pPr marL="741363" marR="0" lvl="1" indent="-342900" algn="l" rtl="0">
              <a:lnSpc>
                <a:spcPct val="90000"/>
              </a:lnSpc>
              <a:spcBef>
                <a:spcPts val="500"/>
              </a:spcBef>
              <a:spcAft>
                <a:spcPts val="0"/>
              </a:spcAft>
              <a:buClr>
                <a:schemeClr val="dk1"/>
              </a:buClr>
              <a:buSzPts val="2400"/>
              <a:buFont typeface="Arial"/>
              <a:buChar char="•"/>
              <a:defRPr lang="en-US" sz="1600" b="0" i="0" u="none" strike="noStrike" cap="none" dirty="0" smtClean="0">
                <a:solidFill>
                  <a:schemeClr val="dk1"/>
                </a:solidFill>
                <a:latin typeface="+mn-lt"/>
                <a:ea typeface="Titillium Web"/>
                <a:cs typeface="Titillium Web"/>
                <a:sym typeface="Titillium Web"/>
              </a:defRPr>
            </a:lvl2pPr>
            <a:lvl3pPr marL="1144588" marR="0" lvl="2" indent="-342900" algn="l" rtl="0">
              <a:lnSpc>
                <a:spcPct val="90000"/>
              </a:lnSpc>
              <a:spcBef>
                <a:spcPts val="500"/>
              </a:spcBef>
              <a:spcAft>
                <a:spcPts val="0"/>
              </a:spcAft>
              <a:buClr>
                <a:schemeClr val="dk1"/>
              </a:buClr>
              <a:buSzPts val="2000"/>
              <a:buFont typeface="Arial"/>
              <a:buChar char="•"/>
              <a:defRPr lang="en-US" sz="1400" b="0" i="0" u="none" strike="noStrike" cap="none" dirty="0" smtClean="0">
                <a:solidFill>
                  <a:schemeClr val="dk1"/>
                </a:solidFill>
                <a:latin typeface="+mn-lt"/>
                <a:ea typeface="Titillium Web"/>
                <a:cs typeface="Titillium Web"/>
                <a:sym typeface="Titillium Web"/>
              </a:defRPr>
            </a:lvl3pPr>
            <a:lvl4pPr marL="1544638" marR="0" lvl="3" indent="-285750" algn="l" rtl="0">
              <a:lnSpc>
                <a:spcPct val="90000"/>
              </a:lnSpc>
              <a:spcBef>
                <a:spcPts val="500"/>
              </a:spcBef>
              <a:spcAft>
                <a:spcPts val="0"/>
              </a:spcAft>
              <a:buClr>
                <a:schemeClr val="dk1"/>
              </a:buClr>
              <a:buSzPts val="1800"/>
              <a:buFont typeface="Arial"/>
              <a:buChar char="•"/>
              <a:defRPr lang="en-US" sz="1200" b="0" i="0" u="none" strike="noStrike" cap="none" dirty="0" smtClean="0">
                <a:solidFill>
                  <a:schemeClr val="dk1"/>
                </a:solidFill>
                <a:latin typeface="+mn-lt"/>
                <a:ea typeface="Titillium Web"/>
                <a:cs typeface="Titillium Web"/>
                <a:sym typeface="Titillium Web"/>
              </a:defRPr>
            </a:lvl4pPr>
            <a:lvl5pPr marL="1943100" marR="0" lvl="4" indent="-285750" algn="l" rtl="0">
              <a:lnSpc>
                <a:spcPct val="90000"/>
              </a:lnSpc>
              <a:spcBef>
                <a:spcPts val="500"/>
              </a:spcBef>
              <a:spcAft>
                <a:spcPts val="0"/>
              </a:spcAft>
              <a:buClr>
                <a:schemeClr val="dk1"/>
              </a:buClr>
              <a:buSzPts val="1800"/>
              <a:buFont typeface="Arial"/>
              <a:buChar char="•"/>
              <a:defRPr lang="en-US" sz="1100" b="0" i="0" u="none" strike="noStrike" cap="none" dirty="0">
                <a:solidFill>
                  <a:schemeClr val="dk1"/>
                </a:solidFill>
                <a:latin typeface="+mn-lt"/>
                <a:ea typeface="Titillium Web"/>
                <a:cs typeface="Titillium Web"/>
                <a:sym typeface="Titillium Web"/>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Font typeface="Wingdings" panose="05000000000000000000" pitchFamily="2" charset="2"/>
              <a:buNone/>
            </a:pPr>
            <a:r>
              <a:rPr lang="en-US" sz="2000" b="1">
                <a:solidFill>
                  <a:srgbClr val="002060"/>
                </a:solidFill>
              </a:rPr>
              <a:t>Submission Requirements</a:t>
            </a:r>
          </a:p>
          <a:p>
            <a:pPr marL="0" indent="0">
              <a:buFont typeface="Wingdings" panose="05000000000000000000" pitchFamily="2" charset="2"/>
              <a:buNone/>
            </a:pPr>
            <a:r>
              <a:rPr lang="en-US" sz="2000"/>
              <a:t>Cover Page </a:t>
            </a:r>
            <a:r>
              <a:rPr lang="en-US" sz="2000" i="1">
                <a:solidFill>
                  <a:srgbClr val="FF0000"/>
                </a:solidFill>
              </a:rPr>
              <a:t>(new)</a:t>
            </a:r>
            <a:r>
              <a:rPr lang="en-US" sz="2000">
                <a:solidFill>
                  <a:srgbClr val="FF0000"/>
                </a:solidFill>
              </a:rPr>
              <a:t> </a:t>
            </a:r>
          </a:p>
          <a:p>
            <a:r>
              <a:rPr lang="en-US"/>
              <a:t>Abstract</a:t>
            </a:r>
          </a:p>
          <a:p>
            <a:pPr marL="0" indent="0">
              <a:buFont typeface="Wingdings" panose="05000000000000000000" pitchFamily="2" charset="2"/>
              <a:buNone/>
            </a:pPr>
            <a:r>
              <a:rPr lang="en-US" sz="2000"/>
              <a:t>Project Narrative</a:t>
            </a:r>
          </a:p>
          <a:p>
            <a:r>
              <a:rPr lang="en-US"/>
              <a:t>Section 1: Understanding of Need and Solution Design</a:t>
            </a:r>
          </a:p>
          <a:p>
            <a:r>
              <a:rPr lang="en-US"/>
              <a:t>Section 2: Implementation Approach</a:t>
            </a:r>
          </a:p>
          <a:p>
            <a:r>
              <a:rPr lang="en-US"/>
              <a:t>Section 3: Usability and Integration</a:t>
            </a:r>
          </a:p>
          <a:p>
            <a:r>
              <a:rPr lang="en-US"/>
              <a:t>Section 4: Alignment with Caregiver AI Principles </a:t>
            </a:r>
          </a:p>
          <a:p>
            <a:r>
              <a:rPr lang="en-US"/>
              <a:t>Section 5: Meritorious Prize Eligibility (Optional)</a:t>
            </a:r>
          </a:p>
          <a:p>
            <a:r>
              <a:rPr lang="en-US"/>
              <a:t>Appendices (Optional)</a:t>
            </a:r>
          </a:p>
          <a:p>
            <a:pPr marL="0" indent="0">
              <a:buFont typeface="Wingdings" panose="05000000000000000000" pitchFamily="2" charset="2"/>
              <a:buNone/>
            </a:pPr>
            <a:endParaRPr lang="en-US" sz="2000"/>
          </a:p>
          <a:p>
            <a:pPr marL="0" indent="0">
              <a:buFont typeface="Wingdings" panose="05000000000000000000" pitchFamily="2" charset="2"/>
              <a:buNone/>
            </a:pPr>
            <a:endParaRPr lang="en-US"/>
          </a:p>
          <a:p>
            <a:pPr marL="0" indent="0">
              <a:buFont typeface="Wingdings" panose="05000000000000000000" pitchFamily="2" charset="2"/>
              <a:buNone/>
            </a:pPr>
            <a:r>
              <a:rPr lang="en-US"/>
              <a:t>Details available on the </a:t>
            </a:r>
            <a:r>
              <a:rPr lang="en-US">
                <a:hlinkClick r:id="rId3"/>
              </a:rPr>
              <a:t>Challenge page</a:t>
            </a:r>
            <a:r>
              <a:rPr lang="en-US"/>
              <a:t>. </a:t>
            </a:r>
          </a:p>
          <a:p>
            <a:pPr marL="0" indent="0">
              <a:buFont typeface="Wingdings" panose="05000000000000000000" pitchFamily="2" charset="2"/>
              <a:buNone/>
            </a:pPr>
            <a:endParaRPr lang="en-US"/>
          </a:p>
        </p:txBody>
      </p:sp>
      <p:sp>
        <p:nvSpPr>
          <p:cNvPr id="4" name="Text Placeholder 3">
            <a:extLst>
              <a:ext uri="{FF2B5EF4-FFF2-40B4-BE49-F238E27FC236}">
                <a16:creationId xmlns:a16="http://schemas.microsoft.com/office/drawing/2014/main" id="{19259FF6-616E-E27A-8463-9C61940DD2AD}"/>
              </a:ext>
            </a:extLst>
          </p:cNvPr>
          <p:cNvSpPr>
            <a:spLocks noGrp="1"/>
          </p:cNvSpPr>
          <p:nvPr>
            <p:ph type="body" sz="quarter" idx="10"/>
          </p:nvPr>
        </p:nvSpPr>
        <p:spPr>
          <a:xfrm>
            <a:off x="5838091" y="1648026"/>
            <a:ext cx="5603632" cy="4568825"/>
          </a:xfrm>
        </p:spPr>
        <p:txBody>
          <a:bodyPr>
            <a:normAutofit fontScale="85000" lnSpcReduction="10000"/>
          </a:bodyPr>
          <a:lstStyle/>
          <a:p>
            <a:pPr marL="0" indent="0">
              <a:buNone/>
            </a:pPr>
            <a:r>
              <a:rPr lang="en-US" sz="2200" b="1">
                <a:solidFill>
                  <a:srgbClr val="002060"/>
                </a:solidFill>
              </a:rPr>
              <a:t>Evaluation Criteria</a:t>
            </a:r>
          </a:p>
          <a:p>
            <a:pPr marL="0" indent="0">
              <a:buNone/>
            </a:pPr>
            <a:r>
              <a:rPr lang="en-US" sz="2000"/>
              <a:t>Evaluation criteria is published for each track on the Challenge website. </a:t>
            </a:r>
            <a:endParaRPr lang="en-US"/>
          </a:p>
          <a:p>
            <a:pPr marL="0" indent="0">
              <a:buNone/>
            </a:pPr>
            <a:endParaRPr lang="en-US" sz="2000"/>
          </a:p>
          <a:p>
            <a:pPr marL="0" indent="0">
              <a:buNone/>
            </a:pPr>
            <a:r>
              <a:rPr lang="en-US" sz="2000" b="1"/>
              <a:t>Categories: </a:t>
            </a:r>
          </a:p>
          <a:p>
            <a:pPr marL="229870" indent="-229870"/>
            <a:r>
              <a:rPr lang="en-US" sz="2000"/>
              <a:t>Responsiveness to Need</a:t>
            </a:r>
          </a:p>
          <a:p>
            <a:pPr marL="229870" indent="-229870"/>
            <a:r>
              <a:rPr lang="en-US" sz="2000"/>
              <a:t>User-Centered</a:t>
            </a:r>
          </a:p>
          <a:p>
            <a:pPr marL="229870" indent="-229870"/>
            <a:r>
              <a:rPr lang="en-US" sz="2000"/>
              <a:t>Implementation</a:t>
            </a:r>
          </a:p>
          <a:p>
            <a:pPr marL="229870" indent="-229870"/>
            <a:r>
              <a:rPr lang="en-US" sz="2000"/>
              <a:t>Usability and Integration</a:t>
            </a:r>
          </a:p>
          <a:p>
            <a:pPr marL="229870" indent="-229870"/>
            <a:r>
              <a:rPr lang="en-US" sz="2000"/>
              <a:t>Alignment With the Caregiver Challenge AI Principles</a:t>
            </a:r>
          </a:p>
          <a:p>
            <a:pPr marL="229870" indent="-229870"/>
            <a:r>
              <a:rPr lang="en-US" sz="2000"/>
              <a:t>Partnerships and Collaboration</a:t>
            </a:r>
          </a:p>
          <a:p>
            <a:pPr marL="0" indent="0">
              <a:buNone/>
            </a:pPr>
            <a:endParaRPr lang="en-US"/>
          </a:p>
          <a:p>
            <a:pPr marL="0" indent="0">
              <a:buNone/>
            </a:pPr>
            <a:r>
              <a:rPr lang="en-US" sz="2000"/>
              <a:t>Details available linked from the Track Tabs: </a:t>
            </a:r>
            <a:r>
              <a:rPr lang="en-US" sz="2000">
                <a:hlinkClick r:id="rId4"/>
              </a:rPr>
              <a:t>Track 1</a:t>
            </a:r>
            <a:r>
              <a:rPr lang="en-US" sz="2000"/>
              <a:t> and </a:t>
            </a:r>
            <a:r>
              <a:rPr lang="en-US" sz="2000">
                <a:hlinkClick r:id="rId5"/>
              </a:rPr>
              <a:t>Track 2</a:t>
            </a:r>
            <a:endParaRPr lang="en-US" sz="2000"/>
          </a:p>
          <a:p>
            <a:pPr marL="0" indent="0">
              <a:buNone/>
            </a:pPr>
            <a:endParaRPr lang="en-US"/>
          </a:p>
        </p:txBody>
      </p:sp>
    </p:spTree>
    <p:extLst>
      <p:ext uri="{BB962C8B-B14F-4D97-AF65-F5344CB8AC3E}">
        <p14:creationId xmlns:p14="http://schemas.microsoft.com/office/powerpoint/2010/main" val="3054598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AE087-E7A4-7AD7-A9E7-BD222C866C91}"/>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030F671C-A8F2-BED2-28E5-7EA9E5324836}"/>
              </a:ext>
            </a:extLst>
          </p:cNvPr>
          <p:cNvSpPr txBox="1">
            <a:spLocks noGrp="1"/>
          </p:cNvSpPr>
          <p:nvPr>
            <p:ph type="title" idx="4294967295"/>
          </p:nvPr>
        </p:nvSpPr>
        <p:spPr>
          <a:xfrm>
            <a:off x="506106" y="834377"/>
            <a:ext cx="9817710" cy="564912"/>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Titillium Web"/>
              <a:buNone/>
              <a:defRPr sz="3200" b="0" i="0" u="none" strike="noStrike" cap="none">
                <a:solidFill>
                  <a:schemeClr val="dk1"/>
                </a:solidFill>
                <a:latin typeface="+mj-lt"/>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defRPr/>
            </a:pPr>
            <a:r>
              <a:rPr lang="en-US"/>
              <a:t>Phase 1 Key</a:t>
            </a:r>
            <a:r>
              <a:rPr kumimoji="0" lang="en-US" sz="3200" b="0" i="0" u="none" strike="noStrike" kern="0" cap="none" spc="0" normalizeH="0" baseline="0" noProof="0">
                <a:ln>
                  <a:noFill/>
                </a:ln>
                <a:effectLst/>
                <a:uLnTx/>
                <a:uFillTx/>
                <a:latin typeface="+mj-lt"/>
                <a:ea typeface="Titillium Web"/>
                <a:cs typeface="Titillium Web"/>
                <a:sym typeface="Titillium Web"/>
              </a:rPr>
              <a:t> </a:t>
            </a:r>
            <a:r>
              <a:rPr lang="en-US"/>
              <a:t>Dates &amp; Next Steps</a:t>
            </a:r>
            <a:endParaRPr kumimoji="0" lang="en-US" sz="3200" b="0" i="0" u="none" strike="noStrike" kern="0" cap="none" spc="0" normalizeH="0" baseline="0" noProof="0">
              <a:ln>
                <a:noFill/>
              </a:ln>
              <a:effectLst/>
              <a:uLnTx/>
              <a:uFillTx/>
              <a:latin typeface="+mj-lt"/>
              <a:ea typeface="Titillium Web"/>
              <a:cs typeface="Titillium Web"/>
              <a:sym typeface="Titillium Web"/>
            </a:endParaRPr>
          </a:p>
        </p:txBody>
      </p:sp>
      <p:cxnSp>
        <p:nvCxnSpPr>
          <p:cNvPr id="6" name="Google Shape;256;p3">
            <a:extLst>
              <a:ext uri="{FF2B5EF4-FFF2-40B4-BE49-F238E27FC236}">
                <a16:creationId xmlns:a16="http://schemas.microsoft.com/office/drawing/2014/main" id="{A3DDD62D-D81F-A212-CB1E-DD73B4EE84EE}"/>
              </a:ext>
              <a:ext uri="{C183D7F6-B498-43B3-948B-1728B52AA6E4}">
                <adec:decorative xmlns:adec="http://schemas.microsoft.com/office/drawing/2017/decorative" val="1"/>
              </a:ext>
            </a:extLst>
          </p:cNvPr>
          <p:cNvCxnSpPr>
            <a:cxnSpLocks/>
          </p:cNvCxnSpPr>
          <p:nvPr/>
        </p:nvCxnSpPr>
        <p:spPr>
          <a:xfrm flipH="1">
            <a:off x="583299" y="1399289"/>
            <a:ext cx="1728386" cy="0"/>
          </a:xfrm>
          <a:prstGeom prst="straightConnector1">
            <a:avLst/>
          </a:prstGeom>
          <a:noFill/>
          <a:ln w="57150" cap="flat" cmpd="sng">
            <a:solidFill>
              <a:srgbClr val="BE1E2D"/>
            </a:solidFill>
            <a:prstDash val="solid"/>
            <a:miter lim="800000"/>
            <a:headEnd type="none" w="sm" len="sm"/>
            <a:tailEnd type="none" w="sm" len="sm"/>
          </a:ln>
        </p:spPr>
      </p:cxnSp>
      <p:sp>
        <p:nvSpPr>
          <p:cNvPr id="4" name="Text Placeholder 3">
            <a:extLst>
              <a:ext uri="{FF2B5EF4-FFF2-40B4-BE49-F238E27FC236}">
                <a16:creationId xmlns:a16="http://schemas.microsoft.com/office/drawing/2014/main" id="{C006498B-BB98-6C07-3F85-3A34E57D0ECF}"/>
              </a:ext>
            </a:extLst>
          </p:cNvPr>
          <p:cNvSpPr>
            <a:spLocks noGrp="1"/>
          </p:cNvSpPr>
          <p:nvPr>
            <p:ph type="body" sz="quarter" idx="10"/>
          </p:nvPr>
        </p:nvSpPr>
        <p:spPr>
          <a:xfrm>
            <a:off x="583299" y="1748610"/>
            <a:ext cx="10492075" cy="4666256"/>
          </a:xfrm>
        </p:spPr>
        <p:txBody>
          <a:bodyPr/>
          <a:lstStyle/>
          <a:p>
            <a:pPr marL="229870" indent="-229870"/>
            <a:r>
              <a:rPr lang="en-US" sz="2800"/>
              <a:t>July 31, 2026: Phase 1 Applications Due by 5pm ET</a:t>
            </a:r>
          </a:p>
          <a:p>
            <a:pPr marL="0" indent="0">
              <a:buNone/>
            </a:pPr>
            <a:endParaRPr lang="en-US" sz="2800"/>
          </a:p>
          <a:p>
            <a:pPr marL="229870" indent="-229870"/>
            <a:r>
              <a:rPr lang="en-US" sz="2800"/>
              <a:t>September 2026: Phase 1 Winners Announced </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r>
              <a:rPr lang="en-US" i="1"/>
              <a:t>Phase 2 and Phase 3 dates will be announced at a later date.</a:t>
            </a:r>
            <a:endParaRPr lang="en-US"/>
          </a:p>
          <a:p>
            <a:pPr marL="0" indent="0">
              <a:buNone/>
            </a:pPr>
            <a:endParaRPr lang="en-US"/>
          </a:p>
        </p:txBody>
      </p:sp>
    </p:spTree>
    <p:extLst>
      <p:ext uri="{BB962C8B-B14F-4D97-AF65-F5344CB8AC3E}">
        <p14:creationId xmlns:p14="http://schemas.microsoft.com/office/powerpoint/2010/main" val="309193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9835-8B5C-27F3-D9AA-84179212CD35}"/>
              </a:ext>
            </a:extLst>
          </p:cNvPr>
          <p:cNvSpPr>
            <a:spLocks noGrp="1"/>
          </p:cNvSpPr>
          <p:nvPr>
            <p:ph type="title"/>
          </p:nvPr>
        </p:nvSpPr>
        <p:spPr>
          <a:xfrm>
            <a:off x="900271" y="504697"/>
            <a:ext cx="10515600" cy="791702"/>
          </a:xfrm>
        </p:spPr>
        <p:txBody>
          <a:bodyPr>
            <a:normAutofit/>
          </a:bodyPr>
          <a:lstStyle/>
          <a:p>
            <a:r>
              <a:rPr lang="en-US" sz="3400" b="1"/>
              <a:t>Direct Care Workforce National Trends</a:t>
            </a:r>
          </a:p>
        </p:txBody>
      </p:sp>
      <p:pic>
        <p:nvPicPr>
          <p:cNvPr id="1026" name="Picture 2" descr="Nicole Howell">
            <a:extLst>
              <a:ext uri="{FF2B5EF4-FFF2-40B4-BE49-F238E27FC236}">
                <a16:creationId xmlns:a16="http://schemas.microsoft.com/office/drawing/2014/main" id="{3EDF0EF5-FC37-79B3-72F6-42A7D7384D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036" y="1644780"/>
            <a:ext cx="2678004" cy="35684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Direct Care Workforce Strategies Center">
            <a:extLst>
              <a:ext uri="{FF2B5EF4-FFF2-40B4-BE49-F238E27FC236}">
                <a16:creationId xmlns:a16="http://schemas.microsoft.com/office/drawing/2014/main" id="{7A4ACEDF-9E8C-B861-9141-1151B3636636}"/>
              </a:ext>
            </a:extLst>
          </p:cNvPr>
          <p:cNvPicPr>
            <a:picLocks noChangeAspect="1"/>
          </p:cNvPicPr>
          <p:nvPr/>
        </p:nvPicPr>
        <p:blipFill>
          <a:blip r:embed="rId4"/>
          <a:stretch>
            <a:fillRect/>
          </a:stretch>
        </p:blipFill>
        <p:spPr>
          <a:xfrm>
            <a:off x="3805687" y="2346678"/>
            <a:ext cx="7772400" cy="1491781"/>
          </a:xfrm>
          <a:prstGeom prst="rect">
            <a:avLst/>
          </a:prstGeom>
        </p:spPr>
      </p:pic>
      <p:sp>
        <p:nvSpPr>
          <p:cNvPr id="9" name="TextBox 8">
            <a:extLst>
              <a:ext uri="{FF2B5EF4-FFF2-40B4-BE49-F238E27FC236}">
                <a16:creationId xmlns:a16="http://schemas.microsoft.com/office/drawing/2014/main" id="{D7B3C11F-FA8B-B888-95C7-FD123456B21C}"/>
              </a:ext>
            </a:extLst>
          </p:cNvPr>
          <p:cNvSpPr txBox="1"/>
          <p:nvPr/>
        </p:nvSpPr>
        <p:spPr>
          <a:xfrm>
            <a:off x="5153093" y="4080295"/>
            <a:ext cx="6262778" cy="1015663"/>
          </a:xfrm>
          <a:prstGeom prst="rect">
            <a:avLst/>
          </a:prstGeom>
          <a:noFill/>
        </p:spPr>
        <p:txBody>
          <a:bodyPr wrap="square" rtlCol="0">
            <a:spAutoFit/>
          </a:bodyPr>
          <a:lstStyle/>
          <a:p>
            <a:r>
              <a:rPr lang="en-US" sz="2000"/>
              <a:t>Nicole Howell</a:t>
            </a:r>
          </a:p>
          <a:p>
            <a:r>
              <a:rPr lang="en-US" sz="2000"/>
              <a:t>Director, Direct Care Workforce Development</a:t>
            </a:r>
          </a:p>
          <a:p>
            <a:r>
              <a:rPr lang="en-US" sz="2000"/>
              <a:t>National Council on Aging</a:t>
            </a:r>
          </a:p>
        </p:txBody>
      </p:sp>
    </p:spTree>
    <p:extLst>
      <p:ext uri="{BB962C8B-B14F-4D97-AF65-F5344CB8AC3E}">
        <p14:creationId xmlns:p14="http://schemas.microsoft.com/office/powerpoint/2010/main" val="3000963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1A2EB0-468C-1B1A-BFDD-CD3C01E3D7B2}"/>
              </a:ext>
            </a:extLst>
          </p:cNvPr>
          <p:cNvSpPr>
            <a:spLocks noGrp="1"/>
          </p:cNvSpPr>
          <p:nvPr>
            <p:ph type="title" idx="4294967295"/>
          </p:nvPr>
        </p:nvSpPr>
        <p:spPr>
          <a:xfrm>
            <a:off x="426720" y="1051420"/>
            <a:ext cx="4625571" cy="23775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5492"/>
                </a:solidFill>
                <a:effectLst/>
                <a:uLnTx/>
                <a:uFillTx/>
                <a:latin typeface="Helvetica Neue" panose="02000503000000020004" pitchFamily="2" charset="0"/>
                <a:ea typeface="Source Serif Pro" panose="02040603050405020204" pitchFamily="18" charset="0"/>
                <a:cs typeface="FUTURA MEDIUM" panose="020B0602020204020303" pitchFamily="34" charset="-79"/>
              </a:rPr>
              <a:t>Direct Care Workforce Strategies Center</a:t>
            </a:r>
          </a:p>
        </p:txBody>
      </p:sp>
      <p:sp>
        <p:nvSpPr>
          <p:cNvPr id="7" name="Rectangle 6">
            <a:extLst>
              <a:ext uri="{FF2B5EF4-FFF2-40B4-BE49-F238E27FC236}">
                <a16:creationId xmlns:a16="http://schemas.microsoft.com/office/drawing/2014/main" id="{320F8C43-C513-6A25-8FB6-739E099AC64F}"/>
              </a:ext>
              <a:ext uri="{C183D7F6-B498-43B3-948B-1728B52AA6E4}">
                <adec:decorative xmlns:adec="http://schemas.microsoft.com/office/drawing/2017/decorative" val="1"/>
              </a:ext>
            </a:extLst>
          </p:cNvPr>
          <p:cNvSpPr/>
          <p:nvPr/>
        </p:nvSpPr>
        <p:spPr>
          <a:xfrm>
            <a:off x="6876288" y="694944"/>
            <a:ext cx="4888992" cy="560832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13458B3-5EE3-9D42-B1B2-E66C3089B0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06912" y="2363056"/>
            <a:ext cx="7158468" cy="4772312"/>
          </a:xfrm>
          <a:prstGeom prst="rect">
            <a:avLst/>
          </a:prstGeom>
        </p:spPr>
      </p:pic>
    </p:spTree>
    <p:extLst>
      <p:ext uri="{BB962C8B-B14F-4D97-AF65-F5344CB8AC3E}">
        <p14:creationId xmlns:p14="http://schemas.microsoft.com/office/powerpoint/2010/main" val="288620589"/>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4546A"/>
      </a:dk2>
      <a:lt2>
        <a:srgbClr val="E7E6E6"/>
      </a:lt2>
      <a:accent1>
        <a:srgbClr val="075190"/>
      </a:accent1>
      <a:accent2>
        <a:srgbClr val="BE1E2D"/>
      </a:accent2>
      <a:accent3>
        <a:srgbClr val="F9A21A"/>
      </a:accent3>
      <a:accent4>
        <a:srgbClr val="7F7F7F"/>
      </a:accent4>
      <a:accent5>
        <a:srgbClr val="F2F2F2"/>
      </a:accent5>
      <a:accent6>
        <a:srgbClr val="FFFFFF"/>
      </a:accent6>
      <a:hlink>
        <a:srgbClr val="075190"/>
      </a:hlink>
      <a:folHlink>
        <a:srgbClr val="0070C0"/>
      </a:folHlink>
    </a:clrScheme>
    <a:fontScheme name="ACL PPT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138EEBE91040488FCE52C13E8C4AEC" ma:contentTypeVersion="12" ma:contentTypeDescription="Create a new document." ma:contentTypeScope="" ma:versionID="cca4911883358916c69d98996168f219">
  <xsd:schema xmlns:xsd="http://www.w3.org/2001/XMLSchema" xmlns:xs="http://www.w3.org/2001/XMLSchema" xmlns:p="http://schemas.microsoft.com/office/2006/metadata/properties" xmlns:ns2="da489892-ef40-4ac4-919b-bd2915b3048f" xmlns:ns3="0386c1ab-a1a9-4b19-9a8f-dc23fe9f047f" targetNamespace="http://schemas.microsoft.com/office/2006/metadata/properties" ma:root="true" ma:fieldsID="fc9b1a51dac2323cea055fa179a5d35f" ns2:_="" ns3:_="">
    <xsd:import namespace="da489892-ef40-4ac4-919b-bd2915b3048f"/>
    <xsd:import namespace="0386c1ab-a1a9-4b19-9a8f-dc23fe9f047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489892-ef40-4ac4-919b-bd2915b304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86c1ab-a1a9-4b19-9a8f-dc23fe9f047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acaf644-4eb7-4b96-bd97-0283f0770441}" ma:internalName="TaxCatchAll" ma:showField="CatchAllData" ma:web="0386c1ab-a1a9-4b19-9a8f-dc23fe9f04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386c1ab-a1a9-4b19-9a8f-dc23fe9f047f" xsi:nil="true"/>
    <lcf76f155ced4ddcb4097134ff3c332f xmlns="da489892-ef40-4ac4-919b-bd2915b3048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4D28C52-528C-44F8-ABBF-B76783736E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489892-ef40-4ac4-919b-bd2915b3048f"/>
    <ds:schemaRef ds:uri="0386c1ab-a1a9-4b19-9a8f-dc23fe9f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50190-E35A-456E-BEFF-640F5A7A4E22}">
  <ds:schemaRef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0386c1ab-a1a9-4b19-9a8f-dc23fe9f047f"/>
    <ds:schemaRef ds:uri="da489892-ef40-4ac4-919b-bd2915b3048f"/>
    <ds:schemaRef ds:uri="http://purl.org/dc/terms/"/>
  </ds:schemaRefs>
</ds:datastoreItem>
</file>

<file path=customXml/itemProps3.xml><?xml version="1.0" encoding="utf-8"?>
<ds:datastoreItem xmlns:ds="http://schemas.openxmlformats.org/officeDocument/2006/customXml" ds:itemID="{9FC10175-0784-4310-8648-E04F1CF434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3521</Words>
  <Application>Microsoft Office PowerPoint</Application>
  <PresentationFormat>Widescreen</PresentationFormat>
  <Paragraphs>473</Paragraphs>
  <Slides>35</Slides>
  <Notes>31</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35</vt:i4>
      </vt:variant>
    </vt:vector>
  </HeadingPairs>
  <TitlesOfParts>
    <vt:vector size="55" baseType="lpstr">
      <vt:lpstr>Source Serif Pro</vt:lpstr>
      <vt:lpstr>Open Sans Semi-Bold Italics</vt:lpstr>
      <vt:lpstr>Open Sans Semi-Bold</vt:lpstr>
      <vt:lpstr>Montserrat Bold</vt:lpstr>
      <vt:lpstr>Montserrat Ultra-Bold</vt:lpstr>
      <vt:lpstr>Arial Unicode MS</vt:lpstr>
      <vt:lpstr>Aptos</vt:lpstr>
      <vt:lpstr>Titillium Web</vt:lpstr>
      <vt:lpstr>Open Sans Medium</vt:lpstr>
      <vt:lpstr>Montserrat Semi-Bold</vt:lpstr>
      <vt:lpstr>Calibri</vt:lpstr>
      <vt:lpstr>Aptos Display</vt:lpstr>
      <vt:lpstr>FUTURA MEDIUM</vt:lpstr>
      <vt:lpstr>Titillium Web SemiBold</vt:lpstr>
      <vt:lpstr>Source Serif Pro Bold</vt:lpstr>
      <vt:lpstr>Open Sans</vt:lpstr>
      <vt:lpstr>Helvetica Neue</vt:lpstr>
      <vt:lpstr>Arial</vt:lpstr>
      <vt:lpstr>Wingdings</vt:lpstr>
      <vt:lpstr>Office Theme</vt:lpstr>
      <vt:lpstr>The Caregiver Experience   Smart Innovation for Better Care: AI Solutions to Empower Caregivers  Thursday, May 28, 2026</vt:lpstr>
      <vt:lpstr>ACL Caregiver AI Prize Challenge </vt:lpstr>
      <vt:lpstr>ACL Caregiving AI Prize Challenge Slack Workspace</vt:lpstr>
      <vt:lpstr>Technology Readiness Guide</vt:lpstr>
      <vt:lpstr>Phase 1 Application—Submission Instruction Updates</vt:lpstr>
      <vt:lpstr>Phase 1 Submission Requirements &amp; Evaluation Criteria</vt:lpstr>
      <vt:lpstr>Phase 1 Key Dates &amp; Next Steps</vt:lpstr>
      <vt:lpstr>Direct Care Workforce National Trends</vt:lpstr>
      <vt:lpstr>Direct Care Workforce Strategies Center</vt:lpstr>
      <vt:lpstr>Building national capacity to support community living </vt:lpstr>
      <vt:lpstr>Technical Assistance Participants</vt:lpstr>
      <vt:lpstr>The Workforce at the Center of This Conversation</vt:lpstr>
      <vt:lpstr>The Families at the Center of this Crisis</vt:lpstr>
      <vt:lpstr>A New Era of Care: Reimagining Home Care Work with Artificial Intelligence</vt:lpstr>
      <vt:lpstr>Responsible AI: What ‘Getting It Right’ Requires</vt:lpstr>
      <vt:lpstr>What We Hope You Take Home</vt:lpstr>
      <vt:lpstr> AI and the Direct Care Workforce: Perspectives on Adoption, Ethics, and What Comes Next</vt:lpstr>
      <vt:lpstr>Direct Care Workforce Strategies Center.</vt:lpstr>
      <vt:lpstr>Caregiver Action Network Team</vt:lpstr>
      <vt:lpstr>Shaping the Future of Caregiving Technology</vt:lpstr>
      <vt:lpstr>Time Burden of Care Coordination</vt:lpstr>
      <vt:lpstr>How Organized Does Care Feel?</vt:lpstr>
      <vt:lpstr>Technology Currently in Use</vt:lpstr>
      <vt:lpstr>Tasks Caregivers would most like help delegating</vt:lpstr>
      <vt:lpstr>AI Tool Adoption</vt:lpstr>
      <vt:lpstr>Barriers to Technology Adoption</vt:lpstr>
      <vt:lpstr>Conclusion &amp; Opportunity</vt:lpstr>
      <vt:lpstr>Roundtable:  Caregiver &amp; DSP Perspectives</vt:lpstr>
      <vt:lpstr>Thank You For Joining us Today</vt:lpstr>
      <vt:lpstr>Appendix A. Caregiver Coordination Burden Data</vt:lpstr>
      <vt:lpstr>Appendix B. Care Organization and Coordination Challenges Data</vt:lpstr>
      <vt:lpstr>Appendix C. Technology Currently Used by Caregivers Data</vt:lpstr>
      <vt:lpstr>Appendix D. Technology Preferences and Desired Support</vt:lpstr>
      <vt:lpstr>Appendix E. Caregiver AI Tool Adoption &amp; Use Cases</vt:lpstr>
      <vt:lpstr>Appendix F. Barriers to Technology Adoption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Caregiver AI Prize Challenge Webinar_The Caregiver Experience_508</dc:title>
  <dc:subject/>
  <dc:creator>Administration for Community Living</dc:creator>
  <cp:keywords/>
  <dc:description/>
  <cp:lastModifiedBy>Kamara, Hallimah (ACL) (CTR)</cp:lastModifiedBy>
  <cp:revision>1</cp:revision>
  <dcterms:created xsi:type="dcterms:W3CDTF">2023-04-11T16:01:26Z</dcterms:created>
  <dcterms:modified xsi:type="dcterms:W3CDTF">2026-06-18T17:19:20Z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0x01010072138EEBE91040488FCE52C13E8C4AEC</vt:lpwstr>
  </property>
  <property fmtid="{D5CDD505-2E9C-101B-9397-08002B2CF9AE}" pid="3" name="MediaServiceImageTags">
    <vt:lpwstr/>
  </property>
</Properties>
</file>