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45" r:id="rId5"/>
    <p:sldId id="330" r:id="rId6"/>
    <p:sldId id="346" r:id="rId7"/>
    <p:sldId id="348" r:id="rId8"/>
    <p:sldId id="349" r:id="rId9"/>
    <p:sldId id="321" r:id="rId10"/>
    <p:sldId id="350" r:id="rId11"/>
    <p:sldId id="351" r:id="rId12"/>
    <p:sldId id="352" r:id="rId13"/>
    <p:sldId id="365" r:id="rId14"/>
    <p:sldId id="366" r:id="rId15"/>
    <p:sldId id="301" r:id="rId16"/>
    <p:sldId id="353" r:id="rId17"/>
    <p:sldId id="354" r:id="rId18"/>
    <p:sldId id="355" r:id="rId19"/>
    <p:sldId id="356" r:id="rId20"/>
    <p:sldId id="305" r:id="rId21"/>
    <p:sldId id="317" r:id="rId22"/>
    <p:sldId id="318" r:id="rId23"/>
    <p:sldId id="358" r:id="rId24"/>
    <p:sldId id="304" r:id="rId25"/>
    <p:sldId id="332" r:id="rId26"/>
    <p:sldId id="333" r:id="rId27"/>
    <p:sldId id="360" r:id="rId28"/>
    <p:sldId id="340" r:id="rId29"/>
    <p:sldId id="341" r:id="rId30"/>
    <p:sldId id="339" r:id="rId31"/>
    <p:sldId id="342" r:id="rId32"/>
    <p:sldId id="343" r:id="rId33"/>
    <p:sldId id="307" r:id="rId34"/>
    <p:sldId id="308" r:id="rId35"/>
    <p:sldId id="310" r:id="rId36"/>
    <p:sldId id="312" r:id="rId37"/>
    <p:sldId id="334" r:id="rId38"/>
    <p:sldId id="335" r:id="rId39"/>
    <p:sldId id="313" r:id="rId40"/>
    <p:sldId id="322" r:id="rId41"/>
    <p:sldId id="323" r:id="rId42"/>
    <p:sldId id="645" r:id="rId43"/>
    <p:sldId id="314" r:id="rId44"/>
    <p:sldId id="336" r:id="rId45"/>
    <p:sldId id="316" r:id="rId46"/>
    <p:sldId id="362" r:id="rId4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296" userDrawn="1">
          <p15:clr>
            <a:srgbClr val="A4A3A4"/>
          </p15:clr>
        </p15:guide>
        <p15:guide id="5" orient="horz" pos="57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82AF5-F13C-49AC-A1AA-EB77D6C8A7BB}" v="464" dt="2026-04-24T16:58:44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86441" autoAdjust="0"/>
  </p:normalViewPr>
  <p:slideViewPr>
    <p:cSldViewPr snapToGrid="0" showGuides="1">
      <p:cViewPr varScale="1">
        <p:scale>
          <a:sx n="54" d="100"/>
          <a:sy n="54" d="100"/>
        </p:scale>
        <p:origin x="400" y="60"/>
      </p:cViewPr>
      <p:guideLst>
        <p:guide orient="horz" pos="2160"/>
        <p:guide pos="672"/>
        <p:guide pos="384"/>
        <p:guide pos="7296"/>
        <p:guide orient="horz" pos="576"/>
        <p:guide pos="3840"/>
        <p:guide orient="horz" pos="1872"/>
      </p:guideLst>
    </p:cSldViewPr>
  </p:slideViewPr>
  <p:outlineViewPr>
    <p:cViewPr>
      <p:scale>
        <a:sx n="33" d="100"/>
        <a:sy n="33" d="100"/>
      </p:scale>
      <p:origin x="0" y="-499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92"/>
    </p:cViewPr>
  </p:sorterViewPr>
  <p:notesViewPr>
    <p:cSldViewPr snapToGrid="0" showGuides="1">
      <p:cViewPr varScale="1">
        <p:scale>
          <a:sx n="82" d="100"/>
          <a:sy n="82" d="100"/>
        </p:scale>
        <p:origin x="378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0E1EF-6A70-48CE-86CB-ABE9A83C19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711ED-6307-FF56-85F4-A8D96958DF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3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004B098A-0026-48A1-920F-AB26D4DE9307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4D4CC-E5CA-FCEB-E299-DFAF7A2147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A0369-7779-DD05-776B-FD39CD1238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0A77280-E51D-4CB2-9579-DE5274212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0410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57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8527FF8-DDCC-4B1A-88B1-1E80477196CB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446615A-C6B7-4350-8E65-F70F7FBA5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slide 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0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4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A650-6C3B-7DF1-3D23-518851F7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050B1-E045-D1A2-66D5-9DF9FEA0A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0E86CE-2E49-F0DB-E6EE-6411ACEC6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HBP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EDA93-C587-E086-44E5-1A52B34F9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77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27B55-A187-E95C-779C-DDD8476F1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F350C-3AD5-7D5C-2878-B70A31224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D75FD-CB7F-DB46-EBAD-BB4940148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79C4-9CCE-7E9B-27F7-845120F1D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0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38BE-7001-D409-EB62-D9CD71843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5CB67-45C8-5E75-7538-28F0FE953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0030D-FC79-FAF0-BD26-AF7B03FCC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70D4-F305-52F2-9038-CB22FE2EA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86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23499-F4AE-9FB4-654D-7284E867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C121D-69B8-A0D6-D42B-B563FC35A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EB5792-7BC3-FCF5-D179-DAD98F28C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E53D1-0854-1496-30BB-07B45621B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8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64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8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4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9527-9134-5C0F-440B-ABC1D387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D7C1A-EADC-7246-4A10-A5DC25956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A5FFD-935D-D432-C3C4-41A2B216A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347BA-B3D9-2312-FADC-132EF89AE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3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9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9013-0808-AAAA-EBFF-0376A2EA3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9B1CD2-C67F-D43B-EA51-64CDFD0E3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989C2-73D8-AB98-A4A4-1CEEA5066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D0B6E-73B6-A21C-4AC7-A5ACF02A3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00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68B8-B2A0-190F-9883-01A759AF6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FBD320-7168-2682-DD06-183DFF3EB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FAD99-BA36-32DB-1F9C-826EF7281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81818-6D0F-206E-A6D5-7A8E9A3F7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83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03.46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7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DE54-F566-3D5D-80D2-D476CECA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CC820-7671-9026-B489-119D1AEF2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8281B-D980-B5CC-6F3C-3956F1AB3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B8BF9-1B0F-F599-E1FB-40751B40F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08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F9B04-55ED-0CAC-11C2-409DE8232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59873-D82F-8F39-AF8D-EDA0BD1C54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9B40CA-5B8E-75FF-5A6A-DA8D12FD0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32FCA-82FA-F433-6D55-CB016EBAF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3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11581-5402-9707-7736-A32D4B456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F39E5-8325-8B1B-BB2F-0F9DF7360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76888-59F3-956A-C38D-04F6DF64B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01.45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8B2B0-28A0-AD1E-0F25-B2C88AC09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2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3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81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8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46C95-54D5-5934-7E2F-9DFBA1195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69560-C82C-C876-227E-9C0AD3B36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38AEB-3F00-2EC4-AA29-ABA6B7AB5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SSP: introduces H &amp; S. Delighted to have worked with DHS for 8 years on developing WisCaregiver Careers, a professional workforce development initiative in Wisconsin.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62B46-67E8-28C4-E3D9-E228B85D1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64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55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7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442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40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0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72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54B3-E780-EBB3-1180-F0E51FC89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FE6F5-D900-E51C-E425-1AB0F5A35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B199C-30C2-2A68-8EFE-C08DB984E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118AD-140F-3D9E-04F5-339F666D99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800D-B3C8-4349-9B5D-D179319ECD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869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47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19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00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2F80A-4C77-A5BE-4B86-C2EBA7C4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0EF02-E892-D1FD-E2B8-C78C7D897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C2C693-5DCC-B7AF-28CD-7F1A09495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SSP: introduces H &amp; S. Delighted to have worked with DHS for 8 years on developing WisCaregiver Careers, a professional workforce development initiative in Wisconsin.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B2E50-A5A2-445F-1ECF-1913EFD93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296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DE34-EA63-5720-0567-4395FC788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E6473-04AA-3E19-1FC5-37F645F95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19823-692F-BFC4-0ED2-B23B1E71F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148F1-A70C-D305-ED4A-14B5EAF85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ABBAD-4438-D8C3-8C18-27A601EDF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FAAC3-C814-141D-79BD-F6E757C98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565E0-6AAB-26CA-B788-BB223B4E8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2A4C4-45B6-C572-0ACF-7ABC82576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6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6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81646-E95A-6C91-C91F-B41250DB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C7DA7-7D3D-DB82-35D9-2B84C21E9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536EC-D106-8CEA-3CFD-CC10A362D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SSP: introduces H &amp; S. Delighted to have worked with DHS for 8 years on developing WisCaregiver Careers, a professional workforce development initiative in Wisconsin.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4AE77-FE03-D4B6-9FA7-A29E4460F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88C19-3821-D8E9-06C9-9B3CAECC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D8F892-5FFA-59D4-3B99-11002B47D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54507A-E820-A7F4-0A54-652BFCB6E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SSP: introduces H &amp; S. Delighted to have worked with DHS for 8 years on developing WisCaregiver Careers, a professional workforce development initiative in Wisconsin.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CA483-D004-C801-2D88-FEF894C75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2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ADE5-8B78-1186-B6C3-F0A897C2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DA560F-ACAE-C7DC-9734-AEC1423B3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76018-4525-AAEE-1036-A52E3BF72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35B1A-E137-CE37-2658-BF2792F6B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615A-C6B7-4350-8E65-F70F7FBA54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B2592-8140-2890-75FE-24D17A148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FED6-932A-324C-61C2-2B2FFBA0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B178B-C42B-E982-8956-8E15DEDF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C6F6F-4C9F-7E53-D4B0-49B6FEBC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F1646-65AD-7EBC-EB95-D1BCAAB6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2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0BD6-25F6-C9CF-151E-F4E95FA5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421A5-6B5F-E271-DCC9-8C552BA60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5A40D-1997-9EB3-3A8F-84E0AD73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8ED1A-EB71-7146-C47D-C4A7E333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BF50A-77CF-DFD4-D7B0-9BC86D80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4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1D299-1D40-F8C0-1029-8DCEBECF3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3ECCA-9B11-CCA7-05B8-3A3A1D36C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3B1E-CC05-05F4-893A-79F34492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D5C85-DC86-3C99-7254-80D82392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D05-AF93-3A0F-BDEA-D315A8A0B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69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14E86-D280-C036-2131-DFCF32BD5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61485"/>
            <a:ext cx="2663954" cy="22144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6544" y="2882735"/>
            <a:ext cx="4831737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44" y="1249198"/>
            <a:ext cx="4831617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rgbClr val="005492"/>
                </a:solidFill>
                <a:latin typeface="FUTURA MEDIUM" panose="020B0602020204020303" pitchFamily="34" charset="-79"/>
                <a:ea typeface="Source Serif Pro" panose="02040603050405020204" pitchFamily="18" charset="0"/>
                <a:cs typeface="FUTURA MEDIUM" panose="020B0602020204020303" pitchFamily="34" charset="-79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544" y="4581354"/>
            <a:ext cx="4714574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544" y="5050593"/>
            <a:ext cx="3807637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44" y="5578021"/>
            <a:ext cx="3807641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Picture 1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05E1A8DF-B010-265E-5BCA-2D9436E2CA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308" y="321154"/>
            <a:ext cx="2663954" cy="511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876826-845E-A1F2-D6CC-203BB1294B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59680" y="0"/>
            <a:ext cx="1844195" cy="1535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265BE6-C43F-32D1-5387-295A99977F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5046" y="2095491"/>
            <a:ext cx="3768683" cy="26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9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A0620-408A-00FE-64E7-A1CFD049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E18E-3D26-D36C-DFF4-414DFE974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C9568-1679-9BAB-5324-CD55AFB1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3FDD-BF39-505B-4D1E-263AB54B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7D25-8EDB-846F-1613-058BF626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5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50DC-2BFA-7354-B236-796B51C9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73FF8-7002-5D82-ACB1-D3B00A262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94EF7-1093-395A-6ADA-68D4CAFC8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4179C-EC61-ADFC-A10A-D3853261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08B1D-FFE0-482F-AD43-B9AB1CEF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57BD7-76F8-417F-BE61-8AA0C8AE6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B6151-4BFA-5A08-001C-6FB5D9172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25922-6F23-3CA3-6C8C-B2677CD59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C8BCE-AD92-1659-2591-A5AB5824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28708-2F51-4EFA-7FF3-7F9CCC89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F82E0-3996-4E4C-3F56-B31DA4C3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77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38D3-0F19-FAE5-DFD7-CD09654E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F5B0D-CB54-4058-246B-7858AE35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95E6A-C152-0EDB-549F-A23A9F2A2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A9DFE-1BF8-53E3-799F-FD25D9124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237C4-477E-4F7E-F57A-4E8AFEE55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B95B62-4FD3-5A34-9681-AAFE16B7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5EEEF1-1A30-8CF5-8AFC-58EC7F07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99C62-1C76-BB9A-CD47-E47624F9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0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9355E-2FD3-9F9F-CF13-11C1AB37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AD451-A578-8311-78B5-67B94A8A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BE2C4-5907-CE00-35D0-AC48F964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05AB7-3654-CE1B-3637-01198C8D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0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30E96-C1AB-C5DC-D545-3656BA9B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06AD7-E2F8-9581-852F-C77100F2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4B889-CF69-6FAE-D61B-7DD06E84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3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D48C-7227-E4C6-D54B-51F78B9E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BEC8F-8971-FFFA-44B6-512D0BAF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74D36-6437-2823-0210-68C98CF81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2178-D1D7-6F40-2816-7DEF2AF2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9F99A-5F08-F3C3-EBCB-8FF5A3E0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C6F86-DEF6-56D9-C5F0-1A5D2DA2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AC31-27F6-3AC3-9154-ADE09A5E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0B096-07B6-0802-96E9-A2CB811BD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0CE8A-082D-3CCC-7542-350ED1591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CF3CB-B24C-6DFB-9637-A1C524D3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5A8AC-3963-653D-2D6A-B003247A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26728-D029-1641-1121-26E0AB1C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1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A2E5A8-EB0A-E4FA-D5F8-1DADE6BD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74D43-FFBF-30F8-7526-43F08BE7D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4FD92-518F-5B54-0B08-F658B7B91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D3A9F-D8DB-4C13-BF9D-7F1A9D5C4840}" type="datetimeFigureOut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6888-BE76-5F0E-4A30-6936E4F65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E2B60-10D7-6AEF-B38C-57B9E986C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DD092-5060-4008-BFD4-03E55A77C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microsoft.com/office/2017/04/relationships/track" Target="../media/track4.vtt"/><Relationship Id="rId4" Type="http://schemas.microsoft.com/office/2017/04/relationships/track" Target="../media/track3.vtt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17/04/relationships/track" Target="../media/track6.vtt"/><Relationship Id="rId5" Type="http://schemas.microsoft.com/office/2017/04/relationships/track" Target="../media/track5.vtt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17/04/relationships/track" Target="../media/track8.vtt"/><Relationship Id="rId5" Type="http://schemas.microsoft.com/office/2017/04/relationships/track" Target="../media/track7.vtt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17/04/relationships/track" Target="../media/track10.vtt"/><Relationship Id="rId5" Type="http://schemas.microsoft.com/office/2017/04/relationships/track" Target="../media/track9.vtt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4/relationships/track" Target="../media/track2.vtt"/><Relationship Id="rId5" Type="http://schemas.microsoft.com/office/2017/04/relationships/track" Target="../media/track1.vtt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0F8C43-C513-6A25-8FB6-739E099AC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5120" y="624840"/>
            <a:ext cx="4888992" cy="5608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31D9EA-8EC7-AA41-D4B9-29B6233F23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88" y="2134040"/>
            <a:ext cx="10972800" cy="14773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+mn-cs"/>
              </a:rPr>
              <a:t>Creating a Campaign: Marketing Strategy to Expand the Direct Care Workforce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+mn-cs"/>
              </a:rPr>
              <a:t>Introducing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+mn-cs"/>
              </a:rPr>
              <a:t>WisCaregiver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+mn-cs"/>
              </a:rPr>
              <a:t> Careers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March 16, 2026</a:t>
            </a:r>
          </a:p>
        </p:txBody>
      </p:sp>
      <p:pic>
        <p:nvPicPr>
          <p:cNvPr id="13" name="Picture 12" descr="WisCaregiver Careers logo">
            <a:extLst>
              <a:ext uri="{FF2B5EF4-FFF2-40B4-BE49-F238E27FC236}">
                <a16:creationId xmlns:a16="http://schemas.microsoft.com/office/drawing/2014/main" id="{96A154B7-ECFB-5C8F-7E3A-A12FB980D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5270801"/>
            <a:ext cx="3048006" cy="13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0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68F81-F8EB-6F38-15CB-DF275D55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47B472-5B47-5A8F-E158-96C2140E2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2CBE1-791D-9E5F-E0B4-9C863FD4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CD58-9AA9-62D8-A080-256C0A44B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25A43C-9D47-6EDD-A625-436CD29AF0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6331" y="230197"/>
            <a:ext cx="248657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Brand?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4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A14B-9FD2-410A-D472-D3A63BEA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7F30E-C6DE-F40B-7BA1-18107E5AF8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6331" y="230197"/>
            <a:ext cx="248657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Brand?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Diagram showing the WisCaregiver Careers brand at the center of a cloud, with dotted arrows radiating outward to nine attributes: Differentiates, Defines Our DNA, Engages the Public, Creates Awareness, Communicates Our Story, Represents Our Promise, Provides Clarity, Builds Connections, and Enhances Value.">
            <a:extLst>
              <a:ext uri="{FF2B5EF4-FFF2-40B4-BE49-F238E27FC236}">
                <a16:creationId xmlns:a16="http://schemas.microsoft.com/office/drawing/2014/main" id="{DCA1B561-C84E-531A-780A-2F9EB5D161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7511A7-0AEA-617A-04D6-E1784008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4"/>
          <a:stretch>
            <a:fillRect/>
          </a:stretch>
        </p:blipFill>
        <p:spPr>
          <a:xfrm>
            <a:off x="0" y="5947872"/>
            <a:ext cx="12192000" cy="90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ED163-BB79-5681-61A5-A0B506007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4" r="72523"/>
          <a:stretch>
            <a:fillRect/>
          </a:stretch>
        </p:blipFill>
        <p:spPr>
          <a:xfrm>
            <a:off x="0" y="4084890"/>
            <a:ext cx="3349951" cy="27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7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470BB-9924-184E-7F82-D941656C1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394" y="230197"/>
            <a:ext cx="2222083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Purpose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85715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The brand’s purpose is to make a lasting impression that resonates with caring individuals,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builds an understanding of the program, and drives program success.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Address the critical caregiver shortage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Reframe and elevate the role of professional caregiving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Utilize a multi-language approach</a:t>
            </a:r>
            <a:endParaRPr lang="en-US" sz="2400" dirty="0">
              <a:latin typeface="Lato" panose="020F050202020403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6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43F23-4A18-E3DD-9783-D49B6F986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FE58A-B070-B708-CBEB-B140BC335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DCE082F-83DA-2F15-7397-1FFED75F9D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394" y="230197"/>
            <a:ext cx="172354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Goal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6A93F-1C48-0303-2316-9CC045918B74}"/>
              </a:ext>
            </a:extLst>
          </p:cNvPr>
          <p:cNvSpPr txBox="1"/>
          <p:nvPr/>
        </p:nvSpPr>
        <p:spPr>
          <a:xfrm>
            <a:off x="1071435" y="924900"/>
            <a:ext cx="87318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The brand goal is the essence of what the brand stands for and what it seeks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to deliver consistently to its customers.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Appeal to caring individuals of all ages to start their health care careers for free –</a:t>
            </a:r>
          </a:p>
          <a:p>
            <a:pPr marL="284163" lvl="0"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as a Certified Direct Care Professional (CDCP)</a:t>
            </a:r>
          </a:p>
        </p:txBody>
      </p:sp>
    </p:spTree>
    <p:extLst>
      <p:ext uri="{BB962C8B-B14F-4D97-AF65-F5344CB8AC3E}">
        <p14:creationId xmlns:p14="http://schemas.microsoft.com/office/powerpoint/2010/main" val="32530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53C4-4595-6340-DB84-148DBE2C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B7925-E8CB-067C-30EB-26123E571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D9448EB-5968-37A9-B087-8C85BD35B5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394" y="230197"/>
            <a:ext cx="205857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Appeal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519F6-6779-520D-946B-E77B442A9BDF}"/>
              </a:ext>
            </a:extLst>
          </p:cNvPr>
          <p:cNvSpPr txBox="1"/>
          <p:nvPr/>
        </p:nvSpPr>
        <p:spPr>
          <a:xfrm>
            <a:off x="1071435" y="924900"/>
            <a:ext cx="79768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Brand appeal refers to the ideas, identity, values, and emotions that a brand evokes.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Showcase the flexibility and stability of the caregiving profession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Demonstrate </a:t>
            </a:r>
            <a:r>
              <a:rPr lang="en-US" b="1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 Careers’ benefits and rewards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Highlight the rewards of a meaningful job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Emphasize Wisconsin’s CDCP registry</a:t>
            </a:r>
          </a:p>
        </p:txBody>
      </p:sp>
    </p:spTree>
    <p:extLst>
      <p:ext uri="{BB962C8B-B14F-4D97-AF65-F5344CB8AC3E}">
        <p14:creationId xmlns:p14="http://schemas.microsoft.com/office/powerpoint/2010/main" val="285715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BFD4-F0A3-A4E0-4804-4B15C658B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531C3-C411-C85A-7C6C-001BB21F0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4F6BCB2-21BC-C2D4-B169-9EB71D9CA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394" y="230197"/>
            <a:ext cx="349005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Target Audiences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75980-526C-BDA2-590F-BF238AC6AD99}"/>
              </a:ext>
            </a:extLst>
          </p:cNvPr>
          <p:cNvSpPr txBox="1"/>
          <p:nvPr/>
        </p:nvSpPr>
        <p:spPr>
          <a:xfrm>
            <a:off x="1071435" y="924900"/>
            <a:ext cx="90268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brand’s target audience includes the breadth of individuals the program is intended to reach.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Individuals who are interested in entering, and/or advancing, in the health care field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Students looking to start health care careers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Mid-career workers motivated to give back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Family and friends who might engage caring individuals</a:t>
            </a:r>
          </a:p>
        </p:txBody>
      </p:sp>
    </p:spTree>
    <p:extLst>
      <p:ext uri="{BB962C8B-B14F-4D97-AF65-F5344CB8AC3E}">
        <p14:creationId xmlns:p14="http://schemas.microsoft.com/office/powerpoint/2010/main" val="28780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B7221-A551-0058-0B63-88F66A8D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0F382-7016-0FC5-12F7-7CC49B5AD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4EC6A2-47D5-7BAF-C4B8-F12D2543DA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9394" y="230197"/>
            <a:ext cx="241604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Strengths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83E0C-B7C9-5D9B-FD5F-11CE02DE4353}"/>
              </a:ext>
            </a:extLst>
          </p:cNvPr>
          <p:cNvSpPr txBox="1"/>
          <p:nvPr/>
        </p:nvSpPr>
        <p:spPr>
          <a:xfrm>
            <a:off x="1071435" y="924900"/>
            <a:ext cx="995657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brand’s strengths build recognition across multiple communication channels.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u="sng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b="1" u="sng" dirty="0">
                <a:latin typeface="Lato" panose="020F0502020204030203" pitchFamily="34" charset="0"/>
                <a:cs typeface="Arial" panose="020B0604020202020204" pitchFamily="34" charset="0"/>
              </a:rPr>
              <a:t> Careers is: Trusted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 Careers is a trusted resource from the Wisconsin Department of Health Services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u="sng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b="1" u="sng" dirty="0">
                <a:latin typeface="Lato" panose="020F0502020204030203" pitchFamily="34" charset="0"/>
                <a:cs typeface="Arial" panose="020B0604020202020204" pitchFamily="34" charset="0"/>
              </a:rPr>
              <a:t> Careers is: Free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 Careers provides free training and a $500 bonus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u="sng" dirty="0" err="1">
                <a:latin typeface="Lato" panose="020F0502020204030203" pitchFamily="34" charset="0"/>
                <a:cs typeface="Arial" panose="020B0604020202020204" pitchFamily="34" charset="0"/>
              </a:rPr>
              <a:t>WisCaregiver</a:t>
            </a:r>
            <a:r>
              <a:rPr lang="en-US" b="1" u="sng" dirty="0">
                <a:latin typeface="Lato" panose="020F0502020204030203" pitchFamily="34" charset="0"/>
                <a:cs typeface="Arial" panose="020B0604020202020204" pitchFamily="34" charset="0"/>
              </a:rPr>
              <a:t> Careers is: Accessible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Open to all</a:t>
            </a:r>
          </a:p>
          <a:p>
            <a:pPr lvl="0">
              <a:buClr>
                <a:srgbClr val="C00000"/>
              </a:buClr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CDCPs can access employers statewide</a:t>
            </a:r>
          </a:p>
          <a:p>
            <a:pPr lvl="0">
              <a:buClr>
                <a:srgbClr val="C00000"/>
              </a:buClr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Spanish and Hmong language options</a:t>
            </a:r>
          </a:p>
        </p:txBody>
      </p:sp>
    </p:spTree>
    <p:extLst>
      <p:ext uri="{BB962C8B-B14F-4D97-AF65-F5344CB8AC3E}">
        <p14:creationId xmlns:p14="http://schemas.microsoft.com/office/powerpoint/2010/main" val="3333890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FB350-B658-B96F-E2F8-8CE706DC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5701" y="230197"/>
            <a:ext cx="217559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Identity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6528" y="924128"/>
            <a:ext cx="95606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strong brand identity communicates the brand's unique attributes and resonates with its audience.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Logo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Colors and typography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Voice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Core messages </a:t>
            </a: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(Brand Strengths)</a:t>
            </a:r>
          </a:p>
        </p:txBody>
      </p:sp>
    </p:spTree>
    <p:extLst>
      <p:ext uri="{BB962C8B-B14F-4D97-AF65-F5344CB8AC3E}">
        <p14:creationId xmlns:p14="http://schemas.microsoft.com/office/powerpoint/2010/main" val="3211764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145BC-5B04-E2F9-421C-4FA613A12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638" y="230197"/>
            <a:ext cx="3743332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Presence - Website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94211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website serves as a central location where the public can find detailed information about a brand.</a:t>
            </a:r>
          </a:p>
          <a:p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Website URL: WisCaregiverCDCP.com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URL is on-message, memorable and promotable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Site content is easily readable on both mobile and desktop browsers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Site content informs and engages the site visitor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Site content reinforces the brand mission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Site content drives program registration</a:t>
            </a:r>
          </a:p>
        </p:txBody>
      </p:sp>
    </p:spTree>
    <p:extLst>
      <p:ext uri="{BB962C8B-B14F-4D97-AF65-F5344CB8AC3E}">
        <p14:creationId xmlns:p14="http://schemas.microsoft.com/office/powerpoint/2010/main" val="247330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638" y="230197"/>
            <a:ext cx="602600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Presence – WisCaregiverCDCP.com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The WisCaregiver Careers CDCP website displayed on a smartphone and a MacBook Pro laptop, showing the site is responsive across mobile and desktop devices.">
            <a:extLst>
              <a:ext uri="{FF2B5EF4-FFF2-40B4-BE49-F238E27FC236}">
                <a16:creationId xmlns:a16="http://schemas.microsoft.com/office/drawing/2014/main" id="{156EDB44-F06D-52A4-00BB-E05ED04167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53544-C07D-9648-5338-711518CFA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80"/>
          <a:stretch>
            <a:fillRect/>
          </a:stretch>
        </p:blipFill>
        <p:spPr>
          <a:xfrm>
            <a:off x="0" y="5930780"/>
            <a:ext cx="12192000" cy="92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2142B-4AE0-C15F-5455-612A079C8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10" r="73154"/>
          <a:stretch>
            <a:fillRect/>
          </a:stretch>
        </p:blipFill>
        <p:spPr>
          <a:xfrm>
            <a:off x="0" y="4170348"/>
            <a:ext cx="3273039" cy="2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0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BA099-24C4-96E3-655F-868EBEAF2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E0793B-35A1-E195-3E7A-B1E5C5A40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8764" y="1267831"/>
            <a:ext cx="168507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88BB0-A94F-161A-AFD1-715C96BCB2F5}"/>
              </a:ext>
            </a:extLst>
          </p:cNvPr>
          <p:cNvSpPr txBox="1"/>
          <p:nvPr/>
        </p:nvSpPr>
        <p:spPr>
          <a:xfrm>
            <a:off x="1101897" y="1849365"/>
            <a:ext cx="4832559" cy="3508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Lato" panose="020F0502020204030203" pitchFamily="34" charset="0"/>
                <a:cs typeface="Arial" panose="020B0604020202020204" pitchFamily="34" charset="0"/>
              </a:rPr>
              <a:t>Hans Pigorsch</a:t>
            </a:r>
          </a:p>
          <a:p>
            <a:r>
              <a:rPr lang="en-US" sz="2400" dirty="0">
                <a:latin typeface="Lato" panose="020F0502020204030203" pitchFamily="34" charset="0"/>
                <a:cs typeface="Arial" panose="020B0604020202020204" pitchFamily="34" charset="0"/>
              </a:rPr>
              <a:t>President/Creative Director</a:t>
            </a:r>
          </a:p>
          <a:p>
            <a:r>
              <a:rPr lang="en-US" sz="2400" dirty="0">
                <a:latin typeface="Lato" panose="020F0502020204030203" pitchFamily="34" charset="0"/>
                <a:cs typeface="Arial" panose="020B0604020202020204" pitchFamily="34" charset="0"/>
              </a:rPr>
              <a:t>Pigorsch Media Design</a:t>
            </a: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Lato" panose="020F0502020204030203" pitchFamily="34" charset="0"/>
                <a:cs typeface="Arial" panose="020B0604020202020204" pitchFamily="34" charset="0"/>
              </a:rPr>
              <a:t>Susan Pigorsch</a:t>
            </a:r>
          </a:p>
          <a:p>
            <a:r>
              <a:rPr lang="en-US" sz="2400" dirty="0">
                <a:latin typeface="Lato" panose="020F0502020204030203" pitchFamily="34" charset="0"/>
                <a:cs typeface="Arial" panose="020B0604020202020204" pitchFamily="34" charset="0"/>
              </a:rPr>
              <a:t>Vice President</a:t>
            </a:r>
          </a:p>
          <a:p>
            <a:r>
              <a:rPr lang="en-US" sz="2400" dirty="0">
                <a:latin typeface="Lato" panose="020F0502020204030203" pitchFamily="34" charset="0"/>
                <a:cs typeface="Arial" panose="020B0604020202020204" pitchFamily="34" charset="0"/>
              </a:rPr>
              <a:t>Pigorsch Media Design</a:t>
            </a: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  <a:cs typeface="Arial" panose="020B0604020202020204" pitchFamily="34" charset="0"/>
              </a:rPr>
              <a:t>www.pigorschmedia.com</a:t>
            </a:r>
          </a:p>
        </p:txBody>
      </p:sp>
      <p:pic>
        <p:nvPicPr>
          <p:cNvPr id="6" name="Picture 5" descr="PMD Pigorsch Media Design logo">
            <a:extLst>
              <a:ext uri="{FF2B5EF4-FFF2-40B4-BE49-F238E27FC236}">
                <a16:creationId xmlns:a16="http://schemas.microsoft.com/office/drawing/2014/main" id="{0BC3C586-F819-4FBE-E48B-E81D7F3FC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28" y="2117777"/>
            <a:ext cx="3995259" cy="26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46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F0092-48DA-B345-09FA-A93E28FAF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15979-4B8F-A458-0D4C-0AFAEF420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9F1B8B8-ABA8-C484-8D91-69228FAE1F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638" y="230197"/>
            <a:ext cx="648607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Presence – WisCaregiverCDCP.com/ES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The Spanish-language WisCaregiver CDCP website displayed on a smartphone and a MacBook Pro laptop.">
            <a:extLst>
              <a:ext uri="{FF2B5EF4-FFF2-40B4-BE49-F238E27FC236}">
                <a16:creationId xmlns:a16="http://schemas.microsoft.com/office/drawing/2014/main" id="{38441D42-BC82-8FD8-6A32-E6CCB26D2A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80BAD4-7B5E-226F-0D34-1BD19D5E6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4252B-9DF3-87B3-DFCD-7DA97F109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2638" y="230197"/>
            <a:ext cx="5444119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 Story – WiscaregiverCDCP.com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FD0A4-CCB8-D172-1AE8-8CB9A3718028}"/>
              </a:ext>
            </a:extLst>
          </p:cNvPr>
          <p:cNvSpPr txBox="1"/>
          <p:nvPr/>
        </p:nvSpPr>
        <p:spPr>
          <a:xfrm>
            <a:off x="1076528" y="924128"/>
            <a:ext cx="95606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strong brand identity communicates the brand's unique attributes and resonates with its audience.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Videos can elevate your brand story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Video tactics can target diverse audiences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Videos can reinforce brand benefits and rewards</a:t>
            </a:r>
          </a:p>
        </p:txBody>
      </p:sp>
    </p:spTree>
    <p:extLst>
      <p:ext uri="{BB962C8B-B14F-4D97-AF65-F5344CB8AC3E}">
        <p14:creationId xmlns:p14="http://schemas.microsoft.com/office/powerpoint/2010/main" val="143918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641BA3-B6D7-6349-F701-C8B557138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1F431E-DF9E-1C6B-864F-0F004F6587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2572528"/>
            <a:ext cx="1097280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TV30/Streaming/Social Media Video: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“Enjoy the Rewards of a Career in Health Care”</a:t>
            </a:r>
          </a:p>
        </p:txBody>
      </p:sp>
    </p:spTree>
    <p:extLst>
      <p:ext uri="{BB962C8B-B14F-4D97-AF65-F5344CB8AC3E}">
        <p14:creationId xmlns:p14="http://schemas.microsoft.com/office/powerpoint/2010/main" val="3507852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2AC1C-BCF8-BB86-C9A0-096DBE9ABD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406" y="-574766"/>
            <a:ext cx="10515600" cy="391886"/>
          </a:xfrm>
        </p:spPr>
        <p:txBody>
          <a:bodyPr>
            <a:normAutofit/>
          </a:bodyPr>
          <a:lstStyle/>
          <a:p>
            <a:r>
              <a:rPr lang="en-US" sz="1050" dirty="0"/>
              <a:t>Enjoy the Rewards of a Career in Health Care video</a:t>
            </a:r>
          </a:p>
        </p:txBody>
      </p:sp>
      <p:pic>
        <p:nvPicPr>
          <p:cNvPr id="2" name="WisCaregiverCDCP_02_rewards_TV30_070623_pro_std__CC-en-14841673-71885" descr="Video describing the benefits or a career in caregiving and how to learn more.">
            <a:hlinkClick r:id="" action="ppaction://media"/>
            <a:extLst>
              <a:ext uri="{FF2B5EF4-FFF2-40B4-BE49-F238E27FC236}">
                <a16:creationId xmlns:a16="http://schemas.microsoft.com/office/drawing/2014/main" id="{6677727F-BDB1-227F-CD96-8984FC4A1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341CD817-17FA-4397-B216-27C976D28500}" label="WisCaregiverCDCP_02_rewards_TV30_070623_pro std _CC" lang="" r:embed="rId4"/>
                          <p173:track id="{CADC726A-2CAC-4951-918B-3282198AD365}" label="WisCaregiverCDCP_02_rewards_TV30_070623_pro std _CC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130DA-E961-CF21-CB2C-8D2701A3E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97970D-53FD-3D11-1CA3-9A5555C66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5964132-FF0D-C210-4BD0-62F36677CD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57" y="221744"/>
            <a:ext cx="457368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Expanding the Brand: Educators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C1EE5-220D-C46A-82A3-849A98A09175}"/>
              </a:ext>
            </a:extLst>
          </p:cNvPr>
          <p:cNvSpPr txBox="1"/>
          <p:nvPr/>
        </p:nvSpPr>
        <p:spPr>
          <a:xfrm>
            <a:off x="1076528" y="924128"/>
            <a:ext cx="57470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Introduce a valuable new resource to high school educators.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Showcase a new career pathway for students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Options for health science curriculum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Offer independent study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Earn  $250 for each CDDP referral</a:t>
            </a:r>
          </a:p>
        </p:txBody>
      </p:sp>
    </p:spTree>
    <p:extLst>
      <p:ext uri="{BB962C8B-B14F-4D97-AF65-F5344CB8AC3E}">
        <p14:creationId xmlns:p14="http://schemas.microsoft.com/office/powerpoint/2010/main" val="52751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E9CB9-A23B-DE40-C54E-29A56332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6730B2-E1C0-5F33-7EEF-E8D3EC458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E80ABC-F5C1-032E-11A3-FF6356DA18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2572528"/>
            <a:ext cx="1097280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Promotional Video: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“Educators Help Launch Students’ Health Care Careers”</a:t>
            </a:r>
          </a:p>
        </p:txBody>
      </p:sp>
    </p:spTree>
    <p:extLst>
      <p:ext uri="{BB962C8B-B14F-4D97-AF65-F5344CB8AC3E}">
        <p14:creationId xmlns:p14="http://schemas.microsoft.com/office/powerpoint/2010/main" val="376071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CD0A1-BEB9-DD24-806A-A3A86C14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FD8374-5887-DC12-E978-A3E11EE16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50" b="1" dirty="0">
                <a:latin typeface="Lato" panose="020F0502020204030203" pitchFamily="34" charset="0"/>
              </a:rPr>
              <a:t>Educators Help Launch Students’ Health Care Careers</a:t>
            </a:r>
            <a:endParaRPr lang="en-US" sz="1050" dirty="0"/>
          </a:p>
        </p:txBody>
      </p:sp>
      <p:pic>
        <p:nvPicPr>
          <p:cNvPr id="2" name="DHS_WCGC_CDCP_Teacher_Story_x20_x1920_120524-en-14841672-71886" descr="Video from the Wisconsin Department of Health Services promoting education in healthcare.">
            <a:hlinkClick r:id="" action="ppaction://media"/>
            <a:extLst>
              <a:ext uri="{FF2B5EF4-FFF2-40B4-BE49-F238E27FC236}">
                <a16:creationId xmlns:a16="http://schemas.microsoft.com/office/drawing/2014/main" id="{DA3BAC11-A481-0E53-E6E6-E091F918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5CB40640-AEED-4DC8-B030-5608776C69A7}" label="DHS_WCGC_CDCP_Teacher Story_x20 x1920_120524" lang="" r:embed="rId5"/>
                          <p173:track id="{03DF2F2B-3BE5-4978-B65E-89AF3CC1ADAF}" label="DHS_WCGC_CDCP_Teacher Story_x20 x1920_120524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F1492-3B5A-AF68-A13B-F5C4AFE4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9B4E06-3F61-9486-7959-2B86EF14F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0AD08A8-F92F-2C72-C7EA-3579D12829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57" y="221744"/>
            <a:ext cx="441178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Expanding the Brand: Students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E7626-F95E-6536-D776-6E343737BD94}"/>
              </a:ext>
            </a:extLst>
          </p:cNvPr>
          <p:cNvSpPr txBox="1"/>
          <p:nvPr/>
        </p:nvSpPr>
        <p:spPr>
          <a:xfrm>
            <a:off x="1076528" y="924128"/>
            <a:ext cx="71208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Introduce a valuable new resource to students.</a:t>
            </a: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Opportunity for high school and college students to build resume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Gain certification in health care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Connect with employers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Earn $500 bonus</a:t>
            </a:r>
          </a:p>
        </p:txBody>
      </p:sp>
    </p:spTree>
    <p:extLst>
      <p:ext uri="{BB962C8B-B14F-4D97-AF65-F5344CB8AC3E}">
        <p14:creationId xmlns:p14="http://schemas.microsoft.com/office/powerpoint/2010/main" val="1444657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B8797-39BE-F91D-E189-9D2BD2BCF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7E5E7-38F4-EBD1-83BA-2ED6A80C2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C8B454-79A5-C841-9AFF-82682A0E1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2572528"/>
            <a:ext cx="1097280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Promotional Video: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“Students Start Your Career as a  CDCP”</a:t>
            </a:r>
          </a:p>
        </p:txBody>
      </p:sp>
    </p:spTree>
    <p:extLst>
      <p:ext uri="{BB962C8B-B14F-4D97-AF65-F5344CB8AC3E}">
        <p14:creationId xmlns:p14="http://schemas.microsoft.com/office/powerpoint/2010/main" val="67144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C9AE3-2D19-6B03-8C0D-57CA01BB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ECD6BC-37A6-1723-88AF-414BE2BAAC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357051"/>
            <a:ext cx="10500360" cy="357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50" dirty="0"/>
              <a:t>Students Start your Career as a CDCP video</a:t>
            </a:r>
          </a:p>
        </p:txBody>
      </p:sp>
      <p:pic>
        <p:nvPicPr>
          <p:cNvPr id="2" name="DHS_WCGC_CDCP_Student_Story_x20_x1920_102924-en-14841671-71887" descr="Video focused on students about how to start a career in caregiving. Various students provide testimonials about their experience.">
            <a:hlinkClick r:id="" action="ppaction://media"/>
            <a:extLst>
              <a:ext uri="{FF2B5EF4-FFF2-40B4-BE49-F238E27FC236}">
                <a16:creationId xmlns:a16="http://schemas.microsoft.com/office/drawing/2014/main" id="{CBA2A61F-B2DD-89CC-B931-4C1A7C1D12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5C1DEF92-CCAD-43C8-87C1-29C0EB004237}" label="DHS_WCGC_CDCP_Student Story_x20 x1920_102924" lang="" r:embed="rId5"/>
                          <p173:track id="{5AD9D138-6514-4E53-9E32-80798C9060F2}" label="DHS_WCGC_CDCP_Student Story_x20 x1920_102924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1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F9C7-A476-CE9C-6F5C-D8A3BA257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seye view of the Wisconsin State Capital Building in Madison Wisconsin. ">
            <a:extLst>
              <a:ext uri="{FF2B5EF4-FFF2-40B4-BE49-F238E27FC236}">
                <a16:creationId xmlns:a16="http://schemas.microsoft.com/office/drawing/2014/main" id="{5EBE64BB-CEA9-1158-4595-012A4E58D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E50850-3D7B-9F56-01EB-5F289A3395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682" y="230616"/>
            <a:ext cx="411843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WisCaregiver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Careers CDCP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845E26-5E02-EA6D-32FE-A416B5F6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1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57226F-C69B-18F9-2DC3-6338205E3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C3081A-0E15-0A71-854B-4694908E286F}"/>
              </a:ext>
            </a:extLst>
          </p:cNvPr>
          <p:cNvSpPr txBox="1"/>
          <p:nvPr/>
        </p:nvSpPr>
        <p:spPr>
          <a:xfrm>
            <a:off x="7772165" y="5801579"/>
            <a:ext cx="4149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Wisconsin State Capitol Building in Madison, WI</a:t>
            </a:r>
          </a:p>
        </p:txBody>
      </p:sp>
    </p:spTree>
    <p:extLst>
      <p:ext uri="{BB962C8B-B14F-4D97-AF65-F5344CB8AC3E}">
        <p14:creationId xmlns:p14="http://schemas.microsoft.com/office/powerpoint/2010/main" val="374158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20D879-8C49-2623-0E63-059C27AB7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54" y="221744"/>
            <a:ext cx="421782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Advertising/Promotion Goals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90204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Clear and specific goals for advertising are crucial to ensure that resources are used effectively, 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and that outcomes are measurable.</a:t>
            </a:r>
          </a:p>
          <a:p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Increase awareness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Drive website traffic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Generate CDCP registrations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Educate the market</a:t>
            </a:r>
          </a:p>
        </p:txBody>
      </p:sp>
    </p:spTree>
    <p:extLst>
      <p:ext uri="{BB962C8B-B14F-4D97-AF65-F5344CB8AC3E}">
        <p14:creationId xmlns:p14="http://schemas.microsoft.com/office/powerpoint/2010/main" val="2820046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0AE7B7-AB17-6AC8-C37E-BEB60F6E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60" y="221744"/>
            <a:ext cx="514596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Strategies and Advertising Channels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85491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mix of media types is essential for reaching a diverse audience and optimizing resources.</a:t>
            </a:r>
          </a:p>
          <a:p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Broadcast Television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Statewide coverage; approximately 45 stations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Broadcast Radio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Statewide coverage; approximately 180 stations</a:t>
            </a:r>
          </a:p>
          <a:p>
            <a:pPr marL="282575" lvl="0">
              <a:buClr>
                <a:srgbClr val="C00000"/>
              </a:buClr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Print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Statewide coverage; 200+ publications</a:t>
            </a:r>
          </a:p>
        </p:txBody>
      </p:sp>
    </p:spTree>
    <p:extLst>
      <p:ext uri="{BB962C8B-B14F-4D97-AF65-F5344CB8AC3E}">
        <p14:creationId xmlns:p14="http://schemas.microsoft.com/office/powerpoint/2010/main" val="1533570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CECAD-57F2-D791-8DA6-050062ED4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60" y="221744"/>
            <a:ext cx="514596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Strategies and Advertising Channels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96984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 mix of media types adapts to audience behavior, maximizing the overall effectiveness of a campaign.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Digital Display</a:t>
            </a:r>
          </a:p>
          <a:p>
            <a:pPr marL="282575"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Social Media</a:t>
            </a:r>
          </a:p>
          <a:p>
            <a:pPr marL="282575"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Geofencing</a:t>
            </a:r>
          </a:p>
          <a:p>
            <a:pPr marL="282575"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Video Pre-Roll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Streaming Audio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Search Engine Marketing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56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4EBA5-8AF4-26E5-E635-7A9220797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615" y="221744"/>
            <a:ext cx="551946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and Produce Advertising Assets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Advertising assets should align with the brand and campaign objectives.</a:t>
            </a:r>
          </a:p>
        </p:txBody>
      </p:sp>
      <p:pic>
        <p:nvPicPr>
          <p:cNvPr id="6" name="Picture 5" descr="Four WisCaregiver Careers CDCP ad designs in a row: two English-language ads featuring photography with the messages &quot;Become a Direct Care Professional&quot; and &quot;Gain New Skills, Give Back,&quot; and two Spanish-language ads, one with illustrated characters reading &quot;¡Inicie su carrera en el cuidado de la salud!&quot; and one with photography reading &quot;¡Adquiere nuevas habilidades! ¡Contribuye y retribuye!&quot;">
            <a:extLst>
              <a:ext uri="{FF2B5EF4-FFF2-40B4-BE49-F238E27FC236}">
                <a16:creationId xmlns:a16="http://schemas.microsoft.com/office/drawing/2014/main" id="{2AE8E338-EAA8-2A75-AB82-2FC9D61500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7C2BAB-D5F7-A280-5C7B-6C49157AD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55" y="221744"/>
            <a:ext cx="616386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and Produce </a:t>
            </a:r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Advertising Assets </a:t>
            </a:r>
            <a:r>
              <a:rPr lang="en-US" sz="1050" b="1" dirty="0">
                <a:solidFill>
                  <a:srgbClr val="C00000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(Cont’d.) 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Advertising assets should resonate with the target audience.</a:t>
            </a:r>
          </a:p>
        </p:txBody>
      </p:sp>
      <p:pic>
        <p:nvPicPr>
          <p:cNvPr id="6" name="Picture 5" descr="Three WisCaregiver Careers Facebook posts promoting the CDCP program, each featuring a short caption inviting people to start a career in health care and an accompanying photo or video thumbnail.">
            <a:extLst>
              <a:ext uri="{FF2B5EF4-FFF2-40B4-BE49-F238E27FC236}">
                <a16:creationId xmlns:a16="http://schemas.microsoft.com/office/drawing/2014/main" id="{2AE8E338-EAA8-2A75-AB82-2FC9D61500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0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40F92-1AE0-4DF7-0952-53E6D409C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60" y="221744"/>
            <a:ext cx="6210354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and Produce Advertising Assets </a:t>
            </a:r>
            <a:r>
              <a:rPr lang="en-US" sz="1050" b="1" dirty="0">
                <a:solidFill>
                  <a:srgbClr val="C00000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050" b="1">
                <a:solidFill>
                  <a:srgbClr val="C00000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Cont’d. 2)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554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Advertising assets should produce measurable outcomes.</a:t>
            </a:r>
          </a:p>
        </p:txBody>
      </p:sp>
      <p:pic>
        <p:nvPicPr>
          <p:cNvPr id="6" name="Picture 5" descr="Four WisCaregiver Careers CDCP digital ad or video thumbnail designs, using a mix of photography and illustration with messages about caregiving and free training with a $500 bonus.">
            <a:extLst>
              <a:ext uri="{FF2B5EF4-FFF2-40B4-BE49-F238E27FC236}">
                <a16:creationId xmlns:a16="http://schemas.microsoft.com/office/drawing/2014/main" id="{2AE8E338-EAA8-2A75-AB82-2FC9D61500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49060-3EBC-6580-8BA5-942D5BC82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616" y="221744"/>
            <a:ext cx="355257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Launching the Campaign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903003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Advertising and public relations work collaboratively at the program launch to maximize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visibility, credibility, and public engagement.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Soft Launch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A limited release of the program, prior to a full-scale hard launch to the general public,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with no advertising or PR support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Hard Launch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The full-scale hard launch to the general public, with full advertising and PR support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Public Relations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Coordinated PR activities </a:t>
            </a:r>
          </a:p>
          <a:p>
            <a:pPr marL="282575" lvl="0">
              <a:buClr>
                <a:srgbClr val="C00000"/>
              </a:buClr>
            </a:pPr>
            <a:endParaRPr lang="en-US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Advertising</a:t>
            </a:r>
          </a:p>
          <a:p>
            <a:pPr marL="282575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Maximize visibility and create demand</a:t>
            </a:r>
          </a:p>
        </p:txBody>
      </p:sp>
    </p:spTree>
    <p:extLst>
      <p:ext uri="{BB962C8B-B14F-4D97-AF65-F5344CB8AC3E}">
        <p14:creationId xmlns:p14="http://schemas.microsoft.com/office/powerpoint/2010/main" val="2056099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91935-BEFE-7D53-DB71-98C84CFF9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1F431E-DF9E-1C6B-864F-0F004F6587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2572528"/>
            <a:ext cx="1097280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TV30/Streaming/Social Media Video: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“Become a Certified Direct Care Professional”</a:t>
            </a:r>
          </a:p>
        </p:txBody>
      </p:sp>
    </p:spTree>
    <p:extLst>
      <p:ext uri="{BB962C8B-B14F-4D97-AF65-F5344CB8AC3E}">
        <p14:creationId xmlns:p14="http://schemas.microsoft.com/office/powerpoint/2010/main" val="27982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21B702-3614-D9CE-FEEC-90FA675BE7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330926"/>
            <a:ext cx="10515600" cy="3309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50" b="1" dirty="0">
                <a:latin typeface="Lato" panose="020F0502020204030203" pitchFamily="34" charset="0"/>
              </a:rPr>
              <a:t>Become a Certified Direct Care Professional video</a:t>
            </a:r>
            <a:endParaRPr lang="en-US" sz="1050" dirty="0"/>
          </a:p>
        </p:txBody>
      </p:sp>
      <p:pic>
        <p:nvPicPr>
          <p:cNvPr id="2" name="WisCaregiverCDCP_01_become__full_CDCP_TV30_REV070623_CC_en-en-14841670-71888" descr="Video about the benefits of direct care work with several CDCP workers providing testimonials about the value of the work they do.">
            <a:hlinkClick r:id="" action="ppaction://media"/>
            <a:extLst>
              <a:ext uri="{FF2B5EF4-FFF2-40B4-BE49-F238E27FC236}">
                <a16:creationId xmlns:a16="http://schemas.microsoft.com/office/drawing/2014/main" id="{E8EC948E-7F08-2C6D-8DC4-2F86B5D75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088AE23A-322B-421A-8F29-C534EEC42757}" label="" lang="en" r:embed="rId5"/>
                          <p173:track id="{077E0A05-F4D2-4044-90F2-6180EB6811B0}" label="" lang="en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FAC6B-3E89-FB61-C7D1-9A7179A4E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8C6971-CF21-DE7F-7B08-A200D2551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0D121B-7537-2436-F29A-F9A38F92A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b="13108"/>
          <a:stretch>
            <a:fillRect/>
          </a:stretch>
        </p:blipFill>
        <p:spPr>
          <a:xfrm>
            <a:off x="0" y="1065584"/>
            <a:ext cx="12192000" cy="4925017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9EA3AF87-FDEC-5B4B-745A-353775BE6C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063" y="155063"/>
            <a:ext cx="5420074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Amplifying the Message Across Media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2B9FB-914E-248A-0819-9C920DA1EE7F}"/>
              </a:ext>
            </a:extLst>
          </p:cNvPr>
          <p:cNvSpPr txBox="1"/>
          <p:nvPr/>
        </p:nvSpPr>
        <p:spPr>
          <a:xfrm>
            <a:off x="3099149" y="1085169"/>
            <a:ext cx="2297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Toolkits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ACCEE-5242-BD76-EB84-9776AAA800A5}"/>
              </a:ext>
            </a:extLst>
          </p:cNvPr>
          <p:cNvSpPr txBox="1"/>
          <p:nvPr/>
        </p:nvSpPr>
        <p:spPr>
          <a:xfrm>
            <a:off x="6804439" y="1081887"/>
            <a:ext cx="2606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52997-9273-93D0-B6C6-DE0555A15B2D}"/>
              </a:ext>
            </a:extLst>
          </p:cNvPr>
          <p:cNvSpPr txBox="1"/>
          <p:nvPr/>
        </p:nvSpPr>
        <p:spPr>
          <a:xfrm>
            <a:off x="1716021" y="1844867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Spots/PSAs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79621-9FD2-DA22-D875-FC054E382E18}"/>
              </a:ext>
            </a:extLst>
          </p:cNvPr>
          <p:cNvSpPr txBox="1"/>
          <p:nvPr/>
        </p:nvSpPr>
        <p:spPr>
          <a:xfrm>
            <a:off x="8072952" y="1857073"/>
            <a:ext cx="286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Spots/PSAs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56242-9F6D-E4D6-3031-1CF0CE60AD39}"/>
              </a:ext>
            </a:extLst>
          </p:cNvPr>
          <p:cNvSpPr txBox="1"/>
          <p:nvPr/>
        </p:nvSpPr>
        <p:spPr>
          <a:xfrm>
            <a:off x="546831" y="2892521"/>
            <a:ext cx="263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Audio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F4BF2-C552-4F4A-CFCB-94D5F1E69DD7}"/>
              </a:ext>
            </a:extLst>
          </p:cNvPr>
          <p:cNvSpPr txBox="1"/>
          <p:nvPr/>
        </p:nvSpPr>
        <p:spPr>
          <a:xfrm>
            <a:off x="9012491" y="2884352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 Print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719D7-3BBB-B712-EB83-8DBABD2847EB}"/>
              </a:ext>
            </a:extLst>
          </p:cNvPr>
          <p:cNvSpPr txBox="1"/>
          <p:nvPr/>
        </p:nvSpPr>
        <p:spPr>
          <a:xfrm>
            <a:off x="702370" y="4214191"/>
            <a:ext cx="204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E4A28-D84E-5EC3-E5F0-666327C29D7F}"/>
              </a:ext>
            </a:extLst>
          </p:cNvPr>
          <p:cNvSpPr txBox="1"/>
          <p:nvPr/>
        </p:nvSpPr>
        <p:spPr>
          <a:xfrm>
            <a:off x="9446617" y="4217105"/>
            <a:ext cx="1915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Videos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97A1E-6BA3-6EEE-005B-31404F8353B3}"/>
              </a:ext>
            </a:extLst>
          </p:cNvPr>
          <p:cNvSpPr txBox="1"/>
          <p:nvPr/>
        </p:nvSpPr>
        <p:spPr>
          <a:xfrm>
            <a:off x="340063" y="5597800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Marketing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D4F05-DF37-5BD7-D94C-DFE5FA9C4861}"/>
              </a:ext>
            </a:extLst>
          </p:cNvPr>
          <p:cNvSpPr txBox="1"/>
          <p:nvPr/>
        </p:nvSpPr>
        <p:spPr>
          <a:xfrm>
            <a:off x="9295816" y="5606431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Display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09668-32CC-1700-F584-611E065F4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562DB-47BC-F526-713D-7A600C128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CCD34-ED8F-C449-134B-AC6653E72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D679E85-B646-313E-701A-A1189C1B0A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682" y="230616"/>
            <a:ext cx="576952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WisCaregiver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Careers – House of Brands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Three WisCaregiver Careers websites shown side by side: WisCaregiverCDCP.com focuses on starting a career as a Certified Direct Care Professional, WisCaregiver.com focuses on the advancement of caregiving as a career, and WisCaregiverCNA.com focuses on starting a career as a Certified Nurse Aide.">
            <a:extLst>
              <a:ext uri="{FF2B5EF4-FFF2-40B4-BE49-F238E27FC236}">
                <a16:creationId xmlns:a16="http://schemas.microsoft.com/office/drawing/2014/main" id="{FFF7EF7C-45C7-2134-E007-904DB32358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2F9DB-25C9-D401-1E90-A99987AB4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7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90D78-D1A1-9619-E9D7-BA6D3A590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616" y="221744"/>
            <a:ext cx="4604146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Campaign Metrics/Performance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100418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Important considerations for measuring, evaluating, optimizing, and demonstrating the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success of an advertising campaign.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Performance Evaluation</a:t>
            </a:r>
          </a:p>
          <a:p>
            <a:pPr marL="284163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Examine what is working well and what needs improvement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Optimization Opportunities</a:t>
            </a:r>
          </a:p>
          <a:p>
            <a:pPr marL="284163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Adjust campaign elements such as targeting criteria, ad creative, messaging, and media channels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Budget Allocation</a:t>
            </a:r>
          </a:p>
          <a:p>
            <a:pPr marL="284163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Decide what are the most effective channels and creative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Alignment with Objectives</a:t>
            </a:r>
          </a:p>
          <a:p>
            <a:pPr marL="284163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Determine if the campaign is meeting branding and advertising objectives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Continuous Improvement</a:t>
            </a:r>
          </a:p>
          <a:p>
            <a:pPr marL="284163"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Refine strategies and tactics to enhance overall program effectiveness</a:t>
            </a:r>
          </a:p>
        </p:txBody>
      </p:sp>
    </p:spTree>
    <p:extLst>
      <p:ext uri="{BB962C8B-B14F-4D97-AF65-F5344CB8AC3E}">
        <p14:creationId xmlns:p14="http://schemas.microsoft.com/office/powerpoint/2010/main" val="699276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DA71DC-C37E-C64E-1C08-D2C314082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E8F6848-A1F0-51D8-6BC3-93AD0D0664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7859" y="221744"/>
            <a:ext cx="4479111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Campaign Metrics/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Perfomance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F1ED-8F3B-ADB1-4A10-4DF573B60A4C}"/>
              </a:ext>
            </a:extLst>
          </p:cNvPr>
          <p:cNvSpPr txBox="1"/>
          <p:nvPr/>
        </p:nvSpPr>
        <p:spPr>
          <a:xfrm>
            <a:off x="1071435" y="924900"/>
            <a:ext cx="876874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WisCaregiverCDCP.com site user metrics: July 9, 2023 – Dec. 16, 2025.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353, 641 users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650,342 views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1,979,417 events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18,474 CDCP registrants</a:t>
            </a:r>
          </a:p>
          <a:p>
            <a:pPr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Conversion rate: ≈ 5.22%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(Indicates good traffic volume, active user engagement and healthy conversion funnel,</a:t>
            </a:r>
          </a:p>
          <a:p>
            <a:pPr lvl="0">
              <a:buClr>
                <a:srgbClr val="C00000"/>
              </a:buClr>
            </a:pPr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especially if registrations are a primary goal)</a:t>
            </a:r>
          </a:p>
          <a:p>
            <a:pPr lvl="0">
              <a:buClr>
                <a:srgbClr val="C00000"/>
              </a:buClr>
            </a:pPr>
            <a:endParaRPr lang="en-US" b="1" dirty="0">
              <a:latin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962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E4E7C2-C7FA-6535-BAFB-FE7547686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6280" y="-357686"/>
            <a:ext cx="10515600" cy="288018"/>
          </a:xfrm>
        </p:spPr>
        <p:txBody>
          <a:bodyPr>
            <a:normAutofit/>
          </a:bodyPr>
          <a:lstStyle/>
          <a:p>
            <a:r>
              <a:rPr lang="en-US" sz="1050" dirty="0"/>
              <a:t>Provided by:</a:t>
            </a:r>
          </a:p>
        </p:txBody>
      </p:sp>
      <p:pic>
        <p:nvPicPr>
          <p:cNvPr id="2" name="Picture 1" descr="WisCaregiver Careers, a professional workforce advancement program at WisCaregiverCDCP.com. Sponsored by the Wisconsin Department of Health Services in partnership with the University of Wisconsin Green Bay.">
            <a:extLst>
              <a:ext uri="{FF2B5EF4-FFF2-40B4-BE49-F238E27FC236}">
                <a16:creationId xmlns:a16="http://schemas.microsoft.com/office/drawing/2014/main" id="{8A8D7620-6175-8DE7-511C-D8351F5D4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8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49FEE-9EB5-1E9C-57B4-2782B8C70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80461-3E94-2CFB-F838-C1A34DB547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4028" y="-227649"/>
            <a:ext cx="10515600" cy="227648"/>
          </a:xfrm>
        </p:spPr>
        <p:txBody>
          <a:bodyPr>
            <a:normAutofit fontScale="90000"/>
          </a:bodyPr>
          <a:lstStyle/>
          <a:p>
            <a:r>
              <a:rPr lang="en-US" sz="1050" dirty="0"/>
              <a:t>The end</a:t>
            </a:r>
          </a:p>
        </p:txBody>
      </p:sp>
      <p:pic>
        <p:nvPicPr>
          <p:cNvPr id="2" name="Picture 1" descr="Direct Care Workforce Strategies Center logo">
            <a:extLst>
              <a:ext uri="{FF2B5EF4-FFF2-40B4-BE49-F238E27FC236}">
                <a16:creationId xmlns:a16="http://schemas.microsoft.com/office/drawing/2014/main" id="{0CD2B706-6FA1-FDC3-079E-C515F812F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56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01DC-9C99-2AD2-FB88-0AD6EBBCE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80C9A-13F1-C22E-50F0-D5DFA746F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37BF1D-171E-B44C-02E5-399957256E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2572528"/>
            <a:ext cx="10972800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TV30/Streaming/Social Media Video: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“Heart Work”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B3361-E485-A9A8-B985-DE7986AFD19D}"/>
              </a:ext>
            </a:extLst>
          </p:cNvPr>
          <p:cNvSpPr txBox="1"/>
          <p:nvPr/>
        </p:nvSpPr>
        <p:spPr>
          <a:xfrm>
            <a:off x="762000" y="2724928"/>
            <a:ext cx="1097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0"/>
              </a:rPr>
              <a:t>TV30/Streaming/Social Media Video: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Lato" panose="020F0502020204030203" pitchFamily="34" charset="0"/>
              </a:rPr>
              <a:t>“Heart Work”</a:t>
            </a:r>
          </a:p>
        </p:txBody>
      </p:sp>
    </p:spTree>
    <p:extLst>
      <p:ext uri="{BB962C8B-B14F-4D97-AF65-F5344CB8AC3E}">
        <p14:creationId xmlns:p14="http://schemas.microsoft.com/office/powerpoint/2010/main" val="169255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56307B-5A33-E600-509C-A2FCC0E35F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8030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50" dirty="0"/>
              <a:t>Heart Work</a:t>
            </a:r>
          </a:p>
        </p:txBody>
      </p:sp>
      <p:pic>
        <p:nvPicPr>
          <p:cNvPr id="2" name="WisCaregiver_Heart_Work_TV30_pro_std_061324-en-14841674-71884" descr="Video interview with a nurse manageer and other community leaders on the value of care giving as an occupation.">
            <a:hlinkClick r:id="" action="ppaction://media"/>
            <a:extLst>
              <a:ext uri="{FF2B5EF4-FFF2-40B4-BE49-F238E27FC236}">
                <a16:creationId xmlns:a16="http://schemas.microsoft.com/office/drawing/2014/main" id="{7C5DEA53-9957-A991-5D72-A46593D4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F5C9012-C5B4-4E95-ADCE-C348E95FF332}" label="WisCaregiver_Heart Work_TV30_pro std_061324" lang="" r:embed="rId5"/>
                          <p173:track id="{AD2C3CA0-1C03-4AB4-B1AD-A988E485966D}" label="WisCaregiver_Heart Work_TV30_pro std_061324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0731"/>
            <a:ext cx="12424410" cy="69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4F7D7-D690-18D0-2CBD-AAF53081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AC144-455E-DA4F-302B-59AC291DD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9F1BA562-B4E8-4368-1D57-911399EDE5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682" y="230616"/>
            <a:ext cx="576952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WisCaregiver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Careers – House of Brands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Screenshots of three WisCaregiver Careers websites: WisCaregiverCDCP.com focuses on starting a career as a Certified Direct Care Professional; WisCaregiver.com focuses on the advancement of caregiving as a career; and WisCaregiverCNA.com focuses on starting a career as a Certified Nurse Aide.">
            <a:extLst>
              <a:ext uri="{FF2B5EF4-FFF2-40B4-BE49-F238E27FC236}">
                <a16:creationId xmlns:a16="http://schemas.microsoft.com/office/drawing/2014/main" id="{1967A923-1ECE-506A-62FB-1F2CDED015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83" y="311038"/>
            <a:ext cx="11333812" cy="6375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1F14E-95F6-9FAF-18CC-3AD4B0332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CDDE-FF9C-D03D-0F74-1B2851DEA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4891C-BC19-2947-4175-E350537E9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0CF5D604-AE8E-3644-3214-C013F4CED9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682" y="230616"/>
            <a:ext cx="5769528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WisCaregiver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Careers – House of Brands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Screenshots of three WisCaregiver Careers websites: WisCaregiverCDCP.com focuses on starting a career as a Certified Direct Care Professionals; WisCaregiver.com focuses on the advancement of caregiving as a career; and WisCaregiverCNA.com focuses on starting a career as a Certified Nurse Aides.">
            <a:extLst>
              <a:ext uri="{FF2B5EF4-FFF2-40B4-BE49-F238E27FC236}">
                <a16:creationId xmlns:a16="http://schemas.microsoft.com/office/drawing/2014/main" id="{EAD1805A-C581-041D-2AF6-B3BDB457FF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r="2500" b="18255"/>
          <a:stretch>
            <a:fillRect/>
          </a:stretch>
        </p:blipFill>
        <p:spPr>
          <a:xfrm>
            <a:off x="1" y="922897"/>
            <a:ext cx="11887200" cy="4683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A8147-6928-CBCC-651B-F69225718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C4CFC-C352-50D5-9CE3-EC8E4EF70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3CF71-AE07-384B-D84B-214959D52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CC3D4E5-FEE5-C39F-3F1C-F65557B262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16331" y="230197"/>
            <a:ext cx="4118435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WisCaregiver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Careers CDCP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3FC48-AA5F-4B15-C7C3-61724CC92A91}"/>
              </a:ext>
            </a:extLst>
          </p:cNvPr>
          <p:cNvSpPr txBox="1"/>
          <p:nvPr/>
        </p:nvSpPr>
        <p:spPr>
          <a:xfrm>
            <a:off x="1071435" y="924900"/>
            <a:ext cx="85459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The </a:t>
            </a:r>
            <a:r>
              <a:rPr lang="en-US" i="1" dirty="0" err="1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WisCaregivers</a:t>
            </a:r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Careers CDCP marketing campaign is based on two main components,</a:t>
            </a:r>
          </a:p>
          <a:p>
            <a:r>
              <a:rPr lang="en-US" i="1" dirty="0">
                <a:solidFill>
                  <a:srgbClr val="C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each playing a crucial role in its success.</a:t>
            </a:r>
          </a:p>
          <a:p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Brand Building</a:t>
            </a:r>
            <a:endParaRPr lang="en-US" sz="9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4163"/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Brand building establishes the foundation of a brand’s identity and message</a:t>
            </a:r>
          </a:p>
          <a:p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0"/>
                <a:cs typeface="Arial" panose="020B0604020202020204" pitchFamily="34" charset="0"/>
              </a:rPr>
              <a:t>Advertising Campaign</a:t>
            </a:r>
            <a:endParaRPr lang="en-US" sz="9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284163"/>
            <a:r>
              <a:rPr lang="en-US" dirty="0">
                <a:latin typeface="Lato" panose="020F0502020204030203" pitchFamily="34" charset="0"/>
                <a:cs typeface="Arial" panose="020B0604020202020204" pitchFamily="34" charset="0"/>
              </a:rPr>
              <a:t>Advertising delivers a brand’s identity and message to the public</a:t>
            </a:r>
            <a:endParaRPr lang="en-US" sz="2400" dirty="0">
              <a:latin typeface="Lato" panose="020F050202020403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9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B477631DD4A4890432D610A781FCB" ma:contentTypeVersion="11" ma:contentTypeDescription="Create a new document." ma:contentTypeScope="" ma:versionID="4a73dae639f1568f362e466de2e0169b">
  <xsd:schema xmlns:xsd="http://www.w3.org/2001/XMLSchema" xmlns:xs="http://www.w3.org/2001/XMLSchema" xmlns:p="http://schemas.microsoft.com/office/2006/metadata/properties" xmlns:ns2="57c2eead-52eb-4927-a256-9121860b5541" xmlns:ns3="48465d1f-44bf-48c1-bcdd-0cbced3d0a88" targetNamespace="http://schemas.microsoft.com/office/2006/metadata/properties" ma:root="true" ma:fieldsID="4e2353d0501bd4de5298606d95e6e9d7" ns2:_="" ns3:_="">
    <xsd:import namespace="57c2eead-52eb-4927-a256-9121860b5541"/>
    <xsd:import namespace="48465d1f-44bf-48c1-bcdd-0cbced3d0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c2eead-52eb-4927-a256-9121860b5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12d6f55-07f9-4665-ad25-941cd020e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65d1f-44bf-48c1-bcdd-0cbced3d0a8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62178d9-720f-4c5a-922a-fa8e1aca6780}" ma:internalName="TaxCatchAll" ma:showField="CatchAllData" ma:web="48465d1f-44bf-48c1-bcdd-0cbced3d0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465d1f-44bf-48c1-bcdd-0cbced3d0a88" xsi:nil="true"/>
    <lcf76f155ced4ddcb4097134ff3c332f xmlns="57c2eead-52eb-4927-a256-9121860b5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521FCF-05CB-4074-9E3B-FF992AF9E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c2eead-52eb-4927-a256-9121860b5541"/>
    <ds:schemaRef ds:uri="48465d1f-44bf-48c1-bcdd-0cbced3d0a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3315B9-013F-4FD3-B18B-FDCB535D40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5EBA05-A89F-4786-A9B3-FF1CA9C13D7C}">
  <ds:schemaRefs>
    <ds:schemaRef ds:uri="http://schemas.microsoft.com/office/2006/documentManagement/types"/>
    <ds:schemaRef ds:uri="http://purl.org/dc/elements/1.1/"/>
    <ds:schemaRef ds:uri="http://purl.org/dc/terms/"/>
    <ds:schemaRef ds:uri="a582164b-7190-44cd-906f-2ce4108f044c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abb64cc-b799-493b-a28c-06ce642a78b4"/>
    <ds:schemaRef ds:uri="http://schemas.microsoft.com/office/2006/metadata/properties"/>
    <ds:schemaRef ds:uri="http://www.w3.org/XML/1998/namespace"/>
    <ds:schemaRef ds:uri="48465d1f-44bf-48c1-bcdd-0cbced3d0a88"/>
    <ds:schemaRef ds:uri="57c2eead-52eb-4927-a256-9121860b55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7160</TotalTime>
  <Words>1351</Words>
  <Application>Microsoft Office PowerPoint</Application>
  <PresentationFormat>Widescreen</PresentationFormat>
  <Paragraphs>336</Paragraphs>
  <Slides>43</Slides>
  <Notes>40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FUTURA MEDIUM</vt:lpstr>
      <vt:lpstr>Lato</vt:lpstr>
      <vt:lpstr>Source Serif Pro</vt:lpstr>
      <vt:lpstr>Office Theme</vt:lpstr>
      <vt:lpstr>Creating a Campaign: Marketing Strategy to Expand the Direct Care Workforce Introducing WisCaregiver Careers March 16, 2026</vt:lpstr>
      <vt:lpstr>Presenters</vt:lpstr>
      <vt:lpstr>WisCaregiver Careers CDCP</vt:lpstr>
      <vt:lpstr>WisCaregiver Careers – House of Brands</vt:lpstr>
      <vt:lpstr>TV30/Streaming/Social Media Video: “Heart Work”</vt:lpstr>
      <vt:lpstr>Heart Work</vt:lpstr>
      <vt:lpstr>WisCaregiver Careers – House of Brands 2</vt:lpstr>
      <vt:lpstr>WisCaregiver Careers – House of Brands 3</vt:lpstr>
      <vt:lpstr>WisCaregiver Careers CDCP </vt:lpstr>
      <vt:lpstr>What is a Brand?</vt:lpstr>
      <vt:lpstr>What is a Brand? </vt:lpstr>
      <vt:lpstr>Brand Purpose</vt:lpstr>
      <vt:lpstr>Brand Goal</vt:lpstr>
      <vt:lpstr>Brand Appeal</vt:lpstr>
      <vt:lpstr>Brand Target Audiences</vt:lpstr>
      <vt:lpstr>Brand Strengths</vt:lpstr>
      <vt:lpstr>Brand Identity</vt:lpstr>
      <vt:lpstr>Brand Presence - Website</vt:lpstr>
      <vt:lpstr>Brand Presence – WisCaregiverCDCP.com</vt:lpstr>
      <vt:lpstr>Brand Presence – WisCaregiverCDCP.com/ES</vt:lpstr>
      <vt:lpstr>Brand Story – WiscaregiverCDCP.com</vt:lpstr>
      <vt:lpstr>TV30/Streaming/Social Media Video: “Enjoy the Rewards of a Career in Health Care”</vt:lpstr>
      <vt:lpstr>Enjoy the Rewards of a Career in Health Care video</vt:lpstr>
      <vt:lpstr>Expanding the Brand: Educators</vt:lpstr>
      <vt:lpstr>Promotional Video: “Educators Help Launch Students’ Health Care Careers”</vt:lpstr>
      <vt:lpstr>Educators Help Launch Students’ Health Care Careers</vt:lpstr>
      <vt:lpstr>Expanding the Brand: Students</vt:lpstr>
      <vt:lpstr>Promotional Video: “Students Start Your Career as a  CDCP”</vt:lpstr>
      <vt:lpstr>Students Start your Career as a CDCP video</vt:lpstr>
      <vt:lpstr>Advertising/Promotion Goals</vt:lpstr>
      <vt:lpstr>Strategies and Advertising Channels</vt:lpstr>
      <vt:lpstr>Strategies and Advertising Channels </vt:lpstr>
      <vt:lpstr>Create and Produce Advertising Assets</vt:lpstr>
      <vt:lpstr>Create and Produce Advertising Assets (Cont’d.)  </vt:lpstr>
      <vt:lpstr>Create and Produce Advertising Assets (Cont’d. 2)</vt:lpstr>
      <vt:lpstr>Launching the Campaign</vt:lpstr>
      <vt:lpstr>TV30/Streaming/Social Media Video: “Become a Certified Direct Care Professional”</vt:lpstr>
      <vt:lpstr>Become a Certified Direct Care Professional video</vt:lpstr>
      <vt:lpstr>Amplifying the Message Across Media</vt:lpstr>
      <vt:lpstr>Campaign Metrics/Performance</vt:lpstr>
      <vt:lpstr>Campaign Metrics/Perfomance</vt:lpstr>
      <vt:lpstr>Provided by: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Campaign: Marketing Strategy to Expand the Direct Care Workforce</dc:title>
  <dc:subject>Introducing WisCaregiver Careers</dc:subject>
  <dc:creator>Direct Care Workforce Strategies Center</dc:creator>
  <cp:lastModifiedBy>Chrissy Packtor</cp:lastModifiedBy>
  <cp:revision>237</cp:revision>
  <cp:lastPrinted>2025-12-22T22:55:06Z</cp:lastPrinted>
  <dcterms:created xsi:type="dcterms:W3CDTF">2024-07-04T13:07:45Z</dcterms:created>
  <dcterms:modified xsi:type="dcterms:W3CDTF">2026-06-26T19:20:11Z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0x010100AF0B477631DD4A4890432D610A781FCB</vt:lpwstr>
  </property>
  <property fmtid="{D5CDD505-2E9C-101B-9397-08002B2CF9AE}" pid="3" name="Language">
    <vt:lpwstr>en-us</vt:lpwstr>
  </property>
  <property fmtid="{D5CDD505-2E9C-101B-9397-08002B2CF9AE}" pid="4" name="MediaServiceImageTags">
    <vt:lpwstr/>
  </property>
</Properties>
</file>