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4.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48" r:id="rId4"/>
    <p:sldMasterId id="2147483697" r:id="rId5"/>
    <p:sldMasterId id="2147483726" r:id="rId6"/>
    <p:sldMasterId id="2147483738" r:id="rId7"/>
    <p:sldMasterId id="2147483744" r:id="rId8"/>
    <p:sldMasterId id="2147483756" r:id="rId9"/>
  </p:sldMasterIdLst>
  <p:notesMasterIdLst>
    <p:notesMasterId r:id="rId78"/>
  </p:notesMasterIdLst>
  <p:handoutMasterIdLst>
    <p:handoutMasterId r:id="rId79"/>
  </p:handoutMasterIdLst>
  <p:sldIdLst>
    <p:sldId id="1639" r:id="rId10"/>
    <p:sldId id="344" r:id="rId11"/>
    <p:sldId id="330" r:id="rId12"/>
    <p:sldId id="256" r:id="rId13"/>
    <p:sldId id="331" r:id="rId14"/>
    <p:sldId id="332" r:id="rId15"/>
    <p:sldId id="336" r:id="rId16"/>
    <p:sldId id="317" r:id="rId17"/>
    <p:sldId id="2167" r:id="rId18"/>
    <p:sldId id="1744" r:id="rId19"/>
    <p:sldId id="2171" r:id="rId20"/>
    <p:sldId id="2172" r:id="rId21"/>
    <p:sldId id="2163" r:id="rId22"/>
    <p:sldId id="1745" r:id="rId23"/>
    <p:sldId id="1746" r:id="rId24"/>
    <p:sldId id="2080107590" r:id="rId25"/>
    <p:sldId id="2080107573" r:id="rId26"/>
    <p:sldId id="2080107574" r:id="rId27"/>
    <p:sldId id="2080107575" r:id="rId28"/>
    <p:sldId id="2080107576" r:id="rId29"/>
    <p:sldId id="2080107577" r:id="rId30"/>
    <p:sldId id="2080107578" r:id="rId31"/>
    <p:sldId id="2080107579" r:id="rId32"/>
    <p:sldId id="2080107580" r:id="rId33"/>
    <p:sldId id="2080107581" r:id="rId34"/>
    <p:sldId id="2080107582" r:id="rId35"/>
    <p:sldId id="2080107583" r:id="rId36"/>
    <p:sldId id="2080107584" r:id="rId37"/>
    <p:sldId id="2080107585" r:id="rId38"/>
    <p:sldId id="2080107586" r:id="rId39"/>
    <p:sldId id="2080107587" r:id="rId40"/>
    <p:sldId id="2080107591" r:id="rId41"/>
    <p:sldId id="280" r:id="rId42"/>
    <p:sldId id="2080107567" r:id="rId43"/>
    <p:sldId id="2080107244" r:id="rId44"/>
    <p:sldId id="259" r:id="rId45"/>
    <p:sldId id="257" r:id="rId46"/>
    <p:sldId id="2080107566" r:id="rId47"/>
    <p:sldId id="2080107245" r:id="rId48"/>
    <p:sldId id="2080107280" r:id="rId49"/>
    <p:sldId id="2080107264" r:id="rId50"/>
    <p:sldId id="2080107571" r:id="rId51"/>
    <p:sldId id="2080107569" r:id="rId52"/>
    <p:sldId id="2080107570" r:id="rId53"/>
    <p:sldId id="2169" r:id="rId54"/>
    <p:sldId id="265" r:id="rId55"/>
    <p:sldId id="266" r:id="rId56"/>
    <p:sldId id="267" r:id="rId57"/>
    <p:sldId id="268" r:id="rId58"/>
    <p:sldId id="269" r:id="rId59"/>
    <p:sldId id="270" r:id="rId60"/>
    <p:sldId id="271" r:id="rId61"/>
    <p:sldId id="272" r:id="rId62"/>
    <p:sldId id="2080107572" r:id="rId63"/>
    <p:sldId id="1713" r:id="rId64"/>
    <p:sldId id="550" r:id="rId65"/>
    <p:sldId id="306" r:id="rId66"/>
    <p:sldId id="312" r:id="rId67"/>
    <p:sldId id="295" r:id="rId68"/>
    <p:sldId id="286" r:id="rId69"/>
    <p:sldId id="300" r:id="rId70"/>
    <p:sldId id="1710" r:id="rId71"/>
    <p:sldId id="1714" r:id="rId72"/>
    <p:sldId id="1712" r:id="rId73"/>
    <p:sldId id="2080107568" r:id="rId74"/>
    <p:sldId id="372" r:id="rId75"/>
    <p:sldId id="1735" r:id="rId76"/>
    <p:sldId id="333" r:id="rId77"/>
  </p:sldIdLst>
  <p:sldSz cx="12192000" cy="6858000"/>
  <p:notesSz cx="9144000" cy="6858000"/>
  <p:embeddedFontLst>
    <p:embeddedFont>
      <p:font typeface="Aptos Black" panose="020B0004020202020204" pitchFamily="34" charset="0"/>
      <p:bold r:id="rId80"/>
      <p:boldItalic r:id="rId81"/>
    </p:embeddedFont>
    <p:embeddedFont>
      <p:font typeface="Arial Black" panose="020B0A04020102020204" pitchFamily="34" charset="0"/>
      <p:bold r:id="rId82"/>
    </p:embeddedFont>
    <p:embeddedFont>
      <p:font typeface="Georgia" panose="02040502050405020303" pitchFamily="18" charset="0"/>
      <p:regular r:id="rId83"/>
      <p:bold r:id="rId84"/>
      <p:italic r:id="rId85"/>
      <p:boldItalic r:id="rId86"/>
    </p:embeddedFont>
    <p:embeddedFont>
      <p:font typeface="Helvetica" panose="020B0604020202020204" pitchFamily="34" charset="0"/>
      <p:regular r:id="rId87"/>
      <p:bold r:id="rId88"/>
      <p:italic r:id="rId89"/>
      <p:boldItalic r:id="rId90"/>
    </p:embeddedFont>
    <p:embeddedFont>
      <p:font typeface="Open Sans" pitchFamily="2" charset="0"/>
      <p:regular r:id="rId91"/>
      <p:bold r:id="rId92"/>
      <p:italic r:id="rId93"/>
      <p:boldItalic r:id="rId94"/>
    </p:embeddedFont>
    <p:embeddedFont>
      <p:font typeface="Open Sans Extrabold" pitchFamily="2" charset="0"/>
      <p:bold r:id="rId95"/>
      <p:boldItalic r:id="rId96"/>
    </p:embeddedFont>
    <p:embeddedFont>
      <p:font typeface="Roboto" panose="02000000000000000000" pitchFamily="2" charset="0"/>
      <p:regular r:id="rId97"/>
      <p:bold r:id="rId98"/>
      <p:italic r:id="rId99"/>
      <p:boldItalic r:id="rId100"/>
    </p:embeddedFont>
    <p:embeddedFont>
      <p:font typeface="Roboto Slab" pitchFamily="2" charset="0"/>
      <p:regular r:id="rId101"/>
      <p:bold r:id="rId102"/>
    </p:embeddedFont>
    <p:embeddedFont>
      <p:font typeface="Source Serif Pro" panose="02040603050405020204" pitchFamily="18" charset="0"/>
      <p:regular r:id="rId103"/>
      <p:bold r:id="rId104"/>
      <p:italic r:id="rId105"/>
      <p:boldItalic r:id="rId10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Slide Section" id="{2627BBA7-DFD3-4A22-A986-3D9703599D75}">
          <p14:sldIdLst>
            <p14:sldId id="1639"/>
            <p14:sldId id="344"/>
            <p14:sldId id="330"/>
            <p14:sldId id="256"/>
            <p14:sldId id="331"/>
            <p14:sldId id="332"/>
            <p14:sldId id="336"/>
            <p14:sldId id="317"/>
            <p14:sldId id="2167"/>
            <p14:sldId id="1744"/>
            <p14:sldId id="2171"/>
            <p14:sldId id="2172"/>
            <p14:sldId id="2163"/>
            <p14:sldId id="1745"/>
            <p14:sldId id="1746"/>
            <p14:sldId id="2080107590"/>
            <p14:sldId id="2080107573"/>
            <p14:sldId id="2080107574"/>
            <p14:sldId id="2080107575"/>
            <p14:sldId id="2080107576"/>
            <p14:sldId id="2080107577"/>
            <p14:sldId id="2080107578"/>
            <p14:sldId id="2080107579"/>
            <p14:sldId id="2080107580"/>
            <p14:sldId id="2080107581"/>
            <p14:sldId id="2080107582"/>
            <p14:sldId id="2080107583"/>
            <p14:sldId id="2080107584"/>
            <p14:sldId id="2080107585"/>
            <p14:sldId id="2080107586"/>
            <p14:sldId id="2080107587"/>
            <p14:sldId id="2080107591"/>
            <p14:sldId id="280"/>
            <p14:sldId id="2080107567"/>
            <p14:sldId id="2080107244"/>
            <p14:sldId id="259"/>
            <p14:sldId id="257"/>
            <p14:sldId id="2080107566"/>
            <p14:sldId id="2080107245"/>
            <p14:sldId id="2080107280"/>
            <p14:sldId id="2080107264"/>
            <p14:sldId id="2080107571"/>
            <p14:sldId id="2080107569"/>
            <p14:sldId id="2080107570"/>
            <p14:sldId id="2169"/>
            <p14:sldId id="265"/>
            <p14:sldId id="266"/>
            <p14:sldId id="267"/>
            <p14:sldId id="268"/>
            <p14:sldId id="269"/>
            <p14:sldId id="270"/>
            <p14:sldId id="271"/>
            <p14:sldId id="272"/>
            <p14:sldId id="2080107572"/>
            <p14:sldId id="1713"/>
            <p14:sldId id="550"/>
            <p14:sldId id="306"/>
            <p14:sldId id="312"/>
            <p14:sldId id="295"/>
            <p14:sldId id="286"/>
            <p14:sldId id="300"/>
            <p14:sldId id="1710"/>
            <p14:sldId id="1714"/>
            <p14:sldId id="1712"/>
            <p14:sldId id="2080107568"/>
            <p14:sldId id="372"/>
            <p14:sldId id="1735"/>
            <p14:sldId id="33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73A45B-5C75-96D1-4765-2D45A295CD00}" name="Josh Hodges" initials="JH" userId="S::josh.hodges@ncoa.org::6150c540-e6e3-4dcf-a175-0c15d6f8db1b" providerId="AD"/>
  <p188:author id="{5E6A9F61-8908-DAE9-B12C-3B6528DA6414}" name="Jessica Johnston" initials="JJ" userId="S::jessica.johnston@ncoa.org::b7ea7e15-a864-4246-bc35-4c27ef94d11c" providerId="AD"/>
  <p188:author id="{40C2618D-A8B1-25B1-AC13-2CB3990E1694}" name="Lowe, Serena (HHS/OCR) (CTR)" initials="LS((" userId="S::Serena.Lowe@hhs.gov::db189231-6157-4faa-882f-ad856f7412c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060"/>
    <a:srgbClr val="B7B7B7"/>
    <a:srgbClr val="BC5610"/>
    <a:srgbClr val="C55A11"/>
    <a:srgbClr val="2063A7"/>
    <a:srgbClr val="3B68BA"/>
    <a:srgbClr val="132742"/>
    <a:srgbClr val="162868"/>
    <a:srgbClr val="005492"/>
    <a:srgbClr val="FF9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1CED56-37B3-4BFC-8FD6-3738258AF38B}" v="2" dt="2026-06-04T20:42:23.8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5223" autoAdjust="0"/>
  </p:normalViewPr>
  <p:slideViewPr>
    <p:cSldViewPr snapToGrid="0">
      <p:cViewPr varScale="1">
        <p:scale>
          <a:sx n="97" d="100"/>
          <a:sy n="97" d="100"/>
        </p:scale>
        <p:origin x="342" y="306"/>
      </p:cViewPr>
      <p:guideLst/>
    </p:cSldViewPr>
  </p:slideViewPr>
  <p:outlineViewPr>
    <p:cViewPr>
      <p:scale>
        <a:sx n="33" d="100"/>
        <a:sy n="33" d="100"/>
      </p:scale>
      <p:origin x="0" y="-49848"/>
    </p:cViewPr>
  </p:outlineViewPr>
  <p:notesTextViewPr>
    <p:cViewPr>
      <p:scale>
        <a:sx n="1" d="1"/>
        <a:sy n="1" d="1"/>
      </p:scale>
      <p:origin x="0" y="0"/>
    </p:cViewPr>
  </p:notesTextViewPr>
  <p:sorterViewPr>
    <p:cViewPr>
      <p:scale>
        <a:sx n="100" d="100"/>
        <a:sy n="100" d="100"/>
      </p:scale>
      <p:origin x="0" y="-16776"/>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font" Target="fonts/font5.fntdata"/><Relationship Id="rId89" Type="http://schemas.openxmlformats.org/officeDocument/2006/relationships/font" Target="fonts/font10.fntdata"/><Relationship Id="rId112" Type="http://schemas.microsoft.com/office/2015/10/relationships/revisionInfo" Target="revisionInfo.xml"/><Relationship Id="rId16" Type="http://schemas.openxmlformats.org/officeDocument/2006/relationships/slide" Target="slides/slide7.xml"/><Relationship Id="rId107" Type="http://schemas.openxmlformats.org/officeDocument/2006/relationships/presProps" Target="presProps.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handoutMaster" Target="handoutMasters/handoutMaster1.xml"/><Relationship Id="rId102" Type="http://schemas.openxmlformats.org/officeDocument/2006/relationships/font" Target="fonts/font23.fntdata"/><Relationship Id="rId5" Type="http://schemas.openxmlformats.org/officeDocument/2006/relationships/slideMaster" Target="slideMasters/slideMaster2.xml"/><Relationship Id="rId90" Type="http://schemas.openxmlformats.org/officeDocument/2006/relationships/font" Target="fonts/font11.fntdata"/><Relationship Id="rId95" Type="http://schemas.openxmlformats.org/officeDocument/2006/relationships/font" Target="fonts/font16.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microsoft.com/office/2018/10/relationships/authors" Target="authors.xml"/><Relationship Id="rId80" Type="http://schemas.openxmlformats.org/officeDocument/2006/relationships/font" Target="fonts/font1.fntdata"/><Relationship Id="rId85" Type="http://schemas.openxmlformats.org/officeDocument/2006/relationships/font" Target="fonts/font6.fntdata"/><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24.fntdata"/><Relationship Id="rId108" Type="http://schemas.openxmlformats.org/officeDocument/2006/relationships/viewProps" Target="viewProps.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font" Target="fonts/font12.fntdata"/><Relationship Id="rId96"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27.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notesMaster" Target="notesMasters/notesMaster1.xml"/><Relationship Id="rId81" Type="http://schemas.openxmlformats.org/officeDocument/2006/relationships/font" Target="fonts/font2.fntdata"/><Relationship Id="rId86" Type="http://schemas.openxmlformats.org/officeDocument/2006/relationships/font" Target="fonts/font7.fntdata"/><Relationship Id="rId94" Type="http://schemas.openxmlformats.org/officeDocument/2006/relationships/font" Target="fonts/font15.fntdata"/><Relationship Id="rId99" Type="http://schemas.openxmlformats.org/officeDocument/2006/relationships/font" Target="fonts/font20.fntdata"/><Relationship Id="rId101" Type="http://schemas.openxmlformats.org/officeDocument/2006/relationships/font" Target="fonts/font22.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18.fntdata"/><Relationship Id="rId104" Type="http://schemas.openxmlformats.org/officeDocument/2006/relationships/font" Target="fonts/font25.fntdata"/><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font" Target="fonts/font8.fntdata"/><Relationship Id="rId110"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font" Target="fonts/font3.fntdata"/><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21.fntdata"/><Relationship Id="rId105" Type="http://schemas.openxmlformats.org/officeDocument/2006/relationships/font" Target="fonts/font26.fntdata"/><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14.fntdata"/><Relationship Id="rId98" Type="http://schemas.openxmlformats.org/officeDocument/2006/relationships/font" Target="fonts/font19.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font" Target="fonts/font4.fntdata"/><Relationship Id="rId88" Type="http://schemas.openxmlformats.org/officeDocument/2006/relationships/font" Target="fonts/font9.fntdata"/><Relationship Id="rId11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m, Catherine (ACL) (CTR)" userId="bf33ab18-ca43-48fc-bbae-bb8e98f73943" providerId="ADAL" clId="{11ED7487-9857-4F87-A0E9-EF5EAA7C597C}"/>
    <pc:docChg chg="modSld">
      <pc:chgData name="Kim, Catherine (ACL) (CTR)" userId="bf33ab18-ca43-48fc-bbae-bb8e98f73943" providerId="ADAL" clId="{11ED7487-9857-4F87-A0E9-EF5EAA7C597C}" dt="2026-06-04T20:55:57.197" v="313" actId="962"/>
      <pc:docMkLst>
        <pc:docMk/>
      </pc:docMkLst>
      <pc:sldChg chg="modSp mod">
        <pc:chgData name="Kim, Catherine (ACL) (CTR)" userId="bf33ab18-ca43-48fc-bbae-bb8e98f73943" providerId="ADAL" clId="{11ED7487-9857-4F87-A0E9-EF5EAA7C597C}" dt="2026-06-04T20:55:19.638" v="311" actId="962"/>
        <pc:sldMkLst>
          <pc:docMk/>
          <pc:sldMk cId="2308302942" sldId="1639"/>
        </pc:sldMkLst>
        <pc:spChg chg="mod">
          <ac:chgData name="Kim, Catherine (ACL) (CTR)" userId="bf33ab18-ca43-48fc-bbae-bb8e98f73943" providerId="ADAL" clId="{11ED7487-9857-4F87-A0E9-EF5EAA7C597C}" dt="2026-06-04T20:55:19.638" v="311" actId="962"/>
          <ac:spMkLst>
            <pc:docMk/>
            <pc:sldMk cId="2308302942" sldId="1639"/>
            <ac:spMk id="4" creationId="{907D8A4B-6F0A-D92A-B43D-EC25E4522F37}"/>
          </ac:spMkLst>
        </pc:spChg>
      </pc:sldChg>
      <pc:sldChg chg="addSp delSp modSp mod">
        <pc:chgData name="Kim, Catherine (ACL) (CTR)" userId="bf33ab18-ca43-48fc-bbae-bb8e98f73943" providerId="ADAL" clId="{11ED7487-9857-4F87-A0E9-EF5EAA7C597C}" dt="2026-06-04T20:55:57.197" v="313" actId="962"/>
        <pc:sldMkLst>
          <pc:docMk/>
          <pc:sldMk cId="3184165697" sldId="2080107567"/>
        </pc:sldMkLst>
        <pc:spChg chg="mod">
          <ac:chgData name="Kim, Catherine (ACL) (CTR)" userId="bf33ab18-ca43-48fc-bbae-bb8e98f73943" providerId="ADAL" clId="{11ED7487-9857-4F87-A0E9-EF5EAA7C597C}" dt="2026-06-04T20:53:20.345" v="306" actId="962"/>
          <ac:spMkLst>
            <pc:docMk/>
            <pc:sldMk cId="3184165697" sldId="2080107567"/>
            <ac:spMk id="3" creationId="{59B34EAA-0986-CEF6-1369-EBD15FFA499B}"/>
          </ac:spMkLst>
        </pc:spChg>
        <pc:spChg chg="mod">
          <ac:chgData name="Kim, Catherine (ACL) (CTR)" userId="bf33ab18-ca43-48fc-bbae-bb8e98f73943" providerId="ADAL" clId="{11ED7487-9857-4F87-A0E9-EF5EAA7C597C}" dt="2026-06-04T20:55:57.197" v="313" actId="962"/>
          <ac:spMkLst>
            <pc:docMk/>
            <pc:sldMk cId="3184165697" sldId="2080107567"/>
            <ac:spMk id="23" creationId="{526CE1E6-5EC5-9088-759D-69B4356642E5}"/>
          </ac:spMkLst>
        </pc:spChg>
        <pc:grpChg chg="add del mod">
          <ac:chgData name="Kim, Catherine (ACL) (CTR)" userId="bf33ab18-ca43-48fc-bbae-bb8e98f73943" providerId="ADAL" clId="{11ED7487-9857-4F87-A0E9-EF5EAA7C597C}" dt="2026-06-04T20:44:14.917" v="6" actId="165"/>
          <ac:grpSpMkLst>
            <pc:docMk/>
            <pc:sldMk cId="3184165697" sldId="2080107567"/>
            <ac:grpSpMk id="5" creationId="{407ECFB0-F103-97E3-DA01-8D77DE957F52}"/>
          </ac:grpSpMkLst>
        </pc:grpChg>
        <pc:grpChg chg="add mod">
          <ac:chgData name="Kim, Catherine (ACL) (CTR)" userId="bf33ab18-ca43-48fc-bbae-bb8e98f73943" providerId="ADAL" clId="{11ED7487-9857-4F87-A0E9-EF5EAA7C597C}" dt="2026-06-04T20:51:09.199" v="304" actId="164"/>
          <ac:grpSpMkLst>
            <pc:docMk/>
            <pc:sldMk cId="3184165697" sldId="2080107567"/>
            <ac:grpSpMk id="5" creationId="{72FFD401-C957-FCB2-AB77-05A9391CF717}"/>
          </ac:grpSpMkLst>
        </pc:grpChg>
        <pc:grpChg chg="add del mod">
          <ac:chgData name="Kim, Catherine (ACL) (CTR)" userId="bf33ab18-ca43-48fc-bbae-bb8e98f73943" providerId="ADAL" clId="{11ED7487-9857-4F87-A0E9-EF5EAA7C597C}" dt="2026-06-04T20:45:01.638" v="9" actId="165"/>
          <ac:grpSpMkLst>
            <pc:docMk/>
            <pc:sldMk cId="3184165697" sldId="2080107567"/>
            <ac:grpSpMk id="6" creationId="{33B26C11-7567-62D4-4CCD-B51A783EB766}"/>
          </ac:grpSpMkLst>
        </pc:grpChg>
        <pc:grpChg chg="del mod">
          <ac:chgData name="Kim, Catherine (ACL) (CTR)" userId="bf33ab18-ca43-48fc-bbae-bb8e98f73943" providerId="ADAL" clId="{11ED7487-9857-4F87-A0E9-EF5EAA7C597C}" dt="2026-06-04T20:41:59.802" v="1" actId="165"/>
          <ac:grpSpMkLst>
            <pc:docMk/>
            <pc:sldMk cId="3184165697" sldId="2080107567"/>
            <ac:grpSpMk id="14" creationId="{B52CF38A-E740-9EA9-B22C-48DD58274572}"/>
          </ac:grpSpMkLst>
        </pc:grpChg>
        <pc:picChg chg="mod">
          <ac:chgData name="Kim, Catherine (ACL) (CTR)" userId="bf33ab18-ca43-48fc-bbae-bb8e98f73943" providerId="ADAL" clId="{11ED7487-9857-4F87-A0E9-EF5EAA7C597C}" dt="2026-06-04T20:47:10.248" v="17" actId="962"/>
          <ac:picMkLst>
            <pc:docMk/>
            <pc:sldMk cId="3184165697" sldId="2080107567"/>
            <ac:picMk id="7" creationId="{8E59D9D0-94D2-EFCA-1E26-8CADEA70D31B}"/>
          </ac:picMkLst>
        </pc:picChg>
        <pc:picChg chg="mod topLvl">
          <ac:chgData name="Kim, Catherine (ACL) (CTR)" userId="bf33ab18-ca43-48fc-bbae-bb8e98f73943" providerId="ADAL" clId="{11ED7487-9857-4F87-A0E9-EF5EAA7C597C}" dt="2026-06-04T20:51:09.199" v="304" actId="164"/>
          <ac:picMkLst>
            <pc:docMk/>
            <pc:sldMk cId="3184165697" sldId="2080107567"/>
            <ac:picMk id="15" creationId="{9F8F9EB3-974A-606B-C41B-F8E485103884}"/>
          </ac:picMkLst>
        </pc:picChg>
        <pc:picChg chg="mod topLvl">
          <ac:chgData name="Kim, Catherine (ACL) (CTR)" userId="bf33ab18-ca43-48fc-bbae-bb8e98f73943" providerId="ADAL" clId="{11ED7487-9857-4F87-A0E9-EF5EAA7C597C}" dt="2026-06-04T20:51:09.199" v="304" actId="164"/>
          <ac:picMkLst>
            <pc:docMk/>
            <pc:sldMk cId="3184165697" sldId="2080107567"/>
            <ac:picMk id="16" creationId="{43228053-7AF9-706D-7B55-5C0E3206A847}"/>
          </ac:picMkLst>
        </pc:picChg>
        <pc:picChg chg="mod topLvl">
          <ac:chgData name="Kim, Catherine (ACL) (CTR)" userId="bf33ab18-ca43-48fc-bbae-bb8e98f73943" providerId="ADAL" clId="{11ED7487-9857-4F87-A0E9-EF5EAA7C597C}" dt="2026-06-04T20:51:09.199" v="304" actId="164"/>
          <ac:picMkLst>
            <pc:docMk/>
            <pc:sldMk cId="3184165697" sldId="2080107567"/>
            <ac:picMk id="18" creationId="{47EACE93-A53B-7A68-FB51-B41EC2A99A36}"/>
          </ac:picMkLst>
        </pc:picChg>
        <pc:picChg chg="mod ord topLvl">
          <ac:chgData name="Kim, Catherine (ACL) (CTR)" userId="bf33ab18-ca43-48fc-bbae-bb8e98f73943" providerId="ADAL" clId="{11ED7487-9857-4F87-A0E9-EF5EAA7C597C}" dt="2026-06-04T20:51:09.199" v="304" actId="164"/>
          <ac:picMkLst>
            <pc:docMk/>
            <pc:sldMk cId="3184165697" sldId="2080107567"/>
            <ac:picMk id="19" creationId="{C45F4307-255F-14C7-A179-EBDDE01A380C}"/>
          </ac:picMkLst>
        </pc:picChg>
        <pc:picChg chg="mod ord topLvl">
          <ac:chgData name="Kim, Catherine (ACL) (CTR)" userId="bf33ab18-ca43-48fc-bbae-bb8e98f73943" providerId="ADAL" clId="{11ED7487-9857-4F87-A0E9-EF5EAA7C597C}" dt="2026-06-04T20:51:09.199" v="304" actId="164"/>
          <ac:picMkLst>
            <pc:docMk/>
            <pc:sldMk cId="3184165697" sldId="2080107567"/>
            <ac:picMk id="20" creationId="{6F169477-EA36-4059-5178-5246C1D0AE5C}"/>
          </ac:picMkLst>
        </pc:picChg>
        <pc:picChg chg="mod topLvl">
          <ac:chgData name="Kim, Catherine (ACL) (CTR)" userId="bf33ab18-ca43-48fc-bbae-bb8e98f73943" providerId="ADAL" clId="{11ED7487-9857-4F87-A0E9-EF5EAA7C597C}" dt="2026-06-04T20:51:09.199" v="304" actId="164"/>
          <ac:picMkLst>
            <pc:docMk/>
            <pc:sldMk cId="3184165697" sldId="2080107567"/>
            <ac:picMk id="21" creationId="{F638DBA2-8F7C-AAE4-1493-F586D8215858}"/>
          </ac:picMkLst>
        </pc:picChg>
        <pc:picChg chg="mod topLvl">
          <ac:chgData name="Kim, Catherine (ACL) (CTR)" userId="bf33ab18-ca43-48fc-bbae-bb8e98f73943" providerId="ADAL" clId="{11ED7487-9857-4F87-A0E9-EF5EAA7C597C}" dt="2026-06-04T20:51:09.199" v="304" actId="164"/>
          <ac:picMkLst>
            <pc:docMk/>
            <pc:sldMk cId="3184165697" sldId="2080107567"/>
            <ac:picMk id="25" creationId="{32A98FA6-7ADD-D3AA-2D5A-572F149FD9F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404F2B-0D52-3646-9569-3FAAEF9FD9D6}"/>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65096CCC-AFC0-104E-8946-68F3612B61D1}"/>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1A0214DC-E273-A840-83D5-DE3D94E6E4F6}" type="datetimeFigureOut">
              <a:rPr lang="en-US" smtClean="0"/>
              <a:t>6/4/2026</a:t>
            </a:fld>
            <a:endParaRPr lang="en-US" dirty="0"/>
          </a:p>
        </p:txBody>
      </p:sp>
      <p:sp>
        <p:nvSpPr>
          <p:cNvPr id="4" name="Footer Placeholder 3">
            <a:extLst>
              <a:ext uri="{FF2B5EF4-FFF2-40B4-BE49-F238E27FC236}">
                <a16:creationId xmlns:a16="http://schemas.microsoft.com/office/drawing/2014/main" id="{86E43F17-9F7D-CD49-B8BD-3E21BFACE45C}"/>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85E5227-7EDD-624D-B998-9A1DECB14A91}"/>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647F259A-6918-1545-BF03-F6C5ED0268D8}" type="slidenum">
              <a:rPr lang="en-US" smtClean="0"/>
              <a:t>‹#›</a:t>
            </a:fld>
            <a:endParaRPr lang="en-US" dirty="0"/>
          </a:p>
        </p:txBody>
      </p:sp>
    </p:spTree>
    <p:extLst>
      <p:ext uri="{BB962C8B-B14F-4D97-AF65-F5344CB8AC3E}">
        <p14:creationId xmlns:p14="http://schemas.microsoft.com/office/powerpoint/2010/main" val="25712926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b="0" i="0">
                <a:latin typeface="Arial" panose="020B0604020202020204" pitchFamily="34" charset="0"/>
              </a:defRPr>
            </a:lvl1pPr>
          </a:lstStyle>
          <a:p>
            <a:fld id="{29FE139E-6103-2D47-850F-6AE547386FD4}" type="datetimeFigureOut">
              <a:rPr lang="en-US" smtClean="0"/>
              <a:pPr/>
              <a:t>6/4/2026</a:t>
            </a:fld>
            <a:endParaRPr lang="en-US" dirty="0"/>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78A8CE01-25CD-CF42-9DCE-3A72820397E1}" type="slidenum">
              <a:rPr lang="en-US" smtClean="0"/>
              <a:pPr/>
              <a:t>‹#›</a:t>
            </a:fld>
            <a:endParaRPr lang="en-US" dirty="0"/>
          </a:p>
        </p:txBody>
      </p:sp>
    </p:spTree>
    <p:extLst>
      <p:ext uri="{BB962C8B-B14F-4D97-AF65-F5344CB8AC3E}">
        <p14:creationId xmlns:p14="http://schemas.microsoft.com/office/powerpoint/2010/main" val="161012406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hinational.org/policy-research/workforce-data-center/#var=Wage+Trend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phinational.org/resource/competitive-disadvantage-direct-care-wages-are-lagging-behind-2024-upda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advancingstates.org/state-technical-assistance/arpa-hcbs-initiative/efforts-evaluate-impact-arpa-hcbs-investmen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advancingstates.org/sites/default/files/ARPA%20HCBS%20State%20Implementation%20Report%20April%202024.pdf"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phinational.org/resource/the-need-for-monitoring-the-long-term-care-direct-service-workforce-and-recommendations-for-data-collection-2/"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dd.nationalcoreindicators.org/staff-providers/"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nci-ad.org/sotw-ad/"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hhs.texas.gov/sites/default/files/documents/laws-regulations/reports-presentations/2020/rider-157-ca-workforce-dev-strat-plan-nov-2020.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hhs.texas.gov/sites/default/files/documents/community-attendant-survey-report-2023.pdf"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phinational.org/policy-research/workforce-data-center/"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phinational.org/state-index-tool/"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acl.gov/sites/default/files/Direct%20Care%20Workforce/improving-hcbs-workforce-data-issue-brief.pdf"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medicaid.gov/medicaid/long-term-services-supports/downloads/ltss-users-expenditures-category-brief-2022.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mltss.org/post/report-on-strengthening-the-direct-care-workforce"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mltss.org/post/recommendations-for-congress-cms-acl-and-states-on-strengthening-the-direct-care-workfor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forms.office.com/r/Yv30gLgsth" TargetMode="Externa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ci.umn.edu/projects/6"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 option 3</a:t>
            </a:r>
          </a:p>
        </p:txBody>
      </p:sp>
      <p:sp>
        <p:nvSpPr>
          <p:cNvPr id="4" name="Slide Number Placeholder 3"/>
          <p:cNvSpPr>
            <a:spLocks noGrp="1"/>
          </p:cNvSpPr>
          <p:nvPr>
            <p:ph type="sldNum" sz="quarter" idx="5"/>
          </p:nvPr>
        </p:nvSpPr>
        <p:spPr/>
        <p:txBody>
          <a:bodyPr/>
          <a:lstStyle/>
          <a:p>
            <a:fld id="{78A8CE01-25CD-CF42-9DCE-3A72820397E1}" type="slidenum">
              <a:rPr lang="en-US" smtClean="0"/>
              <a:pPr/>
              <a:t>1</a:t>
            </a:fld>
            <a:endParaRPr lang="en-US" dirty="0"/>
          </a:p>
        </p:txBody>
      </p:sp>
    </p:spTree>
    <p:extLst>
      <p:ext uri="{BB962C8B-B14F-4D97-AF65-F5344CB8AC3E}">
        <p14:creationId xmlns:p14="http://schemas.microsoft.com/office/powerpoint/2010/main" val="214411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914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3475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38675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602951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3938E-D523-0824-3CD2-04DF4AB8EE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7F67B7-84C8-9A1B-AA88-1CB26315A3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DA19B6-0C5A-5FE7-3F9F-9A0DE41017B5}"/>
              </a:ext>
            </a:extLst>
          </p:cNvPr>
          <p:cNvSpPr>
            <a:spLocks noGrp="1"/>
          </p:cNvSpPr>
          <p:nvPr>
            <p:ph type="body" idx="1"/>
          </p:nvPr>
        </p:nvSpPr>
        <p:spPr/>
        <p:txBody>
          <a:bodyPr/>
          <a:lstStyle/>
          <a:p>
            <a:r>
              <a:rPr lang="en-US" dirty="0"/>
              <a:t>Transition slide</a:t>
            </a:r>
          </a:p>
        </p:txBody>
      </p:sp>
      <p:sp>
        <p:nvSpPr>
          <p:cNvPr id="4" name="Slide Number Placeholder 3">
            <a:extLst>
              <a:ext uri="{FF2B5EF4-FFF2-40B4-BE49-F238E27FC236}">
                <a16:creationId xmlns:a16="http://schemas.microsoft.com/office/drawing/2014/main" id="{A0E67AFC-2EA6-1CED-A7A9-3E8C69D022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381150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https://www.phinational.org/policy-research/workforce-data-center/#var=Wage+Trends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13126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3056F2-4497-3C92-BF52-017C812F8B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CDB72F-C1CB-252D-E2A1-48F83A5F99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8D9C37-25F4-72DB-A26E-9D8C1CF5BF9D}"/>
              </a:ext>
            </a:extLst>
          </p:cNvPr>
          <p:cNvSpPr>
            <a:spLocks noGrp="1"/>
          </p:cNvSpPr>
          <p:nvPr>
            <p:ph type="body" idx="1"/>
          </p:nvPr>
        </p:nvSpPr>
        <p:spPr/>
        <p:txBody>
          <a:bodyPr/>
          <a:lstStyle/>
          <a:p>
            <a:r>
              <a:rPr lang="en-US" dirty="0"/>
              <a:t>A map of the united states categorizing states into one of 3 categories relating to the wage. The states with a wage gap of -3$ or Below are: California, Texas, Wyoming, Nevada, Kansas, Missouri, Minnesota, Wisconsin, Indiana, Louisiana, Mississippi, Alabama, Virginia, Pennsylvania, The District of Columbia, Delaware, New Jersey, New York, and Vermont. States with a wage gap of -$2 to -$2.99 are: Nevada, Idaho, Arizona, Montana, North Dakota, Colorado, Oklahoma, Arkansas, Illinois, Tennessee, Michigan, Ohio, West Virginia, Georgia, South Carolina, Maryland, Connecticut, Massachusetts, Alaska, and Hawaii. And states with a wage gap of -$0.01 to -$1.99 are; Washington, Oregon, Utah, South Dakota, Nebraska, Iowa, Kentucky, North Carolina, Florida, Rhode Island, New Hampshire, and Maine.</a:t>
            </a:r>
          </a:p>
          <a:p>
            <a:r>
              <a:rPr lang="en-US" dirty="0">
                <a:hlinkClick r:id="rId3"/>
              </a:rPr>
              <a:t>https://www.phinational.org/resource/competitive-disadvantage-direct-care-wages-are-lagging-behind-2024-update/</a:t>
            </a:r>
            <a:endParaRPr lang="en-US" dirty="0"/>
          </a:p>
        </p:txBody>
      </p:sp>
      <p:sp>
        <p:nvSpPr>
          <p:cNvPr id="4" name="Slide Number Placeholder 3">
            <a:extLst>
              <a:ext uri="{FF2B5EF4-FFF2-40B4-BE49-F238E27FC236}">
                <a16:creationId xmlns:a16="http://schemas.microsoft.com/office/drawing/2014/main" id="{774FEBAB-3191-FBB4-C2FC-69EA08B4EFF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08724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152E8-D73D-16F4-BAF5-688C66EC29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7677FC-93CA-3990-A6E1-3C3F61F652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99D2D-5A50-8A8D-B592-7C5BF44B66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6F3945-C0CA-4833-4292-6BB1D25CD1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25799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31E2E-251D-1D0F-0213-64ECD6C1B0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0948C0-BEA0-1252-F7EE-138B42C957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D5B19-226E-2766-0757-F7937651E13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1141E5-BD1C-3B97-35A4-5536EE9F08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46430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540BD-312B-99A9-8A09-366BE544F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DA517-2C36-C49E-E9D6-A11E6021AF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8C8E1F-557D-D7DE-75BC-36E9624CB48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B37D1DC-3A93-8B20-CD47-635B30E3B0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0329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description of the Center option 1</a:t>
            </a:r>
          </a:p>
        </p:txBody>
      </p:sp>
      <p:sp>
        <p:nvSpPr>
          <p:cNvPr id="4" name="Slide Number Placeholder 3"/>
          <p:cNvSpPr>
            <a:spLocks noGrp="1"/>
          </p:cNvSpPr>
          <p:nvPr>
            <p:ph type="sldNum" sz="quarter" idx="5"/>
          </p:nvPr>
        </p:nvSpPr>
        <p:spPr/>
        <p:txBody>
          <a:bodyPr/>
          <a:lstStyle/>
          <a:p>
            <a:fld id="{78A8CE01-25CD-CF42-9DCE-3A72820397E1}" type="slidenum">
              <a:rPr lang="en-US" smtClean="0"/>
              <a:pPr/>
              <a:t>3</a:t>
            </a:fld>
            <a:endParaRPr lang="en-US" dirty="0"/>
          </a:p>
        </p:txBody>
      </p:sp>
    </p:spTree>
    <p:extLst>
      <p:ext uri="{BB962C8B-B14F-4D97-AF65-F5344CB8AC3E}">
        <p14:creationId xmlns:p14="http://schemas.microsoft.com/office/powerpoint/2010/main" val="4220140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FAB5A-EEED-2C8F-B35D-F9707A79D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3250F-EB7A-8833-671F-37BD8BA929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E7BC70-8E8B-B28D-E7E8-683D8FA201C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D7C66D-78DD-8C11-C612-1D42D50A74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4516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F0C57-1EB4-4BB4-AA05-F28E9AB66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077F6-0A94-92CB-6911-B4D6239FFB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5A348E-6E70-5FDD-087C-EF33D16AA726}"/>
              </a:ext>
            </a:extLst>
          </p:cNvPr>
          <p:cNvSpPr>
            <a:spLocks noGrp="1"/>
          </p:cNvSpPr>
          <p:nvPr>
            <p:ph type="body" idx="1"/>
          </p:nvPr>
        </p:nvSpPr>
        <p:spPr/>
        <p:txBody>
          <a:bodyPr/>
          <a:lstStyle/>
          <a:p>
            <a:r>
              <a:rPr lang="en-US" dirty="0"/>
              <a:t>https://www.medicaid.gov/medicaid/home-community-based-services/downloads/arp-sec9817-overview-infographic.pdf#page=5</a:t>
            </a:r>
          </a:p>
          <a:p>
            <a:r>
              <a:rPr lang="en-US" dirty="0">
                <a:hlinkClick r:id="rId3"/>
              </a:rPr>
              <a:t>https://www.advancingstates.org/state-technical-assistance/arpa-hcbs-initiative/efforts-evaluate-impact-arpa-hcbs-investments</a:t>
            </a:r>
            <a:endParaRPr lang="en-US" dirty="0"/>
          </a:p>
          <a:p>
            <a:r>
              <a:rPr lang="en-US" dirty="0">
                <a:hlinkClick r:id="rId4"/>
              </a:rPr>
              <a:t>https://www.advancingstates.org/sites/default/files/ARPA HCBS State Implementation Report April 2024.pdf</a:t>
            </a:r>
            <a:endParaRPr lang="en-US" dirty="0"/>
          </a:p>
        </p:txBody>
      </p:sp>
      <p:sp>
        <p:nvSpPr>
          <p:cNvPr id="4" name="Slide Number Placeholder 3">
            <a:extLst>
              <a:ext uri="{FF2B5EF4-FFF2-40B4-BE49-F238E27FC236}">
                <a16:creationId xmlns:a16="http://schemas.microsoft.com/office/drawing/2014/main" id="{3139E197-97B0-6934-F704-BD58DFF085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101557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https://www.phinational.org/resource/the-need-for-monitoring-the-long-term-care-direct-service-workforce-and-recommendations-for-data-collection-2/</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228697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453A63-E615-82DF-E18C-6BF671F578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6C3DC-80CC-C36C-375C-29451972F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3BFF63-AA04-4B0D-C6FF-DD081ECFBC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FE42505-8E07-BFAB-7D47-5B8693FFC7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958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C6CC2-DAF6-B59B-A877-8EC474DA1F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0C7BD0-BC76-0F59-30BE-0905F2D6CE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15EC30-3767-428A-839A-F9F66D2AC987}"/>
              </a:ext>
            </a:extLst>
          </p:cNvPr>
          <p:cNvSpPr>
            <a:spLocks noGrp="1"/>
          </p:cNvSpPr>
          <p:nvPr>
            <p:ph type="body" idx="1"/>
          </p:nvPr>
        </p:nvSpPr>
        <p:spPr/>
        <p:txBody>
          <a:bodyPr/>
          <a:lstStyle/>
          <a:p>
            <a:r>
              <a:rPr lang="en-US" dirty="0"/>
              <a:t>`</a:t>
            </a:r>
            <a:r>
              <a:rPr lang="en-US" dirty="0">
                <a:hlinkClick r:id="rId3"/>
              </a:rPr>
              <a:t>https://idd.nationalcoreindicators.org/staff-providers/</a:t>
            </a:r>
            <a:endParaRPr lang="en-US" dirty="0"/>
          </a:p>
          <a:p>
            <a:r>
              <a:rPr lang="en-US" dirty="0">
                <a:hlinkClick r:id="rId4"/>
              </a:rPr>
              <a:t>https://nci-ad.org/sotw-ad/</a:t>
            </a:r>
            <a:endParaRPr lang="en-US" dirty="0"/>
          </a:p>
        </p:txBody>
      </p:sp>
      <p:sp>
        <p:nvSpPr>
          <p:cNvPr id="4" name="Slide Number Placeholder 3">
            <a:extLst>
              <a:ext uri="{FF2B5EF4-FFF2-40B4-BE49-F238E27FC236}">
                <a16:creationId xmlns:a16="http://schemas.microsoft.com/office/drawing/2014/main" id="{DB203DC5-58EA-F256-464B-B65D61818F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991481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https://www.hhs.texas.gov/sites/default/files/documents/laws-regulations/reports-presentations/2020/rider-157-ca-workforce-dev-strat-plan-nov-2020.pdf</a:t>
            </a:r>
            <a:endParaRPr lang="en-US" dirty="0"/>
          </a:p>
          <a:p>
            <a:r>
              <a:rPr lang="en-US" dirty="0">
                <a:hlinkClick r:id="rId4"/>
              </a:rPr>
              <a:t>https://www.hhs.texas.gov/sites/default/files/documents/community-attendant-survey-report-2023.pdf</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63474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CC209-D819-E7EE-A654-5DC8F7B9CA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857AD1-96BC-660E-F5FD-2C53749DCA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208BC-B6BB-D6A9-3351-7B6710EEE526}"/>
              </a:ext>
            </a:extLst>
          </p:cNvPr>
          <p:cNvSpPr>
            <a:spLocks noGrp="1"/>
          </p:cNvSpPr>
          <p:nvPr>
            <p:ph type="body" idx="1"/>
          </p:nvPr>
        </p:nvSpPr>
        <p:spPr/>
        <p:txBody>
          <a:bodyPr/>
          <a:lstStyle/>
          <a:p>
            <a:r>
              <a:rPr lang="en-US" dirty="0">
                <a:hlinkClick r:id="rId3"/>
              </a:rPr>
              <a:t>https://tenncare.ici.umn.edu/</a:t>
            </a:r>
            <a:endParaRPr lang="en-US" dirty="0"/>
          </a:p>
        </p:txBody>
      </p:sp>
      <p:sp>
        <p:nvSpPr>
          <p:cNvPr id="4" name="Slide Number Placeholder 3">
            <a:extLst>
              <a:ext uri="{FF2B5EF4-FFF2-40B4-BE49-F238E27FC236}">
                <a16:creationId xmlns:a16="http://schemas.microsoft.com/office/drawing/2014/main" id="{946F72E9-9863-F98E-3866-BC7DFBFEE4B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66836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838908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https://www.phinational.org/policy-research/workforce-data-center/</a:t>
            </a:r>
            <a:endParaRPr lang="en-US" dirty="0"/>
          </a:p>
          <a:p>
            <a:r>
              <a:rPr lang="en-US" dirty="0">
                <a:hlinkClick r:id="rId4"/>
              </a:rPr>
              <a:t>https://www.phinational.org/state-index-tool/</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51131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B14F2-BAD8-14CF-0122-7923B44AE1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15F85-FC43-A2FD-BCED-A768043091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F031AC-66B2-E7AE-D750-94BC0DE94AEA}"/>
              </a:ext>
            </a:extLst>
          </p:cNvPr>
          <p:cNvSpPr>
            <a:spLocks noGrp="1"/>
          </p:cNvSpPr>
          <p:nvPr>
            <p:ph type="body" idx="1"/>
          </p:nvPr>
        </p:nvSpPr>
        <p:spPr/>
        <p:txBody>
          <a:bodyPr/>
          <a:lstStyle/>
          <a:p>
            <a:r>
              <a:rPr lang="en-US" dirty="0">
                <a:hlinkClick r:id="rId3"/>
              </a:rPr>
              <a:t>https://acl.gov/sites/default/files/Direct Care Workforce/improving-hcbs-workforce-data-issue-brief.pdf</a:t>
            </a:r>
            <a:endParaRPr lang="en-US" dirty="0"/>
          </a:p>
        </p:txBody>
      </p:sp>
      <p:sp>
        <p:nvSpPr>
          <p:cNvPr id="4" name="Slide Number Placeholder 3">
            <a:extLst>
              <a:ext uri="{FF2B5EF4-FFF2-40B4-BE49-F238E27FC236}">
                <a16:creationId xmlns:a16="http://schemas.microsoft.com/office/drawing/2014/main" id="{CD0E71B4-2F74-2FB4-7FE5-13CD88071B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3843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https://acl.gov/DCWcenter</a:t>
            </a:r>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4</a:t>
            </a:fld>
            <a:endParaRPr lang="en-US" dirty="0"/>
          </a:p>
        </p:txBody>
      </p:sp>
    </p:spTree>
    <p:extLst>
      <p:ext uri="{BB962C8B-B14F-4D97-AF65-F5344CB8AC3E}">
        <p14:creationId xmlns:p14="http://schemas.microsoft.com/office/powerpoint/2010/main" val="26108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97CB1-5BC8-28E0-F778-82E3EF3E67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DDC62-22B2-33ED-CC2F-F80897A87B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257111-9E97-A8AF-0935-60DACA1C5D7E}"/>
              </a:ext>
            </a:extLst>
          </p:cNvPr>
          <p:cNvSpPr>
            <a:spLocks noGrp="1"/>
          </p:cNvSpPr>
          <p:nvPr>
            <p:ph type="body" idx="1"/>
          </p:nvPr>
        </p:nvSpPr>
        <p:spPr/>
        <p:txBody>
          <a:bodyPr/>
          <a:lstStyle/>
          <a:p>
            <a:r>
              <a:rPr lang="en-US" dirty="0"/>
              <a:t>Transition slide</a:t>
            </a:r>
          </a:p>
        </p:txBody>
      </p:sp>
      <p:sp>
        <p:nvSpPr>
          <p:cNvPr id="4" name="Slide Number Placeholder 3">
            <a:extLst>
              <a:ext uri="{FF2B5EF4-FFF2-40B4-BE49-F238E27FC236}">
                <a16:creationId xmlns:a16="http://schemas.microsoft.com/office/drawing/2014/main" id="{516AE66D-0339-C8FA-3597-551AE280C81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67051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1C9DB-F7A5-5941-9861-CF6C3587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74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A378-C482-349D-A2CB-091920CA92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03D042-219A-40BF-16F3-D09FFF01B28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4D8ECA92-4869-96FF-2A6B-A8095168FE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5DADB0-0995-0173-FA71-BBAF55AB2EE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130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hlinkClick r:id="rId3"/>
              </a:rPr>
              <a:t>https://www.medicaid.gov/medicaid/long-term-services-supports/downloads/ltss-users-expenditures-category-brief-2022.pdf</a:t>
            </a:r>
            <a:endParaRPr lang="en-US" dirty="0"/>
          </a:p>
          <a:p>
            <a:endParaRPr lang="en-US" dirty="0"/>
          </a:p>
          <a:p>
            <a:r>
              <a:rPr lang="en-US" dirty="0"/>
              <a:t>A map of the United States highlighting states with MLTSS: California, Idaho, Arizona, New Mexico, Texas, Kansas, Arkansas, Iowa, Minnesota, Wisconsin, Illinois, Indiana, Michigan, Ohio, Tennessee, Florida, South Carolina, North Carolina, Virginia, District of Columbia, Delaware, New Jersey, Massachusetts, Pennsylvania, New York, and Hawaii</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7199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A2A2A"/>
                </a:solidFill>
                <a:latin typeface="Georgia" panose="02040502050405020303" pitchFamily="18" charset="0"/>
              </a:rPr>
              <a:t>As such, we are issuing a call to action for MCOs to collaborate on new and innovative solutions to support the workforce in partnership with state and provider partners. </a:t>
            </a:r>
            <a:r>
              <a:rPr lang="en-US" sz="900" kern="100" dirty="0">
                <a:effectLst/>
                <a:latin typeface="Calibri" panose="020F0502020204030204" pitchFamily="34" charset="0"/>
                <a:ea typeface="Calibri" panose="020F0502020204030204" pitchFamily="34" charset="0"/>
                <a:cs typeface="Arial" panose="020B0604020202020204" pitchFamily="34" charset="0"/>
              </a:rPr>
              <a:t>Meaningful action to address direct care workforce shortages requires partnership and collaboration between states, health plans, and providers. As more states move to MLTSS, MCOs are increasingly responsible for developing a network of providers that have the capacity to support the growing population of people who need LTSS. </a:t>
            </a:r>
            <a:r>
              <a:rPr lang="en-US" sz="1100" kern="100" dirty="0">
                <a:effectLst/>
                <a:latin typeface="Calibri" panose="020F0502020204030204" pitchFamily="34" charset="0"/>
                <a:ea typeface="Calibri" panose="020F0502020204030204" pitchFamily="34" charset="0"/>
                <a:cs typeface="Arial" panose="020B0604020202020204" pitchFamily="34" charset="0"/>
              </a:rPr>
              <a:t>The states with the greatest success in addressing direct care workforce challenges have been those that have emphasized strong collaboration between the state and MCOs, such as Tennessee, whose model we will hear more about during our panel discussion.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00" dirty="0">
              <a:solidFill>
                <a:srgbClr val="2A2A2A"/>
              </a:solidFill>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00" dirty="0">
                <a:solidFill>
                  <a:srgbClr val="2A2A2A"/>
                </a:solidFill>
                <a:effectLst/>
                <a:latin typeface="Calibri" panose="020F0502020204030204" pitchFamily="34" charset="0"/>
                <a:cs typeface="Arial" panose="020B0604020202020204" pitchFamily="34" charset="0"/>
              </a:rPr>
              <a:t>Before we dive into the details of our framework and recommendations for plans and policymakers, I want to first ground us in the 7 major principles that have guided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A2A2A"/>
              </a:solidFill>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A2A2A"/>
                </a:solidFill>
                <a:latin typeface="Georgia" panose="02040502050405020303" pitchFamily="18" charset="0"/>
              </a:rPr>
              <a:t>First, collaboration &amp; shared responsibility. </a:t>
            </a:r>
            <a:r>
              <a:rPr lang="en-US" sz="1200" dirty="0">
                <a:latin typeface="Georgia" panose="02040502050405020303" pitchFamily="18" charset="0"/>
              </a:rPr>
              <a:t>While managed care is a highly competitive space, given the close alignment of provider networks across MCOs, there is </a:t>
            </a:r>
            <a:r>
              <a:rPr lang="en-US" sz="1200" b="1" dirty="0">
                <a:solidFill>
                  <a:srgbClr val="1856AD"/>
                </a:solidFill>
                <a:latin typeface="Georgia" panose="02040502050405020303" pitchFamily="18" charset="0"/>
              </a:rPr>
              <a:t>collective value for MCOs to collaborate </a:t>
            </a:r>
            <a:r>
              <a:rPr lang="en-US" sz="1200" dirty="0">
                <a:latin typeface="Georgia" panose="02040502050405020303" pitchFamily="18" charset="0"/>
              </a:rPr>
              <a:t>to invest in and develop the DCW. MCOs are stronger in our efforts to bolster the workforce when we are aligned and coordinated in our approaches. </a:t>
            </a:r>
            <a:r>
              <a:rPr lang="en-US" sz="900" kern="100" dirty="0">
                <a:effectLst/>
                <a:latin typeface="Calibri" panose="020F0502020204030204" pitchFamily="34" charset="0"/>
                <a:ea typeface="Calibri" panose="020F0502020204030204" pitchFamily="34" charset="0"/>
                <a:cs typeface="Arial" panose="020B0604020202020204" pitchFamily="34" charset="0"/>
              </a:rPr>
              <a:t>At the same time that we underscore the critical role MCOs can and should play, </a:t>
            </a:r>
            <a:r>
              <a:rPr lang="en-US" sz="1200" dirty="0">
                <a:latin typeface="Georgia" panose="02040502050405020303" pitchFamily="18" charset="0"/>
              </a:rPr>
              <a:t>we also recognize there is a </a:t>
            </a:r>
            <a:r>
              <a:rPr lang="en-US" sz="1200" b="1" dirty="0">
                <a:solidFill>
                  <a:srgbClr val="1856AD"/>
                </a:solidFill>
                <a:latin typeface="Georgia" panose="02040502050405020303" pitchFamily="18" charset="0"/>
              </a:rPr>
              <a:t>shared responsibility </a:t>
            </a:r>
            <a:r>
              <a:rPr lang="en-US" sz="1200" dirty="0">
                <a:latin typeface="Georgia" panose="02040502050405020303" pitchFamily="18" charset="0"/>
              </a:rPr>
              <a:t>across the system – all stakeholders have a specific role to play to make changes. For example, some initiatives are better if led by states or the federal government, and MCOs are better positioned to support those broader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Which leads us to our second principle – MCOs should ensure they are </a:t>
            </a:r>
            <a:r>
              <a:rPr lang="en-US" sz="1200" b="1" dirty="0">
                <a:solidFill>
                  <a:srgbClr val="1856AD"/>
                </a:solidFill>
                <a:latin typeface="Georgia" panose="02040502050405020303" pitchFamily="18" charset="0"/>
              </a:rPr>
              <a:t>informed of and aligned with other initiatives</a:t>
            </a:r>
            <a:r>
              <a:rPr lang="en-US" sz="1200" b="1" dirty="0">
                <a:latin typeface="Georgia" panose="02040502050405020303" pitchFamily="18" charset="0"/>
              </a:rPr>
              <a:t> </a:t>
            </a:r>
            <a:r>
              <a:rPr lang="en-US" sz="1200" dirty="0">
                <a:latin typeface="Georgia" panose="02040502050405020303" pitchFamily="18" charset="0"/>
              </a:rPr>
              <a:t>driven by government, provider, and advocacy organizations. For instance, states may have workforce development plans in place, and plans should be aware of these efforts and how they can align their own activities to supplement existing efforts.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Third, we want to underscore the importance of centering the direct care worker’s voice in workforce development initiatives. Governments, plans, and providers should all ensure that they are proactively seeking the perspectives of DCW themselves in designing solutions, and including them at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Fourth, workforce solutions should advance equity – as I noted in the background, DCWs often come from historically marginalized groups, and solutions to support this profession should consider and seek to help alleviate the SDOH and other equity-related challenges they face. For example, increasing training standards may unintentionally present additional burden to workers if they must then self-fund the costs of transportation and childcare during the training hours.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Fifth, robust person-centered planning can improve plans’ ability to be good stewards of existing resources and to support the DCW in supporting the beneficiary’s unique goals and preferences. Through person-centered planning, plans can identify the beneficiary’s natural supports and any preferences around workforce alternatives that can support their independence, such as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Georgia" panose="020405020504050203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Georgia" panose="02040502050405020303" pitchFamily="18" charset="0"/>
              </a:rPr>
              <a:t>Which leads us to our last two principles, informal caregivers and technology. Early on in our process, we identified these two as cross-cutting themes that are important to consider across our other key domains and to layer onto our workforce-focused solutions. I’ll flip to our next slide to show how they fit into our overarching framework.</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1C9DB-F7A5-5941-9861-CF6C3587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210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Framework illustration: the base of the image has three supports of INFORMAL CAREGIVERS, TECHNOLOGY, and FLEXIBLE FUNDING MODELS. Above the base are 5 pillars with supporting subjects . The first pillar is RECRUITMENT: Pipeline Development, and Equity and Diversification of Workforce. The second Pillar is; RETENTION</a:t>
            </a:r>
          </a:p>
          <a:p>
            <a:r>
              <a:rPr lang="en-US" dirty="0"/>
              <a:t>Financing (e.g., rate reform, VBP), Wages and Benefits, Training and Mentoring, Career Pathways and Professional Development, and Integration of DCW into Care Team. The third pillar is: DATA COLLECTION, MONITORING, AND EVALUATION; Occupation Classification, Data Reporting, and Quality Measurement. The fourth pillar is: WORKFORCE ALTERNATIVES; Technology Strategies &amp; Solutions and Enhanced Service Coordination and Person-Centered Planning. And the 5th pillar is: ELEVATING THE SOCIAL VALUE OF THE DCW'S IMPACT; Public Awareness Campaign and Advisory Groups and Leadership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01C9DB-F7A5-5941-9861-CF6C3587C1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655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1CF69-4729-FB93-6FC3-59E17E254C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2188-AB84-A9E1-FF69-EC27EBA6E46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FDEFB0E-1C59-EC0C-3EAB-5CE7F01787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8CB367-BFE3-8038-9A6A-66891BA7A6F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613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6125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41901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hlinkClick r:id="rId3"/>
              </a:rPr>
              <a:t>https://www.mltss.org/post/report-on-strengthening-the-direct-care-workforce</a:t>
            </a:r>
            <a:endParaRPr lang="en-US" dirty="0"/>
          </a:p>
          <a:p>
            <a:r>
              <a:rPr lang="en-US" dirty="0">
                <a:hlinkClick r:id="rId4"/>
              </a:rPr>
              <a:t>https://www.mltss.org/post/recommendations-for-congress-cms-acl-and-states-on-strengthening-the-direct-care-workforce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D9E70D-FD97-1E43-95D8-751CC715B8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950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DCW Partner slide</a:t>
            </a:r>
          </a:p>
        </p:txBody>
      </p:sp>
      <p:sp>
        <p:nvSpPr>
          <p:cNvPr id="4" name="Slide Number Placeholder 3"/>
          <p:cNvSpPr>
            <a:spLocks noGrp="1"/>
          </p:cNvSpPr>
          <p:nvPr>
            <p:ph type="sldNum" sz="quarter" idx="5"/>
          </p:nvPr>
        </p:nvSpPr>
        <p:spPr/>
        <p:txBody>
          <a:bodyPr/>
          <a:lstStyle/>
          <a:p>
            <a:fld id="{78A8CE01-25CD-CF42-9DCE-3A72820397E1}" type="slidenum">
              <a:rPr lang="en-US" smtClean="0"/>
              <a:pPr/>
              <a:t>5</a:t>
            </a:fld>
            <a:endParaRPr lang="en-US" dirty="0"/>
          </a:p>
        </p:txBody>
      </p:sp>
    </p:spTree>
    <p:extLst>
      <p:ext uri="{BB962C8B-B14F-4D97-AF65-F5344CB8AC3E}">
        <p14:creationId xmlns:p14="http://schemas.microsoft.com/office/powerpoint/2010/main" val="2708833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8B20C-FDED-B710-A91E-5BC6E63D0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CB3EDA-289C-08FE-9C24-F727A16E8E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7E4A46-50E3-32B6-C2CD-29CECCF6F37C}"/>
              </a:ext>
            </a:extLst>
          </p:cNvPr>
          <p:cNvSpPr>
            <a:spLocks noGrp="1"/>
          </p:cNvSpPr>
          <p:nvPr>
            <p:ph type="body" idx="1"/>
          </p:nvPr>
        </p:nvSpPr>
        <p:spPr/>
        <p:txBody>
          <a:bodyPr/>
          <a:lstStyle/>
          <a:p>
            <a:r>
              <a:rPr lang="en-US" dirty="0"/>
              <a:t>Transition slide</a:t>
            </a:r>
          </a:p>
        </p:txBody>
      </p:sp>
      <p:sp>
        <p:nvSpPr>
          <p:cNvPr id="4" name="Slide Number Placeholder 3">
            <a:extLst>
              <a:ext uri="{FF2B5EF4-FFF2-40B4-BE49-F238E27FC236}">
                <a16:creationId xmlns:a16="http://schemas.microsoft.com/office/drawing/2014/main" id="{1C6B0CC5-875B-D886-1808-B2CEEDDBF28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99649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3" name="Google Shape;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Nick</a:t>
            </a: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2022 Work began- We identified 1,000 DSP vacancies</a:t>
            </a:r>
            <a:endParaRPr dirty="0"/>
          </a:p>
          <a:p>
            <a:pPr marL="0" lvl="0" indent="0" algn="l" rtl="0">
              <a:lnSpc>
                <a:spcPct val="100000"/>
              </a:lnSpc>
              <a:spcBef>
                <a:spcPts val="0"/>
              </a:spcBef>
              <a:spcAft>
                <a:spcPts val="0"/>
              </a:spcAft>
              <a:buSzPts val="1400"/>
              <a:buNone/>
            </a:pPr>
            <a:r>
              <a:rPr lang="en"/>
              <a:t>Designed in 2023 </a:t>
            </a:r>
            <a:endParaRPr dirty="0"/>
          </a:p>
          <a:p>
            <a:pPr marL="0" lvl="0" indent="0" algn="l" rtl="0">
              <a:lnSpc>
                <a:spcPct val="100000"/>
              </a:lnSpc>
              <a:spcBef>
                <a:spcPts val="0"/>
              </a:spcBef>
              <a:spcAft>
                <a:spcPts val="0"/>
              </a:spcAft>
              <a:buSzPts val="1400"/>
              <a:buNone/>
            </a:pPr>
            <a:r>
              <a:rPr lang="en"/>
              <a:t>Launched 2024</a:t>
            </a:r>
            <a:endParaRPr dirty="0"/>
          </a:p>
          <a:p>
            <a:pPr marL="0" lvl="0" indent="0" algn="l" rtl="0">
              <a:lnSpc>
                <a:spcPct val="100000"/>
              </a:lnSpc>
              <a:spcBef>
                <a:spcPts val="0"/>
              </a:spcBef>
              <a:spcAft>
                <a:spcPts val="0"/>
              </a:spcAft>
              <a:buSzPts val="1400"/>
              <a:buNone/>
            </a:pPr>
            <a:r>
              <a:rPr lang="en"/>
              <a:t>Standardized in 2025 and expand reporters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Our database can tell us # of employees, DSPs/FLS, vacancy rates, overtime rates, turnover rates, etc.</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We use this information to inform the Networks work to respond and improve our workforce</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
              <a:t>Continuous improvements</a:t>
            </a: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42F84-E127-02E5-6BBC-7FB3B56520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BC4D06-84F4-5841-B4C3-D3AA62F5C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CDEE33-FE10-8C8D-456B-D6384D114345}"/>
              </a:ext>
            </a:extLst>
          </p:cNvPr>
          <p:cNvSpPr>
            <a:spLocks noGrp="1"/>
          </p:cNvSpPr>
          <p:nvPr>
            <p:ph type="body" idx="1"/>
          </p:nvPr>
        </p:nvSpPr>
        <p:spPr/>
        <p:txBody>
          <a:bodyPr/>
          <a:lstStyle/>
          <a:p>
            <a:r>
              <a:rPr lang="en-US" dirty="0"/>
              <a:t>Transition slide</a:t>
            </a:r>
          </a:p>
        </p:txBody>
      </p:sp>
      <p:sp>
        <p:nvSpPr>
          <p:cNvPr id="4" name="Slide Number Placeholder 3">
            <a:extLst>
              <a:ext uri="{FF2B5EF4-FFF2-40B4-BE49-F238E27FC236}">
                <a16:creationId xmlns:a16="http://schemas.microsoft.com/office/drawing/2014/main" id="{13C8DBB5-74DD-DFF0-431A-FA2B211E14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655562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Tree>
    <p:extLst>
      <p:ext uri="{BB962C8B-B14F-4D97-AF65-F5344CB8AC3E}">
        <p14:creationId xmlns:p14="http://schemas.microsoft.com/office/powerpoint/2010/main" val="13823769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592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280343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12445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593608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48D5F-5BB0-4653-8547-66F574FF1FE2}"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87856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6</a:t>
            </a:fld>
            <a:endParaRPr lang="en-US" dirty="0"/>
          </a:p>
        </p:txBody>
      </p:sp>
    </p:spTree>
    <p:extLst>
      <p:ext uri="{BB962C8B-B14F-4D97-AF65-F5344CB8AC3E}">
        <p14:creationId xmlns:p14="http://schemas.microsoft.com/office/powerpoint/2010/main" val="42645476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E2595-8891-126B-8EC6-70811ADC8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5A1296-E954-B7D5-3DFE-C0BDA636C3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0716B4-85DC-01F6-CCCC-C994CC2DF6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77D857-A8C1-919C-F372-A525487F56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135146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86190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86B0D2-9680-6EF2-9691-949EF85888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B733FC-8D12-7473-85A8-C6042CC1AB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73650D-5BFE-6A27-C3A1-AFCE590F45E8}"/>
              </a:ext>
            </a:extLst>
          </p:cNvPr>
          <p:cNvSpPr>
            <a:spLocks noGrp="1"/>
          </p:cNvSpPr>
          <p:nvPr>
            <p:ph type="body" idx="1"/>
          </p:nvPr>
        </p:nvSpPr>
        <p:spPr/>
        <p:txBody>
          <a:bodyPr/>
          <a:lstStyle/>
          <a:p>
            <a:pPr lvl="2">
              <a:buFont typeface="Arial"/>
              <a:buChar char="•"/>
            </a:pPr>
            <a:endParaRPr lang="en-US" dirty="0"/>
          </a:p>
        </p:txBody>
      </p:sp>
      <p:sp>
        <p:nvSpPr>
          <p:cNvPr id="4" name="Slide Number Placeholder 3">
            <a:extLst>
              <a:ext uri="{FF2B5EF4-FFF2-40B4-BE49-F238E27FC236}">
                <a16:creationId xmlns:a16="http://schemas.microsoft.com/office/drawing/2014/main" id="{62EA465E-53E5-FC8B-D5D9-6CEB3CC5D3E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888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6D552-8297-9DAC-994B-756F11658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F3AE7-BA0D-9073-F827-66B552C584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DD286D-0FDB-35D8-C297-8C4163299465}"/>
              </a:ext>
            </a:extLst>
          </p:cNvPr>
          <p:cNvSpPr>
            <a:spLocks noGrp="1"/>
          </p:cNvSpPr>
          <p:nvPr>
            <p:ph type="body" idx="1"/>
          </p:nvPr>
        </p:nvSpPr>
        <p:spPr/>
        <p:txBody>
          <a:bodyPr/>
          <a:lstStyle/>
          <a:p>
            <a:pPr lvl="2">
              <a:buFont typeface="Arial"/>
              <a:buChar char="•"/>
            </a:pPr>
            <a:endParaRPr lang="en-US" dirty="0"/>
          </a:p>
        </p:txBody>
      </p:sp>
      <p:sp>
        <p:nvSpPr>
          <p:cNvPr id="4" name="Slide Number Placeholder 3">
            <a:extLst>
              <a:ext uri="{FF2B5EF4-FFF2-40B4-BE49-F238E27FC236}">
                <a16:creationId xmlns:a16="http://schemas.microsoft.com/office/drawing/2014/main" id="{578F2C6D-0566-C68F-2618-513A48E59F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145891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354D0-AA1D-0EB8-63AC-3B899B92E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E53E5-DD02-36A2-8598-9D20B0CF882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AE8704-1277-2FB3-C80C-E4288C43B3A2}"/>
              </a:ext>
            </a:extLst>
          </p:cNvPr>
          <p:cNvSpPr>
            <a:spLocks noGrp="1"/>
          </p:cNvSpPr>
          <p:nvPr>
            <p:ph type="body" idx="1"/>
          </p:nvPr>
        </p:nvSpPr>
        <p:spPr/>
        <p:txBody>
          <a:bodyPr/>
          <a:lstStyle/>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C31CD749-55E6-BC6D-03E4-4679D1F7292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38329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BF795-16AB-E69F-7E64-A421DFD559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8C459-871C-70E8-0707-BAAA40A3D0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3BD74F-B6F0-688B-7C59-FF62DCDE97FE}"/>
              </a:ext>
            </a:extLst>
          </p:cNvPr>
          <p:cNvSpPr>
            <a:spLocks noGrp="1"/>
          </p:cNvSpPr>
          <p:nvPr>
            <p:ph type="body" idx="1"/>
          </p:nvPr>
        </p:nvSpPr>
        <p:spPr/>
        <p:txBody>
          <a:bodyPr/>
          <a:lstStyle/>
          <a:p>
            <a:pPr marL="2114550" indent="-285750">
              <a:buFont typeface="Arial"/>
              <a:buChar char="•"/>
            </a:pPr>
            <a:endParaRPr lang="en-US" dirty="0"/>
          </a:p>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C1692015-AE3D-5B3B-642A-7652CD9B54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978697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A01D3-D5DD-A014-0295-F39B494AD8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2BDF9D-876C-1A2A-490E-DA82F61FB5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F53A66-117E-7353-59C6-8FB888068D3F}"/>
              </a:ext>
            </a:extLst>
          </p:cNvPr>
          <p:cNvSpPr>
            <a:spLocks noGrp="1"/>
          </p:cNvSpPr>
          <p:nvPr>
            <p:ph type="body" idx="1"/>
          </p:nvPr>
        </p:nvSpPr>
        <p:spPr/>
        <p:txBody>
          <a:bodyPr/>
          <a:lstStyle/>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1B210002-424B-5759-CA69-49F94EEB635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5765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B99BA-CC79-68DF-6680-9041BA16D5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4069D-0FFD-CE04-607C-DBFBBB8FC0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F074AB-D41C-E513-653A-321F06B49FD9}"/>
              </a:ext>
            </a:extLst>
          </p:cNvPr>
          <p:cNvSpPr>
            <a:spLocks noGrp="1"/>
          </p:cNvSpPr>
          <p:nvPr>
            <p:ph type="body" idx="1"/>
          </p:nvPr>
        </p:nvSpPr>
        <p:spPr/>
        <p:txBody>
          <a:bodyPr/>
          <a:lstStyle/>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B4B27DAE-6486-529B-CDDB-4154E6F222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266034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3EF3E-08AB-6291-CDE6-54EB43F369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4C5310-DA25-902E-FAEA-521C903FB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F9F1DF-66E6-2788-E067-35C070A81B03}"/>
              </a:ext>
            </a:extLst>
          </p:cNvPr>
          <p:cNvSpPr>
            <a:spLocks noGrp="1"/>
          </p:cNvSpPr>
          <p:nvPr>
            <p:ph type="body" idx="1"/>
          </p:nvPr>
        </p:nvSpPr>
        <p:spPr/>
        <p:txBody>
          <a:bodyPr/>
          <a:lstStyle/>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69BC197B-D5BD-852B-E983-C7D7D662A44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745949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B5D3F-3845-8D28-AD7F-1C72D854E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FF7F4-F411-A6E6-BF7D-3E63DD9A8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FDD43-8D62-375D-3865-F430665E7635}"/>
              </a:ext>
            </a:extLst>
          </p:cNvPr>
          <p:cNvSpPr>
            <a:spLocks noGrp="1"/>
          </p:cNvSpPr>
          <p:nvPr>
            <p:ph type="body" idx="1"/>
          </p:nvPr>
        </p:nvSpPr>
        <p:spPr/>
        <p:txBody>
          <a:bodyPr/>
          <a:lstStyle/>
          <a:p>
            <a:pPr marL="1200150" lvl="2" indent="-285750">
              <a:buFont typeface="Arial"/>
              <a:buChar char="•"/>
            </a:pPr>
            <a:endParaRPr lang="en-US" dirty="0"/>
          </a:p>
        </p:txBody>
      </p:sp>
      <p:sp>
        <p:nvSpPr>
          <p:cNvPr id="4" name="Slide Number Placeholder 3">
            <a:extLst>
              <a:ext uri="{FF2B5EF4-FFF2-40B4-BE49-F238E27FC236}">
                <a16:creationId xmlns:a16="http://schemas.microsoft.com/office/drawing/2014/main" id="{184AFB49-3506-A1E1-B211-FBEDEB710C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A52B28-B154-4984-83B9-47735A14730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9870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version of the State Representation workstream shows a map of the United States and territories with states highlighted which are members of one of three workstreams. The following states California Nevada, Oregon, Washington, Kansas, Vermont, New Hampshire and Maine are members of Technical Assistance. The following states Texas, Florida, Wisconsin, South Dakota, Virginia, Ohio, Pennsylvania, and New York, are Advisory Committee members. The following states and territory Idaho, Colorado, Tennessee, Alabama, North Carolina, West Virginia, Puerto Rico, Hawaii, and Massachusetts are part of the Peer Learning Collaborating workstream</a:t>
            </a:r>
          </a:p>
        </p:txBody>
      </p:sp>
      <p:sp>
        <p:nvSpPr>
          <p:cNvPr id="4" name="Slide Number Placeholder 3"/>
          <p:cNvSpPr>
            <a:spLocks noGrp="1"/>
          </p:cNvSpPr>
          <p:nvPr>
            <p:ph type="sldNum" sz="quarter" idx="5"/>
          </p:nvPr>
        </p:nvSpPr>
        <p:spPr/>
        <p:txBody>
          <a:bodyPr/>
          <a:lstStyle/>
          <a:p>
            <a:fld id="{78A8CE01-25CD-CF42-9DCE-3A72820397E1}" type="slidenum">
              <a:rPr lang="en-US" smtClean="0"/>
              <a:pPr/>
              <a:t>7</a:t>
            </a:fld>
            <a:endParaRPr lang="en-US" dirty="0"/>
          </a:p>
        </p:txBody>
      </p:sp>
    </p:spTree>
    <p:extLst>
      <p:ext uri="{BB962C8B-B14F-4D97-AF65-F5344CB8AC3E}">
        <p14:creationId xmlns:p14="http://schemas.microsoft.com/office/powerpoint/2010/main" val="32650698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00891-910A-9161-023D-AF3734C58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EE2C2-AE22-D8AA-C7F6-9ED24BB5D5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46725F-F63D-838C-7E47-9BAAACCB0AC0}"/>
              </a:ext>
            </a:extLst>
          </p:cNvPr>
          <p:cNvSpPr>
            <a:spLocks noGrp="1"/>
          </p:cNvSpPr>
          <p:nvPr>
            <p:ph type="body" idx="1"/>
          </p:nvPr>
        </p:nvSpPr>
        <p:spPr/>
        <p:txBody>
          <a:bodyPr/>
          <a:lstStyle/>
          <a:p>
            <a:r>
              <a:rPr lang="en-US" dirty="0"/>
              <a:t>Transition slide</a:t>
            </a:r>
          </a:p>
        </p:txBody>
      </p:sp>
      <p:sp>
        <p:nvSpPr>
          <p:cNvPr id="4" name="Slide Number Placeholder 3">
            <a:extLst>
              <a:ext uri="{FF2B5EF4-FFF2-40B4-BE49-F238E27FC236}">
                <a16:creationId xmlns:a16="http://schemas.microsoft.com/office/drawing/2014/main" id="{1840F621-6BA4-BB27-CF2F-1DFC5169099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58627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https://acl.gov/DCWcenter</a:t>
            </a:r>
            <a:endParaRPr lang="en-US" sz="1200" dirty="0">
              <a:ea typeface="+mn-lt"/>
              <a:cs typeface="+mn-lt"/>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hlinkClick r:id="rId4"/>
              </a:rPr>
              <a:t>https://forms.office.com/r/Yv30gLgsth</a:t>
            </a:r>
            <a:endParaRPr lang="en-US" sz="1200" dirty="0">
              <a:cs typeface="Arial"/>
            </a:endParaRPr>
          </a:p>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67</a:t>
            </a:fld>
            <a:endParaRPr lang="en-US" dirty="0"/>
          </a:p>
        </p:txBody>
      </p:sp>
    </p:spTree>
    <p:extLst>
      <p:ext uri="{BB962C8B-B14F-4D97-AF65-F5344CB8AC3E}">
        <p14:creationId xmlns:p14="http://schemas.microsoft.com/office/powerpoint/2010/main" val="2952417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A8CE01-25CD-CF42-9DCE-3A72820397E1}" type="slidenum">
              <a:rPr lang="en-US" smtClean="0"/>
              <a:pPr/>
              <a:t>68</a:t>
            </a:fld>
            <a:endParaRPr lang="en-US" dirty="0"/>
          </a:p>
        </p:txBody>
      </p:sp>
    </p:spTree>
    <p:extLst>
      <p:ext uri="{BB962C8B-B14F-4D97-AF65-F5344CB8AC3E}">
        <p14:creationId xmlns:p14="http://schemas.microsoft.com/office/powerpoint/2010/main" val="2075082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Agenda slide, fill as needed</a:t>
            </a:r>
          </a:p>
        </p:txBody>
      </p:sp>
      <p:sp>
        <p:nvSpPr>
          <p:cNvPr id="4" name="Slide Number Placeholder 3"/>
          <p:cNvSpPr>
            <a:spLocks noGrp="1"/>
          </p:cNvSpPr>
          <p:nvPr>
            <p:ph type="sldNum" sz="quarter" idx="5"/>
          </p:nvPr>
        </p:nvSpPr>
        <p:spPr/>
        <p:txBody>
          <a:bodyPr/>
          <a:lstStyle/>
          <a:p>
            <a:fld id="{78A8CE01-25CD-CF42-9DCE-3A72820397E1}" type="slidenum">
              <a:rPr lang="en-US" smtClean="0"/>
              <a:pPr/>
              <a:t>8</a:t>
            </a:fld>
            <a:endParaRPr lang="en-US" dirty="0"/>
          </a:p>
        </p:txBody>
      </p:sp>
    </p:spTree>
    <p:extLst>
      <p:ext uri="{BB962C8B-B14F-4D97-AF65-F5344CB8AC3E}">
        <p14:creationId xmlns:p14="http://schemas.microsoft.com/office/powerpoint/2010/main" val="4102165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E9458-C0B9-D26B-FADA-95A462268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B71534-52D1-FAE3-A11A-CAEF7DF0A0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3562B4-48D4-DEC9-16B6-AEFA413057CC}"/>
              </a:ext>
            </a:extLst>
          </p:cNvPr>
          <p:cNvSpPr>
            <a:spLocks noGrp="1"/>
          </p:cNvSpPr>
          <p:nvPr>
            <p:ph type="body" idx="1"/>
          </p:nvPr>
        </p:nvSpPr>
        <p:spPr/>
        <p:txBody>
          <a:bodyPr/>
          <a:lstStyle/>
          <a:p>
            <a:r>
              <a:rPr lang="en-US" dirty="0">
                <a:hlinkClick r:id="rId3"/>
              </a:rPr>
              <a:t>https://ici.umn.edu/projects/6</a:t>
            </a:r>
            <a:endParaRPr lang="en-US" dirty="0"/>
          </a:p>
        </p:txBody>
      </p:sp>
      <p:sp>
        <p:nvSpPr>
          <p:cNvPr id="4" name="Slide Number Placeholder 3">
            <a:extLst>
              <a:ext uri="{FF2B5EF4-FFF2-40B4-BE49-F238E27FC236}">
                <a16:creationId xmlns:a16="http://schemas.microsoft.com/office/drawing/2014/main" id="{B016D28B-4BFE-8B35-9D5E-4FD301FA9F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879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Enhancing and expanding the data infrastructure related to the DCW workforce is essential for building a sustainable and responsive care system. Robust, comprehensive data is the foundation for truly understanding the needs, challenges, and contributions of DCWs. Without reliable data, it is difficult to accurately assess the size and scope of the workforce, identify workforce shortages, or track turnover and retention trends. Improved data systems are necessary not only for effective workforce planning, but also for informing policies that aim to recruit, train, support, and retain DCWs over time.</a:t>
            </a:r>
          </a:p>
          <a:p>
            <a:endParaRPr lang="en-US" dirty="0"/>
          </a:p>
          <a:p>
            <a:r>
              <a:rPr lang="en-US" sz="1200" b="0" i="0" kern="1200" dirty="0">
                <a:solidFill>
                  <a:schemeClr val="tx1"/>
                </a:solidFill>
                <a:effectLst/>
                <a:latin typeface="Arial" panose="020B0604020202020204" pitchFamily="34" charset="0"/>
                <a:ea typeface="+mn-ea"/>
                <a:cs typeface="+mn-cs"/>
              </a:rPr>
              <a:t>Workforce development programs cannot succeed without reliable, timely, and comprehensive data. Data is essential for tracking workforce trends, such as turnover rates, job vacancies, compensation levels, and geographic disparities. It allows stakeholders to identify where interventions are most needed and to target resources accordingly—for example, by focusing training efforts in areas with the greatest shortages or by identifying specific factors contributing to worker attrition. Data also enables the evaluation of different strategies and programs, helping policymakers and employers understand what’s working and what isn’t, so they can refine approaches and scale up successful models. In addition, having accessible, well-organized data allows for better communication and collaboration among stakeholders, including state agencies, service providers, educational institutions, and community organizations.</a:t>
            </a:r>
          </a:p>
          <a:p>
            <a:endParaRPr lang="en-US" sz="1200" b="0" i="0" kern="1200" dirty="0">
              <a:solidFill>
                <a:schemeClr val="tx1"/>
              </a:solidFill>
              <a:effectLst/>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Arial" panose="020B0604020202020204" pitchFamily="34" charset="0"/>
                <a:ea typeface="+mn-ea"/>
                <a:cs typeface="+mn-cs"/>
              </a:rPr>
              <a:t>Policymakers need hard data to help them do three things: accurately identify the gaps in their systems, choose and employ the most appropriate tools to address these gaps, and measure the effectiveness of these tools over time.</a:t>
            </a:r>
          </a:p>
          <a:p>
            <a:endParaRPr lang="en-US" sz="1200" b="0" i="0" kern="1200" dirty="0">
              <a:solidFill>
                <a:schemeClr val="tx1"/>
              </a:solidFill>
              <a:effectLst/>
              <a:latin typeface="Arial" panose="020B0604020202020204" pitchFamily="34" charset="0"/>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A8CE01-25CD-CF42-9DCE-3A72820397E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81954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Slide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714703" y="1826229"/>
            <a:ext cx="3762048" cy="928306"/>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Sub-head</a:t>
            </a:r>
          </a:p>
        </p:txBody>
      </p:sp>
      <p:sp>
        <p:nvSpPr>
          <p:cNvPr id="5" name="Text Placeholder 5">
            <a:extLst>
              <a:ext uri="{FF2B5EF4-FFF2-40B4-BE49-F238E27FC236}">
                <a16:creationId xmlns:a16="http://schemas.microsoft.com/office/drawing/2014/main" id="{78C306D6-5859-B742-8416-01097D2D288E}"/>
              </a:ext>
            </a:extLst>
          </p:cNvPr>
          <p:cNvSpPr>
            <a:spLocks noGrp="1"/>
          </p:cNvSpPr>
          <p:nvPr>
            <p:ph type="body" sz="quarter" idx="10" hasCustomPrompt="1"/>
          </p:nvPr>
        </p:nvSpPr>
        <p:spPr>
          <a:xfrm>
            <a:off x="714703" y="681038"/>
            <a:ext cx="3762048" cy="928306"/>
          </a:xfrm>
          <a:prstGeom prst="rect">
            <a:avLst/>
          </a:prstGeom>
        </p:spPr>
        <p:txBody>
          <a:bodyPr lIns="0" tIns="0" rIns="0" bIns="0"/>
          <a:lstStyle>
            <a:lvl1pPr marL="0" indent="0">
              <a:spcBef>
                <a:spcPts val="0"/>
              </a:spcBef>
              <a:buFontTx/>
              <a:buNone/>
              <a:defRPr sz="5400" b="1" i="0">
                <a:solidFill>
                  <a:schemeClr val="bg1"/>
                </a:solidFill>
                <a:latin typeface="Arial" panose="020B0604020202020204" pitchFamily="34" charset="0"/>
                <a:ea typeface="Source Serif Pro" panose="02040603050405020204" pitchFamily="18" charset="0"/>
                <a:cs typeface="Arial" panose="020B0604020202020204" pitchFamily="34"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Agenda</a:t>
            </a:r>
          </a:p>
        </p:txBody>
      </p:sp>
      <p:sp>
        <p:nvSpPr>
          <p:cNvPr id="6" name="Text Placeholder 2">
            <a:extLst>
              <a:ext uri="{FF2B5EF4-FFF2-40B4-BE49-F238E27FC236}">
                <a16:creationId xmlns:a16="http://schemas.microsoft.com/office/drawing/2014/main" id="{B7733069-2C87-144C-8EF4-E64E3F05E1D5}"/>
              </a:ext>
            </a:extLst>
          </p:cNvPr>
          <p:cNvSpPr>
            <a:spLocks noGrp="1"/>
          </p:cNvSpPr>
          <p:nvPr>
            <p:ph type="body" idx="11" hasCustomPrompt="1"/>
          </p:nvPr>
        </p:nvSpPr>
        <p:spPr>
          <a:xfrm>
            <a:off x="5321300" y="681037"/>
            <a:ext cx="6026150" cy="5694363"/>
          </a:xfrm>
          <a:prstGeom prst="rect">
            <a:avLst/>
          </a:prstGeom>
        </p:spPr>
        <p:txBody>
          <a:bodyPr lIns="0" tIns="0" rIns="0" bIns="0"/>
          <a:lstStyle>
            <a:lvl1pPr marL="0" indent="0">
              <a:buNone/>
              <a:defRPr sz="18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Body text</a:t>
            </a:r>
          </a:p>
        </p:txBody>
      </p:sp>
      <p:sp>
        <p:nvSpPr>
          <p:cNvPr id="4" name="Rectangle 3">
            <a:extLst>
              <a:ext uri="{FF2B5EF4-FFF2-40B4-BE49-F238E27FC236}">
                <a16:creationId xmlns:a16="http://schemas.microsoft.com/office/drawing/2014/main" id="{386B1CB7-A8A3-3B45-2CBA-1E453713DA70}"/>
              </a:ext>
            </a:extLst>
          </p:cNvPr>
          <p:cNvSpPr/>
          <p:nvPr userDrawn="1"/>
        </p:nvSpPr>
        <p:spPr>
          <a:xfrm>
            <a:off x="0" y="0"/>
            <a:ext cx="190006" cy="6858000"/>
          </a:xfrm>
          <a:prstGeom prst="rect">
            <a:avLst/>
          </a:prstGeom>
          <a:solidFill>
            <a:srgbClr val="FF9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908C96B-E652-0516-9F0B-0F66B1A2A386}"/>
              </a:ext>
            </a:extLst>
          </p:cNvPr>
          <p:cNvSpPr/>
          <p:nvPr userDrawn="1"/>
        </p:nvSpPr>
        <p:spPr>
          <a:xfrm>
            <a:off x="188685" y="0"/>
            <a:ext cx="69933" cy="6858000"/>
          </a:xfrm>
          <a:prstGeom prst="rect">
            <a:avLst/>
          </a:prstGeom>
          <a:solidFill>
            <a:srgbClr val="CF2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65820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6/4/2026</a:t>
            </a:fld>
            <a:endParaRPr lang="en-US" dirty="0"/>
          </a:p>
        </p:txBody>
      </p:sp>
      <p:sp>
        <p:nvSpPr>
          <p:cNvPr id="5" name="Footer Placeholder 4"/>
          <p:cNvSpPr>
            <a:spLocks noGrp="1"/>
          </p:cNvSpPr>
          <p:nvPr>
            <p:ph type="ftr" sz="quarter" idx="11"/>
          </p:nvPr>
        </p:nvSpPr>
        <p:spPr/>
        <p:txBody>
          <a:bodyPr/>
          <a:lstStyle/>
          <a:p>
            <a:r>
              <a:rPr lang="en-US" dirty="0"/>
              <a:t>National MLTSS Health Plan Association</a:t>
            </a:r>
          </a:p>
        </p:txBody>
      </p:sp>
      <p:sp>
        <p:nvSpPr>
          <p:cNvPr id="6" name="Slide Number Placeholder 5"/>
          <p:cNvSpPr>
            <a:spLocks noGrp="1"/>
          </p:cNvSpPr>
          <p:nvPr>
            <p:ph type="sldNum" sz="quarter" idx="12"/>
          </p:nvPr>
        </p:nvSpPr>
        <p:spPr/>
        <p:txBody>
          <a:bodyPr/>
          <a:lstStyle/>
          <a:p>
            <a:fld id="{730B054F-1825-4A48-9830-6747ECDFDA35}" type="slidenum">
              <a:rPr lang="en-US" smtClean="0"/>
              <a:pPr/>
              <a:t>‹#›</a:t>
            </a:fld>
            <a:endParaRPr lang="en-US" dirty="0"/>
          </a:p>
        </p:txBody>
      </p:sp>
    </p:spTree>
    <p:extLst>
      <p:ext uri="{BB962C8B-B14F-4D97-AF65-F5344CB8AC3E}">
        <p14:creationId xmlns:p14="http://schemas.microsoft.com/office/powerpoint/2010/main" val="771556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F3E3920-E2AD-4708-B960-1D1EB70DF53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82F3B60-FCDF-41FB-B21A-90C460BAF9A9}"/>
              </a:ext>
            </a:extLst>
          </p:cNvPr>
          <p:cNvSpPr>
            <a:spLocks noGrp="1"/>
          </p:cNvSpPr>
          <p:nvPr>
            <p:ph type="ctrTitle"/>
          </p:nvPr>
        </p:nvSpPr>
        <p:spPr>
          <a:xfrm>
            <a:off x="513907" y="1960067"/>
            <a:ext cx="9144000" cy="1234596"/>
          </a:xfrm>
        </p:spPr>
        <p:txBody>
          <a:bodyPr anchor="b" anchorCtr="0">
            <a:normAutofit/>
          </a:bodyPr>
          <a:lstStyle>
            <a:lvl1pPr algn="l">
              <a:defRPr sz="4400" b="1">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D643D447-49B3-4B69-B6AB-A8349A6A3DC1}"/>
              </a:ext>
            </a:extLst>
          </p:cNvPr>
          <p:cNvSpPr>
            <a:spLocks noGrp="1"/>
          </p:cNvSpPr>
          <p:nvPr>
            <p:ph type="subTitle" idx="1"/>
          </p:nvPr>
        </p:nvSpPr>
        <p:spPr>
          <a:xfrm>
            <a:off x="513907" y="3286738"/>
            <a:ext cx="6641805" cy="1234596"/>
          </a:xfrm>
        </p:spPr>
        <p:txBody>
          <a:bodyPr/>
          <a:lstStyle>
            <a:lvl1pPr marL="0" indent="0" algn="l">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057728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9F9FD-745A-4AC1-A64D-263A6584F6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63E995-E9C5-4D56-8A5A-91557EF667C5}"/>
              </a:ext>
            </a:extLst>
          </p:cNvPr>
          <p:cNvSpPr>
            <a:spLocks noGrp="1"/>
          </p:cNvSpPr>
          <p:nvPr>
            <p:ph idx="1"/>
          </p:nvPr>
        </p:nvSpPr>
        <p:spPr/>
        <p:txBody>
          <a:bodyPr/>
          <a:lstStyle>
            <a:lvl2pPr marL="685800" indent="-228600">
              <a:buFont typeface="Aptos" panose="020B0004020202020204" pitchFamily="34" charset="0"/>
              <a:buChar char="▪"/>
              <a:defRPr/>
            </a:lvl2pPr>
          </a:lstStyle>
          <a:p>
            <a:pPr lvl="0"/>
            <a:r>
              <a:rPr lang="en-US" dirty="0"/>
              <a:t>Click to edit Master text styles</a:t>
            </a:r>
          </a:p>
          <a:p>
            <a:pPr lvl="1"/>
            <a:r>
              <a:rPr lang="en-US" dirty="0"/>
              <a:t>Second level</a:t>
            </a:r>
          </a:p>
        </p:txBody>
      </p:sp>
      <p:sp>
        <p:nvSpPr>
          <p:cNvPr id="5" name="Footer Placeholder 4">
            <a:extLst>
              <a:ext uri="{FF2B5EF4-FFF2-40B4-BE49-F238E27FC236}">
                <a16:creationId xmlns:a16="http://schemas.microsoft.com/office/drawing/2014/main" id="{88335C6A-CF89-4431-97B7-F9B055F6A25F}"/>
              </a:ext>
            </a:extLst>
          </p:cNvPr>
          <p:cNvSpPr>
            <a:spLocks noGrp="1"/>
          </p:cNvSpPr>
          <p:nvPr>
            <p:ph type="ftr" sz="quarter" idx="11"/>
          </p:nvPr>
        </p:nvSpPr>
        <p:spPr/>
        <p:txBody>
          <a:bodyPr/>
          <a:lstStyle/>
          <a:p>
            <a:r>
              <a:rPr lang="en-US" dirty="0"/>
              <a:t>New Jersey Human Services</a:t>
            </a:r>
          </a:p>
        </p:txBody>
      </p:sp>
      <p:sp>
        <p:nvSpPr>
          <p:cNvPr id="6" name="Slide Number Placeholder 5">
            <a:extLst>
              <a:ext uri="{FF2B5EF4-FFF2-40B4-BE49-F238E27FC236}">
                <a16:creationId xmlns:a16="http://schemas.microsoft.com/office/drawing/2014/main" id="{4E237E1E-BBDC-439B-BE47-2C1E48991D4D}"/>
              </a:ext>
            </a:extLst>
          </p:cNvPr>
          <p:cNvSpPr>
            <a:spLocks noGrp="1"/>
          </p:cNvSpPr>
          <p:nvPr>
            <p:ph type="sldNum" sz="quarter" idx="12"/>
          </p:nvPr>
        </p:nvSpPr>
        <p:spPr/>
        <p:txBody>
          <a:bodyPr/>
          <a:lstStyle/>
          <a:p>
            <a:fld id="{88E95365-5ACF-4E9F-9EB7-26078C009F5D}" type="slidenum">
              <a:rPr lang="en-US" smtClean="0"/>
              <a:t>‹#›</a:t>
            </a:fld>
            <a:endParaRPr lang="en-US" dirty="0"/>
          </a:p>
        </p:txBody>
      </p:sp>
    </p:spTree>
    <p:extLst>
      <p:ext uri="{BB962C8B-B14F-4D97-AF65-F5344CB8AC3E}">
        <p14:creationId xmlns:p14="http://schemas.microsoft.com/office/powerpoint/2010/main" val="7170264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PNRI Default" type="title">
  <p:cSld name="CPNRI Default">
    <p:spTree>
      <p:nvGrpSpPr>
        <p:cNvPr id="1" name="Shape 10"/>
        <p:cNvGrpSpPr/>
        <p:nvPr/>
      </p:nvGrpSpPr>
      <p:grpSpPr>
        <a:xfrm>
          <a:off x="0" y="0"/>
          <a:ext cx="0" cy="0"/>
          <a:chOff x="0" y="0"/>
          <a:chExt cx="0" cy="0"/>
        </a:xfrm>
      </p:grpSpPr>
      <p:sp>
        <p:nvSpPr>
          <p:cNvPr id="11" name="Google Shape;11;p22"/>
          <p:cNvSpPr/>
          <p:nvPr/>
        </p:nvSpPr>
        <p:spPr>
          <a:xfrm>
            <a:off x="2033067" y="896808"/>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txBody>
          <a:bodyPr/>
          <a:lstStyle/>
          <a:p>
            <a:endParaRPr lang="en-US" sz="2400" dirty="0"/>
          </a:p>
        </p:txBody>
      </p:sp>
      <p:sp>
        <p:nvSpPr>
          <p:cNvPr id="12" name="Google Shape;12;p22"/>
          <p:cNvSpPr/>
          <p:nvPr/>
        </p:nvSpPr>
        <p:spPr>
          <a:xfrm rot="10800000">
            <a:off x="8716751" y="4457234"/>
            <a:ext cx="1442167" cy="1499933"/>
          </a:xfrm>
          <a:custGeom>
            <a:avLst/>
            <a:gdLst/>
            <a:ahLst/>
            <a:cxnLst/>
            <a:rect l="l" t="t" r="r" b="b"/>
            <a:pathLst>
              <a:path w="43265" h="44998" extrusionOk="0">
                <a:moveTo>
                  <a:pt x="0" y="44998"/>
                </a:moveTo>
                <a:lnTo>
                  <a:pt x="0" y="0"/>
                </a:lnTo>
                <a:lnTo>
                  <a:pt x="43265" y="0"/>
                </a:lnTo>
              </a:path>
            </a:pathLst>
          </a:custGeom>
          <a:noFill/>
          <a:ln w="28575" cap="flat" cmpd="sng">
            <a:solidFill>
              <a:schemeClr val="accent5"/>
            </a:solidFill>
            <a:prstDash val="solid"/>
            <a:miter lim="8000"/>
            <a:headEnd type="none" w="sm" len="sm"/>
            <a:tailEnd type="none" w="sm" len="sm"/>
          </a:ln>
        </p:spPr>
        <p:txBody>
          <a:bodyPr/>
          <a:lstStyle/>
          <a:p>
            <a:endParaRPr lang="en-US" sz="2400" dirty="0"/>
          </a:p>
        </p:txBody>
      </p:sp>
      <p:cxnSp>
        <p:nvCxnSpPr>
          <p:cNvPr id="13" name="Google Shape;13;p22"/>
          <p:cNvCxnSpPr/>
          <p:nvPr/>
        </p:nvCxnSpPr>
        <p:spPr>
          <a:xfrm>
            <a:off x="5812803" y="3756619"/>
            <a:ext cx="566400" cy="0"/>
          </a:xfrm>
          <a:prstGeom prst="straightConnector1">
            <a:avLst/>
          </a:prstGeom>
          <a:noFill/>
          <a:ln w="38100" cap="flat" cmpd="sng">
            <a:solidFill>
              <a:schemeClr val="accent4"/>
            </a:solidFill>
            <a:prstDash val="solid"/>
            <a:round/>
            <a:headEnd type="none" w="sm" len="sm"/>
            <a:tailEnd type="none" w="sm" len="sm"/>
          </a:ln>
        </p:spPr>
      </p:cxnSp>
      <p:sp>
        <p:nvSpPr>
          <p:cNvPr id="14" name="Google Shape;14;p22"/>
          <p:cNvSpPr txBox="1">
            <a:spLocks noGrp="1"/>
          </p:cNvSpPr>
          <p:nvPr>
            <p:ph type="ctrTitle"/>
          </p:nvPr>
        </p:nvSpPr>
        <p:spPr>
          <a:xfrm>
            <a:off x="2240403" y="1585233"/>
            <a:ext cx="7711200" cy="19432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000"/>
              <a:buNone/>
              <a:defRPr sz="5333"/>
            </a:lvl1pPr>
            <a:lvl2pPr lvl="1" algn="ctr">
              <a:lnSpc>
                <a:spcPct val="100000"/>
              </a:lnSpc>
              <a:spcBef>
                <a:spcPts val="0"/>
              </a:spcBef>
              <a:spcAft>
                <a:spcPts val="0"/>
              </a:spcAft>
              <a:buSzPts val="4000"/>
              <a:buNone/>
              <a:defRPr sz="5333"/>
            </a:lvl2pPr>
            <a:lvl3pPr lvl="2" algn="ctr">
              <a:lnSpc>
                <a:spcPct val="100000"/>
              </a:lnSpc>
              <a:spcBef>
                <a:spcPts val="0"/>
              </a:spcBef>
              <a:spcAft>
                <a:spcPts val="0"/>
              </a:spcAft>
              <a:buSzPts val="4000"/>
              <a:buNone/>
              <a:defRPr sz="5333"/>
            </a:lvl3pPr>
            <a:lvl4pPr lvl="3" algn="ctr">
              <a:lnSpc>
                <a:spcPct val="100000"/>
              </a:lnSpc>
              <a:spcBef>
                <a:spcPts val="0"/>
              </a:spcBef>
              <a:spcAft>
                <a:spcPts val="0"/>
              </a:spcAft>
              <a:buSzPts val="4000"/>
              <a:buNone/>
              <a:defRPr sz="5333"/>
            </a:lvl4pPr>
            <a:lvl5pPr lvl="4" algn="ctr">
              <a:lnSpc>
                <a:spcPct val="100000"/>
              </a:lnSpc>
              <a:spcBef>
                <a:spcPts val="0"/>
              </a:spcBef>
              <a:spcAft>
                <a:spcPts val="0"/>
              </a:spcAft>
              <a:buSzPts val="4000"/>
              <a:buNone/>
              <a:defRPr sz="5333"/>
            </a:lvl5pPr>
            <a:lvl6pPr lvl="5" algn="ctr">
              <a:lnSpc>
                <a:spcPct val="100000"/>
              </a:lnSpc>
              <a:spcBef>
                <a:spcPts val="0"/>
              </a:spcBef>
              <a:spcAft>
                <a:spcPts val="0"/>
              </a:spcAft>
              <a:buSzPts val="4000"/>
              <a:buNone/>
              <a:defRPr sz="5333"/>
            </a:lvl6pPr>
            <a:lvl7pPr lvl="6" algn="ctr">
              <a:lnSpc>
                <a:spcPct val="100000"/>
              </a:lnSpc>
              <a:spcBef>
                <a:spcPts val="0"/>
              </a:spcBef>
              <a:spcAft>
                <a:spcPts val="0"/>
              </a:spcAft>
              <a:buSzPts val="4000"/>
              <a:buNone/>
              <a:defRPr sz="5333"/>
            </a:lvl7pPr>
            <a:lvl8pPr lvl="7" algn="ctr">
              <a:lnSpc>
                <a:spcPct val="100000"/>
              </a:lnSpc>
              <a:spcBef>
                <a:spcPts val="0"/>
              </a:spcBef>
              <a:spcAft>
                <a:spcPts val="0"/>
              </a:spcAft>
              <a:buSzPts val="4000"/>
              <a:buNone/>
              <a:defRPr sz="5333"/>
            </a:lvl8pPr>
            <a:lvl9pPr lvl="8" algn="ctr">
              <a:lnSpc>
                <a:spcPct val="100000"/>
              </a:lnSpc>
              <a:spcBef>
                <a:spcPts val="0"/>
              </a:spcBef>
              <a:spcAft>
                <a:spcPts val="0"/>
              </a:spcAft>
              <a:buSzPts val="4000"/>
              <a:buNone/>
              <a:defRPr sz="5333"/>
            </a:lvl9pPr>
          </a:lstStyle>
          <a:p>
            <a:endParaRPr dirty="0"/>
          </a:p>
        </p:txBody>
      </p:sp>
      <p:sp>
        <p:nvSpPr>
          <p:cNvPr id="15" name="Google Shape;15;p22"/>
          <p:cNvSpPr txBox="1">
            <a:spLocks noGrp="1"/>
          </p:cNvSpPr>
          <p:nvPr>
            <p:ph type="subTitle" idx="1"/>
          </p:nvPr>
        </p:nvSpPr>
        <p:spPr>
          <a:xfrm>
            <a:off x="2240403" y="4065933"/>
            <a:ext cx="7711200" cy="12120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3200">
                <a:solidFill>
                  <a:schemeClr val="accent5"/>
                </a:solidFill>
                <a:latin typeface="Roboto Slab"/>
                <a:ea typeface="Roboto Slab"/>
                <a:cs typeface="Roboto Slab"/>
                <a:sym typeface="Roboto Slab"/>
              </a:defRPr>
            </a:lvl9pPr>
          </a:lstStyle>
          <a:p>
            <a:endParaRPr dirty="0"/>
          </a:p>
        </p:txBody>
      </p:sp>
      <p:sp>
        <p:nvSpPr>
          <p:cNvPr id="16" name="Google Shape;16;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410853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7"/>
        <p:cNvGrpSpPr/>
        <p:nvPr/>
      </p:nvGrpSpPr>
      <p:grpSpPr>
        <a:xfrm>
          <a:off x="0" y="0"/>
          <a:ext cx="0" cy="0"/>
          <a:chOff x="0" y="0"/>
          <a:chExt cx="0" cy="0"/>
        </a:xfrm>
      </p:grpSpPr>
      <p:cxnSp>
        <p:nvCxnSpPr>
          <p:cNvPr id="28" name="Google Shape;28;p27"/>
          <p:cNvCxnSpPr/>
          <p:nvPr/>
        </p:nvCxnSpPr>
        <p:spPr>
          <a:xfrm>
            <a:off x="652291" y="1883036"/>
            <a:ext cx="442000" cy="0"/>
          </a:xfrm>
          <a:prstGeom prst="straightConnector1">
            <a:avLst/>
          </a:prstGeom>
          <a:noFill/>
          <a:ln w="38100" cap="flat" cmpd="sng">
            <a:solidFill>
              <a:schemeClr val="accent4"/>
            </a:solidFill>
            <a:prstDash val="solid"/>
            <a:round/>
            <a:headEnd type="none" w="sm" len="sm"/>
            <a:tailEnd type="none" w="sm" len="sm"/>
          </a:ln>
        </p:spPr>
      </p:cxnSp>
      <p:sp>
        <p:nvSpPr>
          <p:cNvPr id="29" name="Google Shape;29;p27"/>
          <p:cNvSpPr txBox="1">
            <a:spLocks noGrp="1"/>
          </p:cNvSpPr>
          <p:nvPr>
            <p:ph type="title"/>
          </p:nvPr>
        </p:nvSpPr>
        <p:spPr>
          <a:xfrm>
            <a:off x="517200" y="740800"/>
            <a:ext cx="3744000" cy="10076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dirty="0"/>
          </a:p>
        </p:txBody>
      </p:sp>
      <p:sp>
        <p:nvSpPr>
          <p:cNvPr id="30" name="Google Shape;30;p27"/>
          <p:cNvSpPr txBox="1">
            <a:spLocks noGrp="1"/>
          </p:cNvSpPr>
          <p:nvPr>
            <p:ph type="body" idx="1"/>
          </p:nvPr>
        </p:nvSpPr>
        <p:spPr>
          <a:xfrm>
            <a:off x="517200" y="2125367"/>
            <a:ext cx="3744000" cy="3574800"/>
          </a:xfrm>
          <a:prstGeom prst="rect">
            <a:avLst/>
          </a:prstGeom>
          <a:noFill/>
          <a:ln>
            <a:noFill/>
          </a:ln>
        </p:spPr>
        <p:txBody>
          <a:bodyPr spcFirstLastPara="1" wrap="square" lIns="91425" tIns="91425" rIns="91425" bIns="91425" anchor="t" anchorCtr="0">
            <a:normAutofit/>
          </a:bodyPr>
          <a:lstStyle>
            <a:lvl1pPr marL="609585" lvl="0" indent="-406390" algn="l">
              <a:lnSpc>
                <a:spcPct val="115000"/>
              </a:lnSpc>
              <a:spcBef>
                <a:spcPts val="0"/>
              </a:spcBef>
              <a:spcAft>
                <a:spcPts val="0"/>
              </a:spcAft>
              <a:buSzPts val="1200"/>
              <a:buChar char="●"/>
              <a:defRPr sz="1600"/>
            </a:lvl1pPr>
            <a:lvl2pPr marL="1219170" lvl="1" indent="-406390" algn="l">
              <a:lnSpc>
                <a:spcPct val="115000"/>
              </a:lnSpc>
              <a:spcBef>
                <a:spcPts val="0"/>
              </a:spcBef>
              <a:spcAft>
                <a:spcPts val="0"/>
              </a:spcAft>
              <a:buSzPts val="1200"/>
              <a:buChar char="○"/>
              <a:defRPr sz="1600"/>
            </a:lvl2pPr>
            <a:lvl3pPr marL="1828754" lvl="2" indent="-406390" algn="l">
              <a:lnSpc>
                <a:spcPct val="115000"/>
              </a:lnSpc>
              <a:spcBef>
                <a:spcPts val="0"/>
              </a:spcBef>
              <a:spcAft>
                <a:spcPts val="0"/>
              </a:spcAft>
              <a:buSzPts val="1200"/>
              <a:buChar char="■"/>
              <a:defRPr sz="1600"/>
            </a:lvl3pPr>
            <a:lvl4pPr marL="2438339" lvl="3" indent="-406390" algn="l">
              <a:lnSpc>
                <a:spcPct val="115000"/>
              </a:lnSpc>
              <a:spcBef>
                <a:spcPts val="0"/>
              </a:spcBef>
              <a:spcAft>
                <a:spcPts val="0"/>
              </a:spcAft>
              <a:buSzPts val="1200"/>
              <a:buChar char="●"/>
              <a:defRPr sz="1600"/>
            </a:lvl4pPr>
            <a:lvl5pPr marL="3047924" lvl="4" indent="-406390" algn="l">
              <a:lnSpc>
                <a:spcPct val="115000"/>
              </a:lnSpc>
              <a:spcBef>
                <a:spcPts val="0"/>
              </a:spcBef>
              <a:spcAft>
                <a:spcPts val="0"/>
              </a:spcAft>
              <a:buSzPts val="1200"/>
              <a:buChar char="○"/>
              <a:defRPr sz="1600"/>
            </a:lvl5pPr>
            <a:lvl6pPr marL="3657509" lvl="5" indent="-406390" algn="l">
              <a:lnSpc>
                <a:spcPct val="115000"/>
              </a:lnSpc>
              <a:spcBef>
                <a:spcPts val="0"/>
              </a:spcBef>
              <a:spcAft>
                <a:spcPts val="0"/>
              </a:spcAft>
              <a:buSzPts val="1200"/>
              <a:buChar char="■"/>
              <a:defRPr sz="1600"/>
            </a:lvl6pPr>
            <a:lvl7pPr marL="4267093" lvl="6" indent="-406390" algn="l">
              <a:lnSpc>
                <a:spcPct val="115000"/>
              </a:lnSpc>
              <a:spcBef>
                <a:spcPts val="0"/>
              </a:spcBef>
              <a:spcAft>
                <a:spcPts val="0"/>
              </a:spcAft>
              <a:buSzPts val="1200"/>
              <a:buChar char="●"/>
              <a:defRPr sz="1600"/>
            </a:lvl7pPr>
            <a:lvl8pPr marL="4876678" lvl="7" indent="-406390" algn="l">
              <a:lnSpc>
                <a:spcPct val="115000"/>
              </a:lnSpc>
              <a:spcBef>
                <a:spcPts val="0"/>
              </a:spcBef>
              <a:spcAft>
                <a:spcPts val="0"/>
              </a:spcAft>
              <a:buSzPts val="1200"/>
              <a:buChar char="○"/>
              <a:defRPr sz="1600"/>
            </a:lvl8pPr>
            <a:lvl9pPr marL="5486263" lvl="8" indent="-406390" algn="l">
              <a:lnSpc>
                <a:spcPct val="115000"/>
              </a:lnSpc>
              <a:spcBef>
                <a:spcPts val="0"/>
              </a:spcBef>
              <a:spcAft>
                <a:spcPts val="0"/>
              </a:spcAft>
              <a:buSzPts val="1200"/>
              <a:buChar char="■"/>
              <a:defRPr sz="1600"/>
            </a:lvl9pPr>
          </a:lstStyle>
          <a:p>
            <a:endParaRPr dirty="0"/>
          </a:p>
        </p:txBody>
      </p:sp>
      <p:sp>
        <p:nvSpPr>
          <p:cNvPr id="31" name="Google Shape;31;p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3744568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61DF33E-BEEB-7573-9B5C-E079AD98C318}"/>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4160361" y="1495327"/>
            <a:ext cx="8031640" cy="5362673"/>
          </a:xfrm>
          <a:prstGeom prst="rect">
            <a:avLst/>
          </a:prstGeom>
        </p:spPr>
      </p:pic>
      <p:pic>
        <p:nvPicPr>
          <p:cNvPr id="26" name="Picture 25" descr="A picture containing rain, web, dark&#10;&#10;AI-generated content may be incorrect.">
            <a:extLst>
              <a:ext uri="{FF2B5EF4-FFF2-40B4-BE49-F238E27FC236}">
                <a16:creationId xmlns:a16="http://schemas.microsoft.com/office/drawing/2014/main" id="{FDE558AD-DFE9-9A8C-435E-E857735B2D07}"/>
              </a:ext>
            </a:extLst>
          </p:cNvPr>
          <p:cNvPicPr>
            <a:picLocks noChangeAspect="1"/>
          </p:cNvPicPr>
          <p:nvPr userDrawn="1"/>
        </p:nvPicPr>
        <p:blipFill>
          <a:blip r:embed="rId3" cstate="print">
            <a:alphaModFix amt="5000"/>
            <a:extLst>
              <a:ext uri="{28A0092B-C50C-407E-A947-70E740481C1C}">
                <a14:useLocalDpi xmlns:a14="http://schemas.microsoft.com/office/drawing/2010/main"/>
              </a:ext>
            </a:extLst>
          </a:blip>
          <a:stretch>
            <a:fillRect/>
          </a:stretch>
        </p:blipFill>
        <p:spPr>
          <a:xfrm>
            <a:off x="-1" y="0"/>
            <a:ext cx="12202841" cy="6858000"/>
          </a:xfrm>
          <a:prstGeom prst="rect">
            <a:avLst/>
          </a:prstGeom>
        </p:spPr>
      </p:pic>
      <p:sp>
        <p:nvSpPr>
          <p:cNvPr id="2" name="Title 1">
            <a:extLst>
              <a:ext uri="{FF2B5EF4-FFF2-40B4-BE49-F238E27FC236}">
                <a16:creationId xmlns:a16="http://schemas.microsoft.com/office/drawing/2014/main" id="{A4F897F8-2D9A-6026-B711-0BD81B65A0A3}"/>
              </a:ext>
            </a:extLst>
          </p:cNvPr>
          <p:cNvSpPr>
            <a:spLocks noGrp="1"/>
          </p:cNvSpPr>
          <p:nvPr>
            <p:ph type="ctrTitle" hasCustomPrompt="1"/>
          </p:nvPr>
        </p:nvSpPr>
        <p:spPr>
          <a:xfrm>
            <a:off x="578177" y="1122362"/>
            <a:ext cx="11035643" cy="2987725"/>
          </a:xfrm>
        </p:spPr>
        <p:txBody>
          <a:bodyPr anchor="b"/>
          <a:lstStyle>
            <a:lvl1pPr algn="l">
              <a:defRPr sz="6000">
                <a:solidFill>
                  <a:srgbClr val="132742"/>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2191008A-F80F-7050-F404-750C31C763D1}"/>
              </a:ext>
            </a:extLst>
          </p:cNvPr>
          <p:cNvSpPr>
            <a:spLocks noGrp="1"/>
          </p:cNvSpPr>
          <p:nvPr>
            <p:ph type="dt" sz="half" idx="10"/>
          </p:nvPr>
        </p:nvSpPr>
        <p:spPr/>
        <p:txBody>
          <a:bodyPr/>
          <a:lstStyle/>
          <a:p>
            <a:fld id="{6DED0AA7-C004-48B6-AE70-B8E7A068D87B}" type="datetimeFigureOut">
              <a:rPr lang="en-US" smtClean="0"/>
              <a:pPr/>
              <a:t>6/4/2026</a:t>
            </a:fld>
            <a:r>
              <a:rPr lang="en-US" dirty="0"/>
              <a:t>  |  </a:t>
            </a:r>
            <a:fld id="{85E2D9C6-2F27-46AF-AE5F-FF287D861AEA}" type="slidenum">
              <a:rPr lang="en-US" smtClean="0"/>
              <a:pPr/>
              <a:t>‹#›</a:t>
            </a:fld>
            <a:endParaRPr lang="en-US" dirty="0"/>
          </a:p>
        </p:txBody>
      </p:sp>
      <p:sp>
        <p:nvSpPr>
          <p:cNvPr id="5" name="Footer Placeholder 4">
            <a:extLst>
              <a:ext uri="{FF2B5EF4-FFF2-40B4-BE49-F238E27FC236}">
                <a16:creationId xmlns:a16="http://schemas.microsoft.com/office/drawing/2014/main" id="{7827D0B8-C169-457C-3A5E-9526928A2E6A}"/>
              </a:ext>
            </a:extLst>
          </p:cNvPr>
          <p:cNvSpPr>
            <a:spLocks noGrp="1"/>
          </p:cNvSpPr>
          <p:nvPr>
            <p:ph type="ftr" sz="quarter" idx="11"/>
          </p:nvPr>
        </p:nvSpPr>
        <p:spPr/>
        <p:txBody>
          <a:bodyPr/>
          <a:lstStyle/>
          <a:p>
            <a:endParaRPr lang="en-US" dirty="0"/>
          </a:p>
        </p:txBody>
      </p:sp>
      <p:pic>
        <p:nvPicPr>
          <p:cNvPr id="14" name="Picture 13" descr="Graphical user interface, text&#10;&#10;AI-generated content may be incorrect.">
            <a:extLst>
              <a:ext uri="{FF2B5EF4-FFF2-40B4-BE49-F238E27FC236}">
                <a16:creationId xmlns:a16="http://schemas.microsoft.com/office/drawing/2014/main" id="{B0E4AC9A-3A68-1C7E-6CF3-028A25623F1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8178" y="5681616"/>
            <a:ext cx="2469822" cy="719913"/>
          </a:xfrm>
          <a:prstGeom prst="rect">
            <a:avLst/>
          </a:prstGeom>
        </p:spPr>
      </p:pic>
      <p:sp>
        <p:nvSpPr>
          <p:cNvPr id="15" name="Rectangle: Rounded Corners 14">
            <a:extLst>
              <a:ext uri="{FF2B5EF4-FFF2-40B4-BE49-F238E27FC236}">
                <a16:creationId xmlns:a16="http://schemas.microsoft.com/office/drawing/2014/main" id="{929254BF-56E4-9EAE-7807-6389D9322784}"/>
              </a:ext>
            </a:extLst>
          </p:cNvPr>
          <p:cNvSpPr/>
          <p:nvPr userDrawn="1"/>
        </p:nvSpPr>
        <p:spPr>
          <a:xfrm>
            <a:off x="578178" y="5253816"/>
            <a:ext cx="11613822" cy="27432"/>
          </a:xfrm>
          <a:prstGeom prst="roundRect">
            <a:avLst/>
          </a:prstGeom>
          <a:gradFill flip="none" rotWithShape="1">
            <a:gsLst>
              <a:gs pos="70000">
                <a:srgbClr val="E0E0E0"/>
              </a:gs>
              <a:gs pos="35000">
                <a:srgbClr val="EE3524"/>
              </a:gs>
              <a:gs pos="0">
                <a:srgbClr val="1B365D"/>
              </a:gs>
              <a:gs pos="100000">
                <a:srgbClr val="EEEEE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a:extLst>
              <a:ext uri="{FF2B5EF4-FFF2-40B4-BE49-F238E27FC236}">
                <a16:creationId xmlns:a16="http://schemas.microsoft.com/office/drawing/2014/main" id="{423359E5-097A-914D-B274-EA46EBC82EFB}"/>
              </a:ext>
            </a:extLst>
          </p:cNvPr>
          <p:cNvSpPr>
            <a:spLocks noGrp="1"/>
          </p:cNvSpPr>
          <p:nvPr>
            <p:ph type="subTitle" idx="1"/>
          </p:nvPr>
        </p:nvSpPr>
        <p:spPr>
          <a:xfrm>
            <a:off x="578178" y="4222360"/>
            <a:ext cx="11035644" cy="949161"/>
          </a:xfrm>
        </p:spPr>
        <p:txBody>
          <a:bodyPr/>
          <a:lstStyle>
            <a:lvl1pPr marL="0" indent="0" algn="l">
              <a:buNone/>
              <a:defRPr sz="2400">
                <a:solidFill>
                  <a:srgbClr val="3D3E40"/>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9" name="Picture 18" descr="A picture containing ruin, column, colonnade&#10;&#10;AI-generated content may be incorrect.">
            <a:extLst>
              <a:ext uri="{FF2B5EF4-FFF2-40B4-BE49-F238E27FC236}">
                <a16:creationId xmlns:a16="http://schemas.microsoft.com/office/drawing/2014/main" id="{90F32AC3-3C5A-CA2F-7F23-527AEB51389B}"/>
              </a:ext>
            </a:extLst>
          </p:cNvPr>
          <p:cNvPicPr>
            <a:picLocks noChangeAspect="1"/>
          </p:cNvPicPr>
          <p:nvPr userDrawn="1"/>
        </p:nvPicPr>
        <p:blipFill>
          <a:blip r:embed="rId5" cstate="print">
            <a:extLst>
              <a:ext uri="{28A0092B-C50C-407E-A947-70E740481C1C}">
                <a14:useLocalDpi xmlns:a14="http://schemas.microsoft.com/office/drawing/2010/main"/>
              </a:ext>
            </a:extLst>
          </a:blip>
          <a:srcRect/>
          <a:stretch/>
        </p:blipFill>
        <p:spPr>
          <a:xfrm>
            <a:off x="8164543" y="5246378"/>
            <a:ext cx="792720" cy="45719"/>
          </a:xfrm>
          <a:prstGeom prst="rect">
            <a:avLst/>
          </a:prstGeom>
        </p:spPr>
      </p:pic>
      <p:pic>
        <p:nvPicPr>
          <p:cNvPr id="20" name="Picture 19" descr="A picture containing ruin, column, colonnade&#10;&#10;AI-generated content may be incorrect.">
            <a:extLst>
              <a:ext uri="{FF2B5EF4-FFF2-40B4-BE49-F238E27FC236}">
                <a16:creationId xmlns:a16="http://schemas.microsoft.com/office/drawing/2014/main" id="{33F4D247-F70A-6D5F-DE24-2259E6FC61FA}"/>
              </a:ext>
            </a:extLst>
          </p:cNvPr>
          <p:cNvPicPr>
            <a:picLocks noChangeAspect="1"/>
          </p:cNvPicPr>
          <p:nvPr userDrawn="1"/>
        </p:nvPicPr>
        <p:blipFill>
          <a:blip r:embed="rId6" cstate="print">
            <a:extLst>
              <a:ext uri="{28A0092B-C50C-407E-A947-70E740481C1C}">
                <a14:useLocalDpi xmlns:a14="http://schemas.microsoft.com/office/drawing/2010/main"/>
              </a:ext>
            </a:extLst>
          </a:blip>
          <a:srcRect/>
          <a:stretch/>
        </p:blipFill>
        <p:spPr>
          <a:xfrm>
            <a:off x="11410121" y="5246379"/>
            <a:ext cx="792720" cy="45719"/>
          </a:xfrm>
          <a:prstGeom prst="rect">
            <a:avLst/>
          </a:prstGeom>
        </p:spPr>
      </p:pic>
    </p:spTree>
    <p:extLst>
      <p:ext uri="{BB962C8B-B14F-4D97-AF65-F5344CB8AC3E}">
        <p14:creationId xmlns:p14="http://schemas.microsoft.com/office/powerpoint/2010/main" val="35852146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13274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1429C4A-5897-5C5D-371A-7DF30171698E}"/>
              </a:ext>
            </a:extLst>
          </p:cNvPr>
          <p:cNvSpPr/>
          <p:nvPr userDrawn="1"/>
        </p:nvSpPr>
        <p:spPr>
          <a:xfrm>
            <a:off x="0" y="0"/>
            <a:ext cx="12192000" cy="1523968"/>
          </a:xfrm>
          <a:prstGeom prst="rect">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p>
        </p:txBody>
      </p:sp>
      <p:sp>
        <p:nvSpPr>
          <p:cNvPr id="2" name="Title 1">
            <a:extLst>
              <a:ext uri="{FF2B5EF4-FFF2-40B4-BE49-F238E27FC236}">
                <a16:creationId xmlns:a16="http://schemas.microsoft.com/office/drawing/2014/main" id="{F03549E5-0AF8-F3A4-4556-1A406FAF4C29}"/>
              </a:ext>
            </a:extLst>
          </p:cNvPr>
          <p:cNvSpPr>
            <a:spLocks noGrp="1"/>
          </p:cNvSpPr>
          <p:nvPr>
            <p:ph type="title" hasCustomPrompt="1"/>
          </p:nvPr>
        </p:nvSpPr>
        <p:spPr>
          <a:xfrm>
            <a:off x="838200" y="257158"/>
            <a:ext cx="10515600" cy="1009651"/>
          </a:xfrm>
        </p:spPr>
        <p:txBody>
          <a:bodyPr/>
          <a:lstStyle>
            <a:lvl1pPr>
              <a:defRPr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26FB061E-C6A5-4096-5945-EB9AA1AB1BE1}"/>
              </a:ext>
            </a:extLst>
          </p:cNvPr>
          <p:cNvSpPr>
            <a:spLocks noGrp="1"/>
          </p:cNvSpPr>
          <p:nvPr>
            <p:ph idx="1"/>
          </p:nvPr>
        </p:nvSpPr>
        <p:spPr>
          <a:xfrm>
            <a:off x="838200" y="1753541"/>
            <a:ext cx="10515600" cy="4273517"/>
          </a:xfrm>
        </p:spPr>
        <p:txBody>
          <a:bodyPr>
            <a:normAutofit/>
          </a:bodyPr>
          <a:lstStyle>
            <a:lvl1pPr>
              <a:defRPr sz="20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a:defRPr sz="20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a:defRPr sz="20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a:defRPr sz="20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a:defRPr sz="20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BC886EB1-5985-C9D8-D408-203B04CD291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16763" y="6256632"/>
            <a:ext cx="1606119" cy="461528"/>
          </a:xfrm>
          <a:prstGeom prst="rect">
            <a:avLst/>
          </a:prstGeom>
        </p:spPr>
      </p:pic>
      <p:sp>
        <p:nvSpPr>
          <p:cNvPr id="9" name="Rectangle 8">
            <a:extLst>
              <a:ext uri="{FF2B5EF4-FFF2-40B4-BE49-F238E27FC236}">
                <a16:creationId xmlns:a16="http://schemas.microsoft.com/office/drawing/2014/main" id="{D024BA06-6C2F-1B4A-E47A-F7D4827A7FE5}"/>
              </a:ext>
            </a:extLst>
          </p:cNvPr>
          <p:cNvSpPr/>
          <p:nvPr userDrawn="1"/>
        </p:nvSpPr>
        <p:spPr>
          <a:xfrm>
            <a:off x="0" y="1495685"/>
            <a:ext cx="12192000" cy="27432"/>
          </a:xfrm>
          <a:prstGeom prst="rect">
            <a:avLst/>
          </a:prstGeom>
          <a:gradFill flip="none" rotWithShape="1">
            <a:gsLst>
              <a:gs pos="70000">
                <a:srgbClr val="E0E0E0"/>
              </a:gs>
              <a:gs pos="35000">
                <a:srgbClr val="EE3524"/>
              </a:gs>
              <a:gs pos="0">
                <a:srgbClr val="1B365D"/>
              </a:gs>
              <a:gs pos="100000">
                <a:srgbClr val="EEEEEE"/>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93181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ransition Slid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4EC447-3F90-2EB5-C88C-D26F2DF6A5D3}"/>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819150" y="3111499"/>
            <a:ext cx="6445250" cy="1549401"/>
          </a:xfrm>
          <a:prstGeom prst="rect">
            <a:avLst/>
          </a:prstGeom>
        </p:spPr>
        <p:txBody>
          <a:bodyPr lIns="0" tIns="0" rIns="0" bIns="0"/>
          <a:lstStyle>
            <a:lvl1pPr marL="0" indent="0">
              <a:spcBef>
                <a:spcPts val="0"/>
              </a:spcBef>
              <a:buNone/>
              <a:defRPr sz="36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a:t>
            </a:r>
          </a:p>
        </p:txBody>
      </p:sp>
      <p:sp>
        <p:nvSpPr>
          <p:cNvPr id="5" name="Text Placeholder 5">
            <a:extLst>
              <a:ext uri="{FF2B5EF4-FFF2-40B4-BE49-F238E27FC236}">
                <a16:creationId xmlns:a16="http://schemas.microsoft.com/office/drawing/2014/main" id="{100B7C08-DF1B-B246-B499-73343E7CAF6F}"/>
              </a:ext>
            </a:extLst>
          </p:cNvPr>
          <p:cNvSpPr>
            <a:spLocks noGrp="1"/>
          </p:cNvSpPr>
          <p:nvPr>
            <p:ph type="body" sz="quarter" idx="10" hasCustomPrompt="1"/>
          </p:nvPr>
        </p:nvSpPr>
        <p:spPr>
          <a:xfrm>
            <a:off x="819149" y="1595438"/>
            <a:ext cx="6445249" cy="1516061"/>
          </a:xfrm>
          <a:prstGeom prst="rect">
            <a:avLst/>
          </a:prstGeom>
        </p:spPr>
        <p:txBody>
          <a:bodyPr lIns="0" tIns="0" rIns="0" bIns="0"/>
          <a:lstStyle>
            <a:lvl1pPr marL="0" indent="0">
              <a:spcBef>
                <a:spcPts val="0"/>
              </a:spcBef>
              <a:buFontTx/>
              <a:buNone/>
              <a:defRPr sz="5400" b="1" i="0">
                <a:solidFill>
                  <a:schemeClr val="bg1"/>
                </a:solidFill>
                <a:latin typeface="Arial" panose="020B0604020202020204" pitchFamily="34" charset="0"/>
                <a:ea typeface="Source Serif Pro" panose="02040603050405020204" pitchFamily="18" charset="0"/>
                <a:cs typeface="Arial" panose="020B0604020202020204" pitchFamily="34"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pic>
        <p:nvPicPr>
          <p:cNvPr id="4" name="Picture 3">
            <a:extLst>
              <a:ext uri="{FF2B5EF4-FFF2-40B4-BE49-F238E27FC236}">
                <a16:creationId xmlns:a16="http://schemas.microsoft.com/office/drawing/2014/main" id="{2D161442-06A7-322C-61DC-7EC0ECC9B685}"/>
              </a:ext>
            </a:extLst>
          </p:cNvPr>
          <p:cNvPicPr>
            <a:picLocks noChangeAspect="1"/>
          </p:cNvPicPr>
          <p:nvPr userDrawn="1"/>
        </p:nvPicPr>
        <p:blipFill>
          <a:blip r:embed="rId2"/>
          <a:stretch>
            <a:fillRect/>
          </a:stretch>
        </p:blipFill>
        <p:spPr>
          <a:xfrm flipH="1" flipV="1">
            <a:off x="10368166" y="0"/>
            <a:ext cx="1823834" cy="1516062"/>
          </a:xfrm>
          <a:prstGeom prst="rect">
            <a:avLst/>
          </a:prstGeom>
        </p:spPr>
      </p:pic>
    </p:spTree>
    <p:extLst>
      <p:ext uri="{BB962C8B-B14F-4D97-AF65-F5344CB8AC3E}">
        <p14:creationId xmlns:p14="http://schemas.microsoft.com/office/powerpoint/2010/main" val="4878573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05492"/>
                </a:solidFill>
                <a:latin typeface="Arial" panose="020B0604020202020204" pitchFamily="34"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05492"/>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pic>
        <p:nvPicPr>
          <p:cNvPr id="2" name="Picture 1" descr="Blue text on a white background&#10;&#10;Description automatically generated">
            <a:extLst>
              <a:ext uri="{FF2B5EF4-FFF2-40B4-BE49-F238E27FC236}">
                <a16:creationId xmlns:a16="http://schemas.microsoft.com/office/drawing/2014/main" id="{BDACC15F-086C-C1C9-B973-A2FB9A3312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65361" y="102204"/>
            <a:ext cx="356066" cy="364895"/>
          </a:xfrm>
          <a:prstGeom prst="rect">
            <a:avLst/>
          </a:prstGeom>
        </p:spPr>
      </p:pic>
      <p:pic>
        <p:nvPicPr>
          <p:cNvPr id="5" name="Picture 4">
            <a:extLst>
              <a:ext uri="{FF2B5EF4-FFF2-40B4-BE49-F238E27FC236}">
                <a16:creationId xmlns:a16="http://schemas.microsoft.com/office/drawing/2014/main" id="{E75D4E70-15D9-C798-5E7F-83E321294AC1}"/>
              </a:ext>
            </a:extLst>
          </p:cNvPr>
          <p:cNvPicPr>
            <a:picLocks noChangeAspect="1"/>
          </p:cNvPicPr>
          <p:nvPr userDrawn="1"/>
        </p:nvPicPr>
        <p:blipFill>
          <a:blip r:embed="rId3"/>
          <a:stretch>
            <a:fillRect/>
          </a:stretch>
        </p:blipFill>
        <p:spPr>
          <a:xfrm>
            <a:off x="0" y="4661485"/>
            <a:ext cx="2663954" cy="2214412"/>
          </a:xfrm>
          <a:prstGeom prst="rect">
            <a:avLst/>
          </a:prstGeom>
        </p:spPr>
      </p:pic>
    </p:spTree>
    <p:extLst>
      <p:ext uri="{BB962C8B-B14F-4D97-AF65-F5344CB8AC3E}">
        <p14:creationId xmlns:p14="http://schemas.microsoft.com/office/powerpoint/2010/main" val="39194892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raphic + Text">
    <p:spTree>
      <p:nvGrpSpPr>
        <p:cNvPr id="1" name=""/>
        <p:cNvGrpSpPr/>
        <p:nvPr/>
      </p:nvGrpSpPr>
      <p:grpSpPr>
        <a:xfrm>
          <a:off x="0" y="0"/>
          <a:ext cx="0" cy="0"/>
          <a:chOff x="0" y="0"/>
          <a:chExt cx="0" cy="0"/>
        </a:xfrm>
      </p:grpSpPr>
      <p:sp>
        <p:nvSpPr>
          <p:cNvPr id="13" name="Rectangle 1">
            <a:extLst>
              <a:ext uri="{FF2B5EF4-FFF2-40B4-BE49-F238E27FC236}">
                <a16:creationId xmlns:a16="http://schemas.microsoft.com/office/drawing/2014/main" id="{F4DE1297-8D76-F44D-B97F-1FE6BAC196EB}"/>
              </a:ext>
            </a:extLst>
          </p:cNvPr>
          <p:cNvSpPr/>
          <p:nvPr userDrawn="1"/>
        </p:nvSpPr>
        <p:spPr>
          <a:xfrm>
            <a:off x="0" y="0"/>
            <a:ext cx="5174163" cy="6857999"/>
          </a:xfrm>
          <a:prstGeom prst="rect">
            <a:avLst/>
          </a:prstGeom>
          <a:solidFill>
            <a:srgbClr val="005492"/>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VN" sz="1800" b="1" i="0" u="none" strike="noStrike" kern="1200" cap="none" spc="0" baseline="0">
              <a:solidFill>
                <a:srgbClr val="FAFAFA"/>
              </a:solidFill>
              <a:uFillTx/>
              <a:latin typeface="Arial" pitchFamily="34"/>
            </a:endParaRPr>
          </a:p>
        </p:txBody>
      </p:sp>
      <p:sp>
        <p:nvSpPr>
          <p:cNvPr id="7" name="Content Placeholder 6">
            <a:extLst>
              <a:ext uri="{FF2B5EF4-FFF2-40B4-BE49-F238E27FC236}">
                <a16:creationId xmlns:a16="http://schemas.microsoft.com/office/drawing/2014/main" id="{80AB21D1-D528-A548-83B4-436090B6CDCD}"/>
              </a:ext>
            </a:extLst>
          </p:cNvPr>
          <p:cNvSpPr>
            <a:spLocks noGrp="1"/>
          </p:cNvSpPr>
          <p:nvPr>
            <p:ph sz="quarter" idx="12" hasCustomPrompt="1"/>
          </p:nvPr>
        </p:nvSpPr>
        <p:spPr>
          <a:xfrm>
            <a:off x="5805914" y="736827"/>
            <a:ext cx="3058968" cy="1161547"/>
          </a:xfrm>
          <a:prstGeom prst="rect">
            <a:avLst/>
          </a:prstGeom>
        </p:spPr>
        <p:txBody>
          <a:bodyPr lIns="0" tIns="0" rIns="0" bIns="0"/>
          <a:lstStyle>
            <a:lvl1pPr>
              <a:buFontTx/>
              <a:buNone/>
              <a:defRPr sz="2000" b="1">
                <a:latin typeface="+mj-lt"/>
              </a:defRPr>
            </a:lvl1pPr>
          </a:lstStyle>
          <a:p>
            <a:pPr lvl="0"/>
            <a:r>
              <a:rPr lang="en-US"/>
              <a:t>Create a chart</a:t>
            </a:r>
          </a:p>
        </p:txBody>
      </p:sp>
      <p:sp>
        <p:nvSpPr>
          <p:cNvPr id="12" name="Slide Number Placeholder 12">
            <a:extLst>
              <a:ext uri="{FF2B5EF4-FFF2-40B4-BE49-F238E27FC236}">
                <a16:creationId xmlns:a16="http://schemas.microsoft.com/office/drawing/2014/main" id="{E24B51B9-9F6A-F341-8FBF-510B318C134B}"/>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7805D92-50F7-1C4B-94AB-03CD3C08F2BF}"/>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D2B5171-27C8-BA47-BB03-5FE947014329}"/>
              </a:ext>
            </a:extLst>
          </p:cNvPr>
          <p:cNvSpPr>
            <a:spLocks noGrp="1"/>
          </p:cNvSpPr>
          <p:nvPr>
            <p:ph type="body" sz="quarter" idx="13"/>
          </p:nvPr>
        </p:nvSpPr>
        <p:spPr>
          <a:xfrm>
            <a:off x="714703" y="2509520"/>
            <a:ext cx="4009697" cy="3700780"/>
          </a:xfrm>
          <a:prstGeom prst="rect">
            <a:avLst/>
          </a:prstGeom>
        </p:spPr>
        <p:txBody>
          <a:bodyPr lIns="0" tIns="0" rIns="0" bIns="0"/>
          <a:lstStyle>
            <a:lvl1pPr marL="0" indent="0" defTabSz="457200">
              <a:lnSpc>
                <a:spcPct val="100000"/>
              </a:lnSpc>
              <a:spcBef>
                <a:spcPts val="0"/>
              </a:spcBef>
              <a:buFontTx/>
              <a:buNone/>
              <a:tabLst>
                <a:tab pos="457200" algn="l"/>
              </a:tabLst>
              <a:defRPr sz="1600" b="0" i="0">
                <a:solidFill>
                  <a:schemeClr val="bg1"/>
                </a:solidFill>
                <a:latin typeface="Arial" panose="020B0604020202020204" pitchFamily="34" charset="0"/>
                <a:cs typeface="Arial" panose="020B0604020202020204" pitchFamily="34" charset="0"/>
              </a:defRPr>
            </a:lvl1pPr>
            <a:lvl2pPr marL="285750" indent="-285750" defTabSz="457200">
              <a:lnSpc>
                <a:spcPct val="100000"/>
              </a:lnSpc>
              <a:spcBef>
                <a:spcPts val="0"/>
              </a:spcBef>
              <a:buFont typeface="Arial" panose="020B0604020202020204" pitchFamily="34" charset="0"/>
              <a:buChar char="•"/>
              <a:tabLst>
                <a:tab pos="457200" algn="l"/>
              </a:tabLst>
              <a:defRPr sz="1600" b="0" i="0">
                <a:solidFill>
                  <a:schemeClr val="bg1"/>
                </a:solidFill>
                <a:latin typeface="Arial" panose="020B0604020202020204" pitchFamily="34" charset="0"/>
                <a:cs typeface="Arial" panose="020B0604020202020204" pitchFamily="34" charset="0"/>
              </a:defRPr>
            </a:lvl2pPr>
            <a:lvl3pPr marL="4572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3pPr>
            <a:lvl4pPr marL="6858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4pPr>
            <a:lvl5pPr marL="914400" defTabSz="457200">
              <a:lnSpc>
                <a:spcPct val="100000"/>
              </a:lnSpc>
              <a:spcBef>
                <a:spcPts val="0"/>
              </a:spcBef>
              <a:tabLst>
                <a:tab pos="457200" algn="l"/>
              </a:tabLst>
              <a:defRPr sz="1600" b="0" i="0">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51D06676-671D-9747-BC51-DEFA1B61C1D1}"/>
              </a:ext>
            </a:extLst>
          </p:cNvPr>
          <p:cNvSpPr>
            <a:spLocks noGrp="1"/>
          </p:cNvSpPr>
          <p:nvPr>
            <p:ph type="body" sz="quarter" idx="10" hasCustomPrompt="1"/>
          </p:nvPr>
        </p:nvSpPr>
        <p:spPr>
          <a:xfrm>
            <a:off x="714702" y="647700"/>
            <a:ext cx="4009697" cy="1414780"/>
          </a:xfrm>
          <a:prstGeom prst="rect">
            <a:avLst/>
          </a:prstGeom>
        </p:spPr>
        <p:txBody>
          <a:bodyPr lIns="0" tIns="0" rIns="0" bIns="0"/>
          <a:lstStyle>
            <a:lvl1pPr marL="0" indent="0">
              <a:spcBef>
                <a:spcPts val="0"/>
              </a:spcBef>
              <a:buFontTx/>
              <a:buNone/>
              <a:defRPr sz="3600" b="1" i="0">
                <a:solidFill>
                  <a:schemeClr val="bg1"/>
                </a:solidFill>
                <a:latin typeface="Arial" panose="020B0604020202020204" pitchFamily="34" charset="0"/>
                <a:ea typeface="Source Serif Pro" panose="02040603050405020204" pitchFamily="18" charset="0"/>
                <a:cs typeface="Arial" panose="020B0604020202020204" pitchFamily="34"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Header</a:t>
            </a:r>
          </a:p>
        </p:txBody>
      </p:sp>
      <p:pic>
        <p:nvPicPr>
          <p:cNvPr id="2" name="Picture 1" descr="Blue text on a white background&#10;&#10;Description automatically generated">
            <a:extLst>
              <a:ext uri="{FF2B5EF4-FFF2-40B4-BE49-F238E27FC236}">
                <a16:creationId xmlns:a16="http://schemas.microsoft.com/office/drawing/2014/main" id="{85F8FA8D-7DC6-A0F9-F41F-23C4E9018E0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65361" y="102204"/>
            <a:ext cx="356066" cy="364895"/>
          </a:xfrm>
          <a:prstGeom prst="rect">
            <a:avLst/>
          </a:prstGeom>
        </p:spPr>
      </p:pic>
      <p:sp>
        <p:nvSpPr>
          <p:cNvPr id="3" name="Rectangle 2">
            <a:extLst>
              <a:ext uri="{FF2B5EF4-FFF2-40B4-BE49-F238E27FC236}">
                <a16:creationId xmlns:a16="http://schemas.microsoft.com/office/drawing/2014/main" id="{7597BA77-4A0B-F9DD-394D-45693B1E1087}"/>
              </a:ext>
            </a:extLst>
          </p:cNvPr>
          <p:cNvSpPr/>
          <p:nvPr userDrawn="1"/>
        </p:nvSpPr>
        <p:spPr>
          <a:xfrm>
            <a:off x="5117924" y="0"/>
            <a:ext cx="190006" cy="6858000"/>
          </a:xfrm>
          <a:prstGeom prst="rect">
            <a:avLst/>
          </a:prstGeom>
          <a:solidFill>
            <a:srgbClr val="FF9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E46FD7C-1179-8395-F663-BD0224DBE384}"/>
              </a:ext>
            </a:extLst>
          </p:cNvPr>
          <p:cNvSpPr/>
          <p:nvPr userDrawn="1"/>
        </p:nvSpPr>
        <p:spPr>
          <a:xfrm>
            <a:off x="5306609" y="0"/>
            <a:ext cx="69933" cy="6858000"/>
          </a:xfrm>
          <a:prstGeom prst="rect">
            <a:avLst/>
          </a:prstGeom>
          <a:solidFill>
            <a:srgbClr val="CF21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202853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204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3020156-D123-144D-9D71-9437ADA7AC5F}"/>
              </a:ext>
            </a:extLst>
          </p:cNvPr>
          <p:cNvSpPr/>
          <p:nvPr userDrawn="1"/>
        </p:nvSpPr>
        <p:spPr>
          <a:xfrm>
            <a:off x="0" y="0"/>
            <a:ext cx="12192000" cy="6858000"/>
          </a:xfrm>
          <a:prstGeom prst="rect">
            <a:avLst/>
          </a:prstGeom>
          <a:solidFill>
            <a:srgbClr val="00549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dirty="0">
              <a:solidFill>
                <a:srgbClr val="1AD3C5"/>
              </a:solidFill>
            </a:endParaRPr>
          </a:p>
        </p:txBody>
      </p:sp>
      <p:sp>
        <p:nvSpPr>
          <p:cNvPr id="3" name="Text Placeholder 2">
            <a:extLst>
              <a:ext uri="{FF2B5EF4-FFF2-40B4-BE49-F238E27FC236}">
                <a16:creationId xmlns:a16="http://schemas.microsoft.com/office/drawing/2014/main" id="{33852F44-E17E-1642-88AE-A73BD358FC88}"/>
              </a:ext>
            </a:extLst>
          </p:cNvPr>
          <p:cNvSpPr>
            <a:spLocks noGrp="1"/>
          </p:cNvSpPr>
          <p:nvPr>
            <p:ph type="body" idx="1" hasCustomPrompt="1"/>
          </p:nvPr>
        </p:nvSpPr>
        <p:spPr>
          <a:xfrm>
            <a:off x="5321300" y="6810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NAME</a:t>
            </a:r>
          </a:p>
        </p:txBody>
      </p:sp>
      <p:sp>
        <p:nvSpPr>
          <p:cNvPr id="5" name="Text Placeholder 2">
            <a:extLst>
              <a:ext uri="{FF2B5EF4-FFF2-40B4-BE49-F238E27FC236}">
                <a16:creationId xmlns:a16="http://schemas.microsoft.com/office/drawing/2014/main" id="{15092310-E0D1-F449-A33E-956CA1FFEECB}"/>
              </a:ext>
            </a:extLst>
          </p:cNvPr>
          <p:cNvSpPr>
            <a:spLocks noGrp="1"/>
          </p:cNvSpPr>
          <p:nvPr>
            <p:ph type="body" idx="10" hasCustomPrompt="1"/>
          </p:nvPr>
        </p:nvSpPr>
        <p:spPr>
          <a:xfrm>
            <a:off x="838200" y="1887537"/>
            <a:ext cx="3746500" cy="4119563"/>
          </a:xfrm>
          <a:prstGeom prst="rect">
            <a:avLst/>
          </a:prstGeom>
        </p:spPr>
        <p:txBody>
          <a:bodyPr lIns="0" tIns="0" rIns="0" bIns="0"/>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Body text</a:t>
            </a:r>
          </a:p>
        </p:txBody>
      </p:sp>
      <p:sp>
        <p:nvSpPr>
          <p:cNvPr id="6" name="Text Placeholder 2">
            <a:extLst>
              <a:ext uri="{FF2B5EF4-FFF2-40B4-BE49-F238E27FC236}">
                <a16:creationId xmlns:a16="http://schemas.microsoft.com/office/drawing/2014/main" id="{C060CCD6-78D7-E747-9DF0-CDD86FD726AD}"/>
              </a:ext>
            </a:extLst>
          </p:cNvPr>
          <p:cNvSpPr>
            <a:spLocks noGrp="1"/>
          </p:cNvSpPr>
          <p:nvPr>
            <p:ph type="body" idx="11" hasCustomPrompt="1"/>
          </p:nvPr>
        </p:nvSpPr>
        <p:spPr>
          <a:xfrm>
            <a:off x="5308600" y="10287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9" name="Text Placeholder 2">
            <a:extLst>
              <a:ext uri="{FF2B5EF4-FFF2-40B4-BE49-F238E27FC236}">
                <a16:creationId xmlns:a16="http://schemas.microsoft.com/office/drawing/2014/main" id="{E54DB73B-550C-AA4E-91C2-5152291FD412}"/>
              </a:ext>
            </a:extLst>
          </p:cNvPr>
          <p:cNvSpPr>
            <a:spLocks noGrp="1"/>
          </p:cNvSpPr>
          <p:nvPr>
            <p:ph type="body" idx="12" hasCustomPrompt="1"/>
          </p:nvPr>
        </p:nvSpPr>
        <p:spPr>
          <a:xfrm>
            <a:off x="5321300" y="23320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0" name="Text Placeholder 2">
            <a:extLst>
              <a:ext uri="{FF2B5EF4-FFF2-40B4-BE49-F238E27FC236}">
                <a16:creationId xmlns:a16="http://schemas.microsoft.com/office/drawing/2014/main" id="{00C98627-AC03-D548-A99A-BF2BC082068E}"/>
              </a:ext>
            </a:extLst>
          </p:cNvPr>
          <p:cNvSpPr>
            <a:spLocks noGrp="1"/>
          </p:cNvSpPr>
          <p:nvPr>
            <p:ph type="body" idx="13" hasCustomPrompt="1"/>
          </p:nvPr>
        </p:nvSpPr>
        <p:spPr>
          <a:xfrm>
            <a:off x="5308600" y="26797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1" name="Text Placeholder 2">
            <a:extLst>
              <a:ext uri="{FF2B5EF4-FFF2-40B4-BE49-F238E27FC236}">
                <a16:creationId xmlns:a16="http://schemas.microsoft.com/office/drawing/2014/main" id="{369EE424-708D-BE43-B5C3-438424102CF8}"/>
              </a:ext>
            </a:extLst>
          </p:cNvPr>
          <p:cNvSpPr>
            <a:spLocks noGrp="1"/>
          </p:cNvSpPr>
          <p:nvPr>
            <p:ph type="body" idx="14" hasCustomPrompt="1"/>
          </p:nvPr>
        </p:nvSpPr>
        <p:spPr>
          <a:xfrm>
            <a:off x="5321300" y="3970337"/>
            <a:ext cx="6026150" cy="347663"/>
          </a:xfrm>
          <a:prstGeom prst="rect">
            <a:avLst/>
          </a:prstGeom>
        </p:spPr>
        <p:txBody>
          <a:bodyPr lIns="0" tIns="0" rIns="0" bIns="0"/>
          <a:lstStyle>
            <a:lvl1pPr marL="0" indent="0">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NAME</a:t>
            </a:r>
          </a:p>
        </p:txBody>
      </p:sp>
      <p:sp>
        <p:nvSpPr>
          <p:cNvPr id="12" name="Text Placeholder 2">
            <a:extLst>
              <a:ext uri="{FF2B5EF4-FFF2-40B4-BE49-F238E27FC236}">
                <a16:creationId xmlns:a16="http://schemas.microsoft.com/office/drawing/2014/main" id="{636E3D2E-A7EC-B54C-A80C-93F6573D0A3C}"/>
              </a:ext>
            </a:extLst>
          </p:cNvPr>
          <p:cNvSpPr>
            <a:spLocks noGrp="1"/>
          </p:cNvSpPr>
          <p:nvPr>
            <p:ph type="body" idx="15" hasCustomPrompt="1"/>
          </p:nvPr>
        </p:nvSpPr>
        <p:spPr>
          <a:xfrm>
            <a:off x="5308600" y="4318001"/>
            <a:ext cx="6051550" cy="1282699"/>
          </a:xfrm>
          <a:prstGeom prst="rect">
            <a:avLst/>
          </a:prstGeom>
        </p:spPr>
        <p:txBody>
          <a:bodyPr lIns="0" tIns="0" rIns="0" bIns="0"/>
          <a:lstStyle>
            <a:lvl1pPr marL="0" indent="0">
              <a:buNone/>
              <a:defRPr sz="1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Contact Info</a:t>
            </a:r>
          </a:p>
        </p:txBody>
      </p:sp>
      <p:sp>
        <p:nvSpPr>
          <p:cNvPr id="13" name="Text Placeholder 5">
            <a:extLst>
              <a:ext uri="{FF2B5EF4-FFF2-40B4-BE49-F238E27FC236}">
                <a16:creationId xmlns:a16="http://schemas.microsoft.com/office/drawing/2014/main" id="{EED7380D-8105-3244-A71C-2CC3E68B6C2B}"/>
              </a:ext>
            </a:extLst>
          </p:cNvPr>
          <p:cNvSpPr>
            <a:spLocks noGrp="1"/>
          </p:cNvSpPr>
          <p:nvPr>
            <p:ph type="body" sz="quarter" idx="16" hasCustomPrompt="1"/>
          </p:nvPr>
        </p:nvSpPr>
        <p:spPr>
          <a:xfrm>
            <a:off x="831850" y="681037"/>
            <a:ext cx="3752850" cy="1206500"/>
          </a:xfrm>
          <a:prstGeom prst="rect">
            <a:avLst/>
          </a:prstGeom>
        </p:spPr>
        <p:txBody>
          <a:bodyPr lIns="0" tIns="0" rIns="0" bIns="0"/>
          <a:lstStyle>
            <a:lvl1pPr marL="0" indent="0">
              <a:spcBef>
                <a:spcPts val="0"/>
              </a:spcBef>
              <a:buFontTx/>
              <a:buNone/>
              <a:defRPr sz="5400" b="1" i="0">
                <a:solidFill>
                  <a:schemeClr val="bg1"/>
                </a:solidFill>
                <a:latin typeface="Source Serif Pro" panose="02040603050405020204" pitchFamily="18" charset="0"/>
                <a:ea typeface="Source Serif Pro" panose="02040603050405020204" pitchFamily="18" charset="0"/>
              </a:defRPr>
            </a:lvl1pPr>
            <a:lvl2pPr marL="0" indent="0">
              <a:spcBef>
                <a:spcPts val="0"/>
              </a:spcBef>
              <a:buFontTx/>
              <a:buNone/>
              <a:defRPr/>
            </a:lvl2pPr>
            <a:lvl3pPr marL="0" indent="0">
              <a:spcBef>
                <a:spcPts val="0"/>
              </a:spcBef>
              <a:buFontTx/>
              <a:buNone/>
              <a:defRPr/>
            </a:lvl3pPr>
            <a:lvl4pPr marL="0" indent="0">
              <a:spcBef>
                <a:spcPts val="0"/>
              </a:spcBef>
              <a:buFontTx/>
              <a:buNone/>
              <a:defRPr/>
            </a:lvl4pPr>
            <a:lvl5pPr marL="0" indent="0">
              <a:spcBef>
                <a:spcPts val="0"/>
              </a:spcBef>
              <a:buFontTx/>
              <a:buNone/>
              <a:defRPr/>
            </a:lvl5pPr>
          </a:lstStyle>
          <a:p>
            <a:pPr lvl="0"/>
            <a:r>
              <a:rPr lang="en-US" dirty="0"/>
              <a:t>Contact</a:t>
            </a:r>
          </a:p>
        </p:txBody>
      </p:sp>
    </p:spTree>
    <p:extLst>
      <p:ext uri="{BB962C8B-B14F-4D97-AF65-F5344CB8AC3E}">
        <p14:creationId xmlns:p14="http://schemas.microsoft.com/office/powerpoint/2010/main" val="845128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 Column Text">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D8F42E93-C26A-2042-852E-BF17C142BA6E}"/>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1B5E3C1F-2EE1-FB4C-9F99-89F83DFF6FC9}"/>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6F9EA37A-273E-344D-951C-EDDDFE45D792}"/>
              </a:ext>
            </a:extLst>
          </p:cNvPr>
          <p:cNvSpPr>
            <a:spLocks noGrp="1"/>
          </p:cNvSpPr>
          <p:nvPr>
            <p:ph type="body" sz="quarter" idx="10" hasCustomPrompt="1"/>
          </p:nvPr>
        </p:nvSpPr>
        <p:spPr>
          <a:xfrm>
            <a:off x="703385" y="219247"/>
            <a:ext cx="10436469" cy="914962"/>
          </a:xfrm>
          <a:prstGeom prst="rect">
            <a:avLst/>
          </a:prstGeom>
        </p:spPr>
        <p:txBody>
          <a:bodyPr lIns="0" tIns="0" rIns="0" bIns="0" anchor="ctr"/>
          <a:lstStyle>
            <a:lvl1pPr marL="0" indent="0">
              <a:buFontTx/>
              <a:buNone/>
              <a:defRPr sz="3600" b="1" i="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2pPr>
            <a:lvl3pPr marL="9144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3pPr>
            <a:lvl4pPr marL="13716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4pPr>
            <a:lvl5pPr marL="1828800" indent="0">
              <a:buFontTx/>
              <a:buNone/>
              <a:defRPr sz="3600" b="1" i="0">
                <a:latin typeface="Source Serif Pro" panose="02040603050405020204" pitchFamily="18" charset="0"/>
                <a:ea typeface="Source Serif Pro" panose="02040603050405020204" pitchFamily="18" charset="0"/>
                <a:cs typeface="Arial" panose="020B0604020202020204" pitchFamily="34" charset="0"/>
              </a:defRPr>
            </a:lvl5pPr>
          </a:lstStyle>
          <a:p>
            <a:pPr lvl="0"/>
            <a:r>
              <a:rPr lang="en-US" dirty="0"/>
              <a:t>One column for text</a:t>
            </a:r>
          </a:p>
        </p:txBody>
      </p:sp>
      <p:sp>
        <p:nvSpPr>
          <p:cNvPr id="8" name="Text Placeholder 7">
            <a:extLst>
              <a:ext uri="{FF2B5EF4-FFF2-40B4-BE49-F238E27FC236}">
                <a16:creationId xmlns:a16="http://schemas.microsoft.com/office/drawing/2014/main" id="{CC15107D-B4EA-D446-A2D3-185AF0B3C739}"/>
              </a:ext>
            </a:extLst>
          </p:cNvPr>
          <p:cNvSpPr>
            <a:spLocks noGrp="1"/>
          </p:cNvSpPr>
          <p:nvPr>
            <p:ph type="body" sz="quarter" idx="11" hasCustomPrompt="1"/>
          </p:nvPr>
        </p:nvSpPr>
        <p:spPr>
          <a:xfrm>
            <a:off x="1821666" y="1737678"/>
            <a:ext cx="8372476" cy="669925"/>
          </a:xfrm>
          <a:prstGeom prst="rect">
            <a:avLst/>
          </a:prstGeom>
        </p:spPr>
        <p:txBody>
          <a:bodyPr lIns="0" tIns="0" rIns="0" bIns="0"/>
          <a:lstStyle>
            <a:lvl1pPr marL="0" indent="0">
              <a:spcBef>
                <a:spcPts val="0"/>
              </a:spcBef>
              <a:buFontTx/>
              <a:buNone/>
              <a:defRPr sz="2400" b="1" i="0">
                <a:solidFill>
                  <a:srgbClr val="005492"/>
                </a:solidFill>
                <a:latin typeface="Arial" panose="020B0604020202020204" pitchFamily="34" charset="0"/>
                <a:cs typeface="Arial" panose="020B0604020202020204" pitchFamily="34" charset="0"/>
              </a:defRPr>
            </a:lvl1pPr>
            <a:lvl2pPr marL="457200" indent="0">
              <a:buFontTx/>
              <a:buNone/>
              <a:defRPr sz="2400" b="1" i="0">
                <a:solidFill>
                  <a:srgbClr val="04A299"/>
                </a:solidFill>
                <a:latin typeface="Arial" panose="020B0604020202020204" pitchFamily="34" charset="0"/>
                <a:cs typeface="Arial" panose="020B0604020202020204" pitchFamily="34" charset="0"/>
              </a:defRPr>
            </a:lvl2pPr>
            <a:lvl3pPr marL="914400" indent="0">
              <a:buFontTx/>
              <a:buNone/>
              <a:defRPr sz="2400" b="1" i="0">
                <a:solidFill>
                  <a:srgbClr val="04A299"/>
                </a:solidFill>
                <a:latin typeface="Arial" panose="020B0604020202020204" pitchFamily="34" charset="0"/>
                <a:cs typeface="Arial" panose="020B0604020202020204" pitchFamily="34" charset="0"/>
              </a:defRPr>
            </a:lvl3pPr>
            <a:lvl4pPr marL="1371600" indent="0">
              <a:buFontTx/>
              <a:buNone/>
              <a:defRPr sz="2400" b="1" i="0">
                <a:solidFill>
                  <a:srgbClr val="04A299"/>
                </a:solidFill>
                <a:latin typeface="Arial" panose="020B0604020202020204" pitchFamily="34" charset="0"/>
                <a:cs typeface="Arial" panose="020B0604020202020204" pitchFamily="34" charset="0"/>
              </a:defRPr>
            </a:lvl4pPr>
            <a:lvl5pPr marL="1828800" indent="0">
              <a:buFontTx/>
              <a:buNone/>
              <a:defRPr sz="2400" b="1" i="0">
                <a:solidFill>
                  <a:srgbClr val="04A299"/>
                </a:solidFill>
                <a:latin typeface="Arial" panose="020B0604020202020204" pitchFamily="34" charset="0"/>
                <a:cs typeface="Arial" panose="020B0604020202020204" pitchFamily="34" charset="0"/>
              </a:defRPr>
            </a:lvl5pPr>
          </a:lstStyle>
          <a:p>
            <a:pPr lvl="0"/>
            <a:r>
              <a:rPr lang="en-US" dirty="0"/>
              <a:t>Header</a:t>
            </a:r>
          </a:p>
        </p:txBody>
      </p:sp>
      <p:sp>
        <p:nvSpPr>
          <p:cNvPr id="3" name="Text Placeholder 2">
            <a:extLst>
              <a:ext uri="{FF2B5EF4-FFF2-40B4-BE49-F238E27FC236}">
                <a16:creationId xmlns:a16="http://schemas.microsoft.com/office/drawing/2014/main" id="{1111AD49-36A5-4A40-B9F6-8296FFCC231D}"/>
              </a:ext>
            </a:extLst>
          </p:cNvPr>
          <p:cNvSpPr>
            <a:spLocks noGrp="1"/>
          </p:cNvSpPr>
          <p:nvPr>
            <p:ph type="body" sz="quarter" idx="12"/>
          </p:nvPr>
        </p:nvSpPr>
        <p:spPr>
          <a:xfrm>
            <a:off x="1822450" y="2654300"/>
            <a:ext cx="8372475" cy="363537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buClr>
                <a:srgbClr val="04A299"/>
              </a:buClr>
              <a:buSzPct val="125000"/>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buClr>
                <a:srgbClr val="0ED882"/>
              </a:buClr>
              <a:buSzPct val="90000"/>
              <a:buFont typeface="Wingdings" pitchFamily="2" charset="2"/>
              <a:buChar char="§"/>
              <a:tabLst>
                <a:tab pos="457200" algn="l"/>
              </a:tabLst>
              <a:defRPr sz="1600"/>
            </a:lvl4pPr>
            <a:lvl5pPr marL="914400" indent="-228600" defTabSz="457200">
              <a:lnSpc>
                <a:spcPct val="100000"/>
              </a:lnSpc>
              <a:spcBef>
                <a:spcPts val="0"/>
              </a:spcBef>
              <a:spcAft>
                <a:spcPts val="0"/>
              </a:spcAft>
              <a:buSzPct val="80000"/>
              <a:buFont typeface="Wingdings" pitchFamily="2" charset="2"/>
              <a:buChar char="Ø"/>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descr="Blue text on a white background&#10;&#10;Description automatically generated">
            <a:extLst>
              <a:ext uri="{FF2B5EF4-FFF2-40B4-BE49-F238E27FC236}">
                <a16:creationId xmlns:a16="http://schemas.microsoft.com/office/drawing/2014/main" id="{BDACC15F-086C-C1C9-B973-A2FB9A3312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65361" y="102204"/>
            <a:ext cx="356066" cy="364895"/>
          </a:xfrm>
          <a:prstGeom prst="rect">
            <a:avLst/>
          </a:prstGeom>
        </p:spPr>
      </p:pic>
    </p:spTree>
    <p:extLst>
      <p:ext uri="{BB962C8B-B14F-4D97-AF65-F5344CB8AC3E}">
        <p14:creationId xmlns:p14="http://schemas.microsoft.com/office/powerpoint/2010/main" val="382264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 Column Text + Imag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CA892-7E96-074B-8920-B7C11E8B169C}"/>
              </a:ext>
            </a:extLst>
          </p:cNvPr>
          <p:cNvSpPr>
            <a:spLocks noGrp="1"/>
          </p:cNvSpPr>
          <p:nvPr>
            <p:ph idx="1" hasCustomPrompt="1"/>
          </p:nvPr>
        </p:nvSpPr>
        <p:spPr>
          <a:xfrm>
            <a:off x="4813300" y="2311400"/>
            <a:ext cx="6540500" cy="482600"/>
          </a:xfrm>
          <a:prstGeom prst="rect">
            <a:avLst/>
          </a:prstGeom>
        </p:spPr>
        <p:txBody>
          <a:bodyPr lIns="0" tIns="0" rIns="0" bIns="0"/>
          <a:lstStyle>
            <a:lvl1pPr marL="0" indent="0">
              <a:spcBef>
                <a:spcPts val="0"/>
              </a:spcBef>
              <a:buFontTx/>
              <a:buNone/>
              <a:defRPr sz="2400" b="1">
                <a:solidFill>
                  <a:srgbClr val="005492"/>
                </a:solidFill>
                <a:latin typeface="+mj-lt"/>
              </a:defRPr>
            </a:lvl1pPr>
            <a:lvl2pPr marL="0" indent="0">
              <a:spcBef>
                <a:spcPts val="0"/>
              </a:spcBef>
              <a:buFontTx/>
              <a:buNone/>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stStyle>
          <a:p>
            <a:pPr lvl="0"/>
            <a:r>
              <a:rPr lang="en-US" dirty="0"/>
              <a:t>Subhead</a:t>
            </a:r>
          </a:p>
        </p:txBody>
      </p:sp>
      <p:sp>
        <p:nvSpPr>
          <p:cNvPr id="2" name="Title 1">
            <a:extLst>
              <a:ext uri="{FF2B5EF4-FFF2-40B4-BE49-F238E27FC236}">
                <a16:creationId xmlns:a16="http://schemas.microsoft.com/office/drawing/2014/main" id="{8B4ADD3B-86AD-7D4F-93E5-1FBF7B171D22}"/>
              </a:ext>
            </a:extLst>
          </p:cNvPr>
          <p:cNvSpPr>
            <a:spLocks noGrp="1"/>
          </p:cNvSpPr>
          <p:nvPr>
            <p:ph type="title" hasCustomPrompt="1"/>
          </p:nvPr>
        </p:nvSpPr>
        <p:spPr>
          <a:xfrm>
            <a:off x="711220" y="219247"/>
            <a:ext cx="10403816" cy="914958"/>
          </a:xfrm>
          <a:prstGeom prst="rect">
            <a:avLst/>
          </a:prstGeom>
        </p:spPr>
        <p:txBody>
          <a:bodyPr lIns="0" tIns="0" rIns="0" bIns="0" anchor="ctr"/>
          <a:lstStyle>
            <a:lvl1pPr>
              <a:defRPr sz="3600" b="1" i="0">
                <a:solidFill>
                  <a:srgbClr val="005492"/>
                </a:solidFill>
                <a:latin typeface="Source Serif Pro" panose="02040603050405020204" pitchFamily="18" charset="0"/>
                <a:ea typeface="Source Serif Pro" panose="02040603050405020204" pitchFamily="18" charset="0"/>
              </a:defRPr>
            </a:lvl1pPr>
          </a:lstStyle>
          <a:p>
            <a:r>
              <a:rPr lang="en-US" dirty="0"/>
              <a:t>One column text and image</a:t>
            </a:r>
          </a:p>
        </p:txBody>
      </p:sp>
      <p:sp>
        <p:nvSpPr>
          <p:cNvPr id="9" name="Picture Placeholder 8">
            <a:extLst>
              <a:ext uri="{FF2B5EF4-FFF2-40B4-BE49-F238E27FC236}">
                <a16:creationId xmlns:a16="http://schemas.microsoft.com/office/drawing/2014/main" id="{40E98267-CB39-234E-BF70-68580ABBEB27}"/>
              </a:ext>
            </a:extLst>
          </p:cNvPr>
          <p:cNvSpPr>
            <a:spLocks noGrp="1"/>
          </p:cNvSpPr>
          <p:nvPr>
            <p:ph type="pic" sz="quarter" idx="11" hasCustomPrompt="1"/>
          </p:nvPr>
        </p:nvSpPr>
        <p:spPr>
          <a:xfrm>
            <a:off x="838200" y="2258066"/>
            <a:ext cx="2897462" cy="2897461"/>
          </a:xfrm>
          <a:prstGeom prst="ellipse">
            <a:avLst/>
          </a:prstGeom>
          <a:solidFill>
            <a:schemeClr val="bg2"/>
          </a:solidFill>
        </p:spPr>
        <p:txBody>
          <a:bodyPr anchor="ctr"/>
          <a:lstStyle>
            <a:lvl1pPr algn="ctr">
              <a:buFontTx/>
              <a:buNone/>
              <a:defRPr sz="1600">
                <a:solidFill>
                  <a:schemeClr val="bg2">
                    <a:lumMod val="75000"/>
                  </a:schemeClr>
                </a:solidFill>
              </a:defRPr>
            </a:lvl1pPr>
          </a:lstStyle>
          <a:p>
            <a:r>
              <a:rPr lang="en-US" dirty="0"/>
              <a:t>Insert photo</a:t>
            </a:r>
          </a:p>
        </p:txBody>
      </p:sp>
      <p:sp>
        <p:nvSpPr>
          <p:cNvPr id="18" name="Slide Number Placeholder 12">
            <a:extLst>
              <a:ext uri="{FF2B5EF4-FFF2-40B4-BE49-F238E27FC236}">
                <a16:creationId xmlns:a16="http://schemas.microsoft.com/office/drawing/2014/main" id="{B505FCFE-E562-634A-AE1E-5BDAF593B00C}"/>
              </a:ext>
            </a:extLst>
          </p:cNvPr>
          <p:cNvSpPr txBox="1"/>
          <p:nvPr userDrawn="1"/>
        </p:nvSpPr>
        <p:spPr>
          <a:xfrm>
            <a:off x="11695606" y="219247"/>
            <a:ext cx="414168" cy="247853"/>
          </a:xfrm>
          <a:prstGeom prst="rect">
            <a:avLst/>
          </a:prstGeom>
          <a:noFill/>
          <a:ln cap="flat">
            <a:noFill/>
          </a:ln>
        </p:spPr>
        <p:txBody>
          <a:bodyPr vert="horz" wrap="square" lIns="0" tIns="0" rIns="0" bIns="0" anchor="t" anchorCtr="1" compatLnSpc="1">
            <a:noAutofit/>
          </a:bodyPr>
          <a:lstStyle/>
          <a:p>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17F3A7E-816A-3440-A4BE-E039F9E06613}" type="slidenum">
              <a:rPr lang="en-US" sz="1100" b="0" i="0" smtClean="0">
                <a:solidFill>
                  <a:schemeClr val="bg2">
                    <a:lumMod val="50000"/>
                  </a:schemeClr>
                </a:solidFill>
                <a:latin typeface="Arial" panose="020B0604020202020204" pitchFamily="34" charset="0"/>
                <a:cs typeface="Arial" panose="020B0604020202020204" pitchFamily="34" charset="0"/>
              </a:rPr>
              <a:pPr marL="0" marR="0" lvl="0" indent="0" algn="l" defTabSz="403433" rtl="0" fontAlgn="auto" hangingPunct="1">
                <a:lnSpc>
                  <a:spcPct val="100000"/>
                </a:lnSpc>
                <a:spcBef>
                  <a:spcPts val="0"/>
                </a:spcBef>
                <a:spcAft>
                  <a:spcPts val="0"/>
                </a:spcAft>
                <a:buNone/>
                <a:tabLst/>
                <a:defRPr sz="1800" b="0" i="0" u="none" strike="noStrike" kern="0" cap="none" spc="0" baseline="0">
                  <a:solidFill>
                    <a:srgbClr val="000000"/>
                  </a:solidFill>
                  <a:uFillTx/>
                </a:defRPr>
              </a:pPr>
              <a:t>‹#›</a:t>
            </a:fld>
            <a:endParaRPr lang="en-US" sz="1100" b="0" i="0" u="none" strike="noStrike" kern="1200" cap="none" spc="0" baseline="0" dirty="0">
              <a:solidFill>
                <a:schemeClr val="bg2">
                  <a:lumMod val="50000"/>
                </a:schemeClr>
              </a:solidFill>
              <a:uFillTx/>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03D8EE21-B6B2-8045-B184-7D47BB3C4DBA}"/>
              </a:ext>
            </a:extLst>
          </p:cNvPr>
          <p:cNvCxnSpPr/>
          <p:nvPr userDrawn="1"/>
        </p:nvCxnSpPr>
        <p:spPr>
          <a:xfrm>
            <a:off x="11695606" y="3792"/>
            <a:ext cx="0" cy="409392"/>
          </a:xfrm>
          <a:prstGeom prst="line">
            <a:avLst/>
          </a:prstGeom>
          <a:ln>
            <a:solidFill>
              <a:srgbClr val="04A299"/>
            </a:solidFill>
          </a:ln>
        </p:spPr>
        <p:style>
          <a:lnRef idx="1">
            <a:schemeClr val="accent1"/>
          </a:lnRef>
          <a:fillRef idx="0">
            <a:schemeClr val="accent1"/>
          </a:fillRef>
          <a:effectRef idx="0">
            <a:schemeClr val="accent1"/>
          </a:effectRef>
          <a:fontRef idx="minor">
            <a:schemeClr val="tx1"/>
          </a:fontRef>
        </p:style>
      </p:cxnSp>
      <p:sp>
        <p:nvSpPr>
          <p:cNvPr id="8" name="Text Placeholder 7">
            <a:extLst>
              <a:ext uri="{FF2B5EF4-FFF2-40B4-BE49-F238E27FC236}">
                <a16:creationId xmlns:a16="http://schemas.microsoft.com/office/drawing/2014/main" id="{178D3560-9D8C-9F42-8AA8-A9CBB19B7BF3}"/>
              </a:ext>
            </a:extLst>
          </p:cNvPr>
          <p:cNvSpPr>
            <a:spLocks noGrp="1"/>
          </p:cNvSpPr>
          <p:nvPr>
            <p:ph type="body" sz="quarter" idx="12"/>
          </p:nvPr>
        </p:nvSpPr>
        <p:spPr>
          <a:xfrm>
            <a:off x="4813300" y="3144838"/>
            <a:ext cx="6567488" cy="3032125"/>
          </a:xfrm>
          <a:prstGeom prst="rect">
            <a:avLst/>
          </a:prstGeom>
        </p:spPr>
        <p:txBody>
          <a:bodyPr lIns="0" tIns="0" rIns="0" bIns="0"/>
          <a:lstStyle>
            <a:lvl1pPr marL="0" indent="-228600" defTabSz="457200">
              <a:lnSpc>
                <a:spcPct val="100000"/>
              </a:lnSpc>
              <a:spcBef>
                <a:spcPts val="0"/>
              </a:spcBef>
              <a:spcAft>
                <a:spcPts val="0"/>
              </a:spcAft>
              <a:buFontTx/>
              <a:buNone/>
              <a:tabLst>
                <a:tab pos="457200" algn="l"/>
              </a:tabLst>
              <a:defRPr sz="1600"/>
            </a:lvl1pPr>
            <a:lvl2pPr marL="228600" indent="-228600" defTabSz="457200">
              <a:lnSpc>
                <a:spcPct val="100000"/>
              </a:lnSpc>
              <a:spcBef>
                <a:spcPts val="0"/>
              </a:spcBef>
              <a:spcAft>
                <a:spcPts val="0"/>
              </a:spcAft>
              <a:tabLst>
                <a:tab pos="457200" algn="l"/>
              </a:tabLst>
              <a:defRPr sz="1600"/>
            </a:lvl2pPr>
            <a:lvl3pPr marL="457200" indent="-228600" defTabSz="457200">
              <a:lnSpc>
                <a:spcPct val="100000"/>
              </a:lnSpc>
              <a:spcBef>
                <a:spcPts val="0"/>
              </a:spcBef>
              <a:spcAft>
                <a:spcPts val="0"/>
              </a:spcAft>
              <a:tabLst>
                <a:tab pos="457200" algn="l"/>
              </a:tabLst>
              <a:defRPr sz="1600"/>
            </a:lvl3pPr>
            <a:lvl4pPr marL="685800" indent="-228600" defTabSz="457200">
              <a:lnSpc>
                <a:spcPct val="100000"/>
              </a:lnSpc>
              <a:spcBef>
                <a:spcPts val="0"/>
              </a:spcBef>
              <a:spcAft>
                <a:spcPts val="0"/>
              </a:spcAft>
              <a:tabLst>
                <a:tab pos="457200" algn="l"/>
              </a:tabLst>
              <a:defRPr sz="1600"/>
            </a:lvl4pPr>
            <a:lvl5pPr marL="914400" indent="-228600" defTabSz="457200">
              <a:lnSpc>
                <a:spcPct val="100000"/>
              </a:lnSpc>
              <a:spcBef>
                <a:spcPts val="0"/>
              </a:spcBef>
              <a:spcAft>
                <a:spcPts val="0"/>
              </a:spcAft>
              <a:tabLst>
                <a:tab pos="457200" algn="l"/>
              </a:tabLst>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4" name="Picture 3" descr="Blue text on a white background&#10;&#10;Description automatically generated">
            <a:extLst>
              <a:ext uri="{FF2B5EF4-FFF2-40B4-BE49-F238E27FC236}">
                <a16:creationId xmlns:a16="http://schemas.microsoft.com/office/drawing/2014/main" id="{721EB665-6B04-AB6B-379C-FCC9809ABB2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265361" y="102204"/>
            <a:ext cx="356066" cy="364895"/>
          </a:xfrm>
          <a:prstGeom prst="rect">
            <a:avLst/>
          </a:prstGeom>
        </p:spPr>
      </p:pic>
    </p:spTree>
    <p:extLst>
      <p:ext uri="{BB962C8B-B14F-4D97-AF65-F5344CB8AC3E}">
        <p14:creationId xmlns:p14="http://schemas.microsoft.com/office/powerpoint/2010/main" val="163589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6/4/2026</a:t>
            </a:fld>
            <a:endParaRPr lang="en-US" dirty="0"/>
          </a:p>
        </p:txBody>
      </p:sp>
      <p:sp>
        <p:nvSpPr>
          <p:cNvPr id="5" name="Footer Placeholder 4"/>
          <p:cNvSpPr>
            <a:spLocks noGrp="1"/>
          </p:cNvSpPr>
          <p:nvPr>
            <p:ph type="ftr" sz="quarter" idx="11"/>
          </p:nvPr>
        </p:nvSpPr>
        <p:spPr/>
        <p:txBody>
          <a:bodyPr/>
          <a:lstStyle/>
          <a:p>
            <a:r>
              <a:rPr lang="en-US" dirty="0"/>
              <a:t>National MLTSS Health Plan Association</a:t>
            </a:r>
          </a:p>
        </p:txBody>
      </p:sp>
      <p:sp>
        <p:nvSpPr>
          <p:cNvPr id="6" name="Slide Number Placeholder 5"/>
          <p:cNvSpPr>
            <a:spLocks noGrp="1"/>
          </p:cNvSpPr>
          <p:nvPr>
            <p:ph type="sldNum" sz="quarter" idx="12"/>
          </p:nvPr>
        </p:nvSpPr>
        <p:spPr/>
        <p:txBody>
          <a:bodyPr/>
          <a:lstStyle/>
          <a:p>
            <a:fld id="{730B054F-1825-4A48-9830-6747ECDFDA35}" type="slidenum">
              <a:rPr lang="en-US" smtClean="0"/>
              <a:pPr/>
              <a:t>‹#›</a:t>
            </a:fld>
            <a:endParaRPr lang="en-US" dirty="0"/>
          </a:p>
        </p:txBody>
      </p:sp>
    </p:spTree>
    <p:extLst>
      <p:ext uri="{BB962C8B-B14F-4D97-AF65-F5344CB8AC3E}">
        <p14:creationId xmlns:p14="http://schemas.microsoft.com/office/powerpoint/2010/main" val="2052975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2.xml"/><Relationship Id="rId1" Type="http://schemas.openxmlformats.org/officeDocument/2006/relationships/slideLayout" Target="../slideLayouts/slideLayout11.xml"/><Relationship Id="rId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7268696"/>
      </p:ext>
    </p:extLst>
  </p:cSld>
  <p:clrMap bg1="lt1" tx1="dk1" bg2="lt2" tx2="dk2" accent1="accent1" accent2="accent2" accent3="accent3" accent4="accent4" accent5="accent5" accent6="accent6" hlink="hlink" folHlink="folHlink"/>
  <p:sldLayoutIdLst>
    <p:sldLayoutId id="2147483665" r:id="rId1"/>
    <p:sldLayoutId id="2147483669" r:id="rId2"/>
    <p:sldLayoutId id="2147483676" r:id="rId3"/>
    <p:sldLayoutId id="2147483657" r:id="rId4"/>
    <p:sldLayoutId id="2147483696" r:id="rId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761478"/>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07"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8C1CA5-AE50-8645-BAA6-8ECFE232B82C}" type="datetime1">
              <a:rPr lang="en-US" smtClean="0"/>
              <a:t>6/4/2026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National MLTSS Health Plan Association</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0B054F-1825-4A48-9830-6747ECDFDA35}" type="slidenum">
              <a:rPr lang="en-US" smtClean="0"/>
              <a:t>‹#›</a:t>
            </a:fld>
            <a:endParaRPr lang="en-US" dirty="0"/>
          </a:p>
        </p:txBody>
      </p:sp>
    </p:spTree>
    <p:extLst>
      <p:ext uri="{BB962C8B-B14F-4D97-AF65-F5344CB8AC3E}">
        <p14:creationId xmlns:p14="http://schemas.microsoft.com/office/powerpoint/2010/main" val="3073393365"/>
      </p:ext>
    </p:extLst>
  </p:cSld>
  <p:clrMap bg1="lt1" tx1="dk1" bg2="lt2" tx2="dk2" accent1="accent1" accent2="accent2" accent3="accent3" accent4="accent4" accent5="accent5" accent6="accent6" hlink="hlink" folHlink="folHlink"/>
  <p:sldLayoutIdLst>
    <p:sldLayoutId id="2147483727" r:id="rId1"/>
    <p:sldLayoutId id="2147483728"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E59A931-A243-4C98-B235-7F7103D51A5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9F587EE-8E62-4B3C-B32A-7FA959FDED43}"/>
              </a:ext>
            </a:extLst>
          </p:cNvPr>
          <p:cNvSpPr>
            <a:spLocks noGrp="1"/>
          </p:cNvSpPr>
          <p:nvPr>
            <p:ph type="title"/>
          </p:nvPr>
        </p:nvSpPr>
        <p:spPr>
          <a:xfrm>
            <a:off x="468086"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CEC67B31-5068-43A7-9E97-8BEA6BD655D6}"/>
              </a:ext>
            </a:extLst>
          </p:cNvPr>
          <p:cNvSpPr>
            <a:spLocks noGrp="1"/>
          </p:cNvSpPr>
          <p:nvPr>
            <p:ph type="body" idx="1"/>
          </p:nvPr>
        </p:nvSpPr>
        <p:spPr>
          <a:xfrm>
            <a:off x="468086" y="1825625"/>
            <a:ext cx="10515600" cy="39111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284B80C3-D15A-4784-BFEC-7D3B76A92659}"/>
              </a:ext>
            </a:extLst>
          </p:cNvPr>
          <p:cNvSpPr>
            <a:spLocks noGrp="1"/>
          </p:cNvSpPr>
          <p:nvPr>
            <p:ph type="ftr" sz="quarter" idx="3"/>
          </p:nvPr>
        </p:nvSpPr>
        <p:spPr>
          <a:xfrm>
            <a:off x="468086" y="6280148"/>
            <a:ext cx="4114800" cy="365125"/>
          </a:xfrm>
          <a:prstGeom prst="rect">
            <a:avLst/>
          </a:prstGeom>
        </p:spPr>
        <p:txBody>
          <a:bodyPr vert="horz" lIns="91440" tIns="45720" rIns="91440" bIns="45720" rtlCol="0" anchor="ctr"/>
          <a:lstStyle>
            <a:lvl1pPr algn="l">
              <a:defRPr sz="1200">
                <a:solidFill>
                  <a:schemeClr val="bg2"/>
                </a:solidFill>
                <a:latin typeface="Arial" panose="020B0604020202020204" pitchFamily="34" charset="0"/>
                <a:cs typeface="Arial" panose="020B0604020202020204" pitchFamily="34" charset="0"/>
              </a:defRPr>
            </a:lvl1pPr>
          </a:lstStyle>
          <a:p>
            <a:r>
              <a:rPr lang="en-US" dirty="0"/>
              <a:t>New Jersey Human Services</a:t>
            </a:r>
          </a:p>
        </p:txBody>
      </p:sp>
      <p:sp>
        <p:nvSpPr>
          <p:cNvPr id="6" name="Slide Number Placeholder 5">
            <a:extLst>
              <a:ext uri="{FF2B5EF4-FFF2-40B4-BE49-F238E27FC236}">
                <a16:creationId xmlns:a16="http://schemas.microsoft.com/office/drawing/2014/main" id="{6D09B39C-3FD8-44D8-ACBC-3896713F7D8B}"/>
              </a:ext>
            </a:extLst>
          </p:cNvPr>
          <p:cNvSpPr>
            <a:spLocks noGrp="1"/>
          </p:cNvSpPr>
          <p:nvPr>
            <p:ph type="sldNum" sz="quarter" idx="4"/>
          </p:nvPr>
        </p:nvSpPr>
        <p:spPr>
          <a:xfrm>
            <a:off x="7826829" y="6280148"/>
            <a:ext cx="2743200" cy="365125"/>
          </a:xfrm>
          <a:prstGeom prst="rect">
            <a:avLst/>
          </a:prstGeom>
        </p:spPr>
        <p:txBody>
          <a:bodyPr vert="horz" lIns="91440" tIns="45720" rIns="91440" bIns="45720" rtlCol="0" anchor="ctr"/>
          <a:lstStyle>
            <a:lvl1pPr algn="r">
              <a:defRPr sz="1200">
                <a:solidFill>
                  <a:schemeClr val="bg2"/>
                </a:solidFill>
                <a:latin typeface="Arial" panose="020B0604020202020204" pitchFamily="34" charset="0"/>
                <a:cs typeface="Arial" panose="020B0604020202020204" pitchFamily="34" charset="0"/>
              </a:defRPr>
            </a:lvl1pPr>
          </a:lstStyle>
          <a:p>
            <a:fld id="{88E95365-5ACF-4E9F-9EB7-26078C009F5D}" type="slidenum">
              <a:rPr lang="en-US" smtClean="0"/>
              <a:pPr/>
              <a:t>‹#›</a:t>
            </a:fld>
            <a:endParaRPr lang="en-US" dirty="0"/>
          </a:p>
        </p:txBody>
      </p:sp>
    </p:spTree>
    <p:extLst>
      <p:ext uri="{BB962C8B-B14F-4D97-AF65-F5344CB8AC3E}">
        <p14:creationId xmlns:p14="http://schemas.microsoft.com/office/powerpoint/2010/main" val="1447929111"/>
      </p:ext>
    </p:extLst>
  </p:cSld>
  <p:clrMap bg1="lt1" tx1="dk1" bg2="lt2" tx2="dk2" accent1="accent1" accent2="accent2" accent3="accent3" accent4="accent4" accent5="accent5" accent6="accent6" hlink="hlink" folHlink="folHlink"/>
  <p:sldLayoutIdLst>
    <p:sldLayoutId id="2147483739" r:id="rId1"/>
    <p:sldLayoutId id="2147483740" r:id="rId2"/>
  </p:sldLayoutIdLst>
  <p:hf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6">
              <a:lumMod val="7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6">
              <a:lumMod val="7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6">
              <a:lumMod val="7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7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6">
              <a:lumMod val="7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1"/>
          <p:cNvSpPr txBox="1">
            <a:spLocks noGrp="1"/>
          </p:cNvSpPr>
          <p:nvPr>
            <p:ph type="title"/>
          </p:nvPr>
        </p:nvSpPr>
        <p:spPr>
          <a:xfrm>
            <a:off x="517200" y="610700"/>
            <a:ext cx="11157600" cy="914800"/>
          </a:xfrm>
          <a:prstGeom prst="rect">
            <a:avLst/>
          </a:prstGeom>
          <a:noFill/>
          <a:ln>
            <a:noFill/>
          </a:ln>
        </p:spPr>
        <p:txBody>
          <a:bodyPr spcFirstLastPara="1" wrap="square" lIns="91425" tIns="91425" rIns="91425" bIns="91425" anchor="b" anchorCtr="0">
            <a:normAutofit/>
          </a:bodyPr>
          <a:lstStyle>
            <a:lvl1pPr marR="0" lvl="0"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1pPr>
            <a:lvl2pPr marR="0" lvl="1"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2pPr>
            <a:lvl3pPr marR="0" lvl="2"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3pPr>
            <a:lvl4pPr marR="0" lvl="3"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4pPr>
            <a:lvl5pPr marR="0" lvl="4"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5pPr>
            <a:lvl6pPr marR="0" lvl="5"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6pPr>
            <a:lvl7pPr marR="0" lvl="6"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7pPr>
            <a:lvl8pPr marR="0" lvl="7"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8pPr>
            <a:lvl9pPr marR="0" lvl="8" algn="l" rtl="0">
              <a:lnSpc>
                <a:spcPct val="100000"/>
              </a:lnSpc>
              <a:spcBef>
                <a:spcPts val="0"/>
              </a:spcBef>
              <a:spcAft>
                <a:spcPts val="0"/>
              </a:spcAft>
              <a:buClr>
                <a:schemeClr val="dk1"/>
              </a:buClr>
              <a:buSzPts val="3000"/>
              <a:buFont typeface="Roboto Slab"/>
              <a:buNone/>
              <a:defRPr sz="3000" b="0" i="0" u="none" strike="noStrike" cap="none">
                <a:solidFill>
                  <a:schemeClr val="dk1"/>
                </a:solidFill>
                <a:latin typeface="Roboto Slab"/>
                <a:ea typeface="Roboto Slab"/>
                <a:cs typeface="Roboto Slab"/>
                <a:sym typeface="Roboto Slab"/>
              </a:defRPr>
            </a:lvl9pPr>
          </a:lstStyle>
          <a:p>
            <a:endParaRPr dirty="0"/>
          </a:p>
        </p:txBody>
      </p:sp>
      <p:sp>
        <p:nvSpPr>
          <p:cNvPr id="7" name="Google Shape;7;p21"/>
          <p:cNvSpPr txBox="1">
            <a:spLocks noGrp="1"/>
          </p:cNvSpPr>
          <p:nvPr>
            <p:ph type="body" idx="1"/>
          </p:nvPr>
        </p:nvSpPr>
        <p:spPr>
          <a:xfrm>
            <a:off x="517200" y="1986432"/>
            <a:ext cx="11157600" cy="41052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Roboto"/>
              <a:buChar char="●"/>
              <a:defRPr sz="1800" b="0" i="0" u="none" strike="noStrike" cap="none">
                <a:solidFill>
                  <a:schemeClr val="dk1"/>
                </a:solidFill>
                <a:latin typeface="Roboto"/>
                <a:ea typeface="Roboto"/>
                <a:cs typeface="Roboto"/>
                <a:sym typeface="Roboto"/>
              </a:defRPr>
            </a:lvl1pPr>
            <a:lvl2pPr marL="914400" marR="0" lvl="1"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2pPr>
            <a:lvl3pPr marL="1371600" marR="0" lvl="2"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3pPr>
            <a:lvl4pPr marL="1828800" marR="0" lvl="3"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4pPr>
            <a:lvl5pPr marL="2286000" marR="0" lvl="4"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5pPr>
            <a:lvl6pPr marL="2743200" marR="0" lvl="5"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6pPr>
            <a:lvl7pPr marL="3200400" marR="0" lvl="6"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7pPr>
            <a:lvl8pPr marL="3657600" marR="0" lvl="7"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8pPr>
            <a:lvl9pPr marL="4114800" marR="0" lvl="8" indent="-317500" algn="l" rtl="0">
              <a:lnSpc>
                <a:spcPct val="115000"/>
              </a:lnSpc>
              <a:spcBef>
                <a:spcPts val="0"/>
              </a:spcBef>
              <a:spcAft>
                <a:spcPts val="0"/>
              </a:spcAft>
              <a:buClr>
                <a:schemeClr val="dk1"/>
              </a:buClr>
              <a:buSzPts val="1400"/>
              <a:buFont typeface="Roboto"/>
              <a:buChar char="■"/>
              <a:defRPr sz="1400" b="0" i="0" u="none" strike="noStrike" cap="none">
                <a:solidFill>
                  <a:schemeClr val="dk1"/>
                </a:solidFill>
                <a:latin typeface="Roboto"/>
                <a:ea typeface="Roboto"/>
                <a:cs typeface="Roboto"/>
                <a:sym typeface="Roboto"/>
              </a:defRPr>
            </a:lvl9pPr>
          </a:lstStyle>
          <a:p>
            <a:endParaRPr dirty="0"/>
          </a:p>
        </p:txBody>
      </p:sp>
      <p:sp>
        <p:nvSpPr>
          <p:cNvPr id="8" name="Google Shape;8;p2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1"/>
                </a:solidFill>
                <a:latin typeface="Roboto"/>
                <a:ea typeface="Roboto"/>
                <a:cs typeface="Roboto"/>
                <a:sym typeface="Roboto"/>
              </a:defRPr>
            </a:lvl9pPr>
          </a:lstStyle>
          <a:p>
            <a:fld id="{00000000-1234-1234-1234-123412341234}" type="slidenum">
              <a:rPr lang="en" smtClean="0"/>
              <a:pPr/>
              <a:t>‹#›</a:t>
            </a:fld>
            <a:endParaRPr lang="en"/>
          </a:p>
        </p:txBody>
      </p:sp>
      <p:pic>
        <p:nvPicPr>
          <p:cNvPr id="9" name="Google Shape;9;p2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94433" y="5857068"/>
            <a:ext cx="1489968" cy="931233"/>
          </a:xfrm>
          <a:prstGeom prst="rect">
            <a:avLst/>
          </a:prstGeom>
          <a:noFill/>
          <a:ln>
            <a:noFill/>
          </a:ln>
        </p:spPr>
      </p:pic>
    </p:spTree>
    <p:extLst>
      <p:ext uri="{BB962C8B-B14F-4D97-AF65-F5344CB8AC3E}">
        <p14:creationId xmlns:p14="http://schemas.microsoft.com/office/powerpoint/2010/main" val="4006922303"/>
      </p:ext>
    </p:extLst>
  </p:cSld>
  <p:clrMap bg1="lt1" tx1="dk1" bg2="dk2" tx2="lt2" accent1="accent1" accent2="accent2" accent3="accent3" accent4="accent4" accent5="accent5" accent6="accent6" hlink="hlink" folHlink="folHlink"/>
  <p:sldLayoutIdLst>
    <p:sldLayoutId id="2147483745" r:id="rId1"/>
    <p:sldLayoutId id="2147483748"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7C9E65-46E1-B5DD-80AC-5A4B100E8698}"/>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A7B9EBE-66B5-4CCC-AE1A-561892050C0A}"/>
              </a:ext>
            </a:extLst>
          </p:cNvPr>
          <p:cNvSpPr>
            <a:spLocks noGrp="1"/>
          </p:cNvSpPr>
          <p:nvPr>
            <p:ph type="body" idx="1"/>
          </p:nvPr>
        </p:nvSpPr>
        <p:spPr>
          <a:xfrm>
            <a:off x="838200" y="1825625"/>
            <a:ext cx="10515600" cy="486921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69DAC8D-5D5B-4C56-FB00-1362E49D9D21}"/>
              </a:ext>
            </a:extLst>
          </p:cNvPr>
          <p:cNvSpPr>
            <a:spLocks noGrp="1"/>
          </p:cNvSpPr>
          <p:nvPr>
            <p:ph type="dt" sz="half" idx="2"/>
          </p:nvPr>
        </p:nvSpPr>
        <p:spPr>
          <a:xfrm>
            <a:off x="10369118" y="145341"/>
            <a:ext cx="1606119"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DED0AA7-C004-48B6-AE70-B8E7A068D87B}" type="datetimeFigureOut">
              <a:rPr lang="en-US" smtClean="0"/>
              <a:pPr/>
              <a:t>6/4/2026</a:t>
            </a:fld>
            <a:r>
              <a:rPr lang="en-US" dirty="0"/>
              <a:t>  |  </a:t>
            </a:r>
            <a:fld id="{9D95FA01-D43D-4D59-B78F-1371C9B49CCB}" type="slidenum">
              <a:rPr lang="en-US" smtClean="0"/>
              <a:pPr/>
              <a:t>‹#›</a:t>
            </a:fld>
            <a:endParaRPr lang="en-US" dirty="0"/>
          </a:p>
        </p:txBody>
      </p:sp>
      <p:sp>
        <p:nvSpPr>
          <p:cNvPr id="5" name="Footer Placeholder 4">
            <a:extLst>
              <a:ext uri="{FF2B5EF4-FFF2-40B4-BE49-F238E27FC236}">
                <a16:creationId xmlns:a16="http://schemas.microsoft.com/office/drawing/2014/main" id="{38E37B0F-0AB5-8609-C908-CB152206762C}"/>
              </a:ext>
            </a:extLst>
          </p:cNvPr>
          <p:cNvSpPr>
            <a:spLocks noGrp="1"/>
          </p:cNvSpPr>
          <p:nvPr>
            <p:ph type="ftr" sz="quarter" idx="3"/>
          </p:nvPr>
        </p:nvSpPr>
        <p:spPr>
          <a:xfrm>
            <a:off x="6096000" y="163157"/>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Tree>
    <p:extLst>
      <p:ext uri="{BB962C8B-B14F-4D97-AF65-F5344CB8AC3E}">
        <p14:creationId xmlns:p14="http://schemas.microsoft.com/office/powerpoint/2010/main" val="257916555"/>
      </p:ext>
    </p:extLst>
  </p:cSld>
  <p:clrMap bg1="lt1" tx1="dk1" bg2="lt2" tx2="dk2" accent1="accent1" accent2="accent2" accent3="accent3" accent4="accent4" accent5="accent5" accent6="accent6" hlink="hlink" folHlink="folHlink"/>
  <p:sldLayoutIdLst>
    <p:sldLayoutId id="2147483758" r:id="rId1"/>
    <p:sldLayoutId id="214748376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phinational.org/policy-research/workforce-data-center/#var=Wage+Trends" TargetMode="External"/><Relationship Id="rId7" Type="http://schemas.openxmlformats.org/officeDocument/2006/relationships/image" Target="../media/image34.sv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www.phinational.org/resource/competitive-disadvantage-direct-care-wages-are-lagging-behind-2024-update/"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9.png"/><Relationship Id="rId7" Type="http://schemas.openxmlformats.org/officeDocument/2006/relationships/hyperlink" Target="https://www.advancingstates.org/sites/default/files/ARPA%20HCBS%20State%20Implementation%20Report%20April%202024.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www.advancingstates.org/state-technical-assistance/arpa-hcbs-initiative/efforts-evaluate-impact-arpa-hcbs-investments" TargetMode="External"/><Relationship Id="rId5" Type="http://schemas.openxmlformats.org/officeDocument/2006/relationships/image" Target="../media/image40.png"/><Relationship Id="rId4" Type="http://schemas.openxmlformats.org/officeDocument/2006/relationships/hyperlink" Target="https://www.medicaid.gov/medicaid/home-community-based-services/downloads/arp-sec9817-overview-infographic.pdf#page=5"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hyperlink" Target="https://www.phinational.org/resource/the-need-for-monitoring-the-long-term-care-direct-service-workforce-and-recommendations-for-data-collection-2/" TargetMode="External"/><Relationship Id="rId5" Type="http://schemas.openxmlformats.org/officeDocument/2006/relationships/image" Target="../media/image44.svg"/><Relationship Id="rId4" Type="http://schemas.openxmlformats.org/officeDocument/2006/relationships/image" Target="../media/image43.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microsoft.com/office/2007/relationships/hdphoto" Target="../media/hdphoto8.wdp"/></Relationships>
</file>

<file path=ppt/slides/_rels/slide26.xml.rels><?xml version="1.0" encoding="UTF-8" standalone="yes"?>
<Relationships xmlns="http://schemas.openxmlformats.org/package/2006/relationships"><Relationship Id="rId3" Type="http://schemas.openxmlformats.org/officeDocument/2006/relationships/hyperlink" Target="https://idd.nationalcoreindicators.org/staff-providers/"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6.png"/><Relationship Id="rId4" Type="http://schemas.openxmlformats.org/officeDocument/2006/relationships/hyperlink" Target="https://nci-ad.org/sotw-ad/"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hyperlink" Target="https://www.hhs.texas.gov/sites/default/files/documents/community-attendant-survey-report-2023.pdf" TargetMode="External"/><Relationship Id="rId5" Type="http://schemas.openxmlformats.org/officeDocument/2006/relationships/hyperlink" Target="https://www.hhs.texas.gov/sites/default/files/documents/laws-regulations/reports-presentations/2020/rider-157-ca-workforce-dev-strat-plan-nov-2020.pdf" TargetMode="Externa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hyperlink" Target="https://tenncare.ici.umn.edu/"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svg"/><Relationship Id="rId4" Type="http://schemas.openxmlformats.org/officeDocument/2006/relationships/image" Target="../media/image50.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www.phinational.org/state-index-tool/"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hyperlink" Target="https://www.phinational.org/policy-research/workforce-data-center/" TargetMode="External"/><Relationship Id="rId4" Type="http://schemas.microsoft.com/office/2007/relationships/hdphoto" Target="../media/hdphoto12.wdp"/></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acl.gov/sites/default/files/Direct%20Care%20Workforce/improving-hcbs-workforce-data-issue-brief.pdf"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hyperlink" Target="http://www.mltss.org/" TargetMode="External"/><Relationship Id="rId9" Type="http://schemas.openxmlformats.org/officeDocument/2006/relationships/image" Target="../media/image64.png"/></Relationships>
</file>

<file path=ppt/slides/_rels/slide35.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59.png"/><Relationship Id="rId7"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hyperlink" Target="https://www.medicaid.gov/medicaid/long-term-services-supports/downloads/ltss-users-expenditures-category-brief-2022.pdf"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75.png"/><Relationship Id="rId11" Type="http://schemas.openxmlformats.org/officeDocument/2006/relationships/image" Target="../media/image58.emf"/><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81.emf"/></Relationships>
</file>

<file path=ppt/slides/_rels/slide38.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59.png"/><Relationship Id="rId7" Type="http://schemas.openxmlformats.org/officeDocument/2006/relationships/image" Target="../media/image85.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59.png"/><Relationship Id="rId7"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59.png"/><Relationship Id="rId7" Type="http://schemas.openxmlformats.org/officeDocument/2006/relationships/hyperlink" Target="https://www.mltss.org/post/recommendations-for-congress-cms-acl-and-states-on-strengthening-the-direct-care-workforce" TargetMode="External"/><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hyperlink" Target="https://www.mltss.org/post/report-on-strengthening-the-direct-care-workforce" TargetMode="External"/><Relationship Id="rId5" Type="http://schemas.openxmlformats.org/officeDocument/2006/relationships/image" Target="../media/image94.svg"/><Relationship Id="rId4" Type="http://schemas.openxmlformats.org/officeDocument/2006/relationships/hyperlink" Target="mailto:mkschak@mltss.org"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18" Type="http://schemas.openxmlformats.org/officeDocument/2006/relationships/image" Target="../media/image25.png"/><Relationship Id="rId3" Type="http://schemas.openxmlformats.org/officeDocument/2006/relationships/image" Target="../media/image15.png"/><Relationship Id="rId7" Type="http://schemas.microsoft.com/office/2007/relationships/hdphoto" Target="../media/hdphoto1.wdp"/><Relationship Id="rId12" Type="http://schemas.openxmlformats.org/officeDocument/2006/relationships/image" Target="../media/image21.png"/><Relationship Id="rId17" Type="http://schemas.microsoft.com/office/2007/relationships/hdphoto" Target="../media/hdphoto5.wdp"/><Relationship Id="rId2" Type="http://schemas.openxmlformats.org/officeDocument/2006/relationships/notesSlide" Target="../notesSlides/notesSlide4.xml"/><Relationship Id="rId16" Type="http://schemas.openxmlformats.org/officeDocument/2006/relationships/image" Target="../media/image24.png"/><Relationship Id="rId20"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8.png"/><Relationship Id="rId11" Type="http://schemas.microsoft.com/office/2007/relationships/hdphoto" Target="../media/hdphoto3.wdp"/><Relationship Id="rId5" Type="http://schemas.openxmlformats.org/officeDocument/2006/relationships/image" Target="../media/image17.svg"/><Relationship Id="rId15" Type="http://schemas.microsoft.com/office/2007/relationships/hdphoto" Target="../media/hdphoto4.wdp"/><Relationship Id="rId10" Type="http://schemas.openxmlformats.org/officeDocument/2006/relationships/image" Target="../media/image20.png"/><Relationship Id="rId19" Type="http://schemas.microsoft.com/office/2007/relationships/hdphoto" Target="../media/hdphoto6.wdp"/><Relationship Id="rId4" Type="http://schemas.openxmlformats.org/officeDocument/2006/relationships/image" Target="../media/image16.png"/><Relationship Id="rId9" Type="http://schemas.microsoft.com/office/2007/relationships/hdphoto" Target="../media/hdphoto2.wdp"/><Relationship Id="rId1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100.png"/><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52.xml"/><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5.xml"/><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6.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7.xml"/><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16.xml"/><Relationship Id="rId4" Type="http://schemas.microsoft.com/office/2007/relationships/hdphoto" Target="../media/hdphoto13.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hyperlink" Target="mailto:alex.gaughan@tn.gov" TargetMode="External"/><Relationship Id="rId3" Type="http://schemas.openxmlformats.org/officeDocument/2006/relationships/hyperlink" Target="mailto:kscales@phinational.org" TargetMode="External"/><Relationship Id="rId7" Type="http://schemas.openxmlformats.org/officeDocument/2006/relationships/hyperlink" Target="mailto:Jordan.allen@tn.gov" TargetMode="External"/><Relationship Id="rId2" Type="http://schemas.openxmlformats.org/officeDocument/2006/relationships/hyperlink" Target="mailto:bers0017@umn.edu" TargetMode="External"/><Relationship Id="rId1" Type="http://schemas.openxmlformats.org/officeDocument/2006/relationships/slideLayout" Target="../slideLayouts/slideLayout6.xml"/><Relationship Id="rId6" Type="http://schemas.openxmlformats.org/officeDocument/2006/relationships/hyperlink" Target="mailto:jack.teters@dhs.nj.gov" TargetMode="External"/><Relationship Id="rId5" Type="http://schemas.openxmlformats.org/officeDocument/2006/relationships/hyperlink" Target="mailto:tspears@cpnri.org" TargetMode="External"/><Relationship Id="rId4" Type="http://schemas.openxmlformats.org/officeDocument/2006/relationships/hyperlink" Target="mailto:mkaschak@mltss.org"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s://acl.gov/DCWcenter"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hyperlink" Target="https://forms.office.com/r/Yv30gLgsth"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13.svg"/><Relationship Id="rId4" Type="http://schemas.openxmlformats.org/officeDocument/2006/relationships/image" Target="../media/image112.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ici.umn.edu/projects/6"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295B71F2-BA9C-9A08-3208-D0915F5C2257}"/>
              </a:ext>
            </a:extLst>
          </p:cNvPr>
          <p:cNvSpPr txBox="1">
            <a:spLocks noGrp="1"/>
          </p:cNvSpPr>
          <p:nvPr>
            <p:ph type="title" idx="4294967295"/>
          </p:nvPr>
        </p:nvSpPr>
        <p:spPr>
          <a:xfrm>
            <a:off x="1779588" y="890531"/>
            <a:ext cx="8632824" cy="31515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0"/>
              </a:spcBef>
              <a:buFontTx/>
              <a:buNone/>
              <a:defRPr sz="5400" b="1" i="0" kern="1200">
                <a:solidFill>
                  <a:schemeClr val="bg1"/>
                </a:solidFill>
                <a:latin typeface="Source Serif Pro" panose="02040603050405020204" pitchFamily="18" charset="0"/>
                <a:ea typeface="Source Serif Pro" panose="02040603050405020204" pitchFamily="18" charset="0"/>
                <a:cs typeface="+mn-cs"/>
              </a:defRPr>
            </a:lvl1pPr>
            <a:lvl2pPr marL="0" indent="0" algn="l" defTabSz="914400" rtl="0" eaLnBrk="1" latinLnBrk="0" hangingPunct="1">
              <a:lnSpc>
                <a:spcPct val="90000"/>
              </a:lnSpc>
              <a:spcBef>
                <a:spcPts val="0"/>
              </a:spcBef>
              <a:buFontTx/>
              <a:buNone/>
              <a:defRPr sz="2400" kern="1200">
                <a:solidFill>
                  <a:schemeClr val="tx1"/>
                </a:solidFill>
                <a:latin typeface="+mn-lt"/>
                <a:ea typeface="+mn-ea"/>
                <a:cs typeface="+mn-cs"/>
              </a:defRPr>
            </a:lvl2pPr>
            <a:lvl3pPr marL="0" indent="0" algn="l" defTabSz="914400" rtl="0" eaLnBrk="1" latinLnBrk="0" hangingPunct="1">
              <a:lnSpc>
                <a:spcPct val="90000"/>
              </a:lnSpc>
              <a:spcBef>
                <a:spcPts val="0"/>
              </a:spcBef>
              <a:buFontTx/>
              <a:buNone/>
              <a:defRPr sz="2000" kern="1200">
                <a:solidFill>
                  <a:schemeClr val="tx1"/>
                </a:solidFill>
                <a:latin typeface="+mn-lt"/>
                <a:ea typeface="+mn-ea"/>
                <a:cs typeface="+mn-cs"/>
              </a:defRPr>
            </a:lvl3pPr>
            <a:lvl4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4pPr>
            <a:lvl5pPr marL="0" indent="0" algn="l" defTabSz="914400" rtl="0" eaLnBrk="1" latinLnBrk="0" hangingPunct="1">
              <a:lnSpc>
                <a:spcPct val="90000"/>
              </a:lnSpc>
              <a:spcBef>
                <a:spcPts val="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Aft>
                <a:spcPts val="600"/>
              </a:spcAft>
              <a:defRPr/>
            </a:pPr>
            <a:r>
              <a:rPr lang="en-US" sz="5000" dirty="0">
                <a:latin typeface="Arial"/>
                <a:ea typeface="Source Serif Pro"/>
                <a:cs typeface="Calibri" panose="020F0502020204030204" pitchFamily="34" charset="0"/>
              </a:rPr>
              <a:t>From Numbers to Action: Using Data to Strengthen the HCBS Direct Care Workforce</a:t>
            </a:r>
            <a:endParaRPr kumimoji="0" lang="en-US" sz="3200" b="0" i="0" u="none" strike="noStrike" kern="1200" cap="none" spc="0" normalizeH="0" baseline="0" noProof="0" dirty="0">
              <a:ln>
                <a:noFill/>
              </a:ln>
              <a:solidFill>
                <a:schemeClr val="bg1"/>
              </a:solidFill>
              <a:effectLst/>
              <a:uLnTx/>
              <a:uFillTx/>
              <a:cs typeface="Calibri" panose="020F0502020204030204" pitchFamily="34" charset="0"/>
            </a:endParaRPr>
          </a:p>
        </p:txBody>
      </p:sp>
      <p:sp>
        <p:nvSpPr>
          <p:cNvPr id="2" name="Rectangle 1">
            <a:extLst>
              <a:ext uri="{FF2B5EF4-FFF2-40B4-BE49-F238E27FC236}">
                <a16:creationId xmlns:a16="http://schemas.microsoft.com/office/drawing/2014/main" id="{92D40435-146B-557D-201C-23E8AF68A31D}"/>
              </a:ext>
              <a:ext uri="{C183D7F6-B498-43B3-948B-1728B52AA6E4}">
                <adec:decorative xmlns:adec="http://schemas.microsoft.com/office/drawing/2017/decorative" val="1"/>
              </a:ext>
            </a:extLst>
          </p:cNvPr>
          <p:cNvSpPr/>
          <p:nvPr/>
        </p:nvSpPr>
        <p:spPr>
          <a:xfrm>
            <a:off x="0" y="4662152"/>
            <a:ext cx="12192000" cy="219584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516E19A-C586-6711-B015-29841C35F286}"/>
              </a:ext>
            </a:extLst>
          </p:cNvPr>
          <p:cNvSpPr txBox="1"/>
          <p:nvPr/>
        </p:nvSpPr>
        <p:spPr>
          <a:xfrm>
            <a:off x="3043178" y="3828895"/>
            <a:ext cx="6105644" cy="523220"/>
          </a:xfrm>
          <a:prstGeom prst="rect">
            <a:avLst/>
          </a:prstGeom>
          <a:noFill/>
        </p:spPr>
        <p:txBody>
          <a:bodyPr wrap="square">
            <a:spAutoFit/>
          </a:bodyPr>
          <a:lstStyle/>
          <a:p>
            <a:pPr algn="ctr"/>
            <a:r>
              <a:rPr kumimoji="0" lang="en-US" sz="2800" b="1" i="0" u="none" strike="noStrike" kern="1200" cap="none" spc="0" normalizeH="0" baseline="0" noProof="0" dirty="0">
                <a:ln>
                  <a:noFill/>
                </a:ln>
                <a:solidFill>
                  <a:schemeClr val="bg1"/>
                </a:solidFill>
                <a:effectLst/>
                <a:uLnTx/>
                <a:uFillTx/>
                <a:latin typeface="Arial"/>
                <a:ea typeface="Source Serif Pro"/>
                <a:cs typeface="Arial" panose="020B0604020202020204" pitchFamily="34" charset="0"/>
              </a:rPr>
              <a:t>November 19, 2025</a:t>
            </a:r>
            <a:endParaRPr lang="en-US" dirty="0">
              <a:solidFill>
                <a:schemeClr val="bg1"/>
              </a:solidFill>
            </a:endParaRPr>
          </a:p>
        </p:txBody>
      </p:sp>
      <p:pic>
        <p:nvPicPr>
          <p:cNvPr id="5" name="Picture 4" descr="Direct Care Workforce Strategies Center">
            <a:extLst>
              <a:ext uri="{FF2B5EF4-FFF2-40B4-BE49-F238E27FC236}">
                <a16:creationId xmlns:a16="http://schemas.microsoft.com/office/drawing/2014/main" id="{7A4ACEDF-9E8C-B861-9141-1151B36366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09800" y="5055495"/>
            <a:ext cx="7772400" cy="1491781"/>
          </a:xfrm>
          <a:prstGeom prst="rect">
            <a:avLst/>
          </a:prstGeom>
        </p:spPr>
      </p:pic>
      <p:cxnSp>
        <p:nvCxnSpPr>
          <p:cNvPr id="3" name="Straight Connector 2">
            <a:extLst>
              <a:ext uri="{FF2B5EF4-FFF2-40B4-BE49-F238E27FC236}">
                <a16:creationId xmlns:a16="http://schemas.microsoft.com/office/drawing/2014/main" id="{FD3380A0-DCCF-6891-9E48-33DE1FC43491}"/>
              </a:ext>
              <a:ext uri="{C183D7F6-B498-43B3-948B-1728B52AA6E4}">
                <adec:decorative xmlns:adec="http://schemas.microsoft.com/office/drawing/2017/decorative" val="1"/>
              </a:ext>
            </a:extLst>
          </p:cNvPr>
          <p:cNvCxnSpPr/>
          <p:nvPr/>
        </p:nvCxnSpPr>
        <p:spPr>
          <a:xfrm>
            <a:off x="0" y="4662152"/>
            <a:ext cx="12192000"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07D8A4B-6F0A-D92A-B43D-EC25E4522F37}"/>
              </a:ext>
              <a:ext uri="{C183D7F6-B498-43B3-948B-1728B52AA6E4}">
                <adec:decorative xmlns:adec="http://schemas.microsoft.com/office/drawing/2017/decorative" val="0"/>
              </a:ext>
            </a:extLst>
          </p:cNvPr>
          <p:cNvSpPr txBox="1"/>
          <p:nvPr/>
        </p:nvSpPr>
        <p:spPr>
          <a:xfrm>
            <a:off x="4089779" y="6442502"/>
            <a:ext cx="4039737" cy="276999"/>
          </a:xfrm>
          <a:prstGeom prst="rect">
            <a:avLst/>
          </a:prstGeom>
          <a:noFill/>
        </p:spPr>
        <p:txBody>
          <a:bodyPr wrap="square" rtlCol="0">
            <a:spAutoFit/>
          </a:bodyPr>
          <a:lstStyle/>
          <a:p>
            <a:pPr algn="ctr"/>
            <a:r>
              <a:rPr lang="en-US" sz="1200" dirty="0"/>
              <a:t>Presentation contains speaker notes</a:t>
            </a:r>
          </a:p>
        </p:txBody>
      </p:sp>
    </p:spTree>
    <p:extLst>
      <p:ext uri="{BB962C8B-B14F-4D97-AF65-F5344CB8AC3E}">
        <p14:creationId xmlns:p14="http://schemas.microsoft.com/office/powerpoint/2010/main" val="230830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D7E6BD8-F20B-4994-F955-9D618BC285A9}"/>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Importance of Workforce Data</a:t>
            </a:r>
          </a:p>
        </p:txBody>
      </p:sp>
      <p:sp>
        <p:nvSpPr>
          <p:cNvPr id="3" name="Text Placeholder 2">
            <a:extLst>
              <a:ext uri="{FF2B5EF4-FFF2-40B4-BE49-F238E27FC236}">
                <a16:creationId xmlns:a16="http://schemas.microsoft.com/office/drawing/2014/main" id="{9645C500-D6F5-AC51-DD7B-80CBD9312F90}"/>
              </a:ext>
            </a:extLst>
          </p:cNvPr>
          <p:cNvSpPr>
            <a:spLocks noGrp="1"/>
          </p:cNvSpPr>
          <p:nvPr>
            <p:ph type="body" sz="quarter" idx="11"/>
          </p:nvPr>
        </p:nvSpPr>
        <p:spPr>
          <a:xfrm>
            <a:off x="888216" y="1283543"/>
            <a:ext cx="9074934" cy="545257"/>
          </a:xfrm>
        </p:spPr>
        <p:txBody>
          <a:bodyPr/>
          <a:lstStyle/>
          <a:p>
            <a:r>
              <a:rPr lang="en-US" dirty="0">
                <a:latin typeface="+mj-lt"/>
              </a:rPr>
              <a:t>Working with States and Employers (Provider Organizations)</a:t>
            </a:r>
          </a:p>
        </p:txBody>
      </p:sp>
      <p:sp>
        <p:nvSpPr>
          <p:cNvPr id="4" name="Text Placeholder 3">
            <a:extLst>
              <a:ext uri="{FF2B5EF4-FFF2-40B4-BE49-F238E27FC236}">
                <a16:creationId xmlns:a16="http://schemas.microsoft.com/office/drawing/2014/main" id="{61AF9784-1C57-CF38-C959-CA21E3D1B0A1}"/>
              </a:ext>
            </a:extLst>
          </p:cNvPr>
          <p:cNvSpPr>
            <a:spLocks noGrp="1"/>
          </p:cNvSpPr>
          <p:nvPr>
            <p:ph type="body" sz="quarter" idx="12"/>
          </p:nvPr>
        </p:nvSpPr>
        <p:spPr>
          <a:xfrm>
            <a:off x="1066800" y="1953468"/>
            <a:ext cx="9284484" cy="4012247"/>
          </a:xfrm>
        </p:spPr>
        <p:txBody>
          <a:bodyPr/>
          <a:lstStyle/>
          <a:p>
            <a:pPr marL="342900" lvl="0" indent="-342900">
              <a:spcAft>
                <a:spcPts val="1200"/>
              </a:spcAft>
              <a:buFont typeface="Arial" panose="020B0604020202020204" pitchFamily="34" charset="0"/>
              <a:buChar char="‒"/>
            </a:pPr>
            <a:r>
              <a:rPr lang="en-US" sz="2000" dirty="0">
                <a:latin typeface="+mj-lt"/>
              </a:rPr>
              <a:t>More recognition of workforce data necessity and needs – by both</a:t>
            </a:r>
          </a:p>
          <a:p>
            <a:pPr marL="342900" lvl="0" indent="-342900">
              <a:spcAft>
                <a:spcPts val="1200"/>
              </a:spcAft>
              <a:buFont typeface="Arial" panose="020B0604020202020204" pitchFamily="34" charset="0"/>
              <a:buChar char="‒"/>
            </a:pPr>
            <a:r>
              <a:rPr lang="en-US" sz="2000" dirty="0">
                <a:latin typeface="+mj-lt"/>
              </a:rPr>
              <a:t>National Core Indicators</a:t>
            </a:r>
            <a:r>
              <a:rPr lang="en-US" sz="2000" baseline="30000" dirty="0">
                <a:latin typeface="+mj-lt"/>
              </a:rPr>
              <a:t>©</a:t>
            </a:r>
            <a:r>
              <a:rPr lang="en-US" sz="2000" dirty="0">
                <a:latin typeface="+mj-lt"/>
              </a:rPr>
              <a:t> (NCI) State of the Workforce data</a:t>
            </a:r>
          </a:p>
          <a:p>
            <a:pPr marL="682625" lvl="2" indent="-334963">
              <a:spcAft>
                <a:spcPts val="1200"/>
              </a:spcAft>
              <a:tabLst>
                <a:tab pos="682625" algn="l"/>
              </a:tabLst>
            </a:pPr>
            <a:r>
              <a:rPr lang="en-US" sz="2000" dirty="0">
                <a:latin typeface="+mj-lt"/>
              </a:rPr>
              <a:t>NCI-IDD SoTW 2023 report – 26 states participating</a:t>
            </a:r>
          </a:p>
          <a:p>
            <a:pPr marL="682625" lvl="2" indent="-334963">
              <a:spcAft>
                <a:spcPts val="1200"/>
              </a:spcAft>
              <a:tabLst>
                <a:tab pos="682625" algn="l"/>
              </a:tabLst>
            </a:pPr>
            <a:r>
              <a:rPr lang="en-US" sz="2000" dirty="0">
                <a:latin typeface="+mj-lt"/>
              </a:rPr>
              <a:t>NCI-AD SoTW 2023 report – 6 states participating</a:t>
            </a:r>
          </a:p>
          <a:p>
            <a:pPr indent="-342900">
              <a:spcAft>
                <a:spcPts val="1200"/>
              </a:spcAft>
              <a:buFont typeface="Arial" panose="020B0604020202020204" pitchFamily="34" charset="0"/>
              <a:buChar char="‒"/>
            </a:pPr>
            <a:r>
              <a:rPr lang="en-US" sz="2000" dirty="0">
                <a:latin typeface="+mj-lt"/>
              </a:rPr>
              <a:t>Standard Occupational Classification (SOC) revision</a:t>
            </a:r>
          </a:p>
          <a:p>
            <a:pPr indent="-342900">
              <a:spcAft>
                <a:spcPts val="1200"/>
              </a:spcAft>
              <a:buFont typeface="Arial" panose="020B0604020202020204" pitchFamily="34" charset="0"/>
              <a:buChar char="‒"/>
            </a:pPr>
            <a:r>
              <a:rPr lang="en-US" sz="2000" dirty="0">
                <a:latin typeface="+mj-lt"/>
              </a:rPr>
              <a:t>Need for self-direction workforce data</a:t>
            </a:r>
          </a:p>
          <a:p>
            <a:pPr indent="-342900">
              <a:spcAft>
                <a:spcPts val="1200"/>
              </a:spcAft>
              <a:buFont typeface="Arial" panose="020B0604020202020204" pitchFamily="34" charset="0"/>
              <a:buChar char="‒"/>
            </a:pPr>
            <a:r>
              <a:rPr lang="en-US" sz="2000" dirty="0">
                <a:latin typeface="+mj-lt"/>
              </a:rPr>
              <a:t>Providers have additional (and different) data needs</a:t>
            </a:r>
          </a:p>
        </p:txBody>
      </p:sp>
    </p:spTree>
    <p:extLst>
      <p:ext uri="{BB962C8B-B14F-4D97-AF65-F5344CB8AC3E}">
        <p14:creationId xmlns:p14="http://schemas.microsoft.com/office/powerpoint/2010/main" val="16031331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6859AF-EE8C-C402-B146-FD22EFD4D61F}"/>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Basic Principles</a:t>
            </a:r>
          </a:p>
        </p:txBody>
      </p:sp>
      <p:sp>
        <p:nvSpPr>
          <p:cNvPr id="4" name="Text Placeholder 3">
            <a:extLst>
              <a:ext uri="{FF2B5EF4-FFF2-40B4-BE49-F238E27FC236}">
                <a16:creationId xmlns:a16="http://schemas.microsoft.com/office/drawing/2014/main" id="{6C1B2A50-6549-0A5A-C268-5470CB7952D4}"/>
              </a:ext>
            </a:extLst>
          </p:cNvPr>
          <p:cNvSpPr>
            <a:spLocks noGrp="1"/>
          </p:cNvSpPr>
          <p:nvPr>
            <p:ph type="body" sz="quarter" idx="12"/>
          </p:nvPr>
        </p:nvSpPr>
        <p:spPr>
          <a:xfrm>
            <a:off x="914400" y="1333501"/>
            <a:ext cx="9367837" cy="4453346"/>
          </a:xfrm>
        </p:spPr>
        <p:txBody>
          <a:bodyPr/>
          <a:lstStyle/>
          <a:p>
            <a:pPr indent="-342900">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Make sure you consider </a:t>
            </a:r>
            <a:r>
              <a:rPr lang="en-US" sz="2000" i="1" kern="100" dirty="0">
                <a:latin typeface="+mj-lt"/>
                <a:ea typeface="Aptos" panose="020B0004020202020204" pitchFamily="34" charset="0"/>
                <a:cs typeface="Times New Roman" panose="02020603050405020304" pitchFamily="18" charset="0"/>
              </a:rPr>
              <a:t>who</a:t>
            </a:r>
            <a:r>
              <a:rPr lang="en-US" sz="2000" kern="100" dirty="0">
                <a:latin typeface="+mj-lt"/>
                <a:ea typeface="Aptos" panose="020B0004020202020204" pitchFamily="34" charset="0"/>
                <a:cs typeface="Times New Roman" panose="02020603050405020304" pitchFamily="18" charset="0"/>
              </a:rPr>
              <a:t> will use the data.</a:t>
            </a:r>
          </a:p>
          <a:p>
            <a:pPr marL="342900" lvl="0" indent="-342900">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Make sure you consider </a:t>
            </a:r>
            <a:r>
              <a:rPr lang="en-US" sz="2000" i="1" kern="100" dirty="0">
                <a:latin typeface="+mj-lt"/>
                <a:ea typeface="Aptos" panose="020B0004020202020204" pitchFamily="34" charset="0"/>
                <a:cs typeface="Times New Roman" panose="02020603050405020304" pitchFamily="18" charset="0"/>
              </a:rPr>
              <a:t>how</a:t>
            </a:r>
            <a:r>
              <a:rPr lang="en-US" sz="2000" kern="100" dirty="0">
                <a:latin typeface="+mj-lt"/>
                <a:ea typeface="Aptos" panose="020B0004020202020204" pitchFamily="34" charset="0"/>
                <a:cs typeface="Times New Roman" panose="02020603050405020304" pitchFamily="18" charset="0"/>
              </a:rPr>
              <a:t> they will use the data.</a:t>
            </a:r>
          </a:p>
          <a:p>
            <a:pPr indent="-342900">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Make sure the data will answer questions of interest.</a:t>
            </a:r>
          </a:p>
          <a:p>
            <a:pPr indent="-342900">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Do not reinvent the wheel.</a:t>
            </a:r>
          </a:p>
          <a:p>
            <a:pPr marL="342900" lvl="0" indent="-342900">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Make sure the data is interpretable.</a:t>
            </a:r>
          </a:p>
          <a:p>
            <a:pPr marL="342900" lvl="0" indent="-342900">
              <a:spcAft>
                <a:spcPts val="1200"/>
              </a:spcAft>
              <a:buFont typeface="Arial" panose="020B0604020202020204" pitchFamily="34" charset="0"/>
              <a:buChar char="‒"/>
            </a:pPr>
            <a:r>
              <a:rPr lang="en-US" sz="2000" dirty="0">
                <a:latin typeface="+mj-lt"/>
                <a:ea typeface="Aptos" panose="020B0004020202020204" pitchFamily="34" charset="0"/>
                <a:cs typeface="Times New Roman" panose="02020603050405020304" pitchFamily="18" charset="0"/>
              </a:rPr>
              <a:t>Be cognizant of data burden.</a:t>
            </a:r>
            <a:endParaRPr lang="en-US" sz="2000" kern="100" dirty="0">
              <a:latin typeface="+mj-lt"/>
              <a:ea typeface="Aptos" panose="020B0004020202020204" pitchFamily="34" charset="0"/>
              <a:cs typeface="Times New Roman" panose="02020603050405020304" pitchFamily="18" charset="0"/>
            </a:endParaRPr>
          </a:p>
          <a:p>
            <a:pPr marL="342900" lvl="0" indent="-342900">
              <a:spcAft>
                <a:spcPts val="1200"/>
              </a:spcAft>
              <a:buFont typeface="Arial" panose="020B0604020202020204" pitchFamily="34" charset="0"/>
              <a:buChar char="‒"/>
            </a:pPr>
            <a:r>
              <a:rPr lang="en-US" sz="2000" dirty="0">
                <a:latin typeface="+mj-lt"/>
                <a:ea typeface="Aptos" panose="020B0004020202020204" pitchFamily="34" charset="0"/>
                <a:cs typeface="Times New Roman" panose="02020603050405020304" pitchFamily="18" charset="0"/>
              </a:rPr>
              <a:t>Include stakeholders in development and implementation. </a:t>
            </a:r>
          </a:p>
          <a:p>
            <a:pPr marL="342900" lvl="0" indent="-342900">
              <a:lnSpc>
                <a:spcPct val="106000"/>
              </a:lnSpc>
              <a:spcAft>
                <a:spcPts val="1200"/>
              </a:spcAft>
              <a:buFont typeface="Arial" panose="020B0604020202020204" pitchFamily="34" charset="0"/>
              <a:buChar char="‒"/>
            </a:pPr>
            <a:r>
              <a:rPr lang="en-US" sz="2000" kern="100" dirty="0">
                <a:latin typeface="+mj-lt"/>
                <a:ea typeface="Aptos" panose="020B0004020202020204" pitchFamily="34" charset="0"/>
                <a:cs typeface="Times New Roman" panose="02020603050405020304" pitchFamily="18" charset="0"/>
              </a:rPr>
              <a:t>Make sure you use the data collected – don’t just collect data for the sake of collecting. </a:t>
            </a:r>
          </a:p>
          <a:p>
            <a:pPr marL="342900" lvl="0" indent="-342900">
              <a:lnSpc>
                <a:spcPct val="106000"/>
              </a:lnSpc>
              <a:spcAft>
                <a:spcPts val="1800"/>
              </a:spcAft>
              <a:buFont typeface="Arial" panose="020B0604020202020204" pitchFamily="34" charset="0"/>
              <a:buChar char="‒"/>
            </a:pPr>
            <a:r>
              <a:rPr lang="en-US" sz="2000" dirty="0">
                <a:latin typeface="+mj-lt"/>
                <a:ea typeface="Aptos" panose="020B0004020202020204" pitchFamily="34" charset="0"/>
                <a:cs typeface="Times New Roman" panose="02020603050405020304" pitchFamily="18" charset="0"/>
              </a:rPr>
              <a:t>Share results broadly.</a:t>
            </a:r>
          </a:p>
        </p:txBody>
      </p:sp>
    </p:spTree>
    <p:extLst>
      <p:ext uri="{BB962C8B-B14F-4D97-AF65-F5344CB8AC3E}">
        <p14:creationId xmlns:p14="http://schemas.microsoft.com/office/powerpoint/2010/main" val="1452787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C0FF1DA-7770-FC1A-7186-91D8CAEEEC56}"/>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Identify Key Questions</a:t>
            </a:r>
          </a:p>
        </p:txBody>
      </p:sp>
      <p:sp>
        <p:nvSpPr>
          <p:cNvPr id="5" name="Rectangle 1">
            <a:extLst>
              <a:ext uri="{FF2B5EF4-FFF2-40B4-BE49-F238E27FC236}">
                <a16:creationId xmlns:a16="http://schemas.microsoft.com/office/drawing/2014/main" id="{A4E598FD-CE93-7556-726B-C5822964C225}"/>
              </a:ext>
            </a:extLst>
          </p:cNvPr>
          <p:cNvSpPr>
            <a:spLocks noGrp="1" noChangeArrowheads="1"/>
          </p:cNvSpPr>
          <p:nvPr>
            <p:ph type="body" sz="quarter" idx="12"/>
          </p:nvPr>
        </p:nvSpPr>
        <p:spPr bwMode="auto">
          <a:xfrm>
            <a:off x="413018" y="1057262"/>
            <a:ext cx="11088711" cy="5555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rPr>
              <a:t>Identify what policymakers, providers, and advocates need to know to guide action (at both the system and program levels)</a:t>
            </a:r>
          </a:p>
          <a:p>
            <a:pPr marL="685800" lvl="1" indent="-336550" defTabSz="914400" eaLnBrk="0" fontAlgn="base" hangingPunct="0">
              <a:spcBef>
                <a:spcPct val="0"/>
              </a:spcBef>
              <a:tabLst/>
            </a:pPr>
            <a:r>
              <a:rPr kumimoji="0" lang="en-US" altLang="en-US" sz="2000" b="0" i="0" u="none" strike="noStrike" cap="none" normalizeH="0" baseline="0" dirty="0">
                <a:ln>
                  <a:noFill/>
                </a:ln>
                <a:solidFill>
                  <a:schemeClr val="tx1"/>
                </a:solidFill>
                <a:effectLst/>
                <a:latin typeface="+mj-lt"/>
              </a:rPr>
              <a:t>Who the workforce is, where they work, wages, benefits, training, stability</a:t>
            </a:r>
          </a:p>
          <a:p>
            <a:pPr marL="685800" lvl="1" indent="-336550" defTabSz="914400" eaLnBrk="0" fontAlgn="base" hangingPunct="0">
              <a:spcBef>
                <a:spcPct val="0"/>
              </a:spcBef>
              <a:spcAft>
                <a:spcPts val="600"/>
              </a:spcAft>
              <a:tabLst/>
            </a:pPr>
            <a:r>
              <a:rPr lang="en-US" altLang="en-US" sz="2000" dirty="0">
                <a:latin typeface="+mj-lt"/>
              </a:rPr>
              <a:t>R</a:t>
            </a:r>
            <a:r>
              <a:rPr kumimoji="0" lang="en-US" altLang="en-US" sz="2000" b="0" i="0" u="none" strike="noStrike" cap="none" normalizeH="0" baseline="0" dirty="0">
                <a:ln>
                  <a:noFill/>
                </a:ln>
                <a:solidFill>
                  <a:schemeClr val="tx1"/>
                </a:solidFill>
                <a:effectLst/>
                <a:latin typeface="+mj-lt"/>
              </a:rPr>
              <a:t>etention, job satisfaction, career pathways, links to quality of care</a:t>
            </a:r>
          </a:p>
          <a:p>
            <a:pPr marL="342900" marR="0" lvl="0" indent="-3429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rPr>
              <a:t>Translate </a:t>
            </a:r>
            <a:r>
              <a:rPr lang="en-US" altLang="en-US" sz="2000" b="1" dirty="0">
                <a:latin typeface="+mj-lt"/>
              </a:rPr>
              <a:t>q</a:t>
            </a:r>
            <a:r>
              <a:rPr kumimoji="0" lang="en-US" altLang="en-US" sz="2000" b="1" i="0" u="none" strike="noStrike" cap="none" normalizeH="0" baseline="0" dirty="0">
                <a:ln>
                  <a:noFill/>
                </a:ln>
                <a:solidFill>
                  <a:schemeClr val="tx1"/>
                </a:solidFill>
                <a:effectLst/>
                <a:latin typeface="+mj-lt"/>
              </a:rPr>
              <a:t>uestions into measurable indicators</a:t>
            </a:r>
          </a:p>
          <a:p>
            <a:pPr marL="685800" lvl="1" indent="-336550" defTabSz="914400" eaLnBrk="0" fontAlgn="base" hangingPunct="0">
              <a:spcBef>
                <a:spcPct val="0"/>
              </a:spcBef>
              <a:tabLst/>
            </a:pPr>
            <a:r>
              <a:rPr lang="en-US" altLang="en-US" sz="2000" dirty="0">
                <a:latin typeface="+mj-lt"/>
              </a:rPr>
              <a:t>Each key question should have associated clear, measurable, interpretable metrics</a:t>
            </a:r>
          </a:p>
          <a:p>
            <a:pPr marL="974725" lvl="2" indent="-349250" defTabSz="914400" eaLnBrk="0" fontAlgn="base" hangingPunct="0">
              <a:spcBef>
                <a:spcPct val="0"/>
              </a:spcBef>
              <a:buFont typeface="Wingdings" panose="05000000000000000000" pitchFamily="2" charset="2"/>
              <a:buChar char="§"/>
              <a:tabLst/>
            </a:pPr>
            <a:r>
              <a:rPr lang="en-US" altLang="en-US" sz="2000" dirty="0">
                <a:latin typeface="+mj-lt"/>
              </a:rPr>
              <a:t> Can </a:t>
            </a:r>
            <a:r>
              <a:rPr kumimoji="0" lang="en-US" altLang="en-US" sz="2000" b="0" i="0" u="none" strike="noStrike" cap="none" normalizeH="0" baseline="0" dirty="0">
                <a:ln>
                  <a:noFill/>
                </a:ln>
                <a:solidFill>
                  <a:schemeClr val="tx1"/>
                </a:solidFill>
                <a:effectLst/>
                <a:latin typeface="+mj-lt"/>
              </a:rPr>
              <a:t>show progress or lack thereof</a:t>
            </a:r>
          </a:p>
          <a:p>
            <a:pPr marL="974725" lvl="2" indent="-349250" defTabSz="914400" eaLnBrk="0" fontAlgn="base" hangingPunct="0">
              <a:spcBef>
                <a:spcPct val="0"/>
              </a:spcBef>
              <a:spcAft>
                <a:spcPts val="600"/>
              </a:spcAft>
              <a:buFont typeface="Wingdings" panose="05000000000000000000" pitchFamily="2" charset="2"/>
              <a:buChar char="§"/>
              <a:tabLst/>
            </a:pPr>
            <a:r>
              <a:rPr lang="en-US" altLang="en-US" sz="2000" dirty="0">
                <a:latin typeface="+mj-lt"/>
              </a:rPr>
              <a:t> C</a:t>
            </a:r>
            <a:r>
              <a:rPr kumimoji="0" lang="en-US" altLang="en-US" sz="2000" b="0" i="0" u="none" strike="noStrike" cap="none" normalizeH="0" baseline="0" dirty="0">
                <a:ln>
                  <a:noFill/>
                </a:ln>
                <a:solidFill>
                  <a:schemeClr val="tx1"/>
                </a:solidFill>
                <a:effectLst/>
                <a:latin typeface="+mj-lt"/>
              </a:rPr>
              <a:t>onsistent and standardized as much as possible</a:t>
            </a:r>
          </a:p>
          <a:p>
            <a:pPr marL="342900" lvl="0" indent="-342900" defTabSz="914400" eaLnBrk="0" fontAlgn="base" hangingPunct="0">
              <a:spcBef>
                <a:spcPct val="0"/>
              </a:spcBef>
              <a:spcAft>
                <a:spcPts val="600"/>
              </a:spcAft>
              <a:buFont typeface="Arial" panose="020B0604020202020204" pitchFamily="34" charset="0"/>
              <a:buChar char="‒"/>
              <a:tabLst/>
            </a:pPr>
            <a:r>
              <a:rPr lang="en-US" sz="2000" b="1" dirty="0">
                <a:latin typeface="+mj-lt"/>
              </a:rPr>
              <a:t>Goals and Core Elements of a Minimum Workforce Dataset:</a:t>
            </a:r>
          </a:p>
          <a:p>
            <a:pPr marL="685800" lvl="1" indent="-336550" defTabSz="914400" eaLnBrk="0" fontAlgn="base" hangingPunct="0">
              <a:spcBef>
                <a:spcPct val="0"/>
              </a:spcBef>
              <a:tabLst/>
            </a:pPr>
            <a:r>
              <a:rPr lang="en-US" sz="2000" dirty="0">
                <a:latin typeface="+mj-lt"/>
              </a:rPr>
              <a:t>Include data on workforce size (full-/part-time, by setting and role)</a:t>
            </a:r>
          </a:p>
          <a:p>
            <a:pPr marL="685800" lvl="1" indent="-336550" defTabSz="914400" eaLnBrk="0" fontAlgn="base" hangingPunct="0">
              <a:spcBef>
                <a:spcPct val="0"/>
              </a:spcBef>
              <a:tabLst/>
            </a:pPr>
            <a:r>
              <a:rPr lang="en-US" sz="2000" dirty="0">
                <a:latin typeface="+mj-lt"/>
              </a:rPr>
              <a:t>Track stability indicators—retention, turnover, tenure, and vacancies</a:t>
            </a:r>
          </a:p>
          <a:p>
            <a:pPr marL="685800" lvl="1" indent="-336550" defTabSz="914400" eaLnBrk="0" fontAlgn="base" hangingPunct="0">
              <a:spcBef>
                <a:spcPct val="0"/>
              </a:spcBef>
              <a:tabLst/>
            </a:pPr>
            <a:r>
              <a:rPr lang="en-US" sz="2000" dirty="0">
                <a:latin typeface="+mj-lt"/>
              </a:rPr>
              <a:t>Capture compensation and training data to inform workforce investments</a:t>
            </a:r>
          </a:p>
          <a:p>
            <a:pPr marL="685800" lvl="1" indent="-336550" defTabSz="914400" eaLnBrk="0" fontAlgn="base" hangingPunct="0">
              <a:spcBef>
                <a:spcPct val="0"/>
              </a:spcBef>
              <a:tabLst/>
            </a:pPr>
            <a:r>
              <a:rPr lang="en-US" sz="2000" dirty="0">
                <a:latin typeface="+mj-lt"/>
              </a:rPr>
              <a:t>Collect data directly from DCWs on satisfaction, intent to stay, and challenges</a:t>
            </a:r>
          </a:p>
          <a:p>
            <a:pPr marL="685800" lvl="1" indent="-336550" defTabSz="914400" eaLnBrk="0" fontAlgn="base" hangingPunct="0">
              <a:spcBef>
                <a:spcPct val="0"/>
              </a:spcBef>
              <a:tabLst/>
            </a:pPr>
            <a:r>
              <a:rPr lang="en-US" sz="2000" dirty="0">
                <a:latin typeface="+mj-lt"/>
              </a:rPr>
              <a:t>Enable monitoring of workforce initiatives and policy impact over time</a:t>
            </a:r>
          </a:p>
          <a:p>
            <a:pPr marL="685800" lvl="1" indent="-336550" defTabSz="914400" eaLnBrk="0" fontAlgn="base" hangingPunct="0">
              <a:spcBef>
                <a:spcPct val="0"/>
              </a:spcBef>
              <a:tabLst/>
            </a:pPr>
            <a:r>
              <a:rPr lang="en-US" sz="2000" dirty="0">
                <a:latin typeface="+mj-lt"/>
              </a:rPr>
              <a:t>Support long-term planning, coordination, and cross-state comparison</a:t>
            </a:r>
          </a:p>
          <a:p>
            <a:pPr marL="342900" indent="-342900" defTabSz="914400" eaLnBrk="0" fontAlgn="base" hangingPunct="0">
              <a:spcBef>
                <a:spcPct val="0"/>
              </a:spcBef>
              <a:spcAft>
                <a:spcPts val="600"/>
              </a:spcAft>
              <a:buFont typeface="Arial" panose="020B0604020202020204" pitchFamily="34" charset="0"/>
              <a:buChar char="‒"/>
              <a:tabLst/>
            </a:pPr>
            <a:r>
              <a:rPr kumimoji="0" lang="en-US" altLang="en-US" sz="2000" b="1" i="0" u="none" strike="noStrike" cap="none" normalizeH="0" baseline="0" dirty="0">
                <a:ln>
                  <a:noFill/>
                </a:ln>
                <a:solidFill>
                  <a:schemeClr val="tx1"/>
                </a:solidFill>
                <a:effectLst/>
                <a:latin typeface="+mj-lt"/>
              </a:rPr>
              <a:t>Co</a:t>
            </a:r>
            <a:r>
              <a:rPr lang="en-US" altLang="en-US" sz="2000" b="1" dirty="0">
                <a:latin typeface="+mj-lt"/>
              </a:rPr>
              <a:t>nsider Self-Direction workforce data needs</a:t>
            </a:r>
            <a:endParaRPr kumimoji="0" lang="en-US" altLang="en-US" sz="2000" b="1" i="0" u="none" strike="noStrike" cap="none" normalizeH="0" baseline="0" dirty="0">
              <a:ln>
                <a:noFill/>
              </a:ln>
              <a:solidFill>
                <a:schemeClr val="tx1"/>
              </a:solidFill>
              <a:effectLst/>
              <a:latin typeface="+mj-lt"/>
            </a:endParaRPr>
          </a:p>
        </p:txBody>
      </p:sp>
    </p:spTree>
    <p:extLst>
      <p:ext uri="{BB962C8B-B14F-4D97-AF65-F5344CB8AC3E}">
        <p14:creationId xmlns:p14="http://schemas.microsoft.com/office/powerpoint/2010/main" val="4080110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CF0F9F-F248-011C-BA6E-80134C1343E2}"/>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Align Existing Data Systems</a:t>
            </a:r>
          </a:p>
        </p:txBody>
      </p:sp>
      <p:sp>
        <p:nvSpPr>
          <p:cNvPr id="5" name="Rectangle 1">
            <a:extLst>
              <a:ext uri="{FF2B5EF4-FFF2-40B4-BE49-F238E27FC236}">
                <a16:creationId xmlns:a16="http://schemas.microsoft.com/office/drawing/2014/main" id="{68B1CB36-95A1-525B-21F0-A45BAF2FD110}"/>
              </a:ext>
            </a:extLst>
          </p:cNvPr>
          <p:cNvSpPr>
            <a:spLocks noGrp="1" noChangeArrowheads="1"/>
          </p:cNvSpPr>
          <p:nvPr>
            <p:ph type="body" sz="quarter" idx="12"/>
          </p:nvPr>
        </p:nvSpPr>
        <p:spPr bwMode="auto">
          <a:xfrm>
            <a:off x="703385" y="1286609"/>
            <a:ext cx="10993315"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Workforce data are often siloed across programs, agencies, and departments.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Fragmented systems limit visibility and hinder coordinated workforce planning.</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Strategic integration of existing data systems enables stronger, system-wide insights.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Catalog and align existing workforce data sources, elements, and initiatives.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Include administrative, claims, and survey data to capture a full workforce picture.</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Document how data are collected, stored, shared, and any integrity or timing issues.</a:t>
            </a:r>
          </a:p>
          <a:p>
            <a:pPr marL="342900" indent="-342900" defTabSz="914400" eaLnBrk="0" fontAlgn="base" hangingPunct="0">
              <a:spcBef>
                <a:spcPct val="0"/>
              </a:spcBef>
              <a:spcAft>
                <a:spcPts val="1200"/>
              </a:spcAft>
              <a:buFont typeface="Arial" panose="020B0604020202020204" pitchFamily="34" charset="0"/>
              <a:buChar char="‒"/>
              <a:tabLst/>
            </a:pPr>
            <a:r>
              <a:rPr lang="en-US" altLang="en-US" sz="2000" dirty="0">
                <a:latin typeface="+mj-lt"/>
              </a:rPr>
              <a:t>Build strong coalitions to align data priorities, coordinate efforts, and drive shared accountability for workforce outcomes.</a:t>
            </a:r>
          </a:p>
        </p:txBody>
      </p:sp>
    </p:spTree>
    <p:extLst>
      <p:ext uri="{BB962C8B-B14F-4D97-AF65-F5344CB8AC3E}">
        <p14:creationId xmlns:p14="http://schemas.microsoft.com/office/powerpoint/2010/main" val="3412930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68D022-2DF2-DA20-FAD5-9F3D021EDDEB}"/>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Use Available Data as Effectively as Possible</a:t>
            </a:r>
          </a:p>
        </p:txBody>
      </p:sp>
      <p:sp>
        <p:nvSpPr>
          <p:cNvPr id="6" name="Rectangle 2">
            <a:extLst>
              <a:ext uri="{FF2B5EF4-FFF2-40B4-BE49-F238E27FC236}">
                <a16:creationId xmlns:a16="http://schemas.microsoft.com/office/drawing/2014/main" id="{FEFBAF0C-A4E8-6A85-10F1-7B3933B56AD0}"/>
              </a:ext>
            </a:extLst>
          </p:cNvPr>
          <p:cNvSpPr>
            <a:spLocks noGrp="1" noChangeArrowheads="1"/>
          </p:cNvSpPr>
          <p:nvPr>
            <p:ph type="body" sz="quarter" idx="12"/>
          </p:nvPr>
        </p:nvSpPr>
        <p:spPr bwMode="auto">
          <a:xfrm>
            <a:off x="703386" y="1102897"/>
            <a:ext cx="1078523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Often, workforce data is collected but not analyzed or shared effectively</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Build a unified “umbrella” workforce data infrastructure to connect systems and reduce duplication</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Make data accessible to all stakeholders—agencies, providers, MCOs, FIs, DCWs, advocates, and consumers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Tailor data presentation to audience needs (e.g., real-time data for providers, summaries for advocates)</a:t>
            </a:r>
          </a:p>
          <a:p>
            <a:pPr marL="342900" marR="0" lvl="0" indent="-34290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pPr>
            <a:r>
              <a:rPr kumimoji="0" lang="en-US" altLang="en-US" sz="2000" b="0" i="0" u="none" strike="noStrike" cap="none" normalizeH="0" baseline="0" dirty="0">
                <a:ln>
                  <a:noFill/>
                </a:ln>
                <a:solidFill>
                  <a:schemeClr val="tx1"/>
                </a:solidFill>
                <a:effectLst/>
                <a:latin typeface="+mj-lt"/>
              </a:rPr>
              <a:t>Shift focus from data compliance to meaningful use, communication, and shared impact</a:t>
            </a:r>
          </a:p>
          <a:p>
            <a:pPr marL="342900" indent="-342900" defTabSz="914400" eaLnBrk="0" fontAlgn="base" hangingPunct="0">
              <a:spcBef>
                <a:spcPct val="0"/>
              </a:spcBef>
              <a:spcAft>
                <a:spcPts val="1200"/>
              </a:spcAft>
              <a:buFont typeface="Arial" panose="020B0604020202020204" pitchFamily="34" charset="0"/>
              <a:buChar char="‒"/>
              <a:tabLst/>
            </a:pPr>
            <a:r>
              <a:rPr lang="en-US" altLang="en-US" sz="2000" dirty="0">
                <a:latin typeface="+mj-lt"/>
              </a:rPr>
              <a:t>Participate in national efforts (e.g., NCI-IDD, NCI-AD SoTW) and use results for planning and policy</a:t>
            </a:r>
          </a:p>
        </p:txBody>
      </p:sp>
    </p:spTree>
    <p:extLst>
      <p:ext uri="{BB962C8B-B14F-4D97-AF65-F5344CB8AC3E}">
        <p14:creationId xmlns:p14="http://schemas.microsoft.com/office/powerpoint/2010/main" val="1371703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657696-2B34-9286-B8CF-E0B959256C17}"/>
              </a:ext>
            </a:extLst>
          </p:cNvPr>
          <p:cNvSpPr>
            <a:spLocks noGrp="1"/>
          </p:cNvSpPr>
          <p:nvPr>
            <p:ph type="title" idx="4294967295"/>
          </p:nvPr>
        </p:nvSpPr>
        <p:spPr>
          <a:xfrm>
            <a:off x="665285" y="346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Identify Gaps and Strategies for Collecting Data in the Future</a:t>
            </a:r>
          </a:p>
        </p:txBody>
      </p:sp>
      <p:sp>
        <p:nvSpPr>
          <p:cNvPr id="5" name="Rectangle 1">
            <a:extLst>
              <a:ext uri="{FF2B5EF4-FFF2-40B4-BE49-F238E27FC236}">
                <a16:creationId xmlns:a16="http://schemas.microsoft.com/office/drawing/2014/main" id="{228BD5D1-7B98-E309-5F04-1A38A15836CE}"/>
              </a:ext>
            </a:extLst>
          </p:cNvPr>
          <p:cNvSpPr>
            <a:spLocks noGrp="1" noChangeArrowheads="1"/>
          </p:cNvSpPr>
          <p:nvPr>
            <p:ph type="body" sz="quarter" idx="12"/>
          </p:nvPr>
        </p:nvSpPr>
        <p:spPr bwMode="auto">
          <a:xfrm>
            <a:off x="537693" y="1673815"/>
            <a:ext cx="10330332" cy="3400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p>
            <a:pPr marL="114300" lvl="0" indent="-342900">
              <a:spcAft>
                <a:spcPts val="600"/>
              </a:spcAft>
              <a:buFont typeface="Aptos" panose="020B0004020202020204" pitchFamily="34" charset="0"/>
              <a:buChar char="–"/>
            </a:pPr>
            <a:r>
              <a:rPr lang="en-US" sz="2000" dirty="0">
                <a:latin typeface="+mj-lt"/>
              </a:rPr>
              <a:t>Build on and enhance existing data systems before creating new ones.</a:t>
            </a:r>
          </a:p>
          <a:p>
            <a:pPr marL="114300" lvl="0" indent="-342900">
              <a:spcAft>
                <a:spcPts val="600"/>
              </a:spcAft>
              <a:buFont typeface="Aptos" panose="020B0004020202020204" pitchFamily="34" charset="0"/>
              <a:buChar char="–"/>
            </a:pPr>
            <a:r>
              <a:rPr lang="en-US" sz="2000" dirty="0">
                <a:latin typeface="+mj-lt"/>
              </a:rPr>
              <a:t>Augment reporting, strengthen surveys, and standardize data collection.</a:t>
            </a:r>
          </a:p>
          <a:p>
            <a:pPr marL="114300" lvl="0" indent="-342900">
              <a:spcAft>
                <a:spcPts val="600"/>
              </a:spcAft>
              <a:buFont typeface="Aptos" panose="020B0004020202020204" pitchFamily="34" charset="0"/>
              <a:buChar char="–"/>
            </a:pPr>
            <a:r>
              <a:rPr lang="en-US" sz="2000" dirty="0">
                <a:latin typeface="+mj-lt"/>
              </a:rPr>
              <a:t>Expand data to include additional populations and provider types.</a:t>
            </a:r>
          </a:p>
          <a:p>
            <a:pPr marL="114300" lvl="0" indent="-342900">
              <a:spcAft>
                <a:spcPts val="600"/>
              </a:spcAft>
              <a:buFont typeface="Aptos" panose="020B0004020202020204" pitchFamily="34" charset="0"/>
              <a:buChar char="–"/>
            </a:pPr>
            <a:r>
              <a:rPr lang="en-US" sz="2000" dirty="0">
                <a:latin typeface="+mj-lt"/>
              </a:rPr>
              <a:t>Ensure new systems align with existing definitions and methods to avoid duplication.</a:t>
            </a:r>
          </a:p>
          <a:p>
            <a:pPr marL="349250" lvl="0" indent="-349250">
              <a:spcAft>
                <a:spcPts val="600"/>
              </a:spcAft>
              <a:buFont typeface="Aptos" panose="020B0004020202020204" pitchFamily="34" charset="0"/>
              <a:buChar char="–"/>
            </a:pPr>
            <a:r>
              <a:rPr lang="en-US" sz="2000" dirty="0">
                <a:latin typeface="+mj-lt"/>
              </a:rPr>
              <a:t>Minimize provider burden—collect additional data only when necessary or supported (e.g., compensated).</a:t>
            </a:r>
          </a:p>
          <a:p>
            <a:pPr marL="682625" lvl="2" indent="-225425">
              <a:spcAft>
                <a:spcPts val="600"/>
              </a:spcAft>
              <a:tabLst>
                <a:tab pos="625475" algn="l"/>
              </a:tabLst>
            </a:pPr>
            <a:r>
              <a:rPr lang="en-US" sz="2000" dirty="0">
                <a:latin typeface="+mj-lt"/>
              </a:rPr>
              <a:t>Give providers the tools (e.g., SupportWise data portal).</a:t>
            </a:r>
          </a:p>
          <a:p>
            <a:pPr marL="114300" indent="-342900">
              <a:spcAft>
                <a:spcPts val="600"/>
              </a:spcAft>
              <a:buFont typeface="Aptos" panose="020B0004020202020204" pitchFamily="34" charset="0"/>
              <a:buChar char="–"/>
            </a:pPr>
            <a:r>
              <a:rPr kumimoji="0" lang="en-US" altLang="en-US" sz="2000" b="0" i="0" u="none" strike="noStrike" cap="none" normalizeH="0" baseline="0" dirty="0">
                <a:ln>
                  <a:noFill/>
                </a:ln>
                <a:solidFill>
                  <a:schemeClr val="tx1"/>
                </a:solidFill>
                <a:effectLst/>
                <a:latin typeface="+mj-lt"/>
              </a:rPr>
              <a:t>Engage stakeholders. </a:t>
            </a:r>
            <a:r>
              <a:rPr lang="en-US" altLang="en-US" sz="2000" dirty="0">
                <a:latin typeface="+mj-lt"/>
              </a:rPr>
              <a:t>Make it an ongoing, structured process.</a:t>
            </a:r>
          </a:p>
          <a:p>
            <a:pPr marL="114300" indent="-342900">
              <a:spcAft>
                <a:spcPts val="600"/>
              </a:spcAft>
              <a:buFont typeface="Aptos" panose="020B0004020202020204" pitchFamily="34" charset="0"/>
              <a:buChar char="–"/>
            </a:pPr>
            <a:r>
              <a:rPr lang="en-US" sz="2000" dirty="0">
                <a:latin typeface="+mj-lt"/>
              </a:rPr>
              <a:t>Learn from other states (e.g., TN MLTSS requirements)</a:t>
            </a:r>
          </a:p>
        </p:txBody>
      </p:sp>
    </p:spTree>
    <p:extLst>
      <p:ext uri="{BB962C8B-B14F-4D97-AF65-F5344CB8AC3E}">
        <p14:creationId xmlns:p14="http://schemas.microsoft.com/office/powerpoint/2010/main" val="228315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A3542-E1D8-6C3B-94B3-D69944C504E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02F8E7F-951C-6550-D669-45A2CACF0068}"/>
              </a:ext>
            </a:extLst>
          </p:cNvPr>
          <p:cNvSpPr>
            <a:spLocks noGrp="1"/>
          </p:cNvSpPr>
          <p:nvPr>
            <p:ph type="title" idx="4294967295"/>
          </p:nvPr>
        </p:nvSpPr>
        <p:spPr>
          <a:xfrm>
            <a:off x="555911" y="439487"/>
            <a:ext cx="10818669" cy="15160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j-lt"/>
                <a:ea typeface="Source Serif Pro" panose="02040603050405020204" pitchFamily="18" charset="0"/>
              </a:rPr>
              <a:t>Using Data to Monitor and Evaluate Investments in the Direct Care Workforce</a:t>
            </a:r>
            <a:endParaRPr kumimoji="0" lang="en-US" sz="5400" b="1" i="0" u="none" strike="noStrike" kern="1200" cap="none" spc="0" normalizeH="0" baseline="0" noProof="0" dirty="0">
              <a:ln>
                <a:noFill/>
              </a:ln>
              <a:solidFill>
                <a:schemeClr val="bg1"/>
              </a:solidFill>
              <a:effectLst/>
              <a:uLnTx/>
              <a:uFillTx/>
              <a:ea typeface="Source Serif Pro" panose="02040603050405020204" pitchFamily="18" charset="0"/>
            </a:endParaRPr>
          </a:p>
        </p:txBody>
      </p:sp>
      <p:sp>
        <p:nvSpPr>
          <p:cNvPr id="5" name="TextBox 4">
            <a:extLst>
              <a:ext uri="{FF2B5EF4-FFF2-40B4-BE49-F238E27FC236}">
                <a16:creationId xmlns:a16="http://schemas.microsoft.com/office/drawing/2014/main" id="{60CD5B61-BAD5-D8FD-BF04-0A55C2288508}"/>
              </a:ext>
            </a:extLst>
          </p:cNvPr>
          <p:cNvSpPr txBox="1"/>
          <p:nvPr/>
        </p:nvSpPr>
        <p:spPr>
          <a:xfrm>
            <a:off x="2247900" y="3674323"/>
            <a:ext cx="5611903" cy="1420325"/>
          </a:xfrm>
          <a:prstGeom prst="rect">
            <a:avLst/>
          </a:prstGeom>
          <a:noFill/>
        </p:spPr>
        <p:txBody>
          <a:bodyPr wrap="square" rtlCol="0">
            <a:spAutoFit/>
          </a:bodyPr>
          <a:lstStyle/>
          <a:p>
            <a:pPr algn="ctr">
              <a:lnSpc>
                <a:spcPct val="150000"/>
              </a:lnSpc>
            </a:pPr>
            <a:r>
              <a:rPr lang="en-US" sz="2000" b="1" dirty="0">
                <a:solidFill>
                  <a:schemeClr val="bg1"/>
                </a:solidFill>
              </a:rPr>
              <a:t>Dr. Kezia Scales</a:t>
            </a:r>
          </a:p>
          <a:p>
            <a:pPr algn="ctr">
              <a:lnSpc>
                <a:spcPct val="150000"/>
              </a:lnSpc>
            </a:pPr>
            <a:r>
              <a:rPr lang="en-US" sz="2000" dirty="0">
                <a:solidFill>
                  <a:schemeClr val="bg1"/>
                </a:solidFill>
              </a:rPr>
              <a:t>Vice President, Research &amp; Evaluation</a:t>
            </a:r>
          </a:p>
          <a:p>
            <a:pPr algn="ctr">
              <a:lnSpc>
                <a:spcPct val="150000"/>
              </a:lnSpc>
            </a:pPr>
            <a:r>
              <a:rPr lang="en-US" sz="2000" dirty="0">
                <a:solidFill>
                  <a:schemeClr val="bg1"/>
                </a:solidFill>
              </a:rPr>
              <a:t>PHI</a:t>
            </a:r>
          </a:p>
        </p:txBody>
      </p:sp>
      <p:pic>
        <p:nvPicPr>
          <p:cNvPr id="2" name="Picture 1" descr="headshot of Doctor Kezia Scales">
            <a:extLst>
              <a:ext uri="{FF2B5EF4-FFF2-40B4-BE49-F238E27FC236}">
                <a16:creationId xmlns:a16="http://schemas.microsoft.com/office/drawing/2014/main" id="{2010FAD4-221C-E9C0-4AEC-4903EE87694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78928" y="2754866"/>
            <a:ext cx="2657846" cy="3048425"/>
          </a:xfrm>
          <a:prstGeom prst="flowChartConnector">
            <a:avLst/>
          </a:prstGeom>
        </p:spPr>
      </p:pic>
    </p:spTree>
    <p:extLst>
      <p:ext uri="{BB962C8B-B14F-4D97-AF65-F5344CB8AC3E}">
        <p14:creationId xmlns:p14="http://schemas.microsoft.com/office/powerpoint/2010/main" val="1075791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731A0E-61F1-9B5B-2BED-27D88CCF581D}"/>
              </a:ext>
            </a:extLst>
          </p:cNvPr>
          <p:cNvSpPr>
            <a:spLocks noGrp="1"/>
          </p:cNvSpPr>
          <p:nvPr>
            <p:ph type="title" idx="4294967295"/>
          </p:nvPr>
        </p:nvSpPr>
        <p:spPr>
          <a:xfrm>
            <a:off x="1164827" y="614614"/>
            <a:ext cx="10630933" cy="830998"/>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Arial" panose="020B0604020202020204"/>
                <a:ea typeface="Source Serif Pro" panose="02040603050405020204" pitchFamily="18" charset="0"/>
                <a:cs typeface="Arial" panose="020B0604020202020204" pitchFamily="34" charset="0"/>
              </a:rPr>
              <a:t>Case Example: Wages </a:t>
            </a:r>
          </a:p>
          <a:p>
            <a:pPr marL="396875"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mn-lt"/>
                <a:ea typeface="Source Serif Pro" panose="02040603050405020204" pitchFamily="18" charset="0"/>
                <a:cs typeface="Arial" panose="020B0604020202020204" pitchFamily="34" charset="0"/>
              </a:rPr>
              <a:t>Compare across states, occupations/industry, and over time</a:t>
            </a:r>
          </a:p>
        </p:txBody>
      </p:sp>
      <p:pic>
        <p:nvPicPr>
          <p:cNvPr id="2050" name="Picture 2" descr="QR Code that links to the states data in the PHI Workforce data center ">
            <a:hlinkClick r:id="rId3"/>
            <a:extLst>
              <a:ext uri="{FF2B5EF4-FFF2-40B4-BE49-F238E27FC236}">
                <a16:creationId xmlns:a16="http://schemas.microsoft.com/office/drawing/2014/main" id="{2FBE3A88-B0C5-C40F-9E60-1BA18D77846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89966" y="3007759"/>
            <a:ext cx="1138603" cy="113860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F65375-6016-3D44-9D0F-E7728EAB11CA}"/>
              </a:ext>
            </a:extLst>
          </p:cNvPr>
          <p:cNvSpPr txBox="1"/>
          <p:nvPr/>
        </p:nvSpPr>
        <p:spPr>
          <a:xfrm>
            <a:off x="335697" y="4159205"/>
            <a:ext cx="2448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rPr>
              <a:t>Check your </a:t>
            </a:r>
            <a: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hlinkClick r:id="rId3"/>
              </a:rPr>
              <a:t>state’s </a:t>
            </a:r>
            <a:b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hlinkClick r:id="rId3"/>
              </a:rPr>
            </a:br>
            <a: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hlinkClick r:id="rId3"/>
              </a:rPr>
              <a:t>data in the PHI </a:t>
            </a:r>
            <a:b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hlinkClick r:id="rId3"/>
              </a:rPr>
            </a:br>
            <a:r>
              <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hlinkClick r:id="rId3"/>
              </a:rPr>
              <a:t>Workforce Data Center</a:t>
            </a:r>
            <a:endParaRPr kumimoji="0" lang="en-US" sz="16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pic>
        <p:nvPicPr>
          <p:cNvPr id="6" name="Picture 5" descr="A screen capture from the state's data in the PHI Workforce Data Center website, showing states information related to Direct Care Worker Median Hourly Wages Adjusted for Inflation, 2014 to 2024. The image shows a snippet of states in alphabetical order with the following categories; Occupation, monetary amount in 2014, 2024, growth and percentage of growth">
            <a:extLst>
              <a:ext uri="{FF2B5EF4-FFF2-40B4-BE49-F238E27FC236}">
                <a16:creationId xmlns:a16="http://schemas.microsoft.com/office/drawing/2014/main" id="{14C49EA7-7CD5-25C4-57EF-46486C098E4D}"/>
              </a:ext>
            </a:extLst>
          </p:cNvPr>
          <p:cNvPicPr>
            <a:picLocks noChangeAspect="1"/>
          </p:cNvPicPr>
          <p:nvPr/>
        </p:nvPicPr>
        <p:blipFill>
          <a:blip r:embed="rId5" cstate="print">
            <a:extLst>
              <a:ext uri="{BEBA8EAE-BF5A-486C-A8C5-ECC9F3942E4B}">
                <a14:imgProps xmlns:a14="http://schemas.microsoft.com/office/drawing/2010/main">
                  <a14:imgLayer r:embed="rId6">
                    <a14:imgEffect>
                      <a14:sharpenSoften amount="13000"/>
                    </a14:imgEffect>
                    <a14:imgEffect>
                      <a14:saturation sat="399000"/>
                    </a14:imgEffect>
                    <a14:imgEffect>
                      <a14:brightnessContrast contrast="-40000"/>
                    </a14:imgEffect>
                  </a14:imgLayer>
                </a14:imgProps>
              </a:ext>
              <a:ext uri="{28A0092B-C50C-407E-A947-70E740481C1C}">
                <a14:useLocalDpi xmlns:a14="http://schemas.microsoft.com/office/drawing/2010/main"/>
              </a:ext>
            </a:extLst>
          </a:blip>
          <a:srcRect b="13356"/>
          <a:stretch>
            <a:fillRect/>
          </a:stretch>
        </p:blipFill>
        <p:spPr>
          <a:xfrm>
            <a:off x="2784297" y="1604987"/>
            <a:ext cx="8653165" cy="4940710"/>
          </a:xfrm>
          <a:prstGeom prst="rect">
            <a:avLst/>
          </a:prstGeom>
          <a:effectLst>
            <a:outerShdw blurRad="50800" dist="38100" dir="18900000" algn="bl" rotWithShape="0">
              <a:prstClr val="black">
                <a:alpha val="40000"/>
              </a:prstClr>
            </a:outerShdw>
          </a:effectLst>
        </p:spPr>
      </p:pic>
      <p:pic>
        <p:nvPicPr>
          <p:cNvPr id="14" name="Graphic 13">
            <a:extLst>
              <a:ext uri="{FF2B5EF4-FFF2-40B4-BE49-F238E27FC236}">
                <a16:creationId xmlns:a16="http://schemas.microsoft.com/office/drawing/2014/main" id="{F3CD7944-9049-261E-585D-E9372464155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987477" y="1030113"/>
            <a:ext cx="572520" cy="572520"/>
          </a:xfrm>
          <a:prstGeom prst="rect">
            <a:avLst/>
          </a:prstGeom>
        </p:spPr>
      </p:pic>
    </p:spTree>
    <p:extLst>
      <p:ext uri="{BB962C8B-B14F-4D97-AF65-F5344CB8AC3E}">
        <p14:creationId xmlns:p14="http://schemas.microsoft.com/office/powerpoint/2010/main" val="234104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4B13B-6B94-5EA4-3714-236987935437}"/>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30324DCE-D1DF-1566-1A64-C68A2D6DCA62}"/>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Case Example: Wages </a:t>
            </a:r>
          </a:p>
          <a:p>
            <a:pPr marL="517525" marR="0" lvl="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Compare against median wages in competitive sectors</a:t>
            </a:r>
          </a:p>
        </p:txBody>
      </p:sp>
      <p:pic>
        <p:nvPicPr>
          <p:cNvPr id="18" name="Graphic 17">
            <a:extLst>
              <a:ext uri="{FF2B5EF4-FFF2-40B4-BE49-F238E27FC236}">
                <a16:creationId xmlns:a16="http://schemas.microsoft.com/office/drawing/2014/main" id="{A133CEC8-E783-9B30-08D1-A964734028FA}"/>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288" y="1017270"/>
            <a:ext cx="572520" cy="572520"/>
          </a:xfrm>
          <a:prstGeom prst="rect">
            <a:avLst/>
          </a:prstGeom>
        </p:spPr>
      </p:pic>
      <p:sp>
        <p:nvSpPr>
          <p:cNvPr id="13" name="TextBox 12">
            <a:extLst>
              <a:ext uri="{FF2B5EF4-FFF2-40B4-BE49-F238E27FC236}">
                <a16:creationId xmlns:a16="http://schemas.microsoft.com/office/drawing/2014/main" id="{82688CD0-8C68-CE64-A5D4-10E9603D5FA4}"/>
              </a:ext>
            </a:extLst>
          </p:cNvPr>
          <p:cNvSpPr txBox="1"/>
          <p:nvPr/>
        </p:nvSpPr>
        <p:spPr>
          <a:xfrm>
            <a:off x="662288" y="3243020"/>
            <a:ext cx="262745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492"/>
                </a:solidFill>
                <a:effectLst/>
                <a:uLnTx/>
                <a:uFillTx/>
                <a:latin typeface="Arial" panose="020B0604020202020204"/>
                <a:ea typeface="+mn-ea"/>
                <a:cs typeface="+mn-cs"/>
              </a:rPr>
              <a:t>Direct care worker median wages are lower than median wages for comparable occupations in every state. </a:t>
            </a:r>
          </a:p>
        </p:txBody>
      </p:sp>
      <p:sp>
        <p:nvSpPr>
          <p:cNvPr id="8" name="TextBox 7">
            <a:extLst>
              <a:ext uri="{FF2B5EF4-FFF2-40B4-BE49-F238E27FC236}">
                <a16:creationId xmlns:a16="http://schemas.microsoft.com/office/drawing/2014/main" id="{087F7780-B4F3-B017-C746-2E8C8933F75C}"/>
              </a:ext>
            </a:extLst>
          </p:cNvPr>
          <p:cNvSpPr txBox="1"/>
          <p:nvPr/>
        </p:nvSpPr>
        <p:spPr>
          <a:xfrm>
            <a:off x="3030980" y="1600716"/>
            <a:ext cx="8498732" cy="646331"/>
          </a:xfrm>
          <a:prstGeom prst="rect">
            <a:avLst/>
          </a:prstGeom>
          <a:noFill/>
        </p:spPr>
        <p:txBody>
          <a:bodyPr wrap="square" rtlCol="0">
            <a:spAutoFit/>
          </a:bodyPr>
          <a:lstStyle/>
          <a:p>
            <a:r>
              <a:rPr lang="en-US" dirty="0"/>
              <a:t> </a:t>
            </a:r>
            <a:r>
              <a:rPr lang="en-US" b="1" dirty="0"/>
              <a:t>Wage gap between median wages for direct care workers and occupations with similar or lower entry-level requirements by state in 2023</a:t>
            </a:r>
            <a:r>
              <a:rPr lang="en-US" dirty="0"/>
              <a:t>. </a:t>
            </a:r>
          </a:p>
        </p:txBody>
      </p:sp>
      <p:pic>
        <p:nvPicPr>
          <p:cNvPr id="11" name="Picture 10" descr="A map of the united states categorizing states into one of 3 categories relating to the wage. The states with a wage gap of -3$ or Below are: California, Texas, Wyoming, Nevada, Kansas, Missouri, Minnesota, Wisconsin, Indiana, Louisiana, Mississippi, Alabama, Virginia, Pennsylvania, The District of Columbia, Delaware, New Jersey, New York, and Vermont. States with a wage gap of -$2 to -$2.99 are: Nevada, Idaho, Arizona, Montana, North Dakota, Colorado, Oklahoma, Arkansas, Illinois, Tennessee, Michigan, Ohio, West Virginia, Georgia, South Carolina, Maryland, Connecticut, Massachusetts, Alaska, and Hawaii. And states with a wage gap of -$0.01 to -$1.99 are; Washington, Oregon, Utah, South Dakota, Nebraska, Iowa, Kentucky, North Carolina, Florida, Rhode Island, New Hampshire, and Maine.&#10;">
            <a:extLst>
              <a:ext uri="{FF2B5EF4-FFF2-40B4-BE49-F238E27FC236}">
                <a16:creationId xmlns:a16="http://schemas.microsoft.com/office/drawing/2014/main" id="{9B583F4C-1E48-A877-724E-97321A944A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90739" y="2364477"/>
            <a:ext cx="6257557" cy="4069088"/>
          </a:xfrm>
          <a:prstGeom prst="rect">
            <a:avLst/>
          </a:prstGeom>
        </p:spPr>
      </p:pic>
      <p:sp>
        <p:nvSpPr>
          <p:cNvPr id="17" name="TextBox 16">
            <a:extLst>
              <a:ext uri="{FF2B5EF4-FFF2-40B4-BE49-F238E27FC236}">
                <a16:creationId xmlns:a16="http://schemas.microsoft.com/office/drawing/2014/main" id="{A2D1EB25-FC98-1654-67B8-63615AE98134}"/>
              </a:ext>
            </a:extLst>
          </p:cNvPr>
          <p:cNvSpPr txBox="1"/>
          <p:nvPr/>
        </p:nvSpPr>
        <p:spPr>
          <a:xfrm>
            <a:off x="5570483" y="6550995"/>
            <a:ext cx="5729863"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hlinkClick r:id="rId5"/>
              </a:rPr>
              <a:t>Competitive Disadvantage: Direct Care Wages Are Lagging Behind—2024 Update</a:t>
            </a:r>
            <a:r>
              <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276129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427C-D57F-A2B3-B475-629D3C1CC21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C7C354-9CE2-4ACA-11FE-F74ED57121C6}"/>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n-lt"/>
                <a:ea typeface="Source Serif Pro" panose="02040603050405020204" pitchFamily="18" charset="0"/>
                <a:cs typeface="Arial" panose="020B0604020202020204" pitchFamily="34" charset="0"/>
              </a:rPr>
              <a:t>Case Example: Wages </a:t>
            </a:r>
          </a:p>
          <a:p>
            <a:pPr marL="685800" marR="0" lvl="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mn-lt"/>
                <a:ea typeface="Source Serif Pro" panose="02040603050405020204" pitchFamily="18" charset="0"/>
                <a:cs typeface="Arial" panose="020B0604020202020204" pitchFamily="34" charset="0"/>
              </a:rPr>
              <a:t>Triangulate data points to tell a bigger story </a:t>
            </a:r>
          </a:p>
        </p:txBody>
      </p:sp>
      <p:pic>
        <p:nvPicPr>
          <p:cNvPr id="4" name="Graphic 3">
            <a:extLst>
              <a:ext uri="{FF2B5EF4-FFF2-40B4-BE49-F238E27FC236}">
                <a16:creationId xmlns:a16="http://schemas.microsoft.com/office/drawing/2014/main" id="{971EEC21-F788-CCB4-3452-50F970A0933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288" y="1017270"/>
            <a:ext cx="572520" cy="572520"/>
          </a:xfrm>
          <a:prstGeom prst="rect">
            <a:avLst/>
          </a:prstGeom>
        </p:spPr>
      </p:pic>
      <p:sp>
        <p:nvSpPr>
          <p:cNvPr id="3" name="TextBox 2">
            <a:extLst>
              <a:ext uri="{FF2B5EF4-FFF2-40B4-BE49-F238E27FC236}">
                <a16:creationId xmlns:a16="http://schemas.microsoft.com/office/drawing/2014/main" id="{41AECBFA-5E4D-323C-AD08-113AC907BE44}"/>
              </a:ext>
            </a:extLst>
          </p:cNvPr>
          <p:cNvSpPr txBox="1"/>
          <p:nvPr/>
        </p:nvSpPr>
        <p:spPr>
          <a:xfrm>
            <a:off x="662288" y="1799423"/>
            <a:ext cx="10833026" cy="4421723"/>
          </a:xfrm>
          <a:prstGeom prst="rect">
            <a:avLst/>
          </a:prstGeom>
          <a:noFill/>
        </p:spPr>
        <p:txBody>
          <a:bodyPr wrap="square" rtlCol="0">
            <a:spAutoFit/>
          </a:bodyPr>
          <a:lstStyle/>
          <a:p>
            <a:pPr marL="456926" marR="0" lvl="0" indent="-456926" algn="l" defTabSz="456926" rtl="0" eaLnBrk="1" fontAlgn="auto" latinLnBrk="0" hangingPunct="1">
              <a:lnSpc>
                <a:spcPct val="100000"/>
              </a:lnSpc>
              <a:spcBef>
                <a:spcPts val="0"/>
              </a:spcBef>
              <a:spcAft>
                <a:spcPts val="800"/>
              </a:spcAft>
              <a:buClrTx/>
              <a:buSzPct val="100000"/>
              <a:buFont typeface="Wingdings" panose="05000000000000000000" pitchFamily="2" charset="2"/>
              <a:buChar char="§"/>
              <a:tabLst/>
              <a:defRPr/>
            </a:pPr>
            <a:r>
              <a:rPr kumimoji="0" lang="en-US" sz="1800" b="1"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Low wages lead to economic precarity among direct care workers…</a:t>
            </a:r>
          </a:p>
          <a:p>
            <a:pPr marL="914126" marR="0" lvl="1" indent="-456926" algn="l" defTabSz="456926" rtl="0" eaLnBrk="1" fontAlgn="auto" latinLnBrk="0" hangingPunct="1">
              <a:lnSpc>
                <a:spcPct val="100000"/>
              </a:lnSpc>
              <a:spcBef>
                <a:spcPts val="0"/>
              </a:spcBef>
              <a:spcAft>
                <a:spcPts val="80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Median annual earnings ~$26,000</a:t>
            </a:r>
          </a:p>
          <a:p>
            <a:pPr marL="914126" marR="0" lvl="1" indent="-456926" algn="l" defTabSz="456926" rtl="0" eaLnBrk="1" fontAlgn="auto" latinLnBrk="0" hangingPunct="1">
              <a:lnSpc>
                <a:spcPct val="100000"/>
              </a:lnSpc>
              <a:spcBef>
                <a:spcPts val="0"/>
              </a:spcBef>
              <a:spcAft>
                <a:spcPts val="1800"/>
              </a:spcAft>
              <a:buClrTx/>
              <a:buSzPct val="7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mn-ea"/>
                <a:cs typeface="Times New Roman" panose="02020603050405020304" pitchFamily="18" charset="0"/>
              </a:rPr>
              <a:t>37% live in or near poverty; nearly 50% rely on public assistance (31% Medicaid)</a:t>
            </a:r>
            <a:endPar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endParaRPr>
          </a:p>
          <a:p>
            <a:pPr marL="456926" marR="0" lvl="0" indent="-456926" algn="l" defTabSz="456926" rtl="0" eaLnBrk="1" fontAlgn="auto" latinLnBrk="0" hangingPunct="1">
              <a:lnSpc>
                <a:spcPct val="100000"/>
              </a:lnSpc>
              <a:spcBef>
                <a:spcPts val="800"/>
              </a:spcBef>
              <a:spcAft>
                <a:spcPts val="800"/>
              </a:spcAft>
              <a:buClrTx/>
              <a:buSzPct val="100000"/>
              <a:buFont typeface="Wingdings" panose="05000000000000000000" pitchFamily="2" charset="2"/>
              <a:buChar char="§"/>
              <a:tabLst/>
              <a:defRPr/>
            </a:pPr>
            <a:r>
              <a:rPr kumimoji="0" lang="en-US" sz="1800" b="1"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Which exacerbates direct care workforce instability overall…</a:t>
            </a:r>
          </a:p>
          <a:p>
            <a:pPr marL="913989" marR="0" lvl="1" indent="-456926" algn="l" defTabSz="456926" rtl="0" eaLnBrk="1" fontAlgn="auto" latinLnBrk="0" hangingPunct="1">
              <a:lnSpc>
                <a:spcPct val="100000"/>
              </a:lnSpc>
              <a:spcBef>
                <a:spcPts val="0"/>
              </a:spcBef>
              <a:spcAft>
                <a:spcPts val="1800"/>
              </a:spcAft>
              <a:buClrTx/>
              <a:buSzPct val="6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Median turnover: 79% home care workers; 99% CNAs in nursing homes, 40% direct support professionals (DSPs)</a:t>
            </a:r>
          </a:p>
          <a:p>
            <a:pPr marL="456926" marR="0" lvl="0" indent="-456926" algn="l" defTabSz="456926" rtl="0" eaLnBrk="1" fontAlgn="auto" latinLnBrk="0" hangingPunct="1">
              <a:lnSpc>
                <a:spcPct val="100000"/>
              </a:lnSpc>
              <a:spcBef>
                <a:spcPts val="800"/>
              </a:spcBef>
              <a:spcAft>
                <a:spcPts val="800"/>
              </a:spcAft>
              <a:buClrTx/>
              <a:buSzPct val="100000"/>
              <a:buFont typeface="Wingdings" panose="05000000000000000000" pitchFamily="2" charset="2"/>
              <a:buChar char="§"/>
              <a:tabLst/>
              <a:defRPr/>
            </a:pPr>
            <a:r>
              <a:rPr kumimoji="0" lang="en-US" sz="1800" b="1"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Which creates barriers to care across settings.</a:t>
            </a:r>
          </a:p>
          <a:p>
            <a:pPr marL="913989" marR="0" lvl="1" indent="-456926" algn="l" defTabSz="456926" rtl="0" eaLnBrk="1" fontAlgn="auto" latinLnBrk="0" hangingPunct="1">
              <a:lnSpc>
                <a:spcPct val="100000"/>
              </a:lnSpc>
              <a:spcBef>
                <a:spcPts val="0"/>
              </a:spcBef>
              <a:spcAft>
                <a:spcPts val="800"/>
              </a:spcAft>
              <a:buClrTx/>
              <a:buSzPct val="6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Every state reporting a shortage of home care workers; most (43) report permanent home care service closures within the past year</a:t>
            </a:r>
          </a:p>
          <a:p>
            <a:pPr marL="913989" marR="0" lvl="1" indent="-456926" algn="l" defTabSz="456926" rtl="0" eaLnBrk="1" fontAlgn="auto" latinLnBrk="0" hangingPunct="1">
              <a:lnSpc>
                <a:spcPct val="100000"/>
              </a:lnSpc>
              <a:spcBef>
                <a:spcPts val="0"/>
              </a:spcBef>
              <a:spcAft>
                <a:spcPts val="800"/>
              </a:spcAft>
              <a:buClrTx/>
              <a:buSzPct val="6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46% of nursing homes report limiting admissions due to staffing; 66% concerned about closure</a:t>
            </a:r>
          </a:p>
          <a:p>
            <a:pPr marL="913989" marR="0" lvl="1" indent="-456926" algn="l" defTabSz="456926" rtl="0" eaLnBrk="1" fontAlgn="auto" latinLnBrk="0" hangingPunct="1">
              <a:lnSpc>
                <a:spcPct val="100000"/>
              </a:lnSpc>
              <a:spcBef>
                <a:spcPts val="0"/>
              </a:spcBef>
              <a:spcAft>
                <a:spcPts val="800"/>
              </a:spcAft>
              <a:buClrTx/>
              <a:buSzPct val="65000"/>
              <a:buFont typeface="Courier New" panose="02070309020205020404" pitchFamily="49" charset="0"/>
              <a:buChar char="o"/>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90% of I/DD providers report moderate to severe staffing challenges; 69% turning away referrals</a:t>
            </a:r>
          </a:p>
        </p:txBody>
      </p:sp>
    </p:spTree>
    <p:extLst>
      <p:ext uri="{BB962C8B-B14F-4D97-AF65-F5344CB8AC3E}">
        <p14:creationId xmlns:p14="http://schemas.microsoft.com/office/powerpoint/2010/main" val="13146003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431B3D-211E-6B56-9C67-2FB48E9225E5}"/>
              </a:ext>
            </a:extLst>
          </p:cNvPr>
          <p:cNvSpPr>
            <a:spLocks noGrp="1"/>
          </p:cNvSpPr>
          <p:nvPr>
            <p:ph type="title"/>
          </p:nvPr>
        </p:nvSpPr>
        <p:spPr>
          <a:prstGeom prst="rect">
            <a:avLst/>
          </a:prstGeom>
        </p:spPr>
        <p:txBody>
          <a:bodyPr/>
          <a:lstStyle/>
          <a:p>
            <a:r>
              <a:rPr lang="en-US" dirty="0">
                <a:latin typeface="+mj-lt"/>
              </a:rPr>
              <a:t>Welcome &amp; Overview</a:t>
            </a:r>
          </a:p>
        </p:txBody>
      </p:sp>
      <p:pic>
        <p:nvPicPr>
          <p:cNvPr id="16" name="Picture Placeholder 15" descr="headshot of Nicole Howell.">
            <a:extLst>
              <a:ext uri="{FF2B5EF4-FFF2-40B4-BE49-F238E27FC236}">
                <a16:creationId xmlns:a16="http://schemas.microsoft.com/office/drawing/2014/main" id="{C3776884-AA4C-51A1-EE20-C998741B02A5}"/>
              </a:ext>
            </a:extLst>
          </p:cNvPr>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l="2795" r="2795"/>
          <a:stretch/>
        </p:blipFill>
        <p:spPr>
          <a:prstGeom prst="ellipse">
            <a:avLst/>
          </a:prstGeom>
          <a:solidFill>
            <a:srgbClr val="DADADA"/>
          </a:solidFill>
        </p:spPr>
      </p:pic>
      <p:sp>
        <p:nvSpPr>
          <p:cNvPr id="5" name="Content Placeholder 4">
            <a:extLst>
              <a:ext uri="{FF2B5EF4-FFF2-40B4-BE49-F238E27FC236}">
                <a16:creationId xmlns:a16="http://schemas.microsoft.com/office/drawing/2014/main" id="{F2916EE6-1B21-7DA9-51F5-493068D911F1}"/>
              </a:ext>
            </a:extLst>
          </p:cNvPr>
          <p:cNvSpPr>
            <a:spLocks noGrp="1"/>
          </p:cNvSpPr>
          <p:nvPr>
            <p:ph idx="1"/>
          </p:nvPr>
        </p:nvSpPr>
        <p:spPr>
          <a:xfrm>
            <a:off x="4255158" y="2893290"/>
            <a:ext cx="6634514" cy="2094345"/>
          </a:xfrm>
          <a:prstGeom prst="rect">
            <a:avLst/>
          </a:prstGeom>
        </p:spPr>
        <p:txBody>
          <a:bodyPr/>
          <a:lstStyle/>
          <a:p>
            <a:pPr algn="ctr"/>
            <a:r>
              <a:rPr lang="en-US" sz="2800" dirty="0"/>
              <a:t>Nicole Howell, BA</a:t>
            </a:r>
          </a:p>
          <a:p>
            <a:pPr algn="ctr"/>
            <a:r>
              <a:rPr lang="en-US" sz="2800" dirty="0"/>
              <a:t>Director, DCW Strategies Center</a:t>
            </a:r>
          </a:p>
        </p:txBody>
      </p:sp>
    </p:spTree>
    <p:extLst>
      <p:ext uri="{BB962C8B-B14F-4D97-AF65-F5344CB8AC3E}">
        <p14:creationId xmlns:p14="http://schemas.microsoft.com/office/powerpoint/2010/main" val="2870524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0CB2C-622B-A82E-CFCD-3D12314F0E3F}"/>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37B60DC0-4FC4-00EB-6120-FBAECC993452}"/>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Case Example: Wages </a:t>
            </a:r>
          </a:p>
          <a:p>
            <a:pPr marL="579438" marR="0" lvl="0" indent="0" algn="l" defTabSz="914400" rtl="0" eaLnBrk="1" fontAlgn="auto" latinLnBrk="0" hangingPunct="1">
              <a:lnSpc>
                <a:spcPct val="90000"/>
              </a:lnSpc>
              <a:spcBef>
                <a:spcPts val="100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What else do we need to know?</a:t>
            </a:r>
          </a:p>
        </p:txBody>
      </p:sp>
      <p:pic>
        <p:nvPicPr>
          <p:cNvPr id="11" name="Graphic 10">
            <a:extLst>
              <a:ext uri="{FF2B5EF4-FFF2-40B4-BE49-F238E27FC236}">
                <a16:creationId xmlns:a16="http://schemas.microsoft.com/office/drawing/2014/main" id="{5E11A0E0-8D96-CAC4-133D-AD657FDE93E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288" y="1031350"/>
            <a:ext cx="451937" cy="451937"/>
          </a:xfrm>
          <a:prstGeom prst="rect">
            <a:avLst/>
          </a:prstGeom>
        </p:spPr>
      </p:pic>
      <p:sp>
        <p:nvSpPr>
          <p:cNvPr id="3" name="TextBox 2">
            <a:extLst>
              <a:ext uri="{FF2B5EF4-FFF2-40B4-BE49-F238E27FC236}">
                <a16:creationId xmlns:a16="http://schemas.microsoft.com/office/drawing/2014/main" id="{AA7113B1-AC2D-AB49-D126-F26A8474012B}"/>
              </a:ext>
            </a:extLst>
          </p:cNvPr>
          <p:cNvSpPr txBox="1"/>
          <p:nvPr/>
        </p:nvSpPr>
        <p:spPr>
          <a:xfrm>
            <a:off x="662288" y="1977951"/>
            <a:ext cx="8037575" cy="4185761"/>
          </a:xfrm>
          <a:prstGeom prst="rect">
            <a:avLst/>
          </a:prstGeom>
          <a:noFill/>
        </p:spPr>
        <p:txBody>
          <a:bodyPr wrap="square" rtlCol="0">
            <a:spAutoFit/>
          </a:bodyPr>
          <a:lstStyle/>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What is the average starting wage across direct care occupations in a given state? What is the wage range?</a:t>
            </a:r>
          </a:p>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What employment benefits are direct care workers receiving as part of their full compensation package (if any)? </a:t>
            </a:r>
          </a:p>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How do median wages vary by geographic region, setting, program, employer type, and other factors?</a:t>
            </a:r>
          </a:p>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Are there systematic differences in wages between different demographic segments of the workforce?</a:t>
            </a:r>
          </a:p>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How do wages change year-over-year?</a:t>
            </a:r>
          </a:p>
          <a:p>
            <a:pPr marL="460398" marR="0" lvl="0" indent="-460398" algn="l" defTabSz="609630" rtl="0" eaLnBrk="1" fontAlgn="auto" latinLnBrk="0" hangingPunct="1">
              <a:lnSpc>
                <a:spcPct val="100000"/>
              </a:lnSpc>
              <a:spcBef>
                <a:spcPts val="0"/>
              </a:spcBef>
              <a:spcAft>
                <a:spcPts val="1200"/>
              </a:spcAft>
              <a:buClrTx/>
              <a:buSzTx/>
              <a:buFont typeface="Wingdings" panose="05000000000000000000" pitchFamily="2" charset="2"/>
              <a:buChar char="§"/>
              <a:tabLst/>
              <a:defRPr/>
            </a:pPr>
            <a:r>
              <a:rPr kumimoji="0" lang="en-US" sz="1800" b="1"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What are the impacts of wage-related policies (wage floors, wage pass-throughs, hazard pay, bonus pay) on wages and benefits, workforce supply and stability, and consumers’ access to care?</a:t>
            </a:r>
            <a:endParaRPr kumimoji="0" lang="en-US" sz="1800" b="1" i="1"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endParaRPr>
          </a:p>
        </p:txBody>
      </p:sp>
      <p:pic>
        <p:nvPicPr>
          <p:cNvPr id="6" name="Picture 5">
            <a:extLst>
              <a:ext uri="{FF2B5EF4-FFF2-40B4-BE49-F238E27FC236}">
                <a16:creationId xmlns:a16="http://schemas.microsoft.com/office/drawing/2014/main" id="{02DC0F16-4F13-C012-FC88-3DBC67ACB34D}"/>
              </a:ext>
              <a:ext uri="{C183D7F6-B498-43B3-948B-1728B52AA6E4}">
                <adec:decorative xmlns:adec="http://schemas.microsoft.com/office/drawing/2017/decorative" val="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8360229" y="2501556"/>
            <a:ext cx="3697969" cy="4356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64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38715-422C-3B64-DF70-35BD7CF15A59}"/>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E5660CBB-F8B2-8817-539C-AF8E84E5D758}"/>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Systemic Challenges to Direct Care Workforce Data Collection, Monitoring, and Evaluation</a:t>
            </a:r>
          </a:p>
        </p:txBody>
      </p:sp>
      <p:sp>
        <p:nvSpPr>
          <p:cNvPr id="3" name="TextBox 2">
            <a:extLst>
              <a:ext uri="{FF2B5EF4-FFF2-40B4-BE49-F238E27FC236}">
                <a16:creationId xmlns:a16="http://schemas.microsoft.com/office/drawing/2014/main" id="{7ACE63B3-1EF9-402A-CA9D-005E5320BDAC}"/>
              </a:ext>
            </a:extLst>
          </p:cNvPr>
          <p:cNvSpPr txBox="1"/>
          <p:nvPr/>
        </p:nvSpPr>
        <p:spPr>
          <a:xfrm>
            <a:off x="662288" y="1698287"/>
            <a:ext cx="8481712" cy="4944943"/>
          </a:xfrm>
          <a:prstGeom prst="rect">
            <a:avLst/>
          </a:prstGeom>
          <a:noFill/>
        </p:spPr>
        <p:txBody>
          <a:bodyPr wrap="square" rtlCol="0">
            <a:spAutoFit/>
          </a:bodyPr>
          <a:lstStyle/>
          <a:p>
            <a:pPr marL="457063" marR="0" lvl="0" indent="-457063" algn="l" defTabSz="457063"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Fragmented LTSS landscape characterized by a wide array of policies, payment streams, programs, and service delivery models</a:t>
            </a:r>
          </a:p>
          <a:p>
            <a:pPr marL="457063" marR="0" lvl="0" indent="-457063" algn="l" defTabSz="457063"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Dynamic workforce: part-time and part-year employment, multiple job holding, employer-level and occupational churn</a:t>
            </a:r>
          </a:p>
          <a:p>
            <a:pPr marL="457063" marR="0" lvl="0" indent="-457063" algn="l" defTabSz="457063"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Inconsistent training, registration/certification, and regulation of workforce</a:t>
            </a:r>
          </a:p>
          <a:p>
            <a:pPr marL="457063" marR="0" lvl="0" indent="-457063" algn="l" defTabSz="457063" rtl="0" eaLnBrk="1" fontAlgn="auto" latinLnBrk="0" hangingPunct="1">
              <a:lnSpc>
                <a:spcPct val="100000"/>
              </a:lnSpc>
              <a:spcBef>
                <a:spcPts val="0"/>
              </a:spcBef>
              <a:spcAft>
                <a:spcPts val="12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Uneven integration of long-term services and supports with other health </a:t>
            </a:r>
            <a:b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b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and social care services</a:t>
            </a:r>
          </a:p>
          <a:p>
            <a:pPr marL="457063" marR="0" lvl="0" indent="-457063" algn="l" defTabSz="457063" rtl="0" eaLnBrk="1" fontAlgn="auto" latinLnBrk="0" hangingPunct="1">
              <a:lnSpc>
                <a:spcPct val="100000"/>
              </a:lnSpc>
              <a:spcBef>
                <a:spcPts val="0"/>
              </a:spcBef>
              <a:spcAft>
                <a:spcPts val="8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Existing survey data valuable but limited by:</a:t>
            </a:r>
          </a:p>
          <a:p>
            <a:pPr marL="914263" marR="0" lvl="1" indent="-457063" algn="l" defTabSz="457063" rtl="0" eaLnBrk="1" fontAlgn="auto" latinLnBrk="0" hangingPunct="1">
              <a:lnSpc>
                <a:spcPct val="100000"/>
              </a:lnSpc>
              <a:spcBef>
                <a:spcPts val="0"/>
              </a:spcBef>
              <a:spcAft>
                <a:spcPts val="800"/>
              </a:spcAft>
              <a:buClrTx/>
              <a:buSzPct val="100000"/>
              <a:buFont typeface="Courier New" panose="02070309020205020404" pitchFamily="49" charset="0"/>
              <a:buChar char="o"/>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Timeliness, comparability</a:t>
            </a:r>
          </a:p>
          <a:p>
            <a:pPr marL="914263" marR="0" lvl="1" indent="-457063" algn="l" defTabSz="457063" rtl="0" eaLnBrk="1" fontAlgn="auto" latinLnBrk="0" hangingPunct="1">
              <a:lnSpc>
                <a:spcPct val="100000"/>
              </a:lnSpc>
              <a:spcBef>
                <a:spcPts val="0"/>
              </a:spcBef>
              <a:spcAft>
                <a:spcPts val="800"/>
              </a:spcAft>
              <a:buClrTx/>
              <a:buSzPct val="100000"/>
              <a:buFont typeface="Courier New" panose="02070309020205020404" pitchFamily="49" charset="0"/>
              <a:buChar char="o"/>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Ability to distinguish direct care roles, especially DSPs</a:t>
            </a:r>
          </a:p>
          <a:p>
            <a:pPr marL="914263" marR="0" lvl="1" indent="-457063" algn="l" defTabSz="457063" rtl="0" eaLnBrk="1" fontAlgn="auto" latinLnBrk="0" hangingPunct="1">
              <a:lnSpc>
                <a:spcPct val="100000"/>
              </a:lnSpc>
              <a:spcBef>
                <a:spcPts val="0"/>
              </a:spcBef>
              <a:spcAft>
                <a:spcPts val="800"/>
              </a:spcAft>
              <a:buClrTx/>
              <a:buSzPct val="100000"/>
              <a:buFont typeface="Courier New" panose="02070309020205020404" pitchFamily="49" charset="0"/>
              <a:buChar char="o"/>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Sample sizes (e.g., to compare rural versus urban regions)</a:t>
            </a:r>
          </a:p>
          <a:p>
            <a:pPr marL="914263" marR="0" lvl="1" indent="-457063" algn="l" defTabSz="457063" rtl="0" eaLnBrk="1" fontAlgn="auto" latinLnBrk="0" hangingPunct="1">
              <a:lnSpc>
                <a:spcPct val="100000"/>
              </a:lnSpc>
              <a:spcBef>
                <a:spcPts val="0"/>
              </a:spcBef>
              <a:spcAft>
                <a:spcPts val="800"/>
              </a:spcAft>
              <a:buClrTx/>
              <a:buSzPct val="100000"/>
              <a:buFont typeface="Courier New" panose="02070309020205020404" pitchFamily="49" charset="0"/>
              <a:buChar char="o"/>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Exclusion (for the most part) of independent providers paid through consumer direction or employed in the “gray market”`</a:t>
            </a:r>
          </a:p>
          <a:p>
            <a:pPr marL="914263" marR="0" lvl="1" indent="-457063" algn="l" defTabSz="457063" rtl="0" eaLnBrk="1" fontAlgn="auto" latinLnBrk="0" hangingPunct="1">
              <a:lnSpc>
                <a:spcPct val="100000"/>
              </a:lnSpc>
              <a:spcBef>
                <a:spcPts val="0"/>
              </a:spcBef>
              <a:spcAft>
                <a:spcPts val="800"/>
              </a:spcAft>
              <a:buClrTx/>
              <a:buSzPct val="100000"/>
              <a:buFont typeface="Courier New" panose="02070309020205020404" pitchFamily="49" charset="0"/>
              <a:buChar char="o"/>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Gaps in relevant data, e.g. American Community Survey (ACS) covers Medicaid and SNAP enrollment but not many other public benefit programs</a:t>
            </a:r>
            <a:endParaRPr kumimoji="0" lang="en-US" sz="1800" b="1"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endParaRPr>
          </a:p>
        </p:txBody>
      </p:sp>
      <p:pic>
        <p:nvPicPr>
          <p:cNvPr id="2" name="Picture 1">
            <a:extLst>
              <a:ext uri="{FF2B5EF4-FFF2-40B4-BE49-F238E27FC236}">
                <a16:creationId xmlns:a16="http://schemas.microsoft.com/office/drawing/2014/main" id="{321AA2D2-D68B-4BC5-2661-8A78A7AB5CB2}"/>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776365" y="1969001"/>
            <a:ext cx="3190712" cy="3190712"/>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84284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16A5E-39FE-F80E-0A17-DCB97A78125D}"/>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E38662CC-8373-4C4C-7211-2938D6A5DA83}"/>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Direct Care Workforce Data Challenges are </a:t>
            </a:r>
            <a:b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b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Shared Across States</a:t>
            </a:r>
          </a:p>
        </p:txBody>
      </p:sp>
      <p:sp>
        <p:nvSpPr>
          <p:cNvPr id="3" name="TextBox 2">
            <a:extLst>
              <a:ext uri="{FF2B5EF4-FFF2-40B4-BE49-F238E27FC236}">
                <a16:creationId xmlns:a16="http://schemas.microsoft.com/office/drawing/2014/main" id="{ABB1B30F-2DFF-27E3-5ED5-25F5061A0546}"/>
              </a:ext>
            </a:extLst>
          </p:cNvPr>
          <p:cNvSpPr txBox="1"/>
          <p:nvPr/>
        </p:nvSpPr>
        <p:spPr>
          <a:xfrm>
            <a:off x="662288" y="1698287"/>
            <a:ext cx="8089826" cy="4588436"/>
          </a:xfrm>
          <a:prstGeom prst="rect">
            <a:avLst/>
          </a:prstGeom>
          <a:noFill/>
        </p:spPr>
        <p:txBody>
          <a:bodyPr wrap="square" rtlCol="0">
            <a:spAutoFit/>
          </a:bodyPr>
          <a:lstStyle/>
          <a:p>
            <a:pPr marL="457063" marR="0" lvl="0" indent="-457063" algn="l" defTabSz="457063" rtl="0" eaLnBrk="1" fontAlgn="auto" latinLnBrk="0" hangingPunct="1">
              <a:lnSpc>
                <a:spcPct val="100000"/>
              </a:lnSpc>
              <a:spcBef>
                <a:spcPts val="0"/>
              </a:spcBef>
              <a:spcAft>
                <a:spcPts val="800"/>
              </a:spcAft>
              <a:buClrTx/>
              <a:buSzPct val="100000"/>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Exploratory study conducted by PHI and the </a:t>
            </a:r>
            <a:r>
              <a:rPr kumimoji="0" lang="en-US" sz="1800" b="0" i="0" u="none" strike="noStrike" kern="1200" cap="none" spc="0" normalizeH="0" baseline="0" noProof="0" dirty="0">
                <a:ln>
                  <a:noFill/>
                </a:ln>
                <a:solidFill>
                  <a:srgbClr val="2B2B2B"/>
                </a:solidFill>
                <a:effectLst/>
                <a:uLnTx/>
                <a:uFillTx/>
                <a:latin typeface="Arial" panose="020B0604020202020204"/>
                <a:ea typeface="+mn-ea"/>
                <a:cs typeface="+mn-cs"/>
              </a:rPr>
              <a:t>Institute on Community Integration at the University of Minnesota for the Direct Care Workforce Strategies Center in 2023-2024.</a:t>
            </a:r>
          </a:p>
          <a:p>
            <a:pPr marL="460398" marR="0" lvl="0" indent="-460398" algn="l" defTabSz="609630" rtl="0" eaLnBrk="1" fontAlgn="auto" latinLnBrk="0" hangingPunct="1">
              <a:lnSpc>
                <a:spcPct val="100000"/>
              </a:lnSpc>
              <a:spcBef>
                <a:spcPts val="0"/>
              </a:spcBef>
              <a:spcAft>
                <a:spcPts val="933"/>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Summary findings:</a:t>
            </a:r>
          </a:p>
          <a:p>
            <a:pPr marL="914400" marR="0" lvl="1" indent="-457200" algn="l" defTabSz="609630" rtl="0" eaLnBrk="1" fontAlgn="auto" latinLnBrk="0" hangingPunct="1">
              <a:lnSpc>
                <a:spcPct val="100000"/>
              </a:lnSpc>
              <a:spcBef>
                <a:spcPts val="0"/>
              </a:spcBef>
              <a:spcAft>
                <a:spcPts val="933"/>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There is widespread agreement across states about the need for direct </a:t>
            </a:r>
            <a:b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b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care workforce data collection, tracking, analyzing, and reporting.</a:t>
            </a:r>
            <a:endParaRPr kumimoji="0" lang="en-US" sz="1600" b="0" i="1"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endParaRPr>
          </a:p>
          <a:p>
            <a:pPr marL="914400" marR="0" lvl="1" indent="-457200" algn="l" defTabSz="609630" rtl="0" eaLnBrk="1" fontAlgn="auto" latinLnBrk="0" hangingPunct="1">
              <a:lnSpc>
                <a:spcPct val="100000"/>
              </a:lnSpc>
              <a:spcBef>
                <a:spcPts val="0"/>
              </a:spcBef>
              <a:spcAft>
                <a:spcPts val="933"/>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Priority areas for better data include workforce size, compensation, stability/turnover, vacancies/shortages, and training/credentialing.</a:t>
            </a:r>
          </a:p>
          <a:p>
            <a:pPr marL="914400" marR="0" lvl="1" indent="-457200" algn="l" defTabSz="609630" rtl="0" eaLnBrk="1" fontAlgn="auto" latinLnBrk="0" hangingPunct="1">
              <a:lnSpc>
                <a:spcPct val="100000"/>
              </a:lnSpc>
              <a:spcBef>
                <a:spcPts val="0"/>
              </a:spcBef>
              <a:spcAft>
                <a:spcPts val="933"/>
              </a:spcAft>
              <a:buClrTx/>
              <a:buSzTx/>
              <a:buFont typeface="Courier New" panose="02070309020205020404" pitchFamily="49" charset="0"/>
              <a:buChar char="o"/>
              <a:tabLst/>
              <a:defRPr/>
            </a:pPr>
            <a:r>
              <a:rPr kumimoji="0" lang="en-US" sz="1600" b="0" i="1"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Current</a:t>
            </a: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 data are especially needed to inform workforce planning and interventions.</a:t>
            </a:r>
          </a:p>
          <a:p>
            <a:pPr marL="914400" marR="0" lvl="1" indent="-457200" algn="l" defTabSz="609630" rtl="0" eaLnBrk="1" fontAlgn="auto" latinLnBrk="0" hangingPunct="1">
              <a:lnSpc>
                <a:spcPct val="100000"/>
              </a:lnSpc>
              <a:spcBef>
                <a:spcPts val="0"/>
              </a:spcBef>
              <a:spcAft>
                <a:spcPts val="933"/>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No workforce indicator is collected uniformly across states, nor is any state collecting comprehensive data across all direct care occupations, programs, or services.</a:t>
            </a:r>
          </a:p>
          <a:p>
            <a:pPr marL="914400" marR="0" lvl="1" indent="-457200" algn="l" defTabSz="609630" rtl="0" eaLnBrk="1" fontAlgn="auto" latinLnBrk="0" hangingPunct="1">
              <a:lnSpc>
                <a:spcPct val="100000"/>
              </a:lnSpc>
              <a:spcBef>
                <a:spcPts val="0"/>
              </a:spcBef>
              <a:spcAft>
                <a:spcPts val="933"/>
              </a:spcAft>
              <a:buClrTx/>
              <a:buSzTx/>
              <a:buFont typeface="Courier New" panose="02070309020205020404" pitchFamily="49" charset="0"/>
              <a:buChar char="o"/>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There are data sources available and promising practices underway, e.g. BLS and Census surveys, NCI SOTW, administrative/payer data.</a:t>
            </a:r>
            <a:endPar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endParaRPr>
          </a:p>
        </p:txBody>
      </p:sp>
      <p:sp>
        <p:nvSpPr>
          <p:cNvPr id="7" name="TextBox 6">
            <a:extLst>
              <a:ext uri="{FF2B5EF4-FFF2-40B4-BE49-F238E27FC236}">
                <a16:creationId xmlns:a16="http://schemas.microsoft.com/office/drawing/2014/main" id="{C7C4EBDE-1577-5ABB-DBC3-DCEDCAB62E55}"/>
              </a:ext>
            </a:extLst>
          </p:cNvPr>
          <p:cNvSpPr txBox="1"/>
          <p:nvPr/>
        </p:nvSpPr>
        <p:spPr>
          <a:xfrm>
            <a:off x="8752114" y="2041579"/>
            <a:ext cx="3154572" cy="1200329"/>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panose="020B0604020202020204"/>
                <a:ea typeface="Arial" charset="0"/>
                <a:cs typeface="Arial" charset="0"/>
                <a:sym typeface="Arial"/>
              </a:rPr>
              <a:t>“Without better data, there is nothing for us to say, no problems to solve, no recommendations to make.”</a:t>
            </a:r>
            <a:endPar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14761DF2-D937-E960-3322-C1C97F0A0056}"/>
              </a:ext>
            </a:extLst>
          </p:cNvPr>
          <p:cNvSpPr txBox="1"/>
          <p:nvPr/>
        </p:nvSpPr>
        <p:spPr>
          <a:xfrm>
            <a:off x="8752114" y="3554760"/>
            <a:ext cx="3154572" cy="923330"/>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panose="020B0604020202020204"/>
                <a:ea typeface="Arial" charset="0"/>
                <a:cs typeface="Arial" charset="0"/>
                <a:sym typeface="Arial"/>
              </a:rPr>
              <a:t>“The data that you need now, not the data you needed two years ago.”</a:t>
            </a:r>
            <a:endPar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26BD909F-3BCB-4D6E-59BD-48EB8050E384}"/>
              </a:ext>
            </a:extLst>
          </p:cNvPr>
          <p:cNvSpPr txBox="1"/>
          <p:nvPr/>
        </p:nvSpPr>
        <p:spPr>
          <a:xfrm>
            <a:off x="8752114" y="4833035"/>
            <a:ext cx="3154572" cy="1754326"/>
          </a:xfrm>
          <a:prstGeom prst="rect">
            <a:avLst/>
          </a:prstGeom>
          <a:noFill/>
          <a:ln>
            <a:solidFill>
              <a:srgbClr val="00206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060"/>
                </a:solidFill>
                <a:effectLst/>
                <a:uLnTx/>
                <a:uFillTx/>
                <a:latin typeface="Arial" panose="020B0604020202020204"/>
                <a:ea typeface="Arial" charset="0"/>
                <a:cs typeface="Arial" charset="0"/>
                <a:sym typeface="Arial"/>
              </a:rPr>
              <a:t>“We've been in meetings, literally where the first step is trying to define the workforce. I think that is a really big barrier for our state.”</a:t>
            </a:r>
            <a:endParaRPr kumimoji="0" lang="en-US" sz="1800" b="0" i="0" u="none" strike="noStrike" kern="1200" cap="none" spc="0" normalizeH="0" baseline="0" noProof="0" dirty="0">
              <a:ln>
                <a:noFill/>
              </a:ln>
              <a:solidFill>
                <a:srgbClr val="0020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92452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79457-A2ED-CA70-571B-6D7CFAE338B5}"/>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73CF2C2F-0F27-995A-11D5-3B11254BDB48}"/>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Evaluation Opportunities and Challenges: American Rescue Plan Act HCBS Initiatives </a:t>
            </a:r>
          </a:p>
        </p:txBody>
      </p:sp>
      <p:pic>
        <p:nvPicPr>
          <p:cNvPr id="10" name="Picture 9" descr="bar chart of the Total National Planned Spending By Spending Area, with the following: Workforce Recruitment and Retention: $26.3B, Workforce Training: $3.9B, Quality Improvement Activities: $2.7B, Reducing or Eliminating HCBS Waiting Lists: $1.7B, Developing Cross-System Partnerships: $1.7B">
            <a:extLst>
              <a:ext uri="{FF2B5EF4-FFF2-40B4-BE49-F238E27FC236}">
                <a16:creationId xmlns:a16="http://schemas.microsoft.com/office/drawing/2014/main" id="{6909AE23-0B05-6A36-772D-0E3F0CAE56F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85280" y="2215566"/>
            <a:ext cx="5623193" cy="3279813"/>
          </a:xfrm>
          <a:prstGeom prst="rect">
            <a:avLst/>
          </a:prstGeom>
        </p:spPr>
      </p:pic>
      <p:sp>
        <p:nvSpPr>
          <p:cNvPr id="3" name="TextBox 2">
            <a:extLst>
              <a:ext uri="{FF2B5EF4-FFF2-40B4-BE49-F238E27FC236}">
                <a16:creationId xmlns:a16="http://schemas.microsoft.com/office/drawing/2014/main" id="{567E13F8-84E0-E073-DA18-CBB63817745E}"/>
              </a:ext>
            </a:extLst>
          </p:cNvPr>
          <p:cNvSpPr txBox="1"/>
          <p:nvPr/>
        </p:nvSpPr>
        <p:spPr>
          <a:xfrm>
            <a:off x="660376" y="5343223"/>
            <a:ext cx="5272999" cy="553998"/>
          </a:xfrm>
          <a:prstGeom prst="rect">
            <a:avLst/>
          </a:prstGeom>
          <a:noFill/>
        </p:spPr>
        <p:txBody>
          <a:bodyPr wrap="square">
            <a:spAutoFit/>
          </a:bodyPr>
          <a:lstStyle>
            <a:defPPr>
              <a:defRPr lang="en-US"/>
            </a:defPPr>
            <a:lvl1pPr marR="0" lvl="0" indent="0" fontAlgn="auto">
              <a:lnSpc>
                <a:spcPct val="100000"/>
              </a:lnSpc>
              <a:spcBef>
                <a:spcPts val="0"/>
              </a:spcBef>
              <a:spcAft>
                <a:spcPts val="0"/>
              </a:spcAft>
              <a:buClrTx/>
              <a:buSzTx/>
              <a:buFontTx/>
              <a:buNone/>
              <a:tabLst/>
              <a:defRPr kumimoji="0" sz="1000" b="0" i="0" u="none" strike="noStrike" cap="none" spc="0" normalizeH="0" baseline="0">
                <a:ln>
                  <a:noFill/>
                </a:ln>
                <a:solidFill>
                  <a:srgbClr val="2B2B2B"/>
                </a:solidFill>
                <a:effectLst/>
                <a:uLnTx/>
                <a:uFillTx/>
                <a:latin typeface="Arial" panose="020B0604020202020204"/>
              </a:defRPr>
            </a:lvl1pPr>
          </a:lstStyle>
          <a:p>
            <a:r>
              <a:rPr lang="en-US" dirty="0">
                <a:hlinkClick r:id="rId4"/>
              </a:rPr>
              <a:t>Total National Spending Across Top 5 Areas of Total Planned Spending from The Overview of State Spending under American Rescue Plan Act of 2021 (ARP) Section 9817, as of the Quarter Ending December 31, 2023, published July 2024</a:t>
            </a:r>
            <a:endParaRPr lang="en-US" dirty="0"/>
          </a:p>
        </p:txBody>
      </p:sp>
      <p:sp>
        <p:nvSpPr>
          <p:cNvPr id="8" name="Oval 7">
            <a:extLst>
              <a:ext uri="{FF2B5EF4-FFF2-40B4-BE49-F238E27FC236}">
                <a16:creationId xmlns:a16="http://schemas.microsoft.com/office/drawing/2014/main" id="{BBB7C7F0-A299-3B53-192B-1C844E1229DE}"/>
              </a:ext>
              <a:ext uri="{C183D7F6-B498-43B3-948B-1728B52AA6E4}">
                <adec:decorative xmlns:adec="http://schemas.microsoft.com/office/drawing/2017/decorative" val="1"/>
              </a:ext>
            </a:extLst>
          </p:cNvPr>
          <p:cNvSpPr/>
          <p:nvPr/>
        </p:nvSpPr>
        <p:spPr>
          <a:xfrm>
            <a:off x="572124" y="2831436"/>
            <a:ext cx="5623193" cy="914963"/>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AFAFA"/>
              </a:solidFill>
              <a:effectLst/>
              <a:uLnTx/>
              <a:uFillTx/>
              <a:latin typeface="Arial" panose="020B0604020202020204"/>
              <a:ea typeface="+mn-ea"/>
              <a:cs typeface="+mn-cs"/>
            </a:endParaRPr>
          </a:p>
        </p:txBody>
      </p:sp>
      <p:pic>
        <p:nvPicPr>
          <p:cNvPr id="13" name="Picture 12" descr="cover of report Efforts to Evaluate the Impact of ARPA HCBS Investments, January 2024 co-authors; Advancing States and ARPA HCBS">
            <a:extLst>
              <a:ext uri="{FF2B5EF4-FFF2-40B4-BE49-F238E27FC236}">
                <a16:creationId xmlns:a16="http://schemas.microsoft.com/office/drawing/2014/main" id="{6F027AC3-49D7-4E5F-E2E3-DB175BC15D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07219" y="2219691"/>
            <a:ext cx="2470058" cy="3186645"/>
          </a:xfrm>
          <a:prstGeom prst="rect">
            <a:avLst/>
          </a:prstGeom>
          <a:effectLst>
            <a:outerShdw blurRad="50800" dist="38100" dir="2700000" algn="tl" rotWithShape="0">
              <a:prstClr val="black">
                <a:alpha val="40000"/>
              </a:prstClr>
            </a:outerShdw>
          </a:effectLst>
        </p:spPr>
      </p:pic>
      <p:sp>
        <p:nvSpPr>
          <p:cNvPr id="19" name="TextBox 18">
            <a:extLst>
              <a:ext uri="{FF2B5EF4-FFF2-40B4-BE49-F238E27FC236}">
                <a16:creationId xmlns:a16="http://schemas.microsoft.com/office/drawing/2014/main" id="{3C7E74EB-3BF7-F1D4-C661-9DB7F1624C08}"/>
              </a:ext>
            </a:extLst>
          </p:cNvPr>
          <p:cNvSpPr txBox="1"/>
          <p:nvPr/>
        </p:nvSpPr>
        <p:spPr>
          <a:xfrm>
            <a:off x="6586150" y="5495379"/>
            <a:ext cx="256865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hlinkClick r:id="rId6"/>
              </a:rPr>
              <a:t>Efforts to Evaluate the Impact of ARPA HCBS Investments</a:t>
            </a:r>
            <a:endPar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pic>
        <p:nvPicPr>
          <p:cNvPr id="11" name="Picture 10" descr="Cover of report State Implementation of ARPA HCBS Spending Plans: Lessons Learned April 2024. Co-authored by Advancing states and ARPA HCBS">
            <a:hlinkClick r:id="rId7"/>
            <a:extLst>
              <a:ext uri="{FF2B5EF4-FFF2-40B4-BE49-F238E27FC236}">
                <a16:creationId xmlns:a16="http://schemas.microsoft.com/office/drawing/2014/main" id="{1B43E663-DFB4-05A3-D4C4-6F36F9DF802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232326" y="2941886"/>
            <a:ext cx="2474394" cy="3179626"/>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BAB4898A-383C-3E8D-EE72-DDEC9C08C9A9}"/>
              </a:ext>
            </a:extLst>
          </p:cNvPr>
          <p:cNvSpPr txBox="1"/>
          <p:nvPr/>
        </p:nvSpPr>
        <p:spPr>
          <a:xfrm>
            <a:off x="9138068" y="6142740"/>
            <a:ext cx="279900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hlinkClick r:id="rId7"/>
              </a:rPr>
              <a:t>State Implementation of ARPA HCBS Spending Plans: Lessons Learned, April 2024</a:t>
            </a:r>
            <a:endPar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18909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AF09E8-0E72-8449-8E30-63EB7E5006B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4BDA171-832C-7ECD-E43D-1FE058018D2B}"/>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Breaking it Down: Proposed Minimum Data Set</a:t>
            </a:r>
          </a:p>
        </p:txBody>
      </p:sp>
      <p:sp>
        <p:nvSpPr>
          <p:cNvPr id="5" name="Graphic 17">
            <a:extLst>
              <a:ext uri="{FF2B5EF4-FFF2-40B4-BE49-F238E27FC236}">
                <a16:creationId xmlns:a16="http://schemas.microsoft.com/office/drawing/2014/main" id="{B80D7577-1116-8813-A665-BA62CB03FB06}"/>
              </a:ext>
              <a:ext uri="{C183D7F6-B498-43B3-948B-1728B52AA6E4}">
                <adec:decorative xmlns:adec="http://schemas.microsoft.com/office/drawing/2017/decorative" val="1"/>
              </a:ext>
            </a:extLst>
          </p:cNvPr>
          <p:cNvSpPr/>
          <p:nvPr/>
        </p:nvSpPr>
        <p:spPr>
          <a:xfrm>
            <a:off x="822082" y="1667324"/>
            <a:ext cx="2732856" cy="3216410"/>
          </a:xfrm>
          <a:prstGeom prst="rect">
            <a:avLst/>
          </a:prstGeom>
          <a:solidFill>
            <a:schemeClr val="bg1"/>
          </a:solidFill>
          <a:ln>
            <a:noFill/>
          </a:ln>
          <a:effectLst>
            <a:outerShdw blurRad="50800" dist="38100" dir="2700000" algn="tl" rotWithShape="0">
              <a:prstClr val="black">
                <a:alpha val="40000"/>
              </a:prstClr>
            </a:outerShdw>
          </a:effectLst>
        </p:spPr>
        <p:txBody>
          <a:bodyPr wrap="square" lIns="0" tIns="0" rIns="0" bIns="0" rtlCol="0">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0A75674B-8466-B18D-1DF3-35C778B76ED2}"/>
              </a:ext>
              <a:ext uri="{C183D7F6-B498-43B3-948B-1728B52AA6E4}">
                <adec:decorative xmlns:adec="http://schemas.microsoft.com/office/drawing/2017/decorative" val="1"/>
              </a:ext>
            </a:extLst>
          </p:cNvPr>
          <p:cNvSpPr/>
          <p:nvPr/>
        </p:nvSpPr>
        <p:spPr>
          <a:xfrm>
            <a:off x="625956" y="1874494"/>
            <a:ext cx="2785387" cy="451156"/>
          </a:xfrm>
          <a:prstGeom prst="rect">
            <a:avLst/>
          </a:prstGeom>
          <a:solidFill>
            <a:srgbClr val="0070C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99D6"/>
              </a:solidFill>
              <a:effectLst/>
              <a:uLnTx/>
              <a:uFillTx/>
              <a:latin typeface="Arial" panose="020B0604020202020204"/>
              <a:ea typeface="+mn-ea"/>
              <a:cs typeface="+mn-cs"/>
            </a:endParaRPr>
          </a:p>
        </p:txBody>
      </p:sp>
      <p:sp>
        <p:nvSpPr>
          <p:cNvPr id="7" name="Textbox 19">
            <a:extLst>
              <a:ext uri="{FF2B5EF4-FFF2-40B4-BE49-F238E27FC236}">
                <a16:creationId xmlns:a16="http://schemas.microsoft.com/office/drawing/2014/main" id="{E274288D-1A75-4C7D-C496-C1F3B0FE410A}"/>
              </a:ext>
            </a:extLst>
          </p:cNvPr>
          <p:cNvSpPr txBox="1"/>
          <p:nvPr/>
        </p:nvSpPr>
        <p:spPr>
          <a:xfrm>
            <a:off x="625900" y="1874494"/>
            <a:ext cx="2785444" cy="451156"/>
          </a:xfrm>
          <a:prstGeom prst="rect">
            <a:avLst/>
          </a:prstGeom>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srgbClr val="FFFFFF"/>
                </a:solidFill>
                <a:effectLst/>
                <a:uLnTx/>
                <a:uFillTx/>
                <a:latin typeface="Arial Black" panose="020B0A04020102020204" pitchFamily="34" charset="0"/>
                <a:ea typeface="Avenir Book"/>
                <a:cs typeface="Arial" panose="020B0604020202020204" pitchFamily="34" charset="0"/>
              </a:rPr>
              <a:t>VOLUME</a:t>
            </a: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Avenir Book"/>
              <a:cs typeface="Arial" panose="020B0604020202020204" pitchFamily="34" charset="0"/>
            </a:endParaRPr>
          </a:p>
        </p:txBody>
      </p:sp>
      <p:sp>
        <p:nvSpPr>
          <p:cNvPr id="8" name="Textbox 20">
            <a:extLst>
              <a:ext uri="{FF2B5EF4-FFF2-40B4-BE49-F238E27FC236}">
                <a16:creationId xmlns:a16="http://schemas.microsoft.com/office/drawing/2014/main" id="{27800AD2-4491-F92B-689B-38651C57790F}"/>
              </a:ext>
            </a:extLst>
          </p:cNvPr>
          <p:cNvSpPr txBox="1"/>
          <p:nvPr/>
        </p:nvSpPr>
        <p:spPr>
          <a:xfrm>
            <a:off x="1035203" y="2519267"/>
            <a:ext cx="2367672" cy="2364856"/>
          </a:xfrm>
          <a:prstGeom prst="rect">
            <a:avLst/>
          </a:prstGeom>
        </p:spPr>
        <p:txBody>
          <a:bodyPr wrap="square" lIns="0" tIns="0" rIns="0" bIns="0" rtlCol="0">
            <a:noAutofit/>
          </a:bodyPr>
          <a:lstStyle/>
          <a:p>
            <a:pPr marL="285750" marR="62865" lvl="0" indent="-285750" algn="l" defTabSz="457200" rtl="0" eaLnBrk="1" fontAlgn="auto" latinLnBrk="0" hangingPunct="1">
              <a:lnSpc>
                <a:spcPct val="100000"/>
              </a:lnSpc>
              <a:spcBef>
                <a:spcPts val="0"/>
              </a:spcBef>
              <a:spcAft>
                <a:spcPts val="8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of workers by setting, role, and service model</a:t>
            </a:r>
          </a:p>
          <a:p>
            <a:pPr marL="285750" marR="62865" lvl="0" indent="-285750" algn="l" defTabSz="457200" rtl="0" eaLnBrk="1" fontAlgn="auto" latinLnBrk="0" hangingPunct="1">
              <a:lnSpc>
                <a:spcPct val="100000"/>
              </a:lnSpc>
              <a:spcBef>
                <a:spcPts val="0"/>
              </a:spcBef>
              <a:spcAft>
                <a:spcPts val="12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full-time workers, # part-time workers </a:t>
            </a:r>
          </a:p>
        </p:txBody>
      </p:sp>
      <p:sp>
        <p:nvSpPr>
          <p:cNvPr id="26" name="TextBox 25">
            <a:extLst>
              <a:ext uri="{FF2B5EF4-FFF2-40B4-BE49-F238E27FC236}">
                <a16:creationId xmlns:a16="http://schemas.microsoft.com/office/drawing/2014/main" id="{8E7C5279-5A52-E7ED-645F-B55DE7775F12}"/>
              </a:ext>
            </a:extLst>
          </p:cNvPr>
          <p:cNvSpPr txBox="1"/>
          <p:nvPr/>
        </p:nvSpPr>
        <p:spPr>
          <a:xfrm>
            <a:off x="662288" y="4962446"/>
            <a:ext cx="2732856" cy="1200329"/>
          </a:xfrm>
          <a:prstGeom prst="rect">
            <a:avLst/>
          </a:prstGeom>
          <a:noFill/>
        </p:spPr>
        <p:txBody>
          <a:bodyPr wrap="square">
            <a:spAutoFit/>
          </a:bodyPr>
          <a:lstStyle/>
          <a:p>
            <a:pPr marL="0" marR="62865" lvl="0" indent="0" algn="l" defTabSz="457200" rtl="0" eaLnBrk="1" fontAlgn="auto" latinLnBrk="0" hangingPunct="1">
              <a:lnSpc>
                <a:spcPct val="100000"/>
              </a:lnSpc>
              <a:spcBef>
                <a:spcPts val="0"/>
              </a:spcBef>
              <a:spcAft>
                <a:spcPts val="1200"/>
              </a:spcAft>
              <a:buClr>
                <a:srgbClr val="4C4D4C"/>
              </a:buClr>
              <a:buSzPct val="125000"/>
              <a:buFontTx/>
              <a:buNone/>
              <a:tabLst>
                <a:tab pos="122555" algn="l"/>
              </a:tabLst>
              <a:defRPr/>
            </a:pPr>
            <a:r>
              <a:rPr kumimoji="0" lang="en-US" sz="1800" b="1"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Calculations:</a:t>
            </a: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Total # of DCWs by setting and by job title; total # full-time versus part-time </a:t>
            </a:r>
          </a:p>
        </p:txBody>
      </p:sp>
      <p:sp>
        <p:nvSpPr>
          <p:cNvPr id="9" name="Isosceles Triangle 8">
            <a:extLst>
              <a:ext uri="{FF2B5EF4-FFF2-40B4-BE49-F238E27FC236}">
                <a16:creationId xmlns:a16="http://schemas.microsoft.com/office/drawing/2014/main" id="{B89A9BF4-41C3-A3CF-3D22-9813E2044BCE}"/>
              </a:ext>
              <a:ext uri="{C183D7F6-B498-43B3-948B-1728B52AA6E4}">
                <adec:decorative xmlns:adec="http://schemas.microsoft.com/office/drawing/2017/decorative" val="1"/>
              </a:ext>
            </a:extLst>
          </p:cNvPr>
          <p:cNvSpPr/>
          <p:nvPr/>
        </p:nvSpPr>
        <p:spPr>
          <a:xfrm rot="16200000">
            <a:off x="641879" y="2309670"/>
            <a:ext cx="164226" cy="196186"/>
          </a:xfrm>
          <a:prstGeom prst="triangle">
            <a:avLst>
              <a:gd name="adj" fmla="val 100000"/>
            </a:avLst>
          </a:prstGeom>
          <a:solidFill>
            <a:srgbClr val="0078A8"/>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0" name="Graphic 9">
            <a:extLst>
              <a:ext uri="{FF2B5EF4-FFF2-40B4-BE49-F238E27FC236}">
                <a16:creationId xmlns:a16="http://schemas.microsoft.com/office/drawing/2014/main" id="{679B139B-8DE5-9030-F981-8502AD4B71F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06264" y="4152214"/>
            <a:ext cx="731520" cy="731520"/>
          </a:xfrm>
          <a:prstGeom prst="rect">
            <a:avLst/>
          </a:prstGeom>
          <a:effectLst>
            <a:outerShdw blurRad="50800" dist="38100" dir="2700000" algn="tl" rotWithShape="0">
              <a:schemeClr val="tx2">
                <a:alpha val="40000"/>
              </a:schemeClr>
            </a:outerShdw>
          </a:effectLst>
        </p:spPr>
      </p:pic>
      <p:sp>
        <p:nvSpPr>
          <p:cNvPr id="11" name="Graphic 17">
            <a:extLst>
              <a:ext uri="{FF2B5EF4-FFF2-40B4-BE49-F238E27FC236}">
                <a16:creationId xmlns:a16="http://schemas.microsoft.com/office/drawing/2014/main" id="{73F6B9D5-6B4B-2671-74CE-50945065E913}"/>
              </a:ext>
              <a:ext uri="{C183D7F6-B498-43B3-948B-1728B52AA6E4}">
                <adec:decorative xmlns:adec="http://schemas.microsoft.com/office/drawing/2017/decorative" val="1"/>
              </a:ext>
            </a:extLst>
          </p:cNvPr>
          <p:cNvSpPr/>
          <p:nvPr/>
        </p:nvSpPr>
        <p:spPr>
          <a:xfrm>
            <a:off x="4526691" y="1672992"/>
            <a:ext cx="2732856" cy="3216410"/>
          </a:xfrm>
          <a:prstGeom prst="rect">
            <a:avLst/>
          </a:prstGeom>
          <a:solidFill>
            <a:schemeClr val="bg1"/>
          </a:solidFill>
          <a:ln>
            <a:noFill/>
          </a:ln>
          <a:effectLst>
            <a:outerShdw blurRad="50800" dist="38100" dir="2700000" algn="tl" rotWithShape="0">
              <a:prstClr val="black">
                <a:alpha val="40000"/>
              </a:prstClr>
            </a:outerShdw>
          </a:effectLst>
        </p:spPr>
        <p:txBody>
          <a:bodyPr wrap="square" lIns="0" tIns="0" rIns="0" bIns="0" rtlCol="0">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2DC9B720-02F6-701B-BB33-2931AF83C965}"/>
              </a:ext>
              <a:ext uri="{C183D7F6-B498-43B3-948B-1728B52AA6E4}">
                <adec:decorative xmlns:adec="http://schemas.microsoft.com/office/drawing/2017/decorative" val="1"/>
              </a:ext>
            </a:extLst>
          </p:cNvPr>
          <p:cNvSpPr/>
          <p:nvPr/>
        </p:nvSpPr>
        <p:spPr>
          <a:xfrm>
            <a:off x="4288545" y="1866188"/>
            <a:ext cx="2699122" cy="451156"/>
          </a:xfrm>
          <a:prstGeom prst="rect">
            <a:avLst/>
          </a:prstGeom>
          <a:solidFill>
            <a:schemeClr val="accent1">
              <a:lumMod val="50000"/>
            </a:schemeClr>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9">
            <a:extLst>
              <a:ext uri="{FF2B5EF4-FFF2-40B4-BE49-F238E27FC236}">
                <a16:creationId xmlns:a16="http://schemas.microsoft.com/office/drawing/2014/main" id="{79F1A594-D255-87F2-6F4F-B20D18CB4ACA}"/>
              </a:ext>
            </a:extLst>
          </p:cNvPr>
          <p:cNvSpPr txBox="1"/>
          <p:nvPr/>
        </p:nvSpPr>
        <p:spPr>
          <a:xfrm>
            <a:off x="4338403" y="1864611"/>
            <a:ext cx="2644841" cy="451156"/>
          </a:xfrm>
          <a:prstGeom prst="rect">
            <a:avLst/>
          </a:prstGeom>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solidFill>
                  <a:srgbClr val="FFFFFF"/>
                </a:solidFill>
                <a:effectLst/>
                <a:uLnTx/>
                <a:uFillTx/>
                <a:latin typeface="Arial Black" panose="020B0A04020102020204" pitchFamily="34" charset="0"/>
                <a:ea typeface="Avenir Book"/>
                <a:cs typeface="Arial" panose="020B0604020202020204" pitchFamily="34" charset="0"/>
              </a:rPr>
              <a:t>STABILITY</a:t>
            </a:r>
            <a:endParaRPr kumimoji="0" lang="en-US" sz="2400" b="0" i="0" u="none" strike="noStrike" kern="1200" cap="none" spc="0" normalizeH="0" baseline="0" noProof="0" dirty="0">
              <a:ln>
                <a:noFill/>
              </a:ln>
              <a:solidFill>
                <a:srgbClr val="4C4D4C"/>
              </a:solidFill>
              <a:effectLst/>
              <a:uLnTx/>
              <a:uFillTx/>
              <a:latin typeface="Arial" panose="020B0604020202020204" pitchFamily="34" charset="0"/>
              <a:ea typeface="Avenir Book"/>
              <a:cs typeface="Arial" panose="020B0604020202020204" pitchFamily="34" charset="0"/>
            </a:endParaRPr>
          </a:p>
        </p:txBody>
      </p:sp>
      <p:sp>
        <p:nvSpPr>
          <p:cNvPr id="14" name="Textbox 20">
            <a:extLst>
              <a:ext uri="{FF2B5EF4-FFF2-40B4-BE49-F238E27FC236}">
                <a16:creationId xmlns:a16="http://schemas.microsoft.com/office/drawing/2014/main" id="{F891C9E5-7447-353A-8511-A5B57245FC46}"/>
              </a:ext>
            </a:extLst>
          </p:cNvPr>
          <p:cNvSpPr txBox="1"/>
          <p:nvPr/>
        </p:nvSpPr>
        <p:spPr>
          <a:xfrm>
            <a:off x="4805127" y="2519267"/>
            <a:ext cx="2291241" cy="2336972"/>
          </a:xfrm>
          <a:prstGeom prst="rect">
            <a:avLst/>
          </a:prstGeom>
        </p:spPr>
        <p:txBody>
          <a:bodyPr wrap="square" lIns="0" tIns="0" rIns="0" bIns="0" rtlCol="0">
            <a:noAutofit/>
          </a:bodyPr>
          <a:lstStyle/>
          <a:p>
            <a:pPr marL="285750" marR="62865" lvl="0" indent="-285750" algn="l" defTabSz="457200" rtl="0" eaLnBrk="1" fontAlgn="auto" latinLnBrk="0" hangingPunct="1">
              <a:lnSpc>
                <a:spcPct val="100000"/>
              </a:lnSpc>
              <a:spcBef>
                <a:spcPts val="0"/>
              </a:spcBef>
              <a:spcAft>
                <a:spcPts val="8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separations in 12 months</a:t>
            </a:r>
          </a:p>
          <a:p>
            <a:pPr marL="285750" marR="62865" lvl="0" indent="-285750" algn="l" defTabSz="457200" rtl="0" eaLnBrk="1" fontAlgn="auto" latinLnBrk="0" hangingPunct="1">
              <a:lnSpc>
                <a:spcPct val="100000"/>
              </a:lnSpc>
              <a:spcBef>
                <a:spcPts val="0"/>
              </a:spcBef>
              <a:spcAft>
                <a:spcPts val="8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average # employed in year</a:t>
            </a:r>
          </a:p>
          <a:p>
            <a:pPr marL="285750" marR="62865" lvl="0" indent="-285750" algn="l" defTabSz="457200" rtl="0" eaLnBrk="1" fontAlgn="auto" latinLnBrk="0" hangingPunct="1">
              <a:lnSpc>
                <a:spcPct val="100000"/>
              </a:lnSpc>
              <a:spcBef>
                <a:spcPts val="0"/>
              </a:spcBef>
              <a:spcAft>
                <a:spcPts val="12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of vacancies and # employed on given date</a:t>
            </a:r>
          </a:p>
        </p:txBody>
      </p:sp>
      <p:sp>
        <p:nvSpPr>
          <p:cNvPr id="28" name="TextBox 27">
            <a:extLst>
              <a:ext uri="{FF2B5EF4-FFF2-40B4-BE49-F238E27FC236}">
                <a16:creationId xmlns:a16="http://schemas.microsoft.com/office/drawing/2014/main" id="{7B5FB32F-7DC7-B6EB-8C68-964E0774B2DA}"/>
              </a:ext>
            </a:extLst>
          </p:cNvPr>
          <p:cNvSpPr txBox="1"/>
          <p:nvPr/>
        </p:nvSpPr>
        <p:spPr>
          <a:xfrm>
            <a:off x="4462511" y="5089744"/>
            <a:ext cx="2732857" cy="923330"/>
          </a:xfrm>
          <a:prstGeom prst="rect">
            <a:avLst/>
          </a:prstGeom>
          <a:noFill/>
        </p:spPr>
        <p:txBody>
          <a:bodyPr wrap="square">
            <a:spAutoFit/>
          </a:bodyPr>
          <a:lstStyle/>
          <a:p>
            <a:pPr marL="0" marR="62865" lvl="0" indent="0" algn="l" defTabSz="457200" rtl="0" eaLnBrk="1" fontAlgn="auto" latinLnBrk="0" hangingPunct="1">
              <a:lnSpc>
                <a:spcPct val="100000"/>
              </a:lnSpc>
              <a:spcBef>
                <a:spcPts val="0"/>
              </a:spcBef>
              <a:spcAft>
                <a:spcPts val="1200"/>
              </a:spcAft>
              <a:buClr>
                <a:srgbClr val="4C4D4C"/>
              </a:buClr>
              <a:buSzPct val="125000"/>
              <a:buFontTx/>
              <a:buNone/>
              <a:tabLst>
                <a:tab pos="122555" algn="l"/>
              </a:tabLst>
              <a:defRPr/>
            </a:pPr>
            <a:r>
              <a:rPr kumimoji="0" lang="en-US" sz="1800" b="1"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Calculations:</a:t>
            </a: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Average annual turnover and vacancy rates</a:t>
            </a:r>
          </a:p>
        </p:txBody>
      </p:sp>
      <p:sp>
        <p:nvSpPr>
          <p:cNvPr id="15" name="Isosceles Triangle 14">
            <a:extLst>
              <a:ext uri="{FF2B5EF4-FFF2-40B4-BE49-F238E27FC236}">
                <a16:creationId xmlns:a16="http://schemas.microsoft.com/office/drawing/2014/main" id="{5BB3834A-0AE7-D587-31FC-B775837F2D94}"/>
              </a:ext>
              <a:ext uri="{C183D7F6-B498-43B3-948B-1728B52AA6E4}">
                <adec:decorative xmlns:adec="http://schemas.microsoft.com/office/drawing/2017/decorative" val="1"/>
              </a:ext>
            </a:extLst>
          </p:cNvPr>
          <p:cNvSpPr/>
          <p:nvPr/>
        </p:nvSpPr>
        <p:spPr>
          <a:xfrm rot="16200000">
            <a:off x="4312626" y="2298430"/>
            <a:ext cx="164592" cy="196182"/>
          </a:xfrm>
          <a:prstGeom prst="triangle">
            <a:avLst>
              <a:gd name="adj" fmla="val 100000"/>
            </a:avLst>
          </a:prstGeom>
          <a:solidFill>
            <a:srgbClr val="007471"/>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6" name="Graphic 15">
            <a:extLst>
              <a:ext uri="{FF2B5EF4-FFF2-40B4-BE49-F238E27FC236}">
                <a16:creationId xmlns:a16="http://schemas.microsoft.com/office/drawing/2014/main" id="{CD935BC5-B19F-E326-5301-CA04FB00C2D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74762" y="4166911"/>
            <a:ext cx="731520" cy="731520"/>
          </a:xfrm>
          <a:prstGeom prst="rect">
            <a:avLst/>
          </a:prstGeom>
          <a:effectLst>
            <a:outerShdw blurRad="50800" dist="38100" dir="2700000" algn="tl" rotWithShape="0">
              <a:schemeClr val="tx2">
                <a:alpha val="40000"/>
              </a:schemeClr>
            </a:outerShdw>
          </a:effectLst>
        </p:spPr>
      </p:pic>
      <p:sp>
        <p:nvSpPr>
          <p:cNvPr id="17" name="Graphic 17">
            <a:extLst>
              <a:ext uri="{FF2B5EF4-FFF2-40B4-BE49-F238E27FC236}">
                <a16:creationId xmlns:a16="http://schemas.microsoft.com/office/drawing/2014/main" id="{1FB07296-536E-7141-19B0-4F241DBEB018}"/>
              </a:ext>
              <a:ext uri="{C183D7F6-B498-43B3-948B-1728B52AA6E4}">
                <adec:decorative xmlns:adec="http://schemas.microsoft.com/office/drawing/2017/decorative" val="1"/>
              </a:ext>
            </a:extLst>
          </p:cNvPr>
          <p:cNvSpPr/>
          <p:nvPr/>
        </p:nvSpPr>
        <p:spPr>
          <a:xfrm>
            <a:off x="8168930" y="1667324"/>
            <a:ext cx="2727593" cy="3216410"/>
          </a:xfrm>
          <a:prstGeom prst="rect">
            <a:avLst/>
          </a:prstGeom>
          <a:solidFill>
            <a:schemeClr val="bg1"/>
          </a:solidFill>
          <a:ln>
            <a:noFill/>
          </a:ln>
          <a:effectLst>
            <a:outerShdw blurRad="50800" dist="38100" dir="2700000" algn="tl" rotWithShape="0">
              <a:prstClr val="black">
                <a:alpha val="40000"/>
              </a:prstClr>
            </a:outerShdw>
          </a:effectLst>
        </p:spPr>
        <p:txBody>
          <a:bodyPr wrap="square" lIns="0" tIns="0" rIns="0" bIns="0" rtlCol="0">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
        <p:nvSpPr>
          <p:cNvPr id="18" name="Rectangle: Single Corner Snipped 17">
            <a:extLst>
              <a:ext uri="{FF2B5EF4-FFF2-40B4-BE49-F238E27FC236}">
                <a16:creationId xmlns:a16="http://schemas.microsoft.com/office/drawing/2014/main" id="{585E2AC4-C61D-AD7A-8E35-923491F69A94}"/>
              </a:ext>
              <a:ext uri="{C183D7F6-B498-43B3-948B-1728B52AA6E4}">
                <adec:decorative xmlns:adec="http://schemas.microsoft.com/office/drawing/2017/decorative" val="1"/>
              </a:ext>
            </a:extLst>
          </p:cNvPr>
          <p:cNvSpPr/>
          <p:nvPr/>
        </p:nvSpPr>
        <p:spPr>
          <a:xfrm>
            <a:off x="7983488" y="1874490"/>
            <a:ext cx="2832557" cy="451156"/>
          </a:xfrm>
          <a:prstGeom prst="snip1Rect">
            <a:avLst>
              <a:gd name="adj" fmla="val 0"/>
            </a:avLst>
          </a:prstGeom>
          <a:solidFill>
            <a:srgbClr val="FFC000"/>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box 19">
            <a:extLst>
              <a:ext uri="{FF2B5EF4-FFF2-40B4-BE49-F238E27FC236}">
                <a16:creationId xmlns:a16="http://schemas.microsoft.com/office/drawing/2014/main" id="{C72F263B-B2F5-24E3-B5B9-CFEA025D6060}"/>
              </a:ext>
            </a:extLst>
          </p:cNvPr>
          <p:cNvSpPr txBox="1"/>
          <p:nvPr/>
        </p:nvSpPr>
        <p:spPr>
          <a:xfrm>
            <a:off x="8011790" y="1889138"/>
            <a:ext cx="2804256" cy="451156"/>
          </a:xfrm>
          <a:prstGeom prst="rect">
            <a:avLst/>
          </a:prstGeom>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10" normalizeH="0" baseline="0" noProof="0" dirty="0">
                <a:ln>
                  <a:noFill/>
                </a:ln>
                <a:effectLst/>
                <a:uLnTx/>
                <a:uFillTx/>
                <a:latin typeface="Arial Black" panose="020B0A04020102020204" pitchFamily="34" charset="0"/>
                <a:ea typeface="Avenir Book"/>
                <a:cs typeface="Arial" panose="020B0604020202020204" pitchFamily="34" charset="0"/>
              </a:rPr>
              <a:t>COMPENSATION</a:t>
            </a:r>
            <a:endParaRPr kumimoji="0" lang="en-US" sz="2800" b="0" i="0" u="none" strike="noStrike" kern="1200" cap="none" spc="0" normalizeH="0" baseline="0" noProof="0" dirty="0">
              <a:ln>
                <a:noFill/>
              </a:ln>
              <a:effectLst/>
              <a:uLnTx/>
              <a:uFillTx/>
              <a:latin typeface="Arial" panose="020B0604020202020204" pitchFamily="34" charset="0"/>
              <a:ea typeface="Avenir Book"/>
              <a:cs typeface="Arial" panose="020B0604020202020204" pitchFamily="34" charset="0"/>
            </a:endParaRPr>
          </a:p>
        </p:txBody>
      </p:sp>
      <p:sp>
        <p:nvSpPr>
          <p:cNvPr id="20" name="Textbox 20">
            <a:extLst>
              <a:ext uri="{FF2B5EF4-FFF2-40B4-BE49-F238E27FC236}">
                <a16:creationId xmlns:a16="http://schemas.microsoft.com/office/drawing/2014/main" id="{63E77C93-16DA-C71A-796C-CB1A27076BAD}"/>
              </a:ext>
            </a:extLst>
          </p:cNvPr>
          <p:cNvSpPr txBox="1"/>
          <p:nvPr/>
        </p:nvSpPr>
        <p:spPr>
          <a:xfrm>
            <a:off x="8363464" y="2562213"/>
            <a:ext cx="2298279" cy="2350915"/>
          </a:xfrm>
          <a:prstGeom prst="rect">
            <a:avLst/>
          </a:prstGeom>
        </p:spPr>
        <p:txBody>
          <a:bodyPr wrap="square" lIns="0" tIns="0" rIns="0" bIns="0" rtlCol="0">
            <a:noAutofit/>
          </a:bodyPr>
          <a:lstStyle/>
          <a:p>
            <a:pPr marL="285750" marR="62865" lvl="0" indent="-285750" algn="l" defTabSz="457200" rtl="0" eaLnBrk="1" fontAlgn="auto" latinLnBrk="0" hangingPunct="1">
              <a:lnSpc>
                <a:spcPct val="100000"/>
              </a:lnSpc>
              <a:spcBef>
                <a:spcPts val="0"/>
              </a:spcBef>
              <a:spcAft>
                <a:spcPts val="8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Mean hourly wages</a:t>
            </a:r>
          </a:p>
          <a:p>
            <a:pPr marL="285750" marR="62865" lvl="0" indent="-285750" algn="l" defTabSz="457200" rtl="0" eaLnBrk="1" fontAlgn="auto" latinLnBrk="0" hangingPunct="1">
              <a:lnSpc>
                <a:spcPct val="100000"/>
              </a:lnSpc>
              <a:spcBef>
                <a:spcPts val="0"/>
              </a:spcBef>
              <a:spcAft>
                <a:spcPts val="8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Health insurance coverage (by type)</a:t>
            </a:r>
          </a:p>
          <a:p>
            <a:pPr marL="285750" marR="62865" lvl="0" indent="-285750" algn="l" defTabSz="457200" rtl="0" eaLnBrk="1" fontAlgn="auto" latinLnBrk="0" hangingPunct="1">
              <a:lnSpc>
                <a:spcPct val="100000"/>
              </a:lnSpc>
              <a:spcBef>
                <a:spcPts val="0"/>
              </a:spcBef>
              <a:spcAft>
                <a:spcPts val="1200"/>
              </a:spcAft>
              <a:buClr>
                <a:srgbClr val="4C4D4C"/>
              </a:buClr>
              <a:buSzPct val="125000"/>
              <a:buFont typeface="Arial" panose="020B0604020202020204" pitchFamily="34" charset="0"/>
              <a:buChar char="•"/>
              <a:tabLst>
                <a:tab pos="122555" algn="l"/>
              </a:tabLst>
              <a:defRPr/>
            </a:pP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with paid leave benefits</a:t>
            </a:r>
          </a:p>
          <a:p>
            <a:pPr marL="0" marR="62865" lvl="0" indent="0" algn="l" defTabSz="457200" rtl="0" eaLnBrk="1" fontAlgn="auto" latinLnBrk="0" hangingPunct="1">
              <a:lnSpc>
                <a:spcPct val="100000"/>
              </a:lnSpc>
              <a:spcBef>
                <a:spcPts val="0"/>
              </a:spcBef>
              <a:spcAft>
                <a:spcPts val="12800"/>
              </a:spcAft>
              <a:buClr>
                <a:srgbClr val="4C4D4C"/>
              </a:buClr>
              <a:buSzPct val="125000"/>
              <a:buFontTx/>
              <a:buNone/>
              <a:tabLst>
                <a:tab pos="122555" algn="l"/>
              </a:tabLst>
              <a:defRPr/>
            </a:pPr>
            <a:endParaRPr kumimoji="0" lang="en-US" sz="14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endParaRPr>
          </a:p>
          <a:p>
            <a:pPr marL="285750" marR="62865" lvl="0" indent="-285750" algn="l" defTabSz="457200" rtl="0" eaLnBrk="1" fontAlgn="auto" latinLnBrk="0" hangingPunct="1">
              <a:lnSpc>
                <a:spcPct val="100000"/>
              </a:lnSpc>
              <a:spcBef>
                <a:spcPts val="0"/>
              </a:spcBef>
              <a:spcAft>
                <a:spcPts val="12800"/>
              </a:spcAft>
              <a:buClr>
                <a:srgbClr val="4C4D4C"/>
              </a:buClr>
              <a:buSzPct val="125000"/>
              <a:buFont typeface="Arial" panose="020B0604020202020204" pitchFamily="34" charset="0"/>
              <a:buChar char="•"/>
              <a:tabLst>
                <a:tab pos="122555" algn="l"/>
              </a:tabLst>
              <a:defRPr/>
            </a:pPr>
            <a:endParaRPr kumimoji="0" lang="en-US" sz="14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endParaRPr>
          </a:p>
        </p:txBody>
      </p:sp>
      <p:sp>
        <p:nvSpPr>
          <p:cNvPr id="30" name="TextBox 29">
            <a:extLst>
              <a:ext uri="{FF2B5EF4-FFF2-40B4-BE49-F238E27FC236}">
                <a16:creationId xmlns:a16="http://schemas.microsoft.com/office/drawing/2014/main" id="{747EC791-5532-E17E-DD2B-02EA8BFB1EC5}"/>
              </a:ext>
            </a:extLst>
          </p:cNvPr>
          <p:cNvSpPr txBox="1"/>
          <p:nvPr/>
        </p:nvSpPr>
        <p:spPr>
          <a:xfrm>
            <a:off x="8168930" y="5089346"/>
            <a:ext cx="2921542" cy="1200329"/>
          </a:xfrm>
          <a:prstGeom prst="rect">
            <a:avLst/>
          </a:prstGeom>
          <a:noFill/>
        </p:spPr>
        <p:txBody>
          <a:bodyPr wrap="square">
            <a:spAutoFit/>
          </a:bodyPr>
          <a:lstStyle/>
          <a:p>
            <a:pPr marL="0" marR="62865" lvl="0" indent="0" algn="l" defTabSz="457200" rtl="0" eaLnBrk="1" fontAlgn="auto" latinLnBrk="0" hangingPunct="1">
              <a:lnSpc>
                <a:spcPct val="100000"/>
              </a:lnSpc>
              <a:spcBef>
                <a:spcPts val="0"/>
              </a:spcBef>
              <a:spcAft>
                <a:spcPts val="12800"/>
              </a:spcAft>
              <a:buClr>
                <a:srgbClr val="4C4D4C"/>
              </a:buClr>
              <a:buSzPct val="125000"/>
              <a:buFontTx/>
              <a:buNone/>
              <a:tabLst>
                <a:tab pos="122555" algn="l"/>
              </a:tabLst>
              <a:defRPr/>
            </a:pPr>
            <a:r>
              <a:rPr kumimoji="0" lang="en-US" sz="1800" b="1"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Calculations:</a:t>
            </a:r>
            <a:r>
              <a:rPr kumimoji="0" lang="en-US" sz="1800" b="0" i="0" u="none" strike="noStrike" kern="1200" cap="none" spc="0" normalizeH="0" baseline="0" noProof="0" dirty="0">
                <a:ln>
                  <a:noFill/>
                </a:ln>
                <a:solidFill>
                  <a:srgbClr val="4C4D4C"/>
                </a:solidFill>
                <a:effectLst/>
                <a:uLnTx/>
                <a:uFillTx/>
                <a:latin typeface="Arial" panose="020B0604020202020204"/>
                <a:ea typeface="Avenir Book"/>
                <a:cs typeface="Arial" panose="020B0604020202020204" pitchFamily="34" charset="0"/>
              </a:rPr>
              <a:t> Hourly wages, health insurance by type, percentage with paid leave</a:t>
            </a:r>
          </a:p>
        </p:txBody>
      </p:sp>
      <p:sp>
        <p:nvSpPr>
          <p:cNvPr id="21" name="Isosceles Triangle 20">
            <a:extLst>
              <a:ext uri="{FF2B5EF4-FFF2-40B4-BE49-F238E27FC236}">
                <a16:creationId xmlns:a16="http://schemas.microsoft.com/office/drawing/2014/main" id="{0736945E-CBEC-2310-51F0-8670C1804FA5}"/>
              </a:ext>
              <a:ext uri="{C183D7F6-B498-43B3-948B-1728B52AA6E4}">
                <adec:decorative xmlns:adec="http://schemas.microsoft.com/office/drawing/2017/decorative" val="1"/>
              </a:ext>
            </a:extLst>
          </p:cNvPr>
          <p:cNvSpPr/>
          <p:nvPr/>
        </p:nvSpPr>
        <p:spPr>
          <a:xfrm rot="16200000">
            <a:off x="7986233" y="2307074"/>
            <a:ext cx="164226" cy="201168"/>
          </a:xfrm>
          <a:prstGeom prst="triangle">
            <a:avLst>
              <a:gd name="adj" fmla="val 100000"/>
            </a:avLst>
          </a:prstGeom>
          <a:solidFill>
            <a:srgbClr val="AF8827"/>
          </a:solidFill>
          <a:ln>
            <a:noFill/>
          </a:ln>
          <a:effectLst>
            <a:innerShdw blurRad="63500" dist="50800" dir="189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2" name="Graphic 21">
            <a:extLst>
              <a:ext uri="{FF2B5EF4-FFF2-40B4-BE49-F238E27FC236}">
                <a16:creationId xmlns:a16="http://schemas.microsoft.com/office/drawing/2014/main" id="{CF2036D7-695E-C34D-B75D-EAD74E8BDE4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754049" y="4152214"/>
            <a:ext cx="731520" cy="731520"/>
          </a:xfrm>
          <a:prstGeom prst="rect">
            <a:avLst/>
          </a:prstGeom>
          <a:effectLst>
            <a:outerShdw blurRad="50800" dist="38100" dir="2700000" algn="tl" rotWithShape="0">
              <a:schemeClr val="tx2">
                <a:alpha val="40000"/>
              </a:schemeClr>
            </a:outerShdw>
          </a:effectLst>
        </p:spPr>
      </p:pic>
      <p:sp>
        <p:nvSpPr>
          <p:cNvPr id="32" name="TextBox 31">
            <a:extLst>
              <a:ext uri="{FF2B5EF4-FFF2-40B4-BE49-F238E27FC236}">
                <a16:creationId xmlns:a16="http://schemas.microsoft.com/office/drawing/2014/main" id="{12C64C7B-DDB8-E975-AAFB-F8B2F8A14045}"/>
              </a:ext>
            </a:extLst>
          </p:cNvPr>
          <p:cNvSpPr txBox="1"/>
          <p:nvPr/>
        </p:nvSpPr>
        <p:spPr>
          <a:xfrm>
            <a:off x="3554938" y="6586474"/>
            <a:ext cx="8637061"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B2B"/>
                </a:solidFill>
                <a:effectLst/>
                <a:uLnTx/>
                <a:uFillTx/>
                <a:latin typeface="Arial" panose="020B0604020202020204"/>
                <a:ea typeface="+mn-ea"/>
                <a:cs typeface="+mn-cs"/>
                <a:hlinkClick r:id="rId6"/>
              </a:rPr>
              <a:t>The Need for Monitoring the Long-Term Care Direct Service Workforce and Recommendations for Data Collection</a:t>
            </a:r>
            <a:r>
              <a:rPr kumimoji="0" lang="en-US" sz="1100" b="0" i="0" u="none" strike="noStrike" kern="1200" cap="none" spc="0" normalizeH="0" baseline="0" noProof="0" dirty="0">
                <a:ln>
                  <a:noFill/>
                </a:ln>
                <a:solidFill>
                  <a:srgbClr val="2B2B2B"/>
                </a:solidFill>
                <a:effectLst/>
                <a:uLnTx/>
                <a:uFillTx/>
                <a:latin typeface="Arial" panose="020B0604020202020204"/>
                <a:ea typeface="+mn-ea"/>
                <a:cs typeface="+mn-cs"/>
              </a:rPr>
              <a:t> </a:t>
            </a:r>
          </a:p>
        </p:txBody>
      </p:sp>
    </p:spTree>
    <p:extLst>
      <p:ext uri="{BB962C8B-B14F-4D97-AF65-F5344CB8AC3E}">
        <p14:creationId xmlns:p14="http://schemas.microsoft.com/office/powerpoint/2010/main" val="2617109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02F2F-2DA3-4389-B080-0C1395B20D0F}"/>
            </a:ext>
          </a:extLst>
        </p:cNvPr>
        <p:cNvGrpSpPr/>
        <p:nvPr/>
      </p:nvGrpSpPr>
      <p:grpSpPr>
        <a:xfrm>
          <a:off x="0" y="0"/>
          <a:ext cx="0" cy="0"/>
          <a:chOff x="0" y="0"/>
          <a:chExt cx="0" cy="0"/>
        </a:xfrm>
      </p:grpSpPr>
      <p:sp>
        <p:nvSpPr>
          <p:cNvPr id="12" name="Text Placeholder 1">
            <a:extLst>
              <a:ext uri="{FF2B5EF4-FFF2-40B4-BE49-F238E27FC236}">
                <a16:creationId xmlns:a16="http://schemas.microsoft.com/office/drawing/2014/main" id="{89335098-D2FF-D338-1BF2-FAF9E3A7FAFA}"/>
              </a:ext>
            </a:extLst>
          </p:cNvPr>
          <p:cNvSpPr txBox="1">
            <a:spLocks noGrp="1"/>
          </p:cNvSpPr>
          <p:nvPr>
            <p:ph type="title" idx="4294967295"/>
          </p:nvPr>
        </p:nvSpPr>
        <p:spPr>
          <a:xfrm>
            <a:off x="662288" y="568325"/>
            <a:ext cx="10798192"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What Questions Would These Data Help Answer?</a:t>
            </a:r>
          </a:p>
        </p:txBody>
      </p:sp>
      <p:sp>
        <p:nvSpPr>
          <p:cNvPr id="3" name="TextBox 2">
            <a:extLst>
              <a:ext uri="{FF2B5EF4-FFF2-40B4-BE49-F238E27FC236}">
                <a16:creationId xmlns:a16="http://schemas.microsoft.com/office/drawing/2014/main" id="{BF900472-DF97-FB23-E85D-50D0CEDCFAE3}"/>
              </a:ext>
            </a:extLst>
          </p:cNvPr>
          <p:cNvSpPr txBox="1"/>
          <p:nvPr/>
        </p:nvSpPr>
        <p:spPr>
          <a:xfrm>
            <a:off x="662288" y="1775619"/>
            <a:ext cx="7516513" cy="4514056"/>
          </a:xfrm>
          <a:prstGeom prst="rect">
            <a:avLst/>
          </a:prstGeom>
          <a:noFill/>
        </p:spPr>
        <p:txBody>
          <a:bodyPr wrap="square" rtlCol="0">
            <a:spAutoFit/>
          </a:bodyPr>
          <a:lstStyle/>
          <a:p>
            <a:pPr marL="460398" marR="0" lvl="0" indent="-460398" algn="l" defTabSz="609630"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rPr>
              <a:t>Where is the greatest need for workforce investment and innovation? What problem should be prioritized?</a:t>
            </a:r>
          </a:p>
          <a:p>
            <a:pPr marL="460398" marR="0" lvl="0" indent="-460398" algn="l" defTabSz="609630"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How should workforce resources be allocated to address the problem? A statewide recruitment campaign, wage increase/bonus payment, new training program or career pathway, or other workforce development or job quality initiative?</a:t>
            </a:r>
          </a:p>
          <a:p>
            <a:pPr marL="460398" marR="0" lvl="0" indent="-460398" algn="l" defTabSz="609630"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What will be the scope of a chosen workforce intervention or policy change? How big is the target group? How much will it cost?</a:t>
            </a:r>
          </a:p>
          <a:p>
            <a:pPr marL="460398" marR="0" lvl="0" indent="-460398" algn="l" defTabSz="609630"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How successful is the intervention or policy change? (Consider that success can be defined and therefore measured in a range of different ways.)</a:t>
            </a:r>
          </a:p>
          <a:p>
            <a:pPr marL="460398" marR="0" lvl="0" indent="-460398" algn="l" defTabSz="609630" rtl="0" eaLnBrk="1" fontAlgn="auto" latinLnBrk="0" hangingPunct="1">
              <a:lnSpc>
                <a:spcPct val="100000"/>
              </a:lnSpc>
              <a:spcBef>
                <a:spcPts val="0"/>
              </a:spcBef>
              <a:spcAft>
                <a:spcPts val="16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4C4D4C">
                    <a:lumMod val="50000"/>
                  </a:srgbClr>
                </a:solidFill>
                <a:effectLst/>
                <a:uLnTx/>
                <a:uFillTx/>
                <a:latin typeface="Arial" panose="020B0604020202020204"/>
                <a:ea typeface="Arial" charset="0"/>
                <a:cs typeface="Arial" charset="0"/>
                <a:sym typeface="Arial"/>
              </a:rPr>
              <a:t>How do outcomes differ for different members of the workforce, employers, care recipients, and/or family caregivers? </a:t>
            </a:r>
          </a:p>
        </p:txBody>
      </p:sp>
      <p:pic>
        <p:nvPicPr>
          <p:cNvPr id="2" name="Picture 2">
            <a:extLst>
              <a:ext uri="{FF2B5EF4-FFF2-40B4-BE49-F238E27FC236}">
                <a16:creationId xmlns:a16="http://schemas.microsoft.com/office/drawing/2014/main" id="{4DF35391-A180-281C-F1A9-8D7CF37A2A6F}"/>
              </a:ext>
              <a:ext uri="{C183D7F6-B498-43B3-948B-1728B52AA6E4}">
                <adec:decorative xmlns:adec="http://schemas.microsoft.com/office/drawing/2017/decorative" val="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8599" b="99204" l="58167" r="99250">
                        <a14:foregroundMark x1="67333" y1="17994" x2="69583" y2="12102"/>
                        <a14:foregroundMark x1="69873" y1="12007" x2="73000" y2="10987"/>
                        <a14:foregroundMark x1="73000" y1="10987" x2="76333" y2="14490"/>
                        <a14:foregroundMark x1="76333" y1="14490" x2="79333" y2="21178"/>
                        <a14:foregroundMark x1="70833" y1="10669" x2="73033" y2="10669"/>
                        <a14:foregroundMark x1="59833" y1="86943" x2="58250" y2="98726"/>
                        <a14:foregroundMark x1="57333" y1="99204" x2="57917" y2="92357"/>
                        <a14:foregroundMark x1="57917" y1="92357" x2="62667" y2="64490"/>
                        <a14:foregroundMark x1="62667" y1="64490" x2="65000" y2="59554"/>
                        <a14:foregroundMark x1="65000" y1="59554" x2="68417" y2="56051"/>
                        <a14:foregroundMark x1="68417" y1="56051" x2="75500" y2="83599"/>
                        <a14:foregroundMark x1="75500" y1="83599" x2="87667" y2="95701"/>
                        <a14:foregroundMark x1="87667" y1="95701" x2="92083" y2="94268"/>
                        <a14:foregroundMark x1="92083" y1="94268" x2="96083" y2="87739"/>
                        <a14:foregroundMark x1="96083" y1="87739" x2="98167" y2="68631"/>
                        <a14:foregroundMark x1="98167" y1="68631" x2="97917" y2="65605"/>
                        <a14:foregroundMark x1="99333" y1="87261" x2="99250" y2="99522"/>
                        <a14:foregroundMark x1="60500" y1="67994" x2="62333" y2="61943"/>
                        <a14:foregroundMark x1="62333" y1="61943" x2="62583" y2="61624"/>
                        <a14:foregroundMark x1="60417" y1="65605" x2="61167" y2="63217"/>
                        <a14:foregroundMark x1="66000" y1="21815" x2="66333" y2="18312"/>
                        <a14:foregroundMark x1="71667" y1="9395" x2="72603" y2="9298"/>
                        <a14:foregroundMark x1="72411" y1="8688" x2="72167" y2="8599"/>
                        <a14:foregroundMark x1="66583" y1="16561" x2="67500" y2="13854"/>
                        <a14:foregroundMark x1="66833" y1="15605" x2="66750" y2="15924"/>
                        <a14:foregroundMark x1="66583" y1="16083" x2="66500" y2="16720"/>
                        <a14:foregroundMark x1="68417" y1="12102" x2="68667" y2="11624"/>
                        <a14:foregroundMark x1="69167" y1="10828" x2="69333" y2="10669"/>
                        <a14:foregroundMark x1="69750" y1="10350" x2="69083" y2="10987"/>
                        <a14:foregroundMark x1="69667" y1="10828" x2="68417" y2="11783"/>
                        <a14:foregroundMark x1="68667" y1="11465" x2="68167" y2="12261"/>
                        <a14:backgroundMark x1="57667" y1="72134" x2="58167" y2="65446"/>
                        <a14:backgroundMark x1="58167" y1="65446" x2="60667" y2="60828"/>
                        <a14:backgroundMark x1="60667" y1="60828" x2="60750" y2="60828"/>
                        <a14:backgroundMark x1="99583" y1="64490" x2="99083" y2="62739"/>
                        <a14:backgroundMark x1="56500" y1="85669" x2="56917" y2="83599"/>
                        <a14:backgroundMark x1="56500" y1="88535" x2="56500" y2="86465"/>
                        <a14:backgroundMark x1="57417" y1="75796" x2="58000" y2="73885"/>
                        <a14:backgroundMark x1="57750" y1="76115" x2="57417" y2="78822"/>
                        <a14:backgroundMark x1="74917" y1="8917" x2="72333" y2="8439"/>
                        <a14:backgroundMark x1="66083" y1="17834" x2="66426" y2="16685"/>
                        <a14:backgroundMark x1="69731" y1="10311" x2="70500" y2="9554"/>
                        <a14:backgroundMark x1="67750" y1="12261" x2="68012" y2="12003"/>
                        <a14:backgroundMark x1="81167" y1="41720" x2="82833" y2="47611"/>
                        <a14:backgroundMark x1="81250" y1="45064" x2="81083" y2="44268"/>
                        <a14:backgroundMark x1="61083" y1="61146" x2="62250" y2="59236"/>
                      </a14:backgroundRemoval>
                    </a14:imgEffect>
                  </a14:imgLayer>
                </a14:imgProps>
              </a:ext>
              <a:ext uri="{28A0092B-C50C-407E-A947-70E740481C1C}">
                <a14:useLocalDpi xmlns:a14="http://schemas.microsoft.com/office/drawing/2010/main"/>
              </a:ext>
            </a:extLst>
          </a:blip>
          <a:srcRect l="53565" t="6714"/>
          <a:stretch/>
        </p:blipFill>
        <p:spPr bwMode="auto">
          <a:xfrm>
            <a:off x="7983557" y="2166015"/>
            <a:ext cx="4461982" cy="4691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2406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0F490-5FAD-B2AA-AAD6-F1CEBE958D5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5825FBB-AE1F-D5C6-0C8B-28689A71BCA7}"/>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Opportunities to Build Direct Care Workforce Data Collection, Monitoring, and Evaluation</a:t>
            </a:r>
          </a:p>
        </p:txBody>
      </p:sp>
      <p:sp>
        <p:nvSpPr>
          <p:cNvPr id="11" name="Text Placeholder 2">
            <a:extLst>
              <a:ext uri="{FF2B5EF4-FFF2-40B4-BE49-F238E27FC236}">
                <a16:creationId xmlns:a16="http://schemas.microsoft.com/office/drawing/2014/main" id="{AF69FCC5-D1F3-5D39-685D-AB192F0A9729}"/>
              </a:ext>
            </a:extLst>
          </p:cNvPr>
          <p:cNvSpPr>
            <a:spLocks/>
          </p:cNvSpPr>
          <p:nvPr/>
        </p:nvSpPr>
        <p:spPr>
          <a:xfrm>
            <a:off x="2873226" y="2371164"/>
            <a:ext cx="8372476" cy="669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492"/>
                </a:solidFill>
                <a:effectLst/>
                <a:uLnTx/>
                <a:uFillTx/>
                <a:latin typeface="Arial" panose="020B0604020202020204"/>
                <a:ea typeface="+mn-ea"/>
                <a:cs typeface="Arial" panose="020B0604020202020204" pitchFamily="34" charset="0"/>
              </a:rPr>
              <a:t>1. Maximize the collection of comparable workforce data/ common data elements across settings, roles, and individual interventions.</a:t>
            </a:r>
            <a:endParaRPr kumimoji="0" lang="en-US" sz="2400" b="1" i="0" u="none" strike="noStrike" kern="1200" cap="none" spc="0" normalizeH="0" baseline="0" noProof="0" dirty="0">
              <a:ln>
                <a:noFill/>
              </a:ln>
              <a:solidFill>
                <a:srgbClr val="005492"/>
              </a:solidFill>
              <a:effectLst/>
              <a:uLnTx/>
              <a:uFillTx/>
              <a:latin typeface="Arial" panose="020B0604020202020204"/>
              <a:ea typeface="+mn-ea"/>
              <a:cs typeface="Arial" panose="020B0604020202020204" pitchFamily="34" charset="0"/>
            </a:endParaRPr>
          </a:p>
        </p:txBody>
      </p:sp>
      <p:sp>
        <p:nvSpPr>
          <p:cNvPr id="10" name="TextBox 9">
            <a:extLst>
              <a:ext uri="{FF2B5EF4-FFF2-40B4-BE49-F238E27FC236}">
                <a16:creationId xmlns:a16="http://schemas.microsoft.com/office/drawing/2014/main" id="{015DFE6E-2FB2-EB68-55EC-904B67D9DF45}"/>
              </a:ext>
            </a:extLst>
          </p:cNvPr>
          <p:cNvSpPr txBox="1"/>
          <p:nvPr/>
        </p:nvSpPr>
        <p:spPr>
          <a:xfrm>
            <a:off x="2723571" y="3634911"/>
            <a:ext cx="7860609" cy="2310837"/>
          </a:xfrm>
          <a:prstGeom prst="rect">
            <a:avLst/>
          </a:prstGeom>
        </p:spPr>
        <p:txBody>
          <a:bodyPr vert="horz" lIns="91440" tIns="45720" rIns="91440" bIns="45720" rtlCol="0">
            <a:noAutofit/>
          </a:bodyPr>
          <a:lstStyle/>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20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Example: The NCI State of the Workforce surveys produce comparable data across aging and disability and I/DD services; several states are now implementing both. </a:t>
            </a:r>
          </a:p>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hlinkClick r:id="rId3"/>
              </a:rPr>
              <a:t>NCI State of the Workforce survey results</a:t>
            </a: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 </a:t>
            </a:r>
          </a:p>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hlinkClick r:id="rId4"/>
              </a:rPr>
              <a:t>NCI AD State of the Workforce - Aging and Disabilities</a:t>
            </a:r>
            <a:endPar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endParaRPr>
          </a:p>
        </p:txBody>
      </p:sp>
      <p:grpSp>
        <p:nvGrpSpPr>
          <p:cNvPr id="13" name="Group 12">
            <a:extLst>
              <a:ext uri="{FF2B5EF4-FFF2-40B4-BE49-F238E27FC236}">
                <a16:creationId xmlns:a16="http://schemas.microsoft.com/office/drawing/2014/main" id="{1E266472-5514-8B7F-2C6D-6232A81DB2E5}"/>
              </a:ext>
              <a:ext uri="{C183D7F6-B498-43B3-948B-1728B52AA6E4}">
                <adec:decorative xmlns:adec="http://schemas.microsoft.com/office/drawing/2017/decorative" val="1"/>
              </a:ext>
            </a:extLst>
          </p:cNvPr>
          <p:cNvGrpSpPr/>
          <p:nvPr/>
        </p:nvGrpSpPr>
        <p:grpSpPr>
          <a:xfrm>
            <a:off x="0" y="3041089"/>
            <a:ext cx="2422176" cy="3816911"/>
            <a:chOff x="1098474" y="1599048"/>
            <a:chExt cx="2422176" cy="3816911"/>
          </a:xfrm>
        </p:grpSpPr>
        <p:grpSp>
          <p:nvGrpSpPr>
            <p:cNvPr id="14" name="Group 2">
              <a:extLst>
                <a:ext uri="{FF2B5EF4-FFF2-40B4-BE49-F238E27FC236}">
                  <a16:creationId xmlns:a16="http://schemas.microsoft.com/office/drawing/2014/main" id="{B3384C55-FE2E-1E43-F0DD-B1BB9D65D865}"/>
                </a:ext>
              </a:extLst>
            </p:cNvPr>
            <p:cNvGrpSpPr/>
            <p:nvPr/>
          </p:nvGrpSpPr>
          <p:grpSpPr>
            <a:xfrm>
              <a:off x="1098474" y="1599048"/>
              <a:ext cx="1985255" cy="3816911"/>
              <a:chOff x="0" y="0"/>
              <a:chExt cx="1288596" cy="2455476"/>
            </a:xfrm>
          </p:grpSpPr>
          <p:sp>
            <p:nvSpPr>
              <p:cNvPr id="16" name="Freeform 3">
                <a:extLst>
                  <a:ext uri="{FF2B5EF4-FFF2-40B4-BE49-F238E27FC236}">
                    <a16:creationId xmlns:a16="http://schemas.microsoft.com/office/drawing/2014/main" id="{D35364F4-393B-6161-6758-ACE7E9008880}"/>
                  </a:ext>
                </a:extLst>
              </p:cNvPr>
              <p:cNvSpPr/>
              <p:nvPr/>
            </p:nvSpPr>
            <p:spPr>
              <a:xfrm>
                <a:off x="0" y="0"/>
                <a:ext cx="1288596" cy="2455476"/>
              </a:xfrm>
              <a:prstGeom prst="round2SameRect">
                <a:avLst/>
              </a:prstGeom>
              <a:gradFill flip="none" rotWithShape="1">
                <a:gsLst>
                  <a:gs pos="27000">
                    <a:srgbClr val="0F99D6"/>
                  </a:gs>
                  <a:gs pos="100000">
                    <a:srgbClr val="00B0AA"/>
                  </a:gs>
                </a:gsLst>
                <a:lin ang="2700000" scaled="1"/>
                <a:tileRect/>
              </a:gradFill>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Freeform 5">
              <a:extLst>
                <a:ext uri="{FF2B5EF4-FFF2-40B4-BE49-F238E27FC236}">
                  <a16:creationId xmlns:a16="http://schemas.microsoft.com/office/drawing/2014/main" id="{2A725F23-29F8-12EE-0F95-7E5C04B4611A}"/>
                </a:ext>
              </a:extLst>
            </p:cNvPr>
            <p:cNvSpPr/>
            <p:nvPr/>
          </p:nvSpPr>
          <p:spPr>
            <a:xfrm>
              <a:off x="1098474" y="1599048"/>
              <a:ext cx="2422176" cy="3806586"/>
            </a:xfrm>
            <a:custGeom>
              <a:avLst/>
              <a:gdLst/>
              <a:ahLst/>
              <a:cxnLst/>
              <a:rect l="l" t="t" r="r" b="b"/>
              <a:pathLst>
                <a:path w="4941470" h="7412205">
                  <a:moveTo>
                    <a:pt x="0" y="0"/>
                  </a:moveTo>
                  <a:lnTo>
                    <a:pt x="4941470" y="0"/>
                  </a:lnTo>
                  <a:lnTo>
                    <a:pt x="4941470" y="7412205"/>
                  </a:lnTo>
                  <a:lnTo>
                    <a:pt x="0" y="7412205"/>
                  </a:lnTo>
                  <a:lnTo>
                    <a:pt x="0" y="0"/>
                  </a:lnTo>
                  <a:close/>
                </a:path>
              </a:pathLst>
            </a:custGeom>
            <a:blipFill>
              <a:blip r:embed="rId5" cstate="print">
                <a:extLst>
                  <a:ext uri="{BEBA8EAE-BF5A-486C-A8C5-ECC9F3942E4B}">
                    <a14:imgProps xmlns:a14="http://schemas.microsoft.com/office/drawing/2010/main">
                      <a14:imgLayer r:embed="rId6">
                        <a14:imgEffect>
                          <a14:artisticFilmGrain grainSize="20"/>
                        </a14:imgEffect>
                        <a14:imgEffect>
                          <a14:saturation sat="0"/>
                        </a14:imgEffect>
                      </a14:imgLayer>
                    </a14:imgProps>
                  </a:ext>
                  <a:ext uri="{28A0092B-C50C-407E-A947-70E740481C1C}">
                    <a14:useLocalDpi xmlns:a14="http://schemas.microsoft.com/office/drawing/2010/main"/>
                  </a:ext>
                </a:extLst>
              </a:blip>
              <a:stretch>
                <a:fillRect l="-6491" t="-1642" r="1"/>
              </a:stretch>
            </a:blipFill>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978655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384EF-C1D3-9149-FB38-C6B86973B0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9C3698-6BA3-C660-A1BF-3BB2FB552E21}"/>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Opportunities to Build Direct Care Workforce Data Collection, Monitoring, and Evaluation </a:t>
            </a:r>
          </a:p>
        </p:txBody>
      </p:sp>
      <p:grpSp>
        <p:nvGrpSpPr>
          <p:cNvPr id="6" name="Group 5">
            <a:extLst>
              <a:ext uri="{FF2B5EF4-FFF2-40B4-BE49-F238E27FC236}">
                <a16:creationId xmlns:a16="http://schemas.microsoft.com/office/drawing/2014/main" id="{39D9512A-88B9-D77D-346B-BE5055FBA6E8}"/>
              </a:ext>
              <a:ext uri="{C183D7F6-B498-43B3-948B-1728B52AA6E4}">
                <adec:decorative xmlns:adec="http://schemas.microsoft.com/office/drawing/2017/decorative" val="1"/>
              </a:ext>
            </a:extLst>
          </p:cNvPr>
          <p:cNvGrpSpPr/>
          <p:nvPr/>
        </p:nvGrpSpPr>
        <p:grpSpPr>
          <a:xfrm>
            <a:off x="0" y="3054096"/>
            <a:ext cx="2632131" cy="3803904"/>
            <a:chOff x="1225788" y="1536530"/>
            <a:chExt cx="2632131" cy="3803904"/>
          </a:xfrm>
        </p:grpSpPr>
        <p:grpSp>
          <p:nvGrpSpPr>
            <p:cNvPr id="7" name="Group 6">
              <a:extLst>
                <a:ext uri="{FF2B5EF4-FFF2-40B4-BE49-F238E27FC236}">
                  <a16:creationId xmlns:a16="http://schemas.microsoft.com/office/drawing/2014/main" id="{CC14EE90-5620-29B6-8B8F-37BF2F730399}"/>
                </a:ext>
              </a:extLst>
            </p:cNvPr>
            <p:cNvGrpSpPr/>
            <p:nvPr/>
          </p:nvGrpSpPr>
          <p:grpSpPr>
            <a:xfrm>
              <a:off x="1225788" y="1536530"/>
              <a:ext cx="1984248" cy="3803904"/>
              <a:chOff x="0" y="0"/>
              <a:chExt cx="1288596" cy="2455476"/>
            </a:xfrm>
            <a:gradFill>
              <a:gsLst>
                <a:gs pos="37000">
                  <a:srgbClr val="00B0AA"/>
                </a:gs>
                <a:gs pos="100000">
                  <a:srgbClr val="0F99D6"/>
                </a:gs>
              </a:gsLst>
              <a:lin ang="5400000" scaled="1"/>
            </a:gradFill>
          </p:grpSpPr>
          <p:sp>
            <p:nvSpPr>
              <p:cNvPr id="9" name="Freeform 3">
                <a:extLst>
                  <a:ext uri="{FF2B5EF4-FFF2-40B4-BE49-F238E27FC236}">
                    <a16:creationId xmlns:a16="http://schemas.microsoft.com/office/drawing/2014/main" id="{EBF3AE60-4DF8-165C-BA74-91D29A4EE9AF}"/>
                  </a:ext>
                </a:extLst>
              </p:cNvPr>
              <p:cNvSpPr/>
              <p:nvPr/>
            </p:nvSpPr>
            <p:spPr>
              <a:xfrm>
                <a:off x="0" y="0"/>
                <a:ext cx="1288596" cy="2455476"/>
              </a:xfrm>
              <a:prstGeom prst="round2SameRect">
                <a:avLst/>
              </a:prstGeom>
              <a:grpFill/>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8" name="Freeform 5">
              <a:extLst>
                <a:ext uri="{FF2B5EF4-FFF2-40B4-BE49-F238E27FC236}">
                  <a16:creationId xmlns:a16="http://schemas.microsoft.com/office/drawing/2014/main" id="{F78D4465-83F9-60FE-50AF-910B9FA4A61D}"/>
                </a:ext>
              </a:extLst>
            </p:cNvPr>
            <p:cNvSpPr/>
            <p:nvPr/>
          </p:nvSpPr>
          <p:spPr>
            <a:xfrm>
              <a:off x="1394353" y="1645083"/>
              <a:ext cx="2463566" cy="3695351"/>
            </a:xfrm>
            <a:custGeom>
              <a:avLst/>
              <a:gdLst/>
              <a:ahLst/>
              <a:cxnLst/>
              <a:rect l="l" t="t" r="r" b="b"/>
              <a:pathLst>
                <a:path w="5208374" h="7812561">
                  <a:moveTo>
                    <a:pt x="0" y="0"/>
                  </a:moveTo>
                  <a:lnTo>
                    <a:pt x="5208373" y="0"/>
                  </a:lnTo>
                  <a:lnTo>
                    <a:pt x="5208373" y="7812561"/>
                  </a:lnTo>
                  <a:lnTo>
                    <a:pt x="0" y="7812561"/>
                  </a:lnTo>
                  <a:lnTo>
                    <a:pt x="0" y="0"/>
                  </a:lnTo>
                  <a:close/>
                </a:path>
              </a:pathLst>
            </a:custGeom>
            <a:blipFill>
              <a:blip r:embed="rId3">
                <a:extLst>
                  <a:ext uri="{BEBA8EAE-BF5A-486C-A8C5-ECC9F3942E4B}">
                    <a14:imgProps xmlns:a14="http://schemas.microsoft.com/office/drawing/2010/main">
                      <a14:imgLayer r:embed="rId4">
                        <a14:imgEffect>
                          <a14:artisticFilmGrain grainSize="20"/>
                        </a14:imgEffect>
                        <a14:imgEffect>
                          <a14:saturation sat="0"/>
                        </a14:imgEffect>
                      </a14:imgLayer>
                    </a14:imgProps>
                  </a:ext>
                  <a:ext uri="{28A0092B-C50C-407E-A947-70E740481C1C}">
                    <a14:useLocalDpi xmlns:a14="http://schemas.microsoft.com/office/drawing/2010/main"/>
                  </a:ext>
                </a:extLst>
              </a:blip>
              <a:stretch>
                <a:fillRect/>
              </a:stretch>
            </a:blipFill>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1" name="Text Placeholder 2">
            <a:extLst>
              <a:ext uri="{FF2B5EF4-FFF2-40B4-BE49-F238E27FC236}">
                <a16:creationId xmlns:a16="http://schemas.microsoft.com/office/drawing/2014/main" id="{036041B9-2200-FE24-CE7B-F6A00F572E03}"/>
              </a:ext>
            </a:extLst>
          </p:cNvPr>
          <p:cNvSpPr>
            <a:spLocks/>
          </p:cNvSpPr>
          <p:nvPr/>
        </p:nvSpPr>
        <p:spPr>
          <a:xfrm>
            <a:off x="2850366" y="2384171"/>
            <a:ext cx="8372476" cy="669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492"/>
                </a:solidFill>
                <a:effectLst/>
                <a:uLnTx/>
                <a:uFillTx/>
                <a:latin typeface="Arial" panose="020B0604020202020204"/>
                <a:ea typeface="+mn-ea"/>
                <a:cs typeface="Arial" panose="020B0604020202020204" pitchFamily="34" charset="0"/>
              </a:rPr>
              <a:t>2. Build data collection expectations into contracts with providers, managed care organizations, and vendors.</a:t>
            </a:r>
            <a:endParaRPr kumimoji="0" lang="en-US" sz="2400" b="1" i="0" u="none" strike="noStrike" kern="1200" cap="none" spc="0" normalizeH="0" baseline="0" noProof="0" dirty="0">
              <a:ln>
                <a:noFill/>
              </a:ln>
              <a:solidFill>
                <a:srgbClr val="005492"/>
              </a:solidFill>
              <a:effectLst/>
              <a:uLnTx/>
              <a:uFillTx/>
              <a:latin typeface="Arial" panose="020B0604020202020204"/>
              <a:ea typeface="+mn-ea"/>
              <a:cs typeface="Arial" panose="020B0604020202020204" pitchFamily="34" charset="0"/>
            </a:endParaRPr>
          </a:p>
        </p:txBody>
      </p:sp>
      <p:sp>
        <p:nvSpPr>
          <p:cNvPr id="10" name="TextBox 9">
            <a:extLst>
              <a:ext uri="{FF2B5EF4-FFF2-40B4-BE49-F238E27FC236}">
                <a16:creationId xmlns:a16="http://schemas.microsoft.com/office/drawing/2014/main" id="{3D3C395C-55CC-746E-8D2D-AC165639580C}"/>
              </a:ext>
            </a:extLst>
          </p:cNvPr>
          <p:cNvSpPr txBox="1"/>
          <p:nvPr/>
        </p:nvSpPr>
        <p:spPr>
          <a:xfrm>
            <a:off x="2514900" y="3429000"/>
            <a:ext cx="9508535" cy="2750736"/>
          </a:xfrm>
          <a:prstGeom prst="rect">
            <a:avLst/>
          </a:prstGeom>
        </p:spPr>
        <p:txBody>
          <a:bodyPr vert="horz" lIns="91440" tIns="45720" rIns="91440" bIns="45720" rtlCol="0">
            <a:noAutofit/>
          </a:bodyPr>
          <a:lstStyle/>
          <a:p>
            <a:pPr marL="114197" marR="0" lvl="0" indent="0" algn="l" defTabSz="914400" rtl="0" eaLnBrk="1" fontAlgn="auto" latinLnBrk="0" hangingPunct="1">
              <a:lnSpc>
                <a:spcPct val="114000"/>
              </a:lnSpc>
              <a:spcBef>
                <a:spcPts val="1200"/>
              </a:spcBef>
              <a:spcAft>
                <a:spcPts val="1200"/>
              </a:spcAft>
              <a:buClrTx/>
              <a:buSzPct val="65000"/>
              <a:buFontTx/>
              <a:buNone/>
              <a:tabLst/>
              <a:defRPr/>
            </a:pPr>
            <a:r>
              <a:rPr kumimoji="0" lang="en-US" sz="19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Example: </a:t>
            </a:r>
            <a:r>
              <a:rPr kumimoji="0" lang="en-US" sz="20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Texas Health and Human Services (HHS) collected a range of direct care workforce indicators through LTSS cost reports and billing data, summarizing the findings in a strategic plan. HHS conducted a direct care worker survey as a follow-up step. </a:t>
            </a:r>
          </a:p>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hlinkClick r:id="rId5"/>
              </a:rPr>
              <a:t>Community Attendant Workforce Development Strategic Plan, Texas Health and Human Services Commission, November 2020</a:t>
            </a:r>
            <a:endPar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endParaRPr>
          </a:p>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14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hlinkClick r:id="rId6"/>
              </a:rPr>
              <a:t>Community Attendant Survey Report, Texas Health and Human Services Commission, February 2023</a:t>
            </a:r>
            <a:endParaRPr kumimoji="0" lang="en-US" sz="20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endParaRPr>
          </a:p>
          <a:p>
            <a:pPr marL="114197" marR="0" lvl="0" indent="0" algn="l" defTabSz="914400" rtl="0" eaLnBrk="1" fontAlgn="auto" latinLnBrk="0" hangingPunct="1">
              <a:lnSpc>
                <a:spcPct val="114000"/>
              </a:lnSpc>
              <a:spcBef>
                <a:spcPts val="0"/>
              </a:spcBef>
              <a:spcAft>
                <a:spcPts val="1200"/>
              </a:spcAft>
              <a:buClrTx/>
              <a:buSzPct val="65000"/>
              <a:buFontTx/>
              <a:buNone/>
              <a:tabLst/>
              <a:defRPr/>
            </a:pPr>
            <a:endParaRPr kumimoji="0" lang="en-US" sz="19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50303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AEBE1-1F14-B7D8-E77F-32869EAD8A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9DEA809-1BC2-116F-C733-8EDD46C72959}"/>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Opportunities to Build Direct Care Workforce Data Collection, Monitoring, and Evaluation  </a:t>
            </a:r>
          </a:p>
        </p:txBody>
      </p:sp>
      <p:sp>
        <p:nvSpPr>
          <p:cNvPr id="11" name="Text Placeholder 2">
            <a:extLst>
              <a:ext uri="{FF2B5EF4-FFF2-40B4-BE49-F238E27FC236}">
                <a16:creationId xmlns:a16="http://schemas.microsoft.com/office/drawing/2014/main" id="{71E9CA3F-E4BB-F2CE-4A68-B7069D1A4C3D}"/>
              </a:ext>
            </a:extLst>
          </p:cNvPr>
          <p:cNvSpPr>
            <a:spLocks/>
          </p:cNvSpPr>
          <p:nvPr/>
        </p:nvSpPr>
        <p:spPr>
          <a:xfrm>
            <a:off x="2850366" y="2384171"/>
            <a:ext cx="8372476" cy="669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5492"/>
                </a:solidFill>
                <a:effectLst/>
                <a:uLnTx/>
                <a:uFillTx/>
                <a:latin typeface="Arial" panose="020B0604020202020204"/>
                <a:ea typeface="+mn-ea"/>
                <a:cs typeface="Arial" panose="020B0604020202020204" pitchFamily="34" charset="0"/>
              </a:rPr>
              <a:t>3. Develop sustainable systems to monitor, analyze, and report workforce data over time.</a:t>
            </a:r>
            <a:endParaRPr kumimoji="0" lang="en-US" sz="2400" b="1" i="0" u="none" strike="noStrike" kern="1200" cap="none" spc="0" normalizeH="0" baseline="0" noProof="0" dirty="0">
              <a:ln>
                <a:noFill/>
              </a:ln>
              <a:solidFill>
                <a:srgbClr val="005492"/>
              </a:solidFill>
              <a:effectLst/>
              <a:uLnTx/>
              <a:uFillTx/>
              <a:latin typeface="Arial" panose="020B0604020202020204"/>
              <a:ea typeface="+mn-ea"/>
              <a:cs typeface="Arial" panose="020B0604020202020204" pitchFamily="34" charset="0"/>
            </a:endParaRPr>
          </a:p>
        </p:txBody>
      </p:sp>
      <p:sp>
        <p:nvSpPr>
          <p:cNvPr id="10" name="TextBox 9">
            <a:extLst>
              <a:ext uri="{FF2B5EF4-FFF2-40B4-BE49-F238E27FC236}">
                <a16:creationId xmlns:a16="http://schemas.microsoft.com/office/drawing/2014/main" id="{BF14FBEB-574F-FCEC-DBD2-F20D821E0BE5}"/>
              </a:ext>
            </a:extLst>
          </p:cNvPr>
          <p:cNvSpPr txBox="1"/>
          <p:nvPr/>
        </p:nvSpPr>
        <p:spPr>
          <a:xfrm>
            <a:off x="2632131" y="3347884"/>
            <a:ext cx="9117909" cy="2322267"/>
          </a:xfrm>
          <a:prstGeom prst="rect">
            <a:avLst/>
          </a:prstGeom>
        </p:spPr>
        <p:txBody>
          <a:bodyPr vert="horz" lIns="91440" tIns="45720" rIns="91440" bIns="45720" rtlCol="0">
            <a:noAutofit/>
          </a:bodyPr>
          <a:lstStyle/>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20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Example: Through contracting requirements with the Division of TennCare and in partnership with ICI, MCOs in Tennessee have administered an annual workforce survey since 2018. The longitudinal results have informed workforce investments and evaluations.</a:t>
            </a:r>
          </a:p>
          <a:p>
            <a:pPr marL="114197" marR="0" lvl="0" indent="0" algn="l" defTabSz="914400" rtl="0" eaLnBrk="1" fontAlgn="auto" latinLnBrk="0" hangingPunct="1">
              <a:lnSpc>
                <a:spcPct val="114000"/>
              </a:lnSpc>
              <a:spcBef>
                <a:spcPts val="0"/>
              </a:spcBef>
              <a:spcAft>
                <a:spcPts val="1200"/>
              </a:spcAft>
              <a:buClrTx/>
              <a:buSzPct val="65000"/>
              <a:buFontTx/>
              <a:buNone/>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hlinkClick r:id="rId3"/>
              </a:rPr>
              <a:t>TennCare Workforce Initiative Toolkit</a:t>
            </a:r>
            <a:endPar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E62C3C97-7832-5936-E21A-9EC25AB0C4E0}"/>
              </a:ext>
              <a:ext uri="{C183D7F6-B498-43B3-948B-1728B52AA6E4}">
                <adec:decorative xmlns:adec="http://schemas.microsoft.com/office/drawing/2017/decorative" val="1"/>
              </a:ext>
            </a:extLst>
          </p:cNvPr>
          <p:cNvGrpSpPr/>
          <p:nvPr/>
        </p:nvGrpSpPr>
        <p:grpSpPr>
          <a:xfrm>
            <a:off x="-11430" y="3054096"/>
            <a:ext cx="3181112" cy="3803904"/>
            <a:chOff x="925927" y="1536530"/>
            <a:chExt cx="3181112" cy="3803904"/>
          </a:xfrm>
        </p:grpSpPr>
        <p:grpSp>
          <p:nvGrpSpPr>
            <p:cNvPr id="4" name="Group 3">
              <a:extLst>
                <a:ext uri="{FF2B5EF4-FFF2-40B4-BE49-F238E27FC236}">
                  <a16:creationId xmlns:a16="http://schemas.microsoft.com/office/drawing/2014/main" id="{3B5A0DFE-EDC1-B8BE-1745-FEE51BD6158F}"/>
                </a:ext>
              </a:extLst>
            </p:cNvPr>
            <p:cNvGrpSpPr/>
            <p:nvPr/>
          </p:nvGrpSpPr>
          <p:grpSpPr>
            <a:xfrm>
              <a:off x="941248" y="1536530"/>
              <a:ext cx="1984248" cy="3803904"/>
              <a:chOff x="0" y="0"/>
              <a:chExt cx="1288596" cy="2455476"/>
            </a:xfrm>
            <a:gradFill>
              <a:gsLst>
                <a:gs pos="20000">
                  <a:srgbClr val="DCAB27"/>
                </a:gs>
                <a:gs pos="100000">
                  <a:srgbClr val="D48028"/>
                </a:gs>
              </a:gsLst>
              <a:lin ang="5400000" scaled="1"/>
            </a:gradFill>
          </p:grpSpPr>
          <p:sp>
            <p:nvSpPr>
              <p:cNvPr id="12" name="Freeform 3">
                <a:extLst>
                  <a:ext uri="{FF2B5EF4-FFF2-40B4-BE49-F238E27FC236}">
                    <a16:creationId xmlns:a16="http://schemas.microsoft.com/office/drawing/2014/main" id="{A1A5D89D-4FF5-FD3D-9A83-0E14F38DDE07}"/>
                  </a:ext>
                </a:extLst>
              </p:cNvPr>
              <p:cNvSpPr/>
              <p:nvPr/>
            </p:nvSpPr>
            <p:spPr>
              <a:xfrm>
                <a:off x="0" y="0"/>
                <a:ext cx="1288596" cy="2455476"/>
              </a:xfrm>
              <a:prstGeom prst="round2SameRect">
                <a:avLst/>
              </a:prstGeom>
              <a:grpFill/>
            </p:spPr>
            <p:txBody>
              <a:bodyPr/>
              <a:lstStyle/>
              <a:p>
                <a:pPr marL="0" marR="0" lvl="0" indent="0" algn="l" defTabSz="609448"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5" name="Picture 4" descr="A person wearing a blue shirt and a lanyard&#10;&#10;AI-generated content may be incorrect.">
              <a:extLst>
                <a:ext uri="{FF2B5EF4-FFF2-40B4-BE49-F238E27FC236}">
                  <a16:creationId xmlns:a16="http://schemas.microsoft.com/office/drawing/2014/main" id="{BF1DEACB-DB37-51D1-3E97-7B068001CB25}"/>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FilmGrain grainSize="20"/>
                      </a14:imgEffect>
                      <a14:imgEffect>
                        <a14:saturation sat="0"/>
                      </a14:imgEffect>
                      <a14:imgEffect>
                        <a14:brightnessContrast bright="20000"/>
                      </a14:imgEffect>
                    </a14:imgLayer>
                  </a14:imgProps>
                </a:ext>
                <a:ext uri="{28A0092B-C50C-407E-A947-70E740481C1C}">
                  <a14:useLocalDpi xmlns:a14="http://schemas.microsoft.com/office/drawing/2010/main"/>
                </a:ext>
              </a:extLst>
            </a:blip>
            <a:srcRect l="4290" t="17717" r="43052"/>
            <a:stretch/>
          </p:blipFill>
          <p:spPr>
            <a:xfrm>
              <a:off x="925927" y="2026591"/>
              <a:ext cx="3181112" cy="3313843"/>
            </a:xfrm>
            <a:prstGeom prst="rect">
              <a:avLst/>
            </a:prstGeom>
          </p:spPr>
        </p:pic>
      </p:grpSp>
    </p:spTree>
    <p:extLst>
      <p:ext uri="{BB962C8B-B14F-4D97-AF65-F5344CB8AC3E}">
        <p14:creationId xmlns:p14="http://schemas.microsoft.com/office/powerpoint/2010/main" val="1551279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B09A5-CDC7-B01A-06F9-E64C62E782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C9722A-4535-FA42-B358-94454A4BDF00}"/>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Additional Considerations re: Data Collection, Monitoring, and Evaluation</a:t>
            </a:r>
          </a:p>
        </p:txBody>
      </p:sp>
      <p:sp>
        <p:nvSpPr>
          <p:cNvPr id="7" name="TextBox 6">
            <a:extLst>
              <a:ext uri="{FF2B5EF4-FFF2-40B4-BE49-F238E27FC236}">
                <a16:creationId xmlns:a16="http://schemas.microsoft.com/office/drawing/2014/main" id="{B1ECE488-C2BD-0E6D-19E4-CA8C329D2F83}"/>
              </a:ext>
            </a:extLst>
          </p:cNvPr>
          <p:cNvSpPr txBox="1"/>
          <p:nvPr/>
        </p:nvSpPr>
        <p:spPr>
          <a:xfrm>
            <a:off x="1658994" y="1945744"/>
            <a:ext cx="4437006" cy="523220"/>
          </a:xfrm>
          <a:prstGeom prst="rect">
            <a:avLst/>
          </a:prstGeom>
          <a:noFill/>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8027"/>
                </a:solidFill>
                <a:effectLst/>
                <a:uLnTx/>
                <a:uFillTx/>
                <a:latin typeface="Arial" panose="020B0604020202020204" pitchFamily="34" charset="0"/>
                <a:ea typeface="+mn-ea"/>
                <a:cs typeface="Arial" panose="020B0604020202020204" pitchFamily="34" charset="0"/>
              </a:rPr>
              <a:t>State funding and capacity</a:t>
            </a:r>
          </a:p>
        </p:txBody>
      </p:sp>
      <p:pic>
        <p:nvPicPr>
          <p:cNvPr id="10" name="Graphic 9">
            <a:extLst>
              <a:ext uri="{FF2B5EF4-FFF2-40B4-BE49-F238E27FC236}">
                <a16:creationId xmlns:a16="http://schemas.microsoft.com/office/drawing/2014/main" id="{3B269FE6-88DB-30F7-9066-43B750206DC1}"/>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62288" y="1750090"/>
            <a:ext cx="914400" cy="914400"/>
          </a:xfrm>
          <a:prstGeom prst="rect">
            <a:avLst/>
          </a:prstGeom>
        </p:spPr>
      </p:pic>
      <p:sp>
        <p:nvSpPr>
          <p:cNvPr id="16" name="TextBox 15">
            <a:extLst>
              <a:ext uri="{FF2B5EF4-FFF2-40B4-BE49-F238E27FC236}">
                <a16:creationId xmlns:a16="http://schemas.microsoft.com/office/drawing/2014/main" id="{31D23C39-DAFF-FBF2-8EE0-7FE5774EE9B0}"/>
              </a:ext>
            </a:extLst>
          </p:cNvPr>
          <p:cNvSpPr txBox="1"/>
          <p:nvPr/>
        </p:nvSpPr>
        <p:spPr>
          <a:xfrm>
            <a:off x="3933564" y="2890701"/>
            <a:ext cx="3383280" cy="523220"/>
          </a:xfrm>
          <a:prstGeom prst="rect">
            <a:avLst/>
          </a:prstGeom>
          <a:noFill/>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8027"/>
                </a:solidFill>
                <a:effectLst/>
                <a:uLnTx/>
                <a:uFillTx/>
                <a:latin typeface="Arial" panose="020B0604020202020204" pitchFamily="34" charset="0"/>
                <a:ea typeface="+mn-ea"/>
                <a:cs typeface="Arial" panose="020B0604020202020204" pitchFamily="34" charset="0"/>
              </a:rPr>
              <a:t>Privacy and security</a:t>
            </a:r>
          </a:p>
        </p:txBody>
      </p:sp>
      <p:pic>
        <p:nvPicPr>
          <p:cNvPr id="17" name="Graphic 16">
            <a:extLst>
              <a:ext uri="{FF2B5EF4-FFF2-40B4-BE49-F238E27FC236}">
                <a16:creationId xmlns:a16="http://schemas.microsoft.com/office/drawing/2014/main" id="{5C447431-EF77-B87F-071D-8430B3C3F1BD}"/>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7316844" y="2664490"/>
            <a:ext cx="914400" cy="914400"/>
          </a:xfrm>
          <a:prstGeom prst="rect">
            <a:avLst/>
          </a:prstGeom>
        </p:spPr>
      </p:pic>
      <p:sp>
        <p:nvSpPr>
          <p:cNvPr id="18" name="TextBox 17">
            <a:extLst>
              <a:ext uri="{FF2B5EF4-FFF2-40B4-BE49-F238E27FC236}">
                <a16:creationId xmlns:a16="http://schemas.microsoft.com/office/drawing/2014/main" id="{D4CB254B-0D91-EA74-C460-53E9D2966CAE}"/>
              </a:ext>
            </a:extLst>
          </p:cNvPr>
          <p:cNvSpPr txBox="1"/>
          <p:nvPr/>
        </p:nvSpPr>
        <p:spPr>
          <a:xfrm>
            <a:off x="1658994" y="3785422"/>
            <a:ext cx="5158495" cy="523220"/>
          </a:xfrm>
          <a:prstGeom prst="rect">
            <a:avLst/>
          </a:prstGeom>
          <a:noFill/>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8027"/>
                </a:solidFill>
                <a:effectLst/>
                <a:uLnTx/>
                <a:uFillTx/>
                <a:latin typeface="Arial" panose="020B0604020202020204" pitchFamily="34" charset="0"/>
                <a:ea typeface="+mn-ea"/>
                <a:cs typeface="Arial" panose="020B0604020202020204" pitchFamily="34" charset="0"/>
              </a:rPr>
              <a:t>Disaggregation and differences</a:t>
            </a:r>
          </a:p>
        </p:txBody>
      </p:sp>
      <p:pic>
        <p:nvPicPr>
          <p:cNvPr id="19" name="Graphic 18">
            <a:extLst>
              <a:ext uri="{FF2B5EF4-FFF2-40B4-BE49-F238E27FC236}">
                <a16:creationId xmlns:a16="http://schemas.microsoft.com/office/drawing/2014/main" id="{6EA6F093-237B-6299-1B67-6115312ECED5}"/>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62288" y="3593927"/>
            <a:ext cx="914400" cy="914400"/>
          </a:xfrm>
          <a:prstGeom prst="rect">
            <a:avLst/>
          </a:prstGeom>
        </p:spPr>
      </p:pic>
      <p:sp>
        <p:nvSpPr>
          <p:cNvPr id="20" name="TextBox 19">
            <a:extLst>
              <a:ext uri="{FF2B5EF4-FFF2-40B4-BE49-F238E27FC236}">
                <a16:creationId xmlns:a16="http://schemas.microsoft.com/office/drawing/2014/main" id="{22833B90-507E-BC1F-67C2-9799D75674AC}"/>
              </a:ext>
            </a:extLst>
          </p:cNvPr>
          <p:cNvSpPr txBox="1"/>
          <p:nvPr/>
        </p:nvSpPr>
        <p:spPr>
          <a:xfrm>
            <a:off x="3933564" y="4821335"/>
            <a:ext cx="3507593" cy="523220"/>
          </a:xfrm>
          <a:prstGeom prst="rect">
            <a:avLst/>
          </a:prstGeom>
          <a:noFill/>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8027"/>
                </a:solidFill>
                <a:effectLst/>
                <a:uLnTx/>
                <a:uFillTx/>
                <a:latin typeface="Arial" panose="020B0604020202020204" pitchFamily="34" charset="0"/>
                <a:ea typeface="+mn-ea"/>
                <a:cs typeface="Arial" panose="020B0604020202020204" pitchFamily="34" charset="0"/>
              </a:rPr>
              <a:t>Consumer outcomes</a:t>
            </a:r>
          </a:p>
        </p:txBody>
      </p:sp>
      <p:pic>
        <p:nvPicPr>
          <p:cNvPr id="21" name="Graphic 20">
            <a:extLst>
              <a:ext uri="{FF2B5EF4-FFF2-40B4-BE49-F238E27FC236}">
                <a16:creationId xmlns:a16="http://schemas.microsoft.com/office/drawing/2014/main" id="{6E112EA9-EB10-C7E4-8670-D3886B1EC01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441157" y="4585869"/>
            <a:ext cx="914400" cy="914400"/>
          </a:xfrm>
          <a:prstGeom prst="rect">
            <a:avLst/>
          </a:prstGeom>
        </p:spPr>
      </p:pic>
      <p:sp>
        <p:nvSpPr>
          <p:cNvPr id="22" name="TextBox 21">
            <a:extLst>
              <a:ext uri="{FF2B5EF4-FFF2-40B4-BE49-F238E27FC236}">
                <a16:creationId xmlns:a16="http://schemas.microsoft.com/office/drawing/2014/main" id="{AA3844E1-532C-B90F-9024-363F656361F2}"/>
              </a:ext>
            </a:extLst>
          </p:cNvPr>
          <p:cNvSpPr txBox="1"/>
          <p:nvPr/>
        </p:nvSpPr>
        <p:spPr>
          <a:xfrm>
            <a:off x="1658994" y="5777496"/>
            <a:ext cx="4278819" cy="523220"/>
          </a:xfrm>
          <a:prstGeom prst="rect">
            <a:avLst/>
          </a:prstGeom>
          <a:noFill/>
        </p:spPr>
        <p:txBody>
          <a:bodyPr wrap="square">
            <a:spAutoFit/>
          </a:bodyPr>
          <a:lstStyle/>
          <a:p>
            <a:pPr marL="0" marR="0" lvl="0" indent="0" algn="l" defTabSz="457063"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38027"/>
                </a:solidFill>
                <a:effectLst/>
                <a:uLnTx/>
                <a:uFillTx/>
                <a:latin typeface="Arial" panose="020B0604020202020204" pitchFamily="34" charset="0"/>
                <a:ea typeface="+mn-ea"/>
                <a:cs typeface="Arial" panose="020B0604020202020204" pitchFamily="34" charset="0"/>
              </a:rPr>
              <a:t>Stakeholder engagement</a:t>
            </a:r>
          </a:p>
        </p:txBody>
      </p:sp>
      <p:pic>
        <p:nvPicPr>
          <p:cNvPr id="23" name="Graphic 22">
            <a:extLst>
              <a:ext uri="{FF2B5EF4-FFF2-40B4-BE49-F238E27FC236}">
                <a16:creationId xmlns:a16="http://schemas.microsoft.com/office/drawing/2014/main" id="{2AA577C1-60B2-E70A-7960-BC9F4A99344E}"/>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62288" y="5566518"/>
            <a:ext cx="914400" cy="914400"/>
          </a:xfrm>
          <a:prstGeom prst="rect">
            <a:avLst/>
          </a:prstGeom>
        </p:spPr>
      </p:pic>
    </p:spTree>
    <p:extLst>
      <p:ext uri="{BB962C8B-B14F-4D97-AF65-F5344CB8AC3E}">
        <p14:creationId xmlns:p14="http://schemas.microsoft.com/office/powerpoint/2010/main" val="127046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219CC6C-50F8-ECD2-86E9-0A4C9A0AAFE2}"/>
              </a:ext>
            </a:extLst>
          </p:cNvPr>
          <p:cNvSpPr>
            <a:spLocks noGrp="1"/>
          </p:cNvSpPr>
          <p:nvPr>
            <p:ph type="title" idx="4294967295"/>
          </p:nvPr>
        </p:nvSpPr>
        <p:spPr>
          <a:xfrm>
            <a:off x="714702" y="647700"/>
            <a:ext cx="4009697" cy="141478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ea typeface="Source Serif Pro" panose="02040603050405020204" pitchFamily="18" charset="0"/>
              </a:rPr>
              <a:t>Building national capacity to support community living</a:t>
            </a:r>
          </a:p>
        </p:txBody>
      </p:sp>
      <p:sp>
        <p:nvSpPr>
          <p:cNvPr id="3" name="Text Placeholder 2">
            <a:extLst>
              <a:ext uri="{FF2B5EF4-FFF2-40B4-BE49-F238E27FC236}">
                <a16:creationId xmlns:a16="http://schemas.microsoft.com/office/drawing/2014/main" id="{7ECBF320-5C24-ACB6-F72D-320EB8DBC30B}"/>
              </a:ext>
            </a:extLst>
          </p:cNvPr>
          <p:cNvSpPr>
            <a:spLocks noGrp="1"/>
          </p:cNvSpPr>
          <p:nvPr>
            <p:ph type="body" sz="quarter" idx="13"/>
          </p:nvPr>
        </p:nvSpPr>
        <p:spPr/>
        <p:txBody>
          <a:bodyPr/>
          <a:lstStyle/>
          <a:p>
            <a:r>
              <a:rPr lang="en-US" sz="2000" dirty="0"/>
              <a:t>Created by the Administration for Community Living in 2022, the Direct Care Workforce Strategies Center (Strategies Center) provides technical assistance to states and service providers and facilitates collaboration with stakeholders to improve the recruitment, retention, training, and professional development of members of the direct care workforce.</a:t>
            </a:r>
          </a:p>
        </p:txBody>
      </p:sp>
      <p:sp>
        <p:nvSpPr>
          <p:cNvPr id="6" name="Freeform: Shape 5">
            <a:extLst>
              <a:ext uri="{FF2B5EF4-FFF2-40B4-BE49-F238E27FC236}">
                <a16:creationId xmlns:a16="http://schemas.microsoft.com/office/drawing/2014/main" id="{1531121C-BD60-B805-B95B-A4D2B88ABC34}"/>
              </a:ext>
            </a:extLst>
          </p:cNvPr>
          <p:cNvSpPr/>
          <p:nvPr/>
        </p:nvSpPr>
        <p:spPr>
          <a:xfrm>
            <a:off x="6396106" y="1924052"/>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rgbClr val="FF9B00">
              <a:alpha val="14525"/>
            </a:srgbClr>
          </a:solidFill>
          <a:ln w="50800">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latin typeface="Arial" panose="020B0604020202020204" pitchFamily="34" charset="0"/>
                <a:cs typeface="Arial" panose="020B0604020202020204" pitchFamily="34" charset="0"/>
              </a:rPr>
              <a:t>Provide tools and training to assist </a:t>
            </a:r>
            <a:br>
              <a:rPr lang="en-US" sz="1700" b="1" i="0" kern="1200" dirty="0">
                <a:solidFill>
                  <a:schemeClr val="tx1"/>
                </a:solidFill>
                <a:latin typeface="Arial" panose="020B0604020202020204" pitchFamily="34" charset="0"/>
                <a:cs typeface="Arial" panose="020B0604020202020204" pitchFamily="34" charset="0"/>
              </a:rPr>
            </a:br>
            <a:r>
              <a:rPr lang="en-US" sz="1700" b="1" i="0" kern="1200" dirty="0">
                <a:solidFill>
                  <a:schemeClr val="tx1"/>
                </a:solidFill>
                <a:latin typeface="Arial" panose="020B0604020202020204" pitchFamily="34" charset="0"/>
                <a:cs typeface="Arial" panose="020B0604020202020204" pitchFamily="34" charset="0"/>
              </a:rPr>
              <a:t>state systems and service providers</a:t>
            </a:r>
            <a:endParaRPr lang="en-US" sz="1700" b="1" kern="1200" dirty="0">
              <a:solidFill>
                <a:schemeClr val="tx1"/>
              </a:solidFill>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DC77B2A2-C9B5-0AFC-EE81-78A3E7566B4B}"/>
              </a:ext>
            </a:extLst>
          </p:cNvPr>
          <p:cNvSpPr/>
          <p:nvPr/>
        </p:nvSpPr>
        <p:spPr>
          <a:xfrm>
            <a:off x="8952767" y="1924052"/>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rgbClr val="FF9B00">
              <a:alpha val="15123"/>
            </a:srgbClr>
          </a:solidFill>
          <a:ln w="50800">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Facilitate peer-to-</a:t>
            </a:r>
            <a:br>
              <a:rPr lang="en-US" sz="1700" b="1" i="0" kern="1200" dirty="0">
                <a:solidFill>
                  <a:schemeClr val="tx1"/>
                </a:solidFill>
              </a:rPr>
            </a:br>
            <a:r>
              <a:rPr lang="en-US" sz="1700" b="1" i="0" kern="1200" dirty="0">
                <a:solidFill>
                  <a:schemeClr val="tx1"/>
                </a:solidFill>
              </a:rPr>
              <a:t>peer sharing of lessons learned and promising systems-change practices</a:t>
            </a:r>
            <a:endParaRPr lang="en-US" sz="1700" b="1" kern="1200" dirty="0">
              <a:solidFill>
                <a:schemeClr val="tx1"/>
              </a:solidFill>
            </a:endParaRPr>
          </a:p>
        </p:txBody>
      </p:sp>
      <p:sp>
        <p:nvSpPr>
          <p:cNvPr id="8" name="Freeform: Shape 7">
            <a:extLst>
              <a:ext uri="{FF2B5EF4-FFF2-40B4-BE49-F238E27FC236}">
                <a16:creationId xmlns:a16="http://schemas.microsoft.com/office/drawing/2014/main" id="{11B349AA-C3BB-ADEB-0042-7B3C66C23114}"/>
              </a:ext>
            </a:extLst>
          </p:cNvPr>
          <p:cNvSpPr/>
          <p:nvPr/>
        </p:nvSpPr>
        <p:spPr>
          <a:xfrm>
            <a:off x="7674437" y="3551018"/>
            <a:ext cx="2324236" cy="1394542"/>
          </a:xfrm>
          <a:custGeom>
            <a:avLst/>
            <a:gdLst>
              <a:gd name="connsiteX0" fmla="*/ 0 w 2324236"/>
              <a:gd name="connsiteY0" fmla="*/ 0 h 1394542"/>
              <a:gd name="connsiteX1" fmla="*/ 2324236 w 2324236"/>
              <a:gd name="connsiteY1" fmla="*/ 0 h 1394542"/>
              <a:gd name="connsiteX2" fmla="*/ 2324236 w 2324236"/>
              <a:gd name="connsiteY2" fmla="*/ 1394542 h 1394542"/>
              <a:gd name="connsiteX3" fmla="*/ 0 w 2324236"/>
              <a:gd name="connsiteY3" fmla="*/ 1394542 h 1394542"/>
              <a:gd name="connsiteX4" fmla="*/ 0 w 2324236"/>
              <a:gd name="connsiteY4" fmla="*/ 0 h 1394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4236" h="1394542">
                <a:moveTo>
                  <a:pt x="0" y="0"/>
                </a:moveTo>
                <a:lnTo>
                  <a:pt x="2324236" y="0"/>
                </a:lnTo>
                <a:lnTo>
                  <a:pt x="2324236" y="1394542"/>
                </a:lnTo>
                <a:lnTo>
                  <a:pt x="0" y="1394542"/>
                </a:lnTo>
                <a:lnTo>
                  <a:pt x="0" y="0"/>
                </a:lnTo>
                <a:close/>
              </a:path>
            </a:pathLst>
          </a:custGeom>
          <a:solidFill>
            <a:srgbClr val="FF9B00">
              <a:alpha val="15000"/>
            </a:srgbClr>
          </a:solidFill>
          <a:ln w="50800">
            <a:solidFill>
              <a:srgbClr val="FF9B0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b="1" i="0" kern="1200" dirty="0">
                <a:solidFill>
                  <a:schemeClr val="tx1"/>
                </a:solidFill>
              </a:rPr>
              <a:t>Maintain a clearinghouse of resources and promising practices</a:t>
            </a:r>
            <a:endParaRPr lang="en-US" sz="1700" b="1" kern="1200" spc="0" dirty="0">
              <a:solidFill>
                <a:schemeClr val="tx1"/>
              </a:solidFill>
            </a:endParaRPr>
          </a:p>
        </p:txBody>
      </p:sp>
    </p:spTree>
    <p:extLst>
      <p:ext uri="{BB962C8B-B14F-4D97-AF65-F5344CB8AC3E}">
        <p14:creationId xmlns:p14="http://schemas.microsoft.com/office/powerpoint/2010/main" val="3476783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6389805-33F8-F990-7E8C-E1382BE6F577}"/>
              </a:ext>
            </a:extLst>
          </p:cNvPr>
          <p:cNvSpPr txBox="1">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lvl1pPr marL="0" indent="0" algn="l" defTabSz="914400" rtl="0" eaLnBrk="1" latinLnBrk="0" hangingPunct="1">
              <a:lnSpc>
                <a:spcPct val="90000"/>
              </a:lnSpc>
              <a:spcBef>
                <a:spcPts val="1000"/>
              </a:spcBef>
              <a:buFontTx/>
              <a:buNone/>
              <a:defRPr sz="3600" b="1" i="0" kern="1200">
                <a:solidFill>
                  <a:srgbClr val="005492"/>
                </a:solidFill>
                <a:latin typeface="Source Serif Pro" panose="02040603050405020204" pitchFamily="18" charset="0"/>
                <a:ea typeface="Source Serif Pro" panose="02040603050405020204" pitchFamily="18" charset="0"/>
                <a:cs typeface="Arial" panose="020B0604020202020204" pitchFamily="34" charset="0"/>
              </a:defRPr>
            </a:lvl1pPr>
            <a:lvl2pPr marL="4572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2pPr>
            <a:lvl3pPr marL="9144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3pPr>
            <a:lvl4pPr marL="13716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4pPr>
            <a:lvl5pPr marL="1828800" indent="0" algn="l" defTabSz="914400" rtl="0" eaLnBrk="1" latinLnBrk="0" hangingPunct="1">
              <a:lnSpc>
                <a:spcPct val="90000"/>
              </a:lnSpc>
              <a:spcBef>
                <a:spcPts val="500"/>
              </a:spcBef>
              <a:buFontTx/>
              <a:buNone/>
              <a:defRPr sz="3600" b="1" i="0" kern="1200">
                <a:solidFill>
                  <a:schemeClr val="tx1"/>
                </a:solidFill>
                <a:latin typeface="Source Serif Pro" panose="02040603050405020204" pitchFamily="18" charset="0"/>
                <a:ea typeface="Source Serif Pro" panose="02040603050405020204" pitchFamily="18"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Data-Driven Direct Care Workforce Resources</a:t>
            </a:r>
          </a:p>
        </p:txBody>
      </p:sp>
      <p:pic>
        <p:nvPicPr>
          <p:cNvPr id="7" name="Picture 6" descr="screenshot from a webpage on the PHI Policy Research Workforce Data Center site which shows a search feature selection of state data and employment trends ">
            <a:extLst>
              <a:ext uri="{FF2B5EF4-FFF2-40B4-BE49-F238E27FC236}">
                <a16:creationId xmlns:a16="http://schemas.microsoft.com/office/drawing/2014/main" id="{D74FE79E-782B-394A-3CC2-09018B545D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12000"/>
                    </a14:imgEffect>
                    <a14:imgEffect>
                      <a14:saturation sat="345000"/>
                    </a14:imgEffect>
                  </a14:imgLayer>
                </a14:imgProps>
              </a:ext>
              <a:ext uri="{28A0092B-C50C-407E-A947-70E740481C1C}">
                <a14:useLocalDpi xmlns:a14="http://schemas.microsoft.com/office/drawing/2010/main"/>
              </a:ext>
            </a:extLst>
          </a:blip>
          <a:srcRect t="12006"/>
          <a:stretch/>
        </p:blipFill>
        <p:spPr>
          <a:xfrm>
            <a:off x="487694" y="1194903"/>
            <a:ext cx="7492524" cy="5044477"/>
          </a:xfrm>
          <a:prstGeom prst="rect">
            <a:avLst/>
          </a:prstGeom>
        </p:spPr>
      </p:pic>
      <p:sp>
        <p:nvSpPr>
          <p:cNvPr id="11" name="TextBox 10">
            <a:extLst>
              <a:ext uri="{FF2B5EF4-FFF2-40B4-BE49-F238E27FC236}">
                <a16:creationId xmlns:a16="http://schemas.microsoft.com/office/drawing/2014/main" id="{EB245CB8-98F9-4421-6304-8D2AC401D5C3}"/>
              </a:ext>
            </a:extLst>
          </p:cNvPr>
          <p:cNvSpPr txBox="1"/>
          <p:nvPr/>
        </p:nvSpPr>
        <p:spPr>
          <a:xfrm>
            <a:off x="584676" y="6289675"/>
            <a:ext cx="609845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C4D4C"/>
                </a:solidFill>
                <a:effectLst/>
                <a:uLnTx/>
                <a:uFillTx/>
                <a:latin typeface="Arial" panose="020B0604020202020204"/>
                <a:ea typeface="+mn-ea"/>
                <a:cs typeface="+mn-cs"/>
                <a:hlinkClick r:id="rId5"/>
              </a:rPr>
              <a:t>PHI Workforce Data Center</a:t>
            </a:r>
            <a:endParaRPr kumimoji="0" lang="en-US" sz="12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pic>
        <p:nvPicPr>
          <p:cNvPr id="9" name="Picture 8" descr="screenshot from PHI Direct care workforce state index, showing states ranking 1 through 5. The following are the state name followed by their worker supportive polices ranking number and their direct care workforce economic index ranking number. Washington; 1,9. Rhode Island; 2, 1. District of Columbia; 2, 17. Maine; 9, 4. New Jersey; 4, 30. ">
            <a:extLst>
              <a:ext uri="{FF2B5EF4-FFF2-40B4-BE49-F238E27FC236}">
                <a16:creationId xmlns:a16="http://schemas.microsoft.com/office/drawing/2014/main" id="{8CF145D2-82B1-E587-33D9-30925AA940B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51909" y="1739488"/>
            <a:ext cx="5949676" cy="334728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3BCD74AF-691E-CAAC-2065-DCE429400CBA}"/>
              </a:ext>
            </a:extLst>
          </p:cNvPr>
          <p:cNvSpPr txBox="1"/>
          <p:nvPr/>
        </p:nvSpPr>
        <p:spPr>
          <a:xfrm>
            <a:off x="8527756" y="5204477"/>
            <a:ext cx="2873829" cy="276999"/>
          </a:xfrm>
          <a:prstGeom prst="rect">
            <a:avLst/>
          </a:prstGeom>
          <a:noFill/>
        </p:spPr>
        <p:txBody>
          <a:bodyPr wrap="square">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4C4D4C"/>
                </a:solidFill>
                <a:effectLst/>
                <a:uLnTx/>
                <a:uFillTx/>
                <a:latin typeface="Arial" panose="020B0604020202020204"/>
                <a:ea typeface="+mn-ea"/>
                <a:cs typeface="+mn-cs"/>
                <a:hlinkClick r:id="rId7"/>
              </a:rPr>
              <a:t>PHI Direct Care Workforce State Index</a:t>
            </a:r>
            <a:endParaRPr kumimoji="0" lang="en-US" sz="1200" b="0" i="0" u="none" strike="noStrike" kern="1200" cap="none" spc="0" normalizeH="0" baseline="0" noProof="0" dirty="0">
              <a:ln>
                <a:noFill/>
              </a:ln>
              <a:solidFill>
                <a:srgbClr val="4C4D4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4896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2697D-8670-31FC-9599-8AE8590C645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61C3115-C77F-29E8-6726-9FB75F00F996}"/>
              </a:ext>
            </a:extLst>
          </p:cNvPr>
          <p:cNvSpPr>
            <a:spLocks noGrp="1"/>
          </p:cNvSpPr>
          <p:nvPr>
            <p:ph type="title" idx="4294967295"/>
          </p:nvPr>
        </p:nvSpPr>
        <p:spPr>
          <a:xfrm>
            <a:off x="662288" y="568325"/>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panose="02040603050405020204" pitchFamily="18" charset="0"/>
                <a:cs typeface="Arial" panose="020B0604020202020204" pitchFamily="34" charset="0"/>
              </a:rPr>
              <a:t>HCBS Forward Report with Recommendations</a:t>
            </a:r>
          </a:p>
        </p:txBody>
      </p:sp>
      <p:pic>
        <p:nvPicPr>
          <p:cNvPr id="3" name="Picture 2" descr="cover of Improving Data on the Workforce delivering home and community-based services, a joint issue brief by U.S. Department of Health and Human Services and U.S. Department of Labor, April 2024">
            <a:extLst>
              <a:ext uri="{FF2B5EF4-FFF2-40B4-BE49-F238E27FC236}">
                <a16:creationId xmlns:a16="http://schemas.microsoft.com/office/drawing/2014/main" id="{0550DEE1-A43C-51A5-39E2-991DB336AEC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00149" y="1445290"/>
            <a:ext cx="4001049" cy="4844363"/>
          </a:xfrm>
          <a:prstGeom prst="rect">
            <a:avLst/>
          </a:prstGeom>
          <a:effectLst>
            <a:outerShdw blurRad="50800" dist="38100" dir="2700000" algn="tl" rotWithShape="0">
              <a:prstClr val="black">
                <a:alpha val="40000"/>
              </a:prstClr>
            </a:outerShdw>
          </a:effectLst>
        </p:spPr>
      </p:pic>
      <p:sp>
        <p:nvSpPr>
          <p:cNvPr id="32" name="TextBox 31">
            <a:extLst>
              <a:ext uri="{FF2B5EF4-FFF2-40B4-BE49-F238E27FC236}">
                <a16:creationId xmlns:a16="http://schemas.microsoft.com/office/drawing/2014/main" id="{6D2F08B1-AB52-820B-83EC-7DE7E116E444}"/>
              </a:ext>
            </a:extLst>
          </p:cNvPr>
          <p:cNvSpPr txBox="1"/>
          <p:nvPr/>
        </p:nvSpPr>
        <p:spPr>
          <a:xfrm>
            <a:off x="253450" y="6379465"/>
            <a:ext cx="5835855"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4C4D4C"/>
                </a:solidFill>
                <a:effectLst/>
                <a:uLnTx/>
                <a:uFillTx/>
                <a:latin typeface="Arial" panose="020B0604020202020204"/>
                <a:ea typeface="+mn-ea"/>
                <a:cs typeface="+mn-cs"/>
                <a:hlinkClick r:id="rId4"/>
              </a:rPr>
              <a:t>Improving Data on the Workforce delivering home and community-based services, a joint issue brief by U.S. Department of Health and Human Services and U.S. Department of Labor, April 2024</a:t>
            </a:r>
            <a:endParaRPr kumimoji="0" lang="en-US" sz="1000" b="0" i="0" u="none" strike="noStrike" kern="1200" cap="none" spc="0" normalizeH="0" baseline="0" noProof="0" dirty="0">
              <a:ln>
                <a:noFill/>
              </a:ln>
              <a:solidFill>
                <a:srgbClr val="2B2B2B"/>
              </a:solidFill>
              <a:effectLst/>
              <a:uLnTx/>
              <a:uFillTx/>
              <a:latin typeface="Arial" panose="020B0604020202020204"/>
              <a:ea typeface="+mn-ea"/>
              <a:cs typeface="+mn-cs"/>
            </a:endParaRPr>
          </a:p>
        </p:txBody>
      </p:sp>
      <p:sp>
        <p:nvSpPr>
          <p:cNvPr id="23" name="TextBox 22">
            <a:extLst>
              <a:ext uri="{FF2B5EF4-FFF2-40B4-BE49-F238E27FC236}">
                <a16:creationId xmlns:a16="http://schemas.microsoft.com/office/drawing/2014/main" id="{D1F4AE84-CA49-304E-5DD4-C015E1FABF0F}"/>
              </a:ext>
            </a:extLst>
          </p:cNvPr>
          <p:cNvSpPr txBox="1"/>
          <p:nvPr/>
        </p:nvSpPr>
        <p:spPr>
          <a:xfrm>
            <a:off x="5696904" y="2155950"/>
            <a:ext cx="6097588" cy="380617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Recommendations:</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Establish and regularly field a nationally representative survey of the HCBS workforce </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Establish and regularly field a nationally representative survey of adults with disabilities (ages 18-64) about their need for, and receipt of, services and supports </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Enhance consistent and systematic state data collection efforts and share evidence-informed best practices of state data collection on the HCBS workforce </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Maximize the availability of existing federal data sources to produce additional information on the HCBS workforce </a:t>
            </a:r>
          </a:p>
          <a:p>
            <a:pPr marL="285750" marR="0" lvl="0" indent="-285750" algn="l" defTabSz="4572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4C4D4C">
                    <a:lumMod val="50000"/>
                  </a:srgbClr>
                </a:solidFill>
                <a:effectLst/>
                <a:uLnTx/>
                <a:uFillTx/>
                <a:latin typeface="Arial" panose="020B0604020202020204"/>
                <a:ea typeface="+mn-ea"/>
                <a:cs typeface="+mn-cs"/>
              </a:rPr>
              <a:t>Maximize existing administrative data sources to provide information on the HCBS workforce </a:t>
            </a:r>
          </a:p>
        </p:txBody>
      </p:sp>
    </p:spTree>
    <p:extLst>
      <p:ext uri="{BB962C8B-B14F-4D97-AF65-F5344CB8AC3E}">
        <p14:creationId xmlns:p14="http://schemas.microsoft.com/office/powerpoint/2010/main" val="1903331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CD16C-FB16-63B3-BA8E-5837CFF9D3D8}"/>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7E34A6DD-5E3A-5351-5B13-CF560A4CEE75}"/>
              </a:ext>
            </a:extLst>
          </p:cNvPr>
          <p:cNvSpPr>
            <a:spLocks noGrp="1"/>
          </p:cNvSpPr>
          <p:nvPr>
            <p:ph type="title" idx="4294967295"/>
          </p:nvPr>
        </p:nvSpPr>
        <p:spPr>
          <a:xfrm>
            <a:off x="350501" y="412983"/>
            <a:ext cx="11636089" cy="15160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ea typeface="Source Serif Pro" panose="02040603050405020204" pitchFamily="18" charset="0"/>
              </a:rPr>
              <a:t>Strengthening the Direct Care Workforce:  </a:t>
            </a:r>
            <a:r>
              <a:rPr kumimoji="0" lang="en-US" sz="4400" b="1" i="1" u="none" strike="noStrike" kern="1200" cap="none" spc="0" normalizeH="0" baseline="0" noProof="0" dirty="0">
                <a:ln>
                  <a:noFill/>
                </a:ln>
                <a:solidFill>
                  <a:schemeClr val="bg1"/>
                </a:solidFill>
                <a:effectLst/>
                <a:uLnTx/>
                <a:uFillTx/>
                <a:ea typeface="Source Serif Pro" panose="02040603050405020204" pitchFamily="18" charset="0"/>
              </a:rPr>
              <a:t>A Framework for Leveraging the Role of MLTSS MCOs to Address the Workforce Crisis</a:t>
            </a:r>
            <a:endParaRPr kumimoji="0" lang="en-US" sz="4400" b="1" i="0" u="none" strike="noStrike" kern="1200" cap="none" spc="0" normalizeH="0" baseline="0" noProof="0" dirty="0">
              <a:ln>
                <a:noFill/>
              </a:ln>
              <a:solidFill>
                <a:schemeClr val="bg1"/>
              </a:solidFill>
              <a:effectLst/>
              <a:uLnTx/>
              <a:uFillTx/>
              <a:ea typeface="Source Serif Pro" panose="02040603050405020204" pitchFamily="18" charset="0"/>
            </a:endParaRPr>
          </a:p>
        </p:txBody>
      </p:sp>
      <p:sp>
        <p:nvSpPr>
          <p:cNvPr id="2" name="TextBox 1">
            <a:extLst>
              <a:ext uri="{FF2B5EF4-FFF2-40B4-BE49-F238E27FC236}">
                <a16:creationId xmlns:a16="http://schemas.microsoft.com/office/drawing/2014/main" id="{F1E62312-7B1A-CA44-AF39-B73F518D87E8}"/>
              </a:ext>
            </a:extLst>
          </p:cNvPr>
          <p:cNvSpPr txBox="1"/>
          <p:nvPr/>
        </p:nvSpPr>
        <p:spPr>
          <a:xfrm>
            <a:off x="2895601" y="3581400"/>
            <a:ext cx="4810124" cy="1420325"/>
          </a:xfrm>
          <a:prstGeom prst="rect">
            <a:avLst/>
          </a:prstGeom>
          <a:noFill/>
        </p:spPr>
        <p:txBody>
          <a:bodyPr wrap="square" rtlCol="0">
            <a:spAutoFit/>
          </a:bodyPr>
          <a:lstStyle/>
          <a:p>
            <a:pPr algn="ctr">
              <a:lnSpc>
                <a:spcPct val="150000"/>
              </a:lnSpc>
            </a:pPr>
            <a:r>
              <a:rPr lang="en-US" sz="2000" b="1" dirty="0">
                <a:solidFill>
                  <a:schemeClr val="bg1"/>
                </a:solidFill>
              </a:rPr>
              <a:t>Mary Kaschak</a:t>
            </a:r>
          </a:p>
          <a:p>
            <a:pPr algn="ctr">
              <a:lnSpc>
                <a:spcPct val="150000"/>
              </a:lnSpc>
            </a:pPr>
            <a:r>
              <a:rPr lang="en-US" sz="2000" dirty="0">
                <a:solidFill>
                  <a:schemeClr val="bg1"/>
                </a:solidFill>
              </a:rPr>
              <a:t>Executive Director</a:t>
            </a:r>
          </a:p>
          <a:p>
            <a:pPr algn="ctr">
              <a:lnSpc>
                <a:spcPct val="150000"/>
              </a:lnSpc>
            </a:pPr>
            <a:r>
              <a:rPr lang="en-US" sz="2000" dirty="0">
                <a:solidFill>
                  <a:schemeClr val="bg1"/>
                </a:solidFill>
              </a:rPr>
              <a:t>National MLTSS Health Plan Association</a:t>
            </a:r>
          </a:p>
        </p:txBody>
      </p:sp>
      <p:pic>
        <p:nvPicPr>
          <p:cNvPr id="5" name="Picture 4" descr="headshot of Mary Kaschak">
            <a:extLst>
              <a:ext uri="{FF2B5EF4-FFF2-40B4-BE49-F238E27FC236}">
                <a16:creationId xmlns:a16="http://schemas.microsoft.com/office/drawing/2014/main" id="{2F9DED37-0D33-AF19-547A-65A6F7D545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75638" y="2732031"/>
            <a:ext cx="2518527" cy="2977200"/>
          </a:xfrm>
          <a:prstGeom prst="flowChartConnector">
            <a:avLst/>
          </a:prstGeom>
        </p:spPr>
      </p:pic>
    </p:spTree>
    <p:extLst>
      <p:ext uri="{BB962C8B-B14F-4D97-AF65-F5344CB8AC3E}">
        <p14:creationId xmlns:p14="http://schemas.microsoft.com/office/powerpoint/2010/main" val="2723060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351EC7-B547-FB4F-93EE-C113175DF7ED}"/>
              </a:ext>
              <a:ext uri="{C183D7F6-B498-43B3-948B-1728B52AA6E4}">
                <adec:decorative xmlns:adec="http://schemas.microsoft.com/office/drawing/2017/decorative" val="1"/>
              </a:ext>
            </a:extLst>
          </p:cNvPr>
          <p:cNvSpPr/>
          <p:nvPr/>
        </p:nvSpPr>
        <p:spPr>
          <a:xfrm>
            <a:off x="-1" y="0"/>
            <a:ext cx="9786939" cy="6858000"/>
          </a:xfrm>
          <a:prstGeom prst="rect">
            <a:avLst/>
          </a:prstGeom>
          <a:solidFill>
            <a:srgbClr val="1D30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945D07B-2AA9-1E7E-382C-4AAEA9C01363}"/>
              </a:ext>
            </a:extLst>
          </p:cNvPr>
          <p:cNvSpPr>
            <a:spLocks noGrp="1"/>
          </p:cNvSpPr>
          <p:nvPr>
            <p:ph type="title" idx="4294967295"/>
          </p:nvPr>
        </p:nvSpPr>
        <p:spPr>
          <a:xfrm>
            <a:off x="3276601" y="842962"/>
            <a:ext cx="8915399" cy="3571875"/>
          </a:xfrm>
          <a:prstGeom prst="rect">
            <a:avLst/>
          </a:prstGeom>
          <a:solidFill>
            <a:srgbClr val="1756A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a:t>
            </a:r>
            <a:r>
              <a:rPr kumimoji="0" lang="en-US" sz="6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Strengthening the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Direct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 Workforce: </a:t>
            </a:r>
          </a:p>
        </p:txBody>
      </p:sp>
      <p:sp>
        <p:nvSpPr>
          <p:cNvPr id="6" name="Title 5">
            <a:extLst>
              <a:ext uri="{FF2B5EF4-FFF2-40B4-BE49-F238E27FC236}">
                <a16:creationId xmlns:a16="http://schemas.microsoft.com/office/drawing/2014/main" id="{E9F23768-4810-D7C9-3278-F58F7A903F5B}"/>
              </a:ext>
            </a:extLst>
          </p:cNvPr>
          <p:cNvSpPr>
            <a:spLocks/>
          </p:cNvSpPr>
          <p:nvPr/>
        </p:nvSpPr>
        <p:spPr>
          <a:xfrm>
            <a:off x="4291013" y="4414837"/>
            <a:ext cx="7900987" cy="985837"/>
          </a:xfrm>
          <a:prstGeom prst="rect">
            <a:avLst/>
          </a:prstGeom>
          <a:solidFill>
            <a:srgbClr val="383735"/>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 Framework for Leveraging the Role of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MLTSS MCOs to Address the Workforce Crisis </a:t>
            </a:r>
            <a:endParaRPr kumimoji="0" lang="en-US" sz="25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7" descr="National MLTSS Health Plan logo">
            <a:extLst>
              <a:ext uri="{FF2B5EF4-FFF2-40B4-BE49-F238E27FC236}">
                <a16:creationId xmlns:a16="http://schemas.microsoft.com/office/drawing/2014/main" id="{0573B60F-0334-B9F5-92F3-B93975C02D96}"/>
              </a:ext>
            </a:extLst>
          </p:cNvPr>
          <p:cNvPicPr>
            <a:picLocks noChangeAspect="1"/>
          </p:cNvPicPr>
          <p:nvPr/>
        </p:nvPicPr>
        <p:blipFill>
          <a:blip r:embed="rId3"/>
          <a:stretch>
            <a:fillRect/>
          </a:stretch>
        </p:blipFill>
        <p:spPr>
          <a:xfrm>
            <a:off x="420554" y="5164117"/>
            <a:ext cx="4086810" cy="1457868"/>
          </a:xfrm>
          <a:prstGeom prst="rect">
            <a:avLst/>
          </a:prstGeom>
        </p:spPr>
      </p:pic>
    </p:spTree>
    <p:extLst>
      <p:ext uri="{BB962C8B-B14F-4D97-AF65-F5344CB8AC3E}">
        <p14:creationId xmlns:p14="http://schemas.microsoft.com/office/powerpoint/2010/main" val="27657432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D29AB-3C86-B31B-C5E5-9F2F445608C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8E59D9D0-94D2-EFCA-1E26-8CADEA70D31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38386" cy="6858000"/>
          </a:xfrm>
          <a:prstGeom prst="rect">
            <a:avLst/>
          </a:prstGeom>
        </p:spPr>
      </p:pic>
      <p:sp>
        <p:nvSpPr>
          <p:cNvPr id="2" name="Title 1">
            <a:extLst>
              <a:ext uri="{FF2B5EF4-FFF2-40B4-BE49-F238E27FC236}">
                <a16:creationId xmlns:a16="http://schemas.microsoft.com/office/drawing/2014/main" id="{A6C8D45C-9C6D-141E-5EF8-B96DEDCB926A}"/>
              </a:ext>
            </a:extLst>
          </p:cNvPr>
          <p:cNvSpPr txBox="1">
            <a:spLocks noGrp="1"/>
          </p:cNvSpPr>
          <p:nvPr>
            <p:ph type="title" idx="4294967295"/>
          </p:nvPr>
        </p:nvSpPr>
        <p:spPr>
          <a:xfrm>
            <a:off x="1524000" y="559435"/>
            <a:ext cx="8597124"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1856AD"/>
                </a:solidFill>
                <a:effectLst/>
                <a:uLnTx/>
                <a:uFillTx/>
                <a:latin typeface="Georgia" panose="02040502050405020303" pitchFamily="18" charset="0"/>
                <a:cs typeface="Arial" panose="020B0604020202020204" pitchFamily="34" charset="0"/>
              </a:rPr>
              <a:t>About the MLTSS Association</a:t>
            </a:r>
          </a:p>
        </p:txBody>
      </p:sp>
      <p:sp>
        <p:nvSpPr>
          <p:cNvPr id="4" name="Content Placeholder 2">
            <a:extLst>
              <a:ext uri="{FF2B5EF4-FFF2-40B4-BE49-F238E27FC236}">
                <a16:creationId xmlns:a16="http://schemas.microsoft.com/office/drawing/2014/main" id="{BFB524C3-A176-1918-FD8E-B743D7D67F69}"/>
              </a:ext>
            </a:extLst>
          </p:cNvPr>
          <p:cNvSpPr txBox="1">
            <a:spLocks/>
          </p:cNvSpPr>
          <p:nvPr/>
        </p:nvSpPr>
        <p:spPr>
          <a:xfrm>
            <a:off x="1524000" y="1252964"/>
            <a:ext cx="9698720" cy="2218845"/>
          </a:xfrm>
          <a:prstGeom prst="rect">
            <a:avLst/>
          </a:prstGeom>
        </p:spPr>
        <p:txBody>
          <a:bodyPr vert="horz" lIns="91440" tIns="45720" rIns="91440" bIns="45720" rtlCol="0">
            <a:normAutofit fontScale="4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The National MLTSS Health Plan Association is a national trade association of the leading managed care organizations that deliver high-value, quality managed long-term services and supports (MLTSS) for state Medicaid programs and beneficiaries. Our members also provide Integrated Plans for Dually Eligible Individuals.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Our members serve almost 2 million individuals who receive Medicaid Long-Term Services and Supports, and almost 5 million individuals who are dually eligible for both Medicaid and Medicare through Integrated Care Plans. </a:t>
            </a: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r>
              <a:rPr kumimoji="0" lang="en-US" sz="3400" b="0"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rPr>
              <a:t>Learn more at </a:t>
            </a:r>
            <a:r>
              <a:rPr kumimoji="0" lang="en-US" sz="3400" b="0"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hlinkClick r:id="rId4"/>
              </a:rPr>
              <a:t>www.mltss.org</a:t>
            </a:r>
            <a:endParaRPr kumimoji="0" lang="en-US" sz="3400" b="0" i="0"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Tx/>
              <a:buSzTx/>
              <a:buFont typeface="Arial" panose="020B0604020202020204" pitchFamily="34" charset="0"/>
              <a:buNone/>
              <a:tabLst/>
              <a:defRPr/>
            </a:pPr>
            <a:endParaRPr kumimoji="0" lang="en-US" sz="700" b="1" i="1" u="none" strike="noStrike" kern="1200" cap="none" spc="0" normalizeH="0" baseline="0" noProof="0" dirty="0">
              <a:ln>
                <a:noFill/>
              </a:ln>
              <a:solidFill>
                <a:prstClr val="black"/>
              </a:solidFill>
              <a:effectLst/>
              <a:uLnTx/>
              <a:uFillTx/>
              <a:latin typeface="Georgia" panose="02040502050405020303" pitchFamily="18" charset="0"/>
              <a:ea typeface="+mn-ea"/>
              <a:cs typeface="Times New Roman" panose="02020603050405020304" pitchFamily="18" charset="0"/>
            </a:endParaRPr>
          </a:p>
        </p:txBody>
      </p:sp>
      <p:grpSp>
        <p:nvGrpSpPr>
          <p:cNvPr id="5" name="Group 4">
            <a:extLst>
              <a:ext uri="{FF2B5EF4-FFF2-40B4-BE49-F238E27FC236}">
                <a16:creationId xmlns:a16="http://schemas.microsoft.com/office/drawing/2014/main" id="{72FFD401-C957-FCB2-AB77-05A9391CF717}"/>
              </a:ext>
            </a:extLst>
          </p:cNvPr>
          <p:cNvGrpSpPr/>
          <p:nvPr/>
        </p:nvGrpSpPr>
        <p:grpSpPr>
          <a:xfrm>
            <a:off x="2613170" y="3429000"/>
            <a:ext cx="7602079" cy="2687778"/>
            <a:chOff x="2613170" y="3429000"/>
            <a:chExt cx="7602079" cy="2687778"/>
          </a:xfrm>
        </p:grpSpPr>
        <p:pic>
          <p:nvPicPr>
            <p:cNvPr id="19" name="Picture 18" descr="Logos of aetna, aloha care, amerihealth caritas, CareSource, Centene Corporation, Commonwealth Care Alliance, Elevance Health, Humana, Independent Living Systems, Florida Community Care,">
              <a:extLst>
                <a:ext uri="{FF2B5EF4-FFF2-40B4-BE49-F238E27FC236}">
                  <a16:creationId xmlns:a16="http://schemas.microsoft.com/office/drawing/2014/main" id="{C45F4307-255F-14C7-A179-EBDDE01A380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13170" y="3429000"/>
              <a:ext cx="5861603" cy="2103125"/>
            </a:xfrm>
            <a:prstGeom prst="rect">
              <a:avLst/>
            </a:prstGeom>
          </p:spPr>
        </p:pic>
        <p:pic>
          <p:nvPicPr>
            <p:cNvPr id="15" name="Picture 14" descr="VNS Health Logo">
              <a:extLst>
                <a:ext uri="{FF2B5EF4-FFF2-40B4-BE49-F238E27FC236}">
                  <a16:creationId xmlns:a16="http://schemas.microsoft.com/office/drawing/2014/main" id="{9F8F9EB3-974A-606B-C41B-F8E48510388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388635" y="3514619"/>
              <a:ext cx="1826614" cy="639949"/>
            </a:xfrm>
            <a:prstGeom prst="rect">
              <a:avLst/>
            </a:prstGeom>
          </p:spPr>
        </p:pic>
        <p:pic>
          <p:nvPicPr>
            <p:cNvPr id="16" name="Picture 15" descr="United Healthcare Logo">
              <a:extLst>
                <a:ext uri="{FF2B5EF4-FFF2-40B4-BE49-F238E27FC236}">
                  <a16:creationId xmlns:a16="http://schemas.microsoft.com/office/drawing/2014/main" id="{43228053-7AF9-706D-7B55-5C0E3206A847}"/>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01043" y="4228942"/>
              <a:ext cx="1541238" cy="595641"/>
            </a:xfrm>
            <a:prstGeom prst="rect">
              <a:avLst/>
            </a:prstGeom>
          </p:spPr>
        </p:pic>
        <p:pic>
          <p:nvPicPr>
            <p:cNvPr id="20" name="Picture 19" descr="Neighborhood Health Plan Logo">
              <a:extLst>
                <a:ext uri="{FF2B5EF4-FFF2-40B4-BE49-F238E27FC236}">
                  <a16:creationId xmlns:a16="http://schemas.microsoft.com/office/drawing/2014/main" id="{6F169477-EA36-4059-5178-5246C1D0AE5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474773" y="4893758"/>
              <a:ext cx="1541238" cy="555176"/>
            </a:xfrm>
            <a:prstGeom prst="rect">
              <a:avLst/>
            </a:prstGeom>
          </p:spPr>
        </p:pic>
        <p:pic>
          <p:nvPicPr>
            <p:cNvPr id="18" name="Picture 17" descr="UPMC Community HealthChoices">
              <a:extLst>
                <a:ext uri="{FF2B5EF4-FFF2-40B4-BE49-F238E27FC236}">
                  <a16:creationId xmlns:a16="http://schemas.microsoft.com/office/drawing/2014/main" id="{47EACE93-A53B-7A68-FB51-B41EC2A99A3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783195" y="5527763"/>
              <a:ext cx="3644963" cy="444796"/>
            </a:xfrm>
            <a:prstGeom prst="rect">
              <a:avLst/>
            </a:prstGeom>
          </p:spPr>
        </p:pic>
        <p:pic>
          <p:nvPicPr>
            <p:cNvPr id="21" name="Picture 20" descr="Molina Healthcare Logo">
              <a:extLst>
                <a:ext uri="{FF2B5EF4-FFF2-40B4-BE49-F238E27FC236}">
                  <a16:creationId xmlns:a16="http://schemas.microsoft.com/office/drawing/2014/main" id="{F638DBA2-8F7C-AAE4-1493-F586D821585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455920" y="5518113"/>
              <a:ext cx="1485715" cy="584982"/>
            </a:xfrm>
            <a:prstGeom prst="rect">
              <a:avLst/>
            </a:prstGeom>
          </p:spPr>
        </p:pic>
        <p:pic>
          <p:nvPicPr>
            <p:cNvPr id="25" name="Picture 24" descr="LA Care Logo">
              <a:extLst>
                <a:ext uri="{FF2B5EF4-FFF2-40B4-BE49-F238E27FC236}">
                  <a16:creationId xmlns:a16="http://schemas.microsoft.com/office/drawing/2014/main" id="{32A98FA6-7ADD-D3AA-2D5A-572F149FD9F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8215671" y="5518114"/>
              <a:ext cx="1826614" cy="598664"/>
            </a:xfrm>
            <a:prstGeom prst="rect">
              <a:avLst/>
            </a:prstGeom>
          </p:spPr>
        </p:pic>
      </p:grpSp>
      <p:sp>
        <p:nvSpPr>
          <p:cNvPr id="3" name="Footer Placeholder 3">
            <a:extLst>
              <a:ext uri="{FF2B5EF4-FFF2-40B4-BE49-F238E27FC236}">
                <a16:creationId xmlns:a16="http://schemas.microsoft.com/office/drawing/2014/main" id="{59B34EAA-0986-CEF6-1369-EBD15FFA499B}"/>
              </a:ext>
              <a:ext uri="{C183D7F6-B498-43B3-948B-1728B52AA6E4}">
                <adec:decorative xmlns:adec="http://schemas.microsoft.com/office/drawing/2017/decorative" val="1"/>
              </a:ext>
            </a:extLst>
          </p:cNvPr>
          <p:cNvSpPr>
            <a:spLocks noGrp="1"/>
          </p:cNvSpPr>
          <p:nvPr>
            <p:ph type="ftr" sz="quarter" idx="11"/>
          </p:nvPr>
        </p:nvSpPr>
        <p:spPr>
          <a:xfrm>
            <a:off x="4557792"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rPr>
              <a:t>National MLTSS Health Plan Association</a:t>
            </a:r>
          </a:p>
        </p:txBody>
      </p:sp>
      <p:sp>
        <p:nvSpPr>
          <p:cNvPr id="23" name="Slide Number Placeholder 4">
            <a:extLst>
              <a:ext uri="{FF2B5EF4-FFF2-40B4-BE49-F238E27FC236}">
                <a16:creationId xmlns:a16="http://schemas.microsoft.com/office/drawing/2014/main" id="{526CE1E6-5EC5-9088-759D-69B4356642E5}"/>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B054F-1825-4A48-9830-6747ECDFDA35}" type="slidenum">
              <a:rPr kumimoji="0" lang="en-US" sz="1200" b="0" i="0" u="none" strike="noStrike" kern="1200" cap="none" spc="0" normalizeH="0" baseline="0" noProof="0">
                <a:ln>
                  <a:noFill/>
                </a:ln>
                <a:solidFill>
                  <a:srgbClr val="606060"/>
                </a:solidFill>
                <a:effectLst/>
                <a:uLnTx/>
                <a:uFillTx/>
                <a:latin typeface="Georgia" panose="0204050205040502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3184165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D70002-1A32-DA62-648D-65C5E40B80E0}"/>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120" y="0"/>
            <a:ext cx="1038386" cy="6858000"/>
          </a:xfrm>
          <a:prstGeom prst="rect">
            <a:avLst/>
          </a:prstGeom>
        </p:spPr>
      </p:pic>
      <p:sp>
        <p:nvSpPr>
          <p:cNvPr id="14" name="Title 1">
            <a:extLst>
              <a:ext uri="{FF2B5EF4-FFF2-40B4-BE49-F238E27FC236}">
                <a16:creationId xmlns:a16="http://schemas.microsoft.com/office/drawing/2014/main" id="{62445699-DBFA-E4AF-E383-2CC891110B21}"/>
              </a:ext>
            </a:extLst>
          </p:cNvPr>
          <p:cNvSpPr txBox="1">
            <a:spLocks noGrp="1"/>
          </p:cNvSpPr>
          <p:nvPr>
            <p:ph type="title" idx="4294967295"/>
          </p:nvPr>
        </p:nvSpPr>
        <p:spPr>
          <a:xfrm>
            <a:off x="1524000" y="559435"/>
            <a:ext cx="8597124"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1856AD"/>
                </a:solidFill>
                <a:effectLst/>
                <a:uLnTx/>
                <a:uFillTx/>
                <a:latin typeface="Georgia" panose="02040502050405020303" pitchFamily="18" charset="0"/>
                <a:ea typeface="+mj-ea"/>
                <a:cs typeface="+mj-cs"/>
              </a:rPr>
              <a:t>About MLTSS</a:t>
            </a:r>
          </a:p>
        </p:txBody>
      </p:sp>
      <p:sp>
        <p:nvSpPr>
          <p:cNvPr id="37" name="Freeform 3">
            <a:extLst>
              <a:ext uri="{FF2B5EF4-FFF2-40B4-BE49-F238E27FC236}">
                <a16:creationId xmlns:a16="http://schemas.microsoft.com/office/drawing/2014/main" id="{BF3F856D-950A-0464-926A-261FF47F2523}"/>
              </a:ext>
              <a:ext uri="{C183D7F6-B498-43B3-948B-1728B52AA6E4}">
                <adec:decorative xmlns:adec="http://schemas.microsoft.com/office/drawing/2017/decorative" val="1"/>
              </a:ext>
            </a:extLst>
          </p:cNvPr>
          <p:cNvSpPr/>
          <p:nvPr/>
        </p:nvSpPr>
        <p:spPr>
          <a:xfrm>
            <a:off x="1268963" y="1641501"/>
            <a:ext cx="4591074" cy="4306078"/>
          </a:xfrm>
          <a:custGeom>
            <a:avLst/>
            <a:gdLst/>
            <a:ahLst/>
            <a:cxnLst/>
            <a:rect l="l" t="t" r="r" b="b"/>
            <a:pathLst>
              <a:path w="20341521" h="13691436">
                <a:moveTo>
                  <a:pt x="0" y="0"/>
                </a:moveTo>
                <a:lnTo>
                  <a:pt x="0" y="13691436"/>
                </a:lnTo>
                <a:lnTo>
                  <a:pt x="20341521" y="13691436"/>
                </a:lnTo>
                <a:lnTo>
                  <a:pt x="20341521" y="0"/>
                </a:lnTo>
                <a:lnTo>
                  <a:pt x="0" y="0"/>
                </a:lnTo>
                <a:close/>
                <a:moveTo>
                  <a:pt x="20280562" y="13630475"/>
                </a:moveTo>
                <a:lnTo>
                  <a:pt x="59690" y="13630475"/>
                </a:lnTo>
                <a:lnTo>
                  <a:pt x="59690" y="59690"/>
                </a:lnTo>
                <a:lnTo>
                  <a:pt x="20280562" y="59690"/>
                </a:lnTo>
                <a:lnTo>
                  <a:pt x="20280562" y="13630475"/>
                </a:lnTo>
                <a:close/>
              </a:path>
            </a:pathLst>
          </a:custGeom>
          <a:solidFill>
            <a:srgbClr val="7D6D6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AutoShape 7">
            <a:extLst>
              <a:ext uri="{FF2B5EF4-FFF2-40B4-BE49-F238E27FC236}">
                <a16:creationId xmlns:a16="http://schemas.microsoft.com/office/drawing/2014/main" id="{C19E9553-374D-985C-7F82-4B0D798047C6}"/>
              </a:ext>
            </a:extLst>
          </p:cNvPr>
          <p:cNvSpPr/>
          <p:nvPr/>
        </p:nvSpPr>
        <p:spPr>
          <a:xfrm>
            <a:off x="1371600" y="1456106"/>
            <a:ext cx="2575249" cy="465988"/>
          </a:xfrm>
          <a:prstGeom prst="rect">
            <a:avLst/>
          </a:prstGeom>
          <a:solidFill>
            <a:srgbClr val="225A82"/>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BY THE NUMBERS</a:t>
            </a:r>
          </a:p>
        </p:txBody>
      </p:sp>
      <p:pic>
        <p:nvPicPr>
          <p:cNvPr id="5" name="Picture 4" descr="a pie chart showing 60% MLTSS and 40% FFS">
            <a:extLst>
              <a:ext uri="{FF2B5EF4-FFF2-40B4-BE49-F238E27FC236}">
                <a16:creationId xmlns:a16="http://schemas.microsoft.com/office/drawing/2014/main" id="{C2A89965-41EE-6844-B9A0-AD39250E92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83343" y="1765809"/>
            <a:ext cx="2743206" cy="2743206"/>
          </a:xfrm>
          <a:prstGeom prst="rect">
            <a:avLst/>
          </a:prstGeom>
        </p:spPr>
      </p:pic>
      <p:sp>
        <p:nvSpPr>
          <p:cNvPr id="32" name="TextBox 9">
            <a:extLst>
              <a:ext uri="{FF2B5EF4-FFF2-40B4-BE49-F238E27FC236}">
                <a16:creationId xmlns:a16="http://schemas.microsoft.com/office/drawing/2014/main" id="{C16739EA-5285-2943-5A50-9C2DD4DCEB59}"/>
              </a:ext>
            </a:extLst>
          </p:cNvPr>
          <p:cNvSpPr txBox="1"/>
          <p:nvPr/>
        </p:nvSpPr>
        <p:spPr>
          <a:xfrm>
            <a:off x="1783963" y="4194716"/>
            <a:ext cx="1390262" cy="64633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Now"/>
                <a:cs typeface="Now"/>
                <a:sym typeface="Now"/>
              </a:rPr>
              <a:t>MLTSS accounts for over 60% of LTSS users </a:t>
            </a:r>
          </a:p>
        </p:txBody>
      </p:sp>
      <p:pic>
        <p:nvPicPr>
          <p:cNvPr id="8" name="Picture 7" descr="a pie chart showing 37% MLTSS and 67% FFS">
            <a:extLst>
              <a:ext uri="{FF2B5EF4-FFF2-40B4-BE49-F238E27FC236}">
                <a16:creationId xmlns:a16="http://schemas.microsoft.com/office/drawing/2014/main" id="{83FCD67A-D616-4027-7DB8-4604C54A59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47408" y="1684166"/>
            <a:ext cx="2743206" cy="2743206"/>
          </a:xfrm>
          <a:prstGeom prst="rect">
            <a:avLst/>
          </a:prstGeom>
        </p:spPr>
      </p:pic>
      <p:sp>
        <p:nvSpPr>
          <p:cNvPr id="33" name="TextBox 9">
            <a:extLst>
              <a:ext uri="{FF2B5EF4-FFF2-40B4-BE49-F238E27FC236}">
                <a16:creationId xmlns:a16="http://schemas.microsoft.com/office/drawing/2014/main" id="{72AA0B8A-F94F-5455-ED84-140A9447039F}"/>
              </a:ext>
            </a:extLst>
          </p:cNvPr>
          <p:cNvSpPr txBox="1"/>
          <p:nvPr/>
        </p:nvSpPr>
        <p:spPr>
          <a:xfrm>
            <a:off x="3900973" y="4146779"/>
            <a:ext cx="1390262" cy="64633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Now"/>
                <a:cs typeface="Now"/>
                <a:sym typeface="Now"/>
              </a:rPr>
              <a:t>But only 37% of LTSS expenditures</a:t>
            </a:r>
          </a:p>
        </p:txBody>
      </p:sp>
      <p:sp>
        <p:nvSpPr>
          <p:cNvPr id="35" name="TextBox 9">
            <a:extLst>
              <a:ext uri="{FF2B5EF4-FFF2-40B4-BE49-F238E27FC236}">
                <a16:creationId xmlns:a16="http://schemas.microsoft.com/office/drawing/2014/main" id="{493FDAA5-6515-F96F-F667-60E597003023}"/>
              </a:ext>
            </a:extLst>
          </p:cNvPr>
          <p:cNvSpPr txBox="1"/>
          <p:nvPr/>
        </p:nvSpPr>
        <p:spPr>
          <a:xfrm>
            <a:off x="3748264" y="4892652"/>
            <a:ext cx="1755710" cy="861774"/>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Now"/>
                <a:cs typeface="Now"/>
                <a:sym typeface="Now"/>
              </a:rPr>
              <a:t>About half of states have regional or statewide MLTSS programs in 2025. </a:t>
            </a:r>
          </a:p>
        </p:txBody>
      </p:sp>
      <p:pic>
        <p:nvPicPr>
          <p:cNvPr id="34" name="Picture 6">
            <a:extLst>
              <a:ext uri="{FF2B5EF4-FFF2-40B4-BE49-F238E27FC236}">
                <a16:creationId xmlns:a16="http://schemas.microsoft.com/office/drawing/2014/main" id="{6206C938-07C1-E0DA-5564-576CD1E4CFF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268963" y="4823313"/>
            <a:ext cx="2895942" cy="855725"/>
          </a:xfrm>
          <a:prstGeom prst="rect">
            <a:avLst/>
          </a:prstGeom>
        </p:spPr>
      </p:pic>
      <p:sp>
        <p:nvSpPr>
          <p:cNvPr id="43" name="Freeform 3">
            <a:extLst>
              <a:ext uri="{FF2B5EF4-FFF2-40B4-BE49-F238E27FC236}">
                <a16:creationId xmlns:a16="http://schemas.microsoft.com/office/drawing/2014/main" id="{71891615-A6EB-E0EC-753B-C1CFBC9E43E5}"/>
              </a:ext>
              <a:ext uri="{C183D7F6-B498-43B3-948B-1728B52AA6E4}">
                <adec:decorative xmlns:adec="http://schemas.microsoft.com/office/drawing/2017/decorative" val="1"/>
              </a:ext>
            </a:extLst>
          </p:cNvPr>
          <p:cNvSpPr/>
          <p:nvPr/>
        </p:nvSpPr>
        <p:spPr>
          <a:xfrm>
            <a:off x="5962674" y="1641501"/>
            <a:ext cx="6167541" cy="4306078"/>
          </a:xfrm>
          <a:custGeom>
            <a:avLst/>
            <a:gdLst/>
            <a:ahLst/>
            <a:cxnLst/>
            <a:rect l="l" t="t" r="r" b="b"/>
            <a:pathLst>
              <a:path w="20341521" h="9230402">
                <a:moveTo>
                  <a:pt x="0" y="0"/>
                </a:moveTo>
                <a:lnTo>
                  <a:pt x="0" y="9230402"/>
                </a:lnTo>
                <a:lnTo>
                  <a:pt x="20341521" y="9230402"/>
                </a:lnTo>
                <a:lnTo>
                  <a:pt x="20341521" y="0"/>
                </a:lnTo>
                <a:lnTo>
                  <a:pt x="0" y="0"/>
                </a:lnTo>
                <a:close/>
                <a:moveTo>
                  <a:pt x="20280562" y="9169443"/>
                </a:moveTo>
                <a:lnTo>
                  <a:pt x="59690" y="9169443"/>
                </a:lnTo>
                <a:lnTo>
                  <a:pt x="59690" y="59690"/>
                </a:lnTo>
                <a:lnTo>
                  <a:pt x="20280562" y="59690"/>
                </a:lnTo>
                <a:lnTo>
                  <a:pt x="20280562" y="9169443"/>
                </a:lnTo>
                <a:close/>
              </a:path>
            </a:pathLst>
          </a:custGeom>
          <a:solidFill>
            <a:srgbClr val="7D6D6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AutoShape 7">
            <a:extLst>
              <a:ext uri="{FF2B5EF4-FFF2-40B4-BE49-F238E27FC236}">
                <a16:creationId xmlns:a16="http://schemas.microsoft.com/office/drawing/2014/main" id="{622EE458-719C-BEE0-0AC5-100F575C3C94}"/>
              </a:ext>
            </a:extLst>
          </p:cNvPr>
          <p:cNvSpPr/>
          <p:nvPr/>
        </p:nvSpPr>
        <p:spPr>
          <a:xfrm>
            <a:off x="6438538" y="1456106"/>
            <a:ext cx="2575249" cy="465988"/>
          </a:xfrm>
          <a:prstGeom prst="rect">
            <a:avLst/>
          </a:prstGeom>
          <a:solidFill>
            <a:srgbClr val="225A82"/>
          </a:solidFill>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STATES WITH MLTSS</a:t>
            </a:r>
          </a:p>
        </p:txBody>
      </p:sp>
      <p:pic>
        <p:nvPicPr>
          <p:cNvPr id="10" name="Picture 9" descr="a map of the United States highlighting in a blue pattern states with MLTSS: California, Idaho, Arizona, New Mexico, Texas, Kansas, Arkansas, Iowa, Minnesota, Wisconsin, Illinois, Indiana, Michigan, Ohio, Tennessee, Florida, South Carolina, North Carolina, Virginia, District of Columbia, Delaware, New Jersey, Massachusetts, Pennsylvania, New York, and Hawaii. states that do not have MLTSS programs are colored grey.">
            <a:extLst>
              <a:ext uri="{FF2B5EF4-FFF2-40B4-BE49-F238E27FC236}">
                <a16:creationId xmlns:a16="http://schemas.microsoft.com/office/drawing/2014/main" id="{27DB9EE1-DCBF-5BCD-903E-4B486B0326D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006283" y="2406569"/>
            <a:ext cx="4584716" cy="3156371"/>
          </a:xfrm>
          <a:prstGeom prst="rect">
            <a:avLst/>
          </a:prstGeom>
        </p:spPr>
      </p:pic>
      <p:pic>
        <p:nvPicPr>
          <p:cNvPr id="6" name="Picture 5" descr="blue patterned square representing the color of states with MLTSS programs">
            <a:extLst>
              <a:ext uri="{FF2B5EF4-FFF2-40B4-BE49-F238E27FC236}">
                <a16:creationId xmlns:a16="http://schemas.microsoft.com/office/drawing/2014/main" id="{55010084-6ADA-3A59-9B65-542970A67B2B}"/>
              </a:ext>
              <a:ext uri="{C183D7F6-B498-43B3-948B-1728B52AA6E4}">
                <adec:decorative xmlns:adec="http://schemas.microsoft.com/office/drawing/2017/decorative" val="0"/>
              </a:ext>
            </a:extLst>
          </p:cNvPr>
          <p:cNvPicPr>
            <a:picLocks noChangeAspect="1"/>
          </p:cNvPicPr>
          <p:nvPr/>
        </p:nvPicPr>
        <p:blipFill>
          <a:blip r:embed="rId8"/>
          <a:stretch>
            <a:fillRect/>
          </a:stretch>
        </p:blipFill>
        <p:spPr>
          <a:xfrm>
            <a:off x="9020209" y="5401836"/>
            <a:ext cx="234696" cy="176784"/>
          </a:xfrm>
          <a:prstGeom prst="rect">
            <a:avLst/>
          </a:prstGeom>
          <a:ln>
            <a:solidFill>
              <a:schemeClr val="tx1"/>
            </a:solidFill>
          </a:ln>
        </p:spPr>
      </p:pic>
      <p:sp>
        <p:nvSpPr>
          <p:cNvPr id="2" name="TextBox 1">
            <a:extLst>
              <a:ext uri="{FF2B5EF4-FFF2-40B4-BE49-F238E27FC236}">
                <a16:creationId xmlns:a16="http://schemas.microsoft.com/office/drawing/2014/main" id="{98A42D92-D0CE-04C4-13AC-BBB84E348D6D}"/>
              </a:ext>
            </a:extLst>
          </p:cNvPr>
          <p:cNvSpPr txBox="1"/>
          <p:nvPr/>
        </p:nvSpPr>
        <p:spPr>
          <a:xfrm>
            <a:off x="9240194" y="5351209"/>
            <a:ext cx="184537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States with MLTSS programs</a:t>
            </a:r>
          </a:p>
        </p:txBody>
      </p:sp>
      <p:sp>
        <p:nvSpPr>
          <p:cNvPr id="11" name="Rectangle 10" descr="grey colored square representing the color of states with MLTSS programs">
            <a:extLst>
              <a:ext uri="{FF2B5EF4-FFF2-40B4-BE49-F238E27FC236}">
                <a16:creationId xmlns:a16="http://schemas.microsoft.com/office/drawing/2014/main" id="{4E275D89-E280-E31B-0B9E-F618226EDBB1}"/>
              </a:ext>
              <a:ext uri="{C183D7F6-B498-43B3-948B-1728B52AA6E4}">
                <adec:decorative xmlns:adec="http://schemas.microsoft.com/office/drawing/2017/decorative" val="0"/>
              </a:ext>
            </a:extLst>
          </p:cNvPr>
          <p:cNvSpPr/>
          <p:nvPr/>
        </p:nvSpPr>
        <p:spPr>
          <a:xfrm>
            <a:off x="9013787" y="5663736"/>
            <a:ext cx="249135" cy="176784"/>
          </a:xfrm>
          <a:prstGeom prst="rect">
            <a:avLst/>
          </a:prstGeom>
          <a:solidFill>
            <a:srgbClr val="B7B7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477D91-9E7C-9A02-FB7F-04B1EB38C681}"/>
              </a:ext>
            </a:extLst>
          </p:cNvPr>
          <p:cNvSpPr txBox="1"/>
          <p:nvPr/>
        </p:nvSpPr>
        <p:spPr>
          <a:xfrm>
            <a:off x="9240194" y="5629018"/>
            <a:ext cx="2021707" cy="246221"/>
          </a:xfrm>
          <a:prstGeom prst="rect">
            <a:avLst/>
          </a:prstGeom>
          <a:noFill/>
        </p:spPr>
        <p:txBody>
          <a:bodyPr wrap="none" rtlCol="0">
            <a:spAutoFit/>
          </a:bodyPr>
          <a:lstStyle/>
          <a:p>
            <a:r>
              <a:rPr lang="en-US" sz="1000" dirty="0">
                <a:latin typeface="Arial" panose="020B0604020202020204" pitchFamily="34" charset="0"/>
                <a:cs typeface="Arial" panose="020B0604020202020204" pitchFamily="34" charset="0"/>
              </a:rPr>
              <a:t>States without MLTSS programs</a:t>
            </a:r>
          </a:p>
        </p:txBody>
      </p:sp>
      <p:sp>
        <p:nvSpPr>
          <p:cNvPr id="41" name="TextBox 40">
            <a:extLst>
              <a:ext uri="{FF2B5EF4-FFF2-40B4-BE49-F238E27FC236}">
                <a16:creationId xmlns:a16="http://schemas.microsoft.com/office/drawing/2014/main" id="{A6614914-BD91-F87F-726D-8CAD02B77201}"/>
              </a:ext>
            </a:extLst>
          </p:cNvPr>
          <p:cNvSpPr txBox="1"/>
          <p:nvPr/>
        </p:nvSpPr>
        <p:spPr>
          <a:xfrm>
            <a:off x="10514544" y="2023510"/>
            <a:ext cx="1650682" cy="3400931"/>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Now"/>
                <a:cs typeface="Now"/>
                <a:sym typeface="Now"/>
              </a:rPr>
              <a:t>States with MLTSS vary widely in their program structure and benefits.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Georgia" panose="02040502050405020303" pitchFamily="18" charset="0"/>
                <a:ea typeface="Now"/>
                <a:cs typeface="Now"/>
                <a:sym typeface="Now"/>
              </a:rPr>
              <a:t>These states enter into risk-based contracts with Managed Care Organizations (MCOs) to deliver high-quality care at a lower cost than traditional fee-for-service. </a:t>
            </a:r>
          </a:p>
        </p:txBody>
      </p:sp>
      <p:sp>
        <p:nvSpPr>
          <p:cNvPr id="36" name="TextBox 35">
            <a:extLst>
              <a:ext uri="{FF2B5EF4-FFF2-40B4-BE49-F238E27FC236}">
                <a16:creationId xmlns:a16="http://schemas.microsoft.com/office/drawing/2014/main" id="{457C5A90-4773-3BEC-677D-BA7908C96663}"/>
              </a:ext>
            </a:extLst>
          </p:cNvPr>
          <p:cNvSpPr txBox="1"/>
          <p:nvPr/>
        </p:nvSpPr>
        <p:spPr>
          <a:xfrm>
            <a:off x="1268872" y="5997242"/>
            <a:ext cx="435820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hlinkClick r:id="rId9"/>
              </a:rPr>
              <a:t>Medicaid Long-Term Services and Supports Users and Expenditures by Service Category, 2022</a:t>
            </a: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3" name="Footer Placeholder 3">
            <a:extLst>
              <a:ext uri="{FF2B5EF4-FFF2-40B4-BE49-F238E27FC236}">
                <a16:creationId xmlns:a16="http://schemas.microsoft.com/office/drawing/2014/main" id="{F061D0A5-809E-0DFF-0E7C-45BB2E4C8DA3}"/>
              </a:ext>
              <a:ext uri="{C183D7F6-B498-43B3-948B-1728B52AA6E4}">
                <adec:decorative xmlns:adec="http://schemas.microsoft.com/office/drawing/2017/decorative" val="1"/>
              </a:ext>
            </a:extLst>
          </p:cNvPr>
          <p:cNvSpPr>
            <a:spLocks noGrp="1"/>
          </p:cNvSpPr>
          <p:nvPr>
            <p:ph type="ftr" sz="quarter" idx="11"/>
          </p:nvPr>
        </p:nvSpPr>
        <p:spPr>
          <a:xfrm>
            <a:off x="4557792"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rPr>
              <a:t>National MLTSS Health Plan Association</a:t>
            </a:r>
          </a:p>
        </p:txBody>
      </p:sp>
      <p:sp>
        <p:nvSpPr>
          <p:cNvPr id="23" name="Slide Number Placeholder 4">
            <a:extLst>
              <a:ext uri="{FF2B5EF4-FFF2-40B4-BE49-F238E27FC236}">
                <a16:creationId xmlns:a16="http://schemas.microsoft.com/office/drawing/2014/main" id="{7F32C80E-D8BC-10B6-0780-0E5C7E4028D6}"/>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B054F-1825-4A48-9830-6747ECDFDA35}" type="slidenum">
              <a:rPr kumimoji="0" lang="en-US" sz="1200" b="0" i="0" u="none" strike="noStrike" kern="1200" cap="none" spc="0" normalizeH="0" baseline="0" noProof="0">
                <a:ln>
                  <a:noFill/>
                </a:ln>
                <a:solidFill>
                  <a:srgbClr val="606060"/>
                </a:solidFill>
                <a:effectLst/>
                <a:uLnTx/>
                <a:uFillTx/>
                <a:latin typeface="Georgia" panose="0204050205040502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6650318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82711783-4A1C-5AC6-AB52-B6F2E1B36B49}"/>
              </a:ext>
              <a:ext uri="{C183D7F6-B498-43B3-948B-1728B52AA6E4}">
                <adec:decorative xmlns:adec="http://schemas.microsoft.com/office/drawing/2017/decorative" val="1"/>
              </a:ext>
            </a:extLst>
          </p:cNvPr>
          <p:cNvSpPr/>
          <p:nvPr/>
        </p:nvSpPr>
        <p:spPr>
          <a:xfrm>
            <a:off x="-1" y="0"/>
            <a:ext cx="9786939" cy="6858000"/>
          </a:xfrm>
          <a:prstGeom prst="rect">
            <a:avLst/>
          </a:prstGeom>
          <a:solidFill>
            <a:srgbClr val="1756A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6" name="Title 5">
            <a:extLst>
              <a:ext uri="{FF2B5EF4-FFF2-40B4-BE49-F238E27FC236}">
                <a16:creationId xmlns:a16="http://schemas.microsoft.com/office/drawing/2014/main" id="{E9F23768-4810-D7C9-3278-F58F7A903F5B}"/>
              </a:ext>
            </a:extLst>
          </p:cNvPr>
          <p:cNvSpPr>
            <a:spLocks noGrp="1"/>
          </p:cNvSpPr>
          <p:nvPr>
            <p:ph type="title" idx="4294967295"/>
          </p:nvPr>
        </p:nvSpPr>
        <p:spPr>
          <a:xfrm>
            <a:off x="4291013" y="657225"/>
            <a:ext cx="7900987" cy="985837"/>
          </a:xfrm>
          <a:prstGeom prst="rect">
            <a:avLst/>
          </a:prstGeom>
          <a:solidFill>
            <a:schemeClr val="accent2">
              <a:lumMod val="75000"/>
            </a:schemeClr>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anose="020B0604020202020204" pitchFamily="34" charset="0"/>
                <a:ea typeface="+mn-ea"/>
                <a:cs typeface="Helvetica" panose="020B0604020202020204" pitchFamily="34" charset="0"/>
              </a:rPr>
              <a:t>Key Principles</a:t>
            </a:r>
          </a:p>
        </p:txBody>
      </p:sp>
      <p:sp>
        <p:nvSpPr>
          <p:cNvPr id="8" name="Freeform: Shape 7">
            <a:extLst>
              <a:ext uri="{FF2B5EF4-FFF2-40B4-BE49-F238E27FC236}">
                <a16:creationId xmlns:a16="http://schemas.microsoft.com/office/drawing/2014/main" id="{2142C3A0-C0E0-47BA-F86A-07579D439726}"/>
              </a:ext>
            </a:extLst>
          </p:cNvPr>
          <p:cNvSpPr/>
          <p:nvPr/>
        </p:nvSpPr>
        <p:spPr>
          <a:xfrm>
            <a:off x="2630839" y="2152621"/>
            <a:ext cx="3976289" cy="738447"/>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Collaboration &amp; Shared Responsibility</a:t>
            </a:r>
          </a:p>
        </p:txBody>
      </p:sp>
      <p:sp>
        <p:nvSpPr>
          <p:cNvPr id="20" name="Freeform: Shape 19">
            <a:extLst>
              <a:ext uri="{FF2B5EF4-FFF2-40B4-BE49-F238E27FC236}">
                <a16:creationId xmlns:a16="http://schemas.microsoft.com/office/drawing/2014/main" id="{DFEBE9B7-20CA-25DC-5DBB-BC5B4C51124F}"/>
              </a:ext>
            </a:extLst>
          </p:cNvPr>
          <p:cNvSpPr/>
          <p:nvPr/>
        </p:nvSpPr>
        <p:spPr>
          <a:xfrm>
            <a:off x="2630839" y="3111497"/>
            <a:ext cx="3976289" cy="738447"/>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Alignment with Local, State, and Federal Initiatives</a:t>
            </a:r>
          </a:p>
        </p:txBody>
      </p:sp>
      <p:sp>
        <p:nvSpPr>
          <p:cNvPr id="25" name="Freeform: Shape 24">
            <a:extLst>
              <a:ext uri="{FF2B5EF4-FFF2-40B4-BE49-F238E27FC236}">
                <a16:creationId xmlns:a16="http://schemas.microsoft.com/office/drawing/2014/main" id="{243C5672-D3AB-87ED-F971-4605FCB86816}"/>
              </a:ext>
            </a:extLst>
          </p:cNvPr>
          <p:cNvSpPr/>
          <p:nvPr/>
        </p:nvSpPr>
        <p:spPr>
          <a:xfrm>
            <a:off x="2630839" y="4070374"/>
            <a:ext cx="3976289" cy="738446"/>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Centering the DCW Voice</a:t>
            </a:r>
          </a:p>
        </p:txBody>
      </p:sp>
      <p:sp>
        <p:nvSpPr>
          <p:cNvPr id="29" name="Freeform: Shape 28">
            <a:extLst>
              <a:ext uri="{FF2B5EF4-FFF2-40B4-BE49-F238E27FC236}">
                <a16:creationId xmlns:a16="http://schemas.microsoft.com/office/drawing/2014/main" id="{556D52E1-EB53-E861-D0C5-86071C1D2479}"/>
              </a:ext>
            </a:extLst>
          </p:cNvPr>
          <p:cNvSpPr/>
          <p:nvPr/>
        </p:nvSpPr>
        <p:spPr>
          <a:xfrm>
            <a:off x="2630839" y="5029250"/>
            <a:ext cx="3976289" cy="738446"/>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Equity</a:t>
            </a:r>
          </a:p>
        </p:txBody>
      </p:sp>
      <p:sp>
        <p:nvSpPr>
          <p:cNvPr id="32" name="Freeform: Shape 31">
            <a:extLst>
              <a:ext uri="{FF2B5EF4-FFF2-40B4-BE49-F238E27FC236}">
                <a16:creationId xmlns:a16="http://schemas.microsoft.com/office/drawing/2014/main" id="{EE910B9B-4B25-81F4-E995-883B7DE2FB7E}"/>
              </a:ext>
            </a:extLst>
          </p:cNvPr>
          <p:cNvSpPr/>
          <p:nvPr/>
        </p:nvSpPr>
        <p:spPr>
          <a:xfrm>
            <a:off x="7398774" y="2152620"/>
            <a:ext cx="3976289" cy="738447"/>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Person-Centered Planning</a:t>
            </a:r>
          </a:p>
        </p:txBody>
      </p:sp>
      <p:sp>
        <p:nvSpPr>
          <p:cNvPr id="34" name="Freeform: Shape 33">
            <a:extLst>
              <a:ext uri="{FF2B5EF4-FFF2-40B4-BE49-F238E27FC236}">
                <a16:creationId xmlns:a16="http://schemas.microsoft.com/office/drawing/2014/main" id="{E893CA7C-D438-1438-B0EE-02AAEC03661B}"/>
              </a:ext>
            </a:extLst>
          </p:cNvPr>
          <p:cNvSpPr/>
          <p:nvPr/>
        </p:nvSpPr>
        <p:spPr>
          <a:xfrm>
            <a:off x="7398774" y="3111496"/>
            <a:ext cx="3976289" cy="738447"/>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1"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Informal Caregivers</a:t>
            </a:r>
          </a:p>
        </p:txBody>
      </p:sp>
      <p:sp>
        <p:nvSpPr>
          <p:cNvPr id="36" name="Freeform: Shape 35">
            <a:extLst>
              <a:ext uri="{FF2B5EF4-FFF2-40B4-BE49-F238E27FC236}">
                <a16:creationId xmlns:a16="http://schemas.microsoft.com/office/drawing/2014/main" id="{8D1BDBD7-0066-A365-E3BB-0DD23D2CB60F}"/>
              </a:ext>
            </a:extLst>
          </p:cNvPr>
          <p:cNvSpPr/>
          <p:nvPr/>
        </p:nvSpPr>
        <p:spPr>
          <a:xfrm>
            <a:off x="7398774" y="4070373"/>
            <a:ext cx="3976289" cy="738446"/>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Technology</a:t>
            </a:r>
          </a:p>
        </p:txBody>
      </p:sp>
      <p:sp>
        <p:nvSpPr>
          <p:cNvPr id="38" name="Freeform: Shape 37">
            <a:extLst>
              <a:ext uri="{FF2B5EF4-FFF2-40B4-BE49-F238E27FC236}">
                <a16:creationId xmlns:a16="http://schemas.microsoft.com/office/drawing/2014/main" id="{26B4388C-0D44-B04E-E319-8576C6BDB08F}"/>
              </a:ext>
            </a:extLst>
          </p:cNvPr>
          <p:cNvSpPr/>
          <p:nvPr/>
        </p:nvSpPr>
        <p:spPr>
          <a:xfrm>
            <a:off x="7398774" y="5029249"/>
            <a:ext cx="3976289" cy="738446"/>
          </a:xfrm>
          <a:custGeom>
            <a:avLst/>
            <a:gdLst>
              <a:gd name="connsiteX0" fmla="*/ 0 w 3976289"/>
              <a:gd name="connsiteY0" fmla="*/ 0 h 738445"/>
              <a:gd name="connsiteX1" fmla="*/ 3607067 w 3976289"/>
              <a:gd name="connsiteY1" fmla="*/ 0 h 738445"/>
              <a:gd name="connsiteX2" fmla="*/ 3976289 w 3976289"/>
              <a:gd name="connsiteY2" fmla="*/ 369223 h 738445"/>
              <a:gd name="connsiteX3" fmla="*/ 3607067 w 3976289"/>
              <a:gd name="connsiteY3" fmla="*/ 738445 h 738445"/>
              <a:gd name="connsiteX4" fmla="*/ 0 w 3976289"/>
              <a:gd name="connsiteY4" fmla="*/ 738445 h 738445"/>
              <a:gd name="connsiteX5" fmla="*/ 0 w 3976289"/>
              <a:gd name="connsiteY5" fmla="*/ 0 h 738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6289" h="738445">
                <a:moveTo>
                  <a:pt x="3976289" y="738444"/>
                </a:moveTo>
                <a:lnTo>
                  <a:pt x="369222" y="738444"/>
                </a:lnTo>
                <a:lnTo>
                  <a:pt x="0" y="369222"/>
                </a:lnTo>
                <a:lnTo>
                  <a:pt x="369222" y="1"/>
                </a:lnTo>
                <a:lnTo>
                  <a:pt x="3976289" y="1"/>
                </a:lnTo>
                <a:lnTo>
                  <a:pt x="3976289" y="738444"/>
                </a:lnTo>
                <a:close/>
              </a:path>
            </a:pathLst>
          </a:custGeom>
          <a:solidFill>
            <a:srgbClr val="1E3061"/>
          </a:solid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510245" tIns="76201"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Helvetica" panose="020B0604020202020204" pitchFamily="34" charset="0"/>
                <a:cs typeface="Helvetica" panose="020B0604020202020204" pitchFamily="34" charset="0"/>
              </a:rPr>
              <a:t>Flexible Funding Models</a:t>
            </a:r>
          </a:p>
        </p:txBody>
      </p:sp>
      <p:grpSp>
        <p:nvGrpSpPr>
          <p:cNvPr id="41" name="Group 40">
            <a:extLst>
              <a:ext uri="{FF2B5EF4-FFF2-40B4-BE49-F238E27FC236}">
                <a16:creationId xmlns:a16="http://schemas.microsoft.com/office/drawing/2014/main" id="{88ACE8E1-0EE6-1E4F-8B3D-8034F94B85B3}"/>
              </a:ext>
              <a:ext uri="{C183D7F6-B498-43B3-948B-1728B52AA6E4}">
                <adec:decorative xmlns:adec="http://schemas.microsoft.com/office/drawing/2017/decorative" val="1"/>
              </a:ext>
            </a:extLst>
          </p:cNvPr>
          <p:cNvGrpSpPr/>
          <p:nvPr/>
        </p:nvGrpSpPr>
        <p:grpSpPr>
          <a:xfrm>
            <a:off x="2241012" y="2137703"/>
            <a:ext cx="771896" cy="3642581"/>
            <a:chOff x="2241012" y="2137703"/>
            <a:chExt cx="771896" cy="3642581"/>
          </a:xfrm>
        </p:grpSpPr>
        <p:sp>
          <p:nvSpPr>
            <p:cNvPr id="9" name="Oval 8">
              <a:extLst>
                <a:ext uri="{FF2B5EF4-FFF2-40B4-BE49-F238E27FC236}">
                  <a16:creationId xmlns:a16="http://schemas.microsoft.com/office/drawing/2014/main" id="{6CC4CA85-1134-B62F-83CC-DCAE853055A0}"/>
                </a:ext>
                <a:ext uri="{C183D7F6-B498-43B3-948B-1728B52AA6E4}">
                  <adec:decorative xmlns:adec="http://schemas.microsoft.com/office/drawing/2017/decorative" val="1"/>
                </a:ext>
              </a:extLst>
            </p:cNvPr>
            <p:cNvSpPr/>
            <p:nvPr/>
          </p:nvSpPr>
          <p:spPr>
            <a:xfrm>
              <a:off x="2261617" y="2152622"/>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81757ED6-DA89-AD22-4530-F9CB9FDEC79B}"/>
                </a:ext>
                <a:ext uri="{C183D7F6-B498-43B3-948B-1728B52AA6E4}">
                  <adec:decorative xmlns:adec="http://schemas.microsoft.com/office/drawing/2017/decorative" val="1"/>
                </a:ext>
              </a:extLst>
            </p:cNvPr>
            <p:cNvSpPr/>
            <p:nvPr/>
          </p:nvSpPr>
          <p:spPr>
            <a:xfrm>
              <a:off x="2261617" y="3111498"/>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26" name="Oval 25">
              <a:extLst>
                <a:ext uri="{FF2B5EF4-FFF2-40B4-BE49-F238E27FC236}">
                  <a16:creationId xmlns:a16="http://schemas.microsoft.com/office/drawing/2014/main" id="{3DAE12A5-D224-8C5C-5E04-696D15290082}"/>
                </a:ext>
                <a:ext uri="{C183D7F6-B498-43B3-948B-1728B52AA6E4}">
                  <adec:decorative xmlns:adec="http://schemas.microsoft.com/office/drawing/2017/decorative" val="1"/>
                </a:ext>
              </a:extLst>
            </p:cNvPr>
            <p:cNvSpPr/>
            <p:nvPr/>
          </p:nvSpPr>
          <p:spPr>
            <a:xfrm>
              <a:off x="2261617" y="4070375"/>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0" name="Oval 29">
              <a:extLst>
                <a:ext uri="{FF2B5EF4-FFF2-40B4-BE49-F238E27FC236}">
                  <a16:creationId xmlns:a16="http://schemas.microsoft.com/office/drawing/2014/main" id="{E2551771-9622-2034-D5D5-1173FD95E3B5}"/>
                </a:ext>
                <a:ext uri="{C183D7F6-B498-43B3-948B-1728B52AA6E4}">
                  <adec:decorative xmlns:adec="http://schemas.microsoft.com/office/drawing/2017/decorative" val="1"/>
                </a:ext>
              </a:extLst>
            </p:cNvPr>
            <p:cNvSpPr/>
            <p:nvPr/>
          </p:nvSpPr>
          <p:spPr>
            <a:xfrm>
              <a:off x="2261617" y="5029251"/>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3" name="Oval 12">
              <a:extLst>
                <a:ext uri="{FF2B5EF4-FFF2-40B4-BE49-F238E27FC236}">
                  <a16:creationId xmlns:a16="http://schemas.microsoft.com/office/drawing/2014/main" id="{E71F51ED-AEA3-CBA6-9560-8E463AF1F7C7}"/>
                </a:ext>
                <a:ext uri="{C183D7F6-B498-43B3-948B-1728B52AA6E4}">
                  <adec:decorative xmlns:adec="http://schemas.microsoft.com/office/drawing/2017/decorative" val="1"/>
                </a:ext>
              </a:extLst>
            </p:cNvPr>
            <p:cNvSpPr/>
            <p:nvPr/>
          </p:nvSpPr>
          <p:spPr>
            <a:xfrm>
              <a:off x="2241012" y="2137703"/>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62FE705A-9CD9-153A-6885-5780B2F71DCF}"/>
                </a:ext>
                <a:ext uri="{C183D7F6-B498-43B3-948B-1728B52AA6E4}">
                  <adec:decorative xmlns:adec="http://schemas.microsoft.com/office/drawing/2017/decorative" val="1"/>
                </a:ext>
              </a:extLst>
            </p:cNvPr>
            <p:cNvSpPr/>
            <p:nvPr/>
          </p:nvSpPr>
          <p:spPr>
            <a:xfrm>
              <a:off x="2241012" y="3074121"/>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FF93118D-9FF1-47FE-8FFA-EE68AA875861}"/>
                </a:ext>
                <a:ext uri="{C183D7F6-B498-43B3-948B-1728B52AA6E4}">
                  <adec:decorative xmlns:adec="http://schemas.microsoft.com/office/drawing/2017/decorative" val="1"/>
                </a:ext>
              </a:extLst>
            </p:cNvPr>
            <p:cNvSpPr/>
            <p:nvPr/>
          </p:nvSpPr>
          <p:spPr>
            <a:xfrm>
              <a:off x="2241012" y="4035573"/>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B3F5C8D-5BC7-EDC3-469A-9CA09D355030}"/>
                </a:ext>
                <a:ext uri="{C183D7F6-B498-43B3-948B-1728B52AA6E4}">
                  <adec:decorative xmlns:adec="http://schemas.microsoft.com/office/drawing/2017/decorative" val="1"/>
                </a:ext>
              </a:extLst>
            </p:cNvPr>
            <p:cNvSpPr/>
            <p:nvPr/>
          </p:nvSpPr>
          <p:spPr>
            <a:xfrm>
              <a:off x="2241012" y="5010483"/>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7A8ECFCD-E45B-4B3A-E41D-3D4B294571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82906" y="2292374"/>
              <a:ext cx="488107" cy="488107"/>
            </a:xfrm>
            <a:prstGeom prst="rect">
              <a:avLst/>
            </a:prstGeom>
          </p:spPr>
        </p:pic>
        <p:pic>
          <p:nvPicPr>
            <p:cNvPr id="22" name="Picture 21">
              <a:extLst>
                <a:ext uri="{FF2B5EF4-FFF2-40B4-BE49-F238E27FC236}">
                  <a16:creationId xmlns:a16="http://schemas.microsoft.com/office/drawing/2014/main" id="{2E0B1DF2-AE90-6684-E644-A9A68BAFA6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82905" y="3192665"/>
              <a:ext cx="488107" cy="488107"/>
            </a:xfrm>
            <a:prstGeom prst="rect">
              <a:avLst/>
            </a:prstGeom>
          </p:spPr>
        </p:pic>
        <p:pic>
          <p:nvPicPr>
            <p:cNvPr id="23" name="Picture 22">
              <a:extLst>
                <a:ext uri="{FF2B5EF4-FFF2-40B4-BE49-F238E27FC236}">
                  <a16:creationId xmlns:a16="http://schemas.microsoft.com/office/drawing/2014/main" id="{2E655696-E959-9932-4538-9AE9ADC6EF8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82905" y="4157751"/>
              <a:ext cx="488107" cy="488107"/>
            </a:xfrm>
            <a:prstGeom prst="rect">
              <a:avLst/>
            </a:prstGeom>
          </p:spPr>
        </p:pic>
        <p:pic>
          <p:nvPicPr>
            <p:cNvPr id="7" name="Picture 6">
              <a:extLst>
                <a:ext uri="{FF2B5EF4-FFF2-40B4-BE49-F238E27FC236}">
                  <a16:creationId xmlns:a16="http://schemas.microsoft.com/office/drawing/2014/main" id="{E4527557-37D3-A737-27E0-98B728C1BCAB}"/>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383273" y="5154326"/>
              <a:ext cx="488107" cy="488107"/>
            </a:xfrm>
            <a:prstGeom prst="rect">
              <a:avLst/>
            </a:prstGeom>
          </p:spPr>
        </p:pic>
      </p:grpSp>
      <p:grpSp>
        <p:nvGrpSpPr>
          <p:cNvPr id="40" name="Group 39">
            <a:extLst>
              <a:ext uri="{FF2B5EF4-FFF2-40B4-BE49-F238E27FC236}">
                <a16:creationId xmlns:a16="http://schemas.microsoft.com/office/drawing/2014/main" id="{1C3153AB-809C-3483-54F0-5AEF0EAA8A8C}"/>
              </a:ext>
              <a:ext uri="{C183D7F6-B498-43B3-948B-1728B52AA6E4}">
                <adec:decorative xmlns:adec="http://schemas.microsoft.com/office/drawing/2017/decorative" val="1"/>
              </a:ext>
            </a:extLst>
          </p:cNvPr>
          <p:cNvGrpSpPr/>
          <p:nvPr/>
        </p:nvGrpSpPr>
        <p:grpSpPr>
          <a:xfrm>
            <a:off x="7004561" y="2151528"/>
            <a:ext cx="771896" cy="3642581"/>
            <a:chOff x="7004561" y="2151528"/>
            <a:chExt cx="771896" cy="3642581"/>
          </a:xfrm>
        </p:grpSpPr>
        <p:sp>
          <p:nvSpPr>
            <p:cNvPr id="33" name="Oval 32">
              <a:extLst>
                <a:ext uri="{FF2B5EF4-FFF2-40B4-BE49-F238E27FC236}">
                  <a16:creationId xmlns:a16="http://schemas.microsoft.com/office/drawing/2014/main" id="{65D4C88B-27E4-A2D3-3FC8-51578D1589B6}"/>
                </a:ext>
                <a:ext uri="{C183D7F6-B498-43B3-948B-1728B52AA6E4}">
                  <adec:decorative xmlns:adec="http://schemas.microsoft.com/office/drawing/2017/decorative" val="1"/>
                </a:ext>
              </a:extLst>
            </p:cNvPr>
            <p:cNvSpPr/>
            <p:nvPr/>
          </p:nvSpPr>
          <p:spPr>
            <a:xfrm>
              <a:off x="7029552" y="2152621"/>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5" name="Oval 34">
              <a:extLst>
                <a:ext uri="{FF2B5EF4-FFF2-40B4-BE49-F238E27FC236}">
                  <a16:creationId xmlns:a16="http://schemas.microsoft.com/office/drawing/2014/main" id="{9BEE6491-064D-DE3D-51F4-D1FFAF9EC2DD}"/>
                </a:ext>
                <a:ext uri="{C183D7F6-B498-43B3-948B-1728B52AA6E4}">
                  <adec:decorative xmlns:adec="http://schemas.microsoft.com/office/drawing/2017/decorative" val="1"/>
                </a:ext>
              </a:extLst>
            </p:cNvPr>
            <p:cNvSpPr/>
            <p:nvPr/>
          </p:nvSpPr>
          <p:spPr>
            <a:xfrm>
              <a:off x="7029552" y="3111497"/>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7" name="Oval 36">
              <a:extLst>
                <a:ext uri="{FF2B5EF4-FFF2-40B4-BE49-F238E27FC236}">
                  <a16:creationId xmlns:a16="http://schemas.microsoft.com/office/drawing/2014/main" id="{BBDFD1F1-A7A0-BDA2-5028-002C1F992FCB}"/>
                </a:ext>
                <a:ext uri="{C183D7F6-B498-43B3-948B-1728B52AA6E4}">
                  <adec:decorative xmlns:adec="http://schemas.microsoft.com/office/drawing/2017/decorative" val="1"/>
                </a:ext>
              </a:extLst>
            </p:cNvPr>
            <p:cNvSpPr/>
            <p:nvPr/>
          </p:nvSpPr>
          <p:spPr>
            <a:xfrm>
              <a:off x="7029552" y="4070374"/>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39" name="Oval 38">
              <a:extLst>
                <a:ext uri="{FF2B5EF4-FFF2-40B4-BE49-F238E27FC236}">
                  <a16:creationId xmlns:a16="http://schemas.microsoft.com/office/drawing/2014/main" id="{1CE3F0D4-F7FA-321F-5F61-3CA7B56DCAD3}"/>
                </a:ext>
                <a:ext uri="{C183D7F6-B498-43B3-948B-1728B52AA6E4}">
                  <adec:decorative xmlns:adec="http://schemas.microsoft.com/office/drawing/2017/decorative" val="1"/>
                </a:ext>
              </a:extLst>
            </p:cNvPr>
            <p:cNvSpPr/>
            <p:nvPr/>
          </p:nvSpPr>
          <p:spPr>
            <a:xfrm>
              <a:off x="7029552" y="5029250"/>
              <a:ext cx="738445" cy="738445"/>
            </a:xfrm>
            <a:prstGeom prst="ellipse">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dirty="0"/>
            </a:p>
          </p:txBody>
        </p:sp>
        <p:sp>
          <p:nvSpPr>
            <p:cNvPr id="12" name="Oval 11">
              <a:extLst>
                <a:ext uri="{FF2B5EF4-FFF2-40B4-BE49-F238E27FC236}">
                  <a16:creationId xmlns:a16="http://schemas.microsoft.com/office/drawing/2014/main" id="{39195C26-23C5-0388-B9BD-143D7D7207A4}"/>
                </a:ext>
                <a:ext uri="{C183D7F6-B498-43B3-948B-1728B52AA6E4}">
                  <adec:decorative xmlns:adec="http://schemas.microsoft.com/office/drawing/2017/decorative" val="1"/>
                </a:ext>
              </a:extLst>
            </p:cNvPr>
            <p:cNvSpPr/>
            <p:nvPr/>
          </p:nvSpPr>
          <p:spPr>
            <a:xfrm>
              <a:off x="7004561" y="2151528"/>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50994EAB-BE34-9922-FE25-DCDAE5A98C02}"/>
                </a:ext>
                <a:ext uri="{C183D7F6-B498-43B3-948B-1728B52AA6E4}">
                  <adec:decorative xmlns:adec="http://schemas.microsoft.com/office/drawing/2017/decorative" val="1"/>
                </a:ext>
              </a:extLst>
            </p:cNvPr>
            <p:cNvSpPr/>
            <p:nvPr/>
          </p:nvSpPr>
          <p:spPr>
            <a:xfrm>
              <a:off x="7004561" y="3087946"/>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C587F33A-D45F-4D75-68B3-809C43693130}"/>
                </a:ext>
                <a:ext uri="{C183D7F6-B498-43B3-948B-1728B52AA6E4}">
                  <adec:decorative xmlns:adec="http://schemas.microsoft.com/office/drawing/2017/decorative" val="1"/>
                </a:ext>
              </a:extLst>
            </p:cNvPr>
            <p:cNvSpPr/>
            <p:nvPr/>
          </p:nvSpPr>
          <p:spPr>
            <a:xfrm>
              <a:off x="7004561" y="4049398"/>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19D6956E-E0AD-11CD-2F00-72454AA1027C}"/>
                </a:ext>
                <a:ext uri="{C183D7F6-B498-43B3-948B-1728B52AA6E4}">
                  <adec:decorative xmlns:adec="http://schemas.microsoft.com/office/drawing/2017/decorative" val="1"/>
                </a:ext>
              </a:extLst>
            </p:cNvPr>
            <p:cNvSpPr/>
            <p:nvPr/>
          </p:nvSpPr>
          <p:spPr>
            <a:xfrm>
              <a:off x="7004561" y="5024308"/>
              <a:ext cx="771896" cy="76980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E04DD7DE-E9D5-5B3E-95A0-F3692CB1BB95}"/>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46454" y="4189593"/>
              <a:ext cx="488107" cy="488107"/>
            </a:xfrm>
            <a:prstGeom prst="rect">
              <a:avLst/>
            </a:prstGeom>
          </p:spPr>
        </p:pic>
        <p:pic>
          <p:nvPicPr>
            <p:cNvPr id="28" name="Picture 27">
              <a:extLst>
                <a:ext uri="{FF2B5EF4-FFF2-40B4-BE49-F238E27FC236}">
                  <a16:creationId xmlns:a16="http://schemas.microsoft.com/office/drawing/2014/main" id="{07666261-2BA8-4CD6-7EB3-CEAFF3483B3B}"/>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146453" y="5221192"/>
              <a:ext cx="488108" cy="488108"/>
            </a:xfrm>
            <a:prstGeom prst="rect">
              <a:avLst/>
            </a:prstGeom>
          </p:spPr>
        </p:pic>
        <p:pic>
          <p:nvPicPr>
            <p:cNvPr id="4" name="Picture 3">
              <a:extLst>
                <a:ext uri="{FF2B5EF4-FFF2-40B4-BE49-F238E27FC236}">
                  <a16:creationId xmlns:a16="http://schemas.microsoft.com/office/drawing/2014/main" id="{2A771B9F-D9A4-73BA-CA8C-F5F12D57FF4C}"/>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46454" y="3211916"/>
              <a:ext cx="488107" cy="488107"/>
            </a:xfrm>
            <a:prstGeom prst="rect">
              <a:avLst/>
            </a:prstGeom>
          </p:spPr>
        </p:pic>
        <p:pic>
          <p:nvPicPr>
            <p:cNvPr id="5" name="Picture 4">
              <a:extLst>
                <a:ext uri="{FF2B5EF4-FFF2-40B4-BE49-F238E27FC236}">
                  <a16:creationId xmlns:a16="http://schemas.microsoft.com/office/drawing/2014/main" id="{D2ACFD4A-1834-20F8-B840-AA6651F999C2}"/>
                </a:ex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146453" y="2283043"/>
              <a:ext cx="488107" cy="488107"/>
            </a:xfrm>
            <a:prstGeom prst="rect">
              <a:avLst/>
            </a:prstGeom>
          </p:spPr>
        </p:pic>
      </p:grpSp>
      <p:pic>
        <p:nvPicPr>
          <p:cNvPr id="3" name="Picture 2">
            <a:extLst>
              <a:ext uri="{FF2B5EF4-FFF2-40B4-BE49-F238E27FC236}">
                <a16:creationId xmlns:a16="http://schemas.microsoft.com/office/drawing/2014/main" id="{0F000F0F-66DF-63FC-3FA5-00CF5CC2A2EF}"/>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33127" y="5465246"/>
            <a:ext cx="2759697" cy="984454"/>
          </a:xfrm>
          <a:prstGeom prst="rect">
            <a:avLst/>
          </a:prstGeom>
        </p:spPr>
      </p:pic>
    </p:spTree>
    <p:extLst>
      <p:ext uri="{BB962C8B-B14F-4D97-AF65-F5344CB8AC3E}">
        <p14:creationId xmlns:p14="http://schemas.microsoft.com/office/powerpoint/2010/main" val="4066845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97C6800-1C35-42E7-0895-AFB384FB916D}"/>
              </a:ext>
            </a:extLst>
          </p:cNvPr>
          <p:cNvSpPr>
            <a:spLocks noGrp="1"/>
          </p:cNvSpPr>
          <p:nvPr>
            <p:ph type="title" idx="4294967295"/>
          </p:nvPr>
        </p:nvSpPr>
        <p:spPr>
          <a:xfrm>
            <a:off x="-1" y="0"/>
            <a:ext cx="12192001" cy="1009403"/>
          </a:xfrm>
          <a:prstGeom prst="rect">
            <a:avLst/>
          </a:prstGeom>
          <a:solidFill>
            <a:srgbClr val="1E3061"/>
          </a:solidFill>
          <a:ln w="12700" cap="flat" cmpd="sng" algn="ctr">
            <a:noFill/>
            <a:prstDash val="solid"/>
            <a:miter lim="800000"/>
          </a:ln>
          <a:effectLst/>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eorgia" panose="02040502050405020303" pitchFamily="18" charset="0"/>
                <a:ea typeface="+mn-ea"/>
                <a:cs typeface="+mn-cs"/>
              </a:rPr>
              <a:t>Framework for the MCO Role in Supporting the DCW</a:t>
            </a:r>
          </a:p>
        </p:txBody>
      </p:sp>
      <p:pic>
        <p:nvPicPr>
          <p:cNvPr id="7" name="Picture 6" descr="Framework illustration: the base of the image has three supports of INFORMAL CAREGIVERS, TECHNOLOGY, and FLEXIBLE FUNDING MODELS. Above the base are 5 pillars with supporting subjects . The first pillar is RECRUITMENT: Pipeline Development, and Equity and Diversification of Workforce. The second Pillar is; RETENTION&#10;Financing (e.g., rate reform, VBP), Wages and Benefits, Training and Mentoring, Career Pathways and Professional Development, and Integration of DCW into Care Team. The third pillar is: DATA COLLECTION, MONITORING, AND EVALUATION; Occupation Classification, Data Reporting, and Quality Measurement. The fourth pillar is: WORKFORCE ALTERNATIVES; Technology Strategies &amp; Solutions and Enhanced Service Coordination and Person-Centered Planning. And the 5th pillar is: ELEVATING THE SOCIAL VALUE OF THE DCW'S IMPACT; Public Awareness Campaign and Advisory Groups and Leadership Opportunities">
            <a:extLst>
              <a:ext uri="{FF2B5EF4-FFF2-40B4-BE49-F238E27FC236}">
                <a16:creationId xmlns:a16="http://schemas.microsoft.com/office/drawing/2014/main" id="{6DBE62AC-0CDB-A36C-AD12-9A4ADE98DACB}"/>
              </a:ext>
            </a:extLst>
          </p:cNvPr>
          <p:cNvPicPr>
            <a:picLocks noChangeAspect="1"/>
          </p:cNvPicPr>
          <p:nvPr/>
        </p:nvPicPr>
        <p:blipFill>
          <a:blip r:embed="rId3"/>
          <a:stretch>
            <a:fillRect/>
          </a:stretch>
        </p:blipFill>
        <p:spPr>
          <a:xfrm>
            <a:off x="1402242" y="1009403"/>
            <a:ext cx="9839797" cy="5505165"/>
          </a:xfrm>
          <a:prstGeom prst="rect">
            <a:avLst/>
          </a:prstGeom>
        </p:spPr>
      </p:pic>
      <p:pic>
        <p:nvPicPr>
          <p:cNvPr id="11" name="Picture 10">
            <a:extLst>
              <a:ext uri="{FF2B5EF4-FFF2-40B4-BE49-F238E27FC236}">
                <a16:creationId xmlns:a16="http://schemas.microsoft.com/office/drawing/2014/main" id="{0A4E4018-9E95-FE8A-9397-C4819935D40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27843" y="5960701"/>
            <a:ext cx="1862214" cy="739713"/>
          </a:xfrm>
          <a:prstGeom prst="rect">
            <a:avLst/>
          </a:prstGeom>
        </p:spPr>
      </p:pic>
    </p:spTree>
    <p:extLst>
      <p:ext uri="{BB962C8B-B14F-4D97-AF65-F5344CB8AC3E}">
        <p14:creationId xmlns:p14="http://schemas.microsoft.com/office/powerpoint/2010/main" val="15933467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07FC3-8C64-31F9-DB0E-B4CF499AF24B}"/>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EE33BF1-8BA5-0206-72E6-20386F187D7F}"/>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38386" cy="6858000"/>
          </a:xfrm>
          <a:prstGeom prst="rect">
            <a:avLst/>
          </a:prstGeom>
        </p:spPr>
      </p:pic>
      <p:pic>
        <p:nvPicPr>
          <p:cNvPr id="5" name="Picture 4">
            <a:extLst>
              <a:ext uri="{FF2B5EF4-FFF2-40B4-BE49-F238E27FC236}">
                <a16:creationId xmlns:a16="http://schemas.microsoft.com/office/drawing/2014/main" id="{BEA1071A-41A4-F04E-1BC7-43A4224B71A8}"/>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6812" y="309985"/>
            <a:ext cx="623887" cy="623887"/>
          </a:xfrm>
          <a:prstGeom prst="rect">
            <a:avLst/>
          </a:prstGeom>
        </p:spPr>
      </p:pic>
      <p:sp>
        <p:nvSpPr>
          <p:cNvPr id="24" name="Title 1">
            <a:extLst>
              <a:ext uri="{FF2B5EF4-FFF2-40B4-BE49-F238E27FC236}">
                <a16:creationId xmlns:a16="http://schemas.microsoft.com/office/drawing/2014/main" id="{04EF7604-3AA6-7968-6BA3-88EE99CA1D76}"/>
              </a:ext>
            </a:extLst>
          </p:cNvPr>
          <p:cNvSpPr txBox="1">
            <a:spLocks noGrp="1"/>
          </p:cNvSpPr>
          <p:nvPr>
            <p:ph type="title" idx="4294967295"/>
          </p:nvPr>
        </p:nvSpPr>
        <p:spPr>
          <a:xfrm>
            <a:off x="2120498" y="309986"/>
            <a:ext cx="9576202"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856AD"/>
                </a:solidFill>
                <a:effectLst/>
                <a:uLnTx/>
                <a:uFillTx/>
                <a:latin typeface="Georgia" panose="02040502050405020303" pitchFamily="18" charset="0"/>
                <a:ea typeface="+mj-ea"/>
                <a:cs typeface="+mj-cs"/>
              </a:rPr>
              <a:t>Data Collection, Monitoring, and Evaluation</a:t>
            </a:r>
          </a:p>
        </p:txBody>
      </p:sp>
      <p:sp>
        <p:nvSpPr>
          <p:cNvPr id="10" name="Rectangle 9">
            <a:extLst>
              <a:ext uri="{FF2B5EF4-FFF2-40B4-BE49-F238E27FC236}">
                <a16:creationId xmlns:a16="http://schemas.microsoft.com/office/drawing/2014/main" id="{4E8A9632-D135-C14D-F487-5D0FFC04757D}"/>
              </a:ext>
              <a:ext uri="{C183D7F6-B498-43B3-948B-1728B52AA6E4}">
                <adec:decorative xmlns:adec="http://schemas.microsoft.com/office/drawing/2017/decorative" val="1"/>
              </a:ext>
            </a:extLst>
          </p:cNvPr>
          <p:cNvSpPr/>
          <p:nvPr/>
        </p:nvSpPr>
        <p:spPr>
          <a:xfrm>
            <a:off x="1742193" y="1071022"/>
            <a:ext cx="3862615" cy="3100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30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8" name="Rectangle 7">
            <a:extLst>
              <a:ext uri="{FF2B5EF4-FFF2-40B4-BE49-F238E27FC236}">
                <a16:creationId xmlns:a16="http://schemas.microsoft.com/office/drawing/2014/main" id="{9B99D514-ED0A-A4A6-AB3E-E07BC92E7294}"/>
              </a:ext>
              <a:ext uri="{C183D7F6-B498-43B3-948B-1728B52AA6E4}">
                <adec:decorative xmlns:adec="http://schemas.microsoft.com/office/drawing/2017/decorative" val="1"/>
              </a:ext>
            </a:extLst>
          </p:cNvPr>
          <p:cNvSpPr/>
          <p:nvPr/>
        </p:nvSpPr>
        <p:spPr>
          <a:xfrm>
            <a:off x="1536849" y="1208092"/>
            <a:ext cx="10487183" cy="1759607"/>
          </a:xfrm>
          <a:prstGeom prst="rect">
            <a:avLst/>
          </a:prstGeom>
          <a:noFill/>
          <a:ln>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tIns="274320" rtlCol="0" anchor="t"/>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285750" marR="0" lvl="0" indent="-285750" algn="l" defTabSz="914400" rtl="0" eaLnBrk="1" fontAlgn="auto" latinLnBrk="0" hangingPunct="1">
              <a:lnSpc>
                <a:spcPts val="208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endParaRPr>
          </a:p>
        </p:txBody>
      </p:sp>
      <p:sp>
        <p:nvSpPr>
          <p:cNvPr id="15" name="TextBox 14">
            <a:extLst>
              <a:ext uri="{FF2B5EF4-FFF2-40B4-BE49-F238E27FC236}">
                <a16:creationId xmlns:a16="http://schemas.microsoft.com/office/drawing/2014/main" id="{F150CC7F-82F6-14CF-2134-C29CC964738A}"/>
              </a:ext>
            </a:extLst>
          </p:cNvPr>
          <p:cNvSpPr txBox="1"/>
          <p:nvPr/>
        </p:nvSpPr>
        <p:spPr>
          <a:xfrm>
            <a:off x="1954219" y="1034955"/>
            <a:ext cx="3535119"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Problem Statement</a:t>
            </a:r>
          </a:p>
        </p:txBody>
      </p:sp>
      <p:sp>
        <p:nvSpPr>
          <p:cNvPr id="16" name="TextBox 15">
            <a:extLst>
              <a:ext uri="{FF2B5EF4-FFF2-40B4-BE49-F238E27FC236}">
                <a16:creationId xmlns:a16="http://schemas.microsoft.com/office/drawing/2014/main" id="{82752B3C-27D0-2A71-4E39-A002E715D40B}"/>
              </a:ext>
            </a:extLst>
          </p:cNvPr>
          <p:cNvSpPr txBox="1"/>
          <p:nvPr/>
        </p:nvSpPr>
        <p:spPr>
          <a:xfrm>
            <a:off x="1536849" y="1336732"/>
            <a:ext cx="10159851" cy="1704375"/>
          </a:xfrm>
          <a:prstGeom prst="rect">
            <a:avLst/>
          </a:prstGeom>
          <a:noFill/>
        </p:spPr>
        <p:txBody>
          <a:bodyPr wrap="square" rtlCol="0">
            <a:spAutoFit/>
          </a:bodyPr>
          <a:lstStyle/>
          <a:p>
            <a:pPr marL="285750" lvl="0" indent="-285750">
              <a:lnSpc>
                <a:spcPts val="2080"/>
              </a:lnSpc>
              <a:buFont typeface="Arial" panose="020B0604020202020204" pitchFamily="34" charset="0"/>
              <a:buChar char="•"/>
              <a:defRPr/>
            </a:pPr>
            <a:r>
              <a:rPr lang="en-US" sz="1400" dirty="0">
                <a:solidFill>
                  <a:prstClr val="black"/>
                </a:solidFill>
                <a:latin typeface="Georgia" panose="02040502050405020303" pitchFamily="18" charset="0"/>
              </a:rPr>
              <a:t>Fundamental system and data constraints – including insufficient data collection infrastructure to collect employer-level data, imprecise federal industry and occupational classification codes, and limited implementation of workforce quality measures – limit ability of MCOs and providers to collect, analyze, and report on workforce metrics</a:t>
            </a:r>
          </a:p>
          <a:p>
            <a:pPr marL="285750" lvl="0" indent="-285750">
              <a:lnSpc>
                <a:spcPts val="2080"/>
              </a:lnSpc>
              <a:buFont typeface="Arial" panose="020B0604020202020204" pitchFamily="34" charset="0"/>
              <a:buChar char="•"/>
              <a:defRPr/>
            </a:pPr>
            <a:r>
              <a:rPr lang="en-US" sz="1400" dirty="0">
                <a:solidFill>
                  <a:prstClr val="black"/>
                </a:solidFill>
                <a:latin typeface="Georgia" panose="02040502050405020303" pitchFamily="18" charset="0"/>
              </a:rPr>
              <a:t>Better data collection infrastructure is needed to track financial data and bolster efforts to advocate for living wages for DCWs</a:t>
            </a:r>
          </a:p>
          <a:p>
            <a:pPr marL="285750" lvl="0" indent="-285750">
              <a:lnSpc>
                <a:spcPts val="2080"/>
              </a:lnSpc>
              <a:buFont typeface="Arial" panose="020B0604020202020204" pitchFamily="34" charset="0"/>
              <a:buChar char="•"/>
              <a:defRPr/>
            </a:pPr>
            <a:r>
              <a:rPr lang="en-US" sz="1400" dirty="0">
                <a:solidFill>
                  <a:prstClr val="black"/>
                </a:solidFill>
                <a:latin typeface="Georgia" panose="02040502050405020303" pitchFamily="18" charset="0"/>
              </a:rPr>
              <a:t>Limited data on DCWs’ SDOH hinders analysis of how these factors impact workers’ ability to participate in the profession</a:t>
            </a:r>
            <a:endParaRPr lang="en-US" dirty="0"/>
          </a:p>
        </p:txBody>
      </p:sp>
      <p:sp>
        <p:nvSpPr>
          <p:cNvPr id="9" name="TextBox 8">
            <a:extLst>
              <a:ext uri="{FF2B5EF4-FFF2-40B4-BE49-F238E27FC236}">
                <a16:creationId xmlns:a16="http://schemas.microsoft.com/office/drawing/2014/main" id="{12B57BBA-7549-86E5-85ED-37C579572B06}"/>
              </a:ext>
            </a:extLst>
          </p:cNvPr>
          <p:cNvSpPr txBox="1"/>
          <p:nvPr/>
        </p:nvSpPr>
        <p:spPr>
          <a:xfrm>
            <a:off x="1905845" y="3223607"/>
            <a:ext cx="609971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MCO Call to Action:</a:t>
            </a:r>
          </a:p>
        </p:txBody>
      </p:sp>
      <p:pic>
        <p:nvPicPr>
          <p:cNvPr id="22" name="Picture 21">
            <a:extLst>
              <a:ext uri="{FF2B5EF4-FFF2-40B4-BE49-F238E27FC236}">
                <a16:creationId xmlns:a16="http://schemas.microsoft.com/office/drawing/2014/main" id="{6EF9E4F4-9C55-232B-B7B8-0FA2CFED831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36849" y="3208386"/>
            <a:ext cx="368996" cy="368996"/>
          </a:xfrm>
          <a:prstGeom prst="rect">
            <a:avLst/>
          </a:prstGeom>
        </p:spPr>
      </p:pic>
      <p:sp>
        <p:nvSpPr>
          <p:cNvPr id="17" name="Content Placeholder 2">
            <a:extLst>
              <a:ext uri="{FF2B5EF4-FFF2-40B4-BE49-F238E27FC236}">
                <a16:creationId xmlns:a16="http://schemas.microsoft.com/office/drawing/2014/main" id="{4394C786-93C8-4673-D23D-36CDA94A1F37}"/>
              </a:ext>
            </a:extLst>
          </p:cNvPr>
          <p:cNvSpPr txBox="1">
            <a:spLocks/>
          </p:cNvSpPr>
          <p:nvPr/>
        </p:nvSpPr>
        <p:spPr>
          <a:xfrm>
            <a:off x="2933648" y="3751918"/>
            <a:ext cx="3345368" cy="101714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Leverage existing data sources (e.g., EVV, provider and beneficiary reports) to collect </a:t>
            </a:r>
            <a:r>
              <a:rPr kumimoji="0" lang="en-US" sz="13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data on workforce capacity</a:t>
            </a: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 and identify gaps and trends</a:t>
            </a:r>
          </a:p>
        </p:txBody>
      </p:sp>
      <p:sp>
        <p:nvSpPr>
          <p:cNvPr id="11" name="Content Placeholder 2">
            <a:extLst>
              <a:ext uri="{FF2B5EF4-FFF2-40B4-BE49-F238E27FC236}">
                <a16:creationId xmlns:a16="http://schemas.microsoft.com/office/drawing/2014/main" id="{8870E10B-80B9-520B-2E76-CA269EFCF7FD}"/>
              </a:ext>
            </a:extLst>
          </p:cNvPr>
          <p:cNvSpPr txBox="1">
            <a:spLocks/>
          </p:cNvSpPr>
          <p:nvPr/>
        </p:nvSpPr>
        <p:spPr>
          <a:xfrm>
            <a:off x="6504556" y="3751918"/>
            <a:ext cx="3345368" cy="101714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Help advise on inputs for </a:t>
            </a:r>
            <a:r>
              <a:rPr kumimoji="0" lang="en-US" sz="13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cost studies</a:t>
            </a:r>
            <a:endPar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p:txBody>
      </p:sp>
      <p:sp>
        <p:nvSpPr>
          <p:cNvPr id="12" name="Content Placeholder 2">
            <a:extLst>
              <a:ext uri="{FF2B5EF4-FFF2-40B4-BE49-F238E27FC236}">
                <a16:creationId xmlns:a16="http://schemas.microsoft.com/office/drawing/2014/main" id="{97E6D8B7-4A72-BB7B-C852-2C8909785A2C}"/>
              </a:ext>
            </a:extLst>
          </p:cNvPr>
          <p:cNvSpPr txBox="1">
            <a:spLocks/>
          </p:cNvSpPr>
          <p:nvPr/>
        </p:nvSpPr>
        <p:spPr>
          <a:xfrm>
            <a:off x="2933648" y="5064983"/>
            <a:ext cx="3345368" cy="101714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Advocate for </a:t>
            </a:r>
            <a:r>
              <a:rPr kumimoji="0" lang="en-US" sz="13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federal occupational classification codes </a:t>
            </a: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that better reflect DCW core competencies, settings, and populations served</a:t>
            </a:r>
          </a:p>
        </p:txBody>
      </p:sp>
      <p:sp>
        <p:nvSpPr>
          <p:cNvPr id="13" name="Content Placeholder 2">
            <a:extLst>
              <a:ext uri="{FF2B5EF4-FFF2-40B4-BE49-F238E27FC236}">
                <a16:creationId xmlns:a16="http://schemas.microsoft.com/office/drawing/2014/main" id="{67F7B79F-C0C3-425A-1AC8-4CBA0CA1EA4E}"/>
              </a:ext>
            </a:extLst>
          </p:cNvPr>
          <p:cNvSpPr txBox="1">
            <a:spLocks/>
          </p:cNvSpPr>
          <p:nvPr/>
        </p:nvSpPr>
        <p:spPr>
          <a:xfrm>
            <a:off x="6504556" y="5061265"/>
            <a:ext cx="3345368" cy="101714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Help collect data on </a:t>
            </a:r>
            <a:r>
              <a:rPr kumimoji="0" lang="en-US" sz="13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self-directed workers and informal caregivers </a:t>
            </a:r>
            <a:r>
              <a:rPr kumimoji="0" lang="en-US" sz="13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supporting their members</a:t>
            </a:r>
            <a:endParaRPr kumimoji="0" lang="en-US" sz="13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p:txBody>
      </p:sp>
      <p:sp>
        <p:nvSpPr>
          <p:cNvPr id="3" name="Footer Placeholder 3">
            <a:extLst>
              <a:ext uri="{FF2B5EF4-FFF2-40B4-BE49-F238E27FC236}">
                <a16:creationId xmlns:a16="http://schemas.microsoft.com/office/drawing/2014/main" id="{9DBFAA58-6383-7B30-FF59-B345D551D4F0}"/>
              </a:ext>
              <a:ext uri="{C183D7F6-B498-43B3-948B-1728B52AA6E4}">
                <adec:decorative xmlns:adec="http://schemas.microsoft.com/office/drawing/2017/decorative" val="1"/>
              </a:ext>
            </a:extLst>
          </p:cNvPr>
          <p:cNvSpPr>
            <a:spLocks noGrp="1"/>
          </p:cNvSpPr>
          <p:nvPr>
            <p:ph type="ftr" sz="quarter" idx="11"/>
          </p:nvPr>
        </p:nvSpPr>
        <p:spPr>
          <a:xfrm>
            <a:off x="4557792"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rPr>
              <a:t>National MLTSS Health Plan Association</a:t>
            </a:r>
          </a:p>
        </p:txBody>
      </p:sp>
      <p:sp>
        <p:nvSpPr>
          <p:cNvPr id="23" name="Slide Number Placeholder 4">
            <a:extLst>
              <a:ext uri="{FF2B5EF4-FFF2-40B4-BE49-F238E27FC236}">
                <a16:creationId xmlns:a16="http://schemas.microsoft.com/office/drawing/2014/main" id="{6801DD8A-1206-5A77-F02F-937250252B63}"/>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30B054F-1825-4A48-9830-6747ECDFDA35}" type="slidenum">
              <a:rPr kumimoji="0" lang="en-US" sz="1200" b="0" i="0" u="none" strike="noStrike" kern="1200" cap="none" spc="0" normalizeH="0" baseline="0" noProof="0">
                <a:ln>
                  <a:noFill/>
                </a:ln>
                <a:solidFill>
                  <a:srgbClr val="606060"/>
                </a:solidFill>
                <a:effectLst/>
                <a:uLnTx/>
                <a:uFillTx/>
                <a:latin typeface="Georgia" panose="02040502050405020303"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endParaRPr>
          </a:p>
        </p:txBody>
      </p:sp>
      <p:pic>
        <p:nvPicPr>
          <p:cNvPr id="28" name="Picture 27">
            <a:extLst>
              <a:ext uri="{FF2B5EF4-FFF2-40B4-BE49-F238E27FC236}">
                <a16:creationId xmlns:a16="http://schemas.microsoft.com/office/drawing/2014/main" id="{9913A617-2F97-A785-818D-932574954765}"/>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87445" y="4559674"/>
            <a:ext cx="373793" cy="373793"/>
          </a:xfrm>
          <a:prstGeom prst="rect">
            <a:avLst/>
          </a:prstGeom>
        </p:spPr>
      </p:pic>
      <p:pic>
        <p:nvPicPr>
          <p:cNvPr id="29" name="Picture 28">
            <a:extLst>
              <a:ext uri="{FF2B5EF4-FFF2-40B4-BE49-F238E27FC236}">
                <a16:creationId xmlns:a16="http://schemas.microsoft.com/office/drawing/2014/main" id="{9302D6F6-FBEE-B66E-7D20-85992B8B2C7B}"/>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258352" y="4559674"/>
            <a:ext cx="373793" cy="373793"/>
          </a:xfrm>
          <a:prstGeom prst="rect">
            <a:avLst/>
          </a:prstGeom>
        </p:spPr>
      </p:pic>
      <p:pic>
        <p:nvPicPr>
          <p:cNvPr id="30" name="Picture 29">
            <a:extLst>
              <a:ext uri="{FF2B5EF4-FFF2-40B4-BE49-F238E27FC236}">
                <a16:creationId xmlns:a16="http://schemas.microsoft.com/office/drawing/2014/main" id="{0B45B751-07C4-C70F-F92C-DA0710E862B8}"/>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687445" y="5872430"/>
            <a:ext cx="380198" cy="380198"/>
          </a:xfrm>
          <a:prstGeom prst="rect">
            <a:avLst/>
          </a:prstGeom>
        </p:spPr>
      </p:pic>
      <p:pic>
        <p:nvPicPr>
          <p:cNvPr id="31" name="Picture 30">
            <a:extLst>
              <a:ext uri="{FF2B5EF4-FFF2-40B4-BE49-F238E27FC236}">
                <a16:creationId xmlns:a16="http://schemas.microsoft.com/office/drawing/2014/main" id="{F033D8E5-70AF-CFE2-25D6-442D81094806}"/>
              </a:ext>
              <a:ext uri="{C183D7F6-B498-43B3-948B-1728B52AA6E4}">
                <adec:decorative xmlns:adec="http://schemas.microsoft.com/office/drawing/2017/decorative" val="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258352" y="5872430"/>
            <a:ext cx="380198" cy="380198"/>
          </a:xfrm>
          <a:prstGeom prst="rect">
            <a:avLst/>
          </a:prstGeom>
        </p:spPr>
      </p:pic>
    </p:spTree>
    <p:extLst>
      <p:ext uri="{BB962C8B-B14F-4D97-AF65-F5344CB8AC3E}">
        <p14:creationId xmlns:p14="http://schemas.microsoft.com/office/powerpoint/2010/main" val="3256016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30D850-DD26-D6DD-0734-04D0A2557AFD}"/>
              </a:ext>
            </a:extLst>
          </p:cNvPr>
          <p:cNvSpPr txBox="1">
            <a:spLocks noGrp="1"/>
          </p:cNvSpPr>
          <p:nvPr>
            <p:ph type="title" idx="4294967295"/>
          </p:nvPr>
        </p:nvSpPr>
        <p:spPr>
          <a:xfrm>
            <a:off x="2120498" y="309986"/>
            <a:ext cx="9736222"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856AD"/>
                </a:solidFill>
                <a:effectLst/>
                <a:uLnTx/>
                <a:uFillTx/>
                <a:latin typeface="Georgia" panose="02040502050405020303" pitchFamily="18" charset="0"/>
                <a:ea typeface="+mj-ea"/>
                <a:cs typeface="+mj-cs"/>
              </a:rPr>
              <a:t>Data Collection, Monitoring, and Evaluation (2 of 3)</a:t>
            </a:r>
          </a:p>
        </p:txBody>
      </p:sp>
      <p:pic>
        <p:nvPicPr>
          <p:cNvPr id="17" name="Picture 16">
            <a:extLst>
              <a:ext uri="{FF2B5EF4-FFF2-40B4-BE49-F238E27FC236}">
                <a16:creationId xmlns:a16="http://schemas.microsoft.com/office/drawing/2014/main" id="{28864BA1-DCB7-35DF-F76B-EA659FDB50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38386" cy="6858000"/>
          </a:xfrm>
          <a:prstGeom prst="rect">
            <a:avLst/>
          </a:prstGeom>
        </p:spPr>
      </p:pic>
      <p:pic>
        <p:nvPicPr>
          <p:cNvPr id="2" name="Picture 1">
            <a:extLst>
              <a:ext uri="{FF2B5EF4-FFF2-40B4-BE49-F238E27FC236}">
                <a16:creationId xmlns:a16="http://schemas.microsoft.com/office/drawing/2014/main" id="{8CE5FA89-EB9D-10BD-B07E-2658088AEAA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6812" y="309985"/>
            <a:ext cx="623887" cy="623887"/>
          </a:xfrm>
          <a:prstGeom prst="rect">
            <a:avLst/>
          </a:prstGeom>
        </p:spPr>
      </p:pic>
      <p:sp>
        <p:nvSpPr>
          <p:cNvPr id="14" name="TextBox 13">
            <a:extLst>
              <a:ext uri="{FF2B5EF4-FFF2-40B4-BE49-F238E27FC236}">
                <a16:creationId xmlns:a16="http://schemas.microsoft.com/office/drawing/2014/main" id="{78E776A0-D439-E931-925A-61BD20383B29}"/>
              </a:ext>
            </a:extLst>
          </p:cNvPr>
          <p:cNvSpPr txBox="1"/>
          <p:nvPr/>
        </p:nvSpPr>
        <p:spPr>
          <a:xfrm>
            <a:off x="1371600" y="1342313"/>
            <a:ext cx="28140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MCO Recommendations</a:t>
            </a:r>
          </a:p>
        </p:txBody>
      </p:sp>
      <p:sp>
        <p:nvSpPr>
          <p:cNvPr id="5" name="Pentagon 4">
            <a:extLst>
              <a:ext uri="{FF2B5EF4-FFF2-40B4-BE49-F238E27FC236}">
                <a16:creationId xmlns:a16="http://schemas.microsoft.com/office/drawing/2014/main" id="{66B69ECB-2D19-2CA4-71FD-BC887CF4A97B}"/>
              </a:ext>
            </a:extLst>
          </p:cNvPr>
          <p:cNvSpPr/>
          <p:nvPr/>
        </p:nvSpPr>
        <p:spPr>
          <a:xfrm>
            <a:off x="1371600" y="1812472"/>
            <a:ext cx="3816330" cy="1867040"/>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Leverage existing data sources (e.g., EVV, provider/beneficiary reports) to collect </a:t>
            </a:r>
            <a:r>
              <a:rPr kumimoji="0" lang="en-US" sz="14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data on workforce capacity</a:t>
            </a:r>
            <a:r>
              <a:rPr kumimoji="0" lang="en-US" sz="14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 and identify gaps and trends</a:t>
            </a:r>
          </a:p>
        </p:txBody>
      </p:sp>
      <p:sp>
        <p:nvSpPr>
          <p:cNvPr id="15" name="TextBox 14">
            <a:extLst>
              <a:ext uri="{FF2B5EF4-FFF2-40B4-BE49-F238E27FC236}">
                <a16:creationId xmlns:a16="http://schemas.microsoft.com/office/drawing/2014/main" id="{A42C228C-8740-6477-8E20-378DD6C97D1B}"/>
              </a:ext>
            </a:extLst>
          </p:cNvPr>
          <p:cNvSpPr txBox="1"/>
          <p:nvPr/>
        </p:nvSpPr>
        <p:spPr>
          <a:xfrm>
            <a:off x="5521144" y="1342313"/>
            <a:ext cx="54516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State &amp; Federal Recommendations</a:t>
            </a:r>
          </a:p>
        </p:txBody>
      </p:sp>
      <p:sp>
        <p:nvSpPr>
          <p:cNvPr id="3" name="Content Placeholder 2">
            <a:extLst>
              <a:ext uri="{FF2B5EF4-FFF2-40B4-BE49-F238E27FC236}">
                <a16:creationId xmlns:a16="http://schemas.microsoft.com/office/drawing/2014/main" id="{ECC560E8-423F-6020-6517-0452E7B82240}"/>
              </a:ext>
            </a:extLst>
          </p:cNvPr>
          <p:cNvSpPr txBox="1">
            <a:spLocks/>
          </p:cNvSpPr>
          <p:nvPr/>
        </p:nvSpPr>
        <p:spPr>
          <a:xfrm>
            <a:off x="5521144" y="1812472"/>
            <a:ext cx="6134492" cy="1867040"/>
          </a:xfrm>
          <a:prstGeom prst="rect">
            <a:avLst/>
          </a:prstGeom>
          <a:solidFill>
            <a:srgbClr val="DEEBF7">
              <a:alpha val="74902"/>
            </a:srgbClr>
          </a:solidFill>
          <a:ln w="19050">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2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1856AD"/>
                </a:solidFill>
                <a:effectLst/>
                <a:uLnTx/>
                <a:uFillTx/>
                <a:latin typeface="Georgia"/>
                <a:ea typeface="+mn-ea"/>
                <a:cs typeface="+mn-cs"/>
              </a:rPr>
              <a:t>State Recs: </a:t>
            </a:r>
            <a:r>
              <a:rPr kumimoji="0" lang="en-US" sz="1400" b="0" i="0" u="none" strike="noStrike" kern="1200" cap="none" spc="0" normalizeH="0" baseline="0" noProof="0" dirty="0">
                <a:ln>
                  <a:noFill/>
                </a:ln>
                <a:solidFill>
                  <a:prstClr val="black"/>
                </a:solidFill>
                <a:effectLst/>
                <a:uLnTx/>
                <a:uFillTx/>
                <a:latin typeface="Georgia"/>
                <a:ea typeface="+mn-ea"/>
                <a:cs typeface="+mn-cs"/>
              </a:rPr>
              <a:t>(1) Develop bidirectional data repositories for states, MCO, and providers to use to input and report on workforce data</a:t>
            </a:r>
          </a:p>
          <a:p>
            <a:pPr marL="228600" marR="0" lvl="0" indent="-228600" algn="l" defTabSz="914400" rtl="0" eaLnBrk="1" fontAlgn="auto" latinLnBrk="0" hangingPunct="1">
              <a:lnSpc>
                <a:spcPts val="242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Georgia"/>
                <a:ea typeface="+mn-ea"/>
                <a:cs typeface="+mn-cs"/>
              </a:rPr>
              <a:t>(2) Consider including additional requirements in EVV reporting to capture data to reflect workforce capacity</a:t>
            </a:r>
          </a:p>
          <a:p>
            <a:pPr marL="228600" marR="0" lvl="0" indent="-228600" algn="l" defTabSz="914400" rtl="0" eaLnBrk="1" fontAlgn="auto" latinLnBrk="0" hangingPunct="1">
              <a:lnSpc>
                <a:spcPts val="242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Federal Rec: </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Develop standardized workforce capacity metrics</a:t>
            </a:r>
            <a:endParaRPr kumimoji="0" lang="en-US" sz="1400" b="0" i="0" u="none" strike="noStrike" kern="1200" cap="none" spc="0" normalizeH="0" baseline="0" noProof="0" dirty="0">
              <a:ln>
                <a:noFill/>
              </a:ln>
              <a:solidFill>
                <a:prstClr val="black"/>
              </a:solidFill>
              <a:effectLst/>
              <a:uLnTx/>
              <a:uFillTx/>
              <a:latin typeface="Georgia"/>
              <a:ea typeface="+mn-ea"/>
              <a:cs typeface="+mn-cs"/>
            </a:endParaRPr>
          </a:p>
        </p:txBody>
      </p:sp>
      <p:sp>
        <p:nvSpPr>
          <p:cNvPr id="7" name="TextBox 6">
            <a:extLst>
              <a:ext uri="{FF2B5EF4-FFF2-40B4-BE49-F238E27FC236}">
                <a16:creationId xmlns:a16="http://schemas.microsoft.com/office/drawing/2014/main" id="{376202FA-6E67-FC72-F3E3-6A4DD2657417}"/>
              </a:ext>
            </a:extLst>
          </p:cNvPr>
          <p:cNvSpPr txBox="1"/>
          <p:nvPr/>
        </p:nvSpPr>
        <p:spPr>
          <a:xfrm>
            <a:off x="1356812" y="4130168"/>
            <a:ext cx="28140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MCO Recommendations</a:t>
            </a:r>
          </a:p>
        </p:txBody>
      </p:sp>
      <p:sp>
        <p:nvSpPr>
          <p:cNvPr id="6" name="Pentagon 5">
            <a:extLst>
              <a:ext uri="{FF2B5EF4-FFF2-40B4-BE49-F238E27FC236}">
                <a16:creationId xmlns:a16="http://schemas.microsoft.com/office/drawing/2014/main" id="{93026213-3865-3D6B-BBF5-AD7BD4F4B9C2}"/>
              </a:ext>
            </a:extLst>
          </p:cNvPr>
          <p:cNvSpPr/>
          <p:nvPr/>
        </p:nvSpPr>
        <p:spPr>
          <a:xfrm>
            <a:off x="1371600" y="4582167"/>
            <a:ext cx="3816330" cy="1867040"/>
          </a:xfrm>
          <a:prstGeom prst="homePlat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Help collect data on self-directed workers and informal caregivers</a:t>
            </a:r>
          </a:p>
        </p:txBody>
      </p:sp>
      <p:sp>
        <p:nvSpPr>
          <p:cNvPr id="8" name="TextBox 7">
            <a:extLst>
              <a:ext uri="{FF2B5EF4-FFF2-40B4-BE49-F238E27FC236}">
                <a16:creationId xmlns:a16="http://schemas.microsoft.com/office/drawing/2014/main" id="{FC587F5B-ECAA-6451-D367-CA4709DED159}"/>
              </a:ext>
            </a:extLst>
          </p:cNvPr>
          <p:cNvSpPr txBox="1"/>
          <p:nvPr/>
        </p:nvSpPr>
        <p:spPr>
          <a:xfrm>
            <a:off x="5506356" y="4130168"/>
            <a:ext cx="54516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State &amp; Federal Recommendations</a:t>
            </a:r>
          </a:p>
        </p:txBody>
      </p:sp>
      <p:sp>
        <p:nvSpPr>
          <p:cNvPr id="4" name="Content Placeholder 2">
            <a:extLst>
              <a:ext uri="{FF2B5EF4-FFF2-40B4-BE49-F238E27FC236}">
                <a16:creationId xmlns:a16="http://schemas.microsoft.com/office/drawing/2014/main" id="{3688D154-0240-4B8B-CFE3-C9BCC293A24C}"/>
              </a:ext>
            </a:extLst>
          </p:cNvPr>
          <p:cNvSpPr txBox="1">
            <a:spLocks/>
          </p:cNvSpPr>
          <p:nvPr/>
        </p:nvSpPr>
        <p:spPr>
          <a:xfrm>
            <a:off x="5521144" y="4582167"/>
            <a:ext cx="6134492" cy="1867040"/>
          </a:xfrm>
          <a:prstGeom prst="rect">
            <a:avLst/>
          </a:prstGeom>
          <a:solidFill>
            <a:srgbClr val="DEEBF7">
              <a:alpha val="74902"/>
            </a:srgbClr>
          </a:solidFill>
          <a:ln w="19050">
            <a:no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ts val="242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Federal Rec:</a:t>
            </a:r>
            <a:r>
              <a:rPr kumimoji="0" lang="en-US" sz="14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 Direct MACPAC to conduct a study to compile definitions of DCWs across states to inform future revisions to federal occupational classification codes</a:t>
            </a:r>
          </a:p>
        </p:txBody>
      </p:sp>
      <p:pic>
        <p:nvPicPr>
          <p:cNvPr id="12" name="Picture 11">
            <a:extLst>
              <a:ext uri="{FF2B5EF4-FFF2-40B4-BE49-F238E27FC236}">
                <a16:creationId xmlns:a16="http://schemas.microsoft.com/office/drawing/2014/main" id="{77DE1527-1E1B-25D9-85C4-7CA27B52B99F}"/>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082" y="3452635"/>
            <a:ext cx="505270" cy="505270"/>
          </a:xfrm>
          <a:prstGeom prst="rect">
            <a:avLst/>
          </a:prstGeom>
        </p:spPr>
      </p:pic>
      <p:pic>
        <p:nvPicPr>
          <p:cNvPr id="13" name="Picture 12">
            <a:extLst>
              <a:ext uri="{FF2B5EF4-FFF2-40B4-BE49-F238E27FC236}">
                <a16:creationId xmlns:a16="http://schemas.microsoft.com/office/drawing/2014/main" id="{73180C58-B754-DDD3-88C6-1AF5B019065E}"/>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55082" y="6218001"/>
            <a:ext cx="513928" cy="513928"/>
          </a:xfrm>
          <a:prstGeom prst="rect">
            <a:avLst/>
          </a:prstGeom>
        </p:spPr>
      </p:pic>
    </p:spTree>
    <p:extLst>
      <p:ext uri="{BB962C8B-B14F-4D97-AF65-F5344CB8AC3E}">
        <p14:creationId xmlns:p14="http://schemas.microsoft.com/office/powerpoint/2010/main" val="1801492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101600" y="-333829"/>
            <a:ext cx="12395200" cy="3926660"/>
          </a:xfrm>
          <a:prstGeom prst="rect">
            <a:avLst/>
          </a:prstGeom>
          <a:solidFill>
            <a:srgbClr val="0751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3" name="Title 2"/>
          <p:cNvSpPr txBox="1">
            <a:spLocks noGrp="1"/>
          </p:cNvSpPr>
          <p:nvPr>
            <p:ph type="title" idx="4294967295"/>
          </p:nvPr>
        </p:nvSpPr>
        <p:spPr>
          <a:xfrm>
            <a:off x="1226638" y="204620"/>
            <a:ext cx="9372963"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2400" b="1">
                <a:solidFill>
                  <a:srgbClr val="FFFFFF"/>
                </a:solidFill>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Direct Care Workforce Strategies Center – Overview</a:t>
            </a:r>
          </a:p>
        </p:txBody>
      </p:sp>
      <p:sp>
        <p:nvSpPr>
          <p:cNvPr id="4" name="TextBox 3"/>
          <p:cNvSpPr txBox="1"/>
          <p:nvPr/>
        </p:nvSpPr>
        <p:spPr>
          <a:xfrm>
            <a:off x="1231311" y="973635"/>
            <a:ext cx="6345146" cy="2246769"/>
          </a:xfrm>
          <a:prstGeom prst="rect">
            <a:avLst/>
          </a:prstGeom>
          <a:noFill/>
          <a:effectLst/>
        </p:spPr>
        <p:txBody>
          <a:bodyPr wrap="square" lIns="91440" tIns="45720" rIns="91440" bIns="45720" anchor="t">
            <a:spAutoFit/>
          </a:bodyPr>
          <a:lstStyle/>
          <a:p>
            <a:pPr>
              <a:defRPr sz="1200">
                <a:solidFill>
                  <a:srgbClr val="FFFFFF"/>
                </a:solidFill>
              </a:defRPr>
            </a:pPr>
            <a:r>
              <a:rPr sz="2000" dirty="0">
                <a:latin typeface="Arial"/>
                <a:cs typeface="Arial"/>
              </a:rPr>
              <a:t>Created by the Administration for Community Living in 2022, the Direct Care Workforce Strategies Center (</a:t>
            </a:r>
            <a:r>
              <a:rPr lang="en-US" sz="2000" dirty="0">
                <a:latin typeface="Arial"/>
                <a:cs typeface="Arial"/>
              </a:rPr>
              <a:t>DCW</a:t>
            </a:r>
            <a:r>
              <a:rPr sz="2000" dirty="0">
                <a:latin typeface="Arial"/>
                <a:cs typeface="Arial"/>
              </a:rPr>
              <a:t>) </a:t>
            </a:r>
            <a:r>
              <a:rPr lang="en-US" sz="2000" dirty="0">
                <a:latin typeface="Arial"/>
                <a:cs typeface="Arial"/>
              </a:rPr>
              <a:t>p</a:t>
            </a:r>
            <a:r>
              <a:rPr sz="2000" dirty="0">
                <a:latin typeface="Arial"/>
                <a:cs typeface="Arial"/>
              </a:rPr>
              <a:t>rovid</a:t>
            </a:r>
            <a:r>
              <a:rPr lang="en-US" sz="2000" dirty="0">
                <a:latin typeface="Arial"/>
                <a:cs typeface="Arial"/>
              </a:rPr>
              <a:t>es</a:t>
            </a:r>
            <a:r>
              <a:rPr sz="2000" dirty="0">
                <a:latin typeface="Arial"/>
                <a:cs typeface="Arial"/>
              </a:rPr>
              <a:t> technical assistance to states, service providers, and stakeholders to improve</a:t>
            </a:r>
            <a:r>
              <a:rPr lang="en-US" sz="2000" dirty="0">
                <a:latin typeface="Arial"/>
                <a:cs typeface="Arial"/>
              </a:rPr>
              <a:t> the </a:t>
            </a:r>
            <a:r>
              <a:rPr sz="2000" dirty="0">
                <a:latin typeface="Arial"/>
                <a:cs typeface="Arial"/>
              </a:rPr>
              <a:t>recruitment, retention, training, and professional development</a:t>
            </a:r>
            <a:r>
              <a:rPr lang="en-US" sz="2000" dirty="0">
                <a:latin typeface="Arial"/>
                <a:cs typeface="Arial"/>
              </a:rPr>
              <a:t> of direct care workers providing home and community-based services (HCBS). </a:t>
            </a:r>
            <a:endParaRPr lang="en-US" sz="1200" dirty="0">
              <a:latin typeface="Arial" panose="020B0604020202020204" pitchFamily="34" charset="0"/>
              <a:cs typeface="Arial" panose="020B0604020202020204" pitchFamily="34" charset="0"/>
            </a:endParaRPr>
          </a:p>
        </p:txBody>
      </p:sp>
      <p:pic>
        <p:nvPicPr>
          <p:cNvPr id="10" name="Picture 9" descr="QR code that links to the Direct Care Workforce Strategies Center homepage">
            <a:hlinkClick r:id="rId3"/>
            <a:extLst>
              <a:ext uri="{FF2B5EF4-FFF2-40B4-BE49-F238E27FC236}">
                <a16:creationId xmlns:a16="http://schemas.microsoft.com/office/drawing/2014/main" id="{BE56F3C9-3DDF-FA7E-B773-9C228D95EB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03425" y="726649"/>
            <a:ext cx="2257264" cy="2257264"/>
          </a:xfrm>
          <a:prstGeom prst="rect">
            <a:avLst/>
          </a:prstGeom>
        </p:spPr>
      </p:pic>
      <p:sp>
        <p:nvSpPr>
          <p:cNvPr id="9" name="TextBox 8">
            <a:extLst>
              <a:ext uri="{FF2B5EF4-FFF2-40B4-BE49-F238E27FC236}">
                <a16:creationId xmlns:a16="http://schemas.microsoft.com/office/drawing/2014/main" id="{45E29493-377C-DBB2-D0A0-4C188DBCFD8B}"/>
              </a:ext>
            </a:extLst>
          </p:cNvPr>
          <p:cNvSpPr txBox="1"/>
          <p:nvPr/>
        </p:nvSpPr>
        <p:spPr>
          <a:xfrm>
            <a:off x="8045474" y="2983913"/>
            <a:ext cx="3337439" cy="523220"/>
          </a:xfrm>
          <a:prstGeom prst="rect">
            <a:avLst/>
          </a:prstGeom>
          <a:noFill/>
        </p:spPr>
        <p:txBody>
          <a:bodyPr wrap="square" rtlCol="0">
            <a:spAutoFit/>
          </a:bodyPr>
          <a:lstStyle/>
          <a:p>
            <a:pPr algn="ctr"/>
            <a:r>
              <a:rPr lang="en-US" sz="1400" dirty="0">
                <a:solidFill>
                  <a:schemeClr val="tx2">
                    <a:lumMod val="20000"/>
                    <a:lumOff val="80000"/>
                  </a:schemeClr>
                </a:solidFill>
                <a:hlinkClick r:id="rId3">
                  <a:extLst>
                    <a:ext uri="{A12FA001-AC4F-418D-AE19-62706E023703}">
                      <ahyp:hlinkClr xmlns:ahyp="http://schemas.microsoft.com/office/drawing/2018/hyperlinkcolor" val="tx"/>
                    </a:ext>
                  </a:extLst>
                </a:hlinkClick>
              </a:rPr>
              <a:t>QR code link to the Direct Care Workforce Strategies Center homepage</a:t>
            </a:r>
            <a:endParaRPr lang="en-US" sz="1400" dirty="0">
              <a:solidFill>
                <a:schemeClr val="tx2">
                  <a:lumMod val="20000"/>
                  <a:lumOff val="80000"/>
                </a:schemeClr>
              </a:solidFill>
            </a:endParaRPr>
          </a:p>
        </p:txBody>
      </p:sp>
      <p:sp>
        <p:nvSpPr>
          <p:cNvPr id="5" name="Rectangle 4"/>
          <p:cNvSpPr/>
          <p:nvPr/>
        </p:nvSpPr>
        <p:spPr>
          <a:xfrm>
            <a:off x="1798189" y="3712701"/>
            <a:ext cx="4206240" cy="1304925"/>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45720" rtlCol="0" anchor="t"/>
          <a:lstStyle/>
          <a:p>
            <a:pPr>
              <a:spcAft>
                <a:spcPts val="600"/>
              </a:spcAft>
              <a:defRPr sz="1200" b="1"/>
            </a:pPr>
            <a:r>
              <a:rPr sz="1600" dirty="0">
                <a:solidFill>
                  <a:schemeClr val="tx1"/>
                </a:solidFill>
                <a:latin typeface="+mj-lt"/>
              </a:rPr>
              <a:t>Resource Hub</a:t>
            </a:r>
            <a:endParaRPr lang="en-US" sz="1400" dirty="0">
              <a:solidFill>
                <a:schemeClr val="tx1"/>
              </a:solidFill>
              <a:latin typeface="+mj-lt"/>
            </a:endParaRPr>
          </a:p>
          <a:p>
            <a:pPr>
              <a:spcAft>
                <a:spcPts val="600"/>
              </a:spcAft>
              <a:defRPr sz="1200" b="1"/>
            </a:pPr>
            <a:r>
              <a:rPr lang="en-US" sz="1400" dirty="0">
                <a:solidFill>
                  <a:schemeClr val="tx1"/>
                </a:solidFill>
              </a:rPr>
              <a:t>A one-stop digital stop of informational resources highlighting state innovations and proven practices ready for broader adoption</a:t>
            </a:r>
          </a:p>
        </p:txBody>
      </p:sp>
      <p:sp>
        <p:nvSpPr>
          <p:cNvPr id="7" name="Rectangle 6"/>
          <p:cNvSpPr/>
          <p:nvPr/>
        </p:nvSpPr>
        <p:spPr>
          <a:xfrm>
            <a:off x="6191587" y="3712846"/>
            <a:ext cx="4206240" cy="1304925"/>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45720" rtlCol="0" anchor="t"/>
          <a:lstStyle/>
          <a:p>
            <a:pPr>
              <a:spcAft>
                <a:spcPts val="600"/>
              </a:spcAft>
              <a:defRPr sz="1200" b="1"/>
            </a:pPr>
            <a:r>
              <a:rPr sz="1600" b="1" dirty="0">
                <a:solidFill>
                  <a:schemeClr val="tx1"/>
                </a:solidFill>
                <a:latin typeface="+mj-lt"/>
              </a:rPr>
              <a:t>Technical Assistance</a:t>
            </a:r>
            <a:endParaRPr lang="en-US" sz="1400" b="1" dirty="0">
              <a:solidFill>
                <a:schemeClr val="tx1"/>
              </a:solidFill>
              <a:latin typeface="+mj-lt"/>
            </a:endParaRPr>
          </a:p>
          <a:p>
            <a:pPr>
              <a:defRPr sz="1200" b="1"/>
            </a:pPr>
            <a:r>
              <a:rPr lang="en-US" sz="1400" dirty="0">
                <a:solidFill>
                  <a:schemeClr val="tx1"/>
                </a:solidFill>
                <a:latin typeface="+mj-lt"/>
              </a:rPr>
              <a:t>Tiered opportunities for state cross-systems teams to receive technical support aimed at strengthening their HCBS Direct Care Workforce systems-change efforts</a:t>
            </a:r>
            <a:endParaRPr lang="en-US" sz="1400" dirty="0">
              <a:solidFill>
                <a:schemeClr val="tx1"/>
              </a:solidFill>
              <a:latin typeface="+mj-lt"/>
              <a:ea typeface="Calibri"/>
              <a:cs typeface="Calibri"/>
            </a:endParaRPr>
          </a:p>
        </p:txBody>
      </p:sp>
      <p:sp>
        <p:nvSpPr>
          <p:cNvPr id="6" name="Rectangle 5"/>
          <p:cNvSpPr/>
          <p:nvPr/>
        </p:nvSpPr>
        <p:spPr>
          <a:xfrm>
            <a:off x="1798189" y="5160646"/>
            <a:ext cx="4206240" cy="1423035"/>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45720" rtlCol="0" anchor="t"/>
          <a:lstStyle/>
          <a:p>
            <a:pPr>
              <a:spcAft>
                <a:spcPts val="600"/>
              </a:spcAft>
              <a:defRPr sz="1200" b="1"/>
            </a:pPr>
            <a:r>
              <a:rPr sz="1600" b="1" dirty="0">
                <a:solidFill>
                  <a:schemeClr val="tx1"/>
                </a:solidFill>
                <a:latin typeface="+mj-lt"/>
              </a:rPr>
              <a:t>Advisory Committee</a:t>
            </a:r>
            <a:endParaRPr lang="en-US" sz="1400" b="1" dirty="0">
              <a:solidFill>
                <a:schemeClr val="tx1"/>
              </a:solidFill>
              <a:latin typeface="+mj-lt"/>
            </a:endParaRPr>
          </a:p>
          <a:p>
            <a:pPr>
              <a:spcAft>
                <a:spcPts val="600"/>
              </a:spcAft>
              <a:defRPr sz="1200" b="1"/>
            </a:pPr>
            <a:r>
              <a:rPr lang="en-US" sz="1400" dirty="0">
                <a:solidFill>
                  <a:schemeClr val="tx1"/>
                </a:solidFill>
                <a:ea typeface="Calibri"/>
                <a:cs typeface="Calibri"/>
              </a:rPr>
              <a:t>A national group of advisers to ensure the experiences of direct care workers, care recipients and family caregivers inform the Center’s priorities and products</a:t>
            </a:r>
          </a:p>
        </p:txBody>
      </p:sp>
      <p:sp>
        <p:nvSpPr>
          <p:cNvPr id="8" name="Rectangle 7"/>
          <p:cNvSpPr/>
          <p:nvPr/>
        </p:nvSpPr>
        <p:spPr>
          <a:xfrm>
            <a:off x="6191587" y="5166608"/>
            <a:ext cx="4206240" cy="1417072"/>
          </a:xfrm>
          <a:prstGeom prst="rect">
            <a:avLst/>
          </a:prstGeom>
          <a:noFill/>
          <a:ln w="25400">
            <a:solidFill>
              <a:srgbClr val="FF9900"/>
            </a:solidFill>
          </a:ln>
          <a:effectLst/>
        </p:spPr>
        <p:style>
          <a:lnRef idx="1">
            <a:schemeClr val="accent1"/>
          </a:lnRef>
          <a:fillRef idx="3">
            <a:schemeClr val="accent1"/>
          </a:fillRef>
          <a:effectRef idx="2">
            <a:schemeClr val="accent1"/>
          </a:effectRef>
          <a:fontRef idx="minor">
            <a:schemeClr val="lt1"/>
          </a:fontRef>
        </p:style>
        <p:txBody>
          <a:bodyPr wrap="square" lIns="91440" tIns="91440" rIns="91440" bIns="45720" rtlCol="0" anchor="t"/>
          <a:lstStyle/>
          <a:p>
            <a:pPr>
              <a:spcAft>
                <a:spcPts val="600"/>
              </a:spcAft>
              <a:defRPr sz="1200" b="1"/>
            </a:pPr>
            <a:r>
              <a:rPr lang="en-US" sz="1600" b="1" dirty="0">
                <a:solidFill>
                  <a:schemeClr val="tx1"/>
                </a:solidFill>
                <a:latin typeface="+mj-lt"/>
              </a:rPr>
              <a:t>Self-led Training Opportunities</a:t>
            </a:r>
            <a:endParaRPr lang="en-US" sz="1400" b="1" dirty="0">
              <a:solidFill>
                <a:schemeClr val="tx1"/>
              </a:solidFill>
              <a:latin typeface="+mj-lt"/>
            </a:endParaRPr>
          </a:p>
          <a:p>
            <a:pPr>
              <a:spcAft>
                <a:spcPts val="600"/>
              </a:spcAft>
              <a:defRPr sz="1200" b="1"/>
            </a:pPr>
            <a:r>
              <a:rPr lang="en-US" sz="1400" dirty="0">
                <a:solidFill>
                  <a:schemeClr val="tx1"/>
                </a:solidFill>
              </a:rPr>
              <a:t>Expert-led webinars, mini-labs, and workshops for states and stakeholders highlighting actionable tools and replicable models to strengthen the HCBS direct care workforce </a:t>
            </a:r>
            <a:endParaRPr lang="en-US" sz="1400" dirty="0">
              <a:solidFill>
                <a:schemeClr val="tx1"/>
              </a:solidFill>
              <a:ea typeface="Calibri"/>
              <a:cs typeface="Calibri"/>
            </a:endParaRPr>
          </a:p>
          <a:p>
            <a:pPr algn="l">
              <a:defRPr sz="1200" b="1"/>
            </a:pPr>
            <a:endParaRPr lang="en-US" sz="1200" dirty="0">
              <a:solidFill>
                <a:schemeClr val="tx2"/>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E30D850-DD26-D6DD-0734-04D0A2557AFD}"/>
              </a:ext>
            </a:extLst>
          </p:cNvPr>
          <p:cNvSpPr txBox="1">
            <a:spLocks noGrp="1"/>
          </p:cNvSpPr>
          <p:nvPr>
            <p:ph type="title" idx="4294967295"/>
          </p:nvPr>
        </p:nvSpPr>
        <p:spPr>
          <a:xfrm>
            <a:off x="2120498" y="309986"/>
            <a:ext cx="9949582"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856AD"/>
                </a:solidFill>
                <a:effectLst/>
                <a:uLnTx/>
                <a:uFillTx/>
                <a:latin typeface="Georgia" panose="02040502050405020303" pitchFamily="18" charset="0"/>
                <a:ea typeface="+mj-ea"/>
                <a:cs typeface="+mj-cs"/>
              </a:rPr>
              <a:t>Data Collection, Monitoring, and Evaluation (3 of 3)</a:t>
            </a:r>
          </a:p>
        </p:txBody>
      </p:sp>
      <p:sp>
        <p:nvSpPr>
          <p:cNvPr id="18" name="TextBox 17">
            <a:extLst>
              <a:ext uri="{FF2B5EF4-FFF2-40B4-BE49-F238E27FC236}">
                <a16:creationId xmlns:a16="http://schemas.microsoft.com/office/drawing/2014/main" id="{149C7EA3-824A-A426-43EB-543B44D8E135}"/>
              </a:ext>
            </a:extLst>
          </p:cNvPr>
          <p:cNvSpPr txBox="1"/>
          <p:nvPr/>
        </p:nvSpPr>
        <p:spPr>
          <a:xfrm>
            <a:off x="1371600" y="1123521"/>
            <a:ext cx="64677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4472C4">
                    <a:lumMod val="50000"/>
                  </a:srgbClr>
                </a:solidFill>
                <a:effectLst/>
                <a:uLnTx/>
                <a:uFillTx/>
                <a:latin typeface="Georgia" panose="02040502050405020303" pitchFamily="18" charset="0"/>
                <a:ea typeface="+mn-ea"/>
                <a:cs typeface="+mn-cs"/>
              </a:rPr>
              <a:t>MCO Best Practices &amp; State/Federal Recommendations</a:t>
            </a:r>
          </a:p>
        </p:txBody>
      </p:sp>
      <p:sp>
        <p:nvSpPr>
          <p:cNvPr id="8" name="Content Placeholder 2">
            <a:extLst>
              <a:ext uri="{FF2B5EF4-FFF2-40B4-BE49-F238E27FC236}">
                <a16:creationId xmlns:a16="http://schemas.microsoft.com/office/drawing/2014/main" id="{4C8D79AE-9317-26EE-538F-6C06EF676B1A}"/>
              </a:ext>
            </a:extLst>
          </p:cNvPr>
          <p:cNvSpPr>
            <a:spLocks noGrp="1"/>
          </p:cNvSpPr>
          <p:nvPr>
            <p:ph idx="1"/>
          </p:nvPr>
        </p:nvSpPr>
        <p:spPr>
          <a:xfrm>
            <a:off x="1473200" y="1524307"/>
            <a:ext cx="4978400" cy="2241396"/>
          </a:xfrm>
          <a:solidFill>
            <a:schemeClr val="bg1">
              <a:lumMod val="95000"/>
            </a:schemeClr>
          </a:solidFill>
          <a:ln w="19050">
            <a:noFill/>
          </a:ln>
        </p:spPr>
        <p:txBody>
          <a:bodyPr anchor="ctr">
            <a:normAutofit lnSpcReduction="10000"/>
          </a:bodyPr>
          <a:lstStyle/>
          <a:p>
            <a:pPr marL="0" indent="0" algn="ctr">
              <a:lnSpc>
                <a:spcPct val="100000"/>
              </a:lnSpc>
              <a:spcBef>
                <a:spcPts val="600"/>
              </a:spcBef>
              <a:buNone/>
            </a:pPr>
            <a:r>
              <a:rPr kumimoji="0" lang="en-US" sz="12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MCOs are </a:t>
            </a:r>
            <a:r>
              <a:rPr lang="en-US" sz="1200" b="1" dirty="0">
                <a:solidFill>
                  <a:prstClr val="black">
                    <a:lumMod val="95000"/>
                    <a:lumOff val="5000"/>
                  </a:prstClr>
                </a:solidFill>
                <a:latin typeface="Georgia" panose="02040502050405020303" pitchFamily="18" charset="0"/>
              </a:rPr>
              <a:t>leveraging existing data sources (e.g., EVV, provider and beneficiary reports) to collect data on workforce capacity and identify gaps and trends</a:t>
            </a:r>
            <a:endParaRPr kumimoji="0" lang="en-US" sz="120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a:p>
            <a:pPr>
              <a:lnSpc>
                <a:spcPct val="100000"/>
              </a:lnSpc>
              <a:spcBef>
                <a:spcPts val="600"/>
              </a:spcBef>
            </a:pPr>
            <a:r>
              <a:rPr lang="en-US" sz="1200" b="1" i="1" dirty="0">
                <a:solidFill>
                  <a:srgbClr val="3B68BA"/>
                </a:solidFill>
                <a:latin typeface="Georgia" panose="02040502050405020303" pitchFamily="18" charset="0"/>
              </a:rPr>
              <a:t>State Recs: </a:t>
            </a:r>
            <a:r>
              <a:rPr lang="en-US" sz="1200" dirty="0">
                <a:solidFill>
                  <a:prstClr val="black">
                    <a:lumMod val="95000"/>
                    <a:lumOff val="5000"/>
                  </a:prstClr>
                </a:solidFill>
                <a:latin typeface="Georgia" panose="02040502050405020303" pitchFamily="18" charset="0"/>
              </a:rPr>
              <a:t>Develop bidirectional data repository for states, MCOs, and providers to use to input and report on workforce data; adopt NCI State of the Workforce survey across all populations; add requirements around workforce data in EVV</a:t>
            </a:r>
            <a:endPar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a:p>
            <a:pPr>
              <a:lnSpc>
                <a:spcPct val="100000"/>
              </a:lnSpc>
              <a:spcBef>
                <a:spcPts val="600"/>
              </a:spcBef>
            </a:pPr>
            <a:r>
              <a:rPr lang="en-US" sz="1200" b="1" i="1" dirty="0">
                <a:solidFill>
                  <a:srgbClr val="C00000"/>
                </a:solidFill>
                <a:latin typeface="Georgia" panose="02040502050405020303" pitchFamily="18" charset="0"/>
              </a:rPr>
              <a:t>Federal Recs: </a:t>
            </a:r>
            <a:r>
              <a:rPr lang="en-US" sz="1200" dirty="0">
                <a:latin typeface="Georgia" panose="02040502050405020303" pitchFamily="18" charset="0"/>
              </a:rPr>
              <a:t>Congress to require or incentivize states to develop bidirectional data repositories; CMS to develop standard workforce capacity metrics; Congress to direct HHS to study best practices across EVV systems in different states</a:t>
            </a:r>
            <a:endParaRPr kumimoji="0" lang="en-US" sz="1200" b="1" i="1" u="none" strike="noStrike" kern="1200" cap="none" spc="0" normalizeH="0" baseline="0" noProof="0" dirty="0">
              <a:ln>
                <a:noFill/>
              </a:ln>
              <a:solidFill>
                <a:srgbClr val="C00000"/>
              </a:solidFill>
              <a:effectLst/>
              <a:uLnTx/>
              <a:uFillTx/>
              <a:latin typeface="Georgia" panose="02040502050405020303" pitchFamily="18" charset="0"/>
              <a:ea typeface="+mn-ea"/>
              <a:cs typeface="+mn-cs"/>
            </a:endParaRPr>
          </a:p>
        </p:txBody>
      </p:sp>
      <p:sp>
        <p:nvSpPr>
          <p:cNvPr id="13" name="Content Placeholder 2">
            <a:extLst>
              <a:ext uri="{FF2B5EF4-FFF2-40B4-BE49-F238E27FC236}">
                <a16:creationId xmlns:a16="http://schemas.microsoft.com/office/drawing/2014/main" id="{0D720B90-9FFF-84F8-61BE-BE24A897A497}"/>
              </a:ext>
            </a:extLst>
          </p:cNvPr>
          <p:cNvSpPr txBox="1">
            <a:spLocks/>
          </p:cNvSpPr>
          <p:nvPr/>
        </p:nvSpPr>
        <p:spPr>
          <a:xfrm>
            <a:off x="6778784" y="1524307"/>
            <a:ext cx="4978400" cy="224139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MCOs can help advise on inputs for cost studies</a:t>
            </a:r>
            <a:endPar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3B68BA"/>
                </a:solidFill>
                <a:effectLst/>
                <a:uLnTx/>
                <a:uFillTx/>
                <a:latin typeface="Georgia" panose="02040502050405020303" pitchFamily="18" charset="0"/>
                <a:ea typeface="+mn-ea"/>
                <a:cs typeface="+mn-cs"/>
              </a:rPr>
              <a:t>State Recs: </a:t>
            </a:r>
            <a:r>
              <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Identify inputs needed for cost studies to support analyses of providers’ projected costs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Federal Recs: </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CMS to work with states to develop and concurrently release guidance; CMS to study impact of using ARPA funds to support DCW wage increases</a:t>
            </a:r>
            <a:endParaRPr kumimoji="0" lang="en-US" sz="1200" b="0" i="0" u="none" strike="noStrike" kern="1200" cap="none" spc="0" normalizeH="0" baseline="0" noProof="0" dirty="0">
              <a:ln>
                <a:noFill/>
              </a:ln>
              <a:solidFill>
                <a:srgbClr val="4472C4"/>
              </a:solidFill>
              <a:effectLst/>
              <a:uLnTx/>
              <a:uFillTx/>
              <a:latin typeface="Georgia" panose="02040502050405020303" pitchFamily="18" charset="0"/>
              <a:ea typeface="+mn-ea"/>
              <a:cs typeface="+mn-cs"/>
            </a:endParaRPr>
          </a:p>
        </p:txBody>
      </p:sp>
      <p:sp>
        <p:nvSpPr>
          <p:cNvPr id="14" name="Content Placeholder 2">
            <a:extLst>
              <a:ext uri="{FF2B5EF4-FFF2-40B4-BE49-F238E27FC236}">
                <a16:creationId xmlns:a16="http://schemas.microsoft.com/office/drawing/2014/main" id="{2403C611-2BD6-F320-1BFB-5B77D6D85049}"/>
              </a:ext>
            </a:extLst>
          </p:cNvPr>
          <p:cNvSpPr txBox="1">
            <a:spLocks/>
          </p:cNvSpPr>
          <p:nvPr/>
        </p:nvSpPr>
        <p:spPr>
          <a:xfrm>
            <a:off x="1473200" y="4081497"/>
            <a:ext cx="4978400" cy="224139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MCOs can advocate for federal occupational classification codes that better and more comprehensively reflect DCW core competencies, settings, and populations served</a:t>
            </a:r>
            <a:endPar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Federal Recs: </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Congress to direct MACPAC to conduct study to compile definitions of DCWs across states to inform revisions to federal occupational classification codes</a:t>
            </a:r>
            <a:endParaRPr kumimoji="0" lang="en-US" sz="1200" b="1" i="1" u="none" strike="noStrike" kern="1200" cap="none" spc="0" normalizeH="0" baseline="0" noProof="0" dirty="0">
              <a:ln>
                <a:noFill/>
              </a:ln>
              <a:solidFill>
                <a:srgbClr val="C00000"/>
              </a:solidFill>
              <a:effectLst/>
              <a:uLnTx/>
              <a:uFillTx/>
              <a:latin typeface="Georgia" panose="02040502050405020303" pitchFamily="18" charset="0"/>
              <a:ea typeface="+mn-ea"/>
              <a:cs typeface="+mn-cs"/>
            </a:endParaRPr>
          </a:p>
        </p:txBody>
      </p:sp>
      <p:sp>
        <p:nvSpPr>
          <p:cNvPr id="16" name="Content Placeholder 2">
            <a:extLst>
              <a:ext uri="{FF2B5EF4-FFF2-40B4-BE49-F238E27FC236}">
                <a16:creationId xmlns:a16="http://schemas.microsoft.com/office/drawing/2014/main" id="{60CFC5E3-4A96-C4FF-801F-B8F813DC455B}"/>
              </a:ext>
            </a:extLst>
          </p:cNvPr>
          <p:cNvSpPr txBox="1">
            <a:spLocks/>
          </p:cNvSpPr>
          <p:nvPr/>
        </p:nvSpPr>
        <p:spPr>
          <a:xfrm>
            <a:off x="6778783" y="4077778"/>
            <a:ext cx="4978400" cy="2241396"/>
          </a:xfrm>
          <a:prstGeom prst="rect">
            <a:avLst/>
          </a:prstGeom>
          <a:solidFill>
            <a:schemeClr val="bg1">
              <a:lumMod val="95000"/>
            </a:schemeClr>
          </a:solidFill>
          <a:ln w="19050">
            <a:no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1200" b="1"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MCOs can help collect data on self-directed workers and informal caregivers supporting their members</a:t>
            </a:r>
            <a:endPar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endParaRP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3B68BA"/>
                </a:solidFill>
                <a:effectLst/>
                <a:uLnTx/>
                <a:uFillTx/>
                <a:latin typeface="Georgia" panose="02040502050405020303" pitchFamily="18" charset="0"/>
                <a:ea typeface="+mn-ea"/>
                <a:cs typeface="+mn-cs"/>
              </a:rPr>
              <a:t>State Recs: </a:t>
            </a:r>
            <a:r>
              <a:rPr kumimoji="0" lang="en-US" sz="1200" b="0" i="0" u="none" strike="noStrike" kern="1200" cap="none" spc="0" normalizeH="0" baseline="0" noProof="0" dirty="0">
                <a:ln>
                  <a:noFill/>
                </a:ln>
                <a:solidFill>
                  <a:prstClr val="black">
                    <a:lumMod val="95000"/>
                    <a:lumOff val="5000"/>
                  </a:prstClr>
                </a:solidFill>
                <a:effectLst/>
                <a:uLnTx/>
                <a:uFillTx/>
                <a:latin typeface="Georgia" panose="02040502050405020303" pitchFamily="18" charset="0"/>
                <a:ea typeface="+mn-ea"/>
                <a:cs typeface="+mn-cs"/>
              </a:rPr>
              <a:t>Collect data on self-directed workers and “gray market”; incentivize plans to support caregiver self-identification during needs assessment; create standard identifiers that differentiate between self-directed and agency-directed supports</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200" b="1" i="1" u="none" strike="noStrike" kern="1200" cap="none" spc="0" normalizeH="0" baseline="0" noProof="0" dirty="0">
                <a:ln>
                  <a:noFill/>
                </a:ln>
                <a:solidFill>
                  <a:srgbClr val="C00000"/>
                </a:solidFill>
                <a:effectLst/>
                <a:uLnTx/>
                <a:uFillTx/>
                <a:latin typeface="Georgia" panose="02040502050405020303" pitchFamily="18" charset="0"/>
                <a:ea typeface="+mn-ea"/>
                <a:cs typeface="+mn-cs"/>
              </a:rPr>
              <a:t>Federal Recs: </a:t>
            </a:r>
            <a:r>
              <a:rPr kumimoji="0" lang="en-US" sz="1200" b="0" i="0" u="none" strike="noStrike" kern="1200" cap="none" spc="0" normalizeH="0" baseline="0" noProof="0" dirty="0">
                <a:ln>
                  <a:noFill/>
                </a:ln>
                <a:solidFill>
                  <a:prstClr val="black"/>
                </a:solidFill>
                <a:effectLst/>
                <a:uLnTx/>
                <a:uFillTx/>
                <a:latin typeface="Georgia" panose="02040502050405020303" pitchFamily="18" charset="0"/>
                <a:ea typeface="+mn-ea"/>
                <a:cs typeface="+mn-cs"/>
              </a:rPr>
              <a:t>CMS to require states to collect data on self-directed workers and “gray market”; CMS to provide guidance on including caregiver self-identification as part of needs assessment; CMS to require states to use standard identifiers</a:t>
            </a:r>
          </a:p>
        </p:txBody>
      </p:sp>
      <p:pic>
        <p:nvPicPr>
          <p:cNvPr id="17" name="Picture 16">
            <a:extLst>
              <a:ext uri="{FF2B5EF4-FFF2-40B4-BE49-F238E27FC236}">
                <a16:creationId xmlns:a16="http://schemas.microsoft.com/office/drawing/2014/main" id="{28864BA1-DCB7-35DF-F76B-EA659FDB50B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38386" cy="6858000"/>
          </a:xfrm>
          <a:prstGeom prst="rect">
            <a:avLst/>
          </a:prstGeom>
        </p:spPr>
      </p:pic>
      <p:pic>
        <p:nvPicPr>
          <p:cNvPr id="2" name="Picture 1">
            <a:extLst>
              <a:ext uri="{FF2B5EF4-FFF2-40B4-BE49-F238E27FC236}">
                <a16:creationId xmlns:a16="http://schemas.microsoft.com/office/drawing/2014/main" id="{8CE5FA89-EB9D-10BD-B07E-2658088AEAA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6812" y="309985"/>
            <a:ext cx="623887" cy="623887"/>
          </a:xfrm>
          <a:prstGeom prst="rect">
            <a:avLst/>
          </a:prstGeom>
        </p:spPr>
      </p:pic>
      <p:pic>
        <p:nvPicPr>
          <p:cNvPr id="3" name="Picture 2">
            <a:extLst>
              <a:ext uri="{FF2B5EF4-FFF2-40B4-BE49-F238E27FC236}">
                <a16:creationId xmlns:a16="http://schemas.microsoft.com/office/drawing/2014/main" id="{02A6793E-3222-64E1-6464-92A45F9897D8}"/>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3879" y="3496535"/>
            <a:ext cx="470919" cy="470919"/>
          </a:xfrm>
          <a:prstGeom prst="rect">
            <a:avLst/>
          </a:prstGeom>
        </p:spPr>
      </p:pic>
      <p:pic>
        <p:nvPicPr>
          <p:cNvPr id="4" name="Picture 3">
            <a:extLst>
              <a:ext uri="{FF2B5EF4-FFF2-40B4-BE49-F238E27FC236}">
                <a16:creationId xmlns:a16="http://schemas.microsoft.com/office/drawing/2014/main" id="{4A7F9D70-7385-E2C3-BF61-E993FCC85AA7}"/>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167753" y="3496535"/>
            <a:ext cx="470919" cy="470919"/>
          </a:xfrm>
          <a:prstGeom prst="rect">
            <a:avLst/>
          </a:prstGeom>
        </p:spPr>
      </p:pic>
      <p:pic>
        <p:nvPicPr>
          <p:cNvPr id="6" name="Picture 5">
            <a:extLst>
              <a:ext uri="{FF2B5EF4-FFF2-40B4-BE49-F238E27FC236}">
                <a16:creationId xmlns:a16="http://schemas.microsoft.com/office/drawing/2014/main" id="{B5F8119F-6ED0-D573-3512-8E1B1F984107}"/>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856506" y="6079680"/>
            <a:ext cx="478988" cy="478988"/>
          </a:xfrm>
          <a:prstGeom prst="rect">
            <a:avLst/>
          </a:prstGeom>
        </p:spPr>
      </p:pic>
      <p:pic>
        <p:nvPicPr>
          <p:cNvPr id="7" name="Picture 6">
            <a:extLst>
              <a:ext uri="{FF2B5EF4-FFF2-40B4-BE49-F238E27FC236}">
                <a16:creationId xmlns:a16="http://schemas.microsoft.com/office/drawing/2014/main" id="{F4F8CC52-6EA7-2138-0533-65CE476CFB9C}"/>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1167753" y="6079680"/>
            <a:ext cx="478988" cy="478988"/>
          </a:xfrm>
          <a:prstGeom prst="rect">
            <a:avLst/>
          </a:prstGeom>
        </p:spPr>
      </p:pic>
    </p:spTree>
    <p:extLst>
      <p:ext uri="{BB962C8B-B14F-4D97-AF65-F5344CB8AC3E}">
        <p14:creationId xmlns:p14="http://schemas.microsoft.com/office/powerpoint/2010/main" val="26610253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4552F0-7E9C-423F-2D2A-1BCA286F670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38386" cy="6858000"/>
          </a:xfrm>
          <a:prstGeom prst="rect">
            <a:avLst/>
          </a:prstGeom>
        </p:spPr>
      </p:pic>
      <p:sp>
        <p:nvSpPr>
          <p:cNvPr id="2" name="Title 1">
            <a:extLst>
              <a:ext uri="{FF2B5EF4-FFF2-40B4-BE49-F238E27FC236}">
                <a16:creationId xmlns:a16="http://schemas.microsoft.com/office/drawing/2014/main" id="{31C6259E-CCBB-06AB-5D2F-4526B4BAB8CE}"/>
              </a:ext>
            </a:extLst>
          </p:cNvPr>
          <p:cNvSpPr txBox="1">
            <a:spLocks noGrp="1"/>
          </p:cNvSpPr>
          <p:nvPr>
            <p:ph type="title" idx="4294967295"/>
          </p:nvPr>
        </p:nvSpPr>
        <p:spPr>
          <a:xfrm>
            <a:off x="1524000" y="398141"/>
            <a:ext cx="8597124" cy="623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000" b="1" i="0" u="none" strike="noStrike" kern="1200" cap="none" spc="0" normalizeH="0" baseline="0" noProof="0" dirty="0">
                <a:ln>
                  <a:noFill/>
                </a:ln>
                <a:solidFill>
                  <a:srgbClr val="1856AD"/>
                </a:solidFill>
                <a:effectLst/>
                <a:uLnTx/>
                <a:uFillTx/>
                <a:latin typeface="Georgia" panose="02040502050405020303" pitchFamily="18" charset="0"/>
                <a:ea typeface="+mj-ea"/>
                <a:cs typeface="+mj-cs"/>
              </a:rPr>
              <a:t>Thank you! Questions?</a:t>
            </a:r>
          </a:p>
        </p:txBody>
      </p:sp>
      <p:sp>
        <p:nvSpPr>
          <p:cNvPr id="3" name="Subtitle 2">
            <a:extLst>
              <a:ext uri="{FF2B5EF4-FFF2-40B4-BE49-F238E27FC236}">
                <a16:creationId xmlns:a16="http://schemas.microsoft.com/office/drawing/2014/main" id="{B67DAC24-95E3-CF9F-3D7A-A3ECC147CA9C}"/>
              </a:ext>
            </a:extLst>
          </p:cNvPr>
          <p:cNvSpPr>
            <a:spLocks noGrp="1"/>
          </p:cNvSpPr>
          <p:nvPr>
            <p:ph type="subTitle" idx="1"/>
          </p:nvPr>
        </p:nvSpPr>
        <p:spPr>
          <a:xfrm>
            <a:off x="2308649" y="2858002"/>
            <a:ext cx="3440052" cy="1141991"/>
          </a:xfrm>
        </p:spPr>
        <p:txBody>
          <a:bodyPr>
            <a:noAutofit/>
          </a:bodyPr>
          <a:lstStyle/>
          <a:p>
            <a:pPr algn="l">
              <a:lnSpc>
                <a:spcPct val="100000"/>
              </a:lnSpc>
              <a:spcBef>
                <a:spcPts val="0"/>
              </a:spcBef>
            </a:pPr>
            <a:r>
              <a:rPr lang="en-US" sz="2800" dirty="0">
                <a:latin typeface="Georgia" panose="02040502050405020303" pitchFamily="18" charset="0"/>
              </a:rPr>
              <a:t>Mary Kaschak</a:t>
            </a:r>
          </a:p>
          <a:p>
            <a:pPr algn="l">
              <a:lnSpc>
                <a:spcPct val="100000"/>
              </a:lnSpc>
              <a:spcBef>
                <a:spcPts val="0"/>
              </a:spcBef>
            </a:pPr>
            <a:r>
              <a:rPr lang="en-US" sz="2800" dirty="0">
                <a:solidFill>
                  <a:srgbClr val="0563C1"/>
                </a:solidFill>
                <a:latin typeface="Georgia" panose="02040502050405020303" pitchFamily="18" charset="0"/>
                <a:hlinkClick r:id="rId4">
                  <a:extLst>
                    <a:ext uri="{A12FA001-AC4F-418D-AE19-62706E023703}">
                      <ahyp:hlinkClr xmlns:ahyp="http://schemas.microsoft.com/office/drawing/2018/hyperlinkcolor" val="tx"/>
                    </a:ext>
                  </a:extLst>
                </a:hlinkClick>
              </a:rPr>
              <a:t>mkschak@mltss.</a:t>
            </a:r>
            <a:r>
              <a:rPr lang="en-US" sz="2800" dirty="0">
                <a:solidFill>
                  <a:srgbClr val="2063A7"/>
                </a:solidFill>
                <a:latin typeface="Georgia" panose="02040502050405020303" pitchFamily="18" charset="0"/>
                <a:hlinkClick r:id="rId4">
                  <a:extLst>
                    <a:ext uri="{A12FA001-AC4F-418D-AE19-62706E023703}">
                      <ahyp:hlinkClr xmlns:ahyp="http://schemas.microsoft.com/office/drawing/2018/hyperlinkcolor" val="tx"/>
                    </a:ext>
                  </a:extLst>
                </a:hlinkClick>
              </a:rPr>
              <a:t>org</a:t>
            </a:r>
            <a:endParaRPr lang="en-US" sz="2800" dirty="0">
              <a:solidFill>
                <a:srgbClr val="2063A7"/>
              </a:solidFill>
              <a:latin typeface="Georgia" panose="02040502050405020303" pitchFamily="18" charset="0"/>
            </a:endParaRPr>
          </a:p>
        </p:txBody>
      </p:sp>
      <p:grpSp>
        <p:nvGrpSpPr>
          <p:cNvPr id="18" name="Group 17">
            <a:extLst>
              <a:ext uri="{FF2B5EF4-FFF2-40B4-BE49-F238E27FC236}">
                <a16:creationId xmlns:a16="http://schemas.microsoft.com/office/drawing/2014/main" id="{1CC45B55-476F-022E-A401-C62C15F6B367}"/>
              </a:ext>
              <a:ext uri="{C183D7F6-B498-43B3-948B-1728B52AA6E4}">
                <adec:decorative xmlns:adec="http://schemas.microsoft.com/office/drawing/2017/decorative" val="1"/>
              </a:ext>
            </a:extLst>
          </p:cNvPr>
          <p:cNvGrpSpPr/>
          <p:nvPr/>
        </p:nvGrpSpPr>
        <p:grpSpPr>
          <a:xfrm>
            <a:off x="1261006" y="3016488"/>
            <a:ext cx="825023" cy="825023"/>
            <a:chOff x="1678425" y="1533832"/>
            <a:chExt cx="825023" cy="825023"/>
          </a:xfrm>
        </p:grpSpPr>
        <p:sp>
          <p:nvSpPr>
            <p:cNvPr id="6" name="Oval 5">
              <a:extLst>
                <a:ext uri="{FF2B5EF4-FFF2-40B4-BE49-F238E27FC236}">
                  <a16:creationId xmlns:a16="http://schemas.microsoft.com/office/drawing/2014/main" id="{3CFE2BAC-989A-D44D-EFDC-12138A88619B}"/>
                </a:ext>
              </a:extLst>
            </p:cNvPr>
            <p:cNvSpPr/>
            <p:nvPr/>
          </p:nvSpPr>
          <p:spPr>
            <a:xfrm>
              <a:off x="1678425" y="1533832"/>
              <a:ext cx="825023" cy="82502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phic 6" descr="Envelope with solid fill">
              <a:extLst>
                <a:ext uri="{FF2B5EF4-FFF2-40B4-BE49-F238E27FC236}">
                  <a16:creationId xmlns:a16="http://schemas.microsoft.com/office/drawing/2014/main" id="{CB64439D-B412-FBF2-917B-622F0E124B1D}"/>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7786" y="1682507"/>
              <a:ext cx="527671" cy="527671"/>
            </a:xfrm>
            <a:prstGeom prst="rect">
              <a:avLst/>
            </a:prstGeom>
          </p:spPr>
        </p:pic>
      </p:grpSp>
      <p:sp>
        <p:nvSpPr>
          <p:cNvPr id="29" name="Rectangle 28">
            <a:extLst>
              <a:ext uri="{FF2B5EF4-FFF2-40B4-BE49-F238E27FC236}">
                <a16:creationId xmlns:a16="http://schemas.microsoft.com/office/drawing/2014/main" id="{05D25B50-B97D-B2B3-0392-EFE686E6DD57}"/>
              </a:ext>
            </a:extLst>
          </p:cNvPr>
          <p:cNvSpPr/>
          <p:nvPr/>
        </p:nvSpPr>
        <p:spPr>
          <a:xfrm>
            <a:off x="6386732" y="817418"/>
            <a:ext cx="5269355" cy="5245757"/>
          </a:xfrm>
          <a:prstGeom prst="rect">
            <a:avLst/>
          </a:prstGeom>
          <a:solidFill>
            <a:schemeClr val="accent1">
              <a:lumMod val="20000"/>
              <a:lumOff val="80000"/>
            </a:schemeClr>
          </a:solidFill>
          <a:ln>
            <a:solidFill>
              <a:srgbClr val="1856AD"/>
            </a:solidFill>
          </a:ln>
        </p:spPr>
        <p:style>
          <a:lnRef idx="2">
            <a:schemeClr val="accent1">
              <a:shade val="15000"/>
            </a:schemeClr>
          </a:lnRef>
          <a:fillRef idx="1">
            <a:schemeClr val="accent1"/>
          </a:fillRef>
          <a:effectRef idx="0">
            <a:schemeClr val="accent1"/>
          </a:effectRef>
          <a:fontRef idx="minor">
            <a:schemeClr val="lt1"/>
          </a:fontRef>
        </p:style>
        <p:txBody>
          <a:bodyPr lIns="182880" tIns="4572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Read the full report: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063A7"/>
                </a:solidFill>
                <a:effectLst/>
                <a:uLnTx/>
                <a:uFillTx/>
                <a:latin typeface="Calibri" panose="020F0502020204030204"/>
                <a:ea typeface="+mn-ea"/>
                <a:cs typeface="+mn-cs"/>
                <a:hlinkClick r:id="rId6"/>
              </a:rPr>
              <a:t>National MLTSS Health Plan Association Report on Strengthening the Direct Care Workforce 2023</a:t>
            </a:r>
            <a:endParaRPr kumimoji="0" lang="en-US" sz="2400" b="1" i="1" u="none" strike="noStrike" kern="1200" cap="none" spc="0" normalizeH="0" baseline="0" noProof="0" dirty="0">
              <a:ln>
                <a:noFill/>
              </a:ln>
              <a:solidFill>
                <a:srgbClr val="2063A7"/>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180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Targeted Briefs: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2063A7"/>
                </a:solidFill>
                <a:effectLst/>
                <a:uLnTx/>
                <a:uFillTx/>
                <a:latin typeface="Calibri" panose="020F0502020204030204"/>
                <a:ea typeface="+mn-ea"/>
                <a:cs typeface="+mn-cs"/>
                <a:hlinkClick r:id="rId7"/>
              </a:rPr>
              <a:t>National MLTSS Health Plan Association Recommendations for Congress, CMS, ACL, and States on Strengthening the Direct Care Workforce</a:t>
            </a:r>
            <a:endParaRPr kumimoji="0" lang="en-US" sz="2400" b="0" i="1" u="none" strike="noStrike" kern="1200" cap="none" spc="0" normalizeH="0" baseline="0" noProof="0" dirty="0">
              <a:ln>
                <a:noFill/>
              </a:ln>
              <a:solidFill>
                <a:srgbClr val="2063A7"/>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BA8AF4DF-90AD-A5CD-792A-7B7AAA70C1DB}"/>
              </a:ext>
              <a:ext uri="{C183D7F6-B498-43B3-948B-1728B52AA6E4}">
                <adec:decorative xmlns:adec="http://schemas.microsoft.com/office/drawing/2017/decorative" val="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15192" y="817417"/>
            <a:ext cx="1026065" cy="1026065"/>
          </a:xfrm>
          <a:prstGeom prst="rect">
            <a:avLst/>
          </a:prstGeom>
        </p:spPr>
      </p:pic>
      <p:sp>
        <p:nvSpPr>
          <p:cNvPr id="31" name="Footer Placeholder 3">
            <a:extLst>
              <a:ext uri="{FF2B5EF4-FFF2-40B4-BE49-F238E27FC236}">
                <a16:creationId xmlns:a16="http://schemas.microsoft.com/office/drawing/2014/main" id="{ED78D2FA-E385-A472-EE13-87134A326B53}"/>
              </a:ext>
              <a:ext uri="{C183D7F6-B498-43B3-948B-1728B52AA6E4}">
                <adec:decorative xmlns:adec="http://schemas.microsoft.com/office/drawing/2017/decorative" val="1"/>
              </a:ext>
            </a:extLst>
          </p:cNvPr>
          <p:cNvSpPr>
            <a:spLocks noGrp="1"/>
          </p:cNvSpPr>
          <p:nvPr>
            <p:ph type="ftr" sz="quarter" idx="11"/>
          </p:nvPr>
        </p:nvSpPr>
        <p:spPr>
          <a:xfrm>
            <a:off x="4557792" y="6356349"/>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rPr>
              <a:t>National MLTSS Health Plan Association</a:t>
            </a:r>
          </a:p>
        </p:txBody>
      </p:sp>
      <p:sp>
        <p:nvSpPr>
          <p:cNvPr id="9" name="Slide Number Placeholder 4">
            <a:extLst>
              <a:ext uri="{FF2B5EF4-FFF2-40B4-BE49-F238E27FC236}">
                <a16:creationId xmlns:a16="http://schemas.microsoft.com/office/drawing/2014/main" id="{CA880B3C-F823-8DFA-BFB5-7F674D864ABF}"/>
              </a:ext>
              <a:ext uri="{C183D7F6-B498-43B3-948B-1728B52AA6E4}">
                <adec:decorative xmlns:adec="http://schemas.microsoft.com/office/drawing/2017/decorative" val="1"/>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0B054F-1825-4A48-9830-6747ECDFDA35}" type="slidenum">
              <a:rPr kumimoji="0" lang="en-US" sz="1200" b="0" i="0" u="none" strike="noStrike" kern="1200" cap="none" spc="0" normalizeH="0" baseline="0" noProof="0" smtClean="0">
                <a:ln>
                  <a:noFill/>
                </a:ln>
                <a:solidFill>
                  <a:srgbClr val="606060"/>
                </a:solidFill>
                <a:effectLst/>
                <a:uLnTx/>
                <a:uFillTx/>
                <a:latin typeface="Georgia" panose="02040502050405020303"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srgbClr val="606060"/>
              </a:solidFill>
              <a:effectLst/>
              <a:uLnTx/>
              <a:uFillTx/>
              <a:latin typeface="Georgia" panose="02040502050405020303" pitchFamily="18" charset="0"/>
              <a:ea typeface="+mn-ea"/>
              <a:cs typeface="+mn-cs"/>
            </a:endParaRPr>
          </a:p>
        </p:txBody>
      </p:sp>
    </p:spTree>
    <p:extLst>
      <p:ext uri="{BB962C8B-B14F-4D97-AF65-F5344CB8AC3E}">
        <p14:creationId xmlns:p14="http://schemas.microsoft.com/office/powerpoint/2010/main" val="1600641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C2D14-2096-6566-BCA8-1EF77A2CEB06}"/>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166FDEF1-AFEC-363E-5BAF-8C3C02B57FE6}"/>
              </a:ext>
            </a:extLst>
          </p:cNvPr>
          <p:cNvSpPr>
            <a:spLocks noGrp="1"/>
          </p:cNvSpPr>
          <p:nvPr>
            <p:ph type="title" idx="4294967295"/>
          </p:nvPr>
        </p:nvSpPr>
        <p:spPr>
          <a:xfrm>
            <a:off x="350162" y="516949"/>
            <a:ext cx="10120521" cy="15160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ea typeface="Source Serif Pro" panose="02040603050405020204" pitchFamily="18" charset="0"/>
              </a:rPr>
              <a:t>Advancing the Direct Care Workforce as a Key Component of HCBS Systems Change:  </a:t>
            </a:r>
            <a:r>
              <a:rPr kumimoji="0" lang="en-US" sz="4000" b="1" i="1" u="none" strike="noStrike" kern="1200" cap="none" spc="0" normalizeH="0" baseline="0" noProof="0" dirty="0">
                <a:ln>
                  <a:noFill/>
                </a:ln>
                <a:solidFill>
                  <a:schemeClr val="bg1"/>
                </a:solidFill>
                <a:effectLst/>
                <a:uLnTx/>
                <a:uFillTx/>
                <a:ea typeface="Source Serif Pro" panose="02040603050405020204" pitchFamily="18" charset="0"/>
              </a:rPr>
              <a:t>Providers’ Perspective</a:t>
            </a:r>
            <a:r>
              <a:rPr kumimoji="0" lang="en-US" sz="4000" b="1" i="0" u="none" strike="noStrike" kern="1200" cap="none" spc="0" normalizeH="0" baseline="0" noProof="0" dirty="0">
                <a:ln>
                  <a:noFill/>
                </a:ln>
                <a:solidFill>
                  <a:schemeClr val="bg1"/>
                </a:solidFill>
                <a:effectLst/>
                <a:uLnTx/>
                <a:uFillTx/>
                <a:ea typeface="Source Serif Pro" panose="02040603050405020204" pitchFamily="18" charset="0"/>
              </a:rPr>
              <a:t> </a:t>
            </a:r>
            <a:endParaRPr kumimoji="0" lang="en-US" sz="4000" b="1" i="0" u="none" strike="noStrike" kern="1200" cap="none" spc="0" normalizeH="0" baseline="0" noProof="0" dirty="0">
              <a:ln>
                <a:noFill/>
              </a:ln>
              <a:solidFill>
                <a:schemeClr val="bg1"/>
              </a:solidFill>
              <a:effectLst/>
              <a:uLnTx/>
              <a:uFillTx/>
              <a:ea typeface="Source Serif Pro" panose="02040603050405020204" pitchFamily="18" charset="0"/>
              <a:cs typeface="Calibri" panose="020F0502020204030204" pitchFamily="34" charset="0"/>
            </a:endParaRPr>
          </a:p>
        </p:txBody>
      </p:sp>
      <p:sp>
        <p:nvSpPr>
          <p:cNvPr id="2" name="TextBox 1">
            <a:extLst>
              <a:ext uri="{FF2B5EF4-FFF2-40B4-BE49-F238E27FC236}">
                <a16:creationId xmlns:a16="http://schemas.microsoft.com/office/drawing/2014/main" id="{1C66DBDA-38A5-62CF-1231-1B1443BA7F04}"/>
              </a:ext>
            </a:extLst>
          </p:cNvPr>
          <p:cNvSpPr txBox="1"/>
          <p:nvPr/>
        </p:nvSpPr>
        <p:spPr>
          <a:xfrm>
            <a:off x="1447800" y="3429000"/>
            <a:ext cx="6700537" cy="1420325"/>
          </a:xfrm>
          <a:prstGeom prst="rect">
            <a:avLst/>
          </a:prstGeom>
          <a:noFill/>
        </p:spPr>
        <p:txBody>
          <a:bodyPr wrap="square" rtlCol="0">
            <a:spAutoFit/>
          </a:bodyPr>
          <a:lstStyle/>
          <a:p>
            <a:pPr algn="ctr">
              <a:lnSpc>
                <a:spcPct val="150000"/>
              </a:lnSpc>
            </a:pPr>
            <a:r>
              <a:rPr lang="en-US" sz="2000" b="1" dirty="0">
                <a:solidFill>
                  <a:schemeClr val="bg1"/>
                </a:solidFill>
              </a:rPr>
              <a:t>Tina Spears</a:t>
            </a:r>
          </a:p>
          <a:p>
            <a:pPr algn="ctr">
              <a:lnSpc>
                <a:spcPct val="150000"/>
              </a:lnSpc>
            </a:pPr>
            <a:r>
              <a:rPr lang="en-US" sz="2000" b="1" dirty="0">
                <a:solidFill>
                  <a:schemeClr val="bg1"/>
                </a:solidFill>
              </a:rPr>
              <a:t> </a:t>
            </a:r>
            <a:r>
              <a:rPr lang="en-US" sz="2000" dirty="0">
                <a:solidFill>
                  <a:schemeClr val="bg1"/>
                </a:solidFill>
              </a:rPr>
              <a:t>Executive Director</a:t>
            </a:r>
          </a:p>
          <a:p>
            <a:pPr algn="ctr">
              <a:lnSpc>
                <a:spcPct val="150000"/>
              </a:lnSpc>
            </a:pPr>
            <a:r>
              <a:rPr lang="en-US" sz="2000" dirty="0">
                <a:solidFill>
                  <a:schemeClr val="bg1"/>
                </a:solidFill>
              </a:rPr>
              <a:t>The Community Provider Network of Rhode Island</a:t>
            </a:r>
          </a:p>
        </p:txBody>
      </p:sp>
      <p:sp>
        <p:nvSpPr>
          <p:cNvPr id="6" name="Oval 5" descr="headshot of Tina Spears">
            <a:extLst>
              <a:ext uri="{FF2B5EF4-FFF2-40B4-BE49-F238E27FC236}">
                <a16:creationId xmlns:a16="http://schemas.microsoft.com/office/drawing/2014/main" id="{03606AF0-5830-6B24-4C34-EE6D93011CAA}"/>
              </a:ext>
            </a:extLst>
          </p:cNvPr>
          <p:cNvSpPr/>
          <p:nvPr/>
        </p:nvSpPr>
        <p:spPr>
          <a:xfrm>
            <a:off x="7937253" y="2153080"/>
            <a:ext cx="3047269" cy="3047269"/>
          </a:xfrm>
          <a:prstGeom prst="ellipse">
            <a:avLst/>
          </a:prstGeom>
          <a:blipFill>
            <a:blip r:embed="rId3">
              <a:extLst>
                <a:ext uri="{28A0092B-C50C-407E-A947-70E740481C1C}">
                  <a14:useLocalDpi xmlns:a14="http://schemas.microsoft.com/office/drawing/2010/main"/>
                </a:ext>
              </a:extLst>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17901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162868"/>
        </a:solidFill>
        <a:effectLst/>
      </p:bgPr>
    </p:bg>
    <p:spTree>
      <p:nvGrpSpPr>
        <p:cNvPr id="1" name="Shape 64"/>
        <p:cNvGrpSpPr/>
        <p:nvPr/>
      </p:nvGrpSpPr>
      <p:grpSpPr>
        <a:xfrm>
          <a:off x="0" y="0"/>
          <a:ext cx="0" cy="0"/>
          <a:chOff x="0" y="0"/>
          <a:chExt cx="0" cy="0"/>
        </a:xfrm>
      </p:grpSpPr>
      <p:sp>
        <p:nvSpPr>
          <p:cNvPr id="65" name="Google Shape;65;p1"/>
          <p:cNvSpPr txBox="1">
            <a:spLocks noGrp="1"/>
          </p:cNvSpPr>
          <p:nvPr>
            <p:ph type="ctrTitle"/>
          </p:nvPr>
        </p:nvSpPr>
        <p:spPr>
          <a:xfrm>
            <a:off x="2240403" y="1585233"/>
            <a:ext cx="7711200" cy="1943200"/>
          </a:xfrm>
          <a:prstGeom prst="rect">
            <a:avLst/>
          </a:prstGeom>
          <a:noFill/>
          <a:ln>
            <a:noFill/>
          </a:ln>
        </p:spPr>
        <p:txBody>
          <a:bodyPr spcFirstLastPara="1" wrap="square" lIns="121900" tIns="121900" rIns="121900" bIns="121900" anchor="b" anchorCtr="0">
            <a:normAutofit/>
          </a:bodyPr>
          <a:lstStyle/>
          <a:p>
            <a:r>
              <a:rPr lang="en" dirty="0"/>
              <a:t>Advancing the Direct Care Workforce</a:t>
            </a:r>
            <a:endParaRPr dirty="0"/>
          </a:p>
        </p:txBody>
      </p:sp>
      <p:sp>
        <p:nvSpPr>
          <p:cNvPr id="66" name="Google Shape;66;p1"/>
          <p:cNvSpPr txBox="1">
            <a:spLocks noGrp="1"/>
          </p:cNvSpPr>
          <p:nvPr>
            <p:ph type="subTitle" idx="1"/>
          </p:nvPr>
        </p:nvSpPr>
        <p:spPr>
          <a:xfrm>
            <a:off x="2240403" y="4065933"/>
            <a:ext cx="7711200" cy="1212000"/>
          </a:xfrm>
          <a:prstGeom prst="rect">
            <a:avLst/>
          </a:prstGeom>
          <a:noFill/>
          <a:ln>
            <a:noFill/>
          </a:ln>
        </p:spPr>
        <p:txBody>
          <a:bodyPr spcFirstLastPara="1" wrap="square" lIns="121900" tIns="121900" rIns="121900" bIns="121900" anchor="t" anchorCtr="0">
            <a:normAutofit/>
          </a:bodyPr>
          <a:lstStyle/>
          <a:p>
            <a:pPr marL="0" indent="0"/>
            <a:r>
              <a:rPr lang="en" dirty="0">
                <a:solidFill>
                  <a:srgbClr val="79DA19"/>
                </a:solidFill>
              </a:rPr>
              <a:t>Community Provider Network of RI</a:t>
            </a:r>
            <a:endParaRPr sz="2133" i="1" dirty="0">
              <a:solidFill>
                <a:srgbClr val="79DA19"/>
              </a:solidFill>
            </a:endParaRPr>
          </a:p>
        </p:txBody>
      </p:sp>
      <p:grpSp>
        <p:nvGrpSpPr>
          <p:cNvPr id="2" name="Group 1" descr="Community Provider Network of Rhode Island logo">
            <a:extLst>
              <a:ext uri="{FF2B5EF4-FFF2-40B4-BE49-F238E27FC236}">
                <a16:creationId xmlns:a16="http://schemas.microsoft.com/office/drawing/2014/main" id="{62A456CA-5E97-F699-7B8A-CED99760F200}"/>
              </a:ext>
            </a:extLst>
          </p:cNvPr>
          <p:cNvGrpSpPr/>
          <p:nvPr/>
        </p:nvGrpSpPr>
        <p:grpSpPr>
          <a:xfrm>
            <a:off x="117100" y="5891867"/>
            <a:ext cx="1910299" cy="841600"/>
            <a:chOff x="117100" y="5891867"/>
            <a:chExt cx="1910299" cy="841600"/>
          </a:xfrm>
        </p:grpSpPr>
        <p:sp>
          <p:nvSpPr>
            <p:cNvPr id="68" name="Google Shape;68;p1">
              <a:extLst>
                <a:ext uri="{C183D7F6-B498-43B3-948B-1728B52AA6E4}">
                  <adec:decorative xmlns:adec="http://schemas.microsoft.com/office/drawing/2017/decorative" val="1"/>
                </a:ext>
              </a:extLst>
            </p:cNvPr>
            <p:cNvSpPr/>
            <p:nvPr/>
          </p:nvSpPr>
          <p:spPr>
            <a:xfrm>
              <a:off x="117100" y="5891867"/>
              <a:ext cx="1478400" cy="841600"/>
            </a:xfrm>
            <a:prstGeom prst="rect">
              <a:avLst/>
            </a:prstGeom>
            <a:solidFill>
              <a:srgbClr val="162868"/>
            </a:solidFill>
            <a:ln>
              <a:noFill/>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pic>
          <p:nvPicPr>
            <p:cNvPr id="69" name="Google Shape;69;p1" descr="Community Provider Network of Rhode Island logo"/>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7100" y="6059057"/>
              <a:ext cx="1910299" cy="674400"/>
            </a:xfrm>
            <a:prstGeom prst="rect">
              <a:avLst/>
            </a:prstGeom>
            <a:noFill/>
            <a:ln>
              <a:noFill/>
            </a:ln>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62868"/>
        </a:solidFill>
        <a:effectLst/>
      </p:bgPr>
    </p:bg>
    <p:spTree>
      <p:nvGrpSpPr>
        <p:cNvPr id="1" name="Shape 73"/>
        <p:cNvGrpSpPr/>
        <p:nvPr/>
      </p:nvGrpSpPr>
      <p:grpSpPr>
        <a:xfrm>
          <a:off x="0" y="0"/>
          <a:ext cx="0" cy="0"/>
          <a:chOff x="0" y="0"/>
          <a:chExt cx="0" cy="0"/>
        </a:xfrm>
      </p:grpSpPr>
      <p:sp>
        <p:nvSpPr>
          <p:cNvPr id="74" name="Google Shape;74;p5"/>
          <p:cNvSpPr txBox="1">
            <a:spLocks noGrp="1"/>
          </p:cNvSpPr>
          <p:nvPr>
            <p:ph type="title"/>
          </p:nvPr>
        </p:nvSpPr>
        <p:spPr>
          <a:xfrm>
            <a:off x="222233" y="401600"/>
            <a:ext cx="3744000" cy="1007600"/>
          </a:xfrm>
          <a:prstGeom prst="rect">
            <a:avLst/>
          </a:prstGeom>
          <a:noFill/>
          <a:ln>
            <a:noFill/>
          </a:ln>
        </p:spPr>
        <p:txBody>
          <a:bodyPr spcFirstLastPara="1" wrap="square" lIns="121900" tIns="121900" rIns="121900" bIns="121900" anchor="b" anchorCtr="0">
            <a:normAutofit fontScale="90000"/>
          </a:bodyPr>
          <a:lstStyle/>
          <a:p>
            <a:pPr algn="ctr">
              <a:buSzPct val="222222"/>
            </a:pPr>
            <a:r>
              <a:rPr lang="en" b="1" dirty="0"/>
              <a:t>What we Implemented</a:t>
            </a:r>
            <a:endParaRPr b="1" dirty="0"/>
          </a:p>
        </p:txBody>
      </p:sp>
      <p:sp>
        <p:nvSpPr>
          <p:cNvPr id="77" name="Google Shape;77;p5"/>
          <p:cNvSpPr txBox="1">
            <a:spLocks noGrp="1"/>
          </p:cNvSpPr>
          <p:nvPr>
            <p:ph type="body" idx="1"/>
          </p:nvPr>
        </p:nvSpPr>
        <p:spPr>
          <a:xfrm>
            <a:off x="20600" y="1792829"/>
            <a:ext cx="4120400" cy="3556411"/>
          </a:xfrm>
          <a:prstGeom prst="rect">
            <a:avLst/>
          </a:prstGeom>
          <a:noFill/>
          <a:ln>
            <a:noFill/>
          </a:ln>
        </p:spPr>
        <p:txBody>
          <a:bodyPr spcFirstLastPara="1" wrap="square" lIns="0" tIns="121900" rIns="0" bIns="121900" anchor="t" anchorCtr="0">
            <a:normAutofit/>
          </a:bodyPr>
          <a:lstStyle/>
          <a:p>
            <a:pPr marL="625475" indent="-49213">
              <a:buClr>
                <a:srgbClr val="162868"/>
              </a:buClr>
              <a:buSzPts val="1297"/>
              <a:buFont typeface="Arial" panose="020B0604020202020204" pitchFamily="34" charset="0"/>
              <a:buChar char="•"/>
              <a:tabLst>
                <a:tab pos="1027113" algn="l"/>
              </a:tabLst>
            </a:pPr>
            <a:r>
              <a:rPr lang="en" dirty="0"/>
              <a:t> </a:t>
            </a:r>
            <a:r>
              <a:rPr lang="en" sz="2667" b="1" dirty="0"/>
              <a:t>✓ </a:t>
            </a:r>
            <a:r>
              <a:rPr lang="en" dirty="0"/>
              <a:t>Developed a uniform reporting 	and data collection system 	</a:t>
            </a:r>
            <a:r>
              <a:rPr lang="en" i="1" dirty="0"/>
              <a:t>(UMN/DLT Partnership) Support 	Wise</a:t>
            </a:r>
            <a:endParaRPr i="1" dirty="0"/>
          </a:p>
          <a:p>
            <a:pPr marL="625475" indent="-168275">
              <a:buClr>
                <a:srgbClr val="162868"/>
              </a:buClr>
              <a:buSzPts val="1297"/>
              <a:buFont typeface="Arial" panose="020B0604020202020204" pitchFamily="34" charset="0"/>
              <a:buChar char="•"/>
            </a:pPr>
            <a:r>
              <a:rPr lang="en" sz="2667" b="1" dirty="0"/>
              <a:t>✓ </a:t>
            </a:r>
            <a:r>
              <a:rPr lang="en" dirty="0"/>
              <a:t>Prepared and designed the 	database with the providers </a:t>
            </a:r>
            <a:endParaRPr dirty="0"/>
          </a:p>
          <a:p>
            <a:pPr marL="625475" indent="-168275">
              <a:buClr>
                <a:srgbClr val="162868"/>
              </a:buClr>
              <a:buSzPts val="1297"/>
              <a:buFont typeface="Arial" panose="020B0604020202020204" pitchFamily="34" charset="0"/>
              <a:buChar char="•"/>
            </a:pPr>
            <a:r>
              <a:rPr lang="en" sz="2667" b="1" dirty="0"/>
              <a:t>✓ </a:t>
            </a:r>
            <a:r>
              <a:rPr lang="en" dirty="0"/>
              <a:t>Provided technical support </a:t>
            </a:r>
            <a:endParaRPr dirty="0"/>
          </a:p>
          <a:p>
            <a:pPr marL="625475" indent="-168275">
              <a:buClr>
                <a:srgbClr val="162868"/>
              </a:buClr>
              <a:buSzPts val="1297"/>
              <a:buFont typeface="Arial" panose="020B0604020202020204" pitchFamily="34" charset="0"/>
              <a:buChar char="•"/>
              <a:tabLst>
                <a:tab pos="969963" algn="l"/>
              </a:tabLst>
            </a:pPr>
            <a:r>
              <a:rPr lang="en" sz="2667" b="1" dirty="0"/>
              <a:t>✓ </a:t>
            </a:r>
            <a:r>
              <a:rPr lang="en" dirty="0"/>
              <a:t>Continuous learning and 	revisions</a:t>
            </a:r>
            <a:endParaRPr dirty="0"/>
          </a:p>
        </p:txBody>
      </p:sp>
      <p:sp>
        <p:nvSpPr>
          <p:cNvPr id="79" name="Google Shape;79;p5"/>
          <p:cNvSpPr txBox="1">
            <a:spLocks noGrp="1"/>
          </p:cNvSpPr>
          <p:nvPr>
            <p:ph type="title"/>
          </p:nvPr>
        </p:nvSpPr>
        <p:spPr>
          <a:xfrm>
            <a:off x="3966233" y="401600"/>
            <a:ext cx="3744000" cy="1007600"/>
          </a:xfrm>
          <a:prstGeom prst="rect">
            <a:avLst/>
          </a:prstGeom>
          <a:noFill/>
          <a:ln>
            <a:noFill/>
          </a:ln>
        </p:spPr>
        <p:txBody>
          <a:bodyPr spcFirstLastPara="1" wrap="square" lIns="121900" tIns="121900" rIns="121900" bIns="121900" anchor="ctr" anchorCtr="0">
            <a:normAutofit/>
          </a:bodyPr>
          <a:lstStyle/>
          <a:p>
            <a:pPr algn="ctr">
              <a:buSzPct val="222222"/>
            </a:pPr>
            <a:r>
              <a:rPr lang="en" b="1" dirty="0"/>
              <a:t>What we learned </a:t>
            </a:r>
            <a:endParaRPr b="1" dirty="0"/>
          </a:p>
        </p:txBody>
      </p:sp>
      <p:sp>
        <p:nvSpPr>
          <p:cNvPr id="81" name="Google Shape;81;p5"/>
          <p:cNvSpPr txBox="1">
            <a:spLocks noGrp="1"/>
          </p:cNvSpPr>
          <p:nvPr>
            <p:ph type="body" idx="1"/>
          </p:nvPr>
        </p:nvSpPr>
        <p:spPr>
          <a:xfrm>
            <a:off x="4234300" y="1792829"/>
            <a:ext cx="4120400" cy="3602131"/>
          </a:xfrm>
          <a:prstGeom prst="rect">
            <a:avLst/>
          </a:prstGeom>
          <a:noFill/>
          <a:ln>
            <a:noFill/>
          </a:ln>
        </p:spPr>
        <p:txBody>
          <a:bodyPr spcFirstLastPara="1" wrap="square" lIns="0" tIns="121900" rIns="0" bIns="121900" anchor="t" anchorCtr="0">
            <a:normAutofit/>
          </a:bodyPr>
          <a:lstStyle/>
          <a:p>
            <a:pPr marL="457200" indent="-457200">
              <a:spcBef>
                <a:spcPts val="600"/>
              </a:spcBef>
              <a:spcAft>
                <a:spcPts val="600"/>
              </a:spcAft>
              <a:buClr>
                <a:srgbClr val="162868"/>
              </a:buClr>
              <a:buSzPts val="1297"/>
              <a:buFont typeface="Arial" panose="020B0604020202020204" pitchFamily="34" charset="0"/>
              <a:buChar char="•"/>
            </a:pPr>
            <a:r>
              <a:rPr lang="en" sz="2667" b="1" dirty="0"/>
              <a:t>✓ </a:t>
            </a:r>
            <a:r>
              <a:rPr lang="en" dirty="0"/>
              <a:t>Defining data was critical</a:t>
            </a:r>
            <a:endParaRPr i="1" dirty="0"/>
          </a:p>
          <a:p>
            <a:pPr marL="457200" indent="-457200">
              <a:spcBef>
                <a:spcPts val="600"/>
              </a:spcBef>
              <a:spcAft>
                <a:spcPts val="600"/>
              </a:spcAft>
              <a:buClr>
                <a:srgbClr val="162868"/>
              </a:buClr>
              <a:buSzPts val="1297"/>
              <a:buFont typeface="Arial" panose="020B0604020202020204" pitchFamily="34" charset="0"/>
              <a:buChar char="•"/>
              <a:tabLst>
                <a:tab pos="804863" algn="l"/>
              </a:tabLst>
            </a:pPr>
            <a:r>
              <a:rPr lang="en" sz="2667" b="1" dirty="0"/>
              <a:t>✓ </a:t>
            </a:r>
            <a:r>
              <a:rPr lang="en" dirty="0"/>
              <a:t>Support to providers was 	essential</a:t>
            </a:r>
            <a:endParaRPr dirty="0"/>
          </a:p>
          <a:p>
            <a:pPr marL="457200" indent="-457200" defTabSz="804863">
              <a:spcBef>
                <a:spcPts val="600"/>
              </a:spcBef>
              <a:spcAft>
                <a:spcPts val="600"/>
              </a:spcAft>
              <a:buClr>
                <a:srgbClr val="162868"/>
              </a:buClr>
              <a:buSzPts val="1297"/>
              <a:buFont typeface="Arial" panose="020B0604020202020204" pitchFamily="34" charset="0"/>
              <a:buChar char="•"/>
            </a:pPr>
            <a:r>
              <a:rPr lang="en" sz="2667" b="1" dirty="0"/>
              <a:t>✓ </a:t>
            </a:r>
            <a:r>
              <a:rPr lang="en" dirty="0"/>
              <a:t>“Seeing” data within 	organizations and across the 	state was </a:t>
            </a:r>
            <a:endParaRPr dirty="0"/>
          </a:p>
          <a:p>
            <a:pPr marL="457200" indent="-457200">
              <a:spcBef>
                <a:spcPts val="600"/>
              </a:spcBef>
              <a:spcAft>
                <a:spcPts val="600"/>
              </a:spcAft>
              <a:buClr>
                <a:srgbClr val="162868"/>
              </a:buClr>
              <a:buSzPts val="1297"/>
              <a:buFont typeface="Arial" panose="020B0604020202020204" pitchFamily="34" charset="0"/>
              <a:buChar char="•"/>
            </a:pPr>
            <a:r>
              <a:rPr lang="en" sz="2667" b="1" dirty="0"/>
              <a:t>✓ </a:t>
            </a:r>
            <a:r>
              <a:rPr lang="en" dirty="0"/>
              <a:t>How to respond to </a:t>
            </a:r>
            <a:endParaRPr dirty="0"/>
          </a:p>
        </p:txBody>
      </p:sp>
      <p:sp>
        <p:nvSpPr>
          <p:cNvPr id="80" name="Google Shape;80;p5"/>
          <p:cNvSpPr txBox="1">
            <a:spLocks noGrp="1"/>
          </p:cNvSpPr>
          <p:nvPr>
            <p:ph type="title"/>
          </p:nvPr>
        </p:nvSpPr>
        <p:spPr>
          <a:xfrm>
            <a:off x="8225767" y="401600"/>
            <a:ext cx="3744000" cy="1007600"/>
          </a:xfrm>
          <a:prstGeom prst="rect">
            <a:avLst/>
          </a:prstGeom>
          <a:noFill/>
          <a:ln>
            <a:noFill/>
          </a:ln>
        </p:spPr>
        <p:txBody>
          <a:bodyPr spcFirstLastPara="1" wrap="square" lIns="121900" tIns="121900" rIns="121900" bIns="121900" anchor="ctr" anchorCtr="0">
            <a:normAutofit/>
          </a:bodyPr>
          <a:lstStyle/>
          <a:p>
            <a:pPr algn="ctr">
              <a:buSzPts val="5333"/>
            </a:pPr>
            <a:r>
              <a:rPr lang="en" b="1" dirty="0"/>
              <a:t>What’s Next </a:t>
            </a:r>
            <a:endParaRPr b="1" dirty="0"/>
          </a:p>
        </p:txBody>
      </p:sp>
      <p:sp>
        <p:nvSpPr>
          <p:cNvPr id="78" name="Google Shape;78;p5"/>
          <p:cNvSpPr txBox="1">
            <a:spLocks noGrp="1"/>
          </p:cNvSpPr>
          <p:nvPr>
            <p:ph type="body" idx="1"/>
          </p:nvPr>
        </p:nvSpPr>
        <p:spPr>
          <a:xfrm>
            <a:off x="8448000" y="1792829"/>
            <a:ext cx="3521600" cy="3171057"/>
          </a:xfrm>
          <a:prstGeom prst="rect">
            <a:avLst/>
          </a:prstGeom>
          <a:noFill/>
          <a:ln>
            <a:noFill/>
          </a:ln>
        </p:spPr>
        <p:txBody>
          <a:bodyPr spcFirstLastPara="1" wrap="square" lIns="121900" tIns="121900" rIns="121900" bIns="121900" anchor="t" anchorCtr="0">
            <a:normAutofit/>
          </a:bodyPr>
          <a:lstStyle/>
          <a:p>
            <a:pPr marL="119063" indent="-119063">
              <a:buClr>
                <a:srgbClr val="162868"/>
              </a:buClr>
              <a:buSzPts val="1297"/>
              <a:buFont typeface="Arial" panose="020B0604020202020204" pitchFamily="34" charset="0"/>
              <a:buChar char="•"/>
            </a:pPr>
            <a:r>
              <a:rPr lang="en" sz="2667" b="1" dirty="0"/>
              <a:t>✓ </a:t>
            </a:r>
            <a:r>
              <a:rPr lang="en" dirty="0"/>
              <a:t>Onboard children’s services </a:t>
            </a:r>
            <a:endParaRPr i="1" dirty="0"/>
          </a:p>
          <a:p>
            <a:pPr marL="119063" indent="-119063" defTabSz="457200">
              <a:buClr>
                <a:srgbClr val="162868"/>
              </a:buClr>
              <a:buSzPts val="1297"/>
              <a:buFont typeface="Arial" panose="020B0604020202020204" pitchFamily="34" charset="0"/>
              <a:buChar char="•"/>
            </a:pPr>
            <a:r>
              <a:rPr lang="en" sz="2667" b="1" dirty="0"/>
              <a:t>✓ </a:t>
            </a:r>
            <a:r>
              <a:rPr lang="en" dirty="0"/>
              <a:t>Utilize data to design 	interventions </a:t>
            </a:r>
            <a:endParaRPr dirty="0"/>
          </a:p>
          <a:p>
            <a:pPr marL="119063" indent="-119063" defTabSz="396875">
              <a:buClr>
                <a:srgbClr val="162868"/>
              </a:buClr>
              <a:buSzPts val="1297"/>
              <a:buFont typeface="Arial" panose="020B0604020202020204" pitchFamily="34" charset="0"/>
              <a:buChar char="•"/>
            </a:pPr>
            <a:r>
              <a:rPr lang="en" sz="2667" b="1" dirty="0"/>
              <a:t>✓</a:t>
            </a:r>
            <a:r>
              <a:rPr lang="en" dirty="0"/>
              <a:t> Use data to inform state 	leaders on industry workforce 	data </a:t>
            </a:r>
            <a:endParaRPr dirty="0"/>
          </a:p>
          <a:p>
            <a:pPr marL="119063" indent="-119063">
              <a:buClr>
                <a:srgbClr val="162868"/>
              </a:buClr>
              <a:buSzPts val="1297"/>
              <a:buFont typeface="Arial" panose="020B0604020202020204" pitchFamily="34" charset="0"/>
              <a:buChar char="•"/>
            </a:pPr>
            <a:r>
              <a:rPr lang="en" sz="2667" b="1" dirty="0"/>
              <a:t>✓</a:t>
            </a:r>
            <a:r>
              <a:rPr lang="en" dirty="0"/>
              <a:t> Add to data set</a:t>
            </a:r>
            <a:endParaRPr dirty="0"/>
          </a:p>
        </p:txBody>
      </p:sp>
      <p:grpSp>
        <p:nvGrpSpPr>
          <p:cNvPr id="2" name="Group 1">
            <a:extLst>
              <a:ext uri="{FF2B5EF4-FFF2-40B4-BE49-F238E27FC236}">
                <a16:creationId xmlns:a16="http://schemas.microsoft.com/office/drawing/2014/main" id="{6E43535F-86FB-A33D-7799-4FB653A8F020}"/>
              </a:ext>
              <a:ext uri="{C183D7F6-B498-43B3-948B-1728B52AA6E4}">
                <adec:decorative xmlns:adec="http://schemas.microsoft.com/office/drawing/2017/decorative" val="1"/>
              </a:ext>
            </a:extLst>
          </p:cNvPr>
          <p:cNvGrpSpPr/>
          <p:nvPr/>
        </p:nvGrpSpPr>
        <p:grpSpPr>
          <a:xfrm>
            <a:off x="117100" y="5891867"/>
            <a:ext cx="1910299" cy="841600"/>
            <a:chOff x="117100" y="5891867"/>
            <a:chExt cx="1910299" cy="841600"/>
          </a:xfrm>
        </p:grpSpPr>
        <p:sp>
          <p:nvSpPr>
            <p:cNvPr id="75" name="Google Shape;75;p5">
              <a:extLst>
                <a:ext uri="{C183D7F6-B498-43B3-948B-1728B52AA6E4}">
                  <adec:decorative xmlns:adec="http://schemas.microsoft.com/office/drawing/2017/decorative" val="1"/>
                </a:ext>
              </a:extLst>
            </p:cNvPr>
            <p:cNvSpPr/>
            <p:nvPr/>
          </p:nvSpPr>
          <p:spPr>
            <a:xfrm>
              <a:off x="117100" y="5891867"/>
              <a:ext cx="1478400" cy="841600"/>
            </a:xfrm>
            <a:prstGeom prst="rect">
              <a:avLst/>
            </a:prstGeom>
            <a:solidFill>
              <a:srgbClr val="162868"/>
            </a:solidFill>
            <a:ln>
              <a:noFill/>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pic>
          <p:nvPicPr>
            <p:cNvPr id="76" name="Google Shape;76;p5">
              <a:extLst>
                <a:ext uri="{C183D7F6-B498-43B3-948B-1728B52AA6E4}">
                  <adec:decorative xmlns:adec="http://schemas.microsoft.com/office/drawing/2017/decorative" val="1"/>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7100" y="6059057"/>
              <a:ext cx="1910299" cy="674400"/>
            </a:xfrm>
            <a:prstGeom prst="rect">
              <a:avLst/>
            </a:prstGeom>
            <a:noFill/>
            <a:ln>
              <a:noFill/>
            </a:ln>
          </p:spPr>
        </p:pic>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F497E-F06F-B78E-5096-55181FD6A6EE}"/>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23DC772B-AC21-F123-D8A7-786AF1A69129}"/>
              </a:ext>
            </a:extLst>
          </p:cNvPr>
          <p:cNvSpPr>
            <a:spLocks noGrp="1"/>
          </p:cNvSpPr>
          <p:nvPr>
            <p:ph type="title" idx="4294967295"/>
          </p:nvPr>
        </p:nvSpPr>
        <p:spPr>
          <a:xfrm>
            <a:off x="481472" y="703797"/>
            <a:ext cx="10120521" cy="84364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ea typeface="Source Serif Pro" panose="02040603050405020204" pitchFamily="18" charset="0"/>
              </a:rPr>
              <a:t>Perspectives of State Leaders</a:t>
            </a:r>
            <a:endParaRPr kumimoji="0" lang="en-US" sz="5400" b="1" i="0" u="none" strike="noStrike" kern="1200" cap="none" spc="0" normalizeH="0" baseline="0" noProof="0" dirty="0">
              <a:ln>
                <a:noFill/>
              </a:ln>
              <a:solidFill>
                <a:schemeClr val="bg1"/>
              </a:solidFill>
              <a:effectLst/>
              <a:uLnTx/>
              <a:uFillTx/>
              <a:ea typeface="Source Serif Pro" panose="02040603050405020204" pitchFamily="18" charset="0"/>
              <a:cs typeface="Calibri" panose="020F0502020204030204" pitchFamily="34" charset="0"/>
            </a:endParaRPr>
          </a:p>
        </p:txBody>
      </p:sp>
      <p:sp>
        <p:nvSpPr>
          <p:cNvPr id="6" name="TextBox 5">
            <a:extLst>
              <a:ext uri="{FF2B5EF4-FFF2-40B4-BE49-F238E27FC236}">
                <a16:creationId xmlns:a16="http://schemas.microsoft.com/office/drawing/2014/main" id="{2C5C4972-88D2-0541-BAA2-A458BA0EE80E}"/>
              </a:ext>
            </a:extLst>
          </p:cNvPr>
          <p:cNvSpPr txBox="1"/>
          <p:nvPr/>
        </p:nvSpPr>
        <p:spPr>
          <a:xfrm>
            <a:off x="2334228" y="2219858"/>
            <a:ext cx="7523544" cy="186512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AFAFA"/>
                </a:solidFill>
                <a:effectLst/>
                <a:uLnTx/>
                <a:uFillTx/>
                <a:ea typeface="Source Serif Pro" panose="02040603050405020204" pitchFamily="18" charset="0"/>
                <a:cs typeface="Arial" panose="020B0604020202020204" pitchFamily="34" charset="0"/>
              </a:rPr>
              <a:t>Moderated Panel Discussion of State Leaders Engaged in Data Collection &amp; Analysis Reforms to Support DCW Development Strategy</a:t>
            </a:r>
            <a:endParaRPr kumimoji="0" lang="en-US" sz="5400" b="1" i="0" u="none" strike="noStrike" kern="1200" cap="none" spc="0" normalizeH="0" baseline="0" noProof="0" dirty="0">
              <a:ln>
                <a:noFill/>
              </a:ln>
              <a:solidFill>
                <a:srgbClr val="FAFAFA"/>
              </a:solidFill>
              <a:effectLst/>
              <a:uLnTx/>
              <a:uFillTx/>
              <a:latin typeface="Arial"/>
              <a:ea typeface="Source Serif Pro" panose="02040603050405020204" pitchFamily="18" charset="0"/>
              <a:cs typeface="Arial" panose="020B0604020202020204" pitchFamily="34" charset="0"/>
            </a:endParaRPr>
          </a:p>
        </p:txBody>
      </p:sp>
    </p:spTree>
    <p:extLst>
      <p:ext uri="{BB962C8B-B14F-4D97-AF65-F5344CB8AC3E}">
        <p14:creationId xmlns:p14="http://schemas.microsoft.com/office/powerpoint/2010/main" val="2282798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3907" y="2252780"/>
            <a:ext cx="9144000" cy="1234596"/>
          </a:xfrm>
        </p:spPr>
        <p:txBody>
          <a:bodyPr>
            <a:normAutofit fontScale="90000"/>
          </a:bodyPr>
          <a:lstStyle/>
          <a:p>
            <a:pPr>
              <a:lnSpc>
                <a:spcPct val="100000"/>
              </a:lnSpc>
            </a:pPr>
            <a:r>
              <a:rPr lang="en-US" dirty="0"/>
              <a:t>New Jersey Department of Human Services – Direct Care Workforce Strategic Planning</a:t>
            </a:r>
          </a:p>
        </p:txBody>
      </p:sp>
      <p:sp>
        <p:nvSpPr>
          <p:cNvPr id="3" name="Subtitle 2"/>
          <p:cNvSpPr>
            <a:spLocks noGrp="1"/>
          </p:cNvSpPr>
          <p:nvPr>
            <p:ph type="subTitle" idx="1"/>
          </p:nvPr>
        </p:nvSpPr>
        <p:spPr>
          <a:xfrm>
            <a:off x="513907" y="3692092"/>
            <a:ext cx="6641805" cy="879908"/>
          </a:xfrm>
        </p:spPr>
        <p:txBody>
          <a:bodyPr>
            <a:normAutofit/>
          </a:bodyPr>
          <a:lstStyle/>
          <a:p>
            <a:r>
              <a:rPr lang="en-US" dirty="0"/>
              <a:t>Jack Teters – Aging and Disability Services Policy Advisor</a:t>
            </a:r>
          </a:p>
        </p:txBody>
      </p:sp>
    </p:spTree>
    <p:extLst>
      <p:ext uri="{BB962C8B-B14F-4D97-AF65-F5344CB8AC3E}">
        <p14:creationId xmlns:p14="http://schemas.microsoft.com/office/powerpoint/2010/main" val="2046275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Jersey Department of Human Services</a:t>
            </a:r>
          </a:p>
        </p:txBody>
      </p:sp>
      <p:sp>
        <p:nvSpPr>
          <p:cNvPr id="3" name="Content Placeholder 2"/>
          <p:cNvSpPr>
            <a:spLocks noGrp="1"/>
          </p:cNvSpPr>
          <p:nvPr>
            <p:ph idx="1"/>
          </p:nvPr>
        </p:nvSpPr>
        <p:spPr/>
        <p:txBody>
          <a:bodyPr>
            <a:normAutofit fontScale="92500"/>
          </a:bodyPr>
          <a:lstStyle/>
          <a:p>
            <a:pPr marL="231775" indent="-231775"/>
            <a:r>
              <a:rPr lang="en-US" sz="2400" dirty="0"/>
              <a:t>The Department of Human Services offers a broad range of services and supports to New Jersey residents, including food security programs, mental health and substance use disorder treatment, services for aging residents, and health insurance for over 2.2 million New Jerseyans</a:t>
            </a:r>
          </a:p>
          <a:p>
            <a:pPr marL="231775" indent="-231775"/>
            <a:r>
              <a:rPr lang="en-US" sz="2400" dirty="0"/>
              <a:t>The Department supports access to direct care services through a number of programs, including:</a:t>
            </a:r>
          </a:p>
          <a:p>
            <a:pPr marL="798513" lvl="2" indent="-334963">
              <a:buFont typeface="Wingdings" panose="05000000000000000000" pitchFamily="2" charset="2"/>
              <a:buChar char="§"/>
            </a:pPr>
            <a:r>
              <a:rPr lang="en-US" sz="2400" dirty="0"/>
              <a:t>Jersey Assistance for Community Caregiving (JACC)</a:t>
            </a:r>
          </a:p>
          <a:p>
            <a:pPr marL="798513" lvl="2" indent="-334963">
              <a:buFont typeface="Wingdings" panose="05000000000000000000" pitchFamily="2" charset="2"/>
              <a:buChar char="§"/>
            </a:pPr>
            <a:r>
              <a:rPr lang="en-US" sz="2400" dirty="0"/>
              <a:t>Personal Assistance Services Program (PASP)</a:t>
            </a:r>
          </a:p>
          <a:p>
            <a:pPr marL="798513" lvl="2" indent="-334963">
              <a:buFont typeface="Wingdings" panose="05000000000000000000" pitchFamily="2" charset="2"/>
              <a:buChar char="§"/>
            </a:pPr>
            <a:r>
              <a:rPr lang="en-US" sz="2400" dirty="0"/>
              <a:t>NJ FamilyCare (Medicaid)/Personal Preference Program (PPP)</a:t>
            </a:r>
          </a:p>
          <a:p>
            <a:pPr marL="798513" lvl="2" indent="-334963">
              <a:buFont typeface="Wingdings" panose="05000000000000000000" pitchFamily="2" charset="2"/>
              <a:buChar char="§"/>
            </a:pPr>
            <a:r>
              <a:rPr lang="en-US" sz="2400" dirty="0"/>
              <a:t>Community Care Program (CCP)/Supports Program (SP)</a:t>
            </a:r>
          </a:p>
          <a:p>
            <a:pPr marL="798513" lvl="2" indent="-334963">
              <a:buFont typeface="Wingdings" panose="05000000000000000000" pitchFamily="2" charset="2"/>
              <a:buChar char="§"/>
            </a:pPr>
            <a:r>
              <a:rPr lang="en-US" sz="2400" dirty="0"/>
              <a:t>Community programs in the Division of Mental Health and Addiction Services </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42976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Themes</a:t>
            </a:r>
          </a:p>
        </p:txBody>
      </p:sp>
      <p:sp>
        <p:nvSpPr>
          <p:cNvPr id="3" name="Content Placeholder 2"/>
          <p:cNvSpPr>
            <a:spLocks noGrp="1"/>
          </p:cNvSpPr>
          <p:nvPr>
            <p:ph idx="1"/>
          </p:nvPr>
        </p:nvSpPr>
        <p:spPr>
          <a:xfrm>
            <a:off x="468086" y="1825625"/>
            <a:ext cx="10515600" cy="2707186"/>
          </a:xfrm>
        </p:spPr>
        <p:txBody>
          <a:bodyPr/>
          <a:lstStyle/>
          <a:p>
            <a:pPr marL="514350" indent="-514350" fontAlgn="ctr">
              <a:buFont typeface="+mj-lt"/>
              <a:buAutoNum type="arabicPeriod"/>
            </a:pPr>
            <a:r>
              <a:rPr lang="en-US" dirty="0"/>
              <a:t>Public Data and the Direct Care Workforce Strategic Plan</a:t>
            </a:r>
          </a:p>
          <a:p>
            <a:pPr marL="514350" indent="-514350" fontAlgn="ctr">
              <a:buFont typeface="+mj-lt"/>
              <a:buAutoNum type="arabicPeriod"/>
            </a:pPr>
            <a:r>
              <a:rPr lang="en-US" dirty="0"/>
              <a:t>Filling Data Gaps in New Jersey</a:t>
            </a:r>
          </a:p>
          <a:p>
            <a:pPr marL="514350" indent="-514350" fontAlgn="ctr">
              <a:buFont typeface="+mj-lt"/>
              <a:buAutoNum type="arabicPeriod"/>
            </a:pPr>
            <a:r>
              <a:rPr lang="en-US" dirty="0"/>
              <a:t>New Agency Data Sources</a:t>
            </a:r>
          </a:p>
          <a:p>
            <a:pPr marL="514350" indent="-514350" fontAlgn="ctr">
              <a:buFont typeface="+mj-lt"/>
              <a:buAutoNum type="arabicPeriod"/>
            </a:pPr>
            <a:r>
              <a:rPr lang="en-US" dirty="0"/>
              <a:t>Centralizing Direct Care Data Analysis</a:t>
            </a:r>
          </a:p>
          <a:p>
            <a:pPr marL="514350" indent="-514350" fontAlgn="ctr">
              <a:buFont typeface="+mj-lt"/>
              <a:buAutoNum type="arabicPeriod"/>
            </a:pPr>
            <a:r>
              <a:rPr lang="en-US" dirty="0"/>
              <a:t>DCW Strategic Plan Data Recommendations</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300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Public Data and the Direct Care Workforce (DCW) Strategic Plan</a:t>
            </a:r>
          </a:p>
        </p:txBody>
      </p:sp>
      <p:sp>
        <p:nvSpPr>
          <p:cNvPr id="6" name="Freeform: Shape 5">
            <a:extLst>
              <a:ext uri="{FF2B5EF4-FFF2-40B4-BE49-F238E27FC236}">
                <a16:creationId xmlns:a16="http://schemas.microsoft.com/office/drawing/2014/main" id="{63FF16F1-271E-189B-7EF1-2BAE5C8FBBB3}"/>
              </a:ext>
            </a:extLst>
          </p:cNvPr>
          <p:cNvSpPr/>
          <p:nvPr/>
        </p:nvSpPr>
        <p:spPr>
          <a:xfrm>
            <a:off x="468086" y="1881478"/>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American Community Survey</a:t>
            </a:r>
          </a:p>
        </p:txBody>
      </p:sp>
      <p:sp>
        <p:nvSpPr>
          <p:cNvPr id="7" name="Freeform: Shape 6">
            <a:extLst>
              <a:ext uri="{FF2B5EF4-FFF2-40B4-BE49-F238E27FC236}">
                <a16:creationId xmlns:a16="http://schemas.microsoft.com/office/drawing/2014/main" id="{33A19723-5FD0-558C-CFD4-86EDEA9575B8}"/>
              </a:ext>
            </a:extLst>
          </p:cNvPr>
          <p:cNvSpPr/>
          <p:nvPr/>
        </p:nvSpPr>
        <p:spPr>
          <a:xfrm>
            <a:off x="468086" y="2526238"/>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US Bureau of Labor Statistics</a:t>
            </a:r>
          </a:p>
        </p:txBody>
      </p:sp>
      <p:sp>
        <p:nvSpPr>
          <p:cNvPr id="8" name="Freeform: Shape 7">
            <a:extLst>
              <a:ext uri="{FF2B5EF4-FFF2-40B4-BE49-F238E27FC236}">
                <a16:creationId xmlns:a16="http://schemas.microsoft.com/office/drawing/2014/main" id="{1A443229-F1B1-9F3F-C6E3-A3E2F3C1197F}"/>
              </a:ext>
            </a:extLst>
          </p:cNvPr>
          <p:cNvSpPr/>
          <p:nvPr/>
        </p:nvSpPr>
        <p:spPr>
          <a:xfrm>
            <a:off x="468086" y="3170998"/>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Lightcast</a:t>
            </a:r>
          </a:p>
        </p:txBody>
      </p:sp>
      <p:sp>
        <p:nvSpPr>
          <p:cNvPr id="9" name="Freeform: Shape 8">
            <a:extLst>
              <a:ext uri="{FF2B5EF4-FFF2-40B4-BE49-F238E27FC236}">
                <a16:creationId xmlns:a16="http://schemas.microsoft.com/office/drawing/2014/main" id="{4BBDCF06-F632-D19B-466F-8393D5DD5462}"/>
              </a:ext>
            </a:extLst>
          </p:cNvPr>
          <p:cNvSpPr/>
          <p:nvPr/>
        </p:nvSpPr>
        <p:spPr>
          <a:xfrm>
            <a:off x="468086" y="3815758"/>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PHI National Workforce Data</a:t>
            </a:r>
          </a:p>
        </p:txBody>
      </p:sp>
      <p:sp>
        <p:nvSpPr>
          <p:cNvPr id="11" name="Freeform: Shape 10">
            <a:extLst>
              <a:ext uri="{FF2B5EF4-FFF2-40B4-BE49-F238E27FC236}">
                <a16:creationId xmlns:a16="http://schemas.microsoft.com/office/drawing/2014/main" id="{F5DAB1FA-22DD-2BAA-712F-91046CFD6516}"/>
              </a:ext>
            </a:extLst>
          </p:cNvPr>
          <p:cNvSpPr/>
          <p:nvPr/>
        </p:nvSpPr>
        <p:spPr>
          <a:xfrm>
            <a:off x="468086" y="4460517"/>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National Core Indicators I/DD State of the Workforce Survey Report</a:t>
            </a:r>
          </a:p>
        </p:txBody>
      </p:sp>
      <p:sp>
        <p:nvSpPr>
          <p:cNvPr id="12" name="Freeform: Shape 11">
            <a:extLst>
              <a:ext uri="{FF2B5EF4-FFF2-40B4-BE49-F238E27FC236}">
                <a16:creationId xmlns:a16="http://schemas.microsoft.com/office/drawing/2014/main" id="{75FE6006-70A4-49B5-8127-7CEA32E4FE9E}"/>
              </a:ext>
            </a:extLst>
          </p:cNvPr>
          <p:cNvSpPr/>
          <p:nvPr/>
        </p:nvSpPr>
        <p:spPr>
          <a:xfrm>
            <a:off x="468086" y="5105277"/>
            <a:ext cx="10515600" cy="575639"/>
          </a:xfrm>
          <a:custGeom>
            <a:avLst/>
            <a:gdLst>
              <a:gd name="connsiteX0" fmla="*/ 0 w 10515600"/>
              <a:gd name="connsiteY0" fmla="*/ 95942 h 575639"/>
              <a:gd name="connsiteX1" fmla="*/ 95942 w 10515600"/>
              <a:gd name="connsiteY1" fmla="*/ 0 h 575639"/>
              <a:gd name="connsiteX2" fmla="*/ 10419658 w 10515600"/>
              <a:gd name="connsiteY2" fmla="*/ 0 h 575639"/>
              <a:gd name="connsiteX3" fmla="*/ 10515600 w 10515600"/>
              <a:gd name="connsiteY3" fmla="*/ 95942 h 575639"/>
              <a:gd name="connsiteX4" fmla="*/ 10515600 w 10515600"/>
              <a:gd name="connsiteY4" fmla="*/ 479697 h 575639"/>
              <a:gd name="connsiteX5" fmla="*/ 10419658 w 10515600"/>
              <a:gd name="connsiteY5" fmla="*/ 575639 h 575639"/>
              <a:gd name="connsiteX6" fmla="*/ 95942 w 10515600"/>
              <a:gd name="connsiteY6" fmla="*/ 575639 h 575639"/>
              <a:gd name="connsiteX7" fmla="*/ 0 w 10515600"/>
              <a:gd name="connsiteY7" fmla="*/ 479697 h 575639"/>
              <a:gd name="connsiteX8" fmla="*/ 0 w 10515600"/>
              <a:gd name="connsiteY8" fmla="*/ 95942 h 57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15600" h="575639">
                <a:moveTo>
                  <a:pt x="0" y="95942"/>
                </a:moveTo>
                <a:cubicBezTo>
                  <a:pt x="0" y="42955"/>
                  <a:pt x="42955" y="0"/>
                  <a:pt x="95942" y="0"/>
                </a:cubicBezTo>
                <a:lnTo>
                  <a:pt x="10419658" y="0"/>
                </a:lnTo>
                <a:cubicBezTo>
                  <a:pt x="10472645" y="0"/>
                  <a:pt x="10515600" y="42955"/>
                  <a:pt x="10515600" y="95942"/>
                </a:cubicBezTo>
                <a:lnTo>
                  <a:pt x="10515600" y="479697"/>
                </a:lnTo>
                <a:cubicBezTo>
                  <a:pt x="10515600" y="532684"/>
                  <a:pt x="10472645" y="575639"/>
                  <a:pt x="10419658" y="575639"/>
                </a:cubicBezTo>
                <a:lnTo>
                  <a:pt x="95942" y="575639"/>
                </a:lnTo>
                <a:cubicBezTo>
                  <a:pt x="42955" y="575639"/>
                  <a:pt x="0" y="532684"/>
                  <a:pt x="0" y="479697"/>
                </a:cubicBezTo>
                <a:lnTo>
                  <a:pt x="0" y="9594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9540" tIns="119540" rIns="119540" bIns="119540" numCol="1" spcCol="1270" anchor="ctr" anchorCtr="0">
            <a:noAutofit/>
          </a:bodyPr>
          <a:lstStyle/>
          <a:p>
            <a:pPr marL="0" lvl="0" indent="0" algn="l" defTabSz="1066800" rtl="0">
              <a:lnSpc>
                <a:spcPct val="90000"/>
              </a:lnSpc>
              <a:spcBef>
                <a:spcPct val="0"/>
              </a:spcBef>
              <a:spcAft>
                <a:spcPct val="35000"/>
              </a:spcAft>
              <a:buNone/>
            </a:pPr>
            <a:r>
              <a:rPr lang="en-US" sz="2400" kern="1200" dirty="0"/>
              <a:t>Medicaid Data</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1507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9E70F93-1276-4C38-915A-27B6B5FACF06}"/>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j-lt"/>
                <a:ea typeface="Source Serif Pro"/>
              </a:rPr>
              <a:t>Strategies Center Partners</a:t>
            </a:r>
            <a:endParaRPr kumimoji="0" lang="en-US" sz="3600" b="1" i="0" u="none" strike="noStrike" kern="1200" cap="none" spc="0" normalizeH="0" baseline="0" noProof="0" dirty="0">
              <a:ln>
                <a:noFill/>
              </a:ln>
              <a:solidFill>
                <a:srgbClr val="005492"/>
              </a:solidFill>
              <a:effectLst/>
              <a:uLnTx/>
              <a:uFillTx/>
              <a:ea typeface="Source Serif Pro" panose="02040603050405020204" pitchFamily="18" charset="0"/>
            </a:endParaRPr>
          </a:p>
        </p:txBody>
      </p:sp>
      <p:pic>
        <p:nvPicPr>
          <p:cNvPr id="3" name="Picture 2" descr="PHI logo">
            <a:extLst>
              <a:ext uri="{FF2B5EF4-FFF2-40B4-BE49-F238E27FC236}">
                <a16:creationId xmlns:a16="http://schemas.microsoft.com/office/drawing/2014/main" id="{5ACE3736-1C54-A73B-E6B3-4E112A5BB5C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92504" y="1536116"/>
            <a:ext cx="2445109" cy="812842"/>
          </a:xfrm>
          <a:prstGeom prst="rect">
            <a:avLst/>
          </a:prstGeom>
        </p:spPr>
      </p:pic>
      <p:pic>
        <p:nvPicPr>
          <p:cNvPr id="16" name="Picture 15" descr="Institute of community integration logo">
            <a:extLst>
              <a:ext uri="{FF2B5EF4-FFF2-40B4-BE49-F238E27FC236}">
                <a16:creationId xmlns:a16="http://schemas.microsoft.com/office/drawing/2014/main" id="{C3B73331-235B-C9DB-DCE4-5EE8A3B6327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5063524" y="1536116"/>
            <a:ext cx="1382677" cy="812842"/>
          </a:xfrm>
          <a:prstGeom prst="rect">
            <a:avLst/>
          </a:prstGeom>
        </p:spPr>
      </p:pic>
      <p:pic>
        <p:nvPicPr>
          <p:cNvPr id="17" name="Graphic 16" descr="Center for Health Care Strategies logo">
            <a:extLst>
              <a:ext uri="{FF2B5EF4-FFF2-40B4-BE49-F238E27FC236}">
                <a16:creationId xmlns:a16="http://schemas.microsoft.com/office/drawing/2014/main" id="{4EDAA6D5-BEAF-ADD0-95DF-3281C624049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950619" y="1403779"/>
            <a:ext cx="2941321" cy="608549"/>
          </a:xfrm>
          <a:prstGeom prst="rect">
            <a:avLst/>
          </a:prstGeom>
        </p:spPr>
      </p:pic>
      <p:pic>
        <p:nvPicPr>
          <p:cNvPr id="18" name="Picture 17" descr="National Association of Council's on Developmental Disabilities">
            <a:extLst>
              <a:ext uri="{FF2B5EF4-FFF2-40B4-BE49-F238E27FC236}">
                <a16:creationId xmlns:a16="http://schemas.microsoft.com/office/drawing/2014/main" id="{8F5F8820-9D79-D563-FB27-88FE6E583AF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498525" y="2698050"/>
            <a:ext cx="2445109" cy="828343"/>
          </a:xfrm>
          <a:prstGeom prst="rect">
            <a:avLst/>
          </a:prstGeom>
        </p:spPr>
      </p:pic>
      <p:pic>
        <p:nvPicPr>
          <p:cNvPr id="19" name="Picture 18" descr="National Governors association logo">
            <a:extLst>
              <a:ext uri="{FF2B5EF4-FFF2-40B4-BE49-F238E27FC236}">
                <a16:creationId xmlns:a16="http://schemas.microsoft.com/office/drawing/2014/main" id="{7986AB7B-6E43-EF26-AC49-6C6F76FC4746}"/>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630321" y="2757054"/>
            <a:ext cx="2933851" cy="812842"/>
          </a:xfrm>
          <a:prstGeom prst="rect">
            <a:avLst/>
          </a:prstGeom>
        </p:spPr>
      </p:pic>
      <p:pic>
        <p:nvPicPr>
          <p:cNvPr id="20" name="Picture 19" descr="rockingstone group logo">
            <a:extLst>
              <a:ext uri="{FF2B5EF4-FFF2-40B4-BE49-F238E27FC236}">
                <a16:creationId xmlns:a16="http://schemas.microsoft.com/office/drawing/2014/main" id="{F40072B0-11DC-6538-2D01-7986494CE12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965240" y="2246960"/>
            <a:ext cx="1205383" cy="1730867"/>
          </a:xfrm>
          <a:prstGeom prst="rect">
            <a:avLst/>
          </a:prstGeom>
        </p:spPr>
      </p:pic>
      <p:pic>
        <p:nvPicPr>
          <p:cNvPr id="21" name="Picture 2" descr="NADSP logo">
            <a:extLst>
              <a:ext uri="{FF2B5EF4-FFF2-40B4-BE49-F238E27FC236}">
                <a16:creationId xmlns:a16="http://schemas.microsoft.com/office/drawing/2014/main" id="{01ADD3A4-596A-576D-9888-0D043D2BEF59}"/>
              </a:ext>
            </a:extLst>
          </p:cNvPr>
          <p:cNvPicPr>
            <a:picLocks noChangeAspect="1" noChangeArrowheads="1"/>
          </p:cNvPicPr>
          <p:nvPr/>
        </p:nvPicPr>
        <p:blipFill rotWithShape="1">
          <a:blip r:embed="rId12">
            <a:extLst>
              <a:ext uri="{28A0092B-C50C-407E-A947-70E740481C1C}">
                <a14:useLocalDpi xmlns:a14="http://schemas.microsoft.com/office/drawing/2010/main"/>
              </a:ext>
            </a:extLst>
          </a:blip>
          <a:srcRect/>
          <a:stretch/>
        </p:blipFill>
        <p:spPr bwMode="auto">
          <a:xfrm>
            <a:off x="1680424" y="4042205"/>
            <a:ext cx="2081311" cy="109478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NASWA logo">
            <a:extLst>
              <a:ext uri="{FF2B5EF4-FFF2-40B4-BE49-F238E27FC236}">
                <a16:creationId xmlns:a16="http://schemas.microsoft.com/office/drawing/2014/main" id="{66323171-7056-1290-C215-CE18EACB567D}"/>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927758" y="4095462"/>
            <a:ext cx="2325240" cy="673442"/>
          </a:xfrm>
          <a:prstGeom prst="rect">
            <a:avLst/>
          </a:prstGeom>
        </p:spPr>
      </p:pic>
      <p:pic>
        <p:nvPicPr>
          <p:cNvPr id="23" name="Picture 22" descr="nac logo">
            <a:extLst>
              <a:ext uri="{FF2B5EF4-FFF2-40B4-BE49-F238E27FC236}">
                <a16:creationId xmlns:a16="http://schemas.microsoft.com/office/drawing/2014/main" id="{1DCD29F4-6270-419C-7FEB-FCDF3F3D421A}"/>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8765807" y="4037528"/>
            <a:ext cx="1954889" cy="915581"/>
          </a:xfrm>
          <a:prstGeom prst="rect">
            <a:avLst/>
          </a:prstGeom>
        </p:spPr>
      </p:pic>
      <p:pic>
        <p:nvPicPr>
          <p:cNvPr id="24" name="Picture 23" descr="lincoln university logo">
            <a:extLst>
              <a:ext uri="{FF2B5EF4-FFF2-40B4-BE49-F238E27FC236}">
                <a16:creationId xmlns:a16="http://schemas.microsoft.com/office/drawing/2014/main" id="{141434FC-DE07-CE91-45F9-212367C8A145}"/>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1431656" y="5451706"/>
            <a:ext cx="2578847" cy="1065842"/>
          </a:xfrm>
          <a:prstGeom prst="rect">
            <a:avLst/>
          </a:prstGeom>
        </p:spPr>
      </p:pic>
      <p:pic>
        <p:nvPicPr>
          <p:cNvPr id="25" name="Picture 24" descr="Special policy research associates">
            <a:extLst>
              <a:ext uri="{FF2B5EF4-FFF2-40B4-BE49-F238E27FC236}">
                <a16:creationId xmlns:a16="http://schemas.microsoft.com/office/drawing/2014/main" id="{F7CBB626-D3DC-485F-60BF-54FF18012EDA}"/>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4791234" y="5451706"/>
            <a:ext cx="2635385" cy="914958"/>
          </a:xfrm>
          <a:prstGeom prst="rect">
            <a:avLst/>
          </a:prstGeom>
        </p:spPr>
      </p:pic>
      <p:pic>
        <p:nvPicPr>
          <p:cNvPr id="26" name="Picture 25" descr="National Council on independent living logo">
            <a:extLst>
              <a:ext uri="{FF2B5EF4-FFF2-40B4-BE49-F238E27FC236}">
                <a16:creationId xmlns:a16="http://schemas.microsoft.com/office/drawing/2014/main" id="{59615B4E-4020-B9E6-49F7-1C4B46140488}"/>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8970464" y="5293450"/>
            <a:ext cx="1545574" cy="1225613"/>
          </a:xfrm>
          <a:prstGeom prst="rect">
            <a:avLst/>
          </a:prstGeom>
        </p:spPr>
      </p:pic>
    </p:spTree>
    <p:extLst>
      <p:ext uri="{BB962C8B-B14F-4D97-AF65-F5344CB8AC3E}">
        <p14:creationId xmlns:p14="http://schemas.microsoft.com/office/powerpoint/2010/main" val="18856354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Filling Data Gaps in New Jersey</a:t>
            </a:r>
          </a:p>
        </p:txBody>
      </p:sp>
      <p:pic>
        <p:nvPicPr>
          <p:cNvPr id="6" name="Content Placeholder 5" descr="cover of New Jersey Collaborating Center's (NJCCN) 2024 Home Health Aide and Analysis report"/>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68086" y="1690688"/>
            <a:ext cx="2956441" cy="3911600"/>
          </a:xfrm>
          <a:prstGeom prst="rect">
            <a:avLst/>
          </a:prstGeom>
          <a:ln>
            <a:solidFill>
              <a:schemeClr val="tx1"/>
            </a:solidFill>
          </a:ln>
        </p:spPr>
      </p:pic>
      <p:pic>
        <p:nvPicPr>
          <p:cNvPr id="7" name="Picture 6" descr="cover of New Jersey Collaborating Center for Nursing 2024 New Jersey CNA data and Analysis report. at the bottom is a QR code that links to url www.njccn.or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5284" y="1690688"/>
            <a:ext cx="2915591" cy="3911600"/>
          </a:xfrm>
          <a:prstGeom prst="rect">
            <a:avLst/>
          </a:prstGeom>
          <a:ln>
            <a:solidFill>
              <a:schemeClr val="tx1"/>
            </a:solidFill>
          </a:ln>
        </p:spPr>
      </p:pic>
      <p:pic>
        <p:nvPicPr>
          <p:cNvPr id="8" name="Picture 7" descr="the cover page for New Jersey Assembly Bill No. 4950 from the 221st Legislature, introduced on October 23, 2024. Mandates Division of Developmental Disabilities service providers to complete a workforce survey"/>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01632" y="1690688"/>
            <a:ext cx="2732426" cy="3921413"/>
          </a:xfrm>
          <a:prstGeom prst="rect">
            <a:avLst/>
          </a:prstGeom>
          <a:ln>
            <a:solidFill>
              <a:schemeClr val="tx1"/>
            </a:solidFill>
          </a:ln>
        </p:spPr>
      </p:pic>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286511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BC0E1C95-39EA-2FD1-4427-386231B898DC}"/>
              </a:ext>
            </a:extLst>
          </p:cNvPr>
          <p:cNvSpPr txBox="1">
            <a:spLocks noGrp="1"/>
          </p:cNvSpPr>
          <p:nvPr>
            <p:ph type="title" idx="4294967295"/>
          </p:nvPr>
        </p:nvSpPr>
        <p:spPr>
          <a:xfrm>
            <a:off x="692330" y="74355"/>
            <a:ext cx="3265715"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accent5">
                    <a:lumMod val="10000"/>
                  </a:schemeClr>
                </a:solidFill>
              </a:rPr>
              <a:t>Departments and Divisions</a:t>
            </a:r>
          </a:p>
        </p:txBody>
      </p:sp>
      <p:sp>
        <p:nvSpPr>
          <p:cNvPr id="3" name="Freeform: Shape 2">
            <a:extLst>
              <a:ext uri="{FF2B5EF4-FFF2-40B4-BE49-F238E27FC236}">
                <a16:creationId xmlns:a16="http://schemas.microsoft.com/office/drawing/2014/main" id="{21E4AE61-67EF-2059-5AD2-3A43DF23CFE2}"/>
              </a:ext>
            </a:extLst>
          </p:cNvPr>
          <p:cNvSpPr/>
          <p:nvPr/>
        </p:nvSpPr>
        <p:spPr>
          <a:xfrm>
            <a:off x="223936" y="451646"/>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Department of Human Services</a:t>
            </a:r>
          </a:p>
        </p:txBody>
      </p:sp>
      <p:sp>
        <p:nvSpPr>
          <p:cNvPr id="6" name="Freeform: Shape 5">
            <a:extLst>
              <a:ext uri="{FF2B5EF4-FFF2-40B4-BE49-F238E27FC236}">
                <a16:creationId xmlns:a16="http://schemas.microsoft.com/office/drawing/2014/main" id="{93B124B7-3935-7CBA-D58D-5F30DBA2A71C}"/>
              </a:ext>
            </a:extLst>
          </p:cNvPr>
          <p:cNvSpPr/>
          <p:nvPr/>
        </p:nvSpPr>
        <p:spPr>
          <a:xfrm>
            <a:off x="223936" y="714382"/>
            <a:ext cx="11588620" cy="767015"/>
          </a:xfrm>
          <a:custGeom>
            <a:avLst/>
            <a:gdLst>
              <a:gd name="connsiteX0" fmla="*/ 0 w 11588620"/>
              <a:gd name="connsiteY0" fmla="*/ 0 h 767015"/>
              <a:gd name="connsiteX1" fmla="*/ 11588620 w 11588620"/>
              <a:gd name="connsiteY1" fmla="*/ 0 h 767015"/>
              <a:gd name="connsiteX2" fmla="*/ 11588620 w 11588620"/>
              <a:gd name="connsiteY2" fmla="*/ 767015 h 767015"/>
              <a:gd name="connsiteX3" fmla="*/ 0 w 11588620"/>
              <a:gd name="connsiteY3" fmla="*/ 767015 h 767015"/>
              <a:gd name="connsiteX4" fmla="*/ 0 w 11588620"/>
              <a:gd name="connsiteY4" fmla="*/ 0 h 767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767015">
                <a:moveTo>
                  <a:pt x="0" y="0"/>
                </a:moveTo>
                <a:lnTo>
                  <a:pt x="11588620" y="0"/>
                </a:lnTo>
                <a:lnTo>
                  <a:pt x="11588620" y="767015"/>
                </a:lnTo>
                <a:lnTo>
                  <a:pt x="0" y="767015"/>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Division of Developmental Disabilities CCP/SP data</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Medicaid data</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Program specific data (JACC, PASP, etc.)</a:t>
            </a:r>
          </a:p>
        </p:txBody>
      </p:sp>
      <p:sp>
        <p:nvSpPr>
          <p:cNvPr id="7" name="Freeform: Shape 6">
            <a:extLst>
              <a:ext uri="{FF2B5EF4-FFF2-40B4-BE49-F238E27FC236}">
                <a16:creationId xmlns:a16="http://schemas.microsoft.com/office/drawing/2014/main" id="{2C408F91-9F14-7FDF-AD76-480664BDBC65}"/>
              </a:ext>
            </a:extLst>
          </p:cNvPr>
          <p:cNvSpPr/>
          <p:nvPr/>
        </p:nvSpPr>
        <p:spPr>
          <a:xfrm>
            <a:off x="223936" y="1481398"/>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Department of Labor and Workforce Development</a:t>
            </a:r>
          </a:p>
        </p:txBody>
      </p:sp>
      <p:sp>
        <p:nvSpPr>
          <p:cNvPr id="8" name="Freeform: Shape 7">
            <a:extLst>
              <a:ext uri="{FF2B5EF4-FFF2-40B4-BE49-F238E27FC236}">
                <a16:creationId xmlns:a16="http://schemas.microsoft.com/office/drawing/2014/main" id="{7E783E98-5B21-2201-E52B-0208B39919D7}"/>
              </a:ext>
            </a:extLst>
          </p:cNvPr>
          <p:cNvSpPr/>
          <p:nvPr/>
        </p:nvSpPr>
        <p:spPr>
          <a:xfrm>
            <a:off x="223936" y="1744134"/>
            <a:ext cx="11588620" cy="996449"/>
          </a:xfrm>
          <a:custGeom>
            <a:avLst/>
            <a:gdLst>
              <a:gd name="connsiteX0" fmla="*/ 0 w 11588620"/>
              <a:gd name="connsiteY0" fmla="*/ 0 h 996449"/>
              <a:gd name="connsiteX1" fmla="*/ 11588620 w 11588620"/>
              <a:gd name="connsiteY1" fmla="*/ 0 h 996449"/>
              <a:gd name="connsiteX2" fmla="*/ 11588620 w 11588620"/>
              <a:gd name="connsiteY2" fmla="*/ 996449 h 996449"/>
              <a:gd name="connsiteX3" fmla="*/ 0 w 11588620"/>
              <a:gd name="connsiteY3" fmla="*/ 996449 h 996449"/>
              <a:gd name="connsiteX4" fmla="*/ 0 w 11588620"/>
              <a:gd name="connsiteY4" fmla="*/ 0 h 996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996449">
                <a:moveTo>
                  <a:pt x="0" y="0"/>
                </a:moveTo>
                <a:lnTo>
                  <a:pt x="11588620" y="0"/>
                </a:lnTo>
                <a:lnTo>
                  <a:pt x="11588620" y="996449"/>
                </a:lnTo>
                <a:lnTo>
                  <a:pt x="0" y="996449"/>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Office of Research and Information</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Office of the Care Workforce Needs Assessment and Survey</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Lightcast</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Program specific data (GAINS, UPSKILL, etc.)</a:t>
            </a:r>
          </a:p>
        </p:txBody>
      </p:sp>
      <p:sp>
        <p:nvSpPr>
          <p:cNvPr id="10" name="Freeform: Shape 9">
            <a:extLst>
              <a:ext uri="{FF2B5EF4-FFF2-40B4-BE49-F238E27FC236}">
                <a16:creationId xmlns:a16="http://schemas.microsoft.com/office/drawing/2014/main" id="{902F4164-3A76-1ABB-C1E3-FDDC37B04277}"/>
              </a:ext>
            </a:extLst>
          </p:cNvPr>
          <p:cNvSpPr/>
          <p:nvPr/>
        </p:nvSpPr>
        <p:spPr>
          <a:xfrm>
            <a:off x="223936" y="2740583"/>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Department of Education</a:t>
            </a:r>
          </a:p>
        </p:txBody>
      </p:sp>
      <p:sp>
        <p:nvSpPr>
          <p:cNvPr id="11" name="Freeform: Shape 10">
            <a:extLst>
              <a:ext uri="{FF2B5EF4-FFF2-40B4-BE49-F238E27FC236}">
                <a16:creationId xmlns:a16="http://schemas.microsoft.com/office/drawing/2014/main" id="{E8808026-99A8-1000-1AA0-52E5F5377EAA}"/>
              </a:ext>
            </a:extLst>
          </p:cNvPr>
          <p:cNvSpPr/>
          <p:nvPr/>
        </p:nvSpPr>
        <p:spPr>
          <a:xfrm>
            <a:off x="223936" y="3003319"/>
            <a:ext cx="11588620" cy="410957"/>
          </a:xfrm>
          <a:custGeom>
            <a:avLst/>
            <a:gdLst>
              <a:gd name="connsiteX0" fmla="*/ 0 w 11588620"/>
              <a:gd name="connsiteY0" fmla="*/ 0 h 410957"/>
              <a:gd name="connsiteX1" fmla="*/ 11588620 w 11588620"/>
              <a:gd name="connsiteY1" fmla="*/ 0 h 410957"/>
              <a:gd name="connsiteX2" fmla="*/ 11588620 w 11588620"/>
              <a:gd name="connsiteY2" fmla="*/ 410957 h 410957"/>
              <a:gd name="connsiteX3" fmla="*/ 0 w 11588620"/>
              <a:gd name="connsiteY3" fmla="*/ 410957 h 410957"/>
              <a:gd name="connsiteX4" fmla="*/ 0 w 11588620"/>
              <a:gd name="connsiteY4" fmla="*/ 0 h 410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410957">
                <a:moveTo>
                  <a:pt x="0" y="0"/>
                </a:moveTo>
                <a:lnTo>
                  <a:pt x="11588620" y="0"/>
                </a:lnTo>
                <a:lnTo>
                  <a:pt x="11588620" y="410957"/>
                </a:lnTo>
                <a:lnTo>
                  <a:pt x="0" y="410957"/>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Career and Technical Education Programs</a:t>
            </a:r>
          </a:p>
        </p:txBody>
      </p:sp>
      <p:sp>
        <p:nvSpPr>
          <p:cNvPr id="12" name="Freeform: Shape 11">
            <a:extLst>
              <a:ext uri="{FF2B5EF4-FFF2-40B4-BE49-F238E27FC236}">
                <a16:creationId xmlns:a16="http://schemas.microsoft.com/office/drawing/2014/main" id="{E93C48A5-4893-BC32-471C-CED7B6180D69}"/>
              </a:ext>
            </a:extLst>
          </p:cNvPr>
          <p:cNvSpPr/>
          <p:nvPr/>
        </p:nvSpPr>
        <p:spPr>
          <a:xfrm>
            <a:off x="223936" y="3414277"/>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Office of the Secretary of Higher Education</a:t>
            </a:r>
          </a:p>
        </p:txBody>
      </p:sp>
      <p:sp>
        <p:nvSpPr>
          <p:cNvPr id="13" name="Freeform: Shape 12">
            <a:extLst>
              <a:ext uri="{FF2B5EF4-FFF2-40B4-BE49-F238E27FC236}">
                <a16:creationId xmlns:a16="http://schemas.microsoft.com/office/drawing/2014/main" id="{C9B62E15-441F-8247-C309-976616439D52}"/>
              </a:ext>
            </a:extLst>
          </p:cNvPr>
          <p:cNvSpPr/>
          <p:nvPr/>
        </p:nvSpPr>
        <p:spPr>
          <a:xfrm>
            <a:off x="223936" y="3677012"/>
            <a:ext cx="11588620" cy="387904"/>
          </a:xfrm>
          <a:custGeom>
            <a:avLst/>
            <a:gdLst>
              <a:gd name="connsiteX0" fmla="*/ 0 w 11588620"/>
              <a:gd name="connsiteY0" fmla="*/ 0 h 387904"/>
              <a:gd name="connsiteX1" fmla="*/ 11588620 w 11588620"/>
              <a:gd name="connsiteY1" fmla="*/ 0 h 387904"/>
              <a:gd name="connsiteX2" fmla="*/ 11588620 w 11588620"/>
              <a:gd name="connsiteY2" fmla="*/ 387904 h 387904"/>
              <a:gd name="connsiteX3" fmla="*/ 0 w 11588620"/>
              <a:gd name="connsiteY3" fmla="*/ 387904 h 387904"/>
              <a:gd name="connsiteX4" fmla="*/ 0 w 11588620"/>
              <a:gd name="connsiteY4" fmla="*/ 0 h 387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387904">
                <a:moveTo>
                  <a:pt x="0" y="0"/>
                </a:moveTo>
                <a:lnTo>
                  <a:pt x="11588620" y="0"/>
                </a:lnTo>
                <a:lnTo>
                  <a:pt x="11588620" y="387904"/>
                </a:lnTo>
                <a:lnTo>
                  <a:pt x="0" y="387904"/>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Graduation/Course of Study Data</a:t>
            </a:r>
          </a:p>
        </p:txBody>
      </p:sp>
      <p:sp>
        <p:nvSpPr>
          <p:cNvPr id="14" name="Freeform: Shape 13">
            <a:extLst>
              <a:ext uri="{FF2B5EF4-FFF2-40B4-BE49-F238E27FC236}">
                <a16:creationId xmlns:a16="http://schemas.microsoft.com/office/drawing/2014/main" id="{ABD81A2B-1852-796B-DBB9-419BDCDBAD13}"/>
              </a:ext>
            </a:extLst>
          </p:cNvPr>
          <p:cNvSpPr/>
          <p:nvPr/>
        </p:nvSpPr>
        <p:spPr>
          <a:xfrm>
            <a:off x="223936" y="4064917"/>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Department of Health</a:t>
            </a:r>
          </a:p>
        </p:txBody>
      </p:sp>
      <p:sp>
        <p:nvSpPr>
          <p:cNvPr id="15" name="Freeform: Shape 14">
            <a:extLst>
              <a:ext uri="{FF2B5EF4-FFF2-40B4-BE49-F238E27FC236}">
                <a16:creationId xmlns:a16="http://schemas.microsoft.com/office/drawing/2014/main" id="{8549E8BD-B9AE-732B-2160-C17A35676E7A}"/>
              </a:ext>
            </a:extLst>
          </p:cNvPr>
          <p:cNvSpPr/>
          <p:nvPr/>
        </p:nvSpPr>
        <p:spPr>
          <a:xfrm>
            <a:off x="223936" y="4327653"/>
            <a:ext cx="11588620" cy="565404"/>
          </a:xfrm>
          <a:custGeom>
            <a:avLst/>
            <a:gdLst>
              <a:gd name="connsiteX0" fmla="*/ 0 w 11588620"/>
              <a:gd name="connsiteY0" fmla="*/ 0 h 565404"/>
              <a:gd name="connsiteX1" fmla="*/ 11588620 w 11588620"/>
              <a:gd name="connsiteY1" fmla="*/ 0 h 565404"/>
              <a:gd name="connsiteX2" fmla="*/ 11588620 w 11588620"/>
              <a:gd name="connsiteY2" fmla="*/ 565404 h 565404"/>
              <a:gd name="connsiteX3" fmla="*/ 0 w 11588620"/>
              <a:gd name="connsiteY3" fmla="*/ 565404 h 565404"/>
              <a:gd name="connsiteX4" fmla="*/ 0 w 11588620"/>
              <a:gd name="connsiteY4" fmla="*/ 0 h 565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565404">
                <a:moveTo>
                  <a:pt x="0" y="0"/>
                </a:moveTo>
                <a:lnTo>
                  <a:pt x="11588620" y="0"/>
                </a:lnTo>
                <a:lnTo>
                  <a:pt x="11588620" y="565404"/>
                </a:lnTo>
                <a:lnTo>
                  <a:pt x="0" y="565404"/>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CNA Certification Data</a:t>
            </a:r>
          </a:p>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Nursing Facility Staffing Data</a:t>
            </a:r>
          </a:p>
        </p:txBody>
      </p:sp>
      <p:sp>
        <p:nvSpPr>
          <p:cNvPr id="16" name="Freeform: Shape 15">
            <a:extLst>
              <a:ext uri="{FF2B5EF4-FFF2-40B4-BE49-F238E27FC236}">
                <a16:creationId xmlns:a16="http://schemas.microsoft.com/office/drawing/2014/main" id="{A2BBACCF-80BD-40E1-E63E-C9355C086EE7}"/>
              </a:ext>
            </a:extLst>
          </p:cNvPr>
          <p:cNvSpPr/>
          <p:nvPr/>
        </p:nvSpPr>
        <p:spPr>
          <a:xfrm>
            <a:off x="223936" y="4893057"/>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Division of Consumer Affairs</a:t>
            </a:r>
          </a:p>
        </p:txBody>
      </p:sp>
      <p:sp>
        <p:nvSpPr>
          <p:cNvPr id="17" name="Freeform: Shape 16">
            <a:extLst>
              <a:ext uri="{FF2B5EF4-FFF2-40B4-BE49-F238E27FC236}">
                <a16:creationId xmlns:a16="http://schemas.microsoft.com/office/drawing/2014/main" id="{0939049D-180B-072B-CBB3-AE0EBE1C7516}"/>
              </a:ext>
            </a:extLst>
          </p:cNvPr>
          <p:cNvSpPr/>
          <p:nvPr/>
        </p:nvSpPr>
        <p:spPr>
          <a:xfrm>
            <a:off x="223936" y="5155793"/>
            <a:ext cx="11588620" cy="309881"/>
          </a:xfrm>
          <a:custGeom>
            <a:avLst/>
            <a:gdLst>
              <a:gd name="connsiteX0" fmla="*/ 0 w 11588620"/>
              <a:gd name="connsiteY0" fmla="*/ 0 h 309881"/>
              <a:gd name="connsiteX1" fmla="*/ 11588620 w 11588620"/>
              <a:gd name="connsiteY1" fmla="*/ 0 h 309881"/>
              <a:gd name="connsiteX2" fmla="*/ 11588620 w 11588620"/>
              <a:gd name="connsiteY2" fmla="*/ 309881 h 309881"/>
              <a:gd name="connsiteX3" fmla="*/ 0 w 11588620"/>
              <a:gd name="connsiteY3" fmla="*/ 309881 h 309881"/>
              <a:gd name="connsiteX4" fmla="*/ 0 w 11588620"/>
              <a:gd name="connsiteY4" fmla="*/ 0 h 309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309881">
                <a:moveTo>
                  <a:pt x="0" y="0"/>
                </a:moveTo>
                <a:lnTo>
                  <a:pt x="11588620" y="0"/>
                </a:lnTo>
                <a:lnTo>
                  <a:pt x="11588620" y="309881"/>
                </a:lnTo>
                <a:lnTo>
                  <a:pt x="0" y="309881"/>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CHHA Certification Data</a:t>
            </a:r>
          </a:p>
        </p:txBody>
      </p:sp>
      <p:sp>
        <p:nvSpPr>
          <p:cNvPr id="18" name="Freeform: Shape 17">
            <a:extLst>
              <a:ext uri="{FF2B5EF4-FFF2-40B4-BE49-F238E27FC236}">
                <a16:creationId xmlns:a16="http://schemas.microsoft.com/office/drawing/2014/main" id="{CDEEEE6A-8B86-4B83-C878-4995A0656596}"/>
              </a:ext>
            </a:extLst>
          </p:cNvPr>
          <p:cNvSpPr/>
          <p:nvPr/>
        </p:nvSpPr>
        <p:spPr>
          <a:xfrm>
            <a:off x="223936" y="5465674"/>
            <a:ext cx="11588620" cy="262735"/>
          </a:xfrm>
          <a:custGeom>
            <a:avLst/>
            <a:gdLst>
              <a:gd name="connsiteX0" fmla="*/ 0 w 11588620"/>
              <a:gd name="connsiteY0" fmla="*/ 43790 h 262735"/>
              <a:gd name="connsiteX1" fmla="*/ 43790 w 11588620"/>
              <a:gd name="connsiteY1" fmla="*/ 0 h 262735"/>
              <a:gd name="connsiteX2" fmla="*/ 11544830 w 11588620"/>
              <a:gd name="connsiteY2" fmla="*/ 0 h 262735"/>
              <a:gd name="connsiteX3" fmla="*/ 11588620 w 11588620"/>
              <a:gd name="connsiteY3" fmla="*/ 43790 h 262735"/>
              <a:gd name="connsiteX4" fmla="*/ 11588620 w 11588620"/>
              <a:gd name="connsiteY4" fmla="*/ 218945 h 262735"/>
              <a:gd name="connsiteX5" fmla="*/ 11544830 w 11588620"/>
              <a:gd name="connsiteY5" fmla="*/ 262735 h 262735"/>
              <a:gd name="connsiteX6" fmla="*/ 43790 w 11588620"/>
              <a:gd name="connsiteY6" fmla="*/ 262735 h 262735"/>
              <a:gd name="connsiteX7" fmla="*/ 0 w 11588620"/>
              <a:gd name="connsiteY7" fmla="*/ 218945 h 262735"/>
              <a:gd name="connsiteX8" fmla="*/ 0 w 11588620"/>
              <a:gd name="connsiteY8" fmla="*/ 43790 h 26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8620" h="262735">
                <a:moveTo>
                  <a:pt x="0" y="43790"/>
                </a:moveTo>
                <a:cubicBezTo>
                  <a:pt x="0" y="19605"/>
                  <a:pt x="19605" y="0"/>
                  <a:pt x="43790" y="0"/>
                </a:cubicBezTo>
                <a:lnTo>
                  <a:pt x="11544830" y="0"/>
                </a:lnTo>
                <a:cubicBezTo>
                  <a:pt x="11569015" y="0"/>
                  <a:pt x="11588620" y="19605"/>
                  <a:pt x="11588620" y="43790"/>
                </a:cubicBezTo>
                <a:lnTo>
                  <a:pt x="11588620" y="218945"/>
                </a:lnTo>
                <a:cubicBezTo>
                  <a:pt x="11588620" y="243130"/>
                  <a:pt x="11569015" y="262735"/>
                  <a:pt x="11544830" y="262735"/>
                </a:cubicBezTo>
                <a:lnTo>
                  <a:pt x="43790" y="262735"/>
                </a:lnTo>
                <a:cubicBezTo>
                  <a:pt x="19605" y="262735"/>
                  <a:pt x="0" y="243130"/>
                  <a:pt x="0" y="218945"/>
                </a:cubicBezTo>
                <a:lnTo>
                  <a:pt x="0" y="43790"/>
                </a:lnTo>
                <a:close/>
              </a:path>
            </a:pathLst>
          </a:custGeom>
        </p:spPr>
        <p:style>
          <a:lnRef idx="3">
            <a:schemeClr val="lt1">
              <a:hueOff val="0"/>
              <a:satOff val="0"/>
              <a:lumOff val="0"/>
              <a:alphaOff val="0"/>
            </a:schemeClr>
          </a:lnRef>
          <a:fillRef idx="1">
            <a:schemeClr val="accent1">
              <a:hueOff val="0"/>
              <a:satOff val="0"/>
              <a:lumOff val="0"/>
              <a:alphaOff val="0"/>
            </a:schemeClr>
          </a:fillRef>
          <a:effectRef idx="1">
            <a:schemeClr val="accent1">
              <a:hueOff val="0"/>
              <a:satOff val="0"/>
              <a:lumOff val="0"/>
              <a:alphaOff val="0"/>
            </a:schemeClr>
          </a:effectRef>
          <a:fontRef idx="minor">
            <a:schemeClr val="lt1"/>
          </a:fontRef>
        </p:style>
        <p:txBody>
          <a:bodyPr spcFirstLastPara="0" vert="horz" wrap="square" lIns="73786" tIns="73786" rIns="73786" bIns="73786" numCol="1" spcCol="1270" anchor="ctr" anchorCtr="0">
            <a:noAutofit/>
          </a:bodyPr>
          <a:lstStyle/>
          <a:p>
            <a:pPr marL="0" lvl="0" indent="0" algn="l" defTabSz="711200" rtl="0">
              <a:lnSpc>
                <a:spcPct val="90000"/>
              </a:lnSpc>
              <a:spcBef>
                <a:spcPct val="0"/>
              </a:spcBef>
              <a:spcAft>
                <a:spcPct val="35000"/>
              </a:spcAft>
              <a:buNone/>
            </a:pPr>
            <a:r>
              <a:rPr lang="en-US" sz="1600" kern="1200" dirty="0">
                <a:latin typeface="Arial" panose="020B0604020202020204"/>
                <a:ea typeface="+mn-ea"/>
                <a:cs typeface="+mn-cs"/>
              </a:rPr>
              <a:t>Higher Education Student Assistance Authority</a:t>
            </a:r>
          </a:p>
        </p:txBody>
      </p:sp>
      <p:sp>
        <p:nvSpPr>
          <p:cNvPr id="19" name="Freeform: Shape 18">
            <a:extLst>
              <a:ext uri="{FF2B5EF4-FFF2-40B4-BE49-F238E27FC236}">
                <a16:creationId xmlns:a16="http://schemas.microsoft.com/office/drawing/2014/main" id="{7A81E28F-5A35-41D9-ADCC-4977DFE7005F}"/>
              </a:ext>
            </a:extLst>
          </p:cNvPr>
          <p:cNvSpPr/>
          <p:nvPr/>
        </p:nvSpPr>
        <p:spPr>
          <a:xfrm>
            <a:off x="223936" y="5728410"/>
            <a:ext cx="11588620" cy="262735"/>
          </a:xfrm>
          <a:custGeom>
            <a:avLst/>
            <a:gdLst>
              <a:gd name="connsiteX0" fmla="*/ 0 w 11588620"/>
              <a:gd name="connsiteY0" fmla="*/ 0 h 698927"/>
              <a:gd name="connsiteX1" fmla="*/ 11588620 w 11588620"/>
              <a:gd name="connsiteY1" fmla="*/ 0 h 698927"/>
              <a:gd name="connsiteX2" fmla="*/ 11588620 w 11588620"/>
              <a:gd name="connsiteY2" fmla="*/ 698927 h 698927"/>
              <a:gd name="connsiteX3" fmla="*/ 0 w 11588620"/>
              <a:gd name="connsiteY3" fmla="*/ 698927 h 698927"/>
              <a:gd name="connsiteX4" fmla="*/ 0 w 11588620"/>
              <a:gd name="connsiteY4" fmla="*/ 0 h 69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88620" h="698927">
                <a:moveTo>
                  <a:pt x="0" y="0"/>
                </a:moveTo>
                <a:lnTo>
                  <a:pt x="11588620" y="0"/>
                </a:lnTo>
                <a:lnTo>
                  <a:pt x="11588620" y="698927"/>
                </a:lnTo>
                <a:lnTo>
                  <a:pt x="0" y="698927"/>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67939" tIns="17780" rIns="99568" bIns="17780" numCol="1" spcCol="1270" anchor="t" anchorCtr="0">
            <a:noAutofit/>
          </a:bodyPr>
          <a:lstStyle/>
          <a:p>
            <a:pPr marL="114300" lvl="1" indent="-114300" algn="l" defTabSz="622300" rtl="0">
              <a:lnSpc>
                <a:spcPct val="90000"/>
              </a:lnSpc>
              <a:spcBef>
                <a:spcPct val="0"/>
              </a:spcBef>
              <a:spcAft>
                <a:spcPct val="20000"/>
              </a:spcAft>
              <a:buChar char="•"/>
            </a:pPr>
            <a:r>
              <a:rPr lang="en-US" sz="1400" kern="1200" dirty="0">
                <a:latin typeface="Arial" panose="020B0604020202020204"/>
                <a:ea typeface="+mn-ea"/>
                <a:cs typeface="+mn-cs"/>
              </a:rPr>
              <a:t>HCBS Loan Redemption Program</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576119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Centralizing Direct Care Data Analysis</a:t>
            </a:r>
          </a:p>
        </p:txBody>
      </p:sp>
      <p:sp>
        <p:nvSpPr>
          <p:cNvPr id="7" name="Freeform: Shape 6">
            <a:extLst>
              <a:ext uri="{FF2B5EF4-FFF2-40B4-BE49-F238E27FC236}">
                <a16:creationId xmlns:a16="http://schemas.microsoft.com/office/drawing/2014/main" id="{D00A5FE1-EA1A-1AE3-F70F-08FE65D0FF00}"/>
              </a:ext>
            </a:extLst>
          </p:cNvPr>
          <p:cNvSpPr/>
          <p:nvPr/>
        </p:nvSpPr>
        <p:spPr>
          <a:xfrm>
            <a:off x="471599" y="1869556"/>
            <a:ext cx="3203971" cy="661497"/>
          </a:xfrm>
          <a:custGeom>
            <a:avLst/>
            <a:gdLst>
              <a:gd name="connsiteX0" fmla="*/ 0 w 3203971"/>
              <a:gd name="connsiteY0" fmla="*/ 0 h 661497"/>
              <a:gd name="connsiteX1" fmla="*/ 3203971 w 3203971"/>
              <a:gd name="connsiteY1" fmla="*/ 0 h 661497"/>
              <a:gd name="connsiteX2" fmla="*/ 3203971 w 3203971"/>
              <a:gd name="connsiteY2" fmla="*/ 661497 h 661497"/>
              <a:gd name="connsiteX3" fmla="*/ 0 w 3203971"/>
              <a:gd name="connsiteY3" fmla="*/ 661497 h 661497"/>
              <a:gd name="connsiteX4" fmla="*/ 0 w 3203971"/>
              <a:gd name="connsiteY4" fmla="*/ 0 h 66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661497">
                <a:moveTo>
                  <a:pt x="0" y="0"/>
                </a:moveTo>
                <a:lnTo>
                  <a:pt x="3203971" y="0"/>
                </a:lnTo>
                <a:lnTo>
                  <a:pt x="3203971" y="661497"/>
                </a:lnTo>
                <a:lnTo>
                  <a:pt x="0" y="6614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dirty="0"/>
              <a:t>New Jersey Statewide Data System</a:t>
            </a:r>
          </a:p>
        </p:txBody>
      </p:sp>
      <p:sp>
        <p:nvSpPr>
          <p:cNvPr id="8" name="Freeform: Shape 7">
            <a:extLst>
              <a:ext uri="{FF2B5EF4-FFF2-40B4-BE49-F238E27FC236}">
                <a16:creationId xmlns:a16="http://schemas.microsoft.com/office/drawing/2014/main" id="{88177641-1E92-B3D5-2C7B-4633ABF4A965}"/>
              </a:ext>
            </a:extLst>
          </p:cNvPr>
          <p:cNvSpPr/>
          <p:nvPr/>
        </p:nvSpPr>
        <p:spPr>
          <a:xfrm>
            <a:off x="471599" y="2531053"/>
            <a:ext cx="3203971" cy="3162240"/>
          </a:xfrm>
          <a:custGeom>
            <a:avLst/>
            <a:gdLst>
              <a:gd name="connsiteX0" fmla="*/ 0 w 3203971"/>
              <a:gd name="connsiteY0" fmla="*/ 0 h 3162240"/>
              <a:gd name="connsiteX1" fmla="*/ 3203971 w 3203971"/>
              <a:gd name="connsiteY1" fmla="*/ 0 h 3162240"/>
              <a:gd name="connsiteX2" fmla="*/ 3203971 w 3203971"/>
              <a:gd name="connsiteY2" fmla="*/ 3162240 h 3162240"/>
              <a:gd name="connsiteX3" fmla="*/ 0 w 3203971"/>
              <a:gd name="connsiteY3" fmla="*/ 3162240 h 3162240"/>
              <a:gd name="connsiteX4" fmla="*/ 0 w 320397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162240">
                <a:moveTo>
                  <a:pt x="0" y="0"/>
                </a:moveTo>
                <a:lnTo>
                  <a:pt x="3203971" y="0"/>
                </a:lnTo>
                <a:lnTo>
                  <a:pt x="3203971" y="3162240"/>
                </a:lnTo>
                <a:lnTo>
                  <a:pt x="0" y="31622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DOL</a:t>
            </a:r>
            <a:r>
              <a:rPr lang="en-US" sz="1800" kern="1200" baseline="0" dirty="0"/>
              <a:t> Data: employer information, UI claims data, wages</a:t>
            </a:r>
            <a:endParaRPr lang="en-US" sz="1800" kern="1200" dirty="0"/>
          </a:p>
          <a:p>
            <a:pPr marL="171450" lvl="1" indent="-171450" algn="l" defTabSz="800100">
              <a:lnSpc>
                <a:spcPct val="90000"/>
              </a:lnSpc>
              <a:spcBef>
                <a:spcPct val="0"/>
              </a:spcBef>
              <a:spcAft>
                <a:spcPct val="15000"/>
              </a:spcAft>
              <a:buChar char="•"/>
            </a:pPr>
            <a:r>
              <a:rPr lang="en-US" sz="1800" kern="1200" dirty="0"/>
              <a:t>HESAA: student enrollment and course of study </a:t>
            </a:r>
          </a:p>
          <a:p>
            <a:pPr marL="171450" lvl="1" indent="-171450" algn="l" defTabSz="800100">
              <a:lnSpc>
                <a:spcPct val="90000"/>
              </a:lnSpc>
              <a:spcBef>
                <a:spcPct val="0"/>
              </a:spcBef>
              <a:spcAft>
                <a:spcPct val="15000"/>
              </a:spcAft>
              <a:buChar char="•"/>
            </a:pPr>
            <a:r>
              <a:rPr lang="en-US" sz="1800" kern="1200" dirty="0"/>
              <a:t>DOE: teacher/staff characteristics</a:t>
            </a:r>
          </a:p>
          <a:p>
            <a:pPr marL="171450" lvl="1" indent="-171450" algn="l" defTabSz="800100">
              <a:lnSpc>
                <a:spcPct val="90000"/>
              </a:lnSpc>
              <a:spcBef>
                <a:spcPct val="0"/>
              </a:spcBef>
              <a:spcAft>
                <a:spcPct val="15000"/>
              </a:spcAft>
              <a:buChar char="•"/>
            </a:pPr>
            <a:r>
              <a:rPr lang="en-US" sz="1800" kern="1200" dirty="0"/>
              <a:t>OSHE: degrees, CIP, completions, enrollment, high school information, institution data, FIPS</a:t>
            </a:r>
          </a:p>
        </p:txBody>
      </p:sp>
      <p:sp>
        <p:nvSpPr>
          <p:cNvPr id="9" name="Freeform: Shape 8">
            <a:extLst>
              <a:ext uri="{FF2B5EF4-FFF2-40B4-BE49-F238E27FC236}">
                <a16:creationId xmlns:a16="http://schemas.microsoft.com/office/drawing/2014/main" id="{333D20DF-3FA8-0CA5-BB61-8F2632F43FA8}"/>
              </a:ext>
            </a:extLst>
          </p:cNvPr>
          <p:cNvSpPr/>
          <p:nvPr/>
        </p:nvSpPr>
        <p:spPr>
          <a:xfrm>
            <a:off x="4124127" y="1869556"/>
            <a:ext cx="3203971" cy="661497"/>
          </a:xfrm>
          <a:custGeom>
            <a:avLst/>
            <a:gdLst>
              <a:gd name="connsiteX0" fmla="*/ 0 w 3203971"/>
              <a:gd name="connsiteY0" fmla="*/ 0 h 661497"/>
              <a:gd name="connsiteX1" fmla="*/ 3203971 w 3203971"/>
              <a:gd name="connsiteY1" fmla="*/ 0 h 661497"/>
              <a:gd name="connsiteX2" fmla="*/ 3203971 w 3203971"/>
              <a:gd name="connsiteY2" fmla="*/ 661497 h 661497"/>
              <a:gd name="connsiteX3" fmla="*/ 0 w 3203971"/>
              <a:gd name="connsiteY3" fmla="*/ 661497 h 661497"/>
              <a:gd name="connsiteX4" fmla="*/ 0 w 3203971"/>
              <a:gd name="connsiteY4" fmla="*/ 0 h 66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661497">
                <a:moveTo>
                  <a:pt x="0" y="0"/>
                </a:moveTo>
                <a:lnTo>
                  <a:pt x="3203971" y="0"/>
                </a:lnTo>
                <a:lnTo>
                  <a:pt x="3203971" y="661497"/>
                </a:lnTo>
                <a:lnTo>
                  <a:pt x="0" y="6614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dirty="0"/>
              <a:t>Office of the Care Workforce </a:t>
            </a:r>
          </a:p>
        </p:txBody>
      </p:sp>
      <p:sp>
        <p:nvSpPr>
          <p:cNvPr id="10" name="Freeform: Shape 9">
            <a:extLst>
              <a:ext uri="{FF2B5EF4-FFF2-40B4-BE49-F238E27FC236}">
                <a16:creationId xmlns:a16="http://schemas.microsoft.com/office/drawing/2014/main" id="{C912B294-D52C-BB15-C9FA-9C0B656F3BD6}"/>
              </a:ext>
            </a:extLst>
          </p:cNvPr>
          <p:cNvSpPr/>
          <p:nvPr/>
        </p:nvSpPr>
        <p:spPr>
          <a:xfrm>
            <a:off x="4124127" y="2531053"/>
            <a:ext cx="3203971" cy="3162240"/>
          </a:xfrm>
          <a:custGeom>
            <a:avLst/>
            <a:gdLst>
              <a:gd name="connsiteX0" fmla="*/ 0 w 3203971"/>
              <a:gd name="connsiteY0" fmla="*/ 0 h 3162240"/>
              <a:gd name="connsiteX1" fmla="*/ 3203971 w 3203971"/>
              <a:gd name="connsiteY1" fmla="*/ 0 h 3162240"/>
              <a:gd name="connsiteX2" fmla="*/ 3203971 w 3203971"/>
              <a:gd name="connsiteY2" fmla="*/ 3162240 h 3162240"/>
              <a:gd name="connsiteX3" fmla="*/ 0 w 3203971"/>
              <a:gd name="connsiteY3" fmla="*/ 3162240 h 3162240"/>
              <a:gd name="connsiteX4" fmla="*/ 0 w 320397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162240">
                <a:moveTo>
                  <a:pt x="0" y="0"/>
                </a:moveTo>
                <a:lnTo>
                  <a:pt x="3203971" y="0"/>
                </a:lnTo>
                <a:lnTo>
                  <a:pt x="3203971" y="3162240"/>
                </a:lnTo>
                <a:lnTo>
                  <a:pt x="0" y="31622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Utilizes DOL data to inform actions supporting early childhood, direct care, and maternal and infant health workforces</a:t>
            </a:r>
          </a:p>
          <a:p>
            <a:pPr marL="171450" lvl="1" indent="-171450" algn="l" defTabSz="800100">
              <a:lnSpc>
                <a:spcPct val="90000"/>
              </a:lnSpc>
              <a:spcBef>
                <a:spcPct val="0"/>
              </a:spcBef>
              <a:spcAft>
                <a:spcPct val="15000"/>
              </a:spcAft>
              <a:buChar char="•"/>
            </a:pPr>
            <a:r>
              <a:rPr lang="en-US" sz="1800" kern="1200" dirty="0"/>
              <a:t>Conducting needs assessment to inform its work, including a survey of care workers and government support staff</a:t>
            </a:r>
          </a:p>
        </p:txBody>
      </p:sp>
      <p:sp>
        <p:nvSpPr>
          <p:cNvPr id="11" name="Freeform: Shape 10">
            <a:extLst>
              <a:ext uri="{FF2B5EF4-FFF2-40B4-BE49-F238E27FC236}">
                <a16:creationId xmlns:a16="http://schemas.microsoft.com/office/drawing/2014/main" id="{B8946E85-F1CB-16D9-B808-2F85427F7B36}"/>
              </a:ext>
            </a:extLst>
          </p:cNvPr>
          <p:cNvSpPr/>
          <p:nvPr/>
        </p:nvSpPr>
        <p:spPr>
          <a:xfrm>
            <a:off x="7776655" y="1869556"/>
            <a:ext cx="3203971" cy="661497"/>
          </a:xfrm>
          <a:custGeom>
            <a:avLst/>
            <a:gdLst>
              <a:gd name="connsiteX0" fmla="*/ 0 w 3203971"/>
              <a:gd name="connsiteY0" fmla="*/ 0 h 661497"/>
              <a:gd name="connsiteX1" fmla="*/ 3203971 w 3203971"/>
              <a:gd name="connsiteY1" fmla="*/ 0 h 661497"/>
              <a:gd name="connsiteX2" fmla="*/ 3203971 w 3203971"/>
              <a:gd name="connsiteY2" fmla="*/ 661497 h 661497"/>
              <a:gd name="connsiteX3" fmla="*/ 0 w 3203971"/>
              <a:gd name="connsiteY3" fmla="*/ 661497 h 661497"/>
              <a:gd name="connsiteX4" fmla="*/ 0 w 3203971"/>
              <a:gd name="connsiteY4" fmla="*/ 0 h 661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661497">
                <a:moveTo>
                  <a:pt x="0" y="0"/>
                </a:moveTo>
                <a:lnTo>
                  <a:pt x="3203971" y="0"/>
                </a:lnTo>
                <a:lnTo>
                  <a:pt x="3203971" y="661497"/>
                </a:lnTo>
                <a:lnTo>
                  <a:pt x="0" y="661497"/>
                </a:lnTo>
                <a:lnTo>
                  <a:pt x="0" y="0"/>
                </a:lnTo>
                <a:close/>
              </a:path>
            </a:pathLst>
          </a:cu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8016" tIns="73152" rIns="128016" bIns="73152" numCol="1" spcCol="1270" anchor="ctr" anchorCtr="0">
            <a:noAutofit/>
          </a:bodyPr>
          <a:lstStyle/>
          <a:p>
            <a:pPr marL="0" lvl="0" indent="0" algn="ctr" defTabSz="800100" rtl="0">
              <a:lnSpc>
                <a:spcPct val="90000"/>
              </a:lnSpc>
              <a:spcBef>
                <a:spcPct val="0"/>
              </a:spcBef>
              <a:spcAft>
                <a:spcPct val="35000"/>
              </a:spcAft>
              <a:buNone/>
            </a:pPr>
            <a:r>
              <a:rPr lang="en-US" sz="1800" b="1" kern="1200" dirty="0"/>
              <a:t>Standardized Data Collection Tool</a:t>
            </a:r>
          </a:p>
        </p:txBody>
      </p:sp>
      <p:sp>
        <p:nvSpPr>
          <p:cNvPr id="12" name="Freeform: Shape 11">
            <a:extLst>
              <a:ext uri="{FF2B5EF4-FFF2-40B4-BE49-F238E27FC236}">
                <a16:creationId xmlns:a16="http://schemas.microsoft.com/office/drawing/2014/main" id="{A49D4F74-823C-75F1-8D5F-AAA81F5F453E}"/>
              </a:ext>
            </a:extLst>
          </p:cNvPr>
          <p:cNvSpPr/>
          <p:nvPr/>
        </p:nvSpPr>
        <p:spPr>
          <a:xfrm>
            <a:off x="7776655" y="2531053"/>
            <a:ext cx="3203971" cy="3162240"/>
          </a:xfrm>
          <a:custGeom>
            <a:avLst/>
            <a:gdLst>
              <a:gd name="connsiteX0" fmla="*/ 0 w 3203971"/>
              <a:gd name="connsiteY0" fmla="*/ 0 h 3162240"/>
              <a:gd name="connsiteX1" fmla="*/ 3203971 w 3203971"/>
              <a:gd name="connsiteY1" fmla="*/ 0 h 3162240"/>
              <a:gd name="connsiteX2" fmla="*/ 3203971 w 3203971"/>
              <a:gd name="connsiteY2" fmla="*/ 3162240 h 3162240"/>
              <a:gd name="connsiteX3" fmla="*/ 0 w 3203971"/>
              <a:gd name="connsiteY3" fmla="*/ 3162240 h 3162240"/>
              <a:gd name="connsiteX4" fmla="*/ 0 w 3203971"/>
              <a:gd name="connsiteY4" fmla="*/ 0 h 3162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971" h="3162240">
                <a:moveTo>
                  <a:pt x="0" y="0"/>
                </a:moveTo>
                <a:lnTo>
                  <a:pt x="3203971" y="0"/>
                </a:lnTo>
                <a:lnTo>
                  <a:pt x="3203971" y="3162240"/>
                </a:lnTo>
                <a:lnTo>
                  <a:pt x="0" y="3162240"/>
                </a:lnTo>
                <a:lnTo>
                  <a:pt x="0" y="0"/>
                </a:lnTo>
                <a:close/>
              </a:path>
            </a:pathLst>
          </a:cu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Direct Care Workforce Strategic Plan outlines data gaps in New Jersey regarding the direct care workforce</a:t>
            </a:r>
          </a:p>
          <a:p>
            <a:pPr marL="171450" lvl="1" indent="-171450" algn="l" defTabSz="800100">
              <a:lnSpc>
                <a:spcPct val="90000"/>
              </a:lnSpc>
              <a:spcBef>
                <a:spcPct val="0"/>
              </a:spcBef>
              <a:spcAft>
                <a:spcPct val="15000"/>
              </a:spcAft>
              <a:buChar char="•"/>
            </a:pPr>
            <a:r>
              <a:rPr lang="en-US" sz="1800" kern="1200" dirty="0"/>
              <a:t>Data can be used to develop a standardized evaluation for any program supporting direct care workers</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1759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083" y="212727"/>
            <a:ext cx="11157856" cy="698779"/>
          </a:xfrm>
        </p:spPr>
        <p:txBody>
          <a:bodyPr/>
          <a:lstStyle/>
          <a:p>
            <a:r>
              <a:rPr lang="en-US" dirty="0"/>
              <a:t>DCW Strategic Plan Data Recommendations</a:t>
            </a:r>
          </a:p>
        </p:txBody>
      </p:sp>
      <p:sp>
        <p:nvSpPr>
          <p:cNvPr id="3" name="Content Placeholder 2"/>
          <p:cNvSpPr>
            <a:spLocks noGrp="1"/>
          </p:cNvSpPr>
          <p:nvPr>
            <p:ph idx="1"/>
          </p:nvPr>
        </p:nvSpPr>
        <p:spPr>
          <a:xfrm>
            <a:off x="468083" y="1075409"/>
            <a:ext cx="11723917" cy="4937760"/>
          </a:xfrm>
        </p:spPr>
        <p:txBody>
          <a:bodyPr>
            <a:normAutofit fontScale="62500" lnSpcReduction="20000"/>
          </a:bodyPr>
          <a:lstStyle/>
          <a:p>
            <a:pPr>
              <a:lnSpc>
                <a:spcPct val="110000"/>
              </a:lnSpc>
              <a:spcBef>
                <a:spcPts val="400"/>
              </a:spcBef>
              <a:spcAft>
                <a:spcPts val="400"/>
              </a:spcAft>
            </a:pPr>
            <a:r>
              <a:rPr lang="en-US" dirty="0">
                <a:solidFill>
                  <a:srgbClr val="2B2B2B"/>
                </a:solidFill>
              </a:rPr>
              <a:t>Host ongoing listening sessions for direct care workers, employers, consumers, and other stakeholders</a:t>
            </a:r>
          </a:p>
          <a:p>
            <a:pPr>
              <a:lnSpc>
                <a:spcPct val="110000"/>
              </a:lnSpc>
              <a:spcBef>
                <a:spcPts val="400"/>
              </a:spcBef>
              <a:spcAft>
                <a:spcPts val="400"/>
              </a:spcAft>
            </a:pPr>
            <a:r>
              <a:rPr lang="en-US" dirty="0">
                <a:solidFill>
                  <a:srgbClr val="2B2B2B"/>
                </a:solidFill>
              </a:rPr>
              <a:t>Incentivize greater participation by direct care employers and workers in existing survey and data collection efforts</a:t>
            </a:r>
          </a:p>
          <a:p>
            <a:pPr>
              <a:lnSpc>
                <a:spcPct val="110000"/>
              </a:lnSpc>
              <a:spcBef>
                <a:spcPts val="400"/>
              </a:spcBef>
              <a:spcAft>
                <a:spcPts val="400"/>
              </a:spcAft>
            </a:pPr>
            <a:r>
              <a:rPr lang="en-US" dirty="0">
                <a:solidFill>
                  <a:srgbClr val="2B2B2B"/>
                </a:solidFill>
              </a:rPr>
              <a:t>Establish Direct Care Worker Advisory Board</a:t>
            </a:r>
          </a:p>
          <a:p>
            <a:pPr>
              <a:lnSpc>
                <a:spcPct val="110000"/>
              </a:lnSpc>
              <a:spcBef>
                <a:spcPts val="400"/>
              </a:spcBef>
              <a:spcAft>
                <a:spcPts val="400"/>
              </a:spcAft>
            </a:pPr>
            <a:r>
              <a:rPr lang="en-US" dirty="0">
                <a:solidFill>
                  <a:srgbClr val="2B2B2B"/>
                </a:solidFill>
              </a:rPr>
              <a:t>Create ongoing touchpoints with industry stakeholders, such as trade associations, advocacy organizations, and coalitions that represent direct care workers</a:t>
            </a:r>
          </a:p>
          <a:p>
            <a:pPr>
              <a:lnSpc>
                <a:spcPct val="110000"/>
              </a:lnSpc>
              <a:spcBef>
                <a:spcPts val="400"/>
              </a:spcBef>
              <a:spcAft>
                <a:spcPts val="400"/>
              </a:spcAft>
            </a:pPr>
            <a:r>
              <a:rPr lang="en-US" dirty="0">
                <a:solidFill>
                  <a:srgbClr val="2B2B2B"/>
                </a:solidFill>
              </a:rPr>
              <a:t>Continue monitoring activities for providers that are required to pass funding through to direct care worker wages</a:t>
            </a:r>
          </a:p>
          <a:p>
            <a:pPr>
              <a:lnSpc>
                <a:spcPct val="110000"/>
              </a:lnSpc>
              <a:spcBef>
                <a:spcPts val="400"/>
              </a:spcBef>
              <a:spcAft>
                <a:spcPts val="400"/>
              </a:spcAft>
            </a:pPr>
            <a:r>
              <a:rPr lang="en-US" dirty="0">
                <a:solidFill>
                  <a:srgbClr val="2B2B2B"/>
                </a:solidFill>
              </a:rPr>
              <a:t>Conduct additional surveys, focus groups, and other data collection efforts to fill data gaps and learn more about the thoughts, opinions, and challenges of direct care workers</a:t>
            </a:r>
          </a:p>
          <a:p>
            <a:pPr>
              <a:lnSpc>
                <a:spcPct val="110000"/>
              </a:lnSpc>
              <a:spcBef>
                <a:spcPts val="400"/>
              </a:spcBef>
              <a:spcAft>
                <a:spcPts val="400"/>
              </a:spcAft>
            </a:pPr>
            <a:r>
              <a:rPr lang="en-US" dirty="0">
                <a:solidFill>
                  <a:srgbClr val="2B2B2B"/>
                </a:solidFill>
              </a:rPr>
              <a:t>Incorporate standard direct care workforce impact evaluation into existing programs and initiatives</a:t>
            </a:r>
          </a:p>
          <a:p>
            <a:pPr>
              <a:lnSpc>
                <a:spcPct val="110000"/>
              </a:lnSpc>
              <a:spcBef>
                <a:spcPts val="400"/>
              </a:spcBef>
              <a:spcAft>
                <a:spcPts val="400"/>
              </a:spcAft>
            </a:pPr>
            <a:r>
              <a:rPr lang="en-US" dirty="0">
                <a:solidFill>
                  <a:srgbClr val="2B2B2B"/>
                </a:solidFill>
              </a:rPr>
              <a:t>Provide technical assistance and training to providers on how to collect and analyze their own data</a:t>
            </a:r>
          </a:p>
          <a:p>
            <a:pPr>
              <a:lnSpc>
                <a:spcPct val="110000"/>
              </a:lnSpc>
              <a:spcBef>
                <a:spcPts val="400"/>
              </a:spcBef>
              <a:spcAft>
                <a:spcPts val="400"/>
              </a:spcAft>
            </a:pPr>
            <a:r>
              <a:rPr lang="en-US" dirty="0">
                <a:solidFill>
                  <a:srgbClr val="2B2B2B"/>
                </a:solidFill>
              </a:rPr>
              <a:t>Centralize data collection efforts</a:t>
            </a:r>
          </a:p>
          <a:p>
            <a:pPr>
              <a:lnSpc>
                <a:spcPct val="110000"/>
              </a:lnSpc>
              <a:spcBef>
                <a:spcPts val="400"/>
              </a:spcBef>
              <a:spcAft>
                <a:spcPts val="400"/>
              </a:spcAft>
            </a:pPr>
            <a:r>
              <a:rPr lang="en-US" dirty="0">
                <a:solidFill>
                  <a:srgbClr val="2B2B2B"/>
                </a:solidFill>
              </a:rPr>
              <a:t> Advocate for the inclusion of Direct Support Professionals in the US Bureau of Labor Statistics Standard</a:t>
            </a:r>
          </a:p>
          <a:p>
            <a:pPr>
              <a:lnSpc>
                <a:spcPct val="110000"/>
              </a:lnSpc>
              <a:spcBef>
                <a:spcPts val="400"/>
              </a:spcBef>
              <a:spcAft>
                <a:spcPts val="400"/>
              </a:spcAft>
            </a:pPr>
            <a:r>
              <a:rPr lang="en-US" dirty="0">
                <a:solidFill>
                  <a:srgbClr val="2B2B2B"/>
                </a:solidFill>
              </a:rPr>
              <a:t>Occupational Classification (SOC) system</a:t>
            </a:r>
          </a:p>
        </p:txBody>
      </p:sp>
      <p:sp>
        <p:nvSpPr>
          <p:cNvPr id="4" name="Footer Placeholder 3">
            <a:extLs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rPr>
              <a:t>New Jersey Human Services</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8E95365-5ACF-4E9F-9EB7-26078C009F5D}" type="slidenum">
              <a:rPr kumimoji="0" lang="en-US" sz="1200" b="0" i="0" u="none" strike="noStrike" kern="1200" cap="none" spc="0" normalizeH="0" baseline="0" noProof="0" smtClean="0">
                <a:ln>
                  <a:noFill/>
                </a:ln>
                <a:solidFill>
                  <a:srgbClr val="25326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srgbClr val="25326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53977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408DC3-8546-AB79-5AB7-E75DB0982E12}"/>
              </a:ext>
            </a:extLst>
          </p:cNvPr>
          <p:cNvSpPr>
            <a:spLocks noGrp="1"/>
          </p:cNvSpPr>
          <p:nvPr>
            <p:ph type="ctrTitle"/>
          </p:nvPr>
        </p:nvSpPr>
        <p:spPr>
          <a:xfrm>
            <a:off x="578177" y="1423851"/>
            <a:ext cx="11035643" cy="2686236"/>
          </a:xfrm>
        </p:spPr>
        <p:txBody>
          <a:bodyPr>
            <a:normAutofit/>
          </a:bodyPr>
          <a:lstStyle/>
          <a:p>
            <a:r>
              <a:rPr lang="en-US" sz="8000" dirty="0">
                <a:gradFill>
                  <a:gsLst>
                    <a:gs pos="100000">
                      <a:srgbClr val="EE3524"/>
                    </a:gs>
                    <a:gs pos="0">
                      <a:srgbClr val="1B365D"/>
                    </a:gs>
                  </a:gsLst>
                  <a:lin ang="1800000" scaled="0"/>
                </a:gradFill>
                <a:latin typeface="Open Sans Extrabold"/>
                <a:ea typeface="Open Sans Extrabold"/>
                <a:cs typeface="Open Sans Extrabold"/>
              </a:rPr>
              <a:t>ARCHITECTS </a:t>
            </a:r>
            <a:r>
              <a:rPr lang="en-US" sz="8000" i="1" dirty="0">
                <a:gradFill>
                  <a:gsLst>
                    <a:gs pos="100000">
                      <a:srgbClr val="EE3524"/>
                    </a:gs>
                    <a:gs pos="0">
                      <a:srgbClr val="1B365D"/>
                    </a:gs>
                  </a:gsLst>
                  <a:lin ang="1800000" scaled="0"/>
                </a:gradFill>
                <a:latin typeface="Open Sans"/>
                <a:ea typeface="Open Sans"/>
                <a:cs typeface="Open Sans"/>
              </a:rPr>
              <a:t>of</a:t>
            </a:r>
            <a:r>
              <a:rPr lang="en-US" sz="8000" dirty="0">
                <a:gradFill>
                  <a:gsLst>
                    <a:gs pos="100000">
                      <a:srgbClr val="EE3524"/>
                    </a:gs>
                    <a:gs pos="0">
                      <a:srgbClr val="1B365D"/>
                    </a:gs>
                  </a:gsLst>
                  <a:lin ang="1800000" scaled="0"/>
                </a:gradFill>
                <a:latin typeface="Open Sans Extrabold"/>
                <a:ea typeface="Open Sans Extrabold"/>
                <a:cs typeface="Open Sans Extrabold"/>
              </a:rPr>
              <a:t> </a:t>
            </a:r>
            <a:br>
              <a:rPr lang="en-US" sz="8000" dirty="0">
                <a:gradFill>
                  <a:gsLst>
                    <a:gs pos="100000">
                      <a:srgbClr val="EE3524"/>
                    </a:gs>
                    <a:gs pos="0">
                      <a:srgbClr val="1B365D"/>
                    </a:gs>
                  </a:gsLst>
                  <a:lin ang="1800000" scaled="0"/>
                </a:gradFill>
              </a:rPr>
            </a:br>
            <a:r>
              <a:rPr lang="en-US" sz="8000" dirty="0">
                <a:gradFill>
                  <a:gsLst>
                    <a:gs pos="100000">
                      <a:srgbClr val="EE3524"/>
                    </a:gs>
                    <a:gs pos="0">
                      <a:srgbClr val="1B365D"/>
                    </a:gs>
                  </a:gsLst>
                  <a:lin ang="1800000" scaled="0"/>
                </a:gradFill>
                <a:latin typeface="Open Sans Extrabold"/>
                <a:ea typeface="Open Sans Extrabold"/>
                <a:cs typeface="Open Sans Extrabold"/>
              </a:rPr>
              <a:t>INNOVATION</a:t>
            </a:r>
          </a:p>
        </p:txBody>
      </p:sp>
      <p:sp>
        <p:nvSpPr>
          <p:cNvPr id="5" name="Subtitle 4">
            <a:extLst>
              <a:ext uri="{FF2B5EF4-FFF2-40B4-BE49-F238E27FC236}">
                <a16:creationId xmlns:a16="http://schemas.microsoft.com/office/drawing/2014/main" id="{B3E475D3-B913-CFF9-4E7D-62CC9F977564}"/>
              </a:ext>
            </a:extLst>
          </p:cNvPr>
          <p:cNvSpPr>
            <a:spLocks noGrp="1"/>
          </p:cNvSpPr>
          <p:nvPr>
            <p:ph type="subTitle" idx="1"/>
          </p:nvPr>
        </p:nvSpPr>
        <p:spPr>
          <a:xfrm>
            <a:off x="578178" y="4219575"/>
            <a:ext cx="11035644" cy="885825"/>
          </a:xfrm>
        </p:spPr>
        <p:txBody>
          <a:bodyPr vert="horz" lIns="91440" tIns="45720" rIns="91440" bIns="45720" rtlCol="0" anchor="t">
            <a:normAutofit/>
          </a:bodyPr>
          <a:lstStyle/>
          <a:p>
            <a:r>
              <a:rPr lang="en-US" sz="2000" dirty="0">
                <a:latin typeface="Open Sans"/>
                <a:ea typeface="Open Sans"/>
                <a:cs typeface="Open Sans"/>
              </a:rPr>
              <a:t>USING DATA TO BUILD CREATIVE SOLUTIONS TO HELP PEOPLE LIVE THEIR BEST LIVES </a:t>
            </a:r>
          </a:p>
          <a:p>
            <a:r>
              <a:rPr lang="en-US" sz="2000" dirty="0">
                <a:latin typeface="Open Sans"/>
                <a:ea typeface="Open Sans"/>
                <a:cs typeface="Open Sans"/>
              </a:rPr>
              <a:t>(AND SIMULTANEOUSLY ADDRESS WORKFORCE CHALLENGES]</a:t>
            </a:r>
            <a:endParaRPr lang="en-US" sz="2000" dirty="0"/>
          </a:p>
        </p:txBody>
      </p:sp>
      <p:pic>
        <p:nvPicPr>
          <p:cNvPr id="2" name="Picture 1" descr="TN Department of Disability and Aging logo">
            <a:extLst>
              <a:ext uri="{FF2B5EF4-FFF2-40B4-BE49-F238E27FC236}">
                <a16:creationId xmlns:a16="http://schemas.microsoft.com/office/drawing/2014/main" id="{1309BAED-118C-4EC4-F1E1-D4D4520E841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78178" y="5681616"/>
            <a:ext cx="2469822" cy="719913"/>
          </a:xfrm>
          <a:prstGeom prst="rect">
            <a:avLst/>
          </a:prstGeom>
        </p:spPr>
      </p:pic>
    </p:spTree>
    <p:extLst>
      <p:ext uri="{BB962C8B-B14F-4D97-AF65-F5344CB8AC3E}">
        <p14:creationId xmlns:p14="http://schemas.microsoft.com/office/powerpoint/2010/main" val="1891505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85C6F-5FA8-FBC4-E6E2-7D3FA674BC0D}"/>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A01F372-7D77-41EC-F6A9-E32923E2C298}"/>
              </a:ext>
            </a:extLst>
          </p:cNvPr>
          <p:cNvSpPr txBox="1">
            <a:spLocks noGrp="1"/>
          </p:cNvSpPr>
          <p:nvPr>
            <p:ph type="title"/>
          </p:nvPr>
        </p:nvSpPr>
        <p:spPr>
          <a:xfrm>
            <a:off x="671395" y="177326"/>
            <a:ext cx="10849210" cy="11299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6000" b="1" i="0"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lgn="ctr">
              <a:defRPr/>
            </a:pPr>
            <a:r>
              <a:rPr lang="en-US" sz="3600" dirty="0">
                <a:gradFill>
                  <a:gsLst>
                    <a:gs pos="100000">
                      <a:srgbClr val="EE3524"/>
                    </a:gs>
                    <a:gs pos="0">
                      <a:srgbClr val="1B365D"/>
                    </a:gs>
                  </a:gsLst>
                  <a:lin ang="1800000" scaled="0"/>
                </a:gradFill>
                <a:latin typeface="Open Sans"/>
                <a:ea typeface="Open Sans"/>
                <a:cs typeface="Open Sans"/>
              </a:rPr>
              <a:t>DRIVING A PEOPLE-CENTERED WORKFORCE FUTURE</a:t>
            </a:r>
            <a:endParaRPr kumimoji="0" lang="en-US" sz="3600" b="1" i="0" u="none" strike="noStrike" kern="1200" cap="all" spc="0" normalizeH="0" baseline="0" noProof="0" dirty="0">
              <a:ln>
                <a:noFill/>
              </a:ln>
              <a:solidFill>
                <a:schemeClr val="bg1">
                  <a:lumMod val="1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3D0C3EDC-5589-EB0B-2921-878D9AAB05FA}"/>
              </a:ext>
            </a:extLst>
          </p:cNvPr>
          <p:cNvSpPr txBox="1"/>
          <p:nvPr/>
        </p:nvSpPr>
        <p:spPr>
          <a:xfrm>
            <a:off x="1457931" y="1790631"/>
            <a:ext cx="5098473"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100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ptos" panose="02110004020202020204"/>
                <a:ea typeface="+mn-lt"/>
                <a:cs typeface="+mn-lt"/>
              </a:rPr>
              <a:t>What if we measured success not by the hours we bill, but by how fully people are living their lives?</a:t>
            </a:r>
            <a:endParaRPr kumimoji="0" lang="en-US" sz="44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3" name="Picture 2" descr="This is a picture of that represents the Pillars of Transformation. The first base reads &quot;Workforce Development&quot;, the second base reads &quot;Organizational Culture/Commitment&quot;, the first pillar reads &quot;Employment First&quot;, the middle pillar reads &quot;Technology First&quot;, the third pillar reads &quot;Person Centered Thinking, Planning and Practices&quot;, the layer above the pillars reads &quot;Value-Based Provision of Waiver Services&quot;, the second layer reads &quot;Independence&quot; and the top is triangular and reads &quot;Quality of Life&quot;">
            <a:extLst>
              <a:ext uri="{FF2B5EF4-FFF2-40B4-BE49-F238E27FC236}">
                <a16:creationId xmlns:a16="http://schemas.microsoft.com/office/drawing/2014/main" id="{7A302D81-3C1C-499B-199F-26606149586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812810" y="1790631"/>
            <a:ext cx="3695700" cy="4495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873152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A9A00A3-F6B7-49D3-A88A-D086012198C6}"/>
              </a:ext>
            </a:extLst>
          </p:cNvPr>
          <p:cNvSpPr txBox="1">
            <a:spLocks noGrp="1"/>
          </p:cNvSpPr>
          <p:nvPr>
            <p:ph type="title"/>
          </p:nvPr>
        </p:nvSpPr>
        <p:spPr>
          <a:xfrm>
            <a:off x="536935" y="292167"/>
            <a:ext cx="10849210" cy="7657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defTabSz="914400" rtl="0" eaLnBrk="1" latinLnBrk="0" hangingPunct="1">
              <a:lnSpc>
                <a:spcPct val="90000"/>
              </a:lnSpc>
              <a:spcBef>
                <a:spcPct val="0"/>
              </a:spcBef>
              <a:buNone/>
              <a:defRPr sz="6000" b="1" i="0" kern="1200" cap="all" baseline="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defRPr/>
            </a:pPr>
            <a:r>
              <a:rPr lang="en-US" sz="3600" dirty="0">
                <a:gradFill>
                  <a:gsLst>
                    <a:gs pos="100000">
                      <a:srgbClr val="EE3524"/>
                    </a:gs>
                    <a:gs pos="0">
                      <a:srgbClr val="1B365D"/>
                    </a:gs>
                  </a:gsLst>
                  <a:lin ang="1800000" scaled="0"/>
                </a:gradFill>
                <a:latin typeface="Open Sans"/>
                <a:ea typeface="Open Sans"/>
                <a:cs typeface="Open Sans"/>
              </a:rPr>
              <a:t>INNOVATION FOCUS: Enabling Technology</a:t>
            </a:r>
            <a:endParaRPr kumimoji="0" lang="en-US" sz="3600" b="1" i="0" u="none" strike="noStrike" kern="1200" cap="all" spc="0" normalizeH="0" baseline="0" noProof="0" dirty="0">
              <a:ln>
                <a:noFill/>
              </a:ln>
              <a:solidFill>
                <a:schemeClr val="bg1">
                  <a:lumMod val="1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B5510DD7-1A2B-4290-959A-B76C10B903BD}"/>
              </a:ext>
            </a:extLst>
          </p:cNvPr>
          <p:cNvSpPr txBox="1"/>
          <p:nvPr/>
        </p:nvSpPr>
        <p:spPr>
          <a:xfrm>
            <a:off x="419594" y="1884897"/>
            <a:ext cx="7043388" cy="417037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Provides opportunities for people to achieve new levels of desired independence or regain lost levels of individual control in their lives.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Allows for more personalized service delivery through person-centered planning, and more flexibility with staffing patterns.</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Avails new tools and resources to service providers allowing greater programming quality while also addressing workforce deficits. </a:t>
            </a:r>
          </a:p>
          <a:p>
            <a:pPr marL="342900" marR="0" lvl="0" indent="-3429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Allows providers to efficiently grow their operations while recognizing cost efficiencies that can quickly be redistributed to address mounting wage pressures.</a:t>
            </a:r>
          </a:p>
        </p:txBody>
      </p:sp>
      <p:pic>
        <p:nvPicPr>
          <p:cNvPr id="2" name="Picture 1" descr="This is a photo of Larry, an man with a beard and wearing a University of TN sweatshirt,  celebrating in his new powered wheelchair that allows him to extend his body as if he was standing. ">
            <a:extLst>
              <a:ext uri="{FF2B5EF4-FFF2-40B4-BE49-F238E27FC236}">
                <a16:creationId xmlns:a16="http://schemas.microsoft.com/office/drawing/2014/main" id="{3F75922B-F1AE-D89B-59AD-A94217EB103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21658" y="1663223"/>
            <a:ext cx="4011723" cy="5017451"/>
          </a:xfrm>
          <a:prstGeom prst="rect">
            <a:avLst/>
          </a:prstGeom>
        </p:spPr>
      </p:pic>
    </p:spTree>
    <p:extLst>
      <p:ext uri="{BB962C8B-B14F-4D97-AF65-F5344CB8AC3E}">
        <p14:creationId xmlns:p14="http://schemas.microsoft.com/office/powerpoint/2010/main" val="36952671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100000">
              <a:srgbClr val="1B365D"/>
            </a:gs>
            <a:gs pos="0">
              <a:srgbClr val="132742"/>
            </a:gs>
          </a:gsLst>
          <a:lin ang="0" scaled="1"/>
        </a:gradFill>
        <a:effectLst/>
      </p:bgPr>
    </p:bg>
    <p:spTree>
      <p:nvGrpSpPr>
        <p:cNvPr id="1" name="">
          <a:extLst>
            <a:ext uri="{FF2B5EF4-FFF2-40B4-BE49-F238E27FC236}">
              <a16:creationId xmlns:a16="http://schemas.microsoft.com/office/drawing/2014/main" id="{D4C63E2A-3090-A814-6545-57FAB6108A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3415349-1D82-0CE0-9EB4-114C72E0298D}"/>
              </a:ext>
            </a:extLst>
          </p:cNvPr>
          <p:cNvSpPr>
            <a:spLocks noGrp="1"/>
          </p:cNvSpPr>
          <p:nvPr>
            <p:ph type="title"/>
          </p:nvPr>
        </p:nvSpPr>
        <p:spPr>
          <a:xfrm>
            <a:off x="550653" y="257158"/>
            <a:ext cx="11076316" cy="1009651"/>
          </a:xfrm>
        </p:spPr>
        <p:txBody>
          <a:bodyPr vert="horz" lIns="91440" tIns="45720" rIns="91440" bIns="45720" rtlCol="0" anchor="ctr">
            <a:normAutofit/>
          </a:bodyPr>
          <a:lstStyle/>
          <a:p>
            <a:r>
              <a:rPr lang="en-US" dirty="0">
                <a:gradFill>
                  <a:gsLst>
                    <a:gs pos="100000">
                      <a:srgbClr val="EE3524"/>
                    </a:gs>
                    <a:gs pos="0">
                      <a:srgbClr val="1B365D"/>
                    </a:gs>
                  </a:gsLst>
                  <a:lin ang="1800000" scaled="0"/>
                </a:gradFill>
                <a:latin typeface="Open Sans"/>
                <a:ea typeface="Open Sans"/>
                <a:cs typeface="Open Sans"/>
              </a:rPr>
              <a:t>INNOVATION FOCUS: FLEX MODEL</a:t>
            </a:r>
          </a:p>
        </p:txBody>
      </p:sp>
      <p:sp>
        <p:nvSpPr>
          <p:cNvPr id="6" name="Content Placeholder 4">
            <a:extLst>
              <a:ext uri="{FF2B5EF4-FFF2-40B4-BE49-F238E27FC236}">
                <a16:creationId xmlns:a16="http://schemas.microsoft.com/office/drawing/2014/main" id="{35431786-7CFA-DBD4-96D1-E9202F0A5434}"/>
              </a:ext>
            </a:extLst>
          </p:cNvPr>
          <p:cNvSpPr txBox="1">
            <a:spLocks/>
          </p:cNvSpPr>
          <p:nvPr/>
        </p:nvSpPr>
        <p:spPr>
          <a:xfrm>
            <a:off x="171941" y="1669371"/>
            <a:ext cx="5694023" cy="453780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People supported are able to select the hours they want paid staff support vs. when they would rather rely on ET, remote support, or family and friends.</a:t>
            </a:r>
          </a:p>
          <a:p>
            <a:pPr marL="342900" marR="0" lvl="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EEEEE"/>
                </a:solidFill>
                <a:effectLst/>
                <a:uLnTx/>
                <a:uFillTx/>
                <a:latin typeface="Open Sans"/>
                <a:ea typeface="Calibri"/>
                <a:cs typeface="Calibri"/>
              </a:rPr>
              <a:t>The cost difference between the traditional and Flex Model reimbursement rates are shared between the State and providers in the form of shared savings incentives.</a:t>
            </a:r>
            <a:endParaRPr kumimoji="0" lang="en-US" sz="2000" b="0" i="0" u="none" strike="noStrike" kern="1200" cap="none" spc="0" normalizeH="0" baseline="0" noProof="0" dirty="0">
              <a:ln>
                <a:noFill/>
              </a:ln>
              <a:solidFill>
                <a:srgbClr val="EEEEEE"/>
              </a:solidFill>
              <a:effectLst/>
              <a:uLnTx/>
              <a:uFillTx/>
              <a:latin typeface="Open Sans"/>
              <a:ea typeface="Open Sans"/>
              <a:cs typeface="Open Sans"/>
            </a:endParaRPr>
          </a:p>
          <a:p>
            <a:pPr marL="342900" marR="0" lvl="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Staff can be deployed strategically, instead of 24/7 or "just in case".</a:t>
            </a:r>
          </a:p>
          <a:p>
            <a:pPr marL="342900" marR="0" lvl="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 Allows more time for professional development and promotional opportunities for staff.</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EEEEEE"/>
              </a:solidFill>
              <a:effectLst/>
              <a:uLnTx/>
              <a:uFillTx/>
              <a:latin typeface="Open Sans" panose="020B0606030504020204" pitchFamily="34" charset="0"/>
              <a:ea typeface="Calibri"/>
              <a:cs typeface="Calibri"/>
            </a:endParaRPr>
          </a:p>
        </p:txBody>
      </p:sp>
      <p:pic>
        <p:nvPicPr>
          <p:cNvPr id="3" name="Picture 2">
            <a:extLst>
              <a:ext uri="{FF2B5EF4-FFF2-40B4-BE49-F238E27FC236}">
                <a16:creationId xmlns:a16="http://schemas.microsoft.com/office/drawing/2014/main" id="{E95C47EF-7D97-BC12-6C3B-C040FE789E3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6037" y="1897812"/>
            <a:ext cx="5837208" cy="4485737"/>
          </a:xfrm>
          <a:prstGeom prst="rect">
            <a:avLst/>
          </a:prstGeom>
        </p:spPr>
      </p:pic>
    </p:spTree>
    <p:extLst>
      <p:ext uri="{BB962C8B-B14F-4D97-AF65-F5344CB8AC3E}">
        <p14:creationId xmlns:p14="http://schemas.microsoft.com/office/powerpoint/2010/main" val="6885178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100000">
              <a:srgbClr val="1B365D"/>
            </a:gs>
            <a:gs pos="0">
              <a:srgbClr val="132742"/>
            </a:gs>
          </a:gsLst>
          <a:lin ang="0" scaled="1"/>
        </a:gradFill>
        <a:effectLst/>
      </p:bgPr>
    </p:bg>
    <p:spTree>
      <p:nvGrpSpPr>
        <p:cNvPr id="1" name="">
          <a:extLst>
            <a:ext uri="{FF2B5EF4-FFF2-40B4-BE49-F238E27FC236}">
              <a16:creationId xmlns:a16="http://schemas.microsoft.com/office/drawing/2014/main" id="{D6B026A9-1A56-06CD-FB53-A8486CE5965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36B4AF-4914-70C5-C820-218006700254}"/>
              </a:ext>
            </a:extLst>
          </p:cNvPr>
          <p:cNvSpPr>
            <a:spLocks noGrp="1"/>
          </p:cNvSpPr>
          <p:nvPr>
            <p:ph type="title"/>
          </p:nvPr>
        </p:nvSpPr>
        <p:spPr>
          <a:xfrm>
            <a:off x="550653" y="257158"/>
            <a:ext cx="11076316" cy="1009651"/>
          </a:xfrm>
        </p:spPr>
        <p:txBody>
          <a:bodyPr vert="horz" lIns="91440" tIns="45720" rIns="91440" bIns="45720" rtlCol="0" anchor="ctr">
            <a:normAutofit/>
          </a:bodyPr>
          <a:lstStyle/>
          <a:p>
            <a:r>
              <a:rPr lang="en-US" dirty="0">
                <a:gradFill>
                  <a:gsLst>
                    <a:gs pos="100000">
                      <a:srgbClr val="EE3524"/>
                    </a:gs>
                    <a:gs pos="0">
                      <a:srgbClr val="1B365D"/>
                    </a:gs>
                  </a:gsLst>
                  <a:lin ang="1800000" scaled="0"/>
                </a:gradFill>
                <a:latin typeface="Open Sans"/>
                <a:ea typeface="Open Sans"/>
                <a:cs typeface="Open Sans"/>
              </a:rPr>
              <a:t>INNOVATION FOCUS: MAPs</a:t>
            </a:r>
          </a:p>
        </p:txBody>
      </p:sp>
      <p:sp>
        <p:nvSpPr>
          <p:cNvPr id="5" name="Content Placeholder 4">
            <a:extLst>
              <a:ext uri="{FF2B5EF4-FFF2-40B4-BE49-F238E27FC236}">
                <a16:creationId xmlns:a16="http://schemas.microsoft.com/office/drawing/2014/main" id="{89467A57-0AE2-246C-504A-4A3F74B4E2EA}"/>
              </a:ext>
            </a:extLst>
          </p:cNvPr>
          <p:cNvSpPr>
            <a:spLocks noGrp="1"/>
          </p:cNvSpPr>
          <p:nvPr>
            <p:ph idx="1"/>
          </p:nvPr>
        </p:nvSpPr>
        <p:spPr>
          <a:xfrm>
            <a:off x="30555" y="1597020"/>
            <a:ext cx="7570395" cy="4752975"/>
          </a:xfrm>
        </p:spPr>
        <p:txBody>
          <a:bodyPr vert="horz" lIns="91440" tIns="45720" rIns="91440" bIns="45720" rtlCol="0" anchor="t">
            <a:normAutofit/>
          </a:bodyPr>
          <a:lstStyle/>
          <a:p>
            <a:pPr marL="0" indent="0" algn="ctr">
              <a:lnSpc>
                <a:spcPct val="100000"/>
              </a:lnSpc>
              <a:buNone/>
            </a:pPr>
            <a:r>
              <a:rPr lang="en-US" b="1" dirty="0">
                <a:latin typeface="Open Sans"/>
                <a:ea typeface="Calibri"/>
                <a:cs typeface="Calibri"/>
              </a:rPr>
              <a:t>What is MAPs?</a:t>
            </a:r>
            <a:endParaRPr lang="en-US" b="1" dirty="0"/>
          </a:p>
          <a:p>
            <a:pPr marL="0" indent="0" algn="ctr">
              <a:lnSpc>
                <a:spcPct val="100000"/>
              </a:lnSpc>
              <a:buNone/>
            </a:pPr>
            <a:r>
              <a:rPr lang="en-US" dirty="0">
                <a:latin typeface="Open Sans"/>
                <a:ea typeface="Open Sans"/>
                <a:cs typeface="Open Sans"/>
              </a:rPr>
              <a:t>MAPs is a 3-year program that gives people the tools, technology, and support to become more independent at home, at work, and in their community. </a:t>
            </a:r>
            <a:endParaRPr lang="en-US" b="1" dirty="0">
              <a:latin typeface="Open Sans"/>
              <a:ea typeface="Calibri"/>
              <a:cs typeface="Calibri"/>
            </a:endParaRPr>
          </a:p>
          <a:p>
            <a:pPr indent="0" algn="ctr">
              <a:lnSpc>
                <a:spcPct val="100000"/>
              </a:lnSpc>
              <a:buNone/>
            </a:pPr>
            <a:r>
              <a:rPr lang="en-US" b="1" dirty="0">
                <a:latin typeface="Open Sans"/>
                <a:ea typeface="Calibri"/>
                <a:cs typeface="Calibri"/>
              </a:rPr>
              <a:t>What makes MAPs unique?</a:t>
            </a:r>
            <a:endParaRPr lang="en-US" dirty="0"/>
          </a:p>
          <a:p>
            <a:pPr marL="463550" indent="-350838">
              <a:lnSpc>
                <a:spcPct val="100000"/>
              </a:lnSpc>
              <a:spcBef>
                <a:spcPts val="600"/>
              </a:spcBef>
            </a:pPr>
            <a:r>
              <a:rPr lang="en-US" dirty="0">
                <a:latin typeface="Open Sans"/>
                <a:ea typeface="Open Sans"/>
                <a:cs typeface="Open Sans"/>
              </a:rPr>
              <a:t>100% Value-based payment methodology </a:t>
            </a:r>
          </a:p>
          <a:p>
            <a:pPr marL="463550" indent="-350838">
              <a:lnSpc>
                <a:spcPct val="100000"/>
              </a:lnSpc>
            </a:pPr>
            <a:r>
              <a:rPr lang="en-US" dirty="0">
                <a:latin typeface="Open Sans"/>
                <a:ea typeface="Open Sans"/>
                <a:cs typeface="Open Sans"/>
              </a:rPr>
              <a:t>Virtual Community Resource Mapping</a:t>
            </a:r>
          </a:p>
          <a:p>
            <a:pPr marL="463550" indent="-350838">
              <a:lnSpc>
                <a:spcPct val="100000"/>
              </a:lnSpc>
            </a:pPr>
            <a:r>
              <a:rPr lang="en-US" dirty="0">
                <a:latin typeface="Open Sans"/>
                <a:ea typeface="Open Sans"/>
                <a:cs typeface="Open Sans"/>
              </a:rPr>
              <a:t>Curriculum of independence milestones </a:t>
            </a:r>
          </a:p>
          <a:p>
            <a:pPr marL="463550" indent="-350838">
              <a:lnSpc>
                <a:spcPct val="100000"/>
              </a:lnSpc>
            </a:pPr>
            <a:r>
              <a:rPr lang="en-US" dirty="0">
                <a:latin typeface="Open Sans"/>
                <a:ea typeface="Open Sans"/>
                <a:cs typeface="Open Sans"/>
              </a:rPr>
              <a:t>Customizable person-centered supports  using a life skills assessment</a:t>
            </a:r>
          </a:p>
          <a:p>
            <a:pPr marL="463550" indent="-350838">
              <a:lnSpc>
                <a:spcPct val="100000"/>
              </a:lnSpc>
            </a:pPr>
            <a:r>
              <a:rPr lang="en-US" dirty="0">
                <a:latin typeface="Open Sans"/>
                <a:ea typeface="Open Sans"/>
                <a:cs typeface="Open Sans"/>
              </a:rPr>
              <a:t>Innovative supports promoting technology and fading support to reduce learned dependence</a:t>
            </a:r>
          </a:p>
        </p:txBody>
      </p:sp>
      <p:pic>
        <p:nvPicPr>
          <p:cNvPr id="3" name="Picture 2">
            <a:extLst>
              <a:ext uri="{FF2B5EF4-FFF2-40B4-BE49-F238E27FC236}">
                <a16:creationId xmlns:a16="http://schemas.microsoft.com/office/drawing/2014/main" id="{3548ADA7-AAB7-7299-839A-26B404ABDD2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00950" y="1524000"/>
            <a:ext cx="4591050" cy="5334000"/>
          </a:xfrm>
          <a:prstGeom prst="rect">
            <a:avLst/>
          </a:prstGeom>
        </p:spPr>
      </p:pic>
    </p:spTree>
    <p:extLst>
      <p:ext uri="{BB962C8B-B14F-4D97-AF65-F5344CB8AC3E}">
        <p14:creationId xmlns:p14="http://schemas.microsoft.com/office/powerpoint/2010/main" val="18651364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100000">
              <a:srgbClr val="1B365D"/>
            </a:gs>
            <a:gs pos="0">
              <a:srgbClr val="132742"/>
            </a:gs>
          </a:gsLst>
          <a:lin ang="0" scaled="1"/>
        </a:gradFill>
        <a:effectLst/>
      </p:bgPr>
    </p:bg>
    <p:spTree>
      <p:nvGrpSpPr>
        <p:cNvPr id="1" name="">
          <a:extLst>
            <a:ext uri="{FF2B5EF4-FFF2-40B4-BE49-F238E27FC236}">
              <a16:creationId xmlns:a16="http://schemas.microsoft.com/office/drawing/2014/main" id="{1A48CE87-0648-F03C-4924-0F17791C173E}"/>
            </a:ext>
          </a:extLst>
        </p:cNvPr>
        <p:cNvGrpSpPr/>
        <p:nvPr/>
      </p:nvGrpSpPr>
      <p:grpSpPr>
        <a:xfrm>
          <a:off x="0" y="0"/>
          <a:ext cx="0" cy="0"/>
          <a:chOff x="0" y="0"/>
          <a:chExt cx="0" cy="0"/>
        </a:xfrm>
      </p:grpSpPr>
      <p:sp>
        <p:nvSpPr>
          <p:cNvPr id="9" name="Title 3">
            <a:extLst>
              <a:ext uri="{FF2B5EF4-FFF2-40B4-BE49-F238E27FC236}">
                <a16:creationId xmlns:a16="http://schemas.microsoft.com/office/drawing/2014/main" id="{0D57373A-8006-2D2B-ABD9-567EBCFCEBFB}"/>
              </a:ext>
            </a:extLst>
          </p:cNvPr>
          <p:cNvSpPr>
            <a:spLocks noGrp="1"/>
          </p:cNvSpPr>
          <p:nvPr>
            <p:ph type="title"/>
          </p:nvPr>
        </p:nvSpPr>
        <p:spPr>
          <a:xfrm>
            <a:off x="421257" y="257158"/>
            <a:ext cx="11565146" cy="995274"/>
          </a:xfrm>
        </p:spPr>
        <p:txBody>
          <a:bodyPr vert="horz" lIns="91440" tIns="45720" rIns="91440" bIns="45720" rtlCol="0" anchor="ctr">
            <a:noAutofit/>
          </a:bodyPr>
          <a:lstStyle/>
          <a:p>
            <a:r>
              <a:rPr lang="en-US" sz="3400" dirty="0">
                <a:gradFill>
                  <a:gsLst>
                    <a:gs pos="100000">
                      <a:srgbClr val="EE3524"/>
                    </a:gs>
                    <a:gs pos="0">
                      <a:srgbClr val="1B365D"/>
                    </a:gs>
                  </a:gsLst>
                  <a:lin ang="1800000" scaled="0"/>
                </a:gradFill>
                <a:latin typeface="Open Sans"/>
                <a:ea typeface="Open Sans"/>
                <a:cs typeface="Open Sans"/>
              </a:rPr>
              <a:t>A WINNING INVESTMENT: ENABLING TECHNOLOGY</a:t>
            </a:r>
          </a:p>
        </p:txBody>
      </p:sp>
      <p:sp>
        <p:nvSpPr>
          <p:cNvPr id="3" name="Content Placeholder 4">
            <a:extLst>
              <a:ext uri="{FF2B5EF4-FFF2-40B4-BE49-F238E27FC236}">
                <a16:creationId xmlns:a16="http://schemas.microsoft.com/office/drawing/2014/main" id="{CE68C97E-0987-F8A3-ACE6-9646BCC367E6}"/>
              </a:ext>
            </a:extLst>
          </p:cNvPr>
          <p:cNvSpPr txBox="1">
            <a:spLocks/>
          </p:cNvSpPr>
          <p:nvPr/>
        </p:nvSpPr>
        <p:spPr>
          <a:xfrm>
            <a:off x="458638" y="1934697"/>
            <a:ext cx="7289908" cy="43221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EEEEEE"/>
                </a:solidFill>
                <a:effectLst/>
                <a:uLnTx/>
                <a:uFillTx/>
                <a:latin typeface="Open Sans"/>
                <a:ea typeface="Calibri"/>
                <a:cs typeface="Calibri"/>
              </a:rPr>
              <a:t>There is a </a:t>
            </a:r>
            <a:r>
              <a:rPr kumimoji="0" lang="en-US" sz="3000" b="1" i="0" u="none" strike="noStrike" kern="1200" cap="none" spc="0" normalizeH="0" baseline="0" noProof="0" dirty="0">
                <a:ln>
                  <a:noFill/>
                </a:ln>
                <a:solidFill>
                  <a:srgbClr val="EEEEEE"/>
                </a:solidFill>
                <a:effectLst/>
                <a:uLnTx/>
                <a:uFillTx/>
                <a:latin typeface="Open Sans"/>
                <a:ea typeface="Calibri"/>
                <a:cs typeface="Calibri"/>
              </a:rPr>
              <a:t>13.5-to-1 return on investment</a:t>
            </a:r>
            <a:r>
              <a:rPr kumimoji="0" lang="en-US" sz="3000" b="0" i="0" u="none" strike="noStrike" kern="1200" cap="none" spc="0" normalizeH="0" baseline="0" noProof="0" dirty="0">
                <a:ln>
                  <a:noFill/>
                </a:ln>
                <a:solidFill>
                  <a:srgbClr val="EEEEEE"/>
                </a:solidFill>
                <a:effectLst/>
                <a:uLnTx/>
                <a:uFillTx/>
                <a:latin typeface="Open Sans"/>
                <a:ea typeface="Calibri"/>
                <a:cs typeface="Calibri"/>
              </a:rPr>
              <a:t> during the first year of someone using Enabling Technology. </a:t>
            </a:r>
            <a:endParaRPr kumimoji="0" lang="en-US" sz="3000" b="0" i="0" u="none" strike="noStrike" kern="1200" cap="none" spc="0" normalizeH="0" baseline="0" noProof="0" dirty="0">
              <a:ln>
                <a:noFill/>
              </a:ln>
              <a:solidFill>
                <a:srgbClr val="EEEEEE"/>
              </a:solidFill>
              <a:effectLst/>
              <a:uLnTx/>
              <a:uFillTx/>
              <a:latin typeface="Open Sans"/>
              <a:ea typeface="Open Sans"/>
              <a:cs typeface="Open Sans"/>
            </a:endParaRPr>
          </a:p>
          <a:p>
            <a:pPr marL="22860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000" b="0" i="0" u="none" strike="noStrike" kern="1200" cap="none" spc="0" normalizeH="0" baseline="0" noProof="0" dirty="0">
                <a:ln>
                  <a:noFill/>
                </a:ln>
                <a:solidFill>
                  <a:srgbClr val="EEEEEE"/>
                </a:solidFill>
                <a:effectLst/>
                <a:uLnTx/>
                <a:uFillTx/>
                <a:latin typeface="Open Sans"/>
                <a:ea typeface="Open Sans"/>
                <a:cs typeface="Open Sans"/>
              </a:rPr>
              <a:t>There is an annual Medicaid waiver </a:t>
            </a:r>
            <a:r>
              <a:rPr kumimoji="0" lang="en-US" sz="3000" b="1" i="0" u="none" strike="noStrike" kern="1200" cap="none" spc="0" normalizeH="0" baseline="0" noProof="0" dirty="0">
                <a:ln>
                  <a:noFill/>
                </a:ln>
                <a:solidFill>
                  <a:srgbClr val="EEEEEE"/>
                </a:solidFill>
                <a:effectLst/>
                <a:uLnTx/>
                <a:uFillTx/>
                <a:latin typeface="Open Sans"/>
                <a:ea typeface="Open Sans"/>
                <a:cs typeface="Open Sans"/>
              </a:rPr>
              <a:t>cost reduction of $1.83 million, </a:t>
            </a:r>
            <a:r>
              <a:rPr kumimoji="0" lang="en-US" sz="3000" b="0" i="0" u="none" strike="noStrike" kern="1200" cap="none" spc="0" normalizeH="0" baseline="0" noProof="0" dirty="0">
                <a:ln>
                  <a:noFill/>
                </a:ln>
                <a:solidFill>
                  <a:srgbClr val="EEEEEE"/>
                </a:solidFill>
                <a:effectLst/>
                <a:uLnTx/>
                <a:uFillTx/>
                <a:latin typeface="Open Sans"/>
                <a:ea typeface="Open Sans"/>
                <a:cs typeface="Open Sans"/>
              </a:rPr>
              <a:t>based on current utilization.</a:t>
            </a:r>
            <a:endParaRPr kumimoji="0" lang="en-US" sz="3000" b="0" i="0" u="none" strike="noStrike" kern="1200" cap="none" spc="0" normalizeH="0" baseline="0" noProof="0" dirty="0">
              <a:ln>
                <a:noFill/>
              </a:ln>
              <a:solidFill>
                <a:srgbClr val="EEEEEE"/>
              </a:solidFill>
              <a:effectLst/>
              <a:uLnTx/>
              <a:uFillTx/>
              <a:latin typeface="Open Sans"/>
              <a:ea typeface="Open Sans" panose="020B0606030504020204" pitchFamily="34" charset="0"/>
              <a:cs typeface="Open Sans" panose="020B0606030504020204" pitchFamily="34" charset="0"/>
            </a:endParaRPr>
          </a:p>
        </p:txBody>
      </p:sp>
      <p:pic>
        <p:nvPicPr>
          <p:cNvPr id="8" name="Picture 7">
            <a:extLst>
              <a:ext uri="{FF2B5EF4-FFF2-40B4-BE49-F238E27FC236}">
                <a16:creationId xmlns:a16="http://schemas.microsoft.com/office/drawing/2014/main" id="{B98997FF-A7E9-2333-5920-28EE8606679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529658" y="1619250"/>
            <a:ext cx="4662342" cy="5238750"/>
          </a:xfrm>
          <a:prstGeom prst="rect">
            <a:avLst/>
          </a:prstGeom>
        </p:spPr>
      </p:pic>
    </p:spTree>
    <p:extLst>
      <p:ext uri="{BB962C8B-B14F-4D97-AF65-F5344CB8AC3E}">
        <p14:creationId xmlns:p14="http://schemas.microsoft.com/office/powerpoint/2010/main" val="354569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AFF21-715C-0B98-841E-7CD2D49272F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5294FF-9CD5-C90D-37D4-DBC3FD150236}"/>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n-lt"/>
                <a:ea typeface="Source Serif Pro" panose="02040603050405020204" pitchFamily="18" charset="0"/>
              </a:rPr>
              <a:t>2024 State Representation Across Workstreams </a:t>
            </a:r>
          </a:p>
        </p:txBody>
      </p:sp>
      <p:pic>
        <p:nvPicPr>
          <p:cNvPr id="7" name="Picture 6" descr="A map of the United States and territories with states highlighted which are members of one of three workstreams. The following states Alaska, Colorado, Delaware, Indiana, New Jersey, New Mexico are members of Technical Assistance. The following states California, Texas, Florida, Tennessee, Wisconsin, South Dakota, Virginia, District of Columbia, Pennsylvania, New York, Massachusetts are Advisory Committee members. The following states Louisiana, Michigan, Connecticut, New Hampshire, Vermont, Maine, Oregon, Utah, Washington, Kansas, Kentucky, California are part of the Peer Learning Collaborating workstream&#10;">
            <a:extLst>
              <a:ext uri="{FF2B5EF4-FFF2-40B4-BE49-F238E27FC236}">
                <a16:creationId xmlns:a16="http://schemas.microsoft.com/office/drawing/2014/main" id="{8A06068B-1247-6415-C390-8152E97062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7979" y="898414"/>
            <a:ext cx="8220191" cy="5740339"/>
          </a:xfrm>
          <a:prstGeom prst="rect">
            <a:avLst/>
          </a:prstGeom>
        </p:spPr>
      </p:pic>
    </p:spTree>
    <p:extLst>
      <p:ext uri="{BB962C8B-B14F-4D97-AF65-F5344CB8AC3E}">
        <p14:creationId xmlns:p14="http://schemas.microsoft.com/office/powerpoint/2010/main" val="1482378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100000">
              <a:srgbClr val="1B365D"/>
            </a:gs>
            <a:gs pos="0">
              <a:srgbClr val="132742"/>
            </a:gs>
          </a:gsLst>
          <a:lin ang="0" scaled="1"/>
        </a:gradFill>
        <a:effectLst/>
      </p:bgPr>
    </p:bg>
    <p:spTree>
      <p:nvGrpSpPr>
        <p:cNvPr id="1" name="">
          <a:extLst>
            <a:ext uri="{FF2B5EF4-FFF2-40B4-BE49-F238E27FC236}">
              <a16:creationId xmlns:a16="http://schemas.microsoft.com/office/drawing/2014/main" id="{041B50EC-1640-0470-EB9A-A94C96FD9EA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D8A753-D782-A533-59B7-0ED0A7425700}"/>
              </a:ext>
            </a:extLst>
          </p:cNvPr>
          <p:cNvSpPr>
            <a:spLocks noGrp="1"/>
          </p:cNvSpPr>
          <p:nvPr>
            <p:ph type="title"/>
          </p:nvPr>
        </p:nvSpPr>
        <p:spPr>
          <a:xfrm>
            <a:off x="444261" y="257158"/>
            <a:ext cx="10909539" cy="1009651"/>
          </a:xfrm>
        </p:spPr>
        <p:txBody>
          <a:bodyPr vert="horz" lIns="91440" tIns="45720" rIns="91440" bIns="45720" rtlCol="0" anchor="ctr">
            <a:noAutofit/>
          </a:bodyPr>
          <a:lstStyle/>
          <a:p>
            <a:r>
              <a:rPr lang="en-US" dirty="0">
                <a:gradFill>
                  <a:gsLst>
                    <a:gs pos="100000">
                      <a:srgbClr val="EE3524"/>
                    </a:gs>
                    <a:gs pos="0">
                      <a:srgbClr val="1B365D"/>
                    </a:gs>
                  </a:gsLst>
                  <a:lin ang="1800000" scaled="0"/>
                </a:gradFill>
                <a:latin typeface="Open Sans"/>
                <a:ea typeface="Open Sans"/>
                <a:cs typeface="Open Sans"/>
              </a:rPr>
              <a:t>A WINNING INVESTMENT: FLEX MODEL</a:t>
            </a:r>
          </a:p>
        </p:txBody>
      </p:sp>
      <p:sp>
        <p:nvSpPr>
          <p:cNvPr id="3" name="Content Placeholder 4">
            <a:extLst>
              <a:ext uri="{FF2B5EF4-FFF2-40B4-BE49-F238E27FC236}">
                <a16:creationId xmlns:a16="http://schemas.microsoft.com/office/drawing/2014/main" id="{E3A7AFB8-944A-4433-4DCC-B1223FE9E8D6}"/>
              </a:ext>
            </a:extLst>
          </p:cNvPr>
          <p:cNvSpPr txBox="1">
            <a:spLocks/>
          </p:cNvSpPr>
          <p:nvPr/>
        </p:nvSpPr>
        <p:spPr>
          <a:xfrm>
            <a:off x="444261" y="1762169"/>
            <a:ext cx="6082211" cy="41640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EEEEEE"/>
                </a:solidFill>
                <a:effectLst/>
                <a:uLnTx/>
                <a:uFillTx/>
                <a:latin typeface="Open Sans"/>
                <a:ea typeface="Calibri"/>
                <a:cs typeface="Calibri"/>
              </a:rPr>
              <a:t>The Flex Model saves the State </a:t>
            </a:r>
            <a:r>
              <a:rPr kumimoji="0" lang="en-US" sz="3200" b="1" i="0" u="none" strike="noStrike" kern="1200" cap="none" spc="0" normalizeH="0" baseline="0" noProof="0" dirty="0">
                <a:ln>
                  <a:noFill/>
                </a:ln>
                <a:solidFill>
                  <a:srgbClr val="EEEEEE"/>
                </a:solidFill>
                <a:effectLst/>
                <a:uLnTx/>
                <a:uFillTx/>
                <a:latin typeface="Open Sans"/>
                <a:ea typeface="Calibri"/>
                <a:cs typeface="Calibri"/>
              </a:rPr>
              <a:t>$24,000/user annually.</a:t>
            </a:r>
          </a:p>
          <a:p>
            <a:pPr marL="0" marR="0" lvl="0"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3200" b="0" i="0" u="none" strike="noStrike" kern="1200" cap="none" spc="0" normalizeH="0" baseline="0" noProof="0" dirty="0">
                <a:ln>
                  <a:noFill/>
                </a:ln>
                <a:solidFill>
                  <a:srgbClr val="EEEEEE"/>
                </a:solidFill>
                <a:effectLst/>
                <a:uLnTx/>
                <a:uFillTx/>
                <a:latin typeface="Open Sans"/>
                <a:ea typeface="Calibri"/>
                <a:cs typeface="Calibri"/>
              </a:rPr>
              <a:t>Early adopters of the Flex Model have already saved the State </a:t>
            </a:r>
            <a:r>
              <a:rPr kumimoji="0" lang="en-US" sz="3200" b="1" i="0" u="none" strike="noStrike" kern="1200" cap="none" spc="0" normalizeH="0" baseline="0" noProof="0" dirty="0">
                <a:ln>
                  <a:noFill/>
                </a:ln>
                <a:solidFill>
                  <a:srgbClr val="EEEEEE"/>
                </a:solidFill>
                <a:effectLst/>
                <a:uLnTx/>
                <a:uFillTx/>
                <a:latin typeface="Open Sans"/>
                <a:ea typeface="Calibri"/>
                <a:cs typeface="Calibri"/>
              </a:rPr>
              <a:t>$829k</a:t>
            </a:r>
            <a:r>
              <a:rPr kumimoji="0" lang="en-US" sz="3200" b="0" i="0" u="none" strike="noStrike" kern="1200" cap="none" spc="0" normalizeH="0" baseline="0" noProof="0" dirty="0">
                <a:ln>
                  <a:noFill/>
                </a:ln>
                <a:solidFill>
                  <a:srgbClr val="EEEEEE"/>
                </a:solidFill>
                <a:effectLst/>
                <a:uLnTx/>
                <a:uFillTx/>
                <a:latin typeface="Open Sans"/>
                <a:ea typeface="Calibri"/>
                <a:cs typeface="Calibri"/>
              </a:rPr>
              <a:t>,</a:t>
            </a:r>
            <a:r>
              <a:rPr kumimoji="0" lang="en-US" sz="3200" b="1" i="0" u="none" strike="noStrike" kern="1200" cap="none" spc="0" normalizeH="0" baseline="0" noProof="0" dirty="0">
                <a:ln>
                  <a:noFill/>
                </a:ln>
                <a:solidFill>
                  <a:srgbClr val="EEEEEE"/>
                </a:solidFill>
                <a:effectLst/>
                <a:uLnTx/>
                <a:uFillTx/>
                <a:latin typeface="Open Sans"/>
                <a:ea typeface="Calibri"/>
                <a:cs typeface="Calibri"/>
              </a:rPr>
              <a:t> </a:t>
            </a:r>
            <a:r>
              <a:rPr kumimoji="0" lang="en-US" sz="3200" b="0" i="0" u="none" strike="noStrike" kern="1200" cap="none" spc="0" normalizeH="0" baseline="0" noProof="0" dirty="0">
                <a:ln>
                  <a:noFill/>
                </a:ln>
                <a:solidFill>
                  <a:srgbClr val="EEEEEE"/>
                </a:solidFill>
                <a:effectLst/>
                <a:uLnTx/>
                <a:uFillTx/>
                <a:latin typeface="Open Sans"/>
                <a:ea typeface="Calibri"/>
                <a:cs typeface="Calibri"/>
              </a:rPr>
              <a:t>with $250k of that going back to providers as shared savings incentives.</a:t>
            </a:r>
          </a:p>
        </p:txBody>
      </p:sp>
      <p:pic>
        <p:nvPicPr>
          <p:cNvPr id="6" name="Picture 5">
            <a:extLst>
              <a:ext uri="{FF2B5EF4-FFF2-40B4-BE49-F238E27FC236}">
                <a16:creationId xmlns:a16="http://schemas.microsoft.com/office/drawing/2014/main" id="{61F635A1-CBFA-D645-07D4-12E9B2A3D82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115037" y="2358067"/>
            <a:ext cx="6076963" cy="4499933"/>
          </a:xfrm>
          <a:prstGeom prst="rect">
            <a:avLst/>
          </a:prstGeom>
        </p:spPr>
      </p:pic>
    </p:spTree>
    <p:extLst>
      <p:ext uri="{BB962C8B-B14F-4D97-AF65-F5344CB8AC3E}">
        <p14:creationId xmlns:p14="http://schemas.microsoft.com/office/powerpoint/2010/main" val="32182320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100000">
              <a:srgbClr val="1B365D"/>
            </a:gs>
            <a:gs pos="0">
              <a:srgbClr val="132742"/>
            </a:gs>
          </a:gsLst>
          <a:lin ang="0" scaled="1"/>
        </a:gradFill>
        <a:effectLst/>
      </p:bgPr>
    </p:bg>
    <p:spTree>
      <p:nvGrpSpPr>
        <p:cNvPr id="1" name="">
          <a:extLst>
            <a:ext uri="{FF2B5EF4-FFF2-40B4-BE49-F238E27FC236}">
              <a16:creationId xmlns:a16="http://schemas.microsoft.com/office/drawing/2014/main" id="{43A0DEF2-B043-1F73-4F71-27D53169E8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7630F86-9D25-8258-06E1-3870ACB3E587}"/>
              </a:ext>
            </a:extLst>
          </p:cNvPr>
          <p:cNvSpPr>
            <a:spLocks noGrp="1"/>
          </p:cNvSpPr>
          <p:nvPr>
            <p:ph type="title"/>
          </p:nvPr>
        </p:nvSpPr>
        <p:spPr/>
        <p:txBody>
          <a:bodyPr vert="horz" lIns="91440" tIns="45720" rIns="91440" bIns="45720" rtlCol="0" anchor="ctr">
            <a:noAutofit/>
          </a:bodyPr>
          <a:lstStyle/>
          <a:p>
            <a:r>
              <a:rPr lang="en-US" sz="4000" dirty="0">
                <a:gradFill>
                  <a:gsLst>
                    <a:gs pos="100000">
                      <a:srgbClr val="EE3524"/>
                    </a:gs>
                    <a:gs pos="0">
                      <a:srgbClr val="1B365D"/>
                    </a:gs>
                  </a:gsLst>
                  <a:lin ang="1800000" scaled="0"/>
                </a:gradFill>
                <a:latin typeface="Open Sans"/>
                <a:ea typeface="Open Sans"/>
                <a:cs typeface="Open Sans"/>
              </a:rPr>
              <a:t>A WINNING INVESTMENT: MAPs</a:t>
            </a:r>
          </a:p>
        </p:txBody>
      </p:sp>
      <p:sp>
        <p:nvSpPr>
          <p:cNvPr id="10" name="Content Placeholder 4">
            <a:extLst>
              <a:ext uri="{FF2B5EF4-FFF2-40B4-BE49-F238E27FC236}">
                <a16:creationId xmlns:a16="http://schemas.microsoft.com/office/drawing/2014/main" id="{FFD6D25D-7853-454E-1D4F-B66041006C39}"/>
              </a:ext>
            </a:extLst>
          </p:cNvPr>
          <p:cNvSpPr txBox="1">
            <a:spLocks/>
          </p:cNvSpPr>
          <p:nvPr/>
        </p:nvSpPr>
        <p:spPr>
          <a:xfrm>
            <a:off x="196646" y="1795616"/>
            <a:ext cx="7051879" cy="461010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3" indent="0" algn="l" defTabSz="914400" rtl="0" eaLnBrk="1" fontAlgn="auto" latinLnBrk="0" hangingPunct="1">
              <a:lnSpc>
                <a:spcPct val="100000"/>
              </a:lnSpc>
              <a:spcBef>
                <a:spcPts val="1000"/>
              </a:spcBef>
              <a:spcAft>
                <a:spcPts val="120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EEEEE"/>
                </a:solidFill>
                <a:effectLst/>
                <a:uLnTx/>
                <a:uFillTx/>
                <a:latin typeface="Open Sans"/>
                <a:ea typeface="Calibri"/>
                <a:cs typeface="Calibri"/>
              </a:rPr>
              <a:t>Every $1 invested in MAPs is projected to generate nearly $2 in savings over 5 years, a </a:t>
            </a:r>
            <a:r>
              <a:rPr kumimoji="0" lang="en-US" sz="2400" b="1" i="0" u="none" strike="noStrike" kern="1200" cap="none" spc="0" normalizeH="0" baseline="0" noProof="0" dirty="0">
                <a:ln>
                  <a:noFill/>
                </a:ln>
                <a:solidFill>
                  <a:srgbClr val="EEEEEE"/>
                </a:solidFill>
                <a:effectLst/>
                <a:uLnTx/>
                <a:uFillTx/>
                <a:latin typeface="Open Sans"/>
                <a:ea typeface="Calibri"/>
                <a:cs typeface="Calibri"/>
              </a:rPr>
              <a:t>2:1 return on investment</a:t>
            </a:r>
            <a:r>
              <a:rPr kumimoji="0" lang="en-US" sz="2400" b="0" i="0" u="none" strike="noStrike" kern="1200" cap="none" spc="0" normalizeH="0" baseline="0" noProof="0" dirty="0">
                <a:ln>
                  <a:noFill/>
                </a:ln>
                <a:solidFill>
                  <a:srgbClr val="EEEEEE"/>
                </a:solidFill>
                <a:effectLst/>
                <a:uLnTx/>
                <a:uFillTx/>
                <a:latin typeface="Open Sans"/>
                <a:ea typeface="Calibri"/>
                <a:cs typeface="Calibri"/>
              </a:rPr>
              <a:t>.  At current enrollment, this amounts to </a:t>
            </a:r>
            <a:r>
              <a:rPr kumimoji="0" lang="en-US" sz="2400" b="1" i="0" u="none" strike="noStrike" kern="1200" cap="none" spc="0" normalizeH="0" baseline="0" noProof="0" dirty="0">
                <a:ln>
                  <a:noFill/>
                </a:ln>
                <a:solidFill>
                  <a:srgbClr val="EEEEEE"/>
                </a:solidFill>
                <a:effectLst/>
                <a:uLnTx/>
                <a:uFillTx/>
                <a:latin typeface="Open Sans"/>
                <a:ea typeface="Calibri"/>
                <a:cs typeface="Calibri"/>
              </a:rPr>
              <a:t>$8.1 million in projected annual net cost avoidance</a:t>
            </a:r>
            <a:r>
              <a:rPr kumimoji="0" lang="en-US" sz="2400" b="0" i="0" u="none" strike="noStrike" kern="1200" cap="none" spc="0" normalizeH="0" baseline="0" noProof="0" dirty="0">
                <a:ln>
                  <a:noFill/>
                </a:ln>
                <a:solidFill>
                  <a:srgbClr val="EEEEEE"/>
                </a:solidFill>
                <a:effectLst/>
                <a:uLnTx/>
                <a:uFillTx/>
                <a:latin typeface="Open Sans"/>
                <a:ea typeface="Calibri"/>
                <a:cs typeface="Calibri"/>
              </a:rPr>
              <a:t>. </a:t>
            </a:r>
            <a:endParaRPr kumimoji="0" lang="en-US" sz="2400" b="0" i="0" u="none" strike="noStrike" kern="1200" cap="none" spc="0" normalizeH="0" baseline="0" noProof="0" dirty="0">
              <a:ln>
                <a:noFill/>
              </a:ln>
              <a:solidFill>
                <a:srgbClr val="EEEEEE"/>
              </a:solidFill>
              <a:effectLst/>
              <a:uLnTx/>
              <a:uFillTx/>
              <a:latin typeface="Open Sans" panose="020B0606030504020204" pitchFamily="34" charset="0"/>
              <a:ea typeface="Calibri"/>
              <a:cs typeface="Calibri"/>
            </a:endParaRPr>
          </a:p>
          <a:p>
            <a:pPr marL="0" marR="0" lvl="3"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EEEEEE"/>
                </a:solidFill>
                <a:effectLst/>
                <a:uLnTx/>
                <a:uFillTx/>
                <a:latin typeface="Open Sans"/>
                <a:ea typeface="Open Sans"/>
                <a:cs typeface="Open Sans"/>
              </a:rPr>
              <a:t>Projected cost avoidance </a:t>
            </a:r>
            <a:r>
              <a:rPr kumimoji="0" lang="en-US" sz="2400" b="1" i="0" u="none" strike="noStrike" kern="1200" cap="none" spc="0" normalizeH="0" baseline="0" noProof="0" dirty="0">
                <a:ln>
                  <a:noFill/>
                </a:ln>
                <a:solidFill>
                  <a:srgbClr val="EEEEEE"/>
                </a:solidFill>
                <a:effectLst/>
                <a:uLnTx/>
                <a:uFillTx/>
                <a:latin typeface="Open Sans"/>
                <a:ea typeface="Open Sans"/>
                <a:cs typeface="Open Sans"/>
              </a:rPr>
              <a:t>over 5 years</a:t>
            </a:r>
            <a:endParaRPr kumimoji="0" lang="en-US" sz="2400" b="0" i="0" u="none" strike="noStrike" kern="1200" cap="none" spc="0" normalizeH="0" baseline="0" noProof="0" dirty="0">
              <a:ln>
                <a:noFill/>
              </a:ln>
              <a:solidFill>
                <a:srgbClr val="EEEEEE"/>
              </a:solidFill>
              <a:effectLst/>
              <a:uLnTx/>
              <a:uFillTx/>
              <a:latin typeface="Open Sans"/>
              <a:ea typeface="Open Sans"/>
              <a:cs typeface="Open Sans"/>
            </a:endParaRPr>
          </a:p>
          <a:p>
            <a:pPr marL="566738" marR="0" lvl="3" indent="-3349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EEEEE"/>
                </a:solidFill>
                <a:effectLst/>
                <a:uLnTx/>
                <a:uFillTx/>
                <a:latin typeface="Open Sans"/>
                <a:ea typeface="Open Sans"/>
                <a:cs typeface="Open Sans"/>
              </a:rPr>
              <a:t>1 diverted MAPs graduate: </a:t>
            </a:r>
            <a:r>
              <a:rPr kumimoji="0" lang="en-US" sz="2400" b="1" i="0" u="none" strike="noStrike" kern="1200" cap="none" spc="0" normalizeH="0" baseline="0" noProof="0" dirty="0">
                <a:ln>
                  <a:noFill/>
                </a:ln>
                <a:solidFill>
                  <a:srgbClr val="EEEEEE"/>
                </a:solidFill>
                <a:effectLst/>
                <a:uLnTx/>
                <a:uFillTx/>
                <a:latin typeface="Open Sans"/>
                <a:ea typeface="Open Sans"/>
                <a:cs typeface="Open Sans"/>
              </a:rPr>
              <a:t>$114k </a:t>
            </a:r>
          </a:p>
          <a:p>
            <a:pPr marL="566738" marR="0" lvl="3" indent="-3349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EEEEE"/>
                </a:solidFill>
                <a:effectLst/>
                <a:uLnTx/>
                <a:uFillTx/>
                <a:latin typeface="Open Sans"/>
                <a:ea typeface="Open Sans"/>
                <a:cs typeface="Open Sans"/>
              </a:rPr>
              <a:t>10 diverted MAPs graduates: </a:t>
            </a:r>
            <a:r>
              <a:rPr kumimoji="0" lang="en-US" sz="2400" b="1" i="0" u="none" strike="noStrike" kern="1200" cap="none" spc="0" normalizeH="0" baseline="0" noProof="0" dirty="0">
                <a:ln>
                  <a:noFill/>
                </a:ln>
                <a:solidFill>
                  <a:srgbClr val="EEEEEE"/>
                </a:solidFill>
                <a:effectLst/>
                <a:uLnTx/>
                <a:uFillTx/>
                <a:latin typeface="Open Sans"/>
                <a:ea typeface="Open Sans"/>
                <a:cs typeface="Open Sans"/>
              </a:rPr>
              <a:t>$1.14 million</a:t>
            </a:r>
          </a:p>
          <a:p>
            <a:pPr marL="566738" marR="0" lvl="3" indent="-334963"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EEEEEE"/>
                </a:solidFill>
                <a:effectLst/>
                <a:uLnTx/>
                <a:uFillTx/>
                <a:latin typeface="Open Sans"/>
                <a:ea typeface="Open Sans"/>
                <a:cs typeface="Open Sans"/>
              </a:rPr>
              <a:t>100 diverted MAPs graduates:</a:t>
            </a:r>
            <a:r>
              <a:rPr kumimoji="0" lang="en-US" sz="2400" b="1" i="0" u="none" strike="noStrike" kern="1200" cap="none" spc="0" normalizeH="0" baseline="0" noProof="0" dirty="0">
                <a:ln>
                  <a:noFill/>
                </a:ln>
                <a:solidFill>
                  <a:srgbClr val="EEEEEE"/>
                </a:solidFill>
                <a:effectLst/>
                <a:uLnTx/>
                <a:uFillTx/>
                <a:latin typeface="Open Sans"/>
                <a:ea typeface="Open Sans"/>
                <a:cs typeface="Open Sans"/>
              </a:rPr>
              <a:t> $11.4 million</a:t>
            </a:r>
            <a:endParaRPr kumimoji="0" lang="en-US" sz="2400" b="1" i="0" u="none" strike="noStrike" kern="1200" cap="none" spc="0" normalizeH="0" baseline="0" noProof="0" dirty="0">
              <a:ln>
                <a:noFill/>
              </a:ln>
              <a:solidFill>
                <a:srgbClr val="EEEEEE"/>
              </a:solidFill>
              <a:effectLst/>
              <a:uLnTx/>
              <a:uFillTx/>
              <a:latin typeface="Open Sans" panose="020B0606030504020204" pitchFamily="34" charset="0"/>
              <a:ea typeface="Open Sans"/>
              <a:cs typeface="Open Sans"/>
            </a:endParaRPr>
          </a:p>
        </p:txBody>
      </p:sp>
      <p:pic>
        <p:nvPicPr>
          <p:cNvPr id="3" name="Picture 2">
            <a:extLst>
              <a:ext uri="{FF2B5EF4-FFF2-40B4-BE49-F238E27FC236}">
                <a16:creationId xmlns:a16="http://schemas.microsoft.com/office/drawing/2014/main" id="{C97541A1-1BE1-3031-060A-C2C29914F9E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91209" y="1623940"/>
            <a:ext cx="4604145" cy="4976902"/>
          </a:xfrm>
          <a:prstGeom prst="rect">
            <a:avLst/>
          </a:prstGeom>
        </p:spPr>
      </p:pic>
    </p:spTree>
    <p:extLst>
      <p:ext uri="{BB962C8B-B14F-4D97-AF65-F5344CB8AC3E}">
        <p14:creationId xmlns:p14="http://schemas.microsoft.com/office/powerpoint/2010/main" val="42074343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133EB-0DBF-4C6B-92CB-6C42C522A11E}"/>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AE5ECE47-477F-C5B4-4B79-7CF1786DEFDA}"/>
              </a:ext>
            </a:extLst>
          </p:cNvPr>
          <p:cNvSpPr>
            <a:spLocks noGrp="1"/>
          </p:cNvSpPr>
          <p:nvPr>
            <p:ph type="title"/>
          </p:nvPr>
        </p:nvSpPr>
        <p:spPr>
          <a:xfrm>
            <a:off x="421257" y="257158"/>
            <a:ext cx="11565146" cy="995274"/>
          </a:xfrm>
        </p:spPr>
        <p:txBody>
          <a:bodyPr vert="horz" lIns="91440" tIns="45720" rIns="91440" bIns="45720" rtlCol="0" anchor="ctr">
            <a:noAutofit/>
          </a:bodyPr>
          <a:lstStyle/>
          <a:p>
            <a:r>
              <a:rPr lang="en-US" sz="3800" dirty="0">
                <a:gradFill>
                  <a:gsLst>
                    <a:gs pos="100000">
                      <a:srgbClr val="EE3524"/>
                    </a:gs>
                    <a:gs pos="0">
                      <a:srgbClr val="1B365D"/>
                    </a:gs>
                  </a:gsLst>
                  <a:lin ang="1800000" scaled="0"/>
                </a:gradFill>
                <a:latin typeface="Open Sans"/>
                <a:ea typeface="Open Sans"/>
                <a:cs typeface="Open Sans"/>
              </a:rPr>
              <a:t>A WINNING INVESTMENT: ORGANIZATIONAL TRANSFORMATION</a:t>
            </a:r>
          </a:p>
        </p:txBody>
      </p:sp>
      <p:sp>
        <p:nvSpPr>
          <p:cNvPr id="3" name="Content Placeholder 4">
            <a:extLst>
              <a:ext uri="{FF2B5EF4-FFF2-40B4-BE49-F238E27FC236}">
                <a16:creationId xmlns:a16="http://schemas.microsoft.com/office/drawing/2014/main" id="{71AFC823-155D-59E2-8785-9B36F89D2A07}"/>
              </a:ext>
            </a:extLst>
          </p:cNvPr>
          <p:cNvSpPr txBox="1">
            <a:spLocks/>
          </p:cNvSpPr>
          <p:nvPr/>
        </p:nvSpPr>
        <p:spPr>
          <a:xfrm>
            <a:off x="205243" y="1664591"/>
            <a:ext cx="7276212" cy="466129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EEEEEE"/>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2713" marR="0" lvl="0" indent="-112713" algn="l" defTabSz="914400" rtl="0" eaLnBrk="1" fontAlgn="auto" latinLnBrk="0" hangingPunct="1">
              <a:lnSpc>
                <a:spcPct val="100000"/>
              </a:lnSpc>
              <a:spcBef>
                <a:spcPts val="800"/>
              </a:spcBef>
              <a:spcAft>
                <a:spcPts val="800"/>
              </a:spcAft>
              <a:buClr>
                <a:srgbClr val="132742"/>
              </a:buClr>
              <a:buSzTx/>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People are </a:t>
            </a:r>
            <a:r>
              <a:rPr kumimoji="0" lang="en-US" sz="2000" b="1" i="0" u="none" strike="noStrike" kern="1200" cap="none" spc="0" normalizeH="0" baseline="0" noProof="0" dirty="0">
                <a:ln>
                  <a:noFill/>
                </a:ln>
                <a:solidFill>
                  <a:srgbClr val="EEEEEE"/>
                </a:solidFill>
                <a:effectLst/>
                <a:uLnTx/>
                <a:uFillTx/>
                <a:latin typeface="Open Sans"/>
                <a:ea typeface="Open Sans"/>
                <a:cs typeface="Open Sans"/>
              </a:rPr>
              <a:t>2.6 times more likely </a:t>
            </a: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to be using Enabling Technology when supported by a SHIFT Tech 1st accredited provider.</a:t>
            </a:r>
          </a:p>
          <a:p>
            <a:pPr marL="112713" marR="0" lvl="0" indent="-112713" algn="l" defTabSz="914400" rtl="0" eaLnBrk="1" fontAlgn="auto" latinLnBrk="0" hangingPunct="1">
              <a:lnSpc>
                <a:spcPct val="100000"/>
              </a:lnSpc>
              <a:spcBef>
                <a:spcPts val="800"/>
              </a:spcBef>
              <a:spcAft>
                <a:spcPts val="800"/>
              </a:spcAft>
              <a:buClr>
                <a:srgbClr val="132742"/>
              </a:buClr>
              <a:buSzTx/>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People are</a:t>
            </a:r>
            <a:r>
              <a:rPr kumimoji="0" lang="en-US" sz="2000" b="1" i="0" u="none" strike="noStrike" kern="1200" cap="none" spc="0" normalizeH="0" baseline="0" noProof="0" dirty="0">
                <a:ln>
                  <a:noFill/>
                </a:ln>
                <a:solidFill>
                  <a:srgbClr val="EEEEEE"/>
                </a:solidFill>
                <a:effectLst/>
                <a:uLnTx/>
                <a:uFillTx/>
                <a:latin typeface="Open Sans"/>
                <a:ea typeface="Open Sans"/>
                <a:cs typeface="Open Sans"/>
              </a:rPr>
              <a:t> 2 times more likely</a:t>
            </a: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 to be employed if they use Enabling Technology.</a:t>
            </a:r>
          </a:p>
          <a:p>
            <a:pPr marL="112713" marR="0" lvl="0" indent="-112713" algn="l" defTabSz="914400" rtl="0" eaLnBrk="1" fontAlgn="auto" latinLnBrk="0" hangingPunct="1">
              <a:lnSpc>
                <a:spcPct val="100000"/>
              </a:lnSpc>
              <a:spcBef>
                <a:spcPts val="800"/>
              </a:spcBef>
              <a:spcAft>
                <a:spcPts val="800"/>
              </a:spcAft>
              <a:buClr>
                <a:srgbClr val="132742"/>
              </a:buClr>
              <a:buSzTx/>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People are </a:t>
            </a:r>
            <a:r>
              <a:rPr kumimoji="0" lang="en-US" sz="2000" b="1" i="0" u="none" strike="noStrike" kern="1200" cap="none" spc="0" normalizeH="0" baseline="0" noProof="0" dirty="0">
                <a:ln>
                  <a:noFill/>
                </a:ln>
                <a:solidFill>
                  <a:srgbClr val="EEEEEE"/>
                </a:solidFill>
                <a:effectLst/>
                <a:uLnTx/>
                <a:uFillTx/>
                <a:latin typeface="Open Sans"/>
                <a:ea typeface="Open Sans"/>
                <a:cs typeface="Open Sans"/>
              </a:rPr>
              <a:t>2.5 times more likely </a:t>
            </a: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to use Enabling Technology when they are employed.</a:t>
            </a:r>
            <a:endParaRPr kumimoji="0" lang="en-US" sz="2000" b="0" i="0" u="none" strike="noStrike" kern="1200" cap="none" spc="0" normalizeH="0" baseline="0" noProof="0" dirty="0">
              <a:ln>
                <a:noFill/>
              </a:ln>
              <a:solidFill>
                <a:srgbClr val="000000"/>
              </a:solidFill>
              <a:effectLst/>
              <a:uLnTx/>
              <a:uFillTx/>
              <a:latin typeface="Open Sans"/>
              <a:ea typeface="Open Sans"/>
              <a:cs typeface="Open Sans"/>
            </a:endParaRPr>
          </a:p>
          <a:p>
            <a:pPr marL="112713" marR="0" lvl="0" indent="-112713" algn="l" defTabSz="914400" rtl="0" eaLnBrk="1" fontAlgn="auto" latinLnBrk="0" hangingPunct="1">
              <a:lnSpc>
                <a:spcPct val="100000"/>
              </a:lnSpc>
              <a:spcBef>
                <a:spcPts val="800"/>
              </a:spcBef>
              <a:spcAft>
                <a:spcPts val="800"/>
              </a:spcAft>
              <a:buClr>
                <a:srgbClr val="132742"/>
              </a:buClr>
              <a:buSzTx/>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People are </a:t>
            </a:r>
            <a:r>
              <a:rPr kumimoji="0" lang="en-US" sz="2000" b="1" i="0" u="none" strike="noStrike" kern="1200" cap="none" spc="0" normalizeH="0" baseline="0" noProof="0" dirty="0">
                <a:ln>
                  <a:noFill/>
                </a:ln>
                <a:solidFill>
                  <a:srgbClr val="EEEEEE"/>
                </a:solidFill>
                <a:effectLst/>
                <a:uLnTx/>
                <a:uFillTx/>
                <a:latin typeface="Open Sans"/>
                <a:ea typeface="Open Sans"/>
                <a:cs typeface="Open Sans"/>
              </a:rPr>
              <a:t>1.8 times more likely</a:t>
            </a: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 to be employed when supported by a CQL accredited provider.</a:t>
            </a:r>
          </a:p>
          <a:p>
            <a:pPr marL="112713" marR="0" lvl="0" indent="-112713" algn="l" defTabSz="914400" rtl="0" eaLnBrk="1" fontAlgn="auto" latinLnBrk="0" hangingPunct="1">
              <a:lnSpc>
                <a:spcPct val="100000"/>
              </a:lnSpc>
              <a:spcBef>
                <a:spcPts val="800"/>
              </a:spcBef>
              <a:spcAft>
                <a:spcPts val="800"/>
              </a:spcAft>
              <a:buClr>
                <a:srgbClr val="132742"/>
              </a:buClr>
              <a:buSzTx/>
              <a:tabLst/>
              <a:defRPr/>
            </a:pP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Organizationally accredited providers make up </a:t>
            </a:r>
            <a:r>
              <a:rPr kumimoji="0" lang="en-US" sz="2000" b="1" i="0" u="none" strike="noStrike" kern="1200" cap="none" spc="0" normalizeH="0" baseline="0" noProof="0" dirty="0">
                <a:ln>
                  <a:noFill/>
                </a:ln>
                <a:solidFill>
                  <a:srgbClr val="EEEEEE"/>
                </a:solidFill>
                <a:effectLst/>
                <a:uLnTx/>
                <a:uFillTx/>
                <a:latin typeface="Open Sans"/>
                <a:ea typeface="Open Sans"/>
                <a:cs typeface="Open Sans"/>
              </a:rPr>
              <a:t>more than 80% </a:t>
            </a:r>
            <a:r>
              <a:rPr kumimoji="0" lang="en-US" sz="2000" b="0" i="0" u="none" strike="noStrike" kern="1200" cap="none" spc="0" normalizeH="0" baseline="0" noProof="0" dirty="0">
                <a:ln>
                  <a:noFill/>
                </a:ln>
                <a:solidFill>
                  <a:srgbClr val="EEEEEE"/>
                </a:solidFill>
                <a:effectLst/>
                <a:uLnTx/>
                <a:uFillTx/>
                <a:latin typeface="Open Sans"/>
                <a:ea typeface="Open Sans"/>
                <a:cs typeface="Open Sans"/>
              </a:rPr>
              <a:t>of the network for MAPs</a:t>
            </a:r>
            <a:endParaRPr kumimoji="0" lang="en-US" sz="2200" b="0" i="0" u="none" strike="noStrike" kern="1200" cap="none" spc="0" normalizeH="0" baseline="0" noProof="0" dirty="0">
              <a:ln>
                <a:noFill/>
              </a:ln>
              <a:solidFill>
                <a:srgbClr val="EEEEEE"/>
              </a:solidFill>
              <a:effectLst/>
              <a:uLnTx/>
              <a:uFillTx/>
              <a:latin typeface="Open Sans"/>
              <a:ea typeface="Open Sans"/>
              <a:cs typeface="Open Sans"/>
            </a:endParaRP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srgbClr val="EEEEEE"/>
              </a:solidFill>
              <a:effectLst/>
              <a:uLnTx/>
              <a:uFillTx/>
              <a:latin typeface="Open Sans"/>
              <a:ea typeface="Open Sans"/>
              <a:cs typeface="Open Sans"/>
            </a:endParaRPr>
          </a:p>
        </p:txBody>
      </p:sp>
      <p:pic>
        <p:nvPicPr>
          <p:cNvPr id="4" name="Picture 3">
            <a:extLst>
              <a:ext uri="{FF2B5EF4-FFF2-40B4-BE49-F238E27FC236}">
                <a16:creationId xmlns:a16="http://schemas.microsoft.com/office/drawing/2014/main" id="{93840C28-1D59-A394-50A0-21E30FE3446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55231" y="2297429"/>
            <a:ext cx="4521510" cy="3395617"/>
          </a:xfrm>
          <a:prstGeom prst="rect">
            <a:avLst/>
          </a:prstGeom>
        </p:spPr>
      </p:pic>
    </p:spTree>
    <p:extLst>
      <p:ext uri="{BB962C8B-B14F-4D97-AF65-F5344CB8AC3E}">
        <p14:creationId xmlns:p14="http://schemas.microsoft.com/office/powerpoint/2010/main" val="201988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952D29-EA13-C83A-6343-27D9450D300B}"/>
            </a:ext>
          </a:extLst>
        </p:cNvPr>
        <p:cNvGrpSpPr/>
        <p:nvPr/>
      </p:nvGrpSpPr>
      <p:grpSpPr>
        <a:xfrm>
          <a:off x="0" y="0"/>
          <a:ext cx="0" cy="0"/>
          <a:chOff x="0" y="0"/>
          <a:chExt cx="0" cy="0"/>
        </a:xfrm>
      </p:grpSpPr>
      <p:sp>
        <p:nvSpPr>
          <p:cNvPr id="7" name="Title 3">
            <a:extLst>
              <a:ext uri="{FF2B5EF4-FFF2-40B4-BE49-F238E27FC236}">
                <a16:creationId xmlns:a16="http://schemas.microsoft.com/office/drawing/2014/main" id="{3E3CEAB9-A6E2-659C-A833-58C96FBF2AFA}"/>
              </a:ext>
            </a:extLst>
          </p:cNvPr>
          <p:cNvSpPr>
            <a:spLocks noGrp="1"/>
          </p:cNvSpPr>
          <p:nvPr>
            <p:ph type="title"/>
          </p:nvPr>
        </p:nvSpPr>
        <p:spPr>
          <a:xfrm>
            <a:off x="421257" y="257158"/>
            <a:ext cx="11565146" cy="995274"/>
          </a:xfrm>
        </p:spPr>
        <p:txBody>
          <a:bodyPr vert="horz" lIns="91440" tIns="45720" rIns="91440" bIns="45720" rtlCol="0" anchor="ctr">
            <a:noAutofit/>
          </a:bodyPr>
          <a:lstStyle/>
          <a:p>
            <a:r>
              <a:rPr lang="en-US" sz="3800" dirty="0">
                <a:gradFill>
                  <a:gsLst>
                    <a:gs pos="100000">
                      <a:srgbClr val="EE3524"/>
                    </a:gs>
                    <a:gs pos="0">
                      <a:srgbClr val="1B365D"/>
                    </a:gs>
                  </a:gsLst>
                  <a:lin ang="1800000" scaled="0"/>
                </a:gradFill>
                <a:latin typeface="Open Sans"/>
                <a:ea typeface="Open Sans"/>
                <a:cs typeface="Open Sans"/>
              </a:rPr>
              <a:t>A WINNING INVESTMENT: ORGANIZATIONAL TRANSFORMATION – PROVIDER EXPERIENCE</a:t>
            </a:r>
          </a:p>
        </p:txBody>
      </p:sp>
      <p:sp>
        <p:nvSpPr>
          <p:cNvPr id="2" name="TextBox 1">
            <a:extLst>
              <a:ext uri="{FF2B5EF4-FFF2-40B4-BE49-F238E27FC236}">
                <a16:creationId xmlns:a16="http://schemas.microsoft.com/office/drawing/2014/main" id="{97BFBDB5-8E8F-4A55-BCAD-EEB666D5EDDA}"/>
              </a:ext>
            </a:extLst>
          </p:cNvPr>
          <p:cNvSpPr txBox="1"/>
          <p:nvPr/>
        </p:nvSpPr>
        <p:spPr>
          <a:xfrm>
            <a:off x="808085" y="1670060"/>
            <a:ext cx="5023391" cy="45550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schemeClr val="tx2">
                    <a:lumMod val="25000"/>
                    <a:lumOff val="75000"/>
                  </a:schemeClr>
                </a:solidFill>
                <a:effectLst/>
                <a:uLnTx/>
                <a:uFillTx/>
                <a:latin typeface="Aptos Black" panose="020B0004020202020204" pitchFamily="34" charset="0"/>
              </a:rPr>
              <a:t>CORE SERVICES OF NORTHEAST 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CQL WITH DISTINCTION, SHIFT TECH FIRST &amp; SHIFT EMPLOYMENT FIRST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n-US" sz="1800" b="1" i="0" strike="noStrike" kern="1200" cap="none" spc="0" normalizeH="0" baseline="0" noProof="0" dirty="0">
                <a:ln>
                  <a:noFill/>
                </a:ln>
                <a:solidFill>
                  <a:schemeClr val="tx2">
                    <a:lumMod val="25000"/>
                    <a:lumOff val="75000"/>
                  </a:schemeClr>
                </a:solidFill>
                <a:effectLst/>
                <a:uLnTx/>
                <a:uFillTx/>
                <a:latin typeface="Aptos Black" panose="020B0004020202020204" pitchFamily="34" charset="0"/>
              </a:rPr>
              <a:t>People Impacts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30% of people are employed</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53% actively choose their type of support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31% self-administer their own medication with ET</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Over 50% utilize enabling technology</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25% utilize ET to reduce staff reliance</a:t>
            </a:r>
          </a:p>
          <a:p>
            <a:pPr algn="ctr">
              <a:spcBef>
                <a:spcPts val="1200"/>
              </a:spcBef>
              <a:defRPr/>
            </a:pPr>
            <a:r>
              <a:rPr lang="en-US" b="1" dirty="0">
                <a:solidFill>
                  <a:schemeClr val="tx2">
                    <a:lumMod val="25000"/>
                    <a:lumOff val="75000"/>
                  </a:schemeClr>
                </a:solidFill>
                <a:latin typeface="Aptos Black" panose="020B0004020202020204" pitchFamily="34" charset="0"/>
              </a:rPr>
              <a:t>Workforce Impacts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DSP vacancy rate below 3%</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Average tenure up to 7.2 years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Approximately 70% of all employees hold at least one professional certification</a:t>
            </a:r>
          </a:p>
        </p:txBody>
      </p:sp>
      <p:sp>
        <p:nvSpPr>
          <p:cNvPr id="5" name="TextBox 4">
            <a:extLst>
              <a:ext uri="{FF2B5EF4-FFF2-40B4-BE49-F238E27FC236}">
                <a16:creationId xmlns:a16="http://schemas.microsoft.com/office/drawing/2014/main" id="{A8B62B7C-5228-D608-2A8D-56CE9E455D8C}"/>
              </a:ext>
            </a:extLst>
          </p:cNvPr>
          <p:cNvSpPr txBox="1"/>
          <p:nvPr/>
        </p:nvSpPr>
        <p:spPr>
          <a:xfrm>
            <a:off x="6434317" y="1670060"/>
            <a:ext cx="5023391" cy="4278094"/>
          </a:xfrm>
          <a:prstGeom prst="rect">
            <a:avLst/>
          </a:prstGeom>
          <a:noFill/>
        </p:spPr>
        <p:txBody>
          <a:bodyPr wrap="square" rtlCol="0">
            <a:spAutoFit/>
          </a:bodyPr>
          <a:lstStyle/>
          <a:p>
            <a:pPr algn="ctr">
              <a:defRPr/>
            </a:pPr>
            <a:r>
              <a:rPr lang="en-US" b="1" dirty="0">
                <a:solidFill>
                  <a:schemeClr val="tx2">
                    <a:lumMod val="25000"/>
                    <a:lumOff val="75000"/>
                  </a:schemeClr>
                </a:solidFill>
                <a:latin typeface="Aptos Black" panose="020B0004020202020204" pitchFamily="34" charset="0"/>
              </a:rPr>
              <a:t>EMORY VALLEY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CQL AND SHIFT TECH FIRST</a:t>
            </a:r>
          </a:p>
          <a:p>
            <a:pPr marR="0" lvl="0" indent="0" algn="ctr" fontAlgn="auto">
              <a:lnSpc>
                <a:spcPct val="100000"/>
              </a:lnSpc>
              <a:spcBef>
                <a:spcPts val="1200"/>
              </a:spcBef>
              <a:spcAft>
                <a:spcPts val="0"/>
              </a:spcAft>
              <a:buClrTx/>
              <a:buSzTx/>
              <a:buFontTx/>
              <a:buNone/>
              <a:tabLst/>
              <a:defRPr/>
            </a:pPr>
            <a:r>
              <a:rPr lang="en-US" b="1" dirty="0">
                <a:solidFill>
                  <a:schemeClr val="tx2">
                    <a:lumMod val="25000"/>
                    <a:lumOff val="75000"/>
                  </a:schemeClr>
                </a:solidFill>
                <a:latin typeface="Aptos Black" panose="020B0004020202020204" pitchFamily="34" charset="0"/>
              </a:rPr>
              <a:t>People Impacts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77% reduction in crisis events for people receiving behavioral health supports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25% reduction in Human Rights restrictions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36% of people employed utilizing ET to reduce staff support</a:t>
            </a:r>
          </a:p>
          <a:p>
            <a:pPr algn="ctr">
              <a:spcBef>
                <a:spcPts val="1200"/>
              </a:spcBef>
              <a:defRPr/>
            </a:pPr>
            <a:r>
              <a:rPr lang="en-US" b="1" dirty="0">
                <a:solidFill>
                  <a:schemeClr val="tx2">
                    <a:lumMod val="25000"/>
                    <a:lumOff val="75000"/>
                  </a:schemeClr>
                </a:solidFill>
                <a:latin typeface="Aptos Black" panose="020B0004020202020204" pitchFamily="34" charset="0"/>
              </a:rPr>
              <a:t>Workforce Impacts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Lower staff turnover</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Rising net income</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Staff are more equipped to support people, monitor needs remotely and respond promptly </a:t>
            </a:r>
          </a:p>
        </p:txBody>
      </p:sp>
    </p:spTree>
    <p:extLst>
      <p:ext uri="{BB962C8B-B14F-4D97-AF65-F5344CB8AC3E}">
        <p14:creationId xmlns:p14="http://schemas.microsoft.com/office/powerpoint/2010/main" val="204690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1559D-F6F2-C855-43C5-44B8D9C851F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B7BF9E0-7EAE-F51D-6BF4-7F40BB3E9965}"/>
              </a:ext>
            </a:extLst>
          </p:cNvPr>
          <p:cNvSpPr>
            <a:spLocks noGrp="1"/>
          </p:cNvSpPr>
          <p:nvPr>
            <p:ph type="title"/>
          </p:nvPr>
        </p:nvSpPr>
        <p:spPr>
          <a:xfrm>
            <a:off x="202131" y="257158"/>
            <a:ext cx="11492564" cy="1009651"/>
          </a:xfrm>
        </p:spPr>
        <p:txBody>
          <a:bodyPr vert="horz" lIns="91440" tIns="45720" rIns="91440" bIns="45720" rtlCol="0" anchor="ctr">
            <a:noAutofit/>
          </a:bodyPr>
          <a:lstStyle/>
          <a:p>
            <a:pPr algn="ctr"/>
            <a:r>
              <a:rPr lang="en-US" sz="3600" dirty="0">
                <a:gradFill>
                  <a:gsLst>
                    <a:gs pos="100000">
                      <a:srgbClr val="EE3524"/>
                    </a:gs>
                    <a:gs pos="0">
                      <a:srgbClr val="1B365D"/>
                    </a:gs>
                  </a:gsLst>
                  <a:lin ang="1800000" scaled="0"/>
                </a:gradFill>
                <a:latin typeface="Open Sans"/>
                <a:ea typeface="Open Sans"/>
                <a:cs typeface="Open Sans"/>
              </a:rPr>
              <a:t>REINVEST IN SUCCESS: VALUE BASED PAYMENT REFORM</a:t>
            </a:r>
          </a:p>
        </p:txBody>
      </p:sp>
      <p:pic>
        <p:nvPicPr>
          <p:cNvPr id="2" name="Picture 1" descr="This details the two parts of the Pilot. The first side depicts a ribbon award with the label &quot;Transformative Agency Status&quot; which will recognize skill acquisition efforts by providers that align with the Pillars of Transformation and involve a tiered incentive structure based on qualified status level. The second side shows a data icon with the label &quot;Data Driven Transformation&quot; which will establish a robust data infrastructure to track outcome performance and identify quality measures that correlate with quantitative data having a positive impact to and for the person. ">
            <a:extLst>
              <a:ext uri="{FF2B5EF4-FFF2-40B4-BE49-F238E27FC236}">
                <a16:creationId xmlns:a16="http://schemas.microsoft.com/office/drawing/2014/main" id="{68B03DCD-63F0-BDA4-B14D-3ADB2C17C460}"/>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tretch>
            <a:fillRect/>
          </a:stretch>
        </p:blipFill>
        <p:spPr>
          <a:xfrm>
            <a:off x="202131" y="1743519"/>
            <a:ext cx="6012888" cy="43500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a:extLst>
              <a:ext uri="{FF2B5EF4-FFF2-40B4-BE49-F238E27FC236}">
                <a16:creationId xmlns:a16="http://schemas.microsoft.com/office/drawing/2014/main" id="{26C7FEDB-B4DD-200B-C849-5B47F2980FB5}"/>
              </a:ext>
            </a:extLst>
          </p:cNvPr>
          <p:cNvSpPr txBox="1"/>
          <p:nvPr/>
        </p:nvSpPr>
        <p:spPr>
          <a:xfrm>
            <a:off x="6465454" y="1743519"/>
            <a:ext cx="5634182" cy="4739759"/>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Phase 1 of VBP implementation will address the foundation for moving forward into further phases.</a:t>
            </a:r>
            <a:endParaRPr kumimoji="0" lang="en-US" sz="10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Phase 2 will ensure the methodology for measuring outcome achievement meets the need.</a:t>
            </a:r>
            <a:endParaRPr kumimoji="0" lang="en-US" sz="10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rPr>
              <a:t>In future phases of VBP implementation DDA will explore the following:</a:t>
            </a:r>
            <a:endParaRPr kumimoji="0" lang="en-US" sz="1800" b="0" i="0" u="none" strike="noStrike" kern="1200" cap="none" spc="0" normalizeH="0" baseline="0" noProof="0" dirty="0">
              <a:ln>
                <a:noFill/>
              </a:ln>
              <a:solidFill>
                <a:prstClr val="white"/>
              </a:solidFill>
              <a:effectLst/>
              <a:uLnTx/>
              <a:uFillTx/>
              <a:latin typeface="Aptos" panose="02110004020202020204"/>
              <a:ea typeface="Open Sans"/>
              <a:cs typeface="Open Sans"/>
            </a:endParaRPr>
          </a:p>
          <a:p>
            <a:pPr marL="742950" marR="0" lvl="1"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Transition of Transformative Agency Status from recognized skill acquisition to measures of outcome achievement; </a:t>
            </a:r>
            <a:endParaRPr kumimoji="0" lang="en-US" sz="1000" b="0" i="0" u="none" strike="noStrike" kern="1200" cap="none" spc="0" normalizeH="0" baseline="0" noProof="0" dirty="0">
              <a:ln>
                <a:noFill/>
              </a:ln>
              <a:solidFill>
                <a:prstClr val="white"/>
              </a:solidFill>
              <a:effectLst/>
              <a:uLnTx/>
              <a:uFillTx/>
              <a:latin typeface="Aptos" panose="02110004020202020204"/>
              <a:ea typeface="Open Sans"/>
              <a:cs typeface="Open Sans"/>
            </a:endParaRPr>
          </a:p>
          <a:p>
            <a:pPr marL="742950" marR="0" lvl="1"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Refine tiered criteria that supports outcome benchmarks based on the makeup of the population and/or location-based trends;</a:t>
            </a:r>
            <a:endParaRPr kumimoji="0" lang="en-US" sz="1000" b="0" i="0" u="none" strike="noStrike" kern="1200" cap="none" spc="0" normalizeH="0" baseline="0" noProof="0" dirty="0">
              <a:ln>
                <a:noFill/>
              </a:ln>
              <a:solidFill>
                <a:prstClr val="white"/>
              </a:solidFill>
              <a:effectLst/>
              <a:uLnTx/>
              <a:uFillTx/>
              <a:latin typeface="Aptos" panose="02110004020202020204"/>
              <a:ea typeface="+mn-ea"/>
              <a:cs typeface="+mn-cs"/>
            </a:endParaRPr>
          </a:p>
          <a:p>
            <a:pPr marL="742950" marR="0" lvl="1"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n-US" sz="1600" b="0" i="0" u="none" strike="noStrike" kern="1200" cap="none" spc="0" normalizeH="0" baseline="0" noProof="0" dirty="0">
                <a:ln>
                  <a:noFill/>
                </a:ln>
                <a:solidFill>
                  <a:prstClr val="white"/>
                </a:solidFill>
                <a:effectLst/>
                <a:uLnTx/>
                <a:uFillTx/>
                <a:latin typeface="Aptos" panose="02110004020202020204"/>
                <a:ea typeface="+mn-ea"/>
                <a:cs typeface="+mn-cs"/>
              </a:rPr>
              <a:t>Expansion or revision of the outcome metrics to be more inclusive of and appropriate for the entire network.</a:t>
            </a:r>
          </a:p>
        </p:txBody>
      </p:sp>
    </p:spTree>
    <p:extLst>
      <p:ext uri="{BB962C8B-B14F-4D97-AF65-F5344CB8AC3E}">
        <p14:creationId xmlns:p14="http://schemas.microsoft.com/office/powerpoint/2010/main" val="3537739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CB077B-6F5F-EDE5-C0FE-DB7BD8B48690}"/>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EC9B8E47-3E8C-2843-7912-83D48691B3E7}"/>
              </a:ext>
            </a:extLst>
          </p:cNvPr>
          <p:cNvSpPr>
            <a:spLocks noGrp="1"/>
          </p:cNvSpPr>
          <p:nvPr>
            <p:ph type="title" idx="4294967295"/>
          </p:nvPr>
        </p:nvSpPr>
        <p:spPr>
          <a:xfrm>
            <a:off x="410401" y="451196"/>
            <a:ext cx="10120521" cy="97265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ea typeface="Source Serif Pro" panose="02040603050405020204" pitchFamily="18" charset="0"/>
              </a:rPr>
              <a:t>Interactive Discussion</a:t>
            </a:r>
            <a:endParaRPr kumimoji="0" lang="en-US" sz="5400" b="1" i="0" u="none" strike="noStrike" kern="1200" cap="none" spc="0" normalizeH="0" baseline="0" noProof="0" dirty="0">
              <a:ln>
                <a:noFill/>
              </a:ln>
              <a:solidFill>
                <a:schemeClr val="bg1"/>
              </a:solidFill>
              <a:effectLst/>
              <a:uLnTx/>
              <a:uFillTx/>
              <a:latin typeface="Arial"/>
              <a:ea typeface="Source Serif Pro" panose="02040603050405020204" pitchFamily="18" charset="0"/>
            </a:endParaRPr>
          </a:p>
        </p:txBody>
      </p:sp>
      <p:sp>
        <p:nvSpPr>
          <p:cNvPr id="6" name="TextBox 5">
            <a:extLst>
              <a:ext uri="{FF2B5EF4-FFF2-40B4-BE49-F238E27FC236}">
                <a16:creationId xmlns:a16="http://schemas.microsoft.com/office/drawing/2014/main" id="{121C6F14-679A-348C-1B94-8FC719BF8F54}"/>
              </a:ext>
            </a:extLst>
          </p:cNvPr>
          <p:cNvSpPr txBox="1"/>
          <p:nvPr/>
        </p:nvSpPr>
        <p:spPr>
          <a:xfrm>
            <a:off x="2695936" y="3136612"/>
            <a:ext cx="6800127" cy="584775"/>
          </a:xfrm>
          <a:prstGeom prst="rect">
            <a:avLst/>
          </a:prstGeom>
          <a:noFill/>
        </p:spPr>
        <p:txBody>
          <a:bodyPr wrap="square">
            <a:spAutoFit/>
          </a:bodyPr>
          <a:lstStyle/>
          <a:p>
            <a:r>
              <a:rPr kumimoji="0" lang="en-US" sz="3200" b="1" i="0" u="none" strike="noStrike" kern="1200" cap="none" spc="0" normalizeH="0" baseline="0" noProof="0" dirty="0">
                <a:ln>
                  <a:noFill/>
                </a:ln>
                <a:solidFill>
                  <a:srgbClr val="FAFAFA"/>
                </a:solidFill>
                <a:effectLst/>
                <a:uLnTx/>
                <a:uFillTx/>
                <a:ea typeface="Source Serif Pro" panose="02040603050405020204" pitchFamily="18" charset="0"/>
                <a:cs typeface="Arial" panose="020B0604020202020204" pitchFamily="34" charset="0"/>
              </a:rPr>
              <a:t>Q&amp;A with Audience &amp; Presenters</a:t>
            </a:r>
            <a:endParaRPr lang="en-US" dirty="0"/>
          </a:p>
        </p:txBody>
      </p:sp>
    </p:spTree>
    <p:extLst>
      <p:ext uri="{BB962C8B-B14F-4D97-AF65-F5344CB8AC3E}">
        <p14:creationId xmlns:p14="http://schemas.microsoft.com/office/powerpoint/2010/main" val="16700228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31733D5-3DBF-4711-99C7-C94C5BF4B268}"/>
              </a:ext>
            </a:extLst>
          </p:cNvPr>
          <p:cNvSpPr>
            <a:spLocks noGrp="1"/>
          </p:cNvSpPr>
          <p:nvPr>
            <p:ph type="title" idx="4294967295"/>
          </p:nvPr>
        </p:nvSpPr>
        <p:spPr>
          <a:xfrm>
            <a:off x="478748" y="1955792"/>
            <a:ext cx="4308186" cy="13625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mj-lt"/>
                <a:ea typeface="Source Serif Pro" panose="02040603050405020204" pitchFamily="18" charset="0"/>
                <a:cs typeface="+mn-cs"/>
              </a:rPr>
              <a:t>Presenter Contact Information:</a:t>
            </a:r>
          </a:p>
        </p:txBody>
      </p:sp>
      <p:sp>
        <p:nvSpPr>
          <p:cNvPr id="2" name="Text Placeholder 1">
            <a:extLst>
              <a:ext uri="{FF2B5EF4-FFF2-40B4-BE49-F238E27FC236}">
                <a16:creationId xmlns:a16="http://schemas.microsoft.com/office/drawing/2014/main" id="{80478CF2-1662-47C7-2FB5-379CBED75D90}"/>
              </a:ext>
            </a:extLst>
          </p:cNvPr>
          <p:cNvSpPr>
            <a:spLocks noGrp="1"/>
          </p:cNvSpPr>
          <p:nvPr>
            <p:ph type="body" idx="1"/>
          </p:nvPr>
        </p:nvSpPr>
        <p:spPr>
          <a:xfrm>
            <a:off x="5321300" y="681037"/>
            <a:ext cx="2302658" cy="347663"/>
          </a:xfrm>
        </p:spPr>
        <p:txBody>
          <a:bodyPr/>
          <a:lstStyle/>
          <a:p>
            <a:r>
              <a:rPr lang="en-US" dirty="0"/>
              <a:t>Dr. Julie Bershadsky</a:t>
            </a:r>
          </a:p>
        </p:txBody>
      </p:sp>
      <p:sp>
        <p:nvSpPr>
          <p:cNvPr id="4" name="Text Placeholder 3">
            <a:extLst>
              <a:ext uri="{FF2B5EF4-FFF2-40B4-BE49-F238E27FC236}">
                <a16:creationId xmlns:a16="http://schemas.microsoft.com/office/drawing/2014/main" id="{2E532B24-FB90-FE15-1540-767C77F477BA}"/>
              </a:ext>
            </a:extLst>
          </p:cNvPr>
          <p:cNvSpPr>
            <a:spLocks noGrp="1"/>
          </p:cNvSpPr>
          <p:nvPr>
            <p:ph type="body" idx="11"/>
          </p:nvPr>
        </p:nvSpPr>
        <p:spPr>
          <a:xfrm>
            <a:off x="5308600" y="1028701"/>
            <a:ext cx="2042226" cy="306803"/>
          </a:xfrm>
        </p:spPr>
        <p:txBody>
          <a:bodyPr/>
          <a:lstStyle/>
          <a:p>
            <a:r>
              <a:rPr lang="en-US" dirty="0">
                <a:solidFill>
                  <a:schemeClr val="tx2">
                    <a:lumMod val="20000"/>
                    <a:lumOff val="80000"/>
                  </a:schemeClr>
                </a:solidFill>
                <a:hlinkClick r:id="rId2">
                  <a:extLst>
                    <a:ext uri="{A12FA001-AC4F-418D-AE19-62706E023703}">
                      <ahyp:hlinkClr xmlns:ahyp="http://schemas.microsoft.com/office/drawing/2018/hyperlinkcolor" val="tx"/>
                    </a:ext>
                  </a:extLst>
                </a:hlinkClick>
              </a:rPr>
              <a:t>bers0017@umn.edu</a:t>
            </a:r>
            <a:endParaRPr lang="en-US" dirty="0">
              <a:solidFill>
                <a:schemeClr val="tx2">
                  <a:lumMod val="20000"/>
                  <a:lumOff val="80000"/>
                </a:schemeClr>
              </a:solidFill>
            </a:endParaRPr>
          </a:p>
        </p:txBody>
      </p:sp>
      <p:sp>
        <p:nvSpPr>
          <p:cNvPr id="5" name="Text Placeholder 4">
            <a:extLst>
              <a:ext uri="{FF2B5EF4-FFF2-40B4-BE49-F238E27FC236}">
                <a16:creationId xmlns:a16="http://schemas.microsoft.com/office/drawing/2014/main" id="{B0FC42C9-80D7-91E7-12DD-961AA12E2512}"/>
              </a:ext>
            </a:extLst>
          </p:cNvPr>
          <p:cNvSpPr>
            <a:spLocks noGrp="1"/>
          </p:cNvSpPr>
          <p:nvPr>
            <p:ph type="body" idx="12"/>
          </p:nvPr>
        </p:nvSpPr>
        <p:spPr>
          <a:xfrm>
            <a:off x="5321300" y="2332037"/>
            <a:ext cx="2029526" cy="347663"/>
          </a:xfrm>
        </p:spPr>
        <p:txBody>
          <a:bodyPr/>
          <a:lstStyle/>
          <a:p>
            <a:r>
              <a:rPr lang="en-US" dirty="0"/>
              <a:t>Dr. Kezia Scales</a:t>
            </a:r>
          </a:p>
        </p:txBody>
      </p:sp>
      <p:sp>
        <p:nvSpPr>
          <p:cNvPr id="6" name="Text Placeholder 5">
            <a:extLst>
              <a:ext uri="{FF2B5EF4-FFF2-40B4-BE49-F238E27FC236}">
                <a16:creationId xmlns:a16="http://schemas.microsoft.com/office/drawing/2014/main" id="{71BA4409-FDED-1D49-6C48-76EA6D8E8AB8}"/>
              </a:ext>
            </a:extLst>
          </p:cNvPr>
          <p:cNvSpPr>
            <a:spLocks noGrp="1"/>
          </p:cNvSpPr>
          <p:nvPr>
            <p:ph type="body" idx="13"/>
          </p:nvPr>
        </p:nvSpPr>
        <p:spPr>
          <a:xfrm>
            <a:off x="5308600" y="2679702"/>
            <a:ext cx="2315358" cy="410956"/>
          </a:xfrm>
        </p:spPr>
        <p:txBody>
          <a:bodyPr/>
          <a:lstStyle/>
          <a:p>
            <a:r>
              <a:rPr lang="en-US" u="sng" dirty="0">
                <a:solidFill>
                  <a:schemeClr val="tx2">
                    <a:lumMod val="20000"/>
                    <a:lumOff val="80000"/>
                  </a:schemeClr>
                </a:solidFill>
                <a:hlinkClick r:id="rId3">
                  <a:extLst>
                    <a:ext uri="{A12FA001-AC4F-418D-AE19-62706E023703}">
                      <ahyp:hlinkClr xmlns:ahyp="http://schemas.microsoft.com/office/drawing/2018/hyperlinkcolor" val="tx"/>
                    </a:ext>
                  </a:extLst>
                </a:hlinkClick>
              </a:rPr>
              <a:t>kscales@phinational.org</a:t>
            </a:r>
            <a:r>
              <a:rPr lang="en-US" u="sng" dirty="0">
                <a:solidFill>
                  <a:schemeClr val="tx2">
                    <a:lumMod val="20000"/>
                    <a:lumOff val="80000"/>
                  </a:schemeClr>
                </a:solidFill>
              </a:rPr>
              <a:t>    </a:t>
            </a:r>
          </a:p>
        </p:txBody>
      </p:sp>
      <p:sp>
        <p:nvSpPr>
          <p:cNvPr id="7" name="Text Placeholder 6">
            <a:extLst>
              <a:ext uri="{FF2B5EF4-FFF2-40B4-BE49-F238E27FC236}">
                <a16:creationId xmlns:a16="http://schemas.microsoft.com/office/drawing/2014/main" id="{D4817FDD-1E6C-1BB0-54E7-291718F03ACD}"/>
              </a:ext>
            </a:extLst>
          </p:cNvPr>
          <p:cNvSpPr>
            <a:spLocks noGrp="1"/>
          </p:cNvSpPr>
          <p:nvPr>
            <p:ph type="body" idx="14"/>
          </p:nvPr>
        </p:nvSpPr>
        <p:spPr>
          <a:xfrm>
            <a:off x="5334000" y="3989766"/>
            <a:ext cx="1898073" cy="300606"/>
          </a:xfrm>
        </p:spPr>
        <p:txBody>
          <a:bodyPr/>
          <a:lstStyle/>
          <a:p>
            <a:r>
              <a:rPr lang="en-US" dirty="0"/>
              <a:t>Mary Kaschak			</a:t>
            </a:r>
          </a:p>
        </p:txBody>
      </p:sp>
      <p:sp>
        <p:nvSpPr>
          <p:cNvPr id="8" name="Text Placeholder 7">
            <a:extLst>
              <a:ext uri="{FF2B5EF4-FFF2-40B4-BE49-F238E27FC236}">
                <a16:creationId xmlns:a16="http://schemas.microsoft.com/office/drawing/2014/main" id="{C2C1C0B1-A2E0-9CB9-748E-D1747F12F52D}"/>
              </a:ext>
            </a:extLst>
          </p:cNvPr>
          <p:cNvSpPr>
            <a:spLocks noGrp="1"/>
          </p:cNvSpPr>
          <p:nvPr>
            <p:ph type="body" idx="15"/>
          </p:nvPr>
        </p:nvSpPr>
        <p:spPr>
          <a:xfrm>
            <a:off x="5308600" y="4318002"/>
            <a:ext cx="2042226" cy="326232"/>
          </a:xfrm>
        </p:spPr>
        <p:txBody>
          <a:bodyPr/>
          <a:lstStyle/>
          <a:p>
            <a:r>
              <a:rPr lang="en-US" dirty="0">
                <a:solidFill>
                  <a:schemeClr val="tx2">
                    <a:lumMod val="20000"/>
                    <a:lumOff val="80000"/>
                  </a:schemeClr>
                </a:solidFill>
                <a:hlinkClick r:id="rId4">
                  <a:extLst>
                    <a:ext uri="{A12FA001-AC4F-418D-AE19-62706E023703}">
                      <ahyp:hlinkClr xmlns:ahyp="http://schemas.microsoft.com/office/drawing/2018/hyperlinkcolor" val="tx"/>
                    </a:ext>
                  </a:extLst>
                </a:hlinkClick>
              </a:rPr>
              <a:t>mkaschak@mltss.org</a:t>
            </a:r>
            <a:r>
              <a:rPr lang="en-US" dirty="0">
                <a:solidFill>
                  <a:schemeClr val="tx2">
                    <a:lumMod val="20000"/>
                    <a:lumOff val="80000"/>
                  </a:schemeClr>
                </a:solidFill>
              </a:rPr>
              <a:t> </a:t>
            </a:r>
          </a:p>
        </p:txBody>
      </p:sp>
      <p:sp>
        <p:nvSpPr>
          <p:cNvPr id="11" name="Text Placeholder 4">
            <a:extLst>
              <a:ext uri="{FF2B5EF4-FFF2-40B4-BE49-F238E27FC236}">
                <a16:creationId xmlns:a16="http://schemas.microsoft.com/office/drawing/2014/main" id="{36DBB588-4BC9-1C47-C578-77A816FEA27D}"/>
              </a:ext>
            </a:extLst>
          </p:cNvPr>
          <p:cNvSpPr txBox="1">
            <a:spLocks/>
          </p:cNvSpPr>
          <p:nvPr/>
        </p:nvSpPr>
        <p:spPr>
          <a:xfrm>
            <a:off x="5308600" y="5426868"/>
            <a:ext cx="1650340" cy="34766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Tina Spears</a:t>
            </a:r>
          </a:p>
        </p:txBody>
      </p:sp>
      <p:sp>
        <p:nvSpPr>
          <p:cNvPr id="15" name="Text Placeholder 7">
            <a:extLst>
              <a:ext uri="{FF2B5EF4-FFF2-40B4-BE49-F238E27FC236}">
                <a16:creationId xmlns:a16="http://schemas.microsoft.com/office/drawing/2014/main" id="{824092B1-7FCE-C49C-4D34-0BE9EB667A76}"/>
              </a:ext>
            </a:extLst>
          </p:cNvPr>
          <p:cNvSpPr txBox="1">
            <a:spLocks/>
          </p:cNvSpPr>
          <p:nvPr/>
        </p:nvSpPr>
        <p:spPr>
          <a:xfrm>
            <a:off x="5283200" y="5733672"/>
            <a:ext cx="2067626" cy="30680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tx2">
                    <a:lumMod val="20000"/>
                    <a:lumOff val="80000"/>
                  </a:schemeClr>
                </a:solidFill>
                <a:hlinkClick r:id="rId5">
                  <a:extLst>
                    <a:ext uri="{A12FA001-AC4F-418D-AE19-62706E023703}">
                      <ahyp:hlinkClr xmlns:ahyp="http://schemas.microsoft.com/office/drawing/2018/hyperlinkcolor" val="tx"/>
                    </a:ext>
                  </a:extLst>
                </a:hlinkClick>
              </a:rPr>
              <a:t>tspears@cpnri.org</a:t>
            </a:r>
            <a:r>
              <a:rPr lang="en-US" dirty="0">
                <a:solidFill>
                  <a:schemeClr val="tx2">
                    <a:lumMod val="20000"/>
                    <a:lumOff val="80000"/>
                  </a:schemeClr>
                </a:solidFill>
              </a:rPr>
              <a:t>  </a:t>
            </a:r>
          </a:p>
          <a:p>
            <a:endParaRPr lang="en-US" dirty="0"/>
          </a:p>
          <a:p>
            <a:endParaRPr lang="en-US" dirty="0"/>
          </a:p>
          <a:p>
            <a:endParaRPr lang="en-US" dirty="0"/>
          </a:p>
        </p:txBody>
      </p:sp>
      <p:sp>
        <p:nvSpPr>
          <p:cNvPr id="12" name="Text Placeholder 4">
            <a:extLst>
              <a:ext uri="{FF2B5EF4-FFF2-40B4-BE49-F238E27FC236}">
                <a16:creationId xmlns:a16="http://schemas.microsoft.com/office/drawing/2014/main" id="{44E66D63-3C07-75BA-B7CD-C2E4293BB9AA}"/>
              </a:ext>
            </a:extLst>
          </p:cNvPr>
          <p:cNvSpPr txBox="1">
            <a:spLocks/>
          </p:cNvSpPr>
          <p:nvPr/>
        </p:nvSpPr>
        <p:spPr>
          <a:xfrm>
            <a:off x="8718123" y="677069"/>
            <a:ext cx="1364028" cy="34766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Jack Teter</a:t>
            </a:r>
          </a:p>
        </p:txBody>
      </p:sp>
      <p:sp>
        <p:nvSpPr>
          <p:cNvPr id="14" name="Text Placeholder 7">
            <a:extLst>
              <a:ext uri="{FF2B5EF4-FFF2-40B4-BE49-F238E27FC236}">
                <a16:creationId xmlns:a16="http://schemas.microsoft.com/office/drawing/2014/main" id="{E9BEE8A9-9EE5-949C-AB9B-0BA81900934F}"/>
              </a:ext>
            </a:extLst>
          </p:cNvPr>
          <p:cNvSpPr txBox="1">
            <a:spLocks/>
          </p:cNvSpPr>
          <p:nvPr/>
        </p:nvSpPr>
        <p:spPr>
          <a:xfrm>
            <a:off x="8718123" y="982853"/>
            <a:ext cx="2444682" cy="359588"/>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tx2">
                    <a:lumMod val="20000"/>
                    <a:lumOff val="80000"/>
                  </a:schemeClr>
                </a:solidFill>
                <a:hlinkClick r:id="rId6">
                  <a:extLst>
                    <a:ext uri="{A12FA001-AC4F-418D-AE19-62706E023703}">
                      <ahyp:hlinkClr xmlns:ahyp="http://schemas.microsoft.com/office/drawing/2018/hyperlinkcolor" val="tx"/>
                    </a:ext>
                  </a:extLst>
                </a:hlinkClick>
              </a:rPr>
              <a:t>jack.teters@dhs.nj.gov</a:t>
            </a:r>
            <a:r>
              <a:rPr lang="en-US" dirty="0">
                <a:solidFill>
                  <a:schemeClr val="tx2">
                    <a:lumMod val="20000"/>
                    <a:lumOff val="80000"/>
                  </a:schemeClr>
                </a:solidFill>
              </a:rPr>
              <a:t>  </a:t>
            </a:r>
          </a:p>
        </p:txBody>
      </p:sp>
      <p:sp>
        <p:nvSpPr>
          <p:cNvPr id="3" name="Text Placeholder 4">
            <a:extLst>
              <a:ext uri="{FF2B5EF4-FFF2-40B4-BE49-F238E27FC236}">
                <a16:creationId xmlns:a16="http://schemas.microsoft.com/office/drawing/2014/main" id="{35EDB43D-1016-4523-540A-25C74C31E77D}"/>
              </a:ext>
            </a:extLst>
          </p:cNvPr>
          <p:cNvSpPr txBox="1">
            <a:spLocks/>
          </p:cNvSpPr>
          <p:nvPr/>
        </p:nvSpPr>
        <p:spPr>
          <a:xfrm>
            <a:off x="8658488" y="2319338"/>
            <a:ext cx="1601793" cy="34766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Jordan Allen</a:t>
            </a:r>
          </a:p>
        </p:txBody>
      </p:sp>
      <p:sp>
        <p:nvSpPr>
          <p:cNvPr id="13" name="Text Placeholder 7">
            <a:extLst>
              <a:ext uri="{FF2B5EF4-FFF2-40B4-BE49-F238E27FC236}">
                <a16:creationId xmlns:a16="http://schemas.microsoft.com/office/drawing/2014/main" id="{A04EEE6D-C696-FBB0-9D74-7C6B77884593}"/>
              </a:ext>
            </a:extLst>
          </p:cNvPr>
          <p:cNvSpPr txBox="1">
            <a:spLocks/>
          </p:cNvSpPr>
          <p:nvPr/>
        </p:nvSpPr>
        <p:spPr>
          <a:xfrm>
            <a:off x="8645788" y="2637046"/>
            <a:ext cx="2075773" cy="41095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tx2">
                    <a:lumMod val="20000"/>
                    <a:lumOff val="80000"/>
                  </a:schemeClr>
                </a:solidFill>
                <a:hlinkClick r:id="rId7">
                  <a:extLst>
                    <a:ext uri="{A12FA001-AC4F-418D-AE19-62706E023703}">
                      <ahyp:hlinkClr xmlns:ahyp="http://schemas.microsoft.com/office/drawing/2018/hyperlinkcolor" val="tx"/>
                    </a:ext>
                  </a:extLst>
                </a:hlinkClick>
              </a:rPr>
              <a:t>Jordan.allen@tn.gov</a:t>
            </a:r>
            <a:r>
              <a:rPr lang="en-US" dirty="0">
                <a:solidFill>
                  <a:schemeClr val="tx2">
                    <a:lumMod val="20000"/>
                    <a:lumOff val="80000"/>
                  </a:schemeClr>
                </a:solidFill>
              </a:rPr>
              <a:t> </a:t>
            </a:r>
          </a:p>
          <a:p>
            <a:endParaRPr lang="en-US" dirty="0"/>
          </a:p>
          <a:p>
            <a:endParaRPr lang="en-US" dirty="0"/>
          </a:p>
          <a:p>
            <a:endParaRPr lang="en-US" dirty="0"/>
          </a:p>
        </p:txBody>
      </p:sp>
      <p:sp>
        <p:nvSpPr>
          <p:cNvPr id="10" name="Text Placeholder 4">
            <a:extLst>
              <a:ext uri="{FF2B5EF4-FFF2-40B4-BE49-F238E27FC236}">
                <a16:creationId xmlns:a16="http://schemas.microsoft.com/office/drawing/2014/main" id="{494D8FFB-021F-C9F4-696F-3F6990071E09}"/>
              </a:ext>
            </a:extLst>
          </p:cNvPr>
          <p:cNvSpPr txBox="1">
            <a:spLocks/>
          </p:cNvSpPr>
          <p:nvPr/>
        </p:nvSpPr>
        <p:spPr>
          <a:xfrm>
            <a:off x="8658488" y="4036823"/>
            <a:ext cx="2075773" cy="300606"/>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t>Alex Gaughan</a:t>
            </a:r>
          </a:p>
        </p:txBody>
      </p:sp>
      <p:sp>
        <p:nvSpPr>
          <p:cNvPr id="16" name="Text Placeholder 7">
            <a:extLst>
              <a:ext uri="{FF2B5EF4-FFF2-40B4-BE49-F238E27FC236}">
                <a16:creationId xmlns:a16="http://schemas.microsoft.com/office/drawing/2014/main" id="{28586420-6007-7090-C0C5-CB8792EAA4D0}"/>
              </a:ext>
            </a:extLst>
          </p:cNvPr>
          <p:cNvSpPr txBox="1">
            <a:spLocks/>
          </p:cNvSpPr>
          <p:nvPr/>
        </p:nvSpPr>
        <p:spPr>
          <a:xfrm>
            <a:off x="8633088" y="4351339"/>
            <a:ext cx="2209083" cy="326233"/>
          </a:xfrm>
          <a:prstGeom prst="rect">
            <a:avLst/>
          </a:prstGeom>
        </p:spPr>
        <p:txBody>
          <a:bodyPr lIns="0" tIns="0" rIns="0" bIns="0"/>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dirty="0">
                <a:solidFill>
                  <a:schemeClr val="tx2">
                    <a:lumMod val="20000"/>
                    <a:lumOff val="80000"/>
                  </a:schemeClr>
                </a:solidFill>
                <a:hlinkClick r:id="rId8">
                  <a:extLst>
                    <a:ext uri="{A12FA001-AC4F-418D-AE19-62706E023703}">
                      <ahyp:hlinkClr xmlns:ahyp="http://schemas.microsoft.com/office/drawing/2018/hyperlinkcolor" val="tx"/>
                    </a:ext>
                  </a:extLst>
                </a:hlinkClick>
              </a:rPr>
              <a:t>alex.gaughan@tn.gov</a:t>
            </a:r>
            <a:r>
              <a:rPr lang="en-US" dirty="0">
                <a:solidFill>
                  <a:schemeClr val="tx2">
                    <a:lumMod val="20000"/>
                    <a:lumOff val="80000"/>
                  </a:schemeClr>
                </a:solidFill>
              </a:rPr>
              <a:t>   </a:t>
            </a:r>
          </a:p>
          <a:p>
            <a:endParaRPr lang="en-US" dirty="0"/>
          </a:p>
          <a:p>
            <a:endParaRPr lang="en-US" dirty="0"/>
          </a:p>
          <a:p>
            <a:endParaRPr lang="en-US" dirty="0"/>
          </a:p>
        </p:txBody>
      </p:sp>
    </p:spTree>
    <p:extLst>
      <p:ext uri="{BB962C8B-B14F-4D97-AF65-F5344CB8AC3E}">
        <p14:creationId xmlns:p14="http://schemas.microsoft.com/office/powerpoint/2010/main" val="2991264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8F734D-680E-6076-B946-8BB2643E4088}"/>
              </a:ext>
            </a:extLst>
          </p:cNvPr>
          <p:cNvSpPr>
            <a:spLocks noGrp="1"/>
          </p:cNvSpPr>
          <p:nvPr>
            <p:ph type="title" idx="4294967295"/>
          </p:nvPr>
        </p:nvSpPr>
        <p:spPr>
          <a:xfrm>
            <a:off x="527773" y="332693"/>
            <a:ext cx="8372476" cy="66992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492"/>
                </a:solidFill>
                <a:effectLst/>
                <a:uLnTx/>
                <a:uFillTx/>
                <a:latin typeface="Arial" panose="020B0604020202020204" pitchFamily="34" charset="0"/>
                <a:ea typeface="+mn-ea"/>
                <a:cs typeface="Arial" panose="020B0604020202020204" pitchFamily="34" charset="0"/>
              </a:rPr>
              <a:t>Final Reminders</a:t>
            </a:r>
          </a:p>
        </p:txBody>
      </p:sp>
      <p:sp>
        <p:nvSpPr>
          <p:cNvPr id="4" name="Text Placeholder 3">
            <a:extLst>
              <a:ext uri="{FF2B5EF4-FFF2-40B4-BE49-F238E27FC236}">
                <a16:creationId xmlns:a16="http://schemas.microsoft.com/office/drawing/2014/main" id="{79C14B70-A595-2DDA-C78E-B4E3ABC88CBE}"/>
              </a:ext>
            </a:extLst>
          </p:cNvPr>
          <p:cNvSpPr>
            <a:spLocks noGrp="1"/>
          </p:cNvSpPr>
          <p:nvPr>
            <p:ph type="body" sz="quarter" idx="12"/>
          </p:nvPr>
        </p:nvSpPr>
        <p:spPr>
          <a:xfrm>
            <a:off x="716537" y="983699"/>
            <a:ext cx="10305959" cy="4344940"/>
          </a:xfrm>
        </p:spPr>
        <p:txBody>
          <a:bodyPr lIns="0" tIns="0" rIns="0" bIns="0" anchor="t"/>
          <a:lstStyle/>
          <a:p>
            <a:pPr marL="401638" indent="-401638">
              <a:spcBef>
                <a:spcPts val="1200"/>
              </a:spcBef>
              <a:spcAft>
                <a:spcPts val="1800"/>
              </a:spcAft>
              <a:buFont typeface="Arial" panose="020B0604020202020204" pitchFamily="34" charset="0"/>
              <a:buChar char="•"/>
            </a:pPr>
            <a:r>
              <a:rPr lang="en-US" sz="2400" dirty="0">
                <a:hlinkClick r:id="rId3"/>
              </a:rPr>
              <a:t>Check out resources on our website </a:t>
            </a:r>
            <a:r>
              <a:rPr lang="en-US" sz="2400" dirty="0"/>
              <a:t>and sign up for Center updates </a:t>
            </a:r>
          </a:p>
          <a:p>
            <a:pPr marL="401638" indent="-401638">
              <a:spcBef>
                <a:spcPts val="1200"/>
              </a:spcBef>
              <a:spcAft>
                <a:spcPts val="1800"/>
              </a:spcAft>
              <a:buFont typeface="Arial" panose="020B0604020202020204" pitchFamily="34" charset="0"/>
              <a:buChar char="•"/>
            </a:pPr>
            <a:r>
              <a:rPr lang="en-US" sz="2400" dirty="0"/>
              <a:t>Stay on the lookout for the roll-out of new technical assistance and training opportunities for State government leaders and HCBS providers this spring!</a:t>
            </a:r>
            <a:endParaRPr lang="en-US" sz="2400" dirty="0">
              <a:cs typeface="Arial"/>
            </a:endParaRPr>
          </a:p>
          <a:p>
            <a:pPr marL="401638" indent="-401638">
              <a:spcBef>
                <a:spcPts val="1200"/>
              </a:spcBef>
              <a:spcAft>
                <a:spcPts val="1800"/>
              </a:spcAft>
              <a:buFont typeface="Arial" panose="020B0604020202020204" pitchFamily="34" charset="0"/>
              <a:buChar char="•"/>
            </a:pPr>
            <a:r>
              <a:rPr lang="en-US" sz="2400" dirty="0"/>
              <a:t>Please </a:t>
            </a:r>
            <a:r>
              <a:rPr lang="en-US" sz="2400" dirty="0">
                <a:hlinkClick r:id="rId4"/>
              </a:rPr>
              <a:t>complete the post-webinar survey</a:t>
            </a:r>
            <a:endParaRPr lang="en-US" sz="2400" dirty="0">
              <a:cs typeface="Arial"/>
            </a:endParaRPr>
          </a:p>
          <a:p>
            <a:pPr marL="401638" indent="-401638">
              <a:spcBef>
                <a:spcPts val="1200"/>
              </a:spcBef>
              <a:spcAft>
                <a:spcPts val="1800"/>
              </a:spcAft>
            </a:pPr>
            <a:r>
              <a:rPr lang="en-US" sz="2400" dirty="0">
                <a:cs typeface="Arial"/>
              </a:rPr>
              <a:t>Or Scan QR code </a:t>
            </a:r>
          </a:p>
        </p:txBody>
      </p:sp>
      <p:sp>
        <p:nvSpPr>
          <p:cNvPr id="8" name="Arrow: Right 7">
            <a:extLst>
              <a:ext uri="{FF2B5EF4-FFF2-40B4-BE49-F238E27FC236}">
                <a16:creationId xmlns:a16="http://schemas.microsoft.com/office/drawing/2014/main" id="{D0D61241-DC98-2E74-5710-11014FF8ED04}"/>
              </a:ext>
              <a:ext uri="{C183D7F6-B498-43B3-948B-1728B52AA6E4}">
                <adec:decorative xmlns:adec="http://schemas.microsoft.com/office/drawing/2017/decorative" val="1"/>
              </a:ext>
            </a:extLst>
          </p:cNvPr>
          <p:cNvSpPr/>
          <p:nvPr/>
        </p:nvSpPr>
        <p:spPr>
          <a:xfrm>
            <a:off x="3259974" y="4101693"/>
            <a:ext cx="685800" cy="114300"/>
          </a:xfrm>
          <a:prstGeom prst="rightArrow">
            <a:avLst/>
          </a:prstGeom>
          <a:solidFill>
            <a:srgbClr val="00549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QR code thank links to the webinar evaluation form &#10;">
            <a:hlinkClick r:id="rId4"/>
            <a:extLst>
              <a:ext uri="{FF2B5EF4-FFF2-40B4-BE49-F238E27FC236}">
                <a16:creationId xmlns:a16="http://schemas.microsoft.com/office/drawing/2014/main" id="{33319081-CB4E-C03B-C7F1-6AFFEC91280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45774" y="3883300"/>
            <a:ext cx="2579447" cy="2642007"/>
          </a:xfrm>
          <a:prstGeom prst="rect">
            <a:avLst/>
          </a:prstGeom>
        </p:spPr>
      </p:pic>
      <p:sp>
        <p:nvSpPr>
          <p:cNvPr id="2" name="TextBox 1">
            <a:extLst>
              <a:ext uri="{FF2B5EF4-FFF2-40B4-BE49-F238E27FC236}">
                <a16:creationId xmlns:a16="http://schemas.microsoft.com/office/drawing/2014/main" id="{1CA28915-85EF-BF16-6456-63B83F1A8376}"/>
              </a:ext>
            </a:extLst>
          </p:cNvPr>
          <p:cNvSpPr txBox="1"/>
          <p:nvPr/>
        </p:nvSpPr>
        <p:spPr>
          <a:xfrm>
            <a:off x="3389970" y="6455215"/>
            <a:ext cx="4226312" cy="369332"/>
          </a:xfrm>
          <a:prstGeom prst="rect">
            <a:avLst/>
          </a:prstGeom>
          <a:noFill/>
        </p:spPr>
        <p:txBody>
          <a:bodyPr wrap="square" rtlCol="0">
            <a:spAutoFit/>
          </a:bodyPr>
          <a:lstStyle/>
          <a:p>
            <a:r>
              <a:rPr lang="en-US" dirty="0">
                <a:hlinkClick r:id="rId4"/>
              </a:rPr>
              <a:t>QR code link to post webinar survey </a:t>
            </a:r>
            <a:endParaRPr lang="en-US" dirty="0"/>
          </a:p>
        </p:txBody>
      </p:sp>
    </p:spTree>
    <p:extLst>
      <p:ext uri="{BB962C8B-B14F-4D97-AF65-F5344CB8AC3E}">
        <p14:creationId xmlns:p14="http://schemas.microsoft.com/office/powerpoint/2010/main" val="21275920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D6E9-98CE-A05A-F7C0-E14C30F66B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B7C251-A8A6-415A-E90B-4CACE447963F}"/>
              </a:ext>
            </a:extLst>
          </p:cNvPr>
          <p:cNvSpPr>
            <a:spLocks noGrp="1"/>
          </p:cNvSpPr>
          <p:nvPr>
            <p:ph type="title" idx="4294967295"/>
          </p:nvPr>
        </p:nvSpPr>
        <p:spPr>
          <a:xfrm>
            <a:off x="395850" y="222250"/>
            <a:ext cx="11615531" cy="1264757"/>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Arial"/>
                <a:ea typeface="Source Serif Pro"/>
                <a:cs typeface="Calibri" panose="020F0502020204030204" pitchFamily="34" charset="0"/>
              </a:rPr>
              <a:t>Looking Ahead:</a:t>
            </a:r>
          </a:p>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2800" b="0" i="1" u="none" strike="noStrike" kern="1200" cap="none" spc="0" normalizeH="0" baseline="0" noProof="0" dirty="0">
                <a:ln>
                  <a:noFill/>
                </a:ln>
                <a:solidFill>
                  <a:srgbClr val="005492"/>
                </a:solidFill>
                <a:effectLst/>
                <a:uLnTx/>
                <a:uFillTx/>
                <a:latin typeface="Arial"/>
                <a:ea typeface="Source Serif Pro"/>
                <a:cs typeface="Calibri" panose="020F0502020204030204" pitchFamily="34" charset="0"/>
              </a:rPr>
              <a:t>Delve Deeper into the Topic of Data Collection &amp; Analysis to Improve HCBS Direct Care Workforce </a:t>
            </a:r>
          </a:p>
        </p:txBody>
      </p:sp>
      <p:sp>
        <p:nvSpPr>
          <p:cNvPr id="11" name="TextBox 10">
            <a:extLst>
              <a:ext uri="{FF2B5EF4-FFF2-40B4-BE49-F238E27FC236}">
                <a16:creationId xmlns:a16="http://schemas.microsoft.com/office/drawing/2014/main" id="{46D9889A-FE9F-4FAA-6389-84D54FEE4BEA}"/>
              </a:ext>
            </a:extLst>
          </p:cNvPr>
          <p:cNvSpPr txBox="1"/>
          <p:nvPr/>
        </p:nvSpPr>
        <p:spPr>
          <a:xfrm>
            <a:off x="274320" y="1492739"/>
            <a:ext cx="11327129" cy="523220"/>
          </a:xfrm>
          <a:prstGeom prst="rect">
            <a:avLst/>
          </a:prstGeom>
          <a:noFill/>
        </p:spPr>
        <p:txBody>
          <a:bodyPr wrap="square">
            <a:spAutoFit/>
          </a:bodyPr>
          <a:lstStyle/>
          <a:p>
            <a:r>
              <a:rPr kumimoji="0" lang="en-US" sz="2400" b="0" i="1" u="none" strike="noStrike" kern="1200" cap="none" spc="0" normalizeH="0" baseline="0" noProof="0" dirty="0">
                <a:ln>
                  <a:noFill/>
                </a:ln>
                <a:solidFill>
                  <a:srgbClr val="005492"/>
                </a:solidFill>
                <a:effectLst/>
                <a:uLnTx/>
                <a:uFillTx/>
                <a:latin typeface="Arial"/>
                <a:ea typeface="Source Serif Pro"/>
                <a:cs typeface="Calibri" panose="020F0502020204030204" pitchFamily="34" charset="0"/>
              </a:rPr>
              <a:t>Register for the DCW Strategies Center 3-Part Workshop Series (Jan-Feb 2026</a:t>
            </a:r>
            <a:r>
              <a:rPr kumimoji="0" lang="en-US" sz="2800" b="0" i="1" u="none" strike="noStrike" kern="1200" cap="none" spc="0" normalizeH="0" baseline="0" noProof="0" dirty="0">
                <a:ln>
                  <a:noFill/>
                </a:ln>
                <a:solidFill>
                  <a:srgbClr val="005492"/>
                </a:solidFill>
                <a:effectLst/>
                <a:uLnTx/>
                <a:uFillTx/>
                <a:latin typeface="Arial"/>
                <a:ea typeface="Source Serif Pro"/>
                <a:cs typeface="Calibri" panose="020F0502020204030204" pitchFamily="34" charset="0"/>
              </a:rPr>
              <a:t>)</a:t>
            </a:r>
            <a:endParaRPr lang="en-US" dirty="0"/>
          </a:p>
        </p:txBody>
      </p:sp>
      <p:pic>
        <p:nvPicPr>
          <p:cNvPr id="14" name="Graphic 13">
            <a:extLst>
              <a:ext uri="{FF2B5EF4-FFF2-40B4-BE49-F238E27FC236}">
                <a16:creationId xmlns:a16="http://schemas.microsoft.com/office/drawing/2014/main" id="{41BB1779-8CEC-507F-223D-0A914C0C25A4}"/>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95141" y="2124930"/>
            <a:ext cx="914400" cy="914400"/>
          </a:xfrm>
          <a:prstGeom prst="rect">
            <a:avLst/>
          </a:prstGeom>
        </p:spPr>
      </p:pic>
      <p:sp>
        <p:nvSpPr>
          <p:cNvPr id="4" name="TextBox 3">
            <a:extLst>
              <a:ext uri="{FF2B5EF4-FFF2-40B4-BE49-F238E27FC236}">
                <a16:creationId xmlns:a16="http://schemas.microsoft.com/office/drawing/2014/main" id="{AF50F0C6-303A-4BED-0CE5-2EDBE6DCE7C3}"/>
              </a:ext>
            </a:extLst>
          </p:cNvPr>
          <p:cNvSpPr txBox="1"/>
          <p:nvPr/>
        </p:nvSpPr>
        <p:spPr>
          <a:xfrm>
            <a:off x="1449399" y="2073310"/>
            <a:ext cx="9508435" cy="1477328"/>
          </a:xfrm>
          <a:prstGeom prst="rect">
            <a:avLst/>
          </a:prstGeom>
          <a:noFill/>
        </p:spPr>
        <p:txBody>
          <a:bodyPr wrap="square" rtlCol="0">
            <a:spAutoFit/>
          </a:bodyPr>
          <a:lstStyle/>
          <a:p>
            <a:pPr lvl="1"/>
            <a:r>
              <a:rPr lang="en-US" sz="2000" b="1" dirty="0">
                <a:solidFill>
                  <a:srgbClr val="005492"/>
                </a:solidFill>
                <a:latin typeface="Arial Black" panose="020B0A04020102020204" pitchFamily="34" charset="0"/>
              </a:rPr>
              <a:t>Session 1:  </a:t>
            </a:r>
            <a:r>
              <a:rPr lang="en-US" sz="2000" b="1" dirty="0"/>
              <a:t>Getting Started</a:t>
            </a:r>
          </a:p>
          <a:p>
            <a:pPr marL="800100" lvl="1" indent="-342900">
              <a:spcBef>
                <a:spcPts val="600"/>
              </a:spcBef>
              <a:buFont typeface="Arial" panose="020B0604020202020204" pitchFamily="34" charset="0"/>
              <a:buChar char="•"/>
            </a:pPr>
            <a:r>
              <a:rPr lang="en-US" sz="2000" dirty="0"/>
              <a:t>Understanding what you need to know about your direct care workforce</a:t>
            </a:r>
          </a:p>
          <a:p>
            <a:pPr marL="800100" lvl="1" indent="-342900">
              <a:spcBef>
                <a:spcPts val="600"/>
              </a:spcBef>
              <a:buFont typeface="Arial" panose="020B0604020202020204" pitchFamily="34" charset="0"/>
              <a:buChar char="•"/>
            </a:pPr>
            <a:r>
              <a:rPr lang="en-US" sz="2000" dirty="0"/>
              <a:t>Taking stock of the data you have today and leveraging it to inform investments in the HCBS direct care workforce</a:t>
            </a:r>
          </a:p>
        </p:txBody>
      </p:sp>
      <p:pic>
        <p:nvPicPr>
          <p:cNvPr id="6" name="Graphic 5">
            <a:extLst>
              <a:ext uri="{FF2B5EF4-FFF2-40B4-BE49-F238E27FC236}">
                <a16:creationId xmlns:a16="http://schemas.microsoft.com/office/drawing/2014/main" id="{C2EAB764-EE26-27E4-F781-8DA43A6F457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22801" y="3677253"/>
            <a:ext cx="727753" cy="727753"/>
          </a:xfrm>
          <a:prstGeom prst="rect">
            <a:avLst/>
          </a:prstGeom>
        </p:spPr>
      </p:pic>
      <p:sp>
        <p:nvSpPr>
          <p:cNvPr id="7" name="TextBox 6">
            <a:extLst>
              <a:ext uri="{FF2B5EF4-FFF2-40B4-BE49-F238E27FC236}">
                <a16:creationId xmlns:a16="http://schemas.microsoft.com/office/drawing/2014/main" id="{9EA4C436-17C8-66A4-44C8-7F3F10D5BF37}"/>
              </a:ext>
            </a:extLst>
          </p:cNvPr>
          <p:cNvSpPr txBox="1"/>
          <p:nvPr/>
        </p:nvSpPr>
        <p:spPr>
          <a:xfrm>
            <a:off x="1795024" y="3526926"/>
            <a:ext cx="9508435" cy="1862048"/>
          </a:xfrm>
          <a:prstGeom prst="rect">
            <a:avLst/>
          </a:prstGeom>
          <a:noFill/>
        </p:spPr>
        <p:txBody>
          <a:bodyPr wrap="square" rtlCol="0">
            <a:spAutoFit/>
          </a:bodyPr>
          <a:lstStyle/>
          <a:p>
            <a:r>
              <a:rPr lang="en-US" sz="2000" b="1" dirty="0">
                <a:solidFill>
                  <a:srgbClr val="005492"/>
                </a:solidFill>
                <a:latin typeface="Arial Black" panose="020B0A04020102020204" pitchFamily="34" charset="0"/>
              </a:rPr>
              <a:t>Session 2:  </a:t>
            </a:r>
            <a:r>
              <a:rPr lang="en-US" sz="2000" b="1" dirty="0"/>
              <a:t>Building Collaborative Cross-Systems Data Partnerships</a:t>
            </a:r>
          </a:p>
          <a:p>
            <a:pPr marL="342900" indent="-342900">
              <a:spcBef>
                <a:spcPts val="600"/>
              </a:spcBef>
              <a:buFont typeface="Arial" panose="020B0604020202020204" pitchFamily="34" charset="0"/>
              <a:buChar char="•"/>
            </a:pPr>
            <a:r>
              <a:rPr lang="en-US" sz="2000" dirty="0"/>
              <a:t>Identifying Data Gaps</a:t>
            </a:r>
          </a:p>
          <a:p>
            <a:pPr marL="342900" indent="-342900">
              <a:spcBef>
                <a:spcPts val="600"/>
              </a:spcBef>
              <a:buFont typeface="Arial" panose="020B0604020202020204" pitchFamily="34" charset="0"/>
              <a:buChar char="•"/>
            </a:pPr>
            <a:r>
              <a:rPr lang="en-US" sz="2000" dirty="0"/>
              <a:t>Conjoining various data across systems to inform workforce development strategies</a:t>
            </a:r>
          </a:p>
          <a:p>
            <a:pPr marL="342900" indent="-342900">
              <a:spcBef>
                <a:spcPts val="600"/>
              </a:spcBef>
              <a:buFont typeface="Arial" panose="020B0604020202020204" pitchFamily="34" charset="0"/>
              <a:buChar char="•"/>
            </a:pPr>
            <a:r>
              <a:rPr lang="en-US" sz="2000" dirty="0"/>
              <a:t>Establishing Expectations for System Partners </a:t>
            </a:r>
          </a:p>
        </p:txBody>
      </p:sp>
      <p:pic>
        <p:nvPicPr>
          <p:cNvPr id="8" name="Graphic 7">
            <a:extLst>
              <a:ext uri="{FF2B5EF4-FFF2-40B4-BE49-F238E27FC236}">
                <a16:creationId xmlns:a16="http://schemas.microsoft.com/office/drawing/2014/main" id="{56BA0142-458A-45CF-BAF9-8ADA5EA5FD9B}"/>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88465" y="5168510"/>
            <a:ext cx="727753" cy="727753"/>
          </a:xfrm>
          <a:prstGeom prst="rect">
            <a:avLst/>
          </a:prstGeom>
        </p:spPr>
      </p:pic>
      <p:sp>
        <p:nvSpPr>
          <p:cNvPr id="5" name="TextBox 4">
            <a:extLst>
              <a:ext uri="{FF2B5EF4-FFF2-40B4-BE49-F238E27FC236}">
                <a16:creationId xmlns:a16="http://schemas.microsoft.com/office/drawing/2014/main" id="{E67261BB-050E-8EA6-D516-279F9E7F0BCE}"/>
              </a:ext>
            </a:extLst>
          </p:cNvPr>
          <p:cNvSpPr txBox="1"/>
          <p:nvPr/>
        </p:nvSpPr>
        <p:spPr>
          <a:xfrm>
            <a:off x="1341782" y="5365261"/>
            <a:ext cx="9508435" cy="707886"/>
          </a:xfrm>
          <a:prstGeom prst="rect">
            <a:avLst/>
          </a:prstGeom>
          <a:noFill/>
        </p:spPr>
        <p:txBody>
          <a:bodyPr wrap="square" rtlCol="0">
            <a:spAutoFit/>
          </a:bodyPr>
          <a:lstStyle/>
          <a:p>
            <a:pPr lvl="1"/>
            <a:r>
              <a:rPr lang="en-US" sz="2000" b="1" dirty="0">
                <a:solidFill>
                  <a:srgbClr val="005492"/>
                </a:solidFill>
                <a:latin typeface="Arial Black" panose="020B0A04020102020204" pitchFamily="34" charset="0"/>
              </a:rPr>
              <a:t>Session 3:  </a:t>
            </a:r>
            <a:r>
              <a:rPr lang="en-US" sz="2000" b="1" dirty="0"/>
              <a:t>Using Data to Evaluate the Impact of our Investments in Workforce Development Over Time</a:t>
            </a:r>
          </a:p>
        </p:txBody>
      </p:sp>
    </p:spTree>
    <p:extLst>
      <p:ext uri="{BB962C8B-B14F-4D97-AF65-F5344CB8AC3E}">
        <p14:creationId xmlns:p14="http://schemas.microsoft.com/office/powerpoint/2010/main" val="17578687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B3276-5AC9-4AA7-827F-C0FE70A178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41483EB-0465-B2C3-CF93-6BBE06838779}"/>
              </a:ext>
            </a:extLst>
          </p:cNvPr>
          <p:cNvSpPr>
            <a:spLocks noGrp="1"/>
          </p:cNvSpPr>
          <p:nvPr>
            <p:ph type="title" idx="4294967295"/>
          </p:nvPr>
        </p:nvSpPr>
        <p:spPr>
          <a:xfrm>
            <a:off x="703385" y="219247"/>
            <a:ext cx="10436469" cy="914962"/>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3600" b="1" i="0" u="none" strike="noStrike" kern="1200" cap="none" spc="0" normalizeH="0" baseline="0" noProof="0" dirty="0">
                <a:ln>
                  <a:noFill/>
                </a:ln>
                <a:solidFill>
                  <a:srgbClr val="005492"/>
                </a:solidFill>
                <a:effectLst/>
                <a:uLnTx/>
                <a:uFillTx/>
                <a:latin typeface="+mn-lt"/>
                <a:ea typeface="Source Serif Pro" panose="02040603050405020204" pitchFamily="18" charset="0"/>
              </a:rPr>
              <a:t>2025 State Representation Across Workstreams</a:t>
            </a:r>
          </a:p>
        </p:txBody>
      </p:sp>
      <p:pic>
        <p:nvPicPr>
          <p:cNvPr id="9" name="Picture 8" descr="The 2025 version of the State Representation workstream shows a map of the United States and territories with states highlighted which are members of one of three workstreams. The following states California Nevada, Oregon, Washington, Kansas, Vermont, New Hampshire and Maine are members of Technical Assistance. The following states Texas, Florida, Wisconsin, South Dakota, Virginia, Ohio, Pennsylvania, and New York, are Advisory Committee members. The following states and territory Idaho, Colorado, Tennessee, Alabama, North Carolina, West Virginia, Puerto Rico, Hawaii, and Massachusetts are part of the Peer Learning Collaborating workstream&#10;">
            <a:extLst>
              <a:ext uri="{FF2B5EF4-FFF2-40B4-BE49-F238E27FC236}">
                <a16:creationId xmlns:a16="http://schemas.microsoft.com/office/drawing/2014/main" id="{CB9A40B1-53BF-85E8-EC39-C133302014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97753" y="943036"/>
            <a:ext cx="8196494" cy="5723791"/>
          </a:xfrm>
          <a:prstGeom prst="rect">
            <a:avLst/>
          </a:prstGeom>
        </p:spPr>
      </p:pic>
    </p:spTree>
    <p:extLst>
      <p:ext uri="{BB962C8B-B14F-4D97-AF65-F5344CB8AC3E}">
        <p14:creationId xmlns:p14="http://schemas.microsoft.com/office/powerpoint/2010/main" val="1805175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4">
            <a:extLst>
              <a:ext uri="{FF2B5EF4-FFF2-40B4-BE49-F238E27FC236}">
                <a16:creationId xmlns:a16="http://schemas.microsoft.com/office/drawing/2014/main" id="{FA84C452-B9AA-66C5-067B-C05B5CEF93EB}"/>
              </a:ext>
            </a:extLst>
          </p:cNvPr>
          <p:cNvSpPr>
            <a:spLocks noGrp="1"/>
          </p:cNvSpPr>
          <p:nvPr>
            <p:ph type="title" idx="4294967295"/>
          </p:nvPr>
        </p:nvSpPr>
        <p:spPr>
          <a:xfrm>
            <a:off x="725213" y="681038"/>
            <a:ext cx="3751537" cy="92830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Arial"/>
                <a:ea typeface="Source Serif Pro"/>
              </a:rPr>
              <a:t>Agenda</a:t>
            </a:r>
          </a:p>
        </p:txBody>
      </p:sp>
      <p:sp>
        <p:nvSpPr>
          <p:cNvPr id="3" name="Text Placeholder 2">
            <a:extLst>
              <a:ext uri="{FF2B5EF4-FFF2-40B4-BE49-F238E27FC236}">
                <a16:creationId xmlns:a16="http://schemas.microsoft.com/office/drawing/2014/main" id="{AD9D2F6F-939B-2DC5-D5ED-CDF0BB984C7A}"/>
              </a:ext>
            </a:extLst>
          </p:cNvPr>
          <p:cNvSpPr>
            <a:spLocks noGrp="1"/>
          </p:cNvSpPr>
          <p:nvPr>
            <p:ph type="body" idx="1"/>
          </p:nvPr>
        </p:nvSpPr>
        <p:spPr/>
        <p:txBody>
          <a:bodyPr/>
          <a:lstStyle/>
          <a:p>
            <a:r>
              <a:rPr lang="en-US" dirty="0"/>
              <a:t>Moderated by Nicole Howell, Director, DCW Strategies Center</a:t>
            </a:r>
          </a:p>
        </p:txBody>
      </p:sp>
      <p:sp>
        <p:nvSpPr>
          <p:cNvPr id="2" name="TextBox 1">
            <a:extLst>
              <a:ext uri="{FF2B5EF4-FFF2-40B4-BE49-F238E27FC236}">
                <a16:creationId xmlns:a16="http://schemas.microsoft.com/office/drawing/2014/main" id="{9C2D1EA9-F16E-BC7D-8A69-13A589F01A97}"/>
              </a:ext>
            </a:extLst>
          </p:cNvPr>
          <p:cNvSpPr txBox="1"/>
          <p:nvPr/>
        </p:nvSpPr>
        <p:spPr>
          <a:xfrm>
            <a:off x="4056332" y="271582"/>
            <a:ext cx="8073483" cy="6586418"/>
          </a:xfrm>
          <a:prstGeom prst="rect">
            <a:avLst/>
          </a:prstGeom>
          <a:noFill/>
        </p:spPr>
        <p:txBody>
          <a:bodyPr wrap="square" rtlCol="0">
            <a:spAutoFit/>
          </a:bodyPr>
          <a:lstStyle/>
          <a:p>
            <a:pPr marL="342900" indent="-342900">
              <a:spcBef>
                <a:spcPts val="1200"/>
              </a:spcBef>
              <a:spcAft>
                <a:spcPts val="1200"/>
              </a:spcAft>
              <a:buFont typeface="+mj-lt"/>
              <a:buAutoNum type="arabicPeriod"/>
            </a:pPr>
            <a:r>
              <a:rPr lang="en-US" b="1" dirty="0">
                <a:solidFill>
                  <a:schemeClr val="bg1"/>
                </a:solidFill>
              </a:rPr>
              <a:t>The Critical Importance of Data in Informing Direct Care Workforce Development Strategy  --  </a:t>
            </a:r>
            <a:r>
              <a:rPr lang="en-US" dirty="0">
                <a:solidFill>
                  <a:schemeClr val="bg1"/>
                </a:solidFill>
              </a:rPr>
              <a:t>Dr. Julie Berdshasky, University of Minnesota-Institute for Community Inclusion</a:t>
            </a:r>
          </a:p>
          <a:p>
            <a:pPr marL="342900" indent="-342900">
              <a:spcBef>
                <a:spcPts val="1200"/>
              </a:spcBef>
              <a:spcAft>
                <a:spcPts val="1200"/>
              </a:spcAft>
              <a:buFont typeface="+mj-lt"/>
              <a:buAutoNum type="arabicPeriod"/>
            </a:pPr>
            <a:r>
              <a:rPr lang="en-US" b="1" dirty="0">
                <a:solidFill>
                  <a:schemeClr val="bg1"/>
                </a:solidFill>
              </a:rPr>
              <a:t>Using Data to Monitor and Evaluate Investments in the Direct Care Workforce – </a:t>
            </a:r>
            <a:r>
              <a:rPr lang="en-US" dirty="0">
                <a:solidFill>
                  <a:schemeClr val="bg1"/>
                </a:solidFill>
              </a:rPr>
              <a:t>Dr. Kezia Scales, Vice President of Research and Evaluation, PHI</a:t>
            </a:r>
          </a:p>
          <a:p>
            <a:pPr marL="342900" indent="-342900">
              <a:spcBef>
                <a:spcPts val="1200"/>
              </a:spcBef>
              <a:spcAft>
                <a:spcPts val="1200"/>
              </a:spcAft>
              <a:buFont typeface="+mj-lt"/>
              <a:buAutoNum type="arabicPeriod"/>
            </a:pPr>
            <a:r>
              <a:rPr lang="en-US" b="1" dirty="0">
                <a:solidFill>
                  <a:schemeClr val="bg1"/>
                </a:solidFill>
              </a:rPr>
              <a:t>Strengthening the Direct Care Workforce:  </a:t>
            </a:r>
            <a:r>
              <a:rPr lang="en-US" b="1" i="1" dirty="0">
                <a:solidFill>
                  <a:schemeClr val="bg1"/>
                </a:solidFill>
              </a:rPr>
              <a:t>A Framework for Leveraging the Role of MLTSS MCOs to Address the Workforce Crisis </a:t>
            </a:r>
            <a:r>
              <a:rPr lang="en-US" b="1" dirty="0">
                <a:solidFill>
                  <a:schemeClr val="bg1"/>
                </a:solidFill>
              </a:rPr>
              <a:t>– </a:t>
            </a:r>
            <a:r>
              <a:rPr lang="en-US" dirty="0">
                <a:solidFill>
                  <a:schemeClr val="bg1"/>
                </a:solidFill>
              </a:rPr>
              <a:t>Mary Kaschak, Executive Director, MLTSS Health Plan Association</a:t>
            </a:r>
          </a:p>
          <a:p>
            <a:pPr marL="342900" indent="-342900">
              <a:spcBef>
                <a:spcPts val="1200"/>
              </a:spcBef>
              <a:spcAft>
                <a:spcPts val="1200"/>
              </a:spcAft>
              <a:buFont typeface="+mj-lt"/>
              <a:buAutoNum type="arabicPeriod"/>
            </a:pPr>
            <a:r>
              <a:rPr lang="en-US" b="1" dirty="0">
                <a:solidFill>
                  <a:schemeClr val="bg1"/>
                </a:solidFill>
              </a:rPr>
              <a:t>Advancing the Direct Care Workforce:  </a:t>
            </a:r>
            <a:r>
              <a:rPr lang="en-US" b="1" i="1" dirty="0">
                <a:solidFill>
                  <a:schemeClr val="bg1"/>
                </a:solidFill>
              </a:rPr>
              <a:t>Experiences of the Community Provider Network of Rhode Island </a:t>
            </a:r>
            <a:r>
              <a:rPr lang="en-US" b="1" dirty="0">
                <a:solidFill>
                  <a:schemeClr val="bg1"/>
                </a:solidFill>
              </a:rPr>
              <a:t>–</a:t>
            </a:r>
            <a:r>
              <a:rPr lang="en-US" dirty="0">
                <a:solidFill>
                  <a:schemeClr val="bg1"/>
                </a:solidFill>
              </a:rPr>
              <a:t>Tina Spears, Executive Director, Community Provider Network of Rhode Island</a:t>
            </a:r>
          </a:p>
          <a:p>
            <a:pPr marL="342900" indent="-342900" fontAlgn="ctr">
              <a:spcBef>
                <a:spcPts val="1200"/>
              </a:spcBef>
              <a:spcAft>
                <a:spcPts val="1200"/>
              </a:spcAft>
              <a:buFont typeface="+mj-lt"/>
              <a:buAutoNum type="arabicPeriod"/>
            </a:pPr>
            <a:r>
              <a:rPr lang="en-US" b="1" dirty="0">
                <a:solidFill>
                  <a:schemeClr val="bg1"/>
                </a:solidFill>
              </a:rPr>
              <a:t>Efforts to Leverage Data Across Systems to Inform DCW Systems Change Efforts:  </a:t>
            </a:r>
            <a:r>
              <a:rPr lang="en-US" b="1" i="1" dirty="0">
                <a:solidFill>
                  <a:schemeClr val="bg1"/>
                </a:solidFill>
              </a:rPr>
              <a:t>State Perspectives from New Jersey &amp; Tennessee </a:t>
            </a:r>
            <a:r>
              <a:rPr lang="en-US" b="1" dirty="0">
                <a:solidFill>
                  <a:schemeClr val="bg1"/>
                </a:solidFill>
              </a:rPr>
              <a:t>– </a:t>
            </a:r>
            <a:r>
              <a:rPr lang="en-US" dirty="0">
                <a:solidFill>
                  <a:schemeClr val="bg1"/>
                </a:solidFill>
              </a:rPr>
              <a:t>Jack Teters, Aging &amp; Disability Services Policy Adviser, NJ Department of Human Services; Jordan Allen, Assistant Commissioner and Alex Gaughan, Director of Program Alignment, TN Department of Intellectual and Developmental Disabilities</a:t>
            </a:r>
          </a:p>
        </p:txBody>
      </p:sp>
    </p:spTree>
    <p:extLst>
      <p:ext uri="{BB962C8B-B14F-4D97-AF65-F5344CB8AC3E}">
        <p14:creationId xmlns:p14="http://schemas.microsoft.com/office/powerpoint/2010/main" val="1925886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extLst>
              <a:ext uri="{28A0092B-C50C-407E-A947-70E740481C1C}">
                <a14:useLocalDpi xmlns:a14="http://schemas.microsoft.com/office/drawing/2010/main"/>
              </a:ext>
            </a:extLst>
          </a:blip>
          <a:tile tx="0" ty="0" sx="100000" sy="100000" flip="none" algn="tl"/>
        </a:blipFill>
        <a:effectLst/>
      </p:bgPr>
    </p:bg>
    <p:spTree>
      <p:nvGrpSpPr>
        <p:cNvPr id="1" name="">
          <a:extLst>
            <a:ext uri="{FF2B5EF4-FFF2-40B4-BE49-F238E27FC236}">
              <a16:creationId xmlns:a16="http://schemas.microsoft.com/office/drawing/2014/main" id="{6434F117-5E30-B296-420C-A3DF458DF5D2}"/>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85F4E22D-A7CA-715F-AB68-327293980A67}"/>
              </a:ext>
            </a:extLst>
          </p:cNvPr>
          <p:cNvSpPr>
            <a:spLocks noGrp="1"/>
          </p:cNvSpPr>
          <p:nvPr>
            <p:ph type="title" idx="4294967295"/>
          </p:nvPr>
        </p:nvSpPr>
        <p:spPr>
          <a:xfrm>
            <a:off x="686665" y="506162"/>
            <a:ext cx="10818669" cy="151606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Arial"/>
                <a:ea typeface="Source Serif Pro"/>
              </a:rPr>
              <a:t>The Critical Importance of Data in Informing Direct Care Workforce Development Strategy</a:t>
            </a:r>
          </a:p>
        </p:txBody>
      </p:sp>
      <p:sp>
        <p:nvSpPr>
          <p:cNvPr id="2" name="TextBox 1">
            <a:extLst>
              <a:ext uri="{FF2B5EF4-FFF2-40B4-BE49-F238E27FC236}">
                <a16:creationId xmlns:a16="http://schemas.microsoft.com/office/drawing/2014/main" id="{A3ADE98A-2CB3-4F75-85E3-35254CE7DD61}"/>
              </a:ext>
            </a:extLst>
          </p:cNvPr>
          <p:cNvSpPr txBox="1"/>
          <p:nvPr/>
        </p:nvSpPr>
        <p:spPr>
          <a:xfrm>
            <a:off x="971023" y="3409950"/>
            <a:ext cx="7419110" cy="1881990"/>
          </a:xfrm>
          <a:prstGeom prst="rect">
            <a:avLst/>
          </a:prstGeom>
          <a:noFill/>
        </p:spPr>
        <p:txBody>
          <a:bodyPr wrap="square" rtlCol="0">
            <a:spAutoFit/>
          </a:bodyPr>
          <a:lstStyle/>
          <a:p>
            <a:pPr algn="ctr">
              <a:lnSpc>
                <a:spcPct val="150000"/>
              </a:lnSpc>
            </a:pPr>
            <a:r>
              <a:rPr lang="en-US" sz="2000" b="1" dirty="0">
                <a:solidFill>
                  <a:schemeClr val="bg1"/>
                </a:solidFill>
                <a:latin typeface="+mj-lt"/>
                <a:ea typeface="Calibri"/>
                <a:cs typeface="Calibri"/>
              </a:rPr>
              <a:t>Dr. Julie Berdshasky</a:t>
            </a:r>
          </a:p>
          <a:p>
            <a:pPr algn="ctr">
              <a:lnSpc>
                <a:spcPct val="150000"/>
              </a:lnSpc>
            </a:pPr>
            <a:r>
              <a:rPr lang="en-US" sz="2000" dirty="0">
                <a:solidFill>
                  <a:schemeClr val="bg1"/>
                </a:solidFill>
                <a:latin typeface="+mj-lt"/>
                <a:ea typeface="Calibri"/>
                <a:cs typeface="Calibri"/>
              </a:rPr>
              <a:t>Director, Community Living and Employment</a:t>
            </a:r>
          </a:p>
          <a:p>
            <a:pPr algn="ctr">
              <a:lnSpc>
                <a:spcPct val="150000"/>
              </a:lnSpc>
            </a:pPr>
            <a:r>
              <a:rPr lang="en-US" sz="2000" i="1" u="sng" dirty="0">
                <a:solidFill>
                  <a:schemeClr val="tx2">
                    <a:lumMod val="20000"/>
                    <a:lumOff val="80000"/>
                  </a:schemeClr>
                </a:solidFill>
                <a:latin typeface="+mj-lt"/>
                <a:ea typeface="Calibri"/>
                <a:cs typeface="Calibri"/>
                <a:hlinkClick r:id="rId4">
                  <a:extLst>
                    <a:ext uri="{A12FA001-AC4F-418D-AE19-62706E023703}">
                      <ahyp:hlinkClr xmlns:ahyp="http://schemas.microsoft.com/office/drawing/2018/hyperlinkcolor" val="tx"/>
                    </a:ext>
                  </a:extLst>
                </a:hlinkClick>
              </a:rPr>
              <a:t>Research and Training Center on Community Living (RTC-CL)</a:t>
            </a:r>
            <a:endParaRPr lang="en-US" sz="2000" i="1" dirty="0">
              <a:solidFill>
                <a:schemeClr val="tx2">
                  <a:lumMod val="20000"/>
                  <a:lumOff val="80000"/>
                </a:schemeClr>
              </a:solidFill>
              <a:latin typeface="+mj-lt"/>
              <a:ea typeface="Calibri"/>
              <a:cs typeface="Calibri"/>
            </a:endParaRPr>
          </a:p>
          <a:p>
            <a:pPr algn="ctr">
              <a:lnSpc>
                <a:spcPct val="150000"/>
              </a:lnSpc>
            </a:pPr>
            <a:r>
              <a:rPr lang="en-US" sz="2000" dirty="0">
                <a:solidFill>
                  <a:schemeClr val="bg1"/>
                </a:solidFill>
                <a:latin typeface="+mj-lt"/>
                <a:ea typeface="Calibri"/>
                <a:cs typeface="Calibri"/>
              </a:rPr>
              <a:t>Institute on Community Integration, University of Minnesota</a:t>
            </a:r>
          </a:p>
        </p:txBody>
      </p:sp>
      <p:pic>
        <p:nvPicPr>
          <p:cNvPr id="4" name="Picture 3" descr="headshot of Doctor Julie Berdshasky">
            <a:extLst>
              <a:ext uri="{FF2B5EF4-FFF2-40B4-BE49-F238E27FC236}">
                <a16:creationId xmlns:a16="http://schemas.microsoft.com/office/drawing/2014/main" id="{AC988F1D-1C62-0CFB-2378-8F91C92EEC1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580633" y="2298959"/>
            <a:ext cx="2772380" cy="3495162"/>
          </a:xfrm>
          <a:prstGeom prst="flowChartConnector">
            <a:avLst/>
          </a:prstGeom>
        </p:spPr>
      </p:pic>
    </p:spTree>
    <p:extLst>
      <p:ext uri="{BB962C8B-B14F-4D97-AF65-F5344CB8AC3E}">
        <p14:creationId xmlns:p14="http://schemas.microsoft.com/office/powerpoint/2010/main" val="537896083"/>
      </p:ext>
    </p:extLst>
  </p:cSld>
  <p:clrMapOvr>
    <a:masterClrMapping/>
  </p:clrMapOvr>
</p:sld>
</file>

<file path=ppt/theme/theme1.xml><?xml version="1.0" encoding="utf-8"?>
<a:theme xmlns:a="http://schemas.openxmlformats.org/drawingml/2006/main" name="Office Theme">
  <a:themeElements>
    <a:clrScheme name="NCOA hyperlink colors">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8A8F"/>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5">
      <a:dk1>
        <a:srgbClr val="2B2B2B"/>
      </a:dk1>
      <a:lt1>
        <a:srgbClr val="FAFAFA"/>
      </a:lt1>
      <a:dk2>
        <a:srgbClr val="0A495D"/>
      </a:dk2>
      <a:lt2>
        <a:srgbClr val="DADADA"/>
      </a:lt2>
      <a:accent1>
        <a:srgbClr val="0DD782"/>
      </a:accent1>
      <a:accent2>
        <a:srgbClr val="F76366"/>
      </a:accent2>
      <a:accent3>
        <a:srgbClr val="A5A5A5"/>
      </a:accent3>
      <a:accent4>
        <a:srgbClr val="FEECEC"/>
      </a:accent4>
      <a:accent5>
        <a:srgbClr val="DAE4E6"/>
      </a:accent5>
      <a:accent6>
        <a:srgbClr val="BBE8CC"/>
      </a:accent6>
      <a:hlink>
        <a:srgbClr val="3C777B"/>
      </a:hlink>
      <a:folHlink>
        <a:srgbClr val="0A495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3_Office Theme">
  <a:themeElements>
    <a:clrScheme name="NJ Human Services">
      <a:dk1>
        <a:srgbClr val="25326E"/>
      </a:dk1>
      <a:lt1>
        <a:srgbClr val="FFFFFF"/>
      </a:lt1>
      <a:dk2>
        <a:srgbClr val="FFFFFF"/>
      </a:dk2>
      <a:lt2>
        <a:srgbClr val="25326E"/>
      </a:lt2>
      <a:accent1>
        <a:srgbClr val="005BA5"/>
      </a:accent1>
      <a:accent2>
        <a:srgbClr val="23C2EC"/>
      </a:accent2>
      <a:accent3>
        <a:srgbClr val="F05F7A"/>
      </a:accent3>
      <a:accent4>
        <a:srgbClr val="F1BF63"/>
      </a:accent4>
      <a:accent5>
        <a:srgbClr val="E7E6E6"/>
      </a:accent5>
      <a:accent6>
        <a:srgbClr val="757070"/>
      </a:accent6>
      <a:hlink>
        <a:srgbClr val="005BA5"/>
      </a:hlink>
      <a:folHlink>
        <a:srgbClr val="23C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arina">
  <a:themeElements>
    <a:clrScheme name="Marina">
      <a:dk1>
        <a:srgbClr val="FFFFFF"/>
      </a:dk1>
      <a:lt1>
        <a:srgbClr val="243268"/>
      </a:lt1>
      <a:dk2>
        <a:srgbClr val="75CC20"/>
      </a:dk2>
      <a:lt2>
        <a:srgbClr val="CFD8DC"/>
      </a:lt2>
      <a:accent1>
        <a:srgbClr val="75CC20"/>
      </a:accent1>
      <a:accent2>
        <a:srgbClr val="75CC20"/>
      </a:accent2>
      <a:accent3>
        <a:srgbClr val="75CC20"/>
      </a:accent3>
      <a:accent4>
        <a:srgbClr val="75CC20"/>
      </a:accent4>
      <a:accent5>
        <a:srgbClr val="75CC20"/>
      </a:accent5>
      <a:accent6>
        <a:srgbClr val="75CC20"/>
      </a:accent6>
      <a:hlink>
        <a:srgbClr val="FFFFFF"/>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BEB0A99C84284483BCB0BF04CF0122" ma:contentTypeVersion="16" ma:contentTypeDescription="Create a new document." ma:contentTypeScope="" ma:versionID="73a2d8208cac4b2d4de3a3041497e940">
  <xsd:schema xmlns:xsd="http://www.w3.org/2001/XMLSchema" xmlns:xs="http://www.w3.org/2001/XMLSchema" xmlns:p="http://schemas.microsoft.com/office/2006/metadata/properties" xmlns:ns2="f9e65a70-a359-4a1b-a119-a009cdafbe44" xmlns:ns3="7516ae85-f5f3-484a-9112-32cce6f22b4b" targetNamespace="http://schemas.microsoft.com/office/2006/metadata/properties" ma:root="true" ma:fieldsID="caced8a85b581b4e91a9042caf54f4b2" ns2:_="" ns3:_="">
    <xsd:import namespace="f9e65a70-a359-4a1b-a119-a009cdafbe44"/>
    <xsd:import namespace="7516ae85-f5f3-484a-9112-32cce6f22b4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Document_x0023_"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e65a70-a359-4a1b-a119-a009cdafbe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Document_x0023_" ma:index="14" nillable="true" ma:displayName="Doc #" ma:format="Dropdown" ma:internalName="Document_x0023_" ma:percentage="FALSE">
      <xsd:simpleType>
        <xsd:restriction base="dms:Number"/>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earchProperties" ma:index="16" nillable="true" ma:displayName="MediaServiceSearchProperties" ma:hidden="true" ma:internalName="MediaServiceSearchProperties"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a275787-e750-42b5-a3c2-1b9e87a5e2bb" ma:termSetId="09814cd3-568e-fe90-9814-8d621ff8fb84" ma:anchorId="fba54fb3-c3e1-fe81-a776-ca4b69148c4d" ma:open="true" ma:isKeyword="false">
      <xsd:complexType>
        <xsd:sequence>
          <xsd:element ref="pc:Terms" minOccurs="0" maxOccurs="1"/>
        </xsd:sequence>
      </xsd:complex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16ae85-f5f3-484a-9112-32cce6f22b4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f63c0257-8fd0-44de-877b-ce44bfd34fee}" ma:internalName="TaxCatchAll" ma:showField="CatchAllData" ma:web="7516ae85-f5f3-484a-9112-32cce6f22b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e65a70-a359-4a1b-a119-a009cdafbe44">
      <Terms xmlns="http://schemas.microsoft.com/office/infopath/2007/PartnerControls"/>
    </lcf76f155ced4ddcb4097134ff3c332f>
    <TaxCatchAll xmlns="7516ae85-f5f3-484a-9112-32cce6f22b4b" xsi:nil="true"/>
    <Document_x0023_ xmlns="f9e65a70-a359-4a1b-a119-a009cdafbe4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E3FD74-3BB9-4470-8F96-4AA39C677D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e65a70-a359-4a1b-a119-a009cdafbe44"/>
    <ds:schemaRef ds:uri="7516ae85-f5f3-484a-9112-32cce6f22b4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68FE4C7-50A8-4121-8E27-D02C5E151536}">
  <ds:schemaRefs>
    <ds:schemaRef ds:uri="http://schemas.microsoft.com/office/2006/metadata/properties"/>
    <ds:schemaRef ds:uri="f9e65a70-a359-4a1b-a119-a009cdafbe44"/>
    <ds:schemaRef ds:uri="http://purl.org/dc/dcmitype/"/>
    <ds:schemaRef ds:uri="http://schemas.microsoft.com/office/infopath/2007/PartnerControls"/>
    <ds:schemaRef ds:uri="http://schemas.microsoft.com/office/2006/documentManagement/types"/>
    <ds:schemaRef ds:uri="http://purl.org/dc/elements/1.1/"/>
    <ds:schemaRef ds:uri="http://schemas.openxmlformats.org/package/2006/metadata/core-properties"/>
    <ds:schemaRef ds:uri="7516ae85-f5f3-484a-9112-32cce6f22b4b"/>
    <ds:schemaRef ds:uri="http://www.w3.org/XML/1998/namespace"/>
    <ds:schemaRef ds:uri="http://purl.org/dc/terms/"/>
  </ds:schemaRefs>
</ds:datastoreItem>
</file>

<file path=customXml/itemProps3.xml><?xml version="1.0" encoding="utf-8"?>
<ds:datastoreItem xmlns:ds="http://schemas.openxmlformats.org/officeDocument/2006/customXml" ds:itemID="{D85482E1-3D2E-48AF-A621-10632FAFD977}">
  <ds:schemaRefs>
    <ds:schemaRef ds:uri="http://schemas.microsoft.com/sharepoint/v3/contenttype/forms"/>
  </ds:schemaRefs>
</ds:datastoreItem>
</file>

<file path=docMetadata/LabelInfo.xml><?xml version="1.0" encoding="utf-8"?>
<clbl:labelList xmlns:clbl="http://schemas.microsoft.com/office/2020/mipLabelMetadata">
  <clbl:label id="{d58addea-5053-4a80-8499-ba4d944910df}" enabled="0" method="" siteId="{d58addea-5053-4a80-8499-ba4d944910df}" removed="1"/>
</clbl:labelList>
</file>

<file path=docProps/app.xml><?xml version="1.0" encoding="utf-8"?>
<Properties xmlns="http://schemas.openxmlformats.org/officeDocument/2006/extended-properties" xmlns:vt="http://schemas.openxmlformats.org/officeDocument/2006/docPropsVTypes">
  <Template/>
  <TotalTime>7730</TotalTime>
  <Words>7419</Words>
  <Application>Microsoft Office PowerPoint</Application>
  <PresentationFormat>Widescreen</PresentationFormat>
  <Paragraphs>637</Paragraphs>
  <Slides>68</Slides>
  <Notes>62</Notes>
  <HiddenSlides>0</HiddenSlides>
  <MMClips>0</MMClips>
  <ScaleCrop>false</ScaleCrop>
  <HeadingPairs>
    <vt:vector size="6" baseType="variant">
      <vt:variant>
        <vt:lpstr>Fonts Used</vt:lpstr>
      </vt:variant>
      <vt:variant>
        <vt:i4>16</vt:i4>
      </vt:variant>
      <vt:variant>
        <vt:lpstr>Theme</vt:lpstr>
      </vt:variant>
      <vt:variant>
        <vt:i4>6</vt:i4>
      </vt:variant>
      <vt:variant>
        <vt:lpstr>Slide Titles</vt:lpstr>
      </vt:variant>
      <vt:variant>
        <vt:i4>68</vt:i4>
      </vt:variant>
    </vt:vector>
  </HeadingPairs>
  <TitlesOfParts>
    <vt:vector size="90" baseType="lpstr">
      <vt:lpstr>Courier New</vt:lpstr>
      <vt:lpstr>Helvetica</vt:lpstr>
      <vt:lpstr>Aptos Black</vt:lpstr>
      <vt:lpstr>Roboto Slab</vt:lpstr>
      <vt:lpstr>Calibri Light</vt:lpstr>
      <vt:lpstr>Open Sans</vt:lpstr>
      <vt:lpstr>Aptos Display</vt:lpstr>
      <vt:lpstr>Georgia</vt:lpstr>
      <vt:lpstr>Aptos</vt:lpstr>
      <vt:lpstr>Wingdings</vt:lpstr>
      <vt:lpstr>Source Serif Pro</vt:lpstr>
      <vt:lpstr>Arial</vt:lpstr>
      <vt:lpstr>Roboto</vt:lpstr>
      <vt:lpstr>Arial Black</vt:lpstr>
      <vt:lpstr>Calibri</vt:lpstr>
      <vt:lpstr>Open Sans Extrabold</vt:lpstr>
      <vt:lpstr>Office Theme</vt:lpstr>
      <vt:lpstr>1_Office Theme</vt:lpstr>
      <vt:lpstr>2_Office Theme</vt:lpstr>
      <vt:lpstr>3_Office Theme</vt:lpstr>
      <vt:lpstr>Marina</vt:lpstr>
      <vt:lpstr>4_Office Theme</vt:lpstr>
      <vt:lpstr>From Numbers to Action: Using Data to Strengthen the HCBS Direct Care Workforce</vt:lpstr>
      <vt:lpstr>Welcome &amp; Overview</vt:lpstr>
      <vt:lpstr>Building national capacity to support community living</vt:lpstr>
      <vt:lpstr>Direct Care Workforce Strategies Center – Overview</vt:lpstr>
      <vt:lpstr>Strategies Center Partners</vt:lpstr>
      <vt:lpstr>2024 State Representation Across Workstreams </vt:lpstr>
      <vt:lpstr>2025 State Representation Across Workstreams</vt:lpstr>
      <vt:lpstr>Agenda</vt:lpstr>
      <vt:lpstr>The Critical Importance of Data in Informing Direct Care Workforce Development Strategy</vt:lpstr>
      <vt:lpstr>Importance of Workforce Data</vt:lpstr>
      <vt:lpstr>Basic Principles</vt:lpstr>
      <vt:lpstr>Identify Key Questions</vt:lpstr>
      <vt:lpstr>Align Existing Data Systems</vt:lpstr>
      <vt:lpstr>Use Available Data as Effectively as Possible</vt:lpstr>
      <vt:lpstr>Identify Gaps and Strategies for Collecting Data in the Future</vt:lpstr>
      <vt:lpstr>Using Data to Monitor and Evaluate Investments in the Direct Care Workforce</vt:lpstr>
      <vt:lpstr>Case Example: Wages  Compare across states, occupations/industry, and over time</vt:lpstr>
      <vt:lpstr>Case Example: Wages  Compare against median wages in competitive sectors</vt:lpstr>
      <vt:lpstr>Case Example: Wages  Triangulate data points to tell a bigger story </vt:lpstr>
      <vt:lpstr>Case Example: Wages  What else do we need to know?</vt:lpstr>
      <vt:lpstr>Systemic Challenges to Direct Care Workforce Data Collection, Monitoring, and Evaluation</vt:lpstr>
      <vt:lpstr>Direct Care Workforce Data Challenges are  Shared Across States</vt:lpstr>
      <vt:lpstr>Evaluation Opportunities and Challenges: American Rescue Plan Act HCBS Initiatives </vt:lpstr>
      <vt:lpstr>Breaking it Down: Proposed Minimum Data Set</vt:lpstr>
      <vt:lpstr>What Questions Would These Data Help Answer?</vt:lpstr>
      <vt:lpstr>Opportunities to Build Direct Care Workforce Data Collection, Monitoring, and Evaluation</vt:lpstr>
      <vt:lpstr>Opportunities to Build Direct Care Workforce Data Collection, Monitoring, and Evaluation </vt:lpstr>
      <vt:lpstr>Opportunities to Build Direct Care Workforce Data Collection, Monitoring, and Evaluation  </vt:lpstr>
      <vt:lpstr>Additional Considerations re: Data Collection, Monitoring, and Evaluation</vt:lpstr>
      <vt:lpstr>Data-Driven Direct Care Workforce Resources</vt:lpstr>
      <vt:lpstr>HCBS Forward Report with Recommendations</vt:lpstr>
      <vt:lpstr>Strengthening the Direct Care Workforce:  A Framework for Leveraging the Role of MLTSS MCOs to Address the Workforce Crisis</vt:lpstr>
      <vt:lpstr> Strengthening the   Direct Care   Workforce: </vt:lpstr>
      <vt:lpstr>About the MLTSS Association</vt:lpstr>
      <vt:lpstr>About MLTSS</vt:lpstr>
      <vt:lpstr>Key Principles</vt:lpstr>
      <vt:lpstr>Framework for the MCO Role in Supporting the DCW</vt:lpstr>
      <vt:lpstr>Data Collection, Monitoring, and Evaluation</vt:lpstr>
      <vt:lpstr>Data Collection, Monitoring, and Evaluation (2 of 3)</vt:lpstr>
      <vt:lpstr>Data Collection, Monitoring, and Evaluation (3 of 3)</vt:lpstr>
      <vt:lpstr>Thank you! Questions?</vt:lpstr>
      <vt:lpstr>Advancing the Direct Care Workforce as a Key Component of HCBS Systems Change:  Providers’ Perspective </vt:lpstr>
      <vt:lpstr>Advancing the Direct Care Workforce</vt:lpstr>
      <vt:lpstr>What we Implemented</vt:lpstr>
      <vt:lpstr>Perspectives of State Leaders</vt:lpstr>
      <vt:lpstr>New Jersey Department of Human Services – Direct Care Workforce Strategic Planning</vt:lpstr>
      <vt:lpstr>New Jersey Department of Human Services</vt:lpstr>
      <vt:lpstr>Key Themes</vt:lpstr>
      <vt:lpstr>Public Data and the Direct Care Workforce (DCW) Strategic Plan</vt:lpstr>
      <vt:lpstr>Filling Data Gaps in New Jersey</vt:lpstr>
      <vt:lpstr>Departments and Divisions</vt:lpstr>
      <vt:lpstr>Centralizing Direct Care Data Analysis</vt:lpstr>
      <vt:lpstr>DCW Strategic Plan Data Recommendations</vt:lpstr>
      <vt:lpstr>ARCHITECTS of  INNOVATION</vt:lpstr>
      <vt:lpstr>DRIVING A PEOPLE-CENTERED WORKFORCE FUTURE</vt:lpstr>
      <vt:lpstr>INNOVATION FOCUS: Enabling Technology</vt:lpstr>
      <vt:lpstr>INNOVATION FOCUS: FLEX MODEL</vt:lpstr>
      <vt:lpstr>INNOVATION FOCUS: MAPs</vt:lpstr>
      <vt:lpstr>A WINNING INVESTMENT: ENABLING TECHNOLOGY</vt:lpstr>
      <vt:lpstr>A WINNING INVESTMENT: FLEX MODEL</vt:lpstr>
      <vt:lpstr>A WINNING INVESTMENT: MAPs</vt:lpstr>
      <vt:lpstr>A WINNING INVESTMENT: ORGANIZATIONAL TRANSFORMATION</vt:lpstr>
      <vt:lpstr>A WINNING INVESTMENT: ORGANIZATIONAL TRANSFORMATION – PROVIDER EXPERIENCE</vt:lpstr>
      <vt:lpstr>REINVEST IN SUCCESS: VALUE BASED PAYMENT REFORM</vt:lpstr>
      <vt:lpstr>Interactive Discussion</vt:lpstr>
      <vt:lpstr>Presenter Contact Information:</vt:lpstr>
      <vt:lpstr>Final Reminders</vt:lpstr>
      <vt:lpstr>Looking Ahead: Delve Deeper into the Topic of Data Collection &amp; Analysis to Improve HCBS Direct Care Workforce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Numbers to Action: Using Data to Strengthen the HCBS Direct Care Workforce</dc:title>
  <dc:subject>From Numbers to Action: Using Data to Strengthen the HCBS Direct Care Workforce</dc:subject>
  <dc:creator>Direct Care Workforce Strategies Center</dc:creator>
  <cp:keywords>From Numbers to Action: Using Data to Strengthen the HCBS Direct Care Workforce; Direct Care Workforce Strategies Center</cp:keywords>
  <dc:description/>
  <cp:lastModifiedBy>Kim, Catherine (ACL) (CTR)</cp:lastModifiedBy>
  <cp:revision>37</cp:revision>
  <dcterms:created xsi:type="dcterms:W3CDTF">2020-11-13T04:28:18Z</dcterms:created>
  <dcterms:modified xsi:type="dcterms:W3CDTF">2026-06-04T20:56:03Z</dcterms:modified>
  <cp:category/>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0x010100BFBEB0A99C84284483BCB0BF04CF0122</vt:lpwstr>
  </property>
  <property fmtid="{D5CDD505-2E9C-101B-9397-08002B2CF9AE}" pid="3" name="Order">
    <vt:lpwstr>12604100.0000000</vt:lpwstr>
  </property>
  <property fmtid="{D5CDD505-2E9C-101B-9397-08002B2CF9AE}" pid="4" name="Language">
    <vt:lpwstr>en-us</vt:lpwstr>
  </property>
</Properties>
</file>