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7"/>
  </p:notesMasterIdLst>
  <p:sldIdLst>
    <p:sldId id="1259" r:id="rId2"/>
    <p:sldId id="1260" r:id="rId3"/>
    <p:sldId id="357" r:id="rId4"/>
    <p:sldId id="347" r:id="rId5"/>
    <p:sldId id="356"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3F59"/>
    <a:srgbClr val="B3D029"/>
    <a:srgbClr val="800000"/>
    <a:srgbClr val="FFCC33"/>
    <a:srgbClr val="E7501F"/>
    <a:srgbClr val="626368"/>
    <a:srgbClr val="A8DED8"/>
    <a:srgbClr val="F8E7BB"/>
    <a:srgbClr val="FFCCFF"/>
    <a:srgbClr val="3F80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126" autoAdjust="0"/>
    <p:restoredTop sz="65116" autoAdjust="0"/>
  </p:normalViewPr>
  <p:slideViewPr>
    <p:cSldViewPr snapToGrid="0" snapToObjects="1">
      <p:cViewPr varScale="1">
        <p:scale>
          <a:sx n="46" d="100"/>
          <a:sy n="46" d="100"/>
        </p:scale>
        <p:origin x="648" y="54"/>
      </p:cViewPr>
      <p:guideLst>
        <p:guide orient="horz" pos="2160"/>
        <p:guide pos="2880"/>
      </p:guideLst>
    </p:cSldViewPr>
  </p:slideViewPr>
  <p:outlineViewPr>
    <p:cViewPr>
      <p:scale>
        <a:sx n="33" d="100"/>
        <a:sy n="33" d="100"/>
      </p:scale>
      <p:origin x="0" y="0"/>
    </p:cViewPr>
  </p:outlineViewPr>
  <p:notesTextViewPr>
    <p:cViewPr>
      <p:scale>
        <a:sx n="85" d="100"/>
        <a:sy n="85"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arso072\AppData\Local\Box\Box%20Edit\Documents\D_pcvXg7WU+AjAo0hbRLOw==\2016%20RISP%20Tables-published.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54188538932599"/>
          <c:y val="8.1720175874952602E-2"/>
          <c:w val="0.85622879113146699"/>
          <c:h val="0.74572642020139701"/>
        </c:manualLayout>
      </c:layout>
      <c:barChart>
        <c:barDir val="col"/>
        <c:grouping val="clustered"/>
        <c:varyColors val="0"/>
        <c:ser>
          <c:idx val="0"/>
          <c:order val="0"/>
          <c:spPr>
            <a:solidFill>
              <a:schemeClr val="accent2"/>
            </a:solidFill>
            <a:ln>
              <a:noFill/>
            </a:ln>
            <a:effectLst/>
          </c:spPr>
          <c:invertIfNegative val="0"/>
          <c:dPt>
            <c:idx val="10"/>
            <c:invertIfNegative val="0"/>
            <c:bubble3D val="0"/>
            <c:extLst>
              <c:ext xmlns:c16="http://schemas.microsoft.com/office/drawing/2014/chart" uri="{C3380CC4-5D6E-409C-BE32-E72D297353CC}">
                <c16:uniqueId val="{00000000-12C3-4AB5-BF6B-3EE084BC8BF2}"/>
              </c:ext>
            </c:extLst>
          </c:dPt>
          <c:dPt>
            <c:idx val="11"/>
            <c:invertIfNegative val="0"/>
            <c:bubble3D val="0"/>
            <c:spPr>
              <a:pattFill prst="wdDnDiag">
                <a:fgClr>
                  <a:schemeClr val="accent4"/>
                </a:fgClr>
                <a:bgClr>
                  <a:schemeClr val="bg1"/>
                </a:bgClr>
              </a:pattFill>
              <a:ln>
                <a:solidFill>
                  <a:schemeClr val="tx1">
                    <a:lumMod val="65000"/>
                    <a:lumOff val="35000"/>
                  </a:schemeClr>
                </a:solidFill>
              </a:ln>
              <a:effectLst/>
            </c:spPr>
            <c:extLst>
              <c:ext xmlns:c16="http://schemas.microsoft.com/office/drawing/2014/chart" uri="{C3380CC4-5D6E-409C-BE32-E72D297353CC}">
                <c16:uniqueId val="{00000002-12C3-4AB5-BF6B-3EE084BC8BF2}"/>
              </c:ext>
            </c:extLst>
          </c:dPt>
          <c:dPt>
            <c:idx val="12"/>
            <c:invertIfNegative val="0"/>
            <c:bubble3D val="0"/>
            <c:spPr>
              <a:pattFill prst="wdDnDiag">
                <a:fgClr>
                  <a:schemeClr val="accent4"/>
                </a:fgClr>
                <a:bgClr>
                  <a:schemeClr val="bg1"/>
                </a:bgClr>
              </a:pattFill>
              <a:ln>
                <a:solidFill>
                  <a:schemeClr val="tx1">
                    <a:lumMod val="65000"/>
                    <a:lumOff val="35000"/>
                  </a:schemeClr>
                </a:solidFill>
              </a:ln>
              <a:effectLst/>
            </c:spPr>
            <c:extLst>
              <c:ext xmlns:c16="http://schemas.microsoft.com/office/drawing/2014/chart" uri="{C3380CC4-5D6E-409C-BE32-E72D297353CC}">
                <c16:uniqueId val="{00000004-12C3-4AB5-BF6B-3EE084BC8BF2}"/>
              </c:ext>
            </c:extLst>
          </c:dPt>
          <c:dLbls>
            <c:spPr>
              <a:noFill/>
              <a:ln>
                <a:noFill/>
              </a:ln>
              <a:effectLst/>
            </c:spPr>
            <c:txPr>
              <a:bodyPr rot="0" vert="horz"/>
              <a:lstStyle/>
              <a:p>
                <a:pPr>
                  <a:defRPr>
                    <a:solidFill>
                      <a:schemeClr val="tx1">
                        <a:lumMod val="75000"/>
                        <a:lumOff val="25000"/>
                      </a:schemeClr>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'Fg4.5 N PRF Closed'!$D$2:$D$14</c:f>
              <c:strCache>
                <c:ptCount val="13"/>
                <c:pt idx="0">
                  <c:v>60-64</c:v>
                </c:pt>
                <c:pt idx="1">
                  <c:v>65-69</c:v>
                </c:pt>
                <c:pt idx="2">
                  <c:v>70-74</c:v>
                </c:pt>
                <c:pt idx="3">
                  <c:v>75-79</c:v>
                </c:pt>
                <c:pt idx="4">
                  <c:v>80-84</c:v>
                </c:pt>
                <c:pt idx="5">
                  <c:v>85-89</c:v>
                </c:pt>
                <c:pt idx="6">
                  <c:v>90-94</c:v>
                </c:pt>
                <c:pt idx="7">
                  <c:v>95-99</c:v>
                </c:pt>
                <c:pt idx="8">
                  <c:v>00-04</c:v>
                </c:pt>
                <c:pt idx="9">
                  <c:v>05-09</c:v>
                </c:pt>
                <c:pt idx="10">
                  <c:v>10-14</c:v>
                </c:pt>
                <c:pt idx="11">
                  <c:v>15-19</c:v>
                </c:pt>
                <c:pt idx="12">
                  <c:v>20-24</c:v>
                </c:pt>
              </c:strCache>
            </c:strRef>
          </c:cat>
          <c:val>
            <c:numRef>
              <c:f>'Fg4.5 N PRF Closed'!$E$2:$E$14</c:f>
              <c:numCache>
                <c:formatCode>General</c:formatCode>
                <c:ptCount val="13"/>
                <c:pt idx="0">
                  <c:v>1</c:v>
                </c:pt>
                <c:pt idx="1">
                  <c:v>0</c:v>
                </c:pt>
                <c:pt idx="2">
                  <c:v>6</c:v>
                </c:pt>
                <c:pt idx="3">
                  <c:v>5</c:v>
                </c:pt>
                <c:pt idx="4">
                  <c:v>17</c:v>
                </c:pt>
                <c:pt idx="5">
                  <c:v>28</c:v>
                </c:pt>
                <c:pt idx="6">
                  <c:v>53</c:v>
                </c:pt>
                <c:pt idx="7">
                  <c:v>40</c:v>
                </c:pt>
                <c:pt idx="8">
                  <c:v>22</c:v>
                </c:pt>
                <c:pt idx="9">
                  <c:v>17</c:v>
                </c:pt>
                <c:pt idx="10">
                  <c:v>35</c:v>
                </c:pt>
                <c:pt idx="11">
                  <c:v>23</c:v>
                </c:pt>
                <c:pt idx="12">
                  <c:v>2</c:v>
                </c:pt>
              </c:numCache>
            </c:numRef>
          </c:val>
          <c:extLst>
            <c:ext xmlns:c16="http://schemas.microsoft.com/office/drawing/2014/chart" uri="{C3380CC4-5D6E-409C-BE32-E72D297353CC}">
              <c16:uniqueId val="{00000005-12C3-4AB5-BF6B-3EE084BC8BF2}"/>
            </c:ext>
          </c:extLst>
        </c:ser>
        <c:dLbls>
          <c:dLblPos val="outEnd"/>
          <c:showLegendKey val="0"/>
          <c:showVal val="1"/>
          <c:showCatName val="0"/>
          <c:showSerName val="0"/>
          <c:showPercent val="0"/>
          <c:showBubbleSize val="0"/>
        </c:dLbls>
        <c:gapWidth val="54"/>
        <c:overlap val="-27"/>
        <c:axId val="-406664784"/>
        <c:axId val="-522162992"/>
      </c:barChart>
      <c:catAx>
        <c:axId val="-406664784"/>
        <c:scaling>
          <c:orientation val="minMax"/>
        </c:scaling>
        <c:delete val="0"/>
        <c:axPos val="b"/>
        <c:title>
          <c:tx>
            <c:rich>
              <a:bodyPr rot="0" vert="horz"/>
              <a:lstStyle/>
              <a:p>
                <a:pPr>
                  <a:defRPr>
                    <a:solidFill>
                      <a:schemeClr val="tx1">
                        <a:lumMod val="75000"/>
                        <a:lumOff val="25000"/>
                      </a:schemeClr>
                    </a:solidFill>
                  </a:defRPr>
                </a:pPr>
                <a:r>
                  <a:rPr lang="en-US">
                    <a:solidFill>
                      <a:schemeClr val="tx1">
                        <a:lumMod val="75000"/>
                        <a:lumOff val="25000"/>
                      </a:schemeClr>
                    </a:solidFill>
                  </a:rPr>
                  <a:t>Calendar Year</a:t>
                </a:r>
              </a:p>
            </c:rich>
          </c:tx>
          <c:overlay val="0"/>
          <c:spPr>
            <a:noFill/>
            <a:ln>
              <a:noFill/>
            </a:ln>
            <a:effectLst/>
          </c:spPr>
        </c:title>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400" b="0" i="0">
                <a:solidFill>
                  <a:schemeClr val="tx1">
                    <a:lumMod val="75000"/>
                    <a:lumOff val="25000"/>
                  </a:schemeClr>
                </a:solidFill>
                <a:latin typeface="+mn-lt"/>
                <a:ea typeface="Abadi MT Condensed Light" charset="0"/>
                <a:cs typeface="Abadi MT Condensed Light" charset="0"/>
              </a:defRPr>
            </a:pPr>
            <a:endParaRPr lang="en-US"/>
          </a:p>
        </c:txPr>
        <c:crossAx val="-522162992"/>
        <c:crosses val="autoZero"/>
        <c:auto val="1"/>
        <c:lblAlgn val="ctr"/>
        <c:lblOffset val="100"/>
        <c:noMultiLvlLbl val="0"/>
      </c:catAx>
      <c:valAx>
        <c:axId val="-522162992"/>
        <c:scaling>
          <c:orientation val="minMax"/>
        </c:scaling>
        <c:delete val="0"/>
        <c:axPos val="l"/>
        <c:title>
          <c:tx>
            <c:rich>
              <a:bodyPr rot="-5400000" vert="horz"/>
              <a:lstStyle/>
              <a:p>
                <a:pPr>
                  <a:defRPr>
                    <a:solidFill>
                      <a:schemeClr val="tx1">
                        <a:lumMod val="75000"/>
                        <a:lumOff val="25000"/>
                      </a:schemeClr>
                    </a:solidFill>
                  </a:defRPr>
                </a:pPr>
                <a:r>
                  <a:rPr lang="en-US" dirty="0">
                    <a:solidFill>
                      <a:schemeClr val="tx1">
                        <a:lumMod val="75000"/>
                        <a:lumOff val="25000"/>
                      </a:schemeClr>
                    </a:solidFill>
                  </a:rPr>
                  <a:t> Facilities/Units Closed</a:t>
                </a:r>
              </a:p>
            </c:rich>
          </c:tx>
          <c:layout>
            <c:manualLayout>
              <c:xMode val="edge"/>
              <c:yMode val="edge"/>
              <c:x val="2.3606627296587902E-2"/>
              <c:y val="0.237763259526689"/>
            </c:manualLayout>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0666478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6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'Fg3.1 Size and type by time'!$E$2</c:f>
              <c:strCache>
                <c:ptCount val="1"/>
                <c:pt idx="0">
                  <c:v>Own Home</c:v>
                </c:pt>
              </c:strCache>
              <c:extLst xmlns:c15="http://schemas.microsoft.com/office/drawing/2012/chart"/>
            </c:strRef>
          </c:tx>
          <c:spPr>
            <a:ln w="28575" cap="rnd" cmpd="dbl">
              <a:solidFill>
                <a:schemeClr val="accent2"/>
              </a:solidFill>
              <a:round/>
            </a:ln>
            <a:effectLst/>
          </c:spPr>
          <c:marker>
            <c:symbol val="none"/>
          </c:marker>
          <c:dLbls>
            <c:dLbl>
              <c:idx val="0"/>
              <c:layout>
                <c:manualLayout>
                  <c:x val="-9.6923316699680004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F434-4A58-A4CC-1F649A1C885A}"/>
                </c:ext>
              </c:extLst>
            </c:dLbl>
            <c:dLbl>
              <c:idx val="9"/>
              <c:layout>
                <c:manualLayout>
                  <c:x val="0"/>
                  <c:y val="-5.687017457128509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F434-4A58-A4CC-1F649A1C885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'Fg3.1 Size and type by time'!$D$3:$D$21</c:f>
              <c:numCache>
                <c:formatCode>General</c:formatCode>
                <c:ptCount val="10"/>
                <c:pt idx="0">
                  <c:v>1998</c:v>
                </c:pt>
                <c:pt idx="1">
                  <c:v>2000</c:v>
                </c:pt>
                <c:pt idx="2">
                  <c:v>2002</c:v>
                </c:pt>
                <c:pt idx="3">
                  <c:v>2004</c:v>
                </c:pt>
                <c:pt idx="4">
                  <c:v>2006</c:v>
                </c:pt>
                <c:pt idx="5">
                  <c:v>2008</c:v>
                </c:pt>
                <c:pt idx="6">
                  <c:v>2010</c:v>
                </c:pt>
                <c:pt idx="7">
                  <c:v>2012</c:v>
                </c:pt>
                <c:pt idx="8">
                  <c:v>2014</c:v>
                </c:pt>
                <c:pt idx="9">
                  <c:v>2016</c:v>
                </c:pt>
              </c:numCache>
              <c:extLst xmlns:c15="http://schemas.microsoft.com/office/drawing/2012/chart"/>
            </c:numRef>
          </c:cat>
          <c:val>
            <c:numRef>
              <c:f>'Fg3.1 Size and type by time'!$E$3:$E$21</c:f>
              <c:numCache>
                <c:formatCode>_(* #,##0_);_(* \(#,##0\);_(* "-"??_);_(@_)</c:formatCode>
                <c:ptCount val="10"/>
                <c:pt idx="0">
                  <c:v>62669</c:v>
                </c:pt>
                <c:pt idx="1">
                  <c:v>73147</c:v>
                </c:pt>
                <c:pt idx="2">
                  <c:v>86694</c:v>
                </c:pt>
                <c:pt idx="3">
                  <c:v>107157</c:v>
                </c:pt>
                <c:pt idx="4">
                  <c:v>104386</c:v>
                </c:pt>
                <c:pt idx="5">
                  <c:v>115873</c:v>
                </c:pt>
                <c:pt idx="6">
                  <c:v>127455</c:v>
                </c:pt>
                <c:pt idx="7">
                  <c:v>122665</c:v>
                </c:pt>
                <c:pt idx="8">
                  <c:v>125077.8911403674</c:v>
                </c:pt>
                <c:pt idx="9">
                  <c:v>141388.02566574881</c:v>
                </c:pt>
              </c:numCache>
              <c:extLst xmlns:c15="http://schemas.microsoft.com/office/drawing/2012/chart"/>
            </c:numRef>
          </c:val>
          <c:smooth val="0"/>
          <c:extLst>
            <c:ext xmlns:c16="http://schemas.microsoft.com/office/drawing/2014/chart" uri="{C3380CC4-5D6E-409C-BE32-E72D297353CC}">
              <c16:uniqueId val="{00000003-55D1-42D2-B989-7F453E57E28C}"/>
            </c:ext>
          </c:extLst>
        </c:ser>
        <c:ser>
          <c:idx val="3"/>
          <c:order val="2"/>
          <c:tx>
            <c:strRef>
              <c:f>'Fg3.1 Size and type by time'!$G$2</c:f>
              <c:strCache>
                <c:ptCount val="1"/>
                <c:pt idx="0">
                  <c:v>Group Home 1-6</c:v>
                </c:pt>
              </c:strCache>
            </c:strRef>
          </c:tx>
          <c:spPr>
            <a:ln w="28575" cap="rnd">
              <a:solidFill>
                <a:schemeClr val="accent3">
                  <a:lumMod val="75000"/>
                </a:schemeClr>
              </a:solidFill>
              <a:prstDash val="dashDot"/>
              <a:round/>
            </a:ln>
            <a:effectLst/>
          </c:spPr>
          <c:marker>
            <c:symbol val="none"/>
          </c:marker>
          <c:dLbls>
            <c:dLbl>
              <c:idx val="0"/>
              <c:layout>
                <c:manualLayout>
                  <c:x val="-9.8437743523112506E-2"/>
                  <c:y val="-2.84350872856425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434-4A58-A4CC-1F649A1C885A}"/>
                </c:ext>
              </c:extLst>
            </c:dLbl>
            <c:dLbl>
              <c:idx val="9"/>
              <c:layout>
                <c:manualLayout>
                  <c:x val="-9.6253645104324101E-5"/>
                  <c:y val="-6.260879839914160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434-4A58-A4CC-1F649A1C885A}"/>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'Fg3.1 Size and type by time'!$D$3:$D$21</c:f>
              <c:numCache>
                <c:formatCode>General</c:formatCode>
                <c:ptCount val="10"/>
                <c:pt idx="0">
                  <c:v>1998</c:v>
                </c:pt>
                <c:pt idx="1">
                  <c:v>2000</c:v>
                </c:pt>
                <c:pt idx="2">
                  <c:v>2002</c:v>
                </c:pt>
                <c:pt idx="3">
                  <c:v>2004</c:v>
                </c:pt>
                <c:pt idx="4">
                  <c:v>2006</c:v>
                </c:pt>
                <c:pt idx="5">
                  <c:v>2008</c:v>
                </c:pt>
                <c:pt idx="6">
                  <c:v>2010</c:v>
                </c:pt>
                <c:pt idx="7">
                  <c:v>2012</c:v>
                </c:pt>
                <c:pt idx="8">
                  <c:v>2014</c:v>
                </c:pt>
                <c:pt idx="9">
                  <c:v>2016</c:v>
                </c:pt>
              </c:numCache>
              <c:extLst/>
            </c:numRef>
          </c:cat>
          <c:val>
            <c:numRef>
              <c:f>'Fg3.1 Size and type by time'!$G$3:$G$21</c:f>
              <c:numCache>
                <c:formatCode>_(* #,##0_);_(* \(#,##0\);_(* "-"??_);_(@_)</c:formatCode>
                <c:ptCount val="10"/>
                <c:pt idx="0">
                  <c:v>136937</c:v>
                </c:pt>
                <c:pt idx="1">
                  <c:v>161836</c:v>
                </c:pt>
                <c:pt idx="2">
                  <c:v>177843</c:v>
                </c:pt>
                <c:pt idx="3">
                  <c:v>182775</c:v>
                </c:pt>
                <c:pt idx="4">
                  <c:v>192384</c:v>
                </c:pt>
                <c:pt idx="5">
                  <c:v>198739</c:v>
                </c:pt>
                <c:pt idx="6">
                  <c:v>207934</c:v>
                </c:pt>
                <c:pt idx="7">
                  <c:v>243525.73912550899</c:v>
                </c:pt>
                <c:pt idx="8">
                  <c:v>259375.22755249671</c:v>
                </c:pt>
                <c:pt idx="9">
                  <c:v>279292.67103605648</c:v>
                </c:pt>
              </c:numCache>
              <c:extLst/>
            </c:numRef>
          </c:val>
          <c:smooth val="0"/>
          <c:extLst>
            <c:ext xmlns:c16="http://schemas.microsoft.com/office/drawing/2014/chart" uri="{C3380CC4-5D6E-409C-BE32-E72D297353CC}">
              <c16:uniqueId val="{00000001-55D1-42D2-B989-7F453E57E28C}"/>
            </c:ext>
          </c:extLst>
        </c:ser>
        <c:ser>
          <c:idx val="4"/>
          <c:order val="3"/>
          <c:tx>
            <c:strRef>
              <c:f>'Fg3.1 Size and type by time'!$H$2</c:f>
              <c:strCache>
                <c:ptCount val="1"/>
                <c:pt idx="0">
                  <c:v>Group Facility 7+</c:v>
                </c:pt>
              </c:strCache>
            </c:strRef>
          </c:tx>
          <c:spPr>
            <a:ln w="28575" cap="rnd">
              <a:solidFill>
                <a:schemeClr val="accent5"/>
              </a:solidFill>
              <a:round/>
            </a:ln>
            <a:effectLst/>
          </c:spPr>
          <c:marker>
            <c:symbol val="none"/>
          </c:marker>
          <c:dLbls>
            <c:dLbl>
              <c:idx val="0"/>
              <c:layout>
                <c:manualLayout>
                  <c:x val="-0.10298102399341"/>
                  <c:y val="-1.1374034914257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F434-4A58-A4CC-1F649A1C885A}"/>
                </c:ext>
              </c:extLst>
            </c:dLbl>
            <c:dLbl>
              <c:idx val="9"/>
              <c:layout>
                <c:manualLayout>
                  <c:x val="0"/>
                  <c:y val="2.5591578557078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434-4A58-A4CC-1F649A1C885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'Fg3.1 Size and type by time'!$D$3:$D$21</c:f>
              <c:numCache>
                <c:formatCode>General</c:formatCode>
                <c:ptCount val="10"/>
                <c:pt idx="0">
                  <c:v>1998</c:v>
                </c:pt>
                <c:pt idx="1">
                  <c:v>2000</c:v>
                </c:pt>
                <c:pt idx="2">
                  <c:v>2002</c:v>
                </c:pt>
                <c:pt idx="3">
                  <c:v>2004</c:v>
                </c:pt>
                <c:pt idx="4">
                  <c:v>2006</c:v>
                </c:pt>
                <c:pt idx="5">
                  <c:v>2008</c:v>
                </c:pt>
                <c:pt idx="6">
                  <c:v>2010</c:v>
                </c:pt>
                <c:pt idx="7">
                  <c:v>2012</c:v>
                </c:pt>
                <c:pt idx="8">
                  <c:v>2014</c:v>
                </c:pt>
                <c:pt idx="9">
                  <c:v>2016</c:v>
                </c:pt>
              </c:numCache>
              <c:extLst/>
            </c:numRef>
          </c:cat>
          <c:val>
            <c:numRef>
              <c:f>'Fg3.1 Size and type by time'!$H$3:$H$21</c:f>
              <c:numCache>
                <c:formatCode>_(* #,##0_);_(* \(#,##0\);_(* "-"??_);_(@_)</c:formatCode>
                <c:ptCount val="10"/>
                <c:pt idx="0">
                  <c:v>168435</c:v>
                </c:pt>
                <c:pt idx="1">
                  <c:v>168083</c:v>
                </c:pt>
                <c:pt idx="2">
                  <c:v>161860</c:v>
                </c:pt>
                <c:pt idx="3">
                  <c:v>160944</c:v>
                </c:pt>
                <c:pt idx="4">
                  <c:v>151264</c:v>
                </c:pt>
                <c:pt idx="5">
                  <c:v>139492</c:v>
                </c:pt>
                <c:pt idx="6">
                  <c:v>145428</c:v>
                </c:pt>
                <c:pt idx="7">
                  <c:v>136814.9406851528</c:v>
                </c:pt>
                <c:pt idx="8">
                  <c:v>130390.5374480531</c:v>
                </c:pt>
                <c:pt idx="9">
                  <c:v>123205.0442440414</c:v>
                </c:pt>
              </c:numCache>
              <c:extLst/>
            </c:numRef>
          </c:val>
          <c:smooth val="0"/>
          <c:extLst>
            <c:ext xmlns:c16="http://schemas.microsoft.com/office/drawing/2014/chart" uri="{C3380CC4-5D6E-409C-BE32-E72D297353CC}">
              <c16:uniqueId val="{00000000-55D1-42D2-B989-7F453E57E28C}"/>
            </c:ext>
          </c:extLst>
        </c:ser>
        <c:dLbls>
          <c:showLegendKey val="0"/>
          <c:showVal val="0"/>
          <c:showCatName val="0"/>
          <c:showSerName val="0"/>
          <c:showPercent val="0"/>
          <c:showBubbleSize val="0"/>
        </c:dLbls>
        <c:smooth val="0"/>
        <c:axId val="-258626640"/>
        <c:axId val="-286655488"/>
        <c:extLst>
          <c:ext xmlns:c15="http://schemas.microsoft.com/office/drawing/2012/chart" uri="{02D57815-91ED-43cb-92C2-25804820EDAC}">
            <c15:filteredLineSeries>
              <c15:ser>
                <c:idx val="2"/>
                <c:order val="0"/>
                <c:tx>
                  <c:strRef>
                    <c:extLst>
                      <c:ext uri="{02D57815-91ED-43cb-92C2-25804820EDAC}">
                        <c15:formulaRef>
                          <c15:sqref>'Fg3.1 Size and type by time'!$F$2</c15:sqref>
                        </c15:formulaRef>
                      </c:ext>
                    </c:extLst>
                    <c:strCache>
                      <c:ptCount val="1"/>
                      <c:pt idx="0">
                        <c:v>Family Home</c:v>
                      </c:pt>
                    </c:strCache>
                  </c:strRef>
                </c:tx>
                <c:spPr>
                  <a:ln w="28575" cap="rnd">
                    <a:solidFill>
                      <a:schemeClr val="accent3"/>
                    </a:solidFill>
                    <a:round/>
                  </a:ln>
                  <a:effectLst/>
                </c:spPr>
                <c:marker>
                  <c:symbol val="none"/>
                </c:marker>
                <c:cat>
                  <c:numRef>
                    <c:extLst>
                      <c:ext uri="{02D57815-91ED-43cb-92C2-25804820EDAC}">
                        <c15:formulaRef>
                          <c15:sqref>'Fg3.1 Size and type by time'!$D$3:$D$21</c15:sqref>
                        </c15:formulaRef>
                      </c:ext>
                    </c:extLst>
                    <c:numCache>
                      <c:formatCode>General</c:formatCode>
                      <c:ptCount val="10"/>
                      <c:pt idx="0">
                        <c:v>1998</c:v>
                      </c:pt>
                      <c:pt idx="1">
                        <c:v>2000</c:v>
                      </c:pt>
                      <c:pt idx="2">
                        <c:v>2002</c:v>
                      </c:pt>
                      <c:pt idx="3">
                        <c:v>2004</c:v>
                      </c:pt>
                      <c:pt idx="4">
                        <c:v>2006</c:v>
                      </c:pt>
                      <c:pt idx="5">
                        <c:v>2008</c:v>
                      </c:pt>
                      <c:pt idx="6">
                        <c:v>2010</c:v>
                      </c:pt>
                      <c:pt idx="7">
                        <c:v>2012</c:v>
                      </c:pt>
                      <c:pt idx="8">
                        <c:v>2014</c:v>
                      </c:pt>
                      <c:pt idx="9">
                        <c:v>2016</c:v>
                      </c:pt>
                    </c:numCache>
                  </c:numRef>
                </c:cat>
                <c:val>
                  <c:numRef>
                    <c:extLst>
                      <c:ext uri="{02D57815-91ED-43cb-92C2-25804820EDAC}">
                        <c15:formulaRef>
                          <c15:sqref>'Fg3.1 Size and type by time'!$F$3:$F$21</c15:sqref>
                        </c15:formulaRef>
                      </c:ext>
                    </c:extLst>
                    <c:numCache>
                      <c:formatCode>_(* #,##0_);_(* \(#,##0\);_(* "-"??_);_(@_)</c:formatCode>
                      <c:ptCount val="10"/>
                      <c:pt idx="0">
                        <c:v>325650</c:v>
                      </c:pt>
                      <c:pt idx="1">
                        <c:v>391859</c:v>
                      </c:pt>
                      <c:pt idx="2">
                        <c:v>482479</c:v>
                      </c:pt>
                      <c:pt idx="3">
                        <c:v>503641</c:v>
                      </c:pt>
                      <c:pt idx="4">
                        <c:v>569020</c:v>
                      </c:pt>
                      <c:pt idx="5">
                        <c:v>588594</c:v>
                      </c:pt>
                      <c:pt idx="6">
                        <c:v>592180</c:v>
                      </c:pt>
                      <c:pt idx="7">
                        <c:v>634988</c:v>
                      </c:pt>
                      <c:pt idx="8">
                        <c:v>661166.45206427667</c:v>
                      </c:pt>
                      <c:pt idx="9">
                        <c:v>714910.12493270589</c:v>
                      </c:pt>
                    </c:numCache>
                  </c:numRef>
                </c:val>
                <c:smooth val="0"/>
                <c:extLst>
                  <c:ext xmlns:c16="http://schemas.microsoft.com/office/drawing/2014/chart" uri="{C3380CC4-5D6E-409C-BE32-E72D297353CC}">
                    <c16:uniqueId val="{00000002-55D1-42D2-B989-7F453E57E28C}"/>
                  </c:ext>
                </c:extLst>
              </c15:ser>
            </c15:filteredLineSeries>
          </c:ext>
        </c:extLst>
      </c:lineChart>
      <c:catAx>
        <c:axId val="-258626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86655488"/>
        <c:crosses val="autoZero"/>
        <c:auto val="1"/>
        <c:lblAlgn val="ctr"/>
        <c:lblOffset val="100"/>
        <c:noMultiLvlLbl val="0"/>
      </c:catAx>
      <c:valAx>
        <c:axId val="-286655488"/>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solidFill>
            <a:schemeClr val="bg1"/>
          </a:solid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58626640"/>
        <c:crosses val="autoZero"/>
        <c:crossBetween val="between"/>
        <c:majorUnit val="10000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0.40516</cdr:x>
      <cdr:y>0</cdr:y>
    </cdr:from>
    <cdr:to>
      <cdr:x>0.66667</cdr:x>
      <cdr:y>0.09356</cdr:y>
    </cdr:to>
    <cdr:sp macro="" textlink="">
      <cdr:nvSpPr>
        <cdr:cNvPr id="4" name="TextBox 3"/>
        <cdr:cNvSpPr txBox="1"/>
      </cdr:nvSpPr>
      <cdr:spPr>
        <a:xfrm xmlns:a="http://schemas.openxmlformats.org/drawingml/2006/main">
          <a:off x="3231359" y="-1651597"/>
          <a:ext cx="2085711" cy="397336"/>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US" sz="1800" b="1" dirty="0">
              <a:solidFill>
                <a:schemeClr val="tx1">
                  <a:lumMod val="85000"/>
                  <a:lumOff val="15000"/>
                </a:schemeClr>
              </a:solidFill>
            </a:rPr>
            <a:t>Olmstead</a:t>
          </a:r>
          <a:r>
            <a:rPr lang="en-US" sz="1100" b="1" dirty="0">
              <a:solidFill>
                <a:schemeClr val="tx1">
                  <a:lumMod val="85000"/>
                  <a:lumOff val="15000"/>
                </a:schemeClr>
              </a:solidFill>
            </a:rPr>
            <a:t> </a:t>
          </a:r>
          <a:r>
            <a:rPr lang="en-US" sz="1800" b="1" dirty="0">
              <a:solidFill>
                <a:schemeClr val="tx1">
                  <a:lumMod val="85000"/>
                  <a:lumOff val="15000"/>
                </a:schemeClr>
              </a:solidFill>
            </a:rPr>
            <a:t>Decision</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9B0124-2F64-5945-A12B-7B81DB5CC1EF}" type="datetimeFigureOut">
              <a:rPr lang="en-US" smtClean="0"/>
              <a:t>6/25/2019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53B46A-D643-0A49-93D2-6742FCA04024}" type="slidenum">
              <a:rPr lang="en-US" smtClean="0"/>
              <a:t>‹#›</a:t>
            </a:fld>
            <a:endParaRPr lang="en-US"/>
          </a:p>
        </p:txBody>
      </p:sp>
    </p:spTree>
    <p:extLst>
      <p:ext uri="{BB962C8B-B14F-4D97-AF65-F5344CB8AC3E}">
        <p14:creationId xmlns:p14="http://schemas.microsoft.com/office/powerpoint/2010/main" val="994105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Olmstead and the many state level “Olmstead Plans” throughout the country have brought about important systems collaboration, where advocates, people with disabilities and families, researchers, providers and states systems are working together to improve community supports and the infrastructures needed to maintain them. Sustained longitudinal data sets and research efforts are also available and being used to help describe the impact of decisions like Olmstead and DOJ settlement enforcement.</a:t>
            </a:r>
          </a:p>
          <a:p>
            <a:endParaRPr lang="en-US" dirty="0"/>
          </a:p>
          <a:p>
            <a:r>
              <a:rPr lang="en-US" dirty="0"/>
              <a:t>This case involved collaboration between protection and advocacy and advocates. It used key research from important data sets to argue its points. One of those data sets is the Residential Information Systems Project which we have been fortunate to develop and sustain at the University of Minnesota (with funding support from the Administration on Intellectual and Developmental Disabilities). The letter on this slide is written from one of the attorneys, Susan Jamieson, who worked at the Atlanta Legal Aid Society on the Olmstead case. It was sent to Charlie </a:t>
            </a:r>
            <a:r>
              <a:rPr lang="en-US" dirty="0" err="1"/>
              <a:t>Lakin</a:t>
            </a:r>
            <a:r>
              <a:rPr lang="en-US" dirty="0"/>
              <a:t>, who at the time worked at the UMN (and was my boss BTW), and provided data to the attorneys about trends in where people with intellectual and developmental disabilities lived in the United States by state. In the letter she thanks Charlie for providing….”precisely what was needed….in a moments notice….” I think this is such a great example of “research in action,” and how investments in longitudinal data sets make a difference in our communities and can influence policy and practice. </a:t>
            </a:r>
          </a:p>
          <a:p>
            <a:endParaRPr lang="en-US" dirty="0"/>
          </a:p>
        </p:txBody>
      </p:sp>
      <p:sp>
        <p:nvSpPr>
          <p:cNvPr id="4" name="Slide Number Placeholder 3"/>
          <p:cNvSpPr>
            <a:spLocks noGrp="1"/>
          </p:cNvSpPr>
          <p:nvPr>
            <p:ph type="sldNum" sz="quarter" idx="5"/>
          </p:nvPr>
        </p:nvSpPr>
        <p:spPr/>
        <p:txBody>
          <a:bodyPr/>
          <a:lstStyle/>
          <a:p>
            <a:fld id="{F253B46A-D643-0A49-93D2-6742FCA04024}" type="slidenum">
              <a:rPr lang="en-US" smtClean="0"/>
              <a:t>1</a:t>
            </a:fld>
            <a:endParaRPr lang="en-US"/>
          </a:p>
        </p:txBody>
      </p:sp>
    </p:spTree>
    <p:extLst>
      <p:ext uri="{BB962C8B-B14F-4D97-AF65-F5344CB8AC3E}">
        <p14:creationId xmlns:p14="http://schemas.microsoft.com/office/powerpoint/2010/main" val="45467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Certainly, since Olmstead we have seen numerous public policies that are designed to align with the intent of Olmstead by providing direction, and in some cases incentives, to states to shift systems toward community living and participation.</a:t>
            </a:r>
          </a:p>
          <a:p>
            <a:endParaRPr lang="en-US" dirty="0"/>
          </a:p>
        </p:txBody>
      </p:sp>
      <p:sp>
        <p:nvSpPr>
          <p:cNvPr id="4" name="Slide Number Placeholder 3"/>
          <p:cNvSpPr>
            <a:spLocks noGrp="1"/>
          </p:cNvSpPr>
          <p:nvPr>
            <p:ph type="sldNum" sz="quarter" idx="5"/>
          </p:nvPr>
        </p:nvSpPr>
        <p:spPr/>
        <p:txBody>
          <a:bodyPr/>
          <a:lstStyle/>
          <a:p>
            <a:fld id="{F253B46A-D643-0A49-93D2-6742FCA04024}" type="slidenum">
              <a:rPr lang="en-US" smtClean="0"/>
              <a:t>2</a:t>
            </a:fld>
            <a:endParaRPr lang="en-US"/>
          </a:p>
        </p:txBody>
      </p:sp>
    </p:spTree>
    <p:extLst>
      <p:ext uri="{BB962C8B-B14F-4D97-AF65-F5344CB8AC3E}">
        <p14:creationId xmlns:p14="http://schemas.microsoft.com/office/powerpoint/2010/main" val="836454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xfrm>
            <a:off x="1371600" y="1143000"/>
            <a:ext cx="4114800" cy="3086100"/>
          </a:xfrm>
          <a:ln/>
        </p:spPr>
      </p:sp>
      <p:sp>
        <p:nvSpPr>
          <p:cNvPr id="29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charset="0"/>
                <a:ea typeface="ＭＳ Ｐゴシック" charset="-128"/>
              </a:rPr>
              <a:t>I often say that systems change takes decades. If you look at this trend line which shows institution populations for people with intellectual and developmental disabilities, by decade you can see the progress, starting with the introduction of Medicaid funded intermediate care group homes, the introduction of Medicaid Home and Community Based Services, ADA and Olmstead. Certainly, since Olmstead the trend continues and I would argue that since Olmstead people with the most complex disabilities were freed in greater numbers from institutions</a:t>
            </a:r>
            <a:r>
              <a:rPr lang="en-US" altLang="en-US" baseline="0" dirty="0">
                <a:latin typeface="Arial" charset="0"/>
                <a:ea typeface="ＭＳ Ｐゴシック" charset="-128"/>
              </a:rPr>
              <a:t>. </a:t>
            </a:r>
            <a:endParaRPr lang="en-US" altLang="en-US" dirty="0">
              <a:latin typeface="Arial" charset="0"/>
              <a:ea typeface="ＭＳ Ｐゴシック" charset="-128"/>
            </a:endParaRPr>
          </a:p>
          <a:p>
            <a:endParaRPr lang="en-US" altLang="en-US" dirty="0">
              <a:latin typeface="Arial" charset="0"/>
              <a:ea typeface="ＭＳ Ｐゴシック" charset="-128"/>
            </a:endParaRPr>
          </a:p>
        </p:txBody>
      </p:sp>
      <p:sp>
        <p:nvSpPr>
          <p:cNvPr id="296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9BDFA18-BB84-EB43-9C0E-F50513E1B93E}" type="slidenum">
              <a:rPr kumimoji="0" lang="en-US" altLang="en-US" sz="1200" b="0" i="0" u="none" strike="noStrike" kern="1200" cap="none" spc="0" normalizeH="0" baseline="0" noProof="0">
                <a:ln>
                  <a:noFill/>
                </a:ln>
                <a:solidFill>
                  <a:prstClr val="black"/>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Arial" charset="0"/>
              <a:ea typeface="ＭＳ Ｐゴシック" charset="-128"/>
            </a:endParaRPr>
          </a:p>
        </p:txBody>
      </p:sp>
    </p:spTree>
    <p:extLst>
      <p:ext uri="{BB962C8B-B14F-4D97-AF65-F5344CB8AC3E}">
        <p14:creationId xmlns:p14="http://schemas.microsoft.com/office/powerpoint/2010/main" val="1539201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Since 1960,  248 institutions have or are projected to close by 2019 and an additional 2 are in process for near future closure. Of those, 99 (or 40%) in the period since Olmstead. </a:t>
            </a:r>
          </a:p>
          <a:p>
            <a:endParaRPr lang="en-US" dirty="0"/>
          </a:p>
        </p:txBody>
      </p:sp>
      <p:sp>
        <p:nvSpPr>
          <p:cNvPr id="4" name="Slide Number Placeholder 3"/>
          <p:cNvSpPr>
            <a:spLocks noGrp="1"/>
          </p:cNvSpPr>
          <p:nvPr>
            <p:ph type="sldNum" sz="quarter" idx="10"/>
          </p:nvPr>
        </p:nvSpPr>
        <p:spPr/>
        <p:txBody>
          <a:bodyPr/>
          <a:lstStyle/>
          <a:p>
            <a:fld id="{1B593D01-44B5-4A3C-A714-DD2B2813F36F}" type="slidenum">
              <a:rPr lang="en-US" smtClean="0"/>
              <a:t>4</a:t>
            </a:fld>
            <a:endParaRPr lang="en-US" dirty="0"/>
          </a:p>
        </p:txBody>
      </p:sp>
    </p:spTree>
    <p:extLst>
      <p:ext uri="{BB962C8B-B14F-4D97-AF65-F5344CB8AC3E}">
        <p14:creationId xmlns:p14="http://schemas.microsoft.com/office/powerpoint/2010/main" val="4130578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Institutional closures are not the only data point to look at and to celebrate. Since Olmstead there is a clear trend toward an increase in people with disabilities living in their own home (that they rent or own) and in smaller Group homes in which fewer than 6 people live. Equally obvious is a trend away from group homes with more than 7 people living in them.  </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3229CD1-0683-4091-8C7E-23D2EC30CCC8}" type="slidenum">
              <a:rPr kumimoji="0" lang="en-US" sz="10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0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39576710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1" y="-1"/>
            <a:ext cx="9144000" cy="68580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userDrawn="1"/>
        </p:nvPicPr>
        <p:blipFill rotWithShape="1">
          <a:blip r:embed="rId2"/>
          <a:srcRect l="4026" r="3467"/>
          <a:stretch/>
        </p:blipFill>
        <p:spPr>
          <a:xfrm>
            <a:off x="0" y="-1"/>
            <a:ext cx="9144000" cy="4363851"/>
          </a:xfrm>
          <a:prstGeom prst="rect">
            <a:avLst/>
          </a:prstGeom>
        </p:spPr>
      </p:pic>
      <p:sp>
        <p:nvSpPr>
          <p:cNvPr id="14" name="Rectangle 13"/>
          <p:cNvSpPr/>
          <p:nvPr userDrawn="1"/>
        </p:nvSpPr>
        <p:spPr>
          <a:xfrm>
            <a:off x="3968751" y="0"/>
            <a:ext cx="5175250" cy="4357744"/>
          </a:xfrm>
          <a:prstGeom prst="rect">
            <a:avLst/>
          </a:prstGeom>
          <a:gradFill flip="none" rotWithShape="1">
            <a:gsLst>
              <a:gs pos="0">
                <a:schemeClr val="tx1">
                  <a:alpha val="20000"/>
                </a:schemeClr>
              </a:gs>
              <a:gs pos="100000">
                <a:srgbClr val="FFFFFF">
                  <a:alpha val="0"/>
                </a:srgbClr>
              </a:gs>
            </a:gsLst>
            <a:lin ang="105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Rectangle 15"/>
          <p:cNvSpPr/>
          <p:nvPr userDrawn="1"/>
        </p:nvSpPr>
        <p:spPr>
          <a:xfrm>
            <a:off x="7076292" y="4576519"/>
            <a:ext cx="2067710" cy="2281483"/>
          </a:xfrm>
          <a:prstGeom prst="rect">
            <a:avLst/>
          </a:prstGeom>
          <a:solidFill>
            <a:srgbClr val="FFCC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Calibri"/>
            </a:endParaRPr>
          </a:p>
        </p:txBody>
      </p:sp>
      <p:sp>
        <p:nvSpPr>
          <p:cNvPr id="17" name="Rectangle 16"/>
          <p:cNvSpPr/>
          <p:nvPr userDrawn="1"/>
        </p:nvSpPr>
        <p:spPr>
          <a:xfrm>
            <a:off x="1" y="4576519"/>
            <a:ext cx="6830960" cy="2281483"/>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Calibri"/>
            </a:endParaRPr>
          </a:p>
        </p:txBody>
      </p:sp>
      <p:pic>
        <p:nvPicPr>
          <p:cNvPr id="23" name="Picture 22"/>
          <p:cNvPicPr>
            <a:picLocks noChangeAspect="1"/>
          </p:cNvPicPr>
          <p:nvPr userDrawn="1"/>
        </p:nvPicPr>
        <p:blipFill>
          <a:blip r:embed="rId3"/>
          <a:stretch>
            <a:fillRect/>
          </a:stretch>
        </p:blipFill>
        <p:spPr>
          <a:xfrm>
            <a:off x="358412" y="5399955"/>
            <a:ext cx="5864590" cy="609081"/>
          </a:xfrm>
          <a:prstGeom prst="rect">
            <a:avLst/>
          </a:prstGeom>
        </p:spPr>
      </p:pic>
      <p:pic>
        <p:nvPicPr>
          <p:cNvPr id="3" name="Picture 2"/>
          <p:cNvPicPr>
            <a:picLocks noChangeAspect="1"/>
          </p:cNvPicPr>
          <p:nvPr userDrawn="1"/>
        </p:nvPicPr>
        <p:blipFill>
          <a:blip r:embed="rId4"/>
          <a:stretch>
            <a:fillRect/>
          </a:stretch>
        </p:blipFill>
        <p:spPr>
          <a:xfrm>
            <a:off x="7212139" y="6410196"/>
            <a:ext cx="1778841" cy="229528"/>
          </a:xfrm>
          <a:prstGeom prst="rect">
            <a:avLst/>
          </a:prstGeom>
        </p:spPr>
      </p:pic>
      <p:pic>
        <p:nvPicPr>
          <p:cNvPr id="4" name="Picture 3"/>
          <p:cNvPicPr>
            <a:picLocks noChangeAspect="1"/>
          </p:cNvPicPr>
          <p:nvPr userDrawn="1"/>
        </p:nvPicPr>
        <p:blipFill>
          <a:blip r:embed="rId5"/>
          <a:stretch>
            <a:fillRect/>
          </a:stretch>
        </p:blipFill>
        <p:spPr>
          <a:xfrm>
            <a:off x="7590592" y="4774354"/>
            <a:ext cx="1095361" cy="1417526"/>
          </a:xfrm>
          <a:prstGeom prst="rect">
            <a:avLst/>
          </a:prstGeom>
        </p:spPr>
      </p:pic>
      <p:sp>
        <p:nvSpPr>
          <p:cNvPr id="10" name="Rectangle 9"/>
          <p:cNvSpPr/>
          <p:nvPr userDrawn="1"/>
        </p:nvSpPr>
        <p:spPr>
          <a:xfrm>
            <a:off x="5677840" y="0"/>
            <a:ext cx="3466160" cy="4357744"/>
          </a:xfrm>
          <a:prstGeom prst="rect">
            <a:avLst/>
          </a:prstGeom>
          <a:solidFill>
            <a:schemeClr val="tx1">
              <a:lumMod val="75000"/>
              <a:lumOff val="25000"/>
              <a:alpha val="70000"/>
            </a:schemeClr>
          </a:solidFill>
          <a:ln>
            <a:noFill/>
          </a:ln>
          <a:effectLst>
            <a:outerShdw blurRad="40000" dist="23000" dir="5400000" rotWithShape="0">
              <a:srgbClr val="000000">
                <a:alpha val="1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93570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1" y="3"/>
            <a:ext cx="9143999" cy="1294189"/>
          </a:xfrm>
          <a:prstGeom prst="rect">
            <a:avLst/>
          </a:prstGeom>
          <a:solidFill>
            <a:srgbClr val="B3D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Calibri"/>
            </a:endParaRPr>
          </a:p>
        </p:txBody>
      </p:sp>
      <p:sp>
        <p:nvSpPr>
          <p:cNvPr id="8" name="Title 1"/>
          <p:cNvSpPr>
            <a:spLocks noGrp="1"/>
          </p:cNvSpPr>
          <p:nvPr>
            <p:ph type="title"/>
          </p:nvPr>
        </p:nvSpPr>
        <p:spPr>
          <a:xfrm>
            <a:off x="457200" y="274638"/>
            <a:ext cx="8229600" cy="838124"/>
          </a:xfrm>
          <a:prstGeom prst="rect">
            <a:avLst/>
          </a:prstGeom>
        </p:spPr>
        <p:txBody>
          <a:bodyPr>
            <a:normAutofit/>
          </a:bodyPr>
          <a:lstStyle>
            <a:lvl1pPr algn="l">
              <a:defRPr sz="2800" b="1">
                <a:solidFill>
                  <a:srgbClr val="0F3F59"/>
                </a:solidFill>
                <a:latin typeface="Open Sans"/>
                <a:cs typeface="Open Sans"/>
              </a:defRPr>
            </a:lvl1pPr>
          </a:lstStyle>
          <a:p>
            <a:r>
              <a:rPr lang="en-US" dirty="0"/>
              <a:t>Click to edit Master title style</a:t>
            </a:r>
          </a:p>
        </p:txBody>
      </p:sp>
      <p:sp>
        <p:nvSpPr>
          <p:cNvPr id="3" name="Content Placeholder 2"/>
          <p:cNvSpPr>
            <a:spLocks noGrp="1"/>
          </p:cNvSpPr>
          <p:nvPr>
            <p:ph sz="quarter" idx="13"/>
          </p:nvPr>
        </p:nvSpPr>
        <p:spPr>
          <a:xfrm>
            <a:off x="457200" y="1743077"/>
            <a:ext cx="8229600" cy="3884613"/>
          </a:xfrm>
          <a:prstGeom prst="rect">
            <a:avLst/>
          </a:prstGeom>
        </p:spPr>
        <p:txBody>
          <a:bodyPr vert="horz"/>
          <a:lstStyle>
            <a:lvl1pPr>
              <a:defRPr>
                <a:solidFill>
                  <a:srgbClr val="0F3F59"/>
                </a:solidFill>
                <a:latin typeface="Open Sans"/>
                <a:cs typeface="Open Sans"/>
              </a:defRPr>
            </a:lvl1pPr>
            <a:lvl2pPr>
              <a:defRPr>
                <a:solidFill>
                  <a:srgbClr val="0F3F59"/>
                </a:solidFill>
                <a:latin typeface="Open Sans"/>
                <a:cs typeface="Open Sans"/>
              </a:defRPr>
            </a:lvl2pPr>
            <a:lvl3pPr>
              <a:defRPr>
                <a:solidFill>
                  <a:srgbClr val="0F3F59"/>
                </a:solidFill>
                <a:latin typeface="Open Sans"/>
                <a:cs typeface="Open Sans"/>
              </a:defRPr>
            </a:lvl3pPr>
            <a:lvl4pPr>
              <a:defRPr>
                <a:solidFill>
                  <a:srgbClr val="0F3F59"/>
                </a:solidFill>
                <a:latin typeface="Open Sans"/>
                <a:cs typeface="Open Sans"/>
              </a:defRPr>
            </a:lvl4pPr>
            <a:lvl5pPr>
              <a:defRPr>
                <a:solidFill>
                  <a:srgbClr val="0F3F59"/>
                </a:solidFill>
                <a:latin typeface="Open Sans"/>
                <a:cs typeface="Open San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4931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30447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Rectangle 9"/>
          <p:cNvSpPr/>
          <p:nvPr userDrawn="1"/>
        </p:nvSpPr>
        <p:spPr>
          <a:xfrm>
            <a:off x="1" y="3"/>
            <a:ext cx="9143999" cy="1294189"/>
          </a:xfrm>
          <a:prstGeom prst="rect">
            <a:avLst/>
          </a:prstGeom>
          <a:solidFill>
            <a:srgbClr val="B3D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Calibri"/>
            </a:endParaRPr>
          </a:p>
        </p:txBody>
      </p:sp>
      <p:sp>
        <p:nvSpPr>
          <p:cNvPr id="2" name="Title 1"/>
          <p:cNvSpPr>
            <a:spLocks noGrp="1"/>
          </p:cNvSpPr>
          <p:nvPr>
            <p:ph type="title"/>
          </p:nvPr>
        </p:nvSpPr>
        <p:spPr>
          <a:xfrm>
            <a:off x="457200" y="274638"/>
            <a:ext cx="8229600" cy="838124"/>
          </a:xfrm>
          <a:prstGeom prst="rect">
            <a:avLst/>
          </a:prstGeom>
        </p:spPr>
        <p:txBody>
          <a:bodyPr>
            <a:normAutofit/>
          </a:bodyPr>
          <a:lstStyle>
            <a:lvl1pPr algn="l">
              <a:defRPr sz="2800" b="1">
                <a:solidFill>
                  <a:srgbClr val="0F3F59"/>
                </a:solidFill>
                <a:latin typeface="Open Sans"/>
                <a:cs typeface="Open Sans"/>
              </a:defRPr>
            </a:lvl1pPr>
          </a:lstStyle>
          <a:p>
            <a:r>
              <a:rPr lang="en-US" dirty="0"/>
              <a:t>Click to edit Master title style</a:t>
            </a:r>
          </a:p>
        </p:txBody>
      </p:sp>
    </p:spTree>
    <p:extLst>
      <p:ext uri="{BB962C8B-B14F-4D97-AF65-F5344CB8AC3E}">
        <p14:creationId xmlns:p14="http://schemas.microsoft.com/office/powerpoint/2010/main" val="1795799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userDrawn="1"/>
        </p:nvSpPr>
        <p:spPr>
          <a:xfrm>
            <a:off x="0" y="344845"/>
            <a:ext cx="9144000" cy="15560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Text Placeholder 3"/>
          <p:cNvSpPr>
            <a:spLocks noGrp="1"/>
          </p:cNvSpPr>
          <p:nvPr>
            <p:ph type="body" sz="quarter" idx="10"/>
          </p:nvPr>
        </p:nvSpPr>
        <p:spPr>
          <a:xfrm>
            <a:off x="639361" y="664459"/>
            <a:ext cx="8090436" cy="5071181"/>
          </a:xfrm>
          <a:prstGeom prst="rect">
            <a:avLst/>
          </a:prstGeom>
          <a:noFill/>
          <a:ln>
            <a:noFill/>
          </a:ln>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1645850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38202"/>
            <a:ext cx="9144000" cy="584775"/>
          </a:xfrm>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762000" y="2057402"/>
            <a:ext cx="7467600" cy="25914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06780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4" name="Title 3"/>
          <p:cNvSpPr>
            <a:spLocks noGrp="1"/>
          </p:cNvSpPr>
          <p:nvPr>
            <p:ph type="title"/>
          </p:nvPr>
        </p:nvSpPr>
        <p:spPr>
          <a:xfrm>
            <a:off x="1219200" y="457202"/>
            <a:ext cx="7086600" cy="584775"/>
          </a:xfrm>
        </p:spPr>
        <p:txBody>
          <a:bodyPr/>
          <a:lstStyle/>
          <a:p>
            <a:r>
              <a:rPr lang="en-US"/>
              <a:t>Click to edit Master title style</a:t>
            </a:r>
            <a:endParaRPr lang="en-US" dirty="0"/>
          </a:p>
        </p:txBody>
      </p:sp>
      <p:sp>
        <p:nvSpPr>
          <p:cNvPr id="9" name="Chart Placeholder 8"/>
          <p:cNvSpPr>
            <a:spLocks noGrp="1"/>
          </p:cNvSpPr>
          <p:nvPr>
            <p:ph type="chart" sz="quarter" idx="10"/>
          </p:nvPr>
        </p:nvSpPr>
        <p:spPr>
          <a:xfrm>
            <a:off x="457200" y="1219202"/>
            <a:ext cx="3886200" cy="954107"/>
          </a:xfrm>
        </p:spPr>
        <p:txBody>
          <a:bodyPr/>
          <a:lstStyle/>
          <a:p>
            <a:r>
              <a:rPr lang="en-US" dirty="0"/>
              <a:t>Click icon to add chart</a:t>
            </a:r>
          </a:p>
        </p:txBody>
      </p:sp>
      <p:sp>
        <p:nvSpPr>
          <p:cNvPr id="12" name="Chart Placeholder 8"/>
          <p:cNvSpPr>
            <a:spLocks noGrp="1"/>
          </p:cNvSpPr>
          <p:nvPr>
            <p:ph type="chart" sz="quarter" idx="13"/>
          </p:nvPr>
        </p:nvSpPr>
        <p:spPr>
          <a:xfrm>
            <a:off x="4800600" y="1219202"/>
            <a:ext cx="3886200" cy="954107"/>
          </a:xfrm>
        </p:spPr>
        <p:txBody>
          <a:bodyPr/>
          <a:lstStyle/>
          <a:p>
            <a:r>
              <a:rPr lang="en-US" dirty="0"/>
              <a:t>Click icon to add chart</a:t>
            </a:r>
          </a:p>
        </p:txBody>
      </p:sp>
      <p:sp>
        <p:nvSpPr>
          <p:cNvPr id="13" name="Chart Placeholder 8"/>
          <p:cNvSpPr>
            <a:spLocks noGrp="1"/>
          </p:cNvSpPr>
          <p:nvPr>
            <p:ph type="chart" sz="quarter" idx="14"/>
          </p:nvPr>
        </p:nvSpPr>
        <p:spPr>
          <a:xfrm>
            <a:off x="457200" y="3657602"/>
            <a:ext cx="3886200" cy="954107"/>
          </a:xfrm>
        </p:spPr>
        <p:txBody>
          <a:bodyPr/>
          <a:lstStyle/>
          <a:p>
            <a:r>
              <a:rPr lang="en-US" dirty="0"/>
              <a:t>Click icon to add chart</a:t>
            </a:r>
          </a:p>
        </p:txBody>
      </p:sp>
      <p:sp>
        <p:nvSpPr>
          <p:cNvPr id="14" name="Chart Placeholder 8"/>
          <p:cNvSpPr>
            <a:spLocks noGrp="1"/>
          </p:cNvSpPr>
          <p:nvPr>
            <p:ph type="chart" sz="quarter" idx="15"/>
          </p:nvPr>
        </p:nvSpPr>
        <p:spPr>
          <a:xfrm>
            <a:off x="4800600" y="3657602"/>
            <a:ext cx="3886200" cy="954107"/>
          </a:xfrm>
        </p:spPr>
        <p:txBody>
          <a:bodyPr/>
          <a:lstStyle/>
          <a:p>
            <a:r>
              <a:rPr lang="en-US" dirty="0"/>
              <a:t>Click icon to add chart</a:t>
            </a:r>
          </a:p>
        </p:txBody>
      </p:sp>
    </p:spTree>
    <p:extLst>
      <p:ext uri="{BB962C8B-B14F-4D97-AF65-F5344CB8AC3E}">
        <p14:creationId xmlns:p14="http://schemas.microsoft.com/office/powerpoint/2010/main" val="871027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emf"/><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 y="6236368"/>
            <a:ext cx="8104650" cy="621632"/>
          </a:xfrm>
          <a:prstGeom prst="rect">
            <a:avLst/>
          </a:prstGeom>
          <a:solidFill>
            <a:srgbClr val="8D1A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ln>
                <a:noFill/>
              </a:ln>
              <a:solidFill>
                <a:prstClr val="white"/>
              </a:solidFill>
              <a:latin typeface="Calibri"/>
            </a:endParaRPr>
          </a:p>
        </p:txBody>
      </p:sp>
      <p:sp>
        <p:nvSpPr>
          <p:cNvPr id="5" name="Rectangle 4"/>
          <p:cNvSpPr/>
          <p:nvPr userDrawn="1"/>
        </p:nvSpPr>
        <p:spPr>
          <a:xfrm>
            <a:off x="1" y="3"/>
            <a:ext cx="9143999" cy="1294189"/>
          </a:xfrm>
          <a:prstGeom prst="rect">
            <a:avLst/>
          </a:prstGeom>
          <a:solidFill>
            <a:srgbClr val="B3D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Calibri"/>
            </a:endParaRPr>
          </a:p>
        </p:txBody>
      </p:sp>
      <p:sp>
        <p:nvSpPr>
          <p:cNvPr id="7" name="Rectangle 6"/>
          <p:cNvSpPr/>
          <p:nvPr userDrawn="1"/>
        </p:nvSpPr>
        <p:spPr>
          <a:xfrm>
            <a:off x="8222248" y="6236368"/>
            <a:ext cx="929105" cy="621632"/>
          </a:xfrm>
          <a:prstGeom prst="rect">
            <a:avLst/>
          </a:prstGeom>
          <a:solidFill>
            <a:srgbClr val="FFCC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Calibri"/>
            </a:endParaRPr>
          </a:p>
        </p:txBody>
      </p:sp>
      <p:pic>
        <p:nvPicPr>
          <p:cNvPr id="9" name="Picture 8"/>
          <p:cNvPicPr>
            <a:picLocks noChangeAspect="1"/>
          </p:cNvPicPr>
          <p:nvPr userDrawn="1"/>
        </p:nvPicPr>
        <p:blipFill>
          <a:blip r:embed="rId9"/>
          <a:stretch>
            <a:fillRect/>
          </a:stretch>
        </p:blipFill>
        <p:spPr>
          <a:xfrm>
            <a:off x="8391394" y="6366714"/>
            <a:ext cx="646329" cy="355190"/>
          </a:xfrm>
          <a:prstGeom prst="rect">
            <a:avLst/>
          </a:prstGeom>
        </p:spPr>
      </p:pic>
      <p:sp>
        <p:nvSpPr>
          <p:cNvPr id="14" name="Title Placeholder 13"/>
          <p:cNvSpPr>
            <a:spLocks noGrp="1"/>
          </p:cNvSpPr>
          <p:nvPr>
            <p:ph type="title"/>
          </p:nvPr>
        </p:nvSpPr>
        <p:spPr>
          <a:xfrm>
            <a:off x="319315" y="98652"/>
            <a:ext cx="8229600" cy="1143000"/>
          </a:xfrm>
          <a:prstGeom prst="rect">
            <a:avLst/>
          </a:prstGeom>
        </p:spPr>
        <p:txBody>
          <a:bodyPr vert="horz" lIns="91440" tIns="45720" rIns="91440" bIns="45720" rtlCol="0" anchor="ctr">
            <a:normAutofit/>
          </a:bodyPr>
          <a:lstStyle/>
          <a:p>
            <a:r>
              <a:rPr lang="en-US" dirty="0"/>
              <a:t>Click to edit Master title style</a:t>
            </a:r>
          </a:p>
        </p:txBody>
      </p:sp>
      <p:pic>
        <p:nvPicPr>
          <p:cNvPr id="3" name="Picture 2"/>
          <p:cNvPicPr>
            <a:picLocks noChangeAspect="1"/>
          </p:cNvPicPr>
          <p:nvPr userDrawn="1"/>
        </p:nvPicPr>
        <p:blipFill>
          <a:blip r:embed="rId10"/>
          <a:stretch>
            <a:fillRect/>
          </a:stretch>
        </p:blipFill>
        <p:spPr>
          <a:xfrm>
            <a:off x="457200" y="6401805"/>
            <a:ext cx="3657600" cy="379869"/>
          </a:xfrm>
          <a:prstGeom prst="rect">
            <a:avLst/>
          </a:prstGeom>
        </p:spPr>
      </p:pic>
      <p:sp>
        <p:nvSpPr>
          <p:cNvPr id="4" name="Text Placeholder 3"/>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11"/>
          <a:stretch>
            <a:fillRect/>
          </a:stretch>
        </p:blipFill>
        <p:spPr>
          <a:xfrm>
            <a:off x="7313707" y="6366716"/>
            <a:ext cx="581195" cy="409335"/>
          </a:xfrm>
          <a:prstGeom prst="rect">
            <a:avLst/>
          </a:prstGeom>
        </p:spPr>
      </p:pic>
    </p:spTree>
    <p:extLst>
      <p:ext uri="{BB962C8B-B14F-4D97-AF65-F5344CB8AC3E}">
        <p14:creationId xmlns:p14="http://schemas.microsoft.com/office/powerpoint/2010/main" val="23458656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7" r:id="rId4"/>
    <p:sldLayoutId id="2147483668" r:id="rId5"/>
    <p:sldLayoutId id="2147483687" r:id="rId6"/>
    <p:sldLayoutId id="2147483688" r:id="rId7"/>
  </p:sldLayoutIdLst>
  <p:txStyles>
    <p:titleStyle>
      <a:lvl1pPr algn="l" defTabSz="457200" rtl="0" eaLnBrk="1" latinLnBrk="0" hangingPunct="1">
        <a:spcBef>
          <a:spcPct val="0"/>
        </a:spcBef>
        <a:buNone/>
        <a:defRPr sz="2800" b="1" kern="1200">
          <a:solidFill>
            <a:srgbClr val="0F3F59"/>
          </a:solidFill>
          <a:latin typeface="Open Sans bold"/>
          <a:ea typeface="+mj-ea"/>
          <a:cs typeface="Open Sans bold"/>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Open Sans"/>
          <a:ea typeface="+mn-ea"/>
          <a:cs typeface="Open San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congress.gov/bill/116th-congress/senate-bill/117" TargetMode="External"/><Relationship Id="rId7" Type="http://schemas.openxmlformats.org/officeDocument/2006/relationships/hyperlink" Target="https://www.congress.gov/bill/116th-congress/senate-bill/1836?q=%7b%22search%22:%5b%22S.+1836%22%5d%7d&amp;s=2&amp;r=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congress.gov/bill/116th-congress/house-bill/873/cosponsors?q=%7b%22search%22:%5b%22hr.873%22%5d%7d&amp;r=1&amp;s=1" TargetMode="External"/><Relationship Id="rId5" Type="http://schemas.openxmlformats.org/officeDocument/2006/relationships/hyperlink" Target="https://www.congress.gov/bill/116th-congress/senate-bill/260/cosponsors?q=%7b%22search%22:%5b%22Transformation+to+Competitive+Employment%22%5d%7d&amp;r=1&amp;s=2" TargetMode="External"/><Relationship Id="rId4" Type="http://schemas.openxmlformats.org/officeDocument/2006/relationships/hyperlink" Target="https://www.congress.gov/bill/116th-congress/house-bill/555?q=%7b%22search%22:%5b%22Sensenbrenner%22%5d%7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D44FB-AD39-3544-97CA-D08069D3B3BE}"/>
              </a:ext>
            </a:extLst>
          </p:cNvPr>
          <p:cNvSpPr>
            <a:spLocks noGrp="1"/>
          </p:cNvSpPr>
          <p:nvPr>
            <p:ph type="title"/>
          </p:nvPr>
        </p:nvSpPr>
        <p:spPr/>
        <p:txBody>
          <a:bodyPr/>
          <a:lstStyle/>
          <a:p>
            <a:pPr algn="ctr"/>
            <a:r>
              <a:rPr lang="en-US" dirty="0">
                <a:latin typeface="Open Sans Semibold" charset="0"/>
                <a:ea typeface="Open Sans Semibold" charset="0"/>
                <a:cs typeface="Open Sans Semibold" charset="0"/>
              </a:rPr>
              <a:t>System Collaboration and Data</a:t>
            </a:r>
          </a:p>
        </p:txBody>
      </p:sp>
      <p:sp>
        <p:nvSpPr>
          <p:cNvPr id="5" name="Content Placeholder 4">
            <a:extLst>
              <a:ext uri="{FF2B5EF4-FFF2-40B4-BE49-F238E27FC236}">
                <a16:creationId xmlns:a16="http://schemas.microsoft.com/office/drawing/2014/main" id="{33C7421A-F0D8-5142-8FC5-42055AEA99CA}"/>
              </a:ext>
            </a:extLst>
          </p:cNvPr>
          <p:cNvSpPr>
            <a:spLocks noGrp="1"/>
          </p:cNvSpPr>
          <p:nvPr>
            <p:ph sz="quarter" idx="13"/>
          </p:nvPr>
        </p:nvSpPr>
        <p:spPr>
          <a:xfrm>
            <a:off x="323088" y="1804037"/>
            <a:ext cx="5431536" cy="3884613"/>
          </a:xfrm>
        </p:spPr>
        <p:txBody>
          <a:bodyPr/>
          <a:lstStyle/>
          <a:p>
            <a:r>
              <a:rPr lang="en-US" dirty="0"/>
              <a:t>Networks that work together with intention</a:t>
            </a:r>
          </a:p>
          <a:p>
            <a:r>
              <a:rPr lang="en-US" dirty="0"/>
              <a:t>Longitudinal data programs that can show impact</a:t>
            </a:r>
          </a:p>
          <a:p>
            <a:r>
              <a:rPr lang="en-US" dirty="0"/>
              <a:t>DOJ enforcement</a:t>
            </a:r>
          </a:p>
        </p:txBody>
      </p:sp>
      <p:pic>
        <p:nvPicPr>
          <p:cNvPr id="4" name="Picture 3" descr="A typed letter dated March 2, 1999. The letter is written by Susan C. Jamieson of the Atlanta Legal Aid and Society, Inc addressed to Dr. Lakin of the University of Minnesota. The letter is thanking Dr. Lakin for summarizing the literature comparing community and institutional living. Dr. Lakin's information will be of great use preparing briefs in the L.C. v. Olstead case. ">
            <a:extLst>
              <a:ext uri="{FF2B5EF4-FFF2-40B4-BE49-F238E27FC236}">
                <a16:creationId xmlns:a16="http://schemas.microsoft.com/office/drawing/2014/main" id="{40D12709-EA69-FD47-B460-EAE4F746E30D}"/>
              </a:ext>
            </a:extLst>
          </p:cNvPr>
          <p:cNvPicPr>
            <a:picLocks noChangeAspect="1"/>
          </p:cNvPicPr>
          <p:nvPr/>
        </p:nvPicPr>
        <p:blipFill>
          <a:blip r:embed="rId3"/>
          <a:stretch>
            <a:fillRect/>
          </a:stretch>
        </p:blipFill>
        <p:spPr>
          <a:xfrm rot="5400000">
            <a:off x="5710735" y="2229189"/>
            <a:ext cx="3401217" cy="2550913"/>
          </a:xfrm>
          <a:prstGeom prst="rect">
            <a:avLst/>
          </a:prstGeom>
        </p:spPr>
      </p:pic>
    </p:spTree>
    <p:extLst>
      <p:ext uri="{BB962C8B-B14F-4D97-AF65-F5344CB8AC3E}">
        <p14:creationId xmlns:p14="http://schemas.microsoft.com/office/powerpoint/2010/main" val="4176523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EC347-68F6-734C-9DD5-7EE55F3FD90A}"/>
              </a:ext>
            </a:extLst>
          </p:cNvPr>
          <p:cNvSpPr>
            <a:spLocks noGrp="1"/>
          </p:cNvSpPr>
          <p:nvPr>
            <p:ph type="title"/>
          </p:nvPr>
        </p:nvSpPr>
        <p:spPr/>
        <p:txBody>
          <a:bodyPr/>
          <a:lstStyle/>
          <a:p>
            <a:pPr algn="ctr"/>
            <a:r>
              <a:rPr lang="en-US" dirty="0">
                <a:latin typeface="Open Sans Semibold" charset="0"/>
                <a:ea typeface="Open Sans Semibold" charset="0"/>
                <a:cs typeface="Open Sans Semibold" charset="0"/>
              </a:rPr>
              <a:t>Effective Policies </a:t>
            </a:r>
          </a:p>
        </p:txBody>
      </p:sp>
      <p:sp>
        <p:nvSpPr>
          <p:cNvPr id="3" name="Content Placeholder 2">
            <a:extLst>
              <a:ext uri="{FF2B5EF4-FFF2-40B4-BE49-F238E27FC236}">
                <a16:creationId xmlns:a16="http://schemas.microsoft.com/office/drawing/2014/main" id="{DABB39E3-CD7A-5C49-9451-5E69E2BDC6F1}"/>
              </a:ext>
            </a:extLst>
          </p:cNvPr>
          <p:cNvSpPr>
            <a:spLocks noGrp="1"/>
          </p:cNvSpPr>
          <p:nvPr>
            <p:ph sz="quarter" idx="13"/>
          </p:nvPr>
        </p:nvSpPr>
        <p:spPr/>
        <p:txBody>
          <a:bodyPr>
            <a:normAutofit fontScale="92500" lnSpcReduction="10000"/>
          </a:bodyPr>
          <a:lstStyle/>
          <a:p>
            <a:r>
              <a:rPr lang="en-US" dirty="0"/>
              <a:t>Put in place</a:t>
            </a:r>
          </a:p>
          <a:p>
            <a:pPr lvl="1"/>
            <a:r>
              <a:rPr lang="en-US" sz="2400" dirty="0"/>
              <a:t>Money Follows the Person (MFP)</a:t>
            </a:r>
          </a:p>
          <a:p>
            <a:pPr lvl="1"/>
            <a:r>
              <a:rPr lang="en-US" sz="2400" dirty="0"/>
              <a:t>Balancing Incentives Program</a:t>
            </a:r>
          </a:p>
          <a:p>
            <a:pPr lvl="1"/>
            <a:r>
              <a:rPr lang="en-US" sz="2400" dirty="0"/>
              <a:t>Home and Community Based Settings Rule</a:t>
            </a:r>
          </a:p>
          <a:p>
            <a:pPr lvl="1"/>
            <a:r>
              <a:rPr lang="en-US" sz="2400" dirty="0"/>
              <a:t>Workforce Innovation and Opportunities Act (WIOA)</a:t>
            </a:r>
          </a:p>
          <a:p>
            <a:r>
              <a:rPr lang="en-US" dirty="0"/>
              <a:t>Proposed</a:t>
            </a:r>
          </a:p>
          <a:p>
            <a:pPr lvl="1"/>
            <a:r>
              <a:rPr lang="en-US" sz="2400" dirty="0"/>
              <a:t>The Disability Integration Act (DIA) (</a:t>
            </a:r>
            <a:r>
              <a:rPr lang="en-US" sz="2400" dirty="0">
                <a:hlinkClick r:id="rId3" tooltip="S.117"/>
              </a:rPr>
              <a:t>S.117</a:t>
            </a:r>
            <a:r>
              <a:rPr lang="en-US" sz="2400" dirty="0"/>
              <a:t> and </a:t>
            </a:r>
            <a:r>
              <a:rPr lang="en-US" sz="2400" dirty="0">
                <a:hlinkClick r:id="rId4" invalidUrl="https://www.congress.gov/bill/116th-congress/house-bill/555?q={&quot;search&quot;:[&quot;Sensenbrenner&quot;]}" tooltip="HR. 555"/>
              </a:rPr>
              <a:t>HR. 555</a:t>
            </a:r>
            <a:r>
              <a:rPr lang="en-US" sz="2400" dirty="0"/>
              <a:t>)</a:t>
            </a:r>
          </a:p>
          <a:p>
            <a:pPr lvl="1"/>
            <a:r>
              <a:rPr lang="en-US" sz="2400" dirty="0"/>
              <a:t>The Transformation to Competitive Employment Act (</a:t>
            </a:r>
            <a:r>
              <a:rPr lang="en-US" sz="2400" dirty="0">
                <a:hlinkClick r:id="rId5" invalidUrl="https://www.congress.gov/bill/116th-congress/senate-bill/260/cosponsors?q={&quot;search&quot;:[&quot;Transformation+to+Competitive+Employment&quot;]}&amp;r=1&amp;s=2" tooltip="S.260"/>
              </a:rPr>
              <a:t>S.260</a:t>
            </a:r>
            <a:r>
              <a:rPr lang="en-US" sz="2400" dirty="0"/>
              <a:t> and </a:t>
            </a:r>
            <a:r>
              <a:rPr lang="en-US" sz="2400" dirty="0">
                <a:hlinkClick r:id="rId6" invalidUrl="https://www.congress.gov/bill/116th-congress/house-bill/873/cosponsors?q={&quot;search&quot;:[&quot;hr.873&quot;]}&amp;r=1&amp;s=1" tooltip="H. 863"/>
              </a:rPr>
              <a:t>H. 863</a:t>
            </a:r>
            <a:r>
              <a:rPr lang="en-US" sz="2400" dirty="0"/>
              <a:t>)</a:t>
            </a:r>
          </a:p>
          <a:p>
            <a:pPr lvl="1"/>
            <a:r>
              <a:rPr lang="en-US" sz="2400" dirty="0"/>
              <a:t>Access to Free Speech for All Act (AFSFA) (</a:t>
            </a:r>
            <a:r>
              <a:rPr lang="en-US" sz="2400" dirty="0">
                <a:hlinkClick r:id="rId7" invalidUrl="https://www.congress.gov/bill/116th-congress/senate-bill/1836?q={&quot;search&quot;:[&quot;S.+1836&quot;]}&amp;s=2&amp;r=1" tooltip="S.1836"/>
              </a:rPr>
              <a:t>S.1836</a:t>
            </a:r>
            <a:r>
              <a:rPr lang="en-US" sz="2400" dirty="0"/>
              <a:t>)</a:t>
            </a:r>
          </a:p>
          <a:p>
            <a:endParaRPr lang="en-US" dirty="0"/>
          </a:p>
        </p:txBody>
      </p:sp>
    </p:spTree>
    <p:extLst>
      <p:ext uri="{BB962C8B-B14F-4D97-AF65-F5344CB8AC3E}">
        <p14:creationId xmlns:p14="http://schemas.microsoft.com/office/powerpoint/2010/main" val="105555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 y="192293"/>
            <a:ext cx="9144000" cy="853630"/>
          </a:xfrm>
        </p:spPr>
        <p:txBody>
          <a:bodyPr>
            <a:noAutofit/>
          </a:bodyPr>
          <a:lstStyle/>
          <a:p>
            <a:r>
              <a:rPr lang="en-US" altLang="en-US" dirty="0">
                <a:latin typeface="Open Sans Semibold" charset="0"/>
                <a:ea typeface="Open Sans Semibold" charset="0"/>
                <a:cs typeface="Open Sans Semibold" charset="0"/>
              </a:rPr>
              <a:t>Children and Adults In Large State </a:t>
            </a:r>
            <a:br>
              <a:rPr lang="en-US" altLang="en-US" dirty="0">
                <a:latin typeface="Open Sans Semibold" charset="0"/>
                <a:ea typeface="Open Sans Semibold" charset="0"/>
                <a:cs typeface="Open Sans Semibold" charset="0"/>
              </a:rPr>
            </a:br>
            <a:r>
              <a:rPr lang="en-US" altLang="en-US" dirty="0">
                <a:latin typeface="Open Sans Semibold" charset="0"/>
                <a:ea typeface="Open Sans Semibold" charset="0"/>
                <a:cs typeface="Open Sans Semibold" charset="0"/>
              </a:rPr>
              <a:t>IDD Facilities of 16 or More People 1950-2016</a:t>
            </a:r>
          </a:p>
        </p:txBody>
      </p:sp>
      <p:pic>
        <p:nvPicPr>
          <p:cNvPr id="4" name="Picture 3" descr="An area chart showing the number of children (0-21 years of age) and adults (22+ years of age) in large state IDD Facilities of 16 or more people. The chart illustrates how the population in large state IDD Facilities peaked at nearly 200,000 in 1967 (Medicaid ICF/IID) and has steadily decreased with subsequent legislation. Population was down to about 150,000 in 1981 (Medicaid HCBS), about 120,000 in 1990 (ADA), about 80,000 in 1999 (Olmstead), and 19,502 in 2016.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031" y="1402556"/>
            <a:ext cx="8233833" cy="4308536"/>
          </a:xfrm>
          <a:prstGeom prst="rect">
            <a:avLst/>
          </a:prstGeom>
        </p:spPr>
      </p:pic>
      <p:sp>
        <p:nvSpPr>
          <p:cNvPr id="8" name="Content Placeholder 4">
            <a:extLst>
              <a:ext uri="{FF2B5EF4-FFF2-40B4-BE49-F238E27FC236}">
                <a16:creationId xmlns:a16="http://schemas.microsoft.com/office/drawing/2014/main" id="{33C7421A-F0D8-5142-8FC5-42055AEA99CA}"/>
              </a:ext>
            </a:extLst>
          </p:cNvPr>
          <p:cNvSpPr>
            <a:spLocks noGrp="1"/>
          </p:cNvSpPr>
          <p:nvPr>
            <p:ph sz="quarter" idx="4294967295"/>
          </p:nvPr>
        </p:nvSpPr>
        <p:spPr>
          <a:xfrm>
            <a:off x="436031" y="5852143"/>
            <a:ext cx="3605445" cy="431163"/>
          </a:xfrm>
          <a:prstGeom prst="rect">
            <a:avLst/>
          </a:prstGeom>
        </p:spPr>
        <p:txBody>
          <a:bodyPr/>
          <a:lstStyle/>
          <a:p>
            <a:pPr marL="0" indent="0" defTabSz="623438" eaLnBrk="0" fontAlgn="base" hangingPunct="0">
              <a:spcBef>
                <a:spcPct val="0"/>
              </a:spcBef>
              <a:spcAft>
                <a:spcPct val="0"/>
              </a:spcAft>
              <a:buNone/>
            </a:pPr>
            <a:r>
              <a:rPr lang="en-US" altLang="en-US" sz="1600" dirty="0">
                <a:solidFill>
                  <a:schemeClr val="tx1">
                    <a:lumMod val="75000"/>
                    <a:lumOff val="25000"/>
                  </a:schemeClr>
                </a:solidFill>
              </a:rPr>
              <a:t>Source: RISP - Larson et al, 2018</a:t>
            </a:r>
          </a:p>
        </p:txBody>
      </p:sp>
    </p:spTree>
    <p:extLst>
      <p:ext uri="{BB962C8B-B14F-4D97-AF65-F5344CB8AC3E}">
        <p14:creationId xmlns:p14="http://schemas.microsoft.com/office/powerpoint/2010/main" val="84173526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0934"/>
            <a:ext cx="9144000" cy="778933"/>
          </a:xfrm>
        </p:spPr>
        <p:txBody>
          <a:bodyPr>
            <a:normAutofit fontScale="90000"/>
          </a:bodyPr>
          <a:lstStyle/>
          <a:p>
            <a:r>
              <a:rPr lang="en-US" sz="2400" dirty="0">
                <a:latin typeface="Open Sans Semibold" charset="0"/>
                <a:ea typeface="Open Sans Semibold" charset="0"/>
                <a:cs typeface="Open Sans Semibold" charset="0"/>
              </a:rPr>
              <a:t>Large State Institutions/Units Closed, Downsized, or Converted to Non-IDD Use or Operation by 5-Year Intervals</a:t>
            </a:r>
          </a:p>
        </p:txBody>
      </p:sp>
      <p:graphicFrame>
        <p:nvGraphicFramePr>
          <p:cNvPr id="4" name="Content Placeholder 3" descr="A bar chart showing large state institutions/units that have closed, downsized, or converted to non-IDD use or operation by 5 year intervals. Each bar represents 5 years starting in 1960 through projected closures in 2024. The highest closure rate was 53 in 1990-1994. The lowest closure rate was 0 in 1965-1969. Projected closures for 2015-2019 is 23 and projected closures for 2020-2024 is 2. ">
            <a:extLst>
              <a:ext uri="{FF2B5EF4-FFF2-40B4-BE49-F238E27FC236}">
                <a16:creationId xmlns:a16="http://schemas.microsoft.com/office/drawing/2014/main" id="{00000000-0008-0000-5200-000002000000}"/>
              </a:ext>
            </a:extLst>
          </p:cNvPr>
          <p:cNvGraphicFramePr>
            <a:graphicFrameLocks noGrp="1"/>
          </p:cNvGraphicFramePr>
          <p:nvPr>
            <p:ph idx="1"/>
            <p:extLst>
              <p:ext uri="{D42A27DB-BD31-4B8C-83A1-F6EECF244321}">
                <p14:modId xmlns:p14="http://schemas.microsoft.com/office/powerpoint/2010/main" val="403580540"/>
              </p:ext>
            </p:extLst>
          </p:nvPr>
        </p:nvGraphicFramePr>
        <p:xfrm>
          <a:off x="0" y="1518863"/>
          <a:ext cx="9144000" cy="4517073"/>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4">
            <a:extLst>
              <a:ext uri="{FF2B5EF4-FFF2-40B4-BE49-F238E27FC236}">
                <a16:creationId xmlns:a16="http://schemas.microsoft.com/office/drawing/2014/main" id="{33C7421A-F0D8-5142-8FC5-42055AEA99CA}"/>
              </a:ext>
            </a:extLst>
          </p:cNvPr>
          <p:cNvSpPr txBox="1">
            <a:spLocks/>
          </p:cNvSpPr>
          <p:nvPr/>
        </p:nvSpPr>
        <p:spPr>
          <a:xfrm>
            <a:off x="436031" y="5852143"/>
            <a:ext cx="3605445" cy="4311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Open Sans"/>
                <a:ea typeface="+mn-ea"/>
                <a:cs typeface="Open San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23438" eaLnBrk="0" fontAlgn="base" hangingPunct="0">
              <a:spcBef>
                <a:spcPct val="0"/>
              </a:spcBef>
              <a:spcAft>
                <a:spcPct val="0"/>
              </a:spcAft>
              <a:buFont typeface="Arial"/>
              <a:buNone/>
            </a:pPr>
            <a:r>
              <a:rPr lang="en-US" altLang="en-US" sz="1600" dirty="0">
                <a:solidFill>
                  <a:schemeClr val="tx1">
                    <a:lumMod val="75000"/>
                    <a:lumOff val="25000"/>
                  </a:schemeClr>
                </a:solidFill>
              </a:rPr>
              <a:t>Source: RISP - Larson et al, 2018</a:t>
            </a:r>
          </a:p>
        </p:txBody>
      </p:sp>
    </p:spTree>
    <p:extLst>
      <p:ext uri="{BB962C8B-B14F-4D97-AF65-F5344CB8AC3E}">
        <p14:creationId xmlns:p14="http://schemas.microsoft.com/office/powerpoint/2010/main" val="4220530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320" y="371474"/>
            <a:ext cx="7086600" cy="584775"/>
          </a:xfrm>
        </p:spPr>
        <p:txBody>
          <a:bodyPr>
            <a:noAutofit/>
          </a:bodyPr>
          <a:lstStyle/>
          <a:p>
            <a:pPr algn="ctr"/>
            <a:r>
              <a:rPr lang="en-US" dirty="0"/>
              <a:t>Non-Family</a:t>
            </a:r>
            <a:r>
              <a:rPr lang="en-US" baseline="0" dirty="0"/>
              <a:t> Homes of People with IDD Getting Publicly Funded Services</a:t>
            </a:r>
            <a:endParaRPr lang="en-US" dirty="0"/>
          </a:p>
        </p:txBody>
      </p:sp>
      <p:graphicFrame>
        <p:nvGraphicFramePr>
          <p:cNvPr id="17" name="Chart Placeholder 16" descr="A line graph showing the non-family homes of people with IDD getting publicly funded services and how trends have changed since the Olmstead decision. From 1998-2016 group facilities (7+) have gone down from 168,435 to 123,205; group homes of 1-6 people have gone up from 136,937 to 279,293; and those who one their home have gone up from 62,669 to 141,388."/>
          <p:cNvGraphicFramePr>
            <a:graphicFrameLocks noGrp="1"/>
          </p:cNvGraphicFramePr>
          <p:nvPr>
            <p:ph type="chart" sz="quarter" idx="14"/>
            <p:extLst>
              <p:ext uri="{D42A27DB-BD31-4B8C-83A1-F6EECF244321}">
                <p14:modId xmlns:p14="http://schemas.microsoft.com/office/powerpoint/2010/main" val="239903266"/>
              </p:ext>
            </p:extLst>
          </p:nvPr>
        </p:nvGraphicFramePr>
        <p:xfrm>
          <a:off x="321731" y="1490776"/>
          <a:ext cx="7975602" cy="4246873"/>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4">
            <a:extLst>
              <a:ext uri="{FF2B5EF4-FFF2-40B4-BE49-F238E27FC236}">
                <a16:creationId xmlns:a16="http://schemas.microsoft.com/office/drawing/2014/main" id="{33C7421A-F0D8-5142-8FC5-42055AEA99CA}"/>
              </a:ext>
            </a:extLst>
          </p:cNvPr>
          <p:cNvSpPr txBox="1">
            <a:spLocks/>
          </p:cNvSpPr>
          <p:nvPr/>
        </p:nvSpPr>
        <p:spPr>
          <a:xfrm>
            <a:off x="436031" y="5852143"/>
            <a:ext cx="3605445" cy="4311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Open Sans"/>
                <a:ea typeface="+mn-ea"/>
                <a:cs typeface="Open San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23438" eaLnBrk="0" fontAlgn="base" hangingPunct="0">
              <a:spcBef>
                <a:spcPct val="0"/>
              </a:spcBef>
              <a:spcAft>
                <a:spcPct val="0"/>
              </a:spcAft>
              <a:buFont typeface="Arial"/>
              <a:buNone/>
            </a:pPr>
            <a:r>
              <a:rPr lang="en-US" altLang="en-US" sz="1600">
                <a:solidFill>
                  <a:schemeClr val="tx1">
                    <a:lumMod val="75000"/>
                    <a:lumOff val="25000"/>
                  </a:schemeClr>
                </a:solidFill>
              </a:rPr>
              <a:t>Source: RISP - Larson et al, 2018</a:t>
            </a:r>
            <a:endParaRPr lang="en-US" altLang="en-US" sz="1600" dirty="0">
              <a:solidFill>
                <a:schemeClr val="tx1">
                  <a:lumMod val="75000"/>
                  <a:lumOff val="25000"/>
                </a:schemeClr>
              </a:solidFill>
            </a:endParaRPr>
          </a:p>
        </p:txBody>
      </p:sp>
    </p:spTree>
    <p:extLst>
      <p:ext uri="{BB962C8B-B14F-4D97-AF65-F5344CB8AC3E}">
        <p14:creationId xmlns:p14="http://schemas.microsoft.com/office/powerpoint/2010/main" val="234327026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19797</TotalTime>
  <Words>645</Words>
  <Application>Microsoft Office PowerPoint</Application>
  <PresentationFormat>On-screen Show (4:3)</PresentationFormat>
  <Paragraphs>41</Paragraphs>
  <Slides>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ＭＳ Ｐゴシック</vt:lpstr>
      <vt:lpstr>Arial</vt:lpstr>
      <vt:lpstr>Calibri</vt:lpstr>
      <vt:lpstr>Open Sans</vt:lpstr>
      <vt:lpstr>Open Sans bold</vt:lpstr>
      <vt:lpstr>Open Sans Semibold</vt:lpstr>
      <vt:lpstr>1_Office Theme</vt:lpstr>
      <vt:lpstr>System Collaboration and Data</vt:lpstr>
      <vt:lpstr>Effective Policies </vt:lpstr>
      <vt:lpstr>Children and Adults In Large State  IDD Facilities of 16 or More People 1950-2016</vt:lpstr>
      <vt:lpstr>Large State Institutions/Units Closed, Downsized, or Converted to Non-IDD Use or Operation by 5-Year Intervals</vt:lpstr>
      <vt:lpstr>Non-Family Homes of People with IDD Getting Publicly Funded Services</vt:lpstr>
    </vt:vector>
  </TitlesOfParts>
  <Manager/>
  <Company>University of Minnesota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ACL Olmstead Event 2019</dc:title>
  <dc:subject>ACL Olmstead Event 2019</dc:subject>
  <dc:creator>Amy Hewitt</dc:creator>
  <cp:keywords/>
  <dc:description/>
  <cp:lastModifiedBy>Mack, Kelly (ACL)</cp:lastModifiedBy>
  <cp:revision>602</cp:revision>
  <cp:lastPrinted>2017-09-18T16:05:13Z</cp:lastPrinted>
  <dcterms:created xsi:type="dcterms:W3CDTF">2016-04-07T18:13:15Z</dcterms:created>
  <dcterms:modified xsi:type="dcterms:W3CDTF">2019-06-25T15:02:54Z</dcterms:modified>
  <cp:category/>
</cp:coreProperties>
</file>