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4"/>
  </p:notesMasterIdLst>
  <p:sldIdLst>
    <p:sldId id="256" r:id="rId5"/>
    <p:sldId id="275" r:id="rId6"/>
    <p:sldId id="289" r:id="rId7"/>
    <p:sldId id="292" r:id="rId8"/>
    <p:sldId id="290" r:id="rId9"/>
    <p:sldId id="260" r:id="rId10"/>
    <p:sldId id="295" r:id="rId11"/>
    <p:sldId id="261" r:id="rId12"/>
    <p:sldId id="286" r:id="rId13"/>
    <p:sldId id="291" r:id="rId14"/>
    <p:sldId id="266" r:id="rId15"/>
    <p:sldId id="280" r:id="rId16"/>
    <p:sldId id="287" r:id="rId17"/>
    <p:sldId id="294" r:id="rId18"/>
    <p:sldId id="270" r:id="rId19"/>
    <p:sldId id="272" r:id="rId20"/>
    <p:sldId id="271" r:id="rId21"/>
    <p:sldId id="293" r:id="rId22"/>
    <p:sldId id="283"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SH" id="{F62428B0-AF17-4910-B96A-C093D6BBE577}">
          <p14:sldIdLst>
            <p14:sldId id="256"/>
            <p14:sldId id="275"/>
            <p14:sldId id="289"/>
            <p14:sldId id="292"/>
            <p14:sldId id="290"/>
            <p14:sldId id="260"/>
            <p14:sldId id="295"/>
            <p14:sldId id="261"/>
            <p14:sldId id="286"/>
            <p14:sldId id="291"/>
            <p14:sldId id="266"/>
            <p14:sldId id="280"/>
            <p14:sldId id="287"/>
            <p14:sldId id="294"/>
            <p14:sldId id="270"/>
            <p14:sldId id="272"/>
            <p14:sldId id="271"/>
            <p14:sldId id="293"/>
            <p14:sldId id="283"/>
          </p14:sldIdLst>
        </p14:section>
      </p14:sectionLst>
    </p:ext>
    <p:ext uri="{EFAFB233-063F-42B5-8137-9DF3F51BA10A}">
      <p15:sldGuideLst xmlns:p15="http://schemas.microsoft.com/office/powerpoint/2012/main">
        <p15:guide id="1" orient="horz" pos="4200" userDrawn="1">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onutrition" initials="B"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5C19"/>
    <a:srgbClr val="CF7F87"/>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3" autoAdjust="0"/>
    <p:restoredTop sz="86449" autoAdjust="0"/>
  </p:normalViewPr>
  <p:slideViewPr>
    <p:cSldViewPr snapToGrid="0" showGuides="1">
      <p:cViewPr varScale="1">
        <p:scale>
          <a:sx n="94" d="100"/>
          <a:sy n="94" d="100"/>
        </p:scale>
        <p:origin x="108" y="192"/>
      </p:cViewPr>
      <p:guideLst>
        <p:guide orient="horz" pos="420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4" d="100"/>
          <a:sy n="64" d="100"/>
        </p:scale>
        <p:origin x="3115"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6524D362-98DD-4697-806D-3A1F575C78EF}" type="datetimeFigureOut">
              <a:rPr lang="en-US" smtClean="0"/>
              <a:t>6/22/2021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A9BB5A-7E1F-458E-8A3E-B1F65D6AD5F9}" type="slidenum">
              <a:rPr lang="en-US" smtClean="0"/>
              <a:t>‹#›</a:t>
            </a:fld>
            <a:endParaRPr lang="en-US" dirty="0"/>
          </a:p>
        </p:txBody>
      </p:sp>
    </p:spTree>
    <p:extLst>
      <p:ext uri="{BB962C8B-B14F-4D97-AF65-F5344CB8AC3E}">
        <p14:creationId xmlns:p14="http://schemas.microsoft.com/office/powerpoint/2010/main" val="229862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DASH stands for Dietary Approaches to Stop Hypertension.</a:t>
            </a:r>
          </a:p>
        </p:txBody>
      </p:sp>
      <p:sp>
        <p:nvSpPr>
          <p:cNvPr id="4" name="Slide Number Placeholder 3"/>
          <p:cNvSpPr>
            <a:spLocks noGrp="1"/>
          </p:cNvSpPr>
          <p:nvPr>
            <p:ph type="sldNum" sz="quarter" idx="10"/>
          </p:nvPr>
        </p:nvSpPr>
        <p:spPr/>
        <p:txBody>
          <a:bodyPr/>
          <a:lstStyle/>
          <a:p>
            <a:fld id="{30A9BB5A-7E1F-458E-8A3E-B1F65D6AD5F9}" type="slidenum">
              <a:rPr lang="en-US" smtClean="0"/>
              <a:t>1</a:t>
            </a:fld>
            <a:endParaRPr lang="en-US" dirty="0"/>
          </a:p>
        </p:txBody>
      </p:sp>
    </p:spTree>
    <p:extLst>
      <p:ext uri="{BB962C8B-B14F-4D97-AF65-F5344CB8AC3E}">
        <p14:creationId xmlns:p14="http://schemas.microsoft.com/office/powerpoint/2010/main" val="2649085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serving is 1 oz. cooked meats, poultry, or fish, or 1 egg</a:t>
            </a:r>
          </a:p>
          <a:p>
            <a:r>
              <a:rPr lang="en-US" dirty="0"/>
              <a:t>Typically we eat 3- 4 oz. portion of meat, poultry or fish per meal (about the size of a deck of cards)</a:t>
            </a:r>
          </a:p>
          <a:p>
            <a:endParaRPr lang="en-US" dirty="0"/>
          </a:p>
          <a:p>
            <a:r>
              <a:rPr lang="en-US" dirty="0"/>
              <a:t>Fish such as salmon (canned), herring, and tuna (canned in water) are healthy choices – high in omega-3 fatty acids</a:t>
            </a:r>
          </a:p>
          <a:p>
            <a:endParaRPr lang="en-US" dirty="0"/>
          </a:p>
        </p:txBody>
      </p:sp>
      <p:sp>
        <p:nvSpPr>
          <p:cNvPr id="4" name="Slide Number Placeholder 3"/>
          <p:cNvSpPr>
            <a:spLocks noGrp="1"/>
          </p:cNvSpPr>
          <p:nvPr>
            <p:ph type="sldNum" sz="quarter" idx="10"/>
          </p:nvPr>
        </p:nvSpPr>
        <p:spPr/>
        <p:txBody>
          <a:bodyPr/>
          <a:lstStyle/>
          <a:p>
            <a:fld id="{30A9BB5A-7E1F-458E-8A3E-B1F65D6AD5F9}" type="slidenum">
              <a:rPr lang="en-US" smtClean="0"/>
              <a:t>10</a:t>
            </a:fld>
            <a:endParaRPr lang="en-US" dirty="0"/>
          </a:p>
        </p:txBody>
      </p:sp>
    </p:spTree>
    <p:extLst>
      <p:ext uri="{BB962C8B-B14F-4D97-AF65-F5344CB8AC3E}">
        <p14:creationId xmlns:p14="http://schemas.microsoft.com/office/powerpoint/2010/main" val="3288589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serving is ½ cup cooked lentils, peas, ¼ cup baked beans.</a:t>
            </a:r>
          </a:p>
          <a:p>
            <a:r>
              <a:rPr lang="en-US" baseline="0" dirty="0"/>
              <a:t>Examples are kidney beans, lentils, split peas</a:t>
            </a:r>
          </a:p>
          <a:p>
            <a:r>
              <a:rPr lang="en-US" baseline="0" dirty="0"/>
              <a:t>Legumes are excellent source of protein </a:t>
            </a:r>
          </a:p>
          <a:p>
            <a:r>
              <a:rPr lang="en-US" baseline="0" dirty="0"/>
              <a:t>Legumes can be added to rice, salads, and stews.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Examples  of nuts are;  almonds, mixed nuts, peanuts, walnuts, peanut butter.</a:t>
            </a:r>
          </a:p>
          <a:p>
            <a:endParaRPr lang="en-US" baseline="0" dirty="0"/>
          </a:p>
          <a:p>
            <a:r>
              <a:rPr lang="en-US" baseline="0" dirty="0"/>
              <a:t>Examples of seeds are;  sunflower seeds, chia seeds, flax seeds, sesame seeds.</a:t>
            </a:r>
          </a:p>
          <a:p>
            <a:endParaRPr lang="en-US" baseline="0" dirty="0"/>
          </a:p>
          <a:p>
            <a:r>
              <a:rPr lang="en-US" dirty="0"/>
              <a:t>One serving nuts</a:t>
            </a:r>
            <a:r>
              <a:rPr lang="en-US" baseline="0" dirty="0"/>
              <a:t> </a:t>
            </a:r>
            <a:r>
              <a:rPr lang="en-US" dirty="0"/>
              <a:t> is 1/3 cup or 1 ½ ounce </a:t>
            </a:r>
            <a:r>
              <a:rPr lang="en-US" baseline="0" dirty="0"/>
              <a:t> (unsalted),</a:t>
            </a:r>
            <a:r>
              <a:rPr lang="en-US" dirty="0"/>
              <a:t> 2 Tbsp. peanut butter,</a:t>
            </a:r>
          </a:p>
          <a:p>
            <a:r>
              <a:rPr lang="en-US" dirty="0"/>
              <a:t>One</a:t>
            </a:r>
            <a:r>
              <a:rPr lang="en-US" baseline="0" dirty="0"/>
              <a:t> serving seeds is </a:t>
            </a:r>
            <a:r>
              <a:rPr lang="en-US" dirty="0"/>
              <a:t>½ oz.</a:t>
            </a:r>
            <a:r>
              <a:rPr lang="en-US" baseline="0" dirty="0"/>
              <a:t> or 2 Tbsp.</a:t>
            </a:r>
            <a:endParaRPr lang="en-US" dirty="0"/>
          </a:p>
          <a:p>
            <a:r>
              <a:rPr lang="en-US" baseline="0" dirty="0"/>
              <a:t>One serving cooked legumes (dried beans  and peas) ½ cup</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0A9BB5A-7E1F-458E-8A3E-B1F65D6AD5F9}" type="slidenum">
              <a:rPr lang="en-US" smtClean="0"/>
              <a:t>11</a:t>
            </a:fld>
            <a:endParaRPr lang="en-US" dirty="0"/>
          </a:p>
        </p:txBody>
      </p:sp>
    </p:spTree>
    <p:extLst>
      <p:ext uri="{BB962C8B-B14F-4D97-AF65-F5344CB8AC3E}">
        <p14:creationId xmlns:p14="http://schemas.microsoft.com/office/powerpoint/2010/main" val="2659072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serving is 1 tsp soft margarine,</a:t>
            </a:r>
            <a:r>
              <a:rPr lang="en-US" baseline="0" dirty="0"/>
              <a:t> 1 tablespoon low fat mayonnaise, 1teaspoon vegetable oil, 2 Tbsp. salad dressing</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Fatty meats,  full fat dairy products i.e. whole milk, butter or cream, Tropical oils, i.e. palm oil, coconut oil – Are foods that are high in saturated fats </a:t>
            </a:r>
          </a:p>
          <a:p>
            <a:endParaRPr lang="en-US" baseline="0" dirty="0"/>
          </a:p>
          <a:p>
            <a:r>
              <a:rPr lang="en-US" baseline="0" dirty="0"/>
              <a:t>Avoid trans fats, mostly found in crackers, baked foods and  some fried foods. </a:t>
            </a: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0A9BB5A-7E1F-458E-8A3E-B1F65D6AD5F9}" type="slidenum">
              <a:rPr lang="en-US" smtClean="0"/>
              <a:t>12</a:t>
            </a:fld>
            <a:endParaRPr lang="en-US" dirty="0"/>
          </a:p>
        </p:txBody>
      </p:sp>
    </p:spTree>
    <p:extLst>
      <p:ext uri="{BB962C8B-B14F-4D97-AF65-F5344CB8AC3E}">
        <p14:creationId xmlns:p14="http://schemas.microsoft.com/office/powerpoint/2010/main" val="1217251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Serving sizes are: 1 Tbsp. sugar, 1 Tbsp. jam or jelly, ½ cup gelatin </a:t>
            </a:r>
          </a:p>
          <a:p>
            <a:endParaRPr lang="en-US" dirty="0"/>
          </a:p>
          <a:p>
            <a:r>
              <a:rPr lang="en-US" dirty="0"/>
              <a:t>Examples of sweets are: fruit punch, sorbet</a:t>
            </a:r>
            <a:r>
              <a:rPr lang="en-US" baseline="0" dirty="0"/>
              <a:t> and ices, fruit flavored gelatin, hard candy, maple syrup, sugar.</a:t>
            </a:r>
          </a:p>
          <a:p>
            <a:r>
              <a:rPr lang="en-US" baseline="0" dirty="0"/>
              <a:t>Cut back on added sugar; has no nutritional value but adds calories.</a:t>
            </a:r>
          </a:p>
        </p:txBody>
      </p:sp>
      <p:sp>
        <p:nvSpPr>
          <p:cNvPr id="4" name="Slide Number Placeholder 3"/>
          <p:cNvSpPr>
            <a:spLocks noGrp="1"/>
          </p:cNvSpPr>
          <p:nvPr>
            <p:ph type="sldNum" sz="quarter" idx="10"/>
          </p:nvPr>
        </p:nvSpPr>
        <p:spPr/>
        <p:txBody>
          <a:bodyPr/>
          <a:lstStyle/>
          <a:p>
            <a:fld id="{30A9BB5A-7E1F-458E-8A3E-B1F65D6AD5F9}" type="slidenum">
              <a:rPr lang="en-US" smtClean="0"/>
              <a:t>13</a:t>
            </a:fld>
            <a:endParaRPr lang="en-US" dirty="0"/>
          </a:p>
        </p:txBody>
      </p:sp>
    </p:spTree>
    <p:extLst>
      <p:ext uri="{BB962C8B-B14F-4D97-AF65-F5344CB8AC3E}">
        <p14:creationId xmlns:p14="http://schemas.microsoft.com/office/powerpoint/2010/main" val="2001917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AHA</a:t>
            </a:r>
            <a:r>
              <a:rPr lang="en-US" baseline="0" dirty="0">
                <a:latin typeface="Times New Roman" panose="02020603050405020304" pitchFamily="18" charset="0"/>
                <a:cs typeface="Times New Roman" panose="02020603050405020304" pitchFamily="18" charset="0"/>
              </a:rPr>
              <a:t> recommends no more than 2300mg sodium a day and an ideal limit of &lt;1500mg for most adults, especially for those w/high BP.</a:t>
            </a:r>
          </a:p>
          <a:p>
            <a:r>
              <a:rPr lang="en-US" dirty="0"/>
              <a:t>Avoid adding salt in cooking. Use herbs, spices, lemon juice, vinegar, to replace salt.</a:t>
            </a:r>
          </a:p>
          <a:p>
            <a:r>
              <a:rPr lang="en-US" dirty="0"/>
              <a:t>Rinse canned foods to remove some of the sodium, choose ones with lower sodium levels. </a:t>
            </a:r>
          </a:p>
          <a:p>
            <a:r>
              <a:rPr lang="en-US" dirty="0"/>
              <a:t>What are other ways you can lower your salt intake? --Discussion</a:t>
            </a:r>
          </a:p>
          <a:p>
            <a:endParaRPr lang="en-US" dirty="0"/>
          </a:p>
        </p:txBody>
      </p:sp>
      <p:sp>
        <p:nvSpPr>
          <p:cNvPr id="4" name="Slide Number Placeholder 3"/>
          <p:cNvSpPr>
            <a:spLocks noGrp="1"/>
          </p:cNvSpPr>
          <p:nvPr>
            <p:ph type="sldNum" sz="quarter" idx="10"/>
          </p:nvPr>
        </p:nvSpPr>
        <p:spPr/>
        <p:txBody>
          <a:bodyPr/>
          <a:lstStyle/>
          <a:p>
            <a:fld id="{30A9BB5A-7E1F-458E-8A3E-B1F65D6AD5F9}" type="slidenum">
              <a:rPr lang="en-US" smtClean="0"/>
              <a:t>14</a:t>
            </a:fld>
            <a:endParaRPr lang="en-US" dirty="0"/>
          </a:p>
        </p:txBody>
      </p:sp>
    </p:spTree>
    <p:extLst>
      <p:ext uri="{BB962C8B-B14F-4D97-AF65-F5344CB8AC3E}">
        <p14:creationId xmlns:p14="http://schemas.microsoft.com/office/powerpoint/2010/main" val="14985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read the Nutrition Facts Label? </a:t>
            </a:r>
          </a:p>
          <a:p>
            <a:r>
              <a:rPr lang="en-US" dirty="0"/>
              <a:t>What do you look for when you read the nutrition fact label?</a:t>
            </a:r>
          </a:p>
          <a:p>
            <a:r>
              <a:rPr lang="en-US" dirty="0"/>
              <a:t>It</a:t>
            </a:r>
            <a:r>
              <a:rPr lang="en-US" baseline="0" dirty="0"/>
              <a:t> is</a:t>
            </a:r>
            <a:r>
              <a:rPr lang="en-US" dirty="0"/>
              <a:t> important to read the Nutrition Facts label to make sure the packaged</a:t>
            </a:r>
            <a:r>
              <a:rPr lang="en-US" baseline="0" dirty="0"/>
              <a:t> food is low in added sugar, sodium, fat, saturated fats, and has no trans fat. </a:t>
            </a:r>
          </a:p>
          <a:p>
            <a:r>
              <a:rPr lang="en-US" baseline="0" dirty="0"/>
              <a:t>And has a good amount of calcium, potassium, fiber, and protein</a:t>
            </a:r>
          </a:p>
          <a:p>
            <a:r>
              <a:rPr lang="en-US" baseline="0" dirty="0"/>
              <a:t>What are hidden sources of salt? </a:t>
            </a:r>
          </a:p>
          <a:p>
            <a:r>
              <a:rPr lang="en-US" baseline="0" dirty="0"/>
              <a:t>Name ways you can reduce your salt intake.</a:t>
            </a:r>
          </a:p>
          <a:p>
            <a:r>
              <a:rPr lang="en-US" baseline="0" dirty="0"/>
              <a:t> </a:t>
            </a:r>
            <a:endParaRPr lang="en-US" dirty="0"/>
          </a:p>
        </p:txBody>
      </p:sp>
      <p:sp>
        <p:nvSpPr>
          <p:cNvPr id="4" name="Slide Number Placeholder 3"/>
          <p:cNvSpPr>
            <a:spLocks noGrp="1"/>
          </p:cNvSpPr>
          <p:nvPr>
            <p:ph type="sldNum" sz="quarter" idx="10"/>
          </p:nvPr>
        </p:nvSpPr>
        <p:spPr/>
        <p:txBody>
          <a:bodyPr/>
          <a:lstStyle/>
          <a:p>
            <a:fld id="{30A9BB5A-7E1F-458E-8A3E-B1F65D6AD5F9}" type="slidenum">
              <a:rPr lang="en-US" smtClean="0"/>
              <a:t>15</a:t>
            </a:fld>
            <a:endParaRPr lang="en-US" dirty="0"/>
          </a:p>
        </p:txBody>
      </p:sp>
    </p:spTree>
    <p:extLst>
      <p:ext uri="{BB962C8B-B14F-4D97-AF65-F5344CB8AC3E}">
        <p14:creationId xmlns:p14="http://schemas.microsoft.com/office/powerpoint/2010/main" val="3950868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t>
            </a:r>
            <a:r>
              <a:rPr lang="en-US" dirty="0"/>
              <a:t> Lunch menu changes</a:t>
            </a:r>
            <a:r>
              <a:rPr lang="en-US" baseline="0" dirty="0"/>
              <a:t> </a:t>
            </a:r>
            <a:r>
              <a:rPr lang="en-US" dirty="0"/>
              <a:t>include:</a:t>
            </a:r>
            <a:r>
              <a:rPr lang="en-US" baseline="0" dirty="0"/>
              <a:t> </a:t>
            </a:r>
            <a:r>
              <a:rPr lang="en-US" dirty="0"/>
              <a:t>addition of extra</a:t>
            </a:r>
            <a:r>
              <a:rPr lang="en-US" baseline="0" dirty="0"/>
              <a:t> serving of vegetable and fruit, smart balance spread to replace butter etc.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0A9BB5A-7E1F-458E-8A3E-B1F65D6AD5F9}" type="slidenum">
              <a:rPr lang="en-US" smtClean="0"/>
              <a:t>16</a:t>
            </a:fld>
            <a:endParaRPr lang="en-US" dirty="0"/>
          </a:p>
        </p:txBody>
      </p:sp>
    </p:spTree>
    <p:extLst>
      <p:ext uri="{BB962C8B-B14F-4D97-AF65-F5344CB8AC3E}">
        <p14:creationId xmlns:p14="http://schemas.microsoft.com/office/powerpoint/2010/main" val="3844891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meal ideas you can think of that incorporate a few food groups from the DASH plan?</a:t>
            </a:r>
          </a:p>
        </p:txBody>
      </p:sp>
      <p:sp>
        <p:nvSpPr>
          <p:cNvPr id="4" name="Slide Number Placeholder 3"/>
          <p:cNvSpPr>
            <a:spLocks noGrp="1"/>
          </p:cNvSpPr>
          <p:nvPr>
            <p:ph type="sldNum" sz="quarter" idx="10"/>
          </p:nvPr>
        </p:nvSpPr>
        <p:spPr/>
        <p:txBody>
          <a:bodyPr/>
          <a:lstStyle/>
          <a:p>
            <a:fld id="{30A9BB5A-7E1F-458E-8A3E-B1F65D6AD5F9}" type="slidenum">
              <a:rPr lang="en-US" smtClean="0"/>
              <a:t>17</a:t>
            </a:fld>
            <a:endParaRPr lang="en-US" dirty="0"/>
          </a:p>
        </p:txBody>
      </p:sp>
    </p:spTree>
    <p:extLst>
      <p:ext uri="{BB962C8B-B14F-4D97-AF65-F5344CB8AC3E}">
        <p14:creationId xmlns:p14="http://schemas.microsoft.com/office/powerpoint/2010/main" val="4162910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meal ideas you can think of that incorporate a few food groups from the DASH plan?</a:t>
            </a:r>
          </a:p>
        </p:txBody>
      </p:sp>
      <p:sp>
        <p:nvSpPr>
          <p:cNvPr id="4" name="Slide Number Placeholder 3"/>
          <p:cNvSpPr>
            <a:spLocks noGrp="1"/>
          </p:cNvSpPr>
          <p:nvPr>
            <p:ph type="sldNum" sz="quarter" idx="10"/>
          </p:nvPr>
        </p:nvSpPr>
        <p:spPr/>
        <p:txBody>
          <a:bodyPr/>
          <a:lstStyle/>
          <a:p>
            <a:fld id="{30A9BB5A-7E1F-458E-8A3E-B1F65D6AD5F9}" type="slidenum">
              <a:rPr lang="en-US" smtClean="0"/>
              <a:t>18</a:t>
            </a:fld>
            <a:endParaRPr lang="en-US" dirty="0"/>
          </a:p>
        </p:txBody>
      </p:sp>
    </p:spTree>
    <p:extLst>
      <p:ext uri="{BB962C8B-B14F-4D97-AF65-F5344CB8AC3E}">
        <p14:creationId xmlns:p14="http://schemas.microsoft.com/office/powerpoint/2010/main" val="243291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9BB5A-7E1F-458E-8A3E-B1F65D6AD5F9}" type="slidenum">
              <a:rPr lang="en-US" smtClean="0"/>
              <a:t>19</a:t>
            </a:fld>
            <a:endParaRPr lang="en-US" dirty="0"/>
          </a:p>
        </p:txBody>
      </p:sp>
    </p:spTree>
    <p:extLst>
      <p:ext uri="{BB962C8B-B14F-4D97-AF65-F5344CB8AC3E}">
        <p14:creationId xmlns:p14="http://schemas.microsoft.com/office/powerpoint/2010/main" val="268011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0A9BB5A-7E1F-458E-8A3E-B1F65D6AD5F9}" type="slidenum">
              <a:rPr lang="en-US" smtClean="0"/>
              <a:t>2</a:t>
            </a:fld>
            <a:endParaRPr lang="en-US" dirty="0"/>
          </a:p>
        </p:txBody>
      </p:sp>
    </p:spTree>
    <p:extLst>
      <p:ext uri="{BB962C8B-B14F-4D97-AF65-F5344CB8AC3E}">
        <p14:creationId xmlns:p14="http://schemas.microsoft.com/office/powerpoint/2010/main" val="3451486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DASH eating focuses on eating more foods rich in nutrients that can lower your BP,</a:t>
            </a:r>
            <a:r>
              <a:rPr lang="en-US" baseline="0" dirty="0">
                <a:latin typeface="Times New Roman" panose="02020603050405020304" pitchFamily="18" charset="0"/>
                <a:cs typeface="Times New Roman" panose="02020603050405020304" pitchFamily="18" charset="0"/>
              </a:rPr>
              <a:t> mainly minerals like potassium, Ca, and magnesium.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Potassium lowers blood pressure by helping the kidney get rid of extra fluid and sodium</a:t>
            </a:r>
            <a:r>
              <a:rPr lang="en-US" baseline="0" dirty="0">
                <a:latin typeface="Times New Roman" panose="02020603050405020304" pitchFamily="18" charset="0"/>
                <a:cs typeface="Times New Roman" panose="02020603050405020304" pitchFamily="18" charset="0"/>
              </a:rPr>
              <a:t> through </a:t>
            </a:r>
            <a:r>
              <a:rPr lang="en-US" dirty="0">
                <a:latin typeface="Times New Roman" panose="02020603050405020304" pitchFamily="18" charset="0"/>
                <a:cs typeface="Times New Roman" panose="02020603050405020304" pitchFamily="18" charset="0"/>
              </a:rPr>
              <a:t>urine.</a:t>
            </a:r>
          </a:p>
          <a:p>
            <a:endParaRPr lang="en-US" dirty="0"/>
          </a:p>
          <a:p>
            <a:r>
              <a:rPr lang="en-US" dirty="0"/>
              <a:t>Studies show by following the DASH eating plan you may be able to reduce your blood pressure by a few points in just two weeks.</a:t>
            </a:r>
          </a:p>
        </p:txBody>
      </p:sp>
      <p:sp>
        <p:nvSpPr>
          <p:cNvPr id="4" name="Slide Number Placeholder 3"/>
          <p:cNvSpPr>
            <a:spLocks noGrp="1"/>
          </p:cNvSpPr>
          <p:nvPr>
            <p:ph type="sldNum" sz="quarter" idx="10"/>
          </p:nvPr>
        </p:nvSpPr>
        <p:spPr/>
        <p:txBody>
          <a:bodyPr/>
          <a:lstStyle/>
          <a:p>
            <a:fld id="{30A9BB5A-7E1F-458E-8A3E-B1F65D6AD5F9}" type="slidenum">
              <a:rPr lang="en-US" smtClean="0"/>
              <a:t>3</a:t>
            </a:fld>
            <a:endParaRPr lang="en-US" dirty="0"/>
          </a:p>
        </p:txBody>
      </p:sp>
    </p:spTree>
    <p:extLst>
      <p:ext uri="{BB962C8B-B14F-4D97-AF65-F5344CB8AC3E}">
        <p14:creationId xmlns:p14="http://schemas.microsoft.com/office/powerpoint/2010/main" val="352561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This eating</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plan does not take away foods from your diet but gives you a variety of healthy options of foods to choose from. -----(To eat foods that are rich in potassium, magnesium, calcium, protein and fiber)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DASH eating plan is a lifestyle adjustment to help you reduce the risk of cardiovascular diseases </a:t>
            </a:r>
          </a:p>
        </p:txBody>
      </p:sp>
      <p:sp>
        <p:nvSpPr>
          <p:cNvPr id="4" name="Slide Number Placeholder 3"/>
          <p:cNvSpPr>
            <a:spLocks noGrp="1"/>
          </p:cNvSpPr>
          <p:nvPr>
            <p:ph type="sldNum" sz="quarter" idx="10"/>
          </p:nvPr>
        </p:nvSpPr>
        <p:spPr/>
        <p:txBody>
          <a:bodyPr/>
          <a:lstStyle/>
          <a:p>
            <a:fld id="{30A9BB5A-7E1F-458E-8A3E-B1F65D6AD5F9}" type="slidenum">
              <a:rPr lang="en-US" smtClean="0"/>
              <a:t>4</a:t>
            </a:fld>
            <a:endParaRPr lang="en-US" dirty="0"/>
          </a:p>
        </p:txBody>
      </p:sp>
    </p:spTree>
    <p:extLst>
      <p:ext uri="{BB962C8B-B14F-4D97-AF65-F5344CB8AC3E}">
        <p14:creationId xmlns:p14="http://schemas.microsoft.com/office/powerpoint/2010/main" val="3104295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DASH (Dietary Approaches to Stop Hypertension) diet has been shown to help lower blood pressure and prevent heart disease, stroke, diabetes and even some forms of cancer. It focuses on eating more fresh fruits and vegetables.  Plate is divided into 8 segments showing recommended servings per day: 6-8 of whole grain, 4-5 of vegetables, 4-5 of fruits, 2-3 of fat-free or low-fat dairy, 4-5 of nuts, seed, and legumes, &lt;6 of lean meat, poultry or fish, &lt;5 of sweets, 2-3 of fats and oils. UK Health Care logo.</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Examples of 1 cup portions and ½ cup portions of fruits and vegetables</a:t>
            </a:r>
          </a:p>
          <a:p>
            <a:r>
              <a:rPr lang="en-US" dirty="0">
                <a:latin typeface="Times New Roman" panose="02020603050405020304" pitchFamily="18" charset="0"/>
                <a:cs typeface="Times New Roman" panose="02020603050405020304" pitchFamily="18" charset="0"/>
              </a:rPr>
              <a:t>Foods familiar to the participants, foods that are in season and/or affordable on a tight budget. </a:t>
            </a:r>
          </a:p>
          <a:p>
            <a:r>
              <a:rPr lang="en-US" dirty="0">
                <a:latin typeface="Times New Roman" panose="02020603050405020304" pitchFamily="18" charset="0"/>
                <a:cs typeface="Times New Roman" panose="02020603050405020304" pitchFamily="18" charset="0"/>
              </a:rPr>
              <a:t>Whole, raw fruit and vegetables that equal about 1 cup, such as a small apple or a carrot. </a:t>
            </a:r>
          </a:p>
          <a:p>
            <a:r>
              <a:rPr lang="en-US" dirty="0">
                <a:latin typeface="Times New Roman" panose="02020603050405020304" pitchFamily="18" charset="0"/>
                <a:cs typeface="Times New Roman" panose="02020603050405020304" pitchFamily="18" charset="0"/>
              </a:rPr>
              <a:t>A variety to include canned, fresh, and frozen foods</a:t>
            </a:r>
          </a:p>
          <a:p>
            <a:r>
              <a:rPr lang="en-US" dirty="0">
                <a:latin typeface="Times New Roman" panose="02020603050405020304" pitchFamily="18" charset="0"/>
                <a:cs typeface="Times New Roman" panose="02020603050405020304" pitchFamily="18" charset="0"/>
              </a:rPr>
              <a:t>A variety of colorful fruits and vegetables.</a:t>
            </a:r>
          </a:p>
          <a:p>
            <a:r>
              <a:rPr lang="en-US" dirty="0">
                <a:latin typeface="Times New Roman" panose="02020603050405020304" pitchFamily="18" charset="0"/>
                <a:cs typeface="Times New Roman" panose="02020603050405020304" pitchFamily="18" charset="0"/>
              </a:rPr>
              <a:t>Foods like apple sauce that are easily measured</a:t>
            </a:r>
          </a:p>
          <a:p>
            <a:r>
              <a:rPr lang="en-US" dirty="0">
                <a:latin typeface="Times New Roman" panose="02020603050405020304" pitchFamily="18" charset="0"/>
                <a:cs typeface="Times New Roman" panose="02020603050405020304" pitchFamily="18" charset="0"/>
              </a:rPr>
              <a:t>Raw leafy greens (1 cups raw and ½ cut-up raw or cooked vegetables)</a:t>
            </a:r>
          </a:p>
          <a:p>
            <a:r>
              <a:rPr lang="en-US" dirty="0">
                <a:latin typeface="Times New Roman" panose="02020603050405020304" pitchFamily="18" charset="0"/>
                <a:cs typeface="Times New Roman" panose="02020603050405020304" pitchFamily="18" charset="0"/>
              </a:rPr>
              <a:t>Dried fruits ( ¼ cup of dried fruit and ½ cup fresh, frozen or canned fruits)</a:t>
            </a:r>
          </a:p>
          <a:p>
            <a:endParaRPr lang="en-US" dirty="0"/>
          </a:p>
        </p:txBody>
      </p:sp>
      <p:sp>
        <p:nvSpPr>
          <p:cNvPr id="4" name="Slide Number Placeholder 3"/>
          <p:cNvSpPr>
            <a:spLocks noGrp="1"/>
          </p:cNvSpPr>
          <p:nvPr>
            <p:ph type="sldNum" sz="quarter" idx="10"/>
          </p:nvPr>
        </p:nvSpPr>
        <p:spPr/>
        <p:txBody>
          <a:bodyPr/>
          <a:lstStyle/>
          <a:p>
            <a:fld id="{30A9BB5A-7E1F-458E-8A3E-B1F65D6AD5F9}" type="slidenum">
              <a:rPr lang="en-US" smtClean="0"/>
              <a:t>5</a:t>
            </a:fld>
            <a:endParaRPr lang="en-US" dirty="0"/>
          </a:p>
        </p:txBody>
      </p:sp>
    </p:spTree>
    <p:extLst>
      <p:ext uri="{BB962C8B-B14F-4D97-AF65-F5344CB8AC3E}">
        <p14:creationId xmlns:p14="http://schemas.microsoft.com/office/powerpoint/2010/main" val="31439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aseline="0" dirty="0"/>
              <a:t>Grains include rice, pasta, breads and cereals  </a:t>
            </a:r>
            <a:endParaRPr lang="en-US" dirty="0"/>
          </a:p>
          <a:p>
            <a:r>
              <a:rPr lang="en-US" dirty="0"/>
              <a:t>One serving of grains include</a:t>
            </a:r>
            <a:r>
              <a:rPr lang="en-US" baseline="0" dirty="0"/>
              <a:t> ½ cup cooked rice or pasta, 1 slice bread, 1oz dry cereal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“whole grain” are recommended as a good source of fiber and nutrients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Choose brown rice instead of white rice, whole wheat pasta instead of regular pasta, whole grain bread instead of white bread. </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there bowls available in the facilities? It may be nice to use these bowls to demonstrate what a serving of grains looks like in a vessel that is </a:t>
            </a:r>
            <a:r>
              <a:rPr lang="en-US" dirty="0" err="1"/>
              <a:t>familar</a:t>
            </a:r>
            <a:r>
              <a:rPr lang="en-US" dirty="0"/>
              <a:t> to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also compare bread slice with CD or make a circle with fingers to show what a serving size should look like.</a:t>
            </a:r>
            <a:endParaRPr lang="en-US" baseline="0" dirty="0"/>
          </a:p>
        </p:txBody>
      </p:sp>
      <p:sp>
        <p:nvSpPr>
          <p:cNvPr id="4" name="Slide Number Placeholder 3"/>
          <p:cNvSpPr>
            <a:spLocks noGrp="1"/>
          </p:cNvSpPr>
          <p:nvPr>
            <p:ph type="sldNum" sz="quarter" idx="10"/>
          </p:nvPr>
        </p:nvSpPr>
        <p:spPr/>
        <p:txBody>
          <a:bodyPr/>
          <a:lstStyle/>
          <a:p>
            <a:fld id="{30A9BB5A-7E1F-458E-8A3E-B1F65D6AD5F9}" type="slidenum">
              <a:rPr lang="en-US" smtClean="0"/>
              <a:t>6</a:t>
            </a:fld>
            <a:endParaRPr lang="en-US" dirty="0"/>
          </a:p>
        </p:txBody>
      </p:sp>
    </p:spTree>
    <p:extLst>
      <p:ext uri="{BB962C8B-B14F-4D97-AF65-F5344CB8AC3E}">
        <p14:creationId xmlns:p14="http://schemas.microsoft.com/office/powerpoint/2010/main" val="2332048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a:t>
            </a:r>
            <a:r>
              <a:rPr lang="en-US" baseline="0" dirty="0"/>
              <a:t> serving is 1 cup green leafy vegetable, ½ cup raw, cooked or frozen vegetable. (demonstration serving sizes)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Prepare in advance: chop a vegetable and have a whole vegetable. Compare the two with the audience. Put the chopped amount in your hands to show what that looks like. Pass the samples around.</a:t>
            </a:r>
          </a:p>
          <a:p>
            <a:endParaRPr lang="en-US" dirty="0"/>
          </a:p>
          <a:p>
            <a:r>
              <a:rPr lang="en-US" dirty="0"/>
              <a:t>Buy</a:t>
            </a:r>
            <a:r>
              <a:rPr lang="en-US" baseline="0" dirty="0"/>
              <a:t> vegetables in season because they may be less expensive and at their peak flavor.</a:t>
            </a:r>
          </a:p>
          <a:p>
            <a:r>
              <a:rPr lang="en-US" baseline="0" dirty="0"/>
              <a:t>Buy Fresh, frozen or canned vegetables as they are all good choices – when buying canned or frozen – choose low sodium or without added salt</a:t>
            </a:r>
          </a:p>
          <a:p>
            <a:r>
              <a:rPr lang="en-US" baseline="0" dirty="0"/>
              <a:t> (read the Nutrition Facts label)</a:t>
            </a:r>
          </a:p>
        </p:txBody>
      </p:sp>
      <p:sp>
        <p:nvSpPr>
          <p:cNvPr id="4" name="Slide Number Placeholder 3"/>
          <p:cNvSpPr>
            <a:spLocks noGrp="1"/>
          </p:cNvSpPr>
          <p:nvPr>
            <p:ph type="sldNum" sz="quarter" idx="10"/>
          </p:nvPr>
        </p:nvSpPr>
        <p:spPr/>
        <p:txBody>
          <a:bodyPr/>
          <a:lstStyle/>
          <a:p>
            <a:fld id="{30A9BB5A-7E1F-458E-8A3E-B1F65D6AD5F9}" type="slidenum">
              <a:rPr lang="en-US" smtClean="0"/>
              <a:t>7</a:t>
            </a:fld>
            <a:endParaRPr lang="en-US" dirty="0"/>
          </a:p>
        </p:txBody>
      </p:sp>
    </p:spTree>
    <p:extLst>
      <p:ext uri="{BB962C8B-B14F-4D97-AF65-F5344CB8AC3E}">
        <p14:creationId xmlns:p14="http://schemas.microsoft.com/office/powerpoint/2010/main" val="4211979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serving of fruits is 1 medium fruit, ¼ cup dried fruit, ½ cup fresh, frozen,</a:t>
            </a:r>
            <a:r>
              <a:rPr lang="en-US" baseline="0" dirty="0"/>
              <a:t> or canned fruits (demonstration of fruit serving size-  example large apple is 2  servings of fruit)</a:t>
            </a:r>
          </a:p>
          <a:p>
            <a:r>
              <a:rPr lang="en-US" baseline="0" dirty="0"/>
              <a:t>It’s best to buy fruits in season because they may be less expensive and at peak flavor.</a:t>
            </a:r>
          </a:p>
          <a:p>
            <a:r>
              <a:rPr lang="en-US" baseline="0" dirty="0"/>
              <a:t>It’s ok to buy frozen, dried, or canned (in water or its own juice) so you will always have a supply available.</a:t>
            </a:r>
          </a:p>
          <a:p>
            <a:r>
              <a:rPr lang="en-US" baseline="0" dirty="0"/>
              <a:t>What surprises you about these serving sizes? </a:t>
            </a:r>
          </a:p>
          <a:p>
            <a:r>
              <a:rPr lang="en-US" baseline="0" dirty="0"/>
              <a:t>What did you expect 1 cup of fruit to look like?</a:t>
            </a:r>
          </a:p>
          <a:p>
            <a:endParaRPr lang="en-US" dirty="0"/>
          </a:p>
        </p:txBody>
      </p:sp>
      <p:sp>
        <p:nvSpPr>
          <p:cNvPr id="4" name="Slide Number Placeholder 3"/>
          <p:cNvSpPr>
            <a:spLocks noGrp="1"/>
          </p:cNvSpPr>
          <p:nvPr>
            <p:ph type="sldNum" sz="quarter" idx="10"/>
          </p:nvPr>
        </p:nvSpPr>
        <p:spPr/>
        <p:txBody>
          <a:bodyPr/>
          <a:lstStyle/>
          <a:p>
            <a:fld id="{30A9BB5A-7E1F-458E-8A3E-B1F65D6AD5F9}" type="slidenum">
              <a:rPr lang="en-US" smtClean="0"/>
              <a:t>8</a:t>
            </a:fld>
            <a:endParaRPr lang="en-US" dirty="0"/>
          </a:p>
        </p:txBody>
      </p:sp>
    </p:spTree>
    <p:extLst>
      <p:ext uri="{BB962C8B-B14F-4D97-AF65-F5344CB8AC3E}">
        <p14:creationId xmlns:p14="http://schemas.microsoft.com/office/powerpoint/2010/main" val="379692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Dairy include milk, yogurt and</a:t>
            </a:r>
            <a:r>
              <a:rPr lang="en-US" baseline="0" dirty="0"/>
              <a:t> cheeses</a:t>
            </a:r>
          </a:p>
          <a:p>
            <a:r>
              <a:rPr lang="en-US" dirty="0"/>
              <a:t>One</a:t>
            </a:r>
            <a:r>
              <a:rPr lang="en-US" baseline="0" dirty="0"/>
              <a:t> serving is  1 cup milk or yogurt, 1 ½ oz. cheese</a:t>
            </a:r>
          </a:p>
          <a:p>
            <a:r>
              <a:rPr lang="en-US" baseline="0" dirty="0"/>
              <a:t>Choose Low or no fat to avoid excessive amount of fats; Saturated fats </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30A9BB5A-7E1F-458E-8A3E-B1F65D6AD5F9}" type="slidenum">
              <a:rPr lang="en-US" smtClean="0"/>
              <a:t>9</a:t>
            </a:fld>
            <a:endParaRPr lang="en-US" dirty="0"/>
          </a:p>
        </p:txBody>
      </p:sp>
    </p:spTree>
    <p:extLst>
      <p:ext uri="{BB962C8B-B14F-4D97-AF65-F5344CB8AC3E}">
        <p14:creationId xmlns:p14="http://schemas.microsoft.com/office/powerpoint/2010/main" val="1035483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2762297-59C9-4AEC-A40B-A6658D4E5D0D}" type="datetimeFigureOut">
              <a:rPr lang="en-US" smtClean="0"/>
              <a:t>6/22/2021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ECEDBEF-D3ED-44B6-874A-F8555C02F012}"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146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2762297-59C9-4AEC-A40B-A6658D4E5D0D}" type="datetimeFigureOut">
              <a:rPr lang="en-US" smtClean="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CEDBEF-D3ED-44B6-874A-F8555C02F012}" type="slidenum">
              <a:rPr lang="en-US" smtClean="0"/>
              <a:t>‹#›</a:t>
            </a:fld>
            <a:endParaRPr lang="en-US" dirty="0"/>
          </a:p>
        </p:txBody>
      </p:sp>
    </p:spTree>
    <p:extLst>
      <p:ext uri="{BB962C8B-B14F-4D97-AF65-F5344CB8AC3E}">
        <p14:creationId xmlns:p14="http://schemas.microsoft.com/office/powerpoint/2010/main" val="328573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762297-59C9-4AEC-A40B-A6658D4E5D0D}"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EDBEF-D3ED-44B6-874A-F8555C02F012}"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395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762297-59C9-4AEC-A40B-A6658D4E5D0D}"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EDBEF-D3ED-44B6-874A-F8555C02F012}"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7273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762297-59C9-4AEC-A40B-A6658D4E5D0D}"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EDBEF-D3ED-44B6-874A-F8555C02F012}" type="slidenum">
              <a:rPr lang="en-US" smtClean="0"/>
              <a:t>‹#›</a:t>
            </a:fld>
            <a:endParaRPr lang="en-US" dirty="0"/>
          </a:p>
        </p:txBody>
      </p:sp>
    </p:spTree>
    <p:extLst>
      <p:ext uri="{BB962C8B-B14F-4D97-AF65-F5344CB8AC3E}">
        <p14:creationId xmlns:p14="http://schemas.microsoft.com/office/powerpoint/2010/main" val="964282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762297-59C9-4AEC-A40B-A6658D4E5D0D}"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EDBEF-D3ED-44B6-874A-F8555C02F012}"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4875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762297-59C9-4AEC-A40B-A6658D4E5D0D}"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EDBEF-D3ED-44B6-874A-F8555C02F012}"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6761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762297-59C9-4AEC-A40B-A6658D4E5D0D}"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EDBEF-D3ED-44B6-874A-F8555C02F01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2261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762297-59C9-4AEC-A40B-A6658D4E5D0D}"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EDBEF-D3ED-44B6-874A-F8555C02F012}"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223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762297-59C9-4AEC-A40B-A6658D4E5D0D}"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EDBEF-D3ED-44B6-874A-F8555C02F012}" type="slidenum">
              <a:rPr lang="en-US" smtClean="0"/>
              <a:t>‹#›</a:t>
            </a:fld>
            <a:endParaRPr lang="en-US" dirty="0"/>
          </a:p>
        </p:txBody>
      </p:sp>
    </p:spTree>
    <p:extLst>
      <p:ext uri="{BB962C8B-B14F-4D97-AF65-F5344CB8AC3E}">
        <p14:creationId xmlns:p14="http://schemas.microsoft.com/office/powerpoint/2010/main" val="334433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762297-59C9-4AEC-A40B-A6658D4E5D0D}"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EDBEF-D3ED-44B6-874A-F8555C02F012}"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776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762297-59C9-4AEC-A40B-A6658D4E5D0D}" type="datetimeFigureOut">
              <a:rPr lang="en-US" smtClean="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CEDBEF-D3ED-44B6-874A-F8555C02F01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042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762297-59C9-4AEC-A40B-A6658D4E5D0D}" type="datetimeFigureOut">
              <a:rPr lang="en-US" smtClean="0"/>
              <a:t>6/22/2021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CEDBEF-D3ED-44B6-874A-F8555C02F012}"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553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762297-59C9-4AEC-A40B-A6658D4E5D0D}" type="datetimeFigureOut">
              <a:rPr lang="en-US" smtClean="0"/>
              <a:t>6/22/2021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CEDBEF-D3ED-44B6-874A-F8555C02F01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8806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62297-59C9-4AEC-A40B-A6658D4E5D0D}" type="datetimeFigureOut">
              <a:rPr lang="en-US" smtClean="0"/>
              <a:t>6/22/2021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CEDBEF-D3ED-44B6-874A-F8555C02F012}" type="slidenum">
              <a:rPr lang="en-US" smtClean="0"/>
              <a:t>‹#›</a:t>
            </a:fld>
            <a:endParaRPr lang="en-US" dirty="0"/>
          </a:p>
        </p:txBody>
      </p:sp>
    </p:spTree>
    <p:extLst>
      <p:ext uri="{BB962C8B-B14F-4D97-AF65-F5344CB8AC3E}">
        <p14:creationId xmlns:p14="http://schemas.microsoft.com/office/powerpoint/2010/main" val="2248619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2762297-59C9-4AEC-A40B-A6658D4E5D0D}" type="datetimeFigureOut">
              <a:rPr lang="en-US" smtClean="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CEDBEF-D3ED-44B6-874A-F8555C02F012}"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791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2762297-59C9-4AEC-A40B-A6658D4E5D0D}" type="datetimeFigureOut">
              <a:rPr lang="en-US" smtClean="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CEDBEF-D3ED-44B6-874A-F8555C02F012}" type="slidenum">
              <a:rPr lang="en-US" smtClean="0"/>
              <a:t>‹#›</a:t>
            </a:fld>
            <a:endParaRPr lang="en-US" dirty="0"/>
          </a:p>
        </p:txBody>
      </p:sp>
    </p:spTree>
    <p:extLst>
      <p:ext uri="{BB962C8B-B14F-4D97-AF65-F5344CB8AC3E}">
        <p14:creationId xmlns:p14="http://schemas.microsoft.com/office/powerpoint/2010/main" val="4189109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762297-59C9-4AEC-A40B-A6658D4E5D0D}" type="datetimeFigureOut">
              <a:rPr lang="en-US" smtClean="0"/>
              <a:t>6/22/2021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CEDBEF-D3ED-44B6-874A-F8555C02F012}" type="slidenum">
              <a:rPr lang="en-US" smtClean="0"/>
              <a:t>‹#›</a:t>
            </a:fld>
            <a:endParaRPr lang="en-US" dirty="0"/>
          </a:p>
        </p:txBody>
      </p:sp>
    </p:spTree>
    <p:extLst>
      <p:ext uri="{BB962C8B-B14F-4D97-AF65-F5344CB8AC3E}">
        <p14:creationId xmlns:p14="http://schemas.microsoft.com/office/powerpoint/2010/main" val="261614492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www.mayoclinic.org/healthy-lifestyle/nutrition-and" TargetMode="External"/><Relationship Id="rId3" Type="http://schemas.openxmlformats.org/officeDocument/2006/relationships/hyperlink" Target="https://www.healthyfoodguide.com.au/resources/portion-size-guide" TargetMode="External"/><Relationship Id="rId7" Type="http://schemas.openxmlformats.org/officeDocument/2006/relationships/hyperlink" Target="https://www.fda.gov/Food/LabelingNutrition/ucm114155.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todays/" TargetMode="External"/><Relationship Id="rId5" Type="http://schemas.openxmlformats.org/officeDocument/2006/relationships/hyperlink" Target="http://www.nia.nih.gov/health/reading-food-labels" TargetMode="External"/><Relationship Id="rId4" Type="http://schemas.openxmlformats.org/officeDocument/2006/relationships/hyperlink" Target="https://dashdiet.org/what-is-the-dash-diet.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79766"/>
            <a:ext cx="9144000" cy="2448606"/>
          </a:xfrm>
        </p:spPr>
        <p:txBody>
          <a:bodyPr>
            <a:normAutofit fontScale="90000"/>
          </a:bodyPr>
          <a:lstStyle/>
          <a:p>
            <a:r>
              <a:rPr lang="en-US" b="1" dirty="0"/>
              <a:t>DASH </a:t>
            </a:r>
            <a:br>
              <a:rPr lang="en-US" b="1" dirty="0"/>
            </a:br>
            <a:r>
              <a:rPr lang="en-US" b="1" dirty="0"/>
              <a:t>Dietary Approaches to Stop Hypertension</a:t>
            </a:r>
            <a:br>
              <a:rPr lang="en-US" dirty="0"/>
            </a:br>
            <a:endParaRPr lang="en-US" sz="1800" dirty="0"/>
          </a:p>
        </p:txBody>
      </p:sp>
      <p:sp>
        <p:nvSpPr>
          <p:cNvPr id="3" name="Subtitle 2"/>
          <p:cNvSpPr>
            <a:spLocks noGrp="1"/>
          </p:cNvSpPr>
          <p:nvPr>
            <p:ph type="subTitle" idx="1"/>
          </p:nvPr>
        </p:nvSpPr>
        <p:spPr>
          <a:xfrm>
            <a:off x="4849474" y="4966852"/>
            <a:ext cx="6815669" cy="1320802"/>
          </a:xfrm>
        </p:spPr>
        <p:txBody>
          <a:bodyPr/>
          <a:lstStyle/>
          <a:p>
            <a:r>
              <a:rPr lang="en-US" dirty="0"/>
              <a:t>By: Glenis George-Alexander</a:t>
            </a:r>
          </a:p>
        </p:txBody>
      </p:sp>
    </p:spTree>
    <p:extLst>
      <p:ext uri="{BB962C8B-B14F-4D97-AF65-F5344CB8AC3E}">
        <p14:creationId xmlns:p14="http://schemas.microsoft.com/office/powerpoint/2010/main" val="3655580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398" y="757570"/>
            <a:ext cx="6456681" cy="1457325"/>
          </a:xfrm>
        </p:spPr>
        <p:txBody>
          <a:bodyPr>
            <a:normAutofit/>
          </a:bodyPr>
          <a:lstStyle/>
          <a:p>
            <a:r>
              <a:rPr lang="en-US" sz="4000" dirty="0"/>
              <a:t>Lean meats, poultry, and fish</a:t>
            </a:r>
            <a:br>
              <a:rPr lang="en-US" dirty="0"/>
            </a:br>
            <a:endParaRPr lang="en-US" dirty="0"/>
          </a:p>
        </p:txBody>
      </p:sp>
      <p:sp>
        <p:nvSpPr>
          <p:cNvPr id="2" name="TextBox 1">
            <a:extLst>
              <a:ext uri="{FF2B5EF4-FFF2-40B4-BE49-F238E27FC236}">
                <a16:creationId xmlns:a16="http://schemas.microsoft.com/office/drawing/2014/main" id="{B476773D-EB36-4E32-84A7-E3F424B06362}"/>
              </a:ext>
            </a:extLst>
          </p:cNvPr>
          <p:cNvSpPr txBox="1"/>
          <p:nvPr/>
        </p:nvSpPr>
        <p:spPr>
          <a:xfrm>
            <a:off x="1230864" y="2171700"/>
            <a:ext cx="6521215" cy="861774"/>
          </a:xfrm>
          <a:prstGeom prst="rect">
            <a:avLst/>
          </a:prstGeom>
          <a:noFill/>
        </p:spPr>
        <p:txBody>
          <a:bodyPr wrap="square" rtlCol="0">
            <a:spAutoFit/>
          </a:bodyPr>
          <a:lstStyle/>
          <a:p>
            <a:pPr algn="ctr"/>
            <a:r>
              <a:rPr lang="en-US" sz="2500" dirty="0"/>
              <a:t>Each picture shows portions of </a:t>
            </a:r>
            <a:r>
              <a:rPr lang="en-US" sz="2500" b="1" dirty="0"/>
              <a:t>3 ounces = 3 servings </a:t>
            </a:r>
            <a:r>
              <a:rPr lang="en-US" sz="2500" dirty="0"/>
              <a:t>of fish, beef, and chicken</a:t>
            </a:r>
          </a:p>
        </p:txBody>
      </p:sp>
      <p:sp>
        <p:nvSpPr>
          <p:cNvPr id="8" name="Text Placeholder 7"/>
          <p:cNvSpPr>
            <a:spLocks noGrp="1"/>
          </p:cNvSpPr>
          <p:nvPr>
            <p:ph type="body" sz="half" idx="2"/>
          </p:nvPr>
        </p:nvSpPr>
        <p:spPr>
          <a:xfrm>
            <a:off x="1036782" y="3338559"/>
            <a:ext cx="6521215" cy="1828800"/>
          </a:xfrm>
        </p:spPr>
        <p:txBody>
          <a:bodyPr>
            <a:normAutofit/>
          </a:bodyPr>
          <a:lstStyle/>
          <a:p>
            <a:r>
              <a:rPr lang="en-US" sz="2400" dirty="0"/>
              <a:t>Recommendation: Aim for 6 servings or 6 ounces or less per day</a:t>
            </a:r>
          </a:p>
          <a:p>
            <a:endParaRPr lang="en-US" sz="2400" dirty="0"/>
          </a:p>
          <a:p>
            <a:endParaRPr lang="en-US" sz="2400" dirty="0"/>
          </a:p>
        </p:txBody>
      </p:sp>
      <p:pic>
        <p:nvPicPr>
          <p:cNvPr id="9" name="Picture Placeholder 8" descr="A serving of fish, beef or chicken are about the same size as a deck of cards. "/>
          <p:cNvPicPr>
            <a:picLocks noGrp="1" noChangeAspect="1"/>
          </p:cNvPicPr>
          <p:nvPr>
            <p:ph type="pic" idx="1"/>
          </p:nvPr>
        </p:nvPicPr>
        <p:blipFill>
          <a:blip r:embed="rId3"/>
          <a:srcRect l="18442" r="18442"/>
          <a:stretch>
            <a:fillRect/>
          </a:stretch>
        </p:blipFill>
        <p:spPr>
          <a:prstGeom prst="rect">
            <a:avLst/>
          </a:prstGeom>
        </p:spPr>
      </p:pic>
    </p:spTree>
    <p:extLst>
      <p:ext uri="{BB962C8B-B14F-4D97-AF65-F5344CB8AC3E}">
        <p14:creationId xmlns:p14="http://schemas.microsoft.com/office/powerpoint/2010/main" val="397948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918" y="3657362"/>
            <a:ext cx="6226164" cy="712508"/>
          </a:xfrm>
        </p:spPr>
        <p:txBody>
          <a:bodyPr>
            <a:noAutofit/>
          </a:bodyPr>
          <a:lstStyle/>
          <a:p>
            <a:r>
              <a:rPr lang="en-US" sz="4000" dirty="0"/>
              <a:t>Nuts, seeds, and legumes</a:t>
            </a:r>
          </a:p>
        </p:txBody>
      </p:sp>
      <p:pic>
        <p:nvPicPr>
          <p:cNvPr id="5" name="Picture Placeholder 4" descr="1/4 cup Baked beans (cooked), 1/2 cup Kidney beans (cooked), 1/2 Red beans (canned), 1/2 cup Green peas (cooked), 1/2 cup Edamame (cooked)"/>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090087" y="1493519"/>
            <a:ext cx="10011826" cy="1960881"/>
          </a:xfrm>
        </p:spPr>
      </p:pic>
      <p:sp>
        <p:nvSpPr>
          <p:cNvPr id="3" name="TextBox 2"/>
          <p:cNvSpPr txBox="1"/>
          <p:nvPr/>
        </p:nvSpPr>
        <p:spPr>
          <a:xfrm>
            <a:off x="4170556" y="4438686"/>
            <a:ext cx="3769111" cy="461665"/>
          </a:xfrm>
          <a:prstGeom prst="rect">
            <a:avLst/>
          </a:prstGeom>
          <a:noFill/>
        </p:spPr>
        <p:txBody>
          <a:bodyPr wrap="square" rtlCol="0">
            <a:spAutoFit/>
          </a:bodyPr>
          <a:lstStyle/>
          <a:p>
            <a:r>
              <a:rPr lang="en-US" sz="2400" dirty="0"/>
              <a:t>Each picture shows 1 serving</a:t>
            </a:r>
          </a:p>
        </p:txBody>
      </p:sp>
      <p:sp>
        <p:nvSpPr>
          <p:cNvPr id="4" name="Text Placeholder 3"/>
          <p:cNvSpPr>
            <a:spLocks noGrp="1"/>
          </p:cNvSpPr>
          <p:nvPr>
            <p:ph type="body" sz="half" idx="2"/>
          </p:nvPr>
        </p:nvSpPr>
        <p:spPr>
          <a:xfrm>
            <a:off x="1291167" y="5090053"/>
            <a:ext cx="9609666" cy="493712"/>
          </a:xfrm>
        </p:spPr>
        <p:txBody>
          <a:bodyPr>
            <a:normAutofit/>
          </a:bodyPr>
          <a:lstStyle/>
          <a:p>
            <a:r>
              <a:rPr lang="en-US" sz="2400" dirty="0"/>
              <a:t>Recommendation: Aim for 4 servings per week</a:t>
            </a:r>
          </a:p>
        </p:txBody>
      </p:sp>
    </p:spTree>
    <p:extLst>
      <p:ext uri="{BB962C8B-B14F-4D97-AF65-F5344CB8AC3E}">
        <p14:creationId xmlns:p14="http://schemas.microsoft.com/office/powerpoint/2010/main" val="2189869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426706" y="3383874"/>
            <a:ext cx="3338585" cy="566738"/>
          </a:xfrm>
        </p:spPr>
        <p:txBody>
          <a:bodyPr>
            <a:noAutofit/>
          </a:bodyPr>
          <a:lstStyle/>
          <a:p>
            <a:r>
              <a:rPr lang="en-US" sz="4000" dirty="0"/>
              <a:t>Fats and oils</a:t>
            </a:r>
          </a:p>
        </p:txBody>
      </p:sp>
      <p:pic>
        <p:nvPicPr>
          <p:cNvPr id="12" name="Picture Placeholder 11" descr="knife has about 1 teaspoon butter on tip and 1 teaspoon holds cooking oil"/>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823354" y="1587037"/>
            <a:ext cx="8545291" cy="1097134"/>
          </a:xfrm>
        </p:spPr>
      </p:pic>
      <p:sp>
        <p:nvSpPr>
          <p:cNvPr id="2" name="TextBox 1"/>
          <p:cNvSpPr txBox="1"/>
          <p:nvPr/>
        </p:nvSpPr>
        <p:spPr>
          <a:xfrm>
            <a:off x="4175536" y="4106854"/>
            <a:ext cx="3686074" cy="461665"/>
          </a:xfrm>
          <a:prstGeom prst="rect">
            <a:avLst/>
          </a:prstGeom>
          <a:noFill/>
        </p:spPr>
        <p:txBody>
          <a:bodyPr wrap="square" rtlCol="0">
            <a:spAutoFit/>
          </a:bodyPr>
          <a:lstStyle/>
          <a:p>
            <a:pPr algn="ctr"/>
            <a:r>
              <a:rPr lang="en-US" sz="2400" dirty="0"/>
              <a:t>Each picture shows 1 serving</a:t>
            </a:r>
          </a:p>
        </p:txBody>
      </p:sp>
      <p:sp>
        <p:nvSpPr>
          <p:cNvPr id="11" name="Text Placeholder 10"/>
          <p:cNvSpPr>
            <a:spLocks noGrp="1"/>
          </p:cNvSpPr>
          <p:nvPr>
            <p:ph type="body" sz="half" idx="2"/>
          </p:nvPr>
        </p:nvSpPr>
        <p:spPr>
          <a:xfrm>
            <a:off x="1291165" y="4880169"/>
            <a:ext cx="9609666" cy="493712"/>
          </a:xfrm>
        </p:spPr>
        <p:txBody>
          <a:bodyPr>
            <a:normAutofit/>
          </a:bodyPr>
          <a:lstStyle/>
          <a:p>
            <a:r>
              <a:rPr lang="en-US" sz="2400" dirty="0"/>
              <a:t>Recommendation: Aim for 2 servings per day</a:t>
            </a:r>
          </a:p>
        </p:txBody>
      </p:sp>
    </p:spTree>
    <p:extLst>
      <p:ext uri="{BB962C8B-B14F-4D97-AF65-F5344CB8AC3E}">
        <p14:creationId xmlns:p14="http://schemas.microsoft.com/office/powerpoint/2010/main" val="257094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Additional Recommendations (Sugar)</a:t>
            </a:r>
          </a:p>
        </p:txBody>
      </p:sp>
      <p:sp>
        <p:nvSpPr>
          <p:cNvPr id="3" name="Content Placeholder 2"/>
          <p:cNvSpPr>
            <a:spLocks noGrp="1"/>
          </p:cNvSpPr>
          <p:nvPr>
            <p:ph idx="1"/>
          </p:nvPr>
        </p:nvSpPr>
        <p:spPr/>
        <p:txBody>
          <a:bodyPr/>
          <a:lstStyle/>
          <a:p>
            <a:r>
              <a:rPr lang="en-US" dirty="0"/>
              <a:t>Sweets and sugars</a:t>
            </a:r>
          </a:p>
          <a:p>
            <a:pPr lvl="1">
              <a:buFont typeface="Wingdings" panose="05000000000000000000" pitchFamily="2" charset="2"/>
              <a:buChar char="§"/>
            </a:pPr>
            <a:r>
              <a:rPr lang="en-US" sz="2400" dirty="0"/>
              <a:t>Aim for 5 or fewer servings per week.</a:t>
            </a:r>
          </a:p>
          <a:p>
            <a:pPr lvl="1">
              <a:buFont typeface="Wingdings" panose="05000000000000000000" pitchFamily="2" charset="2"/>
              <a:buChar char="§"/>
            </a:pPr>
            <a:r>
              <a:rPr lang="en-US" sz="2400" dirty="0"/>
              <a:t>Sweets should be fat free or low in fat.</a:t>
            </a:r>
          </a:p>
          <a:p>
            <a:pPr marL="0" indent="0">
              <a:buNone/>
            </a:pPr>
            <a:endParaRPr lang="en-US" dirty="0"/>
          </a:p>
        </p:txBody>
      </p:sp>
    </p:spTree>
    <p:extLst>
      <p:ext uri="{BB962C8B-B14F-4D97-AF65-F5344CB8AC3E}">
        <p14:creationId xmlns:p14="http://schemas.microsoft.com/office/powerpoint/2010/main" val="163214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Additional Recommendations (Salt)</a:t>
            </a:r>
          </a:p>
        </p:txBody>
      </p:sp>
      <p:sp>
        <p:nvSpPr>
          <p:cNvPr id="3" name="Content Placeholder 2"/>
          <p:cNvSpPr>
            <a:spLocks noGrp="1"/>
          </p:cNvSpPr>
          <p:nvPr>
            <p:ph idx="1"/>
          </p:nvPr>
        </p:nvSpPr>
        <p:spPr/>
        <p:txBody>
          <a:bodyPr/>
          <a:lstStyle/>
          <a:p>
            <a:r>
              <a:rPr lang="en-US" dirty="0"/>
              <a:t>Salt</a:t>
            </a:r>
          </a:p>
          <a:p>
            <a:pPr lvl="1">
              <a:buFont typeface="Wingdings" panose="05000000000000000000" pitchFamily="2" charset="2"/>
              <a:buChar char="§"/>
            </a:pPr>
            <a:r>
              <a:rPr lang="en-US" sz="2400" dirty="0"/>
              <a:t>Limit salt intake to 2300mg or less per day.</a:t>
            </a:r>
          </a:p>
          <a:p>
            <a:pPr marL="0" indent="0">
              <a:buNone/>
            </a:pPr>
            <a:endParaRPr lang="en-US" dirty="0"/>
          </a:p>
          <a:p>
            <a:endParaRPr lang="en-US" dirty="0"/>
          </a:p>
        </p:txBody>
      </p:sp>
    </p:spTree>
    <p:extLst>
      <p:ext uri="{BB962C8B-B14F-4D97-AF65-F5344CB8AC3E}">
        <p14:creationId xmlns:p14="http://schemas.microsoft.com/office/powerpoint/2010/main" val="882030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8585" y="2391832"/>
            <a:ext cx="5327415" cy="1367368"/>
          </a:xfrm>
        </p:spPr>
        <p:txBody>
          <a:bodyPr>
            <a:normAutofit/>
          </a:bodyPr>
          <a:lstStyle/>
          <a:p>
            <a:r>
              <a:rPr lang="en-US" sz="4000" b="1" dirty="0"/>
              <a:t>Activity: Reading a Nutrition Facts label.</a:t>
            </a:r>
          </a:p>
        </p:txBody>
      </p:sp>
      <p:pic>
        <p:nvPicPr>
          <p:cNvPr id="9" name="Picture Placeholder 8" descr="A Nutritional Facts label shows: Serving Size &amp; Calories at the top of the label  and Daily Value Recommendations at the bottom.  Limit These Nutrients points to Total Fat, Cholesterol, Sodium and Sugars on label. Get Enough of These points to Dietary Fiber and Vitamins section of label."/>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771071" y="1333500"/>
            <a:ext cx="4276964" cy="4267200"/>
          </a:xfrm>
        </p:spPr>
      </p:pic>
    </p:spTree>
    <p:extLst>
      <p:ext uri="{BB962C8B-B14F-4D97-AF65-F5344CB8AC3E}">
        <p14:creationId xmlns:p14="http://schemas.microsoft.com/office/powerpoint/2010/main" val="2916935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mn-lt"/>
              </a:rPr>
              <a:t>Menu Changes – What to Expect</a:t>
            </a:r>
          </a:p>
        </p:txBody>
      </p:sp>
      <p:sp>
        <p:nvSpPr>
          <p:cNvPr id="3" name="Content Placeholder 2"/>
          <p:cNvSpPr>
            <a:spLocks noGrp="1"/>
          </p:cNvSpPr>
          <p:nvPr>
            <p:ph idx="1"/>
          </p:nvPr>
        </p:nvSpPr>
        <p:spPr/>
        <p:txBody>
          <a:bodyPr>
            <a:normAutofit lnSpcReduction="10000"/>
          </a:bodyPr>
          <a:lstStyle/>
          <a:p>
            <a:r>
              <a:rPr lang="en-US" dirty="0"/>
              <a:t>Fresh fruit instead of fruit juice.</a:t>
            </a:r>
          </a:p>
          <a:p>
            <a:r>
              <a:rPr lang="en-US" dirty="0"/>
              <a:t>Smart Balance spread instead of butter.</a:t>
            </a:r>
          </a:p>
          <a:p>
            <a:r>
              <a:rPr lang="en-US" dirty="0"/>
              <a:t>Use herbs, spices, lemon juice, vinegar, to replace salt.</a:t>
            </a:r>
          </a:p>
          <a:p>
            <a:r>
              <a:rPr lang="en-US" dirty="0"/>
              <a:t>Whole wheat pasta instead of white pasta.</a:t>
            </a:r>
          </a:p>
          <a:p>
            <a:r>
              <a:rPr lang="en-US" dirty="0"/>
              <a:t>Flavored water instead of juice.</a:t>
            </a:r>
          </a:p>
          <a:p>
            <a:r>
              <a:rPr lang="en-US" dirty="0"/>
              <a:t>Increase servings of vegetables and fruits.</a:t>
            </a:r>
          </a:p>
          <a:p>
            <a:r>
              <a:rPr lang="en-US" dirty="0"/>
              <a:t>Increase servings of nuts, seeds, and dry beans.</a:t>
            </a:r>
          </a:p>
        </p:txBody>
      </p:sp>
    </p:spTree>
    <p:extLst>
      <p:ext uri="{BB962C8B-B14F-4D97-AF65-F5344CB8AC3E}">
        <p14:creationId xmlns:p14="http://schemas.microsoft.com/office/powerpoint/2010/main" val="335162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587500" y="2341563"/>
            <a:ext cx="9017000" cy="18748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kumimoji="0" lang="en-US" sz="4500" b="1" i="0" u="none" strike="noStrike" kern="1200" cap="none" spc="0" normalizeH="0" baseline="0" noProof="0" dirty="0">
                <a:ln>
                  <a:noFill/>
                </a:ln>
                <a:solidFill>
                  <a:schemeClr val="tx1">
                    <a:lumMod val="85000"/>
                    <a:lumOff val="15000"/>
                  </a:schemeClr>
                </a:solidFill>
                <a:effectLst/>
                <a:uLnTx/>
                <a:uFillTx/>
                <a:latin typeface="+mn-lt"/>
                <a:ea typeface="+mn-ea"/>
                <a:cs typeface="+mn-cs"/>
              </a:rPr>
              <a:t>Discussion: What challenges do you see in making these changes at home?</a:t>
            </a:r>
          </a:p>
          <a:p>
            <a:pPr marL="285750" marR="0" lvl="0" indent="-285750" algn="l" defTabSz="457200" rtl="0" eaLnBrk="1" fontAlgn="auto" latinLnBrk="0" hangingPunct="1">
              <a:lnSpc>
                <a:spcPct val="100000"/>
              </a:lnSpc>
              <a:spcBef>
                <a:spcPct val="20000"/>
              </a:spcBef>
              <a:spcAft>
                <a:spcPts val="600"/>
              </a:spcAft>
              <a:buClr>
                <a:schemeClr val="accent1"/>
              </a:buClr>
              <a:buSzPct val="115000"/>
              <a:buFont typeface="Arial"/>
              <a:buChar char="•"/>
              <a:tabLst/>
              <a:defRPr/>
            </a:pPr>
            <a:endParaRPr kumimoji="0" lang="en-US" sz="24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extLst>
      <p:ext uri="{BB962C8B-B14F-4D97-AF65-F5344CB8AC3E}">
        <p14:creationId xmlns:p14="http://schemas.microsoft.com/office/powerpoint/2010/main" val="4279458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587500" y="2341563"/>
            <a:ext cx="9017000" cy="18748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kumimoji="0" lang="en-US" sz="4500" b="1" i="0" u="none" strike="noStrike" kern="1200" cap="none" spc="0" normalizeH="0" baseline="0" noProof="0" dirty="0">
                <a:ln>
                  <a:noFill/>
                </a:ln>
                <a:solidFill>
                  <a:schemeClr val="tx1">
                    <a:lumMod val="85000"/>
                    <a:lumOff val="15000"/>
                  </a:schemeClr>
                </a:solidFill>
                <a:effectLst/>
                <a:uLnTx/>
                <a:uFillTx/>
                <a:latin typeface="+mn-lt"/>
                <a:ea typeface="+mn-ea"/>
                <a:cs typeface="+mn-cs"/>
              </a:rPr>
              <a:t>How can you meet your goal?</a:t>
            </a:r>
          </a:p>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kumimoji="0" lang="en-US" sz="4500" b="1" i="0" u="none" strike="noStrike" kern="1200" cap="none" spc="0" normalizeH="0" baseline="0" noProof="0" dirty="0">
                <a:ln>
                  <a:noFill/>
                </a:ln>
                <a:solidFill>
                  <a:schemeClr val="tx1">
                    <a:lumMod val="85000"/>
                    <a:lumOff val="15000"/>
                  </a:schemeClr>
                </a:solidFill>
                <a:effectLst/>
                <a:uLnTx/>
                <a:uFillTx/>
                <a:latin typeface="+mn-lt"/>
                <a:ea typeface="+mn-ea"/>
                <a:cs typeface="+mn-cs"/>
              </a:rPr>
              <a:t>Goal Setting.</a:t>
            </a:r>
          </a:p>
          <a:p>
            <a:pPr marL="285750" marR="0" lvl="0" indent="-285750" algn="l" defTabSz="457200" rtl="0" eaLnBrk="1" fontAlgn="auto" latinLnBrk="0" hangingPunct="1">
              <a:lnSpc>
                <a:spcPct val="100000"/>
              </a:lnSpc>
              <a:spcBef>
                <a:spcPct val="20000"/>
              </a:spcBef>
              <a:spcAft>
                <a:spcPts val="600"/>
              </a:spcAft>
              <a:buClr>
                <a:schemeClr val="accent1"/>
              </a:buClr>
              <a:buSzPct val="115000"/>
              <a:buFont typeface="Arial"/>
              <a:buChar char="•"/>
              <a:tabLst/>
              <a:defRPr/>
            </a:pPr>
            <a:endParaRPr kumimoji="0" lang="en-US" sz="24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extLst>
      <p:ext uri="{BB962C8B-B14F-4D97-AF65-F5344CB8AC3E}">
        <p14:creationId xmlns:p14="http://schemas.microsoft.com/office/powerpoint/2010/main" val="1603609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5947"/>
            <a:ext cx="10515600" cy="1325563"/>
          </a:xfrm>
        </p:spPr>
        <p:txBody>
          <a:bodyPr>
            <a:normAutofit/>
          </a:bodyPr>
          <a:lstStyle/>
          <a:p>
            <a:r>
              <a:rPr lang="en-US" sz="4800" dirty="0">
                <a:latin typeface="+mn-lt"/>
              </a:rPr>
              <a:t>References</a:t>
            </a:r>
            <a:endParaRPr lang="en-US" sz="2400" dirty="0">
              <a:latin typeface="+mn-lt"/>
            </a:endParaRPr>
          </a:p>
        </p:txBody>
      </p:sp>
      <p:sp>
        <p:nvSpPr>
          <p:cNvPr id="3" name="Content Placeholder 2"/>
          <p:cNvSpPr>
            <a:spLocks noGrp="1"/>
          </p:cNvSpPr>
          <p:nvPr>
            <p:ph idx="1"/>
          </p:nvPr>
        </p:nvSpPr>
        <p:spPr/>
        <p:txBody>
          <a:bodyPr>
            <a:normAutofit fontScale="77500" lnSpcReduction="20000"/>
          </a:bodyPr>
          <a:lstStyle/>
          <a:p>
            <a:r>
              <a:rPr lang="en-US" sz="2400" u="sng" dirty="0">
                <a:solidFill>
                  <a:srgbClr val="9F5C19"/>
                </a:solidFill>
                <a:hlinkClick r:id="rId3">
                  <a:extLst>
                    <a:ext uri="{A12FA001-AC4F-418D-AE19-62706E023703}">
                      <ahyp:hlinkClr xmlns:ahyp="http://schemas.microsoft.com/office/drawing/2018/hyperlinkcolor" val="tx"/>
                    </a:ext>
                  </a:extLst>
                </a:hlinkClick>
              </a:rPr>
              <a:t>https://www.healthyfoodguide.com.au/resources/portion-size-guide</a:t>
            </a:r>
            <a:br>
              <a:rPr lang="en-US" sz="2400" u="sng" dirty="0"/>
            </a:br>
            <a:r>
              <a:rPr lang="en-US" sz="2400" u="sng" dirty="0"/>
              <a:t>NHLBI Website: http://www.nhlbi.nih.gov</a:t>
            </a:r>
            <a:endParaRPr lang="en-US" sz="2400" dirty="0"/>
          </a:p>
          <a:p>
            <a:r>
              <a:rPr lang="en-US" sz="2400" dirty="0"/>
              <a:t>Kristie J. Lancaster, Ph.D., RD Helen Smiciklas-Wright, PhD., Lindsay B. Weitzel, M.S. Diane C Mitchell, M.S. R.D., Janet M. Friedmann, PhD., R.D., and Gordon L. Jensen, M.D., PhD Hypertension-related patterns of rural older adults </a:t>
            </a:r>
          </a:p>
          <a:p>
            <a:r>
              <a:rPr lang="en-US" sz="2400" dirty="0">
                <a:solidFill>
                  <a:srgbClr val="9F5C19"/>
                </a:solidFill>
                <a:hlinkClick r:id="rId4">
                  <a:extLst>
                    <a:ext uri="{A12FA001-AC4F-418D-AE19-62706E023703}">
                      <ahyp:hlinkClr xmlns:ahyp="http://schemas.microsoft.com/office/drawing/2018/hyperlinkcolor" val="tx"/>
                    </a:ext>
                  </a:extLst>
                </a:hlinkClick>
              </a:rPr>
              <a:t>https:// dashdiet.org/what is the dash diet asp</a:t>
            </a:r>
            <a:r>
              <a:rPr lang="en-US" sz="2400" dirty="0">
                <a:solidFill>
                  <a:srgbClr val="9F5C19"/>
                </a:solidFill>
              </a:rPr>
              <a:t>. </a:t>
            </a:r>
          </a:p>
          <a:p>
            <a:r>
              <a:rPr lang="en-US" sz="2400" dirty="0">
                <a:solidFill>
                  <a:srgbClr val="9F5C19"/>
                </a:solidFill>
                <a:hlinkClick r:id="rId5">
                  <a:extLst>
                    <a:ext uri="{A12FA001-AC4F-418D-AE19-62706E023703}">
                      <ahyp:hlinkClr xmlns:ahyp="http://schemas.microsoft.com/office/drawing/2018/hyperlinkcolor" val="tx"/>
                    </a:ext>
                  </a:extLst>
                </a:hlinkClick>
              </a:rPr>
              <a:t>www.nia.nih.gov/health/reading-food-labels</a:t>
            </a:r>
            <a:r>
              <a:rPr lang="en-US" sz="2400" dirty="0">
                <a:solidFill>
                  <a:srgbClr val="9F5C19"/>
                </a:solidFill>
              </a:rPr>
              <a:t> </a:t>
            </a:r>
          </a:p>
          <a:p>
            <a:r>
              <a:rPr lang="en-US" sz="2400" dirty="0">
                <a:solidFill>
                  <a:srgbClr val="9F5C19"/>
                </a:solidFill>
                <a:hlinkClick r:id="rId6">
                  <a:extLst>
                    <a:ext uri="{A12FA001-AC4F-418D-AE19-62706E023703}">
                      <ahyp:hlinkClr xmlns:ahyp="http://schemas.microsoft.com/office/drawing/2018/hyperlinkcolor" val="tx"/>
                    </a:ext>
                  </a:extLst>
                </a:hlinkClick>
              </a:rPr>
              <a:t>Denise Webb, PhD, R.D. www.todays</a:t>
            </a:r>
            <a:r>
              <a:rPr lang="en-US" sz="2400" dirty="0"/>
              <a:t> dietitian.com. The Celebrated DASH Diet. </a:t>
            </a:r>
          </a:p>
          <a:p>
            <a:r>
              <a:rPr lang="en-US" sz="2400" dirty="0">
                <a:solidFill>
                  <a:srgbClr val="9F5C19"/>
                </a:solidFill>
                <a:hlinkClick r:id="rId7">
                  <a:extLst>
                    <a:ext uri="{A12FA001-AC4F-418D-AE19-62706E023703}">
                      <ahyp:hlinkClr xmlns:ahyp="http://schemas.microsoft.com/office/drawing/2018/hyperlinkcolor" val="tx"/>
                    </a:ext>
                  </a:extLst>
                </a:hlinkClick>
              </a:rPr>
              <a:t>https://www.fda.gov/Food/LabelingNutrition/ucm114155.htm</a:t>
            </a:r>
            <a:endParaRPr lang="en-US" sz="2400" dirty="0">
              <a:solidFill>
                <a:srgbClr val="9F5C19"/>
              </a:solidFill>
            </a:endParaRPr>
          </a:p>
          <a:p>
            <a:r>
              <a:rPr lang="en-US" sz="2400" dirty="0">
                <a:solidFill>
                  <a:srgbClr val="9F5C19"/>
                </a:solidFill>
                <a:hlinkClick r:id="rId8">
                  <a:extLst>
                    <a:ext uri="{A12FA001-AC4F-418D-AE19-62706E023703}">
                      <ahyp:hlinkClr xmlns:ahyp="http://schemas.microsoft.com/office/drawing/2018/hyperlinkcolor" val="tx"/>
                    </a:ext>
                  </a:extLst>
                </a:hlinkClick>
              </a:rPr>
              <a:t>www.mayoclinic.org/healthy-lifestyle</a:t>
            </a:r>
            <a:r>
              <a:rPr lang="en-US" sz="2400" dirty="0"/>
              <a:t>/nutrition-and healthy-and-eating/in-depth/dash-diet</a:t>
            </a:r>
          </a:p>
        </p:txBody>
      </p:sp>
    </p:spTree>
    <p:extLst>
      <p:ext uri="{BB962C8B-B14F-4D97-AF65-F5344CB8AC3E}">
        <p14:creationId xmlns:p14="http://schemas.microsoft.com/office/powerpoint/2010/main" val="1128822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What is the goal of the DASH eating plan?</a:t>
            </a:r>
          </a:p>
        </p:txBody>
      </p:sp>
      <p:sp>
        <p:nvSpPr>
          <p:cNvPr id="3" name="Content Placeholder 2"/>
          <p:cNvSpPr>
            <a:spLocks noGrp="1"/>
          </p:cNvSpPr>
          <p:nvPr>
            <p:ph idx="1"/>
          </p:nvPr>
        </p:nvSpPr>
        <p:spPr/>
        <p:txBody>
          <a:bodyPr/>
          <a:lstStyle/>
          <a:p>
            <a:r>
              <a:rPr lang="en-US" dirty="0"/>
              <a:t>Help lower blood pressure</a:t>
            </a:r>
          </a:p>
          <a:p>
            <a:r>
              <a:rPr lang="en-US" dirty="0"/>
              <a:t>Reduce risk factors of chronic diseases including:</a:t>
            </a:r>
          </a:p>
          <a:p>
            <a:pPr marL="3257550" lvl="6" indent="-457200" algn="just">
              <a:buFont typeface="Wingdings" panose="05000000000000000000" pitchFamily="2" charset="2"/>
              <a:buChar char="§"/>
            </a:pPr>
            <a:r>
              <a:rPr lang="en-US" sz="2400" dirty="0"/>
              <a:t>Heart disease.</a:t>
            </a:r>
          </a:p>
          <a:p>
            <a:pPr marL="3257550" lvl="6" indent="-457200" algn="just">
              <a:buFont typeface="Wingdings" panose="05000000000000000000" pitchFamily="2" charset="2"/>
              <a:buChar char="§"/>
            </a:pPr>
            <a:r>
              <a:rPr lang="en-US" sz="2400" dirty="0"/>
              <a:t>Stroke.</a:t>
            </a:r>
          </a:p>
          <a:p>
            <a:pPr lvl="1">
              <a:buFont typeface="Wingdings" panose="05000000000000000000" pitchFamily="2" charset="2"/>
              <a:buChar char="q"/>
            </a:pPr>
            <a:endParaRPr lang="en-US" sz="2600" dirty="0"/>
          </a:p>
          <a:p>
            <a:pPr marL="457200" lvl="1" indent="0">
              <a:buNone/>
            </a:pPr>
            <a:endParaRPr lang="en-US" sz="2600" dirty="0"/>
          </a:p>
        </p:txBody>
      </p:sp>
      <p:pic>
        <p:nvPicPr>
          <p:cNvPr id="4" name="Picture 3" descr="Hand holding heart shaped figure. Inside the figure is an EKG reading. Picture symbolizes taking control of health issues."/>
          <p:cNvPicPr>
            <a:picLocks noChangeAspect="1"/>
          </p:cNvPicPr>
          <p:nvPr/>
        </p:nvPicPr>
        <p:blipFill>
          <a:blip r:embed="rId3"/>
          <a:stretch>
            <a:fillRect/>
          </a:stretch>
        </p:blipFill>
        <p:spPr>
          <a:xfrm>
            <a:off x="686590" y="3988540"/>
            <a:ext cx="2897946" cy="2158261"/>
          </a:xfrm>
          <a:prstGeom prst="rect">
            <a:avLst/>
          </a:prstGeom>
        </p:spPr>
      </p:pic>
    </p:spTree>
    <p:extLst>
      <p:ext uri="{BB962C8B-B14F-4D97-AF65-F5344CB8AC3E}">
        <p14:creationId xmlns:p14="http://schemas.microsoft.com/office/powerpoint/2010/main" val="3819936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does the DASH eating plan help to lower blood pressure?</a:t>
            </a:r>
          </a:p>
        </p:txBody>
      </p:sp>
      <p:sp>
        <p:nvSpPr>
          <p:cNvPr id="3" name="Content Placeholder 2"/>
          <p:cNvSpPr>
            <a:spLocks noGrp="1"/>
          </p:cNvSpPr>
          <p:nvPr>
            <p:ph idx="1"/>
          </p:nvPr>
        </p:nvSpPr>
        <p:spPr/>
        <p:txBody>
          <a:bodyPr/>
          <a:lstStyle/>
          <a:p>
            <a:r>
              <a:rPr lang="en-US" b="1" dirty="0">
                <a:cs typeface="Times New Roman" panose="02020603050405020304" pitchFamily="18" charset="0"/>
              </a:rPr>
              <a:t>DASH</a:t>
            </a:r>
            <a:r>
              <a:rPr lang="en-US" dirty="0">
                <a:cs typeface="Times New Roman" panose="02020603050405020304" pitchFamily="18" charset="0"/>
              </a:rPr>
              <a:t> eating plan encourages you to </a:t>
            </a:r>
          </a:p>
          <a:p>
            <a:pPr marL="914400" lvl="1" indent="-457200">
              <a:buFont typeface="+mj-lt"/>
              <a:buAutoNum type="arabicPeriod"/>
            </a:pPr>
            <a:r>
              <a:rPr lang="en-US" sz="2400" dirty="0">
                <a:cs typeface="Times New Roman" panose="02020603050405020304" pitchFamily="18" charset="0"/>
              </a:rPr>
              <a:t>Reduce the sodium in your diet.</a:t>
            </a:r>
          </a:p>
          <a:p>
            <a:pPr marL="914400" lvl="1" indent="-457200">
              <a:buFont typeface="+mj-lt"/>
              <a:buAutoNum type="arabicPeriod"/>
            </a:pPr>
            <a:r>
              <a:rPr lang="en-US" sz="2400" dirty="0">
                <a:cs typeface="Times New Roman" panose="02020603050405020304" pitchFamily="18" charset="0"/>
              </a:rPr>
              <a:t>Eat a </a:t>
            </a:r>
            <a:r>
              <a:rPr lang="en-US" sz="2400" dirty="0"/>
              <a:t>variety of foods rich in nutrients that </a:t>
            </a:r>
            <a:r>
              <a:rPr lang="en-US" sz="2400" b="1" dirty="0"/>
              <a:t>help lower blood pressure</a:t>
            </a:r>
            <a:r>
              <a:rPr lang="en-US" sz="2400" dirty="0"/>
              <a:t>,</a:t>
            </a:r>
            <a:r>
              <a:rPr lang="en-US" sz="2400" b="1" dirty="0"/>
              <a:t> </a:t>
            </a:r>
            <a:r>
              <a:rPr lang="en-US" sz="2400" dirty="0"/>
              <a:t>such as </a:t>
            </a:r>
            <a:r>
              <a:rPr lang="en-US" sz="2400" b="1" dirty="0"/>
              <a:t>potassium, calcium, and magnesium</a:t>
            </a:r>
            <a:r>
              <a:rPr lang="en-US" sz="2400" dirty="0"/>
              <a:t>.</a:t>
            </a:r>
          </a:p>
          <a:p>
            <a:pPr marL="457200" lvl="1" indent="0">
              <a:buNone/>
            </a:pPr>
            <a:endParaRPr lang="en-US" dirty="0"/>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82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are the recommendations </a:t>
            </a:r>
            <a:br>
              <a:rPr lang="en-US" b="1" dirty="0"/>
            </a:br>
            <a:r>
              <a:rPr lang="en-US" b="1" dirty="0"/>
              <a:t>of the DASH eating plan? </a:t>
            </a:r>
            <a:br>
              <a:rPr lang="en-US" dirty="0"/>
            </a:br>
            <a:endParaRPr lang="en-US" b="1" dirty="0"/>
          </a:p>
        </p:txBody>
      </p:sp>
      <p:sp>
        <p:nvSpPr>
          <p:cNvPr id="3" name="Content Placeholder 2"/>
          <p:cNvSpPr>
            <a:spLocks noGrp="1"/>
          </p:cNvSpPr>
          <p:nvPr>
            <p:ph idx="1"/>
          </p:nvPr>
        </p:nvSpPr>
        <p:spPr/>
        <p:txBody>
          <a:bodyPr>
            <a:normAutofit/>
          </a:bodyPr>
          <a:lstStyle/>
          <a:p>
            <a:r>
              <a:rPr lang="en-US" dirty="0"/>
              <a:t>Eat more vegetables, fruits, whole grains, fat-free or low-fat dairy products, lean meats, fish, poultry, beans, nuts, and seeds. </a:t>
            </a:r>
          </a:p>
          <a:p>
            <a:r>
              <a:rPr lang="en-US" dirty="0"/>
              <a:t> Limit foods that are high in fats, especially saturated and trans fats. </a:t>
            </a:r>
          </a:p>
          <a:p>
            <a:r>
              <a:rPr lang="en-US" dirty="0"/>
              <a:t> Limit sugar, sugar sweetened beverages, and sweets.</a:t>
            </a:r>
          </a:p>
          <a:p>
            <a:r>
              <a:rPr lang="en-US" dirty="0"/>
              <a:t> Limit foods that are high in salt (sodium) to 2300mg or less per day.</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110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2044700"/>
            <a:ext cx="5200414" cy="2032000"/>
          </a:xfrm>
        </p:spPr>
        <p:txBody>
          <a:bodyPr>
            <a:noAutofit/>
          </a:bodyPr>
          <a:lstStyle/>
          <a:p>
            <a:r>
              <a:rPr lang="en-US" sz="4000" b="1" dirty="0"/>
              <a:t>Activity: Demonstrations of Serving Sizes</a:t>
            </a:r>
          </a:p>
        </p:txBody>
      </p:sp>
      <p:pic>
        <p:nvPicPr>
          <p:cNvPr id="6" name="Picture Placeholder 5" descr="The DASH diet emphasizes portion size, eating a variety of foods and getting the right amount of nutrients. Discover how DASH can improve your health and lower your blood pressure. See slide notes for additional details."/>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770142" y="1257300"/>
            <a:ext cx="5325858" cy="4565022"/>
          </a:xfrm>
        </p:spPr>
      </p:pic>
    </p:spTree>
    <p:extLst>
      <p:ext uri="{BB962C8B-B14F-4D97-AF65-F5344CB8AC3E}">
        <p14:creationId xmlns:p14="http://schemas.microsoft.com/office/powerpoint/2010/main" val="253956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4787" y="4293682"/>
            <a:ext cx="2050894" cy="452388"/>
          </a:xfrm>
        </p:spPr>
        <p:txBody>
          <a:bodyPr>
            <a:normAutofit fontScale="90000"/>
          </a:bodyPr>
          <a:lstStyle/>
          <a:p>
            <a:r>
              <a:rPr lang="en-US" sz="3600" dirty="0"/>
              <a:t>Grains</a:t>
            </a:r>
          </a:p>
        </p:txBody>
      </p:sp>
      <p:pic>
        <p:nvPicPr>
          <p:cNvPr id="10" name="Picture Placeholder 9" descr="1 slice of bread, 1/2 bread roll, 1/4 cup muesli, 1/2 cup cooked porridge, 2/3 cup flaky cereal, 1/2 cup cooked pasta, 1/2 cup cooked rice">
            <a:extLst>
              <a:ext uri="{FF2B5EF4-FFF2-40B4-BE49-F238E27FC236}">
                <a16:creationId xmlns:a16="http://schemas.microsoft.com/office/drawing/2014/main" id="{0105855D-C9A6-4A39-B455-F90001F6E98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889000" y="1617979"/>
            <a:ext cx="10414000" cy="1911287"/>
          </a:xfrm>
        </p:spPr>
      </p:pic>
      <p:sp>
        <p:nvSpPr>
          <p:cNvPr id="3" name="TextBox 2"/>
          <p:cNvSpPr txBox="1"/>
          <p:nvPr/>
        </p:nvSpPr>
        <p:spPr>
          <a:xfrm>
            <a:off x="3532472" y="4831882"/>
            <a:ext cx="5046760" cy="461665"/>
          </a:xfrm>
          <a:prstGeom prst="rect">
            <a:avLst/>
          </a:prstGeom>
          <a:noFill/>
        </p:spPr>
        <p:txBody>
          <a:bodyPr wrap="square" rtlCol="0">
            <a:spAutoFit/>
          </a:bodyPr>
          <a:lstStyle/>
          <a:p>
            <a:pPr algn="ctr"/>
            <a:r>
              <a:rPr lang="en-US" sz="2400" dirty="0"/>
              <a:t>Each picture shows 1 serving</a:t>
            </a:r>
          </a:p>
        </p:txBody>
      </p:sp>
      <p:sp>
        <p:nvSpPr>
          <p:cNvPr id="8" name="Text Placeholder 7"/>
          <p:cNvSpPr>
            <a:spLocks noGrp="1"/>
          </p:cNvSpPr>
          <p:nvPr>
            <p:ph type="body" sz="half" idx="2"/>
          </p:nvPr>
        </p:nvSpPr>
        <p:spPr/>
        <p:txBody>
          <a:bodyPr>
            <a:normAutofit/>
          </a:bodyPr>
          <a:lstStyle/>
          <a:p>
            <a:r>
              <a:rPr lang="en-US" sz="2400" dirty="0"/>
              <a:t>Recommendation: Aim for 6 servings per day</a:t>
            </a:r>
          </a:p>
        </p:txBody>
      </p:sp>
    </p:spTree>
    <p:extLst>
      <p:ext uri="{BB962C8B-B14F-4D97-AF65-F5344CB8AC3E}">
        <p14:creationId xmlns:p14="http://schemas.microsoft.com/office/powerpoint/2010/main" val="3840209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4787" y="4293682"/>
            <a:ext cx="2050894" cy="452388"/>
          </a:xfrm>
        </p:spPr>
        <p:txBody>
          <a:bodyPr>
            <a:normAutofit fontScale="90000"/>
          </a:bodyPr>
          <a:lstStyle/>
          <a:p>
            <a:r>
              <a:rPr lang="en-US" sz="3600" dirty="0"/>
              <a:t>Vegetables</a:t>
            </a:r>
          </a:p>
        </p:txBody>
      </p:sp>
      <p:sp>
        <p:nvSpPr>
          <p:cNvPr id="9" name="Picture Placeholder 5">
            <a:extLst>
              <a:ext uri="{C183D7F6-B498-43B3-948B-1728B52AA6E4}">
                <adec:decorative xmlns:adec="http://schemas.microsoft.com/office/drawing/2017/decorative" val="1"/>
              </a:ext>
            </a:extLst>
          </p:cNvPr>
          <p:cNvSpPr txBox="1">
            <a:spLocks/>
          </p:cNvSpPr>
          <p:nvPr/>
        </p:nvSpPr>
        <p:spPr>
          <a:xfrm>
            <a:off x="2502568" y="1049482"/>
            <a:ext cx="7594333" cy="2608117"/>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sp>
      <p:pic>
        <p:nvPicPr>
          <p:cNvPr id="23" name="Picture 22" descr="1/2 cup canned (corn)"/>
          <p:cNvPicPr>
            <a:picLocks noChangeAspect="1"/>
          </p:cNvPicPr>
          <p:nvPr/>
        </p:nvPicPr>
        <p:blipFill>
          <a:blip r:embed="rId3"/>
          <a:stretch>
            <a:fillRect/>
          </a:stretch>
        </p:blipFill>
        <p:spPr>
          <a:xfrm>
            <a:off x="2724855" y="1404002"/>
            <a:ext cx="1774515" cy="1666969"/>
          </a:xfrm>
          <a:prstGeom prst="rect">
            <a:avLst/>
          </a:prstGeom>
        </p:spPr>
      </p:pic>
      <p:pic>
        <p:nvPicPr>
          <p:cNvPr id="24" name="Picture 23" descr="1/2 cup cooked (broccoli)"/>
          <p:cNvPicPr>
            <a:picLocks noChangeAspect="1"/>
          </p:cNvPicPr>
          <p:nvPr/>
        </p:nvPicPr>
        <p:blipFill>
          <a:blip r:embed="rId4"/>
          <a:stretch>
            <a:fillRect/>
          </a:stretch>
        </p:blipFill>
        <p:spPr>
          <a:xfrm>
            <a:off x="4959605" y="1183171"/>
            <a:ext cx="1868003" cy="2307987"/>
          </a:xfrm>
          <a:prstGeom prst="rect">
            <a:avLst/>
          </a:prstGeom>
        </p:spPr>
      </p:pic>
      <p:pic>
        <p:nvPicPr>
          <p:cNvPr id="7" name="Picture 6" descr="1 cup salad leaves"/>
          <p:cNvPicPr>
            <a:picLocks noChangeAspect="1"/>
          </p:cNvPicPr>
          <p:nvPr/>
        </p:nvPicPr>
        <p:blipFill>
          <a:blip r:embed="rId5"/>
          <a:stretch>
            <a:fillRect/>
          </a:stretch>
        </p:blipFill>
        <p:spPr>
          <a:xfrm>
            <a:off x="7287843" y="1446333"/>
            <a:ext cx="2582779" cy="1781662"/>
          </a:xfrm>
          <a:prstGeom prst="rect">
            <a:avLst/>
          </a:prstGeom>
        </p:spPr>
      </p:pic>
      <p:sp>
        <p:nvSpPr>
          <p:cNvPr id="3" name="TextBox 2"/>
          <p:cNvSpPr txBox="1"/>
          <p:nvPr/>
        </p:nvSpPr>
        <p:spPr>
          <a:xfrm>
            <a:off x="3532472" y="4831882"/>
            <a:ext cx="5046760" cy="461665"/>
          </a:xfrm>
          <a:prstGeom prst="rect">
            <a:avLst/>
          </a:prstGeom>
          <a:noFill/>
        </p:spPr>
        <p:txBody>
          <a:bodyPr wrap="square" rtlCol="0">
            <a:spAutoFit/>
          </a:bodyPr>
          <a:lstStyle/>
          <a:p>
            <a:pPr algn="ctr"/>
            <a:r>
              <a:rPr lang="en-US" sz="2400" dirty="0"/>
              <a:t>Each picture shows 1 serving</a:t>
            </a:r>
          </a:p>
        </p:txBody>
      </p:sp>
      <p:sp>
        <p:nvSpPr>
          <p:cNvPr id="8" name="Text Placeholder 7"/>
          <p:cNvSpPr>
            <a:spLocks noGrp="1"/>
          </p:cNvSpPr>
          <p:nvPr>
            <p:ph type="body" sz="half" idx="2"/>
          </p:nvPr>
        </p:nvSpPr>
        <p:spPr/>
        <p:txBody>
          <a:bodyPr>
            <a:normAutofit/>
          </a:bodyPr>
          <a:lstStyle/>
          <a:p>
            <a:r>
              <a:rPr lang="en-US" sz="2400" dirty="0"/>
              <a:t>Recommendation: Aim for 4 servings per day</a:t>
            </a:r>
          </a:p>
        </p:txBody>
      </p:sp>
    </p:spTree>
    <p:extLst>
      <p:ext uri="{BB962C8B-B14F-4D97-AF65-F5344CB8AC3E}">
        <p14:creationId xmlns:p14="http://schemas.microsoft.com/office/powerpoint/2010/main" val="1070785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28286" y="3918893"/>
            <a:ext cx="2135427" cy="566738"/>
          </a:xfrm>
        </p:spPr>
        <p:txBody>
          <a:bodyPr>
            <a:noAutofit/>
          </a:bodyPr>
          <a:lstStyle/>
          <a:p>
            <a:r>
              <a:rPr lang="en-US" sz="4000" dirty="0"/>
              <a:t>Fruits</a:t>
            </a:r>
          </a:p>
        </p:txBody>
      </p:sp>
      <p:sp>
        <p:nvSpPr>
          <p:cNvPr id="8" name="Picture Placeholder 3">
            <a:extLst>
              <a:ext uri="{C183D7F6-B498-43B3-948B-1728B52AA6E4}">
                <adec:decorative xmlns:adec="http://schemas.microsoft.com/office/drawing/2017/decorative" val="1"/>
              </a:ext>
            </a:extLst>
          </p:cNvPr>
          <p:cNvSpPr txBox="1">
            <a:spLocks/>
          </p:cNvSpPr>
          <p:nvPr/>
        </p:nvSpPr>
        <p:spPr>
          <a:xfrm>
            <a:off x="1905801" y="1041400"/>
            <a:ext cx="8566485" cy="2606576"/>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sp>
      <p:pic>
        <p:nvPicPr>
          <p:cNvPr id="12" name="Picture 11" descr="fruit cocktail"/>
          <p:cNvPicPr>
            <a:picLocks noChangeAspect="1"/>
          </p:cNvPicPr>
          <p:nvPr/>
        </p:nvPicPr>
        <p:blipFill>
          <a:blip r:embed="rId3"/>
          <a:stretch>
            <a:fillRect/>
          </a:stretch>
        </p:blipFill>
        <p:spPr>
          <a:xfrm>
            <a:off x="2083807" y="1361439"/>
            <a:ext cx="1883337" cy="2127180"/>
          </a:xfrm>
          <a:prstGeom prst="rect">
            <a:avLst/>
          </a:prstGeom>
        </p:spPr>
      </p:pic>
      <p:pic>
        <p:nvPicPr>
          <p:cNvPr id="5" name="Picture 4" descr="strawberries"/>
          <p:cNvPicPr>
            <a:picLocks noChangeAspect="1"/>
          </p:cNvPicPr>
          <p:nvPr/>
        </p:nvPicPr>
        <p:blipFill>
          <a:blip r:embed="rId4"/>
          <a:stretch>
            <a:fillRect/>
          </a:stretch>
        </p:blipFill>
        <p:spPr>
          <a:xfrm>
            <a:off x="4506513" y="1369467"/>
            <a:ext cx="3178974" cy="2127181"/>
          </a:xfrm>
          <a:prstGeom prst="rect">
            <a:avLst/>
          </a:prstGeom>
        </p:spPr>
      </p:pic>
      <p:pic>
        <p:nvPicPr>
          <p:cNvPr id="6" name="Picture 5" descr="hand holding 1 apple and hand holding 1 banana"/>
          <p:cNvPicPr>
            <a:picLocks noChangeAspect="1"/>
          </p:cNvPicPr>
          <p:nvPr/>
        </p:nvPicPr>
        <p:blipFill>
          <a:blip r:embed="rId5"/>
          <a:stretch>
            <a:fillRect/>
          </a:stretch>
        </p:blipFill>
        <p:spPr>
          <a:xfrm>
            <a:off x="7873322" y="1361439"/>
            <a:ext cx="2451234" cy="2135209"/>
          </a:xfrm>
          <a:prstGeom prst="rect">
            <a:avLst/>
          </a:prstGeom>
        </p:spPr>
      </p:pic>
      <p:sp>
        <p:nvSpPr>
          <p:cNvPr id="2" name="TextBox 1"/>
          <p:cNvSpPr txBox="1"/>
          <p:nvPr/>
        </p:nvSpPr>
        <p:spPr>
          <a:xfrm>
            <a:off x="3396113" y="4542781"/>
            <a:ext cx="5399772" cy="461665"/>
          </a:xfrm>
          <a:prstGeom prst="rect">
            <a:avLst/>
          </a:prstGeom>
          <a:noFill/>
        </p:spPr>
        <p:txBody>
          <a:bodyPr wrap="square" rtlCol="0">
            <a:spAutoFit/>
          </a:bodyPr>
          <a:lstStyle/>
          <a:p>
            <a:pPr algn="ctr"/>
            <a:r>
              <a:rPr lang="en-US" sz="2400" dirty="0"/>
              <a:t>Each picture shows 1 serving</a:t>
            </a:r>
          </a:p>
        </p:txBody>
      </p:sp>
      <p:sp>
        <p:nvSpPr>
          <p:cNvPr id="9" name="Text Placeholder 8"/>
          <p:cNvSpPr>
            <a:spLocks noGrp="1"/>
          </p:cNvSpPr>
          <p:nvPr>
            <p:ph type="body" sz="half" idx="2"/>
          </p:nvPr>
        </p:nvSpPr>
        <p:spPr>
          <a:xfrm>
            <a:off x="1291167" y="5140853"/>
            <a:ext cx="9609666" cy="493712"/>
          </a:xfrm>
        </p:spPr>
        <p:txBody>
          <a:bodyPr>
            <a:normAutofit/>
          </a:bodyPr>
          <a:lstStyle/>
          <a:p>
            <a:r>
              <a:rPr lang="en-US" sz="2400" dirty="0"/>
              <a:t>Recommendation: Aim for 4 servings per day</a:t>
            </a:r>
          </a:p>
        </p:txBody>
      </p:sp>
    </p:spTree>
    <p:extLst>
      <p:ext uri="{BB962C8B-B14F-4D97-AF65-F5344CB8AC3E}">
        <p14:creationId xmlns:p14="http://schemas.microsoft.com/office/powerpoint/2010/main" val="121367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1856" y="4186990"/>
            <a:ext cx="1548286" cy="610846"/>
          </a:xfrm>
        </p:spPr>
        <p:txBody>
          <a:bodyPr>
            <a:normAutofit fontScale="90000"/>
          </a:bodyPr>
          <a:lstStyle/>
          <a:p>
            <a:r>
              <a:rPr lang="en-US" sz="4000" dirty="0"/>
              <a:t>Dairy</a:t>
            </a:r>
            <a:r>
              <a:rPr lang="en-US" dirty="0"/>
              <a:t> </a:t>
            </a:r>
          </a:p>
        </p:txBody>
      </p:sp>
      <p:pic>
        <p:nvPicPr>
          <p:cNvPr id="8" name="Picture Placeholder 7" descr="A 200g tub of yoghurt, 1 cup cow's milk or calcium-fortified alternative, 2 slices reduced-fat cheese (40g)">
            <a:extLst>
              <a:ext uri="{C183D7F6-B498-43B3-948B-1728B52AA6E4}">
                <adec:decorative xmlns:adec="http://schemas.microsoft.com/office/drawing/2017/decorative" val="0"/>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2365"/>
          <a:stretch/>
        </p:blipFill>
        <p:spPr>
          <a:xfrm>
            <a:off x="2260613" y="1076960"/>
            <a:ext cx="7670773" cy="2892830"/>
          </a:xfrm>
        </p:spPr>
      </p:pic>
      <p:sp>
        <p:nvSpPr>
          <p:cNvPr id="3" name="TextBox 2"/>
          <p:cNvSpPr txBox="1"/>
          <p:nvPr/>
        </p:nvSpPr>
        <p:spPr>
          <a:xfrm>
            <a:off x="4070195" y="4797836"/>
            <a:ext cx="4125951" cy="461665"/>
          </a:xfrm>
          <a:prstGeom prst="rect">
            <a:avLst/>
          </a:prstGeom>
          <a:noFill/>
        </p:spPr>
        <p:txBody>
          <a:bodyPr wrap="square" rtlCol="0">
            <a:spAutoFit/>
          </a:bodyPr>
          <a:lstStyle/>
          <a:p>
            <a:pPr algn="ctr"/>
            <a:r>
              <a:rPr lang="en-US" sz="2400" dirty="0"/>
              <a:t>Each picture shows 1 serving</a:t>
            </a:r>
          </a:p>
        </p:txBody>
      </p:sp>
      <p:sp>
        <p:nvSpPr>
          <p:cNvPr id="7" name="Text Placeholder 6"/>
          <p:cNvSpPr>
            <a:spLocks noGrp="1"/>
          </p:cNvSpPr>
          <p:nvPr>
            <p:ph type="body" sz="half" idx="2"/>
          </p:nvPr>
        </p:nvSpPr>
        <p:spPr/>
        <p:txBody>
          <a:bodyPr>
            <a:normAutofit/>
          </a:bodyPr>
          <a:lstStyle/>
          <a:p>
            <a:r>
              <a:rPr lang="en-US" sz="2400" dirty="0"/>
              <a:t>Recommendation: Aim for 2 servings per day</a:t>
            </a:r>
          </a:p>
        </p:txBody>
      </p:sp>
    </p:spTree>
    <p:extLst>
      <p:ext uri="{BB962C8B-B14F-4D97-AF65-F5344CB8AC3E}">
        <p14:creationId xmlns:p14="http://schemas.microsoft.com/office/powerpoint/2010/main" val="31908048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ST xmlns="cba8d4a1-0a1c-4299-93a5-2682bf5a17ad">false</TES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BEF6404866DB4D9982E0DAD74EB5A5" ma:contentTypeVersion="14" ma:contentTypeDescription="Create a new document." ma:contentTypeScope="" ma:versionID="3f4835c7fd9c92b412be3f1f371bcd3d">
  <xsd:schema xmlns:xsd="http://www.w3.org/2001/XMLSchema" xmlns:xs="http://www.w3.org/2001/XMLSchema" xmlns:p="http://schemas.microsoft.com/office/2006/metadata/properties" xmlns:ns2="9c4568af-78d6-4de7-8a7f-d4a1b22f7f5e" xmlns:ns3="cba8d4a1-0a1c-4299-93a5-2682bf5a17ad" targetNamespace="http://schemas.microsoft.com/office/2006/metadata/properties" ma:root="true" ma:fieldsID="8ee7d375acdf817f48b45adc8155071c" ns2:_="" ns3:_="">
    <xsd:import namespace="9c4568af-78d6-4de7-8a7f-d4a1b22f7f5e"/>
    <xsd:import namespace="cba8d4a1-0a1c-4299-93a5-2682bf5a17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TEST"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568af-78d6-4de7-8a7f-d4a1b22f7f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a8d4a1-0a1c-4299-93a5-2682bf5a17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TEST" ma:index="15" nillable="true" ma:displayName="TEST" ma:default="0" ma:internalName="TEST">
      <xsd:simpleType>
        <xsd:restriction base="dms:Boolea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22460B-5A83-4AFA-8757-A261C989C759}">
  <ds:schemaRefs>
    <ds:schemaRef ds:uri="http://schemas.microsoft.com/sharepoint/v3/contenttype/forms"/>
  </ds:schemaRefs>
</ds:datastoreItem>
</file>

<file path=customXml/itemProps2.xml><?xml version="1.0" encoding="utf-8"?>
<ds:datastoreItem xmlns:ds="http://schemas.openxmlformats.org/officeDocument/2006/customXml" ds:itemID="{161C0A5B-55C4-4A64-9B10-8C20F1906A1D}">
  <ds:schemaRef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 ds:uri="cba8d4a1-0a1c-4299-93a5-2682bf5a17ad"/>
    <ds:schemaRef ds:uri="9c4568af-78d6-4de7-8a7f-d4a1b22f7f5e"/>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A6CA39D-DD0E-435F-A366-6B349FD7EF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568af-78d6-4de7-8a7f-d4a1b22f7f5e"/>
    <ds:schemaRef ds:uri="cba8d4a1-0a1c-4299-93a5-2682bf5a1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8224</TotalTime>
  <Words>1918</Words>
  <Application>Microsoft Office PowerPoint</Application>
  <PresentationFormat>Widescreen</PresentationFormat>
  <Paragraphs>168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Garamond</vt:lpstr>
      <vt:lpstr>Times New Roman</vt:lpstr>
      <vt:lpstr>Wingdings</vt:lpstr>
      <vt:lpstr>Organic</vt:lpstr>
      <vt:lpstr>DASH  Dietary Approaches to Stop Hypertension </vt:lpstr>
      <vt:lpstr>What is the goal of the DASH eating plan?</vt:lpstr>
      <vt:lpstr>How does the DASH eating plan help to lower blood pressure?</vt:lpstr>
      <vt:lpstr>What are the recommendations  of the DASH eating plan?  </vt:lpstr>
      <vt:lpstr>Activity: Demonstrations of Serving Sizes</vt:lpstr>
      <vt:lpstr>Grains</vt:lpstr>
      <vt:lpstr>Vegetables</vt:lpstr>
      <vt:lpstr>Fruits</vt:lpstr>
      <vt:lpstr>Dairy </vt:lpstr>
      <vt:lpstr>Lean meats, poultry, and fish </vt:lpstr>
      <vt:lpstr>Nuts, seeds, and legumes</vt:lpstr>
      <vt:lpstr>Fats and oils</vt:lpstr>
      <vt:lpstr>Additional Recommendations (Sugar)</vt:lpstr>
      <vt:lpstr>Additional Recommendations (Salt)</vt:lpstr>
      <vt:lpstr>Activity: Reading a Nutrition Facts label.</vt:lpstr>
      <vt:lpstr>Menu Changes – What to Expect</vt:lpstr>
      <vt:lpstr>Discussion: What challenges do you see in making these changes at home? </vt:lpstr>
      <vt:lpstr>How can you meet your goal? Goal Setting.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DASH  dietary approach to stop hypertension.</dc:title>
  <dc:creator>ggeorge@rockefeller.edu</dc:creator>
  <cp:lastModifiedBy>Kristen Smith</cp:lastModifiedBy>
  <cp:revision>272</cp:revision>
  <cp:lastPrinted>2019-10-07T15:29:33Z</cp:lastPrinted>
  <dcterms:created xsi:type="dcterms:W3CDTF">2019-03-26T13:45:56Z</dcterms:created>
  <dcterms:modified xsi:type="dcterms:W3CDTF">2021-06-22T16:24:44Z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0x010100C0BEF6404866DB4D9982E0DAD74EB5A5</vt:lpwstr>
  </property>
</Properties>
</file>