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58" r:id="rId6"/>
    <p:sldId id="287" r:id="rId7"/>
    <p:sldId id="278" r:id="rId8"/>
    <p:sldId id="286" r:id="rId9"/>
    <p:sldId id="279" r:id="rId10"/>
    <p:sldId id="277" r:id="rId11"/>
    <p:sldId id="285" r:id="rId12"/>
    <p:sldId id="281" r:id="rId13"/>
    <p:sldId id="280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6300"/>
    <a:srgbClr val="D08600"/>
    <a:srgbClr val="FFA100"/>
    <a:srgbClr val="1D356D"/>
    <a:srgbClr val="00257A"/>
    <a:srgbClr val="0089BB"/>
    <a:srgbClr val="BE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FFA1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>
                <a:solidFill>
                  <a:srgbClr val="00257A"/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11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A1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0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FFA1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17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A1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4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FFA1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07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A1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0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A1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169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A1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72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68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A1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17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A1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31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6180137"/>
            <a:ext cx="12192000" cy="677862"/>
          </a:xfrm>
          <a:prstGeom prst="rect">
            <a:avLst/>
          </a:prstGeom>
          <a:solidFill>
            <a:srgbClr val="1D35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513613" y="635267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0406F9-93FC-46E0-91D0-CD7F8BF229D0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57" y="6315549"/>
            <a:ext cx="1099288" cy="4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1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A1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sharonr.williams@comcast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2779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9A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 Pitch!</a:t>
            </a:r>
            <a:br>
              <a:rPr lang="en-US" sz="4400" dirty="0">
                <a:solidFill>
                  <a:srgbClr val="9A6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solidFill>
                  <a:srgbClr val="9A6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rgbClr val="9A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to the Healthcare Industry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43246" y="3897381"/>
            <a:ext cx="9144000" cy="16557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Sharon R Williams,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Williams Jaxon Consulting, LLC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15, 2017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The National Resource Center on Nutrition and Aging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18320"/>
            <a:ext cx="3810000" cy="1457325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0" y="511172"/>
            <a:ext cx="3053909" cy="2328945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088" y="3719648"/>
            <a:ext cx="3054361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89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Is Your Orchestra Ready?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45" y="1828800"/>
            <a:ext cx="10515600" cy="4351337"/>
          </a:xfrm>
        </p:spPr>
        <p:txBody>
          <a:bodyPr/>
          <a:lstStyle/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Selection of your spokesperson(s)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Presenting the right information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Pump up the volume!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572" y="1828800"/>
            <a:ext cx="4878572" cy="35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2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THANK YOU!!!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82" y="1377630"/>
            <a:ext cx="9720462" cy="3870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Sharon R. Williams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Chief Executive Officer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Williams Jaxon Consulting, LLC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sharonr.williams@comcast.net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313-516-3326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229">
            <a:off x="2252586" y="3582968"/>
            <a:ext cx="7867237" cy="33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4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45127" y="1875935"/>
            <a:ext cx="10515600" cy="4351337"/>
          </a:xfrm>
        </p:spPr>
        <p:txBody>
          <a:bodyPr/>
          <a:lstStyle/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Understand critical issues for key decision makers within specific health care organizations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Tuning your value proposition for these diverse audiences 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Managing standard objections 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316" y="3285918"/>
            <a:ext cx="2156638" cy="2803629"/>
          </a:xfrm>
          <a:prstGeom prst="rect">
            <a:avLst/>
          </a:prstGeom>
        </p:spPr>
      </p:pic>
      <p:pic>
        <p:nvPicPr>
          <p:cNvPr id="9" name="Picture 8" descr="Jackson 5 photogra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6" y="3285918"/>
            <a:ext cx="4626867" cy="30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2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What’s The Tune, June?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691322"/>
            <a:ext cx="10515600" cy="4351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22222"/>
                </a:solidFill>
                <a:latin typeface="Roboto"/>
              </a:rPr>
              <a:t>Value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-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Based Payment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(VBP) is a strategy used by purchasers to promote quality and 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value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of health care services. The goal of any VBP program is to shift, from fee-for-services, volume related payments, to payments tied to performance/quality outcomes. </a:t>
            </a:r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643" y="3429000"/>
            <a:ext cx="2541099" cy="30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4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Band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701" y="2926695"/>
            <a:ext cx="10515600" cy="4351337"/>
          </a:xfrm>
        </p:spPr>
        <p:txBody>
          <a:bodyPr/>
          <a:lstStyle/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Value propositions should reflect a thorough assessment of your service/product(s) 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Align your presenters with the folks to whom you are speaking, e.g., dieticians, nurses, case managers, finance administrators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Multiple initial presentations within an organization may be required</a:t>
            </a:r>
          </a:p>
          <a:p>
            <a:endParaRPr lang="en-US" dirty="0"/>
          </a:p>
        </p:txBody>
      </p:sp>
      <p:pic>
        <p:nvPicPr>
          <p:cNvPr id="4" name="Picture 3" descr="Marching band performing at a football game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526" y="244226"/>
            <a:ext cx="3550059" cy="237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4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House of Blues…</a:t>
            </a:r>
            <a:br>
              <a:rPr lang="en-US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what’s keeping them up at night?</a:t>
            </a:r>
          </a:p>
        </p:txBody>
      </p:sp>
      <p:pic>
        <p:nvPicPr>
          <p:cNvPr id="5" name="Picture 4" descr="Homer Simpson impersonating the Scream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2" y="1945757"/>
            <a:ext cx="2846572" cy="32969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5434" y="1744485"/>
            <a:ext cx="5181600" cy="4351337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Membership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Activation/Compliance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Retention/growth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Satisfaction</a:t>
            </a:r>
          </a:p>
          <a:p>
            <a:pPr lvl="0"/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Regulatory/ Industry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Accreditation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Contract standards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Performance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Profitability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2562" y="1850065"/>
            <a:ext cx="5181600" cy="435133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Quality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Benchmarks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Outcomes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Rewards/Penalties</a:t>
            </a:r>
          </a:p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Cost containment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Reduction of institutional care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Reduction of Emergency Room utilization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Value and Performance Based pricing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Medical Loss Ratio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0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699" y="99946"/>
            <a:ext cx="10515600" cy="132556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Diverse Genres, Common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415" y="1318437"/>
            <a:ext cx="10515600" cy="4351337"/>
          </a:xfrm>
        </p:spPr>
        <p:txBody>
          <a:bodyPr/>
          <a:lstStyle/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There is alignment among traditional healthcare organizations:</a:t>
            </a:r>
          </a:p>
          <a:p>
            <a:pPr lvl="1">
              <a:spcBef>
                <a:spcPct val="30000"/>
              </a:spcBef>
              <a:buClr>
                <a:srgbClr val="63705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Health plans utilize provider, hospitals, nursing homes, CBOs, etc., to deliver care</a:t>
            </a:r>
          </a:p>
          <a:p>
            <a:pPr lvl="1">
              <a:spcBef>
                <a:spcPct val="30000"/>
              </a:spcBef>
              <a:buClr>
                <a:srgbClr val="63705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ACO networks include hospitals, providers, CBOs</a:t>
            </a:r>
          </a:p>
          <a:p>
            <a:pPr lvl="1">
              <a:spcBef>
                <a:spcPct val="30000"/>
              </a:spcBef>
              <a:buClr>
                <a:srgbClr val="63705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Hospital systems include home health, specialty providers, pharmacies and other ancillaries</a:t>
            </a:r>
          </a:p>
          <a:p>
            <a:pPr lvl="1">
              <a:spcBef>
                <a:spcPct val="30000"/>
              </a:spcBef>
              <a:buClr>
                <a:srgbClr val="63705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Primary Care Providers (PCP) roles as principal care coordination hubs are expanding − nutrition assessments, treatment of mild behavioral health conditions,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5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06" y="0"/>
            <a:ext cx="10515600" cy="1325562"/>
          </a:xfrm>
        </p:spPr>
        <p:txBody>
          <a:bodyPr/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Is This the Right Music for this Audience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909" y="1180959"/>
            <a:ext cx="10515600" cy="4351337"/>
          </a:xfrm>
        </p:spPr>
        <p:txBody>
          <a:bodyPr/>
          <a:lstStyle/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Have you researched the organization’s needs/issues?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Do you understand the perspective/responsibility for achieving organizational success for the person to whom you are </a:t>
            </a:r>
            <a:r>
              <a:rPr lang="en-US" i="1" dirty="0">
                <a:solidFill>
                  <a:srgbClr val="000000"/>
                </a:solidFill>
              </a:rPr>
              <a:t>selling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Are your value propositions aligned with organizational needs?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Can you demonstrate the capacity of your products/services to meet the organization’s needs?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503" y="3616911"/>
            <a:ext cx="2086165" cy="24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9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01"/>
            <a:ext cx="10515600" cy="1325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Whose Blues Are You Singing?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439" y="1573619"/>
            <a:ext cx="5181600" cy="4351337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ct val="30000"/>
              </a:spcBef>
              <a:buClr>
                <a:srgbClr val="637052"/>
              </a:buClr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Provider Practice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Practice Administrator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Medical/Clinical Director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Case Management Team</a:t>
            </a:r>
            <a:endParaRPr lang="en-US" sz="2000" dirty="0">
              <a:solidFill>
                <a:srgbClr val="E7E6E6">
                  <a:lumMod val="50000"/>
                </a:srgbClr>
              </a:solidFill>
            </a:endParaRPr>
          </a:p>
          <a:p>
            <a:pPr marL="0" lvl="0" indent="0">
              <a:spcBef>
                <a:spcPct val="30000"/>
              </a:spcBef>
              <a:buClr>
                <a:srgbClr val="637052"/>
              </a:buClr>
              <a:buNone/>
            </a:pPr>
            <a:endParaRPr lang="en-US" sz="2000" dirty="0">
              <a:solidFill>
                <a:srgbClr val="E7E6E6">
                  <a:lumMod val="50000"/>
                </a:srgbClr>
              </a:solidFill>
            </a:endParaRPr>
          </a:p>
          <a:p>
            <a:pPr marL="0" lvl="0" indent="0">
              <a:spcBef>
                <a:spcPct val="30000"/>
              </a:spcBef>
              <a:buClr>
                <a:srgbClr val="637052"/>
              </a:buClr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Health Plans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Clinical/Case Management/Quality Leaders 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Contract administrators/liaisons </a:t>
            </a:r>
          </a:p>
          <a:p>
            <a:pPr lvl="1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(primarily Medicare/Medicaid products)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Marketing/Community Team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Financial Administrators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377" y="1573619"/>
            <a:ext cx="5181600" cy="4351337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ct val="30000"/>
              </a:spcBef>
              <a:buClr>
                <a:srgbClr val="637052"/>
              </a:buClr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Hospitals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Clinical Director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Discharge Planning Team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Insurance Program Administrator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Special Program Administrator (e.g., ACO, clinical trials, etc.)</a:t>
            </a:r>
            <a:endParaRPr lang="en-US" sz="2000" dirty="0">
              <a:solidFill>
                <a:srgbClr val="E7E6E6">
                  <a:lumMod val="50000"/>
                </a:srgbClr>
              </a:solidFill>
            </a:endParaRPr>
          </a:p>
          <a:p>
            <a:pPr marL="0" lvl="0" indent="0">
              <a:spcBef>
                <a:spcPct val="30000"/>
              </a:spcBef>
              <a:buClr>
                <a:srgbClr val="637052"/>
              </a:buClr>
              <a:buNone/>
            </a:pPr>
            <a:endParaRPr lang="en-US" sz="2000" dirty="0">
              <a:solidFill>
                <a:srgbClr val="E7E6E6">
                  <a:lumMod val="50000"/>
                </a:srgbClr>
              </a:solidFill>
            </a:endParaRPr>
          </a:p>
          <a:p>
            <a:pPr marL="0" lvl="0" indent="0">
              <a:spcBef>
                <a:spcPct val="30000"/>
              </a:spcBef>
              <a:buClr>
                <a:srgbClr val="637052"/>
              </a:buClr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ACOs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Project Director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Clinical/Quality/ Administrators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Outreach Team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Finance Leader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Case Management Team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805" y="104894"/>
            <a:ext cx="3655828" cy="24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3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Don’t Stop the Music!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Common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76" y="1562986"/>
            <a:ext cx="10515600" cy="4351337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Cost</a:t>
            </a:r>
          </a:p>
          <a:p>
            <a:pPr lvl="1">
              <a:spcBef>
                <a:spcPct val="30000"/>
              </a:spcBef>
              <a:buClr>
                <a:srgbClr val="63705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Medical Loss Ratio algorithm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Efficacy</a:t>
            </a:r>
          </a:p>
          <a:p>
            <a:pPr lvl="1">
              <a:spcBef>
                <a:spcPct val="30000"/>
              </a:spcBef>
              <a:buClr>
                <a:srgbClr val="63705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National and local data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Evidence Base Practices/Accreditation</a:t>
            </a:r>
          </a:p>
          <a:p>
            <a:pPr lvl="1">
              <a:spcBef>
                <a:spcPct val="30000"/>
              </a:spcBef>
              <a:buClr>
                <a:srgbClr val="63705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Data!  Data!  Data!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HIPAA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CBO Capacity</a:t>
            </a:r>
          </a:p>
          <a:p>
            <a:pPr lvl="1">
              <a:spcBef>
                <a:spcPct val="30000"/>
              </a:spcBef>
              <a:buClr>
                <a:srgbClr val="63705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Is your infrastructure ready for this?</a:t>
            </a:r>
          </a:p>
          <a:p>
            <a:pPr lvl="0">
              <a:spcBef>
                <a:spcPct val="30000"/>
              </a:spcBef>
              <a:buClr>
                <a:srgbClr val="63705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Alternative Resources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30" y="1945757"/>
            <a:ext cx="4002997" cy="32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98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57A"/>
      </a:accent1>
      <a:accent2>
        <a:srgbClr val="FFA100"/>
      </a:accent2>
      <a:accent3>
        <a:srgbClr val="BED600"/>
      </a:accent3>
      <a:accent4>
        <a:srgbClr val="0089BB"/>
      </a:accent4>
      <a:accent5>
        <a:srgbClr val="00257A"/>
      </a:accent5>
      <a:accent6>
        <a:srgbClr val="BED600"/>
      </a:accent6>
      <a:hlink>
        <a:srgbClr val="FFA100"/>
      </a:hlink>
      <a:folHlink>
        <a:srgbClr val="0089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CNA Template PPT" id="{4746E0D6-B419-44EA-891B-26029B090FAF}" vid="{D456136A-B297-4480-89C1-8A55AB90DF5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BEF6404866DB4D9982E0DAD74EB5A5" ma:contentTypeVersion="14" ma:contentTypeDescription="Create a new document." ma:contentTypeScope="" ma:versionID="3f4835c7fd9c92b412be3f1f371bcd3d">
  <xsd:schema xmlns:xsd="http://www.w3.org/2001/XMLSchema" xmlns:xs="http://www.w3.org/2001/XMLSchema" xmlns:p="http://schemas.microsoft.com/office/2006/metadata/properties" xmlns:ns2="9c4568af-78d6-4de7-8a7f-d4a1b22f7f5e" xmlns:ns3="cba8d4a1-0a1c-4299-93a5-2682bf5a17ad" targetNamespace="http://schemas.microsoft.com/office/2006/metadata/properties" ma:root="true" ma:fieldsID="8ee7d375acdf817f48b45adc8155071c" ns2:_="" ns3:_="">
    <xsd:import namespace="9c4568af-78d6-4de7-8a7f-d4a1b22f7f5e"/>
    <xsd:import namespace="cba8d4a1-0a1c-4299-93a5-2682bf5a17a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TEST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568af-78d6-4de7-8a7f-d4a1b22f7f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8d4a1-0a1c-4299-93a5-2682bf5a17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ST" ma:index="15" nillable="true" ma:displayName="TEST" ma:default="0" ma:internalName="TEST">
      <xsd:simpleType>
        <xsd:restriction base="dms:Boolea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cba8d4a1-0a1c-4299-93a5-2682bf5a17ad">false</TES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5EADA-BE56-4D98-A630-4BC44ABAC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4568af-78d6-4de7-8a7f-d4a1b22f7f5e"/>
    <ds:schemaRef ds:uri="cba8d4a1-0a1c-4299-93a5-2682bf5a17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55625A-8471-4E12-A1C5-821B5F686103}">
  <ds:schemaRefs>
    <ds:schemaRef ds:uri="9c4568af-78d6-4de7-8a7f-d4a1b22f7f5e"/>
    <ds:schemaRef ds:uri="cba8d4a1-0a1c-4299-93a5-2682bf5a17ad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4EFCBA-400F-4E55-A1B6-58DD98CDF7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NRCNA Template PPT (2)</Template>
  <TotalTime>453</TotalTime>
  <Words>514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Roboto</vt:lpstr>
      <vt:lpstr>Wingdings</vt:lpstr>
      <vt:lpstr>Wingdings 2</vt:lpstr>
      <vt:lpstr>HDOfficeLightV0</vt:lpstr>
      <vt:lpstr>Perfect Pitch!  Marketing to the Healthcare Industry</vt:lpstr>
      <vt:lpstr>Learning Objectives</vt:lpstr>
      <vt:lpstr>What’s The Tune, June?</vt:lpstr>
      <vt:lpstr>Band Notes</vt:lpstr>
      <vt:lpstr>House of Blues… what’s keeping them up at night?</vt:lpstr>
      <vt:lpstr>Diverse Genres, Common Themes</vt:lpstr>
      <vt:lpstr>Is This the Right Music for this Audience?</vt:lpstr>
      <vt:lpstr>Whose Blues Are You Singing?</vt:lpstr>
      <vt:lpstr>Don’t Stop the Music! Common Objectives</vt:lpstr>
      <vt:lpstr>Is Your Orchestra Ready?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Perfect: Marketing to the Healthcare Industry</dc:title>
  <dc:creator>Chris Beckwit</dc:creator>
  <cp:lastModifiedBy>ksmith</cp:lastModifiedBy>
  <cp:revision>58</cp:revision>
  <dcterms:created xsi:type="dcterms:W3CDTF">2016-05-24T12:55:32Z</dcterms:created>
  <dcterms:modified xsi:type="dcterms:W3CDTF">2021-09-09T19:55:32Z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0x010100C0BEF6404866DB4D9982E0DAD74EB5A5</vt:lpwstr>
  </property>
</Properties>
</file>