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5"/>
  </p:sldMasterIdLst>
  <p:notesMasterIdLst>
    <p:notesMasterId r:id="rId29"/>
  </p:notesMasterIdLst>
  <p:handoutMasterIdLst>
    <p:handoutMasterId r:id="rId30"/>
  </p:handoutMasterIdLst>
  <p:sldIdLst>
    <p:sldId id="478" r:id="rId6"/>
    <p:sldId id="688" r:id="rId7"/>
    <p:sldId id="687" r:id="rId8"/>
    <p:sldId id="692" r:id="rId9"/>
    <p:sldId id="578" r:id="rId10"/>
    <p:sldId id="689" r:id="rId11"/>
    <p:sldId id="581" r:id="rId12"/>
    <p:sldId id="690" r:id="rId13"/>
    <p:sldId id="709" r:id="rId14"/>
    <p:sldId id="691" r:id="rId15"/>
    <p:sldId id="693" r:id="rId16"/>
    <p:sldId id="707" r:id="rId17"/>
    <p:sldId id="700" r:id="rId18"/>
    <p:sldId id="698" r:id="rId19"/>
    <p:sldId id="703" r:id="rId20"/>
    <p:sldId id="601" r:id="rId21"/>
    <p:sldId id="652" r:id="rId22"/>
    <p:sldId id="702" r:id="rId23"/>
    <p:sldId id="598" r:id="rId24"/>
    <p:sldId id="705" r:id="rId25"/>
    <p:sldId id="647" r:id="rId26"/>
    <p:sldId id="708" r:id="rId27"/>
    <p:sldId id="694" r:id="rId28"/>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ison Gross" initials="AG" lastIdx="2" clrIdx="6">
    <p:extLst>
      <p:ext uri="{19B8F6BF-5375-455C-9EA6-DF929625EA0E}">
        <p15:presenceInfo xmlns:p15="http://schemas.microsoft.com/office/powerpoint/2012/main" userId="S-1-5-21-1606980848-1604221776-839522115-39193" providerId="AD"/>
      </p:ext>
    </p:extLst>
  </p:cmAuthor>
  <p:cmAuthor id="1" name="Margarite Wypychowski" initials="MW" lastIdx="15" clrIdx="0">
    <p:extLst/>
  </p:cmAuthor>
  <p:cmAuthor id="8" name="Brian-Wagner" initials="B" lastIdx="62" clrIdx="7">
    <p:extLst>
      <p:ext uri="{19B8F6BF-5375-455C-9EA6-DF929625EA0E}">
        <p15:presenceInfo xmlns:p15="http://schemas.microsoft.com/office/powerpoint/2012/main" userId="S-1-5-21-1606980848-1604221776-839522115-60883" providerId="AD"/>
      </p:ext>
    </p:extLst>
  </p:cmAuthor>
  <p:cmAuthor id="2" name="Eric Y" initials="EY" lastIdx="47" clrIdx="1"/>
  <p:cmAuthor id="9" name="Emily White" initials="EW" lastIdx="19" clrIdx="8">
    <p:extLst>
      <p:ext uri="{19B8F6BF-5375-455C-9EA6-DF929625EA0E}">
        <p15:presenceInfo xmlns:p15="http://schemas.microsoft.com/office/powerpoint/2012/main" userId="S-1-5-21-1606980848-1604221776-839522115-30984" providerId="AD"/>
      </p:ext>
    </p:extLst>
  </p:cmAuthor>
  <p:cmAuthor id="3" name="Elizabeth Fischer" initials="EF" lastIdx="38" clrIdx="2">
    <p:extLst/>
  </p:cmAuthor>
  <p:cmAuthor id="4" name="Greg Lanier" initials="GL" lastIdx="17" clrIdx="3">
    <p:extLst/>
  </p:cmAuthor>
  <p:cmAuthor id="5" name="Eric Young" initials="EY" lastIdx="114" clrIdx="4">
    <p:extLst>
      <p:ext uri="{19B8F6BF-5375-455C-9EA6-DF929625EA0E}">
        <p15:presenceInfo xmlns:p15="http://schemas.microsoft.com/office/powerpoint/2012/main" userId="S-1-5-21-1606980848-1604221776-839522115-47364" providerId="AD"/>
      </p:ext>
    </p:extLst>
  </p:cmAuthor>
  <p:cmAuthor id="6" name="Blake Goble" initials="BG" lastIdx="14" clrIdx="5">
    <p:extLst>
      <p:ext uri="{19B8F6BF-5375-455C-9EA6-DF929625EA0E}">
        <p15:presenceInfo xmlns:p15="http://schemas.microsoft.com/office/powerpoint/2012/main" userId="S-1-5-21-1606980848-1604221776-839522115-45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A27"/>
    <a:srgbClr val="4A4541"/>
    <a:srgbClr val="EBEAEA"/>
    <a:srgbClr val="D5D3D1"/>
    <a:srgbClr val="040488"/>
    <a:srgbClr val="1308A8"/>
    <a:srgbClr val="4A4145"/>
    <a:srgbClr val="FBFBFB"/>
    <a:srgbClr val="312E81"/>
    <a:srgbClr val="312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54" autoAdjust="0"/>
    <p:restoredTop sz="86421" autoAdjust="0"/>
  </p:normalViewPr>
  <p:slideViewPr>
    <p:cSldViewPr>
      <p:cViewPr varScale="1">
        <p:scale>
          <a:sx n="92" d="100"/>
          <a:sy n="92" d="100"/>
        </p:scale>
        <p:origin x="16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99"/>
    </p:cViewPr>
  </p:sorterViewPr>
  <p:notesViewPr>
    <p:cSldViewPr>
      <p:cViewPr varScale="1">
        <p:scale>
          <a:sx n="64" d="100"/>
          <a:sy n="64" d="100"/>
        </p:scale>
        <p:origin x="3101" y="86"/>
      </p:cViewPr>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27465" cy="464503"/>
          </a:xfrm>
          <a:prstGeom prst="rect">
            <a:avLst/>
          </a:prstGeom>
        </p:spPr>
        <p:txBody>
          <a:bodyPr vert="horz" lIns="91201" tIns="45600" rIns="91201" bIns="45600" rtlCol="0"/>
          <a:lstStyle>
            <a:lvl1pPr algn="l">
              <a:defRPr sz="1200"/>
            </a:lvl1pPr>
          </a:lstStyle>
          <a:p>
            <a:endParaRPr lang="en-US" dirty="0"/>
          </a:p>
        </p:txBody>
      </p:sp>
      <p:sp>
        <p:nvSpPr>
          <p:cNvPr id="3" name="Date Placeholder 2"/>
          <p:cNvSpPr>
            <a:spLocks noGrp="1"/>
          </p:cNvSpPr>
          <p:nvPr>
            <p:ph type="dt" sz="quarter" idx="1"/>
          </p:nvPr>
        </p:nvSpPr>
        <p:spPr>
          <a:xfrm>
            <a:off x="3955956" y="4"/>
            <a:ext cx="3027465" cy="464503"/>
          </a:xfrm>
          <a:prstGeom prst="rect">
            <a:avLst/>
          </a:prstGeom>
        </p:spPr>
        <p:txBody>
          <a:bodyPr vert="horz" lIns="91201" tIns="45600" rIns="91201" bIns="45600" rtlCol="0"/>
          <a:lstStyle>
            <a:lvl1pPr algn="r">
              <a:defRPr sz="1200"/>
            </a:lvl1pPr>
          </a:lstStyle>
          <a:p>
            <a:fld id="{794CFEB3-DC5A-C34C-954B-3B8B7D88504F}" type="datetimeFigureOut">
              <a:rPr lang="en-US" smtClean="0"/>
              <a:t>10/2/2019</a:t>
            </a:fld>
            <a:endParaRPr lang="en-US" dirty="0"/>
          </a:p>
        </p:txBody>
      </p:sp>
      <p:sp>
        <p:nvSpPr>
          <p:cNvPr id="4" name="Footer Placeholder 3"/>
          <p:cNvSpPr>
            <a:spLocks noGrp="1"/>
          </p:cNvSpPr>
          <p:nvPr>
            <p:ph type="ftr" sz="quarter" idx="2"/>
          </p:nvPr>
        </p:nvSpPr>
        <p:spPr>
          <a:xfrm>
            <a:off x="1" y="8817614"/>
            <a:ext cx="3027465" cy="464503"/>
          </a:xfrm>
          <a:prstGeom prst="rect">
            <a:avLst/>
          </a:prstGeom>
        </p:spPr>
        <p:txBody>
          <a:bodyPr vert="horz" lIns="91201" tIns="45600" rIns="91201" bIns="4560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56" y="8817614"/>
            <a:ext cx="3027465" cy="464503"/>
          </a:xfrm>
          <a:prstGeom prst="rect">
            <a:avLst/>
          </a:prstGeom>
        </p:spPr>
        <p:txBody>
          <a:bodyPr vert="horz" lIns="91201" tIns="45600" rIns="91201" bIns="45600" rtlCol="0" anchor="b"/>
          <a:lstStyle>
            <a:lvl1pPr algn="r">
              <a:defRPr sz="1200"/>
            </a:lvl1pPr>
          </a:lstStyle>
          <a:p>
            <a:fld id="{0FA49A48-9560-0A48-94CE-0C514134ACC0}" type="slidenum">
              <a:rPr lang="en-US" smtClean="0"/>
              <a:t>‹#›</a:t>
            </a:fld>
            <a:endParaRPr lang="en-US" dirty="0"/>
          </a:p>
        </p:txBody>
      </p:sp>
    </p:spTree>
    <p:extLst>
      <p:ext uri="{BB962C8B-B14F-4D97-AF65-F5344CB8AC3E}">
        <p14:creationId xmlns:p14="http://schemas.microsoft.com/office/powerpoint/2010/main" val="25365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26833" cy="465797"/>
          </a:xfrm>
          <a:prstGeom prst="rect">
            <a:avLst/>
          </a:prstGeom>
        </p:spPr>
        <p:txBody>
          <a:bodyPr vert="horz" lIns="92932" tIns="46466" rIns="92932" bIns="46466" rtlCol="0"/>
          <a:lstStyle>
            <a:lvl1pPr algn="l">
              <a:defRPr sz="1200"/>
            </a:lvl1pPr>
          </a:lstStyle>
          <a:p>
            <a:endParaRPr lang="en-US" dirty="0"/>
          </a:p>
        </p:txBody>
      </p:sp>
      <p:sp>
        <p:nvSpPr>
          <p:cNvPr id="3" name="Date Placeholder 2"/>
          <p:cNvSpPr>
            <a:spLocks noGrp="1"/>
          </p:cNvSpPr>
          <p:nvPr>
            <p:ph type="dt" idx="1"/>
          </p:nvPr>
        </p:nvSpPr>
        <p:spPr>
          <a:xfrm>
            <a:off x="3956553" y="3"/>
            <a:ext cx="3026833" cy="465797"/>
          </a:xfrm>
          <a:prstGeom prst="rect">
            <a:avLst/>
          </a:prstGeom>
        </p:spPr>
        <p:txBody>
          <a:bodyPr vert="horz" lIns="92932" tIns="46466" rIns="92932" bIns="46466" rtlCol="0"/>
          <a:lstStyle>
            <a:lvl1pPr algn="r">
              <a:defRPr sz="1200"/>
            </a:lvl1pPr>
          </a:lstStyle>
          <a:p>
            <a:fld id="{4A4BE59D-8A6D-430D-A2D6-3517F56DD4CB}" type="datetimeFigureOut">
              <a:rPr lang="en-US" smtClean="0"/>
              <a:t>10/2/2019</a:t>
            </a:fld>
            <a:endParaRPr lang="en-US" dirty="0"/>
          </a:p>
        </p:txBody>
      </p:sp>
      <p:sp>
        <p:nvSpPr>
          <p:cNvPr id="4" name="Slide Image Placeholder 3"/>
          <p:cNvSpPr>
            <a:spLocks noGrp="1" noRot="1" noChangeAspect="1"/>
          </p:cNvSpPr>
          <p:nvPr>
            <p:ph type="sldImg" idx="2"/>
          </p:nvPr>
        </p:nvSpPr>
        <p:spPr>
          <a:xfrm>
            <a:off x="1404938" y="1160463"/>
            <a:ext cx="4175125" cy="3132137"/>
          </a:xfrm>
          <a:prstGeom prst="rect">
            <a:avLst/>
          </a:prstGeom>
          <a:noFill/>
          <a:ln w="12700">
            <a:solidFill>
              <a:prstClr val="black"/>
            </a:solidFill>
          </a:ln>
        </p:spPr>
        <p:txBody>
          <a:bodyPr vert="horz" lIns="92932" tIns="46466" rIns="92932" bIns="46466"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32" tIns="46466" rIns="92932" bIns="464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8"/>
            <a:ext cx="3026833" cy="465796"/>
          </a:xfrm>
          <a:prstGeom prst="rect">
            <a:avLst/>
          </a:prstGeom>
        </p:spPr>
        <p:txBody>
          <a:bodyPr vert="horz" lIns="92932" tIns="46466" rIns="92932" bIns="464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3" y="8817908"/>
            <a:ext cx="3026833" cy="465796"/>
          </a:xfrm>
          <a:prstGeom prst="rect">
            <a:avLst/>
          </a:prstGeom>
        </p:spPr>
        <p:txBody>
          <a:bodyPr vert="horz" lIns="92932" tIns="46466" rIns="92932" bIns="46466" rtlCol="0" anchor="b"/>
          <a:lstStyle>
            <a:lvl1pPr algn="r">
              <a:defRPr sz="1200"/>
            </a:lvl1pPr>
          </a:lstStyle>
          <a:p>
            <a:fld id="{7162329A-4540-42B5-A1B4-0B3CD0586EA9}" type="slidenum">
              <a:rPr lang="en-US" smtClean="0"/>
              <a:t>‹#›</a:t>
            </a:fld>
            <a:endParaRPr lang="en-US" dirty="0"/>
          </a:p>
        </p:txBody>
      </p:sp>
    </p:spTree>
    <p:extLst>
      <p:ext uri="{BB962C8B-B14F-4D97-AF65-F5344CB8AC3E}">
        <p14:creationId xmlns:p14="http://schemas.microsoft.com/office/powerpoint/2010/main" val="291830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62329A-4540-42B5-A1B4-0B3CD0586EA9}" type="slidenum">
              <a:rPr lang="en-US" smtClean="0"/>
              <a:t>1</a:t>
            </a:fld>
            <a:endParaRPr lang="en-US"/>
          </a:p>
        </p:txBody>
      </p:sp>
    </p:spTree>
    <p:extLst>
      <p:ext uri="{BB962C8B-B14F-4D97-AF65-F5344CB8AC3E}">
        <p14:creationId xmlns:p14="http://schemas.microsoft.com/office/powerpoint/2010/main" val="2625773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14</a:t>
            </a:fld>
            <a:endParaRPr lang="en-US" dirty="0"/>
          </a:p>
        </p:txBody>
      </p:sp>
    </p:spTree>
    <p:extLst>
      <p:ext uri="{BB962C8B-B14F-4D97-AF65-F5344CB8AC3E}">
        <p14:creationId xmlns:p14="http://schemas.microsoft.com/office/powerpoint/2010/main" val="192870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15</a:t>
            </a:fld>
            <a:endParaRPr lang="en-US" dirty="0"/>
          </a:p>
        </p:txBody>
      </p:sp>
    </p:spTree>
    <p:extLst>
      <p:ext uri="{BB962C8B-B14F-4D97-AF65-F5344CB8AC3E}">
        <p14:creationId xmlns:p14="http://schemas.microsoft.com/office/powerpoint/2010/main" val="80175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16</a:t>
            </a:fld>
            <a:endParaRPr lang="en-US"/>
          </a:p>
        </p:txBody>
      </p:sp>
    </p:spTree>
    <p:extLst>
      <p:ext uri="{BB962C8B-B14F-4D97-AF65-F5344CB8AC3E}">
        <p14:creationId xmlns:p14="http://schemas.microsoft.com/office/powerpoint/2010/main" val="410359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17</a:t>
            </a:fld>
            <a:endParaRPr lang="en-US"/>
          </a:p>
        </p:txBody>
      </p:sp>
    </p:spTree>
    <p:extLst>
      <p:ext uri="{BB962C8B-B14F-4D97-AF65-F5344CB8AC3E}">
        <p14:creationId xmlns:p14="http://schemas.microsoft.com/office/powerpoint/2010/main" val="194950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18</a:t>
            </a:fld>
            <a:endParaRPr lang="en-US" dirty="0"/>
          </a:p>
        </p:txBody>
      </p:sp>
    </p:spTree>
    <p:extLst>
      <p:ext uri="{BB962C8B-B14F-4D97-AF65-F5344CB8AC3E}">
        <p14:creationId xmlns:p14="http://schemas.microsoft.com/office/powerpoint/2010/main" val="95006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19</a:t>
            </a:fld>
            <a:endParaRPr lang="en-US"/>
          </a:p>
        </p:txBody>
      </p:sp>
    </p:spTree>
    <p:extLst>
      <p:ext uri="{BB962C8B-B14F-4D97-AF65-F5344CB8AC3E}">
        <p14:creationId xmlns:p14="http://schemas.microsoft.com/office/powerpoint/2010/main" val="406643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20</a:t>
            </a:fld>
            <a:endParaRPr lang="en-US" dirty="0"/>
          </a:p>
        </p:txBody>
      </p:sp>
    </p:spTree>
    <p:extLst>
      <p:ext uri="{BB962C8B-B14F-4D97-AF65-F5344CB8AC3E}">
        <p14:creationId xmlns:p14="http://schemas.microsoft.com/office/powerpoint/2010/main" val="95927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dirty="0"/>
          </a:p>
        </p:txBody>
      </p:sp>
      <p:sp>
        <p:nvSpPr>
          <p:cNvPr id="4" name="Slide Number Placeholder 3"/>
          <p:cNvSpPr>
            <a:spLocks noGrp="1"/>
          </p:cNvSpPr>
          <p:nvPr>
            <p:ph type="sldNum" sz="quarter" idx="10"/>
          </p:nvPr>
        </p:nvSpPr>
        <p:spPr/>
        <p:txBody>
          <a:bodyPr/>
          <a:lstStyle/>
          <a:p>
            <a:fld id="{7162329A-4540-42B5-A1B4-0B3CD0586EA9}" type="slidenum">
              <a:rPr lang="en-US" smtClean="0"/>
              <a:t>21</a:t>
            </a:fld>
            <a:endParaRPr lang="en-US"/>
          </a:p>
        </p:txBody>
      </p:sp>
    </p:spTree>
    <p:extLst>
      <p:ext uri="{BB962C8B-B14F-4D97-AF65-F5344CB8AC3E}">
        <p14:creationId xmlns:p14="http://schemas.microsoft.com/office/powerpoint/2010/main" val="911946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22</a:t>
            </a:fld>
            <a:endParaRPr lang="en-US" dirty="0"/>
          </a:p>
        </p:txBody>
      </p:sp>
    </p:spTree>
    <p:extLst>
      <p:ext uri="{BB962C8B-B14F-4D97-AF65-F5344CB8AC3E}">
        <p14:creationId xmlns:p14="http://schemas.microsoft.com/office/powerpoint/2010/main" val="3578668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23</a:t>
            </a:fld>
            <a:endParaRPr lang="en-US" dirty="0"/>
          </a:p>
        </p:txBody>
      </p:sp>
    </p:spTree>
    <p:extLst>
      <p:ext uri="{BB962C8B-B14F-4D97-AF65-F5344CB8AC3E}">
        <p14:creationId xmlns:p14="http://schemas.microsoft.com/office/powerpoint/2010/main" val="388468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3</a:t>
            </a:fld>
            <a:endParaRPr lang="en-US" dirty="0"/>
          </a:p>
        </p:txBody>
      </p:sp>
    </p:spTree>
    <p:extLst>
      <p:ext uri="{BB962C8B-B14F-4D97-AF65-F5344CB8AC3E}">
        <p14:creationId xmlns:p14="http://schemas.microsoft.com/office/powerpoint/2010/main" val="269889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5</a:t>
            </a:fld>
            <a:endParaRPr lang="en-US"/>
          </a:p>
        </p:txBody>
      </p:sp>
    </p:spTree>
    <p:extLst>
      <p:ext uri="{BB962C8B-B14F-4D97-AF65-F5344CB8AC3E}">
        <p14:creationId xmlns:p14="http://schemas.microsoft.com/office/powerpoint/2010/main" val="119273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6</a:t>
            </a:fld>
            <a:endParaRPr lang="en-US"/>
          </a:p>
        </p:txBody>
      </p:sp>
    </p:spTree>
    <p:extLst>
      <p:ext uri="{BB962C8B-B14F-4D97-AF65-F5344CB8AC3E}">
        <p14:creationId xmlns:p14="http://schemas.microsoft.com/office/powerpoint/2010/main" val="2799506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7</a:t>
            </a:fld>
            <a:endParaRPr lang="en-US"/>
          </a:p>
        </p:txBody>
      </p:sp>
    </p:spTree>
    <p:extLst>
      <p:ext uri="{BB962C8B-B14F-4D97-AF65-F5344CB8AC3E}">
        <p14:creationId xmlns:p14="http://schemas.microsoft.com/office/powerpoint/2010/main" val="78827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8</a:t>
            </a:fld>
            <a:endParaRPr lang="en-US" dirty="0"/>
          </a:p>
        </p:txBody>
      </p:sp>
    </p:spTree>
    <p:extLst>
      <p:ext uri="{BB962C8B-B14F-4D97-AF65-F5344CB8AC3E}">
        <p14:creationId xmlns:p14="http://schemas.microsoft.com/office/powerpoint/2010/main" val="20318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10</a:t>
            </a:fld>
            <a:endParaRPr lang="en-US" dirty="0"/>
          </a:p>
        </p:txBody>
      </p:sp>
    </p:spTree>
    <p:extLst>
      <p:ext uri="{BB962C8B-B14F-4D97-AF65-F5344CB8AC3E}">
        <p14:creationId xmlns:p14="http://schemas.microsoft.com/office/powerpoint/2010/main" val="148655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12</a:t>
            </a:fld>
            <a:endParaRPr lang="en-US" dirty="0"/>
          </a:p>
        </p:txBody>
      </p:sp>
    </p:spTree>
    <p:extLst>
      <p:ext uri="{BB962C8B-B14F-4D97-AF65-F5344CB8AC3E}">
        <p14:creationId xmlns:p14="http://schemas.microsoft.com/office/powerpoint/2010/main" val="284621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13</a:t>
            </a:fld>
            <a:endParaRPr lang="en-US" dirty="0"/>
          </a:p>
        </p:txBody>
      </p:sp>
    </p:spTree>
    <p:extLst>
      <p:ext uri="{BB962C8B-B14F-4D97-AF65-F5344CB8AC3E}">
        <p14:creationId xmlns:p14="http://schemas.microsoft.com/office/powerpoint/2010/main" val="4009737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Intro Slide Option 12">
    <p:spTree>
      <p:nvGrpSpPr>
        <p:cNvPr id="1" name=""/>
        <p:cNvGrpSpPr/>
        <p:nvPr/>
      </p:nvGrpSpPr>
      <p:grpSpPr>
        <a:xfrm>
          <a:off x="0" y="0"/>
          <a:ext cx="0" cy="0"/>
          <a:chOff x="0" y="0"/>
          <a:chExt cx="0" cy="0"/>
        </a:xfrm>
      </p:grpSpPr>
      <p:sp>
        <p:nvSpPr>
          <p:cNvPr id="11"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dirty="0"/>
          </a:p>
        </p:txBody>
      </p:sp>
      <p:sp>
        <p:nvSpPr>
          <p:cNvPr id="12"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dirty="0"/>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sp>
        <p:nvSpPr>
          <p:cNvPr id="3" name="Picture Placeholder 2"/>
          <p:cNvSpPr>
            <a:spLocks noGrp="1"/>
          </p:cNvSpPr>
          <p:nvPr>
            <p:ph type="pic" sz="quarter" idx="17"/>
          </p:nvPr>
        </p:nvSpPr>
        <p:spPr>
          <a:xfrm>
            <a:off x="-1" y="990600"/>
            <a:ext cx="4572000" cy="4343400"/>
          </a:xfrm>
        </p:spPr>
        <p:txBody>
          <a:bodyPr/>
          <a:lstStyle/>
          <a:p>
            <a:endParaRPr lang="en-US" dirty="0"/>
          </a:p>
        </p:txBody>
      </p:sp>
      <p:pic>
        <p:nvPicPr>
          <p:cNvPr id="13"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810327" y="1066800"/>
            <a:ext cx="4114800" cy="1905000"/>
          </a:xfrm>
          <a:ln>
            <a:noFill/>
          </a:ln>
        </p:spPr>
        <p:txBody>
          <a:bodyPr lIns="0" tIns="45720" rIns="0" bIns="45720"/>
          <a:lstStyle>
            <a:lvl1pPr marL="0" indent="0" algn="l">
              <a:defRPr lang="en-US" sz="3600" b="1" dirty="0">
                <a:solidFill>
                  <a:schemeClr val="accent1"/>
                </a:solidFill>
                <a:latin typeface="+mn-lt"/>
                <a:ea typeface="+mn-ea"/>
                <a:cs typeface="ＭＳ Ｐゴシック" charset="0"/>
              </a:defRPr>
            </a:lvl1pPr>
          </a:lstStyle>
          <a:p>
            <a:pPr marL="0" lvl="0" indent="0" algn="l" rtl="0" eaLnBrk="1" fontAlgn="base" hangingPunct="1">
              <a:spcBef>
                <a:spcPts val="1176"/>
              </a:spcBef>
              <a:spcAft>
                <a:spcPct val="0"/>
              </a:spcAft>
              <a:buClr>
                <a:schemeClr val="accent2"/>
              </a:buClr>
              <a:buFont typeface="Wingdings" charset="2"/>
              <a:buNone/>
            </a:pPr>
            <a:endParaRPr lang="en-US" dirty="0"/>
          </a:p>
        </p:txBody>
      </p:sp>
    </p:spTree>
    <p:extLst>
      <p:ext uri="{BB962C8B-B14F-4D97-AF65-F5344CB8AC3E}">
        <p14:creationId xmlns:p14="http://schemas.microsoft.com/office/powerpoint/2010/main" val="2977218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GRAPHIC AND SIDEBAR No Spark">
    <p:spTree>
      <p:nvGrpSpPr>
        <p:cNvPr id="1" name=""/>
        <p:cNvGrpSpPr/>
        <p:nvPr/>
      </p:nvGrpSpPr>
      <p:grpSpPr>
        <a:xfrm>
          <a:off x="0" y="0"/>
          <a:ext cx="0" cy="0"/>
          <a:chOff x="0" y="0"/>
          <a:chExt cx="0" cy="0"/>
        </a:xfrm>
      </p:grpSpPr>
      <p:sp>
        <p:nvSpPr>
          <p:cNvPr id="8" name="Content Placeholder 2"/>
          <p:cNvSpPr>
            <a:spLocks noGrp="1"/>
          </p:cNvSpPr>
          <p:nvPr>
            <p:ph idx="12"/>
          </p:nvPr>
        </p:nvSpPr>
        <p:spPr>
          <a:xfrm>
            <a:off x="457200" y="1527048"/>
            <a:ext cx="6019800" cy="4419600"/>
          </a:xfrm>
        </p:spPr>
        <p:txBody>
          <a:bodyPr/>
          <a:lstStyle>
            <a:lvl1pPr>
              <a:defRPr sz="2400">
                <a:solidFill>
                  <a:schemeClr val="accent1"/>
                </a:solidFill>
              </a:defRPr>
            </a:lvl1pPr>
            <a:lvl2pPr>
              <a:defRPr sz="2000">
                <a:solidFill>
                  <a:schemeClr val="accent1"/>
                </a:solidFill>
              </a:defRPr>
            </a:lvl2pPr>
            <a:lvl3pPr>
              <a:defRPr sz="1600" b="0">
                <a:solidFill>
                  <a:schemeClr val="accent1"/>
                </a:solidFill>
              </a:defRPr>
            </a:lvl3pPr>
            <a:lvl4pPr>
              <a:defRPr sz="1400" b="1">
                <a:solidFill>
                  <a:schemeClr val="accent1"/>
                </a:solidFill>
              </a:defRPr>
            </a:lvl4pPr>
            <a:lvl5pPr>
              <a:defRPr sz="14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ubtitle 2"/>
          <p:cNvSpPr>
            <a:spLocks noGrp="1"/>
          </p:cNvSpPr>
          <p:nvPr>
            <p:ph type="subTitle" idx="11"/>
          </p:nvPr>
        </p:nvSpPr>
        <p:spPr>
          <a:xfrm>
            <a:off x="6705600" y="2565234"/>
            <a:ext cx="2133600" cy="3352800"/>
          </a:xfrm>
        </p:spPr>
        <p:txBody>
          <a:bodyPr/>
          <a:lstStyle>
            <a:lvl1pPr marL="0" indent="0" algn="l">
              <a:buNone/>
              <a:defRPr sz="180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3"/>
          <p:cNvSpPr>
            <a:spLocks noGrp="1"/>
          </p:cNvSpPr>
          <p:nvPr>
            <p:ph type="body" sz="quarter" idx="14"/>
          </p:nvPr>
        </p:nvSpPr>
        <p:spPr>
          <a:xfrm>
            <a:off x="6705600" y="1527048"/>
            <a:ext cx="2133600" cy="838200"/>
          </a:xfrm>
        </p:spPr>
        <p:txBody>
          <a:bodyPr tIns="91440" bIns="0" anchor="b"/>
          <a:lstStyle>
            <a:lvl1pPr marL="0" indent="0">
              <a:lnSpc>
                <a:spcPct val="100000"/>
              </a:lnSpc>
              <a:spcBef>
                <a:spcPts val="0"/>
              </a:spcBef>
              <a:buFontTx/>
              <a:buNone/>
              <a:defRPr sz="1800" b="1" baseline="0">
                <a:solidFill>
                  <a:schemeClr val="accent2"/>
                </a:solidFill>
              </a:defRPr>
            </a:lvl1pPr>
          </a:lstStyle>
          <a:p>
            <a:pPr lvl="0"/>
            <a:r>
              <a:rPr lang="en-US" smtClean="0"/>
              <a:t>Click to edit Master text styles</a:t>
            </a:r>
          </a:p>
        </p:txBody>
      </p:sp>
      <p:sp>
        <p:nvSpPr>
          <p:cNvPr id="2" name="Title 1"/>
          <p:cNvSpPr>
            <a:spLocks noGrp="1"/>
          </p:cNvSpPr>
          <p:nvPr>
            <p:ph type="title" hasCustomPrompt="1"/>
          </p:nvPr>
        </p:nvSpPr>
        <p:spPr>
          <a:ln>
            <a:noFill/>
          </a:ln>
        </p:spPr>
        <p:txBody>
          <a:bodyPr/>
          <a:lstStyle>
            <a:lvl1pPr>
              <a:defRPr baseline="0"/>
            </a:lvl1pPr>
          </a:lstStyle>
          <a:p>
            <a:r>
              <a:rPr lang="en-US" dirty="0" smtClean="0"/>
              <a:t>TEXT/GRAPHIC AND SIDEBAR No Spark</a:t>
            </a:r>
            <a:endParaRPr lang="en-US" dirty="0"/>
          </a:p>
        </p:txBody>
      </p:sp>
      <p:sp>
        <p:nvSpPr>
          <p:cNvPr id="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1365164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Image/Phot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4A4541"/>
          </a:solidFill>
        </p:spPr>
        <p:txBody>
          <a:bodyPr wrap="square" rtlCol="0" anchor="ctr">
            <a:spAutoFit/>
          </a:bodyPr>
          <a:lstStyle/>
          <a:p>
            <a:pPr marL="0" indent="0" algn="ctr">
              <a:buFontTx/>
              <a:buNone/>
            </a:pPr>
            <a:endParaRPr lang="en-US" sz="2400" kern="0" dirty="0" smtClean="0">
              <a:solidFill>
                <a:schemeClr val="tx1"/>
              </a:solidFill>
            </a:endParaRPr>
          </a:p>
        </p:txBody>
      </p:sp>
      <p:sp>
        <p:nvSpPr>
          <p:cNvPr id="6" name="Text Placeholder 5"/>
          <p:cNvSpPr>
            <a:spLocks noGrp="1"/>
          </p:cNvSpPr>
          <p:nvPr>
            <p:ph type="body" sz="quarter" idx="11" hasCustomPrompt="1"/>
          </p:nvPr>
        </p:nvSpPr>
        <p:spPr>
          <a:xfrm>
            <a:off x="914400" y="685800"/>
            <a:ext cx="7315200" cy="1828800"/>
          </a:xfrm>
        </p:spPr>
        <p:txBody>
          <a:bodyPr/>
          <a:lstStyle>
            <a:lvl1pPr marL="0" indent="0" algn="ctr">
              <a:buFont typeface="+mj-lt"/>
              <a:buNone/>
              <a:defRPr>
                <a:solidFill>
                  <a:schemeClr val="bg1"/>
                </a:solidFill>
              </a:defRPr>
            </a:lvl1pPr>
            <a:lvl2pPr marL="457200" indent="0" algn="ctr">
              <a:buFont typeface="+mj-lt"/>
              <a:buNone/>
              <a:defRPr>
                <a:solidFill>
                  <a:schemeClr val="bg1"/>
                </a:solidFill>
              </a:defRPr>
            </a:lvl2pPr>
            <a:lvl3pPr marL="914400" indent="0" algn="ctr">
              <a:buFont typeface="+mj-lt"/>
              <a:buNone/>
              <a:defRPr>
                <a:solidFill>
                  <a:schemeClr val="bg1"/>
                </a:solidFill>
              </a:defRPr>
            </a:lvl3pPr>
            <a:lvl4pPr marL="1371600" indent="0" algn="ctr">
              <a:buFont typeface="+mj-lt"/>
              <a:buNone/>
              <a:defRPr>
                <a:solidFill>
                  <a:schemeClr val="bg1"/>
                </a:solidFill>
              </a:defRPr>
            </a:lvl4pPr>
            <a:lvl5pPr marL="1828800" indent="0" algn="ctr">
              <a:buFont typeface="+mj-lt"/>
              <a:buNone/>
              <a:defRPr>
                <a:solidFill>
                  <a:schemeClr val="bg1"/>
                </a:solidFill>
              </a:defRPr>
            </a:lvl5pPr>
          </a:lstStyle>
          <a:p>
            <a:r>
              <a:rPr lang="en-US" dirty="0" smtClean="0">
                <a:solidFill>
                  <a:schemeClr val="tx1">
                    <a:lumMod val="65000"/>
                    <a:lumOff val="35000"/>
                  </a:schemeClr>
                </a:solidFill>
              </a:rPr>
              <a:t>BLANK SLIDE use for full slide photo/graphics</a:t>
            </a:r>
            <a:endParaRPr lang="en-US" dirty="0">
              <a:solidFill>
                <a:schemeClr val="tx1">
                  <a:lumMod val="65000"/>
                  <a:lumOff val="35000"/>
                </a:schemeClr>
              </a:solidFill>
            </a:endParaRPr>
          </a:p>
        </p:txBody>
      </p:sp>
      <p:sp>
        <p:nvSpPr>
          <p:cNvPr id="5" name="Picture Placeholder 4"/>
          <p:cNvSpPr>
            <a:spLocks noGrp="1"/>
          </p:cNvSpPr>
          <p:nvPr>
            <p:ph type="pic" sz="quarter" idx="10"/>
          </p:nvPr>
        </p:nvSpPr>
        <p:spPr>
          <a:xfrm>
            <a:off x="0" y="7662"/>
            <a:ext cx="9144000" cy="6858000"/>
          </a:xfrm>
        </p:spPr>
        <p:txBody>
          <a:bodyPr/>
          <a:lstStyle>
            <a:lvl1pPr marL="0" indent="0">
              <a:buNone/>
              <a:defRPr/>
            </a:lvl1pPr>
          </a:lstStyle>
          <a:p>
            <a:endParaRPr lang="en-US" dirty="0"/>
          </a:p>
        </p:txBody>
      </p:sp>
      <p:sp>
        <p:nvSpPr>
          <p:cNvPr id="3" name="Rectangle 2"/>
          <p:cNvSpPr/>
          <p:nvPr userDrawn="1"/>
        </p:nvSpPr>
        <p:spPr>
          <a:xfrm>
            <a:off x="0" y="1"/>
            <a:ext cx="9144000" cy="6857999"/>
          </a:xfrm>
          <a:prstGeom prst="rect">
            <a:avLst/>
          </a:prstGeom>
        </p:spPr>
        <p:txBody>
          <a:bodyPr wrap="none" rtlCol="0" anchor="ctr">
            <a:spAutoFit/>
          </a:bodyPr>
          <a:lstStyle/>
          <a:p>
            <a:pPr marL="0" indent="0" algn="ctr">
              <a:buFontTx/>
              <a:buNone/>
            </a:pPr>
            <a:endParaRPr lang="en-US" sz="2400" kern="0" dirty="0" smtClean="0">
              <a:solidFill>
                <a:schemeClr val="tx1"/>
              </a:solidFill>
            </a:endParaRPr>
          </a:p>
        </p:txBody>
      </p:sp>
    </p:spTree>
    <p:extLst>
      <p:ext uri="{BB962C8B-B14F-4D97-AF65-F5344CB8AC3E}">
        <p14:creationId xmlns:p14="http://schemas.microsoft.com/office/powerpoint/2010/main" val="5708217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solidFill>
          <a:schemeClr val="accent2"/>
        </a:solid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248400" y="2857500"/>
            <a:ext cx="2895600" cy="1143000"/>
          </a:xfrm>
          <a:prstGeom prst="rect">
            <a:avLst/>
          </a:prstGeom>
          <a:solidFill>
            <a:srgbClr val="4A4541"/>
          </a:solidFill>
          <a:ln>
            <a:noFill/>
          </a:ln>
          <a:extLst/>
        </p:spPr>
        <p:txBody>
          <a:bodyPr/>
          <a:lstStyle/>
          <a:p>
            <a:endParaRPr lang="en-US" dirty="0"/>
          </a:p>
        </p:txBody>
      </p:sp>
      <p:pic>
        <p:nvPicPr>
          <p:cNvPr id="6" name="Picture 1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3" name="Text Placeholder 2"/>
          <p:cNvSpPr>
            <a:spLocks noGrp="1"/>
          </p:cNvSpPr>
          <p:nvPr>
            <p:ph type="body" idx="1"/>
          </p:nvPr>
        </p:nvSpPr>
        <p:spPr>
          <a:xfrm>
            <a:off x="381000" y="381000"/>
            <a:ext cx="3550927" cy="1676400"/>
          </a:xfrm>
        </p:spPr>
        <p:txBody>
          <a:bodyPr anchor="ctr"/>
          <a:lstStyle>
            <a:lvl1pPr marL="0" indent="0">
              <a:buNone/>
              <a:defRPr sz="2000" baseline="0">
                <a:solidFill>
                  <a:srgbClr val="2D2A2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12"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6611655" y="3162749"/>
            <a:ext cx="2169090" cy="53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userDrawn="1"/>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userDrawn="1"/>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17" name="Rectangle 2"/>
          <p:cNvSpPr txBox="1">
            <a:spLocks noChangeArrowheads="1"/>
          </p:cNvSpPr>
          <p:nvPr userDrawn="1"/>
        </p:nvSpPr>
        <p:spPr bwMode="auto">
          <a:xfrm>
            <a:off x="0" y="2857500"/>
            <a:ext cx="4572000" cy="1143000"/>
          </a:xfrm>
          <a:prstGeom prst="rect">
            <a:avLst/>
          </a:prstGeom>
          <a:solidFill>
            <a:srgbClr val="4A4541"/>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ea typeface="ＭＳ Ｐゴシック" pitchFamily="-32" charset="-128"/>
              </a:defRPr>
            </a:lvl2pPr>
            <a:lvl3pPr algn="l" rtl="0" fontAlgn="base">
              <a:spcBef>
                <a:spcPct val="0"/>
              </a:spcBef>
              <a:spcAft>
                <a:spcPct val="0"/>
              </a:spcAft>
              <a:defRPr sz="3200">
                <a:solidFill>
                  <a:schemeClr val="tx2"/>
                </a:solidFill>
                <a:latin typeface="Arial" charset="0"/>
                <a:ea typeface="ＭＳ Ｐゴシック" pitchFamily="-32" charset="-128"/>
              </a:defRPr>
            </a:lvl3pPr>
            <a:lvl4pPr algn="l" rtl="0" fontAlgn="base">
              <a:spcBef>
                <a:spcPct val="0"/>
              </a:spcBef>
              <a:spcAft>
                <a:spcPct val="0"/>
              </a:spcAft>
              <a:defRPr sz="3200">
                <a:solidFill>
                  <a:schemeClr val="tx2"/>
                </a:solidFill>
                <a:latin typeface="Arial" charset="0"/>
                <a:ea typeface="ＭＳ Ｐゴシック" pitchFamily="-32" charset="-128"/>
              </a:defRPr>
            </a:lvl4pPr>
            <a:lvl5pPr algn="l" rtl="0" fontAlgn="base">
              <a:spcBef>
                <a:spcPct val="0"/>
              </a:spcBef>
              <a:spcAft>
                <a:spcPct val="0"/>
              </a:spcAft>
              <a:defRPr sz="3200">
                <a:solidFill>
                  <a:schemeClr val="tx2"/>
                </a:solidFill>
                <a:latin typeface="Arial" charset="0"/>
                <a:ea typeface="ＭＳ Ｐゴシック" pitchFamily="-32" charset="-128"/>
              </a:defRPr>
            </a:lvl5pPr>
            <a:lvl6pPr marL="457200" algn="l" rtl="0" fontAlgn="base">
              <a:spcBef>
                <a:spcPct val="0"/>
              </a:spcBef>
              <a:spcAft>
                <a:spcPct val="0"/>
              </a:spcAft>
              <a:defRPr sz="3200">
                <a:solidFill>
                  <a:schemeClr val="tx2"/>
                </a:solidFill>
                <a:latin typeface="Arial" charset="0"/>
                <a:ea typeface="ＭＳ Ｐゴシック" pitchFamily="-32" charset="-128"/>
              </a:defRPr>
            </a:lvl6pPr>
            <a:lvl7pPr marL="914400" algn="l" rtl="0" fontAlgn="base">
              <a:spcBef>
                <a:spcPct val="0"/>
              </a:spcBef>
              <a:spcAft>
                <a:spcPct val="0"/>
              </a:spcAft>
              <a:defRPr sz="3200">
                <a:solidFill>
                  <a:schemeClr val="tx2"/>
                </a:solidFill>
                <a:latin typeface="Arial" charset="0"/>
                <a:ea typeface="ＭＳ Ｐゴシック" pitchFamily="-32" charset="-128"/>
              </a:defRPr>
            </a:lvl7pPr>
            <a:lvl8pPr marL="1371600" algn="l" rtl="0" fontAlgn="base">
              <a:spcBef>
                <a:spcPct val="0"/>
              </a:spcBef>
              <a:spcAft>
                <a:spcPct val="0"/>
              </a:spcAft>
              <a:defRPr sz="3200">
                <a:solidFill>
                  <a:schemeClr val="tx2"/>
                </a:solidFill>
                <a:latin typeface="Arial" charset="0"/>
                <a:ea typeface="ＭＳ Ｐゴシック" pitchFamily="-32" charset="-128"/>
              </a:defRPr>
            </a:lvl8pPr>
            <a:lvl9pPr marL="1828800" algn="l" rtl="0" fontAlgn="base">
              <a:spcBef>
                <a:spcPct val="0"/>
              </a:spcBef>
              <a:spcAft>
                <a:spcPct val="0"/>
              </a:spcAft>
              <a:defRPr sz="3200">
                <a:solidFill>
                  <a:schemeClr val="tx2"/>
                </a:solidFill>
                <a:latin typeface="Arial" charset="0"/>
                <a:ea typeface="ＭＳ Ｐゴシック" pitchFamily="-32" charset="-128"/>
              </a:defRPr>
            </a:lvl9pPr>
          </a:lstStyle>
          <a:p>
            <a:pPr>
              <a:defRPr/>
            </a:pPr>
            <a:endParaRPr lang="en-US" sz="4000" b="1" dirty="0" smtClean="0">
              <a:solidFill>
                <a:schemeClr val="bg1"/>
              </a:solidFill>
            </a:endParaRPr>
          </a:p>
        </p:txBody>
      </p:sp>
      <p:sp>
        <p:nvSpPr>
          <p:cNvPr id="19" name="Title 1"/>
          <p:cNvSpPr>
            <a:spLocks noGrp="1"/>
          </p:cNvSpPr>
          <p:nvPr>
            <p:ph type="title" hasCustomPrompt="1"/>
          </p:nvPr>
        </p:nvSpPr>
        <p:spPr>
          <a:xfrm>
            <a:off x="420703" y="2857500"/>
            <a:ext cx="4117959" cy="1143000"/>
          </a:xfrm>
          <a:ln>
            <a:noFill/>
          </a:ln>
        </p:spPr>
        <p:txBody>
          <a:bodyPr lIns="0" tIns="45720" rIns="0" bIns="45720"/>
          <a:lstStyle>
            <a:lvl1pPr marL="0" indent="0" algn="l" rtl="0" eaLnBrk="0" fontAlgn="base" hangingPunct="0">
              <a:lnSpc>
                <a:spcPct val="100000"/>
              </a:lnSpc>
              <a:spcBef>
                <a:spcPct val="0"/>
              </a:spcBef>
              <a:spcAft>
                <a:spcPct val="0"/>
              </a:spcAft>
              <a:buClr>
                <a:schemeClr val="accent2"/>
              </a:buClr>
              <a:buFont typeface="Wingdings" charset="2"/>
              <a:buNone/>
              <a:defRPr lang="en-US" sz="4000" b="1" kern="1200" dirty="0">
                <a:solidFill>
                  <a:schemeClr val="bg1"/>
                </a:solidFill>
                <a:latin typeface="+mj-lt"/>
                <a:ea typeface="+mj-ea"/>
                <a:cs typeface="+mj-cs"/>
              </a:defRPr>
            </a:lvl1pPr>
          </a:lstStyle>
          <a:p>
            <a:r>
              <a:rPr lang="en-US" dirty="0" smtClean="0"/>
              <a:t>Thank You!</a:t>
            </a:r>
            <a:endParaRPr lang="en-US" dirty="0"/>
          </a:p>
        </p:txBody>
      </p:sp>
      <p:sp>
        <p:nvSpPr>
          <p:cNvPr id="20" name="Text Placeholder 2"/>
          <p:cNvSpPr>
            <a:spLocks noGrp="1"/>
          </p:cNvSpPr>
          <p:nvPr>
            <p:ph type="body" idx="10"/>
          </p:nvPr>
        </p:nvSpPr>
        <p:spPr>
          <a:xfrm>
            <a:off x="4538662" y="381000"/>
            <a:ext cx="3682925" cy="1676400"/>
          </a:xfrm>
        </p:spPr>
        <p:txBody>
          <a:bodyPr anchor="ctr"/>
          <a:lstStyle>
            <a:lvl1pPr marL="0" indent="0">
              <a:buNone/>
              <a:defRPr sz="2000" baseline="0">
                <a:solidFill>
                  <a:srgbClr val="2D2A2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252682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Expert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1 Expert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9" name="Content Placeholder 4"/>
          <p:cNvSpPr>
            <a:spLocks noGrp="1"/>
          </p:cNvSpPr>
          <p:nvPr>
            <p:ph sz="quarter" idx="27" hasCustomPrompt="1"/>
          </p:nvPr>
        </p:nvSpPr>
        <p:spPr>
          <a:xfrm>
            <a:off x="36576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40241759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2 Experts Template</a:t>
            </a:r>
            <a:endParaRPr lang="en-US" dirty="0"/>
          </a:p>
        </p:txBody>
      </p:sp>
      <p:sp>
        <p:nvSpPr>
          <p:cNvPr id="29" name="Content Placeholder 4"/>
          <p:cNvSpPr>
            <a:spLocks noGrp="1"/>
          </p:cNvSpPr>
          <p:nvPr>
            <p:ph sz="quarter" idx="27" hasCustomPrompt="1"/>
          </p:nvPr>
        </p:nvSpPr>
        <p:spPr>
          <a:xfrm>
            <a:off x="26289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8474769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3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5265206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4 Experts Template</a:t>
            </a:r>
            <a:endParaRPr lang="en-US" dirty="0"/>
          </a:p>
        </p:txBody>
      </p:sp>
      <p:sp>
        <p:nvSpPr>
          <p:cNvPr id="28" name="Picture Placeholder 27"/>
          <p:cNvSpPr>
            <a:spLocks noGrp="1"/>
          </p:cNvSpPr>
          <p:nvPr>
            <p:ph type="pic" sz="quarter" idx="26"/>
          </p:nvPr>
        </p:nvSpPr>
        <p:spPr>
          <a:xfrm>
            <a:off x="6858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26289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9" name="Picture Placeholder 27"/>
          <p:cNvSpPr>
            <a:spLocks noGrp="1"/>
          </p:cNvSpPr>
          <p:nvPr>
            <p:ph type="pic" sz="quarter" idx="31"/>
          </p:nvPr>
        </p:nvSpPr>
        <p:spPr>
          <a:xfrm>
            <a:off x="68580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32" hasCustomPrompt="1"/>
          </p:nvPr>
        </p:nvSpPr>
        <p:spPr>
          <a:xfrm>
            <a:off x="67437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6" name="Content Placeholder 4"/>
          <p:cNvSpPr>
            <a:spLocks noGrp="1"/>
          </p:cNvSpPr>
          <p:nvPr>
            <p:ph sz="quarter" idx="33" hasCustomPrompt="1"/>
          </p:nvPr>
        </p:nvSpPr>
        <p:spPr>
          <a:xfrm>
            <a:off x="5715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136604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5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5" name="Content Placeholder 4"/>
          <p:cNvSpPr>
            <a:spLocks noGrp="1"/>
          </p:cNvSpPr>
          <p:nvPr>
            <p:ph sz="quarter" idx="35" hasCustomPrompt="1"/>
          </p:nvPr>
        </p:nvSpPr>
        <p:spPr>
          <a:xfrm>
            <a:off x="2628900" y="329179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6" name="Picture Placeholder 27"/>
          <p:cNvSpPr>
            <a:spLocks noGrp="1"/>
          </p:cNvSpPr>
          <p:nvPr>
            <p:ph type="pic" sz="quarter" idx="36"/>
          </p:nvPr>
        </p:nvSpPr>
        <p:spPr>
          <a:xfrm>
            <a:off x="27432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7" name="Content Placeholder 4"/>
          <p:cNvSpPr>
            <a:spLocks noGrp="1"/>
          </p:cNvSpPr>
          <p:nvPr>
            <p:ph sz="quarter" idx="37" hasCustomPrompt="1"/>
          </p:nvPr>
        </p:nvSpPr>
        <p:spPr>
          <a:xfrm>
            <a:off x="4686300" y="329179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8" name="Picture Placeholder 27"/>
          <p:cNvSpPr>
            <a:spLocks noGrp="1"/>
          </p:cNvSpPr>
          <p:nvPr>
            <p:ph type="pic" sz="quarter" idx="38"/>
          </p:nvPr>
        </p:nvSpPr>
        <p:spPr>
          <a:xfrm>
            <a:off x="48006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36095622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6 Experts Template</a:t>
            </a:r>
            <a:endParaRPr lang="en-US" dirty="0"/>
          </a:p>
        </p:txBody>
      </p:sp>
      <p:sp>
        <p:nvSpPr>
          <p:cNvPr id="19" name="Picture Placeholder 27"/>
          <p:cNvSpPr>
            <a:spLocks noGrp="1"/>
          </p:cNvSpPr>
          <p:nvPr>
            <p:ph type="pic" sz="quarter" idx="26"/>
          </p:nvPr>
        </p:nvSpPr>
        <p:spPr>
          <a:xfrm>
            <a:off x="17190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27" hasCustomPrompt="1"/>
          </p:nvPr>
        </p:nvSpPr>
        <p:spPr>
          <a:xfrm>
            <a:off x="36576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Picture Placeholder 27"/>
          <p:cNvSpPr>
            <a:spLocks noGrp="1"/>
          </p:cNvSpPr>
          <p:nvPr>
            <p:ph type="pic" sz="quarter" idx="28"/>
          </p:nvPr>
        </p:nvSpPr>
        <p:spPr>
          <a:xfrm>
            <a:off x="37764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2" name="Content Placeholder 4"/>
          <p:cNvSpPr>
            <a:spLocks noGrp="1"/>
          </p:cNvSpPr>
          <p:nvPr>
            <p:ph sz="quarter" idx="29" hasCustomPrompt="1"/>
          </p:nvPr>
        </p:nvSpPr>
        <p:spPr>
          <a:xfrm>
            <a:off x="57195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3" name="Picture Placeholder 27"/>
          <p:cNvSpPr>
            <a:spLocks noGrp="1"/>
          </p:cNvSpPr>
          <p:nvPr>
            <p:ph type="pic" sz="quarter" idx="30"/>
          </p:nvPr>
        </p:nvSpPr>
        <p:spPr>
          <a:xfrm>
            <a:off x="58338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4"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7" name="Content Placeholder 4"/>
          <p:cNvSpPr>
            <a:spLocks noGrp="1"/>
          </p:cNvSpPr>
          <p:nvPr>
            <p:ph sz="quarter" idx="33" hasCustomPrompt="1"/>
          </p:nvPr>
        </p:nvSpPr>
        <p:spPr>
          <a:xfrm>
            <a:off x="16047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2" name="Picture Placeholder 27"/>
          <p:cNvSpPr>
            <a:spLocks noGrp="1"/>
          </p:cNvSpPr>
          <p:nvPr>
            <p:ph type="pic" sz="quarter" idx="34"/>
          </p:nvPr>
        </p:nvSpPr>
        <p:spPr>
          <a:xfrm>
            <a:off x="17190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3" name="Content Placeholder 4"/>
          <p:cNvSpPr>
            <a:spLocks noGrp="1"/>
          </p:cNvSpPr>
          <p:nvPr>
            <p:ph sz="quarter" idx="35" hasCustomPrompt="1"/>
          </p:nvPr>
        </p:nvSpPr>
        <p:spPr>
          <a:xfrm>
            <a:off x="36576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4" name="Picture Placeholder 27"/>
          <p:cNvSpPr>
            <a:spLocks noGrp="1"/>
          </p:cNvSpPr>
          <p:nvPr>
            <p:ph type="pic" sz="quarter" idx="36"/>
          </p:nvPr>
        </p:nvSpPr>
        <p:spPr>
          <a:xfrm>
            <a:off x="37764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5" name="Content Placeholder 4"/>
          <p:cNvSpPr>
            <a:spLocks noGrp="1"/>
          </p:cNvSpPr>
          <p:nvPr>
            <p:ph sz="quarter" idx="37" hasCustomPrompt="1"/>
          </p:nvPr>
        </p:nvSpPr>
        <p:spPr>
          <a:xfrm>
            <a:off x="5719572"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6" name="Picture Placeholder 27"/>
          <p:cNvSpPr>
            <a:spLocks noGrp="1"/>
          </p:cNvSpPr>
          <p:nvPr>
            <p:ph type="pic" sz="quarter" idx="38"/>
          </p:nvPr>
        </p:nvSpPr>
        <p:spPr>
          <a:xfrm>
            <a:off x="58338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9" name="Content Placeholder 4"/>
          <p:cNvSpPr>
            <a:spLocks noGrp="1"/>
          </p:cNvSpPr>
          <p:nvPr>
            <p:ph sz="quarter" idx="41" hasCustomPrompt="1"/>
          </p:nvPr>
        </p:nvSpPr>
        <p:spPr>
          <a:xfrm>
            <a:off x="1604772"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7"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75233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7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4" name="Picture Placeholder 27"/>
          <p:cNvSpPr>
            <a:spLocks noGrp="1"/>
          </p:cNvSpPr>
          <p:nvPr>
            <p:ph type="pic" sz="quarter" idx="34"/>
          </p:nvPr>
        </p:nvSpPr>
        <p:spPr>
          <a:xfrm>
            <a:off x="6858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5" name="Content Placeholder 4"/>
          <p:cNvSpPr>
            <a:spLocks noGrp="1"/>
          </p:cNvSpPr>
          <p:nvPr>
            <p:ph sz="quarter" idx="35" hasCustomPrompt="1"/>
          </p:nvPr>
        </p:nvSpPr>
        <p:spPr>
          <a:xfrm>
            <a:off x="26289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6" name="Picture Placeholder 27"/>
          <p:cNvSpPr>
            <a:spLocks noGrp="1"/>
          </p:cNvSpPr>
          <p:nvPr>
            <p:ph type="pic" sz="quarter" idx="36"/>
          </p:nvPr>
        </p:nvSpPr>
        <p:spPr>
          <a:xfrm>
            <a:off x="27432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7" name="Content Placeholder 4"/>
          <p:cNvSpPr>
            <a:spLocks noGrp="1"/>
          </p:cNvSpPr>
          <p:nvPr>
            <p:ph sz="quarter" idx="37" hasCustomPrompt="1"/>
          </p:nvPr>
        </p:nvSpPr>
        <p:spPr>
          <a:xfrm>
            <a:off x="46863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8" name="Picture Placeholder 27"/>
          <p:cNvSpPr>
            <a:spLocks noGrp="1"/>
          </p:cNvSpPr>
          <p:nvPr>
            <p:ph type="pic" sz="quarter" idx="38"/>
          </p:nvPr>
        </p:nvSpPr>
        <p:spPr>
          <a:xfrm>
            <a:off x="48006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9" name="Picture Placeholder 27"/>
          <p:cNvSpPr>
            <a:spLocks noGrp="1"/>
          </p:cNvSpPr>
          <p:nvPr>
            <p:ph type="pic" sz="quarter" idx="39"/>
          </p:nvPr>
        </p:nvSpPr>
        <p:spPr>
          <a:xfrm>
            <a:off x="68580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0" name="Content Placeholder 4"/>
          <p:cNvSpPr>
            <a:spLocks noGrp="1"/>
          </p:cNvSpPr>
          <p:nvPr>
            <p:ph sz="quarter" idx="40" hasCustomPrompt="1"/>
          </p:nvPr>
        </p:nvSpPr>
        <p:spPr>
          <a:xfrm>
            <a:off x="67437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1" name="Content Placeholder 4"/>
          <p:cNvSpPr>
            <a:spLocks noGrp="1"/>
          </p:cNvSpPr>
          <p:nvPr>
            <p:ph sz="quarter" idx="41" hasCustomPrompt="1"/>
          </p:nvPr>
        </p:nvSpPr>
        <p:spPr>
          <a:xfrm>
            <a:off x="5715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500141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Divider - Option 1">
    <p:spTree>
      <p:nvGrpSpPr>
        <p:cNvPr id="1" name=""/>
        <p:cNvGrpSpPr/>
        <p:nvPr/>
      </p:nvGrpSpPr>
      <p:grpSpPr>
        <a:xfrm>
          <a:off x="0" y="0"/>
          <a:ext cx="0" cy="0"/>
          <a:chOff x="0" y="0"/>
          <a:chExt cx="0" cy="0"/>
        </a:xfrm>
      </p:grpSpPr>
      <p:sp>
        <p:nvSpPr>
          <p:cNvPr id="11" name="Text Placeholder 3"/>
          <p:cNvSpPr>
            <a:spLocks noGrp="1"/>
          </p:cNvSpPr>
          <p:nvPr>
            <p:ph type="body" sz="quarter" idx="14" hasCustomPrompt="1"/>
          </p:nvPr>
        </p:nvSpPr>
        <p:spPr>
          <a:xfrm>
            <a:off x="4800600" y="1066800"/>
            <a:ext cx="4114800" cy="1905000"/>
          </a:xfrm>
        </p:spPr>
        <p:txBody>
          <a:bodyPr anchor="ctr"/>
          <a:lstStyle>
            <a:lvl1pPr marL="0" indent="0">
              <a:buNone/>
              <a:defRPr sz="3600" b="1">
                <a:solidFill>
                  <a:schemeClr val="accent1"/>
                </a:solidFill>
              </a:defRPr>
            </a:lvl1pPr>
          </a:lstStyle>
          <a:p>
            <a:r>
              <a:rPr lang="en-US" dirty="0" smtClean="0"/>
              <a:t>TEMPLATE FOR CUSTOM SECTION DIVIDER</a:t>
            </a:r>
            <a:endParaRPr lang="en-US" dirty="0"/>
          </a:p>
        </p:txBody>
      </p:sp>
      <p:sp>
        <p:nvSpPr>
          <p:cNvPr id="12"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dirty="0"/>
          </a:p>
        </p:txBody>
      </p:sp>
      <p:sp>
        <p:nvSpPr>
          <p:cNvPr id="15"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dirty="0"/>
          </a:p>
        </p:txBody>
      </p:sp>
      <p:sp>
        <p:nvSpPr>
          <p:cNvPr id="17"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00"/>
            <a:ext cx="4572000" cy="4343400"/>
          </a:xfrm>
          <a:prstGeom prst="rect">
            <a:avLst/>
          </a:prstGeom>
        </p:spPr>
      </p:pic>
      <p:pic>
        <p:nvPicPr>
          <p:cNvPr id="8"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266719"/>
      </p:ext>
    </p:extLst>
  </p:cSld>
  <p:clrMapOvr>
    <a:masterClrMapping/>
  </p:clrMapOvr>
  <p:timing>
    <p:tnLst>
      <p:par>
        <p:cT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8 Experts Template</a:t>
            </a:r>
            <a:endParaRPr lang="en-US" dirty="0"/>
          </a:p>
        </p:txBody>
      </p:sp>
      <p:sp>
        <p:nvSpPr>
          <p:cNvPr id="28" name="Picture Placeholder 27"/>
          <p:cNvSpPr>
            <a:spLocks noGrp="1"/>
          </p:cNvSpPr>
          <p:nvPr>
            <p:ph type="pic" sz="quarter" idx="26"/>
          </p:nvPr>
        </p:nvSpPr>
        <p:spPr>
          <a:xfrm>
            <a:off x="6858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26289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9" name="Picture Placeholder 27"/>
          <p:cNvSpPr>
            <a:spLocks noGrp="1"/>
          </p:cNvSpPr>
          <p:nvPr>
            <p:ph type="pic" sz="quarter" idx="31"/>
          </p:nvPr>
        </p:nvSpPr>
        <p:spPr>
          <a:xfrm>
            <a:off x="68580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32" hasCustomPrompt="1"/>
          </p:nvPr>
        </p:nvSpPr>
        <p:spPr>
          <a:xfrm>
            <a:off x="67437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6" name="Content Placeholder 4"/>
          <p:cNvSpPr>
            <a:spLocks noGrp="1"/>
          </p:cNvSpPr>
          <p:nvPr>
            <p:ph sz="quarter" idx="33" hasCustomPrompt="1"/>
          </p:nvPr>
        </p:nvSpPr>
        <p:spPr>
          <a:xfrm>
            <a:off x="5715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7" name="Picture Placeholder 27"/>
          <p:cNvSpPr>
            <a:spLocks noGrp="1"/>
          </p:cNvSpPr>
          <p:nvPr>
            <p:ph type="pic" sz="quarter" idx="34"/>
          </p:nvPr>
        </p:nvSpPr>
        <p:spPr>
          <a:xfrm>
            <a:off x="6858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2" name="Content Placeholder 4"/>
          <p:cNvSpPr>
            <a:spLocks noGrp="1"/>
          </p:cNvSpPr>
          <p:nvPr>
            <p:ph sz="quarter" idx="35" hasCustomPrompt="1"/>
          </p:nvPr>
        </p:nvSpPr>
        <p:spPr>
          <a:xfrm>
            <a:off x="26289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3" name="Picture Placeholder 27"/>
          <p:cNvSpPr>
            <a:spLocks noGrp="1"/>
          </p:cNvSpPr>
          <p:nvPr>
            <p:ph type="pic" sz="quarter" idx="36"/>
          </p:nvPr>
        </p:nvSpPr>
        <p:spPr>
          <a:xfrm>
            <a:off x="27432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4" name="Content Placeholder 4"/>
          <p:cNvSpPr>
            <a:spLocks noGrp="1"/>
          </p:cNvSpPr>
          <p:nvPr>
            <p:ph sz="quarter" idx="37" hasCustomPrompt="1"/>
          </p:nvPr>
        </p:nvSpPr>
        <p:spPr>
          <a:xfrm>
            <a:off x="46863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5" name="Picture Placeholder 27"/>
          <p:cNvSpPr>
            <a:spLocks noGrp="1"/>
          </p:cNvSpPr>
          <p:nvPr>
            <p:ph type="pic" sz="quarter" idx="38"/>
          </p:nvPr>
        </p:nvSpPr>
        <p:spPr>
          <a:xfrm>
            <a:off x="48006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6" name="Picture Placeholder 27"/>
          <p:cNvSpPr>
            <a:spLocks noGrp="1"/>
          </p:cNvSpPr>
          <p:nvPr>
            <p:ph type="pic" sz="quarter" idx="39"/>
          </p:nvPr>
        </p:nvSpPr>
        <p:spPr>
          <a:xfrm>
            <a:off x="68580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7" name="Content Placeholder 4"/>
          <p:cNvSpPr>
            <a:spLocks noGrp="1"/>
          </p:cNvSpPr>
          <p:nvPr>
            <p:ph sz="quarter" idx="40" hasCustomPrompt="1"/>
          </p:nvPr>
        </p:nvSpPr>
        <p:spPr>
          <a:xfrm>
            <a:off x="67437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8" name="Content Placeholder 4"/>
          <p:cNvSpPr>
            <a:spLocks noGrp="1"/>
          </p:cNvSpPr>
          <p:nvPr>
            <p:ph sz="quarter" idx="41" hasCustomPrompt="1"/>
          </p:nvPr>
        </p:nvSpPr>
        <p:spPr>
          <a:xfrm>
            <a:off x="5715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839736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24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Divider - Option 2">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741414" y="4034024"/>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grpSp>
        <p:nvGrpSpPr>
          <p:cNvPr id="3" name="Group 2"/>
          <p:cNvGrpSpPr/>
          <p:nvPr userDrawn="1"/>
        </p:nvGrpSpPr>
        <p:grpSpPr>
          <a:xfrm>
            <a:off x="0" y="2460812"/>
            <a:ext cx="9144000" cy="1154113"/>
            <a:chOff x="0" y="-163513"/>
            <a:chExt cx="6309341" cy="1154113"/>
          </a:xfrm>
        </p:grpSpPr>
        <p:sp>
          <p:nvSpPr>
            <p:cNvPr id="8" name="Rectangle 7"/>
            <p:cNvSpPr/>
            <p:nvPr userDrawn="1"/>
          </p:nvSpPr>
          <p:spPr>
            <a:xfrm>
              <a:off x="0" y="-163513"/>
              <a:ext cx="6309341" cy="1004762"/>
            </a:xfrm>
            <a:prstGeom prst="rect">
              <a:avLst/>
            </a:prstGeom>
            <a:solidFill>
              <a:srgbClr val="4A4541"/>
            </a:solidFill>
          </p:spPr>
          <p:txBody>
            <a:bodyPr wrap="square" rtlCol="0" anchor="ctr">
              <a:noAutofit/>
            </a:bodyPr>
            <a:lstStyle/>
            <a:p>
              <a:pPr marL="0" indent="0" algn="ctr">
                <a:buFontTx/>
                <a:buNone/>
              </a:pPr>
              <a:endParaRPr lang="en-US" sz="2400" kern="0" dirty="0" smtClean="0">
                <a:solidFill>
                  <a:schemeClr val="tx1"/>
                </a:solidFill>
              </a:endParaRPr>
            </a:p>
          </p:txBody>
        </p:sp>
        <p:sp>
          <p:nvSpPr>
            <p:cNvPr id="10" name="Rectangle 1032"/>
            <p:cNvSpPr>
              <a:spLocks noChangeArrowheads="1"/>
            </p:cNvSpPr>
            <p:nvPr userDrawn="1"/>
          </p:nvSpPr>
          <p:spPr bwMode="auto">
            <a:xfrm>
              <a:off x="0" y="838200"/>
              <a:ext cx="6309341" cy="152400"/>
            </a:xfrm>
            <a:prstGeom prst="rect">
              <a:avLst/>
            </a:prstGeom>
            <a:solidFill>
              <a:schemeClr val="accent2"/>
            </a:solidFill>
            <a:ln>
              <a:noFill/>
            </a:ln>
            <a:extLst/>
          </p:spPr>
          <p:txBody>
            <a:bodyPr wrap="none" anchor="ctr"/>
            <a:lstStyle/>
            <a:p>
              <a:endParaRPr lang="en-US" dirty="0"/>
            </a:p>
          </p:txBody>
        </p:sp>
      </p:grpSp>
      <p:pic>
        <p:nvPicPr>
          <p:cNvPr id="12"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hasCustomPrompt="1"/>
          </p:nvPr>
        </p:nvSpPr>
        <p:spPr>
          <a:xfrm>
            <a:off x="741414" y="2514610"/>
            <a:ext cx="7681746" cy="947915"/>
          </a:xfrm>
          <a:ln>
            <a:noFill/>
          </a:ln>
        </p:spPr>
        <p:txBody>
          <a:bodyPr lIns="0" tIns="45720" rIns="0" bIns="45720"/>
          <a:lstStyle>
            <a:lvl1pPr marL="0" indent="0" algn="l" rtl="0" eaLnBrk="1" fontAlgn="base" hangingPunct="1">
              <a:spcBef>
                <a:spcPts val="0"/>
              </a:spcBef>
              <a:spcAft>
                <a:spcPct val="0"/>
              </a:spcAft>
              <a:buClr>
                <a:schemeClr val="accent2"/>
              </a:buClr>
              <a:buFont typeface="Wingdings" charset="2"/>
              <a:buNone/>
              <a:defRPr lang="en-US" sz="3200" b="1" dirty="0">
                <a:solidFill>
                  <a:schemeClr val="bg1"/>
                </a:solidFill>
                <a:latin typeface="+mn-lt"/>
                <a:ea typeface="+mn-ea"/>
                <a:cs typeface="ＭＳ Ｐゴシック" charset="0"/>
              </a:defRPr>
            </a:lvl1pPr>
          </a:lstStyle>
          <a:p>
            <a:r>
              <a:rPr lang="en-US" dirty="0" smtClean="0"/>
              <a:t>TEMPLATE FOR TEXT/GRAPHIC/PHOTO No Spark</a:t>
            </a:r>
            <a:endParaRPr lang="en-US" dirty="0"/>
          </a:p>
        </p:txBody>
      </p:sp>
    </p:spTree>
    <p:extLst>
      <p:ext uri="{BB962C8B-B14F-4D97-AF65-F5344CB8AC3E}">
        <p14:creationId xmlns:p14="http://schemas.microsoft.com/office/powerpoint/2010/main" val="2267049030"/>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PLATE FOR TEXT/GRAPHIC/PHOTO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a:lvl1pPr>
          </a:lstStyle>
          <a:p>
            <a:r>
              <a:rPr lang="en-US" dirty="0" smtClean="0"/>
              <a:t>TEMPLATE FOR TEXT/GRAPHIC/PHOTO No Spark</a:t>
            </a:r>
            <a:endParaRPr lang="en-US" dirty="0"/>
          </a:p>
        </p:txBody>
      </p:sp>
      <p:sp>
        <p:nvSpPr>
          <p:cNvPr id="8" name="Content Placeholder 6"/>
          <p:cNvSpPr>
            <a:spLocks noGrp="1"/>
          </p:cNvSpPr>
          <p:nvPr>
            <p:ph sz="quarter" idx="11"/>
          </p:nvPr>
        </p:nvSpPr>
        <p:spPr>
          <a:xfrm>
            <a:off x="457200" y="1527048"/>
            <a:ext cx="8153400" cy="4419600"/>
          </a:xfrm>
        </p:spPr>
        <p:txBody>
          <a:bodyPr/>
          <a:lstStyle>
            <a:lvl1pPr>
              <a:buClr>
                <a:schemeClr val="bg2">
                  <a:lumMod val="10000"/>
                </a:schemeClr>
              </a:buClr>
              <a:defRPr>
                <a:solidFill>
                  <a:srgbClr val="554656"/>
                </a:solidFill>
              </a:defRPr>
            </a:lvl1pPr>
            <a:lvl2pPr>
              <a:buClrTx/>
              <a:defRPr>
                <a:solidFill>
                  <a:srgbClr val="554656"/>
                </a:solidFill>
              </a:defRPr>
            </a:lvl2pPr>
            <a:lvl3pPr>
              <a:buClr>
                <a:schemeClr val="bg2">
                  <a:lumMod val="10000"/>
                </a:schemeClr>
              </a:buClr>
              <a:defRPr>
                <a:solidFill>
                  <a:srgbClr val="554656"/>
                </a:solidFill>
              </a:defRPr>
            </a:lvl3pPr>
            <a:lvl4pPr>
              <a:buClr>
                <a:schemeClr val="bg2">
                  <a:lumMod val="10000"/>
                </a:schemeClr>
              </a:buClr>
              <a:defRPr>
                <a:solidFill>
                  <a:srgbClr val="554656"/>
                </a:solidFill>
              </a:defRPr>
            </a:lvl4pPr>
            <a:lvl5pPr>
              <a:buClr>
                <a:schemeClr val="bg2">
                  <a:lumMod val="10000"/>
                </a:schemeClr>
              </a:buClr>
              <a:defRPr>
                <a:solidFill>
                  <a:srgbClr val="5546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0" name="Content Placeholder 6"/>
          <p:cNvSpPr>
            <a:spLocks noGrp="1"/>
          </p:cNvSpPr>
          <p:nvPr>
            <p:ph sz="quarter" idx="14" hasCustomPrompt="1"/>
          </p:nvPr>
        </p:nvSpPr>
        <p:spPr>
          <a:xfrm>
            <a:off x="1" y="1100306"/>
            <a:ext cx="9143999" cy="317036"/>
          </a:xfrm>
        </p:spPr>
        <p:txBody>
          <a:bodyPr lIns="457200"/>
          <a:lstStyle>
            <a:lvl1pPr marL="0" indent="0">
              <a:buClr>
                <a:schemeClr val="bg2">
                  <a:lumMod val="10000"/>
                </a:schemeClr>
              </a:buClr>
              <a:buFontTx/>
              <a:buNone/>
              <a:defRPr lang="en-US" sz="1800" i="1" dirty="0">
                <a:solidFill>
                  <a:schemeClr val="accent1"/>
                </a:solidFill>
                <a:latin typeface="+mn-lt"/>
                <a:ea typeface="+mn-ea"/>
                <a:cs typeface="ＭＳ Ｐゴシック" charset="0"/>
              </a:defRPr>
            </a:lvl1pPr>
            <a:lvl2pPr marL="457200" indent="0">
              <a:buClrTx/>
              <a:buFontTx/>
              <a:buNone/>
              <a:defRPr>
                <a:solidFill>
                  <a:srgbClr val="554656"/>
                </a:solidFill>
              </a:defRPr>
            </a:lvl2pPr>
            <a:lvl3pPr marL="914400" indent="0">
              <a:buClr>
                <a:schemeClr val="bg2">
                  <a:lumMod val="10000"/>
                </a:schemeClr>
              </a:buClr>
              <a:buFontTx/>
              <a:buNone/>
              <a:defRPr>
                <a:solidFill>
                  <a:srgbClr val="554656"/>
                </a:solidFill>
              </a:defRPr>
            </a:lvl3pPr>
            <a:lvl4pPr marL="1371600" indent="0">
              <a:buClr>
                <a:schemeClr val="bg2">
                  <a:lumMod val="10000"/>
                </a:schemeClr>
              </a:buClr>
              <a:buFontTx/>
              <a:buNone/>
              <a:defRPr>
                <a:solidFill>
                  <a:srgbClr val="554656"/>
                </a:solidFill>
              </a:defRPr>
            </a:lvl4pPr>
            <a:lvl5pPr marL="1828800" indent="0">
              <a:buClr>
                <a:schemeClr val="bg2">
                  <a:lumMod val="10000"/>
                </a:schemeClr>
              </a:buClr>
              <a:buFontTx/>
              <a:buNone/>
              <a:defRPr>
                <a:solidFill>
                  <a:srgbClr val="554656"/>
                </a:solidFill>
              </a:defRPr>
            </a:lvl5pPr>
          </a:lstStyle>
          <a:p>
            <a:pPr marL="0" lvl="0" indent="0" algn="l" rtl="0" eaLnBrk="1" fontAlgn="base" hangingPunct="1">
              <a:spcBef>
                <a:spcPts val="1176"/>
              </a:spcBef>
              <a:spcAft>
                <a:spcPct val="0"/>
              </a:spcAft>
              <a:buClr>
                <a:schemeClr val="accent2"/>
              </a:buClr>
              <a:buFont typeface="Wingdings" charset="2"/>
              <a:buNone/>
            </a:pPr>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3003097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FOR TEXT With Spark">
    <p:spTree>
      <p:nvGrpSpPr>
        <p:cNvPr id="1" name=""/>
        <p:cNvGrpSpPr/>
        <p:nvPr/>
      </p:nvGrpSpPr>
      <p:grpSpPr>
        <a:xfrm>
          <a:off x="0" y="0"/>
          <a:ext cx="0" cy="0"/>
          <a:chOff x="0" y="0"/>
          <a:chExt cx="0" cy="0"/>
        </a:xfrm>
      </p:grpSpPr>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28321" r="36824"/>
          <a:stretch/>
        </p:blipFill>
        <p:spPr bwMode="auto">
          <a:xfrm>
            <a:off x="5992077" y="992055"/>
            <a:ext cx="3151873" cy="31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ln>
            <a:noFill/>
          </a:ln>
        </p:spPr>
        <p:txBody>
          <a:bodyPr/>
          <a:lstStyle>
            <a:lvl1pPr>
              <a:defRPr/>
            </a:lvl1pPr>
          </a:lstStyle>
          <a:p>
            <a:r>
              <a:rPr lang="en-US" dirty="0" smtClean="0"/>
              <a:t>TEMPLATE FOR TEXT With Spark</a:t>
            </a:r>
            <a:endParaRPr lang="en-US" dirty="0"/>
          </a:p>
        </p:txBody>
      </p:sp>
      <p:sp>
        <p:nvSpPr>
          <p:cNvPr id="8" name="Content Placeholder 6"/>
          <p:cNvSpPr>
            <a:spLocks noGrp="1"/>
          </p:cNvSpPr>
          <p:nvPr>
            <p:ph sz="quarter" idx="11"/>
          </p:nvPr>
        </p:nvSpPr>
        <p:spPr>
          <a:xfrm>
            <a:off x="457200" y="1527048"/>
            <a:ext cx="8153400" cy="4419600"/>
          </a:xfrm>
        </p:spPr>
        <p:txBody>
          <a:bodyPr/>
          <a:lstStyle>
            <a:lvl1pPr>
              <a:buClr>
                <a:schemeClr val="bg2">
                  <a:lumMod val="10000"/>
                </a:schemeClr>
              </a:buClr>
              <a:defRPr>
                <a:solidFill>
                  <a:srgbClr val="554656"/>
                </a:solidFill>
              </a:defRPr>
            </a:lvl1pPr>
            <a:lvl2pPr>
              <a:buClrTx/>
              <a:defRPr>
                <a:solidFill>
                  <a:srgbClr val="554656"/>
                </a:solidFill>
              </a:defRPr>
            </a:lvl2pPr>
            <a:lvl3pPr>
              <a:buClr>
                <a:schemeClr val="bg2">
                  <a:lumMod val="10000"/>
                </a:schemeClr>
              </a:buClr>
              <a:defRPr>
                <a:solidFill>
                  <a:srgbClr val="554656"/>
                </a:solidFill>
              </a:defRPr>
            </a:lvl3pPr>
            <a:lvl4pPr>
              <a:defRPr>
                <a:solidFill>
                  <a:srgbClr val="554656"/>
                </a:solidFill>
              </a:defRPr>
            </a:lvl4pPr>
            <a:lvl5pPr>
              <a:defRPr>
                <a:solidFill>
                  <a:srgbClr val="5546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0" name="Content Placeholder 6"/>
          <p:cNvSpPr>
            <a:spLocks noGrp="1"/>
          </p:cNvSpPr>
          <p:nvPr>
            <p:ph sz="quarter" idx="14" hasCustomPrompt="1"/>
          </p:nvPr>
        </p:nvSpPr>
        <p:spPr>
          <a:xfrm>
            <a:off x="1" y="1100306"/>
            <a:ext cx="9143999" cy="317036"/>
          </a:xfrm>
        </p:spPr>
        <p:txBody>
          <a:bodyPr lIns="457200"/>
          <a:lstStyle>
            <a:lvl1pPr marL="0" indent="0">
              <a:buClr>
                <a:schemeClr val="bg2">
                  <a:lumMod val="10000"/>
                </a:schemeClr>
              </a:buClr>
              <a:buFontTx/>
              <a:buNone/>
              <a:defRPr lang="en-US" sz="1800" i="1" dirty="0">
                <a:solidFill>
                  <a:schemeClr val="accent1"/>
                </a:solidFill>
                <a:latin typeface="+mn-lt"/>
                <a:ea typeface="+mn-ea"/>
                <a:cs typeface="ＭＳ Ｐゴシック" charset="0"/>
              </a:defRPr>
            </a:lvl1pPr>
            <a:lvl2pPr marL="457200" indent="0">
              <a:buClrTx/>
              <a:buFontTx/>
              <a:buNone/>
              <a:defRPr>
                <a:solidFill>
                  <a:srgbClr val="554656"/>
                </a:solidFill>
              </a:defRPr>
            </a:lvl2pPr>
            <a:lvl3pPr marL="914400" indent="0">
              <a:buClr>
                <a:schemeClr val="bg2">
                  <a:lumMod val="10000"/>
                </a:schemeClr>
              </a:buClr>
              <a:buFontTx/>
              <a:buNone/>
              <a:defRPr>
                <a:solidFill>
                  <a:srgbClr val="554656"/>
                </a:solidFill>
              </a:defRPr>
            </a:lvl3pPr>
            <a:lvl4pPr marL="1371600" indent="0">
              <a:buClr>
                <a:schemeClr val="bg2">
                  <a:lumMod val="10000"/>
                </a:schemeClr>
              </a:buClr>
              <a:buFontTx/>
              <a:buNone/>
              <a:defRPr>
                <a:solidFill>
                  <a:srgbClr val="554656"/>
                </a:solidFill>
              </a:defRPr>
            </a:lvl4pPr>
            <a:lvl5pPr marL="1828800" indent="0">
              <a:buClr>
                <a:schemeClr val="bg2">
                  <a:lumMod val="10000"/>
                </a:schemeClr>
              </a:buClr>
              <a:buFontTx/>
              <a:buNone/>
              <a:defRPr>
                <a:solidFill>
                  <a:srgbClr val="554656"/>
                </a:solidFill>
              </a:defRPr>
            </a:lvl5pPr>
          </a:lstStyle>
          <a:p>
            <a:pPr marL="0" lvl="0" indent="0" algn="l" rtl="0" eaLnBrk="1" fontAlgn="base" hangingPunct="1">
              <a:spcBef>
                <a:spcPts val="1176"/>
              </a:spcBef>
              <a:spcAft>
                <a:spcPct val="0"/>
              </a:spcAft>
              <a:buClr>
                <a:schemeClr val="accent2"/>
              </a:buClr>
              <a:buFont typeface="Wingdings" charset="2"/>
              <a:buNone/>
            </a:pPr>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2668143226"/>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PLATE FOR PROJECT OVERVIEW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TEMPLATE FOR PROJECT OVERVIEW No Spark</a:t>
            </a:r>
            <a:endParaRPr lang="en-US" dirty="0"/>
          </a:p>
        </p:txBody>
      </p:sp>
      <p:sp>
        <p:nvSpPr>
          <p:cNvPr id="7" name="Content Placeholder 6"/>
          <p:cNvSpPr>
            <a:spLocks noGrp="1"/>
          </p:cNvSpPr>
          <p:nvPr>
            <p:ph sz="quarter" idx="11"/>
          </p:nvPr>
        </p:nvSpPr>
        <p:spPr>
          <a:xfrm>
            <a:off x="457200" y="1527048"/>
            <a:ext cx="4038600" cy="4419600"/>
          </a:xfrm>
        </p:spPr>
        <p:txBody>
          <a:bodyPr/>
          <a:lstStyle>
            <a:lvl1pPr>
              <a:buClr>
                <a:schemeClr val="bg2">
                  <a:lumMod val="10000"/>
                </a:schemeClr>
              </a:buClr>
              <a:defRPr>
                <a:solidFill>
                  <a:srgbClr val="554656"/>
                </a:solidFill>
              </a:defRPr>
            </a:lvl1pPr>
            <a:lvl2pPr>
              <a:buClrTx/>
              <a:defRPr>
                <a:solidFill>
                  <a:srgbClr val="554656"/>
                </a:solidFill>
              </a:defRPr>
            </a:lvl2pPr>
            <a:lvl3pPr>
              <a:defRPr>
                <a:solidFill>
                  <a:srgbClr val="554656"/>
                </a:solidFill>
              </a:defRPr>
            </a:lvl3pPr>
            <a:lvl4pPr>
              <a:defRPr>
                <a:solidFill>
                  <a:srgbClr val="554656"/>
                </a:solidFill>
              </a:defRPr>
            </a:lvl4pPr>
            <a:lvl5pPr>
              <a:defRPr>
                <a:solidFill>
                  <a:srgbClr val="5546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6"/>
          <p:cNvSpPr>
            <a:spLocks noGrp="1"/>
          </p:cNvSpPr>
          <p:nvPr>
            <p:ph sz="quarter" idx="15"/>
          </p:nvPr>
        </p:nvSpPr>
        <p:spPr>
          <a:xfrm>
            <a:off x="4876800" y="1527048"/>
            <a:ext cx="3810000" cy="2057400"/>
          </a:xfrm>
        </p:spPr>
        <p:txBody>
          <a:bodyPr/>
          <a:lstStyle>
            <a:lvl1pPr>
              <a:buClr>
                <a:schemeClr val="bg2">
                  <a:lumMod val="10000"/>
                </a:schemeClr>
              </a:buClr>
              <a:defRPr sz="2000">
                <a:solidFill>
                  <a:srgbClr val="554656"/>
                </a:solidFill>
              </a:defRPr>
            </a:lvl1pPr>
            <a:lvl2pPr>
              <a:buClrTx/>
              <a:defRPr sz="1800">
                <a:solidFill>
                  <a:srgbClr val="554656"/>
                </a:solidFill>
              </a:defRPr>
            </a:lvl2pPr>
            <a:lvl3pPr>
              <a:buClr>
                <a:schemeClr val="bg2">
                  <a:lumMod val="10000"/>
                </a:schemeClr>
              </a:buClr>
              <a:defRPr sz="1400">
                <a:solidFill>
                  <a:srgbClr val="554656"/>
                </a:solidFill>
              </a:defRPr>
            </a:lvl3pPr>
            <a:lvl4pPr>
              <a:defRPr sz="1200">
                <a:solidFill>
                  <a:srgbClr val="554656"/>
                </a:solidFill>
              </a:defRPr>
            </a:lvl4pPr>
            <a:lvl5pPr>
              <a:defRPr sz="1200">
                <a:solidFill>
                  <a:srgbClr val="5546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6"/>
          <p:cNvSpPr>
            <a:spLocks noGrp="1"/>
          </p:cNvSpPr>
          <p:nvPr>
            <p:ph sz="quarter" idx="16"/>
          </p:nvPr>
        </p:nvSpPr>
        <p:spPr>
          <a:xfrm>
            <a:off x="4876800" y="3810000"/>
            <a:ext cx="3810000" cy="2133600"/>
          </a:xfrm>
        </p:spPr>
        <p:txBody>
          <a:bodyPr/>
          <a:lstStyle>
            <a:lvl1pPr>
              <a:buClr>
                <a:schemeClr val="bg2">
                  <a:lumMod val="10000"/>
                </a:schemeClr>
              </a:buClr>
              <a:defRPr sz="2000">
                <a:solidFill>
                  <a:srgbClr val="554656"/>
                </a:solidFill>
              </a:defRPr>
            </a:lvl1pPr>
            <a:lvl2pPr>
              <a:buClrTx/>
              <a:defRPr sz="1800">
                <a:solidFill>
                  <a:srgbClr val="554656"/>
                </a:solidFill>
              </a:defRPr>
            </a:lvl2pPr>
            <a:lvl3pPr>
              <a:buClr>
                <a:schemeClr val="bg2">
                  <a:lumMod val="10000"/>
                </a:schemeClr>
              </a:buClr>
              <a:defRPr sz="1400">
                <a:solidFill>
                  <a:srgbClr val="554656"/>
                </a:solidFill>
              </a:defRPr>
            </a:lvl3pPr>
            <a:lvl4pPr>
              <a:defRPr sz="1200">
                <a:solidFill>
                  <a:srgbClr val="554656"/>
                </a:solidFill>
              </a:defRPr>
            </a:lvl4pPr>
            <a:lvl5pPr>
              <a:defRPr sz="1200">
                <a:solidFill>
                  <a:srgbClr val="5546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0" name="Content Placeholder 6"/>
          <p:cNvSpPr>
            <a:spLocks noGrp="1"/>
          </p:cNvSpPr>
          <p:nvPr>
            <p:ph sz="quarter" idx="14" hasCustomPrompt="1"/>
          </p:nvPr>
        </p:nvSpPr>
        <p:spPr>
          <a:xfrm>
            <a:off x="1" y="1100306"/>
            <a:ext cx="9143999" cy="317036"/>
          </a:xfrm>
        </p:spPr>
        <p:txBody>
          <a:bodyPr lIns="457200"/>
          <a:lstStyle>
            <a:lvl1pPr marL="0" indent="0">
              <a:buClr>
                <a:schemeClr val="bg2">
                  <a:lumMod val="10000"/>
                </a:schemeClr>
              </a:buClr>
              <a:buFontTx/>
              <a:buNone/>
              <a:defRPr lang="en-US" sz="1800" i="1" dirty="0">
                <a:solidFill>
                  <a:schemeClr val="accent1"/>
                </a:solidFill>
                <a:latin typeface="+mn-lt"/>
                <a:ea typeface="+mn-ea"/>
                <a:cs typeface="ＭＳ Ｐゴシック" charset="0"/>
              </a:defRPr>
            </a:lvl1pPr>
            <a:lvl2pPr marL="457200" indent="0">
              <a:buClrTx/>
              <a:buFontTx/>
              <a:buNone/>
              <a:defRPr>
                <a:solidFill>
                  <a:srgbClr val="554656"/>
                </a:solidFill>
              </a:defRPr>
            </a:lvl2pPr>
            <a:lvl3pPr marL="914400" indent="0">
              <a:buClr>
                <a:schemeClr val="bg2">
                  <a:lumMod val="10000"/>
                </a:schemeClr>
              </a:buClr>
              <a:buFontTx/>
              <a:buNone/>
              <a:defRPr>
                <a:solidFill>
                  <a:srgbClr val="554656"/>
                </a:solidFill>
              </a:defRPr>
            </a:lvl3pPr>
            <a:lvl4pPr marL="1371600" indent="0">
              <a:buClr>
                <a:schemeClr val="bg2">
                  <a:lumMod val="10000"/>
                </a:schemeClr>
              </a:buClr>
              <a:buFontTx/>
              <a:buNone/>
              <a:defRPr>
                <a:solidFill>
                  <a:srgbClr val="554656"/>
                </a:solidFill>
              </a:defRPr>
            </a:lvl4pPr>
            <a:lvl5pPr marL="1828800" indent="0">
              <a:buClr>
                <a:schemeClr val="bg2">
                  <a:lumMod val="10000"/>
                </a:schemeClr>
              </a:buClr>
              <a:buFontTx/>
              <a:buNone/>
              <a:defRPr>
                <a:solidFill>
                  <a:srgbClr val="554656"/>
                </a:solidFill>
              </a:defRPr>
            </a:lvl5pPr>
          </a:lstStyle>
          <a:p>
            <a:pPr marL="0" lvl="0" indent="0" algn="l" rtl="0" eaLnBrk="1" fontAlgn="base" hangingPunct="1">
              <a:spcBef>
                <a:spcPts val="1176"/>
              </a:spcBef>
              <a:spcAft>
                <a:spcPct val="0"/>
              </a:spcAft>
              <a:buClr>
                <a:schemeClr val="accent2"/>
              </a:buClr>
              <a:buFont typeface="Wingdings" charset="2"/>
              <a:buNone/>
            </a:pPr>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41830658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Y-SIDE/COMPARISON TEXT With Spark">
    <p:spTree>
      <p:nvGrpSpPr>
        <p:cNvPr id="1" name=""/>
        <p:cNvGrpSpPr/>
        <p:nvPr/>
      </p:nvGrpSpPr>
      <p:grpSpPr>
        <a:xfrm>
          <a:off x="0" y="0"/>
          <a:ext cx="0" cy="0"/>
          <a:chOff x="0" y="0"/>
          <a:chExt cx="0" cy="0"/>
        </a:xfrm>
      </p:grpSpPr>
      <p:pic>
        <p:nvPicPr>
          <p:cNvPr id="11"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28321" r="36824"/>
          <a:stretch/>
        </p:blipFill>
        <p:spPr bwMode="auto">
          <a:xfrm>
            <a:off x="5992077" y="992055"/>
            <a:ext cx="3151873" cy="31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ln>
            <a:noFill/>
          </a:ln>
        </p:spPr>
        <p:txBody>
          <a:bodyPr/>
          <a:lstStyle>
            <a:lvl1pPr>
              <a:lnSpc>
                <a:spcPts val="2800"/>
              </a:lnSpc>
              <a:defRPr/>
            </a:lvl1pPr>
          </a:lstStyle>
          <a:p>
            <a:r>
              <a:rPr lang="en-US" dirty="0" smtClean="0"/>
              <a:t>SIDE-BY-SIDE/COMPARISON TEXT With Spark</a:t>
            </a:r>
            <a:endParaRPr lang="en-US" dirty="0"/>
          </a:p>
        </p:txBody>
      </p:sp>
      <p:sp>
        <p:nvSpPr>
          <p:cNvPr id="7" name="Content Placeholder 6"/>
          <p:cNvSpPr>
            <a:spLocks noGrp="1"/>
          </p:cNvSpPr>
          <p:nvPr>
            <p:ph sz="quarter" idx="11"/>
          </p:nvPr>
        </p:nvSpPr>
        <p:spPr>
          <a:xfrm>
            <a:off x="457200" y="1527048"/>
            <a:ext cx="3886200" cy="4663389"/>
          </a:xfrm>
        </p:spPr>
        <p:txBody>
          <a:bodyPr/>
          <a:lstStyle>
            <a:lvl1pPr>
              <a:defRPr>
                <a:solidFill>
                  <a:srgbClr val="554656"/>
                </a:solidFill>
              </a:defRPr>
            </a:lvl1pPr>
            <a:lvl2pPr>
              <a:defRPr>
                <a:solidFill>
                  <a:srgbClr val="554656"/>
                </a:solidFill>
              </a:defRPr>
            </a:lvl2pPr>
            <a:lvl3pPr>
              <a:defRPr>
                <a:solidFill>
                  <a:srgbClr val="554656"/>
                </a:solidFill>
              </a:defRPr>
            </a:lvl3pPr>
            <a:lvl4pPr>
              <a:defRPr>
                <a:solidFill>
                  <a:srgbClr val="554656"/>
                </a:solidFill>
              </a:defRPr>
            </a:lvl4pPr>
            <a:lvl5pPr>
              <a:defRPr>
                <a:solidFill>
                  <a:srgbClr val="5546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2"/>
          </p:nvPr>
        </p:nvSpPr>
        <p:spPr>
          <a:xfrm>
            <a:off x="4800600" y="1527048"/>
            <a:ext cx="3886200" cy="4663389"/>
          </a:xfrm>
        </p:spPr>
        <p:txBody>
          <a:bodyPr/>
          <a:lstStyle>
            <a:lvl1pPr>
              <a:defRPr>
                <a:solidFill>
                  <a:srgbClr val="554656"/>
                </a:solidFill>
              </a:defRPr>
            </a:lvl1pPr>
            <a:lvl2pPr>
              <a:defRPr>
                <a:solidFill>
                  <a:srgbClr val="554656"/>
                </a:solidFill>
              </a:defRPr>
            </a:lvl2pPr>
            <a:lvl3pPr>
              <a:defRPr>
                <a:solidFill>
                  <a:srgbClr val="554656"/>
                </a:solidFill>
              </a:defRPr>
            </a:lvl3pPr>
            <a:lvl4pPr>
              <a:defRPr>
                <a:solidFill>
                  <a:srgbClr val="554656"/>
                </a:solidFill>
              </a:defRPr>
            </a:lvl4pPr>
            <a:lvl5pPr>
              <a:defRPr>
                <a:solidFill>
                  <a:srgbClr val="5546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2" name="Content Placeholder 6"/>
          <p:cNvSpPr>
            <a:spLocks noGrp="1"/>
          </p:cNvSpPr>
          <p:nvPr>
            <p:ph sz="quarter" idx="14" hasCustomPrompt="1"/>
          </p:nvPr>
        </p:nvSpPr>
        <p:spPr>
          <a:xfrm>
            <a:off x="1" y="1100306"/>
            <a:ext cx="9143999" cy="317036"/>
          </a:xfrm>
        </p:spPr>
        <p:txBody>
          <a:bodyPr lIns="457200"/>
          <a:lstStyle>
            <a:lvl1pPr marL="0" indent="0">
              <a:buClr>
                <a:schemeClr val="bg2">
                  <a:lumMod val="10000"/>
                </a:schemeClr>
              </a:buClr>
              <a:buFontTx/>
              <a:buNone/>
              <a:defRPr lang="en-US" sz="1800" i="1" dirty="0">
                <a:solidFill>
                  <a:schemeClr val="accent1"/>
                </a:solidFill>
                <a:latin typeface="+mn-lt"/>
                <a:ea typeface="+mn-ea"/>
                <a:cs typeface="ＭＳ Ｐゴシック" charset="0"/>
              </a:defRPr>
            </a:lvl1pPr>
            <a:lvl2pPr marL="457200" indent="0">
              <a:buClrTx/>
              <a:buFontTx/>
              <a:buNone/>
              <a:defRPr>
                <a:solidFill>
                  <a:srgbClr val="554656"/>
                </a:solidFill>
              </a:defRPr>
            </a:lvl2pPr>
            <a:lvl3pPr marL="914400" indent="0">
              <a:buClr>
                <a:schemeClr val="bg2">
                  <a:lumMod val="10000"/>
                </a:schemeClr>
              </a:buClr>
              <a:buFontTx/>
              <a:buNone/>
              <a:defRPr>
                <a:solidFill>
                  <a:srgbClr val="554656"/>
                </a:solidFill>
              </a:defRPr>
            </a:lvl3pPr>
            <a:lvl4pPr marL="1371600" indent="0">
              <a:buClr>
                <a:schemeClr val="bg2">
                  <a:lumMod val="10000"/>
                </a:schemeClr>
              </a:buClr>
              <a:buFontTx/>
              <a:buNone/>
              <a:defRPr>
                <a:solidFill>
                  <a:srgbClr val="554656"/>
                </a:solidFill>
              </a:defRPr>
            </a:lvl4pPr>
            <a:lvl5pPr marL="1828800" indent="0">
              <a:buClr>
                <a:schemeClr val="bg2">
                  <a:lumMod val="10000"/>
                </a:schemeClr>
              </a:buClr>
              <a:buFontTx/>
              <a:buNone/>
              <a:defRPr>
                <a:solidFill>
                  <a:srgbClr val="554656"/>
                </a:solidFill>
              </a:defRPr>
            </a:lvl5pPr>
          </a:lstStyle>
          <a:p>
            <a:pPr marL="0" lvl="0" indent="0" algn="l" rtl="0" eaLnBrk="1" fontAlgn="base" hangingPunct="1">
              <a:spcBef>
                <a:spcPts val="1176"/>
              </a:spcBef>
              <a:spcAft>
                <a:spcPct val="0"/>
              </a:spcAft>
              <a:buClr>
                <a:schemeClr val="accent2"/>
              </a:buClr>
              <a:buFont typeface="Wingdings" charset="2"/>
              <a:buNone/>
            </a:pPr>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75742872"/>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Y-SIDE/COMPARISON TEXT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SIDE-BY-SIDE/COMPARISON TEXT No Spark</a:t>
            </a:r>
            <a:endParaRPr lang="en-US" dirty="0"/>
          </a:p>
        </p:txBody>
      </p:sp>
      <p:sp>
        <p:nvSpPr>
          <p:cNvPr id="7" name="Content Placeholder 6"/>
          <p:cNvSpPr>
            <a:spLocks noGrp="1"/>
          </p:cNvSpPr>
          <p:nvPr>
            <p:ph sz="quarter" idx="11"/>
          </p:nvPr>
        </p:nvSpPr>
        <p:spPr>
          <a:xfrm>
            <a:off x="4572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2"/>
          </p:nvPr>
        </p:nvSpPr>
        <p:spPr>
          <a:xfrm>
            <a:off x="48006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1" name="Content Placeholder 6"/>
          <p:cNvSpPr>
            <a:spLocks noGrp="1"/>
          </p:cNvSpPr>
          <p:nvPr>
            <p:ph sz="quarter" idx="14" hasCustomPrompt="1"/>
          </p:nvPr>
        </p:nvSpPr>
        <p:spPr>
          <a:xfrm>
            <a:off x="1" y="1100306"/>
            <a:ext cx="9143999" cy="317036"/>
          </a:xfrm>
        </p:spPr>
        <p:txBody>
          <a:bodyPr lIns="457200"/>
          <a:lstStyle>
            <a:lvl1pPr marL="0" indent="0">
              <a:buClr>
                <a:schemeClr val="bg2">
                  <a:lumMod val="10000"/>
                </a:schemeClr>
              </a:buClr>
              <a:buFontTx/>
              <a:buNone/>
              <a:defRPr lang="en-US" sz="1800" i="1" dirty="0">
                <a:solidFill>
                  <a:schemeClr val="accent1"/>
                </a:solidFill>
                <a:latin typeface="+mn-lt"/>
                <a:ea typeface="+mn-ea"/>
                <a:cs typeface="ＭＳ Ｐゴシック" charset="0"/>
              </a:defRPr>
            </a:lvl1pPr>
            <a:lvl2pPr marL="457200" indent="0">
              <a:buClrTx/>
              <a:buFontTx/>
              <a:buNone/>
              <a:defRPr>
                <a:solidFill>
                  <a:srgbClr val="554656"/>
                </a:solidFill>
              </a:defRPr>
            </a:lvl2pPr>
            <a:lvl3pPr marL="914400" indent="0">
              <a:buClr>
                <a:schemeClr val="bg2">
                  <a:lumMod val="10000"/>
                </a:schemeClr>
              </a:buClr>
              <a:buFontTx/>
              <a:buNone/>
              <a:defRPr>
                <a:solidFill>
                  <a:srgbClr val="554656"/>
                </a:solidFill>
              </a:defRPr>
            </a:lvl3pPr>
            <a:lvl4pPr marL="1371600" indent="0">
              <a:buClr>
                <a:schemeClr val="bg2">
                  <a:lumMod val="10000"/>
                </a:schemeClr>
              </a:buClr>
              <a:buFontTx/>
              <a:buNone/>
              <a:defRPr>
                <a:solidFill>
                  <a:srgbClr val="554656"/>
                </a:solidFill>
              </a:defRPr>
            </a:lvl4pPr>
            <a:lvl5pPr marL="1828800" indent="0">
              <a:buClr>
                <a:schemeClr val="bg2">
                  <a:lumMod val="10000"/>
                </a:schemeClr>
              </a:buClr>
              <a:buFontTx/>
              <a:buNone/>
              <a:defRPr>
                <a:solidFill>
                  <a:srgbClr val="554656"/>
                </a:solidFill>
              </a:defRPr>
            </a:lvl5pPr>
          </a:lstStyle>
          <a:p>
            <a:pPr marL="0" lvl="0" indent="0" algn="l" rtl="0" eaLnBrk="1" fontAlgn="base" hangingPunct="1">
              <a:spcBef>
                <a:spcPts val="1176"/>
              </a:spcBef>
              <a:spcAft>
                <a:spcPct val="0"/>
              </a:spcAft>
              <a:buClr>
                <a:schemeClr val="accent2"/>
              </a:buClr>
              <a:buFont typeface="Wingdings" charset="2"/>
              <a:buNone/>
            </a:pPr>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1200366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DE-BY-SIDE/COMPARISON TEXT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SIDE-BY-SIDE/COMPARISON TEXT No Spark</a:t>
            </a:r>
            <a:endParaRPr lang="en-US" dirty="0"/>
          </a:p>
        </p:txBody>
      </p:sp>
      <p:sp>
        <p:nvSpPr>
          <p:cNvPr id="7" name="Content Placeholder 6"/>
          <p:cNvSpPr>
            <a:spLocks noGrp="1"/>
          </p:cNvSpPr>
          <p:nvPr>
            <p:ph sz="quarter" idx="11"/>
          </p:nvPr>
        </p:nvSpPr>
        <p:spPr>
          <a:xfrm>
            <a:off x="457200" y="1527048"/>
            <a:ext cx="8229600" cy="208483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2"/>
          </p:nvPr>
        </p:nvSpPr>
        <p:spPr>
          <a:xfrm>
            <a:off x="457200" y="4343390"/>
            <a:ext cx="8229600" cy="182878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1" name="Content Placeholder 6"/>
          <p:cNvSpPr>
            <a:spLocks noGrp="1"/>
          </p:cNvSpPr>
          <p:nvPr>
            <p:ph sz="quarter" idx="14" hasCustomPrompt="1"/>
          </p:nvPr>
        </p:nvSpPr>
        <p:spPr>
          <a:xfrm>
            <a:off x="1" y="1100306"/>
            <a:ext cx="9143999" cy="317036"/>
          </a:xfrm>
        </p:spPr>
        <p:txBody>
          <a:bodyPr lIns="457200"/>
          <a:lstStyle>
            <a:lvl1pPr marL="0" indent="0">
              <a:buClr>
                <a:schemeClr val="bg2">
                  <a:lumMod val="10000"/>
                </a:schemeClr>
              </a:buClr>
              <a:buFontTx/>
              <a:buNone/>
              <a:defRPr lang="en-US" sz="1800" i="1" dirty="0">
                <a:solidFill>
                  <a:schemeClr val="accent1"/>
                </a:solidFill>
                <a:latin typeface="+mn-lt"/>
                <a:ea typeface="+mn-ea"/>
                <a:cs typeface="ＭＳ Ｐゴシック" charset="0"/>
              </a:defRPr>
            </a:lvl1pPr>
            <a:lvl2pPr marL="457200" indent="0">
              <a:buClrTx/>
              <a:buFontTx/>
              <a:buNone/>
              <a:defRPr>
                <a:solidFill>
                  <a:srgbClr val="554656"/>
                </a:solidFill>
              </a:defRPr>
            </a:lvl2pPr>
            <a:lvl3pPr marL="914400" indent="0">
              <a:buClr>
                <a:schemeClr val="bg2">
                  <a:lumMod val="10000"/>
                </a:schemeClr>
              </a:buClr>
              <a:buFontTx/>
              <a:buNone/>
              <a:defRPr>
                <a:solidFill>
                  <a:srgbClr val="554656"/>
                </a:solidFill>
              </a:defRPr>
            </a:lvl3pPr>
            <a:lvl4pPr marL="1371600" indent="0">
              <a:buClr>
                <a:schemeClr val="bg2">
                  <a:lumMod val="10000"/>
                </a:schemeClr>
              </a:buClr>
              <a:buFontTx/>
              <a:buNone/>
              <a:defRPr>
                <a:solidFill>
                  <a:srgbClr val="554656"/>
                </a:solidFill>
              </a:defRPr>
            </a:lvl4pPr>
            <a:lvl5pPr marL="1828800" indent="0">
              <a:buClr>
                <a:schemeClr val="bg2">
                  <a:lumMod val="10000"/>
                </a:schemeClr>
              </a:buClr>
              <a:buFontTx/>
              <a:buNone/>
              <a:defRPr>
                <a:solidFill>
                  <a:srgbClr val="554656"/>
                </a:solidFill>
              </a:defRPr>
            </a:lvl5pPr>
          </a:lstStyle>
          <a:p>
            <a:pPr marL="0" lvl="0" indent="0" algn="l" rtl="0" eaLnBrk="1" fontAlgn="base" hangingPunct="1">
              <a:spcBef>
                <a:spcPts val="1176"/>
              </a:spcBef>
              <a:spcAft>
                <a:spcPct val="0"/>
              </a:spcAft>
              <a:buClr>
                <a:schemeClr val="accent2"/>
              </a:buClr>
              <a:buFont typeface="Wingdings" charset="2"/>
              <a:buNone/>
            </a:pPr>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3760824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41248"/>
          </a:xfrm>
          <a:prstGeom prst="rect">
            <a:avLst/>
          </a:prstGeom>
          <a:solidFill>
            <a:srgbClr val="4A4541"/>
          </a:solidFill>
        </p:spPr>
        <p:txBody>
          <a:bodyPr wrap="none" rtlCol="0" anchor="ctr">
            <a:spAutoFit/>
          </a:bodyPr>
          <a:lstStyle/>
          <a:p>
            <a:pPr marL="0" indent="0" algn="ctr">
              <a:buFontTx/>
              <a:buNone/>
            </a:pPr>
            <a:endParaRPr lang="en-US" sz="2400" kern="0" dirty="0" smtClean="0">
              <a:solidFill>
                <a:schemeClr val="tx1"/>
              </a:solidFill>
            </a:endParaRPr>
          </a:p>
        </p:txBody>
      </p:sp>
      <p:sp>
        <p:nvSpPr>
          <p:cNvPr id="1027" name="Rectangle 2"/>
          <p:cNvSpPr>
            <a:spLocks noGrp="1" noChangeArrowheads="1"/>
          </p:cNvSpPr>
          <p:nvPr>
            <p:ph type="title"/>
          </p:nvPr>
        </p:nvSpPr>
        <p:spPr bwMode="auto">
          <a:xfrm>
            <a:off x="0" y="0"/>
            <a:ext cx="9144000" cy="838200"/>
          </a:xfrm>
          <a:prstGeom prst="rect">
            <a:avLst/>
          </a:prstGeom>
          <a:noFill/>
          <a:ln>
            <a:noFill/>
          </a:ln>
          <a:extLst/>
        </p:spPr>
        <p:txBody>
          <a:bodyPr vert="horz" wrap="square" lIns="457200" tIns="91440" rIns="91440" bIns="0" numCol="1" anchor="ctr" anchorCtr="0" compatLnSpc="1">
            <a:prstTxWarp prst="textNoShape">
              <a:avLst/>
            </a:prstTxWarp>
          </a:bodyPr>
          <a:lstStyle/>
          <a:p>
            <a:pPr lvl="0"/>
            <a:r>
              <a:rPr lang="en-US" dirty="0" smtClean="0"/>
              <a:t>Click to Add Title</a:t>
            </a:r>
          </a:p>
        </p:txBody>
      </p:sp>
      <p:sp>
        <p:nvSpPr>
          <p:cNvPr id="1028" name="Rectangle 3"/>
          <p:cNvSpPr>
            <a:spLocks noGrp="1" noChangeArrowheads="1"/>
          </p:cNvSpPr>
          <p:nvPr>
            <p:ph type="body" idx="1"/>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1" name="Text Box 10"/>
          <p:cNvSpPr txBox="1">
            <a:spLocks noChangeArrowheads="1"/>
          </p:cNvSpPr>
          <p:nvPr/>
        </p:nvSpPr>
        <p:spPr bwMode="auto">
          <a:xfrm>
            <a:off x="152400" y="6647599"/>
            <a:ext cx="1752600" cy="16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0" rIns="91440" bIns="45720" numCol="1" anchor="t" anchorCtr="0" compatLnSpc="1">
            <a:prstTxWarp prst="textNoShape">
              <a:avLst/>
            </a:prstTxWarp>
          </a:bodyPr>
          <a:lstStyle>
            <a:defPPr>
              <a:defRPr lang="en-US"/>
            </a:defPPr>
            <a:lvl1pPr algn="ctr">
              <a:defRPr sz="800" b="0" i="0" baseline="0">
                <a:solidFill>
                  <a:schemeClr val="tx2">
                    <a:lumMod val="60000"/>
                    <a:lumOff val="40000"/>
                  </a:schemeClr>
                </a:solidFill>
                <a:latin typeface="+mn-lt"/>
                <a:ea typeface="ＭＳ Ｐゴシック" pitchFamily="-32" charset="-128"/>
              </a:defRPr>
            </a:lvl1pPr>
          </a:lstStyle>
          <a:p>
            <a:pPr lvl="0" algn="l"/>
            <a:fld id="{55A2B6FE-016A-4C15-8F97-A10BEAFB16E9}" type="slidenum">
              <a:rPr lang="en-US" sz="1000" b="0" smtClean="0">
                <a:solidFill>
                  <a:schemeClr val="tx2">
                    <a:lumMod val="60000"/>
                    <a:lumOff val="40000"/>
                  </a:schemeClr>
                </a:solidFill>
              </a:rPr>
              <a:pPr lvl="0" algn="l"/>
              <a:t>‹#›</a:t>
            </a:fld>
            <a:endParaRPr lang="en-US" sz="1000" b="0" dirty="0" smtClean="0">
              <a:solidFill>
                <a:schemeClr val="tx2">
                  <a:lumMod val="60000"/>
                  <a:lumOff val="40000"/>
                </a:schemeClr>
              </a:solidFill>
            </a:endParaRPr>
          </a:p>
        </p:txBody>
      </p:sp>
      <p:sp>
        <p:nvSpPr>
          <p:cNvPr id="8" name="Rectangle 1032"/>
          <p:cNvSpPr>
            <a:spLocks noChangeArrowheads="1"/>
          </p:cNvSpPr>
          <p:nvPr userDrawn="1"/>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pic>
        <p:nvPicPr>
          <p:cNvPr id="9" name="Picture 1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54088"/>
      </p:ext>
    </p:extLst>
  </p:cSld>
  <p:clrMap bg1="lt1" tx1="dk1" bg2="lt2" tx2="dk2" accent1="accent1" accent2="accent2" accent3="accent3" accent4="accent4" accent5="accent5" accent6="accent6" hlink="hlink" folHlink="folHlink"/>
  <p:sldLayoutIdLst>
    <p:sldLayoutId id="2147484059" r:id="rId1"/>
    <p:sldLayoutId id="2147484029" r:id="rId2"/>
    <p:sldLayoutId id="2147484058" r:id="rId3"/>
    <p:sldLayoutId id="2147483995" r:id="rId4"/>
    <p:sldLayoutId id="2147483996" r:id="rId5"/>
    <p:sldLayoutId id="2147484005" r:id="rId6"/>
    <p:sldLayoutId id="2147484003" r:id="rId7"/>
    <p:sldLayoutId id="2147484002" r:id="rId8"/>
    <p:sldLayoutId id="2147484061" r:id="rId9"/>
    <p:sldLayoutId id="2147484001" r:id="rId10"/>
    <p:sldLayoutId id="2147484030" r:id="rId11"/>
    <p:sldLayoutId id="2147484011" r:id="rId12"/>
    <p:sldLayoutId id="2147484021" r:id="rId13"/>
    <p:sldLayoutId id="2147484019" r:id="rId14"/>
    <p:sldLayoutId id="2147484020" r:id="rId15"/>
    <p:sldLayoutId id="2147484016" r:id="rId16"/>
    <p:sldLayoutId id="2147484009" r:id="rId17"/>
    <p:sldLayoutId id="2147484008" r:id="rId18"/>
    <p:sldLayoutId id="2147484015" r:id="rId19"/>
    <p:sldLayoutId id="2147484007" r:id="rId20"/>
    <p:sldLayoutId id="2147484060" r:id="rId21"/>
  </p:sldLayoutIdLst>
  <p:timing>
    <p:tnLst>
      <p:par>
        <p:cTn id="1" dur="indefinite" restart="never" nodeType="tmRoot"/>
      </p:par>
    </p:tnLst>
  </p:timing>
  <p:hf sldNum="0" hdr="0" dt="0"/>
  <p:txStyles>
    <p:titleStyle>
      <a:lvl1pPr algn="l" rtl="0" eaLnBrk="1" fontAlgn="base" hangingPunct="1">
        <a:lnSpc>
          <a:spcPts val="2800"/>
        </a:lnSpc>
        <a:spcBef>
          <a:spcPts val="400"/>
        </a:spcBef>
        <a:spcAft>
          <a:spcPct val="0"/>
        </a:spcAft>
        <a:defRPr sz="2800">
          <a:solidFill>
            <a:schemeClr val="bg1"/>
          </a:solidFill>
          <a:latin typeface="+mj-lt"/>
          <a:ea typeface="+mj-ea"/>
          <a:cs typeface="ＭＳ Ｐゴシック" charset="0"/>
        </a:defRPr>
      </a:lvl1pPr>
      <a:lvl2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pitchFamily="-32" charset="-128"/>
        </a:defRPr>
      </a:lvl6pPr>
      <a:lvl7pPr marL="914400" algn="l" rtl="0" eaLnBrk="1" fontAlgn="base" hangingPunct="1">
        <a:spcBef>
          <a:spcPct val="0"/>
        </a:spcBef>
        <a:spcAft>
          <a:spcPct val="0"/>
        </a:spcAft>
        <a:defRPr sz="3200">
          <a:solidFill>
            <a:schemeClr val="tx2"/>
          </a:solidFill>
          <a:latin typeface="Arial" charset="0"/>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charset="0"/>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charset="0"/>
          <a:ea typeface="ＭＳ Ｐゴシック" pitchFamily="-32" charset="-128"/>
        </a:defRPr>
      </a:lvl9pPr>
    </p:titleStyle>
    <p:bodyStyle>
      <a:lvl1pPr marL="284163" indent="-284163" algn="l" rtl="0" eaLnBrk="1" fontAlgn="base" hangingPunct="1">
        <a:spcBef>
          <a:spcPts val="1176"/>
        </a:spcBef>
        <a:spcAft>
          <a:spcPct val="0"/>
        </a:spcAft>
        <a:buClr>
          <a:schemeClr val="accent2"/>
        </a:buClr>
        <a:buFont typeface="Wingdings" charset="2"/>
        <a:buChar char="§"/>
        <a:defRPr sz="2400">
          <a:solidFill>
            <a:schemeClr val="accent1"/>
          </a:solidFill>
          <a:latin typeface="+mn-lt"/>
          <a:ea typeface="+mn-ea"/>
          <a:cs typeface="ＭＳ Ｐゴシック" charset="0"/>
        </a:defRPr>
      </a:lvl1pPr>
      <a:lvl2pPr marL="739775" indent="-282575" algn="l" rtl="0" eaLnBrk="1" fontAlgn="base" hangingPunct="1">
        <a:spcBef>
          <a:spcPts val="1080"/>
        </a:spcBef>
        <a:spcAft>
          <a:spcPct val="0"/>
        </a:spcAft>
        <a:buClr>
          <a:schemeClr val="bg2"/>
        </a:buClr>
        <a:buFont typeface="Wingdings" charset="2"/>
        <a:buChar char="§"/>
        <a:defRPr sz="2000">
          <a:solidFill>
            <a:schemeClr val="accent1"/>
          </a:solidFill>
          <a:latin typeface="+mn-lt"/>
          <a:ea typeface="+mn-ea"/>
        </a:defRPr>
      </a:lvl2pPr>
      <a:lvl3pPr marL="1143000" indent="-228600" algn="l" rtl="0" eaLnBrk="1" fontAlgn="base" hangingPunct="1">
        <a:spcBef>
          <a:spcPct val="20000"/>
        </a:spcBef>
        <a:spcAft>
          <a:spcPct val="0"/>
        </a:spcAft>
        <a:buClr>
          <a:schemeClr val="accent2"/>
        </a:buClr>
        <a:buFont typeface="Arial" pitchFamily="34" charset="0"/>
        <a:buChar char="–"/>
        <a:defRPr sz="1600">
          <a:solidFill>
            <a:schemeClr val="accent1"/>
          </a:solidFill>
          <a:latin typeface="+mn-lt"/>
          <a:ea typeface="+mn-ea"/>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nguyen-kim@norc.or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mailto:white-emily@nor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54878" y="975361"/>
            <a:ext cx="4114800" cy="1539249"/>
          </a:xfrm>
        </p:spPr>
        <p:txBody>
          <a:bodyPr/>
          <a:lstStyle/>
          <a:p>
            <a:pPr lvl="0">
              <a:buClr>
                <a:srgbClr val="E87424"/>
              </a:buClr>
            </a:pPr>
            <a:r>
              <a:rPr lang="en-US" sz="2400" dirty="0">
                <a:solidFill>
                  <a:srgbClr val="4A4541"/>
                </a:solidFill>
              </a:rPr>
              <a:t>Challenges and Innovations in Systems Advocacy by the Long-Term Care Ombudsman </a:t>
            </a:r>
            <a:r>
              <a:rPr lang="en-US" sz="2400" dirty="0" smtClean="0">
                <a:solidFill>
                  <a:srgbClr val="4A4541"/>
                </a:solidFill>
              </a:rPr>
              <a:t>Program</a:t>
            </a:r>
            <a:endParaRPr lang="en-US" sz="2400" dirty="0"/>
          </a:p>
        </p:txBody>
      </p:sp>
      <p:sp>
        <p:nvSpPr>
          <p:cNvPr id="8" name="Subtitle 1"/>
          <p:cNvSpPr>
            <a:spLocks noGrp="1"/>
          </p:cNvSpPr>
          <p:nvPr>
            <p:ph type="subTitle" idx="1"/>
          </p:nvPr>
        </p:nvSpPr>
        <p:spPr>
          <a:xfrm>
            <a:off x="4796409" y="2674186"/>
            <a:ext cx="3794716" cy="584089"/>
          </a:xfrm>
        </p:spPr>
        <p:txBody>
          <a:bodyPr/>
          <a:lstStyle/>
          <a:p>
            <a:r>
              <a:rPr lang="en-US" sz="2000" dirty="0">
                <a:solidFill>
                  <a:srgbClr val="4A4541"/>
                </a:solidFill>
              </a:rPr>
              <a:t>2018 </a:t>
            </a:r>
            <a:r>
              <a:rPr lang="en-US" sz="2000" dirty="0" smtClean="0">
                <a:solidFill>
                  <a:srgbClr val="4A4541"/>
                </a:solidFill>
              </a:rPr>
              <a:t>The National Consumer </a:t>
            </a:r>
            <a:r>
              <a:rPr lang="en-US" sz="2000" dirty="0">
                <a:solidFill>
                  <a:srgbClr val="4A4541"/>
                </a:solidFill>
              </a:rPr>
              <a:t>Voice </a:t>
            </a:r>
            <a:r>
              <a:rPr lang="en-US" sz="2000" dirty="0" smtClean="0">
                <a:solidFill>
                  <a:srgbClr val="4A4541"/>
                </a:solidFill>
              </a:rPr>
              <a:t>for Long-Term Care Conference                      </a:t>
            </a:r>
            <a:r>
              <a:rPr lang="en-US" sz="2000" dirty="0">
                <a:solidFill>
                  <a:srgbClr val="4A4541"/>
                </a:solidFill>
              </a:rPr>
              <a:t>Alexandria, VA</a:t>
            </a:r>
          </a:p>
          <a:p>
            <a:endParaRPr lang="en-US" i="1" dirty="0" smtClean="0">
              <a:solidFill>
                <a:srgbClr val="4A4541"/>
              </a:solidFill>
            </a:endParaRPr>
          </a:p>
        </p:txBody>
      </p:sp>
      <p:sp>
        <p:nvSpPr>
          <p:cNvPr id="2" name="Text Placeholder 1"/>
          <p:cNvSpPr>
            <a:spLocks noGrp="1"/>
          </p:cNvSpPr>
          <p:nvPr>
            <p:ph type="body" sz="quarter" idx="16"/>
          </p:nvPr>
        </p:nvSpPr>
        <p:spPr>
          <a:xfrm>
            <a:off x="4796409" y="3886195"/>
            <a:ext cx="3703277" cy="781040"/>
          </a:xfrm>
        </p:spPr>
        <p:txBody>
          <a:bodyPr/>
          <a:lstStyle/>
          <a:p>
            <a:r>
              <a:rPr lang="en-US" sz="1800" dirty="0">
                <a:solidFill>
                  <a:srgbClr val="4A4541"/>
                </a:solidFill>
              </a:rPr>
              <a:t>October 22, 2018</a:t>
            </a:r>
          </a:p>
          <a:p>
            <a:pPr>
              <a:spcBef>
                <a:spcPts val="0"/>
              </a:spcBef>
            </a:pPr>
            <a:endParaRPr lang="en-US" sz="1800" dirty="0">
              <a:solidFill>
                <a:srgbClr val="4A4541"/>
              </a:solidFill>
            </a:endParaRPr>
          </a:p>
          <a:p>
            <a:pPr>
              <a:spcBef>
                <a:spcPts val="0"/>
              </a:spcBef>
            </a:pPr>
            <a:r>
              <a:rPr lang="en-US" sz="1800" dirty="0">
                <a:solidFill>
                  <a:srgbClr val="4A4541"/>
                </a:solidFill>
              </a:rPr>
              <a:t>Kim Nguyen, PhD</a:t>
            </a:r>
          </a:p>
          <a:p>
            <a:pPr>
              <a:spcBef>
                <a:spcPts val="0"/>
              </a:spcBef>
            </a:pPr>
            <a:r>
              <a:rPr lang="en-US" sz="1800" dirty="0">
                <a:solidFill>
                  <a:srgbClr val="4A4541"/>
                </a:solidFill>
              </a:rPr>
              <a:t>Emily White, MA</a:t>
            </a:r>
          </a:p>
          <a:p>
            <a:pPr>
              <a:spcBef>
                <a:spcPts val="0"/>
              </a:spcBef>
            </a:pPr>
            <a:r>
              <a:rPr lang="en-US" sz="1800" i="1" dirty="0">
                <a:solidFill>
                  <a:srgbClr val="4A4541"/>
                </a:solidFill>
              </a:rPr>
              <a:t>NORC </a:t>
            </a:r>
            <a:r>
              <a:rPr lang="en-US" sz="1800" i="1" dirty="0" smtClean="0">
                <a:solidFill>
                  <a:srgbClr val="4A4541"/>
                </a:solidFill>
              </a:rPr>
              <a:t>at </a:t>
            </a:r>
            <a:r>
              <a:rPr lang="en-US" sz="1800" i="1" dirty="0">
                <a:solidFill>
                  <a:srgbClr val="4A4541"/>
                </a:solidFill>
              </a:rPr>
              <a:t>the University of Chicago</a:t>
            </a:r>
          </a:p>
        </p:txBody>
      </p:sp>
      <p:pic>
        <p:nvPicPr>
          <p:cNvPr id="7" name="Picture Placeholder 10" descr="This is an aerial view of a crowd of people."/>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1" y="990600"/>
            <a:ext cx="4572000" cy="4343400"/>
          </a:xfrm>
        </p:spPr>
      </p:pic>
    </p:spTree>
    <p:extLst>
      <p:ext uri="{BB962C8B-B14F-4D97-AF65-F5344CB8AC3E}">
        <p14:creationId xmlns:p14="http://schemas.microsoft.com/office/powerpoint/2010/main" val="2796984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Systems Advocacy?</a:t>
            </a:r>
            <a:endParaRPr lang="en-US" dirty="0"/>
          </a:p>
        </p:txBody>
      </p:sp>
      <p:sp>
        <p:nvSpPr>
          <p:cNvPr id="3" name="Content Placeholder 2"/>
          <p:cNvSpPr>
            <a:spLocks noGrp="1"/>
          </p:cNvSpPr>
          <p:nvPr>
            <p:ph sz="quarter" idx="11"/>
          </p:nvPr>
        </p:nvSpPr>
        <p:spPr/>
        <p:txBody>
          <a:bodyPr/>
          <a:lstStyle/>
          <a:p>
            <a:r>
              <a:rPr lang="en-US" sz="2000" b="1" dirty="0" smtClean="0"/>
              <a:t>Advocacy</a:t>
            </a:r>
            <a:r>
              <a:rPr lang="en-US" sz="2000" dirty="0" smtClean="0"/>
              <a:t> is defined as:</a:t>
            </a:r>
          </a:p>
          <a:p>
            <a:pPr lvl="1"/>
            <a:r>
              <a:rPr lang="en-US" sz="1800" dirty="0" smtClean="0"/>
              <a:t>“The act of pleading for, supporting, or recommending.”</a:t>
            </a:r>
          </a:p>
          <a:p>
            <a:r>
              <a:rPr lang="en-US" sz="2000" b="1" dirty="0" smtClean="0"/>
              <a:t>Systems</a:t>
            </a:r>
            <a:r>
              <a:rPr lang="en-US" sz="2000" dirty="0" smtClean="0"/>
              <a:t> are defined as:</a:t>
            </a:r>
          </a:p>
          <a:p>
            <a:pPr lvl="1"/>
            <a:r>
              <a:rPr lang="en-US" sz="1800" dirty="0" smtClean="0"/>
              <a:t>“A combination of things or parts forming a complex or unitary whole” or “a coordinated body of methods or a scheme or plan of procedure.”</a:t>
            </a:r>
          </a:p>
          <a:p>
            <a:r>
              <a:rPr lang="en-US" sz="2000" dirty="0" smtClean="0"/>
              <a:t>According to the OAA, </a:t>
            </a:r>
            <a:r>
              <a:rPr lang="en-US" sz="2000" b="1" dirty="0" smtClean="0"/>
              <a:t>systems advocacy </a:t>
            </a:r>
            <a:r>
              <a:rPr lang="en-US" sz="2000" dirty="0" smtClean="0"/>
              <a:t>involves the following:</a:t>
            </a:r>
          </a:p>
          <a:p>
            <a:pPr lvl="1"/>
            <a:r>
              <a:rPr lang="en-US" sz="1800" dirty="0" smtClean="0"/>
              <a:t>Representing interests of residents</a:t>
            </a:r>
          </a:p>
          <a:p>
            <a:pPr lvl="1"/>
            <a:r>
              <a:rPr lang="en-US" sz="1800" dirty="0" smtClean="0"/>
              <a:t>Seeking administrative, legal, or other remedies</a:t>
            </a:r>
          </a:p>
          <a:p>
            <a:pPr lvl="1"/>
            <a:r>
              <a:rPr lang="en-US" sz="1800" dirty="0" smtClean="0"/>
              <a:t>Analyzing, commenting on, and recommending changes to a system to benefit long-term care residents</a:t>
            </a:r>
          </a:p>
          <a:p>
            <a:pPr lvl="1"/>
            <a:r>
              <a:rPr lang="en-US" sz="1800" dirty="0" smtClean="0"/>
              <a:t>Facilitating public comment on laws, regulations, policies, and actions</a:t>
            </a:r>
            <a:endParaRPr lang="en-US" sz="1800" dirty="0"/>
          </a:p>
        </p:txBody>
      </p:sp>
    </p:spTree>
    <p:extLst>
      <p:ext uri="{BB962C8B-B14F-4D97-AF65-F5344CB8AC3E}">
        <p14:creationId xmlns:p14="http://schemas.microsoft.com/office/powerpoint/2010/main" val="2808493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LTCOP &amp; Systems Advocacy</a:t>
            </a:r>
            <a:endParaRPr lang="en-US" dirty="0"/>
          </a:p>
        </p:txBody>
      </p:sp>
    </p:spTree>
    <p:extLst>
      <p:ext uri="{BB962C8B-B14F-4D97-AF65-F5344CB8AC3E}">
        <p14:creationId xmlns:p14="http://schemas.microsoft.com/office/powerpoint/2010/main" val="2649122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Performs Systems Advocacy?</a:t>
            </a:r>
            <a:endParaRPr lang="en-US" dirty="0"/>
          </a:p>
        </p:txBody>
      </p:sp>
      <p:sp>
        <p:nvSpPr>
          <p:cNvPr id="4" name="Content Placeholder 3"/>
          <p:cNvSpPr>
            <a:spLocks noGrp="1"/>
          </p:cNvSpPr>
          <p:nvPr>
            <p:ph sz="quarter" idx="14"/>
          </p:nvPr>
        </p:nvSpPr>
        <p:spPr/>
        <p:txBody>
          <a:bodyPr/>
          <a:lstStyle/>
          <a:p>
            <a:r>
              <a:rPr lang="en-US" dirty="0" smtClean="0"/>
              <a:t>Data: SLTCO Survey, Local Ombudsman Surveys, Volunteer Survey</a:t>
            </a:r>
            <a:endParaRPr lang="en-US" dirty="0"/>
          </a:p>
        </p:txBody>
      </p:sp>
      <p:sp>
        <p:nvSpPr>
          <p:cNvPr id="3" name="Content Placeholder 2"/>
          <p:cNvSpPr>
            <a:spLocks noGrp="1"/>
          </p:cNvSpPr>
          <p:nvPr>
            <p:ph sz="quarter" idx="11"/>
          </p:nvPr>
        </p:nvSpPr>
        <p:spPr/>
        <p:txBody>
          <a:bodyPr/>
          <a:lstStyle/>
          <a:p>
            <a:pPr marL="0" indent="0">
              <a:buNone/>
            </a:pPr>
            <a:r>
              <a:rPr lang="en-US" b="1" dirty="0" smtClean="0"/>
              <a:t>State Ombudsmen</a:t>
            </a:r>
          </a:p>
          <a:p>
            <a:pPr lvl="1"/>
            <a:r>
              <a:rPr lang="en-US" b="1" dirty="0">
                <a:solidFill>
                  <a:srgbClr val="312E81"/>
                </a:solidFill>
              </a:rPr>
              <a:t>46% </a:t>
            </a:r>
            <a:r>
              <a:rPr lang="en-US" dirty="0" smtClean="0"/>
              <a:t>report that their statewide program has expertise in systems advocacy. </a:t>
            </a:r>
          </a:p>
          <a:p>
            <a:pPr marL="0" indent="0">
              <a:buNone/>
            </a:pPr>
            <a:r>
              <a:rPr lang="en-US" b="1" dirty="0" smtClean="0"/>
              <a:t>Local Ombudsmen</a:t>
            </a:r>
          </a:p>
          <a:p>
            <a:pPr lvl="1"/>
            <a:r>
              <a:rPr lang="en-US" b="1" dirty="0">
                <a:solidFill>
                  <a:srgbClr val="312E81"/>
                </a:solidFill>
              </a:rPr>
              <a:t>68% </a:t>
            </a:r>
            <a:r>
              <a:rPr lang="en-US" dirty="0" smtClean="0"/>
              <a:t>report that the Office of the State LTCO coordinates with local programs to carry out systems advocacy.</a:t>
            </a:r>
          </a:p>
          <a:p>
            <a:pPr lvl="1"/>
            <a:r>
              <a:rPr lang="en-US" b="1" dirty="0">
                <a:solidFill>
                  <a:srgbClr val="312E81"/>
                </a:solidFill>
              </a:rPr>
              <a:t>88% </a:t>
            </a:r>
            <a:r>
              <a:rPr lang="en-US" dirty="0" smtClean="0"/>
              <a:t>report that the Office of the State LTCO encourages their local programs to carry out systems advocacy.</a:t>
            </a:r>
          </a:p>
          <a:p>
            <a:pPr marL="0" indent="0">
              <a:buNone/>
            </a:pPr>
            <a:r>
              <a:rPr lang="en-US" b="1" dirty="0" smtClean="0"/>
              <a:t>Volunteers</a:t>
            </a:r>
          </a:p>
          <a:p>
            <a:pPr lvl="1"/>
            <a:r>
              <a:rPr lang="en-US" sz="2000" b="1" dirty="0">
                <a:solidFill>
                  <a:srgbClr val="312E81"/>
                </a:solidFill>
              </a:rPr>
              <a:t>13% </a:t>
            </a:r>
            <a:r>
              <a:rPr lang="en-US" dirty="0"/>
              <a:t>monitor and work on laws, regulations, government policies and actions.</a:t>
            </a:r>
          </a:p>
          <a:p>
            <a:endParaRPr lang="en-US" dirty="0" smtClean="0"/>
          </a:p>
          <a:p>
            <a:endParaRPr lang="en-US" dirty="0"/>
          </a:p>
        </p:txBody>
      </p:sp>
    </p:spTree>
    <p:extLst>
      <p:ext uri="{BB962C8B-B14F-4D97-AF65-F5344CB8AC3E}">
        <p14:creationId xmlns:p14="http://schemas.microsoft.com/office/powerpoint/2010/main" val="2045265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445289" y="3886195"/>
            <a:ext cx="8229600" cy="1828780"/>
          </a:xfrm>
        </p:spPr>
        <p:txBody>
          <a:bodyPr/>
          <a:lstStyle/>
          <a:p>
            <a:pPr marL="0" indent="0" eaLnBrk="0" hangingPunct="0">
              <a:spcBef>
                <a:spcPct val="0"/>
              </a:spcBef>
              <a:spcAft>
                <a:spcPts val="1200"/>
              </a:spcAft>
              <a:buNone/>
            </a:pPr>
            <a:r>
              <a:rPr lang="en-US" kern="1200" dirty="0">
                <a:solidFill>
                  <a:srgbClr val="4A4541"/>
                </a:solidFill>
                <a:latin typeface="Arial" pitchFamily="34" charset="0"/>
                <a:ea typeface="ＭＳ Ｐゴシック" charset="-128"/>
              </a:rPr>
              <a:t>Among </a:t>
            </a:r>
            <a:r>
              <a:rPr lang="en-US" kern="1200" dirty="0" smtClean="0">
                <a:solidFill>
                  <a:srgbClr val="4A4541"/>
                </a:solidFill>
                <a:latin typeface="Arial" pitchFamily="34" charset="0"/>
                <a:ea typeface="ＭＳ Ｐゴシック" charset="-128"/>
              </a:rPr>
              <a:t>Local </a:t>
            </a:r>
            <a:r>
              <a:rPr lang="en-US" kern="1200" dirty="0">
                <a:solidFill>
                  <a:srgbClr val="4A4541"/>
                </a:solidFill>
                <a:latin typeface="Arial" pitchFamily="34" charset="0"/>
                <a:ea typeface="ＭＳ Ｐゴシック" charset="-128"/>
              </a:rPr>
              <a:t>Ombudsmen with systems advocacy responsibilities:</a:t>
            </a:r>
          </a:p>
          <a:p>
            <a:pPr marL="800100" lvl="1" indent="-342900">
              <a:buFont typeface="Wingdings" panose="05000000000000000000" pitchFamily="2" charset="2"/>
              <a:buChar char="§"/>
            </a:pPr>
            <a:r>
              <a:rPr lang="en-US" sz="2400" b="1" dirty="0">
                <a:solidFill>
                  <a:srgbClr val="040488"/>
                </a:solidFill>
              </a:rPr>
              <a:t>30%</a:t>
            </a:r>
            <a:r>
              <a:rPr lang="en-US" sz="2400" dirty="0">
                <a:solidFill>
                  <a:srgbClr val="040488"/>
                </a:solidFill>
              </a:rPr>
              <a:t> </a:t>
            </a:r>
            <a:r>
              <a:rPr lang="en-US" sz="2400" dirty="0">
                <a:solidFill>
                  <a:srgbClr val="4A4541"/>
                </a:solidFill>
              </a:rPr>
              <a:t>report that they are unable to perform this task for various reasons (e.g. lack of time, resources, training</a:t>
            </a:r>
            <a:r>
              <a:rPr lang="en-US" sz="2400" dirty="0" smtClean="0">
                <a:solidFill>
                  <a:srgbClr val="4A4541"/>
                </a:solidFill>
              </a:rPr>
              <a:t>)</a:t>
            </a:r>
            <a:endParaRPr lang="en-US" sz="2400" dirty="0">
              <a:solidFill>
                <a:srgbClr val="4A4541"/>
              </a:solidFill>
            </a:endParaRPr>
          </a:p>
        </p:txBody>
      </p:sp>
      <p:graphicFrame>
        <p:nvGraphicFramePr>
          <p:cNvPr id="5" name="Content Placeholder 6" descr="This table reports on local Ombudsmen responses to the survey question &quot;As part of your responsibilities, do you perform any systems advocacy work?&quot; FIfty-seven percent reported that systems advocacy work is part of their responsibilities. "/>
          <p:cNvGraphicFramePr>
            <a:graphicFrameLocks/>
          </p:cNvGraphicFramePr>
          <p:nvPr>
            <p:extLst>
              <p:ext uri="{D42A27DB-BD31-4B8C-83A1-F6EECF244321}">
                <p14:modId xmlns:p14="http://schemas.microsoft.com/office/powerpoint/2010/main" val="2042048745"/>
              </p:ext>
            </p:extLst>
          </p:nvPr>
        </p:nvGraphicFramePr>
        <p:xfrm>
          <a:off x="445289" y="1637705"/>
          <a:ext cx="8241511" cy="1752600"/>
        </p:xfrm>
        <a:graphic>
          <a:graphicData uri="http://schemas.openxmlformats.org/drawingml/2006/table">
            <a:tbl>
              <a:tblPr firstRow="1" bandRow="1">
                <a:tableStyleId>{5C22544A-7EE6-4342-B048-85BDC9FD1C3A}</a:tableStyleId>
              </a:tblPr>
              <a:tblGrid>
                <a:gridCol w="5778532">
                  <a:extLst>
                    <a:ext uri="{9D8B030D-6E8A-4147-A177-3AD203B41FA5}">
                      <a16:colId xmlns:a16="http://schemas.microsoft.com/office/drawing/2014/main" val="20000"/>
                    </a:ext>
                  </a:extLst>
                </a:gridCol>
                <a:gridCol w="2462979">
                  <a:extLst>
                    <a:ext uri="{9D8B030D-6E8A-4147-A177-3AD203B41FA5}">
                      <a16:colId xmlns:a16="http://schemas.microsoft.com/office/drawing/2014/main" val="20001"/>
                    </a:ext>
                  </a:extLst>
                </a:gridCol>
              </a:tblGrid>
              <a:tr h="370840">
                <a:tc>
                  <a:txBody>
                    <a:bodyPr/>
                    <a:lstStyle/>
                    <a:p>
                      <a:r>
                        <a:rPr lang="en-US" sz="1800" dirty="0" smtClean="0"/>
                        <a:t>As part of your responsibilities,</a:t>
                      </a:r>
                      <a:r>
                        <a:rPr lang="en-US" sz="1800" baseline="0" dirty="0" smtClean="0"/>
                        <a:t> do you perform any systems advocacy work?</a:t>
                      </a:r>
                      <a:endParaRPr lang="en-US" sz="1800" dirty="0"/>
                    </a:p>
                  </a:txBody>
                  <a:tcPr/>
                </a:tc>
                <a:tc>
                  <a:txBody>
                    <a:bodyPr/>
                    <a:lstStyle/>
                    <a:p>
                      <a:pPr algn="ctr"/>
                      <a:r>
                        <a:rPr lang="en-US" sz="1800" b="1" dirty="0" smtClean="0"/>
                        <a:t>Local</a:t>
                      </a:r>
                      <a:r>
                        <a:rPr lang="en-US" sz="1800" b="1" baseline="0" dirty="0" smtClean="0"/>
                        <a:t> </a:t>
                      </a:r>
                      <a:r>
                        <a:rPr lang="en-US" sz="1800" b="1" dirty="0" smtClean="0"/>
                        <a:t>Ombudsmen</a:t>
                      </a:r>
                      <a:endParaRPr lang="en-US" sz="1800" b="1" dirty="0"/>
                    </a:p>
                  </a:txBody>
                  <a:tcPr/>
                </a:tc>
                <a:extLst>
                  <a:ext uri="{0D108BD9-81ED-4DB2-BD59-A6C34878D82A}">
                    <a16:rowId xmlns:a16="http://schemas.microsoft.com/office/drawing/2014/main" val="10000"/>
                  </a:ext>
                </a:extLst>
              </a:tr>
              <a:tr h="370840">
                <a:tc>
                  <a:txBody>
                    <a:bodyPr/>
                    <a:lstStyle/>
                    <a:p>
                      <a:r>
                        <a:rPr lang="en-US" sz="1800" dirty="0" smtClean="0">
                          <a:solidFill>
                            <a:srgbClr val="4A4541"/>
                          </a:solidFill>
                        </a:rPr>
                        <a:t>Yes</a:t>
                      </a:r>
                      <a:endParaRPr lang="en-US" sz="1800" dirty="0">
                        <a:solidFill>
                          <a:srgbClr val="4A4541"/>
                        </a:solidFill>
                      </a:endParaRPr>
                    </a:p>
                  </a:txBody>
                  <a:tcPr/>
                </a:tc>
                <a:tc>
                  <a:txBody>
                    <a:bodyPr/>
                    <a:lstStyle/>
                    <a:p>
                      <a:pPr algn="ctr"/>
                      <a:r>
                        <a:rPr lang="en-US" sz="1800" b="0" dirty="0" smtClean="0">
                          <a:solidFill>
                            <a:srgbClr val="4A4541"/>
                          </a:solidFill>
                        </a:rPr>
                        <a:t>57%</a:t>
                      </a:r>
                      <a:endParaRPr lang="en-US" sz="1800" b="0" dirty="0">
                        <a:solidFill>
                          <a:srgbClr val="4A4541"/>
                        </a:solidFill>
                      </a:endParaRPr>
                    </a:p>
                  </a:txBody>
                  <a:tcPr/>
                </a:tc>
                <a:extLst>
                  <a:ext uri="{0D108BD9-81ED-4DB2-BD59-A6C34878D82A}">
                    <a16:rowId xmlns:a16="http://schemas.microsoft.com/office/drawing/2014/main" val="10001"/>
                  </a:ext>
                </a:extLst>
              </a:tr>
              <a:tr h="370840">
                <a:tc>
                  <a:txBody>
                    <a:bodyPr/>
                    <a:lstStyle/>
                    <a:p>
                      <a:r>
                        <a:rPr lang="en-US" sz="1800" dirty="0" smtClean="0">
                          <a:solidFill>
                            <a:srgbClr val="4A4541"/>
                          </a:solidFill>
                        </a:rPr>
                        <a:t>No, systems advocacy is not part of my responsibilities</a:t>
                      </a:r>
                      <a:endParaRPr lang="en-US" sz="1800" dirty="0">
                        <a:solidFill>
                          <a:srgbClr val="4A4541"/>
                        </a:solidFill>
                      </a:endParaRPr>
                    </a:p>
                  </a:txBody>
                  <a:tcPr/>
                </a:tc>
                <a:tc>
                  <a:txBody>
                    <a:bodyPr/>
                    <a:lstStyle/>
                    <a:p>
                      <a:pPr algn="ctr"/>
                      <a:r>
                        <a:rPr lang="en-US" sz="1800" b="0" dirty="0" smtClean="0">
                          <a:solidFill>
                            <a:srgbClr val="4A4541"/>
                          </a:solidFill>
                        </a:rPr>
                        <a:t>26%</a:t>
                      </a:r>
                      <a:endParaRPr lang="en-US" sz="1800" b="0" dirty="0">
                        <a:solidFill>
                          <a:srgbClr val="4A4541"/>
                        </a:solidFill>
                      </a:endParaRPr>
                    </a:p>
                  </a:txBody>
                  <a:tcPr/>
                </a:tc>
                <a:extLst>
                  <a:ext uri="{0D108BD9-81ED-4DB2-BD59-A6C34878D82A}">
                    <a16:rowId xmlns:a16="http://schemas.microsoft.com/office/drawing/2014/main" val="10002"/>
                  </a:ext>
                </a:extLst>
              </a:tr>
              <a:tr h="370840">
                <a:tc>
                  <a:txBody>
                    <a:bodyPr/>
                    <a:lstStyle/>
                    <a:p>
                      <a:r>
                        <a:rPr lang="en-US" sz="1800" dirty="0" smtClean="0">
                          <a:solidFill>
                            <a:srgbClr val="4A4541"/>
                          </a:solidFill>
                        </a:rPr>
                        <a:t>I don’t know</a:t>
                      </a:r>
                      <a:endParaRPr lang="en-US" sz="1800" dirty="0">
                        <a:solidFill>
                          <a:srgbClr val="4A4541"/>
                        </a:solidFill>
                      </a:endParaRPr>
                    </a:p>
                  </a:txBody>
                  <a:tcPr/>
                </a:tc>
                <a:tc>
                  <a:txBody>
                    <a:bodyPr/>
                    <a:lstStyle/>
                    <a:p>
                      <a:pPr algn="ctr"/>
                      <a:r>
                        <a:rPr lang="en-US" sz="1800" b="0" dirty="0" smtClean="0">
                          <a:solidFill>
                            <a:srgbClr val="4A4541"/>
                          </a:solidFill>
                        </a:rPr>
                        <a:t>17%</a:t>
                      </a:r>
                      <a:endParaRPr lang="en-US" sz="1800" b="0" dirty="0">
                        <a:solidFill>
                          <a:srgbClr val="4A4541"/>
                        </a:solidFill>
                      </a:endParaRPr>
                    </a:p>
                  </a:txBody>
                  <a:tcPr/>
                </a:tc>
                <a:extLst>
                  <a:ext uri="{0D108BD9-81ED-4DB2-BD59-A6C34878D82A}">
                    <a16:rowId xmlns:a16="http://schemas.microsoft.com/office/drawing/2014/main" val="10003"/>
                  </a:ext>
                </a:extLst>
              </a:tr>
            </a:tbl>
          </a:graphicData>
        </a:graphic>
      </p:graphicFrame>
      <p:sp>
        <p:nvSpPr>
          <p:cNvPr id="3" name="Content Placeholder 2"/>
          <p:cNvSpPr>
            <a:spLocks noGrp="1"/>
          </p:cNvSpPr>
          <p:nvPr>
            <p:ph sz="quarter" idx="14"/>
          </p:nvPr>
        </p:nvSpPr>
        <p:spPr/>
        <p:txBody>
          <a:bodyPr/>
          <a:lstStyle/>
          <a:p>
            <a:r>
              <a:rPr lang="en-US" dirty="0"/>
              <a:t>Data: </a:t>
            </a:r>
            <a:r>
              <a:rPr lang="en-US" dirty="0" smtClean="0"/>
              <a:t>Local </a:t>
            </a:r>
            <a:r>
              <a:rPr lang="en-US" dirty="0"/>
              <a:t>Ombudsman </a:t>
            </a:r>
            <a:r>
              <a:rPr lang="en-US" dirty="0" smtClean="0"/>
              <a:t>Surveys</a:t>
            </a:r>
            <a:endParaRPr lang="en-US" dirty="0"/>
          </a:p>
        </p:txBody>
      </p:sp>
      <p:sp>
        <p:nvSpPr>
          <p:cNvPr id="2" name="Title 1"/>
          <p:cNvSpPr>
            <a:spLocks noGrp="1"/>
          </p:cNvSpPr>
          <p:nvPr>
            <p:ph type="title"/>
          </p:nvPr>
        </p:nvSpPr>
        <p:spPr/>
        <p:txBody>
          <a:bodyPr/>
          <a:lstStyle/>
          <a:p>
            <a:r>
              <a:rPr lang="en-US" dirty="0" smtClean="0"/>
              <a:t>Who Performs Systems Advocacy?</a:t>
            </a:r>
            <a:endParaRPr lang="en-US" dirty="0"/>
          </a:p>
        </p:txBody>
      </p:sp>
    </p:spTree>
    <p:extLst>
      <p:ext uri="{BB962C8B-B14F-4D97-AF65-F5344CB8AC3E}">
        <p14:creationId xmlns:p14="http://schemas.microsoft.com/office/powerpoint/2010/main" val="3159770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Advocacy– Paid Staff</a:t>
            </a:r>
            <a:endParaRPr lang="en-US" dirty="0"/>
          </a:p>
        </p:txBody>
      </p:sp>
      <p:sp>
        <p:nvSpPr>
          <p:cNvPr id="5" name="Content Placeholder 4"/>
          <p:cNvSpPr>
            <a:spLocks noGrp="1"/>
          </p:cNvSpPr>
          <p:nvPr>
            <p:ph sz="quarter" idx="14"/>
          </p:nvPr>
        </p:nvSpPr>
        <p:spPr/>
        <p:txBody>
          <a:bodyPr/>
          <a:lstStyle/>
          <a:p>
            <a:r>
              <a:rPr lang="en-US" dirty="0"/>
              <a:t>Data: Local Ombudsman Activities </a:t>
            </a:r>
            <a:r>
              <a:rPr lang="en-US" dirty="0" smtClean="0"/>
              <a:t>Surveys</a:t>
            </a:r>
            <a:endParaRPr lang="en-US" dirty="0"/>
          </a:p>
        </p:txBody>
      </p:sp>
      <p:graphicFrame>
        <p:nvGraphicFramePr>
          <p:cNvPr id="7" name="Content Placeholder 6" descr="This table shows the percentages of local Ombudsmen who perform various types of systems advocacy activities. Data are broken out by whether they reported that systems advocacy is part of their responsibilities, is not part of their responsibilities, and whether they know it is part of their responsibilities. Data are also presented for all local Ombudsmen, regardless of whether systems advocacy is their responsibility. For example, seven percent of local Ombudsmen who said systems advocacy is not part of their responsibilities, did report performing advocacy for changes to laws, regulations, or policies. Ten percent of local Ombudsmen who said they don't know whether systems advocacy is part of their responsibilities, also reported carrying out this activity."/>
          <p:cNvGraphicFramePr>
            <a:graphicFrameLocks noGrp="1"/>
          </p:cNvGraphicFramePr>
          <p:nvPr>
            <p:ph sz="quarter" idx="11"/>
            <p:extLst>
              <p:ext uri="{D42A27DB-BD31-4B8C-83A1-F6EECF244321}">
                <p14:modId xmlns:p14="http://schemas.microsoft.com/office/powerpoint/2010/main" val="4155735423"/>
              </p:ext>
            </p:extLst>
          </p:nvPr>
        </p:nvGraphicFramePr>
        <p:xfrm>
          <a:off x="457200" y="1527175"/>
          <a:ext cx="8228331" cy="4436306"/>
        </p:xfrm>
        <a:graphic>
          <a:graphicData uri="http://schemas.openxmlformats.org/drawingml/2006/table">
            <a:tbl>
              <a:tblPr firstRow="1" bandRow="1">
                <a:tableStyleId>{5C22544A-7EE6-4342-B048-85BDC9FD1C3A}</a:tableStyleId>
              </a:tblPr>
              <a:tblGrid>
                <a:gridCol w="4114165">
                  <a:extLst>
                    <a:ext uri="{9D8B030D-6E8A-4147-A177-3AD203B41FA5}">
                      <a16:colId xmlns:a16="http://schemas.microsoft.com/office/drawing/2014/main" val="20000"/>
                    </a:ext>
                  </a:extLst>
                </a:gridCol>
                <a:gridCol w="848282">
                  <a:extLst>
                    <a:ext uri="{9D8B030D-6E8A-4147-A177-3AD203B41FA5}">
                      <a16:colId xmlns:a16="http://schemas.microsoft.com/office/drawing/2014/main" val="20001"/>
                    </a:ext>
                  </a:extLst>
                </a:gridCol>
                <a:gridCol w="933110">
                  <a:extLst>
                    <a:ext uri="{9D8B030D-6E8A-4147-A177-3AD203B41FA5}">
                      <a16:colId xmlns:a16="http://schemas.microsoft.com/office/drawing/2014/main" val="20002"/>
                    </a:ext>
                  </a:extLst>
                </a:gridCol>
                <a:gridCol w="1102766">
                  <a:extLst>
                    <a:ext uri="{9D8B030D-6E8A-4147-A177-3AD203B41FA5}">
                      <a16:colId xmlns:a16="http://schemas.microsoft.com/office/drawing/2014/main" val="20003"/>
                    </a:ext>
                  </a:extLst>
                </a:gridCol>
                <a:gridCol w="1230008">
                  <a:extLst>
                    <a:ext uri="{9D8B030D-6E8A-4147-A177-3AD203B41FA5}">
                      <a16:colId xmlns:a16="http://schemas.microsoft.com/office/drawing/2014/main" val="20004"/>
                    </a:ext>
                  </a:extLst>
                </a:gridCol>
              </a:tblGrid>
              <a:tr h="558466">
                <a:tc>
                  <a:txBody>
                    <a:bodyPr/>
                    <a:lstStyle/>
                    <a:p>
                      <a:r>
                        <a:rPr lang="en-US" sz="1400" dirty="0" smtClean="0"/>
                        <a:t>Which of the following</a:t>
                      </a:r>
                      <a:r>
                        <a:rPr lang="en-US" sz="1400" baseline="0" dirty="0" smtClean="0"/>
                        <a:t> activities do you perform?</a:t>
                      </a:r>
                      <a:endParaRPr lang="en-US" sz="1400" dirty="0"/>
                    </a:p>
                  </a:txBody>
                  <a:tcPr marL="84829" marR="84829"/>
                </a:tc>
                <a:tc>
                  <a:txBody>
                    <a:bodyPr/>
                    <a:lstStyle/>
                    <a:p>
                      <a:pPr algn="ctr"/>
                      <a:r>
                        <a:rPr lang="en-US" sz="1400" dirty="0" smtClean="0"/>
                        <a:t>“Yes”</a:t>
                      </a:r>
                    </a:p>
                    <a:p>
                      <a:pPr algn="ctr"/>
                      <a:r>
                        <a:rPr lang="en-US" sz="1400" dirty="0" smtClean="0"/>
                        <a:t>N=277*</a:t>
                      </a:r>
                      <a:endParaRPr lang="en-US" sz="1400" dirty="0"/>
                    </a:p>
                  </a:txBody>
                  <a:tcPr marL="84829" marR="84829"/>
                </a:tc>
                <a:tc>
                  <a:txBody>
                    <a:bodyPr/>
                    <a:lstStyle/>
                    <a:p>
                      <a:pPr algn="ctr"/>
                      <a:r>
                        <a:rPr lang="en-US" sz="1400" dirty="0" smtClean="0"/>
                        <a:t>“No”</a:t>
                      </a:r>
                    </a:p>
                    <a:p>
                      <a:pPr algn="ctr"/>
                      <a:r>
                        <a:rPr lang="en-US" sz="1400" dirty="0" smtClean="0"/>
                        <a:t>N=121**</a:t>
                      </a:r>
                      <a:endParaRPr lang="en-US" sz="1400" dirty="0"/>
                    </a:p>
                  </a:txBody>
                  <a:tcPr marL="84829" marR="84829"/>
                </a:tc>
                <a:tc>
                  <a:txBody>
                    <a:bodyPr/>
                    <a:lstStyle/>
                    <a:p>
                      <a:pPr algn="ctr"/>
                      <a:r>
                        <a:rPr lang="en-US" sz="1400" dirty="0" smtClean="0"/>
                        <a:t>“I don’t know”</a:t>
                      </a:r>
                    </a:p>
                    <a:p>
                      <a:pPr algn="ctr"/>
                      <a:r>
                        <a:rPr lang="en-US" sz="1400" dirty="0" smtClean="0"/>
                        <a:t>N=80***</a:t>
                      </a:r>
                      <a:endParaRPr lang="en-US" sz="1400" dirty="0"/>
                    </a:p>
                  </a:txBody>
                  <a:tcPr marL="84829" marR="84829"/>
                </a:tc>
                <a:tc>
                  <a:txBody>
                    <a:bodyPr/>
                    <a:lstStyle/>
                    <a:p>
                      <a:pPr algn="ctr"/>
                      <a:r>
                        <a:rPr lang="en-US" sz="1400" dirty="0" smtClean="0"/>
                        <a:t>All Local</a:t>
                      </a:r>
                      <a:r>
                        <a:rPr lang="en-US" sz="1400" baseline="0" dirty="0" smtClean="0"/>
                        <a:t> Ombudsmen</a:t>
                      </a:r>
                    </a:p>
                    <a:p>
                      <a:pPr algn="ctr"/>
                      <a:r>
                        <a:rPr lang="en-US" sz="1400" baseline="0" dirty="0" smtClean="0"/>
                        <a:t>N=485****</a:t>
                      </a:r>
                      <a:endParaRPr lang="en-US" sz="1400" dirty="0"/>
                    </a:p>
                  </a:txBody>
                  <a:tcPr marL="84829" marR="84829"/>
                </a:tc>
                <a:extLst>
                  <a:ext uri="{0D108BD9-81ED-4DB2-BD59-A6C34878D82A}">
                    <a16:rowId xmlns:a16="http://schemas.microsoft.com/office/drawing/2014/main" val="10000"/>
                  </a:ext>
                </a:extLst>
              </a:tr>
              <a:tr h="447368">
                <a:tc>
                  <a:txBody>
                    <a:bodyPr/>
                    <a:lstStyle/>
                    <a:p>
                      <a:r>
                        <a:rPr lang="en-US" sz="1400" dirty="0" smtClean="0">
                          <a:solidFill>
                            <a:srgbClr val="4A4541"/>
                          </a:solidFill>
                        </a:rPr>
                        <a:t>Advocacy</a:t>
                      </a:r>
                      <a:r>
                        <a:rPr lang="en-US" sz="1400" baseline="0" dirty="0" smtClean="0">
                          <a:solidFill>
                            <a:srgbClr val="4A4541"/>
                          </a:solidFill>
                        </a:rPr>
                        <a:t> for changes to laws, regulations, or policies</a:t>
                      </a:r>
                      <a:endParaRPr lang="en-US" sz="1400" dirty="0">
                        <a:solidFill>
                          <a:srgbClr val="4A4541"/>
                        </a:solidFill>
                      </a:endParaRPr>
                    </a:p>
                  </a:txBody>
                  <a:tcPr marL="84829" marR="84829"/>
                </a:tc>
                <a:tc>
                  <a:txBody>
                    <a:bodyPr/>
                    <a:lstStyle/>
                    <a:p>
                      <a:pPr algn="ctr"/>
                      <a:r>
                        <a:rPr lang="en-US" sz="1400" dirty="0" smtClean="0">
                          <a:solidFill>
                            <a:srgbClr val="4A4541"/>
                          </a:solidFill>
                        </a:rPr>
                        <a:t>45%</a:t>
                      </a:r>
                      <a:endParaRPr lang="en-US" sz="1400" dirty="0">
                        <a:solidFill>
                          <a:srgbClr val="4A4541"/>
                        </a:solidFill>
                      </a:endParaRPr>
                    </a:p>
                  </a:txBody>
                  <a:tcPr marL="84829" marR="84829"/>
                </a:tc>
                <a:tc>
                  <a:txBody>
                    <a:bodyPr/>
                    <a:lstStyle/>
                    <a:p>
                      <a:pPr algn="ctr"/>
                      <a:r>
                        <a:rPr lang="en-US" sz="1400" dirty="0" smtClean="0">
                          <a:solidFill>
                            <a:srgbClr val="4A4541"/>
                          </a:solidFill>
                        </a:rPr>
                        <a:t>7%</a:t>
                      </a:r>
                      <a:endParaRPr lang="en-US" sz="1400" dirty="0">
                        <a:solidFill>
                          <a:srgbClr val="4A4541"/>
                        </a:solidFill>
                      </a:endParaRPr>
                    </a:p>
                  </a:txBody>
                  <a:tcPr marL="84829" marR="84829"/>
                </a:tc>
                <a:tc>
                  <a:txBody>
                    <a:bodyPr/>
                    <a:lstStyle/>
                    <a:p>
                      <a:pPr algn="ctr"/>
                      <a:r>
                        <a:rPr lang="en-US" sz="1400" dirty="0" smtClean="0">
                          <a:solidFill>
                            <a:srgbClr val="4A4541"/>
                          </a:solidFill>
                        </a:rPr>
                        <a:t>10%</a:t>
                      </a:r>
                      <a:endParaRPr lang="en-US" sz="1400" dirty="0">
                        <a:solidFill>
                          <a:srgbClr val="4A4541"/>
                        </a:solidFill>
                      </a:endParaRPr>
                    </a:p>
                  </a:txBody>
                  <a:tcPr marL="84829" marR="84829"/>
                </a:tc>
                <a:tc>
                  <a:txBody>
                    <a:bodyPr/>
                    <a:lstStyle/>
                    <a:p>
                      <a:pPr algn="ctr"/>
                      <a:r>
                        <a:rPr lang="en-US" sz="1400" dirty="0" smtClean="0">
                          <a:solidFill>
                            <a:srgbClr val="4A4541"/>
                          </a:solidFill>
                        </a:rPr>
                        <a:t>29%</a:t>
                      </a:r>
                      <a:endParaRPr lang="en-US" sz="1400" dirty="0">
                        <a:solidFill>
                          <a:srgbClr val="4A4541"/>
                        </a:solidFill>
                      </a:endParaRPr>
                    </a:p>
                  </a:txBody>
                  <a:tcPr marL="84829" marR="84829"/>
                </a:tc>
                <a:extLst>
                  <a:ext uri="{0D108BD9-81ED-4DB2-BD59-A6C34878D82A}">
                    <a16:rowId xmlns:a16="http://schemas.microsoft.com/office/drawing/2014/main" val="10001"/>
                  </a:ext>
                </a:extLst>
              </a:tr>
              <a:tr h="365756">
                <a:tc>
                  <a:txBody>
                    <a:bodyPr/>
                    <a:lstStyle/>
                    <a:p>
                      <a:r>
                        <a:rPr lang="en-US" sz="1400" dirty="0" smtClean="0">
                          <a:solidFill>
                            <a:srgbClr val="4A4541"/>
                          </a:solidFill>
                        </a:rPr>
                        <a:t>Engagement in policy making</a:t>
                      </a:r>
                      <a:endParaRPr lang="en-US" sz="1400" dirty="0">
                        <a:solidFill>
                          <a:srgbClr val="4A4541"/>
                        </a:solidFill>
                      </a:endParaRPr>
                    </a:p>
                  </a:txBody>
                  <a:tcPr marL="84829" marR="84829"/>
                </a:tc>
                <a:tc>
                  <a:txBody>
                    <a:bodyPr/>
                    <a:lstStyle/>
                    <a:p>
                      <a:pPr algn="ctr"/>
                      <a:r>
                        <a:rPr lang="en-US" sz="1400" dirty="0" smtClean="0">
                          <a:solidFill>
                            <a:srgbClr val="4A4541"/>
                          </a:solidFill>
                        </a:rPr>
                        <a:t>20%</a:t>
                      </a:r>
                      <a:endParaRPr lang="en-US" sz="1400" dirty="0">
                        <a:solidFill>
                          <a:srgbClr val="4A4541"/>
                        </a:solidFill>
                      </a:endParaRPr>
                    </a:p>
                  </a:txBody>
                  <a:tcPr marL="84829" marR="84829"/>
                </a:tc>
                <a:tc>
                  <a:txBody>
                    <a:bodyPr/>
                    <a:lstStyle/>
                    <a:p>
                      <a:pPr algn="ctr"/>
                      <a:r>
                        <a:rPr lang="en-US" sz="1400" dirty="0" smtClean="0">
                          <a:solidFill>
                            <a:srgbClr val="4A4541"/>
                          </a:solidFill>
                        </a:rPr>
                        <a:t>5%</a:t>
                      </a:r>
                      <a:endParaRPr lang="en-US" sz="1400" dirty="0">
                        <a:solidFill>
                          <a:srgbClr val="4A4541"/>
                        </a:solidFill>
                      </a:endParaRPr>
                    </a:p>
                  </a:txBody>
                  <a:tcPr marL="84829" marR="84829"/>
                </a:tc>
                <a:tc>
                  <a:txBody>
                    <a:bodyPr/>
                    <a:lstStyle/>
                    <a:p>
                      <a:pPr algn="ctr"/>
                      <a:r>
                        <a:rPr lang="en-US" sz="1400" dirty="0" smtClean="0">
                          <a:solidFill>
                            <a:srgbClr val="4A4541"/>
                          </a:solidFill>
                        </a:rPr>
                        <a:t>2%</a:t>
                      </a:r>
                      <a:endParaRPr lang="en-US" sz="1400" dirty="0">
                        <a:solidFill>
                          <a:srgbClr val="4A4541"/>
                        </a:solidFill>
                      </a:endParaRPr>
                    </a:p>
                  </a:txBody>
                  <a:tcPr marL="84829" marR="84829"/>
                </a:tc>
                <a:tc>
                  <a:txBody>
                    <a:bodyPr/>
                    <a:lstStyle/>
                    <a:p>
                      <a:pPr algn="ctr"/>
                      <a:r>
                        <a:rPr lang="en-US" sz="1400" dirty="0" smtClean="0">
                          <a:solidFill>
                            <a:srgbClr val="4A4541"/>
                          </a:solidFill>
                        </a:rPr>
                        <a:t>13%</a:t>
                      </a:r>
                      <a:endParaRPr lang="en-US" sz="1400" dirty="0">
                        <a:solidFill>
                          <a:srgbClr val="4A4541"/>
                        </a:solidFill>
                      </a:endParaRPr>
                    </a:p>
                  </a:txBody>
                  <a:tcPr marL="84829" marR="84829"/>
                </a:tc>
                <a:extLst>
                  <a:ext uri="{0D108BD9-81ED-4DB2-BD59-A6C34878D82A}">
                    <a16:rowId xmlns:a16="http://schemas.microsoft.com/office/drawing/2014/main" val="10002"/>
                  </a:ext>
                </a:extLst>
              </a:tr>
              <a:tr h="399686">
                <a:tc>
                  <a:txBody>
                    <a:bodyPr/>
                    <a:lstStyle/>
                    <a:p>
                      <a:r>
                        <a:rPr lang="en-US" sz="1400" dirty="0" smtClean="0">
                          <a:solidFill>
                            <a:srgbClr val="4A4541"/>
                          </a:solidFill>
                        </a:rPr>
                        <a:t>Grassroots organizing</a:t>
                      </a:r>
                      <a:endParaRPr lang="en-US" sz="1400" dirty="0">
                        <a:solidFill>
                          <a:srgbClr val="4A4541"/>
                        </a:solidFill>
                      </a:endParaRPr>
                    </a:p>
                  </a:txBody>
                  <a:tcPr marL="84829" marR="84829"/>
                </a:tc>
                <a:tc>
                  <a:txBody>
                    <a:bodyPr/>
                    <a:lstStyle/>
                    <a:p>
                      <a:pPr algn="ctr"/>
                      <a:r>
                        <a:rPr lang="en-US" sz="1400" dirty="0" smtClean="0">
                          <a:solidFill>
                            <a:srgbClr val="4A4541"/>
                          </a:solidFill>
                        </a:rPr>
                        <a:t>12%</a:t>
                      </a:r>
                      <a:endParaRPr lang="en-US" sz="1400" dirty="0">
                        <a:solidFill>
                          <a:srgbClr val="4A4541"/>
                        </a:solidFill>
                      </a:endParaRPr>
                    </a:p>
                  </a:txBody>
                  <a:tcPr marL="84829" marR="84829"/>
                </a:tc>
                <a:tc>
                  <a:txBody>
                    <a:bodyPr/>
                    <a:lstStyle/>
                    <a:p>
                      <a:pPr algn="ctr"/>
                      <a:r>
                        <a:rPr lang="en-US" sz="1400" dirty="0" smtClean="0">
                          <a:solidFill>
                            <a:srgbClr val="4A4541"/>
                          </a:solidFill>
                        </a:rPr>
                        <a:t>5%</a:t>
                      </a:r>
                      <a:endParaRPr lang="en-US" sz="1400" dirty="0">
                        <a:solidFill>
                          <a:srgbClr val="4A4541"/>
                        </a:solidFill>
                      </a:endParaRPr>
                    </a:p>
                  </a:txBody>
                  <a:tcPr marL="84829" marR="84829"/>
                </a:tc>
                <a:tc>
                  <a:txBody>
                    <a:bodyPr/>
                    <a:lstStyle/>
                    <a:p>
                      <a:pPr algn="ctr"/>
                      <a:r>
                        <a:rPr lang="en-US" sz="1400" dirty="0" smtClean="0">
                          <a:solidFill>
                            <a:srgbClr val="4A4541"/>
                          </a:solidFill>
                        </a:rPr>
                        <a:t>1%</a:t>
                      </a:r>
                      <a:endParaRPr lang="en-US" sz="1400" dirty="0">
                        <a:solidFill>
                          <a:srgbClr val="4A4541"/>
                        </a:solidFill>
                      </a:endParaRPr>
                    </a:p>
                  </a:txBody>
                  <a:tcPr marL="84829" marR="84829"/>
                </a:tc>
                <a:tc>
                  <a:txBody>
                    <a:bodyPr/>
                    <a:lstStyle/>
                    <a:p>
                      <a:pPr algn="ctr"/>
                      <a:r>
                        <a:rPr lang="en-US" sz="1400" dirty="0" smtClean="0">
                          <a:solidFill>
                            <a:srgbClr val="4A4541"/>
                          </a:solidFill>
                        </a:rPr>
                        <a:t>8%</a:t>
                      </a:r>
                      <a:endParaRPr lang="en-US" sz="1400" dirty="0">
                        <a:solidFill>
                          <a:srgbClr val="4A4541"/>
                        </a:solidFill>
                      </a:endParaRPr>
                    </a:p>
                  </a:txBody>
                  <a:tcPr marL="84829" marR="84829"/>
                </a:tc>
                <a:extLst>
                  <a:ext uri="{0D108BD9-81ED-4DB2-BD59-A6C34878D82A}">
                    <a16:rowId xmlns:a16="http://schemas.microsoft.com/office/drawing/2014/main" val="10003"/>
                  </a:ext>
                </a:extLst>
              </a:tr>
              <a:tr h="331826">
                <a:tc>
                  <a:txBody>
                    <a:bodyPr/>
                    <a:lstStyle/>
                    <a:p>
                      <a:r>
                        <a:rPr lang="en-US" sz="1400" dirty="0" smtClean="0">
                          <a:solidFill>
                            <a:srgbClr val="4A4541"/>
                          </a:solidFill>
                        </a:rPr>
                        <a:t>Communication with</a:t>
                      </a:r>
                      <a:r>
                        <a:rPr lang="en-US" sz="1400" baseline="0" dirty="0" smtClean="0">
                          <a:solidFill>
                            <a:srgbClr val="4A4541"/>
                          </a:solidFill>
                        </a:rPr>
                        <a:t> the media</a:t>
                      </a:r>
                      <a:endParaRPr lang="en-US" sz="1400" dirty="0">
                        <a:solidFill>
                          <a:srgbClr val="4A4541"/>
                        </a:solidFill>
                      </a:endParaRPr>
                    </a:p>
                  </a:txBody>
                  <a:tcPr marL="84829" marR="84829"/>
                </a:tc>
                <a:tc>
                  <a:txBody>
                    <a:bodyPr/>
                    <a:lstStyle/>
                    <a:p>
                      <a:pPr algn="ctr"/>
                      <a:r>
                        <a:rPr lang="en-US" sz="1400" dirty="0" smtClean="0">
                          <a:solidFill>
                            <a:srgbClr val="4A4541"/>
                          </a:solidFill>
                        </a:rPr>
                        <a:t>18%</a:t>
                      </a:r>
                      <a:endParaRPr lang="en-US" sz="1400" dirty="0">
                        <a:solidFill>
                          <a:srgbClr val="4A4541"/>
                        </a:solidFill>
                      </a:endParaRPr>
                    </a:p>
                  </a:txBody>
                  <a:tcPr marL="84829" marR="84829"/>
                </a:tc>
                <a:tc>
                  <a:txBody>
                    <a:bodyPr/>
                    <a:lstStyle/>
                    <a:p>
                      <a:pPr algn="ctr"/>
                      <a:r>
                        <a:rPr lang="en-US" sz="1400" dirty="0" smtClean="0">
                          <a:solidFill>
                            <a:srgbClr val="4A4541"/>
                          </a:solidFill>
                        </a:rPr>
                        <a:t>2%</a:t>
                      </a:r>
                      <a:endParaRPr lang="en-US" sz="1400" dirty="0">
                        <a:solidFill>
                          <a:srgbClr val="4A4541"/>
                        </a:solidFill>
                      </a:endParaRPr>
                    </a:p>
                  </a:txBody>
                  <a:tcPr marL="84829" marR="84829"/>
                </a:tc>
                <a:tc>
                  <a:txBody>
                    <a:bodyPr/>
                    <a:lstStyle/>
                    <a:p>
                      <a:pPr algn="ctr"/>
                      <a:r>
                        <a:rPr lang="en-US" sz="1400" dirty="0" smtClean="0">
                          <a:solidFill>
                            <a:srgbClr val="4A4541"/>
                          </a:solidFill>
                        </a:rPr>
                        <a:t>6%</a:t>
                      </a:r>
                      <a:endParaRPr lang="en-US" sz="1400" dirty="0">
                        <a:solidFill>
                          <a:srgbClr val="4A4541"/>
                        </a:solidFill>
                      </a:endParaRPr>
                    </a:p>
                  </a:txBody>
                  <a:tcPr marL="84829" marR="84829"/>
                </a:tc>
                <a:tc>
                  <a:txBody>
                    <a:bodyPr/>
                    <a:lstStyle/>
                    <a:p>
                      <a:pPr algn="ctr"/>
                      <a:r>
                        <a:rPr lang="en-US" sz="1400" dirty="0" smtClean="0">
                          <a:solidFill>
                            <a:srgbClr val="4A4541"/>
                          </a:solidFill>
                        </a:rPr>
                        <a:t>13%</a:t>
                      </a:r>
                      <a:endParaRPr lang="en-US" sz="1400" dirty="0">
                        <a:solidFill>
                          <a:srgbClr val="4A4541"/>
                        </a:solidFill>
                      </a:endParaRPr>
                    </a:p>
                  </a:txBody>
                  <a:tcPr marL="84829" marR="84829"/>
                </a:tc>
                <a:extLst>
                  <a:ext uri="{0D108BD9-81ED-4DB2-BD59-A6C34878D82A}">
                    <a16:rowId xmlns:a16="http://schemas.microsoft.com/office/drawing/2014/main" val="10004"/>
                  </a:ext>
                </a:extLst>
              </a:tr>
              <a:tr h="558466">
                <a:tc>
                  <a:txBody>
                    <a:bodyPr/>
                    <a:lstStyle/>
                    <a:p>
                      <a:r>
                        <a:rPr lang="en-US" sz="1400" dirty="0" smtClean="0">
                          <a:solidFill>
                            <a:schemeClr val="tx1"/>
                          </a:solidFill>
                        </a:rPr>
                        <a:t>Representing consumers in administrative hearings or appeals processes</a:t>
                      </a:r>
                      <a:endParaRPr lang="en-US" sz="1400" dirty="0">
                        <a:solidFill>
                          <a:schemeClr val="tx1"/>
                        </a:solidFill>
                      </a:endParaRPr>
                    </a:p>
                  </a:txBody>
                  <a:tcPr marL="84829" marR="84829"/>
                </a:tc>
                <a:tc>
                  <a:txBody>
                    <a:bodyPr/>
                    <a:lstStyle/>
                    <a:p>
                      <a:pPr marL="0" algn="ctr" defTabSz="914400" rtl="0" eaLnBrk="1" latinLnBrk="0" hangingPunct="1"/>
                      <a:r>
                        <a:rPr lang="en-US" sz="1600" b="1" kern="1200" dirty="0" smtClean="0">
                          <a:solidFill>
                            <a:srgbClr val="040488"/>
                          </a:solidFill>
                          <a:latin typeface="+mn-lt"/>
                          <a:ea typeface="+mn-ea"/>
                          <a:cs typeface="+mn-cs"/>
                        </a:rPr>
                        <a:t>42%</a:t>
                      </a:r>
                      <a:endParaRPr lang="en-US" sz="1600" b="1" kern="1200" dirty="0">
                        <a:solidFill>
                          <a:srgbClr val="040488"/>
                        </a:solidFill>
                        <a:latin typeface="+mn-lt"/>
                        <a:ea typeface="+mn-ea"/>
                        <a:cs typeface="+mn-cs"/>
                      </a:endParaRPr>
                    </a:p>
                  </a:txBody>
                  <a:tcPr marL="84829" marR="84829"/>
                </a:tc>
                <a:tc>
                  <a:txBody>
                    <a:bodyPr/>
                    <a:lstStyle/>
                    <a:p>
                      <a:pPr marL="0" algn="ctr" defTabSz="914400" rtl="0" eaLnBrk="1" latinLnBrk="0" hangingPunct="1"/>
                      <a:r>
                        <a:rPr lang="en-US" sz="1600" b="1" kern="1200" dirty="0" smtClean="0">
                          <a:solidFill>
                            <a:srgbClr val="040488"/>
                          </a:solidFill>
                          <a:latin typeface="+mn-lt"/>
                          <a:ea typeface="+mn-ea"/>
                          <a:cs typeface="+mn-cs"/>
                        </a:rPr>
                        <a:t>21%</a:t>
                      </a:r>
                      <a:endParaRPr lang="en-US" sz="1600" b="1" kern="1200" dirty="0">
                        <a:solidFill>
                          <a:srgbClr val="040488"/>
                        </a:solidFill>
                        <a:latin typeface="+mn-lt"/>
                        <a:ea typeface="+mn-ea"/>
                        <a:cs typeface="+mn-cs"/>
                      </a:endParaRPr>
                    </a:p>
                  </a:txBody>
                  <a:tcPr marL="84829" marR="84829"/>
                </a:tc>
                <a:tc>
                  <a:txBody>
                    <a:bodyPr/>
                    <a:lstStyle/>
                    <a:p>
                      <a:pPr marL="0" algn="ctr" defTabSz="914400" rtl="0" eaLnBrk="1" latinLnBrk="0" hangingPunct="1"/>
                      <a:r>
                        <a:rPr lang="en-US" sz="1600" b="1" kern="1200" dirty="0" smtClean="0">
                          <a:solidFill>
                            <a:srgbClr val="040488"/>
                          </a:solidFill>
                          <a:latin typeface="+mn-lt"/>
                          <a:ea typeface="+mn-ea"/>
                          <a:cs typeface="+mn-cs"/>
                        </a:rPr>
                        <a:t>34%</a:t>
                      </a:r>
                      <a:endParaRPr lang="en-US" sz="1600" b="1" kern="1200" dirty="0">
                        <a:solidFill>
                          <a:srgbClr val="040488"/>
                        </a:solidFill>
                        <a:latin typeface="+mn-lt"/>
                        <a:ea typeface="+mn-ea"/>
                        <a:cs typeface="+mn-cs"/>
                      </a:endParaRPr>
                    </a:p>
                  </a:txBody>
                  <a:tcPr marL="84829" marR="84829"/>
                </a:tc>
                <a:tc>
                  <a:txBody>
                    <a:bodyPr/>
                    <a:lstStyle/>
                    <a:p>
                      <a:pPr algn="ctr"/>
                      <a:r>
                        <a:rPr lang="en-US" sz="1400" dirty="0" smtClean="0">
                          <a:solidFill>
                            <a:schemeClr val="tx1"/>
                          </a:solidFill>
                        </a:rPr>
                        <a:t>35%</a:t>
                      </a:r>
                      <a:endParaRPr lang="en-US" sz="1400" dirty="0">
                        <a:solidFill>
                          <a:schemeClr val="tx1"/>
                        </a:solidFill>
                      </a:endParaRPr>
                    </a:p>
                  </a:txBody>
                  <a:tcPr marL="84829" marR="84829"/>
                </a:tc>
                <a:extLst>
                  <a:ext uri="{0D108BD9-81ED-4DB2-BD59-A6C34878D82A}">
                    <a16:rowId xmlns:a16="http://schemas.microsoft.com/office/drawing/2014/main" val="10005"/>
                  </a:ext>
                </a:extLst>
              </a:tr>
              <a:tr h="346092">
                <a:tc>
                  <a:txBody>
                    <a:bodyPr/>
                    <a:lstStyle/>
                    <a:p>
                      <a:r>
                        <a:rPr lang="en-US" sz="1400" dirty="0" smtClean="0">
                          <a:solidFill>
                            <a:srgbClr val="4A4541"/>
                          </a:solidFill>
                        </a:rPr>
                        <a:t>Involvement in committees such as work groups or task forces</a:t>
                      </a:r>
                      <a:endParaRPr lang="en-US" sz="1400" dirty="0">
                        <a:solidFill>
                          <a:srgbClr val="4A4541"/>
                        </a:solidFill>
                      </a:endParaRPr>
                    </a:p>
                  </a:txBody>
                  <a:tcPr marL="84829" marR="84829"/>
                </a:tc>
                <a:tc>
                  <a:txBody>
                    <a:bodyPr/>
                    <a:lstStyle/>
                    <a:p>
                      <a:pPr algn="ctr"/>
                      <a:r>
                        <a:rPr lang="en-US" sz="1400" dirty="0" smtClean="0">
                          <a:solidFill>
                            <a:srgbClr val="4A4541"/>
                          </a:solidFill>
                        </a:rPr>
                        <a:t>55%</a:t>
                      </a:r>
                      <a:endParaRPr lang="en-US" sz="1400" dirty="0">
                        <a:solidFill>
                          <a:srgbClr val="4A4541"/>
                        </a:solidFill>
                      </a:endParaRPr>
                    </a:p>
                  </a:txBody>
                  <a:tcPr marL="84829" marR="84829"/>
                </a:tc>
                <a:tc>
                  <a:txBody>
                    <a:bodyPr/>
                    <a:lstStyle/>
                    <a:p>
                      <a:pPr algn="ctr"/>
                      <a:r>
                        <a:rPr lang="en-US" sz="1400" dirty="0" smtClean="0">
                          <a:solidFill>
                            <a:srgbClr val="4A4541"/>
                          </a:solidFill>
                        </a:rPr>
                        <a:t>18%</a:t>
                      </a:r>
                      <a:endParaRPr lang="en-US" sz="1400" dirty="0">
                        <a:solidFill>
                          <a:srgbClr val="4A4541"/>
                        </a:solidFill>
                      </a:endParaRPr>
                    </a:p>
                  </a:txBody>
                  <a:tcPr marL="84829" marR="84829"/>
                </a:tc>
                <a:tc>
                  <a:txBody>
                    <a:bodyPr/>
                    <a:lstStyle/>
                    <a:p>
                      <a:pPr algn="ctr"/>
                      <a:r>
                        <a:rPr lang="en-US" sz="1400" dirty="0" smtClean="0">
                          <a:solidFill>
                            <a:srgbClr val="4A4541"/>
                          </a:solidFill>
                        </a:rPr>
                        <a:t>30%</a:t>
                      </a:r>
                      <a:endParaRPr lang="en-US" sz="1400" dirty="0">
                        <a:solidFill>
                          <a:srgbClr val="4A4541"/>
                        </a:solidFill>
                      </a:endParaRPr>
                    </a:p>
                  </a:txBody>
                  <a:tcPr marL="84829" marR="84829"/>
                </a:tc>
                <a:tc>
                  <a:txBody>
                    <a:bodyPr/>
                    <a:lstStyle/>
                    <a:p>
                      <a:pPr algn="ctr"/>
                      <a:r>
                        <a:rPr lang="en-US" sz="1400" dirty="0" smtClean="0">
                          <a:solidFill>
                            <a:srgbClr val="4A4541"/>
                          </a:solidFill>
                        </a:rPr>
                        <a:t>41%</a:t>
                      </a:r>
                      <a:endParaRPr lang="en-US" sz="1400" dirty="0">
                        <a:solidFill>
                          <a:srgbClr val="4A4541"/>
                        </a:solidFill>
                      </a:endParaRPr>
                    </a:p>
                  </a:txBody>
                  <a:tcPr marL="84829" marR="84829"/>
                </a:tc>
                <a:extLst>
                  <a:ext uri="{0D108BD9-81ED-4DB2-BD59-A6C34878D82A}">
                    <a16:rowId xmlns:a16="http://schemas.microsoft.com/office/drawing/2014/main" val="10006"/>
                  </a:ext>
                </a:extLst>
              </a:tr>
              <a:tr h="399686">
                <a:tc>
                  <a:txBody>
                    <a:bodyPr/>
                    <a:lstStyle/>
                    <a:p>
                      <a:r>
                        <a:rPr lang="en-US" sz="1400" dirty="0" smtClean="0">
                          <a:solidFill>
                            <a:schemeClr val="tx1"/>
                          </a:solidFill>
                        </a:rPr>
                        <a:t>Providing information to a public or private agency</a:t>
                      </a:r>
                      <a:endParaRPr lang="en-US" sz="1400" dirty="0">
                        <a:solidFill>
                          <a:schemeClr val="tx1"/>
                        </a:solidFill>
                      </a:endParaRPr>
                    </a:p>
                  </a:txBody>
                  <a:tcPr marL="84829" marR="84829"/>
                </a:tc>
                <a:tc>
                  <a:txBody>
                    <a:bodyPr/>
                    <a:lstStyle/>
                    <a:p>
                      <a:pPr marL="0" algn="ctr" defTabSz="914400" rtl="0" eaLnBrk="1" latinLnBrk="0" hangingPunct="1"/>
                      <a:r>
                        <a:rPr lang="en-US" sz="1600" b="1" kern="1200" dirty="0" smtClean="0">
                          <a:solidFill>
                            <a:srgbClr val="040488"/>
                          </a:solidFill>
                          <a:latin typeface="+mn-lt"/>
                          <a:ea typeface="+mn-ea"/>
                          <a:cs typeface="+mn-cs"/>
                        </a:rPr>
                        <a:t>52%</a:t>
                      </a:r>
                      <a:endParaRPr lang="en-US" sz="1600" b="1" kern="1200" dirty="0">
                        <a:solidFill>
                          <a:srgbClr val="040488"/>
                        </a:solidFill>
                        <a:latin typeface="+mn-lt"/>
                        <a:ea typeface="+mn-ea"/>
                        <a:cs typeface="+mn-cs"/>
                      </a:endParaRPr>
                    </a:p>
                  </a:txBody>
                  <a:tcPr marL="84829" marR="84829"/>
                </a:tc>
                <a:tc>
                  <a:txBody>
                    <a:bodyPr/>
                    <a:lstStyle/>
                    <a:p>
                      <a:pPr marL="0" algn="ctr" defTabSz="914400" rtl="0" eaLnBrk="1" latinLnBrk="0" hangingPunct="1"/>
                      <a:r>
                        <a:rPr lang="en-US" sz="1600" b="1" kern="1200" dirty="0" smtClean="0">
                          <a:solidFill>
                            <a:srgbClr val="040488"/>
                          </a:solidFill>
                          <a:latin typeface="+mn-lt"/>
                          <a:ea typeface="+mn-ea"/>
                          <a:cs typeface="+mn-cs"/>
                        </a:rPr>
                        <a:t>31%</a:t>
                      </a:r>
                      <a:endParaRPr lang="en-US" sz="1600" b="1" kern="1200" dirty="0">
                        <a:solidFill>
                          <a:srgbClr val="040488"/>
                        </a:solidFill>
                        <a:latin typeface="+mn-lt"/>
                        <a:ea typeface="+mn-ea"/>
                        <a:cs typeface="+mn-cs"/>
                      </a:endParaRPr>
                    </a:p>
                  </a:txBody>
                  <a:tcPr marL="84829" marR="84829"/>
                </a:tc>
                <a:tc>
                  <a:txBody>
                    <a:bodyPr/>
                    <a:lstStyle/>
                    <a:p>
                      <a:pPr marL="0" algn="ctr" defTabSz="914400" rtl="0" eaLnBrk="1" latinLnBrk="0" hangingPunct="1"/>
                      <a:r>
                        <a:rPr lang="en-US" sz="1600" b="1" kern="1200" dirty="0" smtClean="0">
                          <a:solidFill>
                            <a:srgbClr val="040488"/>
                          </a:solidFill>
                          <a:latin typeface="+mn-lt"/>
                          <a:ea typeface="+mn-ea"/>
                          <a:cs typeface="+mn-cs"/>
                        </a:rPr>
                        <a:t>38%</a:t>
                      </a:r>
                      <a:endParaRPr lang="en-US" sz="1600" b="1" kern="1200" dirty="0">
                        <a:solidFill>
                          <a:srgbClr val="040488"/>
                        </a:solidFill>
                        <a:latin typeface="+mn-lt"/>
                        <a:ea typeface="+mn-ea"/>
                        <a:cs typeface="+mn-cs"/>
                      </a:endParaRPr>
                    </a:p>
                  </a:txBody>
                  <a:tcPr marL="84829" marR="84829"/>
                </a:tc>
                <a:tc>
                  <a:txBody>
                    <a:bodyPr/>
                    <a:lstStyle/>
                    <a:p>
                      <a:pPr algn="ctr"/>
                      <a:r>
                        <a:rPr lang="en-US" sz="1400" dirty="0" smtClean="0">
                          <a:solidFill>
                            <a:schemeClr val="tx1"/>
                          </a:solidFill>
                        </a:rPr>
                        <a:t>45%</a:t>
                      </a:r>
                      <a:endParaRPr lang="en-US" sz="1400" dirty="0">
                        <a:solidFill>
                          <a:schemeClr val="tx1"/>
                        </a:solidFill>
                      </a:endParaRPr>
                    </a:p>
                  </a:txBody>
                  <a:tcPr marL="84829" marR="84829"/>
                </a:tc>
                <a:extLst>
                  <a:ext uri="{0D108BD9-81ED-4DB2-BD59-A6C34878D82A}">
                    <a16:rowId xmlns:a16="http://schemas.microsoft.com/office/drawing/2014/main" val="10007"/>
                  </a:ext>
                </a:extLst>
              </a:tr>
              <a:tr h="399686">
                <a:tc>
                  <a:txBody>
                    <a:bodyPr/>
                    <a:lstStyle/>
                    <a:p>
                      <a:r>
                        <a:rPr lang="en-US" sz="1400" dirty="0" smtClean="0">
                          <a:solidFill>
                            <a:schemeClr val="tx1"/>
                          </a:solidFill>
                        </a:rPr>
                        <a:t>None of the above</a:t>
                      </a:r>
                      <a:endParaRPr lang="en-US" sz="1400" dirty="0">
                        <a:solidFill>
                          <a:schemeClr val="tx1"/>
                        </a:solidFill>
                      </a:endParaRPr>
                    </a:p>
                  </a:txBody>
                  <a:tcPr marL="84829" marR="84829"/>
                </a:tc>
                <a:tc>
                  <a:txBody>
                    <a:bodyPr/>
                    <a:lstStyle/>
                    <a:p>
                      <a:pPr algn="ctr"/>
                      <a:r>
                        <a:rPr lang="en-US" sz="1400" dirty="0" smtClean="0">
                          <a:solidFill>
                            <a:schemeClr val="tx1"/>
                          </a:solidFill>
                        </a:rPr>
                        <a:t>4%</a:t>
                      </a:r>
                      <a:endParaRPr lang="en-US" sz="1400" dirty="0">
                        <a:solidFill>
                          <a:schemeClr val="tx1"/>
                        </a:solidFill>
                      </a:endParaRPr>
                    </a:p>
                  </a:txBody>
                  <a:tcPr marL="84829" marR="84829"/>
                </a:tc>
                <a:tc>
                  <a:txBody>
                    <a:bodyPr/>
                    <a:lstStyle/>
                    <a:p>
                      <a:pPr algn="ctr"/>
                      <a:r>
                        <a:rPr lang="en-US" sz="1400" dirty="0" smtClean="0">
                          <a:solidFill>
                            <a:schemeClr val="tx1"/>
                          </a:solidFill>
                        </a:rPr>
                        <a:t>30%</a:t>
                      </a:r>
                      <a:endParaRPr lang="en-US" sz="1400" dirty="0">
                        <a:solidFill>
                          <a:schemeClr val="tx1"/>
                        </a:solidFill>
                      </a:endParaRPr>
                    </a:p>
                  </a:txBody>
                  <a:tcPr marL="84829" marR="84829"/>
                </a:tc>
                <a:tc>
                  <a:txBody>
                    <a:bodyPr/>
                    <a:lstStyle/>
                    <a:p>
                      <a:pPr algn="ctr"/>
                      <a:r>
                        <a:rPr lang="en-US" sz="1400" dirty="0" smtClean="0">
                          <a:solidFill>
                            <a:schemeClr val="tx1"/>
                          </a:solidFill>
                        </a:rPr>
                        <a:t>23%</a:t>
                      </a:r>
                      <a:endParaRPr lang="en-US" sz="1400" dirty="0">
                        <a:solidFill>
                          <a:schemeClr val="tx1"/>
                        </a:solidFill>
                      </a:endParaRPr>
                    </a:p>
                  </a:txBody>
                  <a:tcPr marL="84829" marR="84829"/>
                </a:tc>
                <a:tc>
                  <a:txBody>
                    <a:bodyPr/>
                    <a:lstStyle/>
                    <a:p>
                      <a:pPr algn="ctr"/>
                      <a:r>
                        <a:rPr lang="en-US" sz="1400" dirty="0" smtClean="0">
                          <a:solidFill>
                            <a:schemeClr val="tx1"/>
                          </a:solidFill>
                        </a:rPr>
                        <a:t>14%</a:t>
                      </a:r>
                      <a:endParaRPr lang="en-US" sz="1400" dirty="0">
                        <a:solidFill>
                          <a:schemeClr val="tx1"/>
                        </a:solidFill>
                      </a:endParaRPr>
                    </a:p>
                  </a:txBody>
                  <a:tcPr marL="84829" marR="84829"/>
                </a:tc>
                <a:extLst>
                  <a:ext uri="{0D108BD9-81ED-4DB2-BD59-A6C34878D82A}">
                    <a16:rowId xmlns:a16="http://schemas.microsoft.com/office/drawing/2014/main" val="10008"/>
                  </a:ext>
                </a:extLst>
              </a:tr>
            </a:tbl>
          </a:graphicData>
        </a:graphic>
      </p:graphicFrame>
      <p:sp>
        <p:nvSpPr>
          <p:cNvPr id="4" name="Content Placeholder 3"/>
          <p:cNvSpPr>
            <a:spLocks noGrp="1"/>
          </p:cNvSpPr>
          <p:nvPr>
            <p:ph sz="quarter" idx="12"/>
          </p:nvPr>
        </p:nvSpPr>
        <p:spPr>
          <a:xfrm>
            <a:off x="457245" y="5989292"/>
            <a:ext cx="8229600" cy="320274"/>
          </a:xfrm>
        </p:spPr>
        <p:txBody>
          <a:bodyPr/>
          <a:lstStyle/>
          <a:p>
            <a:pPr marL="0" indent="0" eaLnBrk="0" hangingPunct="0">
              <a:spcBef>
                <a:spcPct val="0"/>
              </a:spcBef>
              <a:buNone/>
            </a:pPr>
            <a:r>
              <a:rPr lang="en-US" sz="1400" dirty="0">
                <a:solidFill>
                  <a:schemeClr val="tx1"/>
                </a:solidFill>
                <a:latin typeface="Arial" pitchFamily="34" charset="0"/>
                <a:ea typeface="ＭＳ Ｐゴシック" charset="-128"/>
                <a:cs typeface="+mn-cs"/>
              </a:rPr>
              <a:t>*Missing=2; **Missing=4; ***Missing=4; ****Missing=12</a:t>
            </a:r>
          </a:p>
        </p:txBody>
      </p:sp>
    </p:spTree>
    <p:extLst>
      <p:ext uri="{BB962C8B-B14F-4D97-AF65-F5344CB8AC3E}">
        <p14:creationId xmlns:p14="http://schemas.microsoft.com/office/powerpoint/2010/main" val="1848041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317680" y="4080302"/>
            <a:ext cx="8153400" cy="1892829"/>
          </a:xfrm>
        </p:spPr>
        <p:txBody>
          <a:bodyPr/>
          <a:lstStyle/>
          <a:p>
            <a:pPr marL="0" indent="0">
              <a:spcBef>
                <a:spcPts val="0"/>
              </a:spcBef>
              <a:spcAft>
                <a:spcPts val="600"/>
              </a:spcAft>
              <a:buNone/>
            </a:pPr>
            <a:r>
              <a:rPr lang="en-US" dirty="0">
                <a:solidFill>
                  <a:srgbClr val="4A4541"/>
                </a:solidFill>
              </a:rPr>
              <a:t>A</a:t>
            </a:r>
            <a:r>
              <a:rPr lang="en-US" dirty="0">
                <a:solidFill>
                  <a:srgbClr val="4A4541"/>
                </a:solidFill>
                <a:latin typeface="Arial" pitchFamily="34" charset="0"/>
                <a:ea typeface="ＭＳ Ｐゴシック" charset="-128"/>
                <a:cs typeface="+mn-cs"/>
              </a:rPr>
              <a:t>verage number of systems advocacy activities performed:</a:t>
            </a:r>
          </a:p>
          <a:p>
            <a:pPr marL="800100" lvl="1" indent="-342900">
              <a:spcBef>
                <a:spcPts val="0"/>
              </a:spcBef>
              <a:spcAft>
                <a:spcPts val="600"/>
              </a:spcAft>
              <a:buClr>
                <a:schemeClr val="tx1"/>
              </a:buClr>
              <a:buFont typeface="Wingdings" panose="05000000000000000000" pitchFamily="2" charset="2"/>
              <a:buChar char="§"/>
            </a:pPr>
            <a:r>
              <a:rPr lang="en-US" sz="2200" dirty="0" smtClean="0">
                <a:solidFill>
                  <a:srgbClr val="4A4541"/>
                </a:solidFill>
              </a:rPr>
              <a:t>Local </a:t>
            </a:r>
            <a:r>
              <a:rPr lang="en-US" sz="2200" dirty="0">
                <a:solidFill>
                  <a:srgbClr val="4A4541"/>
                </a:solidFill>
              </a:rPr>
              <a:t>staff: </a:t>
            </a:r>
            <a:r>
              <a:rPr lang="en-US" sz="2200" b="1" dirty="0">
                <a:solidFill>
                  <a:srgbClr val="040488"/>
                </a:solidFill>
              </a:rPr>
              <a:t>2</a:t>
            </a:r>
            <a:r>
              <a:rPr lang="en-US" sz="2200" dirty="0"/>
              <a:t> </a:t>
            </a:r>
            <a:r>
              <a:rPr lang="en-US" sz="2200" dirty="0">
                <a:solidFill>
                  <a:srgbClr val="4A4541"/>
                </a:solidFill>
              </a:rPr>
              <a:t>activities (range = 0-7 out of 7).</a:t>
            </a:r>
          </a:p>
          <a:p>
            <a:pPr marL="800100" lvl="1" indent="-342900">
              <a:spcBef>
                <a:spcPts val="0"/>
              </a:spcBef>
              <a:spcAft>
                <a:spcPts val="600"/>
              </a:spcAft>
              <a:buFont typeface="Wingdings" panose="05000000000000000000" pitchFamily="2" charset="2"/>
              <a:buChar char="§"/>
            </a:pPr>
            <a:r>
              <a:rPr lang="en-US" sz="2200" dirty="0">
                <a:solidFill>
                  <a:srgbClr val="4A4541"/>
                </a:solidFill>
              </a:rPr>
              <a:t>Volunteers: </a:t>
            </a:r>
            <a:r>
              <a:rPr lang="en-US" sz="2200" b="1" dirty="0">
                <a:solidFill>
                  <a:srgbClr val="040488"/>
                </a:solidFill>
              </a:rPr>
              <a:t>1</a:t>
            </a:r>
            <a:r>
              <a:rPr lang="en-US" sz="2200" dirty="0">
                <a:solidFill>
                  <a:schemeClr val="tx1"/>
                </a:solidFill>
              </a:rPr>
              <a:t> </a:t>
            </a:r>
            <a:r>
              <a:rPr lang="en-US" sz="2200" dirty="0">
                <a:solidFill>
                  <a:srgbClr val="4A4541"/>
                </a:solidFill>
              </a:rPr>
              <a:t>activity (range = 0-4 out of 4).</a:t>
            </a:r>
          </a:p>
          <a:p>
            <a:endParaRPr lang="en-US" dirty="0"/>
          </a:p>
        </p:txBody>
      </p:sp>
      <p:graphicFrame>
        <p:nvGraphicFramePr>
          <p:cNvPr id="13" name="Content Placeholder 6" descr="This table shows the percentage of volunteer Ombudsmen who report performing various types of systems advocacy activities. "/>
          <p:cNvGraphicFramePr>
            <a:graphicFrameLocks/>
          </p:cNvGraphicFramePr>
          <p:nvPr>
            <p:extLst>
              <p:ext uri="{D42A27DB-BD31-4B8C-83A1-F6EECF244321}">
                <p14:modId xmlns:p14="http://schemas.microsoft.com/office/powerpoint/2010/main" val="1234810480"/>
              </p:ext>
            </p:extLst>
          </p:nvPr>
        </p:nvGraphicFramePr>
        <p:xfrm>
          <a:off x="182928" y="1524823"/>
          <a:ext cx="8778144" cy="2306320"/>
        </p:xfrm>
        <a:graphic>
          <a:graphicData uri="http://schemas.openxmlformats.org/drawingml/2006/table">
            <a:tbl>
              <a:tblPr firstRow="1" bandRow="1">
                <a:tableStyleId>{5C22544A-7EE6-4342-B048-85BDC9FD1C3A}</a:tableStyleId>
              </a:tblPr>
              <a:tblGrid>
                <a:gridCol w="7001613">
                  <a:extLst>
                    <a:ext uri="{9D8B030D-6E8A-4147-A177-3AD203B41FA5}">
                      <a16:colId xmlns:a16="http://schemas.microsoft.com/office/drawing/2014/main" val="20000"/>
                    </a:ext>
                  </a:extLst>
                </a:gridCol>
                <a:gridCol w="1776531">
                  <a:extLst>
                    <a:ext uri="{9D8B030D-6E8A-4147-A177-3AD203B41FA5}">
                      <a16:colId xmlns:a16="http://schemas.microsoft.com/office/drawing/2014/main" val="20001"/>
                    </a:ext>
                  </a:extLst>
                </a:gridCol>
              </a:tblGrid>
              <a:tr h="370840">
                <a:tc>
                  <a:txBody>
                    <a:bodyPr/>
                    <a:lstStyle/>
                    <a:p>
                      <a:r>
                        <a:rPr lang="en-US" sz="1600" dirty="0" smtClean="0"/>
                        <a:t>Which of the following</a:t>
                      </a:r>
                      <a:r>
                        <a:rPr lang="en-US" sz="1600" baseline="0" dirty="0" smtClean="0"/>
                        <a:t> activities do you perform?</a:t>
                      </a:r>
                      <a:endParaRPr lang="en-US" sz="1600" dirty="0"/>
                    </a:p>
                  </a:txBody>
                  <a:tcPr/>
                </a:tc>
                <a:tc>
                  <a:txBody>
                    <a:bodyPr/>
                    <a:lstStyle/>
                    <a:p>
                      <a:pPr algn="ctr"/>
                      <a:r>
                        <a:rPr lang="en-US" sz="1600" dirty="0" smtClean="0"/>
                        <a:t>Volunteer</a:t>
                      </a:r>
                      <a:r>
                        <a:rPr lang="en-US" sz="1600" baseline="0" dirty="0" smtClean="0"/>
                        <a:t> Ombudsmen</a:t>
                      </a:r>
                    </a:p>
                    <a:p>
                      <a:pPr algn="ctr"/>
                      <a:r>
                        <a:rPr lang="en-US" sz="1600" baseline="0" dirty="0" smtClean="0"/>
                        <a:t>N=711</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solidFill>
                            <a:srgbClr val="4A4541"/>
                          </a:solidFill>
                        </a:rPr>
                        <a:t>Provide information, resources, and support to resident councils</a:t>
                      </a:r>
                      <a:endParaRPr lang="en-US" sz="1600" dirty="0">
                        <a:solidFill>
                          <a:srgbClr val="4A4541"/>
                        </a:solidFill>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68%</a:t>
                      </a:r>
                      <a:endParaRPr lang="en-US" sz="1600" kern="1200" dirty="0">
                        <a:solidFill>
                          <a:srgbClr val="4A454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n-US" sz="1600" dirty="0" smtClean="0">
                          <a:solidFill>
                            <a:srgbClr val="4A4541"/>
                          </a:solidFill>
                        </a:rPr>
                        <a:t>Provide information, resources, and support to family councils</a:t>
                      </a:r>
                      <a:endParaRPr lang="en-US" sz="1600" dirty="0">
                        <a:solidFill>
                          <a:srgbClr val="4A4541"/>
                        </a:solidFill>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28%</a:t>
                      </a:r>
                      <a:endParaRPr lang="en-US" sz="1600" kern="1200" dirty="0">
                        <a:solidFill>
                          <a:srgbClr val="4A454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sz="1600" dirty="0" smtClean="0">
                          <a:solidFill>
                            <a:srgbClr val="4A4541"/>
                          </a:solidFill>
                        </a:rPr>
                        <a:t>Monitor/work on laws, regulations, government policies and actions</a:t>
                      </a:r>
                      <a:endParaRPr lang="en-US" sz="1600" dirty="0">
                        <a:solidFill>
                          <a:srgbClr val="4A4541"/>
                        </a:solidFill>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13%</a:t>
                      </a:r>
                      <a:endParaRPr lang="en-US" sz="1600" kern="1200" dirty="0">
                        <a:solidFill>
                          <a:srgbClr val="4A454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sz="1600" dirty="0" smtClean="0">
                          <a:solidFill>
                            <a:srgbClr val="4A4541"/>
                          </a:solidFill>
                        </a:rPr>
                        <a:t>Work with media on issues impacting residents of</a:t>
                      </a:r>
                      <a:r>
                        <a:rPr lang="en-US" sz="1600" baseline="0" dirty="0" smtClean="0">
                          <a:solidFill>
                            <a:srgbClr val="4A4541"/>
                          </a:solidFill>
                        </a:rPr>
                        <a:t> long-term care facilities</a:t>
                      </a:r>
                      <a:endParaRPr lang="en-US" sz="1600" dirty="0">
                        <a:solidFill>
                          <a:srgbClr val="4A4541"/>
                        </a:solidFill>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3%</a:t>
                      </a:r>
                      <a:endParaRPr lang="en-US" sz="1600" kern="1200" dirty="0">
                        <a:solidFill>
                          <a:srgbClr val="4A454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
        <p:nvSpPr>
          <p:cNvPr id="4" name="Content Placeholder 3"/>
          <p:cNvSpPr>
            <a:spLocks noGrp="1"/>
          </p:cNvSpPr>
          <p:nvPr>
            <p:ph sz="quarter" idx="14"/>
          </p:nvPr>
        </p:nvSpPr>
        <p:spPr/>
        <p:txBody>
          <a:bodyPr/>
          <a:lstStyle/>
          <a:p>
            <a:r>
              <a:rPr lang="en-US" dirty="0" smtClean="0"/>
              <a:t>Data: Volunteer Ombudsman Survey</a:t>
            </a:r>
            <a:endParaRPr lang="en-US" dirty="0"/>
          </a:p>
        </p:txBody>
      </p:sp>
      <p:sp>
        <p:nvSpPr>
          <p:cNvPr id="2" name="Title 1"/>
          <p:cNvSpPr>
            <a:spLocks noGrp="1"/>
          </p:cNvSpPr>
          <p:nvPr>
            <p:ph type="title"/>
          </p:nvPr>
        </p:nvSpPr>
        <p:spPr/>
        <p:txBody>
          <a:bodyPr/>
          <a:lstStyle/>
          <a:p>
            <a:r>
              <a:rPr lang="en-US" dirty="0" smtClean="0"/>
              <a:t>Systems Advocacy Activities - Volunteers</a:t>
            </a:r>
            <a:endParaRPr lang="en-US" dirty="0"/>
          </a:p>
        </p:txBody>
      </p:sp>
    </p:spTree>
    <p:extLst>
      <p:ext uri="{BB962C8B-B14F-4D97-AF65-F5344CB8AC3E}">
        <p14:creationId xmlns:p14="http://schemas.microsoft.com/office/powerpoint/2010/main" val="1795522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his table shows the frequency with which State Ombudsmen and local Ombudsmen report working with various entities to accomplish systems advocacy activities. "/>
          <p:cNvGraphicFramePr>
            <a:graphicFrameLocks noGrp="1"/>
          </p:cNvGraphicFramePr>
          <p:nvPr>
            <p:extLst>
              <p:ext uri="{D42A27DB-BD31-4B8C-83A1-F6EECF244321}">
                <p14:modId xmlns:p14="http://schemas.microsoft.com/office/powerpoint/2010/main" val="2476423600"/>
              </p:ext>
            </p:extLst>
          </p:nvPr>
        </p:nvGraphicFramePr>
        <p:xfrm>
          <a:off x="182928" y="1517610"/>
          <a:ext cx="8778145" cy="4677160"/>
        </p:xfrm>
        <a:graphic>
          <a:graphicData uri="http://schemas.openxmlformats.org/drawingml/2006/table">
            <a:tbl>
              <a:tblPr firstRow="1" bandRow="1">
                <a:tableStyleId>{5C22544A-7EE6-4342-B048-85BDC9FD1C3A}</a:tableStyleId>
              </a:tblPr>
              <a:tblGrid>
                <a:gridCol w="3515847">
                  <a:extLst>
                    <a:ext uri="{9D8B030D-6E8A-4147-A177-3AD203B41FA5}">
                      <a16:colId xmlns:a16="http://schemas.microsoft.com/office/drawing/2014/main" val="20000"/>
                    </a:ext>
                  </a:extLst>
                </a:gridCol>
                <a:gridCol w="965125">
                  <a:extLst>
                    <a:ext uri="{9D8B030D-6E8A-4147-A177-3AD203B41FA5}">
                      <a16:colId xmlns:a16="http://schemas.microsoft.com/office/drawing/2014/main" val="20001"/>
                    </a:ext>
                  </a:extLst>
                </a:gridCol>
                <a:gridCol w="965125">
                  <a:extLst>
                    <a:ext uri="{9D8B030D-6E8A-4147-A177-3AD203B41FA5}">
                      <a16:colId xmlns:a16="http://schemas.microsoft.com/office/drawing/2014/main" val="20002"/>
                    </a:ext>
                  </a:extLst>
                </a:gridCol>
                <a:gridCol w="1666024">
                  <a:extLst>
                    <a:ext uri="{9D8B030D-6E8A-4147-A177-3AD203B41FA5}">
                      <a16:colId xmlns:a16="http://schemas.microsoft.com/office/drawing/2014/main" val="20003"/>
                    </a:ext>
                  </a:extLst>
                </a:gridCol>
                <a:gridCol w="1666024">
                  <a:extLst>
                    <a:ext uri="{9D8B030D-6E8A-4147-A177-3AD203B41FA5}">
                      <a16:colId xmlns:a16="http://schemas.microsoft.com/office/drawing/2014/main" val="20004"/>
                    </a:ext>
                  </a:extLst>
                </a:gridCol>
              </a:tblGrid>
              <a:tr h="800357">
                <a:tc>
                  <a:txBody>
                    <a:bodyPr/>
                    <a:lstStyle/>
                    <a:p>
                      <a:r>
                        <a:rPr lang="en-US" sz="1600" dirty="0" smtClean="0"/>
                        <a:t>Work</a:t>
                      </a:r>
                      <a:r>
                        <a:rPr lang="en-US" sz="1600" baseline="0" dirty="0" smtClean="0"/>
                        <a:t> together on systems advocacy</a:t>
                      </a:r>
                      <a:endParaRPr lang="en-US" sz="1600" dirty="0"/>
                    </a:p>
                  </a:txBody>
                  <a:tcPr/>
                </a:tc>
                <a:tc>
                  <a:txBody>
                    <a:bodyPr/>
                    <a:lstStyle/>
                    <a:p>
                      <a:pPr algn="ctr"/>
                      <a:r>
                        <a:rPr lang="en-US" sz="1600" dirty="0" smtClean="0"/>
                        <a:t>SLTCO</a:t>
                      </a:r>
                    </a:p>
                    <a:p>
                      <a:pPr algn="ctr"/>
                      <a:r>
                        <a:rPr lang="en-US" sz="1600" dirty="0" smtClean="0"/>
                        <a:t>%</a:t>
                      </a:r>
                      <a:endParaRPr lang="en-US" sz="1600" dirty="0"/>
                    </a:p>
                  </a:txBody>
                  <a:tcPr/>
                </a:tc>
                <a:tc>
                  <a:txBody>
                    <a:bodyPr/>
                    <a:lstStyle/>
                    <a:p>
                      <a:pPr algn="ctr"/>
                      <a:r>
                        <a:rPr lang="en-US" sz="1600" dirty="0" smtClean="0"/>
                        <a:t>SLTCO</a:t>
                      </a:r>
                    </a:p>
                    <a:p>
                      <a:pPr algn="ctr"/>
                      <a:r>
                        <a:rPr lang="en-US" sz="1600" dirty="0" smtClean="0"/>
                        <a:t>N</a:t>
                      </a:r>
                      <a:endParaRPr lang="en-US" sz="1600" dirty="0"/>
                    </a:p>
                  </a:txBody>
                  <a:tcPr/>
                </a:tc>
                <a:tc>
                  <a:txBody>
                    <a:bodyPr/>
                    <a:lstStyle/>
                    <a:p>
                      <a:pPr algn="ctr"/>
                      <a:r>
                        <a:rPr lang="en-US" sz="1600" dirty="0" smtClean="0"/>
                        <a:t>Local Ombudsmen</a:t>
                      </a:r>
                    </a:p>
                    <a:p>
                      <a:pPr algn="ctr"/>
                      <a:r>
                        <a:rPr lang="en-US" sz="1600" dirty="0" smtClean="0"/>
                        <a:t>%</a:t>
                      </a:r>
                      <a:endParaRPr lang="en-US" sz="1600" dirty="0"/>
                    </a:p>
                  </a:txBody>
                  <a:tcPr/>
                </a:tc>
                <a:tc>
                  <a:txBody>
                    <a:bodyPr/>
                    <a:lstStyle/>
                    <a:p>
                      <a:pPr algn="ctr"/>
                      <a:r>
                        <a:rPr lang="en-US" sz="1600" dirty="0" smtClean="0"/>
                        <a:t>Local Ombudsmen</a:t>
                      </a:r>
                    </a:p>
                    <a:p>
                      <a:pPr algn="ctr"/>
                      <a:r>
                        <a:rPr lang="en-US" sz="1600" dirty="0" smtClean="0"/>
                        <a:t>N</a:t>
                      </a:r>
                      <a:endParaRPr lang="en-US" sz="1600" dirty="0"/>
                    </a:p>
                  </a:txBody>
                  <a:tcPr/>
                </a:tc>
                <a:extLst>
                  <a:ext uri="{0D108BD9-81ED-4DB2-BD59-A6C34878D82A}">
                    <a16:rowId xmlns:a16="http://schemas.microsoft.com/office/drawing/2014/main" val="10000"/>
                  </a:ext>
                </a:extLst>
              </a:tr>
              <a:tr h="385420">
                <a:tc>
                  <a:txBody>
                    <a:bodyPr/>
                    <a:lstStyle/>
                    <a:p>
                      <a:r>
                        <a:rPr lang="en-US" sz="1600" dirty="0" smtClean="0">
                          <a:solidFill>
                            <a:srgbClr val="4A4541"/>
                          </a:solidFill>
                        </a:rPr>
                        <a:t>Area Agency on Aging</a:t>
                      </a:r>
                      <a:endParaRPr lang="en-US" sz="1600" dirty="0">
                        <a:solidFill>
                          <a:srgbClr val="4A454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65%</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51</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51%</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464</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85420">
                <a:tc>
                  <a:txBody>
                    <a:bodyPr/>
                    <a:lstStyle/>
                    <a:p>
                      <a:r>
                        <a:rPr lang="en-US" sz="1600" dirty="0" smtClean="0">
                          <a:solidFill>
                            <a:srgbClr val="4A4541"/>
                          </a:solidFill>
                        </a:rPr>
                        <a:t>ADRC</a:t>
                      </a:r>
                      <a:endParaRPr lang="en-US" sz="1600" dirty="0">
                        <a:solidFill>
                          <a:srgbClr val="4A454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31%</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51</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34%</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441</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85420">
                <a:tc>
                  <a:txBody>
                    <a:bodyPr/>
                    <a:lstStyle/>
                    <a:p>
                      <a:r>
                        <a:rPr lang="en-US" sz="1600" dirty="0" smtClean="0">
                          <a:solidFill>
                            <a:srgbClr val="4A4541"/>
                          </a:solidFill>
                        </a:rPr>
                        <a:t>Adult Protective Services</a:t>
                      </a:r>
                      <a:endParaRPr lang="en-US" sz="1600" dirty="0">
                        <a:solidFill>
                          <a:srgbClr val="4A454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63%</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51</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38%</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453</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85420">
                <a:tc>
                  <a:txBody>
                    <a:bodyPr/>
                    <a:lstStyle/>
                    <a:p>
                      <a:r>
                        <a:rPr lang="en-US" sz="1600" dirty="0" smtClean="0">
                          <a:solidFill>
                            <a:srgbClr val="4A4541"/>
                          </a:solidFill>
                        </a:rPr>
                        <a:t>P&amp;A Systems</a:t>
                      </a:r>
                      <a:endParaRPr lang="en-US" sz="1600" dirty="0">
                        <a:solidFill>
                          <a:srgbClr val="4A454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52%</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50</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35%</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444</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85420">
                <a:tc>
                  <a:txBody>
                    <a:bodyPr/>
                    <a:lstStyle/>
                    <a:p>
                      <a:r>
                        <a:rPr lang="en-US" sz="1600" dirty="0" smtClean="0">
                          <a:solidFill>
                            <a:srgbClr val="4A4541"/>
                          </a:solidFill>
                        </a:rPr>
                        <a:t>Licensure &amp; Certification</a:t>
                      </a:r>
                      <a:endParaRPr lang="en-US" sz="1600" dirty="0">
                        <a:solidFill>
                          <a:srgbClr val="4A454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80%</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51</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50%</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455</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85420">
                <a:tc>
                  <a:txBody>
                    <a:bodyPr/>
                    <a:lstStyle/>
                    <a:p>
                      <a:r>
                        <a:rPr lang="en-US" sz="1600" dirty="0" smtClean="0">
                          <a:solidFill>
                            <a:srgbClr val="4A4541"/>
                          </a:solidFill>
                        </a:rPr>
                        <a:t>State</a:t>
                      </a:r>
                      <a:r>
                        <a:rPr lang="en-US" sz="1600" baseline="0" dirty="0" smtClean="0">
                          <a:solidFill>
                            <a:srgbClr val="4A4541"/>
                          </a:solidFill>
                        </a:rPr>
                        <a:t> Medicaid Fraud Control</a:t>
                      </a:r>
                      <a:endParaRPr lang="en-US" sz="1600" dirty="0">
                        <a:solidFill>
                          <a:srgbClr val="4A454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43%</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51</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22%</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440</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85420">
                <a:tc>
                  <a:txBody>
                    <a:bodyPr/>
                    <a:lstStyle/>
                    <a:p>
                      <a:r>
                        <a:rPr lang="en-US" sz="1600" dirty="0" smtClean="0">
                          <a:solidFill>
                            <a:srgbClr val="4A4541"/>
                          </a:solidFill>
                        </a:rPr>
                        <a:t>Victim Assistance Programs</a:t>
                      </a:r>
                      <a:endParaRPr lang="en-US" sz="1600" dirty="0">
                        <a:solidFill>
                          <a:srgbClr val="4A454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25%</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51</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21%</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437</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85420">
                <a:tc>
                  <a:txBody>
                    <a:bodyPr/>
                    <a:lstStyle/>
                    <a:p>
                      <a:r>
                        <a:rPr lang="en-US" sz="1600" dirty="0" smtClean="0">
                          <a:solidFill>
                            <a:srgbClr val="4A4541"/>
                          </a:solidFill>
                        </a:rPr>
                        <a:t>State/Local</a:t>
                      </a:r>
                      <a:r>
                        <a:rPr lang="en-US" sz="1600" baseline="0" dirty="0" smtClean="0">
                          <a:solidFill>
                            <a:srgbClr val="4A4541"/>
                          </a:solidFill>
                        </a:rPr>
                        <a:t> Law Enforcement</a:t>
                      </a:r>
                      <a:endParaRPr lang="en-US" sz="1600" dirty="0">
                        <a:solidFill>
                          <a:srgbClr val="4A454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35%</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51</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28%</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447</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85420">
                <a:tc>
                  <a:txBody>
                    <a:bodyPr/>
                    <a:lstStyle/>
                    <a:p>
                      <a:r>
                        <a:rPr lang="en-US" sz="1600" dirty="0" smtClean="0">
                          <a:solidFill>
                            <a:srgbClr val="4A4541"/>
                          </a:solidFill>
                        </a:rPr>
                        <a:t>Courts</a:t>
                      </a:r>
                      <a:endParaRPr lang="en-US" sz="1600" dirty="0">
                        <a:solidFill>
                          <a:srgbClr val="4A454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20%</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50</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19%</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dirty="0" smtClean="0">
                          <a:solidFill>
                            <a:srgbClr val="4A4541"/>
                          </a:solidFill>
                        </a:rPr>
                        <a:t>438</a:t>
                      </a:r>
                      <a:endParaRPr lang="en-US" sz="1600" dirty="0">
                        <a:solidFill>
                          <a:srgbClr val="4A454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85420">
                <a:tc>
                  <a:txBody>
                    <a:bodyPr/>
                    <a:lstStyle/>
                    <a:p>
                      <a:r>
                        <a:rPr lang="en-US" sz="1600" dirty="0" smtClean="0">
                          <a:solidFill>
                            <a:srgbClr val="4A4541"/>
                          </a:solidFill>
                        </a:rPr>
                        <a:t>State Legal Assistance</a:t>
                      </a:r>
                      <a:endParaRPr lang="en-US" sz="1600" dirty="0">
                        <a:solidFill>
                          <a:srgbClr val="4A454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63%</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600" b="1" dirty="0" smtClean="0">
                          <a:solidFill>
                            <a:srgbClr val="040488"/>
                          </a:solidFill>
                        </a:rPr>
                        <a:t>51</a:t>
                      </a:r>
                      <a:endParaRPr lang="en-US" sz="1600" b="1" dirty="0">
                        <a:solidFill>
                          <a:srgbClr val="040488"/>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en-US" sz="1600" b="1" kern="1200" dirty="0" smtClean="0">
                          <a:solidFill>
                            <a:srgbClr val="040488"/>
                          </a:solidFill>
                          <a:latin typeface="+mn-lt"/>
                          <a:ea typeface="+mn-ea"/>
                          <a:cs typeface="+mn-cs"/>
                        </a:rPr>
                        <a:t>31%</a:t>
                      </a:r>
                      <a:endParaRPr lang="en-US" sz="1600" b="1" kern="1200" dirty="0">
                        <a:solidFill>
                          <a:srgbClr val="040488"/>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en-US" sz="1600" b="1" kern="1200" dirty="0" smtClean="0">
                          <a:solidFill>
                            <a:srgbClr val="040488"/>
                          </a:solidFill>
                          <a:latin typeface="+mn-lt"/>
                          <a:ea typeface="+mn-ea"/>
                          <a:cs typeface="+mn-cs"/>
                        </a:rPr>
                        <a:t>444</a:t>
                      </a:r>
                      <a:endParaRPr lang="en-US" sz="1600" b="1" kern="1200" dirty="0">
                        <a:solidFill>
                          <a:srgbClr val="040488"/>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bl>
          </a:graphicData>
        </a:graphic>
      </p:graphicFrame>
      <p:sp>
        <p:nvSpPr>
          <p:cNvPr id="7" name="Content Placeholder 6"/>
          <p:cNvSpPr>
            <a:spLocks noGrp="1"/>
          </p:cNvSpPr>
          <p:nvPr>
            <p:ph sz="quarter" idx="14"/>
          </p:nvPr>
        </p:nvSpPr>
        <p:spPr/>
        <p:txBody>
          <a:bodyPr/>
          <a:lstStyle/>
          <a:p>
            <a:r>
              <a:rPr lang="en-US" dirty="0"/>
              <a:t>Data: SLTCO Survey, </a:t>
            </a:r>
            <a:r>
              <a:rPr lang="en-US" dirty="0" smtClean="0"/>
              <a:t>Local </a:t>
            </a:r>
            <a:r>
              <a:rPr lang="en-US" dirty="0"/>
              <a:t>Ombudsman Surveys</a:t>
            </a:r>
          </a:p>
          <a:p>
            <a:endParaRPr lang="en-US" dirty="0"/>
          </a:p>
        </p:txBody>
      </p:sp>
      <p:sp>
        <p:nvSpPr>
          <p:cNvPr id="2" name="Title 1"/>
          <p:cNvSpPr>
            <a:spLocks noGrp="1"/>
          </p:cNvSpPr>
          <p:nvPr>
            <p:ph type="title"/>
          </p:nvPr>
        </p:nvSpPr>
        <p:spPr/>
        <p:txBody>
          <a:bodyPr/>
          <a:lstStyle/>
          <a:p>
            <a:r>
              <a:rPr lang="en-US" dirty="0" smtClean="0"/>
              <a:t>Coordinating Entities</a:t>
            </a:r>
            <a:endParaRPr lang="en-US" dirty="0"/>
          </a:p>
        </p:txBody>
      </p:sp>
    </p:spTree>
    <p:extLst>
      <p:ext uri="{BB962C8B-B14F-4D97-AF65-F5344CB8AC3E}">
        <p14:creationId xmlns:p14="http://schemas.microsoft.com/office/powerpoint/2010/main" val="1650382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Benefits and Barriers</a:t>
            </a:r>
            <a:endParaRPr lang="en-US" dirty="0"/>
          </a:p>
        </p:txBody>
      </p:sp>
      <p:sp>
        <p:nvSpPr>
          <p:cNvPr id="4" name="Content Placeholder 3"/>
          <p:cNvSpPr>
            <a:spLocks noGrp="1"/>
          </p:cNvSpPr>
          <p:nvPr>
            <p:ph sz="quarter" idx="14"/>
          </p:nvPr>
        </p:nvSpPr>
        <p:spPr/>
        <p:txBody>
          <a:bodyPr/>
          <a:lstStyle/>
          <a:p>
            <a:r>
              <a:rPr lang="en-US" dirty="0" smtClean="0"/>
              <a:t>Data: SLTCO Interviews, Local Ombudsman Surveys</a:t>
            </a:r>
            <a:endParaRPr lang="en-US" dirty="0"/>
          </a:p>
        </p:txBody>
      </p:sp>
      <p:sp>
        <p:nvSpPr>
          <p:cNvPr id="3" name="Content Placeholder 2"/>
          <p:cNvSpPr>
            <a:spLocks noGrp="1"/>
          </p:cNvSpPr>
          <p:nvPr>
            <p:ph sz="quarter" idx="11"/>
          </p:nvPr>
        </p:nvSpPr>
        <p:spPr/>
        <p:txBody>
          <a:bodyPr/>
          <a:lstStyle/>
          <a:p>
            <a:r>
              <a:rPr lang="en-US" sz="2000" b="1" dirty="0" smtClean="0"/>
              <a:t>Benefits. </a:t>
            </a:r>
            <a:r>
              <a:rPr lang="en-US" sz="2000" dirty="0" smtClean="0"/>
              <a:t>Relationships are mostly positive and critical to carrying out work. State agencies and other stakeholder organizations assist with: </a:t>
            </a:r>
          </a:p>
          <a:p>
            <a:pPr lvl="1"/>
            <a:r>
              <a:rPr lang="en-US" dirty="0" smtClean="0"/>
              <a:t>Supporting systems advocacy to improve quality of care for residents </a:t>
            </a:r>
          </a:p>
          <a:p>
            <a:pPr lvl="1"/>
            <a:r>
              <a:rPr lang="en-US" dirty="0" smtClean="0"/>
              <a:t>Providing the “teeth” to compel LTC facilities to improve care</a:t>
            </a:r>
          </a:p>
          <a:p>
            <a:pPr lvl="1"/>
            <a:r>
              <a:rPr lang="en-US" dirty="0" smtClean="0"/>
              <a:t>Education on special populations</a:t>
            </a:r>
          </a:p>
          <a:p>
            <a:r>
              <a:rPr lang="en-US" sz="2000" b="1" dirty="0" smtClean="0"/>
              <a:t>Barriers. </a:t>
            </a:r>
            <a:r>
              <a:rPr lang="en-US" sz="2000" dirty="0" smtClean="0"/>
              <a:t>Developing relationships can be challenging due to:</a:t>
            </a:r>
          </a:p>
          <a:p>
            <a:pPr lvl="1"/>
            <a:r>
              <a:rPr lang="en-US" dirty="0" smtClean="0"/>
              <a:t>Lack of understanding of the LTCOP’s role and responsibilities</a:t>
            </a:r>
          </a:p>
          <a:p>
            <a:pPr lvl="1"/>
            <a:r>
              <a:rPr lang="en-US" dirty="0" smtClean="0"/>
              <a:t>Different perspectives or priorities</a:t>
            </a:r>
          </a:p>
          <a:p>
            <a:pPr lvl="1"/>
            <a:r>
              <a:rPr lang="en-US" dirty="0" smtClean="0"/>
              <a:t>Time constraints for staff of both LTCOP and coordinating entities</a:t>
            </a:r>
            <a:endParaRPr lang="en-US" dirty="0"/>
          </a:p>
        </p:txBody>
      </p:sp>
    </p:spTree>
    <p:extLst>
      <p:ext uri="{BB962C8B-B14F-4D97-AF65-F5344CB8AC3E}">
        <p14:creationId xmlns:p14="http://schemas.microsoft.com/office/powerpoint/2010/main" val="629985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Resources</a:t>
            </a:r>
            <a:endParaRPr lang="en-US" dirty="0"/>
          </a:p>
        </p:txBody>
      </p:sp>
      <p:sp>
        <p:nvSpPr>
          <p:cNvPr id="4" name="Content Placeholder 3"/>
          <p:cNvSpPr>
            <a:spLocks noGrp="1"/>
          </p:cNvSpPr>
          <p:nvPr>
            <p:ph sz="quarter" idx="14"/>
          </p:nvPr>
        </p:nvSpPr>
        <p:spPr/>
        <p:txBody>
          <a:bodyPr/>
          <a:lstStyle/>
          <a:p>
            <a:r>
              <a:rPr lang="en-US" dirty="0" smtClean="0"/>
              <a:t>Data: SLTCO Survey</a:t>
            </a:r>
            <a:endParaRPr lang="en-US" dirty="0"/>
          </a:p>
        </p:txBody>
      </p:sp>
      <p:graphicFrame>
        <p:nvGraphicFramePr>
          <p:cNvPr id="7" name="Content Placeholder 6" descr="This table shows the systems advocacy activities that State Ombudsmen reported as not being fully carried out due to a lack of resources."/>
          <p:cNvGraphicFramePr>
            <a:graphicFrameLocks noGrp="1"/>
          </p:cNvGraphicFramePr>
          <p:nvPr>
            <p:ph sz="quarter" idx="11"/>
            <p:extLst>
              <p:ext uri="{D42A27DB-BD31-4B8C-83A1-F6EECF244321}">
                <p14:modId xmlns:p14="http://schemas.microsoft.com/office/powerpoint/2010/main" val="106127015"/>
              </p:ext>
            </p:extLst>
          </p:nvPr>
        </p:nvGraphicFramePr>
        <p:xfrm>
          <a:off x="228647" y="1508781"/>
          <a:ext cx="8686705" cy="2534909"/>
        </p:xfrm>
        <a:graphic>
          <a:graphicData uri="http://schemas.openxmlformats.org/drawingml/2006/table">
            <a:tbl>
              <a:tblPr firstRow="1" bandRow="1">
                <a:tableStyleId>{5C22544A-7EE6-4342-B048-85BDC9FD1C3A}</a:tableStyleId>
              </a:tblPr>
              <a:tblGrid>
                <a:gridCol w="7353825">
                  <a:extLst>
                    <a:ext uri="{9D8B030D-6E8A-4147-A177-3AD203B41FA5}">
                      <a16:colId xmlns:a16="http://schemas.microsoft.com/office/drawing/2014/main" val="20000"/>
                    </a:ext>
                  </a:extLst>
                </a:gridCol>
                <a:gridCol w="1332880">
                  <a:extLst>
                    <a:ext uri="{9D8B030D-6E8A-4147-A177-3AD203B41FA5}">
                      <a16:colId xmlns:a16="http://schemas.microsoft.com/office/drawing/2014/main" val="20001"/>
                    </a:ext>
                  </a:extLst>
                </a:gridCol>
              </a:tblGrid>
              <a:tr h="370840">
                <a:tc>
                  <a:txBody>
                    <a:bodyPr/>
                    <a:lstStyle/>
                    <a:p>
                      <a:r>
                        <a:rPr lang="en-US" sz="1600" dirty="0" smtClean="0"/>
                        <a:t>Types</a:t>
                      </a:r>
                      <a:r>
                        <a:rPr lang="en-US" sz="1600" baseline="0" dirty="0" smtClean="0"/>
                        <a:t> of </a:t>
                      </a:r>
                      <a:r>
                        <a:rPr lang="en-US" sz="1600" strike="noStrike" baseline="0" dirty="0" smtClean="0"/>
                        <a:t>s</a:t>
                      </a:r>
                      <a:r>
                        <a:rPr lang="en-US" sz="1600" strike="noStrike" dirty="0" smtClean="0"/>
                        <a:t>ystems</a:t>
                      </a:r>
                      <a:r>
                        <a:rPr lang="en-US" sz="1600" baseline="0" dirty="0" smtClean="0"/>
                        <a:t> advocacy a</a:t>
                      </a:r>
                      <a:r>
                        <a:rPr lang="en-US" sz="1600" dirty="0" smtClean="0"/>
                        <a:t>ctivities not fully carried out</a:t>
                      </a:r>
                      <a:r>
                        <a:rPr lang="en-US" sz="1600" baseline="0" dirty="0" smtClean="0"/>
                        <a:t> due to a lack of resources</a:t>
                      </a:r>
                      <a:endParaRPr lang="en-US" sz="1600" dirty="0"/>
                    </a:p>
                  </a:txBody>
                  <a:tcPr/>
                </a:tc>
                <a:tc>
                  <a:txBody>
                    <a:bodyPr/>
                    <a:lstStyle/>
                    <a:p>
                      <a:pPr algn="ctr"/>
                      <a:r>
                        <a:rPr lang="en-US" sz="1600" dirty="0" smtClean="0"/>
                        <a:t>SLTCO</a:t>
                      </a:r>
                    </a:p>
                    <a:p>
                      <a:pPr algn="ctr"/>
                      <a:r>
                        <a:rPr lang="en-US" sz="1600" dirty="0" smtClean="0"/>
                        <a:t>N=52</a:t>
                      </a:r>
                      <a:endParaRPr lang="en-US" sz="1600" dirty="0"/>
                    </a:p>
                  </a:txBody>
                  <a:tcPr/>
                </a:tc>
                <a:extLst>
                  <a:ext uri="{0D108BD9-81ED-4DB2-BD59-A6C34878D82A}">
                    <a16:rowId xmlns:a16="http://schemas.microsoft.com/office/drawing/2014/main" val="10000"/>
                  </a:ext>
                </a:extLst>
              </a:tr>
              <a:tr h="426709">
                <a:tc>
                  <a:txBody>
                    <a:bodyPr/>
                    <a:lstStyle/>
                    <a:p>
                      <a:r>
                        <a:rPr lang="en-US" sz="1600" dirty="0" smtClean="0">
                          <a:solidFill>
                            <a:srgbClr val="4A4541"/>
                          </a:solidFill>
                        </a:rPr>
                        <a:t>Resident and family council development and support</a:t>
                      </a:r>
                      <a:endParaRPr lang="en-US" sz="1600" dirty="0">
                        <a:solidFill>
                          <a:srgbClr val="4A4541"/>
                        </a:solidFill>
                      </a:endParaRPr>
                    </a:p>
                  </a:txBody>
                  <a:tcPr/>
                </a:tc>
                <a:tc>
                  <a:txBody>
                    <a:bodyPr/>
                    <a:lstStyle/>
                    <a:p>
                      <a:pPr algn="ctr"/>
                      <a:r>
                        <a:rPr lang="en-US" sz="1600" dirty="0" smtClean="0">
                          <a:solidFill>
                            <a:srgbClr val="4A4541"/>
                          </a:solidFill>
                        </a:rPr>
                        <a:t>60%</a:t>
                      </a:r>
                      <a:endParaRPr lang="en-US" sz="1600" dirty="0">
                        <a:solidFill>
                          <a:srgbClr val="4A4541"/>
                        </a:solidFill>
                      </a:endParaRPr>
                    </a:p>
                  </a:txBody>
                  <a:tcPr/>
                </a:tc>
                <a:extLst>
                  <a:ext uri="{0D108BD9-81ED-4DB2-BD59-A6C34878D82A}">
                    <a16:rowId xmlns:a16="http://schemas.microsoft.com/office/drawing/2014/main" val="10001"/>
                  </a:ext>
                </a:extLst>
              </a:tr>
              <a:tr h="370840">
                <a:tc>
                  <a:txBody>
                    <a:bodyPr/>
                    <a:lstStyle/>
                    <a:p>
                      <a:r>
                        <a:rPr lang="en-US" sz="1600" dirty="0" smtClean="0">
                          <a:solidFill>
                            <a:srgbClr val="4A4541"/>
                          </a:solidFill>
                        </a:rPr>
                        <a:t>Facilitating public comment on proposed legislation, laws, regulations,</a:t>
                      </a:r>
                      <a:r>
                        <a:rPr lang="en-US" sz="1600" baseline="0" dirty="0" smtClean="0">
                          <a:solidFill>
                            <a:srgbClr val="4A4541"/>
                          </a:solidFill>
                        </a:rPr>
                        <a:t> policies, and actions</a:t>
                      </a:r>
                      <a:endParaRPr lang="en-US" sz="1600" dirty="0">
                        <a:solidFill>
                          <a:srgbClr val="4A4541"/>
                        </a:solidFill>
                      </a:endParaRPr>
                    </a:p>
                  </a:txBody>
                  <a:tcPr/>
                </a:tc>
                <a:tc>
                  <a:txBody>
                    <a:bodyPr/>
                    <a:lstStyle/>
                    <a:p>
                      <a:pPr algn="ctr"/>
                      <a:r>
                        <a:rPr lang="en-US" sz="1600" dirty="0" smtClean="0">
                          <a:solidFill>
                            <a:srgbClr val="4A4541"/>
                          </a:solidFill>
                        </a:rPr>
                        <a:t>48%</a:t>
                      </a:r>
                      <a:endParaRPr lang="en-US" sz="1600" dirty="0">
                        <a:solidFill>
                          <a:srgbClr val="4A4541"/>
                        </a:solidFill>
                      </a:endParaRPr>
                    </a:p>
                  </a:txBody>
                  <a:tcPr/>
                </a:tc>
                <a:extLst>
                  <a:ext uri="{0D108BD9-81ED-4DB2-BD59-A6C34878D82A}">
                    <a16:rowId xmlns:a16="http://schemas.microsoft.com/office/drawing/2014/main" val="10002"/>
                  </a:ext>
                </a:extLst>
              </a:tr>
              <a:tr h="370840">
                <a:tc>
                  <a:txBody>
                    <a:bodyPr/>
                    <a:lstStyle/>
                    <a:p>
                      <a:r>
                        <a:rPr lang="en-US" sz="1600" dirty="0" smtClean="0">
                          <a:solidFill>
                            <a:srgbClr val="4A4541"/>
                          </a:solidFill>
                        </a:rPr>
                        <a:t>Research and policy analysis to inform systems advocacy</a:t>
                      </a:r>
                      <a:r>
                        <a:rPr lang="en-US" sz="1600" baseline="0" dirty="0" smtClean="0">
                          <a:solidFill>
                            <a:srgbClr val="4A4541"/>
                          </a:solidFill>
                        </a:rPr>
                        <a:t> work</a:t>
                      </a:r>
                      <a:endParaRPr lang="en-US" sz="1600" dirty="0">
                        <a:solidFill>
                          <a:srgbClr val="4A4541"/>
                        </a:solidFill>
                      </a:endParaRPr>
                    </a:p>
                  </a:txBody>
                  <a:tcPr/>
                </a:tc>
                <a:tc>
                  <a:txBody>
                    <a:bodyPr/>
                    <a:lstStyle/>
                    <a:p>
                      <a:pPr algn="ctr"/>
                      <a:r>
                        <a:rPr lang="en-US" sz="1600" dirty="0" smtClean="0">
                          <a:solidFill>
                            <a:srgbClr val="4A4541"/>
                          </a:solidFill>
                        </a:rPr>
                        <a:t>42%</a:t>
                      </a:r>
                      <a:endParaRPr lang="en-US" sz="1600" dirty="0">
                        <a:solidFill>
                          <a:srgbClr val="4A4541"/>
                        </a:solidFill>
                      </a:endParaRPr>
                    </a:p>
                  </a:txBody>
                  <a:tcPr/>
                </a:tc>
                <a:extLst>
                  <a:ext uri="{0D108BD9-81ED-4DB2-BD59-A6C34878D82A}">
                    <a16:rowId xmlns:a16="http://schemas.microsoft.com/office/drawing/2014/main" val="10003"/>
                  </a:ext>
                </a:extLst>
              </a:tr>
              <a:tr h="370840">
                <a:tc>
                  <a:txBody>
                    <a:bodyPr/>
                    <a:lstStyle/>
                    <a:p>
                      <a:r>
                        <a:rPr lang="en-US" sz="1600" dirty="0" smtClean="0">
                          <a:solidFill>
                            <a:srgbClr val="4A4541"/>
                          </a:solidFill>
                        </a:rPr>
                        <a:t>Analyzing</a:t>
                      </a:r>
                      <a:r>
                        <a:rPr lang="en-US" sz="1600" baseline="0" dirty="0" smtClean="0">
                          <a:solidFill>
                            <a:srgbClr val="4A4541"/>
                          </a:solidFill>
                        </a:rPr>
                        <a:t> and monitoring federal, state, and local law, regulations, and other government policies and actions</a:t>
                      </a:r>
                      <a:endParaRPr lang="en-US" sz="1600" dirty="0">
                        <a:solidFill>
                          <a:srgbClr val="4A4541"/>
                        </a:solidFill>
                      </a:endParaRPr>
                    </a:p>
                  </a:txBody>
                  <a:tcPr/>
                </a:tc>
                <a:tc>
                  <a:txBody>
                    <a:bodyPr/>
                    <a:lstStyle/>
                    <a:p>
                      <a:pPr algn="ctr"/>
                      <a:r>
                        <a:rPr lang="en-US" sz="1600" dirty="0" smtClean="0">
                          <a:solidFill>
                            <a:srgbClr val="4A4541"/>
                          </a:solidFill>
                        </a:rPr>
                        <a:t>38%</a:t>
                      </a:r>
                      <a:endParaRPr lang="en-US" sz="1600" dirty="0">
                        <a:solidFill>
                          <a:srgbClr val="4A454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9700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Resources </a:t>
            </a:r>
            <a:endParaRPr lang="en-US" dirty="0"/>
          </a:p>
        </p:txBody>
      </p:sp>
      <p:sp>
        <p:nvSpPr>
          <p:cNvPr id="4" name="Content Placeholder 3"/>
          <p:cNvSpPr>
            <a:spLocks noGrp="1"/>
          </p:cNvSpPr>
          <p:nvPr>
            <p:ph sz="quarter" idx="14"/>
          </p:nvPr>
        </p:nvSpPr>
        <p:spPr/>
        <p:txBody>
          <a:bodyPr/>
          <a:lstStyle/>
          <a:p>
            <a:r>
              <a:rPr lang="en-US" dirty="0" smtClean="0"/>
              <a:t>Data: SLTCO Interviews, SLTCO Survey, Local Ombudsman Surveys</a:t>
            </a:r>
          </a:p>
          <a:p>
            <a:endParaRPr lang="en-US" dirty="0"/>
          </a:p>
        </p:txBody>
      </p:sp>
      <p:sp>
        <p:nvSpPr>
          <p:cNvPr id="3" name="Content Placeholder 2"/>
          <p:cNvSpPr>
            <a:spLocks noGrp="1"/>
          </p:cNvSpPr>
          <p:nvPr>
            <p:ph sz="quarter" idx="11"/>
          </p:nvPr>
        </p:nvSpPr>
        <p:spPr/>
        <p:txBody>
          <a:bodyPr/>
          <a:lstStyle/>
          <a:p>
            <a:r>
              <a:rPr lang="en-US" dirty="0" smtClean="0"/>
              <a:t>Prioritizing Resources</a:t>
            </a:r>
          </a:p>
          <a:p>
            <a:pPr lvl="1"/>
            <a:r>
              <a:rPr lang="en-US" dirty="0" smtClean="0"/>
              <a:t>Funding challenges may cause programs to prioritize facility visits and individual case work over systems advocacy</a:t>
            </a:r>
          </a:p>
          <a:p>
            <a:pPr lvl="1"/>
            <a:r>
              <a:rPr lang="en-US" dirty="0" smtClean="0"/>
              <a:t>Majority of State and Local Ombudsmen agree that funding and staffing are insufficient to meet federal mandates</a:t>
            </a:r>
          </a:p>
          <a:p>
            <a:r>
              <a:rPr lang="en-US" dirty="0" smtClean="0"/>
              <a:t>Training</a:t>
            </a:r>
          </a:p>
          <a:p>
            <a:pPr lvl="1"/>
            <a:r>
              <a:rPr lang="en-US" dirty="0" smtClean="0"/>
              <a:t>Fewer than half of Local Ombudsmen surveyed reported receiving training on systems advocacy in the past year</a:t>
            </a:r>
          </a:p>
          <a:p>
            <a:pPr lvl="1"/>
            <a:r>
              <a:rPr lang="en-US" dirty="0" smtClean="0"/>
              <a:t>Some State Ombudsmen report a need for additional assistance in training staff to work with legislators</a:t>
            </a:r>
          </a:p>
          <a:p>
            <a:pPr lvl="1"/>
            <a:endParaRPr lang="en-US" dirty="0"/>
          </a:p>
        </p:txBody>
      </p:sp>
    </p:spTree>
    <p:extLst>
      <p:ext uri="{BB962C8B-B14F-4D97-AF65-F5344CB8AC3E}">
        <p14:creationId xmlns:p14="http://schemas.microsoft.com/office/powerpoint/2010/main" val="3228083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LTCOP</a:t>
            </a:r>
            <a:endParaRPr lang="en-US" dirty="0"/>
          </a:p>
        </p:txBody>
      </p:sp>
      <p:sp>
        <p:nvSpPr>
          <p:cNvPr id="3" name="Content Placeholder 2"/>
          <p:cNvSpPr>
            <a:spLocks noGrp="1"/>
          </p:cNvSpPr>
          <p:nvPr>
            <p:ph sz="quarter" idx="11"/>
          </p:nvPr>
        </p:nvSpPr>
        <p:spPr/>
        <p:txBody>
          <a:bodyPr/>
          <a:lstStyle/>
          <a:p>
            <a:r>
              <a:rPr lang="en-US" dirty="0" smtClean="0"/>
              <a:t>As authorized by the Older Americans Act (OAA), the Long-Term Care Ombudsman Program (LTCOP) has the following responsibilities nationally:</a:t>
            </a:r>
          </a:p>
          <a:p>
            <a:pPr lvl="1"/>
            <a:r>
              <a:rPr lang="en-US" dirty="0" smtClean="0"/>
              <a:t>Identify, investigate, and resolve complaints made by or on behalf of residents of long-term care facilities </a:t>
            </a:r>
          </a:p>
          <a:p>
            <a:pPr lvl="1"/>
            <a:r>
              <a:rPr lang="en-US" dirty="0" smtClean="0"/>
              <a:t>Provide information to residents, families, staff</a:t>
            </a:r>
          </a:p>
          <a:p>
            <a:pPr lvl="1"/>
            <a:r>
              <a:rPr lang="en-US" dirty="0" smtClean="0"/>
              <a:t>Advocate for systemic changes to improve residents’ care and quality of life</a:t>
            </a:r>
          </a:p>
          <a:p>
            <a:endParaRPr lang="en-US" dirty="0"/>
          </a:p>
        </p:txBody>
      </p:sp>
    </p:spTree>
    <p:extLst>
      <p:ext uri="{BB962C8B-B14F-4D97-AF65-F5344CB8AC3E}">
        <p14:creationId xmlns:p14="http://schemas.microsoft.com/office/powerpoint/2010/main" val="2463382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Structure &amp; Placement</a:t>
            </a:r>
            <a:endParaRPr lang="en-US" dirty="0"/>
          </a:p>
        </p:txBody>
      </p:sp>
      <p:sp>
        <p:nvSpPr>
          <p:cNvPr id="10" name="Content Placeholder 9"/>
          <p:cNvSpPr>
            <a:spLocks noGrp="1"/>
          </p:cNvSpPr>
          <p:nvPr>
            <p:ph sz="quarter" idx="14"/>
          </p:nvPr>
        </p:nvSpPr>
        <p:spPr/>
        <p:txBody>
          <a:bodyPr/>
          <a:lstStyle/>
          <a:p>
            <a:r>
              <a:rPr lang="en-US" dirty="0"/>
              <a:t>Data: SLTCO Survey, </a:t>
            </a:r>
            <a:r>
              <a:rPr lang="en-US" dirty="0" smtClean="0"/>
              <a:t>Local </a:t>
            </a:r>
            <a:r>
              <a:rPr lang="en-US" dirty="0"/>
              <a:t>Ombudsman Surveys</a:t>
            </a:r>
          </a:p>
          <a:p>
            <a:endParaRPr lang="en-US" dirty="0"/>
          </a:p>
        </p:txBody>
      </p:sp>
      <p:graphicFrame>
        <p:nvGraphicFramePr>
          <p:cNvPr id="7" name="Content Placeholder 6" descr="This table shows the breakdown of State and local Ombudsmen respondents by their state program's placement (either within or outside of the SUA), and program structure (either centralized or decentralized). Most state programs are located within the SUA, and most staff are in a decentralized program where local or regional offices are located throughout the state."/>
          <p:cNvGraphicFramePr>
            <a:graphicFrameLocks noGrp="1"/>
          </p:cNvGraphicFramePr>
          <p:nvPr>
            <p:ph sz="quarter" idx="11"/>
            <p:extLst>
              <p:ext uri="{D42A27DB-BD31-4B8C-83A1-F6EECF244321}">
                <p14:modId xmlns:p14="http://schemas.microsoft.com/office/powerpoint/2010/main" val="2840665203"/>
              </p:ext>
            </p:extLst>
          </p:nvPr>
        </p:nvGraphicFramePr>
        <p:xfrm>
          <a:off x="457200" y="1527175"/>
          <a:ext cx="8229510" cy="2123440"/>
        </p:xfrm>
        <a:graphic>
          <a:graphicData uri="http://schemas.openxmlformats.org/drawingml/2006/table">
            <a:tbl>
              <a:tblPr firstRow="1" bandRow="1">
                <a:tableStyleId>{5C22544A-7EE6-4342-B048-85BDC9FD1C3A}</a:tableStyleId>
              </a:tblPr>
              <a:tblGrid>
                <a:gridCol w="4389072">
                  <a:extLst>
                    <a:ext uri="{9D8B030D-6E8A-4147-A177-3AD203B41FA5}">
                      <a16:colId xmlns:a16="http://schemas.microsoft.com/office/drawing/2014/main" val="20000"/>
                    </a:ext>
                  </a:extLst>
                </a:gridCol>
                <a:gridCol w="1657588">
                  <a:extLst>
                    <a:ext uri="{9D8B030D-6E8A-4147-A177-3AD203B41FA5}">
                      <a16:colId xmlns:a16="http://schemas.microsoft.com/office/drawing/2014/main" val="20001"/>
                    </a:ext>
                  </a:extLst>
                </a:gridCol>
                <a:gridCol w="2182850">
                  <a:extLst>
                    <a:ext uri="{9D8B030D-6E8A-4147-A177-3AD203B41FA5}">
                      <a16:colId xmlns:a16="http://schemas.microsoft.com/office/drawing/2014/main" val="20002"/>
                    </a:ext>
                  </a:extLst>
                </a:gridCol>
              </a:tblGrid>
              <a:tr h="370840">
                <a:tc>
                  <a:txBody>
                    <a:bodyPr/>
                    <a:lstStyle/>
                    <a:p>
                      <a:r>
                        <a:rPr lang="en-US" sz="1800" dirty="0" smtClean="0"/>
                        <a:t>Program Structure &amp; Placement</a:t>
                      </a:r>
                      <a:endParaRPr lang="en-US" sz="1800" dirty="0"/>
                    </a:p>
                  </a:txBody>
                  <a:tcPr/>
                </a:tc>
                <a:tc>
                  <a:txBody>
                    <a:bodyPr/>
                    <a:lstStyle/>
                    <a:p>
                      <a:pPr algn="ctr"/>
                      <a:r>
                        <a:rPr lang="en-US" sz="1800" dirty="0" smtClean="0">
                          <a:solidFill>
                            <a:schemeClr val="bg1"/>
                          </a:solidFill>
                        </a:rPr>
                        <a:t>State Ombudsmen</a:t>
                      </a:r>
                      <a:endParaRPr lang="en-US" sz="1800" dirty="0">
                        <a:solidFill>
                          <a:schemeClr val="bg1"/>
                        </a:solidFill>
                      </a:endParaRPr>
                    </a:p>
                  </a:txBody>
                  <a:tcPr/>
                </a:tc>
                <a:tc>
                  <a:txBody>
                    <a:bodyPr/>
                    <a:lstStyle/>
                    <a:p>
                      <a:pPr algn="ctr"/>
                      <a:r>
                        <a:rPr lang="en-US" sz="1800" dirty="0" smtClean="0">
                          <a:solidFill>
                            <a:schemeClr val="bg1"/>
                          </a:solidFill>
                        </a:rPr>
                        <a:t>Local</a:t>
                      </a:r>
                      <a:r>
                        <a:rPr lang="en-US" sz="1800" baseline="0" dirty="0" smtClean="0">
                          <a:solidFill>
                            <a:schemeClr val="bg1"/>
                          </a:solidFill>
                        </a:rPr>
                        <a:t> </a:t>
                      </a:r>
                      <a:r>
                        <a:rPr lang="en-US" sz="1800" dirty="0" smtClean="0">
                          <a:solidFill>
                            <a:schemeClr val="bg1"/>
                          </a:solidFill>
                        </a:rPr>
                        <a:t>Ombudsmen</a:t>
                      </a:r>
                      <a:endParaRPr lang="en-US" sz="1800" dirty="0">
                        <a:solidFill>
                          <a:schemeClr val="bg1"/>
                        </a:solidFill>
                      </a:endParaRPr>
                    </a:p>
                  </a:txBody>
                  <a:tcPr/>
                </a:tc>
                <a:extLst>
                  <a:ext uri="{0D108BD9-81ED-4DB2-BD59-A6C34878D82A}">
                    <a16:rowId xmlns:a16="http://schemas.microsoft.com/office/drawing/2014/main" val="10000"/>
                  </a:ext>
                </a:extLst>
              </a:tr>
              <a:tr h="370840">
                <a:tc>
                  <a:txBody>
                    <a:bodyPr/>
                    <a:lstStyle/>
                    <a:p>
                      <a:r>
                        <a:rPr lang="en-US" sz="1800" dirty="0" smtClean="0">
                          <a:solidFill>
                            <a:srgbClr val="4A4541"/>
                          </a:solidFill>
                        </a:rPr>
                        <a:t>Centralized</a:t>
                      </a:r>
                      <a:endParaRPr lang="en-US" sz="1800" dirty="0">
                        <a:solidFill>
                          <a:srgbClr val="4A4541"/>
                        </a:solidFill>
                      </a:endParaRPr>
                    </a:p>
                  </a:txBody>
                  <a:tcPr/>
                </a:tc>
                <a:tc>
                  <a:txBody>
                    <a:bodyPr/>
                    <a:lstStyle/>
                    <a:p>
                      <a:pPr algn="ctr"/>
                      <a:r>
                        <a:rPr lang="en-US" sz="1800" dirty="0" smtClean="0">
                          <a:solidFill>
                            <a:srgbClr val="4A4541"/>
                          </a:solidFill>
                        </a:rPr>
                        <a:t>40%</a:t>
                      </a:r>
                      <a:endParaRPr lang="en-US" sz="1800" dirty="0">
                        <a:solidFill>
                          <a:srgbClr val="4A4541"/>
                        </a:solidFill>
                      </a:endParaRPr>
                    </a:p>
                  </a:txBody>
                  <a:tcPr/>
                </a:tc>
                <a:tc>
                  <a:txBody>
                    <a:bodyPr/>
                    <a:lstStyle/>
                    <a:p>
                      <a:pPr algn="ctr"/>
                      <a:r>
                        <a:rPr lang="en-US" sz="1800" dirty="0" smtClean="0">
                          <a:solidFill>
                            <a:srgbClr val="4A4541"/>
                          </a:solidFill>
                        </a:rPr>
                        <a:t>26%</a:t>
                      </a:r>
                      <a:endParaRPr lang="en-US" sz="1800" dirty="0">
                        <a:solidFill>
                          <a:srgbClr val="4A4541"/>
                        </a:solidFill>
                      </a:endParaRPr>
                    </a:p>
                  </a:txBody>
                  <a:tcPr/>
                </a:tc>
                <a:extLst>
                  <a:ext uri="{0D108BD9-81ED-4DB2-BD59-A6C34878D82A}">
                    <a16:rowId xmlns:a16="http://schemas.microsoft.com/office/drawing/2014/main" val="10001"/>
                  </a:ext>
                </a:extLst>
              </a:tr>
              <a:tr h="370840">
                <a:tc>
                  <a:txBody>
                    <a:bodyPr/>
                    <a:lstStyle/>
                    <a:p>
                      <a:r>
                        <a:rPr lang="en-US" sz="1800" dirty="0" smtClean="0">
                          <a:solidFill>
                            <a:srgbClr val="4A4541"/>
                          </a:solidFill>
                        </a:rPr>
                        <a:t>Decentralized</a:t>
                      </a:r>
                      <a:endParaRPr lang="en-US" sz="1800" dirty="0">
                        <a:solidFill>
                          <a:srgbClr val="4A454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4A4541"/>
                          </a:solidFill>
                        </a:rPr>
                        <a:t>60%</a:t>
                      </a:r>
                      <a:endParaRPr lang="en-US" sz="1800" dirty="0">
                        <a:solidFill>
                          <a:srgbClr val="4A4541"/>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4A4541"/>
                          </a:solidFill>
                        </a:rPr>
                        <a:t>74%</a:t>
                      </a:r>
                      <a:endParaRPr lang="en-US" sz="1800" dirty="0">
                        <a:solidFill>
                          <a:srgbClr val="4A454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dirty="0" smtClean="0">
                          <a:solidFill>
                            <a:srgbClr val="4A4541"/>
                          </a:solidFill>
                        </a:rPr>
                        <a:t>In SUA</a:t>
                      </a:r>
                      <a:endParaRPr lang="en-US" sz="1800" dirty="0">
                        <a:solidFill>
                          <a:srgbClr val="4A454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solidFill>
                            <a:srgbClr val="4A4541"/>
                          </a:solidFill>
                        </a:rPr>
                        <a:t>62%</a:t>
                      </a:r>
                      <a:endParaRPr lang="en-US" sz="1800" dirty="0">
                        <a:solidFill>
                          <a:srgbClr val="4A454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solidFill>
                            <a:srgbClr val="4A4541"/>
                          </a:solidFill>
                        </a:rPr>
                        <a:t>73%</a:t>
                      </a:r>
                      <a:endParaRPr lang="en-US" sz="1800" dirty="0">
                        <a:solidFill>
                          <a:srgbClr val="4A4541"/>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r>
                        <a:rPr lang="en-US" sz="1800" dirty="0" smtClean="0">
                          <a:solidFill>
                            <a:srgbClr val="4A4541"/>
                          </a:solidFill>
                        </a:rPr>
                        <a:t>Not in SUA</a:t>
                      </a:r>
                      <a:endParaRPr lang="en-US" sz="1800" dirty="0">
                        <a:solidFill>
                          <a:srgbClr val="4A4541"/>
                        </a:solidFill>
                      </a:endParaRPr>
                    </a:p>
                  </a:txBody>
                  <a:tcPr/>
                </a:tc>
                <a:tc>
                  <a:txBody>
                    <a:bodyPr/>
                    <a:lstStyle/>
                    <a:p>
                      <a:pPr algn="ctr"/>
                      <a:r>
                        <a:rPr lang="en-US" sz="1800" dirty="0" smtClean="0">
                          <a:solidFill>
                            <a:srgbClr val="4A4541"/>
                          </a:solidFill>
                        </a:rPr>
                        <a:t>38%</a:t>
                      </a:r>
                      <a:endParaRPr lang="en-US" sz="1800" dirty="0">
                        <a:solidFill>
                          <a:srgbClr val="4A4541"/>
                        </a:solidFill>
                      </a:endParaRPr>
                    </a:p>
                  </a:txBody>
                  <a:tcPr/>
                </a:tc>
                <a:tc>
                  <a:txBody>
                    <a:bodyPr/>
                    <a:lstStyle/>
                    <a:p>
                      <a:pPr algn="ctr"/>
                      <a:r>
                        <a:rPr lang="en-US" sz="1800" dirty="0" smtClean="0">
                          <a:solidFill>
                            <a:srgbClr val="4A4541"/>
                          </a:solidFill>
                        </a:rPr>
                        <a:t>27%</a:t>
                      </a:r>
                      <a:endParaRPr lang="en-US" sz="1800" dirty="0">
                        <a:solidFill>
                          <a:srgbClr val="4A4541"/>
                        </a:solidFill>
                      </a:endParaRPr>
                    </a:p>
                  </a:txBody>
                  <a:tcPr/>
                </a:tc>
                <a:extLst>
                  <a:ext uri="{0D108BD9-81ED-4DB2-BD59-A6C34878D82A}">
                    <a16:rowId xmlns:a16="http://schemas.microsoft.com/office/drawing/2014/main" val="10004"/>
                  </a:ext>
                </a:extLst>
              </a:tr>
            </a:tbl>
          </a:graphicData>
        </a:graphic>
      </p:graphicFrame>
      <p:sp>
        <p:nvSpPr>
          <p:cNvPr id="9" name="Content Placeholder 8"/>
          <p:cNvSpPr>
            <a:spLocks noGrp="1"/>
          </p:cNvSpPr>
          <p:nvPr>
            <p:ph sz="quarter" idx="12"/>
          </p:nvPr>
        </p:nvSpPr>
        <p:spPr>
          <a:xfrm>
            <a:off x="457110" y="3788512"/>
            <a:ext cx="8229600" cy="1828780"/>
          </a:xfrm>
        </p:spPr>
        <p:txBody>
          <a:bodyPr/>
          <a:lstStyle/>
          <a:p>
            <a:pPr marL="0" indent="0">
              <a:spcBef>
                <a:spcPts val="600"/>
              </a:spcBef>
              <a:spcAft>
                <a:spcPts val="800"/>
              </a:spcAft>
              <a:buNone/>
            </a:pPr>
            <a:r>
              <a:rPr lang="en-US" sz="2000" i="1" dirty="0">
                <a:solidFill>
                  <a:srgbClr val="4A4541"/>
                </a:solidFill>
              </a:rPr>
              <a:t>“My program’s organizational structure enables my local program to carry out systems advocacy activities.”</a:t>
            </a:r>
          </a:p>
          <a:p>
            <a:pPr marL="800100" lvl="1" indent="-342900">
              <a:spcBef>
                <a:spcPts val="600"/>
              </a:spcBef>
              <a:spcAft>
                <a:spcPts val="0"/>
              </a:spcAft>
              <a:buFont typeface="Wingdings" panose="05000000000000000000" pitchFamily="2" charset="2"/>
              <a:buChar char="§"/>
            </a:pPr>
            <a:r>
              <a:rPr lang="en-US" b="1" dirty="0">
                <a:solidFill>
                  <a:srgbClr val="040488"/>
                </a:solidFill>
              </a:rPr>
              <a:t>75%</a:t>
            </a:r>
            <a:r>
              <a:rPr lang="en-US" dirty="0"/>
              <a:t> </a:t>
            </a:r>
            <a:r>
              <a:rPr lang="en-US" dirty="0">
                <a:solidFill>
                  <a:srgbClr val="4A4541"/>
                </a:solidFill>
              </a:rPr>
              <a:t>of </a:t>
            </a:r>
            <a:r>
              <a:rPr lang="en-US" dirty="0" smtClean="0">
                <a:solidFill>
                  <a:srgbClr val="4A4541"/>
                </a:solidFill>
              </a:rPr>
              <a:t>Local </a:t>
            </a:r>
            <a:r>
              <a:rPr lang="en-US" dirty="0">
                <a:solidFill>
                  <a:srgbClr val="4A4541"/>
                </a:solidFill>
              </a:rPr>
              <a:t>Ombudsmen in </a:t>
            </a:r>
            <a:r>
              <a:rPr lang="en-US" u="sng" dirty="0">
                <a:solidFill>
                  <a:srgbClr val="4A4541"/>
                </a:solidFill>
              </a:rPr>
              <a:t>decentralized</a:t>
            </a:r>
            <a:r>
              <a:rPr lang="en-US" dirty="0">
                <a:solidFill>
                  <a:srgbClr val="4A4541"/>
                </a:solidFill>
              </a:rPr>
              <a:t> programs agree, compared to </a:t>
            </a:r>
            <a:r>
              <a:rPr lang="en-US" b="1" dirty="0">
                <a:solidFill>
                  <a:srgbClr val="040488"/>
                </a:solidFill>
              </a:rPr>
              <a:t>49%</a:t>
            </a:r>
            <a:r>
              <a:rPr lang="en-US" dirty="0"/>
              <a:t> </a:t>
            </a:r>
            <a:r>
              <a:rPr lang="en-US" dirty="0">
                <a:solidFill>
                  <a:srgbClr val="4A4541"/>
                </a:solidFill>
              </a:rPr>
              <a:t>of those in </a:t>
            </a:r>
            <a:r>
              <a:rPr lang="en-US" u="sng" dirty="0">
                <a:solidFill>
                  <a:srgbClr val="4A4541"/>
                </a:solidFill>
              </a:rPr>
              <a:t>centralized</a:t>
            </a:r>
            <a:r>
              <a:rPr lang="en-US" dirty="0">
                <a:solidFill>
                  <a:srgbClr val="4A4541"/>
                </a:solidFill>
              </a:rPr>
              <a:t> programs.</a:t>
            </a:r>
          </a:p>
          <a:p>
            <a:pPr marL="800100" lvl="1" indent="-342900">
              <a:spcBef>
                <a:spcPts val="600"/>
              </a:spcBef>
              <a:spcAft>
                <a:spcPts val="0"/>
              </a:spcAft>
              <a:buFont typeface="Wingdings" panose="05000000000000000000" pitchFamily="2" charset="2"/>
              <a:buChar char="§"/>
            </a:pPr>
            <a:r>
              <a:rPr lang="en-US" b="1" dirty="0">
                <a:solidFill>
                  <a:srgbClr val="040488"/>
                </a:solidFill>
              </a:rPr>
              <a:t>80%</a:t>
            </a:r>
            <a:r>
              <a:rPr lang="en-US" dirty="0">
                <a:solidFill>
                  <a:srgbClr val="312E81"/>
                </a:solidFill>
              </a:rPr>
              <a:t> </a:t>
            </a:r>
            <a:r>
              <a:rPr lang="en-US" dirty="0">
                <a:solidFill>
                  <a:srgbClr val="4A4541"/>
                </a:solidFill>
              </a:rPr>
              <a:t>of </a:t>
            </a:r>
            <a:r>
              <a:rPr lang="en-US" dirty="0" smtClean="0">
                <a:solidFill>
                  <a:srgbClr val="4A4541"/>
                </a:solidFill>
              </a:rPr>
              <a:t>Local </a:t>
            </a:r>
            <a:r>
              <a:rPr lang="en-US" dirty="0">
                <a:solidFill>
                  <a:srgbClr val="4A4541"/>
                </a:solidFill>
              </a:rPr>
              <a:t>Ombudsmen whose state programs are housed </a:t>
            </a:r>
            <a:r>
              <a:rPr lang="en-US" u="sng" dirty="0">
                <a:solidFill>
                  <a:srgbClr val="4A4541"/>
                </a:solidFill>
              </a:rPr>
              <a:t>outside of the SUA</a:t>
            </a:r>
            <a:r>
              <a:rPr lang="en-US" dirty="0">
                <a:solidFill>
                  <a:srgbClr val="4A4541"/>
                </a:solidFill>
              </a:rPr>
              <a:t> agree, compared to</a:t>
            </a:r>
            <a:r>
              <a:rPr lang="en-US" dirty="0">
                <a:solidFill>
                  <a:srgbClr val="040488"/>
                </a:solidFill>
              </a:rPr>
              <a:t> </a:t>
            </a:r>
            <a:r>
              <a:rPr lang="en-US" b="1" dirty="0">
                <a:solidFill>
                  <a:srgbClr val="040488"/>
                </a:solidFill>
              </a:rPr>
              <a:t>66%</a:t>
            </a:r>
            <a:r>
              <a:rPr lang="en-US" dirty="0">
                <a:solidFill>
                  <a:srgbClr val="4A4541"/>
                </a:solidFill>
              </a:rPr>
              <a:t> of those housed </a:t>
            </a:r>
            <a:r>
              <a:rPr lang="en-US" u="sng" dirty="0">
                <a:solidFill>
                  <a:srgbClr val="4A4541"/>
                </a:solidFill>
              </a:rPr>
              <a:t>in the SUA</a:t>
            </a:r>
            <a:r>
              <a:rPr lang="en-US" dirty="0">
                <a:solidFill>
                  <a:srgbClr val="4A4541"/>
                </a:solidFill>
              </a:rPr>
              <a:t>.</a:t>
            </a:r>
          </a:p>
          <a:p>
            <a:endParaRPr lang="en-US" dirty="0"/>
          </a:p>
        </p:txBody>
      </p:sp>
    </p:spTree>
    <p:extLst>
      <p:ext uri="{BB962C8B-B14F-4D97-AF65-F5344CB8AC3E}">
        <p14:creationId xmlns:p14="http://schemas.microsoft.com/office/powerpoint/2010/main" val="3844677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95300" y="4934231"/>
            <a:ext cx="8153400" cy="1603696"/>
          </a:xfrm>
        </p:spPr>
        <p:txBody>
          <a:bodyPr/>
          <a:lstStyle/>
          <a:p>
            <a:pPr marL="342900" indent="-342900">
              <a:spcAft>
                <a:spcPts val="0"/>
              </a:spcAft>
              <a:buFont typeface="Wingdings" panose="05000000000000000000" pitchFamily="2" charset="2"/>
              <a:buChar char="§"/>
            </a:pPr>
            <a:r>
              <a:rPr lang="en-US" sz="1800" dirty="0">
                <a:solidFill>
                  <a:srgbClr val="4A4541"/>
                </a:solidFill>
              </a:rPr>
              <a:t>Majority of SLTCO feel they have autonomy to carry out systems advocacy, although some report a lack of support from their host agency or the state government.</a:t>
            </a:r>
          </a:p>
          <a:p>
            <a:pPr marL="342900" indent="-342900">
              <a:spcBef>
                <a:spcPts val="600"/>
              </a:spcBef>
              <a:buFont typeface="Wingdings" panose="05000000000000000000" pitchFamily="2" charset="2"/>
              <a:buChar char="§"/>
            </a:pPr>
            <a:r>
              <a:rPr lang="en-US" sz="1800" dirty="0">
                <a:solidFill>
                  <a:srgbClr val="4A4541"/>
                </a:solidFill>
              </a:rPr>
              <a:t>Program resources may be the most significant barrier to carrying out systems advocacy</a:t>
            </a:r>
            <a:r>
              <a:rPr lang="en-US" sz="1800" dirty="0" smtClean="0">
                <a:solidFill>
                  <a:srgbClr val="4A4541"/>
                </a:solidFill>
              </a:rPr>
              <a:t>.</a:t>
            </a:r>
            <a:endParaRPr lang="en-US" sz="1800" dirty="0">
              <a:solidFill>
                <a:srgbClr val="4A4541"/>
              </a:solidFill>
            </a:endParaRPr>
          </a:p>
        </p:txBody>
      </p:sp>
      <p:graphicFrame>
        <p:nvGraphicFramePr>
          <p:cNvPr id="6" name="Table 5" descr="This table reports on State Ombudsmen's perceptions about the autonomy of their statewide program to carry out certain systems advocacy activities. "/>
          <p:cNvGraphicFramePr>
            <a:graphicFrameLocks noGrp="1"/>
          </p:cNvGraphicFramePr>
          <p:nvPr>
            <p:extLst>
              <p:ext uri="{D42A27DB-BD31-4B8C-83A1-F6EECF244321}">
                <p14:modId xmlns:p14="http://schemas.microsoft.com/office/powerpoint/2010/main" val="313809503"/>
              </p:ext>
            </p:extLst>
          </p:nvPr>
        </p:nvGraphicFramePr>
        <p:xfrm>
          <a:off x="457200" y="1529866"/>
          <a:ext cx="8153401" cy="3291840"/>
        </p:xfrm>
        <a:graphic>
          <a:graphicData uri="http://schemas.openxmlformats.org/drawingml/2006/table">
            <a:tbl>
              <a:tblPr firstRow="1" bandRow="1">
                <a:tableStyleId>{5C22544A-7EE6-4342-B048-85BDC9FD1C3A}</a:tableStyleId>
              </a:tblPr>
              <a:tblGrid>
                <a:gridCol w="3611561">
                  <a:extLst>
                    <a:ext uri="{9D8B030D-6E8A-4147-A177-3AD203B41FA5}">
                      <a16:colId xmlns:a16="http://schemas.microsoft.com/office/drawing/2014/main" val="20000"/>
                    </a:ext>
                  </a:extLst>
                </a:gridCol>
                <a:gridCol w="1313280">
                  <a:extLst>
                    <a:ext uri="{9D8B030D-6E8A-4147-A177-3AD203B41FA5}">
                      <a16:colId xmlns:a16="http://schemas.microsoft.com/office/drawing/2014/main" val="20001"/>
                    </a:ext>
                  </a:extLst>
                </a:gridCol>
                <a:gridCol w="1559520">
                  <a:extLst>
                    <a:ext uri="{9D8B030D-6E8A-4147-A177-3AD203B41FA5}">
                      <a16:colId xmlns:a16="http://schemas.microsoft.com/office/drawing/2014/main" val="20002"/>
                    </a:ext>
                  </a:extLst>
                </a:gridCol>
                <a:gridCol w="834520">
                  <a:extLst>
                    <a:ext uri="{9D8B030D-6E8A-4147-A177-3AD203B41FA5}">
                      <a16:colId xmlns:a16="http://schemas.microsoft.com/office/drawing/2014/main" val="20003"/>
                    </a:ext>
                  </a:extLst>
                </a:gridCol>
                <a:gridCol w="834520">
                  <a:extLst>
                    <a:ext uri="{9D8B030D-6E8A-4147-A177-3AD203B41FA5}">
                      <a16:colId xmlns:a16="http://schemas.microsoft.com/office/drawing/2014/main" val="20004"/>
                    </a:ext>
                  </a:extLst>
                </a:gridCol>
              </a:tblGrid>
              <a:tr h="506136">
                <a:tc>
                  <a:txBody>
                    <a:bodyPr/>
                    <a:lstStyle/>
                    <a:p>
                      <a:r>
                        <a:rPr lang="en-US" sz="1400" dirty="0" smtClean="0"/>
                        <a:t>Autonomy</a:t>
                      </a:r>
                      <a:r>
                        <a:rPr lang="en-US" sz="1400" baseline="0" dirty="0" smtClean="0"/>
                        <a:t> of statewide program to carry out certain activities</a:t>
                      </a:r>
                      <a:endParaRPr lang="en-US" sz="1400" dirty="0"/>
                    </a:p>
                  </a:txBody>
                  <a:tcPr/>
                </a:tc>
                <a:tc>
                  <a:txBody>
                    <a:bodyPr/>
                    <a:lstStyle/>
                    <a:p>
                      <a:pPr algn="ctr"/>
                      <a:r>
                        <a:rPr lang="en-US" sz="1400" dirty="0" smtClean="0"/>
                        <a:t>Agree </a:t>
                      </a:r>
                      <a:r>
                        <a:rPr lang="en-US" sz="1400" baseline="0" dirty="0" smtClean="0"/>
                        <a:t>/ Strongly Agree</a:t>
                      </a:r>
                      <a:endParaRPr lang="en-US" sz="1400" dirty="0"/>
                    </a:p>
                  </a:txBody>
                  <a:tcPr/>
                </a:tc>
                <a:tc>
                  <a:txBody>
                    <a:bodyPr/>
                    <a:lstStyle/>
                    <a:p>
                      <a:pPr algn="ctr"/>
                      <a:r>
                        <a:rPr lang="en-US" sz="1400" dirty="0" smtClean="0"/>
                        <a:t>Disagree /      Strongly</a:t>
                      </a:r>
                      <a:r>
                        <a:rPr lang="en-US" sz="1400" baseline="0" dirty="0" smtClean="0"/>
                        <a:t> Disagree</a:t>
                      </a:r>
                      <a:endParaRPr lang="en-US" sz="1400" dirty="0"/>
                    </a:p>
                  </a:txBody>
                  <a:tcPr/>
                </a:tc>
                <a:tc>
                  <a:txBody>
                    <a:bodyPr/>
                    <a:lstStyle/>
                    <a:p>
                      <a:pPr algn="ctr"/>
                      <a:r>
                        <a:rPr lang="en-US" sz="1400" dirty="0" smtClean="0"/>
                        <a:t>Don’t Know</a:t>
                      </a:r>
                      <a:endParaRPr lang="en-US" sz="1400" dirty="0"/>
                    </a:p>
                  </a:txBody>
                  <a:tcPr/>
                </a:tc>
                <a:tc>
                  <a:txBody>
                    <a:bodyPr/>
                    <a:lstStyle/>
                    <a:p>
                      <a:pPr algn="ctr"/>
                      <a:r>
                        <a:rPr lang="en-US" sz="1400" dirty="0" smtClean="0"/>
                        <a:t>N</a:t>
                      </a:r>
                      <a:endParaRPr lang="en-US" sz="1400" dirty="0"/>
                    </a:p>
                  </a:txBody>
                  <a:tcPr/>
                </a:tc>
                <a:extLst>
                  <a:ext uri="{0D108BD9-81ED-4DB2-BD59-A6C34878D82A}">
                    <a16:rowId xmlns:a16="http://schemas.microsoft.com/office/drawing/2014/main" val="10000"/>
                  </a:ext>
                </a:extLst>
              </a:tr>
              <a:tr h="658196">
                <a:tc>
                  <a:txBody>
                    <a:bodyPr/>
                    <a:lstStyle/>
                    <a:p>
                      <a:r>
                        <a:rPr lang="en-US" sz="1600" dirty="0" smtClean="0">
                          <a:solidFill>
                            <a:srgbClr val="4A4541"/>
                          </a:solidFill>
                        </a:rPr>
                        <a:t>Unable</a:t>
                      </a:r>
                      <a:r>
                        <a:rPr lang="en-US" sz="1600" baseline="0" dirty="0" smtClean="0">
                          <a:solidFill>
                            <a:srgbClr val="4A4541"/>
                          </a:solidFill>
                        </a:rPr>
                        <a:t> to fulfill some program duties due to legislative or regulatory restrictions</a:t>
                      </a:r>
                      <a:endParaRPr lang="en-US" sz="1600" dirty="0">
                        <a:solidFill>
                          <a:srgbClr val="4A4541"/>
                        </a:solidFill>
                      </a:endParaRPr>
                    </a:p>
                  </a:txBody>
                  <a:tcPr/>
                </a:tc>
                <a:tc>
                  <a:txBody>
                    <a:bodyPr/>
                    <a:lstStyle/>
                    <a:p>
                      <a:pPr algn="ctr"/>
                      <a:r>
                        <a:rPr lang="en-US" sz="1600" dirty="0" smtClean="0">
                          <a:solidFill>
                            <a:srgbClr val="4A4541"/>
                          </a:solidFill>
                        </a:rPr>
                        <a:t>17%</a:t>
                      </a:r>
                      <a:endParaRPr lang="en-US" sz="1600" dirty="0">
                        <a:solidFill>
                          <a:srgbClr val="4A4541"/>
                        </a:solidFill>
                      </a:endParaRPr>
                    </a:p>
                  </a:txBody>
                  <a:tcPr/>
                </a:tc>
                <a:tc>
                  <a:txBody>
                    <a:bodyPr/>
                    <a:lstStyle/>
                    <a:p>
                      <a:pPr algn="ctr"/>
                      <a:r>
                        <a:rPr lang="en-US" sz="1600" b="1" dirty="0" smtClean="0">
                          <a:solidFill>
                            <a:srgbClr val="040488"/>
                          </a:solidFill>
                        </a:rPr>
                        <a:t>75%</a:t>
                      </a:r>
                      <a:endParaRPr lang="en-US" sz="1600" b="1" dirty="0">
                        <a:solidFill>
                          <a:srgbClr val="040488"/>
                        </a:solidFill>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6%</a:t>
                      </a:r>
                      <a:endParaRPr lang="en-US" sz="1600" kern="1200" dirty="0">
                        <a:solidFill>
                          <a:srgbClr val="4A4541"/>
                        </a:solidFill>
                        <a:latin typeface="+mn-lt"/>
                        <a:ea typeface="+mn-ea"/>
                        <a:cs typeface="+mn-cs"/>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51</a:t>
                      </a:r>
                      <a:endParaRPr lang="en-US" sz="1600" kern="1200" dirty="0">
                        <a:solidFill>
                          <a:srgbClr val="4A4541"/>
                        </a:solidFill>
                        <a:latin typeface="+mn-lt"/>
                        <a:ea typeface="+mn-ea"/>
                        <a:cs typeface="+mn-cs"/>
                      </a:endParaRPr>
                    </a:p>
                  </a:txBody>
                  <a:tcPr/>
                </a:tc>
                <a:extLst>
                  <a:ext uri="{0D108BD9-81ED-4DB2-BD59-A6C34878D82A}">
                    <a16:rowId xmlns:a16="http://schemas.microsoft.com/office/drawing/2014/main" val="10001"/>
                  </a:ext>
                </a:extLst>
              </a:tr>
              <a:tr h="365756">
                <a:tc>
                  <a:txBody>
                    <a:bodyPr/>
                    <a:lstStyle/>
                    <a:p>
                      <a:r>
                        <a:rPr lang="en-US" sz="1600" dirty="0" smtClean="0">
                          <a:solidFill>
                            <a:srgbClr val="4A4541"/>
                          </a:solidFill>
                        </a:rPr>
                        <a:t>Autonomy to carry out systems advocacy</a:t>
                      </a:r>
                      <a:endParaRPr lang="en-US" sz="1600" dirty="0">
                        <a:solidFill>
                          <a:srgbClr val="4A4541"/>
                        </a:solidFill>
                      </a:endParaRPr>
                    </a:p>
                  </a:txBody>
                  <a:tcPr/>
                </a:tc>
                <a:tc>
                  <a:txBody>
                    <a:bodyPr/>
                    <a:lstStyle/>
                    <a:p>
                      <a:pPr algn="ctr"/>
                      <a:r>
                        <a:rPr lang="en-US" sz="1600" b="1" dirty="0" smtClean="0">
                          <a:solidFill>
                            <a:srgbClr val="040488"/>
                          </a:solidFill>
                        </a:rPr>
                        <a:t>90%</a:t>
                      </a:r>
                      <a:endParaRPr lang="en-US" sz="1600" b="1" dirty="0">
                        <a:solidFill>
                          <a:srgbClr val="040488"/>
                        </a:solidFill>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8%</a:t>
                      </a:r>
                      <a:endParaRPr lang="en-US" sz="1600" kern="1200" dirty="0">
                        <a:solidFill>
                          <a:srgbClr val="4A4541"/>
                        </a:solidFill>
                        <a:latin typeface="+mn-lt"/>
                        <a:ea typeface="+mn-ea"/>
                        <a:cs typeface="+mn-cs"/>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2%</a:t>
                      </a:r>
                      <a:endParaRPr lang="en-US" sz="1600" kern="1200" dirty="0">
                        <a:solidFill>
                          <a:srgbClr val="4A4541"/>
                        </a:solidFill>
                        <a:latin typeface="+mn-lt"/>
                        <a:ea typeface="+mn-ea"/>
                        <a:cs typeface="+mn-cs"/>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52</a:t>
                      </a:r>
                      <a:endParaRPr lang="en-US" sz="1600" kern="1200" dirty="0">
                        <a:solidFill>
                          <a:srgbClr val="4A4541"/>
                        </a:solidFill>
                        <a:latin typeface="+mn-lt"/>
                        <a:ea typeface="+mn-ea"/>
                        <a:cs typeface="+mn-cs"/>
                      </a:endParaRPr>
                    </a:p>
                  </a:txBody>
                  <a:tcPr/>
                </a:tc>
                <a:extLst>
                  <a:ext uri="{0D108BD9-81ED-4DB2-BD59-A6C34878D82A}">
                    <a16:rowId xmlns:a16="http://schemas.microsoft.com/office/drawing/2014/main" val="10002"/>
                  </a:ext>
                </a:extLst>
              </a:tr>
              <a:tr h="327500">
                <a:tc>
                  <a:txBody>
                    <a:bodyPr/>
                    <a:lstStyle/>
                    <a:p>
                      <a:r>
                        <a:rPr lang="en-US" sz="1600" dirty="0" smtClean="0">
                          <a:solidFill>
                            <a:srgbClr val="4A4541"/>
                          </a:solidFill>
                        </a:rPr>
                        <a:t>Free to speak to the</a:t>
                      </a:r>
                      <a:r>
                        <a:rPr lang="en-US" sz="1600" baseline="0" dirty="0" smtClean="0">
                          <a:solidFill>
                            <a:srgbClr val="4A4541"/>
                          </a:solidFill>
                        </a:rPr>
                        <a:t> media</a:t>
                      </a:r>
                      <a:endParaRPr lang="en-US" sz="1600" dirty="0">
                        <a:solidFill>
                          <a:srgbClr val="4A4541"/>
                        </a:solidFill>
                      </a:endParaRPr>
                    </a:p>
                  </a:txBody>
                  <a:tcPr/>
                </a:tc>
                <a:tc>
                  <a:txBody>
                    <a:bodyPr/>
                    <a:lstStyle/>
                    <a:p>
                      <a:pPr algn="ctr"/>
                      <a:r>
                        <a:rPr lang="en-US" sz="1600" b="1" dirty="0" smtClean="0">
                          <a:solidFill>
                            <a:srgbClr val="040488"/>
                          </a:solidFill>
                        </a:rPr>
                        <a:t>80%</a:t>
                      </a:r>
                      <a:endParaRPr lang="en-US" sz="1600" b="1" dirty="0">
                        <a:solidFill>
                          <a:srgbClr val="040488"/>
                        </a:solidFill>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15%</a:t>
                      </a:r>
                      <a:endParaRPr lang="en-US" sz="1600" kern="1200" dirty="0">
                        <a:solidFill>
                          <a:srgbClr val="4A4541"/>
                        </a:solidFill>
                        <a:latin typeface="+mn-lt"/>
                        <a:ea typeface="+mn-ea"/>
                        <a:cs typeface="+mn-cs"/>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4%</a:t>
                      </a:r>
                      <a:endParaRPr lang="en-US" sz="1600" kern="1200" dirty="0">
                        <a:solidFill>
                          <a:srgbClr val="4A4541"/>
                        </a:solidFill>
                        <a:latin typeface="+mn-lt"/>
                        <a:ea typeface="+mn-ea"/>
                        <a:cs typeface="+mn-cs"/>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52</a:t>
                      </a:r>
                      <a:endParaRPr lang="en-US" sz="1600" kern="1200" dirty="0">
                        <a:solidFill>
                          <a:srgbClr val="4A4541"/>
                        </a:solidFill>
                        <a:latin typeface="+mn-lt"/>
                        <a:ea typeface="+mn-ea"/>
                        <a:cs typeface="+mn-cs"/>
                      </a:endParaRPr>
                    </a:p>
                  </a:txBody>
                  <a:tcPr/>
                </a:tc>
                <a:extLst>
                  <a:ext uri="{0D108BD9-81ED-4DB2-BD59-A6C34878D82A}">
                    <a16:rowId xmlns:a16="http://schemas.microsoft.com/office/drawing/2014/main" val="10003"/>
                  </a:ext>
                </a:extLst>
              </a:tr>
              <a:tr h="710517">
                <a:tc>
                  <a:txBody>
                    <a:bodyPr/>
                    <a:lstStyle/>
                    <a:p>
                      <a:r>
                        <a:rPr lang="en-US" sz="1600" dirty="0" smtClean="0">
                          <a:solidFill>
                            <a:srgbClr val="4A4541"/>
                          </a:solidFill>
                        </a:rPr>
                        <a:t>Able to represent residents’ interests to state agencies w/o political interference</a:t>
                      </a:r>
                      <a:endParaRPr lang="en-US" sz="1600" dirty="0">
                        <a:solidFill>
                          <a:srgbClr val="4A4541"/>
                        </a:solidFill>
                      </a:endParaRPr>
                    </a:p>
                  </a:txBody>
                  <a:tcPr/>
                </a:tc>
                <a:tc>
                  <a:txBody>
                    <a:bodyPr/>
                    <a:lstStyle/>
                    <a:p>
                      <a:pPr algn="ctr"/>
                      <a:r>
                        <a:rPr lang="en-US" sz="1600" b="1" dirty="0" smtClean="0">
                          <a:solidFill>
                            <a:srgbClr val="040488"/>
                          </a:solidFill>
                        </a:rPr>
                        <a:t>83%</a:t>
                      </a:r>
                      <a:endParaRPr lang="en-US" sz="1600" b="1" dirty="0">
                        <a:solidFill>
                          <a:srgbClr val="040488"/>
                        </a:solidFill>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12%</a:t>
                      </a:r>
                      <a:endParaRPr lang="en-US" sz="1600" kern="1200" dirty="0">
                        <a:solidFill>
                          <a:srgbClr val="4A4541"/>
                        </a:solidFill>
                        <a:latin typeface="+mn-lt"/>
                        <a:ea typeface="+mn-ea"/>
                        <a:cs typeface="+mn-cs"/>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6%</a:t>
                      </a:r>
                      <a:endParaRPr lang="en-US" sz="1600" kern="1200" dirty="0">
                        <a:solidFill>
                          <a:srgbClr val="4A4541"/>
                        </a:solidFill>
                        <a:latin typeface="+mn-lt"/>
                        <a:ea typeface="+mn-ea"/>
                        <a:cs typeface="+mn-cs"/>
                      </a:endParaRPr>
                    </a:p>
                  </a:txBody>
                  <a:tcPr/>
                </a:tc>
                <a:tc>
                  <a:txBody>
                    <a:bodyPr/>
                    <a:lstStyle/>
                    <a:p>
                      <a:pPr marL="0" algn="ctr" defTabSz="914400" rtl="0" eaLnBrk="1" latinLnBrk="0" hangingPunct="1"/>
                      <a:r>
                        <a:rPr lang="en-US" sz="1600" kern="1200" dirty="0" smtClean="0">
                          <a:solidFill>
                            <a:srgbClr val="4A4541"/>
                          </a:solidFill>
                          <a:latin typeface="+mn-lt"/>
                          <a:ea typeface="+mn-ea"/>
                          <a:cs typeface="+mn-cs"/>
                        </a:rPr>
                        <a:t>52</a:t>
                      </a:r>
                      <a:endParaRPr lang="en-US" sz="1600" kern="1200" dirty="0">
                        <a:solidFill>
                          <a:srgbClr val="4A454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
        <p:nvSpPr>
          <p:cNvPr id="8" name="Content Placeholder 7"/>
          <p:cNvSpPr>
            <a:spLocks noGrp="1"/>
          </p:cNvSpPr>
          <p:nvPr>
            <p:ph sz="quarter" idx="14"/>
          </p:nvPr>
        </p:nvSpPr>
        <p:spPr/>
        <p:txBody>
          <a:bodyPr/>
          <a:lstStyle/>
          <a:p>
            <a:r>
              <a:rPr lang="en-US" dirty="0"/>
              <a:t>Data: SLTCO Survey</a:t>
            </a:r>
          </a:p>
          <a:p>
            <a:endParaRPr lang="en-US" dirty="0"/>
          </a:p>
        </p:txBody>
      </p:sp>
      <p:sp>
        <p:nvSpPr>
          <p:cNvPr id="2" name="Title 1"/>
          <p:cNvSpPr>
            <a:spLocks noGrp="1"/>
          </p:cNvSpPr>
          <p:nvPr>
            <p:ph type="title"/>
          </p:nvPr>
        </p:nvSpPr>
        <p:spPr/>
        <p:txBody>
          <a:bodyPr/>
          <a:lstStyle/>
          <a:p>
            <a:r>
              <a:rPr lang="en-US" dirty="0" smtClean="0"/>
              <a:t>Systems Advocacy and Program Autonomy  </a:t>
            </a:r>
            <a:endParaRPr lang="en-US" dirty="0"/>
          </a:p>
        </p:txBody>
      </p:sp>
    </p:spTree>
    <p:extLst>
      <p:ext uri="{BB962C8B-B14F-4D97-AF65-F5344CB8AC3E}">
        <p14:creationId xmlns:p14="http://schemas.microsoft.com/office/powerpoint/2010/main" val="559291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Advocacy Issues</a:t>
            </a:r>
            <a:endParaRPr lang="en-US" dirty="0"/>
          </a:p>
        </p:txBody>
      </p:sp>
      <p:sp>
        <p:nvSpPr>
          <p:cNvPr id="4" name="Content Placeholder 3"/>
          <p:cNvSpPr>
            <a:spLocks noGrp="1"/>
          </p:cNvSpPr>
          <p:nvPr>
            <p:ph sz="quarter" idx="14"/>
          </p:nvPr>
        </p:nvSpPr>
        <p:spPr/>
        <p:txBody>
          <a:bodyPr/>
          <a:lstStyle/>
          <a:p>
            <a:r>
              <a:rPr lang="en-US" dirty="0" smtClean="0"/>
              <a:t>Data: Local Ombudsman Surveys, Volunteer Survey</a:t>
            </a:r>
            <a:endParaRPr lang="en-US" dirty="0"/>
          </a:p>
        </p:txBody>
      </p:sp>
      <p:sp>
        <p:nvSpPr>
          <p:cNvPr id="3" name="Content Placeholder 2"/>
          <p:cNvSpPr>
            <a:spLocks noGrp="1"/>
          </p:cNvSpPr>
          <p:nvPr>
            <p:ph sz="quarter" idx="11"/>
          </p:nvPr>
        </p:nvSpPr>
        <p:spPr/>
        <p:txBody>
          <a:bodyPr/>
          <a:lstStyle/>
          <a:p>
            <a:r>
              <a:rPr lang="en-US" sz="2000" dirty="0" smtClean="0"/>
              <a:t>Improving facility staffing (ratios, turnover, training)</a:t>
            </a:r>
          </a:p>
          <a:p>
            <a:r>
              <a:rPr lang="en-US" sz="2000" dirty="0" smtClean="0"/>
              <a:t>Adequate funding for the LTCOP</a:t>
            </a:r>
          </a:p>
          <a:p>
            <a:r>
              <a:rPr lang="en-US" sz="2000" dirty="0" smtClean="0"/>
              <a:t>Proper care for residents with:</a:t>
            </a:r>
          </a:p>
          <a:p>
            <a:pPr lvl="1"/>
            <a:r>
              <a:rPr lang="en-US" sz="1800" dirty="0" smtClean="0"/>
              <a:t>mental health diagnoses</a:t>
            </a:r>
          </a:p>
          <a:p>
            <a:pPr lvl="1"/>
            <a:r>
              <a:rPr lang="en-US" sz="1800" dirty="0" smtClean="0"/>
              <a:t>cognitive impairment</a:t>
            </a:r>
          </a:p>
          <a:p>
            <a:pPr lvl="1"/>
            <a:r>
              <a:rPr lang="en-US" sz="1800" dirty="0" smtClean="0"/>
              <a:t>behavioral/substance use issues</a:t>
            </a:r>
          </a:p>
          <a:p>
            <a:r>
              <a:rPr lang="en-US" sz="2000" dirty="0" smtClean="0"/>
              <a:t>Access to LTC for low income individuals, the formerly incarcerated, &amp; registered sex offenders</a:t>
            </a:r>
          </a:p>
          <a:p>
            <a:r>
              <a:rPr lang="en-US" sz="2000" dirty="0" smtClean="0"/>
              <a:t>Addressing inappropriate/involuntary discharges/transfers</a:t>
            </a:r>
          </a:p>
          <a:p>
            <a:r>
              <a:rPr lang="en-US" sz="2000" dirty="0" smtClean="0"/>
              <a:t>Increasing Personal Needs Allowance (PNA)</a:t>
            </a:r>
            <a:endParaRPr lang="en-US" sz="2000" dirty="0"/>
          </a:p>
        </p:txBody>
      </p:sp>
    </p:spTree>
    <p:extLst>
      <p:ext uri="{BB962C8B-B14F-4D97-AF65-F5344CB8AC3E}">
        <p14:creationId xmlns:p14="http://schemas.microsoft.com/office/powerpoint/2010/main" val="11858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9" name="Text Placeholder 8"/>
          <p:cNvSpPr>
            <a:spLocks noGrp="1"/>
          </p:cNvSpPr>
          <p:nvPr>
            <p:ph type="body" idx="1"/>
          </p:nvPr>
        </p:nvSpPr>
        <p:spPr/>
        <p:txBody>
          <a:bodyPr/>
          <a:lstStyle/>
          <a:p>
            <a:r>
              <a:rPr lang="en-US" dirty="0" smtClean="0"/>
              <a:t>Kim Nguyen, PhD	</a:t>
            </a:r>
          </a:p>
          <a:p>
            <a:r>
              <a:rPr lang="en-US" dirty="0" smtClean="0"/>
              <a:t>301-634-9495</a:t>
            </a:r>
          </a:p>
          <a:p>
            <a:r>
              <a:rPr lang="en-US" dirty="0" smtClean="0">
                <a:hlinkClick r:id="rId3"/>
              </a:rPr>
              <a:t>nguyen-kim@norc.org </a:t>
            </a:r>
            <a:endParaRPr lang="en-US" dirty="0"/>
          </a:p>
        </p:txBody>
      </p:sp>
      <p:sp>
        <p:nvSpPr>
          <p:cNvPr id="12" name="Text Placeholder 11"/>
          <p:cNvSpPr>
            <a:spLocks noGrp="1"/>
          </p:cNvSpPr>
          <p:nvPr>
            <p:ph type="body" idx="10"/>
          </p:nvPr>
        </p:nvSpPr>
        <p:spPr>
          <a:xfrm>
            <a:off x="4538662" y="381000"/>
            <a:ext cx="3682925" cy="1676400"/>
          </a:xfrm>
        </p:spPr>
        <p:txBody>
          <a:bodyPr/>
          <a:lstStyle/>
          <a:p>
            <a:r>
              <a:rPr lang="en-US" dirty="0">
                <a:solidFill>
                  <a:schemeClr val="tx1">
                    <a:lumMod val="50000"/>
                  </a:schemeClr>
                </a:solidFill>
              </a:rPr>
              <a:t>Emily White			</a:t>
            </a:r>
          </a:p>
          <a:p>
            <a:r>
              <a:rPr lang="en-US" dirty="0">
                <a:solidFill>
                  <a:schemeClr val="tx1">
                    <a:lumMod val="50000"/>
                  </a:schemeClr>
                </a:solidFill>
              </a:rPr>
              <a:t>301-634-9314</a:t>
            </a:r>
          </a:p>
          <a:p>
            <a:r>
              <a:rPr lang="en-US" dirty="0" smtClean="0">
                <a:solidFill>
                  <a:schemeClr val="tx1">
                    <a:lumMod val="50000"/>
                  </a:schemeClr>
                </a:solidFill>
                <a:hlinkClick r:id="rId4"/>
              </a:rPr>
              <a:t>white-emily@norc.org</a:t>
            </a:r>
            <a:endParaRPr lang="en-US" dirty="0">
              <a:solidFill>
                <a:schemeClr val="tx1">
                  <a:lumMod val="50000"/>
                </a:schemeClr>
              </a:solidFill>
            </a:endParaRPr>
          </a:p>
        </p:txBody>
      </p:sp>
    </p:spTree>
    <p:extLst>
      <p:ext uri="{BB962C8B-B14F-4D97-AF65-F5344CB8AC3E}">
        <p14:creationId xmlns:p14="http://schemas.microsoft.com/office/powerpoint/2010/main" val="329530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LTCOP</a:t>
            </a:r>
            <a:endParaRPr lang="en-US" dirty="0"/>
          </a:p>
        </p:txBody>
      </p:sp>
      <p:sp>
        <p:nvSpPr>
          <p:cNvPr id="3" name="Content Placeholder 2"/>
          <p:cNvSpPr>
            <a:spLocks noGrp="1"/>
          </p:cNvSpPr>
          <p:nvPr>
            <p:ph sz="quarter" idx="11"/>
          </p:nvPr>
        </p:nvSpPr>
        <p:spPr>
          <a:xfrm>
            <a:off x="457200" y="1234464"/>
            <a:ext cx="8153400" cy="4419600"/>
          </a:xfrm>
        </p:spPr>
        <p:txBody>
          <a:bodyPr/>
          <a:lstStyle/>
          <a:p>
            <a:r>
              <a:rPr lang="en-US" sz="2200" dirty="0" smtClean="0">
                <a:solidFill>
                  <a:srgbClr val="4A4541"/>
                </a:solidFill>
              </a:rPr>
              <a:t>The LTCOP is administered by the Administration on Aging</a:t>
            </a:r>
          </a:p>
          <a:p>
            <a:r>
              <a:rPr lang="en-US" sz="2200" dirty="0" smtClean="0">
                <a:solidFill>
                  <a:srgbClr val="4A4541"/>
                </a:solidFill>
              </a:rPr>
              <a:t>Each state has an Office of the Long-Term Care Ombudsman. </a:t>
            </a:r>
          </a:p>
          <a:p>
            <a:pPr lvl="1"/>
            <a:r>
              <a:rPr lang="en-US" dirty="0" smtClean="0">
                <a:solidFill>
                  <a:srgbClr val="4A4541"/>
                </a:solidFill>
              </a:rPr>
              <a:t>53 programs, including Guam, Puerto Rico, and Washington DC. Each Office is led by a State Long-Term Care Ombudsman.</a:t>
            </a:r>
          </a:p>
          <a:p>
            <a:r>
              <a:rPr lang="en-US" sz="2200" dirty="0" smtClean="0">
                <a:solidFill>
                  <a:srgbClr val="4A4541"/>
                </a:solidFill>
              </a:rPr>
              <a:t>Ombudsmen/Representatives of the Office are advocates for residents of long-term care facilities. </a:t>
            </a:r>
          </a:p>
          <a:p>
            <a:pPr lvl="1"/>
            <a:r>
              <a:rPr lang="en-US" dirty="0" smtClean="0">
                <a:solidFill>
                  <a:srgbClr val="4A4541"/>
                </a:solidFill>
              </a:rPr>
              <a:t>1,320 paid program staff (FTE) in 2016</a:t>
            </a:r>
          </a:p>
          <a:p>
            <a:pPr lvl="1"/>
            <a:r>
              <a:rPr lang="en-US" dirty="0" smtClean="0">
                <a:solidFill>
                  <a:srgbClr val="4A4541"/>
                </a:solidFill>
              </a:rPr>
              <a:t>524 designated local Ombudsman entities in 2016</a:t>
            </a:r>
          </a:p>
          <a:p>
            <a:r>
              <a:rPr lang="en-US" sz="2200" dirty="0" smtClean="0">
                <a:solidFill>
                  <a:srgbClr val="4A4541"/>
                </a:solidFill>
              </a:rPr>
              <a:t>A large volunteer workforce supports the program to maintain a presence in facilities.</a:t>
            </a:r>
          </a:p>
          <a:p>
            <a:pPr lvl="1"/>
            <a:r>
              <a:rPr lang="en-US" dirty="0" smtClean="0">
                <a:solidFill>
                  <a:srgbClr val="4A4541"/>
                </a:solidFill>
              </a:rPr>
              <a:t>7,331 certified volunteers in 2016</a:t>
            </a:r>
          </a:p>
          <a:p>
            <a:endParaRPr lang="en-US" dirty="0"/>
          </a:p>
        </p:txBody>
      </p:sp>
    </p:spTree>
    <p:extLst>
      <p:ext uri="{BB962C8B-B14F-4D97-AF65-F5344CB8AC3E}">
        <p14:creationId xmlns:p14="http://schemas.microsoft.com/office/powerpoint/2010/main" val="2890692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National Evaluation of the LTCOP</a:t>
            </a:r>
            <a:endParaRPr lang="en-US" dirty="0"/>
          </a:p>
        </p:txBody>
      </p:sp>
    </p:spTree>
    <p:extLst>
      <p:ext uri="{BB962C8B-B14F-4D97-AF65-F5344CB8AC3E}">
        <p14:creationId xmlns:p14="http://schemas.microsoft.com/office/powerpoint/2010/main" val="1745746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Evaluation Team </a:t>
            </a:r>
            <a:endParaRPr lang="en-US" dirty="0"/>
          </a:p>
        </p:txBody>
      </p:sp>
      <p:sp>
        <p:nvSpPr>
          <p:cNvPr id="2" name="Content Placeholder 1"/>
          <p:cNvSpPr>
            <a:spLocks noGrp="1"/>
          </p:cNvSpPr>
          <p:nvPr>
            <p:ph sz="quarter" idx="14"/>
          </p:nvPr>
        </p:nvSpPr>
        <p:spPr/>
        <p:txBody>
          <a:bodyPr/>
          <a:lstStyle/>
          <a:p>
            <a:r>
              <a:rPr lang="en-US" smtClean="0"/>
              <a:t>Process Evaluation and Special Studies Related to the LTCOP</a:t>
            </a:r>
            <a:endParaRPr lang="en-US" dirty="0"/>
          </a:p>
        </p:txBody>
      </p:sp>
      <p:sp>
        <p:nvSpPr>
          <p:cNvPr id="6" name="Content Placeholder 5"/>
          <p:cNvSpPr>
            <a:spLocks noGrp="1"/>
          </p:cNvSpPr>
          <p:nvPr>
            <p:ph sz="quarter" idx="11"/>
          </p:nvPr>
        </p:nvSpPr>
        <p:spPr/>
        <p:txBody>
          <a:bodyPr/>
          <a:lstStyle/>
          <a:p>
            <a:r>
              <a:rPr lang="en-US" dirty="0" smtClean="0"/>
              <a:t>NORC at the University of Chicago (NORC Chicago)</a:t>
            </a:r>
          </a:p>
          <a:p>
            <a:r>
              <a:rPr lang="en-US" dirty="0" smtClean="0"/>
              <a:t>National Consumer Voice for Quality Long-Term Care (Consumer Voice)</a:t>
            </a:r>
          </a:p>
          <a:p>
            <a:r>
              <a:rPr lang="en-US" dirty="0" smtClean="0"/>
              <a:t>Brooke Hollister, PhD, University of California, San Francisco</a:t>
            </a:r>
          </a:p>
          <a:p>
            <a:r>
              <a:rPr lang="en-US" dirty="0" err="1" smtClean="0"/>
              <a:t>Helaine</a:t>
            </a:r>
            <a:r>
              <a:rPr lang="en-US" dirty="0" smtClean="0"/>
              <a:t> Resnick, PhD, Resnick, </a:t>
            </a:r>
            <a:r>
              <a:rPr lang="en-US" dirty="0" err="1" smtClean="0"/>
              <a:t>Chodorow</a:t>
            </a:r>
            <a:r>
              <a:rPr lang="en-US" dirty="0" smtClean="0"/>
              <a:t> &amp; Associates</a:t>
            </a:r>
          </a:p>
          <a:p>
            <a:r>
              <a:rPr lang="en-US" dirty="0" smtClean="0"/>
              <a:t>William Benson, Health Benefits ABCs</a:t>
            </a:r>
          </a:p>
          <a:p>
            <a:r>
              <a:rPr lang="en-US" dirty="0" smtClean="0"/>
              <a:t>Human Services Research Institute (HSRI)</a:t>
            </a:r>
          </a:p>
          <a:p>
            <a:endParaRPr lang="en-US" dirty="0" smtClean="0"/>
          </a:p>
          <a:p>
            <a:pPr lvl="1"/>
            <a:endParaRPr lang="en-US" dirty="0"/>
          </a:p>
        </p:txBody>
      </p:sp>
    </p:spTree>
    <p:extLst>
      <p:ext uri="{BB962C8B-B14F-4D97-AF65-F5344CB8AC3E}">
        <p14:creationId xmlns:p14="http://schemas.microsoft.com/office/powerpoint/2010/main" val="166657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Process Evaluation and Special Studies Related to the LTCOP</a:t>
            </a:r>
            <a:endParaRPr lang="en-US" dirty="0"/>
          </a:p>
        </p:txBody>
      </p:sp>
      <p:sp>
        <p:nvSpPr>
          <p:cNvPr id="2" name="Content Placeholder 1"/>
          <p:cNvSpPr>
            <a:spLocks noGrp="1"/>
          </p:cNvSpPr>
          <p:nvPr>
            <p:ph sz="quarter" idx="14"/>
          </p:nvPr>
        </p:nvSpPr>
        <p:spPr/>
        <p:txBody>
          <a:bodyPr/>
          <a:lstStyle/>
          <a:p>
            <a:r>
              <a:rPr lang="en-US" smtClean="0"/>
              <a:t>Research Questions</a:t>
            </a:r>
            <a:endParaRPr lang="en-US" dirty="0"/>
          </a:p>
        </p:txBody>
      </p:sp>
      <p:sp>
        <p:nvSpPr>
          <p:cNvPr id="6" name="Content Placeholder 5"/>
          <p:cNvSpPr>
            <a:spLocks noGrp="1"/>
          </p:cNvSpPr>
          <p:nvPr>
            <p:ph sz="quarter" idx="11"/>
          </p:nvPr>
        </p:nvSpPr>
        <p:spPr/>
        <p:txBody>
          <a:bodyPr/>
          <a:lstStyle/>
          <a:p>
            <a:r>
              <a:rPr lang="en-US" dirty="0" smtClean="0"/>
              <a:t>How is the LTCOP structured and how does it operate at the local, State, and Federal levels?</a:t>
            </a:r>
          </a:p>
          <a:p>
            <a:r>
              <a:rPr lang="en-US" dirty="0" smtClean="0"/>
              <a:t>How do LTCOPs use existing resources to resolve problems of individual residents and to bring about changes at the facility and local, State, and Federal levels that will improve the quality of services available/ provided?</a:t>
            </a:r>
          </a:p>
          <a:p>
            <a:r>
              <a:rPr lang="en-US" dirty="0" smtClean="0"/>
              <a:t>With whom do LTCOPs partner, and how do LTCOPs work with partner programs?</a:t>
            </a:r>
          </a:p>
          <a:p>
            <a:r>
              <a:rPr lang="en-US" dirty="0" smtClean="0"/>
              <a:t>How does the LTCOP provide feedback on successful practices and areas for improvement?</a:t>
            </a:r>
            <a:endParaRPr lang="en-US" dirty="0"/>
          </a:p>
        </p:txBody>
      </p:sp>
    </p:spTree>
    <p:extLst>
      <p:ext uri="{BB962C8B-B14F-4D97-AF65-F5344CB8AC3E}">
        <p14:creationId xmlns:p14="http://schemas.microsoft.com/office/powerpoint/2010/main" val="3517034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Collection </a:t>
            </a:r>
            <a:endParaRPr lang="en-US" dirty="0"/>
          </a:p>
        </p:txBody>
      </p:sp>
      <p:sp>
        <p:nvSpPr>
          <p:cNvPr id="2" name="Content Placeholder 1"/>
          <p:cNvSpPr>
            <a:spLocks noGrp="1"/>
          </p:cNvSpPr>
          <p:nvPr>
            <p:ph sz="quarter" idx="14"/>
          </p:nvPr>
        </p:nvSpPr>
        <p:spPr/>
        <p:txBody>
          <a:bodyPr/>
          <a:lstStyle/>
          <a:p>
            <a:r>
              <a:rPr lang="en-US" dirty="0" smtClean="0"/>
              <a:t>Process Evaluation and Special Studies Related to the LTCOP</a:t>
            </a:r>
            <a:endParaRPr lang="en-US" dirty="0"/>
          </a:p>
        </p:txBody>
      </p:sp>
      <p:sp>
        <p:nvSpPr>
          <p:cNvPr id="6" name="Content Placeholder 5"/>
          <p:cNvSpPr>
            <a:spLocks noGrp="1"/>
          </p:cNvSpPr>
          <p:nvPr>
            <p:ph sz="quarter" idx="11"/>
          </p:nvPr>
        </p:nvSpPr>
        <p:spPr/>
        <p:txBody>
          <a:bodyPr/>
          <a:lstStyle/>
          <a:p>
            <a:r>
              <a:rPr lang="en-US" dirty="0" smtClean="0"/>
              <a:t>Round 1 Data Collection (2017)</a:t>
            </a:r>
          </a:p>
          <a:p>
            <a:pPr lvl="1"/>
            <a:r>
              <a:rPr lang="en-US" dirty="0" smtClean="0"/>
              <a:t>Telephone Interviews</a:t>
            </a:r>
          </a:p>
          <a:p>
            <a:pPr lvl="2"/>
            <a:r>
              <a:rPr lang="en-US" dirty="0" smtClean="0"/>
              <a:t>Federal Staff (5) √</a:t>
            </a:r>
          </a:p>
          <a:p>
            <a:pPr lvl="2"/>
            <a:r>
              <a:rPr lang="en-US" dirty="0" smtClean="0"/>
              <a:t>Stakeholders (19) √</a:t>
            </a:r>
          </a:p>
          <a:p>
            <a:pPr lvl="2"/>
            <a:r>
              <a:rPr lang="en-US" dirty="0" smtClean="0"/>
              <a:t>State Ombudsmen (53) √</a:t>
            </a:r>
          </a:p>
          <a:p>
            <a:r>
              <a:rPr lang="en-US" dirty="0" smtClean="0"/>
              <a:t>Round 2 Data Collection (2018)</a:t>
            </a:r>
          </a:p>
          <a:p>
            <a:pPr lvl="1"/>
            <a:r>
              <a:rPr lang="en-US" dirty="0" smtClean="0"/>
              <a:t>Online Surveys</a:t>
            </a:r>
          </a:p>
          <a:p>
            <a:pPr lvl="2"/>
            <a:r>
              <a:rPr lang="en-US" dirty="0" smtClean="0"/>
              <a:t>State Ombudsmen (52) √</a:t>
            </a:r>
          </a:p>
          <a:p>
            <a:pPr lvl="2"/>
            <a:r>
              <a:rPr lang="en-US" dirty="0" smtClean="0"/>
              <a:t>Local Ombudsmen (497 in 27 states) √</a:t>
            </a:r>
          </a:p>
          <a:p>
            <a:pPr lvl="2"/>
            <a:r>
              <a:rPr lang="en-US" dirty="0" smtClean="0"/>
              <a:t>Volunteers (711 of  volunteers in 26 states) √</a:t>
            </a:r>
          </a:p>
          <a:p>
            <a:pPr lvl="2"/>
            <a:endParaRPr lang="en-US" dirty="0"/>
          </a:p>
        </p:txBody>
      </p:sp>
    </p:spTree>
    <p:extLst>
      <p:ext uri="{BB962C8B-B14F-4D97-AF65-F5344CB8AC3E}">
        <p14:creationId xmlns:p14="http://schemas.microsoft.com/office/powerpoint/2010/main" val="3452845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sz="quarter" idx="12"/>
          </p:nvPr>
        </p:nvSpPr>
        <p:spPr>
          <a:xfrm>
            <a:off x="403995" y="4526268"/>
            <a:ext cx="8229600" cy="1828780"/>
          </a:xfrm>
        </p:spPr>
        <p:txBody>
          <a:bodyPr/>
          <a:lstStyle/>
          <a:p>
            <a:pPr marL="0" lvl="1" indent="0">
              <a:buNone/>
            </a:pPr>
            <a:r>
              <a:rPr lang="en-US" sz="1800" i="1" dirty="0">
                <a:cs typeface="ＭＳ Ｐゴシック" charset="0"/>
              </a:rPr>
              <a:t>Reporting</a:t>
            </a:r>
          </a:p>
          <a:p>
            <a:pPr>
              <a:buClrTx/>
            </a:pPr>
            <a:r>
              <a:rPr lang="en-US" dirty="0"/>
              <a:t>Findings will be disseminated through a Final Report, research briefs, and conference presentations.</a:t>
            </a:r>
          </a:p>
          <a:p>
            <a:endParaRPr lang="en-US" dirty="0"/>
          </a:p>
        </p:txBody>
      </p:sp>
      <p:graphicFrame>
        <p:nvGraphicFramePr>
          <p:cNvPr id="4" name="Table 3" descr="This table shows the 27 states that were selected for inclusion in the study. States are organized by AoA region."/>
          <p:cNvGraphicFramePr>
            <a:graphicFrameLocks noGrp="1"/>
          </p:cNvGraphicFramePr>
          <p:nvPr>
            <p:extLst>
              <p:ext uri="{D42A27DB-BD31-4B8C-83A1-F6EECF244321}">
                <p14:modId xmlns:p14="http://schemas.microsoft.com/office/powerpoint/2010/main" val="3881477364"/>
              </p:ext>
            </p:extLst>
          </p:nvPr>
        </p:nvGraphicFramePr>
        <p:xfrm>
          <a:off x="419249" y="2272009"/>
          <a:ext cx="8153400" cy="2219960"/>
        </p:xfrm>
        <a:graphic>
          <a:graphicData uri="http://schemas.openxmlformats.org/drawingml/2006/table">
            <a:tbl>
              <a:tblPr firstRow="1" bandRow="1">
                <a:tableStyleId>{5C22544A-7EE6-4342-B048-85BDC9FD1C3A}</a:tableStyleId>
              </a:tblPr>
              <a:tblGrid>
                <a:gridCol w="815340">
                  <a:extLst>
                    <a:ext uri="{9D8B030D-6E8A-4147-A177-3AD203B41FA5}">
                      <a16:colId xmlns:a16="http://schemas.microsoft.com/office/drawing/2014/main" val="20000"/>
                    </a:ext>
                  </a:extLst>
                </a:gridCol>
                <a:gridCol w="815340">
                  <a:extLst>
                    <a:ext uri="{9D8B030D-6E8A-4147-A177-3AD203B41FA5}">
                      <a16:colId xmlns:a16="http://schemas.microsoft.com/office/drawing/2014/main" val="20001"/>
                    </a:ext>
                  </a:extLst>
                </a:gridCol>
                <a:gridCol w="815340">
                  <a:extLst>
                    <a:ext uri="{9D8B030D-6E8A-4147-A177-3AD203B41FA5}">
                      <a16:colId xmlns:a16="http://schemas.microsoft.com/office/drawing/2014/main" val="20002"/>
                    </a:ext>
                  </a:extLst>
                </a:gridCol>
                <a:gridCol w="815340">
                  <a:extLst>
                    <a:ext uri="{9D8B030D-6E8A-4147-A177-3AD203B41FA5}">
                      <a16:colId xmlns:a16="http://schemas.microsoft.com/office/drawing/2014/main" val="20003"/>
                    </a:ext>
                  </a:extLst>
                </a:gridCol>
                <a:gridCol w="815340">
                  <a:extLst>
                    <a:ext uri="{9D8B030D-6E8A-4147-A177-3AD203B41FA5}">
                      <a16:colId xmlns:a16="http://schemas.microsoft.com/office/drawing/2014/main" val="20004"/>
                    </a:ext>
                  </a:extLst>
                </a:gridCol>
                <a:gridCol w="815340">
                  <a:extLst>
                    <a:ext uri="{9D8B030D-6E8A-4147-A177-3AD203B41FA5}">
                      <a16:colId xmlns:a16="http://schemas.microsoft.com/office/drawing/2014/main" val="20005"/>
                    </a:ext>
                  </a:extLst>
                </a:gridCol>
                <a:gridCol w="815340">
                  <a:extLst>
                    <a:ext uri="{9D8B030D-6E8A-4147-A177-3AD203B41FA5}">
                      <a16:colId xmlns:a16="http://schemas.microsoft.com/office/drawing/2014/main" val="20006"/>
                    </a:ext>
                  </a:extLst>
                </a:gridCol>
                <a:gridCol w="815340">
                  <a:extLst>
                    <a:ext uri="{9D8B030D-6E8A-4147-A177-3AD203B41FA5}">
                      <a16:colId xmlns:a16="http://schemas.microsoft.com/office/drawing/2014/main" val="20007"/>
                    </a:ext>
                  </a:extLst>
                </a:gridCol>
                <a:gridCol w="815340">
                  <a:extLst>
                    <a:ext uri="{9D8B030D-6E8A-4147-A177-3AD203B41FA5}">
                      <a16:colId xmlns:a16="http://schemas.microsoft.com/office/drawing/2014/main" val="20008"/>
                    </a:ext>
                  </a:extLst>
                </a:gridCol>
                <a:gridCol w="815340">
                  <a:extLst>
                    <a:ext uri="{9D8B030D-6E8A-4147-A177-3AD203B41FA5}">
                      <a16:colId xmlns:a16="http://schemas.microsoft.com/office/drawing/2014/main" val="20009"/>
                    </a:ext>
                  </a:extLst>
                </a:gridCol>
              </a:tblGrid>
              <a:tr h="37084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c>
                  <a:txBody>
                    <a:bodyPr/>
                    <a:lstStyle/>
                    <a:p>
                      <a:pPr algn="ctr"/>
                      <a:r>
                        <a:rPr lang="en-US" dirty="0" smtClean="0"/>
                        <a:t>8</a:t>
                      </a:r>
                      <a:endParaRPr lang="en-US" dirty="0"/>
                    </a:p>
                  </a:txBody>
                  <a:tcPr/>
                </a:tc>
                <a:tc>
                  <a:txBody>
                    <a:bodyPr/>
                    <a:lstStyle/>
                    <a:p>
                      <a:pPr algn="ctr"/>
                      <a:r>
                        <a:rPr lang="en-US" dirty="0" smtClean="0"/>
                        <a:t>9</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solidFill>
                            <a:srgbClr val="4A4541"/>
                          </a:solidFill>
                        </a:rPr>
                        <a:t>ME</a:t>
                      </a:r>
                      <a:endParaRPr lang="en-US" dirty="0">
                        <a:solidFill>
                          <a:srgbClr val="4A4541"/>
                        </a:solidFill>
                      </a:endParaRPr>
                    </a:p>
                  </a:txBody>
                  <a:tcPr/>
                </a:tc>
                <a:tc>
                  <a:txBody>
                    <a:bodyPr/>
                    <a:lstStyle/>
                    <a:p>
                      <a:pPr algn="ctr"/>
                      <a:r>
                        <a:rPr lang="en-US" dirty="0" smtClean="0">
                          <a:solidFill>
                            <a:srgbClr val="4A4541"/>
                          </a:solidFill>
                        </a:rPr>
                        <a:t>NJ</a:t>
                      </a:r>
                      <a:endParaRPr lang="en-US" dirty="0">
                        <a:solidFill>
                          <a:srgbClr val="4A4541"/>
                        </a:solidFill>
                      </a:endParaRPr>
                    </a:p>
                  </a:txBody>
                  <a:tcPr/>
                </a:tc>
                <a:tc>
                  <a:txBody>
                    <a:bodyPr/>
                    <a:lstStyle/>
                    <a:p>
                      <a:pPr algn="ctr"/>
                      <a:r>
                        <a:rPr lang="en-US" dirty="0" smtClean="0">
                          <a:solidFill>
                            <a:srgbClr val="4A4541"/>
                          </a:solidFill>
                        </a:rPr>
                        <a:t>DE</a:t>
                      </a:r>
                      <a:endParaRPr lang="en-US" dirty="0">
                        <a:solidFill>
                          <a:srgbClr val="4A4541"/>
                        </a:solidFill>
                      </a:endParaRPr>
                    </a:p>
                  </a:txBody>
                  <a:tcPr/>
                </a:tc>
                <a:tc>
                  <a:txBody>
                    <a:bodyPr/>
                    <a:lstStyle/>
                    <a:p>
                      <a:pPr algn="ctr"/>
                      <a:r>
                        <a:rPr lang="en-US" dirty="0" smtClean="0">
                          <a:solidFill>
                            <a:srgbClr val="4A4541"/>
                          </a:solidFill>
                        </a:rPr>
                        <a:t>FL</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IL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LA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IA</a:t>
                      </a:r>
                    </a:p>
                  </a:txBody>
                  <a:tcPr/>
                </a:tc>
                <a:tc>
                  <a:txBody>
                    <a:bodyPr/>
                    <a:lstStyle/>
                    <a:p>
                      <a:pPr algn="ctr"/>
                      <a:r>
                        <a:rPr lang="en-US" dirty="0" smtClean="0">
                          <a:solidFill>
                            <a:srgbClr val="4A4541"/>
                          </a:solidFill>
                        </a:rPr>
                        <a:t>ND</a:t>
                      </a:r>
                      <a:endParaRPr lang="en-US" dirty="0">
                        <a:solidFill>
                          <a:srgbClr val="4A4541"/>
                        </a:solidFill>
                      </a:endParaRPr>
                    </a:p>
                  </a:txBody>
                  <a:tcPr/>
                </a:tc>
                <a:tc>
                  <a:txBody>
                    <a:bodyPr/>
                    <a:lstStyle/>
                    <a:p>
                      <a:pPr algn="ctr"/>
                      <a:r>
                        <a:rPr lang="en-US" dirty="0" smtClean="0">
                          <a:solidFill>
                            <a:srgbClr val="4A4541"/>
                          </a:solidFill>
                        </a:rPr>
                        <a:t>AZ</a:t>
                      </a:r>
                      <a:endParaRPr lang="en-US" dirty="0">
                        <a:solidFill>
                          <a:srgbClr val="4A4541"/>
                        </a:solidFill>
                      </a:endParaRPr>
                    </a:p>
                  </a:txBody>
                  <a:tcPr/>
                </a:tc>
                <a:tc>
                  <a:txBody>
                    <a:bodyPr/>
                    <a:lstStyle/>
                    <a:p>
                      <a:pPr algn="ctr"/>
                      <a:r>
                        <a:rPr lang="en-US" dirty="0" smtClean="0">
                          <a:solidFill>
                            <a:srgbClr val="4A4541"/>
                          </a:solidFill>
                        </a:rPr>
                        <a:t>AK</a:t>
                      </a:r>
                      <a:endParaRPr lang="en-US" dirty="0">
                        <a:solidFill>
                          <a:srgbClr val="4A4541"/>
                        </a:solidFill>
                      </a:endParaRPr>
                    </a:p>
                  </a:txBody>
                  <a:tcPr/>
                </a:tc>
                <a:extLst>
                  <a:ext uri="{0D108BD9-81ED-4DB2-BD59-A6C34878D82A}">
                    <a16:rowId xmlns:a16="http://schemas.microsoft.com/office/drawing/2014/main" val="10001"/>
                  </a:ext>
                </a:extLst>
              </a:tr>
              <a:tr h="370840">
                <a:tc>
                  <a:txBody>
                    <a:bodyPr/>
                    <a:lstStyle/>
                    <a:p>
                      <a:pPr algn="ctr"/>
                      <a:r>
                        <a:rPr lang="en-US" dirty="0" smtClean="0">
                          <a:solidFill>
                            <a:srgbClr val="4A4541"/>
                          </a:solidFill>
                        </a:rPr>
                        <a:t>RI</a:t>
                      </a:r>
                      <a:endParaRPr lang="en-US" dirty="0">
                        <a:solidFill>
                          <a:srgbClr val="4A4541"/>
                        </a:solidFill>
                      </a:endParaRPr>
                    </a:p>
                  </a:txBody>
                  <a:tcPr/>
                </a:tc>
                <a:tc>
                  <a:txBody>
                    <a:bodyPr/>
                    <a:lstStyle/>
                    <a:p>
                      <a:pPr algn="ctr"/>
                      <a:r>
                        <a:rPr lang="en-US" dirty="0" smtClean="0">
                          <a:solidFill>
                            <a:srgbClr val="4A4541"/>
                          </a:solidFill>
                        </a:rPr>
                        <a:t>NY</a:t>
                      </a:r>
                      <a:endParaRPr lang="en-US" dirty="0">
                        <a:solidFill>
                          <a:srgbClr val="4A4541"/>
                        </a:solidFill>
                      </a:endParaRPr>
                    </a:p>
                  </a:txBody>
                  <a:tcPr/>
                </a:tc>
                <a:tc>
                  <a:txBody>
                    <a:bodyPr/>
                    <a:lstStyle/>
                    <a:p>
                      <a:pPr algn="ctr"/>
                      <a:r>
                        <a:rPr lang="en-US" dirty="0" smtClean="0">
                          <a:solidFill>
                            <a:srgbClr val="4A4541"/>
                          </a:solidFill>
                        </a:rPr>
                        <a:t>VA</a:t>
                      </a:r>
                      <a:endParaRPr lang="en-US" dirty="0">
                        <a:solidFill>
                          <a:srgbClr val="4A4541"/>
                        </a:solidFill>
                      </a:endParaRPr>
                    </a:p>
                  </a:txBody>
                  <a:tcPr/>
                </a:tc>
                <a:tc>
                  <a:txBody>
                    <a:bodyPr/>
                    <a:lstStyle/>
                    <a:p>
                      <a:pPr algn="ctr"/>
                      <a:r>
                        <a:rPr lang="en-US" dirty="0" smtClean="0">
                          <a:solidFill>
                            <a:srgbClr val="4A4541"/>
                          </a:solidFill>
                        </a:rPr>
                        <a:t>KY</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NM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NE</a:t>
                      </a:r>
                    </a:p>
                  </a:txBody>
                  <a:tcPr/>
                </a:tc>
                <a:tc>
                  <a:txBody>
                    <a:bodyPr/>
                    <a:lstStyle/>
                    <a:p>
                      <a:pPr algn="ctr"/>
                      <a:r>
                        <a:rPr lang="en-US" dirty="0" smtClean="0">
                          <a:solidFill>
                            <a:srgbClr val="4A4541"/>
                          </a:solidFill>
                        </a:rPr>
                        <a:t>SD</a:t>
                      </a:r>
                      <a:endParaRPr lang="en-US" dirty="0">
                        <a:solidFill>
                          <a:srgbClr val="4A4541"/>
                        </a:solidFill>
                      </a:endParaRPr>
                    </a:p>
                  </a:txBody>
                  <a:tcPr/>
                </a:tc>
                <a:tc>
                  <a:txBody>
                    <a:bodyPr/>
                    <a:lstStyle/>
                    <a:p>
                      <a:pPr algn="ctr"/>
                      <a:r>
                        <a:rPr lang="en-US" dirty="0" smtClean="0">
                          <a:solidFill>
                            <a:srgbClr val="4A4541"/>
                          </a:solidFill>
                        </a:rPr>
                        <a:t>CA</a:t>
                      </a:r>
                      <a:endParaRPr lang="en-US" dirty="0">
                        <a:solidFill>
                          <a:srgbClr val="4A4541"/>
                        </a:solidFill>
                      </a:endParaRPr>
                    </a:p>
                  </a:txBody>
                  <a:tcPr/>
                </a:tc>
                <a:tc>
                  <a:txBody>
                    <a:bodyPr/>
                    <a:lstStyle/>
                    <a:p>
                      <a:pPr algn="ctr"/>
                      <a:r>
                        <a:rPr lang="en-US" dirty="0" smtClean="0">
                          <a:solidFill>
                            <a:srgbClr val="4A4541"/>
                          </a:solidFill>
                        </a:rPr>
                        <a:t>WA</a:t>
                      </a:r>
                      <a:endParaRPr lang="en-US" dirty="0">
                        <a:solidFill>
                          <a:srgbClr val="4A4541"/>
                        </a:solidFill>
                      </a:endParaRPr>
                    </a:p>
                  </a:txBody>
                  <a:tcPr/>
                </a:tc>
                <a:extLst>
                  <a:ext uri="{0D108BD9-81ED-4DB2-BD59-A6C34878D82A}">
                    <a16:rowId xmlns:a16="http://schemas.microsoft.com/office/drawing/2014/main" val="10002"/>
                  </a:ext>
                </a:extLst>
              </a:tr>
              <a:tr h="370840">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solidFill>
                      <a:srgbClr val="D5D3D1"/>
                    </a:solidFill>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4A4541"/>
                          </a:solidFill>
                        </a:rPr>
                        <a:t>TN</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OH</a:t>
                      </a: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HI</a:t>
                      </a:r>
                    </a:p>
                  </a:txBody>
                  <a:tcPr/>
                </a:tc>
                <a:tc>
                  <a:txBody>
                    <a:bodyPr/>
                    <a:lstStyle/>
                    <a:p>
                      <a:pPr algn="ctr"/>
                      <a:r>
                        <a:rPr lang="en-US" dirty="0" smtClean="0">
                          <a:solidFill>
                            <a:srgbClr val="D5D3D1"/>
                          </a:solidFill>
                        </a:rPr>
                        <a:t>-</a:t>
                      </a:r>
                      <a:endParaRPr lang="en-US" dirty="0">
                        <a:solidFill>
                          <a:srgbClr val="D5D3D1"/>
                        </a:solidFill>
                      </a:endParaRPr>
                    </a:p>
                  </a:txBody>
                  <a:tcPr/>
                </a:tc>
                <a:extLst>
                  <a:ext uri="{0D108BD9-81ED-4DB2-BD59-A6C34878D82A}">
                    <a16:rowId xmlns:a16="http://schemas.microsoft.com/office/drawing/2014/main" val="10003"/>
                  </a:ext>
                </a:extLst>
              </a:tr>
              <a:tr h="370840">
                <a:tc>
                  <a:txBody>
                    <a:bodyPr/>
                    <a:lstStyle/>
                    <a:p>
                      <a:pPr algn="ctr"/>
                      <a:r>
                        <a:rPr lang="en-US" dirty="0" smtClean="0">
                          <a:solidFill>
                            <a:srgbClr val="EBEAEA"/>
                          </a:solidFill>
                        </a:rPr>
                        <a:t>-</a:t>
                      </a:r>
                      <a:endParaRPr lang="en-US" dirty="0">
                        <a:solidFill>
                          <a:srgbClr val="EBEAEA"/>
                        </a:solidFill>
                      </a:endParaRPr>
                    </a:p>
                  </a:txBody>
                  <a:tcPr>
                    <a:solidFill>
                      <a:srgbClr val="EBEAEA"/>
                    </a:solidFill>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4A4541"/>
                          </a:solidFill>
                        </a:rPr>
                        <a:t>SC</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MN</a:t>
                      </a: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NV</a:t>
                      </a:r>
                    </a:p>
                  </a:txBody>
                  <a:tcPr/>
                </a:tc>
                <a:tc>
                  <a:txBody>
                    <a:bodyPr/>
                    <a:lstStyle/>
                    <a:p>
                      <a:pPr algn="ctr"/>
                      <a:r>
                        <a:rPr lang="en-US" dirty="0" smtClean="0">
                          <a:solidFill>
                            <a:srgbClr val="EBEAEA"/>
                          </a:solidFill>
                        </a:rPr>
                        <a:t>-</a:t>
                      </a:r>
                      <a:endParaRPr lang="en-US" dirty="0">
                        <a:solidFill>
                          <a:srgbClr val="D5D3D1"/>
                        </a:solidFill>
                      </a:endParaRPr>
                    </a:p>
                  </a:txBody>
                  <a:tcPr/>
                </a:tc>
                <a:extLst>
                  <a:ext uri="{0D108BD9-81ED-4DB2-BD59-A6C34878D82A}">
                    <a16:rowId xmlns:a16="http://schemas.microsoft.com/office/drawing/2014/main" val="10004"/>
                  </a:ext>
                </a:extLst>
              </a:tr>
              <a:tr h="340336">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WI</a:t>
                      </a: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extLst>
                  <a:ext uri="{0D108BD9-81ED-4DB2-BD59-A6C34878D82A}">
                    <a16:rowId xmlns:a16="http://schemas.microsoft.com/office/drawing/2014/main" val="10005"/>
                  </a:ext>
                </a:extLst>
              </a:tr>
            </a:tbl>
          </a:graphicData>
        </a:graphic>
      </p:graphicFrame>
      <p:sp>
        <p:nvSpPr>
          <p:cNvPr id="6" name="Content Placeholder 5"/>
          <p:cNvSpPr>
            <a:spLocks noGrp="1"/>
          </p:cNvSpPr>
          <p:nvPr>
            <p:ph sz="quarter" idx="11"/>
          </p:nvPr>
        </p:nvSpPr>
        <p:spPr>
          <a:xfrm>
            <a:off x="419248" y="1451641"/>
            <a:ext cx="8145763" cy="820368"/>
          </a:xfrm>
        </p:spPr>
        <p:txBody>
          <a:bodyPr/>
          <a:lstStyle/>
          <a:p>
            <a:pPr>
              <a:buClrTx/>
            </a:pPr>
            <a:r>
              <a:rPr lang="en-US" sz="2000" b="1" dirty="0" smtClean="0"/>
              <a:t>Round 2 Local Data Collection (27 States) </a:t>
            </a:r>
          </a:p>
          <a:p>
            <a:pPr marL="0" indent="0" algn="ctr">
              <a:spcBef>
                <a:spcPts val="600"/>
              </a:spcBef>
              <a:buNone/>
            </a:pPr>
            <a:r>
              <a:rPr lang="en-US" sz="2000" b="1" dirty="0" err="1" smtClean="0"/>
              <a:t>AoA</a:t>
            </a:r>
            <a:r>
              <a:rPr lang="en-US" sz="2000" b="1" dirty="0" smtClean="0"/>
              <a:t> Region</a:t>
            </a:r>
          </a:p>
          <a:p>
            <a:endParaRPr lang="en-US" dirty="0" smtClean="0"/>
          </a:p>
          <a:p>
            <a:endParaRPr lang="en-US" dirty="0" smtClean="0"/>
          </a:p>
          <a:p>
            <a:pPr lvl="1"/>
            <a:endParaRPr lang="en-US" dirty="0"/>
          </a:p>
        </p:txBody>
      </p:sp>
      <p:sp>
        <p:nvSpPr>
          <p:cNvPr id="13" name="Content Placeholder 12"/>
          <p:cNvSpPr>
            <a:spLocks noGrp="1"/>
          </p:cNvSpPr>
          <p:nvPr>
            <p:ph sz="quarter" idx="14"/>
          </p:nvPr>
        </p:nvSpPr>
        <p:spPr/>
        <p:txBody>
          <a:bodyPr/>
          <a:lstStyle/>
          <a:p>
            <a:r>
              <a:rPr lang="en-US" dirty="0"/>
              <a:t>Data </a:t>
            </a:r>
            <a:r>
              <a:rPr lang="en-US" dirty="0" smtClean="0"/>
              <a:t>Collection</a:t>
            </a:r>
            <a:endParaRPr lang="en-US" dirty="0"/>
          </a:p>
        </p:txBody>
      </p:sp>
      <p:sp>
        <p:nvSpPr>
          <p:cNvPr id="3" name="Title 2"/>
          <p:cNvSpPr>
            <a:spLocks noGrp="1"/>
          </p:cNvSpPr>
          <p:nvPr>
            <p:ph type="title"/>
          </p:nvPr>
        </p:nvSpPr>
        <p:spPr/>
        <p:txBody>
          <a:bodyPr/>
          <a:lstStyle/>
          <a:p>
            <a:r>
              <a:rPr lang="en-US" dirty="0" smtClean="0"/>
              <a:t>Process Evaluation and Special Studies Related to the LTCOP</a:t>
            </a:r>
            <a:endParaRPr lang="en-US" dirty="0"/>
          </a:p>
        </p:txBody>
      </p:sp>
    </p:spTree>
    <p:extLst>
      <p:ext uri="{BB962C8B-B14F-4D97-AF65-F5344CB8AC3E}">
        <p14:creationId xmlns:p14="http://schemas.microsoft.com/office/powerpoint/2010/main" val="511796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Systems Advocacy?</a:t>
            </a:r>
          </a:p>
        </p:txBody>
      </p:sp>
    </p:spTree>
    <p:extLst>
      <p:ext uri="{BB962C8B-B14F-4D97-AF65-F5344CB8AC3E}">
        <p14:creationId xmlns:p14="http://schemas.microsoft.com/office/powerpoint/2010/main" val="2575331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C 2016">
  <a:themeElements>
    <a:clrScheme name="Custom 1">
      <a:dk1>
        <a:srgbClr val="55565A"/>
      </a:dk1>
      <a:lt1>
        <a:srgbClr val="FFFFFF"/>
      </a:lt1>
      <a:dk2>
        <a:srgbClr val="A39A94"/>
      </a:dk2>
      <a:lt2>
        <a:srgbClr val="D1CDCA"/>
      </a:lt2>
      <a:accent1>
        <a:srgbClr val="6E6259"/>
      </a:accent1>
      <a:accent2>
        <a:srgbClr val="E87424"/>
      </a:accent2>
      <a:accent3>
        <a:srgbClr val="5D7E95"/>
      </a:accent3>
      <a:accent4>
        <a:srgbClr val="7A9C49"/>
      </a:accent4>
      <a:accent5>
        <a:srgbClr val="71A087"/>
      </a:accent5>
      <a:accent6>
        <a:srgbClr val="8B2332"/>
      </a:accent6>
      <a:hlink>
        <a:srgbClr val="2A2B2C"/>
      </a:hlink>
      <a:folHlink>
        <a:srgbClr val="A39A9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buFontTx/>
          <a:buNone/>
          <a:defRPr sz="2400" kern="0" dirty="0" smtClean="0">
            <a:solidFill>
              <a:schemeClr val="tx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a:spPr>
      <a:bodyPr vert="horz" wrap="square" lIns="91440" tIns="45720" rIns="91440" bIns="45720" numCol="1" anchor="t" anchorCtr="0" compatLnSpc="1">
        <a:prstTxWarp prst="textNoShape">
          <a:avLst/>
        </a:prstTxWarp>
      </a:bodyPr>
      <a:lstStyle>
        <a:defPPr marL="0" indent="0">
          <a:buFontTx/>
          <a:buNone/>
          <a:defRPr sz="2200" kern="0" dirty="0" smtClean="0">
            <a:solidFill>
              <a:schemeClr val="tx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C 2016" id="{60B77D63-6BFA-4205-934B-F86E2B4E5D50}" vid="{352137DB-957E-430B-8394-6937438A5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ORC Document" ma:contentTypeID="0x010100FD9BAED10440624B8A8D63465D7A845F008FA68812F0823447B9CCB5FC05616FE1" ma:contentTypeVersion="8" ma:contentTypeDescription="Create a new document." ma:contentTypeScope="" ma:versionID="a83bed5e278b12f629f3c912438e30bc">
  <xsd:schema xmlns:xsd="http://www.w3.org/2001/XMLSchema" xmlns:xs="http://www.w3.org/2001/XMLSchema" xmlns:p="http://schemas.microsoft.com/office/2006/metadata/properties" xmlns:ns1="http://schemas.microsoft.com/sharepoint/v3" xmlns:ns2="2499937d-34f2-4984-8519-b47ecdf1611e" targetNamespace="http://schemas.microsoft.com/office/2006/metadata/properties" ma:root="true" ma:fieldsID="3e693a3efa5f61eb7919ad4bff08e886" ns1:_="" ns2:_="">
    <xsd:import namespace="http://schemas.microsoft.com/sharepoint/v3"/>
    <xsd:import namespace="2499937d-34f2-4984-8519-b47ecdf1611e"/>
    <xsd:element name="properties">
      <xsd:complexType>
        <xsd:sequence>
          <xsd:element name="documentManagement">
            <xsd:complexType>
              <xsd:all>
                <xsd:element ref="ns2:_dlc_DocId" minOccurs="0"/>
                <xsd:element ref="ns2:_dlc_DocIdUrl" minOccurs="0"/>
                <xsd:element ref="ns2:_dlc_DocIdPersistId" minOccurs="0"/>
                <xsd:element ref="ns2:ca158c5648a04dc4808402f5a087cd98" minOccurs="0"/>
                <xsd:element ref="ns2:What_x0020_Works" minOccurs="0"/>
                <xsd:element ref="ns2:TaxCatchAllLabel" minOccurs="0"/>
                <xsd:element ref="ns2:f44d96efa86d44769079842688e62a8c" minOccurs="0"/>
                <xsd:element ref="ns2:TaxCatchAll" minOccurs="0"/>
                <xsd:element ref="ns2:mae4ce8972fa4a61b77d60ba7dae5f43" minOccurs="0"/>
                <xsd:element ref="ns2:k33869f2622648e9a3da5991f8f52a42" minOccurs="0"/>
                <xsd:element ref="ns2:cf43212e36604384a5f53b543af41f9a" minOccurs="0"/>
                <xsd:element ref="ns1:AverageRating" minOccurs="0"/>
                <xsd:element ref="ns1:RatingCount" minOccurs="0"/>
                <xsd:element ref="ns2:Archi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2" nillable="true" ma:displayName="Rating (0-5)" ma:decimals="2" ma:description="Average value of all the ratings that have been submitted" ma:internalName="AverageRating" ma:readOnly="false" ma:percentage="FALSE">
      <xsd:simpleType>
        <xsd:restriction base="dms:Number"/>
      </xsd:simpleType>
    </xsd:element>
    <xsd:element name="RatingCount" ma:index="24" nillable="true" ma:displayName="Number of Ratings" ma:decimals="0" ma:description="Number of ratings submitted" ma:internalName="RatingCount"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499937d-34f2-4984-8519-b47ecdf161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a158c5648a04dc4808402f5a087cd98" ma:index="11" nillable="true" ma:taxonomy="true" ma:internalName="ca158c5648a04dc4808402f5a087cd98" ma:taxonomyFieldName="Location_x0020_Tags" ma:displayName="Location Tags" ma:readOnly="false" ma:fieldId="{ca158c56-48a0-4dc4-8084-02f5a087cd98}" ma:taxonomyMulti="true" ma:sspId="a2f93836-8695-4ec8-8d1a-8c7c249cc417" ma:termSetId="2b3d1176-69f1-4582-8a1c-68dfcaa999e2" ma:anchorId="00000000-0000-0000-0000-000000000000" ma:open="false" ma:isKeyword="false">
      <xsd:complexType>
        <xsd:sequence>
          <xsd:element ref="pc:Terms" minOccurs="0" maxOccurs="1"/>
        </xsd:sequence>
      </xsd:complexType>
    </xsd:element>
    <xsd:element name="What_x0020_Works" ma:index="12" nillable="true" ma:displayName="What Works" ma:internalName="What_x0020_Works" ma:readOnly="false">
      <xsd:simpleType>
        <xsd:restriction base="dms:Boolean"/>
      </xsd:simpleType>
    </xsd:element>
    <xsd:element name="TaxCatchAllLabel" ma:index="13" nillable="true" ma:displayName="Taxonomy Catch All Column1" ma:hidden="true" ma:list="{f7e3fa1c-0c2c-4902-a397-eab62602bde6}" ma:internalName="TaxCatchAllLabel" ma:readOnly="true" ma:showField="CatchAllDataLabel" ma:web="2499937d-34f2-4984-8519-b47ecdf1611e">
      <xsd:complexType>
        <xsd:complexContent>
          <xsd:extension base="dms:MultiChoiceLookup">
            <xsd:sequence>
              <xsd:element name="Value" type="dms:Lookup" maxOccurs="unbounded" minOccurs="0" nillable="true"/>
            </xsd:sequence>
          </xsd:extension>
        </xsd:complexContent>
      </xsd:complexType>
    </xsd:element>
    <xsd:element name="f44d96efa86d44769079842688e62a8c" ma:index="14" nillable="true" ma:taxonomy="true" ma:internalName="f44d96efa86d44769079842688e62a8c" ma:taxonomyFieldName="Topic_x0020_Tags" ma:displayName="Topic Tags" ma:readOnly="false" ma:fieldId="{f44d96ef-a86d-4476-9079-842688e62a8c}" ma:taxonomyMulti="true" ma:sspId="a2f93836-8695-4ec8-8d1a-8c7c249cc417" ma:termSetId="1e3fc8c6-8339-4f2f-a8cc-9915e48d5ebe"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f7e3fa1c-0c2c-4902-a397-eab62602bde6}" ma:internalName="TaxCatchAll" ma:showField="CatchAllData" ma:web="2499937d-34f2-4984-8519-b47ecdf1611e">
      <xsd:complexType>
        <xsd:complexContent>
          <xsd:extension base="dms:MultiChoiceLookup">
            <xsd:sequence>
              <xsd:element name="Value" type="dms:Lookup" maxOccurs="unbounded" minOccurs="0" nillable="true"/>
            </xsd:sequence>
          </xsd:extension>
        </xsd:complexContent>
      </xsd:complexType>
    </xsd:element>
    <xsd:element name="mae4ce8972fa4a61b77d60ba7dae5f43" ma:index="17" nillable="true" ma:taxonomy="true" ma:internalName="mae4ce8972fa4a61b77d60ba7dae5f43" ma:taxonomyFieldName="Project_x0020_Tags" ma:displayName="Project Tags" ma:readOnly="false" ma:fieldId="{6ae4ce89-72fa-4a61-b77d-60ba7dae5f43}" ma:taxonomyMulti="true" ma:sspId="a2f93836-8695-4ec8-8d1a-8c7c249cc417" ma:termSetId="96c9a5c7-ff67-49e5-a6b8-e71e63ce4444" ma:anchorId="00000000-0000-0000-0000-000000000000" ma:open="false" ma:isKeyword="false">
      <xsd:complexType>
        <xsd:sequence>
          <xsd:element ref="pc:Terms" minOccurs="0" maxOccurs="1"/>
        </xsd:sequence>
      </xsd:complexType>
    </xsd:element>
    <xsd:element name="k33869f2622648e9a3da5991f8f52a42" ma:index="18" nillable="true" ma:taxonomy="true" ma:internalName="k33869f2622648e9a3da5991f8f52a42" ma:taxonomyFieldName="Document_x0020_Type" ma:displayName="Document Type" ma:readOnly="false" ma:fieldId="{433869f2-6226-48e9-a3da-5991f8f52a42}" ma:taxonomyMulti="true" ma:sspId="a2f93836-8695-4ec8-8d1a-8c7c249cc417" ma:termSetId="c3a143e5-b8fa-4c1e-87d8-e5b601e3f98f" ma:anchorId="00000000-0000-0000-0000-000000000000" ma:open="false" ma:isKeyword="false">
      <xsd:complexType>
        <xsd:sequence>
          <xsd:element ref="pc:Terms" minOccurs="0" maxOccurs="1"/>
        </xsd:sequence>
      </xsd:complexType>
    </xsd:element>
    <xsd:element name="cf43212e36604384a5f53b543af41f9a" ma:index="19" nillable="true" ma:taxonomy="true" ma:internalName="cf43212e36604384a5f53b543af41f9a" ma:taxonomyFieldName="Department_x0020_Tags" ma:displayName="Department Tags" ma:readOnly="false" ma:fieldId="{cf43212e-3660-4384-a5f5-3b543af41f9a}" ma:taxonomyMulti="true" ma:sspId="a2f93836-8695-4ec8-8d1a-8c7c249cc417" ma:termSetId="d7495742-5e4c-4a9d-9ba2-b23d9217a78f" ma:anchorId="00000000-0000-0000-0000-000000000000" ma:open="false" ma:isKeyword="false">
      <xsd:complexType>
        <xsd:sequence>
          <xsd:element ref="pc:Terms" minOccurs="0" maxOccurs="1"/>
        </xsd:sequence>
      </xsd:complexType>
    </xsd:element>
    <xsd:element name="Archive_x0020_Date" ma:index="26" nillable="true" ma:displayName="Archive Date" ma:format="DateOnly" ma:internalName="Archive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documentManagement>
    <AverageRating xmlns="http://schemas.microsoft.com/sharepoint/v3" xsi:nil="true"/>
    <cf43212e36604384a5f53b543af41f9a xmlns="2499937d-34f2-4984-8519-b47ecdf1611e">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s>
    </cf43212e36604384a5f53b543af41f9a>
    <k33869f2622648e9a3da5991f8f52a42 xmlns="2499937d-34f2-4984-8519-b47ecdf1611e">
      <Terms xmlns="http://schemas.microsoft.com/office/infopath/2007/PartnerControls"/>
    </k33869f2622648e9a3da5991f8f52a42>
    <Archive_x0020_Date xmlns="2499937d-34f2-4984-8519-b47ecdf1611e">2016-10-05T05:00:00+00:00</Archive_x0020_Date>
    <mae4ce8972fa4a61b77d60ba7dae5f43 xmlns="2499937d-34f2-4984-8519-b47ecdf1611e">
      <Terms xmlns="http://schemas.microsoft.com/office/infopath/2007/PartnerControls"/>
    </mae4ce8972fa4a61b77d60ba7dae5f43>
    <TaxCatchAll xmlns="2499937d-34f2-4984-8519-b47ecdf1611e">
      <Value>63</Value>
    </TaxCatchAll>
    <ca158c5648a04dc4808402f5a087cd98 xmlns="2499937d-34f2-4984-8519-b47ecdf1611e">
      <Terms xmlns="http://schemas.microsoft.com/office/infopath/2007/PartnerControls"/>
    </ca158c5648a04dc4808402f5a087cd98>
    <f44d96efa86d44769079842688e62a8c xmlns="2499937d-34f2-4984-8519-b47ecdf1611e">
      <Terms xmlns="http://schemas.microsoft.com/office/infopath/2007/PartnerControls"/>
    </f44d96efa86d44769079842688e62a8c>
    <What_x0020_Works xmlns="2499937d-34f2-4984-8519-b47ecdf1611e">false</What_x0020_Works>
    <RatingCount xmlns="http://schemas.microsoft.com/sharepoint/v3" xsi:nil="true"/>
  </documentManagement>
</p:properties>
</file>

<file path=customXml/itemProps1.xml><?xml version="1.0" encoding="utf-8"?>
<ds:datastoreItem xmlns:ds="http://schemas.openxmlformats.org/officeDocument/2006/customXml" ds:itemID="{79927E81-81E9-4AE3-ACCA-CE08D70EE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99937d-34f2-4984-8519-b47ecdf16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52C612-C4E1-4B6D-A9F1-EBCE80115AA1}">
  <ds:schemaRefs>
    <ds:schemaRef ds:uri="http://schemas.microsoft.com/sharepoint/v3/contenttype/forms"/>
  </ds:schemaRefs>
</ds:datastoreItem>
</file>

<file path=customXml/itemProps3.xml><?xml version="1.0" encoding="utf-8"?>
<ds:datastoreItem xmlns:ds="http://schemas.openxmlformats.org/officeDocument/2006/customXml" ds:itemID="{A567C42D-04ED-4285-B7F6-9A98778630E0}">
  <ds:schemaRefs>
    <ds:schemaRef ds:uri="http://schemas.microsoft.com/sharepoint/events"/>
  </ds:schemaRefs>
</ds:datastoreItem>
</file>

<file path=customXml/itemProps4.xml><?xml version="1.0" encoding="utf-8"?>
<ds:datastoreItem xmlns:ds="http://schemas.openxmlformats.org/officeDocument/2006/customXml" ds:itemID="{E7068973-7E75-4DE3-82DF-4AF7B14DCA0C}">
  <ds:schemaRefs>
    <ds:schemaRef ds:uri="http://schemas.microsoft.com/sharepoint/v3"/>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2499937d-34f2-4984-8519-b47ecdf1611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40734</TotalTime>
  <Words>1801</Words>
  <Application>Microsoft Office PowerPoint</Application>
  <PresentationFormat>On-screen Show (4:3)</PresentationFormat>
  <Paragraphs>394</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Calibri</vt:lpstr>
      <vt:lpstr>Wingdings</vt:lpstr>
      <vt:lpstr>NORC 2016</vt:lpstr>
      <vt:lpstr>Challenges and Innovations in Systems Advocacy by the Long-Term Care Ombudsman Program</vt:lpstr>
      <vt:lpstr>Overview of LTCOP</vt:lpstr>
      <vt:lpstr>Overview of LTCOP</vt:lpstr>
      <vt:lpstr>National Evaluation of the LTCOP</vt:lpstr>
      <vt:lpstr>Evaluation Team </vt:lpstr>
      <vt:lpstr>Process Evaluation and Special Studies Related to the LTCOP</vt:lpstr>
      <vt:lpstr>Data Collection </vt:lpstr>
      <vt:lpstr>Process Evaluation and Special Studies Related to the LTCOP</vt:lpstr>
      <vt:lpstr>What is Systems Advocacy?</vt:lpstr>
      <vt:lpstr>What is Systems Advocacy?</vt:lpstr>
      <vt:lpstr>LTCOP &amp; Systems Advocacy</vt:lpstr>
      <vt:lpstr>Who Performs Systems Advocacy?</vt:lpstr>
      <vt:lpstr>Who Performs Systems Advocacy?</vt:lpstr>
      <vt:lpstr>Systems Advocacy– Paid Staff</vt:lpstr>
      <vt:lpstr>Systems Advocacy Activities - Volunteers</vt:lpstr>
      <vt:lpstr>Coordinating Entities</vt:lpstr>
      <vt:lpstr>Relationship Benefits and Barriers</vt:lpstr>
      <vt:lpstr>Program Resources</vt:lpstr>
      <vt:lpstr>Program Resources </vt:lpstr>
      <vt:lpstr>Program Structure &amp; Placement</vt:lpstr>
      <vt:lpstr>Systems Advocacy and Program Autonomy  </vt:lpstr>
      <vt:lpstr>Systems Advocacy Issues</vt:lpstr>
      <vt:lpstr>Thank you</vt:lpstr>
    </vt:vector>
  </TitlesOfParts>
  <Manager>NORC at the University of Chicago</Manager>
  <Company>NORC at the Univeristy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Consumer Voice Conference Slides</dc:title>
  <dc:subject>This presentation conducted at the 2018 Consumer Voice Conference focuses on systems advocacy activities conducted by the Long-Term Care Ombudsman Program. The data provided in the presentation are based on data collected from surveys as part of the Process Evaluation of the Long-Term Care Ombudsman Program.</dc:subject>
  <dc:creator>ACL/AoA</dc:creator>
  <cp:keywords>Systems advocacy; Long-Term Care Ombudsman Program; Organizational Placement; Program Structure</cp:keywords>
  <cp:lastModifiedBy>Jenkins, Susan M. (ACL)</cp:lastModifiedBy>
  <cp:revision>1085</cp:revision>
  <cp:lastPrinted>2018-10-15T16:31:01Z</cp:lastPrinted>
  <dcterms:created xsi:type="dcterms:W3CDTF">2011-01-21T18:17:35Z</dcterms:created>
  <dcterms:modified xsi:type="dcterms:W3CDTF">2019-10-02T11:28:57Z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0x010100FD9BAED10440624B8A8D63465D7A845F008FA68812F0823447B9CCB5FC05616FE1</vt:lpwstr>
  </property>
  <property fmtid="{D5CDD505-2E9C-101B-9397-08002B2CF9AE}" pid="3" name="Department Tags">
    <vt:lpwstr>63;#Communications|39866e77-8ceb-4906-ac6b-e6946f8375da;#63;#Communications|39866e77-8ceb-4906-ac6b-e6946f8375da</vt:lpwstr>
  </property>
  <property fmtid="{D5CDD505-2E9C-101B-9397-08002B2CF9AE}" pid="4" name="Topic Tags">
    <vt:lpwstr/>
  </property>
  <property fmtid="{D5CDD505-2E9C-101B-9397-08002B2CF9AE}" pid="5" name="Project Tags">
    <vt:lpwstr/>
  </property>
  <property fmtid="{D5CDD505-2E9C-101B-9397-08002B2CF9AE}" pid="6" name="Location Tags">
    <vt:lpwstr/>
  </property>
  <property fmtid="{D5CDD505-2E9C-101B-9397-08002B2CF9AE}" pid="7" name="Document Type">
    <vt:lpwstr/>
  </property>
  <property fmtid="{D5CDD505-2E9C-101B-9397-08002B2CF9AE}" pid="8" name="m12ea18bb4aa40b3aca5c956af63f5e0">
    <vt:lpwstr/>
  </property>
  <property fmtid="{D5CDD505-2E9C-101B-9397-08002B2CF9AE}" pid="9" name="Tags">
    <vt:lpwstr/>
  </property>
</Properties>
</file>