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53"/>
  </p:notesMasterIdLst>
  <p:handoutMasterIdLst>
    <p:handoutMasterId r:id="rId54"/>
  </p:handoutMasterIdLst>
  <p:sldIdLst>
    <p:sldId id="266" r:id="rId3"/>
    <p:sldId id="268" r:id="rId4"/>
    <p:sldId id="351" r:id="rId5"/>
    <p:sldId id="301" r:id="rId6"/>
    <p:sldId id="280" r:id="rId7"/>
    <p:sldId id="267" r:id="rId8"/>
    <p:sldId id="273" r:id="rId9"/>
    <p:sldId id="302" r:id="rId10"/>
    <p:sldId id="305" r:id="rId11"/>
    <p:sldId id="336" r:id="rId12"/>
    <p:sldId id="306" r:id="rId13"/>
    <p:sldId id="307" r:id="rId14"/>
    <p:sldId id="308" r:id="rId15"/>
    <p:sldId id="309" r:id="rId16"/>
    <p:sldId id="310" r:id="rId17"/>
    <p:sldId id="311" r:id="rId18"/>
    <p:sldId id="340" r:id="rId19"/>
    <p:sldId id="313" r:id="rId20"/>
    <p:sldId id="314" r:id="rId21"/>
    <p:sldId id="315" r:id="rId22"/>
    <p:sldId id="341" r:id="rId23"/>
    <p:sldId id="316" r:id="rId24"/>
    <p:sldId id="317" r:id="rId25"/>
    <p:sldId id="342" r:id="rId26"/>
    <p:sldId id="343" r:id="rId27"/>
    <p:sldId id="318" r:id="rId28"/>
    <p:sldId id="344" r:id="rId29"/>
    <p:sldId id="319" r:id="rId30"/>
    <p:sldId id="345" r:id="rId31"/>
    <p:sldId id="320" r:id="rId32"/>
    <p:sldId id="322" r:id="rId33"/>
    <p:sldId id="350" r:id="rId34"/>
    <p:sldId id="323" r:id="rId35"/>
    <p:sldId id="324" r:id="rId36"/>
    <p:sldId id="346" r:id="rId37"/>
    <p:sldId id="325" r:id="rId38"/>
    <p:sldId id="347" r:id="rId39"/>
    <p:sldId id="326" r:id="rId40"/>
    <p:sldId id="327" r:id="rId41"/>
    <p:sldId id="348" r:id="rId42"/>
    <p:sldId id="328" r:id="rId43"/>
    <p:sldId id="329" r:id="rId44"/>
    <p:sldId id="331" r:id="rId45"/>
    <p:sldId id="349" r:id="rId46"/>
    <p:sldId id="332" r:id="rId47"/>
    <p:sldId id="334" r:id="rId48"/>
    <p:sldId id="303" r:id="rId49"/>
    <p:sldId id="339" r:id="rId50"/>
    <p:sldId id="304" r:id="rId51"/>
    <p:sldId id="27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lbaum, Lori A. (ACL)" initials="SLA(" lastIdx="1" clrIdx="0">
    <p:extLst>
      <p:ext uri="{19B8F6BF-5375-455C-9EA6-DF929625EA0E}">
        <p15:presenceInfo xmlns:p15="http://schemas.microsoft.com/office/powerpoint/2012/main" userId="S-1-5-21-1747495209-1248221918-2216747781-23679" providerId="AD"/>
      </p:ext>
    </p:extLst>
  </p:cmAuthor>
  <p:cmAuthor id="2" name="Coleman, Shantol (ACL)" initials="CS(" lastIdx="2" clrIdx="1">
    <p:extLst>
      <p:ext uri="{19B8F6BF-5375-455C-9EA6-DF929625EA0E}">
        <p15:presenceInfo xmlns:p15="http://schemas.microsoft.com/office/powerpoint/2012/main" userId="S-1-5-21-1747495209-1248221918-2216747781-214367" providerId="AD"/>
      </p:ext>
    </p:extLst>
  </p:cmAuthor>
  <p:cmAuthor id="3" name="Thompson, Cheryl (ACL) (CTR)" initials="TC((" lastIdx="10" clrIdx="2">
    <p:extLst>
      <p:ext uri="{19B8F6BF-5375-455C-9EA6-DF929625EA0E}">
        <p15:presenceInfo xmlns:p15="http://schemas.microsoft.com/office/powerpoint/2012/main" userId="S-1-5-21-1747495209-1248221918-2216747781-224551" providerId="AD"/>
      </p:ext>
    </p:extLst>
  </p:cmAuthor>
  <p:cmAuthor id="4" name="Wilma Brockington-Parker" initials="WB" lastIdx="4" clrIdx="3">
    <p:extLst>
      <p:ext uri="{19B8F6BF-5375-455C-9EA6-DF929625EA0E}">
        <p15:presenceInfo xmlns:p15="http://schemas.microsoft.com/office/powerpoint/2012/main" userId="601a10d9686f60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55" autoAdjust="0"/>
    <p:restoredTop sz="87531" autoAdjust="0"/>
  </p:normalViewPr>
  <p:slideViewPr>
    <p:cSldViewPr>
      <p:cViewPr varScale="1">
        <p:scale>
          <a:sx n="59" d="100"/>
          <a:sy n="59" d="100"/>
        </p:scale>
        <p:origin x="60" y="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22"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Respondent Categories</c:v>
                </c:pt>
              </c:strCache>
            </c:strRef>
          </c:tx>
          <c:explosion val="4"/>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7B9-4949-B26E-6AC62DEC61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B9-4949-B26E-6AC62DEC61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77B9-4949-B26E-6AC62DEC61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77B9-4949-B26E-6AC62DEC61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77B9-4949-B26E-6AC62DEC61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77B9-4949-B26E-6AC62DEC612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5-77B9-4949-B26E-6AC62DEC612D}"/>
              </c:ext>
            </c:extLst>
          </c:dPt>
          <c:dLbls>
            <c:dLbl>
              <c:idx val="0"/>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r>
                      <a:rPr lang="en-US"/>
                      <a:t>47.56%</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B9-4949-B26E-6AC62DEC612D}"/>
                </c:ext>
              </c:extLst>
            </c:dLbl>
            <c:dLbl>
              <c:idx val="1"/>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fld id="{E8B056A6-27B8-45E0-BC07-60634D1ACB62}" type="VALUE">
                      <a:rPr lang="en-US" smtClean="0"/>
                      <a:pPr>
                        <a:defRPr sz="1600"/>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7B9-4949-B26E-6AC62DEC612D}"/>
                </c:ext>
              </c:extLst>
            </c:dLbl>
            <c:dLbl>
              <c:idx val="2"/>
              <c:layout>
                <c:manualLayout>
                  <c:x val="0.10612492776759798"/>
                  <c:y val="0.10328814555793403"/>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fld id="{0157901B-F544-4D05-A307-4436B2E3E479}" type="VALUE">
                      <a:rPr lang="en-US" sz="1400" smtClean="0"/>
                      <a:pPr>
                        <a:defRPr sz="1400">
                          <a:solidFill>
                            <a:schemeClr val="bg1"/>
                          </a:solidFill>
                        </a:defRPr>
                      </a:pPr>
                      <a:t>[VALUE]</a:t>
                    </a:fld>
                    <a:r>
                      <a:rPr lang="en-US" sz="1400"/>
                      <a:t>%</a:t>
                    </a: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2902027218270837"/>
                      <c:h val="6.0582538432586333E-2"/>
                    </c:manualLayout>
                  </c15:layout>
                  <c15:dlblFieldTable/>
                  <c15:showDataLabelsRange val="0"/>
                </c:ext>
                <c:ext xmlns:c16="http://schemas.microsoft.com/office/drawing/2014/chart" uri="{C3380CC4-5D6E-409C-BE32-E72D297353CC}">
                  <c16:uniqueId val="{00000004-77B9-4949-B26E-6AC62DEC612D}"/>
                </c:ext>
              </c:extLst>
            </c:dLbl>
            <c:dLbl>
              <c:idx val="3"/>
              <c:tx>
                <c:rich>
                  <a:bodyPr/>
                  <a:lstStyle/>
                  <a:p>
                    <a:fld id="{07CBE0EA-B805-4496-B699-62EED1C1FC54}"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7B9-4949-B26E-6AC62DEC612D}"/>
                </c:ext>
              </c:extLst>
            </c:dLbl>
            <c:dLbl>
              <c:idx val="4"/>
              <c:tx>
                <c:rich>
                  <a:bodyPr/>
                  <a:lstStyle/>
                  <a:p>
                    <a:fld id="{CB3F392F-BD56-403B-8D3E-3E916C1F4167}"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7B9-4949-B26E-6AC62DEC612D}"/>
                </c:ext>
              </c:extLst>
            </c:dLbl>
            <c:dLbl>
              <c:idx val="5"/>
              <c:tx>
                <c:rich>
                  <a:bodyPr/>
                  <a:lstStyle/>
                  <a:p>
                    <a:fld id="{03889F7F-B4AB-43A2-9A97-2C9F84E8FB53}" type="VALUE">
                      <a:rPr lang="en-US" smtClean="0"/>
                      <a:pPr/>
                      <a:t>[VALUE]</a:t>
                    </a:fld>
                    <a:r>
                      <a:rPr lang="en-US"/>
                      <a:t>%</a:t>
                    </a:r>
                  </a:p>
                  <a:p>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7B9-4949-B26E-6AC62DEC612D}"/>
                </c:ext>
              </c:extLst>
            </c:dLbl>
            <c:dLbl>
              <c:idx val="6"/>
              <c:tx>
                <c:rich>
                  <a:bodyPr/>
                  <a:lstStyle/>
                  <a:p>
                    <a:fld id="{647BC144-13BA-48BC-9BB4-184BAA9D769C}"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7B9-4949-B26E-6AC62DEC61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Grandparents</c:v>
                </c:pt>
                <c:pt idx="1">
                  <c:v>Community Organizations, Government Agencies</c:v>
                </c:pt>
                <c:pt idx="2">
                  <c:v>Unidentified</c:v>
                </c:pt>
                <c:pt idx="3">
                  <c:v>Kinship Caregivers</c:v>
                </c:pt>
                <c:pt idx="4">
                  <c:v>Attorneys</c:v>
                </c:pt>
                <c:pt idx="5">
                  <c:v>Non-Relative Caregivers</c:v>
                </c:pt>
                <c:pt idx="6">
                  <c:v>Foster Caregivers</c:v>
                </c:pt>
              </c:strCache>
            </c:strRef>
          </c:cat>
          <c:val>
            <c:numRef>
              <c:f>Sheet1!$B$2:$B$8</c:f>
              <c:numCache>
                <c:formatCode>General</c:formatCode>
                <c:ptCount val="7"/>
                <c:pt idx="0">
                  <c:v>47.56</c:v>
                </c:pt>
                <c:pt idx="1">
                  <c:v>31.27</c:v>
                </c:pt>
                <c:pt idx="2">
                  <c:v>17.260000000000002</c:v>
                </c:pt>
                <c:pt idx="3">
                  <c:v>1.63</c:v>
                </c:pt>
                <c:pt idx="4">
                  <c:v>0.98</c:v>
                </c:pt>
                <c:pt idx="5">
                  <c:v>0.98</c:v>
                </c:pt>
                <c:pt idx="6">
                  <c:v>0.33</c:v>
                </c:pt>
              </c:numCache>
            </c:numRef>
          </c:val>
          <c:extLst>
            <c:ext xmlns:c16="http://schemas.microsoft.com/office/drawing/2014/chart" uri="{C3380CC4-5D6E-409C-BE32-E72D297353CC}">
              <c16:uniqueId val="{00000000-77B9-4949-B26E-6AC62DEC612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Responses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3830-4996-AB33-D104D3797B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3830-4996-AB33-D104D3797B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3830-4996-AB33-D104D3797B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5B3-4603-9421-32CF31DB4736}"/>
              </c:ext>
            </c:extLst>
          </c:dPt>
          <c:dLbls>
            <c:dLbl>
              <c:idx val="0"/>
              <c:layout>
                <c:manualLayout>
                  <c:x val="-0.12910556507262885"/>
                  <c:y val="-0.21589599094230869"/>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fld id="{3AA98325-B1B5-41FF-8F91-E614D5B62A43}" type="VALUE">
                      <a:rPr lang="en-US" sz="2000" smtClean="0"/>
                      <a:pPr>
                        <a:defRPr sz="2000">
                          <a:solidFill>
                            <a:schemeClr val="bg1"/>
                          </a:solidFill>
                        </a:defRPr>
                      </a:pPr>
                      <a:t>[VALUE]</a:t>
                    </a:fld>
                    <a:r>
                      <a:rPr lang="en-US" sz="2000" dirty="0"/>
                      <a:t>%</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30-4996-AB33-D104D3797B45}"/>
                </c:ext>
              </c:extLst>
            </c:dLbl>
            <c:dLbl>
              <c:idx val="1"/>
              <c:layout>
                <c:manualLayout>
                  <c:x val="1.4466525065684141E-2"/>
                  <c:y val="1.1222531007153518E-2"/>
                </c:manualLayout>
              </c:layout>
              <c:tx>
                <c:rich>
                  <a:bodyPr/>
                  <a:lstStyle/>
                  <a:p>
                    <a:fld id="{919A827D-577B-478C-A2E6-18636BD76146}"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830-4996-AB33-D104D3797B45}"/>
                </c:ext>
              </c:extLst>
            </c:dLbl>
            <c:dLbl>
              <c:idx val="2"/>
              <c:layout>
                <c:manualLayout>
                  <c:x val="6.434060344087611E-2"/>
                  <c:y val="6.395897523679106E-2"/>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fld id="{152EDBE4-8843-4D68-BB6C-A9CDF02D3505}" type="VALUE">
                      <a:rPr lang="en-US" smtClean="0">
                        <a:solidFill>
                          <a:schemeClr val="tx1"/>
                        </a:solidFill>
                      </a:rPr>
                      <a:pPr>
                        <a:defRPr sz="2000">
                          <a:solidFill>
                            <a:schemeClr val="bg1"/>
                          </a:solidFill>
                        </a:defRPr>
                      </a:pPr>
                      <a:t>[VALUE]</a:t>
                    </a:fld>
                    <a:r>
                      <a:rPr lang="en-US" dirty="0">
                        <a:solidFill>
                          <a:schemeClr val="tx1"/>
                        </a:solidFill>
                      </a:rPr>
                      <a:t>%</a:t>
                    </a:r>
                    <a:r>
                      <a:rPr lang="en-US" dirty="0"/>
                      <a:t>%</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30-4996-AB33-D104D3797B4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Yes</c:v>
                </c:pt>
                <c:pt idx="1">
                  <c:v>No</c:v>
                </c:pt>
                <c:pt idx="2">
                  <c:v>No Response</c:v>
                </c:pt>
              </c:strCache>
            </c:strRef>
          </c:cat>
          <c:val>
            <c:numRef>
              <c:f>Sheet1!$B$2:$B$5</c:f>
              <c:numCache>
                <c:formatCode>General</c:formatCode>
                <c:ptCount val="4"/>
                <c:pt idx="0">
                  <c:v>77.52</c:v>
                </c:pt>
                <c:pt idx="1">
                  <c:v>2.93</c:v>
                </c:pt>
                <c:pt idx="2">
                  <c:v>19.54</c:v>
                </c:pt>
              </c:numCache>
            </c:numRef>
          </c:val>
          <c:extLst>
            <c:ext xmlns:c16="http://schemas.microsoft.com/office/drawing/2014/chart" uri="{C3380CC4-5D6E-409C-BE32-E72D297353CC}">
              <c16:uniqueId val="{00000000-3830-4996-AB33-D104D3797B4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9/24/2020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9/24/2020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a:t>
            </a:fld>
            <a:endParaRPr lang="en-US"/>
          </a:p>
        </p:txBody>
      </p:sp>
    </p:spTree>
    <p:extLst>
      <p:ext uri="{BB962C8B-B14F-4D97-AF65-F5344CB8AC3E}">
        <p14:creationId xmlns:p14="http://schemas.microsoft.com/office/powerpoint/2010/main" val="33587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682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9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8678-88A4-4BE9-BB45-C5BDA72D90F8}" type="slidenum">
              <a:rPr lang="en-US" smtClean="0"/>
              <a:pPr/>
              <a:t>9</a:t>
            </a:fld>
            <a:endParaRPr lang="en-US" dirty="0"/>
          </a:p>
        </p:txBody>
      </p:sp>
    </p:spTree>
    <p:extLst>
      <p:ext uri="{BB962C8B-B14F-4D97-AF65-F5344CB8AC3E}">
        <p14:creationId xmlns:p14="http://schemas.microsoft.com/office/powerpoint/2010/main" val="258160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578678-88A4-4BE9-BB45-C5BDA72D90F8}" type="slidenum">
              <a:rPr lang="en-US" smtClean="0"/>
              <a:pPr/>
              <a:t>10</a:t>
            </a:fld>
            <a:endParaRPr lang="en-US" dirty="0"/>
          </a:p>
        </p:txBody>
      </p:sp>
    </p:spTree>
    <p:extLst>
      <p:ext uri="{BB962C8B-B14F-4D97-AF65-F5344CB8AC3E}">
        <p14:creationId xmlns:p14="http://schemas.microsoft.com/office/powerpoint/2010/main" val="69262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15</a:t>
            </a:fld>
            <a:endParaRPr lang="en-US"/>
          </a:p>
        </p:txBody>
      </p:sp>
    </p:spTree>
    <p:extLst>
      <p:ext uri="{BB962C8B-B14F-4D97-AF65-F5344CB8AC3E}">
        <p14:creationId xmlns:p14="http://schemas.microsoft.com/office/powerpoint/2010/main" val="380264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50</a:t>
            </a:fld>
            <a:endParaRPr lang="en-US"/>
          </a:p>
        </p:txBody>
      </p:sp>
    </p:spTree>
    <p:extLst>
      <p:ext uri="{BB962C8B-B14F-4D97-AF65-F5344CB8AC3E}">
        <p14:creationId xmlns:p14="http://schemas.microsoft.com/office/powerpoint/2010/main" val="2529327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12192000" cy="5257800"/>
          </a:xfrm>
          <a:prstGeom prst="rect">
            <a:avLst/>
          </a:prstGeom>
        </p:spPr>
      </p:pic>
      <p:sp>
        <p:nvSpPr>
          <p:cNvPr id="22" name="Text Placeholder 21"/>
          <p:cNvSpPr>
            <a:spLocks noGrp="1"/>
          </p:cNvSpPr>
          <p:nvPr>
            <p:ph type="body" sz="quarter" idx="17" hasCustomPrompt="1"/>
          </p:nvPr>
        </p:nvSpPr>
        <p:spPr>
          <a:xfrm>
            <a:off x="101600" y="152400"/>
            <a:ext cx="102616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101600" y="762000"/>
            <a:ext cx="78232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4165600" y="2743200"/>
            <a:ext cx="80264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4165600" y="3352800"/>
            <a:ext cx="80264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4165600" y="3886200"/>
            <a:ext cx="80264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4165600" y="4648200"/>
            <a:ext cx="52832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101600" y="6172200"/>
            <a:ext cx="79248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12192000" cy="5257800"/>
          </a:xfrm>
          <a:prstGeom prst="rect">
            <a:avLst/>
          </a:prstGeom>
        </p:spPr>
      </p:pic>
      <p:sp>
        <p:nvSpPr>
          <p:cNvPr id="22" name="Text Placeholder 21"/>
          <p:cNvSpPr>
            <a:spLocks noGrp="1"/>
          </p:cNvSpPr>
          <p:nvPr>
            <p:ph type="body" sz="quarter" idx="17" hasCustomPrompt="1"/>
          </p:nvPr>
        </p:nvSpPr>
        <p:spPr>
          <a:xfrm>
            <a:off x="101600" y="152400"/>
            <a:ext cx="10261600" cy="685800"/>
          </a:xfrm>
        </p:spPr>
        <p:txBody>
          <a:bodyPr>
            <a:normAutofit/>
          </a:bodyPr>
          <a:lstStyle>
            <a:lvl1pPr>
              <a:buNone/>
              <a:defRPr sz="3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101600" y="762000"/>
            <a:ext cx="7823200" cy="533400"/>
          </a:xfrm>
        </p:spPr>
        <p:txBody>
          <a:bodyPr>
            <a:normAutofit/>
          </a:bodyPr>
          <a:lstStyle>
            <a:lvl1pPr marL="0" indent="0" algn="l">
              <a:buNone/>
              <a:defRPr sz="2100" i="1" baseline="0">
                <a:solidFill>
                  <a:schemeClr val="bg1">
                    <a:lumMod val="9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4165600" y="2743200"/>
            <a:ext cx="80264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4165600" y="3352800"/>
            <a:ext cx="8026400" cy="533400"/>
          </a:xfrm>
        </p:spPr>
        <p:txBody>
          <a:bodyPr>
            <a:normAutofit/>
          </a:bodyPr>
          <a:lstStyle>
            <a:lvl1pPr>
              <a:buNone/>
              <a:defRPr sz="21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4165600" y="3886200"/>
            <a:ext cx="8026400" cy="533400"/>
          </a:xfrm>
        </p:spPr>
        <p:txBody>
          <a:bodyPr>
            <a:normAutofit/>
          </a:bodyPr>
          <a:lstStyle>
            <a:lvl1pPr>
              <a:buNone/>
              <a:defRPr sz="21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4165600" y="4648200"/>
            <a:ext cx="5283200" cy="457200"/>
          </a:xfrm>
        </p:spPr>
        <p:txBody>
          <a:bodyPr>
            <a:noAutofit/>
          </a:bodyPr>
          <a:lstStyle>
            <a:lvl1pPr>
              <a:buNone/>
              <a:defRPr sz="1500" i="0"/>
            </a:lvl1pPr>
          </a:lstStyle>
          <a:p>
            <a:pPr lvl="0"/>
            <a:r>
              <a:rPr lang="en-US" dirty="0"/>
              <a:t>Date</a:t>
            </a:r>
          </a:p>
        </p:txBody>
      </p:sp>
      <p:sp>
        <p:nvSpPr>
          <p:cNvPr id="11" name="Text Placeholder 10"/>
          <p:cNvSpPr>
            <a:spLocks noGrp="1"/>
          </p:cNvSpPr>
          <p:nvPr>
            <p:ph type="body" sz="quarter" idx="18" hasCustomPrompt="1"/>
          </p:nvPr>
        </p:nvSpPr>
        <p:spPr>
          <a:xfrm>
            <a:off x="101600" y="6172200"/>
            <a:ext cx="7924800" cy="304800"/>
          </a:xfrm>
        </p:spPr>
        <p:txBody>
          <a:bodyPr>
            <a:noAutofit/>
          </a:bodyPr>
          <a:lstStyle>
            <a:lvl1pPr>
              <a:buNone/>
              <a:defRPr sz="1500" i="0" baseline="0">
                <a:solidFill>
                  <a:schemeClr val="tx1"/>
                </a:solidFill>
              </a:defRPr>
            </a:lvl1pPr>
          </a:lstStyle>
          <a:p>
            <a:pPr lvl="0"/>
            <a:r>
              <a:rPr lang="en-US" sz="1200" dirty="0"/>
              <a:t>Optional tagline, disclaimer, contributors, etc.</a:t>
            </a:r>
            <a:endParaRPr lang="en-US" dirty="0"/>
          </a:p>
        </p:txBody>
      </p:sp>
    </p:spTree>
    <p:extLst>
      <p:ext uri="{BB962C8B-B14F-4D97-AF65-F5344CB8AC3E}">
        <p14:creationId xmlns:p14="http://schemas.microsoft.com/office/powerpoint/2010/main" val="300147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65818"/>
          </a:xfrm>
          <a:prstGeom prst="rect">
            <a:avLst/>
          </a:prstGeom>
        </p:spPr>
      </p:pic>
      <p:sp>
        <p:nvSpPr>
          <p:cNvPr id="15" name="Title 14"/>
          <p:cNvSpPr>
            <a:spLocks noGrp="1"/>
          </p:cNvSpPr>
          <p:nvPr>
            <p:ph type="title" hasCustomPrompt="1"/>
          </p:nvPr>
        </p:nvSpPr>
        <p:spPr>
          <a:xfrm>
            <a:off x="711200" y="1981200"/>
            <a:ext cx="109728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711200" y="2743200"/>
            <a:ext cx="109728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711200" y="3352800"/>
            <a:ext cx="109728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711200" y="3962400"/>
            <a:ext cx="109728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930400" y="4800600"/>
            <a:ext cx="8534400" cy="457200"/>
          </a:xfrm>
        </p:spPr>
        <p:txBody>
          <a:bodyPr>
            <a:noAutofit/>
          </a:bodyPr>
          <a:lstStyle>
            <a:lvl1pPr algn="ctr">
              <a:buNone/>
              <a:defRPr sz="1500" i="0"/>
            </a:lvl1pPr>
          </a:lstStyle>
          <a:p>
            <a:pPr lvl="0"/>
            <a:r>
              <a:rPr lang="en-US" dirty="0"/>
              <a:t>Date</a:t>
            </a:r>
          </a:p>
        </p:txBody>
      </p:sp>
    </p:spTree>
    <p:extLst>
      <p:ext uri="{BB962C8B-B14F-4D97-AF65-F5344CB8AC3E}">
        <p14:creationId xmlns:p14="http://schemas.microsoft.com/office/powerpoint/2010/main" val="36724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12192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609600" y="1600201"/>
            <a:ext cx="10972800" cy="3886200"/>
          </a:xfrm>
        </p:spPr>
        <p:txBody>
          <a:bodyPr/>
          <a:lstStyle>
            <a:lvl1pPr>
              <a:defRPr/>
            </a:lvl1pPr>
            <a:lvl2pPr>
              <a:defRPr/>
            </a:lvl2pPr>
            <a:lvl3pPr>
              <a:defRPr/>
            </a:lvl3pPr>
            <a:lvl5pPr marL="1543050" indent="-17145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extLst>
      <p:ext uri="{BB962C8B-B14F-4D97-AF65-F5344CB8AC3E}">
        <p14:creationId xmlns:p14="http://schemas.microsoft.com/office/powerpoint/2010/main" val="3314913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Text Placeholder 2"/>
          <p:cNvSpPr>
            <a:spLocks noGrp="1"/>
          </p:cNvSpPr>
          <p:nvPr>
            <p:ph type="body" idx="1" hasCustomPrompt="1"/>
          </p:nvPr>
        </p:nvSpPr>
        <p:spPr>
          <a:xfrm>
            <a:off x="963084" y="2928939"/>
            <a:ext cx="10363200" cy="1500187"/>
          </a:xfrm>
        </p:spPr>
        <p:txBody>
          <a:bodyPr anchor="b"/>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963084" y="4429128"/>
            <a:ext cx="10363200" cy="1057275"/>
          </a:xfrm>
        </p:spPr>
        <p:txBody>
          <a:bodyPr anchor="t">
            <a:noAutofit/>
          </a:bodyPr>
          <a:lstStyle>
            <a:lvl1pPr algn="l">
              <a:defRPr sz="24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4291664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609600" y="1600201"/>
            <a:ext cx="5384800" cy="4038600"/>
          </a:xfrm>
        </p:spPr>
        <p:txBody>
          <a:bodyPr/>
          <a:lstStyle>
            <a:lvl1pPr marL="171450" indent="-171450">
              <a:defRPr sz="2100"/>
            </a:lvl1pPr>
            <a:lvl2pPr>
              <a:defRPr sz="1800"/>
            </a:lvl2pPr>
            <a:lvl3pPr>
              <a:defRPr sz="1500"/>
            </a:lvl3pPr>
            <a:lvl4pPr>
              <a:defRPr sz="1350"/>
            </a:lvl4pPr>
            <a:lvl5pPr marL="1543050" indent="-171450">
              <a:buFont typeface="Wingdings" panose="05000000000000000000" pitchFamily="2" charset="2"/>
              <a:buChar char="Ø"/>
              <a:defRPr sz="1350"/>
            </a:lvl5pPr>
            <a:lvl6pPr>
              <a:defRPr sz="1350"/>
            </a:lvl6pPr>
            <a:lvl7pPr>
              <a:defRPr sz="1350"/>
            </a:lvl7pPr>
            <a:lvl8pPr>
              <a:defRPr sz="1350"/>
            </a:lvl8pPr>
            <a:lvl9pPr>
              <a:defRPr sz="135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6197600" y="1600201"/>
            <a:ext cx="5384800" cy="4038600"/>
          </a:xfrm>
        </p:spPr>
        <p:txBody>
          <a:bodyPr/>
          <a:lstStyle>
            <a:lvl1pPr marL="171450" indent="-171450">
              <a:defRPr sz="2100"/>
            </a:lvl1pPr>
            <a:lvl2pPr>
              <a:defRPr sz="1800"/>
            </a:lvl2pPr>
            <a:lvl3pPr>
              <a:defRPr sz="1500"/>
            </a:lvl3pPr>
            <a:lvl4pPr>
              <a:defRPr sz="1350"/>
            </a:lvl4pPr>
            <a:lvl5pPr marL="1543050" indent="-171450">
              <a:buFont typeface="Wingdings" panose="05000000000000000000" pitchFamily="2" charset="2"/>
              <a:buChar char="Ø"/>
              <a:defRPr sz="1350"/>
            </a:lvl5pPr>
            <a:lvl6pPr>
              <a:defRPr sz="1350"/>
            </a:lvl6pPr>
            <a:lvl7pPr>
              <a:defRPr sz="1350"/>
            </a:lvl7pPr>
            <a:lvl8pPr>
              <a:defRPr sz="1350"/>
            </a:lvl8pPr>
            <a:lvl9pPr>
              <a:defRPr sz="135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3067175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Add Column 1 title</a:t>
            </a:r>
          </a:p>
        </p:txBody>
      </p:sp>
      <p:sp>
        <p:nvSpPr>
          <p:cNvPr id="4" name="Content Placeholder 3"/>
          <p:cNvSpPr>
            <a:spLocks noGrp="1"/>
          </p:cNvSpPr>
          <p:nvPr>
            <p:ph sz="half" idx="2" hasCustomPrompt="1"/>
          </p:nvPr>
        </p:nvSpPr>
        <p:spPr>
          <a:xfrm>
            <a:off x="609600" y="2174878"/>
            <a:ext cx="5386917" cy="3540125"/>
          </a:xfrm>
        </p:spPr>
        <p:txBody>
          <a:bodyPr/>
          <a:lstStyle>
            <a:lvl1pPr marL="171450" indent="-171450">
              <a:defRPr sz="1800"/>
            </a:lvl1pPr>
            <a:lvl2pPr>
              <a:defRPr sz="1500"/>
            </a:lvl2pPr>
            <a:lvl3pPr>
              <a:defRPr sz="1350"/>
            </a:lvl3pPr>
            <a:lvl4pPr>
              <a:defRPr sz="1200"/>
            </a:lvl4pPr>
            <a:lvl5pPr marL="1543050" indent="-171450">
              <a:buFont typeface="Wingdings" panose="05000000000000000000" pitchFamily="2" charset="2"/>
              <a:buChar char="Ø"/>
              <a:defRPr sz="1200"/>
            </a:lvl5pPr>
            <a:lvl6pPr>
              <a:defRPr sz="1200"/>
            </a:lvl6pPr>
            <a:lvl7pPr>
              <a:defRPr sz="1200"/>
            </a:lvl7pPr>
            <a:lvl8pPr>
              <a:defRPr sz="1200"/>
            </a:lvl8pPr>
            <a:lvl9pPr>
              <a:defRPr sz="12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Add Column 2 title</a:t>
            </a:r>
          </a:p>
        </p:txBody>
      </p:sp>
      <p:sp>
        <p:nvSpPr>
          <p:cNvPr id="6" name="Content Placeholder 5"/>
          <p:cNvSpPr>
            <a:spLocks noGrp="1"/>
          </p:cNvSpPr>
          <p:nvPr>
            <p:ph sz="quarter" idx="4" hasCustomPrompt="1"/>
          </p:nvPr>
        </p:nvSpPr>
        <p:spPr>
          <a:xfrm>
            <a:off x="6193369" y="2174878"/>
            <a:ext cx="5389033" cy="3540125"/>
          </a:xfrm>
        </p:spPr>
        <p:txBody>
          <a:bodyPr/>
          <a:lstStyle>
            <a:lvl1pPr marL="171450" indent="-171450">
              <a:defRPr sz="1800"/>
            </a:lvl1pPr>
            <a:lvl2pPr>
              <a:defRPr sz="1500"/>
            </a:lvl2pPr>
            <a:lvl3pPr>
              <a:defRPr sz="1350"/>
            </a:lvl3pPr>
            <a:lvl4pPr>
              <a:defRPr sz="1200"/>
            </a:lvl4pPr>
            <a:lvl5pPr marL="1543050" indent="-171450">
              <a:buFont typeface="Wingdings" panose="05000000000000000000" pitchFamily="2" charset="2"/>
              <a:buChar char="Ø"/>
              <a:defRPr sz="1200"/>
            </a:lvl5pPr>
            <a:lvl6pPr>
              <a:defRPr sz="1200"/>
            </a:lvl6pPr>
            <a:lvl7pPr>
              <a:defRPr sz="1200"/>
            </a:lvl7pPr>
            <a:lvl8pPr>
              <a:defRPr sz="1200"/>
            </a:lvl8pPr>
            <a:lvl9pPr>
              <a:defRPr sz="12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1109453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703288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Picture Placeholder 2"/>
          <p:cNvSpPr>
            <a:spLocks noGrp="1"/>
          </p:cNvSpPr>
          <p:nvPr>
            <p:ph type="pic" idx="1" hasCustomPrompt="1"/>
          </p:nvPr>
        </p:nvSpPr>
        <p:spPr>
          <a:xfrm>
            <a:off x="2389717" y="612775"/>
            <a:ext cx="731520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Insert a picture</a:t>
            </a:r>
          </a:p>
        </p:txBody>
      </p:sp>
      <p:sp>
        <p:nvSpPr>
          <p:cNvPr id="2" name="Title 1"/>
          <p:cNvSpPr>
            <a:spLocks noGrp="1"/>
          </p:cNvSpPr>
          <p:nvPr>
            <p:ph type="title" hasCustomPrompt="1"/>
          </p:nvPr>
        </p:nvSpPr>
        <p:spPr>
          <a:xfrm>
            <a:off x="2389717" y="4343400"/>
            <a:ext cx="7315200" cy="566738"/>
          </a:xfrm>
        </p:spPr>
        <p:txBody>
          <a:bodyPr anchor="b"/>
          <a:lstStyle>
            <a:lvl1pPr algn="l">
              <a:defRPr sz="1500" b="1"/>
            </a:lvl1pPr>
          </a:lstStyle>
          <a:p>
            <a:r>
              <a:rPr lang="en-US" dirty="0"/>
              <a:t>Add title</a:t>
            </a:r>
          </a:p>
        </p:txBody>
      </p:sp>
      <p:sp>
        <p:nvSpPr>
          <p:cNvPr id="4" name="Text Placeholder 3"/>
          <p:cNvSpPr>
            <a:spLocks noGrp="1"/>
          </p:cNvSpPr>
          <p:nvPr>
            <p:ph type="body" sz="half" idx="2" hasCustomPrompt="1"/>
          </p:nvPr>
        </p:nvSpPr>
        <p:spPr>
          <a:xfrm>
            <a:off x="2389717" y="4953000"/>
            <a:ext cx="7315200" cy="533400"/>
          </a:xfrm>
        </p:spPr>
        <p:txBody>
          <a:bodyPr>
            <a:normAutofit/>
          </a:bodyPr>
          <a:lstStyle>
            <a:lvl1pPr marL="0" indent="0">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extLst>
      <p:ext uri="{BB962C8B-B14F-4D97-AF65-F5344CB8AC3E}">
        <p14:creationId xmlns:p14="http://schemas.microsoft.com/office/powerpoint/2010/main" val="1068749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31618"/>
            <a:ext cx="12191999" cy="7065818"/>
          </a:xfrm>
          <a:prstGeom prst="rect">
            <a:avLst/>
          </a:prstGeom>
        </p:spPr>
      </p:pic>
      <p:sp>
        <p:nvSpPr>
          <p:cNvPr id="8" name="Title 1"/>
          <p:cNvSpPr>
            <a:spLocks noGrp="1"/>
          </p:cNvSpPr>
          <p:nvPr>
            <p:ph type="title" hasCustomPrompt="1"/>
          </p:nvPr>
        </p:nvSpPr>
        <p:spPr>
          <a:xfrm>
            <a:off x="609600" y="1981200"/>
            <a:ext cx="109728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2389717" y="3429000"/>
            <a:ext cx="7315200" cy="566738"/>
          </a:xfrm>
          <a:prstGeom prst="rect">
            <a:avLst/>
          </a:prstGeom>
        </p:spPr>
        <p:txBody>
          <a:bodyPr vert="horz" lIns="68580" tIns="34290" rIns="68580" bIns="34290" rtlCol="0" anchor="b">
            <a:normAutofit/>
          </a:bodyPr>
          <a:lstStyle>
            <a:lvl1pPr algn="l">
              <a:defRPr sz="2000" b="1"/>
            </a:lvl1p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7600" y="5760433"/>
            <a:ext cx="3098285" cy="961042"/>
          </a:xfrm>
          <a:prstGeom prst="rect">
            <a:avLst/>
          </a:prstGeom>
        </p:spPr>
      </p:pic>
      <p:sp>
        <p:nvSpPr>
          <p:cNvPr id="6" name="Slide Number Placeholder 3"/>
          <p:cNvSpPr>
            <a:spLocks noGrp="1"/>
          </p:cNvSpPr>
          <p:nvPr>
            <p:ph type="sldNum" sz="quarter" idx="12"/>
          </p:nvPr>
        </p:nvSpPr>
        <p:spPr>
          <a:xfrm>
            <a:off x="4673600" y="6356353"/>
            <a:ext cx="2844800" cy="365125"/>
          </a:xfrm>
        </p:spPr>
        <p:txBody>
          <a:bodyPr/>
          <a:lstStyle/>
          <a:p>
            <a:fld id="{7AA28999-D008-419E-9628-EE1C64F81F4C}" type="slidenum">
              <a:rPr lang="en-US" smtClean="0"/>
              <a:pPr/>
              <a:t>‹#›</a:t>
            </a:fld>
            <a:endParaRPr lang="en-US" dirty="0"/>
          </a:p>
        </p:txBody>
      </p:sp>
    </p:spTree>
    <p:extLst>
      <p:ext uri="{BB962C8B-B14F-4D97-AF65-F5344CB8AC3E}">
        <p14:creationId xmlns:p14="http://schemas.microsoft.com/office/powerpoint/2010/main" val="184631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65818"/>
          </a:xfrm>
          <a:prstGeom prst="rect">
            <a:avLst/>
          </a:prstGeom>
        </p:spPr>
      </p:pic>
      <p:sp>
        <p:nvSpPr>
          <p:cNvPr id="15" name="Title 14"/>
          <p:cNvSpPr>
            <a:spLocks noGrp="1"/>
          </p:cNvSpPr>
          <p:nvPr>
            <p:ph type="title" hasCustomPrompt="1"/>
          </p:nvPr>
        </p:nvSpPr>
        <p:spPr>
          <a:xfrm>
            <a:off x="711200" y="1981200"/>
            <a:ext cx="109728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711200" y="2743200"/>
            <a:ext cx="109728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711200" y="3352800"/>
            <a:ext cx="109728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711200" y="3962400"/>
            <a:ext cx="109728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930400" y="4800600"/>
            <a:ext cx="85344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12192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609600" y="1600201"/>
            <a:ext cx="109728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Text Placeholder 2"/>
          <p:cNvSpPr>
            <a:spLocks noGrp="1"/>
          </p:cNvSpPr>
          <p:nvPr>
            <p:ph type="body" idx="1" hasCustomPrompt="1"/>
          </p:nvPr>
        </p:nvSpPr>
        <p:spPr>
          <a:xfrm>
            <a:off x="963084" y="2928939"/>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963084" y="4429126"/>
            <a:ext cx="103632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609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6197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609600" y="2174876"/>
            <a:ext cx="5386917"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6193368" y="2174876"/>
            <a:ext cx="5389033"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Picture Placeholder 2"/>
          <p:cNvSpPr>
            <a:spLocks noGrp="1"/>
          </p:cNvSpPr>
          <p:nvPr>
            <p:ph type="pic" idx="1" hasCustomPrompt="1"/>
          </p:nvPr>
        </p:nvSpPr>
        <p:spPr>
          <a:xfrm>
            <a:off x="2389717" y="612775"/>
            <a:ext cx="7315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2389717" y="4343400"/>
            <a:ext cx="73152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2389717" y="4953000"/>
            <a:ext cx="73152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618"/>
            <a:ext cx="12191999" cy="7065818"/>
          </a:xfrm>
          <a:prstGeom prst="rect">
            <a:avLst/>
          </a:prstGeom>
        </p:spPr>
      </p:pic>
      <p:sp>
        <p:nvSpPr>
          <p:cNvPr id="8" name="Title 1"/>
          <p:cNvSpPr>
            <a:spLocks noGrp="1"/>
          </p:cNvSpPr>
          <p:nvPr>
            <p:ph type="title" hasCustomPrompt="1"/>
          </p:nvPr>
        </p:nvSpPr>
        <p:spPr>
          <a:xfrm>
            <a:off x="609600" y="1981200"/>
            <a:ext cx="109728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2389717" y="3429000"/>
            <a:ext cx="73152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7600" y="5760433"/>
            <a:ext cx="3098285" cy="961042"/>
          </a:xfrm>
          <a:prstGeom prst="rect">
            <a:avLst/>
          </a:prstGeom>
        </p:spPr>
      </p:pic>
      <p:sp>
        <p:nvSpPr>
          <p:cNvPr id="6" name="Slide Number Placeholder 3"/>
          <p:cNvSpPr>
            <a:spLocks noGrp="1"/>
          </p:cNvSpPr>
          <p:nvPr>
            <p:ph type="sldNum" sz="quarter" idx="12"/>
          </p:nvPr>
        </p:nvSpPr>
        <p:spPr>
          <a:xfrm>
            <a:off x="4673600" y="6356351"/>
            <a:ext cx="2844800" cy="365125"/>
          </a:xfrm>
        </p:spPr>
        <p:txBody>
          <a:body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Lst>
  <p:hf sldNum="0"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673600" y="6356353"/>
            <a:ext cx="2844800" cy="365125"/>
          </a:xfrm>
          <a:prstGeom prst="rect">
            <a:avLst/>
          </a:prstGeom>
        </p:spPr>
        <p:txBody>
          <a:bodyPr vert="horz" lIns="91440" tIns="45720" rIns="91440" bIns="45720" rtlCol="0" anchor="ctr"/>
          <a:lstStyle>
            <a:lvl1pPr algn="ctr">
              <a:defRPr sz="1050">
                <a:solidFill>
                  <a:schemeClr val="bg1">
                    <a:lumMod val="85000"/>
                  </a:schemeClr>
                </a:solidFill>
              </a:defRPr>
            </a:lvl1pPr>
          </a:lstStyle>
          <a:p>
            <a:fld id="{7AA28999-D008-419E-9628-EE1C64F81F4C}" type="slidenum">
              <a:rPr lang="en-US" smtClean="0"/>
              <a:pPr/>
              <a:t>‹#›</a:t>
            </a:fld>
            <a:endParaRPr lang="en-US"/>
          </a:p>
        </p:txBody>
      </p:sp>
    </p:spTree>
    <p:extLst>
      <p:ext uri="{BB962C8B-B14F-4D97-AF65-F5344CB8AC3E}">
        <p14:creationId xmlns:p14="http://schemas.microsoft.com/office/powerpoint/2010/main" val="15182357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lvl1pPr algn="ctr" defTabSz="685800" rtl="0" eaLnBrk="1" latinLnBrk="0" hangingPunct="1">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ClrTx/>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rgbClr val="0A4F90"/>
        </a:buClr>
        <a:buSzPct val="100000"/>
        <a:buFont typeface="Wingdings" panose="05000000000000000000" pitchFamily="2" charset="2"/>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Courier New" panose="02070309020205020404" pitchFamily="49" charset="0"/>
        <a:buChar char="o"/>
        <a:defRPr sz="1500" kern="1200">
          <a:solidFill>
            <a:schemeClr val="tx1"/>
          </a:solidFill>
          <a:latin typeface="+mn-lt"/>
          <a:ea typeface="+mn-ea"/>
          <a:cs typeface="+mn-cs"/>
        </a:defRPr>
      </a:lvl4pPr>
      <a:lvl5pPr marL="1543050" indent="-171450" algn="l" defTabSz="685800" rtl="0" eaLnBrk="1" latinLnBrk="0" hangingPunct="1">
        <a:spcBef>
          <a:spcPct val="20000"/>
        </a:spcBef>
        <a:buClrTx/>
        <a:buFont typeface="Wingdings" panose="05000000000000000000" pitchFamily="2" charset="2"/>
        <a:buChar char="Ø"/>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dailyclipart.net/page/20/" TargetMode="Externa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wdp"/><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commons.wikimedia.org/wiki/File:Books_Flat_Icon_Vector.svg" TargetMode="External"/><Relationship Id="rId7" Type="http://schemas.openxmlformats.org/officeDocument/2006/relationships/hyperlink" Target="https://qed.qld.gov.au/publications/reports/statistics/schooling" TargetMode="Externa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hyperlink" Target="http://ia-bc.com/download.php" TargetMode="External"/><Relationship Id="rId5" Type="http://schemas.openxmlformats.org/officeDocument/2006/relationships/hyperlink" Target="https://pixabay.com/en/video-camera-film-turn-recording-1364122/"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www.publicdomainpictures.net/en/view-image.php?image=240924&amp;picture=happy-cartoon-family"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8">
            <a:extLst>
              <a:ext uri="{FF2B5EF4-FFF2-40B4-BE49-F238E27FC236}">
                <a16:creationId xmlns:a16="http://schemas.microsoft.com/office/drawing/2014/main" id="{58F89821-4D88-4D5C-AB06-5906E38BE175}"/>
              </a:ext>
            </a:extLst>
          </p:cNvPr>
          <p:cNvSpPr>
            <a:spLocks noGrp="1"/>
          </p:cNvSpPr>
          <p:nvPr>
            <p:ph type="body" sz="quarter" idx="14"/>
          </p:nvPr>
        </p:nvSpPr>
        <p:spPr>
          <a:xfrm>
            <a:off x="4648200" y="2590800"/>
            <a:ext cx="6705600" cy="1752600"/>
          </a:xfrm>
        </p:spPr>
        <p:txBody>
          <a:bodyPr>
            <a:noAutofit/>
          </a:bodyPr>
          <a:lstStyle/>
          <a:p>
            <a:r>
              <a:rPr lang="en-US" dirty="0"/>
              <a:t>  Supporting Grandparents Raising Grandchildren </a:t>
            </a:r>
          </a:p>
          <a:p>
            <a:r>
              <a:rPr lang="en-US" dirty="0"/>
              <a:t>  Advisory Council Meeting</a:t>
            </a:r>
          </a:p>
          <a:p>
            <a:endParaRPr lang="en-US" sz="3600" dirty="0"/>
          </a:p>
        </p:txBody>
      </p:sp>
      <p:sp>
        <p:nvSpPr>
          <p:cNvPr id="41" name="Text Placeholder 40">
            <a:extLst>
              <a:ext uri="{FF2B5EF4-FFF2-40B4-BE49-F238E27FC236}">
                <a16:creationId xmlns:a16="http://schemas.microsoft.com/office/drawing/2014/main" id="{B0B3166B-3E8E-4CF9-AE29-2481CA5D3BF6}"/>
              </a:ext>
            </a:extLst>
          </p:cNvPr>
          <p:cNvSpPr>
            <a:spLocks noGrp="1"/>
          </p:cNvSpPr>
          <p:nvPr>
            <p:ph type="body" sz="quarter" idx="16"/>
          </p:nvPr>
        </p:nvSpPr>
        <p:spPr>
          <a:xfrm>
            <a:off x="4876800" y="4457700"/>
            <a:ext cx="4648200" cy="723900"/>
          </a:xfrm>
        </p:spPr>
        <p:txBody>
          <a:bodyPr>
            <a:noAutofit/>
          </a:bodyPr>
          <a:lstStyle/>
          <a:p>
            <a:r>
              <a:rPr lang="en-US" sz="3200" b="1" dirty="0">
                <a:solidFill>
                  <a:srgbClr val="0A4F90"/>
                </a:solidFill>
                <a:latin typeface="+mj-lt"/>
              </a:rPr>
              <a:t>September 15, 2020 </a:t>
            </a:r>
          </a:p>
        </p:txBody>
      </p:sp>
      <p:sp>
        <p:nvSpPr>
          <p:cNvPr id="44" name="Title 43" hidden="1">
            <a:extLst>
              <a:ext uri="{FF2B5EF4-FFF2-40B4-BE49-F238E27FC236}">
                <a16:creationId xmlns:a16="http://schemas.microsoft.com/office/drawing/2014/main" id="{422F712A-F1D7-4B97-9DAC-1D201D863782}"/>
              </a:ext>
            </a:extLst>
          </p:cNvPr>
          <p:cNvSpPr>
            <a:spLocks noGrp="1"/>
          </p:cNvSpPr>
          <p:nvPr>
            <p:ph type="title" idx="4294967295"/>
          </p:nvPr>
        </p:nvSpPr>
        <p:spPr/>
        <p:txBody>
          <a:bodyPr/>
          <a:lstStyle/>
          <a:p>
            <a:r>
              <a:rPr lang="en-US" dirty="0"/>
              <a:t>Title Slide Option A</a:t>
            </a:r>
          </a:p>
        </p:txBody>
      </p:sp>
      <p:pic>
        <p:nvPicPr>
          <p:cNvPr id="3" name="Picture 2" descr="Administration for Community Living logo&#10;RAISE Advisory Council logo" title="AC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070" y="5295900"/>
            <a:ext cx="4424184" cy="1257300"/>
          </a:xfrm>
          <a:prstGeom prst="rect">
            <a:avLst/>
          </a:prstGeom>
        </p:spPr>
      </p:pic>
    </p:spTree>
    <p:extLst>
      <p:ext uri="{BB962C8B-B14F-4D97-AF65-F5344CB8AC3E}">
        <p14:creationId xmlns:p14="http://schemas.microsoft.com/office/powerpoint/2010/main" val="349306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1143000"/>
          </a:xfrm>
        </p:spPr>
        <p:txBody>
          <a:bodyPr>
            <a:normAutofit/>
          </a:bodyPr>
          <a:lstStyle/>
          <a:p>
            <a:r>
              <a:rPr lang="en-US" sz="3200" b="1" dirty="0">
                <a:solidFill>
                  <a:schemeClr val="accent4"/>
                </a:solidFill>
              </a:rPr>
              <a:t>RFI Analysis Purpose and Outcomes </a:t>
            </a:r>
            <a:r>
              <a:rPr lang="en-US" sz="3200" b="1" dirty="0"/>
              <a:t>(cont.)</a:t>
            </a:r>
            <a:endParaRPr lang="en-US" sz="3200" b="1" dirty="0">
              <a:solidFill>
                <a:schemeClr val="accent4"/>
              </a:solidFill>
            </a:endParaRPr>
          </a:p>
        </p:txBody>
      </p:sp>
      <p:sp>
        <p:nvSpPr>
          <p:cNvPr id="3" name="Content Placeholder 2"/>
          <p:cNvSpPr>
            <a:spLocks noGrp="1"/>
          </p:cNvSpPr>
          <p:nvPr>
            <p:ph idx="1"/>
          </p:nvPr>
        </p:nvSpPr>
        <p:spPr>
          <a:xfrm>
            <a:off x="556590" y="1323404"/>
            <a:ext cx="11078817" cy="5032947"/>
          </a:xfrm>
        </p:spPr>
        <p:txBody>
          <a:bodyPr>
            <a:normAutofit/>
          </a:bodyPr>
          <a:lstStyle/>
          <a:p>
            <a:r>
              <a:rPr lang="en-US" sz="2800" dirty="0"/>
              <a:t>Provide recommendations and resources to support grand and kinship families</a:t>
            </a:r>
          </a:p>
          <a:p>
            <a:r>
              <a:rPr lang="en-US" sz="2800" dirty="0"/>
              <a:t>Provide a framework for the Advisory Council to manage and take meaningful actions/activities to support grand and kinship families and other caregivers.</a:t>
            </a:r>
          </a:p>
          <a:p>
            <a:r>
              <a:rPr lang="en-US" sz="2800" dirty="0"/>
              <a:t>Focus on solutions</a:t>
            </a:r>
          </a:p>
          <a:p>
            <a:pPr marL="0" indent="0">
              <a:buNone/>
            </a:pPr>
            <a:endParaRPr lang="en-US" sz="2400" dirty="0"/>
          </a:p>
          <a:p>
            <a:pPr marL="0" indent="0">
              <a:buNone/>
            </a:pPr>
            <a:endParaRPr lang="en-US" sz="2800" dirty="0"/>
          </a:p>
        </p:txBody>
      </p:sp>
    </p:spTree>
    <p:extLst>
      <p:ext uri="{BB962C8B-B14F-4D97-AF65-F5344CB8AC3E}">
        <p14:creationId xmlns:p14="http://schemas.microsoft.com/office/powerpoint/2010/main" val="1887074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68AB-8A11-46F0-9A12-4FE0F331CD9D}"/>
              </a:ext>
            </a:extLst>
          </p:cNvPr>
          <p:cNvSpPr>
            <a:spLocks noGrp="1"/>
          </p:cNvSpPr>
          <p:nvPr>
            <p:ph type="title"/>
          </p:nvPr>
        </p:nvSpPr>
        <p:spPr>
          <a:xfrm>
            <a:off x="609600" y="274638"/>
            <a:ext cx="10972800" cy="1143000"/>
          </a:xfrm>
        </p:spPr>
        <p:txBody>
          <a:bodyPr anchor="ctr">
            <a:normAutofit/>
          </a:bodyPr>
          <a:lstStyle/>
          <a:p>
            <a:r>
              <a:rPr lang="en-US" sz="3200" b="1" dirty="0"/>
              <a:t>Acknowledgements</a:t>
            </a:r>
          </a:p>
        </p:txBody>
      </p:sp>
      <p:sp>
        <p:nvSpPr>
          <p:cNvPr id="3" name="Content Placeholder 2">
            <a:extLst>
              <a:ext uri="{FF2B5EF4-FFF2-40B4-BE49-F238E27FC236}">
                <a16:creationId xmlns:a16="http://schemas.microsoft.com/office/drawing/2014/main" id="{8DBD58C2-E4FE-4991-B7D0-EDC9807D27F2}"/>
              </a:ext>
            </a:extLst>
          </p:cNvPr>
          <p:cNvSpPr>
            <a:spLocks noGrp="1"/>
          </p:cNvSpPr>
          <p:nvPr>
            <p:ph sz="half" idx="2"/>
          </p:nvPr>
        </p:nvSpPr>
        <p:spPr>
          <a:xfrm>
            <a:off x="3810001" y="1417638"/>
            <a:ext cx="8382000" cy="4525962"/>
          </a:xfrm>
        </p:spPr>
        <p:txBody>
          <a:bodyPr>
            <a:normAutofit lnSpcReduction="10000"/>
          </a:bodyPr>
          <a:lstStyle/>
          <a:p>
            <a:pPr>
              <a:lnSpc>
                <a:spcPct val="90000"/>
              </a:lnSpc>
            </a:pPr>
            <a:r>
              <a:rPr lang="en-US" dirty="0"/>
              <a:t>Respondents to the Request for Information</a:t>
            </a:r>
          </a:p>
          <a:p>
            <a:pPr>
              <a:lnSpc>
                <a:spcPct val="90000"/>
              </a:lnSpc>
            </a:pPr>
            <a:r>
              <a:rPr lang="en-US" dirty="0"/>
              <a:t>The SGRG Advisory Council</a:t>
            </a:r>
          </a:p>
          <a:p>
            <a:pPr lvl="1">
              <a:lnSpc>
                <a:spcPct val="90000"/>
              </a:lnSpc>
            </a:pPr>
            <a:r>
              <a:rPr lang="en-US" sz="2800" dirty="0"/>
              <a:t>Special thanks to:</a:t>
            </a:r>
          </a:p>
          <a:p>
            <a:pPr lvl="2">
              <a:lnSpc>
                <a:spcPct val="90000"/>
              </a:lnSpc>
            </a:pPr>
            <a:r>
              <a:rPr lang="en-US" sz="2800" dirty="0"/>
              <a:t>Amelia </a:t>
            </a:r>
            <a:r>
              <a:rPr lang="en-US" sz="2800" dirty="0" err="1"/>
              <a:t>Karraker</a:t>
            </a:r>
            <a:r>
              <a:rPr lang="en-US" sz="2800" dirty="0"/>
              <a:t>, Ph.D</a:t>
            </a:r>
          </a:p>
          <a:p>
            <a:pPr lvl="2">
              <a:lnSpc>
                <a:spcPct val="90000"/>
              </a:lnSpc>
            </a:pPr>
            <a:r>
              <a:rPr lang="en-US" sz="2800" dirty="0"/>
              <a:t>Beverley Yang</a:t>
            </a:r>
          </a:p>
          <a:p>
            <a:pPr lvl="2">
              <a:lnSpc>
                <a:spcPct val="90000"/>
              </a:lnSpc>
            </a:pPr>
            <a:r>
              <a:rPr lang="en-US" sz="2800" dirty="0"/>
              <a:t>Carmen Sanchez</a:t>
            </a:r>
          </a:p>
          <a:p>
            <a:pPr lvl="2">
              <a:lnSpc>
                <a:spcPct val="90000"/>
              </a:lnSpc>
            </a:pPr>
            <a:r>
              <a:rPr lang="en-US" sz="2800" dirty="0"/>
              <a:t>Charlotte Stephenson</a:t>
            </a:r>
          </a:p>
          <a:p>
            <a:pPr lvl="2">
              <a:lnSpc>
                <a:spcPct val="90000"/>
              </a:lnSpc>
            </a:pPr>
            <a:r>
              <a:rPr lang="en-US" sz="2800" dirty="0"/>
              <a:t>Gail Engel</a:t>
            </a:r>
          </a:p>
          <a:p>
            <a:pPr lvl="2">
              <a:lnSpc>
                <a:spcPct val="90000"/>
              </a:lnSpc>
            </a:pPr>
            <a:r>
              <a:rPr lang="en-US" sz="2800" dirty="0"/>
              <a:t>Michael Herndon</a:t>
            </a:r>
          </a:p>
          <a:p>
            <a:pPr lvl="2">
              <a:lnSpc>
                <a:spcPct val="90000"/>
              </a:lnSpc>
            </a:pPr>
            <a:r>
              <a:rPr lang="en-US" sz="2800" dirty="0"/>
              <a:t>Sonya Begay</a:t>
            </a:r>
          </a:p>
          <a:p>
            <a:pPr lvl="1">
              <a:lnSpc>
                <a:spcPct val="90000"/>
              </a:lnSpc>
            </a:pPr>
            <a:endParaRPr lang="en-US" sz="2800" dirty="0"/>
          </a:p>
          <a:p>
            <a:pPr lvl="1">
              <a:lnSpc>
                <a:spcPct val="90000"/>
              </a:lnSpc>
            </a:pPr>
            <a:endParaRPr lang="en-US" sz="2800" dirty="0"/>
          </a:p>
        </p:txBody>
      </p:sp>
      <p:pic>
        <p:nvPicPr>
          <p:cNvPr id="9" name="Picture 8" descr="A picture containing plate, clock&#10;&#10;Description automatically generated">
            <a:extLst>
              <a:ext uri="{FF2B5EF4-FFF2-40B4-BE49-F238E27FC236}">
                <a16:creationId xmlns:a16="http://schemas.microsoft.com/office/drawing/2014/main" id="{CE9BDCA1-DA33-4E3B-A66A-721EA8AC2D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28600" y="1905000"/>
            <a:ext cx="3233104" cy="2985867"/>
          </a:xfrm>
          <a:prstGeom prst="rect">
            <a:avLst/>
          </a:prstGeom>
        </p:spPr>
      </p:pic>
    </p:spTree>
    <p:extLst>
      <p:ext uri="{BB962C8B-B14F-4D97-AF65-F5344CB8AC3E}">
        <p14:creationId xmlns:p14="http://schemas.microsoft.com/office/powerpoint/2010/main" val="412873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F02A-DCA9-492D-B475-A9A25264ACF8}"/>
              </a:ext>
            </a:extLst>
          </p:cNvPr>
          <p:cNvSpPr>
            <a:spLocks noGrp="1"/>
          </p:cNvSpPr>
          <p:nvPr>
            <p:ph type="title"/>
          </p:nvPr>
        </p:nvSpPr>
        <p:spPr/>
        <p:txBody>
          <a:bodyPr>
            <a:normAutofit/>
          </a:bodyPr>
          <a:lstStyle/>
          <a:p>
            <a:r>
              <a:rPr lang="en-US" sz="3200" b="1" dirty="0"/>
              <a:t>Analysis Report Limitations</a:t>
            </a:r>
          </a:p>
        </p:txBody>
      </p:sp>
      <p:sp>
        <p:nvSpPr>
          <p:cNvPr id="3" name="Content Placeholder 2">
            <a:extLst>
              <a:ext uri="{FF2B5EF4-FFF2-40B4-BE49-F238E27FC236}">
                <a16:creationId xmlns:a16="http://schemas.microsoft.com/office/drawing/2014/main" id="{95341590-1399-4184-8B67-3AFAB799FE88}"/>
              </a:ext>
            </a:extLst>
          </p:cNvPr>
          <p:cNvSpPr>
            <a:spLocks noGrp="1"/>
          </p:cNvSpPr>
          <p:nvPr>
            <p:ph idx="1"/>
          </p:nvPr>
        </p:nvSpPr>
        <p:spPr/>
        <p:txBody>
          <a:bodyPr>
            <a:normAutofit/>
          </a:bodyPr>
          <a:lstStyle/>
          <a:p>
            <a:r>
              <a:rPr lang="en-US" sz="2800" dirty="0"/>
              <a:t>Limited demographic data (not specifically requested as a part of the RFI)</a:t>
            </a:r>
          </a:p>
          <a:p>
            <a:r>
              <a:rPr lang="en-US" sz="2800" dirty="0"/>
              <a:t>Request for information was pre-COVID-19</a:t>
            </a:r>
          </a:p>
          <a:p>
            <a:r>
              <a:rPr lang="en-US" sz="2800" dirty="0"/>
              <a:t>Use of acronyms for organizations and benefits (some challenging to identify)</a:t>
            </a:r>
          </a:p>
          <a:p>
            <a:r>
              <a:rPr lang="en-US" sz="2800" dirty="0"/>
              <a:t>In some cases, no specific breakdown to identify the type of respondent</a:t>
            </a:r>
          </a:p>
        </p:txBody>
      </p:sp>
    </p:spTree>
    <p:extLst>
      <p:ext uri="{BB962C8B-B14F-4D97-AF65-F5344CB8AC3E}">
        <p14:creationId xmlns:p14="http://schemas.microsoft.com/office/powerpoint/2010/main" val="90088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9782-FC74-4462-BADA-00DAD648147D}"/>
              </a:ext>
            </a:extLst>
          </p:cNvPr>
          <p:cNvSpPr>
            <a:spLocks noGrp="1"/>
          </p:cNvSpPr>
          <p:nvPr>
            <p:ph type="title"/>
          </p:nvPr>
        </p:nvSpPr>
        <p:spPr>
          <a:xfrm>
            <a:off x="609600" y="-119268"/>
            <a:ext cx="10972800" cy="1143000"/>
          </a:xfrm>
        </p:spPr>
        <p:txBody>
          <a:bodyPr>
            <a:normAutofit/>
          </a:bodyPr>
          <a:lstStyle/>
          <a:p>
            <a:r>
              <a:rPr lang="en-US" sz="3200" b="1" dirty="0"/>
              <a:t>Responses</a:t>
            </a:r>
          </a:p>
        </p:txBody>
      </p:sp>
      <p:graphicFrame>
        <p:nvGraphicFramePr>
          <p:cNvPr id="5" name="Table 5" descr="Column one includes RFI questions. Column two includes the number of responses recieved. Column three includes percentage of respondents who responded to the questions in Column one." title="RFI Questions Chart">
            <a:extLst>
              <a:ext uri="{FF2B5EF4-FFF2-40B4-BE49-F238E27FC236}">
                <a16:creationId xmlns:a16="http://schemas.microsoft.com/office/drawing/2014/main" id="{8BCFB9C7-A52C-4A2D-8078-C09F15EEDEC3}"/>
              </a:ext>
            </a:extLst>
          </p:cNvPr>
          <p:cNvGraphicFramePr>
            <a:graphicFrameLocks noGrp="1"/>
          </p:cNvGraphicFramePr>
          <p:nvPr>
            <p:ph idx="1"/>
            <p:extLst>
              <p:ext uri="{D42A27DB-BD31-4B8C-83A1-F6EECF244321}">
                <p14:modId xmlns:p14="http://schemas.microsoft.com/office/powerpoint/2010/main" val="3628743966"/>
              </p:ext>
            </p:extLst>
          </p:nvPr>
        </p:nvGraphicFramePr>
        <p:xfrm>
          <a:off x="609603" y="954157"/>
          <a:ext cx="10972797" cy="4861547"/>
        </p:xfrm>
        <a:graphic>
          <a:graphicData uri="http://schemas.openxmlformats.org/drawingml/2006/table">
            <a:tbl>
              <a:tblPr firstRow="1" bandRow="1">
                <a:tableStyleId>{5C22544A-7EE6-4342-B048-85BDC9FD1C3A}</a:tableStyleId>
              </a:tblPr>
              <a:tblGrid>
                <a:gridCol w="7421214">
                  <a:extLst>
                    <a:ext uri="{9D8B030D-6E8A-4147-A177-3AD203B41FA5}">
                      <a16:colId xmlns:a16="http://schemas.microsoft.com/office/drawing/2014/main" val="3824828794"/>
                    </a:ext>
                  </a:extLst>
                </a:gridCol>
                <a:gridCol w="1948070">
                  <a:extLst>
                    <a:ext uri="{9D8B030D-6E8A-4147-A177-3AD203B41FA5}">
                      <a16:colId xmlns:a16="http://schemas.microsoft.com/office/drawing/2014/main" val="342592465"/>
                    </a:ext>
                  </a:extLst>
                </a:gridCol>
                <a:gridCol w="1603513">
                  <a:extLst>
                    <a:ext uri="{9D8B030D-6E8A-4147-A177-3AD203B41FA5}">
                      <a16:colId xmlns:a16="http://schemas.microsoft.com/office/drawing/2014/main" val="4186434743"/>
                    </a:ext>
                  </a:extLst>
                </a:gridCol>
              </a:tblGrid>
              <a:tr h="404841">
                <a:tc>
                  <a:txBody>
                    <a:bodyPr/>
                    <a:lstStyle/>
                    <a:p>
                      <a:pPr algn="ctr"/>
                      <a:r>
                        <a:rPr lang="en-US" dirty="0"/>
                        <a:t>Response Categories</a:t>
                      </a:r>
                    </a:p>
                  </a:txBody>
                  <a:tcPr/>
                </a:tc>
                <a:tc>
                  <a:txBody>
                    <a:bodyPr/>
                    <a:lstStyle/>
                    <a:p>
                      <a:pPr algn="ctr"/>
                      <a:r>
                        <a:rPr lang="en-US" dirty="0"/>
                        <a:t># of Responses</a:t>
                      </a:r>
                    </a:p>
                  </a:txBody>
                  <a:tcPr/>
                </a:tc>
                <a:tc>
                  <a:txBody>
                    <a:bodyPr/>
                    <a:lstStyle/>
                    <a:p>
                      <a:pPr algn="ctr"/>
                      <a:r>
                        <a:rPr lang="en-US" dirty="0"/>
                        <a:t>Percentages</a:t>
                      </a:r>
                    </a:p>
                  </a:txBody>
                  <a:tcPr/>
                </a:tc>
                <a:extLst>
                  <a:ext uri="{0D108BD9-81ED-4DB2-BD59-A6C34878D82A}">
                    <a16:rowId xmlns:a16="http://schemas.microsoft.com/office/drawing/2014/main" val="1641269416"/>
                  </a:ext>
                </a:extLst>
              </a:tr>
              <a:tr h="668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Meet the </a:t>
                      </a:r>
                      <a:r>
                        <a:rPr lang="en-US" b="0" dirty="0"/>
                        <a:t>mental/physical health, educational or nutritional needs </a:t>
                      </a:r>
                      <a:r>
                        <a:rPr lang="en-US" dirty="0"/>
                        <a:t>of those for whom they provide care</a:t>
                      </a:r>
                    </a:p>
                  </a:txBody>
                  <a:tcPr/>
                </a:tc>
                <a:tc>
                  <a:txBody>
                    <a:bodyPr/>
                    <a:lstStyle/>
                    <a:p>
                      <a:pPr algn="ctr"/>
                      <a:r>
                        <a:rPr lang="en-US" dirty="0"/>
                        <a:t>254</a:t>
                      </a:r>
                    </a:p>
                  </a:txBody>
                  <a:tcPr/>
                </a:tc>
                <a:tc>
                  <a:txBody>
                    <a:bodyPr/>
                    <a:lstStyle/>
                    <a:p>
                      <a:pPr algn="ctr"/>
                      <a:r>
                        <a:rPr lang="en-US" dirty="0"/>
                        <a:t>13.3%</a:t>
                      </a:r>
                    </a:p>
                  </a:txBody>
                  <a:tcPr/>
                </a:tc>
                <a:extLst>
                  <a:ext uri="{0D108BD9-81ED-4DB2-BD59-A6C34878D82A}">
                    <a16:rowId xmlns:a16="http://schemas.microsoft.com/office/drawing/2014/main" val="3430623497"/>
                  </a:ext>
                </a:extLst>
              </a:tr>
              <a:tr h="404841">
                <a:tc>
                  <a:txBody>
                    <a:bodyPr/>
                    <a:lstStyle/>
                    <a:p>
                      <a:r>
                        <a:rPr lang="en-US" dirty="0"/>
                        <a:t>Address other concerns such as legal assistance, financial support and affordable housing associated with this population of caregivers and care recipients</a:t>
                      </a:r>
                    </a:p>
                  </a:txBody>
                  <a:tcPr/>
                </a:tc>
                <a:tc>
                  <a:txBody>
                    <a:bodyPr/>
                    <a:lstStyle/>
                    <a:p>
                      <a:pPr algn="ctr"/>
                      <a:r>
                        <a:rPr lang="en-US" dirty="0"/>
                        <a:t>242</a:t>
                      </a:r>
                    </a:p>
                  </a:txBody>
                  <a:tcPr/>
                </a:tc>
                <a:tc>
                  <a:txBody>
                    <a:bodyPr/>
                    <a:lstStyle/>
                    <a:p>
                      <a:pPr algn="ctr"/>
                      <a:r>
                        <a:rPr lang="en-US" dirty="0"/>
                        <a:t>12.7%</a:t>
                      </a:r>
                    </a:p>
                  </a:txBody>
                  <a:tcPr/>
                </a:tc>
                <a:extLst>
                  <a:ext uri="{0D108BD9-81ED-4DB2-BD59-A6C34878D82A}">
                    <a16:rowId xmlns:a16="http://schemas.microsoft.com/office/drawing/2014/main" val="3691171141"/>
                  </a:ext>
                </a:extLst>
              </a:tr>
              <a:tr h="404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Maintain their own physical and mental health, and emotional and financial wellbeing</a:t>
                      </a:r>
                    </a:p>
                  </a:txBody>
                  <a:tcPr/>
                </a:tc>
                <a:tc>
                  <a:txBody>
                    <a:bodyPr/>
                    <a:lstStyle/>
                    <a:p>
                      <a:pPr algn="ctr"/>
                      <a:r>
                        <a:rPr lang="en-US" dirty="0"/>
                        <a:t>230</a:t>
                      </a:r>
                    </a:p>
                  </a:txBody>
                  <a:tcPr/>
                </a:tc>
                <a:tc>
                  <a:txBody>
                    <a:bodyPr/>
                    <a:lstStyle/>
                    <a:p>
                      <a:pPr algn="ctr"/>
                      <a:r>
                        <a:rPr lang="en-US" dirty="0"/>
                        <a:t>12%</a:t>
                      </a:r>
                    </a:p>
                  </a:txBody>
                  <a:tcPr/>
                </a:tc>
                <a:extLst>
                  <a:ext uri="{0D108BD9-81ED-4DB2-BD59-A6C34878D82A}">
                    <a16:rowId xmlns:a16="http://schemas.microsoft.com/office/drawing/2014/main" val="2423100764"/>
                  </a:ext>
                </a:extLst>
              </a:tr>
              <a:tr h="404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Grand families/Kinship families affected by the opioid epidemic or other substance misuse. This could include issues experienced by children who were exposed prenatally to alcohol or drugs, as well as family issues associated with substance abuse.</a:t>
                      </a:r>
                    </a:p>
                  </a:txBody>
                  <a:tcPr/>
                </a:tc>
                <a:tc>
                  <a:txBody>
                    <a:bodyPr/>
                    <a:lstStyle/>
                    <a:p>
                      <a:pPr algn="ctr"/>
                      <a:r>
                        <a:rPr lang="en-US" dirty="0"/>
                        <a:t>204</a:t>
                      </a:r>
                    </a:p>
                  </a:txBody>
                  <a:tcPr/>
                </a:tc>
                <a:tc>
                  <a:txBody>
                    <a:bodyPr/>
                    <a:lstStyle/>
                    <a:p>
                      <a:pPr algn="ctr"/>
                      <a:r>
                        <a:rPr lang="en-US" dirty="0"/>
                        <a:t>11%</a:t>
                      </a:r>
                    </a:p>
                  </a:txBody>
                  <a:tcPr/>
                </a:tc>
                <a:extLst>
                  <a:ext uri="{0D108BD9-81ED-4DB2-BD59-A6C34878D82A}">
                    <a16:rowId xmlns:a16="http://schemas.microsoft.com/office/drawing/2014/main" val="3665427516"/>
                  </a:ext>
                </a:extLst>
              </a:tr>
              <a:tr h="404841">
                <a:tc>
                  <a:txBody>
                    <a:bodyPr/>
                    <a:lstStyle/>
                    <a:p>
                      <a:r>
                        <a:rPr lang="en-US" dirty="0"/>
                        <a:t>Native American tribes</a:t>
                      </a:r>
                    </a:p>
                  </a:txBody>
                  <a:tcPr/>
                </a:tc>
                <a:tc>
                  <a:txBody>
                    <a:bodyPr/>
                    <a:lstStyle/>
                    <a:p>
                      <a:pPr algn="ctr"/>
                      <a:r>
                        <a:rPr lang="en-US" dirty="0"/>
                        <a:t>90</a:t>
                      </a:r>
                    </a:p>
                  </a:txBody>
                  <a:tcPr/>
                </a:tc>
                <a:tc>
                  <a:txBody>
                    <a:bodyPr/>
                    <a:lstStyle/>
                    <a:p>
                      <a:pPr algn="ctr"/>
                      <a:r>
                        <a:rPr lang="en-US" dirty="0"/>
                        <a:t>5%</a:t>
                      </a:r>
                    </a:p>
                  </a:txBody>
                  <a:tcPr/>
                </a:tc>
                <a:extLst>
                  <a:ext uri="{0D108BD9-81ED-4DB2-BD59-A6C34878D82A}">
                    <a16:rowId xmlns:a16="http://schemas.microsoft.com/office/drawing/2014/main" val="417184718"/>
                  </a:ext>
                </a:extLst>
              </a:tr>
              <a:tr h="404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Grandparents and other older relatives who are raising or supporting grandchildren</a:t>
                      </a:r>
                    </a:p>
                  </a:txBody>
                  <a:tcPr/>
                </a:tc>
                <a:tc>
                  <a:txBody>
                    <a:bodyPr/>
                    <a:lstStyle/>
                    <a:p>
                      <a:pPr algn="ctr"/>
                      <a:r>
                        <a:rPr lang="en-US" dirty="0"/>
                        <a:t>268</a:t>
                      </a:r>
                    </a:p>
                  </a:txBody>
                  <a:tcPr/>
                </a:tc>
                <a:tc>
                  <a:txBody>
                    <a:bodyPr/>
                    <a:lstStyle/>
                    <a:p>
                      <a:pPr algn="ctr"/>
                      <a:r>
                        <a:rPr lang="en-US" dirty="0"/>
                        <a:t>14%</a:t>
                      </a:r>
                    </a:p>
                  </a:txBody>
                  <a:tcPr/>
                </a:tc>
                <a:extLst>
                  <a:ext uri="{0D108BD9-81ED-4DB2-BD59-A6C34878D82A}">
                    <a16:rowId xmlns:a16="http://schemas.microsoft.com/office/drawing/2014/main" val="1636733622"/>
                  </a:ext>
                </a:extLst>
              </a:tr>
            </a:tbl>
          </a:graphicData>
        </a:graphic>
      </p:graphicFrame>
    </p:spTree>
    <p:extLst>
      <p:ext uri="{BB962C8B-B14F-4D97-AF65-F5344CB8AC3E}">
        <p14:creationId xmlns:p14="http://schemas.microsoft.com/office/powerpoint/2010/main" val="382823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9782-FC74-4462-BADA-00DAD648147D}"/>
              </a:ext>
            </a:extLst>
          </p:cNvPr>
          <p:cNvSpPr>
            <a:spLocks noGrp="1"/>
          </p:cNvSpPr>
          <p:nvPr>
            <p:ph type="title"/>
          </p:nvPr>
        </p:nvSpPr>
        <p:spPr>
          <a:xfrm>
            <a:off x="609600" y="530534"/>
            <a:ext cx="10972800" cy="1143000"/>
          </a:xfrm>
        </p:spPr>
        <p:txBody>
          <a:bodyPr>
            <a:normAutofit/>
          </a:bodyPr>
          <a:lstStyle/>
          <a:p>
            <a:r>
              <a:rPr lang="en-US" sz="3200" b="1" dirty="0"/>
              <a:t>Responses (cont.)</a:t>
            </a:r>
          </a:p>
        </p:txBody>
      </p:sp>
      <p:graphicFrame>
        <p:nvGraphicFramePr>
          <p:cNvPr id="5" name="Table 5" descr="Column one includes RFI questions. Column two includes the number of responses recieved. Column three includes percentage of respondents who responded to the questions in Column one." title="RFI Questions Chart ">
            <a:extLst>
              <a:ext uri="{FF2B5EF4-FFF2-40B4-BE49-F238E27FC236}">
                <a16:creationId xmlns:a16="http://schemas.microsoft.com/office/drawing/2014/main" id="{8BCFB9C7-A52C-4A2D-8078-C09F15EEDEC3}"/>
              </a:ext>
            </a:extLst>
          </p:cNvPr>
          <p:cNvGraphicFramePr>
            <a:graphicFrameLocks noGrp="1"/>
          </p:cNvGraphicFramePr>
          <p:nvPr>
            <p:ph idx="1"/>
            <p:extLst>
              <p:ext uri="{D42A27DB-BD31-4B8C-83A1-F6EECF244321}">
                <p14:modId xmlns:p14="http://schemas.microsoft.com/office/powerpoint/2010/main" val="3566578016"/>
              </p:ext>
            </p:extLst>
          </p:nvPr>
        </p:nvGraphicFramePr>
        <p:xfrm>
          <a:off x="609600" y="2175161"/>
          <a:ext cx="10972797" cy="2769003"/>
        </p:xfrm>
        <a:graphic>
          <a:graphicData uri="http://schemas.openxmlformats.org/drawingml/2006/table">
            <a:tbl>
              <a:tblPr firstRow="1" bandRow="1">
                <a:tableStyleId>{5C22544A-7EE6-4342-B048-85BDC9FD1C3A}</a:tableStyleId>
              </a:tblPr>
              <a:tblGrid>
                <a:gridCol w="7421214">
                  <a:extLst>
                    <a:ext uri="{9D8B030D-6E8A-4147-A177-3AD203B41FA5}">
                      <a16:colId xmlns:a16="http://schemas.microsoft.com/office/drawing/2014/main" val="3824828794"/>
                    </a:ext>
                  </a:extLst>
                </a:gridCol>
                <a:gridCol w="1948070">
                  <a:extLst>
                    <a:ext uri="{9D8B030D-6E8A-4147-A177-3AD203B41FA5}">
                      <a16:colId xmlns:a16="http://schemas.microsoft.com/office/drawing/2014/main" val="342592465"/>
                    </a:ext>
                  </a:extLst>
                </a:gridCol>
                <a:gridCol w="1603513">
                  <a:extLst>
                    <a:ext uri="{9D8B030D-6E8A-4147-A177-3AD203B41FA5}">
                      <a16:colId xmlns:a16="http://schemas.microsoft.com/office/drawing/2014/main" val="4186434743"/>
                    </a:ext>
                  </a:extLst>
                </a:gridCol>
              </a:tblGrid>
              <a:tr h="404841">
                <a:tc>
                  <a:txBody>
                    <a:bodyPr/>
                    <a:lstStyle/>
                    <a:p>
                      <a:pPr algn="ctr"/>
                      <a:r>
                        <a:rPr lang="en-US" dirty="0"/>
                        <a:t>Response </a:t>
                      </a:r>
                      <a:r>
                        <a:rPr lang="en-US" dirty="0" err="1"/>
                        <a:t>Catergories</a:t>
                      </a:r>
                      <a:endParaRPr lang="en-US" dirty="0"/>
                    </a:p>
                  </a:txBody>
                  <a:tcPr/>
                </a:tc>
                <a:tc>
                  <a:txBody>
                    <a:bodyPr/>
                    <a:lstStyle/>
                    <a:p>
                      <a:pPr algn="ctr"/>
                      <a:r>
                        <a:rPr lang="en-US" dirty="0"/>
                        <a:t># of Responses</a:t>
                      </a:r>
                    </a:p>
                  </a:txBody>
                  <a:tcPr/>
                </a:tc>
                <a:tc>
                  <a:txBody>
                    <a:bodyPr/>
                    <a:lstStyle/>
                    <a:p>
                      <a:pPr algn="ctr"/>
                      <a:r>
                        <a:rPr lang="en-US" dirty="0"/>
                        <a:t>Percentages</a:t>
                      </a:r>
                    </a:p>
                  </a:txBody>
                  <a:tcPr/>
                </a:tc>
                <a:extLst>
                  <a:ext uri="{0D108BD9-81ED-4DB2-BD59-A6C34878D82A}">
                    <a16:rowId xmlns:a16="http://schemas.microsoft.com/office/drawing/2014/main" val="1641269416"/>
                  </a:ext>
                </a:extLst>
              </a:tr>
              <a:tr h="404841">
                <a:tc>
                  <a:txBody>
                    <a:bodyPr/>
                    <a:lstStyle/>
                    <a:p>
                      <a:pPr marL="0" indent="0">
                        <a:buFontTx/>
                        <a:buNone/>
                      </a:pPr>
                      <a:r>
                        <a:rPr lang="en-US" dirty="0"/>
                        <a:t>Children in the care of a grandparent and/or older relative</a:t>
                      </a:r>
                    </a:p>
                  </a:txBody>
                  <a:tcPr/>
                </a:tc>
                <a:tc>
                  <a:txBody>
                    <a:bodyPr/>
                    <a:lstStyle/>
                    <a:p>
                      <a:pPr marL="0" indent="0" algn="ctr">
                        <a:buFontTx/>
                        <a:buNone/>
                      </a:pPr>
                      <a:r>
                        <a:rPr lang="en-US" dirty="0"/>
                        <a:t>196</a:t>
                      </a:r>
                    </a:p>
                  </a:txBody>
                  <a:tcPr/>
                </a:tc>
                <a:tc>
                  <a:txBody>
                    <a:bodyPr/>
                    <a:lstStyle/>
                    <a:p>
                      <a:pPr marL="0" indent="0" algn="ctr">
                        <a:buFontTx/>
                        <a:buNone/>
                      </a:pPr>
                      <a:r>
                        <a:rPr lang="en-US" dirty="0"/>
                        <a:t>10%</a:t>
                      </a:r>
                    </a:p>
                  </a:txBody>
                  <a:tcPr/>
                </a:tc>
                <a:extLst>
                  <a:ext uri="{0D108BD9-81ED-4DB2-BD59-A6C34878D82A}">
                    <a16:rowId xmlns:a16="http://schemas.microsoft.com/office/drawing/2014/main" val="3691171141"/>
                  </a:ext>
                </a:extLst>
              </a:tr>
              <a:tr h="404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think additional federal legislation is needed to better support and serve grandparents and older relatives raising children? Please describe.</a:t>
                      </a:r>
                    </a:p>
                  </a:txBody>
                  <a:tcPr/>
                </a:tc>
                <a:tc>
                  <a:txBody>
                    <a:bodyPr/>
                    <a:lstStyle/>
                    <a:p>
                      <a:pPr marL="0" indent="0" algn="ctr">
                        <a:buFontTx/>
                        <a:buNone/>
                      </a:pPr>
                      <a:r>
                        <a:rPr lang="en-US" dirty="0"/>
                        <a:t>250</a:t>
                      </a:r>
                    </a:p>
                  </a:txBody>
                  <a:tcPr/>
                </a:tc>
                <a:tc>
                  <a:txBody>
                    <a:bodyPr/>
                    <a:lstStyle/>
                    <a:p>
                      <a:pPr marL="0" indent="0" algn="ctr">
                        <a:buFontTx/>
                        <a:buNone/>
                      </a:pPr>
                      <a:r>
                        <a:rPr lang="en-US" dirty="0"/>
                        <a:t>13%</a:t>
                      </a:r>
                    </a:p>
                  </a:txBody>
                  <a:tcPr/>
                </a:tc>
                <a:extLst>
                  <a:ext uri="{0D108BD9-81ED-4DB2-BD59-A6C34878D82A}">
                    <a16:rowId xmlns:a16="http://schemas.microsoft.com/office/drawing/2014/main" val="2423100764"/>
                  </a:ext>
                </a:extLst>
              </a:tr>
              <a:tr h="404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share any additional recommendations you have for supporting grandparents and older relatives caring for children?</a:t>
                      </a:r>
                    </a:p>
                  </a:txBody>
                  <a:tcPr/>
                </a:tc>
                <a:tc>
                  <a:txBody>
                    <a:bodyPr/>
                    <a:lstStyle/>
                    <a:p>
                      <a:pPr marL="0" indent="0" algn="ctr">
                        <a:buFontTx/>
                        <a:buNone/>
                      </a:pPr>
                      <a:r>
                        <a:rPr lang="en-US" dirty="0"/>
                        <a:t>174</a:t>
                      </a:r>
                    </a:p>
                  </a:txBody>
                  <a:tcPr/>
                </a:tc>
                <a:tc>
                  <a:txBody>
                    <a:bodyPr/>
                    <a:lstStyle/>
                    <a:p>
                      <a:pPr marL="0" indent="0" algn="ctr">
                        <a:buFontTx/>
                        <a:buNone/>
                      </a:pPr>
                      <a:r>
                        <a:rPr lang="en-US" dirty="0"/>
                        <a:t>9%</a:t>
                      </a:r>
                    </a:p>
                  </a:txBody>
                  <a:tcPr/>
                </a:tc>
                <a:extLst>
                  <a:ext uri="{0D108BD9-81ED-4DB2-BD59-A6C34878D82A}">
                    <a16:rowId xmlns:a16="http://schemas.microsoft.com/office/drawing/2014/main" val="3665427516"/>
                  </a:ext>
                </a:extLst>
              </a:tr>
              <a:tr h="404841">
                <a:tc>
                  <a:txBody>
                    <a:bodyPr/>
                    <a:lstStyle/>
                    <a:p>
                      <a:r>
                        <a:rPr lang="en-US" dirty="0"/>
                        <a:t>TOTALS</a:t>
                      </a:r>
                    </a:p>
                  </a:txBody>
                  <a:tcPr/>
                </a:tc>
                <a:tc>
                  <a:txBody>
                    <a:bodyPr/>
                    <a:lstStyle/>
                    <a:p>
                      <a:pPr algn="ctr"/>
                      <a:r>
                        <a:rPr lang="en-US" dirty="0"/>
                        <a:t>1,908</a:t>
                      </a:r>
                    </a:p>
                  </a:txBody>
                  <a:tcPr/>
                </a:tc>
                <a:tc>
                  <a:txBody>
                    <a:bodyPr/>
                    <a:lstStyle/>
                    <a:p>
                      <a:pPr algn="ctr"/>
                      <a:r>
                        <a:rPr lang="en-US" dirty="0"/>
                        <a:t>100%</a:t>
                      </a:r>
                    </a:p>
                  </a:txBody>
                  <a:tcPr/>
                </a:tc>
                <a:extLst>
                  <a:ext uri="{0D108BD9-81ED-4DB2-BD59-A6C34878D82A}">
                    <a16:rowId xmlns:a16="http://schemas.microsoft.com/office/drawing/2014/main" val="2208431840"/>
                  </a:ext>
                </a:extLst>
              </a:tr>
            </a:tbl>
          </a:graphicData>
        </a:graphic>
      </p:graphicFrame>
    </p:spTree>
    <p:extLst>
      <p:ext uri="{BB962C8B-B14F-4D97-AF65-F5344CB8AC3E}">
        <p14:creationId xmlns:p14="http://schemas.microsoft.com/office/powerpoint/2010/main" val="3578377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0822-8723-4B6A-AA8E-7B6995B60EE5}"/>
              </a:ext>
            </a:extLst>
          </p:cNvPr>
          <p:cNvSpPr>
            <a:spLocks noGrp="1"/>
          </p:cNvSpPr>
          <p:nvPr>
            <p:ph type="title"/>
          </p:nvPr>
        </p:nvSpPr>
        <p:spPr>
          <a:xfrm>
            <a:off x="609600" y="82344"/>
            <a:ext cx="10972800" cy="1143000"/>
          </a:xfrm>
        </p:spPr>
        <p:txBody>
          <a:bodyPr>
            <a:normAutofit/>
          </a:bodyPr>
          <a:lstStyle/>
          <a:p>
            <a:r>
              <a:rPr lang="en-US" sz="3200" b="1" dirty="0"/>
              <a:t>Respondent Categories</a:t>
            </a:r>
          </a:p>
        </p:txBody>
      </p:sp>
      <p:graphicFrame>
        <p:nvGraphicFramePr>
          <p:cNvPr id="9" name="Table 8" descr="Column one includes the categories of respondents. Column two includes the number of respondents for the categories in column one. Column three includes the percentages of respondents in relation to columns one and two." title="RFI respondent categories">
            <a:extLst>
              <a:ext uri="{FF2B5EF4-FFF2-40B4-BE49-F238E27FC236}">
                <a16:creationId xmlns:a16="http://schemas.microsoft.com/office/drawing/2014/main" id="{939DA782-6386-4A7C-8B87-31C638548F6B}"/>
              </a:ext>
            </a:extLst>
          </p:cNvPr>
          <p:cNvGraphicFramePr>
            <a:graphicFrameLocks noGrp="1"/>
          </p:cNvGraphicFramePr>
          <p:nvPr>
            <p:extLst>
              <p:ext uri="{D42A27DB-BD31-4B8C-83A1-F6EECF244321}">
                <p14:modId xmlns:p14="http://schemas.microsoft.com/office/powerpoint/2010/main" val="3077156324"/>
              </p:ext>
            </p:extLst>
          </p:nvPr>
        </p:nvGraphicFramePr>
        <p:xfrm>
          <a:off x="609600" y="1757889"/>
          <a:ext cx="6013342" cy="3342221"/>
        </p:xfrm>
        <a:graphic>
          <a:graphicData uri="http://schemas.openxmlformats.org/drawingml/2006/table">
            <a:tbl>
              <a:tblPr firstRow="1" bandRow="1">
                <a:tableStyleId>{5C22544A-7EE6-4342-B048-85BDC9FD1C3A}</a:tableStyleId>
              </a:tblPr>
              <a:tblGrid>
                <a:gridCol w="3077151">
                  <a:extLst>
                    <a:ext uri="{9D8B030D-6E8A-4147-A177-3AD203B41FA5}">
                      <a16:colId xmlns:a16="http://schemas.microsoft.com/office/drawing/2014/main" val="817297590"/>
                    </a:ext>
                  </a:extLst>
                </a:gridCol>
                <a:gridCol w="1280265">
                  <a:extLst>
                    <a:ext uri="{9D8B030D-6E8A-4147-A177-3AD203B41FA5}">
                      <a16:colId xmlns:a16="http://schemas.microsoft.com/office/drawing/2014/main" val="454179525"/>
                    </a:ext>
                  </a:extLst>
                </a:gridCol>
                <a:gridCol w="1655926">
                  <a:extLst>
                    <a:ext uri="{9D8B030D-6E8A-4147-A177-3AD203B41FA5}">
                      <a16:colId xmlns:a16="http://schemas.microsoft.com/office/drawing/2014/main" val="756979796"/>
                    </a:ext>
                  </a:extLst>
                </a:gridCol>
              </a:tblGrid>
              <a:tr h="522821">
                <a:tc>
                  <a:txBody>
                    <a:bodyPr/>
                    <a:lstStyle/>
                    <a:p>
                      <a:pPr algn="ctr" fontAlgn="b"/>
                      <a:r>
                        <a:rPr lang="en-US" sz="2000" u="none" strike="noStrike" dirty="0">
                          <a:effectLst/>
                        </a:rPr>
                        <a:t>Respondent Categories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Numbers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Percentages</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4693575"/>
                  </a:ext>
                </a:extLst>
              </a:tr>
              <a:tr h="280794">
                <a:tc>
                  <a:txBody>
                    <a:bodyPr/>
                    <a:lstStyle/>
                    <a:p>
                      <a:pPr algn="l" fontAlgn="b"/>
                      <a:r>
                        <a:rPr lang="en-US" sz="2000" u="none" strike="noStrike">
                          <a:effectLst/>
                        </a:rPr>
                        <a:t>Grandparents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146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47.56%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9897839"/>
                  </a:ext>
                </a:extLst>
              </a:tr>
              <a:tr h="553079">
                <a:tc>
                  <a:txBody>
                    <a:bodyPr/>
                    <a:lstStyle/>
                    <a:p>
                      <a:pPr algn="l" fontAlgn="b"/>
                      <a:r>
                        <a:rPr lang="en-US" sz="2000" u="none" strike="noStrike" dirty="0">
                          <a:effectLst/>
                        </a:rPr>
                        <a:t>Community Organizations, Government Agencies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96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31.27%</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3919080"/>
                  </a:ext>
                </a:extLst>
              </a:tr>
              <a:tr h="280794">
                <a:tc>
                  <a:txBody>
                    <a:bodyPr/>
                    <a:lstStyle/>
                    <a:p>
                      <a:pPr algn="l" fontAlgn="b"/>
                      <a:r>
                        <a:rPr lang="en-US" sz="2000" u="none" strike="noStrike">
                          <a:effectLst/>
                        </a:rPr>
                        <a:t>Unidentified</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53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17.26%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7391132"/>
                  </a:ext>
                </a:extLst>
              </a:tr>
              <a:tr h="280794">
                <a:tc>
                  <a:txBody>
                    <a:bodyPr/>
                    <a:lstStyle/>
                    <a:p>
                      <a:pPr algn="l" fontAlgn="b"/>
                      <a:r>
                        <a:rPr lang="en-US" sz="2000" u="none" strike="noStrike">
                          <a:effectLst/>
                        </a:rPr>
                        <a:t>Kinship Caregivers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1.63%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8689653"/>
                  </a:ext>
                </a:extLst>
              </a:tr>
              <a:tr h="280794">
                <a:tc>
                  <a:txBody>
                    <a:bodyPr/>
                    <a:lstStyle/>
                    <a:p>
                      <a:pPr algn="l" fontAlgn="b"/>
                      <a:r>
                        <a:rPr lang="en-US" sz="2000" u="none" strike="noStrike">
                          <a:effectLst/>
                        </a:rPr>
                        <a:t>Attorneys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0.98%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5768897"/>
                  </a:ext>
                </a:extLst>
              </a:tr>
              <a:tr h="280794">
                <a:tc>
                  <a:txBody>
                    <a:bodyPr/>
                    <a:lstStyle/>
                    <a:p>
                      <a:pPr algn="l" fontAlgn="b"/>
                      <a:r>
                        <a:rPr lang="en-US" sz="2000" u="none" strike="noStrike">
                          <a:effectLst/>
                        </a:rPr>
                        <a:t>Non-Relative Caregivers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0.98%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9382090"/>
                  </a:ext>
                </a:extLst>
              </a:tr>
              <a:tr h="280794">
                <a:tc>
                  <a:txBody>
                    <a:bodyPr/>
                    <a:lstStyle/>
                    <a:p>
                      <a:pPr algn="l" fontAlgn="b"/>
                      <a:r>
                        <a:rPr lang="en-US" sz="2000" u="none" strike="noStrike">
                          <a:effectLst/>
                        </a:rPr>
                        <a:t>Foster Caregivers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0.33%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4384498"/>
                  </a:ext>
                </a:extLst>
              </a:tr>
              <a:tr h="280794">
                <a:tc>
                  <a:txBody>
                    <a:bodyPr/>
                    <a:lstStyle/>
                    <a:p>
                      <a:pPr algn="l" fontAlgn="b"/>
                      <a:r>
                        <a:rPr lang="en-US" sz="2000" u="none" strike="noStrike" dirty="0">
                          <a:effectLst/>
                        </a:rPr>
                        <a:t>TOTALS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307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100.00%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7028953"/>
                  </a:ext>
                </a:extLst>
              </a:tr>
            </a:tbl>
          </a:graphicData>
        </a:graphic>
      </p:graphicFrame>
      <p:graphicFrame>
        <p:nvGraphicFramePr>
          <p:cNvPr id="14" name="Content Placeholder 13" descr="Pie Chart of the percentage of respondents categories" title="Pie Chart of the percentage of respondents">
            <a:extLst>
              <a:ext uri="{FF2B5EF4-FFF2-40B4-BE49-F238E27FC236}">
                <a16:creationId xmlns:a16="http://schemas.microsoft.com/office/drawing/2014/main" id="{BB13C0CA-BC3B-4BA8-9751-631D6DCBEE82}"/>
              </a:ext>
            </a:extLst>
          </p:cNvPr>
          <p:cNvGraphicFramePr>
            <a:graphicFrameLocks noGrp="1"/>
          </p:cNvGraphicFramePr>
          <p:nvPr>
            <p:ph idx="1"/>
            <p:extLst>
              <p:ext uri="{D42A27DB-BD31-4B8C-83A1-F6EECF244321}">
                <p14:modId xmlns:p14="http://schemas.microsoft.com/office/powerpoint/2010/main" val="1312945333"/>
              </p:ext>
            </p:extLst>
          </p:nvPr>
        </p:nvGraphicFramePr>
        <p:xfrm>
          <a:off x="6651517" y="1757889"/>
          <a:ext cx="5264258" cy="40039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1230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02C1-B863-4F5B-A82F-88EB250E5E4F}"/>
              </a:ext>
            </a:extLst>
          </p:cNvPr>
          <p:cNvSpPr>
            <a:spLocks noGrp="1"/>
          </p:cNvSpPr>
          <p:nvPr>
            <p:ph type="title"/>
          </p:nvPr>
        </p:nvSpPr>
        <p:spPr/>
        <p:txBody>
          <a:bodyPr>
            <a:normAutofit/>
          </a:bodyPr>
          <a:lstStyle/>
          <a:p>
            <a:r>
              <a:rPr lang="en-US" sz="3200" b="1" dirty="0"/>
              <a:t>Primary Issues and Themes</a:t>
            </a:r>
          </a:p>
        </p:txBody>
      </p:sp>
      <p:sp>
        <p:nvSpPr>
          <p:cNvPr id="3" name="Content Placeholder 2">
            <a:extLst>
              <a:ext uri="{FF2B5EF4-FFF2-40B4-BE49-F238E27FC236}">
                <a16:creationId xmlns:a16="http://schemas.microsoft.com/office/drawing/2014/main" id="{7D15F75A-E6BA-45F7-A09D-8E11F2B4EFE9}"/>
              </a:ext>
            </a:extLst>
          </p:cNvPr>
          <p:cNvSpPr>
            <a:spLocks noGrp="1"/>
          </p:cNvSpPr>
          <p:nvPr>
            <p:ph idx="1"/>
          </p:nvPr>
        </p:nvSpPr>
        <p:spPr>
          <a:xfrm>
            <a:off x="609600" y="1600201"/>
            <a:ext cx="10972800" cy="4066082"/>
          </a:xfrm>
        </p:spPr>
        <p:txBody>
          <a:bodyPr>
            <a:normAutofit/>
          </a:bodyPr>
          <a:lstStyle/>
          <a:p>
            <a:r>
              <a:rPr lang="en-US" sz="2800" dirty="0"/>
              <a:t>Health, safety, and what is best for the children</a:t>
            </a:r>
          </a:p>
          <a:p>
            <a:r>
              <a:rPr lang="en-US" sz="2800" dirty="0"/>
              <a:t>Unprepared for financial pressures and consequences (i.e., housing, legal, medical, employment opportunities, childcare)</a:t>
            </a:r>
          </a:p>
          <a:p>
            <a:r>
              <a:rPr lang="en-US" sz="2800" dirty="0"/>
              <a:t>Managing physical and mental health issues </a:t>
            </a:r>
          </a:p>
          <a:p>
            <a:r>
              <a:rPr lang="en-US" sz="2800" dirty="0"/>
              <a:t>“Gatekeeper” between biological parents and the children</a:t>
            </a:r>
          </a:p>
          <a:p>
            <a:pPr marL="0" indent="0">
              <a:buNone/>
            </a:pPr>
            <a:endParaRPr lang="en-US" sz="2800" dirty="0"/>
          </a:p>
        </p:txBody>
      </p:sp>
    </p:spTree>
    <p:extLst>
      <p:ext uri="{BB962C8B-B14F-4D97-AF65-F5344CB8AC3E}">
        <p14:creationId xmlns:p14="http://schemas.microsoft.com/office/powerpoint/2010/main" val="330729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02C1-B863-4F5B-A82F-88EB250E5E4F}"/>
              </a:ext>
            </a:extLst>
          </p:cNvPr>
          <p:cNvSpPr>
            <a:spLocks noGrp="1"/>
          </p:cNvSpPr>
          <p:nvPr>
            <p:ph type="title"/>
          </p:nvPr>
        </p:nvSpPr>
        <p:spPr/>
        <p:txBody>
          <a:bodyPr>
            <a:normAutofit/>
          </a:bodyPr>
          <a:lstStyle/>
          <a:p>
            <a:r>
              <a:rPr lang="en-US" sz="3200" b="1" dirty="0"/>
              <a:t>Primary Issues and Themes (cont.)</a:t>
            </a:r>
          </a:p>
        </p:txBody>
      </p:sp>
      <p:sp>
        <p:nvSpPr>
          <p:cNvPr id="3" name="Content Placeholder 2">
            <a:extLst>
              <a:ext uri="{FF2B5EF4-FFF2-40B4-BE49-F238E27FC236}">
                <a16:creationId xmlns:a16="http://schemas.microsoft.com/office/drawing/2014/main" id="{7D15F75A-E6BA-45F7-A09D-8E11F2B4EFE9}"/>
              </a:ext>
            </a:extLst>
          </p:cNvPr>
          <p:cNvSpPr>
            <a:spLocks noGrp="1"/>
          </p:cNvSpPr>
          <p:nvPr>
            <p:ph idx="1"/>
          </p:nvPr>
        </p:nvSpPr>
        <p:spPr>
          <a:xfrm>
            <a:off x="609600" y="1600201"/>
            <a:ext cx="10972800" cy="4066082"/>
          </a:xfrm>
        </p:spPr>
        <p:txBody>
          <a:bodyPr>
            <a:normAutofit/>
          </a:bodyPr>
          <a:lstStyle/>
          <a:p>
            <a:r>
              <a:rPr lang="en-US" sz="2800" dirty="0"/>
              <a:t>Not having appropriate, affordable and/or supportive advocacy</a:t>
            </a:r>
          </a:p>
          <a:p>
            <a:r>
              <a:rPr lang="en-US" sz="2800" dirty="0"/>
              <a:t>Issues are multifaceted, variable and intertwined</a:t>
            </a:r>
          </a:p>
          <a:p>
            <a:r>
              <a:rPr lang="en-US" sz="2800" dirty="0"/>
              <a:t>They don’t know what they don’t know (i.e., resources, advocacy, financial support)</a:t>
            </a:r>
          </a:p>
          <a:p>
            <a:pPr marL="0" indent="0">
              <a:buNone/>
            </a:pPr>
            <a:endParaRPr lang="en-US" dirty="0"/>
          </a:p>
        </p:txBody>
      </p:sp>
    </p:spTree>
    <p:extLst>
      <p:ext uri="{BB962C8B-B14F-4D97-AF65-F5344CB8AC3E}">
        <p14:creationId xmlns:p14="http://schemas.microsoft.com/office/powerpoint/2010/main" val="1931357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32F1-D7CF-4425-9B17-65BCDAFA757B}"/>
              </a:ext>
            </a:extLst>
          </p:cNvPr>
          <p:cNvSpPr>
            <a:spLocks noGrp="1"/>
          </p:cNvSpPr>
          <p:nvPr>
            <p:ph type="title"/>
          </p:nvPr>
        </p:nvSpPr>
        <p:spPr>
          <a:xfrm>
            <a:off x="609600" y="0"/>
            <a:ext cx="10972800" cy="1143000"/>
          </a:xfrm>
        </p:spPr>
        <p:txBody>
          <a:bodyPr>
            <a:normAutofit/>
          </a:bodyPr>
          <a:lstStyle/>
          <a:p>
            <a:r>
              <a:rPr lang="en-US" sz="3200" b="1" dirty="0"/>
              <a:t>Areas of Concern for Respondents</a:t>
            </a:r>
          </a:p>
        </p:txBody>
      </p:sp>
      <p:graphicFrame>
        <p:nvGraphicFramePr>
          <p:cNvPr id="5" name="Table 4" descr="Column one includes issues and examples expressed by respondents. Column two includes the frequency the issue was mentioned in the RFI . Column three includes the percentage of times that the issue was mentioned in the RFI." title="Areas of Concern of Respondents Table ">
            <a:extLst>
              <a:ext uri="{FF2B5EF4-FFF2-40B4-BE49-F238E27FC236}">
                <a16:creationId xmlns:a16="http://schemas.microsoft.com/office/drawing/2014/main" id="{C6DC3D24-7333-4421-A652-36CF762BA46B}"/>
              </a:ext>
            </a:extLst>
          </p:cNvPr>
          <p:cNvGraphicFramePr>
            <a:graphicFrameLocks noGrp="1"/>
          </p:cNvGraphicFramePr>
          <p:nvPr>
            <p:extLst>
              <p:ext uri="{D42A27DB-BD31-4B8C-83A1-F6EECF244321}">
                <p14:modId xmlns:p14="http://schemas.microsoft.com/office/powerpoint/2010/main" val="889867613"/>
              </p:ext>
            </p:extLst>
          </p:nvPr>
        </p:nvGraphicFramePr>
        <p:xfrm>
          <a:off x="340963" y="1067355"/>
          <a:ext cx="11395125" cy="4656204"/>
        </p:xfrm>
        <a:graphic>
          <a:graphicData uri="http://schemas.openxmlformats.org/drawingml/2006/table">
            <a:tbl>
              <a:tblPr firstRow="1" bandRow="1">
                <a:tableStyleId>{5C22544A-7EE6-4342-B048-85BDC9FD1C3A}</a:tableStyleId>
              </a:tblPr>
              <a:tblGrid>
                <a:gridCol w="7541598">
                  <a:extLst>
                    <a:ext uri="{9D8B030D-6E8A-4147-A177-3AD203B41FA5}">
                      <a16:colId xmlns:a16="http://schemas.microsoft.com/office/drawing/2014/main" val="3611148168"/>
                    </a:ext>
                  </a:extLst>
                </a:gridCol>
                <a:gridCol w="1749771">
                  <a:extLst>
                    <a:ext uri="{9D8B030D-6E8A-4147-A177-3AD203B41FA5}">
                      <a16:colId xmlns:a16="http://schemas.microsoft.com/office/drawing/2014/main" val="2569222670"/>
                    </a:ext>
                  </a:extLst>
                </a:gridCol>
                <a:gridCol w="2103756">
                  <a:extLst>
                    <a:ext uri="{9D8B030D-6E8A-4147-A177-3AD203B41FA5}">
                      <a16:colId xmlns:a16="http://schemas.microsoft.com/office/drawing/2014/main" val="3965093435"/>
                    </a:ext>
                  </a:extLst>
                </a:gridCol>
              </a:tblGrid>
              <a:tr h="562217">
                <a:tc>
                  <a:txBody>
                    <a:bodyPr/>
                    <a:lstStyle/>
                    <a:p>
                      <a:pPr algn="ctr" fontAlgn="b"/>
                      <a:r>
                        <a:rPr lang="en-US" sz="2400" u="none" strike="noStrike" dirty="0">
                          <a:effectLst/>
                        </a:rPr>
                        <a:t>Issues and Examples</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Frequency</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Percentages</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9809243"/>
                  </a:ext>
                </a:extLst>
              </a:tr>
              <a:tr h="507699">
                <a:tc>
                  <a:txBody>
                    <a:bodyPr/>
                    <a:lstStyle/>
                    <a:p>
                      <a:pPr marL="342900" indent="-342900" algn="l" fontAlgn="b">
                        <a:buFont typeface="Arial" panose="020B0604020202020204" pitchFamily="34" charset="0"/>
                        <a:buChar char="•"/>
                      </a:pPr>
                      <a:r>
                        <a:rPr lang="en-US" sz="2000" u="none" strike="noStrike" dirty="0">
                          <a:effectLst/>
                        </a:rPr>
                        <a:t>Finances (fixed income, additional expenses, insurance costs, unable to work)</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581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20.91%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0289656"/>
                  </a:ext>
                </a:extLst>
              </a:tr>
              <a:tr h="507699">
                <a:tc>
                  <a:txBody>
                    <a:bodyPr/>
                    <a:lstStyle/>
                    <a:p>
                      <a:pPr marL="342900" indent="-342900" algn="l" fontAlgn="b">
                        <a:buFont typeface="Arial" panose="020B0604020202020204" pitchFamily="34" charset="0"/>
                        <a:buChar char="•"/>
                      </a:pPr>
                      <a:r>
                        <a:rPr lang="en-US" sz="2000" u="none" strike="noStrike" dirty="0">
                          <a:effectLst/>
                        </a:rPr>
                        <a:t>Legislation/Laws (laws more favorable to biological parents, child benefits not transferrable)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289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10.40%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4034348"/>
                  </a:ext>
                </a:extLst>
              </a:tr>
              <a:tr h="507699">
                <a:tc>
                  <a:txBody>
                    <a:bodyPr/>
                    <a:lstStyle/>
                    <a:p>
                      <a:pPr marL="342900" indent="-342900" algn="l" fontAlgn="b">
                        <a:buFont typeface="Arial" panose="020B0604020202020204" pitchFamily="34" charset="0"/>
                        <a:buChar char="•"/>
                      </a:pPr>
                      <a:r>
                        <a:rPr lang="en-US" sz="2000" u="none" strike="noStrike" dirty="0">
                          <a:effectLst/>
                        </a:rPr>
                        <a:t>Legal Assistance (high costs, expensive adoption process accessibility)</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271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9.76%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8901594"/>
                  </a:ext>
                </a:extLst>
              </a:tr>
              <a:tr h="435971">
                <a:tc>
                  <a:txBody>
                    <a:bodyPr/>
                    <a:lstStyle/>
                    <a:p>
                      <a:pPr marL="342900" indent="-342900" algn="l" fontAlgn="b">
                        <a:buFont typeface="Arial" panose="020B0604020202020204" pitchFamily="34" charset="0"/>
                        <a:buChar char="•"/>
                      </a:pPr>
                      <a:r>
                        <a:rPr lang="en-US" sz="2000" u="none" strike="noStrike" dirty="0">
                          <a:effectLst/>
                        </a:rPr>
                        <a:t>Schools/Education (special needs not adequately addressed, lack of school system support)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266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9.58%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0512287"/>
                  </a:ext>
                </a:extLst>
              </a:tr>
              <a:tr h="507699">
                <a:tc>
                  <a:txBody>
                    <a:bodyPr/>
                    <a:lstStyle/>
                    <a:p>
                      <a:pPr marL="342900" indent="-342900" algn="l" fontAlgn="b">
                        <a:buFont typeface="Arial" panose="020B0604020202020204" pitchFamily="34" charset="0"/>
                        <a:buChar char="•"/>
                      </a:pPr>
                      <a:r>
                        <a:rPr lang="en-US" sz="2000" u="none" strike="noStrike" dirty="0">
                          <a:effectLst/>
                        </a:rPr>
                        <a:t>Addictions (cycle of drug usage, resources for biological parents, impact on children)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241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8.68%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0897885"/>
                  </a:ext>
                </a:extLst>
              </a:tr>
              <a:tr h="998362">
                <a:tc>
                  <a:txBody>
                    <a:bodyPr/>
                    <a:lstStyle/>
                    <a:p>
                      <a:pPr marL="342900" indent="-342900" algn="l" fontAlgn="b">
                        <a:buFont typeface="Arial" panose="020B0604020202020204" pitchFamily="34" charset="0"/>
                        <a:buChar char="•"/>
                      </a:pPr>
                      <a:r>
                        <a:rPr lang="en-US" sz="2000" u="none" strike="noStrike" dirty="0">
                          <a:effectLst/>
                        </a:rPr>
                        <a:t>Housing (affordability, limited space, repairs/ </a:t>
                      </a:r>
                      <a:r>
                        <a:rPr lang="en-US" sz="2000" u="none" strike="noStrike">
                          <a:effectLst/>
                        </a:rPr>
                        <a:t>maintenance, children </a:t>
                      </a:r>
                      <a:r>
                        <a:rPr lang="en-US" sz="2000" u="none" strike="noStrike" dirty="0">
                          <a:effectLst/>
                        </a:rPr>
                        <a:t>not accepted at 55+ communities, custody orders preventing relocation,)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215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7.74%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6107390"/>
                  </a:ext>
                </a:extLst>
              </a:tr>
            </a:tbl>
          </a:graphicData>
        </a:graphic>
      </p:graphicFrame>
    </p:spTree>
    <p:extLst>
      <p:ext uri="{BB962C8B-B14F-4D97-AF65-F5344CB8AC3E}">
        <p14:creationId xmlns:p14="http://schemas.microsoft.com/office/powerpoint/2010/main" val="249992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32F1-D7CF-4425-9B17-65BCDAFA757B}"/>
              </a:ext>
            </a:extLst>
          </p:cNvPr>
          <p:cNvSpPr>
            <a:spLocks noGrp="1"/>
          </p:cNvSpPr>
          <p:nvPr>
            <p:ph type="title"/>
          </p:nvPr>
        </p:nvSpPr>
        <p:spPr>
          <a:xfrm>
            <a:off x="609600" y="356461"/>
            <a:ext cx="10972800" cy="1143000"/>
          </a:xfrm>
        </p:spPr>
        <p:txBody>
          <a:bodyPr>
            <a:normAutofit/>
          </a:bodyPr>
          <a:lstStyle/>
          <a:p>
            <a:r>
              <a:rPr lang="en-US" sz="3200" b="1" dirty="0"/>
              <a:t>Areas of Concern for Respondents (cont.)</a:t>
            </a:r>
          </a:p>
        </p:txBody>
      </p:sp>
      <p:graphicFrame>
        <p:nvGraphicFramePr>
          <p:cNvPr id="5" name="Table 4" descr="Column one includes issues and examples expressed by respondents. Column two includes the frequency the issue was mentioned in the RFI . Column three includes the percentage of times that the issue was mentioned in the RFI." title="Areas of Concern Respondent Table ">
            <a:extLst>
              <a:ext uri="{FF2B5EF4-FFF2-40B4-BE49-F238E27FC236}">
                <a16:creationId xmlns:a16="http://schemas.microsoft.com/office/drawing/2014/main" id="{C6DC3D24-7333-4421-A652-36CF762BA46B}"/>
              </a:ext>
            </a:extLst>
          </p:cNvPr>
          <p:cNvGraphicFramePr>
            <a:graphicFrameLocks noGrp="1"/>
          </p:cNvGraphicFramePr>
          <p:nvPr>
            <p:extLst>
              <p:ext uri="{D42A27DB-BD31-4B8C-83A1-F6EECF244321}">
                <p14:modId xmlns:p14="http://schemas.microsoft.com/office/powerpoint/2010/main" val="4215696484"/>
              </p:ext>
            </p:extLst>
          </p:nvPr>
        </p:nvGraphicFramePr>
        <p:xfrm>
          <a:off x="609600" y="1836420"/>
          <a:ext cx="11125198" cy="3185160"/>
        </p:xfrm>
        <a:graphic>
          <a:graphicData uri="http://schemas.openxmlformats.org/drawingml/2006/table">
            <a:tbl>
              <a:tblPr firstRow="1" bandRow="1">
                <a:tableStyleId>{5C22544A-7EE6-4342-B048-85BDC9FD1C3A}</a:tableStyleId>
              </a:tblPr>
              <a:tblGrid>
                <a:gridCol w="7620000">
                  <a:extLst>
                    <a:ext uri="{9D8B030D-6E8A-4147-A177-3AD203B41FA5}">
                      <a16:colId xmlns:a16="http://schemas.microsoft.com/office/drawing/2014/main" val="3611148168"/>
                    </a:ext>
                  </a:extLst>
                </a:gridCol>
                <a:gridCol w="1580827">
                  <a:extLst>
                    <a:ext uri="{9D8B030D-6E8A-4147-A177-3AD203B41FA5}">
                      <a16:colId xmlns:a16="http://schemas.microsoft.com/office/drawing/2014/main" val="2569222670"/>
                    </a:ext>
                  </a:extLst>
                </a:gridCol>
                <a:gridCol w="1924371">
                  <a:extLst>
                    <a:ext uri="{9D8B030D-6E8A-4147-A177-3AD203B41FA5}">
                      <a16:colId xmlns:a16="http://schemas.microsoft.com/office/drawing/2014/main" val="3965093435"/>
                    </a:ext>
                  </a:extLst>
                </a:gridCol>
              </a:tblGrid>
              <a:tr h="245340">
                <a:tc>
                  <a:txBody>
                    <a:bodyPr/>
                    <a:lstStyle/>
                    <a:p>
                      <a:pPr algn="ctr" fontAlgn="b"/>
                      <a:r>
                        <a:rPr lang="en-US" sz="2400" u="none" strike="noStrike" dirty="0">
                          <a:effectLst/>
                        </a:rPr>
                        <a:t>Issues</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Frequency</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Percentages</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9809243"/>
                  </a:ext>
                </a:extLst>
              </a:tr>
              <a:tr h="245340">
                <a:tc>
                  <a:txBody>
                    <a:bodyPr/>
                    <a:lstStyle/>
                    <a:p>
                      <a:pPr marL="342900" indent="-342900" algn="l" fontAlgn="b">
                        <a:buFont typeface="Arial" panose="020B0604020202020204" pitchFamily="34" charset="0"/>
                        <a:buChar char="•"/>
                      </a:pPr>
                      <a:r>
                        <a:rPr lang="en-US" sz="2000" u="none" strike="noStrike" dirty="0">
                          <a:effectLst/>
                        </a:rPr>
                        <a:t>Food/Nutrition (costs, nutritional value, special diets)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213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7.67%</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6604713"/>
                  </a:ext>
                </a:extLst>
              </a:tr>
              <a:tr h="245340">
                <a:tc>
                  <a:txBody>
                    <a:bodyPr/>
                    <a:lstStyle/>
                    <a:p>
                      <a:pPr marL="342900" indent="-342900" algn="l" fontAlgn="b">
                        <a:buFont typeface="Arial" panose="020B0604020202020204" pitchFamily="34" charset="0"/>
                        <a:buChar char="•"/>
                      </a:pPr>
                      <a:r>
                        <a:rPr lang="en-US" sz="2000" u="none" strike="noStrike" dirty="0">
                          <a:effectLst/>
                        </a:rPr>
                        <a:t>Childcare (high costs)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195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7.02%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9516898"/>
                  </a:ext>
                </a:extLst>
              </a:tr>
              <a:tr h="245340">
                <a:tc>
                  <a:txBody>
                    <a:bodyPr/>
                    <a:lstStyle/>
                    <a:p>
                      <a:pPr marL="342900" indent="-342900" algn="l" fontAlgn="b">
                        <a:buFont typeface="Arial" panose="020B0604020202020204" pitchFamily="34" charset="0"/>
                        <a:buChar char="•"/>
                      </a:pPr>
                      <a:r>
                        <a:rPr lang="en-US" sz="2000" u="none" strike="noStrike" dirty="0">
                          <a:effectLst/>
                        </a:rPr>
                        <a:t>Respite (affordability, availability, quality)</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156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5.62%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2547502"/>
                  </a:ext>
                </a:extLst>
              </a:tr>
              <a:tr h="245340">
                <a:tc>
                  <a:txBody>
                    <a:bodyPr/>
                    <a:lstStyle/>
                    <a:p>
                      <a:pPr marL="342900" indent="-342900" algn="l" fontAlgn="b">
                        <a:buFont typeface="Arial" panose="020B0604020202020204" pitchFamily="34" charset="0"/>
                        <a:buChar char="•"/>
                      </a:pPr>
                      <a:r>
                        <a:rPr lang="en-US" sz="2000" u="none" strike="noStrike" dirty="0">
                          <a:effectLst/>
                        </a:rPr>
                        <a:t>Physical Health (disabilities—children and caregivers)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145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5.22%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109630"/>
                  </a:ext>
                </a:extLst>
              </a:tr>
              <a:tr h="245340">
                <a:tc>
                  <a:txBody>
                    <a:bodyPr/>
                    <a:lstStyle/>
                    <a:p>
                      <a:pPr marL="342900" indent="-342900" algn="l" fontAlgn="b">
                        <a:buFont typeface="Arial" panose="020B0604020202020204" pitchFamily="34" charset="0"/>
                        <a:buChar char="•"/>
                      </a:pPr>
                      <a:r>
                        <a:rPr lang="en-US" sz="2000" u="none" strike="noStrike" dirty="0">
                          <a:effectLst/>
                        </a:rPr>
                        <a:t>Mental/Emotional Health (stress, loss of social relationships, child trauma, separation, lack of support, grief)</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105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3.78%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698032"/>
                  </a:ext>
                </a:extLst>
              </a:tr>
              <a:tr h="245340">
                <a:tc>
                  <a:txBody>
                    <a:bodyPr/>
                    <a:lstStyle/>
                    <a:p>
                      <a:pPr marL="342900" indent="-342900" algn="l" fontAlgn="b">
                        <a:buFont typeface="Arial" panose="020B0604020202020204" pitchFamily="34" charset="0"/>
                        <a:buChar char="•"/>
                      </a:pPr>
                      <a:r>
                        <a:rPr lang="en-US" sz="2000" u="none" strike="noStrike" dirty="0">
                          <a:effectLst/>
                        </a:rPr>
                        <a:t>Medical/Health (caregivers place their health after children, lack of self-care, children’s medical issues)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101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3.64%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367980"/>
                  </a:ext>
                </a:extLst>
              </a:tr>
              <a:tr h="245340">
                <a:tc>
                  <a:txBody>
                    <a:bodyPr/>
                    <a:lstStyle/>
                    <a:p>
                      <a:pPr algn="l" fontAlgn="b"/>
                      <a:r>
                        <a:rPr lang="en-US" sz="2000" u="none" strike="noStrike" dirty="0">
                          <a:effectLst/>
                        </a:rPr>
                        <a:t>TOTALS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2,778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100.00%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0860948"/>
                  </a:ext>
                </a:extLst>
              </a:tr>
            </a:tbl>
          </a:graphicData>
        </a:graphic>
      </p:graphicFrame>
    </p:spTree>
    <p:extLst>
      <p:ext uri="{BB962C8B-B14F-4D97-AF65-F5344CB8AC3E}">
        <p14:creationId xmlns:p14="http://schemas.microsoft.com/office/powerpoint/2010/main" val="358761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57201"/>
            <a:ext cx="10134600" cy="947736"/>
          </a:xfrm>
        </p:spPr>
        <p:txBody>
          <a:bodyPr>
            <a:normAutofit fontScale="90000"/>
          </a:bodyPr>
          <a:lstStyle/>
          <a:p>
            <a:r>
              <a:rPr lang="en-US" sz="3675" b="1" dirty="0">
                <a:solidFill>
                  <a:schemeClr val="accent4"/>
                </a:solidFill>
              </a:rPr>
              <a:t/>
            </a:r>
            <a:br>
              <a:rPr lang="en-US" sz="3675" b="1" dirty="0">
                <a:solidFill>
                  <a:schemeClr val="accent4"/>
                </a:solidFill>
              </a:rPr>
            </a:br>
            <a:r>
              <a:rPr lang="en-US" sz="4000" b="1" dirty="0">
                <a:solidFill>
                  <a:schemeClr val="accent4"/>
                </a:solidFill>
              </a:rPr>
              <a:t>Call to Order</a:t>
            </a:r>
            <a:br>
              <a:rPr lang="en-US" sz="4000" b="1" dirty="0">
                <a:solidFill>
                  <a:schemeClr val="accent4"/>
                </a:solidFill>
              </a:rPr>
            </a:br>
            <a:endParaRPr lang="en-US" sz="4000" dirty="0">
              <a:solidFill>
                <a:schemeClr val="accent4"/>
              </a:solidFill>
            </a:endParaRPr>
          </a:p>
        </p:txBody>
      </p:sp>
      <p:sp>
        <p:nvSpPr>
          <p:cNvPr id="2" name="Text Placeholder 1"/>
          <p:cNvSpPr>
            <a:spLocks noGrp="1"/>
          </p:cNvSpPr>
          <p:nvPr>
            <p:ph idx="1"/>
          </p:nvPr>
        </p:nvSpPr>
        <p:spPr>
          <a:xfrm>
            <a:off x="1219200" y="1862137"/>
            <a:ext cx="10439400" cy="3852863"/>
          </a:xfrm>
        </p:spPr>
        <p:txBody>
          <a:bodyPr>
            <a:noAutofit/>
          </a:bodyPr>
          <a:lstStyle/>
          <a:p>
            <a:pPr marL="0" indent="0">
              <a:buNone/>
            </a:pPr>
            <a:endParaRPr lang="en-US" sz="1800" dirty="0"/>
          </a:p>
          <a:p>
            <a:pPr marL="0" indent="0">
              <a:buNone/>
            </a:pPr>
            <a:endParaRPr lang="en-US" sz="1950" dirty="0">
              <a:latin typeface="+mj-lt"/>
            </a:endParaRPr>
          </a:p>
          <a:p>
            <a:pPr marL="0" indent="0">
              <a:buNone/>
            </a:pPr>
            <a:endParaRPr lang="en-US" sz="2025" dirty="0">
              <a:latin typeface="+mj-lt"/>
            </a:endParaRPr>
          </a:p>
          <a:p>
            <a:pPr marL="0" indent="0">
              <a:buNone/>
            </a:pPr>
            <a:r>
              <a:rPr lang="en-US" sz="2800" dirty="0">
                <a:latin typeface="+mj-lt"/>
              </a:rPr>
              <a:t>Lance Robertson</a:t>
            </a:r>
          </a:p>
          <a:p>
            <a:pPr marL="0" indent="0">
              <a:buNone/>
            </a:pPr>
            <a:r>
              <a:rPr lang="en-US" sz="2800" dirty="0">
                <a:latin typeface="+mj-lt"/>
              </a:rPr>
              <a:t>Administrator/Assistant Secretary for Aging</a:t>
            </a:r>
          </a:p>
          <a:p>
            <a:pPr marL="0" indent="0">
              <a:buNone/>
            </a:pPr>
            <a:r>
              <a:rPr lang="en-US" sz="2800" dirty="0">
                <a:latin typeface="+mj-lt"/>
              </a:rPr>
              <a:t>Administration for Community Living</a:t>
            </a:r>
          </a:p>
          <a:p>
            <a:endParaRPr lang="en-US" sz="1800" dirty="0"/>
          </a:p>
          <a:p>
            <a:endParaRPr lang="en-US" sz="2100" dirty="0"/>
          </a:p>
          <a:p>
            <a:endParaRPr lang="en-US" sz="3300" dirty="0">
              <a:solidFill>
                <a:schemeClr val="tx2">
                  <a:lumMod val="75000"/>
                </a:schemeClr>
              </a:solidFill>
            </a:endParaRPr>
          </a:p>
        </p:txBody>
      </p:sp>
      <p:pic>
        <p:nvPicPr>
          <p:cNvPr id="5" name="Picture 4" descr="Image of Secretary Lance Robertson" title="Image of Secretary Lance Roberts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3019" y="2104548"/>
            <a:ext cx="2522601" cy="3153252"/>
          </a:xfrm>
          <a:prstGeom prst="rect">
            <a:avLst/>
          </a:prstGeom>
        </p:spPr>
      </p:pic>
    </p:spTree>
    <p:extLst>
      <p:ext uri="{BB962C8B-B14F-4D97-AF65-F5344CB8AC3E}">
        <p14:creationId xmlns:p14="http://schemas.microsoft.com/office/powerpoint/2010/main" val="239032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DF33-BA82-40DB-9CDD-E18AFD7346B6}"/>
              </a:ext>
            </a:extLst>
          </p:cNvPr>
          <p:cNvSpPr>
            <a:spLocks noGrp="1"/>
          </p:cNvSpPr>
          <p:nvPr>
            <p:ph type="title"/>
          </p:nvPr>
        </p:nvSpPr>
        <p:spPr/>
        <p:txBody>
          <a:bodyPr>
            <a:normAutofit/>
          </a:bodyPr>
          <a:lstStyle/>
          <a:p>
            <a:r>
              <a:rPr lang="en-US" sz="3200" b="1" dirty="0"/>
              <a:t>Roadblocks to Obtaining Support</a:t>
            </a:r>
          </a:p>
        </p:txBody>
      </p:sp>
      <p:sp>
        <p:nvSpPr>
          <p:cNvPr id="3" name="Content Placeholder 2">
            <a:extLst>
              <a:ext uri="{FF2B5EF4-FFF2-40B4-BE49-F238E27FC236}">
                <a16:creationId xmlns:a16="http://schemas.microsoft.com/office/drawing/2014/main" id="{9F13B356-69EF-4706-BA1D-5F1E9E225BCA}"/>
              </a:ext>
            </a:extLst>
          </p:cNvPr>
          <p:cNvSpPr>
            <a:spLocks noGrp="1"/>
          </p:cNvSpPr>
          <p:nvPr>
            <p:ph idx="1"/>
          </p:nvPr>
        </p:nvSpPr>
        <p:spPr>
          <a:xfrm>
            <a:off x="609600" y="1417638"/>
            <a:ext cx="11169112" cy="4400683"/>
          </a:xfrm>
        </p:spPr>
        <p:txBody>
          <a:bodyPr>
            <a:normAutofit/>
          </a:bodyPr>
          <a:lstStyle/>
          <a:p>
            <a:r>
              <a:rPr lang="en-US" sz="2800" dirty="0"/>
              <a:t>Age limitations for support (i.e., 60+)</a:t>
            </a:r>
          </a:p>
          <a:p>
            <a:r>
              <a:rPr lang="en-US" sz="2800" dirty="0"/>
              <a:t>Statute language not correlating with federal law giving caregivers the right to be heard in hearings concerning children/lack of compliance with federal laws</a:t>
            </a:r>
          </a:p>
          <a:p>
            <a:r>
              <a:rPr lang="en-US" sz="2800" dirty="0"/>
              <a:t>Challenging/difficult for caregivers to comply with licensing requirements for foster families</a:t>
            </a:r>
          </a:p>
          <a:p>
            <a:r>
              <a:rPr lang="en-US" sz="2800" dirty="0"/>
              <a:t>Lack of food stamps, child only public assistance, Medicaid, school breakfast/lunch</a:t>
            </a:r>
          </a:p>
          <a:p>
            <a:pPr marL="0" indent="0">
              <a:buNone/>
            </a:pPr>
            <a:endParaRPr lang="en-US" dirty="0"/>
          </a:p>
        </p:txBody>
      </p:sp>
    </p:spTree>
    <p:extLst>
      <p:ext uri="{BB962C8B-B14F-4D97-AF65-F5344CB8AC3E}">
        <p14:creationId xmlns:p14="http://schemas.microsoft.com/office/powerpoint/2010/main" val="260888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DF33-BA82-40DB-9CDD-E18AFD7346B6}"/>
              </a:ext>
            </a:extLst>
          </p:cNvPr>
          <p:cNvSpPr>
            <a:spLocks noGrp="1"/>
          </p:cNvSpPr>
          <p:nvPr>
            <p:ph type="title"/>
          </p:nvPr>
        </p:nvSpPr>
        <p:spPr/>
        <p:txBody>
          <a:bodyPr>
            <a:normAutofit/>
          </a:bodyPr>
          <a:lstStyle/>
          <a:p>
            <a:r>
              <a:rPr lang="en-US" sz="3200" b="1" dirty="0"/>
              <a:t>Roadblocks to Obtaining Support (cont.)</a:t>
            </a:r>
          </a:p>
        </p:txBody>
      </p:sp>
      <p:sp>
        <p:nvSpPr>
          <p:cNvPr id="3" name="Content Placeholder 2">
            <a:extLst>
              <a:ext uri="{FF2B5EF4-FFF2-40B4-BE49-F238E27FC236}">
                <a16:creationId xmlns:a16="http://schemas.microsoft.com/office/drawing/2014/main" id="{9F13B356-69EF-4706-BA1D-5F1E9E225BCA}"/>
              </a:ext>
            </a:extLst>
          </p:cNvPr>
          <p:cNvSpPr>
            <a:spLocks noGrp="1"/>
          </p:cNvSpPr>
          <p:nvPr>
            <p:ph idx="1"/>
          </p:nvPr>
        </p:nvSpPr>
        <p:spPr>
          <a:xfrm>
            <a:off x="609600" y="1676400"/>
            <a:ext cx="11169112" cy="3992562"/>
          </a:xfrm>
        </p:spPr>
        <p:txBody>
          <a:bodyPr>
            <a:normAutofit/>
          </a:bodyPr>
          <a:lstStyle/>
          <a:p>
            <a:r>
              <a:rPr lang="en-US" sz="2800" dirty="0"/>
              <a:t>If custody is not relinquished to the state, there is no support benefits/services</a:t>
            </a:r>
          </a:p>
          <a:p>
            <a:r>
              <a:rPr lang="en-US" sz="2800" dirty="0"/>
              <a:t>Affordability – special needs childcare</a:t>
            </a:r>
          </a:p>
          <a:p>
            <a:r>
              <a:rPr lang="en-US" sz="2800" dirty="0"/>
              <a:t>Inconsistencies in support can vary by location</a:t>
            </a:r>
          </a:p>
          <a:p>
            <a:r>
              <a:rPr lang="en-US" sz="2800" dirty="0"/>
              <a:t>Long waiting periods for assistance (i.e., 7 years)</a:t>
            </a:r>
          </a:p>
          <a:p>
            <a:pPr marL="0" indent="0">
              <a:buNone/>
            </a:pPr>
            <a:endParaRPr lang="en-US" sz="3400" dirty="0"/>
          </a:p>
          <a:p>
            <a:pPr marL="0" indent="0">
              <a:buNone/>
            </a:pPr>
            <a:endParaRPr lang="en-US" dirty="0"/>
          </a:p>
        </p:txBody>
      </p:sp>
    </p:spTree>
    <p:extLst>
      <p:ext uri="{BB962C8B-B14F-4D97-AF65-F5344CB8AC3E}">
        <p14:creationId xmlns:p14="http://schemas.microsoft.com/office/powerpoint/2010/main" val="188304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DF33-BA82-40DB-9CDD-E18AFD7346B6}"/>
              </a:ext>
            </a:extLst>
          </p:cNvPr>
          <p:cNvSpPr>
            <a:spLocks noGrp="1"/>
          </p:cNvSpPr>
          <p:nvPr>
            <p:ph type="title"/>
          </p:nvPr>
        </p:nvSpPr>
        <p:spPr/>
        <p:txBody>
          <a:bodyPr>
            <a:normAutofit/>
          </a:bodyPr>
          <a:lstStyle/>
          <a:p>
            <a:r>
              <a:rPr lang="en-US" sz="3200" b="1" dirty="0"/>
              <a:t>Roadblocks to Obtaining Support (cont’d)</a:t>
            </a:r>
          </a:p>
        </p:txBody>
      </p:sp>
      <p:sp>
        <p:nvSpPr>
          <p:cNvPr id="3" name="Content Placeholder 2">
            <a:extLst>
              <a:ext uri="{FF2B5EF4-FFF2-40B4-BE49-F238E27FC236}">
                <a16:creationId xmlns:a16="http://schemas.microsoft.com/office/drawing/2014/main" id="{9F13B356-69EF-4706-BA1D-5F1E9E225BCA}"/>
              </a:ext>
            </a:extLst>
          </p:cNvPr>
          <p:cNvSpPr>
            <a:spLocks noGrp="1"/>
          </p:cNvSpPr>
          <p:nvPr>
            <p:ph idx="1"/>
          </p:nvPr>
        </p:nvSpPr>
        <p:spPr>
          <a:xfrm>
            <a:off x="381000" y="1676400"/>
            <a:ext cx="11430000" cy="3886200"/>
          </a:xfrm>
        </p:spPr>
        <p:txBody>
          <a:bodyPr>
            <a:normAutofit/>
          </a:bodyPr>
          <a:lstStyle/>
          <a:p>
            <a:r>
              <a:rPr lang="en-US" sz="2800" dirty="0"/>
              <a:t>Lack of or challenging to find information about available resources (they don’t know what they don’t know--resources, advocacy, financial support)</a:t>
            </a:r>
          </a:p>
          <a:p>
            <a:r>
              <a:rPr lang="en-US" sz="2800" dirty="0"/>
              <a:t>Lapse in medical coverage--delays in getting counseling</a:t>
            </a:r>
          </a:p>
          <a:p>
            <a:r>
              <a:rPr lang="en-US" sz="2800" dirty="0"/>
              <a:t>Not feeling advocated for by state agencies</a:t>
            </a:r>
          </a:p>
          <a:p>
            <a:r>
              <a:rPr lang="en-US" sz="2800" dirty="0"/>
              <a:t>Lack of knowledge about the “new generation”</a:t>
            </a:r>
          </a:p>
          <a:p>
            <a:pPr marL="0" indent="0">
              <a:buNone/>
            </a:pPr>
            <a:endParaRPr lang="en-US" dirty="0"/>
          </a:p>
        </p:txBody>
      </p:sp>
    </p:spTree>
    <p:extLst>
      <p:ext uri="{BB962C8B-B14F-4D97-AF65-F5344CB8AC3E}">
        <p14:creationId xmlns:p14="http://schemas.microsoft.com/office/powerpoint/2010/main" val="1269691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03D6-6AB1-470C-A163-463E37E7F570}"/>
              </a:ext>
            </a:extLst>
          </p:cNvPr>
          <p:cNvSpPr>
            <a:spLocks noGrp="1"/>
          </p:cNvSpPr>
          <p:nvPr>
            <p:ph type="title"/>
          </p:nvPr>
        </p:nvSpPr>
        <p:spPr>
          <a:xfrm>
            <a:off x="384748" y="131339"/>
            <a:ext cx="10972800" cy="1143000"/>
          </a:xfrm>
        </p:spPr>
        <p:txBody>
          <a:bodyPr>
            <a:normAutofit/>
          </a:bodyPr>
          <a:lstStyle/>
          <a:p>
            <a:r>
              <a:rPr lang="en-US" sz="3200" b="1" dirty="0"/>
              <a:t>In Their Own Words…Financial Concerns</a:t>
            </a:r>
          </a:p>
        </p:txBody>
      </p:sp>
      <p:sp>
        <p:nvSpPr>
          <p:cNvPr id="10" name="TextBox 9">
            <a:extLst>
              <a:ext uri="{FF2B5EF4-FFF2-40B4-BE49-F238E27FC236}">
                <a16:creationId xmlns:a16="http://schemas.microsoft.com/office/drawing/2014/main" id="{D737601B-E7FF-41A9-BBDD-9554D3CE686B}"/>
              </a:ext>
            </a:extLst>
          </p:cNvPr>
          <p:cNvSpPr txBox="1"/>
          <p:nvPr/>
        </p:nvSpPr>
        <p:spPr>
          <a:xfrm>
            <a:off x="838199" y="1287657"/>
            <a:ext cx="10263079" cy="5262979"/>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1" u="none" strike="noStrike" kern="1200" cap="none" spc="0" normalizeH="0" baseline="0" noProof="0" dirty="0">
                <a:ln>
                  <a:noFill/>
                </a:ln>
                <a:solidFill>
                  <a:schemeClr val="tx1"/>
                </a:solidFill>
                <a:effectLst/>
                <a:uLnTx/>
                <a:uFillTx/>
                <a:latin typeface="Calibri" panose="020F0502020204030204"/>
              </a:rPr>
              <a:t>“I don't qualify for any support, but I need assistance, and guidance to create a job that would allow me to make money and be able to make my own schedule to take care of the child. I believe I'm capable of doing it. However, I need financial support.” </a:t>
            </a:r>
          </a:p>
          <a:p>
            <a:pPr marR="0" lvl="0" defTabSz="914400" rtl="0" eaLnBrk="1" fontAlgn="auto" latinLnBrk="0" hangingPunct="1">
              <a:lnSpc>
                <a:spcPct val="100000"/>
              </a:lnSpc>
              <a:spcBef>
                <a:spcPts val="0"/>
              </a:spcBef>
              <a:spcAft>
                <a:spcPts val="0"/>
              </a:spcAft>
              <a:buClrTx/>
              <a:buSzTx/>
              <a:tabLst/>
              <a:defRPr/>
            </a:pPr>
            <a:endParaRPr lang="en-US" sz="2800" i="1" dirty="0">
              <a:latin typeface="Calibri" panose="020F0502020204030204"/>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1" u="none" strike="noStrike" kern="1200" cap="none" spc="0" normalizeH="0" baseline="0" noProof="0" dirty="0">
                <a:ln>
                  <a:noFill/>
                </a:ln>
                <a:solidFill>
                  <a:schemeClr val="tx1"/>
                </a:solidFill>
                <a:effectLst/>
                <a:uLnTx/>
                <a:uFillTx/>
                <a:latin typeface="Calibri" panose="020F0502020204030204"/>
              </a:rPr>
              <a:t>“I've done research to try to get financial assistance and I got no where.  They also told me we don't qualify for food stamps, which I don't understand because I'm taking care of my grandson and I'm disabled, and my husband is 63 and disabled.”</a:t>
            </a:r>
          </a:p>
          <a:p>
            <a:pPr marR="0" lvl="0" defTabSz="914400" rtl="0" eaLnBrk="1" fontAlgn="auto" latinLnBrk="0" hangingPunct="1">
              <a:lnSpc>
                <a:spcPct val="100000"/>
              </a:lnSpc>
              <a:spcBef>
                <a:spcPts val="0"/>
              </a:spcBef>
              <a:spcAft>
                <a:spcPts val="0"/>
              </a:spcAft>
              <a:buClrTx/>
              <a:buSzTx/>
              <a:tabLst/>
              <a:defRPr/>
            </a:pPr>
            <a:endParaRPr kumimoji="0" lang="en-US" sz="2800" i="0" u="none" strike="noStrike" kern="1200" cap="none" spc="0" normalizeH="0" baseline="0" noProof="0" dirty="0">
              <a:ln>
                <a:noFill/>
              </a:ln>
              <a:solidFill>
                <a:schemeClr val="tx1"/>
              </a:solidFill>
              <a:effectLst/>
              <a:uLnTx/>
              <a:uFillTx/>
              <a:latin typeface="Calibri" panose="020F0502020204030204"/>
            </a:endParaRPr>
          </a:p>
          <a:p>
            <a:pPr marR="0" lvl="0" defTabSz="914400" rtl="0" eaLnBrk="1" fontAlgn="auto" latinLnBrk="0" hangingPunct="1">
              <a:lnSpc>
                <a:spcPct val="100000"/>
              </a:lnSpc>
              <a:spcBef>
                <a:spcPts val="0"/>
              </a:spcBef>
              <a:spcAft>
                <a:spcPts val="0"/>
              </a:spcAft>
              <a:buClrTx/>
              <a:buSzTx/>
              <a:tabLst/>
              <a:defRPr/>
            </a:pPr>
            <a:endParaRPr kumimoji="0" lang="en-US" sz="2800" i="0" u="none" strike="noStrike" kern="1200" cap="none" spc="0" normalizeH="0" baseline="0" noProof="0" dirty="0">
              <a:ln>
                <a:noFill/>
              </a:ln>
              <a:solidFill>
                <a:schemeClr val="tx1"/>
              </a:solidFill>
              <a:effectLst/>
              <a:uLnTx/>
              <a:uFillTx/>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3441010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03D6-6AB1-470C-A163-463E37E7F570}"/>
              </a:ext>
            </a:extLst>
          </p:cNvPr>
          <p:cNvSpPr>
            <a:spLocks noGrp="1"/>
          </p:cNvSpPr>
          <p:nvPr>
            <p:ph type="title"/>
          </p:nvPr>
        </p:nvSpPr>
        <p:spPr>
          <a:xfrm>
            <a:off x="384748" y="131339"/>
            <a:ext cx="10972800" cy="1143000"/>
          </a:xfrm>
        </p:spPr>
        <p:txBody>
          <a:bodyPr>
            <a:normAutofit/>
          </a:bodyPr>
          <a:lstStyle/>
          <a:p>
            <a:r>
              <a:rPr lang="en-US" sz="3200" b="1" dirty="0"/>
              <a:t>In Their Own Words…Financial Concerns (cont.)</a:t>
            </a:r>
          </a:p>
        </p:txBody>
      </p:sp>
      <p:sp>
        <p:nvSpPr>
          <p:cNvPr id="10" name="TextBox 9">
            <a:extLst>
              <a:ext uri="{FF2B5EF4-FFF2-40B4-BE49-F238E27FC236}">
                <a16:creationId xmlns:a16="http://schemas.microsoft.com/office/drawing/2014/main" id="{D737601B-E7FF-41A9-BBDD-9554D3CE686B}"/>
              </a:ext>
            </a:extLst>
          </p:cNvPr>
          <p:cNvSpPr txBox="1"/>
          <p:nvPr/>
        </p:nvSpPr>
        <p:spPr>
          <a:xfrm>
            <a:off x="878174" y="1524000"/>
            <a:ext cx="9985948" cy="4093428"/>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i="1" dirty="0">
                <a:latin typeface="Calibri" panose="020F0502020204030204"/>
              </a:rPr>
              <a:t>“… </a:t>
            </a:r>
            <a:r>
              <a:rPr kumimoji="0" lang="en-US" sz="2800" i="1" u="none" strike="noStrike" kern="1200" cap="none" spc="0" normalizeH="0" baseline="0" noProof="0" dirty="0">
                <a:ln>
                  <a:noFill/>
                </a:ln>
                <a:solidFill>
                  <a:schemeClr val="tx1"/>
                </a:solidFill>
                <a:effectLst/>
                <a:uLnTx/>
                <a:uFillTx/>
                <a:latin typeface="Calibri" panose="020F0502020204030204"/>
              </a:rPr>
              <a:t>I am desperate for help. I receive $271 for TANF, and $308 food assistance each month. That is it. I have two chronic and at times, debilitating autoimmune disorders… that limit my earning potential, greatly, not to mention issues with affordable childcare and available hours applicable to my job hours. It feels as though I (which affects their quality of life too) am being punished for my decision to do the right thing…”</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schemeClr val="tx1"/>
              </a:solidFill>
              <a:effectLst/>
              <a:uLnTx/>
              <a:uFillTx/>
              <a:latin typeface="Calibri" panose="020F0502020204030204"/>
            </a:endParaRPr>
          </a:p>
          <a:p>
            <a:pPr marR="0" lvl="0" defTabSz="914400" rtl="0" eaLnBrk="1" fontAlgn="auto" latinLnBrk="0" hangingPunct="1">
              <a:lnSpc>
                <a:spcPct val="100000"/>
              </a:lnSpc>
              <a:spcBef>
                <a:spcPts val="0"/>
              </a:spcBef>
              <a:spcAft>
                <a:spcPts val="0"/>
              </a:spcAft>
              <a:buClrTx/>
              <a:buSzTx/>
              <a:tabLst/>
              <a:defRPr/>
            </a:pPr>
            <a:endParaRPr kumimoji="0" lang="en-US" sz="18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114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03D6-6AB1-470C-A163-463E37E7F570}"/>
              </a:ext>
            </a:extLst>
          </p:cNvPr>
          <p:cNvSpPr>
            <a:spLocks noGrp="1"/>
          </p:cNvSpPr>
          <p:nvPr>
            <p:ph type="title"/>
          </p:nvPr>
        </p:nvSpPr>
        <p:spPr>
          <a:xfrm>
            <a:off x="384748" y="131339"/>
            <a:ext cx="10972800" cy="1143000"/>
          </a:xfrm>
        </p:spPr>
        <p:txBody>
          <a:bodyPr>
            <a:normAutofit/>
          </a:bodyPr>
          <a:lstStyle/>
          <a:p>
            <a:r>
              <a:rPr lang="en-US" sz="3200" b="1" dirty="0"/>
              <a:t>In Their Own Words…Financial Concerns (cont’d)</a:t>
            </a:r>
          </a:p>
        </p:txBody>
      </p:sp>
      <p:sp>
        <p:nvSpPr>
          <p:cNvPr id="10" name="TextBox 9">
            <a:extLst>
              <a:ext uri="{FF2B5EF4-FFF2-40B4-BE49-F238E27FC236}">
                <a16:creationId xmlns:a16="http://schemas.microsoft.com/office/drawing/2014/main" id="{D737601B-E7FF-41A9-BBDD-9554D3CE686B}"/>
              </a:ext>
            </a:extLst>
          </p:cNvPr>
          <p:cNvSpPr txBox="1"/>
          <p:nvPr/>
        </p:nvSpPr>
        <p:spPr>
          <a:xfrm>
            <a:off x="878174" y="1363778"/>
            <a:ext cx="9985948" cy="4031873"/>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endParaRPr kumimoji="0" lang="en-US" sz="28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“Well retirement is pretty much out the window and who knows whether or not Social Security is going to be there anymore if we ever do get a chance to retire some day.”</a:t>
            </a:r>
          </a:p>
          <a:p>
            <a:pPr marR="0" lvl="0" defTabSz="914400" rtl="0" eaLnBrk="1" fontAlgn="auto" latinLnBrk="0" hangingPunct="1">
              <a:lnSpc>
                <a:spcPct val="100000"/>
              </a:lnSpc>
              <a:spcBef>
                <a:spcPts val="0"/>
              </a:spcBef>
              <a:spcAft>
                <a:spcPts val="0"/>
              </a:spcAft>
              <a:buClrTx/>
              <a:buSzTx/>
              <a:tabLst/>
              <a:defRPr/>
            </a:pPr>
            <a:endPar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“We are the new poor. I give up medications to have money to take care of my two granddaughters.”</a:t>
            </a:r>
          </a:p>
          <a:p>
            <a:pPr marR="0" lvl="0" defTabSz="914400" rtl="0" eaLnBrk="1" fontAlgn="auto" latinLnBrk="0" hangingPunct="1">
              <a:lnSpc>
                <a:spcPct val="100000"/>
              </a:lnSpc>
              <a:spcBef>
                <a:spcPts val="0"/>
              </a:spcBef>
              <a:spcAft>
                <a:spcPts val="0"/>
              </a:spcAft>
              <a:buClrTx/>
              <a:buSzTx/>
              <a:tabLst/>
              <a:defRPr/>
            </a:pPr>
            <a:endPar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422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147A-2D4F-4038-B72A-CC6A4AF1F50A}"/>
              </a:ext>
            </a:extLst>
          </p:cNvPr>
          <p:cNvSpPr>
            <a:spLocks noGrp="1"/>
          </p:cNvSpPr>
          <p:nvPr>
            <p:ph type="title"/>
          </p:nvPr>
        </p:nvSpPr>
        <p:spPr>
          <a:xfrm>
            <a:off x="609600" y="32827"/>
            <a:ext cx="10972800" cy="1143000"/>
          </a:xfrm>
        </p:spPr>
        <p:txBody>
          <a:bodyPr>
            <a:normAutofit/>
          </a:bodyPr>
          <a:lstStyle/>
          <a:p>
            <a:r>
              <a:rPr lang="en-US" sz="3200" b="1" dirty="0"/>
              <a:t>Financial Recommendations</a:t>
            </a:r>
          </a:p>
        </p:txBody>
      </p:sp>
      <p:sp>
        <p:nvSpPr>
          <p:cNvPr id="3" name="Content Placeholder 2">
            <a:extLst>
              <a:ext uri="{FF2B5EF4-FFF2-40B4-BE49-F238E27FC236}">
                <a16:creationId xmlns:a16="http://schemas.microsoft.com/office/drawing/2014/main" id="{108F5289-37E2-4B61-B2AC-3AE2036DEF24}"/>
              </a:ext>
            </a:extLst>
          </p:cNvPr>
          <p:cNvSpPr>
            <a:spLocks noGrp="1"/>
          </p:cNvSpPr>
          <p:nvPr>
            <p:ph idx="1"/>
          </p:nvPr>
        </p:nvSpPr>
        <p:spPr>
          <a:xfrm>
            <a:off x="609600" y="1175827"/>
            <a:ext cx="10972800" cy="4915007"/>
          </a:xfrm>
        </p:spPr>
        <p:txBody>
          <a:bodyPr>
            <a:normAutofit/>
          </a:bodyPr>
          <a:lstStyle/>
          <a:p>
            <a:r>
              <a:rPr lang="en-US" sz="2800" dirty="0"/>
              <a:t>Increase knowledge of available resources from state, federal and community-based organizations </a:t>
            </a:r>
          </a:p>
          <a:p>
            <a:r>
              <a:rPr lang="en-US" sz="2800" dirty="0"/>
              <a:t>Provide resources for adoption</a:t>
            </a:r>
          </a:p>
          <a:p>
            <a:r>
              <a:rPr lang="en-US" sz="2800" dirty="0"/>
              <a:t>Partner with community-based organizations and utility companies (grants, scholarships, home repairs, energy assistance, etc.)</a:t>
            </a:r>
          </a:p>
          <a:p>
            <a:r>
              <a:rPr lang="en-US" sz="2800" dirty="0"/>
              <a:t>Partner with Workforce Development agencies for job training</a:t>
            </a:r>
          </a:p>
          <a:p>
            <a:endParaRPr lang="en-US" dirty="0"/>
          </a:p>
        </p:txBody>
      </p:sp>
    </p:spTree>
    <p:extLst>
      <p:ext uri="{BB962C8B-B14F-4D97-AF65-F5344CB8AC3E}">
        <p14:creationId xmlns:p14="http://schemas.microsoft.com/office/powerpoint/2010/main" val="3845739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147A-2D4F-4038-B72A-CC6A4AF1F50A}"/>
              </a:ext>
            </a:extLst>
          </p:cNvPr>
          <p:cNvSpPr>
            <a:spLocks noGrp="1"/>
          </p:cNvSpPr>
          <p:nvPr>
            <p:ph type="title"/>
          </p:nvPr>
        </p:nvSpPr>
        <p:spPr>
          <a:xfrm>
            <a:off x="609600" y="32827"/>
            <a:ext cx="10972800" cy="1143000"/>
          </a:xfrm>
        </p:spPr>
        <p:txBody>
          <a:bodyPr>
            <a:normAutofit/>
          </a:bodyPr>
          <a:lstStyle/>
          <a:p>
            <a:r>
              <a:rPr lang="en-US" sz="3200" b="1" dirty="0"/>
              <a:t>Financial Recommendations (cont.)</a:t>
            </a:r>
          </a:p>
        </p:txBody>
      </p:sp>
      <p:sp>
        <p:nvSpPr>
          <p:cNvPr id="3" name="Content Placeholder 2">
            <a:extLst>
              <a:ext uri="{FF2B5EF4-FFF2-40B4-BE49-F238E27FC236}">
                <a16:creationId xmlns:a16="http://schemas.microsoft.com/office/drawing/2014/main" id="{108F5289-37E2-4B61-B2AC-3AE2036DEF24}"/>
              </a:ext>
            </a:extLst>
          </p:cNvPr>
          <p:cNvSpPr>
            <a:spLocks noGrp="1"/>
          </p:cNvSpPr>
          <p:nvPr>
            <p:ph idx="1"/>
          </p:nvPr>
        </p:nvSpPr>
        <p:spPr>
          <a:xfrm>
            <a:off x="609600" y="1616613"/>
            <a:ext cx="10972800" cy="3167573"/>
          </a:xfrm>
        </p:spPr>
        <p:txBody>
          <a:bodyPr>
            <a:normAutofit/>
          </a:bodyPr>
          <a:lstStyle/>
          <a:p>
            <a:r>
              <a:rPr lang="en-US" sz="2800" dirty="0"/>
              <a:t>Connect with pro-bono attorneys and legal clinics</a:t>
            </a:r>
          </a:p>
          <a:p>
            <a:r>
              <a:rPr lang="en-US" sz="2800" dirty="0"/>
              <a:t>Connect with churches and food pantries</a:t>
            </a:r>
          </a:p>
          <a:p>
            <a:r>
              <a:rPr lang="en-US" sz="2800" dirty="0"/>
              <a:t>Provide training for advocates to better support impacted caregivers</a:t>
            </a:r>
          </a:p>
          <a:p>
            <a:r>
              <a:rPr lang="en-US" sz="2800" dirty="0"/>
              <a:t>Webinars and teleconferences</a:t>
            </a:r>
          </a:p>
          <a:p>
            <a:endParaRPr lang="en-US" dirty="0"/>
          </a:p>
        </p:txBody>
      </p:sp>
    </p:spTree>
    <p:extLst>
      <p:ext uri="{BB962C8B-B14F-4D97-AF65-F5344CB8AC3E}">
        <p14:creationId xmlns:p14="http://schemas.microsoft.com/office/powerpoint/2010/main" val="3028771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F94DD8-B472-48AA-9795-875E6CE0B216}"/>
              </a:ext>
            </a:extLst>
          </p:cNvPr>
          <p:cNvSpPr>
            <a:spLocks noGrp="1"/>
          </p:cNvSpPr>
          <p:nvPr>
            <p:ph type="title"/>
          </p:nvPr>
        </p:nvSpPr>
        <p:spPr>
          <a:xfrm>
            <a:off x="0" y="107405"/>
            <a:ext cx="12801600" cy="1159044"/>
          </a:xfrm>
        </p:spPr>
        <p:txBody>
          <a:bodyPr>
            <a:noAutofit/>
          </a:bodyPr>
          <a:lstStyle/>
          <a:p>
            <a:r>
              <a:rPr lang="en-US" sz="3200" b="1" dirty="0"/>
              <a:t>In Their Own Words…Mental and Physical Concerns</a:t>
            </a:r>
          </a:p>
        </p:txBody>
      </p:sp>
      <p:sp>
        <p:nvSpPr>
          <p:cNvPr id="13" name="TextBox 12">
            <a:extLst>
              <a:ext uri="{FF2B5EF4-FFF2-40B4-BE49-F238E27FC236}">
                <a16:creationId xmlns:a16="http://schemas.microsoft.com/office/drawing/2014/main" id="{E7DD99A0-FA8C-4E65-9748-E2CCA71AD5A3}"/>
              </a:ext>
            </a:extLst>
          </p:cNvPr>
          <p:cNvSpPr txBox="1"/>
          <p:nvPr/>
        </p:nvSpPr>
        <p:spPr>
          <a:xfrm>
            <a:off x="609600" y="1287632"/>
            <a:ext cx="10515600" cy="504753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“Unfortunately, grandparents put themselves last as far as taking care of their overall health and financial well-being. More needs to be done in the area of respite care services for grandparents raising grandchildren.”</a:t>
            </a:r>
          </a:p>
          <a:p>
            <a:pPr marR="0" lvl="0" defTabSz="914400" rtl="0" eaLnBrk="1" fontAlgn="auto" latinLnBrk="0" hangingPunct="1">
              <a:lnSpc>
                <a:spcPct val="100000"/>
              </a:lnSpc>
              <a:spcBef>
                <a:spcPts val="0"/>
              </a:spcBef>
              <a:spcAft>
                <a:spcPts val="0"/>
              </a:spcAft>
              <a:buClrTx/>
              <a:buSzTx/>
              <a:tabLst/>
              <a:defRPr/>
            </a:pPr>
            <a:endPar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endParaRPr>
          </a:p>
          <a:p>
            <a:pPr marL="285750" indent="-285750">
              <a:buFont typeface="Arial" panose="020B0604020202020204" pitchFamily="34" charset="0"/>
              <a:buChar char="•"/>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“It's hard to take on grandchildren at our age. We can not retire or take a break. If so, who or how are these kids going to survive?”</a:t>
            </a:r>
          </a:p>
          <a:p>
            <a:pPr>
              <a:defRPr/>
            </a:pPr>
            <a:endPar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endParaRPr>
          </a:p>
          <a:p>
            <a:pPr marL="285750" indent="-285750">
              <a:buFont typeface="Arial" panose="020B0604020202020204" pitchFamily="34" charset="0"/>
              <a:buChar char="•"/>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“The children that were exposed to drugs are growing up with medical and educational issues.”</a:t>
            </a:r>
          </a:p>
          <a:p>
            <a:pPr algn="ctr">
              <a:defRPr/>
            </a:pPr>
            <a:endPar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352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F94DD8-B472-48AA-9795-875E6CE0B216}"/>
              </a:ext>
            </a:extLst>
          </p:cNvPr>
          <p:cNvSpPr>
            <a:spLocks noGrp="1"/>
          </p:cNvSpPr>
          <p:nvPr>
            <p:ph type="title"/>
          </p:nvPr>
        </p:nvSpPr>
        <p:spPr>
          <a:xfrm>
            <a:off x="76200" y="128588"/>
            <a:ext cx="12115800" cy="1143000"/>
          </a:xfrm>
        </p:spPr>
        <p:txBody>
          <a:bodyPr>
            <a:noAutofit/>
          </a:bodyPr>
          <a:lstStyle/>
          <a:p>
            <a:r>
              <a:rPr lang="en-US" sz="3600" b="1" dirty="0"/>
              <a:t/>
            </a:r>
            <a:br>
              <a:rPr lang="en-US" sz="3600" b="1" dirty="0"/>
            </a:br>
            <a:r>
              <a:rPr lang="en-US" sz="3200" b="1" dirty="0"/>
              <a:t>In Their Own Words…Mental and Physical Concerns (cont.)</a:t>
            </a:r>
          </a:p>
        </p:txBody>
      </p:sp>
      <p:sp>
        <p:nvSpPr>
          <p:cNvPr id="13" name="TextBox 12">
            <a:extLst>
              <a:ext uri="{FF2B5EF4-FFF2-40B4-BE49-F238E27FC236}">
                <a16:creationId xmlns:a16="http://schemas.microsoft.com/office/drawing/2014/main" id="{E7DD99A0-FA8C-4E65-9748-E2CCA71AD5A3}"/>
              </a:ext>
            </a:extLst>
          </p:cNvPr>
          <p:cNvSpPr txBox="1"/>
          <p:nvPr/>
        </p:nvSpPr>
        <p:spPr>
          <a:xfrm>
            <a:off x="441883" y="1951672"/>
            <a:ext cx="11308234" cy="3754874"/>
          </a:xfrm>
          <a:prstGeom prst="rect">
            <a:avLst/>
          </a:prstGeom>
          <a:noFill/>
        </p:spPr>
        <p:txBody>
          <a:bodyPr wrap="square">
            <a:spAutoFit/>
          </a:bodyPr>
          <a:lstStyle/>
          <a:p>
            <a:pPr marL="285750" indent="-285750">
              <a:buFont typeface="Arial" panose="020B0604020202020204" pitchFamily="34" charset="0"/>
              <a:buChar char="•"/>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“If you could have seen his little face when she had him in the car screaming at us, ‘You’re never seeing him again!’ He was crying, screaming, kicking and banging his little head trying to get out of that car seat to get to us, you would have thought I was his mom! He’s 20 something now and has lots of depression and still can’t get over the mental abuse he went through.  He is not doing so well but he’s a good person.  Plus now we try to help him when he needs something. ”</a:t>
            </a:r>
          </a:p>
          <a:p>
            <a:pPr algn="ctr">
              <a:defRPr/>
            </a:pPr>
            <a:endPar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70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 Message from the HHS Secretary</a:t>
            </a:r>
            <a:endParaRPr lang="en-US" sz="3600" dirty="0"/>
          </a:p>
        </p:txBody>
      </p:sp>
      <p:sp>
        <p:nvSpPr>
          <p:cNvPr id="3" name="Content Placeholder 2"/>
          <p:cNvSpPr>
            <a:spLocks noGrp="1"/>
          </p:cNvSpPr>
          <p:nvPr>
            <p:ph idx="1"/>
          </p:nvPr>
        </p:nvSpPr>
        <p:spPr>
          <a:xfrm>
            <a:off x="609600" y="1657349"/>
            <a:ext cx="10972800" cy="3829051"/>
          </a:xfrm>
        </p:spPr>
        <p:txBody>
          <a:bodyPr>
            <a:normAutofit/>
          </a:bodyPr>
          <a:lstStyle/>
          <a:p>
            <a:pPr marL="0" indent="0">
              <a:buNone/>
            </a:pPr>
            <a:endParaRPr lang="en-US" sz="2800" b="1" dirty="0"/>
          </a:p>
          <a:p>
            <a:pPr marL="0" indent="0">
              <a:buNone/>
            </a:pPr>
            <a:endParaRPr lang="en-US" sz="2800" b="1" dirty="0"/>
          </a:p>
          <a:p>
            <a:pPr marL="0" indent="0">
              <a:buNone/>
            </a:pPr>
            <a:r>
              <a:rPr lang="en-US" sz="2700" dirty="0">
                <a:latin typeface="+mj-lt"/>
              </a:rPr>
              <a:t>Secretary Alex Azar                                  </a:t>
            </a:r>
          </a:p>
          <a:p>
            <a:pPr marL="0" indent="0">
              <a:buNone/>
            </a:pPr>
            <a:r>
              <a:rPr lang="en-US" sz="2700" dirty="0">
                <a:latin typeface="+mj-lt"/>
              </a:rPr>
              <a:t>U.S. Department of Health and Human Services</a:t>
            </a:r>
          </a:p>
        </p:txBody>
      </p:sp>
      <p:pic>
        <p:nvPicPr>
          <p:cNvPr id="6" name="Picture 5" descr="Image of Secretary Azar" title="Photograp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1657349"/>
            <a:ext cx="2583180" cy="3228975"/>
          </a:xfrm>
          <a:prstGeom prst="rect">
            <a:avLst/>
          </a:prstGeom>
        </p:spPr>
      </p:pic>
    </p:spTree>
    <p:extLst>
      <p:ext uri="{BB962C8B-B14F-4D97-AF65-F5344CB8AC3E}">
        <p14:creationId xmlns:p14="http://schemas.microsoft.com/office/powerpoint/2010/main" val="3473541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E14C-1CEE-4326-A7A7-59B6C8D76CBE}"/>
              </a:ext>
            </a:extLst>
          </p:cNvPr>
          <p:cNvSpPr>
            <a:spLocks noGrp="1"/>
          </p:cNvSpPr>
          <p:nvPr>
            <p:ph type="title"/>
          </p:nvPr>
        </p:nvSpPr>
        <p:spPr>
          <a:xfrm>
            <a:off x="609600" y="223036"/>
            <a:ext cx="10972800" cy="1143000"/>
          </a:xfrm>
        </p:spPr>
        <p:txBody>
          <a:bodyPr>
            <a:noAutofit/>
          </a:bodyPr>
          <a:lstStyle/>
          <a:p>
            <a:r>
              <a:rPr lang="en-US" sz="2800" b="1" dirty="0"/>
              <a:t>Recommendations to Improve Mental and Physical Well-being</a:t>
            </a:r>
          </a:p>
        </p:txBody>
      </p:sp>
      <p:sp>
        <p:nvSpPr>
          <p:cNvPr id="3" name="Content Placeholder 2">
            <a:extLst>
              <a:ext uri="{FF2B5EF4-FFF2-40B4-BE49-F238E27FC236}">
                <a16:creationId xmlns:a16="http://schemas.microsoft.com/office/drawing/2014/main" id="{2081AE1B-AC23-4B8E-B355-6B475F6AC7F6}"/>
              </a:ext>
            </a:extLst>
          </p:cNvPr>
          <p:cNvSpPr>
            <a:spLocks noGrp="1"/>
          </p:cNvSpPr>
          <p:nvPr>
            <p:ph idx="1"/>
          </p:nvPr>
        </p:nvSpPr>
        <p:spPr>
          <a:xfrm>
            <a:off x="764345" y="1562984"/>
            <a:ext cx="10972800" cy="5071979"/>
          </a:xfrm>
        </p:spPr>
        <p:txBody>
          <a:bodyPr>
            <a:normAutofit/>
          </a:bodyPr>
          <a:lstStyle/>
          <a:p>
            <a:r>
              <a:rPr lang="en-US" sz="2800" dirty="0"/>
              <a:t>Locate opportunities for individual and group therapy (schools, organizations, private)</a:t>
            </a:r>
          </a:p>
          <a:p>
            <a:r>
              <a:rPr lang="en-US" sz="2800" dirty="0"/>
              <a:t>Connect with existing support/solutions groups</a:t>
            </a:r>
          </a:p>
          <a:p>
            <a:r>
              <a:rPr lang="en-US" sz="2800" dirty="0"/>
              <a:t>Connect with community and health organizations specializing in support including substance abuse</a:t>
            </a:r>
          </a:p>
          <a:p>
            <a:r>
              <a:rPr lang="en-US" sz="2800" dirty="0"/>
              <a:t>Provide additional training and support to teachers, social workers and other advocates about mental health conditions</a:t>
            </a:r>
          </a:p>
          <a:p>
            <a:r>
              <a:rPr lang="en-US" sz="2800" dirty="0"/>
              <a:t>Webinars and teleconferences</a:t>
            </a:r>
          </a:p>
          <a:p>
            <a:endParaRPr lang="en-US" dirty="0"/>
          </a:p>
          <a:p>
            <a:pPr marL="457200" lvl="1" indent="0">
              <a:buNone/>
            </a:pPr>
            <a:r>
              <a:rPr lang="en-US" sz="2800" b="0" i="0" u="none" strike="noStrike" dirty="0">
                <a:solidFill>
                  <a:srgbClr val="FF0000"/>
                </a:solidFill>
                <a:effectLst/>
                <a:latin typeface="Calibri" panose="020F0502020204030204" pitchFamily="34" charset="0"/>
              </a:rPr>
              <a:t> </a:t>
            </a:r>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714272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03D6-6AB1-470C-A163-463E37E7F570}"/>
              </a:ext>
            </a:extLst>
          </p:cNvPr>
          <p:cNvSpPr>
            <a:spLocks noGrp="1"/>
          </p:cNvSpPr>
          <p:nvPr>
            <p:ph type="title"/>
          </p:nvPr>
        </p:nvSpPr>
        <p:spPr>
          <a:xfrm>
            <a:off x="609600" y="55008"/>
            <a:ext cx="10972800" cy="1143000"/>
          </a:xfrm>
        </p:spPr>
        <p:txBody>
          <a:bodyPr>
            <a:normAutofit/>
          </a:bodyPr>
          <a:lstStyle/>
          <a:p>
            <a:r>
              <a:rPr lang="en-US" sz="3200" b="1" dirty="0"/>
              <a:t>In Their Own Words…Housing Concerns</a:t>
            </a:r>
          </a:p>
        </p:txBody>
      </p:sp>
      <p:sp>
        <p:nvSpPr>
          <p:cNvPr id="9" name="TextBox 8">
            <a:extLst>
              <a:ext uri="{FF2B5EF4-FFF2-40B4-BE49-F238E27FC236}">
                <a16:creationId xmlns:a16="http://schemas.microsoft.com/office/drawing/2014/main" id="{D4419527-77E1-4F80-A1B0-537BE27EA311}"/>
              </a:ext>
            </a:extLst>
          </p:cNvPr>
          <p:cNvSpPr txBox="1"/>
          <p:nvPr/>
        </p:nvSpPr>
        <p:spPr>
          <a:xfrm>
            <a:off x="762000" y="1231464"/>
            <a:ext cx="10820400"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Calibri" panose="020F0502020204030204"/>
                <a:ea typeface="+mn-ea"/>
                <a:cs typeface="+mn-cs"/>
              </a:rPr>
              <a:t>“There is no public housing assistance in my county. I can't  move because of the custody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1"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effectLst/>
                <a:uLnTx/>
                <a:uFillTx/>
                <a:latin typeface="Calibri" panose="020F0502020204030204"/>
                <a:ea typeface="+mn-ea"/>
                <a:cs typeface="+mn-cs"/>
              </a:rPr>
              <a:t>“As we age, it's getting more difficult to take care of tasks such as lawn care, home repairs, etc. Senior housing doesn't allow for grandkids to live with the grandparents on a long-term or permanent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1" dirty="0">
              <a:latin typeface="Calibri" panose="020F0502020204030204"/>
            </a:endParaRPr>
          </a:p>
          <a:p>
            <a:pPr>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“Some of our members have needed to move into larger homes to be able to take in the relatives and this creates a financial burden since affordable housing is hard to find that takes in multi-generational families.”</a:t>
            </a:r>
            <a:endParaRPr kumimoji="0" lang="en-US" sz="2400" i="1"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035393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03D6-6AB1-470C-A163-463E37E7F570}"/>
              </a:ext>
            </a:extLst>
          </p:cNvPr>
          <p:cNvSpPr>
            <a:spLocks noGrp="1"/>
          </p:cNvSpPr>
          <p:nvPr>
            <p:ph type="title"/>
          </p:nvPr>
        </p:nvSpPr>
        <p:spPr>
          <a:xfrm>
            <a:off x="609600" y="128052"/>
            <a:ext cx="10972800" cy="1143000"/>
          </a:xfrm>
        </p:spPr>
        <p:txBody>
          <a:bodyPr>
            <a:normAutofit/>
          </a:bodyPr>
          <a:lstStyle/>
          <a:p>
            <a:r>
              <a:rPr lang="en-US" sz="3200" b="1" dirty="0"/>
              <a:t>In Their Own Words…Housing Concerns (cont.)</a:t>
            </a:r>
          </a:p>
        </p:txBody>
      </p:sp>
      <p:sp>
        <p:nvSpPr>
          <p:cNvPr id="9" name="TextBox 8">
            <a:extLst>
              <a:ext uri="{FF2B5EF4-FFF2-40B4-BE49-F238E27FC236}">
                <a16:creationId xmlns:a16="http://schemas.microsoft.com/office/drawing/2014/main" id="{D4419527-77E1-4F80-A1B0-537BE27EA311}"/>
              </a:ext>
            </a:extLst>
          </p:cNvPr>
          <p:cNvSpPr txBox="1"/>
          <p:nvPr/>
        </p:nvSpPr>
        <p:spPr>
          <a:xfrm>
            <a:off x="624840" y="1789252"/>
            <a:ext cx="11125200" cy="3046988"/>
          </a:xfrm>
          <a:prstGeom prst="rect">
            <a:avLst/>
          </a:prstGeom>
          <a:noFill/>
        </p:spPr>
        <p:txBody>
          <a:bodyPr wrap="square">
            <a:spAutoFit/>
          </a:bodyPr>
          <a:lstStyle/>
          <a:p>
            <a:pPr>
              <a:defRPr/>
            </a:pPr>
            <a:r>
              <a:rPr kumimoji="0" lang="en-US" sz="2800" b="0" i="1" u="none" strike="noStrike" kern="1200" cap="none" spc="0" normalizeH="0" baseline="0" noProof="0" dirty="0">
                <a:ln>
                  <a:noFill/>
                </a:ln>
                <a:solidFill>
                  <a:schemeClr val="tx1"/>
                </a:solidFill>
                <a:effectLst/>
                <a:uLnTx/>
                <a:uFillTx/>
                <a:latin typeface="Calibri" panose="020F0502020204030204"/>
              </a:rPr>
              <a:t>“Financial assistance for needy families should be available to all grandparents raising grandkids. Affordable housing somehow... we have no Section 8 housing per say. We have one complex with reduced rent but at my low income on Social </a:t>
            </a:r>
            <a:r>
              <a:rPr lang="en-US" sz="2800" i="1" dirty="0">
                <a:solidFill>
                  <a:schemeClr val="tx1"/>
                </a:solidFill>
                <a:latin typeface="Calibri" panose="020F0502020204030204"/>
              </a:rPr>
              <a:t>S</a:t>
            </a:r>
            <a:r>
              <a:rPr kumimoji="0" lang="en-US" sz="2800" b="0" i="1" u="none" strike="noStrike" kern="1200" cap="none" spc="0" normalizeH="0" baseline="0" noProof="0" dirty="0" err="1">
                <a:ln>
                  <a:noFill/>
                </a:ln>
                <a:solidFill>
                  <a:schemeClr val="tx1"/>
                </a:solidFill>
                <a:effectLst/>
                <a:uLnTx/>
                <a:uFillTx/>
                <a:latin typeface="Calibri" panose="020F0502020204030204"/>
              </a:rPr>
              <a:t>ecurity</a:t>
            </a:r>
            <a:r>
              <a:rPr kumimoji="0" lang="en-US" sz="2800" b="0" i="1" u="none" strike="noStrike" kern="1200" cap="none" spc="0" normalizeH="0" baseline="0" noProof="0" dirty="0">
                <a:ln>
                  <a:noFill/>
                </a:ln>
                <a:solidFill>
                  <a:schemeClr val="tx1"/>
                </a:solidFill>
                <a:effectLst/>
                <a:uLnTx/>
                <a:uFillTx/>
                <a:latin typeface="Calibri" panose="020F0502020204030204"/>
              </a:rPr>
              <a:t>, I can’t meet their requirement for ratio of income to rent. I'd have to make more money and that would take me out of income-based apartments.”</a:t>
            </a:r>
          </a:p>
          <a:p>
            <a:pPr>
              <a:defRPr/>
            </a:pPr>
            <a:endParaRPr lang="en-US" sz="2400" dirty="0">
              <a:latin typeface="Calibri" panose="020F0502020204030204"/>
            </a:endParaRPr>
          </a:p>
        </p:txBody>
      </p:sp>
    </p:spTree>
    <p:extLst>
      <p:ext uri="{BB962C8B-B14F-4D97-AF65-F5344CB8AC3E}">
        <p14:creationId xmlns:p14="http://schemas.microsoft.com/office/powerpoint/2010/main" val="1177412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A5E1-1DCD-493D-898D-15EE816EB57E}"/>
              </a:ext>
            </a:extLst>
          </p:cNvPr>
          <p:cNvSpPr>
            <a:spLocks noGrp="1"/>
          </p:cNvSpPr>
          <p:nvPr>
            <p:ph type="title"/>
          </p:nvPr>
        </p:nvSpPr>
        <p:spPr/>
        <p:txBody>
          <a:bodyPr>
            <a:normAutofit/>
          </a:bodyPr>
          <a:lstStyle/>
          <a:p>
            <a:r>
              <a:rPr lang="en-US" sz="3200" b="1" dirty="0"/>
              <a:t>Housing Recommendations</a:t>
            </a:r>
          </a:p>
        </p:txBody>
      </p:sp>
      <p:sp>
        <p:nvSpPr>
          <p:cNvPr id="3" name="Content Placeholder 2">
            <a:extLst>
              <a:ext uri="{FF2B5EF4-FFF2-40B4-BE49-F238E27FC236}">
                <a16:creationId xmlns:a16="http://schemas.microsoft.com/office/drawing/2014/main" id="{8AE21CC1-240F-4341-AD9B-05063ACE88EB}"/>
              </a:ext>
            </a:extLst>
          </p:cNvPr>
          <p:cNvSpPr>
            <a:spLocks noGrp="1"/>
          </p:cNvSpPr>
          <p:nvPr>
            <p:ph idx="1"/>
          </p:nvPr>
        </p:nvSpPr>
        <p:spPr>
          <a:xfrm>
            <a:off x="609600" y="1460717"/>
            <a:ext cx="10972800" cy="4211663"/>
          </a:xfrm>
        </p:spPr>
        <p:txBody>
          <a:bodyPr>
            <a:normAutofit fontScale="92500" lnSpcReduction="10000"/>
          </a:bodyPr>
          <a:lstStyle/>
          <a:p>
            <a:r>
              <a:rPr lang="en-US" sz="3000" dirty="0"/>
              <a:t>Partner with community-based organizations and private industry (i.e., Habitat for Humanity, local businesses with philanthropic values)</a:t>
            </a:r>
          </a:p>
          <a:p>
            <a:r>
              <a:rPr lang="en-US" sz="3000" dirty="0"/>
              <a:t>Advocate for housing communities specifically for kinship families, grandfamilies and other caregivers</a:t>
            </a:r>
          </a:p>
          <a:p>
            <a:r>
              <a:rPr lang="en-US" sz="3000" dirty="0"/>
              <a:t>Provide information from utility companies for grants and subsidies (i.e., fuel funds, water consumption subsidies) </a:t>
            </a:r>
          </a:p>
          <a:p>
            <a:r>
              <a:rPr lang="en-US" sz="3000" dirty="0"/>
              <a:t>Partner with home buyer advocacy programs</a:t>
            </a:r>
          </a:p>
          <a:p>
            <a:r>
              <a:rPr lang="en-US" sz="3000" dirty="0"/>
              <a:t>Webinars and teleconferences</a:t>
            </a:r>
          </a:p>
          <a:p>
            <a:pPr lvl="1"/>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65966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03D6-6AB1-470C-A163-463E37E7F570}"/>
              </a:ext>
            </a:extLst>
          </p:cNvPr>
          <p:cNvSpPr>
            <a:spLocks noGrp="1"/>
          </p:cNvSpPr>
          <p:nvPr>
            <p:ph type="title"/>
          </p:nvPr>
        </p:nvSpPr>
        <p:spPr>
          <a:xfrm>
            <a:off x="609600" y="128052"/>
            <a:ext cx="10972800" cy="1143000"/>
          </a:xfrm>
        </p:spPr>
        <p:txBody>
          <a:bodyPr>
            <a:normAutofit/>
          </a:bodyPr>
          <a:lstStyle/>
          <a:p>
            <a:r>
              <a:rPr lang="en-US" sz="3200" b="1" dirty="0"/>
              <a:t>In Their Own Words…Native American Tribal Concerns</a:t>
            </a:r>
          </a:p>
        </p:txBody>
      </p:sp>
      <p:sp>
        <p:nvSpPr>
          <p:cNvPr id="9" name="TextBox 8">
            <a:extLst>
              <a:ext uri="{FF2B5EF4-FFF2-40B4-BE49-F238E27FC236}">
                <a16:creationId xmlns:a16="http://schemas.microsoft.com/office/drawing/2014/main" id="{C7D4B1FF-FC73-4885-98B3-9A72F1A276CA}"/>
              </a:ext>
            </a:extLst>
          </p:cNvPr>
          <p:cNvSpPr txBox="1"/>
          <p:nvPr/>
        </p:nvSpPr>
        <p:spPr>
          <a:xfrm>
            <a:off x="594360" y="1240572"/>
            <a:ext cx="10820400" cy="440120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“It’s impossible trying to get anything done if one of the bio parents is part of a Native American Tribe. Attorney General wouldn't follow thru with child support.”</a:t>
            </a:r>
          </a:p>
          <a:p>
            <a:pPr marR="0" lvl="0" algn="l" defTabSz="914400" rtl="0" eaLnBrk="1" fontAlgn="auto" latinLnBrk="0" hangingPunct="1">
              <a:lnSpc>
                <a:spcPct val="100000"/>
              </a:lnSpc>
              <a:spcBef>
                <a:spcPts val="0"/>
              </a:spcBef>
              <a:spcAft>
                <a:spcPts val="0"/>
              </a:spcAft>
              <a:buClrTx/>
              <a:buSzTx/>
              <a:tabLst/>
              <a:defRPr/>
            </a:pPr>
            <a:endPar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“Organizations need to become more educated on the norms of the many tribes in order to better assist Native Americans.”</a:t>
            </a:r>
          </a:p>
          <a:p>
            <a:pPr marR="0" lvl="0" algn="l" defTabSz="914400" rtl="0" eaLnBrk="1" fontAlgn="auto" latinLnBrk="0" hangingPunct="1">
              <a:lnSpc>
                <a:spcPct val="100000"/>
              </a:lnSpc>
              <a:spcBef>
                <a:spcPts val="0"/>
              </a:spcBef>
              <a:spcAft>
                <a:spcPts val="0"/>
              </a:spcAft>
              <a:buClrTx/>
              <a:buSzTx/>
              <a:tabLst/>
              <a:defRPr/>
            </a:pPr>
            <a:endPar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“In Arizona, there are 22 Native American Tribes … we are working toward providing consistency of grandparent services amongst the Tribal entities.”</a:t>
            </a:r>
          </a:p>
        </p:txBody>
      </p:sp>
    </p:spTree>
    <p:extLst>
      <p:ext uri="{BB962C8B-B14F-4D97-AF65-F5344CB8AC3E}">
        <p14:creationId xmlns:p14="http://schemas.microsoft.com/office/powerpoint/2010/main" val="1603880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03D6-6AB1-470C-A163-463E37E7F570}"/>
              </a:ext>
            </a:extLst>
          </p:cNvPr>
          <p:cNvSpPr>
            <a:spLocks noGrp="1"/>
          </p:cNvSpPr>
          <p:nvPr>
            <p:ph type="title"/>
          </p:nvPr>
        </p:nvSpPr>
        <p:spPr>
          <a:xfrm>
            <a:off x="609600" y="128052"/>
            <a:ext cx="10972800" cy="1143000"/>
          </a:xfrm>
        </p:spPr>
        <p:txBody>
          <a:bodyPr>
            <a:normAutofit fontScale="90000"/>
          </a:bodyPr>
          <a:lstStyle/>
          <a:p>
            <a:r>
              <a:rPr lang="en-US" sz="3600" b="1" dirty="0"/>
              <a:t>In Their Own Words…Native American Tribal Concerns (cont.)</a:t>
            </a:r>
          </a:p>
        </p:txBody>
      </p:sp>
      <p:sp>
        <p:nvSpPr>
          <p:cNvPr id="9" name="TextBox 8">
            <a:extLst>
              <a:ext uri="{FF2B5EF4-FFF2-40B4-BE49-F238E27FC236}">
                <a16:creationId xmlns:a16="http://schemas.microsoft.com/office/drawing/2014/main" id="{C7D4B1FF-FC73-4885-98B3-9A72F1A276CA}"/>
              </a:ext>
            </a:extLst>
          </p:cNvPr>
          <p:cNvSpPr txBox="1"/>
          <p:nvPr/>
        </p:nvSpPr>
        <p:spPr>
          <a:xfrm>
            <a:off x="594360" y="2057400"/>
            <a:ext cx="10820400" cy="310854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“As a social worker assisting families (grandparents that have become the placement of children taken into the care and control of a Tribal court), I have found it is very difficult for some grandparents to get financial assistance (TANF &amp; Medicaid for the children in question).  This needs to be simplified at a higher level so that each state (and local counties) don't hinder this group from accessing much needed resources to take care of these children.”</a:t>
            </a:r>
          </a:p>
        </p:txBody>
      </p:sp>
    </p:spTree>
    <p:extLst>
      <p:ext uri="{BB962C8B-B14F-4D97-AF65-F5344CB8AC3E}">
        <p14:creationId xmlns:p14="http://schemas.microsoft.com/office/powerpoint/2010/main" val="622609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F0A6-123E-4E34-AB68-3C4FF7662FE4}"/>
              </a:ext>
            </a:extLst>
          </p:cNvPr>
          <p:cNvSpPr>
            <a:spLocks noGrp="1"/>
          </p:cNvSpPr>
          <p:nvPr>
            <p:ph type="title"/>
          </p:nvPr>
        </p:nvSpPr>
        <p:spPr>
          <a:xfrm>
            <a:off x="645762" y="274638"/>
            <a:ext cx="10936637" cy="969108"/>
          </a:xfrm>
        </p:spPr>
        <p:txBody>
          <a:bodyPr>
            <a:noAutofit/>
          </a:bodyPr>
          <a:lstStyle/>
          <a:p>
            <a:r>
              <a:rPr lang="en-US" sz="3200" b="1" dirty="0"/>
              <a:t>Native American Tribal Recommendations</a:t>
            </a:r>
          </a:p>
        </p:txBody>
      </p:sp>
      <p:sp>
        <p:nvSpPr>
          <p:cNvPr id="3" name="Content Placeholder 2">
            <a:extLst>
              <a:ext uri="{FF2B5EF4-FFF2-40B4-BE49-F238E27FC236}">
                <a16:creationId xmlns:a16="http://schemas.microsoft.com/office/drawing/2014/main" id="{19B97AE5-1515-4775-98CB-905EF69057F8}"/>
              </a:ext>
            </a:extLst>
          </p:cNvPr>
          <p:cNvSpPr>
            <a:spLocks noGrp="1"/>
          </p:cNvSpPr>
          <p:nvPr>
            <p:ph idx="1"/>
          </p:nvPr>
        </p:nvSpPr>
        <p:spPr>
          <a:xfrm>
            <a:off x="645763" y="1243746"/>
            <a:ext cx="10972800" cy="4490633"/>
          </a:xfrm>
        </p:spPr>
        <p:txBody>
          <a:bodyPr>
            <a:normAutofit/>
          </a:bodyPr>
          <a:lstStyle/>
          <a:p>
            <a:r>
              <a:rPr lang="en-US" sz="2800" dirty="0"/>
              <a:t>Educate advocates, social workers, etc. about nuances and norms related to Native American Tribal communities</a:t>
            </a:r>
          </a:p>
          <a:p>
            <a:r>
              <a:rPr lang="en-US" sz="2800" dirty="0"/>
              <a:t>Maintain family unity to reduce risks for suicide, incarceration (consider health, safety, etc.)</a:t>
            </a:r>
          </a:p>
          <a:p>
            <a:r>
              <a:rPr lang="en-US" sz="2800" dirty="0"/>
              <a:t>Encourage consistency for support among Tribal communities</a:t>
            </a:r>
          </a:p>
          <a:p>
            <a:r>
              <a:rPr lang="en-US" sz="2800" dirty="0"/>
              <a:t>Create and enhance collaborative partnerships between tribal, state and private agencies in an effort to improve services in the Tribal communities.</a:t>
            </a:r>
          </a:p>
          <a:p>
            <a:r>
              <a:rPr lang="en-US" sz="2800" dirty="0"/>
              <a:t>Provide resources for suicide, drug and alcohol prevention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58918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F0A6-123E-4E34-AB68-3C4FF7662FE4}"/>
              </a:ext>
            </a:extLst>
          </p:cNvPr>
          <p:cNvSpPr>
            <a:spLocks noGrp="1"/>
          </p:cNvSpPr>
          <p:nvPr>
            <p:ph type="title"/>
          </p:nvPr>
        </p:nvSpPr>
        <p:spPr>
          <a:xfrm>
            <a:off x="0" y="274638"/>
            <a:ext cx="12192000" cy="969108"/>
          </a:xfrm>
        </p:spPr>
        <p:txBody>
          <a:bodyPr>
            <a:noAutofit/>
          </a:bodyPr>
          <a:lstStyle/>
          <a:p>
            <a:r>
              <a:rPr lang="en-US" sz="3200" b="1" dirty="0"/>
              <a:t>Native American Tribal Recommendations (cont.)</a:t>
            </a:r>
          </a:p>
        </p:txBody>
      </p:sp>
      <p:sp>
        <p:nvSpPr>
          <p:cNvPr id="3" name="Content Placeholder 2">
            <a:extLst>
              <a:ext uri="{FF2B5EF4-FFF2-40B4-BE49-F238E27FC236}">
                <a16:creationId xmlns:a16="http://schemas.microsoft.com/office/drawing/2014/main" id="{19B97AE5-1515-4775-98CB-905EF69057F8}"/>
              </a:ext>
            </a:extLst>
          </p:cNvPr>
          <p:cNvSpPr>
            <a:spLocks noGrp="1"/>
          </p:cNvSpPr>
          <p:nvPr>
            <p:ph idx="1"/>
          </p:nvPr>
        </p:nvSpPr>
        <p:spPr>
          <a:xfrm>
            <a:off x="627680" y="1554732"/>
            <a:ext cx="10972800" cy="4490633"/>
          </a:xfrm>
        </p:spPr>
        <p:txBody>
          <a:bodyPr>
            <a:normAutofit/>
          </a:bodyPr>
          <a:lstStyle/>
          <a:p>
            <a:r>
              <a:rPr lang="en-US" sz="2800" dirty="0"/>
              <a:t>More support services—after school care, skill education</a:t>
            </a:r>
          </a:p>
          <a:p>
            <a:r>
              <a:rPr lang="en-US" sz="2800" dirty="0"/>
              <a:t>Advocate for placing children in Native homes</a:t>
            </a:r>
          </a:p>
          <a:p>
            <a:r>
              <a:rPr lang="en-US" sz="2800" dirty="0"/>
              <a:t>Advocate for easier process for resources (i.e., TANF &amp; Medicaid)</a:t>
            </a:r>
          </a:p>
          <a:p>
            <a:r>
              <a:rPr lang="en-US" sz="2800" dirty="0"/>
              <a:t>Encourage participation with established programs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56204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F271-9A8C-427E-B48C-BB87354EE2C4}"/>
              </a:ext>
            </a:extLst>
          </p:cNvPr>
          <p:cNvSpPr>
            <a:spLocks noGrp="1"/>
          </p:cNvSpPr>
          <p:nvPr>
            <p:ph type="title"/>
          </p:nvPr>
        </p:nvSpPr>
        <p:spPr>
          <a:xfrm>
            <a:off x="533400" y="136524"/>
            <a:ext cx="11013830" cy="2133600"/>
          </a:xfrm>
        </p:spPr>
        <p:txBody>
          <a:bodyPr>
            <a:noAutofit/>
          </a:bodyPr>
          <a:lstStyle/>
          <a:p>
            <a:r>
              <a:rPr lang="en-US" sz="3200" b="1" dirty="0"/>
              <a:t>RFI Question:  Do you think additional federal legislation is needed to better support and serve grandparents and older relatives raising children? </a:t>
            </a:r>
          </a:p>
        </p:txBody>
      </p:sp>
      <p:graphicFrame>
        <p:nvGraphicFramePr>
          <p:cNvPr id="8" name="Table 8" descr="Column one has yes, no, no response and total categories. Column two has the number of respondents. Column three includes the percentage of responses to the question. " title="Table to show statistics: Do you think additonal federal legislation is needed to better support and serve grandparents and older relatives raising children?">
            <a:extLst>
              <a:ext uri="{FF2B5EF4-FFF2-40B4-BE49-F238E27FC236}">
                <a16:creationId xmlns:a16="http://schemas.microsoft.com/office/drawing/2014/main" id="{9443AB4C-1B20-4D1C-980E-00239289C453}"/>
              </a:ext>
            </a:extLst>
          </p:cNvPr>
          <p:cNvGraphicFramePr>
            <a:graphicFrameLocks noGrp="1"/>
          </p:cNvGraphicFramePr>
          <p:nvPr>
            <p:extLst>
              <p:ext uri="{D42A27DB-BD31-4B8C-83A1-F6EECF244321}">
                <p14:modId xmlns:p14="http://schemas.microsoft.com/office/powerpoint/2010/main" val="575857942"/>
              </p:ext>
            </p:extLst>
          </p:nvPr>
        </p:nvGraphicFramePr>
        <p:xfrm>
          <a:off x="838200" y="3124200"/>
          <a:ext cx="4494509" cy="1854200"/>
        </p:xfrm>
        <a:graphic>
          <a:graphicData uri="http://schemas.openxmlformats.org/drawingml/2006/table">
            <a:tbl>
              <a:tblPr firstRow="1" bandRow="1">
                <a:tableStyleId>{5C22544A-7EE6-4342-B048-85BDC9FD1C3A}</a:tableStyleId>
              </a:tblPr>
              <a:tblGrid>
                <a:gridCol w="1751308">
                  <a:extLst>
                    <a:ext uri="{9D8B030D-6E8A-4147-A177-3AD203B41FA5}">
                      <a16:colId xmlns:a16="http://schemas.microsoft.com/office/drawing/2014/main" val="2595187810"/>
                    </a:ext>
                  </a:extLst>
                </a:gridCol>
                <a:gridCol w="1317356">
                  <a:extLst>
                    <a:ext uri="{9D8B030D-6E8A-4147-A177-3AD203B41FA5}">
                      <a16:colId xmlns:a16="http://schemas.microsoft.com/office/drawing/2014/main" val="2118988004"/>
                    </a:ext>
                  </a:extLst>
                </a:gridCol>
                <a:gridCol w="1425845">
                  <a:extLst>
                    <a:ext uri="{9D8B030D-6E8A-4147-A177-3AD203B41FA5}">
                      <a16:colId xmlns:a16="http://schemas.microsoft.com/office/drawing/2014/main" val="225859915"/>
                    </a:ext>
                  </a:extLst>
                </a:gridCol>
              </a:tblGrid>
              <a:tr h="370840">
                <a:tc>
                  <a:txBody>
                    <a:bodyPr/>
                    <a:lstStyle/>
                    <a:p>
                      <a:r>
                        <a:rPr lang="en-US" dirty="0"/>
                        <a:t>Responses</a:t>
                      </a:r>
                    </a:p>
                  </a:txBody>
                  <a:tcPr/>
                </a:tc>
                <a:tc>
                  <a:txBody>
                    <a:bodyPr/>
                    <a:lstStyle/>
                    <a:p>
                      <a:r>
                        <a:rPr lang="en-US" dirty="0"/>
                        <a:t>Number</a:t>
                      </a:r>
                    </a:p>
                  </a:txBody>
                  <a:tcPr/>
                </a:tc>
                <a:tc>
                  <a:txBody>
                    <a:bodyPr/>
                    <a:lstStyle/>
                    <a:p>
                      <a:r>
                        <a:rPr lang="en-US" dirty="0"/>
                        <a:t>Percentage</a:t>
                      </a:r>
                    </a:p>
                  </a:txBody>
                  <a:tcPr/>
                </a:tc>
                <a:extLst>
                  <a:ext uri="{0D108BD9-81ED-4DB2-BD59-A6C34878D82A}">
                    <a16:rowId xmlns:a16="http://schemas.microsoft.com/office/drawing/2014/main" val="3584214884"/>
                  </a:ext>
                </a:extLst>
              </a:tr>
              <a:tr h="370840">
                <a:tc>
                  <a:txBody>
                    <a:bodyPr/>
                    <a:lstStyle/>
                    <a:p>
                      <a:r>
                        <a:rPr lang="en-US" dirty="0"/>
                        <a:t>Yes</a:t>
                      </a:r>
                    </a:p>
                  </a:txBody>
                  <a:tcPr/>
                </a:tc>
                <a:tc>
                  <a:txBody>
                    <a:bodyPr/>
                    <a:lstStyle/>
                    <a:p>
                      <a:pPr algn="ctr"/>
                      <a:r>
                        <a:rPr lang="en-US" dirty="0"/>
                        <a:t>238</a:t>
                      </a:r>
                    </a:p>
                  </a:txBody>
                  <a:tcPr/>
                </a:tc>
                <a:tc>
                  <a:txBody>
                    <a:bodyPr/>
                    <a:lstStyle/>
                    <a:p>
                      <a:pPr algn="ctr"/>
                      <a:r>
                        <a:rPr lang="en-US" dirty="0"/>
                        <a:t>77.52%</a:t>
                      </a:r>
                    </a:p>
                  </a:txBody>
                  <a:tcPr/>
                </a:tc>
                <a:extLst>
                  <a:ext uri="{0D108BD9-81ED-4DB2-BD59-A6C34878D82A}">
                    <a16:rowId xmlns:a16="http://schemas.microsoft.com/office/drawing/2014/main" val="244214428"/>
                  </a:ext>
                </a:extLst>
              </a:tr>
              <a:tr h="370840">
                <a:tc>
                  <a:txBody>
                    <a:bodyPr/>
                    <a:lstStyle/>
                    <a:p>
                      <a:r>
                        <a:rPr lang="en-US" dirty="0"/>
                        <a:t>No</a:t>
                      </a:r>
                    </a:p>
                  </a:txBody>
                  <a:tcPr/>
                </a:tc>
                <a:tc>
                  <a:txBody>
                    <a:bodyPr/>
                    <a:lstStyle/>
                    <a:p>
                      <a:pPr algn="ctr"/>
                      <a:r>
                        <a:rPr lang="en-US" dirty="0"/>
                        <a:t>9</a:t>
                      </a:r>
                    </a:p>
                  </a:txBody>
                  <a:tcPr/>
                </a:tc>
                <a:tc>
                  <a:txBody>
                    <a:bodyPr/>
                    <a:lstStyle/>
                    <a:p>
                      <a:pPr algn="ctr"/>
                      <a:r>
                        <a:rPr lang="en-US" dirty="0"/>
                        <a:t>2.93%</a:t>
                      </a:r>
                    </a:p>
                  </a:txBody>
                  <a:tcPr/>
                </a:tc>
                <a:extLst>
                  <a:ext uri="{0D108BD9-81ED-4DB2-BD59-A6C34878D82A}">
                    <a16:rowId xmlns:a16="http://schemas.microsoft.com/office/drawing/2014/main" val="2758981460"/>
                  </a:ext>
                </a:extLst>
              </a:tr>
              <a:tr h="370840">
                <a:tc>
                  <a:txBody>
                    <a:bodyPr/>
                    <a:lstStyle/>
                    <a:p>
                      <a:r>
                        <a:rPr lang="en-US" dirty="0"/>
                        <a:t>No Response</a:t>
                      </a:r>
                    </a:p>
                  </a:txBody>
                  <a:tcPr/>
                </a:tc>
                <a:tc>
                  <a:txBody>
                    <a:bodyPr/>
                    <a:lstStyle/>
                    <a:p>
                      <a:pPr algn="ctr"/>
                      <a:r>
                        <a:rPr lang="en-US" dirty="0"/>
                        <a:t>60</a:t>
                      </a:r>
                    </a:p>
                  </a:txBody>
                  <a:tcPr/>
                </a:tc>
                <a:tc>
                  <a:txBody>
                    <a:bodyPr/>
                    <a:lstStyle/>
                    <a:p>
                      <a:pPr algn="ctr"/>
                      <a:r>
                        <a:rPr lang="en-US" dirty="0"/>
                        <a:t>19.54%</a:t>
                      </a:r>
                    </a:p>
                  </a:txBody>
                  <a:tcPr/>
                </a:tc>
                <a:extLst>
                  <a:ext uri="{0D108BD9-81ED-4DB2-BD59-A6C34878D82A}">
                    <a16:rowId xmlns:a16="http://schemas.microsoft.com/office/drawing/2014/main" val="2577552584"/>
                  </a:ext>
                </a:extLst>
              </a:tr>
              <a:tr h="370840">
                <a:tc>
                  <a:txBody>
                    <a:bodyPr/>
                    <a:lstStyle/>
                    <a:p>
                      <a:r>
                        <a:rPr lang="en-US" dirty="0"/>
                        <a:t>TOTALS</a:t>
                      </a:r>
                    </a:p>
                  </a:txBody>
                  <a:tcPr/>
                </a:tc>
                <a:tc>
                  <a:txBody>
                    <a:bodyPr/>
                    <a:lstStyle/>
                    <a:p>
                      <a:pPr algn="ctr"/>
                      <a:r>
                        <a:rPr lang="en-US" dirty="0"/>
                        <a:t>307</a:t>
                      </a:r>
                    </a:p>
                  </a:txBody>
                  <a:tcPr/>
                </a:tc>
                <a:tc>
                  <a:txBody>
                    <a:bodyPr/>
                    <a:lstStyle/>
                    <a:p>
                      <a:pPr algn="ctr"/>
                      <a:r>
                        <a:rPr lang="en-US" dirty="0"/>
                        <a:t>99.99%</a:t>
                      </a:r>
                    </a:p>
                  </a:txBody>
                  <a:tcPr/>
                </a:tc>
                <a:extLst>
                  <a:ext uri="{0D108BD9-81ED-4DB2-BD59-A6C34878D82A}">
                    <a16:rowId xmlns:a16="http://schemas.microsoft.com/office/drawing/2014/main" val="1856893352"/>
                  </a:ext>
                </a:extLst>
              </a:tr>
            </a:tbl>
          </a:graphicData>
        </a:graphic>
      </p:graphicFrame>
      <p:graphicFrame>
        <p:nvGraphicFramePr>
          <p:cNvPr id="13" name="Content Placeholder 12" descr="Pie diagram outlining the responses. 77.52% replied yes, 2.93% replied no." title="Pie Diagram">
            <a:extLst>
              <a:ext uri="{FF2B5EF4-FFF2-40B4-BE49-F238E27FC236}">
                <a16:creationId xmlns:a16="http://schemas.microsoft.com/office/drawing/2014/main" id="{D8E1D3D4-08BF-45B0-9C7A-99E842108524}"/>
              </a:ext>
            </a:extLst>
          </p:cNvPr>
          <p:cNvGraphicFramePr>
            <a:graphicFrameLocks noGrp="1"/>
          </p:cNvGraphicFramePr>
          <p:nvPr>
            <p:ph idx="1"/>
            <p:extLst>
              <p:ext uri="{D42A27DB-BD31-4B8C-83A1-F6EECF244321}">
                <p14:modId xmlns:p14="http://schemas.microsoft.com/office/powerpoint/2010/main" val="224993901"/>
              </p:ext>
            </p:extLst>
          </p:nvPr>
        </p:nvGraphicFramePr>
        <p:xfrm>
          <a:off x="5943599" y="2133600"/>
          <a:ext cx="5603631"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0371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03D6-6AB1-470C-A163-463E37E7F570}"/>
              </a:ext>
            </a:extLst>
          </p:cNvPr>
          <p:cNvSpPr>
            <a:spLocks noGrp="1"/>
          </p:cNvSpPr>
          <p:nvPr>
            <p:ph type="title"/>
          </p:nvPr>
        </p:nvSpPr>
        <p:spPr>
          <a:xfrm>
            <a:off x="533400" y="-69851"/>
            <a:ext cx="11049000" cy="1007036"/>
          </a:xfrm>
        </p:spPr>
        <p:txBody>
          <a:bodyPr>
            <a:normAutofit/>
          </a:bodyPr>
          <a:lstStyle/>
          <a:p>
            <a:r>
              <a:rPr lang="en-US" sz="3200" b="1" dirty="0"/>
              <a:t>In Their Own Words…Legislative Concerns</a:t>
            </a:r>
          </a:p>
        </p:txBody>
      </p:sp>
      <p:sp>
        <p:nvSpPr>
          <p:cNvPr id="9" name="TextBox 8">
            <a:extLst>
              <a:ext uri="{FF2B5EF4-FFF2-40B4-BE49-F238E27FC236}">
                <a16:creationId xmlns:a16="http://schemas.microsoft.com/office/drawing/2014/main" id="{71609DB7-C6C9-4E6C-95ED-C3E4F2A21D06}"/>
              </a:ext>
            </a:extLst>
          </p:cNvPr>
          <p:cNvSpPr txBox="1"/>
          <p:nvPr/>
        </p:nvSpPr>
        <p:spPr>
          <a:xfrm>
            <a:off x="533400" y="1143000"/>
            <a:ext cx="11049000" cy="4678204"/>
          </a:xfrm>
          <a:prstGeom prst="rect">
            <a:avLst/>
          </a:prstGeom>
          <a:noFill/>
        </p:spPr>
        <p:txBody>
          <a:bodyPr wrap="square">
            <a:spAutoFit/>
          </a:bodyPr>
          <a:lstStyle/>
          <a:p>
            <a:pPr marL="285750" indent="-285750">
              <a:buFont typeface="Arial" panose="020B0604020202020204" pitchFamily="34" charset="0"/>
              <a:buChar char="•"/>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“I've spent well over $50,000 in legal fees to keep my granddaughter safe from a broken juvenile system that only promotes "reunification.” </a:t>
            </a:r>
          </a:p>
          <a:p>
            <a:pPr>
              <a:defRPr/>
            </a:pPr>
            <a:endPar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endParaRPr>
          </a:p>
          <a:p>
            <a:pPr marL="285750" indent="-285750">
              <a:buFont typeface="Arial" panose="020B0604020202020204" pitchFamily="34" charset="0"/>
              <a:buChar char="•"/>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“Additional federal legislation is needed and it needs to be uniform across the nation. Depending on which state you are in determines how the caregiver and the child is treated as far as finances. If a child is in need of a safe and stable home, then there should be one plan or guideline no matter where you live. I think the caregiver should have some representation on behalf of the caregiver. Currently caregivers have no voice.”</a:t>
            </a:r>
          </a:p>
          <a:p>
            <a:pPr>
              <a:defRPr/>
            </a:pPr>
            <a:endParaRPr kumimoji="0" lang="en-US" sz="180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57201"/>
            <a:ext cx="10134600" cy="947736"/>
          </a:xfrm>
        </p:spPr>
        <p:txBody>
          <a:bodyPr>
            <a:normAutofit fontScale="90000"/>
          </a:bodyPr>
          <a:lstStyle/>
          <a:p>
            <a:r>
              <a:rPr lang="en-US" sz="3675" b="1" dirty="0">
                <a:solidFill>
                  <a:schemeClr val="accent4"/>
                </a:solidFill>
              </a:rPr>
              <a:t/>
            </a:r>
            <a:br>
              <a:rPr lang="en-US" sz="3675" b="1" dirty="0">
                <a:solidFill>
                  <a:schemeClr val="accent4"/>
                </a:solidFill>
              </a:rPr>
            </a:br>
            <a:r>
              <a:rPr lang="en-US" sz="3600" b="1" dirty="0">
                <a:solidFill>
                  <a:schemeClr val="accent4"/>
                </a:solidFill>
              </a:rPr>
              <a:t>Council Chair Opening Remarks</a:t>
            </a:r>
            <a:br>
              <a:rPr lang="en-US" sz="3600" b="1" dirty="0">
                <a:solidFill>
                  <a:schemeClr val="accent4"/>
                </a:solidFill>
              </a:rPr>
            </a:br>
            <a:endParaRPr lang="en-US" sz="3600" dirty="0">
              <a:solidFill>
                <a:schemeClr val="accent4"/>
              </a:solidFill>
            </a:endParaRPr>
          </a:p>
        </p:txBody>
      </p:sp>
      <p:sp>
        <p:nvSpPr>
          <p:cNvPr id="2" name="Text Placeholder 1"/>
          <p:cNvSpPr>
            <a:spLocks noGrp="1"/>
          </p:cNvSpPr>
          <p:nvPr>
            <p:ph idx="1"/>
          </p:nvPr>
        </p:nvSpPr>
        <p:spPr>
          <a:xfrm>
            <a:off x="1219200" y="1862137"/>
            <a:ext cx="10439400" cy="3852863"/>
          </a:xfrm>
        </p:spPr>
        <p:txBody>
          <a:bodyPr>
            <a:noAutofit/>
          </a:bodyPr>
          <a:lstStyle/>
          <a:p>
            <a:pPr marL="0" indent="0">
              <a:buNone/>
            </a:pPr>
            <a:endParaRPr lang="en-US" sz="1800" dirty="0"/>
          </a:p>
          <a:p>
            <a:pPr marL="0" indent="0">
              <a:buNone/>
            </a:pPr>
            <a:endParaRPr lang="en-US" sz="1950" dirty="0">
              <a:latin typeface="+mj-lt"/>
            </a:endParaRPr>
          </a:p>
          <a:p>
            <a:pPr marL="0" indent="0">
              <a:buNone/>
            </a:pPr>
            <a:endParaRPr lang="en-US" sz="2025" dirty="0">
              <a:latin typeface="+mj-lt"/>
            </a:endParaRPr>
          </a:p>
          <a:p>
            <a:pPr marL="0" indent="0">
              <a:buNone/>
            </a:pPr>
            <a:r>
              <a:rPr lang="en-US" sz="2800" dirty="0">
                <a:latin typeface="+mj-lt"/>
              </a:rPr>
              <a:t>Lance Robertson</a:t>
            </a:r>
          </a:p>
          <a:p>
            <a:pPr marL="0" indent="0">
              <a:buNone/>
            </a:pPr>
            <a:r>
              <a:rPr lang="en-US" sz="2800" dirty="0">
                <a:latin typeface="+mj-lt"/>
              </a:rPr>
              <a:t>Administrator/Assistant Secretary for Aging</a:t>
            </a:r>
          </a:p>
          <a:p>
            <a:pPr marL="0" indent="0">
              <a:buNone/>
            </a:pPr>
            <a:r>
              <a:rPr lang="en-US" sz="2800" dirty="0">
                <a:latin typeface="+mj-lt"/>
              </a:rPr>
              <a:t>Administration for Community Living</a:t>
            </a:r>
          </a:p>
          <a:p>
            <a:endParaRPr lang="en-US" sz="1800" dirty="0"/>
          </a:p>
          <a:p>
            <a:endParaRPr lang="en-US" sz="2100" dirty="0"/>
          </a:p>
          <a:p>
            <a:endParaRPr lang="en-US" sz="3300" dirty="0">
              <a:solidFill>
                <a:schemeClr val="tx2">
                  <a:lumMod val="75000"/>
                </a:schemeClr>
              </a:solidFill>
            </a:endParaRPr>
          </a:p>
        </p:txBody>
      </p:sp>
      <p:pic>
        <p:nvPicPr>
          <p:cNvPr id="5" name="Picture 4" descr="Q:\RAISE and SGRG Acts\2SGRG\SGRG Advisory Council Meetings\2020\September 2020 Virtual Meeting\Presenters" title="Image of Secretary Lance Roberts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3019" y="2104548"/>
            <a:ext cx="2522601" cy="3153252"/>
          </a:xfrm>
          <a:prstGeom prst="rect">
            <a:avLst/>
          </a:prstGeom>
        </p:spPr>
      </p:pic>
    </p:spTree>
    <p:extLst>
      <p:ext uri="{BB962C8B-B14F-4D97-AF65-F5344CB8AC3E}">
        <p14:creationId xmlns:p14="http://schemas.microsoft.com/office/powerpoint/2010/main" val="843337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03D6-6AB1-470C-A163-463E37E7F570}"/>
              </a:ext>
            </a:extLst>
          </p:cNvPr>
          <p:cNvSpPr>
            <a:spLocks noGrp="1"/>
          </p:cNvSpPr>
          <p:nvPr>
            <p:ph type="title"/>
          </p:nvPr>
        </p:nvSpPr>
        <p:spPr>
          <a:xfrm>
            <a:off x="0" y="501648"/>
            <a:ext cx="12192000" cy="1007036"/>
          </a:xfrm>
        </p:spPr>
        <p:txBody>
          <a:bodyPr>
            <a:normAutofit/>
          </a:bodyPr>
          <a:lstStyle/>
          <a:p>
            <a:r>
              <a:rPr lang="en-US" sz="3200" b="1" dirty="0"/>
              <a:t>In Their Own Words…Legislative Concerns (cont.)</a:t>
            </a:r>
          </a:p>
        </p:txBody>
      </p:sp>
      <p:sp>
        <p:nvSpPr>
          <p:cNvPr id="9" name="TextBox 8">
            <a:extLst>
              <a:ext uri="{FF2B5EF4-FFF2-40B4-BE49-F238E27FC236}">
                <a16:creationId xmlns:a16="http://schemas.microsoft.com/office/drawing/2014/main" id="{71609DB7-C6C9-4E6C-95ED-C3E4F2A21D06}"/>
              </a:ext>
            </a:extLst>
          </p:cNvPr>
          <p:cNvSpPr txBox="1"/>
          <p:nvPr/>
        </p:nvSpPr>
        <p:spPr>
          <a:xfrm>
            <a:off x="762000" y="1951672"/>
            <a:ext cx="11049000" cy="3754874"/>
          </a:xfrm>
          <a:prstGeom prst="rect">
            <a:avLst/>
          </a:prstGeom>
          <a:noFill/>
        </p:spPr>
        <p:txBody>
          <a:bodyPr wrap="square">
            <a:spAutoFit/>
          </a:bodyPr>
          <a:lstStyle/>
          <a:p>
            <a:pPr marL="285750" indent="-285750">
              <a:buFont typeface="Arial" panose="020B0604020202020204" pitchFamily="34" charset="0"/>
              <a:buChar char="•"/>
              <a:defRPr/>
            </a:pPr>
            <a:r>
              <a:rPr kumimoji="0" lang="en-US" sz="2800" i="1" u="none" strike="noStrike" kern="1200" cap="none" spc="0" normalizeH="0" baseline="0" noProof="0" dirty="0">
                <a:ln>
                  <a:noFill/>
                </a:ln>
                <a:solidFill>
                  <a:schemeClr val="tx1"/>
                </a:solidFill>
                <a:effectLst/>
                <a:uLnTx/>
                <a:uFillTx/>
                <a:latin typeface="Calibri" panose="020F0502020204030204"/>
                <a:ea typeface="+mn-ea"/>
                <a:cs typeface="+mn-cs"/>
              </a:rPr>
              <a:t>“We need laws updated addressing this crisis. We need timeframes for parents to step up or out of these children's lives and stop emotionally destroying them. We need legal assistance. Laws need to be changed and followed.  In my case, I had 2 years abandonment and the bio mom was basically forced to see her child by the judge. Parents in and out of jail and prison, positive drug tests, mental/emotional abuse to the child.....none of that mattered.  System is more than broken.”</a:t>
            </a:r>
          </a:p>
          <a:p>
            <a:pPr marL="285750" indent="-285750">
              <a:buFont typeface="Arial" panose="020B0604020202020204" pitchFamily="34" charset="0"/>
              <a:buChar char="•"/>
              <a:defRPr/>
            </a:pPr>
            <a:endPar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endParaRPr>
          </a:p>
          <a:p>
            <a:pPr>
              <a:defRPr/>
            </a:pPr>
            <a:endParaRPr kumimoji="0" lang="en-US" sz="180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054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25EE-3D41-4E3F-8FD5-BDEDB49104E8}"/>
              </a:ext>
            </a:extLst>
          </p:cNvPr>
          <p:cNvSpPr>
            <a:spLocks noGrp="1"/>
          </p:cNvSpPr>
          <p:nvPr>
            <p:ph type="title"/>
          </p:nvPr>
        </p:nvSpPr>
        <p:spPr>
          <a:xfrm>
            <a:off x="609600" y="136524"/>
            <a:ext cx="10972800" cy="1143000"/>
          </a:xfrm>
        </p:spPr>
        <p:txBody>
          <a:bodyPr>
            <a:normAutofit/>
          </a:bodyPr>
          <a:lstStyle/>
          <a:p>
            <a:r>
              <a:rPr lang="en-US" sz="3200" b="1" dirty="0"/>
              <a:t>Recommendations for Legislation</a:t>
            </a:r>
          </a:p>
        </p:txBody>
      </p:sp>
      <p:sp>
        <p:nvSpPr>
          <p:cNvPr id="3" name="Content Placeholder 2">
            <a:extLst>
              <a:ext uri="{FF2B5EF4-FFF2-40B4-BE49-F238E27FC236}">
                <a16:creationId xmlns:a16="http://schemas.microsoft.com/office/drawing/2014/main" id="{53F8D27B-B189-408D-81AE-3FBF60EC1450}"/>
              </a:ext>
            </a:extLst>
          </p:cNvPr>
          <p:cNvSpPr>
            <a:spLocks noGrp="1"/>
          </p:cNvSpPr>
          <p:nvPr>
            <p:ph idx="1"/>
          </p:nvPr>
        </p:nvSpPr>
        <p:spPr>
          <a:xfrm>
            <a:off x="599268" y="1212264"/>
            <a:ext cx="11592732" cy="5296169"/>
          </a:xfrm>
        </p:spPr>
        <p:txBody>
          <a:bodyPr>
            <a:normAutofit/>
          </a:bodyPr>
          <a:lstStyle/>
          <a:p>
            <a:r>
              <a:rPr lang="en-US" sz="2800" dirty="0"/>
              <a:t>Partner to create legislative caucuses in every state to mobilize legislative support for caregivers</a:t>
            </a:r>
          </a:p>
          <a:p>
            <a:r>
              <a:rPr lang="en-US" sz="2800" dirty="0"/>
              <a:t>Partner with organizations for additional studies</a:t>
            </a:r>
          </a:p>
          <a:p>
            <a:r>
              <a:rPr lang="en-US" sz="2800" dirty="0"/>
              <a:t>Increase funding for support at the federal level</a:t>
            </a:r>
          </a:p>
          <a:p>
            <a:r>
              <a:rPr lang="en-US" sz="2800" dirty="0"/>
              <a:t>Create targeted tax breaks for caregivers</a:t>
            </a:r>
          </a:p>
          <a:p>
            <a:r>
              <a:rPr lang="en-US" sz="2800" dirty="0"/>
              <a:t>Update Social Security laws to include additional dependents</a:t>
            </a:r>
          </a:p>
          <a:p>
            <a:r>
              <a:rPr lang="en-US" sz="2800" dirty="0"/>
              <a:t>Require biological parents to pay child support</a:t>
            </a:r>
          </a:p>
        </p:txBody>
      </p:sp>
    </p:spTree>
    <p:extLst>
      <p:ext uri="{BB962C8B-B14F-4D97-AF65-F5344CB8AC3E}">
        <p14:creationId xmlns:p14="http://schemas.microsoft.com/office/powerpoint/2010/main" val="3178736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25EE-3D41-4E3F-8FD5-BDEDB49104E8}"/>
              </a:ext>
            </a:extLst>
          </p:cNvPr>
          <p:cNvSpPr>
            <a:spLocks noGrp="1"/>
          </p:cNvSpPr>
          <p:nvPr>
            <p:ph type="title"/>
          </p:nvPr>
        </p:nvSpPr>
        <p:spPr>
          <a:xfrm>
            <a:off x="609600" y="330930"/>
            <a:ext cx="10972800" cy="1143000"/>
          </a:xfrm>
        </p:spPr>
        <p:txBody>
          <a:bodyPr>
            <a:noAutofit/>
          </a:bodyPr>
          <a:lstStyle/>
          <a:p>
            <a:r>
              <a:rPr lang="en-US" sz="3200" b="1" dirty="0"/>
              <a:t>Recommendations for Legislation (cont.)</a:t>
            </a:r>
          </a:p>
        </p:txBody>
      </p:sp>
      <p:sp>
        <p:nvSpPr>
          <p:cNvPr id="3" name="Content Placeholder 2">
            <a:extLst>
              <a:ext uri="{FF2B5EF4-FFF2-40B4-BE49-F238E27FC236}">
                <a16:creationId xmlns:a16="http://schemas.microsoft.com/office/drawing/2014/main" id="{53F8D27B-B189-408D-81AE-3FBF60EC1450}"/>
              </a:ext>
            </a:extLst>
          </p:cNvPr>
          <p:cNvSpPr>
            <a:spLocks noGrp="1"/>
          </p:cNvSpPr>
          <p:nvPr>
            <p:ph idx="1"/>
          </p:nvPr>
        </p:nvSpPr>
        <p:spPr>
          <a:xfrm>
            <a:off x="762000" y="1257274"/>
            <a:ext cx="11132949" cy="5657336"/>
          </a:xfrm>
        </p:spPr>
        <p:txBody>
          <a:bodyPr>
            <a:normAutofit/>
          </a:bodyPr>
          <a:lstStyle/>
          <a:p>
            <a:r>
              <a:rPr lang="en-US" sz="2800" dirty="0"/>
              <a:t>Advocate for same rights as adoptive parents</a:t>
            </a:r>
          </a:p>
          <a:p>
            <a:r>
              <a:rPr lang="en-US" sz="2800" dirty="0"/>
              <a:t>Partner with law schools for legal assistance</a:t>
            </a:r>
          </a:p>
          <a:p>
            <a:r>
              <a:rPr lang="en-US" sz="2800" dirty="0"/>
              <a:t>Strengthen grandparent visitation rights laws in addition to encouraging mediation for kinship caregivers with families that are in conflict. </a:t>
            </a:r>
          </a:p>
          <a:p>
            <a:r>
              <a:rPr lang="en-US" sz="2800" dirty="0"/>
              <a:t>Advocate for financial support to follow the child</a:t>
            </a:r>
          </a:p>
          <a:p>
            <a:r>
              <a:rPr lang="en-US" sz="2800" dirty="0"/>
              <a:t>Extend existing laws to include Grand and Kinship families and other caregivers</a:t>
            </a:r>
          </a:p>
          <a:p>
            <a:r>
              <a:rPr lang="en-US" sz="2800" dirty="0"/>
              <a:t>Webinars and teleconferences</a:t>
            </a:r>
            <a:endParaRPr lang="en-US" sz="2400" dirty="0"/>
          </a:p>
        </p:txBody>
      </p:sp>
    </p:spTree>
    <p:extLst>
      <p:ext uri="{BB962C8B-B14F-4D97-AF65-F5344CB8AC3E}">
        <p14:creationId xmlns:p14="http://schemas.microsoft.com/office/powerpoint/2010/main" val="3254269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A0C2-2CC0-46B4-911A-4D46160CA332}"/>
              </a:ext>
            </a:extLst>
          </p:cNvPr>
          <p:cNvSpPr>
            <a:spLocks noGrp="1"/>
          </p:cNvSpPr>
          <p:nvPr>
            <p:ph type="title"/>
          </p:nvPr>
        </p:nvSpPr>
        <p:spPr>
          <a:xfrm>
            <a:off x="609600" y="533400"/>
            <a:ext cx="10972800" cy="941512"/>
          </a:xfrm>
        </p:spPr>
        <p:txBody>
          <a:bodyPr>
            <a:normAutofit/>
          </a:bodyPr>
          <a:lstStyle/>
          <a:p>
            <a:r>
              <a:rPr lang="en-US" sz="3200" b="1" dirty="0"/>
              <a:t>General Recommendations</a:t>
            </a:r>
          </a:p>
        </p:txBody>
      </p:sp>
      <p:sp>
        <p:nvSpPr>
          <p:cNvPr id="3" name="Content Placeholder 2">
            <a:extLst>
              <a:ext uri="{FF2B5EF4-FFF2-40B4-BE49-F238E27FC236}">
                <a16:creationId xmlns:a16="http://schemas.microsoft.com/office/drawing/2014/main" id="{7650D877-2961-4EFE-85D1-B5B4923D1255}"/>
              </a:ext>
            </a:extLst>
          </p:cNvPr>
          <p:cNvSpPr>
            <a:spLocks noGrp="1"/>
          </p:cNvSpPr>
          <p:nvPr>
            <p:ph idx="1"/>
          </p:nvPr>
        </p:nvSpPr>
        <p:spPr>
          <a:xfrm>
            <a:off x="685800" y="1981200"/>
            <a:ext cx="10972800" cy="5147483"/>
          </a:xfrm>
        </p:spPr>
        <p:txBody>
          <a:bodyPr>
            <a:normAutofit/>
          </a:bodyPr>
          <a:lstStyle/>
          <a:p>
            <a:r>
              <a:rPr lang="en-US" sz="2800" dirty="0"/>
              <a:t>Create a “one-stop shop” for resources </a:t>
            </a:r>
          </a:p>
          <a:p>
            <a:r>
              <a:rPr lang="en-US" sz="2800" dirty="0"/>
              <a:t>Toll-free resource hotline; 211 resources</a:t>
            </a:r>
          </a:p>
          <a:p>
            <a:r>
              <a:rPr lang="en-US" sz="2800" dirty="0"/>
              <a:t>Database to include vetted resources on website</a:t>
            </a:r>
          </a:p>
          <a:p>
            <a:r>
              <a:rPr lang="en-US" sz="2800" dirty="0"/>
              <a:t>Learn and harness best practice strategies from community-based organizations and state agencies (i.e., Kinship Navigator programs, Kinship Councils)</a:t>
            </a:r>
          </a:p>
          <a:p>
            <a:endParaRPr lang="en-US" dirty="0"/>
          </a:p>
          <a:p>
            <a:endParaRPr lang="en-US" dirty="0"/>
          </a:p>
          <a:p>
            <a:endParaRPr lang="en-US" dirty="0"/>
          </a:p>
        </p:txBody>
      </p:sp>
    </p:spTree>
    <p:extLst>
      <p:ext uri="{BB962C8B-B14F-4D97-AF65-F5344CB8AC3E}">
        <p14:creationId xmlns:p14="http://schemas.microsoft.com/office/powerpoint/2010/main" val="920198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A0C2-2CC0-46B4-911A-4D46160CA332}"/>
              </a:ext>
            </a:extLst>
          </p:cNvPr>
          <p:cNvSpPr>
            <a:spLocks noGrp="1"/>
          </p:cNvSpPr>
          <p:nvPr>
            <p:ph type="title"/>
          </p:nvPr>
        </p:nvSpPr>
        <p:spPr>
          <a:xfrm>
            <a:off x="609600" y="381000"/>
            <a:ext cx="10972800" cy="941512"/>
          </a:xfrm>
        </p:spPr>
        <p:txBody>
          <a:bodyPr>
            <a:normAutofit/>
          </a:bodyPr>
          <a:lstStyle/>
          <a:p>
            <a:r>
              <a:rPr lang="en-US" sz="3200" b="1" dirty="0"/>
              <a:t>General Recommendations (cont.)</a:t>
            </a:r>
          </a:p>
        </p:txBody>
      </p:sp>
      <p:sp>
        <p:nvSpPr>
          <p:cNvPr id="3" name="Content Placeholder 2">
            <a:extLst>
              <a:ext uri="{FF2B5EF4-FFF2-40B4-BE49-F238E27FC236}">
                <a16:creationId xmlns:a16="http://schemas.microsoft.com/office/drawing/2014/main" id="{7650D877-2961-4EFE-85D1-B5B4923D1255}"/>
              </a:ext>
            </a:extLst>
          </p:cNvPr>
          <p:cNvSpPr>
            <a:spLocks noGrp="1"/>
          </p:cNvSpPr>
          <p:nvPr>
            <p:ph idx="1"/>
          </p:nvPr>
        </p:nvSpPr>
        <p:spPr>
          <a:xfrm>
            <a:off x="609600" y="1630949"/>
            <a:ext cx="10972800" cy="5147483"/>
          </a:xfrm>
        </p:spPr>
        <p:txBody>
          <a:bodyPr>
            <a:normAutofit/>
          </a:bodyPr>
          <a:lstStyle/>
          <a:p>
            <a:r>
              <a:rPr lang="en-US" sz="2800" dirty="0"/>
              <a:t>Pilot some strategies; expand and roll out based on success rate and feedback from targeted population</a:t>
            </a:r>
          </a:p>
          <a:p>
            <a:r>
              <a:rPr lang="en-US" sz="2800" dirty="0"/>
              <a:t>Partner with community-based organizations to sponsor resource fairs and on-line summits (i.e., local libraries, churches, colleges/universities)</a:t>
            </a:r>
          </a:p>
          <a:p>
            <a:r>
              <a:rPr lang="en-US" sz="2800" dirty="0"/>
              <a:t>Encourage use of existing resources (build vs. create); enhance funding</a:t>
            </a:r>
          </a:p>
          <a:p>
            <a:endParaRPr lang="en-US" dirty="0"/>
          </a:p>
          <a:p>
            <a:endParaRPr lang="en-US" dirty="0"/>
          </a:p>
          <a:p>
            <a:endParaRPr lang="en-US" dirty="0"/>
          </a:p>
        </p:txBody>
      </p:sp>
    </p:spTree>
    <p:extLst>
      <p:ext uri="{BB962C8B-B14F-4D97-AF65-F5344CB8AC3E}">
        <p14:creationId xmlns:p14="http://schemas.microsoft.com/office/powerpoint/2010/main" val="3004984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9A4C-982F-4814-B648-4EF3BD669D26}"/>
              </a:ext>
            </a:extLst>
          </p:cNvPr>
          <p:cNvSpPr>
            <a:spLocks noGrp="1"/>
          </p:cNvSpPr>
          <p:nvPr>
            <p:ph type="title"/>
          </p:nvPr>
        </p:nvSpPr>
        <p:spPr/>
        <p:txBody>
          <a:bodyPr>
            <a:normAutofit/>
          </a:bodyPr>
          <a:lstStyle/>
          <a:p>
            <a:r>
              <a:rPr lang="en-US" sz="3200" b="1" dirty="0"/>
              <a:t>Additional Support Systems</a:t>
            </a:r>
          </a:p>
        </p:txBody>
      </p:sp>
      <p:sp>
        <p:nvSpPr>
          <p:cNvPr id="3" name="Content Placeholder 2">
            <a:extLst>
              <a:ext uri="{FF2B5EF4-FFF2-40B4-BE49-F238E27FC236}">
                <a16:creationId xmlns:a16="http://schemas.microsoft.com/office/drawing/2014/main" id="{3D50E5D6-019B-4845-AB7B-D3F0184348C4}"/>
              </a:ext>
            </a:extLst>
          </p:cNvPr>
          <p:cNvSpPr>
            <a:spLocks noGrp="1"/>
          </p:cNvSpPr>
          <p:nvPr>
            <p:ph idx="1"/>
          </p:nvPr>
        </p:nvSpPr>
        <p:spPr>
          <a:xfrm>
            <a:off x="609600" y="1600201"/>
            <a:ext cx="10419471" cy="3886200"/>
          </a:xfrm>
        </p:spPr>
        <p:txBody>
          <a:bodyPr>
            <a:normAutofit/>
          </a:bodyPr>
          <a:lstStyle/>
          <a:p>
            <a:r>
              <a:rPr lang="en-US" sz="2800" dirty="0"/>
              <a:t>Develop an “app” for resources</a:t>
            </a:r>
          </a:p>
          <a:p>
            <a:r>
              <a:rPr lang="en-US" sz="2800" dirty="0"/>
              <a:t>No cost computers and tablets from private industry</a:t>
            </a:r>
          </a:p>
          <a:p>
            <a:r>
              <a:rPr lang="en-US" sz="2800" dirty="0"/>
              <a:t>Develop a list of presenters who can provide solutions and present timely topics to a variety of impacted caregivers</a:t>
            </a:r>
          </a:p>
          <a:p>
            <a:r>
              <a:rPr lang="en-US" sz="2800" dirty="0"/>
              <a:t>Post tips and strategies on social media and YouTube</a:t>
            </a:r>
          </a:p>
        </p:txBody>
      </p:sp>
    </p:spTree>
    <p:extLst>
      <p:ext uri="{BB962C8B-B14F-4D97-AF65-F5344CB8AC3E}">
        <p14:creationId xmlns:p14="http://schemas.microsoft.com/office/powerpoint/2010/main" val="2783689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B780-925C-4594-A43C-C5B0E249C713}"/>
              </a:ext>
            </a:extLst>
          </p:cNvPr>
          <p:cNvSpPr>
            <a:spLocks noGrp="1"/>
          </p:cNvSpPr>
          <p:nvPr>
            <p:ph type="title"/>
          </p:nvPr>
        </p:nvSpPr>
        <p:spPr/>
        <p:txBody>
          <a:bodyPr>
            <a:normAutofit/>
          </a:bodyPr>
          <a:lstStyle/>
          <a:p>
            <a:r>
              <a:rPr lang="en-US" sz="3200" b="1" dirty="0"/>
              <a:t>Summary of Recommended Resources</a:t>
            </a:r>
          </a:p>
        </p:txBody>
      </p:sp>
      <p:sp>
        <p:nvSpPr>
          <p:cNvPr id="3" name="Content Placeholder 2">
            <a:extLst>
              <a:ext uri="{FF2B5EF4-FFF2-40B4-BE49-F238E27FC236}">
                <a16:creationId xmlns:a16="http://schemas.microsoft.com/office/drawing/2014/main" id="{B15BDC24-C190-499A-8F92-0F3C3FFCD08D}"/>
              </a:ext>
            </a:extLst>
          </p:cNvPr>
          <p:cNvSpPr>
            <a:spLocks noGrp="1"/>
          </p:cNvSpPr>
          <p:nvPr>
            <p:ph idx="1"/>
          </p:nvPr>
        </p:nvSpPr>
        <p:spPr>
          <a:xfrm>
            <a:off x="609600" y="1600201"/>
            <a:ext cx="10972800" cy="838199"/>
          </a:xfrm>
        </p:spPr>
        <p:txBody>
          <a:bodyPr>
            <a:normAutofit fontScale="70000" lnSpcReduction="20000"/>
          </a:bodyPr>
          <a:lstStyle/>
          <a:p>
            <a:r>
              <a:rPr lang="en-US" sz="4400" dirty="0"/>
              <a:t>337 Resources</a:t>
            </a:r>
          </a:p>
          <a:p>
            <a:pPr marL="0" indent="0">
              <a:buNone/>
            </a:pPr>
            <a:r>
              <a:rPr lang="en-US" dirty="0"/>
              <a:t>	</a:t>
            </a:r>
          </a:p>
        </p:txBody>
      </p:sp>
      <p:pic>
        <p:nvPicPr>
          <p:cNvPr id="6" name="Picture 5" descr="A picture containing drawing&#10;&#10;Description automatically generated">
            <a:extLst>
              <a:ext uri="{FF2B5EF4-FFF2-40B4-BE49-F238E27FC236}">
                <a16:creationId xmlns:a16="http://schemas.microsoft.com/office/drawing/2014/main" id="{656050D3-B6E3-4AAE-9735-C6FE145E910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373598" y="2651076"/>
            <a:ext cx="1642710" cy="1371599"/>
          </a:xfrm>
          <a:prstGeom prst="rect">
            <a:avLst/>
          </a:prstGeom>
        </p:spPr>
      </p:pic>
      <p:pic>
        <p:nvPicPr>
          <p:cNvPr id="9" name="Picture 8" descr="A close up of a sign&#10;&#10;Description automatically generated">
            <a:extLst>
              <a:ext uri="{FF2B5EF4-FFF2-40B4-BE49-F238E27FC236}">
                <a16:creationId xmlns:a16="http://schemas.microsoft.com/office/drawing/2014/main" id="{3D8B4888-6C58-4151-962E-B997CB2F01C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9779846" y="2553887"/>
            <a:ext cx="1507155" cy="1507155"/>
          </a:xfrm>
          <a:prstGeom prst="rect">
            <a:avLst/>
          </a:prstGeom>
        </p:spPr>
      </p:pic>
      <p:pic>
        <p:nvPicPr>
          <p:cNvPr id="11" name="Picture 10" descr="A close up of a sign&#10;&#10;Description automatically generated">
            <a:extLst>
              <a:ext uri="{FF2B5EF4-FFF2-40B4-BE49-F238E27FC236}">
                <a16:creationId xmlns:a16="http://schemas.microsoft.com/office/drawing/2014/main" id="{C7B66BFF-670C-4719-AA5E-45A47D8022C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4869952" y="2686367"/>
            <a:ext cx="1682424" cy="137159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58F95B24-DCF6-4DBF-A741-B2447FED844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545625" y="2618590"/>
            <a:ext cx="1507155" cy="1507155"/>
          </a:xfrm>
          <a:prstGeom prst="rect">
            <a:avLst/>
          </a:prstGeom>
        </p:spPr>
      </p:pic>
      <p:sp>
        <p:nvSpPr>
          <p:cNvPr id="15" name="TextBox 14">
            <a:extLst>
              <a:ext uri="{FF2B5EF4-FFF2-40B4-BE49-F238E27FC236}">
                <a16:creationId xmlns:a16="http://schemas.microsoft.com/office/drawing/2014/main" id="{91F2C268-521A-43D5-907D-468AFAB69A05}"/>
              </a:ext>
            </a:extLst>
          </p:cNvPr>
          <p:cNvSpPr txBox="1"/>
          <p:nvPr/>
        </p:nvSpPr>
        <p:spPr>
          <a:xfrm>
            <a:off x="706732" y="4164866"/>
            <a:ext cx="1184940" cy="646331"/>
          </a:xfrm>
          <a:prstGeom prst="rect">
            <a:avLst/>
          </a:prstGeom>
          <a:noFill/>
        </p:spPr>
        <p:txBody>
          <a:bodyPr wrap="none" rtlCol="0">
            <a:spAutoFit/>
          </a:bodyPr>
          <a:lstStyle/>
          <a:p>
            <a:pPr algn="ctr"/>
            <a:r>
              <a:rPr lang="en-US" dirty="0"/>
              <a:t>201</a:t>
            </a:r>
          </a:p>
          <a:p>
            <a:pPr algn="ctr"/>
            <a:r>
              <a:rPr lang="en-US" dirty="0"/>
              <a:t>Programs</a:t>
            </a:r>
          </a:p>
        </p:txBody>
      </p:sp>
      <p:sp>
        <p:nvSpPr>
          <p:cNvPr id="19" name="TextBox 18">
            <a:extLst>
              <a:ext uri="{FF2B5EF4-FFF2-40B4-BE49-F238E27FC236}">
                <a16:creationId xmlns:a16="http://schemas.microsoft.com/office/drawing/2014/main" id="{1EFA442C-B070-451B-AABE-668D4FF41D87}"/>
              </a:ext>
            </a:extLst>
          </p:cNvPr>
          <p:cNvSpPr txBox="1"/>
          <p:nvPr/>
        </p:nvSpPr>
        <p:spPr>
          <a:xfrm>
            <a:off x="4648600" y="4157792"/>
            <a:ext cx="2287973" cy="646331"/>
          </a:xfrm>
          <a:prstGeom prst="rect">
            <a:avLst/>
          </a:prstGeom>
          <a:noFill/>
        </p:spPr>
        <p:txBody>
          <a:bodyPr wrap="square" rtlCol="0">
            <a:spAutoFit/>
          </a:bodyPr>
          <a:lstStyle/>
          <a:p>
            <a:pPr algn="ctr"/>
            <a:r>
              <a:rPr lang="en-US" dirty="0"/>
              <a:t>39</a:t>
            </a:r>
          </a:p>
          <a:p>
            <a:pPr algn="ctr"/>
            <a:r>
              <a:rPr lang="en-US" dirty="0"/>
              <a:t>Research Articles</a:t>
            </a:r>
          </a:p>
        </p:txBody>
      </p:sp>
      <p:sp>
        <p:nvSpPr>
          <p:cNvPr id="21" name="TextBox 20">
            <a:extLst>
              <a:ext uri="{FF2B5EF4-FFF2-40B4-BE49-F238E27FC236}">
                <a16:creationId xmlns:a16="http://schemas.microsoft.com/office/drawing/2014/main" id="{5186FF31-DC69-4326-8580-AF927364E809}"/>
              </a:ext>
            </a:extLst>
          </p:cNvPr>
          <p:cNvSpPr txBox="1"/>
          <p:nvPr/>
        </p:nvSpPr>
        <p:spPr>
          <a:xfrm>
            <a:off x="7842989" y="4139813"/>
            <a:ext cx="825867" cy="646331"/>
          </a:xfrm>
          <a:prstGeom prst="rect">
            <a:avLst/>
          </a:prstGeom>
          <a:noFill/>
        </p:spPr>
        <p:txBody>
          <a:bodyPr wrap="none" rtlCol="0">
            <a:spAutoFit/>
          </a:bodyPr>
          <a:lstStyle/>
          <a:p>
            <a:pPr algn="ctr"/>
            <a:r>
              <a:rPr lang="en-US" dirty="0"/>
              <a:t>13</a:t>
            </a:r>
          </a:p>
          <a:p>
            <a:pPr algn="ctr"/>
            <a:r>
              <a:rPr lang="en-US" dirty="0"/>
              <a:t>Books</a:t>
            </a:r>
          </a:p>
        </p:txBody>
      </p:sp>
      <p:sp>
        <p:nvSpPr>
          <p:cNvPr id="23" name="TextBox 22">
            <a:extLst>
              <a:ext uri="{FF2B5EF4-FFF2-40B4-BE49-F238E27FC236}">
                <a16:creationId xmlns:a16="http://schemas.microsoft.com/office/drawing/2014/main" id="{21A39FD4-54B1-40B1-8453-EFDFA711C9B4}"/>
              </a:ext>
            </a:extLst>
          </p:cNvPr>
          <p:cNvSpPr txBox="1"/>
          <p:nvPr/>
        </p:nvSpPr>
        <p:spPr>
          <a:xfrm>
            <a:off x="10090513" y="4171860"/>
            <a:ext cx="885820" cy="646331"/>
          </a:xfrm>
          <a:prstGeom prst="rect">
            <a:avLst/>
          </a:prstGeom>
          <a:noFill/>
        </p:spPr>
        <p:txBody>
          <a:bodyPr wrap="none" rtlCol="0">
            <a:spAutoFit/>
          </a:bodyPr>
          <a:lstStyle/>
          <a:p>
            <a:pPr algn="ctr"/>
            <a:r>
              <a:rPr lang="en-US" dirty="0"/>
              <a:t>6</a:t>
            </a:r>
          </a:p>
          <a:p>
            <a:pPr algn="ctr"/>
            <a:r>
              <a:rPr lang="en-US" dirty="0"/>
              <a:t>Videos</a:t>
            </a:r>
          </a:p>
        </p:txBody>
      </p:sp>
      <p:sp>
        <p:nvSpPr>
          <p:cNvPr id="25" name="TextBox 24">
            <a:extLst>
              <a:ext uri="{FF2B5EF4-FFF2-40B4-BE49-F238E27FC236}">
                <a16:creationId xmlns:a16="http://schemas.microsoft.com/office/drawing/2014/main" id="{9978919A-54F3-4F2F-A823-9B6B03C3625F}"/>
              </a:ext>
            </a:extLst>
          </p:cNvPr>
          <p:cNvSpPr txBox="1"/>
          <p:nvPr/>
        </p:nvSpPr>
        <p:spPr>
          <a:xfrm>
            <a:off x="2663855" y="4166761"/>
            <a:ext cx="1492716" cy="923330"/>
          </a:xfrm>
          <a:prstGeom prst="rect">
            <a:avLst/>
          </a:prstGeom>
          <a:noFill/>
        </p:spPr>
        <p:txBody>
          <a:bodyPr wrap="none" rtlCol="0">
            <a:spAutoFit/>
          </a:bodyPr>
          <a:lstStyle/>
          <a:p>
            <a:pPr algn="ctr"/>
            <a:r>
              <a:rPr lang="en-US" dirty="0"/>
              <a:t>78</a:t>
            </a:r>
          </a:p>
          <a:p>
            <a:pPr algn="ctr"/>
            <a:r>
              <a:rPr lang="en-US" dirty="0"/>
              <a:t> Publications</a:t>
            </a:r>
          </a:p>
          <a:p>
            <a:endParaRPr lang="en-US" dirty="0"/>
          </a:p>
        </p:txBody>
      </p:sp>
      <p:pic>
        <p:nvPicPr>
          <p:cNvPr id="27" name="Picture 26" descr="A picture containing plate, drawing, light&#10;&#10;Description automatically generated">
            <a:extLst>
              <a:ext uri="{FF2B5EF4-FFF2-40B4-BE49-F238E27FC236}">
                <a16:creationId xmlns:a16="http://schemas.microsoft.com/office/drawing/2014/main" id="{0031842D-6420-41F7-9713-8723F4B5E723}"/>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 xmlns:a1611="http://schemas.microsoft.com/office/drawing/2016/11/main" r:id="rId11"/>
              </a:ext>
            </a:extLst>
          </a:blip>
          <a:stretch>
            <a:fillRect/>
          </a:stretch>
        </p:blipFill>
        <p:spPr>
          <a:xfrm>
            <a:off x="2826573" y="2852052"/>
            <a:ext cx="1222158" cy="1222158"/>
          </a:xfrm>
          <a:prstGeom prst="rect">
            <a:avLst/>
          </a:prstGeom>
        </p:spPr>
      </p:pic>
    </p:spTree>
    <p:extLst>
      <p:ext uri="{BB962C8B-B14F-4D97-AF65-F5344CB8AC3E}">
        <p14:creationId xmlns:p14="http://schemas.microsoft.com/office/powerpoint/2010/main" val="3353757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10972800" cy="1143000"/>
          </a:xfrm>
        </p:spPr>
        <p:txBody>
          <a:bodyPr>
            <a:noAutofit/>
          </a:bodyPr>
          <a:lstStyle/>
          <a:p>
            <a:r>
              <a:rPr lang="en-US" sz="3600" b="1" dirty="0"/>
              <a:t>Questions?</a:t>
            </a:r>
            <a:endParaRPr lang="en-US" sz="3600" dirty="0"/>
          </a:p>
        </p:txBody>
      </p:sp>
    </p:spTree>
    <p:extLst>
      <p:ext uri="{BB962C8B-B14F-4D97-AF65-F5344CB8AC3E}">
        <p14:creationId xmlns:p14="http://schemas.microsoft.com/office/powerpoint/2010/main" val="3601290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11430000" cy="1143000"/>
          </a:xfrm>
        </p:spPr>
        <p:txBody>
          <a:bodyPr>
            <a:noAutofit/>
          </a:bodyPr>
          <a:lstStyle/>
          <a:p>
            <a:r>
              <a:rPr lang="en-US" sz="3600" b="1" dirty="0"/>
              <a:t>Report to Congress: Recommendations Discussion</a:t>
            </a:r>
            <a:endParaRPr lang="en-US" sz="3600" dirty="0"/>
          </a:p>
        </p:txBody>
      </p:sp>
    </p:spTree>
    <p:extLst>
      <p:ext uri="{BB962C8B-B14F-4D97-AF65-F5344CB8AC3E}">
        <p14:creationId xmlns:p14="http://schemas.microsoft.com/office/powerpoint/2010/main" val="3034780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Wrap Up &amp; Next Steps</a:t>
            </a:r>
            <a:endParaRPr lang="en-US" sz="3200" b="1" dirty="0">
              <a:solidFill>
                <a:schemeClr val="accent4"/>
              </a:solidFill>
            </a:endParaRPr>
          </a:p>
        </p:txBody>
      </p:sp>
      <p:sp>
        <p:nvSpPr>
          <p:cNvPr id="3" name="Content Placeholder 2"/>
          <p:cNvSpPr>
            <a:spLocks noGrp="1"/>
          </p:cNvSpPr>
          <p:nvPr>
            <p:ph idx="1"/>
          </p:nvPr>
        </p:nvSpPr>
        <p:spPr>
          <a:xfrm>
            <a:off x="1295400" y="1417638"/>
            <a:ext cx="10058400" cy="3763961"/>
          </a:xfrm>
        </p:spPr>
        <p:txBody>
          <a:bodyPr>
            <a:normAutofit/>
          </a:bodyPr>
          <a:lstStyle/>
          <a:p>
            <a:pPr marL="0" indent="0">
              <a:buNone/>
            </a:pPr>
            <a:endParaRPr lang="en-US" sz="2025" dirty="0">
              <a:latin typeface="+mj-lt"/>
            </a:endParaRPr>
          </a:p>
          <a:p>
            <a:pPr marL="0" indent="0">
              <a:buNone/>
            </a:pPr>
            <a:endParaRPr lang="en-US" sz="2025" dirty="0">
              <a:latin typeface="+mj-lt"/>
            </a:endParaRPr>
          </a:p>
          <a:p>
            <a:pPr marL="0" indent="0">
              <a:buNone/>
            </a:pPr>
            <a:endParaRPr lang="en-US" sz="2700" dirty="0">
              <a:latin typeface="+mj-lt"/>
            </a:endParaRPr>
          </a:p>
          <a:p>
            <a:pPr marL="0" indent="0">
              <a:buNone/>
            </a:pPr>
            <a:r>
              <a:rPr lang="en-US" sz="2800" dirty="0">
                <a:latin typeface="+mj-lt"/>
              </a:rPr>
              <a:t>Greg Link, Director</a:t>
            </a:r>
            <a:br>
              <a:rPr lang="en-US" sz="2800" dirty="0">
                <a:latin typeface="+mj-lt"/>
              </a:rPr>
            </a:br>
            <a:r>
              <a:rPr lang="en-US" sz="2800" dirty="0">
                <a:latin typeface="+mj-lt"/>
              </a:rPr>
              <a:t>Office of Supportive and Caregiver Services</a:t>
            </a:r>
            <a:br>
              <a:rPr lang="en-US" sz="2800" dirty="0">
                <a:latin typeface="+mj-lt"/>
              </a:rPr>
            </a:br>
            <a:r>
              <a:rPr lang="en-US" sz="2800" dirty="0">
                <a:latin typeface="+mj-lt"/>
              </a:rPr>
              <a:t>Administration for Community Living</a:t>
            </a:r>
            <a:br>
              <a:rPr lang="en-US" sz="2800" dirty="0">
                <a:latin typeface="+mj-lt"/>
              </a:rPr>
            </a:br>
            <a:r>
              <a:rPr lang="en-US" sz="2700" dirty="0">
                <a:latin typeface="+mj-lt"/>
              </a:rPr>
              <a:t/>
            </a:r>
            <a:br>
              <a:rPr lang="en-US" sz="2700" dirty="0">
                <a:latin typeface="+mj-lt"/>
              </a:rPr>
            </a:br>
            <a:endParaRPr lang="en-US" sz="2700" dirty="0">
              <a:latin typeface="+mj-lt"/>
            </a:endParaRPr>
          </a:p>
        </p:txBody>
      </p:sp>
      <p:pic>
        <p:nvPicPr>
          <p:cNvPr id="7" name="Picture 6" descr="C:\Users\shantol.coleman\AppData\Local\Microsoft\Windows\INetCache\Content.Outlook\5GGCZL5J\Greg_Link_9330 (002).jpg" title="Image of director Greg Lin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600" y="1828800"/>
            <a:ext cx="2209800" cy="3048000"/>
          </a:xfrm>
          <a:prstGeom prst="rect">
            <a:avLst/>
          </a:prstGeom>
          <a:noFill/>
          <a:ln>
            <a:noFill/>
          </a:ln>
        </p:spPr>
      </p:pic>
    </p:spTree>
    <p:extLst>
      <p:ext uri="{BB962C8B-B14F-4D97-AF65-F5344CB8AC3E}">
        <p14:creationId xmlns:p14="http://schemas.microsoft.com/office/powerpoint/2010/main" val="115273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38400"/>
            <a:ext cx="10972800" cy="1143000"/>
          </a:xfrm>
        </p:spPr>
        <p:txBody>
          <a:bodyPr>
            <a:normAutofit/>
          </a:bodyPr>
          <a:lstStyle/>
          <a:p>
            <a:r>
              <a:rPr lang="en-US" sz="3600" b="1" dirty="0"/>
              <a:t>Roll Call</a:t>
            </a:r>
          </a:p>
        </p:txBody>
      </p:sp>
    </p:spTree>
    <p:extLst>
      <p:ext uri="{BB962C8B-B14F-4D97-AF65-F5344CB8AC3E}">
        <p14:creationId xmlns:p14="http://schemas.microsoft.com/office/powerpoint/2010/main" val="4078087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11125200" cy="1600200"/>
          </a:xfrm>
        </p:spPr>
        <p:txBody>
          <a:bodyPr>
            <a:noAutofit/>
          </a:bodyPr>
          <a:lstStyle/>
          <a:p>
            <a:r>
              <a:rPr lang="en-US" sz="3600" b="1" dirty="0"/>
              <a:t>Thank you</a:t>
            </a:r>
          </a:p>
        </p:txBody>
      </p:sp>
      <p:pic>
        <p:nvPicPr>
          <p:cNvPr id="5" name="Picture 4" descr="Administration for Community Living logo and RAISE Advisory Council logo." title="ACL and RAISE log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392" y="5715000"/>
            <a:ext cx="3485136" cy="990434"/>
          </a:xfrm>
          <a:prstGeom prst="rect">
            <a:avLst/>
          </a:prstGeom>
        </p:spPr>
      </p:pic>
    </p:spTree>
    <p:extLst>
      <p:ext uri="{BB962C8B-B14F-4D97-AF65-F5344CB8AC3E}">
        <p14:creationId xmlns:p14="http://schemas.microsoft.com/office/powerpoint/2010/main" val="374041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Agenda Overview </a:t>
            </a:r>
            <a:endParaRPr lang="en-US" sz="3200" b="1" dirty="0">
              <a:solidFill>
                <a:schemeClr val="accent4"/>
              </a:solidFill>
            </a:endParaRPr>
          </a:p>
        </p:txBody>
      </p:sp>
      <p:sp>
        <p:nvSpPr>
          <p:cNvPr id="3" name="Content Placeholder 2"/>
          <p:cNvSpPr>
            <a:spLocks noGrp="1"/>
          </p:cNvSpPr>
          <p:nvPr>
            <p:ph idx="1"/>
          </p:nvPr>
        </p:nvSpPr>
        <p:spPr/>
        <p:txBody>
          <a:bodyPr>
            <a:normAutofit/>
          </a:bodyPr>
          <a:lstStyle/>
          <a:p>
            <a:pPr marL="0" indent="0">
              <a:buNone/>
            </a:pPr>
            <a:endParaRPr lang="en-US" sz="2025" dirty="0">
              <a:latin typeface="+mj-lt"/>
            </a:endParaRPr>
          </a:p>
          <a:p>
            <a:pPr marL="0" indent="0">
              <a:buNone/>
            </a:pPr>
            <a:endParaRPr lang="en-US" sz="2025" dirty="0">
              <a:latin typeface="+mj-lt"/>
            </a:endParaRPr>
          </a:p>
          <a:p>
            <a:pPr marL="0" indent="0">
              <a:buNone/>
            </a:pPr>
            <a:r>
              <a:rPr lang="en-US" sz="2800" dirty="0">
                <a:latin typeface="+mj-lt"/>
              </a:rPr>
              <a:t>Lori Stalbaum</a:t>
            </a:r>
          </a:p>
          <a:p>
            <a:pPr marL="0" indent="0">
              <a:buNone/>
            </a:pPr>
            <a:r>
              <a:rPr lang="en-US" sz="2800">
                <a:latin typeface="+mj-lt"/>
              </a:rPr>
              <a:t>Office </a:t>
            </a:r>
            <a:r>
              <a:rPr lang="en-US" sz="2800" dirty="0">
                <a:latin typeface="+mj-lt"/>
              </a:rPr>
              <a:t>of Supportive and Caregiver Services</a:t>
            </a:r>
          </a:p>
          <a:p>
            <a:pPr marL="0" indent="0">
              <a:buNone/>
            </a:pPr>
            <a:r>
              <a:rPr lang="en-US" sz="2800" dirty="0">
                <a:latin typeface="+mj-lt"/>
              </a:rPr>
              <a:t>Administration for Community Living</a:t>
            </a:r>
          </a:p>
          <a:p>
            <a:pPr marL="0" indent="0">
              <a:buNone/>
            </a:pPr>
            <a:endParaRPr lang="en-US" sz="2700" dirty="0">
              <a:latin typeface="+mj-lt"/>
            </a:endParaRPr>
          </a:p>
        </p:txBody>
      </p:sp>
      <p:pic>
        <p:nvPicPr>
          <p:cNvPr id="5" name="Picture 4" descr="Lori Stalbaum, ACL Office of Supportive and Caregiver Services" title="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2057401"/>
            <a:ext cx="2023354" cy="2971800"/>
          </a:xfrm>
          <a:prstGeom prst="rect">
            <a:avLst/>
          </a:prstGeom>
        </p:spPr>
      </p:pic>
    </p:spTree>
    <p:extLst>
      <p:ext uri="{BB962C8B-B14F-4D97-AF65-F5344CB8AC3E}">
        <p14:creationId xmlns:p14="http://schemas.microsoft.com/office/powerpoint/2010/main" val="152941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792162"/>
          </a:xfrm>
        </p:spPr>
        <p:txBody>
          <a:bodyPr>
            <a:normAutofit/>
          </a:bodyPr>
          <a:lstStyle/>
          <a:p>
            <a:r>
              <a:rPr lang="en-US" sz="3200" b="1" dirty="0"/>
              <a:t>Agenda Overview and ACL Updates</a:t>
            </a:r>
          </a:p>
        </p:txBody>
      </p:sp>
      <p:sp>
        <p:nvSpPr>
          <p:cNvPr id="8" name="Content Placeholder 7"/>
          <p:cNvSpPr>
            <a:spLocks noGrp="1"/>
          </p:cNvSpPr>
          <p:nvPr>
            <p:ph idx="1"/>
          </p:nvPr>
        </p:nvSpPr>
        <p:spPr>
          <a:xfrm>
            <a:off x="619125" y="1447800"/>
            <a:ext cx="11582400" cy="4495800"/>
          </a:xfrm>
        </p:spPr>
        <p:txBody>
          <a:bodyPr>
            <a:normAutofit/>
          </a:bodyPr>
          <a:lstStyle/>
          <a:p>
            <a:pPr marL="0" indent="0">
              <a:buNone/>
            </a:pPr>
            <a:r>
              <a:rPr lang="en-US" sz="2900" dirty="0"/>
              <a:t>1:00-1:40       </a:t>
            </a:r>
            <a:r>
              <a:rPr lang="en-US" sz="2900" b="1" dirty="0"/>
              <a:t>SGRG Request for Information (RFI) Analysis 			    Findings</a:t>
            </a:r>
            <a:endParaRPr lang="en-US" sz="2900" dirty="0"/>
          </a:p>
          <a:p>
            <a:pPr marL="0" indent="0">
              <a:buNone/>
            </a:pPr>
            <a:r>
              <a:rPr lang="en-US" sz="2900" dirty="0"/>
              <a:t>1:40-3:20 	    </a:t>
            </a:r>
            <a:r>
              <a:rPr lang="en-US" sz="2900" b="1" dirty="0"/>
              <a:t>Report to Congress: Recommendations Discussion </a:t>
            </a:r>
            <a:endParaRPr lang="en-US" sz="2900" dirty="0"/>
          </a:p>
          <a:p>
            <a:pPr marL="0" indent="0">
              <a:buNone/>
            </a:pPr>
            <a:r>
              <a:rPr lang="en-US" sz="2900" dirty="0"/>
              <a:t>3:20-3:30       </a:t>
            </a:r>
            <a:r>
              <a:rPr lang="en-US" sz="2900" b="1" dirty="0"/>
              <a:t>Wrap Up &amp; Next Steps</a:t>
            </a:r>
            <a:endParaRPr lang="en-US" sz="2900" dirty="0"/>
          </a:p>
          <a:p>
            <a:pPr marL="0" indent="0">
              <a:lnSpc>
                <a:spcPct val="150000"/>
              </a:lnSpc>
              <a:spcBef>
                <a:spcPts val="0"/>
              </a:spcBef>
              <a:buNone/>
            </a:pPr>
            <a:endParaRPr lang="en-US" sz="2800" dirty="0"/>
          </a:p>
          <a:p>
            <a:pPr marL="0" indent="0">
              <a:lnSpc>
                <a:spcPct val="150000"/>
              </a:lnSpc>
              <a:spcBef>
                <a:spcPts val="0"/>
              </a:spcBef>
              <a:buNone/>
            </a:pPr>
            <a:endParaRPr lang="en-US" sz="2700" b="1" dirty="0"/>
          </a:p>
        </p:txBody>
      </p:sp>
    </p:spTree>
    <p:extLst>
      <p:ext uri="{BB962C8B-B14F-4D97-AF65-F5344CB8AC3E}">
        <p14:creationId xmlns:p14="http://schemas.microsoft.com/office/powerpoint/2010/main" val="401257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SGRG Request for Information (RFI) Analysis </a:t>
            </a:r>
            <a:endParaRPr lang="en-US" sz="3200" dirty="0"/>
          </a:p>
        </p:txBody>
      </p:sp>
      <p:sp>
        <p:nvSpPr>
          <p:cNvPr id="3" name="Content Placeholder 2"/>
          <p:cNvSpPr>
            <a:spLocks noGrp="1"/>
          </p:cNvSpPr>
          <p:nvPr>
            <p:ph idx="1"/>
          </p:nvPr>
        </p:nvSpPr>
        <p:spPr/>
        <p:txBody>
          <a:bodyPr/>
          <a:lstStyle/>
          <a:p>
            <a:pPr marL="0" indent="0">
              <a:buNone/>
            </a:pPr>
            <a:endParaRPr lang="en-US" sz="2800" dirty="0"/>
          </a:p>
          <a:p>
            <a:pPr marL="0" indent="0">
              <a:buNone/>
            </a:pPr>
            <a:endParaRPr lang="en-US" sz="2800" dirty="0"/>
          </a:p>
          <a:p>
            <a:pPr marL="0" indent="0">
              <a:buNone/>
            </a:pPr>
            <a:r>
              <a:rPr lang="en-US" sz="2800" dirty="0"/>
              <a:t>Wilma Brockington-Parker, MBA, SPHR, PCC  </a:t>
            </a:r>
          </a:p>
          <a:p>
            <a:pPr marL="0" indent="0">
              <a:buNone/>
            </a:pPr>
            <a:endParaRPr lang="en-US" dirty="0"/>
          </a:p>
        </p:txBody>
      </p:sp>
      <p:pic>
        <p:nvPicPr>
          <p:cNvPr id="5" name="Picture 4" descr="Q:\RAISE and SGRG Acts\2SGRG\SGRG Advisory Council Meetings\2020\September 2020 Virtual Meeting\Presenters\Wilma Brockington Parker" title="Image of Wilma Brockington-Park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2057400"/>
            <a:ext cx="3002249" cy="2971801"/>
          </a:xfrm>
          <a:prstGeom prst="rect">
            <a:avLst/>
          </a:prstGeom>
        </p:spPr>
      </p:pic>
    </p:spTree>
    <p:extLst>
      <p:ext uri="{BB962C8B-B14F-4D97-AF65-F5344CB8AC3E}">
        <p14:creationId xmlns:p14="http://schemas.microsoft.com/office/powerpoint/2010/main" val="277788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0972800" cy="1143000"/>
          </a:xfrm>
        </p:spPr>
        <p:txBody>
          <a:bodyPr>
            <a:normAutofit/>
          </a:bodyPr>
          <a:lstStyle/>
          <a:p>
            <a:r>
              <a:rPr lang="en-US" sz="3200" b="1" dirty="0">
                <a:solidFill>
                  <a:schemeClr val="accent4"/>
                </a:solidFill>
              </a:rPr>
              <a:t>RFI Analysis Purpose and Outcomes</a:t>
            </a:r>
          </a:p>
        </p:txBody>
      </p:sp>
      <p:sp>
        <p:nvSpPr>
          <p:cNvPr id="3" name="Content Placeholder 2"/>
          <p:cNvSpPr>
            <a:spLocks noGrp="1"/>
          </p:cNvSpPr>
          <p:nvPr>
            <p:ph idx="1"/>
          </p:nvPr>
        </p:nvSpPr>
        <p:spPr>
          <a:xfrm>
            <a:off x="556590" y="1323404"/>
            <a:ext cx="11078817" cy="5032947"/>
          </a:xfrm>
        </p:spPr>
        <p:txBody>
          <a:bodyPr>
            <a:normAutofit/>
          </a:bodyPr>
          <a:lstStyle/>
          <a:p>
            <a:r>
              <a:rPr lang="en-US" sz="2800" dirty="0"/>
              <a:t>Identify issues and trends facing grand and kinship families from various sources including but not limited to:</a:t>
            </a:r>
          </a:p>
          <a:p>
            <a:pPr lvl="1"/>
            <a:r>
              <a:rPr lang="en-US" dirty="0"/>
              <a:t>Public and private stakeholders and entities,</a:t>
            </a:r>
          </a:p>
          <a:p>
            <a:pPr lvl="1"/>
            <a:r>
              <a:rPr lang="en-US" dirty="0"/>
              <a:t>Tribal organizations, and</a:t>
            </a:r>
          </a:p>
          <a:p>
            <a:pPr lvl="1"/>
            <a:r>
              <a:rPr lang="en-US" dirty="0"/>
              <a:t>Individuals and families impacted by the opioid crisis</a:t>
            </a:r>
          </a:p>
          <a:p>
            <a:r>
              <a:rPr lang="en-US" sz="2800" dirty="0">
                <a:effectLst/>
                <a:ea typeface="Calibri" panose="020F0502020204030204" pitchFamily="34" charset="0"/>
                <a:cs typeface="Times New Roman" panose="02020603050405020304" pitchFamily="18" charset="0"/>
              </a:rPr>
              <a:t>Identify key takeaways to be included to the initial Report to Congress as required by the Supporting Grandparents Raising Grandchildren Act of 2018.</a:t>
            </a:r>
          </a:p>
          <a:p>
            <a:pPr marL="0" indent="0">
              <a:buNone/>
            </a:pPr>
            <a:endParaRPr lang="en-US" dirty="0"/>
          </a:p>
          <a:p>
            <a:pPr marL="0" indent="0">
              <a:buNone/>
            </a:pPr>
            <a:endParaRPr lang="en-US" sz="2800" dirty="0"/>
          </a:p>
        </p:txBody>
      </p:sp>
    </p:spTree>
    <p:extLst>
      <p:ext uri="{BB962C8B-B14F-4D97-AF65-F5344CB8AC3E}">
        <p14:creationId xmlns:p14="http://schemas.microsoft.com/office/powerpoint/2010/main" val="1321625659"/>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ACLPresentationTemplate_2014</Template>
  <TotalTime>2377</TotalTime>
  <Words>2815</Words>
  <Application>Microsoft Office PowerPoint</Application>
  <PresentationFormat>Widescreen</PresentationFormat>
  <Paragraphs>380</Paragraphs>
  <Slides>50</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Courier New</vt:lpstr>
      <vt:lpstr>Times New Roman</vt:lpstr>
      <vt:lpstr>Wingdings</vt:lpstr>
      <vt:lpstr>ACLPresentationTemplate_2014</vt:lpstr>
      <vt:lpstr>1_ACLPresentationTemplate_2014</vt:lpstr>
      <vt:lpstr>Title Slide Option A</vt:lpstr>
      <vt:lpstr> Call to Order </vt:lpstr>
      <vt:lpstr>A Message from the HHS Secretary</vt:lpstr>
      <vt:lpstr> Council Chair Opening Remarks </vt:lpstr>
      <vt:lpstr>Roll Call</vt:lpstr>
      <vt:lpstr>Agenda Overview </vt:lpstr>
      <vt:lpstr>Agenda Overview and ACL Updates</vt:lpstr>
      <vt:lpstr>SGRG Request for Information (RFI) Analysis </vt:lpstr>
      <vt:lpstr>RFI Analysis Purpose and Outcomes</vt:lpstr>
      <vt:lpstr>RFI Analysis Purpose and Outcomes (cont.)</vt:lpstr>
      <vt:lpstr>Acknowledgements</vt:lpstr>
      <vt:lpstr>Analysis Report Limitations</vt:lpstr>
      <vt:lpstr>Responses</vt:lpstr>
      <vt:lpstr>Responses (cont.)</vt:lpstr>
      <vt:lpstr>Respondent Categories</vt:lpstr>
      <vt:lpstr>Primary Issues and Themes</vt:lpstr>
      <vt:lpstr>Primary Issues and Themes (cont.)</vt:lpstr>
      <vt:lpstr>Areas of Concern for Respondents</vt:lpstr>
      <vt:lpstr>Areas of Concern for Respondents (cont.)</vt:lpstr>
      <vt:lpstr>Roadblocks to Obtaining Support</vt:lpstr>
      <vt:lpstr>Roadblocks to Obtaining Support (cont.)</vt:lpstr>
      <vt:lpstr>Roadblocks to Obtaining Support (cont’d)</vt:lpstr>
      <vt:lpstr>In Their Own Words…Financial Concerns</vt:lpstr>
      <vt:lpstr>In Their Own Words…Financial Concerns (cont.)</vt:lpstr>
      <vt:lpstr>In Their Own Words…Financial Concerns (cont’d)</vt:lpstr>
      <vt:lpstr>Financial Recommendations</vt:lpstr>
      <vt:lpstr>Financial Recommendations (cont.)</vt:lpstr>
      <vt:lpstr>In Their Own Words…Mental and Physical Concerns</vt:lpstr>
      <vt:lpstr> In Their Own Words…Mental and Physical Concerns (cont.)</vt:lpstr>
      <vt:lpstr>Recommendations to Improve Mental and Physical Well-being</vt:lpstr>
      <vt:lpstr>In Their Own Words…Housing Concerns</vt:lpstr>
      <vt:lpstr>In Their Own Words…Housing Concerns (cont.)</vt:lpstr>
      <vt:lpstr>Housing Recommendations</vt:lpstr>
      <vt:lpstr>In Their Own Words…Native American Tribal Concerns</vt:lpstr>
      <vt:lpstr>In Their Own Words…Native American Tribal Concerns (cont.)</vt:lpstr>
      <vt:lpstr>Native American Tribal Recommendations</vt:lpstr>
      <vt:lpstr>Native American Tribal Recommendations (cont.)</vt:lpstr>
      <vt:lpstr>RFI Question:  Do you think additional federal legislation is needed to better support and serve grandparents and older relatives raising children? </vt:lpstr>
      <vt:lpstr>In Their Own Words…Legislative Concerns</vt:lpstr>
      <vt:lpstr>In Their Own Words…Legislative Concerns (cont.)</vt:lpstr>
      <vt:lpstr>Recommendations for Legislation</vt:lpstr>
      <vt:lpstr>Recommendations for Legislation (cont.)</vt:lpstr>
      <vt:lpstr>General Recommendations</vt:lpstr>
      <vt:lpstr>General Recommendations (cont.)</vt:lpstr>
      <vt:lpstr>Additional Support Systems</vt:lpstr>
      <vt:lpstr>Summary of Recommended Resources</vt:lpstr>
      <vt:lpstr>Questions?</vt:lpstr>
      <vt:lpstr>Report to Congress: Recommendations Discussion</vt:lpstr>
      <vt:lpstr>Wrap Up &amp; Next Steps</vt:lpstr>
      <vt:lpstr>Thank you</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Presentation Style Template</dc:title>
  <dc:creator>ACL</dc:creator>
  <cp:keywords>ACL, OEA, Template</cp:keywords>
  <cp:lastModifiedBy>Thompson, Cheryl (ACL) (CTR)</cp:lastModifiedBy>
  <cp:revision>176</cp:revision>
  <dcterms:created xsi:type="dcterms:W3CDTF">2017-03-22T19:20:04Z</dcterms:created>
  <dcterms:modified xsi:type="dcterms:W3CDTF">2020-09-24T20:23:17Z</dcterms:modified>
</cp:coreProperties>
</file>