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45"/>
  </p:notesMasterIdLst>
  <p:handoutMasterIdLst>
    <p:handoutMasterId r:id="rId46"/>
  </p:handoutMasterIdLst>
  <p:sldIdLst>
    <p:sldId id="256" r:id="rId6"/>
    <p:sldId id="276" r:id="rId7"/>
    <p:sldId id="277" r:id="rId8"/>
    <p:sldId id="1021" r:id="rId9"/>
    <p:sldId id="278" r:id="rId10"/>
    <p:sldId id="698" r:id="rId11"/>
    <p:sldId id="704" r:id="rId12"/>
    <p:sldId id="298" r:id="rId13"/>
    <p:sldId id="721" r:id="rId14"/>
    <p:sldId id="302" r:id="rId15"/>
    <p:sldId id="301" r:id="rId16"/>
    <p:sldId id="705" r:id="rId17"/>
    <p:sldId id="1022" r:id="rId18"/>
    <p:sldId id="1023" r:id="rId19"/>
    <p:sldId id="1020" r:id="rId20"/>
    <p:sldId id="1024" r:id="rId21"/>
    <p:sldId id="986" r:id="rId22"/>
    <p:sldId id="987" r:id="rId23"/>
    <p:sldId id="1019" r:id="rId24"/>
    <p:sldId id="1025" r:id="rId25"/>
    <p:sldId id="343" r:id="rId26"/>
    <p:sldId id="706" r:id="rId27"/>
    <p:sldId id="722" r:id="rId28"/>
    <p:sldId id="729" r:id="rId29"/>
    <p:sldId id="725" r:id="rId30"/>
    <p:sldId id="726" r:id="rId31"/>
    <p:sldId id="727" r:id="rId32"/>
    <p:sldId id="728" r:id="rId33"/>
    <p:sldId id="724" r:id="rId34"/>
    <p:sldId id="707" r:id="rId35"/>
    <p:sldId id="985" r:id="rId36"/>
    <p:sldId id="281" r:id="rId37"/>
    <p:sldId id="1016" r:id="rId38"/>
    <p:sldId id="266" r:id="rId39"/>
    <p:sldId id="1018" r:id="rId40"/>
    <p:sldId id="703" r:id="rId41"/>
    <p:sldId id="699" r:id="rId42"/>
    <p:sldId id="280" r:id="rId43"/>
    <p:sldId id="25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Galvan" initials="SG" lastIdx="2" clrIdx="0">
    <p:extLst>
      <p:ext uri="{19B8F6BF-5375-455C-9EA6-DF929625EA0E}">
        <p15:presenceInfo xmlns:p15="http://schemas.microsoft.com/office/powerpoint/2012/main" userId="Sarah Galvan" providerId="None"/>
      </p:ext>
    </p:extLst>
  </p:cmAuthor>
  <p:cmAuthor id="2" name="Remy Alexander" initials="RA" lastIdx="3" clrIdx="1">
    <p:extLst>
      <p:ext uri="{19B8F6BF-5375-455C-9EA6-DF929625EA0E}">
        <p15:presenceInfo xmlns:p15="http://schemas.microsoft.com/office/powerpoint/2012/main" userId="Remy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890"/>
    <a:srgbClr val="0C3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676" autoAdjust="0"/>
  </p:normalViewPr>
  <p:slideViewPr>
    <p:cSldViewPr snapToGrid="0">
      <p:cViewPr varScale="1">
        <p:scale>
          <a:sx n="136" d="100"/>
          <a:sy n="136" d="100"/>
        </p:scale>
        <p:origin x="678"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28EA3-20ED-4CD1-8991-7678AED40F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F8437B-DED7-46B6-8560-8DAD707558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C06B53-540E-425E-9770-518D63DB45E2}" type="datetimeFigureOut">
              <a:rPr lang="en-US" smtClean="0"/>
              <a:t>9/6/2024</a:t>
            </a:fld>
            <a:endParaRPr lang="en-US"/>
          </a:p>
        </p:txBody>
      </p:sp>
      <p:sp>
        <p:nvSpPr>
          <p:cNvPr id="4" name="Footer Placeholder 3">
            <a:extLst>
              <a:ext uri="{FF2B5EF4-FFF2-40B4-BE49-F238E27FC236}">
                <a16:creationId xmlns:a16="http://schemas.microsoft.com/office/drawing/2014/main" id="{F96F27FB-D830-453D-9E7B-4AD6C5E2E0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3FA101-0E7B-49B7-A26F-9CA939DADC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742992-1C27-4B9A-88E0-85E55C7D7CFF}" type="slidenum">
              <a:rPr lang="en-US" smtClean="0"/>
              <a:t>‹#›</a:t>
            </a:fld>
            <a:endParaRPr lang="en-US"/>
          </a:p>
        </p:txBody>
      </p:sp>
    </p:spTree>
    <p:extLst>
      <p:ext uri="{BB962C8B-B14F-4D97-AF65-F5344CB8AC3E}">
        <p14:creationId xmlns:p14="http://schemas.microsoft.com/office/powerpoint/2010/main" val="1019350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EB340-725D-47C7-89B7-C0A897A47E83}" type="datetimeFigureOut">
              <a:rPr lang="en-US" smtClean="0"/>
              <a:t>9/6/2024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2A66E-3DB3-4E5E-AD0F-D96D06E18B4A}" type="slidenum">
              <a:rPr lang="en-US" smtClean="0"/>
              <a:t>‹#›</a:t>
            </a:fld>
            <a:endParaRPr lang="en-US"/>
          </a:p>
        </p:txBody>
      </p:sp>
    </p:spTree>
    <p:extLst>
      <p:ext uri="{BB962C8B-B14F-4D97-AF65-F5344CB8AC3E}">
        <p14:creationId xmlns:p14="http://schemas.microsoft.com/office/powerpoint/2010/main" val="34933570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2A66E-3DB3-4E5E-AD0F-D96D06E18B4A}" type="slidenum">
              <a:rPr lang="en-US" smtClean="0"/>
              <a:t>5</a:t>
            </a:fld>
            <a:endParaRPr lang="en-US"/>
          </a:p>
        </p:txBody>
      </p:sp>
    </p:spTree>
    <p:extLst>
      <p:ext uri="{BB962C8B-B14F-4D97-AF65-F5344CB8AC3E}">
        <p14:creationId xmlns:p14="http://schemas.microsoft.com/office/powerpoint/2010/main" val="15678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2A66E-3DB3-4E5E-AD0F-D96D06E18B4A}" type="slidenum">
              <a:rPr lang="en-US" smtClean="0"/>
              <a:t>38</a:t>
            </a:fld>
            <a:endParaRPr lang="en-US" dirty="0"/>
          </a:p>
        </p:txBody>
      </p:sp>
    </p:spTree>
    <p:extLst>
      <p:ext uri="{BB962C8B-B14F-4D97-AF65-F5344CB8AC3E}">
        <p14:creationId xmlns:p14="http://schemas.microsoft.com/office/powerpoint/2010/main" val="8906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2A66E-3DB3-4E5E-AD0F-D96D06E18B4A}" type="slidenum">
              <a:rPr lang="en-US" smtClean="0"/>
              <a:t>15</a:t>
            </a:fld>
            <a:endParaRPr lang="en-US"/>
          </a:p>
        </p:txBody>
      </p:sp>
    </p:spTree>
    <p:extLst>
      <p:ext uri="{BB962C8B-B14F-4D97-AF65-F5344CB8AC3E}">
        <p14:creationId xmlns:p14="http://schemas.microsoft.com/office/powerpoint/2010/main" val="191939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a:p>
            <a:endParaRPr lang="en-US" dirty="0"/>
          </a:p>
          <a:p>
            <a:r>
              <a:rPr lang="en-US" dirty="0"/>
              <a:t>We have a project, the Center on Youth Voice, Youth Choice, that we will talk about next. We will share information about the project and then we will hear from a CYVYC youth ambassador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566BE3-974E-474B-94E7-8B8B1A4CD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5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2A66E-3DB3-4E5E-AD0F-D96D06E18B4A}" type="slidenum">
              <a:rPr lang="en-US" smtClean="0"/>
              <a:t>21</a:t>
            </a:fld>
            <a:endParaRPr lang="en-US"/>
          </a:p>
        </p:txBody>
      </p:sp>
    </p:spTree>
    <p:extLst>
      <p:ext uri="{BB962C8B-B14F-4D97-AF65-F5344CB8AC3E}">
        <p14:creationId xmlns:p14="http://schemas.microsoft.com/office/powerpoint/2010/main" val="189847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31</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32</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33</a:t>
            </a:fld>
            <a:endParaRPr lang="en-US" dirty="0"/>
          </a:p>
        </p:txBody>
      </p:sp>
    </p:spTree>
    <p:extLst>
      <p:ext uri="{BB962C8B-B14F-4D97-AF65-F5344CB8AC3E}">
        <p14:creationId xmlns:p14="http://schemas.microsoft.com/office/powerpoint/2010/main" val="270488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34</a:t>
            </a:fld>
            <a:endParaRPr lang="en-US" dirty="0"/>
          </a:p>
        </p:txBody>
      </p:sp>
    </p:spTree>
    <p:extLst>
      <p:ext uri="{BB962C8B-B14F-4D97-AF65-F5344CB8AC3E}">
        <p14:creationId xmlns:p14="http://schemas.microsoft.com/office/powerpoint/2010/main" val="375773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35</a:t>
            </a:fld>
            <a:endParaRPr lang="en-US" dirty="0"/>
          </a:p>
        </p:txBody>
      </p:sp>
    </p:spTree>
    <p:extLst>
      <p:ext uri="{BB962C8B-B14F-4D97-AF65-F5344CB8AC3E}">
        <p14:creationId xmlns:p14="http://schemas.microsoft.com/office/powerpoint/2010/main" val="104602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199"/>
            <a:ext cx="7772400" cy="1608365"/>
          </a:xfrm>
        </p:spPr>
        <p:txBody>
          <a:bodyPr anchor="b">
            <a:normAutofit/>
          </a:bodyPr>
          <a:lstStyle>
            <a:lvl1pPr algn="ctr">
              <a:defRPr sz="4400">
                <a:solidFill>
                  <a:srgbClr val="265890"/>
                </a:solidFill>
              </a:defRPr>
            </a:lvl1pPr>
          </a:lstStyle>
          <a:p>
            <a:r>
              <a:rPr lang="en-US" dirty="0"/>
              <a:t>Title Slide</a:t>
            </a:r>
          </a:p>
        </p:txBody>
      </p:sp>
      <p:sp>
        <p:nvSpPr>
          <p:cNvPr id="3" name="Subtitle 2"/>
          <p:cNvSpPr>
            <a:spLocks noGrp="1"/>
          </p:cNvSpPr>
          <p:nvPr>
            <p:ph type="subTitle" idx="1" hasCustomPrompt="1"/>
          </p:nvPr>
        </p:nvSpPr>
        <p:spPr>
          <a:xfrm>
            <a:off x="685800" y="3602038"/>
            <a:ext cx="7772400" cy="1655762"/>
          </a:xfrm>
        </p:spPr>
        <p:txBody>
          <a:bodyPr/>
          <a:lstStyle>
            <a:lvl1pPr marL="0" indent="0" algn="r">
              <a:buNone/>
              <a:defRPr sz="24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and date</a:t>
            </a:r>
          </a:p>
        </p:txBody>
      </p:sp>
    </p:spTree>
    <p:extLst>
      <p:ext uri="{BB962C8B-B14F-4D97-AF65-F5344CB8AC3E}">
        <p14:creationId xmlns:p14="http://schemas.microsoft.com/office/powerpoint/2010/main" val="272397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p:nvPr>
        </p:nvSpPr>
        <p:spPr>
          <a:xfrm>
            <a:off x="628650" y="1722438"/>
            <a:ext cx="7886700" cy="3935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99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r Chart -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
        <p:nvSpPr>
          <p:cNvPr id="4" name="Title 3"/>
          <p:cNvSpPr>
            <a:spLocks noGrp="1"/>
          </p:cNvSpPr>
          <p:nvPr>
            <p:ph type="title" hasCustomPrompt="1"/>
          </p:nvPr>
        </p:nvSpPr>
        <p:spPr/>
        <p:txBody>
          <a:bodyPr/>
          <a:lstStyle>
            <a:lvl1pPr>
              <a:defRPr/>
            </a:lvl1pPr>
          </a:lstStyle>
          <a:p>
            <a:r>
              <a:rPr lang="en-US" dirty="0"/>
              <a:t>Image or picture (without logo)</a:t>
            </a:r>
          </a:p>
        </p:txBody>
      </p:sp>
      <p:sp>
        <p:nvSpPr>
          <p:cNvPr id="8" name="Picture Placeholder 7"/>
          <p:cNvSpPr>
            <a:spLocks noGrp="1"/>
          </p:cNvSpPr>
          <p:nvPr>
            <p:ph type="pic" sz="quarter" idx="13"/>
          </p:nvPr>
        </p:nvSpPr>
        <p:spPr>
          <a:xfrm>
            <a:off x="628650" y="1844675"/>
            <a:ext cx="7886700" cy="3763963"/>
          </a:xfrm>
        </p:spPr>
        <p:txBody>
          <a:bodyPr/>
          <a:lstStyle/>
          <a:p>
            <a:endParaRPr lang="en-US" dirty="0"/>
          </a:p>
        </p:txBody>
      </p:sp>
    </p:spTree>
    <p:extLst>
      <p:ext uri="{BB962C8B-B14F-4D97-AF65-F5344CB8AC3E}">
        <p14:creationId xmlns:p14="http://schemas.microsoft.com/office/powerpoint/2010/main" val="352263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30967"/>
          </a:xfrm>
        </p:spPr>
        <p:txBody>
          <a:bodyPr/>
          <a:lstStyle/>
          <a:p>
            <a:r>
              <a:rPr lang="en-US" dirty="0"/>
              <a:t>Click to edit Master title style</a:t>
            </a:r>
          </a:p>
        </p:txBody>
      </p:sp>
      <p:sp>
        <p:nvSpPr>
          <p:cNvPr id="3" name="Content Placeholder 2"/>
          <p:cNvSpPr>
            <a:spLocks noGrp="1"/>
          </p:cNvSpPr>
          <p:nvPr>
            <p:ph idx="1"/>
          </p:nvPr>
        </p:nvSpPr>
        <p:spPr>
          <a:xfrm>
            <a:off x="628650" y="1592036"/>
            <a:ext cx="7886700" cy="4584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Tree>
    <p:extLst>
      <p:ext uri="{BB962C8B-B14F-4D97-AF65-F5344CB8AC3E}">
        <p14:creationId xmlns:p14="http://schemas.microsoft.com/office/powerpoint/2010/main" val="17591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30967"/>
          </a:xfrm>
        </p:spPr>
        <p:txBody>
          <a:bodyPr/>
          <a:lstStyle/>
          <a:p>
            <a:r>
              <a:rPr lang="en-US" dirty="0"/>
              <a:t>Click to edit Master title style</a:t>
            </a:r>
          </a:p>
        </p:txBody>
      </p:sp>
      <p:sp>
        <p:nvSpPr>
          <p:cNvPr id="3" name="Content Placeholder 2"/>
          <p:cNvSpPr>
            <a:spLocks noGrp="1"/>
          </p:cNvSpPr>
          <p:nvPr>
            <p:ph idx="1"/>
          </p:nvPr>
        </p:nvSpPr>
        <p:spPr>
          <a:xfrm>
            <a:off x="628650" y="1592036"/>
            <a:ext cx="7886700" cy="4584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Tree>
    <p:extLst>
      <p:ext uri="{BB962C8B-B14F-4D97-AF65-F5344CB8AC3E}">
        <p14:creationId xmlns:p14="http://schemas.microsoft.com/office/powerpoint/2010/main" val="27880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p:nvPr>
        </p:nvSpPr>
        <p:spPr>
          <a:xfrm>
            <a:off x="628650" y="1722438"/>
            <a:ext cx="3820886" cy="3935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4"/>
          </p:nvPr>
        </p:nvSpPr>
        <p:spPr>
          <a:xfrm>
            <a:off x="4637315" y="1714501"/>
            <a:ext cx="3878036"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16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444274"/>
            <a:ext cx="7886700" cy="2852737"/>
          </a:xfrm>
        </p:spPr>
        <p:txBody>
          <a:bodyPr anchor="b">
            <a:normAutofit/>
          </a:bodyPr>
          <a:lstStyle>
            <a:lvl1pPr>
              <a:defRPr sz="4400">
                <a:solidFill>
                  <a:srgbClr val="265890"/>
                </a:solidFill>
              </a:defRPr>
            </a:lvl1pPr>
          </a:lstStyle>
          <a:p>
            <a:r>
              <a:rPr lang="en-US" dirty="0"/>
              <a:t>Section Header</a:t>
            </a:r>
          </a:p>
        </p:txBody>
      </p:sp>
      <p:sp>
        <p:nvSpPr>
          <p:cNvPr id="3" name="Text Placeholder 2"/>
          <p:cNvSpPr>
            <a:spLocks noGrp="1"/>
          </p:cNvSpPr>
          <p:nvPr>
            <p:ph type="body" idx="1"/>
          </p:nvPr>
        </p:nvSpPr>
        <p:spPr>
          <a:xfrm>
            <a:off x="623888" y="3397481"/>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Tree>
    <p:extLst>
      <p:ext uri="{BB962C8B-B14F-4D97-AF65-F5344CB8AC3E}">
        <p14:creationId xmlns:p14="http://schemas.microsoft.com/office/powerpoint/2010/main" val="417438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
        <p:nvSpPr>
          <p:cNvPr id="4" name="Title 3"/>
          <p:cNvSpPr>
            <a:spLocks noGrp="1"/>
          </p:cNvSpPr>
          <p:nvPr>
            <p:ph type="title" hasCustomPrompt="1"/>
          </p:nvPr>
        </p:nvSpPr>
        <p:spPr/>
        <p:txBody>
          <a:bodyPr/>
          <a:lstStyle>
            <a:lvl1pPr>
              <a:defRPr/>
            </a:lvl1pPr>
          </a:lstStyle>
          <a:p>
            <a:r>
              <a:rPr lang="en-US" dirty="0"/>
              <a:t>Image or picture (with logo)</a:t>
            </a:r>
          </a:p>
        </p:txBody>
      </p:sp>
      <p:sp>
        <p:nvSpPr>
          <p:cNvPr id="5" name="Picture Placeholder 4"/>
          <p:cNvSpPr>
            <a:spLocks noGrp="1"/>
          </p:cNvSpPr>
          <p:nvPr>
            <p:ph type="pic" sz="quarter" idx="13"/>
          </p:nvPr>
        </p:nvSpPr>
        <p:spPr>
          <a:xfrm>
            <a:off x="628650" y="1771650"/>
            <a:ext cx="7985125" cy="3241675"/>
          </a:xfrm>
        </p:spPr>
        <p:txBody>
          <a:bodyPr/>
          <a:lstStyle/>
          <a:p>
            <a:endParaRPr lang="en-US" dirty="0"/>
          </a:p>
        </p:txBody>
      </p:sp>
    </p:spTree>
    <p:extLst>
      <p:ext uri="{BB962C8B-B14F-4D97-AF65-F5344CB8AC3E}">
        <p14:creationId xmlns:p14="http://schemas.microsoft.com/office/powerpoint/2010/main" val="9761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p:nvPr>
        </p:nvSpPr>
        <p:spPr>
          <a:xfrm>
            <a:off x="628650" y="1722438"/>
            <a:ext cx="7886700" cy="3935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01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9156617"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875620" y="136526"/>
            <a:ext cx="7334387" cy="1570038"/>
          </a:xfrm>
        </p:spPr>
        <p:txBody>
          <a:bodyPr anchor="b">
            <a:noAutofit/>
          </a:bodyPr>
          <a:lstStyle>
            <a:lvl1pPr>
              <a:defRPr sz="3600" b="1">
                <a:latin typeface="+mj-lt"/>
              </a:defRPr>
            </a:lvl1pPr>
          </a:lstStyle>
          <a:p>
            <a:r>
              <a:rPr lang="en-US" dirty="0"/>
              <a:t>Click to add title</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7654738" y="6356351"/>
            <a:ext cx="120351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9" name="Content Placeholder 8">
            <a:extLst>
              <a:ext uri="{FF2B5EF4-FFF2-40B4-BE49-F238E27FC236}">
                <a16:creationId xmlns:a16="http://schemas.microsoft.com/office/drawing/2014/main" id="{BB4A3DBA-1628-2E06-643C-1A3D681C3FD9}"/>
              </a:ext>
            </a:extLst>
          </p:cNvPr>
          <p:cNvSpPr>
            <a:spLocks noGrp="1"/>
          </p:cNvSpPr>
          <p:nvPr>
            <p:ph sz="quarter" idx="13" hasCustomPrompt="1"/>
          </p:nvPr>
        </p:nvSpPr>
        <p:spPr>
          <a:xfrm>
            <a:off x="874567" y="2652714"/>
            <a:ext cx="7335440" cy="3436937"/>
          </a:xfrm>
        </p:spPr>
        <p:txBody>
          <a:bodyPr/>
          <a:lstStyle>
            <a:lvl1pPr marL="428625" indent="-257175" algn="l" defTabSz="685800" rtl="0" eaLnBrk="1" latinLnBrk="0" hangingPunct="1">
              <a:lnSpc>
                <a:spcPct val="150000"/>
              </a:lnSpc>
              <a:buFont typeface="Arial" panose="020B0604020202020204" pitchFamily="34" charset="0"/>
              <a:buChar char="•"/>
              <a:defRPr lang="en-US" sz="1800" kern="1200" dirty="0" smtClean="0">
                <a:solidFill>
                  <a:schemeClr val="bg1"/>
                </a:solidFill>
                <a:latin typeface="+mn-lt"/>
                <a:ea typeface="+mn-ea"/>
                <a:cs typeface="+mn-cs"/>
              </a:defRPr>
            </a:lvl1pPr>
            <a:lvl2pPr marL="771525" indent="-257175" algn="l" defTabSz="685800" rtl="0" eaLnBrk="1" latinLnBrk="0" hangingPunct="1">
              <a:lnSpc>
                <a:spcPct val="150000"/>
              </a:lnSpc>
              <a:buFont typeface="Arial" panose="020B0604020202020204" pitchFamily="34" charset="0"/>
              <a:buChar char="•"/>
              <a:defRPr lang="en-US" sz="1800" kern="1200" dirty="0" smtClean="0">
                <a:solidFill>
                  <a:schemeClr val="bg1"/>
                </a:solidFill>
                <a:latin typeface="+mn-lt"/>
                <a:ea typeface="+mn-ea"/>
                <a:cs typeface="+mn-cs"/>
              </a:defRPr>
            </a:lvl2pPr>
            <a:lvl3pPr marL="1114425" indent="-257175" algn="l" defTabSz="685800" rtl="0" eaLnBrk="1" latinLnBrk="0" hangingPunct="1">
              <a:lnSpc>
                <a:spcPct val="150000"/>
              </a:lnSpc>
              <a:buFont typeface="Arial" panose="020B0604020202020204" pitchFamily="34" charset="0"/>
              <a:buChar char="•"/>
              <a:defRPr lang="en-US" sz="1800" kern="1200" dirty="0" smtClean="0">
                <a:solidFill>
                  <a:schemeClr val="bg1"/>
                </a:solidFill>
                <a:latin typeface="+mn-lt"/>
                <a:ea typeface="+mn-ea"/>
                <a:cs typeface="+mn-cs"/>
              </a:defRPr>
            </a:lvl3pPr>
            <a:lvl4pPr marL="1457325" indent="-257175" algn="l" defTabSz="685800" rtl="0" eaLnBrk="1" latinLnBrk="0" hangingPunct="1">
              <a:lnSpc>
                <a:spcPct val="150000"/>
              </a:lnSpc>
              <a:buFont typeface="Arial" panose="020B0604020202020204" pitchFamily="34" charset="0"/>
              <a:buChar char="•"/>
              <a:defRPr lang="en-US" sz="1800" kern="1200" dirty="0" smtClean="0">
                <a:solidFill>
                  <a:schemeClr val="bg1"/>
                </a:solidFill>
                <a:latin typeface="+mn-lt"/>
                <a:ea typeface="+mn-ea"/>
                <a:cs typeface="+mn-cs"/>
              </a:defRPr>
            </a:lvl4pPr>
            <a:lvl5pPr marL="1800225" indent="-257175" algn="l" defTabSz="685800" rtl="0" eaLnBrk="1" latinLnBrk="0" hangingPunct="1">
              <a:lnSpc>
                <a:spcPct val="150000"/>
              </a:lnSpc>
              <a:buFont typeface="Arial" panose="020B0604020202020204" pitchFamily="34" charset="0"/>
              <a:buChar char="•"/>
              <a:defRPr lang="en-US" sz="1800" kern="1200" dirty="0" smtClean="0">
                <a:solidFill>
                  <a:schemeClr val="bg1"/>
                </a:solidFill>
                <a:latin typeface="+mn-lt"/>
                <a:ea typeface="+mn-ea"/>
                <a:cs typeface="+mn-cs"/>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13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3 Column Conten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1773" y="0"/>
            <a:ext cx="9145773"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75620" y="381000"/>
            <a:ext cx="7334387" cy="1325563"/>
          </a:xfrm>
        </p:spPr>
        <p:txBody>
          <a:bodyPr anchor="b">
            <a:noAutofit/>
          </a:bodyPr>
          <a:lstStyle>
            <a:lvl1pPr>
              <a:defRPr sz="3600" b="1">
                <a:latin typeface="+mj-lt"/>
              </a:defRPr>
            </a:lvl1pPr>
          </a:lstStyle>
          <a:p>
            <a:r>
              <a:rPr lang="en-US" dirty="0"/>
              <a:t>Click to add title</a:t>
            </a:r>
          </a:p>
        </p:txBody>
      </p:sp>
      <p:sp>
        <p:nvSpPr>
          <p:cNvPr id="19" name="Text Placeholder 18">
            <a:extLst>
              <a:ext uri="{FF2B5EF4-FFF2-40B4-BE49-F238E27FC236}">
                <a16:creationId xmlns:a16="http://schemas.microsoft.com/office/drawing/2014/main" id="{E794B347-3274-3D51-85DF-420355004790}"/>
              </a:ext>
            </a:extLst>
          </p:cNvPr>
          <p:cNvSpPr>
            <a:spLocks noGrp="1"/>
          </p:cNvSpPr>
          <p:nvPr>
            <p:ph type="body" sz="quarter" idx="14" hasCustomPrompt="1"/>
          </p:nvPr>
        </p:nvSpPr>
        <p:spPr>
          <a:xfrm>
            <a:off x="875109" y="2020329"/>
            <a:ext cx="2414588" cy="836112"/>
          </a:xfrm>
        </p:spPr>
        <p:txBody>
          <a:bodyPr anchor="ctr">
            <a:noAutofit/>
          </a:bodyPr>
          <a:lstStyle>
            <a:lvl1pPr marL="0" indent="0">
              <a:buFont typeface="Arial" panose="020B0604020202020204" pitchFamily="34" charset="0"/>
              <a:buNone/>
              <a:defRPr sz="1800" b="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text</a:t>
            </a:r>
          </a:p>
        </p:txBody>
      </p:sp>
      <p:sp>
        <p:nvSpPr>
          <p:cNvPr id="20" name="Text Placeholder 18">
            <a:extLst>
              <a:ext uri="{FF2B5EF4-FFF2-40B4-BE49-F238E27FC236}">
                <a16:creationId xmlns:a16="http://schemas.microsoft.com/office/drawing/2014/main" id="{DAAFFF32-276A-0586-D4FD-02CA694F3152}"/>
              </a:ext>
            </a:extLst>
          </p:cNvPr>
          <p:cNvSpPr>
            <a:spLocks noGrp="1"/>
          </p:cNvSpPr>
          <p:nvPr>
            <p:ph type="body" sz="quarter" idx="15" hasCustomPrompt="1"/>
          </p:nvPr>
        </p:nvSpPr>
        <p:spPr>
          <a:xfrm>
            <a:off x="3512841" y="2020329"/>
            <a:ext cx="2379959" cy="836112"/>
          </a:xfrm>
        </p:spPr>
        <p:txBody>
          <a:bodyPr anchor="ctr">
            <a:noAutofit/>
          </a:bodyPr>
          <a:lstStyle>
            <a:lvl1pPr marL="0" indent="0">
              <a:buFont typeface="Arial" panose="020B0604020202020204" pitchFamily="34" charset="0"/>
              <a:buNone/>
              <a:defRPr sz="1800" b="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text</a:t>
            </a:r>
          </a:p>
        </p:txBody>
      </p:sp>
      <p:sp>
        <p:nvSpPr>
          <p:cNvPr id="21" name="Text Placeholder 18">
            <a:extLst>
              <a:ext uri="{FF2B5EF4-FFF2-40B4-BE49-F238E27FC236}">
                <a16:creationId xmlns:a16="http://schemas.microsoft.com/office/drawing/2014/main" id="{FDD55F25-7BEF-26A6-157A-97540EC739C2}"/>
              </a:ext>
            </a:extLst>
          </p:cNvPr>
          <p:cNvSpPr>
            <a:spLocks noGrp="1"/>
          </p:cNvSpPr>
          <p:nvPr>
            <p:ph type="body" sz="quarter" idx="16" hasCustomPrompt="1"/>
          </p:nvPr>
        </p:nvSpPr>
        <p:spPr>
          <a:xfrm>
            <a:off x="6150062" y="2018581"/>
            <a:ext cx="2379959" cy="836112"/>
          </a:xfrm>
        </p:spPr>
        <p:txBody>
          <a:bodyPr anchor="ctr">
            <a:noAutofit/>
          </a:bodyPr>
          <a:lstStyle>
            <a:lvl1pPr marL="0" indent="0">
              <a:buFont typeface="Arial" panose="020B0604020202020204" pitchFamily="34" charset="0"/>
              <a:buNone/>
              <a:defRPr sz="1800" b="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text</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325336" cy="365125"/>
          </a:xfrm>
          <a:prstGeom prst="rect">
            <a:avLst/>
          </a:prstGeom>
        </p:spPr>
        <p:txBody>
          <a:bodyPr vert="horz" lIns="91440" tIns="45720" rIns="91440" bIns="45720" rtlCol="0" anchor="ctr">
            <a:noAutofit/>
          </a:bodyPr>
          <a:lstStyle>
            <a:lvl1pPr algn="l">
              <a:defRPr sz="900">
                <a:solidFill>
                  <a:schemeClr val="accent2"/>
                </a:solidFill>
                <a:latin typeface="+mn-lt"/>
              </a:defRPr>
            </a:lvl1pPr>
          </a:lstStyle>
          <a:p>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dirty="0"/>
          </a:p>
        </p:txBody>
      </p:sp>
      <p:sp>
        <p:nvSpPr>
          <p:cNvPr id="15" name="Content Placeholder 2">
            <a:extLst>
              <a:ext uri="{FF2B5EF4-FFF2-40B4-BE49-F238E27FC236}">
                <a16:creationId xmlns:a16="http://schemas.microsoft.com/office/drawing/2014/main" id="{6BBDFA0C-B372-969D-6C8A-F664A4BF8D41}"/>
              </a:ext>
            </a:extLst>
          </p:cNvPr>
          <p:cNvSpPr>
            <a:spLocks noGrp="1"/>
          </p:cNvSpPr>
          <p:nvPr>
            <p:ph idx="17" hasCustomPrompt="1"/>
          </p:nvPr>
        </p:nvSpPr>
        <p:spPr>
          <a:xfrm>
            <a:off x="875620" y="2992966"/>
            <a:ext cx="2414078" cy="2363849"/>
          </a:xfrm>
        </p:spPr>
        <p:txBody>
          <a:bodyPr>
            <a:normAutofit/>
          </a:bodyPr>
          <a:lstStyle>
            <a:lvl1pPr marL="0" indent="0">
              <a:buFont typeface="Arial" panose="020B0604020202020204" pitchFamily="34" charset="0"/>
              <a:buNone/>
              <a:defRPr sz="1200">
                <a:latin typeface="+mn-lt"/>
              </a:defRPr>
            </a:lvl1pPr>
            <a:lvl2pPr marL="260747" indent="0">
              <a:buFont typeface="Arial" panose="020B0604020202020204" pitchFamily="34" charset="0"/>
              <a:buNone/>
              <a:defRPr sz="1050">
                <a:latin typeface="+mn-lt"/>
              </a:defRPr>
            </a:lvl2pPr>
            <a:lvl3pPr marL="514350" indent="0">
              <a:buFont typeface="Arial" panose="020B0604020202020204" pitchFamily="34" charset="0"/>
              <a:buNone/>
              <a:defRPr sz="900">
                <a:latin typeface="+mn-lt"/>
              </a:defRPr>
            </a:lvl3pPr>
            <a:lvl4pPr marL="685800" indent="0">
              <a:buFont typeface="Arial" panose="020B0604020202020204" pitchFamily="34" charset="0"/>
              <a:buNone/>
              <a:defRPr sz="825">
                <a:latin typeface="+mn-lt"/>
              </a:defRPr>
            </a:lvl4pPr>
            <a:lvl5pPr marL="857250" indent="0">
              <a:buFont typeface="Arial" panose="020B0604020202020204" pitchFamily="34" charset="0"/>
              <a:buNone/>
              <a:defRPr sz="825">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1884B7A9-1BE4-4297-1EBF-FBDD5498DFB6}"/>
              </a:ext>
            </a:extLst>
          </p:cNvPr>
          <p:cNvSpPr>
            <a:spLocks noGrp="1"/>
          </p:cNvSpPr>
          <p:nvPr>
            <p:ph idx="18" hasCustomPrompt="1"/>
          </p:nvPr>
        </p:nvSpPr>
        <p:spPr>
          <a:xfrm>
            <a:off x="3515170" y="2992966"/>
            <a:ext cx="2377630" cy="2363849"/>
          </a:xfrm>
        </p:spPr>
        <p:txBody>
          <a:bodyPr>
            <a:normAutofit/>
          </a:bodyPr>
          <a:lstStyle>
            <a:lvl1pPr marL="0" indent="0">
              <a:buFont typeface="Arial" panose="020B0604020202020204" pitchFamily="34" charset="0"/>
              <a:buNone/>
              <a:defRPr sz="1200">
                <a:latin typeface="+mn-lt"/>
              </a:defRPr>
            </a:lvl1pPr>
            <a:lvl2pPr marL="260747" indent="0">
              <a:buFont typeface="Arial" panose="020B0604020202020204" pitchFamily="34" charset="0"/>
              <a:buNone/>
              <a:defRPr sz="1050">
                <a:latin typeface="+mn-lt"/>
              </a:defRPr>
            </a:lvl2pPr>
            <a:lvl3pPr marL="514350" indent="0">
              <a:buFont typeface="Arial" panose="020B0604020202020204" pitchFamily="34" charset="0"/>
              <a:buNone/>
              <a:defRPr sz="900">
                <a:latin typeface="+mn-lt"/>
              </a:defRPr>
            </a:lvl3pPr>
            <a:lvl4pPr marL="685800" indent="0">
              <a:buFont typeface="Arial" panose="020B0604020202020204" pitchFamily="34" charset="0"/>
              <a:buNone/>
              <a:defRPr sz="825">
                <a:latin typeface="+mn-lt"/>
              </a:defRPr>
            </a:lvl4pPr>
            <a:lvl5pPr marL="857250" indent="0">
              <a:buFont typeface="Arial" panose="020B0604020202020204" pitchFamily="34" charset="0"/>
              <a:buNone/>
              <a:defRPr sz="825">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a:extLst>
              <a:ext uri="{FF2B5EF4-FFF2-40B4-BE49-F238E27FC236}">
                <a16:creationId xmlns:a16="http://schemas.microsoft.com/office/drawing/2014/main" id="{894992CD-031C-49AF-554C-ABB2DF338960}"/>
              </a:ext>
            </a:extLst>
          </p:cNvPr>
          <p:cNvSpPr>
            <a:spLocks noGrp="1"/>
          </p:cNvSpPr>
          <p:nvPr>
            <p:ph idx="19" hasCustomPrompt="1"/>
          </p:nvPr>
        </p:nvSpPr>
        <p:spPr>
          <a:xfrm>
            <a:off x="6150062" y="2992965"/>
            <a:ext cx="2377630" cy="2363849"/>
          </a:xfrm>
        </p:spPr>
        <p:txBody>
          <a:bodyPr>
            <a:normAutofit/>
          </a:bodyPr>
          <a:lstStyle>
            <a:lvl1pPr marL="0" indent="0">
              <a:buFont typeface="Arial" panose="020B0604020202020204" pitchFamily="34" charset="0"/>
              <a:buNone/>
              <a:defRPr sz="1200">
                <a:latin typeface="+mn-lt"/>
              </a:defRPr>
            </a:lvl1pPr>
            <a:lvl2pPr marL="260747" indent="0">
              <a:buFont typeface="Arial" panose="020B0604020202020204" pitchFamily="34" charset="0"/>
              <a:buNone/>
              <a:defRPr sz="1050">
                <a:latin typeface="+mn-lt"/>
              </a:defRPr>
            </a:lvl2pPr>
            <a:lvl3pPr marL="514350" indent="0">
              <a:buFont typeface="Arial" panose="020B0604020202020204" pitchFamily="34" charset="0"/>
              <a:buNone/>
              <a:defRPr sz="900">
                <a:latin typeface="+mn-lt"/>
              </a:defRPr>
            </a:lvl3pPr>
            <a:lvl4pPr marL="685800" indent="0">
              <a:buFont typeface="Arial" panose="020B0604020202020204" pitchFamily="34" charset="0"/>
              <a:buNone/>
              <a:defRPr sz="825">
                <a:latin typeface="+mn-lt"/>
              </a:defRPr>
            </a:lvl4pPr>
            <a:lvl5pPr marL="857250" indent="0">
              <a:buFont typeface="Arial" panose="020B0604020202020204" pitchFamily="34" charset="0"/>
              <a:buNone/>
              <a:defRPr sz="825">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54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2 Column -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113C456-7281-4EB8-9DFB-1546325892BF}" type="slidenum">
              <a:rPr lang="en-US" smtClean="0"/>
              <a:t>‹#›</a:t>
            </a:fld>
            <a:endParaRPr lang="en-US"/>
          </a:p>
        </p:txBody>
      </p:sp>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p:nvPr>
        </p:nvSpPr>
        <p:spPr>
          <a:xfrm>
            <a:off x="628650" y="1722438"/>
            <a:ext cx="3820886" cy="3935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4"/>
          </p:nvPr>
        </p:nvSpPr>
        <p:spPr>
          <a:xfrm>
            <a:off x="4637315" y="1714501"/>
            <a:ext cx="3878036"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47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0636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16882"/>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864" y="5666013"/>
            <a:ext cx="1045528" cy="1185183"/>
          </a:xfrm>
          <a:prstGeom prst="rect">
            <a:avLst/>
          </a:prstGeom>
        </p:spPr>
      </p:pic>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04E89-13D9-445C-9A03-6F0603C4CE8D}" type="slidenum">
              <a:rPr lang="en-US" smtClean="0"/>
              <a:t>‹#›</a:t>
            </a:fld>
            <a:endParaRPr lang="en-US"/>
          </a:p>
        </p:txBody>
      </p:sp>
    </p:spTree>
    <p:extLst>
      <p:ext uri="{BB962C8B-B14F-4D97-AF65-F5344CB8AC3E}">
        <p14:creationId xmlns:p14="http://schemas.microsoft.com/office/powerpoint/2010/main" val="244756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 id="2147483674" r:id="rId6"/>
    <p:sldLayoutId id="2147483675" r:id="rId7"/>
    <p:sldLayoutId id="2147483677" r:id="rId8"/>
  </p:sldLayoutIdLst>
  <p:hf hdr="0" ftr="0" dt="0"/>
  <p:txStyles>
    <p:titleStyle>
      <a:lvl1pPr algn="ctr" defTabSz="914400" rtl="0" eaLnBrk="1" latinLnBrk="0" hangingPunct="1">
        <a:lnSpc>
          <a:spcPct val="90000"/>
        </a:lnSpc>
        <a:spcBef>
          <a:spcPct val="0"/>
        </a:spcBef>
        <a:buNone/>
        <a:defRPr sz="4400" kern="1200">
          <a:solidFill>
            <a:srgbClr val="26589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589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589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0636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16882"/>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67B4D-7299-47E2-81F8-057D6463D23A}" type="slidenum">
              <a:rPr lang="en-US" smtClean="0"/>
              <a:t>‹#›</a:t>
            </a:fld>
            <a:endParaRPr lang="en-US"/>
          </a:p>
        </p:txBody>
      </p:sp>
    </p:spTree>
    <p:extLst>
      <p:ext uri="{BB962C8B-B14F-4D97-AF65-F5344CB8AC3E}">
        <p14:creationId xmlns:p14="http://schemas.microsoft.com/office/powerpoint/2010/main" val="44602284"/>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73" r:id="rId3"/>
    <p:sldLayoutId id="2147483678" r:id="rId4"/>
  </p:sldLayoutIdLst>
  <p:hf hdr="0" ftr="0" dt="0"/>
  <p:txStyles>
    <p:titleStyle>
      <a:lvl1pPr algn="ctr" defTabSz="914400" rtl="0" eaLnBrk="1" latinLnBrk="0" hangingPunct="1">
        <a:lnSpc>
          <a:spcPct val="90000"/>
        </a:lnSpc>
        <a:spcBef>
          <a:spcPct val="0"/>
        </a:spcBef>
        <a:buNone/>
        <a:defRPr sz="4400" kern="1200">
          <a:solidFill>
            <a:srgbClr val="26589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589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589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h-voice.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ncler.acl.gov/" TargetMode="External"/><Relationship Id="rId2" Type="http://schemas.openxmlformats.org/officeDocument/2006/relationships/hyperlink" Target="mailto:NCLER@acl.hh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mailto:ConsultNCLER@acl.hh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cs typeface="Calibri"/>
              </a:rPr>
              <a:t>Promoting Autonomy for </a:t>
            </a:r>
            <a:br>
              <a:rPr lang="en-US" dirty="0">
                <a:cs typeface="Calibri"/>
              </a:rPr>
            </a:br>
            <a:r>
              <a:rPr lang="en-US" dirty="0">
                <a:cs typeface="Calibri"/>
              </a:rPr>
              <a:t>Older Adults and Adults </a:t>
            </a:r>
            <a:br>
              <a:rPr lang="en-US" dirty="0">
                <a:cs typeface="Calibri"/>
              </a:rPr>
            </a:br>
            <a:r>
              <a:rPr lang="en-US" dirty="0">
                <a:cs typeface="Calibri"/>
              </a:rPr>
              <a:t>with Disabilities through </a:t>
            </a:r>
            <a:br>
              <a:rPr lang="en-US" dirty="0">
                <a:cs typeface="Calibri"/>
              </a:rPr>
            </a:br>
            <a:r>
              <a:rPr lang="en-US" dirty="0">
                <a:cs typeface="Calibri"/>
              </a:rPr>
              <a:t>Decisional and Other Supports</a:t>
            </a:r>
          </a:p>
        </p:txBody>
      </p:sp>
      <p:sp>
        <p:nvSpPr>
          <p:cNvPr id="5" name="Subtitle 4"/>
          <p:cNvSpPr>
            <a:spLocks noGrp="1"/>
          </p:cNvSpPr>
          <p:nvPr>
            <p:ph type="subTitle" idx="1"/>
          </p:nvPr>
        </p:nvSpPr>
        <p:spPr/>
        <p:txBody>
          <a:bodyPr/>
          <a:lstStyle/>
          <a:p>
            <a:r>
              <a:rPr lang="en-US" dirty="0"/>
              <a:t>Allison Cohen Hall, PhD, Institute for Community Inclusion</a:t>
            </a:r>
          </a:p>
          <a:p>
            <a:r>
              <a:rPr lang="en-US" dirty="0"/>
              <a:t>Jim Berchtold, Esq., Justice in Aging</a:t>
            </a:r>
          </a:p>
          <a:p>
            <a:r>
              <a:rPr lang="en-US" dirty="0"/>
              <a:t>November 14, 2023</a:t>
            </a:r>
          </a:p>
        </p:txBody>
      </p:sp>
    </p:spTree>
    <p:extLst>
      <p:ext uri="{BB962C8B-B14F-4D97-AF65-F5344CB8AC3E}">
        <p14:creationId xmlns:p14="http://schemas.microsoft.com/office/powerpoint/2010/main" val="148601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3597EA-EC98-4D10-9B4B-9A8CB990BC43}"/>
              </a:ext>
            </a:extLst>
          </p:cNvPr>
          <p:cNvSpPr>
            <a:spLocks noGrp="1"/>
          </p:cNvSpPr>
          <p:nvPr>
            <p:ph type="title"/>
          </p:nvPr>
        </p:nvSpPr>
        <p:spPr/>
        <p:txBody>
          <a:bodyPr/>
          <a:lstStyle/>
          <a:p>
            <a:r>
              <a:rPr lang="en-US"/>
              <a:t>The Goal</a:t>
            </a:r>
            <a:endParaRPr lang="en-US" dirty="0"/>
          </a:p>
        </p:txBody>
      </p:sp>
      <p:sp>
        <p:nvSpPr>
          <p:cNvPr id="3" name="Content Placeholder 2">
            <a:extLst>
              <a:ext uri="{FF2B5EF4-FFF2-40B4-BE49-F238E27FC236}">
                <a16:creationId xmlns:a16="http://schemas.microsoft.com/office/drawing/2014/main" id="{D8BA1ACB-B2C9-4C96-993A-BA6A78E04165}"/>
              </a:ext>
            </a:extLst>
          </p:cNvPr>
          <p:cNvSpPr>
            <a:spLocks noGrp="1"/>
          </p:cNvSpPr>
          <p:nvPr>
            <p:ph idx="1"/>
          </p:nvPr>
        </p:nvSpPr>
        <p:spPr/>
        <p:txBody>
          <a:bodyPr/>
          <a:lstStyle/>
          <a:p>
            <a:r>
              <a:rPr lang="en-US" i="1" dirty="0"/>
              <a:t>Celebrate supports!</a:t>
            </a:r>
          </a:p>
          <a:p>
            <a:r>
              <a:rPr lang="en-US" i="1" dirty="0"/>
              <a:t>Celebrate supporters!</a:t>
            </a:r>
          </a:p>
          <a:p>
            <a:r>
              <a:rPr lang="en-US" i="1" dirty="0"/>
              <a:t>Normalize utilizing supports!</a:t>
            </a:r>
          </a:p>
          <a:p>
            <a:r>
              <a:rPr lang="en-US" i="1" dirty="0"/>
              <a:t>Destigmatize needing those supports!</a:t>
            </a:r>
          </a:p>
          <a:p>
            <a:pPr lvl="1"/>
            <a:r>
              <a:rPr lang="en-US" dirty="0"/>
              <a:t>Understand the spectrum of support mechanisms available to you and those you support to preserve autonomy and independence.</a:t>
            </a:r>
          </a:p>
        </p:txBody>
      </p:sp>
      <p:sp>
        <p:nvSpPr>
          <p:cNvPr id="4" name="Slide Number Placeholder 3">
            <a:extLst>
              <a:ext uri="{FF2B5EF4-FFF2-40B4-BE49-F238E27FC236}">
                <a16:creationId xmlns:a16="http://schemas.microsoft.com/office/drawing/2014/main" id="{F2F8CF9B-AF95-42A8-A17B-BB38BA025C9A}"/>
              </a:ext>
            </a:extLst>
          </p:cNvPr>
          <p:cNvSpPr>
            <a:spLocks noGrp="1"/>
          </p:cNvSpPr>
          <p:nvPr>
            <p:ph type="sldNum" sz="quarter" idx="12"/>
          </p:nvPr>
        </p:nvSpPr>
        <p:spPr/>
        <p:txBody>
          <a:bodyPr/>
          <a:lstStyle/>
          <a:p>
            <a:fld id="{7113C456-7281-4EB8-9DFB-1546325892BF}" type="slidenum">
              <a:rPr lang="en-US" smtClean="0"/>
              <a:pPr/>
              <a:t>10</a:t>
            </a:fld>
            <a:endParaRPr lang="en-US"/>
          </a:p>
        </p:txBody>
      </p:sp>
    </p:spTree>
    <p:extLst>
      <p:ext uri="{BB962C8B-B14F-4D97-AF65-F5344CB8AC3E}">
        <p14:creationId xmlns:p14="http://schemas.microsoft.com/office/powerpoint/2010/main" val="145103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F0BC-CB55-4DB9-A588-87698CA87998}"/>
              </a:ext>
            </a:extLst>
          </p:cNvPr>
          <p:cNvSpPr>
            <a:spLocks noGrp="1"/>
          </p:cNvSpPr>
          <p:nvPr>
            <p:ph type="title"/>
          </p:nvPr>
        </p:nvSpPr>
        <p:spPr/>
        <p:txBody>
          <a:bodyPr/>
          <a:lstStyle/>
          <a:p>
            <a:r>
              <a:rPr lang="en-US" dirty="0"/>
              <a:t>Some Basics</a:t>
            </a:r>
          </a:p>
        </p:txBody>
      </p:sp>
      <p:sp>
        <p:nvSpPr>
          <p:cNvPr id="3" name="Content Placeholder 2">
            <a:extLst>
              <a:ext uri="{FF2B5EF4-FFF2-40B4-BE49-F238E27FC236}">
                <a16:creationId xmlns:a16="http://schemas.microsoft.com/office/drawing/2014/main" id="{0015D3F4-EA54-4715-95AD-1BF4743ECC43}"/>
              </a:ext>
            </a:extLst>
          </p:cNvPr>
          <p:cNvSpPr>
            <a:spLocks noGrp="1"/>
          </p:cNvSpPr>
          <p:nvPr>
            <p:ph idx="1"/>
          </p:nvPr>
        </p:nvSpPr>
        <p:spPr>
          <a:xfrm>
            <a:off x="628650" y="1451360"/>
            <a:ext cx="7886700" cy="4584927"/>
          </a:xfrm>
        </p:spPr>
        <p:txBody>
          <a:bodyPr>
            <a:normAutofit fontScale="92500" lnSpcReduction="10000"/>
          </a:bodyPr>
          <a:lstStyle/>
          <a:p>
            <a:r>
              <a:rPr lang="en-US" dirty="0"/>
              <a:t>“Decisional supports” encompasses all means of support, from formal practices to informal interactions.</a:t>
            </a:r>
          </a:p>
          <a:p>
            <a:pPr lvl="1"/>
            <a:r>
              <a:rPr lang="en-US" dirty="0"/>
              <a:t>Informal supports</a:t>
            </a:r>
          </a:p>
          <a:p>
            <a:pPr lvl="1"/>
            <a:r>
              <a:rPr lang="en-US" dirty="0"/>
              <a:t>Social supports</a:t>
            </a:r>
          </a:p>
          <a:p>
            <a:pPr lvl="1"/>
            <a:r>
              <a:rPr lang="en-US" dirty="0"/>
              <a:t>Financial supports</a:t>
            </a:r>
          </a:p>
          <a:p>
            <a:pPr lvl="1"/>
            <a:r>
              <a:rPr lang="en-US" dirty="0"/>
              <a:t>Healthcare supports</a:t>
            </a:r>
          </a:p>
          <a:p>
            <a:r>
              <a:rPr lang="en-US" dirty="0"/>
              <a:t>Methods are person-centered and person-directed.</a:t>
            </a:r>
          </a:p>
          <a:p>
            <a:pPr lvl="1"/>
            <a:r>
              <a:rPr lang="en-US" dirty="0"/>
              <a:t>Decision-making is driven by the person and their values, priorities, and wishes, as well as their circumstances, preferences, abilities, resources, and life experience.</a:t>
            </a:r>
          </a:p>
          <a:p>
            <a:r>
              <a:rPr lang="en-US" dirty="0"/>
              <a:t>Tools in your toolbox, arrows in your quiver, pick your metaphor.</a:t>
            </a:r>
          </a:p>
          <a:p>
            <a:pPr lvl="1"/>
            <a:r>
              <a:rPr lang="en-US" dirty="0"/>
              <a:t>Remember: It’s not just a menu, it’s a process.</a:t>
            </a:r>
          </a:p>
          <a:p>
            <a:pPr lvl="1"/>
            <a:endParaRPr lang="en-US" dirty="0"/>
          </a:p>
          <a:p>
            <a:pPr lvl="1"/>
            <a:endParaRPr lang="en-US" dirty="0"/>
          </a:p>
          <a:p>
            <a:pPr lvl="1"/>
            <a:endParaRPr lang="en-US" dirty="0"/>
          </a:p>
          <a:p>
            <a:endParaRPr lang="en-US" dirty="0"/>
          </a:p>
          <a:p>
            <a:pPr lvl="2"/>
            <a:endParaRPr lang="en-US" dirty="0"/>
          </a:p>
        </p:txBody>
      </p:sp>
      <p:sp>
        <p:nvSpPr>
          <p:cNvPr id="4" name="Slide Number Placeholder 3">
            <a:extLst>
              <a:ext uri="{FF2B5EF4-FFF2-40B4-BE49-F238E27FC236}">
                <a16:creationId xmlns:a16="http://schemas.microsoft.com/office/drawing/2014/main" id="{F70950F4-A7B4-4E0A-A84B-73C3D7AE279D}"/>
              </a:ext>
            </a:extLst>
          </p:cNvPr>
          <p:cNvSpPr>
            <a:spLocks noGrp="1"/>
          </p:cNvSpPr>
          <p:nvPr>
            <p:ph type="sldNum" sz="quarter" idx="12"/>
          </p:nvPr>
        </p:nvSpPr>
        <p:spPr/>
        <p:txBody>
          <a:bodyPr/>
          <a:lstStyle/>
          <a:p>
            <a:fld id="{7113C456-7281-4EB8-9DFB-1546325892BF}" type="slidenum">
              <a:rPr lang="en-US" smtClean="0"/>
              <a:pPr/>
              <a:t>11</a:t>
            </a:fld>
            <a:endParaRPr lang="en-US"/>
          </a:p>
        </p:txBody>
      </p:sp>
    </p:spTree>
    <p:extLst>
      <p:ext uri="{BB962C8B-B14F-4D97-AF65-F5344CB8AC3E}">
        <p14:creationId xmlns:p14="http://schemas.microsoft.com/office/powerpoint/2010/main" val="283988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C92D-06E0-DBEC-166A-DB60E8E7141C}"/>
              </a:ext>
            </a:extLst>
          </p:cNvPr>
          <p:cNvSpPr>
            <a:spLocks noGrp="1"/>
          </p:cNvSpPr>
          <p:nvPr>
            <p:ph type="title"/>
          </p:nvPr>
        </p:nvSpPr>
        <p:spPr>
          <a:xfrm>
            <a:off x="623888" y="444274"/>
            <a:ext cx="7886700" cy="2984725"/>
          </a:xfrm>
        </p:spPr>
        <p:txBody>
          <a:bodyPr>
            <a:normAutofit/>
          </a:bodyPr>
          <a:lstStyle/>
          <a:p>
            <a:r>
              <a:rPr lang="en-US" dirty="0"/>
              <a:t>Part 2:</a:t>
            </a:r>
            <a:br>
              <a:rPr lang="en-US" dirty="0"/>
            </a:br>
            <a:r>
              <a:rPr lang="en-US" dirty="0"/>
              <a:t>Supported Decision-Making</a:t>
            </a:r>
          </a:p>
        </p:txBody>
      </p:sp>
      <p:sp>
        <p:nvSpPr>
          <p:cNvPr id="4" name="Slide Number Placeholder 3">
            <a:extLst>
              <a:ext uri="{FF2B5EF4-FFF2-40B4-BE49-F238E27FC236}">
                <a16:creationId xmlns:a16="http://schemas.microsoft.com/office/drawing/2014/main" id="{1EE46F71-9AE2-CA10-B88C-9462C1AC6871}"/>
              </a:ext>
            </a:extLst>
          </p:cNvPr>
          <p:cNvSpPr>
            <a:spLocks noGrp="1"/>
          </p:cNvSpPr>
          <p:nvPr>
            <p:ph type="sldNum" sz="quarter" idx="12"/>
          </p:nvPr>
        </p:nvSpPr>
        <p:spPr/>
        <p:txBody>
          <a:bodyPr/>
          <a:lstStyle/>
          <a:p>
            <a:fld id="{7113C456-7281-4EB8-9DFB-1546325892BF}" type="slidenum">
              <a:rPr lang="en-US" smtClean="0"/>
              <a:t>12</a:t>
            </a:fld>
            <a:endParaRPr lang="en-US"/>
          </a:p>
        </p:txBody>
      </p:sp>
    </p:spTree>
    <p:extLst>
      <p:ext uri="{BB962C8B-B14F-4D97-AF65-F5344CB8AC3E}">
        <p14:creationId xmlns:p14="http://schemas.microsoft.com/office/powerpoint/2010/main" val="109960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ABD042-B91A-4671-9040-A284035F6793}"/>
              </a:ext>
            </a:extLst>
          </p:cNvPr>
          <p:cNvSpPr>
            <a:spLocks noGrp="1"/>
          </p:cNvSpPr>
          <p:nvPr>
            <p:ph type="title"/>
          </p:nvPr>
        </p:nvSpPr>
        <p:spPr/>
        <p:txBody>
          <a:bodyPr>
            <a:normAutofit/>
          </a:bodyPr>
          <a:lstStyle/>
          <a:p>
            <a:r>
              <a:rPr lang="en-US" dirty="0"/>
              <a:t>Self-Determination </a:t>
            </a:r>
          </a:p>
        </p:txBody>
      </p:sp>
      <p:sp>
        <p:nvSpPr>
          <p:cNvPr id="4" name="Text Placeholder 3">
            <a:extLst>
              <a:ext uri="{FF2B5EF4-FFF2-40B4-BE49-F238E27FC236}">
                <a16:creationId xmlns:a16="http://schemas.microsoft.com/office/drawing/2014/main" id="{E275C454-C26E-428F-B1DF-93D0046C079A}"/>
              </a:ext>
            </a:extLst>
          </p:cNvPr>
          <p:cNvSpPr>
            <a:spLocks noGrp="1"/>
          </p:cNvSpPr>
          <p:nvPr>
            <p:ph type="body" sz="quarter" idx="13"/>
          </p:nvPr>
        </p:nvSpPr>
        <p:spPr/>
        <p:txBody>
          <a:bodyPr/>
          <a:lstStyle/>
          <a:p>
            <a:r>
              <a:rPr lang="en-US" sz="3200" dirty="0"/>
              <a:t>Getting support with making decisions is really about promoting </a:t>
            </a:r>
            <a:r>
              <a:rPr lang="en-US" sz="3200" b="1" dirty="0">
                <a:solidFill>
                  <a:srgbClr val="FF0000"/>
                </a:solidFill>
              </a:rPr>
              <a:t>self-determination </a:t>
            </a:r>
          </a:p>
          <a:p>
            <a:endParaRPr lang="en-US" dirty="0"/>
          </a:p>
        </p:txBody>
      </p:sp>
      <p:sp>
        <p:nvSpPr>
          <p:cNvPr id="2" name="Slide Number Placeholder 1">
            <a:extLst>
              <a:ext uri="{FF2B5EF4-FFF2-40B4-BE49-F238E27FC236}">
                <a16:creationId xmlns:a16="http://schemas.microsoft.com/office/drawing/2014/main" id="{3557CFBF-5D6D-4159-A5FB-DB4A8CDCAE72}"/>
              </a:ext>
            </a:extLst>
          </p:cNvPr>
          <p:cNvSpPr>
            <a:spLocks noGrp="1"/>
          </p:cNvSpPr>
          <p:nvPr>
            <p:ph type="sldNum" sz="quarter" idx="12"/>
          </p:nvPr>
        </p:nvSpPr>
        <p:spPr/>
        <p:txBody>
          <a:bodyPr/>
          <a:lstStyle/>
          <a:p>
            <a:fld id="{7113C456-7281-4EB8-9DFB-1546325892BF}" type="slidenum">
              <a:rPr lang="en-US" smtClean="0"/>
              <a:t>13</a:t>
            </a:fld>
            <a:endParaRPr lang="en-US"/>
          </a:p>
        </p:txBody>
      </p:sp>
    </p:spTree>
    <p:extLst>
      <p:ext uri="{BB962C8B-B14F-4D97-AF65-F5344CB8AC3E}">
        <p14:creationId xmlns:p14="http://schemas.microsoft.com/office/powerpoint/2010/main" val="396854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D081-4F7E-4CCD-B18C-2AE306C44677}"/>
              </a:ext>
            </a:extLst>
          </p:cNvPr>
          <p:cNvSpPr>
            <a:spLocks noGrp="1"/>
          </p:cNvSpPr>
          <p:nvPr>
            <p:ph type="title"/>
          </p:nvPr>
        </p:nvSpPr>
        <p:spPr>
          <a:xfrm>
            <a:off x="587748" y="266515"/>
            <a:ext cx="7968503" cy="1030967"/>
          </a:xfrm>
        </p:spPr>
        <p:txBody>
          <a:bodyPr>
            <a:normAutofit fontScale="90000"/>
          </a:bodyPr>
          <a:lstStyle/>
          <a:p>
            <a:r>
              <a:rPr lang="en-US" dirty="0"/>
              <a:t>Disability Does Not Mean Disqualified</a:t>
            </a:r>
          </a:p>
        </p:txBody>
      </p:sp>
      <p:pic>
        <p:nvPicPr>
          <p:cNvPr id="6" name="Content Placeholder 5" descr="A cartoon of a person standing at a podium with hands up with text that says &quot;I want to change laws and how people think.&quot; and text that says &quot;Disability does not mean Disqualified!&quot;">
            <a:extLst>
              <a:ext uri="{FF2B5EF4-FFF2-40B4-BE49-F238E27FC236}">
                <a16:creationId xmlns:a16="http://schemas.microsoft.com/office/drawing/2014/main" id="{4EC15D87-D60B-13F5-CDB8-E9B38369840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1510903" y="1583872"/>
            <a:ext cx="6122194" cy="4584700"/>
          </a:xfrm>
          <a:prstGeom prst="rect">
            <a:avLst/>
          </a:prstGeom>
        </p:spPr>
      </p:pic>
      <p:sp>
        <p:nvSpPr>
          <p:cNvPr id="4" name="Slide Number Placeholder 3">
            <a:extLst>
              <a:ext uri="{FF2B5EF4-FFF2-40B4-BE49-F238E27FC236}">
                <a16:creationId xmlns:a16="http://schemas.microsoft.com/office/drawing/2014/main" id="{4694FE35-575B-83BE-3FB7-472E7BE3567A}"/>
              </a:ext>
            </a:extLst>
          </p:cNvPr>
          <p:cNvSpPr>
            <a:spLocks noGrp="1"/>
          </p:cNvSpPr>
          <p:nvPr>
            <p:ph type="sldNum" sz="quarter" idx="12"/>
          </p:nvPr>
        </p:nvSpPr>
        <p:spPr/>
        <p:txBody>
          <a:bodyPr vert="horz" lIns="91440" tIns="45720" rIns="91440" bIns="45720" rtlCol="0" anchor="ctr">
            <a:normAutofit/>
          </a:bodyPr>
          <a:lstStyle/>
          <a:p>
            <a:pPr>
              <a:spcAft>
                <a:spcPts val="600"/>
              </a:spcAft>
            </a:pPr>
            <a:fld id="{7113C456-7281-4EB8-9DFB-1546325892BF}"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323723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0120-7B83-4B3E-A5E5-4F10F915D357}"/>
              </a:ext>
            </a:extLst>
          </p:cNvPr>
          <p:cNvSpPr>
            <a:spLocks noGrp="1"/>
          </p:cNvSpPr>
          <p:nvPr>
            <p:ph type="title"/>
          </p:nvPr>
        </p:nvSpPr>
        <p:spPr/>
        <p:txBody>
          <a:bodyPr/>
          <a:lstStyle/>
          <a:p>
            <a:r>
              <a:rPr lang="en-US" dirty="0"/>
              <a:t>Supported Decision-Making</a:t>
            </a:r>
          </a:p>
        </p:txBody>
      </p:sp>
      <p:pic>
        <p:nvPicPr>
          <p:cNvPr id="1028" name="Picture 4" descr="graphic showing how supported decision making is person-centered, with others around the person supporting them.">
            <a:extLst>
              <a:ext uri="{FF2B5EF4-FFF2-40B4-BE49-F238E27FC236}">
                <a16:creationId xmlns:a16="http://schemas.microsoft.com/office/drawing/2014/main" id="{B9CBF00E-D7E2-9203-282A-4749A6E85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730" y="1518316"/>
            <a:ext cx="4952632" cy="4676828"/>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75D999-52F6-468E-8AF3-E1B66DD08CB8}"/>
              </a:ext>
            </a:extLst>
          </p:cNvPr>
          <p:cNvSpPr txBox="1"/>
          <p:nvPr/>
        </p:nvSpPr>
        <p:spPr>
          <a:xfrm>
            <a:off x="3454225" y="6246879"/>
            <a:ext cx="2481641" cy="338554"/>
          </a:xfrm>
          <a:prstGeom prst="rect">
            <a:avLst/>
          </a:prstGeom>
          <a:noFill/>
        </p:spPr>
        <p:txBody>
          <a:bodyPr wrap="square" rtlCol="0">
            <a:spAutoFit/>
          </a:bodyPr>
          <a:lstStyle/>
          <a:p>
            <a:r>
              <a:rPr lang="en-US" sz="1600" dirty="0"/>
              <a:t>Source: I Decide Georgia</a:t>
            </a:r>
          </a:p>
        </p:txBody>
      </p:sp>
      <p:sp>
        <p:nvSpPr>
          <p:cNvPr id="4" name="Slide Number Placeholder 3">
            <a:extLst>
              <a:ext uri="{FF2B5EF4-FFF2-40B4-BE49-F238E27FC236}">
                <a16:creationId xmlns:a16="http://schemas.microsoft.com/office/drawing/2014/main" id="{C2C3A1DD-7CCA-5E6B-E3B4-E0B566D51549}"/>
              </a:ext>
            </a:extLst>
          </p:cNvPr>
          <p:cNvSpPr>
            <a:spLocks noGrp="1"/>
          </p:cNvSpPr>
          <p:nvPr>
            <p:ph type="sldNum" sz="quarter" idx="12"/>
          </p:nvPr>
        </p:nvSpPr>
        <p:spPr>
          <a:noFill/>
        </p:spPr>
        <p:txBody>
          <a:bodyPr vert="horz" lIns="91440" tIns="45720" rIns="91440" bIns="45720" rtlCol="0" anchor="ctr">
            <a:normAutofit/>
          </a:bodyPr>
          <a:lstStyle/>
          <a:p>
            <a:pPr algn="l">
              <a:spcAft>
                <a:spcPts val="600"/>
              </a:spcAft>
            </a:pPr>
            <a:fld id="{7113C456-7281-4EB8-9DFB-1546325892BF}" type="slidenum">
              <a:rPr lang="en-US"/>
              <a:pPr algn="l">
                <a:spcAft>
                  <a:spcPts val="600"/>
                </a:spcAft>
              </a:pPr>
              <a:t>15</a:t>
            </a:fld>
            <a:endParaRPr lang="en-US"/>
          </a:p>
        </p:txBody>
      </p:sp>
    </p:spTree>
    <p:extLst>
      <p:ext uri="{BB962C8B-B14F-4D97-AF65-F5344CB8AC3E}">
        <p14:creationId xmlns:p14="http://schemas.microsoft.com/office/powerpoint/2010/main" val="242064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5EFE-33CA-4622-ABD9-DE87B6DA3E8A}"/>
              </a:ext>
            </a:extLst>
          </p:cNvPr>
          <p:cNvSpPr>
            <a:spLocks noGrp="1"/>
          </p:cNvSpPr>
          <p:nvPr>
            <p:ph type="title"/>
          </p:nvPr>
        </p:nvSpPr>
        <p:spPr/>
        <p:txBody>
          <a:bodyPr>
            <a:normAutofit fontScale="90000"/>
          </a:bodyPr>
          <a:lstStyle/>
          <a:p>
            <a:r>
              <a:rPr lang="en-US" dirty="0"/>
              <a:t>What is Supported Decision-Making? </a:t>
            </a:r>
          </a:p>
        </p:txBody>
      </p:sp>
      <p:sp>
        <p:nvSpPr>
          <p:cNvPr id="3" name="Content Placeholder 2">
            <a:extLst>
              <a:ext uri="{FF2B5EF4-FFF2-40B4-BE49-F238E27FC236}">
                <a16:creationId xmlns:a16="http://schemas.microsoft.com/office/drawing/2014/main" id="{521569C9-7600-41DE-81BF-8181EC5BCEC1}"/>
              </a:ext>
            </a:extLst>
          </p:cNvPr>
          <p:cNvSpPr>
            <a:spLocks noGrp="1"/>
          </p:cNvSpPr>
          <p:nvPr>
            <p:ph idx="1"/>
          </p:nvPr>
        </p:nvSpPr>
        <p:spPr/>
        <p:txBody>
          <a:bodyPr/>
          <a:lstStyle/>
          <a:p>
            <a:r>
              <a:rPr lang="en-US" dirty="0"/>
              <a:t>People with disabilities retaining their rights</a:t>
            </a:r>
          </a:p>
          <a:p>
            <a:r>
              <a:rPr lang="en-US" dirty="0"/>
              <a:t>Supporters provide guidance and assistance </a:t>
            </a:r>
          </a:p>
          <a:p>
            <a:r>
              <a:rPr lang="en-US" dirty="0"/>
              <a:t> The person with the disability gets the support of trusted people to make THEIR OWN DECISIONS about the direction of their lives </a:t>
            </a:r>
          </a:p>
          <a:p>
            <a:r>
              <a:rPr lang="en-US" dirty="0"/>
              <a:t>Can be formal or informal, and can be practiced in any state, regardless of legislation</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E887DA-22DF-47FD-A415-C23DBC11A001}"/>
              </a:ext>
            </a:extLst>
          </p:cNvPr>
          <p:cNvSpPr>
            <a:spLocks noGrp="1"/>
          </p:cNvSpPr>
          <p:nvPr>
            <p:ph type="sldNum" sz="quarter" idx="12"/>
          </p:nvPr>
        </p:nvSpPr>
        <p:spPr/>
        <p:txBody>
          <a:bodyPr/>
          <a:lstStyle/>
          <a:p>
            <a:fld id="{7113C456-7281-4EB8-9DFB-1546325892BF}" type="slidenum">
              <a:rPr lang="en-US" smtClean="0"/>
              <a:t>16</a:t>
            </a:fld>
            <a:endParaRPr lang="en-US"/>
          </a:p>
        </p:txBody>
      </p:sp>
    </p:spTree>
    <p:extLst>
      <p:ext uri="{BB962C8B-B14F-4D97-AF65-F5344CB8AC3E}">
        <p14:creationId xmlns:p14="http://schemas.microsoft.com/office/powerpoint/2010/main" val="138178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FC76-3AC3-4592-A2E1-00D099AE68F4}"/>
              </a:ext>
            </a:extLst>
          </p:cNvPr>
          <p:cNvSpPr>
            <a:spLocks noGrp="1"/>
          </p:cNvSpPr>
          <p:nvPr>
            <p:ph type="title"/>
          </p:nvPr>
        </p:nvSpPr>
        <p:spPr/>
        <p:txBody>
          <a:bodyPr/>
          <a:lstStyle/>
          <a:p>
            <a:r>
              <a:rPr lang="en-US" dirty="0"/>
              <a:t>Who are Supporters?</a:t>
            </a:r>
          </a:p>
        </p:txBody>
      </p:sp>
      <p:sp>
        <p:nvSpPr>
          <p:cNvPr id="3" name="Content Placeholder 2">
            <a:extLst>
              <a:ext uri="{FF2B5EF4-FFF2-40B4-BE49-F238E27FC236}">
                <a16:creationId xmlns:a16="http://schemas.microsoft.com/office/drawing/2014/main" id="{7D2EFA4C-2885-4C39-9840-65C45A491BBD}"/>
              </a:ext>
            </a:extLst>
          </p:cNvPr>
          <p:cNvSpPr>
            <a:spLocks noGrp="1"/>
          </p:cNvSpPr>
          <p:nvPr>
            <p:ph idx="1"/>
          </p:nvPr>
        </p:nvSpPr>
        <p:spPr/>
        <p:txBody>
          <a:bodyPr/>
          <a:lstStyle/>
          <a:p>
            <a:r>
              <a:rPr lang="en-US" dirty="0"/>
              <a:t>Supporters are people who help with making decisions. They could be: </a:t>
            </a:r>
          </a:p>
          <a:p>
            <a:pPr lvl="1"/>
            <a:r>
              <a:rPr lang="en-US" dirty="0"/>
              <a:t>Family</a:t>
            </a:r>
          </a:p>
          <a:p>
            <a:pPr lvl="1"/>
            <a:r>
              <a:rPr lang="en-US" dirty="0"/>
              <a:t>Personal and family friends</a:t>
            </a:r>
          </a:p>
          <a:p>
            <a:pPr lvl="1"/>
            <a:r>
              <a:rPr lang="en-US" dirty="0"/>
              <a:t>Teachers and counselors</a:t>
            </a:r>
          </a:p>
          <a:p>
            <a:pPr lvl="1"/>
            <a:r>
              <a:rPr lang="en-US" dirty="0"/>
              <a:t>Religious or faith leaders</a:t>
            </a:r>
          </a:p>
          <a:p>
            <a:pPr lvl="1"/>
            <a:r>
              <a:rPr lang="en-US" dirty="0"/>
              <a:t>Employment specialists and/or employers</a:t>
            </a:r>
          </a:p>
          <a:p>
            <a:pPr lvl="1"/>
            <a:r>
              <a:rPr lang="en-US" dirty="0"/>
              <a:t>Financial and legal advisors</a:t>
            </a:r>
          </a:p>
          <a:p>
            <a:pPr lvl="1"/>
            <a:r>
              <a:rPr lang="en-US" dirty="0"/>
              <a:t>Medical professionals (medical, dental, psychological/ psychiatric)</a:t>
            </a:r>
          </a:p>
          <a:p>
            <a:pPr lvl="1"/>
            <a:r>
              <a:rPr lang="en-US" dirty="0"/>
              <a:t>Really, any trusted individual </a:t>
            </a:r>
          </a:p>
          <a:p>
            <a:pPr lvl="1"/>
            <a:endParaRPr lang="en-US" dirty="0"/>
          </a:p>
        </p:txBody>
      </p:sp>
      <p:pic>
        <p:nvPicPr>
          <p:cNvPr id="8" name="Picture 7" descr="graphic of outlines of three people">
            <a:extLst>
              <a:ext uri="{FF2B5EF4-FFF2-40B4-BE49-F238E27FC236}">
                <a16:creationId xmlns:a16="http://schemas.microsoft.com/office/drawing/2014/main" id="{04D34849-0472-482D-A2B5-537947992C85}"/>
              </a:ext>
            </a:extLst>
          </p:cNvPr>
          <p:cNvPicPr>
            <a:picLocks noChangeAspect="1"/>
          </p:cNvPicPr>
          <p:nvPr/>
        </p:nvPicPr>
        <p:blipFill>
          <a:blip r:embed="rId2"/>
          <a:stretch>
            <a:fillRect/>
          </a:stretch>
        </p:blipFill>
        <p:spPr>
          <a:xfrm>
            <a:off x="6575328" y="1864659"/>
            <a:ext cx="1822643" cy="2318362"/>
          </a:xfrm>
          <a:prstGeom prst="rect">
            <a:avLst/>
          </a:prstGeom>
        </p:spPr>
      </p:pic>
      <p:sp>
        <p:nvSpPr>
          <p:cNvPr id="4" name="Slide Number Placeholder 3">
            <a:extLst>
              <a:ext uri="{FF2B5EF4-FFF2-40B4-BE49-F238E27FC236}">
                <a16:creationId xmlns:a16="http://schemas.microsoft.com/office/drawing/2014/main" id="{8E9F8BBA-389C-43D8-81BF-001DCCE9BB8B}"/>
              </a:ext>
            </a:extLst>
          </p:cNvPr>
          <p:cNvSpPr>
            <a:spLocks noGrp="1"/>
          </p:cNvSpPr>
          <p:nvPr>
            <p:ph type="sldNum" sz="quarter" idx="12"/>
          </p:nvPr>
        </p:nvSpPr>
        <p:spPr/>
        <p:txBody>
          <a:bodyPr/>
          <a:lstStyle/>
          <a:p>
            <a:fld id="{7113C456-7281-4EB8-9DFB-1546325892BF}" type="slidenum">
              <a:rPr lang="en-US" smtClean="0"/>
              <a:pPr/>
              <a:t>17</a:t>
            </a:fld>
            <a:endParaRPr lang="en-US"/>
          </a:p>
        </p:txBody>
      </p:sp>
    </p:spTree>
    <p:extLst>
      <p:ext uri="{BB962C8B-B14F-4D97-AF65-F5344CB8AC3E}">
        <p14:creationId xmlns:p14="http://schemas.microsoft.com/office/powerpoint/2010/main" val="73156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9622-64DF-4A0F-B938-3ECBC9C91F82}"/>
              </a:ext>
            </a:extLst>
          </p:cNvPr>
          <p:cNvSpPr>
            <a:spLocks noGrp="1"/>
          </p:cNvSpPr>
          <p:nvPr>
            <p:ph type="title"/>
          </p:nvPr>
        </p:nvSpPr>
        <p:spPr/>
        <p:txBody>
          <a:bodyPr>
            <a:normAutofit fontScale="90000"/>
          </a:bodyPr>
          <a:lstStyle/>
          <a:p>
            <a:r>
              <a:rPr lang="en-US" dirty="0"/>
              <a:t>What is a Supported Decision-Making Agreement? </a:t>
            </a:r>
          </a:p>
        </p:txBody>
      </p:sp>
      <p:sp>
        <p:nvSpPr>
          <p:cNvPr id="3" name="Content Placeholder 2">
            <a:extLst>
              <a:ext uri="{FF2B5EF4-FFF2-40B4-BE49-F238E27FC236}">
                <a16:creationId xmlns:a16="http://schemas.microsoft.com/office/drawing/2014/main" id="{A098A9C5-7195-4073-9F1C-4B48CE579234}"/>
              </a:ext>
            </a:extLst>
          </p:cNvPr>
          <p:cNvSpPr>
            <a:spLocks noGrp="1"/>
          </p:cNvSpPr>
          <p:nvPr>
            <p:ph idx="1"/>
          </p:nvPr>
        </p:nvSpPr>
        <p:spPr>
          <a:xfrm>
            <a:off x="628650" y="1592037"/>
            <a:ext cx="6184526" cy="4226058"/>
          </a:xfrm>
        </p:spPr>
        <p:txBody>
          <a:bodyPr>
            <a:normAutofit fontScale="92500" lnSpcReduction="20000"/>
          </a:bodyPr>
          <a:lstStyle/>
          <a:p>
            <a:r>
              <a:rPr lang="en-US" dirty="0"/>
              <a:t>Includes a description of responsibilities </a:t>
            </a:r>
          </a:p>
          <a:p>
            <a:r>
              <a:rPr lang="en-US" dirty="0"/>
              <a:t>Explanation of the rights of the person being supported </a:t>
            </a:r>
          </a:p>
          <a:p>
            <a:r>
              <a:rPr lang="en-US" dirty="0"/>
              <a:t>Protects the privacy of a person with a disability by defining what info a supporter can receive or see </a:t>
            </a:r>
          </a:p>
          <a:p>
            <a:r>
              <a:rPr lang="en-US" dirty="0"/>
              <a:t>Clarifies expectations! </a:t>
            </a:r>
          </a:p>
          <a:p>
            <a:r>
              <a:rPr lang="en-US" dirty="0"/>
              <a:t>A document that helps to inform others that a formal relationship exists (e.g. service coordinators, doctors, lawyers) </a:t>
            </a:r>
          </a:p>
          <a:p>
            <a:r>
              <a:rPr lang="en-US" dirty="0"/>
              <a:t>Can be changed or terminated by the person with a disability at any time</a:t>
            </a:r>
          </a:p>
          <a:p>
            <a:endParaRPr lang="en-US" dirty="0"/>
          </a:p>
        </p:txBody>
      </p:sp>
      <p:sp>
        <p:nvSpPr>
          <p:cNvPr id="4" name="Slide Number Placeholder 3">
            <a:extLst>
              <a:ext uri="{FF2B5EF4-FFF2-40B4-BE49-F238E27FC236}">
                <a16:creationId xmlns:a16="http://schemas.microsoft.com/office/drawing/2014/main" id="{13BE3FED-C204-4E23-B6C7-186A4542DB83}"/>
              </a:ext>
            </a:extLst>
          </p:cNvPr>
          <p:cNvSpPr>
            <a:spLocks noGrp="1"/>
          </p:cNvSpPr>
          <p:nvPr>
            <p:ph type="sldNum" sz="quarter" idx="12"/>
          </p:nvPr>
        </p:nvSpPr>
        <p:spPr/>
        <p:txBody>
          <a:bodyPr/>
          <a:lstStyle/>
          <a:p>
            <a:fld id="{7113C456-7281-4EB8-9DFB-1546325892BF}" type="slidenum">
              <a:rPr lang="en-US" smtClean="0"/>
              <a:t>18</a:t>
            </a:fld>
            <a:endParaRPr lang="en-US"/>
          </a:p>
        </p:txBody>
      </p:sp>
      <p:pic>
        <p:nvPicPr>
          <p:cNvPr id="5" name="Picture 4" descr="graphic of document">
            <a:extLst>
              <a:ext uri="{FF2B5EF4-FFF2-40B4-BE49-F238E27FC236}">
                <a16:creationId xmlns:a16="http://schemas.microsoft.com/office/drawing/2014/main" id="{0EE80829-CC9F-42E8-A0B4-D9011A384411}"/>
              </a:ext>
            </a:extLst>
          </p:cNvPr>
          <p:cNvPicPr>
            <a:picLocks noChangeAspect="1"/>
          </p:cNvPicPr>
          <p:nvPr/>
        </p:nvPicPr>
        <p:blipFill>
          <a:blip r:embed="rId2"/>
          <a:stretch>
            <a:fillRect/>
          </a:stretch>
        </p:blipFill>
        <p:spPr>
          <a:xfrm>
            <a:off x="6457950" y="2017653"/>
            <a:ext cx="2822693" cy="2822693"/>
          </a:xfrm>
          <a:prstGeom prst="rect">
            <a:avLst/>
          </a:prstGeom>
        </p:spPr>
      </p:pic>
    </p:spTree>
    <p:extLst>
      <p:ext uri="{BB962C8B-B14F-4D97-AF65-F5344CB8AC3E}">
        <p14:creationId xmlns:p14="http://schemas.microsoft.com/office/powerpoint/2010/main" val="99568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27D93-53E0-4BB4-9CE1-C004164733DA}"/>
              </a:ext>
            </a:extLst>
          </p:cNvPr>
          <p:cNvSpPr>
            <a:spLocks noGrp="1"/>
          </p:cNvSpPr>
          <p:nvPr>
            <p:ph type="title"/>
          </p:nvPr>
        </p:nvSpPr>
        <p:spPr/>
        <p:txBody>
          <a:bodyPr>
            <a:normAutofit fontScale="90000"/>
          </a:bodyPr>
          <a:lstStyle/>
          <a:p>
            <a:r>
              <a:rPr lang="en-US" dirty="0"/>
              <a:t>Center on Youth Voice, Youth Choice</a:t>
            </a:r>
          </a:p>
        </p:txBody>
      </p:sp>
      <p:sp>
        <p:nvSpPr>
          <p:cNvPr id="12" name="Content Placeholder 11">
            <a:extLst>
              <a:ext uri="{FF2B5EF4-FFF2-40B4-BE49-F238E27FC236}">
                <a16:creationId xmlns:a16="http://schemas.microsoft.com/office/drawing/2014/main" id="{24F6848C-D103-493A-B5A6-1E699D83F45E}"/>
              </a:ext>
            </a:extLst>
          </p:cNvPr>
          <p:cNvSpPr>
            <a:spLocks noGrp="1"/>
          </p:cNvSpPr>
          <p:nvPr>
            <p:ph type="body" sz="quarter" idx="13"/>
          </p:nvPr>
        </p:nvSpPr>
        <p:spPr/>
        <p:txBody>
          <a:bodyPr>
            <a:normAutofit/>
          </a:bodyPr>
          <a:lstStyle/>
          <a:p>
            <a:r>
              <a:rPr lang="en-US" dirty="0"/>
              <a:t>The Center on Youth Voice, Youth Choice is a resource center for youth with disabilities. </a:t>
            </a:r>
          </a:p>
          <a:p>
            <a:r>
              <a:rPr lang="en-US" dirty="0">
                <a:hlinkClick r:id="rId3"/>
              </a:rPr>
              <a:t>https://youth-voice.org</a:t>
            </a:r>
            <a:r>
              <a:rPr lang="en-US" dirty="0"/>
              <a:t>  </a:t>
            </a:r>
          </a:p>
          <a:p>
            <a:endParaRPr lang="en-US" dirty="0"/>
          </a:p>
        </p:txBody>
      </p:sp>
      <p:pic>
        <p:nvPicPr>
          <p:cNvPr id="4" name="Content Placeholder 3" descr="Center on YouthVoice YouthChoice logo">
            <a:extLst>
              <a:ext uri="{FF2B5EF4-FFF2-40B4-BE49-F238E27FC236}">
                <a16:creationId xmlns:a16="http://schemas.microsoft.com/office/drawing/2014/main" id="{7F22BC49-81AE-F500-D460-BB986F6BEFE2}"/>
              </a:ext>
            </a:extLst>
          </p:cNvPr>
          <p:cNvPicPr>
            <a:picLocks noChangeAspect="1"/>
          </p:cNvPicPr>
          <p:nvPr/>
        </p:nvPicPr>
        <p:blipFill>
          <a:blip r:embed="rId4"/>
          <a:stretch>
            <a:fillRect/>
          </a:stretch>
        </p:blipFill>
        <p:spPr>
          <a:xfrm>
            <a:off x="4694466" y="2536242"/>
            <a:ext cx="4242713" cy="1403746"/>
          </a:xfrm>
          <a:prstGeom prst="rect">
            <a:avLst/>
          </a:prstGeom>
        </p:spPr>
      </p:pic>
      <p:sp>
        <p:nvSpPr>
          <p:cNvPr id="16" name="Slide Number Placeholder 15">
            <a:extLst>
              <a:ext uri="{FF2B5EF4-FFF2-40B4-BE49-F238E27FC236}">
                <a16:creationId xmlns:a16="http://schemas.microsoft.com/office/drawing/2014/main" id="{E1BAFE2C-B9CB-4194-A721-BD7EFD149C4B}"/>
              </a:ext>
            </a:extLst>
          </p:cNvPr>
          <p:cNvSpPr>
            <a:spLocks noGrp="1"/>
          </p:cNvSpPr>
          <p:nvPr>
            <p:ph type="sldNum" sz="quarter" idx="12"/>
          </p:nvPr>
        </p:nvSpPr>
        <p:spPr/>
        <p:txBody>
          <a:bodyPr/>
          <a:lstStyle/>
          <a:p>
            <a:fld id="{7113C456-7281-4EB8-9DFB-1546325892BF}" type="slidenum">
              <a:rPr lang="en-US" smtClean="0"/>
              <a:t>19</a:t>
            </a:fld>
            <a:endParaRPr lang="en-US"/>
          </a:p>
        </p:txBody>
      </p:sp>
    </p:spTree>
    <p:extLst>
      <p:ext uri="{BB962C8B-B14F-4D97-AF65-F5344CB8AC3E}">
        <p14:creationId xmlns:p14="http://schemas.microsoft.com/office/powerpoint/2010/main" val="149229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p:txBody>
          <a:bodyPr/>
          <a:lstStyle/>
          <a:p>
            <a:pPr marL="600075" indent="-257175" defTabSz="342900" fontAlgn="base">
              <a:lnSpc>
                <a:spcPct val="100000"/>
              </a:lnSpc>
              <a:spcAft>
                <a:spcPct val="0"/>
              </a:spcAft>
              <a:defRPr/>
            </a:pPr>
            <a:r>
              <a:rPr lang="en-US" dirty="0">
                <a:ea typeface="Adobe Fan Heiti Std B" panose="020B0700000000000000" pitchFamily="34" charset="-128"/>
              </a:rPr>
              <a:t>All on mute. Use Questions function for substantive questions and for technical concerns.</a:t>
            </a:r>
          </a:p>
          <a:p>
            <a:pPr marL="600075" indent="-257175" defTabSz="342900" fontAlgn="base">
              <a:lnSpc>
                <a:spcPct val="100000"/>
              </a:lnSpc>
              <a:spcAft>
                <a:spcPct val="0"/>
              </a:spcAft>
              <a:defRPr/>
            </a:pPr>
            <a:r>
              <a:rPr lang="en-US" dirty="0">
                <a:ea typeface="Adobe Fan Heiti Std B" panose="020B0700000000000000" pitchFamily="34" charset="-128"/>
              </a:rPr>
              <a:t>Problems getting on the webinar? Send an e-mail to </a:t>
            </a:r>
            <a:r>
              <a:rPr lang="en-US" dirty="0">
                <a:ea typeface="Adobe Fan Heiti Std B" panose="020B0700000000000000" pitchFamily="34" charset="-128"/>
                <a:hlinkClick r:id="rId2"/>
              </a:rPr>
              <a:t>NCLER@acl.hhs.gov</a:t>
            </a:r>
            <a:r>
              <a:rPr lang="en-US" dirty="0">
                <a:ea typeface="Adobe Fan Heiti Std B" panose="020B0700000000000000" pitchFamily="34" charset="-128"/>
              </a:rPr>
              <a:t>.</a:t>
            </a:r>
          </a:p>
          <a:p>
            <a:pPr marL="600075" indent="-257175" defTabSz="342900" fontAlgn="base">
              <a:lnSpc>
                <a:spcPct val="100000"/>
              </a:lnSpc>
              <a:spcAft>
                <a:spcPct val="0"/>
              </a:spcAft>
              <a:defRPr/>
            </a:pPr>
            <a:r>
              <a:rPr lang="en-US" dirty="0">
                <a:ea typeface="Adobe Fan Heiti Std B" panose="020B0700000000000000" pitchFamily="34" charset="-128"/>
              </a:rPr>
              <a:t>Written materials and a recording will be available at </a:t>
            </a:r>
            <a:r>
              <a:rPr lang="en-US" dirty="0">
                <a:ea typeface="Adobe Fan Heiti Std B" panose="020B0700000000000000" pitchFamily="34" charset="-128"/>
                <a:hlinkClick r:id="rId3"/>
              </a:rPr>
              <a:t>NCLER.acl.gov</a:t>
            </a:r>
            <a:r>
              <a:rPr lang="en-US" dirty="0">
                <a:ea typeface="Adobe Fan Heiti Std B" panose="020B0700000000000000" pitchFamily="34" charset="-128"/>
              </a:rPr>
              <a:t>. See also the chat box for this web address.</a:t>
            </a:r>
          </a:p>
          <a:p>
            <a:pPr>
              <a:lnSpc>
                <a:spcPct val="100000"/>
              </a:lnSpc>
            </a:pPr>
            <a:endParaRPr lang="en-US" dirty="0"/>
          </a:p>
          <a:p>
            <a:pPr>
              <a:lnSpc>
                <a:spcPct val="100000"/>
              </a:lnSpc>
            </a:pPr>
            <a:endParaRPr lang="en-US" dirty="0"/>
          </a:p>
        </p:txBody>
      </p:sp>
      <p:sp>
        <p:nvSpPr>
          <p:cNvPr id="4" name="Slide Number Placeholder 3"/>
          <p:cNvSpPr>
            <a:spLocks noGrp="1"/>
          </p:cNvSpPr>
          <p:nvPr>
            <p:ph type="sldNum" sz="quarter" idx="12"/>
          </p:nvPr>
        </p:nvSpPr>
        <p:spPr/>
        <p:txBody>
          <a:bodyPr/>
          <a:lstStyle/>
          <a:p>
            <a:fld id="{7113C456-7281-4EB8-9DFB-1546325892BF}" type="slidenum">
              <a:rPr lang="en-US" smtClean="0"/>
              <a:t>2</a:t>
            </a:fld>
            <a:endParaRPr lang="en-US"/>
          </a:p>
        </p:txBody>
      </p:sp>
    </p:spTree>
    <p:extLst>
      <p:ext uri="{BB962C8B-B14F-4D97-AF65-F5344CB8AC3E}">
        <p14:creationId xmlns:p14="http://schemas.microsoft.com/office/powerpoint/2010/main" val="79316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6492-9B91-4049-83EB-9EBFCBA84805}"/>
              </a:ext>
            </a:extLst>
          </p:cNvPr>
          <p:cNvSpPr>
            <a:spLocks noGrp="1"/>
          </p:cNvSpPr>
          <p:nvPr>
            <p:ph type="title"/>
          </p:nvPr>
        </p:nvSpPr>
        <p:spPr/>
        <p:txBody>
          <a:bodyPr/>
          <a:lstStyle/>
          <a:p>
            <a:r>
              <a:rPr lang="en-US" dirty="0"/>
              <a:t>The CYVYC Project</a:t>
            </a:r>
          </a:p>
        </p:txBody>
      </p:sp>
      <p:pic>
        <p:nvPicPr>
          <p:cNvPr id="5" name="Content Placeholder 4" descr="CYVYC flyer about the different programs they have.">
            <a:extLst>
              <a:ext uri="{FF2B5EF4-FFF2-40B4-BE49-F238E27FC236}">
                <a16:creationId xmlns:a16="http://schemas.microsoft.com/office/drawing/2014/main" id="{5F2941BE-F110-4A0B-19A9-597B1A9953E0}"/>
              </a:ext>
            </a:extLst>
          </p:cNvPr>
          <p:cNvPicPr>
            <a:picLocks noGrp="1" noChangeAspect="1"/>
          </p:cNvPicPr>
          <p:nvPr>
            <p:ph idx="4294967295"/>
          </p:nvPr>
        </p:nvPicPr>
        <p:blipFill rotWithShape="1">
          <a:blip r:embed="rId2"/>
          <a:srcRect r="1" b="30076"/>
          <a:stretch/>
        </p:blipFill>
        <p:spPr>
          <a:xfrm>
            <a:off x="999564" y="1365463"/>
            <a:ext cx="7144871" cy="5356013"/>
          </a:xfrm>
          <a:prstGeom prst="rect">
            <a:avLst/>
          </a:prstGeom>
        </p:spPr>
      </p:pic>
      <p:sp>
        <p:nvSpPr>
          <p:cNvPr id="4" name="Slide Number Placeholder 3">
            <a:extLst>
              <a:ext uri="{FF2B5EF4-FFF2-40B4-BE49-F238E27FC236}">
                <a16:creationId xmlns:a16="http://schemas.microsoft.com/office/drawing/2014/main" id="{54525F9D-9EB6-CCCB-82FB-6122E0913B25}"/>
              </a:ext>
            </a:extLst>
          </p:cNvPr>
          <p:cNvSpPr>
            <a:spLocks noGrp="1"/>
          </p:cNvSpPr>
          <p:nvPr>
            <p:ph type="sldNum" sz="quarter" idx="12"/>
          </p:nvPr>
        </p:nvSpPr>
        <p:spPr/>
        <p:txBody>
          <a:bodyPr vert="horz" lIns="91440" tIns="45720" rIns="91440" bIns="45720" rtlCol="0" anchor="ctr">
            <a:normAutofit/>
          </a:bodyPr>
          <a:lstStyle/>
          <a:p>
            <a:pPr>
              <a:spcAft>
                <a:spcPts val="600"/>
              </a:spcAft>
            </a:pPr>
            <a:fld id="{7113C456-7281-4EB8-9DFB-1546325892BF}"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165909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4E49D7-18D8-41E3-BCF6-C6EBCA8B5921}"/>
              </a:ext>
            </a:extLst>
          </p:cNvPr>
          <p:cNvSpPr>
            <a:spLocks noGrp="1"/>
          </p:cNvSpPr>
          <p:nvPr>
            <p:ph type="title"/>
          </p:nvPr>
        </p:nvSpPr>
        <p:spPr>
          <a:xfrm>
            <a:off x="171450" y="2254597"/>
            <a:ext cx="3324785" cy="1030967"/>
          </a:xfrm>
        </p:spPr>
        <p:txBody>
          <a:bodyPr>
            <a:normAutofit fontScale="90000"/>
          </a:bodyPr>
          <a:lstStyle/>
          <a:p>
            <a:r>
              <a:rPr lang="en-US" dirty="0"/>
              <a:t>Youth </a:t>
            </a:r>
            <a:br>
              <a:rPr lang="en-US" dirty="0"/>
            </a:br>
            <a:r>
              <a:rPr lang="en-US" dirty="0"/>
              <a:t>Stories</a:t>
            </a:r>
          </a:p>
        </p:txBody>
      </p:sp>
      <p:pic>
        <p:nvPicPr>
          <p:cNvPr id="5" name="Content Placeholder 4" descr="Picture of the bios and headshots of youth">
            <a:extLst>
              <a:ext uri="{FF2B5EF4-FFF2-40B4-BE49-F238E27FC236}">
                <a16:creationId xmlns:a16="http://schemas.microsoft.com/office/drawing/2014/main" id="{1FE8613B-DD3E-47A2-3367-2DC6B80826F2}"/>
              </a:ext>
            </a:extLst>
          </p:cNvPr>
          <p:cNvPicPr>
            <a:picLocks noGrp="1" noChangeAspect="1"/>
          </p:cNvPicPr>
          <p:nvPr>
            <p:ph idx="1"/>
          </p:nvPr>
        </p:nvPicPr>
        <p:blipFill rotWithShape="1">
          <a:blip r:embed="rId3"/>
          <a:srcRect l="13943" t="8288" r="20500"/>
          <a:stretch/>
        </p:blipFill>
        <p:spPr>
          <a:xfrm>
            <a:off x="3571113" y="-20572"/>
            <a:ext cx="5572887" cy="6878572"/>
          </a:xfrm>
        </p:spPr>
      </p:pic>
      <p:sp>
        <p:nvSpPr>
          <p:cNvPr id="2" name="Slide Number Placeholder 1">
            <a:extLst>
              <a:ext uri="{FF2B5EF4-FFF2-40B4-BE49-F238E27FC236}">
                <a16:creationId xmlns:a16="http://schemas.microsoft.com/office/drawing/2014/main" id="{F0650C9B-1CF9-4D60-B039-19C2A925D83D}"/>
              </a:ext>
            </a:extLst>
          </p:cNvPr>
          <p:cNvSpPr>
            <a:spLocks noGrp="1"/>
          </p:cNvSpPr>
          <p:nvPr>
            <p:ph type="sldNum" sz="quarter" idx="12"/>
          </p:nvPr>
        </p:nvSpPr>
        <p:spPr/>
        <p:txBody>
          <a:bodyPr/>
          <a:lstStyle/>
          <a:p>
            <a:fld id="{7113C456-7281-4EB8-9DFB-1546325892BF}" type="slidenum">
              <a:rPr lang="en-US" smtClean="0"/>
              <a:t>21</a:t>
            </a:fld>
            <a:endParaRPr lang="en-US"/>
          </a:p>
        </p:txBody>
      </p:sp>
    </p:spTree>
    <p:extLst>
      <p:ext uri="{BB962C8B-B14F-4D97-AF65-F5344CB8AC3E}">
        <p14:creationId xmlns:p14="http://schemas.microsoft.com/office/powerpoint/2010/main" val="297473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C92D-06E0-DBEC-166A-DB60E8E7141C}"/>
              </a:ext>
            </a:extLst>
          </p:cNvPr>
          <p:cNvSpPr>
            <a:spLocks noGrp="1"/>
          </p:cNvSpPr>
          <p:nvPr>
            <p:ph type="title"/>
          </p:nvPr>
        </p:nvSpPr>
        <p:spPr>
          <a:xfrm>
            <a:off x="623888" y="444274"/>
            <a:ext cx="7886700" cy="2984725"/>
          </a:xfrm>
        </p:spPr>
        <p:txBody>
          <a:bodyPr>
            <a:normAutofit/>
          </a:bodyPr>
          <a:lstStyle/>
          <a:p>
            <a:r>
              <a:rPr lang="en-US" dirty="0"/>
              <a:t>Part 3:</a:t>
            </a:r>
            <a:br>
              <a:rPr lang="en-US" dirty="0"/>
            </a:br>
            <a:r>
              <a:rPr lang="en-US" dirty="0"/>
              <a:t>The Wonderful World of Supports</a:t>
            </a:r>
          </a:p>
        </p:txBody>
      </p:sp>
      <p:sp>
        <p:nvSpPr>
          <p:cNvPr id="4" name="Slide Number Placeholder 3">
            <a:extLst>
              <a:ext uri="{FF2B5EF4-FFF2-40B4-BE49-F238E27FC236}">
                <a16:creationId xmlns:a16="http://schemas.microsoft.com/office/drawing/2014/main" id="{1EE46F71-9AE2-CA10-B88C-9462C1AC6871}"/>
              </a:ext>
            </a:extLst>
          </p:cNvPr>
          <p:cNvSpPr>
            <a:spLocks noGrp="1"/>
          </p:cNvSpPr>
          <p:nvPr>
            <p:ph type="sldNum" sz="quarter" idx="12"/>
          </p:nvPr>
        </p:nvSpPr>
        <p:spPr/>
        <p:txBody>
          <a:bodyPr/>
          <a:lstStyle/>
          <a:p>
            <a:fld id="{7113C456-7281-4EB8-9DFB-1546325892BF}" type="slidenum">
              <a:rPr lang="en-US" smtClean="0"/>
              <a:t>22</a:t>
            </a:fld>
            <a:endParaRPr lang="en-US"/>
          </a:p>
        </p:txBody>
      </p:sp>
    </p:spTree>
    <p:extLst>
      <p:ext uri="{BB962C8B-B14F-4D97-AF65-F5344CB8AC3E}">
        <p14:creationId xmlns:p14="http://schemas.microsoft.com/office/powerpoint/2010/main" val="324193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5705-EF70-4FDE-956A-655A3D8B803F}"/>
              </a:ext>
            </a:extLst>
          </p:cNvPr>
          <p:cNvSpPr>
            <a:spLocks noGrp="1"/>
          </p:cNvSpPr>
          <p:nvPr>
            <p:ph type="title"/>
          </p:nvPr>
        </p:nvSpPr>
        <p:spPr/>
        <p:txBody>
          <a:bodyPr>
            <a:normAutofit/>
          </a:bodyPr>
          <a:lstStyle/>
          <a:p>
            <a:r>
              <a:rPr lang="en-US" dirty="0"/>
              <a:t>The Broad Spectrum of Supports</a:t>
            </a:r>
          </a:p>
        </p:txBody>
      </p:sp>
      <p:sp>
        <p:nvSpPr>
          <p:cNvPr id="3" name="Content Placeholder 2">
            <a:extLst>
              <a:ext uri="{FF2B5EF4-FFF2-40B4-BE49-F238E27FC236}">
                <a16:creationId xmlns:a16="http://schemas.microsoft.com/office/drawing/2014/main" id="{F9FF0450-D046-4801-9281-CD35EA8F156A}"/>
              </a:ext>
            </a:extLst>
          </p:cNvPr>
          <p:cNvSpPr>
            <a:spLocks noGrp="1"/>
          </p:cNvSpPr>
          <p:nvPr>
            <p:ph idx="1"/>
          </p:nvPr>
        </p:nvSpPr>
        <p:spPr>
          <a:xfrm>
            <a:off x="628650" y="1474806"/>
            <a:ext cx="7886700" cy="4584927"/>
          </a:xfrm>
        </p:spPr>
        <p:txBody>
          <a:bodyPr>
            <a:normAutofit/>
          </a:bodyPr>
          <a:lstStyle/>
          <a:p>
            <a:r>
              <a:rPr lang="en-US" dirty="0"/>
              <a:t>Wide variety of supports</a:t>
            </a:r>
          </a:p>
          <a:p>
            <a:pPr lvl="1"/>
            <a:r>
              <a:rPr lang="en-US" dirty="0"/>
              <a:t>Informal, social, lifestyle</a:t>
            </a:r>
          </a:p>
          <a:p>
            <a:pPr lvl="1"/>
            <a:r>
              <a:rPr lang="en-US" dirty="0"/>
              <a:t>Financial supports</a:t>
            </a:r>
          </a:p>
          <a:p>
            <a:pPr lvl="1"/>
            <a:r>
              <a:rPr lang="en-US" dirty="0"/>
              <a:t>Health care supports</a:t>
            </a:r>
          </a:p>
          <a:p>
            <a:r>
              <a:rPr lang="en-US" dirty="0"/>
              <a:t>Supports fall on a spectrum of formality:</a:t>
            </a:r>
          </a:p>
          <a:p>
            <a:pPr lvl="1">
              <a:tabLst>
                <a:tab pos="2520950" algn="l"/>
              </a:tabLst>
            </a:pPr>
            <a:r>
              <a:rPr lang="en-US" dirty="0"/>
              <a:t>From very informal</a:t>
            </a:r>
          </a:p>
          <a:p>
            <a:pPr lvl="2">
              <a:tabLst>
                <a:tab pos="2520950" algn="l"/>
              </a:tabLst>
            </a:pPr>
            <a:r>
              <a:rPr lang="en-US" dirty="0"/>
              <a:t>Advice from a friend, an occasional ride, etc.</a:t>
            </a:r>
          </a:p>
          <a:p>
            <a:pPr lvl="1">
              <a:tabLst>
                <a:tab pos="2286000" algn="l"/>
              </a:tabLst>
            </a:pPr>
            <a:r>
              <a:rPr lang="en-US" dirty="0"/>
              <a:t>To very formal</a:t>
            </a:r>
          </a:p>
          <a:p>
            <a:pPr lvl="2">
              <a:tabLst>
                <a:tab pos="2286000" algn="l"/>
              </a:tabLst>
            </a:pPr>
            <a:r>
              <a:rPr lang="en-US" dirty="0"/>
              <a:t>Power of attorney, a trust, etc.</a:t>
            </a:r>
          </a:p>
          <a:p>
            <a:pPr>
              <a:tabLst>
                <a:tab pos="2286000" algn="l"/>
              </a:tabLst>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CE388EB5-B6F1-4564-9DCA-D3414416C9E4}"/>
              </a:ext>
            </a:extLst>
          </p:cNvPr>
          <p:cNvSpPr>
            <a:spLocks noGrp="1"/>
          </p:cNvSpPr>
          <p:nvPr>
            <p:ph type="sldNum" sz="quarter" idx="12"/>
          </p:nvPr>
        </p:nvSpPr>
        <p:spPr/>
        <p:txBody>
          <a:bodyPr/>
          <a:lstStyle/>
          <a:p>
            <a:fld id="{7113C456-7281-4EB8-9DFB-1546325892BF}" type="slidenum">
              <a:rPr lang="en-US" smtClean="0"/>
              <a:t>23</a:t>
            </a:fld>
            <a:endParaRPr lang="en-US"/>
          </a:p>
        </p:txBody>
      </p:sp>
    </p:spTree>
    <p:extLst>
      <p:ext uri="{BB962C8B-B14F-4D97-AF65-F5344CB8AC3E}">
        <p14:creationId xmlns:p14="http://schemas.microsoft.com/office/powerpoint/2010/main" val="410450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5705-EF70-4FDE-956A-655A3D8B803F}"/>
              </a:ext>
            </a:extLst>
          </p:cNvPr>
          <p:cNvSpPr>
            <a:spLocks noGrp="1"/>
          </p:cNvSpPr>
          <p:nvPr>
            <p:ph type="title"/>
          </p:nvPr>
        </p:nvSpPr>
        <p:spPr/>
        <p:txBody>
          <a:bodyPr>
            <a:normAutofit fontScale="90000"/>
          </a:bodyPr>
          <a:lstStyle/>
          <a:p>
            <a:r>
              <a:rPr lang="en-US"/>
              <a:t>Informal, Social, Lifestyle Supports</a:t>
            </a:r>
            <a:endParaRPr lang="en-US" dirty="0"/>
          </a:p>
        </p:txBody>
      </p:sp>
      <p:sp>
        <p:nvSpPr>
          <p:cNvPr id="3" name="Content Placeholder 2">
            <a:extLst>
              <a:ext uri="{FF2B5EF4-FFF2-40B4-BE49-F238E27FC236}">
                <a16:creationId xmlns:a16="http://schemas.microsoft.com/office/drawing/2014/main" id="{F9FF0450-D046-4801-9281-CD35EA8F156A}"/>
              </a:ext>
            </a:extLst>
          </p:cNvPr>
          <p:cNvSpPr>
            <a:spLocks noGrp="1"/>
          </p:cNvSpPr>
          <p:nvPr>
            <p:ph idx="1"/>
          </p:nvPr>
        </p:nvSpPr>
        <p:spPr>
          <a:xfrm>
            <a:off x="628650" y="1484459"/>
            <a:ext cx="7886700" cy="4584927"/>
          </a:xfrm>
        </p:spPr>
        <p:txBody>
          <a:bodyPr/>
          <a:lstStyle/>
          <a:p>
            <a:r>
              <a:rPr lang="en-US" dirty="0"/>
              <a:t>Family, friends, neighbors, community, and religious organizations</a:t>
            </a:r>
          </a:p>
          <a:p>
            <a:r>
              <a:rPr lang="en-US" dirty="0"/>
              <a:t>Congregate and home-delivered meals</a:t>
            </a:r>
          </a:p>
          <a:p>
            <a:r>
              <a:rPr lang="en-US" dirty="0"/>
              <a:t>Housekeeping services</a:t>
            </a:r>
          </a:p>
          <a:p>
            <a:r>
              <a:rPr lang="en-US" dirty="0"/>
              <a:t>Day programs</a:t>
            </a:r>
          </a:p>
          <a:p>
            <a:r>
              <a:rPr lang="en-US" dirty="0"/>
              <a:t>Transportation services</a:t>
            </a:r>
          </a:p>
          <a:p>
            <a:r>
              <a:rPr lang="en-US" dirty="0"/>
              <a:t>Delivery services and online shopping</a:t>
            </a:r>
          </a:p>
          <a:p>
            <a:r>
              <a:rPr lang="en-US" dirty="0"/>
              <a:t>Remember that SDM can (and should) be incorporated into other support mechanisms</a:t>
            </a:r>
          </a:p>
          <a:p>
            <a:endParaRPr lang="en-US" dirty="0"/>
          </a:p>
        </p:txBody>
      </p:sp>
      <p:sp>
        <p:nvSpPr>
          <p:cNvPr id="4" name="Slide Number Placeholder 3">
            <a:extLst>
              <a:ext uri="{FF2B5EF4-FFF2-40B4-BE49-F238E27FC236}">
                <a16:creationId xmlns:a16="http://schemas.microsoft.com/office/drawing/2014/main" id="{CE388EB5-B6F1-4564-9DCA-D3414416C9E4}"/>
              </a:ext>
            </a:extLst>
          </p:cNvPr>
          <p:cNvSpPr>
            <a:spLocks noGrp="1"/>
          </p:cNvSpPr>
          <p:nvPr>
            <p:ph type="sldNum" sz="quarter" idx="12"/>
          </p:nvPr>
        </p:nvSpPr>
        <p:spPr/>
        <p:txBody>
          <a:bodyPr/>
          <a:lstStyle/>
          <a:p>
            <a:fld id="{7113C456-7281-4EB8-9DFB-1546325892BF}" type="slidenum">
              <a:rPr lang="en-US" smtClean="0"/>
              <a:pPr/>
              <a:t>24</a:t>
            </a:fld>
            <a:endParaRPr lang="en-US"/>
          </a:p>
        </p:txBody>
      </p:sp>
    </p:spTree>
    <p:extLst>
      <p:ext uri="{BB962C8B-B14F-4D97-AF65-F5344CB8AC3E}">
        <p14:creationId xmlns:p14="http://schemas.microsoft.com/office/powerpoint/2010/main" val="2118656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5D19-8BFD-4BD7-850A-2131459D25A1}"/>
              </a:ext>
            </a:extLst>
          </p:cNvPr>
          <p:cNvSpPr>
            <a:spLocks noGrp="1"/>
          </p:cNvSpPr>
          <p:nvPr>
            <p:ph type="title"/>
          </p:nvPr>
        </p:nvSpPr>
        <p:spPr/>
        <p:txBody>
          <a:bodyPr/>
          <a:lstStyle/>
          <a:p>
            <a:r>
              <a:rPr lang="en-US"/>
              <a:t>Financial Supports</a:t>
            </a:r>
            <a:endParaRPr lang="en-US" dirty="0"/>
          </a:p>
        </p:txBody>
      </p:sp>
      <p:sp>
        <p:nvSpPr>
          <p:cNvPr id="3" name="Content Placeholder 2">
            <a:extLst>
              <a:ext uri="{FF2B5EF4-FFF2-40B4-BE49-F238E27FC236}">
                <a16:creationId xmlns:a16="http://schemas.microsoft.com/office/drawing/2014/main" id="{E6F5D3E9-AA05-4507-874F-E2118EA442DE}"/>
              </a:ext>
            </a:extLst>
          </p:cNvPr>
          <p:cNvSpPr>
            <a:spLocks noGrp="1"/>
          </p:cNvSpPr>
          <p:nvPr>
            <p:ph idx="1"/>
          </p:nvPr>
        </p:nvSpPr>
        <p:spPr>
          <a:xfrm>
            <a:off x="628650" y="1396093"/>
            <a:ext cx="7886700" cy="4584927"/>
          </a:xfrm>
        </p:spPr>
        <p:txBody>
          <a:bodyPr/>
          <a:lstStyle/>
          <a:p>
            <a:r>
              <a:rPr lang="en-US" dirty="0"/>
              <a:t>Trusted person designations</a:t>
            </a:r>
          </a:p>
          <a:p>
            <a:r>
              <a:rPr lang="en-US" dirty="0"/>
              <a:t>Accounts with read-only access, shared statements/notices</a:t>
            </a:r>
          </a:p>
          <a:p>
            <a:r>
              <a:rPr lang="en-US" dirty="0"/>
              <a:t>Debit/credit cards with agreed limits</a:t>
            </a:r>
          </a:p>
          <a:p>
            <a:r>
              <a:rPr lang="en-US" dirty="0"/>
              <a:t>Direct deposit/automatic banking</a:t>
            </a:r>
          </a:p>
          <a:p>
            <a:r>
              <a:rPr lang="en-US" dirty="0"/>
              <a:t>Joint bank accounts and authorized signers</a:t>
            </a:r>
          </a:p>
          <a:p>
            <a:pPr lvl="1"/>
            <a:r>
              <a:rPr lang="en-US" dirty="0"/>
              <a:t>Presumption of ownership, maybe inheritance rights, judgment liability</a:t>
            </a:r>
          </a:p>
          <a:p>
            <a:r>
              <a:rPr lang="en-US" dirty="0"/>
              <a:t>Money management and bill pay services</a:t>
            </a:r>
          </a:p>
          <a:p>
            <a:pPr lvl="1"/>
            <a:r>
              <a:rPr lang="en-US" dirty="0"/>
              <a:t>Possibly free or low cost, maybe monthly or hourly</a:t>
            </a:r>
          </a:p>
        </p:txBody>
      </p:sp>
      <p:sp>
        <p:nvSpPr>
          <p:cNvPr id="4" name="Slide Number Placeholder 3">
            <a:extLst>
              <a:ext uri="{FF2B5EF4-FFF2-40B4-BE49-F238E27FC236}">
                <a16:creationId xmlns:a16="http://schemas.microsoft.com/office/drawing/2014/main" id="{6640585E-FED5-4045-B442-557CB18D673E}"/>
              </a:ext>
            </a:extLst>
          </p:cNvPr>
          <p:cNvSpPr>
            <a:spLocks noGrp="1"/>
          </p:cNvSpPr>
          <p:nvPr>
            <p:ph type="sldNum" sz="quarter" idx="12"/>
          </p:nvPr>
        </p:nvSpPr>
        <p:spPr/>
        <p:txBody>
          <a:bodyPr/>
          <a:lstStyle/>
          <a:p>
            <a:fld id="{7113C456-7281-4EB8-9DFB-1546325892BF}" type="slidenum">
              <a:rPr lang="en-US" smtClean="0"/>
              <a:pPr/>
              <a:t>25</a:t>
            </a:fld>
            <a:endParaRPr lang="en-US"/>
          </a:p>
        </p:txBody>
      </p:sp>
    </p:spTree>
    <p:extLst>
      <p:ext uri="{BB962C8B-B14F-4D97-AF65-F5344CB8AC3E}">
        <p14:creationId xmlns:p14="http://schemas.microsoft.com/office/powerpoint/2010/main" val="224565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8F9B-A00C-4D0C-9F3C-BC4889597425}"/>
              </a:ext>
            </a:extLst>
          </p:cNvPr>
          <p:cNvSpPr>
            <a:spLocks noGrp="1"/>
          </p:cNvSpPr>
          <p:nvPr>
            <p:ph type="title"/>
          </p:nvPr>
        </p:nvSpPr>
        <p:spPr/>
        <p:txBody>
          <a:bodyPr/>
          <a:lstStyle/>
          <a:p>
            <a:r>
              <a:rPr lang="en-US" dirty="0"/>
              <a:t>Financial Supports (cont.)</a:t>
            </a:r>
          </a:p>
        </p:txBody>
      </p:sp>
      <p:sp>
        <p:nvSpPr>
          <p:cNvPr id="3" name="Content Placeholder 2">
            <a:extLst>
              <a:ext uri="{FF2B5EF4-FFF2-40B4-BE49-F238E27FC236}">
                <a16:creationId xmlns:a16="http://schemas.microsoft.com/office/drawing/2014/main" id="{D49B0B90-890A-4E2F-B7F7-68B9022CE30F}"/>
              </a:ext>
            </a:extLst>
          </p:cNvPr>
          <p:cNvSpPr>
            <a:spLocks noGrp="1"/>
          </p:cNvSpPr>
          <p:nvPr>
            <p:ph idx="1"/>
          </p:nvPr>
        </p:nvSpPr>
        <p:spPr>
          <a:xfrm>
            <a:off x="628650" y="1396093"/>
            <a:ext cx="7886700" cy="4584927"/>
          </a:xfrm>
        </p:spPr>
        <p:txBody>
          <a:bodyPr>
            <a:normAutofit fontScale="92500" lnSpcReduction="10000"/>
          </a:bodyPr>
          <a:lstStyle/>
          <a:p>
            <a:r>
              <a:rPr lang="en-US" dirty="0"/>
              <a:t>Representative payees</a:t>
            </a:r>
          </a:p>
          <a:p>
            <a:pPr lvl="1"/>
            <a:r>
              <a:rPr lang="en-US" dirty="0"/>
              <a:t>Administrative thru agency (Social Security, SSI, SSD, VA)</a:t>
            </a:r>
          </a:p>
          <a:p>
            <a:pPr lvl="1"/>
            <a:r>
              <a:rPr lang="en-US" dirty="0"/>
              <a:t>Could be voluntary or involuntary (“unable to manage benefits” because of mental or physical disability)</a:t>
            </a:r>
          </a:p>
          <a:p>
            <a:pPr lvl="1"/>
            <a:r>
              <a:rPr lang="en-US" dirty="0"/>
              <a:t>You can designate a rep payee in advance</a:t>
            </a:r>
          </a:p>
          <a:p>
            <a:r>
              <a:rPr lang="en-US" dirty="0"/>
              <a:t>Financial power of attorney</a:t>
            </a:r>
          </a:p>
          <a:p>
            <a:pPr lvl="1"/>
            <a:r>
              <a:rPr lang="en-US" dirty="0"/>
              <a:t>Immediately effective or springing</a:t>
            </a:r>
          </a:p>
          <a:p>
            <a:pPr lvl="1"/>
            <a:r>
              <a:rPr lang="en-US" dirty="0"/>
              <a:t>Authority limited to grant in documents, can be tailored</a:t>
            </a:r>
          </a:p>
          <a:p>
            <a:pPr lvl="1"/>
            <a:r>
              <a:rPr lang="en-US" dirty="0"/>
              <a:t>Very powerful and very useful</a:t>
            </a:r>
          </a:p>
          <a:p>
            <a:pPr lvl="1"/>
            <a:r>
              <a:rPr lang="en-US" dirty="0"/>
              <a:t>Requirements vary by state</a:t>
            </a:r>
          </a:p>
          <a:p>
            <a:pPr lvl="1"/>
            <a:r>
              <a:rPr lang="en-US" dirty="0"/>
              <a:t>Note: Financial institution might require specific form</a:t>
            </a:r>
          </a:p>
          <a:p>
            <a:r>
              <a:rPr lang="en-US" dirty="0"/>
              <a:t>Trusts</a:t>
            </a:r>
          </a:p>
          <a:p>
            <a:pPr lvl="1"/>
            <a:r>
              <a:rPr lang="en-US" dirty="0"/>
              <a:t>Asset management and probate avoidance</a:t>
            </a:r>
          </a:p>
          <a:p>
            <a:pPr lvl="1"/>
            <a:endParaRPr lang="en-US" dirty="0"/>
          </a:p>
        </p:txBody>
      </p:sp>
      <p:sp>
        <p:nvSpPr>
          <p:cNvPr id="4" name="Slide Number Placeholder 3">
            <a:extLst>
              <a:ext uri="{FF2B5EF4-FFF2-40B4-BE49-F238E27FC236}">
                <a16:creationId xmlns:a16="http://schemas.microsoft.com/office/drawing/2014/main" id="{08C7B0D6-EFC2-4446-AB23-70E8136954CA}"/>
              </a:ext>
            </a:extLst>
          </p:cNvPr>
          <p:cNvSpPr>
            <a:spLocks noGrp="1"/>
          </p:cNvSpPr>
          <p:nvPr>
            <p:ph type="sldNum" sz="quarter" idx="12"/>
          </p:nvPr>
        </p:nvSpPr>
        <p:spPr/>
        <p:txBody>
          <a:bodyPr/>
          <a:lstStyle/>
          <a:p>
            <a:fld id="{7113C456-7281-4EB8-9DFB-1546325892BF}" type="slidenum">
              <a:rPr lang="en-US" smtClean="0"/>
              <a:t>26</a:t>
            </a:fld>
            <a:endParaRPr lang="en-US"/>
          </a:p>
        </p:txBody>
      </p:sp>
    </p:spTree>
    <p:extLst>
      <p:ext uri="{BB962C8B-B14F-4D97-AF65-F5344CB8AC3E}">
        <p14:creationId xmlns:p14="http://schemas.microsoft.com/office/powerpoint/2010/main" val="199577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943C-B85B-41F3-BB5B-76B9C2CC8968}"/>
              </a:ext>
            </a:extLst>
          </p:cNvPr>
          <p:cNvSpPr>
            <a:spLocks noGrp="1"/>
          </p:cNvSpPr>
          <p:nvPr>
            <p:ph type="title"/>
          </p:nvPr>
        </p:nvSpPr>
        <p:spPr/>
        <p:txBody>
          <a:bodyPr/>
          <a:lstStyle/>
          <a:p>
            <a:r>
              <a:rPr lang="en-US" dirty="0"/>
              <a:t>Health Care Supports</a:t>
            </a:r>
          </a:p>
        </p:txBody>
      </p:sp>
      <p:sp>
        <p:nvSpPr>
          <p:cNvPr id="3" name="Content Placeholder 2">
            <a:extLst>
              <a:ext uri="{FF2B5EF4-FFF2-40B4-BE49-F238E27FC236}">
                <a16:creationId xmlns:a16="http://schemas.microsoft.com/office/drawing/2014/main" id="{3206188D-05AC-4480-BF8C-ED9C0AFED0DF}"/>
              </a:ext>
            </a:extLst>
          </p:cNvPr>
          <p:cNvSpPr>
            <a:spLocks noGrp="1"/>
          </p:cNvSpPr>
          <p:nvPr>
            <p:ph idx="1"/>
          </p:nvPr>
        </p:nvSpPr>
        <p:spPr>
          <a:xfrm>
            <a:off x="628650" y="1369299"/>
            <a:ext cx="7886700" cy="4584927"/>
          </a:xfrm>
        </p:spPr>
        <p:txBody>
          <a:bodyPr>
            <a:normAutofit fontScale="92500"/>
          </a:bodyPr>
          <a:lstStyle/>
          <a:p>
            <a:r>
              <a:rPr lang="en-US" dirty="0"/>
              <a:t>Telehealth and remote medical monitoring</a:t>
            </a:r>
          </a:p>
          <a:p>
            <a:r>
              <a:rPr lang="en-US" dirty="0"/>
              <a:t>GPS tracking</a:t>
            </a:r>
          </a:p>
          <a:p>
            <a:r>
              <a:rPr lang="en-US" dirty="0"/>
              <a:t>Remote video monitoring</a:t>
            </a:r>
          </a:p>
          <a:p>
            <a:r>
              <a:rPr lang="en-US" dirty="0"/>
              <a:t>Electronic medication management devices</a:t>
            </a:r>
          </a:p>
          <a:p>
            <a:r>
              <a:rPr lang="en-US" dirty="0"/>
              <a:t>Care managers and coordinators</a:t>
            </a:r>
          </a:p>
          <a:p>
            <a:pPr lvl="1"/>
            <a:r>
              <a:rPr lang="en-US" dirty="0"/>
              <a:t>Professionals who identify needs, create care plans, implement services</a:t>
            </a:r>
          </a:p>
          <a:p>
            <a:pPr lvl="1"/>
            <a:r>
              <a:rPr lang="en-US" dirty="0"/>
              <a:t>Patient coordinators/navigators—organize health care and treatment, facilitate communication/info sharing</a:t>
            </a:r>
          </a:p>
          <a:p>
            <a:r>
              <a:rPr lang="en-US" dirty="0"/>
              <a:t>Living will directive with agent/supporter designation</a:t>
            </a:r>
          </a:p>
          <a:p>
            <a:pPr lvl="1"/>
            <a:r>
              <a:rPr lang="en-US" dirty="0"/>
              <a:t>Varies by state</a:t>
            </a:r>
          </a:p>
        </p:txBody>
      </p:sp>
      <p:sp>
        <p:nvSpPr>
          <p:cNvPr id="4" name="Slide Number Placeholder 3">
            <a:extLst>
              <a:ext uri="{FF2B5EF4-FFF2-40B4-BE49-F238E27FC236}">
                <a16:creationId xmlns:a16="http://schemas.microsoft.com/office/drawing/2014/main" id="{45B6AD57-08AF-4277-8DA4-11C86BE6F973}"/>
              </a:ext>
            </a:extLst>
          </p:cNvPr>
          <p:cNvSpPr>
            <a:spLocks noGrp="1"/>
          </p:cNvSpPr>
          <p:nvPr>
            <p:ph type="sldNum" sz="quarter" idx="12"/>
          </p:nvPr>
        </p:nvSpPr>
        <p:spPr/>
        <p:txBody>
          <a:bodyPr/>
          <a:lstStyle/>
          <a:p>
            <a:fld id="{7113C456-7281-4EB8-9DFB-1546325892BF}" type="slidenum">
              <a:rPr lang="en-US" smtClean="0"/>
              <a:t>27</a:t>
            </a:fld>
            <a:endParaRPr lang="en-US"/>
          </a:p>
        </p:txBody>
      </p:sp>
    </p:spTree>
    <p:extLst>
      <p:ext uri="{BB962C8B-B14F-4D97-AF65-F5344CB8AC3E}">
        <p14:creationId xmlns:p14="http://schemas.microsoft.com/office/powerpoint/2010/main" val="259489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A4C6-25F6-4966-A774-164E357FD64F}"/>
              </a:ext>
            </a:extLst>
          </p:cNvPr>
          <p:cNvSpPr>
            <a:spLocks noGrp="1"/>
          </p:cNvSpPr>
          <p:nvPr>
            <p:ph type="title"/>
          </p:nvPr>
        </p:nvSpPr>
        <p:spPr/>
        <p:txBody>
          <a:bodyPr/>
          <a:lstStyle/>
          <a:p>
            <a:r>
              <a:rPr lang="en-US" dirty="0"/>
              <a:t>Health Care Supports (cont.)</a:t>
            </a:r>
          </a:p>
        </p:txBody>
      </p:sp>
      <p:sp>
        <p:nvSpPr>
          <p:cNvPr id="3" name="Content Placeholder 2">
            <a:extLst>
              <a:ext uri="{FF2B5EF4-FFF2-40B4-BE49-F238E27FC236}">
                <a16:creationId xmlns:a16="http://schemas.microsoft.com/office/drawing/2014/main" id="{00281BFD-2FD7-4820-991D-419094FFA0BA}"/>
              </a:ext>
            </a:extLst>
          </p:cNvPr>
          <p:cNvSpPr>
            <a:spLocks noGrp="1"/>
          </p:cNvSpPr>
          <p:nvPr>
            <p:ph idx="1"/>
          </p:nvPr>
        </p:nvSpPr>
        <p:spPr>
          <a:xfrm>
            <a:off x="628650" y="1474806"/>
            <a:ext cx="7886700" cy="4584927"/>
          </a:xfrm>
        </p:spPr>
        <p:txBody>
          <a:bodyPr/>
          <a:lstStyle/>
          <a:p>
            <a:r>
              <a:rPr lang="en-US" dirty="0"/>
              <a:t>Health care surrogate, proxy, agent</a:t>
            </a:r>
          </a:p>
          <a:p>
            <a:pPr lvl="1"/>
            <a:r>
              <a:rPr lang="en-US" dirty="0"/>
              <a:t>Short form/oral</a:t>
            </a:r>
          </a:p>
          <a:p>
            <a:pPr lvl="1"/>
            <a:r>
              <a:rPr lang="en-US" dirty="0"/>
              <a:t>Document and state law control scope of authority</a:t>
            </a:r>
          </a:p>
          <a:p>
            <a:pPr lvl="1"/>
            <a:r>
              <a:rPr lang="en-US" dirty="0"/>
              <a:t>If no surrogate designated, state law might designate default surrogate</a:t>
            </a:r>
          </a:p>
          <a:p>
            <a:r>
              <a:rPr lang="en-US" dirty="0"/>
              <a:t>Power of attorney for health care</a:t>
            </a:r>
          </a:p>
          <a:p>
            <a:pPr lvl="1"/>
            <a:r>
              <a:rPr lang="en-US" dirty="0"/>
              <a:t>Requirements vary by state</a:t>
            </a:r>
          </a:p>
          <a:p>
            <a:pPr lvl="1"/>
            <a:r>
              <a:rPr lang="en-US" dirty="0"/>
              <a:t>Immediately effective or springing</a:t>
            </a:r>
          </a:p>
          <a:p>
            <a:pPr lvl="1"/>
            <a:r>
              <a:rPr lang="en-US" dirty="0"/>
              <a:t>Authority limited to grant in documents, can be tailored</a:t>
            </a:r>
          </a:p>
          <a:p>
            <a:endParaRPr lang="en-US" dirty="0"/>
          </a:p>
          <a:p>
            <a:pPr lvl="1"/>
            <a:endParaRPr lang="en-US" dirty="0"/>
          </a:p>
        </p:txBody>
      </p:sp>
      <p:sp>
        <p:nvSpPr>
          <p:cNvPr id="4" name="Slide Number Placeholder 3">
            <a:extLst>
              <a:ext uri="{FF2B5EF4-FFF2-40B4-BE49-F238E27FC236}">
                <a16:creationId xmlns:a16="http://schemas.microsoft.com/office/drawing/2014/main" id="{DE0D3B30-7E00-4A3E-A687-5DE67CDB8810}"/>
              </a:ext>
            </a:extLst>
          </p:cNvPr>
          <p:cNvSpPr>
            <a:spLocks noGrp="1"/>
          </p:cNvSpPr>
          <p:nvPr>
            <p:ph type="sldNum" sz="quarter" idx="12"/>
          </p:nvPr>
        </p:nvSpPr>
        <p:spPr/>
        <p:txBody>
          <a:bodyPr/>
          <a:lstStyle/>
          <a:p>
            <a:fld id="{7113C456-7281-4EB8-9DFB-1546325892BF}" type="slidenum">
              <a:rPr lang="en-US" smtClean="0"/>
              <a:t>28</a:t>
            </a:fld>
            <a:endParaRPr lang="en-US"/>
          </a:p>
        </p:txBody>
      </p:sp>
    </p:spTree>
    <p:extLst>
      <p:ext uri="{BB962C8B-B14F-4D97-AF65-F5344CB8AC3E}">
        <p14:creationId xmlns:p14="http://schemas.microsoft.com/office/powerpoint/2010/main" val="154591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42AB-BBD7-488D-B7A1-E3FFA9DF8977}"/>
              </a:ext>
            </a:extLst>
          </p:cNvPr>
          <p:cNvSpPr>
            <a:spLocks noGrp="1"/>
          </p:cNvSpPr>
          <p:nvPr>
            <p:ph type="title"/>
          </p:nvPr>
        </p:nvSpPr>
        <p:spPr>
          <a:xfrm>
            <a:off x="592231" y="266514"/>
            <a:ext cx="7959538" cy="1030967"/>
          </a:xfrm>
        </p:spPr>
        <p:txBody>
          <a:bodyPr>
            <a:normAutofit fontScale="90000"/>
          </a:bodyPr>
          <a:lstStyle/>
          <a:p>
            <a:r>
              <a:rPr lang="en-US" dirty="0"/>
              <a:t>Selecting and Implementing Supports</a:t>
            </a:r>
          </a:p>
        </p:txBody>
      </p:sp>
      <p:sp>
        <p:nvSpPr>
          <p:cNvPr id="3" name="Content Placeholder 2">
            <a:extLst>
              <a:ext uri="{FF2B5EF4-FFF2-40B4-BE49-F238E27FC236}">
                <a16:creationId xmlns:a16="http://schemas.microsoft.com/office/drawing/2014/main" id="{33EF035A-461E-40F2-8CB3-1DB34B9AFDFB}"/>
              </a:ext>
            </a:extLst>
          </p:cNvPr>
          <p:cNvSpPr>
            <a:spLocks noGrp="1"/>
          </p:cNvSpPr>
          <p:nvPr>
            <p:ph idx="1"/>
          </p:nvPr>
        </p:nvSpPr>
        <p:spPr>
          <a:xfrm>
            <a:off x="628650" y="1376883"/>
            <a:ext cx="7886700" cy="4584927"/>
          </a:xfrm>
        </p:spPr>
        <p:txBody>
          <a:bodyPr>
            <a:normAutofit/>
          </a:bodyPr>
          <a:lstStyle/>
          <a:p>
            <a:r>
              <a:rPr lang="en-US" dirty="0"/>
              <a:t>It’s not just a menu, it’s a process.</a:t>
            </a:r>
          </a:p>
          <a:p>
            <a:pPr lvl="1"/>
            <a:r>
              <a:rPr lang="en-US" dirty="0"/>
              <a:t>Identify the specific issue and familiarize yourself with all of the circumstances.</a:t>
            </a:r>
          </a:p>
          <a:p>
            <a:pPr lvl="1"/>
            <a:r>
              <a:rPr lang="en-US" dirty="0"/>
              <a:t>Get to know</a:t>
            </a:r>
          </a:p>
          <a:p>
            <a:pPr lvl="2"/>
            <a:r>
              <a:rPr lang="en-US" dirty="0"/>
              <a:t>Background, history, life experience</a:t>
            </a:r>
          </a:p>
          <a:p>
            <a:pPr lvl="2"/>
            <a:r>
              <a:rPr lang="en-US" dirty="0"/>
              <a:t>Goals and values</a:t>
            </a:r>
          </a:p>
          <a:p>
            <a:pPr lvl="2"/>
            <a:r>
              <a:rPr lang="en-US" dirty="0"/>
              <a:t>Abilities and limitations</a:t>
            </a:r>
          </a:p>
          <a:p>
            <a:pPr lvl="1"/>
            <a:r>
              <a:rPr lang="en-US" dirty="0"/>
              <a:t>Target supports to specific issues</a:t>
            </a:r>
          </a:p>
          <a:p>
            <a:pPr lvl="2"/>
            <a:r>
              <a:rPr lang="en-US" dirty="0"/>
              <a:t>Start with most informal supports first</a:t>
            </a:r>
          </a:p>
          <a:p>
            <a:pPr lvl="2"/>
            <a:r>
              <a:rPr lang="en-US" dirty="0"/>
              <a:t>Use creative combinations, trial and error</a:t>
            </a:r>
          </a:p>
          <a:p>
            <a:pPr lvl="1"/>
            <a:r>
              <a:rPr lang="en-US" dirty="0"/>
              <a:t>Always a person-directed and person-centered process!</a:t>
            </a:r>
          </a:p>
          <a:p>
            <a:pPr lvl="1"/>
            <a:r>
              <a:rPr lang="en-US" dirty="0"/>
              <a:t>Remember that everything evolves and changes.</a:t>
            </a:r>
          </a:p>
        </p:txBody>
      </p:sp>
      <p:sp>
        <p:nvSpPr>
          <p:cNvPr id="4" name="Slide Number Placeholder 3">
            <a:extLst>
              <a:ext uri="{FF2B5EF4-FFF2-40B4-BE49-F238E27FC236}">
                <a16:creationId xmlns:a16="http://schemas.microsoft.com/office/drawing/2014/main" id="{A270E3F4-8AB4-4FBB-99B3-E834544B5830}"/>
              </a:ext>
            </a:extLst>
          </p:cNvPr>
          <p:cNvSpPr>
            <a:spLocks noGrp="1"/>
          </p:cNvSpPr>
          <p:nvPr>
            <p:ph type="sldNum" sz="quarter" idx="12"/>
          </p:nvPr>
        </p:nvSpPr>
        <p:spPr/>
        <p:txBody>
          <a:bodyPr/>
          <a:lstStyle/>
          <a:p>
            <a:fld id="{7113C456-7281-4EB8-9DFB-1546325892BF}" type="slidenum">
              <a:rPr lang="en-US" smtClean="0"/>
              <a:t>29</a:t>
            </a:fld>
            <a:endParaRPr lang="en-US"/>
          </a:p>
        </p:txBody>
      </p:sp>
    </p:spTree>
    <p:extLst>
      <p:ext uri="{BB962C8B-B14F-4D97-AF65-F5344CB8AC3E}">
        <p14:creationId xmlns:p14="http://schemas.microsoft.com/office/powerpoint/2010/main" val="254907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NCLER</a:t>
            </a:r>
          </a:p>
        </p:txBody>
      </p:sp>
      <p:sp>
        <p:nvSpPr>
          <p:cNvPr id="3" name="Content Placeholder 2"/>
          <p:cNvSpPr>
            <a:spLocks noGrp="1"/>
          </p:cNvSpPr>
          <p:nvPr>
            <p:ph idx="1"/>
          </p:nvPr>
        </p:nvSpPr>
        <p:spPr/>
        <p:txBody>
          <a:bodyPr>
            <a:normAutofit/>
          </a:bodyPr>
          <a:lstStyle/>
          <a:p>
            <a:pPr marL="0" indent="0">
              <a:lnSpc>
                <a:spcPct val="100000"/>
              </a:lnSpc>
              <a:buNone/>
            </a:pPr>
            <a:r>
              <a:rPr lang="en-US" sz="2400" dirty="0">
                <a:ea typeface="Adobe Fan Heiti Std B" panose="020B0700000000000000" pitchFamily="34" charset="-128"/>
              </a:rPr>
              <a:t>The National Center on Law and Elder Rights (NCLER) provides the legal services and aging and disability communities with the tools and resources they need to serve older adults with the greatest economic and social needs. A centralized, one-stop shop for legal assistance, NCLER provides Legal Training, Case Consultations, and Technical Assistance on Legal Systems Development. Justice in Aging administers the NCLER through a contract with the Administration for Community Living’s Administration on Aging.</a:t>
            </a:r>
            <a:endParaRPr lang="en-US" sz="2400" dirty="0"/>
          </a:p>
          <a:p>
            <a:pPr>
              <a:lnSpc>
                <a:spcPct val="100000"/>
              </a:lnSpc>
            </a:pPr>
            <a:endParaRPr lang="en-US" sz="2400" dirty="0"/>
          </a:p>
        </p:txBody>
      </p:sp>
      <p:sp>
        <p:nvSpPr>
          <p:cNvPr id="4" name="Slide Number Placeholder 3"/>
          <p:cNvSpPr>
            <a:spLocks noGrp="1"/>
          </p:cNvSpPr>
          <p:nvPr>
            <p:ph type="sldNum" sz="quarter" idx="12"/>
          </p:nvPr>
        </p:nvSpPr>
        <p:spPr/>
        <p:txBody>
          <a:bodyPr/>
          <a:lstStyle/>
          <a:p>
            <a:fld id="{7113C456-7281-4EB8-9DFB-1546325892BF}" type="slidenum">
              <a:rPr lang="en-US" smtClean="0"/>
              <a:t>3</a:t>
            </a:fld>
            <a:endParaRPr lang="en-US"/>
          </a:p>
        </p:txBody>
      </p:sp>
    </p:spTree>
    <p:extLst>
      <p:ext uri="{BB962C8B-B14F-4D97-AF65-F5344CB8AC3E}">
        <p14:creationId xmlns:p14="http://schemas.microsoft.com/office/powerpoint/2010/main" val="1175912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C92D-06E0-DBEC-166A-DB60E8E7141C}"/>
              </a:ext>
            </a:extLst>
          </p:cNvPr>
          <p:cNvSpPr>
            <a:spLocks noGrp="1"/>
          </p:cNvSpPr>
          <p:nvPr>
            <p:ph type="title"/>
          </p:nvPr>
        </p:nvSpPr>
        <p:spPr>
          <a:xfrm>
            <a:off x="623888" y="444274"/>
            <a:ext cx="7886700" cy="2984725"/>
          </a:xfrm>
        </p:spPr>
        <p:txBody>
          <a:bodyPr>
            <a:normAutofit/>
          </a:bodyPr>
          <a:lstStyle/>
          <a:p>
            <a:r>
              <a:rPr lang="en-US" sz="3800" dirty="0"/>
              <a:t>Part 4:</a:t>
            </a:r>
            <a:br>
              <a:rPr lang="en-US" sz="3800" dirty="0"/>
            </a:br>
            <a:r>
              <a:rPr lang="en-US" sz="3800" dirty="0"/>
              <a:t>Decisional Supports in Action</a:t>
            </a:r>
          </a:p>
        </p:txBody>
      </p:sp>
      <p:sp>
        <p:nvSpPr>
          <p:cNvPr id="4" name="Slide Number Placeholder 3">
            <a:extLst>
              <a:ext uri="{FF2B5EF4-FFF2-40B4-BE49-F238E27FC236}">
                <a16:creationId xmlns:a16="http://schemas.microsoft.com/office/drawing/2014/main" id="{1EE46F71-9AE2-CA10-B88C-9462C1AC6871}"/>
              </a:ext>
            </a:extLst>
          </p:cNvPr>
          <p:cNvSpPr>
            <a:spLocks noGrp="1"/>
          </p:cNvSpPr>
          <p:nvPr>
            <p:ph type="sldNum" sz="quarter" idx="12"/>
          </p:nvPr>
        </p:nvSpPr>
        <p:spPr/>
        <p:txBody>
          <a:bodyPr/>
          <a:lstStyle/>
          <a:p>
            <a:fld id="{7113C456-7281-4EB8-9DFB-1546325892BF}" type="slidenum">
              <a:rPr lang="en-US" smtClean="0"/>
              <a:t>30</a:t>
            </a:fld>
            <a:endParaRPr lang="en-US"/>
          </a:p>
        </p:txBody>
      </p:sp>
    </p:spTree>
    <p:extLst>
      <p:ext uri="{BB962C8B-B14F-4D97-AF65-F5344CB8AC3E}">
        <p14:creationId xmlns:p14="http://schemas.microsoft.com/office/powerpoint/2010/main" val="3316665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28650" y="254188"/>
            <a:ext cx="7886700" cy="1063624"/>
          </a:xfrm>
        </p:spPr>
        <p:txBody>
          <a:bodyPr/>
          <a:lstStyle/>
          <a:p>
            <a:r>
              <a:rPr lang="en-US"/>
              <a:t>Who am I?</a:t>
            </a: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type="body" sz="quarter" idx="13"/>
          </p:nvPr>
        </p:nvSpPr>
        <p:spPr>
          <a:xfrm>
            <a:off x="628649" y="1317812"/>
            <a:ext cx="5583891" cy="4340038"/>
          </a:xfrm>
        </p:spPr>
        <p:txBody>
          <a:bodyPr vert="horz" lIns="68580" tIns="34290" rIns="68580" bIns="34290" rtlCol="0" anchor="t">
            <a:noAutofit/>
          </a:bodyPr>
          <a:lstStyle/>
          <a:p>
            <a:r>
              <a:rPr lang="en-US" sz="2400"/>
              <a:t>I'm a 23 year-old with autism, furthering disability rights and justice through providing direct services to youth with disabilities.</a:t>
            </a:r>
          </a:p>
          <a:p>
            <a:r>
              <a:rPr lang="en-US" sz="2400"/>
              <a:t>I work as a Youth Independent Living Specialist for Able South Carolina.</a:t>
            </a:r>
          </a:p>
          <a:p>
            <a:r>
              <a:rPr lang="en-US" sz="2400"/>
              <a:t>In my free time, I enjoy chess and strategy video games and spending time with friends and my significant other.</a:t>
            </a:r>
          </a:p>
          <a:p>
            <a:r>
              <a:rPr lang="en-US" sz="2400"/>
              <a:t>I am also an advocate for Supported Decision Making, and independent living.</a:t>
            </a:r>
            <a:endParaRPr lang="en-US" sz="2400" dirty="0"/>
          </a:p>
        </p:txBody>
      </p:sp>
      <p:pic>
        <p:nvPicPr>
          <p:cNvPr id="2050" name="Picture 2" descr="Holden Roberts">
            <a:extLst>
              <a:ext uri="{FF2B5EF4-FFF2-40B4-BE49-F238E27FC236}">
                <a16:creationId xmlns:a16="http://schemas.microsoft.com/office/drawing/2014/main" id="{91D5D32E-77DC-1100-9BBE-12D769F7E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790" y="1317812"/>
            <a:ext cx="2449719" cy="32955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EA5CF3-61E0-F1B7-C2A8-1265DEBC2208}"/>
              </a:ext>
            </a:extLst>
          </p:cNvPr>
          <p:cNvSpPr txBox="1"/>
          <p:nvPr/>
        </p:nvSpPr>
        <p:spPr>
          <a:xfrm>
            <a:off x="6866623" y="4679971"/>
            <a:ext cx="1648727" cy="369332"/>
          </a:xfrm>
          <a:prstGeom prst="rect">
            <a:avLst/>
          </a:prstGeom>
          <a:noFill/>
        </p:spPr>
        <p:txBody>
          <a:bodyPr wrap="square" rtlCol="0">
            <a:spAutoFit/>
          </a:bodyPr>
          <a:lstStyle/>
          <a:p>
            <a:r>
              <a:rPr lang="en-US" dirty="0"/>
              <a:t>Holden Roberts </a:t>
            </a:r>
          </a:p>
        </p:txBody>
      </p:sp>
      <p:sp>
        <p:nvSpPr>
          <p:cNvPr id="10" name="Slide Number Placeholder 9">
            <a:extLst>
              <a:ext uri="{FF2B5EF4-FFF2-40B4-BE49-F238E27FC236}">
                <a16:creationId xmlns:a16="http://schemas.microsoft.com/office/drawing/2014/main" id="{2A142E7C-F8FA-4B37-8DD7-156CABFCA3F9}"/>
              </a:ext>
            </a:extLst>
          </p:cNvPr>
          <p:cNvSpPr>
            <a:spLocks noGrp="1"/>
          </p:cNvSpPr>
          <p:nvPr>
            <p:ph type="sldNum" sz="quarter" idx="12"/>
          </p:nvPr>
        </p:nvSpPr>
        <p:spPr/>
        <p:txBody>
          <a:bodyPr/>
          <a:lstStyle/>
          <a:p>
            <a:fld id="{7113C456-7281-4EB8-9DFB-1546325892BF}" type="slidenum">
              <a:rPr lang="en-US" smtClean="0"/>
              <a:t>31</a:t>
            </a:fld>
            <a:endParaRPr lang="en-US"/>
          </a:p>
        </p:txBody>
      </p:sp>
    </p:spTree>
    <p:extLst>
      <p:ext uri="{BB962C8B-B14F-4D97-AF65-F5344CB8AC3E}">
        <p14:creationId xmlns:p14="http://schemas.microsoft.com/office/powerpoint/2010/main" val="1325608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ADD3-EA62-EF42-EDAA-5EEE93B3E475}"/>
              </a:ext>
            </a:extLst>
          </p:cNvPr>
          <p:cNvSpPr>
            <a:spLocks noGrp="1"/>
          </p:cNvSpPr>
          <p:nvPr>
            <p:ph type="title"/>
          </p:nvPr>
        </p:nvSpPr>
        <p:spPr>
          <a:xfrm>
            <a:off x="628650" y="365126"/>
            <a:ext cx="7886700" cy="1687792"/>
          </a:xfrm>
        </p:spPr>
        <p:txBody>
          <a:bodyPr>
            <a:normAutofit fontScale="90000"/>
          </a:bodyPr>
          <a:lstStyle/>
          <a:p>
            <a:r>
              <a:rPr lang="en-US" dirty="0"/>
              <a:t>My Training as a Youth </a:t>
            </a:r>
            <a:br>
              <a:rPr lang="en-US" dirty="0"/>
            </a:br>
            <a:r>
              <a:rPr lang="en-US" dirty="0"/>
              <a:t>Ambassador with the Center </a:t>
            </a:r>
            <a:br>
              <a:rPr lang="en-US" dirty="0"/>
            </a:br>
            <a:r>
              <a:rPr lang="en-US" dirty="0"/>
              <a:t>on Youth Voice, Youth Choice</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
          </p:nvPr>
        </p:nvSpPr>
        <p:spPr>
          <a:xfrm>
            <a:off x="628650" y="2205318"/>
            <a:ext cx="7886700" cy="4124045"/>
          </a:xfrm>
        </p:spPr>
        <p:txBody>
          <a:bodyPr vert="horz" lIns="68580" tIns="34290" rIns="68580" bIns="34290" rtlCol="0" anchor="t">
            <a:noAutofit/>
          </a:bodyPr>
          <a:lstStyle/>
          <a:p>
            <a:pPr marL="171450" indent="0">
              <a:buNone/>
            </a:pPr>
            <a:r>
              <a:rPr lang="en-US" sz="2400" dirty="0"/>
              <a:t>Over the course of several months, we learned about different ways people can get help with making decisions. We also learned about the negative effects of having people make decisions for you without your input.  I also helped to lead the South Carolina State Team that promotes supported decision-making. </a:t>
            </a:r>
          </a:p>
          <a:p>
            <a:endParaRPr lang="en-US" sz="1950" dirty="0"/>
          </a:p>
        </p:txBody>
      </p:sp>
      <p:sp>
        <p:nvSpPr>
          <p:cNvPr id="4" name="Slide Number Placeholder 3">
            <a:extLst>
              <a:ext uri="{FF2B5EF4-FFF2-40B4-BE49-F238E27FC236}">
                <a16:creationId xmlns:a16="http://schemas.microsoft.com/office/drawing/2014/main" id="{D790DF85-28EE-490E-AAAE-0E4AEE25EC86}"/>
              </a:ext>
            </a:extLst>
          </p:cNvPr>
          <p:cNvSpPr>
            <a:spLocks noGrp="1"/>
          </p:cNvSpPr>
          <p:nvPr>
            <p:ph type="sldNum" sz="quarter" idx="12"/>
          </p:nvPr>
        </p:nvSpPr>
        <p:spPr/>
        <p:txBody>
          <a:bodyPr/>
          <a:lstStyle/>
          <a:p>
            <a:fld id="{7113C456-7281-4EB8-9DFB-1546325892BF}" type="slidenum">
              <a:rPr lang="en-US" smtClean="0"/>
              <a:t>32</a:t>
            </a:fld>
            <a:endParaRPr lang="en-US"/>
          </a:p>
        </p:txBody>
      </p:sp>
    </p:spTree>
    <p:extLst>
      <p:ext uri="{BB962C8B-B14F-4D97-AF65-F5344CB8AC3E}">
        <p14:creationId xmlns:p14="http://schemas.microsoft.com/office/powerpoint/2010/main" val="2945667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p:txBody>
          <a:bodyPr>
            <a:normAutofit fontScale="90000"/>
          </a:bodyPr>
          <a:lstStyle/>
          <a:p>
            <a:r>
              <a:rPr lang="en-US" dirty="0"/>
              <a:t>Our CYVYC Youth </a:t>
            </a:r>
            <a:br>
              <a:rPr lang="en-US" dirty="0"/>
            </a:br>
            <a:r>
              <a:rPr lang="en-US" dirty="0"/>
              <a:t>Ambassador Projects </a:t>
            </a:r>
          </a:p>
        </p:txBody>
      </p:sp>
      <p:sp>
        <p:nvSpPr>
          <p:cNvPr id="14" name="Content Placeholder 13">
            <a:extLst>
              <a:ext uri="{FF2B5EF4-FFF2-40B4-BE49-F238E27FC236}">
                <a16:creationId xmlns:a16="http://schemas.microsoft.com/office/drawing/2014/main" id="{4BC69300-C2BA-6503-A45D-422D683CC0D0}"/>
              </a:ext>
            </a:extLst>
          </p:cNvPr>
          <p:cNvSpPr>
            <a:spLocks noGrp="1"/>
          </p:cNvSpPr>
          <p:nvPr>
            <p:ph idx="1"/>
          </p:nvPr>
        </p:nvSpPr>
        <p:spPr/>
        <p:txBody>
          <a:bodyPr>
            <a:normAutofit/>
          </a:bodyPr>
          <a:lstStyle/>
          <a:p>
            <a:r>
              <a:rPr lang="en-US" sz="2400" dirty="0">
                <a:ea typeface="+mn-lt"/>
                <a:cs typeface="+mn-lt"/>
              </a:rPr>
              <a:t>Every youth ambassador works on their own project. My project involves making a resource for young adults and teens in South Carolina. This resource provides specific information about decisional supports in our state. Many youth are not aware of what decisional supports can help them. </a:t>
            </a:r>
          </a:p>
          <a:p>
            <a:r>
              <a:rPr lang="en-US" sz="2400" dirty="0"/>
              <a:t>Another resource in development is geared towards parents of younger children with disabilities. It helps parents prepare early for supported decision-making, so that they can have high expectations for their children and help them practice decision-making skills.</a:t>
            </a:r>
          </a:p>
        </p:txBody>
      </p:sp>
      <p:sp>
        <p:nvSpPr>
          <p:cNvPr id="3" name="Slide Number Placeholder 2">
            <a:extLst>
              <a:ext uri="{FF2B5EF4-FFF2-40B4-BE49-F238E27FC236}">
                <a16:creationId xmlns:a16="http://schemas.microsoft.com/office/drawing/2014/main" id="{241EB2B2-D481-4883-AE2C-28017580ABC1}"/>
              </a:ext>
            </a:extLst>
          </p:cNvPr>
          <p:cNvSpPr>
            <a:spLocks noGrp="1"/>
          </p:cNvSpPr>
          <p:nvPr>
            <p:ph type="sldNum" sz="quarter" idx="12"/>
          </p:nvPr>
        </p:nvSpPr>
        <p:spPr/>
        <p:txBody>
          <a:bodyPr/>
          <a:lstStyle/>
          <a:p>
            <a:fld id="{7113C456-7281-4EB8-9DFB-1546325892BF}" type="slidenum">
              <a:rPr lang="en-US" smtClean="0"/>
              <a:t>33</a:t>
            </a:fld>
            <a:endParaRPr lang="en-US"/>
          </a:p>
        </p:txBody>
      </p:sp>
    </p:spTree>
    <p:extLst>
      <p:ext uri="{BB962C8B-B14F-4D97-AF65-F5344CB8AC3E}">
        <p14:creationId xmlns:p14="http://schemas.microsoft.com/office/powerpoint/2010/main" val="3057133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p:txBody>
          <a:bodyPr>
            <a:normAutofit fontScale="90000"/>
          </a:bodyPr>
          <a:lstStyle/>
          <a:p>
            <a:r>
              <a:rPr lang="en-US"/>
              <a:t>Benefits of the CYVYC Youth Ambassador Training</a:t>
            </a:r>
            <a:endParaRPr lang="en-US" dirty="0"/>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type="body" sz="quarter" idx="13"/>
          </p:nvPr>
        </p:nvSpPr>
        <p:spPr/>
        <p:txBody>
          <a:bodyPr>
            <a:normAutofit fontScale="85000" lnSpcReduction="20000"/>
          </a:bodyPr>
          <a:lstStyle/>
          <a:p>
            <a:r>
              <a:rPr lang="en-US" dirty="0"/>
              <a:t>Applying it to my own life, and knowing that it’s okay to ask for help sometimes.</a:t>
            </a:r>
          </a:p>
          <a:p>
            <a:r>
              <a:rPr lang="en-US" dirty="0"/>
              <a:t>Encouraging the principles of it to friends and family.</a:t>
            </a:r>
          </a:p>
          <a:p>
            <a:r>
              <a:rPr lang="en-US" dirty="0"/>
              <a:t>Teaching about decisional supports at the Equip Summer Series and the Youth Leadership Forum.</a:t>
            </a:r>
          </a:p>
          <a:p>
            <a:r>
              <a:rPr lang="en-US" dirty="0"/>
              <a:t>Being a resource for our peers who seek our services at Able South Carolina.</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type="body" sz="quarter" idx="14"/>
          </p:nvPr>
        </p:nvSpPr>
        <p:spPr/>
        <p:txBody>
          <a:bodyPr>
            <a:normAutofit fontScale="92500"/>
          </a:bodyPr>
          <a:lstStyle/>
          <a:p>
            <a:r>
              <a:rPr lang="en-US" sz="2600" dirty="0"/>
              <a:t>During our training, we learned a lot about the fight for disability justice nationwide and how important it is to promote autonomy for everyone.</a:t>
            </a:r>
          </a:p>
          <a:p>
            <a:r>
              <a:rPr lang="en-US" sz="2600" dirty="0"/>
              <a:t>We made meaningful partnerships and built greater community across states for people with disabilities.</a:t>
            </a:r>
          </a:p>
          <a:p>
            <a:endParaRPr lang="en-US" dirty="0"/>
          </a:p>
          <a:p>
            <a:endParaRPr lang="en-US" dirty="0"/>
          </a:p>
        </p:txBody>
      </p:sp>
      <p:sp>
        <p:nvSpPr>
          <p:cNvPr id="3" name="Slide Number Placeholder 2">
            <a:extLst>
              <a:ext uri="{FF2B5EF4-FFF2-40B4-BE49-F238E27FC236}">
                <a16:creationId xmlns:a16="http://schemas.microsoft.com/office/drawing/2014/main" id="{90C3EF88-929D-493E-BA4D-E8D009626FF1}"/>
              </a:ext>
            </a:extLst>
          </p:cNvPr>
          <p:cNvSpPr>
            <a:spLocks noGrp="1"/>
          </p:cNvSpPr>
          <p:nvPr>
            <p:ph type="sldNum" sz="quarter" idx="12"/>
          </p:nvPr>
        </p:nvSpPr>
        <p:spPr/>
        <p:txBody>
          <a:bodyPr/>
          <a:lstStyle/>
          <a:p>
            <a:fld id="{294A09A9-5501-47C1-A89A-A340965A2BE2}" type="slidenum">
              <a:rPr lang="en-US" smtClean="0"/>
              <a:pPr/>
              <a:t>34</a:t>
            </a:fld>
            <a:endParaRPr lang="en-US" dirty="0"/>
          </a:p>
        </p:txBody>
      </p:sp>
    </p:spTree>
    <p:extLst>
      <p:ext uri="{BB962C8B-B14F-4D97-AF65-F5344CB8AC3E}">
        <p14:creationId xmlns:p14="http://schemas.microsoft.com/office/powerpoint/2010/main" val="272150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p:txBody>
          <a:bodyPr/>
          <a:lstStyle/>
          <a:p>
            <a:r>
              <a:rPr lang="en-US" dirty="0"/>
              <a:t>Questions for Holden </a:t>
            </a:r>
          </a:p>
        </p:txBody>
      </p:sp>
      <p:sp>
        <p:nvSpPr>
          <p:cNvPr id="14" name="Content Placeholder 13">
            <a:extLst>
              <a:ext uri="{FF2B5EF4-FFF2-40B4-BE49-F238E27FC236}">
                <a16:creationId xmlns:a16="http://schemas.microsoft.com/office/drawing/2014/main" id="{4BC69300-C2BA-6503-A45D-422D683CC0D0}"/>
              </a:ext>
            </a:extLst>
          </p:cNvPr>
          <p:cNvSpPr>
            <a:spLocks noGrp="1"/>
          </p:cNvSpPr>
          <p:nvPr>
            <p:ph idx="1"/>
          </p:nvPr>
        </p:nvSpPr>
        <p:spPr/>
        <p:txBody>
          <a:bodyPr>
            <a:normAutofit/>
          </a:bodyPr>
          <a:lstStyle/>
          <a:p>
            <a:r>
              <a:rPr lang="en-US" sz="2400" dirty="0">
                <a:ea typeface="+mn-lt"/>
                <a:cs typeface="+mn-lt"/>
              </a:rPr>
              <a:t>What kinds of conversations did you have with your family about making your own decisions, and getting help with making decisions? </a:t>
            </a:r>
          </a:p>
          <a:p>
            <a:r>
              <a:rPr lang="en-US" sz="2400" dirty="0"/>
              <a:t>What are some examples of how you’ve used supported decision-making? </a:t>
            </a:r>
          </a:p>
          <a:p>
            <a:r>
              <a:rPr lang="en-US" sz="2400" dirty="0"/>
              <a:t>How have you chosen your supporters? </a:t>
            </a:r>
          </a:p>
          <a:p>
            <a:r>
              <a:rPr lang="en-US" sz="2400" dirty="0"/>
              <a:t>What would you tell someone who is just learning about supported decision-making? What advice would you give them?</a:t>
            </a:r>
          </a:p>
        </p:txBody>
      </p:sp>
      <p:sp>
        <p:nvSpPr>
          <p:cNvPr id="3" name="Slide Number Placeholder 2">
            <a:extLst>
              <a:ext uri="{FF2B5EF4-FFF2-40B4-BE49-F238E27FC236}">
                <a16:creationId xmlns:a16="http://schemas.microsoft.com/office/drawing/2014/main" id="{A9415FEE-0585-415C-8B4C-96CFDC4A120F}"/>
              </a:ext>
            </a:extLst>
          </p:cNvPr>
          <p:cNvSpPr>
            <a:spLocks noGrp="1"/>
          </p:cNvSpPr>
          <p:nvPr>
            <p:ph type="sldNum" sz="quarter" idx="12"/>
          </p:nvPr>
        </p:nvSpPr>
        <p:spPr/>
        <p:txBody>
          <a:bodyPr/>
          <a:lstStyle/>
          <a:p>
            <a:fld id="{294A09A9-5501-47C1-A89A-A340965A2BE2}" type="slidenum">
              <a:rPr lang="en-US" smtClean="0"/>
              <a:pPr/>
              <a:t>35</a:t>
            </a:fld>
            <a:endParaRPr lang="en-US" dirty="0"/>
          </a:p>
        </p:txBody>
      </p:sp>
    </p:spTree>
    <p:extLst>
      <p:ext uri="{BB962C8B-B14F-4D97-AF65-F5344CB8AC3E}">
        <p14:creationId xmlns:p14="http://schemas.microsoft.com/office/powerpoint/2010/main" val="302987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DF07-325C-4542-A7C5-53E17F5EA29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506078B2-9E46-49B4-9438-320BB5BD519C}"/>
              </a:ext>
            </a:extLst>
          </p:cNvPr>
          <p:cNvSpPr>
            <a:spLocks noGrp="1"/>
          </p:cNvSpPr>
          <p:nvPr>
            <p:ph idx="1"/>
          </p:nvPr>
        </p:nvSpPr>
        <p:spPr>
          <a:xfrm>
            <a:off x="628650" y="1392745"/>
            <a:ext cx="7886700" cy="4584927"/>
          </a:xfrm>
        </p:spPr>
        <p:txBody>
          <a:bodyPr>
            <a:normAutofit/>
          </a:bodyPr>
          <a:lstStyle/>
          <a:p>
            <a:r>
              <a:rPr lang="en-US" dirty="0"/>
              <a:t>Mary is an older adult who lives alone in her own home. She is married but separated from her husband. Mary has a daughter who lives in another state and a son who lives nearby. Mary receives Social Security and a support check from her husband every month.</a:t>
            </a:r>
          </a:p>
          <a:p>
            <a:r>
              <a:rPr lang="en-US" dirty="0"/>
              <a:t>Mary’s daughter has become concerned after learning that some of Mary’s bills have gone unpaid, she has missed a number of doctor appointments, and her neighbors are complaining that her house is falling into disrepair/hoarding.</a:t>
            </a:r>
          </a:p>
        </p:txBody>
      </p:sp>
      <p:sp>
        <p:nvSpPr>
          <p:cNvPr id="4" name="Slide Number Placeholder 3">
            <a:extLst>
              <a:ext uri="{FF2B5EF4-FFF2-40B4-BE49-F238E27FC236}">
                <a16:creationId xmlns:a16="http://schemas.microsoft.com/office/drawing/2014/main" id="{80CC29CE-8849-40BD-A016-CFAF38B97244}"/>
              </a:ext>
            </a:extLst>
          </p:cNvPr>
          <p:cNvSpPr>
            <a:spLocks noGrp="1"/>
          </p:cNvSpPr>
          <p:nvPr>
            <p:ph type="sldNum" sz="quarter" idx="12"/>
          </p:nvPr>
        </p:nvSpPr>
        <p:spPr/>
        <p:txBody>
          <a:bodyPr/>
          <a:lstStyle/>
          <a:p>
            <a:fld id="{7113C456-7281-4EB8-9DFB-1546325892BF}" type="slidenum">
              <a:rPr lang="en-US" smtClean="0"/>
              <a:t>36</a:t>
            </a:fld>
            <a:endParaRPr lang="en-US"/>
          </a:p>
        </p:txBody>
      </p:sp>
    </p:spTree>
    <p:extLst>
      <p:ext uri="{BB962C8B-B14F-4D97-AF65-F5344CB8AC3E}">
        <p14:creationId xmlns:p14="http://schemas.microsoft.com/office/powerpoint/2010/main" val="597666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D9A0-2C70-4731-AAA1-9AC4385D022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EA0A768-2606-41FA-9A64-F0B6C91A88BB}"/>
              </a:ext>
            </a:extLst>
          </p:cNvPr>
          <p:cNvSpPr>
            <a:spLocks noGrp="1"/>
          </p:cNvSpPr>
          <p:nvPr>
            <p:ph type="body" sz="quarter" idx="13"/>
          </p:nvPr>
        </p:nvSpPr>
        <p:spPr>
          <a:xfrm>
            <a:off x="926122" y="1722438"/>
            <a:ext cx="7303477" cy="3935412"/>
          </a:xfrm>
        </p:spPr>
        <p:txBody>
          <a:bodyPr/>
          <a:lstStyle/>
          <a:p>
            <a:r>
              <a:rPr lang="en-US" dirty="0"/>
              <a:t>Hilary Dalin, Office of Elder Justice and Adult Protective Services at the Administration for Community Living</a:t>
            </a:r>
          </a:p>
        </p:txBody>
      </p:sp>
      <p:sp>
        <p:nvSpPr>
          <p:cNvPr id="4" name="Slide Number Placeholder 3">
            <a:extLst>
              <a:ext uri="{FF2B5EF4-FFF2-40B4-BE49-F238E27FC236}">
                <a16:creationId xmlns:a16="http://schemas.microsoft.com/office/drawing/2014/main" id="{2F5A7B08-BC94-4877-B5C5-05C58BDA264A}"/>
              </a:ext>
            </a:extLst>
          </p:cNvPr>
          <p:cNvSpPr>
            <a:spLocks noGrp="1"/>
          </p:cNvSpPr>
          <p:nvPr>
            <p:ph type="sldNum" sz="quarter" idx="12"/>
          </p:nvPr>
        </p:nvSpPr>
        <p:spPr/>
        <p:txBody>
          <a:bodyPr/>
          <a:lstStyle/>
          <a:p>
            <a:fld id="{7113C456-7281-4EB8-9DFB-1546325892BF}" type="slidenum">
              <a:rPr lang="en-US" smtClean="0"/>
              <a:t>37</a:t>
            </a:fld>
            <a:endParaRPr lang="en-US"/>
          </a:p>
        </p:txBody>
      </p:sp>
    </p:spTree>
    <p:extLst>
      <p:ext uri="{BB962C8B-B14F-4D97-AF65-F5344CB8AC3E}">
        <p14:creationId xmlns:p14="http://schemas.microsoft.com/office/powerpoint/2010/main" val="95613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Visit Our Website: </a:t>
            </a:r>
            <a:r>
              <a:rPr lang="en-US" sz="4000" dirty="0">
                <a:solidFill>
                  <a:schemeClr val="accent1">
                    <a:lumMod val="75000"/>
                  </a:schemeClr>
                </a:solidFill>
              </a:rPr>
              <a:t>ncler.acl.gov</a:t>
            </a:r>
          </a:p>
        </p:txBody>
      </p:sp>
      <p:pic>
        <p:nvPicPr>
          <p:cNvPr id="5" name="Picture 4" descr="National Center on Law &amp; Elder Rights image for new website, where you can search for resources, read practice tips, sign up for the email list, request a case consultation, and learn about upcoming trainings. Go to ncler.acl.gov." title="NCL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507101"/>
            <a:ext cx="7435246" cy="3725758"/>
          </a:xfrm>
          <a:prstGeom prst="rect">
            <a:avLst/>
          </a:prstGeom>
        </p:spPr>
      </p:pic>
      <p:sp>
        <p:nvSpPr>
          <p:cNvPr id="2" name="Slide Number Placeholder 1"/>
          <p:cNvSpPr>
            <a:spLocks noGrp="1"/>
          </p:cNvSpPr>
          <p:nvPr>
            <p:ph type="sldNum" sz="quarter" idx="12"/>
          </p:nvPr>
        </p:nvSpPr>
        <p:spPr/>
        <p:txBody>
          <a:bodyPr/>
          <a:lstStyle/>
          <a:p>
            <a:fld id="{7113C456-7281-4EB8-9DFB-1546325892BF}" type="slidenum">
              <a:rPr lang="en-US" smtClean="0"/>
              <a:pPr/>
              <a:t>38</a:t>
            </a:fld>
            <a:endParaRPr lang="en-US" dirty="0"/>
          </a:p>
        </p:txBody>
      </p:sp>
    </p:spTree>
    <p:extLst>
      <p:ext uri="{BB962C8B-B14F-4D97-AF65-F5344CB8AC3E}">
        <p14:creationId xmlns:p14="http://schemas.microsoft.com/office/powerpoint/2010/main" val="2053012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Consultations </a:t>
            </a:r>
          </a:p>
        </p:txBody>
      </p:sp>
      <p:sp>
        <p:nvSpPr>
          <p:cNvPr id="3" name="Content Placeholder 2"/>
          <p:cNvSpPr>
            <a:spLocks noGrp="1"/>
          </p:cNvSpPr>
          <p:nvPr>
            <p:ph idx="1"/>
          </p:nvPr>
        </p:nvSpPr>
        <p:spPr>
          <a:xfrm>
            <a:off x="628650" y="1592036"/>
            <a:ext cx="7886700" cy="4584927"/>
          </a:xfrm>
        </p:spPr>
        <p:txBody>
          <a:bodyPr/>
          <a:lstStyle/>
          <a:p>
            <a:pPr marL="0" indent="0">
              <a:buNone/>
            </a:pPr>
            <a:r>
              <a:rPr lang="en-US" sz="3200" dirty="0"/>
              <a:t>Case consultation assistance is available for attorneys and professionals seeking more information to help older adults. Contact NCLER at </a:t>
            </a:r>
            <a:r>
              <a:rPr lang="en-US" sz="3200" dirty="0">
                <a:hlinkClick r:id="rId2"/>
              </a:rPr>
              <a:t>ConsultNCLER@acl.hhs.gov</a:t>
            </a:r>
            <a:r>
              <a:rPr lang="en-US" sz="32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7113C456-7281-4EB8-9DFB-1546325892BF}" type="slidenum">
              <a:rPr lang="en-US" smtClean="0"/>
              <a:t>39</a:t>
            </a:fld>
            <a:endParaRPr lang="en-US"/>
          </a:p>
        </p:txBody>
      </p:sp>
    </p:spTree>
    <p:extLst>
      <p:ext uri="{BB962C8B-B14F-4D97-AF65-F5344CB8AC3E}">
        <p14:creationId xmlns:p14="http://schemas.microsoft.com/office/powerpoint/2010/main" val="101010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2A06-BBEA-45EF-8DF3-DD48586E25CC}"/>
              </a:ext>
            </a:extLst>
          </p:cNvPr>
          <p:cNvSpPr>
            <a:spLocks noGrp="1"/>
          </p:cNvSpPr>
          <p:nvPr>
            <p:ph type="title"/>
          </p:nvPr>
        </p:nvSpPr>
        <p:spPr/>
        <p:txBody>
          <a:bodyPr>
            <a:normAutofit fontScale="90000"/>
          </a:bodyPr>
          <a:lstStyle/>
          <a:p>
            <a:r>
              <a:rPr lang="en-US" dirty="0"/>
              <a:t>About Institute for Community Inclusion </a:t>
            </a:r>
          </a:p>
        </p:txBody>
      </p:sp>
      <p:sp>
        <p:nvSpPr>
          <p:cNvPr id="3" name="Content Placeholder 2">
            <a:extLst>
              <a:ext uri="{FF2B5EF4-FFF2-40B4-BE49-F238E27FC236}">
                <a16:creationId xmlns:a16="http://schemas.microsoft.com/office/drawing/2014/main" id="{753C87A3-7F25-41B1-A6B6-20CF37C8878F}"/>
              </a:ext>
            </a:extLst>
          </p:cNvPr>
          <p:cNvSpPr>
            <a:spLocks noGrp="1"/>
          </p:cNvSpPr>
          <p:nvPr>
            <p:ph idx="1"/>
          </p:nvPr>
        </p:nvSpPr>
        <p:spPr/>
        <p:txBody>
          <a:bodyPr>
            <a:normAutofit fontScale="92500" lnSpcReduction="20000"/>
          </a:bodyPr>
          <a:lstStyle/>
          <a:p>
            <a:pPr marL="0" indent="0">
              <a:buNone/>
            </a:pPr>
            <a:r>
              <a:rPr lang="en-US" dirty="0"/>
              <a:t>The Institute for Community Inclusion at UMass Boston supports the rights of children and adults with disabilities to participate in all aspects of society. As practitioners, researchers, and teachers, we form partnerships with individuals, families, and service agencies. Together we advocate for personal choice, self-determination, and social and economic justice.</a:t>
            </a:r>
          </a:p>
          <a:p>
            <a:pPr marL="0" indent="0">
              <a:buNone/>
            </a:pPr>
            <a:r>
              <a:rPr lang="en-US" dirty="0"/>
              <a:t>We are dedicated to advancing the full inclusion of people with disabilities in all aspects of life. Our work encompasses research, program evaluation, training, consultation, education, policy analysis, and service delivery across four main areas of emphasis: Employment, Education, Community Life, and Health Care.</a:t>
            </a:r>
          </a:p>
        </p:txBody>
      </p:sp>
      <p:sp>
        <p:nvSpPr>
          <p:cNvPr id="4" name="Slide Number Placeholder 3">
            <a:extLst>
              <a:ext uri="{FF2B5EF4-FFF2-40B4-BE49-F238E27FC236}">
                <a16:creationId xmlns:a16="http://schemas.microsoft.com/office/drawing/2014/main" id="{23C000C4-E599-4056-9BE1-0C5284B5FE5D}"/>
              </a:ext>
            </a:extLst>
          </p:cNvPr>
          <p:cNvSpPr>
            <a:spLocks noGrp="1"/>
          </p:cNvSpPr>
          <p:nvPr>
            <p:ph type="sldNum" sz="quarter" idx="12"/>
          </p:nvPr>
        </p:nvSpPr>
        <p:spPr/>
        <p:txBody>
          <a:bodyPr/>
          <a:lstStyle/>
          <a:p>
            <a:fld id="{7113C456-7281-4EB8-9DFB-1546325892BF}" type="slidenum">
              <a:rPr lang="en-US" smtClean="0"/>
              <a:t>4</a:t>
            </a:fld>
            <a:endParaRPr lang="en-US"/>
          </a:p>
        </p:txBody>
      </p:sp>
    </p:spTree>
    <p:extLst>
      <p:ext uri="{BB962C8B-B14F-4D97-AF65-F5344CB8AC3E}">
        <p14:creationId xmlns:p14="http://schemas.microsoft.com/office/powerpoint/2010/main" val="64863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Justice in Aging</a:t>
            </a:r>
          </a:p>
        </p:txBody>
      </p:sp>
      <p:sp>
        <p:nvSpPr>
          <p:cNvPr id="3" name="Content Placeholder 2"/>
          <p:cNvSpPr>
            <a:spLocks noGrp="1"/>
          </p:cNvSpPr>
          <p:nvPr>
            <p:ph idx="1"/>
          </p:nvPr>
        </p:nvSpPr>
        <p:spPr/>
        <p:txBody>
          <a:bodyPr>
            <a:normAutofit/>
          </a:bodyPr>
          <a:lstStyle/>
          <a:p>
            <a:pPr marL="0" indent="0">
              <a:lnSpc>
                <a:spcPct val="100000"/>
              </a:lnSpc>
              <a:buNone/>
            </a:pPr>
            <a:r>
              <a:rPr lang="en-US" sz="2400" dirty="0"/>
              <a:t>Justice in Aging is a national organization that uses the power of law to fight senior poverty by securing access to affordable health care, economic security, and the courts for older adults with limited resources. </a:t>
            </a:r>
          </a:p>
          <a:p>
            <a:pPr marL="0" indent="0">
              <a:lnSpc>
                <a:spcPct val="100000"/>
              </a:lnSpc>
              <a:buNone/>
            </a:pPr>
            <a:r>
              <a:rPr lang="en-US" sz="2400" dirty="0"/>
              <a:t>Since 1972 we’ve focused our efforts primarily on populations that have traditionally lacked legal protection such as women, people of color, LGBT individuals, and people with limited English proficiency.</a:t>
            </a:r>
          </a:p>
          <a:p>
            <a:pPr>
              <a:lnSpc>
                <a:spcPct val="100000"/>
              </a:lnSpc>
            </a:pPr>
            <a:endParaRPr lang="en-US" sz="2400" dirty="0"/>
          </a:p>
        </p:txBody>
      </p:sp>
      <p:sp>
        <p:nvSpPr>
          <p:cNvPr id="4" name="Slide Number Placeholder 3"/>
          <p:cNvSpPr>
            <a:spLocks noGrp="1"/>
          </p:cNvSpPr>
          <p:nvPr>
            <p:ph type="sldNum" sz="quarter" idx="12"/>
          </p:nvPr>
        </p:nvSpPr>
        <p:spPr/>
        <p:txBody>
          <a:bodyPr/>
          <a:lstStyle/>
          <a:p>
            <a:fld id="{7113C456-7281-4EB8-9DFB-1546325892BF}" type="slidenum">
              <a:rPr lang="en-US" smtClean="0"/>
              <a:t>5</a:t>
            </a:fld>
            <a:endParaRPr lang="en-US"/>
          </a:p>
        </p:txBody>
      </p:sp>
    </p:spTree>
    <p:extLst>
      <p:ext uri="{BB962C8B-B14F-4D97-AF65-F5344CB8AC3E}">
        <p14:creationId xmlns:p14="http://schemas.microsoft.com/office/powerpoint/2010/main" val="411483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D9A0-2C70-4731-AAA1-9AC4385D022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EA0A768-2606-41FA-9A64-F0B6C91A88BB}"/>
              </a:ext>
            </a:extLst>
          </p:cNvPr>
          <p:cNvSpPr>
            <a:spLocks noGrp="1"/>
          </p:cNvSpPr>
          <p:nvPr>
            <p:ph type="body" sz="quarter" idx="13"/>
          </p:nvPr>
        </p:nvSpPr>
        <p:spPr>
          <a:xfrm>
            <a:off x="961292" y="1722438"/>
            <a:ext cx="7256584" cy="3935412"/>
          </a:xfrm>
        </p:spPr>
        <p:txBody>
          <a:bodyPr/>
          <a:lstStyle/>
          <a:p>
            <a:r>
              <a:rPr lang="en-US" dirty="0"/>
              <a:t>Vicki Gottlich, Deputy Administrator for Policy and Evaluation at the Administration for Community Living</a:t>
            </a:r>
          </a:p>
        </p:txBody>
      </p:sp>
      <p:sp>
        <p:nvSpPr>
          <p:cNvPr id="4" name="Slide Number Placeholder 3">
            <a:extLst>
              <a:ext uri="{FF2B5EF4-FFF2-40B4-BE49-F238E27FC236}">
                <a16:creationId xmlns:a16="http://schemas.microsoft.com/office/drawing/2014/main" id="{2F5A7B08-BC94-4877-B5C5-05C58BDA264A}"/>
              </a:ext>
            </a:extLst>
          </p:cNvPr>
          <p:cNvSpPr>
            <a:spLocks noGrp="1"/>
          </p:cNvSpPr>
          <p:nvPr>
            <p:ph type="sldNum" sz="quarter" idx="12"/>
          </p:nvPr>
        </p:nvSpPr>
        <p:spPr/>
        <p:txBody>
          <a:bodyPr/>
          <a:lstStyle/>
          <a:p>
            <a:fld id="{7113C456-7281-4EB8-9DFB-1546325892BF}" type="slidenum">
              <a:rPr lang="en-US" smtClean="0"/>
              <a:t>6</a:t>
            </a:fld>
            <a:endParaRPr lang="en-US"/>
          </a:p>
        </p:txBody>
      </p:sp>
    </p:spTree>
    <p:extLst>
      <p:ext uri="{BB962C8B-B14F-4D97-AF65-F5344CB8AC3E}">
        <p14:creationId xmlns:p14="http://schemas.microsoft.com/office/powerpoint/2010/main" val="42076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We’ll Cover</a:t>
            </a:r>
          </a:p>
        </p:txBody>
      </p:sp>
      <p:sp>
        <p:nvSpPr>
          <p:cNvPr id="4" name="Content Placeholder 3"/>
          <p:cNvSpPr>
            <a:spLocks noGrp="1"/>
          </p:cNvSpPr>
          <p:nvPr>
            <p:ph idx="1"/>
          </p:nvPr>
        </p:nvSpPr>
        <p:spPr>
          <a:xfrm>
            <a:off x="628650" y="1396093"/>
            <a:ext cx="7886700" cy="4584927"/>
          </a:xfrm>
        </p:spPr>
        <p:txBody>
          <a:bodyPr>
            <a:normAutofit/>
          </a:bodyPr>
          <a:lstStyle/>
          <a:p>
            <a:pPr marL="514350" indent="-514350">
              <a:buFont typeface="+mj-lt"/>
              <a:buAutoNum type="arabicPeriod"/>
            </a:pPr>
            <a:r>
              <a:rPr lang="en-US" dirty="0"/>
              <a:t>Introduction to Decisional Supports</a:t>
            </a:r>
          </a:p>
          <a:p>
            <a:pPr marL="514350" indent="-514350">
              <a:buFont typeface="+mj-lt"/>
              <a:buAutoNum type="arabicPeriod"/>
            </a:pPr>
            <a:r>
              <a:rPr lang="en-US" dirty="0"/>
              <a:t>Supported Decision-Making</a:t>
            </a:r>
          </a:p>
          <a:p>
            <a:pPr marL="514350" indent="-514350">
              <a:buFont typeface="+mj-lt"/>
              <a:buAutoNum type="arabicPeriod"/>
            </a:pPr>
            <a:r>
              <a:rPr lang="en-US" dirty="0"/>
              <a:t>The Wonderful World of Supports</a:t>
            </a:r>
          </a:p>
          <a:p>
            <a:pPr lvl="1"/>
            <a:r>
              <a:rPr lang="en-US" dirty="0"/>
              <a:t>Informal, social, lifestyle</a:t>
            </a:r>
          </a:p>
          <a:p>
            <a:pPr lvl="1"/>
            <a:r>
              <a:rPr lang="en-US" dirty="0"/>
              <a:t>Financial</a:t>
            </a:r>
          </a:p>
          <a:p>
            <a:pPr lvl="1"/>
            <a:r>
              <a:rPr lang="en-US" dirty="0"/>
              <a:t>Health care</a:t>
            </a:r>
          </a:p>
          <a:p>
            <a:pPr marL="514350" indent="-514350">
              <a:buFont typeface="+mj-lt"/>
              <a:buAutoNum type="arabicPeriod"/>
            </a:pPr>
            <a:r>
              <a:rPr lang="en-US" dirty="0"/>
              <a:t>Supports in Action</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7113C456-7281-4EB8-9DFB-1546325892BF}" type="slidenum">
              <a:rPr lang="en-US" smtClean="0"/>
              <a:t>7</a:t>
            </a:fld>
            <a:endParaRPr lang="en-US"/>
          </a:p>
        </p:txBody>
      </p:sp>
    </p:spTree>
    <p:extLst>
      <p:ext uri="{BB962C8B-B14F-4D97-AF65-F5344CB8AC3E}">
        <p14:creationId xmlns:p14="http://schemas.microsoft.com/office/powerpoint/2010/main" val="389071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C92D-06E0-DBEC-166A-DB60E8E7141C}"/>
              </a:ext>
            </a:extLst>
          </p:cNvPr>
          <p:cNvSpPr>
            <a:spLocks noGrp="1"/>
          </p:cNvSpPr>
          <p:nvPr>
            <p:ph type="title"/>
          </p:nvPr>
        </p:nvSpPr>
        <p:spPr>
          <a:xfrm>
            <a:off x="623888" y="444275"/>
            <a:ext cx="7886700" cy="2984726"/>
          </a:xfrm>
        </p:spPr>
        <p:txBody>
          <a:bodyPr>
            <a:normAutofit/>
          </a:bodyPr>
          <a:lstStyle/>
          <a:p>
            <a:r>
              <a:rPr lang="en-US" dirty="0"/>
              <a:t>Part 1:</a:t>
            </a:r>
            <a:br>
              <a:rPr lang="en-US" dirty="0"/>
            </a:br>
            <a:r>
              <a:rPr lang="en-US" dirty="0"/>
              <a:t>Introduction to </a:t>
            </a:r>
            <a:br>
              <a:rPr lang="en-US" dirty="0"/>
            </a:br>
            <a:r>
              <a:rPr lang="en-US" dirty="0"/>
              <a:t>Decisional Supports</a:t>
            </a:r>
          </a:p>
        </p:txBody>
      </p:sp>
      <p:sp>
        <p:nvSpPr>
          <p:cNvPr id="4" name="Slide Number Placeholder 3">
            <a:extLst>
              <a:ext uri="{FF2B5EF4-FFF2-40B4-BE49-F238E27FC236}">
                <a16:creationId xmlns:a16="http://schemas.microsoft.com/office/drawing/2014/main" id="{1EE46F71-9AE2-CA10-B88C-9462C1AC6871}"/>
              </a:ext>
            </a:extLst>
          </p:cNvPr>
          <p:cNvSpPr>
            <a:spLocks noGrp="1"/>
          </p:cNvSpPr>
          <p:nvPr>
            <p:ph type="sldNum" sz="quarter" idx="12"/>
          </p:nvPr>
        </p:nvSpPr>
        <p:spPr/>
        <p:txBody>
          <a:bodyPr/>
          <a:lstStyle/>
          <a:p>
            <a:fld id="{7113C456-7281-4EB8-9DFB-1546325892BF}" type="slidenum">
              <a:rPr lang="en-US" smtClean="0"/>
              <a:t>8</a:t>
            </a:fld>
            <a:endParaRPr lang="en-US"/>
          </a:p>
        </p:txBody>
      </p:sp>
    </p:spTree>
    <p:extLst>
      <p:ext uri="{BB962C8B-B14F-4D97-AF65-F5344CB8AC3E}">
        <p14:creationId xmlns:p14="http://schemas.microsoft.com/office/powerpoint/2010/main" val="205065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5F44-4AF6-4C53-9DDA-29F6FD5585BE}"/>
              </a:ext>
            </a:extLst>
          </p:cNvPr>
          <p:cNvSpPr>
            <a:spLocks noGrp="1"/>
          </p:cNvSpPr>
          <p:nvPr>
            <p:ph type="title"/>
          </p:nvPr>
        </p:nvSpPr>
        <p:spPr/>
        <p:txBody>
          <a:bodyPr/>
          <a:lstStyle/>
          <a:p>
            <a:r>
              <a:rPr lang="en-US" dirty="0"/>
              <a:t>The “Why?”</a:t>
            </a:r>
          </a:p>
        </p:txBody>
      </p:sp>
      <p:sp>
        <p:nvSpPr>
          <p:cNvPr id="3" name="Content Placeholder 2">
            <a:extLst>
              <a:ext uri="{FF2B5EF4-FFF2-40B4-BE49-F238E27FC236}">
                <a16:creationId xmlns:a16="http://schemas.microsoft.com/office/drawing/2014/main" id="{874A41FE-A31F-4151-BE7F-052DFD8BA126}"/>
              </a:ext>
            </a:extLst>
          </p:cNvPr>
          <p:cNvSpPr>
            <a:spLocks noGrp="1"/>
          </p:cNvSpPr>
          <p:nvPr>
            <p:ph idx="1"/>
          </p:nvPr>
        </p:nvSpPr>
        <p:spPr>
          <a:xfrm>
            <a:off x="628650" y="1396093"/>
            <a:ext cx="7886700" cy="4584927"/>
          </a:xfrm>
        </p:spPr>
        <p:txBody>
          <a:bodyPr/>
          <a:lstStyle/>
          <a:p>
            <a:r>
              <a:rPr lang="en-US" dirty="0"/>
              <a:t>The ability to make decisions about one’s life is a fundamental human right and one of the hallmarks of adulthood/personhood.</a:t>
            </a:r>
          </a:p>
          <a:p>
            <a:pPr lvl="1"/>
            <a:r>
              <a:rPr lang="en-US" dirty="0"/>
              <a:t>Autonomy: the quality or state of being self-governing, self-directing, free, and independent.</a:t>
            </a:r>
          </a:p>
          <a:p>
            <a:r>
              <a:rPr lang="en-US" dirty="0"/>
              <a:t>At times, we all need support making and implementing decisions, both big and small.</a:t>
            </a:r>
          </a:p>
          <a:p>
            <a:pPr lvl="1"/>
            <a:r>
              <a:rPr lang="en-US" dirty="0"/>
              <a:t>Think about the various support mechanisms you utilize in your own life every day.</a:t>
            </a:r>
          </a:p>
          <a:p>
            <a:r>
              <a:rPr lang="en-US" dirty="0"/>
              <a:t>Some people need more support than others – and that’s okay – in fact…</a:t>
            </a:r>
          </a:p>
          <a:p>
            <a:pPr lvl="1"/>
            <a:endParaRPr lang="en-US" dirty="0"/>
          </a:p>
        </p:txBody>
      </p:sp>
      <p:sp>
        <p:nvSpPr>
          <p:cNvPr id="4" name="Slide Number Placeholder 3">
            <a:extLst>
              <a:ext uri="{FF2B5EF4-FFF2-40B4-BE49-F238E27FC236}">
                <a16:creationId xmlns:a16="http://schemas.microsoft.com/office/drawing/2014/main" id="{E44407A8-D45D-4F18-BEFC-6A656A4DC9C2}"/>
              </a:ext>
            </a:extLst>
          </p:cNvPr>
          <p:cNvSpPr>
            <a:spLocks noGrp="1"/>
          </p:cNvSpPr>
          <p:nvPr>
            <p:ph type="sldNum" sz="quarter" idx="12"/>
          </p:nvPr>
        </p:nvSpPr>
        <p:spPr/>
        <p:txBody>
          <a:bodyPr/>
          <a:lstStyle/>
          <a:p>
            <a:fld id="{7113C456-7281-4EB8-9DFB-1546325892BF}" type="slidenum">
              <a:rPr lang="en-US" smtClean="0"/>
              <a:pPr/>
              <a:t>9</a:t>
            </a:fld>
            <a:endParaRPr lang="en-US" dirty="0"/>
          </a:p>
        </p:txBody>
      </p:sp>
    </p:spTree>
    <p:extLst>
      <p:ext uri="{BB962C8B-B14F-4D97-AF65-F5344CB8AC3E}">
        <p14:creationId xmlns:p14="http://schemas.microsoft.com/office/powerpoint/2010/main" val="2583917154"/>
      </p:ext>
    </p:extLst>
  </p:cSld>
  <p:clrMapOvr>
    <a:masterClrMapping/>
  </p:clrMapOvr>
</p:sld>
</file>

<file path=ppt/theme/theme1.xml><?xml version="1.0" encoding="utf-8"?>
<a:theme xmlns:a="http://schemas.openxmlformats.org/drawingml/2006/main" name="Slides with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without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C9C4AE119EAD4181F90A64FFB58406" ma:contentTypeVersion="11" ma:contentTypeDescription="Create a new document." ma:contentTypeScope="" ma:versionID="b5a013215bb77cc165e5043b750d4be6">
  <xsd:schema xmlns:xsd="http://www.w3.org/2001/XMLSchema" xmlns:xs="http://www.w3.org/2001/XMLSchema" xmlns:p="http://schemas.microsoft.com/office/2006/metadata/properties" xmlns:ns2="2b6f33f1-b093-48d2-a5db-799c45c3b2ad" xmlns:ns3="7b5d1b84-de62-4734-93b1-fdd630a88c32" targetNamespace="http://schemas.microsoft.com/office/2006/metadata/properties" ma:root="true" ma:fieldsID="5b60d01535d1433a17324c426bdc1d2f" ns2:_="" ns3:_="">
    <xsd:import namespace="2b6f33f1-b093-48d2-a5db-799c45c3b2ad"/>
    <xsd:import namespace="7b5d1b84-de62-4734-93b1-fdd630a88c3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f33f1-b093-48d2-a5db-799c45c3b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d1b84-de62-4734-93b1-fdd630a88c3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dc7bac9-def7-46e5-b27e-a5da6c995f59}" ma:internalName="TaxCatchAll" ma:showField="CatchAllData" ma:web="7b5d1b84-de62-4734-93b1-fdd630a88c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6f33f1-b093-48d2-a5db-799c45c3b2ad">
      <Terms xmlns="http://schemas.microsoft.com/office/infopath/2007/PartnerControls"/>
    </lcf76f155ced4ddcb4097134ff3c332f>
    <TaxCatchAll xmlns="7b5d1b84-de62-4734-93b1-fdd630a88c32" xsi:nil="true"/>
  </documentManagement>
</p:properties>
</file>

<file path=customXml/itemProps1.xml><?xml version="1.0" encoding="utf-8"?>
<ds:datastoreItem xmlns:ds="http://schemas.openxmlformats.org/officeDocument/2006/customXml" ds:itemID="{D5013A6E-1945-4B13-A3DA-E6ED089551F4}">
  <ds:schemaRefs>
    <ds:schemaRef ds:uri="http://schemas.microsoft.com/sharepoint/v3/contenttype/forms"/>
  </ds:schemaRefs>
</ds:datastoreItem>
</file>

<file path=customXml/itemProps2.xml><?xml version="1.0" encoding="utf-8"?>
<ds:datastoreItem xmlns:ds="http://schemas.openxmlformats.org/officeDocument/2006/customXml" ds:itemID="{7A432614-73C5-4AE6-9B5F-7B9E541CC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f33f1-b093-48d2-a5db-799c45c3b2ad"/>
    <ds:schemaRef ds:uri="7b5d1b84-de62-4734-93b1-fdd630a88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C8FCC8-55A6-4B55-91C1-750A37DC949D}">
  <ds:schemaRefs>
    <ds:schemaRef ds:uri="2b6f33f1-b093-48d2-a5db-799c45c3b2ad"/>
    <ds:schemaRef ds:uri="http://purl.org/dc/elements/1.1/"/>
    <ds:schemaRef ds:uri="http://schemas.microsoft.com/office/2006/documentManagement/types"/>
    <ds:schemaRef ds:uri="http://schemas.openxmlformats.org/package/2006/metadata/core-properties"/>
    <ds:schemaRef ds:uri="7b5d1b84-de62-4734-93b1-fdd630a88c32"/>
    <ds:schemaRef ds:uri="http://purl.org/dc/terms/"/>
    <ds:schemaRef ds:uri="http://purl.org/dc/dcmitype/"/>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13584</TotalTime>
  <Words>2004</Words>
  <Application>Microsoft Office PowerPoint</Application>
  <PresentationFormat>On-screen Show (4:3)</PresentationFormat>
  <Paragraphs>244</Paragraphs>
  <Slides>39</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Slides with logo</vt:lpstr>
      <vt:lpstr>Slides without logo</vt:lpstr>
      <vt:lpstr>Promoting Autonomy for  Older Adults and Adults  with Disabilities through  Decisional and Other Supports</vt:lpstr>
      <vt:lpstr>Housekeeping</vt:lpstr>
      <vt:lpstr>About NCLER</vt:lpstr>
      <vt:lpstr>About Institute for Community Inclusion </vt:lpstr>
      <vt:lpstr>About Justice in Aging</vt:lpstr>
      <vt:lpstr>Welcome</vt:lpstr>
      <vt:lpstr>What We’ll Cover</vt:lpstr>
      <vt:lpstr>Part 1: Introduction to  Decisional Supports</vt:lpstr>
      <vt:lpstr>The “Why?”</vt:lpstr>
      <vt:lpstr>The Goal</vt:lpstr>
      <vt:lpstr>Some Basics</vt:lpstr>
      <vt:lpstr>Part 2: Supported Decision-Making</vt:lpstr>
      <vt:lpstr>Self-Determination </vt:lpstr>
      <vt:lpstr>Disability Does Not Mean Disqualified</vt:lpstr>
      <vt:lpstr>Supported Decision-Making</vt:lpstr>
      <vt:lpstr>What is Supported Decision-Making? </vt:lpstr>
      <vt:lpstr>Who are Supporters?</vt:lpstr>
      <vt:lpstr>What is a Supported Decision-Making Agreement? </vt:lpstr>
      <vt:lpstr>Center on Youth Voice, Youth Choice</vt:lpstr>
      <vt:lpstr>The CYVYC Project</vt:lpstr>
      <vt:lpstr>Youth  Stories</vt:lpstr>
      <vt:lpstr>Part 3: The Wonderful World of Supports</vt:lpstr>
      <vt:lpstr>The Broad Spectrum of Supports</vt:lpstr>
      <vt:lpstr>Informal, Social, Lifestyle Supports</vt:lpstr>
      <vt:lpstr>Financial Supports</vt:lpstr>
      <vt:lpstr>Financial Supports (cont.)</vt:lpstr>
      <vt:lpstr>Health Care Supports</vt:lpstr>
      <vt:lpstr>Health Care Supports (cont.)</vt:lpstr>
      <vt:lpstr>Selecting and Implementing Supports</vt:lpstr>
      <vt:lpstr>Part 4: Decisional Supports in Action</vt:lpstr>
      <vt:lpstr>Who am I?</vt:lpstr>
      <vt:lpstr>My Training as a Youth  Ambassador with the Center  on Youth Voice, Youth Choice</vt:lpstr>
      <vt:lpstr>Our CYVYC Youth  Ambassador Projects </vt:lpstr>
      <vt:lpstr>Benefits of the CYVYC Youth Ambassador Training</vt:lpstr>
      <vt:lpstr>Questions for Holden </vt:lpstr>
      <vt:lpstr>Example</vt:lpstr>
      <vt:lpstr>Conclusion</vt:lpstr>
      <vt:lpstr>Visit Our Website: ncler.acl.gov</vt:lpstr>
      <vt:lpstr>Case Consultations </vt:lpstr>
    </vt:vector>
  </TitlesOfParts>
  <Company>NCLER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Autonomy for Older Adults and Adults with Disabilities through Decisional and Other Supports</dc:title>
  <dc:subject>Decisional Supports</dc:subject>
  <dc:creator>Allison Cohen and Jim Berchtold</dc:creator>
  <cp:keywords>support, decision making, disability, older adults, financial</cp:keywords>
  <cp:lastModifiedBy>Newgen, Jacques (ACL)</cp:lastModifiedBy>
  <cp:revision>96</cp:revision>
  <dcterms:created xsi:type="dcterms:W3CDTF">2017-12-21T19:39:09Z</dcterms:created>
  <dcterms:modified xsi:type="dcterms:W3CDTF">2024-09-06T21:15:15Z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0x0101001CC9C4AE119EAD4181F90A64FFB58406</vt:lpwstr>
  </property>
</Properties>
</file>