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2.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4"/>
    <p:sldMasterId id="2147483745" r:id="rId5"/>
    <p:sldMasterId id="2147483752" r:id="rId6"/>
    <p:sldMasterId id="2147483767" r:id="rId7"/>
    <p:sldMasterId id="2147483791" r:id="rId8"/>
    <p:sldMasterId id="2147483804" r:id="rId9"/>
    <p:sldMasterId id="2147483806" r:id="rId10"/>
    <p:sldMasterId id="2147483818" r:id="rId11"/>
    <p:sldMasterId id="2147483831" r:id="rId12"/>
    <p:sldMasterId id="2147483834" r:id="rId13"/>
    <p:sldMasterId id="2147483849" r:id="rId14"/>
    <p:sldMasterId id="2147483864" r:id="rId15"/>
    <p:sldMasterId id="2147483878" r:id="rId16"/>
    <p:sldMasterId id="2147483889" r:id="rId17"/>
  </p:sldMasterIdLst>
  <p:notesMasterIdLst>
    <p:notesMasterId r:id="rId191"/>
  </p:notesMasterIdLst>
  <p:sldIdLst>
    <p:sldId id="2145707610" r:id="rId18"/>
    <p:sldId id="2145707611" r:id="rId19"/>
    <p:sldId id="257" r:id="rId20"/>
    <p:sldId id="2145707612" r:id="rId21"/>
    <p:sldId id="2145707613" r:id="rId22"/>
    <p:sldId id="2145707614" r:id="rId23"/>
    <p:sldId id="299" r:id="rId24"/>
    <p:sldId id="366" r:id="rId25"/>
    <p:sldId id="347" r:id="rId26"/>
    <p:sldId id="2145707600" r:id="rId27"/>
    <p:sldId id="350" r:id="rId28"/>
    <p:sldId id="355" r:id="rId29"/>
    <p:sldId id="356" r:id="rId30"/>
    <p:sldId id="2145707601" r:id="rId31"/>
    <p:sldId id="358" r:id="rId32"/>
    <p:sldId id="359" r:id="rId33"/>
    <p:sldId id="360" r:id="rId34"/>
    <p:sldId id="2145707602" r:id="rId35"/>
    <p:sldId id="2145707603" r:id="rId36"/>
    <p:sldId id="362" r:id="rId37"/>
    <p:sldId id="2145707604" r:id="rId38"/>
    <p:sldId id="363" r:id="rId39"/>
    <p:sldId id="364" r:id="rId40"/>
    <p:sldId id="2145707605" r:id="rId41"/>
    <p:sldId id="2145707615" r:id="rId42"/>
    <p:sldId id="276" r:id="rId43"/>
    <p:sldId id="277" r:id="rId44"/>
    <p:sldId id="2145707616" r:id="rId45"/>
    <p:sldId id="2145707617" r:id="rId46"/>
    <p:sldId id="2145707618" r:id="rId47"/>
    <p:sldId id="2145707619" r:id="rId48"/>
    <p:sldId id="2145707620" r:id="rId49"/>
    <p:sldId id="282" r:id="rId50"/>
    <p:sldId id="2145707621" r:id="rId51"/>
    <p:sldId id="647" r:id="rId52"/>
    <p:sldId id="648" r:id="rId53"/>
    <p:sldId id="649" r:id="rId54"/>
    <p:sldId id="650" r:id="rId55"/>
    <p:sldId id="651" r:id="rId56"/>
    <p:sldId id="652" r:id="rId57"/>
    <p:sldId id="653" r:id="rId58"/>
    <p:sldId id="654" r:id="rId59"/>
    <p:sldId id="655" r:id="rId60"/>
    <p:sldId id="2145707622" r:id="rId61"/>
    <p:sldId id="656" r:id="rId62"/>
    <p:sldId id="633" r:id="rId63"/>
    <p:sldId id="644" r:id="rId64"/>
    <p:sldId id="634" r:id="rId65"/>
    <p:sldId id="641" r:id="rId66"/>
    <p:sldId id="637" r:id="rId67"/>
    <p:sldId id="640" r:id="rId68"/>
    <p:sldId id="636" r:id="rId69"/>
    <p:sldId id="638" r:id="rId70"/>
    <p:sldId id="643" r:id="rId71"/>
    <p:sldId id="639" r:id="rId72"/>
    <p:sldId id="642" r:id="rId73"/>
    <p:sldId id="645" r:id="rId74"/>
    <p:sldId id="264" r:id="rId75"/>
    <p:sldId id="657" r:id="rId76"/>
    <p:sldId id="2145707623" r:id="rId77"/>
    <p:sldId id="658" r:id="rId78"/>
    <p:sldId id="1276" r:id="rId79"/>
    <p:sldId id="1173" r:id="rId80"/>
    <p:sldId id="1152" r:id="rId81"/>
    <p:sldId id="1274" r:id="rId82"/>
    <p:sldId id="2145707566" r:id="rId83"/>
    <p:sldId id="1245" r:id="rId84"/>
    <p:sldId id="2145707573" r:id="rId85"/>
    <p:sldId id="1248" r:id="rId86"/>
    <p:sldId id="1203" r:id="rId87"/>
    <p:sldId id="1254" r:id="rId88"/>
    <p:sldId id="1214" r:id="rId89"/>
    <p:sldId id="1206" r:id="rId90"/>
    <p:sldId id="1249" r:id="rId91"/>
    <p:sldId id="1250" r:id="rId92"/>
    <p:sldId id="2145707568" r:id="rId93"/>
    <p:sldId id="2145707569" r:id="rId94"/>
    <p:sldId id="2145707570" r:id="rId95"/>
    <p:sldId id="1208" r:id="rId96"/>
    <p:sldId id="1242" r:id="rId97"/>
    <p:sldId id="1259" r:id="rId98"/>
    <p:sldId id="2145707625" r:id="rId99"/>
    <p:sldId id="2145707626" r:id="rId100"/>
    <p:sldId id="2145707627" r:id="rId101"/>
    <p:sldId id="2145707628" r:id="rId102"/>
    <p:sldId id="256" r:id="rId103"/>
    <p:sldId id="422" r:id="rId104"/>
    <p:sldId id="532" r:id="rId105"/>
    <p:sldId id="528" r:id="rId106"/>
    <p:sldId id="516" r:id="rId107"/>
    <p:sldId id="506" r:id="rId108"/>
    <p:sldId id="518" r:id="rId109"/>
    <p:sldId id="529" r:id="rId110"/>
    <p:sldId id="533" r:id="rId111"/>
    <p:sldId id="459" r:id="rId112"/>
    <p:sldId id="354" r:id="rId113"/>
    <p:sldId id="531" r:id="rId114"/>
    <p:sldId id="468" r:id="rId115"/>
    <p:sldId id="510" r:id="rId116"/>
    <p:sldId id="361" r:id="rId117"/>
    <p:sldId id="536" r:id="rId118"/>
    <p:sldId id="534" r:id="rId119"/>
    <p:sldId id="439" r:id="rId120"/>
    <p:sldId id="400" r:id="rId121"/>
    <p:sldId id="535" r:id="rId122"/>
    <p:sldId id="519" r:id="rId123"/>
    <p:sldId id="521" r:id="rId124"/>
    <p:sldId id="2145707629" r:id="rId125"/>
    <p:sldId id="365" r:id="rId126"/>
    <p:sldId id="1190" r:id="rId127"/>
    <p:sldId id="1180" r:id="rId128"/>
    <p:sldId id="2145707577" r:id="rId129"/>
    <p:sldId id="1192" r:id="rId130"/>
    <p:sldId id="1289" r:id="rId131"/>
    <p:sldId id="1176" r:id="rId132"/>
    <p:sldId id="1183" r:id="rId133"/>
    <p:sldId id="1182" r:id="rId134"/>
    <p:sldId id="2145707630" r:id="rId135"/>
    <p:sldId id="2145707584" r:id="rId136"/>
    <p:sldId id="1838" r:id="rId137"/>
    <p:sldId id="1819" r:id="rId138"/>
    <p:sldId id="1794" r:id="rId139"/>
    <p:sldId id="1827" r:id="rId140"/>
    <p:sldId id="1839" r:id="rId141"/>
    <p:sldId id="1833" r:id="rId142"/>
    <p:sldId id="2145707585" r:id="rId143"/>
    <p:sldId id="2145707631" r:id="rId144"/>
    <p:sldId id="2145707632" r:id="rId145"/>
    <p:sldId id="266" r:id="rId146"/>
    <p:sldId id="566" r:id="rId147"/>
    <p:sldId id="555" r:id="rId148"/>
    <p:sldId id="300" r:id="rId149"/>
    <p:sldId id="600" r:id="rId150"/>
    <p:sldId id="316" r:id="rId151"/>
    <p:sldId id="559" r:id="rId152"/>
    <p:sldId id="1651" r:id="rId153"/>
    <p:sldId id="1653" r:id="rId154"/>
    <p:sldId id="558" r:id="rId155"/>
    <p:sldId id="539" r:id="rId156"/>
    <p:sldId id="560" r:id="rId157"/>
    <p:sldId id="1652" r:id="rId158"/>
    <p:sldId id="1644" r:id="rId159"/>
    <p:sldId id="1645" r:id="rId160"/>
    <p:sldId id="1648" r:id="rId161"/>
    <p:sldId id="1647" r:id="rId162"/>
    <p:sldId id="1169" r:id="rId163"/>
    <p:sldId id="1650" r:id="rId164"/>
    <p:sldId id="561" r:id="rId165"/>
    <p:sldId id="556" r:id="rId166"/>
    <p:sldId id="632" r:id="rId167"/>
    <p:sldId id="568" r:id="rId168"/>
    <p:sldId id="2145707633" r:id="rId169"/>
    <p:sldId id="2145707589" r:id="rId170"/>
    <p:sldId id="344" r:id="rId171"/>
    <p:sldId id="338" r:id="rId172"/>
    <p:sldId id="2145707590" r:id="rId173"/>
    <p:sldId id="289" r:id="rId174"/>
    <p:sldId id="308" r:id="rId175"/>
    <p:sldId id="314" r:id="rId176"/>
    <p:sldId id="312" r:id="rId177"/>
    <p:sldId id="346" r:id="rId178"/>
    <p:sldId id="2145707591" r:id="rId179"/>
    <p:sldId id="341" r:id="rId180"/>
    <p:sldId id="325" r:id="rId181"/>
    <p:sldId id="348" r:id="rId182"/>
    <p:sldId id="349" r:id="rId183"/>
    <p:sldId id="352" r:id="rId184"/>
    <p:sldId id="351" r:id="rId185"/>
    <p:sldId id="340" r:id="rId186"/>
    <p:sldId id="330" r:id="rId187"/>
    <p:sldId id="342" r:id="rId188"/>
    <p:sldId id="2145707634" r:id="rId189"/>
    <p:sldId id="2145707635" r:id="rId190"/>
  </p:sldIdLst>
  <p:sldSz cx="12192000" cy="6858000"/>
  <p:notesSz cx="6858000" cy="9144000"/>
  <p:embeddedFontLst>
    <p:embeddedFont>
      <p:font typeface="Aptos" panose="020B0004020202020204" pitchFamily="34" charset="0"/>
      <p:regular r:id="rId192"/>
      <p:bold r:id="rId193"/>
      <p:italic r:id="rId194"/>
      <p:boldItalic r:id="rId195"/>
    </p:embeddedFont>
    <p:embeddedFont>
      <p:font typeface="Aptos Display" panose="020B0004020202020204" pitchFamily="34" charset="0"/>
      <p:regular r:id="rId196"/>
      <p:bold r:id="rId197"/>
      <p:italic r:id="rId198"/>
      <p:boldItalic r:id="rId199"/>
    </p:embeddedFont>
    <p:embeddedFont>
      <p:font typeface="Calibri" panose="020F0502020204030204" pitchFamily="34" charset="0"/>
      <p:regular r:id="rId200"/>
      <p:bold r:id="rId201"/>
      <p:italic r:id="rId202"/>
      <p:boldItalic r:id="rId203"/>
    </p:embeddedFont>
    <p:embeddedFont>
      <p:font typeface="Calibri Light" panose="020F0302020204030204" pitchFamily="34" charset="0"/>
      <p:regular r:id="rId204"/>
      <p:italic r:id="rId205"/>
    </p:embeddedFont>
    <p:embeddedFont>
      <p:font typeface="Candara" panose="020E0502030303020204" pitchFamily="34" charset="0"/>
      <p:regular r:id="rId206"/>
      <p:bold r:id="rId207"/>
      <p:italic r:id="rId208"/>
      <p:boldItalic r:id="rId209"/>
    </p:embeddedFont>
    <p:embeddedFont>
      <p:font typeface="Constantia" panose="02030602050306030303" pitchFamily="18" charset="0"/>
      <p:regular r:id="rId210"/>
      <p:bold r:id="rId211"/>
      <p:italic r:id="rId212"/>
      <p:boldItalic r:id="rId213"/>
    </p:embeddedFont>
    <p:embeddedFont>
      <p:font typeface="Franklin Gothic Book" panose="020B0503020102020204" pitchFamily="34" charset="0"/>
      <p:regular r:id="rId214"/>
      <p:italic r:id="rId215"/>
    </p:embeddedFont>
    <p:embeddedFont>
      <p:font typeface="Franklin Gothic Demi" panose="020B0703020102020204" pitchFamily="34" charset="0"/>
      <p:regular r:id="rId216"/>
      <p:italic r:id="rId217"/>
    </p:embeddedFont>
    <p:embeddedFont>
      <p:font typeface="Franklin Gothic Heavy" panose="020B0903020102020204" pitchFamily="34" charset="0"/>
      <p:regular r:id="rId218"/>
      <p:italic r:id="rId219"/>
    </p:embeddedFont>
    <p:embeddedFont>
      <p:font typeface="Segoe UI" panose="020B0502040204020203" pitchFamily="34" charset="0"/>
      <p:regular r:id="rId220"/>
      <p:bold r:id="rId221"/>
      <p:italic r:id="rId222"/>
      <p:boldItalic r:id="rId223"/>
    </p:embeddedFont>
    <p:embeddedFont>
      <p:font typeface="Times" panose="02020603050405020304" pitchFamily="18" charset="0"/>
      <p:regular r:id="rId224"/>
      <p:bold r:id="rId225"/>
      <p:italic r:id="rId226"/>
      <p:boldItalic r:id="rId227"/>
    </p:embeddedFont>
    <p:embeddedFont>
      <p:font typeface="Titillium Web" panose="00000500000000000000" pitchFamily="2" charset="0"/>
      <p:regular r:id="rId228"/>
      <p:bold r:id="rId229"/>
      <p:italic r:id="rId230"/>
      <p:boldItalic r:id="rId231"/>
    </p:embeddedFont>
    <p:embeddedFont>
      <p:font typeface="Titillium Web SemiBold" panose="00000700000000000000" pitchFamily="2" charset="0"/>
      <p:regular r:id="rId232"/>
      <p:bold r:id="rId233"/>
      <p:italic r:id="rId234"/>
      <p:boldItalic r:id="rId235"/>
    </p:embeddedFont>
    <p:embeddedFont>
      <p:font typeface="Verdana" panose="020B0604030504040204" pitchFamily="34" charset="0"/>
      <p:regular r:id="rId236"/>
      <p:bold r:id="rId237"/>
      <p:italic r:id="rId238"/>
      <p:boldItalic r:id="rId239"/>
    </p:embeddedFont>
    <p:embeddedFont>
      <p:font typeface="Verdana Pro Light" panose="020B0304030504040204" pitchFamily="34" charset="0"/>
      <p:regular r:id="rId240"/>
      <p:italic r:id="rId241"/>
    </p:embeddedFont>
    <p:embeddedFont>
      <p:font typeface="Wingdings 2" panose="05020102010507070707" pitchFamily="18" charset="2"/>
      <p:regular r:id="rId242"/>
    </p:embeddedFont>
    <p:embeddedFont>
      <p:font typeface="Wingdings 3" panose="05040102010807070707" pitchFamily="18" charset="2"/>
      <p:regular r:id="rId2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5" roundtripDataSignature="AMtx7mik5AF6+0WCC9DsNPwq7uKaVTC/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0ED9BF-9D1D-4861-8CE4-F2797EB4B9B3}">
  <a:tblStyle styleId="{200ED9BF-9D1D-4861-8CE4-F2797EB4B9B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E"/>
          </a:solidFill>
        </a:fill>
      </a:tcStyle>
    </a:wholeTbl>
    <a:band1H>
      <a:tcTxStyle b="off" i="off"/>
      <a:tcStyle>
        <a:tcBdr/>
        <a:fill>
          <a:solidFill>
            <a:srgbClr val="CACFDB"/>
          </a:solidFill>
        </a:fill>
      </a:tcStyle>
    </a:band1H>
    <a:band2H>
      <a:tcTxStyle b="off" i="off"/>
      <a:tcStyle>
        <a:tcBdr/>
      </a:tcStyle>
    </a:band2H>
    <a:band1V>
      <a:tcTxStyle b="off" i="off"/>
      <a:tcStyle>
        <a:tcBdr/>
        <a:fill>
          <a:solidFill>
            <a:srgbClr val="CACFDB"/>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38F9B8A-2C53-42EA-BEEE-5DBB675C68AD}"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40" autoAdjust="0"/>
    <p:restoredTop sz="86381" autoAdjust="0"/>
  </p:normalViewPr>
  <p:slideViewPr>
    <p:cSldViewPr snapToGrid="0">
      <p:cViewPr varScale="1">
        <p:scale>
          <a:sx n="61" d="100"/>
          <a:sy n="61" d="100"/>
        </p:scale>
        <p:origin x="636"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notesMaster" Target="notesMasters/notesMaster1.xml"/><Relationship Id="rId205" Type="http://schemas.openxmlformats.org/officeDocument/2006/relationships/font" Target="fonts/font14.fntdata"/><Relationship Id="rId226" Type="http://schemas.openxmlformats.org/officeDocument/2006/relationships/font" Target="fonts/font35.fntdata"/><Relationship Id="rId247" Type="http://schemas.openxmlformats.org/officeDocument/2006/relationships/viewProps" Target="viewProps.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2.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font" Target="fonts/font25.fntdata"/><Relationship Id="rId237" Type="http://schemas.openxmlformats.org/officeDocument/2006/relationships/font" Target="fonts/font46.fntdata"/><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font" Target="fonts/font1.fntdata"/><Relationship Id="rId206" Type="http://schemas.openxmlformats.org/officeDocument/2006/relationships/font" Target="fonts/font15.fntdata"/><Relationship Id="rId227" Type="http://schemas.openxmlformats.org/officeDocument/2006/relationships/font" Target="fonts/font36.fntdata"/><Relationship Id="rId248" Type="http://schemas.openxmlformats.org/officeDocument/2006/relationships/theme" Target="theme/theme1.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82" Type="http://schemas.openxmlformats.org/officeDocument/2006/relationships/slide" Target="slides/slide165.xml"/><Relationship Id="rId187" Type="http://schemas.openxmlformats.org/officeDocument/2006/relationships/slide" Target="slides/slide170.xml"/><Relationship Id="rId217"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font" Target="fonts/font21.fntdata"/><Relationship Id="rId233" Type="http://schemas.openxmlformats.org/officeDocument/2006/relationships/font" Target="fonts/font42.fntdata"/><Relationship Id="rId238" Type="http://schemas.openxmlformats.org/officeDocument/2006/relationships/font" Target="fonts/font47.fntdata"/><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font" Target="fonts/font7.fntdata"/><Relationship Id="rId172" Type="http://schemas.openxmlformats.org/officeDocument/2006/relationships/slide" Target="slides/slide155.xml"/><Relationship Id="rId193" Type="http://schemas.openxmlformats.org/officeDocument/2006/relationships/font" Target="fonts/font2.fntdata"/><Relationship Id="rId202" Type="http://schemas.openxmlformats.org/officeDocument/2006/relationships/font" Target="fonts/font11.fntdata"/><Relationship Id="rId207" Type="http://schemas.openxmlformats.org/officeDocument/2006/relationships/font" Target="fonts/font16.fntdata"/><Relationship Id="rId223" Type="http://schemas.openxmlformats.org/officeDocument/2006/relationships/font" Target="fonts/font32.fntdata"/><Relationship Id="rId228" Type="http://schemas.openxmlformats.org/officeDocument/2006/relationships/font" Target="fonts/font37.fntdata"/><Relationship Id="rId249" Type="http://schemas.openxmlformats.org/officeDocument/2006/relationships/tableStyles" Target="tableStyles.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13" Type="http://schemas.openxmlformats.org/officeDocument/2006/relationships/font" Target="fonts/font22.fntdata"/><Relationship Id="rId218" Type="http://schemas.openxmlformats.org/officeDocument/2006/relationships/font" Target="fonts/font27.fntdata"/><Relationship Id="rId234" Type="http://schemas.openxmlformats.org/officeDocument/2006/relationships/font" Target="fonts/font43.fntdata"/><Relationship Id="rId239" Type="http://schemas.openxmlformats.org/officeDocument/2006/relationships/font" Target="fonts/font48.fntdata"/><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font" Target="fonts/font3.fntdata"/><Relationship Id="rId199" Type="http://schemas.openxmlformats.org/officeDocument/2006/relationships/font" Target="fonts/font8.fntdata"/><Relationship Id="rId203" Type="http://schemas.openxmlformats.org/officeDocument/2006/relationships/font" Target="fonts/font12.fntdata"/><Relationship Id="rId208" Type="http://schemas.openxmlformats.org/officeDocument/2006/relationships/font" Target="fonts/font17.fntdata"/><Relationship Id="rId229" Type="http://schemas.openxmlformats.org/officeDocument/2006/relationships/font" Target="fonts/font38.fntdata"/><Relationship Id="rId19" Type="http://schemas.openxmlformats.org/officeDocument/2006/relationships/slide" Target="slides/slide2.xml"/><Relationship Id="rId224" Type="http://schemas.openxmlformats.org/officeDocument/2006/relationships/font" Target="fonts/font33.fntdata"/><Relationship Id="rId240" Type="http://schemas.openxmlformats.org/officeDocument/2006/relationships/font" Target="fonts/font49.fntdata"/><Relationship Id="rId245" Type="http://customschemas.google.com/relationships/presentationmetadata" Target="metadata"/><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font" Target="fonts/font28.fntdata"/><Relationship Id="rId3" Type="http://schemas.openxmlformats.org/officeDocument/2006/relationships/customXml" Target="../customXml/item3.xml"/><Relationship Id="rId214" Type="http://schemas.openxmlformats.org/officeDocument/2006/relationships/font" Target="fonts/font23.fntdata"/><Relationship Id="rId230" Type="http://schemas.openxmlformats.org/officeDocument/2006/relationships/font" Target="fonts/font39.fntdata"/><Relationship Id="rId235" Type="http://schemas.openxmlformats.org/officeDocument/2006/relationships/font" Target="fonts/font44.fntdata"/><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font" Target="fonts/font4.fntdata"/><Relationship Id="rId209" Type="http://schemas.openxmlformats.org/officeDocument/2006/relationships/font" Target="fonts/font18.fntdata"/><Relationship Id="rId190" Type="http://schemas.openxmlformats.org/officeDocument/2006/relationships/slide" Target="slides/slide173.xml"/><Relationship Id="rId204" Type="http://schemas.openxmlformats.org/officeDocument/2006/relationships/font" Target="fonts/font13.fntdata"/><Relationship Id="rId220" Type="http://schemas.openxmlformats.org/officeDocument/2006/relationships/font" Target="fonts/font29.fntdata"/><Relationship Id="rId225" Type="http://schemas.openxmlformats.org/officeDocument/2006/relationships/font" Target="fonts/font34.fntdata"/><Relationship Id="rId241" Type="http://schemas.openxmlformats.org/officeDocument/2006/relationships/font" Target="fonts/font50.fntdata"/><Relationship Id="rId246" Type="http://schemas.openxmlformats.org/officeDocument/2006/relationships/presProps" Target="presProps.xml"/><Relationship Id="rId15" Type="http://schemas.openxmlformats.org/officeDocument/2006/relationships/slideMaster" Target="slideMasters/slideMaster12.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3.xml"/><Relationship Id="rId210" Type="http://schemas.openxmlformats.org/officeDocument/2006/relationships/font" Target="fonts/font19.fntdata"/><Relationship Id="rId215" Type="http://schemas.openxmlformats.org/officeDocument/2006/relationships/font" Target="fonts/font24.fntdata"/><Relationship Id="rId236" Type="http://schemas.openxmlformats.org/officeDocument/2006/relationships/font" Target="fonts/font45.fntdata"/><Relationship Id="rId26" Type="http://schemas.openxmlformats.org/officeDocument/2006/relationships/slide" Target="slides/slide9.xml"/><Relationship Id="rId231" Type="http://schemas.openxmlformats.org/officeDocument/2006/relationships/font" Target="fonts/font40.fntdata"/><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font" Target="fonts/font5.fntdata"/><Relationship Id="rId200" Type="http://schemas.openxmlformats.org/officeDocument/2006/relationships/font" Target="fonts/font9.fntdata"/><Relationship Id="rId16" Type="http://schemas.openxmlformats.org/officeDocument/2006/relationships/slideMaster" Target="slideMasters/slideMaster13.xml"/><Relationship Id="rId221" Type="http://schemas.openxmlformats.org/officeDocument/2006/relationships/font" Target="fonts/font30.fntdata"/><Relationship Id="rId242" Type="http://schemas.openxmlformats.org/officeDocument/2006/relationships/font" Target="fonts/font51.fntdata"/><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font" Target="fonts/font20.fntdata"/><Relationship Id="rId232" Type="http://schemas.openxmlformats.org/officeDocument/2006/relationships/font" Target="fonts/font41.fntdata"/><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font" Target="fonts/font6.fntdata"/><Relationship Id="rId201" Type="http://schemas.openxmlformats.org/officeDocument/2006/relationships/font" Target="fonts/font10.fntdata"/><Relationship Id="rId222" Type="http://schemas.openxmlformats.org/officeDocument/2006/relationships/font" Target="fonts/font31.fntdata"/><Relationship Id="rId243" Type="http://schemas.openxmlformats.org/officeDocument/2006/relationships/font" Target="fonts/font5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SherriHome\Downloads\2020%20RISP%20Tables%20Final.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larso072\Box\RISP\2023%20to%202028%20RISP\RISP%20Presentations%202023-2028\2024%20RISP%20presentations\FY%202020%20Excel%20files%20for%20core%20findings.xlsx" TargetMode="External"/><Relationship Id="rId4"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Sheet1!$A$3</c:f>
              <c:strCache>
                <c:ptCount val="1"/>
                <c:pt idx="0">
                  <c:v>ID/ASD (kids) ID/DD (adults)</c:v>
                </c:pt>
              </c:strCache>
              <c:extLst xmlns:c15="http://schemas.microsoft.com/office/drawing/2012/chart"/>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ABA8-4C85-BE6F-EB714CA9A11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Children</c:v>
                </c:pt>
                <c:pt idx="1">
                  <c:v>Adults</c:v>
                </c:pt>
              </c:strCache>
              <c:extLst xmlns:c15="http://schemas.microsoft.com/office/drawing/2012/chart"/>
            </c:strRef>
          </c:cat>
          <c:val>
            <c:numRef>
              <c:f>Sheet1!$B$3:$C$3</c:f>
              <c:numCache>
                <c:formatCode>_(* #,##0_);_(* \(#,##0\);_(* "-"??_);_(@_)</c:formatCode>
                <c:ptCount val="2"/>
                <c:pt idx="0">
                  <c:v>3221498</c:v>
                </c:pt>
                <c:pt idx="1">
                  <c:v>2275551</c:v>
                </c:pt>
              </c:numCache>
              <c:extLst xmlns:c15="http://schemas.microsoft.com/office/drawing/2012/chart"/>
            </c:numRef>
          </c:val>
          <c:extLst xmlns:c15="http://schemas.microsoft.com/office/drawing/2012/chart">
            <c:ext xmlns:c16="http://schemas.microsoft.com/office/drawing/2014/chart" uri="{C3380CC4-5D6E-409C-BE32-E72D297353CC}">
              <c16:uniqueId val="{00000001-2642-4FF3-AFED-8B9D22DE854C}"/>
            </c:ext>
          </c:extLst>
        </c:ser>
        <c:ser>
          <c:idx val="2"/>
          <c:order val="3"/>
          <c:tx>
            <c:strRef>
              <c:f>Sheet1!$A$4</c:f>
              <c:strCache>
                <c:ptCount val="1"/>
                <c:pt idx="0">
                  <c:v>Developmental Delay Only</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Children</c:v>
                </c:pt>
                <c:pt idx="1">
                  <c:v>Adults</c:v>
                </c:pt>
              </c:strCache>
            </c:strRef>
          </c:cat>
          <c:val>
            <c:numRef>
              <c:f>Sheet1!$B$4:$C$4</c:f>
              <c:numCache>
                <c:formatCode>General</c:formatCode>
                <c:ptCount val="2"/>
                <c:pt idx="0" formatCode="_(* #,##0_);_(* \(#,##0\);_(* &quot;-&quot;??_);_(@_)">
                  <c:v>2881326</c:v>
                </c:pt>
              </c:numCache>
            </c:numRef>
          </c:val>
          <c:extLst>
            <c:ext xmlns:c16="http://schemas.microsoft.com/office/drawing/2014/chart" uri="{C3380CC4-5D6E-409C-BE32-E72D297353CC}">
              <c16:uniqueId val="{00000003-2642-4FF3-AFED-8B9D22DE854C}"/>
            </c:ext>
          </c:extLst>
        </c:ser>
        <c:ser>
          <c:idx val="0"/>
          <c:order val="4"/>
          <c:tx>
            <c:strRef>
              <c:f>Sheet1!$A$2</c:f>
              <c:strCache>
                <c:ptCount val="1"/>
              </c:strCache>
            </c:strRef>
          </c:tx>
          <c:spPr>
            <a:no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Children</c:v>
                </c:pt>
                <c:pt idx="1">
                  <c:v>Adults</c:v>
                </c:pt>
              </c:strCache>
            </c:strRef>
          </c:cat>
          <c:val>
            <c:numRef>
              <c:f>Sheet1!$B$2:$C$2</c:f>
              <c:numCache>
                <c:formatCode>_(* #,##0_);_(* \(#,##0\);_(* "-"??_);_(@_)</c:formatCode>
                <c:ptCount val="2"/>
                <c:pt idx="0">
                  <c:v>6102824</c:v>
                </c:pt>
                <c:pt idx="1">
                  <c:v>2275551</c:v>
                </c:pt>
              </c:numCache>
            </c:numRef>
          </c:val>
          <c:extLst>
            <c:ext xmlns:c16="http://schemas.microsoft.com/office/drawing/2014/chart" uri="{C3380CC4-5D6E-409C-BE32-E72D297353CC}">
              <c16:uniqueId val="{00000000-2642-4FF3-AFED-8B9D22DE854C}"/>
            </c:ext>
          </c:extLst>
        </c:ser>
        <c:dLbls>
          <c:dLblPos val="inBase"/>
          <c:showLegendKey val="0"/>
          <c:showVal val="1"/>
          <c:showCatName val="0"/>
          <c:showSerName val="0"/>
          <c:showPercent val="0"/>
          <c:showBubbleSize val="0"/>
        </c:dLbls>
        <c:gapWidth val="50"/>
        <c:overlap val="100"/>
        <c:axId val="1181252656"/>
        <c:axId val="1181253616"/>
        <c:extLst>
          <c:ext xmlns:c15="http://schemas.microsoft.com/office/drawing/2012/chart" uri="{02D57815-91ED-43cb-92C2-25804820EDAC}">
            <c15:filteredBarSeries>
              <c15:ser>
                <c:idx val="3"/>
                <c:order val="1"/>
                <c:tx>
                  <c:strRef>
                    <c:extLst>
                      <c:ext uri="{02D57815-91ED-43cb-92C2-25804820EDAC}">
                        <c15:formulaRef>
                          <c15:sqref>Sheet1!$A$5</c15:sqref>
                        </c15:formulaRef>
                      </c:ext>
                    </c:extLst>
                    <c:strCache>
                      <c:ptCount val="1"/>
                      <c:pt idx="0">
                        <c:v>Known to State IDD agencies</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Sheet1!$B$1:$C$1</c15:sqref>
                        </c15:formulaRef>
                      </c:ext>
                    </c:extLst>
                    <c:strCache>
                      <c:ptCount val="2"/>
                      <c:pt idx="0">
                        <c:v>Children</c:v>
                      </c:pt>
                      <c:pt idx="1">
                        <c:v>Adults</c:v>
                      </c:pt>
                    </c:strCache>
                  </c:strRef>
                </c:cat>
                <c:val>
                  <c:numRef>
                    <c:extLst>
                      <c:ext uri="{02D57815-91ED-43cb-92C2-25804820EDAC}">
                        <c15:formulaRef>
                          <c15:sqref>Sheet1!$B$5:$C$5</c15:sqref>
                        </c15:formulaRef>
                      </c:ext>
                    </c:extLst>
                    <c:numCache>
                      <c:formatCode>#,##0</c:formatCode>
                      <c:ptCount val="2"/>
                      <c:pt idx="0">
                        <c:v>644948</c:v>
                      </c:pt>
                      <c:pt idx="1">
                        <c:v>1005401</c:v>
                      </c:pt>
                    </c:numCache>
                  </c:numRef>
                </c:val>
                <c:extLst>
                  <c:ext xmlns:c16="http://schemas.microsoft.com/office/drawing/2014/chart" uri="{C3380CC4-5D6E-409C-BE32-E72D297353CC}">
                    <c16:uniqueId val="{00000004-2642-4FF3-AFED-8B9D22DE854C}"/>
                  </c:ext>
                </c:extLst>
              </c15:ser>
            </c15:filteredBarSeries>
            <c15:filteredBarSeries>
              <c15:ser>
                <c:idx val="4"/>
                <c:order val="2"/>
                <c:tx>
                  <c:strRef>
                    <c:extLst xmlns:c15="http://schemas.microsoft.com/office/drawing/2012/chart">
                      <c:ext xmlns:c15="http://schemas.microsoft.com/office/drawing/2012/chart" uri="{02D57815-91ED-43cb-92C2-25804820EDAC}">
                        <c15:formulaRef>
                          <c15:sqref>Sheet1!$A$6</c15:sqref>
                        </c15:formulaRef>
                      </c:ext>
                    </c:extLst>
                    <c:strCache>
                      <c:ptCount val="1"/>
                      <c:pt idx="0">
                        <c:v>ID/ASD (Kids) ID/DD (Adults)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Sheet1!$B$1:$C$1</c15:sqref>
                        </c15:formulaRef>
                      </c:ext>
                    </c:extLst>
                    <c:strCache>
                      <c:ptCount val="2"/>
                      <c:pt idx="0">
                        <c:v>Children</c:v>
                      </c:pt>
                      <c:pt idx="1">
                        <c:v>Adults</c:v>
                      </c:pt>
                    </c:strCache>
                  </c:strRef>
                </c:cat>
                <c:val>
                  <c:numRef>
                    <c:extLst xmlns:c15="http://schemas.microsoft.com/office/drawing/2012/chart">
                      <c:ext xmlns:c15="http://schemas.microsoft.com/office/drawing/2012/chart" uri="{02D57815-91ED-43cb-92C2-25804820EDAC}">
                        <c15:formulaRef>
                          <c15:sqref>Sheet1!$B$6:$C$6</c15:sqref>
                        </c15:formulaRef>
                      </c:ext>
                    </c:extLst>
                    <c:numCache>
                      <c:formatCode>_(* #,##0_);_(* \(#,##0\);_(* "-"??_);_(@_)</c:formatCode>
                      <c:ptCount val="2"/>
                      <c:pt idx="0">
                        <c:v>2576550</c:v>
                      </c:pt>
                      <c:pt idx="1">
                        <c:v>1270150</c:v>
                      </c:pt>
                    </c:numCache>
                  </c:numRef>
                </c:val>
                <c:extLst xmlns:c15="http://schemas.microsoft.com/office/drawing/2012/chart">
                  <c:ext xmlns:c16="http://schemas.microsoft.com/office/drawing/2014/chart" uri="{C3380CC4-5D6E-409C-BE32-E72D297353CC}">
                    <c16:uniqueId val="{00000005-2642-4FF3-AFED-8B9D22DE854C}"/>
                  </c:ext>
                </c:extLst>
              </c15:ser>
            </c15:filteredBarSeries>
          </c:ext>
        </c:extLst>
      </c:barChart>
      <c:catAx>
        <c:axId val="1181252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81253616"/>
        <c:crosses val="autoZero"/>
        <c:auto val="1"/>
        <c:lblAlgn val="ctr"/>
        <c:lblOffset val="100"/>
        <c:noMultiLvlLbl val="0"/>
      </c:catAx>
      <c:valAx>
        <c:axId val="1181253616"/>
        <c:scaling>
          <c:orientation val="minMax"/>
          <c:max val="6500000"/>
        </c:scaling>
        <c:delete val="1"/>
        <c:axPos val="l"/>
        <c:numFmt formatCode="_(* #,##0_);_(* \(#,##0\);_(* &quot;-&quot;??_);_(@_)" sourceLinked="1"/>
        <c:majorTickMark val="out"/>
        <c:minorTickMark val="none"/>
        <c:tickLblPos val="nextTo"/>
        <c:crossAx val="1181252656"/>
        <c:crosses val="autoZero"/>
        <c:crossBetween val="between"/>
      </c:valAx>
      <c:spPr>
        <a:noFill/>
        <a:ln>
          <a:noFill/>
        </a:ln>
        <a:effectLst/>
      </c:spPr>
    </c:plotArea>
    <c:legend>
      <c:legendPos val="r"/>
      <c:layout>
        <c:manualLayout>
          <c:xMode val="edge"/>
          <c:yMode val="edge"/>
          <c:x val="0.67600098616179205"/>
          <c:y val="5.3866768243576016E-2"/>
          <c:w val="0.30984805674437682"/>
          <c:h val="0.84941834478098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Known to State IDD Agency</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Children</c:v>
                </c:pt>
                <c:pt idx="1">
                  <c:v>Adults</c:v>
                </c:pt>
              </c:strCache>
            </c:strRef>
          </c:cat>
          <c:val>
            <c:numRef>
              <c:f>Sheet1!$B$2:$C$2</c:f>
              <c:numCache>
                <c:formatCode>General</c:formatCode>
                <c:ptCount val="2"/>
                <c:pt idx="0">
                  <c:v>644948</c:v>
                </c:pt>
                <c:pt idx="1">
                  <c:v>1005401</c:v>
                </c:pt>
              </c:numCache>
            </c:numRef>
          </c:val>
          <c:extLst>
            <c:ext xmlns:c16="http://schemas.microsoft.com/office/drawing/2014/chart" uri="{C3380CC4-5D6E-409C-BE32-E72D297353CC}">
              <c16:uniqueId val="{00000000-F059-4D13-8DC2-47FE396FE52E}"/>
            </c:ext>
          </c:extLst>
        </c:ser>
        <c:ser>
          <c:idx val="1"/>
          <c:order val="1"/>
          <c:tx>
            <c:strRef>
              <c:f>Sheet1!$A$3</c:f>
              <c:strCache>
                <c:ptCount val="1"/>
                <c:pt idx="0">
                  <c:v>Not known to state IDD agency</c:v>
                </c:pt>
              </c:strCache>
            </c:strRef>
          </c:tx>
          <c:spPr>
            <a:solidFill>
              <a:schemeClr val="accent1"/>
            </a:solidFill>
            <a:ln>
              <a:noFill/>
            </a:ln>
            <a:effectLst/>
          </c:spPr>
          <c:invertIfNegative val="0"/>
          <c:cat>
            <c:strRef>
              <c:f>Sheet1!$B$1:$C$1</c:f>
              <c:strCache>
                <c:ptCount val="2"/>
                <c:pt idx="0">
                  <c:v>Children</c:v>
                </c:pt>
                <c:pt idx="1">
                  <c:v>Adults</c:v>
                </c:pt>
              </c:strCache>
            </c:strRef>
          </c:cat>
          <c:val>
            <c:numRef>
              <c:f>Sheet1!$B$3:$C$3</c:f>
              <c:numCache>
                <c:formatCode>General</c:formatCode>
                <c:ptCount val="2"/>
                <c:pt idx="0">
                  <c:v>5457876</c:v>
                </c:pt>
                <c:pt idx="1">
                  <c:v>1270150</c:v>
                </c:pt>
              </c:numCache>
            </c:numRef>
          </c:val>
          <c:extLst>
            <c:ext xmlns:c16="http://schemas.microsoft.com/office/drawing/2014/chart" uri="{C3380CC4-5D6E-409C-BE32-E72D297353CC}">
              <c16:uniqueId val="{00000001-F059-4D13-8DC2-47FE396FE52E}"/>
            </c:ext>
          </c:extLst>
        </c:ser>
        <c:ser>
          <c:idx val="2"/>
          <c:order val="2"/>
          <c:tx>
            <c:strRef>
              <c:f>Sheet1!$A$4</c:f>
              <c:strCache>
                <c:ptCount val="1"/>
              </c:strCache>
            </c:strRef>
          </c:tx>
          <c:spPr>
            <a:solidFill>
              <a:schemeClr val="bg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Children</c:v>
                </c:pt>
                <c:pt idx="1">
                  <c:v>Adults</c:v>
                </c:pt>
              </c:strCache>
            </c:strRef>
          </c:cat>
          <c:val>
            <c:numRef>
              <c:f>Sheet1!$B$4:$C$4</c:f>
              <c:numCache>
                <c:formatCode>General</c:formatCode>
                <c:ptCount val="2"/>
                <c:pt idx="0">
                  <c:v>6102824</c:v>
                </c:pt>
                <c:pt idx="1">
                  <c:v>2275551</c:v>
                </c:pt>
              </c:numCache>
            </c:numRef>
          </c:val>
          <c:extLst>
            <c:ext xmlns:c16="http://schemas.microsoft.com/office/drawing/2014/chart" uri="{C3380CC4-5D6E-409C-BE32-E72D297353CC}">
              <c16:uniqueId val="{00000003-F059-4D13-8DC2-47FE396FE52E}"/>
            </c:ext>
          </c:extLst>
        </c:ser>
        <c:dLbls>
          <c:showLegendKey val="0"/>
          <c:showVal val="0"/>
          <c:showCatName val="0"/>
          <c:showSerName val="0"/>
          <c:showPercent val="0"/>
          <c:showBubbleSize val="0"/>
        </c:dLbls>
        <c:gapWidth val="58"/>
        <c:overlap val="100"/>
        <c:axId val="1254810704"/>
        <c:axId val="1254815024"/>
      </c:barChart>
      <c:catAx>
        <c:axId val="125481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54815024"/>
        <c:crosses val="autoZero"/>
        <c:auto val="1"/>
        <c:lblAlgn val="ctr"/>
        <c:lblOffset val="100"/>
        <c:noMultiLvlLbl val="0"/>
      </c:catAx>
      <c:valAx>
        <c:axId val="1254815024"/>
        <c:scaling>
          <c:orientation val="minMax"/>
          <c:max val="7000000"/>
        </c:scaling>
        <c:delete val="1"/>
        <c:axPos val="l"/>
        <c:numFmt formatCode="#,##0" sourceLinked="0"/>
        <c:majorTickMark val="none"/>
        <c:minorTickMark val="none"/>
        <c:tickLblPos val="nextTo"/>
        <c:crossAx val="1254810704"/>
        <c:crosses val="autoZero"/>
        <c:crossBetween val="between"/>
      </c:valAx>
      <c:spPr>
        <a:noFill/>
        <a:ln>
          <a:noFill/>
        </a:ln>
        <a:effectLst/>
      </c:spPr>
    </c:plotArea>
    <c:legend>
      <c:legendPos val="r"/>
      <c:layout>
        <c:manualLayout>
          <c:xMode val="edge"/>
          <c:yMode val="edge"/>
          <c:x val="0.63864547530167126"/>
          <c:y val="0"/>
          <c:w val="0.33525982106019286"/>
          <c:h val="0.91067823576993445"/>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66019788403808E-2"/>
          <c:y val="8.9041075823887442E-2"/>
          <c:w val="0.89344241030423288"/>
          <c:h val="0.80777821909477743"/>
        </c:manualLayout>
      </c:layout>
      <c:areaChart>
        <c:grouping val="standard"/>
        <c:varyColors val="0"/>
        <c:ser>
          <c:idx val="0"/>
          <c:order val="0"/>
          <c:tx>
            <c:strRef>
              <c:f>'Fg4.8 Ave Daily IDD '!$K$2</c:f>
              <c:strCache>
                <c:ptCount val="1"/>
                <c:pt idx="0">
                  <c:v>PRF</c:v>
                </c:pt>
              </c:strCache>
            </c:strRef>
          </c:tx>
          <c:spPr>
            <a:solidFill>
              <a:schemeClr val="tx2">
                <a:lumMod val="75000"/>
              </a:schemeClr>
            </a:solidFill>
            <a:ln>
              <a:no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0-A3FA-4854-B521-C45F026E7997}"/>
                </c:ext>
              </c:extLst>
            </c:dLbl>
            <c:dLbl>
              <c:idx val="1"/>
              <c:delete val="1"/>
              <c:extLst>
                <c:ext xmlns:c15="http://schemas.microsoft.com/office/drawing/2012/chart" uri="{CE6537A1-D6FC-4f65-9D91-7224C49458BB}"/>
                <c:ext xmlns:c16="http://schemas.microsoft.com/office/drawing/2014/chart" uri="{C3380CC4-5D6E-409C-BE32-E72D297353CC}">
                  <c16:uniqueId val="{00000001-A3FA-4854-B521-C45F026E7997}"/>
                </c:ext>
              </c:extLst>
            </c:dLbl>
            <c:dLbl>
              <c:idx val="2"/>
              <c:delete val="1"/>
              <c:extLst>
                <c:ext xmlns:c15="http://schemas.microsoft.com/office/drawing/2012/chart" uri="{CE6537A1-D6FC-4f65-9D91-7224C49458BB}"/>
                <c:ext xmlns:c16="http://schemas.microsoft.com/office/drawing/2014/chart" uri="{C3380CC4-5D6E-409C-BE32-E72D297353CC}">
                  <c16:uniqueId val="{00000002-A3FA-4854-B521-C45F026E7997}"/>
                </c:ext>
              </c:extLst>
            </c:dLbl>
            <c:dLbl>
              <c:idx val="3"/>
              <c:delete val="1"/>
              <c:extLst>
                <c:ext xmlns:c15="http://schemas.microsoft.com/office/drawing/2012/chart" uri="{CE6537A1-D6FC-4f65-9D91-7224C49458BB}"/>
                <c:ext xmlns:c16="http://schemas.microsoft.com/office/drawing/2014/chart" uri="{C3380CC4-5D6E-409C-BE32-E72D297353CC}">
                  <c16:uniqueId val="{00000003-A3FA-4854-B521-C45F026E7997}"/>
                </c:ext>
              </c:extLst>
            </c:dLbl>
            <c:dLbl>
              <c:idx val="4"/>
              <c:delete val="1"/>
              <c:extLst>
                <c:ext xmlns:c15="http://schemas.microsoft.com/office/drawing/2012/chart" uri="{CE6537A1-D6FC-4f65-9D91-7224C49458BB}"/>
                <c:ext xmlns:c16="http://schemas.microsoft.com/office/drawing/2014/chart" uri="{C3380CC4-5D6E-409C-BE32-E72D297353CC}">
                  <c16:uniqueId val="{00000004-A3FA-4854-B521-C45F026E7997}"/>
                </c:ext>
              </c:extLst>
            </c:dLbl>
            <c:dLbl>
              <c:idx val="5"/>
              <c:delete val="1"/>
              <c:extLst>
                <c:ext xmlns:c15="http://schemas.microsoft.com/office/drawing/2012/chart" uri="{CE6537A1-D6FC-4f65-9D91-7224C49458BB}"/>
                <c:ext xmlns:c16="http://schemas.microsoft.com/office/drawing/2014/chart" uri="{C3380CC4-5D6E-409C-BE32-E72D297353CC}">
                  <c16:uniqueId val="{00000005-A3FA-4854-B521-C45F026E7997}"/>
                </c:ext>
              </c:extLst>
            </c:dLbl>
            <c:dLbl>
              <c:idx val="6"/>
              <c:layout>
                <c:manualLayout>
                  <c:x val="2.5033532274924158E-3"/>
                  <c:y val="-0.335895248813305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FA-4854-B521-C45F026E7997}"/>
                </c:ext>
              </c:extLst>
            </c:dLbl>
            <c:dLbl>
              <c:idx val="7"/>
              <c:delete val="1"/>
              <c:extLst>
                <c:ext xmlns:c15="http://schemas.microsoft.com/office/drawing/2012/chart" uri="{CE6537A1-D6FC-4f65-9D91-7224C49458BB}"/>
                <c:ext xmlns:c16="http://schemas.microsoft.com/office/drawing/2014/chart" uri="{C3380CC4-5D6E-409C-BE32-E72D297353CC}">
                  <c16:uniqueId val="{00000007-A3FA-4854-B521-C45F026E7997}"/>
                </c:ext>
              </c:extLst>
            </c:dLbl>
            <c:dLbl>
              <c:idx val="8"/>
              <c:delete val="1"/>
              <c:extLst>
                <c:ext xmlns:c15="http://schemas.microsoft.com/office/drawing/2012/chart" uri="{CE6537A1-D6FC-4f65-9D91-7224C49458BB}"/>
                <c:ext xmlns:c16="http://schemas.microsoft.com/office/drawing/2014/chart" uri="{C3380CC4-5D6E-409C-BE32-E72D297353CC}">
                  <c16:uniqueId val="{00000008-A3FA-4854-B521-C45F026E7997}"/>
                </c:ext>
              </c:extLst>
            </c:dLbl>
            <c:dLbl>
              <c:idx val="9"/>
              <c:delete val="1"/>
              <c:extLst>
                <c:ext xmlns:c15="http://schemas.microsoft.com/office/drawing/2012/chart" uri="{CE6537A1-D6FC-4f65-9D91-7224C49458BB}"/>
                <c:ext xmlns:c16="http://schemas.microsoft.com/office/drawing/2014/chart" uri="{C3380CC4-5D6E-409C-BE32-E72D297353CC}">
                  <c16:uniqueId val="{00000009-A3FA-4854-B521-C45F026E7997}"/>
                </c:ext>
              </c:extLst>
            </c:dLbl>
            <c:dLbl>
              <c:idx val="10"/>
              <c:delete val="1"/>
              <c:extLst>
                <c:ext xmlns:c15="http://schemas.microsoft.com/office/drawing/2012/chart" uri="{CE6537A1-D6FC-4f65-9D91-7224C49458BB}"/>
                <c:ext xmlns:c16="http://schemas.microsoft.com/office/drawing/2014/chart" uri="{C3380CC4-5D6E-409C-BE32-E72D297353CC}">
                  <c16:uniqueId val="{0000000A-A3FA-4854-B521-C45F026E7997}"/>
                </c:ext>
              </c:extLst>
            </c:dLbl>
            <c:dLbl>
              <c:idx val="11"/>
              <c:delete val="1"/>
              <c:extLst>
                <c:ext xmlns:c15="http://schemas.microsoft.com/office/drawing/2012/chart" uri="{CE6537A1-D6FC-4f65-9D91-7224C49458BB}"/>
                <c:ext xmlns:c16="http://schemas.microsoft.com/office/drawing/2014/chart" uri="{C3380CC4-5D6E-409C-BE32-E72D297353CC}">
                  <c16:uniqueId val="{0000000B-A3FA-4854-B521-C45F026E7997}"/>
                </c:ext>
              </c:extLst>
            </c:dLbl>
            <c:dLbl>
              <c:idx val="12"/>
              <c:delete val="1"/>
              <c:extLst>
                <c:ext xmlns:c15="http://schemas.microsoft.com/office/drawing/2012/chart" uri="{CE6537A1-D6FC-4f65-9D91-7224C49458BB}"/>
                <c:ext xmlns:c16="http://schemas.microsoft.com/office/drawing/2014/chart" uri="{C3380CC4-5D6E-409C-BE32-E72D297353CC}">
                  <c16:uniqueId val="{0000000C-A3FA-4854-B521-C45F026E7997}"/>
                </c:ext>
              </c:extLst>
            </c:dLbl>
            <c:dLbl>
              <c:idx val="13"/>
              <c:delete val="1"/>
              <c:extLst>
                <c:ext xmlns:c15="http://schemas.microsoft.com/office/drawing/2012/chart" uri="{CE6537A1-D6FC-4f65-9D91-7224C49458BB}"/>
                <c:ext xmlns:c16="http://schemas.microsoft.com/office/drawing/2014/chart" uri="{C3380CC4-5D6E-409C-BE32-E72D297353CC}">
                  <c16:uniqueId val="{0000000D-A3FA-4854-B521-C45F026E7997}"/>
                </c:ext>
              </c:extLst>
            </c:dLbl>
            <c:dLbl>
              <c:idx val="14"/>
              <c:delete val="1"/>
              <c:extLst>
                <c:ext xmlns:c15="http://schemas.microsoft.com/office/drawing/2012/chart" uri="{CE6537A1-D6FC-4f65-9D91-7224C49458BB}"/>
                <c:ext xmlns:c16="http://schemas.microsoft.com/office/drawing/2014/chart" uri="{C3380CC4-5D6E-409C-BE32-E72D297353CC}">
                  <c16:uniqueId val="{0000000E-A3FA-4854-B521-C45F026E7997}"/>
                </c:ext>
              </c:extLst>
            </c:dLbl>
            <c:dLbl>
              <c:idx val="15"/>
              <c:delete val="1"/>
              <c:extLst>
                <c:ext xmlns:c15="http://schemas.microsoft.com/office/drawing/2012/chart" uri="{CE6537A1-D6FC-4f65-9D91-7224C49458BB}"/>
                <c:ext xmlns:c16="http://schemas.microsoft.com/office/drawing/2014/chart" uri="{C3380CC4-5D6E-409C-BE32-E72D297353CC}">
                  <c16:uniqueId val="{0000000F-A3FA-4854-B521-C45F026E7997}"/>
                </c:ext>
              </c:extLst>
            </c:dLbl>
            <c:dLbl>
              <c:idx val="16"/>
              <c:delete val="1"/>
              <c:extLst>
                <c:ext xmlns:c15="http://schemas.microsoft.com/office/drawing/2012/chart" uri="{CE6537A1-D6FC-4f65-9D91-7224C49458BB}"/>
                <c:ext xmlns:c16="http://schemas.microsoft.com/office/drawing/2014/chart" uri="{C3380CC4-5D6E-409C-BE32-E72D297353CC}">
                  <c16:uniqueId val="{00000010-A3FA-4854-B521-C45F026E7997}"/>
                </c:ext>
              </c:extLst>
            </c:dLbl>
            <c:dLbl>
              <c:idx val="17"/>
              <c:delete val="1"/>
              <c:extLst>
                <c:ext xmlns:c15="http://schemas.microsoft.com/office/drawing/2012/chart" uri="{CE6537A1-D6FC-4f65-9D91-7224C49458BB}"/>
                <c:ext xmlns:c16="http://schemas.microsoft.com/office/drawing/2014/chart" uri="{C3380CC4-5D6E-409C-BE32-E72D297353CC}">
                  <c16:uniqueId val="{00000011-A3FA-4854-B521-C45F026E7997}"/>
                </c:ext>
              </c:extLst>
            </c:dLbl>
            <c:dLbl>
              <c:idx val="18"/>
              <c:delete val="1"/>
              <c:extLst>
                <c:ext xmlns:c15="http://schemas.microsoft.com/office/drawing/2012/chart" uri="{CE6537A1-D6FC-4f65-9D91-7224C49458BB}"/>
                <c:ext xmlns:c16="http://schemas.microsoft.com/office/drawing/2014/chart" uri="{C3380CC4-5D6E-409C-BE32-E72D297353CC}">
                  <c16:uniqueId val="{00000012-A3FA-4854-B521-C45F026E7997}"/>
                </c:ext>
              </c:extLst>
            </c:dLbl>
            <c:dLbl>
              <c:idx val="19"/>
              <c:delete val="1"/>
              <c:extLst>
                <c:ext xmlns:c15="http://schemas.microsoft.com/office/drawing/2012/chart" uri="{CE6537A1-D6FC-4f65-9D91-7224C49458BB}"/>
                <c:ext xmlns:c16="http://schemas.microsoft.com/office/drawing/2014/chart" uri="{C3380CC4-5D6E-409C-BE32-E72D297353CC}">
                  <c16:uniqueId val="{00000013-A3FA-4854-B521-C45F026E7997}"/>
                </c:ext>
              </c:extLst>
            </c:dLbl>
            <c:dLbl>
              <c:idx val="20"/>
              <c:delete val="1"/>
              <c:extLst>
                <c:ext xmlns:c15="http://schemas.microsoft.com/office/drawing/2012/chart" uri="{CE6537A1-D6FC-4f65-9D91-7224C49458BB}"/>
                <c:ext xmlns:c16="http://schemas.microsoft.com/office/drawing/2014/chart" uri="{C3380CC4-5D6E-409C-BE32-E72D297353CC}">
                  <c16:uniqueId val="{00000014-A3FA-4854-B521-C45F026E7997}"/>
                </c:ext>
              </c:extLst>
            </c:dLbl>
            <c:dLbl>
              <c:idx val="21"/>
              <c:delete val="1"/>
              <c:extLst>
                <c:ext xmlns:c15="http://schemas.microsoft.com/office/drawing/2012/chart" uri="{CE6537A1-D6FC-4f65-9D91-7224C49458BB}"/>
                <c:ext xmlns:c16="http://schemas.microsoft.com/office/drawing/2014/chart" uri="{C3380CC4-5D6E-409C-BE32-E72D297353CC}">
                  <c16:uniqueId val="{00000015-A3FA-4854-B521-C45F026E7997}"/>
                </c:ext>
              </c:extLst>
            </c:dLbl>
            <c:dLbl>
              <c:idx val="22"/>
              <c:delete val="1"/>
              <c:extLst>
                <c:ext xmlns:c15="http://schemas.microsoft.com/office/drawing/2012/chart" uri="{CE6537A1-D6FC-4f65-9D91-7224C49458BB}"/>
                <c:ext xmlns:c16="http://schemas.microsoft.com/office/drawing/2014/chart" uri="{C3380CC4-5D6E-409C-BE32-E72D297353CC}">
                  <c16:uniqueId val="{00000016-A3FA-4854-B521-C45F026E7997}"/>
                </c:ext>
              </c:extLst>
            </c:dLbl>
            <c:dLbl>
              <c:idx val="23"/>
              <c:delete val="1"/>
              <c:extLst>
                <c:ext xmlns:c15="http://schemas.microsoft.com/office/drawing/2012/chart" uri="{CE6537A1-D6FC-4f65-9D91-7224C49458BB}"/>
                <c:ext xmlns:c16="http://schemas.microsoft.com/office/drawing/2014/chart" uri="{C3380CC4-5D6E-409C-BE32-E72D297353CC}">
                  <c16:uniqueId val="{00000017-A3FA-4854-B521-C45F026E7997}"/>
                </c:ext>
              </c:extLst>
            </c:dLbl>
            <c:dLbl>
              <c:idx val="24"/>
              <c:delete val="1"/>
              <c:extLst>
                <c:ext xmlns:c15="http://schemas.microsoft.com/office/drawing/2012/chart" uri="{CE6537A1-D6FC-4f65-9D91-7224C49458BB}"/>
                <c:ext xmlns:c16="http://schemas.microsoft.com/office/drawing/2014/chart" uri="{C3380CC4-5D6E-409C-BE32-E72D297353CC}">
                  <c16:uniqueId val="{00000018-A3FA-4854-B521-C45F026E7997}"/>
                </c:ext>
              </c:extLst>
            </c:dLbl>
            <c:dLbl>
              <c:idx val="25"/>
              <c:delete val="1"/>
              <c:extLst>
                <c:ext xmlns:c15="http://schemas.microsoft.com/office/drawing/2012/chart" uri="{CE6537A1-D6FC-4f65-9D91-7224C49458BB}"/>
                <c:ext xmlns:c16="http://schemas.microsoft.com/office/drawing/2014/chart" uri="{C3380CC4-5D6E-409C-BE32-E72D297353CC}">
                  <c16:uniqueId val="{00000019-A3FA-4854-B521-C45F026E7997}"/>
                </c:ext>
              </c:extLst>
            </c:dLbl>
            <c:dLbl>
              <c:idx val="26"/>
              <c:delete val="1"/>
              <c:extLst>
                <c:ext xmlns:c15="http://schemas.microsoft.com/office/drawing/2012/chart" uri="{CE6537A1-D6FC-4f65-9D91-7224C49458BB}"/>
                <c:ext xmlns:c16="http://schemas.microsoft.com/office/drawing/2014/chart" uri="{C3380CC4-5D6E-409C-BE32-E72D297353CC}">
                  <c16:uniqueId val="{0000001A-A3FA-4854-B521-C45F026E7997}"/>
                </c:ext>
              </c:extLst>
            </c:dLbl>
            <c:dLbl>
              <c:idx val="27"/>
              <c:delete val="1"/>
              <c:extLst>
                <c:ext xmlns:c15="http://schemas.microsoft.com/office/drawing/2012/chart" uri="{CE6537A1-D6FC-4f65-9D91-7224C49458BB}"/>
                <c:ext xmlns:c16="http://schemas.microsoft.com/office/drawing/2014/chart" uri="{C3380CC4-5D6E-409C-BE32-E72D297353CC}">
                  <c16:uniqueId val="{0000001B-A3FA-4854-B521-C45F026E7997}"/>
                </c:ext>
              </c:extLst>
            </c:dLbl>
            <c:dLbl>
              <c:idx val="28"/>
              <c:delete val="1"/>
              <c:extLst>
                <c:ext xmlns:c15="http://schemas.microsoft.com/office/drawing/2012/chart" uri="{CE6537A1-D6FC-4f65-9D91-7224C49458BB}"/>
                <c:ext xmlns:c16="http://schemas.microsoft.com/office/drawing/2014/chart" uri="{C3380CC4-5D6E-409C-BE32-E72D297353CC}">
                  <c16:uniqueId val="{0000001C-A3FA-4854-B521-C45F026E7997}"/>
                </c:ext>
              </c:extLst>
            </c:dLbl>
            <c:dLbl>
              <c:idx val="29"/>
              <c:delete val="1"/>
              <c:extLst>
                <c:ext xmlns:c15="http://schemas.microsoft.com/office/drawing/2012/chart" uri="{CE6537A1-D6FC-4f65-9D91-7224C49458BB}"/>
                <c:ext xmlns:c16="http://schemas.microsoft.com/office/drawing/2014/chart" uri="{C3380CC4-5D6E-409C-BE32-E72D297353CC}">
                  <c16:uniqueId val="{0000001D-A3FA-4854-B521-C45F026E7997}"/>
                </c:ext>
              </c:extLst>
            </c:dLbl>
            <c:dLbl>
              <c:idx val="30"/>
              <c:delete val="1"/>
              <c:extLst>
                <c:ext xmlns:c15="http://schemas.microsoft.com/office/drawing/2012/chart" uri="{CE6537A1-D6FC-4f65-9D91-7224C49458BB}"/>
                <c:ext xmlns:c16="http://schemas.microsoft.com/office/drawing/2014/chart" uri="{C3380CC4-5D6E-409C-BE32-E72D297353CC}">
                  <c16:uniqueId val="{0000001E-A3FA-4854-B521-C45F026E7997}"/>
                </c:ext>
              </c:extLst>
            </c:dLbl>
            <c:dLbl>
              <c:idx val="31"/>
              <c:delete val="1"/>
              <c:extLst>
                <c:ext xmlns:c15="http://schemas.microsoft.com/office/drawing/2012/chart" uri="{CE6537A1-D6FC-4f65-9D91-7224C49458BB}"/>
                <c:ext xmlns:c16="http://schemas.microsoft.com/office/drawing/2014/chart" uri="{C3380CC4-5D6E-409C-BE32-E72D297353CC}">
                  <c16:uniqueId val="{0000001F-A3FA-4854-B521-C45F026E7997}"/>
                </c:ext>
              </c:extLst>
            </c:dLbl>
            <c:dLbl>
              <c:idx val="32"/>
              <c:delete val="1"/>
              <c:extLst>
                <c:ext xmlns:c15="http://schemas.microsoft.com/office/drawing/2012/chart" uri="{CE6537A1-D6FC-4f65-9D91-7224C49458BB}"/>
                <c:ext xmlns:c16="http://schemas.microsoft.com/office/drawing/2014/chart" uri="{C3380CC4-5D6E-409C-BE32-E72D297353CC}">
                  <c16:uniqueId val="{00000020-A3FA-4854-B521-C45F026E7997}"/>
                </c:ext>
              </c:extLst>
            </c:dLbl>
            <c:dLbl>
              <c:idx val="33"/>
              <c:delete val="1"/>
              <c:extLst>
                <c:ext xmlns:c15="http://schemas.microsoft.com/office/drawing/2012/chart" uri="{CE6537A1-D6FC-4f65-9D91-7224C49458BB}"/>
                <c:ext xmlns:c16="http://schemas.microsoft.com/office/drawing/2014/chart" uri="{C3380CC4-5D6E-409C-BE32-E72D297353CC}">
                  <c16:uniqueId val="{00000021-A3FA-4854-B521-C45F026E7997}"/>
                </c:ext>
              </c:extLst>
            </c:dLbl>
            <c:dLbl>
              <c:idx val="34"/>
              <c:delete val="1"/>
              <c:extLst>
                <c:ext xmlns:c15="http://schemas.microsoft.com/office/drawing/2012/chart" uri="{CE6537A1-D6FC-4f65-9D91-7224C49458BB}"/>
                <c:ext xmlns:c16="http://schemas.microsoft.com/office/drawing/2014/chart" uri="{C3380CC4-5D6E-409C-BE32-E72D297353CC}">
                  <c16:uniqueId val="{00000022-A3FA-4854-B521-C45F026E7997}"/>
                </c:ext>
              </c:extLst>
            </c:dLbl>
            <c:dLbl>
              <c:idx val="35"/>
              <c:delete val="1"/>
              <c:extLst>
                <c:ext xmlns:c15="http://schemas.microsoft.com/office/drawing/2012/chart" uri="{CE6537A1-D6FC-4f65-9D91-7224C49458BB}"/>
                <c:ext xmlns:c16="http://schemas.microsoft.com/office/drawing/2014/chart" uri="{C3380CC4-5D6E-409C-BE32-E72D297353CC}">
                  <c16:uniqueId val="{00000023-A3FA-4854-B521-C45F026E7997}"/>
                </c:ext>
              </c:extLst>
            </c:dLbl>
            <c:dLbl>
              <c:idx val="36"/>
              <c:delete val="1"/>
              <c:extLst>
                <c:ext xmlns:c15="http://schemas.microsoft.com/office/drawing/2012/chart" uri="{CE6537A1-D6FC-4f65-9D91-7224C49458BB}"/>
                <c:ext xmlns:c16="http://schemas.microsoft.com/office/drawing/2014/chart" uri="{C3380CC4-5D6E-409C-BE32-E72D297353CC}">
                  <c16:uniqueId val="{00000024-A3FA-4854-B521-C45F026E7997}"/>
                </c:ext>
              </c:extLst>
            </c:dLbl>
            <c:dLbl>
              <c:idx val="37"/>
              <c:delete val="1"/>
              <c:extLst>
                <c:ext xmlns:c15="http://schemas.microsoft.com/office/drawing/2012/chart" uri="{CE6537A1-D6FC-4f65-9D91-7224C49458BB}"/>
                <c:ext xmlns:c16="http://schemas.microsoft.com/office/drawing/2014/chart" uri="{C3380CC4-5D6E-409C-BE32-E72D297353CC}">
                  <c16:uniqueId val="{00000025-A3FA-4854-B521-C45F026E7997}"/>
                </c:ext>
              </c:extLst>
            </c:dLbl>
            <c:dLbl>
              <c:idx val="38"/>
              <c:delete val="1"/>
              <c:extLst>
                <c:ext xmlns:c15="http://schemas.microsoft.com/office/drawing/2012/chart" uri="{CE6537A1-D6FC-4f65-9D91-7224C49458BB}"/>
                <c:ext xmlns:c16="http://schemas.microsoft.com/office/drawing/2014/chart" uri="{C3380CC4-5D6E-409C-BE32-E72D297353CC}">
                  <c16:uniqueId val="{00000026-A3FA-4854-B521-C45F026E7997}"/>
                </c:ext>
              </c:extLst>
            </c:dLbl>
            <c:dLbl>
              <c:idx val="39"/>
              <c:delete val="1"/>
              <c:extLst>
                <c:ext xmlns:c15="http://schemas.microsoft.com/office/drawing/2012/chart" uri="{CE6537A1-D6FC-4f65-9D91-7224C49458BB}"/>
                <c:ext xmlns:c16="http://schemas.microsoft.com/office/drawing/2014/chart" uri="{C3380CC4-5D6E-409C-BE32-E72D297353CC}">
                  <c16:uniqueId val="{00000027-A3FA-4854-B521-C45F026E7997}"/>
                </c:ext>
              </c:extLst>
            </c:dLbl>
            <c:dLbl>
              <c:idx val="40"/>
              <c:delete val="1"/>
              <c:extLst>
                <c:ext xmlns:c15="http://schemas.microsoft.com/office/drawing/2012/chart" uri="{CE6537A1-D6FC-4f65-9D91-7224C49458BB}"/>
                <c:ext xmlns:c16="http://schemas.microsoft.com/office/drawing/2014/chart" uri="{C3380CC4-5D6E-409C-BE32-E72D297353CC}">
                  <c16:uniqueId val="{00000028-A3FA-4854-B521-C45F026E7997}"/>
                </c:ext>
              </c:extLst>
            </c:dLbl>
            <c:dLbl>
              <c:idx val="41"/>
              <c:delete val="1"/>
              <c:extLst>
                <c:ext xmlns:c15="http://schemas.microsoft.com/office/drawing/2012/chart" uri="{CE6537A1-D6FC-4f65-9D91-7224C49458BB}"/>
                <c:ext xmlns:c16="http://schemas.microsoft.com/office/drawing/2014/chart" uri="{C3380CC4-5D6E-409C-BE32-E72D297353CC}">
                  <c16:uniqueId val="{00000029-A3FA-4854-B521-C45F026E7997}"/>
                </c:ext>
              </c:extLst>
            </c:dLbl>
            <c:dLbl>
              <c:idx val="42"/>
              <c:delete val="1"/>
              <c:extLst>
                <c:ext xmlns:c15="http://schemas.microsoft.com/office/drawing/2012/chart" uri="{CE6537A1-D6FC-4f65-9D91-7224C49458BB}"/>
                <c:ext xmlns:c16="http://schemas.microsoft.com/office/drawing/2014/chart" uri="{C3380CC4-5D6E-409C-BE32-E72D297353CC}">
                  <c16:uniqueId val="{0000002A-A3FA-4854-B521-C45F026E7997}"/>
                </c:ext>
              </c:extLst>
            </c:dLbl>
            <c:dLbl>
              <c:idx val="43"/>
              <c:delete val="1"/>
              <c:extLst>
                <c:ext xmlns:c15="http://schemas.microsoft.com/office/drawing/2012/chart" uri="{CE6537A1-D6FC-4f65-9D91-7224C49458BB}"/>
                <c:ext xmlns:c16="http://schemas.microsoft.com/office/drawing/2014/chart" uri="{C3380CC4-5D6E-409C-BE32-E72D297353CC}">
                  <c16:uniqueId val="{0000002B-A3FA-4854-B521-C45F026E7997}"/>
                </c:ext>
              </c:extLst>
            </c:dLbl>
            <c:dLbl>
              <c:idx val="44"/>
              <c:delete val="1"/>
              <c:extLst>
                <c:ext xmlns:c15="http://schemas.microsoft.com/office/drawing/2012/chart" uri="{CE6537A1-D6FC-4f65-9D91-7224C49458BB}"/>
                <c:ext xmlns:c16="http://schemas.microsoft.com/office/drawing/2014/chart" uri="{C3380CC4-5D6E-409C-BE32-E72D297353CC}">
                  <c16:uniqueId val="{0000002C-A3FA-4854-B521-C45F026E7997}"/>
                </c:ext>
              </c:extLst>
            </c:dLbl>
            <c:dLbl>
              <c:idx val="45"/>
              <c:delete val="1"/>
              <c:extLst>
                <c:ext xmlns:c15="http://schemas.microsoft.com/office/drawing/2012/chart" uri="{CE6537A1-D6FC-4f65-9D91-7224C49458BB}"/>
                <c:ext xmlns:c16="http://schemas.microsoft.com/office/drawing/2014/chart" uri="{C3380CC4-5D6E-409C-BE32-E72D297353CC}">
                  <c16:uniqueId val="{0000002D-A3FA-4854-B521-C45F026E7997}"/>
                </c:ext>
              </c:extLst>
            </c:dLbl>
            <c:dLbl>
              <c:idx val="46"/>
              <c:delete val="1"/>
              <c:extLst>
                <c:ext xmlns:c15="http://schemas.microsoft.com/office/drawing/2012/chart" uri="{CE6537A1-D6FC-4f65-9D91-7224C49458BB}"/>
                <c:ext xmlns:c16="http://schemas.microsoft.com/office/drawing/2014/chart" uri="{C3380CC4-5D6E-409C-BE32-E72D297353CC}">
                  <c16:uniqueId val="{0000002E-A3FA-4854-B521-C45F026E7997}"/>
                </c:ext>
              </c:extLst>
            </c:dLbl>
            <c:dLbl>
              <c:idx val="47"/>
              <c:delete val="1"/>
              <c:extLst>
                <c:ext xmlns:c15="http://schemas.microsoft.com/office/drawing/2012/chart" uri="{CE6537A1-D6FC-4f65-9D91-7224C49458BB}"/>
                <c:ext xmlns:c16="http://schemas.microsoft.com/office/drawing/2014/chart" uri="{C3380CC4-5D6E-409C-BE32-E72D297353CC}">
                  <c16:uniqueId val="{0000002F-A3FA-4854-B521-C45F026E7997}"/>
                </c:ext>
              </c:extLst>
            </c:dLbl>
            <c:dLbl>
              <c:idx val="48"/>
              <c:delete val="1"/>
              <c:extLst>
                <c:ext xmlns:c15="http://schemas.microsoft.com/office/drawing/2012/chart" uri="{CE6537A1-D6FC-4f65-9D91-7224C49458BB}"/>
                <c:ext xmlns:c16="http://schemas.microsoft.com/office/drawing/2014/chart" uri="{C3380CC4-5D6E-409C-BE32-E72D297353CC}">
                  <c16:uniqueId val="{00000030-A3FA-4854-B521-C45F026E7997}"/>
                </c:ext>
              </c:extLst>
            </c:dLbl>
            <c:dLbl>
              <c:idx val="49"/>
              <c:delete val="1"/>
              <c:extLst>
                <c:ext xmlns:c15="http://schemas.microsoft.com/office/drawing/2012/chart" uri="{CE6537A1-D6FC-4f65-9D91-7224C49458BB}"/>
                <c:ext xmlns:c16="http://schemas.microsoft.com/office/drawing/2014/chart" uri="{C3380CC4-5D6E-409C-BE32-E72D297353CC}">
                  <c16:uniqueId val="{00000031-A3FA-4854-B521-C45F026E7997}"/>
                </c:ext>
              </c:extLst>
            </c:dLbl>
            <c:dLbl>
              <c:idx val="50"/>
              <c:delete val="1"/>
              <c:extLst>
                <c:ext xmlns:c15="http://schemas.microsoft.com/office/drawing/2012/chart" uri="{CE6537A1-D6FC-4f65-9D91-7224C49458BB}"/>
                <c:ext xmlns:c16="http://schemas.microsoft.com/office/drawing/2014/chart" uri="{C3380CC4-5D6E-409C-BE32-E72D297353CC}">
                  <c16:uniqueId val="{00000032-A3FA-4854-B521-C45F026E7997}"/>
                </c:ext>
              </c:extLst>
            </c:dLbl>
            <c:dLbl>
              <c:idx val="51"/>
              <c:delete val="1"/>
              <c:extLst>
                <c:ext xmlns:c15="http://schemas.microsoft.com/office/drawing/2012/chart" uri="{CE6537A1-D6FC-4f65-9D91-7224C49458BB}"/>
                <c:ext xmlns:c16="http://schemas.microsoft.com/office/drawing/2014/chart" uri="{C3380CC4-5D6E-409C-BE32-E72D297353CC}">
                  <c16:uniqueId val="{00000033-A3FA-4854-B521-C45F026E7997}"/>
                </c:ext>
              </c:extLst>
            </c:dLbl>
            <c:dLbl>
              <c:idx val="52"/>
              <c:delete val="1"/>
              <c:extLst>
                <c:ext xmlns:c15="http://schemas.microsoft.com/office/drawing/2012/chart" uri="{CE6537A1-D6FC-4f65-9D91-7224C49458BB}"/>
                <c:ext xmlns:c16="http://schemas.microsoft.com/office/drawing/2014/chart" uri="{C3380CC4-5D6E-409C-BE32-E72D297353CC}">
                  <c16:uniqueId val="{00000034-A3FA-4854-B521-C45F026E7997}"/>
                </c:ext>
              </c:extLst>
            </c:dLbl>
            <c:dLbl>
              <c:idx val="53"/>
              <c:delete val="1"/>
              <c:extLst>
                <c:ext xmlns:c15="http://schemas.microsoft.com/office/drawing/2012/chart" uri="{CE6537A1-D6FC-4f65-9D91-7224C49458BB}"/>
                <c:ext xmlns:c16="http://schemas.microsoft.com/office/drawing/2014/chart" uri="{C3380CC4-5D6E-409C-BE32-E72D297353CC}">
                  <c16:uniqueId val="{00000035-A3FA-4854-B521-C45F026E7997}"/>
                </c:ext>
              </c:extLst>
            </c:dLbl>
            <c:dLbl>
              <c:idx val="54"/>
              <c:delete val="1"/>
              <c:extLst>
                <c:ext xmlns:c15="http://schemas.microsoft.com/office/drawing/2012/chart" uri="{CE6537A1-D6FC-4f65-9D91-7224C49458BB}"/>
                <c:ext xmlns:c16="http://schemas.microsoft.com/office/drawing/2014/chart" uri="{C3380CC4-5D6E-409C-BE32-E72D297353CC}">
                  <c16:uniqueId val="{00000036-A3FA-4854-B521-C45F026E7997}"/>
                </c:ext>
              </c:extLst>
            </c:dLbl>
            <c:dLbl>
              <c:idx val="55"/>
              <c:delete val="1"/>
              <c:extLst>
                <c:ext xmlns:c15="http://schemas.microsoft.com/office/drawing/2012/chart" uri="{CE6537A1-D6FC-4f65-9D91-7224C49458BB}"/>
                <c:ext xmlns:c16="http://schemas.microsoft.com/office/drawing/2014/chart" uri="{C3380CC4-5D6E-409C-BE32-E72D297353CC}">
                  <c16:uniqueId val="{00000037-A3FA-4854-B521-C45F026E7997}"/>
                </c:ext>
              </c:extLst>
            </c:dLbl>
            <c:dLbl>
              <c:idx val="56"/>
              <c:delete val="1"/>
              <c:extLst>
                <c:ext xmlns:c15="http://schemas.microsoft.com/office/drawing/2012/chart" uri="{CE6537A1-D6FC-4f65-9D91-7224C49458BB}"/>
                <c:ext xmlns:c16="http://schemas.microsoft.com/office/drawing/2014/chart" uri="{C3380CC4-5D6E-409C-BE32-E72D297353CC}">
                  <c16:uniqueId val="{00000038-A3FA-4854-B521-C45F026E7997}"/>
                </c:ext>
              </c:extLst>
            </c:dLbl>
            <c:dLbl>
              <c:idx val="57"/>
              <c:delete val="1"/>
              <c:extLst>
                <c:ext xmlns:c15="http://schemas.microsoft.com/office/drawing/2012/chart" uri="{CE6537A1-D6FC-4f65-9D91-7224C49458BB}"/>
                <c:ext xmlns:c16="http://schemas.microsoft.com/office/drawing/2014/chart" uri="{C3380CC4-5D6E-409C-BE32-E72D297353CC}">
                  <c16:uniqueId val="{00000039-A3FA-4854-B521-C45F026E7997}"/>
                </c:ext>
              </c:extLst>
            </c:dLbl>
            <c:dLbl>
              <c:idx val="58"/>
              <c:delete val="1"/>
              <c:extLst>
                <c:ext xmlns:c15="http://schemas.microsoft.com/office/drawing/2012/chart" uri="{CE6537A1-D6FC-4f65-9D91-7224C49458BB}"/>
                <c:ext xmlns:c16="http://schemas.microsoft.com/office/drawing/2014/chart" uri="{C3380CC4-5D6E-409C-BE32-E72D297353CC}">
                  <c16:uniqueId val="{0000003A-A3FA-4854-B521-C45F026E7997}"/>
                </c:ext>
              </c:extLst>
            </c:dLbl>
            <c:dLbl>
              <c:idx val="59"/>
              <c:layout>
                <c:manualLayout>
                  <c:x val="1.4808601342927768E-3"/>
                  <c:y val="-6.9702632489975963E-2"/>
                </c:manualLayout>
              </c:layout>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A3FA-4854-B521-C45F026E799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'Fg4.8 Ave Daily IDD '!$I$48:$I$107</c:f>
              <c:numCache>
                <c:formatCode>General</c:formatCode>
                <c:ptCount val="60"/>
                <c:pt idx="0">
                  <c:v>1961</c:v>
                </c:pt>
                <c:pt idx="6">
                  <c:v>1967</c:v>
                </c:pt>
                <c:pt idx="12">
                  <c:v>1973</c:v>
                </c:pt>
                <c:pt idx="16">
                  <c:v>1977</c:v>
                </c:pt>
                <c:pt idx="21">
                  <c:v>1982</c:v>
                </c:pt>
                <c:pt idx="26">
                  <c:v>1987</c:v>
                </c:pt>
                <c:pt idx="31">
                  <c:v>1992</c:v>
                </c:pt>
                <c:pt idx="36">
                  <c:v>1997</c:v>
                </c:pt>
                <c:pt idx="41">
                  <c:v>2002</c:v>
                </c:pt>
                <c:pt idx="46">
                  <c:v>2007</c:v>
                </c:pt>
                <c:pt idx="51">
                  <c:v>2012</c:v>
                </c:pt>
                <c:pt idx="56">
                  <c:v>2017</c:v>
                </c:pt>
                <c:pt idx="59">
                  <c:v>2020</c:v>
                </c:pt>
              </c:numCache>
            </c:numRef>
          </c:cat>
          <c:val>
            <c:numRef>
              <c:f>'Fg4.8 Ave Daily IDD '!$K$48:$K$107</c:f>
              <c:numCache>
                <c:formatCode>#,##0</c:formatCode>
                <c:ptCount val="60"/>
                <c:pt idx="0">
                  <c:v>167291</c:v>
                </c:pt>
                <c:pt idx="1">
                  <c:v>173420</c:v>
                </c:pt>
                <c:pt idx="2">
                  <c:v>176516</c:v>
                </c:pt>
                <c:pt idx="3">
                  <c:v>179599</c:v>
                </c:pt>
                <c:pt idx="4">
                  <c:v>187305</c:v>
                </c:pt>
                <c:pt idx="5">
                  <c:v>191567</c:v>
                </c:pt>
                <c:pt idx="6">
                  <c:v>194650</c:v>
                </c:pt>
                <c:pt idx="7">
                  <c:v>192014.33333333334</c:v>
                </c:pt>
                <c:pt idx="8">
                  <c:v>189379</c:v>
                </c:pt>
                <c:pt idx="9">
                  <c:v>186743</c:v>
                </c:pt>
                <c:pt idx="10">
                  <c:v>182420.33333333334</c:v>
                </c:pt>
                <c:pt idx="11">
                  <c:v>178098</c:v>
                </c:pt>
                <c:pt idx="12">
                  <c:v>173775</c:v>
                </c:pt>
                <c:pt idx="13">
                  <c:v>168214.5</c:v>
                </c:pt>
                <c:pt idx="14">
                  <c:v>162654</c:v>
                </c:pt>
                <c:pt idx="15">
                  <c:v>157093</c:v>
                </c:pt>
                <c:pt idx="16">
                  <c:v>151532</c:v>
                </c:pt>
                <c:pt idx="17">
                  <c:v>144803</c:v>
                </c:pt>
                <c:pt idx="18">
                  <c:v>138074</c:v>
                </c:pt>
                <c:pt idx="19">
                  <c:v>131345</c:v>
                </c:pt>
                <c:pt idx="20">
                  <c:v>124252.5</c:v>
                </c:pt>
                <c:pt idx="21">
                  <c:v>117160</c:v>
                </c:pt>
                <c:pt idx="22">
                  <c:v>114246.5</c:v>
                </c:pt>
                <c:pt idx="23">
                  <c:v>111333</c:v>
                </c:pt>
                <c:pt idx="24">
                  <c:v>109614</c:v>
                </c:pt>
                <c:pt idx="25">
                  <c:v>100190</c:v>
                </c:pt>
                <c:pt idx="26">
                  <c:v>95886</c:v>
                </c:pt>
                <c:pt idx="27">
                  <c:v>91582</c:v>
                </c:pt>
                <c:pt idx="28">
                  <c:v>88691</c:v>
                </c:pt>
                <c:pt idx="29">
                  <c:v>84239</c:v>
                </c:pt>
                <c:pt idx="30">
                  <c:v>80269</c:v>
                </c:pt>
                <c:pt idx="31">
                  <c:v>75151</c:v>
                </c:pt>
                <c:pt idx="32">
                  <c:v>71477</c:v>
                </c:pt>
                <c:pt idx="33">
                  <c:v>67673</c:v>
                </c:pt>
                <c:pt idx="34">
                  <c:v>63762</c:v>
                </c:pt>
                <c:pt idx="35">
                  <c:v>59936</c:v>
                </c:pt>
                <c:pt idx="36">
                  <c:v>56161</c:v>
                </c:pt>
                <c:pt idx="37">
                  <c:v>52469</c:v>
                </c:pt>
                <c:pt idx="38">
                  <c:v>50094</c:v>
                </c:pt>
                <c:pt idx="39">
                  <c:v>47872</c:v>
                </c:pt>
                <c:pt idx="40">
                  <c:v>46236</c:v>
                </c:pt>
                <c:pt idx="41">
                  <c:v>44598</c:v>
                </c:pt>
                <c:pt idx="42">
                  <c:v>43289</c:v>
                </c:pt>
                <c:pt idx="43">
                  <c:v>42120</c:v>
                </c:pt>
                <c:pt idx="44">
                  <c:v>40532</c:v>
                </c:pt>
                <c:pt idx="45">
                  <c:v>38810</c:v>
                </c:pt>
                <c:pt idx="46">
                  <c:v>37172</c:v>
                </c:pt>
                <c:pt idx="47">
                  <c:v>35741</c:v>
                </c:pt>
                <c:pt idx="48">
                  <c:v>33682</c:v>
                </c:pt>
                <c:pt idx="49">
                  <c:v>31654</c:v>
                </c:pt>
                <c:pt idx="50">
                  <c:v>29809</c:v>
                </c:pt>
                <c:pt idx="51">
                  <c:v>28146</c:v>
                </c:pt>
                <c:pt idx="52">
                  <c:v>24778.63</c:v>
                </c:pt>
                <c:pt idx="53" formatCode="_(* #,##0_);_(* \(#,##0\);_(* &quot;-&quot;??_);_(@_)">
                  <c:v>22436.89</c:v>
                </c:pt>
                <c:pt idx="54" formatCode="_(* #,##0_);_(* \(#,##0\);_(* &quot;-&quot;??_);_(@_)">
                  <c:v>21084.04</c:v>
                </c:pt>
                <c:pt idx="55" formatCode="_(* #,##0_);_(* \(#,##0\);_(* &quot;-&quot;??_);_(@_)">
                  <c:v>19502.09</c:v>
                </c:pt>
                <c:pt idx="56">
                  <c:v>18515.599999999999</c:v>
                </c:pt>
                <c:pt idx="57" formatCode="_(* #,##0_);_(* \(#,##0\);_(* &quot;-&quot;??_);_(@_)">
                  <c:v>17596</c:v>
                </c:pt>
                <c:pt idx="58" formatCode="_(* #,##0_);_(* \(#,##0\);_(* &quot;-&quot;??_);_(@_)">
                  <c:v>16862</c:v>
                </c:pt>
                <c:pt idx="59" formatCode="_(* #,##0_);_(* \(#,##0\);_(* &quot;-&quot;??_);_(@_)">
                  <c:v>15937.130000000001</c:v>
                </c:pt>
              </c:numCache>
            </c:numRef>
          </c:val>
          <c:extLst>
            <c:ext xmlns:c16="http://schemas.microsoft.com/office/drawing/2014/chart" uri="{C3380CC4-5D6E-409C-BE32-E72D297353CC}">
              <c16:uniqueId val="{0000003C-A3FA-4854-B521-C45F026E7997}"/>
            </c:ext>
          </c:extLst>
        </c:ser>
        <c:dLbls>
          <c:showLegendKey val="0"/>
          <c:showVal val="0"/>
          <c:showCatName val="0"/>
          <c:showSerName val="0"/>
          <c:showPercent val="0"/>
          <c:showBubbleSize val="0"/>
        </c:dLbls>
        <c:axId val="559778984"/>
        <c:axId val="559770360"/>
      </c:areaChart>
      <c:catAx>
        <c:axId val="5597789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vert="horz"/>
          <a:lstStyle/>
          <a:p>
            <a:pPr>
              <a:defRPr/>
            </a:pPr>
            <a:endParaRPr lang="en-US"/>
          </a:p>
        </c:txPr>
        <c:crossAx val="559770360"/>
        <c:crosses val="autoZero"/>
        <c:auto val="1"/>
        <c:lblAlgn val="ctr"/>
        <c:lblOffset val="120"/>
        <c:noMultiLvlLbl val="0"/>
      </c:catAx>
      <c:valAx>
        <c:axId val="559770360"/>
        <c:scaling>
          <c:orientation val="minMax"/>
          <c:max val="200000"/>
        </c:scaling>
        <c:delete val="1"/>
        <c:axPos val="l"/>
        <c:title>
          <c:tx>
            <c:rich>
              <a:bodyPr rot="-5400000" vert="horz"/>
              <a:lstStyle/>
              <a:p>
                <a:pPr>
                  <a:defRPr/>
                </a:pPr>
                <a:r>
                  <a:rPr lang="en-US" dirty="0"/>
                  <a:t>Average Daily Population</a:t>
                </a:r>
              </a:p>
            </c:rich>
          </c:tx>
          <c:layout>
            <c:manualLayout>
              <c:xMode val="edge"/>
              <c:yMode val="edge"/>
              <c:x val="1.31807214200106E-2"/>
              <c:y val="0.27268115068179499"/>
            </c:manualLayout>
          </c:layout>
          <c:overlay val="0"/>
          <c:spPr>
            <a:noFill/>
            <a:ln>
              <a:noFill/>
            </a:ln>
            <a:effectLst/>
          </c:spPr>
        </c:title>
        <c:numFmt formatCode="#,##0" sourceLinked="1"/>
        <c:majorTickMark val="cross"/>
        <c:minorTickMark val="cross"/>
        <c:tickLblPos val="nextTo"/>
        <c:crossAx val="559778984"/>
        <c:crosses val="autoZero"/>
        <c:crossBetween val="midCat"/>
      </c:valAx>
      <c:spPr>
        <a:noFill/>
        <a:ln w="25400">
          <a:noFill/>
        </a:ln>
        <a:effectLst/>
      </c:spPr>
    </c:plotArea>
    <c:plotVisOnly val="0"/>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sz="16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'Fg2.5 W recip by age setting'!$K$2</c:f>
              <c:strCache>
                <c:ptCount val="1"/>
                <c:pt idx="0">
                  <c:v>Family home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'Fg2.5 W recip by age setting'!$J$3:$J$4</c:f>
              <c:strCache>
                <c:ptCount val="2"/>
                <c:pt idx="0">
                  <c:v>0-21 years</c:v>
                </c:pt>
                <c:pt idx="1">
                  <c:v>22 years +</c:v>
                </c:pt>
              </c:strCache>
            </c:strRef>
          </c:cat>
          <c:val>
            <c:numRef>
              <c:f>'Fg2.5 W recip by age setting'!$K$3:$K$4</c:f>
              <c:numCache>
                <c:formatCode>#,##0</c:formatCode>
                <c:ptCount val="2"/>
                <c:pt idx="0">
                  <c:v>218286</c:v>
                </c:pt>
                <c:pt idx="1">
                  <c:v>320073</c:v>
                </c:pt>
              </c:numCache>
            </c:numRef>
          </c:val>
          <c:extLst>
            <c:ext xmlns:c16="http://schemas.microsoft.com/office/drawing/2014/chart" uri="{C3380CC4-5D6E-409C-BE32-E72D297353CC}">
              <c16:uniqueId val="{00000000-5DE3-4335-A643-1958DCB9C120}"/>
            </c:ext>
          </c:extLst>
        </c:ser>
        <c:ser>
          <c:idx val="1"/>
          <c:order val="1"/>
          <c:tx>
            <c:strRef>
              <c:f>'Fg2.5 W recip by age setting'!$L$2</c:f>
              <c:strCache>
                <c:ptCount val="1"/>
                <c:pt idx="0">
                  <c:v>Other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'Fg2.5 W recip by age setting'!$J$3:$J$4</c:f>
              <c:strCache>
                <c:ptCount val="2"/>
                <c:pt idx="0">
                  <c:v>0-21 years</c:v>
                </c:pt>
                <c:pt idx="1">
                  <c:v>22 years +</c:v>
                </c:pt>
              </c:strCache>
            </c:strRef>
          </c:cat>
          <c:val>
            <c:numRef>
              <c:f>'Fg2.5 W recip by age setting'!$L$3:$L$4</c:f>
              <c:numCache>
                <c:formatCode>#,##0</c:formatCode>
                <c:ptCount val="2"/>
                <c:pt idx="0">
                  <c:v>24523</c:v>
                </c:pt>
                <c:pt idx="1">
                  <c:v>391432</c:v>
                </c:pt>
              </c:numCache>
            </c:numRef>
          </c:val>
          <c:extLst>
            <c:ext xmlns:c16="http://schemas.microsoft.com/office/drawing/2014/chart" uri="{C3380CC4-5D6E-409C-BE32-E72D297353CC}">
              <c16:uniqueId val="{00000001-5DE3-4335-A643-1958DCB9C120}"/>
            </c:ext>
          </c:extLst>
        </c:ser>
        <c:dLbls>
          <c:dLblPos val="outEnd"/>
          <c:showLegendKey val="0"/>
          <c:showVal val="1"/>
          <c:showCatName val="0"/>
          <c:showSerName val="0"/>
          <c:showPercent val="0"/>
          <c:showBubbleSize val="0"/>
        </c:dLbls>
        <c:gapWidth val="100"/>
        <c:overlap val="-10"/>
        <c:axId val="1139795231"/>
        <c:axId val="1139782335"/>
      </c:barChart>
      <c:catAx>
        <c:axId val="1139795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39782335"/>
        <c:crosses val="autoZero"/>
        <c:auto val="1"/>
        <c:lblAlgn val="ctr"/>
        <c:lblOffset val="100"/>
        <c:noMultiLvlLbl val="0"/>
      </c:catAx>
      <c:valAx>
        <c:axId val="1139782335"/>
        <c:scaling>
          <c:orientation val="minMax"/>
        </c:scaling>
        <c:delete val="1"/>
        <c:axPos val="l"/>
        <c:numFmt formatCode="#,##0" sourceLinked="1"/>
        <c:majorTickMark val="none"/>
        <c:minorTickMark val="none"/>
        <c:tickLblPos val="nextTo"/>
        <c:crossAx val="1139795231"/>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18686205890925E-2"/>
          <c:y val="3.5142076808677362E-2"/>
          <c:w val="0.93308098206474188"/>
          <c:h val="0.73338285358605149"/>
        </c:manualLayout>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'Fg1.7 People 7+ settings'!$A$10:$A$25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extLst/>
            </c:numRef>
          </c:cat>
          <c:val>
            <c:numRef>
              <c:f>'Fg1.7 People 7+ settings'!$P$10:$P$25</c:f>
              <c:numCache>
                <c:formatCode>0.0%</c:formatCode>
                <c:ptCount val="14"/>
                <c:pt idx="0">
                  <c:v>0.323297484788168</c:v>
                </c:pt>
                <c:pt idx="1">
                  <c:v>0.30718073392879164</c:v>
                </c:pt>
                <c:pt idx="2">
                  <c:v>0.31491246752140395</c:v>
                </c:pt>
                <c:pt idx="3">
                  <c:v>0.30246018755576448</c:v>
                </c:pt>
                <c:pt idx="4">
                  <c:v>0.29935945697097094</c:v>
                </c:pt>
                <c:pt idx="5">
                  <c:v>0.27192599309755627</c:v>
                </c:pt>
                <c:pt idx="6">
                  <c:v>0.26156521510376574</c:v>
                </c:pt>
              </c:numCache>
              <c:extLst/>
            </c:numRef>
          </c:val>
          <c:extLst>
            <c:ext xmlns:c16="http://schemas.microsoft.com/office/drawing/2014/chart" uri="{C3380CC4-5D6E-409C-BE32-E72D297353CC}">
              <c16:uniqueId val="{00000000-CEB9-4A60-959B-9FE9D42CA0F8}"/>
            </c:ext>
          </c:extLst>
        </c:ser>
        <c:ser>
          <c:idx val="1"/>
          <c:order val="1"/>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'Fg1.7 People 7+ settings'!$A$10:$A$25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extLst/>
            </c:numRef>
          </c:cat>
          <c:val>
            <c:numRef>
              <c:f>'Fg1.7 People 7+ settings'!$Q$10:$Q$25</c:f>
              <c:numCache>
                <c:formatCode>General</c:formatCode>
                <c:ptCount val="14"/>
                <c:pt idx="7" formatCode="0.0%">
                  <c:v>0.24155249562466474</c:v>
                </c:pt>
                <c:pt idx="8" formatCode="0.0%">
                  <c:v>0.23034936982346624</c:v>
                </c:pt>
                <c:pt idx="9" formatCode="0.0%">
                  <c:v>0.22652743943935938</c:v>
                </c:pt>
                <c:pt idx="10" formatCode="0.0%">
                  <c:v>0.21452447347178397</c:v>
                </c:pt>
                <c:pt idx="11" formatCode="0.0%">
                  <c:v>0.22042414919288883</c:v>
                </c:pt>
                <c:pt idx="12" formatCode="0.0%">
                  <c:v>0.20836245343785351</c:v>
                </c:pt>
                <c:pt idx="13" formatCode="0.0%">
                  <c:v>0.2038857212462539</c:v>
                </c:pt>
              </c:numCache>
              <c:extLst/>
            </c:numRef>
          </c:val>
          <c:extLst>
            <c:ext xmlns:c16="http://schemas.microsoft.com/office/drawing/2014/chart" uri="{C3380CC4-5D6E-409C-BE32-E72D297353CC}">
              <c16:uniqueId val="{00000001-CEB9-4A60-959B-9FE9D42CA0F8}"/>
            </c:ext>
          </c:extLst>
        </c:ser>
        <c:dLbls>
          <c:showLegendKey val="0"/>
          <c:showVal val="1"/>
          <c:showCatName val="0"/>
          <c:showSerName val="0"/>
          <c:showPercent val="0"/>
          <c:showBubbleSize val="0"/>
        </c:dLbls>
        <c:gapWidth val="150"/>
        <c:axId val="1763936816"/>
        <c:axId val="1763955536"/>
      </c:barChart>
      <c:catAx>
        <c:axId val="176393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63955536"/>
        <c:crosses val="autoZero"/>
        <c:auto val="1"/>
        <c:lblAlgn val="ctr"/>
        <c:lblOffset val="100"/>
        <c:noMultiLvlLbl val="0"/>
      </c:catAx>
      <c:valAx>
        <c:axId val="1763955536"/>
        <c:scaling>
          <c:orientation val="minMax"/>
        </c:scaling>
        <c:delete val="1"/>
        <c:axPos val="l"/>
        <c:numFmt formatCode="0%" sourceLinked="0"/>
        <c:majorTickMark val="none"/>
        <c:minorTickMark val="none"/>
        <c:tickLblPos val="nextTo"/>
        <c:crossAx val="1763936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392388451443505E-3"/>
          <c:y val="0.10946128905166569"/>
          <c:w val="0.97742927967337412"/>
          <c:h val="0.67752700881192629"/>
        </c:manualLayout>
      </c:layout>
      <c:barChart>
        <c:barDir val="col"/>
        <c:grouping val="clustered"/>
        <c:varyColors val="0"/>
        <c:ser>
          <c:idx val="0"/>
          <c:order val="0"/>
          <c:tx>
            <c:strRef>
              <c:f>Sheet1!$B$1</c:f>
              <c:strCache>
                <c:ptCount val="1"/>
                <c:pt idx="0">
                  <c:v>Before</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Sheet1!$B$2:$B$15</c:f>
              <c:numCache>
                <c:formatCode>#,##0_);\(#,##0\)</c:formatCode>
                <c:ptCount val="14"/>
                <c:pt idx="0">
                  <c:v>576163</c:v>
                </c:pt>
                <c:pt idx="1">
                  <c:v>588594</c:v>
                </c:pt>
                <c:pt idx="2">
                  <c:v>599152</c:v>
                </c:pt>
                <c:pt idx="3">
                  <c:v>592180</c:v>
                </c:pt>
                <c:pt idx="4">
                  <c:v>631436</c:v>
                </c:pt>
                <c:pt idx="5">
                  <c:v>634988</c:v>
                </c:pt>
                <c:pt idx="6">
                  <c:v>631258.08033461915</c:v>
                </c:pt>
              </c:numCache>
            </c:numRef>
          </c:val>
          <c:extLst>
            <c:ext xmlns:c16="http://schemas.microsoft.com/office/drawing/2014/chart" uri="{C3380CC4-5D6E-409C-BE32-E72D297353CC}">
              <c16:uniqueId val="{00000000-5064-47B8-8DA3-926DA926F058}"/>
            </c:ext>
          </c:extLst>
        </c:ser>
        <c:ser>
          <c:idx val="1"/>
          <c:order val="1"/>
          <c:tx>
            <c:strRef>
              <c:f>Sheet1!$C$1</c:f>
              <c:strCache>
                <c:ptCount val="1"/>
                <c:pt idx="0">
                  <c:v>After</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Sheet1!$C$2:$C$15</c:f>
              <c:numCache>
                <c:formatCode>General</c:formatCode>
                <c:ptCount val="14"/>
                <c:pt idx="7" formatCode="#,##0_);\(#,##0\)">
                  <c:v>661166.45206427667</c:v>
                </c:pt>
                <c:pt idx="8" formatCode="#,##0_);\(#,##0\)">
                  <c:v>698566.49825538904</c:v>
                </c:pt>
                <c:pt idx="9" formatCode="#,##0_);\(#,##0\)">
                  <c:v>714910.12493270589</c:v>
                </c:pt>
                <c:pt idx="10" formatCode="#,##0_);\(#,##0\)">
                  <c:v>762097</c:v>
                </c:pt>
                <c:pt idx="11" formatCode="#,##0_);\(#,##0\)">
                  <c:v>792030</c:v>
                </c:pt>
                <c:pt idx="12" formatCode="#,##0_);\(#,##0\)">
                  <c:v>849104</c:v>
                </c:pt>
                <c:pt idx="13" formatCode="#,##0_);\(#,##0\)">
                  <c:v>876058</c:v>
                </c:pt>
              </c:numCache>
            </c:numRef>
          </c:val>
          <c:extLst>
            <c:ext xmlns:c16="http://schemas.microsoft.com/office/drawing/2014/chart" uri="{C3380CC4-5D6E-409C-BE32-E72D297353CC}">
              <c16:uniqueId val="{00000001-5064-47B8-8DA3-926DA926F058}"/>
            </c:ext>
          </c:extLst>
        </c:ser>
        <c:dLbls>
          <c:showLegendKey val="0"/>
          <c:showVal val="0"/>
          <c:showCatName val="0"/>
          <c:showSerName val="0"/>
          <c:showPercent val="0"/>
          <c:showBubbleSize val="0"/>
        </c:dLbls>
        <c:gapWidth val="219"/>
        <c:axId val="90121424"/>
        <c:axId val="90121904"/>
      </c:barChart>
      <c:catAx>
        <c:axId val="9012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0121904"/>
        <c:crosses val="autoZero"/>
        <c:auto val="1"/>
        <c:lblAlgn val="ctr"/>
        <c:lblOffset val="100"/>
        <c:noMultiLvlLbl val="0"/>
      </c:catAx>
      <c:valAx>
        <c:axId val="90121904"/>
        <c:scaling>
          <c:orientation val="minMax"/>
        </c:scaling>
        <c:delete val="1"/>
        <c:axPos val="l"/>
        <c:numFmt formatCode="#,##0_);\(#,##0\)" sourceLinked="1"/>
        <c:majorTickMark val="none"/>
        <c:minorTickMark val="none"/>
        <c:tickLblPos val="nextTo"/>
        <c:crossAx val="9012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Deaths per 1000 on Caseload</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15.4</c:v>
                </c:pt>
                <c:pt idx="1">
                  <c:v>15.4</c:v>
                </c:pt>
                <c:pt idx="2">
                  <c:v>17</c:v>
                </c:pt>
                <c:pt idx="3">
                  <c:v>17.5</c:v>
                </c:pt>
                <c:pt idx="4">
                  <c:v>17.600000000000001</c:v>
                </c:pt>
              </c:numCache>
            </c:numRef>
          </c:val>
          <c:smooth val="0"/>
          <c:extLst>
            <c:ext xmlns:c16="http://schemas.microsoft.com/office/drawing/2014/chart" uri="{C3380CC4-5D6E-409C-BE32-E72D297353CC}">
              <c16:uniqueId val="{00000000-AB05-43B5-8145-74DBEBF7DABA}"/>
            </c:ext>
          </c:extLst>
        </c:ser>
        <c:dLbls>
          <c:dLblPos val="t"/>
          <c:showLegendKey val="0"/>
          <c:showVal val="1"/>
          <c:showCatName val="0"/>
          <c:showSerName val="0"/>
          <c:showPercent val="0"/>
          <c:showBubbleSize val="0"/>
        </c:dLbls>
        <c:marker val="1"/>
        <c:smooth val="0"/>
        <c:axId val="1471923328"/>
        <c:axId val="1470526464"/>
      </c:lineChart>
      <c:catAx>
        <c:axId val="147192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70526464"/>
        <c:crosses val="autoZero"/>
        <c:auto val="1"/>
        <c:lblAlgn val="ctr"/>
        <c:lblOffset val="100"/>
        <c:noMultiLvlLbl val="0"/>
      </c:catAx>
      <c:valAx>
        <c:axId val="1470526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719233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429874311349699"/>
          <c:y val="4.3478351708298203E-2"/>
          <c:w val="0.79153489693067003"/>
          <c:h val="0.80611646491949696"/>
        </c:manualLayout>
      </c:layout>
      <c:areaChart>
        <c:grouping val="stacked"/>
        <c:varyColors val="0"/>
        <c:ser>
          <c:idx val="0"/>
          <c:order val="0"/>
          <c:tx>
            <c:strRef>
              <c:f>Sheet1!$A$8:$C$8</c:f>
              <c:strCache>
                <c:ptCount val="3"/>
                <c:pt idx="0">
                  <c:v>integrated employment</c:v>
                </c:pt>
                <c:pt idx="1">
                  <c:v>33,049</c:v>
                </c:pt>
                <c:pt idx="2">
                  <c:v>43246</c:v>
                </c:pt>
              </c:strCache>
            </c:strRef>
          </c:tx>
          <c:spPr>
            <a:solidFill>
              <a:srgbClr val="9BBB59">
                <a:lumMod val="60000"/>
                <a:lumOff val="40000"/>
              </a:srgbClr>
            </a:solidFill>
            <a:ln>
              <a:solidFill>
                <a:sysClr val="windowText" lastClr="000000"/>
              </a:solidFill>
            </a:ln>
          </c:spPr>
          <c:cat>
            <c:numRef>
              <c:f>Sheet1!$D$7:$AJ$7</c:f>
              <c:numCache>
                <c:formatCode>General</c:formatCode>
                <c:ptCount val="33"/>
                <c:pt idx="0">
                  <c:v>1990</c:v>
                </c:pt>
                <c:pt idx="6">
                  <c:v>1996</c:v>
                </c:pt>
                <c:pt idx="14">
                  <c:v>2004</c:v>
                </c:pt>
                <c:pt idx="22">
                  <c:v>2012</c:v>
                </c:pt>
                <c:pt idx="32">
                  <c:v>2022</c:v>
                </c:pt>
              </c:numCache>
            </c:numRef>
          </c:cat>
          <c:val>
            <c:numRef>
              <c:f>Sheet1!$D$8:$AJ$8</c:f>
              <c:numCache>
                <c:formatCode>0</c:formatCode>
                <c:ptCount val="33"/>
                <c:pt idx="0" formatCode="#,##0">
                  <c:v>53443.027012127895</c:v>
                </c:pt>
                <c:pt idx="1">
                  <c:v>60431.286138368079</c:v>
                </c:pt>
                <c:pt idx="2">
                  <c:v>67419.545264608256</c:v>
                </c:pt>
                <c:pt idx="3" formatCode="#,##0">
                  <c:v>74407.80439084844</c:v>
                </c:pt>
                <c:pt idx="4">
                  <c:v>80145.992217251376</c:v>
                </c:pt>
                <c:pt idx="5">
                  <c:v>85884.180043654313</c:v>
                </c:pt>
                <c:pt idx="6" formatCode="#,##0">
                  <c:v>91622.367870057235</c:v>
                </c:pt>
                <c:pt idx="7">
                  <c:v>97157.287630697945</c:v>
                </c:pt>
                <c:pt idx="8">
                  <c:v>102692.20739133866</c:v>
                </c:pt>
                <c:pt idx="9" formatCode="#,##0">
                  <c:v>108227.12715197937</c:v>
                </c:pt>
                <c:pt idx="10">
                  <c:v>108850.80245768226</c:v>
                </c:pt>
                <c:pt idx="11" formatCode="#,##0">
                  <c:v>109474.47776338515</c:v>
                </c:pt>
                <c:pt idx="12">
                  <c:v>107071.11490889076</c:v>
                </c:pt>
                <c:pt idx="13">
                  <c:v>104667.75205439636</c:v>
                </c:pt>
                <c:pt idx="14" formatCode="#,##0">
                  <c:v>102264.38919990198</c:v>
                </c:pt>
                <c:pt idx="15">
                  <c:v>103502.20411456098</c:v>
                </c:pt>
                <c:pt idx="16">
                  <c:v>104740.01902921998</c:v>
                </c:pt>
                <c:pt idx="17" formatCode="#,##0">
                  <c:v>105977.83394387898</c:v>
                </c:pt>
                <c:pt idx="18" formatCode="#,##0">
                  <c:v>108014.89001890979</c:v>
                </c:pt>
                <c:pt idx="19" formatCode="#,##0">
                  <c:v>109277.66353682469</c:v>
                </c:pt>
                <c:pt idx="20" formatCode="#,##0">
                  <c:v>107721.63337543544</c:v>
                </c:pt>
                <c:pt idx="21" formatCode="#,##0">
                  <c:v>109397.26647638767</c:v>
                </c:pt>
                <c:pt idx="22" formatCode="#,##0">
                  <c:v>109701.41759731174</c:v>
                </c:pt>
                <c:pt idx="23" formatCode="#,##0">
                  <c:v>111818.56818355205</c:v>
                </c:pt>
                <c:pt idx="24" formatCode="#,##0">
                  <c:v>115504.61741580993</c:v>
                </c:pt>
                <c:pt idx="25" formatCode="#,##0">
                  <c:v>113226.00000000001</c:v>
                </c:pt>
                <c:pt idx="26" formatCode="#,##0">
                  <c:v>120621</c:v>
                </c:pt>
                <c:pt idx="27" formatCode="#,##0">
                  <c:v>130402</c:v>
                </c:pt>
                <c:pt idx="28" formatCode="#,##0">
                  <c:v>135661</c:v>
                </c:pt>
                <c:pt idx="29" formatCode="#,##0">
                  <c:v>141961</c:v>
                </c:pt>
                <c:pt idx="30" formatCode="#,##0">
                  <c:v>143844</c:v>
                </c:pt>
                <c:pt idx="31" formatCode="#,##0">
                  <c:v>132050</c:v>
                </c:pt>
                <c:pt idx="32" formatCode="#,##0">
                  <c:v>139499</c:v>
                </c:pt>
              </c:numCache>
            </c:numRef>
          </c:val>
          <c:extLst>
            <c:ext xmlns:c16="http://schemas.microsoft.com/office/drawing/2014/chart" uri="{C3380CC4-5D6E-409C-BE32-E72D297353CC}">
              <c16:uniqueId val="{00000000-BCE6-4005-89D1-201200D922D4}"/>
            </c:ext>
          </c:extLst>
        </c:ser>
        <c:ser>
          <c:idx val="1"/>
          <c:order val="1"/>
          <c:tx>
            <c:strRef>
              <c:f>Sheet1!$A$9:$C$9</c:f>
              <c:strCache>
                <c:ptCount val="3"/>
                <c:pt idx="0">
                  <c:v>Facility-based work</c:v>
                </c:pt>
                <c:pt idx="1">
                  <c:v>141460</c:v>
                </c:pt>
                <c:pt idx="2">
                  <c:v>141137</c:v>
                </c:pt>
              </c:strCache>
            </c:strRef>
          </c:tx>
          <c:spPr>
            <a:solidFill>
              <a:srgbClr val="C0504D">
                <a:lumMod val="60000"/>
                <a:lumOff val="40000"/>
              </a:srgbClr>
            </a:solidFill>
          </c:spPr>
          <c:cat>
            <c:numRef>
              <c:f>Sheet1!$D$7:$AJ$7</c:f>
              <c:numCache>
                <c:formatCode>General</c:formatCode>
                <c:ptCount val="33"/>
                <c:pt idx="0">
                  <c:v>1990</c:v>
                </c:pt>
                <c:pt idx="6">
                  <c:v>1996</c:v>
                </c:pt>
                <c:pt idx="14">
                  <c:v>2004</c:v>
                </c:pt>
                <c:pt idx="22">
                  <c:v>2012</c:v>
                </c:pt>
                <c:pt idx="32">
                  <c:v>2022</c:v>
                </c:pt>
              </c:numCache>
            </c:numRef>
          </c:cat>
          <c:val>
            <c:numRef>
              <c:f>Sheet1!$D$9:$AJ$9</c:f>
              <c:numCache>
                <c:formatCode>0</c:formatCode>
                <c:ptCount val="33"/>
                <c:pt idx="0">
                  <c:v>140812.64502606666</c:v>
                </c:pt>
                <c:pt idx="1">
                  <c:v>144316.77787771251</c:v>
                </c:pt>
                <c:pt idx="2">
                  <c:v>147820.91072935835</c:v>
                </c:pt>
                <c:pt idx="3">
                  <c:v>151325.0435810042</c:v>
                </c:pt>
                <c:pt idx="4">
                  <c:v>154826.02905400281</c:v>
                </c:pt>
                <c:pt idx="5">
                  <c:v>158327.01452700142</c:v>
                </c:pt>
                <c:pt idx="6">
                  <c:v>161828</c:v>
                </c:pt>
                <c:pt idx="7">
                  <c:v>161718</c:v>
                </c:pt>
                <c:pt idx="8">
                  <c:v>161608</c:v>
                </c:pt>
                <c:pt idx="9">
                  <c:v>161498</c:v>
                </c:pt>
                <c:pt idx="10">
                  <c:v>139826.5</c:v>
                </c:pt>
                <c:pt idx="11">
                  <c:v>118155</c:v>
                </c:pt>
                <c:pt idx="12">
                  <c:v>126741.33333333333</c:v>
                </c:pt>
                <c:pt idx="13">
                  <c:v>135327.66666666666</c:v>
                </c:pt>
                <c:pt idx="14">
                  <c:v>143914</c:v>
                </c:pt>
                <c:pt idx="15">
                  <c:v>141463.50793650793</c:v>
                </c:pt>
                <c:pt idx="16">
                  <c:v>139013.01587301586</c:v>
                </c:pt>
                <c:pt idx="17">
                  <c:v>136562.52380952382</c:v>
                </c:pt>
                <c:pt idx="18">
                  <c:v>129969.5</c:v>
                </c:pt>
                <c:pt idx="19">
                  <c:v>161180.95238095237</c:v>
                </c:pt>
                <c:pt idx="20">
                  <c:v>148810.35714285716</c:v>
                </c:pt>
                <c:pt idx="21">
                  <c:v>140302.38095238095</c:v>
                </c:pt>
                <c:pt idx="22">
                  <c:v>121377.57142857142</c:v>
                </c:pt>
                <c:pt idx="23">
                  <c:v>116649.52380952382</c:v>
                </c:pt>
                <c:pt idx="24">
                  <c:v>122044.57142857142</c:v>
                </c:pt>
                <c:pt idx="25">
                  <c:v>120238.09523809524</c:v>
                </c:pt>
                <c:pt idx="26">
                  <c:v>121493.16666666666</c:v>
                </c:pt>
                <c:pt idx="27">
                  <c:v>138522.85714285716</c:v>
                </c:pt>
                <c:pt idx="28">
                  <c:v>124068.57142857142</c:v>
                </c:pt>
                <c:pt idx="29">
                  <c:v>111197</c:v>
                </c:pt>
                <c:pt idx="30">
                  <c:v>97579.5</c:v>
                </c:pt>
                <c:pt idx="31" formatCode="General">
                  <c:v>78474</c:v>
                </c:pt>
                <c:pt idx="32" formatCode="#,##0">
                  <c:v>49517</c:v>
                </c:pt>
              </c:numCache>
            </c:numRef>
          </c:val>
          <c:extLst>
            <c:ext xmlns:c16="http://schemas.microsoft.com/office/drawing/2014/chart" uri="{C3380CC4-5D6E-409C-BE32-E72D297353CC}">
              <c16:uniqueId val="{00000000-495E-CC4E-A2B7-5C370EEFD01E}"/>
            </c:ext>
          </c:extLst>
        </c:ser>
        <c:ser>
          <c:idx val="2"/>
          <c:order val="2"/>
          <c:tx>
            <c:strRef>
              <c:f>Sheet1!$A$10:$C$10</c:f>
              <c:strCache>
                <c:ptCount val="3"/>
                <c:pt idx="0">
                  <c:v>Non-work</c:v>
                </c:pt>
                <c:pt idx="1">
                  <c:v>113,350</c:v>
                </c:pt>
                <c:pt idx="2">
                  <c:v>115,770</c:v>
                </c:pt>
              </c:strCache>
            </c:strRef>
          </c:tx>
          <c:spPr>
            <a:solidFill>
              <a:srgbClr val="4F81BD">
                <a:lumMod val="60000"/>
                <a:lumOff val="40000"/>
              </a:srgbClr>
            </a:solidFill>
            <a:ln>
              <a:solidFill>
                <a:sysClr val="windowText" lastClr="000000"/>
              </a:solidFill>
            </a:ln>
          </c:spPr>
          <c:cat>
            <c:numRef>
              <c:f>Sheet1!$D$7:$AJ$7</c:f>
              <c:numCache>
                <c:formatCode>General</c:formatCode>
                <c:ptCount val="33"/>
                <c:pt idx="0">
                  <c:v>1990</c:v>
                </c:pt>
                <c:pt idx="6">
                  <c:v>1996</c:v>
                </c:pt>
                <c:pt idx="14">
                  <c:v>2004</c:v>
                </c:pt>
                <c:pt idx="22">
                  <c:v>2012</c:v>
                </c:pt>
                <c:pt idx="32">
                  <c:v>2022</c:v>
                </c:pt>
              </c:numCache>
            </c:numRef>
          </c:cat>
          <c:val>
            <c:numRef>
              <c:f>Sheet1!$D$10:$AJ$10</c:f>
              <c:numCache>
                <c:formatCode>#,##0</c:formatCode>
                <c:ptCount val="33"/>
                <c:pt idx="0">
                  <c:v>118190.32796180545</c:v>
                </c:pt>
                <c:pt idx="1">
                  <c:v>125766.93598391942</c:v>
                </c:pt>
                <c:pt idx="2">
                  <c:v>133344.54400603342</c:v>
                </c:pt>
                <c:pt idx="3">
                  <c:v>142679.06012130843</c:v>
                </c:pt>
                <c:pt idx="4">
                  <c:v>147610.9787287458</c:v>
                </c:pt>
                <c:pt idx="5">
                  <c:v>154301.8054293443</c:v>
                </c:pt>
                <c:pt idx="6">
                  <c:v>159885.88009720191</c:v>
                </c:pt>
                <c:pt idx="7">
                  <c:v>170049.71236930205</c:v>
                </c:pt>
                <c:pt idx="8">
                  <c:v>179108.79260866134</c:v>
                </c:pt>
                <c:pt idx="9">
                  <c:v>186098.69972631853</c:v>
                </c:pt>
                <c:pt idx="10">
                  <c:v>205585.90904216754</c:v>
                </c:pt>
                <c:pt idx="11">
                  <c:v>225073.11835801648</c:v>
                </c:pt>
                <c:pt idx="12">
                  <c:v>234991.61237884418</c:v>
                </c:pt>
                <c:pt idx="13">
                  <c:v>244910.10639967179</c:v>
                </c:pt>
                <c:pt idx="14">
                  <c:v>254828.60042049945</c:v>
                </c:pt>
                <c:pt idx="15">
                  <c:v>268520.84483064344</c:v>
                </c:pt>
                <c:pt idx="16">
                  <c:v>282213.08924078732</c:v>
                </c:pt>
                <c:pt idx="17">
                  <c:v>295905.33365093125</c:v>
                </c:pt>
                <c:pt idx="18">
                  <c:v>295108.51489072316</c:v>
                </c:pt>
                <c:pt idx="19">
                  <c:v>285385.15536514297</c:v>
                </c:pt>
                <c:pt idx="20">
                  <c:v>306220.37716605788</c:v>
                </c:pt>
                <c:pt idx="21">
                  <c:v>323814.82051321148</c:v>
                </c:pt>
                <c:pt idx="22">
                  <c:v>371059.18465238891</c:v>
                </c:pt>
                <c:pt idx="23">
                  <c:v>356183.90338638239</c:v>
                </c:pt>
                <c:pt idx="24">
                  <c:v>366559.18903205928</c:v>
                </c:pt>
                <c:pt idx="25">
                  <c:v>370437.90476190473</c:v>
                </c:pt>
                <c:pt idx="26">
                  <c:v>396453.83333333337</c:v>
                </c:pt>
                <c:pt idx="27">
                  <c:v>372683.14285714284</c:v>
                </c:pt>
                <c:pt idx="28">
                  <c:v>381878.42857142858</c:v>
                </c:pt>
                <c:pt idx="29">
                  <c:v>403311</c:v>
                </c:pt>
                <c:pt idx="30">
                  <c:v>398183.5</c:v>
                </c:pt>
                <c:pt idx="31">
                  <c:v>386739</c:v>
                </c:pt>
                <c:pt idx="32">
                  <c:v>402555</c:v>
                </c:pt>
              </c:numCache>
            </c:numRef>
          </c:val>
          <c:extLst>
            <c:ext xmlns:c16="http://schemas.microsoft.com/office/drawing/2014/chart" uri="{C3380CC4-5D6E-409C-BE32-E72D297353CC}">
              <c16:uniqueId val="{00000001-495E-CC4E-A2B7-5C370EEFD01E}"/>
            </c:ext>
          </c:extLst>
        </c:ser>
        <c:dLbls>
          <c:showLegendKey val="0"/>
          <c:showVal val="0"/>
          <c:showCatName val="0"/>
          <c:showSerName val="0"/>
          <c:showPercent val="0"/>
          <c:showBubbleSize val="0"/>
        </c:dLbls>
        <c:axId val="390749608"/>
        <c:axId val="390750000"/>
      </c:areaChart>
      <c:catAx>
        <c:axId val="390749608"/>
        <c:scaling>
          <c:orientation val="minMax"/>
        </c:scaling>
        <c:delete val="0"/>
        <c:axPos val="b"/>
        <c:numFmt formatCode="General" sourceLinked="1"/>
        <c:majorTickMark val="out"/>
        <c:minorTickMark val="none"/>
        <c:tickLblPos val="nextTo"/>
        <c:spPr>
          <a:ln w="30506">
            <a:solidFill>
              <a:schemeClr val="tx1"/>
            </a:solidFill>
            <a:prstDash val="solid"/>
          </a:ln>
        </c:spPr>
        <c:txPr>
          <a:bodyPr rot="0" vert="horz"/>
          <a:lstStyle/>
          <a:p>
            <a:pPr>
              <a:defRPr sz="2000" b="0" i="0" u="none" strike="noStrike" baseline="0">
                <a:solidFill>
                  <a:srgbClr val="000000"/>
                </a:solidFill>
                <a:latin typeface="Candara"/>
                <a:ea typeface="Helvetica"/>
                <a:cs typeface="Candara"/>
              </a:defRPr>
            </a:pPr>
            <a:endParaRPr lang="en-US"/>
          </a:p>
        </c:txPr>
        <c:crossAx val="390750000"/>
        <c:crosses val="autoZero"/>
        <c:auto val="0"/>
        <c:lblAlgn val="ctr"/>
        <c:lblOffset val="100"/>
        <c:noMultiLvlLbl val="0"/>
      </c:catAx>
      <c:valAx>
        <c:axId val="390750000"/>
        <c:scaling>
          <c:orientation val="minMax"/>
          <c:max val="700000"/>
        </c:scaling>
        <c:delete val="0"/>
        <c:axPos val="l"/>
        <c:majorGridlines>
          <c:spPr>
            <a:ln w="15251">
              <a:solidFill>
                <a:sysClr val="window" lastClr="FFFFFF">
                  <a:lumMod val="50000"/>
                </a:sysClr>
              </a:solidFill>
              <a:prstDash val="solid"/>
            </a:ln>
          </c:spPr>
        </c:majorGridlines>
        <c:numFmt formatCode="#,##0" sourceLinked="0"/>
        <c:majorTickMark val="out"/>
        <c:minorTickMark val="none"/>
        <c:tickLblPos val="nextTo"/>
        <c:spPr>
          <a:ln w="30506">
            <a:solidFill>
              <a:schemeClr val="tx1"/>
            </a:solidFill>
            <a:prstDash val="solid"/>
          </a:ln>
        </c:spPr>
        <c:txPr>
          <a:bodyPr rot="0" vert="horz"/>
          <a:lstStyle/>
          <a:p>
            <a:pPr>
              <a:defRPr sz="2400" b="1" i="0" u="none" strike="noStrike" baseline="0">
                <a:solidFill>
                  <a:srgbClr val="000000"/>
                </a:solidFill>
                <a:latin typeface="Candara"/>
                <a:ea typeface="Helvetica"/>
                <a:cs typeface="Candara"/>
              </a:defRPr>
            </a:pPr>
            <a:endParaRPr lang="en-US"/>
          </a:p>
        </c:txPr>
        <c:crossAx val="390749608"/>
        <c:crosses val="autoZero"/>
        <c:crossBetween val="midCat"/>
        <c:majorUnit val="100000"/>
      </c:valAx>
      <c:spPr>
        <a:noFill/>
        <a:ln w="25404">
          <a:noFill/>
        </a:ln>
      </c:spPr>
    </c:plotArea>
    <c:plotVisOnly val="1"/>
    <c:dispBlanksAs val="gap"/>
    <c:showDLblsOverMax val="0"/>
  </c:chart>
  <c:spPr>
    <a:noFill/>
    <a:ln>
      <a:noFill/>
    </a:ln>
  </c:spPr>
  <c:txPr>
    <a:bodyPr/>
    <a:lstStyle/>
    <a:p>
      <a:pPr>
        <a:defRPr sz="2400" b="0" i="0" u="none" strike="noStrike" baseline="0">
          <a:solidFill>
            <a:srgbClr val="000000"/>
          </a:solidFill>
          <a:latin typeface="Helvetica"/>
          <a:ea typeface="Helvetica"/>
          <a:cs typeface="Helvetica"/>
        </a:defRPr>
      </a:pPr>
      <a:endParaRPr lang="en-US"/>
    </a:p>
  </c:txPr>
  <c:externalData r:id="rId2">
    <c:autoUpdate val="0"/>
  </c:externalData>
  <c:userShapes r:id="rId3"/>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'1.2a Caseload by age'!$M$5:$M$56</cx:f>
        <cx:lvl ptCount="52">
          <cx:pt idx="0">Alabama</cx:pt>
          <cx:pt idx="1">Alaska</cx:pt>
          <cx:pt idx="2">Arizona</cx:pt>
          <cx:pt idx="3">Arkansas</cx:pt>
          <cx:pt idx="4">California</cx:pt>
          <cx:pt idx="5">Colorado</cx:pt>
          <cx:pt idx="6">Connecticut</cx:pt>
          <cx:pt idx="7">Delaware</cx:pt>
          <cx:pt idx="8">District of Columbia</cx:pt>
          <cx:pt idx="9">Florida</cx:pt>
          <cx:pt idx="10">Georgia</cx:pt>
          <cx:pt idx="11">Hawaii</cx:pt>
          <cx:pt idx="12">Idaho</cx:pt>
          <cx:pt idx="13">Illinois</cx:pt>
          <cx:pt idx="14">Indiana</cx:pt>
          <cx:pt idx="15">Iowa</cx:pt>
          <cx:pt idx="16">Kansas</cx:pt>
          <cx:pt idx="17">Kentucky</cx:pt>
          <cx:pt idx="18">Louisiana</cx:pt>
          <cx:pt idx="19">Maine</cx:pt>
          <cx:pt idx="20">Maryland</cx:pt>
          <cx:pt idx="21">Massachusetts</cx:pt>
          <cx:pt idx="22">Michigan</cx:pt>
          <cx:pt idx="23">Minnesota</cx:pt>
          <cx:pt idx="24">Mississippi</cx:pt>
          <cx:pt idx="25">Missouri</cx:pt>
          <cx:pt idx="26">Montana</cx:pt>
          <cx:pt idx="27">Nebraska</cx:pt>
          <cx:pt idx="28">Nevada</cx:pt>
          <cx:pt idx="29">New Hampshire</cx:pt>
          <cx:pt idx="30">New Jersey</cx:pt>
          <cx:pt idx="31">New Mexico</cx:pt>
          <cx:pt idx="32">New York</cx:pt>
          <cx:pt idx="33">North Carolina</cx:pt>
          <cx:pt idx="34">North Dakota</cx:pt>
          <cx:pt idx="35">Ohio</cx:pt>
          <cx:pt idx="36">Oklahoma</cx:pt>
          <cx:pt idx="37">Oregon</cx:pt>
          <cx:pt idx="38">Pennsylvania</cx:pt>
          <cx:pt idx="39">Rhode Island</cx:pt>
          <cx:pt idx="40">South Carolina</cx:pt>
          <cx:pt idx="41">South Dakota</cx:pt>
          <cx:pt idx="42">Tennessee</cx:pt>
          <cx:pt idx="43">Texas</cx:pt>
          <cx:pt idx="44">Utah</cx:pt>
          <cx:pt idx="45">Vermont</cx:pt>
          <cx:pt idx="46">Virginia</cx:pt>
          <cx:pt idx="47">Washington</cx:pt>
          <cx:pt idx="48">West Virginia</cx:pt>
          <cx:pt idx="49">Wisconsin</cx:pt>
          <cx:pt idx="50">Wyoming</cx:pt>
          <cx:pt idx="51">zU.S. Estimate</cx:pt>
        </cx:lvl>
      </cx:strDim>
      <cx:numDim type="colorVal">
        <cx:f>'1.2a Caseload by age'!$Q$5:$Q$56</cx:f>
        <cx:nf>'1.2a Caseload by age'!$Q$4</cx:nf>
        <cx:lvl ptCount="52" formatCode="#,##0_);\(#,##0\)" name="Adults per 100,000">
          <cx:pt idx="0">22.322489113608516</cx:pt>
          <cx:pt idx="1">40.720198498842798</cx:pt>
          <cx:pt idx="2">30.55772068995083</cx:pt>
          <cx:pt idx="3">22.1283819232805</cx:pt>
          <cx:pt idx="4">50.914205766841526</cx:pt>
          <cx:pt idx="5">30.661525018444006</cx:pt>
          <cx:pt idx="6">49.038431250196872</cx:pt>
          <cx:pt idx="7">48.254017050850621</cx:pt>
          <cx:pt idx="8">45.799978592875931</cx:pt>
          <cx:pt idx="9">28.255297030682819</cx:pt>
          <cx:pt idx="10">23.245332956139944</cx:pt>
          <cx:pt idx="11">26.35492277565924</cx:pt>
          <cx:pt idx="12">34.847923096844475</cx:pt>
          <cx:pt idx="13">35.751820746279122</cx:pt>
          <cx:pt idx="14">44.413707193662383</cx:pt>
          <cx:pt idx="15">62.525984307689583</cx:pt>
          <cx:pt idx="16">45.495099310929582</cx:pt>
          <cx:pt idx="17">30.356413178065857</cx:pt>
          <cx:pt idx="18">83.708754046089197</cx:pt>
          <cx:pt idx="19">73.5870275323919</cx:pt>
          <cx:pt idx="20">44.150906998186066</cx:pt>
          <cx:pt idx="21">49.106781643879692</cx:pt>
          <cx:pt idx="22">51.89553010075479</cx:pt>
          <cx:pt idx="23">56.818404039376887</cx:pt>
          <cx:pt idx="24">15.058282364945882</cx:pt>
          <cx:pt idx="25">50.440517006839549</cx:pt>
          <cx:pt idx="26">34.115176156876956</cx:pt>
          <cx:pt idx="27">42.22031059259379</cx:pt>
          <cx:pt idx="28">20.671875767068563</cx:pt>
          <cx:pt idx="29">50.477790822862502</cx:pt>
          <cx:pt idx="30">37.480581618652465</cx:pt>
          <cx:pt idx="31">45.466033406965636</cx:pt>
          <cx:pt idx="32">52.833270419096948</cx:pt>
          <cx:pt idx="33">28.047143543957677</cx:pt>
          <cx:pt idx="34">54.478645028618182</cx:pt>
          <cx:pt idx="35">73.179551218435151</cx:pt>
          <cx:pt idx="36">26.716031344509172</cx:pt>
          <cx:pt idx="37">56.717956810068046</cx:pt>
          <cx:pt idx="38">45.733659971661382</cx:pt>
          <cx:pt idx="39">57.706935769083785</cx:pt>
          <cx:pt idx="40">59.106848915243248</cx:pt>
          <cx:pt idx="41">52.446735295492388</cx:pt>
          <cx:pt idx="42">21.933673800502213</cx:pt>
          <cx:pt idx="43">23.511478551265739</cx:pt>
          <cx:pt idx="44">29.981019620658405</cx:pt>
          <cx:pt idx="45">66.596694861188283</cx:pt>
          <cx:pt idx="46">26.162102609152399</cx:pt>
          <cx:pt idx="47">45.480504628267376</cx:pt>
          <cx:pt idx="48">28.358693004257916</cx:pt>
          <cx:pt idx="49">90.024368918702393</cx:pt>
          <cx:pt idx="50">45.630413132988068</cx:pt>
          <cx:pt idx="51">41.895437201808619</cx:pt>
        </cx:lvl>
      </cx:numDim>
    </cx:data>
  </cx:chartData>
  <cx:chart>
    <cx:plotArea>
      <cx:plotAreaRegion>
        <cx:series layoutId="regionMap" uniqueId="{F0F8FB64-ABFB-40F3-92D8-E73F67227102}">
          <cx:tx>
            <cx:txData>
              <cx:f>'1.2a Caseload by age'!$Q$4</cx:f>
              <cx:v>Adults per 100,000</cx:v>
            </cx:txData>
          </cx:tx>
          <cx:dataLabels>
            <cx:txPr>
              <a:bodyPr spcFirstLastPara="1" vertOverflow="ellipsis" horzOverflow="overflow" wrap="square" lIns="0" tIns="0" rIns="0" bIns="0" anchor="ctr" anchorCtr="1"/>
              <a:lstStyle/>
              <a:p>
                <a:pPr algn="ctr" rtl="0">
                  <a:defRPr sz="1600">
                    <a:solidFill>
                      <a:schemeClr val="tx1"/>
                    </a:solidFill>
                  </a:defRPr>
                </a:pPr>
                <a:endParaRPr lang="en-US" sz="1600" b="0" i="0" u="none" strike="noStrike" baseline="0">
                  <a:solidFill>
                    <a:schemeClr val="tx1"/>
                  </a:solidFill>
                  <a:latin typeface="Arial"/>
                  <a:ea typeface="ＭＳ Ｐゴシック"/>
                </a:endParaRPr>
              </a:p>
            </cx:txPr>
            <cx:visibility seriesName="0" categoryName="0" value="1"/>
            <cx:dataLabel idx="18">
              <cx:txPr>
                <a:bodyPr spcFirstLastPara="1" vertOverflow="ellipsis" horzOverflow="overflow" wrap="square" lIns="0" tIns="0" rIns="0" bIns="0" anchor="ctr" anchorCtr="1"/>
                <a:lstStyle/>
                <a:p>
                  <a:pPr algn="ctr" rtl="0">
                    <a:defRPr sz="1400">
                      <a:solidFill>
                        <a:schemeClr val="bg1"/>
                      </a:solidFill>
                    </a:defRPr>
                  </a:pPr>
                  <a:r>
                    <a:rPr lang="en-US" sz="1400" b="0" i="0" u="none" strike="noStrike" baseline="0">
                      <a:solidFill>
                        <a:schemeClr val="bg1"/>
                      </a:solidFill>
                      <a:latin typeface="Arial"/>
                      <a:ea typeface="ＭＳ Ｐゴシック"/>
                    </a:rPr>
                    <a:t>84 </a:t>
                  </a:r>
                </a:p>
              </cx:txPr>
              <cx:visibility seriesName="0" categoryName="0" value="1"/>
            </cx:dataLabel>
            <cx:dataLabel idx="19">
              <cx:txPr>
                <a:bodyPr spcFirstLastPara="1" vertOverflow="ellipsis" horzOverflow="overflow" wrap="square" lIns="0" tIns="0" rIns="0" bIns="0" anchor="ctr" anchorCtr="1"/>
                <a:lstStyle/>
                <a:p>
                  <a:pPr algn="ctr" rtl="0">
                    <a:defRPr sz="1400">
                      <a:solidFill>
                        <a:schemeClr val="bg1"/>
                      </a:solidFill>
                    </a:defRPr>
                  </a:pPr>
                  <a:r>
                    <a:rPr lang="en-US" sz="1400" b="0" i="0" u="none" strike="noStrike" baseline="0">
                      <a:solidFill>
                        <a:schemeClr val="bg1"/>
                      </a:solidFill>
                      <a:latin typeface="Arial"/>
                      <a:ea typeface="ＭＳ Ｐゴシック"/>
                    </a:rPr>
                    <a:t>74 </a:t>
                  </a:r>
                </a:p>
              </cx:txPr>
              <cx:visibility seriesName="0" categoryName="0" value="1"/>
            </cx:dataLabel>
            <cx:dataLabel idx="35">
              <cx:txPr>
                <a:bodyPr spcFirstLastPara="1" vertOverflow="ellipsis" horzOverflow="overflow" wrap="square" lIns="0" tIns="0" rIns="0" bIns="0" anchor="ctr" anchorCtr="1"/>
                <a:lstStyle/>
                <a:p>
                  <a:pPr algn="ctr" rtl="0">
                    <a:defRPr sz="1400">
                      <a:solidFill>
                        <a:schemeClr val="bg1"/>
                      </a:solidFill>
                    </a:defRPr>
                  </a:pPr>
                  <a:r>
                    <a:rPr lang="en-US" sz="1400" b="0" i="0" u="none" strike="noStrike" baseline="0">
                      <a:solidFill>
                        <a:schemeClr val="bg1"/>
                      </a:solidFill>
                      <a:latin typeface="Arial"/>
                      <a:ea typeface="ＭＳ Ｐゴシック"/>
                    </a:rPr>
                    <a:t>73 </a:t>
                  </a:r>
                </a:p>
              </cx:txPr>
              <cx:visibility seriesName="0" categoryName="0" value="1"/>
            </cx:dataLabel>
            <cx:dataLabel idx="40">
              <cx:txPr>
                <a:bodyPr spcFirstLastPara="1" vertOverflow="ellipsis" horzOverflow="overflow" wrap="square" lIns="0" tIns="0" rIns="0" bIns="0" anchor="ctr" anchorCtr="1"/>
                <a:lstStyle/>
                <a:p>
                  <a:pPr algn="ctr" rtl="0">
                    <a:defRPr sz="1600">
                      <a:solidFill>
                        <a:schemeClr val="bg1"/>
                      </a:solidFill>
                    </a:defRPr>
                  </a:pPr>
                  <a:r>
                    <a:rPr lang="en-US" sz="1600" b="0" i="0" u="none" strike="noStrike" baseline="0">
                      <a:solidFill>
                        <a:schemeClr val="bg1"/>
                      </a:solidFill>
                      <a:latin typeface="Arial"/>
                      <a:ea typeface="ＭＳ Ｐゴシック"/>
                    </a:rPr>
                    <a:t>59 </a:t>
                  </a:r>
                </a:p>
              </cx:txPr>
              <cx:visibility seriesName="0" categoryName="0" value="1"/>
            </cx:dataLabel>
            <cx:dataLabel idx="49">
              <cx:txPr>
                <a:bodyPr spcFirstLastPara="1" vertOverflow="ellipsis" horzOverflow="overflow" wrap="square" lIns="0" tIns="0" rIns="0" bIns="0" anchor="ctr" anchorCtr="1"/>
                <a:lstStyle/>
                <a:p>
                  <a:pPr algn="ctr" rtl="0">
                    <a:defRPr sz="1400">
                      <a:solidFill>
                        <a:schemeClr val="bg1"/>
                      </a:solidFill>
                    </a:defRPr>
                  </a:pPr>
                  <a:r>
                    <a:rPr lang="en-US" sz="1400" b="0" i="0" u="none" strike="noStrike" baseline="0">
                      <a:solidFill>
                        <a:schemeClr val="bg1"/>
                      </a:solidFill>
                      <a:latin typeface="Arial"/>
                      <a:ea typeface="ＭＳ Ｐゴシック"/>
                    </a:rPr>
                    <a:t>90 </a:t>
                  </a:r>
                </a:p>
              </cx:txPr>
              <cx:visibility seriesName="0" categoryName="0" value="1"/>
            </cx:dataLabel>
          </cx:dataLabels>
          <cx:dataId val="0"/>
          <cx:layoutPr>
            <cx:geography cultureLanguage="en-US" cultureRegion="US" attribution="Powered by Bing">
              <cx:geoCache provider="{E9337A44-BEBE-4D9F-B70C-5C5E7DAFC167}">
                <cx:binary>1H1ZUxvJtvVfcfj5Kzrnqjxx+0Z0SQgwBttgu7v9UiEDXXNlzdOv/1YhYaMy04nmPohzohVGStXO
XLmntXcm/3PV/+cquVmXb/o0yar/XPW/vw3qOv/Pb79VV8FNuq4O0vCqNJX5pz64Mulv5p9/wqub
367LdRdm/m+MUPHbVbAu65v+7f/+D77NvzHvzdW6Dk32qbkph4ubqknq6on3Hnzrzfo6DbNlWNVl
eFXT39+e33Rv3t2U1c3w9s1NVof18HnIb35/u/O5t29+m3/bL09+k0C4urnGWEEOKNdES07J7Q97
+yYxmb9927LFgbIdiUnqzY+4e/b5OsX4l8l0K9H6+rq8qSpM6/Z1d+zOHPDWu7dvrkyT1dPq+VjI
399+ycL65vrNZb2ub6q3b8LKLDYfWJhpIl8ub2f+2+76/+//zH6BtZj95h5E84V77q1fEFreJOtu
Xd7crdG/x4frA0IcWzEutwDM8JEHQjlKcOps3pd3z97g8xKJHkbn58gZNsvDvcTmj2T9fZ2u75bn
FaBhB7ZSgimiN6rDd6Fx1IEjCOeMsB/QbdR2A80LBHoYmR8DZ8D88X5fganiV8RFiQMqhLAJIz9M
1n2TRiU7YLZ2hKL6bjf8QOQZSR4F5HbcHI/T/cSjDEeTvSIgXBwwzRlzqNgAYu8qCqX0AIoktZLq
VpPoDJbnBXoEl7uBc2C+7SUwZ+tySNbZ9d3qvIIJcw60ZDZ8yy4itjqwCQVoeosYTNt90/USSR6G
5OfIGSZny73E5I8yXmfVGgHJa0Vk0Ba4codwuvX4zi42mh0IrqmU0tm4nZnHf4lED2Pzc+QMmz8u
9hKb85t2ff2adkwfcKmEkHzrWGbIUKoOlJTcsZ0NNDM79rw8D+NyN26GyvnXvURlYbLs5qoOr5r6
9ZRG0ANpSyo5lxulwNLf9/k2YjXuwAOxmba8UJqHgdkZPENn8Xk/0Vkn4T+mzMLX1Bv7gEmhlKbb
QHkGDqX6QFGb2VRss8y7jbEJyxYvkukRiO6NnSP0x14i9Oe6CsA71Ca7W6V/HwcI+0BQyqXt2A9H
aIwcSJg+h4gNTQAE78cDL5PpYYTuj50h9Od+IrQwiSnX1+Zujf49PhxxmnakJII9aN4okQdS2A5X
s0DtJaI8DMvPkTNQFh/2Um3ueLQ35p83mFuTfn9VEweACACgXMwcj31AqGJa8S0/g/fva85/K9bD
YD38LTPglou9BO7jTZZVQ9KuX9Ungfd0NFzSNoYmZOaTbPvA4Y6jbftnrHcft5dK9TBeu6NnOH3c
T6u3gtELXzPcZs6B1FJSxmfZqYMMyLG5YA7fWMOZ0XuBJA/D8mPgDJHVfhJrEzd/dtOHV6/picSB
YJQjVNtQNQRrfz/QpkQdUOKgpODMYoSXSfMwMPfHzrA5P9tLq3Z0Y0r/VT0QO0B8xhyht4WcmUFz
+AFIUW4LsjV5M6V5gUAPY/Nj4AyYo/00Y8co4IThnZP+96HbbW6DCg7haqYpEjEbs6eITtyasZm+
PC/Iw3jcjZvBcXyyl3pycr0OXtF8CXGAQIzY7C7T/IXCQb1Tam4j0r7bA5sk9FlBHkZjO2wGxsly
L8E4N2UdvFmuY1Ov71bn32vIlHwKxeEw+I862a5LIahxTgWEuxr03bM3yLxUqocB2h09w+l8P3E6
SZIwM2F1t06vgBHaBKAzAinoBqOZ3jgaNTdHcen8LFPfD5dfItHD+PwcOcPmZD+DshPTvabusANi
CyVtsfEh83BM84OJEFV062MInNAOLs9I8wgmt6PmeOynvz/JrsP1q1Y79QGITm2jqeZBc4a2APDQ
DlF6S1XPGIEXCPQIKnczmQNzvpfO5iJAX8+bk+p1K54oFCjmMC23dIyeGTIbhQSK8s1Ujr79mYXJ
L5XqYYh2R89wutjPCO30teufDrJ7YbOJermLi++HA9pBCEegQHcdUegmuG/SnpfnYWzuxs1QOb3c
S+05xZI0V/Fwtzb/PgTg9pSucIZ2s91ExpEwaAALQdxGZWYG7SWiPALJj0nMQfl7L0F5b5qwemVv
Qw60g4xfoZlp87MLjqbgOamD5putO5qB8yKRHkbn3tAZPO/3MxQ4W4fZzespjJAHHFVPtAtsXcms
7UnpA0YVFQjgHtSbZ8V5GJbtsBkkZ/vZtHm2rqr1VdBUN3X9mukMO0C9GWSYvWWQ6a7WIApQRKJ3
05k5lxfL8xg2O9OZY7SnahNeBaG/fs1yNFqggI1GPW2jGb96HACHEHsKtKefWVZz9gKJHgHox8g5
NvsZnJ2FaLapXpeuUTBrmqIHbUskz3RHo/1WozIDvubOlm54mhfJ8hgsP6Yxx2U/k5uzsKqm/+d5
eLdIrxChocmJgWr+wcHoXasGkgYdtgzU5raL4Be1eZFQj0F0b/AcpP2MoSeQTFO+JkLIXZSNxs1t
Gw2ZnbaZejttG10cd+npAwg9J9Hj8GxGzrHZz3aOD3GCwsCrHudAOcbhSGK2tMy8I0Aj/0FhkxB7
2yMF7bqfd75Eooex+Tlyhs2H/TxAcGay+lUpNVQIEItJqlG9vP0BKXOfEqAElk2gU0BN7Tf3QXmB
KA9j8mPgDJKzz3uZeX6p18HdyryCo0EjNKJnnErb6srMjN0e6LCRdDI1M2DPyfEwGJtRMyS+7CcS
5zffy/Uzp4z+yyOcoCzROzvhsdGOGRpaH4AhAKF2F7DNWqBfItHDuPwcOcPmfD+zzanN5Hid5miw
fc0znIIfKEeCoLlrTp+Zr4lznpQJFYMfAN43Yi8W6zGUdmY1h+p4Lw3atCZ/mzJ+PaMm2AHOOzEx
Hdh8yMnYEpUDQoDjlq6ZmbaXSPQ4QJu5zLH5ez+xuW0TWKxLgzL0+vUQ4ojQOHozfpy/mRFqNorQ
Do7fKLU1hHOEXizXIzjNxs/RWuwlWh+C8DUbbNCrgbNpYAi21ZuZrUPvJjpqkd880szxnDQPI7MZ
NcPjw35atg/ljf+qZzs47JqDOwL4tjwzYwXo7dkOB8c/QOTcdzvPC/IIGNsJzOG42Ev1uDQNep7+
D4wZYCE4X8votl9zrihTgzqaNRFLP8hxvlyuh1Gaj5+hdbmfxmwzq1fvUEPTM4ffR5S2wWLmeIDg
AeMErKia5Z8vlecpjO5mM0douZf69BnHOXALzM0rFtoQFzgC6Q0q0xt45uWCibHmOIL4SHz9IpEe
Ruje0Bk8n/eTmP5807/qYXaK1k3uCJixTVA9LxaASUDAjV6P7R0pgO6+D3pWnMdguZ3FHJK/9lJj
vt6UKRi1u4X59/QNmqCJLRn+N/M5OCWtFFNa4fzG7c+MKXiBJA/j8WPgDJGv+8nhfA1xduNVj6NN
zTW4b4NMLv/B5NM5UFASR9wdAJ0j8wKJHoHmx8g5Nn/shbZcPXlL2MaWbFRm55P/5TVpuIYL7QDS
Rvq/Sz2DXEMvGmzYXQPuLOec3Vr2uDwPozMbvjOF/bgS7c+bqn7zf6AwUAjBcGAdWnP7MwvJHIIr
BbiNc2g/w+v7juXFYj2My2z4THX+/LoXqrMjNe4X/DOsrkxWha/byaHgSyTHJWmbn131QUkaLYU4
5akfPsr5IpEegejnbHYminme7Cc8g8F9kP4rxgFgPNE7w9QjNw2haIBbH3CXGqo8d+Dt6NDzAj0C
zd3AOTD7yXeOXw4uD94cVnWY4m7K5/B56vrJx9/7cYfncl2vD28v/7x3O+XT796CgEtJZ0O3gfaD
znED88n172+ZQEr740rR6St2AvSZg5qNu1lX9e9vLaUOtM05jqnghgq0Dk2nUDr4hd/fogvvLvDh
EnfEOIj/s4lm/f0tqiIcd1qgGWJ7bU81MTEYgqsWkMyBFaGoemlcG/Pj1tWPJhnAnf1Yje2/32RN
+tGEWV39/pYj5M03H5tmNz0RBJiGr2A2zpjhAC3ev1pfQNHwafr/EhqVGe1ieeNQr270IctFbiUL
krfh+FXKJo/XwipltcqKoRrEsma9DPqFZTzy3c9KkVkLw/rYfqcDOTTLWFtZcdzpNKnOEpnm1uCa
uJf5dxnXUW+WWKsk4gvftgW9sXszNBdJ0NvJ2nFk7l3xlBfq3FdhkXM3pWEFUUQuy/RDQEndZUs/
kWWcu6aTafqe2kMBkf00pcMpS3kW/WNVrcGYe5A+sEjwpTtrhMIUExr3v0w3JmC5sCPur5FN07AJ
VODceJ3JouK4TkUijhPRVqV9PFZ+HXaLMcxxs1BCvJB5q6cfT1HA3H0+emKmznOOvARHmfT0/j2M
xog7lSIqvI5ozONwURsueeBqzawiWpV955f1sgxqXwSuJawxzz52gg8VW1Axqo6/q1WQVbFrTMFL
eo7DIQXee1pIbOH7MuJ8L2JAB1toqg9N23JXxj4ILRaU3LpWVtkStvRH27eLVeKImhM3K2ulvsWS
eDWc0w91ex6b6blC47gESvEMbXfz5+bNYGxjcefaH7DnlNuSPKn+CoTHMt/torAJP2Qe7juu3SAw
KNi7Tz8e5PFs2jaSexw81wKcPnRod9q+bEOL9AG/tuzELvhCdkTJNRTJqk/MGNrJeWhRQ894XAzN
ZVwRMgYu6q8JFuVpSZAB7UoiGQ7A41a8qccNqe0MgFqFJBrizLvy9JjJ8sgUeeoNh5aXVno4Gpyy
BypPP/LXyaPZTqFjCM31E5dLdicf2IGXRAMpr4XqoOWrgaqRxitZdk0lDkPHE+pb2WDVC7dSqAB/
M2RoS33Yhobk3TMbgc4sGXITXEEDLYGi4owzzsjsSuPrMZI6r63vqG7bqXXc18GkEGlvAtyl3HSR
GMUiTKuB5W6vGYdUMiRBc5nmKhoWmUXL7FKnQVpmy0Kakl2kbZhV359es8me3rO3NuoMOClC0K2D
+9qgLTNb0nSeU5Ji7L/3ZV1iE5AmJlgs0ndcWm5f8ta6zFlcTEpTd2Z6CXO/+W8XC3f14dwkxyk8
R3AB07a7WE7BqnqolPmeJdKCDY9gvcbObQdSD/KUexJ2v/Ib3P6YRjKDRS3ztKTy2LEiq43dIoC1
nSz/EGBUFo5Jeyr6ODfpM2ZlupJ2tl5YJJvhEm42ZZ/T4Zv7tq/nXZbrbOTfK48pKz2M6ipPmo/F
WId5tuiKoYBwlp22eM8MRWqGpROPg3XZ5bl3UukyifxFOo5kOE2DIqs9N9NEefWikcRKLlSq/TFd
4A6WHiaRWdFAs3dk1Am+NQ69riieUdNpYX/iLwVO3+OSJBh0RAKC4N+78+mGsQ/LUcbHdmaVsVzY
aWrzb6qMA2y7p7far4/C9csO1g7ssA31mmGceiwdGl/5xxtz1Mp42k49K1K8PP0oCh7z3rRgfxUu
4AZzhslJXCAw0QT3YYK+ZUWbtfk3WxoZyUVOcKl64Xpeo3W5oKNtwWF5w8YnJI3Ae82tkcyp5+Ct
vqu5KlZNx583U2Lum9AXB25Jaoq7dCbzOFuIuI+r1AtM/i0vYRuKQ17FjjhjNODDKa+aASBrr03G
r2nQD4PtNkHZFcECbqxTF34xetZxmYpo/FpaTaXOnVBNYU8v2jTRR3Ejp01nKq6hGENry/YiL6N4
/DomKu5ilyTJ5IpD7ClsO5PpAL/kA+7u/eqkfY8dyWU04KUaiV87y1xWvFopu5l2ZNz7IcKm4vbx
2vGtoXMd00f4CoOQCJKHVjZFPHUu03jdVyor8pVuS9peCm7G+n1Zxl7pJklasnRh+V7aH/sCIcPf
mZN54mtLWgrVsR0f0VNbZAaB19N7Y+6YsPo2mkbBEglb4Z792dbg3pD5VOfJt5GmVeljAxI7r9zO
RCY54U3Rwfw9/cS5jcWtIoIwimgE1/ToX55YlaQKupR3f/OxmTZj14jJqLPKjhGSqLaQ6psX8RGb
sGNNXflnNswl9unTYkx3a+4oBcf96MyGO8bfD2ACsf+uUoy8bQpLq/RrKrK05m5tGmndmCIoYGOD
uMroYenZJvzYVo4PO5oH0viHvlOz1rg4ctglrVszvzhNPEdd9rxMnMGtOqrai9qxSLgo5NibU2wi
ErgREV6Yu8JTdDJhAcE+NG2AmOnEi+J6smctzmp9QNeinQ8uj0vet0dPz3hurUEEOmTqemS3d/Eh
09mdcay8IOuKyv7SNhlBaC7LkiE0b8dp3+JCciGOA9r12LZ9rDle/Po2XrdUPm1p3kQd8y69Xk1b
mhXhmJbHYc74ZPiLsSJ0VSRtXoVHoxxiaJ3XpVOmQAcnhXbatIAaPT0lNrNsDuI6B8EArBoQRBln
ZrALnqWjiTL2xakDDt2qc38SoLZ4M6nurR6jb2qAbF7QTyoOWzmZlDIv4D6tgCI5ob2cfmWKGK2R
iY5scRx2ybQOxdAZde4VPT4VBnya4uCnqlrFll3yVe6ULa8WA7wgpvvM1GZ5Daam4YsYharAEyGK
3UWr7mNqJ40ZvnC/nSxVXRbYWmMyhuaqJk7MMneoTTF+tVk2ef3UMhSA9CpN/OFwTBWt/ZXmVtN9
QexdYjk6O+LYfbwdYU2y0NLYYqJL8sm6NTCbxyHLO5i1GnEWHhjWHsG/kDlSLEXqCyxFXduBVS9k
0kRQiUCzCP/arM9kCqeb9J/KH2Y6ilvwUX+D/5IOkmnySwBPu1GoQRXW5za1DazDJmhngdO38QL5
cuBnz5mFmTuaHinQCskI3BIO2s/TSRIZBMZ5b3+uGoodUg84+xceIaLB+ogoF0Yeep1l+spVCR+w
4EnrZQjEYPSwSl3ZJ/VHW1WOF628WjgwBlDI9qJEyzg8QGpB8es+g6PawuYXXYal7BMng65AiyY4
/LifgLCikOJFD5FuL4hJDSSRcQzfFKt6yr6fXm2h+a5NxOQnJwAjQXHb7a95IoLcyvJJP3wOgkEl
nls3Mc8XXke86FyxUZTDYRGUKndczZiOArcsi7B4R5KG99LNEcNZp6WfWuLMSwObL4rO9P4VCRNy
3HmNUMvYzkxyLaJkLC9So1L8GZuRJt0H0VLSj0snyrTMFwWi4qpZdZ102vOyCLzeuColKX3PSUn1
MstKTRdRXzel55reKcbIDbK2FP3C7+MWytCOZTckbm/JSEQrzWgjLlVSD8JfkJ42XXOU6y6gHqJS
z69P6sBGvLmwx6QbRyTr2Ir5SR8PXuMWVR6pVattny9lavXj504ZFn5tROJ7Sy5qRhcDsm4zuMqv
K73UIevihS8T/xinPOtlYUg3nno6I+SIdjRgK9+qnIAc5rFJxZdBtn5sfdGG9P3nvu55fWZVdWZd
wGPYzbUslSq/jHbrZ8bNjaFB9Un3YxIfeSE4m9VohJMaVyN6ZMHCLseqcL7TNHKy64Dlpu2X2CpD
caObuuvIIk66ikbHtZcV0lkiu5GJOvJSK1bnmtpWHB+1KmdVEtwETsZrrHJPuVOKs5GbFlt6pGWV
B5/AqNeKHGaZyHP7pNFeGCTvM9nHhX8YtX7dte876flhuLKMMKG6kHVZmhMVicB3Vtgrisdu3o4E
bj2pnLDTrm8JVdTLwCvHaDjp/MoKwqMuTOFtFrHuBAxsm4eN/MtYjZLVCTZHZ3mLjiNsoedNjqhL
u/XAnV59SBBx46Xe/NIKwwTvofFP4HGjqUTxfWwKzdp3kSpznx3T3rJsezFEMm7soz6LaJq4UrST
XyTSCjEdn0s4lXXvDSgmLCIZaOl/GLq8y+2PkWdFXbKyY26x/CRuBu20H1TEZajdQuuJabHLWgbx
V9v3PGs8FSKpsFLWUMBkn8FqF4E8tbhX2sl7GhYhTT5GURc53mEXwRD4hybE9VTlAiZrEmlorYSw
Q+IHQ1gsSR5HpbPMamLJ7C/mswzPS6NE6y+N7xTFokR2j5VlThPCgyyoCqYvgfwIWdyi0FNML4IK
s1/kAc24WkVBN60YT+oYL6YKausyS+3J5Iu29h17obvaYAOMGeKNo1qXKT6Xb6Ya1HLE8hURsh4b
vqTy8LQkoEidMxpO8NBcBEz+SZN+WudM6AgMmdVYJaCwstgJxE1RIKEpVmUYItJadA4d7GIROoFs
LCAomqL5WkdZE2ZYLysYzVHQjIL2Z05kTyKHQDofLxV2Fp7A8Vbx3bP6aYOp0pqQl4OF3yU6nZam
bSk+ChfrFB1kaFGGwhy38ylLzovvoBED/E72uVGXsRSe5gvRadBabm4HFGux3T3eWGl8pR1Z0+S8
erhdjAa7plxsY1wtRzn9i1cyPuMkLK3L7VJbm4/fLfLmc+A/WHxmszyFADSzgvZ7HKo8LI/CjA+Y
dMFG/PUw12fcD8klaAXfaFdugDJjW2OrgU9oSv8ko3rwpEvjoB3UB502BqvUsjTBR1gO5rBcgLzx
Wu3GZJiCXj+VDL9MbJ8U3/VmBU0ODYJd28wpYCFytEVuMtXR46FxJs6BbKDdbA/lxQnWR4kQIw6l
nUyT79UQYJ/6tJweE4hA4ZeDKYgdfBmtUDT1O8yUT8u72UhjMzSQEpOcvoWGZYVxKIpz7K6qDibR
Nwtqjd2If5iEG2EfWkRmcXQyolrb50c+AU9HDruwMdBpHfkTn1N1wDdsbVZ8p8rPsH0qiYgVky9b
BLsfKjD00xeydnoRre/gJcnIpA7pKCf5s0b5QfelSfzED1eZ7+B7g4JTnx/H1WDT+pRv9koYVbq2
j7ZLrqO2hDh9yGN8CTyAwcOjPIzh51tajIp8QeQWOe0yL6w6Cxek8j08XEYBbslf1kkOxjYBDQLK
ADAFzYlt/EmdG/hX/C4eGhU5qxjBYj+847pKenNcC0PSdJFokaSt61U+yFCqaYPPB3VR4QVBo0zO
06LBf4e0AzUoSUdBgBWoUCTnbVx7IAW6MsLTaeCb9qvKvB5ZgDeM097v0AwH6rvnBYOFccogaZzD
JIWLTQ97K/N0dSI1XFX/N1F9BHvjJ8bE8fGWJI/qJCijVRMkyHevBlHhVMRxHgVYjiN+qzOFcRIs
WOV1sTd+5YFjuvpLwbugU8f1Zuq99issEc/7McaMYr+r5KEaCYWVq0sxLR/t82nXgIWbtviGhnGq
uMMK0IZN863DkOGlxAbH54sQBK/lhskIthy9s3GmXVAWg0rPeE5LfEINdMphW9lU2FcbkmWkMim9
VZMVpcdOfK8Y8R3jhlD0kJaDCy2kiMECezRG6pumyJ2yRZ2AmJCnaawmfapFF6K04MdODVPJlTfA
51UDLE20QmY7LV4T8okqYI0To8IQJZmP4fiTPZjl3x3CM89613lVWYbnmkcT9WoauLszO/a4qj8J
kHODd9h7kTUEK9XlMqmWoC7QU+raIIHUN+FzipQczlAD/NESI2alsnRyG6n0pu1WspJi821WMqoN
+HUekpC377pRpp79KR6bzrosEUyDVRjzQqtvsLfYX1aXj1iBSJBpDl6eWTD+SC8nlioJEa8istap
6fJvSg9BQb+LPlHJuVJFPngrwUxVW/90IY167xAejSfSrRKw+tbCSahdfgXP2sX1Z+IXke8vPDnw
oL/obMQ2xbVuw7Zgf1eeA2riqIybNtULi41V/HUUDRPGbeAdeiT7lBrElLYtdUMb7PI00mzR4peW
3bp2h3pbv9zOZINlkUegvRc4kTBM07o1N0nSTvZPD/5kTRD9T8obVun0iey2JuFFbPqdpMTCJwZ/
mD7ocbAT6SEy96liEyZeDlX2ES1652M90PwwgqJOWqnT6Z3tlkVMCUuk0TqMtzYs/2ROLX9R9kPJ
bZeykjgfm8D2O+N2JENNQAyjp9lJV2STlvvWONGBFapfeBEIy+qTYiTY34KgqnIONnaSPA5RP/22
fZAsNVxaga1iXW4ytiyMRjt2oyxvxKd4Y7DiDdFY4HggdoOVFBMJWZWqFGKZ+mlhPDcoVGNdNqHM
Mee6Q22yfRcyfwrjAtHjGXabTGI1twpnmRh+xPVkMyl5zqbi6TLr+mlP2t7I4tCVQZWl6WEQJdDG
1WZBwG5PRi/GGQV8r6ioFZ0GjCe28wzxNUvoweXAPmAHMxg3RX8hy4MalRGw8OwyMEZBatv3e2hD
Z2BmC0tMGpS0IF4Ctw2LSfZnsrvd3G56PO77wQHy6dpyPH/Gs5ZNb6yuskFVbUxjBA4YUiAPgCY9
/ahZWQDaRHDABs8CZYX/qimtv1cS7Zy4cDyEknd7hMS9MYsi94T4gItVpt2tVTCB2oQREDaiFIBs
axyflmWXQkBzCPaPg7+94yiw+tjnbFcWr+UM9G3kX+L8NsxYKOkUj1cV7nA/HA1C5+fW+dcHoukL
xAH6vRnIxen6l/uTR6mA0CQl3kXRZ3AUfgyPf2IPMczcVrOfniCdaLt7RQvMENwtkTbF1YG4SnNO
ZPZJJPysTpBkbSxGF4wTaT8oPki56kXltKso98byU9PxIVqmTTbZc17CNFjVKOCPnpFod6djzZFK
TRd7cVtLNOjMi32DJlZnD7y4SDZK1SGug473TezBrodOGwKCQDQDNFNzOAeEFlYwCRLlvGjGRVsg
s1/JlBuJmghMy7CAqS/wceiHR8/DgTNeLLpNlS7fmNmnJzGHEcChQENwPxYoWYo/cjqDUQVFzXqr
PQ+qeLJM420glFcyaz4NltMI3AD7cqpLogCCSwLwVzpuG2ynQ4K7z7N7RCO4J60537q93g+KyCUG
ltW4ZYU7jv6754Hyn66ShGKguU38Yg5454GJbsPofOOWECRPaNhxAr3IqmJyGE8/cFaFQrKHDg2N
YvzUTIe/pjgvNWSkDryoz/UViUDobjcgU/EUVJU8nRKvzmmzdEFSUTLbtcsENQE3QdBWLWqe9faX
qCMwF8/ItWkRuadBYPtQiNNo3CG4dcvBcbTdtScElRU7DKqjcmQkqA6Z7KcuiQaX1TTmn2rMUGhf
mMoHO6rd1BuR77m19GuansLfojXIX5g4B3fzngmwB+Rj6knfN8cDvLs0514fxrQfFh5D0ejvqihS
JDJlxERWHKZJM7J6QQxRVbp0Sgmy7D3vqeHqo95U5GKFdIJ/8LKUFv1Z7AetRitP06qQgtWI0EJy
jFTBDtNlYkU57Nk2xLAtDAvceBMYIMZ2YO7VrSHaJAvx7Wp2QcpgfJHcTY68a5mFkNQwB5F+xhos
N4Ik1djnvEqmcMzaRCc5irbAjeQOHUM3ruqUjm5WlToLlyq3k6hx70iLAo4vcLehyG0MhNpYh/Ud
C2dyw3bR8uIE2UGs2GHuGDwyjZEXtO8I6g2hv0j6FNf7HIGRT6LkC0fgqvm5Gmot8pNIEWtK56u2
BFM6bDIp3Q0VL5ZB3KQgTsGh2KgTuFFQO8ZbWI3xO5K6Bf7CimQfdaFzuzv0C6hn8VkOuh3NZ1QM
ppoUojjC1LmpK5QBPoc5+GJ/iX2ONodVUBaURouUImz8Z0DyWDnvpOo79o3Kfqidc5F2Xv4p0zqK
2WGUVRZBLou7Evt6gRYz1PgPMzMA22XXs7EcXGKBW2gXCK6odBaDGLzufayruhpdlMm7EPmwdkpU
NsOAVEeCJHX3XZE0HoKlJxAyZ25qZ2n5VwbuxGpcZ1M021qTAnV6X713UljeaJUFiWIN4uDbSAnU
9RTpDVk9uY3N1khu47nMTmIkXaVGp07utiVRKYUt8o0NMVgcM7eLrVZ/hhk2zmWeaStZpaH0pRv4
fncph1BGyyHsvKNQtPw4JHw8Scu+PQYXYS7sUrFFr2Vwbod1QsD6tuVnD5v6WPjSVC60L/gelXny
l09Cs8waQjLXC0qxQroKUohl8tTJyTcTQx2zLlfvVRfmS1sEAdAlVrmK7F4cRiZsPoxRUpNDxNX1
oTMQnmDHqvQqyJtLRkV+WgrLP03bqj6UFUhkNMj4x61p9DLQnfPJzoMC/QZ5eB1WhbdMgtx3B5Fl
S+np4p0zsnQ1eBnquFkuBb7aGbKFiDJ71eErTxxkVN/L3jRH6MfwrgsdJ0dxT5PRHXQkV0FEzGUu
wK67CUiWyrW48b90/eisEyuTSMab9HPnsPCQsJq8wzGyIHSNZfH3AkTbqqwrnGiLbO8T6L8QfVQ1
19cUxRpkJDSnFy2LgnCVD5l1SKu0vqhaAcoApmBZDX3zjlflELsy7ZyFZ2svcP4KW6aHE/QQNFcV
ExE9NE1eI1EJ02BwW5ydvnFqaadLy7PKd6lGQ8FS0Dr61Lc8RqaTmlNZ1bRYeE5g1iSq8vc9Ls45
rRSddqgnpyqo33bvegSkZ8SO2xPw19a7MOYBWzqwfte063jmjqNDAyS+ufV3lxfdTWFZ/YKFdFxX
VfT/mTuz3riRbFv/lYvzzgPOA3BxHjhkKpVSSpYs2fJLwLJdjCAZZDCCMfHX35VV1d3lanQ1Gvfl
oAbAsJTJTJIRe6/1rc0lBhMggDXuu8KVSycx1SC5pG7Fbkd3m+t+7eswEuziowILMZqixthkSm7x
GLlJ3Eq3ykMsdHzOJu5qaLWvmfXfQk3IJY1w+xiltxbiYMjq3nFTtJlfki4ttvkiaCrfvHCoqkIY
1L2q9QiKYWwK1meiDnSSfoW3vNRJPM3HBa1+HYd8++CiefygqN/GZty2/mWlfv0sneBxvTrtGhJJ
MdQDjg+eaQnVDDeeo3uTutI+VrGiUzPvZvg6cLHXsGn4K8bsr7UQJvpQwQY4iViWjZYhuU3ZnH5V
Ze7uBij2BsZBqvGmZKuJDlb0lLq/y8tgYfUUjdVXGaAsaUtUWEOdDWp9zG0+HrDQ53lTsb242aKF
PoIfAp1hqXyJl1kcjXbRcRAm/yoT8mLR6b7sK9/L4ypSXw8r7394fCFHuhVadyjk/PMmq4zUMl3h
uY79VofUmFNejeK4opKM6r5Q1Us1b9V74kTycZBkeTe72X9oXOCtKZb4PgUacAyxU7SrW7dnVIhB
ndnZ3AVSjV/2cJmPyRQREGMQhC/Uhyn2MocVKRxYCUUnG/MbTAsmjVDzcBwzLV/AnCU4fhPfRuGc
HIY8UW9Q1tbHaqbyJvJT9cy53M+9GtbOFVhy0chydpnTcLuVOrWPsyLyoyzL9FsyGiwO8erNJfUc
Nw9UqYco2fTZycKemHXJAuWlnI8k52mLBhfkJ4SL6rQHktwRLG8f9rikLyXEj7d1L7eP2PD7G9xs
xf0eBRvYqpwdpopkd/Coo6TZeDW15e7nBNe7nA97HyyPI0T0x94tYm3AdoQHaYf1TWw67dEe7/ud
rFJ9BkA1or/ny8c+2SuONZu7LinG8iaCa9cYsacPpekTaOsy+B6QGGzcnc/SnVWN5w7ValtoiNLl
3Zglpti6ECNRpq2eKkHubCD6R+gk0yVI/fw6bfIrfqeHVMuiV8VRwQy6GC6uGoCFZiJit9Ui4i86
INo2E7XhPWAd/cJiY9YjjackbSoaFeeULLI8VCGfq1tOS9HCiU332sCxbstq50U97Ftlap6Q+bIE
cOzPPlgLfNd5aDd5t1YGVk3kZGRPc7ryh8SlwYdirphocifp0tFKyKehZ4Z3MG09PXM2LqwN5JyB
1CQkCo6FUWp/8uUsNT1eS4+wrVaHBy+O+NYW24+3I7pqOTVRgcqlybgm5h56x6CaREf9R1vsi2+W
cMrvgBGSqLURSsTzhlZ6e80Y+jeJdUSKLctROPUzwKAbs+XFbRa7cB4+7oknsam9W8NK38ZY7MJT
mULTP66Tn2VLjcr0cxX04wCGpp8qWcuA9NPYBGnlnlkC7qWOaTp9WHwU7Eeboy9swmKNwztbDW5u
Ygkl/r6YsJy2APf2doE2dTvEG2vwsNTxdgu8U8PD5IO82hN8/XPoeAulhY9XzkrEGX/YtnQot9bn
Qz7FkMjVgvuhhEHZ6MjHvEsjPdG7kcJfrfkMobbZN7fOdcI9rJtCD+PNzNJs6XpYffcjg9DZDo65
m6RPo7LNy5AWELUGGZ3GXgoYijorfB1b+Nf5Fm+XIKtc0fCBpKou0jGBmAbV7TUSgfxuKpQmiRQ+
Pi4LiZKuNzTWcYMSjgZLA3cdMJmtC5o/+SBdChRmuvRsarCSbviBJQwYHm6GRWgt846KSdRZv0au
6kZeRAXtROyWLLuPApPrF9ixnNwMa5l+7Y35su+0f+mp+NJXIhtqtAn82YLO6EhJ5DHE5hFikcgl
DKxiP08+ni4yYfpgqKwasYpd1AXwUVFznvFnOU95K2Xua12yFOur2fi3rSf7oVgmGHG9I/fwCMuw
iZyya7tjs0kfK0WT5wIIkGyZgVqD6wEXTA2izX6PFjF+EOusyk4VRX+nlnl51qva+k673pATdN++
qAPuqhNfhrWN53U6jCvJnucxjLpqo8t5JFlwH48uPccCtuPSK9jPFdqiNo4JHqioC33cXRxPNfLA
E2/DyqyqE1G+XEAA2u0kpCV1pWzomnXshybNlRF1FXECthVIoz6pHB+u85Cpn3eC5/8RONfrcYBD
1krclLbe/Sgv2OWx+bN8nFo2oL7AIZAn7DrsoIsqb/Qs6OvA+ugLtDN3AHZTHZew4odCFMNjMISy
MTynn8OZv0wDWK4ejduhiMnwtth4W+osWZa3JCTyVscJcTWRbigbBnnzlogYH7oPoVEzZxqgoMnD
gLbk1tiIfRtpUnwZSR99HqPE3hl4r20m1uWUQPR9hXwej9c1zYk6GcL1PickQd2KxfF6Eabf0vGK
ivqZX3dtF6v3xZQB66acwcqEHLzkpzmb2dIoydwGt2hfIPcVdoiaZMI6UucBG7L7Saj4nVK6jXU8
4RjqYSpo2Yx43QYCFq4J6kV24rmOixYtvJkkaq2xv+Vi2T4JdG20GUWShF+w8VpZV0FpzU2wjXm7
iSG4YWsWv1yd/0O0m1HXzAfiIcvc8K5NKbA9oPM8LJqAZ1pIltzBfJNn4YGF1LJHSXPnlBbvY7w5
1igIhaZmZnLfts3jXsFNiT5NC+iQ3w18J1PDUzPdPJjkFjJzD+iJuR3FPMDPH5gabMiBF3Q7px79
Wx2gHNnaiaxB1gUrB4sc7iZ73dQ0vRXCuGZUiWqnMFjDi7ZF9Ax/rKzA9aCGq/PN0uloUVTdYvWb
bedWSgeUchVKT3AYwXJJqI2CRpMrS+d5mIlOCoPkA5gSXERNSjkd0tEcepPDDOFjM4wo0mR3bWNN
Q/zKYtTUyUz2z7PS8/gQL5FVLboKMmJJq/JlF42MdD/5YxDGw5w+5DohZT1GK0u+TgA/g7kxQekG
coDlNbrwfqRLvlQNum2XilrvlCvdFNhwM99SOFDlVGtQ5qlvZ+MJH8++JJB0GqVdFYnHyYCdTmoH
/LzSB6nFyj73/ZgufWtxq8AIQUoomWVt3Lrk26FHrTafNNUB/0WtypmsoyCY+NxlK9yyZxLGcE+O
AqjTNrfSp0E4PA5ajDgPaQDgSQ9gkaHiG+D3+Pg/eFAVIb5HNcy+rQR12edMZjF9/k1uDcTVMtim
6ipuxhFx4oz04NV8h+N/dTJwH+7F9z4locuPIKN33G9rpCr2poWlAa3nEhh4gM6WDDbHFoHleHvV
FIJCebehoHSXcKhCnza6V3odjzv8KZwtbHnDMrwnpZ4Nb7Np034+Jxofb6/ZAk5CNcBWEk6eky0T
LO9yoKYsuQ21Xv0CkohtqHHQO/TrQYhywHocbEs7giO6j4FjoXQXFVZMXzEUUWV6ZFvBvRfQUQ20
UNYAitKTTbt+dimbOmHBzFTQDualvNtR+pUdCaacwMcypBK6jtK1SrvC70l6hHPHX0Wpp5cAfMxW
xwumAdSpxr3TgRfh38N5RJUFKp/KsVtyVdHWSJAmrt7jFfbhnmv/K/1/W7HePELuNDdQctndEpKk
GeNc3w+R97wTCQduZSpYuSKYnofK2eK0ooQr6mQWPq3dbMf5KLcQHKIrhZ0RGjLjd7GHZMTSmnJS
59hHdbslu39SLLAOBUIwdahA0SGSQWTZUebpxlvCS/ce7MR5UUe9XaOncmRj1lrMJf8mMcJd1mow
aA3mPTDoRuQQ0Q7lhFQ3mmaj+d4H7qq4oKKO52YfaX9AfsyQ4MB1VAKviddqbkiYLkuX+lDdRGop
3iYzpRAsCxL3SwNBkWXoUAuvLrzMQ93GYaa3z4AXAD7UUoCTa0BlrAYFUhSDDIK4denRefM6XVGH
3ztYZq62yVh0xZhPt0GvFsDoOkPoA3Sc4IAvYq9VW85ZBVMp2OgReQqcmML1QZ2AjrtZxbQOjYZg
9r4DOcC1QaoPOggXfM5dHPJIuEePk92mFSmrbgAd8SMAfgTxcBD9XYBlWH1Bc2nph2Lg8lp1JTG7
QQWT38q0yNg7lsjEHxOTDk+LTcg9QMf+ey8jfPOl3R2AM6KhjOw7c7VgoX0pXaYfrZwoPgLidfB3
C75gNS044gZjVj1FkA+LthoWe4ogWrDWgm75ZJMU+cZsVOnNnA4DAEOZPa+kXw5bPIefc6miuipA
ElI57WDs1e5r5LL8BVnPmLWxVgZhs2kG4l4xU5lTn0vwZWreAXT2xDocbjVd4QZ0w42YCx8f4PHA
KQ0TBB7b3iQGS2+AxAKrN1EAEEx6taIomL26T7TQd30cmbINs14UB6AM4qN1xQZueJvxKeHnF19S
Scu+5ijAH9bgWvEqzKiZa9TUntX5SCoAJePKaIsNfQA7BbnkcedQAOo9FyLvRgNErk1Czrp9dfid
PgMQB/CDi9Yk4her6NzFRLnGbpl/K7BamLPbZinaaTXlk8rkpvF2WbaiIWBQgXi83CcTic8lncYC
oA/xvJYRqc5BQON3P7Hx1gVCPYK2GxpQXPFXpHX0DKegqHzDMjXIprAp8622flD1JMuNdJqycsL6
K5PpPESxzw5bbrPXgFDhLlCuxgRiwMJ9PQkevbEKzELNgVJcFjAiYVfYzKMpqGLkElYSZrzj0UA/
jpmTtsG+iaoO9XlLE7mW1+8tf7CJhQydxAu5lBNPPq/gJPra6OktUXz5LLdlqSmeTvhUgIkE6tQb
XPKTfOsDG/aorVzQBKg87qVG7EhBd/ky9zo4yQE3dSvZWDxseltut2xFWkMW4x10geImIGH5CsWY
FbgM+vxdxHvSuTRUT0b6+DTiEQhxM5jSXqu1kAN+mSHxFEqVNyqhc97uVYDCibPKHecsNtMTUrys
lRC3WolLPW3WJNMdypfoPPuFgu6z0WdKvPtckS2qhdIhIp3Z2PFyIr8ADA7bNEu3lxLl/jFKSfS+
gCH/HOJXsjpw+OIA7X9Gaqa8d7Dpj8JsuOtK/RWI8fYodOhJXW5LGOE+2B+rPhhR0UQpP2I/kDPa
DJW0ZQG8BL99Z9dYfhogdrSlQ6OyIuu8145Gy2tQTunzQJOUNylU/ZMQcwQzC6zkmCTfvIb6L7tR
QA+S79igRm5auNjIIX1GR7tw8SRTtaTZwzbQFau8whPRQRfJFbls2PzOD3yF1wDLcHlIPWAYf7Qx
0hZxmyyh2+gp1JQP+wkott9eCHM2+5bN6TLeDEvJt7QhqQy3oC1NllqJxWsEj4LEFwiHoYpYHrZA
56IdZWMZetbIMZehO2nvoGLWeeyyQ5rOtvySz/OGRWUV4+QmrGMZDbMWdR5Igzbwed8DSUlBSQEo
RhkPLsojo42bBiB6mgHmpGL5Ea6BL1QLSxKoXaeE9SOF58j6EbyP6MkVA8c1uMIG6Yd+D9cPJik3
tDAscbmUr0tpiRlaWKkl+j6EfpgbLsOwKL20ymL+YtSFItFqfdfjbiJf41UE841dUpRk9S4oVoYb
gvjmUDVQrK+fJM37sJqOtHemWD/poN/jrGakHPF3oNmL3J2DTaFhPg9ekSlvXFiVhTn8tT33sw8L
17CAo43sLMZ0wKSDJ/OzN8cyjxBPz4rv4yKuKSD+GyLBx2rCCQ8W2FL/xqj82b2+viNi3DArr9lh
mKPXEQN/NPAhzpVbiGTBD/7bO5rf+JMkmyVMbFXQVAMXM6ELEI5gA0zB3z7y7/MTHn9zHn+bA/Bt
Ecig9HT70x//Bw+uvj6YRP3f62/9/ad+HZbwjz99XDj+/csfwdNm5KKWX7Y//9RPr4t3//3orjMU
fvrDP41z+BcDG55+KD1t/+Ivf5rm8NNcjb8NpLjOO8CgFZAkfzfN/2mcQ/MVIX20Kf94Mvk/fuv3
YQ5RhAe8JMjOhNeY9fWBr38b5hDgEbH/neK5SddQx6/hM2SJfp/mgOnKYQQP9/roC+Ty4Yv/1/+B
a3sd6JBgBESCFyzKsATPAKrhPxno8CcP/FeXH4Ee3G94RBDCPen1av8DGbMBoxer1u4y2wRRa4ud
sF4SQMvNWFjzIQ8yfzs4M49dGI7b27ak5mVMlQOBVc3rpz98e79fZn8cLxH9fKX/xhxgYMH1Hgth
zOfXdNUfjiadvRgrqs0lXufo0o/7TGpdLGjondnAEBub6rfCiIDVkpfb2gBLwlYAxLlIsXsW8/dq
28IHvAZFYTtN0QtQjjI6+jwjPyIQ1u7fLAbx9d77g1P/KyWBjArQGrBkYRn/iZJIGaQJIIDbBRmC
vm9zJCFeTIpd47AVfskQkXbR0LICPfBe5CiN/BgmR459OIIktGzfqVMqalggshZS9IJuiNMQXpnM
RsDFy0AfRw1lGQ2OamGKVK+KrmekJjLXYd5Ffs8kNfz41+fhn08D1riwwInIcW0g8PTzaSh8gAZG
TOqCAHT1uvRlFNfpGOPSELN2j9bJ6lmQaPr812/788qahZAhAYFgChXa9+v/rof1h7MPsatPhern
y1zu0QVMuL7AwAdlT+jrX7/TdY3+41m7vlOFSNWVsEKqqPzTdSZmMIUrtPUL7Nr0K0JBcjqSrfRx
PQrahStw5SYJfbk0MOIs/3cXzZ8BKXxKRDwzjOjAE++wOvzp7QGFMSzncGyKdcwQmdfZ13G6HgOC
CqpDA7DUPsSpP9pptTDjxqX4AQUBGZPKp3cuhwbQJHaAuj/AYX+BahwnLS29/yECI9owgO3QZLDg
5A1mTe363+xH0T+fKOBHWDYQSkcYDjvTzycqzHU2ZxkJ7iNN+FeGwrmvo2Dc5rROPPK7t5ay8R1Y
OrzWfQW+i02dNWhDil+2Yt+XxtO+QAk2mB8M0Od3kwla3P71KQbV9eeTjNwcLqLrHGfEnbLimi37
w+WUy5KFILiT+yEF6VeV7VbR/XhNNFWHzWgN5HQNPxjuM41pH7SAcDUfVSzFcUoFstTTyp8EptK4
uphs/8kOfDl5hcJKZKt4gU9WtgRMaqOXYWAIJyZojcig5osVgUIjhZq776NqqNHxAyKKDeU38FOm
p3joH3v4Y66edLFeNrJ+3GIeJG1uYnyRzMdYG1K973Voy+Fuoln5RkKotzQvo7sd5U/V2JCiisU1
z05BKdEcWV/ubWSzoN0H900oeJEaQCw6R74VB6JWfcKUk/jjSjG/50iKIGL1TkfyXiHCBglzXoMv
msNHF5BfTyC+xSlaq+k7MyLHfZ/w8ZlVxBW1Qe14K4nUjcf3gGo+rh7gF7gONet6iCIXmW4CHAjD
ziLu05iYko6rREIVrR4ogVHcAlzebrDVxLZBbCFHbV9Mnx0P6TmWlXjOoEgddTUEMZBYvn8t80V2
KnTDfjBj2R8CFNVfIa3bX4BAiawBsBTqeu5j0x/cNiy4OaztfG90eZALoe20Jfxmxo8C80zlgi8a
Dno9qGEIoItYoF1L5vY63SbSJFswcwg2Y9dfgcAPNonSlikJWmbAlbQdks1W6uiSwt3lEBAmAoxx
3Tiv4cbA7PpOCY3j/U3ZwF3Fg0piKV++xZ4PWyKhZWotwss2bmCKIE6t+xH41EbAoTCgCEM8Lc8h
5h+cBp8kutE4BwSGTFhBQKHwNtuZEOyH2zTatcPEgD5s5LRF5IGuYQ6yYPSFpa13U7Xd5WpLcEVZ
skTKNhp74SEP6EAeDG6dvG/WUqDvjxIMPDjME5NVjaIbkkvn4E40AamiCv0AAYUN2Iwgo0ErTCQ5
2KmYeKcIqoJDNvd8b8o9w4o5xyNcfU5lMAFX8L16hBoGunnpWflLoE3BwjZc4g3wTanLSwYHkNzO
SbEV2dDMTq27v1EhVjeYVT0tAKgrs6+HSqqZHfyUc38TKsVFk8UQAJrCZX46SsTTgganNf4UCL5H
LeTgkbf4LwweYI8EoCG2ef40cF7xUyKrbepGoM9Pu94SmOuQ0qIztVQVM8y1mG5HIo2Yn7EZJ7fo
bOLxoAWOoFu2qd+7MnI7GpLBC3vPS/AzXYBbRYLMivStxNSuqe1J0uu2AMsoalYo1CczZjLtP9Bk
Vjn8kw3eEoK6dD1FIUtv0EqMeQN4aU1atjDS7pqM6IqtFBWSfHZImwT49Q4hYtiDc0gm8EaCgCAo
aFWILsJQleVEWWT7bqxSisEA+Lk6qiBf4PLpgaU6yyD6wq8Ivkj06x6ZEdxH8SXaMYuF1aVJg+Sj
n2ysL7moPNAm9LX3mZ6xJfVAHvELFUT05IBYZTS/wQmZ6e2KqJk7KJvt7Ixk9/YxHeLsa+YIBNEy
wsWLiAk4t07lO8PBg+wCD5gg0t6gNewYYoVvk7WoLIZ+MM9o2+y7kDSBM2J70pWY/gSPtiR4nWxa
ECydpYku8J6S9IPasuhjtMFhqG2O7GqzIY7nOoSYBnYjYeHBSi+gWT6woKhe53C9XpzDsKpjMSmq
Hp1Pt7IJV4tzQ+2MA1vAXERn7GDVK5prXN0cq6Rs8cRNt5w2VZH4cZCgap7icq7Sk0sHq+83t12L
T+rdYzYGuesWy/HWy7LvMAdivu0AQ4rrh78eusX6hOOCsHRJsxmfQq/IoNR0XMa9qUaDW0dM/cg+
zEhdwjTVqAp6/B3W1Hib6cMapR5aRyJoiNONXLe+5wGFbshCvcImBAGfdN6s4OjwZ5ja+ERYQGCS
XOvkbeavsE2qW7DOrKwRXBxxXcB9/mpneADwMgb/lGwuVOceZe5wXgQI3OcSu8VRzWF0Wat+fcMc
jXy9huNYfLuUfaXPGJQCzcrLYoW5CcT6KGJ8rVfr3n8bpzF7dFpB1l0xymn8ZHPeqxvYpfwXBLOu
awhbJ9qiDyiTjoFGUweBETufgpDwA7eih3ycYpnz0tInBurxDE9qyNosljESI1OWYjuicfUqMWao
76Z4xm2yBySpTum8ROsPjgXZ35YRLqkOpAuukSGDwXKA5WI6bDJ2PUdSx3lDqmkz2GkTE6L0Xocv
sgJGGHiU6bd7tcnoO7A2rzBkLioMqJkYL+V4dIWhLGbmnAROi20CCDYIQBuz3TtfwEwwaq3LQt2k
HKLGzW6vkCP8aLUfxTQuy/2cu/Qu2CDYd3SduTn3SPDSpswUpx9RiajvIfhVkI4FU6YeqbKQia0p
V+wCfn2eYPCzz9GyJ6WpAeOM/kVsYCnwYgCAOor8dH8bEGHfaR8GBqlJlY8nhplDH5wKyH6U8NBZ
x3aNi5TF25A8unHaswvPxdWoFybM79OIgkD0qG5UZ8EVAMktZ3Z1FAuOtUOpqYtc4mRrJgA5xx3h
dxxq6vqi9QQmREMEbPFPkE6jjwOVuNaw01WvuNa5epyrGSPAdCwq5MY4BeDg9FvvZRbEGGcQTU8Z
nHzbWrDNKVCrCeMLVoIxTdjccUV3giU4m2gcvLtjyTYud4UUNHkElTLlJ6T04Tcx54L+fpSBsC1X
sPdqVGN6u58mguOXSOIdFC1HCuw1DE9+TXHf+xz4Moaj0OL+16r0P1JS/n9Ekp+0l38lyfwvVFKi
FI9c+0MB/09Syuk7HlD5R+3l99/4u4wS/TeSJPgnQmcK+Q0t028zMQPccXicRBJlKDSBn6BX+ZuI
gmHTaIhDrEnXnBNmV/5dREkjzHJFwCGMsSNfG/fkPxFRIL78qdW4vgJ0HIxHQzGIhu5PKsAYkRWo
D8kvGU0DZCpnt55h1fi4g/rgs+I6xoiPyXwLRTKfnjH9MaveMbDzB1327DlFUD9rQNh/RLfoPo1F
wM4ZFiv4Qoi3EjTdecnralcVJmLCZNyegglzfsDHWbu+hPNKghrVxpTw81gxdTRmGgaM86Cw3+w6
lQcG/+WE8X5JUwx6bbiP+nbmU4o6vATwy6IYQHilP4wCSx1GA1lyNyVC3CmNYs3nZr0FhG2/Y9//
kvKt/J7CDMHmvRTHUDDxRfIxbNKM5yeQil8TuJb4vCX1Q13Ekp53T91NCOITMnAZXOYhIA7QujlQ
5KQkaWQV9wZujdARN4dMwamuY2aHh4DS+BMElLtUJ6KNmBONAmv+5BUMk02vM/Tw8NOEqQYvDoj7
g5vddf+pPjkHBMqECDgkhn9Ih2C9gUQaXySwyZOGot8AvmR33MDLA9HG7sGJf622FY2gmEWXiXw8
rxB0j9MSmHc1FuSElHpyGOdowp7CZLcPZfQD+VP0N8Dtl5sqZj+0jmVXAe/4nEUlbOKeDbCJUGE3
K5/KL3Gsxy4rMKPElcsnzvgnRIzYPQZwoc+j1rwRGGAdUAV4tyND/y4KjpIUKCncK25Aoyas4s/F
7tK8JiEVp+sV+bIalR8wjZXBgdATBsXFemU1LYoNRw9MGKN4DABVk+S+FZOzGsZU1D+lYzQ+wqPY
H4ilYUP3dL2jSYxqmYUuw7skS4cR++kRo1GQBUB3yp5trqY7TGn1dxjGktzHGLZzyCmxj2j85GFW
ChBMmU5zHYUJJuaNgfilAhut696m0RHjGuyd3Am7cdms7jZS7kvtcttjLsgUNBO6M0x72kCjeC2K
cyQquqCrLkJUTj6sc1ntAHDmOJwbTI3AfI5S6dfEeW2RnIArilmnq4fkX8BVRSQFbFqcNSOyI0O9
8Lg6G87dAIs01SBQ1kUeKotNY8VBFWsubmHMqpdeQk+pDaSuXxa9Lx0yJ9VNwcb8DjvS93xH+CsB
U4OWnvR5ncgA6gxoHt4kKAAOxRBWn5gBv25kcRZkZo9o2Ohh6rPw3eTRdAAunn8DlrbfYkCCoU1u
aH60MsjgZm32MxSb5DEYSdGGRYmINiTPvplH68+LDdKtKUuy3JZo+kSLIop2Xsf7Y5Ghetivxn+e
O2TwXRKfVDzKpykEeFBOVr9mmBT2gbEZwPxAxgCgTs/OgUg8QPuq5FBO8ZEg0pRI7UNmanhh13qX
xncgpAZIJpgMymy5v4ChcRBh1+hAs7BEGAHxY7ml5B7DWeQj0s8totnyI0M1/IScwI2ck/3B6hCA
mAMsqnFbg+aK3YkRbm9KDK55HHiMJICNFJxuUfpn8GTinisTf4xj1GEsjFaMAR6hA1tpTyAeKTnN
QCWe3bBiEtECgtWJ8J4XQRfOi/3Qw7y784MYGiye4UWB1WmWbAbUwFmCRWGt/h97Z9YcOXKk2z90
IcMOxOMFkCszuS9FvsC4FLEDgR2IXz8nqyV1T0l3ZPd9HmTWpurqYpGJgIf7+Y5HiTXrB9UagP2O
ey3ttj7QmzIPgEdukJFKCJcaqeblhwyIQvsAU9qj5pHsDlbTGh6USNeflS5lqDRv3TP2s+9wC1+q
CQPSD4NUykjaKXZI+WSUxRzkuqkGhF3j8lSXur1tZZ2EpKjcs77UGqZdDiKBsCGKC+G/Mi1M91ww
MVVyjd909rBqUc4N6ZWXoNqzcFH7aeQt/s85tcLVtcdvjC8N14qsue9b1wgltAYqLv0dWyXTPqMs
I5OydOdPvdaFoOTpq6kSbH9Ved83zXhMhVuHVtfJK7NMhluUsM12Xnx1qxuZuOmBbNpgGGO1seET
dhUKHSa2ix/RBJuikQnUTxpa04YE+ycM7RQWnJnIRoo5xfbiaKdUs9ugkc78IheRhbYh1b0L2QA0
07ivODp4NixXRowLy4ORFcu5TkeNAyuZg9nJ7LeinGpK6Ta7NuK6BihpjPeZVEm0DOophjELzXk1
9w7gWkVyCfAzy4wlkrryDwDp94SYDlQP5Hw7DIAbbCL8gGtIisjLprtZFsmLtjhVmI9VT1K1TjEW
9GsdaG0yP+uJ2x4R0HnHxE9xTV2QiD3nphb2g37q6dbcKzXejgl5l7bUyyuUkHByfPYeUaVUx5hc
A49EtquFUZ9claQH4Wv3xSr4qM1ElQLLipPQxtOxzxZ33CL1Kzc9QZtQ9+NTXshiB+M0HmI99+km
6MAnsrIPPFDpdqwaZrADWJq5lOQB/Lg6JU7H8T3H83ua6XKnUcdfqan3PjG4lR9dL7Vrp+/uoL+c
B+XbT9Bj/XUh4vZE1MU7dAMMtg8Pu2kdb3riMjISJaveiVQMhzT3km1bZA2BixXNgyo9F69V0pOE
j4ECssS+p4nf3KrWARflzTXROLszEmm+anM9nwRv5TSwjHh6MbJM25dqck6VzPIjaNKW4VMb0rq/
KVz7edFmO9D9qtxglokJqE/lI1pLuRsx49xIf0AH1Utrq7fxT7/AvYb1JN35vZABHZ1y3zelOqW2
PV9Jxik/JtFnYA5TQyqnbCOS4urbacvHtKohzIvceyhivoTBKIaQrw+BVm6dJ07VDR6it7i3taBq
7PQml82pnLX1vBBoWWPDfirboj62uWVvbK2bdgxlxDZbivgN78Gyo/vdvSEacQOuzGLTTOZ0AHsd
t6Xbv80G5wr5AWObzJeLU1JtyjF910b4x24FqPX8XB2FWAOvSEqwmSsGYjYDmaYi01E2SZj6ehOm
ulc+5ZpbP1BUFVd16/Oqd4zYC7K58PObphmMHdIweV0m9rZyLbnzF707AzAhJVgcbQf6WW311ExO
HtazTWfm4z6J84wh1py7t60jlwOIvrEFzOCKlJPRnO35rTc4axvmVXJHO0fdSLjxsHA649jAZmwd
f17eRz/2y4AGH0UKQTcnKLi6wvty24qcRi2fNdT9m7tOoU6Z+14lIo74Qr6rsWq3OdEKRgYIcGm/
6z78fKHtEwX+EDI/qfLAsIv6LMn/hVZhu5t5qtCxanbyFQ8dJilsdrzS3G4IUEIv90WR31D3hkOm
l9vZdNVWjyVvUGIPR8U5AMtMtZn6vr6PLU3/Rmrt4PFCrjliWI5gSBNsP1UXUHrQlS6LO8dTgEM9
jNtVHAOVt7WZH3R+1G/0XZO9ucTxxqtHWjXJ2hfHrh/7MEm1PmpnmGwI6Nj70aZ6J7bG6EE0KJ2E
Hy8kevpJfm3Mg/G5kGC9UcvCgTCZZWjFhbmNa1XWxoO/xGMeR/FEvu0zG6sJQ0pVI5J69BbIVphv
B5XUFeyiaB7ndeK7xtgRwdgaiJpKOcg711BWQvKKUEE9X/orArIoYkhTRxqqgiGYknX5yRwg/ZoF
XyE1gvOD39O8MSiMt6s5yUO8xksXQJotkY5A7QhL3Z5byb/dII4Gd8qQiK7dlj9ROxdCtNGYkHXI
PEc2QSKX+quLdePcZIt/YCpJomBmIn7tje6jSpk8tp3jftmw4TF9JiWvYkfMGwex0n1XtVaQu1V3
1CpZ3elzmkau1awJztt53Nvl4F9OA3RtbWNGjU0JY859FSRJVuwJxcCcEiS+0uvePnZ6RwnAcqON
z6KByHHXCjAKR/6Vjq76ackm+6UHSl6CPpNke3qDRkWrE2QBuM7vZ4wbgPbD+opt7ibJfb6teimW
h2UWSTQR4onx+iiyRPDWYT708FSg7wzTieeMQZxI/8bnLZxfaOXxkPcGNXIv6+q4VHn+mPglI3hK
T+5M/XS91ip5qBzVb/3LNxtyM99pYuD25ZhVeq3FExBXUy/TxmXkcACDax/iuNIH+sz8q6MSDixY
V98PCYEcekntc5d2xg9D+u2PukmeYxRJJxsHJ6OiWtf2linhdDFiw2lP+pWH2uVhYoBNMJm8r3ce
l9S+q9P23VNdSfxF4QwItFRnQDDrvPYzldgXFxdgXFGu5Uuuy/wJojDe+aZgYLRCnO64Cg1PRTfO
X5NGnEyadnLVV4nE/pPU27zLeQiXDqSrc4EJA64e1DpIH80oTp35g7CaTsWvOX3QNct623qX3k4t
yuy+SwSVWKsA7ad8NOG3NGNjekoc5sLODqlS+clJp+xQWcK7xnTOBXZx+TDp2kfpN+oJQ/yFtDJc
/nLWyqGhO8X6UnBUmHzysRmq3FM32tqoqBxlvMPMW94z5/MjS/G56pQ9BEarJ8cY90tIzlILs0w0
+zqPsUdyLcOoWF8KWcPpTjh6SsZyoFucYMlGEMphmtdnQGY/mmH2qxujyHtrU9Ksss6twVsgmBpa
WSHbJ3qyJrRE1JcG4DffGkLL927aVPwHkQi+DPUil0c1owm0A23gwjvcjnrPvoTNOHqmR6rF6pb5
im8JKcJtk7SpG1q90YxF8H8qNlmkNmzzNaPIXax57SO+6OU/jOiN38e3/gWNAZjxqMro7vzuCJft
MuelZczX2CmdCEdeihwIMGKpmHgyek3ezMraTbl5tApni65m66TGxvfIFo1qA+K44a+6Q/Mfga7+
B0Di9wH4r6/NNXXDhv0A0PkNkKgM1Nd6bM7XUnbXnqRWjPfZ9B+kNf/uD0FxfCF9bKF7v38DnHyA
pCMdeJ2ZCJb4n0uavfaaP2iE/21J/tvVj3+u3DF0un7/A9z1f8v3j/fq/b/1JH/9lr+3JH2blcM+
/UiXasGA4XL/2ZL0/b/R74Q9gPMgffgL3/p7U9JyaEp6jid8cCu6yIJW4j/ILtbigoTQmMS2wivm
/4/s+g1Muuy1uGh4DECTi0bkd0wxNzg4e8vW9kLT7DzI8lXtR2H3j3/5nvwbZOu3D+mvP8YDN6f1
ajEX+n0hkDL6bmWYou3x9hiPCGThwEfdv6lmViz8B+6Eb+hfqZ3LnyVYiAGmxvmL/eI3oIOfRd6L
yYr3q9GIG93tprPrGCTolb7cMjiiBfY//+U4Zv7ljwRHcg2HJ91nQZ7+G6mzFL3TGl7H0712MbO+
thlOpPo5qBtyyg6dk1k8Q/dZ5lYfYfHJ2bDjZOcSxKt3rZOMoTNNvPPGpYZqzrNuL5oFem0Vnf5R
cy0g/9uLHYEBsZtVl+0qdzVD5IX1EVK8uisLdgaUWjc8GYNbHzH1yy07WrLreB2yazth20ZkJXW6
gxCoDlnS40Me+urORIf3E0uGek4Lu3v2ZHLWxzXjgl4yFCaBvVemVZxZoOn6YZpb453Zj9W3slRz
o0CLnkw9ywPOuHLrtGlNO6OaAF3qea83MQsGVGvSTNARAWEk3xgpkUAYi/7KM4bmmhwIhkDG3e96
mXC/cy8ZT3pl+3YFJg7sRcQuTK/ZfPY+e5lcVS34AlQ68nKeARI6397qgDiv9JHEXERL2nkM0rx1
Rpr4KhzTWftTWst869Uefa855nMe6ilrYkhFVPXH2HnyNUc2+5KLwrwXYMMpxEwvvnIfezKzcfp8
5B3WhiZPni3bbvLB7fFapR9FWl5quNoub/SSPGCIYoWxEobmq5XY17O/Ktz4cdaRGr3YG3KFb8Em
t3iD7/A+XTI9jBdmqSkywU1v6N0rpvBp2yz6QJkGTxksaKa/aEWnu7ROP9cul3SkfOcqEf5ILkg5
KYNRvjlpHZfntqzUC5yTdmcxqz/pCitg0C9GQeR10rWoyPJYD7QG/Z2bOYcYrhJrUd1vrDUrTnqe
jF9J7w4fhbHm5UYlyq032pCJI9+CHrmx+9kOZTiTk7ymM8XY2iu/dGuZ6XHYV7E2LEFRJE+iB8pv
Y1nuNOmDgRO0DftlprNm2nqIbdkNPDlc5VpnE8UbEuxYup+/I+KiWte8N4sOTZQ27oquwG3v47k0
Ty6DeGfhyhj4vmfz0ebpWQgbsPzIZhxhTD8Xmnpbp9OGM2559TGw/yvkJ+t8SOQWN+AN2LfUMNy3
zqCFyGLuMS1mm9FRP7Sxs65NlZobc1X9tQZ0tpmFOz/UtRhDoKxpu9K0q+fqxbPixtxnBHwnOxgI
Xa+ftZthkolBxCCFRsw/ZbD60swDRTorKpKqwNxp0vwI17J11cmfy3U5lEJnqVSYkn3Xg1iDTn8u
+hk7K7OfsZ8TvhENl5516vNHG4dqMpQBfkh/mh+9dUg3wui9JHLIgZKKj7FsBQ5ETyAGn37XPCFU
+rFwqfW3qNtM4q/+3OtRVmqrv+1zBuk2btwBdWkxq+R+KpyL11pmU3LttlgB6IF39XybEJ/1rUC6
bZ9eiVib6ExhLXVeTYlUAb1XfekrAxcI8znHjelsW4Q43hdXSX5Q6YB4+VhweRm7h6JijkqaQ/TF
q+bI4kFMVbbr9JpjuKk8Zz/pQ/nsxSsdx9gy6abMo2sdnWVq9GBW06U9oaVi54DhHPEqtSdjWZy9
WWm6R+JqJbpTKWE8mhAGOb2Dy//NiC1+WGn5f7pmDVJbG7XcEqS3Dk2JhigYIYgxUZX2QfZ6fSRh
ITZDNao6rNqYuB5J4OaqtW3oCG/yjK3h9k1UdhnhT0ZfYU17YQnQ4xCmiWPxhn6hAp3Q6gfVY5wP
nFobSTRNc3W3WLb8abu2f+ILyZJtgZeTkLCoVIR6t0w3HZsaDqAk4oYBlfteVuSnAos8MyyeV91p
c3FhrNH61iHrLPg1Rxuqbybo5bOlD8ttWeQu/nlVNQ9JlcIA9JQRBodH4Y48t2X061X3v1Xgf6gC
GRxfmPf/N+P/+NcV7xe8/++/4+9VoLBYdQyrDArngq2TkPlnFWjo7t948bOICj5asBaEG84/qkD3
b7jn+CXTtTmR2ej+zyrQdP7mM5S2UVbqtJYEZeU/Mgx/L8f+p4WNTMfN/17CGOg9bRP23bT5gqid
fod1B02j8dHoCFTJRU0azExfrp+/slEwI+0m1Yw+WKqmuPdm/9z3cvrhTnn7IHmptHrXH8cV60eL
+eH8KzW1IuiNd9MFTUcirL2Pnofv3210pqx+zB3VccwEtMPDantn25ylVaDVdJcOqH+gzgT1WvPU
l5BKDNIK1TC0LQYpz77sdHqH+kRAk/eOQBthsxOqyO2tUolOlFvOXdc+sZlioAPDqK40mFwsLi0Y
MxbDxkt1u9+mJS2L42AnGZaPHH075/FirqvYZKSvjKPXrOazDZ7YFoFqDKo4JliLTw/CW53DmGEG
ijFVZ17+yOEFtxggGJmwtzVO855z7Hwlbg7doswezGoDRq7TVPN78MYH4mi8zge+hH6HY9S84hqg
+nB0RXoV50zTSEB6rMec9Dyf0H3mqx/5Tb6vkka+UiMOFVlQa9jnBH03s+47rythsIA+UrrP+uwh
KemAwcjkONbrZp+b8zM6MWuXDzNlDdvJ9hChqQqQHaUv+EDgnlYaGp6/nKHB4RzH8aVPKmrAsic7
uaTAiRPd8ilxP4clnsHO5lcUwX1otoJ1UhYpzuKZ8AW7XYSRH1EKfSQZNC4dyJHRwdgzjtCq3ci3
VGN0HTieBBjzUm/rUwHjOLyfVPaMb+W7KbPhSvUNpv8iuVZpiwllHF6bqj8yiK/3BSvaGMZQBCgE
VP0q3Ssp2W+DnfkWE1ATFGbxLLGcRNh/Gqwm0083q91z5ar4dhaNSwd2AVQcR7bHWHGEa7zY2ZPN
mammGxOtNyc3ScPEiNkSOk/piXl5d/aH2dwwQ9VRlbMeol6UExAtS0O8MP5HNpoTaQ0CxX7aLsel
W9eNbB3tPrlEw+s8+RlTP9xwdj84Q7awlAAkVZeMAsG2sn1duC5KWV7j9COxE9bOuB18xz5wLqTb
rjPFFqG9HTqpJnaTO/9snKJi+Qc5+5izIygSNgpQT2YfjWU34eTAPCUJ6VPmBX3UNFYV9PWwho7S
kBbpEyiWRqPVN5dHw6kRYJfFs1bGB6Vq1PC9ZIfhoL04IL00Y5f8mLYOamlpZ9/YnLu3UXlhbgxB
Xsx2EfRTSysZBJpUKZ6MK9cdeOJHgsiRZSvtu+FGgmmHlbH0eGliJFGXT2q9qJi0vVno4/1KU8x7
KO1C3oLiQDO0SFGuJZfmrdVk5P/pfPehgYfosXerIRx0QyW7DJvasR6TroI6Y84D81IXKojngdli
a4V6PE237H8ywmniY5GIqaSGXJb1C9GXrm8Sz16P45DVe3OY11nsYK0zdtCu7kXcwlfLMrR+Hr6N
tqWxSQObwPkyjuk3DVLBszaLFhRcb+V8bULivfakMWnGQz2qrTFV+lVai4pNINwN0lYzdzr2MTIa
88FbcwwOyJTf82U2MfIk2saxJhLZUnG7kK21iYEYdlhAssD01Y+F3MKzl5E9LnPtnUfqxUTeENSw
gZuqHZAatfZ1js0h6kqQzFrDKNP7+HFMmT1XhIDZQiOd7GxyBzdAbJUVsTXNuG2r+KlF1sJWHGGJ
k2RKdDQE5LpnTadpzOQ9bQjtgRyX925WThYlhWhDEt1UgGOS8hijgDQ3Mb1juOtVx/SyNhvEIuTN
h2G4BqJtMH9n9bbR9HXXXZ7aglVid5WagIRbskkaYCe07XRbpjaE4drvZ4PZEvsnmAG1vvLhyt0a
uH59rcfG2dtIzj87s7/DkAjCTBIbX4M//HCZroOk6NrGtKYD0yef+o4eQTAYcviOGxufojZo3M2c
lPvVaEQ1BvCNbBYu2QlZgdg2OA/89RqAobhRmj6d14xQRr2OXpTVCwAH+j6C2+a4GWwz2aUCvQGi
Tz+EigAIMrodeaiOM3g4i5FTC9kVoxOTfRvUafVhKAjNunPnBIkx34/YF4PCb5BS2HjZ+LuJfbss
O1ariAPqjjhsjIWZniuqTzrI00bXLqyMoTHs7os2ImQC8SV8s38UWS4iyy/WqLVLQTqsPQhNcD2G
q1la74l4N2MrMY9clmUWzqtQTL0uKGm9MBYeq+WoFe3XVKhzOcQjW8VgOtVMxr40vfrGpDI5sYah
2dT6mm/nbACKoA271+hewS3VYCw1Kx78pMBlSLgoGAtuQnBsnHetizNKXwG0PQN/yvBmovy/Yidz
HBhrzeTfmtdArrlx4jPQ7/rM5gJeFN+jW4rtItVbQjgZ/YLgLMtXJz4TUYhN2vIc/TiZPgjdzyFG
0e6WSVccppPRX8823ui0NGXg6slrYzjfUrQ/7SErt6VDwTAt9kvFVSesir59Ln3+U6qzu0COy/CN
Fo+BS58XBNFBfLx+Tm/xnOd3wmwgqXxTnVgjwbfBK97GKiaoMPF0cUpNL/7a8MIYLIgCIIkpWcaA
axvnupuVH2ZNlP7SSTiMdsWimsnD9MdWa+5kqjqZhjlvWKFih5O1fvTE3YMJvXswC76GmencRhet
/9yDh9wWVs/KppqhjAu+RcOIb5jky5+GIn/lsS+GMyut/cfWc/i9pNMeuhHxFUhXqJUiuRvJw9w6
jOtevdx9oMcIdFMm17bZ9Htr9BMrXNIcuK2P+UanWWo/CaeYQ1YfdQF62I2tYvSnLZdQftLTvGLD
RYSQgVoZYdKYX0691E5EywQtkzSam8lQw15Xi7cniOG/zQVM4Kgvn5i9hxulW1q+maZ02ucgyTfA
gRMwESY3TlY5TIjv11CYk2AgfHGCS726b4lc388QwzqKoUmjxDCJYTl2X373HYnYy4Oa8DMlBUk+
zuvcnZSGwyNTuwMLBnqhIN+hSKI1sR7IkmMRgs5gOJP/6F1Buy1pj+WcxirKmxQoL7G+mL9jCHMz
89NIcq0KlY2Gi5US43KQhAKR8xRpPtKWWJdPvfTLSDZj/4AqpaXT0nvnKdXKnajdW9oqV3FDkiWa
eB0seyR2OR9nd/K+4sSjK2D23o0YnOzFQS9Abi5zInYUlRsnY5+ZZOtNiUeAyEsDEHPfWXaX4YbT
++ulQL4Y6DFRUm+QY0IjzcckMy39elP7GfkMg9UksTcPWxrR6Ir5unZD52q73MnjCo9lmb1wmhUv
vOLGHyWQ80ORD/Fez73soDszFW/cuseWYQldYg2RE/jLXD4nJi3jK4ZFF/I07Y5CI5kUpPpcQF2X
4mi23RSmWBeLYLFrSaQqYf2SDlUyqGV40X3FrjA5T3u/b8QVEbnhxk7S7oll5F3B89fk7A1pWcBW
OUx3qa7Us+gG5G1cH/r5kR6NKULuSThvlZCWGzD7XadNlvM8XNGXJ1fkk/F/YkOycn8khZapiOEz
b1ZU6IIHsQO7Wjt3ScApbffatYr0lWyJC27ljQ+lqkngwsVq55I+7GtcOfW2i328jJVaygPYmB7l
fp5gHbILzQ/6imaRHi/x3cS/ul+gCY9dJR7mitq4r9vxo65q+NzUA4ocVHKF58ilmJ/agUjvVD0a
hIwCS/fMHbO74oQKoaUJNSBVSdoylJoq+8DppLOdjXq+K21MeJGjYjTRU1ZsptwYT1WtxsBGq7Uf
cencmhI3xb3v5V1zw6R1cSKRLHrrFqFPsJdioZIQer0fjKNpkiWg3Mz8Ea2I1872QzMkLiwGBV7j
exiGcpFWIphz2vlX5UJD1e2R7Zash+8iCwIskItfLpROrrUfUtd5Mf2sGiM145XZdwXP4gdDgpj0
aR4np2xiZ0TAR7jLN6afzBENs0nCY3ogkyl65tM0aHI/9sK4X9qBu4DRajsFjQvUu2pHPDry0PGZ
jMbByk4ydzJ05aP3XXWN/fmH/akjeQqdWMnHHnYpeyWLT/zMFvN54HkkmqCUE7lYOn42vkz27lhR
ghsD2Fabdd6zymd9k7mczhsWERXb3uzVu05hfTXjl4O9Lq8bT+q7hv/s8ZdVSkI7/0gXu7qnbekc
lczm0KxsGTF5tGjdsuZ6w3qFgc1JSKZ0sk47tv8ZYdfl0HnIPSNWhtpPPVXkZlgWEarayDcJ7zqK
85bmqNkNm7H0Dpqsp6jh4s5oPhPbrtDNd8de7H1VdBKEhpOpbADRPAb5uyyx0As2jn+yssq9WGPS
+aMU2rQrTRudaCqwZXU3E18JsCYaK2ma6x4osKWUwrvLFni6XoawZ6anrEOQYnE27Vpwv+FDye6h
PKMlCF2wESWvcRYrFW89NX3QCK/aa1lssWSGN0k9uzXJonLoQ03XVozTZLdYXllBDHjazS89Fkaz
/UjG5LwUcJlOUpOI/CXLKtc0/YlLyD7HMevxItnimG00nt2eg38EMVpLfMNwBVhQi2HipTOvd+mg
i+tpSQp85pm7L2iBb8wSJaIO1XiEHb31AdBonfULO91l8k7KLwckuOjypNH614XWsvqr0ouNUcY2
bKqwXhNk3oE1s5glZKRUvaIZem0txP/p5O9sh/UtkIzTl77wYiVirA5rxVYpg4tnFkwO8PpSJ2W4
FhbdBy9xI1eV7xib0ssie6yW9fJD+lwiEj8ihP5V5+WPX9Kv0hz1ZkNWsQCLtqwNcgiTXUMiPuZZ
T0C8X0jOJLobUjMbeqjV9KWBtHjnJfbSnho3v4AcvbczCJ2FZmdnpxIR3i39B1zKo72M/maS+nTd
D9TbORxR1F7aPwsjkYNoW6YDdJn3QCv6z7nmipYP+bSv7IHNQlpr3uWDR0dAdp9DugxHsj90i/3C
O9KWjFKMjAefrjIvYK04ml413f3SkyVZ+8F9jVJsrWno2iqvDpBQLEtNSIi+TEOMVn2azxYZtGdK
qcdMY0Gg1w3eVepac9guisKxSQ/xrNo+gAnt0ACOb8Joz4BzVpDm5jPLmUjCT7a9lYS+wxlxy0u6
GFVgXbZkIY6bQnOMnUe2q9BUV4WJtCg9sQn7FWFWv1/79AEE6hvdC/UfIluSxARA08Z8tVKDpdNT
bX/1LM2K9KSzIqlVzwsLjb+lRNa3TdhdMjD9mCm+UaMxHHGre38dmCfRtzZQTvrx26SPBbOVaepo
UKzzPaZ+wJ7Sj2PaTuzBJPVgrxnFf2Vwx1kc1oRb4r7mwCJtbjmNy18v9nDodzTgeRKqjasX3RHf
HZ30LFm46sQRPyrpncnHyRsYMApro9CawFRFZgTY3Mt6M7F8qt+MZAeuL06QA//ALxW1/82Wxns7
bzg8/Cw9CqkXx9Xh5WpY82dcyLHdFWTJNrCprN/yCEw65XJkORSjCt14BhWsw9IYwILMSy/wQjev
YqRfb7jT5ZmgyssMZ2c6VMJ/uORQG08z3qNx703tW+Kr48IHPizZaYA8Vzvj26LWKZ2WTc7eERpu
2P6pnMOotwStIFtWU+qHVKYm7qT21CXTncgJzVUkjUfcUhux1HetLSEcq9U71Egs/iKk81Sl3cym
/ZIZdn81xJqM5s5lq1lp1btUl8kmaypjv+Rczjpn7A/1kOh0LlCs6oXz9ae0jpRuFqbN+lYkiPZM
ln6ye7PLAgLfH7EzGQ+zDwrrLuvcARjjsnN6b3rg7CPk5jpEXzBOHAGZzj7r4EIj1uwzvjKNPgv7
3jadzjY14dZn4umk6dAj4jbJZjFuvMS4+KX1tDi2vB8NoZptka3yHVKneXV826qiQlPqk0BDvITG
WmjvDB+7G08vtX3OC68LLM9b9j5rh04ec7cQcCFPoyVLjh3Dpg3q4/WDOotHK5GoHnLDv/nl01ND
On5qmfv9h1NPgDMeW9rQd8RT4tDJyK2Ef3r1TDO11XVH8AWs70+vnhggLZUiNPmHXM8tUP5JM6uR
fihMkpkE+rH1WLs2ss6Z/tDsZfH0uCbOExWC84dpL2nXYc9zsG5+6fZm4T/PpCRYkF6bDwl2/RC1
8I1v9PF7BW4f5lXsh3/490ou6drVbFLUnH5J+NphQrBti2HZ/jLxdXnmjke75vwJ3AFebfcvUr6C
zdZMohTJHmuGcQ89dAXPHbmCq7b1SWamDTKSABuD2K0yj0OoTuPVbRaWhsywho/YfA2C4ewZehkL
poL/XuPH+LuDjJbzsGMVWnZSEvgo4oXFllmIBCqmdQYvM4dq4DV/qYQ4ZV7/4vcrxnzYM75tgr9K
/hKtnEJ2mS8PzigHmk+Aji7kKfEOaWriuTT75MtJ0XNFdRInS0RPbb1fkd2B2/KgET25GP+8nov3
YvKKpgT9q/aPEcHdqlHWq97Vj5Llv5Ejx3kHCtne4W42X3J2A4Ja2hzYqnOM254ltOwB+FMMyFnW
3JZKm17+kAOyh2hk0aXwz92qDS+F1PRrvZrXncnyF8HltbfuACq9+3+rDRx6f3owTYtmKINZntKm
5lgNKsevTWpG4NF/tQdanYDEpcOPEvZf7IGdrBBlD12SR/Ait/AA8DbuKs2NRRvqUVdecszJ+IV1
ma7fv8yCsdFTqCl38KNfesFUYClFgZa1L6N7iV5ovHUTAjm87MEdueywbQPd/05qM5gfrdGrDhfH
YZr1YSMJ9Z4k2yx6KntDPzWqmZ9YRsvs3l1YwpMC0YduZ/9Sump3smjltbPO/r5KDdRukwLc7nWb
DBNuDSzv83D2L65Cure4ltlx+KhT3526pp2JJFH908706NJo6f2a5kikL9bChVlGmMi+Oo+D+NQm
w9hwOMVAhw6rdC8KQzHxaFi5mW6ylnltavi3Nfz8YV6d6egyooc5YKxpD9w6RipG4kxDd+xRTpx/
mQ3RLH3U/vJf7J3Jct06lkV/paLmfEESIEEOalC3Vy/Zkix5wpAli33f8+trwXLms66z5Mh5RmQT
ftYTSRAEDs7ZZ21rO9BVvEu8+Ylye7S2aZbD2yMhrWgFqI/qZr43YoGLD80420qTDw1PevtoqNr1
8Df+sEwLcD8+0JRITNZGE9gwYyiJZc0F5Ukm5zVHheUwN5O7sJG1/bWHkAOhp083zS9UxJkWi00C
4iMlnzWk5+gh6VemfPM3HtFKvWWFwuXSSRf+uRnQeUG/4oiD6soe0nu/tR9EyGLtGMU2lmLRDJcn
v0AzCuuQZo8xCjc/KIqoQ8udbaXyMEI/RP/zafEqjgrSwTCpNxdEzcuVAOO7ypL6CxSY5NoNe9wa
MDKu624/LHL4+k/gojAtc2cuRMhwE3+hLuZ+Ut+MfX3Tl3aGEVDpsbVb+iAYZcaVJyBs0kcdnSCC
tM/lYLxIQ/UXMGnB+rP+03KN8n8lffnQjfRUYuNwPlR0DzTZT2LYf8rWfyhbA15Bivb/V63/t0mf
ivapfade/PHv/EO96P+Fgs41Ua9Kl335F/WiL/9iv/FdF7bTD2IdJe2/69aA7OCCIUi16cZWlM7/
oV4Uf5kW7cI+fswECbra/W/UrR3vt7I1v83E7k5ZaH+5U27iV3qTFnTLyu5pcso8JM0OxndN0Q37
JYimU7pHwCmwq2BaMY7zC+5M6txJJaBzzyILT0sbGy5tTk+gakCMO9K/hCVHgzWoppCiiVtsWKbV
ZUR2+tNMhuU2J8In7Nbq79C1vpZVgEVwoih52i4pXECVCHeSwwRtCdhTAgNt1fbV8mxWKSpuNPmE
oCTrPjctaFp4quQDlcj2vWhBHnfFRenY8RqWDwjOJI9OraEFBhLnQHVywxUb2wjVKQ7H+AYF2XTF
4T6DEeH553MbDujQ3cm+mYzex5oqNS+sOaaHABNXoutS1DtbWdneKu3wwfJj/xISxLVFrH4R2NYt
afpyY7mAgYsatD0au0q8UsLQZKiZurU1FPa6yZvu2p8tyWkfZovgmIt+Pov7vZOZ1cs4chHRiHRF
5iTbU9VI72qZwAKZMsmuRGftwQeNtaEhCOMENVsgWez+S+nFAYTaaLzpynh55ugzP0AFFzchnlQH
PD4a8nLJdOO4DI4JEHmHZUN/Bgm9/paLftoAp1e7asiGvbJSHiMkz0+3T3YYih9gNNm/GL5YER3O
a+FXZ3YRgrkypm0fk7lIcd/ZtFQX8rTSqnHjBJhwuoHliqZuaOp9XQ/OawjTGe52F+N3Isc9xujB
Cf0T+bVFo4m9QzqfnkYARclIL0l/Vsk5uQ+pIT3SN5xviQ8rbBXQllU0xt76gYwvFtM1L9hTJ3qG
8Mn4EnSyPU96M/ssS1nRPkm7A535pXlwpkwldEMJcbPMKr4IQ7nsZkWX3gqlnfpEFdmCxN3VHggq
infuGJvXFE3UaRl2brBOFpk991g1Xgaumx1w0BJnbodOL69cAPKeih9qetcuOdE6N8B4l8MEruYS
GIg4s0dH+/KW4VUny/Y2WYRPKqTNTnKjP6mIeKlDFY53adeV/UjnontRhxJ8iJVVB2I28joUWmih
kpFzlVXjmR3RTDCUdXMwiEr6KOyeot6jSDRjYbG1q0A91YKzT42CP5wrLHHm3Dkp60DuFK2/m1kV
9r2Q6fM8iipcG6G0H5VX3JaDWO6Rpcx0fRbmTRm5JPcmQGKnDnY6ALbgMVxSIXKs9Wi49RPok+Ra
hWkNMVYI/xlCbLQvBv6lcImzO1I2OeUYo9maQ5qfJSEvcRQiPnF7bEvoX6fHXrTdN+Ghtl11qXXb
lcUJ7B73tIReXHDeXy+u7s2PsyS9IaMHpSTIDi7h96kbLMUJ4GAgtxW9Ej2LJcxMHwUGrJ8dNgr1
RrUEZhAikk8VUdf3BVsC+tYSBAcRneMJjYoPWA9Od6qoCNbsvFzzQmlcbaKUjI2L5YHRTDC4XI4X
6FaTte/vnC7J90GLSRFIYgrM2c0QBMODERA8pq6wbhIT5/fC8jgyZyM5oMIcmmfRzdyJNDejOSnS
nCMIpczqDcAxwnvoaGkG/GYuWcyZTZcJlzm8QsCR7g2abimvArZYN8PkakDvSCGeLvG+WFqo4GXf
ewTKw124zATDWepD+m5CfFmQJwDr7fPlrIQ0fjEXgbm1LOMhoWPd09ELIKDMRwDo1ghLm8JdZ0ZM
iw0d25kJgrs0k3plJ2n5LcOInJpL5N84gOxP2taZOECERncTd0YKYIL8Ilj1JzdR0z6h0+TabLXI
oMKk5HLwSnNNpyxIARAb7hbbLv/eZ9e4XHDr+4ICOT6nmP3VXzr3wI64rBEHkDoLJU28tEOetwm1
QBLV/nney+a6S4L6AnBGDUs8zvCLyautbv7bWT5GFAvoTApvtfiSQog6UB4QW2oN5S6aEvs754P+
YnT86kmSsGJz6Rf5EIGZuOtsa8hWqFH9nUj8kI6tiLryHFLxs4Lo2rKQDeIxQoNmWE+fzZ6hLyJn
2cxzV23byfbOPET1HEuyMroS8BeYaNRVfUM62LSZ/bKnVNbvC9xYTlJ/qe6yHmdE+jm36RxQkQQT
t62GAVk1+awFYL8B4dEJp51bl8OlNYT2KW1b6VeUZelmREq+Giy225hP/KylenegNWJCuFM3/iNK
mHiTF6P5kAXo6VmZSOp19ma2Xed66RPjuZKKA2Ln4WaA79qVFRfZiSMNTN1l2N5knFjuwhEsgmXW
5mfatDCEGBTWOzOeTzsRqeaymetvBSCHZ3PpWf77pltgZ0wyhNY3WhswSTjftcYZ0hgbf4WiiWm9
Ix/j5NQFsHOMWdFi84ZOh4a9P0nC294hEFklPTZW60L43U1NseZQRnzSK3oyqYUubQPrA75r/erj
+XQyZKgc5DQa5zGWUlhy5dcDoLxD5/SPTuMgf6fwE1GkGvtvaec+4q71ZAb9q8qWR6+cPpFIQH26
jBXXq/OTBozMtqnjW7sOq1Mwmep2qFL7Pk3G4pnWhelLE/AvDgUctCc3nrsmPa2giJn9aVW39QAF
xJ2waLsg1AIFv1oQ5jiwtspOYvgRR+eT7SgY+WSHr+uunl1qpcFrj5+xd8joH/QfkcPaNB3Q5LEO
ShOlF1HPPocRfhFXtVE+ViygxF7+sLGmIKUzfA7zU8+AotSOib0hyEvPLOgAp5y11aMDNPKrqYIw
uQ6mKDtTkWM1t7g+RME+W4BPFXR0j3h+rMLOSV48uguNO6cOKEnAVgiw5DFwPzupteSk+CE+8cti
N7jtFwrXyNemMNuYM2+yC+WXybDHgxtXCk1S11/yk9POzxThZBadxo08731qU+ACqK6meM7d4/xi
HIhF7oolyraRa6tTdhDjc2TEIbaRGZXwwpovB0Telw1v83Tp6HSI4vFJpv582vhUF1tp9HurmKjl
9zrcEovdr4CJN2dxfJIGO3y3aUUtg+7gaRO5tPbiPS3R5noOJAIaML+gHcKTRYYdpdkgoMpox6fk
k88hiGSQ1azqHN0+Pmahqr/2ws3WHgXqfVwPMTn71t9C2Ay2TZyVVG1kRckuStnIwHCtHV7zoTcr
m/YMO98jdDRfZR8QRldphVyQ87CwXlwP4NCX1uwL1T73UkNq74IaR51uDa8tzn/yzf9ziPvTIc6U
gKI+OMRlT2161ICm/42fRzhExX8h6yXv4SlhvvGt3phY5C7/Qr1jIUx2oPDgcv3PE5yy/sIKnR9X
uIwIx9JdhT9PcA5/hZaZvxW4Tuvz3b9zghO6NepvxrK+Hcu2yNoB7+M58cJ7f4Dz1DDneU+EQ/9v
lbzSxxIIQo3RNvBM6LrEnu+TLIy7XTuLDHOLFnP45ynIquIcTW5Z27vKkNDi+EAMciuFH5j4v3hZ
Gk13jQnWh2YQWbkL/doBeUSDmG7AsRcrsR4LIZzVegCQcKArRYnRJHF2F0Ew0Qt7H5J3k/gW2VBu
eiKDvWgpVNGZQxsPRH9EEgb7TDFgFosMA9kOSeNfXuRPnfZ/UZ+5xlyia//nv633CGhkJFjS6xoL
/3XQbB+PDlV0ELjt4nyv2nHwMyp7CqeTFf0zIr3wQ8fnkhNbYP5au00830rtF96sbbo0eJ4C2Od0
9/Et/UCV//rCwDn5lqMkPbcuwe2xHbpKbETgbRO+sIc76QWqUHwjF9mDCNxH0Esw58zZtS3OK1Hl
9VjxTFWqyw9VmT6VCFIwFVMc1JNTGokIzLdLEC4IBLKJV7HtEP7Rjda4+nTmLmntXi5LiiZwm9OV
SDxCfrNHePbxQ+kswS/PROewnoM+3ZYOAn2+hfeTMIhSoKdpVnw3wXWgiipio/yUZ0G5XH98Ia2i
f38hIRyJqB+2F4N3TICjJFf7izsFL2RN4G5uqyxIJTglky8c8GQir8AZONrV2nUygyjUCtXwiS6f
Inn9+E7etywSI3Ejnk3qzvE0/Po4cWKJcAYWnLgvA1JRiHSo8DoqAhC8lDilFwyNxR8G+X1fpr4i
i4m0fNpNbZJ/6miQqddk7B6O/TJZIUq/79B5VUR0V/XMhbCs9WPTpd6DPvn4UY/aM/WVfYvuVs91
bIbeN/VX9gviOylLKx0HOydB4UYKYMecqtcMU9AaUb+iXFFdTf4SmPl5GXOWMLfOEKXLfdKqqhIr
Qmz0PBjxBrl/kyRYJEiUhoWdnadD2JCg6Ecp8+bw8U3/NiUdAY/QcugONhVz5uieDSs0sMFU4jnr
66YkYT1XBhalg7cE8/iHN/P7tZj4rv4PSmV2Ct1j/8v4iCZrG+ze22e4gyhT0SNogmaANogp8fFj
/TYJHJTTvlR0AFim5R4vaJYPUHgCzvZcEIMyuI3hp8nrYM2G81CWuUtmPUDn3wV/uK71+zP6PCCH
C9OypW0dL1uBYZlT1TjGt8XBcgOULvZfAFZIKURg8i1BASujfCpT9YQvNx7ElAgaKOPk3SZ7uI1z
5HzFKvKmpftGdJdw1ipcez5z8lm23uYPo+Qdf57coMLqgBePiNejCf39K3HCsWryvim/RV5s8ylS
yOiW65Z6OO9nmekhHPZ+W7XupSGCmPnRFrj60N/oIqZCggMgaH7mXebJK5QHRobtT6YUTwYLoP7r
2wIsg4rVhWgvJJ4PfUyZsAxVKS99QJ7D2ymazmUbLgSFdRjEeaCXaIPiFxe0gYd7N9DZu+lxmXUI
sUKGgQJ1YyeJYJE3l9jFNsiWNWWkVR2NsW6/lkn+3R17C7WBQNaxXDOhfeehiBHv3zeUh7hHjpZ+
gdMf1nIPuFBVSbHt3Slb7pdOqOGWlJw7fGoT/sm4ivDMZEiiiEopFq3RhH3mKqe2kc7rRFSGtlxC
W8jDkBNIsMKbca7Cn16fOvhJ10KYFKFfVW3u7p1hirqbjtozm9lcU9LvcCGVSYhJYOhzaYOCOj++
UG7jagb5KfdSYMlaPxKfO9qJaKjji0wWHqZOVjsVZ2j/5/60n7ChrNZQt/S3HA+xNZ9BWYvYLM2g
03tmjV0liwhMlQ7PpBKtJOX8nw8A4yHiUQsFFjTZmFS6GVDHLJh+7RTqBTMDwWLk27oNXP4vVhUY
+XWLe27zj99RcwqjHyfGyR5ysO2VeMaJaHEYg17EaJMOUxWxEM84vbiX4duoyhSIoFg5XtXzA+PY
ISEosqY3sIiOfH1FAfAueZ2rwGVYqlnVPB5Ll54upd+xawk8Apg0SeAm+ScaskqFvRzNc0wXPIRt
vqmh8H1mTWjThkJ6dqJ6rkU2MKl28MJTT5wakLHm5xo6MmNYTkPC9R3Weyv47GXQLZPNonoQhif0
CgzU+cKl0LFbAnCYv5upF+qHSPzKnS5qAZA+3JbYlnPHyh5YBbbNgpIYVa0NmMnbNKKW/IkO2FoM
pyB0JL+lnEECdZs+ER5/MsJOsRrj7NlxS/Qo6AuNfaLvRfoRTIc1fYB8grNX0+AF2MV16biGjsDt
JXns6bgtGMw0vmy1h9RD3Ev+sPbFrE3CEunrMa7xp05e+2kE/L9aqCvymzJCQHkA+iEZH3Reeorq
0Hq4rbyC/60tpHUojTjiuZeEjgtRhhxjvnMo1YtePDRK/CmpRaM/aQlooNw0psSDfeW0xI0Y+lWW
GG6pINiMAqqEqp0PA8jvJL/QHpH8wrppofevqWH3elajP9F2X+SGLOeA/BOju01i3voRzFXO+4By
9coUZRHODK5JszbafXBsHTkA0orMbejeIfmj5dqZ8ee26ZKjnILeEunzXLD1jSXKXMcZOKBGtAuT
83ODRMRXpRXFSMOI1fUbLoBq0gmGcr4djJO4NbN4hlhed9Afp6xtjRFz51Zxj4HR8m5q6dHFR4HM
KniYgvNtWH72aQGWWLAjR548+tNjifyahZjlZtuJMMF/L6xo10BAQNxO6j6waXiCAYY9S0hdKWWZ
dZ/pnzBkpBfbmWfGmjxdSMI10RRFKCnLqLfUZTfBdGDy0L+hZyKCibrakVHT89Lsp5Y5FIgYC+kz
SvULf1fbQ98At3cES2VbF4zSJk95H+S5TcPq60ss06Bh7hJ0xrylwpI2e0E55yO/y69NvQr2OgfD
qhOjvx92Zlch3kI23FLuQSAS6HUpNQeNWugQY3fMkD5keark5DJ+XWSwOgyMIt8CIpKWCTXUjaCx
gbdfz86ZByxekrNoF248ohbFpaUFvIrkEJV49vq5UuzymNFVfHkk0vUm23V9zXScXNiUeG14DbIy
uunhQV5N5txU4YolypGHCkI9j+SVTdmsaADU0YqWHczPuQdH8OLnOYRVXw/OWNYkbPeIYb3a34ZR
MgrjpE+gFSElp1lyUwdjEVBpR9v+OagnHh7tZcZqP8yj4o7JhRqMUplHig87AcnF5PHiXo/gz2md
x6P+u1ni6Gav8QnVgbNL1pqnanESXO4tg1lJsUw10JFXRL2hyfdphDFfLp2wjsKuMLIUYruYZXfT
+njnAV9drNn9ahRj1nw28wmgoW37aIcasnz1qVsgjsQwZ+ir5wqPCOOsCXP0YMhvlVhjNRHXX0E+
QK1LVVFmL+B5l+ZTrlVdTyOA5vEK70Zyn6ORdTSk415UoYSG5+dU61oK2fa7cXQ8iqk1kjD6x3LI
g+ciY1vF7L1DrFzzjhoW+cmrl4RdeGjAv9MFOuggdWlGqFRSzRkVrKox5u7Rt61efnaBnslwnYBP
102YmT0HwKx8nj9gngbksjoCdL5GtWTjsmz8OFvMZhfYCx35dPtTnnS79GI0TavaDXAKQakQoC23
IYqRko3P7ZCa0vrvrYQkL76mVunTL+OGXetvjNLWjcNK2c06xKAYCrLoNhTYRkoEfmGae2u0IpB5
1WQV6PFJtiLYC4RjXFcwa+Rd39ZotPdmpeaq3vrYNU632imouzDarjA+SUO2y31XMKsR6btuc7eo
Acgl1BNXNRql6IQLbWODqtyNjwkYFjtxh2vFgoiHJkU/LTUVVjVLS1eplSdeAfaY/q+J+gzWn7Ba
HIElUa+qUq1s0Tqdue+Cona8TU/GNnP3QY6z+SXaZCNN6RWtCGuj73B3RUeDTumlvU191KHZCCdn
gQtAeNnYPExy/TP6Nme4a9ankVZasqsjnU1sSxRD8sq5Q4NTVXJTBWODH3NpmiExyjwoh2gsoKpR
7Zpp1rEmEEZYE/tGTIPeVnwWEj7u2tPhI7i1gc8hkq5e4XKEBCwlsQEfM9glMxZK1FoETpLe2VKH
BiGpE9U0fF04mGKyy3SFE9pUJCBXd7CPHbxmkdy1qT45qMRCxrqe6RKEh9PXeew+AJEuuBWrMhSk
buo+5BqqvnZYJp22JbL3QK5W9l7aDlHwaBK74RODvwJrWeLhnTbCNwGRyh5O7d/c4jTvLuLgSzsj
JIIzLVhTAFCaPChxCZYvtKPkjV4Q88xmjx7hLxGa0HfXMUCA2/TO6dXjxJ02YaS4dq8WVS6fB+ot
/B0msoDrOG+WAd9S65RoBfatn+h1MpUq40fsxPK5o4JkrdU8+Y2v41Ufi/vl3u76xv02ov0rd66d
qOIcd7iBbZHWeR1LFZXSIUvkd3qMqFm6nfXaG+2c+psxs/CcXbEfkjdArEy7O4Iks3EYftbwWYdI
P9I9bpvrXernDiaRFAxAnVCLdmvXR/MA21sEBgNZhTLxy/0c07HzmvUGA8syk+g76FuDzrbDP0Zi
qfmEVn0lFiJSVUT8xhJQCY02qVXMYEEJiPRUjMFVc2bJp8B5yHDJTU/fXiMbpmXdc/zru1uPQgBP
LJLC4h31LQwPuDVhOtDNt4yJGfiPQ4qbUHqIKjfMxxNJODrcLgoDUvRhS6WTT02DyiM6qUyw4hYb
JZQkIMP2rM/EnlszWXLydda0jkezUd0G0TBRSmgHOpofygo/pwPi4HbwrlHB2mV87gbK5H7mRerv
QGDPxqMOGPoMt1kr9SdS57VOeBVJzQ8EA56vT4mVcTSOaxBBuLoEPYKXfW2rjDg7fNtdo2EI2TQp
UBGoroWoiAJxR9LxZufq+RhQpCKyNhmB5DVYVMEf+Of6p4lKmuV6zDzFdmnRxMYehseZDg0BiIQ6
mBeVvtu3zyPtHN5L1o8lL7VpWfjyczGJIfw6eGMItsqBgaD4qmFdMk1jek35ziTtlbzwrLD94iIf
rXDoNmHWelgh8QuoqW4wCZh5t70x5FyroB9zuDWrAS4VbEsdWvtDyZEvVH7cPA1NH+uO9hQhKovL
PEpxLkerSwuaBG3mWW7a+hBIjZwTm2mBN+Azkj7hJQdP3nM3O8t8Jkb6W85Ar83TsJ9sLIeehsiC
mr8O3iKfNjQHYo229BqeNp7gEczbnydibyl8AoMpDE1OX7QMCv4UcmbBcsQwjOmZfm6ABAgoTDz4
oiriODJETdgaB8+tRH9Lt4focW0eLcYfvo0+dCvX01FYM8G/QEvoY9jVwTwtmR9BG4S8tS4noQvX
0jNwl4obGv2JUXzQuPeMul5xF6vmzEvdqyqg2XJ+YDq52ObxiygA6qWyYk12D5VycBreFrRRE9FY
ngXPaE5pIn5++/SKIdOhVWbkugV1rsusrTfdMLR6YhSjTovhnzPrKQnXZCyuTDlNBY454aJP3I5v
dAzkaCn9iXNaDqsLF1QUwes8JuE+oPe4v3EntbQnXj9ZGe1/NmcKNjZak0MOgR2NDDsAmiW/xpdd
w1qV1IWORO3CZhVfj2+nximlionEMBkwjrog4O/ddUtCzs626E31KfDtYJEFCKHJASz0A9HUWbsz
rJzOWzjxStQRTHQOSdDE1mNUUJDDeKrXt94XEzvhdor6oOu2xkRrwIWqSI7wg0jPl2v44HrB6niN
BsrmtIWfD4ExbhcqAxFEgidR0lLpb+e3lcOHBcIY5laqZ+XHWaN/kTOCE0KvPgUd5VjHKUNq6Fhm
+dn4bQo6fc7UbacRTEw515mPDK3hef9wyeOsGmkqpCKO1Ok82yNwep+mmit0LmYHOMxxR129eZsa
mUdP2p+e7vdLaU4i/fK6YERp6ihJaUdhtQxkJ77FMtDrE3RrMRAUslizdn08kj+ygb/m6S3S1MoS
DhJGAYPsOE3ZmhZt0qDpvk0i7znI9FFuMxOdTkZ8htgTWeyFi1uyaPSFRLOBnDyrPRo0O5oELslC
6MqGz5FXrz1vK/PP2kfRhPqIAPemZU+gk27kTx/f/m9DhXcAKEKfojnHcdvUf/9LPndqgrwLR+U8
dcDtuQ82KH0sZHPlCPXxpX6bc4J8t08piEqQLb3j1DFhVGzTWFU9+ZEn+pnUOqDeeyRx+hNxA5QY
f5pyxyUU+IoWfak2jAGS1b+hJJu6FV5IreCpkujGfvjVkUXsY1b2T6Ht6z0r8In3CSZm/vwdioHZ
XLHaoSL7+NmPh5mqqePo7DxlUseyjmfkiHR+ANgsvpKT4OhIayJZKg/WICvgx1c6HmXbESZPS9sv
VyM5dlQkBR1RU3FPrK99Uar0AuWePprHCSe1AwYmOmr8+ILvnYoo0OB6RNqZIq9DhY/00fsZ1CW4
rnjj3HxtCupEYMpEoJc5FsWZ9xo0dTbBeYvDOfLXKqXvY95+fAMaiPWuUkaoJWzfFI6C7MujH68s
dIFnVqWKryDP57DYUsta0i1Zj8hP9m9hywCGmj3PlbSkwSF4S4obTqdTXrmLaj46Gd8GJweAyRiR
+p/5ikvpC04LC4AotoQ2HUuv3XiiA/uGr0fasVqr0dGb5TD3JTYAUWDy4a+AeOn8a6dAkj9b0O/g
wqANLJKtRzBvdycxpWU6BcrU0LFVixKYxcJobMUpBvSe3s5huBHbqFboLZ7OnIrbUm8J+pbQnlUz
TW0dNCWYuevt1bZ0sBwkOSibldmGI+PvhUlDZtIepkEnWaDip3+wxf1twilpS9N1IIvZSBOPp3bP
ySKiw2F+LKNaELOGVaePQOjcdATwM2X98RvX6/evS65eav0fNRrMlr3fOMbUnOaubr3x0UdYzRvs
Y99NL+jPsVPjEk0fd0BzP2iVajdZsMVIwma5vpuPb+P4yYWA0cvKqRmyfHM/yt+/rJ2FWxcj7zJ6
TEvSn6cQ/Lv8zk5Huzm32+4P7ObjSY4E3lGCTJELmMKTztEkdy0zjPFmbL8ONW6c906i9LRIkkpH
Vh8/l330SfPbacvGm8dVVN6EMI8qSiFIhwzOgH1X4EYCGJv0ZRfuQtKonHRRqrM7rCh45/yfImHD
vJwc4d9zWHOQXOquflIwHHl0/b4awdGTR1ikDtTjkBNKpFgEniNwbzqtNRk6DeB1Wjt2MniuThND
guSnNa2dhzNSh70oDA1dKbKGXK/XHAjSqT4x8LuaQVgDRpJvvnrY3YXfy+u32fSrnuJovBkDn3UF
hTgVSFypj8fAwR/Qz91+uuvzRO/MQUmpApLHiAHI/cfjLY7ms36nLF4ugguXbVEcc7lp8SOnasng
1pMYDHCtHn76JYQ4Her3LPUsQW+19wyRDqMAOEVnSX/+qRlogI85IJgMriOVzmdyFqxY6Wz8Ccko
GGnSG8t5y6cKeA+fgXTcz6LnwLSlV5/jcbywqA27n4U/qkW6iGRkic23s3jmwt8NZa5f+OIkXMX4
UYlXb6mJwSIDSk+WE+k3mVhELeOKJlz93rsGzjgno7cSGl8kczeh5sG+FwRkOcRqtmi0K/+w33rv
Xx/cRIlqwLQRLDnshc7x66t5gsEzq+A5G4R6SBraq3Y25dGDm3qVJMcfdTu63P2zGeRJsKlkUBxy
O83uhzAGWlt4fUHRNBQrHxxqu3Kjrr4LOL+219nU4rMVeQOMVz+5ySm1PQ+VbIEINQYMGmo57tXg
BOVZZMbtBTtSpOl50ZBujDYRXxbqyMNp0GCLsapAvMoNWUOgaovRcTjIwKKusaO8luxK6U5mhrhQ
czPQ9T3XW2ri2T02NPI0y2yqBEnVkc4r0QAntEdkX9EBOGfzRIfXql9qE+viqlG3NvvzUxXBN1oF
jRuRwgjbdk+HdXE7KtHfxwILspVnGvi2GOTtHtPeb18yo2o+u7JtCYuC/pCACNxRJpiRkVIvmtaQ
UGNj1ct8OM1wmOtGwPJQV5LkS++5GHx7QZ/S2tmUt/Q4kBKTlhGR7TPkml6GGxyozG/23LVfLbXI
u6h3+nU0ufgNKvxDZTzHZx9/ZL9NCMIvrU4jUqEe9FuY3jt4HQKuzl9qEFQV3NQqnXa5oKPwD6vn
j4D/792Jqcd5yrapx2uXeOEfn60meFb2gFzlxRrhOLIts4quSs4BMdzpjA4MOw8+xXR/wJbOHHTs
YoB/sx9ix0VX3aGGQsPmXjVu458WBlgutiEQfKTbuvs8Z0/HvDevVnZnyRtzSAo8bYR3jrZf3Qz2
bH/xE45vK6u0zGodpuGVyH1er6Fyl6RGSonKGn3yTY0/v9Cf35Fh75udFTrmkzl1AutzX/xbIcKP
Efkx+oRp0iZIO9pPSlJvCnR58cK3Ml37dlCkWzcrO5paG9O9+/hFv19M3y6mECnqEIv4+TgaDBZJ
WN34xYtrqhx91mTewvS1cdrN04tBCt1VHJb5DeVZOmg/vvaRCI+L6zCAMIgJQEeTfRwSWIZqJwnQ
+wVPQGYZbZPRXpRJdpiW6amg0fMRM91p09shRY+6MdwDfGGI6x/fhqMH9N0UVFqsqfUgFsIxHCXe
x+RWGuSUDyL1EmKmlZJOA5A0YYwB840qSbcZsA8+qLwDPBYbVU61p8wPGOX4F0PlomMHqm5cLVYo
D5iDkjhrQBfntCo76yY1LuK5UOf0iu3xeRa35ECzq9JgdtJtS+f2eukmyi7QiIK1qnx6pm0O3zT1
xK+zm8SXQlXxPiVTfIhBlF4BpMi6TRm0/Td4LP2d6djpjVEATqfX2Bp3wu7gOosmDm/HzI8SCInY
zeARQ1/20IWUAFRS0+ui2BM/S8fwzuNoll8sstrBiqIDXIePB/e9LIlXzNjSTkUM6nKaVcdOHT0p
Yd67Cl7qWDqXRi2Se0yDZyjRNK/iraRp1R9f0XovfP1xSWIDjjg4QCDBk3rK/xJoWqadYUlUJd+T
KpGnpM0wQgj62TgjUQlgBKodK70TNi+VMLN76B3deYwn840x+GL3h3v5F1OLSBRNL5IsmgCPVzdh
U2tLpzH97rmcQPGO9pNv6Ahm6lJF8Z2oXb0srcbIFca3eaCnAH3igIPeH27jXwyJp0WufOCeLzl9
vh8StDht3i4q+x7gb9DDZIrma3fpo+w8ztyOFmTMtmG19DtIw8G28oPpMfKaoTpE7WLd/uFm/sWU
gHxB9pLJiTDuWBO65P04lFOafA+V6X6mo6r9hAGpsUGXH5+xxfSXYEa700oW+Uk2CeuiQwdPEjfr
putYRR6S12Ic4Mf04hVtdu2svDpOP398l+7vb45DAouvDXYYDfWxjLMZc6f1Ql5SOFEaIuNSBl/L
ZsFfEiyfs6qhgpKbyktsFjuHLO8mgcnFeIXxhgyX768pVecRXChXPcRdNuikPcWPwmijCzhJ7aEW
Yrp0adM7CTEolisgFTbgzdmCuRFWZt7jZumVawjlOLsZTOhdknbGBW4ZuPeRhDLOf7zGeRoJRMBz
VfjXEXetgTek5zkFes4CIgd/n9VZgRgIsth2oFx97+AmtiWKbD93NvzMKM+AQDUKoRNrCIW+tUu+
9lr4Mc6YCoknDQw4kO46N8vCdYtq5WKsfFqdyhjcz5rxK60TZEVjszfd0P4CWyx+wKmhe5WxHWuM
LZ6nf5rQv21bykXB6fCJo5nmUHk0oQfMlHO/lv13st51eMfuBjKZTCLoxJb2OtsdUmpK7eKCd26c
8jVaTEWvED1R416osr13/Cw8N9WY3kFq6qmQsAvsmqTJ+BjCRK1lTbn37a7/02dxO1ff/+e/n17y
uPg/9s5su20ky6K/0j+AXBgCQOCxSZAgKWqWZdkvWJJtYZ5nfH1vyHaWRTutdj3nQ+UqZ1oiCSIC
N+49Zx9ssBxSPrWvje+/R7z/bx2x3b02WuCa+4/RQiVJXKimwSmFYkEswTN/h4+TAkQE0OJTf3HR
6387LQybpB9+Cr3JC8Zd5xd+98rjtNABT/LrFtEs0Vd/YJWnUHpVP5gqXVre1+K5xzMv6Gu/3l2z
ym6aMbGGoxaR8FxxPB+YASP7MIGyn8EqkzrBppXNhNwDxp5m6vuWklvjNFlmzZ0OOGomuo/WvL5J
uQfLIV7bPcHU8hbiKVJUALXw1bRuXQ6wHrfCGGCjEaUxwSkfBsYjnNf0rN/XHY2bHv9n2+VteZ6n
U0xGdx9xJHNkmR9NPx4PbEu9usc2PZ1PwvfvkJSWVM7Wg9IUvTeQWR2s1dFxMS6Wx3iZf2ecZrSV
aSb6XWhFOMSisBsQmWRDgi6r7h38u1U14DCdCeaxMLzdzElvPuJzYuVz/unPIzVkgqeHS3XCATxi
+m0EKk72sU89tAypdE2nwAOcBZV94TACRGWJjcyrFKVYKMtT62Gtg+WsLPPPMBPJruRUuI3n2mak
h5wHf72IoSxlvQ9u3PShiw0TegsLCY1H9dy6YdOwHQblpJOeEkwzHcoMPZ1Z9Q9tLaZ7fy4YsWKT
BZXByGektVCbfFDhq53+wLC3Og4mRv9Gt+qN0BJy/YKy0hjr18cBKTz4dGEPG1IAIGpGCWhPCz3X
vRMToU5d5jSgtZE6bsOmVtNVz60OWhu+9zXIyI1OzEXmGW3q8+QwR1qkAN9WEcwDhQyjrLeZjYu6
cNUOvyllZ7arCqKRcd50cqsPw7AZWjjKWaD3SHH1VuVCB2R6r5eBy7PtR+rjbGoEZZisxu0SoLNR
czE9Zhr5alunzkyvK8byVsuJjEcTkz4g612CzulXrEtkmdgRw0B19dq+zLKppiqnVAC+b1frko4y
N402aj149BSuJpReXMy1czmaVUlyTY20phIBaQFgc1Zw0xMUS4ZZwqHtCLyJlWIPOVfft5mduXRP
/Y+shprOAnqMJ3TrAImmpu0TgnYr/c4HjLAf6sze6ilnR2zyfnMrRf9JRR3o9hOtYmKwIaeyAqI9
TywDlHmAyHUdWFI7ZhYtgSQ05QdpGbqHWtjyVyaVjuaavR6sGjJQDLfxqzsTEd1FRUfnKW0z3+2q
YLoH353t/JnwlbWiqJCsQYci9CuV5nIqxvyiMuMYUyLE1QUuQ+CkSUgzEgC/eGcFwEgHxcn3Obyh
9y3hQiO9PD+9SWBtrFH2lR6hC4hH8LjXti+IaBGJeo1Qp1tPyKGcbZELqgRpIuoBzy/hhZtteVln
vrOF75R+ybVk2pNpVUAbrpYYy8lZ5X77KUZv6RrTMKxJI0XmmlKhFEJ/ZGr7HrSeCckt4Kjl9Lpd
J25FfRykw6qswrKzroaGKG5eNjGtbqr/fSp+Dbl746mI24uq5Z/dh4gJ8y+f2uhT9+ph+vXHvlkQ
cRMuzzYsDRT3PNI0Hn/fnoy28RfDJljMPP2ERj4cT61vFBmh/6UyWdbZML6jYr4/GYX6FwAZC+uS
+fWJqv3Jo5Gj3utHo5BM1RzO+KS34bogNvr1o9HUJxxSSN12RR5omAgiXL0oPJj3tg+TlTxJWjKr
spgJi+xG8JaxRbrGOCUHqSUlfHd5J3uZHBBTJudjlx57KRp2ewsoRg1jSVWwfses6wm+Jp7ufObh
mKkuXm3QlGhTt6WjIP6mTb6mvL4uUYa7PIpQlAkJc7SyR6jxvCaW3Z7ohZzXxN3uYtl56FPnrkM1
u6rKgomrGT9ZSqkiE+evJ0uSCE/Kel/29YNGKDkjsJ4UXAZhm8y37+ku38SG9tTXvDw6kYe0iJ5p
H5HOVdgRhDr9msDQBs0Fn8cqx3aj1tWDhfsFrTDZaIPCx8sD2ldjBgi5VwgFr+U+yBFL+A2Xpnf8
TdBmdJjj5JlBDqwxi0uJpKZx1YpfmvZcAkF2GB+By6ASwx4Rd+vX/K1e5T3QhYU04dPq6RBR7WJB
tB3A8tS1KhiMfSKuB9lBN+MnY0HWU+QQFzPrC8Zj4hKUqdFuzFabr4MivXamtN+ki7MlZQh/ZoqK
tz8YxJmiaKevaiUudfW7pHEgXmApcPGCP095VXAMqoGMYxxzERuz+VKXf/JTReM6OHcMGtqNkS8E
QTwmPPbRfItWSiSSPdCc2GnufOknhPjBYmHiN2/LWZ13g+TqGWDZAIHZe6kpdy83SVSR9jKJqnFx
56gu+NLrrJeIBVXnbpAalNKEf2Sqed1HvKkgTsTeUJZYaIRaYKIhTttOq7PXL3dRy9+lwryIyCNG
6tqQYtLTcLF8a+QycWNRjGFyMs0L7udnRE6wDyhKV+kQPeHk47uf+VPs03LpNSV3h1bimkLfts4y
rhKx3hh+7HI+V6vGWaPheXj5vrNAcpgDyrFuBz4v2mtnUTTx1VdgDTpLpgdVC55Z5NzVOMlpMnN3
SptbpVjWAo+g6V0a8kckbE+Gxhth5YFyKLFMdFwuapi7aeabHyrWiW0P/gFg9nweAkTB3NU82NhP
MWHwDcuOm0myGl8uRl6yKAaFv1om2VNGBOPGV22Y73pjbgQU03WaNP5hAmVzkzVxueYwFq8GsjPW
BhrKLapzYJuoHd2sFlxStec9BGFzJhtl9AJCqY9G5UcEgs36JrFZlIBqjtEQ50vMA3cZQWD02fPk
XOosVOCIqit7OAK4IdKNyjohUDC67kPz4mV5GejVd6pGEPEoqD87Kr5V0cEi4uzduALp2CEI1dwb
ISgs6lSWIcESdHz5bjmPL0Kt/Gj1/rKFcAvkJYk9xsC1ebnLZzuZt4gVHQ9oSbKZEIVuKQxTYL7c
zi83wHKHs8SvIzHnnjGxjTk961vMzkwgEV9d2w2Ld4DbCLJVu4FB7j9i9FR2ZshHRRfFdIHoip3v
GOxehOSAjeAr0JJn6DsMYwxWj4pzeJ0hUl7rueYf1LrLj3akjhcmmFs5xE/o5Sf63UN+JOoh2YBn
4DQ8kzYdmKzTgqLxONmhs7UtbrI8M/Kj0pAlPeOSYO/NcHmwOWgzOJ5ReAhzAAoj5zr62gDXsjGI
O29Vw0W02awqvan3A0Rw18576QJHVMmzNCEEYkRfQ1Nlcxv46l4UxX6nX4f0FJHe5ZNXtmwmCDCB
kFKTrP2et4DZjVWEYnuX0YTYZXZqfN2bdGfUNy+Lto+sHpKRAs+e8Byz5paoTXGtT0tIqA9W3oQO
xGOHuBhcaSU1VMT3V6SqS+M0P46WGC86O3nmuMqlmVgBL9faIroBcj6/stP4XkVOAS9G4lkUBBcr
2PEobVPFv9KBibiImVJP+tVzZfOvsy7Gs0XlG0TsJ0JJo61W15+YJ5k0hyiji8q+zwpiRBIlvFKG
7oK4+BiyqQwOUzQSxaekTQowkYPDhvE5YX75qJBJN6fzx8RMgQlaVATWxgG4qqywZMRPelyMrob3
j2BNVb8zSRRxEQSU8TkpXN0BnS1foaH6gU8EOrT1TaxSO4ZF1JL8JBAb4eZLAYEhTOVcNiWtuqGu
rJsNsJ5SW1tVpRxKv3tU2qL4TETsJxGpBdxBY0yeZWUoMAIQVpLDxfY/7Nq8LrZOlmDkwKVKoFAZ
16z5GJChG/AoclGp+efIsGdlCwl4aC7A50rowfjUsx0C+1Z5wN9E+gGJr+nRDx0DEWadata6msia
vjB7/KObgGBABYYz5QMmkzeamK/7TxRP9jJ15ZBO2xaF1unYBLq7Pouihp4cTQTwzOEztkhixskH
wdKEJ65l1YnoTf3c697pt9cV2M50tEP2T1oDZxI6cvey22nDy2bHGjSi5HM+0KyCBvD8Q8H5i6n+
a8nGt1ej02aRXQcw4XQSRbQAwNc573bpxA2yVAJO4isbAsFV9+WV/m2NvXUIsJZu0e8OAWlRP34u
fmyn2S8/8x1ColLMC7r6EGwsvPiS1v/33tjSNjMtARIBpyNnAW7i7ycADVikzszVonmKHOnH3pj1
F5NY3WEggRYAj7zzRyeA1210U0ViJm3HcWxkZFiuTycPKqAiXLWzcsYxt8LbTbdBTt0DTSOR14dY
hWhRwbKVjMI9uvwECBwNJ82GTQCWwrTblVlMogwOwvFlYpznCuQFi+dVSy8iZmxOeGjjEYxEeJ4H
O92MoiMW755SaObfMon3K4YbgkEZdEBSwIIu68bwiDDGnOZkNUhb4aCgQPTCQ5pnB+ZJRrdOjGGx
OJJZ2qsfwKoiMyug4ZbTbVzRJjBw19GBv4aO1IXOZRRRqLSOYBTAg0jJ1maX031PO6TL08qeSJPF
FVVUsvz36Pz/OjrT0uU2/+dV435JH4fH+suPq+brz3w/N5MCz82I1lkw3Pl6OP5+bjY5UtucgNGp
fVsZ3+GrDsmgLBXG5Nx5qrEctr83lAmcRxCMpcoC84BG2PiTRYMk+uTYvKj1NNRrqgbKBDbsybE5
iTlJaLNT7SZrCh/oXS4BP6VBj3MkkHY92nXWbstqukoLDHzrNOQoohIPAc2PMVEf5ZzUjFl78KMu
Q0ZCDOKaCefwZWwtZamJY9h7wETToL3KkZSvaBx/FErNA4zu1jYPaFVOhhpsyCFmsXERox0BPeZt
TALWcYQ+SGCeCXpLgjze2ZjjxSKkrA+M1BIKaUpixU6xMYUEpQBJq89G7H14HQ2wmqMZewNvTmdM
bZV7e478Pabx9iZ3AnFAd/oxtivlIUozqrYqJ3ioGnMPUliwgYFPdrJsyst55NGajc11L6GjKwkf
EocmCTD6NU/IZOs4SehOpqGsYs7MHn665xIS6LBSHbIdiajj7FrSB9WrFvvvzKuHvX5t4ZFfRXZ7
3jI+W3U6pbkm7/y+O9dwMa5CZuZsItpxpHQCqpj3wAuH5R/wTabsKGT5gEAcs6rWjsQ0Bx85lu4X
Vt9qAYwmU/KxMjkx2UVxCwFh/gAYR3VL5EQuMqtu26kchbA5rLkF70bDJ5+RDmziW8tbgKhg8qud
ajQ8XG3qpZEoypaWKPnEjZPeF7RA7vHlc5JYzstkHBpb5KAj/XeUUqGaPTdzeaVaYoaloBDPOlWP
Beb0u5JmO9ILXzcgkKebgcPTVTpg5V5CAqXZVpcTBpsHkcg7q4kKrxhrXH/NBA/NT+zNzIBu51SW
3NDEf0dckVKtGFC8C4TPrg3QyKawb7Jr3fEJLFCZMq/tSjWuW9LbL7KoCjV3AC7BkT6s5k0a5reG
oo0bpIx16OqFcdOkLb1N6ecuwis8RKycVQzoYWFh92A1xsrxasw5yT4oNY2yeipQ1ZkSE0pvFQRt
jN0ZcsgW422tmO9s7ChnRMWpHwkZ6N1majkeRbEe0ftNimKrydonlQG7JTFEJJvvC9iVDD/idnpW
coI+PVkXhf88OfZwnuo1yosA8wrnpogxKmUyns5Y+zqN/rc8eqM8QrGwyG3/ead/PxUMHYMfN/pv
P/N3fSQoggzdBrW9jOcWI833+kijCmIpwVsjr+yFpf29POLxgEwE4ASYNgtSGJXTt51+aZBSzcCN
YQCBPoCHwB/MDk/ao4sEAuGRARhcp3fqGEsB/oNUxe8GLTL9arjoss9Bk3JLP/1wNX5Rwb/WJlN+
nbzAyWiyHkG7lSMvINlJQpmtOucx6i8ih17a59+/1Ium+j8yKl5Lk5xuKSuZ05riJxHppDVaaoKx
OI9NMkspzrJvxRrCq6QyPwJ6CCRCZmzuKk5vQKAzCYnmFOUH1VCrIPtcVEShBZdBJ0I6a55fB6oH
wbP7EklVRtmxq0WjiDPVKud9inHXr+9krOI1FErh302M1ljH5qEhwuAqrgoGMBNc2Lyl9UFnURo1
cT56D24B/3UPTZQUnawKk9uKh0tfry2R9zZ4okIS4cF8lNZo3umHWiujdzB5urPUrzryR3vM1Nus
j1IjO7OhZLomEQUXdKzN4aNSEDacKAEJxLLFDa/a4Ocu4fOX8xnu3FC5RXcciXyDt9N3FAANX2tX
+6WQfflG/t013tg1YJJRMP3zpvFdo/A/xfP/cId12VP0Snzw9ee/l4qch6D/sEMsw0DWO2v0e6lo
/8WGQrQ7qv+v1eLfByxDsk0s3DsHEwL1kcXC+0+tiPIACw5HLNPWdf7TH+wgS9FZ/rDqCAJgiQuw
Pjq6CJTxJ6XipOUJ6qNR3UHDYfr7nKJFHCd/H0vp5gMy7Ug9NPBIefw+EEi1io3m69n9H7X/zrKJ
nL4FOiGk/vKZ9UVO8WoXK8g6LaUM1F1RT+pFh2oBCj7nL0TeeqUObqww7hapf16WAac8nbt/0D8I
OvhzSNtUCc7VWVlFhdy2pH+WtnZRLRNZYZL8XuJG6QO4LeUnAV96SXDrcvS5yUfik8BdA/QTYoUC
+l0z4yXOmlWjbCbT2Ymi5RAYJNaRRnI+rWa1pSWl1I1huGrCONXI7ycJaYi7YTeCTs4M2MC6cRZ0
A3P3eEZ0zQeQKZMPqZxTANAia41m0yRHCLPXPqXOhnzwla6AJbacD5qhbJrAfgTAzQwo1laOZayF
RbJi5azUMNx0Rer2Y7auu+RmVBBeVEO9SZps07flR+pb1YvS7ipo7DMGUU9z0K3bOFlX1pB6mJrl
amjJJjLy/FM2CtVLAJetJnX4lIvADayuOebNQGoiMubSImSsmLdRYlwGWRys/91W8jZqpze2FWxL
S5/vn/eVLb2a6POrreTbz3zbS6T6F78CFCbERHz9VA9/7yXS/ovtxVpU8IsN48dqxKBMUYl/ZCvh
OYhUniri216ii7/MRdaJlgnZsk7b+U/2ktOmJjckDyN86diPMPO8bDU/VCOLkWmWJOzudL1D6Z4m
TpathR46R9EZDt1+s86P0AtQgTn4Rd7YRk6ajeYyJGZ/5fosHrWf7KdVFcxOT3StN3R6v7GnzNpo
kZ4SSxBlux++ll9URb98KVRbFHCIk2ngvt6wagNTu4aU2uP8E5HSSf4nCavlBrVY9V98Ki6lg5tX
W+btJwXYrI1JyQ4FBnwcIzDoc+XWbZus29Hu3nDxnMjQXi4gkkg0b9irDXRvrz/V2LddAiGs9ZzI
R+096ddEfVjPY2+5AQyuNb4oZWlpJetSFcXXTeEfHwLcgz8+A769OGOr5S4mHefkc7bkQfhG2bae
AliAEJMRBoImquOffnHQ59B88ki1KM9PlfoN5Limr/zOqx2B9lS8mEXMsbL7TVxmKHJ+/3In1TMf
ymTWQLOdqpbb5EXd8MOCQBimG6HWdh4Tb4BdSf3FNvRniR+Cg152BirtW0fvDy4jSj0k0fTeNdyE
p40feLkxWJuiWwIT0OQAHeDLcorN7z/XyQP75XPpPKkR5MObRkf7+k6BOE7VUCWdZwB2WxmKcqSl
f4nyGLmBmpmr37/ar67ij692cmvgCg0qoFCdJ/tBwxkYrYKeAruMXyJsHWY3SfLGsUdnIz25HenD
2RRYnOFwJp5uZVOYWHIYWHZaaIlLUl8I1AZGtreKGQB7EdClqm5slGLrKhXNZwvj5qE0jV0X1IXX
gyHbdCOCp3qwy0/jCIhosoSz0vHg3c71hOODAHMtqeY3NqYTmKq5fDOL6R1Fz+K//emOkw1j7qJl
GUVDJ5KVgMBGFsdo9htFMehNNRpqOxCTrsHVI2p3FB/JtxsZQ8ryAoGpAUMvcC7Rkn576v/jnWn+
vMJ5a+zPywo3+d/y339YDLGTWslspq238E10H/5FBHZvXRG/ins8aN6NkQEDbLCc1MX1mR/GnFDL
BvFeQqeOHlOv5qtENPGqmnJ1ZWil7/pALlaczSaqLr1Gtj0r+5mZpktwAmFG9gJNY0p+3w2Rct/2
0ofjGFXrmvPUFi8TNi/s3tQ646FNag51SkrR5JsOsUjmWSiSd90gGR8KgmonXO7bmv4mA/j2kujk
eVdFSEcnwdQY7Ll/VMNJfa/UVe/FOZlSvjk9J5Nx00rCigGiESGBr/GS35xv/3SBSL75RaNOD8D6
ifUxNkzaTao7L2rCCyXBcsV5d69F4103++Wm6zLtj5ckr4i3lViD5QhyasFw6rGXzpy0Xu37e60R
G/Sbn5xcHGsjJxLBsR5+/wl/fuAudinQooj1HUqfk0MKCNweTEDXenDIOBT0YtgHxJjCHqinNx64
P9+mEvw2vR6S1ZZz2cltGnR0WPGX8BSUvUnITaXti4Eo3N9/oF++Cox9yhSwEVzD14shY6aVtQMX
UMGTV68q21F2qEPl1e9f5sTLtOwHfBrJKIBqkd7VqY89iZRZs3BbeOOoFS6JNoTbj1mAgwf2nUBd
TEnBjc+omMBY+b7WA68gkPGtbcn4aTslWI754sKYhlogTr6/qirEHPV24wnyshAGOenWH+J2K4Y2
kohZZrEnccPZ1GrxJS0G+yZpYyJGTbU/z+bZOJDO+JZxVP/le7JR8NPAg5t/WnEEAhyUHxqNlwdd
vscht3HUbljNhHVd+KQ/rUO7Kz+kJks5BRV82ZXRtFhbdNeReYECJf2SamN/kciRDNzhIxE4+rqK
2vJ2ykkSL9vI3OEKHA75lF6QqPVWcfHrDwAMgbQHBkrMk17fQ74GXW6SAxc1nG6C2i634JWCdyG7
2Lqs7Nj1G3LGM9tqeWLV2QGX+aOM7Lumtpx9V/o+1OO634Rq4VwXcO7ww89fZoTvB0Oi1xnKYEJT
Fys8K9p0W0dV+UZ5pC1f+w8H/5e7kwPL35/gZBUMbcobLiaGRUocHPzZyQ+tOeJGUoDPRjWbfMf4
KI7VvVEw2mhKMst+v0CMX94FKBMYmGHfhMPw+iJKYGvAE7vGi5Vwyb9OpflEWXVli4YJrKN+LtJ+
fG/rWvgJClbb9TAyC52BixEiowuara42YHppBK+GSBsywMUdED9e0GNQFa9BVGtfplzT2CrtWxsl
mAk/0LUU5z3q63qn9aZ6VHAF7OaieERWeGtNvFAgXtwaTmO+cc1/Lt2kxWmQaaNlWtBNTy75UvUk
PrpHr4rT97nv2X2cuspMDBtKLeONOvEX2zYGPcb2L8kCOPZeX9wmTSy0OlrjlUH+7ETS56nN/EqM
81tJAstvOrmTeCVUCo6gJaKeFvaVH3Sl7ZvcSXVwl5Ch8B6u6jJPBysDiS4hj0+1FHmAoPmWX/Tn
8pQrissdpTIPJgrv1x+yJXlE92MVFYE9ffBbeTXa1Y0q/OfUbp848lru72/Z047dsmrwK6Gw0EBm
mAyMX7+g0yvNGAHH9jiG5zedQd0z+YY75UxxjX7+ovrZXRGloxtMJcUNLOV13wQ1sY5vEZ9+eTOh
EOHJgq7hJ3V21LW9Gfas30EWrauWNsPWkJAXJSoC6KBvJWP84qHJFIYmKi1CEPynO7ZFEkKA+oIv
mVBfj2mdv547Gb5xRvzl9YUwxkBlubzQX15f37jRgkITZeNxRq7XEvI8MZYxhkyfAMoBQNA66Ilw
V4C3EdAUYM0iNW0z9srZPFtv7ZE/H8qB7nAq5FAOSoRB1Os3M0ydSaRUwpvpUc2FgR1sm3o+n3pg
eQGwszWRzYTd262+KpJOfWMBnwR0vNQP7It495HyWFBaTl6+DXrmurlae5MmwqcSRKqJ4jZoL5tI
M7PVYBUW2KaOX7BSJuTBq96qUtNlepPoK4xtYYKidxrO+9BAHKhDk9bWZmA2n3+/Jn6x0SBItizO
ozZ1zimGK1QkrBwIQR4JLvW2E3O/EQ1kaWr56I1L8ouXwjAhSHxniCcByLz+QqJYa8qqtiuvnf3s
WYCFv57zMKsRS6v/xcdaQFsL74m1/NOuVqKIbkspKo/s2fqaKaC1LSbbPwO3Sxfx70bj1ded8kf+
zi82MV6Jtggl4ovl/vWn0on6iYuOV4qQbbg+epFbnHT6hqcbHO8xo0VehNPq9y/6y0vJ+VqgENQg
AJ0c7EF05ky0zMqb9EU3b45QvuJMd2uVydnvXwo1G5/g5AlBpaEye0VLhiz95E6WiSi6AAqnhwtO
rbakcbQ1RkQxzICq/RyHdt3oLsiOFry/0Q/KlpNjN27m0Tay60yaLK7IoMe495spvdcJtcWdnScS
anGaWgTW+VX4SBahcp4Y0mxQ1qeIbZt8CXnM+UgGro2CoYrTm4O2HQzVIKMEwKgXTVgQN4WoQ1gk
SajdWZ0+a24qRig6sZaN1oZo3FB/cJj2ktER0ywJViUnmPBsDAHAuXWU1OG7Ji20aZ/CvTC9MNIy
sVHUUjtk8zgqXtMlfXNhZuhZz0XbTf61xbg13/JnhWHkUDcJjgPhJLmbJ70IzqWdL8GCJjwNYM5V
etsrqFEOda4UO62GY7SaglqvV04Y3WeNZYjV2BFgsifFL8Av0BVFsgUdOwWbrJzy+hj3HCfxsjgl
84imGZzEHXtzGt2in3z1LFMAVdN3yErdLTNzKa4iDLOPNmmwaOD8dlzP8Jrq29KMFMJO2yaergbf
7m/zSNQtcNcK+IVaZDLYdNgHOyzl4bit5OhE6KsDEDnIAOd53TSx4+XYaopN6i+sGFXRmRpVjSnf
xWEFXCvNCmPdiLBHJ1KWJuLw7po+77brzfK9X+rpQ6pI9abNrWHl423dKVOcbozKuewAM+RVsx3x
Otz4hGH1Igw2yZxHHjH3g5s4SbYNuv5ggLFf64SbxolFImen4w2MRwNCjvFZGMqwYeKE2lnUtmeR
CrtxRGR5wpnhlQ8CDhlSp7OGaMAnu8U3K7oJZb3dP84VCIHeWMyf47Qyo/ReVaGJE6p7ZTpZvdHU
PLpCmzivycrUzmSWhufGwPfBaSFaNZF/P86G6ZHDcx2BP1sxF/T3viOS9RgnHUUFYpyUp4TbNPZ8
naTjvmoFo25SZvhHcpnQXQInUB+ScdTdWU2qzQghdhWHfr9ObNJ6ByNcQlbklS/FTaaEI3gcGW5R
mZPQisbG9WHqeGA41Rs/SMuPmATUYx7a+G7aCmCP2tbPllLla+j/pStpWHuooUyS6R1cvLk/7g01
0vfNZKMnGiHxaeM2MksN2+r0kKldRZ6Nv2Omfht104M5+owSVYdGXec/ZJYSEDWXZHLfdzahlErl
uxiy7pCX+oeGyAfXCgqJE0QofA/VvAKhPbsh54abqFb6qyqo5U3TMWYcjObYTr5NeOmMiEDJvzTV
UO6k0UY7UBrZLs9k/yyatltN0TDT4Ur6qJ0nWNFVPhsczXW1DiDvR04Lv1vCtNK5ed5nKAdH1644
R/AwZZOImTZ+QIiWXFSgUGiPYLmRibZXISFulKIFNa7N8oz/U2xGFsQGELM5NUc5DcHQfJjC2m6q
1aT7YkjcudHrD1DgtmocEKup6Lxnz1b04hM84KTcGUmqd24ma7tfTQWT7aOiWHgLEmIhwERMvakc
aM+qDU3aKtrVNVeKAOY8BWqW9Xckz41XOpSzOz/Lk2g/xNigTSeqwLjocovLb5hh0dOMC4kIebJU
n3oSK3e5sWc1PSt5yH5qYWpYGCmCYh0PZmQgJmysW9En/rNDc79bUwUgnXjx6c2THN8xZ8qe67LG
djZljfYxR/vockQzL51cLz9ETj64TdhMXkvFcidJO/7QN/yeSUnHTdHq1WEuOE9HAIb3ujCa93Th
FlVgE86I5zruBDwm1UMYyOpTVYpkS3xC9WBXerSLkf2me4jJyTaa1OY9Cl4sxTaB967lmxmRNXPD
4kh1xVwnKo6lwLLMdUzBtQeDTwIyLeQNp1Kn3iacm7JdVhb8/TYK+nvyMYJ5I030hSsnWLT8hSrw
D2WMBsn+DtPlHlSGA9noISkVYQoepO70bcPlVO5xQvARbXJhwjOY/bxVK+nve33shvPA94PLSBJY
XpD7cl7gljuKUPBbDUhCQo2s277VzXlFJULcRRmGl/HQlB9p3ekbGmfmZVCzVDd5kc3bGVTelkQm
kXlwd4LLNC17e12aJI6ziCoWFd8uTfjqkCDXvgTjVT7VZLddi7nW7pqI6x2B6vTAIk2eDLmoCkb7
M4Vb87o06/LJXE6YZGvNZQ8RKIY5SsW3I0maX6t045VWi+pQYos8zn1TPrVTWT9AM9KRHdrVJ1BZ
CEzh2HBZqzzzDwHdCKSibfPZGRrzUsC+J5ircILLEWl4Sb2Ldf3zDFIPYWSpDwQI4KzR/Omo8Vgu
XfA8BJ9jHK0Q9YXAE2TX+fiWClW7K7XJvIzMwn9XWmEA/LsrPloBHsN2Sc9FBjD72gqKXvPZ7PAq
Ba2sDlOt+m6gdP3ZEiK7g28xvpNKzL4Y+NHuxRZZqkpw2SGgJGpLmlTgOaLlS2FU6b4GTOWvWocm
jgtOwD+EWctfwPskSeoeAEHFc4moYWad08bKm/dEgk/P0u6bzxBlzLXvT+leq9vlLu9wcjNz0c3b
CLrePfIIpEwAWvHnmWpyI1G3PxowbG4V0PLpCsx5eDlZWQ7eAKX+Q1rN45W0mu5eLcfkJlq+bp0M
7aOJKe2mEj0vlCjTlpBLVQdcR+C1aLhqMgY1pAbK9KzORURyuTBhr9bSv9Fx/OwrNcRDZwz8xmJO
bijZx3dA/prP89CjUp1R94cbODrTs13S5lv7HT76Ff2WhhBOhFz52lIK/LIinjNlHSmWfwO8mLu7
7Jpq2md9D8Ex7LiTZqWq2XotwZ3GnhVepklcaOtMm4srxYhp4iLr4rtWGxn2e8soZL52mva5QB9N
wLcKM7DKhupZKWLtXgTl4PZDo33BdEtsCEuvuma3mJ8LPS5Rkun5lOBPNbsvuuxmSII9EmqlLLks
Fk/yxlOHRKtXCyv1boZ+dOO0KruZbfVfxlJW10SP0Piv9PKi7afyw4iM7VprZXDpW1XktYQJInKS
xp59zIGMj7xxn8NoeF8hH1ava0U27PFFApmZeC0uHoyUc87E/rYkgpVNDFgVfdPW6BgIG/Lj3Mj2
ws/KwOvTtN8J0iH2FY/No4ETEwiBHURXYPWWlA3RvKvL3l8tnqcWJNm2bMqydP2+NJ5MJzC3okzn
dSkmfFzGiJa5NyxP43qtmGiSOQE9Bj68kU03REiMVxQh5K8B7rjX00AQNl/c4qQ4J1gcL6eqRpxl
6todOie+qOj/qF3YH+KsrHnZxLpUh0y7CO2MfcOYGa+rkXJOnFJ5CSbOv7V8vdg7Y9QFbLrZTOwd
w8YKFf/ejNpDP00p8Shdf64GQ33MAzvH74lSiFKfEnCBMdFCfXSAL+zJ+hlvkuL/2DuT5ciNLdv+
SlnNIQMc/aAmgehJBhnBLpkTGJlkom8cjv7ra4GS7lWm6klP8ztJS5OSEYwA4H58n33W7s13crqO
MtENljSPP0wlN6VjMKDZWlfjmFrP1Ns6vpyxevOHpc9UwftAWT7IsHLplsUUpD1U5WcP/v1FL+Nh
64713qlyufYHYq5XCUPR3jC/ov8VL1mB15s9hy9JaFbEQs8JJ3CnyYqDNMvUIdN0c9WHmn6bFRbz
i11nXxVhN66tXBRn/uIiyofaQyc1h6XOjy6d4k06O3TvOh1TO8I0PiJYE68+XOAnR7X5Pkncp5HZ
nB1yaUwdSCm3KhZfdZUM8U1CPByUKXEIcfG/xXo4bHtPIy6Hacc1GU7meuh5GBXhCKshQyqMpsm5
oriwnlPL3pX2WG15nFiAq5TTaeRg4PbhUXzvydB5HmvCDPyCMNd1VFgPdTymBLr51pZMu+WjqfzJ
sF33PPVcJbtXo9y61IWrpm2iTTSO9cdMq0kQkNImJ5lyGxCPGiXMHZQ1y1o9xSurSMktY+owoIGw
Ar0siEdwKOitKH0F1sLcL8a5NpN5urItDW9/Op5nHbRVohVbHsVtYs5MHdNjoyBzu1Nh2eEjkQqU
GVZPMJSrAzXw2uTi6c28zgrTu1LYXIMQtmtsEzOcYUW9JfinqoJ48A2aFvl8mKaqv3FsjW2nIL+d
B84pyZIf09s8NWM4BOmc89wBDmf4QEt5jOih9TeES6ZfFoj+jgjeki1nrNix5hpJo0s0AJKhKa8n
xOxlCrwHyNU1aXb0CWW42C4DF6k77sOegEpPZUvOQ3WlShxwyqpymqNDyxy/ahmYSgl7UuneGDX/
i0/PlHPOa0MEYVDE9hxIkDRBSsYFk+R9a3wZJ6s5kAr1ZszOB9mM8isVa/41V0XFokWmvJvb2tbs
u2gD9rs4Tw4VSz41Bk1vv50JvAoZ8y30cd9DNkqOmlkN1rp3deXuXaLZ2GMsp7rVBpidq3Jyq1vk
G2ZhhZfCIOrynEUIhGv6tSjS8iykV5ydBB2ZuDMWUBjF7XuuhP5WqjR+l6E+M46u8YISF8DRJovq
nlFLb/jSUPFw3RIOOUXs5OwSmmMe8tpjR/HH+oXdEu1szg3RIfrzv6owEQ/Ux5xMsyK2jlE2qvci
q9p31SlEBDV1xffMWriHam7Dr6T/GW8ZwQcEL1jTeKfkGH4VGeyewAoTzQ9qoj/fNbuGYihmkrk2
c2aX9zmRoFwkUjmrrRu1ICMtf0DRYLiN2yMmv41h9jKv7mOny2xqTPB18F75Gb8e84ZEJz+z11ZJ
XN2qNKc2W/eK33KTMuOEcRSXlsshZuRNU9zK6iqZ7ZZzo172RhwM9ZBEW4pXXnnWiMc4WGS1eevY
8idtp01LCdDSIQ1XHKb86zTWQdQ5TUHRSgYWV0mb2eqCfOzCr33Tw1uNgJJDhojs4rvoOt61k+bE
ZAje+a+/fpl2r0WQLWlPMnuudJxprjEToMZ5otrhsCfbRJJWFaAF8dXDVirvbfxj5S5PYN4tzoKE
A2Y2wo0yUIFuhbRHspvsGQRw01b39oCjgktIvzUYQsnnI8gIPaSp9Sy9UrgY+l2xBCvfMKTff+8d
tNFVJ4iAuXE0I37Ipl7syq4snyEquefM9SVIitrTH0ACkPM4IsOHt1bHh96LXud3pCrnt07KkIvn
TGOp0f+rbPISddjoK7R/oILoMnyLvQYdnkVCqPeE00uy4pf1ryfVq48kVWm+87tG0sDwGWTZkXYJ
3yonrJ16l8s570v0v+NA4pa+4j6korNjq04POsHmFcCFPId5IBMbDC5wIXKXcnL14GjB7oTeBVSl
CMRMpNpt3Jt6IJcSMndLAfcUb+CjkUItk3mlH+lJE2UKXvcMvGBkLjtLnuY5Hh4HwbD2px74H2v7
33lQBf6+P0in69f29b9+nZk8vRZA+HYfVRP9aGc3fv2Zf3tQl7lCOO26YC6Y0eF/e1DtXxh2QZoA
zPvpV+R//T77iPb7m+fU1H/B8GDhNcWihCPgHw3A4Hz/UdflyIO5nhfTkZBRr51FZP6DrcgXVemF
lZfvCR95GbJ4XLWKdYgm4RegdPdNr+3LRffxCuML+Cpj27nTFg7BsV00Iqp6cTCHYjqoRUEqDaBr
/qIq4UQHx7YoTW3vN9+nEBdktehQRFLQsF20KVrK+kX71KsW5cokFxFvVZJsCVgbN13kXpik9O6G
OWE8ry2uiC8YeDVy3MxByo3ShFiTkdUcEbWWRKhbEjxAsy2KWoq01iwam61Ce125gxsY09A9iMRn
FHhR5eJFn7MQ6oZFsVNt9OxYBcCwRc1zF12vXRS+dNH69EX1MxyF2LIogZTyGwtpsEMi7BatcFpU
wwL5sOqgYfdo3+tm0RaTRWXMFr3RXJTHOpeUCIsa2Sy65LAolIOFSsJs4jtRiebWWnTMZFE0KWpe
RY/GiUx3ZKcotkzqYeRflNC5JeWXq0q2JippgVzafvJstdtw0VE7TY772kSTG93KuPiL3touyiu+
nG3hD2eGI4tLhusF9qzXdKuUjnbGwS6/aWozGjbC61llSpl96TgxnmnUQ+FRZB+YJplRq5pJnXtp
auE90AL7ysom9jStsInSaB3JqlMnp6bKhy+Ah5EBbMd/GguTCLOq6hBuKlSvuPeLjRqg+0j8Amd3
IESgzE0KiVz09r41vfrFTVJ2qNTt86cyKyEa5Sj9usiNk1V+7vhGjkAe6XVzjVjkrYEaG3x5vuiI
b+nQD5SoS6ZZw5BR3Eovj1KbqVIlKTZyleQZWEGD0TbIOVV1NdHw2IrBTb+6gvpiPYbkstAzCp9S
wRbumSFJWUVS3RtZZZxMZ6yurGUHoNxNv9bkNCUrcinZspJsNrZFCme2RWi8m+w+OXVtFpWrLrLG
jUqgOc4DsSNmO9Bdt7F/rhvpWa9MZOZPEzLXW9O55kEzzS4NIlCfewyR/Ju4H8mxJFcNYXqBN2JR
eEArwuTX8pJ4JqAKE4M33YmIW9Pu4DntbdXz4eUUTRcXUleyKoj1vOAfp8JkZiQLzInrUHs5L8jA
bCyBXyblZuqLaT22Rf0S8/ztEtImFgskJ95wTJSzcuM2f6qNMjlNcK7eE+b7d0Zn1h/2yHky7KBk
f/5mKe5cb9t3Bi+fA6g+R3OMRGA3Nll+YeydrXGRxrS2+J4vhVppl92DSq2BUf+JrmiyfPDPgyo9
3PbRHQv+Yb5ACu3+11ybatrovsIuOFjp1887jaFo3m3G7kbI+sR5JRkHH1iAX90O9cKVpzhD40Rg
eaJcE89DufQx2sJyz40dWYcqC8eLQU0HL4dTiYg6IqnrnovadVZ5hK3EVRMwcrb5ULTvrRsnp1Kv
nFvPcKYrGRriEuqpdxnkEjDNHQnz1rfDr75AJxvsIkZeCkdeqPd4R3ciMyGPmEkjBbnfzQ5Vr4w4
jVWM3G4+r1YxFNU9aUTKC1QWMkln4MIMKoaLgAJZ9rUhlRVCkmICHXGdl++WFDg3H7nrZ/6gB/Ti
IfkFQlZJoNL5pMr41DO5TjLmQy+p1Xu7+lomKFqgqQPfuxFtx7k+uosJ8V7lJECTTvrdHvwrsoVQ
T6mIS+FeRmVyeoh3rTM/RY1y1rY+etcOAj/isc1YjbYS9QQ+WZTVpWUfY1Bn8VUbieFcqH4eFalP
J6dnDc8ML1o7bm0Ghov7MSmmE2z39TASGRxWR7N0wzuj1cZbYxTp1qsiujWD58Q7p8rAX/m9tZkg
Xq1c+sr7vmf4uvUyGa+1xngvozHopfiQJYlqMk7qq5S5qA2hBjCThf2tMdp96dlntsk8yPrOpC6N
whctEl/IOP5GSlJB3aeKLQDpFjdMiRG4MIFNK0j1K9GIPqgdp7rvTMsili6d34veplyj/7b4DrZ1
O96XaVcffTfb4QOLyVCducCJY2xH2YWrdJgyZjqMR2eiaKdoPWTjVBx0cB77gUV4rXtdvRnLjHAi
v+M4OtdbiKwvUu/oGBIlcz1luntksnLpXjj62u7DF90oZAAia9UZ03dzqi914rkfiUADswapf3UR
7dZGlj20GBpfp0kjtTbt1SoxpRfoXUkDAqF7YX5Y5HjOM+uB2ef7KJ1NildPt4IZdckP72Wh3uOp
DUGZetOJZurAEEdEK4bUDaFPKwIvu83ci/K6MpxTzpp/5raCfOqExh2wfmszCJK/qHW1dJ+VWb1m
wLSHvSbqDwVafwOT7DAVVbYy6/q1g7awlh55x6nRf9GJfQz0it3e5yyBEbT7xmjGi4zNnT7J8HEw
arz1ZtavbPRNYJt0lhvLfgxxPwcOjyEnqzL6Ql6oCkplrlvsCtcg96INRYL3TjJaf3E5Yz1mjKFT
Q4CloKPoTMeBxCgUSRF65EL36WPqdhyalVV8KIABH+hl+RGeq7vwA0PasxqShGMN20zxs1FhbiAo
6Sc3TKuzadGOimJJZWUuzpC68U51Xw9fS9KKvw7CME9Oy6yITYW1amD/rnOeIlbyNkE9jktbBiH9
Nn/ljGl03dMqMY5KhMa4AhwPpNGX3daLZKHzSERPrTNqt47RePBVEEy5iJVO5FmkbXoSd67xWlnc
MSW4qUratVhZ88A2OHbVqQIvebTo829CaRcQEGX45OPVvKAvJemGUGcI561faqc28uwDlUK2M/RK
bpIRni40g8raxM34vQQxd2uQifQ4NMmwr2NXPjvE2GPon8o1x0LOtu4AxsuqE0Z350NWUIWhImtH
vWIBqw0h9xU+taBu2pRezxTS9zI8fq0cG4SVv7mKST3VhMNt5mj6TROWDRCrqtlJgb2rG7IwoGa4
GenKY2DdRSLiHOzNL2nTVPU6JR6UDqxsQEhkxiohvGZbWDr0mSazdoTV34zkNewaWlor0UF4sHPV
380ZNV7WV4qdq/dup4Fuv0zVQL8y017M1j8BtlQfw4Lakc7Ubv3aibZdHtYQ4mWEpJQka2A1POKY
6pcexoUdtLolxJSWgd9NK6UP9pNZj7txGKO1Muf7yTHd05gIOI2el+5wSO4cjphBbjSbqq+iD7It
oBmz5fVknG76JO02I6nex6Q3FDhrFR7gC14nkbxYoW2v3dBLD2Rnj1dhinuV1gYhxsYGWffiZ6yu
xpXbQbJb5nyW+LpdVhB3eiasTIKP6NQQ0dIbLPDOvqZFbAmR1Dnt+no0IRQM+QTRmfp3vrYpVbIg
jYrM3kwq7Yl8rQUyHwFZab5i3yZ8p3AS3E8q6slujTMIH9bKMcNK7NkNnzlLnzXd77dF6S+STzfc
h+48b4xpVqcotSv4K7Z1g7DwRc5msplr55L4xAincwtlhK7lOgetfSvd2n5TYzUFqSjnN4bn25uh
cLVtYvQfTTTRjLNFf+P1PfHbHkKdNXL64eiu7hB6xDWCi7xElCob8oZwD2ruV0bdlqTjLn0d2mii
G9JYUDjD8FhoibOKUhJzM6nKACL4GIToC2yVNfjt1kp2uuc/kC07ruzMuppNCm1kgXdXgDcBhd+c
HINglMr6FkNzRJNP/OMUzU65SY2l6I+QUN50xMJ3MgvT62EoFXW8IhAFoNMBTue9zlCNvpLUMhq9
8jY7zHMIvGyerenaovt+rvNifs4BY9+ouPjGAZR02ErIDhGjXTSaMqzWSRl/k0XBrq/J4t1lkp81
i/zYLfEx/bYx9OaF8sXZCDoPlzb054Aa6GImqX0L7DFSKwPoyFG3fLl2p5knjZiCJ6cbuiuitcrr
Oe89Bk6mNr/NSunaOFbM+A1DiB6twjQhAMmI2Qp0fyG0cjSsqANy33tn9JmFo49s40KvwSMBwa1f
ZrNgiDemCYs8b1oaS77rl0GnD+VDubTz7aWxHy4tfrBX48Yz5kOytP/rxQhQLZaAZDEHGItNwPl0
DNhlDKwUunSFzFlxC0UUJemnu6BcjAaIdovpAHjNpweB6nmxJJDSvBgUzMWsgErUf48XA4O7WBma
xdQw4m7IFpuDWgwPqOrXWdMVnLMwQziF3t9Fi0HCXKwS2WKamBf7hL0YKZrFUpEu5gp+sUcOfuHa
9eNqq6VYMPJPN8Z/VJ//r8ljk2bPX6k+e3BXSfJHCorx64/8JvoYNjEJZJwyacC0H5nruOd+p6A4
+i80BwiFgTdlL1irf4k+QvzC5CNZOph1MdPi2/2XCGTANyAsbhmNxEe5OHr/yeCxvZgu/23us5jg
8HCZ82sRCewxkvuTCMQsTz6ndiTuFc1E9py5UBNUXMSpYM5RkGsLT0Gc5M232sXmEceZdqG4IFPJ
0ohYyxPPDnI1YhLRCfBba44RtMA1KB76+kXpOq/D7YjrTuur5C5tQCWuNJT+QxVjcOjIp9p8mgyE
RuIWa/Sw/rQtVKCkLrgF5r0fwcmNDa37KGeNsAZ8h9atxmZ8O5Z5klPutMOrH9XTq2vGU0JNxdcW
xFHPsbfJmnnLCVge7Umr3+Dmp6+kCE93WobETcNiepmauQn8muAvDsVz+9E3kcH5JbcOEfOw5yh2
6P5qSbIiLlw8LqpPtv7D/fJ/GEjNxT/50yVY/LdcVR3SI8HkP+pwBYmTqRZixpkb0z/YZmdvajE2
OHiqEbikKWQLFkEU/h08fXFdDoKPVjteBVM00zk9xuTLuEjmB3/u+ps5tOOTwFH4ThyN9lxKW13i
JQDHTtL0hgM1Pn5vOclzpPZ2UQx8ulNmdet5zWNLMsDerodrvIjiQcRiB3/2PZWOfPvrD+3/aJvl
vrN0IJpMZjPPYVl/8v7X2IOjUK+JwqqK8MVYrn5EkMMXQ1jjnebqzYHcs+ZARCxY3pjqEaZNO28V
uwk48lF/qzNjEV/sYbyNoEAdh8q078OJv0nm/T5EXRlXkSaG27hzwBdHcryzvfAJMUYwpo1UQuZ7
HzhZru8TaB27WGu0XUbLfD1VuCJnveCeNlu9v9Jn8710uuuhEca+7UJ7P8H6povA6EAyTtlmtAEu
66gMNGZe8tonf92qhm9JDI40b83hW816fXCnvNk3sKtXYUxBWvfdtk2G8cJDmZ3cHiBNrpgfy8x3
nWYCDgUyENU6A2x+BfOwCBJOHd06SXCdVfSQdvoMKVskqDNuSY98LLlKKxKC05siXvqOXi6eJ+zI
H15OGUEvkbM6NC3QdvSvDJLcldrTR0uuyPDVb0Ici3deafQ3NpUKsB4TiPZGxnO6n7DX+sFsReKi
Je14q1qDL1Qsotfsgfy2l2dTy2aQ3oN6tmIl33x6g9eW1fiBjlL2NwmzP61ZzNl7BJBCZDANE5oL
CXo/PjAQg3Ba9a52iVt9PmPJKHcaWRtP0zh468aFOM9cDfdOU83f8MfhXIUnMgWMK8XvaV2Np9oR
4VG2unx2pVWv8zjXdzAiv4wYNteyc4rHQvIqWd/YWDB7yG451/66Cmla6y32MWWTssHpVFxGnfMB
pEk+6tRp0w1THEnAcjVte2YClgW1yjij162xsVtNbBIUdV5z7McTwO35/Hnb1ikGtATu0U0jgT4b
NZSzKvf0L55WqGcf4/xzqc0S4HkCzK/AzxeDZCuTt1LPdrJqAF9CEu+Ic+463K7TDB0u82Lv1tMl
UtlfP7qfI6P/Xq+Wr38ZymcmyQHJSCdiebT/0DcYJHTjaG7wETU1UMOWqYLV1EjtPp19PoGRCk7Z
UmkP6ZQQmGWPtV/fjE0ZjzuPpFGO5jyDiEK5DI9e1tevWe/gVPYpiUC4GU34gmzFh1k034NMOm37
zz+AtWyv0HXZl3Ed/vgByjlTjcFAyCV3oBESvDWeZB1FW+mEtJlVyToDGYz1QjgsMWVMsgCE0vpV
D3X7yhicEEfVgrkXU/Vqjq5x7Qw4F2KBw2crcy98yF1J7zAuI06kf/27f+7HP335kNFc2uyC2AQI
Aj/+7ijISTNbg32pOhs/16BU+J27OfT2DZZIUuqT+SYd1Xibk2O0a7Ez0NooS+fg1Ul/xOQNvBtN
8pDbAy4BcI8PrVPgAhksaHyN7Mrb2VPJNceP8W4o/Jx2shrU955tgkuUWG8qHLqDPs8evuTFmdbh
fy0ZhnMbaNLYv8ZF8Gwx7z0LbKt7zcM7RFA4RHqgEttcmdG2zuPxBV/pvGuGPqT2jpvNXLqlF7RC
jB+kvrJekc0EZFDVwtjMZu1vzSp7w7e0V7FZypWZ1fUht1C8SpdHnZpgvPt89CB7Re9NqMVEBGX8
xw797DiPjbhwfEIqL1I47chG8bteq3mbEknxwp3Xf1h5sawgy1eTuuER1Mp8Y0FHSjCtsPLVy1Dl
RGTqg14LaLYWUQ1f3CL9Zlb4KmQUjwcCtVXQLMKghgXoGoOAWtsIsieAouwlf30jUCRypX+4E5gN
pGZgoMv+LAd/KhtYq4HlZ728cCpv3WDC0UR2wbI258OIJMJQReDGS4cCk2S0pRSrXx2sz7SBWJOg
/KpDTGor5Ls0x1iFRIfPV0+yoMfhUmBzLLetRLmio+/qbxPpjY8s/+2b4LD/0SWupa2JMylcTMAe
/kJiLfObvmztDXF2E/eBVcIczc08zLe5EWI98Mkf3HucnNbTXLsHrK2P6O0G0x24iPNAE8kOM6Z2
RgmZsBZ3eveOmZclMiuXND/MWaMxM7PLU7t3c/K5VvpyXXFEtM+kgO2BkdJUGUUyb3xzejbqGnBl
5ZH9rU9xsUJyICo5srhZU6GswAGf/I3hvGLd9H12rGin72c/nzQkh1nuZmSj6kaMoYURpMviJ/aB
5ElpKQORcz2YYDOTIn1WtBjocmTSifYxdQvde5PVAH9IHb9r4AwvWj8sBQ7moKPuwVPVVOGsGw6G
0cqMCXug/wIbnykTlry8Wpw0amj4e9h2ixkhZsIowP5pWescHv9DFLXqEGJ6tlazkZpvsRkyXR0x
q55dafBtKH/86YwFq9I2M1rMW5FXrKutLJgEYGXXA60EpBrZQ3acuBGQ/0nQutKsKUZtZOD4i1HN
jJZPejefGZcI6ae46XhpqC33JGX5pDSpef4uCKg+4LDUNmDeMjDzCLvRCtfVsCErwA88gP4xo0Gc
bKF/chcmkipzNTJO2cLw5yBbh/oaO1f+naSLC0fnPAlsytYQ65pbIh1mxcl1i/hOFO4QsBmgYih/
ms+fD9J//AwPfx0NyPFxKcr/Ner2Jz/D6WP4r/1rUas4+ZHn/NtP/nbAdfVfHCgJxHSC+eT0+Duh
T/xiL4AL8JC0xReS8r8Ot5b9C6Rw0v9+zxRk5frN4UA+EoYE/jmT+YvB4Z/RnJdx0z+skEQFLLnK
DF9yxuCc8fPAoaU5YyQ9cCO0kePAnCHbCSd6+sOX8n8c35YD8p/eBKDgkt8O9uZnoEeLyl+D+5n3
XSYknXfFXAu7YVBnVvs3ldfPho3l89BZ9xiyQVH400QrB6VRphFn4hF9iVZ2kl2ht4W0s8mtxWnZ
7guDQ8w42xapg9PfsYv+9HUyNs1BjTUL3jbYQ67oH+s+kc+ePTjI8ITAEp3oPnvJ3wENl5f44ctc
3sKGPMtIpbNMz/74Fk2jTXifDLm3jeFhtM0n5RtV0AnDXemz/PjrKwe16s9vZwE9sxFhCObw9Z+2
UA6FljMSqEpvjEEK5pewE1e+VhwzOyyOeW89WuEgi5VFdI9OM6lKi5XE7dKsiqwhwFBhOQRbEBn+
Kk697NANrl8EfdX7THOR2VqxVPrYVYU0cGEXsb9CkBUHkRYmySBgOnps7qW11GhNq4unSfl1wDRw
V6wzrTRPhM/5azPOzDWA6vEJpGpznTiMCVJ7ukCamVspHhw7j54TfJjEQjbmOYwYJLHbMrsshlbm
6DCdw5SLTl2P/ywqfBpTXidxH9uSHv1Mp8WLbkBw9FuTPjuJu5cqsb45s3dum6rAqOIVx1ofv0bw
HniL1NlopLkAbUyRJWt2SgizlI4lEX4qHT6amE6mm8a39cThAP2dwEZRdJuhGpwTQKcs8JkVOIrI
fHI1YnHSmJ6hVC65jX3/YYJ3eBhLlawnI01PgNgjClQrDwgTIfOpj9ZuxTj0OIT9fk7ykLyUMb4p
gT0wnoAExXTWlR3phMKw6bTsizTF/UPrpR3TbOT8PkgXfB7jHkYgIHpc14Rb6VclA/GciMemcR6t
0tWeY45+tyWdy2zjMZD3UBE5eYVHotszdEy3FI8AnlBpx1dhIZsbUmvsjaBnyziozy1SyPROVkuD
YSiNTT8xPgSzVmf0gzzCqZcjky6J6F66RJdLfONkXGuzGz0kC4i7TCpYXcwBEISDrXKBY/iHWWvC
a46fzbmey+aOOYbr0J/MFzl77QOMwGwvtdi4MUbT2Rcl94KcHeYu23LcERz0AkDNnlYZGvk2dc1x
b6nEP+sOTFDNpCc2R1p1xwjmWqhuuonGqpZoYrm+bcj4fakcIgmh8tbRyhjtZCHAdVdJiHUnnGOH
YGi1hUBHuzyk248dJvqaUi8d+LHnsV9I5KFcj/VwrqfskaPsIgWm2s4qyv6qJSmMXhsNaOzIw1kL
B2MnzETfG3qd76eitQ52reTVVKEurvSI1hgR0J7gjhaAQ8lG1M9mKKdXBf0XbKJWXvdRql21kSN2
5ujHayfXiK1PcbKSvEm1K3XJu0WZSbYpDSszqCjxtmEdT8dR88IXL2txi3uRv2Oca7gaU0gkLv4l
xm+1eKd6+jxFVmBxgK2GAtRR79mZvzKdfDjOnHiuR5jW2zDF/FRVVRoUGcxGHKuvZmg++8ZMOg5y
ywXdSMeMan51ua6al0f3pG9ZVFp802YyA4mvmG0Js2Y145NZhwN9BOlhAHbm9EZTsj6nMszXpZzf
k8hTHpj5jLgAZJFDiFt3g6B2HicUprFidEEjP65ifHg3Z7xsxCTLY2NoLjWxGrQ15olq2wF8f1U9
1oYqrp2NYgC4jswH265xfRhZQ3Amw014R2rzddGSD0kx0G43Yno5fSw2cdwttiarnk9hnsFUMMN6
eqxIXL9mQZoPxogvrRb2S1PBgAbRoeHkCKsgr0OBuTm+JnVrF7MBrMjI7VuOH5yg88IoT2ppafTi
EU83JnP4eUHkNUer8TTgQRoks0zzmL3LPsLRT4NZqo3bCeu10636Le3M/rYmvMhfYf731iwJzm3C
UME1AlNO5q3AkOUl2boa5uELsx5kFyaLIVwnOnYKSGgvCVQox/S7n2r5s4GF4oGeo3VmCsHBt+gb
ATjClERuOyccII/bjVNyfxmjM74z8KbdZrLM+ZrLIGvc9InxvXI/+UnFpHwDMc2wRitIiVLe5B5R
Vd3sWtc5YQkccIl0uy2Up+0NKptASvebC5ylXRE/mK9laKcHD//eA9q7wWBHUmwagdnH7adkLzJL
bAzHj/ddQmlfjR2ibmvbtw6+cU4pUfTV45gGr3+Xc75YK+b6Hg1WrrVAuN3yJeUPeELhTegGkxta
m4l7zrsbZyiK53bKrK+QLeOT0zjzsyrNdZUlQ8LEd9OcOqNut1mRcudNbrq3MgSV3OEmY/P8jjVf
rELZZFsnCtWB/XE49GQ1Iv2QzehctUYxgR0Vuep+1dj/U+T/TZGPzXhBB/2/i/xDnicl0+c/NLB+
/aHfXcvuL1igxK9x3TiGF7jpbzW+b/xCleDQQoK2/RtUl8ZQG//Pf1PI4yv2GZgk5IXXsyi9fncx
g/V2XECimI9pX3Fq+CcNLI4ZPxdxUEmZMqB3gjGHVNWf5MjESaw0N1R8HCVOTJw0FaERGKKuaulq
ajWNhD1bHY3wOpNIrwvYBCdI79n4bxTHzn1jFBC9vCp3jjMPYLjJ+2omR1jXxzPursLaGSlRQufM
T5tnyfCLHTByFxHHFubAEXqheiSXwpOrPLQ79qZCnzHywna59lOHvZjz/HxAdWktUpUrfzPnaFbk
GoJqDcyhYkJehTXdfk9DOU8n99unqa/1fMaqZp08o7jOWxVMHhPoayMaLHHtizZeK79wbgbOCqyZ
HWkdQtu6ikViRSQowX/EdST3dZpO5zHW21MTieKyOFTLjTtWRJen3hjZq9LWI2/lpPUlt2v8nNEg
NwhE0z6CJ3kUdZNcGbG3w3DC2kwwXbW1S3ycQsWM9LQDwZ3rkSAFwkFd8Zz72DcSs8nvDQF8w48t
ysapviVKyl/TGjfvOpE2h55kqXVsiLvYmdHISsfdaBNGiZEg0TvT1fIT4XMXWx9UYOc5I8b16Mbf
GCqsd5YLYgIXQHZlFAVThM4oL32DykuWahLdqE5ZpyFepKe2m7trfdhIUVWnsG6K72nv+NseJuVW
2SgcUeOqi3D8b3aIw4EKkPxvLSbtRfEHk1XPPi7xVeMWZVDn9rEfqIZdxt7v00aZF6qL8cqs3eGO
kXtmqrP4LYVZ+2pXzrCeo/GKmnBa24x8rdBnLTxctXbuq7G4z5uMDPksVydhZjGaJ+NwoZ+dmzxt
T9oIIT3hiX3EGQCJXYnxNAE+WNcwTTaGzW+qMb+41vswepjJ0OLk50lGoNKy4uxRpikeu7o2rsxY
6kdEnPecf78EO+RnFGHmlPDA+xcXtMPZYzpkhZCfhngO5vlkaWYbpHVPH4wpyt2sdeVFF9zRrtO1
1+wq1tWEIFw3prU1uO1vKqjKL32DV26D9BQfrZRMGUb5/5e9M9tu20i79hXBCwUUplOCpChSs2xZ
0gmWLNmYx8JUuPrvgZx0bHc6+fMf5yTJWt02JRAoVO1372cXvL/sUW7bPJ/OhiyK90Y7nFxI1kcz
cS/HUbUkt1zejDQ+0IiUzcaB7pwR2Yx7EFaF5swSYTxHn38wjILe9uUOUJG5j7yTHNeO1rbCOTdk
N4ndXRsMMwUTmG1QyDvRmsWu8ptX1Xge88P6Qa/AOdTf59Lrij0ZHc4FZWqdHDkR+Vm/Kf1mxFiy
agHHbhnMz3IIMI/qIDo002hcTnTA7aKhibeZKZ9YDNW11ZTz3lAdG5g8ds41ZtwHSSoa3IentmWE
WGxg6HIz4+gBbN0QTXsiWdvuBq/szpgPWGTxjkufXvR0WW4oVt1ofNW0qaM3uwG0fHTJcs7K3TQ1
6T6fsjmUeabuaI8qbhvfiXlzcpkZ9djngD/n23IulrOKV/WWUHDHTm92L2U3kkq0p/NO0wK7nYSa
bhH6HzCHGgej1c7VJEVS8YDVSk4mflWU62Dbis7KbnQ02eXFVDtXZed/QX51dq67BB8zbKV7+M85
qfk0utHsn67xRr1UsmG3ztlns6TixW1GKj+SzuyfFUfls7WObts1hXWKi6rcm5bDLW3GBTVCsgBL
kRQ3mmV3k9CjhAxK0U/oVfp5GegzYNwXhfjD+otUz/o50DM5WtoV2vu2w2RrMvdk91he15jJIccE
xdDcxPS0n9vNlIDQsySny8IZ0Q+XrD5v8pEke1r10HKbKrjrM+9bU5tTGFvk0qbEL8hd+wLLHowO
yhfdqqwjKiUBqNEROjgZU73UNfZigWThW3251wnRQRZ3AD3z8JAUWgl50IjhRyqkk4F3i9G+5gbh
Y+wLGTikOZks9zrv/JoURj37h3zws+Vilp17O/PCvrc7DiubfOLWO+8IcTwqkXbHZCm12sAadr70
3P1pKCCfJqEwIk9CWGi8uxbAjrWN8GMda5SPY6sjqqrQIGLq+PpzDYfpOimG4h4Wgu1tOuqtzxKa
JacwWKbkCWSW2o2WLA8ijZMXH1UtoFkP5xPZmV5exHYnUDxkA19kmaA6jw0NDZM9juMGawReMpZ2
9nnShOsuremyH5W6YapCs7dH0o7jDIZIHIMOTooNNMPhs0lI9qXtzPSJdzJxiakcLrE5ltfR6ATf
ON0PCGpFZKOj5+NnIy+Wq9KkK1m4xdeytN03pwoc1GVm3gPh6hFLHMyfc6cez0tW21AhOekts3e/
3AQRVxEqZuI/DKN2LgpXFW9GZmYY9QYLdJbbpNNthCr0wHsk2DXzgltTa8sIcQE3EeBp5obnXTrP
r3maBpLFKMYPSx/Zyi7kRFjqxLhJM3ct4LDL7gmsTH5lF0wXuYt76YVWUC7kpNr8TTJdYXhR3QNN
8M0w4bY85iIvsWcnPKwNLRrXS0vvcsgAjsYJC8pQudNWYF4yQJuenElPXyM/aZ/x9YwEo62g20RB
GcNgbrVBeU423kCiYohgq854laZW15oMMyxJKAWHwQPpcfCMqXkO4pnhm16i4bwRGBa2WZq1jPuY
b31u/VTKjV/b/R1l5ESwjNlu8SY3xTnPHKnHwTIZrms5txt+8mBne535FAV9JJEyzJz629FwzoZC
pndR0DBoB/xGefJAUx75FwysNtrZxhFjGdq55V3oqW+PIuldevekiVxCJXRhccN5RbOs4FW5a9Gu
QrAhVMklEFk2gOVuxaD6rUJcvKCcDBedh8FvO3tZc6482VWbsqi6p7zLVi9NPCjBxFzVjxSfN9Wu
Jz3bguhol6+wvezLyJyarW25X2ScBJ887CcvdazqPSXSY7FliY/KjaazzGCWmrMiOpzmz1MIe5fB
Ir3n0ekKHM4NeQwrduhn1ra2v3hTl5z6SNgPAeZcSopKe5abtuO4WNWUKJPc5D9zyjP9A6lzfecj
WIzhjKjwMgZUtjSV0zxT7tbfOgGO6zCbLfNpWNhA7mJzGriXTDVsiDmJt6C12mwXlW5sHPErRo+Y
FKtP+JtctbeZE54GhJ4zZBgDyECnWli3dn6exfmNuQzpY1t5V7Eeie2V9Lz5xg5zfBJWug+oZgko
msEjuo0DGkS3DjGza9LZxsYXsXfGVJSCZacb5Rc43xZUS4ZPD5XUHjTacsK/KAxb6FCo1AQ9EMdX
qrcWsgBLhCxaYGaSTr9dGrvYD6Y5XAgj2blDV35NMmuAOje4Hhg38OebkTjLNnf77lPseNEXl8HR
fqwpDN/wbVJ43HRyuEysmXI6tlnkGiIHQ2jaxZCV4lxmbw1yYkUJDf9ojKRgabGny5qp6ecimouP
qWMmZ+Za+d2JaLjoGtQFbnDXPyH9BmFsskcsp/jogz9R+4rR+cFPA4pvgKrnj4oAJ141dBuSR6lD
TqJpLHfXRstyyg3RHCd8gRf8hsWFJdP0NVrSnqRfj4TftOM+DuzqvC1ie2vly+cGYwtagSW6l9hu
vRub1uevwky78/ej37+n5L8/JZOl/atTcvWWvlQvvxyS1z/z+yFZfvAYwjMtxpb5vdDutzOy73/A
wM0OjInW+2GX+dHvZ2TxwXMCjyoUzxGMIFZc6u9nZO8DqAqQi+yJfysQ/gdNVXI9bf88VxGUYfG3
BQyNmKtYqwv0B8vOwGktXZLZWMEh8xbCUfHiZJio4FSYFrQ6gjqAyZTGKjUwrw7zGLuTCxrhkqGZ
nENBa8UOFsP45g2ivF5Isj0HZgaXJA5yEB/8qXI71xH3cLVUz6WD340RoHVN1sMllMsJ7XIRpC0o
fC+xl1Ob6ZIv9O89QvB33TyM1+b4UtYdzwwHy4eeqNATstJo0PlWYBTJzWZ+oY+ynGliMLAXGHZM
ZHYOKvYRdk9HwK5x2/xLwlOMgtqVoBg0lCSM7DolWNXOrABFMFyuEWCbtSVa5NbpLB8AP813HClt
bFYkYjP7rA1WqhS1KsmFTQzV3/HCSkm6VgW1UrmR168reOepxnx2NShthoNdqBPNrdMrsLbqCScN
LAE2M/qUTnl7q5ssfsFLyck4s2rYrgNzl7IJgVWaeMT96WoBzHLj2Lom2utT2IoRY/LOijnNr3y7
nG8pSlj2je63WtXnTMvB6tAhEo7VgE1Q6rPJSr0bAoGBRclY+TrTUs92rPRvKKhuzqGU9Pe2xo2S
KqV22ODsQ7Q0ogAWlVdHp4+9baaX4eTPE42wC00Xx3EpgCwguDPuT53Wu/DN0qpC5nPFg102wz0d
GeykBgF4Dj6meEyBYz/2RjOfN5MDmacKjItpId+BI9GFkK1lOM3RcrHEYvhc5JoJwwpWvJiirj0l
Pky/oAsWMJ66N/KtKmRyPcqq2DVtUGXUqQVttRHCGy85znZrw9eQv7TvAQg4NM5ZnJYMIJipqecM
h0axgiTaZpO3dkzPblCJA2PI9I5Nlv3ZoiLwNlgcPg2HancviKHshzaRJ2FlHBKSoU4OHIVJLWiS
QVY/todJi/EuTkpgp/Bznowq7o62WQZfp27yur1rljHbEHvy0x0J9eAO4Yd2YMLltfHIyNa9SWTK
iYkeDaPaBGrJX2VT2wGiBVG32FzKbYAxN2wRvD/yPeZk2FRy482ZulRCJ0cPW1GwE/XUXiRRJfFZ
67jccrvCnrdbcyXH1YSnWv53Ucfysh3lUO+SumyuMsZBKQ0dJU/541yJTAKxiemT4/LMzO9JKI6p
yb/qSjCb2MzBqDP3TtXBbBYXFSpYhR2UGPhCCgfMfzSCJbrT02jrYwKq+tBO7o3wM7as0ltC2+Zw
BoImuJ8xUo1MEobiKWJYRXFPxO7JG2Sgwryx6rAqlXMPNomkiU5FH/Y04xJtS80ryfH6ondIekpA
QhtVKzKa1PrSpTcykrPhkXU8L3eRmlG/GBwWn+b34ypChZndeCkhzWDLMGIw7+WicM0ViBiVQydt
axymoXuQbKFvjdxfYarrCdnmqDzGlXtZr6fncj1HF+uJuhlKfYtKYeFH5rxdrydvX6vidurs7q74
7VwOuYDu9B1Vk+WW0rANsKR0I9rkqsx4PtYTvslRf8yOmJX4m2yjhXmOGhAgC7irPuAgFGQZIhbA
uw1uC8Vfs6oJq66Q0BwGOhetQayqg7fqDylCRLAqEkAMgl29qhTZIqJDvK7WzNA/V6uWEa2qRq7f
OsWobeEaRr15yt4FEBHk5t5Uyaf5XR1BJvE9jV6CcELuDyh3at2Zq6YSIa5w7Lt2pyy76ZFdCI3N
G0ufvFWPKc36fkxtxsGz14fTKtzAVxu31ruaM0BUO3gJASa9ij3Dd90HBahNhTp2tjr1qzikKQw5
s1bBSCidU2JseRwX6ZE+drEnU369ZnlKZqUug3mSe3fCoc9tdHJXWcqMO2tjvktVEDDPmPYxW2Sn
G/a6Xq70u7qlalzX/ip5tVoHd/bS0VGNX6K4zVdxzA26N69OzGOexuK0lEG7M9Tkl+AWZ8oExopM
N2xQHX/0iPlsSXlQk7PKccsqzMVurK+glYL1HUX3aaGZMDQciboXpLdOZ7Q8Esh8mMwUSgrSX1cW
5f1YRNGtswqDcpUIndrUBIXGU8DZY5uvQmIxRy/JKi1aq8horXJjugqP7ipBwqspw952j2qVJ+eB
W4fqh8/OKl2CRmZvms1U9rj8pFbuvU4cLe587Ghg32e9J+kQgLzxim+uiqorLFtqFUunXqKbdquE
yhpjXGR9iq7aJmV7B4SBqdMqu9qrAOusUmwwq+RVvuuzQa1U6OXDHTdhcRXUZnED/8vZuKu0m64i
rxDm2gwht6vceV6uUnBBu8jWGFZ5eBLPztixPxZGfl+uIrKzysl9Ldu9eteYWQ5XvXlkFgZivNrr
dz2aXs4zsUrUBtLu0VGTJtOdzuduzytyzhf33CggaP87TfoOsvmbfTJNo+se9X9Pkz6n6rXGnFH9
uFP+7U/9vlN2iUNhFBPMKvz3HfEf4yTrA4U7LuVooHEkDUk/WMY8dtE2NYWC/wXM+g9FjEyacPPT
pua4q5eHYMk/Gif9tFHG3IT7jLItS1JfZAlYPD9vlC1hJvngJO4JbBdpjVLgAhfAlRat8yXsO+Vw
SvjPBfoT+9jPjqfvH+gxMF+NXTjqBdf3x515zm/dICY7J9uBZSLGCUxIADTTRdU/QH8Qfxee+JNf
EIQQ1yvAiIDD7ufPW/clbBM9eWLBc1+oM4FqkmXiowJYcvbXv9ov0bL1WvJVrxkBcD4eKZ+fP6pL
piQeciFPJIadl9TLOqbQC9QzF8fUVb8swYOXg4LoeKHc/fVH/2zKe7+q3EkOd4MPcAkt8OePnlqc
wCYa+klZoE6ZBkCt483gb0ve8X9XJ/RLVdT7p3EHCkagLk2TxOh+/rSZaFjpzak8TTVnno3XdOYI
AMzE0Dr2XgYlzyY7fSznGZgHaZpRPUpRM4qZi9QITasK/qaI479/fRfHo4sNg14eD1rezz9QJhKE
OrYCJ3+S/LpBCXjPNHL+8f/3WWy8MQRyC3Pj/HJDxZltFglUzJOtJnE1SAMCLse0O15JzdNff6vr
dfzDHbheZ3p3OCZjLDW5tX6t1KAgqjNcuhZOY5R8U5YKdoMF7vKvP+TPrh2L0NqWZuJztH75Ms0x
k15vFUSxc1WfMn+EFuUzuwvFkuPT++sP+6XH6fuvhFdv7aMhy0Ea7udvimmOIJct7BP16Ui/9shn
isggqVV0qnny29x5gTzBQwql704nvX1O+sn+Lvz8z4bBP7mDXVOy7AGC5T/+Sx+ILEGEhLzEaaY6
/QizSax9pVBoG0Nxh2IzLHd5bnUuA6eB6OT7w+s0AIhYQbrDX1+UP/sGpLSp3V2/aWSQn69JXjDO
KvOGh3eEyWOazBKmCnSRbLq/Kz/6s49yXSKwgkZgqC8oOj+uvmxPu5pGEvuUOlzeIIh5ZMGXs9Tj
uK9Pf/17/bzUs3xLScQTCy9vFu+/b1+grKBm2wbSuzY5FhhG1zwxqCawzqH/Zu0t8P/mXn7v//7j
iVk/cuUL46XFa8EX/Ktlt8kXabnCC45mRN2u9OGzgshQ8x2WnPkupSKy3NkOKZ7EBy6fxjxSFEbW
J89glgVR1m0PS8vr730F6WXecCReCFgQYTQIx6cCe9FfXyR2aD895Ws1Iq5tjxsRD7C95pJ//k4q
H5Yv3DB5VIXJoHAdsgHNMfaxUACRa7PUjOFAJHQM5eoMlylTcce97TqDwCKKAD8j8G6+yMiJ+zdg
AP3bDNWTOG2y8FxZrcHKa3aAZBg6TKQwBAOjlzbxZ/JgcIRA+PdvnQlQ1NP8ua1irH8+WRgh+9Gr
T34sbdCtXMCNzmnSgLpldNAyrOChB3OVhUkQteIglMNfrTzAONsySGBuYR+N7BW3yZ61qFo+w+dK
YzbQN22Lg30jR6iOKHKNuFJJzR3SSNE86Zpy0TODijf3ODU2BK8+xnoMr7VKjjmOs7ecg+mT1wDl
P5Yi1XccH4nQWj04naVBnXsWOM7oeFhsN8dO6k/RA9RI7r0+d18Yh3O3S9CSL1oE6k2JZn1Dj6Pz
UurceoWBah3G1mvvOrcvz5zJazFBxBgHWH9HIBCBwxtGaGjaEE14SOcV7YUnL2S6wRWNQKlpSbQn
sm3FQbTHhFdb4mO/WFyfgB6SO6XAhlgj1UZNwAB0U7pT8CDmTr3lJK8YotswsRbF5CT0OZE+DI3m
/2VEmsl3VPG3lJmG5d1z3eRgMsx4f8tVvKlBVbvwcnWZdNmB5C8t7po5Hr0fCbLZpqz04h2TdWNi
wOK9iVsC72ZmrcBpDRgCdBpIOKcCPdemLXdNbpvOi+fmXE2dZQ3k3trXUD3WvoVjs66XxuiBA1Vy
xM1nzRY/DETHHHNez3vRrROevxoyCtUuiw8/2ygBwmqn7P0QEiOcPw+8NJDuPMJMKSqbe5khTfCg
zIi/1u8J+84GeLlGrJ7xvvfyea8L3svIbDRTh9iSlsvFKxY6ctPSeRnB+by4yYAwCCKUelhHi+6e
CIF1oHgR3Q8IjnyuxrH66C+pvixaFJoWNgpSKCcnfy9SJslpwTA1LjQfoyjTDqdqqYHOqcj9COw3
hS9OPDLfeLiurvCjUUkjk7rBJxuQanWUHc4QqENdLZpCELyO6GtNc8xNTbiSezLZLKaqbvtG+dUm
i4byaw0R9RudivW5w0H/imMsgo8GxT6HQ87KtKIJcEaYnPw2PRiCR7fIO4WrR7uva7h5q/oK8JTi
tL6nu8nDt04H5VZkdXU21lCNgmwUU1gtKnmOV/ySV/fNpXYT96ytdHQSuvfaM19NLg0hZb/X1EnR
ODCBJCMMqLGfy+W5KloqCR0LzVyMfI1+5BCJzKfqOWsyr99WY0J82wT4uG5G6XBHzKGhqSuNXcse
EMezBdwR/8C6MEXMAFHVBuhp5xREN+dZB0OMekX9FUP/tEuM1LjVQV0+pnQMhYVGk2sqkNJZi9Lk
5d2Lx+E99FMgL5FVJuEwdvAIG5DPGGWvJA4wln9QOvUm72jWxpIMG6knwklIx9l0rke39vrNr9l/
EfgHy6Z0YQvcZcLlHPFBGEMifHRxcu7XDbShXjE6rLWxs8p6+NTkLiWXY6X2g5PrsErM18JjvhoU
KbJ3QJeMMojLDwU/B9js8pa30gIij+X9wpXtCpc0+Ua92MousOlXN2aPiaNgOGiHhsuO7EVHvbgy
YPwr7LScGHZ1g5RworaMDbZFV0gbstr2b3FnsiDVSyA+anPhljX7MXjoPMwbO3+YHXOXp8kMs6pu
zXFTehG4assx6qcIM+5NMbcGkHeS+r0KeB/74NpTzEMSG20HanpjirlRZ3naswSxGrMxI1B+Y8yc
o+hHYgvnwgz8OOI5bokkOO0Bhy9FR47Im6cG0g4/mgcvapMXVfFk1W3Mfi5BVRU2M2Ce+UQ15bOD
Q6H5phvwR2r0GB5SiAi6DkLi19KfWhoCc8P5TKkU5pAkUIei1jGDxzlOh00hsuSLGvuXDMrGzpFp
HIfAslr1WGDoMu5Tiivsg28l/tXYZdRKESPaJdNErMdwl70m6PxpCWIgZoEnp0/Msss7N26+Ef95
nAF/XmPu7g+sq2DzcBwMOzk01lvcJ/HbkqbTfTx4fHM88dmuJeMYEJ7xGBKMSYpBvS2Ud3SdlOLP
eSoa3Bku63iYDyqeDj2C80kSWL8EQIDOtcypsenKfBAbl2+BRlD0hAejGnEwzqIvyJR38prAc3Hd
CjnclalPQXUt1KscjYIKmsX+Ugcu0qfbLChKkcUkguqGNAT6nWwmRucotW3BchHAis1KXx6Rtb9E
jTHdw3HK8RQMgMTS2HnOJzePww4UKe9Kisk2rbbjq0Dq9LIjp3Q0gilwNwm1pi9WOjUn5ukB9gdn
OAnXNPDx9QoTlGDJ21OdMeBxI+AdbVIZefM+KSr7o0ui+TBWAL6aNKESWxO/7GmYhYwVT09D0bfD
zlRKpscZ+4mDp8ikV8CPJugR7oxh4SxIBnVY9c+LzFvqT8yHrSCk1LokgEQyNT8M3DxXE2/4b2Js
1eXQ4PcEjq1PVabwUjZBQgtHLTheJCxuZ7nELhM27CwMaHfeeBtbIwb5KosY8RMVwE4x9/am04Vz
gVzMMmqbOiDM04xgXKySZqiwwNpw2YN8cjY6aMG1+YUnWRDF9LW2XPLygdEu+7iBwCklIXF7Dfeq
wUvvVCnaTxjV1INfQAscAa+ESzanm9xzEU3NJBGbecm8LSYvDycUWRTAGeSeMO7SeBsZJG62kkt1
My6cU8D8k1CnQya9hsI8fzK7ybikjIJpIexDe+8bdge3D4/FnjCSA4rUSul6Hbh3v0Xk1emctfvX
ifKGNyaaZGvMxh0oGisEs76sLjy8Nz4e96Vf2hRq66KHg9c335xkjm8UgS/ecqnqj/Y0UyhQ11W7
TeYUk430ui7MeTtfG0wTdhaAxH4L9CY4xoue542Z1B4QhUH2OA+IgW0M6Y2PiatJcnjxkl2bXuSZ
m6ipiusqKGBVVsDjbxPD5lv77kQrv/vS4LyuLrX3/fq/noG/0UIFSQim7P+R+v4rPku3+S+Ggfc/
8JsMGpgfBGfbVc3grPOHBOp+QHd00R94ySIL/iiB2qujXsCbw26/mgUQJn5zC0i44ByaVrUN8eld
OP0nbgH7l5wpRVc0Z3L0WvkCeOvfm59/cAsQu+rHykvpfGnL+WRkinqm3MrvZtvJ34htLeeg3/Cy
USSBry1/t7i9m92y1fcWecq4wQuEGw4L1Hgj7T56yBdGHaeWx/E16dMsPq/fnW1RxSwspFABm52I
MNlScv6gnX66HUBSK9aWsqB8KfOLt3HEsDe2g/+QzDV4nOXd0de/u/uq1eiHb+08Wa1/42oCzN79
gO67N5AEnPuGXlh8rXAOxuxZr7JgHj/3aSvvMD/iMBzGJvrWr7bD2Bgv82LAMowhN3taVnuiJFf1
mSwxOH6tkm8wmvEw0rgDbLqbvZvGBWu9nbWtmHrEMxvwTrDl7CT1P6Vh3NZVBszPG8v4ajSs6Nx9
90/GOBOJK9S2vIBLlWchogBBUqw+yctC7fOhcCO1A+qaPAleNnNo+6V/xtqEbxPjf3GvBQ1iTE/x
Og6kvNKpiM8AafpHRK3xzKznxt4uZenel0lMRQ9dq4W30RpPFIu8NeC1ReeJt5WsgzctzLkhYdB5
OBGLEbN20PWhFeXtcYjybJcpQU0WTnqYme0cnFZ+wXvKAghD0PhXEu8CQ9DRG+5Gr1yV66Q+5Iap
cGREfh8GKRiCUC5uc98WU39EIMFTuS5U9fuaZazLl3hfyfx1UUvf1zecXeNjsS567vv6BwSQtZC1
lXUxWpdIcuasljFEyl2xLqFVsprE3tdV223arXxfbYHO9Mf+fQ121+XYZ12mhY4V2nxfrY114abO
pJAbqO/FxGt56V+rjhHsAbJK8UDMLzsHA9TuINxka02cO740bJNv3KnDJre+NYL3F0i2vktEHfBa
mVMxXS+9irOH1oQuPd5S2EHyi3QFZvkzT4zp3aS95Ka0Ai2KN75d0BphUnYp1xZ8RmKoC0AzuoZV
7npldBWrNtiWorY2Qvbj00Qam1m0sD7FPp8RqXZLdfe9VOx0p4oAd9gLMVaHqBIrORjPIukANxyR
/4+YefM9tSMljze1zCCvqO3Jp41XYVtDmKt3ymR71vYi2mcJOzcDURSmawDJMLbLbZGLk9UH4rI2
yWbPtbyD7XgoJtO5WBoZQY/ocDmblT4Q0ODdN1APVBJG1tG28jvuQFm15pVBLsSlEnOwQwzPwT7N
lv7IxqHcpcRgKAAMpouBeqnt1JaAjhws4BvK8VpUk3Y4WtlQ3mlRyWqTEjY9c7OqvzMCdbskPJh5
nX2DIvkJctyGYUr+htQnt7Q40ddOdcdHY7CKK0gpXqgqXHvp7Ih7KrdYtfySWXWA/5dzLbb7KEeV
yabYDzFGk78b8htbVg9IFUUYU5a2MdhPZ31857pVArtbZGEEFDfMUhN9BC8OaJ7FLcM5d9erXU8f
0b1QoMgXnHu1XHZW4Y5nvpVZdy7daVuWp3ynZeecwwEo6fgLmLfHUg2XDjP7XTuTXtQl8RS7kPLR
K51sm+T4G2YKBY/e0Hsf8ZsNp2Zyi5lFSrGmMLLF/Zw6kfFq0tyC4SuPl2uTBkBs8HF2s4ysjXnM
sL4GRncYjACSqDCCeRereN5H1jKEfWUSBgd8FcZp3l6VA/MirytXO6T1Yrr4O4YYFOgcUfcFZKzf
lYRloddxUW6px8E+thDxCN244GpbdsaDykA6eE0puuWa2yN++3Tu5xBkTXWRkii4zpQ/vY0m+KWx
yhdMGZa5M32oLkj0w75TfvmIM8O/SfoYB3LM1/+Y+c7ecgbjysnn6lqMA0HyIjY/WoFVfFNa9k+e
iOW9187VbdtSMavJi+yLBq/ouPT+OQEPItcEiTna+1bBopukw30q7froJ8p+sRW3tG230wWe9urS
F40C4+mIa4XeRxUZ3i5VTvo+FiX55NIQKTVyAS4FjCsXyimig5k4WThmiswp/fL7qIiv0d2yQwqp
54bduucDFPY9/PZ2vIUbjgAW9clyNIsm2ZfY565Sq4g+JRV+fVBgjnpmFM75fGHDe2GNuTqAgW7h
u4r5S9kPbJqJkn60RxsDcZSxTSUR2McbZKpPLZC/iwWT6gUmYgC+hWtm3G9tcue4g7iHs2btFyRW
ujZaMjPwi5PPTdso+N0ukjH0g3jDwtQeeKPPLwmtXR+pjADXCHFv3k0TWX8mrQtdDkNPs1N/2w+A
f/Eq2aLvH83WXQf9GjtHbj5qikGqQ03HaPpZ4osAeN/X7sCbKDf97Hqpk5HiKXsod4Nw2622x5kG
A3Ne3vx+dHdRjg4HTZk9fGJLpN2um6JNnOjhbDLLj9MMESnNJxqOYyxufJXFlsKg4tZeXXVO5R2H
2Gi2Lb083yX4f/fHf7c/ZtIJTuN/749PL5V6+Tl3+v2P/L5Dlh+Y37JUmfA5ZMBA7j+7ZGFaH0yH
ab/r4wiAHmn/4allWvC7h5acKQFU4tEWLBGBn/qfGAMw5P48l2BXHGAHhJBEqypokl/nEm3U+0UW
z+6ptBoffITrCVpNBCkMlB5lNH0LCoQIxUT7mF1HV3WleQV3DnPoYLv03JX3BZoTdBFF6Xc37wyw
ZDI6+BF3NB5SBHCeymKhUDSR8EL3ZUc2arrqqZWC7KUtj90BkHy3j/e9Kkr3YpStes3hJoCR9gin
cMoPUba9fSGDgJBjG29hlel7w18gPi09JQhhG4gK6zrrYbac4ShfS6JnUdCei1pqbLyOppJD0UII
uQFKmt93jAGfVLHYOJh46QoesjFrTnTHJphrdfBo4KSo+QjtLrsZXlx6Ru7OBJ2pK2ZLdeqvEXj3
qcW2ujWCenpOR8kbB3/Pvh40CNMu6VaHsDXzbrcTw0eZM6CML2VxnqEXPrvKaR8tZWOdFbQ6v9aB
/1rMq9KMfLUZcxqI+Ed0OQ6uTUss8AjAQ2LXZ3YQzng0+f/QM3w7ZDQ+hqbW5rafKCrYsAmH1cHW
mSVRRq7eTMIZD3AWy5uBMMkDWC4yCZ2GmrB4+jZQlkbmyVZ3LjVfBoECIz0kRZa+cT84t1kOL3w3
1pZxnZQVgVnHBVZXzwKLa199TBaPLbg/1De8Yr1wnGNwW5Jp66V0RuuzgYcA1nlr2de1jIct9A26
ETwSjGMqFhCdDnGMdJCQHaxqoNuY1XAyonlvT/CACiTGmjhyuzwbumz2PjOpM0YWy7kEH/aKddc7
T9B97hdTR1eD0dYXNZSI8kwuhr6eh8UdBa0Uo+yhem1+/zceSDkml4ZjQQYOU5O4BxT7MZBVd0SG
panxiM9xKuotEmWbBXurMzCZCX8yN+MET27ZQdcT5uu/isP/E4qaQz+r21+sqJi4htdc/2i+Ytlb
/9Dv5ivxgXooEEvBKhJYf+gOfvDBQYxgmSU/zzT8B93BDj4IaQWCOTtjZAxQrMN/rLCoIKyLxBeQ
Mdc/9Q90h3er0w/DaokZCeHDd5AfoG9Y1i+DX9u1k85fovg4CnY8uCaFdzvRGMg9XvVnact5bzS/
ZMaEx7yVwIgAsAf0JYz9gZD2eGa3oj3DZwts/4fL+CceLcf6RRHhR+OX401kWi4St/mroWZmsuTk
lu+ee6PT1NcBG/Frf4Ffz5gscvKNGOjqEdKQu7SjNzrG2W00owpLDkzRm19V4lYJx2+7XaM9yFlL
Y8RXpEanngVbiacyIe/WAR5oaP4Grk8hpwNGFQCI4ytjK93e8A80WCxbaeYV0X9RTJJoXS0Z/XxK
9Bizdfo/9s5sOW5jy9pPhBOYEkDe1jywOImkKN0gSEnEPCXmfPr+UMfdYdN97N//dd8o7LBVAyqR
yL33Wt8ygCWvpcgbTMItMB9OYghzkfjLE2lf1mKFSLeTgoGEm4vGvRwD557Qxf5ZVmA+RtUUw4od
PMcWAvfnvZgL8xHIMbB9KFJ1ugZoTCkeZKhid0Nox/mpIxiIjHbym2Hawkp4ANkPqz4aMUSFL4Rp
GXuVaHVqotTa973T/kjMWN3JAviCl7ZnK6pOdeW1T36ZTPeWnOa93/bdGdLRAI9nACDla3bcHN3a
beM6M2HB8c4AEU4N01vVo+HKb6YDgMVgplBtNAPxV6QsNbywXowXA/39A4467Nx+PLfbMRmmm8jX
X8w+yu/U3Cf0kGVJnOfoWdEuyAz3XbVFSlRn3K4mITi99g7J7Y9mkNWPQ1I6xFwGxb0YtA/EGTts
dqGsaZ3nNGKmMMGkvtO62VLo2rtG5iNDKHOCIYufa/Jqsc/zotzVfhdna0t5/bqlhbHAT63DBDFn
62tprBxtNhTPDO/oQ4xrq4m8B656cw68TAFwys1TBBr5JC0vOMWWmUebsDTz17qz2qfKp/BtRhRb
jFUM2i1tosEp2NONM5j+z8iPvR0ewmaLDwXsmE3+bD4PamsnVeeh6xjcnQZ+ix0yq+O3jGW/cmw1
rZk103Rj1380/WG8hU07nMXY9luMnRKZfpxvOwOvoz0mDl+IAU7cFQqnDaOXSCUxS1oxbdtBMmpn
MD2u9woIzl0bU86zNJD9VsjRerOjNF4z0J9/2cQxXRos3RsQXOrg1i7GpI4OxjeexEDbQ4TlR3vw
UgW9x5njte5wjDPftXGd+KIFimQ3hW/jM0HusDLBYm7yKI80gAdimcXUYh1wjbwjqFpZZ0kmsCBu
ycyPg69VuyqsPL6JqJHPuLW5em4fIpQYll7YEO/y2RYpGZ2h+wNb4+iB4xvVkx7r8mZJVOby6Sa7
CFxWkGtluNDGlrsrDhrsh5w3hj01twPspiOYzyd4VOz9rPKOGYZGGY/63R80Ecdj6x4l6WDgt4hs
29SWUd2yE47fSEgJ1KoOvNlcFZGGvpYlKsOXOJbjjJ1f+d/L0Jf9RuCRh/4EwnG4xbnjHoGojriQ
6FbjZxy6uLhZJCb2Ss7DcKzIdCVslk2kIGMnyCF3VB7Ru0lk32HKGR88NVgUl2U8cCQt2/wOenmN
ASmIieQgfsagLrdgONT0PG49toMz2LucdLIwL144CDUEdThdtZ2IM7pAWW5uDFKA2o2/uFiSxc/i
c4TKN1afuBtz8bt4rFG5VYsLZtBCXUY7ju8Te8ye68UtEyy+mYho3w1jDqr2q61GtFn2Ax0PZpvk
aryhOefdt8mcG6+LRmJxVuDSsZ3FsONfzTtRrTy1cxdPj9LQAOfCGr9FAXyrYfH+WB0uIFonG214
hkLGg0fIvNqFusU5FEsyFv1xUF8AHWEsCi0vfkBdaH+thiJ59OepsA4or6J713VroDHk/jI/hXz7
vYLcC2IQX7wgO5NIl3DxNsUN4zIEStNw6XCVYbSzRhHjJA6QwWdU4mQgLE4pMcA0wM9DMC77O8Yj
g1zzxvfa75D0eItImvoG5oCzS2eHTN3MnrbNiEOLvWE6potrC1+9xR8sOvZ5bvIMvwI56mQYr/ol
uE9erV/p4gKzroYwdFGLOazFJ4Yhg3p6oO9x7hCkXn+2gxHE54Jqgrafw5ccLH/bxt4PlKLjZgzc
GtXB5Lzg+EHmQLFwLxEk8K7FD7tZLGxSZM7dZNQ35H2z5QgIYnMQ4moj4IDAaobBBvFbVmFsArOs
t3XtprezqPy9S+HAX9CTfQd6G0PWuJjrxGKzs8GYbIp4xmGj+CMJTON7upjzFNKBsysaEIPEpmPe
E3L4MSyGvgzlzkbBENgv55L3fDH+sUqFs8bNjB/QvXoD58Um2FYDPl8ep+rsBIvVUDgxnkKr1b67
7WcD2g0WJOnsZkXq4AbsgfnipV1XbpvFtOhe/Yvz1csYgdkPCZlbPI7d1e8YxP5ILR0sZqSrI7Jf
zJHJYpPEaMrPFb8ZbjrcGTCBH2fT+5JNodinV5+lQ96oJuMsdi7t1YmJGcK+C7MSQ1EXV9/nxbLZ
LeZN3Iz8XkQY4uk0nLT87oim4DWxfNqL+ZNGO84i5GzFJWha66ZlO+MuWiyj0dU9yrkLJ2kedDSF
fN/O3hhwfWsNCwHVbDm4/1JZn1L8bz5N9sCg1Y4TE51KHhI1ZlRN8TjGUIqqhVfkLuSi6QoxWvz4
5GQtbKO+bR8jOfKwFoG4xKJCQF1xi90kTNTEBjsKJpTRTQCIiMLFK7ZEI4YLTwmXVvMeSAbTK6UN
ecKIMi4HTGGrLYQYSRdQA2dSC6cpuCKb5EJv6q4gpzrJQeBMhvYp8NN0uGkszQAcLR4IKHXFQXE8
UV/tdIFEDSiE3D3edYgsV4yUyRoIt3KhSw2p4kmA3btsDlnD9UQEEcYhj1aX81eVO8GXaaFVVVdw
lbswrAKVsdHG0qn3QeXl6UXFczat2doLjH3B9MKMv3nEeOh/b8jx2lceTkBAjxm8B3TEmP/9ptw3
rWJAZkSFCd/O0jwyGj/u90lRW/fkOMTFCTq8BBLk1x+yNN2EEOvIPNZBmpvrEsLtqnV6EgYnXJJO
d/aC2WYQ9H9l3f9TWSftgP7Vfy7rbqqeXIfP9vN//63/ruuCf9Hg+p1xBh3zfzPa3H+Z6GJMoMoe
CmfGof/TK3Ocf1HJ2CZMN+bN0l7Iab9VdjYvKKkcmUHDE+Fo9I96Z4s753fCfQEvGNgLDS68NZiz
/qSpT2Y19oT1qaNg4QabNDWsRxPWKRlrSb2rmjTowIFDmW8NP3wickYR/ViGJwPJ7Knl+c+omZiF
yvRKVCmEP/JMybHkcV5/CuqC00Ncw6CqzE6uLZxvd1ZJJkm6ZHZMcZS/uDbziHrJPmCth8ys3Hja
kGU6bFTD9MuKUIPsu8LQB/Yh70tf9tPf2G4+NQ+5Ai4xTq7gMiwwvc9C7JTDGoUqmQUcNTH3ELK5
58wi13bXLd+Lz/27JfK/lax/uuIU847pIDmnVWgtEMDfC9ttg3lulGX1cTSUA3Q9f19GVUuGzG8N
7v/oHfiEFli+me/YzGsJIqC18Nkxpen1I6P0cjQB1H422zcnSWHsERsmXwaMFPs5TsPHf/z1fKiE
9AtYTGijF13/7xQKqWnj6eX0eew99sOVsVgoW7QMYoPCjyyRf/5ugg4HMMMA69Rnk0YkgzEpizQ/
WuYoskupCr2bPGb8d30un/76vT45QpZ7hS/G3Qp0YDGFuZ9+uSmL8rjIzOTYxFPOXBRNFpLcpqg2
gbKY2c/xdNdTzt+MhD8cQAl29ZZw5vYff2eIigDHoQfShEdU8scrDFDRn4ueE2PTA17d8KBviRkO
wyfpwcr6mzf78xqCJLqchgPCx7FHfOr8KAplB0FlCn1I64cqUO2mM7iDYegAEp7bhBmnX5LN+jfv
+0f7x3KthelDr6dQ9miJmZ+8PlmUjknk1emxHJuBQzm/5uj047gqE4i5f/3DfnovF38iI/Clj8bP
a/3JDecmxmgNsUyOCfU89uHZz1a1qeZzRALs81+/16f99vpegoweoqPw3YnP9re06KhROLsd9axH
a1NxWjjliTP8ZoT9j/f+57bY8p0wcKBHYpNhudp/XCS9l7fKq6aEPAoy5jnNUE+s3LlkZDk44kuc
IJ5eTaAJEjCDdUpYcBHFl7/+rp/WzvJdEVqw0QEaxSzyee1QnGVJIzo+w9Ay77DIfF5F2oguoTMX
pyoKKGc9Z/6b/fx6CX/frORtMbvxxR3wp/hOPy2dIfI43YV+cozxcH3FD1KcsHjNtzVjhr1yapKU
O6NCZzxiV/HXhObMw3H0yuknOqRG/aiRDJ3I9cayv4yEsEnwh06Nh7++Ov/b5xT8MIw8sNUCW/10
a2XCCUftG8aBJCTvfZ57V60xJ1BmAS8dPeYdlGC4GQwfBmc1ZhdzsOd85RBeeuyzyj2DmgqPUEqc
W7jtrb/zBrwpkKGkP+z/+rP+edUGiPEdRnYwZb0/DdhMSThnm4/JsZAmSbEZQKyM2qX9uxiFP9+J
AR63ZXNb0inIsfrjqk0Mm4titAkKPgK4sMZgpSizSpwZwYgvf/2dPm/nLM/ABHZrX2N68KN+uv5z
0IrWnVK2c4KEN1EQDhsm+f0aNkaGsGJJvJrG+Wz1k//NKMpoT0nT/c2Ftcyrke2PyzVwmF7ikuZQ
wMf59J1zVRs2d0Z48PtRzUc/t9lMEVw79THqa/3AFM98F0t2WZL0S+xMHacR/wyicEUUqTiTyRue
ZN/P9+gZSO9qm7RW6ybvoBDaWaEvedyi1CPo6VHnTvgxAJF4CeYcO0quyLSVjfIW2UWGvicQ5wGL
LCLiYrQfCQD2vnhxbR46nEs3MbAwzCV1YjwZiG8f5ih0ULXTcLorlNm95bjn3rXBMY6ZK0WynMrw
owgMUZ/KokF8UiLlOwCxcVtapTFBOo6vljNCBZVwVTagwXFoWT/KvnCeR5R8hHaEAzbSFnHsRz50
LoatbnLibRuk8QV2S0H+NVuLpYbkvY/ZvKs2Eh90lgMbhAnHRsoxM4jWYyKjfgfg1N2PrslhqPSn
9mcAjRzpfuNj5hxV8Ig+iPXG3R9BpAfKTqewJoQ3sFv2TgBu/jcNYWMzZTK6+MvfbSl0wRYJB+5d
MrZotJjuPcnKmS88Z/KXppnHu+vlDT3CEm28Fw+108REGuEEio/E8njOyQbAeUGOTxJDQ2Aknebr
boXA+qw6zQ6Facz4XlYZK7IyJ2KC8twi1CSB2r+aBVEfa2Wa8ZOLz/lrr8zcgG1nlvcLsm8R5PA6
Y5zEF8CAxFQ3fvKuTDmWq1CpOdpLgpX0ikG++AINx3kOykHhyLa5tgVJgu95VNg7C4HWG22mxaMo
WsDhYVLoB4FTES1IpqZ7k+QE6O0MJTe+ayXfwbOzNUGceLFmE4qos6zDYgEqBz2CrfUcB12y0ZPF
AcYqKr0j45u15BedvhAMkYerkNJrXnXtQHihMBgcLYDNTY8Jg+wGvgBd4HQkfwkGvbGFllK/xWNk
MmsJWL3kNU/3KkSOeuhjKgZgG8aTh1huASe55CgYeXrKgnwrNY06Zv3THenhzQ7eqAVdWVfbBiPL
ejYqRV5TnBzNQJVnhifuGrVksvHs1rxYTqlPfWN6B3TE4VPU+dvKXdhHXpktjqVsDdjOvys0NiOs
HeuGeHuwdanzLQDnhIWwQAk6d4yBiKo2jQmzCzXf2mKAv5MTEBHYiHm25qraLzIZ7pKonE+pJXdx
jJIRLWp1Yl7HtMXoQckQb7FqCr4WMH21jrMsh8/YkeXXuoy9hPtNMXO6wFe6UxPoVCbi02aYAwxL
0iYyvUmePZItiP+u7XOOcN7sM7Guu3LcZ5Ko+kyTTRpr02P+TbB6IuNH7JHvIAbf6t5ot6lRkLft
Ifiz6TkdDTN4bRaCCRP+OscgRjAEmF77++Ie1RDNYXMnt7GXQFRxvadhCM9V6UevHaqIbezO0ynO
CzZgdzkjFfZ86yWOcwGU0zxYSd6ejEFkZAx4N5nfzEFNEBxwX5ktm0jU/kLUWR9mqwIHW4ZDCIs3
ctKTVblLfIcR+Te9yPlAVY7xmn6vrZ+Fdp0dvpew33aDLc/IM5s7DkpuvBm9ZXDmk7FGzl70TMty
/DJXgvND1dZBtKoHPV8yLJwL1NHfuVkX/EwLCIBT7k1HmsUFb8op+qIi85GYnvHRH+d56+i+3y7P
H4SIVT3E66Ruivu2oynoc6flR0aWHAXsDC+tmjmLZAHDqqz02jVIh4StqBzRHoY8EfxI+oc6pfRB
hZBtCo55O6lNel3jQEtX1XZx15rdC+bDZmMxaLt1CSeBGwtfLd10mMvTHTNNJJB1m+3KNBP3JgjO
nef30dcujcaz00+bjlyRUzr2JsipYJTfHbIMw5UogZ8CXVeY46SKT+jvgEzZIxRTPRQszJSzAyVC
bjzks/K3xaxeS1BNOwwhw7feLYOPzp1QsXqlZT/ZhfC/TqOWem8KAAxzPyInrnrOY+XUHGrAFLeT
0WApzplUERRCJk/X+AcqaHmQk4Vjr7Z69au2g2Bbj+lMlKhz8QvXvMhQwZR2pXVDH5nMh6j0sZDk
8iEPG7JDQ0JAKP7T2KVNoXDMEhS/xskkT/yoALMESnQewouHwxhcrIxm++ADVTtOTdlugqqxN4HH
EkDpCjIrjMR+BJa+85DAgehM3OcMQNx91LUOBCorPYZpYy9pkMnGAeTZDKG1H4RgYcvy4tE+WIeF
tLG95uRDNL5zIyOYZ6rWBOmKxtpgF6r2uanrXa7b4K1foKNsNM16aBnyrbEv47/MQhHs46G0wcmN
jIaiNgT4aU7ObW8G1Z2pQ4790qmwyxGeV27nzKhcSHhDvs+z0v8mMo8mDka4MzrKoNqEoZsfZ0PO
vzrK8RtU/T36JmMKVqRAMlJnns0z3ZWjWjqT4paKHbUQUhkKAKs65Xg3ubuwc45pkd/Xnujugnaa
Dk7TYt5KsDYWk1bHES/8CqFBcK5wxVzSHsmOGw3F+5I/722zWjZfXRT+O89Lsw8pCkIDsEJVR0hT
9JLSXL34bf294KW3qqkYH0ihbYYIoR7eTEYSgNJgJxyjuucsG1gmvqi4FBs3BbRnhXOyNium8aJP
tllh/xgNWaPvqUNU9dLB6xdF84XxXfXuW+Vw0lPKtEPyDKQBq/ezQEfN4K27t8yhfU9Vxp5Nfl6R
swmoLMKY7PqgI547sy/99geek8BdmW45xR+xAWStS9o85sbuSsqkzvhovLi8TKK2b5NR9M/Q0Id3
VyXBt6iXsHMXmh/cW1MHNL4FngyfOOKyKA9YM+cT81aSCgpvIG4YvauZFc3GCAYYhGmzTC7HzFpz
ikLwYM/+pssbuhp2E2JbyCeHT9WRR1Sm5sUdcWzl2cgzg1HWXKxz0mxJGsiqmAzCtJkOVrhYBxT8
wU3n2hXb2ayjL4GT2vMaHhdOCDnxGLHoDrEu6cqvo1YbTwnRgTuZVfxuPBT2jll3p1on/Y+a2miZ
jhCkYxRcBRUk30N7Wcp0lMxL7Nd2iahPTQfPdPCxC9t5M+za+LCRftwQNhU9iVKna6viZbG7y2cL
x+zK7oX6HtZuwnHSlIRbJc8cjMNtF3rQBbPm0XNeIma2sBTYXsM8ZFEVL6YozZUZGI/+QH5k6pd6
jRxxh0TLW6kS/S3i9GI1cTjZ+H4cYw9X6KapsZHFutVaTsl7lttxuTaokwELdhWPyuiAVM3e9d74
Czuk3FPLu+uGocEuw2q0zgrvZLeFwC0+WKtC9DuSj7CXBrax8UOWs5lO1hmDOtE0Fq4UXjiu+mBv
z022It8m3wO7nL40nh2v7Z4csbQcPoyaMUOjsR16w2CfEhq725Zu1inBKniQJu0BexrIFa1Vv4eK
Yb5nHSJ1anyeOhyETqALXRChSUOcVocHopvSm8ya9pkXcZrnwLWmqPaQ8U13I7IkmOqTdxCKvFOz
GAJKEyKd+wCVOUfB+8lqTSZpKaq4rv3VKaPa1kal95aXLCxO+V3NRrFTc03+TE3vQDP4ACNJ8ofx
lnjuriIZm3OKvIVWeCqM5ttY6LueUFnkyc8Ee1/YcmkYIao+e0p/pE30Alvm0bfLfc1pmkSG/E2a
yZK9RJPS7+Q7Tal2rdWi8jMs8VzlCZENlf0+SYuDlRGxycf2MfcUPkDb3KV9jQIBD3sfeT+KQUIW
L+hqr4RBRRCNff9VO/oHkYBHLyVorCEadVzPco6+moj0NEroICMuidnXPM84JRJnb+nt0CSvhFCD
Ae/iG9E8m8HQIwxq5DZuky++E8UHf5QZkcBD/2rYKthOI0KrgRrmpu8VVOQpXW7z2TwJJ/FfCSgt
GSg1XrBpY6KFk8ajPTqmSznhy3jaVxgKtnhSr7mlnr4Bam+oXQwpiJhl+ROHC8xyo85p6KwyrNfm
3h7s0Tkz/cZYDYVuwJ1tq+X17CZL3zBieSONC7RixwhrgGT8njH+pavppt3KJBNmR9gYZsuM89DB
d3rfuO2wRyQbwsJS4P6SpqkHtOgmziQBdr1N+leUhR9wDbgBeVdGDAINhOIoQiG1sYOKsihi2fdE
HoUkYUTLTGOu+vBbH1EghIuXFcOrgLGoyZTmGfcSNOF8MVwS8mC0GttubjzzNjVEMmy7Jcy06H22
pbFNHWK2lurESqbhV6oJrk89cuFMK9M7K1LkS2fkyEaFQZM7cn3rEcIIaVNCUYkwgTXfKwL2xKWL
h6XklR3pczGEnq8NeVSbIDc8c19bRCVztuelDa80wINSoDOeRWLnW/AvTJyt3728sDeJ4vi3AkVx
LxTMXlxER7D9pGvxyD/aWcuDtHXCkxMLmgKogy9B79MjWCY11/cbatfYzihHjqFHejp1AoY0onZf
r/+LDArgkh5l/zXIHhaMhjeQ1W9tQejOelI2XYLAGe9GzbHHoNhk1qNL74vMuJgIhgWu2K7ZXRvF
dT4xRpmqYNPDgNjkRVKbqySJ5d6QfMQiJufW01259wrRfq0w7h/tJOUV2Uc0qjxYayLJrdeiN/nV
S4ANx3Cc1FGJcrrPJs672ohJBs56fZnqee7Wk8n3ItUufKoFZV8DIYrk3Dlt9hzVqO37HjfwZsiW
hLwEbgnQCO6NuoceEJpowSt3EM0xC82iYP2b2riRVVS/0fwD0JWldBQDfZZKtfi8ckksN88OCKJl
pKtdRyQEEWHEUd4CrxFnMDFMyLSgeRXq7HRddwbR1TswVgbH/y5/IT9HP8Rdi9lnmJYg3j7G62gw
PKYpQpn1kPfLNcl7pmwW/8pvNd0CKeCy0aRcw6DRF7u0yn21tOLanlxsn2yQO4xywaaqEr0jn1Ff
OtfkteWwvGCeel8iWxoEAJG2iJSZfr5fwy4pffOVjGm9Q4Ggjn65/Neq42pZ3sSCtRx/vgy80BaB
lxSbZjTM19gSbrrJukzuk5Z1Hxscr4kkBv9+bTxZWCo/tOXSVEpTuXc0L0qgTPVGK5FwMh7nw3Nn
o8OW1hiehjis3sLYnMg3ibl1SE3kx3R6ZpNjF57C2qreMr9FFNZMBugYfO4mqoE8tB4pDviGJRLR
HvchEYJr3PdESpeJfUPdor52BAomq8LMs1NfcZmAedmPY9ZBNV5uWLvN4p+FLuo3MhV466lvh1Pe
zeGxo+VK4k1gtG+a0IDIpCPXNfw9qZaMV9QnvWiHdWwR+1p39Y8SDiKWyhA76KDCk9nx63RdyM0+
cQeG/SzpWJRy36mh20aVN18cWuCXuiAvXY1oWdfa09Y5h/J9B4ElPJFexydfqF4wP9gO96YjaH4w
Fg02YlkFI5aHG1ELWgq4NeCcBIj7gP/0rBJfm++Rmda4wAKD2Ja4lnu/UoKgUapTFIDsj9LlSkFK
NZ40BcGHH4LCWMluWYNqsev7pEGfEJkRvRdAJz0YPqgbP/Ap+wIvHn4FHnXymgJjem2rZPo+DfAP
wCvVGBd5tkfbmGMFT0YyHG6sdihv47HrnxJzDH5C0Qg/kmpCPSyIZiHumieTm4zNbhb+jI8Xy+OR
xNbwW+oJUcLHwou48Ssa3Ju8Tqp5e20J/58j6O8cQaA56X7/Z6HD5S0pf/1BvP7vv/GbyMHDz+N4
ZPU69pI5JyTzg99EDr71L7TZjGMY6fmcW+n4/zdjn/Q6EdDoJ1GYR4ZtIrX4TePgIn8Qi7+IMbJk
IID84R+o1z8PFZgmUDDzOsyiUK97n+ZBsyQWoJsXBUG4neVWzBdca7+7Gn8/02eWh8hDkDzEMAex
/VU//7uhNyOk5XAo9QEAIDkhxJ/OJWhCLun/XPP/j3dZvujv3gUbLnSRmHfxy++t8b2afnXin4kT
/vRFPs2W/aRyKd15i14/+ObDnGwa/f7X38LCnMAH/f3IA5Ys43qGPDYrw7I+gxzb3IC7PzRAR41S
/SBfkiw4NgR7y7lWH0RI8ADuIHbPvOcR3Zr9bmqdaYvl19rP0zDuk1qpFzvWjrXmMZ5uVOc/EFs1
iA1n0fFGKiggFUlfG6ebhp1FStUXNHCcvvyiT5/mpZXmp356bj3iwIOKZkFQg2wPWiIHrOHQE/uG
NJlQUx5oHoHPfnzJ65qY3qavVl6igMOpnuOAmftnE7cB8yHs2atYzPHFbAyP/TtHSW3SGI0NAeYm
KvoJpju5Vkje+5ueqKFnIkXyTVzHNi7M5odnFz6zxsLZkjU4bFpf4wGy2xs3s7vnqZzdhxE32t6g
Z7WtHJVyzMHDm/eWu2uzAP3bVFuXgAp/mzrutJqo4x4dcJ97lwfCja/TeVvpwJ7pd7bWhVRg7gea
A+uo6uOHMB3GH7KDpz5oB3aKF04wJAacAUaif42lF77GNUoOeHm5fmY4KRzw5tYvpSYjXzNG6z6M
BpIVGWt59yLtJIiRYXTuw4CwnZBeLjAqjktFmd6tmMuQsDALD1lw2JH0RJ8DLTDZEyF2T1AHLVRy
mPs+CsTUuE0j91fXokoc567/merp2dX2Lwk+4ttk43l2eyN57TIwAOZM43el4obY1dH9tZyISf8e
G31IG5T+8Af5EURIcF1v8nrFxOdIJz87FVK0L4lB+BGQKf9cBH3ME3kMATAqzBEoEvFJ2+kxKp1h
I1WtdqiqzT1ydkBZwvOitYTjRB419EgAaEF0EjTtDxg4eANbLxmxabcnhzI7pCIdCBTW/ZcOzy+1
pmxZGADQH/IIfaeZh9mJsTYYHaPqtwOT47tAcjlXjWOFm4Je7gZUqH/bjTJNjyljml2d4ycjWCoh
JbFXnIaQw0cM5xLzS1r22bSCbC/ubOhT+ziKzL3lqvA9BFYB0cI2wlt7lPSYs5iR1qJ1JvaMRt/d
HCt7M0eztwYBAn2pVs1NYyzFTaGHoydr7z4EZLNHmuvc+1YR3YyueCFzm/MR2mkEqGIwmb7QgDg2
Crxf30+YtjFMhu8dE0h8HGPVrRzAV/uKcdCHm2bBB+2tbt2CeD8rMCzvMcHw26hvXGIl4AlvjbaT
9IPlcj1CTPIbS08/c2Y16bodpnwbR8wqrdaaDwXZLTeEGLlP1A56G84BzmN4ctY+8Eu1FxgDXgM7
HJDii/jBLBrzMODe9uCoTRzr/WSgUUuX84eVQahoir64JRdtfFOOU17KPpJ3iPWdJ4oAZkoYGozt
1FjiPNrRfO8MFIaI1oN74pDKtzkW44Oa5+l+SuPudmob78aaOE7DjBDnrKYKsxoAdfidvS81MnIY
rrM+cMIOBnJ+bd6gAQoSwzojYEpp0y+hs4UZTCTPExvm/xWen9H8cBM4kKs4r2LS94b0p9Bee7AG
NqHMKNo9S4PhJUE0u3oGlNZVIzkVbZ20pITGiKFNtznnIynWNJKa+Elz4otW0YDSmZsm9japxMnK
SFGf+LTRk21V+jRnc3NmdkAgMxywZp16pQkyv0jlMeDEsEMz7DERjORRtJIaiVoCa/jiPYqzBOqF
57Am6BJS5kqz25qzUsd/V5VxE8w7JLjG1g/7EBOMmUtitzuuw1RpYg6oku7LXDXvOOA7trEhe8jx
7e/j1JzXHbvAd2Lg9LYafP8Ajm74hfVV72xUJ+drzTRWSR6sCNujuM0q6x2LCgPHnLP7RyuZkM8t
+QOIhih4lxLLLj0BroXaCNVIQTNK+EsVjKKxDehrDwFgyi1r+JoGE2xcK1omM8tbMvujs0IXZlj3
s83Z3cmXxlrWtV/9qWs3nH35X13lGNsEL8nlWs7bbWQ/0hXm6Aux8WVIimLfyb7cU5GH20RbJv62
BfvQ0MY0p+WwX/VvOAK7Y+B7QYYNIhWADzPzgJgetuishltJ05lqNQbboCyZXLwMD4NldKDgmJZN
h4revr0Cye0cEd+DHaD1VJwAzFAL+JXX9UuPXB+6suYDmxM8MJnQKrDw67xeJ7WJu3RmrnJOUZMa
7o8exYuue94Wj394mnRABLeioEX9bDwR1oiky5j46QMHI3Tl0wbpcyf+ea0Is6VaLZQnziHgFoqU
FhljA5WPu98I9pxG1dGpjexllBidyrKhD9F4Bmg9JZmB0FmIrv2j5WHXSiYgV5bo6NHtAe4s15Vk
HBPTU7p31Oy+WRDntnDG9AlFfXbSrOg1Ii54Ga5Z/kp5hh+Z+7ZPbebpFxZSdO+R2H3Xpb0kn5Mx
juciHk1UXe4D5XivHQfSbtUndkgIcRnN/6787NCY7rsu0w/aMIdfQxkaz8WSYKi7LrU2geH99jtl
3RR+zCYfdnKdcUdounVLP8R4IlGdTcZZJgu5jeNYTMm3sm+DB1kNRJ9ir/vq9LP7dVCG+zUV9XzL
k8rbxU1sbOYkMTb0FughEq170ZGhHsmSK7e2whRORNN0e73qnWAyX7VBcGcvaSRlWfHga9OzUMxQ
mwqHdNnj1alYiLuJiIyzzwxlW8q0OxZz52xr8nJoF5kk+uJ1mk89dfRdGFjRkZE/Y5frWga0isrH
cIG/U2+cNfkQt35bhlvGGGBSIekQmSHK7M5s0uJISKX3KkP8WV2ItI7UEB6G5Dnz82sEyzDB9cXC
poLRSjoFfnJqeqGtpS2B5CGbp1s2hflo12F55yutN0klyKJg4j2/EKorCFzW0Io0JAyabhlphRCF
iFDy0zsnizE5ODS/3J5AAIQHWCL9kb6iqqe7xm95dJNFCDqoqWhNTLrwsw0WfgCVgUXwIs+m4SgV
Y8pV6LYMwLq8tNalX1ZPPUq0Xc+GwxmIgdAZx29319A2pO3pDaiiaeDMI7F0DRqSHXJfA1ZjVhpP
/8XemSzHjWxb9leevTmeAXC0g5pEi2BPio3ICYzq0AOOHo6vrwVVVpkUjGJUvnEN7jXLTIkgOsfx
c/Zeu9V1dtgYkKiYLYBc+UAXUI9aXs3OlimGwEWb6Q01HX+wf3s6EfmzTqt1W0AOvhB+Ynz7LYaw
Cgbc1jjq30h7oYEyJZUAZbdohpgabxPUoUy50Ps0mQsicrTU1utUA9/IpFUi1IBQpgDmOJEBgpJn
VZIReq87jEOwq8C/XIf8w6Ol1RE8VTo7V30Hiznkj96lAgMLEVR1GLSkH+0TXcwHnCjOfoSLv5zR
rRtP5prmR3xjzInZrvuk+GJOWbNldl1uZxlr+86uOpI0bWW+qVJ5Kd+G+gtYFcRyWaJdMjG76zH3
rogsiTG7aD+9GsSBYZVfRc8oLCcJ9IrTyDa5XrFy2lHb7DyvGbcVbZg9iNWBDl/YXSL+aZCH1boL
rhSiD9NY2GaxujPpRQAKdIrvbql9p+d3O0FF2JnTWCx1W33AKET4wJw8jlU8r8G+RgGr1Z4LMawR
pJabiDk+czDvq1aiegeQAA02aetw440Lx00wcNC9jhm7LYlFcyXniynNoqoyQS4C3qEBGl7LMo7W
GTkKWwcwcAK0YehBJKSgdPvBDjJoEuCR+2nYTt5cfZHo4mcMagiiVoUZX8apI+/KMpNftSiD92uq
ApuQZBg3uCjEDGQym9yT2aEf1HxhJn62J6upD7QY3/GmimrrzvKa+S6NnOaLhEW0RQHgMv+bGuCr
s+NsYciE67CJ431OothuqDO25IQxXGBCVjTYO1LWm7m4NEB20dfNbb/ZjFUkRkZE/ZRll235jfLe
eJ2c0rs2/L7T141pV/dDnYLIMKt+vAtnVR06RZc51QD1dh6SCLMoSJjMcOBhWGq4ixuMWN+s2KrH
9QBu7NYyuvS+tLtq12OJeHUa6issw7F5ozy/e8W77F5k2BVfQuXq4aoGjvesL19IxygkLW8vDqay
7C/jxLOu46LtXrDZ2gHUofEit6PhctRU9r2zUqQGMWh24BZdeDe4svhRtIDdBsew3hmmVHjssEhf
GAAerpqOdrqDX4Bm51Ba7HVbKBNK66wnUbpg/0PYtUvEVnxTaepnNrjeV7NyS4b6MxnqUT7vEGul
63QoACPb8cwoJS6Y2PbaBB9FNaxkaZ4G5IqT4+64OreXr+2FYleBjFTMcDe8TdTKeYOn7FHLmUuV
HYnOrPIrGjfepvSZW2WGfGlEKoj8pK/L1Nit8bZSGe9BvBaPVVZUV92cm4emYYJLPV+gj8Cql0mv
J1y8HbUiYLvkaD9Vl6MYGeFrGb3jPXcayXLsO709u5hxZWpJ+EQ3tLvio5jfUSqm7xNw3qe0zuqv
sieJfi81LG2rJKyTDLvxknNENpnJZqor7y1hjOX6d48S5jypin0zpheD2f+MIK+veto7V5PvlZeC
yvZ7KckzUhATN46W3czVgFG5FVq+75AcrZkKVVfZQIg18knZ3TDFj25SiqFVauVpu/U8u0bw46BP
a6CH8f7/gNKF65Jvmr/qMeExLe3mC9KZ+rsMM8XGwlzwPDUguXUFI8Uoi/C+BWP8TWjyzUrb8Q1V
1Je5R8+1c+m7bjRarvu0nlnZpSYI616io30XbgH6sObB1ok+WYekygIZ13fzMBCdzROPBbSy9jEs
GmLjiaoDOt2DICHZKSDlLPpGC5rUW1bClS00fPfR5D6y1eF7gkLxLSzI/5KR/2JN1nipE96y56eY
iObr7ouVWD/c3Gtuh6pTuFrCYTdkiF+4biq99omx3g+NyxWDDLaHOzA19Fe4KCJ0X9whth6TocJE
3ye8sI2Pa7OkplKx4+9sYoo7EZt37EGeF+b17SRn56JGYrbqxs7ZyrwM3ysfXn5OY5wAdZGC3g0Z
5NsauxizoboFFVFDyx3LB+jiREWb2n1RFN2h81RxHyaac+fWegT8wDFvjHgQv4wIVlyVjnLb9El0
EYIwvC3tKb7K7cz+YkmkTSgZZyiVr2mJUz7O2n3BcrsdpMCN3E36fRj2Duw9VMVVl1V7hX31S8eK
u+on/LG+P+j7Ju8fox7M+OTqzoWIKrXvxuYt9ks3SKOYLxaFICHYrhYUwh+uKOXcixHY+U0b1Rn1
b1X+6rt0SDZ5J78JxL+vrdcRY72KUJp+q/Q01S8N2YdEzoTphm4JkP2oNR97U5vUWiM7x79J8iYy
16Bv62klmkqC2i2nma1Z3DBeV03+WBY+Sc228vdxsqj5aWE9IoP8OU2IDHUwNcyjRXOhz+N312bX
YOcmQG3bZpNUoyiYDcZnBbjxhVcZaAhTLnj/bSB5znOBomZthYAyqQrzDe2O762ZMMnVVYjMge+r
Gsegn5x3ly3IRBq73ej31FAOnTPaRFrvGd8tPx8vrQqwtlMLGikZzMkoNILB18JfsSPsO3BP5n07
+b/qydKeI169J9N0m3hjt1XNfKyZwk3rGUucqF3tdX/qIS/U5QaqExF1iJLPGBU+dkEx8LmEaZA1
Y3jmsY/HwWdfDprXBKNF/27QaMYlsuKZrPfsx4szSvMPXXBvOZpvIOIHMOMcRz65kz1RJ7lNoKqI
IS066VVCNNI2j2S++bzDe+pQ2M1IO7RNOBzHina9dSTtR4MTi73okcwQPhnpYFzrHfTMzw91bDHx
OCvDxLaHp45oEv+oX21ktq5ywaHKpuyvsrzLAqdJKTl5eFd1NBV76Hnq3zbJOahpCEPQhwNIc3xQ
OwnheRHcGaiMq2iiRVs5DS079qT/MJz/n208y/nxQjPCcLELWs6ROSBj8Z+l1JqA9HoRrvJQS1nc
vPSQmXQ0Cfir76Qy6CDmc3zdkwBx5voeGz9+H18QnowTdZnRHM9OIkvGeha1gVdoNOBLTtCpx6fP
b+JyEn+PA0xfmDyYi68NS8aRV2ky+Fx0vgnYv6N1644xVUTkivAmN/U5mBVM0qGHeFk1FMmfH/rU
8yNMrIq6z/DGWKZgf45UfNuajMgUzdIkUWjQbPiL6dIIdjWdTFG0NtDRYzD/nx/21KsvLJ3anDuL
BZ7R15+HFa3vVG7CYd06zS+MYniC0jkHEWD9le/y/H5+uFMvJEZhvDXAqZc0pb8PFzW1bqAH4nBt
Zz/WZr1n8w9sAjr5mVXmg6lmeWCgTpkWO3AWGv34gs7zP/fSmfvxe/v72VRh/wN86LTSYLLjl0Dv
4niz/h4TuR50I634z0/31ENLOLcDbV7gQf3w0riiI0FFb9DlR9a9DQ/kWkYssZ8f5dRF5RYu4yud
weexu9bCk9JbBUvP71VgIC0VdbGaAACn8sz9O3VCFsIBzxJ05TEp/n3/sqkv4TiNLKhjDZdmrN4c
r3r7/HTOHeNoJU1sAHN8qJsAETXR4g2ZJMU5x9ty849fdJ4/AEg8irb74eHwU29szK4JJLXrddTr
5oUJi5Eg8TH5GmusMEiU9IVCCqVGoPbDwHduRfv46glMyYxQeP/8jyFyli2RD1Y+HGwDMm8HWWkN
5bS+yrUU5Y/0y82/va4cj/QLnzoKL/bxu1ezrfIUpp+gKCcKFEfdA0dyz5QSH59FwQwdOBytXROh
7NEL7kdGR3BuXgfwYwFXySpZ4ym4cgllOPMonjgSJ+HZBFUa+Jrco8fEb5OEwE2vCljaUC1p7aVQ
7qNs0ufPL9uJ22S4lqljmFuqI2tZuP+YdTuyyITfuFUwJ/q2yd81jyyHrFwEVxefH+kjQc4DV/fH
oY6+sfSonMW5gVVo8GnclxaxVaPb/Y7bxpI1lPOTAve8B90XNpvaIidLh7356rBl3RKW1W1Tpr97
s6WNVjSCBnhhIfiyvVRCYZsQmo/xfB3m7AOtuhSIRZkWsa/qtrlJ/vuFO+TTzVj1dLAVvt01bTaA
TU4ynzlRqKrHrx9fcOZ6Oi+AgXflaG2GXq0Jn7g+LHhx9+IXpX5jDN6DcpzkvZh7SLt5zvw0R4mE
133nEgXPzNo5OPiCEpvJrFHLDDHxUxGyMeqcGJl/8SBH73omqmdVVFm9bRGJr+oEEH7YpAId5lih
0Rrgmmup1q8nq7ICZtvjpuvw6HGcdEMLz73KLLQMaQaEZWK9JmWDJCk3mjZksec+V8sEgePPrf7N
XYRdnz8BJ541Ez8/Cg6+WZT8R89aWAw11YfiuqRw3QfDFwfu+hREaYNIfgrFGHx+wI8FjxBYlC0b
Bw8Ej+OCB0/CMIyyqALf66B+JVWxrYHDXDlCdvvQi7qrmNbrI/S26FyG38dHgGpuiX5Fi/Nxz9FE
atDi3ilxDyr1dXBId66Z9zxiVE9//uuTRODBakSvg/8dl47MRdlvqr4MiqFhKoKho6FdC0Udq0lz
cNos8dYtA3boriZN+88PfmKZoq4iKAMYMRf52HrukvRN26ksgzaskn09lo/R4vX2UtX86zLAWhYp
AwMv2yviDP9eqOgBtRHG0TzAcvSi1BKv402g+HMh/vVjSrmBYAphFLuPD35xCUWxj4Y+R1fQj5vZ
ofEq0ttxtJ0djacf//YCWrrgxEzDgsBgH3+2iE6UpZXXnJZdiAA7b1kxQ2Sm0+YiO0e0+PgCcjBK
G0oDm4H28eerRhsSO33BmWnWYyy0F+xpP9JJPCIIPFODLO/y3yUIh2Jb6nBqrPnHsaKE/SSq1BBi
YEvcCnqlfmXnKzcfZsh5uHnIEzvzgJw+ok8pCtuYl+7482JJ18OQnAW1MVxkvnyvlPEomqxG7evk
sDLNfxUxbFtwOnQK74WIDdSCae/fT6QNbQX3rZsFWt9fqHwILCsjtUM/c5iPBeNyGLaGpPRRfRw3
FAZPn5KEHx0QnLIYwgGXyYkv4ufP4celkqMYOsUGKAfng0kfh8xENIaRBY2go0WnB01p/8stnfu0
7hioe/NaqHNJpwsO/cNTsiwc6NttyAzHaAaCEnAAxDQTfBsf+5j7tOFKIluvJ58p/VwyxG4VPNYV
hrksXoMGlYy9dHffTcTG5cyRd+SHPM7Krh8Q4kIXkJLiYCkL6sWEgCzOefJNIA84Au0za/zJG7ME
ETEMxDN0fGOQJMQ5k408oDtdblPlpxfaRJ/z8xvzcYXlxqCrpKUEmvhDyVlYNZ+RqMqDsnMhpFVD
oGfGo+d256qWU7eCGElUlYAn2MMePc2EIZayLlmIJikQsoTxYXL0aff52ZxagRxKAPALbMq5dn8f
ZQZbNEW9liEewtEyuHymMACiqW/zb+j1/30VzZ4RmSifjIWRdLxDxfvuQHXkFVVZ+GO5dk3i3BdN
+PL5WZ16eRYwMjmR9G9AsPx9VlNLitBc8fLkie3dZcpgxBbaPxi2VLsmsr3vBP2lB7qF7ZlP1ak1
7zfXn8bRiU0PrVM9FtaQBRFw0q7UcFBEO5k+y3T+wot45minHni2PSYPOzvLD00yYAhISLEuBzKS
2b5wbPd+NHFlfn4xP/BalnWVi+iafI4EMuejddXvzam3abkHXj/qzwkBgDviidCjpWLImc2541Nq
eNW6r7rhtlZldmPnrtjHHprOGRMbg2UCO4wajzn+DPQYfZ+e290aJ6+8yw6bNxOW2XHh04Stbo9F
wddmshgTdPW70fkA6IXXHhLXeyEuSa5d8miuSDZMnrNxaA+hX73FKDpmZ3FfjoV1oIvkrxylSbC4
nMfnF/LEu8ZMmxLUJWlxqQ//fipzl98hmSi3Cav9IWejI7APMWWYo19R758f68TlMH5rjEl7pUF8
XMaY0Cd0UP6U9qHxQ6fhsCls/b1VBJq4frlEqjjdmQrjxEtnGEzsqGj4Yn1o6w9NrqYmqji91P4a
JxE0DlQ7zDGaeSVwZz7VzVhvUGMMwb8/V7hZ/tKRokA8XiktEhCSxmurgL3aDR6/hq50fk83nrS3
LHpWnh2dKW1O3UlKNtoAQNjJHD26k7wrmECJBQ00ParXsHhRJZSiux+BHgSFw0b68zM88c3hBKmh
BB82isWjN7AIGytOKi7tNERMLiwCvPW6qjcCRex/51A+7nfPoWAE1/X3QypdK+mKki2a4VflHdBl
3Jpu51wmvWGcWb5OPaOCF2rxISydfvPvQw1I4sqZzkDQFv0jVI+ftl0/ktHQrJKovvcwtf/rzREL
GKYLExAZ45PjF9CYmLWZ7VwGszmj8XPHh6ZvNsS1/wMO/b9OL04szLTU4ZAJOs/YOJb7+UcTR864
9fSQLWAe2S/RNO29uX4880gIfsZRQf/XMY6eCV8jn8+yOAaCfmMFwVVegKixH8zeASKTjy1XUcca
NTYS2lgaPVUjSUTEJbb7HoQrzb8eNWSZMOm1yC3ShGEAbMANnYiuuSBzK743fSL+SoVDK5R6uS9a
xFnsbtUaGWx4iG2PIYU+YVY0FpoRVFvjYfYLxFalAU+jKtpmrw+EtbCBmqJbwK1Uh9ViDocLfhtP
brwn7EUdcgyjN4OIi+tBa4bAy/zHpMraNVc42xX0ippVjFAwQJxIOMo4y21IjDFi4Wy8qiyyc8ck
7XefX95Tz6ZluK7BcyIWSunfdxD0Sd0ph2cTmfB7PXXvXixvLaHtRFFhqoVW/vnxTr3h1NwUe7Tv
GQgdHc+OVVmLSJUB6O6l53Qzmtlh7MozxesxHY9POb1SU9D4o0fg+EeHATgSi2byCeDTs3spkwbN
oPe9zp4YQl8jSFn3tvkWNeWZLdNxfOeyNeO4dGm5omyujwsyX4LBkqNNT6RS89eYFL6V11jaPUYX
Pd+imWGPU9sFPIJsqDc54RQMt0sW8tocDjYqfzsdtYPQe21ndFa5DhGG8sDJPfNOJth++s02AJKP
E1JAkDTRxu8Mh96LO28iI/xiZvj4vdmuVzgfLeJ4Z+x5Kb8P6Af5E8+HcUeeJzDrCQseji7+fTHb
67jt0q0Lu+C5Fva5W3HqjjsAaKHc0mYQS5bUn2tEord2UWZkIQIQU0yXVmrU95nRDWeerFNr0R/H
OS6MBjkQcwn2KvDshZxMv2FNtMf288f31AfRgdbHXIF5G1TSv09Gr01Z1WCbAoZO3lotlkUdznwG
gT9u1RnT2cmD0a9kz0Ka1oey12lYjEri5tHfOYSJAE6A9rNDAYqWukvOXL5TC4FD25+vBZa9D8Vv
rpRwUlRUQZM29wDRHGKd1UuVNz+7BM1C7Jy5ksap52KZebOBRULgHnvE5lbmXF/qtHTKoYnMpnHh
zc14MOnFbyqhxYElaxzf0hcPiR7GgYowNURVQvRf5GU7v7LUk4slCHtGGIGs+vxOn/z1WBBpI9G/
ZXz9950ep7DVspgyZ6zlT+FHz7E5fMkFOpL/xnFcj50i29/FMvf3cdpBU7FEjxewE5V0c7r3Umnj
puqbMx/SU2XrgralxbL8n3v0HorRx8GB9jLo8IzELRLXsbxvKhswvHFLOtpjkftnGhWnHuA/Dnlc
sKazlaPR04uA3KA9sQ0/fStH3O5cNNVwZs8hTj2/C4ibXjS4bXpJf1/Hbgk3mCe3YJkx1VsXy18w
AUlczQ1vTfs2Wi98AEKB9HKb1IvXQDMWZWaD6A+00QspXvFLWEO16k0cC7ja8BnFXfOFVF/wv2We
Ez7TervJHb1nz2bVBGjVIpjS2onom6W1WZm/9NHEzgIPYZL6W1r1N0hx5Bba/8/EG8ZVoUSy7Qtl
kjNv2HzsTfvM03TqKviLU5cWB8/t8QA2z2VLFq+k8pPzgTx0g0R26wXz+CU9U0KX1XjmgKdu8eLM
Qijj0mw9vuwyNSJVUwwFSQ1zYJB9I3e/6QQiAq6zahdN+ucvzG/txFFBiGLG5AR5XdhmHt3pSFM5
U9K8CJxi9tfx2DtfrNgY1qVQ9mVc5fkzPDQ4BBbKyd92AS8GxVD0M3AqJH17bQStd+YynLjuFBuL
BRo4PNuJo42S7ygPDorIA9CR1jZulHNdxpSNKq3alxR4NDFZ8bczF+JEExNVAl2fZdV2P+x9o8me
ZTjwRrdziJRVRNYOQarYtWHT7mEuixVPCspJGwwiCUlrxUwG54V1DkUsTqyViy8cOQbMbAZt5t/v
no40wim6pMC3nIJR+e1rSAToC7TVpX3JlXEPXYoaGYsVlLKcJrKhFcxR4YkMd6MY9Z1SIbiJ33z5
bta/UhaX+3jkkcIxRVry5Nt7JPk/FWJsluxhazlpvEUrbG0areyC2Knd7RT37saLLs0qE18yUU63
vLaY0BQvwkvs9f5FrruvOlCwMxvzU+fPBAwPurtM6I8bR7Tb0rztBOefZ9MXMKVoUZ0peUkMLd59
ftNPHQrhNVoD3Oh8No4KEIZO8MiXzxIQ0ngja29x800yu/DjPHr5/Fi/79vxm7Z0fwW7Vz6Dx9v/
UnPyfiwSNgcDMJ4VMVQKs9dsGftQVgOM1dy4NCo9vOsmc7wxTS26NzsNbonI5V6W4Fx+/0L/H99w
Bt+ALM9jxfk/KIHNe/f+Hz9/J1zcvBc//8d/Xr+D73ovf/xJcPjnL/1DcHDtJYtiGQzrbCdpDrCQ
/2+Cg/9fVB/ojhjNLX1+Hrl/CA7kDzLh5cn2raV0/5PgINz/opZge0Wz1XL5Gop/Q3A4/oqQc+HQ
Jif0QkdG80G7WuoY8os4A3wQGfYMwdwqr5jnqqeCECaMDvY5DMLymvz5ZHNAFxYzXyx+848dZbCP
MYlpjgqmiXJX1wa8fc6Y7P+4CXf/6+f9B7rgO4rOrv0f/3m8C+UoCPIX7arN0vjh49gxqRtqO54C
1eF2Gs2pvs+qhigI15JbXRvzldHS4rLqVHtoR3d6+vzwZEB8OE3alCYuRFIUucfH22CQ0dBulNsF
RODkE/zTeN7lbowVGqEEMdpxc0GkOV8LfBBQTCWQzAVCmVAptUxZv8DxNKJVBW2PTTMRtiRhYUny
5jHbKTPjz+L+Koq1yLV5WE0SczBO4hbGDZJ79YvOQvYgUg+QK3akILbwQIeuU0PctOuvuInVfqE/
JysZGYqOR83atqLhOgd6PRmPaPLkTQPB8BHUAY5KAStidFr57hVFouPzGNSvuOWMhjIfnvOeALo2
ncqr0ABZgDOPoOCxMsurONRpfydKvhI2wl8cp8S/asH1bKnIwwd/AEq8GVqpVwcuVVmQb6Xzd0MW
X7EniJvT1N0WdgX2tEdVKeA4UxXf2jgzaMv4iMxwkeGvcZPmvsoHIpOGxaSRdsSJtw7KoFlMCY2I
YtyQy9FcZL1Z34PbCi+Q5Ex7pzbyQ43MaGuIbnhO4eg91+nsfOHumFsUMSCsTXi9vTPV31VFkkjk
Uu0kY6meEK5Wr8T8cWdq1tvAWfAa7giXSHSlf+UQiRgQta5+jfjjnvSGv6L0pn1xMGhchVNkHfDs
GY89jNGXtBvLq6mq/KuioJjZELdrpSurwL2zcvpZR4Kcy20rw3w9loO5hYiaPUgnxu0C5RoMQtV8
t0L+McoQCBIJT+8xgB2K2cTqayLEeJ09rVN7J+nzQ+Vxc5UrR4KNUgBvrUDgTdIVuSISUyqdC/i/
LuzRvWaE2UOEhA/WalzfEJphgzSOhp+ZTphSidGW3pmus2gY1Vsy1cMz44752q8HfpSI1V6SGrky
Js7YHzV5E2bLy67V9q0W6QOSTs7FsVJ/1flxsR6wExWrIS6Hn4QbqD15w9ZtZHEnQsRjK6uUalNA
/yvgE/Vc1wx6mJv79po4qRTW7gQBDGtVGD44elh/Z/g8X5djrJ5MPqR7wLiYEJs624FS7X7oqWM8
EpI3bkjKATWncW3biPtI+DKXenlE8xIknSLqcjfjc4pgO3InLAcPCUnr6hcRVfI1j9zwIm+z11Fr
ezjwTXEbeb/gJkLPSrTCidkgFyYpxPYbsIF6CensnyOTZxPLVZbsTVyRG8vK36zQHUC/upIoBZuH
ciFaTTE3CkN1twtrS95K+M63fjfat70KjccyaeVrbzvVG6Y1nlYXe3xjhtWbwElymcJj+DJ5C79Z
S8FmeeVYvUeQpZD5CaXhyPCzze+T82JegrZqtYdJybLbTEk6X9OlbV8k2/AHVXUGSGu2FCB7DVzm
eVqsnVFPgq4yXXzI4ZTscUmT7ZA7OrepyHp3YZDXX40Eoy/EABffiCnqm87B2G2+0Hw1Mud1qMqx
+540vfWa4MjKomAQc2khs5y1covQbuyvVT2G9sUYid56wJONO9ea1JMBFGBdOX1crgx7QjZYz86O
59CGeElTHnj01LE09eVNX4F5xhnoX1hadtfprXZf6fmDZvc3ViGLHd4x+36GebeyXdC9jR2BAA5v
4F1CDafHF0TmHB8KM3tqGVxuSW3rt72lviUeQHlr6H9ksVkctDL6TsJEfIhn5kGl0curipi4bW4P
E2TcqPth4DfdRkl7OXV1uENtbODWz/yNAbZ5nbt2hIghSm6sGX46SNxBrRtsxE7qXWiZrDdJXpfz
SvphfUB3g0pZm8CZ6ngjiiSjJ1nk+a9IzqDH6SGCXm4ttSav+kGVbrI1C82/TKF3XNOiH3Gs8cJi
+TYuE4VOvfe9iLwUbqRpDPpBh8AcFC7GYtkJb1uNmrmGHstrWS6IEx2hoqkV+uVoJ37QR8YXUYT+
juZKe2WUvsi3Jtf+eyvH0VnbbEtRLhKrGrLx6IYAKy9BGsYIbz8Ep9kCWi1NvUfD6Rt0SX1CuO3Q
qTcqbL+Lauz3kR3xzeMD7u1wkg6rmLT0bVo69QPjWQNLa9buUG3FRMVlGtg4b3rzSGRZjSKbLstp
sRblWfaKS6ly187kqD2sdzChTLS9DREWqEsGS1AhCmZBhgl1treFe6DPaOobxSICDCGTZruSvFfX
Vt7KS7D4cC9M3TygmWg3Io55q9otXLx6VdJwWQEDti+k00xP8yhIylvYBQyhgjHfiEGr4Pg687vM
dZtuWzE/ylRW2PFbP5hm2z8UfajukkzMmyHs64uskNbaMXPcXk42rPIxyratJax7t6XFXIWL6iBq
cELr0tvV2sCMZUkcGG1BDrIv0q+uE2GT19VI+K3ClekP2o7M2gqhbHGfGxrfcuBQhyQRMIlRTm4i
LfKfoewY+zzhiXdEFR+8YSLKbwyt64rOH+zrUXsgK8K7MepZXSwZXzkhBz6ck9ppip9WVN9gP3Cv
/And+9oaR4i9OboxRDpxdi3b2ThIpi01ycpOc5nPoXjtU1dZK9cekeeahKhfxgoo+zo1Uv2nxEmY
E+tcOtNGT/XhMNe1v5aF1ux7I7dfx7xPyDvIkvTK6qL2eyFShwSB1hqWCZyXpfaruZC9RjyEWGir
EhWKNpXZzo3t4VuVGtW6y8elLpD1PZa7fINYv6y28DmSS3J60e3iTE5dHr8iPqCfb678uq0sFLY0
Dol/tRMMyoRPr9Oksm+VGSbBHJfymylBG4KIV9lyb+D2LSVSmgq+Q0vIRGq35ZVvkoXglbL74cGA
l8xK2ELv9Kzlg4P6V/1iHw0tUmnhg2TqwDtAesaVG+oy3ET2QguMkwLGtrRvZ/ATD1ol5as/JCLe
9eQhYjFmErQuKPJi8rQn+W2SPdOtGLEFpn++zsiiSX39XXzViWk8YhZvf0gAXt7GtGPOzyiWbtKk
lLmlDHW+TGQ4tljv6xqwxWBlmzQ28wON+/Iqh/wQWHpLlEg1shg3aZSuCgn1ehPbLR93v6i0hzLy
++fEFNFtVFBplLYjb6L592/h118FQbPJKqzrZVEml+JXBzuMTASX8sSva+OOZbD8IaTDLlgjjoiv
NhEtTsRCtCoafp2FObGPDa1/jhOYlCuj1rwSRHKj9lHhqEt9IAYk7odxEy1+0Ipi6xWdabFu1VL+
4h56dbspB0fCKdDYQXhVTOoXRoNkP81hRapJ4sOrHSHaKDvUyTqQIsc05tdn1A7GqT3Eku/Efom5
/AcdWGNC744irQsizawvQlq4Sznslus6rRuIPEt5L2pvM3Bj3lrVYBofSy5239nnNjTGcQ97aZIv
vwl5G/BIP7gB+0pUBZjJLrASKv81FiT71nU6cxt1sGeURUEY+1zZLtKnOzdCdp22NqCBrnqLwpIH
syRduBWDuixHWX/te8u6hQo1PY1U3Gc6NR/6lMsvu3ixmPmjzvrgIqR7k7mDJtpAS5YUihaIrpK8
aLqRkiDc89TxKeIBMwaeeGBBuA74Ti1BCNV7KqmbXWA8ZxK7fvdj/974Ep2LZ2r5pRCoHwvTImzD
pp/g9ysKAQwezcLiie3rq3nUhn3T9PGGpXneKhpNhCb0VFCpZPPqxstriuLrIR2t+gJLBQjB0K5+
ENHq3ntOhNm5A8QWak1Vr+rOPqfOopf6YTOLucZbdK9Qjpbh8d9dRrvXkPQqTFIT5u81OcAy3daF
r3YV6SNcS5TZfizcX4RoDQHQrGinGeY7Jo0X2DyCYTPlkmaP0aZHmX89NKb1OkjAGskssktdL8Sb
idZzwkomy+EShoUHQdnINmSywniCP7wvWEqCyAe2phsxpvGpoF7NC/+KAhL69CTUJfqVkWRL9NvV
ssKYwOsehqhxvmgAT8lKinQMpaVlkTTfssbiCKXuHSvSFHsWMAC51OxsltmXRBl/aCbSs1w18Kjw
uC+1+lTO9X2Jbps1BZv9xoLP9dUHr7yy9IRGOCjnrTmF8iZDYnOV9lCxB9KTsMXHw3NENhsuC9vM
3xpB9NNFl88uobrhGHGREnI9tKntpq0dZbG+7qUIc/gNIu1BlgD201prwwmV5nMVAmxrawEqxHXm
PDoQjpxswnn5FyEFfbjRW4Y16zBB8Dmgi/PMSyacLfQAMUm+xtT0jR6nJZETMWcclT6x5CzCMNAm
Snl3An+lKYp8ttM6rkY2Iq1ntS866JE1jAl73dpk96wLH0Ly1LBx82JLflNpn+2apEv2/UB1pWcj
TyQA6m4Tl07/3CX5m9uwfySXSL56Yy6STaOWuJTl2vkLyuBinrn4fHS0B7gO4mDw4bjPxJDsQ/Sc
5ZrI8/zQEZbxPhEe9G4pg9rQzE1zxWub7UTnNXfsRL0rVevAW0Y2/U5eti8l4UYvJAyLgz6xGnXL
3q6M/XwdE5Myrq05n4DE52O/M+aoOEBiYtdSumJF7eTeF6Lpn3WDRCqQytW73Tbgqi12WNJg97xp
ypkvQFcZ7YuZ0lCq61zeQFsHxRBarCZdWHob4XXsjELLwlBf2TPvSEtChQEEhf/Y6XP9vSonrkox
kwHF7nBl/0/2zmw5buRa108EBRJAYritmcV5EEXxBkGpRcyJGUjg6fcHyr2PSPYWj/ra4QhbdpsC
C5XDWv/6h8SZD8zR62Nd1aByFgO1lQ6WKzQuOC7l5AEAFVb9ABXaPxMjMAtmgcFZJKrmmEyeOnMj
Xhwzx2mvTEuuS18N94xCae/HKdn7CwLEpLK6KDLwIS+hTWYoOT/77NJ5m/hz9TVzi6tBe9U37ONp
t00ZETDrYGczxkyoHf5SZSyF8/Jba2eJ4vEhkDXrkrnf2WSPBIcuW1Uv57uZZeOG8InqUdYay9Gm
SLHzYGa37YcEZGRpXhNt0sDH2qmvTdXwzZQppcjLXVypSKHQjqyJfHKckZeiF1zHxqICYJVPl3vT
6Rxh8KYH0LWXZYhKnkIiUrgP6t6Yzp0IxMNup/r6BfFRNssHLVq+dnGRIt6JLhjjqOSQOxRUOXPO
sz50IWgs8IARGbwGaNneGsCRV78AeXOCi15WAQiNcfzc+EQVzWw3tdZTRDEyLvadfgR6ZVY6u6kr
KFB4y2fBYrcoYbJiPV/3OEzhbcVXHI1mTqoXn4i5vQWIM7MFIVUAwYXExAHtmGRG9eQ4kLoNnAFw
N24VfpFrlPhYUGZY6FHwmA3AF0NVZj4gghh41Q+z7QCUyW6sv2MVQLKa2U2fFdY3q9Bq8hNjAVdQ
tHGs0dFjbL8gNUvCwcqn1CBuZk74mwoLsKeeOeJsweNf8JuXS1JnYLeqjB1yqYwfpjkv5bJn8PXl
BcVS3UKw+rk0SUTZVQ7QkCpFeGOKXJ1VpZVtkKj4Z37X1g+loEwnvQBMDfquOhuRlFwODp0W5uAd
h7thtX+hWSsfdUSx05h1cDZ6nLPlGPMKY0nCpImPKLYeWS/QyxVAOS7leYdF+tmynutmOYYRLrXE
HuYgkkHiUfNmDT/OJTqdJtBp7uIF9aYuWW4BGrRH4bMknLlv/+prfNRjEUaXHvmBO9Es6wfzItyI
wCFzl48TLujXS3nrByCkuD1lN8U4gCKRKrVxoYPdvdwNogMC7v0ovvQ48sGdAFEHQzqXXmRIroox
8M/qgDKknjLrbmywCw8KfA5d0iJPHNrhdeym4q5y8SdLer5IJPhECOWmOsNnVp1JiyK2WL6DmPLw
awvpsdo1c0lxPgpOM2J/7qeRMrnKwOfMMrfuSGLksOUce8CdrvqKhAaXfQaM6xdIcOgALX0s3o6R
ikfM5ik/W06Tak2bk+2W3MpdXWqKk45mp2Bj4ytjg4KWOZtiMofykTx7AOoRzNhOQlqFjsLZxvRg
YwEub7nsWTwvx6z2eBsgR8T0lU70ha5+IvrJKpZ+gsTCo25sfdUA2nyuPKp2Yx6BLIZ24GWaHG/x
wD7KSBT6YrpDRY9ns9YMM7zRI3iZlesiOVGOrI9jlQMiLkclgi1r22R2domTL+a/biJBvfD3tOuA
+yEGMmFPNqDTiDKWkCKB0qj2+h/eEj3X8asTkJaxcZOAJgTz/+obdnGUHHU75yepYpMlVRJfYvL5
OAySt0Y+qX1i+TFbZch4B11u0g0NY/1AVZI6q17j1b/CLSigbullckEsAIfsSCbIfVmGVJDTMG2G
ni988tHPZBaQ+st/fdmYU5FyxRhEdn2XI3dqxaVyouZOX+FMO+2KOE1IJynZ0AlVZeRJDhlmjdEl
oiooFrNM5vPKnenIRm/CJDp77p25dAlKoYF9AYo9kqAcXG5vxqUKmHRNS0bGXL8HSOATj+RtpnjL
+M5XYl9iTHsoZjsAlW0vcctfZUTqHLuw+w/P8b+jyo9GlUgSYPD+36PKqx8Km9V8eFLJ06tx5c8f
/Htc6XzigsGLB1YBNxF/+t9xpW9+kgsHnjkhxE5pL1Prvx3nrU/8T8sk0YJnCB+Dgdx/HOeXUSak
PU42WjLkPzD3/sBx/qey5tc+yqd5og1dRIYePPW3RMC8sFvSJMzpID2VTZtelInAE220L6xQl8E2
sFKGIAyqmmKHf1UdrKwW61tnybHZzSgE0nWcm8zK67bLcTUPpGusWlStmybAjq8LiVcCJygmYW6c
pNdiNZPdSk6U0ZLFKCYHfWhugavbLdk+HvITUvtifGu2TRrPDE2s8h7OcXMkGyW+QH9vQvCc58+h
ZdjJyqF22DaBSQcVl0V9G2WNhqBZB/TxQpsech7bJUNPlBAbSwgPI+AeWD0m5zT2sTokDMN+GEJE
38fZSM41P/MgJ/IYyVUKnLO4yMN0JTwqzBUaEQAchDWMjIxRXoH15qeDHaSXSRl358PYGnsRpjMu
ksTPrdDWaKhpYUaCLJUC3uNZhMHg2K+MhvM0L4oAC5UqpKPOpf2ZYHZ7LQwvW5wSY/Oo3KjfKpgq
Bwsj2S14SABn3BFHMgeLq46sXTyK5+KaEqG8SiGIX9LYOhaEr0wd6Zzx8/YJHc3G2Nvh3EN0XOMX
58pjdLidPHeMV01WETumpPkFWnV3Rl7WQyuj7hZhGTl2Pib+CzaeRhW3j5/tVYOToM4zC98z298X
RPno9UAQx7lTZslmss1sjZB5PpdyaG88JnOIVlwGDraB43NLWNAWE5Ibb7jCml1tWrrvvROZV07f
40lJyol9IRj7fBVTFX1uCltfDm0quaVdzLT9bi2LzFh5MT7xEGLyY5A34VlAUva1NDvnPHOsL8no
YIFfcu5Pbj/tVB2Ft1Mv661rSOiPeBCbpejWWZamN+DB5iVxoN4mxB/uJHLLfZaC0RcArGts6MgQ
nMtiyaIpw0MahJL4s4IMv3H8LsLA2JUO0oQVfCxxwyKPVkT41SdgscVqzgN7K6j8NxmeLxtXyeuS
1baGcXUKxSReFX7tbjB8fJgLbkWofsYuxnlnJaFeHcY2luuoj8KV6EVyzIfYeIAOEZ1UeVzfSLz9
zyfQ4aPnt/UG28gJf2SYBShM4gt7qFk3LNtxBTpv7aspDle9ipNNajphtq7cXm4JztY309gt93Hi
lNHedYopEp/9MNfJrg3EaBPPJ2bH7TfpGEexfzNiAIY//GQEfn9rWZkcb2ULmctZyTqLxb1wWAtb
U6YJYQOmd935cRh/0c5McHuP4Nze0RXTPVAFTDx/SC4CHFm/BBjCmXiaLl19E9pxs3VEacgHlKsq
PWHiza2Wl3PKp0kxz1X7pkRtcDug5R1vuyzpJXV8ZKQ2EAEw5Fd8qptZbeaBRMilfG2tNVq2APC/
tTQnG8540ddCJBH+HKTg8P0YZcHypNgxt3qaBbUswVl8fJ8+MNrkqSKbsy7sjmna1HHxEsjDkM37
OXHjHQU9U4S+K49Jp2xJ6GmYYaOxGpPCAF2JEsLhYhP7zDuV9S4BcDUGT2vUEVbIxhJ6+3L9/Pem
/uimZqX99qY+x4/06Xvck8zXta+u6p8/+Xc2TPCJm9qF+iiZSwnz12wY+5PEOglpng8BxuGu/vWq
XvhDmAWRAoNsYvGQ+zscRnyy7IXxDtzsLpZd7p9c1e8Jc4tzA1JJQQfHb/eGmxjYE/aelVEd/CR/
jgHl9vhjhqvERzP0Sx3zD2yff3qShdoQYSbUlHdSmlzhLLMASwffmuH6mtVjpUqWdRj36z9/Es8I
UF2B5Tr+8pv8IruKOiOcm4oI5G7MejKnzMt2KFJEJPP9Hz8IyB//q4XVaPKs1w8aIPgFZTOTtUzl
neXZc2gkzyn/+W8eI9HOoNZ5T1PCaAbDGqkr0OOR0smHBkTCYL7OdPIvXh1rFSojVh6Q3d4qDKPK
LBwsmiuCfIrmTBOCTdyEBVqj0g8+lPsGriYDx3eZ9CMUsckkelshegO55V0wVod4JIyOm/VmivQ9
7t731UBM2u/f4NvByMvDbPTzeL4wanhrUkKWZcneLKsDQ0HGcTR9h5T4wxX3x5PpM1dKiB9YiYnw
jd8/+B8WPQLKxbXshYv9dnu5TQluzZzxwJCgvO2xCF3JAMN+zLbsD/bXW87ey2ekBONUgNjOrn69
GOc+7SecdCpsL0gWInp62qaWGd7+iw/0y1OWKcQve2vhQg4G9JuDEWiCJBp9PxSjOqrm3726X570
5mQasyIuoa6xQPJ+2rg6fZrJqF//f2wv8/23hGze91kZXuBggLSs1V8+VBkW0i/KqoDIa5WbyhyM
bEXHoK9mqphtAEFuI4JG7MgrkQez0eWG8iMAdXDUEQYjutERpJD8m6hfN9zm318Gvl4a2idLXtau
97LnCXO7k2gWw3nlkRtOlHXrrqyAaVBZ8X+hqCq2APIWRDaMsz1dF9dTE1hfMs8qT2SYho9DAZQw
FloeQo/cnXIiRm9MWc+Zp4ngaaceKhrjMWaNNShQ1+F+0We52sIvV7d4zjtHjLHH73XIKS86l98d
9+7rKXXK09FvB1ouz4/L7eTk5rcUx380/fw+Bsznp4KubZORXb0rg6i6hHJTbjoJr5MJRLj0Mn1O
31HbHTm+ZALsahPeSloz+zaaylgXJp9uLji4yKnv1kyyLaiOHC5xlGDWjkMzYQBa7NCllCREo8U8
OgWAD5rx8lSY5AX7BcCEHxTG2suRlEXxIE91JNLHyC/ze3dk9lO3dvW1dgvrS8hnr1beyBSjKpx+
5ncaQqxmvCro1rY9sde161A7GqCu9+1IJArwWHFtGEn3GPJqsIKvq0u3T59NwXfaY4n8pfCTZ92O
4S0NUnkyLkdj3Lbl6ZQvbIAGYIjg2yDIY1JvXH2D9ZxzwonerSFxJvshyu0VZUCyxNj0ikBBHPpW
Tg+jKLKrgETVSD27xG1dCGKp9m6fo0q0jJG5+suyz1tCiEi98c9il1eWJbwE5K8kKDmEABd1Fd35
Mw7hGIcm2WNAXgEJwiP9hoxTyHgkE8yEVTRuvk/g81TngglQsHHjcHiIw8oItlCLWh9DsyyZVy7Y
/hkOr/MXHy/gO3gYxbPlxeWRzzhtsUAPV1B764NDYut9SZdxZ5Oalq6xJSZNtoHImmGcEA+4yWvG
fw3OJYgzLb6CLtSZJHapisoVJvsGtgBucN/WDdvOIW90PThccTNBDOCS1WLZjXl0fI+FRjTse1+l
TwEaol2g2EdY1sG+TYIh37dDqEG4guFhbuZsj8dhh8bYaKxkl1a2nLczNNt61bQRjTIRuuIbjjXt
X9bM3nIMKDqbfJTt58Hrqq9RSl6nN+WcoYysJHINwz5CG0+g64yJsRYZ34SMo+yxjix11CFxA7BM
rDUhys9AhQEMW9c+8ouQ8ovX+8aYWpDDGKLhBXEs0LmifPHm5xvqba6+HlP1deyDlZNtF96mQ4Nh
f1zp+IeqAnlQmcvky43JJXZE/1C107BHfEzKRdCzEObRV7hhJ0QDI4+tDQIBWpHvydr40fWNt4lb
fatqCyLg8K2Pp+RYKJeBTkimNFehdx33bEpoYXoL2D+cD10TbKOMfY5rRLiyKi/74hOzeood9K6Y
QdKjWVfduhizNiNdIk1WdpezqDkV9VWcQ/9UfRpc2hSVEGrY9VmfA4AOVchElwy2ueF0Izt72Ivl
3q0cPrdVpE9Ja/iXPpYRT7kmycUeOoE6bAT3d0L7qHtWFLaA4WMfQHI086ncDGjWt7Kd2Ub0vgE2
Kz2Gq0ZDKDKW/cY6JvjtWrhNzeg3f5KSg7JpOD/IrPGu54RIH6tppk3o1YytpN3710RyNMzpsNrF
yphlSMB8vc/NgpZ1SjnErL7cuCOPbhihHZIFPsAedfweIwquVK4IBmiJMsDFbNsk+aVdEacQj7bP
l1BUl2291NWlVZ7momIxgRH3RLIKB6UybycJA1B/l5HIy6kLnfxrl/nihzlyWg3LGpHmLC6ysEsu
Uqmj3TABPnkjlcTKMDpJTpzctVAi1pjIW2tpz5yIXbmAKW75GeJvcDl7odoARTVrh4QxvKM6Tu7c
bBpcmFx1N1RRSKSpUsdw7ovrtufsMSJOjzFg02dDwTsPyn5npwioI0XDbYeW+S0QfXfKUIR6tOwv
/azND7Txwz6NkREWQWScd01yaSf28GCkaXs5aWAtAK0vhJ2MEE0hjPsTJnXOLORhDpKZwW9dXGL6
HF7l2VevJjwDqtRzGS0Os13ymf183wwm+fH4ihF5VtTrzrSR5U+wFbkWoz2H+zdDlv3K8rj0Fs3Z
iZHE+T2xFerYKE4cs/ChFpuCeOSZr7T6eciSX4Q8j+9gR+81rjKXFEDubbXGfVb3B/SITrNnLL2y
GJqOq64NUsVUOucwS2nyapZIGhRrwLDsRI21SXI8tHd8DjBu3kxDPTervLKTAspS3ZkQKcd6SYuy
PreFVRzH2i6OpdeZFZNgiIV23vYgp+ghcwZWGo+f02m0iH3m8skbzr/CG8ObmrkzNiBZShCMkwxF
fBzTwCaMhviywT9CgC3VKnR727PX1OKIz1YzxqLP7ZTGxH8NWfGjklBiQTC8E820GVnAFDTLTEWa
jAY15/rkL9ImQsW67kq5HhkiqUNkD5wDEJquihvgVrsXA/ws0T76mZnB/dX57ZjaGua/cBkJUVxD
S6y8aTiqPM02ZGF/c/z+UKUpVL/JZu4qkYNZLvuLg2O4ljI1zoWtDGjjXoF5smNNe/apZa/KFF5X
n/vdwaoxqdJ1+JTFMiM+08oISoP3QboWudmdpS967mim+BFhmMqxemMd5PZ8wXaNvke5BzczE63B
sFgHlJaGcZJoafo7Lyo43xyX49uJqE7olsC/Rkz25abiAx8yuAuwKiY5fCCKea8qW2QxPiU84D04
/YuL6S/FaDsTN9i3Zn5ghsR5Y43DOaa2ZJ77DXUC2YLJxYT8G3I6SN8+C5rylA0vTxHYwSMVwUeN
Gkqq6hWU/1Oms3jE4lBIP/26OPYiIv3Ax/NDU4j73mTal3Gmjl7ypPL+JgTh2v2+xXjXGQaLNYTF
kwT1OGq+1w+EEyqLiKHfYagpwhTpd1xQXMdKxeWp4ZBu8/vnvZfaLw/05KLTZSryzjhIAe5njpth
seYTOriE25SbpFUDkahN8dThlrzNWnw/XOmPVy/Xzkjul7uPrVHsYOYbaxJb5RMxTsNek5r3QWP3
Xj/K74dVDXzpRaH2rimvMEjFWb/PDnFROMd+aIvn0iY/ZDV2Y2sWRHhTbOdEm6N1TEV3MbjUmiLj
N64EhTYzlidKGXX0LeYXk0Xn2SYVQp4cGPvUIcfoTDVpw+y9DbbdUDPZ7+CuHaLFOtQmV7PcOl4R
3mIo7TzZLiLUVcC/7X1DeNeoHLiAw0lj95Ik6ePLragUdvPrcc6sj4TEYuli36zGZU4lUMS5Evr3
m8UR9ehIuL2yQ4eXDeEmbbnqNPL10XYe6oSMEFhwUMrhu+4kOe1rbGX/1JAPf3cE9EhT+EpYpm9+
A+xgRhd9enII6Lf30ojK08oZPzoG3iEWPAWgAg9XrJlxS3nTkvZJP4SuKpOD61A8M7UxMGB0u3UN
35TUpYyIsimleYCrMjz8fj9Y798xJQo8SH+ZI773uJ5E5gxNPuIw0Y5RCNkGNrMRhsFj0VMat+Uo
p8vAkMG9cqb7LJjqZ6OS47abBuJou5LRwHLeNt2qznvfhnxaUU46WXOg/oa2Bbn7rzoUYXdihJhz
/URc/otXf4RXM/Jlkfzfk+Xz5Dtua0/qFVT984f+A1X71idkmJy5iFzRvzNx/t+pcmB+clD1BTg2
y2UG4zI6/nuq7H/CjQwZpQvt1ARI5rf4f1A1I2g8Uhfokk2Dcf8fTJXfevuBbBE54sBSR27t4Er2
Zk/U2kCak7fiVEFR6ur1EBWJPjQSoACapMIEpownwrbSTBgjJS+OrNBS4wq6VVDJJzJtlSXQjOBX
SA5y6s6YIWPy66SnkVUbJPKGir1VqxbF5y9v+h+w7+U3++XUsrgfwaEXxwkODsmx8fpK89t+zDEX
aU6ha+obEStjLSnTzqbBM6GMTHTGv38gF/O7R+LLvNzZ4Pou3+aba9tIcpJB+zI6dd3grOw8Igfz
gbtlj1tYVCNXrI36IBoTJcLIYFuve2fwnEPgcvDsZERI20nooXRdzQNu0isisMFRrI6sUF8lqMVK
1dPwLUys3BLdvHdCVZ6m7eJyDabDHSGysHFXdVMX81qS4AD7aFS8a8Md9E0+cxVZYpZPnarKdpXW
Po8KgCOibeOFS9MhmdavyE8FlXD5Riiuu7bvd/jOTOeTi9aU0TaLYLS5ehubUmjCARCL7Y6Y0MYH
x1h7UTJFW2iZY7QF1NFXZuzkSNHiyLoTEA/nVeIxPl8RUVZ/ZeipryJ35NfQVuJrsq+t6qs1jGRq
uaVVx5c6LviNgknaJxQ9sf7cIF7Gdqo2IKhbDP9arBWYSFxgSMb01fUmt3qwoHnFx65pWX9Rm8/A
acRD3cyNgspl55b+UvlCG4+21fHmkhbjeeRJpS5Pmgoh73og1oDZvwtjgd5h4J9WPfHtWwJ9ucH1
XEMPNoi4ihdaLYhiSYwpKhLUVcmSFyCfUo7w+36i5xn6hh+HrUhDVeO3igUUf7XZ1rykZHL4FlyH
UddDjH61OjizWRRb3qPdr2Vi81oSIwfH0BIe++3EGJtOc4l8OMUCJo+P8/KVeMvLCQif4/sju+00
qA2wlSTvDG9NAtt4HkfkaBq+iRwMgEwfFu2GDyE3EXjNNhObMEd4SIPheqO3KQcr36K6ZGoqa7Go
jvR0h56hu+D2oTcrUtJEYUH1yCbTTp5PU+TeG4MnLsahyq+IiI2eLMCRA8Cx468TS3lPKsqGL5Vt
phoqMUs2HtFCDOPQ+es4XWp6uBkky1ralTC9Sy+4N3CB666tZDbcjRw8ls3QeLxeBrJuc2l2WuIp
IiND4YHT17YgYtLx49kGNXAM6zuILd9dYlMkPE/p1Fdf+WORPmMypm+SwgTicPHhWJcRa6SFWdev
6ZzFHQpyvp48M2p3ZYQj3y107RwYlTj5r7wZNpdHvvm8z6pyDHetaVTtQxsyh/c54putMXu84MSq
LHefwVA7legkq1WoW/r9IQWzTENLXzG8qA99PE/6zCYtPSLouOcpgGTpjFtuCzSICQDvxQsW+U5P
AO6pijOrucvm2TDujd6b67POaozmatIo0HY57cn4eS5oIz8njllkN+GQIktADFYDhtr2yTwsReQ8
FbxLekrepTZHys4giHgRzKCaQ5j7KPKhQ7B7qhoTgfXLQs60wRdHTjP72B2WTdE1UBJXeoSMz2Fe
WndJb8B5YfoUuw8693vrMg2hjULzFVn53bNHcRG7PsWjnxc808hgnBAGHDXpYyMaqP4rUnG7v+zQ
77IvDSeEiBHQzrK5LAulXJ/axgiDrZcTHby1MryTVmgy0mNbe3znXd6Ii7Sbbf3F78M6+wEBCqrN
ypngjWwLc7Csy4L7Z67hC8LWPwmV5ROnXZauaZ7Elg1GgNk++L6BbyOC7RnmaBL5Fwp7lQc59OGS
OXzrYQA6rkVR9p+R3Btb9DHxhoXRru0+ik/sPAhR0xMUuCoSnJWELSZYVF4hDyA/7uKXmNZGAoxO
q7lzAAAURKZqChWHTHlSVb5538rKWtuF+WgA9aw6Be0zmxQpvfGo/QMBndG3vA29HzoimEuJRl0S
SHfWj009bbO80ddEPEWP0h7UtuCS2lD22TcM3dSjcOJiZykTuMmbC8LYOq+5CiJSkb0qozuxSD49
T6oo/2ylrbcKzLbbzUYHBDBojCiJESZYdawuh3wuziQIx7aHI37NsV49pkEf3w5OfjV6pk73TU1c
ZD2R6mdSd+6HpExuo9bNP+Py20a7plPI+7jANnlWz8fcCLIdbhHJaiAyYaGQg94kg13ecelUD0oW
VbxJ51bt/MQsv8QuxC/B1QPO48perV2v1xeVq+1VBBJDqK3XPieN12xylFQHazGBHtFCXJCw6zmb
2JSKXNKJcmDTNtYAIFuUez+vp2XKZZcnS/TvLpLiOg3Lam/i37MhpbB6gAoN+oT63D1R9F/Ddiq8
/qLunPA2qGJ3b7RztpMG9l5kjsw+5kGue2HEXX3KgT0dcM2bTkZDBDhgZeN2gni37hCurOt+SmG6
t+7dkAzzX6aZp6eBH8ynjWpgbf2+QnkDK1ASYX/Mv156fJve+3VJVJeF7ac5RGXdVcApaoF1R5tL
yDGAhJGQlqdQxZrD75/6Zkj68tTFGggTFWLzMOd+/VQnnGMvHmE61ZB/v+ItwMFQdRY1xu+f82ai
+PIcpHhYqVPtLayH188Z4tLt2yAKjw44OWeq2XBmL/oRqUMOjD9/2DLy5XUKmCFvfYgEe9iIKAKP
fg5qXS48/xd+gJH0wfb3j3pfyIKRIEGhFjcx1Xo7SK+jwKuIqyen053EhVr44xLnPJDArjxtF2u3
P36eoA8RLBPi/6T/Zqgt/JJtm8OnmnUc3v+8ghSJfMlaqmWq0iakj33wOt+03nx3fLjFBRBnGr68
t8X6VEROFzSdc0SdQXVFEh7FDwcqN7DSoKrAgvzU2igG/myCaes/XqQMAiXv2cTv0JLmmw9dKqc2
oUS6R8hlS+YZFHQtxo9CHt5vBZ4C6TcgVUDi8/NmA+ahNaowad1jhMjhMCXICjz/QwO8f3oKDaVP
MAxwxju8xu1sq5YGn+WFeeEmTJCQivyLZSIxv8eriG6HdvPNG8tqpsNkkMujFSJ8wTaNRTFMWAZt
oXSIi67Sw/xBS/f+/OJM5wzjY2FbzWNf73CVDOE05q5zNMrQfRCIRBjPDpQiPTarW4U2x1q5kKDD
D1bn+5MFdzMoMyTg4B7/bkcQmpGYc0Ukfdazu8OSc7JzIczMKWqo32++f/iILA6oTdTgOAm+PSw9
PDB4VGGh5Fi0A4UoT+eWCWnuLAD40sHpZdX8/qH/9Pngi/sQ2yQQn/3mhB7Ql9lx4Ipj7kJjUQWs
idz04z2Nzoc7/QVFe92XB6AT2EE6XuD573faMnY1OU+Y1raIP1JRSKyyPTO/qYa5uSix3mF4MlEm
65G6jtnf1F4MNV4LO0BIh+aiZGCJGvAvLENtqs5ZMf/3M7f6KOPh/cGLANT2Fr4UDCbxlmqmEjkm
GAywwgsg7HUSIhdKtcF9STwHSy0NKOt//02I93t3yeegrgSKhOf2lhYT5eAlIXfc0fANal3t2/QP
5Fjig9AIrsy4Cpf1nibiou7z+iuSmVls7CTQN3Vr1TkZ1/1c76iS0JSgBI3/+HJgOABzEp6azXf3
gmP+Mikxa9ytBp9dX8w+RTdU4UcRMawnokklaHDMj2Ccd2sTUuGyG4ByWKLYuLze83XSLkX/NB8H
JySuHrVtuppqxTLVC57++9f/Tw8DNyLoitif90misDkCUgWC6ahxjr9KFT49qIbpcqRZ0SX9/mHv
vmo+mb+4c5v42HGcvdl1kOBF1YbmdIRaT2MZJR0ri41Il/j7B1kLQezVloMOB1mSG4EP54KLvX6H
OQFU2q28kQqiidsrkx6uXxt+22E+jodze1qlA0iIEyE4jMeYwV9eeXYDlrxcg2Wtb+IkAycwRpol
5o2IYGePEbZpuEBZoF72ziSii/a8zmiOR6ZXV53CFKX404PYXQJsmMtwr0H+fFsKJQrfJq9o26M1
M8IeGRqdorpN9pE5/XHVxaNYAw6jACC9dwMq7BqsbtBIERvoxMj7Uj4/uQ/BlnSo8tRR+kP8cLm9
fvmWHK41qJKLYyfMfSwR33xLai5sUTfSObq1dn6QZTIcGycM7l8AEddrQXXqOZefS62tDy4A6+0S
cRaSJmRNmycvQy9pv14iTg7HAapNehS4UxXzxkx9l7iCCT8L21pjPe1/w3ggczZDybz5IohgYyi7
iZKD1U2QOQhXn27MvgBFnLMFr6kJ0qSx6Bv+/KLoawq3TXGmEcmV102G4m8aE3kIoCQxqc58u7yW
aQvNYFleucFlsJ+6RlTHoZmqdmW5rb6SowYaa0Pmx6cZwBEUjnqIFodVptDnhK1nzcYUWXE9gjZc
NG5n7LWTuFfEnxnzvkQXhZlPh2eU6WFldAYsbap168k+WMVOU511GdIq2G6kSGxKTIRpoOfkiAZf
rBHoyh5Fj4hrnLT6mvBasG9zwD7MntOFVZ0jkJixKBC5+Gts/AxQ3ECvvw50tYChGPfEV8Ok+bNn
1NDZ3BKIEtZQgJE40Ux0Raqe+adz7f2n+ByyEOQlyJe6pq7Ya7HKJSaGqsWsKRPRQm2dGh1kJ5Fv
6JtKz0V8BVEpL8+yqB666xb+T7GBUcTuLkVRZTflDKNl0/SdqHdMhPVNRv7fWeS6ZXYDD6H9SzMG
n0F4Uzn/QHDVO+dNLRYoasz5mpGi84N8dPkksVSZbyuIzYxqrdQ5GxYTIhANvKIIB+wyvXMr/BI2
4CAgV90cA4T7xeTaW/iL/I09TDhIYaOtTmqd9satLhMeXWczt1ZgwhyoV3Fut9alGgfZ3YgEqc0m
Y7nEV/SrKOrF5GENBIPQORmGpvWyTd8NxnquFJJ21+IIl3PEClJqoJGwvDHxzpwhFONJjAg95F5d
JCxlk4Np+VXfznud08OuGM+CMkIA0M2dULLJ8QWQLDD8k13rwkga7oaXOgDMntWHwB6oIXaZwh0x
i8Fyg5BrTfjzPJX6Oejm8Ar7DJitLxCczHt+GTvW4s5JLfmUhHEcbtu+hZf9c1u5C2vPXFSwo2en
/pMiy6cBnCfDT2gRMwXlVqyRn8CtWDeuZBXV/qIWjnPJe7XaBTO307b/Bjl5HHYabuTVz9EMqrun
UNpLIRE51HZ+6UE0FemCxDbA86uKPJ+DFiYI/Mv157k9IGMMduWdSY95xCozE53u8Ngx21OoRmzT
ojKYNOSTw4t1MEq1d2lgRcl1q2p+EWGCneyq3Gpv1Cxq/dhrzzaQ23gyy278kuCuc6lzceemqXLW
PTaZ0w/fYJKxhS9uOdeTqECB44namCBbMXoF9zFjgBhNDnAFa8VhmgMz1Ols7wuFeYaKSzYd9kOr
PBkqHNDCEN7GmiNcpse8aUHrpxxQEp26mn0gCQhvx8I0NVAbCHnnA5DN/ZCOP2/8/85JP5yTsmt+
qVnemwUnSv1oy+7p9aD05af+HpRiCewvLkuMQxfxwi9uwYH3os4xXf9lFvoyQ/17UBp8wkuXuboD
JkTr5nHp/j0otfEYDhDk0tXhhsTf/EeDUogIr+9vkr1pgoklpGFYIhpeaBS/lMY2tICCgBTzVJlG
Gdc9XiCuscHLJMS7Uehqmzk2ou7JHqr/oe7MduPG1iz9RDzgsDkBjb4ggzEqQgpNlnxDSLJNcnPm
5vz09YUzT9fJ7O6qLqBuGsgE0kjbkiKCe//DWt/qtjOhP+Afm976Oc8F1JJyzSr2TIs6Y28Xfo2w
G73evBZCvBo+1dVmUsZn4pnJSznD28gSx/42gk45AzzsH1bA5PE2qyWBWzVqy3My8T/D0Zn9ZqfJ
lDDLXlYnV8IhQM5+Lbre+tQm6HcntlEzfErH7O9GCR7xxcrjwb1Ta7tC3CmcaUAnVlrDD/l7eWuq
md0Yfj+oVtt1AWq25mrZWJ1uIWa3hncEpRO7pgGO7jm3MggSyAndZpvz3j7Byyyd0DIRPUdNEWcv
RrqgbGT/tYZdJhmvwn2GbgKy6ckRg3lQbp/uzFn+KKjLo8zNbhzgNiMwkbH+TprZ8wKc4MGRbDD3
/BbrDJMuLsGegljAzEeCEeJoK+oN7WPOxRx4uiwnaDYuFwVoxogcZh/FJryBDYPK1o5W2sxHQy/s
8+izjzL6wTUOg++3dP2rH7/ienafGteOn7t+Mb0DNgxL20jV2AXwDMHJ7HaxfBtx/0camcxhjsaI
16AZg3aYq6Pj18Wpb1wW4UM5ZbfKBuswFM/p1A994oVa0qSRmznrY1slItN3ccJ2JjfgQPYd0yKz
n6D4TzgkGR6NaSjiVm69JY73oi7Nt2a14OGsSluf/cItRNAnk5vthaZ7xWvWEe71khAJ5urRwB07
a9EEY1KpHbuRRVeHNLEr4sRlYWfGR6JAFPDOFZhabUKxSyVCs23EZUVIGc16jJMAYfiB2fUjXlEn
gnaIKDWvMZNnNnxDUbclQA6/R9MNTyy45YFngbJNMKBrjF109ogx1dznfIaDaJuHZOjO+GdlsE5r
4Gb1RbRrSzZSvoMTEx/dvNpWVKYvmpZeZwR0QceX2Sbr3Ad4Nd4NfVq3rBDibTwuT0zT1aGFmxXB
0ZN3banph8YW+baPW/Pog+kPcsrZSGnoeksxZ0fBKGk7eTWEw2JZD3rLo2lia3/xF/N7hXU0bI3E
DWTaawhj5bitK7fvj6DK5YGq7LOjmjh2mUhOLZuJzbqWRMnD6WJ9FirRDFuxNrw+GvDSUqvCpNV8
DbWmTMMkTX/aa/uGJwNkJ9sHzHM69BXRAXzErwhKbFiSu8qeSfgBHb2DH/TUZ5oKbkb/gDVDHIpO
Gg989/Ik7UXrWDz2zQGBx/ATnsey8VKLF4eHbd82IxYWLsgqWUFxty3aWfuptYrH3MvuViOmLh10
CMrrc+b0u1pXGJWT6VH5AELW0tzAzowS2I9dQiS7N4oX1bY7b5nPEggrPK9h3nZN0UdjzDIticWr
gzg6mKpSbYyy+FkIgDxmNTm4etLhKdNI0GkNI/R7DPWg2jgEM+8sGiT3spzZJHm+EZBKJK46Xv+o
nLuK5eg48dlqCPTg/XB21D0q1FJ/2Htd8bW6BANQ5PtHh+PyOHRszIhVl5fU7yXwDaIKeCqMa5K2
11GqSPP4oda6usyekB/F7TTLh9jFQiyVdmoaUzxmZusc66ZPQ94wShpygJBKp2+6pihnzPlX2pfG
PnEVLUrWFgGgMfLaWFweUa1ZkeJYv/bWhNd5dfxDLt3H2OmurMH1LceEd6qlNrmhyp3+G+fKsDFH
Nx6DxurlRZrDGLZ93u903qitXrcDGy07fbTm2T93s466Qes3QpbvgLLMkJUcou8S5zzIPOI3XZKm
1aNyKk4XZKz4M+UW4KbFt1eLj1RkOK9Tboc2DnFqEJ0u++cCG8TWLNf4acqnc6O1XTgbvXxB1vJi
g5wLCm38UKv/5iRQXyEu8zkeGsjXBdxZc9qqqTvUjtzBnYh5FVtxMY2k3U1e91XZix3Z3ar2em8+
NwRH8wHO2WSUaTGe7HbSL6lhPQ5+c1eo9NXJTVhfIAD1WiwBJy0cAP+78CdWr8IO89tZ2mjeg6es
ncrk/Djz1qHyHkmI5Bj1vudxYrwVtudsOsvlUdMEHas7nlFGR2Ob48E3+609tuapAy4ctGOTsTb3
6zTMl8LbIURfD2nd7/tGHscszncwabIw8bWGVaW25TIrwjX20QsjV6YtFIP4EhrvF+gozbssqy6u
aXnDJrlde4bLqoXLNNYRTOv0kwRrEU7mcDdnLXfCVLwYYtxXkHX9ceVilT5Ooa5/GpmDIrcsv0bA
GPju3ySIiWjk50E4UOchcTjZaVwAxKEa3gogEmaY2PZ6mYFYQbyL22Yz0IWd7MxOtotmLYEaEus9
rofmkelRXgUay9km8nJOprG0qodEG5Fk110K6oh7rYHwvl9qW24Mw2i21dAMdyYEMlQeJs3LoAMo
tbSXVJtu1zNYw9rxA82zLxNG3lfEGtW9njTjvBFLIRBOL6scHiupeQdf5etxHq0XMevNJ3AALdnH
JdqIre1OlgqswiCbUogaRhz3rBmNvf9VauODkbqI5MXUPyq7epgqTaOB1K7lkg73eHW/qc7qtsPs
1Edg2N88RdrTnOVHTPt9xOBy3JiQC79zvIr9hFz+Q65GF6GD6g4WOeCRrMd054A7CDyvgYqRC35Y
Nb77CZFnle5p5wS10isetwnAhPJ+AWaA5sgaP7BTq/ioPXd5cicNIcngvVu53YSQ7N1X4EzZRosd
PcTjJZ/BuOnoKRie+i4ZNJaF828Wt4eIN0wGQIhBSLH/5rnm20voYKJS/mi6/HPRNffR96vxm6XG
SGcTf8EVZ+N84Mp2ZWMgmM+IMKUp7kTQ6F1xQu1eg9UaBDVClZwNs9j3OVAJcJAgiAa/fkQc0QJ3
9NLhCvHb26+u037TVn9f98v8PGKL2xp+5mehD134Dt79jzb3vjidC+yajr+hhxteMmmcnMryd42P
5cdG5BXhgOKCoLne9CY0stQ2Gb9otTRRWpAlSUp5eycNtQZFr5Y7AB7+fqqNGZZv+1UkpREOc5FB
um1G44kDUiEYG6zCC5x+SoudqBJ0FaXIubyUVr23rC5PibPY24Ja8PVm6llweRTezdewWE9lahmf
DFScT5FVEK3XPiFYOcXaw9g8Yu6Vg1vhsFzZsFEAj0d3WDWQYpgaLPM+plGxeG6BqcRHqImbksoD
T1k2JmlYxgZzyVOHRmKbl2Py5GsUosaZQissAQ52/nrAZfCDNZazU0b7yRAFnyY7M2xiyU2gUpvw
RGw/4KLc8c4dbSn6AEp3synqWsIVHL6PvcAMtTZDUJGSAekHr1MXt9yBeU2yRQUYLAbBg9at2FuI
DYK0kxhB9CmKO+siU2khFXK6XdE43ilLS6SEPTun3PWRmqXbYmy7R8KQxE43PocipWhCExHJMn5h
8lQGRWtuYk1YGBobYk7tDmOLjFngLlXktoSPVXz2Slx6Acs1I6y1qsHyPW7QGLUcKQBTEFGOIDuR
jq95+n3y+zuHIn+re7zMUDRf0M/XESQF1EFZeZpgjmyk4SGkmykP0beB5knchnuxqA91LR59BCY7
iMdfRTW8oKwhTsFZr31Jr2L2NqwutJBgp/tNI5Y0sBq7O2vdPAJ/08xXFm8q6GH5vMy9YogC7Q1g
oSZYUHWQUesbaoSlamDKmulaub7g/0QVhVYrzOo4+5F3xsaY3RWbG590MCvBopOZ6sxe/OIaxR3O
M3HpBGbYoa1+UQADYktVZMi1DlMtN3lLR+SOKiWrbChfOiGzTYFXdYvh2Y8EAY8U3p4dLJoszkQ8
3EIr83JLik57cbz4U1cd0Zv5jEViyudruyCH9JVjhEvhUvkY+FhgK12qeRkupl4D+GmncFXdbW6i
LxdMVEfN8HSsWbUVuuPIEt53pzs2vz9qeg6Y6O+mt34kjbNzDTXc0eouvBg56pr1EHv5GKFM2xXp
L81riXx3lH5nKNns27x7aDML7HzKEZm2XoiAQd82DS0ugjprR8LIzqzhSFlSniBlcYlKHder9wIN
jbywbP2Y3eErHpLPus75/NTWdejPbh2/1OMKl2auku+aBo51gPMHcG4NE8u9W33vzWvwDfo+QCAu
yICQBaI2wPgFWqUbd0I0VzlRoWlK6mE/rEDQc2C42P3qiRJNe4AAPnpBXs4r14KM+XG5DVrkB026
XTzCzTs+wd+XLv1p5XhYrHhagtQyVRdMAvcv4JryvaglqbVZZpQks5tEQs61VVDk1fhESVOprhPS
yv2oze3NlpvvZKYlXdiYoGjDGk/oO34XpHoMQGl0mvZlGryCYWc6Hqisc6zuabUTfiW2zbImJxzS
zrarhuelW1FV1/49oB/5UGWa8cvO1HBa08w5ElzQ7c1iyY8DqPytPYnuWVR4wLzO/KCPl+e8EjT5
iX6PMWqEH1gndxZTu3BAxX5mbAzRfiVa2aoxvsuRjmkkF2Xbs9nYdFlCEVCh+6ossUnQDmKKZmeX
qT7ZMN/QWHHpxJcMSIwbaUVmWsT3DlJhksqWT/Ij/KA0XYS7Ba8Yhe25Ggjk7ORyIKoY6eI0XpDg
UVqoFDFq7n/HSpVtWs9F+1mmCHMbu6IU6tbNBAYqUj6mS56dxJkp+ej8tySjkTE7m7jlmGOm5F4c
qB0Pblmh1i7KcXtLOos40RfeeruKCmzuEl8PDZX3OEhN7GiHmbpYs3wfc9+/AW31/Mx1zU000TFc
FuWfCGL0goaY6I0Zu3Yw5GWoMfYOasNscTorHX9Jke1VLoyw6xpJOq7ST33e9kdVW7/adTgvSLGC
W39hrtnF4HSPZji8D7LjbaxzMLF+TkBPUUyhhrIscOqs3+Rouk+TkA+ZicAxr8tz4rivteerHTV2
S3QpH38IV9vK0HfJxMyj6G36GUKQb1x8/irEm4gf+59r3aAm7M8LM/ygW2Km3Ba64JZey7SqsISJ
GUx9yo8HdRPWZoi+mFPZ1uN9SkRrBBLVpnBZjhNPajjcWPkAlDgjbaMj1WP8HF35CWz84In2YUZ9
fcjUYm5oI08c0a+kCFZbMcwR7RafZCb9YT8q7IBGpl9WYzB33jwxSlm5eJn7otw2HjEMHzw5ROvo
5CFI/Mqn2Vmrb63QGJ1M0+RtTebMnJ2P5pIs/ERjH+XORPflTbiWaAl7TSdNDswqU4GNEWfTMQU/
H9ii+qz62r/KROON9OxdO7XpBtXh+oKq4sFdfQJiGsMEpKtve0U0vOg6SQJiDXXcgcJLkJUrn8s4
/ekZ7UWt5in3nA9IgkzGP3qj3A2996sbl4ZWF7ZWZQB0U6W/aWUVGrKRG4xuv5qe8PBCy7+nrZZG
7W38f3Nd52ZdM1jxmJes0k82VcU8IDVWShfc27KWD13KAR2qoXNmpL7CvYdCah416voGaW2B5n+k
MR/bpeM3cZMjeieUQG/aqFJz1W3S3mW375wa4lHgDYSOnNnfzHkxbJnkoMIpBjvIV8OFZGYs7QDI
YO12Am+wH2CT6A5Z0bIE4VTrA/aHnV1SHrd4YWeq8v5Zw/SptqWH4nPbafnUhRZrtvrk0CcsHB/m
AFNA+EYL0prXyI4b5g6wi/W7ARvMp8pnN+9BAPiKqcUfK+f/7pn97md9y71T/+P2F39RXHDOpf3/
/Osv1R+/Tn7Wtwn4X34BwSHrl+vws1sef6qh4I/+EXl/+53/r//zzwC+/2Qab1m6ifDh/+5aeoaH
+VOpnz//dRr/55/65zTe+IdjY5GjL7oNzv+Z24dliQ0ybqEbJxN/zI2R+eck3nL+QfQAM3okHEge
UBj+r0m8Jf6B1uU3CQaFAqKI/xIIU7h/G8TfTD+IlXy8OJijkNH8TSbmLp2lITitQDgz3Wt2jFHA
Nt6i4ye06yWeK+oT15xQ0C9wPDBjbAw1WzsX8fC+LZEiE3ZEi8U6wbioVjjPM/bqyMn0imwMR8FA
7qyo5Ep5YzbVEswDjOjDT5iDmo1OLJpvT0SPkLrqxu6PoWr6w2ipZGdnVbJxgGKQY53Tka39sFtG
YodoVESNRXxWWx4LTKKVBzxSLvWbaFr2f/R7h2FOwIVnznZQrrvRQQmHo8xAj3ext6+WrHg2U5jw
wagIewkQNNVvqTG0O3PU1qMaSRfcJKbjfMbYzRkJlU1Bw9Elybnulv4lZwN4N8tVf0RMbm6qwr2O
g+Gf8W21cGCS5HtBaRr4Vj7SDQ4MDzOAJLHUux3WIVJ8MpAK9FfXuqndA0abagvjbLlt0Yz7yvVB
I+cbu57zB82LgT/GoISNZfKiIsFNOuSt/cTErYqmVughiEBx58tZHVjJahC4VgNNb6oRKMZ0Ijdb
+ixNrhvqtvrcOqiLI649Cg1SdJ+NrBGAVWz3LgExtBN0wFuTDHn+VrVegQ2pMxarmH7cfHbmcv5a
IPpFapLc426uris792BanGLrDPW80Zp5eRSZdD+HmLOzWr7rZaZ2RmMxRBwTc2eZrARGCO9bKWOH
tBonX87DYspzAucyKDyoIiH6LXw9ZTFustTzYDV03bZ1TFibOnhUhJxmkHh9wT3b+Z9eV02/Epwc
21WHLBS2DEIinhtxFcukirtFNi8pNMYXb66XDw3fLmPc1dbPGuUxUB3EAjWotzTIfDDzTUJsBxtl
iBhr7h1j3anuLWOsz8VkvLAGp0MkO67de0OdX9H6aEcPUvi9WXb+SWBZmoMGt14XZsTjuvtBGzLO
aKY1GJIHkefhOtzuYeIoZGWOPk1rZ23JPfDAdLRgGNvaLPfL4IEnXX12U2je6fnB8aALmNbR3MiW
DboyypsFbC0fNA1JCDDKIB2q9tw55kddtG58x2h6Tk9oK745qPsfy9rexZpnaAzdBxGbu6K3ZO4G
oz9V/teK8yOLEnzy9+zd1YMa8Ht8+ZUVA3Sp6Je9fnixm9l6YBuSdgM1nvssYiUj7g8jSorKP0KX
MrkDYwVKBYF/g7pCK9kIZ8uY7Bvh5t2LWUwinzc2nFYKISANtXuslM01xiYDDtg9ByWvezlCRI8d
8rkQYSSx/r6mLWGMeqMlF9q00v2mI55vu0ix4b9Wsz/EP+Stj4c07cMFQptiCE1E+lAzKI/tnIa6
HGimOmHk4TwWOGr03pefLlQdbU+gAbGRdl3QksC0AGzzhwktxssgzlNS+q/lgjUzRwDOJ0VfjORA
rDjSjaqd5gco3uLHwqYy34ENxpTmLq2LWEfLfKaZBpbkqLJzviQZG50TkF5uPFsJ1rQQCgl1vj6R
B/SHuICpEkIG07/t2+EkSJgqmV/V92ytzJraaGhTqz/lYID0TV2PGt387CaRTjDG/czmcmsL5DC6
XhBdRhYdc3fHiJfnYiK6o8Ok2FHgdi0ta+lPWCwtAq590RL8QTKzmO14Y+fFbUQyWGS/GWa6q9zR
29Vplz9UZnG3Jmx0gw5O3d2c2ukpbhoXYn4vwEUB6+OhGjNC5oZqILIcGtXRczu857h2eFYl51fi
ZFGX1Ja21d1Mf0I2BCfXBB0bWpOtBY5WVRc3HZinja5Dyl87vtv4v+gjLf+03FhURcvUIJ9FsoPz
waJkXYcCRLxaly8MNJ/cUd0FcaSzndwYNBiNsxeYeqs/ATWLtzMirRdbJOoqACpxOVRENbB+uK97
T9sW1EfHsdLjr9V07AdMKxtF7NmBozPeA/rS33LXyDYUmd77iC4DU3/MFBfQzHxyV3c9s1L3gqSd
oZpPi/yO9M842rDMLyKZt71WiWAmo0OGvZUaTSBHS0RyidcHx5cwnHN/p4qqecE61x8WZxx2N7HF
zh5LSDbSgM3LhpJEgoLcUkwjzJS72WQOZXHEI8gF+dFZdBh8/afZF5DeDYhHiRmnD82SQIZf0zwi
wBDqLT/AtlE5YWvGJFKOxlW8ERXUcRfafvMxMts/4+4yfo6DWW9tfGJRbsTG3lGt9Y3AM9JpfBpK
xE/JVmYNITpVX1xyfWpfB57D89D13YONWvDOc40qJMJM3hHKA+rHSsdLTnBJSHyNsy/W8Xvriexu
EWn6jam6zrTB8PlLlEMlcIsDGbxaD3Hh6BeFs7UPM578B1sSuQpavPvwbhFWysk31rz2107Zt2SM
0nMOJZXtNYdJeTJkXn9OKmmDZma1mC81DjY9+RaD2AmJi9QpHtg2a9BdoszMOy/QDe1trmI9mtK6
Pc+Vv5wsTWWEfHRJu0GH0GyEkZKrynLnRTPpQzaDShTaPaT8vjbVgRpnByo4iSIhUxXWalViQkUo
Pah+gZ47RsLfpk/eank81N3YbxiI2R/mTH4CbTGeRpc8dm63DoUET5WzpO6T1Ukv4crDT56kz8pZ
muz6u2j9767c8eh3tap/9X+t1X/X3/9eyP9/VN9T3Oj/idpGqYx/mib71wr/zz/3zwofxACFOhIc
ilf7Zgj69yqf4v83OvfWRvyzvOc//xTWWPo/IA/gHvJNTEuOa3v/FWENIp6/6mp49m0fKAYdgmVR
1P9dJ43ko7VzHvBDKQnRdRMiccg7ofeFdg/ArU/1fd/aYOnwxHMBGeSCiGC8xSzX7IteVgDhDJyT
W3IgYxMiX3xjQTyYx1gM2NST6btoCJqbvFtNsgizYT3FmbvAbFeNGVkY7c++S+QT3yVDjCUVc375
ncZLFiBq1Daj+OlSkPLB7Q56xH7thp0k/MKbuE9/58/+Dv11UbAfa3tGZedUpLjwbRKkFU9V82H5
1brFBUbOBeS7w4IpkIFOKpiZ7wso6kP3ZAAIozZjimowA8ZJ9WNMrISbwXeZXutjnGRROSRzxygp
1ez3VPchfN3iUvr0VPcWAttgYmY9PbSmO6SBm3hTcll9LfW2dU4R8DgluoOOOy9bEWQJbdLWVOym
AZzrln2gBOF3JmQCuW8zwPlqhzwB1ToJYHbAE81kIjYUtnHjj4OAKNvf50LpxDrHBEqWz3JdkvvR
XeqohnWPCoTSouEabb03qsheY+oxzRGyUq5rZ930/OqmsCWnQ7bjxWUsrMJcT6x9gY6ZOTvc0CkG
ptgVVyyTxa7sSp18Sw+5pr9tupGic8TRcuqY+rWibR5aPNR8YBqXDMYbql5b/PjKcTS/MKzK3/R0
yQO3qNLQwt4e9llu/9SqWT6ilAe06c/tpiJLYJsSh3ToSYR7l0QBBKQcwS5yu+pAddMfRQzUyDCK
xxTk1nWcsbsGrpa4IXQyQhAmhwFfdZj95dllmNEFmu+rT/sW/VMS57WZ2YQd8sSBTDr15QlfjIpU
IxA6rFnBxJvMoVYz0l0y1/6XQ7wq52rcyYcRy/xHMjJeY8i36Bd/8RgA9dLQjgRm8acWvdK5U9Ci
TAQDv1pm8Sy1xnx3CMpLQnLmvjIYQK+Ox0MlQPtsGdmJQ8L6CiHKTP6XNf2MY+V9rCgEIh/i+0Io
ddJ/sMaP5Ips1EgnEeTNdBpFat8X1INba1yhjDlgjfYdgtMDJnvnTOqs8T6bg3cx3IoQXHPqD77M
CUASi88Uv1bPCorGPVVUvc+t0jqRVj1fcKejXUsa+woNzLgA05RvbZXKd97RYjfPg3Ua6rXYD1XV
XPJVFF8NjL04jLvEPWadtT60dj+yuMBEhQvdGIO48Vymhj2CUk1DGqORin72GB9c/VV3bv0kj30x
d3SsjZdltyQH635g8Xg3dlb2Dak0CTjWMunnJh+zc5/m7fMApewpy5zmCAmhirQ5899RLcjXbnT6
U2/XvhYhSJFHnRrL3BplWj7gS4wPDfzQXb/qCdp7KpquHe1f9ggNEePA8m2WRCghODhUeVOS9haf
wQuQVTekejD9lqlVycH0m9Ni6wvSBYvhsxgYPjDysPKq2Os4WoLKZiNiGIpYxawiTSLV5806O+0n
IZDDSW+nbFsIqHNOJaarrFktpbm37OtusK5Y75a3AUDpF5SQ8coLEt/PqL2/obQxIDBO5YbnhLu/
nCWpvkLuGiEdhgw0li9Nhoiat52nRZvare/mzQ9LQ1m0eiUbwjnWrWh2ZkHeWNc/uAYuKBQIyy3D
fUwJ3LLNX6uZIpXSYaLwUWZZwVLxmQCx8QzF96FBD3AxazN5Mz2e/9X22y3Zh8iMiT3Sz06W62e/
z/0LQQHmdZnHgYtCLVBa6hu5s5jvi3ZoqCB5ULGAJsD1EHKUYTz1DKaR2h+bmrUBjl9Yq4NVnYeW
daxrcdSgaoCvgrDYbIXx5CyI2EK91+JQtc7yBd9iZh+keZSjg5JyryCTfqIIRDwn8yN3CYZCmuTv
krXYoVA2Di6RZc9GJ9Vj4vbuxWTnHmikJlI+Lnn7oqrBR9JBgT4y/P1oqDO50YzpschqtvY8Pe5d
NU3LD8IA5RJiBABoWtnTUUvKcRcrY7yMfWcdzYIhjZe17esEqPNhtpnxL2QD76xsTq/cbM274w/1
p9dX7q8FQT+Cpl4lAcCIH2wY5S2Win052NKJNvO0zMrewOLvWejzfYa+ppjGGzmhD7oie6eB/lhA
L4EdQ0iqhg47Fe1rPFR9VLvwDzy7zOLQdmT+qxJ4DJQ/tt+8pHKciGyL8tNKEm9XtXN8HozYO41e
BUFwXrtD6ntIT3IwlIvJ/UbvRvXeC92/l16pzrmx9NHgKQQgtQYEs0dLLkWOJqVw2RaN1fDNg6kM
dhX9BhI9DS2ssqbh2iTKu1s1f/mpW0Mx3NCvXNfAo5NTMfXac5razjugNo4e4icEc21NVrdDu4H2
SJhK1OsevW5eWZcMnSTHEijp3CsWI5Cx7e3cniU4n4kpAxLpa7B2jLQOQU56HzkWUNo560MMqj5r
SWU/eQhOAkOfrbup9wXH4GI+YFDRQ0Jkz7c3EHe9ZewYKQLOrLIN6b3mGdqoPCQm3LIureqHOjGt
F9frx4ikEqQaLUMUjbkEEBBMGfh9TJAMmdpotdWA29HV1SVo/KtPu6InVLxZN8M0+k+GjfC3apW5
1fEMPMPJTgX7oEY85HFLKoo5zv61SAhcx5pVh5Nu3XlxN/G2l0JHrYwMQjjz0e9NL8LT0f6EyWoy
hVqQe8R96+4RmDWhKtQSVvGiHpq1aB7ypWn3EObM/UyWe0gKlxZOBOisu9jo3G/UAubzTIIPjErm
07+8Uhvey9qzt3HevNlt4Uaa9K+WSYolP5/eU3fA396bHHlJIHsJwrPptINTmQqIEbKImEu7Xb+y
pitB/5NBfTQHZj0119vCmpiPpmBlIXP7IaY23RoZl/VA5J1EPdq5cmO1K/UHiuPhYiVDy2Kre630
rryHeyOaMEYStuO+q7YjlEG2cKw+tMxw9yapcPeu4c7cCm72ToHmoOiQiFbaJd4PjYxRiua+GbhG
Z+QHu0iMkE828I26QQvciVna9Fs15euooIKwTnlk3JgG02pNB0dfYIaQqsZzghmQD4fvIl1YUxQG
ubnLdY4VBO4U0zOVakWOqD49jXqRvOh5XbwIkxqQgcMqQuRk7X2T9/5pzR2qlcSOD7rboBVPGBqj
Z2Y0g7JjjA9g9djGgiyRR9kjo0YyZ2QDJaZf79ntJOqnBaFcMV7KcawiBya6+S4eCSPGidEdbeJy
rkx7rDMiiOXi30Ymfp5BvWM2cEyraY0SCv+3FRWLZFbPVGbaDGZ2wb9r8FOKY8mg43uG0Y/5alEw
T0WyHLil82YwgDwsmlsF45Ram3Yg1q6x1o8uXVhNalevYWHvE5q3KYBPIVVBgVX31bTTLY15N/jd
mRbhlBVGGRUyeeFtsbbDgkiYfn3YWAXFjVZkRDVm1lnZ4t1QCA/nsSedPs+LTZ577PrLghemnND6
MJcL8EA0Aa6c6ogylbydwdumSbUcERbdp4swX60OLEzI7JcQJKfqtgY8g3DVZohV+WBt1nphxyZK
wAJQMVembu+LZs4ICxAeMyrZkYDk3s9OeksRqvA08fH70JQbwciKn+F9OfuGOeIRgYp+JjQr24zJ
JMKVqfRJU2l2yBoXvInq1xD3qh0uglFkU/fJpYJVtfVzudwzES020iuibCXkyWmbrmfZj5L6X7ZS
/wfC298Nk2DxTITVv3dQjkd/+FfPYhqzHswGLzvIUtHWabOL/Gj1OKVtkoSfhF61Xw21VMWVTZTU
f/zF6W//4ta8fXFHN80b/8Bi2/S3L45bo3OWtckOxlx3X6vsSFLMihQYs58//sdf6m9GYRpg+hmP
f2/d7/8OAMlwOziMi/hSjUm4PM/IAndpSf6NvTNZkttIs+6rtP170NwxY9GbQMwZOc/cwJKZJOZ5
xtP/xyOpaonqkrr22pSpJEYyEoFwuN/v3nPL73/99/wJg6v+IhOxjUM/QzD71ybutJxn3OZUVPUV
vhCC+ubB7mkFzoq4u6mblDj04EU4X2czf6sUpZZVhaJOLYjU4RrvXLH567f0549YpWlMasvwHhFK
QIT4fUtELzo36jhlkBCkj0yosnojUbw4M/PIw4owat4BlfM5Mwf7hI7+ox/9zXyYLLpkbvvv58Mk
Irvov/y3pszi4o+Rrc+X/pSQHOsLGrHt4IKyWISAW/5LQnLNL4auUlyCEJT6AvPB/6Yk2V8wVEq+
Vq4wdF7Gq35Tlowv/FHIlwjkloCMafwnypLzpw4ST5o6mhI5cibVApTPH+8uJ504bmRtsudBA2ZB
euoAviCuUrw6NPD5u6ESJYkhJ8KTiWeEolCdxlI2sC3oKX3EB7E1lilPN6VVhvVey0qJT7mCEyhW
IjLaD4rh3BN9peaBNVJelVZGS4jJNILdKgREvJfGYYgl6ugICjtbpRmrdo7MegLMWL4Wqm+2Egth
SEIKTF3GQtJrHekmU+FBXuW0cxR+WYS2veopDap2Oj2KjJJSTb3knLNNk3i+0esOJRrECV6PSsF1
CONMdyEW06c8ltNns3iQqki1UU0O6Ve9SEvkqqZ0sdk47UfrMunJipzU6BmmKYszOM4E4QipHSEs
VT0Bq4rACrtpPQQPIA35gMYIhlFlcctS6/fGEBmPy+gyaDKIkLeGICWO+0NeffJAWVWCp084H4RC
ct+Ol5BNqryl/aDfmSvwCZxrM5h+gSIxTkbDHzMnCQugtKy3OeR1qz7kDVhy5N2OOH5vhBHSLxxE
PDV7AyF9ZXsTv7WpsAZuapA4TwS/O6xxJps9e9Yrm75rqHsObXyplpzYyUjcZzEG5iAeDkZJ6hoo
J6/5hBXhLwMylU855wvua67w5weaCZos1yFVA096rz7hYQbiyUfati9w10EAjiy2cj2Roc7XHJXS
+FbLdX6FEj8TgVx6A3GftxnRaKLDUChGAGOYC88J5hHcoeU7GtjNXd3lFu74NI/Ec2O3xHCzfNFw
WY7LjyhQmEExFN4Tje53zJqs7YwuZPpk8Ii06W1yiz7pmZypas1naK4/FPQiviq9kbs250ZnTtUH
W9RIftLCAB/EVkT5Fu+Em6gTFA9HZ5Sn0w3cDey0+WQ9o4NbeuZ3AsJg/gjeTeG/wpabT6OmaR0M
qh2QHHf3wZNJzfsUTDRCoxrXjjfxAZcVsUtmniGx6TRhBH8ssL7Ffuph19sM3KL2SvK1PJUVLav7
cwWQlgwk7+fR4H3HSw+DIE+pKzGE6ksvxpw7JpD0Vk9URoabgvMo8CJ1n8wewLBefUSuga0stzgG
u7Llh3W1iHeepYMhNCHwzMPgbSpTVq+494Kn8y0ca6Ar55SCmlJ92RN1kwY26NURn3rvj4qLcSaL
5JSgXDAZITateGaIcR4XUiWWDb/KXG6Yni38RVbY6g5QXwnqn+IdDmguHtEGPmxFpYCIXX+SOGqr
Yshq99TCmGMZ0HUlmKdWLYUQKybsWEqwaXCAL+FkLLobY9S1xmEFTpNfR5Cf/6Sg1kJhcSmz5QbT
qAEgjESMA7+4KR8GveO3hh6gr7D4GJDyQFSPtI6fFjwYQGrOWLCSaBT+ffQOjL5OGxk3aLdM+LWm
nVlP4ZauBXCRPal1gdiceCfmjRpegIi4Gt0v/L7G1ITjdqFbKVKdtXzD9IY+9xXjpeku1+k0v5vb
qboME2BMMZP+nTHzXT5XTrhFCjyTznp+DqYy85CmcJoSCtwfhAjkQ0dNDVeQqB/zfGiMFNSm9Wsq
gnrvMf/bBV0EUZVo+BVseriabpQ0y30LjsTcT71uHAxKQU9Tqhp7NI/52prqbvkQCEyDx7B0yIsa
RQ6aNQ+okabsMt71pk6YnjRos89ihbCJAWZtGGRzT9Hzyg0OZIOPtWmB6grAbth9CykfIAOCKbVQ
3dZpQxhnlSP4cdBsO3hzCms3IlgwgLdreRUreGmeS95PQp1rsBk8defgOy/nI+4NfrweBu1HmIKX
jyOLuxvJ6AGwvPeEE18mF0QTm30vHVFvz/e8qZu8SHT8zvjO1f3fOzaiazwAJAGWye8p1GNkGGXd
3VLIBe5BUCiDGt0yQcwiQ92P3gxpAAuT94S8ygf5uaRBLI7zdeWM3EpW4Db9IaEDlRIARMRmU0lN
3pg2364sS73E70cuL+6P7fkblw+u+TQW3YTMXVtNtD2vrPD3gEuMkVs/SSbIxdMYgrZ8ts5I3sxU
q5QcICKZUWe9eYrYR9V8fiujXodRWnwU0eQdmqpSDwMECh7OjFOQRTj2XY2LxUKWsX/ofbd0K4ot
IiYANJbP0bxn+THycU1jFVuIVUhiQYIuXryLvGg7tBAnmCDrtrGX3S5J9j0Rcea4Psf98IlHKQyV
zsr5iArBtybtJ9ZavpMYLlliaGsadSvxGWXbH2WRP5WhbI5eMPViXM3uiDXINpoH3XSR1dWDiHhf
9gB+uSIF1rs3snBEwHd3MBCTCd2Sr+yuLAEiGP9hSOI5jB5jp7YQzorga93poG3K+tRSkuE3neML
B02ewqRc5tq477r50EZ9RUjQa/JAcZ1L3/O656LucfO39VazHe+mMgcSmyQbddMSz9iocLmAt2UK
dJCyzFlVVX2RadvrxRC9TvFbBaDE1hfynG2HQciuzcSvlGtIng1EsfISaWZqbNOzwQi2zFYoz5FF
qJ3QkjPOA0nSCgPzbJN12Hvclo0f4mOduPyRR0mHuVy7U+cc28TjMUcvzz4+G59yLFCm8kJpyhUV
K3+Uo5xSmQRxbEduuQndBCOVqCZoX6nTXxAXEZcORHH6HDRreoPTnzzi4XmEj1Fnp6xuzVuadNH9
OyrOfHNpvK07GAPVLzi7IuXxakfEm0X5vmoCe3ju54YwXuLtxVAP61k5xfKzacw0MZn0EFwu3SZK
5kuul/2BT6/YLjQy8ByPBdjv8dHz0ONSBlA7Jxi/0sqFcQi/GurIfBdZc7GWRHW2RuoAc+6s5rbl
1MT2p7A3+Aum9wQjnEZ6HkGsbS/dOFpuGdRZfun0+RbOrbkLvME5VV5sbsK6fai9Hqtdc7bdtXld
XsI3YYkiEgNfHcNZyL7h2OeNPOptozE1LdtDilfsVBrIlVy0YjMovx+ZvBL/b+1uNGJkuNltjSRz
nt6YdQJW1z1qSyqveQjMbPkwg4O4sQ+Z8hhiufGNwij2Oh6gnaueEMZMoHkKyf4yKkapgdv22gYM
7JKq8S6XxLrtY1LLzOLEXYrz4FTOWfeoT7p2ms9WSO1siyQJYX/rzmbJQNeXYzcVNcpJV74kSuJg
loFxhvtbTx905bskm6hdCQahwGykg7pr0jtI0gjSc34YheO8aWn+Mmk1dk5Jss8fmqbdaoTy4UA4
oyABiQdUKDeo5eILZfEP1wuaHpH/CNdoYX1UykeqMwv1pfKWslrJw5w0xlvQ4M9eB2U7vYBgBkGq
NewElUd1Vm7VTvlWqTCSV6z8Tb6JS0n3Xqw7e6G8rgRt53Wr/K/WSLbyFPWaI1eVQZFYz0LiNly7
zhJ3pBszHHFW1szsxUl9JHdxICcSPkluZntnaYfwg8U/3EaJXq+BwlWkwgayXmEUwFUuIRXvaFPV
WJia2N67jMeetLTFWjTbgW6Tp5PRGsc/J5Co3ji0d17GLd+L2OjGJ5Jp2WFhuozZbU63OGaXDRMv
/m/ixFtbz8TjGE4utzjUI1M7xpba+LGQwgd+B/4RnsI6v4qGrn1WwfCLvHEv7bQgNsxu4D7vdfFC
iNhuVsQeg+6Y1vVMZNSuenHIU6AFR62Wi06gnBDu1vCMvh5putfYOZGDMoLrgDZVdrNDyTHEikv3
NagzFvUgScZqZvmeGeyBlm4WzMUJ7gXL1zM4DJSlaWIMSeeK3nh1o5ynrqIv2GQ1XSPc0jFl5Re1
aPj3tKADbBJWDqJnaHQg41bPHjQ68zaLsWUjYg8mz6a4rrL5KOQy3c2Ehh7YiwJHV5Y+5mbsz353
4v+/aG+SODFOaw7QOjbwXxtZ+ijAdtjFyT4oiams87KEvr2YS9++mPMCgdDMPXYjZWEBVV0RIP87
ZuWfxSrM51Q1cYanGIx38QsubYxsWS56F+6tyXPJHBVtGK97Twa6ap+PQjabQbWLjTgKoW0ES7Gp
AG1chUUnH1zRyyvK7tlV/seXxcO4hwHHRtf4k15VGH1QRokZ7gtNdcFNPP03qkrIY0cGbbmLdXY+
fQ6na60NYfX613/7r2xNdTH46ykFcW224OA8/yhoFLOTMmZauCZzxlEowQvDULOt3TzhA4lmXIlM
AVzjIcVPeJBq+/1ZxjFgj9CvTXseUuBoAJSifadO0FUdFsmPM+F+LBSL/m/esNLvfs+886RKEVgO
bB4hmGqo//47Zs5AtbpmaG5G3H2A9eDNU9+CC0krNk1UEYFEqzA/21NbvxHsne/qDq3iXCYRl1Nz
lxf1J6LpM0vxv9zX8tfwAAYE9kAmZiOCBZLH8B/fkWbV2tKzbyByBlhsZWsw0jokqacWiYcsK7g6
JAUd/CiqpXGoVHFyMUL9wN/II9lv20qdwbiyf32pjP/tjdmmQge70hbnypffXypnEIyimjraV3bI
DjUsOXsxlRzHxpkApRhtcV8RQTMPc8m2FR9J2abHwdSHu94cMCdFw+g9CTFzWsbewflZdhxjz7zq
0FzYvschXVRZwCxp1Sitp/CovFtrZJbYmjrNRCINYfDj81Aa5zQp9ItSAYq5AhAZxHivhmSZbtQ+
7i1W7Mxiad00XZEr5wT015dD/wWUy61ORINBHMQyJMQ/AbgjqdVYsR1tZ0T4pIlmLtDXXLya3DMT
756F3zuB0Ri0+0JfEE+mPOJtzdi7MJTaXK3QUEBVazkXHJv8IxeL/53IIYZQbThSGnqlPmzChxOQ
fXpj9yXecJqrHdASm5CA9P6zUAE4HOINzv+BO4QDwcf5l/1Hif47JRq3Et+/f69EsxVAGm5+tTGq
F/1mY/S+cF7xTEfJzzpDnPF72/33/9M864vjQHY6FyT9Jj2b4gvSN98uaCsQ5Enf/Y/0bH+BKK9j
VZNS/McZJUvp279f+IB8MkVlnIPUje5MveEfl5lG2kndE5A4EtwgD0+fpT10K/NsD69sc3gVYe5Q
uWKVd3E1F1fLiPmFdVxIv/D6ZCOV4zzp0mXeNPqUXnO04LSA5Rx2ECeByYuNI+2sEiiSMrFbLiRh
JjQe5vYghUowK8f7kI3lSZxt8CWGeDoW0xunNNxdLrxoF5Be2plnC32Ya8G6Zai2W+KoOaQsn5d9
q0KhS0tntdFD6lzlypdPM7P9HGO07n2HZk6+TTSIGlFPN6mmgs5FGdyVtUmxY6yN06EX39J0Kd8g
mbiXS2oEWBUmt2Majew0qgwAsp19PQaTC0LT9jLhI4uLA6gOc582uvbO0lv/cKrYuzaSgpNwkDff
w0kPaj/KK3kTR1VPrbHR3JmtOR45xHF0mxlS5r6R6JzHMWQnFodvAEkG6AfabK5CUYQXbbVo7xi+
qFSjsRTq41IXhzmuXwZ8gHfJqBpeInd4jKquu+ccjFU705bmm6rOeSHEmOJks4jIY69Leug7HtRm
t4CrDR11pYsY44rlpQ6gAdm81WBBkUzN8ZmhIyHYvsi+ZXHX7b0l7rYSQ9D7IvrsFIvmWltC65g2
XXVsgmW5qIJs8AvLabfO5Lb6ukEk5MQ69zqbbz1MXwB1wADiKvX8tFxrcXUa2cUsnYDe9NzmF508
MsEy6E+S/TMBABHtqPfMHoDiR89pFzMqxqRqoIpMZbnJ8TpJ2CUgkcH8GCldKdyAULbM/rI30en9
vhQGZe6SUqto4RmahbNo/bEtIuboBt4CioTGH3Gi90y/J8WNLjLYm1USFTcxFUArk1jMKWzKZW0t
M42yjZtfVpSpn3TNkFia8hGUDqY6YrUYMsInutk5SXjYtr7V02hWmBAtMAUZ4AaK3vP9Ui1IkGTU
iY27hbyiAMW7JR4U+aOrbaooh0UyD2u7sa7izBveC8dID6KBeIPWrkXroe1n8CLRdMEJxG7BW3bF
o1cmwYuW26F2BCZWkx0qHPkBuqjtV5EY+7thQYndDHMqXzucw2TQkUpuJbmmrw1EV9+rRvmWwqch
YT93811LoYq7N2EJtDyAMUfEOmcuLzewxaFL0vDXB9J4MgYRcTaIzG/wCUSxwpg7h77T4HyswsL9
mjjCuUytaRaYTFPvYQGsBG6IEz5hAvBK2Rr1vUTZLPI3+KXeIx7obxxHqrVN5IKScnv+blUNVL4W
xabYBG5QvCRh30pE5IQgMIa35rVzIFJwhk2qgxuU3RoWD9aPDiv3KdInEBtdc8vjlYFCHfN9JjSM
7MpAeeMC1/VJ+GOSGvoWyk0Vr03OZptl7OpjWkrnaImWpIERJS7XAR9h2fcsa5z8HV/zKrEbMjO+
I9do7cpYEMDSvC4w6ctsxKueRgjcJivqoItq9r0ijxOsVlV2CGejvoLfA8TXKw3Om25scmGdPHmm
U7ue0cc6A5ghfvFDEE6QslxtrL7iV6YrxYSWvadcOOQ4J+b22kTaeC8thz1rK5MBK9bMbRB6EGQS
xHx2sqY5bDU3qr/a4zx+r7NofJ3NQl4aeInyTTe27rwyrLkJfC8waqwdXpCuXR01jNPLcOydzhO+
FNV9mLbVGlfBeNHYTUxVVlqv7cI5mtXcUchdYH6O2gyXRhwckpRls5RmvZtE/oBvrN+1DSaUmBE7
qJWG6BzlS3MBZ22wN7WYlo/FGCamKNKu16XR4zouI07Q4P+Ta7ZR2dBfmFltFx1sOZJdz4vGDmg/
MwJJxYs7p5jG4MoYsuteeuCVyXUw4ZbVvcS+lgkC+iKz5s7OM3GHQBLesCxOOFPS5YCr5IlYfXFX
E+C962Ub6CsRM0kZqQB5MQD8ktPDHnyMACc/uTSos0gR8Lxz6VG9QQHMb6j+wycY5payapswqeG/
gQSB2gQSkGWbRx67vjm+4sDcw09yEJaMNs+vEk/wdu1UQ03PYEa04Kb5qnswcmTT2id6z+xriIL6
pWUVwbJqli64N93GPiRxOj4QPXdBEw+E+Y1Fm68LLezzXafVJUTpObjyyqq6B5LnHEJ+8XdYYtRH
z421mzq00imol6/4xCZqsDlr7EOZIRiZMwQYUJObugt6qqUs1qM+lsuF3i3OIYqxBuZjclNnfbOy
at24DkpYkyyyaXA3LoECremXzVSGJUFLU1Vo9+VNSB3ZTl3Ph6acJJHaBZO2qTm7pG60a0YjA/wN
fYQG6i3RR9DR2oYwSm6wqScaHC3RzccZe+8tg45x582edxiYmj01AUruIJk28n2y0ef6smFs7JDu
accQhWyZZ7GGNxoB3zC8+nY0SM2SrTA8n6I0uWHLLvZJnZnXgDGCy4VB36HlwciwSx+vmLC/ixIF
R7aGXq6s1qpfYghEX8UYpIe21KodmHzNxUjGUsPtF/GQNjMyvsg6zjYekvQGeNv4tXKccZ120n7V
y9hFsC/45kVq0WTMose7ZRytZdM0ul7eF7P3Qlmdmp1EmAEu6rbupS8KV49wIo/eK9HL9J4UWFvf
2Aj67d5wqNpbLbadWrTiyVqcdBv8DLNqWYiaRsEorhRilCtf6st839TheuLoPm+NyHa2DCsdP6Ld
LPCTcLxlrga2scOOkO/7ToterMqw4jfd5ivuz3oqrE0zAuNkBmorasKllBNOsl0ZprHoj9yyegPI
bmBk2L7VwfLK3nd6hjRZvCfDpD95Xe88oKhXR+bqD3XhzJvcqPODU7eVT6Ibwnc53dnZ8soC+MOM
o7eks18djj3fOEmygzAb1PnW6l8dT0v2tuNmN7XMNqOZayc+HCa0TcVIHI75D2OxBryDVc3hbwQg
RqFXH1NmjTXt1rDGdPb73oyIsDVw1B5cu282TESX2wg/pxqDjlaurf45Qp2REX97hHJcemP/4ghV
Ft3bLy4eeX7NzxMUKbAvAk8QrhtVeKVMN78dojgqfREmgB04C1JgoOS89NPFY3LuEoL/RGuHZZnY
8/51lDLx/ighw+GIRUWRbcr/xMWD/+eXoxTluDakB2kYxKRdzER/PEpVwHD0gM3ctQNUik2KlisU
QKRbvlVzJN879GkWW/wPEaOn2GBwrGeaj9IefbQByE+iULle+RRk1tMhWmrANnjo7felQWfNi9g1
V2ZezacSlFX2HC9mfSrbRXwkRjh5K9mnqOHoNc6sNkGDsYs1u3x0us7RD23tDcMR+lwzXjbYLTdR
l+KqnYEvAfy108sKz58v+6BbgRc6iZ4U5IoS0hDmS7Ho63puvg7s5FmlIzA7w0S2Y05c+R0NC+LK
TJXn1nNx322IkcHxMe0ovswoVjjgWHf2WtM3h6HME3gpcTExptV2OvOedal7z2PBGCDSsg5KW1iq
dwWO8XmyWA5wK4CKRPSIPEmuRzERpYSnRH/0ui8zyAwrx2gsHrEFvj8cy03rLyyPi1zxyXOVxdJz
9NJji+Hz0t601ZjYF6N0rHeuyHyRtl4SNA+LXS0HuiRbzbxwmnBKN0nDDMIc7anaNS5q1oYJzXhZ
JmYWq2ED3nkpIEsQGhmkT9g36ox9QlyBihKsCtXQOxckyWjOW3zJ7lUnTRalfcIj3guJFw8HmUM3
HTDwewlcW5649MCc2xMcp1pXOhbdAd/aXYtZ4QYWnTZ9sKuvkh8eWMIfcyCIL1zpRWvl8p6Jq9yy
4KuaCwoWnJdqzGAqIjsNpxF779GGj8mFatIgAsLWJ4cYUJexabL0lo11sxEMeuENpuN1O8PnVFXu
3JaQytYzshOltVIeXeK+mzAUy3aJ43SXEpYGcIEiafdmzKAl09exh7nfz+ouPLou23LfNLjavp64
wZ7IF4ijzJitA0H9Zsv62r6VepW9610tDdy6rQ1YrFZJMTdwSeN2jJZWRevJY8sAZmUaYYY5GZbj
HnDCV6TtofOX0rRuNK6gxSGsCr+GjSkuwsTMt5DFtR1BcMjU/HWX5PSqnVzkdFvgh1FgOnaVpgwc
mD7u2K9SXaQXmM3rEUW1Be2W2sVhGAXHsC5I2BB1mXmiyWM5sgsDzJQIBo09T6bGAHgtoJwyyL6y
I5SJdW/aJwZuVOlOafCVPYG3pS534FRJLj2t0+KIu6F6pGHkyioc61bd2dckFsUaRQCJuZaMCTlQ
8tDufNeoLLIxYNi4ApX4UcpZXJdWGr6EVUw3Y21S5zmk2b7NICjNsR3ukmRId3S7QUWpq/ZDH2lP
qezGuw9xaK1sYDknN3WeFrAQhZHACIf+eWIAYWEbrjl1J+34TLp+jBg0TyMsWEN/zS2MLaR+llK5
2IRxZ+tmv5GUev7QHMZGfsfV2KZL0h36LnuHveMBUSejt9b6ufZW6WCb95UxQiCBdlu+m+4cPkCS
DAVJ2Mb6Bhox3hWwv/kZlXYgYEf7qFEhNPVDxvwSaqqySPpuQqKfQlnMjkXo7ifLDnARFsDxehuG
GmN7yY3ed/GF9KL+gcAImCquz0M71bfc1hAQ9Pnk4fHxrTTw9poTVS5O99o5ug1gCU5Lmfsx2UV0
42VuvB+CsvhA4PLWmWDrs6roZrA3c2kyMBXyAEvjrmOUd5g5u6xT7u57qZVVzgR71skCGYE/doC5
BDrFPFnguh2njq8SurVWpKWMr2UWYrJk5LmeRmkma8oVrVfLHb21IavlrkQ98zlOjs8QGjGTG0l5
qWcVSsfgTO8QA4AG60b3I4T6RwqgXjYldByaZnTjRYeOfb1I5KhhcpebubDKrczC7kaH8nYBgghO
BPPA1CcPktbbsmzDTVvW4o3+kWZtTtAiElMrO7xrETx9alFWJumGH6DfxL4YCufV4ESgrRdurc3C
kuNH3TzYK8wc47ooWfndEdnDcQf7ElBO6PONNIhsSP0xrIkHuqMVHUuvqdi8QX/D1MZBcPai+Tvz
2e7eApmc+DWYhXUrZhBBkQSGySAdi50kLLE089z7pl5/z3OQ1njfPU6xenk5wSjzNawqJwqex9vM
0TakwLzLetAtjEhzHAUHAyTQZSRkvZboJV+zdsCSiUfu0qnc+V6MQJhWmh15d6Y3IRW6RO/KKYiJ
VgUmxIcoFtfNUKXPOSGs59AtmhvYgMFTlQbxRT/RNxsRPX6UjTlvIlEmuxlW2CbAMkdqsKCrF0cT
4EuOdaI7FNAaAHE7/aOJSXlexWZbrDUSXr5tmSVH40jc1MSZjY2DvnEsRg2SSJ6O84WFdpj6caPA
PaVpcB278cWcgPxZAxRyqNvEcABpL0cZS/td5+drfhkU8Q2ljyPoNOE9z4vV7oW58KB3C4S9FcAF
5tlxap8cYvsPgTM04UrD2ZgCT0eoWGP3OfV12WzJAmM9/mdz/H/aHOvMSv9qc3z1/Vvz1qZ/9Lh/
vujn7pg5AnNW07RUSkOw0eXn/RwxnDfOFntmm4HwuV/kX5tjg80xM2vXZgZBB6Ka4/60uDOy/Y38
9nNaCTTu304vId7/shkmq8he08TUzqbc4o39cTOcGb2GBBENJwMT+RChqXO65S4ycNXMxYkqdXMm
QEyTZkTuTukYqZI0LCVutErmyHIXxaPg7V82SgbRlSAynbWRTskk+lkx0Y0G7PkS9y+mElSas7Yy
KJnF69z4CvQH+PyzCkOPl46nLwJnNFvGVafkGuqR6q0Y3Bw9SBQ3nZJ18COh8OBeS5/ouBiP5lkB
mpQYJGrsTr2INFqw3NK7yyI3v2v0jqw6QlLrSiQlJS7ZtbXcoVk1d6ofG7+GUnGCbtpoo4G5Aw85
IFUj9QdbThszMgkkxeTnH3qQ8W+Ok2MLa8uACO1CX1LNU/zGduzouc7TfvZZUKq1EQ761oscdn9W
Hd1Zk51sBmEOfFdBdZ3wrfKUr9tHYlO4hdiAOmwg2FH6wqiWh6LrU1/I6Vs6TQ1Mc+h0VOgN8amO
C4Y3RWW1X+NiYQugfLiPGTPFK3ccoq3WRcuxyYntrCL2/OtscB1VzwSXOsHbeANiKSF7EF6DPE22
TgKyZ4lwDrYw9/ZiLNlOREV/KjQZw9XPbXfV0RR/z8rY4+r2Ur9DxrvG89PuZxJGl04txhML4rxn
FG28gbUoj5DHu3vb1bOJZVBLN4VegbdvIgpQcpakywUBZFtLR1tTK13cahjC77vZ7F4Z/Wc/ZtJk
D/rQxwxJp+I6by3tyogdmrZR4rhWSLUkfDyWXDd/MZp42Eq3KtYFazVAiJROQWFptKk0Ewp7216T
RqVebeom3wN6B1CIG4doMiyFd8NImCvUjUSz0BajIKQHvHpjsru4LdpBMCXz6o6S2hxTuCjhvVJp
ib3cfBv0wb049yvTKFRdmY0M/b4QAD/1pfejFuzRJDViIQOb31O1UPqVhZWLcc/G2VmEyY2oSBbG
abhcp4RkgSJZgfYOsNjNV0HYSm9VjzbtCGS8+osith0O91F0jDlXrjBXJOuEhqoXWMEY+KdkOtle
KjaR2faXTJyZi5RVPdw2Wri81hmHFbKF1XRRWXH44JFovnYBd3BsCnfD4DBJocIdlZyzYWoZHbnY
YQHqKXGFMjSpKfKKOipX7LZzUlS7QmMi5+LShMIcHHQw8wdr5uGMH1YSgmQHwCmXVGz+xDJSsa+B
xVCEtdgg+1ubWKuwRUaSaCRYBvQkRP8NKcr6Og/z8LqJTH1t17bxNWO+Qgcf2O3nNogcYqZuP98j
oRmhXxWZtlkSGe3ZX+bHfkH5WuUYPAN/0Gpr2BZwLa6TwKAnRLOKNL/SCOI+wWQi9e3YZVD5Zl0H
rCQxUeUlLz8w7QLM6u18ujQWJ+cpn1pxuk7mQXsKhxa7QyItL0AyCCc6VGWCJJsUmCWhOi70R2DD
vMVjJp+bNih6P+Q8UNXbzC6Z2V5KRrsT4CMjzMnIbdmZgFbzQ9CBjCon0bfiPoBoO9uPoZPjbwOT
1Q/7UtUmF8el0unn8TvMixP8pUFPx/smmUL33Qw5LxY0KWVitB5zSshqZ+NWoMe3Wt93yceMzCHT
HQbupuHBhfLzj8/gb0QyCEc2D8p/L5I9xTRZFvEf9gE/X/Q/WTedZioDj4HpIkMp68DPfYBrfOE5
r3KVDuN+dgK/y7pRaoY6xm3I09rWpWD38FvWjRgcJiSyZUip+jkG98tG4K82Bs6ffE2c/RzDcfiR
vAtu+182BpwHyrKcQ7l3Xb68I4Ak12+U1Xsp5voUj/A3cIHPhYsfnGLt6FH0YGFMZRfHQUeIvaQE
w1NmcssJZLBp4D7dMJupGEthOy8L1QKKZe9QB91DgAtZscDqNx58aRNDBW/CR2ZmxZPe8XCt8pGc
yaBrzYdF18FFGYXeyeSs9oZyrrw6emu9GZXNH8JoR7rILrXvUH4B9RjwRb57jueBUIkZ6V9FpbNp
mPy44ZRcwNSo3J09BMUDCBvUDABFcPf7TkfA0qNSe9BMC+QlELdhU7mkfhzOYas2j2tz7ejGdCWb
KVuPda99s5HGhou2G1wuSwl5QNLdeUoq2fs4IXi6oJqWjEcZImx5+DFLbNNvZr4UF+FIeMByF3Nt
kTB7AeUBwFMG5lpzbIvElTE+6XoyK4ol8EXW93jH8bViaLEIZzeptKCYBu21a4lfU3MxPUaC8wtj
Stq86mWonaeqjVFiHHvCWriQ34fjnATsqgJPpfKcxez0a7D7GDE1i1BQA5jura9MFXzLxur1XPVL
57V8YEekrnIquRaRipF4Ke5GJEospJ+VxBl0cOI9RiaGVYOOc9UaBvQtp2uRtwxWbdCm1sDexI0Y
t/paUxNTOXfzyiYjOHL+x89y1ABFBBYUhB66zaOc11jGnGIuV3kWHXtC7tMtSgDQdDGoWb3tnv4/
e2eyHTeSbdlfqVVzxELfDGrivZNOJ+mkKFITLIYooe/MADMAX/82qFA9SZEZkTHPUWYsyeUNALNr
956zT6/cRUKQJmja3u2KIe3cYV33GOqswaDMEuGiv11omI8gzhYTHiiVPdhxoojHPsKzs7g+2hFx
/t7tFxALhc58HdUT7z8tCet2Yi15l+689OuWH8VGzcAwZkkiJYh74gNoq0PKGSQ5v26lYvyC7/Gz
SQwpe8MY18k3IcoxDmpBQ0ZojLQm3sk+NpNj3y4R9UmT929ogME4FjP/7RIugXeu6VAOlnmObI2E
DEWQlG8svho3rFFbkgzE/w/nHoEKWjueDKEXfth7ROy7v2kcUy7LLHtoLcwl166BF4N8J9u8gxjg
n97fkSQy9H0QokgULekfrjiV8/vmGmOZFgXKYmKUUEi42ob/IoTlvprTYt2B9AiF2xTtS2dbiGU7
bxQHSJ6ee//uviqcLm2OaGyF3Mb+gHutsxePZuKUfK2pAgCIUNj/SFLaZDy9f0ogTkNyICw0q6F8
e3xYr/VpoRq2Y50jQejUCnIUdifp45pD66FIme01AUc7cm25pAhJl99kyao791PUXCPma64nQUYZ
0KtFhfjNKgiCPKNhujj7Ivbc/bcAWyKumOZXpjXtFsH013le7IO5byz3FFE4zSrxjLBCc0Cy73Vg
kbVIxFgxImQqer3pI3s+yNnXF3PxsKp8wobKneZwPhgs4u1QVVi0swiu6sNh3bQeY37PNkBhSJt6
Y6jqBF+ikMHZN4P4Omeo+tSxaqcbxwmsS55OPfY5IdsXXMIyppi3xwfgRs4+12G1Qz7DYUIlHn6G
Xn7O0cNAEWXTeSqBGD2EvsEcz6Y3gWhGC74MP8DJN12Db1cVgGDmxkP+3mtRkhgT1Uhc+MnUfBgj
LzhoKwo+d22OZdOqm3Dh/WvUoDYpBceEBu8RrQ6/7zSm8ZMIgvDk05JQvGGlb7XlocGAiJzgfXH0
yu5gX64q4bZHqFrOHqxJCp6EHeO+ttr6wpQCKBk91JwBTJHa6GnmYGdoMX1xg8q5ikWfHXIVWm8l
rKOnMBnGYGeyBJ6wQ2VfHIQ+j4PnTUcEwtV2yst43WTGB1S74gl7tNzUXUHaZhlhdiT9Ge8LhtmT
NdZkmURjvTPDCsw+nXUaXwkJe44u5XXoaVwyij6wiwk7Bp1R5PK613GANwMd/HGYRXED4ckj0EjT
oiFgz/bXWTwHJy/pzig0qi9oYFJ3CzADIumIMOQKt1p4Bsd7wUjFSILzuwN+MFTSOpV0gLv72XXS
ozKjPaqMcTfjF9rIrmhv9FA3q8IY4rta0fnpJ8Q3lNrDxaqRSCSa80kfyZmCf8icU1vUpv0hbp3m
iTgk8QCd+C71VIcdYFGxcv64xESdP9QBxrQS4F5427mhecgA127xBJnPia3HazcOH+cEFR8CP3vf
jF4D9VaT5s7zgUjuoMRI4LOjD8TfYaZu7Tspk2blV23qbUv6ZphC53I9xV1v3ssUxdjIYBE+CrMd
FACCNp3q8QmVmunEJo1T/SmGZVquLXfw8p1ZDQPE6K4siai3XALOnK4Bd2L2jzjSw5fMjkxSoDNC
RIbcHTjCGe1R+Q53NW7fTyPb+zWDmOHM0fGTFmF308oZJAowwdZfB3Xcn6Q/5xsFu/Jhihg9TWNu
3ZOu2X9V7ig+TYQwd6+gbUt1n3HiwT1Av/aYlEWNlVE829Mc36epFW8Qv+BNpf1wUr3lrEtOS4B+
xdUgHeNWiN7fSttJJlRS1Zeyp4HXgWPZxt5k3+MpUi+wwuNNUqX+XdRG3u04aFrVRZ0CHDLRTJ8Z
ERQ3WFPtepMOpnHvwprdBPBWtvxcsK4XilIrq/pTNvQAeZr2Qzy05lVhiqeeLXGLI8dbIOkvlp0c
c53LkzF57jNUO5h8QUHYgwUODC5+ml6T6QVwL2zQ8AXiEA6aZMwAKhPt2gGLe9OO7kmnPWBN0uvX
duo6JSke0GLZ/Ay88twqZpae0IA2RMtYH+PcDVZJ6VcrYTcu7MO+2PhjWW6sVnEf2EDaU6iy7BRR
PG8SlwYzfGzX2kWuY2Lcs1vnHsSSj1GVtnSDuJCNvlYN3yft18U84qLqFfD6wlu1Q/LBNzvrumaY
gBVoxHxUE/sV9VX1wPSBtn9ONvvOhtu4GW0yQbetORqrofc9dBoyTe+qBVteOOb0aAqhrifpmB9J
oWOB8pPmhhVIoYxB9LHpKyhSvclcqR5II+9tt72m1dbhtAPvvp5qqbdDU8MqTokuuxrcfGAC4psb
EftHNLo4z4pk+oDPP/ZXXjU8pUP6TF4t6DPPCuNVMqrkg2qhJAVyJEOok86V31bjYTQTjNdRGu5w
eXMdepFr3L8oded1GAw+JsIi9XgSqh6yz+jhwMkGdscyjchPITN732o3fGojvrhqR/EQ502wY0AT
51u2Q30g55IcneV4TsgJYKO6QtRP33yFMQsc3pTIaySXrgPXYhquR+GSk2rbo7PjNeNNUI1puA5Y
b94QNvtfQwRvW/rZ3nwgcBMUIyOYQySieFsupVULsWdVKkSGs0ucz7qscp8uQtduc6jb6xDI4o1u
yVOJ8emtp8UZWaCovqYlps4zUAznA/tbcdPXJRBmuEbIwfIekposUEwP1Zj4l5LQNTyJBmo81eeU
BbV2fy9A3yS7yK9pgyiTWrDwrQLYxfiQqHI81YWU22lApbbOZRjfS8qAZfZDgGZN5+05qFAwY13N
qbHc6CUZrOYyx5oBe5Wku45G4Qm5kneGS0mWY9R1BgNzb7giP6y/HrHj7MM6G+8sr5ePqa6uOt1d
t+E8brrIplkiG/nZZ7Xcq74TV5by4r1IwicKNb0LpEDCKtz7XEGxYthQFMWOHBYGtDSwCDPPonme
VlgYmcQ0ZU1KXGX782VwzPb3sahKGpu04ggUxaC+csDgA/oHiF8Mwqg+TwpOPrC7+ZbIHAE8v828
AfZf+9gOUw1ZX3zj7CMgdowjmuw98PbgAj3xY/uO5idGEUy/U5uvvY7am5EGDQ0l7oUj3q+Y65xP
xTYs8jS4oLPDG5zhEo6EXomiju+aFgMxMfcrgRvDa/XHebEXu44Ik+Ausdvujt3vSLzqYkX+4ST/
Lxw/C6jpJwuSiW7EiWCRoERxUar83DFPIj1MdkJdGwh4R9rhJOplUADmCehJJKy/M655fyJHmWhY
Qs8mOcV0KRWWFv4PnicEhxPyDdkc6kpEpz6ldCf4BiC/0WMLQzn/OS1N1z0nKhwINhIYDae1tIy0
ukGpjhH+3bPjd7UrbiuxQGAMH/qAsGGNqxQ6AIJfCkB3rhd+a+XLNzMxnYgDvdvPD7a/kGGguotD
NgC3INLUe208pfsHGpSe3M09MEm5BrzouJ9mzhOAfcORA1sSeyAnnGRxqrNiPFYB2BRdTvJtSVn6
GtKve3CihIq+71g91ljU2hcT1MJ4SjgbGcvaaXLAsoz4fjbkIHdICITchwkgmIm/KG7dpsXHL1LL
H7fSCsGPLGfhakEc/PVFX7odP190oD8unZrQc1EFuL9c9IIKOfal2WCUW87LGKbpXgwWsJbjX7/R
8g/96Y3AjlAGYFdEDPXzxWasQg4sqNZDmYJ3oDlRIUGsO64Pz94Cg1jAQ8hvOITM7LIv//TdYSiF
pOHAkYhgJi33/g+3Wmsg8zdR7WNma+1HX+twA01son4sxaEZDd7V7wMOAYaGiLv66ze3fhFmIQwL
Tdc2l3jHxeD363cnB96Im1g0B2m1/OuQRADABEUHWiaXHJtda+GGKHciWD1ZnFYm0XUc/OokKA8J
RJ/H9w/03/bm37Q3bYcl7odrt0RK/REVtWRW/b//e/6iXt9+am7+8ZLvEkALCaDjMlU0GZhiW+I+
+j7ktPGYftf82Yw1lyYjMhSPk4T1QzfT4488H3JMiErwfeL5D7qZlv2LGRLBX7C8DWw4J2JD/PXG
phAdVS1a5yaIZfA0addDDGIZaJbn0tzQWiKVaWybK8B9nbVqrI5s3JnIXo2hfD/Ysjt5sTnYzx6h
OOcGpwiWCuKHCbdvO6YiAxoCjBaueu4LaBx9MjEuaSebcZMKmfa1fU7em08TcT/oyWKPlbC6VKxu
AT4AYAiNepE3zSKYVx3s012Ge5UNJufAJAo1rALE+3s8hm2zalPmdeskaRCikNow3rnTFPi7dITP
fgDVNw+woXLz93yAiLoitbF460CT3maJpyoQ1dV4G0MBoMhLYr571VZQzHNCjoNjMwkX5Zg1oKfj
MMefOtJr7Sv6uxMwdK+bjolRE71RVdMIXJ4PCJYong0irLuqcu4BijX3kZsnlzkv1G1H35juQNlv
dFqhXYhlg68LA+qhikqsuLnb4D3OGMstwToFggpXjH174xT2h75t+2BuIbabTd8dYsvLhn0V2wnh
LCAbC1zvIjNnczPmlajNdVGH49kJ5qq21ihcDNqkVjOgBUo60qhznwZZXWyzEKQWsyQyiqRzUQVF
h0AqCkbTy2I1nouOc168ZR4rIiiV5NbumOpgFx8WC3BCdZjm2PitydghOrKkXnuydxA1ooAKOCky
niU3C9hS0BxMqa342hYEVm46V6rlxgnmA0gED3T4mGsAppWvS3XV9+ys5tmaqrx3xEpICYOrWhXa
1tJ6TtBr2vMLs6OpFm+9httFHF4xz2V8/98F7z/SdTACxC/87+c55y/6/1x9EfLL9FMAxreXfZ/o
OL9FqJcDnDooi7/pN/5Y9ALvN5o4DiBcE5kFmaf/uwRaaJtZm0Lbox8UsGb+70An/I09MGAZxOvO
yAfRxz9YAun+/amyAADshRb2GHzQ4DF/3ttpUdeVM3jiECmDg08tHIbalFLFdQo893o0RaceEk+S
OcHJfIAyWPf3aWuoal/kFoRuDrpkjcMSZl4QDw5NY7Ij7HaES5HEbnYPXsokNbR2VkmEKGzGGXJO
CgtQLu7L+HG0a+/Zr9VriSWPw1P1qLrYe+iLZr6XInrEmEegag2GftX4ZUyf10JwQaN8vhlYr2ta
uCFKW5+mZN/2gDgYQfhw+DP7Ute6uJIEyWybKoRG3/JC7SMpg0kxnquxIZvTsGhnzbaxraQRfZU2
/V8ecAd6oqqggieKZYQme0G4hrJ63GUyWs+uzEmQ5IcqZkIARJD+zvXP1oYhebW2FENvYMjhnvFe
1KzzajjORLiuA2fghdLT+CttptA53a6oij5id++SdV2GJgdDYkL8VkVrjznGocJadcDkhfzaGHh3
iynRiqT7aSezPlrrDK8VA/hIkIKdZUgctXRmqrSQXDS7TYyXYXC8B/oFLA301a2TCGVk7rVnlQDm
QEjh9xqsZ1GF9MKL0eRfK6t0vA3b0vg6pzpaj04XXxFTlL4ZpRzPNKKZiy2fTy6fijtbTCsyysTR
JgG2XtVoZRknYbjamWKo95i5FGHpJJdlDT8ybrUeTJ5agkOAWFDQ4xNM6aAUhT6RLpemh7hkiHJA
T7AEwHkBqbnO7ID4ydlPVjXZdFez2xyVYDJFLIUadn2W2M+tQcmxs9opJOe8cGe8LxX3QtgWV/kg
5YZ3J2ZeSi/D4Od5D2h6yydhOOVD2orpuWtTeeIcGz3ms4KU7NjC3zBid67wviXXcYeDlR49PXIY
hNcGEKN1CGIeE03vZWvV8CXzGWWJN9uy3nsmfkUEnQifgb/4jNRa7DC15tTuymhfMs36qn1Hg+8W
VdWsLNifS6wirjDOMmafnouy4d+KoPXtfOZA2uYMC/0ZTppoghwkSSEvcRVNN9msi7XTFNlm7s34
pvKrbFzjiQv3Vh9ZOwFA7akcwmJfhSMMR7KfiJgf+6wK94Vlyoe+cZ+9viSHm6M0W+WUL12SRT08
zMbMEbC8qZJ47jk4+v4uC+cYRSsuh4GwuiskhcCwQScLAp7L5o6GaHUvDYc0mWkijiJz6VwlNeYG
u0u2FQmuhD76/daO3PkqdReaUWFrJnul53xAQ2/SyZoglMfC50HFyrxyJQp2WKkZNxWmrV3dq3Fr
N71LUFScz+tBS2PftY68wR+G0zB0imskKN4dWmIbB5YClGUG0gSUXZUEMoZG5J7KqMuGjR7N4Fnh
K76hm518nkSefyGb9whHC6hYu2To+I6vaflBYllNuePXa5PXvM5dxENv5GKsD0lTdQ9dRCI6LnMr
BSqkIKQZRT1/GL3JRIbSpWfltOJqNtvmiXyHaW93gUkeELEKPfGzrUlezTRTaqiyJ+U5reXWGWqQ
45qFwloN9Lc3yvenax1TRKXjLD9GfH/nSIE15owtmkBu/DmhXwxBnywaH01OocOiX1X10goxu4GM
ozSAKBfUrVgzTE0f/YCRBYomFNa2qPJrOlvYqZSg4WjmNiN6x2/lWkRq3BMLVq/1VL02s9ltRTbZ
uOO74NxMg/EIfpzFf7DTeRfpMSfyvS577GrhLKjdcC8EyLs3MEbmeyxorErSH2KSC1lZmKvEX2m4
FVdlwxPKYNDCQ788RTCR4Hph+XwSugo3voG7nik/qekogNlhBCOfPTmm4sjU2HZ5HLR9wUbIG6EZ
Hzc1GFL66DBobrSp0eem2ojqM9v2dCapvpmICZz7Lfb4+UaElnf933LpPyyXHJpQf10u3XwZs8/N
L+XS8rLvZ0RzEbUuEpjIMX3Izj+cEU3MYIhZqHooi5A48Ed/HBmdgBdR20QhPYJf6iVKKXRmiGeZ
Opo27ZN/Ui95v3R8yAHm7ZHfoLexfHCdv5RLHR6iWQMzOgnSpKdXFw+LBCwX9ARrAshisXO00Pl0
yLA7VsaxAUvriTVj0foAk9Hc46uc3gRZDkgczNZbj8jI5uux9oMvzPCDDXI+X8wdRMfEx1YDyRk4
7wMkqjlkdoGLy8YWUpL5xJM9JUgAKULmPI1uzczog3vFxNlyeIR60U4PTi1imPla9eZLyWgyI0rX
JZyPAWpj1tVVhjd9PYYBVmuFSwR+XjJ7xZiesIt2bfiQ2sHc6HwNyoQ1yyIiHRYbSR+VfJSA9K1t
iKizpAnbBf087OtWhXa1lmZVm9dQZQvs+Gb3OYWvtwu6droj4LDGkz/pnJf6kzF/amviKW7++wD+
Rw8gzhDux3//AN4SlPLTo/ftBX88eqH5G5LvxWvJgWAxaNKI++OkErq/kcRtQdjiqv7RufnerbF+
Q5BmAwuz6KTwSNBj+a49C39bBOSglehY8nLMm//gqGL92vBGjGVxIPIQpVE4/8mgiYYgIS/PYzg1
mm28sfO5IBytja88IAlr7DvsjBwLdq2A7cmcNr4K2YteImmOH7w6RK3k5/IjLi35MRm5nX/4Jf9F
///XDi2fzjb5+nxAGxHeItz7sUcaUQXFlo7cY67c5tVLXbTfRNCe6vekvo5T+h7ohFrLtuEo89fv
jeb/l1MccR6c4Vg2kXuE/jsH/8d3pxUAAn7IOpAT8XPVxXB29ZBFN0XEZrnxW3Ks6bCS7elMfnA9
ulH2wYKD/mmc6/ktGCSDsXaenKuEIO1t4Q/lvi/FUGxF1/j3QRoirB6HwDvGuupPVuu0O9ds3dUs
mOoyPMIv6ypZ3ab2ZCLbtbBVmmEHDAOzZrAZhhnRLBHJRrdy0O2hjPDtF5w3BQ5ZArMZxKGRkS4e
elhkF0qgGmKoWwOP7p2w2CVdFKXwLVIgtpm7TFSFwQwoeBwIbiqho3Y0fQO/rc/CRV1lpAtZUTSO
Okxgx9YF8u1VDiGTxS/QqsMK46frNiWgr7LH6bkm4AkRNGbFk6fzGH7L1H8MEWug6zcpv1amlY4E
tHmhf6DAnHbIInzQSJwoDNfWEluQ3V0WnOm9KbPM2uR0el7KxvThFgam2IRggbd6QI++U86Ikifj
UbqMMVJDXH6dX7Iop/2jNTTpltxkPRyXHMKEOqbuLyP1dbq2HI0lMPMtcweeOQ5XCBDAza88H87x
1k1m57oehalXSZLZmuhG8Jsgp10ua264B0/ZNjlX5BGttOc9B/kUAk/w67uiFiPsiw6H4kATE3c+
uAWid0ZrZ+a52ImeYhoYk7EH9528damtdoWZMRNXasOTGh1pq1aX2Z4U5+9myK/mPETD5vXBaxr0
7WGuzHkblW1/mDJIPLse1CJBrjmC5jVNtbFfq65meEPCILa2kDyn0IqfYCpBy9Tpki8UeOkXV5vq
1mqs0VtlNTIIOhlFs7LnzkFLltUEbOP+zFbspJ6z8gPh5xuevYc0MXLnPBTZ4CGij+mqPViCExLK
taBGcRSD/k/W+RjX1irEh/BW5wDosDWIHH1Yo99gW6DDUgVon5SBZwu1F+exyF5VVqJhiWrl2rdS
khkyD7MDlcnJ1bM/kkl0mrCzvc6GQ5JWHA2j4KnojP5zHQ95uRFR36Vrn9NXtu0HURvbJg6nGzVZ
NTM6M+it7aBAPz5MDmEqB45k7NlGvGj5mlpUyUYMadJ+AnRPGQCbgZM3B9MaXrEuzAPdhJStoK9P
IkVCuulQ377KBszgwhbkVh9J9p4KWVywUi+LIRxqusxZfZvPA0lxQ9NFmBUi3k0s321KachAibL0
tqMRtDAAXfmxz/wco0Cm+PRjQgeza2hWZA2yUECPzYvGxwN3yFMgdVPNg7zlHLbIJcxx+N3MxWDe
MLfziJiMNaq51m6bVyHLiMhmo+Q4sSzlEd8cO3o+2Fs0D0uPwujVeczs+alkgEwsWKGdGYvsGNtx
CefJda3p1RsGYbZXIeHU/E+RRBEsJ0zfCenEjTVr9VwnY5khFkT//wp0rOLWETPCBDH7544xk9og
fGmMncaMmi8+g3bfhXZ5S9aBGsHfZ7ZcgD0j8rkE3mXT8GBlGJ9vhVdidK0TtP2bcFLqSBAbjQrs
02l1qgwSvVgSATqtbNwuR/jsoTq7HS4NgJpePGxqKYJPhqJXgBdFAP8qk7m2wE35k7mCYRyKVdoF
+qXBqXpO/SkiLdFH+hYzQiOFi5CdQsvmd2n1H+hh+UcF1dlbegH6fvBLxDYGqBW1D0GcA6kJM1I5
7Qbrgkui+M7iVH+TOooxO8HP9SkttXi0i2H0iWgYvM/QOEizVI6V7hqNy95u8B6UljeeXOR319jF
0tMQzHiS+i4sj2OH32AbjsK6duADHCPa1ZhGZMyxkX0GKaoTTRs36lBLWl0V2HgmpcRogUiaE3cf
1NO+1g54LUv5udiwjtNpTzwX9g0Lvqwc+fG/heN/VDgiWqDY+/eF49LofqHn+1Px+O1F39vc1m+M
4+wwgKMZ/IFD/N7mjn4LYCG67ATfIB7M874Xj8zzltOUyeSDqg4U5/8vHoEouqCVPRQV5uJ2CLx/
Ujz+WjuG75FUHlUSffPQ9385tnEDdco0ExqHIUnDTIUS79aBRHWeS4bZP/w0/6ISXKbhP87ql/fC
NkPOFG4vnuBfZvW0u4H8hVZ9DBwCIGYW9XNOe+pp4hc4kZkb/cPKk/dzGZCj5wlcJpm/dvDpYtoB
2Sa8H6UBCk1Q+EtRRuZAP7rOEYk7sYzUHdaj9jP72zD831pFfx0f8ObMD3yX8QEGk+V0/VPZ2xlg
wBtJaPEs+v6tKiuOrKWlCCtaCNJjPEdPsW3+3Vf+Fz8x6tYQwD9z2z/nefUSvoQOA9KEK2u8K8q0
fyMrCTl8lInxLjGJJ/mH19QnDZ22BO8YMQX/dVCcm8bY2owjDilahOuA2R/TYTQyVegYn5xY+X+j
uFjmTD/fRIFnAsuh0YHqI4JH8/PvOkmLQXM8qsPQjB38fj+WNl1WfParULuL7wGs1zksa/cYgAa8
dMqrn2oEZnrhHs/UcIEMLv1k28NKKG9Ar7X0uK0xGp/B2f7NXQBt+c+f1+JQZnELguvBjf7z562J
BEzyqgecT6yB+0j0kBejBi3xkqCDJSm5Syx9RS91QkAG2dd65BmcLgbU74NtkiyNCyd0jkQXeq+J
I1GUpH7JvQTPjUCmObTY9dMqvVKmjVHkW2iVTQuDNqKHpYNZPIpyQ2TkUk32HO7wOVpn9ltDbIcl
AwcNy3ixOHzcxdmSLzUL1Xi/h/RmJwr+eVQcKDo7vxYOqSY+q4S/yUJVRIfcVMbHHPljfOkEvdKj
iPMOX0EgJwO9sj2nlvWFu5Sib2UBqRiJJY2Uez/Wkz7VZoosCNIl4yQGhKQ/LAuBwPmPZVHJ8c7Q
DLmjoiPmBqAbkUG5TYa8IBfHVyCw1qNSBAdVjrozQdhW66ibWb7I/F08h8J7DYU5XqBGIwR6t5Pg
URkvRkeWjNcPqHTmzHsFgG3XR8Bk44vf9BSSCNhwSrzTuAdX8E2ZmACyKCVviOsxfrLzYskOAvLw
isCb22xW/G6LM2aIuGhz2EVPupu913es9TvwuXO05+yIiscFgjYUQY7EvHX5dq+meUKFlzqZxoJa
jPSvMLBgTvH4spwcWrmXWuFKMaDzp1dREGfVseiMrupXvh2Fw7YnMfRjupCnw5b1dAOwhOiYanK5
TyhK3NdmCTijJObhX4DN0SSipxY1KGLFd68BAzxMLYsNReCJRrfYNuMdw6lW01xfTCw83e3LiGgA
gRpA926nUFhg+Ugt5zhAfCIyrQXhnWk3wsy6SM3ef38OMODihhAZMsLSTRQaONQ7kNfn97/Tx/A6
q8nMWTfm9GDwXe85FqmNpijdDe/6Nrw79Lj7QrcHKfM4vrZwF7drJfWwKboxjC6OCeuD4xVNuGHV
MybMz33ny9ZbhVWB5BQilLmYCKBcqB0BZNMqBnwIf6fMLPOorT6gaIW9C9layj4ziF8acr3pEmOK
L20LWx8DkccRqU6HPj7ZczSR2WzrNzXhOIFoKOfsThP/qVFIqCndyxrFimRWQTIoga4rI1SwKXBV
wJpQHr+zfGydOAVZD0M2rqOJap7A1AWMpZ3ORTvBscxDJb5WSh9icO0ot5rx0SfkG5tMDC/dNqaz
6xX+WuIHfpYmoRBks/irfhqtW+ge/UWnHWqVniH1p94t4F+ljmSYlETZeA3QWx3ckMBnjhuApVZm
M59DMXCClSybTMmCK8TV/rk1a6IVhtmdTriOKy74yBAXlSlBaHU7929RlpIgJg2o3Rtu7ujKhQRQ
byLaHcy1goCzKgk9JEcY7oee8yZEj+61toIcTgych0MHs1DxFxd3nDAVt9RUePIttfiPFesydHDI
zgy14jrNDogq2aURzu5JRm1fPAr3p2pKSRkPkqVJ4Sk1XhgWxk/vgWqta7UvkyxGHAOFfh0bfMy5
5y8JdnbxmBtm/pEmAA/We3JaTHdinwWOcwzbaAm/iOJ6wzbaPPpetcVTUG+Qh7rJjhSM0CMwdwYx
MsvW+lQJw5iPaGmH8OhUAvb/2molGB9hAQv0bcf5fU6U529FzTQnauOTNtrkTtDcOSZh9BikafdU
9uJ1QlHN6p9ZT7Ii2TYnwP4MNph13mut7Aripf1pMOJBr9F9mzdtpIMHBIEFbXGljx5UCrVxdGet
eS4DJEaNCHcRbRJMD/Y47GbXfqpoVm2akW4SE3xgNlgKOmilpeupVeXE9bkODPf3Enk/eUPsWOKD
l0Z2/HsU6kysuq6Nm90cNgzOoB4PxPOSgXhC+DPw01Vxu5oZLT5PAf6EzK2JWE4dc5PzlWBHtEzT
JjuWL80YUou0PZmNjiZhuqAh9qjpYoltBm6TxcItEwHuQk7ozfLwbIz4t0TVQH83ykVp+55oFi+e
ssKfuWmY4Y0XmZgh5kVjuZWYqzIyThvrzPSDtbTzbdb0dx+YWhLW/D6NTlJzadZlGb27GYnuXQXh
hEG/RYqFYgOq12pchMo+qXAVA+iC9V4oVLSpYh1UXkJkImrQ8BShB1jnYcM752wmQK8DbGtYhHiW
PN2V+2BalKB4rfbvetSZeSkxV8syyckRoXDwnncwabNM73pdh/VqwEdw0sOANuQ9LFH0hnyrnYKd
w3IEdwTdHRIfS/ZHmSHl3lQMM8Vm6oAkkXPtBVQMaPX8/bePZdUeVsEuzakkYsNg+wrAmF53JXlp
71GJvaL2rYAzba25JPyPofriShiWELcby09wmJoiom1hIwa4tT3Fp86qlu+qFf7NTc3kM7iQb1GS
7M14xW0gdafJMsTWoamCYJ2Mrn81FBIqV9Z500NsNN6Ln2JOpLsAdZpk8JEOBgg3gmMGK3nUDFcm
1s3SP7mzE0rWxcB6KBvDvGppln7tRRft00FH44rPTJXzHgxoj6BYV2HJAGrdRb316IglqTJhHl3s
BI2xmU+S4bKkd8sVLz34HPirQjLlKsFS9RAvVzSHZ/Y6DxV3XCm5jAYn8HjV27MpzA3wPiPb4geM
zSfLmKDW8DtRWj74TmYMD7jL4JWtM50maXgpizDy2argotCQDBOyb/CQZEZifaBlEzfJftQ9WeL0
CS4omKE8mG6MGLyssk2vSxBgPq6fism8XgV2ivHIFYRlVr1aZ0Y60c6dEGECgrwq87m94fJ3lyZk
ZSlUajxjXM6usO/GKyVTtp4prA64zizchYGxKweNmSzs/E1tEilvBtG1O8l43SFKTEKWdEckw84y
E2sjZguT0Th2x0bhBk760rrULksMKD6o9Dmz8ZVVUJH0flV8NTIXsptqYmDoDe2jvsNTxBOo16wK
X2tY8kY53Uajq4/c1xQGQ2feRn1r3iJxoLsEDcSXU0UYoNdtqY1jcqyGJfCJgGk0A1izXPfWNXv3
ZrSH+p6rzb5cj+UVO1+1d0GnkBfqQJir/G0SlTdDQdSYw091a5Ks+aE1/OFFNLZzblQFjoKkMQrI
sdtj76w3vrpzKutC5VdvbVBiXwFleFfON4VJBXQZsm0daBx8ByOfv4C/5IK4A4/wzvOIWNxUg0nP
hopAtWuDHViuJrzSrCCpyQrBfsVq2NMRGjrbOPrO1LU3siDoB1gaqw1uOO7IWcVc+xioirybCv0/
7J1Jc9vWurX/yqlvjhT6ZvBNAJAEqY5qLMueoGTZQt83Gxu//j6Q47pucpybec4kpxwrpEhg423W
elaOjIayO/x927Z1HT+04i4LUHIRGCwgH9F/bvvJZc89nnht1MLnoOhnc0R6e8yV+PvX+aX7wQGg
MaggaAJlMo3bj90Pq4lxyhvG3V9TTSbH0R46OAUl0jGM4ba5tS5vx+HvX/fnpRMv625SQHtzUZh0
ij++Li15CVVuaaMlL+3nUan6qBoWvB2CTNUe2Vst72w75Sz+atX+/aszt/n500WUT1fMDc6b2PBT
3y+dwHQzPdHsJhJWTAOCVVV/cLdTN3fQ7fh/ivHbHm/zVnmz0uNwf3sL/2rxH2SLov75c5XVYYbY
LXsZfxy+IY7/7tv6VYvPwzb9T/hcNONPivy3H/xzaudBB9l2hnx3hkXrvkntvynyVcT621er6oTF
8w++3W9TO3QYTOxQQnBPqYx/uCy/ccesP1gEk4HNj+FTQdX6T6Z2pvPjJWZC8cbeZDPAArnAZHET
inx/iTF2agd7cfTLlWI6WQ/ZkMgxBjyr+pUcrhR67V1bUSX4s2vlnc8qev2g6KWNuTTTomFulUvk
5dNOdkq1T6ge4FOvw1WT1BG8+enkdgJgQenZF81UK/fsototB1u5GDN3g8hW9v0Mv4dHGWENjKZz
5aC1XeNX22PeHpDS89/T9jo0bHYwc4zBvmOezvvGoGwlUZGlVzY18wnRG0KkLr4Va3ezDE3o8Dn6
EIG1qBtQFrqUuYFT2ifNjMMY62BIcfF5sjQRTjlarGru86A3ankV9wmhJiMS91lFW4FYqysHZUda
nLYnWHc9wGVK/DrRD9ti6D07lHw3tJtEsDR35dLf9IU0d5zm4zP0M+KdnYp0VYt4AqOietIqKJx8
UiYxh64XSbAidw6VZlhp2hq1hY7utJEbubOdI9AoN70kYqAbipUHWYZiDWK4z3bYgJ5oGURWwy0V
sI1AxZTDiYDJq1Sj56LJuPPUSuxG4mG8aopaE+V7XOoQhL2mR/CYqKEeq0RL5VpgpfLRGmckarBc
d0A0x3AE0BmWckqC3lJsnvLTp2oAvbks1anFonuBDkAGBk75NyJAhpbSInwlBLqi+BkTLlaHduTF
3mmUpLe4hd762Rorj9IgM5VW24KoCV/UmJZlr5tEMqB5lkcdOeCDg6LziLNsDh1HEB6waBZ5KApR
iItqhjU1M9wWCp/JBrQCNGjnafnHdmnNi06BN1rHVaBbRgeUBeeiQU4jR7SDz5OInRJ6VZF3D81g
P7rLepnrAgf0bJt7pSapk7FgenDa6nm18o95N5qHHG8UPbqod6qXK6dO976YBFGH48wqjWviAd2u
bwsuCbdPbokbafZTgtiPPMcyKBIWsK62BuZQqr42WkeGYNpHaa5aUPTDxaIUn1ZpLjtsuZhqM4RN
Vk0O9LrWLk0V1wLMuS50ktaM0hWqrJnKJaB96cJC65+UYaxw3C4s1WGmBUMju4Pm8g02hmfubbTV
+9jI3/W6nVwxK6v2hvspQbBxYqHYYeC0lYcSYy9ZMDbmYafMsrtqhrJQD4hF8yKVBxJ7+gegeW7I
WqK4W9lPhMOwXnGklnuwx4LOOrX3K1mOoYXwZVcvJMeMuqKSEdOv2HmKakfCSErMTqGH6WiwI3Ry
+6iRzBlkiTtHhNAfRzboF6QtTqGCoOvdZBl8im5shDqJrYGN+xOSw5vhviG7zcrVdyQLqf6oaDZ3
bsfeO22dwJtAW0MBqO8LxZDnuJ3UkzYOwvKJa0uJZFeKdGe3rkCiW9nBBMVkZ9Df73mr06WjoKEn
3vSypjs9NIV9TZ7tp2xGzEBkUXmcO0BoE6OY0Fn5PNt1sOi+SmiIhvqKA9IFU9tYp42kCKlkvFfd
7EjMn31yyXdg82/d2Yw2d4Jt8S4lnchfRWmHJiMuKBzeC2jguwyeNYHn53KqR4SimXaQmfKlMle5
L3uAxqMDAoq/Pzj1gbJ+i1yt672TKH1A79GGcqsVU8dwfc3MnrsGfm7irvdDoy+Rsw1HygItmnCn
MaDQkjsd3XbY12C51cTur6Tu7KdKf/a6rdPIEHnOIADvYz1NgsoBiyIVX+VWg6HbfZkHbEbOSpCG
1efGQS3hYLOixexc6vOukC1V61jgJPIqN6KLv2lK/aNtD5c5e+LjYC2PrhgcIvHsMSilYRMyldUP
nje/L7FihYzav9ipACgbZ2MgkhJq0HThmGN/3br6KWt63DhNUxJVD5NA7c9lyrglNrC3o/l47ftJ
hbltEgSzTs3BNGEagnTId50Yy0vJ5vUARcIFbATouESTMRjpR08yTJGmjPBlaxernU/7WZfdfnRL
YmtdXrFe1wdkFdl5gAGbazyEGBcs6IFR6BRaUu57YCe+Wln3bbEla49ddiG74Zj0wO+gzis0PhO5
LSmPF9xv9oeyWJ5EPE2RI53PzaTPfpqU6X7SR3FY6kXZJ3VMXmw1ezdjyZQ6ccBOmub2xsVV29Fr
jUx5g4q4rnxtMM5l+6XLGIfbZnnUUuX95LW530FIN+BkcxZO09Gd156zJuuhK8Z2xPmbnZAciEOi
cMqRtWRhf4OFCGcaTD6L833iCGOPBIqgFrPVDomTvxdzZh1XxX2Q43AxMGH3WyV5NZTWOZV1GcN9
KJG7tLa2txrH3WlmpZ7clvYATUbNALCJ92BYmlC4EvrjJ6Yy9fjOzEboXFyzSufV0SJoA1tIwOBE
xSN9UOVsyF57yEuAC5Cd3BtGOB4iFiclvJ2bjAGPNRhRR47IjBy7xfLwzpiIxAStKsH5gPyzhobT
u4DP1YoMmqceW3eGiXi+/9DMS73Wp96YB8cL8mZrfnCDlLTJpY+0e+37f5WUiPizUf5deb0tUn9X
Xt8U5XPaVD+W1l9/6Ftpbf6BPx8BDcAp7KVkB35XWm8aZ9umNdXfFMn8q++FzPRym7pZZ4n9TUkJ
+0+zwP5RvOvbz/0jJSVS5R87NwCBVOg6ekreAcSCn1fUPc/QerG17mSOCshKs+T5NI97hi7urYUw
rjlaHpZOf0R2jMC4tyflHfSzHOHx25xxQRFD1HpVeVl8UCaAqg+Q4ssLl+l7fh7tmryJPnM+WKtd
n1LOnYtR5HrobXO5joSC6qSj4djbhQc7fM5rcHidgvU1bRtEUFO7HirJbSwwEyVrqrf7aha992Fm
4udGJGwAcRk7aT/NYpncs9Qth6hvuDFIUhBiG6iXyaZKWheh1qikT9NbHE7Tw0zZt1v+4OVIOt2Y
7JWyUs3NzJKli18JUpPFdZnSFTl7F4Bge40zgbFquiDLwdogczOOxsGGPrSroK0rFf4g0yLwoNNj
D0oOa6kqvnZ1sm8EtSyfZ+dnsppId44tT6WUn2dHC7Q01tQXASpKrLsizSxEhsRJW4iraw6eIqim
flUI/ZuIJ/fJDgLHtYw8LFjUuGtnaiFYWHMNCntOiMjGRaKn4FfdfGrW/DM56nKwoPFWibQweDWg
zx3dnJODXixxf43HTDmqAu65SriDv8I38cVsMuMa0vqYKsp8SLD3UqOgKPWNQWWSznLkVishFNpe
K5+Jsih20JHAMxUyxVwFdQMMc3EJOAdE12BWx6Yhkbyo5270u7pBEzCX28G+kBGUFvuqAn8CrSy5
weZWw2Qvl9AGWQpbHQFfDiwHOpoX3/aVqN7HtTKSxReXrr8ycbopc/td0VTJrZF0w1mks3NLQzB/
wEu8hKRQxqe+TZdbrodmL+cmQyq2xOdSbyQg/lbRA6bOaP8cPQ6FljnXnlfEjykJgtGS2sqNQtoy
FUyvePvZ6Y3LGHzkQcmVbKXEpHV6bDuXcSY8unedrdX3ZHwU5GPGabIEtKDGEmQVWbpBQ371saa0
JVJwHKod6XPjUaBYPYiySB7ZQBoX3kqEga+1lngwPY1m0m1ZL9Oi9OWrJkyUoViXIfYmTV3vCsJp
fYk34ozA2Tn2wnrIOweS0WQavmkszqXG7C9BOMaAGxPVNN9MSaJfEPDUREyP2B2CzzOwFA39LRLW
+rEflvowx077SbBf1ToiBFkvuie+aVhoLT52ObQEaspyuYVzkZ5qapKHBL/a02SsVbV5fvSXvOnV
C2Wt0bZ1neGcRLl4ezNvv8xeF0foKjoYTeRBF7GT33uFOz2pdl6+lygO3xtizLaAHbd432GeIByG
O8xWxv7AzlPfeY4Y91lrX4iGLBJMnOUhJ8DvpvZq6ySWwcMNCVut9flZhaQ4HpirhRsCXayanes4
X06LAqUoIN7K4CpGI5CSYVr6GVPZEKSG3DViIrQtxvLG5zIS8VCmQaKoNMSDwPLq1SHKcv3RZNx6
Myr9u2zt7/NWcT5DNCO0TvU2FLQl0C9h+l9pDfvcvKhYMl8yvW19JOdx6GTJ0TMH50qKnvlyMw33
KykZYD3V5sWegAu3Ym3OlHrrp040fedr2NHhDYqWQJTEfJekphXYHWYnWulOki7oJVeMc6YPowUp
myCKIAamEqwFPTqCVsxgWZs8UzNmX0rBomCYu0t9isXOssUSpvNkPOlIXSNDcXTXX4SQl/qCqMUs
bATNI/0Rd5yZYj7vqPF65IbsC1W3uQVkB+ejHTUynjdpwDxkIE/KOGOXlBItt0T6JkFohAn3sUiE
cT+PsfupEBXD0CmbWLO4xObs4jiVd6YSA7Kaa+sZA/JGYMT5R1Gucc5NKgiDRKvZuKF/HnxdmKCh
N6gmFL7h2kk85NzJRNKiZlgl8YlZesTlS2hcKzX3UiEG7RrQFoZKYTXBqC4vHc+8O42u5JgoMZxX
QNxBkscDXt0WZF5nLpfKuLlEEfe8mE1vvTaK+TlrO/1Sc+YBfFSHip1d2q6DDshNTgoFkSjulWcU
xSVJEWgj8/UlZVXtd9t8HGLNu0bt74FAM17Q+jSg70fETS+7z/BaQDpbvdtO65udYuvEdJh4aqNE
Sa/LYk72dAQxvU+v4a6xaPMTS91zv7/ktN53nc6qIUU5+ZCwd/S1tG9PIqeV7Zlul1dWA9PPGmrI
ZrWaRETkSnbqlT0eEKw1t1y5FRsRT5wzsrg/dwudLZZtraTsAe6V2LF54h3KUCeeJWgshkN0ZlZ1
rmLF2pe6bI4aTPVAxVoRykHNLpUe5hw0rOYwTssUmmABPxBVwqbObaCfOcXHcdA+5R0UoJXH4+XM
rh0Q+CDSs+l29C1DU4REa+sB6IrhVQNqv5s0Od3nqm3tqP0ZZidYAdjpuyxtlPieAnrY4JfjQXhM
UuRADs+c5Ia2y1cPNYSpM9VS+lQ5iumiz8w0sGrxqVfN8iPMx2mPR7b4XLFw28kVxQTH3sfULb/0
RTYcUU84geoURdhZ/L/YcjxfIgqL5mxUjyr43HDONH3PolW7XFslf/Fyl/jIMlUOuKDJWhni8jYf
S+OEFTHbw/nojkhn2t0E5SwyzGaL2aXyUmjID4WezhdZ1bAOKRcmQKOmKKEqMd3C9Zh3hjPUL6Ml
soD3/pBNiRZMMrUjAdEwyKyr1UQ5UrMS8tXW0/eNZr10ans7ERMM5rHOkU+vB45ohZwv5UkjuMFP
U9ow+LFUGCWJOIXaXDttf+uorHuHjjzDiigyUko2Ef2dq4yYqCFy7CGluD5uV923sxoyFMz5YS2T
fWyWV0alKHfesIhDaU9eZMo8gW9W3eKFPUtspXv82ABngdMGdimBAkwa9MWiPKBzaMJxhdJvJg1t
Yzpph3qGuJYojnGjjIvuc7Y7D0iAsmjN4wYvnfali23c1jKv/KwiMFbPWosHWZHyPDCmW8Gg+yWr
ZMfemcuvGZTIBvRyaytkDXkjMVUoL7CoeO10XKBnRVD36Xyz1T1Vo7wtM+sj+cvv/l1V/N96KcjQ
v+2lSNJu6h+2G+bbj/zZSWnEAyK79DRH9zbwuM664duSQjdZYBhv/C0PifsWm/JtSWH/oSMO4+fQ
xbKH+K6bMrGsofnHJ4pVymGJ4f2TJQVeth+7KTYP24YR55eqYwJiJfLjkqIYprUQk5ed8wLXggeP
eMti75PCvvHi1jRvTbsDUNaUas28M/bw3lFwZ3ZQxHMjlmsmxJzhEK0giBNBOxp3nEQbj8ZimFeo
gV0w2WnnuogwA6jiPJad+rlSW8zNyBBJFgx6LXU5wcEIJmR0M2xw50PjmZju0y4/VXmtvRoIRhqf
29v9pGyCt4V8gZNTmJ3fNAlW8NEp78iuig/JSmC24ZUqya4ZJhmGE9NEg9NzwqxlC2piNUzlnaMq
n1zYRegyoOKCTgBFnM7ZMcONerkUZnZ0uMk+is27wTaAnUBf2+ld77gFoVDNIs/ztMZe2Oqi6ndG
y2+MRWwdsYl0ZRsiUIKlRI9IDix42kTYnzJsrO8Gxp35tQWFNxyy1rnJONEF0WkL49PSlhzCiI0Q
nXmLBytZHTN571gjAi2+CfkUS44DhZptQh8QJ/dsn2LPZyxNzyV5+0dQqunFKpblCdoCj2jbXNRj
UhvzzsONCwFAy4mLc0ZaFyaDRvte9lSXCWlXVBTOXJ2UoVYRxFnkcDH0Wt0btxDOxFxrC5PO1wxn
g7OkwxrmeB360C4d+QFnWmef+U10NdBxHC2hV6ZLmKmTsRtUSiKSKNNXp2duniZZEQ2ZOe1FYtih
tZEMsI05t92K9Q0BX5GEuhyp02x2TkSdxRzknXarWJ7Y1XOFOMZ0mJL2vWV/FuRchqyipmumBCvb
KdlUKdMtiQdr39VKe0nEWy6v1HpSnfakoxJ1W47fenAZmOUVsy98UcR4mMXG717rTDN91QCEXNOn
MrP2p2pA5BMXrGN8TEauC3hJMw0zrJiGGbfTkPBdrdrs3KO0yUToKIvXPqJBcjqGp4TqyZSi0O9V
ZjEBm50NdaATO87zKAZ6aLeEb1Yd0dpBXjqFw1NcEiM7W0hSN9ogJaDiZpdzPaYXdlyLZx1KLoXt
IFgIIu2RxyWRqEaYP9c96wxbTSMQ0HoTsfssNX/UKEYDsSbKGKl95ezrJMvO2YK2neJrhgvREGXC
nR27ToymVGZjCPsK+Vobt/N8uZJs1IW6YhpBk/Jthu28JU6qtdKvfk7PkpyRbmaAFniIOVfLWjF+
GCz10BfOxP4P6i9XnKlAF3EozkvFya4VZsozlKm4pMvRVLsPq9IVTzqZQ4eRqX1yMtUBjSCs91s8
iS/K6tXcU4SJwhMjdMy6HhtjYCHRpdW4TybZPC1xQ+yAK6f0YaU6Yxodt3194A836LlSj2PESSTv
zc5bmqNuMTUO8L/p9gFOsy6ODmEqR6Np+1fizd694faNzBrW+7nQ5zYSRarB1YjlErqtghloGNSr
lWDGW7MW3I8QUPNqlyecZtaE9KSQXX5YF8M95UDzSTMXCuzHRdtA6sZQryGvRHCJGw+7UktiSnG+
q2af0H2FOgzsW4WAl3lvTGkZ2l6uX4CL8HaGm5NxoGQtY28zBQpI8E4Wqkap8z0XZpJ/6jsnfwa/
orwz+nL+QG079zhSTZN7zVxmkB+rsas0utMjG1gzICQLBDCxkUl/wV8AIq0pWNfgtNutTHzbXRF9
mINiYYmXUGdaVlayxJLJWpAkRVZYCX1qnyDUxSMXKV2/5UAQqZSMfgPT16R4bycCDklCetBkYjyC
/3pvcgmPfjYsbEs8SN2R7Qrn1rbwnSZjLMNRT7ujQ9yoCmhn1HelYsVJ0CxiuavjwbwuKx0zABOK
SrsC7d5crSOLhIPbNcZTNy5PybLMnj/aGXozLWPogkZXHRHKkds4XYGFw9IiteEOWVFOX83zK7nV
FtRyLJXMUq4yqgxndIiNortL4lNHuIZ7TRCDtv+3nvo/1VMOWIzf1VN3afP5y3+OQ/lcf/6hqvr6
g/9r2IJRjCwKQ7+tf9V3fDNs4eXCjcCm7JuT61tNBZlR1zD52K62oTl+rKk0cLtv2AD++B/4/A11
q5d+Um0hZTdZASMAQUvyk+ijQ5PXV57XEPA5wNyWacPYiF5rh5a42mW69SSqeb4iRi7DUNE+lWQt
MNDEudpMJcPTNS3CliEkXUZVs6tUHxEyJkwGyi7fN1yO4crI+thrDuZxqTj7XML7cglTaIHG+Pqi
nXNEls+eUV0B4rsyFHGIR5ADY295GOsRYpczNyYj7tdJnbJrdo+4mZ0WgUjddL6quKu/WPiwIRFe
NJ56trWB1W0vnrf7EEgfmy0TvCJ62dehzIuw4qTfOY177RjLQZDSFbRJ/eoV9RU0sbt4schNz6a9
qRdXxLiezVxesGlj8psrPpXPs2zHJmy69cWiVytn7aVx7KdODmRdsOTvq9R4D8MqynrX9oVKgEQz
bOl8inutjcZTMZfPjoqKRU3EnQoOe/sExgr/iFmUr3lbK8GA0GNvlJKpbYVMY9rWfLOYHxJD3G2r
hMBlhX/sS++Fp7130FIzShISmieduqDEA6OIgQ9GVXGaZic9nfRgKRD8MwQSrfmUGsUJS+5z3+Vg
hqxrVNWUPbY57Ex+IWFmr80ozyYPwL00xj0JpFhUzQ0FBn9gwVvLnozZnt7wQelpj67Q6kcf7VoK
PNwbA3TjwGHbTO4SZfss0+qZ6YKAoALyZETOgicGmrvJX1C69SwG9Tzq4jCl64XmIndQZvWidRol
wAr+aoBR2VladlUUy4XOlxO5DeVtnvEbgjZ/JCuQTn60S/a7hhIWAy80w7AOU7hXl72VnxgNP/Zm
FzOMXB4q1QoXWYugTvsxjJvsucbosiv1hci39WLWEyJW0j4DQuk8ZYv6ye2MG09kGlwXBD/6GK3W
1EdwRx/WzorITUEb0xtRwjaSWtdF5DHOow+E4cJuZLoThLQFiLgMjDZcCcs6MqLXK8NvB/WxTrQX
j6GsD8me9Q9QcGZfD10/PZhL+VpRDQYqJqIQNPqDEWupX2Rjy0SoIT7IVnDqYoEi4oLPXattJuvm
U9PV+Z4cd9BxpsMUgJ/j92SlwlpcGPZT5vSS7pzLUdHgyzF4/EgYoRc4ZJiEDHrmW8PmsiuXJGYC
xxhUwh6IqPnmUwdv+jiQQ3hcZkW5QQ5S7libVjeUrnKP9Wo+0f8Mga6UxsuoDR/l3NuXmlu0yIWX
JkPi1LMRyEOCXYzQKVbxHDsNsbfsUyA85GZXP0IVf6wWNiHhag5eBgud1imNr826+Mgkeg4wXyCO
sWWwGlnYjhIotrmk6InRbCK9WHrytBsCpGynuy6V9Fw35MJSJz02CjO6gXU82XfWM3ax/qWucevV
FPu70kbL5kAIbFfP3lcMOSjrm/iMQmf02flsIHT9pdEafFZdRek+0yYuurYnRYbvTXIL0EvFUGM1
dGIoLxETO9NhIU4FA4rz5Cj29aR34hjP/StpKRemXZy+e+icv57X/6mn6txAfBz+///7qSsGiu3p
AJkgqL5tLH9Wh2awVXEZFaweaGJRUXXjVpJfZ1ZH8afZX4Wg/9WHym70p2cG+0weaIaFF1Zzf1b6
Ih6falsCWUq41cNaK046SH/fZpD4N6/0q+Z2W+cyGNQh5TBc+KnbF46zGDkstkgfi2fYBeQQchzn
mkBshquO0aiQ6tda57/+dj/KILcoOF4TPiejDkCd/JPf/jsAd2LUJDYQHhjJ0UqRCMwPWEzKQDHM
SChWSaQKx36JAGfgdPv912j8gpbZXtvbXL5I9PF3bp/Hd68NUFsA3XfraKh6I8wZsp8lAJXtuLig
Biwi1VtexLAABhHzfMrngfuWhHq/T+VLSveW1OvFlKDtRqkReV6Fk2Tqd7orLgQwOISP6ENY+/hd
k18R3rGvrPmOPIJH1Uqr0F6IXWM2ECxN4x0s0kk+JExiA7TEMvz9b/oXl5ABUFVHDKuplv7zGEcv
Mw/flIkwVB/2ZoNi3lvPQEC7v/lENyLSz9cqL4S710HTyqX00yfqCY3Bibtdq15pHodlOUvGsju1
5BCu6VjCwS2uxkSrbom2ODujWt0iuiFLfE1eu5lzeStV4PUVgBWXi0SBDOOJ6UHx7Gujnw+py3Fv
4ehhLpESsLDoVPWWLg9VorebJ4+Ya7Uf7upieVywPSDmycwTetcKec4IubnOXuMMCWNdlHyLi9sc
FiV/jZt1i08C7D/w8G6NKJVWlKZ1FiRkHNH9LheIt8pAn9azIyGzgHsgh8VVPvYWckOH2Lu/+SD/
4oRBKYFGWMNrrzN5+/HKXBnudqZi1NEqtLdyYuFkY3MN/lUY0e8vDirsX74zS+U5hajGwTC7/fvv
7oJel+QbmbKOrGK+M4fsVEEi/ZuX+IuTxQEcZaL+0PRfPd84DYuxVFVAcd7cQnhdwH7G68t20qNy
kocRFkuhm5Gn6Nci9tIdsMUT6+r3Q55/chE9QBWZe2RRuRER+MlD1uN0amV1BeHydbUJZ8RaW0Sl
YTN+QKDFlm0dLsvM3qFxfueO/LGNBuloSpSzGIeEj+lhxGXUtXu911Pf8Dr9AAYc8Z+evVrsXv0u
K67mpTgVFsMKWCQUqJqg+tXaoMbSGNA83jW1nu5QZn8FLf7XU9H8izuW78IjXYpzmPBs/ccvpdbb
cWlkVUdaSaMwp1UWZIQj+7pS8DsDnfEBzOSIhN3rysKxFA+9yripumE48ugylmLxVjNKi1dBx6s1
4ZSqT6SwGKGrglwvZvs6nhyEmLF1jUkwZ2HLSdSCswxBKD2qunhZB9XPnOx+MagOvY5fuFeWQ5Gq
j5JCzG/jtD0YpTh4rbhLLHujMnF9mi0H32DPgvEKvPYqLr2Dbq2PXtvPXyVc//VD+oubhGfG9j8N
7r7+M5dMJB3qeDHXkXDrkBJn8R3B2zGxEsdt8jffiPZLWANPKpenMMcaOAD3l3uyMw1p6ETLRz0k
3J1Gpl7oxvkp5knlaXw/4AQZI0saJGKSRz/PqQCT8ooIrBV1PWFGTe1hLUMzy8QV2Dl+yZEdv/tp
KLRL1jc3pYccmDCi3F/qxgiNdnip8vVuKeVF5WwPYy6zxCieY7FVqZBz81W9IioyzJdGDyhXd7BO
3f3IV/rWXjI3NUIUOHrgbV5WVsBB3op538bT6JfrmB4XrI5vTVBcL+gBIVOf6kk8ZCONpFskwFU7
Wj1rFQ/9mKi+ND2fNGnAOdq5UzJ8VVRrGvO8rC4kEhIkxBV/AjOCC7Kd5r1mEnu43UbDYsGCFw82
gxx8e4XC/YRtveyolsDdXgGCcEMWdcOuV6ynLre4xca4u/Ss5QX6RigmPmDkgFekq4AKWCjFzdJ8
ytP5TgC2gBNsRWAyTsoMpotoA1YU3MDjWJ5oioHo82QhxI8Lk7vDFuMVaJ+PKZnOp0KzWPRjvdV7
GWyNESoWojE7dvYulT3g2icdsf3fPI/tv7i9qXVApGNw4opSf3pOIrrNO920qmhw5Av68TvIWNfU
F3x4Frf1Vn+9tdrNCOp49Kj03u75Oh33UgzCJ6r+pcbqFxZjne88LBXu3BsO7tGkC4iXqHfeMsmo
1AayrLIC+XYCj6ury+SlU0rvqu29NFwxXu9YGXrIrkuqfMe41hXOmHyUj7NBuaX2RhsgN5mCJSHK
vHSprBMaQ56HqYEaHBrcNiKdHsaZExTHxV2PlwQteHk1T9OdaeGWa0qSauA9GWEn1gtsyw/QyoBm
aMrKHFy+2MPa7vt2vHPoDvCU2NczDxGazOnBAGmxVfOj8+35+q+56m/Un4ZGGfjds/sXc9V9M2Gu
Cp7BEWb1DxrQP3/024zN/WNLZWbuZmMNfBuX/Tlic40/2BlSUPyv1PObAtT6A08Vbies2baJcpGr
/psKlPEbzzqLWwI1qI7j75/M2cgL+KmmgdupWiobUJf3gXvxp/ppAhhf93nWRAuiRLHzUuIYeWhn
mI6hv+7tmoMcllnu3npEAEMKI9v6WtgcgnOZuoDvcTFzoWbGe7Rh8tzYen0/D3b8ESwS7nAwAW3k
iNWK2p5YevRDoJazrT0jDYBthFhYUoUIUElBIwTMMy6p82Gfaw39In59g+z2rux2nZcBC+ulpMor
GJ0v4Ypk9HWo0DiRsyvNfaEM5k0Kj+1cpLEZKA3zgJ3aKcaJrQN0QNS2NakoRqqTj7kMKN0baV8R
G03W+6izvJgqwziJFQANp6Za7wj5ncmc4k2F2KLHL7yKhqHarJHRx1PNMM9tO1jZDlqG3RtcAYag
TRon9TNpIhDIo4xAI2dnrGr1mvGFRxauU7Y9lkgwoGfx59W2OIELMrLet6uCKJSckeG9iezsfS3U
4s4rVLwWQG9uxEQMdQsj82Yc+lleLN2SWEhsmLL4ceq4g19WpRazKergZJPh7N4uBe+r4+HBOaXF
ceWzlcMGYOaLc0tqcPtRS1z3HJdUMj5nuaqFMU48lqSlaPaOW5GygMJwaav2ptA672wN6aauNT0r
Gvj89jOEwMvSztCKpKm4TCeEJ8sbNCCz6uZe0zr3VqGPoEtJeRJJ14oqjWcSzxjtIQaAesxQIp6U
MjOPcEWbm6LvZuV+NQlTtZ1cY22Cs6IrATDwbNatISJMZuR31ow94bHdJ3JQug89pLj3rUqYYOAx
+rI3ONzwWVMqd4c5EvC+K6R3u7AkRFxvevc8o5LbxVhhhHoL+s7Amo2PDPCGgZqZNU04pop4dlcM
RsWgeZdtazjJfpIqO7Ulr7OI/NZxPYKNoZnK4km51GNlFoEAgbkz1MWtU2waXj4e0/9h77yW5EbO
bvsq5wWgyIRL4La8aVft2M0bBIcG3tvE05+FpviL7BlxpHuFIkZScJroQsF8Zu+1ndTB2jJW/T2M
TAd5mDX5d5VnSGslmQw9FVLb1xGyqzFcsxtGfuURsTwj8pPgNfbhpAUeOSNJxkqvSP4iZk07cem9
4jNfsKg+iuKoItKN72ehndo+A5Zxi5HT24WNnMFnAscwulPnYjI6ZjWu/A9m1frdCZm5g86Yy+dF
BaHxgCaREVkakL1ITnk8dO2HqM5vAt8KrzIqCv8zAVzJYK5MKy9t4xTmQhUbRQzQk2OBAo1nIC+C
LdI2AN+zEy7/t7NEdqzncHyOkdRtDD8qr4GB1PgQu/ukl2iGs6VPgwNK2nHKNfTsukGI18ONjEey
jQMUS/gZgJJaebUWnqw2cQIDxk0nVNsdtKcvTsHvQOBbPPULFrvf6G6azgZ0nGPZM1PVfnFfziR/
o8AEyitblH3ldBrjpN8qUnMYLbN8Blq5ZxpnfMEbuK1x9qzrgLxvDxORjk0wAsQN3SDxfejmNsTn
Ni6oUudZNkvuRY8wYtZ9eQsB4l4SZ85KgFbYaKkbyCIF152hX/QqF40UwbJt4hRnUVTt10SrGzGb
wSup8STgQtB4KFyK22QoWzTVsEvsrB3uyEwlF7NkpzjGeN1sd76Ja0/vM1t06yhqs52WaI9JdmjX
knkA8JmmrDapN7+WAYJUnanbuWquyb0OIByRcEnufbOvA3QoiWuIa9SC463boqxmffwHJMZ6zxLf
28aBDnY4jBMki067JgewPswlxUw2DMYpyWN51pkeVr0KPy4wzE0o6XxSpYuN6fclhUnZfBiTejyI
POyemPd0XBijsQ+b6VvfuIR6R4nedg3p8IM0g49W6pAW9RbT5yZ2DsqLLuPYu3QLuFJt51zAuNgB
UAF1UqFo31cQD05ewLxhMgx16avIxwrEqynJodx0jo2EbXBndaPbulgCopfMXK+OO0RqdfDs1yBv
LCcP8Hj20c3se/UfRUk6+Gom8uqlUlkODpNmOohNb5e3nb8v56F6rcid+oC80Nh2Q480cizmG/T5
BIfXI957K/cuFn9wjWnZuKWVflbwqMRa+jWKwxa6aGMGclohj0zlyZmS8MpPc4/82sKp11kX92qd
mlSN8FzQm9sjilMH1Mh6wMZxYyGaXbFUntAqIJfYK3QHe1Wp9IT8EqhshaSyxo3xDGeiRTbfFvUm
7tEQC6tZvH3lhWG/uLESIrW8zj6CeeYysIlqmcx2PS1LGxPXIyQN22Bfr5KvFlu0r33eMIeLiKfF
fRuMDu9BlzRqxiTWOtG1s1mWz09l1A/3EfLuLxOg+i3Rs8AOA/Oj4fff4rgIX1wT8jNYUbFubeep
sB3jmnuK/AkrhYREdAu3Uh08hY29Z8D6kRz4z55ZO/u5tLvVHGAFQVnyogftb7oMW6BSzac6z9LV
YIkjCTXAqqVZfQ0DNazSxADH4VnJYQCfUa5NPKwsKAJ5B1Ou2SIASS+FdG+KEEguI75+m3cmKlAT
tRFmvqgZq20r8/lmcZtjMG+/9En0yBqCUor6gmkM+RzWkB2UTKDOBovm118erqlTL8VM7a07urrV
xFtuGxVB/MlM00fDdNmfjbX4GJkqPpSxp75CULqH2P8toPvwmhgAm6Fei4ypfe1A05lSoU6+Jl+1
Indzpaz6FbVWtSMb5jQW5Eazv6i2wPqRSYSDdUgmnR+toTqSPrK4POVTPOr0KuOaRwyK2U02LaOG
pAOALZI90U3VqeymB3uO2p2co4LNJu66KJm/dNSf687qywfG9rBYkHriz84tzTylGBCSk19CTnG+
m3pQOI3hfQ5C80XCMnkVtWPdogjLkOw7KJw7rivnc27mEnlYz6ItiqtzRQzzQgj5qvKRIBz5haln
HeGQyaq1JP/44FUktrQ2Ec8xXB8M/m60p2JR9yBpwg1wWlK+qR5vzUIFd01Qnhq+9DJr9jG69Ui3
ZFkrHIEJGzx0RBNGUpmAS6qSpymtXLaqUU+YMfm0uGOK8r6PgI8ltIJqcPl0sP1sXulXRt26G5Jt
nrsk3i/FZi2LW6C+4doefbq88htqIxx9Od4cQ9wGY3s7Z/HioETWg380qfKP7EWxFLbT49j2d5Xs
MBIU11RrWIXdmUlbF0xrTVwwNSB2dp1wm2MqiiBso6NhVaVs5wpKuXfl5nUB37FZmVqRO8GYa74z
myL9X4LJf2T7W7o32q1/z8H93vj9marxzx/8Yf1Dr2qjkHDYnDgObjH+zh+C1YWqwUrMgldkKxOX
378Eq6AzCErwQfn7rAUU05B/9n22+Q/bQzXE+ocgk6WT/G/6PtNa+rqf9BXwOekehUBXK1nFstP5
dWxKei5jo6A2ztCyh4vHu3I7241zzLM53aqqbzdiHsx7K3MhRZdg+SUP3aMnPaqatBwfNX0bKi5k
TbLuPMYRYnBW4CeKdVHKZK3cItqmXXgfsiSwWT6j8Fow/XbxPPbp3WjyPE/HEHU+yveVdJOJwewy
NMuLjPs9RRZV25n50BU1W6bKJDCEedaNPQ7tIzpTamxFUpLG1PdFGAg5PeuJPdQ3q8JsRwLdRfua
IrN0nX09OnaxspI+v49Bm5/AOdRnrbA6rqY6T/fIzONNkhXTlSYX7piHEzo0kgJOdhP4u67teXqQ
Q+eCRhPipnENc1qNtg42w0RvhJCzZsWoRaEPM9israhsyiyndq5E4x0QyN1XQioiD3x5nafkygdT
zhgSI1boocxKo1TjmPKCXSeqfM0FU269QgKhC1OkI1T4mJaaNV9Wfp5BHO6UYyjEvDihyMOFbGir
ajeROY0TubAkNqqWzibN5ofa4c0/6uiZttV8Qq/iHidbDa+FLM1V1NY+9gKrDG6qRptim5VR3JDH
ZERSnIcisOaHosHT0m/jsfSMz2k2SabhRDMY867H3UxZXpTtvBZOadOM2B0mP8yh+h4uqnfjhz6Z
ViMqhYmmfaiZLJotkFflTHuVFxRjyETV7ZQTbmCw3OItEht51K28ubUGNAexc6XShiwoSSm2NdKZ
LhaYBQ9YnG7pjaHR3RoMUScioPZoARfbc/lPF3T63RTNX9Rika6+G6ZVUHQu9unFSt3MPPJTXtZl
vLisGwrVZLwQppDvi7r0VHiL4w4q5Q6mk+jnvU39vNSMtHzu0yj6VjwYBG9j1Db8JMt9MBqwTcyd
YHFEUwGur3TEdD3Gha7qHf73ol+TBy0/EII3XUa8QDlhYkWNeSSWkLlSI0TpK8FTrY2+RY8R68F4
jlInThEzKuo/eGPTNWFtuMQKv6ZPCWskkBhO7wv8JhUoPqcm3SCtoueAANT8xki0Kdc5IsjbeRhd
kKAG4WnrHo1uAeKjKE46kdGhLCCNYCS0wjXABQ3gP4IfgfVl+pDGmY+prXatj3Vkm5sszMPbGg7b
rVvHHqVvxcQzwhO65xdAyylaZ5uHtdhORUYEgEYS7MKEfkaOSnOmark0NDpps5X0JVGBSRIcI88N
AFEqg9F52ylkxx2JueQxdvNKyELxlYPmWNZUnV7JITK3kWg7aiVV3NVeFe5Vba8iOTi3fjKEj0HG
vLWiqXQogcP59e0p/79J6N9NQm2q8t+9EJ+6T9HPGkPWCMsP/HBuvCV2CewZ4sfA8v9ehEsWtIuA
Ao0yFCemkP96ETLmxDgvWY//3yvwLeCLiK/lbcVIdHFz/BcSwzd69s9vQI95iMWWapm/4hF5z2sr
Kb2iUpO44RfEHKZrjzGL3pEPAm41t61jOmFYJUcxrM6tYzNT0ppaPGbUruuiOTSYNJfSj71Q3wMB
j+V0H2nt3EFzaoXFo3IiDQLRCw+MgRTP3LWDkYednkg37sl+9u2nKJj8vDqAM0EbFBJLwxAlC4xb
P7exEfBUolBfI8YsPd5sSsf9YWSePA3HUPXoco8BBrIECZdHPGs1cJIfjKJUJiK2iEi8MBnhsXAu
bQsHAuWl4LARwibhQgI2w2XVMfOabHKbLOkxi2+CPI/2tTJn8hgLN3gscmICZ7TiBz4U+iskk38Q
1xw/EvnV4ADNo+QylajJJyytMzXwLiqD/lMQV19r7FfpKk4b0NcCSItfDkwiWEjNFNqnhB7L4UmD
Z4a4inEUQ30mZmwJaAZjM91EYUpMM6iaUW9SHo/6gfj5nkRnEabJYjarHFPtTRwfPZavtxRoAI6B
5OGbp0OdTveY2uLmusLZUPAl5Eg98uH4vwfCfyI+tlxion73QPjwte3+33PchOwCft2MfP/JH5sR
9Q+qX3dJDXvbZFj/KpE98x8urn/PpjqV/xQZ/9Afi3+4lmCh4iGo/TUuggcEyigwhGrh0i2+r//m
AeF6f9o9Wi5PIIKAFXpnfstlrf6T3iPU9pgVSRihL1T9ufQKuAToDdqzBTB2k9ldSbZNMuf3ljLW
Og9BTMdTvOFNPx7SCNwrDude7RqyeR+w0xishDP/Ofa6bE9MIO/ZuPfLczk5NSVV3qXoVyLniCpX
Nbs+6YOZTHF7BB3gOST22KnjbgYfM4RT5dOhxp/Lpd2zktBhww3thU+0zEyMBwdqle8mL/44Pss2
Y6FuB61+mnmb0rBmehcPhth0ROpcwrGUp66Eg80qvV1AbEY2rGcjqO8dXcdX/Ahj10aoYV+VxiUO
qqTdRASUHxqrxjcw6mI1tZb4QAE2nBNL6Ec8VkDgmza6M/0WCaM/L58cjFW7NXM3ptBJsh1WOqQq
EZGiD2HkAE6zJvw7LX+sRC3PvoyfmMQ5S5E8XHu23nlEo66NWpSbkOk3AOnY7h5SEuTvyFq3LgGr
42lVuvDpd4SS8okzz5hBrmLtwpNlb02ejysXPsmG3zndWG1nr+3SxzZqKLUKJutDn6bVQbLiUOCi
97KPbsFSDR2aS3xAG0X1gW55tCGqh7N9BQZg2ZIXLjWrO3cMRbqDPy54oFYnSDaxTmyNwYRhl2iL
0UhLwjU29P4Kc82hS8Qro2yHQQfm3jTonoNCixNJTk/ANGyWJaL4uCRInmRUKSiHdF3op7Yh0s9N
loThfWtDBdkMCraUl+SoSgtITZzlPFIr4mDd27Bv3bvUMoKNEVH1B01gXiAfJlsndGl15uprZyI4
R1Yxu9ugjsO7Gcb7aYJs3ySutUaEOLHdYbqUSTfYwEUMLtLqXjBeFWuSvdIjI4ggPI+dyIbL5BPw
8AlHTPtRjDXDPmbtFzevnDObb+shdRG4kLPUX2F4q911R652txqrvLlmBfFxxDdzYyD73Zqj+Eqw
xUfkKYyzc1qY45BgqsnAl93y/pDtJm+09+qFUf84G8uwBoTs1q2DDAlG3vf5Qdi9k+wCl9KWyPBx
/BhhZhQbfOQx8zwmOZCwkkYSt6bNraM6zATICgShmTMqaRGJq6rGgsooVAeXoTLvRke+zq3/KhpS
NITlbxsleGn7blz5a1tFdbNH7mjuRWi6H5zAewyD6qsAtMByQGXVtmFeeHAYmnu3UQYNovC9Rczt
mkj/LHnP34CN0GqjmxYOl+f643GSBdu3EmLstO7DdjSvW7+dw70XoCRe97BU89hgrdR0WvErtbvE
6AOslEW5auq0utaDNWwwSU67Xvh7VmNwktN5qC/mbIJG7gNJz0K5n5xTS0BxiVsydFcEgjnXLayx
rbLK6BjlgdzWVUd+tcKLLivX+2A3uXZW3XwmsNM4hJCB9qlHlkcAqn/nBCwDfKHHXWEn8Qopf/oy
OYwKc3YAZy9WO5suFjUUb3LUi3a6SpvEueDqS4kqZf7rUlqsyduw4Wfl9SlJLXqcvq/2JI2hIZN5
eD0O7E7XfTJDOAOtf3Q6r7memAA+j0wD+wxRI+ZHUiwq8B5YybeTYeW7pDq7enphy0caX9Oax4lR
8tbh3zpnjiivZWYRHOfYBkP1mq4K+DU7J3UErePxpGrqi+U31iNKJ/LaQPNtIgeRyVqTlrgPoFtT
1mRp+jondPX2pMYzgoAliGT4CBcb2ghR5xg+lN/s8M2xqpmHm2wO9TesBQAzwIYTch4SZ63iCnl2
0H62A5c1l2KSTgLKEv1liv4Y5DrDaxU0V3HWf1w0aTswccOhmOuRuzQgiGvVVeMIIyWPu89mwdtm
q2zVXtk5k4whlA+hcj1wHznBrGJxjhRess8US5dobg5QXqA/8oLdFqrUjF+JT2CuCOtAL5tpP42O
7ggF0lWeOLsduCLe2N6urYRJ4pf0ya9V8XYys/tgGWiqNlR73KWEeQWLRyZmR7bSoBlXecWzF09L
tvEtsz7WaMKQIoZpvRGTddfIclnem3rtcIteR1UY38QMYddphg4Kr4a/cWibTxDNA7LZ6vOU5zUI
RxJFnLKZEKJW4zYhme+qsywqzN6Ojs3s/4HeJj+GDqQLP+y3fTr+QZXfb4XU5Oz1vG6Acxy9pg0P
lMIWcjzvZpDBfdcWLF1yiKRePzgXbCj5rgE+EurkvhetcRmj5A4fg3fCBAJXWmQ3ocrn3QTXildj
HDpi5SKIgDuK1ZeMCnyxzgDbsLEn/WSn8BHHnvN6X/dx6JKc2On+GpxGWG5N3pxMeeMJ0GEnLM0K
28amIrZu4c1iGwV+NT/ksfCNl7E1J72JlfJmduVoc0mZKJjXQCXKcAyrTkp9qGX4kKaALdFOzJQy
4LjtmwFEJ5eVw1KalpwUOUE64lf9FrPI7KO+NUvTiEiQbOYPVtVPH/JSTCfI3pK5PaGNtSa+Zg31
Dv+P1OlwEm468ujPCs7BEBH5uIQ/ypwnpgdM6pNeoiGZeSak+Pi9hVGS6Ehv7hHTirzdoLrfslQa
8bQsUZNmbwCHIH6y1V69Y56EuYGNZEGsOY/XtLY4Qew8px0B5eEzU7kKUSZ89qZKGeL7OYrD+C0B
U+CPWY1ljyyVtxtSz9KurHNT9Xm07cyGlo1xeu+zA00GsXNYECFK15GXkD0CAGsmXupEHlMB0MJr
h/4oIt2fsyg1jka9hHeKQKAHo9v0byUk2m5ddnMd71gF4bPy/LnZQHd1NykDklfQoHhDpkQkFy9q
6vvET+Dt+K6OWbL6zr5FprFraKcP81voKO3MQACpblS7wijTfcgQem6CJas0T5ZEEGxC+gXrCTTV
1tlbXdBDHHvLOvXIzlvVaRxgbyYKFQ4vOgEDgDJZYAbjVO3i7qUCqtnSYBA82ku0KhvGZE2XGABB
6i2AK5VecljbtBMsl7vuhYf3zOK0hZfsyz9sGCnc2I5AYUK9VUOJERpwEbaa7QgSXa+a3jHXHcri
am27EdacuvVwLqURoT5OdA35irXuEio79so5utGSNFtYbI3at/zZ1imyvY20Zgs+2Tp5fUtSLaFX
+gvxqQAxqbmfmMypc2BHpNsyPFNXLfNtdxOEMvSvMVdZa5YlL92SFojNH19uSIJgtmQJmpMjjo2p
Z4asTFVfrcpGzUGSUEN6t+I5AN/2Oku0/mpiZV3DypSfeJ7Gp3g0wMbUNgC6AXsXpNxcQZREEeRt
Ovb6zLIg2+oCkgNIBott0giFRKt0CxfB3xN632+daRjOsxpGNtTY7lpGniRrj9M6gUO7KhnnfWKn
DDTALEt7J+MSPUslK+xF6GbXeUmUhBV0NQpm8LbmINQXszCnq6qNSbrBBfVQjbT/a57nCeY52T5i
Fs5eQikIlgWc4mNCw52LqF2cSFOud4rr9Szq0L1Yc4emRVRYvWfYXcbsGOhX7WqrCyWp/SHGOGRV
rlmCRSmP5rzYjS78lSQziuMkqMUrdESPpFJZO0M0266qk9s4bCLUvvlwkyhlnnlIDMhzI24WNZgU
LDz5rGVgEBl1tU3zxMUhKXPmo4OuV2Xecq83dnKuYmoUoH01BVSXfY5S15kPILtGdoS9+23oCG1l
Xgpktcr86ZrY28najY1d7v7X//9H/T+ME2SE/35D9vyVmJqi+2Um+P1nfnT+8h82GUP070K+xYXD
hvnhO7ZAZtrgWggg+y6Y/NdM8C0oEk2uqbAfv9+OAYahNrHhY2LcYZL4X4wG3/k8mEc6qOVBwyA4
Vnig3/k8PAmVBJ0Vnk4P4XkeRR7lSW39jXOF6cbPGzgM1BIH0JKaiCafM7H8+U/ThaAfalQeYXDo
k4LsXV6H2PzBMHwsOpLWcpeo3oxU62ZTzl31fZb9bw0By/f1p4PDv8M0wWlTnOxfD06uXjZZhLYc
Qtsv2So1LSFoE4rN3EF3mEBO+xQymoSLUsTWpp11/HUyWBts3ca1NhnqMuI+WIZ3AxY0qzZqQm/K
CLVLgrE0ycAB4z+k3wrD+bpvVXCfu9m4+emiuvs+qv3ZXPiXH0Ix52EzwkzYdN+dQdHwOsi72T/U
M1PEySZaOjdydIVq1E+1RdB6IFNlbQ3iVmBJT9Xr6GNodkqYmOsu9hctpjndkRvnrcQws9r3o3k3
eCm5tSjJmTkgTcrjHik5GAUq+hzBze8/w59GTFwEHuMqsCceau33frPWtlASqtHnZUO8USNm+rCh
0ch6km+/P9IyrPpp3P12uTGDxxtJn0L+6buT5SB+Y4jLkQag+ngIa74816tPTWfVF+EgzPz98d7d
RG/H85nSwaolu5JK/tcrzJQExMH743hh3Fx4orTU4iS//P4of3H+bOgnBFd4eCMZ5v96FL/hcZGN
hofVZIxZVCffKsuPD2nrPf7+QAtg6v35c0w2bIobD9XL+4dCEmLXGrkGDzjasuOsWpZRPteM1nxx
OgcXgvPApW0vu/ReD8R+VYxPNjba2/uox/6YO059abSLes0dEG4QdiYW0ZM1H8KsCk7wvFGUcm0+
DSGY2TWyYRsbcjIigbRDDjJVtrmVHgi01nTbD6M7x4fff0jrzS73y1XiCfYunE5TMWrwnXeygCVB
m660mQ4jFL1VHpbYFkL4iIBJ0l2ZtmDfrPLblDUGAymQi1y8ySHLFwi5rLpdWjWgz9N4JA2pwMjg
FuKDhDR146CaYaqT5x/YKCLSGs0HieOaYdOYyXUDXvXRFKm/i0gg33RDND1FYWFuYO3oPcBeyXrv
I4+z9OB2jsNwy8TFEpcsYFw/YjkRmFsrdOMDOB3CtJw437IAkfvWKr1HYIjJMTEIuSpkzYoZcdLn
CH3FOieg5mhX83BbZXKsV8Os7KvcI8lsCAAOVoNpgwSA4eSiQczWnYRIm8IPfqYnxJDDyAR6kHHr
+JX+osHtIiCOui2RGtbeCWwE7YnLzHBGZ7Qx1GwDVbbEI8qK/ANRGum3SkYlsyjha43tCIEY/cmy
Nyqi6UV5RbpRudkcyIbNjolOpqu59t1bl4nCpvPiwl9ZeTze9ggk/gD/7XwSdbuFnJSsoyD9aqSG
d22w3AWoF7OmVs2JBRS/tStrGLL+YpYvbsqgCiBdFHjkwgbLuwGxX1TJ1XI+EVEl7JWxbmJnpj2R
ufXqRO7IgCOChpXm+RWEIP1kZGln8qdivpGk9pH8tKxpBe+XdZKP1h4qgHfsIfJ8aqDH3lFIt8Wx
YxMFK6O1HlN7B/CZK2JAWNbXlvWpxFG0SyPTwNY1AXhfsExPhW6pNVPIggSKIgibyvAw6n4XRdbF
DKikebYNRySBeqWNqfPwHZtfrIbvvHFlddFNdh0HTgSBYkihIWcAswJqbehH/boRRK2Z9EEitO1V
4k/hA0P/a5TIHyMk2Ieo68R9IGe9TRr3A3EBn0wUDBsU08naSFz/uWPoR1vayCs19SM06NRflcM8
rXPBAKJPaoM9tgiwKRgRjyjIUDJ/QzKWi1Q59PcpCN61Nrzg1SDfkl9mCnbw20izRKrLTE/UJCbw
MlIbXkMEQYSei5VtjONNH7rmvmlb4+wgzWUoTYhJMzn6Ex2lIJi+VQgGND4TvJpJdcsglG9IthIF
jJb2MSJN7CCtWBxUye3iGoSgoIuoTaIymMWizImYbxJ3GAVL3mzxuRns8CUh/eGLq1r9Yg3NeMo9
byCHzSd+hwSQq0YY1b7uEBsjiRyOveT+MnQKwjXT8ItIjFCtPGIwUXO9kbWbb3NBROdkzNOTPYhi
ZwkcGozxqq2dlcwCNTZJlO3xXrp1cRWTNE2UAj0+CTcww4ue+AaWsvXJr8hNc8te7w0XP0TdinQX
JIOmIWjG8kZo5LFBRVFAGrdYNaRjbir4oJs45M0h58BbMWWrtmIYzS2fuDkpF4HOiJ59QyKdRn6D
oHb2R/vW5Ea90bGoSbwLwMAB3SyHrzIhEQJk3gw+LGk+RwqVulvG6jmKEZgWjpKPhqC+yEqyBVN8
8ij9KPmgJzEhChGSbIJswg7SY0/fToxR7jP04y+E9KWbVMwjyX/UhYZTof1OSaQd7ZrWHAbuc9m1
KO2Z+3yZjUiQFEEOXNLwIeuK8svNyuA0gx05aG1VN1Y0ByfV4t3TAItpwy2HuDkoU1u/GfjkYNBv
l0weZqCWucXrALqP2KXbWVVBCw945mdMP2s/hK67ZDAQJTqmvS/2w0BaX2C4S7QK+hl65TRxtmi1
nFvJg2E9F4iyq86cDyJxs7Wv+uBEreLASXN9lJ1ZcxqYLa6kFelv1MDDczw0PNdLk1mwhh2+orZh
MQPLbg8O3Dl3TWncaw4QvQVmog9WxLQ6wNw+jrBflrE0EbEMOvlfWDTvG4F5oFFEyQrPIQ4Ceb8a
6nLfJiYDIepF6+xMYo+SCblO01s3wFXJqY3q6UjErrsesiTalUumbVn0jzJYKOJdx+A4JWBQxQL9
aQFwMI3CYd+8ZeRy+lX6mQVAHV01bU6OLuw1dFJTAbiY8YDAPoXY+soPcui6DAQJs0VJbkc302hO
+fy/hfV/JulcYsN+qoT+5OX78AnvEjrvXwmkUBmWH/uhY4FAin3a4ar+LumkNPoh6IRAqt6gpG+E
0R+L6iUhDSM/9CrHxZhu8Xf9EHM6eAIZqbLfMWkwUZz+N+3qrzUwt4gPiuttTS7BcdEa/1oDg+qs
e6Pt3Us+ZOjzC8wwlwbLtAvTu24//nRi/qLp+rUMfjsYLvIFeeKznDff2+1DZ7IzFXX2JTJ09VrY
pUm4yuA/Y6puoDWZAjaHUPYnf0iav6lO//LQOBTREi0y2EU2+3PDHBupnLpS2pfZp5Ur8IH420GP
BCer3pWPljcRQNiKBrw4O3TK7N9/8l8bqOWTKxOcOpY9z+eLe39404rDgqe0dcmgfsdrzxhAIIqu
nyuCfpbDTbwJ/6a9MblGfuo6/nlQLhUbLZRLQvS7LqqoiqAPQTpfSNw1Ub7iTmSJTjQ54xD/uepo
M+zY4uC97MHLRl3ffXGZ/+0zcOLWuuYFtK9UCJK9xR8SbOd5tj+5ngm/PXAGIc/Dso8jI34xGBHz
DBhxygoCg39/7pa24V9txfeP4SJCXPyvctFc/frVeaNHghoBOBdqRK6VHuTJlPXM7b12IpwMAvl5
WiKxf39U/6+OChti2UhxYP/dBYO5SSWT08hLIgf5WBh0a7Uqom8imeoL/M7p3rErecNmLmKcsSSW
/v74f74xye+jL1XQhblu3t8rg+8X8HwnNuHGEhu/3DDa70HaD7W8+f2h3jEX3s6wJem3WSZzwD/x
ZAKtukKIXl4YLk/31JEEAcMnp9wLLKv9AozX/jQId7k7RZ6vCfLlZjEShXwtjYy/+br/6oMD7+Np
yXiZKfm7q9a0jdKvWYlcel6mNUtyXKZXZpfT78ZF+nczgL+6SZaJIPcl/1HOey6LrBIRG9ZgXpq2
8zaFjkg7t5e00V4JctAJY8AO05Zn8hm5yn1SlG/IqpoWlwXGyRX2nfJsuKSqh7WzqKeJtbzqqGi3
skPtF0UDZQW5L9xlDpy78eSjCs52f/MF/sXjRZl8f0wzHGwx70E2SRYGvad9eQmCRNQ7NEANIRhc
N1OXV69NAzIJxivPPc0JzD3ocLDKAQK12q8P8F3YasSQnDPI7TMZ2ZKk9y9eI/4u5favfk3GHx4D
EH5ZR7y7k43J7AeiAeQFczAn5O00s5GoXqUgtp6o7b+7slF1/vrscDG7v8GvcCxg8nx/xLwLzUSk
ur2MlVWenS53PkF2Xv5h0bT1S0ZEY7mEhQdxQN6tGBIcTCOu34e4T3GHE5fZfbHIzbpLBE8AYXAT
xJbNg3O5Jt5OETBaXl5of4hLR1Nz1gztrgyCvY6m4gMt9s6/gaTwCd5/LD4J3zMltm0y+XuTp/40
/p291Fc1mOQLLF8GABUbqE2ijOS2BrHYHYohYg+VqCFBgeSAJV7HA/kyOz8K42QFIcgSaz2hQDET
c9jSD6nd8MYoZgYF1r6QobZWRuAE80ZYJIWsRDQaT5WBFXMjVFk2q/ENe2z7KsLrYQrujGRhIvMK
WPDIyRJe4VXFhcSa6Oy1eXJFs1TeDAlV9sYjS6BfQcgzXiQrrVtZ6uyzSFu5yagD4C+Se1Px+w3R
Fw27wj11OiLjtuP9fRK+A+OqtpLqrn5jOk9vfGd7QT07KvIYxChlVM99kSXjxgqUevCB6tDNoBGA
IG4ONexaJwSfjAJQN2vaNO8PYB0NmZC4NNPDjMXRXNV9b6Mzr3EWHANP2ldm2BO0Uw0BO2rfx/M8
yH6tyERqLsaIuwedeVc4pJiaabQmpbqq7lSYZ8168u0o2HgJymB0R7x2U64RhVeLRWKp/W0NrCNE
c4A2SCFd57crHedT69uUCazq5Q0lIA/ioeJubmPNj2nVEicfWAzLQbpl9mpCFKeuvFSlPW9mGUkg
2/N35DbjWvjbjN3qK+Y7ULnD74juKp5Y2IZxxA7f7z4zMXLLVUirSqZI0qCtyEOcpnaza0AWonZm
+i3E/CJbD/jmQEwShFfzDzjh5dqJ63ZPWFiwQ/pbfsz91nkpLTJbwQdEX7hQpq9hHyRYMJnKbUTP
18OYqSv2pE45EErUsObCeht3wMeZPIYwBjlGZffFroW7nlAGV4/w0OMUb4nX4totChg+j2qAOu3D
UgQqqjY5GbSLzQNOskcWHu6pwOS/JYMIKDdsTQ1YkzADNMQIUMJ+9WJEA/aE3E+TotnoWucey8b/
z925NTeNbFH4r1DzLpful4eZqoNJSCAECIFTPLlEbGRZsiXrYl1+/flaksFWAoeZpk6pjmdqqoaE
trrVvXtf1l5LOD/oJd0lUcRKg2JJ4Ekld4y1V0x/D1MyjOoxYG/Sm4v4Y63kvLFmUXApECCX84Pj
CcrrBFsRNuxKaMw1LlOTfg1gzJqTfvaynDdrkzMAZbSB80ml1+dF5VVsr12Q8+qjAyY7NIP3JYiM
Yt42tukvrAo6AIA39QUCS1ijbQXl46L1PlUkx5d5uxbduDaGx8QOOeYWUHkGdeXzPSfUBdRjMDyt
tiJTZVjJa9y6xacSiNKLqNkmr6NdpN/v4cvjl5LYuymKA/YZc7YAHGR62+CFphX8SUCDdA7VDY4P
DU38ASEqFSAXqKmf6dzUz5Es4TcyuDRuSzhAPNjeeSp6mL0bz0nqO0BMgvy7y0YIG4kP594sSEC9
djb7DM4BNwdkI5bSA455n9NCVeJw8LQA9OBsIqqm6ILbqdPaHzbv9p0vEsW2mb3dbWE5CIKDdlu2
vJGDiWfY6JRhDlrrXeg6DUZlSLhhxBsd2hGqNygNiQS88B4bnbXXyMnSOs353RCKH/JlmLAZ4D/K
lxRWEPwMkG4hv3Sw/E6EiCaBfJnG3LYAg/af0c/B+63DvLnrHIU22u+aV520ul7j39PAwqvd8zC1
7m6WphE7rAUlg+tkr6i3iKUocztZqLd5FkfJDduId6eLp4UVmIsnT0BaQQNyp25UnPAEEo0LS4vS
z4tSUOQ2EYwkFwuEon34fiBMOSQwn16jI8+TH/g7B5EwauqbvZLtQO0LB6cUrkoEcmjZBz+d0DrV
fbKf8LeZdN0p0R7JgdQuzTeV1bg3661l+kiwZvTgtyhOwgtQb9rnrrKrNnQ6a4svkLDw5bvuCGkk
0OvLAxh/3CBuHvjtq/euWeXL2Mt5RykCTnrB/3qBxgVMVze2LRGhCsQfpNYaDceACui1zZu+hTjF
uWY6yWvjoNh3wMKAQCFeydMeyjC7qipu3EJsT2Af2q0abLiZIjh+kQM94K6aLhnBN2kVKCT+17DE
QjAGOfpzyhaucUGZjYdZoBvwnG451qzQXO9TfQid+01Eav+iQHrwJR2Y7JF4TdocvSrWlE4+5t8Z
AfgO67sGTKg7j6MQfYHGMsCoccJSW3z9tircOUAp3LFCSz9vNKoQoF+zK9z9Pahsg7cKGwJM/Vzk
rEPFG/J24eKTskY4t24C289cGBYjqB63F3rYKrQWWpz4LMt5km4nwjSi5a+rEBNgafjoF2C0MD5m
sA/yd169gG/fTcQL2uzhoL3Uk8X+aptpYMuLtoa4nXA0p9UdlcLnuisYcvQq2H5o1I3lG0INWldc
YgBvQxhiQnNxX6GmRHpNFwQ32HkwwE3opZ/tIOWg77WqftfNkJsIHzkXmKEsIYHYBbxtpaSfWwQm
79Eh1O9DTLf6vCKkvSedr90n0MMaF8DX6nctyiJx7zF212YDsgQN3VhBOMBdM/fWSmHY0ik5bEqd
1H1ZEsmIVSObVntkvLW4pYGbx1nbzAJYk+mnJTA/aJOpLMbRjmPVNkiCO0ZrXJZ5DLGIlQeYI1SG
wrkOYSg0uXlmGc/XbHl4dmmLuVuHC9u4qNCbuGpCK95eWPByWXd1hjzifFeZdAEpmWr55OfYNfy2
92lXq4StcWleR1BzJBee51bxq+3B5m9TQNP3H0jiVmyRBYWSOWTQ2i2UI8L21Trq8UmgYeRxRQIR
kpsF8QqliOR1twC9LRKB+2GjYxeEYUVZixun27uLQLD+1wUApdoJmy+U4hfvu/1pgjl+CbEKLTG7
vRm9cUqXLeKqEEObMFa+WgdNRpK72xBoKrpfU+SWD/NtdsiulA3yCHGTWj5pXe2+2xV2HXEoIsgq
bm14fF5q+512u7FEtgF0XZjM0frSIBq2KPQKYKYyd/Y6SQjoFsMWTSYmpFRbdh8EjBCQm1RMXjY4
QtkLYk/tVjOZAltOu6eulKDhFgecLGex54ZxdMO4TFI2TblJsPZGqL2lZtm+J1JnU6uKhp5dUWG0
OwtIgzFiZtCdsNh0MIjru9iwSoZTcWzEBYSgfGA0aHIcCoxCEgDev9wrroe5AsYA/LSEO+3C2Dd8
b5A29d22MTPAVoRqdDA2OH5WwLzL5gBItqJ7WXlBC1SNkje+UPvhoLlhfVWUh936rZZv1OR6J0QS
MmCY6Du4Bd8QhAm7XdUWbXZfWCVOSKBE3ie1SsOXO4QnmS+4x3dmqTsfSrfevkVn6GGtLJR55G1y
AOR7FfQfQW0VBZuvgZEnUBbA6GCgwxXND4nBAa65Hjco4uznTVi184KUp4eH0tifok3DOocpLzSx
qrZGsHVjXKo7F8x2sIfFYX2ot9dhmm7eGGauaXNuze01kX19tdNSqtFxmu7eLBKKv14d4y/YOpS1
NM2ww0BUo9hT13mhvoKcG6TkZgEd7JzEPD5VaUIVriO3fK0kOlkYsmwlrE6LSvkQbHReT7ZN+S8o
YBbJsNr6HRlAmPgNuFSo4GGX9gd8nK1w6fZrt75Drh4Pr94rc9iOODMiUI5irGxleBxVb72nlKpm
PB6NNCSb9AT/gN47nrTuLpPFGrvdwqQUrRJ8TG4XL/UuNuIO15TN4tMCssoAIg5h7FR4tmFV3lBD
yApsWmLXzgI9xjpDVj3xbkIvMK+r1NNug9ryPmlKkS8hGnFf2AYEV8RgvNedrXN/QrLGbt0GWKvW
DvX7A9887+ymt4kwjh4XJnhCOgv1WPib6cJzb7aZG26pWpG+okki/UwbNtDVAruX0WB3W8RsnnCh
QP6SIMsaCMvctiixzont1le6hfSjebDV/LWVlpy4QoEQxIrg7VJ6D2OP96BwM2+jnWteO06rOtcE
bHUh6BZB6Zdl9pLqUnkZm7ruEqsUFJqjVrt3XY2UneVhlcjzsCTORuHaWCx0IomtzcVi0yF9Tze5
/aLdA2VKrZrz0AbCHHQuM3jRr3ZAMz1Zsq16SUUZBW67KfRLvnl9v87K+iOc6u3NGibaj2mJMGzO
CcE6E+20l1yIJcLs9lZFLtBMlXdZp26DO43SjZEZaFAGlvJQpoa1BJffrmK8yq80Zea42xU9C/hV
yKJCYH2j4ZS9jIWADjx+aOmUna7OHs562KASKouWUYNBdwD+Bxs7/Df49eCDjY9Pd8Y2pkFRqPVA
b9bceka6+LhWqPkk+4aRrE7YJ+xEftpO8CdGXgHR70LNNs8z72D3uK7/mx7lYSKiAHPRQQ3fl6us
uVvlZVzkR8Se+GlHKH+f/LNf+vlAz1a/AnIU2ZmTDN63Z+oe+GdDxH4Bv/By9ecfhj5zkGnRyf5i
svgwYJwAWel/rLj2jDQajGB0QPef7gtP1uhHq/DzCfbL+fPfOZvBQ0ISR7wG7qCRBh+orjOcZ/dE
j9dgNMLJGngzi2jUgb31fPIe1TFy4x2Uqlscfs43/e8n7y+3QIrCvMjCh+IUsopBo4H0l6Y/GuP7
9FEZpIFBM0BYdpNUyYSfbgFWgYymqNWAuxIfkp/TWgWBqSXH+yub4MerYM3gBIA33QCtJD6Uh05X
wfZmaBDR5+uY/c/7XTehvUC5sd+fPcL2H1kDF8FJ4Aw0JvevmlLf6SKAWqYoDIzR7u3OhGb/FCXS
DwzBj/eACa6bd0wzdf+OR3sAezuDpQiF80HYakLzhzhB9gjY5kwzIfUnkf5ti5+9fUufCaUUauq9
zZnQ9Hkt4sTKmQBjRn89kzMoGYnP6C50MJQYSd073pUYyqkZQiE9ILUIhjkTQGidYsPTZ0DTZsJM
IrTSXxeYiGktAm/vUevHP7AEKkVa/hnvAUgfYI4BzWL0yzPBy9DqX4nENWCiq8dtD4CknyR1wVND
4MHzZtDRQB9Lf1AmtwgWDy57EJyZbuERACTqJzm+CzVvBtpF9Pn0shWTs4ncYrw4KWsgfEPH0ixa
Wp9cBIfwgZ6GjudoYmYA3SLhz0tNv3vFaPaowrM6PQHsfeE0CzfJ7BZmclbQdQWWT2r2hgAHAgwi
idebAXb46SI41sy00U0DPzRRWwgWUtYpMnCJIf1y6YMbzd4hOBTC7cYw+8kFBMAshYqO1B4wbcIi
cJs0UTxpADx8RoojKh5D900Tcgk1QHyy09cRxhCdlrox2vuQP5muAykbc+8+kwuIhOxfvyUlHAG8
HWQRYaEj9BGf0R3o0ghriv5TmjS7z+RW4SkesL/rDGICeoETuue6zygsdGH7In1Ch+ywSpNbBR1K
FNm70MQphIkF1N/g7oycQtfCFSAIE8jr7tN/4ZQMgkmWS9YemjPsPdmwo9M3WgUNukjb8gxk3qZn
EMHdSjuE6kxj7rSwDzmC0fxdjxyCC/AdKHr/mdq1oCMOKnstYBGg3SP6odjSfRjw1DMSARKt+WIZ
JnsWXFd6FTyaTUiUkg/59q5PV4HaAZEBsHZvCB4m5yGR43Cls0awwDqmDf63jwTGWSPPoLqgwis7
RArq5OyiDmukbKwA9btneLopKkXdB0N7uheIFeirocJyTCtNbhVYAwHal/KWsQugzimVOPQeic/I
X/KwGy4lJapN/YnpN9+E7khwkbr0HamSPiJxMviEj1bBcWY0nKAq5ny/Q1j2Ca0C+X3R2yC3FxyR
ITB0QuTzo4CjpKPNiw4sCG7xmZ5Z9AhrZKevzsB5Y/fIp/ef81XwNDYJRBA69C7dZ3KroKtEeLKr
QPZA7AJrFD469syBVgiTOWTZ++We0BFAb8OU3QNcCiRICQ8JDJ4yhxRUaJwBXTCs85SmTx+PtH9E
chQWauebKzzaBPjKpCjZZvpwZ07uTtQ1VMslj4BJnoz0Me24T/tHGtz71JOgRhIZtmndA1QVDemC
micUVEVv9ffb7tQzQt2GbWBxBmA+Ep/eCZnQWUCBQJdeBQscEekTbsPe3I8vRZFnNCi4TLa2ipcs
BIikfAKT6Jk0kUefffeqx1Abh+QB5kJXj3fmBE+EJp1UpcRMj7poKhwAR9wzZydCtWe0IrNQ7vTO
whM0DX83n4hFNDv+KtQBug/b6mz+ujqjCx0XdEgvTG4VdFAy/UNJ5JapoEEuQe/1YBdHq+CQSXIx
i4gv9GdlercjyeX+gP7zVRB7wbQhVsQu9J/RXgByRJxAeeVoEiZ3R5rckvJ20aSkSqVpiJtHFoFq
C7Ei2bQpr4In6y4bnAgE98gl9Rv+UfaAiBKzCL3fYDd612xKngIVR9m9YBgUXImLqFn0yzDeCyK7
QMFJo6bRfaZnFwSiWvZEEBpBIusdE8gCyXF6RwgsGnycSDQOmaR+801oL+gmyT7ZVWAvcANQTxhS
JaMIihonNyVbYcA6TGj6gIkfKZL9XUcBAIZB+AwCY7AIozIDR0D4i7qOQtHUrgUDQK500AAFM/AK
JEoHU8B+Oj0EINMB54ts61CY5ZBMK4A0LEPaFKAYRXSMM4zV6z4jg+hQnmYJXPMI2p4cGs+wO+oQ
udCJ0AgXifUc3MWRKSCZQrIVrIY3VUAGNkyXDiAps3geluUHyEz6NDCIoLgxGEd38ldPxC8Yz2/t
T/N1GC+7xqdwlT/VH/WjXzh2/Dz++dDtc7388w8I6b5xzXW/KNQf++/+3hf11xmMv6senPzwWE04
/evDBB9/9ZMPdfzDq3CV+VBhNt10m+Exb/0t3VP/iv0v/tY/7cjBUnE+vz/Jn3+cPefJhfhfBs6j
0bgC3y89bgZL2u58YE/YafmBI3+X+/lxJPEa0QHBYMuOPPfj8GuSjVT6eoCv9NhJnGT+Mjk+pXjq
vo1GfuTdbvVQhA9lcTZ4B8mVHfzFKvYrP1udjtzjPaVHHnrMniVfn80RSt5+ORdH7AGVst8CfWwW
Ls93YQ/Wkx355SpB0fF85B4HJzvyFSsehqcrPgCMZQe+Xvrrsw2IqLSAKUmPCxXLLgnPT2SPAJIe
ercM/ZEVgf0M71R65KQ6f3k9QEN22NePbVNf7ZcemAHKh6g5zrwze33xWHbomwTq60fL3FdmZcd+
44e7M+sxdFDKj5s1sb9bni7HUEaVHzrP/Yd1ma+K4mxPD4VK6fHDh3UY+OetxT1sUn5o7oI8Kc52
9gDOlh87z0P+TdMz2wTITdQWfsfoSZmNhxb4OemhEd8Z2ZCh2ig78u3qSwZ72flq933S8kMf/PN7
a6gQyg9cPbvyt2m+Ds+v9aGv8XeM/2qV5aszSzWUtH7H4G9Wdfhwdo0xuKgU/Y7BPydZdBypiw96
wJr00ElWrJ/N/SzhpjzfLn194/d8wQs/Gp/9vnAgO/zbdXi+4n0mXnrYKMYjOY9qIJUW6W3pobNV
MGZv6LKEsgO/W+12Ofz6/ihMGOBsssPfrZPl6tl1/uhu6zO9ssN/SMofbETR1f4bwr7+Cx5vxKFp
Xvb571n9VZ6vzlyKATUgP3Z9HlUOiUXZcT8W/vq4oYVNGfK1ssP+RFbux4wu3xJjP0sJPKlV36cX
ZR/659ICks/971VePHvy4YE+kbCVfvgwf0iQ5Tjz3IaMo/TYsNSiuXB8yG6f9Fm8n4/8VKbpG8D1
cf7pSIbz1F87T66J33iIV372138AAAD//w==</cx:binary>
              </cx:geoCache>
            </cx:geography>
          </cx:layoutPr>
        </cx:series>
      </cx:plotAreaRegion>
    </cx:plotArea>
    <cx:legend pos="b" align="ctr" overlay="0">
      <cx:txPr>
        <a:bodyPr spcFirstLastPara="1" vertOverflow="ellipsis" horzOverflow="overflow" wrap="square" lIns="0" tIns="0" rIns="0" bIns="0" anchor="ctr" anchorCtr="1"/>
        <a:lstStyle/>
        <a:p>
          <a:pPr algn="ctr" rtl="0">
            <a:defRPr sz="1400"/>
          </a:pPr>
          <a:endParaRPr lang="en-US" sz="1400" b="0" i="0" u="none" strike="noStrike" baseline="0">
            <a:solidFill>
              <a:sysClr val="windowText" lastClr="000000">
                <a:lumMod val="65000"/>
                <a:lumOff val="35000"/>
              </a:sysClr>
            </a:solidFill>
            <a:latin typeface="Calibri"/>
          </a:endParaRPr>
        </a:p>
      </cx:txPr>
    </cx:legend>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93CE8-43EE-4BC3-B2D6-9971395033E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F2E6270-5F52-49DE-A720-B9A9B33EA162}">
      <dgm:prSet custT="1"/>
      <dgm:spPr/>
      <dgm:t>
        <a:bodyPr/>
        <a:lstStyle/>
        <a:p>
          <a:pPr>
            <a:lnSpc>
              <a:spcPct val="100000"/>
            </a:lnSpc>
          </a:pPr>
          <a:r>
            <a:rPr lang="en-US" sz="2000" b="0" baseline="0" dirty="0"/>
            <a:t>The RISP project is funded through a cooperative agreement from the Administration on Community Living, U.S. Department of Health and Human Services, Cooperative Agreement #90DNPA0001 with supplemental funding from the National Institutes on Disability, Independent Living and Rehabilitation Research Grant # 90RTCP0011.</a:t>
          </a:r>
          <a:r>
            <a:rPr lang="en-US" sz="2000" dirty="0"/>
            <a:t> </a:t>
          </a:r>
        </a:p>
      </dgm:t>
    </dgm:pt>
    <dgm:pt modelId="{607E21E3-8FE4-4739-8025-16A97C909F69}" type="parTrans" cxnId="{EDC128EA-A1F5-4E50-809A-DE79D1BAC13C}">
      <dgm:prSet/>
      <dgm:spPr/>
      <dgm:t>
        <a:bodyPr/>
        <a:lstStyle/>
        <a:p>
          <a:endParaRPr lang="en-US"/>
        </a:p>
      </dgm:t>
    </dgm:pt>
    <dgm:pt modelId="{FBAE0E17-7BEE-4E28-AA80-B7819870BCCC}" type="sibTrans" cxnId="{EDC128EA-A1F5-4E50-809A-DE79D1BAC13C}">
      <dgm:prSet/>
      <dgm:spPr/>
      <dgm:t>
        <a:bodyPr/>
        <a:lstStyle/>
        <a:p>
          <a:endParaRPr lang="en-US"/>
        </a:p>
      </dgm:t>
    </dgm:pt>
    <dgm:pt modelId="{2A1F5DEA-0986-4926-91E3-C7616AC03962}">
      <dgm:prSet/>
      <dgm:spPr/>
      <dgm:t>
        <a:bodyPr/>
        <a:lstStyle/>
        <a:p>
          <a:pPr>
            <a:lnSpc>
              <a:spcPct val="100000"/>
            </a:lnSpc>
          </a:pPr>
          <a:r>
            <a:rPr lang="en-US" b="0" baseline="0" dirty="0"/>
            <a:t>Grantees undertaking projects under government sponsorship are encouraged to express freely their findings and conclusions. Points of view or opinions do not therefore necessarily represent official ACL or NIDILRR policy.</a:t>
          </a:r>
        </a:p>
      </dgm:t>
    </dgm:pt>
    <dgm:pt modelId="{F95E78B2-DBF2-4AA4-8F69-4EB7038530CA}" type="parTrans" cxnId="{C73374F8-BDA9-4D8E-9187-328D32940842}">
      <dgm:prSet/>
      <dgm:spPr/>
      <dgm:t>
        <a:bodyPr/>
        <a:lstStyle/>
        <a:p>
          <a:endParaRPr lang="en-US"/>
        </a:p>
      </dgm:t>
    </dgm:pt>
    <dgm:pt modelId="{0ED7A25B-7032-4E98-B91C-82A4A67FC637}" type="sibTrans" cxnId="{C73374F8-BDA9-4D8E-9187-328D32940842}">
      <dgm:prSet/>
      <dgm:spPr/>
      <dgm:t>
        <a:bodyPr/>
        <a:lstStyle/>
        <a:p>
          <a:endParaRPr lang="en-US"/>
        </a:p>
      </dgm:t>
    </dgm:pt>
    <dgm:pt modelId="{15645F91-799B-4A9F-AB29-997A0278D6F0}">
      <dgm:prSet/>
      <dgm:spPr/>
      <dgm:t>
        <a:bodyPr/>
        <a:lstStyle/>
        <a:p>
          <a:pPr>
            <a:lnSpc>
              <a:spcPct val="100000"/>
            </a:lnSpc>
          </a:pPr>
          <a:endParaRPr lang="en-US" dirty="0"/>
        </a:p>
      </dgm:t>
    </dgm:pt>
    <dgm:pt modelId="{A0241CAE-207F-40AF-BC51-DDB0E27BB278}" type="parTrans" cxnId="{3217FFA1-3B3C-4082-BABD-5D35A4E623C3}">
      <dgm:prSet/>
      <dgm:spPr/>
      <dgm:t>
        <a:bodyPr/>
        <a:lstStyle/>
        <a:p>
          <a:endParaRPr lang="en-US"/>
        </a:p>
      </dgm:t>
    </dgm:pt>
    <dgm:pt modelId="{5F4C65CD-69EF-48E6-83FF-C2444C83A028}" type="sibTrans" cxnId="{3217FFA1-3B3C-4082-BABD-5D35A4E623C3}">
      <dgm:prSet/>
      <dgm:spPr/>
      <dgm:t>
        <a:bodyPr/>
        <a:lstStyle/>
        <a:p>
          <a:endParaRPr lang="en-US"/>
        </a:p>
      </dgm:t>
    </dgm:pt>
    <dgm:pt modelId="{52995866-A892-4A70-9F52-08A9BF74E8FB}" type="pres">
      <dgm:prSet presAssocID="{99493CE8-43EE-4BC3-B2D6-9971395033EA}" presName="root" presStyleCnt="0">
        <dgm:presLayoutVars>
          <dgm:dir/>
          <dgm:resizeHandles val="exact"/>
        </dgm:presLayoutVars>
      </dgm:prSet>
      <dgm:spPr/>
    </dgm:pt>
    <dgm:pt modelId="{B9B3B64D-F383-43FC-983B-156BB0CD86E2}" type="pres">
      <dgm:prSet presAssocID="{15645F91-799B-4A9F-AB29-997A0278D6F0}" presName="compNode" presStyleCnt="0"/>
      <dgm:spPr/>
    </dgm:pt>
    <dgm:pt modelId="{5CB2F3F5-3408-411F-8F5A-E0F65F4388C9}" type="pres">
      <dgm:prSet presAssocID="{15645F91-799B-4A9F-AB29-997A0278D6F0}" presName="bgRect" presStyleLbl="bgShp" presStyleIdx="0" presStyleCnt="3"/>
      <dgm:spPr/>
    </dgm:pt>
    <dgm:pt modelId="{CA61F7D1-F90B-48F5-A8A9-47D5675610E3}" type="pres">
      <dgm:prSet presAssocID="{15645F91-799B-4A9F-AB29-997A0278D6F0}" presName="iconRect" presStyleLbl="node1" presStyleIdx="0" presStyleCnt="3"/>
      <dgm:spPr/>
    </dgm:pt>
    <dgm:pt modelId="{69D27C76-6B6C-46A2-B544-86B07C323DCA}" type="pres">
      <dgm:prSet presAssocID="{15645F91-799B-4A9F-AB29-997A0278D6F0}" presName="spaceRect" presStyleCnt="0"/>
      <dgm:spPr/>
    </dgm:pt>
    <dgm:pt modelId="{680AB100-9281-42B7-9EC1-5990ED884F20}" type="pres">
      <dgm:prSet presAssocID="{15645F91-799B-4A9F-AB29-997A0278D6F0}" presName="parTx" presStyleLbl="revTx" presStyleIdx="0" presStyleCnt="3">
        <dgm:presLayoutVars>
          <dgm:chMax val="0"/>
          <dgm:chPref val="0"/>
        </dgm:presLayoutVars>
      </dgm:prSet>
      <dgm:spPr/>
    </dgm:pt>
    <dgm:pt modelId="{8E5F7AFA-9E7C-43AE-8A03-1DB67B9DA7F8}" type="pres">
      <dgm:prSet presAssocID="{5F4C65CD-69EF-48E6-83FF-C2444C83A028}" presName="sibTrans" presStyleCnt="0"/>
      <dgm:spPr/>
    </dgm:pt>
    <dgm:pt modelId="{76B6AF94-7837-4FA8-8E96-FE51F9768EF6}" type="pres">
      <dgm:prSet presAssocID="{1F2E6270-5F52-49DE-A720-B9A9B33EA162}" presName="compNode" presStyleCnt="0"/>
      <dgm:spPr/>
    </dgm:pt>
    <dgm:pt modelId="{E20AE133-6B32-444C-BAA8-08F4C2004810}" type="pres">
      <dgm:prSet presAssocID="{1F2E6270-5F52-49DE-A720-B9A9B33EA162}" presName="bgRect" presStyleLbl="bgShp" presStyleIdx="1" presStyleCnt="3"/>
      <dgm:spPr/>
    </dgm:pt>
    <dgm:pt modelId="{11184DA9-3CB7-4967-85DA-84BA3EED5E22}" type="pres">
      <dgm:prSet presAssocID="{1F2E6270-5F52-49DE-A720-B9A9B33EA162}" presName="iconRect" presStyleLbl="node1" presStyleIdx="1"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84882405-15CA-4D10-A927-077F46CCF35B}" type="pres">
      <dgm:prSet presAssocID="{1F2E6270-5F52-49DE-A720-B9A9B33EA162}" presName="spaceRect" presStyleCnt="0"/>
      <dgm:spPr/>
    </dgm:pt>
    <dgm:pt modelId="{B321F4E2-2488-4F53-84F8-203794D2169D}" type="pres">
      <dgm:prSet presAssocID="{1F2E6270-5F52-49DE-A720-B9A9B33EA162}" presName="parTx" presStyleLbl="revTx" presStyleIdx="1" presStyleCnt="3">
        <dgm:presLayoutVars>
          <dgm:chMax val="0"/>
          <dgm:chPref val="0"/>
        </dgm:presLayoutVars>
      </dgm:prSet>
      <dgm:spPr/>
    </dgm:pt>
    <dgm:pt modelId="{1A510C12-3A51-4BCA-9668-AE5A28EB5FE7}" type="pres">
      <dgm:prSet presAssocID="{FBAE0E17-7BEE-4E28-AA80-B7819870BCCC}" presName="sibTrans" presStyleCnt="0"/>
      <dgm:spPr/>
    </dgm:pt>
    <dgm:pt modelId="{93DC2AF3-525F-4024-BA04-20238EC92BFE}" type="pres">
      <dgm:prSet presAssocID="{2A1F5DEA-0986-4926-91E3-C7616AC03962}" presName="compNode" presStyleCnt="0"/>
      <dgm:spPr/>
    </dgm:pt>
    <dgm:pt modelId="{F90C6A0C-8440-4556-BEAD-76FD3D2203B0}" type="pres">
      <dgm:prSet presAssocID="{2A1F5DEA-0986-4926-91E3-C7616AC03962}" presName="bgRect" presStyleLbl="bgShp" presStyleIdx="2" presStyleCnt="3"/>
      <dgm:spPr/>
    </dgm:pt>
    <dgm:pt modelId="{7707F140-91D8-455B-A718-C14E3ED8901D}" type="pres">
      <dgm:prSet presAssocID="{2A1F5DEA-0986-4926-91E3-C7616AC03962}"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92B2599D-CC2B-45FD-8B40-25FC978D81EA}" type="pres">
      <dgm:prSet presAssocID="{2A1F5DEA-0986-4926-91E3-C7616AC03962}" presName="spaceRect" presStyleCnt="0"/>
      <dgm:spPr/>
    </dgm:pt>
    <dgm:pt modelId="{41A26461-853C-425C-BD7B-391723DB971F}" type="pres">
      <dgm:prSet presAssocID="{2A1F5DEA-0986-4926-91E3-C7616AC03962}" presName="parTx" presStyleLbl="revTx" presStyleIdx="2" presStyleCnt="3">
        <dgm:presLayoutVars>
          <dgm:chMax val="0"/>
          <dgm:chPref val="0"/>
        </dgm:presLayoutVars>
      </dgm:prSet>
      <dgm:spPr/>
    </dgm:pt>
  </dgm:ptLst>
  <dgm:cxnLst>
    <dgm:cxn modelId="{FEA33C00-1291-44F6-8750-55C1974AC38E}" type="presOf" srcId="{2A1F5DEA-0986-4926-91E3-C7616AC03962}" destId="{41A26461-853C-425C-BD7B-391723DB971F}" srcOrd="0" destOrd="0" presId="urn:microsoft.com/office/officeart/2018/2/layout/IconVerticalSolidList"/>
    <dgm:cxn modelId="{4A6D9062-2253-489C-B12D-EAAD43B99E1A}" type="presOf" srcId="{1F2E6270-5F52-49DE-A720-B9A9B33EA162}" destId="{B321F4E2-2488-4F53-84F8-203794D2169D}" srcOrd="0" destOrd="0" presId="urn:microsoft.com/office/officeart/2018/2/layout/IconVerticalSolidList"/>
    <dgm:cxn modelId="{699F9454-8F09-4AA2-BACF-AF0401E933F9}" type="presOf" srcId="{99493CE8-43EE-4BC3-B2D6-9971395033EA}" destId="{52995866-A892-4A70-9F52-08A9BF74E8FB}" srcOrd="0" destOrd="0" presId="urn:microsoft.com/office/officeart/2018/2/layout/IconVerticalSolidList"/>
    <dgm:cxn modelId="{1F8F5E89-7262-44EF-BB4B-1C03EA3D50E1}" type="presOf" srcId="{15645F91-799B-4A9F-AB29-997A0278D6F0}" destId="{680AB100-9281-42B7-9EC1-5990ED884F20}" srcOrd="0" destOrd="0" presId="urn:microsoft.com/office/officeart/2018/2/layout/IconVerticalSolidList"/>
    <dgm:cxn modelId="{3217FFA1-3B3C-4082-BABD-5D35A4E623C3}" srcId="{99493CE8-43EE-4BC3-B2D6-9971395033EA}" destId="{15645F91-799B-4A9F-AB29-997A0278D6F0}" srcOrd="0" destOrd="0" parTransId="{A0241CAE-207F-40AF-BC51-DDB0E27BB278}" sibTransId="{5F4C65CD-69EF-48E6-83FF-C2444C83A028}"/>
    <dgm:cxn modelId="{EDC128EA-A1F5-4E50-809A-DE79D1BAC13C}" srcId="{99493CE8-43EE-4BC3-B2D6-9971395033EA}" destId="{1F2E6270-5F52-49DE-A720-B9A9B33EA162}" srcOrd="1" destOrd="0" parTransId="{607E21E3-8FE4-4739-8025-16A97C909F69}" sibTransId="{FBAE0E17-7BEE-4E28-AA80-B7819870BCCC}"/>
    <dgm:cxn modelId="{C73374F8-BDA9-4D8E-9187-328D32940842}" srcId="{99493CE8-43EE-4BC3-B2D6-9971395033EA}" destId="{2A1F5DEA-0986-4926-91E3-C7616AC03962}" srcOrd="2" destOrd="0" parTransId="{F95E78B2-DBF2-4AA4-8F69-4EB7038530CA}" sibTransId="{0ED7A25B-7032-4E98-B91C-82A4A67FC637}"/>
    <dgm:cxn modelId="{B16B085C-B690-43E0-B737-A2E767B7123D}" type="presParOf" srcId="{52995866-A892-4A70-9F52-08A9BF74E8FB}" destId="{B9B3B64D-F383-43FC-983B-156BB0CD86E2}" srcOrd="0" destOrd="0" presId="urn:microsoft.com/office/officeart/2018/2/layout/IconVerticalSolidList"/>
    <dgm:cxn modelId="{2390B119-FE50-47D1-9622-38A232B60671}" type="presParOf" srcId="{B9B3B64D-F383-43FC-983B-156BB0CD86E2}" destId="{5CB2F3F5-3408-411F-8F5A-E0F65F4388C9}" srcOrd="0" destOrd="0" presId="urn:microsoft.com/office/officeart/2018/2/layout/IconVerticalSolidList"/>
    <dgm:cxn modelId="{F3714949-B541-42C6-AF5E-850D1E7CA091}" type="presParOf" srcId="{B9B3B64D-F383-43FC-983B-156BB0CD86E2}" destId="{CA61F7D1-F90B-48F5-A8A9-47D5675610E3}" srcOrd="1" destOrd="0" presId="urn:microsoft.com/office/officeart/2018/2/layout/IconVerticalSolidList"/>
    <dgm:cxn modelId="{855D1656-F616-4708-B834-219908EC05C9}" type="presParOf" srcId="{B9B3B64D-F383-43FC-983B-156BB0CD86E2}" destId="{69D27C76-6B6C-46A2-B544-86B07C323DCA}" srcOrd="2" destOrd="0" presId="urn:microsoft.com/office/officeart/2018/2/layout/IconVerticalSolidList"/>
    <dgm:cxn modelId="{EC5DB9D4-DBCC-492A-871A-5C926BEB8A32}" type="presParOf" srcId="{B9B3B64D-F383-43FC-983B-156BB0CD86E2}" destId="{680AB100-9281-42B7-9EC1-5990ED884F20}" srcOrd="3" destOrd="0" presId="urn:microsoft.com/office/officeart/2018/2/layout/IconVerticalSolidList"/>
    <dgm:cxn modelId="{4430679D-E5D6-4965-8165-710B67720CFF}" type="presParOf" srcId="{52995866-A892-4A70-9F52-08A9BF74E8FB}" destId="{8E5F7AFA-9E7C-43AE-8A03-1DB67B9DA7F8}" srcOrd="1" destOrd="0" presId="urn:microsoft.com/office/officeart/2018/2/layout/IconVerticalSolidList"/>
    <dgm:cxn modelId="{C5E5FB64-586E-4157-9FF0-6FCA62B6F1C9}" type="presParOf" srcId="{52995866-A892-4A70-9F52-08A9BF74E8FB}" destId="{76B6AF94-7837-4FA8-8E96-FE51F9768EF6}" srcOrd="2" destOrd="0" presId="urn:microsoft.com/office/officeart/2018/2/layout/IconVerticalSolidList"/>
    <dgm:cxn modelId="{224B5E4C-2C73-4A95-9F82-34A25074DB7B}" type="presParOf" srcId="{76B6AF94-7837-4FA8-8E96-FE51F9768EF6}" destId="{E20AE133-6B32-444C-BAA8-08F4C2004810}" srcOrd="0" destOrd="0" presId="urn:microsoft.com/office/officeart/2018/2/layout/IconVerticalSolidList"/>
    <dgm:cxn modelId="{FAA3C5A8-BA82-4A41-A945-EC7CBF36C63F}" type="presParOf" srcId="{76B6AF94-7837-4FA8-8E96-FE51F9768EF6}" destId="{11184DA9-3CB7-4967-85DA-84BA3EED5E22}" srcOrd="1" destOrd="0" presId="urn:microsoft.com/office/officeart/2018/2/layout/IconVerticalSolidList"/>
    <dgm:cxn modelId="{1887D222-BA4A-4385-B2A6-5BD6F5C0208F}" type="presParOf" srcId="{76B6AF94-7837-4FA8-8E96-FE51F9768EF6}" destId="{84882405-15CA-4D10-A927-077F46CCF35B}" srcOrd="2" destOrd="0" presId="urn:microsoft.com/office/officeart/2018/2/layout/IconVerticalSolidList"/>
    <dgm:cxn modelId="{A4685DA9-B5AB-46E9-A4B8-5C6E084E4257}" type="presParOf" srcId="{76B6AF94-7837-4FA8-8E96-FE51F9768EF6}" destId="{B321F4E2-2488-4F53-84F8-203794D2169D}" srcOrd="3" destOrd="0" presId="urn:microsoft.com/office/officeart/2018/2/layout/IconVerticalSolidList"/>
    <dgm:cxn modelId="{BD3D85DA-0BA7-4DE2-B28E-AA4259447253}" type="presParOf" srcId="{52995866-A892-4A70-9F52-08A9BF74E8FB}" destId="{1A510C12-3A51-4BCA-9668-AE5A28EB5FE7}" srcOrd="3" destOrd="0" presId="urn:microsoft.com/office/officeart/2018/2/layout/IconVerticalSolidList"/>
    <dgm:cxn modelId="{2520F8E5-D4F2-46DA-B8A2-9B118CE57448}" type="presParOf" srcId="{52995866-A892-4A70-9F52-08A9BF74E8FB}" destId="{93DC2AF3-525F-4024-BA04-20238EC92BFE}" srcOrd="4" destOrd="0" presId="urn:microsoft.com/office/officeart/2018/2/layout/IconVerticalSolidList"/>
    <dgm:cxn modelId="{64AAB60F-36BC-4587-8C60-87B97418AC69}" type="presParOf" srcId="{93DC2AF3-525F-4024-BA04-20238EC92BFE}" destId="{F90C6A0C-8440-4556-BEAD-76FD3D2203B0}" srcOrd="0" destOrd="0" presId="urn:microsoft.com/office/officeart/2018/2/layout/IconVerticalSolidList"/>
    <dgm:cxn modelId="{5890B839-D370-496E-9BBB-2D79F0F49F98}" type="presParOf" srcId="{93DC2AF3-525F-4024-BA04-20238EC92BFE}" destId="{7707F140-91D8-455B-A718-C14E3ED8901D}" srcOrd="1" destOrd="0" presId="urn:microsoft.com/office/officeart/2018/2/layout/IconVerticalSolidList"/>
    <dgm:cxn modelId="{706C21F5-3D57-4E98-85B5-5E96D6156339}" type="presParOf" srcId="{93DC2AF3-525F-4024-BA04-20238EC92BFE}" destId="{92B2599D-CC2B-45FD-8B40-25FC978D81EA}" srcOrd="2" destOrd="0" presId="urn:microsoft.com/office/officeart/2018/2/layout/IconVerticalSolidList"/>
    <dgm:cxn modelId="{E7B9D2AA-5A96-45B0-BE23-7DCF677212FA}" type="presParOf" srcId="{93DC2AF3-525F-4024-BA04-20238EC92BFE}" destId="{41A26461-853C-425C-BD7B-391723DB971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45F503-9C41-49CF-A392-0A5A3553E95A}"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51208159-6699-48CF-9C4C-D47656D39E7B}">
      <dgm:prSet/>
      <dgm:spPr/>
      <dgm:t>
        <a:bodyPr/>
        <a:lstStyle/>
        <a:p>
          <a:pPr>
            <a:lnSpc>
              <a:spcPct val="100000"/>
            </a:lnSpc>
          </a:pPr>
          <a:r>
            <a:rPr lang="en-US" b="0" i="0" dirty="0">
              <a:latin typeface="Futura Std Book" panose="020B0502020204020303"/>
            </a:rPr>
            <a:t>Curated resource library for a wide array of audiences </a:t>
          </a:r>
          <a:endParaRPr lang="en-US" dirty="0">
            <a:latin typeface="Futura Std Book" panose="020B0502020204020303"/>
          </a:endParaRPr>
        </a:p>
      </dgm:t>
    </dgm:pt>
    <dgm:pt modelId="{6B3E3593-D54F-4696-B85B-D2A52AD62973}" type="parTrans" cxnId="{212FC66D-140F-4EC2-8A61-C8CF5A741AE6}">
      <dgm:prSet/>
      <dgm:spPr/>
      <dgm:t>
        <a:bodyPr/>
        <a:lstStyle/>
        <a:p>
          <a:endParaRPr lang="en-US"/>
        </a:p>
      </dgm:t>
    </dgm:pt>
    <dgm:pt modelId="{35E1558A-E772-4C00-9FAA-0FE6665D4D41}" type="sibTrans" cxnId="{212FC66D-140F-4EC2-8A61-C8CF5A741AE6}">
      <dgm:prSet/>
      <dgm:spPr/>
      <dgm:t>
        <a:bodyPr/>
        <a:lstStyle/>
        <a:p>
          <a:endParaRPr lang="en-US"/>
        </a:p>
      </dgm:t>
    </dgm:pt>
    <dgm:pt modelId="{65D23866-0BDC-49F3-946D-D8CA0D5ECF18}">
      <dgm:prSet/>
      <dgm:spPr/>
      <dgm:t>
        <a:bodyPr/>
        <a:lstStyle/>
        <a:p>
          <a:pPr>
            <a:lnSpc>
              <a:spcPct val="100000"/>
            </a:lnSpc>
          </a:pPr>
          <a:r>
            <a:rPr lang="en-US" b="0" i="0" dirty="0">
              <a:latin typeface="Futura Std Book" panose="020B0502020204020303"/>
            </a:rPr>
            <a:t>Accessible website as the hub for all TA center activities </a:t>
          </a:r>
          <a:endParaRPr lang="en-US" dirty="0">
            <a:latin typeface="Futura Std Book" panose="020B0502020204020303"/>
          </a:endParaRPr>
        </a:p>
      </dgm:t>
    </dgm:pt>
    <dgm:pt modelId="{DE5306DD-78F6-4823-B622-6F2130A66C38}" type="parTrans" cxnId="{4E095A91-1701-463A-9E7F-B1E60DC92C79}">
      <dgm:prSet/>
      <dgm:spPr/>
      <dgm:t>
        <a:bodyPr/>
        <a:lstStyle/>
        <a:p>
          <a:endParaRPr lang="en-US"/>
        </a:p>
      </dgm:t>
    </dgm:pt>
    <dgm:pt modelId="{5C2EAFC0-872E-4EE2-9996-94CE17E8FEE9}" type="sibTrans" cxnId="{4E095A91-1701-463A-9E7F-B1E60DC92C79}">
      <dgm:prSet/>
      <dgm:spPr/>
      <dgm:t>
        <a:bodyPr/>
        <a:lstStyle/>
        <a:p>
          <a:endParaRPr lang="en-US"/>
        </a:p>
      </dgm:t>
    </dgm:pt>
    <dgm:pt modelId="{AE039BF8-B9D0-4817-A3B4-D5BCE4B7C3D7}">
      <dgm:prSet/>
      <dgm:spPr/>
      <dgm:t>
        <a:bodyPr/>
        <a:lstStyle/>
        <a:p>
          <a:pPr>
            <a:lnSpc>
              <a:spcPct val="100000"/>
            </a:lnSpc>
          </a:pPr>
          <a:r>
            <a:rPr lang="en-US" b="0" i="0" dirty="0">
              <a:latin typeface="Futura Std Book" panose="020B0502020204020303"/>
            </a:rPr>
            <a:t>Identification of best practices and strategies for scalability </a:t>
          </a:r>
          <a:endParaRPr lang="en-US" dirty="0">
            <a:latin typeface="Futura Std Book" panose="020B0502020204020303"/>
          </a:endParaRPr>
        </a:p>
      </dgm:t>
    </dgm:pt>
    <dgm:pt modelId="{7ED1E00F-EA3C-4AB8-8206-4B9E2C231D45}" type="parTrans" cxnId="{B865F6EB-A6BD-4470-AB48-1E7B9FB1E77B}">
      <dgm:prSet/>
      <dgm:spPr/>
      <dgm:t>
        <a:bodyPr/>
        <a:lstStyle/>
        <a:p>
          <a:endParaRPr lang="en-US"/>
        </a:p>
      </dgm:t>
    </dgm:pt>
    <dgm:pt modelId="{C267E6DA-5A53-4287-BC4E-87043EE35C56}" type="sibTrans" cxnId="{B865F6EB-A6BD-4470-AB48-1E7B9FB1E77B}">
      <dgm:prSet/>
      <dgm:spPr/>
      <dgm:t>
        <a:bodyPr/>
        <a:lstStyle/>
        <a:p>
          <a:endParaRPr lang="en-US"/>
        </a:p>
      </dgm:t>
    </dgm:pt>
    <dgm:pt modelId="{D96845B3-FA3D-4F74-9AA4-49B76E4830BF}">
      <dgm:prSet/>
      <dgm:spPr/>
      <dgm:t>
        <a:bodyPr/>
        <a:lstStyle/>
        <a:p>
          <a:pPr>
            <a:lnSpc>
              <a:spcPct val="100000"/>
            </a:lnSpc>
          </a:pPr>
          <a:r>
            <a:rPr lang="en-US" b="0" i="0" dirty="0">
              <a:latin typeface="Futura Std Book" panose="020B0502020204020303"/>
            </a:rPr>
            <a:t>Model policies and protocols for state systems and clinicians </a:t>
          </a:r>
          <a:endParaRPr lang="en-US" dirty="0">
            <a:latin typeface="Futura Std Book" panose="020B0502020204020303"/>
          </a:endParaRPr>
        </a:p>
      </dgm:t>
    </dgm:pt>
    <dgm:pt modelId="{54CAF3FA-7586-4B6E-860C-4E097533BB43}" type="parTrans" cxnId="{EF5DAFC6-4D70-475D-BF80-C6C3800F25E5}">
      <dgm:prSet/>
      <dgm:spPr/>
      <dgm:t>
        <a:bodyPr/>
        <a:lstStyle/>
        <a:p>
          <a:endParaRPr lang="en-US"/>
        </a:p>
      </dgm:t>
    </dgm:pt>
    <dgm:pt modelId="{9918117A-71C9-44F9-9690-020017086D70}" type="sibTrans" cxnId="{EF5DAFC6-4D70-475D-BF80-C6C3800F25E5}">
      <dgm:prSet/>
      <dgm:spPr/>
      <dgm:t>
        <a:bodyPr/>
        <a:lstStyle/>
        <a:p>
          <a:endParaRPr lang="en-US"/>
        </a:p>
      </dgm:t>
    </dgm:pt>
    <dgm:pt modelId="{664BFCBD-4CA7-4D70-A441-0878872DC79E}">
      <dgm:prSet/>
      <dgm:spPr/>
      <dgm:t>
        <a:bodyPr/>
        <a:lstStyle/>
        <a:p>
          <a:pPr>
            <a:lnSpc>
              <a:spcPct val="100000"/>
            </a:lnSpc>
          </a:pPr>
          <a:r>
            <a:rPr lang="en-US" b="0" i="0" dirty="0">
              <a:latin typeface="Futura Std Book" panose="020B0502020204020303"/>
            </a:rPr>
            <a:t>Training curricula to support workforce competencies in trauma-informed supports for people with ID/DD/MH </a:t>
          </a:r>
          <a:endParaRPr lang="en-US" dirty="0">
            <a:latin typeface="Futura Std Book" panose="020B0502020204020303"/>
          </a:endParaRPr>
        </a:p>
      </dgm:t>
    </dgm:pt>
    <dgm:pt modelId="{45306481-69FD-4585-9CD8-4E53D53D220A}" type="parTrans" cxnId="{894C553F-15BC-416C-B5FA-91A90BFEB1A8}">
      <dgm:prSet/>
      <dgm:spPr/>
      <dgm:t>
        <a:bodyPr/>
        <a:lstStyle/>
        <a:p>
          <a:endParaRPr lang="en-US"/>
        </a:p>
      </dgm:t>
    </dgm:pt>
    <dgm:pt modelId="{F95424BE-D55B-43ED-9567-C985624245D1}" type="sibTrans" cxnId="{894C553F-15BC-416C-B5FA-91A90BFEB1A8}">
      <dgm:prSet/>
      <dgm:spPr/>
      <dgm:t>
        <a:bodyPr/>
        <a:lstStyle/>
        <a:p>
          <a:endParaRPr lang="en-US"/>
        </a:p>
      </dgm:t>
    </dgm:pt>
    <dgm:pt modelId="{CB7F53C1-D63D-46DB-9F65-72459CAD8A81}">
      <dgm:prSet/>
      <dgm:spPr/>
      <dgm:t>
        <a:bodyPr/>
        <a:lstStyle/>
        <a:p>
          <a:pPr>
            <a:lnSpc>
              <a:spcPct val="100000"/>
            </a:lnSpc>
          </a:pPr>
          <a:r>
            <a:rPr lang="en-US" b="0" i="0" dirty="0">
              <a:latin typeface="Futura Std Book" panose="020B0502020204020303"/>
            </a:rPr>
            <a:t>Toolkits and resources for meaningful engagement and adaptive approaches to treatment for people with ID/DD/MH </a:t>
          </a:r>
          <a:endParaRPr lang="en-US" dirty="0">
            <a:latin typeface="Futura Std Book" panose="020B0502020204020303"/>
          </a:endParaRPr>
        </a:p>
      </dgm:t>
    </dgm:pt>
    <dgm:pt modelId="{CED8C79A-F5D1-48FF-8ABE-57B3EB4D02DD}" type="parTrans" cxnId="{5DD2C132-796A-4F41-8436-3DDC701249EB}">
      <dgm:prSet/>
      <dgm:spPr/>
      <dgm:t>
        <a:bodyPr/>
        <a:lstStyle/>
        <a:p>
          <a:endParaRPr lang="en-US"/>
        </a:p>
      </dgm:t>
    </dgm:pt>
    <dgm:pt modelId="{6D2352E5-11AB-4236-B861-6A20081A6359}" type="sibTrans" cxnId="{5DD2C132-796A-4F41-8436-3DDC701249EB}">
      <dgm:prSet/>
      <dgm:spPr/>
      <dgm:t>
        <a:bodyPr/>
        <a:lstStyle/>
        <a:p>
          <a:endParaRPr lang="en-US"/>
        </a:p>
      </dgm:t>
    </dgm:pt>
    <dgm:pt modelId="{0C9748BE-956A-4D16-89EE-8271C6087EF2}" type="pres">
      <dgm:prSet presAssocID="{AB45F503-9C41-49CF-A392-0A5A3553E95A}" presName="diagram" presStyleCnt="0">
        <dgm:presLayoutVars>
          <dgm:dir/>
          <dgm:resizeHandles val="exact"/>
        </dgm:presLayoutVars>
      </dgm:prSet>
      <dgm:spPr/>
    </dgm:pt>
    <dgm:pt modelId="{51DE17D7-E523-41C5-B45D-676842924583}" type="pres">
      <dgm:prSet presAssocID="{51208159-6699-48CF-9C4C-D47656D39E7B}" presName="node" presStyleLbl="node1" presStyleIdx="0" presStyleCnt="6">
        <dgm:presLayoutVars>
          <dgm:bulletEnabled val="1"/>
        </dgm:presLayoutVars>
      </dgm:prSet>
      <dgm:spPr/>
    </dgm:pt>
    <dgm:pt modelId="{F7A27E70-898D-46D6-BEBC-A126853E58DB}" type="pres">
      <dgm:prSet presAssocID="{35E1558A-E772-4C00-9FAA-0FE6665D4D41}" presName="sibTrans" presStyleCnt="0"/>
      <dgm:spPr/>
    </dgm:pt>
    <dgm:pt modelId="{A55972DC-CD30-4EC0-A64D-7BF669E26C06}" type="pres">
      <dgm:prSet presAssocID="{AE039BF8-B9D0-4817-A3B4-D5BCE4B7C3D7}" presName="node" presStyleLbl="node1" presStyleIdx="1" presStyleCnt="6">
        <dgm:presLayoutVars>
          <dgm:bulletEnabled val="1"/>
        </dgm:presLayoutVars>
      </dgm:prSet>
      <dgm:spPr/>
    </dgm:pt>
    <dgm:pt modelId="{724CF459-4595-4AC7-BF23-AC2B086D3ED0}" type="pres">
      <dgm:prSet presAssocID="{C267E6DA-5A53-4287-BC4E-87043EE35C56}" presName="sibTrans" presStyleCnt="0"/>
      <dgm:spPr/>
    </dgm:pt>
    <dgm:pt modelId="{EF25DD49-30C0-4C66-BA1F-7F655CCC2D2D}" type="pres">
      <dgm:prSet presAssocID="{D96845B3-FA3D-4F74-9AA4-49B76E4830BF}" presName="node" presStyleLbl="node1" presStyleIdx="2" presStyleCnt="6">
        <dgm:presLayoutVars>
          <dgm:bulletEnabled val="1"/>
        </dgm:presLayoutVars>
      </dgm:prSet>
      <dgm:spPr/>
    </dgm:pt>
    <dgm:pt modelId="{C287A9FA-4F6E-4601-A0D0-B3792E412DDC}" type="pres">
      <dgm:prSet presAssocID="{9918117A-71C9-44F9-9690-020017086D70}" presName="sibTrans" presStyleCnt="0"/>
      <dgm:spPr/>
    </dgm:pt>
    <dgm:pt modelId="{B3E05717-B3EF-4AA6-8E0E-678AE90BE3BC}" type="pres">
      <dgm:prSet presAssocID="{664BFCBD-4CA7-4D70-A441-0878872DC79E}" presName="node" presStyleLbl="node1" presStyleIdx="3" presStyleCnt="6">
        <dgm:presLayoutVars>
          <dgm:bulletEnabled val="1"/>
        </dgm:presLayoutVars>
      </dgm:prSet>
      <dgm:spPr/>
    </dgm:pt>
    <dgm:pt modelId="{BD92877C-A08D-4F4E-A65B-4FB121AB4689}" type="pres">
      <dgm:prSet presAssocID="{F95424BE-D55B-43ED-9567-C985624245D1}" presName="sibTrans" presStyleCnt="0"/>
      <dgm:spPr/>
    </dgm:pt>
    <dgm:pt modelId="{275F23EB-3CFC-4C47-8AD7-7C111E65C40F}" type="pres">
      <dgm:prSet presAssocID="{CB7F53C1-D63D-46DB-9F65-72459CAD8A81}" presName="node" presStyleLbl="node1" presStyleIdx="4" presStyleCnt="6">
        <dgm:presLayoutVars>
          <dgm:bulletEnabled val="1"/>
        </dgm:presLayoutVars>
      </dgm:prSet>
      <dgm:spPr/>
    </dgm:pt>
    <dgm:pt modelId="{B0C1C7C0-E1BF-4867-B54E-7C08F6988F4F}" type="pres">
      <dgm:prSet presAssocID="{6D2352E5-11AB-4236-B861-6A20081A6359}" presName="sibTrans" presStyleCnt="0"/>
      <dgm:spPr/>
    </dgm:pt>
    <dgm:pt modelId="{EF05B57B-D99A-444F-825C-3AD21309E1FE}" type="pres">
      <dgm:prSet presAssocID="{65D23866-0BDC-49F3-946D-D8CA0D5ECF18}" presName="node" presStyleLbl="node1" presStyleIdx="5" presStyleCnt="6">
        <dgm:presLayoutVars>
          <dgm:bulletEnabled val="1"/>
        </dgm:presLayoutVars>
      </dgm:prSet>
      <dgm:spPr/>
    </dgm:pt>
  </dgm:ptLst>
  <dgm:cxnLst>
    <dgm:cxn modelId="{49BC4E08-B196-43B5-A655-8B090A2AB3EB}" type="presOf" srcId="{AB45F503-9C41-49CF-A392-0A5A3553E95A}" destId="{0C9748BE-956A-4D16-89EE-8271C6087EF2}" srcOrd="0" destOrd="0" presId="urn:microsoft.com/office/officeart/2005/8/layout/default"/>
    <dgm:cxn modelId="{94583631-DD75-493C-80B0-149A6E47F236}" type="presOf" srcId="{65D23866-0BDC-49F3-946D-D8CA0D5ECF18}" destId="{EF05B57B-D99A-444F-825C-3AD21309E1FE}" srcOrd="0" destOrd="0" presId="urn:microsoft.com/office/officeart/2005/8/layout/default"/>
    <dgm:cxn modelId="{5DD2C132-796A-4F41-8436-3DDC701249EB}" srcId="{AB45F503-9C41-49CF-A392-0A5A3553E95A}" destId="{CB7F53C1-D63D-46DB-9F65-72459CAD8A81}" srcOrd="4" destOrd="0" parTransId="{CED8C79A-F5D1-48FF-8ABE-57B3EB4D02DD}" sibTransId="{6D2352E5-11AB-4236-B861-6A20081A6359}"/>
    <dgm:cxn modelId="{894C553F-15BC-416C-B5FA-91A90BFEB1A8}" srcId="{AB45F503-9C41-49CF-A392-0A5A3553E95A}" destId="{664BFCBD-4CA7-4D70-A441-0878872DC79E}" srcOrd="3" destOrd="0" parTransId="{45306481-69FD-4585-9CD8-4E53D53D220A}" sibTransId="{F95424BE-D55B-43ED-9567-C985624245D1}"/>
    <dgm:cxn modelId="{212FC66D-140F-4EC2-8A61-C8CF5A741AE6}" srcId="{AB45F503-9C41-49CF-A392-0A5A3553E95A}" destId="{51208159-6699-48CF-9C4C-D47656D39E7B}" srcOrd="0" destOrd="0" parTransId="{6B3E3593-D54F-4696-B85B-D2A52AD62973}" sibTransId="{35E1558A-E772-4C00-9FAA-0FE6665D4D41}"/>
    <dgm:cxn modelId="{71501072-B821-41EA-92D5-DD48FF787B45}" type="presOf" srcId="{AE039BF8-B9D0-4817-A3B4-D5BCE4B7C3D7}" destId="{A55972DC-CD30-4EC0-A64D-7BF669E26C06}" srcOrd="0" destOrd="0" presId="urn:microsoft.com/office/officeart/2005/8/layout/default"/>
    <dgm:cxn modelId="{4E095A91-1701-463A-9E7F-B1E60DC92C79}" srcId="{AB45F503-9C41-49CF-A392-0A5A3553E95A}" destId="{65D23866-0BDC-49F3-946D-D8CA0D5ECF18}" srcOrd="5" destOrd="0" parTransId="{DE5306DD-78F6-4823-B622-6F2130A66C38}" sibTransId="{5C2EAFC0-872E-4EE2-9996-94CE17E8FEE9}"/>
    <dgm:cxn modelId="{EF5DAFC6-4D70-475D-BF80-C6C3800F25E5}" srcId="{AB45F503-9C41-49CF-A392-0A5A3553E95A}" destId="{D96845B3-FA3D-4F74-9AA4-49B76E4830BF}" srcOrd="2" destOrd="0" parTransId="{54CAF3FA-7586-4B6E-860C-4E097533BB43}" sibTransId="{9918117A-71C9-44F9-9690-020017086D70}"/>
    <dgm:cxn modelId="{ED54A8D5-D2A3-430E-9333-D375370B8658}" type="presOf" srcId="{D96845B3-FA3D-4F74-9AA4-49B76E4830BF}" destId="{EF25DD49-30C0-4C66-BA1F-7F655CCC2D2D}" srcOrd="0" destOrd="0" presId="urn:microsoft.com/office/officeart/2005/8/layout/default"/>
    <dgm:cxn modelId="{48BC3CE8-13E8-40A3-8CB0-52E747139A59}" type="presOf" srcId="{CB7F53C1-D63D-46DB-9F65-72459CAD8A81}" destId="{275F23EB-3CFC-4C47-8AD7-7C111E65C40F}" srcOrd="0" destOrd="0" presId="urn:microsoft.com/office/officeart/2005/8/layout/default"/>
    <dgm:cxn modelId="{CE704CE9-20DA-4B30-BA79-1AD76E26B01D}" type="presOf" srcId="{664BFCBD-4CA7-4D70-A441-0878872DC79E}" destId="{B3E05717-B3EF-4AA6-8E0E-678AE90BE3BC}" srcOrd="0" destOrd="0" presId="urn:microsoft.com/office/officeart/2005/8/layout/default"/>
    <dgm:cxn modelId="{1F9B79E9-99D9-4626-9F11-73A667CA64C6}" type="presOf" srcId="{51208159-6699-48CF-9C4C-D47656D39E7B}" destId="{51DE17D7-E523-41C5-B45D-676842924583}" srcOrd="0" destOrd="0" presId="urn:microsoft.com/office/officeart/2005/8/layout/default"/>
    <dgm:cxn modelId="{B865F6EB-A6BD-4470-AB48-1E7B9FB1E77B}" srcId="{AB45F503-9C41-49CF-A392-0A5A3553E95A}" destId="{AE039BF8-B9D0-4817-A3B4-D5BCE4B7C3D7}" srcOrd="1" destOrd="0" parTransId="{7ED1E00F-EA3C-4AB8-8206-4B9E2C231D45}" sibTransId="{C267E6DA-5A53-4287-BC4E-87043EE35C56}"/>
    <dgm:cxn modelId="{85B988AB-0851-4882-87C0-3AF157F6470C}" type="presParOf" srcId="{0C9748BE-956A-4D16-89EE-8271C6087EF2}" destId="{51DE17D7-E523-41C5-B45D-676842924583}" srcOrd="0" destOrd="0" presId="urn:microsoft.com/office/officeart/2005/8/layout/default"/>
    <dgm:cxn modelId="{4A8F685B-5C28-4C84-B2BC-1D8387AE75C9}" type="presParOf" srcId="{0C9748BE-956A-4D16-89EE-8271C6087EF2}" destId="{F7A27E70-898D-46D6-BEBC-A126853E58DB}" srcOrd="1" destOrd="0" presId="urn:microsoft.com/office/officeart/2005/8/layout/default"/>
    <dgm:cxn modelId="{93AD9B72-FA45-4302-B20A-8CCD842C0912}" type="presParOf" srcId="{0C9748BE-956A-4D16-89EE-8271C6087EF2}" destId="{A55972DC-CD30-4EC0-A64D-7BF669E26C06}" srcOrd="2" destOrd="0" presId="urn:microsoft.com/office/officeart/2005/8/layout/default"/>
    <dgm:cxn modelId="{AFC48915-F076-41F9-B45D-A588C790491D}" type="presParOf" srcId="{0C9748BE-956A-4D16-89EE-8271C6087EF2}" destId="{724CF459-4595-4AC7-BF23-AC2B086D3ED0}" srcOrd="3" destOrd="0" presId="urn:microsoft.com/office/officeart/2005/8/layout/default"/>
    <dgm:cxn modelId="{BC99CE75-4E96-4DD8-87F6-2FDF412C8F5B}" type="presParOf" srcId="{0C9748BE-956A-4D16-89EE-8271C6087EF2}" destId="{EF25DD49-30C0-4C66-BA1F-7F655CCC2D2D}" srcOrd="4" destOrd="0" presId="urn:microsoft.com/office/officeart/2005/8/layout/default"/>
    <dgm:cxn modelId="{713C45AC-3807-4FFB-914F-973E2A54B296}" type="presParOf" srcId="{0C9748BE-956A-4D16-89EE-8271C6087EF2}" destId="{C287A9FA-4F6E-4601-A0D0-B3792E412DDC}" srcOrd="5" destOrd="0" presId="urn:microsoft.com/office/officeart/2005/8/layout/default"/>
    <dgm:cxn modelId="{015B9358-FE9D-423D-A3C2-5794DA680A20}" type="presParOf" srcId="{0C9748BE-956A-4D16-89EE-8271C6087EF2}" destId="{B3E05717-B3EF-4AA6-8E0E-678AE90BE3BC}" srcOrd="6" destOrd="0" presId="urn:microsoft.com/office/officeart/2005/8/layout/default"/>
    <dgm:cxn modelId="{B71543DB-0AD1-409A-8039-B1924D04DDBF}" type="presParOf" srcId="{0C9748BE-956A-4D16-89EE-8271C6087EF2}" destId="{BD92877C-A08D-4F4E-A65B-4FB121AB4689}" srcOrd="7" destOrd="0" presId="urn:microsoft.com/office/officeart/2005/8/layout/default"/>
    <dgm:cxn modelId="{EC5F4753-AB20-4E90-81D9-3919030CAEF9}" type="presParOf" srcId="{0C9748BE-956A-4D16-89EE-8271C6087EF2}" destId="{275F23EB-3CFC-4C47-8AD7-7C111E65C40F}" srcOrd="8" destOrd="0" presId="urn:microsoft.com/office/officeart/2005/8/layout/default"/>
    <dgm:cxn modelId="{445E939B-36FD-434F-9265-88C9625D6DB1}" type="presParOf" srcId="{0C9748BE-956A-4D16-89EE-8271C6087EF2}" destId="{B0C1C7C0-E1BF-4867-B54E-7C08F6988F4F}" srcOrd="9" destOrd="0" presId="urn:microsoft.com/office/officeart/2005/8/layout/default"/>
    <dgm:cxn modelId="{2A452DBC-9BDD-4856-BE49-C463507B62BE}" type="presParOf" srcId="{0C9748BE-956A-4D16-89EE-8271C6087EF2}" destId="{EF05B57B-D99A-444F-825C-3AD21309E1FE}"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2F3F5-3408-411F-8F5A-E0F65F4388C9}">
      <dsp:nvSpPr>
        <dsp:cNvPr id="0" name=""/>
        <dsp:cNvSpPr/>
      </dsp:nvSpPr>
      <dsp:spPr>
        <a:xfrm>
          <a:off x="0" y="2833"/>
          <a:ext cx="10972800" cy="1290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61F7D1-F90B-48F5-A8A9-47D5675610E3}">
      <dsp:nvSpPr>
        <dsp:cNvPr id="0" name=""/>
        <dsp:cNvSpPr/>
      </dsp:nvSpPr>
      <dsp:spPr>
        <a:xfrm>
          <a:off x="390443" y="293245"/>
          <a:ext cx="710591" cy="7098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0AB100-9281-42B7-9EC1-5990ED884F20}">
      <dsp:nvSpPr>
        <dsp:cNvPr id="0" name=""/>
        <dsp:cNvSpPr/>
      </dsp:nvSpPr>
      <dsp:spPr>
        <a:xfrm>
          <a:off x="1491478" y="2833"/>
          <a:ext cx="9303227" cy="129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35" tIns="136735" rIns="136735" bIns="136735" numCol="1" spcCol="1270" anchor="ctr" anchorCtr="0">
          <a:noAutofit/>
        </a:bodyPr>
        <a:lstStyle/>
        <a:p>
          <a:pPr marL="0" lvl="0" indent="0" algn="l" defTabSz="933450">
            <a:lnSpc>
              <a:spcPct val="100000"/>
            </a:lnSpc>
            <a:spcBef>
              <a:spcPct val="0"/>
            </a:spcBef>
            <a:spcAft>
              <a:spcPct val="35000"/>
            </a:spcAft>
            <a:buNone/>
          </a:pPr>
          <a:endParaRPr lang="en-US" sz="2100" kern="1200"/>
        </a:p>
      </dsp:txBody>
      <dsp:txXfrm>
        <a:off x="1491478" y="2833"/>
        <a:ext cx="9303227" cy="1291984"/>
      </dsp:txXfrm>
    </dsp:sp>
    <dsp:sp modelId="{E20AE133-6B32-444C-BAA8-08F4C2004810}">
      <dsp:nvSpPr>
        <dsp:cNvPr id="0" name=""/>
        <dsp:cNvSpPr/>
      </dsp:nvSpPr>
      <dsp:spPr>
        <a:xfrm>
          <a:off x="0" y="1559839"/>
          <a:ext cx="10972800" cy="1290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184DA9-3CB7-4967-85DA-84BA3EED5E22}">
      <dsp:nvSpPr>
        <dsp:cNvPr id="0" name=""/>
        <dsp:cNvSpPr/>
      </dsp:nvSpPr>
      <dsp:spPr>
        <a:xfrm>
          <a:off x="390443" y="1850252"/>
          <a:ext cx="710591" cy="7098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21F4E2-2488-4F53-84F8-203794D2169D}">
      <dsp:nvSpPr>
        <dsp:cNvPr id="0" name=""/>
        <dsp:cNvSpPr/>
      </dsp:nvSpPr>
      <dsp:spPr>
        <a:xfrm>
          <a:off x="1491478" y="1559839"/>
          <a:ext cx="9303227" cy="129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35" tIns="136735" rIns="136735" bIns="136735" numCol="1" spcCol="1270" anchor="ctr" anchorCtr="0">
          <a:noAutofit/>
        </a:bodyPr>
        <a:lstStyle/>
        <a:p>
          <a:pPr marL="0" lvl="0" indent="0" algn="l" defTabSz="889000">
            <a:lnSpc>
              <a:spcPct val="100000"/>
            </a:lnSpc>
            <a:spcBef>
              <a:spcPct val="0"/>
            </a:spcBef>
            <a:spcAft>
              <a:spcPct val="35000"/>
            </a:spcAft>
            <a:buNone/>
          </a:pPr>
          <a:r>
            <a:rPr lang="en-US" sz="2000" b="0" kern="1200" baseline="0"/>
            <a:t>The RISP project is funded through a cooperative agreement from the Administration on Community Living, U.S. Department of Health and Human Services, Cooperative Agreement #90DNPA0001 with supplemental funding from the National Institutes on Disability, Independent Living and Rehabilitation Research Grant # 90RTCP0011.</a:t>
          </a:r>
          <a:r>
            <a:rPr lang="en-US" sz="2000" kern="1200"/>
            <a:t> </a:t>
          </a:r>
        </a:p>
      </dsp:txBody>
      <dsp:txXfrm>
        <a:off x="1491478" y="1559839"/>
        <a:ext cx="9303227" cy="1291984"/>
      </dsp:txXfrm>
    </dsp:sp>
    <dsp:sp modelId="{F90C6A0C-8440-4556-BEAD-76FD3D2203B0}">
      <dsp:nvSpPr>
        <dsp:cNvPr id="0" name=""/>
        <dsp:cNvSpPr/>
      </dsp:nvSpPr>
      <dsp:spPr>
        <a:xfrm>
          <a:off x="0" y="3116846"/>
          <a:ext cx="10972800" cy="12907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07F140-91D8-455B-A718-C14E3ED8901D}">
      <dsp:nvSpPr>
        <dsp:cNvPr id="0" name=""/>
        <dsp:cNvSpPr/>
      </dsp:nvSpPr>
      <dsp:spPr>
        <a:xfrm>
          <a:off x="390443" y="3407259"/>
          <a:ext cx="710591" cy="709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A26461-853C-425C-BD7B-391723DB971F}">
      <dsp:nvSpPr>
        <dsp:cNvPr id="0" name=""/>
        <dsp:cNvSpPr/>
      </dsp:nvSpPr>
      <dsp:spPr>
        <a:xfrm>
          <a:off x="1491478" y="3116846"/>
          <a:ext cx="9303227" cy="129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35" tIns="136735" rIns="136735" bIns="136735" numCol="1" spcCol="1270" anchor="ctr" anchorCtr="0">
          <a:noAutofit/>
        </a:bodyPr>
        <a:lstStyle/>
        <a:p>
          <a:pPr marL="0" lvl="0" indent="0" algn="l" defTabSz="933450">
            <a:lnSpc>
              <a:spcPct val="100000"/>
            </a:lnSpc>
            <a:spcBef>
              <a:spcPct val="0"/>
            </a:spcBef>
            <a:spcAft>
              <a:spcPct val="35000"/>
            </a:spcAft>
            <a:buNone/>
          </a:pPr>
          <a:r>
            <a:rPr lang="en-US" sz="2100" b="0" kern="1200" baseline="0"/>
            <a:t>Grantees undertaking projects under government sponsorship are encouraged to express freely their findings and conclusions. Points of view or opinions do not therefore necessarily represent official ACL or NIDILRR policy.</a:t>
          </a:r>
        </a:p>
      </dsp:txBody>
      <dsp:txXfrm>
        <a:off x="1491478" y="3116846"/>
        <a:ext cx="9303227" cy="1291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E17D7-E523-41C5-B45D-676842924583}">
      <dsp:nvSpPr>
        <dsp:cNvPr id="0" name=""/>
        <dsp:cNvSpPr/>
      </dsp:nvSpPr>
      <dsp:spPr>
        <a:xfrm>
          <a:off x="289866" y="280"/>
          <a:ext cx="1823372" cy="109402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ct val="35000"/>
            </a:spcAft>
            <a:buNone/>
          </a:pPr>
          <a:r>
            <a:rPr lang="en-US" sz="1100" b="0" i="0" kern="1200">
              <a:latin typeface="Futura Std Book" panose="020B0502020204020303"/>
            </a:rPr>
            <a:t>Curated resource library for a wide array of audiences </a:t>
          </a:r>
          <a:endParaRPr lang="en-US" sz="1100" kern="1200">
            <a:latin typeface="Futura Std Book" panose="020B0502020204020303"/>
          </a:endParaRPr>
        </a:p>
      </dsp:txBody>
      <dsp:txXfrm>
        <a:off x="289866" y="280"/>
        <a:ext cx="1823372" cy="1094023"/>
      </dsp:txXfrm>
    </dsp:sp>
    <dsp:sp modelId="{A55972DC-CD30-4EC0-A64D-7BF669E26C06}">
      <dsp:nvSpPr>
        <dsp:cNvPr id="0" name=""/>
        <dsp:cNvSpPr/>
      </dsp:nvSpPr>
      <dsp:spPr>
        <a:xfrm>
          <a:off x="2295576" y="280"/>
          <a:ext cx="1823372" cy="109402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ct val="35000"/>
            </a:spcAft>
            <a:buNone/>
          </a:pPr>
          <a:r>
            <a:rPr lang="en-US" sz="1100" b="0" i="0" kern="1200">
              <a:latin typeface="Futura Std Book" panose="020B0502020204020303"/>
            </a:rPr>
            <a:t>Identification of best practices and strategies for scalability </a:t>
          </a:r>
          <a:endParaRPr lang="en-US" sz="1100" kern="1200">
            <a:latin typeface="Futura Std Book" panose="020B0502020204020303"/>
          </a:endParaRPr>
        </a:p>
      </dsp:txBody>
      <dsp:txXfrm>
        <a:off x="2295576" y="280"/>
        <a:ext cx="1823372" cy="1094023"/>
      </dsp:txXfrm>
    </dsp:sp>
    <dsp:sp modelId="{EF25DD49-30C0-4C66-BA1F-7F655CCC2D2D}">
      <dsp:nvSpPr>
        <dsp:cNvPr id="0" name=""/>
        <dsp:cNvSpPr/>
      </dsp:nvSpPr>
      <dsp:spPr>
        <a:xfrm>
          <a:off x="289866" y="1276641"/>
          <a:ext cx="1823372" cy="109402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ct val="35000"/>
            </a:spcAft>
            <a:buNone/>
          </a:pPr>
          <a:r>
            <a:rPr lang="en-US" sz="1100" b="0" i="0" kern="1200">
              <a:latin typeface="Futura Std Book" panose="020B0502020204020303"/>
            </a:rPr>
            <a:t>Model policies and protocols for state systems and clinicians </a:t>
          </a:r>
          <a:endParaRPr lang="en-US" sz="1100" kern="1200">
            <a:latin typeface="Futura Std Book" panose="020B0502020204020303"/>
          </a:endParaRPr>
        </a:p>
      </dsp:txBody>
      <dsp:txXfrm>
        <a:off x="289866" y="1276641"/>
        <a:ext cx="1823372" cy="1094023"/>
      </dsp:txXfrm>
    </dsp:sp>
    <dsp:sp modelId="{B3E05717-B3EF-4AA6-8E0E-678AE90BE3BC}">
      <dsp:nvSpPr>
        <dsp:cNvPr id="0" name=""/>
        <dsp:cNvSpPr/>
      </dsp:nvSpPr>
      <dsp:spPr>
        <a:xfrm>
          <a:off x="2295576" y="1276641"/>
          <a:ext cx="1823372" cy="109402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ct val="35000"/>
            </a:spcAft>
            <a:buNone/>
          </a:pPr>
          <a:r>
            <a:rPr lang="en-US" sz="1100" b="0" i="0" kern="1200">
              <a:latin typeface="Futura Std Book" panose="020B0502020204020303"/>
            </a:rPr>
            <a:t>Training curricula to support workforce competencies in trauma-informed supports for people with ID/DD/MH </a:t>
          </a:r>
          <a:endParaRPr lang="en-US" sz="1100" kern="1200">
            <a:latin typeface="Futura Std Book" panose="020B0502020204020303"/>
          </a:endParaRPr>
        </a:p>
      </dsp:txBody>
      <dsp:txXfrm>
        <a:off x="2295576" y="1276641"/>
        <a:ext cx="1823372" cy="1094023"/>
      </dsp:txXfrm>
    </dsp:sp>
    <dsp:sp modelId="{275F23EB-3CFC-4C47-8AD7-7C111E65C40F}">
      <dsp:nvSpPr>
        <dsp:cNvPr id="0" name=""/>
        <dsp:cNvSpPr/>
      </dsp:nvSpPr>
      <dsp:spPr>
        <a:xfrm>
          <a:off x="289866" y="2553002"/>
          <a:ext cx="1823372" cy="109402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ct val="35000"/>
            </a:spcAft>
            <a:buNone/>
          </a:pPr>
          <a:r>
            <a:rPr lang="en-US" sz="1100" b="0" i="0" kern="1200">
              <a:latin typeface="Futura Std Book" panose="020B0502020204020303"/>
            </a:rPr>
            <a:t>Toolkits and resources for meaningful engagement and adaptive approaches to treatment for people with ID/DD/MH </a:t>
          </a:r>
          <a:endParaRPr lang="en-US" sz="1100" kern="1200">
            <a:latin typeface="Futura Std Book" panose="020B0502020204020303"/>
          </a:endParaRPr>
        </a:p>
      </dsp:txBody>
      <dsp:txXfrm>
        <a:off x="289866" y="2553002"/>
        <a:ext cx="1823372" cy="1094023"/>
      </dsp:txXfrm>
    </dsp:sp>
    <dsp:sp modelId="{EF05B57B-D99A-444F-825C-3AD21309E1FE}">
      <dsp:nvSpPr>
        <dsp:cNvPr id="0" name=""/>
        <dsp:cNvSpPr/>
      </dsp:nvSpPr>
      <dsp:spPr>
        <a:xfrm>
          <a:off x="2295576" y="2553002"/>
          <a:ext cx="1823372" cy="109402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ct val="35000"/>
            </a:spcAft>
            <a:buNone/>
          </a:pPr>
          <a:r>
            <a:rPr lang="en-US" sz="1100" b="0" i="0" kern="1200">
              <a:latin typeface="Futura Std Book" panose="020B0502020204020303"/>
            </a:rPr>
            <a:t>Accessible website as the hub for all TA center activities </a:t>
          </a:r>
          <a:endParaRPr lang="en-US" sz="1100" kern="1200">
            <a:latin typeface="Futura Std Book" panose="020B0502020204020303"/>
          </a:endParaRPr>
        </a:p>
      </dsp:txBody>
      <dsp:txXfrm>
        <a:off x="2295576" y="2553002"/>
        <a:ext cx="1823372" cy="10940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0.0936</cdr:x>
      <cdr:y>0.0865</cdr:y>
    </cdr:from>
    <cdr:to>
      <cdr:x>0.09806</cdr:x>
      <cdr:y>0.89241</cdr:y>
    </cdr:to>
    <cdr:cxnSp macro="">
      <cdr:nvCxnSpPr>
        <cdr:cNvPr id="3" name="Straight Connector 2">
          <a:extLst xmlns:a="http://schemas.openxmlformats.org/drawingml/2006/main">
            <a:ext uri="{FF2B5EF4-FFF2-40B4-BE49-F238E27FC236}">
              <a16:creationId xmlns:a16="http://schemas.microsoft.com/office/drawing/2014/main" id="{C15D6513-96AF-8787-E248-4D53312D1B8D}"/>
            </a:ext>
          </a:extLst>
        </cdr:cNvPr>
        <cdr:cNvCxnSpPr/>
      </cdr:nvCxnSpPr>
      <cdr:spPr>
        <a:xfrm xmlns:a="http://schemas.openxmlformats.org/drawingml/2006/main" flipH="1" flipV="1">
          <a:off x="800100" y="390526"/>
          <a:ext cx="38100" cy="363855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0.04981</cdr:x>
      <cdr:y>0.03165</cdr:y>
    </cdr:from>
    <cdr:to>
      <cdr:x>0.15679</cdr:x>
      <cdr:y>0.08861</cdr:y>
    </cdr:to>
    <cdr:sp macro="" textlink="">
      <cdr:nvSpPr>
        <cdr:cNvPr id="4" name="TextBox 3">
          <a:extLst xmlns:a="http://schemas.openxmlformats.org/drawingml/2006/main">
            <a:ext uri="{FF2B5EF4-FFF2-40B4-BE49-F238E27FC236}">
              <a16:creationId xmlns:a16="http://schemas.microsoft.com/office/drawing/2014/main" id="{809EA025-2DEE-E298-C156-CBB7BECCB065}"/>
            </a:ext>
          </a:extLst>
        </cdr:cNvPr>
        <cdr:cNvSpPr txBox="1"/>
      </cdr:nvSpPr>
      <cdr:spPr>
        <a:xfrm xmlns:a="http://schemas.openxmlformats.org/drawingml/2006/main">
          <a:off x="425767" y="142875"/>
          <a:ext cx="914400" cy="2571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1963 DD Act</a:t>
          </a:r>
        </a:p>
      </cdr:txBody>
    </cdr:sp>
  </cdr:relSizeAnchor>
  <cdr:relSizeAnchor xmlns:cdr="http://schemas.openxmlformats.org/drawingml/2006/chartDrawing">
    <cdr:from>
      <cdr:x>0.19612</cdr:x>
      <cdr:y>0.13291</cdr:y>
    </cdr:from>
    <cdr:to>
      <cdr:x>0.19612</cdr:x>
      <cdr:y>0.90928</cdr:y>
    </cdr:to>
    <cdr:cxnSp macro="">
      <cdr:nvCxnSpPr>
        <cdr:cNvPr id="6" name="Straight Connector 5">
          <a:extLst xmlns:a="http://schemas.openxmlformats.org/drawingml/2006/main">
            <a:ext uri="{FF2B5EF4-FFF2-40B4-BE49-F238E27FC236}">
              <a16:creationId xmlns:a16="http://schemas.microsoft.com/office/drawing/2014/main" id="{E7FAFC49-E759-8504-8E21-CC1696B63A44}"/>
            </a:ext>
          </a:extLst>
        </cdr:cNvPr>
        <cdr:cNvCxnSpPr/>
      </cdr:nvCxnSpPr>
      <cdr:spPr>
        <a:xfrm xmlns:a="http://schemas.openxmlformats.org/drawingml/2006/main" flipV="1">
          <a:off x="1676400" y="600076"/>
          <a:ext cx="0" cy="350520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0.14932</cdr:x>
      <cdr:y>0.05485</cdr:y>
    </cdr:from>
    <cdr:to>
      <cdr:x>0.28527</cdr:x>
      <cdr:y>0.1097</cdr:y>
    </cdr:to>
    <cdr:sp macro="" textlink="">
      <cdr:nvSpPr>
        <cdr:cNvPr id="7" name="TextBox 6">
          <a:extLst xmlns:a="http://schemas.openxmlformats.org/drawingml/2006/main">
            <a:ext uri="{FF2B5EF4-FFF2-40B4-BE49-F238E27FC236}">
              <a16:creationId xmlns:a16="http://schemas.microsoft.com/office/drawing/2014/main" id="{49C91A24-766E-CE01-7FA9-DB507519E3A2}"/>
            </a:ext>
          </a:extLst>
        </cdr:cNvPr>
        <cdr:cNvSpPr txBox="1"/>
      </cdr:nvSpPr>
      <cdr:spPr>
        <a:xfrm xmlns:a="http://schemas.openxmlformats.org/drawingml/2006/main">
          <a:off x="1276350" y="247651"/>
          <a:ext cx="116205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1971 Medicaid</a:t>
          </a:r>
        </a:p>
      </cdr:txBody>
    </cdr:sp>
  </cdr:relSizeAnchor>
  <cdr:relSizeAnchor xmlns:cdr="http://schemas.openxmlformats.org/drawingml/2006/chartDrawing">
    <cdr:from>
      <cdr:x>0.2563</cdr:x>
      <cdr:y>0.1962</cdr:y>
    </cdr:from>
    <cdr:to>
      <cdr:x>0.25964</cdr:x>
      <cdr:y>0.89451</cdr:y>
    </cdr:to>
    <cdr:cxnSp macro="">
      <cdr:nvCxnSpPr>
        <cdr:cNvPr id="9" name="Straight Connector 8">
          <a:extLst xmlns:a="http://schemas.openxmlformats.org/drawingml/2006/main">
            <a:ext uri="{FF2B5EF4-FFF2-40B4-BE49-F238E27FC236}">
              <a16:creationId xmlns:a16="http://schemas.microsoft.com/office/drawing/2014/main" id="{1F7182FE-1961-7EE4-EDC2-410CB75EBD89}"/>
            </a:ext>
          </a:extLst>
        </cdr:cNvPr>
        <cdr:cNvCxnSpPr/>
      </cdr:nvCxnSpPr>
      <cdr:spPr>
        <a:xfrm xmlns:a="http://schemas.openxmlformats.org/drawingml/2006/main" flipV="1">
          <a:off x="2190750" y="885826"/>
          <a:ext cx="28575" cy="3152775"/>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0.22064</cdr:x>
      <cdr:y>0.13291</cdr:y>
    </cdr:from>
    <cdr:to>
      <cdr:x>0.40004</cdr:x>
      <cdr:y>0.18776</cdr:y>
    </cdr:to>
    <cdr:sp macro="" textlink="">
      <cdr:nvSpPr>
        <cdr:cNvPr id="10" name="TextBox 9">
          <a:extLst xmlns:a="http://schemas.openxmlformats.org/drawingml/2006/main">
            <a:ext uri="{FF2B5EF4-FFF2-40B4-BE49-F238E27FC236}">
              <a16:creationId xmlns:a16="http://schemas.microsoft.com/office/drawing/2014/main" id="{827AAF11-F5A1-56E2-0E07-3CA87F740C7B}"/>
            </a:ext>
          </a:extLst>
        </cdr:cNvPr>
        <cdr:cNvSpPr txBox="1"/>
      </cdr:nvSpPr>
      <cdr:spPr>
        <a:xfrm xmlns:a="http://schemas.openxmlformats.org/drawingml/2006/main">
          <a:off x="1885949" y="600076"/>
          <a:ext cx="153352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1975</a:t>
          </a:r>
          <a:r>
            <a:rPr lang="en-US" sz="1400" baseline="0" dirty="0"/>
            <a:t> PL 94-142 (IDEA)</a:t>
          </a:r>
          <a:endParaRPr lang="en-US" sz="1400" dirty="0"/>
        </a:p>
      </cdr:txBody>
    </cdr:sp>
  </cdr:relSizeAnchor>
  <cdr:relSizeAnchor xmlns:cdr="http://schemas.openxmlformats.org/drawingml/2006/chartDrawing">
    <cdr:from>
      <cdr:x>0.35324</cdr:x>
      <cdr:y>0.34599</cdr:y>
    </cdr:from>
    <cdr:to>
      <cdr:x>0.35324</cdr:x>
      <cdr:y>0.90506</cdr:y>
    </cdr:to>
    <cdr:cxnSp macro="">
      <cdr:nvCxnSpPr>
        <cdr:cNvPr id="13" name="Straight Connector 12">
          <a:extLst xmlns:a="http://schemas.openxmlformats.org/drawingml/2006/main">
            <a:ext uri="{FF2B5EF4-FFF2-40B4-BE49-F238E27FC236}">
              <a16:creationId xmlns:a16="http://schemas.microsoft.com/office/drawing/2014/main" id="{F38F41AB-254E-7D6F-816A-70CAFE64726C}"/>
            </a:ext>
          </a:extLst>
        </cdr:cNvPr>
        <cdr:cNvCxnSpPr/>
      </cdr:nvCxnSpPr>
      <cdr:spPr>
        <a:xfrm xmlns:a="http://schemas.openxmlformats.org/drawingml/2006/main" flipV="1">
          <a:off x="3019425" y="1562101"/>
          <a:ext cx="0" cy="2524125"/>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0.29975</cdr:x>
      <cdr:y>0.28059</cdr:y>
    </cdr:from>
    <cdr:to>
      <cdr:x>0.44685</cdr:x>
      <cdr:y>0.33544</cdr:y>
    </cdr:to>
    <cdr:sp macro="" textlink="">
      <cdr:nvSpPr>
        <cdr:cNvPr id="14" name="TextBox 13">
          <a:extLst xmlns:a="http://schemas.openxmlformats.org/drawingml/2006/main">
            <a:ext uri="{FF2B5EF4-FFF2-40B4-BE49-F238E27FC236}">
              <a16:creationId xmlns:a16="http://schemas.microsoft.com/office/drawing/2014/main" id="{63F57E56-2909-8BFC-9EA0-7A83B8ADDDEE}"/>
            </a:ext>
          </a:extLst>
        </cdr:cNvPr>
        <cdr:cNvSpPr txBox="1"/>
      </cdr:nvSpPr>
      <cdr:spPr>
        <a:xfrm xmlns:a="http://schemas.openxmlformats.org/drawingml/2006/main">
          <a:off x="2562225" y="1266826"/>
          <a:ext cx="12573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1981 HCBS Waiver</a:t>
          </a:r>
        </a:p>
      </cdr:txBody>
    </cdr:sp>
  </cdr:relSizeAnchor>
  <cdr:relSizeAnchor xmlns:cdr="http://schemas.openxmlformats.org/drawingml/2006/chartDrawing">
    <cdr:from>
      <cdr:x>0.49811</cdr:x>
      <cdr:y>0.53165</cdr:y>
    </cdr:from>
    <cdr:to>
      <cdr:x>0.49922</cdr:x>
      <cdr:y>0.89451</cdr:y>
    </cdr:to>
    <cdr:cxnSp macro="">
      <cdr:nvCxnSpPr>
        <cdr:cNvPr id="16" name="Straight Connector 15">
          <a:extLst xmlns:a="http://schemas.openxmlformats.org/drawingml/2006/main">
            <a:ext uri="{FF2B5EF4-FFF2-40B4-BE49-F238E27FC236}">
              <a16:creationId xmlns:a16="http://schemas.microsoft.com/office/drawing/2014/main" id="{02F0EC60-AAB3-632E-DEC2-5E816333A296}"/>
            </a:ext>
          </a:extLst>
        </cdr:cNvPr>
        <cdr:cNvCxnSpPr/>
      </cdr:nvCxnSpPr>
      <cdr:spPr>
        <a:xfrm xmlns:a="http://schemas.openxmlformats.org/drawingml/2006/main" flipV="1">
          <a:off x="4257675" y="2400301"/>
          <a:ext cx="9525" cy="163830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0.46245</cdr:x>
      <cdr:y>0.46624</cdr:y>
    </cdr:from>
    <cdr:to>
      <cdr:x>0.55159</cdr:x>
      <cdr:y>0.51266</cdr:y>
    </cdr:to>
    <cdr:sp macro="" textlink="">
      <cdr:nvSpPr>
        <cdr:cNvPr id="17" name="TextBox 16">
          <a:extLst xmlns:a="http://schemas.openxmlformats.org/drawingml/2006/main">
            <a:ext uri="{FF2B5EF4-FFF2-40B4-BE49-F238E27FC236}">
              <a16:creationId xmlns:a16="http://schemas.microsoft.com/office/drawing/2014/main" id="{0E9D8C7D-2DBF-1B5A-FE9E-0F444381E095}"/>
            </a:ext>
          </a:extLst>
        </cdr:cNvPr>
        <cdr:cNvSpPr txBox="1"/>
      </cdr:nvSpPr>
      <cdr:spPr>
        <a:xfrm xmlns:a="http://schemas.openxmlformats.org/drawingml/2006/main">
          <a:off x="3952875" y="2105026"/>
          <a:ext cx="762000"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1990 ADA</a:t>
          </a:r>
        </a:p>
      </cdr:txBody>
    </cdr:sp>
  </cdr:relSizeAnchor>
  <cdr:relSizeAnchor xmlns:cdr="http://schemas.openxmlformats.org/drawingml/2006/chartDrawing">
    <cdr:from>
      <cdr:x>0.61845</cdr:x>
      <cdr:y>0.64768</cdr:y>
    </cdr:from>
    <cdr:to>
      <cdr:x>0.6218</cdr:x>
      <cdr:y>0.90084</cdr:y>
    </cdr:to>
    <cdr:cxnSp macro="">
      <cdr:nvCxnSpPr>
        <cdr:cNvPr id="22" name="Straight Connector 21">
          <a:extLst xmlns:a="http://schemas.openxmlformats.org/drawingml/2006/main">
            <a:ext uri="{FF2B5EF4-FFF2-40B4-BE49-F238E27FC236}">
              <a16:creationId xmlns:a16="http://schemas.microsoft.com/office/drawing/2014/main" id="{56E99D12-CF61-FB86-84D8-78786761E9AE}"/>
            </a:ext>
          </a:extLst>
        </cdr:cNvPr>
        <cdr:cNvCxnSpPr/>
      </cdr:nvCxnSpPr>
      <cdr:spPr>
        <a:xfrm xmlns:a="http://schemas.openxmlformats.org/drawingml/2006/main" flipH="1" flipV="1">
          <a:off x="5286375" y="2924176"/>
          <a:ext cx="28575" cy="114300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0.57977</cdr:x>
      <cdr:y>0.5</cdr:y>
    </cdr:from>
    <cdr:to>
      <cdr:x>0.68787</cdr:x>
      <cdr:y>0.67277</cdr:y>
    </cdr:to>
    <cdr:sp macro="" textlink="">
      <cdr:nvSpPr>
        <cdr:cNvPr id="23" name="TextBox 22">
          <a:extLst xmlns:a="http://schemas.openxmlformats.org/drawingml/2006/main">
            <a:ext uri="{FF2B5EF4-FFF2-40B4-BE49-F238E27FC236}">
              <a16:creationId xmlns:a16="http://schemas.microsoft.com/office/drawing/2014/main" id="{9870DA55-5FEE-9FBE-3E45-4B5710785D31}"/>
            </a:ext>
          </a:extLst>
        </cdr:cNvPr>
        <cdr:cNvSpPr txBox="1"/>
      </cdr:nvSpPr>
      <cdr:spPr>
        <a:xfrm xmlns:a="http://schemas.openxmlformats.org/drawingml/2006/main">
          <a:off x="6361733" y="2389313"/>
          <a:ext cx="1186159" cy="8256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1999 Olmstead Decision</a:t>
          </a:r>
        </a:p>
      </cdr:txBody>
    </cdr:sp>
  </cdr:relSizeAnchor>
  <cdr:relSizeAnchor xmlns:cdr="http://schemas.openxmlformats.org/drawingml/2006/chartDrawing">
    <cdr:from>
      <cdr:x>0.79006</cdr:x>
      <cdr:y>0.73418</cdr:y>
    </cdr:from>
    <cdr:to>
      <cdr:x>0.79006</cdr:x>
      <cdr:y>0.89873</cdr:y>
    </cdr:to>
    <cdr:cxnSp macro="">
      <cdr:nvCxnSpPr>
        <cdr:cNvPr id="25" name="Straight Connector 24">
          <a:extLst xmlns:a="http://schemas.openxmlformats.org/drawingml/2006/main">
            <a:ext uri="{FF2B5EF4-FFF2-40B4-BE49-F238E27FC236}">
              <a16:creationId xmlns:a16="http://schemas.microsoft.com/office/drawing/2014/main" id="{542311B6-26E0-B86A-8762-780257868504}"/>
            </a:ext>
          </a:extLst>
        </cdr:cNvPr>
        <cdr:cNvCxnSpPr/>
      </cdr:nvCxnSpPr>
      <cdr:spPr>
        <a:xfrm xmlns:a="http://schemas.openxmlformats.org/drawingml/2006/main" flipV="1">
          <a:off x="6753225" y="3314701"/>
          <a:ext cx="0" cy="74295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0.72839</cdr:x>
      <cdr:y>0.67824</cdr:y>
    </cdr:from>
    <cdr:to>
      <cdr:x>0.82381</cdr:x>
      <cdr:y>0.7508</cdr:y>
    </cdr:to>
    <cdr:sp macro="" textlink="">
      <cdr:nvSpPr>
        <cdr:cNvPr id="26" name="TextBox 25">
          <a:extLst xmlns:a="http://schemas.openxmlformats.org/drawingml/2006/main">
            <a:ext uri="{FF2B5EF4-FFF2-40B4-BE49-F238E27FC236}">
              <a16:creationId xmlns:a16="http://schemas.microsoft.com/office/drawing/2014/main" id="{01DB2172-C2BE-18CD-F422-E81FABBAD74F}"/>
            </a:ext>
          </a:extLst>
        </cdr:cNvPr>
        <cdr:cNvSpPr txBox="1"/>
      </cdr:nvSpPr>
      <cdr:spPr>
        <a:xfrm xmlns:a="http://schemas.openxmlformats.org/drawingml/2006/main">
          <a:off x="7992517" y="3241067"/>
          <a:ext cx="1047024" cy="3467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2010 ACA</a:t>
          </a:r>
        </a:p>
      </cdr:txBody>
    </cdr:sp>
  </cdr:relSizeAnchor>
  <cdr:relSizeAnchor xmlns:cdr="http://schemas.openxmlformats.org/drawingml/2006/chartDrawing">
    <cdr:from>
      <cdr:x>0.85135</cdr:x>
      <cdr:y>0.77215</cdr:y>
    </cdr:from>
    <cdr:to>
      <cdr:x>0.85135</cdr:x>
      <cdr:y>0.89451</cdr:y>
    </cdr:to>
    <cdr:cxnSp macro="">
      <cdr:nvCxnSpPr>
        <cdr:cNvPr id="28" name="Straight Connector 27">
          <a:extLst xmlns:a="http://schemas.openxmlformats.org/drawingml/2006/main">
            <a:ext uri="{FF2B5EF4-FFF2-40B4-BE49-F238E27FC236}">
              <a16:creationId xmlns:a16="http://schemas.microsoft.com/office/drawing/2014/main" id="{A0911146-98EE-7931-B621-985530C904B3}"/>
            </a:ext>
          </a:extLst>
        </cdr:cNvPr>
        <cdr:cNvCxnSpPr/>
      </cdr:nvCxnSpPr>
      <cdr:spPr>
        <a:xfrm xmlns:a="http://schemas.openxmlformats.org/drawingml/2006/main" flipV="1">
          <a:off x="7277100" y="3486151"/>
          <a:ext cx="0" cy="55245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0.80455</cdr:x>
      <cdr:y>0.65676</cdr:y>
    </cdr:from>
    <cdr:to>
      <cdr:x>0.93938</cdr:x>
      <cdr:y>0.78481</cdr:y>
    </cdr:to>
    <cdr:sp macro="" textlink="">
      <cdr:nvSpPr>
        <cdr:cNvPr id="29" name="TextBox 28">
          <a:extLst xmlns:a="http://schemas.openxmlformats.org/drawingml/2006/main">
            <a:ext uri="{FF2B5EF4-FFF2-40B4-BE49-F238E27FC236}">
              <a16:creationId xmlns:a16="http://schemas.microsoft.com/office/drawing/2014/main" id="{8F5361B4-950C-2E3B-3DB9-E58640F9DAC2}"/>
            </a:ext>
          </a:extLst>
        </cdr:cNvPr>
        <cdr:cNvSpPr txBox="1"/>
      </cdr:nvSpPr>
      <cdr:spPr>
        <a:xfrm xmlns:a="http://schemas.openxmlformats.org/drawingml/2006/main">
          <a:off x="8828166" y="3138401"/>
          <a:ext cx="1479463" cy="6119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chemeClr val="accent1">
                  <a:lumMod val="50000"/>
                </a:schemeClr>
              </a:solidFill>
            </a:rPr>
            <a:t>201</a:t>
          </a:r>
          <a:r>
            <a:rPr lang="en-US" sz="1400" baseline="0" dirty="0">
              <a:solidFill>
                <a:schemeClr val="accent1">
                  <a:lumMod val="50000"/>
                </a:schemeClr>
              </a:solidFill>
            </a:rPr>
            <a:t>4 WIOA  </a:t>
          </a:r>
        </a:p>
        <a:p xmlns:a="http://schemas.openxmlformats.org/drawingml/2006/main">
          <a:r>
            <a:rPr lang="en-US" sz="1400" baseline="0" dirty="0">
              <a:solidFill>
                <a:schemeClr val="accent1">
                  <a:lumMod val="50000"/>
                </a:schemeClr>
              </a:solidFill>
            </a:rPr>
            <a:t>2014 HCBS rule</a:t>
          </a:r>
        </a:p>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0.59343</cdr:x>
      <cdr:y>0.2568</cdr:y>
    </cdr:from>
    <cdr:to>
      <cdr:x>0.92909</cdr:x>
      <cdr:y>0.3762</cdr:y>
    </cdr:to>
    <cdr:sp macro="" textlink="">
      <cdr:nvSpPr>
        <cdr:cNvPr id="2" name="TextBox 1"/>
        <cdr:cNvSpPr txBox="1"/>
      </cdr:nvSpPr>
      <cdr:spPr>
        <a:xfrm xmlns:a="http://schemas.openxmlformats.org/drawingml/2006/main">
          <a:off x="4893127" y="1193649"/>
          <a:ext cx="2767676" cy="55499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r"/>
          <a:r>
            <a:rPr lang="en-US" sz="2400" b="0" dirty="0">
              <a:latin typeface="Candara"/>
              <a:cs typeface="Candara"/>
            </a:rPr>
            <a:t>Non-work</a:t>
          </a:r>
        </a:p>
      </cdr:txBody>
    </cdr:sp>
  </cdr:relSizeAnchor>
  <cdr:relSizeAnchor xmlns:cdr="http://schemas.openxmlformats.org/drawingml/2006/chartDrawing">
    <cdr:from>
      <cdr:x>0.45283</cdr:x>
      <cdr:y>0.60623</cdr:y>
    </cdr:from>
    <cdr:to>
      <cdr:x>0.9475</cdr:x>
      <cdr:y>0.72564</cdr:y>
    </cdr:to>
    <cdr:sp macro="" textlink="">
      <cdr:nvSpPr>
        <cdr:cNvPr id="3" name="TextBox 2"/>
        <cdr:cNvSpPr txBox="1"/>
      </cdr:nvSpPr>
      <cdr:spPr>
        <a:xfrm xmlns:a="http://schemas.openxmlformats.org/drawingml/2006/main">
          <a:off x="3733800" y="2817891"/>
          <a:ext cx="4078789" cy="555041"/>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r"/>
          <a:r>
            <a:rPr lang="en-US" sz="2400" dirty="0">
              <a:latin typeface="Candara"/>
              <a:cs typeface="Candara"/>
            </a:rPr>
            <a:t>Facility-based work</a:t>
          </a:r>
        </a:p>
      </cdr:txBody>
    </cdr:sp>
  </cdr:relSizeAnchor>
  <cdr:relSizeAnchor xmlns:cdr="http://schemas.openxmlformats.org/drawingml/2006/chartDrawing">
    <cdr:from>
      <cdr:x>0.8891</cdr:x>
      <cdr:y>0.77017</cdr:y>
    </cdr:from>
    <cdr:to>
      <cdr:x>1</cdr:x>
      <cdr:y>0.96689</cdr:y>
    </cdr:to>
    <cdr:sp macro="" textlink="">
      <cdr:nvSpPr>
        <cdr:cNvPr id="4" name="TextBox 3"/>
        <cdr:cNvSpPr txBox="1"/>
      </cdr:nvSpPr>
      <cdr:spPr>
        <a:xfrm xmlns:a="http://schemas.openxmlformats.org/drawingml/2006/main">
          <a:off x="7585147" y="357988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0.45899</cdr:x>
      <cdr:y>0.74944</cdr:y>
    </cdr:from>
    <cdr:to>
      <cdr:x>0.95366</cdr:x>
      <cdr:y>0.86885</cdr:y>
    </cdr:to>
    <cdr:sp macro="" textlink="">
      <cdr:nvSpPr>
        <cdr:cNvPr id="5" name="TextBox 4"/>
        <cdr:cNvSpPr txBox="1"/>
      </cdr:nvSpPr>
      <cdr:spPr>
        <a:xfrm xmlns:a="http://schemas.openxmlformats.org/drawingml/2006/main">
          <a:off x="3784600" y="3483559"/>
          <a:ext cx="4078789" cy="5550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2400" dirty="0">
              <a:latin typeface="Candara"/>
              <a:cs typeface="Candara"/>
            </a:rPr>
            <a:t>Integrated employment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4734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2" name="Google Shape;2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510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30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60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290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5963"/>
            <a:ext cx="6361113" cy="3578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096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5963"/>
            <a:ext cx="6361113" cy="3578225"/>
          </a:xfrm>
        </p:spPr>
      </p:sp>
      <p:sp>
        <p:nvSpPr>
          <p:cNvPr id="3" name="Notes Placeholder 2"/>
          <p:cNvSpPr>
            <a:spLocks noGrp="1"/>
          </p:cNvSpPr>
          <p:nvPr>
            <p:ph type="body" idx="1"/>
          </p:nvPr>
        </p:nvSpPr>
        <p:spPr/>
        <p:txBody>
          <a:bodyPr/>
          <a:lstStyle/>
          <a:p>
            <a:pPr lvl="0"/>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647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5963"/>
            <a:ext cx="6361113" cy="3578225"/>
          </a:xfrm>
        </p:spPr>
      </p:sp>
      <p:sp>
        <p:nvSpPr>
          <p:cNvPr id="3" name="Notes Placeholder 2"/>
          <p:cNvSpPr>
            <a:spLocks noGrp="1"/>
          </p:cNvSpPr>
          <p:nvPr>
            <p:ph type="body" idx="1"/>
          </p:nvPr>
        </p:nvSpPr>
        <p:spPr/>
        <p:txBody>
          <a:bodyPr/>
          <a:lstStyle/>
          <a:p>
            <a:pPr marL="176611" indent="-17661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683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5963"/>
            <a:ext cx="6361113" cy="3578225"/>
          </a:xfrm>
        </p:spPr>
      </p:sp>
      <p:sp>
        <p:nvSpPr>
          <p:cNvPr id="3" name="Notes Placeholder 2"/>
          <p:cNvSpPr>
            <a:spLocks noGrp="1"/>
          </p:cNvSpPr>
          <p:nvPr>
            <p:ph type="body" idx="1"/>
          </p:nvPr>
        </p:nvSpPr>
        <p:spPr/>
        <p:txBody>
          <a:bodyPr/>
          <a:lstStyle/>
          <a:p>
            <a:pPr marL="176611" indent="-17661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636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5963"/>
            <a:ext cx="6361113" cy="3578225"/>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72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2" name="Google Shape;2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67095-9F73-3D14-96BC-00A1921AF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6CA5B-0A69-4B36-9C3E-77FDD0CD7CAB}"/>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9D8EF861-7BBD-9356-9A6C-E521C280B56D}"/>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20585097-5D13-2ED6-468D-8D29DB950FD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1625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15EB6-81AE-5FB2-AF1B-4D391545F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33CF6-08EA-012E-873E-5DD5C4649E42}"/>
              </a:ext>
            </a:extLst>
          </p:cNvPr>
          <p:cNvSpPr>
            <a:spLocks noGrp="1" noRot="1" noChangeAspect="1"/>
          </p:cNvSpPr>
          <p:nvPr>
            <p:ph type="sldImg"/>
          </p:nvPr>
        </p:nvSpPr>
        <p:spPr>
          <a:xfrm>
            <a:off x="447675" y="715963"/>
            <a:ext cx="6361113" cy="3578225"/>
          </a:xfrm>
        </p:spPr>
      </p:sp>
      <p:sp>
        <p:nvSpPr>
          <p:cNvPr id="3" name="Notes Placeholder 2">
            <a:extLst>
              <a:ext uri="{FF2B5EF4-FFF2-40B4-BE49-F238E27FC236}">
                <a16:creationId xmlns:a16="http://schemas.microsoft.com/office/drawing/2014/main" id="{6685C064-9CD4-79AC-1755-98E9D144D8D0}"/>
              </a:ext>
            </a:extLst>
          </p:cNvPr>
          <p:cNvSpPr>
            <a:spLocks noGrp="1"/>
          </p:cNvSpPr>
          <p:nvPr>
            <p:ph type="body" idx="1"/>
          </p:nvPr>
        </p:nvSpPr>
        <p:spPr/>
        <p:txBody>
          <a:bodyPr/>
          <a:lstStyle/>
          <a:p>
            <a:pPr marL="181927" indent="-181927">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B0ECCF0-551C-5636-D654-D25C7CF19F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293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15EB6-81AE-5FB2-AF1B-4D391545F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33CF6-08EA-012E-873E-5DD5C4649E42}"/>
              </a:ext>
            </a:extLst>
          </p:cNvPr>
          <p:cNvSpPr>
            <a:spLocks noGrp="1" noRot="1" noChangeAspect="1"/>
          </p:cNvSpPr>
          <p:nvPr>
            <p:ph type="sldImg"/>
          </p:nvPr>
        </p:nvSpPr>
        <p:spPr>
          <a:xfrm>
            <a:off x="447675" y="715963"/>
            <a:ext cx="6361113" cy="3578225"/>
          </a:xfrm>
        </p:spPr>
      </p:sp>
      <p:sp>
        <p:nvSpPr>
          <p:cNvPr id="3" name="Notes Placeholder 2">
            <a:extLst>
              <a:ext uri="{FF2B5EF4-FFF2-40B4-BE49-F238E27FC236}">
                <a16:creationId xmlns:a16="http://schemas.microsoft.com/office/drawing/2014/main" id="{6685C064-9CD4-79AC-1755-98E9D144D8D0}"/>
              </a:ext>
            </a:extLst>
          </p:cNvPr>
          <p:cNvSpPr>
            <a:spLocks noGrp="1"/>
          </p:cNvSpPr>
          <p:nvPr>
            <p:ph type="body" idx="1"/>
          </p:nvPr>
        </p:nvSpPr>
        <p:spPr/>
        <p:txBody>
          <a:bodyPr/>
          <a:lstStyle/>
          <a:p>
            <a:pPr marL="181927" indent="-181927">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B0ECCF0-551C-5636-D654-D25C7CF19F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079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294B8-6556-3769-100F-51F58EE3F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3D77D-014E-6FBB-3EE3-188FD9E7A6E7}"/>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9A743170-EF9E-9A31-573C-1BA0AA6D8128}"/>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7ABD1071-49D8-A3D4-7D6F-19C45FEB09F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236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9CFF-9FCE-FDD7-FF16-A877E5E74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CF9AB-F007-E55A-6813-CCD6969407E8}"/>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F0627FB9-7E37-21F3-F1DD-092B9309A877}"/>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8B762341-496B-117E-3843-40163EAF869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699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9CFF-9FCE-FDD7-FF16-A877E5E74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CF9AB-F007-E55A-6813-CCD6969407E8}"/>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F0627FB9-7E37-21F3-F1DD-092B9309A877}"/>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8B762341-496B-117E-3843-40163EAF869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541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DE6FD-A2D9-8100-23E0-37A4DA2C1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9A8F1-B96C-B4FF-8822-EF75967FD8A4}"/>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15DA24B7-990F-1B47-24DC-4C039A544C38}"/>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EDB97FB8-DD8F-E1A3-A4A2-FDFD1A50C92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074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F9EE3-5568-BD24-2944-9AF6C2369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D77FE-8754-D412-9CBD-33F765167E5C}"/>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74C6D8C6-77BB-0192-3941-670EDFCF85ED}"/>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77B64866-48C4-46B7-569E-EB66E1FD83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748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F574-1476-9087-5045-9E1E30BB3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4F5B3-E804-C232-B4F4-C0A9515DA598}"/>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B6BA6FF0-56D4-6716-B91D-29434AE0D010}"/>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CB54762F-EFCD-B686-A7D8-A2B943A635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7424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F2F4-2D84-822C-0C66-A132D812A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BDB83-A69A-8672-1AE9-CF1C7D6AF40B}"/>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99F217AA-3DB0-793F-5D00-3D7A8B05F03A}"/>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435A971E-6738-3A88-E80B-4B300EFEC6B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470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2" name="Google Shape;2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938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9CC14-D29E-2A47-3CF5-0D17E1C30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4716A-9E43-2310-6A23-32E66A81057F}"/>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F7E8835E-C047-600D-2553-9DA39F094E0B}"/>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696224A6-167F-704A-4AF9-02F89E9D76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789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5A167-931C-0DC9-F10E-86AC63688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3AD70-BE30-B69B-BC3E-FAA15EA279F4}"/>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185E6669-D72A-F5B7-F181-6919B27CB203}"/>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42FA710C-DE30-8ABC-8715-D9D7290B45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23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F74B8-3ED6-C401-8ACE-832B2C621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E057B-BBE5-6383-30C7-D8C146F946A3}"/>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725BB259-6ECA-814D-7788-D9462B9BB5BA}"/>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4E1B39CB-B445-E4FB-2521-47CE3E8186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4677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E0AA3-B62B-9DB7-1BD2-51FCD5728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5BD06-D924-A91A-9EF1-13BE8B61A3C5}"/>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688FCF4A-E674-6844-9104-F14A5E83BA61}"/>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5B5E6A67-B89D-65AC-5180-0852ADD49C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056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8353-0EF1-A4D7-C86D-1A8F27A3A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350FC-879B-5E46-720A-DAD59B0CD3A8}"/>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030023DB-8C6B-0814-B32F-E39A17CFED71}"/>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5D328C15-BD51-527D-FFCB-EC7383F8399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906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67095-9F73-3D14-96BC-00A1921AF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6CA5B-0A69-4B36-9C3E-77FDD0CD7CAB}"/>
              </a:ext>
            </a:extLst>
          </p:cNvPr>
          <p:cNvSpPr>
            <a:spLocks noGrp="1" noRot="1" noChangeAspect="1"/>
          </p:cNvSpPr>
          <p:nvPr>
            <p:ph type="sldImg"/>
          </p:nvPr>
        </p:nvSpPr>
        <p:spPr>
          <a:xfrm>
            <a:off x="-5291138" y="2711450"/>
            <a:ext cx="24104601" cy="13560425"/>
          </a:xfrm>
        </p:spPr>
      </p:sp>
      <p:sp>
        <p:nvSpPr>
          <p:cNvPr id="3" name="Notes Placeholder 2">
            <a:extLst>
              <a:ext uri="{FF2B5EF4-FFF2-40B4-BE49-F238E27FC236}">
                <a16:creationId xmlns:a16="http://schemas.microsoft.com/office/drawing/2014/main" id="{9D8EF861-7BBD-9356-9A6C-E521C280B56D}"/>
              </a:ext>
            </a:extLst>
          </p:cNvPr>
          <p:cNvSpPr>
            <a:spLocks noGrp="1"/>
          </p:cNvSpPr>
          <p:nvPr>
            <p:ph type="body" idx="1"/>
          </p:nvPr>
        </p:nvSpPr>
        <p:spPr/>
        <p:txBody>
          <a:bodyPr/>
          <a:lstStyle/>
          <a:p>
            <a:endParaRPr lang="en-US" sz="2500" dirty="0"/>
          </a:p>
        </p:txBody>
      </p:sp>
      <p:sp>
        <p:nvSpPr>
          <p:cNvPr id="4" name="Slide Number Placeholder 3">
            <a:extLst>
              <a:ext uri="{FF2B5EF4-FFF2-40B4-BE49-F238E27FC236}">
                <a16:creationId xmlns:a16="http://schemas.microsoft.com/office/drawing/2014/main" id="{20585097-5D13-2ED6-468D-8D29DB950FD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0FFEA8-E1A0-BF41-862D-1D9F4B8B20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632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be9e705f94_0_198:notes"/>
          <p:cNvSpPr txBox="1">
            <a:spLocks noGrp="1"/>
          </p:cNvSpPr>
          <p:nvPr>
            <p:ph type="body" idx="1"/>
          </p:nvPr>
        </p:nvSpPr>
        <p:spPr>
          <a:xfrm>
            <a:off x="695008" y="4444862"/>
            <a:ext cx="5560060" cy="3636856"/>
          </a:xfrm>
          <a:prstGeom prst="rect">
            <a:avLst/>
          </a:prstGeom>
        </p:spPr>
        <p:txBody>
          <a:bodyPr spcFirstLastPara="1" wrap="square" lIns="92465" tIns="46220" rIns="92465" bIns="46220" anchor="t" anchorCtr="0">
            <a:noAutofit/>
          </a:bodyPr>
          <a:lstStyle/>
          <a:p>
            <a:pPr marL="0" indent="0"/>
            <a:r>
              <a:rPr lang="en-US" sz="1000" b="1" dirty="0">
                <a:latin typeface="Times New Roman" panose="02020603050405020304" pitchFamily="18" charset="0"/>
                <a:cs typeface="Times New Roman" panose="02020603050405020304" pitchFamily="18" charset="0"/>
              </a:rPr>
              <a:t>RISP </a:t>
            </a:r>
            <a:r>
              <a:rPr lang="en-US" sz="1000" dirty="0">
                <a:latin typeface="Times New Roman" panose="02020603050405020304" pitchFamily="18" charset="0"/>
                <a:cs typeface="Times New Roman" panose="02020603050405020304" pitchFamily="18" charset="0"/>
              </a:rPr>
              <a:t>is one of three longitudinal data projects of national significance funded by the US Department of Health and Human Services.  </a:t>
            </a:r>
          </a:p>
          <a:p>
            <a:pPr marL="0" indent="0"/>
            <a:r>
              <a:rPr lang="en-US" sz="1000" dirty="0">
                <a:latin typeface="Times New Roman" panose="02020603050405020304" pitchFamily="18" charset="0"/>
                <a:cs typeface="Times New Roman" panose="02020603050405020304" pitchFamily="18" charset="0"/>
              </a:rPr>
              <a:t>Our focus is on describing the prevalence and characteristics of people with IDD who are served by state IDD agencies.</a:t>
            </a:r>
          </a:p>
          <a:p>
            <a:pPr marL="0" indent="0"/>
            <a:endParaRPr lang="en-US" sz="1000" dirty="0">
              <a:latin typeface="Times New Roman" panose="02020603050405020304" pitchFamily="18" charset="0"/>
              <a:cs typeface="Times New Roman" panose="02020603050405020304" pitchFamily="18" charset="0"/>
            </a:endParaRPr>
          </a:p>
          <a:p>
            <a:pPr marL="0" indent="0"/>
            <a:r>
              <a:rPr lang="en-US" sz="1000" dirty="0">
                <a:latin typeface="Times New Roman" panose="02020603050405020304" pitchFamily="18" charset="0"/>
                <a:cs typeface="Times New Roman" panose="02020603050405020304" pitchFamily="18" charset="0"/>
              </a:rPr>
              <a:t>We describe the places people with IDD who are getting services live now and how they have changed over time.</a:t>
            </a:r>
          </a:p>
          <a:p>
            <a:pPr marL="0" indent="0"/>
            <a:endParaRPr lang="en-US" sz="1000" dirty="0">
              <a:latin typeface="Times New Roman" panose="02020603050405020304" pitchFamily="18" charset="0"/>
              <a:cs typeface="Times New Roman" panose="02020603050405020304" pitchFamily="18" charset="0"/>
            </a:endParaRPr>
          </a:p>
          <a:p>
            <a:pPr marL="0" indent="0"/>
            <a:r>
              <a:rPr lang="en-US" sz="1000" dirty="0">
                <a:latin typeface="Times New Roman"/>
                <a:cs typeface="Times New Roman"/>
              </a:rPr>
              <a:t>We also provide annual updates on the number of people with IDD waiting for Medicaid Home and Community-Based Services (HCBS) Waiver funded supports.</a:t>
            </a:r>
          </a:p>
          <a:p>
            <a:pPr marL="0" indent="0"/>
            <a:endParaRPr lang="en-US" sz="1000" dirty="0">
              <a:latin typeface="Times New Roman" panose="02020603050405020304" pitchFamily="18" charset="0"/>
              <a:cs typeface="Times New Roman" panose="02020603050405020304" pitchFamily="18" charset="0"/>
            </a:endParaRPr>
          </a:p>
          <a:p>
            <a:pPr marL="0" indent="0"/>
            <a:r>
              <a:rPr lang="en-US" sz="1000" dirty="0">
                <a:latin typeface="Times New Roman" panose="02020603050405020304" pitchFamily="18" charset="0"/>
                <a:cs typeface="Times New Roman" panose="02020603050405020304" pitchFamily="18" charset="0"/>
              </a:rPr>
              <a:t>The main purpose of our research is to help Congress, Legislatures and federal and state policy staff make informed decisions about funding for supports for people with IDD.</a:t>
            </a:r>
          </a:p>
          <a:p>
            <a:pPr marL="0" indent="0"/>
            <a:endParaRPr lang="en-US" sz="1000" dirty="0">
              <a:latin typeface="Times New Roman" panose="02020603050405020304" pitchFamily="18" charset="0"/>
              <a:cs typeface="Times New Roman" panose="02020603050405020304" pitchFamily="18" charset="0"/>
            </a:endParaRPr>
          </a:p>
          <a:p>
            <a:pPr marL="0" indent="0"/>
            <a:r>
              <a:rPr lang="en-US" sz="1000" dirty="0">
                <a:latin typeface="Times New Roman" panose="02020603050405020304" pitchFamily="18" charset="0"/>
                <a:cs typeface="Times New Roman" panose="02020603050405020304" pitchFamily="18" charset="0"/>
              </a:rPr>
              <a:t>----</a:t>
            </a:r>
          </a:p>
          <a:p>
            <a:pPr marL="0" indent="0"/>
            <a:r>
              <a:rPr lang="en-US" sz="1000" dirty="0">
                <a:latin typeface="Times New Roman" panose="02020603050405020304" pitchFamily="18" charset="0"/>
                <a:cs typeface="Times New Roman" panose="02020603050405020304" pitchFamily="18" charset="0"/>
              </a:rPr>
              <a:t>About Me:</a:t>
            </a:r>
          </a:p>
          <a:p>
            <a:pPr marL="164035" indent="-164035">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My favorite things to do when I am not working is travel, and swimming or snorkeling.</a:t>
            </a:r>
          </a:p>
          <a:p>
            <a:pPr marL="164035" indent="-164035">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I worked as a Graduate Research Assistant while I pursued my PhD at the U of MN, and never left. </a:t>
            </a:r>
          </a:p>
          <a:p>
            <a:pPr marL="164035" indent="-164035">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I am now a Research Manager 3 and have been at ICI for 35 years</a:t>
            </a:r>
          </a:p>
          <a:p>
            <a:pPr marL="164035" indent="-164035">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0" indent="0"/>
            <a:r>
              <a:rPr lang="en-US" sz="1000" dirty="0">
                <a:latin typeface="Times New Roman" panose="02020603050405020304" pitchFamily="18" charset="0"/>
                <a:cs typeface="Times New Roman" panose="02020603050405020304" pitchFamily="18" charset="0"/>
              </a:rPr>
              <a:t>Brian Begin</a:t>
            </a:r>
          </a:p>
          <a:p>
            <a:pPr marL="168275" indent="-168275">
              <a:buFont typeface="Arial" panose="020B0604020202020204" pitchFamily="34" charset="0"/>
              <a:buChar char="•"/>
            </a:pPr>
            <a:r>
              <a:rPr lang="en-US" sz="1000" dirty="0">
                <a:latin typeface="Times New Roman"/>
                <a:cs typeface="Times New Roman"/>
              </a:rPr>
              <a:t>Brian is an Education Program Specialist at the University of Minnesota. </a:t>
            </a:r>
            <a:endParaRPr lang="en-US" sz="1000" dirty="0">
              <a:latin typeface="Times New Roman" panose="02020603050405020304" pitchFamily="18" charset="0"/>
              <a:cs typeface="Times New Roman" panose="02020603050405020304" pitchFamily="18" charset="0"/>
            </a:endParaRPr>
          </a:p>
          <a:p>
            <a:pPr marL="168275" indent="-168275">
              <a:buFont typeface="Arial" panose="020B0604020202020204" pitchFamily="34" charset="0"/>
              <a:buChar char="•"/>
            </a:pPr>
            <a:r>
              <a:rPr lang="en-US" sz="1000" dirty="0">
                <a:latin typeface="Times New Roman"/>
                <a:cs typeface="Times New Roman"/>
              </a:rPr>
              <a:t>He splits his time between the RISP project and providing technical assistance to providers in Minnesota who are making the transition from supporting people with IDD working in subminimum wage jobs to competitive integrated employment.</a:t>
            </a:r>
          </a:p>
          <a:p>
            <a:pPr marL="0" indent="0"/>
            <a:endParaRPr lang="en-US" sz="1000" b="1" dirty="0">
              <a:latin typeface="Times New Roman" panose="02020603050405020304" pitchFamily="18" charset="0"/>
              <a:cs typeface="Times New Roman" panose="02020603050405020304" pitchFamily="18" charset="0"/>
            </a:endParaRPr>
          </a:p>
          <a:p>
            <a:pPr marL="0" indent="0"/>
            <a:endParaRPr lang="en-US" sz="1000" dirty="0">
              <a:latin typeface="Times New Roman" panose="02020603050405020304" pitchFamily="18" charset="0"/>
              <a:cs typeface="Times New Roman" panose="02020603050405020304" pitchFamily="18" charset="0"/>
            </a:endParaRPr>
          </a:p>
          <a:p>
            <a:pPr marL="0" indent="0"/>
            <a:endParaRPr lang="en-US" dirty="0"/>
          </a:p>
        </p:txBody>
      </p:sp>
      <p:sp>
        <p:nvSpPr>
          <p:cNvPr id="46" name="Google Shape;46;gbe9e705f94_0_198: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66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RISP project answers many questions.  The most frequently asked questions are answered via links on our website home page and are shown here.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87</a:t>
            </a:fld>
            <a:endParaRPr kumimoji="0" lang="en-US" sz="1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3080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8.38 million people in the United States had an intellectual or developmental disability in 2020</a:t>
            </a:r>
            <a:r>
              <a:rPr lang="en-US" dirty="0"/>
              <a:t> </a:t>
            </a:r>
          </a:p>
          <a:p>
            <a:endParaRPr lang="en-US" dirty="0"/>
          </a:p>
          <a:p>
            <a:r>
              <a:rPr lang="en-US" sz="1800" b="0" i="0" u="none" strike="noStrike" dirty="0">
                <a:solidFill>
                  <a:srgbClr val="000000"/>
                </a:solidFill>
                <a:effectLst/>
              </a:rPr>
              <a:t>There were 6.1 million children with ID, ASD or Developmental Delays. Of those</a:t>
            </a:r>
            <a:r>
              <a:rPr lang="en-US" sz="1800" dirty="0">
                <a:solidFill>
                  <a:srgbClr val="000000"/>
                </a:solidFill>
              </a:rPr>
              <a:t>,</a:t>
            </a:r>
            <a:r>
              <a:rPr lang="en-US" sz="1800" b="0" i="0" u="none" strike="noStrike" dirty="0">
                <a:solidFill>
                  <a:srgbClr val="000000"/>
                </a:solidFill>
                <a:effectLst/>
              </a:rPr>
              <a:t> 644,948 (6%) were known to state IDD agencies, 2.6 million had ID and</a:t>
            </a:r>
            <a:r>
              <a:rPr lang="en-US" sz="1800" dirty="0">
                <a:solidFill>
                  <a:srgbClr val="000000"/>
                </a:solidFill>
              </a:rPr>
              <a:t>/</a:t>
            </a:r>
            <a:r>
              <a:rPr lang="en-US" sz="1800" b="0" i="0" u="none" strike="noStrike" dirty="0">
                <a:solidFill>
                  <a:srgbClr val="000000"/>
                </a:solidFill>
                <a:effectLst/>
              </a:rPr>
              <a:t>or ASD but were not known to state IDD agencies, and 2.9 million had developmental delays and were not known to state IDD agencies</a:t>
            </a:r>
            <a:r>
              <a:rPr lang="en-US" dirty="0"/>
              <a:t> </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rPr>
              <a:t>There were 2.3 million adults with intellectual or developmental disabilities (</a:t>
            </a:r>
            <a:r>
              <a:rPr lang="en-US" sz="1800" dirty="0">
                <a:solidFill>
                  <a:srgbClr val="000000"/>
                </a:solidFill>
              </a:rPr>
              <a:t>meaning they have 3</a:t>
            </a:r>
            <a:r>
              <a:rPr lang="en-US" sz="1800" b="0" i="0" u="none" strike="noStrike" dirty="0">
                <a:solidFill>
                  <a:srgbClr val="000000"/>
                </a:solidFill>
                <a:effectLst/>
              </a:rPr>
              <a:t> or more significant functional limitations).</a:t>
            </a:r>
            <a:r>
              <a:rPr lang="en-US" sz="1800" dirty="0">
                <a:solidFill>
                  <a:srgbClr val="000000"/>
                </a:solidFill>
              </a:rPr>
              <a:t> </a:t>
            </a:r>
            <a:r>
              <a:rPr lang="en-US" sz="1800" b="0" i="0" u="none" strike="noStrike" dirty="0">
                <a:solidFill>
                  <a:srgbClr val="000000"/>
                </a:solidFill>
                <a:effectLst/>
              </a:rPr>
              <a:t> Of those</a:t>
            </a:r>
            <a:r>
              <a:rPr lang="en-US" sz="1800" dirty="0">
                <a:solidFill>
                  <a:srgbClr val="000000"/>
                </a:solidFill>
              </a:rPr>
              <a:t>,</a:t>
            </a:r>
            <a:r>
              <a:rPr lang="en-US" sz="1800" b="0" i="0" u="none" strike="noStrike" dirty="0">
                <a:solidFill>
                  <a:srgbClr val="000000"/>
                </a:solidFill>
                <a:effectLst/>
              </a:rPr>
              <a:t> 1.0 million (44%) were known to state IDD agencies</a:t>
            </a:r>
            <a:r>
              <a:rPr lang="en-US"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2956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8.38 million people in the United States had an intellectual or developmental disability in 2020</a:t>
            </a:r>
            <a:r>
              <a:rPr lang="en-US" dirty="0"/>
              <a:t> </a:t>
            </a:r>
          </a:p>
          <a:p>
            <a:endParaRPr lang="en-US" dirty="0"/>
          </a:p>
          <a:p>
            <a:r>
              <a:rPr lang="en-US" sz="1800" b="0" i="0" u="none" strike="noStrike" dirty="0">
                <a:solidFill>
                  <a:srgbClr val="000000"/>
                </a:solidFill>
                <a:effectLst/>
              </a:rPr>
              <a:t>There were 6.1 million children with ID, ASD or Developmental Delays. Of those</a:t>
            </a:r>
            <a:r>
              <a:rPr lang="en-US" sz="1800" dirty="0">
                <a:solidFill>
                  <a:srgbClr val="000000"/>
                </a:solidFill>
              </a:rPr>
              <a:t>,</a:t>
            </a:r>
            <a:r>
              <a:rPr lang="en-US" sz="1800" b="0" i="0" u="none" strike="noStrike" dirty="0">
                <a:solidFill>
                  <a:srgbClr val="000000"/>
                </a:solidFill>
                <a:effectLst/>
              </a:rPr>
              <a:t> 644,948 (6%) were known to state IDD agencies, 2.6 million had ID and</a:t>
            </a:r>
            <a:r>
              <a:rPr lang="en-US" sz="1800" dirty="0">
                <a:solidFill>
                  <a:srgbClr val="000000"/>
                </a:solidFill>
              </a:rPr>
              <a:t>/</a:t>
            </a:r>
            <a:r>
              <a:rPr lang="en-US" sz="1800" b="0" i="0" u="none" strike="noStrike" dirty="0">
                <a:solidFill>
                  <a:srgbClr val="000000"/>
                </a:solidFill>
                <a:effectLst/>
              </a:rPr>
              <a:t>or ASD but were not known to state IDD agencies, and 2.9 million had developmental delays and were not known to state IDD agencies</a:t>
            </a:r>
            <a:r>
              <a:rPr lang="en-US" dirty="0"/>
              <a:t> </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rPr>
              <a:t>There were 2.3 million adults with intellectual or developmental disabilities (</a:t>
            </a:r>
            <a:r>
              <a:rPr lang="en-US" sz="1800" dirty="0">
                <a:solidFill>
                  <a:srgbClr val="000000"/>
                </a:solidFill>
              </a:rPr>
              <a:t>meaning they have 3</a:t>
            </a:r>
            <a:r>
              <a:rPr lang="en-US" sz="1800" b="0" i="0" u="none" strike="noStrike" dirty="0">
                <a:solidFill>
                  <a:srgbClr val="000000"/>
                </a:solidFill>
                <a:effectLst/>
              </a:rPr>
              <a:t> or more significant functional limitations).</a:t>
            </a:r>
            <a:r>
              <a:rPr lang="en-US" sz="1800" dirty="0">
                <a:solidFill>
                  <a:srgbClr val="000000"/>
                </a:solidFill>
              </a:rPr>
              <a:t> </a:t>
            </a:r>
            <a:r>
              <a:rPr lang="en-US" sz="1800" b="0" i="0" u="none" strike="noStrike" dirty="0">
                <a:solidFill>
                  <a:srgbClr val="000000"/>
                </a:solidFill>
                <a:effectLst/>
              </a:rPr>
              <a:t> Of those</a:t>
            </a:r>
            <a:r>
              <a:rPr lang="en-US" sz="1800" dirty="0">
                <a:solidFill>
                  <a:srgbClr val="000000"/>
                </a:solidFill>
              </a:rPr>
              <a:t>,</a:t>
            </a:r>
            <a:r>
              <a:rPr lang="en-US" sz="1800" b="0" i="0" u="none" strike="noStrike" dirty="0">
                <a:solidFill>
                  <a:srgbClr val="000000"/>
                </a:solidFill>
                <a:effectLst/>
              </a:rPr>
              <a:t> 1.0 million (44%) were known to state IDD agencies</a:t>
            </a:r>
            <a:r>
              <a:rPr lang="en-US"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799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2" name="Google Shape;2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996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dirty="0"/>
              <a:t> The three national longitudinal data projects of national significance highlighted in this presentation monitor national progress on key policy initiatives.</a:t>
            </a:r>
          </a:p>
          <a:p>
            <a:endParaRPr lang="en-US" sz="1000" dirty="0"/>
          </a:p>
          <a:p>
            <a:r>
              <a:rPr lang="en-US" sz="1000" dirty="0"/>
              <a:t>This slide super imposes a list of many key federal policies that made home and community-based services an option for people with IDD with a chart showing the number of people with IDD living in large state-run IDD institutions.</a:t>
            </a:r>
          </a:p>
          <a:p>
            <a:endParaRPr lang="en-US" sz="1000" dirty="0"/>
          </a:p>
          <a:p>
            <a:r>
              <a:rPr lang="en-US" sz="1000" dirty="0"/>
              <a:t>The 2014 HCBS Rule comes near the very end of this chart and reflects a change in focus from downsizing institutions to ensuring access to high quality home and community-based services for people wherever they live (in their own home, with a family member, or in a small group setting).</a:t>
            </a:r>
          </a:p>
          <a:p>
            <a:endParaRPr lang="en-US" sz="1000" dirty="0"/>
          </a:p>
          <a:p>
            <a:endParaRPr lang="en-US" sz="1000" dirty="0"/>
          </a:p>
          <a:p>
            <a:r>
              <a:rPr lang="en-US" sz="1000" dirty="0"/>
              <a:t>Background</a:t>
            </a:r>
          </a:p>
          <a:p>
            <a:pPr>
              <a:buChar char="•"/>
            </a:pPr>
            <a:r>
              <a:rPr lang="en-US" sz="1000" dirty="0"/>
              <a:t>1963 The Developmental Disabilities and Bill of Rights (DD) Act funds University Centers of Excellence in Developmental Disabilities, Developmental Disabilities Councils, and Protection and Advocacy organizations in each state.</a:t>
            </a:r>
          </a:p>
          <a:p>
            <a:pPr>
              <a:buChar char="•"/>
            </a:pPr>
            <a:r>
              <a:rPr lang="en-US" sz="1000" dirty="0"/>
              <a:t>1971 Medicaid authorized to fund Intermediate Care Facilities for Individuals with Intellectual Disabilities to improve conditions in institutions.</a:t>
            </a:r>
          </a:p>
          <a:p>
            <a:pPr>
              <a:buChar char="•"/>
            </a:pPr>
            <a:r>
              <a:rPr lang="en-US" sz="1000" dirty="0"/>
              <a:t>1975 PL 94-142 (Individuals with Disabilities Education Act - IDEA) requires schools to educate all children with disabilities in the least restrictive setting</a:t>
            </a:r>
          </a:p>
          <a:p>
            <a:pPr>
              <a:buChar char="•"/>
            </a:pPr>
            <a:r>
              <a:rPr lang="en-US" sz="1000" dirty="0"/>
              <a:t>1981 the Medicaid Home and Community-Based Waiver authorized to fund long-term services or supports provided in the home of a family member, a person’s own home or a community residence.</a:t>
            </a:r>
          </a:p>
          <a:p>
            <a:pPr>
              <a:buChar char="•"/>
            </a:pPr>
            <a:r>
              <a:rPr lang="en-US" sz="1000" dirty="0"/>
              <a:t>1990 Americans with Disabilities Act (ADA) prohibits discrimination based on disability</a:t>
            </a:r>
          </a:p>
          <a:p>
            <a:pPr>
              <a:buChar char="•"/>
            </a:pPr>
            <a:r>
              <a:rPr lang="en-US" sz="1000" dirty="0"/>
              <a:t>1999 Supreme Court Olmsted Decision (Olmstead v. L.C.) establishes the right to receive LTSS in the most integrated setting</a:t>
            </a:r>
          </a:p>
          <a:p>
            <a:pPr>
              <a:buChar char="•"/>
            </a:pPr>
            <a:r>
              <a:rPr lang="en-US" sz="1000" dirty="0"/>
              <a:t>2010 Affordable Care Act (ACA) allows states to fund HCBS through state plan, expands federal funding for health insurance, and prohibits discrimination based on disability in federally-funded health care.</a:t>
            </a:r>
          </a:p>
          <a:p>
            <a:pPr>
              <a:buChar char="•"/>
            </a:pPr>
            <a:r>
              <a:rPr lang="en-US" sz="1000" dirty="0"/>
              <a:t>2014 Workforce Innovation and Opportunity Act (WIOA) defines competitive integrated employment, mandates pre-employment transition services for students with disabilities and limits access to subminimum wage jobs.</a:t>
            </a:r>
          </a:p>
          <a:p>
            <a:pPr>
              <a:buChar char="•"/>
            </a:pPr>
            <a:r>
              <a:rPr lang="en-US" sz="1000" dirty="0"/>
              <a:t>2014 HCBS Rule specifies conditions for using HCBS funds, requires person-centered planning and conflict free case management, and establishes rights for people living in provider-controlled housing.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71923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Services and living arrangements differ for children and adults</a:t>
            </a:r>
          </a:p>
          <a:p>
            <a:endParaRPr lang="en-US" dirty="0"/>
          </a:p>
          <a:p>
            <a:r>
              <a:rPr lang="en-US" dirty="0"/>
              <a:t>Most children (91%) live with a family member</a:t>
            </a:r>
          </a:p>
          <a:p>
            <a:r>
              <a:rPr lang="en-US" dirty="0"/>
              <a:t>Most adults (55%) live in a setting other than the home of a family member.</a:t>
            </a:r>
          </a:p>
          <a:p>
            <a:endParaRPr lang="en-US" dirty="0"/>
          </a:p>
          <a:p>
            <a:r>
              <a:rPr lang="en-US" dirty="0"/>
              <a:t>States differ widely in whether and how many children the IDD agency serve.  In some states services for children are managed by other state agencies and do not show up in RISP data.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91</a:t>
            </a:fld>
            <a:endParaRPr kumimoji="0" lang="en-US" sz="1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6727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65455" indent="-232410" defTabSz="931547">
              <a:defRPr/>
            </a:pPr>
            <a:r>
              <a:rPr lang="en-US" dirty="0"/>
              <a:t>While the federal government provides financial incentives to states to provide long-term supports and services (LTSS) to people with IDD, state participation varies widely.  Access to LTSS depends largely on where a person lives.</a:t>
            </a:r>
          </a:p>
          <a:p>
            <a:pPr marL="465773" indent="-232886" defTabSz="931547">
              <a:defRPr/>
            </a:pPr>
            <a:endParaRPr lang="en-US" dirty="0"/>
          </a:p>
          <a:p>
            <a:pPr marL="465773" indent="-232886" defTabSz="931547">
              <a:defRPr/>
            </a:pPr>
            <a:r>
              <a:rPr lang="en-US" dirty="0"/>
              <a:t>Overall, state IDD agencies served 42 adults with IDD for every 10,000 adults in the state.  </a:t>
            </a:r>
          </a:p>
          <a:p>
            <a:pPr marL="465773" indent="-232886" defTabSz="931547">
              <a:defRPr/>
            </a:pPr>
            <a:endParaRPr lang="en-US" dirty="0"/>
          </a:p>
          <a:p>
            <a:pPr marL="465773" indent="-232886" defTabSz="931547">
              <a:defRPr/>
            </a:pPr>
            <a:r>
              <a:rPr lang="en-US" dirty="0"/>
              <a:t>The rate ranged from a low of 15 per 10,000 in Mississippi to a high of 90 per 10,000 in Wisconsin. People in Wisconsin were six times more likely than people in Mississippi to be on the caseload of the state IDD agency.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2843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arrangements for long-term services and supports recipients continue to change.</a:t>
            </a:r>
          </a:p>
          <a:p>
            <a:endParaRPr lang="en-US" dirty="0"/>
          </a:p>
          <a:p>
            <a:r>
              <a:rPr lang="en-US" dirty="0"/>
              <a:t>In 2007, state IDD agencies served 1.03 million people, 25% of whom lived in group homes of four or more people.</a:t>
            </a:r>
          </a:p>
          <a:p>
            <a:endParaRPr lang="en-US" dirty="0"/>
          </a:p>
          <a:p>
            <a:r>
              <a:rPr lang="en-US" dirty="0"/>
              <a:t>By 2014, when the HCBS rule was implemented agencies served 1.18 million people, 22% of whom lived in group homes of four or more people.</a:t>
            </a:r>
          </a:p>
          <a:p>
            <a:endParaRPr lang="en-US" dirty="0"/>
          </a:p>
          <a:p>
            <a:r>
              <a:rPr lang="en-US" dirty="0"/>
              <a:t>In 2020, states served 1.43 million people: </a:t>
            </a:r>
          </a:p>
          <a:p>
            <a:pPr>
              <a:buChar char="•"/>
            </a:pPr>
            <a:r>
              <a:rPr lang="en-US" dirty="0"/>
              <a:t>17% of whom lived in group settings of 4 or more people, </a:t>
            </a:r>
          </a:p>
          <a:p>
            <a:pPr>
              <a:buChar char="•"/>
            </a:pPr>
            <a:r>
              <a:rPr lang="en-US" dirty="0"/>
              <a:t>10% of whom lived in group settings or host or foster homes shared by 1 to 3 people with IDD, </a:t>
            </a:r>
          </a:p>
          <a:p>
            <a:pPr>
              <a:buChar char="•"/>
            </a:pPr>
            <a:r>
              <a:rPr lang="en-US" dirty="0"/>
              <a:t>11% lived in their own homes, and </a:t>
            </a:r>
          </a:p>
          <a:p>
            <a:pPr>
              <a:buChar char="•"/>
            </a:pPr>
            <a:r>
              <a:rPr lang="en-US" dirty="0"/>
              <a:t>61% of whom lived with family members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6003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continue to monitor deinstitutionalization and facility downsizing but using a finer measure than just the number of people in large state-run institutions.</a:t>
            </a:r>
          </a:p>
          <a:p>
            <a:endParaRPr lang="en-US" dirty="0"/>
          </a:p>
          <a:p>
            <a:r>
              <a:rPr lang="en-US" dirty="0"/>
              <a:t>This slide compares changes in the percent of all people with IDD getting LTSS who don’t live with family members who continue to live in large group homes, nursing homes, state or nonstate IDD institutions, and psychiatric facilities.</a:t>
            </a:r>
          </a:p>
          <a:p>
            <a:endParaRPr lang="en-US" dirty="0"/>
          </a:p>
          <a:p>
            <a:r>
              <a:rPr lang="en-US" dirty="0"/>
              <a:t>While the proportion of people living in settings of 7 or more people continues to decline from:</a:t>
            </a:r>
          </a:p>
          <a:p>
            <a:pPr>
              <a:buChar char="•"/>
            </a:pPr>
            <a:r>
              <a:rPr lang="en-US" dirty="0"/>
              <a:t>32% in 2007, to</a:t>
            </a:r>
          </a:p>
          <a:p>
            <a:pPr>
              <a:buChar char="•"/>
            </a:pPr>
            <a:r>
              <a:rPr lang="en-US" dirty="0"/>
              <a:t>24% in 2014, to</a:t>
            </a:r>
          </a:p>
          <a:p>
            <a:pPr>
              <a:buChar char="•"/>
            </a:pPr>
            <a:r>
              <a:rPr lang="en-US" dirty="0"/>
              <a:t>20% in 2020</a:t>
            </a:r>
          </a:p>
          <a:p>
            <a:endParaRPr lang="en-US" dirty="0"/>
          </a:p>
          <a:p>
            <a:r>
              <a:rPr lang="en-US" dirty="0"/>
              <a:t>The rate of decline slowed after the HCBS rule was promulgated. </a:t>
            </a:r>
          </a:p>
          <a:p>
            <a:r>
              <a:rPr lang="en-US" dirty="0"/>
              <a:t>The overall percentage in 2020 was consistent with the predicted percentage based on the trend from 2007 to 2014.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lang="en-US" sz="1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8043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defTabSz="874856">
              <a:buClrTx/>
              <a:buSzTx/>
              <a:defRPr/>
            </a:pPr>
            <a:r>
              <a:rPr lang="en-US" altLang="en-US" sz="1100" dirty="0">
                <a:solidFill>
                  <a:srgbClr val="222222"/>
                </a:solidFill>
                <a:latin typeface="Arial" panose="020B0604020202020204" pitchFamily="34" charset="0"/>
                <a:cs typeface="Arial" panose="020B0604020202020204" pitchFamily="34" charset="0"/>
              </a:rPr>
              <a:t>Probably the biggest change in LTSS for people with IDD post the HCBS Rule came for the total number of people living with a family member who got LTSS funded by an HCBS Waiver.</a:t>
            </a:r>
          </a:p>
          <a:p>
            <a:pPr marL="0" indent="0" defTabSz="874856">
              <a:buClrTx/>
              <a:buSzTx/>
              <a:defRPr/>
            </a:pPr>
            <a:endParaRPr lang="en-US" altLang="en-US" sz="1100" dirty="0">
              <a:solidFill>
                <a:srgbClr val="222222"/>
              </a:solidFill>
              <a:latin typeface="Arial" panose="020B0604020202020204" pitchFamily="34" charset="0"/>
              <a:cs typeface="Arial" panose="020B0604020202020204" pitchFamily="34" charset="0"/>
            </a:endParaRPr>
          </a:p>
          <a:p>
            <a:pPr marL="0" indent="0" defTabSz="874856">
              <a:buClrTx/>
              <a:buSzTx/>
              <a:defRPr/>
            </a:pPr>
            <a:r>
              <a:rPr lang="en-US" altLang="en-US" sz="1100" dirty="0">
                <a:solidFill>
                  <a:srgbClr val="222222"/>
                </a:solidFill>
                <a:latin typeface="Arial"/>
                <a:cs typeface="Arial"/>
              </a:rPr>
              <a:t>The number of people living with family members increased from: </a:t>
            </a:r>
            <a:endParaRPr lang="en-US" altLang="en-US" sz="1100" dirty="0">
              <a:solidFill>
                <a:srgbClr val="222222"/>
              </a:solidFill>
              <a:latin typeface="Arial" panose="020B0604020202020204" pitchFamily="34" charset="0"/>
              <a:cs typeface="Arial" panose="020B0604020202020204" pitchFamily="34" charset="0"/>
            </a:endParaRPr>
          </a:p>
          <a:p>
            <a:pPr marL="168275" indent="-168275" defTabSz="874856">
              <a:buClrTx/>
              <a:buSzTx/>
              <a:buFont typeface="Arial" panose="020B0604020202020204" pitchFamily="34" charset="0"/>
              <a:buChar char="•"/>
              <a:defRPr/>
            </a:pPr>
            <a:r>
              <a:rPr lang="en-US" altLang="en-US" sz="1100" dirty="0">
                <a:solidFill>
                  <a:srgbClr val="222222"/>
                </a:solidFill>
                <a:latin typeface="Arial"/>
                <a:cs typeface="Arial"/>
              </a:rPr>
              <a:t>576,163 in 2007, to</a:t>
            </a:r>
          </a:p>
          <a:p>
            <a:pPr marL="168275" indent="-168275" defTabSz="874856">
              <a:buClrTx/>
              <a:buSzTx/>
              <a:buFont typeface="Arial" panose="020B0604020202020204" pitchFamily="34" charset="0"/>
              <a:buChar char="•"/>
              <a:defRPr/>
            </a:pPr>
            <a:r>
              <a:rPr lang="en-US" altLang="en-US" sz="1100" dirty="0">
                <a:solidFill>
                  <a:srgbClr val="222222"/>
                </a:solidFill>
                <a:latin typeface="Arial"/>
                <a:cs typeface="Arial"/>
              </a:rPr>
              <a:t>661,166 in 2014, to</a:t>
            </a:r>
          </a:p>
          <a:p>
            <a:pPr marL="168278" indent="-168278" defTabSz="874856">
              <a:buClrTx/>
              <a:buSzTx/>
              <a:buFont typeface="Arial" panose="020B0604020202020204" pitchFamily="34" charset="0"/>
              <a:buChar char="•"/>
              <a:defRPr/>
            </a:pPr>
            <a:r>
              <a:rPr lang="en-US" altLang="en-US" sz="1100" dirty="0">
                <a:solidFill>
                  <a:srgbClr val="222222"/>
                </a:solidFill>
                <a:latin typeface="Arial" panose="020B0604020202020204" pitchFamily="34" charset="0"/>
                <a:cs typeface="Arial" panose="020B0604020202020204" pitchFamily="34" charset="0"/>
              </a:rPr>
              <a:t>876,958 in 2020</a:t>
            </a:r>
          </a:p>
          <a:p>
            <a:pPr marL="0" indent="0" defTabSz="874856">
              <a:buClrTx/>
              <a:buSzTx/>
              <a:defRPr/>
            </a:pPr>
            <a:endParaRPr lang="en-US" altLang="en-US" sz="1100" dirty="0">
              <a:solidFill>
                <a:srgbClr val="222222"/>
              </a:solidFill>
              <a:latin typeface="Arial" panose="020B0604020202020204" pitchFamily="34" charset="0"/>
              <a:cs typeface="Arial" panose="020B0604020202020204" pitchFamily="34" charset="0"/>
            </a:endParaRPr>
          </a:p>
          <a:p>
            <a:pPr marL="0" indent="0" defTabSz="874856">
              <a:buClrTx/>
              <a:buSzTx/>
              <a:defRPr/>
            </a:pPr>
            <a:r>
              <a:rPr lang="en-US" altLang="en-US" sz="1100" dirty="0">
                <a:solidFill>
                  <a:srgbClr val="222222"/>
                </a:solidFill>
                <a:latin typeface="Arial" panose="020B0604020202020204" pitchFamily="34" charset="0"/>
                <a:cs typeface="Arial" panose="020B0604020202020204" pitchFamily="34" charset="0"/>
              </a:rPr>
              <a:t>Had the trend from 2007 to 2013 continued there would have been as many as 100,000 fewer HCBS Waiver recipients getting supports while living with family members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229CD1-0683-4091-8C7E-23D2EC30CCC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37376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go into a lot of detail about this study we want to share a few of the quotes from participants that illustrate some of the key themes.</a:t>
            </a:r>
          </a:p>
          <a:p>
            <a:endParaRPr lang="en-US" dirty="0"/>
          </a:p>
          <a:p>
            <a:r>
              <a:rPr lang="en-US" dirty="0"/>
              <a:t>Read one or two of the red quotes.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8614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8742" indent="-224371" defTabSz="897484">
              <a:defRPr/>
            </a:pPr>
            <a:r>
              <a:rPr lang="en-US" i="0" dirty="0">
                <a:effectLst/>
              </a:rPr>
              <a:t>COVID-19 had a dramatic impact on the LTSS service system. </a:t>
            </a:r>
          </a:p>
          <a:p>
            <a:pPr marL="448742" indent="-224371" defTabSz="897484">
              <a:defRPr/>
            </a:pPr>
            <a:endParaRPr lang="en-US" i="0" dirty="0">
              <a:effectLst/>
            </a:endParaRPr>
          </a:p>
          <a:p>
            <a:pPr marL="448310" indent="-224155" defTabSz="897484">
              <a:defRPr/>
            </a:pPr>
            <a:r>
              <a:rPr lang="en-US" i="0" dirty="0">
                <a:effectLst/>
              </a:rPr>
              <a:t>It’s effect was so dramatic that it is not possible to fully disentangle what happened due to the HCBS </a:t>
            </a:r>
            <a:r>
              <a:rPr lang="en-US" dirty="0"/>
              <a:t>Rule</a:t>
            </a:r>
            <a:r>
              <a:rPr lang="en-US" i="0" dirty="0">
                <a:effectLst/>
              </a:rPr>
              <a:t> versus what happened because of Covid and the associated PHE.</a:t>
            </a:r>
          </a:p>
          <a:p>
            <a:pPr marL="448742" indent="-224371" defTabSz="897484">
              <a:defRPr/>
            </a:pPr>
            <a:endParaRPr lang="en-US" i="0" dirty="0">
              <a:effectLst/>
            </a:endParaRPr>
          </a:p>
          <a:p>
            <a:pPr marL="448742" indent="-224371" defTabSz="897484">
              <a:defRPr/>
            </a:pPr>
            <a:r>
              <a:rPr lang="en-US" i="0" dirty="0">
                <a:effectLst/>
              </a:rPr>
              <a:t>Read one or two of the pull quotes.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98</a:t>
            </a:fld>
            <a:endParaRPr kumimoji="0" lang="en-US" sz="1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2385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latin typeface="Minion Pro"/>
                <a:ea typeface="Times New Roman" panose="02020603050405020304" pitchFamily="18" charset="0"/>
                <a:cs typeface="Minion Pro"/>
              </a:rPr>
              <a:t>We separated the analysis of deaths per 1,000 people on state IDD caseloads by age because states are vastly different in the proportion of people served who were children</a:t>
            </a:r>
          </a:p>
          <a:p>
            <a:endParaRPr lang="en-US" sz="1800" dirty="0">
              <a:latin typeface="Minion Pro"/>
              <a:ea typeface="Times New Roman" panose="02020603050405020304" pitchFamily="18" charset="0"/>
              <a:cs typeface="Minion Pro"/>
            </a:endParaRPr>
          </a:p>
          <a:p>
            <a:r>
              <a:rPr lang="en-US" sz="1800" dirty="0">
                <a:latin typeface="Minion Pro"/>
                <a:ea typeface="Times New Roman" panose="02020603050405020304" pitchFamily="18" charset="0"/>
                <a:cs typeface="Minion Pro"/>
              </a:rPr>
              <a:t>Between 2018 and 2020, the number of deaths per 1,000 adults on state IDD caseloads increased from 15.5 to 17.0 (an increase of 10%).</a:t>
            </a:r>
          </a:p>
          <a:p>
            <a:endParaRPr lang="en-US" sz="1800" dirty="0">
              <a:latin typeface="Minion Pro"/>
            </a:endParaRPr>
          </a:p>
          <a:p>
            <a:r>
              <a:rPr lang="en-US" sz="1800" dirty="0">
                <a:latin typeface="Minion Pro"/>
              </a:rPr>
              <a:t>Based on preliminary analyses, increases in deaths per 1,000 on state IDD agency caseloads remained elevated in 2021 and 2022.</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5109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4200" y="1074738"/>
            <a:ext cx="5160963" cy="2903537"/>
          </a:xfrm>
        </p:spPr>
      </p:sp>
      <p:sp>
        <p:nvSpPr>
          <p:cNvPr id="3" name="Notes Placeholder 2"/>
          <p:cNvSpPr>
            <a:spLocks noGrp="1"/>
          </p:cNvSpPr>
          <p:nvPr>
            <p:ph type="body" idx="1"/>
          </p:nvPr>
        </p:nvSpPr>
        <p:spPr/>
        <p:txBody>
          <a:bodyPr/>
          <a:lstStyle/>
          <a:p>
            <a:r>
              <a:rPr lang="en-US" dirty="0"/>
              <a:t>For more information about the places people with IDD live please visit our website at RISP.UMN.edu.</a:t>
            </a:r>
          </a:p>
          <a:p>
            <a:endParaRPr lang="en-US" dirty="0"/>
          </a:p>
          <a:p>
            <a:r>
              <a:rPr lang="en-US" dirty="0"/>
              <a:t>There you will find</a:t>
            </a:r>
          </a:p>
          <a:p>
            <a:pPr>
              <a:buFont typeface="Arial" panose="020B0604020202020204" pitchFamily="34" charset="0"/>
              <a:buChar char="•"/>
            </a:pPr>
            <a:r>
              <a:rPr lang="en-US" dirty="0"/>
              <a:t>Presentation ready infographics describing key RISP findings</a:t>
            </a:r>
          </a:p>
          <a:p>
            <a:pPr>
              <a:buFont typeface="Arial" panose="020B0604020202020204" pitchFamily="34" charset="0"/>
              <a:buChar char="•"/>
            </a:pPr>
            <a:r>
              <a:rPr lang="en-US" dirty="0"/>
              <a:t>Individual profiles of the status and trend in residential supports for each state</a:t>
            </a:r>
          </a:p>
          <a:p>
            <a:pPr>
              <a:buFont typeface="Arial" panose="020B0604020202020204" pitchFamily="34" charset="0"/>
              <a:buChar char="•"/>
            </a:pPr>
            <a:r>
              <a:rPr lang="en-US" dirty="0"/>
              <a:t>A chart gallery where you can create customized reports on more topics and </a:t>
            </a:r>
          </a:p>
          <a:p>
            <a:pPr>
              <a:buFont typeface="Arial" panose="020B0604020202020204" pitchFamily="34" charset="0"/>
              <a:buChar char="•"/>
            </a:pPr>
            <a:r>
              <a:rPr lang="en-US" dirty="0"/>
              <a:t>Our technical report and other products .</a:t>
            </a:r>
          </a:p>
          <a:p>
            <a:pPr marL="218714" indent="0"/>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229CD1-0683-4091-8C7E-23D2EC30CCC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100</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52332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704FD3B1-C2A3-A9FB-DE39-D8D161BF5408}"/>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29F06292-2252-039D-E6DF-F934C2E69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56324" name="Slide Number Placeholder 3">
            <a:extLst>
              <a:ext uri="{FF2B5EF4-FFF2-40B4-BE49-F238E27FC236}">
                <a16:creationId xmlns:a16="http://schemas.microsoft.com/office/drawing/2014/main" id="{53F212B1-3338-047F-CE2A-BA204B90C6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792F5-FAF0-4304-8F53-44BC68465F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880" indent="-218440" defTabSz="874856">
              <a:defRPr/>
            </a:pPr>
            <a:r>
              <a:rPr lang="en-US" dirty="0"/>
              <a:t>Our products are jointly funded by the Administration for Community Living through the projects of national significance and through a NIDILRR Research and Training Center on Community Living for People with IDD.</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057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37428" indent="-218714" defTabSz="874856">
              <a:defRPr/>
            </a:pPr>
            <a:r>
              <a:rPr lang="en-US" dirty="0"/>
              <a:t>If you need help creating a customized report, contact us by emailing your request to RISP@UMN.edu.</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1163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2014 Medicaid Home and Community-Based Services Rule applies to nearly all of the Medicaid non-institutional service options.</a:t>
            </a:r>
          </a:p>
          <a:p>
            <a:endParaRPr lang="en-US" dirty="0"/>
          </a:p>
          <a:p>
            <a:r>
              <a:rPr lang="en-US" dirty="0"/>
              <a:t>The rule clarifies and updates the expectations of the federal government for HCBS funded services.</a:t>
            </a:r>
          </a:p>
          <a:p>
            <a:endParaRPr lang="en-US" dirty="0"/>
          </a:p>
          <a:p>
            <a:r>
              <a:rPr lang="en-US" dirty="0"/>
              <a:t>In addition to prohibiting the use of federal HCBS funding for institutional services, the rule articulates many civil rights expectations, requires services to be based on individual desires and choices, and codifies the definition of person-centered planning, conflict free case management, clarifies that access to competitive integrated employment is an expectation for working age recipients.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5371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Additional provisions apply to people living in settings that are owned or operated by provider agencies (whether for residential or adult day services).</a:t>
            </a:r>
          </a:p>
          <a:p>
            <a:endParaRPr lang="en-US" dirty="0"/>
          </a:p>
          <a:p>
            <a:r>
              <a:rPr lang="en-US" dirty="0"/>
              <a:t>States have now had 10 years to implement services in accordance with these rules and some still have not finished transitioning their entire system to be compliant with these provisions.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107</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30641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6EAF8F-0920-7444-BF36-95ABB4CBBB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panose="020B050303040404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Geneva" panose="020B0503030404040204" pitchFamily="34" charset="0"/>
              <a:cs typeface="+mn-cs"/>
            </a:endParaRPr>
          </a:p>
        </p:txBody>
      </p:sp>
    </p:spTree>
    <p:extLst>
      <p:ext uri="{BB962C8B-B14F-4D97-AF65-F5344CB8AC3E}">
        <p14:creationId xmlns:p14="http://schemas.microsoft.com/office/powerpoint/2010/main" val="3023099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6EAF8F-0920-7444-BF36-95ABB4CBBB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panose="020B050303040404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Geneva" panose="020B0503030404040204" pitchFamily="34" charset="0"/>
              <a:cs typeface="+mn-cs"/>
            </a:endParaRPr>
          </a:p>
        </p:txBody>
      </p:sp>
    </p:spTree>
    <p:extLst>
      <p:ext uri="{BB962C8B-B14F-4D97-AF65-F5344CB8AC3E}">
        <p14:creationId xmlns:p14="http://schemas.microsoft.com/office/powerpoint/2010/main" val="21988498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6EAF8F-0920-7444-BF36-95ABB4CBBB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panose="020B050303040404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Geneva" panose="020B0503030404040204" pitchFamily="34" charset="0"/>
              <a:cs typeface="+mn-cs"/>
            </a:endParaRPr>
          </a:p>
        </p:txBody>
      </p:sp>
    </p:spTree>
    <p:extLst>
      <p:ext uri="{BB962C8B-B14F-4D97-AF65-F5344CB8AC3E}">
        <p14:creationId xmlns:p14="http://schemas.microsoft.com/office/powerpoint/2010/main" val="21579700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84613" y="8685213"/>
            <a:ext cx="2971800" cy="457200"/>
          </a:xfrm>
          <a:prstGeom prst="rect">
            <a:avLst/>
          </a:prstGeom>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CB7C35-A774-2E43-AD0F-BE151FDB6FAE}"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dirty="0">
              <a:ln>
                <a:noFill/>
              </a:ln>
              <a:solidFill>
                <a:srgbClr val="000000"/>
              </a:solidFill>
              <a:effectLst/>
              <a:uLnTx/>
              <a:uFillTx/>
              <a:latin typeface="Arial" charset="0"/>
              <a:ea typeface="ヒラギノ角ゴ Pro W3" charset="0"/>
              <a:cs typeface="+mn-cs"/>
            </a:endParaRPr>
          </a:p>
        </p:txBody>
      </p:sp>
      <p:sp>
        <p:nvSpPr>
          <p:cNvPr id="18435" name="Rectangle 2"/>
          <p:cNvSpPr>
            <a:spLocks noGrp="1" noRot="1" noChangeAspect="1" noChangeArrowheads="1"/>
          </p:cNvSpPr>
          <p:nvPr>
            <p:ph type="sldImg"/>
          </p:nvPr>
        </p:nvSpPr>
        <p:spPr>
          <a:xfrm>
            <a:off x="393700" y="692150"/>
            <a:ext cx="6072188" cy="3416300"/>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3162982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ヒラギノ角ゴ Pro W3" charset="0"/>
                <a:cs typeface="ヒラギノ角ゴ Pro W3" charset="0"/>
              </a:defRPr>
            </a:lvl1pPr>
            <a:lvl2pPr marL="742950" indent="-285750" eaLnBrk="0" hangingPunct="0">
              <a:defRPr sz="2000">
                <a:solidFill>
                  <a:schemeClr val="tx1"/>
                </a:solidFill>
                <a:latin typeface="Arial" charset="0"/>
                <a:ea typeface="ヒラギノ角ゴ Pro W3" charset="0"/>
                <a:cs typeface="ヒラギノ角ゴ Pro W3" charset="0"/>
              </a:defRPr>
            </a:lvl2pPr>
            <a:lvl3pPr marL="1143000" indent="-228600" eaLnBrk="0" hangingPunct="0">
              <a:defRPr sz="2000">
                <a:solidFill>
                  <a:schemeClr val="tx1"/>
                </a:solidFill>
                <a:latin typeface="Arial" charset="0"/>
                <a:ea typeface="ヒラギノ角ゴ Pro W3" charset="0"/>
                <a:cs typeface="ヒラギノ角ゴ Pro W3" charset="0"/>
              </a:defRPr>
            </a:lvl3pPr>
            <a:lvl4pPr marL="1600200" indent="-228600" eaLnBrk="0" hangingPunct="0">
              <a:defRPr sz="2000">
                <a:solidFill>
                  <a:schemeClr val="tx1"/>
                </a:solidFill>
                <a:latin typeface="Arial" charset="0"/>
                <a:ea typeface="ヒラギノ角ゴ Pro W3" charset="0"/>
                <a:cs typeface="ヒラギノ角ゴ Pro W3" charset="0"/>
              </a:defRPr>
            </a:lvl4pPr>
            <a:lvl5pPr marL="2057400" indent="-228600" eaLnBrk="0" hangingPunct="0">
              <a:defRPr sz="2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199151-A718-654B-BEDD-E3BBE51BDB9C}" type="slidenum">
              <a:rPr kumimoji="0" lang="en-US" sz="1200" b="0" i="0" u="none" strike="noStrike" kern="1200" cap="none" spc="0" normalizeH="0" baseline="0" noProof="0">
                <a:ln>
                  <a:noFill/>
                </a:ln>
                <a:solidFill>
                  <a:srgbClr val="000000"/>
                </a:solidFill>
                <a:effectLst/>
                <a:uLnTx/>
                <a:uFillTx/>
                <a:latin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dirty="0">
              <a:ln>
                <a:noFill/>
              </a:ln>
              <a:solidFill>
                <a:srgbClr val="000000"/>
              </a:solidFill>
              <a:effectLst/>
              <a:uLnTx/>
              <a:uFillTx/>
              <a:latin typeface="Arial" charset="0"/>
            </a:endParaRPr>
          </a:p>
        </p:txBody>
      </p:sp>
      <p:sp>
        <p:nvSpPr>
          <p:cNvPr id="245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77" tIns="46589" rIns="93177" bIns="46589" anchor="b"/>
          <a:lstStyle>
            <a:lvl1pPr eaLnBrk="0" hangingPunct="0">
              <a:defRPr sz="2000">
                <a:solidFill>
                  <a:schemeClr val="tx1"/>
                </a:solidFill>
                <a:latin typeface="Arial" charset="0"/>
                <a:ea typeface="ヒラギノ角ゴ Pro W3" charset="0"/>
                <a:cs typeface="ヒラギノ角ゴ Pro W3" charset="0"/>
              </a:defRPr>
            </a:lvl1pPr>
            <a:lvl2pPr marL="742950" indent="-285750" eaLnBrk="0" hangingPunct="0">
              <a:defRPr sz="2000">
                <a:solidFill>
                  <a:schemeClr val="tx1"/>
                </a:solidFill>
                <a:latin typeface="Arial" charset="0"/>
                <a:ea typeface="ヒラギノ角ゴ Pro W3" charset="0"/>
                <a:cs typeface="ヒラギノ角ゴ Pro W3" charset="0"/>
              </a:defRPr>
            </a:lvl2pPr>
            <a:lvl3pPr marL="1143000" indent="-228600" eaLnBrk="0" hangingPunct="0">
              <a:defRPr sz="2000">
                <a:solidFill>
                  <a:schemeClr val="tx1"/>
                </a:solidFill>
                <a:latin typeface="Arial" charset="0"/>
                <a:ea typeface="ヒラギノ角ゴ Pro W3" charset="0"/>
                <a:cs typeface="ヒラギノ角ゴ Pro W3" charset="0"/>
              </a:defRPr>
            </a:lvl3pPr>
            <a:lvl4pPr marL="1600200" indent="-228600" eaLnBrk="0" hangingPunct="0">
              <a:defRPr sz="2000">
                <a:solidFill>
                  <a:schemeClr val="tx1"/>
                </a:solidFill>
                <a:latin typeface="Arial" charset="0"/>
                <a:ea typeface="ヒラギノ角ゴ Pro W3" charset="0"/>
                <a:cs typeface="ヒラギノ角ゴ Pro W3" charset="0"/>
              </a:defRPr>
            </a:lvl4pPr>
            <a:lvl5pPr marL="2057400" indent="-228600" eaLnBrk="0" hangingPunct="0">
              <a:defRPr sz="2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6740F7-4CE7-FA4E-BF04-50A946BE77C6}" type="slidenum">
              <a:rPr kumimoji="0" lang="en-US" sz="1200" b="0" i="0" u="none" strike="noStrike" kern="1200" cap="none" spc="0" normalizeH="0" baseline="0" noProof="0">
                <a:ln>
                  <a:noFill/>
                </a:ln>
                <a:solidFill>
                  <a:srgbClr val="000000"/>
                </a:solidFill>
                <a:effectLst/>
                <a:uLnTx/>
                <a:uFillTx/>
                <a:latin typeface="Times" charset="0"/>
                <a:ea typeface="MS PGothic" charset="0"/>
                <a:cs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dirty="0">
              <a:ln>
                <a:noFill/>
              </a:ln>
              <a:solidFill>
                <a:srgbClr val="000000"/>
              </a:solidFill>
              <a:effectLst/>
              <a:uLnTx/>
              <a:uFillTx/>
              <a:latin typeface="Times" charset="0"/>
              <a:ea typeface="MS PGothic" charset="0"/>
              <a:cs typeface="MS PGothic" charset="0"/>
            </a:endParaRPr>
          </a:p>
        </p:txBody>
      </p:sp>
      <p:sp>
        <p:nvSpPr>
          <p:cNvPr id="93188"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latin typeface="Arial" pitchFamily="34" charset="0"/>
              <a:ea typeface="ヒラギノ角ゴ Pro W3" pitchFamily="1" charset="-128"/>
            </a:endParaRPr>
          </a:p>
        </p:txBody>
      </p:sp>
      <p:sp>
        <p:nvSpPr>
          <p:cNvPr id="3" name="Header Placeholder 2"/>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Geneva" panose="020B0503030404040204" pitchFamily="34" charset="0"/>
                <a:cs typeface="+mn-cs"/>
              </a:rPr>
              <a:t>SELN Discussion - NASDDDS' Mid-Year Meeting</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Geneva" panose="020B0503030404040204" pitchFamily="34" charset="0"/>
                <a:cs typeface="+mn-cs"/>
              </a:rPr>
              <a:t>June 2014</a:t>
            </a:r>
          </a:p>
        </p:txBody>
      </p:sp>
    </p:spTree>
    <p:extLst>
      <p:ext uri="{BB962C8B-B14F-4D97-AF65-F5344CB8AC3E}">
        <p14:creationId xmlns:p14="http://schemas.microsoft.com/office/powerpoint/2010/main" val="34142514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E6EAF8F-0920-7444-BF36-95ABB4CBBB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panose="020B050303040404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Geneva" panose="020B0503030404040204" pitchFamily="34" charset="0"/>
              <a:cs typeface="+mn-cs"/>
            </a:endParaRPr>
          </a:p>
        </p:txBody>
      </p:sp>
    </p:spTree>
    <p:extLst>
      <p:ext uri="{BB962C8B-B14F-4D97-AF65-F5344CB8AC3E}">
        <p14:creationId xmlns:p14="http://schemas.microsoft.com/office/powerpoint/2010/main" val="421460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0926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35BB6-65AA-4DE7-B3DD-AC9AE51AA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019" name="Rectangle 2"/>
          <p:cNvSpPr>
            <a:spLocks noGrp="1" noRot="1" noChangeAspect="1" noChangeArrowheads="1" noTextEdit="1"/>
          </p:cNvSpPr>
          <p:nvPr>
            <p:ph type="sldImg"/>
          </p:nvPr>
        </p:nvSpPr>
        <p:spPr>
          <a:xfrm>
            <a:off x="738188" y="1152525"/>
            <a:ext cx="5534025" cy="3113088"/>
          </a:xfrm>
          <a:ln/>
        </p:spPr>
      </p:sp>
      <p:sp>
        <p:nvSpPr>
          <p:cNvPr id="8602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70715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b="0" i="0" dirty="0">
              <a:solidFill>
                <a:srgbClr val="444444"/>
              </a:solidFill>
              <a:effectLst/>
              <a:latin typeface="vistasans"/>
            </a:endParaRPr>
          </a:p>
          <a:p>
            <a:endParaRPr lang="en-US" b="0" i="0" dirty="0">
              <a:solidFill>
                <a:srgbClr val="444444"/>
              </a:solidFill>
              <a:effectLst/>
              <a:latin typeface="vista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1E31-301E-4978-A617-F9C8237481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759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E6603-61CC-445B-8342-F75A73D2B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81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082C5-ABDB-3901-EDC2-08F6B9D62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93FBA-8410-103D-1D29-6EAC48813834}"/>
              </a:ext>
            </a:extLst>
          </p:cNvPr>
          <p:cNvSpPr>
            <a:spLocks noGrp="1" noRot="1" noChangeAspect="1"/>
          </p:cNvSpPr>
          <p:nvPr>
            <p:ph type="sldImg"/>
          </p:nvPr>
        </p:nvSpPr>
        <p:spPr>
          <a:xfrm>
            <a:off x="738188" y="1152525"/>
            <a:ext cx="5534025" cy="3113088"/>
          </a:xfrm>
        </p:spPr>
      </p:sp>
      <p:sp>
        <p:nvSpPr>
          <p:cNvPr id="3" name="Notes Placeholder 2">
            <a:extLst>
              <a:ext uri="{FF2B5EF4-FFF2-40B4-BE49-F238E27FC236}">
                <a16:creationId xmlns:a16="http://schemas.microsoft.com/office/drawing/2014/main" id="{4BAF63F2-2501-F09E-2887-B487F046B47C}"/>
              </a:ext>
            </a:extLst>
          </p:cNvPr>
          <p:cNvSpPr>
            <a:spLocks noGrp="1"/>
          </p:cNvSpPr>
          <p:nvPr>
            <p:ph type="body" idx="1"/>
          </p:nvPr>
        </p:nvSpPr>
        <p:spPr/>
        <p:txBody>
          <a:bodyPr/>
          <a:lstStyle/>
          <a:p>
            <a:r>
              <a:rPr lang="en-US" dirty="0"/>
              <a:t>Through making data accessible we can allow people to take control of their data to promote outcomes that they want and deserve</a:t>
            </a:r>
          </a:p>
        </p:txBody>
      </p:sp>
      <p:sp>
        <p:nvSpPr>
          <p:cNvPr id="4" name="Slide Number Placeholder 3">
            <a:extLst>
              <a:ext uri="{FF2B5EF4-FFF2-40B4-BE49-F238E27FC236}">
                <a16:creationId xmlns:a16="http://schemas.microsoft.com/office/drawing/2014/main" id="{6D857737-0B08-9E75-4DFD-DF20678DB5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C6197-4819-47E9-B58A-E1A0F715B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925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1E31-301E-4978-A617-F9C8237481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0198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1E31-301E-4978-A617-F9C8237481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0471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848" rtl="0" eaLnBrk="1" fontAlgn="auto" latinLnBrk="0" hangingPunct="1">
              <a:lnSpc>
                <a:spcPct val="100000"/>
              </a:lnSpc>
              <a:spcBef>
                <a:spcPts val="0"/>
              </a:spcBef>
              <a:spcAft>
                <a:spcPts val="0"/>
              </a:spcAft>
              <a:buClrTx/>
              <a:buSzTx/>
              <a:buFontTx/>
              <a:buNone/>
              <a:tabLst/>
              <a:defRPr/>
            </a:pPr>
            <a:fld id="{2E2CE2F3-6E07-4B6D-A130-DCC7D204EC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848"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1950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Stacy – 20 mins</a:t>
            </a:r>
          </a:p>
          <a:p>
            <a:endParaRPr lang="en-US" dirty="0"/>
          </a:p>
          <a:p>
            <a:r>
              <a:rPr lang="en-US" dirty="0"/>
              <a:t>Thank you for this opportunity to talk a bit more about the work of The Link Center – a grant funded by ACL</a:t>
            </a:r>
          </a:p>
          <a:p>
            <a:r>
              <a:rPr lang="en-US" dirty="0"/>
              <a:t>We left 10-15 mins at the end for Qs and reactions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3633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Humans are multi-dimensional but we tend to offer solutions, interventions, and services in a very myopic and usually singular way often predicated on what is available or what we systems have and not always what ppl need</a:t>
            </a:r>
          </a:p>
          <a:p>
            <a:endParaRPr lang="en-US" dirty="0"/>
          </a:p>
          <a:p>
            <a:r>
              <a:rPr lang="en-US" dirty="0"/>
              <a:t>This is often a consequence of siloes systems and lack of understanding, knowledge and skills to support people with I/DD, brain injury and other cognitive disabilities who may also have MH conditions</a:t>
            </a:r>
          </a:p>
          <a:p>
            <a:endParaRPr lang="en-US" dirty="0"/>
          </a:p>
          <a:p>
            <a:r>
              <a:rPr lang="en-US" dirty="0"/>
              <a:t>This results in undesired outcomes for these folks including lawsuits, </a:t>
            </a:r>
            <a:r>
              <a:rPr lang="en-US" sz="1800" dirty="0">
                <a:effectLst/>
                <a:latin typeface="Calibri" panose="020F0502020204030204" pitchFamily="34" charset="0"/>
                <a:ea typeface="Calibri" panose="020F0502020204030204" pitchFamily="34" charset="0"/>
                <a:cs typeface="Arial" panose="020B0604020202020204" pitchFamily="34" charset="0"/>
              </a:rPr>
              <a:t>negative health outcomes, difficulties accessing community-based services, to prolonged stays in hospital emergency departments, placement at psychiatric settings without proper accommodations for communication or disability-related needs and engagement with law enforcement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1955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Figuring out how to address this need relies on partnerships on many levels to ensure we are not only addressing the task at hand but also considering sustainability and quality as well as ensuring consideration of diversity, equity, and inclusion. As you can see, we have many partners who are involved with this grant who represent a very diverse group who has also been thinking about how we better support people.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43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6B65C5-605F-442D-B61B-721A3E5D0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494322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grant was awarded to 3 main partners – NASMHPD and NADD. To us, this is an important partnership. Independently, our members have been seeking guidance and support in finding better ways to support people with cognitive and MH conditions. Recognizing the power in partnerships to tackle this need, we convened a roundtable discussion where promising practices were identified like</a:t>
            </a:r>
          </a:p>
          <a:p>
            <a:endParaRPr lang="en-US" dirty="0"/>
          </a:p>
          <a:p>
            <a:pPr marL="932021" lvl="2" indent="-257175">
              <a:spcAft>
                <a:spcPts val="450"/>
              </a:spcAft>
              <a:buClr>
                <a:schemeClr val="dk1"/>
              </a:buClr>
              <a:buSzPts val="2000"/>
              <a:buFont typeface="Wingdings" pitchFamily="2" charset="2"/>
              <a:buChar char="§"/>
            </a:pPr>
            <a:r>
              <a:rPr lang="en-US" sz="1200" dirty="0"/>
              <a:t>Opportunities to Transcend Structural Stovepipes and/or Misaligned Incentives </a:t>
            </a:r>
            <a:endParaRPr lang="en-US" sz="1200" dirty="0">
              <a:cs typeface="Calibri"/>
            </a:endParaRPr>
          </a:p>
          <a:p>
            <a:pPr marL="932021" lvl="2" indent="-257175">
              <a:spcAft>
                <a:spcPts val="450"/>
              </a:spcAft>
              <a:buClr>
                <a:schemeClr val="dk1"/>
              </a:buClr>
              <a:buSzPts val="2000"/>
              <a:buFont typeface="Wingdings" pitchFamily="2" charset="2"/>
              <a:buChar char="§"/>
            </a:pPr>
            <a:r>
              <a:rPr lang="en-US" sz="1200" dirty="0"/>
              <a:t>Clinical Capacity Building and DSP Workforce Development Efforts 	</a:t>
            </a:r>
            <a:endParaRPr lang="en-US" sz="1200" dirty="0">
              <a:cs typeface="Calibri"/>
            </a:endParaRPr>
          </a:p>
          <a:p>
            <a:pPr marL="932021" lvl="2" indent="-257175">
              <a:spcAft>
                <a:spcPts val="450"/>
              </a:spcAft>
              <a:buClr>
                <a:schemeClr val="dk1"/>
              </a:buClr>
              <a:buSzPts val="2000"/>
              <a:buFont typeface="Wingdings" pitchFamily="2" charset="2"/>
              <a:buChar char="§"/>
            </a:pPr>
            <a:r>
              <a:rPr lang="en-US" sz="1200" dirty="0"/>
              <a:t>Service Design Innovation Opportunities within States</a:t>
            </a:r>
            <a:endParaRPr lang="en-US" sz="1200" dirty="0">
              <a:cs typeface="Calibri"/>
            </a:endParaRPr>
          </a:p>
          <a:p>
            <a:pPr marL="932021" lvl="2" indent="-257175">
              <a:spcAft>
                <a:spcPts val="450"/>
              </a:spcAft>
              <a:buClr>
                <a:schemeClr val="dk1"/>
              </a:buClr>
              <a:buSzPts val="2000"/>
              <a:buFont typeface="Wingdings" pitchFamily="2" charset="2"/>
              <a:buChar char="§"/>
            </a:pPr>
            <a:r>
              <a:rPr lang="en-US" sz="1200" dirty="0"/>
              <a:t>Ensuring a lens on cultural and linguistically appropriate approaches to ensure meaningful access across systems</a:t>
            </a:r>
            <a:endParaRPr lang="en-US" sz="1200" dirty="0">
              <a:cs typeface="Calibri"/>
            </a:endParaRPr>
          </a:p>
          <a:p>
            <a:endParaRPr lang="en-US" dirty="0">
              <a:cs typeface="Calibri"/>
            </a:endParaRPr>
          </a:p>
          <a:p>
            <a:r>
              <a:rPr lang="en-US" dirty="0">
                <a:cs typeface="Calibri"/>
              </a:rPr>
              <a:t>These really were the motivation for the partnership with this grant. </a:t>
            </a:r>
          </a:p>
          <a:p>
            <a:r>
              <a:rPr lang="en-US" dirty="0">
                <a:cs typeface="Calibri"/>
              </a:rPr>
              <a:t>And, we capitalized on the partnership for other efforts that seek to address this need like a 2 year national clinical and system capacity building effort offered to member states focusing on creating trauma informed, restorative supports that are include MH tx and other initiatives like translating evidenced based MH treatments like CBT and DBT for people who have cognitive limitations but may benefit from these treatments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57AF6-2AE5-441E-8BA5-9E6A08F5E5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0971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5743-F08A-2A36-6200-9793C439A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6AC67-4495-89BB-266C-5EB70ABC6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D6662-914E-3D1A-C4BD-A115270AA8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56C691-2887-21F3-60AE-8746B77DCF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6615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Want to take a second and talk about the piece of the grant that we find is most important is the SC.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Feb 2023 put out a call- Information related to their experiences and reasons for interest in this committee was collected from each applicant via Google forms, emails, texts, and phone calls. After careful review of the applicant information and after follow-up conversations with some applicants to clarify or expand upon their information, The Link Center selected twelve people with distinct and diverse backgrounds and experiences to serve on the committee.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The Link Center compensates Steering Committee members for their time and for support staff they may need to participate in committee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Futura Std Book" panose="020B0502020204020303"/>
                <a:ea typeface="Calibri" panose="020F0502020204030204" pitchFamily="34" charset="0"/>
                <a:cs typeface="Arial" panose="020B0604020202020204" pitchFamily="34" charset="0"/>
              </a:rPr>
              <a:t>There is a focus on ensuring that meetings and materials are accessible for all members to ensure full inclusion, engagement, and participation. </a:t>
            </a:r>
            <a:r>
              <a:rPr lang="en-US" sz="1200" dirty="0">
                <a:effectLst/>
                <a:latin typeface="Calibri" panose="020F0502020204030204" pitchFamily="34" charset="0"/>
                <a:ea typeface="Calibri" panose="020F0502020204030204" pitchFamily="34" charset="0"/>
                <a:cs typeface="Arial" panose="020B0604020202020204" pitchFamily="34" charset="0"/>
              </a:rPr>
              <a:t>Additionally, the Steering Committee has committed to an in-person meeting once a year for the life of the grant and The Link Center is exploring to respond to members desire to create community and engage with one another in various outside the structured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Futura Std Book" panose="020B0502020204020303"/>
                <a:ea typeface="Calibri" panose="020F0502020204030204" pitchFamily="34" charset="0"/>
                <a:cs typeface="Arial" panose="020B0604020202020204" pitchFamily="34" charset="0"/>
              </a:rPr>
              <a:t>It has been abundantly clear that members are passionate about this work based on their comfort and eagerness to share and express opinions and experiences in these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137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 – 10 mins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478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2776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Exploratory survey • An effort to collect information prior to state participant selection related to general areas of need that will inform and give an aggregate scope of focus for succeeding academy activities State Tailored Interventions: • State specific planning meetings with state leads • State-level (virtual) town hall discussions to provide landscape information on areas of need • Strategic plan of target areas for state team Virtual Learning Opportunities: • Based on state target areas, develop a series of six (6) virtual learning engagements for crossstate participation (identifying peers for both elevation of good practice and group solution identification) In Person Academy: • A two-day symposium in the Washington DC area focused on cultivating sustainable networks and ongoing information sharing. In-in person participation is prioritized with virtual accommodations provided to address extenuating circumstances. The symposium will include: o Pre-planning with each state (two meetings) o Group learning and state-specific breakout sessions to optimize learning, sharing, and action plan development. Post-meeting follow up activities with each state, including development of a plan for implementation and sustainability Post Meeting Activities and Follow-Along Technical Assistance: • TA Collaborative will meet with state teams to finalize action steps developed from the inperson meeting; • TA Collaborative will meet monthly with state teams to provide follow-along support of implementation and sustainability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0971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121"/>
                </a:solidFill>
                <a:latin typeface="Futura Std Book" panose="020B0502020204020303"/>
                <a:ea typeface="Calibri" panose="020F0502020204030204" pitchFamily="34" charset="0"/>
              </a:rPr>
              <a:t>Access Challenges for Individuals with I/DD, BI and Other Cognitive and Communication Differences and Co-Occurring MH Needs</a:t>
            </a:r>
            <a:br>
              <a:rPr lang="en-US" sz="1200" dirty="0">
                <a:latin typeface="Futura Std Book" panose="020B0502020204020303"/>
                <a:ea typeface="Calibri" panose="020F050202020403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317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5881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NCI date is consistent from year to year and state to state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162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752475" y="4371975"/>
            <a:ext cx="5486400" cy="4313238"/>
          </a:xfrm>
        </p:spPr>
        <p:txBody>
          <a:bodyPr/>
          <a:lstStyle/>
          <a:p>
            <a:pPr lvl="1" algn="l">
              <a:lnSpc>
                <a:spcPct val="100000"/>
              </a:lnSpc>
              <a:spcBef>
                <a:spcPts val="0"/>
              </a:spcBef>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t>Sources of the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One in three children with a disability are victims of some type of maltreatment (i.e., either neglect, physical abuse, or sexual abuse) whereas one in 10 nondisabled children experience abuse. (Sullivan &amp; Knutson, 2000)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1A1A1A"/>
                </a:solidFill>
                <a:effectLst/>
                <a:ea typeface="Calibri" panose="020F0502020204030204" pitchFamily="34" charset="0"/>
              </a:rPr>
              <a:t>Children with I/DD are 3.5 x more likely to experience sexual abuse as compared to peers without I/DD and have a higher post-abuse consultations for physical and mental health disorders </a:t>
            </a:r>
            <a:r>
              <a:rPr lang="en-US" sz="1100" dirty="0"/>
              <a:t>(Childhood Sexual Abuse, Intellectual Disability, and Subsequent Physical and Mental Health Disorders: A Matched Cohort Study, AIDD 2023)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a typeface="Calibri" panose="020F0502020204030204" pitchFamily="34" charset="0"/>
              </a:rPr>
              <a:t>S</a:t>
            </a:r>
            <a:r>
              <a:rPr lang="en-US" sz="1100" dirty="0">
                <a:effectLst/>
                <a:ea typeface="Calibri" panose="020F0502020204030204" pitchFamily="34" charset="0"/>
              </a:rPr>
              <a:t>exual victimization and exploitation risk increases as intellectual abilities decrease </a:t>
            </a:r>
            <a:r>
              <a:rPr lang="en-US" sz="1100" dirty="0">
                <a:ea typeface="Calibri" panose="020F0502020204030204" pitchFamily="34" charset="0"/>
              </a:rPr>
              <a:t>(Carrellas et al.,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cs typeface="Calibri" panose="020F0502020204030204" pitchFamily="34" charset="0"/>
              </a:rPr>
              <a:t>Adults </a:t>
            </a:r>
            <a:r>
              <a:rPr lang="en-US" sz="1100" i="0" dirty="0">
                <a:effectLst/>
              </a:rPr>
              <a:t>with I/DD are sexually assaulted at a rate 7 times higher </a:t>
            </a:r>
            <a:r>
              <a:rPr lang="en-US" sz="1100" b="0" i="0" dirty="0">
                <a:effectLst/>
              </a:rPr>
              <a:t>than those without disabilities</a:t>
            </a:r>
            <a:r>
              <a:rPr lang="en-US" sz="1100" dirty="0"/>
              <a:t> (</a:t>
            </a:r>
            <a:r>
              <a:rPr lang="en-US" sz="1100" b="0" i="0" dirty="0">
                <a:effectLst/>
              </a:rPr>
              <a:t>DOJ)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33.6% of children in Child Welfare and 52.7 % of the transition age have I/DD (Youth with disabilities in the United States Child Welfare System E. S</a:t>
            </a:r>
            <a:r>
              <a:rPr lang="en-US" sz="1100" i="1" dirty="0"/>
              <a:t>layter )</a:t>
            </a:r>
          </a:p>
          <a:p>
            <a:pPr marL="171450" indent="-171450">
              <a:buFont typeface="Arial" panose="020B0604020202020204" pitchFamily="34" charset="0"/>
              <a:buChar char="•"/>
            </a:pPr>
            <a:endParaRPr lang="en-US" sz="1100" i="1" dirty="0"/>
          </a:p>
          <a:p>
            <a:pPr marL="0" indent="0">
              <a:buFont typeface="Arial" panose="020B0604020202020204" pitchFamily="34" charset="0"/>
              <a:buNone/>
            </a:pPr>
            <a:r>
              <a:rPr lang="en-US" sz="1100" i="0" dirty="0"/>
              <a:t>Call out this reverse phenomenon…..the incidence is high because </a:t>
            </a:r>
            <a:r>
              <a:rPr lang="en-US" sz="1100" i="0" u="sng" dirty="0"/>
              <a:t>trauma causes mental illness</a:t>
            </a:r>
          </a:p>
          <a:p>
            <a:pPr marL="171450" indent="-171450">
              <a:buFont typeface="Wingdings" panose="05000000000000000000" pitchFamily="2" charset="2"/>
              <a:buChar char="v"/>
            </a:pPr>
            <a:r>
              <a:rPr lang="en-US" sz="1100" dirty="0">
                <a:ea typeface="Calibri" panose="020F0502020204030204" pitchFamily="34" charset="0"/>
                <a:cs typeface="Times New Roman" panose="02020603050405020304" pitchFamily="18" charset="0"/>
              </a:rPr>
              <a:t>Nearly one-half of children investigated by child protective services were not typically developing </a:t>
            </a:r>
            <a:r>
              <a:rPr lang="en-US" sz="1100" i="1" dirty="0">
                <a:ea typeface="Calibri" panose="020F0502020204030204" pitchFamily="34" charset="0"/>
                <a:cs typeface="Times New Roman" panose="02020603050405020304" pitchFamily="18" charset="0"/>
              </a:rPr>
              <a:t>(</a:t>
            </a:r>
            <a:r>
              <a:rPr lang="en-US" sz="1100" i="1" dirty="0"/>
              <a:t>Nat. Survey of Child/Adolescent Well-Being II)</a:t>
            </a:r>
          </a:p>
          <a:p>
            <a:pPr marL="171450" indent="-171450">
              <a:buFont typeface="Arial" panose="020B0604020202020204" pitchFamily="34" charset="0"/>
              <a:buChar char="•"/>
            </a:pPr>
            <a:endParaRPr lang="en-US" sz="1100" i="1" dirty="0"/>
          </a:p>
          <a:p>
            <a:pPr lvl="1">
              <a:lnSpc>
                <a:spcPct val="100000"/>
              </a:lnSpc>
              <a:spcBef>
                <a:spcPts val="0"/>
              </a:spcBef>
            </a:pPr>
            <a:endParaRPr lang="en-US" sz="1200" dirty="0">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05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29118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BE717-BCC3-41F9-B6C8-A6E76ED892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0049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service paradigm for both children and adults in their family homes, foster homes, life sharing or small residential living arrangements</a:t>
            </a:r>
          </a:p>
          <a:p>
            <a:r>
              <a:rPr lang="en-US" dirty="0"/>
              <a:t>There are three component: </a:t>
            </a:r>
          </a:p>
          <a:p>
            <a:pPr marL="228600" indent="-228600">
              <a:buAutoNum type="arabicParenR"/>
            </a:pPr>
            <a:r>
              <a:rPr lang="en-US" dirty="0"/>
              <a:t>An environment that cools down all the stimuli that are causing the behavior and that allows for healing from trauma – this is HCBS and it’s where people are 24/7</a:t>
            </a:r>
          </a:p>
          <a:p>
            <a:pPr marL="228600" indent="-228600">
              <a:buAutoNum type="arabicParenR"/>
            </a:pPr>
            <a:r>
              <a:rPr lang="en-US" dirty="0"/>
              <a:t>Mental and physical health treatments that are effective for people with cognitive disabilities</a:t>
            </a:r>
          </a:p>
          <a:p>
            <a:pPr marL="228600" indent="-228600">
              <a:buAutoNum type="arabicParenR"/>
            </a:pPr>
            <a:r>
              <a:rPr lang="en-US" dirty="0"/>
              <a:t>Integration of  treatment into the everyday living arrangement and daily life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57AF6-2AE5-441E-8BA5-9E6A08F5E5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927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121"/>
                </a:solidFill>
                <a:latin typeface="Futura Std Book" panose="020B0502020204020303"/>
                <a:ea typeface="Calibri" panose="020F0502020204030204" pitchFamily="34" charset="0"/>
              </a:rPr>
              <a:t>Access Challenges for Individuals with I/DD, BI and Other Cognitive and Communication Differences and Co-Occurring MH Needs</a:t>
            </a:r>
            <a:br>
              <a:rPr lang="en-US" sz="1200" dirty="0">
                <a:latin typeface="Futura Std Book" panose="020B0502020204020303"/>
                <a:ea typeface="Calibri" panose="020F050202020403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317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3. </a:t>
            </a:r>
            <a:r>
              <a:rPr lang="en-US" sz="1200" dirty="0">
                <a:solidFill>
                  <a:srgbClr val="212121"/>
                </a:solidFill>
                <a:effectLst/>
                <a:latin typeface="Calibri" panose="020F0502020204030204" pitchFamily="34" charset="0"/>
                <a:ea typeface="Times New Roman" panose="02020603050405020304" pitchFamily="18" charset="0"/>
              </a:rPr>
              <a:t>(clinical and direct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121"/>
                </a:solidFill>
                <a:effectLst/>
                <a:latin typeface="Calibri" panose="020F0502020204030204" pitchFamily="34" charset="0"/>
              </a:rPr>
              <a:t>4. </a:t>
            </a:r>
            <a:r>
              <a:rPr lang="en-US" sz="1200" dirty="0">
                <a:effectLst/>
                <a:latin typeface="Calibri" panose="020F0502020204030204" pitchFamily="34" charset="0"/>
                <a:ea typeface="Times New Roman" panose="02020603050405020304" pitchFamily="18" charset="0"/>
              </a:rPr>
              <a:t>(Informed by Steering Committee and other key project partners)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0052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dirty="0">
              <a:solidFill>
                <a:srgbClr val="444444"/>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695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Futura Std Book" panose="020B0502020204020303"/>
                <a:ea typeface="Calibri" panose="020F0502020204030204" pitchFamily="34" charset="0"/>
              </a:rPr>
              <a:t>Questions/feedback - 15 minutes</a:t>
            </a:r>
            <a:br>
              <a:rPr lang="en-US" sz="1200" dirty="0">
                <a:latin typeface="Futura Std Book" panose="020B0502020204020303"/>
                <a:ea typeface="Calibri" panose="020F0502020204030204" pitchFamily="34" charset="0"/>
              </a:rPr>
            </a:b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3776-3B68-4978-A26F-6359790DC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655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57066" lvl="1" indent="-291179">
              <a:lnSpc>
                <a:spcPct val="107000"/>
              </a:lnSpc>
              <a:buFont typeface="Courier New" panose="02070309020205020404" pitchFamily="49" charset="0"/>
              <a:buChar char="o"/>
            </a:pPr>
            <a:endParaRPr lang="en-US" sz="1800"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F578678-88A4-4BE9-BB45-C5BDA72D90F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694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91343-9583-400F-B62E-28D725B29F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5565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41A8A-1642-4CC4-9127-B7039A10F7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601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41A8A-1642-4CC4-9127-B7039A10F7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68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2" name="Google Shape;2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19353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41A8A-1642-4CC4-9127-B7039A10F7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4348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91343-9583-400F-B62E-28D725B29F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6864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8397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1-Title slide">
  <p:cSld name="1_1-Title slide">
    <p:spTree>
      <p:nvGrpSpPr>
        <p:cNvPr id="1" name="Shape 11"/>
        <p:cNvGrpSpPr/>
        <p:nvPr/>
      </p:nvGrpSpPr>
      <p:grpSpPr>
        <a:xfrm>
          <a:off x="0" y="0"/>
          <a:ext cx="0" cy="0"/>
          <a:chOff x="0" y="0"/>
          <a:chExt cx="0" cy="0"/>
        </a:xfrm>
      </p:grpSpPr>
      <p:sp>
        <p:nvSpPr>
          <p:cNvPr id="13" name="Google Shape;13;p27"/>
          <p:cNvSpPr txBox="1">
            <a:spLocks noGrp="1"/>
          </p:cNvSpPr>
          <p:nvPr>
            <p:ph type="title"/>
          </p:nvPr>
        </p:nvSpPr>
        <p:spPr>
          <a:xfrm>
            <a:off x="838200" y="3090908"/>
            <a:ext cx="866674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27"/>
          <p:cNvSpPr txBox="1">
            <a:spLocks noGrp="1"/>
          </p:cNvSpPr>
          <p:nvPr>
            <p:ph type="body" idx="1"/>
          </p:nvPr>
        </p:nvSpPr>
        <p:spPr>
          <a:xfrm>
            <a:off x="838201" y="4608214"/>
            <a:ext cx="4142873" cy="1714209"/>
          </a:xfrm>
          <a:prstGeom prst="rect">
            <a:avLst/>
          </a:prstGeom>
          <a:noFill/>
          <a:ln>
            <a:noFill/>
          </a:ln>
        </p:spPr>
        <p:txBody>
          <a:bodyPr spcFirstLastPara="1" wrap="square" lIns="91425" tIns="45700" rIns="91425" bIns="45700" anchor="t" anchorCtr="0">
            <a:normAutofit/>
          </a:bodyPr>
          <a:lstStyle>
            <a:lvl1pPr marL="227013" lvl="0" indent="1588" algn="l">
              <a:lnSpc>
                <a:spcPct val="90000"/>
              </a:lnSpc>
              <a:spcBef>
                <a:spcPts val="1000"/>
              </a:spcBef>
              <a:spcAft>
                <a:spcPts val="0"/>
              </a:spcAft>
              <a:buClr>
                <a:schemeClr val="dk1"/>
              </a:buClr>
              <a:buSzPts val="2000"/>
              <a:buNone/>
              <a:defRPr sz="20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6" name="Google Shape;15;p27" descr="Administration for Community Living logo&#10;">
            <a:extLst>
              <a:ext uri="{FF2B5EF4-FFF2-40B4-BE49-F238E27FC236}">
                <a16:creationId xmlns:a16="http://schemas.microsoft.com/office/drawing/2014/main" id="{055A67CA-4E63-17C0-1ED2-ACD17465ECED}"/>
              </a:ext>
            </a:extLst>
          </p:cNvPr>
          <p:cNvPicPr preferRelativeResize="0"/>
          <p:nvPr userDrawn="1"/>
        </p:nvPicPr>
        <p:blipFill>
          <a:blip r:embed="rId2"/>
          <a:srcRect/>
          <a:stretch/>
        </p:blipFill>
        <p:spPr>
          <a:xfrm>
            <a:off x="10469895" y="5760517"/>
            <a:ext cx="1359785" cy="561767"/>
          </a:xfrm>
          <a:prstGeom prst="rect">
            <a:avLst/>
          </a:prstGeom>
          <a:noFill/>
          <a:ln>
            <a:noFill/>
          </a:ln>
        </p:spPr>
      </p:pic>
      <p:sp>
        <p:nvSpPr>
          <p:cNvPr id="2" name="Google Shape;238;p1">
            <a:extLst>
              <a:ext uri="{FF2B5EF4-FFF2-40B4-BE49-F238E27FC236}">
                <a16:creationId xmlns:a16="http://schemas.microsoft.com/office/drawing/2014/main" id="{0F228A46-61CB-17D2-A3FE-C22B635DBDC0}"/>
              </a:ext>
              <a:ext uri="{C183D7F6-B498-43B3-948B-1728B52AA6E4}">
                <adec:decorative xmlns:adec="http://schemas.microsoft.com/office/drawing/2017/decorative" val="1"/>
              </a:ext>
            </a:extLst>
          </p:cNvPr>
          <p:cNvSpPr/>
          <p:nvPr userDrawn="1"/>
        </p:nvSpPr>
        <p:spPr>
          <a:xfrm>
            <a:off x="838200" y="4416471"/>
            <a:ext cx="4539558"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4485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hree content section" userDrawn="1">
  <p:cSld name="3_three content section">
    <p:spTree>
      <p:nvGrpSpPr>
        <p:cNvPr id="1" name="Shape 103"/>
        <p:cNvGrpSpPr/>
        <p:nvPr/>
      </p:nvGrpSpPr>
      <p:grpSpPr>
        <a:xfrm>
          <a:off x="0" y="0"/>
          <a:ext cx="0" cy="0"/>
          <a:chOff x="0" y="0"/>
          <a:chExt cx="0" cy="0"/>
        </a:xfrm>
      </p:grpSpPr>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0" y="746542"/>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32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SmartArt Placeholder 3">
            <a:extLst>
              <a:ext uri="{FF2B5EF4-FFF2-40B4-BE49-F238E27FC236}">
                <a16:creationId xmlns:a16="http://schemas.microsoft.com/office/drawing/2014/main" id="{0ECE31C3-9C40-1F81-9C45-1EA2873FA587}"/>
              </a:ext>
            </a:extLst>
          </p:cNvPr>
          <p:cNvSpPr>
            <a:spLocks noGrp="1"/>
          </p:cNvSpPr>
          <p:nvPr>
            <p:ph type="dgm" sz="quarter" idx="10"/>
          </p:nvPr>
        </p:nvSpPr>
        <p:spPr>
          <a:xfrm>
            <a:off x="838200" y="2098484"/>
            <a:ext cx="10615613" cy="4088003"/>
          </a:xfrm>
        </p:spPr>
        <p:txBody>
          <a:bodyPr/>
          <a:lstStyle>
            <a:lvl1pPr>
              <a:defRPr>
                <a:latin typeface="+mj-lt"/>
              </a:defRPr>
            </a:lvl1pPr>
          </a:lstStyle>
          <a:p>
            <a:endParaRPr lang="en-US" dirty="0"/>
          </a:p>
        </p:txBody>
      </p:sp>
      <p:sp>
        <p:nvSpPr>
          <p:cNvPr id="7" name="Google Shape;92;p37">
            <a:extLst>
              <a:ext uri="{FF2B5EF4-FFF2-40B4-BE49-F238E27FC236}">
                <a16:creationId xmlns:a16="http://schemas.microsoft.com/office/drawing/2014/main" id="{76A3E926-58CC-97C9-47BB-071CD5AC55A4}"/>
              </a:ext>
            </a:extLst>
          </p:cNvPr>
          <p:cNvSpPr txBox="1">
            <a:spLocks noGrp="1"/>
          </p:cNvSpPr>
          <p:nvPr>
            <p:ph type="body" idx="1"/>
          </p:nvPr>
        </p:nvSpPr>
        <p:spPr>
          <a:xfrm>
            <a:off x="838200" y="1376695"/>
            <a:ext cx="10657114" cy="599590"/>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3" name="Google Shape;27;p29">
            <a:extLst>
              <a:ext uri="{FF2B5EF4-FFF2-40B4-BE49-F238E27FC236}">
                <a16:creationId xmlns:a16="http://schemas.microsoft.com/office/drawing/2014/main" id="{DCB6D9F2-DE4E-75CC-23EC-BEB994530DA1}"/>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5088307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7212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95122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17871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65922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4054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04013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206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518ECD4-D09A-904E-A564-1221085D9D8B}" type="slidenum">
              <a:rPr lang="en-US" smtClean="0"/>
              <a:pPr/>
              <a:t>‹#›</a:t>
            </a:fld>
            <a:endParaRPr lang="en-US" dirty="0"/>
          </a:p>
        </p:txBody>
      </p:sp>
    </p:spTree>
    <p:extLst>
      <p:ext uri="{BB962C8B-B14F-4D97-AF65-F5344CB8AC3E}">
        <p14:creationId xmlns:p14="http://schemas.microsoft.com/office/powerpoint/2010/main" val="42733602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41F0B5FC-5FE0-2841-8DE8-20B03BBD20DF}" type="slidenum">
              <a:rPr lang="en-US" smtClean="0"/>
              <a:pPr/>
              <a:t>‹#›</a:t>
            </a:fld>
            <a:endParaRPr lang="en-US" dirty="0"/>
          </a:p>
        </p:txBody>
      </p:sp>
    </p:spTree>
    <p:extLst>
      <p:ext uri="{BB962C8B-B14F-4D97-AF65-F5344CB8AC3E}">
        <p14:creationId xmlns:p14="http://schemas.microsoft.com/office/powerpoint/2010/main" val="3023776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1976EE-41E6-45A0-8BA1-42281BA02877}"/>
              </a:ext>
            </a:extLst>
          </p:cNvPr>
          <p:cNvSpPr/>
          <p:nvPr/>
        </p:nvSpPr>
        <p:spPr bwMode="ltGray">
          <a:xfrm>
            <a:off x="0" y="3"/>
            <a:ext cx="12192000" cy="5135563"/>
          </a:xfrm>
          <a:prstGeom prst="rect">
            <a:avLst/>
          </a:prstGeom>
          <a:solidFill>
            <a:srgbClr val="003459"/>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2" name="Title 1"/>
          <p:cNvSpPr>
            <a:spLocks noGrp="1"/>
          </p:cNvSpPr>
          <p:nvPr>
            <p:ph type="ctrTitle"/>
          </p:nvPr>
        </p:nvSpPr>
        <p:spPr>
          <a:xfrm>
            <a:off x="914400" y="3355848"/>
            <a:ext cx="10769600" cy="1673352"/>
          </a:xfrm>
        </p:spPr>
        <p:txBody>
          <a:bodyPr tIns="0" bIns="0" anchor="t"/>
          <a:lstStyle>
            <a:lvl1pPr algn="l">
              <a:defRPr sz="3525" b="1" baseline="0">
                <a:solidFill>
                  <a:schemeClr val="tx1"/>
                </a:solidFill>
              </a:defRPr>
            </a:lvl1pPr>
            <a:extLst/>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8332D163-A064-43A1-8C7D-70107E87D4E3}"/>
              </a:ext>
            </a:extLst>
          </p:cNvPr>
          <p:cNvSpPr>
            <a:spLocks noGrp="1"/>
          </p:cNvSpPr>
          <p:nvPr>
            <p:ph type="dt" sz="half" idx="10"/>
          </p:nvPr>
        </p:nvSpPr>
        <p:spPr/>
        <p:txBody>
          <a:bodyPr/>
          <a:lstStyle>
            <a:lvl1pPr>
              <a:defRPr/>
            </a:lvl1pPr>
          </a:lstStyle>
          <a:p>
            <a:pPr>
              <a:defRPr/>
            </a:pPr>
            <a:fld id="{39AD5291-1AF2-4630-BFE0-2F2EA7819699}" type="datetimeFigureOut">
              <a:rPr lang="en-US"/>
              <a:pPr>
                <a:defRPr/>
              </a:pPr>
              <a:t>9/16/2024</a:t>
            </a:fld>
            <a:endParaRPr lang="en-US" dirty="0"/>
          </a:p>
        </p:txBody>
      </p:sp>
      <p:sp>
        <p:nvSpPr>
          <p:cNvPr id="7" name="Footer Placeholder 4">
            <a:extLst>
              <a:ext uri="{FF2B5EF4-FFF2-40B4-BE49-F238E27FC236}">
                <a16:creationId xmlns:a16="http://schemas.microsoft.com/office/drawing/2014/main" id="{E44B0734-B668-4C2C-8021-9D233B4D9463}"/>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5F92693D-6EF4-4F5B-AEF6-2A5EDA102F46}"/>
              </a:ext>
            </a:extLst>
          </p:cNvPr>
          <p:cNvSpPr>
            <a:spLocks noGrp="1"/>
          </p:cNvSpPr>
          <p:nvPr>
            <p:ph type="sldNum" sz="quarter" idx="12"/>
          </p:nvPr>
        </p:nvSpPr>
        <p:spPr/>
        <p:txBody>
          <a:bodyPr/>
          <a:lstStyle>
            <a:lvl1pPr>
              <a:defRPr/>
            </a:lvl1pPr>
          </a:lstStyle>
          <a:p>
            <a:pPr>
              <a:defRPr/>
            </a:pPr>
            <a:fld id="{980E1451-A992-4B2D-A063-77BAD38C6316}" type="slidenum">
              <a:rPr lang="en-US"/>
              <a:pPr>
                <a:defRPr/>
              </a:pPr>
              <a:t>‹#›</a:t>
            </a:fld>
            <a:endParaRPr lang="en-US" dirty="0"/>
          </a:p>
        </p:txBody>
      </p:sp>
      <p:sp>
        <p:nvSpPr>
          <p:cNvPr id="9" name="Rectangle 8">
            <a:extLst>
              <a:ext uri="{FF2B5EF4-FFF2-40B4-BE49-F238E27FC236}">
                <a16:creationId xmlns:a16="http://schemas.microsoft.com/office/drawing/2014/main" id="{2178ADAC-1138-417F-B471-CF409775D208}"/>
              </a:ext>
            </a:extLst>
          </p:cNvPr>
          <p:cNvSpPr/>
          <p:nvPr userDrawn="1"/>
        </p:nvSpPr>
        <p:spPr>
          <a:xfrm>
            <a:off x="0" y="5135565"/>
            <a:ext cx="12192000" cy="176664"/>
          </a:xfrm>
          <a:prstGeom prst="rect">
            <a:avLst/>
          </a:prstGeom>
          <a:solidFill>
            <a:srgbClr val="E8000D"/>
          </a:solidFill>
          <a:ln>
            <a:solidFill>
              <a:srgbClr val="E80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0795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4_three content section">
    <p:spTree>
      <p:nvGrpSpPr>
        <p:cNvPr id="1" name="Shape 103"/>
        <p:cNvGrpSpPr/>
        <p:nvPr/>
      </p:nvGrpSpPr>
      <p:grpSpPr>
        <a:xfrm>
          <a:off x="0" y="0"/>
          <a:ext cx="0" cy="0"/>
          <a:chOff x="0" y="0"/>
          <a:chExt cx="0" cy="0"/>
        </a:xfrm>
      </p:grpSpPr>
      <p:sp>
        <p:nvSpPr>
          <p:cNvPr id="111" name="Google Shape;111;p38"/>
          <p:cNvSpPr>
            <a:spLocks noGrp="1"/>
          </p:cNvSpPr>
          <p:nvPr>
            <p:ph type="chart" idx="7"/>
          </p:nvPr>
        </p:nvSpPr>
        <p:spPr>
          <a:xfrm>
            <a:off x="838199" y="1112108"/>
            <a:ext cx="10518059" cy="516649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j-lt"/>
                <a:ea typeface="Titillium Web"/>
                <a:cs typeface="Titillium Web"/>
                <a:sym typeface="Titillium Web"/>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199" y="451575"/>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32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Google Shape;27;p29">
            <a:extLst>
              <a:ext uri="{FF2B5EF4-FFF2-40B4-BE49-F238E27FC236}">
                <a16:creationId xmlns:a16="http://schemas.microsoft.com/office/drawing/2014/main" id="{8E47A162-D5C7-9545-5534-8F91ADCFB3B8}"/>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0554649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92EE8162-E4BA-48B0-BF9C-AC39AEF5FCB1}"/>
              </a:ext>
            </a:extLst>
          </p:cNvPr>
          <p:cNvSpPr>
            <a:spLocks noGrp="1"/>
          </p:cNvSpPr>
          <p:nvPr>
            <p:ph type="dt" sz="half" idx="10"/>
          </p:nvPr>
        </p:nvSpPr>
        <p:spPr/>
        <p:txBody>
          <a:bodyPr/>
          <a:lstStyle>
            <a:lvl1pPr>
              <a:defRPr/>
            </a:lvl1pPr>
          </a:lstStyle>
          <a:p>
            <a:pPr>
              <a:defRPr/>
            </a:pPr>
            <a:fld id="{C51C1425-D5D4-4EC3-820C-CFC932A57407}" type="datetimeFigureOut">
              <a:rPr lang="en-US"/>
              <a:pPr>
                <a:defRPr/>
              </a:pPr>
              <a:t>9/16/2024</a:t>
            </a:fld>
            <a:endParaRPr lang="en-US" dirty="0"/>
          </a:p>
        </p:txBody>
      </p:sp>
      <p:sp>
        <p:nvSpPr>
          <p:cNvPr id="5" name="Footer Placeholder 3">
            <a:extLst>
              <a:ext uri="{FF2B5EF4-FFF2-40B4-BE49-F238E27FC236}">
                <a16:creationId xmlns:a16="http://schemas.microsoft.com/office/drawing/2014/main" id="{ADAA923F-933A-4D5D-A366-C96CA29790F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4">
            <a:extLst>
              <a:ext uri="{FF2B5EF4-FFF2-40B4-BE49-F238E27FC236}">
                <a16:creationId xmlns:a16="http://schemas.microsoft.com/office/drawing/2014/main" id="{2F1C112E-943C-4FC3-B820-65F8540D0B0B}"/>
              </a:ext>
            </a:extLst>
          </p:cNvPr>
          <p:cNvSpPr>
            <a:spLocks noGrp="1"/>
          </p:cNvSpPr>
          <p:nvPr>
            <p:ph type="sldNum" sz="quarter" idx="12"/>
          </p:nvPr>
        </p:nvSpPr>
        <p:spPr/>
        <p:txBody>
          <a:bodyPr/>
          <a:lstStyle>
            <a:lvl1pPr>
              <a:defRPr/>
            </a:lvl1pPr>
          </a:lstStyle>
          <a:p>
            <a:pPr>
              <a:defRPr/>
            </a:pPr>
            <a:fld id="{DB9A1075-216C-4844-B5B0-F8721528D5EC}" type="slidenum">
              <a:rPr lang="en-US"/>
              <a:pPr>
                <a:defRPr/>
              </a:pPr>
              <a:t>‹#›</a:t>
            </a:fld>
            <a:endParaRPr lang="en-US" dirty="0"/>
          </a:p>
        </p:txBody>
      </p:sp>
      <p:pic>
        <p:nvPicPr>
          <p:cNvPr id="7" name="Picture 6">
            <a:extLst>
              <a:ext uri="{FF2B5EF4-FFF2-40B4-BE49-F238E27FC236}">
                <a16:creationId xmlns:a16="http://schemas.microsoft.com/office/drawing/2014/main" id="{5675EAE3-B926-904A-04BD-F37E62E1857C}"/>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25244073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002060"/>
              </a:buClr>
              <a:buSzPct val="100000"/>
              <a:defRPr/>
            </a:lvl1pPr>
            <a:lvl2pPr>
              <a:buClr>
                <a:srgbClr val="002060"/>
              </a:buClr>
              <a:buSzPct val="90000"/>
              <a:defRPr/>
            </a:lvl2pPr>
            <a:lvl3pPr>
              <a:buClr>
                <a:srgbClr val="002060"/>
              </a:buClr>
              <a:defRPr/>
            </a:lvl3pPr>
            <a:lvl4pPr>
              <a:buClr>
                <a:srgbClr val="002060"/>
              </a:buClr>
              <a:defRPr/>
            </a:lvl4pPr>
            <a:lvl5pPr>
              <a:buClr>
                <a:srgbClr val="002060"/>
              </a:buClr>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947D3A-1B0C-4B81-8CA5-26A94CCF47FF}"/>
              </a:ext>
            </a:extLst>
          </p:cNvPr>
          <p:cNvSpPr>
            <a:spLocks noGrp="1"/>
          </p:cNvSpPr>
          <p:nvPr>
            <p:ph type="dt" sz="half" idx="10"/>
          </p:nvPr>
        </p:nvSpPr>
        <p:spPr/>
        <p:txBody>
          <a:bodyPr/>
          <a:lstStyle>
            <a:lvl1pPr>
              <a:defRPr/>
            </a:lvl1pPr>
          </a:lstStyle>
          <a:p>
            <a:pPr>
              <a:defRPr/>
            </a:pPr>
            <a:fld id="{BEF584C4-07C1-49CE-AA6A-76AEB432A4BB}" type="datetimeFigureOut">
              <a:rPr lang="en-US"/>
              <a:pPr>
                <a:defRPr/>
              </a:pPr>
              <a:t>9/16/2024</a:t>
            </a:fld>
            <a:endParaRPr lang="en-US" dirty="0"/>
          </a:p>
        </p:txBody>
      </p:sp>
      <p:sp>
        <p:nvSpPr>
          <p:cNvPr id="6" name="Footer Placeholder 4">
            <a:extLst>
              <a:ext uri="{FF2B5EF4-FFF2-40B4-BE49-F238E27FC236}">
                <a16:creationId xmlns:a16="http://schemas.microsoft.com/office/drawing/2014/main" id="{ACDE79DF-820E-49CF-A227-905235801AE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B983462-7973-46CE-A194-CBE30A6400DC}"/>
              </a:ext>
            </a:extLst>
          </p:cNvPr>
          <p:cNvSpPr>
            <a:spLocks noGrp="1"/>
          </p:cNvSpPr>
          <p:nvPr>
            <p:ph type="sldNum" sz="quarter" idx="12"/>
          </p:nvPr>
        </p:nvSpPr>
        <p:spPr/>
        <p:txBody>
          <a:bodyPr/>
          <a:lstStyle>
            <a:lvl1pPr>
              <a:defRPr/>
            </a:lvl1pPr>
          </a:lstStyle>
          <a:p>
            <a:pPr>
              <a:defRPr/>
            </a:pPr>
            <a:fld id="{91A5A6C6-7C4E-4C3B-9BDA-847F370DDFF8}" type="slidenum">
              <a:rPr lang="en-US"/>
              <a:pPr>
                <a:defRPr/>
              </a:pPr>
              <a:t>‹#›</a:t>
            </a:fld>
            <a:endParaRPr lang="en-US" dirty="0"/>
          </a:p>
        </p:txBody>
      </p:sp>
      <p:pic>
        <p:nvPicPr>
          <p:cNvPr id="8" name="Picture 7">
            <a:extLst>
              <a:ext uri="{FF2B5EF4-FFF2-40B4-BE49-F238E27FC236}">
                <a16:creationId xmlns:a16="http://schemas.microsoft.com/office/drawing/2014/main" id="{2F5FC458-A77F-FC1E-70F2-BF8DCE28FD38}"/>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28191054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FF468-0B45-47CA-8FBB-F1BE8C877616}"/>
              </a:ext>
            </a:extLst>
          </p:cNvPr>
          <p:cNvSpPr/>
          <p:nvPr/>
        </p:nvSpPr>
        <p:spPr bwMode="ltGray">
          <a:xfrm>
            <a:off x="0" y="3"/>
            <a:ext cx="12192000" cy="2601913"/>
          </a:xfrm>
          <a:prstGeom prst="rect">
            <a:avLst/>
          </a:prstGeom>
          <a:solidFill>
            <a:srgbClr val="003459"/>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5" name="Rectangle 4">
            <a:extLst>
              <a:ext uri="{FF2B5EF4-FFF2-40B4-BE49-F238E27FC236}">
                <a16:creationId xmlns:a16="http://schemas.microsoft.com/office/drawing/2014/main" id="{2BDACFF9-92A1-4DE0-8912-64097182A130}"/>
              </a:ext>
            </a:extLst>
          </p:cNvPr>
          <p:cNvSpPr/>
          <p:nvPr/>
        </p:nvSpPr>
        <p:spPr bwMode="invGray">
          <a:xfrm>
            <a:off x="0" y="2601916"/>
            <a:ext cx="12192000" cy="46037"/>
          </a:xfrm>
          <a:prstGeom prst="rect">
            <a:avLst/>
          </a:prstGeom>
          <a:solidFill>
            <a:srgbClr val="E8000D"/>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2" name="Title 1"/>
          <p:cNvSpPr>
            <a:spLocks noGrp="1"/>
          </p:cNvSpPr>
          <p:nvPr>
            <p:ph type="title"/>
          </p:nvPr>
        </p:nvSpPr>
        <p:spPr>
          <a:xfrm>
            <a:off x="999744" y="118872"/>
            <a:ext cx="10684256" cy="1636776"/>
          </a:xfrm>
        </p:spPr>
        <p:txBody>
          <a:bodyPr tIns="0" rIns="91440" bIns="0" anchor="b"/>
          <a:lstStyle>
            <a:lvl1pPr algn="l">
              <a:defRPr sz="3525" b="1" cap="none" baseline="0">
                <a:solidFill>
                  <a:schemeClr val="bg1"/>
                </a:solidFill>
              </a:defRPr>
            </a:lvl1pPr>
            <a:extLst/>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extLst/>
          </a:lstStyle>
          <a:p>
            <a:pPr lvl="0"/>
            <a:r>
              <a:rPr lang="en-US"/>
              <a:t>Click to edit Master text styles</a:t>
            </a:r>
          </a:p>
        </p:txBody>
      </p:sp>
      <p:sp>
        <p:nvSpPr>
          <p:cNvPr id="7" name="Slide Number Placeholder 5">
            <a:extLst>
              <a:ext uri="{FF2B5EF4-FFF2-40B4-BE49-F238E27FC236}">
                <a16:creationId xmlns:a16="http://schemas.microsoft.com/office/drawing/2014/main" id="{F098D4E0-041C-4CF5-A3D5-D4D7539C957D}"/>
              </a:ext>
            </a:extLst>
          </p:cNvPr>
          <p:cNvSpPr>
            <a:spLocks noGrp="1"/>
          </p:cNvSpPr>
          <p:nvPr>
            <p:ph type="sldNum" sz="quarter" idx="10"/>
          </p:nvPr>
        </p:nvSpPr>
        <p:spPr/>
        <p:txBody>
          <a:bodyPr/>
          <a:lstStyle>
            <a:lvl1pPr>
              <a:defRPr/>
            </a:lvl1pPr>
          </a:lstStyle>
          <a:p>
            <a:pPr>
              <a:defRPr/>
            </a:pPr>
            <a:fld id="{213C615B-71F0-4169-9898-B03B96407089}" type="slidenum">
              <a:rPr lang="en-US"/>
              <a:pPr>
                <a:defRPr/>
              </a:pPr>
              <a:t>‹#›</a:t>
            </a:fld>
            <a:endParaRPr lang="en-US" dirty="0"/>
          </a:p>
        </p:txBody>
      </p:sp>
      <p:pic>
        <p:nvPicPr>
          <p:cNvPr id="8" name="Picture 7">
            <a:extLst>
              <a:ext uri="{FF2B5EF4-FFF2-40B4-BE49-F238E27FC236}">
                <a16:creationId xmlns:a16="http://schemas.microsoft.com/office/drawing/2014/main" id="{D4C43A46-3379-4563-E6F7-D9970CAC2457}"/>
              </a:ext>
            </a:extLst>
          </p:cNvPr>
          <p:cNvPicPr>
            <a:picLocks noChangeAspect="1"/>
          </p:cNvPicPr>
          <p:nvPr userDrawn="1"/>
        </p:nvPicPr>
        <p:blipFill>
          <a:blip r:embed="rId3"/>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2347242788"/>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1DEA8B-4EA5-4D6C-BB92-726FEDFA1A4D}"/>
              </a:ext>
            </a:extLst>
          </p:cNvPr>
          <p:cNvSpPr/>
          <p:nvPr/>
        </p:nvSpPr>
        <p:spPr bwMode="ltGray">
          <a:xfrm>
            <a:off x="0" y="3"/>
            <a:ext cx="12192000" cy="2601913"/>
          </a:xfrm>
          <a:prstGeom prst="rect">
            <a:avLst/>
          </a:prstGeom>
          <a:solidFill>
            <a:srgbClr val="003459"/>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5" name="Rectangle 4">
            <a:extLst>
              <a:ext uri="{FF2B5EF4-FFF2-40B4-BE49-F238E27FC236}">
                <a16:creationId xmlns:a16="http://schemas.microsoft.com/office/drawing/2014/main" id="{F374726F-BA74-4820-A8BB-86767DA1B868}"/>
              </a:ext>
            </a:extLst>
          </p:cNvPr>
          <p:cNvSpPr/>
          <p:nvPr/>
        </p:nvSpPr>
        <p:spPr bwMode="invGray">
          <a:xfrm>
            <a:off x="0" y="2601916"/>
            <a:ext cx="12192000" cy="46037"/>
          </a:xfrm>
          <a:prstGeom prst="rect">
            <a:avLst/>
          </a:prstGeom>
          <a:solidFill>
            <a:srgbClr val="E8000D"/>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2" name="Title 1"/>
          <p:cNvSpPr>
            <a:spLocks noGrp="1"/>
          </p:cNvSpPr>
          <p:nvPr>
            <p:ph type="title"/>
          </p:nvPr>
        </p:nvSpPr>
        <p:spPr>
          <a:xfrm>
            <a:off x="999744" y="118872"/>
            <a:ext cx="10684256" cy="1636776"/>
          </a:xfrm>
        </p:spPr>
        <p:txBody>
          <a:bodyPr tIns="0" rIns="91440" bIns="0" anchor="b"/>
          <a:lstStyle>
            <a:lvl1pPr algn="l">
              <a:defRPr sz="3525" b="1" cap="none" baseline="0">
                <a:solidFill>
                  <a:schemeClr val="bg1"/>
                </a:solidFill>
              </a:defRPr>
            </a:lvl1pPr>
            <a:extLst/>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extLst/>
          </a:lstStyle>
          <a:p>
            <a:pPr lvl="0"/>
            <a:r>
              <a:rPr lang="en-US"/>
              <a:t>Click to edit Master text styles</a:t>
            </a:r>
          </a:p>
        </p:txBody>
      </p:sp>
      <p:sp>
        <p:nvSpPr>
          <p:cNvPr id="7" name="Date Placeholder 3">
            <a:extLst>
              <a:ext uri="{FF2B5EF4-FFF2-40B4-BE49-F238E27FC236}">
                <a16:creationId xmlns:a16="http://schemas.microsoft.com/office/drawing/2014/main" id="{CF9CFB9D-9729-482B-BEC8-D99196DE2BD6}"/>
              </a:ext>
            </a:extLst>
          </p:cNvPr>
          <p:cNvSpPr>
            <a:spLocks noGrp="1"/>
          </p:cNvSpPr>
          <p:nvPr>
            <p:ph type="dt" sz="half" idx="10"/>
          </p:nvPr>
        </p:nvSpPr>
        <p:spPr/>
        <p:txBody>
          <a:bodyPr/>
          <a:lstStyle>
            <a:lvl1pPr>
              <a:defRPr/>
            </a:lvl1pPr>
          </a:lstStyle>
          <a:p>
            <a:pPr>
              <a:defRPr/>
            </a:pPr>
            <a:fld id="{E248F462-3BA8-4712-86DB-0E8559F64BB2}" type="datetimeFigureOut">
              <a:rPr lang="en-US"/>
              <a:pPr>
                <a:defRPr/>
              </a:pPr>
              <a:t>9/16/2024</a:t>
            </a:fld>
            <a:endParaRPr lang="en-US" dirty="0"/>
          </a:p>
        </p:txBody>
      </p:sp>
      <p:sp>
        <p:nvSpPr>
          <p:cNvPr id="8" name="Slide Number Placeholder 5">
            <a:extLst>
              <a:ext uri="{FF2B5EF4-FFF2-40B4-BE49-F238E27FC236}">
                <a16:creationId xmlns:a16="http://schemas.microsoft.com/office/drawing/2014/main" id="{4B4258F5-7F5B-43B0-9FE0-0DC10F41D94F}"/>
              </a:ext>
            </a:extLst>
          </p:cNvPr>
          <p:cNvSpPr>
            <a:spLocks noGrp="1"/>
          </p:cNvSpPr>
          <p:nvPr>
            <p:ph type="sldNum" sz="quarter" idx="11"/>
          </p:nvPr>
        </p:nvSpPr>
        <p:spPr/>
        <p:txBody>
          <a:bodyPr/>
          <a:lstStyle>
            <a:lvl1pPr>
              <a:defRPr/>
            </a:lvl1pPr>
          </a:lstStyle>
          <a:p>
            <a:pPr>
              <a:defRPr/>
            </a:pPr>
            <a:fld id="{39131776-5A99-47D4-93AA-1A9B18441775}" type="slidenum">
              <a:rPr lang="en-US"/>
              <a:pPr>
                <a:defRPr/>
              </a:pPr>
              <a:t>‹#›</a:t>
            </a:fld>
            <a:endParaRPr lang="en-US" dirty="0"/>
          </a:p>
        </p:txBody>
      </p:sp>
      <p:pic>
        <p:nvPicPr>
          <p:cNvPr id="9" name="Picture 8">
            <a:extLst>
              <a:ext uri="{FF2B5EF4-FFF2-40B4-BE49-F238E27FC236}">
                <a16:creationId xmlns:a16="http://schemas.microsoft.com/office/drawing/2014/main" id="{8694314F-4AF2-3345-250F-74E8A7532867}"/>
              </a:ext>
            </a:extLst>
          </p:cNvPr>
          <p:cNvPicPr>
            <a:picLocks noChangeAspect="1"/>
          </p:cNvPicPr>
          <p:nvPr userDrawn="1"/>
        </p:nvPicPr>
        <p:blipFill>
          <a:blip r:embed="rId3"/>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3585736189"/>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buClr>
                <a:srgbClr val="002060"/>
              </a:buClr>
              <a:defRPr sz="2100"/>
            </a:lvl1pPr>
            <a:lvl2pPr>
              <a:buClr>
                <a:srgbClr val="002060"/>
              </a:buClr>
              <a:defRPr sz="1800"/>
            </a:lvl2pPr>
            <a:lvl3pPr>
              <a:buClr>
                <a:srgbClr val="002060"/>
              </a:buClr>
              <a:defRPr sz="1500"/>
            </a:lvl3pPr>
            <a:lvl4pPr>
              <a:buClr>
                <a:srgbClr val="002060"/>
              </a:buClr>
              <a:defRPr sz="1350"/>
            </a:lvl4pPr>
            <a:lvl5pPr>
              <a:buClr>
                <a:srgbClr val="002060"/>
              </a:buClr>
              <a:defRPr sz="1350"/>
            </a:lvl5pPr>
            <a:lvl6pPr>
              <a:defRPr sz="1350"/>
            </a:lvl6pPr>
            <a:lvl7pPr>
              <a:defRPr sz="1350"/>
            </a:lvl7pPr>
            <a:lvl8pPr>
              <a:defRPr sz="1350"/>
            </a:lvl8pPr>
            <a:lvl9pPr>
              <a:defRPr sz="135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3936"/>
            <a:ext cx="5384800" cy="4623816"/>
          </a:xfrm>
        </p:spPr>
        <p:txBody>
          <a:bodyPr/>
          <a:lstStyle>
            <a:lvl1pPr>
              <a:buClr>
                <a:srgbClr val="002060"/>
              </a:buClr>
              <a:defRPr sz="2100"/>
            </a:lvl1pPr>
            <a:lvl2pPr>
              <a:buClr>
                <a:srgbClr val="002060"/>
              </a:buClr>
              <a:defRPr sz="1800"/>
            </a:lvl2pPr>
            <a:lvl3pPr>
              <a:buClr>
                <a:srgbClr val="002060"/>
              </a:buClr>
              <a:defRPr sz="1500"/>
            </a:lvl3pPr>
            <a:lvl4pPr>
              <a:buClr>
                <a:srgbClr val="002060"/>
              </a:buClr>
              <a:defRPr sz="1350"/>
            </a:lvl4pPr>
            <a:lvl5pPr>
              <a:buClr>
                <a:srgbClr val="002060"/>
              </a:buClr>
              <a:defRPr sz="1350"/>
            </a:lvl5pPr>
            <a:lvl6pPr>
              <a:defRPr sz="1350"/>
            </a:lvl6pPr>
            <a:lvl7pPr>
              <a:defRPr sz="1350"/>
            </a:lvl7pPr>
            <a:lvl8pPr>
              <a:defRPr sz="1350"/>
            </a:lvl8pPr>
            <a:lvl9pPr>
              <a:defRPr sz="135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D6F0B0B1-DF04-455B-BE34-A48ADD597FA2}"/>
              </a:ext>
            </a:extLst>
          </p:cNvPr>
          <p:cNvSpPr>
            <a:spLocks noGrp="1"/>
          </p:cNvSpPr>
          <p:nvPr>
            <p:ph type="dt" sz="half" idx="10"/>
          </p:nvPr>
        </p:nvSpPr>
        <p:spPr/>
        <p:txBody>
          <a:bodyPr/>
          <a:lstStyle>
            <a:lvl1pPr>
              <a:defRPr/>
            </a:lvl1pPr>
          </a:lstStyle>
          <a:p>
            <a:pPr>
              <a:defRPr/>
            </a:pPr>
            <a:fld id="{88D973D6-E57F-40D7-BC24-9B248D341C1C}" type="datetimeFigureOut">
              <a:rPr lang="en-US"/>
              <a:pPr>
                <a:defRPr/>
              </a:pPr>
              <a:t>9/16/2024</a:t>
            </a:fld>
            <a:endParaRPr lang="en-US" dirty="0"/>
          </a:p>
        </p:txBody>
      </p:sp>
      <p:sp>
        <p:nvSpPr>
          <p:cNvPr id="7" name="Slide Number Placeholder 6">
            <a:extLst>
              <a:ext uri="{FF2B5EF4-FFF2-40B4-BE49-F238E27FC236}">
                <a16:creationId xmlns:a16="http://schemas.microsoft.com/office/drawing/2014/main" id="{3B9356B0-5663-46E1-8DCD-A7CD852B3F20}"/>
              </a:ext>
            </a:extLst>
          </p:cNvPr>
          <p:cNvSpPr>
            <a:spLocks noGrp="1"/>
          </p:cNvSpPr>
          <p:nvPr>
            <p:ph type="sldNum" sz="quarter" idx="11"/>
          </p:nvPr>
        </p:nvSpPr>
        <p:spPr/>
        <p:txBody>
          <a:bodyPr/>
          <a:lstStyle>
            <a:lvl1pPr>
              <a:defRPr/>
            </a:lvl1pPr>
          </a:lstStyle>
          <a:p>
            <a:pPr>
              <a:defRPr/>
            </a:pPr>
            <a:fld id="{77CB7179-B9F5-48FB-B1AA-0E175111B554}" type="slidenum">
              <a:rPr lang="en-US"/>
              <a:pPr>
                <a:defRPr/>
              </a:pPr>
              <a:t>‹#›</a:t>
            </a:fld>
            <a:endParaRPr lang="en-US" dirty="0"/>
          </a:p>
        </p:txBody>
      </p:sp>
      <p:pic>
        <p:nvPicPr>
          <p:cNvPr id="8" name="Picture 7">
            <a:extLst>
              <a:ext uri="{FF2B5EF4-FFF2-40B4-BE49-F238E27FC236}">
                <a16:creationId xmlns:a16="http://schemas.microsoft.com/office/drawing/2014/main" id="{878CB3E3-0B54-A847-6340-DAF20F86D430}"/>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15905790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1698990"/>
            <a:ext cx="5386917"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a:r>
              <a:rPr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buClr>
                <a:srgbClr val="002060"/>
              </a:buClr>
              <a:defRPr sz="1800"/>
            </a:lvl1pPr>
            <a:lvl2pPr>
              <a:buClr>
                <a:srgbClr val="002060"/>
              </a:buClr>
              <a:defRPr sz="1500"/>
            </a:lvl2pPr>
            <a:lvl3pPr>
              <a:buClr>
                <a:srgbClr val="002060"/>
              </a:buClr>
              <a:defRPr sz="1350"/>
            </a:lvl3pPr>
            <a:lvl4pPr>
              <a:buClr>
                <a:srgbClr val="002060"/>
              </a:buClr>
              <a:defRPr sz="1200"/>
            </a:lvl4pPr>
            <a:lvl5pPr>
              <a:buClr>
                <a:srgbClr val="002060"/>
              </a:buClr>
              <a:defRPr sz="1200"/>
            </a:lvl5pPr>
            <a:lvl6pPr>
              <a:defRPr sz="1200"/>
            </a:lvl6pPr>
            <a:lvl7pPr>
              <a:defRPr sz="1200"/>
            </a:lvl7pPr>
            <a:lvl8pPr>
              <a:defRPr sz="1200"/>
            </a:lvl8pPr>
            <a:lvl9pPr>
              <a:defRPr sz="12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698990"/>
            <a:ext cx="5389033"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a:r>
              <a:rPr lang="en-US"/>
              <a:t>Click to edit Master text styles</a:t>
            </a:r>
          </a:p>
        </p:txBody>
      </p:sp>
      <p:sp>
        <p:nvSpPr>
          <p:cNvPr id="6" name="Content Placeholder 5"/>
          <p:cNvSpPr>
            <a:spLocks noGrp="1"/>
          </p:cNvSpPr>
          <p:nvPr>
            <p:ph sz="quarter" idx="4"/>
          </p:nvPr>
        </p:nvSpPr>
        <p:spPr>
          <a:xfrm>
            <a:off x="6193369" y="2449512"/>
            <a:ext cx="5389033" cy="3951288"/>
          </a:xfrm>
        </p:spPr>
        <p:txBody>
          <a:bodyPr/>
          <a:lstStyle>
            <a:lvl1pPr>
              <a:buClr>
                <a:srgbClr val="002060"/>
              </a:buClr>
              <a:defRPr sz="1800"/>
            </a:lvl1pPr>
            <a:lvl2pPr>
              <a:buClr>
                <a:srgbClr val="002060"/>
              </a:buClr>
              <a:defRPr sz="1500"/>
            </a:lvl2pPr>
            <a:lvl3pPr>
              <a:buClr>
                <a:srgbClr val="002060"/>
              </a:buClr>
              <a:defRPr sz="1350"/>
            </a:lvl3pPr>
            <a:lvl4pPr>
              <a:buClr>
                <a:srgbClr val="002060"/>
              </a:buClr>
              <a:defRPr sz="1200"/>
            </a:lvl4pPr>
            <a:lvl5pPr>
              <a:buClr>
                <a:srgbClr val="002060"/>
              </a:buClr>
              <a:defRPr sz="1200"/>
            </a:lvl5pPr>
            <a:lvl6pPr>
              <a:defRPr sz="1200"/>
            </a:lvl6pPr>
            <a:lvl7pPr>
              <a:defRPr sz="1200"/>
            </a:lvl7pPr>
            <a:lvl8pPr>
              <a:defRPr sz="1200"/>
            </a:lvl8pPr>
            <a:lvl9pPr>
              <a:defRPr sz="12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BFBF46B0-09A8-4E4F-B981-ADCFFF8EA48D}"/>
              </a:ext>
            </a:extLst>
          </p:cNvPr>
          <p:cNvSpPr>
            <a:spLocks noGrp="1"/>
          </p:cNvSpPr>
          <p:nvPr>
            <p:ph type="dt" sz="half" idx="10"/>
          </p:nvPr>
        </p:nvSpPr>
        <p:spPr/>
        <p:txBody>
          <a:bodyPr/>
          <a:lstStyle>
            <a:lvl1pPr>
              <a:defRPr/>
            </a:lvl1pPr>
          </a:lstStyle>
          <a:p>
            <a:pPr>
              <a:defRPr/>
            </a:pPr>
            <a:fld id="{2A2E0918-597E-4644-BDB7-59045665FACB}" type="datetimeFigureOut">
              <a:rPr lang="en-US"/>
              <a:pPr>
                <a:defRPr/>
              </a:pPr>
              <a:t>9/16/2024</a:t>
            </a:fld>
            <a:endParaRPr lang="en-US" dirty="0"/>
          </a:p>
        </p:txBody>
      </p:sp>
      <p:sp>
        <p:nvSpPr>
          <p:cNvPr id="9" name="Slide Number Placeholder 8">
            <a:extLst>
              <a:ext uri="{FF2B5EF4-FFF2-40B4-BE49-F238E27FC236}">
                <a16:creationId xmlns:a16="http://schemas.microsoft.com/office/drawing/2014/main" id="{C8EACF7F-37D4-4D37-83EB-98C2B2191258}"/>
              </a:ext>
            </a:extLst>
          </p:cNvPr>
          <p:cNvSpPr>
            <a:spLocks noGrp="1"/>
          </p:cNvSpPr>
          <p:nvPr>
            <p:ph type="sldNum" sz="quarter" idx="11"/>
          </p:nvPr>
        </p:nvSpPr>
        <p:spPr/>
        <p:txBody>
          <a:bodyPr/>
          <a:lstStyle>
            <a:lvl1pPr>
              <a:defRPr/>
            </a:lvl1pPr>
          </a:lstStyle>
          <a:p>
            <a:pPr>
              <a:defRPr/>
            </a:pPr>
            <a:fld id="{8FD2C5FA-8F9C-4910-8A90-D59E58CFA1FD}" type="slidenum">
              <a:rPr lang="en-US"/>
              <a:pPr>
                <a:defRPr/>
              </a:pPr>
              <a:t>‹#›</a:t>
            </a:fld>
            <a:endParaRPr lang="en-US" dirty="0"/>
          </a:p>
        </p:txBody>
      </p:sp>
      <p:pic>
        <p:nvPicPr>
          <p:cNvPr id="10" name="Picture 9">
            <a:extLst>
              <a:ext uri="{FF2B5EF4-FFF2-40B4-BE49-F238E27FC236}">
                <a16:creationId xmlns:a16="http://schemas.microsoft.com/office/drawing/2014/main" id="{FA677695-6924-C838-ADC8-23CD2F9559AB}"/>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19691464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9C14F9-82BE-42E3-A238-2100C833745A}"/>
              </a:ext>
            </a:extLst>
          </p:cNvPr>
          <p:cNvSpPr/>
          <p:nvPr userDrawn="1"/>
        </p:nvSpPr>
        <p:spPr>
          <a:xfrm>
            <a:off x="0" y="1295400"/>
            <a:ext cx="12192000" cy="152400"/>
          </a:xfrm>
          <a:prstGeom prst="rect">
            <a:avLst/>
          </a:prstGeom>
          <a:solidFill>
            <a:srgbClr val="E800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4" name="Rectangle 3">
            <a:extLst>
              <a:ext uri="{FF2B5EF4-FFF2-40B4-BE49-F238E27FC236}">
                <a16:creationId xmlns:a16="http://schemas.microsoft.com/office/drawing/2014/main" id="{BB7C9B22-AD35-4FAB-B6C2-FA11AFD7395A}"/>
              </a:ext>
            </a:extLst>
          </p:cNvPr>
          <p:cNvSpPr/>
          <p:nvPr userDrawn="1"/>
        </p:nvSpPr>
        <p:spPr>
          <a:xfrm>
            <a:off x="81280" y="6523038"/>
            <a:ext cx="12110720" cy="228600"/>
          </a:xfrm>
          <a:prstGeom prst="rect">
            <a:avLst/>
          </a:prstGeom>
          <a:solidFill>
            <a:srgbClr val="E8000D"/>
          </a:solidFill>
          <a:ln>
            <a:solidFill>
              <a:srgbClr val="E800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Title 1"/>
          <p:cNvSpPr>
            <a:spLocks noGrp="1"/>
          </p:cNvSpPr>
          <p:nvPr>
            <p:ph type="title"/>
          </p:nvPr>
        </p:nvSpPr>
        <p:spPr/>
        <p:txBody>
          <a:bodyPr/>
          <a:lstStyle/>
          <a:p>
            <a:r>
              <a:rPr lang="en-US"/>
              <a:t>Click to edit Master title style</a:t>
            </a:r>
          </a:p>
        </p:txBody>
      </p:sp>
      <p:sp>
        <p:nvSpPr>
          <p:cNvPr id="6" name="Date Placeholder 2">
            <a:extLst>
              <a:ext uri="{FF2B5EF4-FFF2-40B4-BE49-F238E27FC236}">
                <a16:creationId xmlns:a16="http://schemas.microsoft.com/office/drawing/2014/main" id="{EFD7412C-6441-4AD6-A374-7FB735476675}"/>
              </a:ext>
            </a:extLst>
          </p:cNvPr>
          <p:cNvSpPr>
            <a:spLocks noGrp="1"/>
          </p:cNvSpPr>
          <p:nvPr>
            <p:ph type="dt" sz="half" idx="10"/>
          </p:nvPr>
        </p:nvSpPr>
        <p:spPr/>
        <p:txBody>
          <a:bodyPr/>
          <a:lstStyle>
            <a:lvl1pPr>
              <a:defRPr/>
            </a:lvl1pPr>
          </a:lstStyle>
          <a:p>
            <a:pPr>
              <a:defRPr/>
            </a:pPr>
            <a:fld id="{C0D1BA4E-04F5-412D-8EDE-3DB5DEC848F0}" type="datetimeFigureOut">
              <a:rPr lang="en-US"/>
              <a:pPr>
                <a:defRPr/>
              </a:pPr>
              <a:t>9/16/2024</a:t>
            </a:fld>
            <a:endParaRPr lang="en-US" dirty="0"/>
          </a:p>
        </p:txBody>
      </p:sp>
      <p:sp>
        <p:nvSpPr>
          <p:cNvPr id="7" name="Footer Placeholder 3">
            <a:extLst>
              <a:ext uri="{FF2B5EF4-FFF2-40B4-BE49-F238E27FC236}">
                <a16:creationId xmlns:a16="http://schemas.microsoft.com/office/drawing/2014/main" id="{2F8E8467-69C0-43F2-A3F7-40ADF41B2148}"/>
              </a:ext>
            </a:extLst>
          </p:cNvPr>
          <p:cNvSpPr>
            <a:spLocks noGrp="1"/>
          </p:cNvSpPr>
          <p:nvPr>
            <p:ph type="ftr" sz="quarter" idx="11"/>
          </p:nvPr>
        </p:nvSpPr>
        <p:spPr>
          <a:xfrm>
            <a:off x="3520020" y="6477001"/>
            <a:ext cx="7344833" cy="237309"/>
          </a:xfrm>
        </p:spPr>
        <p:txBody>
          <a:bodyPr/>
          <a:lstStyle>
            <a:lvl1pPr>
              <a:defRPr/>
            </a:lvl1pPr>
          </a:lstStyle>
          <a:p>
            <a:pPr>
              <a:defRPr/>
            </a:pPr>
            <a:endParaRPr lang="en-US" dirty="0"/>
          </a:p>
        </p:txBody>
      </p:sp>
      <p:sp>
        <p:nvSpPr>
          <p:cNvPr id="8" name="Slide Number Placeholder 4">
            <a:extLst>
              <a:ext uri="{FF2B5EF4-FFF2-40B4-BE49-F238E27FC236}">
                <a16:creationId xmlns:a16="http://schemas.microsoft.com/office/drawing/2014/main" id="{6605A94F-1033-4733-92CB-98C0CEAFF663}"/>
              </a:ext>
            </a:extLst>
          </p:cNvPr>
          <p:cNvSpPr>
            <a:spLocks noGrp="1"/>
          </p:cNvSpPr>
          <p:nvPr>
            <p:ph type="sldNum" sz="quarter" idx="12"/>
          </p:nvPr>
        </p:nvSpPr>
        <p:spPr/>
        <p:txBody>
          <a:bodyPr/>
          <a:lstStyle>
            <a:lvl1pPr>
              <a:defRPr/>
            </a:lvl1pPr>
          </a:lstStyle>
          <a:p>
            <a:pPr>
              <a:defRPr/>
            </a:pPr>
            <a:fld id="{082E08BF-DFA4-45BB-A29E-59E8E0EB800C}" type="slidenum">
              <a:rPr lang="en-US"/>
              <a:pPr>
                <a:defRPr/>
              </a:pPr>
              <a:t>‹#›</a:t>
            </a:fld>
            <a:endParaRPr lang="en-US" dirty="0"/>
          </a:p>
        </p:txBody>
      </p:sp>
      <p:pic>
        <p:nvPicPr>
          <p:cNvPr id="9" name="Picture 8">
            <a:extLst>
              <a:ext uri="{FF2B5EF4-FFF2-40B4-BE49-F238E27FC236}">
                <a16:creationId xmlns:a16="http://schemas.microsoft.com/office/drawing/2014/main" id="{D90F6D57-E071-AF08-5C3D-A406F1A0BABE}"/>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24271974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50AA7B-80ED-409B-A72D-F21541DBBCE5}"/>
              </a:ext>
            </a:extLst>
          </p:cNvPr>
          <p:cNvSpPr>
            <a:spLocks noGrp="1"/>
          </p:cNvSpPr>
          <p:nvPr>
            <p:ph type="dt" sz="half" idx="10"/>
          </p:nvPr>
        </p:nvSpPr>
        <p:spPr/>
        <p:txBody>
          <a:bodyPr/>
          <a:lstStyle>
            <a:lvl1pPr>
              <a:defRPr/>
            </a:lvl1pPr>
          </a:lstStyle>
          <a:p>
            <a:pPr>
              <a:defRPr/>
            </a:pPr>
            <a:fld id="{0DF16096-8C24-45A9-81CA-0E577000194D}" type="datetimeFigureOut">
              <a:rPr lang="en-US"/>
              <a:pPr>
                <a:defRPr/>
              </a:pPr>
              <a:t>9/16/2024</a:t>
            </a:fld>
            <a:endParaRPr lang="en-US" dirty="0"/>
          </a:p>
        </p:txBody>
      </p:sp>
      <p:sp>
        <p:nvSpPr>
          <p:cNvPr id="3" name="Footer Placeholder 2">
            <a:extLst>
              <a:ext uri="{FF2B5EF4-FFF2-40B4-BE49-F238E27FC236}">
                <a16:creationId xmlns:a16="http://schemas.microsoft.com/office/drawing/2014/main" id="{261BB2D9-7E49-4314-8A0D-D2A84DB4125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3">
            <a:extLst>
              <a:ext uri="{FF2B5EF4-FFF2-40B4-BE49-F238E27FC236}">
                <a16:creationId xmlns:a16="http://schemas.microsoft.com/office/drawing/2014/main" id="{B22E5F60-06C7-41B7-BF88-CA0EC5F2FB7A}"/>
              </a:ext>
            </a:extLst>
          </p:cNvPr>
          <p:cNvSpPr>
            <a:spLocks noGrp="1"/>
          </p:cNvSpPr>
          <p:nvPr>
            <p:ph type="sldNum" sz="quarter" idx="12"/>
          </p:nvPr>
        </p:nvSpPr>
        <p:spPr/>
        <p:txBody>
          <a:bodyPr/>
          <a:lstStyle>
            <a:lvl1pPr>
              <a:defRPr/>
            </a:lvl1pPr>
          </a:lstStyle>
          <a:p>
            <a:pPr>
              <a:defRPr/>
            </a:pPr>
            <a:fld id="{4632110F-82F4-4DDE-90F0-1C9FE7220511}" type="slidenum">
              <a:rPr lang="en-US"/>
              <a:pPr>
                <a:defRPr/>
              </a:pPr>
              <a:t>‹#›</a:t>
            </a:fld>
            <a:endParaRPr lang="en-US" dirty="0"/>
          </a:p>
        </p:txBody>
      </p:sp>
      <p:pic>
        <p:nvPicPr>
          <p:cNvPr id="5" name="Picture 4">
            <a:extLst>
              <a:ext uri="{FF2B5EF4-FFF2-40B4-BE49-F238E27FC236}">
                <a16:creationId xmlns:a16="http://schemas.microsoft.com/office/drawing/2014/main" id="{F104C380-F8A1-8760-796D-751A7EC9D72D}"/>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20359443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055625-A9EC-423D-998D-1819C0F36E33}"/>
              </a:ext>
            </a:extLst>
          </p:cNvPr>
          <p:cNvSpPr/>
          <p:nvPr/>
        </p:nvSpPr>
        <p:spPr bwMode="invGray">
          <a:xfrm>
            <a:off x="3807886" y="0"/>
            <a:ext cx="61383" cy="1454150"/>
          </a:xfrm>
          <a:prstGeom prst="rect">
            <a:avLst/>
          </a:prstGeom>
          <a:no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2" name="Title 1"/>
          <p:cNvSpPr>
            <a:spLocks noGrp="1"/>
          </p:cNvSpPr>
          <p:nvPr>
            <p:ph type="title"/>
          </p:nvPr>
        </p:nvSpPr>
        <p:spPr>
          <a:xfrm>
            <a:off x="223784" y="152400"/>
            <a:ext cx="3364992" cy="978408"/>
          </a:xfrm>
        </p:spPr>
        <p:txBody>
          <a:bodyPr lIns="73152" bIns="0" anchor="b">
            <a:sp3d prstMaterial="matte"/>
          </a:bodyPr>
          <a:lstStyle>
            <a:lvl1pPr algn="l">
              <a:defRPr sz="1500" b="0"/>
            </a:lvl1pPr>
            <a:extLst/>
          </a:lstStyle>
          <a:p>
            <a:r>
              <a:rPr lang="en-US"/>
              <a:t>Click to edit Master title style</a:t>
            </a:r>
          </a:p>
        </p:txBody>
      </p:sp>
      <p:sp>
        <p:nvSpPr>
          <p:cNvPr id="3" name="Content Placeholder 2"/>
          <p:cNvSpPr>
            <a:spLocks noGrp="1"/>
          </p:cNvSpPr>
          <p:nvPr>
            <p:ph idx="1"/>
          </p:nvPr>
        </p:nvSpPr>
        <p:spPr>
          <a:xfrm>
            <a:off x="4025838" y="1743134"/>
            <a:ext cx="7894188" cy="455888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a:r>
              <a:rPr lang="en-US"/>
              <a:t>Click to edit Master text styles</a:t>
            </a:r>
          </a:p>
        </p:txBody>
      </p:sp>
      <p:sp>
        <p:nvSpPr>
          <p:cNvPr id="7" name="Date Placeholder 4">
            <a:extLst>
              <a:ext uri="{FF2B5EF4-FFF2-40B4-BE49-F238E27FC236}">
                <a16:creationId xmlns:a16="http://schemas.microsoft.com/office/drawing/2014/main" id="{B5FED0C5-0302-47B2-823B-DD7FD9D2022D}"/>
              </a:ext>
            </a:extLst>
          </p:cNvPr>
          <p:cNvSpPr>
            <a:spLocks noGrp="1"/>
          </p:cNvSpPr>
          <p:nvPr>
            <p:ph type="dt" sz="half" idx="10"/>
          </p:nvPr>
        </p:nvSpPr>
        <p:spPr/>
        <p:txBody>
          <a:bodyPr/>
          <a:lstStyle>
            <a:lvl1pPr>
              <a:defRPr/>
            </a:lvl1pPr>
          </a:lstStyle>
          <a:p>
            <a:pPr>
              <a:defRPr/>
            </a:pPr>
            <a:fld id="{818AB287-0D4D-4506-B29E-BD7EE465FC59}" type="datetimeFigureOut">
              <a:rPr lang="en-US"/>
              <a:pPr>
                <a:defRPr/>
              </a:pPr>
              <a:t>9/16/2024</a:t>
            </a:fld>
            <a:endParaRPr lang="en-US" dirty="0"/>
          </a:p>
        </p:txBody>
      </p:sp>
      <p:sp>
        <p:nvSpPr>
          <p:cNvPr id="8" name="Footer Placeholder 5">
            <a:extLst>
              <a:ext uri="{FF2B5EF4-FFF2-40B4-BE49-F238E27FC236}">
                <a16:creationId xmlns:a16="http://schemas.microsoft.com/office/drawing/2014/main" id="{254C4630-8839-4643-8FAD-B5235DAA20D1}"/>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6">
            <a:extLst>
              <a:ext uri="{FF2B5EF4-FFF2-40B4-BE49-F238E27FC236}">
                <a16:creationId xmlns:a16="http://schemas.microsoft.com/office/drawing/2014/main" id="{589ABAAC-E609-4BD5-8AA5-72D5EAAAD9B8}"/>
              </a:ext>
            </a:extLst>
          </p:cNvPr>
          <p:cNvSpPr>
            <a:spLocks noGrp="1"/>
          </p:cNvSpPr>
          <p:nvPr>
            <p:ph type="sldNum" sz="quarter" idx="12"/>
          </p:nvPr>
        </p:nvSpPr>
        <p:spPr/>
        <p:txBody>
          <a:bodyPr/>
          <a:lstStyle>
            <a:lvl1pPr>
              <a:defRPr/>
            </a:lvl1pPr>
          </a:lstStyle>
          <a:p>
            <a:pPr>
              <a:defRPr/>
            </a:pPr>
            <a:fld id="{E0F6B536-1FA6-4D6D-B0E2-6CBF39EA4259}" type="slidenum">
              <a:rPr lang="en-US"/>
              <a:pPr>
                <a:defRPr/>
              </a:pPr>
              <a:t>‹#›</a:t>
            </a:fld>
            <a:endParaRPr lang="en-US" dirty="0"/>
          </a:p>
        </p:txBody>
      </p:sp>
      <p:pic>
        <p:nvPicPr>
          <p:cNvPr id="10" name="Picture 9">
            <a:extLst>
              <a:ext uri="{FF2B5EF4-FFF2-40B4-BE49-F238E27FC236}">
                <a16:creationId xmlns:a16="http://schemas.microsoft.com/office/drawing/2014/main" id="{918AD8A5-868F-B048-A677-5ED9C82DEAEC}"/>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9769639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3D593-AEF6-49C0-A432-4668FE6C3661}"/>
              </a:ext>
            </a:extLst>
          </p:cNvPr>
          <p:cNvSpPr/>
          <p:nvPr/>
        </p:nvSpPr>
        <p:spPr>
          <a:xfrm>
            <a:off x="3807886"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6" name="Rectangle 5">
            <a:extLst>
              <a:ext uri="{FF2B5EF4-FFF2-40B4-BE49-F238E27FC236}">
                <a16:creationId xmlns:a16="http://schemas.microsoft.com/office/drawing/2014/main" id="{7BB190F7-31F3-4F9E-96A6-53FAD238A3C8}"/>
              </a:ext>
            </a:extLst>
          </p:cNvPr>
          <p:cNvSpPr/>
          <p:nvPr/>
        </p:nvSpPr>
        <p:spPr bwMode="invGray">
          <a:xfrm>
            <a:off x="3807886"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2" name="Title 1"/>
          <p:cNvSpPr>
            <a:spLocks noGrp="1"/>
          </p:cNvSpPr>
          <p:nvPr>
            <p:ph type="title"/>
          </p:nvPr>
        </p:nvSpPr>
        <p:spPr>
          <a:xfrm>
            <a:off x="219457" y="155448"/>
            <a:ext cx="3366867" cy="978408"/>
          </a:xfrm>
        </p:spPr>
        <p:txBody>
          <a:bodyPr lIns="73152" bIns="0" anchor="b">
            <a:sp3d prstMaterial="matte"/>
          </a:bodyPr>
          <a:lstStyle>
            <a:lvl1pPr algn="l">
              <a:defRPr sz="1500" b="0"/>
            </a:lvl1pPr>
            <a:extLst/>
          </a:lstStyle>
          <a:p>
            <a:r>
              <a:rPr lang="en-US"/>
              <a:t>Click to edit Master title style</a:t>
            </a:r>
          </a:p>
        </p:txBody>
      </p:sp>
      <p:sp>
        <p:nvSpPr>
          <p:cNvPr id="3" name="Picture Placeholder 2"/>
          <p:cNvSpPr>
            <a:spLocks noGrp="1"/>
          </p:cNvSpPr>
          <p:nvPr>
            <p:ph type="pic" idx="1"/>
          </p:nvPr>
        </p:nvSpPr>
        <p:spPr>
          <a:xfrm>
            <a:off x="3871742" y="1484808"/>
            <a:ext cx="8329863" cy="5373192"/>
          </a:xfrm>
          <a:solidFill>
            <a:schemeClr val="bg2">
              <a:shade val="7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extLst/>
          </a:lstStyle>
          <a:p>
            <a:pPr lvl="0"/>
            <a:r>
              <a:rPr lang="en-US" noProof="0" dirty="0"/>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a:r>
              <a:rPr lang="en-US"/>
              <a:t>Click to edit Master text styles</a:t>
            </a:r>
          </a:p>
        </p:txBody>
      </p:sp>
      <p:sp>
        <p:nvSpPr>
          <p:cNvPr id="8" name="Date Placeholder 4">
            <a:extLst>
              <a:ext uri="{FF2B5EF4-FFF2-40B4-BE49-F238E27FC236}">
                <a16:creationId xmlns:a16="http://schemas.microsoft.com/office/drawing/2014/main" id="{A0739F9A-F642-4D7B-BD0B-885DAA8A88F9}"/>
              </a:ext>
            </a:extLst>
          </p:cNvPr>
          <p:cNvSpPr>
            <a:spLocks noGrp="1"/>
          </p:cNvSpPr>
          <p:nvPr>
            <p:ph type="dt" sz="half" idx="10"/>
          </p:nvPr>
        </p:nvSpPr>
        <p:spPr>
          <a:xfrm>
            <a:off x="220133" y="1169988"/>
            <a:ext cx="3363384" cy="201612"/>
          </a:xfrm>
        </p:spPr>
        <p:txBody>
          <a:bodyPr/>
          <a:lstStyle>
            <a:lvl1pPr>
              <a:defRPr/>
            </a:lvl1pPr>
          </a:lstStyle>
          <a:p>
            <a:pPr>
              <a:defRPr/>
            </a:pPr>
            <a:fld id="{DB7E5089-FD45-4822-B3B0-95A2E528ECF4}" type="datetimeFigureOut">
              <a:rPr lang="en-US"/>
              <a:pPr>
                <a:defRPr/>
              </a:pPr>
              <a:t>9/16/2024</a:t>
            </a:fld>
            <a:endParaRPr lang="en-US" dirty="0"/>
          </a:p>
        </p:txBody>
      </p:sp>
      <p:sp>
        <p:nvSpPr>
          <p:cNvPr id="9" name="Footer Placeholder 5">
            <a:extLst>
              <a:ext uri="{FF2B5EF4-FFF2-40B4-BE49-F238E27FC236}">
                <a16:creationId xmlns:a16="http://schemas.microsoft.com/office/drawing/2014/main" id="{3EDAC899-E471-493C-A221-D0177292818D}"/>
              </a:ext>
            </a:extLst>
          </p:cNvPr>
          <p:cNvSpPr>
            <a:spLocks noGrp="1"/>
          </p:cNvSpPr>
          <p:nvPr>
            <p:ph type="ftr" sz="quarter" idx="11"/>
          </p:nvPr>
        </p:nvSpPr>
        <p:spPr>
          <a:xfrm>
            <a:off x="4047068" y="1169988"/>
            <a:ext cx="6925733" cy="201612"/>
          </a:xfrm>
        </p:spPr>
        <p:txBody>
          <a:bodyPr/>
          <a:lstStyle>
            <a:lvl1pPr>
              <a:defRPr dirty="0">
                <a:solidFill>
                  <a:schemeClr val="bg1">
                    <a:shade val="50000"/>
                  </a:schemeClr>
                </a:solidFill>
              </a:defRPr>
            </a:lvl1pPr>
          </a:lstStyle>
          <a:p>
            <a:pPr>
              <a:defRPr/>
            </a:pPr>
            <a:endParaRPr lang="en-US" dirty="0"/>
          </a:p>
        </p:txBody>
      </p:sp>
      <p:sp>
        <p:nvSpPr>
          <p:cNvPr id="10" name="Slide Number Placeholder 6">
            <a:extLst>
              <a:ext uri="{FF2B5EF4-FFF2-40B4-BE49-F238E27FC236}">
                <a16:creationId xmlns:a16="http://schemas.microsoft.com/office/drawing/2014/main" id="{0DCB8ACD-86A0-474C-9FB5-D95DF4A9E35E}"/>
              </a:ext>
            </a:extLst>
          </p:cNvPr>
          <p:cNvSpPr>
            <a:spLocks noGrp="1"/>
          </p:cNvSpPr>
          <p:nvPr>
            <p:ph type="sldNum" sz="quarter" idx="12"/>
          </p:nvPr>
        </p:nvSpPr>
        <p:spPr>
          <a:xfrm>
            <a:off x="11118851" y="1169988"/>
            <a:ext cx="977900" cy="201612"/>
          </a:xfrm>
        </p:spPr>
        <p:txBody>
          <a:bodyPr/>
          <a:lstStyle>
            <a:lvl1pPr>
              <a:defRPr/>
            </a:lvl1pPr>
          </a:lstStyle>
          <a:p>
            <a:pPr>
              <a:defRPr/>
            </a:pPr>
            <a:fld id="{FD4E8A63-DD20-4093-AC0E-360AA1EBB6A2}" type="slidenum">
              <a:rPr lang="en-US"/>
              <a:pPr>
                <a:defRPr/>
              </a:pPr>
              <a:t>‹#›</a:t>
            </a:fld>
            <a:endParaRPr lang="en-US" dirty="0"/>
          </a:p>
        </p:txBody>
      </p:sp>
      <p:pic>
        <p:nvPicPr>
          <p:cNvPr id="11" name="Picture 10">
            <a:extLst>
              <a:ext uri="{FF2B5EF4-FFF2-40B4-BE49-F238E27FC236}">
                <a16:creationId xmlns:a16="http://schemas.microsoft.com/office/drawing/2014/main" id="{5BCE4870-5B1D-BD29-0C7B-3E7D2DADEA91}"/>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337126975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4_three content section">
    <p:spTree>
      <p:nvGrpSpPr>
        <p:cNvPr id="1" name="Shape 103"/>
        <p:cNvGrpSpPr/>
        <p:nvPr/>
      </p:nvGrpSpPr>
      <p:grpSpPr>
        <a:xfrm>
          <a:off x="0" y="0"/>
          <a:ext cx="0" cy="0"/>
          <a:chOff x="0" y="0"/>
          <a:chExt cx="0" cy="0"/>
        </a:xfrm>
      </p:grpSpPr>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199" y="620114"/>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32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Table Placeholder 3">
            <a:extLst>
              <a:ext uri="{FF2B5EF4-FFF2-40B4-BE49-F238E27FC236}">
                <a16:creationId xmlns:a16="http://schemas.microsoft.com/office/drawing/2014/main" id="{C36EEF6C-05D3-1E3A-4003-2E85ECD42A9D}"/>
              </a:ext>
            </a:extLst>
          </p:cNvPr>
          <p:cNvSpPr>
            <a:spLocks noGrp="1"/>
          </p:cNvSpPr>
          <p:nvPr>
            <p:ph type="tbl" sz="quarter" idx="10"/>
          </p:nvPr>
        </p:nvSpPr>
        <p:spPr>
          <a:xfrm>
            <a:off x="838200" y="1377950"/>
            <a:ext cx="10783888" cy="4821238"/>
          </a:xfrm>
        </p:spPr>
        <p:txBody>
          <a:bodyPr/>
          <a:lstStyle>
            <a:lvl1pPr>
              <a:defRPr>
                <a:latin typeface="+mj-lt"/>
              </a:defRPr>
            </a:lvl1pPr>
          </a:lstStyle>
          <a:p>
            <a:endParaRPr lang="en-US" dirty="0"/>
          </a:p>
        </p:txBody>
      </p:sp>
      <p:pic>
        <p:nvPicPr>
          <p:cNvPr id="3" name="Google Shape;27;p29">
            <a:extLst>
              <a:ext uri="{FF2B5EF4-FFF2-40B4-BE49-F238E27FC236}">
                <a16:creationId xmlns:a16="http://schemas.microsoft.com/office/drawing/2014/main" id="{8BBCEF2D-F4E9-605B-1E7B-6072E09C9EED}"/>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41147440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130DA-3BC4-44B2-8FC2-63E2BD5AF2DB}"/>
              </a:ext>
            </a:extLst>
          </p:cNvPr>
          <p:cNvSpPr>
            <a:spLocks noGrp="1"/>
          </p:cNvSpPr>
          <p:nvPr>
            <p:ph type="dt" sz="half" idx="10"/>
          </p:nvPr>
        </p:nvSpPr>
        <p:spPr/>
        <p:txBody>
          <a:bodyPr/>
          <a:lstStyle>
            <a:lvl1pPr>
              <a:defRPr/>
            </a:lvl1pPr>
          </a:lstStyle>
          <a:p>
            <a:pPr>
              <a:defRPr/>
            </a:pPr>
            <a:fld id="{77747BDD-C2AF-4722-9834-2208F6A6F0A4}" type="datetimeFigureOut">
              <a:rPr lang="en-US"/>
              <a:pPr>
                <a:defRPr/>
              </a:pPr>
              <a:t>9/16/2024</a:t>
            </a:fld>
            <a:endParaRPr lang="en-US" dirty="0"/>
          </a:p>
        </p:txBody>
      </p:sp>
      <p:sp>
        <p:nvSpPr>
          <p:cNvPr id="5" name="Footer Placeholder 4">
            <a:extLst>
              <a:ext uri="{FF2B5EF4-FFF2-40B4-BE49-F238E27FC236}">
                <a16:creationId xmlns:a16="http://schemas.microsoft.com/office/drawing/2014/main" id="{F15CF2D4-CC5A-475B-9470-0BA9ABE760A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6A6C1AE-949B-42A1-AFE2-61067D7EF396}"/>
              </a:ext>
            </a:extLst>
          </p:cNvPr>
          <p:cNvSpPr>
            <a:spLocks noGrp="1"/>
          </p:cNvSpPr>
          <p:nvPr>
            <p:ph type="sldNum" sz="quarter" idx="12"/>
          </p:nvPr>
        </p:nvSpPr>
        <p:spPr/>
        <p:txBody>
          <a:bodyPr/>
          <a:lstStyle>
            <a:lvl1pPr>
              <a:defRPr/>
            </a:lvl1pPr>
          </a:lstStyle>
          <a:p>
            <a:pPr>
              <a:defRPr/>
            </a:pPr>
            <a:fld id="{26A04146-F858-41AF-B52F-5E6E287C4994}" type="slidenum">
              <a:rPr lang="en-US"/>
              <a:pPr>
                <a:defRPr/>
              </a:pPr>
              <a:t>‹#›</a:t>
            </a:fld>
            <a:endParaRPr lang="en-US" dirty="0"/>
          </a:p>
        </p:txBody>
      </p:sp>
      <p:pic>
        <p:nvPicPr>
          <p:cNvPr id="7" name="Picture 6">
            <a:extLst>
              <a:ext uri="{FF2B5EF4-FFF2-40B4-BE49-F238E27FC236}">
                <a16:creationId xmlns:a16="http://schemas.microsoft.com/office/drawing/2014/main" id="{7ACB485D-5180-132C-E7BF-41994E32BD80}"/>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3001336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747152-A05D-47C5-BC22-3593DF5D80D1}"/>
              </a:ext>
            </a:extLst>
          </p:cNvPr>
          <p:cNvSpPr/>
          <p:nvPr/>
        </p:nvSpPr>
        <p:spPr bwMode="invGray">
          <a:xfrm>
            <a:off x="8798986" y="0"/>
            <a:ext cx="61383"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5" name="Rectangle 4">
            <a:extLst>
              <a:ext uri="{FF2B5EF4-FFF2-40B4-BE49-F238E27FC236}">
                <a16:creationId xmlns:a16="http://schemas.microsoft.com/office/drawing/2014/main" id="{55053784-0283-4EF0-A579-709EBD012D41}"/>
              </a:ext>
            </a:extLst>
          </p:cNvPr>
          <p:cNvSpPr/>
          <p:nvPr/>
        </p:nvSpPr>
        <p:spPr bwMode="ltGray">
          <a:xfrm>
            <a:off x="8864600" y="0"/>
            <a:ext cx="33528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2" name="Vertical Title 1"/>
          <p:cNvSpPr>
            <a:spLocks noGrp="1"/>
          </p:cNvSpPr>
          <p:nvPr>
            <p:ph type="title" orient="vert"/>
          </p:nvPr>
        </p:nvSpPr>
        <p:spPr>
          <a:xfrm>
            <a:off x="9042400" y="274643"/>
            <a:ext cx="2540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02416B67-5FA2-4BAB-BB92-CE89B06C5140}"/>
              </a:ext>
            </a:extLst>
          </p:cNvPr>
          <p:cNvSpPr>
            <a:spLocks noGrp="1"/>
          </p:cNvSpPr>
          <p:nvPr>
            <p:ph type="dt" sz="half" idx="10"/>
          </p:nvPr>
        </p:nvSpPr>
        <p:spPr/>
        <p:txBody>
          <a:bodyPr/>
          <a:lstStyle>
            <a:lvl1pPr>
              <a:defRPr/>
            </a:lvl1pPr>
          </a:lstStyle>
          <a:p>
            <a:pPr>
              <a:defRPr/>
            </a:pPr>
            <a:fld id="{1CA0FFDE-C710-4F40-A36F-0E701E3713E6}" type="datetimeFigureOut">
              <a:rPr lang="en-US"/>
              <a:pPr>
                <a:defRPr/>
              </a:pPr>
              <a:t>9/16/2024</a:t>
            </a:fld>
            <a:endParaRPr lang="en-US" dirty="0"/>
          </a:p>
        </p:txBody>
      </p:sp>
      <p:sp>
        <p:nvSpPr>
          <p:cNvPr id="7" name="Footer Placeholder 4">
            <a:extLst>
              <a:ext uri="{FF2B5EF4-FFF2-40B4-BE49-F238E27FC236}">
                <a16:creationId xmlns:a16="http://schemas.microsoft.com/office/drawing/2014/main" id="{E66CD1E1-ED26-4374-B77A-111C5411ACD2}"/>
              </a:ext>
            </a:extLst>
          </p:cNvPr>
          <p:cNvSpPr>
            <a:spLocks noGrp="1"/>
          </p:cNvSpPr>
          <p:nvPr>
            <p:ph type="ftr" sz="quarter" idx="11"/>
          </p:nvPr>
        </p:nvSpPr>
        <p:spPr>
          <a:xfrm>
            <a:off x="3520019" y="6376991"/>
            <a:ext cx="5115983" cy="365125"/>
          </a:xfrm>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52C91E07-D67F-4039-B5B0-E0C3585B9C5C}"/>
              </a:ext>
            </a:extLst>
          </p:cNvPr>
          <p:cNvSpPr>
            <a:spLocks noGrp="1"/>
          </p:cNvSpPr>
          <p:nvPr>
            <p:ph type="sldNum" sz="quarter" idx="12"/>
          </p:nvPr>
        </p:nvSpPr>
        <p:spPr/>
        <p:txBody>
          <a:bodyPr/>
          <a:lstStyle>
            <a:lvl1pPr>
              <a:defRPr/>
            </a:lvl1pPr>
          </a:lstStyle>
          <a:p>
            <a:pPr>
              <a:defRPr/>
            </a:pPr>
            <a:fld id="{FA28EB2A-30CB-4BE0-A657-E7E64B5EEB88}" type="slidenum">
              <a:rPr lang="en-US"/>
              <a:pPr>
                <a:defRPr/>
              </a:pPr>
              <a:t>‹#›</a:t>
            </a:fld>
            <a:endParaRPr lang="en-US" dirty="0"/>
          </a:p>
        </p:txBody>
      </p:sp>
    </p:spTree>
    <p:extLst>
      <p:ext uri="{BB962C8B-B14F-4D97-AF65-F5344CB8AC3E}">
        <p14:creationId xmlns:p14="http://schemas.microsoft.com/office/powerpoint/2010/main" val="36772474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D680E4A-283E-48E4-A6D6-0CD728E17798}"/>
              </a:ext>
            </a:extLst>
          </p:cNvPr>
          <p:cNvSpPr>
            <a:spLocks noChangeArrowheads="1"/>
          </p:cNvSpPr>
          <p:nvPr userDrawn="1"/>
        </p:nvSpPr>
        <p:spPr bwMode="auto">
          <a:xfrm>
            <a:off x="0" y="0"/>
            <a:ext cx="101600" cy="6858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dirty="0">
              <a:cs typeface="Arial" panose="020B0604020202020204" pitchFamily="34" charset="0"/>
            </a:endParaRPr>
          </a:p>
        </p:txBody>
      </p:sp>
      <p:sp>
        <p:nvSpPr>
          <p:cNvPr id="3" name="Rectangle 13">
            <a:extLst>
              <a:ext uri="{FF2B5EF4-FFF2-40B4-BE49-F238E27FC236}">
                <a16:creationId xmlns:a16="http://schemas.microsoft.com/office/drawing/2014/main" id="{2E830A6B-9B22-4133-9D03-E6E1A9DF641F}"/>
              </a:ext>
            </a:extLst>
          </p:cNvPr>
          <p:cNvSpPr>
            <a:spLocks noChangeArrowheads="1"/>
          </p:cNvSpPr>
          <p:nvPr userDrawn="1"/>
        </p:nvSpPr>
        <p:spPr bwMode="auto">
          <a:xfrm>
            <a:off x="1219200" y="1828800"/>
            <a:ext cx="9550400" cy="76200"/>
          </a:xfrm>
          <a:prstGeom prst="rect">
            <a:avLst/>
          </a:prstGeom>
          <a:gradFill rotWithShape="1">
            <a:gsLst>
              <a:gs pos="0">
                <a:srgbClr val="A2A2A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dirty="0">
              <a:cs typeface="Arial" panose="020B0604020202020204" pitchFamily="34" charset="0"/>
            </a:endParaRPr>
          </a:p>
        </p:txBody>
      </p:sp>
      <p:sp>
        <p:nvSpPr>
          <p:cNvPr id="4" name="Rectangle 14">
            <a:extLst>
              <a:ext uri="{FF2B5EF4-FFF2-40B4-BE49-F238E27FC236}">
                <a16:creationId xmlns:a16="http://schemas.microsoft.com/office/drawing/2014/main" id="{3F4B0B17-A682-4ABD-BD62-A91E26242396}"/>
              </a:ext>
            </a:extLst>
          </p:cNvPr>
          <p:cNvSpPr>
            <a:spLocks noChangeArrowheads="1"/>
          </p:cNvSpPr>
          <p:nvPr userDrawn="1"/>
        </p:nvSpPr>
        <p:spPr bwMode="auto">
          <a:xfrm flipH="1" flipV="1">
            <a:off x="11684000" y="0"/>
            <a:ext cx="609600" cy="6858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dirty="0">
              <a:cs typeface="Arial" panose="020B0604020202020204" pitchFamily="34" charset="0"/>
            </a:endParaRPr>
          </a:p>
        </p:txBody>
      </p:sp>
      <p:sp>
        <p:nvSpPr>
          <p:cNvPr id="5" name="Rectangle 15">
            <a:extLst>
              <a:ext uri="{FF2B5EF4-FFF2-40B4-BE49-F238E27FC236}">
                <a16:creationId xmlns:a16="http://schemas.microsoft.com/office/drawing/2014/main" id="{B57E3B61-2E93-45C9-9CE7-F66DA91FF45D}"/>
              </a:ext>
            </a:extLst>
          </p:cNvPr>
          <p:cNvSpPr>
            <a:spLocks noChangeArrowheads="1"/>
          </p:cNvSpPr>
          <p:nvPr userDrawn="1"/>
        </p:nvSpPr>
        <p:spPr bwMode="auto">
          <a:xfrm flipH="1">
            <a:off x="1320800" y="4876800"/>
            <a:ext cx="9550400" cy="76200"/>
          </a:xfrm>
          <a:prstGeom prst="rect">
            <a:avLst/>
          </a:prstGeom>
          <a:gradFill rotWithShape="1">
            <a:gsLst>
              <a:gs pos="0">
                <a:srgbClr val="A2A2A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dirty="0">
              <a:cs typeface="Arial" panose="020B0604020202020204" pitchFamily="34" charset="0"/>
            </a:endParaRPr>
          </a:p>
        </p:txBody>
      </p:sp>
      <p:sp>
        <p:nvSpPr>
          <p:cNvPr id="6" name="Rectangle 17">
            <a:extLst>
              <a:ext uri="{FF2B5EF4-FFF2-40B4-BE49-F238E27FC236}">
                <a16:creationId xmlns:a16="http://schemas.microsoft.com/office/drawing/2014/main" id="{9D1F6C87-7E36-463F-BE1E-C0C18470A120}"/>
              </a:ext>
            </a:extLst>
          </p:cNvPr>
          <p:cNvSpPr>
            <a:spLocks noChangeArrowheads="1"/>
          </p:cNvSpPr>
          <p:nvPr userDrawn="1"/>
        </p:nvSpPr>
        <p:spPr bwMode="auto">
          <a:xfrm>
            <a:off x="3556000" y="5562600"/>
            <a:ext cx="731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endParaRPr lang="en-US" altLang="en-US" sz="2400" dirty="0">
              <a:latin typeface="Times New Roman" panose="02020603050405020304" pitchFamily="18" charset="0"/>
              <a:cs typeface="Arial" panose="020B0604020202020204" pitchFamily="34" charset="0"/>
            </a:endParaRPr>
          </a:p>
        </p:txBody>
      </p:sp>
      <p:sp>
        <p:nvSpPr>
          <p:cNvPr id="7" name="Rectangle 14">
            <a:extLst>
              <a:ext uri="{FF2B5EF4-FFF2-40B4-BE49-F238E27FC236}">
                <a16:creationId xmlns:a16="http://schemas.microsoft.com/office/drawing/2014/main" id="{EC5DE29E-8CBF-4E84-B476-5A1070390F6E}"/>
              </a:ext>
            </a:extLst>
          </p:cNvPr>
          <p:cNvSpPr>
            <a:spLocks noChangeArrowheads="1"/>
          </p:cNvSpPr>
          <p:nvPr userDrawn="1"/>
        </p:nvSpPr>
        <p:spPr bwMode="auto">
          <a:xfrm>
            <a:off x="0" y="0"/>
            <a:ext cx="609600" cy="6858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dirty="0"/>
          </a:p>
        </p:txBody>
      </p:sp>
    </p:spTree>
    <p:extLst>
      <p:ext uri="{BB962C8B-B14F-4D97-AF65-F5344CB8AC3E}">
        <p14:creationId xmlns:p14="http://schemas.microsoft.com/office/powerpoint/2010/main" val="21812169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3459"/>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baseline="0">
                <a:solidFill>
                  <a:schemeClr val="tx1"/>
                </a:solidFill>
              </a:defRPr>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995CD79E-3937-4B18-8CD3-47D218D2AA87}" type="datetimeFigureOut">
              <a:rPr lang="en-US" smtClean="0"/>
              <a:pPr/>
              <a:t>9/16/2024</a:t>
            </a:fld>
            <a:endParaRPr lang="en-US" dirty="0"/>
          </a:p>
        </p:txBody>
      </p:sp>
      <p:sp>
        <p:nvSpPr>
          <p:cNvPr id="5" name="Footer Placeholder 4"/>
          <p:cNvSpPr>
            <a:spLocks noGrp="1"/>
          </p:cNvSpPr>
          <p:nvPr>
            <p:ph type="ftr" sz="quarter" idx="11"/>
          </p:nvPr>
        </p:nvSpPr>
        <p:spPr>
          <a:xfrm>
            <a:off x="3152502" y="6557553"/>
            <a:ext cx="9039497" cy="27432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939195" y="6476999"/>
            <a:ext cx="978485" cy="274320"/>
          </a:xfrm>
          <a:prstGeom prst="rect">
            <a:avLst/>
          </a:prstGeom>
        </p:spPr>
        <p:txBody>
          <a:bodyPr/>
          <a:lstStyle/>
          <a:p>
            <a:fld id="{151721A0-C84A-496F-BA5E-4936200E5C56}" type="slidenum">
              <a:rPr lang="en-US" smtClean="0"/>
              <a:pPr/>
              <a:t>‹#›</a:t>
            </a:fld>
            <a:endParaRPr lang="en-US" dirty="0"/>
          </a:p>
        </p:txBody>
      </p:sp>
      <p:sp>
        <p:nvSpPr>
          <p:cNvPr id="10" name="Rectangle 9"/>
          <p:cNvSpPr/>
          <p:nvPr/>
        </p:nvSpPr>
        <p:spPr bwMode="invGray">
          <a:xfrm>
            <a:off x="0" y="5128334"/>
            <a:ext cx="12192000" cy="129466"/>
          </a:xfrm>
          <a:prstGeom prst="rect">
            <a:avLst/>
          </a:prstGeom>
          <a:solidFill>
            <a:srgbClr val="E8000D">
              <a:alpha val="55000"/>
            </a:srgbClr>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Tree>
    <p:extLst>
      <p:ext uri="{BB962C8B-B14F-4D97-AF65-F5344CB8AC3E}">
        <p14:creationId xmlns:p14="http://schemas.microsoft.com/office/powerpoint/2010/main" val="32748462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5925" y="152400"/>
            <a:ext cx="11256475" cy="1251062"/>
          </a:xfrm>
        </p:spPr>
        <p:txBody>
          <a:bodyPr/>
          <a:lstStyle/>
          <a:p>
            <a:r>
              <a:rPr lang="en-US"/>
              <a:t>Click to edit Master title style</a:t>
            </a:r>
          </a:p>
        </p:txBody>
      </p:sp>
      <p:pic>
        <p:nvPicPr>
          <p:cNvPr id="5" name="Picture 4">
            <a:extLst>
              <a:ext uri="{FF2B5EF4-FFF2-40B4-BE49-F238E27FC236}">
                <a16:creationId xmlns:a16="http://schemas.microsoft.com/office/drawing/2014/main" id="{2CA7F81B-D814-7C96-03C1-425263775AB6}"/>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35963459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lvl1pPr>
              <a:buClr>
                <a:srgbClr val="002060"/>
              </a:buClr>
              <a:buSzPct val="100000"/>
              <a:defRPr/>
            </a:lvl1pPr>
            <a:lvl2pPr>
              <a:buClr>
                <a:srgbClr val="002060"/>
              </a:buClr>
              <a:buSzPct val="90000"/>
              <a:defRPr/>
            </a:lvl2pPr>
            <a:lvl3pPr>
              <a:buClr>
                <a:srgbClr val="002060"/>
              </a:buClr>
              <a:defRPr/>
            </a:lvl3pPr>
            <a:lvl4pPr>
              <a:buClr>
                <a:srgbClr val="002060"/>
              </a:buClr>
              <a:defRPr/>
            </a:lvl4pPr>
            <a:lvl5pPr>
              <a:buClr>
                <a:srgbClr val="002060"/>
              </a:buClr>
              <a:defRPr/>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6" name="Picture 5">
            <a:extLst>
              <a:ext uri="{FF2B5EF4-FFF2-40B4-BE49-F238E27FC236}">
                <a16:creationId xmlns:a16="http://schemas.microsoft.com/office/drawing/2014/main" id="{D3268679-506B-7264-8B13-F5C422E5D210}"/>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27978553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3459"/>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ectangle 11"/>
          <p:cNvSpPr/>
          <p:nvPr/>
        </p:nvSpPr>
        <p:spPr bwMode="invGray">
          <a:xfrm>
            <a:off x="0" y="2602520"/>
            <a:ext cx="12192000" cy="45720"/>
          </a:xfrm>
          <a:prstGeom prst="rect">
            <a:avLst/>
          </a:prstGeom>
          <a:solidFill>
            <a:srgbClr val="E8000D"/>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solidFill>
                  <a:schemeClr val="bg1"/>
                </a:solidFill>
              </a:defRPr>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Edit Master text styles</a:t>
            </a:r>
          </a:p>
        </p:txBody>
      </p:sp>
      <p:pic>
        <p:nvPicPr>
          <p:cNvPr id="5" name="Picture 4">
            <a:extLst>
              <a:ext uri="{FF2B5EF4-FFF2-40B4-BE49-F238E27FC236}">
                <a16:creationId xmlns:a16="http://schemas.microsoft.com/office/drawing/2014/main" id="{4A7F3E3B-AB73-8A67-E45D-38445CFAAB8E}"/>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2533035869"/>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3459"/>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ectangle 11"/>
          <p:cNvSpPr/>
          <p:nvPr/>
        </p:nvSpPr>
        <p:spPr bwMode="invGray">
          <a:xfrm>
            <a:off x="0" y="2602520"/>
            <a:ext cx="12192000" cy="45720"/>
          </a:xfrm>
          <a:prstGeom prst="rect">
            <a:avLst/>
          </a:prstGeom>
          <a:solidFill>
            <a:srgbClr val="E8000D"/>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solidFill>
                  <a:schemeClr val="bg1"/>
                </a:solidFill>
              </a:defRPr>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Edit Master text styles</a:t>
            </a:r>
          </a:p>
        </p:txBody>
      </p:sp>
      <p:sp>
        <p:nvSpPr>
          <p:cNvPr id="5" name="Footer Placeholder 4">
            <a:extLst>
              <a:ext uri="{FF2B5EF4-FFF2-40B4-BE49-F238E27FC236}">
                <a16:creationId xmlns:a16="http://schemas.microsoft.com/office/drawing/2014/main" id="{1B4AE2F2-D7CE-2D0F-C126-01B5CB34ECF6}"/>
              </a:ext>
            </a:extLst>
          </p:cNvPr>
          <p:cNvSpPr>
            <a:spLocks noGrp="1"/>
          </p:cNvSpPr>
          <p:nvPr>
            <p:ph type="ftr" sz="quarter" idx="3"/>
          </p:nvPr>
        </p:nvSpPr>
        <p:spPr>
          <a:xfrm>
            <a:off x="3152502" y="6557553"/>
            <a:ext cx="9039497" cy="274320"/>
          </a:xfrm>
          <a:prstGeom prst="rect">
            <a:avLst/>
          </a:prstGeom>
        </p:spPr>
        <p:txBody>
          <a:bodyPr vert="horz" lIns="45720" rIns="45720" bIns="0" rtlCol="0" anchor="b"/>
          <a:lstStyle>
            <a:lvl1pPr algn="r" eaLnBrk="1" latinLnBrk="0" hangingPunct="1">
              <a:defRPr kumimoji="0" sz="1000">
                <a:solidFill>
                  <a:schemeClr val="tx1">
                    <a:tint val="95000"/>
                  </a:schemeClr>
                </a:solidFill>
              </a:defRPr>
            </a:lvl1pPr>
            <a:extLst/>
          </a:lstStyle>
          <a:p>
            <a:r>
              <a:rPr lang="en-US" altLang="en-US" dirty="0">
                <a:solidFill>
                  <a:schemeClr val="accent3"/>
                </a:solidFill>
              </a:rPr>
              <a:t>Source: Tanis et al., (2024). State of the States in Intellectual and Developmental Disabilities, University of Kansas</a:t>
            </a:r>
            <a:endParaRPr lang="en-US" sz="900" dirty="0"/>
          </a:p>
        </p:txBody>
      </p:sp>
      <p:pic>
        <p:nvPicPr>
          <p:cNvPr id="6" name="Picture 5">
            <a:extLst>
              <a:ext uri="{FF2B5EF4-FFF2-40B4-BE49-F238E27FC236}">
                <a16:creationId xmlns:a16="http://schemas.microsoft.com/office/drawing/2014/main" id="{1746EA2E-94CA-C6DC-F260-05B278C68CBD}"/>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182654464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buClr>
                <a:srgbClr val="002060"/>
              </a:buClr>
              <a:defRPr sz="2800"/>
            </a:lvl1pPr>
            <a:lvl2pPr>
              <a:buClr>
                <a:srgbClr val="002060"/>
              </a:buClr>
              <a:defRPr sz="2400"/>
            </a:lvl2pPr>
            <a:lvl3pPr>
              <a:buClr>
                <a:srgbClr val="002060"/>
              </a:buClr>
              <a:defRPr sz="2000"/>
            </a:lvl3pPr>
            <a:lvl4pPr>
              <a:buClr>
                <a:srgbClr val="002060"/>
              </a:buClr>
              <a:defRPr sz="1800"/>
            </a:lvl4pPr>
            <a:lvl5pPr>
              <a:buClr>
                <a:srgbClr val="002060"/>
              </a:buClr>
              <a:defRPr sz="1800"/>
            </a:lvl5pPr>
            <a:lvl6pPr>
              <a:defRPr sz="1800"/>
            </a:lvl6pPr>
            <a:lvl7pPr>
              <a:defRPr sz="1800"/>
            </a:lvl7pPr>
            <a:lvl8pPr>
              <a:defRPr sz="1800"/>
            </a:lvl8pPr>
            <a:lvl9pPr>
              <a:defRPr sz="1800"/>
            </a:lvl9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buClr>
                <a:srgbClr val="002060"/>
              </a:buClr>
              <a:defRPr sz="2800"/>
            </a:lvl1pPr>
            <a:lvl2pPr>
              <a:buClr>
                <a:srgbClr val="002060"/>
              </a:buClr>
              <a:defRPr sz="2400"/>
            </a:lvl2pPr>
            <a:lvl3pPr>
              <a:buClr>
                <a:srgbClr val="002060"/>
              </a:buClr>
              <a:defRPr sz="2000"/>
            </a:lvl3pPr>
            <a:lvl4pPr>
              <a:buClr>
                <a:srgbClr val="002060"/>
              </a:buClr>
              <a:defRPr sz="1800"/>
            </a:lvl4pPr>
            <a:lvl5pPr>
              <a:buClr>
                <a:srgbClr val="002060"/>
              </a:buClr>
              <a:defRPr sz="1800"/>
            </a:lvl5pPr>
            <a:lvl6pPr>
              <a:defRPr sz="1800"/>
            </a:lvl6pPr>
            <a:lvl7pPr>
              <a:defRPr sz="1800"/>
            </a:lvl7pPr>
            <a:lvl8pPr>
              <a:defRPr sz="1800"/>
            </a:lvl8pPr>
            <a:lvl9pPr>
              <a:defRPr sz="1800"/>
            </a:lvl9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0939195" y="6476999"/>
            <a:ext cx="978485" cy="274320"/>
          </a:xfrm>
          <a:prstGeom prst="rect">
            <a:avLst/>
          </a:prstGeom>
        </p:spPr>
        <p:txBody>
          <a:bodyPr/>
          <a:lstStyle/>
          <a:p>
            <a:fld id="{151721A0-C84A-496F-BA5E-4936200E5C56}" type="slidenum">
              <a:rPr lang="en-US" smtClean="0"/>
              <a:pPr/>
              <a:t>‹#›</a:t>
            </a:fld>
            <a:endParaRPr lang="en-US" dirty="0"/>
          </a:p>
        </p:txBody>
      </p:sp>
      <p:sp>
        <p:nvSpPr>
          <p:cNvPr id="5" name="Footer Placeholder 4">
            <a:extLst>
              <a:ext uri="{FF2B5EF4-FFF2-40B4-BE49-F238E27FC236}">
                <a16:creationId xmlns:a16="http://schemas.microsoft.com/office/drawing/2014/main" id="{ECD78035-464F-4F04-F683-3992432ADC75}"/>
              </a:ext>
            </a:extLst>
          </p:cNvPr>
          <p:cNvSpPr>
            <a:spLocks noGrp="1"/>
          </p:cNvSpPr>
          <p:nvPr>
            <p:ph type="ftr" sz="quarter" idx="3"/>
          </p:nvPr>
        </p:nvSpPr>
        <p:spPr>
          <a:xfrm>
            <a:off x="3152502" y="6557553"/>
            <a:ext cx="9039497" cy="274320"/>
          </a:xfrm>
          <a:prstGeom prst="rect">
            <a:avLst/>
          </a:prstGeom>
        </p:spPr>
        <p:txBody>
          <a:bodyPr vert="horz" lIns="45720" rIns="45720" bIns="0" rtlCol="0" anchor="b"/>
          <a:lstStyle>
            <a:lvl1pPr algn="r" eaLnBrk="1" latinLnBrk="0" hangingPunct="1">
              <a:defRPr kumimoji="0" sz="1000">
                <a:solidFill>
                  <a:schemeClr val="tx1">
                    <a:tint val="95000"/>
                  </a:schemeClr>
                </a:solidFill>
              </a:defRPr>
            </a:lvl1pPr>
            <a:extLst/>
          </a:lstStyle>
          <a:p>
            <a:r>
              <a:rPr lang="en-US" altLang="en-US" dirty="0">
                <a:solidFill>
                  <a:schemeClr val="accent3"/>
                </a:solidFill>
              </a:rPr>
              <a:t>Source: Tanis et al., (2024). State of the States in Intellectual and Developmental Disabilities, University of Kansas</a:t>
            </a:r>
            <a:endParaRPr lang="en-US" sz="900" dirty="0"/>
          </a:p>
        </p:txBody>
      </p:sp>
      <p:pic>
        <p:nvPicPr>
          <p:cNvPr id="6" name="Picture 5">
            <a:extLst>
              <a:ext uri="{FF2B5EF4-FFF2-40B4-BE49-F238E27FC236}">
                <a16:creationId xmlns:a16="http://schemas.microsoft.com/office/drawing/2014/main" id="{69D39CAA-6A32-4BDE-D307-0C97087B0948}"/>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34080658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Edit Master text styles</a:t>
            </a:r>
          </a:p>
        </p:txBody>
      </p:sp>
      <p:sp>
        <p:nvSpPr>
          <p:cNvPr id="4" name="Content Placeholder 3"/>
          <p:cNvSpPr>
            <a:spLocks noGrp="1"/>
          </p:cNvSpPr>
          <p:nvPr>
            <p:ph sz="half" idx="2"/>
          </p:nvPr>
        </p:nvSpPr>
        <p:spPr>
          <a:xfrm>
            <a:off x="609600" y="2449512"/>
            <a:ext cx="5386917" cy="3951288"/>
          </a:xfrm>
        </p:spPr>
        <p:txBody>
          <a:bodyPr/>
          <a:lstStyle>
            <a:lvl1pPr>
              <a:buClr>
                <a:srgbClr val="002060"/>
              </a:buClr>
              <a:defRPr sz="2400"/>
            </a:lvl1pPr>
            <a:lvl2pPr>
              <a:buClr>
                <a:srgbClr val="002060"/>
              </a:buClr>
              <a:defRPr sz="2000"/>
            </a:lvl2pPr>
            <a:lvl3pPr>
              <a:buClr>
                <a:srgbClr val="002060"/>
              </a:buClr>
              <a:defRPr sz="1800"/>
            </a:lvl3pPr>
            <a:lvl4pPr>
              <a:buClr>
                <a:srgbClr val="002060"/>
              </a:buClr>
              <a:defRPr sz="1600"/>
            </a:lvl4pPr>
            <a:lvl5pPr>
              <a:buClr>
                <a:srgbClr val="002060"/>
              </a:buClr>
              <a:defRPr sz="1600"/>
            </a:lvl5pPr>
            <a:lvl6pPr>
              <a:defRPr sz="1600"/>
            </a:lvl6pPr>
            <a:lvl7pPr>
              <a:defRPr sz="1600"/>
            </a:lvl7pPr>
            <a:lvl8pPr>
              <a:defRPr sz="1600"/>
            </a:lvl8pPr>
            <a:lvl9pPr>
              <a:defRPr sz="1600"/>
            </a:lvl9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Edit Master text styles</a:t>
            </a:r>
          </a:p>
        </p:txBody>
      </p:sp>
      <p:sp>
        <p:nvSpPr>
          <p:cNvPr id="6" name="Content Placeholder 5"/>
          <p:cNvSpPr>
            <a:spLocks noGrp="1"/>
          </p:cNvSpPr>
          <p:nvPr>
            <p:ph sz="quarter" idx="4"/>
          </p:nvPr>
        </p:nvSpPr>
        <p:spPr>
          <a:xfrm>
            <a:off x="6193368" y="2449512"/>
            <a:ext cx="5389033" cy="3951288"/>
          </a:xfrm>
        </p:spPr>
        <p:txBody>
          <a:bodyPr/>
          <a:lstStyle>
            <a:lvl1pPr>
              <a:buClr>
                <a:srgbClr val="002060"/>
              </a:buClr>
              <a:defRPr sz="2400"/>
            </a:lvl1pPr>
            <a:lvl2pPr>
              <a:buClr>
                <a:srgbClr val="002060"/>
              </a:buClr>
              <a:defRPr sz="2000"/>
            </a:lvl2pPr>
            <a:lvl3pPr>
              <a:buClr>
                <a:srgbClr val="002060"/>
              </a:buClr>
              <a:defRPr sz="1800"/>
            </a:lvl3pPr>
            <a:lvl4pPr>
              <a:buClr>
                <a:srgbClr val="002060"/>
              </a:buClr>
              <a:defRPr sz="1600"/>
            </a:lvl4pPr>
            <a:lvl5pPr>
              <a:buClr>
                <a:srgbClr val="002060"/>
              </a:buClr>
              <a:defRPr sz="1600"/>
            </a:lvl5pPr>
            <a:lvl6pPr>
              <a:defRPr sz="1600"/>
            </a:lvl6pPr>
            <a:lvl7pPr>
              <a:defRPr sz="1600"/>
            </a:lvl7pPr>
            <a:lvl8pPr>
              <a:defRPr sz="1600"/>
            </a:lvl8pPr>
            <a:lvl9pPr>
              <a:defRPr sz="1600"/>
            </a:lvl9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Footer Placeholder 4">
            <a:extLst>
              <a:ext uri="{FF2B5EF4-FFF2-40B4-BE49-F238E27FC236}">
                <a16:creationId xmlns:a16="http://schemas.microsoft.com/office/drawing/2014/main" id="{FCC06658-92A1-0AF8-4C24-D6C20F61DBEE}"/>
              </a:ext>
            </a:extLst>
          </p:cNvPr>
          <p:cNvSpPr>
            <a:spLocks noGrp="1"/>
          </p:cNvSpPr>
          <p:nvPr>
            <p:ph type="ftr" sz="quarter" idx="10"/>
          </p:nvPr>
        </p:nvSpPr>
        <p:spPr>
          <a:xfrm>
            <a:off x="3152502" y="6557553"/>
            <a:ext cx="9039497" cy="274320"/>
          </a:xfrm>
          <a:prstGeom prst="rect">
            <a:avLst/>
          </a:prstGeom>
        </p:spPr>
        <p:txBody>
          <a:bodyPr vert="horz" lIns="45720" rIns="45720" bIns="0" rtlCol="0" anchor="b"/>
          <a:lstStyle>
            <a:lvl1pPr algn="r" eaLnBrk="1" latinLnBrk="0" hangingPunct="1">
              <a:defRPr kumimoji="0" sz="1000">
                <a:solidFill>
                  <a:schemeClr val="tx1">
                    <a:tint val="95000"/>
                  </a:schemeClr>
                </a:solidFill>
              </a:defRPr>
            </a:lvl1pPr>
            <a:extLst/>
          </a:lstStyle>
          <a:p>
            <a:r>
              <a:rPr lang="en-US" altLang="en-US" dirty="0">
                <a:solidFill>
                  <a:schemeClr val="accent3"/>
                </a:solidFill>
              </a:rPr>
              <a:t>Source: Tanis et al., (2024). State of the States in Intellectual and Developmental Disabilities, University of Kansas</a:t>
            </a:r>
            <a:endParaRPr lang="en-US" sz="900" dirty="0"/>
          </a:p>
        </p:txBody>
      </p:sp>
      <p:pic>
        <p:nvPicPr>
          <p:cNvPr id="8" name="Picture 7">
            <a:extLst>
              <a:ext uri="{FF2B5EF4-FFF2-40B4-BE49-F238E27FC236}">
                <a16:creationId xmlns:a16="http://schemas.microsoft.com/office/drawing/2014/main" id="{475E7D8C-4615-4787-625B-C320C88F3647}"/>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790754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four content section">
  <p:cSld name="2_four content section">
    <p:spTree>
      <p:nvGrpSpPr>
        <p:cNvPr id="1" name="Shape 115"/>
        <p:cNvGrpSpPr/>
        <p:nvPr/>
      </p:nvGrpSpPr>
      <p:grpSpPr>
        <a:xfrm>
          <a:off x="0" y="0"/>
          <a:ext cx="0" cy="0"/>
          <a:chOff x="0" y="0"/>
          <a:chExt cx="0" cy="0"/>
        </a:xfrm>
      </p:grpSpPr>
      <p:sp>
        <p:nvSpPr>
          <p:cNvPr id="116" name="Google Shape;116;p39"/>
          <p:cNvSpPr txBox="1">
            <a:spLocks noGrp="1"/>
          </p:cNvSpPr>
          <p:nvPr>
            <p:ph type="body" idx="1"/>
          </p:nvPr>
        </p:nvSpPr>
        <p:spPr>
          <a:xfrm>
            <a:off x="838200" y="4863605"/>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17" name="Google Shape;117;p39"/>
          <p:cNvSpPr>
            <a:spLocks noGrp="1"/>
          </p:cNvSpPr>
          <p:nvPr>
            <p:ph type="pic" idx="2"/>
          </p:nvPr>
        </p:nvSpPr>
        <p:spPr>
          <a:xfrm>
            <a:off x="838200" y="1717838"/>
            <a:ext cx="2166257" cy="2174304"/>
          </a:xfrm>
          <a:prstGeom prst="rect">
            <a:avLst/>
          </a:prstGeom>
          <a:noFill/>
          <a:ln>
            <a:noFill/>
          </a:ln>
        </p:spPr>
      </p:sp>
      <p:sp>
        <p:nvSpPr>
          <p:cNvPr id="118" name="Google Shape;118;p39"/>
          <p:cNvSpPr txBox="1">
            <a:spLocks noGrp="1"/>
          </p:cNvSpPr>
          <p:nvPr>
            <p:ph type="body" idx="3"/>
          </p:nvPr>
        </p:nvSpPr>
        <p:spPr>
          <a:xfrm>
            <a:off x="3456577" y="4863605"/>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19" name="Google Shape;119;p39"/>
          <p:cNvSpPr>
            <a:spLocks noGrp="1"/>
          </p:cNvSpPr>
          <p:nvPr>
            <p:ph type="pic" idx="4"/>
          </p:nvPr>
        </p:nvSpPr>
        <p:spPr>
          <a:xfrm>
            <a:off x="3456577" y="1717838"/>
            <a:ext cx="2166257" cy="2174304"/>
          </a:xfrm>
          <a:prstGeom prst="rect">
            <a:avLst/>
          </a:prstGeom>
          <a:noFill/>
          <a:ln>
            <a:noFill/>
          </a:ln>
        </p:spPr>
      </p:sp>
      <p:sp>
        <p:nvSpPr>
          <p:cNvPr id="120" name="Google Shape;120;p39"/>
          <p:cNvSpPr txBox="1">
            <a:spLocks noGrp="1"/>
          </p:cNvSpPr>
          <p:nvPr>
            <p:ph type="body" idx="5"/>
          </p:nvPr>
        </p:nvSpPr>
        <p:spPr>
          <a:xfrm>
            <a:off x="6074954" y="4863605"/>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1" name="Google Shape;121;p39"/>
          <p:cNvSpPr>
            <a:spLocks noGrp="1"/>
          </p:cNvSpPr>
          <p:nvPr>
            <p:ph type="pic" idx="6"/>
          </p:nvPr>
        </p:nvSpPr>
        <p:spPr>
          <a:xfrm>
            <a:off x="6074954" y="1717838"/>
            <a:ext cx="2166257" cy="2174304"/>
          </a:xfrm>
          <a:prstGeom prst="rect">
            <a:avLst/>
          </a:prstGeom>
          <a:noFill/>
          <a:ln>
            <a:noFill/>
          </a:ln>
        </p:spPr>
      </p:sp>
      <p:sp>
        <p:nvSpPr>
          <p:cNvPr id="122" name="Google Shape;122;p39"/>
          <p:cNvSpPr txBox="1">
            <a:spLocks noGrp="1"/>
          </p:cNvSpPr>
          <p:nvPr>
            <p:ph type="body" idx="7"/>
          </p:nvPr>
        </p:nvSpPr>
        <p:spPr>
          <a:xfrm>
            <a:off x="8693332" y="4863605"/>
            <a:ext cx="2166257" cy="115822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3" name="Google Shape;123;p39"/>
          <p:cNvSpPr>
            <a:spLocks noGrp="1"/>
          </p:cNvSpPr>
          <p:nvPr>
            <p:ph type="pic" idx="8"/>
          </p:nvPr>
        </p:nvSpPr>
        <p:spPr>
          <a:xfrm>
            <a:off x="8693332" y="1717838"/>
            <a:ext cx="2166257" cy="2174304"/>
          </a:xfrm>
          <a:prstGeom prst="rect">
            <a:avLst/>
          </a:prstGeom>
          <a:noFill/>
          <a:ln>
            <a:noFill/>
          </a:ln>
        </p:spPr>
      </p:sp>
      <p:sp>
        <p:nvSpPr>
          <p:cNvPr id="124" name="Google Shape;124;p39"/>
          <p:cNvSpPr txBox="1">
            <a:spLocks noGrp="1"/>
          </p:cNvSpPr>
          <p:nvPr>
            <p:ph type="title"/>
          </p:nvPr>
        </p:nvSpPr>
        <p:spPr>
          <a:xfrm>
            <a:off x="838200" y="813020"/>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3200" b="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6" name="Google Shape;126;p39"/>
          <p:cNvSpPr txBox="1">
            <a:spLocks noGrp="1"/>
          </p:cNvSpPr>
          <p:nvPr>
            <p:ph type="body" idx="9"/>
          </p:nvPr>
        </p:nvSpPr>
        <p:spPr>
          <a:xfrm>
            <a:off x="838200" y="4284491"/>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1800">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7" name="Google Shape;127;p39"/>
          <p:cNvSpPr txBox="1">
            <a:spLocks noGrp="1"/>
          </p:cNvSpPr>
          <p:nvPr>
            <p:ph type="body" idx="13"/>
          </p:nvPr>
        </p:nvSpPr>
        <p:spPr>
          <a:xfrm>
            <a:off x="3456576" y="4284490"/>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1800">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8" name="Google Shape;128;p39"/>
          <p:cNvSpPr txBox="1">
            <a:spLocks noGrp="1"/>
          </p:cNvSpPr>
          <p:nvPr>
            <p:ph type="body" idx="14"/>
          </p:nvPr>
        </p:nvSpPr>
        <p:spPr>
          <a:xfrm>
            <a:off x="6074952" y="4284489"/>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1800">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29" name="Google Shape;129;p39"/>
          <p:cNvSpPr txBox="1">
            <a:spLocks noGrp="1"/>
          </p:cNvSpPr>
          <p:nvPr>
            <p:ph type="body" idx="15"/>
          </p:nvPr>
        </p:nvSpPr>
        <p:spPr>
          <a:xfrm>
            <a:off x="8693328" y="4267481"/>
            <a:ext cx="2166257" cy="547463"/>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1800"/>
              <a:buNone/>
              <a:defRPr sz="1800">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cxnSp>
        <p:nvCxnSpPr>
          <p:cNvPr id="2" name="Google Shape;377;p13">
            <a:extLst>
              <a:ext uri="{FF2B5EF4-FFF2-40B4-BE49-F238E27FC236}">
                <a16:creationId xmlns:a16="http://schemas.microsoft.com/office/drawing/2014/main" id="{152EF954-305F-4F04-E69A-E7026C00EBF5}"/>
              </a:ext>
            </a:extLst>
          </p:cNvPr>
          <p:cNvCxnSpPr/>
          <p:nvPr userDrawn="1"/>
        </p:nvCxnSpPr>
        <p:spPr>
          <a:xfrm rot="10800000" flipH="1">
            <a:off x="945769" y="1398897"/>
            <a:ext cx="1951118" cy="123"/>
          </a:xfrm>
          <a:prstGeom prst="straightConnector1">
            <a:avLst/>
          </a:prstGeom>
          <a:noFill/>
          <a:ln w="57150" cap="flat" cmpd="sng">
            <a:solidFill>
              <a:srgbClr val="BE1E2D"/>
            </a:solidFill>
            <a:prstDash val="solid"/>
            <a:miter lim="800000"/>
            <a:headEnd type="none" w="sm" len="sm"/>
            <a:tailEnd type="none" w="sm" len="sm"/>
          </a:ln>
        </p:spPr>
      </p:cxnSp>
      <p:pic>
        <p:nvPicPr>
          <p:cNvPr id="3" name="Google Shape;27;p29">
            <a:extLst>
              <a:ext uri="{FF2B5EF4-FFF2-40B4-BE49-F238E27FC236}">
                <a16:creationId xmlns:a16="http://schemas.microsoft.com/office/drawing/2014/main" id="{EE3A7105-EFE1-E5CB-6BF8-5EDEB77D8307}"/>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968865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Rectangle 5"/>
          <p:cNvSpPr/>
          <p:nvPr/>
        </p:nvSpPr>
        <p:spPr>
          <a:xfrm>
            <a:off x="0" y="1295400"/>
            <a:ext cx="12192000" cy="152400"/>
          </a:xfrm>
          <a:prstGeom prst="rect">
            <a:avLst/>
          </a:prstGeom>
          <a:solidFill>
            <a:srgbClr val="E80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Footer Placeholder 4">
            <a:extLst>
              <a:ext uri="{FF2B5EF4-FFF2-40B4-BE49-F238E27FC236}">
                <a16:creationId xmlns:a16="http://schemas.microsoft.com/office/drawing/2014/main" id="{6C2E0505-C58E-BF24-9393-6F157DEA82F0}"/>
              </a:ext>
            </a:extLst>
          </p:cNvPr>
          <p:cNvSpPr>
            <a:spLocks noGrp="1"/>
          </p:cNvSpPr>
          <p:nvPr>
            <p:ph type="ftr" sz="quarter" idx="3"/>
          </p:nvPr>
        </p:nvSpPr>
        <p:spPr>
          <a:xfrm>
            <a:off x="3152502" y="6557553"/>
            <a:ext cx="9039497" cy="274320"/>
          </a:xfrm>
          <a:prstGeom prst="rect">
            <a:avLst/>
          </a:prstGeom>
        </p:spPr>
        <p:txBody>
          <a:bodyPr vert="horz" lIns="45720" rIns="45720" bIns="0" rtlCol="0" anchor="b"/>
          <a:lstStyle>
            <a:lvl1pPr algn="r" eaLnBrk="1" latinLnBrk="0" hangingPunct="1">
              <a:defRPr kumimoji="0" sz="1000">
                <a:solidFill>
                  <a:schemeClr val="tx1">
                    <a:tint val="95000"/>
                  </a:schemeClr>
                </a:solidFill>
              </a:defRPr>
            </a:lvl1pPr>
            <a:extLst/>
          </a:lstStyle>
          <a:p>
            <a:r>
              <a:rPr lang="en-US" altLang="en-US" dirty="0">
                <a:solidFill>
                  <a:schemeClr val="accent3"/>
                </a:solidFill>
              </a:rPr>
              <a:t>Source: Tanis et al., (2024). State of the States in Intellectual and Developmental Disabilities, University of Kansas</a:t>
            </a:r>
            <a:endParaRPr lang="en-US" sz="900" dirty="0"/>
          </a:p>
        </p:txBody>
      </p:sp>
      <p:pic>
        <p:nvPicPr>
          <p:cNvPr id="5" name="Picture 4">
            <a:extLst>
              <a:ext uri="{FF2B5EF4-FFF2-40B4-BE49-F238E27FC236}">
                <a16:creationId xmlns:a16="http://schemas.microsoft.com/office/drawing/2014/main" id="{628BB0A1-4BB8-EA3F-6E4F-3BC0DC29D58A}"/>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1790358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FD20DED3-CE1D-A5E9-A8DF-4CB172D2ABEF}"/>
              </a:ext>
            </a:extLst>
          </p:cNvPr>
          <p:cNvSpPr>
            <a:spLocks noGrp="1"/>
          </p:cNvSpPr>
          <p:nvPr>
            <p:ph type="ftr" sz="quarter" idx="3"/>
          </p:nvPr>
        </p:nvSpPr>
        <p:spPr>
          <a:xfrm>
            <a:off x="3152502" y="6557553"/>
            <a:ext cx="9039497" cy="274320"/>
          </a:xfrm>
          <a:prstGeom prst="rect">
            <a:avLst/>
          </a:prstGeom>
        </p:spPr>
        <p:txBody>
          <a:bodyPr vert="horz" lIns="45720" rIns="45720" bIns="0" rtlCol="0" anchor="b"/>
          <a:lstStyle>
            <a:lvl1pPr algn="r" eaLnBrk="1" latinLnBrk="0" hangingPunct="1">
              <a:defRPr kumimoji="0" sz="1000">
                <a:solidFill>
                  <a:schemeClr val="tx1">
                    <a:tint val="95000"/>
                  </a:schemeClr>
                </a:solidFill>
              </a:defRPr>
            </a:lvl1pPr>
            <a:extLst/>
          </a:lstStyle>
          <a:p>
            <a:r>
              <a:rPr lang="en-US" altLang="en-US" dirty="0">
                <a:solidFill>
                  <a:schemeClr val="accent3"/>
                </a:solidFill>
              </a:rPr>
              <a:t>Source: Tanis et al., (2024). State of the States in Intellectual and Developmental Disabilities, University of Kansas</a:t>
            </a:r>
            <a:endParaRPr lang="en-US" sz="900" dirty="0"/>
          </a:p>
        </p:txBody>
      </p:sp>
      <p:pic>
        <p:nvPicPr>
          <p:cNvPr id="4" name="Picture 3">
            <a:extLst>
              <a:ext uri="{FF2B5EF4-FFF2-40B4-BE49-F238E27FC236}">
                <a16:creationId xmlns:a16="http://schemas.microsoft.com/office/drawing/2014/main" id="{F303295D-A235-FB1F-07D7-2E6BCF8B3214}"/>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40668621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Edit Master text styles</a:t>
            </a:r>
          </a:p>
        </p:txBody>
      </p:sp>
      <p:sp>
        <p:nvSpPr>
          <p:cNvPr id="5" name="Date Placeholder 4"/>
          <p:cNvSpPr>
            <a:spLocks noGrp="1"/>
          </p:cNvSpPr>
          <p:nvPr>
            <p:ph type="dt" sz="half" idx="10"/>
          </p:nvPr>
        </p:nvSpPr>
        <p:spPr>
          <a:xfrm>
            <a:off x="609600" y="6476999"/>
            <a:ext cx="2844800" cy="274320"/>
          </a:xfrm>
          <a:prstGeom prst="rect">
            <a:avLst/>
          </a:prstGeom>
        </p:spPr>
        <p:txBody>
          <a:bodyPr/>
          <a:lstStyle/>
          <a:p>
            <a:fld id="{995CD79E-3937-4B18-8CD3-47D218D2AA87}" type="datetimeFigureOut">
              <a:rPr lang="en-US" smtClean="0"/>
              <a:pPr/>
              <a:t>9/16/2024</a:t>
            </a:fld>
            <a:endParaRPr lang="en-US" dirty="0"/>
          </a:p>
        </p:txBody>
      </p:sp>
      <p:sp>
        <p:nvSpPr>
          <p:cNvPr id="6" name="Footer Placeholder 5"/>
          <p:cNvSpPr>
            <a:spLocks noGrp="1"/>
          </p:cNvSpPr>
          <p:nvPr>
            <p:ph type="ftr" sz="quarter" idx="11"/>
          </p:nvPr>
        </p:nvSpPr>
        <p:spPr>
          <a:xfrm>
            <a:off x="3152502" y="6557553"/>
            <a:ext cx="9039497" cy="274320"/>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939195" y="6476999"/>
            <a:ext cx="978485" cy="274320"/>
          </a:xfrm>
          <a:prstGeom prst="rect">
            <a:avLst/>
          </a:prstGeom>
        </p:spPr>
        <p:txBody>
          <a:bodyPr/>
          <a:lstStyle/>
          <a:p>
            <a:fld id="{151721A0-C84A-496F-BA5E-4936200E5C56}" type="slidenum">
              <a:rPr lang="en-US" smtClean="0"/>
              <a:pPr/>
              <a:t>‹#›</a:t>
            </a:fld>
            <a:endParaRPr lang="en-US" dirty="0"/>
          </a:p>
        </p:txBody>
      </p:sp>
      <p:sp>
        <p:nvSpPr>
          <p:cNvPr id="12" name="Rectangle 11"/>
          <p:cNvSpPr/>
          <p:nvPr/>
        </p:nvSpPr>
        <p:spPr bwMode="invGray">
          <a:xfrm>
            <a:off x="3807649" y="0"/>
            <a:ext cx="60960" cy="1453896"/>
          </a:xfrm>
          <a:prstGeom prst="rect">
            <a:avLst/>
          </a:prstGeom>
          <a:no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8" name="Footer Placeholder 4">
            <a:extLst>
              <a:ext uri="{FF2B5EF4-FFF2-40B4-BE49-F238E27FC236}">
                <a16:creationId xmlns:a16="http://schemas.microsoft.com/office/drawing/2014/main" id="{7E43840C-76A9-B469-BE1B-EAFC08CB7D1C}"/>
              </a:ext>
            </a:extLst>
          </p:cNvPr>
          <p:cNvSpPr txBox="1">
            <a:spLocks/>
          </p:cNvSpPr>
          <p:nvPr userDrawn="1"/>
        </p:nvSpPr>
        <p:spPr>
          <a:xfrm>
            <a:off x="2878184" y="6476999"/>
            <a:ext cx="9039497" cy="274320"/>
          </a:xfrm>
          <a:prstGeom prst="rect">
            <a:avLst/>
          </a:prstGeom>
        </p:spPr>
        <p:txBody>
          <a:bodyPr vert="horz" lIns="45720" rIns="45720" bIns="0" rtlCol="0" anchor="b"/>
          <a:lstStyle>
            <a:defPPr>
              <a:defRPr lang="en-US"/>
            </a:defPPr>
            <a:lvl1pPr marL="0" algn="r" defTabSz="914400" rtl="0" eaLnBrk="1" latinLnBrk="0" hangingPunct="1">
              <a:defRPr kumimoji="0" sz="10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000" dirty="0">
                <a:solidFill>
                  <a:schemeClr val="accent3"/>
                </a:solidFill>
              </a:rPr>
              <a:t>Source: Tanis et al., (2024). State of the States in Intellectual and Developmental Disabilities, University of Kansas</a:t>
            </a:r>
            <a:endParaRPr lang="en-US" sz="900" dirty="0"/>
          </a:p>
        </p:txBody>
      </p:sp>
      <p:pic>
        <p:nvPicPr>
          <p:cNvPr id="9" name="Picture 8">
            <a:extLst>
              <a:ext uri="{FF2B5EF4-FFF2-40B4-BE49-F238E27FC236}">
                <a16:creationId xmlns:a16="http://schemas.microsoft.com/office/drawing/2014/main" id="{360170C5-89C9-9477-8784-D5AEB676B026}"/>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11544303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Edit Master text styles</a:t>
            </a:r>
          </a:p>
        </p:txBody>
      </p:sp>
      <p:sp>
        <p:nvSpPr>
          <p:cNvPr id="5" name="Date Placeholder 4"/>
          <p:cNvSpPr>
            <a:spLocks noGrp="1"/>
          </p:cNvSpPr>
          <p:nvPr>
            <p:ph type="dt" sz="half" idx="10"/>
          </p:nvPr>
        </p:nvSpPr>
        <p:spPr>
          <a:xfrm>
            <a:off x="219456" y="1170432"/>
            <a:ext cx="3364992" cy="201168"/>
          </a:xfrm>
          <a:prstGeom prst="rect">
            <a:avLst/>
          </a:prstGeom>
        </p:spPr>
        <p:txBody>
          <a:bodyPr/>
          <a:lstStyle/>
          <a:p>
            <a:fld id="{995CD79E-3937-4B18-8CD3-47D218D2AA87}" type="datetimeFigureOut">
              <a:rPr lang="en-US" smtClean="0"/>
              <a:pPr/>
              <a:t>9/16/2024</a:t>
            </a:fld>
            <a:endParaRPr lang="en-US" dirty="0"/>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6" name="Footer Placeholder 5"/>
          <p:cNvSpPr>
            <a:spLocks noGrp="1"/>
          </p:cNvSpPr>
          <p:nvPr>
            <p:ph type="ftr" sz="quarter" idx="11"/>
          </p:nvPr>
        </p:nvSpPr>
        <p:spPr>
          <a:xfrm>
            <a:off x="4047744" y="1170432"/>
            <a:ext cx="6925056" cy="201168"/>
          </a:xfrm>
          <a:prstGeom prst="rect">
            <a:avLst/>
          </a:prstGeo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11119104" y="1170432"/>
            <a:ext cx="978485" cy="201168"/>
          </a:xfrm>
          <a:prstGeom prst="rect">
            <a:avLst/>
          </a:prstGeom>
        </p:spPr>
        <p:txBody>
          <a:bodyPr/>
          <a:lstStyle/>
          <a:p>
            <a:fld id="{151721A0-C84A-496F-BA5E-4936200E5C56}" type="slidenum">
              <a:rPr lang="en-US" smtClean="0"/>
              <a:pPr/>
              <a:t>‹#›</a:t>
            </a:fld>
            <a:endParaRPr lang="en-US" dirty="0"/>
          </a:p>
        </p:txBody>
      </p:sp>
      <p:pic>
        <p:nvPicPr>
          <p:cNvPr id="12" name="Picture 11">
            <a:extLst>
              <a:ext uri="{FF2B5EF4-FFF2-40B4-BE49-F238E27FC236}">
                <a16:creationId xmlns:a16="http://schemas.microsoft.com/office/drawing/2014/main" id="{8D7D8F73-3FA7-B054-9361-E04D93A4C359}"/>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3546201759"/>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995CD79E-3937-4B18-8CD3-47D218D2AA87}" type="datetimeFigureOut">
              <a:rPr lang="en-US" smtClean="0"/>
              <a:pPr/>
              <a:t>9/16/2024</a:t>
            </a:fld>
            <a:endParaRPr lang="en-US" dirty="0"/>
          </a:p>
        </p:txBody>
      </p:sp>
      <p:sp>
        <p:nvSpPr>
          <p:cNvPr id="5" name="Footer Placeholder 4"/>
          <p:cNvSpPr>
            <a:spLocks noGrp="1"/>
          </p:cNvSpPr>
          <p:nvPr>
            <p:ph type="ftr" sz="quarter" idx="11"/>
          </p:nvPr>
        </p:nvSpPr>
        <p:spPr>
          <a:xfrm>
            <a:off x="3152502" y="6557553"/>
            <a:ext cx="9039497" cy="27432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939195" y="6476999"/>
            <a:ext cx="978485" cy="274320"/>
          </a:xfrm>
          <a:prstGeom prst="rect">
            <a:avLst/>
          </a:prstGeom>
        </p:spPr>
        <p:txBody>
          <a:bodyPr/>
          <a:lstStyle/>
          <a:p>
            <a:fld id="{151721A0-C84A-496F-BA5E-4936200E5C56}" type="slidenum">
              <a:rPr lang="en-US" smtClean="0"/>
              <a:pPr/>
              <a:t>‹#›</a:t>
            </a:fld>
            <a:endParaRPr lang="en-US" dirty="0"/>
          </a:p>
        </p:txBody>
      </p:sp>
      <p:pic>
        <p:nvPicPr>
          <p:cNvPr id="7" name="Picture 6">
            <a:extLst>
              <a:ext uri="{FF2B5EF4-FFF2-40B4-BE49-F238E27FC236}">
                <a16:creationId xmlns:a16="http://schemas.microsoft.com/office/drawing/2014/main" id="{786F5FAC-E63D-B9B2-D26F-58BC0B8BF0F4}"/>
              </a:ext>
            </a:extLst>
          </p:cNvPr>
          <p:cNvPicPr>
            <a:picLocks noChangeAspect="1"/>
          </p:cNvPicPr>
          <p:nvPr userDrawn="1"/>
        </p:nvPicPr>
        <p:blipFill>
          <a:blip r:embed="rId2"/>
          <a:stretch>
            <a:fillRect/>
          </a:stretch>
        </p:blipFill>
        <p:spPr>
          <a:xfrm>
            <a:off x="233636" y="5926313"/>
            <a:ext cx="1104851" cy="835891"/>
          </a:xfrm>
          <a:prstGeom prst="rect">
            <a:avLst/>
          </a:prstGeom>
        </p:spPr>
      </p:pic>
    </p:spTree>
    <p:extLst>
      <p:ext uri="{BB962C8B-B14F-4D97-AF65-F5344CB8AC3E}">
        <p14:creationId xmlns:p14="http://schemas.microsoft.com/office/powerpoint/2010/main" val="41070769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995CD79E-3937-4B18-8CD3-47D218D2AA87}" type="datetimeFigureOut">
              <a:rPr lang="en-US" smtClean="0"/>
              <a:pPr/>
              <a:t>9/16/2024</a:t>
            </a:fld>
            <a:endParaRPr lang="en-US" dirty="0"/>
          </a:p>
        </p:txBody>
      </p:sp>
      <p:sp>
        <p:nvSpPr>
          <p:cNvPr id="5" name="Footer Placeholder 4"/>
          <p:cNvSpPr>
            <a:spLocks noGrp="1"/>
          </p:cNvSpPr>
          <p:nvPr>
            <p:ph type="ftr" sz="quarter" idx="11"/>
          </p:nvPr>
        </p:nvSpPr>
        <p:spPr>
          <a:xfrm>
            <a:off x="3520796" y="6377460"/>
            <a:ext cx="511520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939195" y="6476999"/>
            <a:ext cx="978485" cy="274320"/>
          </a:xfrm>
          <a:prstGeom prst="rect">
            <a:avLst/>
          </a:prstGeom>
        </p:spPr>
        <p:txBody>
          <a:bodyPr/>
          <a:lstStyle/>
          <a:p>
            <a:fld id="{151721A0-C84A-496F-BA5E-4936200E5C56}" type="slidenum">
              <a:rPr lang="en-US" smtClean="0"/>
              <a:pPr/>
              <a:t>‹#›</a:t>
            </a:fld>
            <a:endParaRPr lang="en-US" dirty="0"/>
          </a:p>
        </p:txBody>
      </p:sp>
    </p:spTree>
    <p:extLst>
      <p:ext uri="{BB962C8B-B14F-4D97-AF65-F5344CB8AC3E}">
        <p14:creationId xmlns:p14="http://schemas.microsoft.com/office/powerpoint/2010/main" val="9454636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0"/>
            <a:ext cx="101600" cy="6858000"/>
          </a:xfrm>
          <a:prstGeom prst="rect">
            <a:avLst/>
          </a:prstGeom>
          <a:gradFill rotWithShape="1">
            <a:gsLst>
              <a:gs pos="0">
                <a:schemeClr val="bg2"/>
              </a:gs>
              <a:gs pos="100000">
                <a:schemeClr val="bg1"/>
              </a:gs>
            </a:gsLst>
            <a:lin ang="5400000" scaled="1"/>
          </a:gradFill>
          <a:ln w="9525">
            <a:noFill/>
            <a:miter lim="800000"/>
            <a:headEnd/>
            <a:tailEnd/>
          </a:ln>
          <a:effectLst/>
        </p:spPr>
        <p:txBody>
          <a:bodyPr wrap="none" anchor="ctr"/>
          <a:lstStyle/>
          <a:p>
            <a:pPr>
              <a:defRPr/>
            </a:pPr>
            <a:endParaRPr lang="en-US" sz="1800" dirty="0">
              <a:latin typeface="Arial" charset="0"/>
              <a:cs typeface="Arial" charset="0"/>
            </a:endParaRPr>
          </a:p>
        </p:txBody>
      </p:sp>
      <p:sp>
        <p:nvSpPr>
          <p:cNvPr id="3" name="Rectangle 13"/>
          <p:cNvSpPr>
            <a:spLocks noChangeArrowheads="1"/>
          </p:cNvSpPr>
          <p:nvPr/>
        </p:nvSpPr>
        <p:spPr bwMode="auto">
          <a:xfrm>
            <a:off x="1219200" y="1828800"/>
            <a:ext cx="9550400" cy="76200"/>
          </a:xfrm>
          <a:prstGeom prst="rect">
            <a:avLst/>
          </a:prstGeom>
          <a:gradFill rotWithShape="1">
            <a:gsLst>
              <a:gs pos="0">
                <a:srgbClr val="A2A2A2"/>
              </a:gs>
              <a:gs pos="100000">
                <a:schemeClr val="bg1"/>
              </a:gs>
            </a:gsLst>
            <a:lin ang="0" scaled="1"/>
          </a:gradFill>
          <a:ln w="9525">
            <a:noFill/>
            <a:miter lim="800000"/>
            <a:headEnd/>
            <a:tailEnd/>
          </a:ln>
          <a:effectLst/>
        </p:spPr>
        <p:txBody>
          <a:bodyPr wrap="none" anchor="ctr"/>
          <a:lstStyle/>
          <a:p>
            <a:pPr>
              <a:defRPr/>
            </a:pPr>
            <a:endParaRPr lang="en-US" sz="1800" dirty="0">
              <a:latin typeface="Arial" charset="0"/>
              <a:cs typeface="Arial" charset="0"/>
            </a:endParaRPr>
          </a:p>
        </p:txBody>
      </p:sp>
      <p:sp>
        <p:nvSpPr>
          <p:cNvPr id="4" name="Rectangle 14"/>
          <p:cNvSpPr>
            <a:spLocks noChangeArrowheads="1"/>
          </p:cNvSpPr>
          <p:nvPr/>
        </p:nvSpPr>
        <p:spPr bwMode="auto">
          <a:xfrm flipH="1" flipV="1">
            <a:off x="11684000" y="0"/>
            <a:ext cx="609600" cy="6858000"/>
          </a:xfrm>
          <a:prstGeom prst="rect">
            <a:avLst/>
          </a:prstGeom>
          <a:gradFill rotWithShape="1">
            <a:gsLst>
              <a:gs pos="0">
                <a:schemeClr val="bg2"/>
              </a:gs>
              <a:gs pos="100000">
                <a:schemeClr val="bg1"/>
              </a:gs>
            </a:gsLst>
            <a:lin ang="5400000" scaled="1"/>
          </a:gradFill>
          <a:ln w="9525">
            <a:noFill/>
            <a:miter lim="800000"/>
            <a:headEnd/>
            <a:tailEnd/>
          </a:ln>
          <a:effectLst/>
        </p:spPr>
        <p:txBody>
          <a:bodyPr wrap="none" anchor="ctr"/>
          <a:lstStyle/>
          <a:p>
            <a:pPr>
              <a:defRPr/>
            </a:pPr>
            <a:endParaRPr lang="en-US" sz="1800" dirty="0">
              <a:latin typeface="Arial" charset="0"/>
              <a:cs typeface="Arial" charset="0"/>
            </a:endParaRPr>
          </a:p>
        </p:txBody>
      </p:sp>
      <p:sp>
        <p:nvSpPr>
          <p:cNvPr id="5" name="Rectangle 15"/>
          <p:cNvSpPr>
            <a:spLocks noChangeArrowheads="1"/>
          </p:cNvSpPr>
          <p:nvPr/>
        </p:nvSpPr>
        <p:spPr bwMode="auto">
          <a:xfrm flipH="1">
            <a:off x="1320800" y="4876800"/>
            <a:ext cx="9550400" cy="76200"/>
          </a:xfrm>
          <a:prstGeom prst="rect">
            <a:avLst/>
          </a:prstGeom>
          <a:gradFill rotWithShape="1">
            <a:gsLst>
              <a:gs pos="0">
                <a:srgbClr val="A2A2A2"/>
              </a:gs>
              <a:gs pos="100000">
                <a:schemeClr val="bg1"/>
              </a:gs>
            </a:gsLst>
            <a:lin ang="0" scaled="1"/>
          </a:gradFill>
          <a:ln w="9525">
            <a:noFill/>
            <a:miter lim="800000"/>
            <a:headEnd/>
            <a:tailEnd/>
          </a:ln>
          <a:effectLst/>
        </p:spPr>
        <p:txBody>
          <a:bodyPr wrap="none" anchor="ctr"/>
          <a:lstStyle/>
          <a:p>
            <a:pPr>
              <a:defRPr/>
            </a:pPr>
            <a:endParaRPr lang="en-US" sz="1800" dirty="0">
              <a:latin typeface="Arial" charset="0"/>
              <a:cs typeface="Arial" charset="0"/>
            </a:endParaRPr>
          </a:p>
        </p:txBody>
      </p:sp>
      <p:sp>
        <p:nvSpPr>
          <p:cNvPr id="6" name="Rectangle 17"/>
          <p:cNvSpPr>
            <a:spLocks noChangeArrowheads="1"/>
          </p:cNvSpPr>
          <p:nvPr/>
        </p:nvSpPr>
        <p:spPr bwMode="auto">
          <a:xfrm>
            <a:off x="3556000" y="5562600"/>
            <a:ext cx="7315200" cy="990600"/>
          </a:xfrm>
          <a:prstGeom prst="rect">
            <a:avLst/>
          </a:prstGeom>
          <a:noFill/>
          <a:ln w="9525">
            <a:noFill/>
            <a:miter lim="800000"/>
            <a:headEnd/>
            <a:tailEnd/>
          </a:ln>
          <a:effectLst/>
        </p:spPr>
        <p:txBody>
          <a:bodyPr/>
          <a:lstStyle/>
          <a:p>
            <a:pPr>
              <a:spcBef>
                <a:spcPct val="20000"/>
              </a:spcBef>
              <a:defRPr/>
            </a:pPr>
            <a:endParaRPr lang="en-US" sz="3200" b="0" dirty="0">
              <a:latin typeface="Times New Roman" pitchFamily="18" charset="0"/>
              <a:cs typeface="Arial" charset="0"/>
            </a:endParaRPr>
          </a:p>
        </p:txBody>
      </p:sp>
      <p:sp>
        <p:nvSpPr>
          <p:cNvPr id="7" name="Rectangle 6"/>
          <p:cNvSpPr>
            <a:spLocks noChangeArrowheads="1"/>
          </p:cNvSpPr>
          <p:nvPr/>
        </p:nvSpPr>
        <p:spPr bwMode="auto">
          <a:xfrm>
            <a:off x="0" y="0"/>
            <a:ext cx="609600" cy="6858000"/>
          </a:xfrm>
          <a:prstGeom prst="rect">
            <a:avLst/>
          </a:prstGeom>
          <a:gradFill rotWithShape="1">
            <a:gsLst>
              <a:gs pos="0">
                <a:schemeClr val="bg2"/>
              </a:gs>
              <a:gs pos="100000">
                <a:schemeClr val="bg1"/>
              </a:gs>
            </a:gsLst>
            <a:lin ang="5400000" scaled="1"/>
          </a:gradFill>
          <a:ln w="9525">
            <a:noFill/>
            <a:miter lim="800000"/>
            <a:headEnd/>
            <a:tailEnd/>
          </a:ln>
          <a:effectLst/>
        </p:spPr>
        <p:txBody>
          <a:bodyPr wrap="none" anchor="ctr"/>
          <a:lstStyle/>
          <a:p>
            <a:pPr>
              <a:defRPr/>
            </a:pPr>
            <a:endParaRPr lang="en-US" sz="1800" dirty="0">
              <a:latin typeface="Arial" charset="0"/>
            </a:endParaRPr>
          </a:p>
        </p:txBody>
      </p:sp>
    </p:spTree>
    <p:extLst>
      <p:ext uri="{BB962C8B-B14F-4D97-AF65-F5344CB8AC3E}">
        <p14:creationId xmlns:p14="http://schemas.microsoft.com/office/powerpoint/2010/main" val="16606432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491F3-9D36-8647-F666-3479430FCB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4DAAD-83CE-7140-B01B-BB1142B2D07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27BD78-C263-6068-9362-10D9218C86F9}"/>
              </a:ext>
            </a:extLst>
          </p:cNvPr>
          <p:cNvSpPr>
            <a:spLocks noGrp="1"/>
          </p:cNvSpPr>
          <p:nvPr>
            <p:ph type="dt" sz="half" idx="10"/>
          </p:nvPr>
        </p:nvSpPr>
        <p:spPr/>
        <p:txBody>
          <a:bodyPr/>
          <a:lstStyle/>
          <a:p>
            <a:fld id="{09640D3B-1383-4986-A811-353CAAB61ACA}" type="datetime1">
              <a:rPr lang="en-US" smtClean="0"/>
              <a:t>9/16/2024</a:t>
            </a:fld>
            <a:endParaRPr lang="en-US" dirty="0"/>
          </a:p>
        </p:txBody>
      </p:sp>
      <p:sp>
        <p:nvSpPr>
          <p:cNvPr id="5" name="Footer Placeholder 4">
            <a:extLst>
              <a:ext uri="{FF2B5EF4-FFF2-40B4-BE49-F238E27FC236}">
                <a16:creationId xmlns:a16="http://schemas.microsoft.com/office/drawing/2014/main" id="{CBD30BE2-A7F5-C4B1-B809-1FD3AF9E5C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C59190-1802-84DC-1B3A-7FAE38B92DAC}"/>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260942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87CD-2FC4-0F0B-63CB-0F9D8788C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6089C6-BC03-EA3C-80C1-4F780965A7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28BA7-703F-ABD0-5E82-6E2B61580946}"/>
              </a:ext>
            </a:extLst>
          </p:cNvPr>
          <p:cNvSpPr>
            <a:spLocks noGrp="1"/>
          </p:cNvSpPr>
          <p:nvPr>
            <p:ph type="dt" sz="half" idx="10"/>
          </p:nvPr>
        </p:nvSpPr>
        <p:spPr/>
        <p:txBody>
          <a:bodyPr/>
          <a:lstStyle/>
          <a:p>
            <a:fld id="{3C9BDF8C-B756-4929-9F98-7E9CC9887212}" type="datetime1">
              <a:rPr lang="en-US" smtClean="0"/>
              <a:t>9/16/2024</a:t>
            </a:fld>
            <a:endParaRPr lang="en-US" dirty="0"/>
          </a:p>
        </p:txBody>
      </p:sp>
      <p:sp>
        <p:nvSpPr>
          <p:cNvPr id="5" name="Footer Placeholder 4">
            <a:extLst>
              <a:ext uri="{FF2B5EF4-FFF2-40B4-BE49-F238E27FC236}">
                <a16:creationId xmlns:a16="http://schemas.microsoft.com/office/drawing/2014/main" id="{5CDEFE9A-7F1D-FCA7-6407-F3251CD05E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4CE627-38E9-3B85-EA2F-E4F12D23EA20}"/>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104225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35D7-CE35-CF23-1A21-E5BA049FDE1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930589-4905-CA1A-DD98-56DAA5343B2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7FAD3E-EB35-DF1E-ED91-01778707E292}"/>
              </a:ext>
            </a:extLst>
          </p:cNvPr>
          <p:cNvSpPr>
            <a:spLocks noGrp="1"/>
          </p:cNvSpPr>
          <p:nvPr>
            <p:ph type="dt" sz="half" idx="10"/>
          </p:nvPr>
        </p:nvSpPr>
        <p:spPr/>
        <p:txBody>
          <a:bodyPr/>
          <a:lstStyle/>
          <a:p>
            <a:fld id="{C27F7A81-5F27-421F-951D-6AF3912AC21B}" type="datetime1">
              <a:rPr lang="en-US" smtClean="0"/>
              <a:t>9/16/2024</a:t>
            </a:fld>
            <a:endParaRPr lang="en-US" dirty="0"/>
          </a:p>
        </p:txBody>
      </p:sp>
      <p:sp>
        <p:nvSpPr>
          <p:cNvPr id="5" name="Footer Placeholder 4">
            <a:extLst>
              <a:ext uri="{FF2B5EF4-FFF2-40B4-BE49-F238E27FC236}">
                <a16:creationId xmlns:a16="http://schemas.microsoft.com/office/drawing/2014/main" id="{A206C7C2-2B94-3248-7CE8-E4128CD871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2029DD-6171-5C5B-2D87-54D23177BB7D}"/>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357856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mparison" type="twoTxTwoObj">
  <p:cSld name="1_Comparison">
    <p:bg>
      <p:bgPr>
        <a:solidFill>
          <a:srgbClr val="075190"/>
        </a:solidFill>
        <a:effectLst/>
      </p:bgPr>
    </p:bg>
    <p:spTree>
      <p:nvGrpSpPr>
        <p:cNvPr id="1" name="Shape 137"/>
        <p:cNvGrpSpPr/>
        <p:nvPr/>
      </p:nvGrpSpPr>
      <p:grpSpPr>
        <a:xfrm>
          <a:off x="0" y="0"/>
          <a:ext cx="0" cy="0"/>
          <a:chOff x="0" y="0"/>
          <a:chExt cx="0" cy="0"/>
        </a:xfrm>
      </p:grpSpPr>
      <p:sp>
        <p:nvSpPr>
          <p:cNvPr id="138" name="Google Shape;138;p41"/>
          <p:cNvSpPr txBox="1">
            <a:spLocks noGrp="1"/>
          </p:cNvSpPr>
          <p:nvPr>
            <p:ph type="title"/>
          </p:nvPr>
        </p:nvSpPr>
        <p:spPr>
          <a:xfrm>
            <a:off x="839788" y="1798049"/>
            <a:ext cx="43418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itillium Web"/>
              <a:buNone/>
              <a:defRPr>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9" name="Google Shape;139;p41"/>
          <p:cNvSpPr txBox="1">
            <a:spLocks noGrp="1"/>
          </p:cNvSpPr>
          <p:nvPr>
            <p:ph type="body" idx="1"/>
          </p:nvPr>
        </p:nvSpPr>
        <p:spPr>
          <a:xfrm>
            <a:off x="839788" y="3427747"/>
            <a:ext cx="5157787" cy="693692"/>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Clr>
                <a:schemeClr val="lt1"/>
              </a:buClr>
              <a:buSzPts val="2400"/>
              <a:buNone/>
              <a:defRPr sz="2400" b="1">
                <a:solidFill>
                  <a:schemeClr val="lt1"/>
                </a:solidFill>
                <a:latin typeface="+mj-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40" name="Google Shape;140;p41"/>
          <p:cNvSpPr txBox="1">
            <a:spLocks noGrp="1"/>
          </p:cNvSpPr>
          <p:nvPr>
            <p:ph type="body" idx="2"/>
          </p:nvPr>
        </p:nvSpPr>
        <p:spPr>
          <a:xfrm>
            <a:off x="839788" y="4276436"/>
            <a:ext cx="5157787" cy="191322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lt1"/>
              </a:buClr>
              <a:buSzPts val="2000"/>
              <a:buNone/>
              <a:defRPr sz="2000">
                <a:solidFill>
                  <a:schemeClr val="lt1"/>
                </a:solidFill>
                <a:latin typeface="+mj-lt"/>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41" name="Google Shape;141;p41"/>
          <p:cNvSpPr txBox="1">
            <a:spLocks noGrp="1"/>
          </p:cNvSpPr>
          <p:nvPr>
            <p:ph type="body" idx="3"/>
          </p:nvPr>
        </p:nvSpPr>
        <p:spPr>
          <a:xfrm>
            <a:off x="6172200" y="3427747"/>
            <a:ext cx="5183188" cy="693692"/>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Clr>
                <a:schemeClr val="lt1"/>
              </a:buClr>
              <a:buSzPts val="2400"/>
              <a:buNone/>
              <a:defRPr sz="2400" b="1">
                <a:solidFill>
                  <a:schemeClr val="lt1"/>
                </a:solidFill>
                <a:latin typeface="+mj-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42" name="Google Shape;142;p41"/>
          <p:cNvSpPr txBox="1">
            <a:spLocks noGrp="1"/>
          </p:cNvSpPr>
          <p:nvPr>
            <p:ph type="body" idx="4"/>
          </p:nvPr>
        </p:nvSpPr>
        <p:spPr>
          <a:xfrm>
            <a:off x="6172200" y="4276436"/>
            <a:ext cx="5183188" cy="191322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lt1"/>
              </a:buClr>
              <a:buSzPts val="2000"/>
              <a:buNone/>
              <a:defRPr sz="2000">
                <a:solidFill>
                  <a:schemeClr val="lt1"/>
                </a:solidFill>
                <a:latin typeface="+mj-lt"/>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0" name="Google Shape;27;p29">
            <a:extLst>
              <a:ext uri="{FF2B5EF4-FFF2-40B4-BE49-F238E27FC236}">
                <a16:creationId xmlns:a16="http://schemas.microsoft.com/office/drawing/2014/main" id="{15CBC54A-43C9-4F17-081B-8650F7DDCB8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0" y="155265"/>
            <a:ext cx="568601" cy="464841"/>
          </a:xfrm>
          <a:prstGeom prst="rect">
            <a:avLst/>
          </a:prstGeom>
          <a:noFill/>
          <a:ln>
            <a:noFill/>
          </a:ln>
        </p:spPr>
      </p:pic>
      <p:sp>
        <p:nvSpPr>
          <p:cNvPr id="2" name="Google Shape;55;p33">
            <a:extLst>
              <a:ext uri="{FF2B5EF4-FFF2-40B4-BE49-F238E27FC236}">
                <a16:creationId xmlns:a16="http://schemas.microsoft.com/office/drawing/2014/main" id="{CC45F643-A167-7635-D7FF-3E96DBE0B3CC}"/>
              </a:ext>
            </a:extLst>
          </p:cNvPr>
          <p:cNvSpPr/>
          <p:nvPr userDrawn="1"/>
        </p:nvSpPr>
        <p:spPr>
          <a:xfrm>
            <a:off x="0" y="6619075"/>
            <a:ext cx="12192000" cy="246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cxnSp>
        <p:nvCxnSpPr>
          <p:cNvPr id="3" name="Google Shape;377;p13">
            <a:extLst>
              <a:ext uri="{FF2B5EF4-FFF2-40B4-BE49-F238E27FC236}">
                <a16:creationId xmlns:a16="http://schemas.microsoft.com/office/drawing/2014/main" id="{41FA933E-0EA5-E082-D849-D819441E40B6}"/>
              </a:ext>
              <a:ext uri="{C183D7F6-B498-43B3-948B-1728B52AA6E4}">
                <adec:decorative xmlns:adec="http://schemas.microsoft.com/office/drawing/2017/decorative" val="1"/>
              </a:ext>
            </a:extLst>
          </p:cNvPr>
          <p:cNvCxnSpPr/>
          <p:nvPr userDrawn="1"/>
        </p:nvCxnSpPr>
        <p:spPr>
          <a:xfrm rot="10800000" flipH="1">
            <a:off x="968829" y="2954151"/>
            <a:ext cx="1951118" cy="123"/>
          </a:xfrm>
          <a:prstGeom prst="straightConnector1">
            <a:avLst/>
          </a:prstGeom>
          <a:noFill/>
          <a:ln w="57150"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23528344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F722-E695-1F0B-5A41-4567E532A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C8534-3109-61E4-6E83-B88E5F30003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85E58B-1504-38AC-AA14-E3CEBECD585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40A3C-331A-11D3-7E20-0FB1C8F3B052}"/>
              </a:ext>
            </a:extLst>
          </p:cNvPr>
          <p:cNvSpPr>
            <a:spLocks noGrp="1"/>
          </p:cNvSpPr>
          <p:nvPr>
            <p:ph type="dt" sz="half" idx="10"/>
          </p:nvPr>
        </p:nvSpPr>
        <p:spPr/>
        <p:txBody>
          <a:bodyPr/>
          <a:lstStyle/>
          <a:p>
            <a:fld id="{5CB5A4CD-52B0-4B75-8BC4-AC9DA5AC0868}" type="datetime1">
              <a:rPr lang="en-US" smtClean="0"/>
              <a:t>9/16/2024</a:t>
            </a:fld>
            <a:endParaRPr lang="en-US" dirty="0"/>
          </a:p>
        </p:txBody>
      </p:sp>
      <p:sp>
        <p:nvSpPr>
          <p:cNvPr id="6" name="Footer Placeholder 5">
            <a:extLst>
              <a:ext uri="{FF2B5EF4-FFF2-40B4-BE49-F238E27FC236}">
                <a16:creationId xmlns:a16="http://schemas.microsoft.com/office/drawing/2014/main" id="{AFD378F0-6CD6-2ACB-B42C-580C8D50E0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B2DB38-6AFE-F005-E8B0-650A6C722ACE}"/>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282270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A486-A978-D16A-D17C-1C3A2B674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5A6DF-B4E8-B6C9-B7C8-8D1F5C144E5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7BCBF-9B43-3897-E4D6-79FF00BE15B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8813B4-8B33-0837-3499-85B4283C237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7DA2A7-D4BD-5667-75E6-F09DFC9E042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7C14A-15B3-16F3-ADE9-2FCF00CC158B}"/>
              </a:ext>
            </a:extLst>
          </p:cNvPr>
          <p:cNvSpPr>
            <a:spLocks noGrp="1"/>
          </p:cNvSpPr>
          <p:nvPr>
            <p:ph type="dt" sz="half" idx="10"/>
          </p:nvPr>
        </p:nvSpPr>
        <p:spPr/>
        <p:txBody>
          <a:bodyPr/>
          <a:lstStyle/>
          <a:p>
            <a:fld id="{7F044CC2-CF1F-4495-8C39-2DC58FA792FA}" type="datetime1">
              <a:rPr lang="en-US" smtClean="0"/>
              <a:t>9/16/2024</a:t>
            </a:fld>
            <a:endParaRPr lang="en-US" dirty="0"/>
          </a:p>
        </p:txBody>
      </p:sp>
      <p:sp>
        <p:nvSpPr>
          <p:cNvPr id="8" name="Footer Placeholder 7">
            <a:extLst>
              <a:ext uri="{FF2B5EF4-FFF2-40B4-BE49-F238E27FC236}">
                <a16:creationId xmlns:a16="http://schemas.microsoft.com/office/drawing/2014/main" id="{CDA1F957-A34F-9DF2-A9AA-EDE3EBC113D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CC7DBD4-CAA2-FF43-24C5-98FFDDEF2B9C}"/>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74173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30F6-D1C1-FE98-9FEF-0B7D02E3DB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D57E0C-6235-B872-F261-B9AF894FE1E4}"/>
              </a:ext>
            </a:extLst>
          </p:cNvPr>
          <p:cNvSpPr>
            <a:spLocks noGrp="1"/>
          </p:cNvSpPr>
          <p:nvPr>
            <p:ph type="dt" sz="half" idx="10"/>
          </p:nvPr>
        </p:nvSpPr>
        <p:spPr/>
        <p:txBody>
          <a:bodyPr/>
          <a:lstStyle/>
          <a:p>
            <a:fld id="{C9C4BE07-0DE7-46FE-A8D7-7C670CC07C79}" type="datetime1">
              <a:rPr lang="en-US" smtClean="0"/>
              <a:t>9/16/2024</a:t>
            </a:fld>
            <a:endParaRPr lang="en-US" dirty="0"/>
          </a:p>
        </p:txBody>
      </p:sp>
      <p:sp>
        <p:nvSpPr>
          <p:cNvPr id="4" name="Footer Placeholder 3">
            <a:extLst>
              <a:ext uri="{FF2B5EF4-FFF2-40B4-BE49-F238E27FC236}">
                <a16:creationId xmlns:a16="http://schemas.microsoft.com/office/drawing/2014/main" id="{CCA663CB-6EC1-9655-3948-79AAB43254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A12F05-59D5-66C2-4862-4A1713B960DB}"/>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308614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51ECDD-2871-4D78-56DC-AC46B94C3F8D}"/>
              </a:ext>
            </a:extLst>
          </p:cNvPr>
          <p:cNvSpPr>
            <a:spLocks noGrp="1"/>
          </p:cNvSpPr>
          <p:nvPr>
            <p:ph type="dt" sz="half" idx="10"/>
          </p:nvPr>
        </p:nvSpPr>
        <p:spPr/>
        <p:txBody>
          <a:bodyPr/>
          <a:lstStyle/>
          <a:p>
            <a:fld id="{315DAA94-8A53-4B6B-BE50-FD083FD4C2E0}" type="datetime1">
              <a:rPr lang="en-US" smtClean="0"/>
              <a:t>9/16/2024</a:t>
            </a:fld>
            <a:endParaRPr lang="en-US" dirty="0"/>
          </a:p>
        </p:txBody>
      </p:sp>
      <p:sp>
        <p:nvSpPr>
          <p:cNvPr id="3" name="Footer Placeholder 2">
            <a:extLst>
              <a:ext uri="{FF2B5EF4-FFF2-40B4-BE49-F238E27FC236}">
                <a16:creationId xmlns:a16="http://schemas.microsoft.com/office/drawing/2014/main" id="{B938ED70-E16F-3DA7-85F2-39A0D35CD1D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B5224A0-76C1-FF23-B747-72E18CD7FCF2}"/>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236728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ADC8-6B10-C741-D07E-C84B5CF067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493D75-682D-47AE-3821-A06520EBCF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721BCC-B209-0812-2E7D-6EA23A7275D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4E4745-0B12-91A6-54C9-A1AE183D12A8}"/>
              </a:ext>
            </a:extLst>
          </p:cNvPr>
          <p:cNvSpPr>
            <a:spLocks noGrp="1"/>
          </p:cNvSpPr>
          <p:nvPr>
            <p:ph type="dt" sz="half" idx="10"/>
          </p:nvPr>
        </p:nvSpPr>
        <p:spPr/>
        <p:txBody>
          <a:bodyPr/>
          <a:lstStyle/>
          <a:p>
            <a:fld id="{B08DFD26-AD70-4758-A521-9E53A6812FD6}" type="datetime1">
              <a:rPr lang="en-US" smtClean="0"/>
              <a:t>9/16/2024</a:t>
            </a:fld>
            <a:endParaRPr lang="en-US" dirty="0"/>
          </a:p>
        </p:txBody>
      </p:sp>
      <p:sp>
        <p:nvSpPr>
          <p:cNvPr id="6" name="Footer Placeholder 5">
            <a:extLst>
              <a:ext uri="{FF2B5EF4-FFF2-40B4-BE49-F238E27FC236}">
                <a16:creationId xmlns:a16="http://schemas.microsoft.com/office/drawing/2014/main" id="{90CCB44A-9C9D-06F6-FE07-3444DB0423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AEBA72-E5CF-4211-3CD1-AB6BE4507991}"/>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704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CBFC-9907-A2ED-0137-7008747AD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4E90FE-6F22-2330-5244-39F9597D24C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70647DEC-20AB-89D6-368F-AE2FF4DA78F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4DA17-3E8D-2350-548A-9B4AB6A3B33B}"/>
              </a:ext>
            </a:extLst>
          </p:cNvPr>
          <p:cNvSpPr>
            <a:spLocks noGrp="1"/>
          </p:cNvSpPr>
          <p:nvPr>
            <p:ph type="dt" sz="half" idx="10"/>
          </p:nvPr>
        </p:nvSpPr>
        <p:spPr/>
        <p:txBody>
          <a:bodyPr/>
          <a:lstStyle/>
          <a:p>
            <a:fld id="{2BCDFEEE-2D30-4866-AD58-B3B0F7903D72}" type="datetime1">
              <a:rPr lang="en-US" smtClean="0"/>
              <a:t>9/16/2024</a:t>
            </a:fld>
            <a:endParaRPr lang="en-US" dirty="0"/>
          </a:p>
        </p:txBody>
      </p:sp>
      <p:sp>
        <p:nvSpPr>
          <p:cNvPr id="6" name="Footer Placeholder 5">
            <a:extLst>
              <a:ext uri="{FF2B5EF4-FFF2-40B4-BE49-F238E27FC236}">
                <a16:creationId xmlns:a16="http://schemas.microsoft.com/office/drawing/2014/main" id="{701AB718-6939-3A70-C001-755DF8861D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EFC503-80F9-67F2-D88F-78E6F8CD63E2}"/>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8705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D8CB-306D-F435-43D5-99FD7E0443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03AC2C-5C7B-1013-4FB1-90EF50AF8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5782A-E53E-9415-BA6E-592BDDEC6335}"/>
              </a:ext>
            </a:extLst>
          </p:cNvPr>
          <p:cNvSpPr>
            <a:spLocks noGrp="1"/>
          </p:cNvSpPr>
          <p:nvPr>
            <p:ph type="dt" sz="half" idx="10"/>
          </p:nvPr>
        </p:nvSpPr>
        <p:spPr/>
        <p:txBody>
          <a:bodyPr/>
          <a:lstStyle/>
          <a:p>
            <a:fld id="{8438268E-A397-4E82-A70A-2179208E3CAA}" type="datetime1">
              <a:rPr lang="en-US" smtClean="0"/>
              <a:t>9/16/2024</a:t>
            </a:fld>
            <a:endParaRPr lang="en-US" dirty="0"/>
          </a:p>
        </p:txBody>
      </p:sp>
      <p:sp>
        <p:nvSpPr>
          <p:cNvPr id="5" name="Footer Placeholder 4">
            <a:extLst>
              <a:ext uri="{FF2B5EF4-FFF2-40B4-BE49-F238E27FC236}">
                <a16:creationId xmlns:a16="http://schemas.microsoft.com/office/drawing/2014/main" id="{E8FEC727-FBB2-7117-BE7C-2E170986F3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CADD32-B84E-5612-B6DC-90F1FC25A22B}"/>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352367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8FF94-2CDA-39C5-0422-AF4136B75D5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68232B-BF7D-893B-69F8-3E9E5C56B920}"/>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0A066-13CE-73FE-5F63-347EDF536929}"/>
              </a:ext>
            </a:extLst>
          </p:cNvPr>
          <p:cNvSpPr>
            <a:spLocks noGrp="1"/>
          </p:cNvSpPr>
          <p:nvPr>
            <p:ph type="dt" sz="half" idx="10"/>
          </p:nvPr>
        </p:nvSpPr>
        <p:spPr/>
        <p:txBody>
          <a:bodyPr/>
          <a:lstStyle/>
          <a:p>
            <a:fld id="{A28BB3F1-22F5-4CFE-A0B5-EF2D13B56E02}" type="datetime1">
              <a:rPr lang="en-US" smtClean="0"/>
              <a:t>9/16/2024</a:t>
            </a:fld>
            <a:endParaRPr lang="en-US" dirty="0"/>
          </a:p>
        </p:txBody>
      </p:sp>
      <p:sp>
        <p:nvSpPr>
          <p:cNvPr id="5" name="Footer Placeholder 4">
            <a:extLst>
              <a:ext uri="{FF2B5EF4-FFF2-40B4-BE49-F238E27FC236}">
                <a16:creationId xmlns:a16="http://schemas.microsoft.com/office/drawing/2014/main" id="{20486AAF-D552-57F7-69D9-13ACAF2AD5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0C2D65-0944-E856-298E-51905823527E}"/>
              </a:ext>
            </a:extLst>
          </p:cNvPr>
          <p:cNvSpPr>
            <a:spLocks noGrp="1"/>
          </p:cNvSpPr>
          <p:nvPr>
            <p:ph type="sldNum" sz="quarter" idx="12"/>
          </p:nvPr>
        </p:nvSpPr>
        <p:spPr/>
        <p:txBody>
          <a:bodyPr/>
          <a:lstStyle/>
          <a:p>
            <a:fld id="{962C0D8F-40BC-C049-9A95-2D55EB620A46}" type="slidenum">
              <a:rPr lang="en-US" smtClean="0"/>
              <a:t>‹#›</a:t>
            </a:fld>
            <a:endParaRPr lang="en-US" dirty="0"/>
          </a:p>
        </p:txBody>
      </p:sp>
    </p:spTree>
    <p:extLst>
      <p:ext uri="{BB962C8B-B14F-4D97-AF65-F5344CB8AC3E}">
        <p14:creationId xmlns:p14="http://schemas.microsoft.com/office/powerpoint/2010/main" val="246298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000" baseline="0">
                <a:solidFill>
                  <a:schemeClr val="accent1"/>
                </a:solidFill>
              </a:defRPr>
            </a:lvl1pPr>
          </a:lstStyle>
          <a:p>
            <a:r>
              <a:rPr lang="en-US"/>
              <a:t>Enter Title Here</a:t>
            </a:r>
          </a:p>
        </p:txBody>
      </p:sp>
      <p:sp>
        <p:nvSpPr>
          <p:cNvPr id="5" name="Text Placeholder 4"/>
          <p:cNvSpPr>
            <a:spLocks noGrp="1"/>
          </p:cNvSpPr>
          <p:nvPr>
            <p:ph type="body" sz="quarter" idx="10"/>
          </p:nvPr>
        </p:nvSpPr>
        <p:spPr>
          <a:xfrm>
            <a:off x="852488" y="2028825"/>
            <a:ext cx="10542587" cy="380365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60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85168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5"/>
        <p:cNvGrpSpPr/>
        <p:nvPr/>
      </p:nvGrpSpPr>
      <p:grpSpPr>
        <a:xfrm>
          <a:off x="0" y="0"/>
          <a:ext cx="0" cy="0"/>
          <a:chOff x="0" y="0"/>
          <a:chExt cx="0" cy="0"/>
        </a:xfrm>
      </p:grpSpPr>
      <p:sp>
        <p:nvSpPr>
          <p:cNvPr id="146" name="Google Shape;146;p42"/>
          <p:cNvSpPr txBox="1">
            <a:spLocks noGrp="1"/>
          </p:cNvSpPr>
          <p:nvPr>
            <p:ph type="title"/>
          </p:nvPr>
        </p:nvSpPr>
        <p:spPr>
          <a:xfrm>
            <a:off x="838200" y="309090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2" name="Google Shape;377;p13">
            <a:extLst>
              <a:ext uri="{FF2B5EF4-FFF2-40B4-BE49-F238E27FC236}">
                <a16:creationId xmlns:a16="http://schemas.microsoft.com/office/drawing/2014/main" id="{3D550D6D-C9A6-2C14-2747-036EE90B54E7}"/>
              </a:ext>
              <a:ext uri="{C183D7F6-B498-43B3-948B-1728B52AA6E4}">
                <adec:decorative xmlns:adec="http://schemas.microsoft.com/office/drawing/2017/decorative" val="1"/>
              </a:ext>
            </a:extLst>
          </p:cNvPr>
          <p:cNvCxnSpPr/>
          <p:nvPr userDrawn="1"/>
        </p:nvCxnSpPr>
        <p:spPr>
          <a:xfrm rot="10800000" flipH="1">
            <a:off x="958849" y="3227739"/>
            <a:ext cx="1951118" cy="123"/>
          </a:xfrm>
          <a:prstGeom prst="straightConnector1">
            <a:avLst/>
          </a:prstGeom>
          <a:noFill/>
          <a:ln w="57150" cap="flat" cmpd="sng">
            <a:solidFill>
              <a:srgbClr val="BE1E2D"/>
            </a:solidFill>
            <a:prstDash val="solid"/>
            <a:miter lim="800000"/>
            <a:headEnd type="none" w="sm" len="sm"/>
            <a:tailEnd type="none" w="sm" len="sm"/>
          </a:ln>
        </p:spPr>
      </p:cxnSp>
      <p:pic>
        <p:nvPicPr>
          <p:cNvPr id="3" name="Google Shape;27;p29">
            <a:extLst>
              <a:ext uri="{FF2B5EF4-FFF2-40B4-BE49-F238E27FC236}">
                <a16:creationId xmlns:a16="http://schemas.microsoft.com/office/drawing/2014/main" id="{A4B7D9CC-0793-2E55-93D4-4F148025DE80}"/>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1483477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25588"/>
          <a:stretch/>
        </p:blipFill>
        <p:spPr>
          <a:xfrm>
            <a:off x="0" y="1"/>
            <a:ext cx="12192000" cy="5257800"/>
          </a:xfrm>
          <a:prstGeom prst="rect">
            <a:avLst/>
          </a:prstGeom>
        </p:spPr>
      </p:pic>
      <p:sp>
        <p:nvSpPr>
          <p:cNvPr id="22" name="Text Placeholder 21"/>
          <p:cNvSpPr>
            <a:spLocks noGrp="1"/>
          </p:cNvSpPr>
          <p:nvPr>
            <p:ph type="body" sz="quarter" idx="17" hasCustomPrompt="1"/>
          </p:nvPr>
        </p:nvSpPr>
        <p:spPr>
          <a:xfrm>
            <a:off x="101600" y="152400"/>
            <a:ext cx="10261600" cy="685800"/>
          </a:xfrm>
        </p:spPr>
        <p:txBody>
          <a:bodyPr>
            <a:normAutofit/>
          </a:bodyPr>
          <a:lstStyle>
            <a:lvl1pPr>
              <a:buNone/>
              <a:defRPr sz="4000">
                <a:solidFill>
                  <a:schemeClr val="bg1"/>
                </a:solidFill>
              </a:defRPr>
            </a:lvl1pPr>
          </a:lstStyle>
          <a:p>
            <a:pPr lvl="0"/>
            <a:r>
              <a:rPr lang="en-US"/>
              <a:t>Presentation/Conference Title</a:t>
            </a:r>
          </a:p>
        </p:txBody>
      </p:sp>
      <p:sp>
        <p:nvSpPr>
          <p:cNvPr id="3" name="Subtitle 2"/>
          <p:cNvSpPr>
            <a:spLocks noGrp="1"/>
          </p:cNvSpPr>
          <p:nvPr>
            <p:ph type="subTitle" idx="1" hasCustomPrompt="1"/>
          </p:nvPr>
        </p:nvSpPr>
        <p:spPr>
          <a:xfrm>
            <a:off x="101600" y="762000"/>
            <a:ext cx="7823200" cy="533400"/>
          </a:xfrm>
        </p:spPr>
        <p:txBody>
          <a:bodyPr>
            <a:normAutofit/>
          </a:bodyPr>
          <a:lstStyle>
            <a:lvl1pPr marL="0" indent="0" algn="l">
              <a:buNone/>
              <a:defRPr sz="2800" i="1"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Optional subtitle</a:t>
            </a:r>
          </a:p>
        </p:txBody>
      </p:sp>
      <p:sp>
        <p:nvSpPr>
          <p:cNvPr id="17" name="Text Placeholder 16"/>
          <p:cNvSpPr>
            <a:spLocks noGrp="1"/>
          </p:cNvSpPr>
          <p:nvPr>
            <p:ph type="body" sz="quarter" idx="14" hasCustomPrompt="1"/>
          </p:nvPr>
        </p:nvSpPr>
        <p:spPr>
          <a:xfrm>
            <a:off x="4165600" y="2743200"/>
            <a:ext cx="8026400" cy="533400"/>
          </a:xfrm>
        </p:spPr>
        <p:txBody>
          <a:bodyPr/>
          <a:lstStyle>
            <a:lvl1pPr>
              <a:buNone/>
              <a:defRPr b="1">
                <a:solidFill>
                  <a:srgbClr val="0A4F90"/>
                </a:solidFill>
              </a:defRPr>
            </a:lvl1pPr>
            <a:lvl2pPr>
              <a:buNone/>
              <a:defRPr/>
            </a:lvl2pPr>
            <a:lvl3pPr>
              <a:buNone/>
              <a:defRPr/>
            </a:lvl3pPr>
            <a:lvl4pPr>
              <a:buNone/>
              <a:defRPr/>
            </a:lvl4pPr>
            <a:lvl5pPr>
              <a:buNone/>
              <a:defRPr/>
            </a:lvl5pPr>
          </a:lstStyle>
          <a:p>
            <a:pPr lvl="0"/>
            <a:r>
              <a:rPr lang="en-US"/>
              <a:t>Specific Title/Session Name</a:t>
            </a:r>
          </a:p>
        </p:txBody>
      </p:sp>
      <p:sp>
        <p:nvSpPr>
          <p:cNvPr id="19" name="Text Placeholder 18"/>
          <p:cNvSpPr>
            <a:spLocks noGrp="1"/>
          </p:cNvSpPr>
          <p:nvPr>
            <p:ph type="body" sz="quarter" idx="15" hasCustomPrompt="1"/>
          </p:nvPr>
        </p:nvSpPr>
        <p:spPr>
          <a:xfrm>
            <a:off x="4165600" y="3352800"/>
            <a:ext cx="8026400" cy="533400"/>
          </a:xfrm>
        </p:spPr>
        <p:txBody>
          <a:bodyPr>
            <a:normAutofit/>
          </a:bodyPr>
          <a:lstStyle>
            <a:lvl1pPr>
              <a:buNone/>
              <a:defRPr sz="2800">
                <a:solidFill>
                  <a:schemeClr val="tx1"/>
                </a:solidFill>
              </a:defRPr>
            </a:lvl1pPr>
          </a:lstStyle>
          <a:p>
            <a:pPr lvl="0"/>
            <a:r>
              <a:rPr lang="en-US"/>
              <a:t>Speaker name, credentials</a:t>
            </a:r>
          </a:p>
        </p:txBody>
      </p:sp>
      <p:sp>
        <p:nvSpPr>
          <p:cNvPr id="20" name="Text Placeholder 18"/>
          <p:cNvSpPr>
            <a:spLocks noGrp="1"/>
          </p:cNvSpPr>
          <p:nvPr>
            <p:ph type="body" sz="quarter" idx="16" hasCustomPrompt="1"/>
          </p:nvPr>
        </p:nvSpPr>
        <p:spPr>
          <a:xfrm>
            <a:off x="4165600" y="3886200"/>
            <a:ext cx="8026400" cy="533400"/>
          </a:xfrm>
        </p:spPr>
        <p:txBody>
          <a:bodyPr>
            <a:normAutofit/>
          </a:bodyPr>
          <a:lstStyle>
            <a:lvl1pPr>
              <a:buNone/>
              <a:defRPr sz="2800" baseline="0">
                <a:solidFill>
                  <a:schemeClr val="tx1"/>
                </a:solidFill>
              </a:defRPr>
            </a:lvl1pPr>
          </a:lstStyle>
          <a:p>
            <a:pPr lvl="0"/>
            <a:r>
              <a:rPr lang="en-US"/>
              <a:t>Location or speaker organization</a:t>
            </a:r>
          </a:p>
        </p:txBody>
      </p:sp>
      <p:sp>
        <p:nvSpPr>
          <p:cNvPr id="13" name="Text Placeholder 12"/>
          <p:cNvSpPr>
            <a:spLocks noGrp="1"/>
          </p:cNvSpPr>
          <p:nvPr>
            <p:ph type="body" sz="quarter" idx="12" hasCustomPrompt="1"/>
          </p:nvPr>
        </p:nvSpPr>
        <p:spPr>
          <a:xfrm>
            <a:off x="4165600" y="4648200"/>
            <a:ext cx="5283200" cy="457200"/>
          </a:xfrm>
        </p:spPr>
        <p:txBody>
          <a:bodyPr>
            <a:noAutofit/>
          </a:bodyPr>
          <a:lstStyle>
            <a:lvl1pPr>
              <a:buNone/>
              <a:defRPr sz="2000" i="0"/>
            </a:lvl1pPr>
          </a:lstStyle>
          <a:p>
            <a:pPr lvl="0"/>
            <a:r>
              <a:rPr lang="en-US"/>
              <a:t>Date</a:t>
            </a:r>
          </a:p>
        </p:txBody>
      </p:sp>
      <p:sp>
        <p:nvSpPr>
          <p:cNvPr id="11" name="Text Placeholder 10"/>
          <p:cNvSpPr>
            <a:spLocks noGrp="1"/>
          </p:cNvSpPr>
          <p:nvPr>
            <p:ph type="body" sz="quarter" idx="18" hasCustomPrompt="1"/>
          </p:nvPr>
        </p:nvSpPr>
        <p:spPr>
          <a:xfrm>
            <a:off x="101600" y="6172200"/>
            <a:ext cx="7924800" cy="304800"/>
          </a:xfrm>
        </p:spPr>
        <p:txBody>
          <a:bodyPr>
            <a:noAutofit/>
          </a:bodyPr>
          <a:lstStyle>
            <a:lvl1pPr>
              <a:buNone/>
              <a:defRPr sz="2000" i="0" baseline="0">
                <a:solidFill>
                  <a:schemeClr val="tx1"/>
                </a:solidFill>
              </a:defRPr>
            </a:lvl1pPr>
          </a:lstStyle>
          <a:p>
            <a:pPr lvl="0"/>
            <a:r>
              <a:rPr lang="en-US" sz="1600"/>
              <a:t>Optional tagline, disclaimer, contributors, etc.</a:t>
            </a:r>
            <a:endParaRPr lang="en-US"/>
          </a:p>
        </p:txBody>
      </p:sp>
    </p:spTree>
    <p:extLst>
      <p:ext uri="{BB962C8B-B14F-4D97-AF65-F5344CB8AC3E}">
        <p14:creationId xmlns:p14="http://schemas.microsoft.com/office/powerpoint/2010/main" val="2864788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Option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C245E-AFFF-406F-9573-2C5C7E1471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65818"/>
          </a:xfrm>
          <a:prstGeom prst="rect">
            <a:avLst/>
          </a:prstGeom>
        </p:spPr>
      </p:pic>
      <p:sp>
        <p:nvSpPr>
          <p:cNvPr id="15" name="Title 14"/>
          <p:cNvSpPr>
            <a:spLocks noGrp="1"/>
          </p:cNvSpPr>
          <p:nvPr>
            <p:ph type="title" hasCustomPrompt="1"/>
          </p:nvPr>
        </p:nvSpPr>
        <p:spPr>
          <a:xfrm>
            <a:off x="711200" y="1981200"/>
            <a:ext cx="10972800" cy="762000"/>
          </a:xfrm>
        </p:spPr>
        <p:txBody>
          <a:bodyPr/>
          <a:lstStyle>
            <a:lvl1pPr>
              <a:defRPr/>
            </a:lvl1pPr>
          </a:lstStyle>
          <a:p>
            <a:r>
              <a:rPr lang="en-US"/>
              <a:t>Presentation/Conference Title</a:t>
            </a:r>
          </a:p>
        </p:txBody>
      </p:sp>
      <p:sp>
        <p:nvSpPr>
          <p:cNvPr id="19" name="Text Placeholder 18"/>
          <p:cNvSpPr>
            <a:spLocks noGrp="1"/>
          </p:cNvSpPr>
          <p:nvPr>
            <p:ph type="body" sz="quarter" idx="16" hasCustomPrompt="1"/>
          </p:nvPr>
        </p:nvSpPr>
        <p:spPr>
          <a:xfrm>
            <a:off x="711200" y="2743200"/>
            <a:ext cx="10972800" cy="609600"/>
          </a:xfrm>
        </p:spPr>
        <p:txBody>
          <a:bodyPr/>
          <a:lstStyle>
            <a:lvl1pPr algn="ctr">
              <a:buNone/>
              <a:defRPr>
                <a:solidFill>
                  <a:schemeClr val="tx1"/>
                </a:solidFill>
              </a:defRPr>
            </a:lvl1pPr>
          </a:lstStyle>
          <a:p>
            <a:pPr lvl="0"/>
            <a:r>
              <a:rPr lang="en-US"/>
              <a:t>Subtitle or session name</a:t>
            </a:r>
          </a:p>
        </p:txBody>
      </p:sp>
      <p:sp>
        <p:nvSpPr>
          <p:cNvPr id="21" name="Text Placeholder 18"/>
          <p:cNvSpPr>
            <a:spLocks noGrp="1"/>
          </p:cNvSpPr>
          <p:nvPr>
            <p:ph type="body" sz="quarter" idx="18" hasCustomPrompt="1"/>
          </p:nvPr>
        </p:nvSpPr>
        <p:spPr>
          <a:xfrm>
            <a:off x="711200" y="3352800"/>
            <a:ext cx="10972800" cy="609600"/>
          </a:xfrm>
        </p:spPr>
        <p:txBody>
          <a:bodyPr/>
          <a:lstStyle>
            <a:lvl1pPr algn="ctr">
              <a:buNone/>
              <a:defRPr baseline="0">
                <a:solidFill>
                  <a:schemeClr val="tx1"/>
                </a:solidFill>
              </a:defRPr>
            </a:lvl1pPr>
          </a:lstStyle>
          <a:p>
            <a:pPr lvl="0"/>
            <a:r>
              <a:rPr lang="en-US"/>
              <a:t>Speaker name, credentials</a:t>
            </a:r>
          </a:p>
        </p:txBody>
      </p:sp>
      <p:sp>
        <p:nvSpPr>
          <p:cNvPr id="20" name="Text Placeholder 18"/>
          <p:cNvSpPr>
            <a:spLocks noGrp="1"/>
          </p:cNvSpPr>
          <p:nvPr>
            <p:ph type="body" sz="quarter" idx="17" hasCustomPrompt="1"/>
          </p:nvPr>
        </p:nvSpPr>
        <p:spPr>
          <a:xfrm>
            <a:off x="711200" y="3962400"/>
            <a:ext cx="10972800" cy="609600"/>
          </a:xfrm>
        </p:spPr>
        <p:txBody>
          <a:bodyPr/>
          <a:lstStyle>
            <a:lvl1pPr algn="ctr">
              <a:buNone/>
              <a:defRPr>
                <a:solidFill>
                  <a:schemeClr val="tx1"/>
                </a:solidFill>
              </a:defRPr>
            </a:lvl1pPr>
          </a:lstStyle>
          <a:p>
            <a:pPr lvl="0"/>
            <a:r>
              <a:rPr lang="en-US"/>
              <a:t>Location or speaker organization</a:t>
            </a:r>
          </a:p>
        </p:txBody>
      </p:sp>
      <p:sp>
        <p:nvSpPr>
          <p:cNvPr id="10" name="Text Placeholder 12"/>
          <p:cNvSpPr>
            <a:spLocks noGrp="1"/>
          </p:cNvSpPr>
          <p:nvPr>
            <p:ph type="body" sz="quarter" idx="12" hasCustomPrompt="1"/>
          </p:nvPr>
        </p:nvSpPr>
        <p:spPr>
          <a:xfrm>
            <a:off x="1930400" y="4800600"/>
            <a:ext cx="8534400" cy="457200"/>
          </a:xfrm>
        </p:spPr>
        <p:txBody>
          <a:bodyPr>
            <a:noAutofit/>
          </a:bodyPr>
          <a:lstStyle>
            <a:lvl1pPr algn="ctr">
              <a:buNone/>
              <a:defRPr sz="2000" i="0"/>
            </a:lvl1pPr>
          </a:lstStyle>
          <a:p>
            <a:pPr lvl="0"/>
            <a:r>
              <a:rPr lang="en-US"/>
              <a:t>Date</a:t>
            </a:r>
          </a:p>
        </p:txBody>
      </p:sp>
    </p:spTree>
    <p:extLst>
      <p:ext uri="{BB962C8B-B14F-4D97-AF65-F5344CB8AC3E}">
        <p14:creationId xmlns:p14="http://schemas.microsoft.com/office/powerpoint/2010/main" val="12684489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General Content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67395-972D-4D45-A72D-BCAB9768EB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10"/>
          <a:stretch/>
        </p:blipFill>
        <p:spPr>
          <a:xfrm>
            <a:off x="0" y="5410200"/>
            <a:ext cx="12192000" cy="14478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idx="1" hasCustomPrompt="1"/>
          </p:nvPr>
        </p:nvSpPr>
        <p:spPr>
          <a:xfrm>
            <a:off x="609600" y="1600201"/>
            <a:ext cx="10972800" cy="3886200"/>
          </a:xfrm>
        </p:spPr>
        <p:txBody>
          <a:bodyPr/>
          <a:lstStyle>
            <a:lvl1pPr>
              <a:defRPr/>
            </a:lvl1pPr>
            <a:lvl2pPr>
              <a:defRPr/>
            </a:lvl2pPr>
            <a:lvl3pPr>
              <a:defRPr/>
            </a:lvl3pPr>
            <a:lvl5pPr marL="2057400" indent="-228600">
              <a:buFont typeface="Wingdings" panose="05000000000000000000" pitchFamily="2" charset="2"/>
              <a:buChar char="Ø"/>
              <a:defRPr/>
            </a:lvl5pPr>
          </a:lstStyle>
          <a:p>
            <a:pPr lvl="0"/>
            <a:r>
              <a:rPr lang="en-US"/>
              <a:t>Add slide content</a:t>
            </a:r>
          </a:p>
          <a:p>
            <a:pPr lvl="1"/>
            <a:r>
              <a:rPr lang="en-US"/>
              <a:t>Add second level</a:t>
            </a:r>
          </a:p>
          <a:p>
            <a:pPr lvl="2"/>
            <a:r>
              <a:rPr lang="en-US"/>
              <a:t>Add third level</a:t>
            </a:r>
          </a:p>
          <a:p>
            <a:pPr lvl="3"/>
            <a:r>
              <a:rPr lang="en-US"/>
              <a:t>Add fourth level</a:t>
            </a:r>
          </a:p>
          <a:p>
            <a:pPr lvl="4"/>
            <a:r>
              <a:rPr lang="en-US"/>
              <a:t>Add fifth level</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12731470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023670-3EF3-4700-B3B4-23872450B8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3" name="Text Placeholder 2"/>
          <p:cNvSpPr>
            <a:spLocks noGrp="1"/>
          </p:cNvSpPr>
          <p:nvPr>
            <p:ph type="body" idx="1" hasCustomPrompt="1"/>
          </p:nvPr>
        </p:nvSpPr>
        <p:spPr>
          <a:xfrm>
            <a:off x="963084" y="2928939"/>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Add subtext</a:t>
            </a:r>
          </a:p>
        </p:txBody>
      </p:sp>
      <p:sp>
        <p:nvSpPr>
          <p:cNvPr id="2" name="Title 1"/>
          <p:cNvSpPr>
            <a:spLocks noGrp="1"/>
          </p:cNvSpPr>
          <p:nvPr>
            <p:ph type="title" hasCustomPrompt="1"/>
          </p:nvPr>
        </p:nvSpPr>
        <p:spPr>
          <a:xfrm>
            <a:off x="963084" y="4429126"/>
            <a:ext cx="10363200" cy="1057275"/>
          </a:xfrm>
        </p:spPr>
        <p:txBody>
          <a:bodyPr anchor="t">
            <a:noAutofit/>
          </a:bodyPr>
          <a:lstStyle>
            <a:lvl1pPr algn="l">
              <a:defRPr sz="3200" b="0" cap="all"/>
            </a:lvl1pPr>
          </a:lstStyle>
          <a:p>
            <a:r>
              <a:rPr lang="en-US"/>
              <a:t>Add title</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2277081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Columns (no subhea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CD8635-0F26-43B0-9588-EBE6E3DED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sz="half" idx="1" hasCustomPrompt="1"/>
          </p:nvPr>
        </p:nvSpPr>
        <p:spPr>
          <a:xfrm>
            <a:off x="609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4" name="Content Placeholder 3"/>
          <p:cNvSpPr>
            <a:spLocks noGrp="1"/>
          </p:cNvSpPr>
          <p:nvPr>
            <p:ph sz="half" idx="2" hasCustomPrompt="1"/>
          </p:nvPr>
        </p:nvSpPr>
        <p:spPr>
          <a:xfrm>
            <a:off x="6197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20493563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lumns (w/ subhead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E9C1B7-8390-4282-8E18-4439B1DCEB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Column 1 title</a:t>
            </a:r>
          </a:p>
        </p:txBody>
      </p:sp>
      <p:sp>
        <p:nvSpPr>
          <p:cNvPr id="4" name="Content Placeholder 3"/>
          <p:cNvSpPr>
            <a:spLocks noGrp="1"/>
          </p:cNvSpPr>
          <p:nvPr>
            <p:ph sz="half" idx="2" hasCustomPrompt="1"/>
          </p:nvPr>
        </p:nvSpPr>
        <p:spPr>
          <a:xfrm>
            <a:off x="609600" y="2174876"/>
            <a:ext cx="5386917"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Column 2 title</a:t>
            </a:r>
          </a:p>
        </p:txBody>
      </p:sp>
      <p:sp>
        <p:nvSpPr>
          <p:cNvPr id="6" name="Content Placeholder 5"/>
          <p:cNvSpPr>
            <a:spLocks noGrp="1"/>
          </p:cNvSpPr>
          <p:nvPr>
            <p:ph sz="quarter" idx="4" hasCustomPrompt="1"/>
          </p:nvPr>
        </p:nvSpPr>
        <p:spPr>
          <a:xfrm>
            <a:off x="6193368" y="2174876"/>
            <a:ext cx="5389033"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9" name="Slide Number Placeholder 8"/>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5657228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CE108-2AF3-48C1-B3EC-2163A9C324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5" name="Slide Number Placeholder 4"/>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4146613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E8618A-F67A-4ADA-9D37-61F6445697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3" name="Picture Placeholder 2"/>
          <p:cNvSpPr>
            <a:spLocks noGrp="1"/>
          </p:cNvSpPr>
          <p:nvPr>
            <p:ph type="pic" idx="1" hasCustomPrompt="1"/>
          </p:nvPr>
        </p:nvSpPr>
        <p:spPr>
          <a:xfrm>
            <a:off x="2389717" y="612775"/>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a picture</a:t>
            </a:r>
          </a:p>
        </p:txBody>
      </p:sp>
      <p:sp>
        <p:nvSpPr>
          <p:cNvPr id="2" name="Title 1"/>
          <p:cNvSpPr>
            <a:spLocks noGrp="1"/>
          </p:cNvSpPr>
          <p:nvPr>
            <p:ph type="title" hasCustomPrompt="1"/>
          </p:nvPr>
        </p:nvSpPr>
        <p:spPr>
          <a:xfrm>
            <a:off x="2389717" y="4343400"/>
            <a:ext cx="7315200" cy="566738"/>
          </a:xfrm>
        </p:spPr>
        <p:txBody>
          <a:bodyPr anchor="b"/>
          <a:lstStyle>
            <a:lvl1pPr algn="l">
              <a:defRPr sz="2000" b="1"/>
            </a:lvl1pPr>
          </a:lstStyle>
          <a:p>
            <a:r>
              <a:rPr lang="en-US"/>
              <a:t>Add title</a:t>
            </a:r>
          </a:p>
        </p:txBody>
      </p:sp>
      <p:sp>
        <p:nvSpPr>
          <p:cNvPr id="4" name="Text Placeholder 3"/>
          <p:cNvSpPr>
            <a:spLocks noGrp="1"/>
          </p:cNvSpPr>
          <p:nvPr>
            <p:ph type="body" sz="half" idx="2" hasCustomPrompt="1"/>
          </p:nvPr>
        </p:nvSpPr>
        <p:spPr>
          <a:xfrm>
            <a:off x="2389717" y="4953000"/>
            <a:ext cx="7315200" cy="533400"/>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subtext</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5933326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618"/>
            <a:ext cx="12191999" cy="7065818"/>
          </a:xfrm>
          <a:prstGeom prst="rect">
            <a:avLst/>
          </a:prstGeom>
        </p:spPr>
      </p:pic>
      <p:sp>
        <p:nvSpPr>
          <p:cNvPr id="8" name="Title 1"/>
          <p:cNvSpPr>
            <a:spLocks noGrp="1"/>
          </p:cNvSpPr>
          <p:nvPr>
            <p:ph type="title" hasCustomPrompt="1"/>
          </p:nvPr>
        </p:nvSpPr>
        <p:spPr>
          <a:xfrm>
            <a:off x="609600" y="1981200"/>
            <a:ext cx="10972800" cy="1143000"/>
          </a:xfrm>
        </p:spPr>
        <p:txBody>
          <a:bodyPr/>
          <a:lstStyle>
            <a:lvl1pPr>
              <a:defRPr>
                <a:solidFill>
                  <a:schemeClr val="bg1"/>
                </a:solidFill>
              </a:defRPr>
            </a:lvl1pPr>
          </a:lstStyle>
          <a:p>
            <a:r>
              <a:rPr lang="en-US"/>
              <a:t>Add closing slide title</a:t>
            </a:r>
          </a:p>
        </p:txBody>
      </p:sp>
      <p:sp>
        <p:nvSpPr>
          <p:cNvPr id="9" name="Title 1"/>
          <p:cNvSpPr txBox="1">
            <a:spLocks/>
          </p:cNvSpPr>
          <p:nvPr userDrawn="1"/>
        </p:nvSpPr>
        <p:spPr>
          <a:xfrm>
            <a:off x="2389717" y="3429000"/>
            <a:ext cx="7315200" cy="566738"/>
          </a:xfrm>
          <a:prstGeom prst="rect">
            <a:avLst/>
          </a:prstGeom>
        </p:spPr>
        <p:txBody>
          <a:bodyPr vert="horz" lIns="91440" tIns="45720" rIns="91440" bIns="45720" rtlCol="0" anchor="b">
            <a:normAutofit/>
          </a:bodyPr>
          <a:lstStyle>
            <a:lvl1pPr algn="l">
              <a:defRPr sz="2000" b="1"/>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Administration for Community Living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7600" y="5760433"/>
            <a:ext cx="3098285" cy="961042"/>
          </a:xfrm>
          <a:prstGeom prst="rect">
            <a:avLst/>
          </a:prstGeom>
        </p:spPr>
      </p:pic>
      <p:sp>
        <p:nvSpPr>
          <p:cNvPr id="6" name="Slide Number Placeholder 3"/>
          <p:cNvSpPr>
            <a:spLocks noGrp="1"/>
          </p:cNvSpPr>
          <p:nvPr>
            <p:ph type="sldNum" sz="quarter" idx="12"/>
          </p:nvPr>
        </p:nvSpPr>
        <p:spPr>
          <a:xfrm>
            <a:off x="4673600" y="6356351"/>
            <a:ext cx="2844800" cy="365125"/>
          </a:xfrm>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5748962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25588"/>
          <a:stretch/>
        </p:blipFill>
        <p:spPr>
          <a:xfrm>
            <a:off x="0" y="1"/>
            <a:ext cx="12192000" cy="5257800"/>
          </a:xfrm>
          <a:prstGeom prst="rect">
            <a:avLst/>
          </a:prstGeom>
        </p:spPr>
      </p:pic>
      <p:sp>
        <p:nvSpPr>
          <p:cNvPr id="22" name="Text Placeholder 21"/>
          <p:cNvSpPr>
            <a:spLocks noGrp="1"/>
          </p:cNvSpPr>
          <p:nvPr>
            <p:ph type="body" sz="quarter" idx="17" hasCustomPrompt="1"/>
          </p:nvPr>
        </p:nvSpPr>
        <p:spPr>
          <a:xfrm>
            <a:off x="101600" y="152400"/>
            <a:ext cx="10261600" cy="685800"/>
          </a:xfrm>
        </p:spPr>
        <p:txBody>
          <a:bodyPr>
            <a:normAutofit/>
          </a:bodyPr>
          <a:lstStyle>
            <a:lvl1pPr>
              <a:buNone/>
              <a:defRPr sz="3000">
                <a:solidFill>
                  <a:schemeClr val="bg1"/>
                </a:solidFill>
              </a:defRPr>
            </a:lvl1pPr>
          </a:lstStyle>
          <a:p>
            <a:pPr lvl="0"/>
            <a:r>
              <a:rPr lang="en-US"/>
              <a:t>Presentation/Conference Title</a:t>
            </a:r>
          </a:p>
        </p:txBody>
      </p:sp>
      <p:sp>
        <p:nvSpPr>
          <p:cNvPr id="3" name="Subtitle 2"/>
          <p:cNvSpPr>
            <a:spLocks noGrp="1"/>
          </p:cNvSpPr>
          <p:nvPr>
            <p:ph type="subTitle" idx="1" hasCustomPrompt="1"/>
          </p:nvPr>
        </p:nvSpPr>
        <p:spPr>
          <a:xfrm>
            <a:off x="101600" y="762000"/>
            <a:ext cx="7823200" cy="533400"/>
          </a:xfrm>
        </p:spPr>
        <p:txBody>
          <a:bodyPr>
            <a:normAutofit/>
          </a:bodyPr>
          <a:lstStyle>
            <a:lvl1pPr marL="0" indent="0" algn="l">
              <a:buNone/>
              <a:defRPr sz="2100" i="1" baseline="0">
                <a:solidFill>
                  <a:schemeClr val="bg1">
                    <a:lumMod val="9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Optional subtitle</a:t>
            </a:r>
          </a:p>
        </p:txBody>
      </p:sp>
      <p:sp>
        <p:nvSpPr>
          <p:cNvPr id="17" name="Text Placeholder 16"/>
          <p:cNvSpPr>
            <a:spLocks noGrp="1"/>
          </p:cNvSpPr>
          <p:nvPr>
            <p:ph type="body" sz="quarter" idx="14" hasCustomPrompt="1"/>
          </p:nvPr>
        </p:nvSpPr>
        <p:spPr>
          <a:xfrm>
            <a:off x="4165600" y="2743200"/>
            <a:ext cx="8026400" cy="533400"/>
          </a:xfrm>
        </p:spPr>
        <p:txBody>
          <a:bodyPr/>
          <a:lstStyle>
            <a:lvl1pPr>
              <a:buNone/>
              <a:defRPr b="1">
                <a:solidFill>
                  <a:srgbClr val="0A4F90"/>
                </a:solidFill>
              </a:defRPr>
            </a:lvl1pPr>
            <a:lvl2pPr>
              <a:buNone/>
              <a:defRPr/>
            </a:lvl2pPr>
            <a:lvl3pPr>
              <a:buNone/>
              <a:defRPr/>
            </a:lvl3pPr>
            <a:lvl4pPr>
              <a:buNone/>
              <a:defRPr/>
            </a:lvl4pPr>
            <a:lvl5pPr>
              <a:buNone/>
              <a:defRPr/>
            </a:lvl5pPr>
          </a:lstStyle>
          <a:p>
            <a:pPr lvl="0"/>
            <a:r>
              <a:rPr lang="en-US"/>
              <a:t>Specific Title/Session Name</a:t>
            </a:r>
          </a:p>
        </p:txBody>
      </p:sp>
      <p:sp>
        <p:nvSpPr>
          <p:cNvPr id="19" name="Text Placeholder 18"/>
          <p:cNvSpPr>
            <a:spLocks noGrp="1"/>
          </p:cNvSpPr>
          <p:nvPr>
            <p:ph type="body" sz="quarter" idx="15" hasCustomPrompt="1"/>
          </p:nvPr>
        </p:nvSpPr>
        <p:spPr>
          <a:xfrm>
            <a:off x="4165600" y="3352800"/>
            <a:ext cx="8026400" cy="533400"/>
          </a:xfrm>
        </p:spPr>
        <p:txBody>
          <a:bodyPr>
            <a:normAutofit/>
          </a:bodyPr>
          <a:lstStyle>
            <a:lvl1pPr>
              <a:buNone/>
              <a:defRPr sz="2100">
                <a:solidFill>
                  <a:schemeClr val="tx1"/>
                </a:solidFill>
              </a:defRPr>
            </a:lvl1pPr>
          </a:lstStyle>
          <a:p>
            <a:pPr lvl="0"/>
            <a:r>
              <a:rPr lang="en-US"/>
              <a:t>Speaker name, credentials</a:t>
            </a:r>
          </a:p>
        </p:txBody>
      </p:sp>
      <p:sp>
        <p:nvSpPr>
          <p:cNvPr id="20" name="Text Placeholder 18"/>
          <p:cNvSpPr>
            <a:spLocks noGrp="1"/>
          </p:cNvSpPr>
          <p:nvPr>
            <p:ph type="body" sz="quarter" idx="16" hasCustomPrompt="1"/>
          </p:nvPr>
        </p:nvSpPr>
        <p:spPr>
          <a:xfrm>
            <a:off x="4165600" y="3886200"/>
            <a:ext cx="8026400" cy="533400"/>
          </a:xfrm>
        </p:spPr>
        <p:txBody>
          <a:bodyPr>
            <a:normAutofit/>
          </a:bodyPr>
          <a:lstStyle>
            <a:lvl1pPr>
              <a:buNone/>
              <a:defRPr sz="2100" baseline="0">
                <a:solidFill>
                  <a:schemeClr val="tx1"/>
                </a:solidFill>
              </a:defRPr>
            </a:lvl1pPr>
          </a:lstStyle>
          <a:p>
            <a:pPr lvl="0"/>
            <a:r>
              <a:rPr lang="en-US"/>
              <a:t>Location or speaker organization</a:t>
            </a:r>
          </a:p>
        </p:txBody>
      </p:sp>
      <p:sp>
        <p:nvSpPr>
          <p:cNvPr id="13" name="Text Placeholder 12"/>
          <p:cNvSpPr>
            <a:spLocks noGrp="1"/>
          </p:cNvSpPr>
          <p:nvPr>
            <p:ph type="body" sz="quarter" idx="12" hasCustomPrompt="1"/>
          </p:nvPr>
        </p:nvSpPr>
        <p:spPr>
          <a:xfrm>
            <a:off x="4165600" y="4648200"/>
            <a:ext cx="5283200" cy="457200"/>
          </a:xfrm>
        </p:spPr>
        <p:txBody>
          <a:bodyPr>
            <a:noAutofit/>
          </a:bodyPr>
          <a:lstStyle>
            <a:lvl1pPr>
              <a:buNone/>
              <a:defRPr sz="1500" i="0"/>
            </a:lvl1pPr>
          </a:lstStyle>
          <a:p>
            <a:pPr lvl="0"/>
            <a:r>
              <a:rPr lang="en-US"/>
              <a:t>Date</a:t>
            </a:r>
          </a:p>
        </p:txBody>
      </p:sp>
      <p:sp>
        <p:nvSpPr>
          <p:cNvPr id="11" name="Text Placeholder 10"/>
          <p:cNvSpPr>
            <a:spLocks noGrp="1"/>
          </p:cNvSpPr>
          <p:nvPr>
            <p:ph type="body" sz="quarter" idx="18" hasCustomPrompt="1"/>
          </p:nvPr>
        </p:nvSpPr>
        <p:spPr>
          <a:xfrm>
            <a:off x="101600" y="6172200"/>
            <a:ext cx="7924800" cy="304800"/>
          </a:xfrm>
        </p:spPr>
        <p:txBody>
          <a:bodyPr>
            <a:noAutofit/>
          </a:bodyPr>
          <a:lstStyle>
            <a:lvl1pPr>
              <a:buNone/>
              <a:defRPr sz="1500" i="0" baseline="0">
                <a:solidFill>
                  <a:schemeClr val="tx1"/>
                </a:solidFill>
              </a:defRPr>
            </a:lvl1pPr>
          </a:lstStyle>
          <a:p>
            <a:pPr lvl="0"/>
            <a:r>
              <a:rPr lang="en-US" sz="1200"/>
              <a:t>Optional tagline, disclaimer, contributors, etc.</a:t>
            </a:r>
            <a:endParaRPr lang="en-US"/>
          </a:p>
        </p:txBody>
      </p:sp>
    </p:spTree>
    <p:extLst>
      <p:ext uri="{BB962C8B-B14F-4D97-AF65-F5344CB8AC3E}">
        <p14:creationId xmlns:p14="http://schemas.microsoft.com/office/powerpoint/2010/main" val="524905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mparison" preserve="1" userDrawn="1">
  <p:cSld name="2_Comparison">
    <p:bg>
      <p:bgPr>
        <a:solidFill>
          <a:srgbClr val="075190"/>
        </a:solidFill>
        <a:effectLst/>
      </p:bgPr>
    </p:bg>
    <p:spTree>
      <p:nvGrpSpPr>
        <p:cNvPr id="1" name="Shape 137"/>
        <p:cNvGrpSpPr/>
        <p:nvPr/>
      </p:nvGrpSpPr>
      <p:grpSpPr>
        <a:xfrm>
          <a:off x="0" y="0"/>
          <a:ext cx="0" cy="0"/>
          <a:chOff x="0" y="0"/>
          <a:chExt cx="0" cy="0"/>
        </a:xfrm>
      </p:grpSpPr>
      <p:pic>
        <p:nvPicPr>
          <p:cNvPr id="10" name="Google Shape;27;p29">
            <a:extLst>
              <a:ext uri="{FF2B5EF4-FFF2-40B4-BE49-F238E27FC236}">
                <a16:creationId xmlns:a16="http://schemas.microsoft.com/office/drawing/2014/main" id="{15CBC54A-43C9-4F17-081B-8650F7DDCB8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0" y="155265"/>
            <a:ext cx="568601" cy="464841"/>
          </a:xfrm>
          <a:prstGeom prst="rect">
            <a:avLst/>
          </a:prstGeom>
          <a:noFill/>
          <a:ln>
            <a:noFill/>
          </a:ln>
        </p:spPr>
      </p:pic>
      <p:sp>
        <p:nvSpPr>
          <p:cNvPr id="2" name="Google Shape;55;p33">
            <a:extLst>
              <a:ext uri="{FF2B5EF4-FFF2-40B4-BE49-F238E27FC236}">
                <a16:creationId xmlns:a16="http://schemas.microsoft.com/office/drawing/2014/main" id="{CC45F643-A167-7635-D7FF-3E96DBE0B3CC}"/>
              </a:ext>
            </a:extLst>
          </p:cNvPr>
          <p:cNvSpPr/>
          <p:nvPr userDrawn="1"/>
        </p:nvSpPr>
        <p:spPr>
          <a:xfrm>
            <a:off x="0" y="6619075"/>
            <a:ext cx="12192000" cy="246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 name="Google Shape;146;p42">
            <a:extLst>
              <a:ext uri="{FF2B5EF4-FFF2-40B4-BE49-F238E27FC236}">
                <a16:creationId xmlns:a16="http://schemas.microsoft.com/office/drawing/2014/main" id="{0D439D33-6287-16FD-BBA7-D27183B36657}"/>
              </a:ext>
            </a:extLst>
          </p:cNvPr>
          <p:cNvSpPr txBox="1">
            <a:spLocks noGrp="1"/>
          </p:cNvSpPr>
          <p:nvPr>
            <p:ph type="title"/>
          </p:nvPr>
        </p:nvSpPr>
        <p:spPr>
          <a:xfrm>
            <a:off x="838200" y="309090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4" name="Google Shape;377;p13">
            <a:extLst>
              <a:ext uri="{FF2B5EF4-FFF2-40B4-BE49-F238E27FC236}">
                <a16:creationId xmlns:a16="http://schemas.microsoft.com/office/drawing/2014/main" id="{7F95637A-936D-ECF5-7A95-DE61B6A9E11E}"/>
              </a:ext>
              <a:ext uri="{C183D7F6-B498-43B3-948B-1728B52AA6E4}">
                <adec:decorative xmlns:adec="http://schemas.microsoft.com/office/drawing/2017/decorative" val="1"/>
              </a:ext>
            </a:extLst>
          </p:cNvPr>
          <p:cNvCxnSpPr/>
          <p:nvPr userDrawn="1"/>
        </p:nvCxnSpPr>
        <p:spPr>
          <a:xfrm rot="10800000" flipH="1">
            <a:off x="954392" y="3223658"/>
            <a:ext cx="1951118" cy="123"/>
          </a:xfrm>
          <a:prstGeom prst="straightConnector1">
            <a:avLst/>
          </a:prstGeom>
          <a:noFill/>
          <a:ln w="57150"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4011022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Option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C245E-AFFF-406F-9573-2C5C7E1471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65818"/>
          </a:xfrm>
          <a:prstGeom prst="rect">
            <a:avLst/>
          </a:prstGeom>
        </p:spPr>
      </p:pic>
      <p:sp>
        <p:nvSpPr>
          <p:cNvPr id="15" name="Title 14"/>
          <p:cNvSpPr>
            <a:spLocks noGrp="1"/>
          </p:cNvSpPr>
          <p:nvPr>
            <p:ph type="title" hasCustomPrompt="1"/>
          </p:nvPr>
        </p:nvSpPr>
        <p:spPr>
          <a:xfrm>
            <a:off x="711200" y="1981200"/>
            <a:ext cx="10972800" cy="762000"/>
          </a:xfrm>
        </p:spPr>
        <p:txBody>
          <a:bodyPr/>
          <a:lstStyle>
            <a:lvl1pPr>
              <a:defRPr/>
            </a:lvl1pPr>
          </a:lstStyle>
          <a:p>
            <a:r>
              <a:rPr lang="en-US"/>
              <a:t>Presentation/Conference Title</a:t>
            </a:r>
          </a:p>
        </p:txBody>
      </p:sp>
      <p:sp>
        <p:nvSpPr>
          <p:cNvPr id="19" name="Text Placeholder 18"/>
          <p:cNvSpPr>
            <a:spLocks noGrp="1"/>
          </p:cNvSpPr>
          <p:nvPr>
            <p:ph type="body" sz="quarter" idx="16" hasCustomPrompt="1"/>
          </p:nvPr>
        </p:nvSpPr>
        <p:spPr>
          <a:xfrm>
            <a:off x="711200" y="2743200"/>
            <a:ext cx="10972800" cy="609600"/>
          </a:xfrm>
        </p:spPr>
        <p:txBody>
          <a:bodyPr/>
          <a:lstStyle>
            <a:lvl1pPr algn="ctr">
              <a:buNone/>
              <a:defRPr>
                <a:solidFill>
                  <a:schemeClr val="tx1"/>
                </a:solidFill>
              </a:defRPr>
            </a:lvl1pPr>
          </a:lstStyle>
          <a:p>
            <a:pPr lvl="0"/>
            <a:r>
              <a:rPr lang="en-US"/>
              <a:t>Subtitle or session name</a:t>
            </a:r>
          </a:p>
        </p:txBody>
      </p:sp>
      <p:sp>
        <p:nvSpPr>
          <p:cNvPr id="21" name="Text Placeholder 18"/>
          <p:cNvSpPr>
            <a:spLocks noGrp="1"/>
          </p:cNvSpPr>
          <p:nvPr>
            <p:ph type="body" sz="quarter" idx="18" hasCustomPrompt="1"/>
          </p:nvPr>
        </p:nvSpPr>
        <p:spPr>
          <a:xfrm>
            <a:off x="711200" y="3352800"/>
            <a:ext cx="10972800" cy="609600"/>
          </a:xfrm>
        </p:spPr>
        <p:txBody>
          <a:bodyPr/>
          <a:lstStyle>
            <a:lvl1pPr algn="ctr">
              <a:buNone/>
              <a:defRPr baseline="0">
                <a:solidFill>
                  <a:schemeClr val="tx1"/>
                </a:solidFill>
              </a:defRPr>
            </a:lvl1pPr>
          </a:lstStyle>
          <a:p>
            <a:pPr lvl="0"/>
            <a:r>
              <a:rPr lang="en-US"/>
              <a:t>Speaker name, credentials</a:t>
            </a:r>
          </a:p>
        </p:txBody>
      </p:sp>
      <p:sp>
        <p:nvSpPr>
          <p:cNvPr id="20" name="Text Placeholder 18"/>
          <p:cNvSpPr>
            <a:spLocks noGrp="1"/>
          </p:cNvSpPr>
          <p:nvPr>
            <p:ph type="body" sz="quarter" idx="17" hasCustomPrompt="1"/>
          </p:nvPr>
        </p:nvSpPr>
        <p:spPr>
          <a:xfrm>
            <a:off x="711200" y="3962400"/>
            <a:ext cx="10972800" cy="609600"/>
          </a:xfrm>
        </p:spPr>
        <p:txBody>
          <a:bodyPr/>
          <a:lstStyle>
            <a:lvl1pPr algn="ctr">
              <a:buNone/>
              <a:defRPr>
                <a:solidFill>
                  <a:schemeClr val="tx1"/>
                </a:solidFill>
              </a:defRPr>
            </a:lvl1pPr>
          </a:lstStyle>
          <a:p>
            <a:pPr lvl="0"/>
            <a:r>
              <a:rPr lang="en-US"/>
              <a:t>Location or speaker organization</a:t>
            </a:r>
          </a:p>
        </p:txBody>
      </p:sp>
      <p:sp>
        <p:nvSpPr>
          <p:cNvPr id="10" name="Text Placeholder 12"/>
          <p:cNvSpPr>
            <a:spLocks noGrp="1"/>
          </p:cNvSpPr>
          <p:nvPr>
            <p:ph type="body" sz="quarter" idx="12" hasCustomPrompt="1"/>
          </p:nvPr>
        </p:nvSpPr>
        <p:spPr>
          <a:xfrm>
            <a:off x="1930400" y="4800600"/>
            <a:ext cx="8534400" cy="457200"/>
          </a:xfrm>
        </p:spPr>
        <p:txBody>
          <a:bodyPr>
            <a:noAutofit/>
          </a:bodyPr>
          <a:lstStyle>
            <a:lvl1pPr algn="ctr">
              <a:buNone/>
              <a:defRPr sz="1500" i="0"/>
            </a:lvl1pPr>
          </a:lstStyle>
          <a:p>
            <a:pPr lvl="0"/>
            <a:r>
              <a:rPr lang="en-US"/>
              <a:t>Date</a:t>
            </a:r>
          </a:p>
        </p:txBody>
      </p:sp>
    </p:spTree>
    <p:extLst>
      <p:ext uri="{BB962C8B-B14F-4D97-AF65-F5344CB8AC3E}">
        <p14:creationId xmlns:p14="http://schemas.microsoft.com/office/powerpoint/2010/main" val="16333070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General Content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67395-972D-4D45-A72D-BCAB9768EB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10"/>
          <a:stretch/>
        </p:blipFill>
        <p:spPr>
          <a:xfrm>
            <a:off x="0" y="5410200"/>
            <a:ext cx="12192000" cy="14478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idx="1" hasCustomPrompt="1"/>
          </p:nvPr>
        </p:nvSpPr>
        <p:spPr>
          <a:xfrm>
            <a:off x="609600" y="1600201"/>
            <a:ext cx="10972800" cy="3886200"/>
          </a:xfrm>
        </p:spPr>
        <p:txBody>
          <a:bodyPr/>
          <a:lstStyle>
            <a:lvl1pPr>
              <a:defRPr/>
            </a:lvl1pPr>
            <a:lvl2pPr>
              <a:defRPr/>
            </a:lvl2pPr>
            <a:lvl3pPr>
              <a:defRPr/>
            </a:lvl3pPr>
            <a:lvl5pPr marL="1543050" indent="-171450">
              <a:buFont typeface="Wingdings" panose="05000000000000000000" pitchFamily="2" charset="2"/>
              <a:buChar char="Ø"/>
              <a:defRPr/>
            </a:lvl5pPr>
          </a:lstStyle>
          <a:p>
            <a:pPr lvl="0"/>
            <a:r>
              <a:rPr lang="en-US"/>
              <a:t>Add slide content</a:t>
            </a:r>
          </a:p>
          <a:p>
            <a:pPr lvl="1"/>
            <a:r>
              <a:rPr lang="en-US"/>
              <a:t>Add second level</a:t>
            </a:r>
          </a:p>
          <a:p>
            <a:pPr lvl="2"/>
            <a:r>
              <a:rPr lang="en-US"/>
              <a:t>Add third level</a:t>
            </a:r>
          </a:p>
          <a:p>
            <a:pPr lvl="3"/>
            <a:r>
              <a:rPr lang="en-US"/>
              <a:t>Add fourth level</a:t>
            </a:r>
          </a:p>
          <a:p>
            <a:pPr lvl="4"/>
            <a:r>
              <a:rPr lang="en-US"/>
              <a:t>Add fifth level</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36245322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023670-3EF3-4700-B3B4-23872450B8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3" name="Text Placeholder 2"/>
          <p:cNvSpPr>
            <a:spLocks noGrp="1"/>
          </p:cNvSpPr>
          <p:nvPr>
            <p:ph type="body" idx="1" hasCustomPrompt="1"/>
          </p:nvPr>
        </p:nvSpPr>
        <p:spPr>
          <a:xfrm>
            <a:off x="963084" y="2928939"/>
            <a:ext cx="10363200" cy="1500187"/>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Add subtext</a:t>
            </a:r>
          </a:p>
        </p:txBody>
      </p:sp>
      <p:sp>
        <p:nvSpPr>
          <p:cNvPr id="2" name="Title 1"/>
          <p:cNvSpPr>
            <a:spLocks noGrp="1"/>
          </p:cNvSpPr>
          <p:nvPr>
            <p:ph type="title" hasCustomPrompt="1"/>
          </p:nvPr>
        </p:nvSpPr>
        <p:spPr>
          <a:xfrm>
            <a:off x="963084" y="4429128"/>
            <a:ext cx="10363200" cy="1057275"/>
          </a:xfrm>
        </p:spPr>
        <p:txBody>
          <a:bodyPr anchor="t">
            <a:noAutofit/>
          </a:bodyPr>
          <a:lstStyle>
            <a:lvl1pPr algn="l">
              <a:defRPr sz="2400" b="0" cap="all"/>
            </a:lvl1pPr>
          </a:lstStyle>
          <a:p>
            <a:r>
              <a:rPr lang="en-US"/>
              <a:t>Add title</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13180310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Columns (no subhea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CD8635-0F26-43B0-9588-EBE6E3DED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sz="half" idx="1" hasCustomPrompt="1"/>
          </p:nvPr>
        </p:nvSpPr>
        <p:spPr>
          <a:xfrm>
            <a:off x="609600" y="1600201"/>
            <a:ext cx="5384800" cy="4038600"/>
          </a:xfrm>
        </p:spPr>
        <p:txBody>
          <a:bodyPr/>
          <a:lstStyle>
            <a:lvl1pPr marL="171450" indent="-171450">
              <a:defRPr sz="2100"/>
            </a:lvl1pPr>
            <a:lvl2pPr>
              <a:defRPr sz="1800"/>
            </a:lvl2pPr>
            <a:lvl3pPr>
              <a:defRPr sz="1500"/>
            </a:lvl3pPr>
            <a:lvl4pPr>
              <a:defRPr sz="1350"/>
            </a:lvl4pPr>
            <a:lvl5pPr marL="1543050" indent="-171450">
              <a:buFont typeface="Wingdings" panose="05000000000000000000" pitchFamily="2" charset="2"/>
              <a:buChar char="Ø"/>
              <a:defRPr sz="1350"/>
            </a:lvl5pPr>
            <a:lvl6pPr>
              <a:defRPr sz="1350"/>
            </a:lvl6pPr>
            <a:lvl7pPr>
              <a:defRPr sz="1350"/>
            </a:lvl7pPr>
            <a:lvl8pPr>
              <a:defRPr sz="1350"/>
            </a:lvl8pPr>
            <a:lvl9pPr>
              <a:defRPr sz="135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4" name="Content Placeholder 3"/>
          <p:cNvSpPr>
            <a:spLocks noGrp="1"/>
          </p:cNvSpPr>
          <p:nvPr>
            <p:ph sz="half" idx="2" hasCustomPrompt="1"/>
          </p:nvPr>
        </p:nvSpPr>
        <p:spPr>
          <a:xfrm>
            <a:off x="6197600" y="1600201"/>
            <a:ext cx="5384800" cy="4038600"/>
          </a:xfrm>
        </p:spPr>
        <p:txBody>
          <a:bodyPr/>
          <a:lstStyle>
            <a:lvl1pPr marL="171450" indent="-171450">
              <a:defRPr sz="2100"/>
            </a:lvl1pPr>
            <a:lvl2pPr>
              <a:defRPr sz="1800"/>
            </a:lvl2pPr>
            <a:lvl3pPr>
              <a:defRPr sz="1500"/>
            </a:lvl3pPr>
            <a:lvl4pPr>
              <a:defRPr sz="1350"/>
            </a:lvl4pPr>
            <a:lvl5pPr marL="1543050" indent="-171450">
              <a:buFont typeface="Wingdings" panose="05000000000000000000" pitchFamily="2" charset="2"/>
              <a:buChar char="Ø"/>
              <a:defRPr sz="1350"/>
            </a:lvl5pPr>
            <a:lvl6pPr>
              <a:defRPr sz="1350"/>
            </a:lvl6pPr>
            <a:lvl7pPr>
              <a:defRPr sz="1350"/>
            </a:lvl7pPr>
            <a:lvl8pPr>
              <a:defRPr sz="1350"/>
            </a:lvl8pPr>
            <a:lvl9pPr>
              <a:defRPr sz="135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42582164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lumns (w/ subhead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E9C1B7-8390-4282-8E18-4439B1DCEB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Column 1 title</a:t>
            </a:r>
          </a:p>
        </p:txBody>
      </p:sp>
      <p:sp>
        <p:nvSpPr>
          <p:cNvPr id="4" name="Content Placeholder 3"/>
          <p:cNvSpPr>
            <a:spLocks noGrp="1"/>
          </p:cNvSpPr>
          <p:nvPr>
            <p:ph sz="half" idx="2" hasCustomPrompt="1"/>
          </p:nvPr>
        </p:nvSpPr>
        <p:spPr>
          <a:xfrm>
            <a:off x="609600" y="2174878"/>
            <a:ext cx="5386917" cy="3540125"/>
          </a:xfrm>
        </p:spPr>
        <p:txBody>
          <a:bodyPr/>
          <a:lstStyle>
            <a:lvl1pPr marL="171450" indent="-171450">
              <a:defRPr sz="1800"/>
            </a:lvl1pPr>
            <a:lvl2pPr>
              <a:defRPr sz="1500"/>
            </a:lvl2pPr>
            <a:lvl3pPr>
              <a:defRPr sz="1350"/>
            </a:lvl3pPr>
            <a:lvl4pPr>
              <a:defRPr sz="1200"/>
            </a:lvl4pPr>
            <a:lvl5pPr marL="1543050" indent="-171450">
              <a:buFont typeface="Wingdings" panose="05000000000000000000" pitchFamily="2" charset="2"/>
              <a:buChar char="Ø"/>
              <a:defRPr sz="1200"/>
            </a:lvl5pPr>
            <a:lvl6pPr>
              <a:defRPr sz="1200"/>
            </a:lvl6pPr>
            <a:lvl7pPr>
              <a:defRPr sz="1200"/>
            </a:lvl7pPr>
            <a:lvl8pPr>
              <a:defRPr sz="1200"/>
            </a:lvl8pPr>
            <a:lvl9pPr>
              <a:defRPr sz="12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5" name="Text Placeholder 4"/>
          <p:cNvSpPr>
            <a:spLocks noGrp="1"/>
          </p:cNvSpPr>
          <p:nvPr>
            <p:ph type="body" sz="quarter" idx="3" hasCustomPrompt="1"/>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Column 2 title</a:t>
            </a:r>
          </a:p>
        </p:txBody>
      </p:sp>
      <p:sp>
        <p:nvSpPr>
          <p:cNvPr id="6" name="Content Placeholder 5"/>
          <p:cNvSpPr>
            <a:spLocks noGrp="1"/>
          </p:cNvSpPr>
          <p:nvPr>
            <p:ph sz="quarter" idx="4" hasCustomPrompt="1"/>
          </p:nvPr>
        </p:nvSpPr>
        <p:spPr>
          <a:xfrm>
            <a:off x="6193369" y="2174878"/>
            <a:ext cx="5389033" cy="3540125"/>
          </a:xfrm>
        </p:spPr>
        <p:txBody>
          <a:bodyPr/>
          <a:lstStyle>
            <a:lvl1pPr marL="171450" indent="-171450">
              <a:defRPr sz="1800"/>
            </a:lvl1pPr>
            <a:lvl2pPr>
              <a:defRPr sz="1500"/>
            </a:lvl2pPr>
            <a:lvl3pPr>
              <a:defRPr sz="1350"/>
            </a:lvl3pPr>
            <a:lvl4pPr>
              <a:defRPr sz="1200"/>
            </a:lvl4pPr>
            <a:lvl5pPr marL="1543050" indent="-171450">
              <a:buFont typeface="Wingdings" panose="05000000000000000000" pitchFamily="2" charset="2"/>
              <a:buChar char="Ø"/>
              <a:defRPr sz="1200"/>
            </a:lvl5pPr>
            <a:lvl6pPr>
              <a:defRPr sz="1200"/>
            </a:lvl6pPr>
            <a:lvl7pPr>
              <a:defRPr sz="1200"/>
            </a:lvl7pPr>
            <a:lvl8pPr>
              <a:defRPr sz="1200"/>
            </a:lvl8pPr>
            <a:lvl9pPr>
              <a:defRPr sz="12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9" name="Slide Number Placeholder 8"/>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4517678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CE108-2AF3-48C1-B3EC-2163A9C324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5" name="Slide Number Placeholder 4"/>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35377683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E8618A-F67A-4ADA-9D37-61F6445697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3" name="Picture Placeholder 2"/>
          <p:cNvSpPr>
            <a:spLocks noGrp="1"/>
          </p:cNvSpPr>
          <p:nvPr>
            <p:ph type="pic" idx="1" hasCustomPrompt="1"/>
          </p:nvPr>
        </p:nvSpPr>
        <p:spPr>
          <a:xfrm>
            <a:off x="2389717" y="612775"/>
            <a:ext cx="731520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Insert a picture</a:t>
            </a:r>
          </a:p>
        </p:txBody>
      </p:sp>
      <p:sp>
        <p:nvSpPr>
          <p:cNvPr id="2" name="Title 1"/>
          <p:cNvSpPr>
            <a:spLocks noGrp="1"/>
          </p:cNvSpPr>
          <p:nvPr>
            <p:ph type="title" hasCustomPrompt="1"/>
          </p:nvPr>
        </p:nvSpPr>
        <p:spPr>
          <a:xfrm>
            <a:off x="2389717" y="4343400"/>
            <a:ext cx="7315200" cy="566738"/>
          </a:xfrm>
        </p:spPr>
        <p:txBody>
          <a:bodyPr anchor="b"/>
          <a:lstStyle>
            <a:lvl1pPr algn="l">
              <a:defRPr sz="1500" b="1"/>
            </a:lvl1pPr>
          </a:lstStyle>
          <a:p>
            <a:r>
              <a:rPr lang="en-US"/>
              <a:t>Add title</a:t>
            </a:r>
          </a:p>
        </p:txBody>
      </p:sp>
      <p:sp>
        <p:nvSpPr>
          <p:cNvPr id="4" name="Text Placeholder 3"/>
          <p:cNvSpPr>
            <a:spLocks noGrp="1"/>
          </p:cNvSpPr>
          <p:nvPr>
            <p:ph type="body" sz="half" idx="2" hasCustomPrompt="1"/>
          </p:nvPr>
        </p:nvSpPr>
        <p:spPr>
          <a:xfrm>
            <a:off x="2389717" y="4953000"/>
            <a:ext cx="7315200" cy="533400"/>
          </a:xfrm>
        </p:spPr>
        <p:txBody>
          <a:bodyPr>
            <a:normAutofit/>
          </a:bodyPr>
          <a:lstStyle>
            <a:lvl1pPr marL="0" indent="0">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Add subtext</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26375238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31618"/>
            <a:ext cx="12191999" cy="7065818"/>
          </a:xfrm>
          <a:prstGeom prst="rect">
            <a:avLst/>
          </a:prstGeom>
        </p:spPr>
      </p:pic>
      <p:sp>
        <p:nvSpPr>
          <p:cNvPr id="8" name="Title 1"/>
          <p:cNvSpPr>
            <a:spLocks noGrp="1"/>
          </p:cNvSpPr>
          <p:nvPr>
            <p:ph type="title" hasCustomPrompt="1"/>
          </p:nvPr>
        </p:nvSpPr>
        <p:spPr>
          <a:xfrm>
            <a:off x="609600" y="1981200"/>
            <a:ext cx="10972800" cy="1143000"/>
          </a:xfrm>
        </p:spPr>
        <p:txBody>
          <a:bodyPr/>
          <a:lstStyle>
            <a:lvl1pPr>
              <a:defRPr>
                <a:solidFill>
                  <a:schemeClr val="bg1"/>
                </a:solidFill>
              </a:defRPr>
            </a:lvl1pPr>
          </a:lstStyle>
          <a:p>
            <a:r>
              <a:rPr lang="en-US"/>
              <a:t>Add closing slide title</a:t>
            </a:r>
          </a:p>
        </p:txBody>
      </p:sp>
      <p:sp>
        <p:nvSpPr>
          <p:cNvPr id="9" name="Title 1"/>
          <p:cNvSpPr txBox="1">
            <a:spLocks/>
          </p:cNvSpPr>
          <p:nvPr userDrawn="1"/>
        </p:nvSpPr>
        <p:spPr>
          <a:xfrm>
            <a:off x="2389717" y="3429000"/>
            <a:ext cx="7315200" cy="566738"/>
          </a:xfrm>
          <a:prstGeom prst="rect">
            <a:avLst/>
          </a:prstGeom>
        </p:spPr>
        <p:txBody>
          <a:bodyPr vert="horz" lIns="68580" tIns="34290" rIns="68580" bIns="34290" rtlCol="0" anchor="b">
            <a:normAutofit/>
          </a:bodyPr>
          <a:lstStyle>
            <a:lvl1pPr algn="l">
              <a:defRPr sz="2000" b="1"/>
            </a:lvl1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Administration for Community Living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7600" y="5760433"/>
            <a:ext cx="3098285" cy="961042"/>
          </a:xfrm>
          <a:prstGeom prst="rect">
            <a:avLst/>
          </a:prstGeom>
        </p:spPr>
      </p:pic>
      <p:sp>
        <p:nvSpPr>
          <p:cNvPr id="6" name="Slide Number Placeholder 3"/>
          <p:cNvSpPr>
            <a:spLocks noGrp="1"/>
          </p:cNvSpPr>
          <p:nvPr>
            <p:ph type="sldNum" sz="quarter" idx="12"/>
          </p:nvPr>
        </p:nvSpPr>
        <p:spPr>
          <a:xfrm>
            <a:off x="4673600" y="6356353"/>
            <a:ext cx="2844800" cy="365125"/>
          </a:xfrm>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661467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Inner with image" userDrawn="1">
  <p:cSld name="1_Inner with image">
    <p:spTree>
      <p:nvGrpSpPr>
        <p:cNvPr id="1" name="Shape 35"/>
        <p:cNvGrpSpPr/>
        <p:nvPr/>
      </p:nvGrpSpPr>
      <p:grpSpPr>
        <a:xfrm>
          <a:off x="0" y="0"/>
          <a:ext cx="0" cy="0"/>
          <a:chOff x="0" y="0"/>
          <a:chExt cx="0" cy="0"/>
        </a:xfrm>
      </p:grpSpPr>
      <p:sp>
        <p:nvSpPr>
          <p:cNvPr id="37" name="Google Shape;37;p31"/>
          <p:cNvSpPr>
            <a:spLocks noGrp="1"/>
          </p:cNvSpPr>
          <p:nvPr>
            <p:ph type="pic" idx="2"/>
          </p:nvPr>
        </p:nvSpPr>
        <p:spPr>
          <a:xfrm>
            <a:off x="5183188" y="2198901"/>
            <a:ext cx="7008811" cy="4123521"/>
          </a:xfrm>
          <a:prstGeom prst="rect">
            <a:avLst/>
          </a:prstGeom>
          <a:noFill/>
          <a:ln>
            <a:noFill/>
          </a:ln>
        </p:spPr>
        <p:txBody>
          <a:bodyPr/>
          <a:lstStyle>
            <a:lvl1pPr>
              <a:defRPr>
                <a:latin typeface="+mj-lt"/>
              </a:defRPr>
            </a:lvl1pPr>
          </a:lstStyle>
          <a:p>
            <a:endParaRPr lang="en-US" dirty="0"/>
          </a:p>
        </p:txBody>
      </p:sp>
      <p:sp>
        <p:nvSpPr>
          <p:cNvPr id="2" name="Google Shape;23;p29">
            <a:extLst>
              <a:ext uri="{FF2B5EF4-FFF2-40B4-BE49-F238E27FC236}">
                <a16:creationId xmlns:a16="http://schemas.microsoft.com/office/drawing/2014/main" id="{1F989C42-F8F2-6D6E-94AA-F7F2379AA6E7}"/>
              </a:ext>
            </a:extLst>
          </p:cNvPr>
          <p:cNvSpPr txBox="1">
            <a:spLocks noGrp="1"/>
          </p:cNvSpPr>
          <p:nvPr>
            <p:ph type="title"/>
          </p:nvPr>
        </p:nvSpPr>
        <p:spPr>
          <a:xfrm>
            <a:off x="808037" y="2135169"/>
            <a:ext cx="3962400" cy="965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itillium Web"/>
              <a:buNone/>
              <a:defRPr sz="24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Google Shape;26;p29">
            <a:extLst>
              <a:ext uri="{FF2B5EF4-FFF2-40B4-BE49-F238E27FC236}">
                <a16:creationId xmlns:a16="http://schemas.microsoft.com/office/drawing/2014/main" id="{4C516183-AD02-1A1F-2CDC-8ECAD2FE6622}"/>
              </a:ext>
            </a:extLst>
          </p:cNvPr>
          <p:cNvSpPr txBox="1">
            <a:spLocks noGrp="1"/>
          </p:cNvSpPr>
          <p:nvPr>
            <p:ph type="body" idx="3"/>
          </p:nvPr>
        </p:nvSpPr>
        <p:spPr>
          <a:xfrm>
            <a:off x="716532" y="1227161"/>
            <a:ext cx="9030045" cy="842429"/>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1"/>
              </a:buClr>
              <a:buSzPts val="8000"/>
              <a:buNone/>
              <a:defRPr sz="4000" b="1">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5" name="Google Shape;256;p3">
            <a:extLst>
              <a:ext uri="{FF2B5EF4-FFF2-40B4-BE49-F238E27FC236}">
                <a16:creationId xmlns:a16="http://schemas.microsoft.com/office/drawing/2014/main" id="{5EC26982-60E8-598B-B18D-D99BDB37B008}"/>
              </a:ext>
              <a:ext uri="{C183D7F6-B498-43B3-948B-1728B52AA6E4}">
                <adec:decorative xmlns:adec="http://schemas.microsoft.com/office/drawing/2017/decorative" val="1"/>
              </a:ext>
            </a:extLst>
          </p:cNvPr>
          <p:cNvCxnSpPr>
            <a:cxnSpLocks/>
          </p:cNvCxnSpPr>
          <p:nvPr userDrawn="1"/>
        </p:nvCxnSpPr>
        <p:spPr>
          <a:xfrm>
            <a:off x="1001657" y="1973655"/>
            <a:ext cx="0" cy="640080"/>
          </a:xfrm>
          <a:prstGeom prst="straightConnector1">
            <a:avLst/>
          </a:prstGeom>
          <a:noFill/>
          <a:ln w="57150" cap="flat" cmpd="sng">
            <a:solidFill>
              <a:srgbClr val="BE1E2D"/>
            </a:solidFill>
            <a:prstDash val="solid"/>
            <a:miter lim="800000"/>
            <a:headEnd type="none" w="sm" len="sm"/>
            <a:tailEnd type="none" w="sm" len="sm"/>
          </a:ln>
        </p:spPr>
      </p:cxnSp>
      <p:sp>
        <p:nvSpPr>
          <p:cNvPr id="6" name="Text Placeholder 2">
            <a:extLst>
              <a:ext uri="{FF2B5EF4-FFF2-40B4-BE49-F238E27FC236}">
                <a16:creationId xmlns:a16="http://schemas.microsoft.com/office/drawing/2014/main" id="{9C5C795B-125D-A627-8E8C-F65639D11683}"/>
              </a:ext>
            </a:extLst>
          </p:cNvPr>
          <p:cNvSpPr>
            <a:spLocks noGrp="1"/>
          </p:cNvSpPr>
          <p:nvPr>
            <p:ph type="body" sz="quarter" idx="10"/>
          </p:nvPr>
        </p:nvSpPr>
        <p:spPr>
          <a:xfrm>
            <a:off x="808038" y="3161212"/>
            <a:ext cx="3962400" cy="3037708"/>
          </a:xfrm>
        </p:spPr>
        <p:txBody>
          <a:bodyPr>
            <a:normAutofit/>
          </a:bodyPr>
          <a:lstStyle>
            <a:lvl1pPr marL="285750" indent="-285750">
              <a:defRPr lang="en-US" sz="1600" b="0" i="0" u="none" strike="noStrike" cap="none" dirty="0">
                <a:solidFill>
                  <a:schemeClr val="dk1"/>
                </a:solidFill>
                <a:latin typeface="+mn-lt"/>
                <a:ea typeface="Titillium Web"/>
                <a:cs typeface="Titillium Web"/>
                <a:sym typeface="Titillium Web"/>
              </a:defRPr>
            </a:lvl1pPr>
            <a:lvl2pPr marL="569913" indent="-171450">
              <a:buClr>
                <a:schemeClr val="accent1"/>
              </a:buClr>
              <a:buSzPct val="100000"/>
              <a:defRPr sz="1600">
                <a:latin typeface="+mn-lt"/>
              </a:defRPr>
            </a:lvl2pPr>
            <a:lvl3pPr marL="973138" indent="-171450">
              <a:buClr>
                <a:schemeClr val="accent2"/>
              </a:buClr>
              <a:buSzPct val="100000"/>
              <a:buFont typeface="Wingdings" panose="05000000000000000000" pitchFamily="2" charset="2"/>
              <a:buChar char="§"/>
              <a:defRPr sz="1400">
                <a:latin typeface="+mn-lt"/>
              </a:defRPr>
            </a:lvl3pPr>
            <a:lvl4pPr marL="1430338" indent="-171450">
              <a:buClr>
                <a:schemeClr val="accent3"/>
              </a:buClr>
              <a:buSzPct val="100000"/>
              <a:buFont typeface="Arial" panose="020B0604020202020204" pitchFamily="34" charset="0"/>
              <a:buChar char="•"/>
              <a:defRPr sz="1200">
                <a:latin typeface="+mn-lt"/>
              </a:defRPr>
            </a:lvl4pPr>
            <a:lvl5pPr marL="1828800" indent="-171450">
              <a:buClr>
                <a:schemeClr val="accent4"/>
              </a:buClr>
              <a:buSzPct val="100000"/>
              <a:buFont typeface="Wingdings" panose="05000000000000000000" pitchFamily="2" charset="2"/>
              <a:buChar char="§"/>
              <a:defRPr sz="1100">
                <a:latin typeface="+mn-lt"/>
              </a:defRPr>
            </a:lvl5pPr>
          </a:lstStyle>
          <a:p>
            <a:pPr marL="171450" marR="0" lvl="0" indent="-171450" algn="l" rtl="0">
              <a:lnSpc>
                <a:spcPct val="90000"/>
              </a:lnSpc>
              <a:spcBef>
                <a:spcPts val="1000"/>
              </a:spcBef>
              <a:spcAft>
                <a:spcPts val="0"/>
              </a:spcAft>
              <a:buClr>
                <a:schemeClr val="dk1"/>
              </a:buClr>
              <a:buSzPct val="100000"/>
              <a:buFont typeface="Wingdings" panose="05000000000000000000" pitchFamily="2"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oogle Shape;27;p29">
            <a:extLst>
              <a:ext uri="{FF2B5EF4-FFF2-40B4-BE49-F238E27FC236}">
                <a16:creationId xmlns:a16="http://schemas.microsoft.com/office/drawing/2014/main" id="{D7A3E470-9E7E-6C32-7F90-F5D57E29CDF2}"/>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476703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and image" userDrawn="1">
  <p:cSld name="Content with Caption and image">
    <p:spTree>
      <p:nvGrpSpPr>
        <p:cNvPr id="1" name="Shape 149"/>
        <p:cNvGrpSpPr/>
        <p:nvPr/>
      </p:nvGrpSpPr>
      <p:grpSpPr>
        <a:xfrm>
          <a:off x="0" y="0"/>
          <a:ext cx="0" cy="0"/>
          <a:chOff x="0" y="0"/>
          <a:chExt cx="0" cy="0"/>
        </a:xfrm>
      </p:grpSpPr>
      <p:sp>
        <p:nvSpPr>
          <p:cNvPr id="150" name="Google Shape;150;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a:buNone/>
              <a:defRPr sz="32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p4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227013" lvl="0" indent="1588" algn="l">
              <a:lnSpc>
                <a:spcPct val="90000"/>
              </a:lnSpc>
              <a:spcBef>
                <a:spcPts val="1000"/>
              </a:spcBef>
              <a:spcAft>
                <a:spcPts val="0"/>
              </a:spcAft>
              <a:buClr>
                <a:schemeClr val="dk1"/>
              </a:buClr>
              <a:buSzPts val="3200"/>
              <a:buNone/>
              <a:defRPr sz="3200">
                <a:latin typeface="+mj-lt"/>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2" name="Text Placeholder 2">
            <a:extLst>
              <a:ext uri="{FF2B5EF4-FFF2-40B4-BE49-F238E27FC236}">
                <a16:creationId xmlns:a16="http://schemas.microsoft.com/office/drawing/2014/main" id="{193109D4-3231-53F9-51A2-853DB8FC6E96}"/>
              </a:ext>
            </a:extLst>
          </p:cNvPr>
          <p:cNvSpPr>
            <a:spLocks noGrp="1"/>
          </p:cNvSpPr>
          <p:nvPr>
            <p:ph type="body" sz="quarter" idx="10"/>
          </p:nvPr>
        </p:nvSpPr>
        <p:spPr>
          <a:xfrm>
            <a:off x="836612" y="2057400"/>
            <a:ext cx="3933826" cy="4141520"/>
          </a:xfrm>
        </p:spPr>
        <p:txBody>
          <a:bodyPr>
            <a:normAutofit/>
          </a:bodyPr>
          <a:lstStyle>
            <a:lvl1pPr marL="285750" indent="-285750">
              <a:defRPr lang="en-US" sz="1600" b="0" i="0" u="none" strike="noStrike" cap="none" dirty="0">
                <a:solidFill>
                  <a:schemeClr val="dk1"/>
                </a:solidFill>
                <a:latin typeface="+mn-lt"/>
                <a:ea typeface="Titillium Web"/>
                <a:cs typeface="Titillium Web"/>
                <a:sym typeface="Titillium Web"/>
              </a:defRPr>
            </a:lvl1pPr>
            <a:lvl2pPr marL="569913" indent="-171450">
              <a:buClr>
                <a:schemeClr val="accent1"/>
              </a:buClr>
              <a:buSzPct val="100000"/>
              <a:defRPr sz="1600">
                <a:latin typeface="+mn-lt"/>
              </a:defRPr>
            </a:lvl2pPr>
            <a:lvl3pPr marL="973138" indent="-171450">
              <a:buClr>
                <a:schemeClr val="accent2"/>
              </a:buClr>
              <a:buSzPct val="100000"/>
              <a:buFont typeface="Wingdings" panose="05000000000000000000" pitchFamily="2" charset="2"/>
              <a:buChar char="§"/>
              <a:defRPr sz="1400">
                <a:latin typeface="+mn-lt"/>
              </a:defRPr>
            </a:lvl3pPr>
            <a:lvl4pPr marL="1430338" indent="-171450">
              <a:buClr>
                <a:schemeClr val="accent3"/>
              </a:buClr>
              <a:buSzPct val="100000"/>
              <a:buFont typeface="Arial" panose="020B0604020202020204" pitchFamily="34" charset="0"/>
              <a:buChar char="•"/>
              <a:defRPr sz="1200">
                <a:latin typeface="+mn-lt"/>
              </a:defRPr>
            </a:lvl4pPr>
            <a:lvl5pPr marL="1828800" indent="-171450">
              <a:buClr>
                <a:schemeClr val="accent4"/>
              </a:buClr>
              <a:buSzPct val="100000"/>
              <a:buFont typeface="Wingdings" panose="05000000000000000000" pitchFamily="2" charset="2"/>
              <a:buChar char="§"/>
              <a:defRPr sz="1100">
                <a:latin typeface="+mn-lt"/>
              </a:defRPr>
            </a:lvl5pPr>
          </a:lstStyle>
          <a:p>
            <a:pPr marL="171450" marR="0" lvl="0" indent="-171450" algn="l" rtl="0">
              <a:lnSpc>
                <a:spcPct val="90000"/>
              </a:lnSpc>
              <a:spcBef>
                <a:spcPts val="1000"/>
              </a:spcBef>
              <a:spcAft>
                <a:spcPts val="0"/>
              </a:spcAft>
              <a:buClr>
                <a:schemeClr val="dk1"/>
              </a:buClr>
              <a:buSzPct val="100000"/>
              <a:buFont typeface="Wingdings" panose="05000000000000000000" pitchFamily="2"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oogle Shape;27;p29">
            <a:extLst>
              <a:ext uri="{FF2B5EF4-FFF2-40B4-BE49-F238E27FC236}">
                <a16:creationId xmlns:a16="http://schemas.microsoft.com/office/drawing/2014/main" id="{40980F33-F89E-DD98-0838-3ADB1EBAF9C3}"/>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400374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ull page image" userDrawn="1">
  <p:cSld name="Full page image">
    <p:spTree>
      <p:nvGrpSpPr>
        <p:cNvPr id="1" name="Shape 155"/>
        <p:cNvGrpSpPr/>
        <p:nvPr/>
      </p:nvGrpSpPr>
      <p:grpSpPr>
        <a:xfrm>
          <a:off x="0" y="0"/>
          <a:ext cx="0" cy="0"/>
          <a:chOff x="0" y="0"/>
          <a:chExt cx="0" cy="0"/>
        </a:xfrm>
      </p:grpSpPr>
      <p:sp>
        <p:nvSpPr>
          <p:cNvPr id="2" name="Google Shape;215;p49">
            <a:extLst>
              <a:ext uri="{FF2B5EF4-FFF2-40B4-BE49-F238E27FC236}">
                <a16:creationId xmlns:a16="http://schemas.microsoft.com/office/drawing/2014/main" id="{72B614D7-4E2D-ECAE-7B6D-4D6CA79BC23B}"/>
              </a:ext>
            </a:extLst>
          </p:cNvPr>
          <p:cNvSpPr txBox="1">
            <a:spLocks noGrp="1"/>
          </p:cNvSpPr>
          <p:nvPr>
            <p:ph type="title"/>
          </p:nvPr>
        </p:nvSpPr>
        <p:spPr>
          <a:xfrm>
            <a:off x="2009681" y="5177167"/>
            <a:ext cx="4207308" cy="390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Titillium Web"/>
              <a:buNone/>
              <a:defRPr sz="2000" b="1">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6" name="Google Shape;156;p44"/>
          <p:cNvSpPr>
            <a:spLocks noGrp="1"/>
          </p:cNvSpPr>
          <p:nvPr>
            <p:ph type="pic" idx="2"/>
          </p:nvPr>
        </p:nvSpPr>
        <p:spPr>
          <a:xfrm>
            <a:off x="0" y="0"/>
            <a:ext cx="12191999" cy="6857999"/>
          </a:xfrm>
          <a:prstGeom prst="rect">
            <a:avLst/>
          </a:prstGeom>
          <a:noFill/>
          <a:ln>
            <a:noFill/>
          </a:ln>
        </p:spPr>
        <p:txBody>
          <a:bodyPr/>
          <a:lstStyle/>
          <a:p>
            <a:endParaRPr lang="en-US" dirty="0"/>
          </a:p>
        </p:txBody>
      </p:sp>
    </p:spTree>
    <p:extLst>
      <p:ext uri="{BB962C8B-B14F-4D97-AF65-F5344CB8AC3E}">
        <p14:creationId xmlns:p14="http://schemas.microsoft.com/office/powerpoint/2010/main" val="3801509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1-Title slide" preserve="1">
  <p:cSld name="2_1-Title slide">
    <p:spTree>
      <p:nvGrpSpPr>
        <p:cNvPr id="1" name="Shape 11"/>
        <p:cNvGrpSpPr/>
        <p:nvPr/>
      </p:nvGrpSpPr>
      <p:grpSpPr>
        <a:xfrm>
          <a:off x="0" y="0"/>
          <a:ext cx="0" cy="0"/>
          <a:chOff x="0" y="0"/>
          <a:chExt cx="0" cy="0"/>
        </a:xfrm>
      </p:grpSpPr>
      <p:sp>
        <p:nvSpPr>
          <p:cNvPr id="13" name="Google Shape;13;p27"/>
          <p:cNvSpPr txBox="1">
            <a:spLocks noGrp="1"/>
          </p:cNvSpPr>
          <p:nvPr>
            <p:ph type="title"/>
          </p:nvPr>
        </p:nvSpPr>
        <p:spPr>
          <a:xfrm>
            <a:off x="838200" y="3090908"/>
            <a:ext cx="866674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27"/>
          <p:cNvSpPr txBox="1">
            <a:spLocks noGrp="1"/>
          </p:cNvSpPr>
          <p:nvPr>
            <p:ph type="body" idx="1"/>
          </p:nvPr>
        </p:nvSpPr>
        <p:spPr>
          <a:xfrm>
            <a:off x="838201" y="4608214"/>
            <a:ext cx="4142873" cy="1714209"/>
          </a:xfrm>
          <a:prstGeom prst="rect">
            <a:avLst/>
          </a:prstGeom>
          <a:noFill/>
          <a:ln>
            <a:noFill/>
          </a:ln>
        </p:spPr>
        <p:txBody>
          <a:bodyPr spcFirstLastPara="1" wrap="square" lIns="91425" tIns="45700" rIns="91425" bIns="45700" anchor="t" anchorCtr="0">
            <a:normAutofit/>
          </a:bodyPr>
          <a:lstStyle>
            <a:lvl1pPr marL="227013" lvl="0" indent="1588" algn="l">
              <a:lnSpc>
                <a:spcPct val="90000"/>
              </a:lnSpc>
              <a:spcBef>
                <a:spcPts val="1000"/>
              </a:spcBef>
              <a:spcAft>
                <a:spcPts val="0"/>
              </a:spcAft>
              <a:buClr>
                <a:schemeClr val="dk1"/>
              </a:buClr>
              <a:buSzPts val="2000"/>
              <a:buNone/>
              <a:defRPr sz="20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6" name="Google Shape;15;p27" descr="Administration for Community Living logo&#10;">
            <a:extLst>
              <a:ext uri="{FF2B5EF4-FFF2-40B4-BE49-F238E27FC236}">
                <a16:creationId xmlns:a16="http://schemas.microsoft.com/office/drawing/2014/main" id="{055A67CA-4E63-17C0-1ED2-ACD17465ECED}"/>
              </a:ext>
            </a:extLst>
          </p:cNvPr>
          <p:cNvPicPr preferRelativeResize="0">
            <a:picLocks noChangeAspect="1"/>
          </p:cNvPicPr>
          <p:nvPr userDrawn="1"/>
        </p:nvPicPr>
        <p:blipFill>
          <a:blip r:embed="rId2"/>
          <a:srcRect/>
          <a:stretch/>
        </p:blipFill>
        <p:spPr>
          <a:xfrm>
            <a:off x="838200" y="535577"/>
            <a:ext cx="3049087" cy="1259667"/>
          </a:xfrm>
          <a:prstGeom prst="rect">
            <a:avLst/>
          </a:prstGeom>
          <a:noFill/>
          <a:ln>
            <a:noFill/>
          </a:ln>
        </p:spPr>
      </p:pic>
      <p:sp>
        <p:nvSpPr>
          <p:cNvPr id="2" name="Google Shape;238;p1">
            <a:extLst>
              <a:ext uri="{FF2B5EF4-FFF2-40B4-BE49-F238E27FC236}">
                <a16:creationId xmlns:a16="http://schemas.microsoft.com/office/drawing/2014/main" id="{0F228A46-61CB-17D2-A3FE-C22B635DBDC0}"/>
              </a:ext>
              <a:ext uri="{C183D7F6-B498-43B3-948B-1728B52AA6E4}">
                <adec:decorative xmlns:adec="http://schemas.microsoft.com/office/drawing/2017/decorative" val="1"/>
              </a:ext>
            </a:extLst>
          </p:cNvPr>
          <p:cNvSpPr/>
          <p:nvPr userDrawn="1"/>
        </p:nvSpPr>
        <p:spPr>
          <a:xfrm>
            <a:off x="838200" y="4416471"/>
            <a:ext cx="4539558"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70741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ontent with 3 side sections" userDrawn="1">
  <p:cSld name="1_Content with 3 side sections">
    <p:spTree>
      <p:nvGrpSpPr>
        <p:cNvPr id="1" name="Shape 159"/>
        <p:cNvGrpSpPr/>
        <p:nvPr/>
      </p:nvGrpSpPr>
      <p:grpSpPr>
        <a:xfrm>
          <a:off x="0" y="0"/>
          <a:ext cx="0" cy="0"/>
          <a:chOff x="0" y="0"/>
          <a:chExt cx="0" cy="0"/>
        </a:xfrm>
      </p:grpSpPr>
      <p:sp>
        <p:nvSpPr>
          <p:cNvPr id="162" name="Google Shape;162;p45"/>
          <p:cNvSpPr txBox="1">
            <a:spLocks noGrp="1"/>
          </p:cNvSpPr>
          <p:nvPr>
            <p:ph type="body" idx="1"/>
          </p:nvPr>
        </p:nvSpPr>
        <p:spPr>
          <a:xfrm>
            <a:off x="7049088" y="1520278"/>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3" name="Google Shape;163;p45"/>
          <p:cNvSpPr txBox="1">
            <a:spLocks noGrp="1"/>
          </p:cNvSpPr>
          <p:nvPr>
            <p:ph type="body" idx="3"/>
          </p:nvPr>
        </p:nvSpPr>
        <p:spPr>
          <a:xfrm>
            <a:off x="7096876" y="1961707"/>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64" name="Google Shape;164;p45"/>
          <p:cNvSpPr txBox="1">
            <a:spLocks noGrp="1"/>
          </p:cNvSpPr>
          <p:nvPr>
            <p:ph type="body" idx="4"/>
          </p:nvPr>
        </p:nvSpPr>
        <p:spPr>
          <a:xfrm>
            <a:off x="9590733" y="1522454"/>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5" name="Google Shape;165;p45"/>
          <p:cNvSpPr txBox="1">
            <a:spLocks noGrp="1"/>
          </p:cNvSpPr>
          <p:nvPr>
            <p:ph type="body" idx="5"/>
          </p:nvPr>
        </p:nvSpPr>
        <p:spPr>
          <a:xfrm>
            <a:off x="9638521" y="1963883"/>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66" name="Google Shape;166;p45"/>
          <p:cNvSpPr txBox="1">
            <a:spLocks noGrp="1"/>
          </p:cNvSpPr>
          <p:nvPr>
            <p:ph type="body" idx="6"/>
          </p:nvPr>
        </p:nvSpPr>
        <p:spPr>
          <a:xfrm>
            <a:off x="7049088" y="3160504"/>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BE1E2D"/>
              </a:buClr>
              <a:buSzPts val="1200"/>
              <a:buNone/>
              <a:defRPr sz="1200">
                <a:solidFill>
                  <a:srgbClr val="BE1E2D"/>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p45"/>
          <p:cNvSpPr txBox="1">
            <a:spLocks noGrp="1"/>
          </p:cNvSpPr>
          <p:nvPr>
            <p:ph type="body" idx="7"/>
          </p:nvPr>
        </p:nvSpPr>
        <p:spPr>
          <a:xfrm>
            <a:off x="7096876" y="3601933"/>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68" name="Google Shape;168;p45"/>
          <p:cNvSpPr txBox="1">
            <a:spLocks noGrp="1"/>
          </p:cNvSpPr>
          <p:nvPr>
            <p:ph type="body" idx="8"/>
          </p:nvPr>
        </p:nvSpPr>
        <p:spPr>
          <a:xfrm>
            <a:off x="9590733" y="3162680"/>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BE1E2D"/>
              </a:buClr>
              <a:buSzPts val="1200"/>
              <a:buNone/>
              <a:defRPr sz="1200">
                <a:solidFill>
                  <a:srgbClr val="BE1E2D"/>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45"/>
          <p:cNvSpPr txBox="1">
            <a:spLocks noGrp="1"/>
          </p:cNvSpPr>
          <p:nvPr>
            <p:ph type="body" idx="9"/>
          </p:nvPr>
        </p:nvSpPr>
        <p:spPr>
          <a:xfrm>
            <a:off x="9638521" y="3604109"/>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70" name="Google Shape;170;p45"/>
          <p:cNvSpPr txBox="1">
            <a:spLocks noGrp="1"/>
          </p:cNvSpPr>
          <p:nvPr>
            <p:ph type="body" idx="13"/>
          </p:nvPr>
        </p:nvSpPr>
        <p:spPr>
          <a:xfrm>
            <a:off x="7049088" y="4800730"/>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F9A21A"/>
              </a:buClr>
              <a:buSzPts val="1200"/>
              <a:buNone/>
              <a:defRPr sz="1200">
                <a:solidFill>
                  <a:schemeClr val="tx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71" name="Google Shape;171;p45"/>
          <p:cNvSpPr txBox="1">
            <a:spLocks noGrp="1"/>
          </p:cNvSpPr>
          <p:nvPr>
            <p:ph type="body" idx="14"/>
          </p:nvPr>
        </p:nvSpPr>
        <p:spPr>
          <a:xfrm>
            <a:off x="7096876" y="5242159"/>
            <a:ext cx="1599960"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72" name="Google Shape;172;p45"/>
          <p:cNvSpPr txBox="1">
            <a:spLocks noGrp="1"/>
          </p:cNvSpPr>
          <p:nvPr>
            <p:ph type="body" idx="15"/>
          </p:nvPr>
        </p:nvSpPr>
        <p:spPr>
          <a:xfrm>
            <a:off x="9590733" y="4802906"/>
            <a:ext cx="16477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F9A21A"/>
              </a:buClr>
              <a:buSzPts val="1200"/>
              <a:buNone/>
              <a:defRPr sz="1200">
                <a:solidFill>
                  <a:schemeClr val="tx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3" name="Google Shape;173;p45"/>
          <p:cNvSpPr txBox="1">
            <a:spLocks noGrp="1"/>
          </p:cNvSpPr>
          <p:nvPr>
            <p:ph type="body" idx="16"/>
          </p:nvPr>
        </p:nvSpPr>
        <p:spPr>
          <a:xfrm>
            <a:off x="9638521" y="5244335"/>
            <a:ext cx="1599900" cy="632700"/>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 name="Google Shape;138;p41">
            <a:extLst>
              <a:ext uri="{FF2B5EF4-FFF2-40B4-BE49-F238E27FC236}">
                <a16:creationId xmlns:a16="http://schemas.microsoft.com/office/drawing/2014/main" id="{76815437-1037-4502-ABB9-D246C2CD57A4}"/>
              </a:ext>
            </a:extLst>
          </p:cNvPr>
          <p:cNvSpPr txBox="1">
            <a:spLocks noGrp="1"/>
          </p:cNvSpPr>
          <p:nvPr>
            <p:ph type="title"/>
          </p:nvPr>
        </p:nvSpPr>
        <p:spPr>
          <a:xfrm>
            <a:off x="839788" y="1798049"/>
            <a:ext cx="43418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itillium Web"/>
              <a:buNone/>
              <a:defRPr>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0" name="Google Shape;160;p45"/>
          <p:cNvSpPr>
            <a:spLocks noGrp="1"/>
          </p:cNvSpPr>
          <p:nvPr>
            <p:ph type="pic" idx="2"/>
          </p:nvPr>
        </p:nvSpPr>
        <p:spPr>
          <a:xfrm>
            <a:off x="0" y="0"/>
            <a:ext cx="6078583" cy="6482281"/>
          </a:xfrm>
          <a:prstGeom prst="rect">
            <a:avLst/>
          </a:prstGeom>
          <a:noFill/>
          <a:ln>
            <a:noFill/>
          </a:ln>
        </p:spPr>
      </p:sp>
      <p:cxnSp>
        <p:nvCxnSpPr>
          <p:cNvPr id="3" name="Google Shape;437;p19">
            <a:extLst>
              <a:ext uri="{FF2B5EF4-FFF2-40B4-BE49-F238E27FC236}">
                <a16:creationId xmlns:a16="http://schemas.microsoft.com/office/drawing/2014/main" id="{3251C647-FCF3-EBB1-DF92-978E3B0F8BC9}"/>
              </a:ext>
            </a:extLst>
          </p:cNvPr>
          <p:cNvCxnSpPr/>
          <p:nvPr userDrawn="1"/>
        </p:nvCxnSpPr>
        <p:spPr>
          <a:xfrm>
            <a:off x="7191632" y="3002350"/>
            <a:ext cx="1505204" cy="1"/>
          </a:xfrm>
          <a:prstGeom prst="straightConnector1">
            <a:avLst/>
          </a:prstGeom>
          <a:noFill/>
          <a:ln w="57150" cap="flat" cmpd="sng">
            <a:solidFill>
              <a:srgbClr val="BE1E2D"/>
            </a:solidFill>
            <a:prstDash val="solid"/>
            <a:miter lim="800000"/>
            <a:headEnd type="none" w="sm" len="sm"/>
            <a:tailEnd type="none" w="sm" len="sm"/>
          </a:ln>
        </p:spPr>
      </p:cxnSp>
      <p:cxnSp>
        <p:nvCxnSpPr>
          <p:cNvPr id="4" name="Google Shape;438;p19">
            <a:extLst>
              <a:ext uri="{FF2B5EF4-FFF2-40B4-BE49-F238E27FC236}">
                <a16:creationId xmlns:a16="http://schemas.microsoft.com/office/drawing/2014/main" id="{046BCF5C-8324-BD1C-86D8-E0FABF33605D}"/>
              </a:ext>
            </a:extLst>
          </p:cNvPr>
          <p:cNvCxnSpPr/>
          <p:nvPr userDrawn="1"/>
        </p:nvCxnSpPr>
        <p:spPr>
          <a:xfrm>
            <a:off x="9733277" y="3002349"/>
            <a:ext cx="1505204" cy="1"/>
          </a:xfrm>
          <a:prstGeom prst="straightConnector1">
            <a:avLst/>
          </a:prstGeom>
          <a:noFill/>
          <a:ln w="57150" cap="flat" cmpd="sng">
            <a:solidFill>
              <a:srgbClr val="BE1E2D"/>
            </a:solidFill>
            <a:prstDash val="solid"/>
            <a:miter lim="800000"/>
            <a:headEnd type="none" w="sm" len="sm"/>
            <a:tailEnd type="none" w="sm" len="sm"/>
          </a:ln>
        </p:spPr>
      </p:cxnSp>
      <p:cxnSp>
        <p:nvCxnSpPr>
          <p:cNvPr id="5" name="Google Shape;439;p19">
            <a:extLst>
              <a:ext uri="{FF2B5EF4-FFF2-40B4-BE49-F238E27FC236}">
                <a16:creationId xmlns:a16="http://schemas.microsoft.com/office/drawing/2014/main" id="{B6D2A369-72BE-457B-DDB6-A3CE76455893}"/>
              </a:ext>
            </a:extLst>
          </p:cNvPr>
          <p:cNvCxnSpPr/>
          <p:nvPr userDrawn="1"/>
        </p:nvCxnSpPr>
        <p:spPr>
          <a:xfrm>
            <a:off x="7191632" y="4675998"/>
            <a:ext cx="1505204" cy="1"/>
          </a:xfrm>
          <a:prstGeom prst="straightConnector1">
            <a:avLst/>
          </a:prstGeom>
          <a:noFill/>
          <a:ln w="57150" cap="flat" cmpd="sng">
            <a:solidFill>
              <a:schemeClr val="tx1"/>
            </a:solidFill>
            <a:prstDash val="solid"/>
            <a:miter lim="800000"/>
            <a:headEnd type="none" w="sm" len="sm"/>
            <a:tailEnd type="none" w="sm" len="sm"/>
          </a:ln>
        </p:spPr>
      </p:cxnSp>
      <p:cxnSp>
        <p:nvCxnSpPr>
          <p:cNvPr id="6" name="Google Shape;440;p19">
            <a:extLst>
              <a:ext uri="{FF2B5EF4-FFF2-40B4-BE49-F238E27FC236}">
                <a16:creationId xmlns:a16="http://schemas.microsoft.com/office/drawing/2014/main" id="{208D47C3-CC45-459E-D87F-F8660B2C9F82}"/>
              </a:ext>
            </a:extLst>
          </p:cNvPr>
          <p:cNvCxnSpPr/>
          <p:nvPr userDrawn="1"/>
        </p:nvCxnSpPr>
        <p:spPr>
          <a:xfrm>
            <a:off x="9733277" y="4675997"/>
            <a:ext cx="1505204" cy="1"/>
          </a:xfrm>
          <a:prstGeom prst="straightConnector1">
            <a:avLst/>
          </a:prstGeom>
          <a:noFill/>
          <a:ln w="57150" cap="flat" cmpd="sng">
            <a:solidFill>
              <a:schemeClr val="tx1"/>
            </a:solidFill>
            <a:prstDash val="solid"/>
            <a:miter lim="800000"/>
            <a:headEnd type="none" w="sm" len="sm"/>
            <a:tailEnd type="none" w="sm" len="sm"/>
          </a:ln>
        </p:spPr>
      </p:cxnSp>
      <p:cxnSp>
        <p:nvCxnSpPr>
          <p:cNvPr id="7" name="Google Shape;441;p19">
            <a:extLst>
              <a:ext uri="{FF2B5EF4-FFF2-40B4-BE49-F238E27FC236}">
                <a16:creationId xmlns:a16="http://schemas.microsoft.com/office/drawing/2014/main" id="{8D074B41-8284-D77C-8533-B7DF6120DCF1}"/>
              </a:ext>
            </a:extLst>
          </p:cNvPr>
          <p:cNvCxnSpPr/>
          <p:nvPr userDrawn="1"/>
        </p:nvCxnSpPr>
        <p:spPr>
          <a:xfrm>
            <a:off x="7191632" y="1393369"/>
            <a:ext cx="1505204" cy="1"/>
          </a:xfrm>
          <a:prstGeom prst="straightConnector1">
            <a:avLst/>
          </a:prstGeom>
          <a:noFill/>
          <a:ln w="57150" cap="flat" cmpd="sng">
            <a:solidFill>
              <a:srgbClr val="075190"/>
            </a:solidFill>
            <a:prstDash val="solid"/>
            <a:miter lim="800000"/>
            <a:headEnd type="none" w="sm" len="sm"/>
            <a:tailEnd type="none" w="sm" len="sm"/>
          </a:ln>
        </p:spPr>
      </p:cxnSp>
      <p:cxnSp>
        <p:nvCxnSpPr>
          <p:cNvPr id="8" name="Google Shape;442;p19">
            <a:extLst>
              <a:ext uri="{FF2B5EF4-FFF2-40B4-BE49-F238E27FC236}">
                <a16:creationId xmlns:a16="http://schemas.microsoft.com/office/drawing/2014/main" id="{916373C8-A30A-C348-4097-F1476162330B}"/>
              </a:ext>
            </a:extLst>
          </p:cNvPr>
          <p:cNvCxnSpPr/>
          <p:nvPr userDrawn="1"/>
        </p:nvCxnSpPr>
        <p:spPr>
          <a:xfrm>
            <a:off x="9733277" y="1393368"/>
            <a:ext cx="1505204" cy="1"/>
          </a:xfrm>
          <a:prstGeom prst="straightConnector1">
            <a:avLst/>
          </a:prstGeom>
          <a:noFill/>
          <a:ln w="57150" cap="flat" cmpd="sng">
            <a:solidFill>
              <a:srgbClr val="075190"/>
            </a:solidFill>
            <a:prstDash val="solid"/>
            <a:miter lim="800000"/>
            <a:headEnd type="none" w="sm" len="sm"/>
            <a:tailEnd type="none" w="sm" len="sm"/>
          </a:ln>
        </p:spPr>
      </p:cxnSp>
      <p:pic>
        <p:nvPicPr>
          <p:cNvPr id="9" name="Google Shape;27;p29">
            <a:extLst>
              <a:ext uri="{FF2B5EF4-FFF2-40B4-BE49-F238E27FC236}">
                <a16:creationId xmlns:a16="http://schemas.microsoft.com/office/drawing/2014/main" id="{A98FCFD0-753F-1AC9-B455-5A6B5F31BF5F}"/>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1547877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Content with Caption" userDrawn="1">
  <p:cSld name="5_Content with Caption">
    <p:spTree>
      <p:nvGrpSpPr>
        <p:cNvPr id="1" name="Shape 175"/>
        <p:cNvGrpSpPr/>
        <p:nvPr/>
      </p:nvGrpSpPr>
      <p:grpSpPr>
        <a:xfrm>
          <a:off x="0" y="0"/>
          <a:ext cx="0" cy="0"/>
          <a:chOff x="0" y="0"/>
          <a:chExt cx="0" cy="0"/>
        </a:xfrm>
      </p:grpSpPr>
      <p:sp>
        <p:nvSpPr>
          <p:cNvPr id="176" name="Google Shape;176;p46"/>
          <p:cNvSpPr>
            <a:spLocks noGrp="1"/>
          </p:cNvSpPr>
          <p:nvPr>
            <p:ph type="pic" idx="2"/>
          </p:nvPr>
        </p:nvSpPr>
        <p:spPr>
          <a:xfrm>
            <a:off x="906768" y="4109234"/>
            <a:ext cx="2486349" cy="1321270"/>
          </a:xfrm>
          <a:prstGeom prst="rect">
            <a:avLst/>
          </a:prstGeom>
          <a:noFill/>
          <a:ln>
            <a:noFill/>
          </a:ln>
        </p:spPr>
      </p:sp>
      <p:sp>
        <p:nvSpPr>
          <p:cNvPr id="178" name="Google Shape;178;p46"/>
          <p:cNvSpPr txBox="1">
            <a:spLocks noGrp="1"/>
          </p:cNvSpPr>
          <p:nvPr>
            <p:ph type="body" idx="1"/>
          </p:nvPr>
        </p:nvSpPr>
        <p:spPr>
          <a:xfrm>
            <a:off x="906769" y="2805338"/>
            <a:ext cx="24863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9" name="Google Shape;179;p46"/>
          <p:cNvSpPr txBox="1">
            <a:spLocks noGrp="1"/>
          </p:cNvSpPr>
          <p:nvPr>
            <p:ph type="body" idx="3"/>
          </p:nvPr>
        </p:nvSpPr>
        <p:spPr>
          <a:xfrm>
            <a:off x="906769" y="3246767"/>
            <a:ext cx="2486348"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80" name="Google Shape;180;p46"/>
          <p:cNvSpPr>
            <a:spLocks noGrp="1"/>
          </p:cNvSpPr>
          <p:nvPr>
            <p:ph type="pic" idx="4"/>
          </p:nvPr>
        </p:nvSpPr>
        <p:spPr>
          <a:xfrm>
            <a:off x="3516671" y="4109234"/>
            <a:ext cx="2486349" cy="1321270"/>
          </a:xfrm>
          <a:prstGeom prst="rect">
            <a:avLst/>
          </a:prstGeom>
          <a:noFill/>
          <a:ln>
            <a:noFill/>
          </a:ln>
        </p:spPr>
      </p:sp>
      <p:sp>
        <p:nvSpPr>
          <p:cNvPr id="181" name="Google Shape;181;p46"/>
          <p:cNvSpPr txBox="1">
            <a:spLocks noGrp="1"/>
          </p:cNvSpPr>
          <p:nvPr>
            <p:ph type="body" idx="5"/>
          </p:nvPr>
        </p:nvSpPr>
        <p:spPr>
          <a:xfrm>
            <a:off x="3516672" y="2805338"/>
            <a:ext cx="24863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2" name="Google Shape;182;p46"/>
          <p:cNvSpPr txBox="1">
            <a:spLocks noGrp="1"/>
          </p:cNvSpPr>
          <p:nvPr>
            <p:ph type="body" idx="6"/>
          </p:nvPr>
        </p:nvSpPr>
        <p:spPr>
          <a:xfrm>
            <a:off x="3516672" y="3246767"/>
            <a:ext cx="2486348"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83" name="Google Shape;183;p46"/>
          <p:cNvSpPr>
            <a:spLocks noGrp="1"/>
          </p:cNvSpPr>
          <p:nvPr>
            <p:ph type="pic" idx="7"/>
          </p:nvPr>
        </p:nvSpPr>
        <p:spPr>
          <a:xfrm>
            <a:off x="6126574" y="4109234"/>
            <a:ext cx="2486349" cy="1321270"/>
          </a:xfrm>
          <a:prstGeom prst="rect">
            <a:avLst/>
          </a:prstGeom>
          <a:noFill/>
          <a:ln>
            <a:noFill/>
          </a:ln>
        </p:spPr>
      </p:sp>
      <p:sp>
        <p:nvSpPr>
          <p:cNvPr id="184" name="Google Shape;184;p46"/>
          <p:cNvSpPr txBox="1">
            <a:spLocks noGrp="1"/>
          </p:cNvSpPr>
          <p:nvPr>
            <p:ph type="body" idx="8"/>
          </p:nvPr>
        </p:nvSpPr>
        <p:spPr>
          <a:xfrm>
            <a:off x="6126575" y="2805338"/>
            <a:ext cx="24863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5" name="Google Shape;185;p46"/>
          <p:cNvSpPr txBox="1">
            <a:spLocks noGrp="1"/>
          </p:cNvSpPr>
          <p:nvPr>
            <p:ph type="body" idx="9"/>
          </p:nvPr>
        </p:nvSpPr>
        <p:spPr>
          <a:xfrm>
            <a:off x="6126575" y="3246767"/>
            <a:ext cx="2486348"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86" name="Google Shape;186;p46"/>
          <p:cNvSpPr>
            <a:spLocks noGrp="1"/>
          </p:cNvSpPr>
          <p:nvPr>
            <p:ph type="pic" idx="13"/>
          </p:nvPr>
        </p:nvSpPr>
        <p:spPr>
          <a:xfrm>
            <a:off x="8736478" y="4109234"/>
            <a:ext cx="2486349" cy="1321270"/>
          </a:xfrm>
          <a:prstGeom prst="rect">
            <a:avLst/>
          </a:prstGeom>
          <a:noFill/>
          <a:ln>
            <a:noFill/>
          </a:ln>
        </p:spPr>
      </p:sp>
      <p:sp>
        <p:nvSpPr>
          <p:cNvPr id="187" name="Google Shape;187;p46"/>
          <p:cNvSpPr txBox="1">
            <a:spLocks noGrp="1"/>
          </p:cNvSpPr>
          <p:nvPr>
            <p:ph type="body" idx="14"/>
          </p:nvPr>
        </p:nvSpPr>
        <p:spPr>
          <a:xfrm>
            <a:off x="8736479" y="2805338"/>
            <a:ext cx="2486348" cy="44142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75190"/>
              </a:buClr>
              <a:buSzPts val="1200"/>
              <a:buNone/>
              <a:defRPr sz="12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8" name="Google Shape;188;p46"/>
          <p:cNvSpPr txBox="1">
            <a:spLocks noGrp="1"/>
          </p:cNvSpPr>
          <p:nvPr>
            <p:ph type="body" idx="15"/>
          </p:nvPr>
        </p:nvSpPr>
        <p:spPr>
          <a:xfrm>
            <a:off x="8736479" y="3246767"/>
            <a:ext cx="2486348" cy="632637"/>
          </a:xfrm>
          <a:prstGeom prst="rect">
            <a:avLst/>
          </a:prstGeom>
          <a:noFill/>
          <a:ln>
            <a:noFill/>
          </a:ln>
        </p:spPr>
        <p:txBody>
          <a:bodyPr spcFirstLastPara="1" wrap="square" lIns="91425" tIns="45700" rIns="91425" bIns="45700" anchor="t" anchorCtr="0">
            <a:normAutofit/>
          </a:bodyPr>
          <a:lstStyle>
            <a:lvl1pPr marL="227013" lvl="0" indent="1588" algn="r">
              <a:lnSpc>
                <a:spcPct val="90000"/>
              </a:lnSpc>
              <a:spcBef>
                <a:spcPts val="1000"/>
              </a:spcBef>
              <a:spcAft>
                <a:spcPts val="0"/>
              </a:spcAft>
              <a:buClr>
                <a:schemeClr val="dk1"/>
              </a:buClr>
              <a:buSzPts val="1000"/>
              <a:buNone/>
              <a:defRPr sz="1000">
                <a:solidFill>
                  <a:schemeClr val="dk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 name="Google Shape;146;p42">
            <a:extLst>
              <a:ext uri="{FF2B5EF4-FFF2-40B4-BE49-F238E27FC236}">
                <a16:creationId xmlns:a16="http://schemas.microsoft.com/office/drawing/2014/main" id="{462AB8BE-487E-7EDF-3B4E-7AC8EB5F74ED}"/>
              </a:ext>
            </a:extLst>
          </p:cNvPr>
          <p:cNvSpPr txBox="1">
            <a:spLocks noGrp="1"/>
          </p:cNvSpPr>
          <p:nvPr>
            <p:ph type="title"/>
          </p:nvPr>
        </p:nvSpPr>
        <p:spPr>
          <a:xfrm>
            <a:off x="838200" y="12958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Google Shape;27;p29">
            <a:extLst>
              <a:ext uri="{FF2B5EF4-FFF2-40B4-BE49-F238E27FC236}">
                <a16:creationId xmlns:a16="http://schemas.microsoft.com/office/drawing/2014/main" id="{305E671F-1571-0D3D-46BE-F4ED255A1397}"/>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2680372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Content with Caption" userDrawn="1">
  <p:cSld name="6_Content with Caption">
    <p:spTree>
      <p:nvGrpSpPr>
        <p:cNvPr id="1" name="Shape 194"/>
        <p:cNvGrpSpPr/>
        <p:nvPr/>
      </p:nvGrpSpPr>
      <p:grpSpPr>
        <a:xfrm>
          <a:off x="0" y="0"/>
          <a:ext cx="0" cy="0"/>
          <a:chOff x="0" y="0"/>
          <a:chExt cx="0" cy="0"/>
        </a:xfrm>
      </p:grpSpPr>
      <p:sp>
        <p:nvSpPr>
          <p:cNvPr id="196" name="Google Shape;196;p47"/>
          <p:cNvSpPr>
            <a:spLocks noGrp="1"/>
          </p:cNvSpPr>
          <p:nvPr>
            <p:ph type="pic" idx="2"/>
          </p:nvPr>
        </p:nvSpPr>
        <p:spPr>
          <a:xfrm>
            <a:off x="1549793" y="2190595"/>
            <a:ext cx="2891240" cy="1837416"/>
          </a:xfrm>
          <a:prstGeom prst="rect">
            <a:avLst/>
          </a:prstGeom>
          <a:noFill/>
          <a:ln>
            <a:noFill/>
          </a:ln>
        </p:spPr>
        <p:txBody>
          <a:bodyPr/>
          <a:lstStyle>
            <a:lvl1pPr>
              <a:defRPr>
                <a:latin typeface="+mj-lt"/>
              </a:defRPr>
            </a:lvl1pPr>
          </a:lstStyle>
          <a:p>
            <a:endParaRPr lang="en-US" dirty="0"/>
          </a:p>
        </p:txBody>
      </p:sp>
      <p:sp>
        <p:nvSpPr>
          <p:cNvPr id="197" name="Google Shape;197;p47"/>
          <p:cNvSpPr>
            <a:spLocks noGrp="1"/>
          </p:cNvSpPr>
          <p:nvPr>
            <p:ph type="pic" idx="3"/>
          </p:nvPr>
        </p:nvSpPr>
        <p:spPr>
          <a:xfrm>
            <a:off x="4504033" y="2190595"/>
            <a:ext cx="3779246" cy="1837416"/>
          </a:xfrm>
          <a:prstGeom prst="rect">
            <a:avLst/>
          </a:prstGeom>
          <a:noFill/>
          <a:ln>
            <a:noFill/>
          </a:ln>
        </p:spPr>
        <p:txBody>
          <a:bodyPr/>
          <a:lstStyle>
            <a:lvl1pPr>
              <a:defRPr>
                <a:latin typeface="+mj-lt"/>
              </a:defRPr>
            </a:lvl1pPr>
          </a:lstStyle>
          <a:p>
            <a:endParaRPr lang="en-US" dirty="0"/>
          </a:p>
        </p:txBody>
      </p:sp>
      <p:sp>
        <p:nvSpPr>
          <p:cNvPr id="198" name="Google Shape;198;p47"/>
          <p:cNvSpPr>
            <a:spLocks noGrp="1"/>
          </p:cNvSpPr>
          <p:nvPr>
            <p:ph type="pic" idx="4"/>
          </p:nvPr>
        </p:nvSpPr>
        <p:spPr>
          <a:xfrm>
            <a:off x="6193629" y="4091896"/>
            <a:ext cx="4386664" cy="1837416"/>
          </a:xfrm>
          <a:prstGeom prst="rect">
            <a:avLst/>
          </a:prstGeom>
          <a:noFill/>
          <a:ln>
            <a:noFill/>
          </a:ln>
        </p:spPr>
        <p:txBody>
          <a:bodyPr/>
          <a:lstStyle>
            <a:lvl1pPr>
              <a:defRPr>
                <a:latin typeface="+mj-lt"/>
              </a:defRPr>
            </a:lvl1pPr>
          </a:lstStyle>
          <a:p>
            <a:endParaRPr lang="en-US" dirty="0"/>
          </a:p>
        </p:txBody>
      </p:sp>
      <p:sp>
        <p:nvSpPr>
          <p:cNvPr id="199" name="Google Shape;199;p47"/>
          <p:cNvSpPr>
            <a:spLocks noGrp="1"/>
          </p:cNvSpPr>
          <p:nvPr>
            <p:ph type="pic" idx="5"/>
          </p:nvPr>
        </p:nvSpPr>
        <p:spPr>
          <a:xfrm>
            <a:off x="1549793" y="4091896"/>
            <a:ext cx="2262590" cy="1837416"/>
          </a:xfrm>
          <a:prstGeom prst="rect">
            <a:avLst/>
          </a:prstGeom>
          <a:noFill/>
          <a:ln>
            <a:noFill/>
          </a:ln>
        </p:spPr>
        <p:txBody>
          <a:bodyPr/>
          <a:lstStyle>
            <a:lvl1pPr>
              <a:defRPr>
                <a:latin typeface="+mj-lt"/>
              </a:defRPr>
            </a:lvl1pPr>
          </a:lstStyle>
          <a:p>
            <a:endParaRPr lang="en-US" dirty="0"/>
          </a:p>
        </p:txBody>
      </p:sp>
      <p:sp>
        <p:nvSpPr>
          <p:cNvPr id="200" name="Google Shape;200;p47"/>
          <p:cNvSpPr>
            <a:spLocks noGrp="1"/>
          </p:cNvSpPr>
          <p:nvPr>
            <p:ph type="pic" idx="6"/>
          </p:nvPr>
        </p:nvSpPr>
        <p:spPr>
          <a:xfrm>
            <a:off x="3869532" y="4091894"/>
            <a:ext cx="2266948" cy="1837416"/>
          </a:xfrm>
          <a:prstGeom prst="rect">
            <a:avLst/>
          </a:prstGeom>
          <a:noFill/>
          <a:ln>
            <a:noFill/>
          </a:ln>
        </p:spPr>
        <p:txBody>
          <a:bodyPr/>
          <a:lstStyle>
            <a:lvl1pPr>
              <a:defRPr>
                <a:latin typeface="+mj-lt"/>
              </a:defRPr>
            </a:lvl1pPr>
          </a:lstStyle>
          <a:p>
            <a:endParaRPr lang="en-US" dirty="0"/>
          </a:p>
        </p:txBody>
      </p:sp>
      <p:sp>
        <p:nvSpPr>
          <p:cNvPr id="201" name="Google Shape;201;p47"/>
          <p:cNvSpPr>
            <a:spLocks noGrp="1"/>
          </p:cNvSpPr>
          <p:nvPr>
            <p:ph type="pic" idx="7"/>
          </p:nvPr>
        </p:nvSpPr>
        <p:spPr>
          <a:xfrm>
            <a:off x="8329812" y="2190595"/>
            <a:ext cx="2250481" cy="1837416"/>
          </a:xfrm>
          <a:prstGeom prst="rect">
            <a:avLst/>
          </a:prstGeom>
          <a:noFill/>
          <a:ln>
            <a:noFill/>
          </a:ln>
        </p:spPr>
        <p:txBody>
          <a:bodyPr/>
          <a:lstStyle>
            <a:lvl1pPr>
              <a:defRPr>
                <a:latin typeface="+mj-lt"/>
              </a:defRPr>
            </a:lvl1pPr>
          </a:lstStyle>
          <a:p>
            <a:endParaRPr lang="en-US" dirty="0"/>
          </a:p>
        </p:txBody>
      </p:sp>
      <p:sp>
        <p:nvSpPr>
          <p:cNvPr id="2" name="Google Shape;146;p42">
            <a:extLst>
              <a:ext uri="{FF2B5EF4-FFF2-40B4-BE49-F238E27FC236}">
                <a16:creationId xmlns:a16="http://schemas.microsoft.com/office/drawing/2014/main" id="{15F695DF-C80C-195F-6850-BBC0B71E102D}"/>
              </a:ext>
            </a:extLst>
          </p:cNvPr>
          <p:cNvSpPr txBox="1">
            <a:spLocks noGrp="1"/>
          </p:cNvSpPr>
          <p:nvPr>
            <p:ph type="title"/>
          </p:nvPr>
        </p:nvSpPr>
        <p:spPr>
          <a:xfrm>
            <a:off x="756740" y="6839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 name="Google Shape;27;p29">
            <a:extLst>
              <a:ext uri="{FF2B5EF4-FFF2-40B4-BE49-F238E27FC236}">
                <a16:creationId xmlns:a16="http://schemas.microsoft.com/office/drawing/2014/main" id="{4502DFFC-8ED4-F57E-08C8-ACA22F141542}"/>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29893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userDrawn="1">
  <p:cSld name="Custom Layout">
    <p:spTree>
      <p:nvGrpSpPr>
        <p:cNvPr id="1" name="Shape 203"/>
        <p:cNvGrpSpPr/>
        <p:nvPr/>
      </p:nvGrpSpPr>
      <p:grpSpPr>
        <a:xfrm>
          <a:off x="0" y="0"/>
          <a:ext cx="0" cy="0"/>
          <a:chOff x="0" y="0"/>
          <a:chExt cx="0" cy="0"/>
        </a:xfrm>
      </p:grpSpPr>
      <p:sp>
        <p:nvSpPr>
          <p:cNvPr id="204" name="Google Shape;204;p48"/>
          <p:cNvSpPr>
            <a:spLocks noGrp="1"/>
          </p:cNvSpPr>
          <p:nvPr>
            <p:ph type="pic" idx="2"/>
          </p:nvPr>
        </p:nvSpPr>
        <p:spPr>
          <a:xfrm>
            <a:off x="1120791" y="3561651"/>
            <a:ext cx="2133600" cy="2133600"/>
          </a:xfrm>
          <a:prstGeom prst="ellipse">
            <a:avLst/>
          </a:prstGeom>
          <a:noFill/>
          <a:ln>
            <a:noFill/>
          </a:ln>
        </p:spPr>
        <p:txBody>
          <a:bodyPr>
            <a:normAutofit/>
          </a:bodyPr>
          <a:lstStyle>
            <a:lvl1pPr>
              <a:defRPr sz="2000">
                <a:latin typeface="+mj-lt"/>
              </a:defRPr>
            </a:lvl1pPr>
          </a:lstStyle>
          <a:p>
            <a:endParaRPr lang="en-US" dirty="0"/>
          </a:p>
        </p:txBody>
      </p:sp>
      <p:sp>
        <p:nvSpPr>
          <p:cNvPr id="205" name="Google Shape;205;p48"/>
          <p:cNvSpPr>
            <a:spLocks noGrp="1"/>
          </p:cNvSpPr>
          <p:nvPr>
            <p:ph type="pic" idx="3"/>
          </p:nvPr>
        </p:nvSpPr>
        <p:spPr>
          <a:xfrm>
            <a:off x="3693048" y="3561651"/>
            <a:ext cx="2133600" cy="2133600"/>
          </a:xfrm>
          <a:prstGeom prst="ellipse">
            <a:avLst/>
          </a:prstGeom>
          <a:noFill/>
          <a:ln>
            <a:noFill/>
          </a:ln>
        </p:spPr>
        <p:txBody>
          <a:bodyPr>
            <a:normAutofit/>
          </a:bodyPr>
          <a:lstStyle>
            <a:lvl1pPr>
              <a:defRPr sz="2000" b="0">
                <a:latin typeface="+mj-lt"/>
              </a:defRPr>
            </a:lvl1pPr>
          </a:lstStyle>
          <a:p>
            <a:endParaRPr lang="en-US" dirty="0"/>
          </a:p>
        </p:txBody>
      </p:sp>
      <p:sp>
        <p:nvSpPr>
          <p:cNvPr id="206" name="Google Shape;206;p48"/>
          <p:cNvSpPr>
            <a:spLocks noGrp="1"/>
          </p:cNvSpPr>
          <p:nvPr>
            <p:ph type="pic" idx="4"/>
          </p:nvPr>
        </p:nvSpPr>
        <p:spPr>
          <a:xfrm>
            <a:off x="6302951" y="3561651"/>
            <a:ext cx="2133600" cy="2133600"/>
          </a:xfrm>
          <a:prstGeom prst="ellipse">
            <a:avLst/>
          </a:prstGeom>
          <a:noFill/>
          <a:ln>
            <a:noFill/>
          </a:ln>
        </p:spPr>
        <p:txBody>
          <a:bodyPr>
            <a:normAutofit/>
          </a:bodyPr>
          <a:lstStyle>
            <a:lvl1pPr>
              <a:defRPr sz="2000">
                <a:latin typeface="+mj-lt"/>
              </a:defRPr>
            </a:lvl1pPr>
          </a:lstStyle>
          <a:p>
            <a:endParaRPr lang="en-US" dirty="0"/>
          </a:p>
        </p:txBody>
      </p:sp>
      <p:sp>
        <p:nvSpPr>
          <p:cNvPr id="207" name="Google Shape;207;p48"/>
          <p:cNvSpPr>
            <a:spLocks noGrp="1"/>
          </p:cNvSpPr>
          <p:nvPr>
            <p:ph type="pic" idx="5"/>
          </p:nvPr>
        </p:nvSpPr>
        <p:spPr>
          <a:xfrm>
            <a:off x="8912855" y="3561860"/>
            <a:ext cx="2133600" cy="2133600"/>
          </a:xfrm>
          <a:prstGeom prst="ellipse">
            <a:avLst/>
          </a:prstGeom>
          <a:noFill/>
          <a:ln>
            <a:noFill/>
          </a:ln>
        </p:spPr>
        <p:txBody>
          <a:bodyPr>
            <a:normAutofit/>
          </a:bodyPr>
          <a:lstStyle>
            <a:lvl1pPr>
              <a:defRPr sz="2000">
                <a:latin typeface="+mj-lt"/>
              </a:defRPr>
            </a:lvl1pPr>
          </a:lstStyle>
          <a:p>
            <a:endParaRPr lang="en-US" dirty="0"/>
          </a:p>
        </p:txBody>
      </p:sp>
      <p:sp>
        <p:nvSpPr>
          <p:cNvPr id="208" name="Google Shape;208;p48"/>
          <p:cNvSpPr txBox="1">
            <a:spLocks noGrp="1"/>
          </p:cNvSpPr>
          <p:nvPr>
            <p:ph type="body" idx="1"/>
          </p:nvPr>
        </p:nvSpPr>
        <p:spPr>
          <a:xfrm>
            <a:off x="969171" y="2032737"/>
            <a:ext cx="2434284"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1000"/>
              </a:spcBef>
              <a:spcAft>
                <a:spcPts val="0"/>
              </a:spcAft>
              <a:buClr>
                <a:srgbClr val="075190"/>
              </a:buClr>
              <a:buSzPts val="2000"/>
              <a:buNone/>
              <a:defRPr sz="20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09" name="Google Shape;209;p48"/>
          <p:cNvSpPr txBox="1">
            <a:spLocks noGrp="1"/>
          </p:cNvSpPr>
          <p:nvPr>
            <p:ph type="body" idx="6"/>
          </p:nvPr>
        </p:nvSpPr>
        <p:spPr>
          <a:xfrm>
            <a:off x="3516674" y="2032738"/>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1000"/>
              </a:spcBef>
              <a:spcAft>
                <a:spcPts val="0"/>
              </a:spcAft>
              <a:buClr>
                <a:srgbClr val="075190"/>
              </a:buClr>
              <a:buSzPts val="2000"/>
              <a:buNone/>
              <a:defRPr sz="20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10" name="Google Shape;210;p48"/>
          <p:cNvSpPr txBox="1">
            <a:spLocks noGrp="1"/>
          </p:cNvSpPr>
          <p:nvPr>
            <p:ph type="body" idx="7"/>
          </p:nvPr>
        </p:nvSpPr>
        <p:spPr>
          <a:xfrm>
            <a:off x="6126577" y="2032738"/>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1000"/>
              </a:spcBef>
              <a:spcAft>
                <a:spcPts val="0"/>
              </a:spcAft>
              <a:buClr>
                <a:srgbClr val="075190"/>
              </a:buClr>
              <a:buSzPts val="2000"/>
              <a:buNone/>
              <a:defRPr sz="20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11" name="Google Shape;211;p48"/>
          <p:cNvSpPr txBox="1">
            <a:spLocks noGrp="1"/>
          </p:cNvSpPr>
          <p:nvPr>
            <p:ph type="body" idx="8"/>
          </p:nvPr>
        </p:nvSpPr>
        <p:spPr>
          <a:xfrm>
            <a:off x="8736481" y="2032738"/>
            <a:ext cx="2486348" cy="441429"/>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1000"/>
              </a:spcBef>
              <a:spcAft>
                <a:spcPts val="0"/>
              </a:spcAft>
              <a:buClr>
                <a:srgbClr val="075190"/>
              </a:buClr>
              <a:buSzPts val="2000"/>
              <a:buNone/>
              <a:defRPr sz="2000">
                <a:solidFill>
                  <a:srgbClr val="075190"/>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 name="Google Shape;487;p22">
            <a:extLst>
              <a:ext uri="{FF2B5EF4-FFF2-40B4-BE49-F238E27FC236}">
                <a16:creationId xmlns:a16="http://schemas.microsoft.com/office/drawing/2014/main" id="{9D9FF2CC-3A4B-86FA-E9E9-3A33228E0130}"/>
              </a:ext>
              <a:ext uri="{C183D7F6-B498-43B3-948B-1728B52AA6E4}">
                <adec:decorative xmlns:adec="http://schemas.microsoft.com/office/drawing/2017/decorative" val="1"/>
              </a:ext>
            </a:extLst>
          </p:cNvPr>
          <p:cNvSpPr/>
          <p:nvPr userDrawn="1"/>
        </p:nvSpPr>
        <p:spPr>
          <a:xfrm>
            <a:off x="2161559" y="2873482"/>
            <a:ext cx="52064" cy="45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 name="Google Shape;488;p22">
            <a:extLst>
              <a:ext uri="{FF2B5EF4-FFF2-40B4-BE49-F238E27FC236}">
                <a16:creationId xmlns:a16="http://schemas.microsoft.com/office/drawing/2014/main" id="{E398E546-8B5A-60E4-2537-20AFA92A7420}"/>
              </a:ext>
              <a:ext uri="{C183D7F6-B498-43B3-948B-1728B52AA6E4}">
                <adec:decorative xmlns:adec="http://schemas.microsoft.com/office/drawing/2017/decorative" val="1"/>
              </a:ext>
            </a:extLst>
          </p:cNvPr>
          <p:cNvSpPr/>
          <p:nvPr userDrawn="1"/>
        </p:nvSpPr>
        <p:spPr>
          <a:xfrm>
            <a:off x="4733816" y="2873482"/>
            <a:ext cx="52064" cy="45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 name="Google Shape;489;p22">
            <a:extLst>
              <a:ext uri="{FF2B5EF4-FFF2-40B4-BE49-F238E27FC236}">
                <a16:creationId xmlns:a16="http://schemas.microsoft.com/office/drawing/2014/main" id="{5380D88B-F623-8DD7-C776-4EF91B37D777}"/>
              </a:ext>
              <a:ext uri="{C183D7F6-B498-43B3-948B-1728B52AA6E4}">
                <adec:decorative xmlns:adec="http://schemas.microsoft.com/office/drawing/2017/decorative" val="1"/>
              </a:ext>
            </a:extLst>
          </p:cNvPr>
          <p:cNvSpPr/>
          <p:nvPr userDrawn="1"/>
        </p:nvSpPr>
        <p:spPr>
          <a:xfrm>
            <a:off x="7343719" y="2873482"/>
            <a:ext cx="52064" cy="45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490;p22">
            <a:extLst>
              <a:ext uri="{FF2B5EF4-FFF2-40B4-BE49-F238E27FC236}">
                <a16:creationId xmlns:a16="http://schemas.microsoft.com/office/drawing/2014/main" id="{2A63E855-D384-6268-7D09-BA34CFA663C4}"/>
              </a:ext>
              <a:ext uri="{C183D7F6-B498-43B3-948B-1728B52AA6E4}">
                <adec:decorative xmlns:adec="http://schemas.microsoft.com/office/drawing/2017/decorative" val="1"/>
              </a:ext>
            </a:extLst>
          </p:cNvPr>
          <p:cNvSpPr/>
          <p:nvPr userDrawn="1"/>
        </p:nvSpPr>
        <p:spPr>
          <a:xfrm>
            <a:off x="9953623" y="2873482"/>
            <a:ext cx="52064" cy="457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 name="Google Shape;146;p42">
            <a:extLst>
              <a:ext uri="{FF2B5EF4-FFF2-40B4-BE49-F238E27FC236}">
                <a16:creationId xmlns:a16="http://schemas.microsoft.com/office/drawing/2014/main" id="{C73F654D-6A81-6E87-49BE-3DF19F9E2AC6}"/>
              </a:ext>
            </a:extLst>
          </p:cNvPr>
          <p:cNvSpPr txBox="1">
            <a:spLocks noGrp="1"/>
          </p:cNvSpPr>
          <p:nvPr>
            <p:ph type="title"/>
          </p:nvPr>
        </p:nvSpPr>
        <p:spPr>
          <a:xfrm>
            <a:off x="756740" y="6839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7" name="Google Shape;27;p29">
            <a:extLst>
              <a:ext uri="{FF2B5EF4-FFF2-40B4-BE49-F238E27FC236}">
                <a16:creationId xmlns:a16="http://schemas.microsoft.com/office/drawing/2014/main" id="{70B5BF21-EB22-FC65-C70C-E06A30C9DC12}"/>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961021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4"/>
        <p:cNvGrpSpPr/>
        <p:nvPr/>
      </p:nvGrpSpPr>
      <p:grpSpPr>
        <a:xfrm>
          <a:off x="0" y="0"/>
          <a:ext cx="0" cy="0"/>
          <a:chOff x="0" y="0"/>
          <a:chExt cx="0" cy="0"/>
        </a:xfrm>
      </p:grpSpPr>
      <p:sp>
        <p:nvSpPr>
          <p:cNvPr id="215" name="Google Shape;215;p49"/>
          <p:cNvSpPr txBox="1">
            <a:spLocks noGrp="1"/>
          </p:cNvSpPr>
          <p:nvPr>
            <p:ph type="title"/>
          </p:nvPr>
        </p:nvSpPr>
        <p:spPr>
          <a:xfrm>
            <a:off x="2009681" y="5177167"/>
            <a:ext cx="4207308" cy="390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Titillium Web"/>
              <a:buNone/>
              <a:defRPr sz="20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6" name="Google Shape;216;p49"/>
          <p:cNvSpPr txBox="1">
            <a:spLocks noGrp="1"/>
          </p:cNvSpPr>
          <p:nvPr>
            <p:ph type="body" idx="1"/>
          </p:nvPr>
        </p:nvSpPr>
        <p:spPr>
          <a:xfrm>
            <a:off x="2009681" y="5613526"/>
            <a:ext cx="4207308" cy="298387"/>
          </a:xfrm>
          <a:prstGeom prst="rect">
            <a:avLst/>
          </a:prstGeom>
          <a:noFill/>
          <a:ln>
            <a:noFill/>
          </a:ln>
        </p:spPr>
        <p:txBody>
          <a:bodyPr spcFirstLastPara="1" wrap="square" lIns="91425" tIns="45700" rIns="91425" bIns="45700" anchor="t" anchorCtr="0">
            <a:normAutofit/>
          </a:bodyPr>
          <a:lstStyle>
            <a:lvl1pPr marL="0" lvl="0" indent="0" algn="just">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dirty="0"/>
          </a:p>
        </p:txBody>
      </p:sp>
      <p:sp>
        <p:nvSpPr>
          <p:cNvPr id="217" name="Google Shape;217;p49"/>
          <p:cNvSpPr>
            <a:spLocks noGrp="1"/>
          </p:cNvSpPr>
          <p:nvPr>
            <p:ph type="media" idx="2"/>
          </p:nvPr>
        </p:nvSpPr>
        <p:spPr>
          <a:xfrm>
            <a:off x="2009681" y="986136"/>
            <a:ext cx="8172450" cy="400843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j-lt"/>
                <a:ea typeface="Titillium Web"/>
                <a:cs typeface="Titillium Web"/>
                <a:sym typeface="Titillium Web"/>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2" name="Google Shape;27;p29">
            <a:extLst>
              <a:ext uri="{FF2B5EF4-FFF2-40B4-BE49-F238E27FC236}">
                <a16:creationId xmlns:a16="http://schemas.microsoft.com/office/drawing/2014/main" id="{D5EC880C-B1B0-0027-3504-DDF2E9A63673}"/>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4064989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Content with Caption" userDrawn="1">
  <p:cSld name="3_Content with Caption">
    <p:bg>
      <p:bgPr>
        <a:solidFill>
          <a:srgbClr val="075190"/>
        </a:solidFill>
        <a:effectLst/>
      </p:bgPr>
    </p:bg>
    <p:spTree>
      <p:nvGrpSpPr>
        <p:cNvPr id="1" name="Shape 220"/>
        <p:cNvGrpSpPr/>
        <p:nvPr/>
      </p:nvGrpSpPr>
      <p:grpSpPr>
        <a:xfrm>
          <a:off x="0" y="0"/>
          <a:ext cx="0" cy="0"/>
          <a:chOff x="0" y="0"/>
          <a:chExt cx="0" cy="0"/>
        </a:xfrm>
      </p:grpSpPr>
      <p:sp>
        <p:nvSpPr>
          <p:cNvPr id="221" name="Google Shape;221;p50"/>
          <p:cNvSpPr txBox="1">
            <a:spLocks noGrp="1"/>
          </p:cNvSpPr>
          <p:nvPr>
            <p:ph type="body" idx="1"/>
          </p:nvPr>
        </p:nvSpPr>
        <p:spPr>
          <a:xfrm>
            <a:off x="839788" y="4801687"/>
            <a:ext cx="3932237" cy="15653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lt1"/>
              </a:buClr>
              <a:buSzPts val="1600"/>
              <a:buNone/>
              <a:defRPr sz="1600">
                <a:solidFill>
                  <a:schemeClr val="lt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22" name="Google Shape;222;p50"/>
          <p:cNvSpPr txBox="1">
            <a:spLocks noGrp="1"/>
          </p:cNvSpPr>
          <p:nvPr>
            <p:ph type="body" idx="2"/>
          </p:nvPr>
        </p:nvSpPr>
        <p:spPr>
          <a:xfrm>
            <a:off x="839788" y="4061459"/>
            <a:ext cx="3932237" cy="667295"/>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lt1"/>
              </a:buClr>
              <a:buSzPts val="2400"/>
              <a:buNone/>
              <a:defRPr sz="2400">
                <a:solidFill>
                  <a:schemeClr val="lt1"/>
                </a:solidFill>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10" name="Google Shape;15;p27" descr="Administration for Community Living Logo">
            <a:extLst>
              <a:ext uri="{FF2B5EF4-FFF2-40B4-BE49-F238E27FC236}">
                <a16:creationId xmlns:a16="http://schemas.microsoft.com/office/drawing/2014/main" id="{6A3058F1-7B9F-07E8-9994-DE41B1D9BA47}"/>
              </a:ext>
            </a:extLst>
          </p:cNvPr>
          <p:cNvPicPr preferRelativeResize="0"/>
          <p:nvPr userDrawn="1"/>
        </p:nvPicPr>
        <p:blipFill>
          <a:blip r:embed="rId2"/>
          <a:srcRect/>
          <a:stretch/>
        </p:blipFill>
        <p:spPr>
          <a:xfrm>
            <a:off x="10347629" y="254694"/>
            <a:ext cx="1359785" cy="561766"/>
          </a:xfrm>
          <a:prstGeom prst="rect">
            <a:avLst/>
          </a:prstGeom>
          <a:noFill/>
          <a:ln>
            <a:noFill/>
          </a:ln>
        </p:spPr>
      </p:pic>
      <p:sp>
        <p:nvSpPr>
          <p:cNvPr id="2" name="Google Shape;55;p33">
            <a:extLst>
              <a:ext uri="{FF2B5EF4-FFF2-40B4-BE49-F238E27FC236}">
                <a16:creationId xmlns:a16="http://schemas.microsoft.com/office/drawing/2014/main" id="{1DBAB69E-9E68-F732-99DC-86FDBC852793}"/>
              </a:ext>
            </a:extLst>
          </p:cNvPr>
          <p:cNvSpPr/>
          <p:nvPr userDrawn="1"/>
        </p:nvSpPr>
        <p:spPr>
          <a:xfrm>
            <a:off x="0" y="6619075"/>
            <a:ext cx="12192000" cy="246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 name="Google Shape;132;p40">
            <a:extLst>
              <a:ext uri="{FF2B5EF4-FFF2-40B4-BE49-F238E27FC236}">
                <a16:creationId xmlns:a16="http://schemas.microsoft.com/office/drawing/2014/main" id="{1F595DA3-FF54-C766-29F6-B252D2897CE7}"/>
              </a:ext>
            </a:extLst>
          </p:cNvPr>
          <p:cNvSpPr txBox="1">
            <a:spLocks noGrp="1"/>
          </p:cNvSpPr>
          <p:nvPr>
            <p:ph type="title"/>
          </p:nvPr>
        </p:nvSpPr>
        <p:spPr>
          <a:xfrm>
            <a:off x="857139" y="210811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Google Shape;238;p1">
            <a:extLst>
              <a:ext uri="{FF2B5EF4-FFF2-40B4-BE49-F238E27FC236}">
                <a16:creationId xmlns:a16="http://schemas.microsoft.com/office/drawing/2014/main" id="{33151522-F92D-80DC-4A75-D96182698C3A}"/>
              </a:ext>
              <a:ext uri="{C183D7F6-B498-43B3-948B-1728B52AA6E4}">
                <adec:decorative xmlns:adec="http://schemas.microsoft.com/office/drawing/2017/decorative" val="1"/>
              </a:ext>
            </a:extLst>
          </p:cNvPr>
          <p:cNvSpPr/>
          <p:nvPr userDrawn="1"/>
        </p:nvSpPr>
        <p:spPr>
          <a:xfrm>
            <a:off x="838200" y="3531437"/>
            <a:ext cx="4539558" cy="4571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50445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ontent with Caption" userDrawn="1">
  <p:cSld name="1_Content with Caption">
    <p:spTree>
      <p:nvGrpSpPr>
        <p:cNvPr id="1" name="Shape 226"/>
        <p:cNvGrpSpPr/>
        <p:nvPr/>
      </p:nvGrpSpPr>
      <p:grpSpPr>
        <a:xfrm>
          <a:off x="0" y="0"/>
          <a:ext cx="0" cy="0"/>
          <a:chOff x="0" y="0"/>
          <a:chExt cx="0" cy="0"/>
        </a:xfrm>
      </p:grpSpPr>
      <p:sp>
        <p:nvSpPr>
          <p:cNvPr id="227" name="Google Shape;227;p51"/>
          <p:cNvSpPr txBox="1">
            <a:spLocks noGrp="1"/>
          </p:cNvSpPr>
          <p:nvPr>
            <p:ph type="body" idx="1"/>
          </p:nvPr>
        </p:nvSpPr>
        <p:spPr>
          <a:xfrm>
            <a:off x="839788" y="4801687"/>
            <a:ext cx="3932237" cy="1565366"/>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200"/>
              <a:buNone/>
              <a:defRPr sz="12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28" name="Google Shape;228;p51"/>
          <p:cNvSpPr txBox="1">
            <a:spLocks noGrp="1"/>
          </p:cNvSpPr>
          <p:nvPr>
            <p:ph type="body" idx="2"/>
          </p:nvPr>
        </p:nvSpPr>
        <p:spPr>
          <a:xfrm>
            <a:off x="839788" y="4061459"/>
            <a:ext cx="3932237" cy="667295"/>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2400"/>
              <a:buNone/>
              <a:defRPr sz="2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8" name="Google Shape;15;p27" descr="Administration for Community Living logo">
            <a:extLst>
              <a:ext uri="{FF2B5EF4-FFF2-40B4-BE49-F238E27FC236}">
                <a16:creationId xmlns:a16="http://schemas.microsoft.com/office/drawing/2014/main" id="{F985BDFF-2918-60B2-5390-6F8ACE24BD10}"/>
              </a:ext>
            </a:extLst>
          </p:cNvPr>
          <p:cNvPicPr preferRelativeResize="0"/>
          <p:nvPr userDrawn="1"/>
        </p:nvPicPr>
        <p:blipFill>
          <a:blip r:embed="rId2"/>
          <a:srcRect/>
          <a:stretch/>
        </p:blipFill>
        <p:spPr>
          <a:xfrm>
            <a:off x="10347629" y="254694"/>
            <a:ext cx="1359785" cy="561767"/>
          </a:xfrm>
          <a:prstGeom prst="rect">
            <a:avLst/>
          </a:prstGeom>
          <a:noFill/>
          <a:ln>
            <a:noFill/>
          </a:ln>
        </p:spPr>
      </p:pic>
      <p:sp>
        <p:nvSpPr>
          <p:cNvPr id="3" name="Google Shape;132;p40">
            <a:extLst>
              <a:ext uri="{FF2B5EF4-FFF2-40B4-BE49-F238E27FC236}">
                <a16:creationId xmlns:a16="http://schemas.microsoft.com/office/drawing/2014/main" id="{3E08ECF7-E6CD-979F-8398-BBE45F4D39C0}"/>
              </a:ext>
            </a:extLst>
          </p:cNvPr>
          <p:cNvSpPr txBox="1">
            <a:spLocks noGrp="1"/>
          </p:cNvSpPr>
          <p:nvPr>
            <p:ph type="title"/>
          </p:nvPr>
        </p:nvSpPr>
        <p:spPr>
          <a:xfrm>
            <a:off x="857139" y="210811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 name="Google Shape;238;p1">
            <a:extLst>
              <a:ext uri="{FF2B5EF4-FFF2-40B4-BE49-F238E27FC236}">
                <a16:creationId xmlns:a16="http://schemas.microsoft.com/office/drawing/2014/main" id="{F6424DBF-7DBF-06F6-BD7E-59D0F91E563E}"/>
              </a:ext>
              <a:ext uri="{C183D7F6-B498-43B3-948B-1728B52AA6E4}">
                <adec:decorative xmlns:adec="http://schemas.microsoft.com/office/drawing/2017/decorative" val="1"/>
              </a:ext>
            </a:extLst>
          </p:cNvPr>
          <p:cNvSpPr/>
          <p:nvPr userDrawn="1"/>
        </p:nvSpPr>
        <p:spPr>
          <a:xfrm>
            <a:off x="838200" y="3531437"/>
            <a:ext cx="4539558"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36286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A5E55E-3CF2-3C9C-A597-9E05E67EEA57}"/>
              </a:ext>
            </a:extLst>
          </p:cNvPr>
          <p:cNvSpPr>
            <a:spLocks noGrp="1"/>
          </p:cNvSpPr>
          <p:nvPr>
            <p:ph type="dt" sz="half" idx="10"/>
          </p:nvPr>
        </p:nvSpPr>
        <p:spPr/>
        <p:txBody>
          <a:bodyPr/>
          <a:lstStyle/>
          <a:p>
            <a:fld id="{883E5F15-4AEB-BE4B-8996-5688FD4C2697}" type="datetimeFigureOut">
              <a:rPr lang="en-US" smtClean="0"/>
              <a:t>9/16/2024</a:t>
            </a:fld>
            <a:endParaRPr lang="en-US" dirty="0"/>
          </a:p>
        </p:txBody>
      </p:sp>
      <p:sp>
        <p:nvSpPr>
          <p:cNvPr id="3" name="Footer Placeholder 2">
            <a:extLst>
              <a:ext uri="{FF2B5EF4-FFF2-40B4-BE49-F238E27FC236}">
                <a16:creationId xmlns:a16="http://schemas.microsoft.com/office/drawing/2014/main" id="{5A010A31-07BF-268F-518B-F0B8B6A4659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0C3D189-3D28-2C08-EE87-1CC402B8576E}"/>
              </a:ext>
            </a:extLst>
          </p:cNvPr>
          <p:cNvSpPr>
            <a:spLocks noGrp="1"/>
          </p:cNvSpPr>
          <p:nvPr>
            <p:ph type="sldNum" sz="quarter" idx="12"/>
          </p:nvPr>
        </p:nvSpPr>
        <p:spPr/>
        <p:txBody>
          <a:body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403618594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Title slide">
  <p:cSld name="1-Title slide">
    <p:spTree>
      <p:nvGrpSpPr>
        <p:cNvPr id="1" name="Shape 16"/>
        <p:cNvGrpSpPr/>
        <p:nvPr/>
      </p:nvGrpSpPr>
      <p:grpSpPr>
        <a:xfrm>
          <a:off x="0" y="0"/>
          <a:ext cx="0" cy="0"/>
          <a:chOff x="0" y="0"/>
          <a:chExt cx="0" cy="0"/>
        </a:xfrm>
      </p:grpSpPr>
      <p:sp>
        <p:nvSpPr>
          <p:cNvPr id="17" name="Google Shape;17;p28"/>
          <p:cNvSpPr txBox="1">
            <a:spLocks noGrp="1"/>
          </p:cNvSpPr>
          <p:nvPr>
            <p:ph type="title"/>
          </p:nvPr>
        </p:nvSpPr>
        <p:spPr>
          <a:xfrm>
            <a:off x="839788" y="3108960"/>
            <a:ext cx="5761309" cy="10972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itillium Web"/>
              <a:buNone/>
              <a:defRPr sz="24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28"/>
          <p:cNvSpPr txBox="1">
            <a:spLocks noGrp="1"/>
          </p:cNvSpPr>
          <p:nvPr>
            <p:ph type="body" idx="1"/>
          </p:nvPr>
        </p:nvSpPr>
        <p:spPr>
          <a:xfrm>
            <a:off x="838200" y="4206240"/>
            <a:ext cx="10021389" cy="211618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600"/>
              <a:buNone/>
              <a:defRPr sz="16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9" name="Google Shape;19;p28"/>
          <p:cNvSpPr txBox="1">
            <a:spLocks noGrp="1"/>
          </p:cNvSpPr>
          <p:nvPr>
            <p:ph type="body" idx="2"/>
          </p:nvPr>
        </p:nvSpPr>
        <p:spPr>
          <a:xfrm>
            <a:off x="576943" y="1597364"/>
            <a:ext cx="9475177" cy="1249178"/>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1"/>
              </a:buClr>
              <a:buSzPts val="8000"/>
              <a:buNone/>
              <a:defRPr sz="8000">
                <a:latin typeface="+mj-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3" name="Google Shape;247;p2">
            <a:extLst>
              <a:ext uri="{FF2B5EF4-FFF2-40B4-BE49-F238E27FC236}">
                <a16:creationId xmlns:a16="http://schemas.microsoft.com/office/drawing/2014/main" id="{8E6ACB80-AEDB-CA7B-2FCD-22CED5841F03}"/>
              </a:ext>
              <a:ext uri="{C183D7F6-B498-43B3-948B-1728B52AA6E4}">
                <adec:decorative xmlns:adec="http://schemas.microsoft.com/office/drawing/2017/decorative" val="1"/>
              </a:ext>
            </a:extLst>
          </p:cNvPr>
          <p:cNvCxnSpPr/>
          <p:nvPr userDrawn="1"/>
        </p:nvCxnSpPr>
        <p:spPr>
          <a:xfrm>
            <a:off x="1041917" y="2846542"/>
            <a:ext cx="0" cy="822960"/>
          </a:xfrm>
          <a:prstGeom prst="straightConnector1">
            <a:avLst/>
          </a:prstGeom>
          <a:noFill/>
          <a:ln w="57150" cap="flat" cmpd="sng">
            <a:solidFill>
              <a:srgbClr val="BE1E2D"/>
            </a:solidFill>
            <a:prstDash val="solid"/>
            <a:miter lim="800000"/>
            <a:headEnd type="none" w="sm" len="sm"/>
            <a:tailEnd type="none" w="sm" len="sm"/>
          </a:ln>
        </p:spPr>
      </p:cxnSp>
      <p:pic>
        <p:nvPicPr>
          <p:cNvPr id="2" name="Google Shape;27;p29">
            <a:extLst>
              <a:ext uri="{FF2B5EF4-FFF2-40B4-BE49-F238E27FC236}">
                <a16:creationId xmlns:a16="http://schemas.microsoft.com/office/drawing/2014/main" id="{5168C4D5-E709-561F-C3F0-3E649B57B844}"/>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819570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Samp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367DF9A-951A-7469-CA50-D328F90A02A6}"/>
              </a:ext>
            </a:extLst>
          </p:cNvPr>
          <p:cNvCxnSpPr/>
          <p:nvPr userDrawn="1"/>
        </p:nvCxnSpPr>
        <p:spPr>
          <a:xfrm>
            <a:off x="0" y="4848225"/>
            <a:ext cx="121920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3" name="Picture 19">
            <a:extLst>
              <a:ext uri="{FF2B5EF4-FFF2-40B4-BE49-F238E27FC236}">
                <a16:creationId xmlns:a16="http://schemas.microsoft.com/office/drawing/2014/main" id="{59C1DA86-9ABD-2E83-B7D0-AAC2DC2452EA}"/>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870451"/>
            <a:ext cx="3657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p:cNvSpPr>
          <p:nvPr userDrawn="1">
            <p:ph type="pic" sz="quarter" idx="10"/>
          </p:nvPr>
        </p:nvSpPr>
        <p:spPr>
          <a:xfrm>
            <a:off x="0" y="1143003"/>
            <a:ext cx="12192000" cy="3709987"/>
          </a:xfrm>
        </p:spPr>
        <p:txBody>
          <a:bodyPr rtlCol="0">
            <a:normAutofit/>
          </a:bodyPr>
          <a:lstStyle>
            <a:lvl1pPr marL="0" indent="0">
              <a:buFontTx/>
              <a:buNone/>
              <a:defRPr/>
            </a:lvl1pPr>
          </a:lstStyle>
          <a:p>
            <a:pPr lvl="0"/>
            <a:r>
              <a:rPr lang="en-US" noProof="0" dirty="0"/>
              <a:t>Click icon to add picture</a:t>
            </a:r>
          </a:p>
        </p:txBody>
      </p:sp>
      <p:sp>
        <p:nvSpPr>
          <p:cNvPr id="15" name="Text Placeholder 14"/>
          <p:cNvSpPr>
            <a:spLocks noGrp="1"/>
          </p:cNvSpPr>
          <p:nvPr userDrawn="1">
            <p:ph type="body" sz="quarter" idx="11"/>
          </p:nvPr>
        </p:nvSpPr>
        <p:spPr>
          <a:xfrm>
            <a:off x="2882899" y="4987724"/>
            <a:ext cx="9004300" cy="445042"/>
          </a:xfrm>
        </p:spPr>
        <p:txBody>
          <a:bodyPr>
            <a:noAutofit/>
          </a:bodyPr>
          <a:lstStyle>
            <a:lvl1pPr marL="0" indent="0">
              <a:buNone/>
              <a:defRPr sz="1500">
                <a:solidFill>
                  <a:schemeClr val="bg1"/>
                </a:solidFill>
              </a:defRPr>
            </a:lvl1pPr>
          </a:lstStyle>
          <a:p>
            <a:pPr lvl="0"/>
            <a:r>
              <a:rPr lang="en-US"/>
              <a:t>Click to edit Master text styles</a:t>
            </a:r>
          </a:p>
        </p:txBody>
      </p:sp>
      <p:sp>
        <p:nvSpPr>
          <p:cNvPr id="17" name="Text Placeholder 16"/>
          <p:cNvSpPr>
            <a:spLocks noGrp="1"/>
          </p:cNvSpPr>
          <p:nvPr userDrawn="1">
            <p:ph type="body" sz="quarter" idx="12"/>
          </p:nvPr>
        </p:nvSpPr>
        <p:spPr>
          <a:xfrm>
            <a:off x="914400" y="6034668"/>
            <a:ext cx="10972800" cy="338425"/>
          </a:xfrm>
        </p:spPr>
        <p:txBody>
          <a:bodyPr>
            <a:normAutofit/>
          </a:bodyPr>
          <a:lstStyle>
            <a:lvl1pPr marL="0" indent="0">
              <a:buFont typeface="Arial"/>
              <a:buNone/>
              <a:defRPr sz="1200" baseline="0">
                <a:solidFill>
                  <a:schemeClr val="tx1"/>
                </a:solidFill>
              </a:defRPr>
            </a:lvl1pPr>
          </a:lstStyle>
          <a:p>
            <a:pPr lvl="0"/>
            <a:r>
              <a:rPr lang="en-US"/>
              <a:t>Click to edit Master text styles</a:t>
            </a:r>
          </a:p>
        </p:txBody>
      </p:sp>
      <p:sp>
        <p:nvSpPr>
          <p:cNvPr id="20" name="Text Placeholder 19"/>
          <p:cNvSpPr>
            <a:spLocks noGrp="1"/>
          </p:cNvSpPr>
          <p:nvPr userDrawn="1">
            <p:ph type="body" sz="quarter" idx="13"/>
          </p:nvPr>
        </p:nvSpPr>
        <p:spPr>
          <a:xfrm>
            <a:off x="5680877" y="470111"/>
            <a:ext cx="6045200" cy="253702"/>
          </a:xfrm>
        </p:spPr>
        <p:txBody>
          <a:bodyPr>
            <a:noAutofit/>
          </a:bodyPr>
          <a:lstStyle>
            <a:lvl1pPr marL="0" indent="0" algn="r">
              <a:buNone/>
              <a:defRPr sz="1050" i="1" baseline="0">
                <a:solidFill>
                  <a:schemeClr val="accent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807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Title slide" preserve="1" userDrawn="1">
  <p:cSld name="3-Title slide">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1254930" y="4358086"/>
            <a:ext cx="6675412" cy="9597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a:buNone/>
              <a:defRPr sz="32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30"/>
          <p:cNvSpPr txBox="1">
            <a:spLocks noGrp="1"/>
          </p:cNvSpPr>
          <p:nvPr>
            <p:ph type="body" idx="1"/>
          </p:nvPr>
        </p:nvSpPr>
        <p:spPr>
          <a:xfrm>
            <a:off x="1254930" y="5323581"/>
            <a:ext cx="9604659" cy="1143280"/>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600"/>
              <a:buNone/>
              <a:defRPr sz="1600" i="1">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33" name="Google Shape;33;p30"/>
          <p:cNvSpPr>
            <a:spLocks noGrp="1"/>
          </p:cNvSpPr>
          <p:nvPr>
            <p:ph type="pic" idx="3"/>
          </p:nvPr>
        </p:nvSpPr>
        <p:spPr>
          <a:xfrm>
            <a:off x="0" y="751437"/>
            <a:ext cx="12191999" cy="2888055"/>
          </a:xfrm>
          <a:prstGeom prst="rect">
            <a:avLst/>
          </a:prstGeom>
          <a:noFill/>
          <a:ln>
            <a:noFill/>
          </a:ln>
        </p:spPr>
        <p:txBody>
          <a:bodyPr/>
          <a:lstStyle>
            <a:lvl1pPr>
              <a:defRPr>
                <a:latin typeface="+mj-lt"/>
              </a:defRPr>
            </a:lvl1pPr>
          </a:lstStyle>
          <a:p>
            <a:endParaRPr lang="en-US" dirty="0"/>
          </a:p>
        </p:txBody>
      </p:sp>
      <p:pic>
        <p:nvPicPr>
          <p:cNvPr id="8" name="Google Shape;27;p29">
            <a:extLst>
              <a:ext uri="{FF2B5EF4-FFF2-40B4-BE49-F238E27FC236}">
                <a16:creationId xmlns:a16="http://schemas.microsoft.com/office/drawing/2014/main" id="{7AA2E2F3-13D0-39CB-F541-054E851B87BE}"/>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cxnSp>
        <p:nvCxnSpPr>
          <p:cNvPr id="2" name="Google Shape;377;p13">
            <a:extLst>
              <a:ext uri="{FF2B5EF4-FFF2-40B4-BE49-F238E27FC236}">
                <a16:creationId xmlns:a16="http://schemas.microsoft.com/office/drawing/2014/main" id="{9BFB2F77-18AC-A1A7-15DA-C933E18CEAE8}"/>
              </a:ext>
              <a:ext uri="{C183D7F6-B498-43B3-948B-1728B52AA6E4}">
                <adec:decorative xmlns:adec="http://schemas.microsoft.com/office/drawing/2017/decorative" val="1"/>
              </a:ext>
            </a:extLst>
          </p:cNvPr>
          <p:cNvCxnSpPr/>
          <p:nvPr userDrawn="1"/>
        </p:nvCxnSpPr>
        <p:spPr>
          <a:xfrm rot="10800000" flipH="1">
            <a:off x="1343859" y="4584901"/>
            <a:ext cx="1951118" cy="123"/>
          </a:xfrm>
          <a:prstGeom prst="straightConnector1">
            <a:avLst/>
          </a:prstGeom>
          <a:noFill/>
          <a:ln w="57150" cap="flat" cmpd="sng">
            <a:solidFill>
              <a:srgbClr val="BE1E2D"/>
            </a:solidFill>
            <a:prstDash val="solid"/>
            <a:miter lim="800000"/>
            <a:headEnd type="none" w="sm" len="sm"/>
            <a:tailEnd type="none" w="sm" len="sm"/>
          </a:ln>
        </p:spPr>
      </p:cxnSp>
    </p:spTree>
    <p:extLst>
      <p:ext uri="{BB962C8B-B14F-4D97-AF65-F5344CB8AC3E}">
        <p14:creationId xmlns:p14="http://schemas.microsoft.com/office/powerpoint/2010/main" val="161480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01DB86-8B6E-7465-F771-EC35DE2DEA2D}"/>
              </a:ext>
            </a:extLst>
          </p:cNvPr>
          <p:cNvCxnSpPr/>
          <p:nvPr userDrawn="1"/>
        </p:nvCxnSpPr>
        <p:spPr>
          <a:xfrm>
            <a:off x="609600" y="914400"/>
            <a:ext cx="109728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0" y="74429"/>
            <a:ext cx="10972800" cy="839972"/>
          </a:xfrm>
          <a:prstGeom prst="rect">
            <a:avLst/>
          </a:prstGeom>
        </p:spPr>
        <p:txBody>
          <a:bodyPr anchor="b" anchorCtr="0"/>
          <a:lstStyle>
            <a:lvl1pPr algn="l">
              <a:lnSpc>
                <a:spcPct val="95000"/>
              </a:lnSpc>
              <a:defRPr sz="2800" baseline="0">
                <a:solidFill>
                  <a:srgbClr val="095593"/>
                </a:solidFill>
              </a:defRPr>
            </a:lvl1pPr>
          </a:lstStyle>
          <a:p>
            <a:r>
              <a:rPr lang="en-US"/>
              <a:t>Click to edit Master title style</a:t>
            </a:r>
          </a:p>
        </p:txBody>
      </p:sp>
      <p:sp>
        <p:nvSpPr>
          <p:cNvPr id="3" name="Content Placeholder 2"/>
          <p:cNvSpPr>
            <a:spLocks noGrp="1"/>
          </p:cNvSpPr>
          <p:nvPr>
            <p:ph idx="1"/>
          </p:nvPr>
        </p:nvSpPr>
        <p:spPr>
          <a:xfrm>
            <a:off x="609600" y="1143000"/>
            <a:ext cx="11176000" cy="4724400"/>
          </a:xfrm>
        </p:spPr>
        <p:txBody>
          <a:bodyPr/>
          <a:lstStyle>
            <a:lvl1pPr marL="216694" indent="-216694">
              <a:defRPr sz="1800"/>
            </a:lvl1pPr>
            <a:lvl2pPr marL="515541" indent="-252413">
              <a:defRPr lang="en-US" altLang="en-US" sz="1500" kern="1200" dirty="0" smtClean="0">
                <a:solidFill>
                  <a:srgbClr val="5F6163"/>
                </a:solidFill>
                <a:latin typeface="+mn-lt"/>
                <a:ea typeface="+mn-ea"/>
                <a:cs typeface="+mn-cs"/>
              </a:defRPr>
            </a:lvl2pPr>
            <a:lvl3pPr marL="773906" indent="-214313">
              <a:defRPr lang="en-US" altLang="en-US" kern="1200" dirty="0" smtClean="0">
                <a:solidFill>
                  <a:srgbClr val="5F6163"/>
                </a:solidFill>
                <a:latin typeface="+mn-lt"/>
                <a:ea typeface="+mn-ea"/>
                <a:cs typeface="+mn-cs"/>
              </a:defRPr>
            </a:lvl3pPr>
            <a:lvl4pPr marL="1032272" indent="-213122">
              <a:defRPr lang="en-US" altLang="en-US" sz="1200" kern="1200" dirty="0" smtClean="0">
                <a:solidFill>
                  <a:srgbClr val="5F6163"/>
                </a:solidFill>
                <a:latin typeface="+mn-lt"/>
                <a:ea typeface="+mn-ea"/>
                <a:cs typeface="+mn-cs"/>
              </a:defRPr>
            </a:lvl4pPr>
            <a:lvl5pPr marL="1201341" indent="-173831">
              <a:defRPr lang="en-US" sz="1050" kern="1200" dirty="0">
                <a:solidFill>
                  <a:srgbClr val="5F6163"/>
                </a:solidFill>
                <a:latin typeface="+mn-lt"/>
                <a:ea typeface="+mn-ea"/>
                <a:cs typeface="+mn-cs"/>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p>
        </p:txBody>
      </p:sp>
    </p:spTree>
    <p:extLst>
      <p:ext uri="{BB962C8B-B14F-4D97-AF65-F5344CB8AC3E}">
        <p14:creationId xmlns:p14="http://schemas.microsoft.com/office/powerpoint/2010/main" val="1273278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69E99E8-A774-235F-4DB3-3E77C2CC7F81}"/>
              </a:ext>
            </a:extLst>
          </p:cNvPr>
          <p:cNvSpPr>
            <a:spLocks noChangeAspect="1"/>
          </p:cNvSpPr>
          <p:nvPr userDrawn="1"/>
        </p:nvSpPr>
        <p:spPr>
          <a:xfrm rot="13500000">
            <a:off x="6028796" y="1630893"/>
            <a:ext cx="187325" cy="24341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6" name="Content Placeholder 5"/>
          <p:cNvSpPr>
            <a:spLocks noGrp="1"/>
          </p:cNvSpPr>
          <p:nvPr>
            <p:ph sz="quarter" idx="4"/>
          </p:nvPr>
        </p:nvSpPr>
        <p:spPr>
          <a:xfrm>
            <a:off x="609602" y="1142999"/>
            <a:ext cx="5389033" cy="4724401"/>
          </a:xfrm>
        </p:spPr>
        <p:txBody>
          <a:bodyPr/>
          <a:lstStyle>
            <a:lvl1pPr>
              <a:defRPr sz="1800" baseline="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
        <p:nvSpPr>
          <p:cNvPr id="18" name="Title 1"/>
          <p:cNvSpPr>
            <a:spLocks noGrp="1"/>
          </p:cNvSpPr>
          <p:nvPr>
            <p:ph type="title"/>
          </p:nvPr>
        </p:nvSpPr>
        <p:spPr>
          <a:xfrm>
            <a:off x="609600" y="152400"/>
            <a:ext cx="10972800" cy="762000"/>
          </a:xfrm>
          <a:prstGeom prst="rect">
            <a:avLst/>
          </a:prstGeom>
        </p:spPr>
        <p:txBody>
          <a:bodyPr anchor="b" anchorCtr="0"/>
          <a:lstStyle>
            <a:lvl1pPr algn="l">
              <a:lnSpc>
                <a:spcPct val="95000"/>
              </a:lnSpc>
              <a:defRPr sz="2100" baseline="0">
                <a:solidFill>
                  <a:srgbClr val="095593"/>
                </a:solidFill>
              </a:defRPr>
            </a:lvl1pPr>
          </a:lstStyle>
          <a:p>
            <a:r>
              <a:rPr lang="en-US"/>
              <a:t>Click to edit Master title style</a:t>
            </a:r>
          </a:p>
        </p:txBody>
      </p:sp>
      <p:sp>
        <p:nvSpPr>
          <p:cNvPr id="8" name="Content Placeholder 5"/>
          <p:cNvSpPr>
            <a:spLocks noGrp="1"/>
          </p:cNvSpPr>
          <p:nvPr>
            <p:ph sz="quarter" idx="10"/>
          </p:nvPr>
        </p:nvSpPr>
        <p:spPr>
          <a:xfrm>
            <a:off x="6122460" y="1142999"/>
            <a:ext cx="5389033" cy="4724401"/>
          </a:xfrm>
        </p:spPr>
        <p:txBody>
          <a:bodyPr/>
          <a:lstStyle>
            <a:lvl1pPr>
              <a:defRPr sz="1800" baseline="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p:txBody>
      </p:sp>
    </p:spTree>
    <p:extLst>
      <p:ext uri="{BB962C8B-B14F-4D97-AF65-F5344CB8AC3E}">
        <p14:creationId xmlns:p14="http://schemas.microsoft.com/office/powerpoint/2010/main" val="2335856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E8270-F2C9-06D0-2AA9-DE30D6CCD74E}"/>
              </a:ext>
            </a:extLst>
          </p:cNvPr>
          <p:cNvSpPr/>
          <p:nvPr userDrawn="1"/>
        </p:nvSpPr>
        <p:spPr>
          <a:xfrm>
            <a:off x="6151033" y="1663700"/>
            <a:ext cx="5444067" cy="4203700"/>
          </a:xfrm>
          <a:prstGeom prst="rect">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8" name="Rectangle 7">
            <a:extLst>
              <a:ext uri="{FF2B5EF4-FFF2-40B4-BE49-F238E27FC236}">
                <a16:creationId xmlns:a16="http://schemas.microsoft.com/office/drawing/2014/main" id="{8F072108-356C-DACF-0F77-92ACA315F041}"/>
              </a:ext>
            </a:extLst>
          </p:cNvPr>
          <p:cNvSpPr/>
          <p:nvPr userDrawn="1"/>
        </p:nvSpPr>
        <p:spPr>
          <a:xfrm>
            <a:off x="609600" y="1663700"/>
            <a:ext cx="5446184" cy="4203700"/>
          </a:xfrm>
          <a:prstGeom prst="rect">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9" name="Right Triangle 8">
            <a:extLst>
              <a:ext uri="{FF2B5EF4-FFF2-40B4-BE49-F238E27FC236}">
                <a16:creationId xmlns:a16="http://schemas.microsoft.com/office/drawing/2014/main" id="{4C2C738B-7C4B-46E8-5E9F-401904B80DBC}"/>
              </a:ext>
            </a:extLst>
          </p:cNvPr>
          <p:cNvSpPr>
            <a:spLocks noChangeAspect="1"/>
          </p:cNvSpPr>
          <p:nvPr userDrawn="1"/>
        </p:nvSpPr>
        <p:spPr>
          <a:xfrm rot="18900000">
            <a:off x="937685" y="1566863"/>
            <a:ext cx="249767" cy="18256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10" name="Right Triangle 9">
            <a:extLst>
              <a:ext uri="{FF2B5EF4-FFF2-40B4-BE49-F238E27FC236}">
                <a16:creationId xmlns:a16="http://schemas.microsoft.com/office/drawing/2014/main" id="{D5497D11-EA51-41B4-3261-FA95832ADC4A}"/>
              </a:ext>
            </a:extLst>
          </p:cNvPr>
          <p:cNvSpPr>
            <a:spLocks noChangeAspect="1"/>
          </p:cNvSpPr>
          <p:nvPr userDrawn="1"/>
        </p:nvSpPr>
        <p:spPr>
          <a:xfrm rot="18900000">
            <a:off x="6424085" y="1566863"/>
            <a:ext cx="249767" cy="18256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dirty="0">
              <a:solidFill>
                <a:srgbClr val="FFFFFF"/>
              </a:solidFill>
            </a:endParaRPr>
          </a:p>
        </p:txBody>
      </p:sp>
      <p:sp>
        <p:nvSpPr>
          <p:cNvPr id="18" name="Title 1"/>
          <p:cNvSpPr>
            <a:spLocks noGrp="1"/>
          </p:cNvSpPr>
          <p:nvPr>
            <p:ph type="title"/>
          </p:nvPr>
        </p:nvSpPr>
        <p:spPr>
          <a:xfrm>
            <a:off x="609600" y="152400"/>
            <a:ext cx="10972800" cy="760620"/>
          </a:xfrm>
          <a:prstGeom prst="rect">
            <a:avLst/>
          </a:prstGeom>
        </p:spPr>
        <p:txBody>
          <a:bodyPr anchor="b" anchorCtr="0"/>
          <a:lstStyle>
            <a:lvl1pPr algn="l">
              <a:lnSpc>
                <a:spcPct val="95000"/>
              </a:lnSpc>
              <a:defRPr sz="2100" baseline="0">
                <a:solidFill>
                  <a:srgbClr val="095593"/>
                </a:solidFill>
              </a:defRPr>
            </a:lvl1pPr>
          </a:lstStyle>
          <a:p>
            <a:r>
              <a:rPr lang="en-US"/>
              <a:t>Click to edit Master title style</a:t>
            </a:r>
          </a:p>
        </p:txBody>
      </p:sp>
      <p:sp>
        <p:nvSpPr>
          <p:cNvPr id="19" name="Content Placeholder 2"/>
          <p:cNvSpPr>
            <a:spLocks noGrp="1"/>
          </p:cNvSpPr>
          <p:nvPr>
            <p:ph idx="1"/>
          </p:nvPr>
        </p:nvSpPr>
        <p:spPr>
          <a:xfrm>
            <a:off x="887308" y="2018902"/>
            <a:ext cx="4883573" cy="3696101"/>
          </a:xfrm>
        </p:spPr>
        <p:txBody>
          <a:bodyPr/>
          <a:lstStyle>
            <a:lvl1pPr marL="173831" indent="-173831">
              <a:defRPr sz="1350">
                <a:solidFill>
                  <a:schemeClr val="tx1"/>
                </a:solidFill>
              </a:defRPr>
            </a:lvl1pPr>
            <a:lvl2pPr marL="426244" indent="-209550">
              <a:defRPr sz="1200">
                <a:solidFill>
                  <a:schemeClr val="tx1"/>
                </a:solidFill>
              </a:defRPr>
            </a:lvl2pPr>
            <a:lvl3pPr marL="645319" indent="-176213">
              <a:defRPr sz="1050">
                <a:solidFill>
                  <a:schemeClr val="tx1"/>
                </a:solidFill>
              </a:defRPr>
            </a:lvl3pPr>
            <a:lvl4pPr marL="941785" indent="-172641">
              <a:defRPr sz="1050"/>
            </a:lvl4pPr>
            <a:lvl5pPr marL="1200150" indent="-171450">
              <a:defRPr sz="900"/>
            </a:lvl5pPr>
          </a:lstStyle>
          <a:p>
            <a:pPr lvl="0"/>
            <a:r>
              <a:rPr lang="en-US"/>
              <a:t>Click to edit Master text styles</a:t>
            </a:r>
          </a:p>
          <a:p>
            <a:pPr lvl="1"/>
            <a:r>
              <a:rPr lang="en-US"/>
              <a:t>Second level</a:t>
            </a:r>
          </a:p>
          <a:p>
            <a:pPr lvl="2"/>
            <a:r>
              <a:rPr lang="en-US"/>
              <a:t>Third level</a:t>
            </a:r>
          </a:p>
        </p:txBody>
      </p:sp>
      <p:sp>
        <p:nvSpPr>
          <p:cNvPr id="21" name="Content Placeholder 2"/>
          <p:cNvSpPr>
            <a:spLocks noGrp="1"/>
          </p:cNvSpPr>
          <p:nvPr>
            <p:ph idx="13"/>
          </p:nvPr>
        </p:nvSpPr>
        <p:spPr>
          <a:xfrm>
            <a:off x="6373708" y="2018902"/>
            <a:ext cx="4883573" cy="3696101"/>
          </a:xfrm>
        </p:spPr>
        <p:txBody>
          <a:bodyPr/>
          <a:lstStyle>
            <a:lvl1pPr marL="173831" indent="-173831">
              <a:defRPr sz="1350">
                <a:solidFill>
                  <a:schemeClr val="tx1"/>
                </a:solidFill>
              </a:defRPr>
            </a:lvl1pPr>
            <a:lvl2pPr marL="431006" indent="-214313">
              <a:defRPr lang="en-US" sz="1200" kern="1200" dirty="0" smtClean="0">
                <a:solidFill>
                  <a:schemeClr val="tx1"/>
                </a:solidFill>
                <a:latin typeface="+mn-lt"/>
                <a:ea typeface="+mn-ea"/>
                <a:cs typeface="+mn-cs"/>
              </a:defRPr>
            </a:lvl2pPr>
            <a:lvl3pPr marL="683419" indent="-214313">
              <a:defRPr lang="en-US" sz="1050" kern="1200" dirty="0" smtClean="0">
                <a:solidFill>
                  <a:schemeClr val="tx1"/>
                </a:solidFill>
                <a:latin typeface="+mn-lt"/>
                <a:ea typeface="+mn-ea"/>
                <a:cs typeface="+mn-cs"/>
              </a:defRPr>
            </a:lvl3pPr>
            <a:lvl4pPr marL="941785" indent="-172641">
              <a:defRPr sz="1050"/>
            </a:lvl4pPr>
            <a:lvl5pPr marL="1200150" indent="-171450">
              <a:defRPr sz="900"/>
            </a:lvl5pPr>
          </a:lstStyle>
          <a:p>
            <a:pPr lvl="0"/>
            <a:r>
              <a:rPr lang="en-US"/>
              <a:t>Click to edit Master text styles</a:t>
            </a:r>
          </a:p>
          <a:p>
            <a:pPr lvl="1"/>
            <a:r>
              <a:rPr lang="en-US"/>
              <a:t>Second level</a:t>
            </a:r>
          </a:p>
          <a:p>
            <a:pPr lvl="2"/>
            <a:r>
              <a:rPr lang="en-US"/>
              <a:t>Third level</a:t>
            </a:r>
          </a:p>
        </p:txBody>
      </p:sp>
      <p:sp>
        <p:nvSpPr>
          <p:cNvPr id="27" name="Text Placeholder 26"/>
          <p:cNvSpPr>
            <a:spLocks noGrp="1"/>
          </p:cNvSpPr>
          <p:nvPr>
            <p:ph type="body" sz="quarter" idx="14"/>
          </p:nvPr>
        </p:nvSpPr>
        <p:spPr>
          <a:xfrm>
            <a:off x="609601" y="1143003"/>
            <a:ext cx="5445760" cy="377151"/>
          </a:xfrm>
          <a:noFill/>
          <a:ln>
            <a:noFill/>
          </a:ln>
        </p:spPr>
        <p:txBody>
          <a:bodyPr anchor="b">
            <a:noAutofit/>
          </a:bodyPr>
          <a:lstStyle>
            <a:lvl1pPr marL="0" marR="0" indent="0" algn="l" defTabSz="342900" rtl="0" eaLnBrk="1" fontAlgn="auto" latinLnBrk="0" hangingPunct="1">
              <a:lnSpc>
                <a:spcPct val="100000"/>
              </a:lnSpc>
              <a:spcBef>
                <a:spcPct val="20000"/>
              </a:spcBef>
              <a:spcAft>
                <a:spcPts val="0"/>
              </a:spcAft>
              <a:buClr>
                <a:srgbClr val="E7303D"/>
              </a:buClr>
              <a:buSzTx/>
              <a:buFont typeface="Arial"/>
              <a:buNone/>
              <a:tabLst/>
              <a:defRPr sz="1350">
                <a:solidFill>
                  <a:schemeClr val="tx1"/>
                </a:solidFill>
              </a:defRPr>
            </a:lvl1pPr>
          </a:lstStyle>
          <a:p>
            <a:pPr lvl="0"/>
            <a:r>
              <a:rPr lang="en-US"/>
              <a:t>Click to edit Master text styles</a:t>
            </a:r>
          </a:p>
        </p:txBody>
      </p:sp>
      <p:sp>
        <p:nvSpPr>
          <p:cNvPr id="28" name="Text Placeholder 26"/>
          <p:cNvSpPr>
            <a:spLocks noGrp="1"/>
          </p:cNvSpPr>
          <p:nvPr>
            <p:ph type="body" sz="quarter" idx="15"/>
          </p:nvPr>
        </p:nvSpPr>
        <p:spPr>
          <a:xfrm>
            <a:off x="6150187" y="1143003"/>
            <a:ext cx="5445760" cy="377151"/>
          </a:xfrm>
          <a:noFill/>
          <a:ln>
            <a:noFill/>
          </a:ln>
        </p:spPr>
        <p:txBody>
          <a:bodyPr anchor="b">
            <a:noAutofit/>
          </a:bodyPr>
          <a:lstStyle>
            <a:lvl1pPr marL="0" marR="0" indent="0" algn="l" defTabSz="342900" rtl="0" eaLnBrk="1" fontAlgn="auto" latinLnBrk="0" hangingPunct="1">
              <a:lnSpc>
                <a:spcPct val="100000"/>
              </a:lnSpc>
              <a:spcBef>
                <a:spcPct val="20000"/>
              </a:spcBef>
              <a:spcAft>
                <a:spcPts val="0"/>
              </a:spcAft>
              <a:buClr>
                <a:srgbClr val="E7303D"/>
              </a:buClr>
              <a:buSzTx/>
              <a:buFont typeface="Arial"/>
              <a:buNone/>
              <a:tabLst/>
              <a:defRPr sz="135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31871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51" name="Chart Placeholder 50"/>
          <p:cNvSpPr>
            <a:spLocks noGrp="1"/>
          </p:cNvSpPr>
          <p:nvPr>
            <p:ph type="chart" sz="quarter" idx="14"/>
          </p:nvPr>
        </p:nvSpPr>
        <p:spPr>
          <a:xfrm>
            <a:off x="609600" y="1371121"/>
            <a:ext cx="10972800" cy="4496280"/>
          </a:xfrm>
        </p:spPr>
        <p:txBody>
          <a:bodyPr rtlCol="0">
            <a:normAutofit/>
          </a:bodyPr>
          <a:lstStyle>
            <a:lvl1pPr marL="0" indent="0">
              <a:buNone/>
              <a:defRPr/>
            </a:lvl1pPr>
          </a:lstStyle>
          <a:p>
            <a:pPr lvl="0"/>
            <a:r>
              <a:rPr lang="en-US" noProof="0" dirty="0"/>
              <a:t>Click icon to add chart</a:t>
            </a:r>
          </a:p>
        </p:txBody>
      </p:sp>
      <p:sp>
        <p:nvSpPr>
          <p:cNvPr id="13" name="Title 1"/>
          <p:cNvSpPr>
            <a:spLocks noGrp="1"/>
          </p:cNvSpPr>
          <p:nvPr>
            <p:ph type="title"/>
          </p:nvPr>
        </p:nvSpPr>
        <p:spPr>
          <a:xfrm>
            <a:off x="609600" y="152400"/>
            <a:ext cx="10972800" cy="762000"/>
          </a:xfrm>
          <a:prstGeom prst="rect">
            <a:avLst/>
          </a:prstGeom>
        </p:spPr>
        <p:txBody>
          <a:bodyPr anchor="b" anchorCtr="0"/>
          <a:lstStyle>
            <a:lvl1pPr algn="l">
              <a:lnSpc>
                <a:spcPct val="95000"/>
              </a:lnSpc>
              <a:defRPr sz="2100" baseline="0">
                <a:solidFill>
                  <a:srgbClr val="095593"/>
                </a:solidFill>
              </a:defRPr>
            </a:lvl1pPr>
          </a:lstStyle>
          <a:p>
            <a:r>
              <a:rPr lang="en-US"/>
              <a:t>Click to edit Master title style</a:t>
            </a:r>
          </a:p>
        </p:txBody>
      </p:sp>
    </p:spTree>
    <p:extLst>
      <p:ext uri="{BB962C8B-B14F-4D97-AF65-F5344CB8AC3E}">
        <p14:creationId xmlns:p14="http://schemas.microsoft.com/office/powerpoint/2010/main" val="714591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ver Sample">
    <p:spTree>
      <p:nvGrpSpPr>
        <p:cNvPr id="1" name=""/>
        <p:cNvGrpSpPr/>
        <p:nvPr/>
      </p:nvGrpSpPr>
      <p:grpSpPr>
        <a:xfrm>
          <a:off x="0" y="0"/>
          <a:ext cx="0" cy="0"/>
          <a:chOff x="0" y="0"/>
          <a:chExt cx="0" cy="0"/>
        </a:xfrm>
      </p:grpSpPr>
      <p:pic>
        <p:nvPicPr>
          <p:cNvPr id="8" name="Picture 7" descr="ACL Administration for Community Living logo" title="Administration for Community Living">
            <a:extLst>
              <a:ext uri="{FF2B5EF4-FFF2-40B4-BE49-F238E27FC236}">
                <a16:creationId xmlns:a16="http://schemas.microsoft.com/office/drawing/2014/main" id="{AC46C5CF-E487-2519-1467-3FBF0756C389}"/>
              </a:ext>
            </a:extLst>
          </p:cNvPr>
          <p:cNvPicPr>
            <a:picLocks noChangeAspect="1"/>
          </p:cNvPicPr>
          <p:nvPr userDrawn="1"/>
        </p:nvPicPr>
        <p:blipFill>
          <a:blip r:embed="rId2"/>
          <a:srcRect/>
          <a:stretch>
            <a:fillRect/>
          </a:stretch>
        </p:blipFill>
        <p:spPr bwMode="auto">
          <a:xfrm>
            <a:off x="304802" y="322263"/>
            <a:ext cx="1156530" cy="401550"/>
          </a:xfrm>
          <a:prstGeom prst="rect">
            <a:avLst/>
          </a:prstGeom>
          <a:noFill/>
          <a:ln>
            <a:noFill/>
          </a:ln>
        </p:spPr>
      </p:pic>
      <p:pic>
        <p:nvPicPr>
          <p:cNvPr id="10" name="Picture 18">
            <a:extLst>
              <a:ext uri="{FF2B5EF4-FFF2-40B4-BE49-F238E27FC236}">
                <a16:creationId xmlns:a16="http://schemas.microsoft.com/office/drawing/2014/main" id="{74B4096F-03D3-05EC-7689-E18828D0DCDD}"/>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507039"/>
            <a:ext cx="3657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1"/>
          </p:nvPr>
        </p:nvSpPr>
        <p:spPr>
          <a:xfrm>
            <a:off x="3657601" y="5551897"/>
            <a:ext cx="7924799" cy="959739"/>
          </a:xfrm>
        </p:spPr>
        <p:txBody>
          <a:bodyPr>
            <a:noAutofit/>
          </a:bodyPr>
          <a:lstStyle>
            <a:lvl1pPr marL="0" indent="0">
              <a:buNone/>
              <a:defRPr sz="1800">
                <a:solidFill>
                  <a:schemeClr val="bg1"/>
                </a:solidFill>
              </a:defRPr>
            </a:lvl1pPr>
          </a:lstStyle>
          <a:p>
            <a:pPr lvl="0"/>
            <a:r>
              <a:rPr lang="en-US"/>
              <a:t>Click to edit Master text styles</a:t>
            </a:r>
          </a:p>
        </p:txBody>
      </p:sp>
      <p:sp>
        <p:nvSpPr>
          <p:cNvPr id="17" name="Text Placeholder 16"/>
          <p:cNvSpPr>
            <a:spLocks noGrp="1"/>
          </p:cNvSpPr>
          <p:nvPr>
            <p:ph type="body" sz="quarter" idx="12"/>
          </p:nvPr>
        </p:nvSpPr>
        <p:spPr>
          <a:xfrm>
            <a:off x="744555" y="4513725"/>
            <a:ext cx="10972800" cy="759470"/>
          </a:xfrm>
        </p:spPr>
        <p:txBody>
          <a:bodyPr>
            <a:noAutofit/>
          </a:bodyPr>
          <a:lstStyle>
            <a:lvl1pPr marL="0" indent="0">
              <a:buFont typeface="Arial"/>
              <a:buNone/>
              <a:defRPr sz="4400" baseline="0">
                <a:solidFill>
                  <a:srgbClr val="095593"/>
                </a:solidFill>
              </a:defRPr>
            </a:lvl1pPr>
          </a:lstStyle>
          <a:p>
            <a:pPr lvl="0"/>
            <a:r>
              <a:rPr lang="en-US"/>
              <a:t>Click to edit Master text styles</a:t>
            </a:r>
          </a:p>
        </p:txBody>
      </p:sp>
      <p:sp>
        <p:nvSpPr>
          <p:cNvPr id="20" name="Text Placeholder 19"/>
          <p:cNvSpPr>
            <a:spLocks noGrp="1"/>
          </p:cNvSpPr>
          <p:nvPr>
            <p:ph type="body" sz="quarter" idx="13"/>
          </p:nvPr>
        </p:nvSpPr>
        <p:spPr>
          <a:xfrm>
            <a:off x="5680877" y="470111"/>
            <a:ext cx="6045200" cy="253702"/>
          </a:xfrm>
        </p:spPr>
        <p:txBody>
          <a:bodyPr>
            <a:noAutofit/>
          </a:bodyPr>
          <a:lstStyle>
            <a:lvl1pPr marL="0" indent="0" algn="r">
              <a:buNone/>
              <a:defRPr sz="1050" i="1">
                <a:solidFill>
                  <a:schemeClr val="accent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995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Google Shape;168;p47" descr="hhs_hq-9ba13e72dbfd55539dcc61a75367c69e62fe14d0.jpg">
            <a:extLst>
              <a:ext uri="{FF2B5EF4-FFF2-40B4-BE49-F238E27FC236}">
                <a16:creationId xmlns:a16="http://schemas.microsoft.com/office/drawing/2014/main" id="{B6091654-EF90-4A65-B6C3-FCA13B2A5F59}"/>
              </a:ext>
            </a:extLst>
          </p:cNvPr>
          <p:cNvPicPr preferRelativeResize="0">
            <a:picLocks/>
          </p:cNvPicPr>
          <p:nvPr userDrawn="1"/>
        </p:nvPicPr>
        <p:blipFill rotWithShape="1">
          <a:blip r:embed="rId2">
            <a:alphaModFix/>
          </a:blip>
          <a:srcRect l="35155" t="17313" r="29706"/>
          <a:stretch/>
        </p:blipFill>
        <p:spPr>
          <a:xfrm>
            <a:off x="8301038" y="0"/>
            <a:ext cx="3890962" cy="6858000"/>
          </a:xfrm>
          <a:prstGeom prst="rect">
            <a:avLst/>
          </a:prstGeom>
          <a:solidFill>
            <a:srgbClr val="F8FBFC"/>
          </a:solidFill>
          <a:ln>
            <a:noFill/>
          </a:ln>
        </p:spPr>
      </p:pic>
      <p:sp>
        <p:nvSpPr>
          <p:cNvPr id="12" name="Google Shape;169;p47">
            <a:extLst>
              <a:ext uri="{FF2B5EF4-FFF2-40B4-BE49-F238E27FC236}">
                <a16:creationId xmlns:a16="http://schemas.microsoft.com/office/drawing/2014/main" id="{D673A796-42E9-4A66-89FE-C3C9F4E53A71}"/>
              </a:ext>
            </a:extLst>
          </p:cNvPr>
          <p:cNvSpPr/>
          <p:nvPr userDrawn="1"/>
        </p:nvSpPr>
        <p:spPr>
          <a:xfrm>
            <a:off x="8301038" y="0"/>
            <a:ext cx="3894979" cy="6858000"/>
          </a:xfrm>
          <a:prstGeom prst="rect">
            <a:avLst/>
          </a:prstGeom>
          <a:solidFill>
            <a:srgbClr val="000099">
              <a:alpha val="44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Palatino"/>
              <a:ea typeface="Palatino"/>
              <a:cs typeface="Palatino"/>
              <a:sym typeface="Palatino"/>
            </a:endParaRPr>
          </a:p>
        </p:txBody>
      </p:sp>
      <p:sp>
        <p:nvSpPr>
          <p:cNvPr id="2" name="Title 1">
            <a:extLst>
              <a:ext uri="{FF2B5EF4-FFF2-40B4-BE49-F238E27FC236}">
                <a16:creationId xmlns:a16="http://schemas.microsoft.com/office/drawing/2014/main" id="{2C810F1F-CFED-426F-8B85-78C5EF122C18}"/>
              </a:ext>
            </a:extLst>
          </p:cNvPr>
          <p:cNvSpPr>
            <a:spLocks noGrp="1"/>
          </p:cNvSpPr>
          <p:nvPr>
            <p:ph type="ctrTitle" hasCustomPrompt="1"/>
          </p:nvPr>
        </p:nvSpPr>
        <p:spPr>
          <a:xfrm>
            <a:off x="469900" y="1238250"/>
            <a:ext cx="7594600" cy="2387600"/>
          </a:xfrm>
          <a:prstGeom prst="rect">
            <a:avLst/>
          </a:prstGeom>
        </p:spPr>
        <p:txBody>
          <a:bodyPr anchor="b"/>
          <a:lstStyle>
            <a:lvl1pPr algn="l">
              <a:lnSpc>
                <a:spcPct val="100000"/>
              </a:lnSpc>
              <a:defRPr sz="6000">
                <a:solidFill>
                  <a:srgbClr val="000099"/>
                </a:solidFill>
                <a:latin typeface="Franklin Gothic Heavy" panose="020B0903020102020204" pitchFamily="34" charset="0"/>
              </a:defRPr>
            </a:lvl1pPr>
          </a:lstStyle>
          <a:p>
            <a:r>
              <a:rPr lang="en-US"/>
              <a:t>Title slide</a:t>
            </a:r>
          </a:p>
        </p:txBody>
      </p:sp>
      <p:sp>
        <p:nvSpPr>
          <p:cNvPr id="3" name="Subtitle 2">
            <a:extLst>
              <a:ext uri="{FF2B5EF4-FFF2-40B4-BE49-F238E27FC236}">
                <a16:creationId xmlns:a16="http://schemas.microsoft.com/office/drawing/2014/main" id="{2F80BC02-02B2-489E-9827-01FDAFD4360C}"/>
              </a:ext>
            </a:extLst>
          </p:cNvPr>
          <p:cNvSpPr>
            <a:spLocks noGrp="1"/>
          </p:cNvSpPr>
          <p:nvPr>
            <p:ph type="subTitle" idx="1" hasCustomPrompt="1"/>
          </p:nvPr>
        </p:nvSpPr>
        <p:spPr>
          <a:xfrm>
            <a:off x="469900" y="3638550"/>
            <a:ext cx="7594600" cy="1655762"/>
          </a:xfrm>
          <a:prstGeom prst="rect">
            <a:avLst/>
          </a:prstGeom>
        </p:spPr>
        <p:txBody>
          <a:bodyPr/>
          <a:lstStyle>
            <a:lvl1pPr marL="0" indent="0" algn="l">
              <a:lnSpc>
                <a:spcPct val="100000"/>
              </a:lnSpc>
              <a:buNone/>
              <a:defRPr sz="24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9" name="Picture 8">
            <a:extLst>
              <a:ext uri="{FF2B5EF4-FFF2-40B4-BE49-F238E27FC236}">
                <a16:creationId xmlns:a16="http://schemas.microsoft.com/office/drawing/2014/main" id="{2FB6903A-B841-42D0-B3D4-00B548E483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22529" y="5929313"/>
            <a:ext cx="3667875" cy="865187"/>
          </a:xfrm>
          <a:prstGeom prst="rect">
            <a:avLst/>
          </a:prstGeom>
        </p:spPr>
      </p:pic>
    </p:spTree>
    <p:extLst>
      <p:ext uri="{BB962C8B-B14F-4D97-AF65-F5344CB8AC3E}">
        <p14:creationId xmlns:p14="http://schemas.microsoft.com/office/powerpoint/2010/main" val="1575644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125FB3-2CF7-44AC-ADB6-8873DF95597B}"/>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2BCE75-BBF4-410B-BD55-0224AE2E2330}"/>
              </a:ext>
            </a:extLst>
          </p:cNvPr>
          <p:cNvSpPr>
            <a:spLocks noGrp="1"/>
          </p:cNvSpPr>
          <p:nvPr>
            <p:ph type="title"/>
          </p:nvPr>
        </p:nvSpPr>
        <p:spPr>
          <a:xfrm>
            <a:off x="228600" y="365125"/>
            <a:ext cx="10515600" cy="782638"/>
          </a:xfrm>
          <a:prstGeom prst="rect">
            <a:avLst/>
          </a:prstGeom>
        </p:spPr>
        <p:txBody>
          <a:bodyPr/>
          <a:lstStyle>
            <a:lvl1pPr>
              <a:lnSpc>
                <a:spcPct val="100000"/>
              </a:lnSpc>
              <a:defRPr>
                <a:solidFill>
                  <a:srgbClr val="000099"/>
                </a:solidFill>
                <a:latin typeface="Franklin Gothic Heavy" panose="020B09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FE48D98-1D0D-4C4D-A9BA-44667569D457}"/>
              </a:ext>
            </a:extLst>
          </p:cNvPr>
          <p:cNvSpPr>
            <a:spLocks noGrp="1"/>
          </p:cNvSpPr>
          <p:nvPr>
            <p:ph idx="1"/>
          </p:nvPr>
        </p:nvSpPr>
        <p:spPr>
          <a:xfrm>
            <a:off x="838200" y="1825625"/>
            <a:ext cx="10515600" cy="3884612"/>
          </a:xfrm>
          <a:prstGeom prst="rect">
            <a:avLst/>
          </a:prstGeom>
        </p:spPr>
        <p:txBody>
          <a:bodyPr/>
          <a:lstStyle>
            <a:lvl1pPr>
              <a:lnSpc>
                <a:spcPct val="100000"/>
              </a:lnSpc>
              <a:spcBef>
                <a:spcPts val="0"/>
              </a:spcBef>
              <a:defRPr>
                <a:latin typeface="Franklin Gothic Book" panose="020B0503020102020204" pitchFamily="34" charset="0"/>
              </a:defRPr>
            </a:lvl1pPr>
            <a:lvl2pPr>
              <a:lnSpc>
                <a:spcPct val="100000"/>
              </a:lnSpc>
              <a:spcBef>
                <a:spcPts val="0"/>
              </a:spcBef>
              <a:defRPr>
                <a:latin typeface="Franklin Gothic Book" panose="020B0503020102020204" pitchFamily="34" charset="0"/>
              </a:defRPr>
            </a:lvl2pPr>
            <a:lvl3pPr>
              <a:lnSpc>
                <a:spcPct val="100000"/>
              </a:lnSpc>
              <a:spcBef>
                <a:spcPts val="0"/>
              </a:spcBef>
              <a:defRPr>
                <a:latin typeface="Franklin Gothic Book" panose="020B0503020102020204" pitchFamily="34" charset="0"/>
              </a:defRPr>
            </a:lvl3pPr>
            <a:lvl4pPr>
              <a:lnSpc>
                <a:spcPct val="100000"/>
              </a:lnSpc>
              <a:spcBef>
                <a:spcPts val="0"/>
              </a:spcBef>
              <a:defRPr>
                <a:latin typeface="Franklin Gothic Book" panose="020B0503020102020204" pitchFamily="34" charset="0"/>
              </a:defRPr>
            </a:lvl4pPr>
            <a:lvl5pPr>
              <a:lnSpc>
                <a:spcPct val="100000"/>
              </a:lnSpc>
              <a:spcBef>
                <a:spcPts val="0"/>
              </a:spcBef>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321B6C-CEA3-4307-8C18-BF99F1C4E0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7" name="Rectangle 6">
            <a:extLst>
              <a:ext uri="{FF2B5EF4-FFF2-40B4-BE49-F238E27FC236}">
                <a16:creationId xmlns:a16="http://schemas.microsoft.com/office/drawing/2014/main" id="{AAFBB88A-FB10-4267-8A11-BB6F34EA412C}"/>
              </a:ext>
            </a:extLst>
          </p:cNvPr>
          <p:cNvSpPr/>
          <p:nvPr userDrawn="1"/>
        </p:nvSpPr>
        <p:spPr>
          <a:xfrm>
            <a:off x="0" y="1274763"/>
            <a:ext cx="2908300" cy="825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7846123-4661-448E-AE15-0218D9E178BE}"/>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870848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2747FE-814A-4178-9EE9-402628D47683}"/>
              </a:ext>
            </a:extLst>
          </p:cNvPr>
          <p:cNvSpPr>
            <a:spLocks noGrp="1"/>
          </p:cNvSpPr>
          <p:nvPr>
            <p:ph sz="half" idx="1"/>
          </p:nvPr>
        </p:nvSpPr>
        <p:spPr>
          <a:xfrm>
            <a:off x="838200" y="1825625"/>
            <a:ext cx="5181600" cy="3775075"/>
          </a:xfrm>
          <a:prstGeom prst="rect">
            <a:avLst/>
          </a:prstGeom>
        </p:spPr>
        <p:txBody>
          <a:bodyPr/>
          <a:lstStyle>
            <a:lvl1pPr>
              <a:lnSpc>
                <a:spcPct val="100000"/>
              </a:lnSpc>
              <a:defRPr>
                <a:latin typeface="Franklin Gothic Book" panose="020B0503020102020204" pitchFamily="34" charset="0"/>
              </a:defRPr>
            </a:lvl1pPr>
            <a:lvl2pPr>
              <a:lnSpc>
                <a:spcPct val="100000"/>
              </a:lnSpc>
              <a:defRPr>
                <a:latin typeface="Franklin Gothic Book" panose="020B0503020102020204" pitchFamily="34" charset="0"/>
              </a:defRPr>
            </a:lvl2pPr>
            <a:lvl3pPr>
              <a:lnSpc>
                <a:spcPct val="100000"/>
              </a:lnSpc>
              <a:defRPr>
                <a:latin typeface="Franklin Gothic Book" panose="020B0503020102020204" pitchFamily="34" charset="0"/>
              </a:defRPr>
            </a:lvl3pPr>
            <a:lvl4pPr>
              <a:lnSpc>
                <a:spcPct val="100000"/>
              </a:lnSpc>
              <a:defRPr>
                <a:latin typeface="Franklin Gothic Book" panose="020B0503020102020204" pitchFamily="34" charset="0"/>
              </a:defRPr>
            </a:lvl4pPr>
            <a:lvl5pPr>
              <a:lnSpc>
                <a:spcPct val="100000"/>
              </a:lnSpc>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92004-A6D0-4955-9082-B12D9CD9A110}"/>
              </a:ext>
            </a:extLst>
          </p:cNvPr>
          <p:cNvSpPr>
            <a:spLocks noGrp="1"/>
          </p:cNvSpPr>
          <p:nvPr>
            <p:ph sz="half" idx="2"/>
          </p:nvPr>
        </p:nvSpPr>
        <p:spPr>
          <a:xfrm>
            <a:off x="6172200" y="1825625"/>
            <a:ext cx="5181600" cy="3775075"/>
          </a:xfrm>
          <a:prstGeom prst="rect">
            <a:avLst/>
          </a:prstGeom>
        </p:spPr>
        <p:txBody>
          <a:bodyPr/>
          <a:lstStyle>
            <a:lvl1pPr>
              <a:lnSpc>
                <a:spcPct val="100000"/>
              </a:lnSpc>
              <a:defRPr>
                <a:latin typeface="Franklin Gothic Book" panose="020B0503020102020204" pitchFamily="34" charset="0"/>
              </a:defRPr>
            </a:lvl1pPr>
            <a:lvl2pPr>
              <a:lnSpc>
                <a:spcPct val="100000"/>
              </a:lnSpc>
              <a:defRPr>
                <a:latin typeface="Franklin Gothic Book" panose="020B0503020102020204" pitchFamily="34" charset="0"/>
              </a:defRPr>
            </a:lvl2pPr>
            <a:lvl3pPr>
              <a:lnSpc>
                <a:spcPct val="100000"/>
              </a:lnSpc>
              <a:defRPr>
                <a:latin typeface="Franklin Gothic Book" panose="020B0503020102020204" pitchFamily="34" charset="0"/>
              </a:defRPr>
            </a:lvl3pPr>
            <a:lvl4pPr>
              <a:lnSpc>
                <a:spcPct val="100000"/>
              </a:lnSpc>
              <a:defRPr>
                <a:latin typeface="Franklin Gothic Book" panose="020B0503020102020204" pitchFamily="34" charset="0"/>
              </a:defRPr>
            </a:lvl4pPr>
            <a:lvl5pPr>
              <a:lnSpc>
                <a:spcPct val="100000"/>
              </a:lnSpc>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76D9EF65-45BC-48A6-8F54-19C070E1C08D}"/>
              </a:ext>
            </a:extLst>
          </p:cNvPr>
          <p:cNvSpPr/>
          <p:nvPr userDrawn="1"/>
        </p:nvSpPr>
        <p:spPr>
          <a:xfrm>
            <a:off x="0" y="1274763"/>
            <a:ext cx="2908300" cy="825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40312DF0-A480-410E-A5B9-E34E047E27F0}"/>
              </a:ext>
            </a:extLst>
          </p:cNvPr>
          <p:cNvSpPr>
            <a:spLocks noGrp="1"/>
          </p:cNvSpPr>
          <p:nvPr>
            <p:ph type="title"/>
          </p:nvPr>
        </p:nvSpPr>
        <p:spPr>
          <a:xfrm>
            <a:off x="228600" y="365125"/>
            <a:ext cx="10515600" cy="782638"/>
          </a:xfrm>
          <a:prstGeom prst="rect">
            <a:avLst/>
          </a:prstGeom>
        </p:spPr>
        <p:txBody>
          <a:bodyPr/>
          <a:lstStyle>
            <a:lvl1pPr>
              <a:lnSpc>
                <a:spcPct val="100000"/>
              </a:lnSpc>
              <a:defRPr>
                <a:solidFill>
                  <a:srgbClr val="000099"/>
                </a:solidFill>
                <a:latin typeface="Franklin Gothic Heavy" panose="020B09030201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D305D937-8322-4C96-B160-6C9570872758}"/>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B9582D2-254F-4D1E-8F9A-D51CA2221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16" name="Rectangle 15">
            <a:extLst>
              <a:ext uri="{FF2B5EF4-FFF2-40B4-BE49-F238E27FC236}">
                <a16:creationId xmlns:a16="http://schemas.microsoft.com/office/drawing/2014/main" id="{A57F0F9A-5FD5-43D1-A6C2-CED8DCD02081}"/>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3732204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F7DE88-65C2-424D-BD76-AF02CFF72886}"/>
              </a:ext>
            </a:extLst>
          </p:cNvPr>
          <p:cNvSpPr>
            <a:spLocks noGrp="1"/>
          </p:cNvSpPr>
          <p:nvPr>
            <p:ph type="body" idx="1"/>
          </p:nvPr>
        </p:nvSpPr>
        <p:spPr>
          <a:xfrm>
            <a:off x="839788" y="1681163"/>
            <a:ext cx="5157787" cy="823912"/>
          </a:xfrm>
          <a:prstGeom prst="rect">
            <a:avLst/>
          </a:prstGeom>
        </p:spPr>
        <p:txBody>
          <a:bodyPr anchor="b"/>
          <a:lstStyle>
            <a:lvl1pPr marL="0" indent="0">
              <a:lnSpc>
                <a:spcPct val="100000"/>
              </a:lnSpc>
              <a:buNone/>
              <a:defRPr sz="24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615315-61DF-41E6-AD07-A4B4865DF26E}"/>
              </a:ext>
            </a:extLst>
          </p:cNvPr>
          <p:cNvSpPr>
            <a:spLocks noGrp="1"/>
          </p:cNvSpPr>
          <p:nvPr>
            <p:ph sz="half" idx="2"/>
          </p:nvPr>
        </p:nvSpPr>
        <p:spPr>
          <a:xfrm>
            <a:off x="839788" y="2505075"/>
            <a:ext cx="5157787" cy="3205162"/>
          </a:xfrm>
          <a:prstGeom prst="rect">
            <a:avLst/>
          </a:prstGeom>
        </p:spPr>
        <p:txBody>
          <a:bodyPr/>
          <a:lstStyle>
            <a:lvl1pPr>
              <a:lnSpc>
                <a:spcPct val="100000"/>
              </a:lnSpc>
              <a:defRPr>
                <a:latin typeface="Franklin Gothic Book" panose="020B0503020102020204" pitchFamily="34" charset="0"/>
              </a:defRPr>
            </a:lvl1pPr>
            <a:lvl2pPr>
              <a:lnSpc>
                <a:spcPct val="100000"/>
              </a:lnSpc>
              <a:defRPr>
                <a:latin typeface="Franklin Gothic Book" panose="020B0503020102020204" pitchFamily="34" charset="0"/>
              </a:defRPr>
            </a:lvl2pPr>
            <a:lvl3pPr>
              <a:lnSpc>
                <a:spcPct val="100000"/>
              </a:lnSpc>
              <a:defRPr>
                <a:latin typeface="Franklin Gothic Book" panose="020B0503020102020204" pitchFamily="34" charset="0"/>
              </a:defRPr>
            </a:lvl3pPr>
            <a:lvl4pPr>
              <a:lnSpc>
                <a:spcPct val="100000"/>
              </a:lnSpc>
              <a:defRPr>
                <a:latin typeface="Franklin Gothic Book" panose="020B0503020102020204" pitchFamily="34" charset="0"/>
              </a:defRPr>
            </a:lvl4pPr>
            <a:lvl5pPr>
              <a:lnSpc>
                <a:spcPct val="100000"/>
              </a:lnSpc>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CF3383-E44C-419F-BB5B-7AB9135B3BF0}"/>
              </a:ext>
            </a:extLst>
          </p:cNvPr>
          <p:cNvSpPr>
            <a:spLocks noGrp="1"/>
          </p:cNvSpPr>
          <p:nvPr>
            <p:ph type="body" sz="quarter" idx="3"/>
          </p:nvPr>
        </p:nvSpPr>
        <p:spPr>
          <a:xfrm>
            <a:off x="6172200" y="1681163"/>
            <a:ext cx="5183188" cy="823912"/>
          </a:xfrm>
          <a:prstGeom prst="rect">
            <a:avLst/>
          </a:prstGeom>
        </p:spPr>
        <p:txBody>
          <a:bodyPr anchor="b"/>
          <a:lstStyle>
            <a:lvl1pPr marL="0" indent="0">
              <a:lnSpc>
                <a:spcPct val="100000"/>
              </a:lnSpc>
              <a:buNone/>
              <a:defRPr sz="2400" b="1">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A3A56-6E79-42E6-9EEA-C923A108D860}"/>
              </a:ext>
            </a:extLst>
          </p:cNvPr>
          <p:cNvSpPr>
            <a:spLocks noGrp="1"/>
          </p:cNvSpPr>
          <p:nvPr>
            <p:ph sz="quarter" idx="4"/>
          </p:nvPr>
        </p:nvSpPr>
        <p:spPr>
          <a:xfrm>
            <a:off x="6172200" y="2505075"/>
            <a:ext cx="5183188" cy="3205162"/>
          </a:xfrm>
          <a:prstGeom prst="rect">
            <a:avLst/>
          </a:prstGeom>
        </p:spPr>
        <p:txBody>
          <a:bodyPr/>
          <a:lstStyle>
            <a:lvl1pPr>
              <a:lnSpc>
                <a:spcPct val="100000"/>
              </a:lnSpc>
              <a:defRPr>
                <a:latin typeface="Franklin Gothic Book" panose="020B0503020102020204" pitchFamily="34" charset="0"/>
              </a:defRPr>
            </a:lvl1pPr>
            <a:lvl2pPr>
              <a:lnSpc>
                <a:spcPct val="100000"/>
              </a:lnSpc>
              <a:defRPr>
                <a:latin typeface="Franklin Gothic Book" panose="020B0503020102020204" pitchFamily="34" charset="0"/>
              </a:defRPr>
            </a:lvl2pPr>
            <a:lvl3pPr>
              <a:lnSpc>
                <a:spcPct val="100000"/>
              </a:lnSpc>
              <a:defRPr>
                <a:latin typeface="Franklin Gothic Book" panose="020B0503020102020204" pitchFamily="34" charset="0"/>
              </a:defRPr>
            </a:lvl3pPr>
            <a:lvl4pPr>
              <a:lnSpc>
                <a:spcPct val="100000"/>
              </a:lnSpc>
              <a:defRPr>
                <a:latin typeface="Franklin Gothic Book" panose="020B0503020102020204" pitchFamily="34" charset="0"/>
              </a:defRPr>
            </a:lvl4pPr>
            <a:lvl5pPr>
              <a:lnSpc>
                <a:spcPct val="100000"/>
              </a:lnSpc>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611F8892-02C1-482B-8927-0BDD460C8153}"/>
              </a:ext>
            </a:extLst>
          </p:cNvPr>
          <p:cNvSpPr/>
          <p:nvPr userDrawn="1"/>
        </p:nvSpPr>
        <p:spPr>
          <a:xfrm>
            <a:off x="0" y="1274763"/>
            <a:ext cx="2908300" cy="825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1F47F756-D1EA-48B9-82E8-E0B4FF7B6E53}"/>
              </a:ext>
            </a:extLst>
          </p:cNvPr>
          <p:cNvSpPr>
            <a:spLocks noGrp="1"/>
          </p:cNvSpPr>
          <p:nvPr>
            <p:ph type="title"/>
          </p:nvPr>
        </p:nvSpPr>
        <p:spPr>
          <a:xfrm>
            <a:off x="228600" y="365125"/>
            <a:ext cx="10515600" cy="782638"/>
          </a:xfrm>
          <a:prstGeom prst="rect">
            <a:avLst/>
          </a:prstGeom>
        </p:spPr>
        <p:txBody>
          <a:bodyPr/>
          <a:lstStyle>
            <a:lvl1pPr>
              <a:lnSpc>
                <a:spcPct val="100000"/>
              </a:lnSpc>
              <a:defRPr>
                <a:solidFill>
                  <a:srgbClr val="000099"/>
                </a:solidFill>
                <a:latin typeface="Franklin Gothic Heavy" panose="020B09030201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7E104D6A-A004-49F9-890A-163864625E79}"/>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69FE6F4-ED50-486F-AA4B-90C2E0246C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17" name="Rectangle 16">
            <a:extLst>
              <a:ext uri="{FF2B5EF4-FFF2-40B4-BE49-F238E27FC236}">
                <a16:creationId xmlns:a16="http://schemas.microsoft.com/office/drawing/2014/main" id="{A288CE6E-0E6D-4FA2-B9DC-5F4AB9837BC6}"/>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4262723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7623D54-485E-40A0-A487-F0CAFFC0C547}"/>
              </a:ext>
            </a:extLst>
          </p:cNvPr>
          <p:cNvSpPr>
            <a:spLocks noGrp="1"/>
          </p:cNvSpPr>
          <p:nvPr>
            <p:ph type="title"/>
          </p:nvPr>
        </p:nvSpPr>
        <p:spPr>
          <a:xfrm>
            <a:off x="838200" y="365125"/>
            <a:ext cx="10515600" cy="1325563"/>
          </a:xfrm>
          <a:prstGeom prst="rect">
            <a:avLst/>
          </a:prstGeom>
        </p:spPr>
        <p:txBody>
          <a:bodyPr/>
          <a:lstStyle>
            <a:lvl1pPr algn="ctr">
              <a:lnSpc>
                <a:spcPct val="100000"/>
              </a:lnSpc>
              <a:defRPr>
                <a:solidFill>
                  <a:srgbClr val="000099"/>
                </a:solidFill>
                <a:latin typeface="Franklin Gothic Heavy" panose="020B09030201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6C481726-20C3-45B0-A60A-2A4B3FC4F576}"/>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E9329CC-812F-459E-A1AE-5E3281D0AF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9" name="Rectangle 8">
            <a:extLst>
              <a:ext uri="{FF2B5EF4-FFF2-40B4-BE49-F238E27FC236}">
                <a16:creationId xmlns:a16="http://schemas.microsoft.com/office/drawing/2014/main" id="{A23D870C-5A47-43F4-BA08-0E9C97572DB8}"/>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656385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section" preserve="1" userDrawn="1">
  <p:cSld name="1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70"/>
            <a:ext cx="10515600" cy="791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Text Placeholder 3">
            <a:extLst>
              <a:ext uri="{FF2B5EF4-FFF2-40B4-BE49-F238E27FC236}">
                <a16:creationId xmlns:a16="http://schemas.microsoft.com/office/drawing/2014/main" id="{308E77D8-7528-C2D0-266F-82F1D7C90494}"/>
              </a:ext>
            </a:extLst>
          </p:cNvPr>
          <p:cNvSpPr>
            <a:spLocks noGrp="1"/>
          </p:cNvSpPr>
          <p:nvPr>
            <p:ph type="body" sz="quarter" idx="10"/>
          </p:nvPr>
        </p:nvSpPr>
        <p:spPr>
          <a:xfrm>
            <a:off x="857250" y="1748610"/>
            <a:ext cx="10472738" cy="4568825"/>
          </a:xfrm>
        </p:spPr>
        <p:txBody>
          <a:bodyPr/>
          <a:lstStyle>
            <a:lvl1pPr marL="230188" indent="-230188">
              <a:buSzPct val="100000"/>
              <a:buFont typeface="Wingdings" panose="05000000000000000000" pitchFamily="2" charset="2"/>
              <a:buChar char="§"/>
              <a:defRPr lang="en-US" sz="1600" b="0" i="0" u="none" strike="noStrike" cap="none"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marL="1544638" indent="-285750">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lvl="0"/>
            <a:r>
              <a:rPr lang="en-US" dirty="0"/>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dirty="0"/>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dirty="0"/>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dirty="0"/>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dirty="0"/>
              <a:t>Fifth level</a:t>
            </a:r>
          </a:p>
        </p:txBody>
      </p:sp>
      <p:pic>
        <p:nvPicPr>
          <p:cNvPr id="2" name="Google Shape;27;p29">
            <a:extLst>
              <a:ext uri="{FF2B5EF4-FFF2-40B4-BE49-F238E27FC236}">
                <a16:creationId xmlns:a16="http://schemas.microsoft.com/office/drawing/2014/main" id="{64289EAE-E9AD-EF3E-7FA1-D950358AF2CF}"/>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1251479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6B75AD-1207-4A64-ABA2-A8CB4A5F0479}"/>
              </a:ext>
            </a:extLst>
          </p:cNvPr>
          <p:cNvSpPr/>
          <p:nvPr userDrawn="1"/>
        </p:nvSpPr>
        <p:spPr>
          <a:xfrm>
            <a:off x="0" y="0"/>
            <a:ext cx="12192000" cy="685800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F7EAD29-C78B-4C4A-BD88-4506111807A2}"/>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
        <p:nvSpPr>
          <p:cNvPr id="6" name="Title 1">
            <a:extLst>
              <a:ext uri="{FF2B5EF4-FFF2-40B4-BE49-F238E27FC236}">
                <a16:creationId xmlns:a16="http://schemas.microsoft.com/office/drawing/2014/main" id="{4FADE1DF-83F9-4B47-B893-EC862F5CCE94}"/>
              </a:ext>
            </a:extLst>
          </p:cNvPr>
          <p:cNvSpPr>
            <a:spLocks noGrp="1"/>
          </p:cNvSpPr>
          <p:nvPr>
            <p:ph type="title" hasCustomPrompt="1"/>
          </p:nvPr>
        </p:nvSpPr>
        <p:spPr>
          <a:xfrm>
            <a:off x="838200" y="3063279"/>
            <a:ext cx="10515600" cy="731441"/>
          </a:xfrm>
        </p:spPr>
        <p:txBody>
          <a:bodyPr/>
          <a:lstStyle>
            <a:lvl1pPr algn="ctr">
              <a:lnSpc>
                <a:spcPct val="100000"/>
              </a:lnSpc>
              <a:defRPr>
                <a:solidFill>
                  <a:schemeClr val="bg1"/>
                </a:solidFill>
                <a:latin typeface="Franklin Gothic Heavy" panose="020B0903020102020204" pitchFamily="34" charset="0"/>
              </a:defRPr>
            </a:lvl1pPr>
          </a:lstStyle>
          <a:p>
            <a:r>
              <a:rPr lang="en-US"/>
              <a:t>Section Title Goes Here</a:t>
            </a:r>
          </a:p>
        </p:txBody>
      </p:sp>
      <p:sp>
        <p:nvSpPr>
          <p:cNvPr id="10" name="Subtitle 2">
            <a:extLst>
              <a:ext uri="{FF2B5EF4-FFF2-40B4-BE49-F238E27FC236}">
                <a16:creationId xmlns:a16="http://schemas.microsoft.com/office/drawing/2014/main" id="{59808E63-2022-4CE0-BABD-1F53973A84E9}"/>
              </a:ext>
            </a:extLst>
          </p:cNvPr>
          <p:cNvSpPr txBox="1">
            <a:spLocks/>
          </p:cNvSpPr>
          <p:nvPr userDrawn="1"/>
        </p:nvSpPr>
        <p:spPr>
          <a:xfrm>
            <a:off x="838200" y="3794720"/>
            <a:ext cx="10515600" cy="11545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latin typeface="Franklin Gothic Book" panose="020B0503020102020204" pitchFamily="34" charset="0"/>
              </a:rPr>
              <a:t>Sample Subtitle</a:t>
            </a:r>
          </a:p>
        </p:txBody>
      </p:sp>
      <p:pic>
        <p:nvPicPr>
          <p:cNvPr id="8" name="Picture 7">
            <a:extLst>
              <a:ext uri="{FF2B5EF4-FFF2-40B4-BE49-F238E27FC236}">
                <a16:creationId xmlns:a16="http://schemas.microsoft.com/office/drawing/2014/main" id="{F355C0FE-4043-4C89-BC5F-47D773455B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Tree>
    <p:extLst>
      <p:ext uri="{BB962C8B-B14F-4D97-AF65-F5344CB8AC3E}">
        <p14:creationId xmlns:p14="http://schemas.microsoft.com/office/powerpoint/2010/main" val="2507164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431D76-8E42-4410-9B92-A4599DC3018C}"/>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F639037-CA1F-4FD3-8B11-73E111C69B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10" name="Rectangle 9">
            <a:extLst>
              <a:ext uri="{FF2B5EF4-FFF2-40B4-BE49-F238E27FC236}">
                <a16:creationId xmlns:a16="http://schemas.microsoft.com/office/drawing/2014/main" id="{6B50AD89-3673-429E-B1AB-2E33161FC2AA}"/>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3030460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D83801-6051-4514-81C1-277C7FCF6D53}"/>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solidFill>
                  <a:schemeClr val="tx1"/>
                </a:solidFill>
                <a:latin typeface="Franklin Gothic Heavy" panose="020B0903020102020204" pitchFamily="34" charset="0"/>
              </a:rPr>
              <a:t>‹#›</a:t>
            </a:fld>
            <a:endParaRPr lang="en-US" dirty="0">
              <a:solidFill>
                <a:schemeClr val="tx1"/>
              </a:solidFill>
              <a:latin typeface="Franklin Gothic Heavy" panose="020B0903020102020204" pitchFamily="34" charset="0"/>
            </a:endParaRPr>
          </a:p>
        </p:txBody>
      </p:sp>
      <p:sp>
        <p:nvSpPr>
          <p:cNvPr id="10" name="Title 1">
            <a:extLst>
              <a:ext uri="{FF2B5EF4-FFF2-40B4-BE49-F238E27FC236}">
                <a16:creationId xmlns:a16="http://schemas.microsoft.com/office/drawing/2014/main" id="{CB9678EC-1F38-4BBB-AC49-63EEF8868610}"/>
              </a:ext>
            </a:extLst>
          </p:cNvPr>
          <p:cNvSpPr>
            <a:spLocks noGrp="1"/>
          </p:cNvSpPr>
          <p:nvPr>
            <p:ph type="title" hasCustomPrompt="1"/>
          </p:nvPr>
        </p:nvSpPr>
        <p:spPr>
          <a:xfrm>
            <a:off x="4517190" y="776135"/>
            <a:ext cx="7281903" cy="782638"/>
          </a:xfrm>
          <a:prstGeom prst="rect">
            <a:avLst/>
          </a:prstGeom>
        </p:spPr>
        <p:txBody>
          <a:bodyPr/>
          <a:lstStyle>
            <a:lvl1pPr>
              <a:lnSpc>
                <a:spcPct val="100000"/>
              </a:lnSpc>
              <a:defRPr>
                <a:solidFill>
                  <a:srgbClr val="000099"/>
                </a:solidFill>
                <a:latin typeface="Franklin Gothic Heavy" panose="020B0903020102020204" pitchFamily="34" charset="0"/>
              </a:defRPr>
            </a:lvl1pPr>
          </a:lstStyle>
          <a:p>
            <a:r>
              <a:rPr lang="en-US"/>
              <a:t>Insert Title Here</a:t>
            </a:r>
          </a:p>
        </p:txBody>
      </p:sp>
      <p:pic>
        <p:nvPicPr>
          <p:cNvPr id="7" name="Google Shape;168;p47" descr="hhs_hq-9ba13e72dbfd55539dcc61a75367c69e62fe14d0.jpg">
            <a:extLst>
              <a:ext uri="{FF2B5EF4-FFF2-40B4-BE49-F238E27FC236}">
                <a16:creationId xmlns:a16="http://schemas.microsoft.com/office/drawing/2014/main" id="{042E6A45-EF3E-4D2C-8857-A48917E8F4AB}"/>
              </a:ext>
            </a:extLst>
          </p:cNvPr>
          <p:cNvPicPr preferRelativeResize="0">
            <a:picLocks/>
          </p:cNvPicPr>
          <p:nvPr userDrawn="1"/>
        </p:nvPicPr>
        <p:blipFill rotWithShape="1">
          <a:blip r:embed="rId2">
            <a:alphaModFix/>
          </a:blip>
          <a:srcRect l="35155" t="17313" r="29706"/>
          <a:stretch/>
        </p:blipFill>
        <p:spPr>
          <a:xfrm>
            <a:off x="0" y="0"/>
            <a:ext cx="3890962" cy="6858000"/>
          </a:xfrm>
          <a:prstGeom prst="rect">
            <a:avLst/>
          </a:prstGeom>
          <a:solidFill>
            <a:srgbClr val="F8FBFC"/>
          </a:solidFill>
          <a:ln>
            <a:noFill/>
          </a:ln>
        </p:spPr>
      </p:pic>
      <p:sp>
        <p:nvSpPr>
          <p:cNvPr id="13" name="Google Shape;169;p47">
            <a:extLst>
              <a:ext uri="{FF2B5EF4-FFF2-40B4-BE49-F238E27FC236}">
                <a16:creationId xmlns:a16="http://schemas.microsoft.com/office/drawing/2014/main" id="{86AC0F2D-B2F4-420B-ADC4-C63698F775F0}"/>
              </a:ext>
            </a:extLst>
          </p:cNvPr>
          <p:cNvSpPr/>
          <p:nvPr userDrawn="1"/>
        </p:nvSpPr>
        <p:spPr>
          <a:xfrm>
            <a:off x="0" y="0"/>
            <a:ext cx="3894979" cy="6858000"/>
          </a:xfrm>
          <a:prstGeom prst="rect">
            <a:avLst/>
          </a:prstGeom>
          <a:solidFill>
            <a:srgbClr val="000099">
              <a:alpha val="44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Palatino"/>
              <a:ea typeface="Palatino"/>
              <a:cs typeface="Palatino"/>
              <a:sym typeface="Palatino"/>
            </a:endParaRPr>
          </a:p>
        </p:txBody>
      </p:sp>
      <p:pic>
        <p:nvPicPr>
          <p:cNvPr id="14" name="Picture 13">
            <a:extLst>
              <a:ext uri="{FF2B5EF4-FFF2-40B4-BE49-F238E27FC236}">
                <a16:creationId xmlns:a16="http://schemas.microsoft.com/office/drawing/2014/main" id="{36884066-6FB5-417E-8EF9-BCC06E8764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491" y="5929313"/>
            <a:ext cx="3667875" cy="865187"/>
          </a:xfrm>
          <a:prstGeom prst="rect">
            <a:avLst/>
          </a:prstGeom>
        </p:spPr>
      </p:pic>
    </p:spTree>
    <p:extLst>
      <p:ext uri="{BB962C8B-B14F-4D97-AF65-F5344CB8AC3E}">
        <p14:creationId xmlns:p14="http://schemas.microsoft.com/office/powerpoint/2010/main" val="527414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1081-C749-4BE1-B53F-8DDF353E81D4}"/>
              </a:ext>
            </a:extLst>
          </p:cNvPr>
          <p:cNvSpPr>
            <a:spLocks noGrp="1"/>
          </p:cNvSpPr>
          <p:nvPr>
            <p:ph type="title"/>
          </p:nvPr>
        </p:nvSpPr>
        <p:spPr>
          <a:xfrm>
            <a:off x="839788" y="457200"/>
            <a:ext cx="3932237" cy="1600200"/>
          </a:xfrm>
          <a:prstGeom prst="rect">
            <a:avLst/>
          </a:prstGeom>
        </p:spPr>
        <p:txBody>
          <a:bodyPr anchor="b"/>
          <a:lstStyle>
            <a:lvl1pPr>
              <a:lnSpc>
                <a:spcPct val="100000"/>
              </a:lnSpc>
              <a:defRPr sz="3200">
                <a:solidFill>
                  <a:srgbClr val="000099"/>
                </a:solidFill>
                <a:latin typeface="Franklin Gothic Heavy" panose="020B09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3061F53-0931-4550-B2FE-3EEDA3D6D1C4}"/>
              </a:ext>
            </a:extLst>
          </p:cNvPr>
          <p:cNvSpPr>
            <a:spLocks noGrp="1"/>
          </p:cNvSpPr>
          <p:nvPr>
            <p:ph idx="1"/>
          </p:nvPr>
        </p:nvSpPr>
        <p:spPr>
          <a:xfrm>
            <a:off x="5183188" y="987425"/>
            <a:ext cx="6172200" cy="4727575"/>
          </a:xfrm>
          <a:prstGeom prst="rect">
            <a:avLst/>
          </a:prstGeom>
        </p:spPr>
        <p:txBody>
          <a:bodyPr/>
          <a:lstStyle>
            <a:lvl1pPr>
              <a:lnSpc>
                <a:spcPct val="100000"/>
              </a:lnSpc>
              <a:defRPr sz="3200">
                <a:latin typeface="Franklin Gothic Book" panose="020B0503020102020204" pitchFamily="34" charset="0"/>
              </a:defRPr>
            </a:lvl1pPr>
            <a:lvl2pPr>
              <a:lnSpc>
                <a:spcPct val="100000"/>
              </a:lnSpc>
              <a:defRPr sz="2800">
                <a:latin typeface="Franklin Gothic Book" panose="020B0503020102020204" pitchFamily="34" charset="0"/>
              </a:defRPr>
            </a:lvl2pPr>
            <a:lvl3pPr>
              <a:lnSpc>
                <a:spcPct val="100000"/>
              </a:lnSpc>
              <a:defRPr sz="2400">
                <a:latin typeface="Franklin Gothic Book" panose="020B0503020102020204" pitchFamily="34" charset="0"/>
              </a:defRPr>
            </a:lvl3pPr>
            <a:lvl4pPr>
              <a:lnSpc>
                <a:spcPct val="100000"/>
              </a:lnSpc>
              <a:defRPr sz="2000">
                <a:latin typeface="Franklin Gothic Book" panose="020B0503020102020204" pitchFamily="34" charset="0"/>
              </a:defRPr>
            </a:lvl4pPr>
            <a:lvl5pPr>
              <a:lnSpc>
                <a:spcPct val="100000"/>
              </a:lnSpc>
              <a:defRPr sz="20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DC369F-0645-4158-82BE-E531A088F610}"/>
              </a:ext>
            </a:extLst>
          </p:cNvPr>
          <p:cNvSpPr>
            <a:spLocks noGrp="1"/>
          </p:cNvSpPr>
          <p:nvPr>
            <p:ph type="body" sz="half" idx="2"/>
          </p:nvPr>
        </p:nvSpPr>
        <p:spPr>
          <a:xfrm>
            <a:off x="839788" y="2057400"/>
            <a:ext cx="3932237" cy="3697365"/>
          </a:xfrm>
          <a:prstGeom prst="rect">
            <a:avLst/>
          </a:prstGeom>
        </p:spPr>
        <p:txBody>
          <a:bodyPr/>
          <a:lstStyle>
            <a:lvl1pPr marL="0" indent="0">
              <a:lnSpc>
                <a:spcPct val="100000"/>
              </a:lnSpc>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EAC51AC8-3525-43DE-82F6-61450507F459}"/>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986B49C-ECBF-418E-8972-9D0A42CE0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13" name="Rectangle 12">
            <a:extLst>
              <a:ext uri="{FF2B5EF4-FFF2-40B4-BE49-F238E27FC236}">
                <a16:creationId xmlns:a16="http://schemas.microsoft.com/office/drawing/2014/main" id="{99684CAD-51A8-42B2-A513-3EEDB7CD0D9D}"/>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222269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155F-6375-4D52-A308-CEF99B97EAF7}"/>
              </a:ext>
            </a:extLst>
          </p:cNvPr>
          <p:cNvSpPr>
            <a:spLocks noGrp="1"/>
          </p:cNvSpPr>
          <p:nvPr>
            <p:ph type="title"/>
          </p:nvPr>
        </p:nvSpPr>
        <p:spPr>
          <a:xfrm>
            <a:off x="839788" y="457200"/>
            <a:ext cx="3932237" cy="1600200"/>
          </a:xfrm>
          <a:prstGeom prst="rect">
            <a:avLst/>
          </a:prstGeom>
        </p:spPr>
        <p:txBody>
          <a:bodyPr anchor="b"/>
          <a:lstStyle>
            <a:lvl1pPr>
              <a:lnSpc>
                <a:spcPct val="100000"/>
              </a:lnSpc>
              <a:defRPr sz="3200">
                <a:solidFill>
                  <a:srgbClr val="000099"/>
                </a:solidFill>
                <a:latin typeface="Franklin Gothic Heavy" panose="020B09030201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832CB14-37A6-4649-8011-73E441E787A7}"/>
              </a:ext>
            </a:extLst>
          </p:cNvPr>
          <p:cNvSpPr>
            <a:spLocks noGrp="1"/>
          </p:cNvSpPr>
          <p:nvPr>
            <p:ph type="pic" idx="1"/>
          </p:nvPr>
        </p:nvSpPr>
        <p:spPr>
          <a:xfrm>
            <a:off x="5183188" y="987426"/>
            <a:ext cx="6172200" cy="4713288"/>
          </a:xfrm>
          <a:prstGeom prst="rect">
            <a:avLst/>
          </a:prstGeom>
        </p:spPr>
        <p:txBody>
          <a:bodyPr/>
          <a:lstStyle>
            <a:lvl1pPr marL="0" indent="0">
              <a:lnSpc>
                <a:spcPct val="100000"/>
              </a:lnSpc>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FFFA5CF-A347-4E04-A436-D9E1D8A065B7}"/>
              </a:ext>
            </a:extLst>
          </p:cNvPr>
          <p:cNvSpPr>
            <a:spLocks noGrp="1"/>
          </p:cNvSpPr>
          <p:nvPr>
            <p:ph type="body" sz="half" idx="2"/>
          </p:nvPr>
        </p:nvSpPr>
        <p:spPr>
          <a:xfrm>
            <a:off x="839788" y="2057400"/>
            <a:ext cx="3932237" cy="3686191"/>
          </a:xfrm>
          <a:prstGeom prst="rect">
            <a:avLst/>
          </a:prstGeom>
        </p:spPr>
        <p:txBody>
          <a:bodyPr/>
          <a:lstStyle>
            <a:lvl1pPr marL="0" indent="0">
              <a:lnSpc>
                <a:spcPct val="100000"/>
              </a:lnSpc>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D4DF14A6-3F1D-4D7E-894E-AE42F6590F48}"/>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2BB91DB-9AA4-450C-A86A-BB3F62C711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13" name="Rectangle 12">
            <a:extLst>
              <a:ext uri="{FF2B5EF4-FFF2-40B4-BE49-F238E27FC236}">
                <a16:creationId xmlns:a16="http://schemas.microsoft.com/office/drawing/2014/main" id="{91472979-BE14-4493-9A1D-DCC66AE4D1A1}"/>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1248803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5B631908-0914-40C6-B687-B2AB28365820}"/>
              </a:ext>
            </a:extLst>
          </p:cNvPr>
          <p:cNvSpPr>
            <a:spLocks noGrp="1"/>
          </p:cNvSpPr>
          <p:nvPr>
            <p:ph type="body" orient="vert" idx="1"/>
          </p:nvPr>
        </p:nvSpPr>
        <p:spPr>
          <a:xfrm>
            <a:off x="838200" y="1825625"/>
            <a:ext cx="10515600" cy="3884612"/>
          </a:xfrm>
          <a:prstGeom prst="rect">
            <a:avLst/>
          </a:prstGeom>
        </p:spPr>
        <p:txBody>
          <a:bodyPr vert="eaVert"/>
          <a:lstStyle>
            <a:lvl1pPr>
              <a:lnSpc>
                <a:spcPct val="100000"/>
              </a:lnSpc>
              <a:defRPr>
                <a:latin typeface="Franklin Gothic Book" panose="020B0503020102020204" pitchFamily="34" charset="0"/>
              </a:defRPr>
            </a:lvl1pPr>
            <a:lvl2pPr>
              <a:lnSpc>
                <a:spcPct val="100000"/>
              </a:lnSpc>
              <a:defRPr>
                <a:latin typeface="Franklin Gothic Book" panose="020B0503020102020204" pitchFamily="34" charset="0"/>
              </a:defRPr>
            </a:lvl2pPr>
            <a:lvl3pPr>
              <a:lnSpc>
                <a:spcPct val="100000"/>
              </a:lnSpc>
              <a:defRPr>
                <a:latin typeface="Franklin Gothic Book" panose="020B0503020102020204" pitchFamily="34" charset="0"/>
              </a:defRPr>
            </a:lvl3pPr>
            <a:lvl4pPr>
              <a:lnSpc>
                <a:spcPct val="100000"/>
              </a:lnSpc>
              <a:defRPr>
                <a:latin typeface="Franklin Gothic Book" panose="020B0503020102020204" pitchFamily="34" charset="0"/>
              </a:defRPr>
            </a:lvl4pPr>
            <a:lvl5pPr>
              <a:lnSpc>
                <a:spcPct val="100000"/>
              </a:lnSpc>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F80984FF-FE2D-4390-A6A2-2AF7BFC25BCD}"/>
              </a:ext>
            </a:extLst>
          </p:cNvPr>
          <p:cNvSpPr/>
          <p:nvPr userDrawn="1"/>
        </p:nvSpPr>
        <p:spPr>
          <a:xfrm>
            <a:off x="0" y="1274763"/>
            <a:ext cx="2908300" cy="825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121CAD40-1D4D-4EF5-A66D-84EF0C83D8B0}"/>
              </a:ext>
            </a:extLst>
          </p:cNvPr>
          <p:cNvSpPr>
            <a:spLocks noGrp="1"/>
          </p:cNvSpPr>
          <p:nvPr>
            <p:ph type="title"/>
          </p:nvPr>
        </p:nvSpPr>
        <p:spPr>
          <a:xfrm>
            <a:off x="228600" y="365125"/>
            <a:ext cx="10515600" cy="782638"/>
          </a:xfrm>
          <a:prstGeom prst="rect">
            <a:avLst/>
          </a:prstGeom>
        </p:spPr>
        <p:txBody>
          <a:bodyPr/>
          <a:lstStyle>
            <a:lvl1pPr>
              <a:lnSpc>
                <a:spcPct val="100000"/>
              </a:lnSpc>
              <a:defRPr>
                <a:solidFill>
                  <a:srgbClr val="000099"/>
                </a:solidFill>
                <a:latin typeface="Franklin Gothic Heavy" panose="020B0903020102020204"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EBDAA2BA-6802-432A-9A3F-87F3FD19025B}"/>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A142603-0112-4992-96DE-B604D87E00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14" name="Rectangle 13">
            <a:extLst>
              <a:ext uri="{FF2B5EF4-FFF2-40B4-BE49-F238E27FC236}">
                <a16:creationId xmlns:a16="http://schemas.microsoft.com/office/drawing/2014/main" id="{C1360C2A-00D5-4292-93C1-6AF95F2167E0}"/>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3600278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6E9CF-9DB0-4B0B-AC12-AD0D7BE0D282}"/>
              </a:ext>
            </a:extLst>
          </p:cNvPr>
          <p:cNvSpPr>
            <a:spLocks noGrp="1"/>
          </p:cNvSpPr>
          <p:nvPr>
            <p:ph type="title" orient="vert"/>
          </p:nvPr>
        </p:nvSpPr>
        <p:spPr>
          <a:xfrm>
            <a:off x="8724900" y="365125"/>
            <a:ext cx="2628900" cy="5345112"/>
          </a:xfrm>
          <a:prstGeom prst="rect">
            <a:avLst/>
          </a:prstGeom>
        </p:spPr>
        <p:txBody>
          <a:bodyPr vert="eaVert"/>
          <a:lstStyle>
            <a:lvl1pPr>
              <a:lnSpc>
                <a:spcPct val="100000"/>
              </a:lnSpc>
              <a:defRPr>
                <a:solidFill>
                  <a:srgbClr val="000099"/>
                </a:solidFill>
                <a:latin typeface="Franklin Gothic Heavy" panose="020B09030201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B0721C69-3105-4EFF-9A3D-D60F09B8A4C6}"/>
              </a:ext>
            </a:extLst>
          </p:cNvPr>
          <p:cNvSpPr>
            <a:spLocks noGrp="1"/>
          </p:cNvSpPr>
          <p:nvPr>
            <p:ph type="body" orient="vert" idx="1"/>
          </p:nvPr>
        </p:nvSpPr>
        <p:spPr>
          <a:xfrm>
            <a:off x="838200" y="365125"/>
            <a:ext cx="7734300" cy="5345112"/>
          </a:xfrm>
          <a:prstGeom prst="rect">
            <a:avLst/>
          </a:prstGeom>
        </p:spPr>
        <p:txBody>
          <a:bodyPr vert="eaVert"/>
          <a:lstStyle>
            <a:lvl1pPr>
              <a:lnSpc>
                <a:spcPct val="100000"/>
              </a:lnSpc>
              <a:defRPr>
                <a:latin typeface="Franklin Gothic Book" panose="020B0503020102020204" pitchFamily="34" charset="0"/>
              </a:defRPr>
            </a:lvl1pPr>
            <a:lvl2pPr>
              <a:lnSpc>
                <a:spcPct val="100000"/>
              </a:lnSpc>
              <a:defRPr>
                <a:latin typeface="Franklin Gothic Book" panose="020B0503020102020204" pitchFamily="34" charset="0"/>
              </a:defRPr>
            </a:lvl2pPr>
            <a:lvl3pPr>
              <a:lnSpc>
                <a:spcPct val="100000"/>
              </a:lnSpc>
              <a:defRPr>
                <a:latin typeface="Franklin Gothic Book" panose="020B0503020102020204" pitchFamily="34" charset="0"/>
              </a:defRPr>
            </a:lvl3pPr>
            <a:lvl4pPr>
              <a:lnSpc>
                <a:spcPct val="100000"/>
              </a:lnSpc>
              <a:defRPr>
                <a:latin typeface="Franklin Gothic Book" panose="020B0503020102020204" pitchFamily="34" charset="0"/>
              </a:defRPr>
            </a:lvl4pPr>
            <a:lvl5pPr>
              <a:lnSpc>
                <a:spcPct val="100000"/>
              </a:lnSpc>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AB14DDB-45D8-4BEF-95CA-5A210755960B}"/>
              </a:ext>
            </a:extLst>
          </p:cNvPr>
          <p:cNvSpPr/>
          <p:nvPr userDrawn="1"/>
        </p:nvSpPr>
        <p:spPr>
          <a:xfrm>
            <a:off x="0" y="6087648"/>
            <a:ext cx="12192000" cy="77035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FA256E1-FB02-4F85-9673-CC9C19279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1" y="6176021"/>
            <a:ext cx="2541217" cy="599428"/>
          </a:xfrm>
          <a:prstGeom prst="rect">
            <a:avLst/>
          </a:prstGeom>
        </p:spPr>
      </p:pic>
      <p:sp>
        <p:nvSpPr>
          <p:cNvPr id="12" name="Rectangle 11">
            <a:extLst>
              <a:ext uri="{FF2B5EF4-FFF2-40B4-BE49-F238E27FC236}">
                <a16:creationId xmlns:a16="http://schemas.microsoft.com/office/drawing/2014/main" id="{0DECF2A9-FB09-4AC9-AAF8-FAF5F88CFD2C}"/>
              </a:ext>
            </a:extLst>
          </p:cNvPr>
          <p:cNvSpPr/>
          <p:nvPr userDrawn="1"/>
        </p:nvSpPr>
        <p:spPr>
          <a:xfrm>
            <a:off x="11520487" y="6232525"/>
            <a:ext cx="557213"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24E8CE2-5C7C-411A-9C14-0C4E3C5CB4E0}" type="slidenum">
              <a:rPr lang="en-US" sz="1400" smtClean="0">
                <a:latin typeface="Franklin Gothic Heavy" panose="020B0903020102020204" pitchFamily="34" charset="0"/>
              </a:rPr>
              <a:t>‹#›</a:t>
            </a:fld>
            <a:endParaRPr lang="en-US" dirty="0">
              <a:latin typeface="Franklin Gothic Heavy" panose="020B0903020102020204" pitchFamily="34" charset="0"/>
            </a:endParaRPr>
          </a:p>
        </p:txBody>
      </p:sp>
    </p:spTree>
    <p:extLst>
      <p:ext uri="{BB962C8B-B14F-4D97-AF65-F5344CB8AC3E}">
        <p14:creationId xmlns:p14="http://schemas.microsoft.com/office/powerpoint/2010/main" val="934311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F607-CE1D-82B8-D8FE-6BCB7371FC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FECFBF-3A1D-FC0C-812D-80391817C762}"/>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5A7888D1-1205-E464-3C90-B6843B12AACC}"/>
              </a:ext>
            </a:extLst>
          </p:cNvPr>
          <p:cNvSpPr>
            <a:spLocks noGrp="1"/>
          </p:cNvSpPr>
          <p:nvPr>
            <p:ph type="ftr" sz="quarter" idx="11"/>
          </p:nvPr>
        </p:nvSpPr>
        <p:spPr/>
        <p:txBody>
          <a:bodyPr/>
          <a:lstStyle/>
          <a:p>
            <a:r>
              <a:rPr lang="en-US" dirty="0"/>
              <a:t>Draft, Pre-decisional, Do not Distribute</a:t>
            </a:r>
          </a:p>
        </p:txBody>
      </p:sp>
      <p:sp>
        <p:nvSpPr>
          <p:cNvPr id="5" name="Slide Number Placeholder 4">
            <a:extLst>
              <a:ext uri="{FF2B5EF4-FFF2-40B4-BE49-F238E27FC236}">
                <a16:creationId xmlns:a16="http://schemas.microsoft.com/office/drawing/2014/main" id="{50A38FBF-1CFA-8BA0-FA92-6E7590DD2879}"/>
              </a:ext>
            </a:extLst>
          </p:cNvPr>
          <p:cNvSpPr>
            <a:spLocks noGrp="1"/>
          </p:cNvSpPr>
          <p:nvPr>
            <p:ph type="sldNum" sz="quarter" idx="12"/>
          </p:nvPr>
        </p:nvSpPr>
        <p:spPr/>
        <p:txBody>
          <a:bodyPr/>
          <a:lstStyle/>
          <a:p>
            <a:fld id="{C0773FC2-0C70-4225-9D7C-20777DA395D7}" type="slidenum">
              <a:rPr lang="en-US" smtClean="0"/>
              <a:t>‹#›</a:t>
            </a:fld>
            <a:endParaRPr lang="en-US" dirty="0"/>
          </a:p>
        </p:txBody>
      </p:sp>
      <p:pic>
        <p:nvPicPr>
          <p:cNvPr id="7" name="Picture 6" descr="A picture containing text, white, blue, curtain&#10;&#10;Description automatically generated">
            <a:extLst>
              <a:ext uri="{FF2B5EF4-FFF2-40B4-BE49-F238E27FC236}">
                <a16:creationId xmlns:a16="http://schemas.microsoft.com/office/drawing/2014/main" id="{AADDB102-24B0-2576-A066-C925422162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0809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2_CMS title1">
    <p:bg>
      <p:bgPr>
        <a:solidFill>
          <a:schemeClr val="bg1"/>
        </a:solidFill>
        <a:effectLst/>
      </p:bgPr>
    </p:bg>
    <p:spTree>
      <p:nvGrpSpPr>
        <p:cNvPr id="1" name=""/>
        <p:cNvGrpSpPr/>
        <p:nvPr/>
      </p:nvGrpSpPr>
      <p:grpSpPr>
        <a:xfrm>
          <a:off x="0" y="0"/>
          <a:ext cx="0" cy="0"/>
          <a:chOff x="0" y="0"/>
          <a:chExt cx="0" cy="0"/>
        </a:xfrm>
      </p:grpSpPr>
      <p:pic>
        <p:nvPicPr>
          <p:cNvPr id="7" name="Picture 3" descr="An African American business woman standing with her arms crossed and a team of professionals behind her."/>
          <p:cNvPicPr>
            <a:picLocks noChangeAspect="1" noChangeArrowheads="1"/>
          </p:cNvPicPr>
          <p:nvPr/>
        </p:nvPicPr>
        <p:blipFill>
          <a:blip r:embed="rId2" cstate="print">
            <a:extLst>
              <a:ext uri="{28A0092B-C50C-407E-A947-70E740481C1C}">
                <a14:useLocalDpi xmlns:a14="http://schemas.microsoft.com/office/drawing/2010/main" val="0"/>
              </a:ext>
            </a:extLst>
          </a:blip>
          <a:srcRect l="7001"/>
          <a:stretch>
            <a:fillRect/>
          </a:stretch>
        </p:blipFill>
        <p:spPr bwMode="auto">
          <a:xfrm>
            <a:off x="18429" y="2438400"/>
            <a:ext cx="6991975" cy="4435856"/>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7924800" y="3048000"/>
            <a:ext cx="39624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7924800" y="4267200"/>
            <a:ext cx="39624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01706"/>
            <a:ext cx="3536433" cy="914400"/>
          </a:xfrm>
          <a:prstGeom prst="rect">
            <a:avLst/>
          </a:prstGeom>
        </p:spPr>
      </p:pic>
    </p:spTree>
    <p:extLst>
      <p:ext uri="{BB962C8B-B14F-4D97-AF65-F5344CB8AC3E}">
        <p14:creationId xmlns:p14="http://schemas.microsoft.com/office/powerpoint/2010/main" val="27605607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in Bar_No CMS Logo">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sp>
        <p:nvSpPr>
          <p:cNvPr id="11" name="Content Placeholder 2"/>
          <p:cNvSpPr>
            <a:spLocks noGrp="1"/>
          </p:cNvSpPr>
          <p:nvPr>
            <p:ph idx="1"/>
          </p:nvPr>
        </p:nvSpPr>
        <p:spPr>
          <a:xfrm>
            <a:off x="609600" y="1828801"/>
            <a:ext cx="109728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4" name="Group 23"/>
          <p:cNvGrpSpPr/>
          <p:nvPr userDrawn="1"/>
        </p:nvGrpSpPr>
        <p:grpSpPr>
          <a:xfrm>
            <a:off x="0" y="1442090"/>
            <a:ext cx="12192000" cy="99695"/>
            <a:chOff x="0" y="1472565"/>
            <a:chExt cx="9144000" cy="99695"/>
          </a:xfrm>
        </p:grpSpPr>
        <p:cxnSp>
          <p:nvCxnSpPr>
            <p:cNvPr id="17" name="Straight Connector 16"/>
            <p:cNvCxnSpPr/>
            <p:nvPr userDrawn="1"/>
          </p:nvCxnSpPr>
          <p:spPr>
            <a:xfrm>
              <a:off x="0" y="1572260"/>
              <a:ext cx="9144000" cy="0"/>
            </a:xfrm>
            <a:prstGeom prst="line">
              <a:avLst/>
            </a:prstGeom>
            <a:ln w="101600" cap="flat">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0" y="1472565"/>
              <a:ext cx="9144000" cy="0"/>
            </a:xfrm>
            <a:prstGeom prst="line">
              <a:avLst/>
            </a:prstGeom>
            <a:ln w="101600" cap="flat">
              <a:solidFill>
                <a:srgbClr val="084A9C"/>
              </a:solidFill>
            </a:ln>
          </p:spPr>
          <p:style>
            <a:lnRef idx="1">
              <a:schemeClr val="accent1"/>
            </a:lnRef>
            <a:fillRef idx="0">
              <a:schemeClr val="accent1"/>
            </a:fillRef>
            <a:effectRef idx="0">
              <a:schemeClr val="accent1"/>
            </a:effectRef>
            <a:fontRef idx="minor">
              <a:schemeClr val="tx1"/>
            </a:fontRef>
          </p:style>
        </p:cxnSp>
      </p:grpSp>
      <p:sp>
        <p:nvSpPr>
          <p:cNvPr id="23" name="Title 22"/>
          <p:cNvSpPr>
            <a:spLocks noGrp="1"/>
          </p:cNvSpPr>
          <p:nvPr userDrawn="1">
            <p:ph type="title"/>
          </p:nvPr>
        </p:nvSpPr>
        <p:spPr>
          <a:xfrm>
            <a:off x="0" y="0"/>
            <a:ext cx="12192000" cy="1371600"/>
          </a:xfrm>
          <a:noFill/>
          <a:effectLst/>
        </p:spPr>
        <p:txBody>
          <a:bodyPr/>
          <a:lstStyle/>
          <a:p>
            <a:r>
              <a:rPr lang="en-US"/>
              <a:t>Click to edit Master title style</a:t>
            </a:r>
          </a:p>
        </p:txBody>
      </p:sp>
      <p:sp>
        <p:nvSpPr>
          <p:cNvPr id="10" name="TextBox 9">
            <a:extLst>
              <a:ext uri="{FF2B5EF4-FFF2-40B4-BE49-F238E27FC236}">
                <a16:creationId xmlns:a16="http://schemas.microsoft.com/office/drawing/2014/main" id="{0F817B05-0675-4854-944E-CD5E86820BD4}"/>
              </a:ext>
            </a:extLst>
          </p:cNvPr>
          <p:cNvSpPr txBox="1"/>
          <p:nvPr userDrawn="1"/>
        </p:nvSpPr>
        <p:spPr>
          <a:xfrm>
            <a:off x="11558016" y="6463027"/>
            <a:ext cx="396262" cy="307777"/>
          </a:xfrm>
          <a:prstGeom prst="rect">
            <a:avLst/>
          </a:prstGeom>
          <a:noFill/>
        </p:spPr>
        <p:txBody>
          <a:bodyPr wrap="none" rtlCol="0">
            <a:spAutoFit/>
          </a:bodyPr>
          <a:lstStyle/>
          <a:p>
            <a:fld id="{7022FF3C-310F-4809-A5BE-BC5BA8AA108D}" type="slidenum">
              <a:rPr lang="en-US" sz="1400" smtClean="0">
                <a:latin typeface="+mj-lt"/>
              </a:rPr>
              <a:pPr/>
              <a:t>‹#›</a:t>
            </a:fld>
            <a:endParaRPr lang="en-US" sz="1400" dirty="0">
              <a:latin typeface="+mj-lt"/>
            </a:endParaRPr>
          </a:p>
        </p:txBody>
      </p:sp>
    </p:spTree>
    <p:extLst>
      <p:ext uri="{BB962C8B-B14F-4D97-AF65-F5344CB8AC3E}">
        <p14:creationId xmlns:p14="http://schemas.microsoft.com/office/powerpoint/2010/main" val="1649562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Inner with text" userDrawn="1">
  <p:cSld name="1_Inner with text">
    <p:spTree>
      <p:nvGrpSpPr>
        <p:cNvPr id="1" name="Shape 42"/>
        <p:cNvGrpSpPr/>
        <p:nvPr/>
      </p:nvGrpSpPr>
      <p:grpSpPr>
        <a:xfrm>
          <a:off x="0" y="0"/>
          <a:ext cx="0" cy="0"/>
          <a:chOff x="0" y="0"/>
          <a:chExt cx="0" cy="0"/>
        </a:xfrm>
      </p:grpSpPr>
      <p:sp>
        <p:nvSpPr>
          <p:cNvPr id="45" name="Google Shape;45;p32"/>
          <p:cNvSpPr txBox="1">
            <a:spLocks noGrp="1"/>
          </p:cNvSpPr>
          <p:nvPr>
            <p:ph type="body" idx="2"/>
          </p:nvPr>
        </p:nvSpPr>
        <p:spPr>
          <a:xfrm>
            <a:off x="6459583" y="1801505"/>
            <a:ext cx="4400006" cy="118987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600"/>
              <a:buNone/>
              <a:defRPr sz="16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6" name="Google Shape;46;p32"/>
          <p:cNvSpPr txBox="1">
            <a:spLocks noGrp="1"/>
          </p:cNvSpPr>
          <p:nvPr>
            <p:ph type="body" idx="3"/>
          </p:nvPr>
        </p:nvSpPr>
        <p:spPr>
          <a:xfrm>
            <a:off x="6459583" y="3956876"/>
            <a:ext cx="4400006" cy="118987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0"/>
              </a:spcBef>
              <a:spcAft>
                <a:spcPts val="0"/>
              </a:spcAft>
              <a:buClr>
                <a:schemeClr val="dk1"/>
              </a:buClr>
              <a:buSzPts val="1600"/>
              <a:buNone/>
              <a:defRPr sz="16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8" name="Google Shape;48;p32"/>
          <p:cNvSpPr txBox="1">
            <a:spLocks noGrp="1"/>
          </p:cNvSpPr>
          <p:nvPr>
            <p:ph type="body" idx="4"/>
          </p:nvPr>
        </p:nvSpPr>
        <p:spPr>
          <a:xfrm>
            <a:off x="6459583" y="1295239"/>
            <a:ext cx="4400006" cy="35068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2000"/>
              <a:buNone/>
              <a:defRPr sz="2000" b="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49" name="Google Shape;49;p32"/>
          <p:cNvSpPr txBox="1">
            <a:spLocks noGrp="1"/>
          </p:cNvSpPr>
          <p:nvPr>
            <p:ph type="body" idx="5"/>
          </p:nvPr>
        </p:nvSpPr>
        <p:spPr>
          <a:xfrm>
            <a:off x="6459583" y="3474128"/>
            <a:ext cx="4400006" cy="35068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2800"/>
              <a:buNone/>
              <a:defRPr sz="20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 name="Google Shape;23;p29">
            <a:extLst>
              <a:ext uri="{FF2B5EF4-FFF2-40B4-BE49-F238E27FC236}">
                <a16:creationId xmlns:a16="http://schemas.microsoft.com/office/drawing/2014/main" id="{E2B3382E-62A0-6765-B69C-02A55C207D19}"/>
              </a:ext>
            </a:extLst>
          </p:cNvPr>
          <p:cNvSpPr txBox="1">
            <a:spLocks noGrp="1"/>
          </p:cNvSpPr>
          <p:nvPr>
            <p:ph type="title"/>
          </p:nvPr>
        </p:nvSpPr>
        <p:spPr>
          <a:xfrm>
            <a:off x="808036" y="508639"/>
            <a:ext cx="4798679" cy="965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Titillium Web"/>
              <a:buNone/>
              <a:defRPr sz="2800" b="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 name="Text Placeholder 2">
            <a:extLst>
              <a:ext uri="{FF2B5EF4-FFF2-40B4-BE49-F238E27FC236}">
                <a16:creationId xmlns:a16="http://schemas.microsoft.com/office/drawing/2014/main" id="{3515688C-6440-B183-E8EF-A6E53D8C4632}"/>
              </a:ext>
            </a:extLst>
          </p:cNvPr>
          <p:cNvSpPr>
            <a:spLocks noGrp="1"/>
          </p:cNvSpPr>
          <p:nvPr>
            <p:ph type="body" sz="quarter" idx="10"/>
          </p:nvPr>
        </p:nvSpPr>
        <p:spPr>
          <a:xfrm>
            <a:off x="808036" y="1535185"/>
            <a:ext cx="4798679" cy="4668765"/>
          </a:xfrm>
        </p:spPr>
        <p:txBody>
          <a:bodyPr>
            <a:normAutofit/>
          </a:bodyPr>
          <a:lstStyle>
            <a:lvl1pPr marL="171450" indent="-171450">
              <a:buClrTx/>
              <a:buSzPct val="100000"/>
              <a:buFont typeface="Wingdings" panose="05000000000000000000" pitchFamily="2" charset="2"/>
              <a:buChar char="§"/>
              <a:defRPr sz="1600">
                <a:latin typeface="+mn-lt"/>
              </a:defRPr>
            </a:lvl1pPr>
            <a:lvl2pPr marL="569913" indent="-171450">
              <a:buClr>
                <a:schemeClr val="accent1"/>
              </a:buClr>
              <a:buSzPct val="100000"/>
              <a:defRPr sz="1600">
                <a:latin typeface="+mn-lt"/>
              </a:defRPr>
            </a:lvl2pPr>
            <a:lvl3pPr marL="973138" indent="-171450">
              <a:buClr>
                <a:schemeClr val="accent2"/>
              </a:buClr>
              <a:buSzPct val="100000"/>
              <a:buFont typeface="Wingdings" panose="05000000000000000000" pitchFamily="2" charset="2"/>
              <a:buChar char="§"/>
              <a:defRPr sz="1400">
                <a:latin typeface="+mn-lt"/>
              </a:defRPr>
            </a:lvl3pPr>
            <a:lvl4pPr marL="1430338" indent="-171450">
              <a:buClr>
                <a:schemeClr val="accent3"/>
              </a:buClr>
              <a:buSzPct val="100000"/>
              <a:buFont typeface="Arial" panose="020B0604020202020204" pitchFamily="34" charset="0"/>
              <a:buChar char="•"/>
              <a:defRPr sz="1200">
                <a:latin typeface="+mn-lt"/>
              </a:defRPr>
            </a:lvl4pPr>
            <a:lvl5pPr marL="1828800" indent="-171450">
              <a:buClr>
                <a:schemeClr val="accent4"/>
              </a:buClr>
              <a:buSzPct val="100000"/>
              <a:buFont typeface="Wingdings" panose="05000000000000000000" pitchFamily="2" charset="2"/>
              <a:buChar char="§"/>
              <a:defRPr sz="1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oogle Shape;27;p29">
            <a:extLst>
              <a:ext uri="{FF2B5EF4-FFF2-40B4-BE49-F238E27FC236}">
                <a16:creationId xmlns:a16="http://schemas.microsoft.com/office/drawing/2014/main" id="{FDBB5817-5B03-2C5F-A2AD-ED410FFC0859}"/>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4063966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10_CMS title1">
    <p:bg>
      <p:bgPr>
        <a:solidFill>
          <a:schemeClr val="bg1"/>
        </a:solidFill>
        <a:effectLst/>
      </p:bgPr>
    </p:bg>
    <p:spTree>
      <p:nvGrpSpPr>
        <p:cNvPr id="1" name=""/>
        <p:cNvGrpSpPr/>
        <p:nvPr/>
      </p:nvGrpSpPr>
      <p:grpSpPr>
        <a:xfrm>
          <a:off x="0" y="0"/>
          <a:ext cx="0" cy="0"/>
          <a:chOff x="0" y="0"/>
          <a:chExt cx="0" cy="0"/>
        </a:xfrm>
      </p:grpSpPr>
      <p:pic>
        <p:nvPicPr>
          <p:cNvPr id="7" name="Picture 3" descr="A woman standing in a meeting with her arms crossed with a team of professionals in the background at a table.&#10;"/>
          <p:cNvPicPr>
            <a:picLocks noChangeAspect="1" noChangeArrowheads="1"/>
          </p:cNvPicPr>
          <p:nvPr/>
        </p:nvPicPr>
        <p:blipFill>
          <a:blip r:embed="rId2" cstate="print"/>
          <a:stretch>
            <a:fillRect/>
          </a:stretch>
        </p:blipFill>
        <p:spPr bwMode="auto">
          <a:xfrm>
            <a:off x="0" y="2438400"/>
            <a:ext cx="4898645" cy="4435856"/>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5588000" y="3048000"/>
            <a:ext cx="62992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5588000" y="4267200"/>
            <a:ext cx="62992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3584301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1_CMS title1">
    <p:bg>
      <p:bgPr>
        <a:solidFill>
          <a:schemeClr val="bg1"/>
        </a:solidFill>
        <a:effectLst/>
      </p:bgPr>
    </p:bg>
    <p:spTree>
      <p:nvGrpSpPr>
        <p:cNvPr id="1" name=""/>
        <p:cNvGrpSpPr/>
        <p:nvPr/>
      </p:nvGrpSpPr>
      <p:grpSpPr>
        <a:xfrm>
          <a:off x="0" y="0"/>
          <a:ext cx="0" cy="0"/>
          <a:chOff x="0" y="0"/>
          <a:chExt cx="0" cy="0"/>
        </a:xfrm>
      </p:grpSpPr>
      <p:pic>
        <p:nvPicPr>
          <p:cNvPr id="7" name="Picture 3" descr="Two professional women at a laptop computer."/>
          <p:cNvPicPr>
            <a:picLocks noChangeAspect="1" noChangeArrowheads="1"/>
          </p:cNvPicPr>
          <p:nvPr/>
        </p:nvPicPr>
        <p:blipFill>
          <a:blip r:embed="rId2" cstate="print"/>
          <a:srcRect l="7702" r="6739"/>
          <a:stretch>
            <a:fillRect/>
          </a:stretch>
        </p:blipFill>
        <p:spPr bwMode="auto">
          <a:xfrm>
            <a:off x="5047948" y="2514600"/>
            <a:ext cx="7144053" cy="4343400"/>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386080" y="3048000"/>
            <a:ext cx="44704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386081" y="4267200"/>
            <a:ext cx="4463627"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2837796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2_CMS title1">
    <p:bg>
      <p:bgPr>
        <a:solidFill>
          <a:schemeClr val="bg1"/>
        </a:solidFill>
        <a:effectLst/>
      </p:bgPr>
    </p:bg>
    <p:spTree>
      <p:nvGrpSpPr>
        <p:cNvPr id="1" name=""/>
        <p:cNvGrpSpPr/>
        <p:nvPr/>
      </p:nvGrpSpPr>
      <p:grpSpPr>
        <a:xfrm>
          <a:off x="0" y="0"/>
          <a:ext cx="0" cy="0"/>
          <a:chOff x="0" y="0"/>
          <a:chExt cx="0" cy="0"/>
        </a:xfrm>
      </p:grpSpPr>
      <p:pic>
        <p:nvPicPr>
          <p:cNvPr id="7" name="Picture 3" descr="A group of professional men and women discussing the documents they are holding."/>
          <p:cNvPicPr>
            <a:picLocks noChangeAspect="1" noChangeArrowheads="1"/>
          </p:cNvPicPr>
          <p:nvPr/>
        </p:nvPicPr>
        <p:blipFill>
          <a:blip r:embed="rId2" cstate="print"/>
          <a:srcRect l="6069"/>
          <a:stretch>
            <a:fillRect/>
          </a:stretch>
        </p:blipFill>
        <p:spPr bwMode="auto">
          <a:xfrm>
            <a:off x="-46532" y="2438401"/>
            <a:ext cx="7139312" cy="4419600"/>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7315200" y="3048000"/>
            <a:ext cx="44704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7416800" y="4267200"/>
            <a:ext cx="43688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2437011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9_CMS title1">
    <p:bg>
      <p:bgPr>
        <a:solidFill>
          <a:schemeClr val="bg1"/>
        </a:solidFill>
        <a:effectLst/>
      </p:bgPr>
    </p:bg>
    <p:spTree>
      <p:nvGrpSpPr>
        <p:cNvPr id="1" name=""/>
        <p:cNvGrpSpPr/>
        <p:nvPr/>
      </p:nvGrpSpPr>
      <p:grpSpPr>
        <a:xfrm>
          <a:off x="0" y="0"/>
          <a:ext cx="0" cy="0"/>
          <a:chOff x="0" y="0"/>
          <a:chExt cx="0" cy="0"/>
        </a:xfrm>
      </p:grpSpPr>
      <p:pic>
        <p:nvPicPr>
          <p:cNvPr id="7" name="Picture 3" descr="A team of professionals standing in a group."/>
          <p:cNvPicPr>
            <a:picLocks noChangeAspect="1" noChangeArrowheads="1"/>
          </p:cNvPicPr>
          <p:nvPr/>
        </p:nvPicPr>
        <p:blipFill>
          <a:blip r:embed="rId2" cstate="print"/>
          <a:srcRect l="7031" r="4688"/>
          <a:stretch>
            <a:fillRect/>
          </a:stretch>
        </p:blipFill>
        <p:spPr bwMode="auto">
          <a:xfrm>
            <a:off x="1406" y="2514600"/>
            <a:ext cx="7671787" cy="4343400"/>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7924800" y="3048000"/>
            <a:ext cx="39624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7924800" y="4267200"/>
            <a:ext cx="39624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pic>
        <p:nvPicPr>
          <p:cNvPr id="11" name="Picture 10"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21794029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6_CMS title1">
    <p:bg>
      <p:bgPr>
        <a:solidFill>
          <a:schemeClr val="bg1"/>
        </a:solidFill>
        <a:effectLst/>
      </p:bgPr>
    </p:bg>
    <p:spTree>
      <p:nvGrpSpPr>
        <p:cNvPr id="1" name=""/>
        <p:cNvGrpSpPr/>
        <p:nvPr/>
      </p:nvGrpSpPr>
      <p:grpSpPr>
        <a:xfrm>
          <a:off x="0" y="0"/>
          <a:ext cx="0" cy="0"/>
          <a:chOff x="0" y="0"/>
          <a:chExt cx="0" cy="0"/>
        </a:xfrm>
      </p:grpSpPr>
      <p:pic>
        <p:nvPicPr>
          <p:cNvPr id="7" name="Picture 3" descr="A multi-cultural family standing against a white background. The family has two children, a mom and a dad."/>
          <p:cNvPicPr>
            <a:picLocks noChangeAspect="1" noChangeArrowheads="1"/>
          </p:cNvPicPr>
          <p:nvPr/>
        </p:nvPicPr>
        <p:blipFill>
          <a:blip r:embed="rId2" cstate="print"/>
          <a:srcRect l="16406" r="24141" b="1553"/>
          <a:stretch>
            <a:fillRect/>
          </a:stretch>
        </p:blipFill>
        <p:spPr bwMode="auto">
          <a:xfrm>
            <a:off x="7284051" y="2286000"/>
            <a:ext cx="4882368" cy="4576042"/>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508000" y="3048000"/>
            <a:ext cx="65024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508000" y="4267200"/>
            <a:ext cx="65024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3103851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8_CMS title1">
    <p:bg>
      <p:bgPr>
        <a:solidFill>
          <a:schemeClr val="bg1"/>
        </a:solidFill>
        <a:effectLst/>
      </p:bgPr>
    </p:bg>
    <p:spTree>
      <p:nvGrpSpPr>
        <p:cNvPr id="1" name=""/>
        <p:cNvGrpSpPr/>
        <p:nvPr/>
      </p:nvGrpSpPr>
      <p:grpSpPr>
        <a:xfrm>
          <a:off x="0" y="0"/>
          <a:ext cx="0" cy="0"/>
          <a:chOff x="0" y="0"/>
          <a:chExt cx="0" cy="0"/>
        </a:xfrm>
      </p:grpSpPr>
      <p:pic>
        <p:nvPicPr>
          <p:cNvPr id="7" name="Picture 3" descr="A young woman dressed casually with a backpack on, walking in a park."/>
          <p:cNvPicPr>
            <a:picLocks noChangeAspect="1" noChangeArrowheads="1"/>
          </p:cNvPicPr>
          <p:nvPr/>
        </p:nvPicPr>
        <p:blipFill>
          <a:blip r:embed="rId2" cstate="print"/>
          <a:srcRect l="39844" r="4687"/>
          <a:stretch>
            <a:fillRect/>
          </a:stretch>
        </p:blipFill>
        <p:spPr bwMode="auto">
          <a:xfrm>
            <a:off x="0" y="2280612"/>
            <a:ext cx="5080000" cy="4577393"/>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5791200" y="3048000"/>
            <a:ext cx="56896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5791200" y="4267200"/>
            <a:ext cx="56896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3764314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7_CMS title1">
    <p:bg>
      <p:bgPr>
        <a:solidFill>
          <a:schemeClr val="bg1"/>
        </a:solidFill>
        <a:effectLst/>
      </p:bgPr>
    </p:bg>
    <p:spTree>
      <p:nvGrpSpPr>
        <p:cNvPr id="1" name=""/>
        <p:cNvGrpSpPr/>
        <p:nvPr/>
      </p:nvGrpSpPr>
      <p:grpSpPr>
        <a:xfrm>
          <a:off x="0" y="0"/>
          <a:ext cx="0" cy="0"/>
          <a:chOff x="0" y="0"/>
          <a:chExt cx="0" cy="0"/>
        </a:xfrm>
      </p:grpSpPr>
      <p:pic>
        <p:nvPicPr>
          <p:cNvPr id="7" name="Picture 3" descr="A team of professionals standing in a group."/>
          <p:cNvPicPr>
            <a:picLocks noChangeAspect="1" noChangeArrowheads="1"/>
          </p:cNvPicPr>
          <p:nvPr/>
        </p:nvPicPr>
        <p:blipFill>
          <a:blip r:embed="rId2" cstate="print"/>
          <a:srcRect l="14062" r="7031"/>
          <a:stretch>
            <a:fillRect/>
          </a:stretch>
        </p:blipFill>
        <p:spPr bwMode="auto">
          <a:xfrm>
            <a:off x="5214560" y="2438401"/>
            <a:ext cx="6977440" cy="4419600"/>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406400" y="3048000"/>
            <a:ext cx="43688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406400" y="4267200"/>
            <a:ext cx="43688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1877762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5_CMS title1">
    <p:bg>
      <p:bgPr>
        <a:solidFill>
          <a:schemeClr val="bg1"/>
        </a:solidFill>
        <a:effectLst/>
      </p:bgPr>
    </p:bg>
    <p:spTree>
      <p:nvGrpSpPr>
        <p:cNvPr id="1" name=""/>
        <p:cNvGrpSpPr/>
        <p:nvPr/>
      </p:nvGrpSpPr>
      <p:grpSpPr>
        <a:xfrm>
          <a:off x="0" y="0"/>
          <a:ext cx="0" cy="0"/>
          <a:chOff x="0" y="0"/>
          <a:chExt cx="0" cy="0"/>
        </a:xfrm>
      </p:grpSpPr>
      <p:pic>
        <p:nvPicPr>
          <p:cNvPr id="7" name="Picture 3" descr="A young woman helping a child at a computer."/>
          <p:cNvPicPr>
            <a:picLocks noChangeAspect="1" noChangeArrowheads="1"/>
          </p:cNvPicPr>
          <p:nvPr/>
        </p:nvPicPr>
        <p:blipFill>
          <a:blip r:embed="rId2" cstate="print"/>
          <a:srcRect l="9375" r="14062" b="3517"/>
          <a:stretch>
            <a:fillRect/>
          </a:stretch>
        </p:blipFill>
        <p:spPr bwMode="auto">
          <a:xfrm>
            <a:off x="21909" y="2514605"/>
            <a:ext cx="6886891" cy="4337683"/>
          </a:xfrm>
          <a:prstGeom prst="rect">
            <a:avLst/>
          </a:prstGeom>
          <a:noFill/>
          <a:ln w="9525">
            <a:noFill/>
            <a:miter lim="800000"/>
            <a:headEnd/>
            <a:tailEnd/>
          </a:ln>
          <a:effectLst/>
          <a:scene3d>
            <a:camera prst="orthographicFront">
              <a:rot lat="0" lon="10800000" rev="0"/>
            </a:camera>
            <a:lightRig rig="threePt" dir="t"/>
          </a:scene3d>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7315200" y="3048000"/>
            <a:ext cx="45720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7315200" y="4267200"/>
            <a:ext cx="45720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720223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MS title4">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pic>
        <p:nvPicPr>
          <p:cNvPr id="8" name="Picture 7" descr="A group of children standing with their school supplies in hand."/>
          <p:cNvPicPr>
            <a:picLocks noChangeAspect="1"/>
          </p:cNvPicPr>
          <p:nvPr/>
        </p:nvPicPr>
        <p:blipFill>
          <a:blip r:embed="rId2" cstate="print">
            <a:extLst>
              <a:ext uri="{28A0092B-C50C-407E-A947-70E740481C1C}">
                <a14:useLocalDpi xmlns:a14="http://schemas.microsoft.com/office/drawing/2010/main" val="0"/>
              </a:ext>
            </a:extLst>
          </a:blip>
          <a:srcRect l="5688"/>
          <a:stretch>
            <a:fillRect/>
          </a:stretch>
        </p:blipFill>
        <p:spPr>
          <a:xfrm>
            <a:off x="19470" y="2963450"/>
            <a:ext cx="7060575" cy="3891090"/>
          </a:xfrm>
          <a:prstGeom prst="rect">
            <a:avLst/>
          </a:prstGeom>
          <a:effectLst/>
        </p:spPr>
      </p:pic>
      <p:sp>
        <p:nvSpPr>
          <p:cNvPr id="14" name="Text Placeholder 2"/>
          <p:cNvSpPr>
            <a:spLocks noGrp="1"/>
          </p:cNvSpPr>
          <p:nvPr>
            <p:ph type="body" sz="quarter" idx="10" hasCustomPrompt="1"/>
          </p:nvPr>
        </p:nvSpPr>
        <p:spPr>
          <a:xfrm>
            <a:off x="7416800" y="3048000"/>
            <a:ext cx="43688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7" name="Text Placeholder 2"/>
          <p:cNvSpPr>
            <a:spLocks noGrp="1"/>
          </p:cNvSpPr>
          <p:nvPr>
            <p:ph type="body" sz="quarter" idx="11" hasCustomPrompt="1"/>
          </p:nvPr>
        </p:nvSpPr>
        <p:spPr>
          <a:xfrm>
            <a:off x="7416800" y="4191000"/>
            <a:ext cx="43688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0" name="TextBox 9"/>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1" name="Picture 10"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2238904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4_CMS title1">
    <p:bg>
      <p:bgPr>
        <a:solidFill>
          <a:schemeClr val="bg1"/>
        </a:solidFill>
        <a:effectLst/>
      </p:bgPr>
    </p:bg>
    <p:spTree>
      <p:nvGrpSpPr>
        <p:cNvPr id="1" name=""/>
        <p:cNvGrpSpPr/>
        <p:nvPr/>
      </p:nvGrpSpPr>
      <p:grpSpPr>
        <a:xfrm>
          <a:off x="0" y="0"/>
          <a:ext cx="0" cy="0"/>
          <a:chOff x="0" y="0"/>
          <a:chExt cx="0" cy="0"/>
        </a:xfrm>
      </p:grpSpPr>
      <p:pic>
        <p:nvPicPr>
          <p:cNvPr id="7" name="Picture 3" descr="An active adult couple riding bicycles in a park."/>
          <p:cNvPicPr>
            <a:picLocks noChangeAspect="1" noChangeArrowheads="1"/>
          </p:cNvPicPr>
          <p:nvPr/>
        </p:nvPicPr>
        <p:blipFill>
          <a:blip r:embed="rId2" cstate="print"/>
          <a:stretch>
            <a:fillRect/>
          </a:stretch>
        </p:blipFill>
        <p:spPr bwMode="auto">
          <a:xfrm>
            <a:off x="933" y="2438400"/>
            <a:ext cx="8839201" cy="4419600"/>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7213600" y="3048000"/>
            <a:ext cx="46736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7213600" y="4267200"/>
            <a:ext cx="46736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173283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ntent section" userDrawn="1">
  <p:cSld name="2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2" name="Google Shape;377;p13">
            <a:extLst>
              <a:ext uri="{FF2B5EF4-FFF2-40B4-BE49-F238E27FC236}">
                <a16:creationId xmlns:a16="http://schemas.microsoft.com/office/drawing/2014/main" id="{C789B425-20FB-D308-0BD4-506C242DD846}"/>
              </a:ext>
              <a:ext uri="{C183D7F6-B498-43B3-948B-1728B52AA6E4}">
                <adec:decorative xmlns:adec="http://schemas.microsoft.com/office/drawing/2017/decorative" val="1"/>
              </a:ext>
            </a:extLst>
          </p:cNvPr>
          <p:cNvCxnSpPr/>
          <p:nvPr userDrawn="1"/>
        </p:nvCxnSpPr>
        <p:spPr>
          <a:xfrm rot="10800000" flipH="1">
            <a:off x="985684" y="2038784"/>
            <a:ext cx="1951118" cy="123"/>
          </a:xfrm>
          <a:prstGeom prst="straightConnector1">
            <a:avLst/>
          </a:prstGeom>
          <a:noFill/>
          <a:ln w="57150" cap="flat" cmpd="sng">
            <a:solidFill>
              <a:srgbClr val="BE1E2D"/>
            </a:solidFill>
            <a:prstDash val="solid"/>
            <a:miter lim="800000"/>
            <a:headEnd type="none" w="sm" len="sm"/>
            <a:tailEnd type="none" w="sm" len="sm"/>
          </a:ln>
        </p:spPr>
      </p:cxnSp>
      <p:sp>
        <p:nvSpPr>
          <p:cNvPr id="6" name="Text Placeholder 5">
            <a:extLst>
              <a:ext uri="{FF2B5EF4-FFF2-40B4-BE49-F238E27FC236}">
                <a16:creationId xmlns:a16="http://schemas.microsoft.com/office/drawing/2014/main" id="{24A2F69C-60C3-31B0-30DF-D41B557D927A}"/>
              </a:ext>
            </a:extLst>
          </p:cNvPr>
          <p:cNvSpPr>
            <a:spLocks noGrp="1"/>
          </p:cNvSpPr>
          <p:nvPr>
            <p:ph type="body" sz="quarter" idx="10"/>
          </p:nvPr>
        </p:nvSpPr>
        <p:spPr>
          <a:xfrm>
            <a:off x="857140" y="2256435"/>
            <a:ext cx="4876736" cy="4157663"/>
          </a:xfrm>
        </p:spPr>
        <p:txBody>
          <a:bodyPr/>
          <a:lstStyle>
            <a:lvl1pPr marL="457200" indent="-457200">
              <a:defRPr lang="en-US" sz="1600" b="0" i="0" u="none" strike="noStrike" cap="none" dirty="0"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marL="171450" marR="0" lvl="0" indent="-171450" algn="l" rtl="0">
              <a:lnSpc>
                <a:spcPct val="90000"/>
              </a:lnSpc>
              <a:spcBef>
                <a:spcPts val="1000"/>
              </a:spcBef>
              <a:spcAft>
                <a:spcPts val="0"/>
              </a:spcAft>
              <a:buClrTx/>
              <a:buSzPct val="100000"/>
              <a:buFont typeface="Wingdings" panose="05000000000000000000" pitchFamily="2" charset="2"/>
              <a:buChar char="§"/>
            </a:pPr>
            <a:r>
              <a:rPr lang="en-US" dirty="0"/>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dirty="0"/>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dirty="0"/>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dirty="0"/>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dirty="0"/>
              <a:t>Fifth level</a:t>
            </a:r>
          </a:p>
        </p:txBody>
      </p:sp>
      <p:sp>
        <p:nvSpPr>
          <p:cNvPr id="9" name="Text Placeholder 8">
            <a:extLst>
              <a:ext uri="{FF2B5EF4-FFF2-40B4-BE49-F238E27FC236}">
                <a16:creationId xmlns:a16="http://schemas.microsoft.com/office/drawing/2014/main" id="{DABDE4ED-2D85-8C40-1D36-FC0492DEC291}"/>
              </a:ext>
            </a:extLst>
          </p:cNvPr>
          <p:cNvSpPr>
            <a:spLocks noGrp="1"/>
          </p:cNvSpPr>
          <p:nvPr>
            <p:ph type="body" sz="quarter" idx="11"/>
          </p:nvPr>
        </p:nvSpPr>
        <p:spPr>
          <a:xfrm>
            <a:off x="6463803" y="2256435"/>
            <a:ext cx="4808537" cy="4157663"/>
          </a:xfrm>
        </p:spPr>
        <p:txBody>
          <a:bodyPr/>
          <a:lstStyle>
            <a:lvl1pPr marL="457200" indent="-457200">
              <a:defRPr lang="en-US" sz="1600" b="0" i="0" u="none" strike="noStrike" cap="none" dirty="0"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marL="1544638" indent="-285750">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marL="171450" marR="0" lvl="0" indent="-171450" algn="l" rtl="0">
              <a:lnSpc>
                <a:spcPct val="90000"/>
              </a:lnSpc>
              <a:spcBef>
                <a:spcPts val="1000"/>
              </a:spcBef>
              <a:spcAft>
                <a:spcPts val="0"/>
              </a:spcAft>
              <a:buClrTx/>
              <a:buSzPct val="100000"/>
              <a:buFont typeface="Wingdings" panose="05000000000000000000" pitchFamily="2" charset="2"/>
              <a:buChar char="§"/>
            </a:pPr>
            <a:r>
              <a:rPr lang="en-US" dirty="0"/>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dirty="0"/>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dirty="0"/>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dirty="0"/>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dirty="0"/>
              <a:t>Fifth level</a:t>
            </a:r>
          </a:p>
        </p:txBody>
      </p:sp>
      <p:pic>
        <p:nvPicPr>
          <p:cNvPr id="3" name="Google Shape;27;p29">
            <a:extLst>
              <a:ext uri="{FF2B5EF4-FFF2-40B4-BE49-F238E27FC236}">
                <a16:creationId xmlns:a16="http://schemas.microsoft.com/office/drawing/2014/main" id="{4CB83133-6779-A6B2-82A2-95500638520E}"/>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3201067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MS title2">
    <p:bg>
      <p:bgPr>
        <a:solidFill>
          <a:schemeClr val="bg1"/>
        </a:solidFill>
        <a:effectLst/>
      </p:bgPr>
    </p:bg>
    <p:spTree>
      <p:nvGrpSpPr>
        <p:cNvPr id="1" name=""/>
        <p:cNvGrpSpPr/>
        <p:nvPr/>
      </p:nvGrpSpPr>
      <p:grpSpPr>
        <a:xfrm>
          <a:off x="0" y="0"/>
          <a:ext cx="0" cy="0"/>
          <a:chOff x="0" y="0"/>
          <a:chExt cx="0" cy="0"/>
        </a:xfrm>
      </p:grpSpPr>
      <p:pic>
        <p:nvPicPr>
          <p:cNvPr id="8" name="Picture 2" descr="A group of physicians reviewing x-ray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8400"/>
            <a:ext cx="6186312" cy="4419600"/>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7" name="Text Placeholder 2"/>
          <p:cNvSpPr>
            <a:spLocks noGrp="1"/>
          </p:cNvSpPr>
          <p:nvPr>
            <p:ph type="body" sz="quarter" idx="10" hasCustomPrompt="1"/>
          </p:nvPr>
        </p:nvSpPr>
        <p:spPr>
          <a:xfrm>
            <a:off x="6604000" y="3048000"/>
            <a:ext cx="49784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6604000" y="4191000"/>
            <a:ext cx="49784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a:p>
            <a:pPr algn="l"/>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1443612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A group of seniors playing cards in a sunroom, sitting in wicker furnitu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0" y="2514600"/>
            <a:ext cx="7487920" cy="4343400"/>
          </a:xfrm>
          <a:prstGeom prst="rect">
            <a:avLst/>
          </a:prstGeom>
          <a:ln>
            <a:noFill/>
          </a:ln>
        </p:spPr>
      </p:pic>
      <p:sp>
        <p:nvSpPr>
          <p:cNvPr id="7" name="Title 8"/>
          <p:cNvSpPr>
            <a:spLocks noGrp="1"/>
          </p:cNvSpPr>
          <p:nvPr>
            <p:ph type="title"/>
          </p:nvPr>
        </p:nvSpPr>
        <p:spPr>
          <a:xfrm>
            <a:off x="0" y="1371600"/>
            <a:ext cx="12192000" cy="1066800"/>
          </a:xfrm>
        </p:spPr>
        <p:txBody>
          <a:bodyPr/>
          <a:lstStyle/>
          <a:p>
            <a:r>
              <a:rPr lang="en-US"/>
              <a:t>Click to edit Master title style</a:t>
            </a:r>
          </a:p>
        </p:txBody>
      </p:sp>
      <p:sp>
        <p:nvSpPr>
          <p:cNvPr id="10" name="Text Placeholder 2"/>
          <p:cNvSpPr>
            <a:spLocks noGrp="1"/>
          </p:cNvSpPr>
          <p:nvPr>
            <p:ph type="body" sz="quarter" idx="10" hasCustomPrompt="1"/>
          </p:nvPr>
        </p:nvSpPr>
        <p:spPr>
          <a:xfrm>
            <a:off x="7924800" y="3048000"/>
            <a:ext cx="39624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11" name="Text Placeholder 2"/>
          <p:cNvSpPr>
            <a:spLocks noGrp="1"/>
          </p:cNvSpPr>
          <p:nvPr>
            <p:ph type="body" sz="quarter" idx="11" hasCustomPrompt="1"/>
          </p:nvPr>
        </p:nvSpPr>
        <p:spPr>
          <a:xfrm>
            <a:off x="7924800" y="4267200"/>
            <a:ext cx="39624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a:p>
            <a:pPr algn="l"/>
            <a:r>
              <a:rPr lang="en-US" sz="2400" b="0" i="1">
                <a:solidFill>
                  <a:srgbClr val="084A9C"/>
                </a:solidFill>
              </a:rPr>
              <a:t>Date</a:t>
            </a:r>
            <a:endParaRPr lang="en-US" sz="2800" b="0" i="1">
              <a:solidFill>
                <a:srgbClr val="084A9C"/>
              </a:solidFill>
            </a:endParaRPr>
          </a:p>
        </p:txBody>
      </p:sp>
      <p:pic>
        <p:nvPicPr>
          <p:cNvPr id="8" name="Picture 7"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12584140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CMS title1">
    <p:bg>
      <p:bgPr>
        <a:solidFill>
          <a:schemeClr val="bg1"/>
        </a:solidFill>
        <a:effectLst/>
      </p:bgPr>
    </p:bg>
    <p:spTree>
      <p:nvGrpSpPr>
        <p:cNvPr id="1" name=""/>
        <p:cNvGrpSpPr/>
        <p:nvPr/>
      </p:nvGrpSpPr>
      <p:grpSpPr>
        <a:xfrm>
          <a:off x="0" y="0"/>
          <a:ext cx="0" cy="0"/>
          <a:chOff x="0" y="0"/>
          <a:chExt cx="0" cy="0"/>
        </a:xfrm>
      </p:grpSpPr>
      <p:pic>
        <p:nvPicPr>
          <p:cNvPr id="7" name="Picture 3" descr="A collage of photos. These photos are health professionals giving care to patients.&#1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107"/>
          <a:stretch/>
        </p:blipFill>
        <p:spPr bwMode="auto">
          <a:xfrm>
            <a:off x="-11220" y="3248975"/>
            <a:ext cx="6412021" cy="3635440"/>
          </a:xfrm>
          <a:prstGeom prst="rect">
            <a:avLst/>
          </a:prstGeom>
          <a:noFill/>
          <a:ln w="9525">
            <a:noFill/>
            <a:miter lim="800000"/>
            <a:headEnd/>
            <a:tailEnd/>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212574"/>
            <a:ext cx="12192000" cy="1835426"/>
          </a:xfrm>
        </p:spPr>
        <p:txBody>
          <a:bodyPr/>
          <a:lstStyle/>
          <a:p>
            <a:r>
              <a:rPr lang="en-US"/>
              <a:t>Click to edit Master title style</a:t>
            </a:r>
          </a:p>
        </p:txBody>
      </p:sp>
      <p:sp>
        <p:nvSpPr>
          <p:cNvPr id="8" name="Text Placeholder 2"/>
          <p:cNvSpPr>
            <a:spLocks noGrp="1"/>
          </p:cNvSpPr>
          <p:nvPr>
            <p:ph type="body" sz="quarter" idx="10" hasCustomPrompt="1"/>
          </p:nvPr>
        </p:nvSpPr>
        <p:spPr>
          <a:xfrm>
            <a:off x="7924800" y="4717770"/>
            <a:ext cx="3962400" cy="470454"/>
          </a:xfrm>
        </p:spPr>
        <p:txBody>
          <a:bodyPr>
            <a:normAutofit/>
          </a:bodyPr>
          <a:lstStyle>
            <a:lvl1pPr marL="0" indent="0" algn="l">
              <a:buNone/>
              <a:defRPr sz="2400" b="1" i="0" baseline="0">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149088"/>
            <a:ext cx="3536433" cy="914400"/>
          </a:xfrm>
          <a:prstGeom prst="rect">
            <a:avLst/>
          </a:prstGeom>
        </p:spPr>
      </p:pic>
    </p:spTree>
    <p:extLst>
      <p:ext uri="{BB962C8B-B14F-4D97-AF65-F5344CB8AC3E}">
        <p14:creationId xmlns:p14="http://schemas.microsoft.com/office/powerpoint/2010/main" val="2688399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MS title3">
    <p:bg>
      <p:bgPr>
        <a:solidFill>
          <a:schemeClr val="bg1"/>
        </a:solidFill>
        <a:effectLst/>
      </p:bgPr>
    </p:bg>
    <p:spTree>
      <p:nvGrpSpPr>
        <p:cNvPr id="1" name=""/>
        <p:cNvGrpSpPr/>
        <p:nvPr/>
      </p:nvGrpSpPr>
      <p:grpSpPr>
        <a:xfrm>
          <a:off x="0" y="0"/>
          <a:ext cx="0" cy="0"/>
          <a:chOff x="0" y="0"/>
          <a:chExt cx="0" cy="0"/>
        </a:xfrm>
      </p:grpSpPr>
      <p:pic>
        <p:nvPicPr>
          <p:cNvPr id="7" name="Picture 6" descr="A graphical design of 1's and 0's to represent technology."/>
          <p:cNvPicPr>
            <a:picLocks noChangeAspect="1"/>
          </p:cNvPicPr>
          <p:nvPr/>
        </p:nvPicPr>
        <p:blipFill rotWithShape="1">
          <a:blip r:embed="rId2" cstate="screen">
            <a:extLst>
              <a:ext uri="{28A0092B-C50C-407E-A947-70E740481C1C}">
                <a14:useLocalDpi xmlns:a14="http://schemas.microsoft.com/office/drawing/2010/main"/>
              </a:ext>
            </a:extLst>
          </a:blip>
          <a:srcRect l="128" t="-2980" r="1"/>
          <a:stretch/>
        </p:blipFill>
        <p:spPr>
          <a:xfrm>
            <a:off x="3" y="2362205"/>
            <a:ext cx="6942543" cy="4477935"/>
          </a:xfrm>
          <a:prstGeom prst="rect">
            <a:avLst/>
          </a:prstGeom>
          <a:ln>
            <a:solidFill>
              <a:schemeClr val="tx1">
                <a:alpha val="77000"/>
              </a:schemeClr>
            </a:solidFill>
          </a:ln>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7213600" y="3048000"/>
            <a:ext cx="43688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7213600" y="4191000"/>
            <a:ext cx="43688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329144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MS title5">
    <p:bg>
      <p:bgPr>
        <a:solidFill>
          <a:schemeClr val="bg1"/>
        </a:solidFill>
        <a:effectLst/>
      </p:bgPr>
    </p:bg>
    <p:spTree>
      <p:nvGrpSpPr>
        <p:cNvPr id="1" name=""/>
        <p:cNvGrpSpPr/>
        <p:nvPr/>
      </p:nvGrpSpPr>
      <p:grpSpPr>
        <a:xfrm>
          <a:off x="0" y="0"/>
          <a:ext cx="0" cy="0"/>
          <a:chOff x="0" y="0"/>
          <a:chExt cx="0" cy="0"/>
        </a:xfrm>
      </p:grpSpPr>
      <p:pic>
        <p:nvPicPr>
          <p:cNvPr id="7" name="Picture 6" descr="This is an image of a pill bottle on it's side with the lid off and a few of the pills lying on the table in front of it."/>
          <p:cNvPicPr>
            <a:picLocks noChangeAspect="1"/>
          </p:cNvPicPr>
          <p:nvPr/>
        </p:nvPicPr>
        <p:blipFill rotWithShape="1">
          <a:blip r:embed="rId2" cstate="screen">
            <a:extLst>
              <a:ext uri="{28A0092B-C50C-407E-A947-70E740481C1C}">
                <a14:useLocalDpi xmlns:a14="http://schemas.microsoft.com/office/drawing/2010/main"/>
              </a:ext>
            </a:extLst>
          </a:blip>
          <a:srcRect l="-967" t="1177" r="-182" b="3456"/>
          <a:stretch/>
        </p:blipFill>
        <p:spPr>
          <a:xfrm>
            <a:off x="-101601" y="2286000"/>
            <a:ext cx="7486316" cy="4572000"/>
          </a:xfrm>
          <a:prstGeom prst="rect">
            <a:avLst/>
          </a:prstGeom>
          <a:effectLst/>
        </p:spPr>
      </p:pic>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8" name="Text Placeholder 2"/>
          <p:cNvSpPr>
            <a:spLocks noGrp="1"/>
          </p:cNvSpPr>
          <p:nvPr>
            <p:ph type="body" sz="quarter" idx="10" hasCustomPrompt="1"/>
          </p:nvPr>
        </p:nvSpPr>
        <p:spPr>
          <a:xfrm>
            <a:off x="7416800" y="3048000"/>
            <a:ext cx="43688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9" name="Text Placeholder 2"/>
          <p:cNvSpPr>
            <a:spLocks noGrp="1"/>
          </p:cNvSpPr>
          <p:nvPr>
            <p:ph type="body" sz="quarter" idx="11" hasCustomPrompt="1"/>
          </p:nvPr>
        </p:nvSpPr>
        <p:spPr>
          <a:xfrm>
            <a:off x="7416800" y="4191000"/>
            <a:ext cx="43688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a:p>
            <a:pPr algn="l"/>
            <a:endParaRPr lang="en-US" sz="2800" b="0" i="1">
              <a:solidFill>
                <a:srgbClr val="084A9C"/>
              </a:solidFill>
            </a:endParaRPr>
          </a:p>
        </p:txBody>
      </p:sp>
      <p:sp>
        <p:nvSpPr>
          <p:cNvPr id="14" name="TextBox 13"/>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1793326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28738"/>
            <a:ext cx="12192000" cy="1447800"/>
          </a:xfrm>
        </p:spPr>
        <p:txBody>
          <a:bodyPr/>
          <a:lstStyle/>
          <a:p>
            <a:r>
              <a:rPr lang="en-US"/>
              <a:t>Click to edit Master title style</a:t>
            </a:r>
          </a:p>
        </p:txBody>
      </p:sp>
      <p:sp>
        <p:nvSpPr>
          <p:cNvPr id="8" name="TextBox 7"/>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2" cstate="print"/>
          <a:stretch>
            <a:fillRect/>
          </a:stretch>
        </p:blipFill>
        <p:spPr>
          <a:xfrm>
            <a:off x="101600" y="2550068"/>
            <a:ext cx="11887200" cy="3088732"/>
          </a:xfrm>
          <a:prstGeom prst="rect">
            <a:avLst/>
          </a:prstGeom>
        </p:spPr>
      </p:pic>
      <p:sp>
        <p:nvSpPr>
          <p:cNvPr id="14" name="Text Placeholder 2"/>
          <p:cNvSpPr>
            <a:spLocks noGrp="1"/>
          </p:cNvSpPr>
          <p:nvPr>
            <p:ph type="body" sz="quarter" idx="10" hasCustomPrompt="1"/>
          </p:nvPr>
        </p:nvSpPr>
        <p:spPr>
          <a:xfrm>
            <a:off x="406400" y="2819400"/>
            <a:ext cx="11379200" cy="17526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15" name="Text Placeholder 2"/>
          <p:cNvSpPr>
            <a:spLocks noGrp="1"/>
          </p:cNvSpPr>
          <p:nvPr>
            <p:ph type="body" sz="quarter" idx="11" hasCustomPrompt="1"/>
          </p:nvPr>
        </p:nvSpPr>
        <p:spPr>
          <a:xfrm>
            <a:off x="406400" y="4724400"/>
            <a:ext cx="113792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Tree>
    <p:extLst>
      <p:ext uri="{BB962C8B-B14F-4D97-AF65-F5344CB8AC3E}">
        <p14:creationId xmlns:p14="http://schemas.microsoft.com/office/powerpoint/2010/main" val="2455032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2224193" y="4928188"/>
            <a:ext cx="184731" cy="369332"/>
          </a:xfrm>
          <a:prstGeom prst="rect">
            <a:avLst/>
          </a:prstGeom>
          <a:noFill/>
        </p:spPr>
        <p:txBody>
          <a:bodyPr wrap="none" rtlCol="0">
            <a:spAutoFit/>
          </a:bodyPr>
          <a:lstStyle/>
          <a:p>
            <a:endParaRPr lang="en-US" sz="1800" dirty="0"/>
          </a:p>
        </p:txBody>
      </p:sp>
      <p:sp>
        <p:nvSpPr>
          <p:cNvPr id="12" name="Title 7"/>
          <p:cNvSpPr>
            <a:spLocks noGrp="1"/>
          </p:cNvSpPr>
          <p:nvPr>
            <p:ph type="title"/>
          </p:nvPr>
        </p:nvSpPr>
        <p:spPr>
          <a:xfrm>
            <a:off x="0" y="1371600"/>
            <a:ext cx="12192000" cy="1066800"/>
          </a:xfrm>
        </p:spPr>
        <p:txBody>
          <a:bodyPr/>
          <a:lstStyle/>
          <a:p>
            <a:r>
              <a:rPr lang="en-US"/>
              <a:t>Click to edit Master title style</a:t>
            </a:r>
          </a:p>
        </p:txBody>
      </p:sp>
      <p:sp>
        <p:nvSpPr>
          <p:cNvPr id="7" name="Text Placeholder 2"/>
          <p:cNvSpPr>
            <a:spLocks noGrp="1"/>
          </p:cNvSpPr>
          <p:nvPr>
            <p:ph type="body" sz="quarter" idx="10" hasCustomPrompt="1"/>
          </p:nvPr>
        </p:nvSpPr>
        <p:spPr>
          <a:xfrm>
            <a:off x="6604000" y="3048000"/>
            <a:ext cx="4368800" cy="914400"/>
          </a:xfrm>
        </p:spPr>
        <p:txBody>
          <a:bodyPr>
            <a:normAutofit/>
          </a:bodyPr>
          <a:lstStyle>
            <a:lvl1pPr marL="0" indent="0" algn="l">
              <a:buNone/>
              <a:defRPr sz="2400" b="1" i="1">
                <a:solidFill>
                  <a:srgbClr val="084A9C"/>
                </a:solidFill>
              </a:defRPr>
            </a:lvl1pPr>
          </a:lstStyle>
          <a:p>
            <a:pPr algn="l"/>
            <a:r>
              <a:rPr lang="en-US" sz="2400" b="1" i="1">
                <a:solidFill>
                  <a:srgbClr val="084A9C"/>
                </a:solidFill>
              </a:rPr>
              <a:t>Subtitle</a:t>
            </a:r>
          </a:p>
          <a:p>
            <a:pPr algn="l"/>
            <a:endParaRPr lang="en-US" sz="2800" b="0" i="1">
              <a:solidFill>
                <a:srgbClr val="084A9C"/>
              </a:solidFill>
            </a:endParaRPr>
          </a:p>
        </p:txBody>
      </p:sp>
      <p:sp>
        <p:nvSpPr>
          <p:cNvPr id="11" name="Text Placeholder 2"/>
          <p:cNvSpPr>
            <a:spLocks noGrp="1"/>
          </p:cNvSpPr>
          <p:nvPr>
            <p:ph type="body" sz="quarter" idx="11" hasCustomPrompt="1"/>
          </p:nvPr>
        </p:nvSpPr>
        <p:spPr>
          <a:xfrm>
            <a:off x="6604000" y="4191000"/>
            <a:ext cx="4368800" cy="838200"/>
          </a:xfrm>
        </p:spPr>
        <p:txBody>
          <a:bodyPr>
            <a:normAutofit/>
          </a:bodyPr>
          <a:lstStyle>
            <a:lvl1pPr marL="0" indent="0" algn="l">
              <a:buNone/>
              <a:defRPr sz="2400" b="1" i="1">
                <a:solidFill>
                  <a:srgbClr val="084A9C"/>
                </a:solidFill>
              </a:defRPr>
            </a:lvl1pPr>
          </a:lstStyle>
          <a:p>
            <a:pPr algn="l"/>
            <a:r>
              <a:rPr lang="en-US" sz="2400" b="0" i="1">
                <a:solidFill>
                  <a:srgbClr val="084A9C"/>
                </a:solidFill>
              </a:rPr>
              <a:t>Presenter/Date</a:t>
            </a:r>
            <a:endParaRPr lang="en-US" sz="2800" b="0" i="1">
              <a:solidFill>
                <a:srgbClr val="084A9C"/>
              </a:solidFill>
            </a:endParaRPr>
          </a:p>
        </p:txBody>
      </p:sp>
      <p:sp>
        <p:nvSpPr>
          <p:cNvPr id="8" name="TextBox 7"/>
          <p:cNvSpPr txBox="1"/>
          <p:nvPr userDrawn="1"/>
        </p:nvSpPr>
        <p:spPr>
          <a:xfrm>
            <a:off x="-2224193" y="4928188"/>
            <a:ext cx="184731" cy="369332"/>
          </a:xfrm>
          <a:prstGeom prst="rect">
            <a:avLst/>
          </a:prstGeom>
          <a:noFill/>
        </p:spPr>
        <p:txBody>
          <a:bodyPr wrap="none" rtlCol="0">
            <a:spAutoFit/>
          </a:bodyPr>
          <a:lstStyle/>
          <a:p>
            <a:endParaRPr lang="en-US" sz="1800" dirty="0"/>
          </a:p>
        </p:txBody>
      </p:sp>
      <p:pic>
        <p:nvPicPr>
          <p:cNvPr id="10" name="Picture 9" descr="The Centers for Medicare and Medicaid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203" y="228600"/>
            <a:ext cx="3536433" cy="914400"/>
          </a:xfrm>
          <a:prstGeom prst="rect">
            <a:avLst/>
          </a:prstGeom>
        </p:spPr>
      </p:pic>
    </p:spTree>
    <p:extLst>
      <p:ext uri="{BB962C8B-B14F-4D97-AF65-F5344CB8AC3E}">
        <p14:creationId xmlns:p14="http://schemas.microsoft.com/office/powerpoint/2010/main" val="505599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MS content2">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417638"/>
          </a:xfrm>
          <a:prstGeom prst="rect">
            <a:avLst/>
          </a:prstGeom>
          <a:solidFill>
            <a:srgbClr val="084A9C"/>
          </a:solidFill>
          <a:effectLst>
            <a:outerShdw dist="76200" dir="5640000" algn="tl" rotWithShape="0">
              <a:srgbClr val="FFD004"/>
            </a:outerShdw>
          </a:effectLst>
        </p:spPr>
        <p:txBody>
          <a:bodyPr/>
          <a:lstStyle>
            <a:lvl1pPr>
              <a:defRPr>
                <a:solidFill>
                  <a:schemeClr val="bg1"/>
                </a:solidFill>
              </a:defRPr>
            </a:lvl1pPr>
          </a:lstStyle>
          <a:p>
            <a:r>
              <a:rPr lang="en-US"/>
              <a:t>Click to edit Master title style</a:t>
            </a:r>
          </a:p>
        </p:txBody>
      </p:sp>
      <p:sp>
        <p:nvSpPr>
          <p:cNvPr id="6" name="Content Placeholder 2"/>
          <p:cNvSpPr>
            <a:spLocks noGrp="1"/>
          </p:cNvSpPr>
          <p:nvPr>
            <p:ph idx="1"/>
          </p:nvPr>
        </p:nvSpPr>
        <p:spPr>
          <a:xfrm>
            <a:off x="609600" y="1828801"/>
            <a:ext cx="109728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2DB711AD-4613-4267-BE73-A3926B83BCA4}"/>
              </a:ext>
            </a:extLst>
          </p:cNvPr>
          <p:cNvSpPr txBox="1"/>
          <p:nvPr userDrawn="1"/>
        </p:nvSpPr>
        <p:spPr>
          <a:xfrm>
            <a:off x="11558016" y="6463027"/>
            <a:ext cx="396262" cy="307777"/>
          </a:xfrm>
          <a:prstGeom prst="rect">
            <a:avLst/>
          </a:prstGeom>
          <a:noFill/>
        </p:spPr>
        <p:txBody>
          <a:bodyPr wrap="none" rtlCol="0">
            <a:spAutoFit/>
          </a:bodyPr>
          <a:lstStyle/>
          <a:p>
            <a:fld id="{7022FF3C-310F-4809-A5BE-BC5BA8AA108D}" type="slidenum">
              <a:rPr lang="en-US" sz="1400" smtClean="0">
                <a:latin typeface="+mj-lt"/>
              </a:rPr>
              <a:pPr/>
              <a:t>‹#›</a:t>
            </a:fld>
            <a:endParaRPr lang="en-US" sz="1400" dirty="0">
              <a:latin typeface="+mj-lt"/>
            </a:endParaRPr>
          </a:p>
        </p:txBody>
      </p:sp>
    </p:spTree>
    <p:extLst>
      <p:ext uri="{BB962C8B-B14F-4D97-AF65-F5344CB8AC3E}">
        <p14:creationId xmlns:p14="http://schemas.microsoft.com/office/powerpoint/2010/main" val="1187982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CMS content2">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1828801"/>
            <a:ext cx="109728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p:cNvSpPr>
            <a:spLocks noGrp="1"/>
          </p:cNvSpPr>
          <p:nvPr>
            <p:ph type="title"/>
          </p:nvPr>
        </p:nvSpPr>
        <p:spPr>
          <a:xfrm>
            <a:off x="0" y="0"/>
            <a:ext cx="12192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039095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280C24-F5F3-4C9B-8BBD-DE144A368230}"/>
              </a:ext>
            </a:extLst>
          </p:cNvPr>
          <p:cNvSpPr/>
          <p:nvPr userDrawn="1"/>
        </p:nvSpPr>
        <p:spPr>
          <a:xfrm>
            <a:off x="0" y="0"/>
            <a:ext cx="12192000" cy="6858000"/>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 name="Title 1">
            <a:extLst>
              <a:ext uri="{FF2B5EF4-FFF2-40B4-BE49-F238E27FC236}">
                <a16:creationId xmlns:a16="http://schemas.microsoft.com/office/drawing/2014/main" id="{B208DF25-5DAB-41D3-9A9A-7E65F587DF93}"/>
              </a:ext>
            </a:extLst>
          </p:cNvPr>
          <p:cNvSpPr>
            <a:spLocks noGrp="1"/>
          </p:cNvSpPr>
          <p:nvPr>
            <p:ph type="ctrTitle"/>
          </p:nvPr>
        </p:nvSpPr>
        <p:spPr>
          <a:xfrm>
            <a:off x="655320" y="2506657"/>
            <a:ext cx="10847832" cy="646331"/>
          </a:xfrm>
        </p:spPr>
        <p:txBody>
          <a:bodyPr wrap="square" anchor="ctr">
            <a:spAutoFit/>
          </a:bodyPr>
          <a:lstStyle>
            <a:lvl1pPr algn="l">
              <a:defRPr sz="3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CB3869A-5C16-4412-B966-28E8C583875E}"/>
              </a:ext>
            </a:extLst>
          </p:cNvPr>
          <p:cNvSpPr>
            <a:spLocks noGrp="1"/>
          </p:cNvSpPr>
          <p:nvPr>
            <p:ph type="subTitle" idx="1" hasCustomPrompt="1"/>
          </p:nvPr>
        </p:nvSpPr>
        <p:spPr>
          <a:xfrm>
            <a:off x="655320" y="3976943"/>
            <a:ext cx="9144000" cy="415498"/>
          </a:xfrm>
        </p:spPr>
        <p:txBody>
          <a:bodyPr anchor="t">
            <a:sp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date</a:t>
            </a:r>
          </a:p>
        </p:txBody>
      </p:sp>
      <p:sp>
        <p:nvSpPr>
          <p:cNvPr id="8" name="Rectangle 7">
            <a:extLst>
              <a:ext uri="{FF2B5EF4-FFF2-40B4-BE49-F238E27FC236}">
                <a16:creationId xmlns:a16="http://schemas.microsoft.com/office/drawing/2014/main" id="{4FADAD19-6317-4E2A-A774-257AB116AAD7}"/>
              </a:ext>
            </a:extLst>
          </p:cNvPr>
          <p:cNvSpPr/>
          <p:nvPr userDrawn="1"/>
        </p:nvSpPr>
        <p:spPr>
          <a:xfrm>
            <a:off x="0" y="5591500"/>
            <a:ext cx="12192000" cy="12665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pic>
        <p:nvPicPr>
          <p:cNvPr id="9" name="Picture 8">
            <a:extLst>
              <a:ext uri="{FF2B5EF4-FFF2-40B4-BE49-F238E27FC236}">
                <a16:creationId xmlns:a16="http://schemas.microsoft.com/office/drawing/2014/main" id="{F99C0877-FECE-43BF-8083-2DA425AD59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99399" y="5878770"/>
            <a:ext cx="1988388" cy="691960"/>
          </a:xfrm>
          <a:prstGeom prst="rect">
            <a:avLst/>
          </a:prstGeom>
        </p:spPr>
      </p:pic>
      <p:sp>
        <p:nvSpPr>
          <p:cNvPr id="10" name="TextBox 9">
            <a:extLst>
              <a:ext uri="{FF2B5EF4-FFF2-40B4-BE49-F238E27FC236}">
                <a16:creationId xmlns:a16="http://schemas.microsoft.com/office/drawing/2014/main" id="{601288ED-BD88-45A4-BF07-72FD79952A3C}"/>
              </a:ext>
            </a:extLst>
          </p:cNvPr>
          <p:cNvSpPr txBox="1"/>
          <p:nvPr userDrawn="1"/>
        </p:nvSpPr>
        <p:spPr>
          <a:xfrm>
            <a:off x="146309" y="5901591"/>
            <a:ext cx="9491471" cy="507831"/>
          </a:xfrm>
          <a:prstGeom prst="rect">
            <a:avLst/>
          </a:prstGeom>
          <a:noFill/>
        </p:spPr>
        <p:txBody>
          <a:bodyPr wrap="square" rtlCol="0">
            <a:spAutoFit/>
          </a:bodyPr>
          <a:lstStyle/>
          <a:p>
            <a:r>
              <a:rPr lang="en-US" sz="900" b="1" dirty="0">
                <a:solidFill>
                  <a:schemeClr val="bg1"/>
                </a:solidFill>
              </a:rPr>
              <a:t>INFORMATION NOT RELEASABLE TO THE PUBLIC UNLESS AUTHORIZED BY LAW: </a:t>
            </a:r>
            <a:r>
              <a:rPr lang="en-US" sz="900" b="0" dirty="0">
                <a:solidFill>
                  <a:schemeClr val="bg1"/>
                </a:solidFill>
              </a:rPr>
              <a:t>This information has not been publicly disclosed and may be privileged and confidential. It is for internal government use only and must not be disseminated, distributed, or copied to persons not authorized to receive the information. Unauthorized disclosure may result in prosecution to the full extent of the law.</a:t>
            </a:r>
          </a:p>
        </p:txBody>
      </p:sp>
    </p:spTree>
    <p:extLst>
      <p:ext uri="{BB962C8B-B14F-4D97-AF65-F5344CB8AC3E}">
        <p14:creationId xmlns:p14="http://schemas.microsoft.com/office/powerpoint/2010/main" val="56573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header " userDrawn="1">
  <p:cSld name="1_Section header ">
    <p:bg>
      <p:bgPr>
        <a:solidFill>
          <a:srgbClr val="075190"/>
        </a:solidFill>
        <a:effectLst/>
      </p:bgPr>
    </p:bg>
    <p:spTree>
      <p:nvGrpSpPr>
        <p:cNvPr id="1" name="Shape 52"/>
        <p:cNvGrpSpPr/>
        <p:nvPr/>
      </p:nvGrpSpPr>
      <p:grpSpPr>
        <a:xfrm>
          <a:off x="0" y="0"/>
          <a:ext cx="0" cy="0"/>
          <a:chOff x="0" y="0"/>
          <a:chExt cx="0" cy="0"/>
        </a:xfrm>
      </p:grpSpPr>
      <p:sp>
        <p:nvSpPr>
          <p:cNvPr id="53" name="Google Shape;53;p33"/>
          <p:cNvSpPr txBox="1">
            <a:spLocks noGrp="1"/>
          </p:cNvSpPr>
          <p:nvPr>
            <p:ph type="title"/>
          </p:nvPr>
        </p:nvSpPr>
        <p:spPr>
          <a:xfrm>
            <a:off x="1449518" y="1114365"/>
            <a:ext cx="8490859" cy="965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itillium Web"/>
              <a:buNone/>
              <a:defRPr sz="3600" b="1">
                <a:solidFill>
                  <a:schemeClr val="lt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33"/>
          <p:cNvSpPr/>
          <p:nvPr/>
        </p:nvSpPr>
        <p:spPr>
          <a:xfrm>
            <a:off x="0" y="6619075"/>
            <a:ext cx="12192000" cy="246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8" name="Google Shape;27;p29">
            <a:extLst>
              <a:ext uri="{FF2B5EF4-FFF2-40B4-BE49-F238E27FC236}">
                <a16:creationId xmlns:a16="http://schemas.microsoft.com/office/drawing/2014/main" id="{0F95E99E-FB3B-18A4-96D7-F81889E5FB91}"/>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0" y="155265"/>
            <a:ext cx="568601" cy="464841"/>
          </a:xfrm>
          <a:prstGeom prst="rect">
            <a:avLst/>
          </a:prstGeom>
          <a:noFill/>
          <a:ln>
            <a:noFill/>
          </a:ln>
        </p:spPr>
      </p:pic>
      <p:cxnSp>
        <p:nvCxnSpPr>
          <p:cNvPr id="2" name="Google Shape;296;p7">
            <a:extLst>
              <a:ext uri="{FF2B5EF4-FFF2-40B4-BE49-F238E27FC236}">
                <a16:creationId xmlns:a16="http://schemas.microsoft.com/office/drawing/2014/main" id="{1D1EBC33-0A52-78AA-19F2-4307A0251904}"/>
              </a:ext>
            </a:extLst>
          </p:cNvPr>
          <p:cNvCxnSpPr/>
          <p:nvPr userDrawn="1"/>
        </p:nvCxnSpPr>
        <p:spPr>
          <a:xfrm>
            <a:off x="1156281" y="1396553"/>
            <a:ext cx="0" cy="1348966"/>
          </a:xfrm>
          <a:prstGeom prst="straightConnector1">
            <a:avLst/>
          </a:prstGeom>
          <a:ln w="57150">
            <a:headEnd type="none" w="sm" len="sm"/>
            <a:tailEnd type="none" w="sm" len="sm"/>
          </a:ln>
        </p:spPr>
        <p:style>
          <a:lnRef idx="1">
            <a:schemeClr val="accent3"/>
          </a:lnRef>
          <a:fillRef idx="0">
            <a:schemeClr val="accent3"/>
          </a:fillRef>
          <a:effectRef idx="0">
            <a:schemeClr val="accent3"/>
          </a:effectRef>
          <a:fontRef idx="minor">
            <a:schemeClr val="tx1"/>
          </a:fontRef>
        </p:style>
      </p:cxnSp>
      <p:sp>
        <p:nvSpPr>
          <p:cNvPr id="4" name="Text Placeholder 2">
            <a:extLst>
              <a:ext uri="{FF2B5EF4-FFF2-40B4-BE49-F238E27FC236}">
                <a16:creationId xmlns:a16="http://schemas.microsoft.com/office/drawing/2014/main" id="{98A9BB2A-B9F7-0531-CEDE-A04D82675EFE}"/>
              </a:ext>
            </a:extLst>
          </p:cNvPr>
          <p:cNvSpPr>
            <a:spLocks noGrp="1"/>
          </p:cNvSpPr>
          <p:nvPr>
            <p:ph type="body" sz="quarter" idx="10"/>
          </p:nvPr>
        </p:nvSpPr>
        <p:spPr>
          <a:xfrm>
            <a:off x="1449517" y="2111928"/>
            <a:ext cx="8490855" cy="4141520"/>
          </a:xfrm>
        </p:spPr>
        <p:txBody>
          <a:bodyPr>
            <a:normAutofit/>
          </a:bodyPr>
          <a:lstStyle>
            <a:lvl1pPr marL="285750" indent="-285750">
              <a:buClr>
                <a:schemeClr val="bg1"/>
              </a:buClr>
              <a:buNone/>
              <a:defRPr lang="en-US" sz="1600" b="0" i="0" u="none" strike="noStrike" cap="none" dirty="0">
                <a:solidFill>
                  <a:schemeClr val="bg1"/>
                </a:solidFill>
                <a:latin typeface="+mn-lt"/>
                <a:ea typeface="Titillium Web"/>
                <a:cs typeface="Titillium Web"/>
                <a:sym typeface="Titillium Web"/>
              </a:defRPr>
            </a:lvl1pPr>
            <a:lvl2pPr marL="569913" indent="-171450">
              <a:buClr>
                <a:schemeClr val="accent6"/>
              </a:buClr>
              <a:buSzPct val="100000"/>
              <a:defRPr sz="1600">
                <a:solidFill>
                  <a:schemeClr val="bg1"/>
                </a:solidFill>
                <a:latin typeface="+mn-lt"/>
              </a:defRPr>
            </a:lvl2pPr>
            <a:lvl3pPr marL="973138" indent="-171450">
              <a:buClr>
                <a:schemeClr val="accent2"/>
              </a:buClr>
              <a:buSzPct val="100000"/>
              <a:buFont typeface="Wingdings" panose="05000000000000000000" pitchFamily="2" charset="2"/>
              <a:buChar char="§"/>
              <a:defRPr sz="1400">
                <a:solidFill>
                  <a:schemeClr val="bg1"/>
                </a:solidFill>
                <a:latin typeface="+mn-lt"/>
              </a:defRPr>
            </a:lvl3pPr>
            <a:lvl4pPr marL="1430338" indent="-171450">
              <a:buClr>
                <a:schemeClr val="accent1">
                  <a:lumMod val="20000"/>
                  <a:lumOff val="80000"/>
                </a:schemeClr>
              </a:buClr>
              <a:buSzPct val="100000"/>
              <a:buFont typeface="Arial" panose="020B0604020202020204" pitchFamily="34" charset="0"/>
              <a:buChar char="•"/>
              <a:defRPr sz="1200">
                <a:solidFill>
                  <a:schemeClr val="bg1"/>
                </a:solidFill>
                <a:latin typeface="+mn-lt"/>
              </a:defRPr>
            </a:lvl4pPr>
            <a:lvl5pPr marL="1828800" indent="-171450">
              <a:buClr>
                <a:schemeClr val="accent5"/>
              </a:buClr>
              <a:buSzPct val="100000"/>
              <a:buFont typeface="Wingdings" panose="05000000000000000000" pitchFamily="2" charset="2"/>
              <a:buChar char="§"/>
              <a:defRPr sz="1100">
                <a:solidFill>
                  <a:schemeClr val="bg1"/>
                </a:solidFill>
                <a:latin typeface="+mn-lt"/>
              </a:defRPr>
            </a:lvl5pPr>
          </a:lstStyle>
          <a:p>
            <a:pPr marL="171450" marR="0" lvl="0" indent="-171450" algn="l" rtl="0">
              <a:lnSpc>
                <a:spcPct val="90000"/>
              </a:lnSpc>
              <a:spcBef>
                <a:spcPts val="1000"/>
              </a:spcBef>
              <a:spcAft>
                <a:spcPts val="0"/>
              </a:spcAft>
              <a:buClr>
                <a:schemeClr val="accent3"/>
              </a:buClr>
              <a:buSzPct val="100000"/>
              <a:buFont typeface="Wingdings" panose="05000000000000000000" pitchFamily="2"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40920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DBB7-6301-47DD-AFFC-D74041F48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B4043-E66C-4F06-A3AF-F16B779B4DAB}"/>
              </a:ext>
            </a:extLst>
          </p:cNvPr>
          <p:cNvSpPr>
            <a:spLocks noGrp="1"/>
          </p:cNvSpPr>
          <p:nvPr>
            <p:ph idx="1"/>
          </p:nvPr>
        </p:nvSpPr>
        <p:spPr>
          <a:xfrm>
            <a:off x="785957" y="1299175"/>
            <a:ext cx="3886627" cy="128188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71115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6" name="Slide Number Placeholder 5"/>
          <p:cNvSpPr>
            <a:spLocks noGrp="1"/>
          </p:cNvSpPr>
          <p:nvPr>
            <p:ph type="sldNum" sz="quarter" idx="12"/>
          </p:nvPr>
        </p:nvSpPr>
        <p:spPr>
          <a:xfrm>
            <a:off x="4673600" y="6452153"/>
            <a:ext cx="2844800" cy="365125"/>
          </a:xfrm>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2464539454"/>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46100"/>
            <a:ext cx="10972800" cy="1054100"/>
          </a:xfrm>
        </p:spPr>
        <p:txBody>
          <a:bodyPr/>
          <a:lstStyle/>
          <a:p>
            <a:r>
              <a:rPr lang="en-US"/>
              <a:t>Click to edit Master title style</a:t>
            </a:r>
          </a:p>
        </p:txBody>
      </p:sp>
      <p:sp>
        <p:nvSpPr>
          <p:cNvPr id="3" name="Content Placeholder 2"/>
          <p:cNvSpPr>
            <a:spLocks noGrp="1"/>
          </p:cNvSpPr>
          <p:nvPr>
            <p:ph idx="1"/>
          </p:nvPr>
        </p:nvSpPr>
        <p:spPr>
          <a:xfrm>
            <a:off x="609600" y="1714500"/>
            <a:ext cx="10972800" cy="4411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19675965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F9158AD3-90D8-24BF-E853-4BDA0AE537FD}"/>
              </a:ext>
            </a:extLst>
          </p:cNvPr>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8" name="Footer Placeholder 7">
            <a:extLst>
              <a:ext uri="{FF2B5EF4-FFF2-40B4-BE49-F238E27FC236}">
                <a16:creationId xmlns:a16="http://schemas.microsoft.com/office/drawing/2014/main" id="{38314C8C-B6D0-06C8-9A0B-BF81B6892C1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916804-5768-E8B7-ACDC-A9091065E05A}"/>
              </a:ext>
            </a:extLst>
          </p:cNvPr>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3274638738"/>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3460844457"/>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41176"/>
            <a:ext cx="10972800" cy="8764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2010941319"/>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59836"/>
            <a:ext cx="10972800" cy="857801"/>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31829270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3424787416"/>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2706960468"/>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18348720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hree content section" userDrawn="1">
  <p:cSld name="1_three content section">
    <p:bg>
      <p:bgPr>
        <a:solidFill>
          <a:srgbClr val="075190"/>
        </a:solidFill>
        <a:effectLst/>
      </p:bgPr>
    </p:bg>
    <p:spTree>
      <p:nvGrpSpPr>
        <p:cNvPr id="1" name="Shape 64"/>
        <p:cNvGrpSpPr/>
        <p:nvPr/>
      </p:nvGrpSpPr>
      <p:grpSpPr>
        <a:xfrm>
          <a:off x="0" y="0"/>
          <a:ext cx="0" cy="0"/>
          <a:chOff x="0" y="0"/>
          <a:chExt cx="0" cy="0"/>
        </a:xfrm>
      </p:grpSpPr>
      <p:sp>
        <p:nvSpPr>
          <p:cNvPr id="65" name="Google Shape;65;p35"/>
          <p:cNvSpPr/>
          <p:nvPr userDrawn="1"/>
        </p:nvSpPr>
        <p:spPr>
          <a:xfrm>
            <a:off x="509452" y="1415003"/>
            <a:ext cx="11173097" cy="544721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6" name="Google Shape;66;p35"/>
          <p:cNvSpPr txBox="1">
            <a:spLocks noGrp="1"/>
          </p:cNvSpPr>
          <p:nvPr>
            <p:ph type="body" idx="1"/>
          </p:nvPr>
        </p:nvSpPr>
        <p:spPr>
          <a:xfrm>
            <a:off x="902890" y="4108479"/>
            <a:ext cx="3187885" cy="138425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7" name="Google Shape;67;p35"/>
          <p:cNvSpPr txBox="1">
            <a:spLocks noGrp="1"/>
          </p:cNvSpPr>
          <p:nvPr>
            <p:ph type="body" idx="2"/>
          </p:nvPr>
        </p:nvSpPr>
        <p:spPr>
          <a:xfrm>
            <a:off x="4502057" y="4108478"/>
            <a:ext cx="3187885" cy="1384259"/>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8" name="Google Shape;68;p35"/>
          <p:cNvSpPr txBox="1">
            <a:spLocks noGrp="1"/>
          </p:cNvSpPr>
          <p:nvPr>
            <p:ph type="body" idx="3"/>
          </p:nvPr>
        </p:nvSpPr>
        <p:spPr>
          <a:xfrm>
            <a:off x="8034945" y="4108477"/>
            <a:ext cx="3187885" cy="1384259"/>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2" name="Google Shape;72;p35"/>
          <p:cNvSpPr txBox="1">
            <a:spLocks noGrp="1"/>
          </p:cNvSpPr>
          <p:nvPr>
            <p:ph type="body" idx="7"/>
          </p:nvPr>
        </p:nvSpPr>
        <p:spPr>
          <a:xfrm>
            <a:off x="1180749" y="3645838"/>
            <a:ext cx="2632166"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2000" b="1">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3" name="Google Shape;73;p35"/>
          <p:cNvSpPr txBox="1">
            <a:spLocks noGrp="1"/>
          </p:cNvSpPr>
          <p:nvPr>
            <p:ph type="body" idx="8"/>
          </p:nvPr>
        </p:nvSpPr>
        <p:spPr>
          <a:xfrm>
            <a:off x="4715226" y="3645838"/>
            <a:ext cx="2632166"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2000" b="1">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74" name="Google Shape;74;p35"/>
          <p:cNvSpPr txBox="1">
            <a:spLocks noGrp="1"/>
          </p:cNvSpPr>
          <p:nvPr>
            <p:ph type="body" idx="9"/>
          </p:nvPr>
        </p:nvSpPr>
        <p:spPr>
          <a:xfrm>
            <a:off x="8314393" y="3645838"/>
            <a:ext cx="2632166" cy="350682"/>
          </a:xfrm>
          <a:prstGeom prst="rect">
            <a:avLst/>
          </a:prstGeom>
          <a:noFill/>
          <a:ln>
            <a:noFill/>
          </a:ln>
        </p:spPr>
        <p:txBody>
          <a:bodyPr spcFirstLastPara="1" wrap="square" lIns="91425" tIns="45700" rIns="91425" bIns="45700" anchor="t" anchorCtr="0">
            <a:noAutofit/>
          </a:bodyPr>
          <a:lstStyle>
            <a:lvl1pPr marL="0" lvl="0" indent="0" algn="ctr">
              <a:lnSpc>
                <a:spcPct val="90000"/>
              </a:lnSpc>
              <a:spcBef>
                <a:spcPts val="0"/>
              </a:spcBef>
              <a:spcAft>
                <a:spcPts val="0"/>
              </a:spcAft>
              <a:buClr>
                <a:schemeClr val="dk1"/>
              </a:buClr>
              <a:buSzPts val="2000"/>
              <a:buNone/>
              <a:defRPr sz="2000" b="1">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14" name="Google Shape;27;p29">
            <a:extLst>
              <a:ext uri="{FF2B5EF4-FFF2-40B4-BE49-F238E27FC236}">
                <a16:creationId xmlns:a16="http://schemas.microsoft.com/office/drawing/2014/main" id="{3307C673-D263-8959-F068-36C63691508A}"/>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0" y="155265"/>
            <a:ext cx="568601" cy="464841"/>
          </a:xfrm>
          <a:prstGeom prst="rect">
            <a:avLst/>
          </a:prstGeom>
          <a:noFill/>
          <a:ln>
            <a:noFill/>
          </a:ln>
        </p:spPr>
      </p:pic>
      <p:sp>
        <p:nvSpPr>
          <p:cNvPr id="2" name="Google Shape;8;p26">
            <a:extLst>
              <a:ext uri="{FF2B5EF4-FFF2-40B4-BE49-F238E27FC236}">
                <a16:creationId xmlns:a16="http://schemas.microsoft.com/office/drawing/2014/main" id="{16A39853-2DC0-0DA5-EB2F-CF58F4C320E0}"/>
              </a:ext>
            </a:extLst>
          </p:cNvPr>
          <p:cNvSpPr/>
          <p:nvPr userDrawn="1"/>
        </p:nvSpPr>
        <p:spPr>
          <a:xfrm>
            <a:off x="11682549" y="6615326"/>
            <a:ext cx="509452" cy="246888"/>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7" name="Google Shape;124;p39">
            <a:extLst>
              <a:ext uri="{FF2B5EF4-FFF2-40B4-BE49-F238E27FC236}">
                <a16:creationId xmlns:a16="http://schemas.microsoft.com/office/drawing/2014/main" id="{65632D44-2EDC-3BBF-12D1-86C25A1ECA5F}"/>
              </a:ext>
            </a:extLst>
          </p:cNvPr>
          <p:cNvSpPr txBox="1">
            <a:spLocks noGrp="1"/>
          </p:cNvSpPr>
          <p:nvPr>
            <p:ph type="title"/>
          </p:nvPr>
        </p:nvSpPr>
        <p:spPr>
          <a:xfrm>
            <a:off x="1046177" y="569540"/>
            <a:ext cx="9970262" cy="554226"/>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200"/>
              <a:buFont typeface="Titillium Web SemiBold"/>
              <a:buNone/>
              <a:defRPr sz="3200" b="0">
                <a:solidFill>
                  <a:schemeClr val="bg1"/>
                </a:solidFill>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 name="Online Image Placeholder 8">
            <a:extLst>
              <a:ext uri="{FF2B5EF4-FFF2-40B4-BE49-F238E27FC236}">
                <a16:creationId xmlns:a16="http://schemas.microsoft.com/office/drawing/2014/main" id="{A2A63BAC-5E4D-4C79-133B-46BA250715EB}"/>
              </a:ext>
            </a:extLst>
          </p:cNvPr>
          <p:cNvSpPr>
            <a:spLocks noGrp="1"/>
          </p:cNvSpPr>
          <p:nvPr>
            <p:ph type="clipArt" sz="quarter" idx="13"/>
          </p:nvPr>
        </p:nvSpPr>
        <p:spPr>
          <a:xfrm>
            <a:off x="1418290" y="1909981"/>
            <a:ext cx="2157083" cy="1566862"/>
          </a:xfrm>
        </p:spPr>
        <p:txBody>
          <a:bodyPr>
            <a:normAutofit/>
          </a:bodyPr>
          <a:lstStyle>
            <a:lvl1pPr marL="0" indent="0" algn="ctr">
              <a:defRPr sz="2400">
                <a:latin typeface="+mj-lt"/>
              </a:defRPr>
            </a:lvl1pPr>
          </a:lstStyle>
          <a:p>
            <a:endParaRPr lang="en-US" dirty="0"/>
          </a:p>
        </p:txBody>
      </p:sp>
      <p:sp>
        <p:nvSpPr>
          <p:cNvPr id="10" name="Online Image Placeholder 8">
            <a:extLst>
              <a:ext uri="{FF2B5EF4-FFF2-40B4-BE49-F238E27FC236}">
                <a16:creationId xmlns:a16="http://schemas.microsoft.com/office/drawing/2014/main" id="{B8D84479-4299-9C17-FED2-9B97DC31C8C4}"/>
              </a:ext>
            </a:extLst>
          </p:cNvPr>
          <p:cNvSpPr>
            <a:spLocks noGrp="1"/>
          </p:cNvSpPr>
          <p:nvPr>
            <p:ph type="clipArt" sz="quarter" idx="14"/>
          </p:nvPr>
        </p:nvSpPr>
        <p:spPr>
          <a:xfrm>
            <a:off x="4952766" y="1909981"/>
            <a:ext cx="2157083" cy="1566862"/>
          </a:xfrm>
        </p:spPr>
        <p:txBody>
          <a:bodyPr>
            <a:normAutofit/>
          </a:bodyPr>
          <a:lstStyle>
            <a:lvl1pPr marL="0" indent="0" algn="ctr">
              <a:defRPr sz="2400">
                <a:latin typeface="+mj-lt"/>
              </a:defRPr>
            </a:lvl1pPr>
          </a:lstStyle>
          <a:p>
            <a:endParaRPr lang="en-US" dirty="0"/>
          </a:p>
        </p:txBody>
      </p:sp>
      <p:sp>
        <p:nvSpPr>
          <p:cNvPr id="11" name="Online Image Placeholder 8">
            <a:extLst>
              <a:ext uri="{FF2B5EF4-FFF2-40B4-BE49-F238E27FC236}">
                <a16:creationId xmlns:a16="http://schemas.microsoft.com/office/drawing/2014/main" id="{5768FE02-1757-1834-0E72-72FEE52C72AD}"/>
              </a:ext>
            </a:extLst>
          </p:cNvPr>
          <p:cNvSpPr>
            <a:spLocks noGrp="1"/>
          </p:cNvSpPr>
          <p:nvPr>
            <p:ph type="clipArt" sz="quarter" idx="15"/>
          </p:nvPr>
        </p:nvSpPr>
        <p:spPr>
          <a:xfrm>
            <a:off x="8550345" y="1909981"/>
            <a:ext cx="2157083" cy="1566862"/>
          </a:xfrm>
        </p:spPr>
        <p:txBody>
          <a:bodyPr>
            <a:normAutofit/>
          </a:bodyPr>
          <a:lstStyle>
            <a:lvl1pPr marL="0" indent="0" algn="ctr">
              <a:defRPr sz="2400">
                <a:latin typeface="+mj-lt"/>
              </a:defRPr>
            </a:lvl1pPr>
          </a:lstStyle>
          <a:p>
            <a:endParaRPr lang="en-US" dirty="0"/>
          </a:p>
        </p:txBody>
      </p:sp>
    </p:spTree>
    <p:extLst>
      <p:ext uri="{BB962C8B-B14F-4D97-AF65-F5344CB8AC3E}">
        <p14:creationId xmlns:p14="http://schemas.microsoft.com/office/powerpoint/2010/main" val="3617241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1327609966"/>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B60207-D7B1-46C5-8E82-CAC4AC7C1B7F}"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9FD349-9D51-46EE-850B-E7DCC8AB34A2}" type="slidenum">
              <a:rPr lang="en-US" smtClean="0"/>
              <a:t>‹#›</a:t>
            </a:fld>
            <a:endParaRPr lang="en-US" dirty="0"/>
          </a:p>
        </p:txBody>
      </p:sp>
    </p:spTree>
    <p:extLst>
      <p:ext uri="{BB962C8B-B14F-4D97-AF65-F5344CB8AC3E}">
        <p14:creationId xmlns:p14="http://schemas.microsoft.com/office/powerpoint/2010/main" val="1595226239"/>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4B62-EA17-4152-B5BD-2C532EB51C30}"/>
              </a:ext>
            </a:extLst>
          </p:cNvPr>
          <p:cNvSpPr>
            <a:spLocks noGrp="1"/>
          </p:cNvSpPr>
          <p:nvPr>
            <p:ph type="title"/>
          </p:nvPr>
        </p:nvSpPr>
        <p:spPr>
          <a:xfrm>
            <a:off x="609600" y="550506"/>
            <a:ext cx="10972800" cy="867132"/>
          </a:xfrm>
        </p:spPr>
        <p:txBody>
          <a:bodyPr/>
          <a:lstStyle/>
          <a:p>
            <a:r>
              <a:rPr lang="en-US"/>
              <a:t>Click to edit Master title style</a:t>
            </a:r>
          </a:p>
        </p:txBody>
      </p:sp>
    </p:spTree>
    <p:extLst>
      <p:ext uri="{BB962C8B-B14F-4D97-AF65-F5344CB8AC3E}">
        <p14:creationId xmlns:p14="http://schemas.microsoft.com/office/powerpoint/2010/main" val="3705534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3238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92762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64740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56339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3721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36566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9/16/2024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665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hree content section" userDrawn="1">
  <p:cSld name="2_three content section">
    <p:spTree>
      <p:nvGrpSpPr>
        <p:cNvPr id="1" name="Shape 91"/>
        <p:cNvGrpSpPr/>
        <p:nvPr/>
      </p:nvGrpSpPr>
      <p:grpSpPr>
        <a:xfrm>
          <a:off x="0" y="0"/>
          <a:ext cx="0" cy="0"/>
          <a:chOff x="0" y="0"/>
          <a:chExt cx="0" cy="0"/>
        </a:xfrm>
      </p:grpSpPr>
      <p:sp>
        <p:nvSpPr>
          <p:cNvPr id="92" name="Google Shape;92;p37"/>
          <p:cNvSpPr txBox="1">
            <a:spLocks noGrp="1"/>
          </p:cNvSpPr>
          <p:nvPr>
            <p:ph type="body" idx="1"/>
          </p:nvPr>
        </p:nvSpPr>
        <p:spPr>
          <a:xfrm>
            <a:off x="838200" y="5143854"/>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3" name="Google Shape;93;p37"/>
          <p:cNvSpPr txBox="1">
            <a:spLocks noGrp="1"/>
          </p:cNvSpPr>
          <p:nvPr>
            <p:ph type="body" idx="2"/>
          </p:nvPr>
        </p:nvSpPr>
        <p:spPr>
          <a:xfrm>
            <a:off x="4437367" y="5143854"/>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4" name="Google Shape;94;p37"/>
          <p:cNvSpPr txBox="1">
            <a:spLocks noGrp="1"/>
          </p:cNvSpPr>
          <p:nvPr>
            <p:ph type="body" idx="3"/>
          </p:nvPr>
        </p:nvSpPr>
        <p:spPr>
          <a:xfrm>
            <a:off x="8034945" y="5143853"/>
            <a:ext cx="3187885" cy="1158227"/>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1000"/>
              </a:spcBef>
              <a:spcAft>
                <a:spcPts val="0"/>
              </a:spcAft>
              <a:buClr>
                <a:schemeClr val="dk1"/>
              </a:buClr>
              <a:buSzPts val="1400"/>
              <a:buNone/>
              <a:defRPr sz="1400">
                <a:latin typeface="+mj-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5" name="Google Shape;95;p37"/>
          <p:cNvSpPr>
            <a:spLocks noGrp="1"/>
          </p:cNvSpPr>
          <p:nvPr>
            <p:ph type="pic" idx="4"/>
          </p:nvPr>
        </p:nvSpPr>
        <p:spPr>
          <a:xfrm>
            <a:off x="838200" y="1209927"/>
            <a:ext cx="3187885" cy="3199727"/>
          </a:xfrm>
          <a:prstGeom prst="rect">
            <a:avLst/>
          </a:prstGeom>
          <a:noFill/>
          <a:ln>
            <a:noFill/>
          </a:ln>
        </p:spPr>
        <p:txBody>
          <a:bodyPr/>
          <a:lstStyle>
            <a:lvl1pPr>
              <a:defRPr>
                <a:latin typeface="+mj-lt"/>
              </a:defRPr>
            </a:lvl1pPr>
          </a:lstStyle>
          <a:p>
            <a:endParaRPr lang="en-US" dirty="0"/>
          </a:p>
        </p:txBody>
      </p:sp>
      <p:sp>
        <p:nvSpPr>
          <p:cNvPr id="96" name="Google Shape;96;p37"/>
          <p:cNvSpPr>
            <a:spLocks noGrp="1"/>
          </p:cNvSpPr>
          <p:nvPr>
            <p:ph type="pic" idx="5"/>
          </p:nvPr>
        </p:nvSpPr>
        <p:spPr>
          <a:xfrm>
            <a:off x="4437185" y="1209926"/>
            <a:ext cx="3187885" cy="3199727"/>
          </a:xfrm>
          <a:prstGeom prst="rect">
            <a:avLst/>
          </a:prstGeom>
          <a:noFill/>
          <a:ln>
            <a:noFill/>
          </a:ln>
        </p:spPr>
        <p:txBody>
          <a:bodyPr/>
          <a:lstStyle>
            <a:lvl1pPr>
              <a:defRPr>
                <a:latin typeface="+mj-lt"/>
              </a:defRPr>
            </a:lvl1pPr>
          </a:lstStyle>
          <a:p>
            <a:endParaRPr lang="en-US" dirty="0"/>
          </a:p>
        </p:txBody>
      </p:sp>
      <p:sp>
        <p:nvSpPr>
          <p:cNvPr id="97" name="Google Shape;97;p37"/>
          <p:cNvSpPr>
            <a:spLocks noGrp="1"/>
          </p:cNvSpPr>
          <p:nvPr>
            <p:ph type="pic" idx="6"/>
          </p:nvPr>
        </p:nvSpPr>
        <p:spPr>
          <a:xfrm>
            <a:off x="8034945" y="1209926"/>
            <a:ext cx="3187885" cy="3199727"/>
          </a:xfrm>
          <a:prstGeom prst="rect">
            <a:avLst/>
          </a:prstGeom>
          <a:noFill/>
          <a:ln>
            <a:noFill/>
          </a:ln>
        </p:spPr>
        <p:txBody>
          <a:bodyPr/>
          <a:lstStyle>
            <a:lvl1pPr>
              <a:defRPr>
                <a:latin typeface="+mj-lt"/>
              </a:defRPr>
            </a:lvl1pPr>
          </a:lstStyle>
          <a:p>
            <a:endParaRPr lang="en-US" dirty="0"/>
          </a:p>
        </p:txBody>
      </p:sp>
      <p:sp>
        <p:nvSpPr>
          <p:cNvPr id="99" name="Google Shape;99;p37"/>
          <p:cNvSpPr txBox="1">
            <a:spLocks noGrp="1"/>
          </p:cNvSpPr>
          <p:nvPr>
            <p:ph type="body" idx="7"/>
          </p:nvPr>
        </p:nvSpPr>
        <p:spPr>
          <a:xfrm>
            <a:off x="838200" y="4595232"/>
            <a:ext cx="3187885" cy="48046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1800" b="1">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00" name="Google Shape;100;p37"/>
          <p:cNvSpPr txBox="1">
            <a:spLocks noGrp="1"/>
          </p:cNvSpPr>
          <p:nvPr>
            <p:ph type="body" idx="8"/>
          </p:nvPr>
        </p:nvSpPr>
        <p:spPr>
          <a:xfrm>
            <a:off x="4437184" y="4595233"/>
            <a:ext cx="3187885" cy="480461"/>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1800" b="1">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01" name="Google Shape;101;p37"/>
          <p:cNvSpPr txBox="1">
            <a:spLocks noGrp="1"/>
          </p:cNvSpPr>
          <p:nvPr>
            <p:ph type="body" idx="9"/>
          </p:nvPr>
        </p:nvSpPr>
        <p:spPr>
          <a:xfrm>
            <a:off x="8034945" y="4595232"/>
            <a:ext cx="3187885" cy="480461"/>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0"/>
              </a:spcBef>
              <a:spcAft>
                <a:spcPts val="0"/>
              </a:spcAft>
              <a:buClr>
                <a:schemeClr val="dk1"/>
              </a:buClr>
              <a:buSzPts val="1800"/>
              <a:buNone/>
              <a:defRPr sz="1800" b="1">
                <a:solidFill>
                  <a:schemeClr val="dk1"/>
                </a:solidFill>
                <a:latin typeface="+mj-lt"/>
                <a:ea typeface="Futura Medium"/>
                <a:cs typeface="Futura Medium"/>
                <a:sym typeface="Titillium Web"/>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3" name="Google Shape;238;p1">
            <a:extLst>
              <a:ext uri="{FF2B5EF4-FFF2-40B4-BE49-F238E27FC236}">
                <a16:creationId xmlns:a16="http://schemas.microsoft.com/office/drawing/2014/main" id="{B87D671A-FD1E-FAB9-0D2A-AA36167546C5}"/>
              </a:ext>
              <a:ext uri="{C183D7F6-B498-43B3-948B-1728B52AA6E4}">
                <adec:decorative xmlns:adec="http://schemas.microsoft.com/office/drawing/2017/decorative" val="1"/>
              </a:ext>
            </a:extLst>
          </p:cNvPr>
          <p:cNvSpPr/>
          <p:nvPr userDrawn="1"/>
        </p:nvSpPr>
        <p:spPr>
          <a:xfrm>
            <a:off x="4536910" y="5083894"/>
            <a:ext cx="1463040"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Google Shape;238;p1">
            <a:extLst>
              <a:ext uri="{FF2B5EF4-FFF2-40B4-BE49-F238E27FC236}">
                <a16:creationId xmlns:a16="http://schemas.microsoft.com/office/drawing/2014/main" id="{4D99708C-D13B-34B5-D20D-A64BA2BCF710}"/>
              </a:ext>
              <a:ext uri="{C183D7F6-B498-43B3-948B-1728B52AA6E4}">
                <adec:decorative xmlns:adec="http://schemas.microsoft.com/office/drawing/2017/decorative" val="1"/>
              </a:ext>
            </a:extLst>
          </p:cNvPr>
          <p:cNvSpPr/>
          <p:nvPr userDrawn="1"/>
        </p:nvSpPr>
        <p:spPr>
          <a:xfrm>
            <a:off x="939605" y="5086915"/>
            <a:ext cx="1463040"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 name="Google Shape;238;p1">
            <a:extLst>
              <a:ext uri="{FF2B5EF4-FFF2-40B4-BE49-F238E27FC236}">
                <a16:creationId xmlns:a16="http://schemas.microsoft.com/office/drawing/2014/main" id="{EFD5395F-6A76-4121-88C2-C17534FAABB6}"/>
              </a:ext>
              <a:ext uri="{C183D7F6-B498-43B3-948B-1728B52AA6E4}">
                <adec:decorative xmlns:adec="http://schemas.microsoft.com/office/drawing/2017/decorative" val="1"/>
              </a:ext>
            </a:extLst>
          </p:cNvPr>
          <p:cNvSpPr/>
          <p:nvPr userDrawn="1"/>
        </p:nvSpPr>
        <p:spPr>
          <a:xfrm>
            <a:off x="8134215" y="5061034"/>
            <a:ext cx="1463040" cy="45719"/>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24;p39">
            <a:extLst>
              <a:ext uri="{FF2B5EF4-FFF2-40B4-BE49-F238E27FC236}">
                <a16:creationId xmlns:a16="http://schemas.microsoft.com/office/drawing/2014/main" id="{16FCA0EB-3416-25FF-C910-2BBE5BC85178}"/>
              </a:ext>
            </a:extLst>
          </p:cNvPr>
          <p:cNvSpPr txBox="1">
            <a:spLocks noGrp="1"/>
          </p:cNvSpPr>
          <p:nvPr>
            <p:ph type="title"/>
          </p:nvPr>
        </p:nvSpPr>
        <p:spPr>
          <a:xfrm>
            <a:off x="838199" y="451575"/>
            <a:ext cx="6041571" cy="5542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Titillium Web SemiBold"/>
              <a:buNone/>
              <a:defRPr sz="3600" b="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6" name="Google Shape;27;p29">
            <a:extLst>
              <a:ext uri="{FF2B5EF4-FFF2-40B4-BE49-F238E27FC236}">
                <a16:creationId xmlns:a16="http://schemas.microsoft.com/office/drawing/2014/main" id="{5D84464F-88F7-014F-866D-BFD4CAF83558}"/>
              </a:ext>
              <a:ext uri="{C183D7F6-B498-43B3-948B-1728B52AA6E4}">
                <adec:decorative xmlns:adec="http://schemas.microsoft.com/office/drawing/2017/decorative" val="1"/>
              </a:ext>
            </a:extLst>
          </p:cNvPr>
          <p:cNvPicPr preferRelativeResize="0"/>
          <p:nvPr userDrawn="1"/>
        </p:nvPicPr>
        <p:blipFill>
          <a:blip r:embed="rId2"/>
          <a:srcRect/>
          <a:stretch/>
        </p:blipFill>
        <p:spPr>
          <a:xfrm>
            <a:off x="11289098" y="155258"/>
            <a:ext cx="535085" cy="464856"/>
          </a:xfrm>
          <a:prstGeom prst="rect">
            <a:avLst/>
          </a:prstGeom>
          <a:noFill/>
          <a:ln>
            <a:noFill/>
          </a:ln>
        </p:spPr>
      </p:pic>
    </p:spTree>
    <p:extLst>
      <p:ext uri="{BB962C8B-B14F-4D97-AF65-F5344CB8AC3E}">
        <p14:creationId xmlns:p14="http://schemas.microsoft.com/office/powerpoint/2010/main" val="462869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8370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26144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8964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8097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458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43351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50854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3805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7735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1888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heme" Target="../theme/theme10.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1.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5" Type="http://schemas.openxmlformats.org/officeDocument/2006/relationships/slideLayout" Target="../slideLayouts/slideLayout154.xml"/><Relationship Id="rId10" Type="http://schemas.openxmlformats.org/officeDocument/2006/relationships/theme" Target="../theme/theme13.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10" Type="http://schemas.openxmlformats.org/officeDocument/2006/relationships/theme" Target="../theme/theme14.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1.xml"/><Relationship Id="rId7"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heme" Target="../theme/theme4.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31.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0.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32.emf"/><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32.emf"/></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5" Type="http://schemas.openxmlformats.org/officeDocument/2006/relationships/image" Target="../media/image34.png"/><Relationship Id="rId4" Type="http://schemas.openxmlformats.org/officeDocument/2006/relationships/image" Target="../media/image3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09090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tillium Web"/>
              <a:buNone/>
              <a:defRPr sz="44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26"/>
          <p:cNvSpPr txBox="1">
            <a:spLocks noGrp="1"/>
          </p:cNvSpPr>
          <p:nvPr>
            <p:ph type="body" idx="1"/>
          </p:nvPr>
        </p:nvSpPr>
        <p:spPr>
          <a:xfrm>
            <a:off x="838200" y="4563291"/>
            <a:ext cx="10515600" cy="16136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Titillium Web"/>
                <a:ea typeface="Titillium Web"/>
                <a:cs typeface="Titillium Web"/>
                <a:sym typeface="Titillium Web"/>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26"/>
          <p:cNvSpPr/>
          <p:nvPr/>
        </p:nvSpPr>
        <p:spPr>
          <a:xfrm>
            <a:off x="0" y="6618337"/>
            <a:ext cx="11823300" cy="246888"/>
          </a:xfrm>
          <a:prstGeom prst="rect">
            <a:avLst/>
          </a:prstGeom>
          <a:solidFill>
            <a:srgbClr val="0751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 name="Google Shape;10;p26"/>
          <p:cNvSpPr/>
          <p:nvPr/>
        </p:nvSpPr>
        <p:spPr>
          <a:xfrm>
            <a:off x="10363200" y="6618337"/>
            <a:ext cx="1828800" cy="246888"/>
          </a:xfrm>
          <a:prstGeom prst="rect">
            <a:avLst/>
          </a:prstGeom>
          <a:solidFill>
            <a:srgbClr val="F9A2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 name="Google Shape;10;p26">
            <a:extLst>
              <a:ext uri="{FF2B5EF4-FFF2-40B4-BE49-F238E27FC236}">
                <a16:creationId xmlns:a16="http://schemas.microsoft.com/office/drawing/2014/main" id="{39278194-149E-7248-5A15-5E78B0DCEFA0}"/>
              </a:ext>
            </a:extLst>
          </p:cNvPr>
          <p:cNvSpPr/>
          <p:nvPr userDrawn="1"/>
        </p:nvSpPr>
        <p:spPr>
          <a:xfrm>
            <a:off x="8534400" y="6618337"/>
            <a:ext cx="1828800" cy="246888"/>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8D0AD262-DE52-9F78-B1D6-6918A05DFB3C}"/>
              </a:ext>
            </a:extLst>
          </p:cNvPr>
          <p:cNvSpPr>
            <a:spLocks noGrp="1"/>
          </p:cNvSpPr>
          <p:nvPr>
            <p:ph type="sldNum" sz="quarter" idx="4"/>
          </p:nvPr>
        </p:nvSpPr>
        <p:spPr>
          <a:xfrm>
            <a:off x="9365609" y="6559218"/>
            <a:ext cx="2743200" cy="365125"/>
          </a:xfrm>
          <a:prstGeom prst="rect">
            <a:avLst/>
          </a:prstGeom>
        </p:spPr>
        <p:txBody>
          <a:bodyPr vert="horz" lIns="91440" tIns="45720" rIns="91440" bIns="45720" rtlCol="0" anchor="ctr"/>
          <a:lstStyle>
            <a:lvl1pPr algn="r">
              <a:defRPr sz="1200">
                <a:solidFill>
                  <a:schemeClr val="tx1"/>
                </a:solidFill>
              </a:defRPr>
            </a:lvl1pPr>
          </a:lstStyle>
          <a:p>
            <a:fld id="{D7B456AC-FB9E-4DD7-A738-4B9E1C644D36}" type="slidenum">
              <a:rPr lang="en-US" smtClean="0"/>
              <a:pPr/>
              <a:t>‹#›</a:t>
            </a:fld>
            <a:endParaRPr lang="en-US" dirty="0"/>
          </a:p>
        </p:txBody>
      </p:sp>
    </p:spTree>
    <p:extLst>
      <p:ext uri="{BB962C8B-B14F-4D97-AF65-F5344CB8AC3E}">
        <p14:creationId xmlns:p14="http://schemas.microsoft.com/office/powerpoint/2010/main" val="2515028788"/>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899" r:id="rId27"/>
    <p:sldLayoutId id="2147483900"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27013" marR="0" lvl="0" indent="1588"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0C0CA1-F997-47AF-BAFE-09111D06273B}"/>
              </a:ext>
            </a:extLst>
          </p:cNvPr>
          <p:cNvSpPr/>
          <p:nvPr/>
        </p:nvSpPr>
        <p:spPr bwMode="invGray">
          <a:xfrm>
            <a:off x="0" y="1295403"/>
            <a:ext cx="12192000" cy="163513"/>
          </a:xfrm>
          <a:prstGeom prst="rect">
            <a:avLst/>
          </a:prstGeom>
          <a:solidFill>
            <a:srgbClr val="E8000D"/>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7" name="Rectangle 6">
            <a:extLst>
              <a:ext uri="{FF2B5EF4-FFF2-40B4-BE49-F238E27FC236}">
                <a16:creationId xmlns:a16="http://schemas.microsoft.com/office/drawing/2014/main" id="{32EEDC5A-9E8D-4041-8CB7-F8249FB9764D}"/>
              </a:ext>
            </a:extLst>
          </p:cNvPr>
          <p:cNvSpPr/>
          <p:nvPr/>
        </p:nvSpPr>
        <p:spPr bwMode="ltGray">
          <a:xfrm>
            <a:off x="0" y="0"/>
            <a:ext cx="12192000" cy="1295400"/>
          </a:xfrm>
          <a:prstGeom prst="rect">
            <a:avLst/>
          </a:prstGeom>
          <a:solidFill>
            <a:srgbClr val="003459"/>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sp>
        <p:nvSpPr>
          <p:cNvPr id="2" name="Title Placeholder 1">
            <a:extLst>
              <a:ext uri="{FF2B5EF4-FFF2-40B4-BE49-F238E27FC236}">
                <a16:creationId xmlns:a16="http://schemas.microsoft.com/office/drawing/2014/main" id="{BC8987BA-0750-4EDA-8FD3-84FCCA117A38}"/>
              </a:ext>
            </a:extLst>
          </p:cNvPr>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2053" name="Text Placeholder 2">
            <a:extLst>
              <a:ext uri="{FF2B5EF4-FFF2-40B4-BE49-F238E27FC236}">
                <a16:creationId xmlns:a16="http://schemas.microsoft.com/office/drawing/2014/main" id="{A15E6095-C9DE-4C5E-BBF4-5B2251EBD02D}"/>
              </a:ext>
            </a:extLst>
          </p:cNvPr>
          <p:cNvSpPr>
            <a:spLocks noGrp="1" noChangeArrowheads="1"/>
          </p:cNvSpPr>
          <p:nvPr>
            <p:ph type="body" idx="1"/>
          </p:nvPr>
        </p:nvSpPr>
        <p:spPr bwMode="auto">
          <a:xfrm>
            <a:off x="609600" y="1774825"/>
            <a:ext cx="109728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3599604-2464-4A47-B862-3F2AD612B58A}"/>
              </a:ext>
            </a:extLst>
          </p:cNvPr>
          <p:cNvSpPr>
            <a:spLocks noGrp="1"/>
          </p:cNvSpPr>
          <p:nvPr>
            <p:ph type="dt" sz="half" idx="2"/>
          </p:nvPr>
        </p:nvSpPr>
        <p:spPr>
          <a:xfrm>
            <a:off x="609600" y="6477000"/>
            <a:ext cx="2844800" cy="274638"/>
          </a:xfrm>
          <a:prstGeom prst="rect">
            <a:avLst/>
          </a:prstGeom>
        </p:spPr>
        <p:txBody>
          <a:bodyPr vert="horz" lIns="109728" rIns="45720" bIns="0" rtlCol="0" anchor="b"/>
          <a:lstStyle>
            <a:lvl1pPr algn="l" eaLnBrk="1" latinLnBrk="0" hangingPunct="1">
              <a:defRPr kumimoji="0" sz="900" smtClean="0">
                <a:solidFill>
                  <a:schemeClr val="tx1">
                    <a:tint val="95000"/>
                  </a:schemeClr>
                </a:solidFill>
              </a:defRPr>
            </a:lvl1pPr>
            <a:extLst/>
          </a:lstStyle>
          <a:p>
            <a:pPr>
              <a:defRPr/>
            </a:pPr>
            <a:fld id="{E0660B40-2551-401D-9D77-74A4EA60ACED}" type="datetimeFigureOut">
              <a:rPr lang="en-US"/>
              <a:pPr>
                <a:defRPr/>
              </a:pPr>
              <a:t>9/16/2024</a:t>
            </a:fld>
            <a:endParaRPr lang="en-US" dirty="0"/>
          </a:p>
        </p:txBody>
      </p:sp>
      <p:sp>
        <p:nvSpPr>
          <p:cNvPr id="5" name="Footer Placeholder 4">
            <a:extLst>
              <a:ext uri="{FF2B5EF4-FFF2-40B4-BE49-F238E27FC236}">
                <a16:creationId xmlns:a16="http://schemas.microsoft.com/office/drawing/2014/main" id="{1A430F77-6031-43B4-8ED6-54E63F4D30B7}"/>
              </a:ext>
            </a:extLst>
          </p:cNvPr>
          <p:cNvSpPr>
            <a:spLocks noGrp="1"/>
          </p:cNvSpPr>
          <p:nvPr>
            <p:ph type="ftr" sz="quarter" idx="3"/>
          </p:nvPr>
        </p:nvSpPr>
        <p:spPr>
          <a:xfrm>
            <a:off x="3520020" y="6477000"/>
            <a:ext cx="7344833" cy="274638"/>
          </a:xfrm>
          <a:prstGeom prst="rect">
            <a:avLst/>
          </a:prstGeom>
        </p:spPr>
        <p:txBody>
          <a:bodyPr vert="horz" lIns="45720" rIns="45720" bIns="0" rtlCol="0" anchor="b"/>
          <a:lstStyle>
            <a:lvl1pPr algn="l" eaLnBrk="1" latinLnBrk="0" hangingPunct="1">
              <a:defRPr kumimoji="0" sz="900" dirty="0">
                <a:solidFill>
                  <a:schemeClr val="tx1">
                    <a:tint val="95000"/>
                  </a:schemeClr>
                </a:solidFill>
              </a:defRPr>
            </a:lvl1pPr>
            <a:extLst/>
          </a:lstStyle>
          <a:p>
            <a:pPr>
              <a:defRPr/>
            </a:pPr>
            <a:endParaRPr lang="en-US" dirty="0"/>
          </a:p>
        </p:txBody>
      </p:sp>
      <p:sp>
        <p:nvSpPr>
          <p:cNvPr id="6" name="Slide Number Placeholder 5">
            <a:extLst>
              <a:ext uri="{FF2B5EF4-FFF2-40B4-BE49-F238E27FC236}">
                <a16:creationId xmlns:a16="http://schemas.microsoft.com/office/drawing/2014/main" id="{BACD844E-5811-4A89-A61D-276EF6196C86}"/>
              </a:ext>
            </a:extLst>
          </p:cNvPr>
          <p:cNvSpPr>
            <a:spLocks noGrp="1"/>
          </p:cNvSpPr>
          <p:nvPr>
            <p:ph type="sldNum" sz="quarter" idx="4"/>
          </p:nvPr>
        </p:nvSpPr>
        <p:spPr>
          <a:xfrm>
            <a:off x="10938935" y="6477000"/>
            <a:ext cx="977900" cy="274638"/>
          </a:xfrm>
          <a:prstGeom prst="rect">
            <a:avLst/>
          </a:prstGeom>
        </p:spPr>
        <p:txBody>
          <a:bodyPr vert="horz" bIns="0" rtlCol="0" anchor="b"/>
          <a:lstStyle>
            <a:lvl1pPr algn="r" eaLnBrk="1" latinLnBrk="0" hangingPunct="1">
              <a:defRPr kumimoji="0" sz="900" smtClean="0">
                <a:solidFill>
                  <a:schemeClr val="tx1">
                    <a:tint val="95000"/>
                  </a:schemeClr>
                </a:solidFill>
              </a:defRPr>
            </a:lvl1pPr>
            <a:extLst/>
          </a:lstStyle>
          <a:p>
            <a:pPr>
              <a:defRPr/>
            </a:pPr>
            <a:fld id="{0ACD3D23-B399-48A4-AE47-4882728ABCBC}" type="slidenum">
              <a:rPr lang="en-US"/>
              <a:pPr>
                <a:defRPr/>
              </a:pPr>
              <a:t>‹#›</a:t>
            </a:fld>
            <a:endParaRPr lang="en-US" dirty="0"/>
          </a:p>
        </p:txBody>
      </p:sp>
    </p:spTree>
    <p:extLst>
      <p:ext uri="{BB962C8B-B14F-4D97-AF65-F5344CB8AC3E}">
        <p14:creationId xmlns:p14="http://schemas.microsoft.com/office/powerpoint/2010/main" val="100465677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Lst>
  <p:txStyles>
    <p:titleStyle>
      <a:lvl1pPr algn="l" rtl="0" fontAlgn="base">
        <a:spcBef>
          <a:spcPct val="0"/>
        </a:spcBef>
        <a:spcAft>
          <a:spcPct val="0"/>
        </a:spcAft>
        <a:defRPr sz="3375" b="1" kern="1200">
          <a:solidFill>
            <a:schemeClr val="tx1"/>
          </a:solidFill>
          <a:latin typeface="Arial" pitchFamily="34" charset="0"/>
          <a:ea typeface="+mj-ea"/>
          <a:cs typeface="+mj-cs"/>
        </a:defRPr>
      </a:lvl1pPr>
      <a:lvl2pPr algn="l" rtl="0" fontAlgn="base">
        <a:spcBef>
          <a:spcPct val="0"/>
        </a:spcBef>
        <a:spcAft>
          <a:spcPct val="0"/>
        </a:spcAft>
        <a:defRPr sz="3375" b="1">
          <a:solidFill>
            <a:schemeClr val="tx1"/>
          </a:solidFill>
          <a:latin typeface="Arial" panose="020B0604020202020204" pitchFamily="34" charset="0"/>
        </a:defRPr>
      </a:lvl2pPr>
      <a:lvl3pPr algn="l" rtl="0" fontAlgn="base">
        <a:spcBef>
          <a:spcPct val="0"/>
        </a:spcBef>
        <a:spcAft>
          <a:spcPct val="0"/>
        </a:spcAft>
        <a:defRPr sz="3375" b="1">
          <a:solidFill>
            <a:schemeClr val="tx1"/>
          </a:solidFill>
          <a:latin typeface="Arial" panose="020B0604020202020204" pitchFamily="34" charset="0"/>
        </a:defRPr>
      </a:lvl3pPr>
      <a:lvl4pPr algn="l" rtl="0" fontAlgn="base">
        <a:spcBef>
          <a:spcPct val="0"/>
        </a:spcBef>
        <a:spcAft>
          <a:spcPct val="0"/>
        </a:spcAft>
        <a:defRPr sz="3375" b="1">
          <a:solidFill>
            <a:schemeClr val="tx1"/>
          </a:solidFill>
          <a:latin typeface="Arial" panose="020B0604020202020204" pitchFamily="34" charset="0"/>
        </a:defRPr>
      </a:lvl4pPr>
      <a:lvl5pPr algn="l" rtl="0" fontAlgn="base">
        <a:spcBef>
          <a:spcPct val="0"/>
        </a:spcBef>
        <a:spcAft>
          <a:spcPct val="0"/>
        </a:spcAft>
        <a:defRPr sz="3375" b="1">
          <a:solidFill>
            <a:schemeClr val="tx1"/>
          </a:solidFill>
          <a:latin typeface="Arial" panose="020B0604020202020204" pitchFamily="34" charset="0"/>
        </a:defRPr>
      </a:lvl5pPr>
      <a:lvl6pPr marL="342900" algn="l" rtl="0" fontAlgn="base">
        <a:spcBef>
          <a:spcPct val="0"/>
        </a:spcBef>
        <a:spcAft>
          <a:spcPct val="0"/>
        </a:spcAft>
        <a:defRPr sz="3375" b="1">
          <a:solidFill>
            <a:schemeClr val="tx1"/>
          </a:solidFill>
          <a:latin typeface="Arial" panose="020B0604020202020204" pitchFamily="34" charset="0"/>
        </a:defRPr>
      </a:lvl6pPr>
      <a:lvl7pPr marL="685800" algn="l" rtl="0" fontAlgn="base">
        <a:spcBef>
          <a:spcPct val="0"/>
        </a:spcBef>
        <a:spcAft>
          <a:spcPct val="0"/>
        </a:spcAft>
        <a:defRPr sz="3375" b="1">
          <a:solidFill>
            <a:schemeClr val="tx1"/>
          </a:solidFill>
          <a:latin typeface="Arial" panose="020B0604020202020204" pitchFamily="34" charset="0"/>
        </a:defRPr>
      </a:lvl7pPr>
      <a:lvl8pPr marL="1028700" algn="l" rtl="0" fontAlgn="base">
        <a:spcBef>
          <a:spcPct val="0"/>
        </a:spcBef>
        <a:spcAft>
          <a:spcPct val="0"/>
        </a:spcAft>
        <a:defRPr sz="3375" b="1">
          <a:solidFill>
            <a:schemeClr val="tx1"/>
          </a:solidFill>
          <a:latin typeface="Arial" panose="020B0604020202020204" pitchFamily="34" charset="0"/>
        </a:defRPr>
      </a:lvl8pPr>
      <a:lvl9pPr marL="1371600" algn="l" rtl="0" fontAlgn="base">
        <a:spcBef>
          <a:spcPct val="0"/>
        </a:spcBef>
        <a:spcAft>
          <a:spcPct val="0"/>
        </a:spcAft>
        <a:defRPr sz="3375" b="1">
          <a:solidFill>
            <a:schemeClr val="tx1"/>
          </a:solidFill>
          <a:latin typeface="Arial" panose="020B0604020202020204" pitchFamily="34" charset="0"/>
        </a:defRPr>
      </a:lvl9pPr>
      <a:extLst/>
    </p:titleStyle>
    <p:bodyStyle>
      <a:lvl1pPr marL="328613" indent="-239316" algn="l" rtl="0" fontAlgn="base">
        <a:spcBef>
          <a:spcPct val="0"/>
        </a:spcBef>
        <a:spcAft>
          <a:spcPct val="0"/>
        </a:spcAft>
        <a:buClr>
          <a:srgbClr val="002060"/>
        </a:buClr>
        <a:buSzPct val="80000"/>
        <a:buFont typeface="Wingdings 2" panose="05020102010507070707" pitchFamily="18" charset="2"/>
        <a:buChar char=""/>
        <a:defRPr sz="2400" kern="1200">
          <a:solidFill>
            <a:srgbClr val="000000"/>
          </a:solidFill>
          <a:latin typeface="Arial" pitchFamily="34" charset="0"/>
          <a:ea typeface="+mn-ea"/>
          <a:cs typeface="+mn-cs"/>
        </a:defRPr>
      </a:lvl1pPr>
      <a:lvl2pPr marL="547688" indent="-204788" algn="l" rtl="0" fontAlgn="base">
        <a:spcBef>
          <a:spcPct val="20000"/>
        </a:spcBef>
        <a:spcAft>
          <a:spcPct val="0"/>
        </a:spcAft>
        <a:buClr>
          <a:srgbClr val="002060"/>
        </a:buClr>
        <a:buSzPct val="90000"/>
        <a:buFont typeface="Wingdings" panose="05000000000000000000" pitchFamily="2" charset="2"/>
        <a:buChar char=""/>
        <a:defRPr sz="2100" kern="1200">
          <a:solidFill>
            <a:srgbClr val="000000"/>
          </a:solidFill>
          <a:latin typeface="Arial" pitchFamily="34" charset="0"/>
          <a:ea typeface="+mn-ea"/>
          <a:cs typeface="+mn-cs"/>
        </a:defRPr>
      </a:lvl2pPr>
      <a:lvl3pPr marL="746522" indent="-171450" algn="l" rtl="0" fontAlgn="base">
        <a:spcBef>
          <a:spcPct val="20000"/>
        </a:spcBef>
        <a:spcAft>
          <a:spcPct val="0"/>
        </a:spcAft>
        <a:buClr>
          <a:srgbClr val="002060"/>
        </a:buClr>
        <a:buFont typeface="Arial" panose="020B0604020202020204" pitchFamily="34" charset="0"/>
        <a:buChar char="▪"/>
        <a:defRPr sz="1800" kern="1200">
          <a:solidFill>
            <a:srgbClr val="000000"/>
          </a:solidFill>
          <a:latin typeface="Arial" pitchFamily="34" charset="0"/>
          <a:ea typeface="+mn-ea"/>
          <a:cs typeface="+mn-cs"/>
        </a:defRPr>
      </a:lvl3pPr>
      <a:lvl4pPr marL="912019" indent="-136922" algn="l" rtl="0" fontAlgn="base">
        <a:spcBef>
          <a:spcPct val="20000"/>
        </a:spcBef>
        <a:spcAft>
          <a:spcPct val="0"/>
        </a:spcAft>
        <a:buClr>
          <a:srgbClr val="002060"/>
        </a:buClr>
        <a:buFont typeface="Arial" panose="020B0604020202020204" pitchFamily="34" charset="0"/>
        <a:buChar char="▪"/>
        <a:defRPr sz="1500" kern="1200">
          <a:solidFill>
            <a:srgbClr val="000000"/>
          </a:solidFill>
          <a:latin typeface="Arial" pitchFamily="34" charset="0"/>
          <a:ea typeface="+mn-ea"/>
          <a:cs typeface="+mn-cs"/>
        </a:defRPr>
      </a:lvl4pPr>
      <a:lvl5pPr marL="1069181" indent="-136922" algn="l" rtl="0" fontAlgn="base">
        <a:spcBef>
          <a:spcPct val="20000"/>
        </a:spcBef>
        <a:spcAft>
          <a:spcPct val="0"/>
        </a:spcAft>
        <a:buClr>
          <a:srgbClr val="002060"/>
        </a:buClr>
        <a:buFont typeface="Wingdings 3" panose="05040102010807070707" pitchFamily="18" charset="2"/>
        <a:buChar char=""/>
        <a:defRPr lang="en-US" sz="1500" kern="1200">
          <a:solidFill>
            <a:srgbClr val="000000"/>
          </a:solidFill>
          <a:latin typeface="Arial" pitchFamily="34" charset="0"/>
          <a:ea typeface="+mn-ea"/>
          <a:cs typeface="+mn-cs"/>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bwMode="invGray">
          <a:xfrm>
            <a:off x="0" y="1295401"/>
            <a:ext cx="12192000" cy="164305"/>
          </a:xfrm>
          <a:prstGeom prst="rect">
            <a:avLst/>
          </a:prstGeom>
          <a:solidFill>
            <a:srgbClr val="E8000D"/>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7" name="Rectangle 6"/>
          <p:cNvSpPr/>
          <p:nvPr/>
        </p:nvSpPr>
        <p:spPr bwMode="ltGray">
          <a:xfrm>
            <a:off x="1" y="1"/>
            <a:ext cx="12191999" cy="1295400"/>
          </a:xfrm>
          <a:prstGeom prst="rect">
            <a:avLst/>
          </a:prstGeom>
          <a:solidFill>
            <a:srgbClr val="003459"/>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1058052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Lst>
  <p:txStyles>
    <p:titleStyle>
      <a:lvl1pPr algn="l" rtl="0" eaLnBrk="1" latinLnBrk="0" hangingPunct="1">
        <a:spcBef>
          <a:spcPct val="0"/>
        </a:spcBef>
        <a:buNone/>
        <a:defRPr kumimoji="0" sz="4500" b="1" kern="1200" baseline="0">
          <a:solidFill>
            <a:schemeClr val="tx1"/>
          </a:solidFill>
          <a:effectLst/>
          <a:latin typeface="Arial" pitchFamily="34" charset="0"/>
          <a:ea typeface="+mj-ea"/>
          <a:cs typeface="+mj-cs"/>
        </a:defRPr>
      </a:lvl1pPr>
      <a:extLst/>
    </p:titleStyle>
    <p:bodyStyle>
      <a:lvl1pPr marL="438912" indent="-320040" algn="l" rtl="0" eaLnBrk="1" latinLnBrk="0" hangingPunct="1">
        <a:spcBef>
          <a:spcPts val="0"/>
        </a:spcBef>
        <a:buClr>
          <a:srgbClr val="002060"/>
        </a:buClr>
        <a:buSzPct val="80000"/>
        <a:buFont typeface="Wingdings 2"/>
        <a:buChar char=""/>
        <a:defRPr kumimoji="0" sz="3200" kern="1200" baseline="0">
          <a:solidFill>
            <a:schemeClr val="accent3"/>
          </a:solidFill>
          <a:latin typeface="Arial" pitchFamily="34" charset="0"/>
          <a:ea typeface="+mn-ea"/>
          <a:cs typeface="+mn-cs"/>
        </a:defRPr>
      </a:lvl1pPr>
      <a:lvl2pPr marL="731520" indent="-274320" algn="l" rtl="0" eaLnBrk="1" latinLnBrk="0" hangingPunct="1">
        <a:spcBef>
          <a:spcPct val="20000"/>
        </a:spcBef>
        <a:buClr>
          <a:srgbClr val="002060"/>
        </a:buClr>
        <a:buSzPct val="90000"/>
        <a:buFont typeface="Wingdings"/>
        <a:buChar char=""/>
        <a:defRPr kumimoji="0" sz="2800" kern="1200" baseline="0">
          <a:solidFill>
            <a:schemeClr val="accent3"/>
          </a:solidFill>
          <a:latin typeface="Arial" pitchFamily="34" charset="0"/>
          <a:ea typeface="+mn-ea"/>
          <a:cs typeface="+mn-cs"/>
        </a:defRPr>
      </a:lvl2pPr>
      <a:lvl3pPr marL="996696" indent="-228600" algn="l" rtl="0" eaLnBrk="1" latinLnBrk="0" hangingPunct="1">
        <a:spcBef>
          <a:spcPct val="20000"/>
        </a:spcBef>
        <a:buClr>
          <a:srgbClr val="002060"/>
        </a:buClr>
        <a:buFont typeface="Arial"/>
        <a:buChar char="▪"/>
        <a:defRPr kumimoji="0" sz="2400" kern="1200" baseline="0">
          <a:solidFill>
            <a:schemeClr val="accent3"/>
          </a:solidFill>
          <a:latin typeface="Arial" pitchFamily="34" charset="0"/>
          <a:ea typeface="+mn-ea"/>
          <a:cs typeface="+mn-cs"/>
        </a:defRPr>
      </a:lvl3pPr>
      <a:lvl4pPr marL="1216152" indent="-182880" algn="l" rtl="0" eaLnBrk="1" latinLnBrk="0" hangingPunct="1">
        <a:spcBef>
          <a:spcPct val="20000"/>
        </a:spcBef>
        <a:buClr>
          <a:srgbClr val="002060"/>
        </a:buClr>
        <a:buFont typeface="Arial"/>
        <a:buChar char="▪"/>
        <a:defRPr kumimoji="0" sz="2000" kern="1200" baseline="0">
          <a:solidFill>
            <a:schemeClr val="accent3"/>
          </a:solidFill>
          <a:latin typeface="Arial" pitchFamily="34" charset="0"/>
          <a:ea typeface="+mn-ea"/>
          <a:cs typeface="+mn-cs"/>
        </a:defRPr>
      </a:lvl4pPr>
      <a:lvl5pPr marL="1426464" indent="-182880" algn="l" rtl="0" eaLnBrk="1" latinLnBrk="0" hangingPunct="1">
        <a:spcBef>
          <a:spcPct val="20000"/>
        </a:spcBef>
        <a:buClr>
          <a:srgbClr val="002060"/>
        </a:buClr>
        <a:buFont typeface="Wingdings 3"/>
        <a:buChar char=""/>
        <a:defRPr kumimoji="0" lang="en-US" sz="2000" kern="1200" baseline="0" smtClean="0">
          <a:solidFill>
            <a:schemeClr val="accent3"/>
          </a:solidFill>
          <a:latin typeface="Arial" pitchFamily="34" charset="0"/>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9FA1-BB15-70BD-C8E7-E8F27EC6A9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DAD2FD-6421-B134-57EC-553A7B352C6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BF2FF-36FC-4B32-3997-78F1589900F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A1E64-731B-4DF3-8EA9-0F93255D4D12}" type="datetime1">
              <a:rPr lang="en-US" smtClean="0"/>
              <a:t>9/16/2024</a:t>
            </a:fld>
            <a:endParaRPr lang="en-US" dirty="0"/>
          </a:p>
        </p:txBody>
      </p:sp>
      <p:sp>
        <p:nvSpPr>
          <p:cNvPr id="5" name="Footer Placeholder 4">
            <a:extLst>
              <a:ext uri="{FF2B5EF4-FFF2-40B4-BE49-F238E27FC236}">
                <a16:creationId xmlns:a16="http://schemas.microsoft.com/office/drawing/2014/main" id="{05DF5600-F3C3-6DAD-37D9-A94CF422463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02F7077-0C22-4346-6AB3-0E394FCB4C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C0D8F-40BC-C049-9A95-2D55EB620A46}" type="slidenum">
              <a:rPr lang="en-US" smtClean="0"/>
              <a:t>‹#›</a:t>
            </a:fld>
            <a:endParaRPr lang="en-US" dirty="0"/>
          </a:p>
        </p:txBody>
      </p:sp>
    </p:spTree>
    <p:extLst>
      <p:ext uri="{BB962C8B-B14F-4D97-AF65-F5344CB8AC3E}">
        <p14:creationId xmlns:p14="http://schemas.microsoft.com/office/powerpoint/2010/main" val="265040517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Futura Std Book" panose="020B0502020204020303" pitchFamily="34"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Futura Std Book" panose="020B0502020204020303" pitchFamily="34"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Futura Std Book" panose="020B0502020204020303" pitchFamily="34"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Futura Std Book" panose="020B0502020204020303" pitchFamily="34"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utura Std Book" panose="020B0502020204020303" pitchFamily="34"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Futura Std Book" panose="020B05020202040203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400">
                <a:solidFill>
                  <a:schemeClr val="bg1">
                    <a:lumMod val="85000"/>
                  </a:schemeClr>
                </a:solidFill>
              </a:defRPr>
            </a:lvl1p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30046166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Tx/>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A4F90"/>
        </a:buClr>
        <a:buSzPct val="10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Tx/>
        <a:buFont typeface="Wingdings" panose="05000000000000000000" pitchFamily="2" charset="2"/>
        <a:buChar char="Ø"/>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673600" y="6356353"/>
            <a:ext cx="2844800" cy="365125"/>
          </a:xfrm>
          <a:prstGeom prst="rect">
            <a:avLst/>
          </a:prstGeom>
        </p:spPr>
        <p:txBody>
          <a:bodyPr vert="horz" lIns="91440" tIns="45720" rIns="91440" bIns="45720" rtlCol="0" anchor="ctr"/>
          <a:lstStyle>
            <a:lvl1pPr algn="ctr">
              <a:defRPr sz="1050">
                <a:solidFill>
                  <a:schemeClr val="bg1">
                    <a:lumMod val="85000"/>
                  </a:schemeClr>
                </a:solidFill>
              </a:defRPr>
            </a:lvl1pPr>
          </a:lstStyle>
          <a:p>
            <a:fld id="{7AA28999-D008-419E-9628-EE1C64F81F4C}" type="slidenum">
              <a:rPr lang="en-US" smtClean="0"/>
              <a:pPr/>
              <a:t>‹#›</a:t>
            </a:fld>
            <a:endParaRPr lang="en-US" dirty="0"/>
          </a:p>
        </p:txBody>
      </p:sp>
    </p:spTree>
    <p:extLst>
      <p:ext uri="{BB962C8B-B14F-4D97-AF65-F5344CB8AC3E}">
        <p14:creationId xmlns:p14="http://schemas.microsoft.com/office/powerpoint/2010/main" val="387783349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Lst>
  <p:hf hdr="0" ftr="0" dt="0"/>
  <p:txStyles>
    <p:titleStyle>
      <a:lvl1pPr algn="ctr" defTabSz="685800" rtl="0" eaLnBrk="1" latinLnBrk="0" hangingPunct="1">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ClrTx/>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Clr>
          <a:srgbClr val="0A4F90"/>
        </a:buClr>
        <a:buSzPct val="100000"/>
        <a:buFont typeface="Wingdings" panose="05000000000000000000" pitchFamily="2" charset="2"/>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Courier New" panose="02070309020205020404" pitchFamily="49" charset="0"/>
        <a:buChar char="o"/>
        <a:defRPr sz="1500" kern="1200">
          <a:solidFill>
            <a:schemeClr val="tx1"/>
          </a:solidFill>
          <a:latin typeface="+mn-lt"/>
          <a:ea typeface="+mn-ea"/>
          <a:cs typeface="+mn-cs"/>
        </a:defRPr>
      </a:lvl4pPr>
      <a:lvl5pPr marL="1543050" indent="-171450" algn="l" defTabSz="685800" rtl="0" eaLnBrk="1" latinLnBrk="0" hangingPunct="1">
        <a:spcBef>
          <a:spcPct val="20000"/>
        </a:spcBef>
        <a:buClrTx/>
        <a:buFont typeface="Wingdings" panose="05000000000000000000" pitchFamily="2" charset="2"/>
        <a:buChar char="Ø"/>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1F584F58-7C5C-2736-886C-35E4136C5734}"/>
              </a:ext>
            </a:extLst>
          </p:cNvPr>
          <p:cNvSpPr>
            <a:spLocks noGrp="1"/>
          </p:cNvSpPr>
          <p:nvPr>
            <p:ph type="body" idx="1"/>
          </p:nvPr>
        </p:nvSpPr>
        <p:spPr bwMode="auto">
          <a:xfrm>
            <a:off x="609600" y="1143001"/>
            <a:ext cx="11176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8" name="Straight Connector 7">
            <a:extLst>
              <a:ext uri="{FF2B5EF4-FFF2-40B4-BE49-F238E27FC236}">
                <a16:creationId xmlns:a16="http://schemas.microsoft.com/office/drawing/2014/main" id="{B613FB09-8B81-104E-ABBC-05C1B3F5E014}"/>
              </a:ext>
            </a:extLst>
          </p:cNvPr>
          <p:cNvCxnSpPr/>
          <p:nvPr userDrawn="1"/>
        </p:nvCxnSpPr>
        <p:spPr>
          <a:xfrm>
            <a:off x="609600" y="6172200"/>
            <a:ext cx="10972800"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a:extLst>
              <a:ext uri="{FF2B5EF4-FFF2-40B4-BE49-F238E27FC236}">
                <a16:creationId xmlns:a16="http://schemas.microsoft.com/office/drawing/2014/main" id="{9F4B88F8-487A-574A-FFE7-DAC695556471}"/>
              </a:ext>
            </a:extLst>
          </p:cNvPr>
          <p:cNvSpPr txBox="1">
            <a:spLocks/>
          </p:cNvSpPr>
          <p:nvPr userDrawn="1"/>
        </p:nvSpPr>
        <p:spPr>
          <a:xfrm>
            <a:off x="8737600" y="6416676"/>
            <a:ext cx="2844800" cy="365125"/>
          </a:xfrm>
          <a:prstGeom prst="rect">
            <a:avLst/>
          </a:prstGeom>
        </p:spPr>
        <p:txBody>
          <a:bodyPr anchor="ct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A162C968-563D-4D7D-9475-5186F00295CB}" type="slidenum">
              <a:rPr lang="en-US" altLang="en-US" sz="600" b="1" smtClean="0">
                <a:solidFill>
                  <a:srgbClr val="000000"/>
                </a:solidFill>
                <a:latin typeface="Arial" panose="020B0604020202020204" pitchFamily="34" charset="0"/>
                <a:cs typeface="Arial" panose="020B0604020202020204" pitchFamily="34" charset="0"/>
              </a:rPr>
              <a:pPr algn="r" eaLnBrk="1" hangingPunct="1">
                <a:defRPr/>
              </a:pPr>
              <a:t>‹#›</a:t>
            </a:fld>
            <a:endParaRPr lang="en-US" altLang="en-US" sz="600" b="1" dirty="0">
              <a:solidFill>
                <a:srgbClr val="000000"/>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840F8E1-5A57-03F8-33A3-669F36F670D1}"/>
              </a:ext>
            </a:extLst>
          </p:cNvPr>
          <p:cNvCxnSpPr/>
          <p:nvPr userDrawn="1"/>
        </p:nvCxnSpPr>
        <p:spPr>
          <a:xfrm>
            <a:off x="609600" y="914400"/>
            <a:ext cx="10972800"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ACL Administration for Community Living logo" title="Administration for Community Living">
            <a:extLst>
              <a:ext uri="{FF2B5EF4-FFF2-40B4-BE49-F238E27FC236}">
                <a16:creationId xmlns:a16="http://schemas.microsoft.com/office/drawing/2014/main" id="{DB3BCB4B-4958-D5DF-4C4E-261C9103A124}"/>
              </a:ext>
            </a:extLst>
          </p:cNvPr>
          <p:cNvPicPr>
            <a:picLocks noChangeAspect="1"/>
          </p:cNvPicPr>
          <p:nvPr userDrawn="1"/>
        </p:nvPicPr>
        <p:blipFill>
          <a:blip r:embed="rId8"/>
          <a:srcRect/>
          <a:stretch>
            <a:fillRect/>
          </a:stretch>
        </p:blipFill>
        <p:spPr bwMode="auto">
          <a:xfrm>
            <a:off x="400051" y="6272214"/>
            <a:ext cx="1334745" cy="509587"/>
          </a:xfrm>
          <a:prstGeom prst="rect">
            <a:avLst/>
          </a:prstGeom>
          <a:noFill/>
          <a:ln>
            <a:noFill/>
          </a:ln>
        </p:spPr>
      </p:pic>
    </p:spTree>
    <p:extLst>
      <p:ext uri="{BB962C8B-B14F-4D97-AF65-F5344CB8AC3E}">
        <p14:creationId xmlns:p14="http://schemas.microsoft.com/office/powerpoint/2010/main" val="305650522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Arial" charset="0"/>
        </a:defRPr>
      </a:lvl2pPr>
      <a:lvl3pPr algn="ctr" defTabSz="342900" rtl="0" eaLnBrk="0" fontAlgn="base" hangingPunct="0">
        <a:spcBef>
          <a:spcPct val="0"/>
        </a:spcBef>
        <a:spcAft>
          <a:spcPct val="0"/>
        </a:spcAft>
        <a:defRPr sz="3300">
          <a:solidFill>
            <a:schemeClr val="tx1"/>
          </a:solidFill>
          <a:latin typeface="Arial" charset="0"/>
        </a:defRPr>
      </a:lvl3pPr>
      <a:lvl4pPr algn="ctr" defTabSz="342900" rtl="0" eaLnBrk="0" fontAlgn="base" hangingPunct="0">
        <a:spcBef>
          <a:spcPct val="0"/>
        </a:spcBef>
        <a:spcAft>
          <a:spcPct val="0"/>
        </a:spcAft>
        <a:defRPr sz="3300">
          <a:solidFill>
            <a:schemeClr val="tx1"/>
          </a:solidFill>
          <a:latin typeface="Arial" charset="0"/>
        </a:defRPr>
      </a:lvl4pPr>
      <a:lvl5pPr algn="ctr" defTabSz="342900" rtl="0" eaLnBrk="0" fontAlgn="base" hangingPunct="0">
        <a:spcBef>
          <a:spcPct val="0"/>
        </a:spcBef>
        <a:spcAft>
          <a:spcPct val="0"/>
        </a:spcAft>
        <a:defRPr sz="3300">
          <a:solidFill>
            <a:schemeClr val="tx1"/>
          </a:solidFill>
          <a:latin typeface="Arial" charset="0"/>
        </a:defRPr>
      </a:lvl5pPr>
      <a:lvl6pPr marL="342900" algn="ctr" defTabSz="342900" rtl="0" eaLnBrk="1" fontAlgn="base" hangingPunct="1">
        <a:spcBef>
          <a:spcPct val="0"/>
        </a:spcBef>
        <a:spcAft>
          <a:spcPct val="0"/>
        </a:spcAft>
        <a:defRPr sz="3300">
          <a:solidFill>
            <a:schemeClr val="tx1"/>
          </a:solidFill>
          <a:latin typeface="Arial" charset="0"/>
        </a:defRPr>
      </a:lvl6pPr>
      <a:lvl7pPr marL="685800" algn="ctr" defTabSz="342900" rtl="0" eaLnBrk="1" fontAlgn="base" hangingPunct="1">
        <a:spcBef>
          <a:spcPct val="0"/>
        </a:spcBef>
        <a:spcAft>
          <a:spcPct val="0"/>
        </a:spcAft>
        <a:defRPr sz="3300">
          <a:solidFill>
            <a:schemeClr val="tx1"/>
          </a:solidFill>
          <a:latin typeface="Arial" charset="0"/>
        </a:defRPr>
      </a:lvl7pPr>
      <a:lvl8pPr marL="1028700" algn="ctr" defTabSz="342900" rtl="0" eaLnBrk="1" fontAlgn="base" hangingPunct="1">
        <a:spcBef>
          <a:spcPct val="0"/>
        </a:spcBef>
        <a:spcAft>
          <a:spcPct val="0"/>
        </a:spcAft>
        <a:defRPr sz="3300">
          <a:solidFill>
            <a:schemeClr val="tx1"/>
          </a:solidFill>
          <a:latin typeface="Arial" charset="0"/>
        </a:defRPr>
      </a:lvl8pPr>
      <a:lvl9pPr marL="1371600" algn="ctr" defTabSz="342900" rtl="0" eaLnBrk="1" fontAlgn="base" hangingPunct="1">
        <a:spcBef>
          <a:spcPct val="0"/>
        </a:spcBef>
        <a:spcAft>
          <a:spcPct val="0"/>
        </a:spcAft>
        <a:defRPr sz="3300">
          <a:solidFill>
            <a:schemeClr val="tx1"/>
          </a:solidFill>
          <a:latin typeface="Arial" charset="0"/>
        </a:defRPr>
      </a:lvl9pPr>
    </p:titleStyle>
    <p:bodyStyle>
      <a:lvl1pPr marL="215900" indent="-215900" algn="l" defTabSz="342900" rtl="0" eaLnBrk="0" fontAlgn="base" hangingPunct="0">
        <a:spcBef>
          <a:spcPct val="0"/>
        </a:spcBef>
        <a:spcAft>
          <a:spcPts val="450"/>
        </a:spcAft>
        <a:buClr>
          <a:srgbClr val="E00034"/>
        </a:buClr>
        <a:buFont typeface="Arial" panose="020B0604020202020204" pitchFamily="34" charset="0"/>
        <a:buChar char="•"/>
        <a:defRPr kern="1200">
          <a:solidFill>
            <a:srgbClr val="5F6163"/>
          </a:solidFill>
          <a:latin typeface="+mn-lt"/>
          <a:ea typeface="+mn-ea"/>
          <a:cs typeface="+mn-cs"/>
        </a:defRPr>
      </a:lvl1pPr>
      <a:lvl2pPr marL="557213" indent="-257175" algn="l" defTabSz="342900" rtl="0" eaLnBrk="0" fontAlgn="base" hangingPunct="0">
        <a:spcBef>
          <a:spcPct val="0"/>
        </a:spcBef>
        <a:spcAft>
          <a:spcPts val="450"/>
        </a:spcAft>
        <a:buClr>
          <a:srgbClr val="E00034"/>
        </a:buClr>
        <a:buFont typeface="Arial" panose="020B0604020202020204" pitchFamily="34" charset="0"/>
        <a:buChar char="–"/>
        <a:defRPr sz="1500" kern="1200">
          <a:solidFill>
            <a:srgbClr val="5F6163"/>
          </a:solidFill>
          <a:latin typeface="+mn-lt"/>
          <a:ea typeface="+mn-ea"/>
          <a:cs typeface="+mn-cs"/>
        </a:defRPr>
      </a:lvl2pPr>
      <a:lvl3pPr marL="773113" indent="-176213" algn="l" defTabSz="342900" rtl="0" eaLnBrk="0" fontAlgn="base" hangingPunct="0">
        <a:spcBef>
          <a:spcPct val="0"/>
        </a:spcBef>
        <a:spcAft>
          <a:spcPts val="450"/>
        </a:spcAft>
        <a:buClr>
          <a:srgbClr val="E00034"/>
        </a:buClr>
        <a:buFont typeface="Arial" panose="020B0604020202020204" pitchFamily="34" charset="0"/>
        <a:buChar char="•"/>
        <a:defRPr kern="1200">
          <a:solidFill>
            <a:srgbClr val="5F6163"/>
          </a:solidFill>
          <a:latin typeface="+mn-lt"/>
          <a:ea typeface="+mn-ea"/>
          <a:cs typeface="+mn-cs"/>
        </a:defRPr>
      </a:lvl3pPr>
      <a:lvl4pPr marL="1031875" indent="-217488" algn="l" defTabSz="342900" rtl="0" eaLnBrk="0" fontAlgn="base" hangingPunct="0">
        <a:spcBef>
          <a:spcPct val="0"/>
        </a:spcBef>
        <a:spcAft>
          <a:spcPts val="450"/>
        </a:spcAft>
        <a:buClr>
          <a:srgbClr val="E00034"/>
        </a:buClr>
        <a:buFont typeface="Arial" panose="020B0604020202020204" pitchFamily="34" charset="0"/>
        <a:buChar char="–"/>
        <a:defRPr sz="1200" kern="1200">
          <a:solidFill>
            <a:srgbClr val="5F6163"/>
          </a:solidFill>
          <a:latin typeface="+mn-lt"/>
          <a:ea typeface="+mn-ea"/>
          <a:cs typeface="+mn-cs"/>
        </a:defRPr>
      </a:lvl4pPr>
      <a:lvl5pPr marL="1243013" indent="-209550" algn="l" defTabSz="342900" rtl="0" eaLnBrk="0" fontAlgn="base" hangingPunct="0">
        <a:spcBef>
          <a:spcPct val="0"/>
        </a:spcBef>
        <a:spcAft>
          <a:spcPts val="450"/>
        </a:spcAft>
        <a:buClr>
          <a:srgbClr val="E00034"/>
        </a:buClr>
        <a:buFont typeface="Arial" panose="020B0604020202020204" pitchFamily="34" charset="0"/>
        <a:buChar char="»"/>
        <a:defRPr sz="1000" kern="120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C2AA1F-5FC1-4988-A321-343ECF16B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75CA1-26D3-4BA5-B84F-0ED029D38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6B837-62E2-4353-A31B-CF446E4EE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E180E-2F76-4456-B487-D3134B7FDF7B}" type="datetimeFigureOut">
              <a:rPr lang="en-US" smtClean="0"/>
              <a:t>9/16/2024</a:t>
            </a:fld>
            <a:endParaRPr lang="en-US" dirty="0"/>
          </a:p>
        </p:txBody>
      </p:sp>
      <p:sp>
        <p:nvSpPr>
          <p:cNvPr id="5" name="Footer Placeholder 4">
            <a:extLst>
              <a:ext uri="{FF2B5EF4-FFF2-40B4-BE49-F238E27FC236}">
                <a16:creationId xmlns:a16="http://schemas.microsoft.com/office/drawing/2014/main" id="{1BA5CB6D-617E-4656-BF22-5ABCA8171C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761090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p:cNvSpPr>
            <a:spLocks noGrp="1"/>
          </p:cNvSpPr>
          <p:nvPr>
            <p:ph type="title"/>
          </p:nvPr>
        </p:nvSpPr>
        <p:spPr>
          <a:xfrm>
            <a:off x="0" y="0"/>
            <a:ext cx="12192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a:t>Click to edit Master title style</a:t>
            </a:r>
          </a:p>
        </p:txBody>
      </p:sp>
      <p:sp>
        <p:nvSpPr>
          <p:cNvPr id="2" name="TextBox 1">
            <a:extLst>
              <a:ext uri="{FF2B5EF4-FFF2-40B4-BE49-F238E27FC236}">
                <a16:creationId xmlns:a16="http://schemas.microsoft.com/office/drawing/2014/main" id="{9E12AEA3-0616-458D-BC35-43947F4869F6}"/>
              </a:ext>
            </a:extLst>
          </p:cNvPr>
          <p:cNvSpPr txBox="1"/>
          <p:nvPr userDrawn="1"/>
        </p:nvSpPr>
        <p:spPr>
          <a:xfrm>
            <a:off x="11558016" y="6463027"/>
            <a:ext cx="396262" cy="307777"/>
          </a:xfrm>
          <a:prstGeom prst="rect">
            <a:avLst/>
          </a:prstGeom>
          <a:noFill/>
        </p:spPr>
        <p:txBody>
          <a:bodyPr wrap="none" rtlCol="0">
            <a:spAutoFit/>
          </a:bodyPr>
          <a:lstStyle/>
          <a:p>
            <a:fld id="{7022FF3C-310F-4809-A5BE-BC5BA8AA108D}" type="slidenum">
              <a:rPr lang="en-US" sz="1400" smtClean="0">
                <a:latin typeface="+mj-lt"/>
              </a:rPr>
              <a:pPr/>
              <a:t>‹#›</a:t>
            </a:fld>
            <a:endParaRPr lang="en-US" sz="1400" dirty="0">
              <a:latin typeface="+mj-lt"/>
            </a:endParaRPr>
          </a:p>
        </p:txBody>
      </p:sp>
    </p:spTree>
    <p:extLst>
      <p:ext uri="{BB962C8B-B14F-4D97-AF65-F5344CB8AC3E}">
        <p14:creationId xmlns:p14="http://schemas.microsoft.com/office/powerpoint/2010/main" val="228003829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Lst>
  <p:hf hdr="0" ftr="0" dt="0"/>
  <p:txStyles>
    <p:titleStyle>
      <a:lvl1pPr indent="0" algn="ctr" defTabSz="914400" rtl="0" eaLnBrk="1" latinLnBrk="0" hangingPunct="1">
        <a:spcBef>
          <a:spcPts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6896" y="6356351"/>
            <a:ext cx="1380672" cy="460927"/>
          </a:xfrm>
          <a:prstGeom prst="rect">
            <a:avLst/>
          </a:prstGeom>
        </p:spPr>
        <p:txBody>
          <a:bodyPr vert="horz" lIns="91440" tIns="45720" rIns="91440" bIns="45720" rtlCol="0" anchor="ctr"/>
          <a:lstStyle>
            <a:lvl1pPr algn="l">
              <a:defRPr sz="1200">
                <a:solidFill>
                  <a:schemeClr val="tx1">
                    <a:tint val="75000"/>
                  </a:schemeClr>
                </a:solidFill>
              </a:defRPr>
            </a:lvl1pPr>
          </a:lstStyle>
          <a:p>
            <a:fld id="{B7B60207-D7B1-46C5-8E82-CAC4AC7C1B7F}" type="datetimeFigureOut">
              <a:rPr lang="en-US" smtClean="0"/>
              <a:t>9/16/2024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FD349-9D51-46EE-850B-E7DCC8AB34A2}" type="slidenum">
              <a:rPr lang="en-US" smtClean="0"/>
              <a:t>‹#›</a:t>
            </a:fld>
            <a:endParaRPr lang="en-US" dirty="0"/>
          </a:p>
        </p:txBody>
      </p:sp>
      <p:pic>
        <p:nvPicPr>
          <p:cNvPr id="7" name="Google Shape;51;gbe9e705f94_0_198"/>
          <p:cNvPicPr preferRelativeResize="0"/>
          <p:nvPr/>
        </p:nvPicPr>
        <p:blipFill>
          <a:blip r:embed="rId14">
            <a:alphaModFix/>
          </a:blip>
          <a:stretch>
            <a:fillRect/>
          </a:stretch>
        </p:blipFill>
        <p:spPr>
          <a:xfrm>
            <a:off x="-40775" y="0"/>
            <a:ext cx="12273550" cy="499125"/>
          </a:xfrm>
          <a:prstGeom prst="rect">
            <a:avLst/>
          </a:prstGeom>
          <a:noFill/>
          <a:ln>
            <a:noFill/>
          </a:ln>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63200" y="5814504"/>
            <a:ext cx="1781908" cy="1002774"/>
          </a:xfrm>
          <a:prstGeom prst="rect">
            <a:avLst/>
          </a:prstGeom>
        </p:spPr>
      </p:pic>
    </p:spTree>
    <p:extLst>
      <p:ext uri="{BB962C8B-B14F-4D97-AF65-F5344CB8AC3E}">
        <p14:creationId xmlns:p14="http://schemas.microsoft.com/office/powerpoint/2010/main" val="9518907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306571"/>
      </p:ext>
    </p:extLst>
  </p:cSld>
  <p:clrMap bg1="lt1" tx1="dk1" bg2="lt2" tx2="dk2" accent1="accent1" accent2="accent2" accent3="accent3" accent4="accent4" accent5="accent5" accent6="accent6" hlink="hlink" folHlink="folHlink"/>
  <p:sldLayoutIdLst>
    <p:sldLayoutId id="214748380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9">
            <a:extLst>
              <a:ext uri="{FF2B5EF4-FFF2-40B4-BE49-F238E27FC236}">
                <a16:creationId xmlns:a16="http://schemas.microsoft.com/office/drawing/2014/main" id="{3FB22C83-3630-C650-513E-D2D6D6FDE016}"/>
              </a:ext>
            </a:extLst>
          </p:cNvPr>
          <p:cNvSpPr>
            <a:spLocks noChangeArrowheads="1"/>
          </p:cNvSpPr>
          <p:nvPr userDrawn="1"/>
        </p:nvSpPr>
        <p:spPr bwMode="auto">
          <a:xfrm>
            <a:off x="0" y="0"/>
            <a:ext cx="12192000" cy="304800"/>
          </a:xfrm>
          <a:prstGeom prst="rect">
            <a:avLst/>
          </a:prstGeom>
          <a:solidFill>
            <a:srgbClr val="006699"/>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1800" dirty="0"/>
          </a:p>
        </p:txBody>
      </p:sp>
      <p:cxnSp>
        <p:nvCxnSpPr>
          <p:cNvPr id="8" name="Straight Connector 7">
            <a:extLst>
              <a:ext uri="{FF2B5EF4-FFF2-40B4-BE49-F238E27FC236}">
                <a16:creationId xmlns:a16="http://schemas.microsoft.com/office/drawing/2014/main" id="{194DE4AA-7C6C-A489-B3F5-A576A4DA1458}"/>
              </a:ext>
            </a:extLst>
          </p:cNvPr>
          <p:cNvCxnSpPr/>
          <p:nvPr userDrawn="1"/>
        </p:nvCxnSpPr>
        <p:spPr bwMode="auto">
          <a:xfrm>
            <a:off x="0" y="6019800"/>
            <a:ext cx="12192000" cy="0"/>
          </a:xfrm>
          <a:prstGeom prst="line">
            <a:avLst/>
          </a:prstGeom>
          <a:solidFill>
            <a:schemeClr val="accent1"/>
          </a:solidFill>
          <a:ln w="9525" cap="flat" cmpd="sng" algn="ctr">
            <a:solidFill>
              <a:srgbClr val="00669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9" name="Picture 8" descr="TW_logo_ICI_logo.eps">
            <a:extLst>
              <a:ext uri="{FF2B5EF4-FFF2-40B4-BE49-F238E27FC236}">
                <a16:creationId xmlns:a16="http://schemas.microsoft.com/office/drawing/2014/main" id="{173759AE-E245-E0F9-497E-10361A3B795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4402" y="6096003"/>
            <a:ext cx="5058337" cy="659601"/>
          </a:xfrm>
          <a:prstGeom prst="rect">
            <a:avLst/>
          </a:prstGeom>
        </p:spPr>
      </p:pic>
    </p:spTree>
    <p:extLst>
      <p:ext uri="{BB962C8B-B14F-4D97-AF65-F5344CB8AC3E}">
        <p14:creationId xmlns:p14="http://schemas.microsoft.com/office/powerpoint/2010/main" val="166501219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9">
            <a:extLst>
              <a:ext uri="{FF2B5EF4-FFF2-40B4-BE49-F238E27FC236}">
                <a16:creationId xmlns:a16="http://schemas.microsoft.com/office/drawing/2014/main" id="{ECC5DC8E-59F3-972A-93B5-6FB9381D39F0}"/>
              </a:ext>
            </a:extLst>
          </p:cNvPr>
          <p:cNvSpPr>
            <a:spLocks noChangeArrowheads="1"/>
          </p:cNvSpPr>
          <p:nvPr userDrawn="1"/>
        </p:nvSpPr>
        <p:spPr bwMode="auto">
          <a:xfrm>
            <a:off x="0" y="0"/>
            <a:ext cx="12192000" cy="304800"/>
          </a:xfrm>
          <a:prstGeom prst="rect">
            <a:avLst/>
          </a:prstGeom>
          <a:solidFill>
            <a:srgbClr val="006699"/>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2400" dirty="0"/>
          </a:p>
        </p:txBody>
      </p:sp>
      <p:cxnSp>
        <p:nvCxnSpPr>
          <p:cNvPr id="8" name="Straight Connector 7">
            <a:extLst>
              <a:ext uri="{FF2B5EF4-FFF2-40B4-BE49-F238E27FC236}">
                <a16:creationId xmlns:a16="http://schemas.microsoft.com/office/drawing/2014/main" id="{78C4F95B-6265-6C8F-3DCE-A3FF835BCD28}"/>
              </a:ext>
            </a:extLst>
          </p:cNvPr>
          <p:cNvCxnSpPr/>
          <p:nvPr userDrawn="1"/>
        </p:nvCxnSpPr>
        <p:spPr bwMode="auto">
          <a:xfrm>
            <a:off x="0" y="6019800"/>
            <a:ext cx="12192000" cy="0"/>
          </a:xfrm>
          <a:prstGeom prst="line">
            <a:avLst/>
          </a:prstGeom>
          <a:solidFill>
            <a:schemeClr val="accent1"/>
          </a:solidFill>
          <a:ln w="9525" cap="flat" cmpd="sng" algn="ctr">
            <a:solidFill>
              <a:srgbClr val="00669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9" name="Picture 8" descr="TW_logo_ICI_logo.eps">
            <a:extLst>
              <a:ext uri="{FF2B5EF4-FFF2-40B4-BE49-F238E27FC236}">
                <a16:creationId xmlns:a16="http://schemas.microsoft.com/office/drawing/2014/main" id="{812DC044-78C6-8AC2-E390-8B8733BD4A9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54401" y="6096001"/>
            <a:ext cx="5058337" cy="659601"/>
          </a:xfrm>
          <a:prstGeom prst="rect">
            <a:avLst/>
          </a:prstGeom>
        </p:spPr>
      </p:pic>
    </p:spTree>
    <p:extLst>
      <p:ext uri="{BB962C8B-B14F-4D97-AF65-F5344CB8AC3E}">
        <p14:creationId xmlns:p14="http://schemas.microsoft.com/office/powerpoint/2010/main" val="201312019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latin typeface="Arial"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9EE7DCB3-6854-864C-BE4E-60E10F9AEF51}" type="slidenum">
              <a:rPr lang="en-US" smtClean="0"/>
              <a:pPr/>
              <a:t>‹#›</a:t>
            </a:fld>
            <a:endParaRPr lang="en-US" dirty="0"/>
          </a:p>
        </p:txBody>
      </p:sp>
      <p:pic>
        <p:nvPicPr>
          <p:cNvPr id="3" name="Picture 2">
            <a:extLst>
              <a:ext uri="{FF2B5EF4-FFF2-40B4-BE49-F238E27FC236}">
                <a16:creationId xmlns:a16="http://schemas.microsoft.com/office/drawing/2014/main" id="{E0D43897-0564-F541-8438-B6D39EB05AA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09600" y="6291990"/>
            <a:ext cx="3011424" cy="457618"/>
          </a:xfrm>
          <a:prstGeom prst="rect">
            <a:avLst/>
          </a:prstGeom>
        </p:spPr>
      </p:pic>
      <p:pic>
        <p:nvPicPr>
          <p:cNvPr id="12" name="Picture 11">
            <a:extLst>
              <a:ext uri="{FF2B5EF4-FFF2-40B4-BE49-F238E27FC236}">
                <a16:creationId xmlns:a16="http://schemas.microsoft.com/office/drawing/2014/main" id="{3630F529-94B5-6E4E-B55C-F8DAD77B5F6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094976" y="6264625"/>
            <a:ext cx="1487424" cy="456852"/>
          </a:xfrm>
          <a:prstGeom prst="rect">
            <a:avLst/>
          </a:prstGeom>
        </p:spPr>
      </p:pic>
    </p:spTree>
    <p:extLst>
      <p:ext uri="{BB962C8B-B14F-4D97-AF65-F5344CB8AC3E}">
        <p14:creationId xmlns:p14="http://schemas.microsoft.com/office/powerpoint/2010/main" val="3436981493"/>
      </p:ext>
    </p:extLst>
  </p:cSld>
  <p:clrMap bg1="lt1" tx1="dk1" bg2="lt2" tx2="dk2" accent1="accent1" accent2="accent2" accent3="accent3" accent4="accent4" accent5="accent5" accent6="accent6" hlink="hlink" folHlink="folHlink"/>
  <p:sldLayoutIdLst>
    <p:sldLayoutId id="2147483832" r:id="rId1"/>
    <p:sldLayoutId id="2147483833" r:id="rId2"/>
  </p:sldLayoutIdLst>
  <p:hf sldNum="0" hdr="0" ftr="0" dt="0"/>
  <p:txStyles>
    <p:titleStyle>
      <a:lvl1pPr algn="l" rtl="0" eaLnBrk="1" fontAlgn="base" hangingPunct="1">
        <a:spcBef>
          <a:spcPct val="0"/>
        </a:spcBef>
        <a:spcAft>
          <a:spcPct val="0"/>
        </a:spcAft>
        <a:defRPr lang="en-US" sz="3000" b="1" i="0" kern="1200" dirty="0">
          <a:solidFill>
            <a:schemeClr val="tx2">
              <a:lumMod val="60000"/>
              <a:lumOff val="40000"/>
            </a:schemeClr>
          </a:solidFill>
          <a:latin typeface="Candara"/>
          <a:ea typeface="ヒラギノ角ゴ Pro W3" charset="0"/>
          <a:cs typeface="Candara"/>
        </a:defRPr>
      </a:lvl1pPr>
      <a:lvl2pPr algn="ctr"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2pPr>
      <a:lvl3pPr algn="ctr"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3pPr>
      <a:lvl4pPr algn="ctr"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4pPr>
      <a:lvl5pPr algn="ctr" rtl="0" eaLnBrk="1" fontAlgn="base" hangingPunct="1">
        <a:spcBef>
          <a:spcPct val="0"/>
        </a:spcBef>
        <a:spcAft>
          <a:spcPct val="0"/>
        </a:spcAft>
        <a:defRPr sz="3300">
          <a:solidFill>
            <a:schemeClr val="tx1"/>
          </a:solidFill>
          <a:latin typeface="Calibri" charset="0"/>
          <a:ea typeface="ヒラギノ角ゴ Pro W3" charset="0"/>
          <a:cs typeface="ヒラギノ角ゴ Pro W3" charset="0"/>
        </a:defRPr>
      </a:lvl5pPr>
      <a:lvl6pPr marL="342900" algn="ctr" rtl="0" eaLnBrk="1" fontAlgn="base" hangingPunct="1">
        <a:spcBef>
          <a:spcPct val="0"/>
        </a:spcBef>
        <a:spcAft>
          <a:spcPct val="0"/>
        </a:spcAft>
        <a:defRPr sz="3300">
          <a:solidFill>
            <a:schemeClr val="tx1"/>
          </a:solidFill>
          <a:latin typeface="Calibri" charset="0"/>
          <a:ea typeface="ヒラギノ角ゴ Pro W3" charset="0"/>
        </a:defRPr>
      </a:lvl6pPr>
      <a:lvl7pPr marL="685800" algn="ctr" rtl="0" eaLnBrk="1" fontAlgn="base" hangingPunct="1">
        <a:spcBef>
          <a:spcPct val="0"/>
        </a:spcBef>
        <a:spcAft>
          <a:spcPct val="0"/>
        </a:spcAft>
        <a:defRPr sz="3300">
          <a:solidFill>
            <a:schemeClr val="tx1"/>
          </a:solidFill>
          <a:latin typeface="Calibri" charset="0"/>
          <a:ea typeface="ヒラギノ角ゴ Pro W3" charset="0"/>
        </a:defRPr>
      </a:lvl7pPr>
      <a:lvl8pPr marL="1028700" algn="ctr" rtl="0" eaLnBrk="1" fontAlgn="base" hangingPunct="1">
        <a:spcBef>
          <a:spcPct val="0"/>
        </a:spcBef>
        <a:spcAft>
          <a:spcPct val="0"/>
        </a:spcAft>
        <a:defRPr sz="3300">
          <a:solidFill>
            <a:schemeClr val="tx1"/>
          </a:solidFill>
          <a:latin typeface="Calibri" charset="0"/>
          <a:ea typeface="ヒラギノ角ゴ Pro W3" charset="0"/>
        </a:defRPr>
      </a:lvl8pPr>
      <a:lvl9pPr marL="1371600" algn="ctr" rtl="0" eaLnBrk="1" fontAlgn="base" hangingPunct="1">
        <a:spcBef>
          <a:spcPct val="0"/>
        </a:spcBef>
        <a:spcAft>
          <a:spcPct val="0"/>
        </a:spcAft>
        <a:defRPr sz="3300">
          <a:solidFill>
            <a:schemeClr val="tx1"/>
          </a:solidFill>
          <a:latin typeface="Calibri" charset="0"/>
          <a:ea typeface="ヒラギノ角ゴ Pro W3" charset="0"/>
        </a:defRPr>
      </a:lvl9pPr>
    </p:titleStyle>
    <p:bodyStyle>
      <a:lvl1pPr marL="257175" indent="-257175" algn="l" rtl="0" eaLnBrk="1" fontAlgn="base" hangingPunct="1">
        <a:spcBef>
          <a:spcPct val="20000"/>
        </a:spcBef>
        <a:spcAft>
          <a:spcPct val="0"/>
        </a:spcAft>
        <a:buClr>
          <a:srgbClr val="0000FF"/>
        </a:buClr>
        <a:buSzPct val="65000"/>
        <a:buFont typeface="Wingdings" charset="2"/>
        <a:buChar char="v"/>
        <a:defRPr sz="2700" kern="1200">
          <a:solidFill>
            <a:schemeClr val="tx1"/>
          </a:solidFill>
          <a:latin typeface="Candara"/>
          <a:ea typeface="ヒラギノ角ゴ Pro W3" charset="0"/>
          <a:cs typeface="Candara"/>
        </a:defRPr>
      </a:lvl1pPr>
      <a:lvl2pPr marL="557213" indent="-214313" algn="l" rtl="0" eaLnBrk="1" fontAlgn="base" hangingPunct="1">
        <a:spcBef>
          <a:spcPct val="20000"/>
        </a:spcBef>
        <a:spcAft>
          <a:spcPct val="0"/>
        </a:spcAft>
        <a:buClr>
          <a:srgbClr val="0000FF"/>
        </a:buClr>
        <a:buFont typeface="Wingdings" charset="2"/>
        <a:buChar char="§"/>
        <a:defRPr sz="2400" kern="1200">
          <a:solidFill>
            <a:schemeClr val="tx1"/>
          </a:solidFill>
          <a:latin typeface="Candara"/>
          <a:ea typeface="ヒラギノ角ゴ Pro W3" charset="0"/>
          <a:cs typeface="Candara"/>
        </a:defRPr>
      </a:lvl2pPr>
      <a:lvl3pPr marL="857250" indent="-171450" algn="l" rtl="0" eaLnBrk="1" fontAlgn="base" hangingPunct="1">
        <a:spcBef>
          <a:spcPct val="20000"/>
        </a:spcBef>
        <a:spcAft>
          <a:spcPct val="0"/>
        </a:spcAft>
        <a:buFont typeface="Arial" charset="0"/>
        <a:buChar char="•"/>
        <a:defRPr sz="2100" kern="1200">
          <a:solidFill>
            <a:schemeClr val="tx1"/>
          </a:solidFill>
          <a:latin typeface="Candara"/>
          <a:ea typeface="ヒラギノ角ゴ Pro W3" charset="0"/>
          <a:cs typeface="Candara"/>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Candara"/>
          <a:ea typeface="ヒラギノ角ゴ Pro W3" charset="0"/>
          <a:cs typeface="Candara"/>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Candara"/>
          <a:ea typeface="ヒラギノ角ゴ Pro W3" charset="0"/>
          <a:cs typeface="Candara"/>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acl.gov/programs/connecting-people-services/aging-and-disability-resource-centers-programno-wrong-door"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46.jpeg"/><Relationship Id="rId5" Type="http://schemas.openxmlformats.org/officeDocument/2006/relationships/hyperlink" Target="https://stateofthestates.ku.edu/technology-first" TargetMode="External"/><Relationship Id="rId4" Type="http://schemas.openxmlformats.org/officeDocument/2006/relationships/hyperlink" Target="https://www.medicaid.gov/medicaid/long-term-services-supports/index.html"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ici.umn.edu/series/10" TargetMode="External"/><Relationship Id="rId2" Type="http://schemas.openxmlformats.org/officeDocument/2006/relationships/notesSlide" Target="../notesSlides/notesSlide49.xml"/><Relationship Id="rId1" Type="http://schemas.openxmlformats.org/officeDocument/2006/relationships/slideLayout" Target="../slideLayouts/slideLayout75.xml"/><Relationship Id="rId4" Type="http://schemas.openxmlformats.org/officeDocument/2006/relationships/hyperlink" Target="https://ici.umn.edu/series/hEb_HnE1SHejUMbWp9nerA"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4.xml.rels><?xml version="1.0" encoding="UTF-8" standalone="yes"?>
<Relationships xmlns="http://schemas.openxmlformats.org/package/2006/relationships"><Relationship Id="rId3" Type="http://schemas.openxmlformats.org/officeDocument/2006/relationships/hyperlink" Target="mailto:RISP@umn.edu" TargetMode="External"/><Relationship Id="rId2" Type="http://schemas.openxmlformats.org/officeDocument/2006/relationships/notesSlide" Target="../notesSlides/notesSlide51.xml"/><Relationship Id="rId1" Type="http://schemas.openxmlformats.org/officeDocument/2006/relationships/slideLayout" Target="../slideLayouts/slideLayout72.xml"/><Relationship Id="rId5" Type="http://schemas.openxmlformats.org/officeDocument/2006/relationships/image" Target="../media/image72.png"/><Relationship Id="rId4" Type="http://schemas.openxmlformats.org/officeDocument/2006/relationships/hyperlink" Target="mailto:larso072@umn.edu"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96.xml"/></Relationships>
</file>

<file path=ppt/slides/_rels/slide1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7.xml"/><Relationship Id="rId1" Type="http://schemas.openxmlformats.org/officeDocument/2006/relationships/slideLayout" Target="../slideLayouts/slideLayout108.xml"/><Relationship Id="rId4" Type="http://schemas.openxmlformats.org/officeDocument/2006/relationships/hyperlink" Target="https://www.statedata.info/"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98.xml"/></Relationships>
</file>

<file path=ppt/slides/_rels/slide116.xml.rels><?xml version="1.0" encoding="UTF-8" standalone="yes"?>
<Relationships xmlns="http://schemas.openxmlformats.org/package/2006/relationships"><Relationship Id="rId3" Type="http://schemas.openxmlformats.org/officeDocument/2006/relationships/hyperlink" Target="https://www.thinkwork.org/aie/ppsa" TargetMode="External"/><Relationship Id="rId2" Type="http://schemas.openxmlformats.org/officeDocument/2006/relationships/notesSlide" Target="../notesSlides/notesSlide59.xml"/><Relationship Id="rId1" Type="http://schemas.openxmlformats.org/officeDocument/2006/relationships/slideLayout" Target="../slideLayouts/slideLayout98.xml"/><Relationship Id="rId5" Type="http://schemas.openxmlformats.org/officeDocument/2006/relationships/hyperlink" Target="https://www.thinkwork.org/think-work-stories" TargetMode="External"/><Relationship Id="rId4" Type="http://schemas.openxmlformats.org/officeDocument/2006/relationships/hyperlink" Target="https://www.thinkwork.org/aie/crp"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statedata.info/" TargetMode="External"/><Relationship Id="rId2" Type="http://schemas.openxmlformats.org/officeDocument/2006/relationships/hyperlink" Target="mailto:jean.Winsor@umb.edu" TargetMode="External"/><Relationship Id="rId1" Type="http://schemas.openxmlformats.org/officeDocument/2006/relationships/slideLayout" Target="../slideLayouts/slideLayout96.xml"/><Relationship Id="rId5" Type="http://schemas.openxmlformats.org/officeDocument/2006/relationships/hyperlink" Target="http://www.iddsurvey.org/" TargetMode="External"/><Relationship Id="rId4" Type="http://schemas.openxmlformats.org/officeDocument/2006/relationships/hyperlink" Target="http://www.thinkwork.org/"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notesSlide" Target="../notesSlides/notesSlide61.xml"/><Relationship Id="rId1" Type="http://schemas.openxmlformats.org/officeDocument/2006/relationships/slideLayout" Target="../slideLayouts/slideLayout11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svg"/></Relationships>
</file>

<file path=ppt/slides/_rels/slide1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0.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11.xml"/></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64.xml"/><Relationship Id="rId1" Type="http://schemas.openxmlformats.org/officeDocument/2006/relationships/slideLayout" Target="../slideLayouts/slideLayout110.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5.xml"/></Relationships>
</file>

<file path=ppt/slides/_rels/slide126.xml.rels><?xml version="1.0" encoding="UTF-8" standalone="yes"?>
<Relationships xmlns="http://schemas.openxmlformats.org/package/2006/relationships"><Relationship Id="rId3" Type="http://schemas.openxmlformats.org/officeDocument/2006/relationships/hyperlink" Target="mailto:Tanis@ku.edu" TargetMode="External"/><Relationship Id="rId7"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125.xml"/><Relationship Id="rId6" Type="http://schemas.openxmlformats.org/officeDocument/2006/relationships/image" Target="../media/image99.png"/><Relationship Id="rId5" Type="http://schemas.openxmlformats.org/officeDocument/2006/relationships/hyperlink" Target="http://www.stateofthestates.ku.edu/" TargetMode="External"/><Relationship Id="rId4" Type="http://schemas.openxmlformats.org/officeDocument/2006/relationships/hyperlink" Target="mailto:Stateofthestates@ku.edu"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138.xml"/></Relationships>
</file>

<file path=ppt/slides/_rels/slide13.xml.rels><?xml version="1.0" encoding="UTF-8" standalone="yes"?>
<Relationships xmlns="http://schemas.openxmlformats.org/package/2006/relationships"><Relationship Id="rId3" Type="http://schemas.openxmlformats.org/officeDocument/2006/relationships/hyperlink" Target="https://nadsp.org/services/the-nadsp-e-badge-academy/" TargetMode="External"/><Relationship Id="rId2" Type="http://schemas.openxmlformats.org/officeDocument/2006/relationships/image" Target="../media/image47.pn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142.xml"/><Relationship Id="rId4" Type="http://schemas.openxmlformats.org/officeDocument/2006/relationships/image" Target="../media/image103.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8.xml"/></Relationships>
</file>

<file path=ppt/slides/_rels/slide13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05.svg"/><Relationship Id="rId7" Type="http://schemas.openxmlformats.org/officeDocument/2006/relationships/diagramLayout" Target="../diagrams/layout2.xml"/><Relationship Id="rId2" Type="http://schemas.openxmlformats.org/officeDocument/2006/relationships/image" Target="../media/image104.png"/><Relationship Id="rId1" Type="http://schemas.openxmlformats.org/officeDocument/2006/relationships/slideLayout" Target="../slideLayouts/slideLayout138.xml"/><Relationship Id="rId6" Type="http://schemas.openxmlformats.org/officeDocument/2006/relationships/diagramData" Target="../diagrams/data2.xml"/><Relationship Id="rId11" Type="http://schemas.openxmlformats.org/officeDocument/2006/relationships/image" Target="../media/image108.jpeg"/><Relationship Id="rId5" Type="http://schemas.openxmlformats.org/officeDocument/2006/relationships/image" Target="../media/image107.svg"/><Relationship Id="rId10" Type="http://schemas.microsoft.com/office/2007/relationships/diagramDrawing" Target="../diagrams/drawing2.xml"/><Relationship Id="rId4" Type="http://schemas.openxmlformats.org/officeDocument/2006/relationships/image" Target="../media/image106.png"/><Relationship Id="rId9" Type="http://schemas.openxmlformats.org/officeDocument/2006/relationships/diagramColors" Target="../diagrams/colors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40.xml"/><Relationship Id="rId4" Type="http://schemas.openxmlformats.org/officeDocument/2006/relationships/image" Target="../media/image111.svg"/></Relationships>
</file>

<file path=ppt/slides/_rels/slide1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9.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8.xml"/></Relationships>
</file>

<file path=ppt/slides/_rels/slide146.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9.svg"/><Relationship Id="rId26" Type="http://schemas.openxmlformats.org/officeDocument/2006/relationships/image" Target="../media/image135.svg"/><Relationship Id="rId3" Type="http://schemas.openxmlformats.org/officeDocument/2006/relationships/image" Target="../media/image114.png"/><Relationship Id="rId21" Type="http://schemas.openxmlformats.org/officeDocument/2006/relationships/image" Target="../media/image51.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8.png"/><Relationship Id="rId25" Type="http://schemas.openxmlformats.org/officeDocument/2006/relationships/image" Target="../media/image134.png"/><Relationship Id="rId2" Type="http://schemas.openxmlformats.org/officeDocument/2006/relationships/notesSlide" Target="../notesSlides/notesSlide80.xml"/><Relationship Id="rId16" Type="http://schemas.openxmlformats.org/officeDocument/2006/relationships/image" Target="../media/image127.svg"/><Relationship Id="rId20" Type="http://schemas.openxmlformats.org/officeDocument/2006/relationships/image" Target="../media/image131.svg"/><Relationship Id="rId29" Type="http://schemas.openxmlformats.org/officeDocument/2006/relationships/image" Target="../media/image138.jpeg"/><Relationship Id="rId1" Type="http://schemas.openxmlformats.org/officeDocument/2006/relationships/slideLayout" Target="../slideLayouts/slideLayout149.xml"/><Relationship Id="rId6" Type="http://schemas.openxmlformats.org/officeDocument/2006/relationships/image" Target="../media/image117.svg"/><Relationship Id="rId11" Type="http://schemas.openxmlformats.org/officeDocument/2006/relationships/image" Target="../media/image122.png"/><Relationship Id="rId24" Type="http://schemas.openxmlformats.org/officeDocument/2006/relationships/image" Target="../media/image133.svg"/><Relationship Id="rId5" Type="http://schemas.openxmlformats.org/officeDocument/2006/relationships/image" Target="../media/image116.png"/><Relationship Id="rId15" Type="http://schemas.openxmlformats.org/officeDocument/2006/relationships/image" Target="../media/image126.png"/><Relationship Id="rId23" Type="http://schemas.openxmlformats.org/officeDocument/2006/relationships/image" Target="../media/image132.png"/><Relationship Id="rId28" Type="http://schemas.openxmlformats.org/officeDocument/2006/relationships/image" Target="../media/image137.svg"/><Relationship Id="rId10" Type="http://schemas.openxmlformats.org/officeDocument/2006/relationships/image" Target="../media/image121.svg"/><Relationship Id="rId19" Type="http://schemas.openxmlformats.org/officeDocument/2006/relationships/image" Target="../media/image130.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 Id="rId22" Type="http://schemas.openxmlformats.org/officeDocument/2006/relationships/image" Target="../media/image52.svg"/><Relationship Id="rId27" Type="http://schemas.openxmlformats.org/officeDocument/2006/relationships/image" Target="../media/image136.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9.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3.xml"/><Relationship Id="rId1" Type="http://schemas.openxmlformats.org/officeDocument/2006/relationships/slideLayout" Target="../slideLayouts/slideLayout1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38.jpeg"/><Relationship Id="rId2" Type="http://schemas.openxmlformats.org/officeDocument/2006/relationships/notesSlide" Target="../notesSlides/notesSlide84.xml"/><Relationship Id="rId1" Type="http://schemas.openxmlformats.org/officeDocument/2006/relationships/slideLayout" Target="../slideLayouts/slideLayout138.xml"/><Relationship Id="rId6" Type="http://schemas.openxmlformats.org/officeDocument/2006/relationships/image" Target="../media/image141.png"/><Relationship Id="rId5" Type="http://schemas.openxmlformats.org/officeDocument/2006/relationships/hyperlink" Target="mailto:thelinkcenter@nasddds.org" TargetMode="External"/><Relationship Id="rId4" Type="http://schemas.openxmlformats.org/officeDocument/2006/relationships/hyperlink" Target="https://acl.gov/TheLinkCenter" TargetMode="Externa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6.xml"/><Relationship Id="rId1" Type="http://schemas.openxmlformats.org/officeDocument/2006/relationships/slideLayout" Target="../slideLayouts/slideLayout15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4.xml"/></Relationships>
</file>

<file path=ppt/slides/_rels/slide159.xml.rels><?xml version="1.0" encoding="UTF-8" standalone="yes"?>
<Relationships xmlns="http://schemas.openxmlformats.org/package/2006/relationships"><Relationship Id="rId3" Type="http://schemas.openxmlformats.org/officeDocument/2006/relationships/hyperlink" Target="https://acl.gov/sites/default/files/RAISE_SGRG/NatlStrategyFamCaregivers_FirstPrinciples.pdf" TargetMode="External"/><Relationship Id="rId2" Type="http://schemas.openxmlformats.org/officeDocument/2006/relationships/hyperlink" Target="https://acl.gov/sites/default/files/RAISE_SGRG/NatlStrategyToSupportFamilyCaregivers.pdf" TargetMode="External"/><Relationship Id="rId1" Type="http://schemas.openxmlformats.org/officeDocument/2006/relationships/slideLayout" Target="../slideLayouts/slideLayout161.xml"/><Relationship Id="rId6" Type="http://schemas.openxmlformats.org/officeDocument/2006/relationships/image" Target="../media/image143.png"/><Relationship Id="rId5" Type="http://schemas.openxmlformats.org/officeDocument/2006/relationships/hyperlink" Target="https://acl.gov/sites/default/files/RAISE_SGRG/NatlStrategyFamCaregivers_ActionsSCO.pdf" TargetMode="External"/><Relationship Id="rId4" Type="http://schemas.openxmlformats.org/officeDocument/2006/relationships/hyperlink" Target="https://acl.gov/sites/default/files/RAISE_SGRG/NatlStrategyFamCaregivers_FedAction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6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68.xml.rels><?xml version="1.0" encoding="UTF-8" standalone="yes"?>
<Relationships xmlns="http://schemas.openxmlformats.org/package/2006/relationships"><Relationship Id="rId3" Type="http://schemas.openxmlformats.org/officeDocument/2006/relationships/hyperlink" Target="https://supportcaregiving.org/" TargetMode="External"/><Relationship Id="rId2" Type="http://schemas.openxmlformats.org/officeDocument/2006/relationships/hyperlink" Target="https://www.nashp.org/the-raise-family-caregiver-resource-and-dissemination-center/" TargetMode="External"/><Relationship Id="rId1" Type="http://schemas.openxmlformats.org/officeDocument/2006/relationships/slideLayout" Target="../slideLayouts/slideLayout15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playlist?list=PLp91K0k8LKY7-7zstPfD23g0UdMtbPmQ_" TargetMode="External"/><Relationship Id="rId2" Type="http://schemas.openxmlformats.org/officeDocument/2006/relationships/hyperlink" Target="https://wi-bpdd.org/index.php/2022/09/09/living-well-rights-guides/" TargetMode="External"/><Relationship Id="rId1" Type="http://schemas.openxmlformats.org/officeDocument/2006/relationships/slideLayout" Target="../slideLayouts/slideLayout30.xml"/><Relationship Id="rId5" Type="http://schemas.openxmlformats.org/officeDocument/2006/relationships/image" Target="../media/image53.png"/><Relationship Id="rId4" Type="http://schemas.openxmlformats.org/officeDocument/2006/relationships/hyperlink" Target="https://www.youtube.com/watch?v=uBZ1kOeLlE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www.federalregister.gov/documents/2024/05/06/2024-08711/nondiscrimination-in-health-programs-and-activities" TargetMode="Externa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hyperlink" Target="http://www.hhs.gov/1557" TargetMode="Externa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hyperlink" Target="https://www.hhs.gov/ocr/complaint" TargetMode="External"/><Relationship Id="rId2" Type="http://schemas.openxmlformats.org/officeDocument/2006/relationships/hyperlink" Target="https://www.hhs.gov/1557" TargetMode="Externa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federalregister.gov/documents/2024/05/09/2024-09237/nondiscrimination-on-the-basis-of-disability-in-programs-or-activities-receiving-federal-financial"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hyperlink" Target="https://www.federalregister.gov/documents/2024/05/09/2024-09237/nondiscrimination-on-the-basis-of-disability-in-programs-or-activities-receiving-federal-financial" TargetMode="Externa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hyperlink" Target="https://www.federalregister.gov/documents/2024/05/09/2024-09237/nondiscrimination-on-the-basis-of-disability-in-programs-or-activities-receiving-federal-financial" TargetMode="Externa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hyperlink" Target="https://www.federalregister.gov/documents/2024/05/09/2024-09237/nondiscrimination-on-the-basis-of-disability-in-programs-or-activities-receiving-federal-financial" TargetMode="Externa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hyperlink" Target="https://www.federalregister.gov/documents/2024/05/09/2024-09237/nondiscrimination-on-the-basis-of-disability-in-programs-or-activities-receiving-federal-financial" TargetMode="Externa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hyperlink" Target="https://www.federalregister.gov/documents/2024/05/09/2024-09237/nondiscrimination-on-the-basis-of-disability-in-programs-or-activities-receiving-federal-financial" TargetMode="External"/><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hyperlink" Target="https://www.federalregister.gov/documents/2024/05/09/2024-09237/nondiscrimination-on-the-basis-of-disability-in-programs-or-activities-receiving-federal-financial" TargetMode="External"/><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hyperlink" Target="https://www.federalregister.gov/documents/2024/05/09/2024-09237/nondiscrimination-on-the-basis-of-disability-in-programs-or-activities-receiving-federal-financial" TargetMode="Externa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hyperlink" Target="https://www.federalregister.gov/documents/2024/05/09/2024-09237/nondiscrimination-on-the-basis-of-disability-in-programs-or-activities-receiving-federal-financial" TargetMode="Externa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hyperlink" Target="https://www.federalregister.gov/documents/2024/05/09/2024-09237/nondiscrimination-on-the-basis-of-disability-in-programs-or-activities-receiving-federal-financial" TargetMode="Externa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hyperlink" Target="https://www.federalregister.gov/documents/2024/05/09/2024-09237/nondiscrimination-on-the-basis-of-disability-in-programs-or-activities-receiving-federal-financial" TargetMode="Externa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hyperlink" Target="https://www.federalregister.gov/documents/2024/05/09/2024-09237/nondiscrimination-on-the-basis-of-disability-in-programs-or-activities-receiving-federal-financial" TargetMode="External"/><Relationship Id="rId2" Type="http://schemas.openxmlformats.org/officeDocument/2006/relationships/hyperlink" Target="https://www.hhs.gov/ocr/complaint" TargetMode="Externa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hyperlink" Target="https://www.federalregister.gov/documents/2024/05/09/2024-09237/nondiscrimination-on-the-basis-of-disability-in-programs-or-activities-receiving-federal-financial" TargetMode="External"/><Relationship Id="rId2" Type="http://schemas.openxmlformats.org/officeDocument/2006/relationships/hyperlink" Target="https://www.hhs.gov/civil-rights/for-individuals/disability/section-504-rehabilitation-act-of-1973/index.html" TargetMode="Externa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hyperlink" Target="https://www.hhs.gov/civil-rights/for-individuals/disability/section-504-rehabilitation-act-of-1973/index.html" TargetMode="External"/><Relationship Id="rId2" Type="http://schemas.openxmlformats.org/officeDocument/2006/relationships/hyperlink" Target="https://list.nih.gov/cgi-bin/wa.exe?SUBED1=OCR-CIVILRIGHTS-LIST&amp;A=1" TargetMode="External"/><Relationship Id="rId1" Type="http://schemas.openxmlformats.org/officeDocument/2006/relationships/slideLayout" Target="../slideLayouts/slideLayout4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1.xml"/><Relationship Id="rId1" Type="http://schemas.openxmlformats.org/officeDocument/2006/relationships/slideLayout" Target="../slideLayouts/slideLayout72.xml"/><Relationship Id="rId4" Type="http://schemas.openxmlformats.org/officeDocument/2006/relationships/image" Target="../media/image63.jpeg"/></Relationships>
</file>

<file path=ppt/slides/_rels/slide9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2.xml"/><Relationship Id="rId1" Type="http://schemas.openxmlformats.org/officeDocument/2006/relationships/slideLayout" Target="../slideLayouts/slideLayout72.xml"/><Relationship Id="rId4" Type="http://schemas.openxmlformats.org/officeDocument/2006/relationships/image" Target="../media/image510.png"/></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72.xml"/></Relationships>
</file>

<file path=ppt/slides/_rels/slide9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5.xml"/><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6D5C-0F1E-60B6-BFD7-8BF8D5A16C4F}"/>
              </a:ext>
            </a:extLst>
          </p:cNvPr>
          <p:cNvSpPr>
            <a:spLocks noGrp="1"/>
          </p:cNvSpPr>
          <p:nvPr>
            <p:ph type="title"/>
          </p:nvPr>
        </p:nvSpPr>
        <p:spPr>
          <a:xfrm>
            <a:off x="838200" y="3443449"/>
            <a:ext cx="10850696" cy="1325563"/>
          </a:xfrm>
        </p:spPr>
        <p:txBody>
          <a:bodyPr>
            <a:normAutofit fontScale="90000"/>
          </a:bodyPr>
          <a:lstStyle/>
          <a:p>
            <a:r>
              <a:rPr lang="en-US" sz="4400" b="1" dirty="0">
                <a:solidFill>
                  <a:srgbClr val="004C82"/>
                </a:solidFill>
                <a:latin typeface="Arial"/>
                <a:cs typeface="Arial"/>
              </a:rPr>
              <a:t>The President’s Committee for </a:t>
            </a:r>
            <a:br>
              <a:rPr lang="en-US" sz="4400" b="1" dirty="0">
                <a:solidFill>
                  <a:srgbClr val="004C82"/>
                </a:solidFill>
                <a:latin typeface="Arial" panose="020B0604020202020204" pitchFamily="34" charset="0"/>
                <a:cs typeface="Arial" panose="020B0604020202020204" pitchFamily="34" charset="0"/>
              </a:rPr>
            </a:br>
            <a:r>
              <a:rPr lang="en-US" sz="4400" b="1" dirty="0">
                <a:solidFill>
                  <a:srgbClr val="004C82"/>
                </a:solidFill>
                <a:latin typeface="Arial"/>
                <a:cs typeface="Arial"/>
              </a:rPr>
              <a:t>People with </a:t>
            </a:r>
            <a:r>
              <a:rPr lang="en-US" sz="4400" b="1" dirty="0">
                <a:solidFill>
                  <a:srgbClr val="08508F"/>
                </a:solidFill>
                <a:latin typeface="Arial"/>
                <a:cs typeface="Arial"/>
              </a:rPr>
              <a:t>Intellectual</a:t>
            </a:r>
            <a:r>
              <a:rPr lang="en-US" sz="4400" b="1" dirty="0">
                <a:solidFill>
                  <a:srgbClr val="004C82"/>
                </a:solidFill>
                <a:latin typeface="Arial"/>
                <a:cs typeface="Arial"/>
              </a:rPr>
              <a:t> Disabilities (PCPID)</a:t>
            </a:r>
            <a:endParaRPr lang="en-US" dirty="0"/>
          </a:p>
        </p:txBody>
      </p:sp>
      <p:sp>
        <p:nvSpPr>
          <p:cNvPr id="4" name="Subtitle 3">
            <a:extLst>
              <a:ext uri="{FF2B5EF4-FFF2-40B4-BE49-F238E27FC236}">
                <a16:creationId xmlns:a16="http://schemas.microsoft.com/office/drawing/2014/main" id="{292E52A8-D1F8-DB2A-C66C-B89EDA1FC85C}"/>
              </a:ext>
            </a:extLst>
          </p:cNvPr>
          <p:cNvSpPr txBox="1">
            <a:spLocks/>
          </p:cNvSpPr>
          <p:nvPr/>
        </p:nvSpPr>
        <p:spPr>
          <a:xfrm>
            <a:off x="838200" y="4769012"/>
            <a:ext cx="7677839" cy="118009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Titillium Web"/>
                <a:ea typeface="Titillium Web"/>
                <a:cs typeface="Titillium Web"/>
                <a:sym typeface="Titillium Web"/>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pPr>
            <a:r>
              <a:rPr lang="en-US" sz="3200" b="1" dirty="0">
                <a:solidFill>
                  <a:srgbClr val="004C82"/>
                </a:solidFill>
                <a:latin typeface="Arial"/>
                <a:cs typeface="Arial"/>
              </a:rPr>
              <a:t>September Meeting </a:t>
            </a:r>
          </a:p>
          <a:p>
            <a:pPr marL="0" indent="0">
              <a:lnSpc>
                <a:spcPct val="100000"/>
              </a:lnSpc>
            </a:pPr>
            <a:r>
              <a:rPr lang="en-US" dirty="0">
                <a:solidFill>
                  <a:srgbClr val="004C82"/>
                </a:solidFill>
                <a:latin typeface="Arial"/>
                <a:cs typeface="Calibri Light"/>
              </a:rPr>
              <a:t>September 26-27, 2024</a:t>
            </a:r>
          </a:p>
        </p:txBody>
      </p:sp>
      <p:pic>
        <p:nvPicPr>
          <p:cNvPr id="5" name="Picture 4" descr="Logo&#10;&#10;Description automatically generated">
            <a:extLst>
              <a:ext uri="{FF2B5EF4-FFF2-40B4-BE49-F238E27FC236}">
                <a16:creationId xmlns:a16="http://schemas.microsoft.com/office/drawing/2014/main" id="{C315F9C0-55F8-9C72-F54C-DDCC97D78EF3}"/>
              </a:ext>
            </a:extLst>
          </p:cNvPr>
          <p:cNvPicPr>
            <a:picLocks noChangeAspect="1"/>
          </p:cNvPicPr>
          <p:nvPr/>
        </p:nvPicPr>
        <p:blipFill>
          <a:blip r:embed="rId2"/>
          <a:stretch>
            <a:fillRect/>
          </a:stretch>
        </p:blipFill>
        <p:spPr>
          <a:xfrm>
            <a:off x="838200" y="475161"/>
            <a:ext cx="2438400" cy="2562339"/>
          </a:xfrm>
          <a:prstGeom prst="rect">
            <a:avLst/>
          </a:prstGeom>
        </p:spPr>
      </p:pic>
    </p:spTree>
    <p:extLst>
      <p:ext uri="{BB962C8B-B14F-4D97-AF65-F5344CB8AC3E}">
        <p14:creationId xmlns:p14="http://schemas.microsoft.com/office/powerpoint/2010/main" val="3197799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3C52-A587-C48E-F1C4-54C9B15123D6}"/>
              </a:ext>
            </a:extLst>
          </p:cNvPr>
          <p:cNvSpPr>
            <a:spLocks noGrp="1"/>
          </p:cNvSpPr>
          <p:nvPr>
            <p:ph type="title"/>
          </p:nvPr>
        </p:nvSpPr>
        <p:spPr/>
        <p:txBody>
          <a:bodyPr/>
          <a:lstStyle/>
          <a:p>
            <a:r>
              <a:rPr lang="en-US" dirty="0"/>
              <a:t>Cross-Cutting Principles</a:t>
            </a:r>
          </a:p>
        </p:txBody>
      </p:sp>
      <p:sp>
        <p:nvSpPr>
          <p:cNvPr id="3" name="Content Placeholder 2">
            <a:extLst>
              <a:ext uri="{FF2B5EF4-FFF2-40B4-BE49-F238E27FC236}">
                <a16:creationId xmlns:a16="http://schemas.microsoft.com/office/drawing/2014/main" id="{054DDB41-0DA3-D0F1-5A1C-6CAD8ACC13A9}"/>
              </a:ext>
            </a:extLst>
          </p:cNvPr>
          <p:cNvSpPr>
            <a:spLocks noGrp="1"/>
          </p:cNvSpPr>
          <p:nvPr>
            <p:ph idx="1"/>
          </p:nvPr>
        </p:nvSpPr>
        <p:spPr>
          <a:xfrm>
            <a:off x="609600" y="990600"/>
            <a:ext cx="8421666" cy="4876800"/>
          </a:xfrm>
        </p:spPr>
        <p:txBody>
          <a:bodyPr/>
          <a:lstStyle/>
          <a:p>
            <a:pPr>
              <a:spcBef>
                <a:spcPts val="1200"/>
              </a:spcBef>
            </a:pPr>
            <a:r>
              <a:rPr lang="en-US" sz="2000" b="1" i="0" dirty="0">
                <a:effectLst/>
                <a:highlight>
                  <a:srgbClr val="FFFFFF"/>
                </a:highlight>
                <a:latin typeface="Arial" panose="020B0604020202020204" pitchFamily="34" charset="0"/>
              </a:rPr>
              <a:t>Enhance self-advocacy</a:t>
            </a:r>
            <a:r>
              <a:rPr lang="en-US" sz="2000" b="0" i="0" dirty="0">
                <a:effectLst/>
                <a:highlight>
                  <a:srgbClr val="FFFFFF"/>
                </a:highlight>
                <a:latin typeface="Arial" panose="020B0604020202020204" pitchFamily="34" charset="0"/>
              </a:rPr>
              <a:t>: Invest in opportunities for people with disabilities to speak up for their needs. </a:t>
            </a:r>
          </a:p>
          <a:p>
            <a:pPr>
              <a:spcBef>
                <a:spcPts val="1200"/>
              </a:spcBef>
            </a:pPr>
            <a:r>
              <a:rPr lang="en-US" sz="2000" b="1" i="0" dirty="0">
                <a:effectLst/>
                <a:highlight>
                  <a:srgbClr val="FFFFFF"/>
                </a:highlight>
                <a:latin typeface="Arial" panose="020B0604020202020204" pitchFamily="34" charset="0"/>
              </a:rPr>
              <a:t>Promote person-centered planning and thinking</a:t>
            </a:r>
            <a:r>
              <a:rPr lang="en-US" sz="2000" b="0" i="0" dirty="0">
                <a:effectLst/>
                <a:highlight>
                  <a:srgbClr val="FFFFFF"/>
                </a:highlight>
                <a:latin typeface="Arial" panose="020B0604020202020204" pitchFamily="34" charset="0"/>
              </a:rPr>
              <a:t>: Focus on individual preferences and inclusivity. </a:t>
            </a:r>
          </a:p>
          <a:p>
            <a:pPr>
              <a:spcBef>
                <a:spcPts val="1200"/>
              </a:spcBef>
            </a:pPr>
            <a:r>
              <a:rPr lang="en-US" sz="2000" b="1" i="0" dirty="0">
                <a:effectLst/>
                <a:highlight>
                  <a:srgbClr val="FFFFFF"/>
                </a:highlight>
                <a:latin typeface="Arial" panose="020B0604020202020204" pitchFamily="34" charset="0"/>
              </a:rPr>
              <a:t>Ensure equity</a:t>
            </a:r>
            <a:r>
              <a:rPr lang="en-US" sz="2000" b="0" i="0" dirty="0">
                <a:effectLst/>
                <a:highlight>
                  <a:srgbClr val="FFFFFF"/>
                </a:highlight>
                <a:latin typeface="Arial" panose="020B0604020202020204" pitchFamily="34" charset="0"/>
              </a:rPr>
              <a:t>: Make sure everyone, especially those facing extra barriers, can access services. </a:t>
            </a:r>
          </a:p>
          <a:p>
            <a:pPr>
              <a:spcBef>
                <a:spcPts val="1200"/>
              </a:spcBef>
            </a:pPr>
            <a:r>
              <a:rPr lang="en-US" sz="2000" b="1" i="0" dirty="0">
                <a:effectLst/>
                <a:highlight>
                  <a:srgbClr val="FFFFFF"/>
                </a:highlight>
                <a:latin typeface="Arial" panose="020B0604020202020204" pitchFamily="34" charset="0"/>
              </a:rPr>
              <a:t>Individualize supports</a:t>
            </a:r>
            <a:r>
              <a:rPr lang="en-US" sz="2000" b="0" i="0" dirty="0">
                <a:effectLst/>
                <a:highlight>
                  <a:srgbClr val="FFFFFF"/>
                </a:highlight>
                <a:latin typeface="Arial" panose="020B0604020202020204" pitchFamily="34" charset="0"/>
              </a:rPr>
              <a:t>: Offer flexible care options tailored to each person. </a:t>
            </a:r>
          </a:p>
          <a:p>
            <a:pPr>
              <a:spcBef>
                <a:spcPts val="1200"/>
              </a:spcBef>
            </a:pPr>
            <a:r>
              <a:rPr lang="en-US" sz="2000" b="1" i="0" dirty="0">
                <a:effectLst/>
                <a:highlight>
                  <a:srgbClr val="FFFFFF"/>
                </a:highlight>
                <a:latin typeface="Arial" panose="020B0604020202020204" pitchFamily="34" charset="0"/>
              </a:rPr>
              <a:t>Create seamless navigation</a:t>
            </a:r>
            <a:r>
              <a:rPr lang="en-US" sz="2000" b="0" i="0" dirty="0">
                <a:effectLst/>
                <a:highlight>
                  <a:srgbClr val="FFFFFF"/>
                </a:highlight>
                <a:latin typeface="Arial" panose="020B0604020202020204" pitchFamily="34" charset="0"/>
              </a:rPr>
              <a:t>: Make it easier to find and use services. Build upon the </a:t>
            </a:r>
            <a:r>
              <a:rPr lang="en-US" sz="2000" b="0" i="0" u="sng" strike="noStrike" dirty="0">
                <a:solidFill>
                  <a:srgbClr val="0563C1"/>
                </a:solidFill>
                <a:effectLst/>
                <a:highlight>
                  <a:srgbClr val="FFFFFF"/>
                </a:highlight>
                <a:latin typeface="Arial" panose="020B0604020202020204" pitchFamily="34" charset="0"/>
                <a:hlinkClick r:id="rId3"/>
              </a:rPr>
              <a:t>No Wrong Door System</a:t>
            </a:r>
            <a:r>
              <a:rPr lang="en-US" sz="2000" b="0" i="0" dirty="0">
                <a:solidFill>
                  <a:srgbClr val="000000"/>
                </a:solidFill>
                <a:effectLst/>
                <a:highlight>
                  <a:srgbClr val="FFFFFF"/>
                </a:highlight>
                <a:latin typeface="Arial" panose="020B0604020202020204" pitchFamily="34" charset="0"/>
              </a:rPr>
              <a:t> </a:t>
            </a:r>
            <a:r>
              <a:rPr lang="en-US" sz="2000" b="0" i="0" dirty="0">
                <a:effectLst/>
                <a:highlight>
                  <a:srgbClr val="FFFFFF"/>
                </a:highlight>
                <a:latin typeface="Arial" panose="020B0604020202020204" pitchFamily="34" charset="0"/>
              </a:rPr>
              <a:t>initiative to simplify access to </a:t>
            </a:r>
            <a:r>
              <a:rPr lang="en-US" sz="2000" b="0" i="0" u="sng" strike="noStrike" dirty="0">
                <a:solidFill>
                  <a:srgbClr val="0563C1"/>
                </a:solidFill>
                <a:effectLst/>
                <a:highlight>
                  <a:srgbClr val="FFFFFF"/>
                </a:highlight>
                <a:latin typeface="Arial" panose="020B0604020202020204" pitchFamily="34" charset="0"/>
                <a:hlinkClick r:id="rId4"/>
              </a:rPr>
              <a:t>long-term services and supports</a:t>
            </a:r>
            <a:r>
              <a:rPr lang="en-US" sz="2000" b="0" i="0" dirty="0">
                <a:solidFill>
                  <a:srgbClr val="000000"/>
                </a:solidFill>
                <a:effectLst/>
                <a:highlight>
                  <a:srgbClr val="FFFFFF"/>
                </a:highlight>
                <a:latin typeface="Arial" panose="020B0604020202020204" pitchFamily="34" charset="0"/>
              </a:rPr>
              <a:t> </a:t>
            </a:r>
            <a:r>
              <a:rPr lang="en-US" sz="2000" b="0" i="0" dirty="0">
                <a:effectLst/>
                <a:highlight>
                  <a:srgbClr val="FFFFFF"/>
                </a:highlight>
                <a:latin typeface="Arial" panose="020B0604020202020204" pitchFamily="34" charset="0"/>
              </a:rPr>
              <a:t>for individuals with I/DD. </a:t>
            </a:r>
          </a:p>
          <a:p>
            <a:pPr>
              <a:spcBef>
                <a:spcPts val="1200"/>
              </a:spcBef>
            </a:pPr>
            <a:r>
              <a:rPr lang="en-US" sz="2000" b="1" i="0" dirty="0">
                <a:effectLst/>
                <a:highlight>
                  <a:srgbClr val="FFFFFF"/>
                </a:highlight>
                <a:latin typeface="Arial" panose="020B0604020202020204" pitchFamily="34" charset="0"/>
              </a:rPr>
              <a:t>Leverage technology</a:t>
            </a:r>
            <a:r>
              <a:rPr lang="en-US" sz="2000" b="0" i="0" dirty="0">
                <a:effectLst/>
                <a:highlight>
                  <a:srgbClr val="FFFFFF"/>
                </a:highlight>
                <a:latin typeface="Arial" panose="020B0604020202020204" pitchFamily="34" charset="0"/>
              </a:rPr>
              <a:t>: Utilize the </a:t>
            </a:r>
            <a:r>
              <a:rPr lang="en-US" sz="2000" b="0" i="0" u="sng" strike="noStrike" dirty="0">
                <a:solidFill>
                  <a:srgbClr val="0563C1"/>
                </a:solidFill>
                <a:effectLst/>
                <a:highlight>
                  <a:srgbClr val="FFFFFF"/>
                </a:highlight>
                <a:latin typeface="Arial" panose="020B0604020202020204" pitchFamily="34" charset="0"/>
                <a:hlinkClick r:id="rId5"/>
              </a:rPr>
              <a:t>Technology First</a:t>
            </a:r>
            <a:r>
              <a:rPr lang="en-US" sz="2000" b="0" i="0" dirty="0">
                <a:solidFill>
                  <a:srgbClr val="000000"/>
                </a:solidFill>
                <a:effectLst/>
                <a:highlight>
                  <a:srgbClr val="FFFFFF"/>
                </a:highlight>
                <a:latin typeface="Arial" panose="020B0604020202020204" pitchFamily="34" charset="0"/>
              </a:rPr>
              <a:t> </a:t>
            </a:r>
            <a:r>
              <a:rPr lang="en-US" sz="2000" b="0" i="0" dirty="0">
                <a:effectLst/>
                <a:highlight>
                  <a:srgbClr val="FFFFFF"/>
                </a:highlight>
                <a:latin typeface="Arial" panose="020B0604020202020204" pitchFamily="34" charset="0"/>
              </a:rPr>
              <a:t>framework to enhance care and support. </a:t>
            </a:r>
          </a:p>
          <a:p>
            <a:endParaRPr lang="en-US" dirty="0"/>
          </a:p>
        </p:txBody>
      </p:sp>
      <p:pic>
        <p:nvPicPr>
          <p:cNvPr id="6" name="Picture 5" descr="White stairs with a blue arrow drawn in the middle pointing upwards">
            <a:extLst>
              <a:ext uri="{FF2B5EF4-FFF2-40B4-BE49-F238E27FC236}">
                <a16:creationId xmlns:a16="http://schemas.microsoft.com/office/drawing/2014/main" id="{E344FFBE-50D5-3E8E-5B93-116F22935C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9052" y="990600"/>
            <a:ext cx="2413348" cy="5128364"/>
          </a:xfrm>
          <a:prstGeom prst="rect">
            <a:avLst/>
          </a:prstGeom>
        </p:spPr>
      </p:pic>
    </p:spTree>
    <p:extLst>
      <p:ext uri="{BB962C8B-B14F-4D97-AF65-F5344CB8AC3E}">
        <p14:creationId xmlns:p14="http://schemas.microsoft.com/office/powerpoint/2010/main" val="34146837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41176"/>
            <a:ext cx="10972800" cy="876462"/>
          </a:xfrm>
        </p:spPr>
        <p:txBody>
          <a:bodyPr/>
          <a:lstStyle/>
          <a:p>
            <a:r>
              <a:rPr lang="en-US" dirty="0"/>
              <a:t>RISP Resources</a:t>
            </a:r>
          </a:p>
        </p:txBody>
      </p:sp>
      <p:sp>
        <p:nvSpPr>
          <p:cNvPr id="5" name="Text Placeholder 4"/>
          <p:cNvSpPr>
            <a:spLocks noGrp="1"/>
          </p:cNvSpPr>
          <p:nvPr>
            <p:ph type="body" idx="1"/>
          </p:nvPr>
        </p:nvSpPr>
        <p:spPr>
          <a:xfrm>
            <a:off x="609600" y="1535113"/>
            <a:ext cx="5386917" cy="639762"/>
          </a:xfrm>
        </p:spPr>
        <p:txBody>
          <a:bodyPr>
            <a:normAutofit/>
          </a:bodyPr>
          <a:lstStyle/>
          <a:p>
            <a:r>
              <a:rPr lang="en-US" dirty="0"/>
              <a:t>RISP.UMN.edu</a:t>
            </a:r>
          </a:p>
        </p:txBody>
      </p:sp>
      <p:sp>
        <p:nvSpPr>
          <p:cNvPr id="3" name="Content Placeholder 2"/>
          <p:cNvSpPr>
            <a:spLocks noGrp="1"/>
          </p:cNvSpPr>
          <p:nvPr>
            <p:ph sz="half" idx="2"/>
          </p:nvPr>
        </p:nvSpPr>
        <p:spPr>
          <a:xfrm>
            <a:off x="609600" y="2174875"/>
            <a:ext cx="5386917" cy="3951288"/>
          </a:xfrm>
        </p:spPr>
        <p:txBody>
          <a:bodyPr vert="horz" lIns="91440" tIns="45720" rIns="91440" bIns="45720" rtlCol="0" anchor="t">
            <a:normAutofit/>
          </a:bodyPr>
          <a:lstStyle/>
          <a:p>
            <a:r>
              <a:rPr lang="en-US" dirty="0"/>
              <a:t>5 Key Questions</a:t>
            </a:r>
          </a:p>
          <a:p>
            <a:r>
              <a:rPr lang="en-US" dirty="0"/>
              <a:t>Infographics</a:t>
            </a:r>
          </a:p>
          <a:p>
            <a:r>
              <a:rPr lang="en-US" dirty="0"/>
              <a:t>State Profiles </a:t>
            </a:r>
          </a:p>
          <a:p>
            <a:r>
              <a:rPr lang="en-US" dirty="0"/>
              <a:t>Technical Reports</a:t>
            </a:r>
          </a:p>
          <a:p>
            <a:r>
              <a:rPr lang="en-US" dirty="0"/>
              <a:t>RISP Data Bytes</a:t>
            </a:r>
          </a:p>
          <a:p>
            <a:pPr lvl="1"/>
            <a:r>
              <a:rPr lang="en-US" dirty="0"/>
              <a:t>Jails, prisons and large state institutions</a:t>
            </a:r>
          </a:p>
          <a:p>
            <a:pPr lvl="1"/>
            <a:r>
              <a:rPr lang="en-US" dirty="0"/>
              <a:t>Fewer people live in ICF/IID’s but progress is uneven</a:t>
            </a:r>
          </a:p>
          <a:p>
            <a:pPr lvl="1"/>
            <a:r>
              <a:rPr lang="en-US" dirty="0"/>
              <a:t>Expenditures per person by age</a:t>
            </a:r>
          </a:p>
        </p:txBody>
      </p:sp>
      <p:sp>
        <p:nvSpPr>
          <p:cNvPr id="10" name="Text Placeholder 9">
            <a:extLst>
              <a:ext uri="{FF2B5EF4-FFF2-40B4-BE49-F238E27FC236}">
                <a16:creationId xmlns:a16="http://schemas.microsoft.com/office/drawing/2014/main" id="{F23B1BC0-FAD9-5FF5-72AF-DACC9AA96E3F}"/>
              </a:ext>
            </a:extLst>
          </p:cNvPr>
          <p:cNvSpPr>
            <a:spLocks noGrp="1"/>
          </p:cNvSpPr>
          <p:nvPr>
            <p:ph type="body" sz="quarter" idx="3"/>
          </p:nvPr>
        </p:nvSpPr>
        <p:spPr/>
        <p:txBody>
          <a:bodyPr/>
          <a:lstStyle/>
          <a:p>
            <a:r>
              <a:rPr lang="en-US" dirty="0"/>
              <a:t>Products</a:t>
            </a:r>
          </a:p>
        </p:txBody>
      </p:sp>
      <p:sp>
        <p:nvSpPr>
          <p:cNvPr id="7" name="Content Placeholder 6"/>
          <p:cNvSpPr>
            <a:spLocks noGrp="1"/>
          </p:cNvSpPr>
          <p:nvPr>
            <p:ph sz="quarter" idx="4"/>
          </p:nvPr>
        </p:nvSpPr>
        <p:spPr>
          <a:xfrm>
            <a:off x="6193368" y="2174875"/>
            <a:ext cx="5389033" cy="3951288"/>
          </a:xfrm>
        </p:spPr>
        <p:txBody>
          <a:bodyPr vert="horz" lIns="91440" tIns="45720" rIns="91440" bIns="45720" rtlCol="0" anchor="t">
            <a:normAutofit/>
          </a:bodyPr>
          <a:lstStyle/>
          <a:p>
            <a:r>
              <a:rPr lang="en-US" dirty="0"/>
              <a:t>ACL.gov/30years</a:t>
            </a:r>
          </a:p>
          <a:p>
            <a:r>
              <a:rPr lang="en-US" dirty="0"/>
              <a:t>ICI.umn.edu</a:t>
            </a:r>
          </a:p>
          <a:p>
            <a:r>
              <a:rPr lang="en-US" dirty="0">
                <a:hlinkClick r:id="rId3"/>
              </a:rPr>
              <a:t>Policy Research Briefs</a:t>
            </a:r>
            <a:r>
              <a:rPr lang="en-US" dirty="0"/>
              <a:t> </a:t>
            </a:r>
          </a:p>
          <a:p>
            <a:r>
              <a:rPr lang="en-US" dirty="0">
                <a:hlinkClick r:id="rId4"/>
              </a:rPr>
              <a:t>Policy Forums</a:t>
            </a:r>
            <a:endParaRPr lang="en-US" dirty="0"/>
          </a:p>
          <a:p>
            <a:r>
              <a:rPr lang="en-US" dirty="0"/>
              <a:t>Community Services Reporter</a:t>
            </a:r>
          </a:p>
        </p:txBody>
      </p:sp>
    </p:spTree>
    <p:extLst>
      <p:ext uri="{BB962C8B-B14F-4D97-AF65-F5344CB8AC3E}">
        <p14:creationId xmlns:p14="http://schemas.microsoft.com/office/powerpoint/2010/main" val="29803275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B8B9AC-06D3-CB4A-A2C7-0BA53C28BC84}"/>
              </a:ext>
            </a:extLst>
          </p:cNvPr>
          <p:cNvSpPr>
            <a:spLocks noGrp="1"/>
          </p:cNvSpPr>
          <p:nvPr>
            <p:ph type="title"/>
          </p:nvPr>
        </p:nvSpPr>
        <p:spPr/>
        <p:txBody>
          <a:bodyPr/>
          <a:lstStyle/>
          <a:p>
            <a:r>
              <a:rPr lang="en-US" dirty="0"/>
              <a:t>RISP State Profiles – United States 2020</a:t>
            </a:r>
          </a:p>
        </p:txBody>
      </p:sp>
      <p:pic>
        <p:nvPicPr>
          <p:cNvPr id="10" name="Content Placeholder 9" descr="Screen shot of the risp.umn.edu website showing where to find the state profiles.">
            <a:extLst>
              <a:ext uri="{FF2B5EF4-FFF2-40B4-BE49-F238E27FC236}">
                <a16:creationId xmlns:a16="http://schemas.microsoft.com/office/drawing/2014/main" id="{DAC40C2F-7865-55D5-6B6A-46896E934420}"/>
              </a:ext>
            </a:extLst>
          </p:cNvPr>
          <p:cNvPicPr>
            <a:picLocks noGrp="1" noChangeAspect="1"/>
          </p:cNvPicPr>
          <p:nvPr>
            <p:ph idx="1"/>
          </p:nvPr>
        </p:nvPicPr>
        <p:blipFill>
          <a:blip r:embed="rId2"/>
          <a:srcRect l="60497" t="23413" r="25218" b="42431"/>
          <a:stretch/>
        </p:blipFill>
        <p:spPr>
          <a:xfrm>
            <a:off x="360388" y="1476022"/>
            <a:ext cx="3730906" cy="2508956"/>
          </a:xfrm>
        </p:spPr>
      </p:pic>
      <p:pic>
        <p:nvPicPr>
          <p:cNvPr id="23" name="Picture 22" descr="Screenshot of the United States 2020 profile showing number of people getting Medicaid funded supports over time.">
            <a:extLst>
              <a:ext uri="{FF2B5EF4-FFF2-40B4-BE49-F238E27FC236}">
                <a16:creationId xmlns:a16="http://schemas.microsoft.com/office/drawing/2014/main" id="{C1B3F45B-B006-51C4-7235-38F9715FF530}"/>
              </a:ext>
            </a:extLst>
          </p:cNvPr>
          <p:cNvPicPr>
            <a:picLocks noChangeAspect="1"/>
          </p:cNvPicPr>
          <p:nvPr/>
        </p:nvPicPr>
        <p:blipFill>
          <a:blip r:embed="rId3"/>
          <a:srcRect l="66780" t="40288" r="9799" b="12951"/>
          <a:stretch/>
        </p:blipFill>
        <p:spPr>
          <a:xfrm>
            <a:off x="4091294" y="2168509"/>
            <a:ext cx="8100706" cy="4548852"/>
          </a:xfrm>
          <a:prstGeom prst="rect">
            <a:avLst/>
          </a:prstGeom>
        </p:spPr>
      </p:pic>
      <p:sp>
        <p:nvSpPr>
          <p:cNvPr id="24" name="TextBox 23">
            <a:extLst>
              <a:ext uri="{FF2B5EF4-FFF2-40B4-BE49-F238E27FC236}">
                <a16:creationId xmlns:a16="http://schemas.microsoft.com/office/drawing/2014/main" id="{64325741-90F3-DF53-B534-30B58F39C70F}"/>
              </a:ext>
            </a:extLst>
          </p:cNvPr>
          <p:cNvSpPr txBox="1"/>
          <p:nvPr/>
        </p:nvSpPr>
        <p:spPr>
          <a:xfrm>
            <a:off x="9545719" y="1783442"/>
            <a:ext cx="20366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8C191C"/>
                </a:solidFill>
                <a:effectLst/>
                <a:uLnTx/>
                <a:uFillTx/>
                <a:latin typeface="Arial"/>
                <a:ea typeface="+mn-ea"/>
                <a:cs typeface="Arial"/>
                <a:sym typeface="Arial"/>
              </a:rPr>
              <a:t>Scroll to view data</a:t>
            </a:r>
          </a:p>
        </p:txBody>
      </p:sp>
      <p:cxnSp>
        <p:nvCxnSpPr>
          <p:cNvPr id="26" name="Straight Arrow Connector 25" descr="arrow pointing to data element on screen shot">
            <a:extLst>
              <a:ext uri="{FF2B5EF4-FFF2-40B4-BE49-F238E27FC236}">
                <a16:creationId xmlns:a16="http://schemas.microsoft.com/office/drawing/2014/main" id="{6EDFD75B-0287-50DC-DD36-7F0701E8D835}"/>
              </a:ext>
            </a:extLst>
          </p:cNvPr>
          <p:cNvCxnSpPr>
            <a:cxnSpLocks/>
            <a:stCxn id="24" idx="2"/>
          </p:cNvCxnSpPr>
          <p:nvPr/>
        </p:nvCxnSpPr>
        <p:spPr>
          <a:xfrm>
            <a:off x="10564060" y="2121996"/>
            <a:ext cx="545436" cy="92600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44748A2-F1C2-EE7B-847F-CDB5899A559E}"/>
              </a:ext>
            </a:extLst>
          </p:cNvPr>
          <p:cNvSpPr txBox="1"/>
          <p:nvPr/>
        </p:nvSpPr>
        <p:spPr>
          <a:xfrm>
            <a:off x="10419782" y="1348823"/>
            <a:ext cx="18851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8C191C"/>
                </a:solidFill>
                <a:effectLst/>
                <a:uLnTx/>
                <a:uFillTx/>
                <a:latin typeface="Arial"/>
                <a:ea typeface="+mn-ea"/>
                <a:cs typeface="Arial"/>
                <a:sym typeface="Arial"/>
              </a:rPr>
              <a:t>Download graph</a:t>
            </a:r>
          </a:p>
        </p:txBody>
      </p:sp>
      <p:cxnSp>
        <p:nvCxnSpPr>
          <p:cNvPr id="33" name="Straight Arrow Connector 32" descr="Arrow pointing to menu bar on screen shot">
            <a:extLst>
              <a:ext uri="{FF2B5EF4-FFF2-40B4-BE49-F238E27FC236}">
                <a16:creationId xmlns:a16="http://schemas.microsoft.com/office/drawing/2014/main" id="{19AC2347-9E83-FCD4-8534-951F9D86D7CE}"/>
              </a:ext>
            </a:extLst>
          </p:cNvPr>
          <p:cNvCxnSpPr>
            <a:cxnSpLocks/>
            <a:stCxn id="30" idx="2"/>
          </p:cNvCxnSpPr>
          <p:nvPr/>
        </p:nvCxnSpPr>
        <p:spPr>
          <a:xfrm>
            <a:off x="11362336" y="1687377"/>
            <a:ext cx="511146" cy="56830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2AC940EC-2F2D-512C-FCCF-E095E619EB22}"/>
              </a:ext>
            </a:extLst>
          </p:cNvPr>
          <p:cNvSpPr txBox="1"/>
          <p:nvPr/>
        </p:nvSpPr>
        <p:spPr>
          <a:xfrm>
            <a:off x="1485216" y="5492595"/>
            <a:ext cx="2113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8C191C"/>
                </a:solidFill>
                <a:effectLst/>
                <a:uLnTx/>
                <a:uFillTx/>
                <a:latin typeface="Arial"/>
                <a:ea typeface="+mn-ea"/>
                <a:cs typeface="Arial"/>
                <a:sym typeface="Arial"/>
              </a:rPr>
              <a:t>View underlying data</a:t>
            </a:r>
          </a:p>
        </p:txBody>
      </p:sp>
      <p:cxnSp>
        <p:nvCxnSpPr>
          <p:cNvPr id="38" name="Straight Arrow Connector 37" descr="Arrow pointing to chart with data on screen shot.">
            <a:extLst>
              <a:ext uri="{FF2B5EF4-FFF2-40B4-BE49-F238E27FC236}">
                <a16:creationId xmlns:a16="http://schemas.microsoft.com/office/drawing/2014/main" id="{6877AFBB-2E09-ED33-523D-9CCDF8EFEB54}"/>
              </a:ext>
            </a:extLst>
          </p:cNvPr>
          <p:cNvCxnSpPr>
            <a:stCxn id="34" idx="3"/>
          </p:cNvCxnSpPr>
          <p:nvPr/>
        </p:nvCxnSpPr>
        <p:spPr>
          <a:xfrm>
            <a:off x="3598719" y="5661872"/>
            <a:ext cx="645903" cy="53226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814DB40-FAB1-E548-FFF2-202499CFD607}"/>
              </a:ext>
            </a:extLst>
          </p:cNvPr>
          <p:cNvSpPr txBox="1"/>
          <p:nvPr/>
        </p:nvSpPr>
        <p:spPr>
          <a:xfrm>
            <a:off x="31430" y="6194141"/>
            <a:ext cx="356728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https://publications.ici.umn.edu/risp/state-profiles/united-states</a:t>
            </a:r>
          </a:p>
        </p:txBody>
      </p:sp>
    </p:spTree>
    <p:extLst>
      <p:ext uri="{BB962C8B-B14F-4D97-AF65-F5344CB8AC3E}">
        <p14:creationId xmlns:p14="http://schemas.microsoft.com/office/powerpoint/2010/main" val="41090601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0B8C05-93CC-8E3A-7DE3-5D0028B32C8A}"/>
              </a:ext>
            </a:extLst>
          </p:cNvPr>
          <p:cNvSpPr>
            <a:spLocks noGrp="1"/>
          </p:cNvSpPr>
          <p:nvPr>
            <p:ph type="title"/>
          </p:nvPr>
        </p:nvSpPr>
        <p:spPr/>
        <p:txBody>
          <a:bodyPr/>
          <a:lstStyle/>
          <a:p>
            <a:r>
              <a:rPr lang="en-US" dirty="0"/>
              <a:t>Topic Recommendations</a:t>
            </a:r>
          </a:p>
        </p:txBody>
      </p:sp>
      <p:sp>
        <p:nvSpPr>
          <p:cNvPr id="8" name="Content Placeholder 7">
            <a:extLst>
              <a:ext uri="{FF2B5EF4-FFF2-40B4-BE49-F238E27FC236}">
                <a16:creationId xmlns:a16="http://schemas.microsoft.com/office/drawing/2014/main" id="{DF47D484-DC29-E818-F787-E9D4D87EA903}"/>
              </a:ext>
            </a:extLst>
          </p:cNvPr>
          <p:cNvSpPr>
            <a:spLocks noGrp="1"/>
          </p:cNvSpPr>
          <p:nvPr>
            <p:ph idx="1"/>
          </p:nvPr>
        </p:nvSpPr>
        <p:spPr/>
        <p:txBody>
          <a:bodyPr>
            <a:normAutofit fontScale="92500" lnSpcReduction="20000"/>
          </a:bodyPr>
          <a:lstStyle/>
          <a:p>
            <a:r>
              <a:rPr lang="en-US" dirty="0"/>
              <a:t>The direct support workforce crisis continues but other things are important too.</a:t>
            </a:r>
          </a:p>
          <a:p>
            <a:r>
              <a:rPr lang="en-US" dirty="0"/>
              <a:t>We need better information about how many people have IDD</a:t>
            </a:r>
          </a:p>
          <a:p>
            <a:pPr lvl="1"/>
            <a:r>
              <a:rPr lang="en-US" sz="2400" dirty="0"/>
              <a:t>IDD Counts! </a:t>
            </a:r>
          </a:p>
          <a:p>
            <a:r>
              <a:rPr lang="en-US" dirty="0"/>
              <a:t>10 years later, states need to do better to meet the requirements of the 2014 Home and Community Based Services rule</a:t>
            </a:r>
          </a:p>
          <a:p>
            <a:pPr lvl="1"/>
            <a:r>
              <a:rPr lang="en-US" dirty="0"/>
              <a:t>Helping people chose for themselves (Person-centered planning)</a:t>
            </a:r>
          </a:p>
          <a:p>
            <a:pPr lvl="1"/>
            <a:r>
              <a:rPr lang="en-US" dirty="0"/>
              <a:t>Ensuring people’s rights (Freedom from Restraint)</a:t>
            </a:r>
          </a:p>
          <a:p>
            <a:pPr lvl="1"/>
            <a:r>
              <a:rPr lang="en-US" dirty="0"/>
              <a:t>Access to food and visitors</a:t>
            </a:r>
          </a:p>
          <a:p>
            <a:pPr lvl="1"/>
            <a:r>
              <a:rPr lang="en-US" dirty="0"/>
              <a:t>Community participation</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2135261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038D77-F4B6-1E4E-13C4-1E41079FFA4A}"/>
              </a:ext>
            </a:extLst>
          </p:cNvPr>
          <p:cNvSpPr>
            <a:spLocks noGrp="1"/>
          </p:cNvSpPr>
          <p:nvPr>
            <p:ph type="title"/>
          </p:nvPr>
        </p:nvSpPr>
        <p:spPr>
          <a:xfrm>
            <a:off x="609600" y="546100"/>
            <a:ext cx="10972800" cy="899458"/>
          </a:xfrm>
        </p:spPr>
        <p:txBody>
          <a:bodyPr anchor="ctr">
            <a:normAutofit/>
          </a:bodyPr>
          <a:lstStyle/>
          <a:p>
            <a:r>
              <a:rPr lang="en-US" dirty="0"/>
              <a:t>RISP Acknowledgements</a:t>
            </a:r>
          </a:p>
        </p:txBody>
      </p:sp>
      <p:graphicFrame>
        <p:nvGraphicFramePr>
          <p:cNvPr id="8" name="Text Placeholder 4" descr="Acknowledges that RISP funding comes from the Administration on Community Living.">
            <a:extLst>
              <a:ext uri="{FF2B5EF4-FFF2-40B4-BE49-F238E27FC236}">
                <a16:creationId xmlns:a16="http://schemas.microsoft.com/office/drawing/2014/main" id="{77F64CA7-F707-5DA3-22A3-A189EAAE01B5}"/>
              </a:ext>
            </a:extLst>
          </p:cNvPr>
          <p:cNvGraphicFramePr>
            <a:graphicFrameLocks noGrp="1"/>
          </p:cNvGraphicFramePr>
          <p:nvPr>
            <p:ph idx="1"/>
          </p:nvPr>
        </p:nvGraphicFramePr>
        <p:xfrm>
          <a:off x="609600" y="1445558"/>
          <a:ext cx="10972800" cy="4411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5F1EFE1-4946-CE38-4B96-E365E73E0BB1}"/>
              </a:ext>
            </a:extLst>
          </p:cNvPr>
          <p:cNvSpPr txBox="1"/>
          <p:nvPr/>
        </p:nvSpPr>
        <p:spPr>
          <a:xfrm>
            <a:off x="2115670" y="1479176"/>
            <a:ext cx="92157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This presentation uses data and analyses from the Residential Information Systems Project at the University of Minnesota, Dr. Sheryl A Larson, Director. RISP.UMN.EDU</a:t>
            </a:r>
          </a:p>
        </p:txBody>
      </p:sp>
    </p:spTree>
    <p:extLst>
      <p:ext uri="{BB962C8B-B14F-4D97-AF65-F5344CB8AC3E}">
        <p14:creationId xmlns:p14="http://schemas.microsoft.com/office/powerpoint/2010/main" val="41782399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6438-492C-480B-881B-40ACA6F23887}"/>
              </a:ext>
            </a:extLst>
          </p:cNvPr>
          <p:cNvSpPr>
            <a:spLocks noGrp="1"/>
          </p:cNvSpPr>
          <p:nvPr>
            <p:ph type="title"/>
          </p:nvPr>
        </p:nvSpPr>
        <p:spPr/>
        <p:txBody>
          <a:bodyPr/>
          <a:lstStyle/>
          <a:p>
            <a:r>
              <a:rPr lang="en-US" dirty="0"/>
              <a:t>Contact </a:t>
            </a:r>
            <a:r>
              <a:rPr lang="en-US" dirty="0">
                <a:hlinkClick r:id="rId3"/>
              </a:rPr>
              <a:t>RISP@umn.edu</a:t>
            </a:r>
            <a:r>
              <a:rPr lang="en-US" dirty="0"/>
              <a:t> </a:t>
            </a:r>
          </a:p>
        </p:txBody>
      </p:sp>
      <p:sp>
        <p:nvSpPr>
          <p:cNvPr id="3" name="Content Placeholder 2">
            <a:extLst>
              <a:ext uri="{FF2B5EF4-FFF2-40B4-BE49-F238E27FC236}">
                <a16:creationId xmlns:a16="http://schemas.microsoft.com/office/drawing/2014/main" id="{71808244-4A6D-4EA7-BDDF-01260D0E54B0}"/>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sz="2800" dirty="0"/>
              <a:t>Sheryl Larson, Ph.D. | Principal Investigator</a:t>
            </a:r>
          </a:p>
          <a:p>
            <a:pPr marL="0" indent="0">
              <a:buNone/>
            </a:pPr>
            <a:r>
              <a:rPr lang="en-US" sz="2800" dirty="0"/>
              <a:t>612.624.6024 | </a:t>
            </a:r>
            <a:r>
              <a:rPr lang="en-US" sz="2800" dirty="0">
                <a:hlinkClick r:id="rId4"/>
              </a:rPr>
              <a:t>larso072@umn.edu</a:t>
            </a:r>
            <a:endParaRPr lang="en-US" sz="2800" dirty="0"/>
          </a:p>
          <a:p>
            <a:pPr marL="0" indent="0">
              <a:buNone/>
            </a:pPr>
            <a:endParaRPr lang="en-US" sz="2800" dirty="0"/>
          </a:p>
          <a:p>
            <a:pPr marL="513080" lvl="1" indent="0">
              <a:buNone/>
            </a:pPr>
            <a:r>
              <a:rPr lang="en-US" b="1" dirty="0"/>
              <a:t>U of MN:</a:t>
            </a:r>
            <a:r>
              <a:rPr lang="en-US" dirty="0"/>
              <a:t> Jon Neidorf, Brian Begin, Sandy Pettingell, Kristin Dean, Jonathon Walz, Shawn Lawler, Sarah Hollerich, John Westerman, and Jerry Smith</a:t>
            </a:r>
            <a:endParaRPr lang="en-US" dirty="0">
              <a:cs typeface="Calibri"/>
            </a:endParaRPr>
          </a:p>
          <a:p>
            <a:pPr marL="1371600" lvl="3" indent="0">
              <a:buNone/>
            </a:pPr>
            <a:r>
              <a:rPr lang="en-US" sz="2800" dirty="0">
                <a:ea typeface="+mn-lt"/>
                <a:cs typeface="+mn-lt"/>
              </a:rPr>
              <a:t>Residential Information Systems Project</a:t>
            </a:r>
            <a:br>
              <a:rPr lang="en-US" sz="2800" dirty="0">
                <a:ea typeface="+mn-lt"/>
                <a:cs typeface="+mn-lt"/>
              </a:rPr>
            </a:br>
            <a:r>
              <a:rPr lang="en-US" sz="2800" dirty="0">
                <a:ea typeface="+mn-lt"/>
                <a:cs typeface="+mn-lt"/>
              </a:rPr>
              <a:t>Institute on Community Integration (UCEDD) </a:t>
            </a:r>
            <a:br>
              <a:rPr lang="en-US" sz="2800" dirty="0">
                <a:ea typeface="+mn-lt"/>
                <a:cs typeface="+mn-lt"/>
              </a:rPr>
            </a:br>
            <a:r>
              <a:rPr lang="en-US" sz="2800" dirty="0">
                <a:ea typeface="+mn-lt"/>
                <a:cs typeface="+mn-lt"/>
              </a:rPr>
              <a:t>University of Minnesota, Twin Cities</a:t>
            </a:r>
          </a:p>
          <a:p>
            <a:pPr marL="457200" lvl="1" indent="0">
              <a:buNone/>
            </a:pPr>
            <a:endParaRPr lang="en-US" b="1" dirty="0"/>
          </a:p>
          <a:p>
            <a:pPr marL="457200" lvl="1" indent="0">
              <a:buNone/>
            </a:pPr>
            <a:r>
              <a:rPr lang="en-US" b="1" dirty="0"/>
              <a:t>NASDDDS: </a:t>
            </a:r>
            <a:r>
              <a:rPr lang="en-US" dirty="0"/>
              <a:t>Laura Vegas, Mary Sowers</a:t>
            </a:r>
            <a:endParaRPr lang="en-US" dirty="0">
              <a:cs typeface="Calibri"/>
            </a:endParaRPr>
          </a:p>
          <a:p>
            <a:endParaRPr lang="en-US" sz="3600" dirty="0"/>
          </a:p>
        </p:txBody>
      </p:sp>
      <p:pic>
        <p:nvPicPr>
          <p:cNvPr id="4" name="Picture 3">
            <a:extLst>
              <a:ext uri="{FF2B5EF4-FFF2-40B4-BE49-F238E27FC236}">
                <a16:creationId xmlns:a16="http://schemas.microsoft.com/office/drawing/2014/main" id="{80C58E69-4E58-4767-ADD9-E736FAD85A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71438" y="5257799"/>
            <a:ext cx="2560542" cy="1493649"/>
          </a:xfrm>
          <a:prstGeom prst="rect">
            <a:avLst/>
          </a:prstGeom>
        </p:spPr>
      </p:pic>
    </p:spTree>
    <p:extLst>
      <p:ext uri="{BB962C8B-B14F-4D97-AF65-F5344CB8AC3E}">
        <p14:creationId xmlns:p14="http://schemas.microsoft.com/office/powerpoint/2010/main" val="4908823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F76BB3-C041-ECE6-B81C-1DCE1BB8DB63}"/>
              </a:ext>
            </a:extLst>
          </p:cNvPr>
          <p:cNvSpPr>
            <a:spLocks noGrp="1"/>
          </p:cNvSpPr>
          <p:nvPr>
            <p:ph type="ctrTitle"/>
          </p:nvPr>
        </p:nvSpPr>
        <p:spPr/>
        <p:txBody>
          <a:bodyPr/>
          <a:lstStyle/>
          <a:p>
            <a:r>
              <a:rPr lang="en-US" dirty="0"/>
              <a:t>Background Information</a:t>
            </a:r>
          </a:p>
        </p:txBody>
      </p:sp>
      <p:sp>
        <p:nvSpPr>
          <p:cNvPr id="5" name="Subtitle 4">
            <a:extLst>
              <a:ext uri="{FF2B5EF4-FFF2-40B4-BE49-F238E27FC236}">
                <a16:creationId xmlns:a16="http://schemas.microsoft.com/office/drawing/2014/main" id="{405A8CC1-D0E9-114B-3294-6EDE07C7A43F}"/>
              </a:ext>
            </a:extLst>
          </p:cNvPr>
          <p:cNvSpPr>
            <a:spLocks noGrp="1"/>
          </p:cNvSpPr>
          <p:nvPr>
            <p:ph type="subTitle" idx="1"/>
          </p:nvPr>
        </p:nvSpPr>
        <p:spPr/>
        <p:txBody>
          <a:bodyPr/>
          <a:lstStyle/>
          <a:p>
            <a:r>
              <a:rPr lang="en-US" dirty="0"/>
              <a:t>2014 Home and Community Based Services Rule</a:t>
            </a:r>
          </a:p>
        </p:txBody>
      </p:sp>
    </p:spTree>
    <p:extLst>
      <p:ext uri="{BB962C8B-B14F-4D97-AF65-F5344CB8AC3E}">
        <p14:creationId xmlns:p14="http://schemas.microsoft.com/office/powerpoint/2010/main" val="18937565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E7732-4F53-5851-3F11-AF0AC1CA1C8C}"/>
              </a:ext>
            </a:extLst>
          </p:cNvPr>
          <p:cNvSpPr>
            <a:spLocks noGrp="1"/>
          </p:cNvSpPr>
          <p:nvPr>
            <p:ph type="title"/>
          </p:nvPr>
        </p:nvSpPr>
        <p:spPr>
          <a:xfrm>
            <a:off x="609600" y="642550"/>
            <a:ext cx="10972800" cy="775087"/>
          </a:xfrm>
        </p:spPr>
        <p:txBody>
          <a:bodyPr>
            <a:noAutofit/>
          </a:bodyPr>
          <a:lstStyle/>
          <a:p>
            <a:r>
              <a:rPr lang="en-US" sz="3600" dirty="0"/>
              <a:t>2014 Home and Community Based Services (HCBS) Rule</a:t>
            </a:r>
          </a:p>
        </p:txBody>
      </p:sp>
      <p:sp>
        <p:nvSpPr>
          <p:cNvPr id="7" name="Content Placeholder 6">
            <a:extLst>
              <a:ext uri="{FF2B5EF4-FFF2-40B4-BE49-F238E27FC236}">
                <a16:creationId xmlns:a16="http://schemas.microsoft.com/office/drawing/2014/main" id="{E9E73DCA-598A-8DC3-AEB6-EE61A6558A94}"/>
              </a:ext>
            </a:extLst>
          </p:cNvPr>
          <p:cNvSpPr>
            <a:spLocks noGrp="1"/>
          </p:cNvSpPr>
          <p:nvPr>
            <p:ph sz="half" idx="1"/>
          </p:nvPr>
        </p:nvSpPr>
        <p:spPr>
          <a:xfrm>
            <a:off x="609600" y="1600201"/>
            <a:ext cx="5384800" cy="4525963"/>
          </a:xfrm>
        </p:spPr>
        <p:txBody>
          <a:bodyPr>
            <a:normAutofit/>
          </a:bodyPr>
          <a:lstStyle/>
          <a:p>
            <a:r>
              <a:rPr lang="en-US" dirty="0"/>
              <a:t>Services cannot be provided in institutional settings</a:t>
            </a:r>
          </a:p>
          <a:p>
            <a:r>
              <a:rPr lang="en-US" dirty="0"/>
              <a:t>Person-centered planning</a:t>
            </a:r>
          </a:p>
          <a:p>
            <a:r>
              <a:rPr lang="en-US" dirty="0"/>
              <a:t>Conflict-free case management and services</a:t>
            </a:r>
          </a:p>
          <a:p>
            <a:r>
              <a:rPr lang="en-US" dirty="0"/>
              <a:t>Services must be integrated in and support full access to the greater community</a:t>
            </a:r>
          </a:p>
        </p:txBody>
      </p:sp>
      <p:sp>
        <p:nvSpPr>
          <p:cNvPr id="11" name="Content Placeholder 10">
            <a:extLst>
              <a:ext uri="{FF2B5EF4-FFF2-40B4-BE49-F238E27FC236}">
                <a16:creationId xmlns:a16="http://schemas.microsoft.com/office/drawing/2014/main" id="{F0CE95C5-927A-0D2F-1AF0-FBB7F877BEC3}"/>
              </a:ext>
            </a:extLst>
          </p:cNvPr>
          <p:cNvSpPr>
            <a:spLocks noGrp="1"/>
          </p:cNvSpPr>
          <p:nvPr>
            <p:ph sz="half" idx="2"/>
          </p:nvPr>
        </p:nvSpPr>
        <p:spPr/>
        <p:txBody>
          <a:bodyPr>
            <a:normAutofit/>
          </a:bodyPr>
          <a:lstStyle/>
          <a:p>
            <a:r>
              <a:rPr lang="en-US" dirty="0"/>
              <a:t>Service and service settings chosen by the individual</a:t>
            </a:r>
          </a:p>
          <a:p>
            <a:r>
              <a:rPr lang="en-US" dirty="0"/>
              <a:t>Access to competitive integrated employment</a:t>
            </a:r>
          </a:p>
          <a:p>
            <a:r>
              <a:rPr lang="en-US" dirty="0"/>
              <a:t>Ensure individual rights</a:t>
            </a:r>
          </a:p>
          <a:p>
            <a:pPr lvl="1"/>
            <a:r>
              <a:rPr lang="en-US" dirty="0"/>
              <a:t>Privacy, dignity and respect</a:t>
            </a:r>
          </a:p>
          <a:p>
            <a:pPr lvl="1"/>
            <a:r>
              <a:rPr lang="en-US" dirty="0"/>
              <a:t>Freedom from restraint</a:t>
            </a:r>
          </a:p>
          <a:p>
            <a:r>
              <a:rPr lang="en-US" dirty="0"/>
              <a:t>Optimize autonomy and independence in making choices</a:t>
            </a:r>
          </a:p>
        </p:txBody>
      </p:sp>
    </p:spTree>
    <p:extLst>
      <p:ext uri="{BB962C8B-B14F-4D97-AF65-F5344CB8AC3E}">
        <p14:creationId xmlns:p14="http://schemas.microsoft.com/office/powerpoint/2010/main" val="37825781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48DC-B859-BD67-796C-6E3B06628BC5}"/>
              </a:ext>
            </a:extLst>
          </p:cNvPr>
          <p:cNvSpPr>
            <a:spLocks noGrp="1"/>
          </p:cNvSpPr>
          <p:nvPr>
            <p:ph type="title"/>
          </p:nvPr>
        </p:nvSpPr>
        <p:spPr>
          <a:xfrm>
            <a:off x="609600" y="274638"/>
            <a:ext cx="10972800" cy="1143000"/>
          </a:xfrm>
        </p:spPr>
        <p:txBody>
          <a:bodyPr>
            <a:normAutofit/>
          </a:bodyPr>
          <a:lstStyle/>
          <a:p>
            <a:r>
              <a:rPr lang="en-US" dirty="0"/>
              <a:t>Provider Operated Settings</a:t>
            </a:r>
          </a:p>
        </p:txBody>
      </p:sp>
      <p:sp>
        <p:nvSpPr>
          <p:cNvPr id="3" name="Content Placeholder 2">
            <a:extLst>
              <a:ext uri="{FF2B5EF4-FFF2-40B4-BE49-F238E27FC236}">
                <a16:creationId xmlns:a16="http://schemas.microsoft.com/office/drawing/2014/main" id="{FC9EAEC4-3644-4A3D-5BDF-C3F8E94BFF4A}"/>
              </a:ext>
            </a:extLst>
          </p:cNvPr>
          <p:cNvSpPr>
            <a:spLocks noGrp="1"/>
          </p:cNvSpPr>
          <p:nvPr>
            <p:ph sz="half" idx="1"/>
          </p:nvPr>
        </p:nvSpPr>
        <p:spPr>
          <a:xfrm>
            <a:off x="609600" y="1600201"/>
            <a:ext cx="5384800" cy="4525963"/>
          </a:xfrm>
        </p:spPr>
        <p:txBody>
          <a:bodyPr>
            <a:normAutofit/>
          </a:bodyPr>
          <a:lstStyle/>
          <a:p>
            <a:r>
              <a:rPr lang="en-US" sz="3600" dirty="0"/>
              <a:t>Lease or other legally enforceable agreement</a:t>
            </a:r>
          </a:p>
          <a:p>
            <a:r>
              <a:rPr lang="en-US" sz="3600" dirty="0"/>
              <a:t>Physically accessible spaces</a:t>
            </a:r>
          </a:p>
          <a:p>
            <a:r>
              <a:rPr lang="en-US" sz="3600" dirty="0"/>
              <a:t>Privacy in living unit including locking doors</a:t>
            </a:r>
          </a:p>
          <a:p>
            <a:r>
              <a:rPr lang="en-US" sz="3600" dirty="0"/>
              <a:t>Choice of roommates</a:t>
            </a:r>
          </a:p>
        </p:txBody>
      </p:sp>
      <p:sp>
        <p:nvSpPr>
          <p:cNvPr id="4" name="Content Placeholder 3">
            <a:extLst>
              <a:ext uri="{FF2B5EF4-FFF2-40B4-BE49-F238E27FC236}">
                <a16:creationId xmlns:a16="http://schemas.microsoft.com/office/drawing/2014/main" id="{7C5A74EF-46D5-FEBB-2FDE-E10B1E57EACB}"/>
              </a:ext>
            </a:extLst>
          </p:cNvPr>
          <p:cNvSpPr>
            <a:spLocks noGrp="1"/>
          </p:cNvSpPr>
          <p:nvPr>
            <p:ph sz="half" idx="2"/>
          </p:nvPr>
        </p:nvSpPr>
        <p:spPr>
          <a:xfrm>
            <a:off x="6197600" y="1600201"/>
            <a:ext cx="5384800" cy="4525963"/>
          </a:xfrm>
        </p:spPr>
        <p:txBody>
          <a:bodyPr>
            <a:normAutofit/>
          </a:bodyPr>
          <a:lstStyle/>
          <a:p>
            <a:r>
              <a:rPr lang="en-US" sz="4000" dirty="0"/>
              <a:t>Freedom to furnish or decorate the unit </a:t>
            </a:r>
          </a:p>
          <a:p>
            <a:r>
              <a:rPr lang="en-US" sz="4000" dirty="0"/>
              <a:t>Control over schedule</a:t>
            </a:r>
          </a:p>
          <a:p>
            <a:r>
              <a:rPr lang="en-US" sz="4000" dirty="0"/>
              <a:t>Access to food and visitors at any time</a:t>
            </a:r>
          </a:p>
          <a:p>
            <a:r>
              <a:rPr lang="en-US" sz="4000" dirty="0"/>
              <a:t>Free from restraints</a:t>
            </a:r>
          </a:p>
        </p:txBody>
      </p:sp>
    </p:spTree>
    <p:extLst>
      <p:ext uri="{BB962C8B-B14F-4D97-AF65-F5344CB8AC3E}">
        <p14:creationId xmlns:p14="http://schemas.microsoft.com/office/powerpoint/2010/main" val="40985642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lang="en-US" sz="4800" b="1" dirty="0">
                <a:solidFill>
                  <a:srgbClr val="004C82"/>
                </a:solidFill>
                <a:latin typeface="Arial"/>
                <a:cs typeface="Arial"/>
              </a:rPr>
              <a:t>Data – </a:t>
            </a:r>
            <a:br>
              <a:rPr lang="en-US" sz="4800" b="1" dirty="0">
                <a:solidFill>
                  <a:srgbClr val="004C82"/>
                </a:solidFill>
                <a:latin typeface="Arial"/>
                <a:cs typeface="Arial"/>
              </a:rPr>
            </a:br>
            <a:r>
              <a:rPr lang="en-US" sz="4800" b="1" dirty="0">
                <a:solidFill>
                  <a:srgbClr val="004C82"/>
                </a:solidFill>
                <a:latin typeface="Arial"/>
                <a:cs typeface="Arial"/>
              </a:rPr>
              <a:t>Briefing on Emerging Issues</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9877745"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Jean Winsor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Institute for Community Inclusion / School for Global Inclusion and Social Development (SGISD) / UMass Boston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7384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619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28E3-5A0D-B749-3480-8AB0B6A883A2}"/>
              </a:ext>
            </a:extLst>
          </p:cNvPr>
          <p:cNvSpPr>
            <a:spLocks noGrp="1"/>
          </p:cNvSpPr>
          <p:nvPr>
            <p:ph type="title"/>
          </p:nvPr>
        </p:nvSpPr>
        <p:spPr/>
        <p:txBody>
          <a:bodyPr/>
          <a:lstStyle/>
          <a:p>
            <a:r>
              <a:rPr lang="en-US" dirty="0"/>
              <a:t>Focus Area 1: DSP Challenges</a:t>
            </a:r>
          </a:p>
        </p:txBody>
      </p:sp>
      <p:sp>
        <p:nvSpPr>
          <p:cNvPr id="3" name="Content Placeholder 2">
            <a:extLst>
              <a:ext uri="{FF2B5EF4-FFF2-40B4-BE49-F238E27FC236}">
                <a16:creationId xmlns:a16="http://schemas.microsoft.com/office/drawing/2014/main" id="{3663EF88-00D5-D6B9-BA60-A80F2CA66DB1}"/>
              </a:ext>
            </a:extLst>
          </p:cNvPr>
          <p:cNvSpPr>
            <a:spLocks noGrp="1"/>
          </p:cNvSpPr>
          <p:nvPr>
            <p:ph idx="1"/>
          </p:nvPr>
        </p:nvSpPr>
        <p:spPr/>
        <p:txBody>
          <a:bodyPr/>
          <a:lstStyle/>
          <a:p>
            <a:pPr marL="216535" indent="-216535"/>
            <a:r>
              <a:rPr lang="en-US" sz="2000" i="1" dirty="0"/>
              <a:t>Shrinking supply and growing demand of DSPs</a:t>
            </a:r>
            <a:endParaRPr lang="en-US" sz="2000" i="1" dirty="0">
              <a:cs typeface="Arial"/>
            </a:endParaRPr>
          </a:p>
          <a:p>
            <a:pPr marL="514985" lvl="1" indent="-252095"/>
            <a:r>
              <a:rPr lang="en-US" altLang="en-US" sz="1600" dirty="0"/>
              <a:t>The population is aging while the potential pool of both paid and unpaid caregivers is expected to remain stagnant. Current turnover rates exceed 40% and average vacancy rates are over 20%. The predicted increase in demand and stable supply of potential DSPs will exacerbate current shortages (American Network of Community Options and Resources, 2023).</a:t>
            </a:r>
            <a:endParaRPr lang="en-US" altLang="en-US" sz="1600" dirty="0">
              <a:cs typeface="Arial"/>
            </a:endParaRPr>
          </a:p>
          <a:p>
            <a:pPr marL="514985" lvl="1" indent="-252095"/>
            <a:r>
              <a:rPr lang="en-US" altLang="en-US" sz="1600" dirty="0"/>
              <a:t>A high turnover rate is well documented in the DSP workforce (Bogenshutz et al., 2014; Braddock &amp; Mitchell, 1992; Larson, Lakin &amp; Bruininks, 1998; Larson et al, 2005; ANCOR, 2010; Hewitt et al., 2015).</a:t>
            </a:r>
            <a:endParaRPr lang="en-US" altLang="en-US" sz="1600" dirty="0">
              <a:cs typeface="Arial"/>
            </a:endParaRPr>
          </a:p>
          <a:p>
            <a:pPr marL="0" indent="0">
              <a:buNone/>
            </a:pPr>
            <a:endParaRPr lang="en-US" sz="2000" dirty="0">
              <a:cs typeface="Arial"/>
            </a:endParaRPr>
          </a:p>
          <a:p>
            <a:pPr marL="216535" indent="-216535"/>
            <a:r>
              <a:rPr lang="en-US" sz="2000" i="1" dirty="0"/>
              <a:t>Lack of professionalization of the DSP workforce</a:t>
            </a:r>
            <a:endParaRPr lang="en-US" sz="2000" i="1" dirty="0">
              <a:cs typeface="Arial"/>
            </a:endParaRPr>
          </a:p>
          <a:p>
            <a:pPr marL="514985" lvl="1" indent="-252095"/>
            <a:r>
              <a:rPr lang="en-US" altLang="en-US" sz="1600" dirty="0"/>
              <a:t>Federal regulations are largely silent about the pre-service and in-service training necessary for DSPs. </a:t>
            </a:r>
            <a:endParaRPr lang="en-US" altLang="en-US" sz="1600" dirty="0">
              <a:cs typeface="Arial"/>
            </a:endParaRPr>
          </a:p>
          <a:p>
            <a:pPr marL="514985" lvl="1" indent="-252095"/>
            <a:r>
              <a:rPr lang="en-US" altLang="en-US" sz="1600" dirty="0"/>
              <a:t>Many states have not adopted competency standards.</a:t>
            </a:r>
            <a:endParaRPr lang="en-US" altLang="en-US" sz="1600" dirty="0">
              <a:cs typeface="Arial"/>
            </a:endParaRPr>
          </a:p>
          <a:p>
            <a:pPr marL="514985" lvl="1" indent="-252095"/>
            <a:r>
              <a:rPr lang="en-US" altLang="en-US" sz="1600" dirty="0"/>
              <a:t>Certified nursing assistants (CNAs) and home health assistants (HHAs) often benefit from higher wages and increased visibility due to the credentialed nature of their work.</a:t>
            </a:r>
            <a:endParaRPr lang="en-US" sz="1600" dirty="0">
              <a:cs typeface="Arial"/>
            </a:endParaRPr>
          </a:p>
          <a:p>
            <a:pPr marL="514985" lvl="1" indent="-252095"/>
            <a:endParaRPr lang="en-US" dirty="0">
              <a:cs typeface="Arial"/>
            </a:endParaRPr>
          </a:p>
        </p:txBody>
      </p:sp>
    </p:spTree>
    <p:extLst>
      <p:ext uri="{BB962C8B-B14F-4D97-AF65-F5344CB8AC3E}">
        <p14:creationId xmlns:p14="http://schemas.microsoft.com/office/powerpoint/2010/main" val="7744618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95526" y="2332701"/>
            <a:ext cx="2045417" cy="1910443"/>
          </a:xfrm>
          <a:noFill/>
        </p:spPr>
        <p:txBody>
          <a:bodyPr vert="horz" wrap="square" lIns="68580" tIns="34290" rIns="68580" bIns="34290" numCol="1" rtlCol="0" anchor="ctr" anchorCtr="0" compatLnSpc="1">
            <a:prstTxWarp prst="textNoShape">
              <a:avLst/>
            </a:prstTxWarp>
            <a:normAutofit/>
          </a:bodyPr>
          <a:lstStyle/>
          <a:p>
            <a:pPr eaLnBrk="1" hangingPunct="1">
              <a:lnSpc>
                <a:spcPct val="90000"/>
              </a:lnSpc>
            </a:pPr>
            <a:r>
              <a:rPr lang="en-US" sz="1875" dirty="0">
                <a:solidFill>
                  <a:srgbClr val="FFFFFF"/>
                </a:solidFill>
                <a:latin typeface="+mj-lt"/>
                <a:cs typeface="+mj-cs"/>
              </a:rPr>
              <a:t>Access to Integrated Employment: Outcomes, Services, &amp; Opportunities</a:t>
            </a:r>
          </a:p>
        </p:txBody>
      </p:sp>
      <p:pic>
        <p:nvPicPr>
          <p:cNvPr id="1026" name="Picture 2" descr="A diagram of the outputs of the Access to Integrated Employment project. Outputs include: research and evaluation model, resources to support systems change and policy development and implementation, story telling, data for performance measurement, and resources to improve employment supports.">
            <a:extLst>
              <a:ext uri="{FF2B5EF4-FFF2-40B4-BE49-F238E27FC236}">
                <a16:creationId xmlns:a16="http://schemas.microsoft.com/office/drawing/2014/main" id="{AF80E742-BF43-AE02-CBB8-44DFD2AC27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95143" y="583544"/>
            <a:ext cx="5001715" cy="482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3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A screenshot of a web page. In the middle of the page are 5 key questions that can be asked about our data. On the right hand side is a list of the products and resources available on the website. ">
            <a:extLst>
              <a:ext uri="{FF2B5EF4-FFF2-40B4-BE49-F238E27FC236}">
                <a16:creationId xmlns:a16="http://schemas.microsoft.com/office/drawing/2014/main" id="{C8FA545F-C734-0F0D-86A6-16C6CBE56FCB}"/>
              </a:ext>
            </a:extLst>
          </p:cNvPr>
          <p:cNvPicPr>
            <a:picLocks noChangeAspect="1"/>
          </p:cNvPicPr>
          <p:nvPr/>
        </p:nvPicPr>
        <p:blipFill>
          <a:blip r:embed="rId3"/>
          <a:stretch>
            <a:fillRect/>
          </a:stretch>
        </p:blipFill>
        <p:spPr>
          <a:xfrm>
            <a:off x="1524000" y="457201"/>
            <a:ext cx="9144000" cy="5244337"/>
          </a:xfrm>
          <a:prstGeom prst="rect">
            <a:avLst/>
          </a:prstGeom>
        </p:spPr>
      </p:pic>
      <p:sp>
        <p:nvSpPr>
          <p:cNvPr id="6" name="Pentagon 5">
            <a:extLst>
              <a:ext uri="{FF2B5EF4-FFF2-40B4-BE49-F238E27FC236}">
                <a16:creationId xmlns:a16="http://schemas.microsoft.com/office/drawing/2014/main" id="{B14BE183-05C2-A624-64E9-0D077B79742A}"/>
              </a:ext>
            </a:extLst>
          </p:cNvPr>
          <p:cNvSpPr/>
          <p:nvPr/>
        </p:nvSpPr>
        <p:spPr>
          <a:xfrm flipH="1">
            <a:off x="9632950" y="2133600"/>
            <a:ext cx="698500" cy="533400"/>
          </a:xfrm>
          <a:prstGeom prst="homePlate">
            <a:avLst>
              <a:gd name="adj" fmla="val 43407"/>
            </a:avLst>
          </a:prstGeom>
          <a:solidFill>
            <a:srgbClr val="6B95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2</a:t>
            </a:r>
          </a:p>
        </p:txBody>
      </p:sp>
      <p:sp>
        <p:nvSpPr>
          <p:cNvPr id="10" name="Pentagon 5">
            <a:extLst>
              <a:ext uri="{FF2B5EF4-FFF2-40B4-BE49-F238E27FC236}">
                <a16:creationId xmlns:a16="http://schemas.microsoft.com/office/drawing/2014/main" id="{9FB3625B-6E97-73FE-4F27-88DDF23679AE}"/>
              </a:ext>
            </a:extLst>
          </p:cNvPr>
          <p:cNvSpPr/>
          <p:nvPr/>
        </p:nvSpPr>
        <p:spPr>
          <a:xfrm flipH="1">
            <a:off x="9632950" y="4343400"/>
            <a:ext cx="698500" cy="533400"/>
          </a:xfrm>
          <a:prstGeom prst="homePlate">
            <a:avLst>
              <a:gd name="adj" fmla="val 43407"/>
            </a:avLst>
          </a:prstGeom>
          <a:solidFill>
            <a:srgbClr val="6B95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3</a:t>
            </a:r>
          </a:p>
        </p:txBody>
      </p:sp>
      <p:sp>
        <p:nvSpPr>
          <p:cNvPr id="12" name="Pentagon 5">
            <a:extLst>
              <a:ext uri="{FF2B5EF4-FFF2-40B4-BE49-F238E27FC236}">
                <a16:creationId xmlns:a16="http://schemas.microsoft.com/office/drawing/2014/main" id="{B58C9BEC-02AE-638D-EDC2-BC878DD55F77}"/>
              </a:ext>
            </a:extLst>
          </p:cNvPr>
          <p:cNvSpPr/>
          <p:nvPr/>
        </p:nvSpPr>
        <p:spPr>
          <a:xfrm flipH="1">
            <a:off x="4464685" y="2438400"/>
            <a:ext cx="698500" cy="533400"/>
          </a:xfrm>
          <a:prstGeom prst="homePlate">
            <a:avLst>
              <a:gd name="adj" fmla="val 43407"/>
            </a:avLst>
          </a:prstGeom>
          <a:solidFill>
            <a:srgbClr val="6B95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1</a:t>
            </a:r>
          </a:p>
        </p:txBody>
      </p:sp>
    </p:spTree>
    <p:extLst>
      <p:ext uri="{BB962C8B-B14F-4D97-AF65-F5344CB8AC3E}">
        <p14:creationId xmlns:p14="http://schemas.microsoft.com/office/powerpoint/2010/main" val="15141978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915400" cy="1143000"/>
          </a:xfrm>
        </p:spPr>
        <p:txBody>
          <a:bodyPr/>
          <a:lstStyle/>
          <a:p>
            <a:pPr algn="ctr"/>
            <a:r>
              <a:rPr lang="en-US" sz="6000" dirty="0"/>
              <a:t>Data, data, data</a:t>
            </a:r>
          </a:p>
        </p:txBody>
      </p:sp>
      <p:sp>
        <p:nvSpPr>
          <p:cNvPr id="8" name="Rectangle 7"/>
          <p:cNvSpPr/>
          <p:nvPr/>
        </p:nvSpPr>
        <p:spPr>
          <a:xfrm>
            <a:off x="1714500" y="1600200"/>
            <a:ext cx="8763000" cy="4154984"/>
          </a:xfrm>
          <a:prstGeom prst="rect">
            <a:avLst/>
          </a:prstGeom>
        </p:spPr>
        <p:txBody>
          <a:bodyPr wrap="square">
            <a:spAutoFit/>
          </a:bodyPr>
          <a:lstStyle/>
          <a:p>
            <a:pPr marL="342900" marR="0" lvl="0" indent="-342900" algn="l" defTabSz="914400" rtl="0" eaLnBrk="0" fontAlgn="base" latinLnBrk="0" hangingPunct="0">
              <a:lnSpc>
                <a:spcPct val="100000"/>
              </a:lnSpc>
              <a:spcBef>
                <a:spcPts val="1200"/>
              </a:spcBef>
              <a:spcAft>
                <a:spcPct val="0"/>
              </a:spcAft>
              <a:buClrTx/>
              <a:buSzTx/>
              <a:buFont typeface="Wingdings" charset="2"/>
              <a:buChar char="v"/>
              <a:tabLst/>
              <a:defRPr/>
            </a:pPr>
            <a:r>
              <a:rPr kumimoji="0" lang="en-US" sz="2000" b="1" i="0" u="none" strike="noStrike" kern="1200" cap="none" spc="0" normalizeH="0" baseline="0" noProof="0" dirty="0">
                <a:ln>
                  <a:noFill/>
                </a:ln>
                <a:solidFill>
                  <a:srgbClr val="000090"/>
                </a:solidFill>
                <a:effectLst/>
                <a:uLnTx/>
                <a:uFillTx/>
                <a:latin typeface="Candara" charset="0"/>
                <a:ea typeface="Candara" charset="0"/>
                <a:cs typeface="Candara" charset="0"/>
              </a:rPr>
              <a:t>National Survey of State Intellectual and Developmental Disabilities Agencies' Employment and Day Services</a:t>
            </a:r>
            <a:br>
              <a:rPr kumimoji="0" lang="en-US" sz="2000" b="0" i="0" u="none" strike="noStrike" kern="1200" cap="none" spc="0" normalizeH="0" baseline="0" noProof="0" dirty="0">
                <a:ln>
                  <a:noFill/>
                </a:ln>
                <a:solidFill>
                  <a:srgbClr val="000090"/>
                </a:solidFill>
                <a:effectLst/>
                <a:uLnTx/>
                <a:uFillTx/>
                <a:latin typeface="Candara" charset="0"/>
                <a:ea typeface="Candara" charset="0"/>
                <a:cs typeface="Candara" charset="0"/>
              </a:rPr>
            </a:br>
            <a:r>
              <a:rPr kumimoji="0" lang="en-US" sz="2000" b="0" i="0" u="none" strike="noStrike" kern="1200" cap="none" spc="0" normalizeH="0" baseline="0" noProof="0" dirty="0">
                <a:ln>
                  <a:noFill/>
                </a:ln>
                <a:solidFill>
                  <a:srgbClr val="000090"/>
                </a:solidFill>
                <a:effectLst/>
                <a:uLnTx/>
                <a:uFillTx/>
                <a:latin typeface="Candara" charset="0"/>
                <a:ea typeface="Candara" charset="0"/>
                <a:cs typeface="Candara" charset="0"/>
              </a:rPr>
              <a:t>State IDD Agencies</a:t>
            </a:r>
          </a:p>
          <a:p>
            <a:pPr marL="342900" marR="0" lvl="0" indent="-342900" algn="l" defTabSz="914400" rtl="0" eaLnBrk="0" fontAlgn="base" latinLnBrk="0" hangingPunct="0">
              <a:lnSpc>
                <a:spcPct val="100000"/>
              </a:lnSpc>
              <a:spcBef>
                <a:spcPts val="1200"/>
              </a:spcBef>
              <a:spcAft>
                <a:spcPct val="0"/>
              </a:spcAft>
              <a:buClrTx/>
              <a:buSzTx/>
              <a:buFont typeface="Wingdings" charset="2"/>
              <a:buChar char="v"/>
              <a:tabLst/>
              <a:defRPr/>
            </a:pPr>
            <a:r>
              <a:rPr kumimoji="0" lang="en-US" sz="2000" b="1" i="0" u="none" strike="noStrike" kern="1200" cap="none" spc="0" normalizeH="0" baseline="0" noProof="0" dirty="0">
                <a:ln>
                  <a:noFill/>
                </a:ln>
                <a:solidFill>
                  <a:srgbClr val="000090"/>
                </a:solidFill>
                <a:effectLst/>
                <a:uLnTx/>
                <a:uFillTx/>
                <a:latin typeface="Candara" charset="0"/>
                <a:ea typeface="Candara" charset="0"/>
                <a:cs typeface="Candara" charset="0"/>
              </a:rPr>
              <a:t>VR services and outcomes</a:t>
            </a:r>
            <a:br>
              <a:rPr kumimoji="0" lang="en-US" sz="2000" b="0" i="0" u="none" strike="noStrike" kern="1200" cap="none" spc="0" normalizeH="0" baseline="0" noProof="0" dirty="0">
                <a:ln>
                  <a:noFill/>
                </a:ln>
                <a:solidFill>
                  <a:srgbClr val="000090"/>
                </a:solidFill>
                <a:effectLst/>
                <a:uLnTx/>
                <a:uFillTx/>
                <a:latin typeface="Candara" charset="0"/>
                <a:ea typeface="Candara" charset="0"/>
                <a:cs typeface="Candara" charset="0"/>
              </a:rPr>
            </a:br>
            <a:r>
              <a:rPr kumimoji="0" lang="en-US" sz="2000" b="0" i="0" u="none" strike="noStrike" kern="1200" cap="none" spc="0" normalizeH="0" baseline="0" noProof="0" dirty="0">
                <a:ln>
                  <a:noFill/>
                </a:ln>
                <a:solidFill>
                  <a:srgbClr val="000090"/>
                </a:solidFill>
                <a:effectLst/>
                <a:uLnTx/>
                <a:uFillTx/>
                <a:latin typeface="Candara" charset="0"/>
                <a:ea typeface="Candara" charset="0"/>
                <a:cs typeface="Candara" charset="0"/>
              </a:rPr>
              <a:t>RSA 911</a:t>
            </a:r>
          </a:p>
          <a:p>
            <a:pPr marL="342900" marR="0" lvl="0" indent="-342900" algn="l" defTabSz="914400" rtl="0" eaLnBrk="0" fontAlgn="base" latinLnBrk="0" hangingPunct="0">
              <a:lnSpc>
                <a:spcPct val="100000"/>
              </a:lnSpc>
              <a:spcBef>
                <a:spcPts val="1200"/>
              </a:spcBef>
              <a:spcAft>
                <a:spcPct val="0"/>
              </a:spcAft>
              <a:buClrTx/>
              <a:buSzTx/>
              <a:buFont typeface="Wingdings" charset="2"/>
              <a:buChar char="v"/>
              <a:tabLst/>
              <a:defRPr/>
            </a:pPr>
            <a:r>
              <a:rPr kumimoji="0" lang="en-US" sz="2000" b="1" i="0" u="none" strike="noStrike" kern="1200" cap="none" spc="0" normalizeH="0" baseline="0" noProof="0" dirty="0">
                <a:ln>
                  <a:noFill/>
                </a:ln>
                <a:solidFill>
                  <a:srgbClr val="000090"/>
                </a:solidFill>
                <a:effectLst/>
                <a:uLnTx/>
                <a:uFillTx/>
                <a:latin typeface="Candara" charset="0"/>
                <a:ea typeface="Candara" charset="0"/>
                <a:cs typeface="Candara" charset="0"/>
              </a:rPr>
              <a:t>National Core Indicators</a:t>
            </a:r>
          </a:p>
          <a:p>
            <a:pPr marL="342900" marR="0" lvl="0" indent="-342900" algn="l" defTabSz="914400" rtl="0" eaLnBrk="0" fontAlgn="base" latinLnBrk="0" hangingPunct="0">
              <a:lnSpc>
                <a:spcPct val="100000"/>
              </a:lnSpc>
              <a:spcBef>
                <a:spcPts val="1200"/>
              </a:spcBef>
              <a:spcAft>
                <a:spcPct val="0"/>
              </a:spcAft>
              <a:buClrTx/>
              <a:buSzTx/>
              <a:buFont typeface="Wingdings" charset="2"/>
              <a:buChar char="v"/>
              <a:tabLst/>
              <a:defRPr/>
            </a:pPr>
            <a:r>
              <a:rPr kumimoji="0" lang="en-US" sz="2000" b="1" i="0" u="none" strike="noStrike" kern="1200" cap="none" spc="0" normalizeH="0" baseline="0" noProof="0" dirty="0">
                <a:ln>
                  <a:noFill/>
                </a:ln>
                <a:solidFill>
                  <a:srgbClr val="000090"/>
                </a:solidFill>
                <a:effectLst/>
                <a:uLnTx/>
                <a:uFillTx/>
                <a:latin typeface="Candara" charset="0"/>
                <a:ea typeface="Candara" charset="0"/>
                <a:cs typeface="Candara" charset="0"/>
              </a:rPr>
              <a:t>American Community Survey </a:t>
            </a:r>
            <a:br>
              <a:rPr kumimoji="0" lang="en-US" sz="2000" b="0" i="0" u="none" strike="noStrike" kern="1200" cap="none" spc="0" normalizeH="0" baseline="0" noProof="0" dirty="0">
                <a:ln>
                  <a:noFill/>
                </a:ln>
                <a:solidFill>
                  <a:srgbClr val="000090"/>
                </a:solidFill>
                <a:effectLst/>
                <a:uLnTx/>
                <a:uFillTx/>
                <a:latin typeface="Candara" charset="0"/>
                <a:ea typeface="Candara" charset="0"/>
                <a:cs typeface="Candara" charset="0"/>
              </a:rPr>
            </a:br>
            <a:r>
              <a:rPr kumimoji="0" lang="en-US" sz="2000" b="0" i="0" u="none" strike="noStrike" kern="1200" cap="none" spc="0" normalizeH="0" baseline="0" noProof="0" dirty="0">
                <a:ln>
                  <a:noFill/>
                </a:ln>
                <a:solidFill>
                  <a:srgbClr val="000090"/>
                </a:solidFill>
                <a:effectLst/>
                <a:uLnTx/>
                <a:uFillTx/>
                <a:latin typeface="Candara" charset="0"/>
                <a:ea typeface="Candara" charset="0"/>
                <a:cs typeface="Candara" charset="0"/>
              </a:rPr>
              <a:t>Employment participation and outcomes</a:t>
            </a:r>
          </a:p>
          <a:p>
            <a:pPr marL="342900" marR="0" lvl="0" indent="-342900" algn="l" defTabSz="914400" rtl="0" eaLnBrk="0" fontAlgn="base" latinLnBrk="0" hangingPunct="0">
              <a:lnSpc>
                <a:spcPct val="100000"/>
              </a:lnSpc>
              <a:spcBef>
                <a:spcPts val="1200"/>
              </a:spcBef>
              <a:spcAft>
                <a:spcPct val="0"/>
              </a:spcAft>
              <a:buClrTx/>
              <a:buSzTx/>
              <a:buFont typeface="Wingdings" charset="2"/>
              <a:buChar char="v"/>
              <a:tabLst/>
              <a:defRPr/>
            </a:pPr>
            <a:r>
              <a:rPr kumimoji="0" lang="en-US" sz="2000" b="1" i="0" u="none" strike="noStrike" kern="1200" cap="none" spc="0" normalizeH="0" baseline="0" noProof="0" dirty="0">
                <a:ln>
                  <a:noFill/>
                </a:ln>
                <a:solidFill>
                  <a:srgbClr val="000090"/>
                </a:solidFill>
                <a:effectLst/>
                <a:uLnTx/>
                <a:uFillTx/>
                <a:latin typeface="Candara" charset="0"/>
                <a:ea typeface="Candara" charset="0"/>
                <a:cs typeface="Candara" charset="0"/>
              </a:rPr>
              <a:t>Social Security Administration</a:t>
            </a:r>
            <a:br>
              <a:rPr kumimoji="0" lang="en-US" sz="2000" b="0" i="0" u="none" strike="noStrike" kern="1200" cap="none" spc="0" normalizeH="0" baseline="0" noProof="0" dirty="0">
                <a:ln>
                  <a:noFill/>
                </a:ln>
                <a:solidFill>
                  <a:srgbClr val="000090"/>
                </a:solidFill>
                <a:effectLst/>
                <a:uLnTx/>
                <a:uFillTx/>
                <a:latin typeface="Candara" charset="0"/>
                <a:ea typeface="Candara" charset="0"/>
                <a:cs typeface="Candara" charset="0"/>
              </a:rPr>
            </a:br>
            <a:r>
              <a:rPr kumimoji="0" lang="en-US" sz="2000" b="0" i="0" u="none" strike="noStrike" kern="1200" cap="none" spc="0" normalizeH="0" baseline="0" noProof="0" dirty="0">
                <a:ln>
                  <a:noFill/>
                </a:ln>
                <a:solidFill>
                  <a:srgbClr val="000090"/>
                </a:solidFill>
                <a:effectLst/>
                <a:uLnTx/>
                <a:uFillTx/>
                <a:latin typeface="Candara" charset="0"/>
                <a:ea typeface="Candara" charset="0"/>
                <a:cs typeface="Candara" charset="0"/>
              </a:rPr>
              <a:t>Work incentive use, work participation</a:t>
            </a:r>
            <a:br>
              <a:rPr kumimoji="0" lang="en-US" sz="2400" b="0" i="0" u="none" strike="noStrike" kern="1200" cap="none" spc="0" normalizeH="0" baseline="0" noProof="0" dirty="0">
                <a:ln>
                  <a:noFill/>
                </a:ln>
                <a:solidFill>
                  <a:srgbClr val="000090"/>
                </a:solidFill>
                <a:effectLst/>
                <a:uLnTx/>
                <a:uFillTx/>
                <a:latin typeface="Candara" charset="0"/>
                <a:ea typeface="Candara" charset="0"/>
                <a:cs typeface="Candara" charset="0"/>
              </a:rPr>
            </a:br>
            <a:endParaRPr kumimoji="0" lang="en-US" sz="2400" b="0" i="0" u="none" strike="noStrike" kern="1200" cap="none" spc="0" normalizeH="0" baseline="0" noProof="0" dirty="0">
              <a:ln>
                <a:noFill/>
              </a:ln>
              <a:solidFill>
                <a:srgbClr val="000090"/>
              </a:solidFill>
              <a:effectLst/>
              <a:uLnTx/>
              <a:uFillTx/>
              <a:latin typeface="Candara" charset="0"/>
              <a:ea typeface="Candara" charset="0"/>
              <a:cs typeface="Candara" charset="0"/>
            </a:endParaRPr>
          </a:p>
        </p:txBody>
      </p:sp>
      <p:pic>
        <p:nvPicPr>
          <p:cNvPr id="4" name="Picture 3" descr="A close-up of the StateData.info logo">
            <a:extLst>
              <a:ext uri="{FF2B5EF4-FFF2-40B4-BE49-F238E27FC236}">
                <a16:creationId xmlns:a16="http://schemas.microsoft.com/office/drawing/2014/main" id="{9ED78F1E-8CF1-8F8F-85F4-112CC6779A8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715001" y="2819400"/>
            <a:ext cx="4637129" cy="889416"/>
          </a:xfrm>
          <a:prstGeom prst="rect">
            <a:avLst/>
          </a:prstGeom>
        </p:spPr>
      </p:pic>
    </p:spTree>
    <p:extLst>
      <p:ext uri="{BB962C8B-B14F-4D97-AF65-F5344CB8AC3E}">
        <p14:creationId xmlns:p14="http://schemas.microsoft.com/office/powerpoint/2010/main" val="32026247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828800" y="613612"/>
            <a:ext cx="6057900" cy="245173"/>
          </a:xfrm>
        </p:spPr>
        <p:txBody>
          <a:bodyPr>
            <a:noAutofit/>
          </a:bodyPr>
          <a:lstStyle/>
          <a:p>
            <a:r>
              <a:rPr lang="en-US" dirty="0">
                <a:solidFill>
                  <a:schemeClr val="accent1">
                    <a:lumMod val="50000"/>
                  </a:schemeClr>
                </a:solidFill>
              </a:rPr>
              <a:t>Number in Employment and Day Services</a:t>
            </a:r>
          </a:p>
        </p:txBody>
      </p:sp>
      <p:graphicFrame>
        <p:nvGraphicFramePr>
          <p:cNvPr id="5" name="Object 2" descr="Between 1990 and 2022 the total number participating in day an employment rose from 312,448 to 591,571. It was at it's highest in the year 2019 immediately prior to COVID. The number in integrated employment services rose from 33,049 to 139,499. While also reducing during the first year of COVID this number has rebounded to close to pre-COVID.  The number in facility based work services fell from 141,460 to 49,517."/>
          <p:cNvGraphicFramePr>
            <a:graphicFrameLocks/>
          </p:cNvGraphicFramePr>
          <p:nvPr/>
        </p:nvGraphicFramePr>
        <p:xfrm>
          <a:off x="1828800" y="1365016"/>
          <a:ext cx="7747826" cy="444640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031094" y="1752600"/>
            <a:ext cx="104223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ヒラギノ角ゴ Pro W3" charset="0"/>
                <a:cs typeface="Candara"/>
              </a:rPr>
              <a:t>591, 571</a:t>
            </a:r>
          </a:p>
        </p:txBody>
      </p:sp>
      <p:sp>
        <p:nvSpPr>
          <p:cNvPr id="2" name="TextBox 1">
            <a:extLst>
              <a:ext uri="{FF2B5EF4-FFF2-40B4-BE49-F238E27FC236}">
                <a16:creationId xmlns:a16="http://schemas.microsoft.com/office/drawing/2014/main" id="{26A03472-4C01-E447-9B57-D1191B31C05E}"/>
              </a:ext>
            </a:extLst>
          </p:cNvPr>
          <p:cNvSpPr txBox="1"/>
          <p:nvPr/>
        </p:nvSpPr>
        <p:spPr>
          <a:xfrm>
            <a:off x="9335741" y="4381826"/>
            <a:ext cx="121919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Candara" panose="020E0502030303020204" pitchFamily="34" charset="0"/>
                <a:ea typeface="Geneva" panose="020B0503030404040204" pitchFamily="34" charset="0"/>
                <a:cs typeface="+mn-cs"/>
              </a:rPr>
              <a:t>   </a:t>
            </a:r>
            <a:r>
              <a:rPr kumimoji="0" lang="en-US" sz="2400" b="1" i="0" u="none" strike="noStrike" kern="1200" cap="none" spc="0" normalizeH="0" baseline="0" noProof="0" dirty="0">
                <a:ln>
                  <a:noFill/>
                </a:ln>
                <a:solidFill>
                  <a:srgbClr val="9BBB59">
                    <a:lumMod val="75000"/>
                  </a:srgbClr>
                </a:solidFill>
                <a:effectLst/>
                <a:uLnTx/>
                <a:uFillTx/>
                <a:latin typeface="Candara" panose="020E0502030303020204" pitchFamily="34" charset="0"/>
                <a:ea typeface="Geneva" panose="020B0503030404040204" pitchFamily="34" charset="0"/>
                <a:cs typeface="+mn-cs"/>
              </a:rPr>
              <a:t>24%</a:t>
            </a:r>
          </a:p>
        </p:txBody>
      </p:sp>
      <p:sp>
        <p:nvSpPr>
          <p:cNvPr id="4" name="Left Arrow 3">
            <a:extLst>
              <a:ext uri="{FF2B5EF4-FFF2-40B4-BE49-F238E27FC236}">
                <a16:creationId xmlns:a16="http://schemas.microsoft.com/office/drawing/2014/main" id="{B906E9A2-A45D-654F-B28D-E982F31466A8}"/>
              </a:ext>
            </a:extLst>
          </p:cNvPr>
          <p:cNvSpPr/>
          <p:nvPr/>
        </p:nvSpPr>
        <p:spPr>
          <a:xfrm>
            <a:off x="9296401" y="4495800"/>
            <a:ext cx="255813" cy="228600"/>
          </a:xfrm>
          <a:prstGeom prst="lef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8570E91-5AFF-08E1-753D-46EF131EE3A0}"/>
              </a:ext>
            </a:extLst>
          </p:cNvPr>
          <p:cNvSpPr>
            <a:spLocks noChangeArrowheads="1"/>
          </p:cNvSpPr>
          <p:nvPr/>
        </p:nvSpPr>
        <p:spPr bwMode="auto">
          <a:xfrm>
            <a:off x="2799093" y="5729234"/>
            <a:ext cx="5807241" cy="366767"/>
          </a:xfrm>
          <a:prstGeom prst="rect">
            <a:avLst/>
          </a:prstGeom>
          <a:noFill/>
          <a:ln w="12700">
            <a:noFill/>
            <a:miter lim="800000"/>
            <a:headEnd/>
            <a:tailEnd/>
          </a:ln>
        </p:spPr>
        <p:txBody>
          <a:bodyPr wrap="square" lIns="90487" tIns="44450" rIns="90487" bIns="44450">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ndara"/>
                <a:ea typeface="ヒラギノ角ゴ Pro W3" charset="0"/>
                <a:cs typeface="Candara"/>
              </a:rPr>
              <a:t>Source: </a:t>
            </a:r>
            <a:r>
              <a:rPr kumimoji="0" lang="en-US" sz="1800" b="0" i="0" u="none" strike="noStrike" kern="1200" cap="none" spc="0" normalizeH="0" baseline="0" noProof="0" dirty="0">
                <a:ln>
                  <a:noFill/>
                </a:ln>
                <a:solidFill>
                  <a:srgbClr val="000000"/>
                </a:solidFill>
                <a:effectLst/>
                <a:uLnTx/>
                <a:uFillTx/>
                <a:latin typeface="Candara"/>
                <a:ea typeface="ヒラギノ角ゴ Pro W3" charset="0"/>
                <a:cs typeface="Candara"/>
                <a:hlinkClick r:id="rId4"/>
              </a:rPr>
              <a:t>ICI National Survey of State IDD Agencies</a:t>
            </a:r>
            <a:endParaRPr kumimoji="0" lang="en-US" sz="1800" b="0" i="0" u="none" strike="noStrike" kern="1200" cap="none" spc="0" normalizeH="0" baseline="0" noProof="0" dirty="0">
              <a:ln>
                <a:noFill/>
              </a:ln>
              <a:solidFill>
                <a:srgbClr val="000000"/>
              </a:solidFill>
              <a:effectLst/>
              <a:uLnTx/>
              <a:uFillTx/>
              <a:latin typeface="Candara"/>
              <a:ea typeface="ヒラギノ角ゴ Pro W3" charset="0"/>
              <a:cs typeface="Candara"/>
            </a:endParaRPr>
          </a:p>
        </p:txBody>
      </p:sp>
    </p:spTree>
    <p:extLst>
      <p:ext uri="{BB962C8B-B14F-4D97-AF65-F5344CB8AC3E}">
        <p14:creationId xmlns:p14="http://schemas.microsoft.com/office/powerpoint/2010/main" val="15505873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CF105F-C1E3-541E-D68C-92A79D8FCBBA}"/>
              </a:ext>
            </a:extLst>
          </p:cNvPr>
          <p:cNvSpPr>
            <a:spLocks noGrp="1"/>
          </p:cNvSpPr>
          <p:nvPr>
            <p:ph type="title"/>
          </p:nvPr>
        </p:nvSpPr>
        <p:spPr/>
        <p:txBody>
          <a:bodyPr/>
          <a:lstStyle/>
          <a:p>
            <a:r>
              <a:rPr lang="en-US" sz="4000" dirty="0"/>
              <a:t>Employment relates to everything</a:t>
            </a:r>
          </a:p>
        </p:txBody>
      </p:sp>
      <p:sp>
        <p:nvSpPr>
          <p:cNvPr id="4" name="Content Placeholder 3">
            <a:extLst>
              <a:ext uri="{FF2B5EF4-FFF2-40B4-BE49-F238E27FC236}">
                <a16:creationId xmlns:a16="http://schemas.microsoft.com/office/drawing/2014/main" id="{4A1045A3-5A18-881F-E717-75340796A187}"/>
              </a:ext>
            </a:extLst>
          </p:cNvPr>
          <p:cNvSpPr>
            <a:spLocks noGrp="1"/>
          </p:cNvSpPr>
          <p:nvPr>
            <p:ph idx="1"/>
          </p:nvPr>
        </p:nvSpPr>
        <p:spPr/>
        <p:txBody>
          <a:bodyPr/>
          <a:lstStyle/>
          <a:p>
            <a:pPr marL="0" indent="0">
              <a:buNone/>
            </a:pPr>
            <a:r>
              <a:rPr lang="en-US" sz="2800" dirty="0"/>
              <a:t>The ID systems needs to provide: </a:t>
            </a:r>
          </a:p>
          <a:p>
            <a:pPr lvl="1"/>
            <a:r>
              <a:rPr lang="en-US" sz="2800" dirty="0"/>
              <a:t>A clear focus on work and whole life supports</a:t>
            </a:r>
          </a:p>
          <a:p>
            <a:pPr lvl="1"/>
            <a:r>
              <a:rPr lang="en-US" sz="2800" dirty="0"/>
              <a:t>Belief that people can work and support for people who want to work</a:t>
            </a:r>
          </a:p>
          <a:p>
            <a:pPr lvl="1"/>
            <a:r>
              <a:rPr lang="en-US" sz="2800" dirty="0"/>
              <a:t>Commitment to a long-term systematic shift in how we approach supports</a:t>
            </a:r>
          </a:p>
          <a:p>
            <a:pPr marL="342900" lvl="1" indent="0">
              <a:buNone/>
            </a:pPr>
            <a:endParaRPr lang="en-US" sz="2800" dirty="0"/>
          </a:p>
          <a:p>
            <a:pPr marL="342900" lvl="1" indent="0" algn="ctr">
              <a:buNone/>
            </a:pPr>
            <a:r>
              <a:rPr lang="en-US" sz="2800" b="1" dirty="0"/>
              <a:t>Good news! We have the tools </a:t>
            </a:r>
          </a:p>
          <a:p>
            <a:pPr marL="342900" lvl="1" indent="0" algn="ctr">
              <a:buNone/>
            </a:pPr>
            <a:r>
              <a:rPr lang="en-US" sz="2800" b="1" dirty="0"/>
              <a:t>to meet these needs</a:t>
            </a:r>
          </a:p>
          <a:p>
            <a:pPr marL="342900" lvl="1" indent="0">
              <a:buNone/>
            </a:pPr>
            <a:endParaRPr lang="en-US" sz="3200" dirty="0"/>
          </a:p>
          <a:p>
            <a:pPr marL="0" indent="0">
              <a:buNone/>
            </a:pPr>
            <a:endParaRPr lang="en-US" dirty="0"/>
          </a:p>
        </p:txBody>
      </p:sp>
    </p:spTree>
    <p:extLst>
      <p:ext uri="{BB962C8B-B14F-4D97-AF65-F5344CB8AC3E}">
        <p14:creationId xmlns:p14="http://schemas.microsoft.com/office/powerpoint/2010/main" val="2902496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pPr eaLnBrk="1" hangingPunct="1"/>
            <a:r>
              <a:rPr lang="en-US" sz="4400" dirty="0">
                <a:latin typeface="Candara" charset="0"/>
              </a:rPr>
              <a:t>Higher-Performing States Model</a:t>
            </a:r>
          </a:p>
        </p:txBody>
      </p:sp>
      <p:pic>
        <p:nvPicPr>
          <p:cNvPr id="1028" name="Picture 4" descr="Diagram illustrating what we know from past research: Higher Performing States Model. On the left side is the word “Catalysts” with the words “leadership” and “values” forming a circle. To the right is a green arrow, pointing to a box with the label “Strategy.” Under that label are the words “policy &amp; goals,” “financing,” “training and technical assistance,” “service innovation,” and “outcome data.” Moving right, there is a green arrow, and then a box with the label “Integrated Jobs.” Beneath the image with arrows pointing up is a circle with the label “Interagency collaboration.”">
            <a:extLst>
              <a:ext uri="{FF2B5EF4-FFF2-40B4-BE49-F238E27FC236}">
                <a16:creationId xmlns:a16="http://schemas.microsoft.com/office/drawing/2014/main" id="{FF80A172-0F3D-DE91-A046-FB75D2B08BB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61966" y="457200"/>
            <a:ext cx="8960303"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CD50F5E5-5EA0-CFD6-5A56-94D3F7DFBD45}"/>
              </a:ext>
            </a:extLst>
          </p:cNvPr>
          <p:cNvSpPr txBox="1">
            <a:spLocks/>
          </p:cNvSpPr>
          <p:nvPr/>
        </p:nvSpPr>
        <p:spPr bwMode="auto">
          <a:xfrm>
            <a:off x="1676401" y="6010243"/>
            <a:ext cx="2489083" cy="51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i="0" kern="1200">
                <a:solidFill>
                  <a:schemeClr val="tx1"/>
                </a:solidFill>
                <a:latin typeface="Myriad Pro"/>
                <a:ea typeface="+mn-ea"/>
                <a:cs typeface="Myriad Pro"/>
              </a:defRPr>
            </a:lvl1pPr>
            <a:lvl2pPr marL="742950" indent="-285750" algn="l" rtl="0" eaLnBrk="0" fontAlgn="base" hangingPunct="0">
              <a:spcBef>
                <a:spcPct val="20000"/>
              </a:spcBef>
              <a:spcAft>
                <a:spcPct val="0"/>
              </a:spcAft>
              <a:buChar char="–"/>
              <a:defRPr sz="2800" b="1" i="0" kern="1200">
                <a:solidFill>
                  <a:schemeClr val="tx1"/>
                </a:solidFill>
                <a:latin typeface="Myriad Pro"/>
                <a:ea typeface="+mn-ea"/>
                <a:cs typeface="Myriad Pro"/>
              </a:defRPr>
            </a:lvl2pPr>
            <a:lvl3pPr marL="1143000" indent="-228600" algn="l" rtl="0" eaLnBrk="0" fontAlgn="base" hangingPunct="0">
              <a:spcBef>
                <a:spcPct val="20000"/>
              </a:spcBef>
              <a:spcAft>
                <a:spcPct val="0"/>
              </a:spcAft>
              <a:buChar char="•"/>
              <a:defRPr sz="2400" b="1" i="0" kern="1200">
                <a:solidFill>
                  <a:schemeClr val="tx1"/>
                </a:solidFill>
                <a:latin typeface="Myriad Pro"/>
                <a:ea typeface="+mn-ea"/>
                <a:cs typeface="Myriad Pro"/>
              </a:defRPr>
            </a:lvl3pPr>
            <a:lvl4pPr marL="1600200" indent="-228600" algn="l" rtl="0" eaLnBrk="0" fontAlgn="base" hangingPunct="0">
              <a:spcBef>
                <a:spcPct val="20000"/>
              </a:spcBef>
              <a:spcAft>
                <a:spcPct val="0"/>
              </a:spcAft>
              <a:buChar char="–"/>
              <a:defRPr sz="2000" b="1" i="0" kern="1200">
                <a:solidFill>
                  <a:schemeClr val="tx1"/>
                </a:solidFill>
                <a:latin typeface="Myriad Pro"/>
                <a:ea typeface="+mn-ea"/>
                <a:cs typeface="Myriad Pro"/>
              </a:defRPr>
            </a:lvl4pPr>
            <a:lvl5pPr marL="2057400" indent="-228600" algn="l" rtl="0" eaLnBrk="0" fontAlgn="base" hangingPunct="0">
              <a:spcBef>
                <a:spcPct val="20000"/>
              </a:spcBef>
              <a:spcAft>
                <a:spcPct val="0"/>
              </a:spcAft>
              <a:buChar char="»"/>
              <a:defRPr sz="2000" b="1" i="0" kern="1200">
                <a:solidFill>
                  <a:schemeClr val="tx1"/>
                </a:solidFill>
                <a:latin typeface="Myriad Pro"/>
                <a:ea typeface="+mn-ea"/>
                <a:cs typeface="Myriad Pr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ndara" charset="0"/>
                <a:ea typeface="Candara" charset="0"/>
                <a:cs typeface="Candara" charset="0"/>
              </a:rPr>
              <a:t>Hall et al., 2007; Winsor et al., 2023</a:t>
            </a:r>
            <a:endParaRPr kumimoji="0" lang="en-CA" sz="2000" b="1" i="0" u="none" strike="noStrike" kern="1200" cap="none" spc="0" normalizeH="0" baseline="0" noProof="0" dirty="0">
              <a:ln>
                <a:noFill/>
              </a:ln>
              <a:solidFill>
                <a:prstClr val="black"/>
              </a:solidFill>
              <a:effectLst/>
              <a:uLnTx/>
              <a:uFillTx/>
              <a:latin typeface="Myriad Pro"/>
              <a:ea typeface="+mn-ea"/>
            </a:endParaRPr>
          </a:p>
        </p:txBody>
      </p:sp>
    </p:spTree>
    <p:extLst>
      <p:ext uri="{BB962C8B-B14F-4D97-AF65-F5344CB8AC3E}">
        <p14:creationId xmlns:p14="http://schemas.microsoft.com/office/powerpoint/2010/main" val="1219484694"/>
      </p:ext>
    </p:extLst>
  </p:cSld>
  <p:clrMapOvr>
    <a:masterClrMapping/>
  </p:clrMapOvr>
  <p:transition spd="slow" advTm="317092"/>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FB9A-EB65-7FAB-C1AA-581BEC604BB6}"/>
              </a:ext>
            </a:extLst>
          </p:cNvPr>
          <p:cNvSpPr>
            <a:spLocks noGrp="1"/>
          </p:cNvSpPr>
          <p:nvPr>
            <p:ph type="title"/>
          </p:nvPr>
        </p:nvSpPr>
        <p:spPr/>
        <p:txBody>
          <a:bodyPr/>
          <a:lstStyle/>
          <a:p>
            <a:r>
              <a:rPr lang="en-US" dirty="0"/>
              <a:t>Putting the elements into practice </a:t>
            </a:r>
          </a:p>
        </p:txBody>
      </p:sp>
      <p:sp>
        <p:nvSpPr>
          <p:cNvPr id="6" name="Content Placeholder 5" descr="ThinkWork.org has a comprehensive catalogue promising practices at the state, provider, and individual levels. Links for each group are provided. &#10;">
            <a:extLst>
              <a:ext uri="{FF2B5EF4-FFF2-40B4-BE49-F238E27FC236}">
                <a16:creationId xmlns:a16="http://schemas.microsoft.com/office/drawing/2014/main" id="{79DB4E10-376F-5C96-925F-3D6BBB387EF4}"/>
              </a:ext>
            </a:extLst>
          </p:cNvPr>
          <p:cNvSpPr>
            <a:spLocks noGrp="1"/>
          </p:cNvSpPr>
          <p:nvPr>
            <p:ph sz="half" idx="1"/>
          </p:nvPr>
        </p:nvSpPr>
        <p:spPr>
          <a:xfrm>
            <a:off x="2209800" y="1600200"/>
            <a:ext cx="7772400" cy="3962400"/>
          </a:xfrm>
        </p:spPr>
        <p:txBody>
          <a:bodyPr/>
          <a:lstStyle/>
          <a:p>
            <a:pPr marL="0" indent="0">
              <a:buNone/>
            </a:pPr>
            <a:r>
              <a:rPr lang="en-US" sz="2800" dirty="0"/>
              <a:t>ThinkWork.org has a comprehensive catalogue promising practices</a:t>
            </a:r>
          </a:p>
          <a:p>
            <a:r>
              <a:rPr lang="en-US" sz="2400" dirty="0"/>
              <a:t>State agency:  </a:t>
            </a:r>
            <a:r>
              <a:rPr lang="en-US" sz="2400" dirty="0">
                <a:hlinkClick r:id="rId3"/>
              </a:rPr>
              <a:t>https://www.thinkwork.org/aie/ppsa</a:t>
            </a:r>
            <a:r>
              <a:rPr lang="en-US" sz="2400" dirty="0"/>
              <a:t> </a:t>
            </a:r>
          </a:p>
          <a:p>
            <a:r>
              <a:rPr lang="en-US" sz="2400" dirty="0"/>
              <a:t>Provider agency: </a:t>
            </a:r>
            <a:r>
              <a:rPr lang="en-US" sz="2400" dirty="0">
                <a:hlinkClick r:id="rId4"/>
              </a:rPr>
              <a:t>https://www.thinkwork.org/aie/crp</a:t>
            </a:r>
            <a:r>
              <a:rPr lang="en-US" sz="2400" dirty="0"/>
              <a:t> </a:t>
            </a:r>
          </a:p>
          <a:p>
            <a:r>
              <a:rPr lang="en-US" sz="2400" dirty="0"/>
              <a:t>Individual promising practice: </a:t>
            </a:r>
            <a:r>
              <a:rPr lang="en-US" sz="2400" dirty="0">
                <a:hlinkClick r:id="rId5"/>
              </a:rPr>
              <a:t>https://www.thinkwork.org/think-work-stories</a:t>
            </a:r>
            <a:r>
              <a:rPr lang="en-US" sz="2400" dirty="0"/>
              <a:t> </a:t>
            </a:r>
          </a:p>
          <a:p>
            <a:endParaRPr lang="en-US" sz="2800" dirty="0"/>
          </a:p>
          <a:p>
            <a:endParaRPr lang="en-US" sz="2800" dirty="0"/>
          </a:p>
          <a:p>
            <a:endParaRPr lang="en-US" sz="2800" dirty="0"/>
          </a:p>
          <a:p>
            <a:pPr marL="0" indent="0">
              <a:buNone/>
            </a:pPr>
            <a:endParaRPr lang="en-US" dirty="0"/>
          </a:p>
        </p:txBody>
      </p:sp>
      <p:sp>
        <p:nvSpPr>
          <p:cNvPr id="5" name="Slide Number Placeholder 4">
            <a:extLst>
              <a:ext uri="{FF2B5EF4-FFF2-40B4-BE49-F238E27FC236}">
                <a16:creationId xmlns:a16="http://schemas.microsoft.com/office/drawing/2014/main" id="{6A3F420C-9376-D8FE-1995-C629F06A1DD1}"/>
              </a:ext>
            </a:extLst>
          </p:cNvPr>
          <p:cNvSpPr>
            <a:spLocks noGrp="1"/>
          </p:cNvSpPr>
          <p:nvPr>
            <p:ph type="sldNum" sz="quarter" idx="12"/>
          </p:nvPr>
        </p:nvSpPr>
        <p:spPr>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5FAA45-AC5B-014B-9F74-53D558B73BE0}" type="slidenum">
              <a:rPr kumimoji="0" lang="en-US"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2686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1E9208-EC7A-430A-B529-EE1694593939}"/>
              </a:ext>
            </a:extLst>
          </p:cNvPr>
          <p:cNvSpPr>
            <a:spLocks noGrp="1"/>
          </p:cNvSpPr>
          <p:nvPr>
            <p:ph type="title"/>
          </p:nvPr>
        </p:nvSpPr>
        <p:spPr/>
        <p:txBody>
          <a:bodyPr/>
          <a:lstStyle/>
          <a:p>
            <a:r>
              <a:rPr lang="en-US" dirty="0"/>
              <a:t>For more information</a:t>
            </a:r>
          </a:p>
        </p:txBody>
      </p:sp>
      <p:sp>
        <p:nvSpPr>
          <p:cNvPr id="7" name="Content Placeholder 6">
            <a:extLst>
              <a:ext uri="{FF2B5EF4-FFF2-40B4-BE49-F238E27FC236}">
                <a16:creationId xmlns:a16="http://schemas.microsoft.com/office/drawing/2014/main" id="{3054A319-6F91-429A-A79D-F25C38C51F46}"/>
              </a:ext>
            </a:extLst>
          </p:cNvPr>
          <p:cNvSpPr>
            <a:spLocks noGrp="1"/>
          </p:cNvSpPr>
          <p:nvPr>
            <p:ph idx="1"/>
          </p:nvPr>
        </p:nvSpPr>
        <p:spPr/>
        <p:txBody>
          <a:bodyPr/>
          <a:lstStyle/>
          <a:p>
            <a:r>
              <a:rPr lang="en-US" dirty="0"/>
              <a:t>Principal investigator:	 </a:t>
            </a:r>
          </a:p>
          <a:p>
            <a:pPr lvl="1"/>
            <a:r>
              <a:rPr lang="en-US" sz="2400" dirty="0"/>
              <a:t>Jean Winsor, </a:t>
            </a:r>
            <a:r>
              <a:rPr lang="en-US" sz="2400" dirty="0">
                <a:hlinkClick r:id="rId2"/>
              </a:rPr>
              <a:t>jean.Winsor@umb.edu</a:t>
            </a:r>
            <a:endParaRPr lang="en-US" sz="2400" dirty="0"/>
          </a:p>
          <a:p>
            <a:r>
              <a:rPr lang="en-US" dirty="0"/>
              <a:t>Additional resources:  </a:t>
            </a:r>
          </a:p>
          <a:p>
            <a:pPr lvl="1"/>
            <a:r>
              <a:rPr lang="en-US" sz="2400" dirty="0">
                <a:hlinkClick r:id="rId3"/>
              </a:rPr>
              <a:t>StateData.info</a:t>
            </a:r>
            <a:endParaRPr lang="en-US" sz="2400" dirty="0"/>
          </a:p>
          <a:p>
            <a:pPr lvl="1"/>
            <a:r>
              <a:rPr lang="en-US" sz="2400" dirty="0">
                <a:hlinkClick r:id="rId4"/>
              </a:rPr>
              <a:t>ThinkWork.org</a:t>
            </a:r>
            <a:endParaRPr lang="en-US" sz="2400" dirty="0"/>
          </a:p>
          <a:p>
            <a:pPr lvl="1"/>
            <a:r>
              <a:rPr lang="en-US" sz="2400" dirty="0">
                <a:solidFill>
                  <a:srgbClr val="000090"/>
                </a:solidFill>
                <a:latin typeface="Candara" charset="0"/>
                <a:ea typeface="Candara" charset="0"/>
                <a:cs typeface="Candara" charset="0"/>
                <a:hlinkClick r:id="rId5"/>
              </a:rPr>
              <a:t>National Survey of State Intellectual and Developmental Disabilities Agencies' Employment and Day</a:t>
            </a:r>
            <a:endParaRPr lang="en-US" sz="2400" dirty="0"/>
          </a:p>
        </p:txBody>
      </p:sp>
      <p:sp>
        <p:nvSpPr>
          <p:cNvPr id="5" name="Slide Number Placeholder 4">
            <a:extLst>
              <a:ext uri="{FF2B5EF4-FFF2-40B4-BE49-F238E27FC236}">
                <a16:creationId xmlns:a16="http://schemas.microsoft.com/office/drawing/2014/main" id="{CE96DCCE-D63A-4E67-9B73-BE97671985BE}"/>
              </a:ext>
            </a:extLst>
          </p:cNvPr>
          <p:cNvSpPr>
            <a:spLocks noGrp="1"/>
          </p:cNvSpPr>
          <p:nvPr>
            <p:ph type="sldNum" sz="quarter" idx="12"/>
          </p:nvPr>
        </p:nvSpPr>
        <p:spPr>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5FAA45-AC5B-014B-9F74-53D558B73BE0}" type="slidenum">
              <a:rPr kumimoji="0" lang="en-US" sz="1200" b="0" i="0" u="none" strike="noStrike" kern="1200" cap="none" spc="0" normalizeH="0" baseline="0" noProof="0" smtClean="0">
                <a:ln>
                  <a:noFill/>
                </a:ln>
                <a:solidFill>
                  <a:srgbClr val="898989"/>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dirty="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0088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lang="en-US" sz="4800" b="1" dirty="0">
                <a:solidFill>
                  <a:srgbClr val="004C82"/>
                </a:solidFill>
                <a:latin typeface="Arial"/>
                <a:cs typeface="Arial"/>
              </a:rPr>
              <a:t>Data – </a:t>
            </a:r>
            <a:br>
              <a:rPr lang="en-US" sz="4800" b="1" dirty="0">
                <a:solidFill>
                  <a:srgbClr val="004C82"/>
                </a:solidFill>
                <a:latin typeface="Arial"/>
                <a:cs typeface="Arial"/>
              </a:rPr>
            </a:br>
            <a:r>
              <a:rPr lang="en-US" sz="4800" b="1" dirty="0">
                <a:solidFill>
                  <a:srgbClr val="004C82"/>
                </a:solidFill>
                <a:latin typeface="Arial"/>
                <a:cs typeface="Arial"/>
              </a:rPr>
              <a:t>Briefing on Emerging Issues</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9877745"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Emily Shea Tanis</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State of the States in Intellectual and Developmental Disabilities /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Kansas University Center on Developmental Disabilities </a:t>
            </a:r>
          </a:p>
        </p:txBody>
      </p:sp>
    </p:spTree>
    <p:extLst>
      <p:ext uri="{BB962C8B-B14F-4D97-AF65-F5344CB8AC3E}">
        <p14:creationId xmlns:p14="http://schemas.microsoft.com/office/powerpoint/2010/main" val="24376039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ctrTitle"/>
          </p:nvPr>
        </p:nvSpPr>
        <p:spPr>
          <a:xfrm>
            <a:off x="1947307" y="251049"/>
            <a:ext cx="8464296" cy="2639503"/>
          </a:xfrm>
        </p:spPr>
        <p:txBody>
          <a:bodyPr>
            <a:noAutofit/>
          </a:bodyPr>
          <a:lstStyle/>
          <a:p>
            <a:pPr eaLnBrk="1" hangingPunct="1"/>
            <a:r>
              <a:rPr lang="en-US" sz="4200" b="0" dirty="0">
                <a:latin typeface="Verdana" panose="020B0604030504040204" pitchFamily="34" charset="0"/>
                <a:ea typeface="Verdana" panose="020B0604030504040204" pitchFamily="34" charset="0"/>
              </a:rPr>
              <a:t>State of the States in </a:t>
            </a:r>
            <a:br>
              <a:rPr lang="en-US" sz="4200" b="0" dirty="0">
                <a:latin typeface="Verdana" panose="020B0604030504040204" pitchFamily="34" charset="0"/>
                <a:ea typeface="Verdana" panose="020B0604030504040204" pitchFamily="34" charset="0"/>
              </a:rPr>
            </a:br>
            <a:r>
              <a:rPr lang="en-US" sz="4200" b="0" dirty="0">
                <a:latin typeface="Verdana" panose="020B0604030504040204" pitchFamily="34" charset="0"/>
                <a:ea typeface="Verdana" panose="020B0604030504040204" pitchFamily="34" charset="0"/>
              </a:rPr>
              <a:t>Intellectual and Developmental Disabilities</a:t>
            </a:r>
            <a:br>
              <a:rPr lang="en-US" sz="4200" b="0" dirty="0">
                <a:latin typeface="Verdana" panose="020B0604030504040204" pitchFamily="34" charset="0"/>
                <a:ea typeface="Verdana" panose="020B0604030504040204" pitchFamily="34" charset="0"/>
              </a:rPr>
            </a:br>
            <a:r>
              <a:rPr lang="en-US" sz="1400" b="0" dirty="0">
                <a:latin typeface="Verdana" panose="020B0604030504040204" pitchFamily="34" charset="0"/>
                <a:ea typeface="Verdana" panose="020B0604030504040204" pitchFamily="34" charset="0"/>
              </a:rPr>
              <a:t> </a:t>
            </a:r>
            <a:br>
              <a:rPr lang="en-US" sz="4200" b="0" dirty="0">
                <a:latin typeface="Verdana" panose="020B0604030504040204" pitchFamily="34" charset="0"/>
                <a:ea typeface="Verdana" panose="020B0604030504040204" pitchFamily="34" charset="0"/>
              </a:rPr>
            </a:br>
            <a:r>
              <a:rPr lang="en-US" sz="4200" b="0" dirty="0">
                <a:solidFill>
                  <a:srgbClr val="FFFFFF"/>
                </a:solidFill>
                <a:latin typeface="Verdana" panose="020B0604030504040204" pitchFamily="34" charset="0"/>
                <a:ea typeface="Verdana" panose="020B0604030504040204" pitchFamily="34" charset="0"/>
              </a:rPr>
              <a:t>Project of National Significance (PNS) </a:t>
            </a:r>
          </a:p>
        </p:txBody>
      </p:sp>
      <p:sp>
        <p:nvSpPr>
          <p:cNvPr id="2051" name="Rectangle 3"/>
          <p:cNvSpPr>
            <a:spLocks noGrp="1" noChangeArrowheads="1"/>
          </p:cNvSpPr>
          <p:nvPr>
            <p:ph type="subTitle" idx="1"/>
          </p:nvPr>
        </p:nvSpPr>
        <p:spPr>
          <a:xfrm>
            <a:off x="1734342" y="5443254"/>
            <a:ext cx="5309011" cy="1163699"/>
          </a:xfrm>
        </p:spPr>
        <p:txBody>
          <a:bodyPr>
            <a:noAutofit/>
          </a:bodyPr>
          <a:lstStyle/>
          <a:p>
            <a:pPr fontAlgn="auto">
              <a:spcAft>
                <a:spcPts val="0"/>
              </a:spcAft>
              <a:defRPr/>
            </a:pPr>
            <a:endParaRPr lang="en-US" sz="2400" dirty="0">
              <a:solidFill>
                <a:schemeClr val="bg1">
                  <a:lumMod val="10000"/>
                </a:schemeClr>
              </a:solidFill>
              <a:latin typeface="Verdana" panose="020B0604030504040204" pitchFamily="34" charset="0"/>
              <a:ea typeface="Verdana" panose="020B0604030504040204" pitchFamily="34" charset="0"/>
            </a:endParaRPr>
          </a:p>
          <a:p>
            <a:pPr fontAlgn="auto">
              <a:spcAft>
                <a:spcPts val="0"/>
              </a:spcAft>
              <a:defRPr/>
            </a:pPr>
            <a:r>
              <a:rPr lang="en-US" sz="2400" dirty="0">
                <a:solidFill>
                  <a:schemeClr val="bg1">
                    <a:lumMod val="10000"/>
                  </a:schemeClr>
                </a:solidFill>
                <a:latin typeface="Verdana" panose="020B0604030504040204" pitchFamily="34" charset="0"/>
                <a:ea typeface="Verdana" panose="020B0604030504040204" pitchFamily="34" charset="0"/>
              </a:rPr>
              <a:t>Shea Tanis, Ph.D.</a:t>
            </a:r>
          </a:p>
          <a:p>
            <a:pPr fontAlgn="auto">
              <a:spcAft>
                <a:spcPts val="0"/>
              </a:spcAft>
              <a:defRPr/>
            </a:pPr>
            <a:r>
              <a:rPr lang="en-US" sz="800" dirty="0">
                <a:solidFill>
                  <a:schemeClr val="bg1">
                    <a:lumMod val="10000"/>
                  </a:schemeClr>
                </a:solidFill>
                <a:latin typeface="Verdana" panose="020B0604030504040204" pitchFamily="34" charset="0"/>
                <a:ea typeface="Verdana" panose="020B0604030504040204" pitchFamily="34" charset="0"/>
              </a:rPr>
              <a:t> </a:t>
            </a:r>
            <a:endParaRPr lang="en-US" sz="2400" dirty="0">
              <a:solidFill>
                <a:schemeClr val="bg1">
                  <a:lumMod val="10000"/>
                </a:schemeClr>
              </a:solidFill>
              <a:latin typeface="Verdana" panose="020B0604030504040204" pitchFamily="34" charset="0"/>
              <a:ea typeface="Verdana" panose="020B0604030504040204" pitchFamily="34" charset="0"/>
            </a:endParaRPr>
          </a:p>
          <a:p>
            <a:pPr fontAlgn="auto">
              <a:spcAft>
                <a:spcPts val="0"/>
              </a:spcAft>
              <a:defRPr/>
            </a:pPr>
            <a:r>
              <a:rPr lang="en-US" sz="2400" dirty="0">
                <a:solidFill>
                  <a:schemeClr val="bg1">
                    <a:lumMod val="10000"/>
                  </a:schemeClr>
                </a:solidFill>
                <a:latin typeface="Verdana" panose="020B0604030504040204" pitchFamily="34" charset="0"/>
                <a:ea typeface="Verdana" panose="020B0604030504040204" pitchFamily="34" charset="0"/>
              </a:rPr>
              <a:t>September 26, 2024</a:t>
            </a:r>
          </a:p>
        </p:txBody>
      </p:sp>
      <p:pic>
        <p:nvPicPr>
          <p:cNvPr id="4" name="Picture 3" descr="State of the States logo">
            <a:extLst>
              <a:ext uri="{FF2B5EF4-FFF2-40B4-BE49-F238E27FC236}">
                <a16:creationId xmlns:a16="http://schemas.microsoft.com/office/drawing/2014/main" id="{4355C7FB-E62F-F9F4-33BC-5F85A85D7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803" y="3249265"/>
            <a:ext cx="3831801" cy="3196067"/>
          </a:xfrm>
          <a:prstGeom prst="rect">
            <a:avLst/>
          </a:prstGeom>
        </p:spPr>
      </p:pic>
      <p:sp>
        <p:nvSpPr>
          <p:cNvPr id="5" name="Circle: Hollow 4">
            <a:extLst>
              <a:ext uri="{FF2B5EF4-FFF2-40B4-BE49-F238E27FC236}">
                <a16:creationId xmlns:a16="http://schemas.microsoft.com/office/drawing/2014/main" id="{4165ED3D-0F35-F928-9687-520191061757}"/>
              </a:ext>
              <a:ext uri="{C183D7F6-B498-43B3-948B-1728B52AA6E4}">
                <adec:decorative xmlns:adec="http://schemas.microsoft.com/office/drawing/2017/decorative" val="1"/>
              </a:ext>
            </a:extLst>
          </p:cNvPr>
          <p:cNvSpPr/>
          <p:nvPr/>
        </p:nvSpPr>
        <p:spPr>
          <a:xfrm>
            <a:off x="7264400" y="3249264"/>
            <a:ext cx="2418080" cy="2379376"/>
          </a:xfrm>
          <a:prstGeom prst="donut">
            <a:avLst>
              <a:gd name="adj" fmla="val 0"/>
            </a:avLst>
          </a:prstGeom>
          <a:solidFill>
            <a:schemeClr val="tx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5326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205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28E3-5A0D-B749-3480-8AB0B6A883A2}"/>
              </a:ext>
            </a:extLst>
          </p:cNvPr>
          <p:cNvSpPr>
            <a:spLocks noGrp="1"/>
          </p:cNvSpPr>
          <p:nvPr>
            <p:ph type="title"/>
          </p:nvPr>
        </p:nvSpPr>
        <p:spPr/>
        <p:txBody>
          <a:bodyPr/>
          <a:lstStyle/>
          <a:p>
            <a:r>
              <a:rPr lang="en-US" dirty="0"/>
              <a:t>Focus Area 1: DSP Federal Policy Recommendations</a:t>
            </a:r>
          </a:p>
        </p:txBody>
      </p:sp>
      <p:sp>
        <p:nvSpPr>
          <p:cNvPr id="3" name="Content Placeholder 2">
            <a:extLst>
              <a:ext uri="{FF2B5EF4-FFF2-40B4-BE49-F238E27FC236}">
                <a16:creationId xmlns:a16="http://schemas.microsoft.com/office/drawing/2014/main" id="{3663EF88-00D5-D6B9-BA60-A80F2CA66DB1}"/>
              </a:ext>
            </a:extLst>
          </p:cNvPr>
          <p:cNvSpPr>
            <a:spLocks noGrp="1"/>
          </p:cNvSpPr>
          <p:nvPr>
            <p:ph idx="1"/>
          </p:nvPr>
        </p:nvSpPr>
        <p:spPr/>
        <p:txBody>
          <a:bodyPr/>
          <a:lstStyle/>
          <a:p>
            <a:pPr marL="216535" indent="-216535"/>
            <a:r>
              <a:rPr lang="en-US" sz="2000" i="1" dirty="0"/>
              <a:t>Recommendation 1.1: Develop a professional career pathway for the DSP workforce</a:t>
            </a:r>
            <a:endParaRPr lang="en-US" sz="2000" i="1" dirty="0">
              <a:cs typeface="Arial"/>
            </a:endParaRPr>
          </a:p>
          <a:p>
            <a:pPr marL="514985" lvl="1" indent="-252095"/>
            <a:r>
              <a:rPr lang="en-US" sz="1600" dirty="0"/>
              <a:t>Create a unique professional identity and labor category recognizing DSPs.</a:t>
            </a:r>
            <a:endParaRPr lang="en-US" sz="1600" dirty="0">
              <a:cs typeface="Arial"/>
            </a:endParaRPr>
          </a:p>
          <a:p>
            <a:pPr marL="514985" lvl="1" indent="-252095"/>
            <a:r>
              <a:rPr lang="en-US" sz="1600" dirty="0"/>
              <a:t>Establish professional standards.</a:t>
            </a:r>
            <a:endParaRPr lang="en-US" sz="1600" dirty="0">
              <a:cs typeface="Arial"/>
            </a:endParaRPr>
          </a:p>
          <a:p>
            <a:pPr marL="514985" lvl="1" indent="-252095"/>
            <a:r>
              <a:rPr lang="en-US" sz="1600" dirty="0"/>
              <a:t>Develop national career ladders and credentialing opportunities.</a:t>
            </a:r>
          </a:p>
          <a:p>
            <a:pPr marL="514985" lvl="1" indent="-252095"/>
            <a:endParaRPr lang="en-US" sz="1600" dirty="0">
              <a:cs typeface="Arial"/>
            </a:endParaRPr>
          </a:p>
          <a:p>
            <a:pPr marL="216535" indent="-216535"/>
            <a:r>
              <a:rPr lang="en-US" sz="2000" i="1" dirty="0"/>
              <a:t>Recommendation 1.2: Build a robust DSP pipeline for the future</a:t>
            </a:r>
            <a:endParaRPr lang="en-US" sz="2000" i="1" dirty="0">
              <a:cs typeface="Arial"/>
            </a:endParaRPr>
          </a:p>
          <a:p>
            <a:pPr marL="514985" lvl="1" indent="-252095"/>
            <a:r>
              <a:rPr lang="en-US" altLang="en-US" sz="1600" dirty="0"/>
              <a:t>Initiate and advance wage parity.</a:t>
            </a:r>
            <a:endParaRPr lang="en-US" altLang="en-US" sz="1600" dirty="0">
              <a:cs typeface="Arial"/>
            </a:endParaRPr>
          </a:p>
          <a:p>
            <a:pPr marL="514985" lvl="1" indent="-252095"/>
            <a:r>
              <a:rPr lang="en-US" altLang="en-US" sz="1600" dirty="0"/>
              <a:t>Engage federal and state-level workforce and economic development initiatives.</a:t>
            </a:r>
            <a:endParaRPr lang="en-US" altLang="en-US" sz="1600" dirty="0">
              <a:cs typeface="Arial"/>
            </a:endParaRPr>
          </a:p>
          <a:p>
            <a:pPr marL="514985" lvl="1" indent="-252095"/>
            <a:r>
              <a:rPr lang="en-US" altLang="en-US" sz="1600" dirty="0"/>
              <a:t>Enhance marketing and recruitment to expand the pool of workers.</a:t>
            </a:r>
          </a:p>
          <a:p>
            <a:pPr marL="262890" lvl="1" indent="0">
              <a:buNone/>
            </a:pPr>
            <a:endParaRPr lang="en-US" altLang="en-US" sz="1600" dirty="0">
              <a:cs typeface="Arial"/>
            </a:endParaRPr>
          </a:p>
          <a:p>
            <a:pPr marL="216535" indent="-216535"/>
            <a:r>
              <a:rPr lang="en-US" sz="2000" i="1" dirty="0"/>
              <a:t>Recommendation 1.3: Diversify workforce solutions to adequately meet the growing demand for HCBS</a:t>
            </a:r>
            <a:endParaRPr lang="en-US" sz="2000" i="1" dirty="0">
              <a:cs typeface="Arial"/>
            </a:endParaRPr>
          </a:p>
          <a:p>
            <a:pPr marL="514985" lvl="1" indent="-252095"/>
            <a:r>
              <a:rPr lang="en-US" altLang="en-US" sz="1600" dirty="0"/>
              <a:t>Leverage technological solutions.</a:t>
            </a:r>
            <a:endParaRPr lang="en-US" altLang="en-US" sz="1600" dirty="0">
              <a:cs typeface="Arial"/>
            </a:endParaRPr>
          </a:p>
          <a:p>
            <a:pPr marL="514985" lvl="1" indent="-252095"/>
            <a:r>
              <a:rPr lang="en-US" altLang="en-US" sz="1600" dirty="0"/>
              <a:t>Offer guidance and technical assistance to ensure strong self-direction models.</a:t>
            </a:r>
            <a:endParaRPr lang="en-US" altLang="en-US" sz="1600" dirty="0">
              <a:cs typeface="Arial"/>
            </a:endParaRPr>
          </a:p>
          <a:p>
            <a:pPr marL="514985" lvl="1" indent="-252095"/>
            <a:endParaRPr lang="en-US" dirty="0">
              <a:cs typeface="Arial"/>
            </a:endParaRPr>
          </a:p>
        </p:txBody>
      </p:sp>
    </p:spTree>
    <p:extLst>
      <p:ext uri="{BB962C8B-B14F-4D97-AF65-F5344CB8AC3E}">
        <p14:creationId xmlns:p14="http://schemas.microsoft.com/office/powerpoint/2010/main" val="22304092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A93C-4195-57ED-04BC-8F3343B05884}"/>
              </a:ext>
            </a:extLst>
          </p:cNvPr>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rPr>
              <a:t>STATE OF THE STATES </a:t>
            </a:r>
            <a:br>
              <a:rPr lang="en-US" sz="3200" b="0" dirty="0">
                <a:latin typeface="Verdana" panose="020B0604030504040204" pitchFamily="34" charset="0"/>
                <a:ea typeface="Verdana" panose="020B0604030504040204" pitchFamily="34" charset="0"/>
              </a:rPr>
            </a:br>
            <a:r>
              <a:rPr lang="en-US" sz="3200" b="0" dirty="0">
                <a:latin typeface="Verdana" panose="020B0604030504040204" pitchFamily="34" charset="0"/>
                <a:ea typeface="Verdana" panose="020B0604030504040204" pitchFamily="34" charset="0"/>
              </a:rPr>
              <a:t>DATA COLLECTION 1848-2024</a:t>
            </a:r>
          </a:p>
        </p:txBody>
      </p:sp>
      <p:grpSp>
        <p:nvGrpSpPr>
          <p:cNvPr id="29" name="Group 28" descr="3 Questions - What? Money, ID/DD Services, and People; Who? States and National Data Source; Why? Advocacy, Policy, Accountability, and Systems Change">
            <a:extLst>
              <a:ext uri="{FF2B5EF4-FFF2-40B4-BE49-F238E27FC236}">
                <a16:creationId xmlns:a16="http://schemas.microsoft.com/office/drawing/2014/main" id="{69A34D27-698C-EE9A-BDDF-BB201FC0688F}"/>
              </a:ext>
            </a:extLst>
          </p:cNvPr>
          <p:cNvGrpSpPr/>
          <p:nvPr/>
        </p:nvGrpSpPr>
        <p:grpSpPr>
          <a:xfrm>
            <a:off x="1761336" y="2201725"/>
            <a:ext cx="8647300" cy="3625145"/>
            <a:chOff x="985957" y="1905000"/>
            <a:chExt cx="10444740" cy="3999057"/>
          </a:xfrm>
        </p:grpSpPr>
        <p:grpSp>
          <p:nvGrpSpPr>
            <p:cNvPr id="30" name="Group 29">
              <a:extLst>
                <a:ext uri="{FF2B5EF4-FFF2-40B4-BE49-F238E27FC236}">
                  <a16:creationId xmlns:a16="http://schemas.microsoft.com/office/drawing/2014/main" id="{F65B81C4-A849-17DA-A106-227DD9F4DB84}"/>
                </a:ext>
              </a:extLst>
            </p:cNvPr>
            <p:cNvGrpSpPr/>
            <p:nvPr/>
          </p:nvGrpSpPr>
          <p:grpSpPr>
            <a:xfrm>
              <a:off x="985957" y="1905000"/>
              <a:ext cx="2788875" cy="3999056"/>
              <a:chOff x="623100" y="1905000"/>
              <a:chExt cx="2788875" cy="3999056"/>
            </a:xfrm>
          </p:grpSpPr>
          <p:sp>
            <p:nvSpPr>
              <p:cNvPr id="47" name="Freeform: Shape 46">
                <a:extLst>
                  <a:ext uri="{FF2B5EF4-FFF2-40B4-BE49-F238E27FC236}">
                    <a16:creationId xmlns:a16="http://schemas.microsoft.com/office/drawing/2014/main" id="{1EC9AF2B-FCD9-0198-142A-76A6D3AE3EBC}"/>
                  </a:ext>
                </a:extLst>
              </p:cNvPr>
              <p:cNvSpPr/>
              <p:nvPr/>
            </p:nvSpPr>
            <p:spPr>
              <a:xfrm>
                <a:off x="623100" y="3198179"/>
                <a:ext cx="386242" cy="748387"/>
              </a:xfrm>
              <a:custGeom>
                <a:avLst/>
                <a:gdLst>
                  <a:gd name="connsiteX0" fmla="*/ 0 w 323596"/>
                  <a:gd name="connsiteY0" fmla="*/ 320962 h 627003"/>
                  <a:gd name="connsiteX1" fmla="*/ 306041 w 323596"/>
                  <a:gd name="connsiteY1" fmla="*/ 627003 h 627003"/>
                  <a:gd name="connsiteX2" fmla="*/ 323596 w 323596"/>
                  <a:gd name="connsiteY2" fmla="*/ 0 h 627003"/>
                  <a:gd name="connsiteX3" fmla="*/ 54713 w 323596"/>
                  <a:gd name="connsiteY3" fmla="*/ 96552 h 627003"/>
                  <a:gd name="connsiteX4" fmla="*/ 0 w 323596"/>
                  <a:gd name="connsiteY4" fmla="*/ 320962 h 62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96" h="627003">
                    <a:moveTo>
                      <a:pt x="0" y="320962"/>
                    </a:moveTo>
                    <a:lnTo>
                      <a:pt x="306041" y="627003"/>
                    </a:lnTo>
                    <a:lnTo>
                      <a:pt x="323596" y="0"/>
                    </a:lnTo>
                    <a:lnTo>
                      <a:pt x="54713" y="96552"/>
                    </a:lnTo>
                    <a:lnTo>
                      <a:pt x="0" y="320962"/>
                    </a:lnTo>
                    <a:close/>
                  </a:path>
                </a:pathLst>
              </a:custGeom>
              <a:solidFill>
                <a:srgbClr val="E05327">
                  <a:lumMod val="50000"/>
                </a:srgbClr>
              </a:solidFill>
              <a:ln w="29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D9227FAE-742F-E67B-ABA3-083C5CE8A185}"/>
                  </a:ext>
                </a:extLst>
              </p:cNvPr>
              <p:cNvSpPr/>
              <p:nvPr/>
            </p:nvSpPr>
            <p:spPr>
              <a:xfrm>
                <a:off x="696613" y="2233620"/>
                <a:ext cx="2577099" cy="3670436"/>
              </a:xfrm>
              <a:prstGeom prst="roundRect">
                <a:avLst>
                  <a:gd name="adj" fmla="val 12504"/>
                </a:avLst>
              </a:prstGeom>
              <a:solidFill>
                <a:sysClr val="window" lastClr="FFFFFF"/>
              </a:solidFill>
              <a:ln w="29258" cap="flat">
                <a:noFill/>
                <a:prstDash val="solid"/>
                <a:miter/>
              </a:ln>
              <a:effectLst>
                <a:outerShdw blurRad="63500" sx="102000" sy="102000" algn="ctr" rotWithShape="0">
                  <a:prstClr val="black">
                    <a:alpha val="21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440D60F7-FDCB-9596-3E46-53B44BF06719}"/>
                  </a:ext>
                </a:extLst>
              </p:cNvPr>
              <p:cNvSpPr/>
              <p:nvPr/>
            </p:nvSpPr>
            <p:spPr>
              <a:xfrm>
                <a:off x="624147" y="1905000"/>
                <a:ext cx="2490319" cy="1676276"/>
              </a:xfrm>
              <a:custGeom>
                <a:avLst/>
                <a:gdLst>
                  <a:gd name="connsiteX0" fmla="*/ 1536135 w 2086403"/>
                  <a:gd name="connsiteY0" fmla="*/ 1208326 h 1404393"/>
                  <a:gd name="connsiteX1" fmla="*/ -214 w 2086403"/>
                  <a:gd name="connsiteY1" fmla="*/ 1404356 h 1404393"/>
                  <a:gd name="connsiteX2" fmla="*/ -214 w 2086403"/>
                  <a:gd name="connsiteY2" fmla="*/ -38 h 1404393"/>
                  <a:gd name="connsiteX3" fmla="*/ 2086189 w 2086403"/>
                  <a:gd name="connsiteY3" fmla="*/ -38 h 1404393"/>
                  <a:gd name="connsiteX4" fmla="*/ 2086189 w 2086403"/>
                  <a:gd name="connsiteY4" fmla="*/ 585126 h 1404393"/>
                  <a:gd name="connsiteX5" fmla="*/ 1536135 w 2086403"/>
                  <a:gd name="connsiteY5" fmla="*/ 1208326 h 140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6403" h="1404393">
                    <a:moveTo>
                      <a:pt x="1536135" y="1208326"/>
                    </a:moveTo>
                    <a:lnTo>
                      <a:pt x="-214" y="1404356"/>
                    </a:lnTo>
                    <a:lnTo>
                      <a:pt x="-214" y="-38"/>
                    </a:lnTo>
                    <a:lnTo>
                      <a:pt x="2086189" y="-38"/>
                    </a:lnTo>
                    <a:lnTo>
                      <a:pt x="2086189" y="585126"/>
                    </a:lnTo>
                    <a:cubicBezTo>
                      <a:pt x="2085634" y="901618"/>
                      <a:pt x="1850105" y="1168453"/>
                      <a:pt x="1536135" y="1208326"/>
                    </a:cubicBezTo>
                    <a:close/>
                  </a:path>
                </a:pathLst>
              </a:custGeom>
              <a:solidFill>
                <a:srgbClr val="E05327"/>
              </a:solidFill>
              <a:ln w="29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6EB32B29-BF13-477D-F778-CF5135E0AF6D}"/>
                  </a:ext>
                </a:extLst>
              </p:cNvPr>
              <p:cNvSpPr txBox="1"/>
              <p:nvPr/>
            </p:nvSpPr>
            <p:spPr>
              <a:xfrm>
                <a:off x="1222610" y="2777605"/>
                <a:ext cx="1293394" cy="5092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1" name="TextBox 50">
                <a:extLst>
                  <a:ext uri="{FF2B5EF4-FFF2-40B4-BE49-F238E27FC236}">
                    <a16:creationId xmlns:a16="http://schemas.microsoft.com/office/drawing/2014/main" id="{1F90B557-605F-53C2-A694-70BEBF503F16}"/>
                  </a:ext>
                </a:extLst>
              </p:cNvPr>
              <p:cNvSpPr txBox="1"/>
              <p:nvPr/>
            </p:nvSpPr>
            <p:spPr>
              <a:xfrm>
                <a:off x="730231" y="3959187"/>
                <a:ext cx="2681744" cy="179946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Money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People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ID/DD Services and Supports</a:t>
                </a:r>
              </a:p>
            </p:txBody>
          </p:sp>
        </p:grpSp>
        <p:grpSp>
          <p:nvGrpSpPr>
            <p:cNvPr id="31" name="Group 30">
              <a:extLst>
                <a:ext uri="{FF2B5EF4-FFF2-40B4-BE49-F238E27FC236}">
                  <a16:creationId xmlns:a16="http://schemas.microsoft.com/office/drawing/2014/main" id="{C6115CFF-426C-BCA3-45F6-0809B46CE74F}"/>
                </a:ext>
              </a:extLst>
            </p:cNvPr>
            <p:cNvGrpSpPr/>
            <p:nvPr/>
          </p:nvGrpSpPr>
          <p:grpSpPr>
            <a:xfrm>
              <a:off x="4813537" y="1905000"/>
              <a:ext cx="2650964" cy="3999056"/>
              <a:chOff x="4769994" y="1905000"/>
              <a:chExt cx="2650964" cy="3999056"/>
            </a:xfrm>
          </p:grpSpPr>
          <p:sp>
            <p:nvSpPr>
              <p:cNvPr id="40" name="Freeform: Shape 39">
                <a:extLst>
                  <a:ext uri="{FF2B5EF4-FFF2-40B4-BE49-F238E27FC236}">
                    <a16:creationId xmlns:a16="http://schemas.microsoft.com/office/drawing/2014/main" id="{1710AACF-6BBD-1F2B-4063-09A078C445FD}"/>
                  </a:ext>
                </a:extLst>
              </p:cNvPr>
              <p:cNvSpPr/>
              <p:nvPr/>
            </p:nvSpPr>
            <p:spPr>
              <a:xfrm>
                <a:off x="4769994" y="3198179"/>
                <a:ext cx="386591" cy="748387"/>
              </a:xfrm>
              <a:custGeom>
                <a:avLst/>
                <a:gdLst>
                  <a:gd name="connsiteX0" fmla="*/ 0 w 323888"/>
                  <a:gd name="connsiteY0" fmla="*/ 320962 h 627003"/>
                  <a:gd name="connsiteX1" fmla="*/ 306334 w 323888"/>
                  <a:gd name="connsiteY1" fmla="*/ 627003 h 627003"/>
                  <a:gd name="connsiteX2" fmla="*/ 323889 w 323888"/>
                  <a:gd name="connsiteY2" fmla="*/ 0 h 627003"/>
                  <a:gd name="connsiteX3" fmla="*/ 55006 w 323888"/>
                  <a:gd name="connsiteY3" fmla="*/ 96552 h 627003"/>
                  <a:gd name="connsiteX4" fmla="*/ 0 w 323888"/>
                  <a:gd name="connsiteY4" fmla="*/ 320962 h 62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88" h="627003">
                    <a:moveTo>
                      <a:pt x="0" y="320962"/>
                    </a:moveTo>
                    <a:lnTo>
                      <a:pt x="306334" y="627003"/>
                    </a:lnTo>
                    <a:lnTo>
                      <a:pt x="323889" y="0"/>
                    </a:lnTo>
                    <a:lnTo>
                      <a:pt x="55006" y="96552"/>
                    </a:lnTo>
                    <a:lnTo>
                      <a:pt x="0" y="320962"/>
                    </a:lnTo>
                    <a:close/>
                  </a:path>
                </a:pathLst>
              </a:custGeom>
              <a:solidFill>
                <a:srgbClr val="F69300">
                  <a:lumMod val="50000"/>
                </a:srgbClr>
              </a:solidFill>
              <a:ln w="29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B5CE5D0-34D5-E5DD-0FC0-28503DBB7750}"/>
                  </a:ext>
                </a:extLst>
              </p:cNvPr>
              <p:cNvSpPr/>
              <p:nvPr/>
            </p:nvSpPr>
            <p:spPr>
              <a:xfrm>
                <a:off x="4901633" y="2233619"/>
                <a:ext cx="2519325" cy="3670437"/>
              </a:xfrm>
              <a:prstGeom prst="roundRect">
                <a:avLst>
                  <a:gd name="adj" fmla="val 10943"/>
                </a:avLst>
              </a:prstGeom>
              <a:solidFill>
                <a:sysClr val="window" lastClr="FFFFFF"/>
              </a:solidFill>
              <a:ln w="29258" cap="flat">
                <a:noFill/>
                <a:prstDash val="solid"/>
                <a:miter/>
              </a:ln>
              <a:effectLst>
                <a:outerShdw blurRad="63500" sx="102000" sy="102000" algn="ctr" rotWithShape="0">
                  <a:prstClr val="black">
                    <a:alpha val="21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F29DE9-49D6-7C24-1B5D-ECB8C7E4465B}"/>
                  </a:ext>
                </a:extLst>
              </p:cNvPr>
              <p:cNvSpPr/>
              <p:nvPr/>
            </p:nvSpPr>
            <p:spPr>
              <a:xfrm>
                <a:off x="4769994" y="1905000"/>
                <a:ext cx="2490320" cy="1676276"/>
              </a:xfrm>
              <a:custGeom>
                <a:avLst/>
                <a:gdLst>
                  <a:gd name="connsiteX0" fmla="*/ 1536428 w 2086404"/>
                  <a:gd name="connsiteY0" fmla="*/ 1208326 h 1404393"/>
                  <a:gd name="connsiteX1" fmla="*/ -214 w 2086404"/>
                  <a:gd name="connsiteY1" fmla="*/ 1404356 h 1404393"/>
                  <a:gd name="connsiteX2" fmla="*/ -214 w 2086404"/>
                  <a:gd name="connsiteY2" fmla="*/ -38 h 1404393"/>
                  <a:gd name="connsiteX3" fmla="*/ 2086190 w 2086404"/>
                  <a:gd name="connsiteY3" fmla="*/ -38 h 1404393"/>
                  <a:gd name="connsiteX4" fmla="*/ 2086190 w 2086404"/>
                  <a:gd name="connsiteY4" fmla="*/ 585126 h 1404393"/>
                  <a:gd name="connsiteX5" fmla="*/ 1536428 w 2086404"/>
                  <a:gd name="connsiteY5" fmla="*/ 1208326 h 140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6404" h="1404393">
                    <a:moveTo>
                      <a:pt x="1536428" y="1208326"/>
                    </a:moveTo>
                    <a:lnTo>
                      <a:pt x="-214" y="1404356"/>
                    </a:lnTo>
                    <a:lnTo>
                      <a:pt x="-214" y="-38"/>
                    </a:lnTo>
                    <a:lnTo>
                      <a:pt x="2086190" y="-38"/>
                    </a:lnTo>
                    <a:lnTo>
                      <a:pt x="2086190" y="585126"/>
                    </a:lnTo>
                    <a:cubicBezTo>
                      <a:pt x="2085634" y="901518"/>
                      <a:pt x="1850281" y="1168318"/>
                      <a:pt x="1536428" y="1208326"/>
                    </a:cubicBezTo>
                    <a:close/>
                  </a:path>
                </a:pathLst>
              </a:custGeom>
              <a:solidFill>
                <a:srgbClr val="F69300"/>
              </a:solidFill>
              <a:ln w="29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BCC210AB-CB8B-854F-18E8-F95150BAF20B}"/>
                </a:ext>
              </a:extLst>
            </p:cNvPr>
            <p:cNvGrpSpPr/>
            <p:nvPr/>
          </p:nvGrpSpPr>
          <p:grpSpPr>
            <a:xfrm>
              <a:off x="8641467" y="1905000"/>
              <a:ext cx="2789230" cy="3999057"/>
              <a:chOff x="8917239" y="1905000"/>
              <a:chExt cx="2789230" cy="3999057"/>
            </a:xfrm>
          </p:grpSpPr>
          <p:sp>
            <p:nvSpPr>
              <p:cNvPr id="33" name="Freeform: Shape 32">
                <a:extLst>
                  <a:ext uri="{FF2B5EF4-FFF2-40B4-BE49-F238E27FC236}">
                    <a16:creationId xmlns:a16="http://schemas.microsoft.com/office/drawing/2014/main" id="{5300F697-8A28-C504-92CC-7E7754B7D5F8}"/>
                  </a:ext>
                </a:extLst>
              </p:cNvPr>
              <p:cNvSpPr/>
              <p:nvPr/>
            </p:nvSpPr>
            <p:spPr>
              <a:xfrm>
                <a:off x="8918287" y="3198177"/>
                <a:ext cx="386241" cy="748387"/>
              </a:xfrm>
              <a:custGeom>
                <a:avLst/>
                <a:gdLst>
                  <a:gd name="connsiteX0" fmla="*/ 0 w 323595"/>
                  <a:gd name="connsiteY0" fmla="*/ 320963 h 627003"/>
                  <a:gd name="connsiteX1" fmla="*/ 306041 w 323595"/>
                  <a:gd name="connsiteY1" fmla="*/ 627003 h 627003"/>
                  <a:gd name="connsiteX2" fmla="*/ 323596 w 323595"/>
                  <a:gd name="connsiteY2" fmla="*/ 0 h 627003"/>
                  <a:gd name="connsiteX3" fmla="*/ 54713 w 323595"/>
                  <a:gd name="connsiteY3" fmla="*/ 96552 h 627003"/>
                  <a:gd name="connsiteX4" fmla="*/ 0 w 323595"/>
                  <a:gd name="connsiteY4" fmla="*/ 320963 h 62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95" h="627003">
                    <a:moveTo>
                      <a:pt x="0" y="320963"/>
                    </a:moveTo>
                    <a:lnTo>
                      <a:pt x="306041" y="627003"/>
                    </a:lnTo>
                    <a:lnTo>
                      <a:pt x="323596" y="0"/>
                    </a:lnTo>
                    <a:lnTo>
                      <a:pt x="54713" y="96552"/>
                    </a:lnTo>
                    <a:lnTo>
                      <a:pt x="0" y="320963"/>
                    </a:lnTo>
                    <a:close/>
                  </a:path>
                </a:pathLst>
              </a:custGeom>
              <a:solidFill>
                <a:srgbClr val="1DA285">
                  <a:lumMod val="50000"/>
                </a:srgbClr>
              </a:solidFill>
              <a:ln w="29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9499C2A1-6B07-B64F-3D7B-4AB58553A544}"/>
                  </a:ext>
                </a:extLst>
              </p:cNvPr>
              <p:cNvSpPr/>
              <p:nvPr/>
            </p:nvSpPr>
            <p:spPr>
              <a:xfrm>
                <a:off x="9048880" y="2233620"/>
                <a:ext cx="2526996" cy="3670437"/>
              </a:xfrm>
              <a:prstGeom prst="roundRect">
                <a:avLst>
                  <a:gd name="adj" fmla="val 10943"/>
                </a:avLst>
              </a:prstGeom>
              <a:solidFill>
                <a:sysClr val="window" lastClr="FFFFFF"/>
              </a:solidFill>
              <a:ln w="29258" cap="flat">
                <a:noFill/>
                <a:prstDash val="solid"/>
                <a:miter/>
              </a:ln>
              <a:effectLst>
                <a:outerShdw blurRad="63500" sx="102000" sy="102000" algn="ctr" rotWithShape="0">
                  <a:prstClr val="black">
                    <a:alpha val="21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D974D4-4D3E-B9F7-AAA7-5459A3E83F66}"/>
                  </a:ext>
                </a:extLst>
              </p:cNvPr>
              <p:cNvSpPr/>
              <p:nvPr/>
            </p:nvSpPr>
            <p:spPr>
              <a:xfrm>
                <a:off x="8917239" y="1905000"/>
                <a:ext cx="2490320" cy="1676277"/>
              </a:xfrm>
              <a:custGeom>
                <a:avLst/>
                <a:gdLst>
                  <a:gd name="connsiteX0" fmla="*/ 1537013 w 2086404"/>
                  <a:gd name="connsiteY0" fmla="*/ 1209496 h 1404394"/>
                  <a:gd name="connsiteX1" fmla="*/ -214 w 2086404"/>
                  <a:gd name="connsiteY1" fmla="*/ 1404356 h 1404394"/>
                  <a:gd name="connsiteX2" fmla="*/ -214 w 2086404"/>
                  <a:gd name="connsiteY2" fmla="*/ -38 h 1404394"/>
                  <a:gd name="connsiteX3" fmla="*/ 2086190 w 2086404"/>
                  <a:gd name="connsiteY3" fmla="*/ -38 h 1404394"/>
                  <a:gd name="connsiteX4" fmla="*/ 2086190 w 2086404"/>
                  <a:gd name="connsiteY4" fmla="*/ 585126 h 1404394"/>
                  <a:gd name="connsiteX5" fmla="*/ 1537013 w 2086404"/>
                  <a:gd name="connsiteY5" fmla="*/ 1209496 h 140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6404" h="1404394">
                    <a:moveTo>
                      <a:pt x="1537013" y="1209496"/>
                    </a:moveTo>
                    <a:lnTo>
                      <a:pt x="-214" y="1404356"/>
                    </a:lnTo>
                    <a:lnTo>
                      <a:pt x="-214" y="-38"/>
                    </a:lnTo>
                    <a:lnTo>
                      <a:pt x="2086190" y="-38"/>
                    </a:lnTo>
                    <a:lnTo>
                      <a:pt x="2086190" y="585126"/>
                    </a:lnTo>
                    <a:cubicBezTo>
                      <a:pt x="2086132" y="901720"/>
                      <a:pt x="1851012" y="1169038"/>
                      <a:pt x="1537013" y="1209496"/>
                    </a:cubicBezTo>
                    <a:close/>
                  </a:path>
                </a:pathLst>
              </a:custGeom>
              <a:solidFill>
                <a:srgbClr val="1DA285"/>
              </a:solidFill>
              <a:ln w="29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8CB2547C-3F66-4AE4-2422-7077597EE277}"/>
                  </a:ext>
                </a:extLst>
              </p:cNvPr>
              <p:cNvSpPr txBox="1"/>
              <p:nvPr/>
            </p:nvSpPr>
            <p:spPr>
              <a:xfrm>
                <a:off x="9051278" y="3541498"/>
                <a:ext cx="2655191" cy="22747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800" b="1"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Advocacy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Policy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Programs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Accountability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Systems Change</a:t>
                </a:r>
              </a:p>
            </p:txBody>
          </p:sp>
        </p:grpSp>
      </p:grpSp>
      <p:pic>
        <p:nvPicPr>
          <p:cNvPr id="55" name="Graphic 54">
            <a:extLst>
              <a:ext uri="{FF2B5EF4-FFF2-40B4-BE49-F238E27FC236}">
                <a16:creationId xmlns:a16="http://schemas.microsoft.com/office/drawing/2014/main" id="{8777E25D-47F0-3DBE-4A39-0A738F43FDE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7173" y="2313411"/>
            <a:ext cx="1140995" cy="1140995"/>
          </a:xfrm>
          <a:prstGeom prst="rect">
            <a:avLst/>
          </a:prstGeom>
        </p:spPr>
      </p:pic>
      <p:sp>
        <p:nvSpPr>
          <p:cNvPr id="56" name="TextBox 55">
            <a:extLst>
              <a:ext uri="{FF2B5EF4-FFF2-40B4-BE49-F238E27FC236}">
                <a16:creationId xmlns:a16="http://schemas.microsoft.com/office/drawing/2014/main" id="{303F2632-D9B4-DF50-48AB-995267D77513}"/>
              </a:ext>
              <a:ext uri="{C183D7F6-B498-43B3-948B-1728B52AA6E4}">
                <adec:decorative xmlns:adec="http://schemas.microsoft.com/office/drawing/2017/decorative" val="1"/>
              </a:ext>
            </a:extLst>
          </p:cNvPr>
          <p:cNvSpPr txBox="1"/>
          <p:nvPr/>
        </p:nvSpPr>
        <p:spPr>
          <a:xfrm>
            <a:off x="5039211" y="4052403"/>
            <a:ext cx="2092124"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States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0" u="none" strike="noStrike" kern="0" cap="none" spc="0" normalizeH="0" baseline="0" noProof="0" dirty="0">
                <a:ln>
                  <a:noFill/>
                </a:ln>
                <a:solidFill>
                  <a:srgbClr val="000000"/>
                </a:solidFill>
                <a:effectLst/>
                <a:uLnTx/>
                <a:uFillTx/>
                <a:latin typeface="Verdana Pro Light" panose="020B0304030504040204" pitchFamily="34" charset="0"/>
                <a:ea typeface="+mn-ea"/>
                <a:cs typeface="Segoe UI" panose="020B0502040204020203" pitchFamily="34" charset="0"/>
              </a:rPr>
              <a:t>National Data Sources </a:t>
            </a:r>
          </a:p>
        </p:txBody>
      </p:sp>
      <p:sp>
        <p:nvSpPr>
          <p:cNvPr id="59" name="TextBox 58">
            <a:extLst>
              <a:ext uri="{FF2B5EF4-FFF2-40B4-BE49-F238E27FC236}">
                <a16:creationId xmlns:a16="http://schemas.microsoft.com/office/drawing/2014/main" id="{757A9AD7-A40B-BA8E-B0AD-952347EF94DB}"/>
              </a:ext>
              <a:ext uri="{C183D7F6-B498-43B3-948B-1728B52AA6E4}">
                <adec:decorative xmlns:adec="http://schemas.microsoft.com/office/drawing/2017/decorative" val="1"/>
              </a:ext>
            </a:extLst>
          </p:cNvPr>
          <p:cNvSpPr txBox="1"/>
          <p:nvPr/>
        </p:nvSpPr>
        <p:spPr>
          <a:xfrm>
            <a:off x="1564003" y="1644925"/>
            <a:ext cx="26499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WHAT? </a:t>
            </a:r>
          </a:p>
        </p:txBody>
      </p:sp>
      <p:sp>
        <p:nvSpPr>
          <p:cNvPr id="60" name="TextBox 59">
            <a:extLst>
              <a:ext uri="{FF2B5EF4-FFF2-40B4-BE49-F238E27FC236}">
                <a16:creationId xmlns:a16="http://schemas.microsoft.com/office/drawing/2014/main" id="{64C73392-FF1B-A688-DC51-CA748509055E}"/>
              </a:ext>
              <a:ext uri="{C183D7F6-B498-43B3-948B-1728B52AA6E4}">
                <adec:decorative xmlns:adec="http://schemas.microsoft.com/office/drawing/2017/decorative" val="1"/>
              </a:ext>
            </a:extLst>
          </p:cNvPr>
          <p:cNvSpPr txBox="1"/>
          <p:nvPr/>
        </p:nvSpPr>
        <p:spPr>
          <a:xfrm>
            <a:off x="4757109" y="1621098"/>
            <a:ext cx="26499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WHO? </a:t>
            </a:r>
          </a:p>
        </p:txBody>
      </p:sp>
      <p:sp>
        <p:nvSpPr>
          <p:cNvPr id="61" name="TextBox 60">
            <a:extLst>
              <a:ext uri="{FF2B5EF4-FFF2-40B4-BE49-F238E27FC236}">
                <a16:creationId xmlns:a16="http://schemas.microsoft.com/office/drawing/2014/main" id="{422D1D77-E22A-EE6D-5C69-033D029594CB}"/>
              </a:ext>
              <a:ext uri="{C183D7F6-B498-43B3-948B-1728B52AA6E4}">
                <adec:decorative xmlns:adec="http://schemas.microsoft.com/office/drawing/2017/decorative" val="1"/>
              </a:ext>
            </a:extLst>
          </p:cNvPr>
          <p:cNvSpPr txBox="1"/>
          <p:nvPr/>
        </p:nvSpPr>
        <p:spPr>
          <a:xfrm>
            <a:off x="7929467" y="1644924"/>
            <a:ext cx="26499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Segoe UI" panose="020B0502040204020203" pitchFamily="34" charset="0"/>
              </a:rPr>
              <a:t>WHY? </a:t>
            </a:r>
          </a:p>
        </p:txBody>
      </p:sp>
      <p:pic>
        <p:nvPicPr>
          <p:cNvPr id="62" name="Picture 61">
            <a:extLst>
              <a:ext uri="{FF2B5EF4-FFF2-40B4-BE49-F238E27FC236}">
                <a16:creationId xmlns:a16="http://schemas.microsoft.com/office/drawing/2014/main" id="{1C4EFFB5-8C6B-44E4-205D-3F8AD9D8FAD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26068" y="2201725"/>
            <a:ext cx="1414682" cy="1414682"/>
          </a:xfrm>
          <a:prstGeom prst="rect">
            <a:avLst/>
          </a:prstGeom>
        </p:spPr>
      </p:pic>
      <p:pic>
        <p:nvPicPr>
          <p:cNvPr id="66" name="Graphic 65">
            <a:extLst>
              <a:ext uri="{FF2B5EF4-FFF2-40B4-BE49-F238E27FC236}">
                <a16:creationId xmlns:a16="http://schemas.microsoft.com/office/drawing/2014/main" id="{78A7A6FA-A21E-9957-9CE9-29EA2411ED5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8166" y="2316270"/>
            <a:ext cx="1185592" cy="1185592"/>
          </a:xfrm>
          <a:prstGeom prst="rect">
            <a:avLst/>
          </a:prstGeom>
        </p:spPr>
      </p:pic>
      <p:sp>
        <p:nvSpPr>
          <p:cNvPr id="88" name="TextBox 87">
            <a:extLst>
              <a:ext uri="{FF2B5EF4-FFF2-40B4-BE49-F238E27FC236}">
                <a16:creationId xmlns:a16="http://schemas.microsoft.com/office/drawing/2014/main" id="{0139EB5A-3805-1596-E3C2-0181993146D1}"/>
              </a:ext>
              <a:ext uri="{C183D7F6-B498-43B3-948B-1728B52AA6E4}">
                <adec:decorative xmlns:adec="http://schemas.microsoft.com/office/drawing/2017/decorative" val="1"/>
              </a:ext>
            </a:extLst>
          </p:cNvPr>
          <p:cNvSpPr txBox="1"/>
          <p:nvPr/>
        </p:nvSpPr>
        <p:spPr>
          <a:xfrm>
            <a:off x="8044487" y="6612491"/>
            <a:ext cx="25037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2024 Tanis, E.S. All Rights Reserved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43586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18F6-C66E-0E31-FF24-10FF4640E7EC}"/>
              </a:ext>
            </a:extLst>
          </p:cNvPr>
          <p:cNvSpPr>
            <a:spLocks noGrp="1"/>
          </p:cNvSpPr>
          <p:nvPr>
            <p:ph type="title"/>
          </p:nvPr>
        </p:nvSpPr>
        <p:spPr/>
        <p:txBody>
          <a:bodyPr>
            <a:normAutofit/>
          </a:bodyPr>
          <a:lstStyle/>
          <a:p>
            <a:r>
              <a:rPr lang="en-US" sz="3200" b="0" dirty="0">
                <a:latin typeface="Verdana" panose="020B0604030504040204" pitchFamily="34" charset="0"/>
                <a:ea typeface="Verdana" panose="020B0604030504040204" pitchFamily="34" charset="0"/>
              </a:rPr>
              <a:t>5 KEY QUESTIONS</a:t>
            </a:r>
          </a:p>
        </p:txBody>
      </p:sp>
      <p:pic>
        <p:nvPicPr>
          <p:cNvPr id="6" name="Picture 5" descr="Screen shot of 5 Key Questions from the State of the States: How much money do states spend on people with I/DD?; What technology supports do people with I/DD get?; How has spending (fiscal effort) changed over time? How much do states pay for different kinds of services?; and How does spending differ across states? ">
            <a:extLst>
              <a:ext uri="{FF2B5EF4-FFF2-40B4-BE49-F238E27FC236}">
                <a16:creationId xmlns:a16="http://schemas.microsoft.com/office/drawing/2014/main" id="{7F697F06-04EF-52B6-00BB-C3BF9BCF8F0C}"/>
              </a:ext>
            </a:extLst>
          </p:cNvPr>
          <p:cNvPicPr>
            <a:picLocks noChangeAspect="1"/>
          </p:cNvPicPr>
          <p:nvPr/>
        </p:nvPicPr>
        <p:blipFill rotWithShape="1">
          <a:blip r:embed="rId2"/>
          <a:srcRect l="21448" t="22554" r="25263" b="7895"/>
          <a:stretch/>
        </p:blipFill>
        <p:spPr>
          <a:xfrm>
            <a:off x="3215560" y="1870139"/>
            <a:ext cx="6045465" cy="4869311"/>
          </a:xfrm>
          <a:prstGeom prst="rect">
            <a:avLst/>
          </a:prstGeom>
        </p:spPr>
      </p:pic>
      <p:sp>
        <p:nvSpPr>
          <p:cNvPr id="8" name="TextBox 7">
            <a:extLst>
              <a:ext uri="{FF2B5EF4-FFF2-40B4-BE49-F238E27FC236}">
                <a16:creationId xmlns:a16="http://schemas.microsoft.com/office/drawing/2014/main" id="{669F3A12-5B4F-89BB-B376-E504CFE53EA3}"/>
              </a:ext>
            </a:extLst>
          </p:cNvPr>
          <p:cNvSpPr txBox="1"/>
          <p:nvPr/>
        </p:nvSpPr>
        <p:spPr>
          <a:xfrm>
            <a:off x="3934245" y="1540642"/>
            <a:ext cx="460809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Stateofthestates.ku.edu</a:t>
            </a:r>
          </a:p>
        </p:txBody>
      </p:sp>
      <p:sp>
        <p:nvSpPr>
          <p:cNvPr id="3" name="TextBox 2">
            <a:extLst>
              <a:ext uri="{FF2B5EF4-FFF2-40B4-BE49-F238E27FC236}">
                <a16:creationId xmlns:a16="http://schemas.microsoft.com/office/drawing/2014/main" id="{A34B40F2-62E8-21FB-B2C4-7E632DFCC4D5}"/>
              </a:ext>
            </a:extLst>
          </p:cNvPr>
          <p:cNvSpPr txBox="1"/>
          <p:nvPr/>
        </p:nvSpPr>
        <p:spPr>
          <a:xfrm>
            <a:off x="8044487" y="6612491"/>
            <a:ext cx="25037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2024 Tanis, E.S. All Rights Reserved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609032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B206A4-EB3D-4C28-9F0A-9F3132106652}"/>
              </a:ext>
            </a:extLst>
          </p:cNvPr>
          <p:cNvSpPr>
            <a:spLocks noGrp="1"/>
          </p:cNvSpPr>
          <p:nvPr>
            <p:ph type="title"/>
          </p:nvPr>
        </p:nvSpPr>
        <p:spPr>
          <a:xfrm>
            <a:off x="1981200" y="155448"/>
            <a:ext cx="8375515" cy="1252728"/>
          </a:xfrm>
        </p:spPr>
        <p:txBody>
          <a:bodyPr>
            <a:noAutofit/>
          </a:bodyPr>
          <a:lstStyle/>
          <a:p>
            <a:r>
              <a:rPr lang="en-US" sz="3200" b="0" dirty="0">
                <a:latin typeface="Verdana" panose="020B0604030504040204" pitchFamily="34" charset="0"/>
                <a:ea typeface="Verdana" panose="020B0604030504040204" pitchFamily="34" charset="0"/>
              </a:rPr>
              <a:t>Total Public ID/DD Spending in the U.S.  </a:t>
            </a:r>
            <a:br>
              <a:rPr lang="en-US" sz="3200" b="0" dirty="0">
                <a:latin typeface="Verdana" panose="020B0604030504040204" pitchFamily="34" charset="0"/>
                <a:ea typeface="Verdana" panose="020B0604030504040204" pitchFamily="34" charset="0"/>
              </a:rPr>
            </a:br>
            <a:r>
              <a:rPr lang="en-US" sz="3200" b="0" dirty="0">
                <a:latin typeface="Verdana" panose="020B0604030504040204" pitchFamily="34" charset="0"/>
                <a:ea typeface="Verdana" panose="020B0604030504040204" pitchFamily="34" charset="0"/>
              </a:rPr>
              <a:t>Fiscal Years (FY) 1977 – 2021</a:t>
            </a:r>
          </a:p>
        </p:txBody>
      </p:sp>
      <p:cxnSp>
        <p:nvCxnSpPr>
          <p:cNvPr id="3" name="Straight Connector 2" descr="demonstrating forecasted growth if there were not interruptions in 2011 and 2014">
            <a:extLst>
              <a:ext uri="{FF2B5EF4-FFF2-40B4-BE49-F238E27FC236}">
                <a16:creationId xmlns:a16="http://schemas.microsoft.com/office/drawing/2014/main" id="{0F795C2C-4966-4B44-A716-0B32694293E1}"/>
              </a:ext>
              <a:ext uri="{C183D7F6-B498-43B3-948B-1728B52AA6E4}">
                <adec:decorative xmlns:adec="http://schemas.microsoft.com/office/drawing/2017/decorative" val="0"/>
              </a:ext>
            </a:extLst>
          </p:cNvPr>
          <p:cNvCxnSpPr/>
          <p:nvPr/>
        </p:nvCxnSpPr>
        <p:spPr>
          <a:xfrm flipV="1">
            <a:off x="8672146" y="2611316"/>
            <a:ext cx="681404" cy="29893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6" name="Picture 5" descr="Bar Graph: x-axis years, y-axis total I/DD spending (in billions of 2021 dollars)&#10;Increase over time in spending starting in 1977-2021. $80.6 billion in 2021">
            <a:extLst>
              <a:ext uri="{FF2B5EF4-FFF2-40B4-BE49-F238E27FC236}">
                <a16:creationId xmlns:a16="http://schemas.microsoft.com/office/drawing/2014/main" id="{65E18B0C-C928-02C3-BCAA-C519827DC376}"/>
              </a:ext>
            </a:extLst>
          </p:cNvPr>
          <p:cNvPicPr>
            <a:picLocks noChangeAspect="1"/>
          </p:cNvPicPr>
          <p:nvPr/>
        </p:nvPicPr>
        <p:blipFill>
          <a:blip r:embed="rId3"/>
          <a:stretch>
            <a:fillRect/>
          </a:stretch>
        </p:blipFill>
        <p:spPr>
          <a:xfrm>
            <a:off x="1751060" y="1618204"/>
            <a:ext cx="8689880" cy="4253626"/>
          </a:xfrm>
          <a:prstGeom prst="rect">
            <a:avLst/>
          </a:prstGeom>
        </p:spPr>
      </p:pic>
      <p:sp>
        <p:nvSpPr>
          <p:cNvPr id="2" name="TextBox 1">
            <a:extLst>
              <a:ext uri="{FF2B5EF4-FFF2-40B4-BE49-F238E27FC236}">
                <a16:creationId xmlns:a16="http://schemas.microsoft.com/office/drawing/2014/main" id="{20F73145-6ECE-991F-D16F-4416DE9636F3}"/>
              </a:ext>
            </a:extLst>
          </p:cNvPr>
          <p:cNvSpPr txBox="1"/>
          <p:nvPr/>
        </p:nvSpPr>
        <p:spPr>
          <a:xfrm>
            <a:off x="8044487" y="6612491"/>
            <a:ext cx="25037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2024 Tanis, E.S. All Rights Reserved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68756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51354-463E-35BE-9136-5376DE3E63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95CBC4-1F01-E2B0-D057-34E4E4459F10}"/>
              </a:ext>
            </a:extLst>
          </p:cNvPr>
          <p:cNvSpPr>
            <a:spLocks noGrp="1"/>
          </p:cNvSpPr>
          <p:nvPr>
            <p:ph type="ctrTitle"/>
          </p:nvPr>
        </p:nvSpPr>
        <p:spPr>
          <a:xfrm>
            <a:off x="1837608" y="636968"/>
            <a:ext cx="8516785" cy="1673352"/>
          </a:xfrm>
        </p:spPr>
        <p:txBody>
          <a:bodyPr>
            <a:noAutofit/>
          </a:bodyPr>
          <a:lstStyle/>
          <a:p>
            <a:pPr algn="ctr"/>
            <a:br>
              <a:rPr lang="en-US" sz="4200" dirty="0"/>
            </a:br>
            <a:r>
              <a:rPr lang="en-US" sz="4200" b="0" dirty="0">
                <a:latin typeface="Verdana" panose="020B0604030504040204" pitchFamily="34" charset="0"/>
                <a:ea typeface="Verdana" panose="020B0604030504040204" pitchFamily="34" charset="0"/>
              </a:rPr>
              <a:t>DATA ACCESSIBILTY</a:t>
            </a:r>
            <a:br>
              <a:rPr lang="en-US" sz="4200" b="0" dirty="0">
                <a:latin typeface="Verdana" panose="020B0604030504040204" pitchFamily="34" charset="0"/>
                <a:ea typeface="Verdana" panose="020B0604030504040204" pitchFamily="34" charset="0"/>
              </a:rPr>
            </a:br>
            <a:r>
              <a:rPr lang="en-US" sz="4200" dirty="0">
                <a:solidFill>
                  <a:srgbClr val="FFFF00"/>
                </a:solidFill>
                <a:latin typeface="Verdana" panose="020B0604030504040204" pitchFamily="34" charset="0"/>
                <a:ea typeface="Verdana" panose="020B0604030504040204" pitchFamily="34" charset="0"/>
              </a:rPr>
              <a:t>=</a:t>
            </a:r>
            <a:br>
              <a:rPr lang="en-US" sz="4200" b="0" dirty="0">
                <a:latin typeface="Verdana" panose="020B0604030504040204" pitchFamily="34" charset="0"/>
                <a:ea typeface="Verdana" panose="020B0604030504040204" pitchFamily="34" charset="0"/>
              </a:rPr>
            </a:br>
            <a:r>
              <a:rPr lang="en-US" sz="4200" b="0" dirty="0">
                <a:latin typeface="Verdana" panose="020B0604030504040204" pitchFamily="34" charset="0"/>
                <a:ea typeface="Verdana" panose="020B0604030504040204" pitchFamily="34" charset="0"/>
              </a:rPr>
              <a:t>DATA EMPOWERMENT </a:t>
            </a:r>
          </a:p>
        </p:txBody>
      </p:sp>
      <p:pic>
        <p:nvPicPr>
          <p:cNvPr id="3" name="Picture 2" descr="State of the States logo">
            <a:extLst>
              <a:ext uri="{FF2B5EF4-FFF2-40B4-BE49-F238E27FC236}">
                <a16:creationId xmlns:a16="http://schemas.microsoft.com/office/drawing/2014/main" id="{36CF162F-4D71-52F3-744F-1AACF41B0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607" y="4236721"/>
            <a:ext cx="2721014" cy="2269571"/>
          </a:xfrm>
          <a:prstGeom prst="rect">
            <a:avLst/>
          </a:prstGeom>
        </p:spPr>
      </p:pic>
      <p:sp>
        <p:nvSpPr>
          <p:cNvPr id="5" name="Circle: Hollow 4">
            <a:extLst>
              <a:ext uri="{FF2B5EF4-FFF2-40B4-BE49-F238E27FC236}">
                <a16:creationId xmlns:a16="http://schemas.microsoft.com/office/drawing/2014/main" id="{93E8D5E1-1F58-58AA-05D5-64924DDAE253}"/>
              </a:ext>
              <a:ext uri="{C183D7F6-B498-43B3-948B-1728B52AA6E4}">
                <adec:decorative xmlns:adec="http://schemas.microsoft.com/office/drawing/2017/decorative" val="1"/>
              </a:ext>
            </a:extLst>
          </p:cNvPr>
          <p:cNvSpPr/>
          <p:nvPr/>
        </p:nvSpPr>
        <p:spPr>
          <a:xfrm>
            <a:off x="2336800" y="4236720"/>
            <a:ext cx="1676400" cy="1689628"/>
          </a:xfrm>
          <a:prstGeom prst="donut">
            <a:avLst>
              <a:gd name="adj" fmla="val 0"/>
            </a:avLst>
          </a:prstGeom>
          <a:solidFill>
            <a:schemeClr val="tx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182573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C8D8-E4B0-0DDB-8723-3A77E4F6E8E9}"/>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sz="3200" b="0" dirty="0">
                <a:latin typeface="Verdana" panose="020B0604030504040204" pitchFamily="34" charset="0"/>
                <a:ea typeface="Verdana" panose="020B0604030504040204" pitchFamily="34" charset="0"/>
              </a:rPr>
              <a:t>COGNITIVELY ACCESSIBLE DATA</a:t>
            </a:r>
          </a:p>
        </p:txBody>
      </p:sp>
      <p:grpSp>
        <p:nvGrpSpPr>
          <p:cNvPr id="25" name="Group 24" descr="5 node graphic with person in the middle of: inclusive data literacy training; data agency-people with I/DD control and direct data; inclusive design, collection, and use of data; cognitively accessible data visualization; and accessible strategies for data storytelling">
            <a:extLst>
              <a:ext uri="{FF2B5EF4-FFF2-40B4-BE49-F238E27FC236}">
                <a16:creationId xmlns:a16="http://schemas.microsoft.com/office/drawing/2014/main" id="{BCC8F8F0-788B-A398-F78F-47E7AFA39D5D}"/>
              </a:ext>
            </a:extLst>
          </p:cNvPr>
          <p:cNvGrpSpPr/>
          <p:nvPr/>
        </p:nvGrpSpPr>
        <p:grpSpPr>
          <a:xfrm>
            <a:off x="1609359" y="1158780"/>
            <a:ext cx="8954821" cy="5504376"/>
            <a:chOff x="4067917" y="727895"/>
            <a:chExt cx="8074567" cy="4714488"/>
          </a:xfrm>
        </p:grpSpPr>
        <p:sp>
          <p:nvSpPr>
            <p:cNvPr id="26" name="Freeform: Shape 25">
              <a:extLst>
                <a:ext uri="{FF2B5EF4-FFF2-40B4-BE49-F238E27FC236}">
                  <a16:creationId xmlns:a16="http://schemas.microsoft.com/office/drawing/2014/main" id="{135F1273-61CF-ED44-C851-507C65D1F0E0}"/>
                </a:ext>
              </a:extLst>
            </p:cNvPr>
            <p:cNvSpPr/>
            <p:nvPr/>
          </p:nvSpPr>
          <p:spPr>
            <a:xfrm>
              <a:off x="9176100" y="1462949"/>
              <a:ext cx="2087516" cy="1879981"/>
            </a:xfrm>
            <a:custGeom>
              <a:avLst/>
              <a:gdLst>
                <a:gd name="connsiteX0" fmla="*/ 167875 w 1668952"/>
                <a:gd name="connsiteY0" fmla="*/ 332181 h 1668957"/>
                <a:gd name="connsiteX1" fmla="*/ 332049 w 1668952"/>
                <a:gd name="connsiteY1" fmla="*/ 1500769 h 1668957"/>
                <a:gd name="connsiteX2" fmla="*/ 1500638 w 1668952"/>
                <a:gd name="connsiteY2" fmla="*/ 1336595 h 1668957"/>
                <a:gd name="connsiteX3" fmla="*/ 1337700 w 1668952"/>
                <a:gd name="connsiteY3" fmla="*/ 168938 h 1668957"/>
                <a:gd name="connsiteX4" fmla="*/ 168806 w 1668952"/>
                <a:gd name="connsiteY4" fmla="*/ 330945 h 1668957"/>
                <a:gd name="connsiteX5" fmla="*/ 167875 w 1668952"/>
                <a:gd name="connsiteY5" fmla="*/ 332181 h 166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952" h="1668957">
                  <a:moveTo>
                    <a:pt x="167875" y="332181"/>
                  </a:moveTo>
                  <a:cubicBezTo>
                    <a:pt x="-109480" y="700211"/>
                    <a:pt x="-35980" y="1223401"/>
                    <a:pt x="332049" y="1500769"/>
                  </a:cubicBezTo>
                  <a:cubicBezTo>
                    <a:pt x="700092" y="1778124"/>
                    <a:pt x="1223283" y="1704624"/>
                    <a:pt x="1500638" y="1336595"/>
                  </a:cubicBezTo>
                  <a:cubicBezTo>
                    <a:pt x="1777634" y="969044"/>
                    <a:pt x="1704732" y="446611"/>
                    <a:pt x="1337700" y="168938"/>
                  </a:cubicBezTo>
                  <a:cubicBezTo>
                    <a:pt x="970189" y="-109108"/>
                    <a:pt x="446852" y="-36579"/>
                    <a:pt x="168806" y="330945"/>
                  </a:cubicBezTo>
                  <a:cubicBezTo>
                    <a:pt x="168500" y="331357"/>
                    <a:pt x="168181" y="331769"/>
                    <a:pt x="167875" y="332181"/>
                  </a:cubicBezTo>
                  <a:close/>
                </a:path>
              </a:pathLst>
            </a:custGeom>
            <a:solidFill>
              <a:srgbClr val="FF9830"/>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4FD11CD-5C2C-AAA5-025B-8DEB5B4EE338}"/>
                </a:ext>
              </a:extLst>
            </p:cNvPr>
            <p:cNvSpPr/>
            <p:nvPr/>
          </p:nvSpPr>
          <p:spPr>
            <a:xfrm>
              <a:off x="10045958" y="3168164"/>
              <a:ext cx="2096526" cy="1916460"/>
            </a:xfrm>
            <a:custGeom>
              <a:avLst/>
              <a:gdLst>
                <a:gd name="connsiteX0" fmla="*/ 1586094 w 1669246"/>
                <a:gd name="connsiteY0" fmla="*/ 1196791 h 1669239"/>
                <a:gd name="connsiteX1" fmla="*/ 472142 w 1669246"/>
                <a:gd name="connsiteY1" fmla="*/ 1586210 h 1669239"/>
                <a:gd name="connsiteX2" fmla="*/ 82710 w 1669246"/>
                <a:gd name="connsiteY2" fmla="*/ 472258 h 1669239"/>
                <a:gd name="connsiteX3" fmla="*/ 1196596 w 1669246"/>
                <a:gd name="connsiteY3" fmla="*/ 82799 h 1669239"/>
                <a:gd name="connsiteX4" fmla="*/ 1586134 w 1669246"/>
                <a:gd name="connsiteY4" fmla="*/ 1196711 h 1669239"/>
                <a:gd name="connsiteX5" fmla="*/ 1586094 w 1669246"/>
                <a:gd name="connsiteY5" fmla="*/ 1196791 h 166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9246" h="1669239">
                  <a:moveTo>
                    <a:pt x="1586094" y="1196791"/>
                  </a:moveTo>
                  <a:cubicBezTo>
                    <a:pt x="1386014" y="1611932"/>
                    <a:pt x="887283" y="1786289"/>
                    <a:pt x="472142" y="1586210"/>
                  </a:cubicBezTo>
                  <a:cubicBezTo>
                    <a:pt x="56987" y="1386143"/>
                    <a:pt x="-117357" y="887399"/>
                    <a:pt x="82710" y="472258"/>
                  </a:cubicBezTo>
                  <a:cubicBezTo>
                    <a:pt x="282776" y="57143"/>
                    <a:pt x="781454" y="-117214"/>
                    <a:pt x="1196596" y="82799"/>
                  </a:cubicBezTo>
                  <a:cubicBezTo>
                    <a:pt x="1611763" y="282826"/>
                    <a:pt x="1786160" y="781543"/>
                    <a:pt x="1586134" y="1196711"/>
                  </a:cubicBezTo>
                  <a:cubicBezTo>
                    <a:pt x="1586121" y="1196738"/>
                    <a:pt x="1586107" y="1196765"/>
                    <a:pt x="1586094" y="1196791"/>
                  </a:cubicBezTo>
                  <a:close/>
                </a:path>
              </a:pathLst>
            </a:custGeom>
            <a:solidFill>
              <a:srgbClr val="BA7DDA"/>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1A93EB0-DEE8-6944-3686-CFBD07BEC34F}"/>
                </a:ext>
              </a:extLst>
            </p:cNvPr>
            <p:cNvSpPr/>
            <p:nvPr/>
          </p:nvSpPr>
          <p:spPr>
            <a:xfrm>
              <a:off x="7174932" y="727895"/>
              <a:ext cx="2096526" cy="1995041"/>
            </a:xfrm>
            <a:custGeom>
              <a:avLst/>
              <a:gdLst>
                <a:gd name="connsiteX0" fmla="*/ 1401912 w 1668866"/>
                <a:gd name="connsiteY0" fmla="*/ 222735 h 1668813"/>
                <a:gd name="connsiteX1" fmla="*/ 1445768 w 1668866"/>
                <a:gd name="connsiteY1" fmla="*/ 1401984 h 1668813"/>
                <a:gd name="connsiteX2" fmla="*/ 266518 w 1668866"/>
                <a:gd name="connsiteY2" fmla="*/ 1445839 h 1668813"/>
                <a:gd name="connsiteX3" fmla="*/ 222649 w 1668866"/>
                <a:gd name="connsiteY3" fmla="*/ 266603 h 1668813"/>
                <a:gd name="connsiteX4" fmla="*/ 1401912 w 1668866"/>
                <a:gd name="connsiteY4" fmla="*/ 222735 h 16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866" h="1668813">
                  <a:moveTo>
                    <a:pt x="1401912" y="222735"/>
                  </a:moveTo>
                  <a:cubicBezTo>
                    <a:pt x="1739659" y="536261"/>
                    <a:pt x="1759293" y="1064237"/>
                    <a:pt x="1445768" y="1401984"/>
                  </a:cubicBezTo>
                  <a:cubicBezTo>
                    <a:pt x="1132228" y="1739731"/>
                    <a:pt x="604265" y="1759365"/>
                    <a:pt x="266518" y="1445839"/>
                  </a:cubicBezTo>
                  <a:cubicBezTo>
                    <a:pt x="-71229" y="1132313"/>
                    <a:pt x="-90864" y="604350"/>
                    <a:pt x="222649" y="266603"/>
                  </a:cubicBezTo>
                  <a:cubicBezTo>
                    <a:pt x="536215" y="-71089"/>
                    <a:pt x="1064125" y="-90728"/>
                    <a:pt x="1401912" y="222735"/>
                  </a:cubicBezTo>
                  <a:close/>
                </a:path>
              </a:pathLst>
            </a:custGeom>
            <a:solidFill>
              <a:srgbClr val="0092C7"/>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A14C3DDE-9718-A07B-3900-3B70AB00F873}"/>
                </a:ext>
              </a:extLst>
            </p:cNvPr>
            <p:cNvSpPr/>
            <p:nvPr/>
          </p:nvSpPr>
          <p:spPr>
            <a:xfrm rot="16692601">
              <a:off x="5152757" y="1144763"/>
              <a:ext cx="1990168" cy="2135646"/>
            </a:xfrm>
            <a:custGeom>
              <a:avLst/>
              <a:gdLst>
                <a:gd name="connsiteX0" fmla="*/ 1668641 w 1668860"/>
                <a:gd name="connsiteY0" fmla="*/ 834336 h 1668859"/>
                <a:gd name="connsiteX1" fmla="*/ 834211 w 1668860"/>
                <a:gd name="connsiteY1" fmla="*/ 1668765 h 1668859"/>
                <a:gd name="connsiteX2" fmla="*/ -219 w 1668860"/>
                <a:gd name="connsiteY2" fmla="*/ 834335 h 1668859"/>
                <a:gd name="connsiteX3" fmla="*/ 834211 w 1668860"/>
                <a:gd name="connsiteY3" fmla="*/ -95 h 1668859"/>
                <a:gd name="connsiteX4" fmla="*/ 1668641 w 1668860"/>
                <a:gd name="connsiteY4" fmla="*/ 834336 h 16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860" h="1668859">
                  <a:moveTo>
                    <a:pt x="1668641" y="834336"/>
                  </a:moveTo>
                  <a:cubicBezTo>
                    <a:pt x="1668641" y="1295179"/>
                    <a:pt x="1295054" y="1668765"/>
                    <a:pt x="834211" y="1668765"/>
                  </a:cubicBezTo>
                  <a:cubicBezTo>
                    <a:pt x="373368" y="1668765"/>
                    <a:pt x="-219" y="1295178"/>
                    <a:pt x="-219" y="834335"/>
                  </a:cubicBezTo>
                  <a:cubicBezTo>
                    <a:pt x="-219" y="373492"/>
                    <a:pt x="373368" y="-95"/>
                    <a:pt x="834211" y="-95"/>
                  </a:cubicBezTo>
                  <a:cubicBezTo>
                    <a:pt x="1295054" y="-95"/>
                    <a:pt x="1668641" y="373492"/>
                    <a:pt x="1668641" y="834336"/>
                  </a:cubicBezTo>
                  <a:close/>
                </a:path>
              </a:pathLst>
            </a:custGeom>
            <a:solidFill>
              <a:srgbClr val="FE5656"/>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70BE5C27-7357-CF98-45AD-BC60382FC02E}"/>
                </a:ext>
              </a:extLst>
            </p:cNvPr>
            <p:cNvSpPr/>
            <p:nvPr/>
          </p:nvSpPr>
          <p:spPr>
            <a:xfrm>
              <a:off x="4067917" y="3004855"/>
              <a:ext cx="2096526" cy="2012019"/>
            </a:xfrm>
            <a:custGeom>
              <a:avLst/>
              <a:gdLst>
                <a:gd name="connsiteX0" fmla="*/ 1577588 w 1669486"/>
                <a:gd name="connsiteY0" fmla="*/ 454707 h 1669479"/>
                <a:gd name="connsiteX1" fmla="*/ 1214464 w 1669486"/>
                <a:gd name="connsiteY1" fmla="*/ 1577712 h 1669479"/>
                <a:gd name="connsiteX2" fmla="*/ 91459 w 1669486"/>
                <a:gd name="connsiteY2" fmla="*/ 1214588 h 1669479"/>
                <a:gd name="connsiteX3" fmla="*/ 454584 w 1669486"/>
                <a:gd name="connsiteY3" fmla="*/ 91583 h 1669479"/>
                <a:gd name="connsiteX4" fmla="*/ 454690 w 1669486"/>
                <a:gd name="connsiteY4" fmla="*/ 91530 h 1669479"/>
                <a:gd name="connsiteX5" fmla="*/ 1577588 w 1669486"/>
                <a:gd name="connsiteY5" fmla="*/ 454707 h 166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9486" h="1669479">
                  <a:moveTo>
                    <a:pt x="1577588" y="454707"/>
                  </a:moveTo>
                  <a:cubicBezTo>
                    <a:pt x="1787426" y="865089"/>
                    <a:pt x="1624847" y="1367875"/>
                    <a:pt x="1214464" y="1577712"/>
                  </a:cubicBezTo>
                  <a:cubicBezTo>
                    <a:pt x="804082" y="1787536"/>
                    <a:pt x="301297" y="1624970"/>
                    <a:pt x="91459" y="1214588"/>
                  </a:cubicBezTo>
                  <a:cubicBezTo>
                    <a:pt x="-118378" y="804206"/>
                    <a:pt x="44201" y="301421"/>
                    <a:pt x="454584" y="91583"/>
                  </a:cubicBezTo>
                  <a:cubicBezTo>
                    <a:pt x="454623" y="91570"/>
                    <a:pt x="454650" y="91543"/>
                    <a:pt x="454690" y="91530"/>
                  </a:cubicBezTo>
                  <a:cubicBezTo>
                    <a:pt x="865059" y="-118227"/>
                    <a:pt x="1367778" y="44365"/>
                    <a:pt x="1577588" y="454707"/>
                  </a:cubicBezTo>
                  <a:close/>
                </a:path>
              </a:pathLst>
            </a:custGeom>
            <a:solidFill>
              <a:srgbClr val="00C5BC"/>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F8ACF26-F6E3-180E-561E-38F9A1D71743}"/>
                </a:ext>
              </a:extLst>
            </p:cNvPr>
            <p:cNvSpPr/>
            <p:nvPr/>
          </p:nvSpPr>
          <p:spPr>
            <a:xfrm>
              <a:off x="6390373" y="4296869"/>
              <a:ext cx="1935081" cy="627517"/>
            </a:xfrm>
            <a:custGeom>
              <a:avLst/>
              <a:gdLst>
                <a:gd name="connsiteX0" fmla="*/ 1831354 w 1831573"/>
                <a:gd name="connsiteY0" fmla="*/ 567935 h 593951"/>
                <a:gd name="connsiteX1" fmla="*/ 692104 w 1831573"/>
                <a:gd name="connsiteY1" fmla="*/ 225894 h 593951"/>
                <a:gd name="connsiteX2" fmla="*/ 692104 w 1831573"/>
                <a:gd name="connsiteY2" fmla="*/ 225894 h 593951"/>
                <a:gd name="connsiteX3" fmla="*/ 452822 w 1831573"/>
                <a:gd name="connsiteY3" fmla="*/ -95 h 593951"/>
                <a:gd name="connsiteX4" fmla="*/ 412941 w 1831573"/>
                <a:gd name="connsiteY4" fmla="*/ 143209 h 593951"/>
                <a:gd name="connsiteX5" fmla="*/ 7491 w 1831573"/>
                <a:gd name="connsiteY5" fmla="*/ 21308 h 593951"/>
                <a:gd name="connsiteX6" fmla="*/ -219 w 1831573"/>
                <a:gd name="connsiteY6" fmla="*/ 46831 h 593951"/>
                <a:gd name="connsiteX7" fmla="*/ 405896 w 1831573"/>
                <a:gd name="connsiteY7" fmla="*/ 168865 h 593951"/>
                <a:gd name="connsiteX8" fmla="*/ 373061 w 1831573"/>
                <a:gd name="connsiteY8" fmla="*/ 292361 h 593951"/>
                <a:gd name="connsiteX9" fmla="*/ 683862 w 1831573"/>
                <a:gd name="connsiteY9" fmla="*/ 252481 h 593951"/>
                <a:gd name="connsiteX10" fmla="*/ 683862 w 1831573"/>
                <a:gd name="connsiteY10" fmla="*/ 251683 h 593951"/>
                <a:gd name="connsiteX11" fmla="*/ 1822846 w 1831573"/>
                <a:gd name="connsiteY11" fmla="*/ 593857 h 5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1573" h="593951">
                  <a:moveTo>
                    <a:pt x="1831354" y="567935"/>
                  </a:moveTo>
                  <a:lnTo>
                    <a:pt x="692104" y="225894"/>
                  </a:lnTo>
                  <a:lnTo>
                    <a:pt x="692104" y="225894"/>
                  </a:lnTo>
                  <a:cubicBezTo>
                    <a:pt x="525271" y="161288"/>
                    <a:pt x="452822" y="-95"/>
                    <a:pt x="452822" y="-95"/>
                  </a:cubicBezTo>
                  <a:lnTo>
                    <a:pt x="412941" y="143209"/>
                  </a:lnTo>
                  <a:lnTo>
                    <a:pt x="7491" y="21308"/>
                  </a:lnTo>
                  <a:lnTo>
                    <a:pt x="-219" y="46831"/>
                  </a:lnTo>
                  <a:lnTo>
                    <a:pt x="405896" y="168865"/>
                  </a:lnTo>
                  <a:lnTo>
                    <a:pt x="373061" y="292361"/>
                  </a:lnTo>
                  <a:cubicBezTo>
                    <a:pt x="489512" y="209676"/>
                    <a:pt x="683862" y="252481"/>
                    <a:pt x="683862" y="252481"/>
                  </a:cubicBezTo>
                  <a:lnTo>
                    <a:pt x="683862" y="251683"/>
                  </a:lnTo>
                  <a:lnTo>
                    <a:pt x="1822846" y="593857"/>
                  </a:lnTo>
                  <a:close/>
                </a:path>
              </a:pathLst>
            </a:custGeom>
            <a:solidFill>
              <a:srgbClr val="00C5BC"/>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55A78388-3B5D-7159-E113-304D79A03A8B}"/>
                </a:ext>
              </a:extLst>
            </p:cNvPr>
            <p:cNvSpPr/>
            <p:nvPr/>
          </p:nvSpPr>
          <p:spPr>
            <a:xfrm>
              <a:off x="5916431" y="3859940"/>
              <a:ext cx="950748" cy="950693"/>
            </a:xfrm>
            <a:custGeom>
              <a:avLst/>
              <a:gdLst>
                <a:gd name="connsiteX0" fmla="*/ 850216 w 899892"/>
                <a:gd name="connsiteY0" fmla="*/ 244930 h 899841"/>
                <a:gd name="connsiteX1" fmla="*/ 654603 w 899892"/>
                <a:gd name="connsiteY1" fmla="*/ 850287 h 899841"/>
                <a:gd name="connsiteX2" fmla="*/ 49232 w 899892"/>
                <a:gd name="connsiteY2" fmla="*/ 654674 h 899841"/>
                <a:gd name="connsiteX3" fmla="*/ 244858 w 899892"/>
                <a:gd name="connsiteY3" fmla="*/ 49317 h 899841"/>
                <a:gd name="connsiteX4" fmla="*/ 245496 w 899892"/>
                <a:gd name="connsiteY4" fmla="*/ 48984 h 899841"/>
                <a:gd name="connsiteX5" fmla="*/ 850216 w 899892"/>
                <a:gd name="connsiteY5" fmla="*/ 244930 h 89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892" h="899841">
                  <a:moveTo>
                    <a:pt x="850216" y="244930"/>
                  </a:moveTo>
                  <a:cubicBezTo>
                    <a:pt x="963370" y="466120"/>
                    <a:pt x="875779" y="737147"/>
                    <a:pt x="654603" y="850287"/>
                  </a:cubicBezTo>
                  <a:cubicBezTo>
                    <a:pt x="433413" y="963441"/>
                    <a:pt x="162386" y="875864"/>
                    <a:pt x="49232" y="654674"/>
                  </a:cubicBezTo>
                  <a:cubicBezTo>
                    <a:pt x="-63909" y="433497"/>
                    <a:pt x="23668" y="162457"/>
                    <a:pt x="244858" y="49317"/>
                  </a:cubicBezTo>
                  <a:cubicBezTo>
                    <a:pt x="245071" y="49197"/>
                    <a:pt x="245284" y="49091"/>
                    <a:pt x="245496" y="48984"/>
                  </a:cubicBezTo>
                  <a:cubicBezTo>
                    <a:pt x="466620" y="-63598"/>
                    <a:pt x="737142" y="24059"/>
                    <a:pt x="850216" y="244930"/>
                  </a:cubicBezTo>
                  <a:close/>
                </a:path>
              </a:pathLst>
            </a:custGeom>
            <a:solidFill>
              <a:srgbClr val="00C5BC"/>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BE380742-F8B3-ACAC-1949-06EA769A6130}"/>
                </a:ext>
              </a:extLst>
            </p:cNvPr>
            <p:cNvSpPr/>
            <p:nvPr/>
          </p:nvSpPr>
          <p:spPr>
            <a:xfrm>
              <a:off x="6010131" y="3939648"/>
              <a:ext cx="790719" cy="791278"/>
            </a:xfrm>
            <a:custGeom>
              <a:avLst/>
              <a:gdLst>
                <a:gd name="connsiteX0" fmla="*/ 374126 w 748423"/>
                <a:gd name="connsiteY0" fmla="*/ -95 h 748953"/>
                <a:gd name="connsiteX1" fmla="*/ 3504 w 748423"/>
                <a:gd name="connsiteY1" fmla="*/ 321341 h 748953"/>
                <a:gd name="connsiteX2" fmla="*/ -218 w 748423"/>
                <a:gd name="connsiteY2" fmla="*/ 374515 h 748953"/>
                <a:gd name="connsiteX3" fmla="*/ 88450 w 748423"/>
                <a:gd name="connsiteY3" fmla="*/ 616190 h 748953"/>
                <a:gd name="connsiteX4" fmla="*/ 115037 w 748423"/>
                <a:gd name="connsiteY4" fmla="*/ 644505 h 748953"/>
                <a:gd name="connsiteX5" fmla="*/ 373860 w 748423"/>
                <a:gd name="connsiteY5" fmla="*/ 748859 h 748953"/>
                <a:gd name="connsiteX6" fmla="*/ 748204 w 748423"/>
                <a:gd name="connsiteY6" fmla="*/ 374515 h 748953"/>
                <a:gd name="connsiteX7" fmla="*/ 373860 w 748423"/>
                <a:gd name="connsiteY7" fmla="*/ 171 h 748953"/>
                <a:gd name="connsiteX8" fmla="*/ 442721 w 748423"/>
                <a:gd name="connsiteY8" fmla="*/ 726260 h 748953"/>
                <a:gd name="connsiteX9" fmla="*/ 158373 w 748423"/>
                <a:gd name="connsiteY9" fmla="*/ 660590 h 748953"/>
                <a:gd name="connsiteX10" fmla="*/ 64256 w 748423"/>
                <a:gd name="connsiteY10" fmla="*/ 554243 h 748953"/>
                <a:gd name="connsiteX11" fmla="*/ 23445 w 748423"/>
                <a:gd name="connsiteY11" fmla="*/ 299540 h 748953"/>
                <a:gd name="connsiteX12" fmla="*/ 451494 w 748423"/>
                <a:gd name="connsiteY12" fmla="*/ 26732 h 748953"/>
                <a:gd name="connsiteX13" fmla="*/ 732784 w 748423"/>
                <a:gd name="connsiteY13" fmla="*/ 374116 h 748953"/>
                <a:gd name="connsiteX14" fmla="*/ 442721 w 748423"/>
                <a:gd name="connsiteY14" fmla="*/ 726127 h 74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423" h="748953">
                  <a:moveTo>
                    <a:pt x="374126" y="-95"/>
                  </a:moveTo>
                  <a:cubicBezTo>
                    <a:pt x="187938" y="224"/>
                    <a:pt x="30158" y="137067"/>
                    <a:pt x="3504" y="321341"/>
                  </a:cubicBezTo>
                  <a:cubicBezTo>
                    <a:pt x="979" y="338955"/>
                    <a:pt x="-271" y="356728"/>
                    <a:pt x="-218" y="374515"/>
                  </a:cubicBezTo>
                  <a:cubicBezTo>
                    <a:pt x="-351" y="463049"/>
                    <a:pt x="31089" y="548739"/>
                    <a:pt x="88450" y="616190"/>
                  </a:cubicBezTo>
                  <a:cubicBezTo>
                    <a:pt x="96731" y="626160"/>
                    <a:pt x="105611" y="635612"/>
                    <a:pt x="115037" y="644505"/>
                  </a:cubicBezTo>
                  <a:cubicBezTo>
                    <a:pt x="184561" y="711451"/>
                    <a:pt x="277336" y="748859"/>
                    <a:pt x="373860" y="748859"/>
                  </a:cubicBezTo>
                  <a:cubicBezTo>
                    <a:pt x="580600" y="748859"/>
                    <a:pt x="748204" y="581255"/>
                    <a:pt x="748204" y="374515"/>
                  </a:cubicBezTo>
                  <a:cubicBezTo>
                    <a:pt x="748204" y="167775"/>
                    <a:pt x="580600" y="171"/>
                    <a:pt x="373860" y="171"/>
                  </a:cubicBezTo>
                  <a:close/>
                  <a:moveTo>
                    <a:pt x="442721" y="726260"/>
                  </a:moveTo>
                  <a:cubicBezTo>
                    <a:pt x="342913" y="745628"/>
                    <a:pt x="239583" y="721767"/>
                    <a:pt x="158373" y="660590"/>
                  </a:cubicBezTo>
                  <a:cubicBezTo>
                    <a:pt x="120234" y="631757"/>
                    <a:pt x="88237" y="595612"/>
                    <a:pt x="64256" y="554243"/>
                  </a:cubicBezTo>
                  <a:cubicBezTo>
                    <a:pt x="19271" y="477433"/>
                    <a:pt x="4701" y="386559"/>
                    <a:pt x="23445" y="299540"/>
                  </a:cubicBezTo>
                  <a:cubicBezTo>
                    <a:pt x="66316" y="106000"/>
                    <a:pt x="257968" y="-16140"/>
                    <a:pt x="451494" y="26732"/>
                  </a:cubicBezTo>
                  <a:cubicBezTo>
                    <a:pt x="614725" y="62890"/>
                    <a:pt x="731361" y="206951"/>
                    <a:pt x="732784" y="374116"/>
                  </a:cubicBezTo>
                  <a:cubicBezTo>
                    <a:pt x="732664" y="545708"/>
                    <a:pt x="611122" y="693212"/>
                    <a:pt x="442721" y="726127"/>
                  </a:cubicBezTo>
                  <a:close/>
                </a:path>
              </a:pathLst>
            </a:custGeom>
            <a:solidFill>
              <a:srgbClr val="FFFFFF"/>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2682CA21-C90B-E43E-9606-8DA0B2B89EDA}"/>
                </a:ext>
              </a:extLst>
            </p:cNvPr>
            <p:cNvSpPr/>
            <p:nvPr/>
          </p:nvSpPr>
          <p:spPr>
            <a:xfrm>
              <a:off x="8030268" y="2859666"/>
              <a:ext cx="320640" cy="2010218"/>
            </a:xfrm>
            <a:custGeom>
              <a:avLst/>
              <a:gdLst>
                <a:gd name="connsiteX0" fmla="*/ 155181 w 303489"/>
                <a:gd name="connsiteY0" fmla="*/ 386612 h 1902692"/>
                <a:gd name="connsiteX1" fmla="*/ 157973 w 303489"/>
                <a:gd name="connsiteY1" fmla="*/ -95 h 1902692"/>
                <a:gd name="connsiteX2" fmla="*/ 131386 w 303489"/>
                <a:gd name="connsiteY2" fmla="*/ -95 h 1902692"/>
                <a:gd name="connsiteX3" fmla="*/ 128594 w 303489"/>
                <a:gd name="connsiteY3" fmla="*/ 387277 h 1902692"/>
                <a:gd name="connsiteX4" fmla="*/ -219 w 303489"/>
                <a:gd name="connsiteY4" fmla="*/ 389404 h 1902692"/>
                <a:gd name="connsiteX5" fmla="*/ 125005 w 303489"/>
                <a:gd name="connsiteY5" fmla="*/ 676675 h 1902692"/>
                <a:gd name="connsiteX6" fmla="*/ 126467 w 303489"/>
                <a:gd name="connsiteY6" fmla="*/ 676675 h 1902692"/>
                <a:gd name="connsiteX7" fmla="*/ 117428 w 303489"/>
                <a:gd name="connsiteY7" fmla="*/ 1902598 h 1902692"/>
                <a:gd name="connsiteX8" fmla="*/ 144015 w 303489"/>
                <a:gd name="connsiteY8" fmla="*/ 1902598 h 1902692"/>
                <a:gd name="connsiteX9" fmla="*/ 153054 w 303489"/>
                <a:gd name="connsiteY9" fmla="*/ 676941 h 1902692"/>
                <a:gd name="connsiteX10" fmla="*/ 153054 w 303489"/>
                <a:gd name="connsiteY10" fmla="*/ 676941 h 1902692"/>
                <a:gd name="connsiteX11" fmla="*/ 303271 w 303489"/>
                <a:gd name="connsiteY11" fmla="*/ 384485 h 19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489" h="1902692">
                  <a:moveTo>
                    <a:pt x="155181" y="386612"/>
                  </a:moveTo>
                  <a:lnTo>
                    <a:pt x="157973" y="-95"/>
                  </a:lnTo>
                  <a:lnTo>
                    <a:pt x="131386" y="-95"/>
                  </a:lnTo>
                  <a:lnTo>
                    <a:pt x="128594" y="387277"/>
                  </a:lnTo>
                  <a:lnTo>
                    <a:pt x="-219" y="389404"/>
                  </a:lnTo>
                  <a:cubicBezTo>
                    <a:pt x="111712" y="477938"/>
                    <a:pt x="125005" y="676675"/>
                    <a:pt x="125005" y="676675"/>
                  </a:cubicBezTo>
                  <a:lnTo>
                    <a:pt x="126467" y="676675"/>
                  </a:lnTo>
                  <a:lnTo>
                    <a:pt x="117428" y="1902598"/>
                  </a:lnTo>
                  <a:lnTo>
                    <a:pt x="144015" y="1902598"/>
                  </a:lnTo>
                  <a:lnTo>
                    <a:pt x="153054" y="676941"/>
                  </a:lnTo>
                  <a:lnTo>
                    <a:pt x="153054" y="676941"/>
                  </a:lnTo>
                  <a:cubicBezTo>
                    <a:pt x="168209" y="498809"/>
                    <a:pt x="303271" y="384485"/>
                    <a:pt x="303271" y="384485"/>
                  </a:cubicBezTo>
                  <a:close/>
                </a:path>
              </a:pathLst>
            </a:custGeom>
            <a:solidFill>
              <a:srgbClr val="0092C7"/>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104DAB2C-FB87-C094-4B45-11ECF1DAA27F}"/>
                </a:ext>
              </a:extLst>
            </p:cNvPr>
            <p:cNvSpPr/>
            <p:nvPr/>
          </p:nvSpPr>
          <p:spPr>
            <a:xfrm>
              <a:off x="7684063" y="2358312"/>
              <a:ext cx="950833" cy="950828"/>
            </a:xfrm>
            <a:custGeom>
              <a:avLst/>
              <a:gdLst>
                <a:gd name="connsiteX0" fmla="*/ 755844 w 899973"/>
                <a:gd name="connsiteY0" fmla="*/ 120038 h 899969"/>
                <a:gd name="connsiteX1" fmla="*/ 779613 w 899973"/>
                <a:gd name="connsiteY1" fmla="*/ 755970 h 899969"/>
                <a:gd name="connsiteX2" fmla="*/ 143693 w 899973"/>
                <a:gd name="connsiteY2" fmla="*/ 779739 h 899969"/>
                <a:gd name="connsiteX3" fmla="*/ 119911 w 899973"/>
                <a:gd name="connsiteY3" fmla="*/ 143806 h 899969"/>
                <a:gd name="connsiteX4" fmla="*/ 120017 w 899973"/>
                <a:gd name="connsiteY4" fmla="*/ 143700 h 899969"/>
                <a:gd name="connsiteX5" fmla="*/ 755844 w 899973"/>
                <a:gd name="connsiteY5" fmla="*/ 120038 h 89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973" h="899969">
                  <a:moveTo>
                    <a:pt x="755844" y="120038"/>
                  </a:moveTo>
                  <a:cubicBezTo>
                    <a:pt x="938017" y="289077"/>
                    <a:pt x="948665" y="573796"/>
                    <a:pt x="779613" y="755970"/>
                  </a:cubicBezTo>
                  <a:cubicBezTo>
                    <a:pt x="610573" y="938143"/>
                    <a:pt x="325853" y="948778"/>
                    <a:pt x="143693" y="779739"/>
                  </a:cubicBezTo>
                  <a:cubicBezTo>
                    <a:pt x="-38480" y="610699"/>
                    <a:pt x="-49129" y="325980"/>
                    <a:pt x="119911" y="143806"/>
                  </a:cubicBezTo>
                  <a:cubicBezTo>
                    <a:pt x="119951" y="143780"/>
                    <a:pt x="119977" y="143740"/>
                    <a:pt x="120017" y="143700"/>
                  </a:cubicBezTo>
                  <a:cubicBezTo>
                    <a:pt x="289084" y="-38367"/>
                    <a:pt x="573710" y="-48962"/>
                    <a:pt x="755844" y="120038"/>
                  </a:cubicBezTo>
                  <a:close/>
                </a:path>
              </a:pathLst>
            </a:custGeom>
            <a:solidFill>
              <a:srgbClr val="0092C7"/>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DC3CE29-804D-63D5-2ADD-FFC824297021}"/>
                </a:ext>
              </a:extLst>
            </p:cNvPr>
            <p:cNvSpPr/>
            <p:nvPr/>
          </p:nvSpPr>
          <p:spPr>
            <a:xfrm>
              <a:off x="7767396" y="2439471"/>
              <a:ext cx="788531" cy="788511"/>
            </a:xfrm>
            <a:custGeom>
              <a:avLst/>
              <a:gdLst>
                <a:gd name="connsiteX0" fmla="*/ 372889 w 746352"/>
                <a:gd name="connsiteY0" fmla="*/ 746107 h 746334"/>
                <a:gd name="connsiteX1" fmla="*/ 161389 w 746352"/>
                <a:gd name="connsiteY1" fmla="*/ 680437 h 746334"/>
                <a:gd name="connsiteX2" fmla="*/ 64347 w 746352"/>
                <a:gd name="connsiteY2" fmla="*/ 163322 h 746334"/>
                <a:gd name="connsiteX3" fmla="*/ 582726 w 746352"/>
                <a:gd name="connsiteY3" fmla="*/ 64485 h 746334"/>
                <a:gd name="connsiteX4" fmla="*/ 681549 w 746352"/>
                <a:gd name="connsiteY4" fmla="*/ 582863 h 746334"/>
                <a:gd name="connsiteX5" fmla="*/ 372889 w 746352"/>
                <a:gd name="connsiteY5" fmla="*/ 746240 h 746334"/>
                <a:gd name="connsiteX6" fmla="*/ 372889 w 746352"/>
                <a:gd name="connsiteY6" fmla="*/ 13106 h 746334"/>
                <a:gd name="connsiteX7" fmla="*/ 19415 w 746352"/>
                <a:gd name="connsiteY7" fmla="*/ 305562 h 746334"/>
                <a:gd name="connsiteX8" fmla="*/ 80034 w 746352"/>
                <a:gd name="connsiteY8" fmla="*/ 581667 h 746334"/>
                <a:gd name="connsiteX9" fmla="*/ 286880 w 746352"/>
                <a:gd name="connsiteY9" fmla="*/ 722312 h 746334"/>
                <a:gd name="connsiteX10" fmla="*/ 372889 w 746352"/>
                <a:gd name="connsiteY10" fmla="*/ 732681 h 746334"/>
                <a:gd name="connsiteX11" fmla="*/ 732743 w 746352"/>
                <a:gd name="connsiteY11" fmla="*/ 372827 h 746334"/>
                <a:gd name="connsiteX12" fmla="*/ 372889 w 746352"/>
                <a:gd name="connsiteY12" fmla="*/ 12973 h 74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352" h="746334">
                  <a:moveTo>
                    <a:pt x="372889" y="746107"/>
                  </a:moveTo>
                  <a:cubicBezTo>
                    <a:pt x="297355" y="746227"/>
                    <a:pt x="223576" y="723322"/>
                    <a:pt x="161389" y="680437"/>
                  </a:cubicBezTo>
                  <a:cubicBezTo>
                    <a:pt x="-7650" y="564080"/>
                    <a:pt x="-51013" y="333053"/>
                    <a:pt x="64347" y="163322"/>
                  </a:cubicBezTo>
                  <a:cubicBezTo>
                    <a:pt x="180200" y="-7113"/>
                    <a:pt x="412291" y="-51367"/>
                    <a:pt x="582726" y="64485"/>
                  </a:cubicBezTo>
                  <a:cubicBezTo>
                    <a:pt x="753162" y="180338"/>
                    <a:pt x="797402" y="412428"/>
                    <a:pt x="681549" y="582863"/>
                  </a:cubicBezTo>
                  <a:cubicBezTo>
                    <a:pt x="612065" y="685077"/>
                    <a:pt x="496478" y="746266"/>
                    <a:pt x="372889" y="746240"/>
                  </a:cubicBezTo>
                  <a:close/>
                  <a:moveTo>
                    <a:pt x="372889" y="13106"/>
                  </a:moveTo>
                  <a:cubicBezTo>
                    <a:pt x="200007" y="12747"/>
                    <a:pt x="51426" y="135672"/>
                    <a:pt x="19415" y="305562"/>
                  </a:cubicBezTo>
                  <a:cubicBezTo>
                    <a:pt x="1004" y="402019"/>
                    <a:pt x="22912" y="501800"/>
                    <a:pt x="80034" y="581667"/>
                  </a:cubicBezTo>
                  <a:cubicBezTo>
                    <a:pt x="130043" y="651684"/>
                    <a:pt x="203383" y="701547"/>
                    <a:pt x="286880" y="722312"/>
                  </a:cubicBezTo>
                  <a:cubicBezTo>
                    <a:pt x="315035" y="729171"/>
                    <a:pt x="343909" y="732654"/>
                    <a:pt x="372889" y="732681"/>
                  </a:cubicBezTo>
                  <a:cubicBezTo>
                    <a:pt x="571626" y="732681"/>
                    <a:pt x="732743" y="571564"/>
                    <a:pt x="732743" y="372827"/>
                  </a:cubicBezTo>
                  <a:cubicBezTo>
                    <a:pt x="732743" y="174090"/>
                    <a:pt x="571626" y="12973"/>
                    <a:pt x="372889" y="12973"/>
                  </a:cubicBezTo>
                  <a:close/>
                </a:path>
              </a:pathLst>
            </a:custGeom>
            <a:solidFill>
              <a:srgbClr val="FFFFFF"/>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79AFF85B-9D58-CBE6-932C-60D540D6EE1D}"/>
                </a:ext>
              </a:extLst>
            </p:cNvPr>
            <p:cNvSpPr/>
            <p:nvPr/>
          </p:nvSpPr>
          <p:spPr>
            <a:xfrm>
              <a:off x="6925511" y="3249126"/>
              <a:ext cx="1226384" cy="1627359"/>
            </a:xfrm>
            <a:custGeom>
              <a:avLst/>
              <a:gdLst>
                <a:gd name="connsiteX0" fmla="*/ 1160566 w 1160785"/>
                <a:gd name="connsiteY0" fmla="*/ 1523468 h 1540312"/>
                <a:gd name="connsiteX1" fmla="*/ 429425 w 1160785"/>
                <a:gd name="connsiteY1" fmla="*/ 546133 h 1540312"/>
                <a:gd name="connsiteX2" fmla="*/ 429425 w 1160785"/>
                <a:gd name="connsiteY2" fmla="*/ 546133 h 1540312"/>
                <a:gd name="connsiteX3" fmla="*/ 371998 w 1160785"/>
                <a:gd name="connsiteY3" fmla="*/ 222039 h 1540312"/>
                <a:gd name="connsiteX4" fmla="*/ 255680 w 1160785"/>
                <a:gd name="connsiteY4" fmla="*/ 313764 h 1540312"/>
                <a:gd name="connsiteX5" fmla="*/ 21050 w 1160785"/>
                <a:gd name="connsiteY5" fmla="*/ -95 h 1540312"/>
                <a:gd name="connsiteX6" fmla="*/ -219 w 1160785"/>
                <a:gd name="connsiteY6" fmla="*/ 15857 h 1540312"/>
                <a:gd name="connsiteX7" fmla="*/ 234809 w 1160785"/>
                <a:gd name="connsiteY7" fmla="*/ 330247 h 1540312"/>
                <a:gd name="connsiteX8" fmla="*/ 133912 w 1160785"/>
                <a:gd name="connsiteY8" fmla="*/ 410008 h 1540312"/>
                <a:gd name="connsiteX9" fmla="*/ 407358 w 1160785"/>
                <a:gd name="connsiteY9" fmla="*/ 563149 h 1540312"/>
                <a:gd name="connsiteX10" fmla="*/ 408156 w 1160785"/>
                <a:gd name="connsiteY10" fmla="*/ 562484 h 1540312"/>
                <a:gd name="connsiteX11" fmla="*/ 1139296 w 1160785"/>
                <a:gd name="connsiteY11" fmla="*/ 1540218 h 15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0785" h="1540312">
                  <a:moveTo>
                    <a:pt x="1160566" y="1523468"/>
                  </a:moveTo>
                  <a:lnTo>
                    <a:pt x="429425" y="546133"/>
                  </a:lnTo>
                  <a:lnTo>
                    <a:pt x="429425" y="546133"/>
                  </a:lnTo>
                  <a:cubicBezTo>
                    <a:pt x="333845" y="395120"/>
                    <a:pt x="371998" y="222039"/>
                    <a:pt x="371998" y="222039"/>
                  </a:cubicBezTo>
                  <a:lnTo>
                    <a:pt x="255680" y="313764"/>
                  </a:lnTo>
                  <a:lnTo>
                    <a:pt x="21050" y="-95"/>
                  </a:lnTo>
                  <a:lnTo>
                    <a:pt x="-219" y="15857"/>
                  </a:lnTo>
                  <a:lnTo>
                    <a:pt x="234809" y="330247"/>
                  </a:lnTo>
                  <a:lnTo>
                    <a:pt x="133912" y="410008"/>
                  </a:lnTo>
                  <a:cubicBezTo>
                    <a:pt x="276816" y="412933"/>
                    <a:pt x="407358" y="563149"/>
                    <a:pt x="407358" y="563149"/>
                  </a:cubicBezTo>
                  <a:lnTo>
                    <a:pt x="408156" y="562484"/>
                  </a:lnTo>
                  <a:lnTo>
                    <a:pt x="1139296" y="1540218"/>
                  </a:lnTo>
                  <a:close/>
                </a:path>
              </a:pathLst>
            </a:custGeom>
            <a:solidFill>
              <a:srgbClr val="FE5656"/>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BCECC9-4A13-CCBE-C91F-D04E313E5EB1}"/>
                </a:ext>
              </a:extLst>
            </p:cNvPr>
            <p:cNvSpPr/>
            <p:nvPr/>
          </p:nvSpPr>
          <p:spPr>
            <a:xfrm>
              <a:off x="6447609" y="2764140"/>
              <a:ext cx="950882" cy="950829"/>
            </a:xfrm>
            <a:custGeom>
              <a:avLst/>
              <a:gdLst>
                <a:gd name="connsiteX0" fmla="*/ 810113 w 900019"/>
                <a:gd name="connsiteY0" fmla="*/ 180318 h 899970"/>
                <a:gd name="connsiteX1" fmla="*/ 719332 w 900019"/>
                <a:gd name="connsiteY1" fmla="*/ 810189 h 899970"/>
                <a:gd name="connsiteX2" fmla="*/ 89474 w 900019"/>
                <a:gd name="connsiteY2" fmla="*/ 719408 h 899970"/>
                <a:gd name="connsiteX3" fmla="*/ 180242 w 900019"/>
                <a:gd name="connsiteY3" fmla="*/ 89537 h 899970"/>
                <a:gd name="connsiteX4" fmla="*/ 180269 w 900019"/>
                <a:gd name="connsiteY4" fmla="*/ 89524 h 899970"/>
                <a:gd name="connsiteX5" fmla="*/ 810113 w 900019"/>
                <a:gd name="connsiteY5" fmla="*/ 180318 h 89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19" h="899970">
                  <a:moveTo>
                    <a:pt x="810113" y="180318"/>
                  </a:moveTo>
                  <a:cubicBezTo>
                    <a:pt x="958973" y="379321"/>
                    <a:pt x="918335" y="661316"/>
                    <a:pt x="719332" y="810189"/>
                  </a:cubicBezTo>
                  <a:cubicBezTo>
                    <a:pt x="520329" y="959049"/>
                    <a:pt x="238334" y="918411"/>
                    <a:pt x="89474" y="719408"/>
                  </a:cubicBezTo>
                  <a:cubicBezTo>
                    <a:pt x="-59399" y="520405"/>
                    <a:pt x="-18748" y="238397"/>
                    <a:pt x="180242" y="89537"/>
                  </a:cubicBezTo>
                  <a:cubicBezTo>
                    <a:pt x="180255" y="89537"/>
                    <a:pt x="180255" y="89524"/>
                    <a:pt x="180269" y="89524"/>
                  </a:cubicBezTo>
                  <a:cubicBezTo>
                    <a:pt x="379285" y="-59243"/>
                    <a:pt x="661213" y="-18605"/>
                    <a:pt x="810113" y="180318"/>
                  </a:cubicBezTo>
                  <a:close/>
                </a:path>
              </a:pathLst>
            </a:custGeom>
            <a:solidFill>
              <a:srgbClr val="FE5656"/>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D14773AD-1640-5602-89B4-14BB357F3BF9}"/>
                </a:ext>
              </a:extLst>
            </p:cNvPr>
            <p:cNvSpPr/>
            <p:nvPr/>
          </p:nvSpPr>
          <p:spPr>
            <a:xfrm>
              <a:off x="6528942" y="2845456"/>
              <a:ext cx="788214" cy="788198"/>
            </a:xfrm>
            <a:custGeom>
              <a:avLst/>
              <a:gdLst>
                <a:gd name="connsiteX0" fmla="*/ 372929 w 746052"/>
                <a:gd name="connsiteY0" fmla="*/ 745943 h 746038"/>
                <a:gd name="connsiteX1" fmla="*/ -218 w 746052"/>
                <a:gd name="connsiteY1" fmla="*/ 374657 h 746038"/>
                <a:gd name="connsiteX2" fmla="*/ -218 w 746052"/>
                <a:gd name="connsiteY2" fmla="*/ 372796 h 746038"/>
                <a:gd name="connsiteX3" fmla="*/ 6828 w 746052"/>
                <a:gd name="connsiteY3" fmla="*/ 300612 h 746038"/>
                <a:gd name="connsiteX4" fmla="*/ 445126 w 746052"/>
                <a:gd name="connsiteY4" fmla="*/ 7066 h 746038"/>
                <a:gd name="connsiteX5" fmla="*/ 738672 w 746052"/>
                <a:gd name="connsiteY5" fmla="*/ 445365 h 746038"/>
                <a:gd name="connsiteX6" fmla="*/ 388350 w 746052"/>
                <a:gd name="connsiteY6" fmla="*/ 745677 h 746038"/>
                <a:gd name="connsiteX7" fmla="*/ 372929 w 746052"/>
                <a:gd name="connsiteY7" fmla="*/ 12942 h 746038"/>
                <a:gd name="connsiteX8" fmla="*/ 13315 w 746052"/>
                <a:gd name="connsiteY8" fmla="*/ 373301 h 746038"/>
                <a:gd name="connsiteX9" fmla="*/ 274026 w 746052"/>
                <a:gd name="connsiteY9" fmla="*/ 718957 h 746038"/>
                <a:gd name="connsiteX10" fmla="*/ 387818 w 746052"/>
                <a:gd name="connsiteY10" fmla="*/ 732251 h 746038"/>
                <a:gd name="connsiteX11" fmla="*/ 733621 w 746052"/>
                <a:gd name="connsiteY11" fmla="*/ 358877 h 746038"/>
                <a:gd name="connsiteX12" fmla="*/ 372929 w 746052"/>
                <a:gd name="connsiteY12" fmla="*/ 12809 h 74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052" h="746038">
                  <a:moveTo>
                    <a:pt x="372929" y="745943"/>
                  </a:moveTo>
                  <a:cubicBezTo>
                    <a:pt x="167359" y="746461"/>
                    <a:pt x="300" y="580227"/>
                    <a:pt x="-218" y="374657"/>
                  </a:cubicBezTo>
                  <a:cubicBezTo>
                    <a:pt x="-218" y="374032"/>
                    <a:pt x="-218" y="373421"/>
                    <a:pt x="-218" y="372796"/>
                  </a:cubicBezTo>
                  <a:cubicBezTo>
                    <a:pt x="-285" y="348562"/>
                    <a:pt x="2082" y="324381"/>
                    <a:pt x="6828" y="300612"/>
                  </a:cubicBezTo>
                  <a:cubicBezTo>
                    <a:pt x="46801" y="98512"/>
                    <a:pt x="243039" y="-32907"/>
                    <a:pt x="445126" y="7066"/>
                  </a:cubicBezTo>
                  <a:cubicBezTo>
                    <a:pt x="647227" y="47039"/>
                    <a:pt x="778646" y="243277"/>
                    <a:pt x="738672" y="445365"/>
                  </a:cubicBezTo>
                  <a:cubicBezTo>
                    <a:pt x="705253" y="614351"/>
                    <a:pt x="560460" y="738472"/>
                    <a:pt x="388350" y="745677"/>
                  </a:cubicBezTo>
                  <a:close/>
                  <a:moveTo>
                    <a:pt x="372929" y="12942"/>
                  </a:moveTo>
                  <a:cubicBezTo>
                    <a:pt x="174112" y="13141"/>
                    <a:pt x="13102" y="174484"/>
                    <a:pt x="13315" y="373301"/>
                  </a:cubicBezTo>
                  <a:cubicBezTo>
                    <a:pt x="13474" y="533740"/>
                    <a:pt x="119795" y="674716"/>
                    <a:pt x="274026" y="718957"/>
                  </a:cubicBezTo>
                  <a:cubicBezTo>
                    <a:pt x="311048" y="729180"/>
                    <a:pt x="349427" y="733660"/>
                    <a:pt x="387818" y="732251"/>
                  </a:cubicBezTo>
                  <a:cubicBezTo>
                    <a:pt x="586409" y="724633"/>
                    <a:pt x="741238" y="557468"/>
                    <a:pt x="733621" y="358877"/>
                  </a:cubicBezTo>
                  <a:cubicBezTo>
                    <a:pt x="726203" y="165218"/>
                    <a:pt x="566735" y="12211"/>
                    <a:pt x="372929" y="12809"/>
                  </a:cubicBezTo>
                  <a:close/>
                </a:path>
              </a:pathLst>
            </a:custGeom>
            <a:solidFill>
              <a:srgbClr val="FFFFFF"/>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62151EF9-62AC-B5E5-3935-CF838D0E77B9}"/>
                </a:ext>
              </a:extLst>
            </p:cNvPr>
            <p:cNvSpPr/>
            <p:nvPr/>
          </p:nvSpPr>
          <p:spPr>
            <a:xfrm>
              <a:off x="8150349" y="3248845"/>
              <a:ext cx="1233968" cy="1621882"/>
            </a:xfrm>
            <a:custGeom>
              <a:avLst/>
              <a:gdLst>
                <a:gd name="connsiteX0" fmla="*/ 1167744 w 1167963"/>
                <a:gd name="connsiteY0" fmla="*/ 15858 h 1535128"/>
                <a:gd name="connsiteX1" fmla="*/ 1146475 w 1167963"/>
                <a:gd name="connsiteY1" fmla="*/ -95 h 1535128"/>
                <a:gd name="connsiteX2" fmla="*/ 910383 w 1167963"/>
                <a:gd name="connsiteY2" fmla="*/ 312700 h 1535128"/>
                <a:gd name="connsiteX3" fmla="*/ 793932 w 1167963"/>
                <a:gd name="connsiteY3" fmla="*/ 220976 h 1535128"/>
                <a:gd name="connsiteX4" fmla="*/ 735042 w 1167963"/>
                <a:gd name="connsiteY4" fmla="*/ 544804 h 1535128"/>
                <a:gd name="connsiteX5" fmla="*/ 735042 w 1167963"/>
                <a:gd name="connsiteY5" fmla="*/ 544804 h 1535128"/>
                <a:gd name="connsiteX6" fmla="*/ -219 w 1167963"/>
                <a:gd name="connsiteY6" fmla="*/ 1518949 h 1535128"/>
                <a:gd name="connsiteX7" fmla="*/ 20918 w 1167963"/>
                <a:gd name="connsiteY7" fmla="*/ 1535034 h 1535128"/>
                <a:gd name="connsiteX8" fmla="*/ 756445 w 1167963"/>
                <a:gd name="connsiteY8" fmla="*/ 560623 h 1535128"/>
                <a:gd name="connsiteX9" fmla="*/ 757243 w 1167963"/>
                <a:gd name="connsiteY9" fmla="*/ 560623 h 1535128"/>
                <a:gd name="connsiteX10" fmla="*/ 1031354 w 1167963"/>
                <a:gd name="connsiteY10" fmla="*/ 408812 h 1535128"/>
                <a:gd name="connsiteX11" fmla="*/ 930855 w 1167963"/>
                <a:gd name="connsiteY11" fmla="*/ 329052 h 153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963" h="1535128">
                  <a:moveTo>
                    <a:pt x="1167744" y="15858"/>
                  </a:moveTo>
                  <a:lnTo>
                    <a:pt x="1146475" y="-95"/>
                  </a:lnTo>
                  <a:lnTo>
                    <a:pt x="910383" y="312700"/>
                  </a:lnTo>
                  <a:lnTo>
                    <a:pt x="793932" y="220976"/>
                  </a:lnTo>
                  <a:cubicBezTo>
                    <a:pt x="793932" y="220976"/>
                    <a:pt x="831287" y="393791"/>
                    <a:pt x="735042" y="544804"/>
                  </a:cubicBezTo>
                  <a:lnTo>
                    <a:pt x="735042" y="544804"/>
                  </a:lnTo>
                  <a:lnTo>
                    <a:pt x="-219" y="1518949"/>
                  </a:lnTo>
                  <a:lnTo>
                    <a:pt x="20918" y="1535034"/>
                  </a:lnTo>
                  <a:lnTo>
                    <a:pt x="756445" y="560623"/>
                  </a:lnTo>
                  <a:lnTo>
                    <a:pt x="757243" y="560623"/>
                  </a:lnTo>
                  <a:cubicBezTo>
                    <a:pt x="757243" y="560623"/>
                    <a:pt x="888581" y="410939"/>
                    <a:pt x="1031354" y="408812"/>
                  </a:cubicBezTo>
                  <a:lnTo>
                    <a:pt x="930855" y="329052"/>
                  </a:lnTo>
                  <a:close/>
                </a:path>
              </a:pathLst>
            </a:custGeom>
            <a:solidFill>
              <a:srgbClr val="FF9830"/>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6AE3CAE9-625E-4B6F-089D-67F227FF9E36}"/>
                </a:ext>
              </a:extLst>
            </p:cNvPr>
            <p:cNvSpPr/>
            <p:nvPr/>
          </p:nvSpPr>
          <p:spPr>
            <a:xfrm>
              <a:off x="8911482" y="2763520"/>
              <a:ext cx="950875" cy="950877"/>
            </a:xfrm>
            <a:custGeom>
              <a:avLst/>
              <a:gdLst>
                <a:gd name="connsiteX0" fmla="*/ 90662 w 900013"/>
                <a:gd name="connsiteY0" fmla="*/ 178779 h 900015"/>
                <a:gd name="connsiteX1" fmla="*/ 178651 w 900013"/>
                <a:gd name="connsiteY1" fmla="*/ 809035 h 900015"/>
                <a:gd name="connsiteX2" fmla="*/ 808907 w 900013"/>
                <a:gd name="connsiteY2" fmla="*/ 721045 h 900015"/>
                <a:gd name="connsiteX3" fmla="*/ 720918 w 900013"/>
                <a:gd name="connsiteY3" fmla="*/ 90789 h 900015"/>
                <a:gd name="connsiteX4" fmla="*/ 720905 w 900013"/>
                <a:gd name="connsiteY4" fmla="*/ 90776 h 900015"/>
                <a:gd name="connsiteX5" fmla="*/ 90662 w 900013"/>
                <a:gd name="connsiteY5" fmla="*/ 178779 h 90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13" h="900015">
                  <a:moveTo>
                    <a:pt x="90662" y="178779"/>
                  </a:moveTo>
                  <a:cubicBezTo>
                    <a:pt x="-59076" y="377117"/>
                    <a:pt x="-19687" y="659297"/>
                    <a:pt x="178651" y="809035"/>
                  </a:cubicBezTo>
                  <a:cubicBezTo>
                    <a:pt x="376990" y="958786"/>
                    <a:pt x="659170" y="919383"/>
                    <a:pt x="808907" y="721045"/>
                  </a:cubicBezTo>
                  <a:cubicBezTo>
                    <a:pt x="958658" y="522707"/>
                    <a:pt x="919257" y="240540"/>
                    <a:pt x="720918" y="90789"/>
                  </a:cubicBezTo>
                  <a:cubicBezTo>
                    <a:pt x="720918" y="90789"/>
                    <a:pt x="720905" y="90776"/>
                    <a:pt x="720905" y="90776"/>
                  </a:cubicBezTo>
                  <a:cubicBezTo>
                    <a:pt x="522566" y="-58948"/>
                    <a:pt x="240399" y="-19560"/>
                    <a:pt x="90662" y="178779"/>
                  </a:cubicBezTo>
                  <a:close/>
                </a:path>
              </a:pathLst>
            </a:custGeom>
            <a:solidFill>
              <a:srgbClr val="FF9830"/>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35F8810-5B46-23AA-E7BF-A026EC20F9DF}"/>
                </a:ext>
              </a:extLst>
            </p:cNvPr>
            <p:cNvSpPr/>
            <p:nvPr/>
          </p:nvSpPr>
          <p:spPr>
            <a:xfrm>
              <a:off x="8992498" y="2844009"/>
              <a:ext cx="788844" cy="789899"/>
            </a:xfrm>
            <a:custGeom>
              <a:avLst/>
              <a:gdLst>
                <a:gd name="connsiteX0" fmla="*/ 373014 w 746649"/>
                <a:gd name="connsiteY0" fmla="*/ 747554 h 747648"/>
                <a:gd name="connsiteX1" fmla="*/ 206314 w 746649"/>
                <a:gd name="connsiteY1" fmla="*/ 707674 h 747648"/>
                <a:gd name="connsiteX2" fmla="*/ 99036 w 746649"/>
                <a:gd name="connsiteY2" fmla="*/ 626983 h 747648"/>
                <a:gd name="connsiteX3" fmla="*/ 59156 w 746649"/>
                <a:gd name="connsiteY3" fmla="*/ 575936 h 747648"/>
                <a:gd name="connsiteX4" fmla="*/ 28847 w 746649"/>
                <a:gd name="connsiteY4" fmla="*/ 518109 h 747648"/>
                <a:gd name="connsiteX5" fmla="*/ 7976 w 746649"/>
                <a:gd name="connsiteY5" fmla="*/ 451642 h 747648"/>
                <a:gd name="connsiteX6" fmla="*/ 30575 w 746649"/>
                <a:gd name="connsiteY6" fmla="*/ 224856 h 747648"/>
                <a:gd name="connsiteX7" fmla="*/ 41608 w 746649"/>
                <a:gd name="connsiteY7" fmla="*/ 201991 h 747648"/>
                <a:gd name="connsiteX8" fmla="*/ 117913 w 746649"/>
                <a:gd name="connsiteY8" fmla="*/ 100961 h 747648"/>
                <a:gd name="connsiteX9" fmla="*/ 121369 w 746649"/>
                <a:gd name="connsiteY9" fmla="*/ 97770 h 747648"/>
                <a:gd name="connsiteX10" fmla="*/ 648561 w 746649"/>
                <a:gd name="connsiteY10" fmla="*/ 121153 h 747648"/>
                <a:gd name="connsiteX11" fmla="*/ 736989 w 746649"/>
                <a:gd name="connsiteY11" fmla="*/ 456428 h 747648"/>
                <a:gd name="connsiteX12" fmla="*/ 736989 w 746649"/>
                <a:gd name="connsiteY12" fmla="*/ 456428 h 747648"/>
                <a:gd name="connsiteX13" fmla="*/ 649519 w 746649"/>
                <a:gd name="connsiteY13" fmla="*/ 624723 h 747648"/>
                <a:gd name="connsiteX14" fmla="*/ 626787 w 746649"/>
                <a:gd name="connsiteY14" fmla="*/ 647853 h 747648"/>
                <a:gd name="connsiteX15" fmla="*/ 539315 w 746649"/>
                <a:gd name="connsiteY15" fmla="*/ 708339 h 747648"/>
                <a:gd name="connsiteX16" fmla="*/ 532669 w 746649"/>
                <a:gd name="connsiteY16" fmla="*/ 711662 h 747648"/>
                <a:gd name="connsiteX17" fmla="*/ 379396 w 746649"/>
                <a:gd name="connsiteY17" fmla="*/ 747422 h 747648"/>
                <a:gd name="connsiteX18" fmla="*/ 373014 w 746649"/>
                <a:gd name="connsiteY18" fmla="*/ 14553 h 747648"/>
                <a:gd name="connsiteX19" fmla="*/ 130408 w 746649"/>
                <a:gd name="connsiteY19" fmla="*/ 108405 h 747648"/>
                <a:gd name="connsiteX20" fmla="*/ 127085 w 746649"/>
                <a:gd name="connsiteY20" fmla="*/ 111462 h 747648"/>
                <a:gd name="connsiteX21" fmla="*/ 53440 w 746649"/>
                <a:gd name="connsiteY21" fmla="*/ 208904 h 747648"/>
                <a:gd name="connsiteX22" fmla="*/ 42805 w 746649"/>
                <a:gd name="connsiteY22" fmla="*/ 230971 h 747648"/>
                <a:gd name="connsiteX23" fmla="*/ 21934 w 746649"/>
                <a:gd name="connsiteY23" fmla="*/ 295178 h 747648"/>
                <a:gd name="connsiteX24" fmla="*/ 21003 w 746649"/>
                <a:gd name="connsiteY24" fmla="*/ 449648 h 747648"/>
                <a:gd name="connsiteX25" fmla="*/ 41210 w 746649"/>
                <a:gd name="connsiteY25" fmla="*/ 513589 h 747648"/>
                <a:gd name="connsiteX26" fmla="*/ 70456 w 746649"/>
                <a:gd name="connsiteY26" fmla="*/ 569289 h 747648"/>
                <a:gd name="connsiteX27" fmla="*/ 108741 w 746649"/>
                <a:gd name="connsiteY27" fmla="*/ 618475 h 747648"/>
                <a:gd name="connsiteX28" fmla="*/ 212030 w 746649"/>
                <a:gd name="connsiteY28" fmla="*/ 696242 h 747648"/>
                <a:gd name="connsiteX29" fmla="*/ 293786 w 746649"/>
                <a:gd name="connsiteY29" fmla="*/ 725354 h 747648"/>
                <a:gd name="connsiteX30" fmla="*/ 526687 w 746649"/>
                <a:gd name="connsiteY30" fmla="*/ 699698 h 747648"/>
                <a:gd name="connsiteX31" fmla="*/ 533334 w 746649"/>
                <a:gd name="connsiteY31" fmla="*/ 696374 h 747648"/>
                <a:gd name="connsiteX32" fmla="*/ 617614 w 746649"/>
                <a:gd name="connsiteY32" fmla="*/ 638016 h 747648"/>
                <a:gd name="connsiteX33" fmla="*/ 639549 w 746649"/>
                <a:gd name="connsiteY33" fmla="*/ 615949 h 747648"/>
                <a:gd name="connsiteX34" fmla="*/ 723829 w 746649"/>
                <a:gd name="connsiteY34" fmla="*/ 453503 h 747648"/>
                <a:gd name="connsiteX35" fmla="*/ 723829 w 746649"/>
                <a:gd name="connsiteY35" fmla="*/ 453503 h 747648"/>
                <a:gd name="connsiteX36" fmla="*/ 452257 w 746649"/>
                <a:gd name="connsiteY36" fmla="*/ 23327 h 747648"/>
                <a:gd name="connsiteX37" fmla="*/ 452243 w 746649"/>
                <a:gd name="connsiteY37" fmla="*/ 23327 h 747648"/>
                <a:gd name="connsiteX38" fmla="*/ 373147 w 746649"/>
                <a:gd name="connsiteY38" fmla="*/ 14553 h 7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6649" h="747648">
                  <a:moveTo>
                    <a:pt x="373014" y="747554"/>
                  </a:moveTo>
                  <a:cubicBezTo>
                    <a:pt x="315108" y="747342"/>
                    <a:pt x="258039" y="733689"/>
                    <a:pt x="206314" y="707674"/>
                  </a:cubicBezTo>
                  <a:cubicBezTo>
                    <a:pt x="165876" y="687641"/>
                    <a:pt x="129505" y="660283"/>
                    <a:pt x="99036" y="626983"/>
                  </a:cubicBezTo>
                  <a:cubicBezTo>
                    <a:pt x="84241" y="611190"/>
                    <a:pt x="70894" y="594108"/>
                    <a:pt x="59156" y="575936"/>
                  </a:cubicBezTo>
                  <a:cubicBezTo>
                    <a:pt x="47272" y="557644"/>
                    <a:pt x="37129" y="538289"/>
                    <a:pt x="28847" y="518109"/>
                  </a:cubicBezTo>
                  <a:cubicBezTo>
                    <a:pt x="19887" y="496640"/>
                    <a:pt x="12895" y="474387"/>
                    <a:pt x="7976" y="451642"/>
                  </a:cubicBezTo>
                  <a:cubicBezTo>
                    <a:pt x="-8202" y="375537"/>
                    <a:pt x="-305" y="296281"/>
                    <a:pt x="30575" y="224856"/>
                  </a:cubicBezTo>
                  <a:cubicBezTo>
                    <a:pt x="33765" y="217544"/>
                    <a:pt x="37354" y="209701"/>
                    <a:pt x="41608" y="201991"/>
                  </a:cubicBezTo>
                  <a:cubicBezTo>
                    <a:pt x="60990" y="164144"/>
                    <a:pt x="86819" y="129967"/>
                    <a:pt x="117913" y="100961"/>
                  </a:cubicBezTo>
                  <a:lnTo>
                    <a:pt x="121369" y="97770"/>
                  </a:lnTo>
                  <a:cubicBezTo>
                    <a:pt x="273406" y="-41359"/>
                    <a:pt x="509432" y="-30884"/>
                    <a:pt x="648561" y="121153"/>
                  </a:cubicBezTo>
                  <a:cubicBezTo>
                    <a:pt x="731327" y="211602"/>
                    <a:pt x="764387" y="336933"/>
                    <a:pt x="736989" y="456428"/>
                  </a:cubicBezTo>
                  <a:lnTo>
                    <a:pt x="736989" y="456428"/>
                  </a:lnTo>
                  <a:cubicBezTo>
                    <a:pt x="722766" y="519106"/>
                    <a:pt x="692642" y="577066"/>
                    <a:pt x="649519" y="624723"/>
                  </a:cubicBezTo>
                  <a:cubicBezTo>
                    <a:pt x="642739" y="632433"/>
                    <a:pt x="635029" y="640143"/>
                    <a:pt x="626787" y="647853"/>
                  </a:cubicBezTo>
                  <a:cubicBezTo>
                    <a:pt x="600678" y="672101"/>
                    <a:pt x="571220" y="692466"/>
                    <a:pt x="539315" y="708339"/>
                  </a:cubicBezTo>
                  <a:lnTo>
                    <a:pt x="532669" y="711662"/>
                  </a:lnTo>
                  <a:cubicBezTo>
                    <a:pt x="484746" y="734447"/>
                    <a:pt x="432463" y="746650"/>
                    <a:pt x="379396" y="747422"/>
                  </a:cubicBezTo>
                  <a:close/>
                  <a:moveTo>
                    <a:pt x="373014" y="14553"/>
                  </a:moveTo>
                  <a:cubicBezTo>
                    <a:pt x="283283" y="14540"/>
                    <a:pt x="196769" y="48013"/>
                    <a:pt x="130408" y="108405"/>
                  </a:cubicBezTo>
                  <a:lnTo>
                    <a:pt x="127085" y="111462"/>
                  </a:lnTo>
                  <a:cubicBezTo>
                    <a:pt x="97095" y="139459"/>
                    <a:pt x="72184" y="172413"/>
                    <a:pt x="53440" y="208904"/>
                  </a:cubicBezTo>
                  <a:cubicBezTo>
                    <a:pt x="49319" y="216348"/>
                    <a:pt x="45995" y="223925"/>
                    <a:pt x="42805" y="230971"/>
                  </a:cubicBezTo>
                  <a:cubicBezTo>
                    <a:pt x="33872" y="251682"/>
                    <a:pt x="26879" y="273177"/>
                    <a:pt x="21934" y="295178"/>
                  </a:cubicBezTo>
                  <a:cubicBezTo>
                    <a:pt x="10329" y="345986"/>
                    <a:pt x="10010" y="398707"/>
                    <a:pt x="21003" y="449648"/>
                  </a:cubicBezTo>
                  <a:cubicBezTo>
                    <a:pt x="25855" y="471516"/>
                    <a:pt x="32622" y="492905"/>
                    <a:pt x="41210" y="513589"/>
                  </a:cubicBezTo>
                  <a:cubicBezTo>
                    <a:pt x="49279" y="532998"/>
                    <a:pt x="59063" y="551635"/>
                    <a:pt x="70456" y="569289"/>
                  </a:cubicBezTo>
                  <a:cubicBezTo>
                    <a:pt x="81781" y="586756"/>
                    <a:pt x="94583" y="603214"/>
                    <a:pt x="108741" y="618475"/>
                  </a:cubicBezTo>
                  <a:cubicBezTo>
                    <a:pt x="138052" y="650579"/>
                    <a:pt x="173081" y="676953"/>
                    <a:pt x="212030" y="696242"/>
                  </a:cubicBezTo>
                  <a:cubicBezTo>
                    <a:pt x="238006" y="709216"/>
                    <a:pt x="265457" y="718987"/>
                    <a:pt x="293786" y="725354"/>
                  </a:cubicBezTo>
                  <a:cubicBezTo>
                    <a:pt x="372110" y="743021"/>
                    <a:pt x="454091" y="733995"/>
                    <a:pt x="526687" y="699698"/>
                  </a:cubicBezTo>
                  <a:lnTo>
                    <a:pt x="533334" y="696374"/>
                  </a:lnTo>
                  <a:cubicBezTo>
                    <a:pt x="564108" y="681100"/>
                    <a:pt x="592489" y="661439"/>
                    <a:pt x="617614" y="638016"/>
                  </a:cubicBezTo>
                  <a:cubicBezTo>
                    <a:pt x="625590" y="630705"/>
                    <a:pt x="633035" y="623260"/>
                    <a:pt x="639549" y="615949"/>
                  </a:cubicBezTo>
                  <a:cubicBezTo>
                    <a:pt x="681157" y="569954"/>
                    <a:pt x="710190" y="514002"/>
                    <a:pt x="723829" y="453503"/>
                  </a:cubicBezTo>
                  <a:lnTo>
                    <a:pt x="723829" y="453503"/>
                  </a:lnTo>
                  <a:cubicBezTo>
                    <a:pt x="767631" y="259724"/>
                    <a:pt x="646036" y="67129"/>
                    <a:pt x="452257" y="23327"/>
                  </a:cubicBezTo>
                  <a:cubicBezTo>
                    <a:pt x="452257" y="23327"/>
                    <a:pt x="452243" y="23327"/>
                    <a:pt x="452243" y="23327"/>
                  </a:cubicBezTo>
                  <a:cubicBezTo>
                    <a:pt x="426281" y="17531"/>
                    <a:pt x="399748" y="14580"/>
                    <a:pt x="373147" y="14553"/>
                  </a:cubicBezTo>
                  <a:close/>
                </a:path>
              </a:pathLst>
            </a:custGeom>
            <a:solidFill>
              <a:srgbClr val="FFFFFF"/>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EA16E2B-BC51-9C19-8BDF-04F080A9B4BA}"/>
                </a:ext>
              </a:extLst>
            </p:cNvPr>
            <p:cNvSpPr/>
            <p:nvPr/>
          </p:nvSpPr>
          <p:spPr>
            <a:xfrm>
              <a:off x="8120857" y="4301495"/>
              <a:ext cx="1773213" cy="616983"/>
            </a:xfrm>
            <a:custGeom>
              <a:avLst/>
              <a:gdLst>
                <a:gd name="connsiteX0" fmla="*/ 1830024 w 1830243"/>
                <a:gd name="connsiteY0" fmla="*/ 36329 h 583981"/>
                <a:gd name="connsiteX1" fmla="*/ 1822314 w 1830243"/>
                <a:gd name="connsiteY1" fmla="*/ 10806 h 583981"/>
                <a:gd name="connsiteX2" fmla="*/ 1451294 w 1830243"/>
                <a:gd name="connsiteY2" fmla="*/ 122338 h 583981"/>
                <a:gd name="connsiteX3" fmla="*/ 1411413 w 1830243"/>
                <a:gd name="connsiteY3" fmla="*/ -95 h 583981"/>
                <a:gd name="connsiteX4" fmla="*/ 1173859 w 1830243"/>
                <a:gd name="connsiteY4" fmla="*/ 204226 h 583981"/>
                <a:gd name="connsiteX5" fmla="*/ 1173859 w 1830243"/>
                <a:gd name="connsiteY5" fmla="*/ 205688 h 583981"/>
                <a:gd name="connsiteX6" fmla="*/ -219 w 1830243"/>
                <a:gd name="connsiteY6" fmla="*/ 558496 h 583981"/>
                <a:gd name="connsiteX7" fmla="*/ 7358 w 1830243"/>
                <a:gd name="connsiteY7" fmla="*/ 583887 h 583981"/>
                <a:gd name="connsiteX8" fmla="*/ 1181171 w 1830243"/>
                <a:gd name="connsiteY8" fmla="*/ 231211 h 583981"/>
                <a:gd name="connsiteX9" fmla="*/ 1181171 w 1830243"/>
                <a:gd name="connsiteY9" fmla="*/ 231211 h 583981"/>
                <a:gd name="connsiteX10" fmla="*/ 1505398 w 1830243"/>
                <a:gd name="connsiteY10" fmla="*/ 288506 h 583981"/>
                <a:gd name="connsiteX11" fmla="*/ 1459270 w 1830243"/>
                <a:gd name="connsiteY11" fmla="*/ 147596 h 58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0243" h="583981">
                  <a:moveTo>
                    <a:pt x="1830024" y="36329"/>
                  </a:moveTo>
                  <a:lnTo>
                    <a:pt x="1822314" y="10806"/>
                  </a:lnTo>
                  <a:lnTo>
                    <a:pt x="1451294" y="122338"/>
                  </a:lnTo>
                  <a:lnTo>
                    <a:pt x="1411413" y="-95"/>
                  </a:lnTo>
                  <a:cubicBezTo>
                    <a:pt x="1359835" y="132840"/>
                    <a:pt x="1173859" y="204226"/>
                    <a:pt x="1173859" y="204226"/>
                  </a:cubicBezTo>
                  <a:lnTo>
                    <a:pt x="1173859" y="205688"/>
                  </a:lnTo>
                  <a:lnTo>
                    <a:pt x="-219" y="558496"/>
                  </a:lnTo>
                  <a:lnTo>
                    <a:pt x="7358" y="583887"/>
                  </a:lnTo>
                  <a:lnTo>
                    <a:pt x="1181171" y="231211"/>
                  </a:lnTo>
                  <a:lnTo>
                    <a:pt x="1181171" y="231211"/>
                  </a:lnTo>
                  <a:cubicBezTo>
                    <a:pt x="1355847" y="193192"/>
                    <a:pt x="1505398" y="288506"/>
                    <a:pt x="1505398" y="288506"/>
                  </a:cubicBezTo>
                  <a:lnTo>
                    <a:pt x="1459270" y="147596"/>
                  </a:lnTo>
                  <a:close/>
                </a:path>
              </a:pathLst>
            </a:custGeom>
            <a:solidFill>
              <a:srgbClr val="BA7DDA"/>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BB588EB-265D-AEEE-18C8-685BA8E5091F}"/>
                </a:ext>
              </a:extLst>
            </p:cNvPr>
            <p:cNvSpPr/>
            <p:nvPr/>
          </p:nvSpPr>
          <p:spPr>
            <a:xfrm>
              <a:off x="9437720" y="3841119"/>
              <a:ext cx="950999" cy="951048"/>
            </a:xfrm>
            <a:custGeom>
              <a:avLst/>
              <a:gdLst>
                <a:gd name="connsiteX0" fmla="*/ 855157 w 900130"/>
                <a:gd name="connsiteY0" fmla="*/ 645512 h 900177"/>
                <a:gd name="connsiteX1" fmla="*/ 254346 w 900130"/>
                <a:gd name="connsiteY1" fmla="*/ 855283 h 900177"/>
                <a:gd name="connsiteX2" fmla="*/ 44575 w 900130"/>
                <a:gd name="connsiteY2" fmla="*/ 254472 h 900177"/>
                <a:gd name="connsiteX3" fmla="*/ 644987 w 900130"/>
                <a:gd name="connsiteY3" fmla="*/ 44515 h 900177"/>
                <a:gd name="connsiteX4" fmla="*/ 855237 w 900130"/>
                <a:gd name="connsiteY4" fmla="*/ 645352 h 900177"/>
                <a:gd name="connsiteX5" fmla="*/ 855157 w 900130"/>
                <a:gd name="connsiteY5" fmla="*/ 645512 h 9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130" h="900177">
                  <a:moveTo>
                    <a:pt x="855157" y="645512"/>
                  </a:moveTo>
                  <a:cubicBezTo>
                    <a:pt x="747174" y="869347"/>
                    <a:pt x="478181" y="963265"/>
                    <a:pt x="254346" y="855283"/>
                  </a:cubicBezTo>
                  <a:cubicBezTo>
                    <a:pt x="30510" y="747300"/>
                    <a:pt x="-63395" y="478307"/>
                    <a:pt x="44575" y="254472"/>
                  </a:cubicBezTo>
                  <a:cubicBezTo>
                    <a:pt x="152491" y="30796"/>
                    <a:pt x="421206" y="-63176"/>
                    <a:pt x="644987" y="44515"/>
                  </a:cubicBezTo>
                  <a:cubicBezTo>
                    <a:pt x="868969" y="152378"/>
                    <a:pt x="963087" y="421384"/>
                    <a:pt x="855237" y="645352"/>
                  </a:cubicBezTo>
                  <a:cubicBezTo>
                    <a:pt x="855210" y="645406"/>
                    <a:pt x="855184" y="645459"/>
                    <a:pt x="855157" y="645512"/>
                  </a:cubicBezTo>
                  <a:close/>
                </a:path>
              </a:pathLst>
            </a:custGeom>
            <a:solidFill>
              <a:srgbClr val="BA7DDA"/>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D227FDB-6564-FA2B-94EE-85919E535CC8}"/>
                </a:ext>
              </a:extLst>
            </p:cNvPr>
            <p:cNvSpPr/>
            <p:nvPr/>
          </p:nvSpPr>
          <p:spPr>
            <a:xfrm>
              <a:off x="9525763" y="3922307"/>
              <a:ext cx="788190" cy="788671"/>
            </a:xfrm>
            <a:custGeom>
              <a:avLst/>
              <a:gdLst>
                <a:gd name="connsiteX0" fmla="*/ 371231 w 746030"/>
                <a:gd name="connsiteY0" fmla="*/ 746391 h 746485"/>
                <a:gd name="connsiteX1" fmla="*/ 342650 w 746030"/>
                <a:gd name="connsiteY1" fmla="*/ 745195 h 746485"/>
                <a:gd name="connsiteX2" fmla="*/ 207589 w 746030"/>
                <a:gd name="connsiteY2" fmla="*/ 707840 h 746485"/>
                <a:gd name="connsiteX3" fmla="*/ 208519 w 746030"/>
                <a:gd name="connsiteY3" fmla="*/ 700927 h 746485"/>
                <a:gd name="connsiteX4" fmla="*/ 205594 w 746030"/>
                <a:gd name="connsiteY4" fmla="*/ 706909 h 746485"/>
                <a:gd name="connsiteX5" fmla="*/ 98317 w 746030"/>
                <a:gd name="connsiteY5" fmla="*/ 626218 h 746485"/>
                <a:gd name="connsiteX6" fmla="*/ 85688 w 746030"/>
                <a:gd name="connsiteY6" fmla="*/ 611861 h 746485"/>
                <a:gd name="connsiteX7" fmla="*/ 59101 w 746030"/>
                <a:gd name="connsiteY7" fmla="*/ 575171 h 746485"/>
                <a:gd name="connsiteX8" fmla="*/ 28925 w 746030"/>
                <a:gd name="connsiteY8" fmla="*/ 517478 h 746485"/>
                <a:gd name="connsiteX9" fmla="*/ 7921 w 746030"/>
                <a:gd name="connsiteY9" fmla="*/ 451010 h 746485"/>
                <a:gd name="connsiteX10" fmla="*/ 8851 w 746030"/>
                <a:gd name="connsiteY10" fmla="*/ 290691 h 746485"/>
                <a:gd name="connsiteX11" fmla="*/ 30520 w 746030"/>
                <a:gd name="connsiteY11" fmla="*/ 224224 h 746485"/>
                <a:gd name="connsiteX12" fmla="*/ 41554 w 746030"/>
                <a:gd name="connsiteY12" fmla="*/ 201359 h 746485"/>
                <a:gd name="connsiteX13" fmla="*/ 47668 w 746030"/>
                <a:gd name="connsiteY13" fmla="*/ 190193 h 746485"/>
                <a:gd name="connsiteX14" fmla="*/ 117858 w 746030"/>
                <a:gd name="connsiteY14" fmla="*/ 100329 h 746485"/>
                <a:gd name="connsiteX15" fmla="*/ 121447 w 746030"/>
                <a:gd name="connsiteY15" fmla="*/ 97139 h 746485"/>
                <a:gd name="connsiteX16" fmla="*/ 648572 w 746030"/>
                <a:gd name="connsiteY16" fmla="*/ 121851 h 746485"/>
                <a:gd name="connsiteX17" fmla="*/ 736668 w 746030"/>
                <a:gd name="connsiteY17" fmla="*/ 455131 h 746485"/>
                <a:gd name="connsiteX18" fmla="*/ 736668 w 746030"/>
                <a:gd name="connsiteY18" fmla="*/ 455131 h 746485"/>
                <a:gd name="connsiteX19" fmla="*/ 723375 w 746030"/>
                <a:gd name="connsiteY19" fmla="*/ 499398 h 746485"/>
                <a:gd name="connsiteX20" fmla="*/ 648932 w 746030"/>
                <a:gd name="connsiteY20" fmla="*/ 623293 h 746485"/>
                <a:gd name="connsiteX21" fmla="*/ 633379 w 746030"/>
                <a:gd name="connsiteY21" fmla="*/ 639246 h 746485"/>
                <a:gd name="connsiteX22" fmla="*/ 625934 w 746030"/>
                <a:gd name="connsiteY22" fmla="*/ 646424 h 746485"/>
                <a:gd name="connsiteX23" fmla="*/ 538596 w 746030"/>
                <a:gd name="connsiteY23" fmla="*/ 707042 h 746485"/>
                <a:gd name="connsiteX24" fmla="*/ 536469 w 746030"/>
                <a:gd name="connsiteY24" fmla="*/ 708106 h 746485"/>
                <a:gd name="connsiteX25" fmla="*/ 532215 w 746030"/>
                <a:gd name="connsiteY25" fmla="*/ 710233 h 746485"/>
                <a:gd name="connsiteX26" fmla="*/ 378676 w 746030"/>
                <a:gd name="connsiteY26" fmla="*/ 746125 h 746485"/>
                <a:gd name="connsiteX27" fmla="*/ 372295 w 746030"/>
                <a:gd name="connsiteY27" fmla="*/ 13257 h 746485"/>
                <a:gd name="connsiteX28" fmla="*/ 129822 w 746030"/>
                <a:gd name="connsiteY28" fmla="*/ 107109 h 746485"/>
                <a:gd name="connsiteX29" fmla="*/ 126233 w 746030"/>
                <a:gd name="connsiteY29" fmla="*/ 110299 h 746485"/>
                <a:gd name="connsiteX30" fmla="*/ 58702 w 746030"/>
                <a:gd name="connsiteY30" fmla="*/ 196972 h 746485"/>
                <a:gd name="connsiteX31" fmla="*/ 52853 w 746030"/>
                <a:gd name="connsiteY31" fmla="*/ 207607 h 746485"/>
                <a:gd name="connsiteX32" fmla="*/ 42218 w 746030"/>
                <a:gd name="connsiteY32" fmla="*/ 229674 h 746485"/>
                <a:gd name="connsiteX33" fmla="*/ 20417 w 746030"/>
                <a:gd name="connsiteY33" fmla="*/ 448351 h 746485"/>
                <a:gd name="connsiteX34" fmla="*/ 40623 w 746030"/>
                <a:gd name="connsiteY34" fmla="*/ 512426 h 746485"/>
                <a:gd name="connsiteX35" fmla="*/ 69736 w 746030"/>
                <a:gd name="connsiteY35" fmla="*/ 567993 h 746485"/>
                <a:gd name="connsiteX36" fmla="*/ 96323 w 746030"/>
                <a:gd name="connsiteY36" fmla="*/ 603353 h 746485"/>
                <a:gd name="connsiteX37" fmla="*/ 108685 w 746030"/>
                <a:gd name="connsiteY37" fmla="*/ 616647 h 746485"/>
                <a:gd name="connsiteX38" fmla="*/ 211976 w 746030"/>
                <a:gd name="connsiteY38" fmla="*/ 694413 h 746485"/>
                <a:gd name="connsiteX39" fmla="*/ 213969 w 746030"/>
                <a:gd name="connsiteY39" fmla="*/ 695344 h 746485"/>
                <a:gd name="connsiteX40" fmla="*/ 344246 w 746030"/>
                <a:gd name="connsiteY40" fmla="*/ 731369 h 746485"/>
                <a:gd name="connsiteX41" fmla="*/ 378809 w 746030"/>
                <a:gd name="connsiteY41" fmla="*/ 732433 h 746485"/>
                <a:gd name="connsiteX42" fmla="*/ 526100 w 746030"/>
                <a:gd name="connsiteY42" fmla="*/ 698534 h 746485"/>
                <a:gd name="connsiteX43" fmla="*/ 530487 w 746030"/>
                <a:gd name="connsiteY43" fmla="*/ 696274 h 746485"/>
                <a:gd name="connsiteX44" fmla="*/ 532614 w 746030"/>
                <a:gd name="connsiteY44" fmla="*/ 695211 h 746485"/>
                <a:gd name="connsiteX45" fmla="*/ 616894 w 746030"/>
                <a:gd name="connsiteY45" fmla="*/ 636720 h 746485"/>
                <a:gd name="connsiteX46" fmla="*/ 623940 w 746030"/>
                <a:gd name="connsiteY46" fmla="*/ 630073 h 746485"/>
                <a:gd name="connsiteX47" fmla="*/ 638962 w 746030"/>
                <a:gd name="connsiteY47" fmla="*/ 614520 h 746485"/>
                <a:gd name="connsiteX48" fmla="*/ 710746 w 746030"/>
                <a:gd name="connsiteY48" fmla="*/ 494879 h 746485"/>
                <a:gd name="connsiteX49" fmla="*/ 723110 w 746030"/>
                <a:gd name="connsiteY49" fmla="*/ 452207 h 746485"/>
                <a:gd name="connsiteX50" fmla="*/ 723110 w 746030"/>
                <a:gd name="connsiteY50" fmla="*/ 452207 h 746485"/>
                <a:gd name="connsiteX51" fmla="*/ 450527 w 746030"/>
                <a:gd name="connsiteY51" fmla="*/ 22230 h 746485"/>
                <a:gd name="connsiteX52" fmla="*/ 372295 w 746030"/>
                <a:gd name="connsiteY52" fmla="*/ 13523 h 7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46030" h="746485">
                  <a:moveTo>
                    <a:pt x="371231" y="746391"/>
                  </a:moveTo>
                  <a:cubicBezTo>
                    <a:pt x="361926" y="746391"/>
                    <a:pt x="352488" y="746391"/>
                    <a:pt x="342650" y="745195"/>
                  </a:cubicBezTo>
                  <a:cubicBezTo>
                    <a:pt x="295685" y="741313"/>
                    <a:pt x="249876" y="728631"/>
                    <a:pt x="207589" y="707840"/>
                  </a:cubicBezTo>
                  <a:lnTo>
                    <a:pt x="208519" y="700927"/>
                  </a:lnTo>
                  <a:lnTo>
                    <a:pt x="205594" y="706909"/>
                  </a:lnTo>
                  <a:cubicBezTo>
                    <a:pt x="165076" y="686996"/>
                    <a:pt x="128679" y="659624"/>
                    <a:pt x="98317" y="626218"/>
                  </a:cubicBezTo>
                  <a:cubicBezTo>
                    <a:pt x="93930" y="621433"/>
                    <a:pt x="89676" y="616647"/>
                    <a:pt x="85688" y="611861"/>
                  </a:cubicBezTo>
                  <a:cubicBezTo>
                    <a:pt x="76063" y="600203"/>
                    <a:pt x="67183" y="587946"/>
                    <a:pt x="59101" y="575171"/>
                  </a:cubicBezTo>
                  <a:cubicBezTo>
                    <a:pt x="47270" y="556919"/>
                    <a:pt x="37166" y="537604"/>
                    <a:pt x="28925" y="517478"/>
                  </a:cubicBezTo>
                  <a:cubicBezTo>
                    <a:pt x="19991" y="495982"/>
                    <a:pt x="12972" y="473742"/>
                    <a:pt x="7921" y="451010"/>
                  </a:cubicBezTo>
                  <a:cubicBezTo>
                    <a:pt x="-3232" y="398116"/>
                    <a:pt x="-2927" y="343453"/>
                    <a:pt x="8851" y="290691"/>
                  </a:cubicBezTo>
                  <a:cubicBezTo>
                    <a:pt x="13943" y="267893"/>
                    <a:pt x="21201" y="245640"/>
                    <a:pt x="30520" y="224224"/>
                  </a:cubicBezTo>
                  <a:cubicBezTo>
                    <a:pt x="33312" y="217976"/>
                    <a:pt x="37033" y="209601"/>
                    <a:pt x="41554" y="201359"/>
                  </a:cubicBezTo>
                  <a:cubicBezTo>
                    <a:pt x="43415" y="197637"/>
                    <a:pt x="45408" y="193915"/>
                    <a:pt x="47668" y="190193"/>
                  </a:cubicBezTo>
                  <a:cubicBezTo>
                    <a:pt x="66226" y="156746"/>
                    <a:pt x="89901" y="126424"/>
                    <a:pt x="117858" y="100329"/>
                  </a:cubicBezTo>
                  <a:lnTo>
                    <a:pt x="121447" y="97139"/>
                  </a:lnTo>
                  <a:cubicBezTo>
                    <a:pt x="273830" y="-41605"/>
                    <a:pt x="509842" y="-30545"/>
                    <a:pt x="648572" y="121851"/>
                  </a:cubicBezTo>
                  <a:cubicBezTo>
                    <a:pt x="730580" y="211901"/>
                    <a:pt x="763455" y="336315"/>
                    <a:pt x="736668" y="455131"/>
                  </a:cubicBezTo>
                  <a:lnTo>
                    <a:pt x="736668" y="455131"/>
                  </a:lnTo>
                  <a:cubicBezTo>
                    <a:pt x="733119" y="470140"/>
                    <a:pt x="728679" y="484922"/>
                    <a:pt x="723375" y="499398"/>
                  </a:cubicBezTo>
                  <a:cubicBezTo>
                    <a:pt x="706958" y="545194"/>
                    <a:pt x="681660" y="587295"/>
                    <a:pt x="648932" y="623293"/>
                  </a:cubicBezTo>
                  <a:cubicBezTo>
                    <a:pt x="643880" y="628877"/>
                    <a:pt x="638696" y="634194"/>
                    <a:pt x="633379" y="639246"/>
                  </a:cubicBezTo>
                  <a:cubicBezTo>
                    <a:pt x="631118" y="641638"/>
                    <a:pt x="628592" y="644031"/>
                    <a:pt x="625934" y="646424"/>
                  </a:cubicBezTo>
                  <a:cubicBezTo>
                    <a:pt x="599879" y="670724"/>
                    <a:pt x="570473" y="691143"/>
                    <a:pt x="538596" y="707042"/>
                  </a:cubicBezTo>
                  <a:lnTo>
                    <a:pt x="536469" y="708106"/>
                  </a:lnTo>
                  <a:lnTo>
                    <a:pt x="532215" y="710233"/>
                  </a:lnTo>
                  <a:cubicBezTo>
                    <a:pt x="484173" y="732978"/>
                    <a:pt x="431823" y="745208"/>
                    <a:pt x="378676" y="746125"/>
                  </a:cubicBezTo>
                  <a:close/>
                  <a:moveTo>
                    <a:pt x="372295" y="13257"/>
                  </a:moveTo>
                  <a:cubicBezTo>
                    <a:pt x="282604" y="13270"/>
                    <a:pt x="196143" y="46730"/>
                    <a:pt x="129822" y="107109"/>
                  </a:cubicBezTo>
                  <a:lnTo>
                    <a:pt x="126233" y="110299"/>
                  </a:lnTo>
                  <a:cubicBezTo>
                    <a:pt x="99327" y="135477"/>
                    <a:pt x="76542" y="164736"/>
                    <a:pt x="58702" y="196972"/>
                  </a:cubicBezTo>
                  <a:cubicBezTo>
                    <a:pt x="56548" y="200402"/>
                    <a:pt x="54595" y="203952"/>
                    <a:pt x="52853" y="207607"/>
                  </a:cubicBezTo>
                  <a:cubicBezTo>
                    <a:pt x="48466" y="215716"/>
                    <a:pt x="44877" y="223559"/>
                    <a:pt x="42218" y="229674"/>
                  </a:cubicBezTo>
                  <a:cubicBezTo>
                    <a:pt x="12481" y="298548"/>
                    <a:pt x="4863" y="374958"/>
                    <a:pt x="20417" y="448351"/>
                  </a:cubicBezTo>
                  <a:cubicBezTo>
                    <a:pt x="25229" y="470273"/>
                    <a:pt x="31996" y="491715"/>
                    <a:pt x="40623" y="512426"/>
                  </a:cubicBezTo>
                  <a:cubicBezTo>
                    <a:pt x="48599" y="531808"/>
                    <a:pt x="58343" y="550405"/>
                    <a:pt x="69736" y="567993"/>
                  </a:cubicBezTo>
                  <a:cubicBezTo>
                    <a:pt x="77884" y="580302"/>
                    <a:pt x="86765" y="592107"/>
                    <a:pt x="96323" y="603353"/>
                  </a:cubicBezTo>
                  <a:cubicBezTo>
                    <a:pt x="100310" y="608006"/>
                    <a:pt x="104431" y="612659"/>
                    <a:pt x="108685" y="616647"/>
                  </a:cubicBezTo>
                  <a:cubicBezTo>
                    <a:pt x="137917" y="648830"/>
                    <a:pt x="172960" y="675218"/>
                    <a:pt x="211976" y="694413"/>
                  </a:cubicBezTo>
                  <a:lnTo>
                    <a:pt x="213969" y="695344"/>
                  </a:lnTo>
                  <a:cubicBezTo>
                    <a:pt x="254767" y="715377"/>
                    <a:pt x="298955" y="727594"/>
                    <a:pt x="344246" y="731369"/>
                  </a:cubicBezTo>
                  <a:cubicBezTo>
                    <a:pt x="355745" y="732313"/>
                    <a:pt x="367283" y="732659"/>
                    <a:pt x="378809" y="732433"/>
                  </a:cubicBezTo>
                  <a:cubicBezTo>
                    <a:pt x="429749" y="731635"/>
                    <a:pt x="479932" y="720083"/>
                    <a:pt x="526100" y="698534"/>
                  </a:cubicBezTo>
                  <a:lnTo>
                    <a:pt x="530487" y="696274"/>
                  </a:lnTo>
                  <a:lnTo>
                    <a:pt x="532614" y="695211"/>
                  </a:lnTo>
                  <a:cubicBezTo>
                    <a:pt x="563375" y="679871"/>
                    <a:pt x="591770" y="660170"/>
                    <a:pt x="616894" y="636720"/>
                  </a:cubicBezTo>
                  <a:cubicBezTo>
                    <a:pt x="619367" y="634646"/>
                    <a:pt x="621720" y="632426"/>
                    <a:pt x="623940" y="630073"/>
                  </a:cubicBezTo>
                  <a:cubicBezTo>
                    <a:pt x="629257" y="625022"/>
                    <a:pt x="634176" y="619837"/>
                    <a:pt x="638962" y="614520"/>
                  </a:cubicBezTo>
                  <a:cubicBezTo>
                    <a:pt x="670534" y="579744"/>
                    <a:pt x="694927" y="539093"/>
                    <a:pt x="710746" y="494879"/>
                  </a:cubicBezTo>
                  <a:cubicBezTo>
                    <a:pt x="715745" y="480921"/>
                    <a:pt x="719866" y="466670"/>
                    <a:pt x="723110" y="452207"/>
                  </a:cubicBezTo>
                  <a:lnTo>
                    <a:pt x="723110" y="452207"/>
                  </a:lnTo>
                  <a:cubicBezTo>
                    <a:pt x="766579" y="258202"/>
                    <a:pt x="644532" y="65699"/>
                    <a:pt x="450527" y="22230"/>
                  </a:cubicBezTo>
                  <a:cubicBezTo>
                    <a:pt x="424844" y="16474"/>
                    <a:pt x="398616" y="13562"/>
                    <a:pt x="372295" y="13523"/>
                  </a:cubicBezTo>
                  <a:close/>
                </a:path>
              </a:pathLst>
            </a:custGeom>
            <a:solidFill>
              <a:srgbClr val="FFFFFF"/>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8076894E-4D59-88D8-B812-4BDC49DF8303}"/>
                </a:ext>
              </a:extLst>
            </p:cNvPr>
            <p:cNvSpPr/>
            <p:nvPr/>
          </p:nvSpPr>
          <p:spPr>
            <a:xfrm rot="17305800">
              <a:off x="7328822" y="3714549"/>
              <a:ext cx="1729807" cy="1725862"/>
            </a:xfrm>
            <a:custGeom>
              <a:avLst/>
              <a:gdLst>
                <a:gd name="connsiteX0" fmla="*/ 1916433 w 1916652"/>
                <a:gd name="connsiteY0" fmla="*/ 958231 h 1916651"/>
                <a:gd name="connsiteX1" fmla="*/ 958107 w 1916652"/>
                <a:gd name="connsiteY1" fmla="*/ 1916556 h 1916651"/>
                <a:gd name="connsiteX2" fmla="*/ -219 w 1916652"/>
                <a:gd name="connsiteY2" fmla="*/ 958231 h 1916651"/>
                <a:gd name="connsiteX3" fmla="*/ 958107 w 1916652"/>
                <a:gd name="connsiteY3" fmla="*/ -95 h 1916651"/>
                <a:gd name="connsiteX4" fmla="*/ 1916433 w 1916652"/>
                <a:gd name="connsiteY4" fmla="*/ 958231 h 1916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652" h="1916651">
                  <a:moveTo>
                    <a:pt x="1916433" y="958231"/>
                  </a:moveTo>
                  <a:cubicBezTo>
                    <a:pt x="1916433" y="1487500"/>
                    <a:pt x="1487376" y="1916556"/>
                    <a:pt x="958107" y="1916556"/>
                  </a:cubicBezTo>
                  <a:cubicBezTo>
                    <a:pt x="428838" y="1916556"/>
                    <a:pt x="-219" y="1487500"/>
                    <a:pt x="-219" y="958231"/>
                  </a:cubicBezTo>
                  <a:cubicBezTo>
                    <a:pt x="-219" y="428962"/>
                    <a:pt x="428838" y="-95"/>
                    <a:pt x="958107" y="-95"/>
                  </a:cubicBezTo>
                  <a:cubicBezTo>
                    <a:pt x="1487376" y="-95"/>
                    <a:pt x="1916433" y="428962"/>
                    <a:pt x="1916433" y="958231"/>
                  </a:cubicBezTo>
                  <a:close/>
                </a:path>
              </a:pathLst>
            </a:custGeom>
            <a:solidFill>
              <a:sysClr val="window" lastClr="FFFFFF"/>
            </a:solidFill>
            <a:ln w="13282" cap="flat">
              <a:noFill/>
              <a:prstDash val="solid"/>
              <a:miter/>
            </a:ln>
            <a:effectLst>
              <a:outerShdw blurRad="127000" sx="102000" sy="102000" algn="ctr" rotWithShape="0">
                <a:prstClr val="black">
                  <a:alpha val="1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78F848B6-A882-2779-522C-5440E3F7CB20}"/>
                </a:ext>
              </a:extLst>
            </p:cNvPr>
            <p:cNvGrpSpPr/>
            <p:nvPr/>
          </p:nvGrpSpPr>
          <p:grpSpPr>
            <a:xfrm>
              <a:off x="7692330" y="4554156"/>
              <a:ext cx="735862" cy="580935"/>
              <a:chOff x="5171751" y="2810224"/>
              <a:chExt cx="2088770" cy="1649007"/>
            </a:xfrm>
          </p:grpSpPr>
          <p:sp>
            <p:nvSpPr>
              <p:cNvPr id="58" name="Freeform: Shape 57">
                <a:extLst>
                  <a:ext uri="{FF2B5EF4-FFF2-40B4-BE49-F238E27FC236}">
                    <a16:creationId xmlns:a16="http://schemas.microsoft.com/office/drawing/2014/main" id="{1B7D1352-3D67-6209-6870-4994E3BE150E}"/>
                  </a:ext>
                </a:extLst>
              </p:cNvPr>
              <p:cNvSpPr/>
              <p:nvPr/>
            </p:nvSpPr>
            <p:spPr>
              <a:xfrm>
                <a:off x="6573519" y="2810328"/>
                <a:ext cx="210222" cy="95834"/>
              </a:xfrm>
              <a:custGeom>
                <a:avLst/>
                <a:gdLst>
                  <a:gd name="connsiteX0" fmla="*/ -334 w 210222"/>
                  <a:gd name="connsiteY0" fmla="*/ 46276 h 95834"/>
                  <a:gd name="connsiteX1" fmla="*/ 104773 w 210222"/>
                  <a:gd name="connsiteY1" fmla="*/ 8075 h 95834"/>
                  <a:gd name="connsiteX2" fmla="*/ 209775 w 210222"/>
                  <a:gd name="connsiteY2" fmla="*/ 4108 h 95834"/>
                  <a:gd name="connsiteX3" fmla="*/ 137547 w 210222"/>
                  <a:gd name="connsiteY3" fmla="*/ 94393 h 95834"/>
                  <a:gd name="connsiteX4" fmla="*/ -334 w 210222"/>
                  <a:gd name="connsiteY4" fmla="*/ 46276 h 9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22" h="95834">
                    <a:moveTo>
                      <a:pt x="-334" y="46276"/>
                    </a:moveTo>
                    <a:cubicBezTo>
                      <a:pt x="31772" y="26591"/>
                      <a:pt x="67521" y="13596"/>
                      <a:pt x="104773" y="8075"/>
                    </a:cubicBezTo>
                    <a:cubicBezTo>
                      <a:pt x="191091" y="-7477"/>
                      <a:pt x="209775" y="4108"/>
                      <a:pt x="209775" y="4108"/>
                    </a:cubicBezTo>
                    <a:cubicBezTo>
                      <a:pt x="209775" y="4108"/>
                      <a:pt x="215933" y="82286"/>
                      <a:pt x="137547" y="94393"/>
                    </a:cubicBezTo>
                    <a:cubicBezTo>
                      <a:pt x="64275" y="105562"/>
                      <a:pt x="-334" y="46276"/>
                      <a:pt x="-334" y="46276"/>
                    </a:cubicBezTo>
                    <a:close/>
                  </a:path>
                </a:pathLst>
              </a:custGeom>
              <a:solidFill>
                <a:srgbClr val="FFFFFF"/>
              </a:solidFill>
              <a:ln w="104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A2FD1A8-B2F8-985A-6754-2F1ABEF8B1DE}"/>
                  </a:ext>
                </a:extLst>
              </p:cNvPr>
              <p:cNvSpPr/>
              <p:nvPr/>
            </p:nvSpPr>
            <p:spPr>
              <a:xfrm>
                <a:off x="6276561" y="2810224"/>
                <a:ext cx="210013" cy="95859"/>
              </a:xfrm>
              <a:custGeom>
                <a:avLst/>
                <a:gdLst>
                  <a:gd name="connsiteX0" fmla="*/ 209680 w 210013"/>
                  <a:gd name="connsiteY0" fmla="*/ 46381 h 95859"/>
                  <a:gd name="connsiteX1" fmla="*/ 104782 w 210013"/>
                  <a:gd name="connsiteY1" fmla="*/ 8075 h 95859"/>
                  <a:gd name="connsiteX2" fmla="*/ -220 w 210013"/>
                  <a:gd name="connsiteY2" fmla="*/ 4108 h 95859"/>
                  <a:gd name="connsiteX3" fmla="*/ 72008 w 210013"/>
                  <a:gd name="connsiteY3" fmla="*/ 94394 h 95859"/>
                  <a:gd name="connsiteX4" fmla="*/ 209680 w 210013"/>
                  <a:gd name="connsiteY4" fmla="*/ 46381 h 9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13" h="95859">
                    <a:moveTo>
                      <a:pt x="209680" y="46381"/>
                    </a:moveTo>
                    <a:cubicBezTo>
                      <a:pt x="177647" y="26685"/>
                      <a:pt x="141971" y="13659"/>
                      <a:pt x="104782" y="8075"/>
                    </a:cubicBezTo>
                    <a:cubicBezTo>
                      <a:pt x="18463" y="-7477"/>
                      <a:pt x="-220" y="4108"/>
                      <a:pt x="-220" y="4108"/>
                    </a:cubicBezTo>
                    <a:cubicBezTo>
                      <a:pt x="-220" y="4108"/>
                      <a:pt x="-6379" y="82286"/>
                      <a:pt x="72008" y="94394"/>
                    </a:cubicBezTo>
                    <a:cubicBezTo>
                      <a:pt x="145071" y="105666"/>
                      <a:pt x="209680" y="46381"/>
                      <a:pt x="209680" y="46381"/>
                    </a:cubicBezTo>
                    <a:close/>
                  </a:path>
                </a:pathLst>
              </a:custGeom>
              <a:solidFill>
                <a:srgbClr val="FFFFFF"/>
              </a:solidFill>
              <a:ln w="104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5040247-EA9A-1D95-8573-77FA753910DD}"/>
                  </a:ext>
                </a:extLst>
              </p:cNvPr>
              <p:cNvSpPr/>
              <p:nvPr/>
            </p:nvSpPr>
            <p:spPr>
              <a:xfrm>
                <a:off x="6121510" y="4064273"/>
                <a:ext cx="142743" cy="120042"/>
              </a:xfrm>
              <a:custGeom>
                <a:avLst/>
                <a:gdLst>
                  <a:gd name="connsiteX0" fmla="*/ 12254 w 142743"/>
                  <a:gd name="connsiteY0" fmla="*/ -40 h 120042"/>
                  <a:gd name="connsiteX1" fmla="*/ 34955 w 142743"/>
                  <a:gd name="connsiteY1" fmla="*/ 107415 h 120042"/>
                  <a:gd name="connsiteX2" fmla="*/ 142410 w 142743"/>
                  <a:gd name="connsiteY2" fmla="*/ 84713 h 120042"/>
                </a:gdLst>
                <a:ahLst/>
                <a:cxnLst>
                  <a:cxn ang="0">
                    <a:pos x="connsiteX0" y="connsiteY0"/>
                  </a:cxn>
                  <a:cxn ang="0">
                    <a:pos x="connsiteX1" y="connsiteY1"/>
                  </a:cxn>
                  <a:cxn ang="0">
                    <a:pos x="connsiteX2" y="connsiteY2"/>
                  </a:cxn>
                </a:cxnLst>
                <a:rect l="l" t="t" r="r" b="b"/>
                <a:pathLst>
                  <a:path w="142743" h="120042">
                    <a:moveTo>
                      <a:pt x="12254" y="-40"/>
                    </a:moveTo>
                    <a:cubicBezTo>
                      <a:pt x="-11147" y="35897"/>
                      <a:pt x="-981" y="84014"/>
                      <a:pt x="34955" y="107415"/>
                    </a:cubicBezTo>
                    <a:cubicBezTo>
                      <a:pt x="70892" y="130816"/>
                      <a:pt x="119009" y="120650"/>
                      <a:pt x="142410" y="84713"/>
                    </a:cubicBezTo>
                    <a:close/>
                  </a:path>
                </a:pathLst>
              </a:custGeom>
              <a:solidFill>
                <a:srgbClr val="FFFFFF"/>
              </a:solidFill>
              <a:ln w="104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8E61591-4C6E-A581-EDF4-EC4FDABB46F9}"/>
                  </a:ext>
                </a:extLst>
              </p:cNvPr>
              <p:cNvSpPr/>
              <p:nvPr/>
            </p:nvSpPr>
            <p:spPr>
              <a:xfrm>
                <a:off x="7204576" y="4323543"/>
                <a:ext cx="55945" cy="55945"/>
              </a:xfrm>
              <a:custGeom>
                <a:avLst/>
                <a:gdLst>
                  <a:gd name="connsiteX0" fmla="*/ 55612 w 55945"/>
                  <a:gd name="connsiteY0" fmla="*/ 27933 h 55945"/>
                  <a:gd name="connsiteX1" fmla="*/ 27639 w 55945"/>
                  <a:gd name="connsiteY1" fmla="*/ 55905 h 55945"/>
                  <a:gd name="connsiteX2" fmla="*/ -334 w 55945"/>
                  <a:gd name="connsiteY2" fmla="*/ 27933 h 55945"/>
                  <a:gd name="connsiteX3" fmla="*/ 27639 w 55945"/>
                  <a:gd name="connsiteY3" fmla="*/ -40 h 55945"/>
                  <a:gd name="connsiteX4" fmla="*/ 55612 w 55945"/>
                  <a:gd name="connsiteY4" fmla="*/ 27933 h 5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45" h="55945">
                    <a:moveTo>
                      <a:pt x="55612" y="27933"/>
                    </a:moveTo>
                    <a:cubicBezTo>
                      <a:pt x="55612" y="43380"/>
                      <a:pt x="43086" y="55905"/>
                      <a:pt x="27639" y="55905"/>
                    </a:cubicBezTo>
                    <a:cubicBezTo>
                      <a:pt x="12191" y="55905"/>
                      <a:pt x="-334" y="43380"/>
                      <a:pt x="-334" y="27933"/>
                    </a:cubicBezTo>
                    <a:cubicBezTo>
                      <a:pt x="-334" y="12485"/>
                      <a:pt x="12191" y="-40"/>
                      <a:pt x="27639" y="-40"/>
                    </a:cubicBezTo>
                    <a:cubicBezTo>
                      <a:pt x="43086" y="-40"/>
                      <a:pt x="55612" y="12485"/>
                      <a:pt x="55612" y="27933"/>
                    </a:cubicBezTo>
                    <a:close/>
                  </a:path>
                </a:pathLst>
              </a:custGeom>
              <a:solidFill>
                <a:srgbClr val="FFFFFF"/>
              </a:solidFill>
              <a:ln w="104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8CC60EE9-EAB2-13B2-BBD0-DDE90D0865BB}"/>
                  </a:ext>
                </a:extLst>
              </p:cNvPr>
              <p:cNvSpPr/>
              <p:nvPr/>
            </p:nvSpPr>
            <p:spPr>
              <a:xfrm rot="10800000">
                <a:off x="5261515" y="4172720"/>
                <a:ext cx="100827" cy="286511"/>
              </a:xfrm>
              <a:custGeom>
                <a:avLst/>
                <a:gdLst>
                  <a:gd name="connsiteX0" fmla="*/ -334 w 100827"/>
                  <a:gd name="connsiteY0" fmla="*/ -40 h 286511"/>
                  <a:gd name="connsiteX1" fmla="*/ 100493 w 100827"/>
                  <a:gd name="connsiteY1" fmla="*/ -40 h 286511"/>
                  <a:gd name="connsiteX2" fmla="*/ 100493 w 100827"/>
                  <a:gd name="connsiteY2" fmla="*/ 286472 h 286511"/>
                  <a:gd name="connsiteX3" fmla="*/ -334 w 100827"/>
                  <a:gd name="connsiteY3" fmla="*/ 286472 h 286511"/>
                </a:gdLst>
                <a:ahLst/>
                <a:cxnLst>
                  <a:cxn ang="0">
                    <a:pos x="connsiteX0" y="connsiteY0"/>
                  </a:cxn>
                  <a:cxn ang="0">
                    <a:pos x="connsiteX1" y="connsiteY1"/>
                  </a:cxn>
                  <a:cxn ang="0">
                    <a:pos x="connsiteX2" y="connsiteY2"/>
                  </a:cxn>
                  <a:cxn ang="0">
                    <a:pos x="connsiteX3" y="connsiteY3"/>
                  </a:cxn>
                </a:cxnLst>
                <a:rect l="l" t="t" r="r" b="b"/>
                <a:pathLst>
                  <a:path w="100827" h="286511">
                    <a:moveTo>
                      <a:pt x="-334" y="-40"/>
                    </a:moveTo>
                    <a:lnTo>
                      <a:pt x="100493" y="-40"/>
                    </a:lnTo>
                    <a:lnTo>
                      <a:pt x="100493" y="286472"/>
                    </a:lnTo>
                    <a:lnTo>
                      <a:pt x="-334" y="286472"/>
                    </a:lnTo>
                    <a:close/>
                  </a:path>
                </a:pathLst>
              </a:custGeom>
              <a:solidFill>
                <a:srgbClr val="FFFFFF"/>
              </a:solidFill>
              <a:ln w="104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997D17B-95BB-8E0F-0025-5CC24822FE0F}"/>
                  </a:ext>
                </a:extLst>
              </p:cNvPr>
              <p:cNvSpPr/>
              <p:nvPr/>
            </p:nvSpPr>
            <p:spPr>
              <a:xfrm>
                <a:off x="5171751" y="4051331"/>
                <a:ext cx="280249" cy="242673"/>
              </a:xfrm>
              <a:custGeom>
                <a:avLst/>
                <a:gdLst>
                  <a:gd name="connsiteX0" fmla="*/ 140177 w 280249"/>
                  <a:gd name="connsiteY0" fmla="*/ 242674 h 242673"/>
                  <a:gd name="connsiteX1" fmla="*/ 280249 w 280249"/>
                  <a:gd name="connsiteY1" fmla="*/ 242674 h 242673"/>
                  <a:gd name="connsiteX2" fmla="*/ 210213 w 280249"/>
                  <a:gd name="connsiteY2" fmla="*/ 121285 h 242673"/>
                  <a:gd name="connsiteX3" fmla="*/ 140177 w 280249"/>
                  <a:gd name="connsiteY3" fmla="*/ 0 h 242673"/>
                  <a:gd name="connsiteX4" fmla="*/ 70141 w 280249"/>
                  <a:gd name="connsiteY4" fmla="*/ 121285 h 242673"/>
                  <a:gd name="connsiteX5" fmla="*/ 0 w 280249"/>
                  <a:gd name="connsiteY5" fmla="*/ 242674 h 242673"/>
                  <a:gd name="connsiteX6" fmla="*/ 140177 w 280249"/>
                  <a:gd name="connsiteY6" fmla="*/ 242674 h 24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49" h="242673">
                    <a:moveTo>
                      <a:pt x="140177" y="242674"/>
                    </a:moveTo>
                    <a:lnTo>
                      <a:pt x="280249" y="242674"/>
                    </a:lnTo>
                    <a:lnTo>
                      <a:pt x="210213" y="121285"/>
                    </a:lnTo>
                    <a:lnTo>
                      <a:pt x="140177" y="0"/>
                    </a:lnTo>
                    <a:lnTo>
                      <a:pt x="70141" y="121285"/>
                    </a:lnTo>
                    <a:lnTo>
                      <a:pt x="0" y="242674"/>
                    </a:lnTo>
                    <a:lnTo>
                      <a:pt x="140177" y="242674"/>
                    </a:lnTo>
                    <a:close/>
                  </a:path>
                </a:pathLst>
              </a:custGeom>
              <a:solidFill>
                <a:srgbClr val="FFFFFF"/>
              </a:solidFill>
              <a:ln w="104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4" name="Graphic 3">
            <a:extLst>
              <a:ext uri="{FF2B5EF4-FFF2-40B4-BE49-F238E27FC236}">
                <a16:creationId xmlns:a16="http://schemas.microsoft.com/office/drawing/2014/main" id="{DC2A2419-B50D-7947-4EE1-0DE28937705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0852" y="4751198"/>
            <a:ext cx="1653910" cy="1653910"/>
          </a:xfrm>
          <a:prstGeom prst="rect">
            <a:avLst/>
          </a:prstGeom>
        </p:spPr>
      </p:pic>
      <p:pic>
        <p:nvPicPr>
          <p:cNvPr id="24" name="Graphic 23">
            <a:extLst>
              <a:ext uri="{FF2B5EF4-FFF2-40B4-BE49-F238E27FC236}">
                <a16:creationId xmlns:a16="http://schemas.microsoft.com/office/drawing/2014/main" id="{C5FAC564-5E55-85C6-A177-A76CAF1FC2D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9314" y="5007011"/>
            <a:ext cx="646332" cy="646332"/>
          </a:xfrm>
          <a:prstGeom prst="rect">
            <a:avLst/>
          </a:prstGeom>
        </p:spPr>
      </p:pic>
      <p:sp>
        <p:nvSpPr>
          <p:cNvPr id="19" name="TextBox 18">
            <a:extLst>
              <a:ext uri="{FF2B5EF4-FFF2-40B4-BE49-F238E27FC236}">
                <a16:creationId xmlns:a16="http://schemas.microsoft.com/office/drawing/2014/main" id="{4493CC0A-D9F9-0E8E-01D1-0CEB5A693755}"/>
              </a:ext>
              <a:ext uri="{C183D7F6-B498-43B3-948B-1728B52AA6E4}">
                <adec:decorative xmlns:adec="http://schemas.microsoft.com/office/drawing/2017/decorative" val="1"/>
              </a:ext>
            </a:extLst>
          </p:cNvPr>
          <p:cNvSpPr txBox="1"/>
          <p:nvPr/>
        </p:nvSpPr>
        <p:spPr>
          <a:xfrm>
            <a:off x="8522540" y="4452154"/>
            <a:ext cx="19868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ACCESSIBLE STRATEGIES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FOR DATA STORYTELLING</a:t>
            </a:r>
          </a:p>
        </p:txBody>
      </p:sp>
      <p:sp>
        <p:nvSpPr>
          <p:cNvPr id="16" name="TextBox 15">
            <a:extLst>
              <a:ext uri="{FF2B5EF4-FFF2-40B4-BE49-F238E27FC236}">
                <a16:creationId xmlns:a16="http://schemas.microsoft.com/office/drawing/2014/main" id="{DF02552C-F015-800C-F379-88EFC2584256}"/>
              </a:ext>
              <a:ext uri="{C183D7F6-B498-43B3-948B-1728B52AA6E4}">
                <adec:decorative xmlns:adec="http://schemas.microsoft.com/office/drawing/2017/decorative" val="1"/>
              </a:ext>
            </a:extLst>
          </p:cNvPr>
          <p:cNvSpPr txBox="1"/>
          <p:nvPr/>
        </p:nvSpPr>
        <p:spPr>
          <a:xfrm>
            <a:off x="1826456" y="4328836"/>
            <a:ext cx="18270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INCLUSIVE DATA LITERACY TRAINING </a:t>
            </a:r>
          </a:p>
        </p:txBody>
      </p:sp>
      <p:pic>
        <p:nvPicPr>
          <p:cNvPr id="22" name="Graphic 21">
            <a:extLst>
              <a:ext uri="{FF2B5EF4-FFF2-40B4-BE49-F238E27FC236}">
                <a16:creationId xmlns:a16="http://schemas.microsoft.com/office/drawing/2014/main" id="{CF9B3F97-27EC-76EF-B145-43F7D3AF791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8496" y="4999010"/>
            <a:ext cx="671648" cy="671648"/>
          </a:xfrm>
          <a:prstGeom prst="rect">
            <a:avLst/>
          </a:prstGeom>
        </p:spPr>
      </p:pic>
      <p:sp>
        <p:nvSpPr>
          <p:cNvPr id="17" name="TextBox 16">
            <a:extLst>
              <a:ext uri="{FF2B5EF4-FFF2-40B4-BE49-F238E27FC236}">
                <a16:creationId xmlns:a16="http://schemas.microsoft.com/office/drawing/2014/main" id="{13497BE8-FF30-3848-3CF4-2AE4EFEE5E28}"/>
              </a:ext>
              <a:ext uri="{C183D7F6-B498-43B3-948B-1728B52AA6E4}">
                <adec:decorative xmlns:adec="http://schemas.microsoft.com/office/drawing/2017/decorative" val="1"/>
              </a:ext>
            </a:extLst>
          </p:cNvPr>
          <p:cNvSpPr txBox="1"/>
          <p:nvPr/>
        </p:nvSpPr>
        <p:spPr>
          <a:xfrm>
            <a:off x="5152588" y="1449822"/>
            <a:ext cx="2173312"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INCLUSIVE DESIGN, COLLECTION, AND USE OF DATA</a:t>
            </a:r>
          </a:p>
        </p:txBody>
      </p:sp>
      <p:pic>
        <p:nvPicPr>
          <p:cNvPr id="6" name="Graphic 5">
            <a:extLst>
              <a:ext uri="{FF2B5EF4-FFF2-40B4-BE49-F238E27FC236}">
                <a16:creationId xmlns:a16="http://schemas.microsoft.com/office/drawing/2014/main" id="{FC6EE608-E73C-4DD7-6A34-E7992B83341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50922" y="3295416"/>
            <a:ext cx="668044" cy="668044"/>
          </a:xfrm>
          <a:prstGeom prst="rect">
            <a:avLst/>
          </a:prstGeom>
        </p:spPr>
      </p:pic>
      <p:pic>
        <p:nvPicPr>
          <p:cNvPr id="10" name="Graphic 9">
            <a:extLst>
              <a:ext uri="{FF2B5EF4-FFF2-40B4-BE49-F238E27FC236}">
                <a16:creationId xmlns:a16="http://schemas.microsoft.com/office/drawing/2014/main" id="{6A4BB554-76BB-F716-7F2A-8AB2F008C751}"/>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65182" y="3732259"/>
            <a:ext cx="646332" cy="646332"/>
          </a:xfrm>
          <a:prstGeom prst="rect">
            <a:avLst/>
          </a:prstGeom>
        </p:spPr>
      </p:pic>
      <p:sp>
        <p:nvSpPr>
          <p:cNvPr id="15" name="TextBox 14">
            <a:extLst>
              <a:ext uri="{FF2B5EF4-FFF2-40B4-BE49-F238E27FC236}">
                <a16:creationId xmlns:a16="http://schemas.microsoft.com/office/drawing/2014/main" id="{54D5BA01-C866-EBCA-CB73-C1AEC8660155}"/>
              </a:ext>
              <a:ext uri="{C183D7F6-B498-43B3-948B-1728B52AA6E4}">
                <adec:decorative xmlns:adec="http://schemas.microsoft.com/office/drawing/2017/decorative" val="1"/>
              </a:ext>
            </a:extLst>
          </p:cNvPr>
          <p:cNvSpPr txBox="1"/>
          <p:nvPr/>
        </p:nvSpPr>
        <p:spPr>
          <a:xfrm>
            <a:off x="7461613" y="2426409"/>
            <a:ext cx="20259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COGNITIVELY ACCESSSIBLE DATA VISUALIZATION </a:t>
            </a:r>
          </a:p>
        </p:txBody>
      </p:sp>
      <p:pic>
        <p:nvPicPr>
          <p:cNvPr id="8" name="Graphic 7">
            <a:extLst>
              <a:ext uri="{FF2B5EF4-FFF2-40B4-BE49-F238E27FC236}">
                <a16:creationId xmlns:a16="http://schemas.microsoft.com/office/drawing/2014/main" id="{8935E16A-5B55-3062-71C8-730425A8D30B}"/>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39064" y="3732260"/>
            <a:ext cx="692421" cy="692421"/>
          </a:xfrm>
          <a:prstGeom prst="rect">
            <a:avLst/>
          </a:prstGeom>
        </p:spPr>
      </p:pic>
      <p:sp>
        <p:nvSpPr>
          <p:cNvPr id="18" name="TextBox 17">
            <a:extLst>
              <a:ext uri="{FF2B5EF4-FFF2-40B4-BE49-F238E27FC236}">
                <a16:creationId xmlns:a16="http://schemas.microsoft.com/office/drawing/2014/main" id="{1BA2E4A4-F969-8012-612E-651CCEFAB12D}"/>
              </a:ext>
              <a:ext uri="{C183D7F6-B498-43B3-948B-1728B52AA6E4}">
                <adec:decorative xmlns:adec="http://schemas.microsoft.com/office/drawing/2017/decorative" val="1"/>
              </a:ext>
            </a:extLst>
          </p:cNvPr>
          <p:cNvSpPr txBox="1"/>
          <p:nvPr/>
        </p:nvSpPr>
        <p:spPr>
          <a:xfrm>
            <a:off x="2783093" y="1945305"/>
            <a:ext cx="214255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A</a:t>
            </a:r>
            <a:r>
              <a:rPr kumimoji="0" lang="en-US" sz="1800" b="0" i="0" u="none" strike="noStrike" kern="1200" cap="none" spc="0" normalizeH="0" baseline="0" noProof="0" dirty="0">
                <a:ln>
                  <a:noFill/>
                </a:ln>
                <a:solidFill>
                  <a:srgbClr val="000000"/>
                </a:solidFill>
                <a:effectLst/>
                <a:uLnTx/>
                <a:uFillTx/>
                <a:latin typeface="Arial"/>
                <a:ea typeface="+mn-ea"/>
                <a:cs typeface="+mn-cs"/>
              </a:rPr>
              <a:t>GENCY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PEOPLE WITH ID/DD CONTROL AND DIRECT DATA </a:t>
            </a:r>
          </a:p>
        </p:txBody>
      </p:sp>
      <p:sp>
        <p:nvSpPr>
          <p:cNvPr id="65" name="TextBox 64">
            <a:extLst>
              <a:ext uri="{FF2B5EF4-FFF2-40B4-BE49-F238E27FC236}">
                <a16:creationId xmlns:a16="http://schemas.microsoft.com/office/drawing/2014/main" id="{880B98FA-7C26-AB25-188B-1C9298ECF8F4}"/>
              </a:ext>
              <a:ext uri="{C183D7F6-B498-43B3-948B-1728B52AA6E4}">
                <adec:decorative xmlns:adec="http://schemas.microsoft.com/office/drawing/2017/decorative" val="1"/>
              </a:ext>
            </a:extLst>
          </p:cNvPr>
          <p:cNvSpPr txBox="1"/>
          <p:nvPr/>
        </p:nvSpPr>
        <p:spPr>
          <a:xfrm>
            <a:off x="8044487" y="6612491"/>
            <a:ext cx="25037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2024 Tanis, E.S. All Rights Reserved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875698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EBF4-D104-7200-1837-2F1DEAD124F7}"/>
              </a:ext>
            </a:extLst>
          </p:cNvPr>
          <p:cNvSpPr>
            <a:spLocks noGrp="1"/>
          </p:cNvSpPr>
          <p:nvPr>
            <p:ph type="title"/>
          </p:nvPr>
        </p:nvSpPr>
        <p:spPr/>
        <p:txBody>
          <a:bodyPr>
            <a:normAutofit/>
          </a:bodyPr>
          <a:lstStyle/>
          <a:p>
            <a:pPr fontAlgn="base">
              <a:spcAft>
                <a:spcPct val="0"/>
              </a:spcAft>
            </a:pPr>
            <a:r>
              <a:rPr lang="en-US" sz="3200" b="0" dirty="0">
                <a:latin typeface="Verdana" panose="020B0604030504040204" pitchFamily="34" charset="0"/>
                <a:ea typeface="Verdana" panose="020B0604030504040204" pitchFamily="34" charset="0"/>
              </a:rPr>
              <a:t>RECOMMENDATIONS</a:t>
            </a:r>
          </a:p>
        </p:txBody>
      </p:sp>
      <p:sp>
        <p:nvSpPr>
          <p:cNvPr id="3" name="Content Placeholder 2">
            <a:extLst>
              <a:ext uri="{FF2B5EF4-FFF2-40B4-BE49-F238E27FC236}">
                <a16:creationId xmlns:a16="http://schemas.microsoft.com/office/drawing/2014/main" id="{9F79A8DE-E302-23E1-5F4C-972709F138A1}"/>
              </a:ext>
            </a:extLst>
          </p:cNvPr>
          <p:cNvSpPr>
            <a:spLocks noGrp="1"/>
          </p:cNvSpPr>
          <p:nvPr>
            <p:ph idx="1"/>
          </p:nvPr>
        </p:nvSpPr>
        <p:spPr>
          <a:xfrm>
            <a:off x="1981200" y="1775192"/>
            <a:ext cx="8142051" cy="4625609"/>
          </a:xfrm>
        </p:spPr>
        <p:txBody>
          <a:bodyPr>
            <a:normAutofit/>
          </a:bodyPr>
          <a:lstStyle/>
          <a:p>
            <a:pPr marL="457200" indent="-457200">
              <a:buClrTx/>
              <a:buSzTx/>
              <a:buFont typeface="+mj-lt"/>
              <a:buAutoNum type="arabicPeriod"/>
            </a:pPr>
            <a:r>
              <a:rPr lang="en-US" sz="2000" kern="0" dirty="0">
                <a:latin typeface="Verdana Pro Light" panose="020B0304030504040204" pitchFamily="34" charset="0"/>
                <a:cs typeface="Segoe UI" panose="020B0502040204020203" pitchFamily="34" charset="0"/>
              </a:rPr>
              <a:t>Creation of in data infrastructures inclusively designed with people with ID/DD (including the ethical use of artificial intelligence in data collection, management, and dissemination).</a:t>
            </a:r>
          </a:p>
          <a:p>
            <a:pPr marL="457200" indent="-457200">
              <a:buClrTx/>
              <a:buSzTx/>
              <a:buFont typeface="+mj-lt"/>
              <a:buAutoNum type="arabicPeriod"/>
            </a:pPr>
            <a:endParaRPr lang="en-US" sz="2000" kern="0" dirty="0">
              <a:latin typeface="Verdana Pro Light" panose="020B0304030504040204" pitchFamily="34" charset="0"/>
              <a:cs typeface="Segoe UI" panose="020B0502040204020203" pitchFamily="34" charset="0"/>
            </a:endParaRPr>
          </a:p>
          <a:p>
            <a:pPr marL="457200" indent="-457200">
              <a:buClrTx/>
              <a:buSzTx/>
              <a:buFont typeface="+mj-lt"/>
              <a:buAutoNum type="arabicPeriod"/>
            </a:pPr>
            <a:r>
              <a:rPr lang="en-US" sz="2000" kern="0" dirty="0">
                <a:latin typeface="Verdana Pro Light" panose="020B0304030504040204" pitchFamily="34" charset="0"/>
                <a:cs typeface="Segoe UI" panose="020B0502040204020203" pitchFamily="34" charset="0"/>
              </a:rPr>
              <a:t>Consistency of terminology for programs and services across states and the nation for impact measurement and accessibility.</a:t>
            </a:r>
          </a:p>
          <a:p>
            <a:pPr marL="457200" indent="-457200">
              <a:buClrTx/>
              <a:buSzTx/>
              <a:buFont typeface="+mj-lt"/>
              <a:buAutoNum type="arabicPeriod"/>
            </a:pPr>
            <a:endParaRPr lang="en-US" sz="2000" kern="0" dirty="0">
              <a:latin typeface="Verdana Pro Light" panose="020B0304030504040204" pitchFamily="34" charset="0"/>
              <a:cs typeface="Segoe UI" panose="020B0502040204020203" pitchFamily="34" charset="0"/>
            </a:endParaRPr>
          </a:p>
          <a:p>
            <a:pPr marL="457200" indent="-457200">
              <a:buClrTx/>
              <a:buSzTx/>
              <a:buFont typeface="+mj-lt"/>
              <a:buAutoNum type="arabicPeriod"/>
            </a:pPr>
            <a:r>
              <a:rPr lang="en-US" sz="2000" kern="0" dirty="0">
                <a:latin typeface="Verdana Pro Light" panose="020B0304030504040204" pitchFamily="34" charset="0"/>
                <a:cs typeface="Segoe UI" panose="020B0502040204020203" pitchFamily="34" charset="0"/>
              </a:rPr>
              <a:t>Evolving and accessible data literacy training for community living, civic engagement, employment, and innovation.</a:t>
            </a:r>
          </a:p>
          <a:p>
            <a:pPr marL="457200" indent="-457200">
              <a:buClrTx/>
              <a:buSzTx/>
              <a:buFont typeface="+mj-lt"/>
              <a:buAutoNum type="arabicPeriod"/>
            </a:pPr>
            <a:endParaRPr lang="en-US" sz="2000" kern="0" dirty="0">
              <a:latin typeface="Verdana Pro Light" panose="020B0304030504040204" pitchFamily="34" charset="0"/>
              <a:cs typeface="Segoe UI" panose="020B0502040204020203" pitchFamily="34" charset="0"/>
            </a:endParaRPr>
          </a:p>
          <a:p>
            <a:pPr marL="457200" indent="-457200">
              <a:buClrTx/>
              <a:buSzTx/>
              <a:buFont typeface="+mj-lt"/>
              <a:buAutoNum type="arabicPeriod"/>
            </a:pPr>
            <a:r>
              <a:rPr lang="en-US" sz="2000" kern="0" dirty="0">
                <a:latin typeface="Verdana Pro Light" panose="020B0304030504040204" pitchFamily="34" charset="0"/>
                <a:cs typeface="Segoe UI" panose="020B0502040204020203" pitchFamily="34" charset="0"/>
              </a:rPr>
              <a:t>Policies to protect and enhance data </a:t>
            </a:r>
            <a:r>
              <a:rPr lang="en-US" sz="2000" b="1" kern="0" dirty="0">
                <a:latin typeface="Verdana Pro Light" panose="020B0304030504040204" pitchFamily="34" charset="0"/>
                <a:cs typeface="Segoe UI" panose="020B0502040204020203" pitchFamily="34" charset="0"/>
              </a:rPr>
              <a:t>a</a:t>
            </a:r>
            <a:r>
              <a:rPr lang="en-US" sz="2000" kern="0" dirty="0">
                <a:latin typeface="Verdana Pro Light" panose="020B0304030504040204" pitchFamily="34" charset="0"/>
                <a:cs typeface="Segoe UI" panose="020B0502040204020203" pitchFamily="34" charset="0"/>
              </a:rPr>
              <a:t>gency.</a:t>
            </a:r>
          </a:p>
          <a:p>
            <a:pPr marL="457200" indent="-457200">
              <a:buClrTx/>
              <a:buSzTx/>
              <a:buFont typeface="+mj-lt"/>
              <a:buAutoNum type="arabicPeriod"/>
            </a:pPr>
            <a:endParaRPr lang="en-US" sz="2000" kern="0" dirty="0">
              <a:latin typeface="Verdana Pro Light" panose="020B0304030504040204" pitchFamily="34" charset="0"/>
              <a:cs typeface="Segoe UI" panose="020B0502040204020203" pitchFamily="34" charset="0"/>
            </a:endParaRPr>
          </a:p>
          <a:p>
            <a:pPr marL="457200" indent="-457200">
              <a:buClrTx/>
              <a:buSzTx/>
              <a:buFont typeface="+mj-lt"/>
              <a:buAutoNum type="arabicPeriod"/>
            </a:pPr>
            <a:endParaRPr lang="en-US" sz="2000" kern="0" dirty="0">
              <a:latin typeface="Verdana Pro Light" panose="020B0304030504040204" pitchFamily="34" charset="0"/>
              <a:cs typeface="Segoe UI" panose="020B0502040204020203" pitchFamily="34" charset="0"/>
            </a:endParaRPr>
          </a:p>
          <a:p>
            <a:pPr marL="457200" indent="-457200">
              <a:buClrTx/>
              <a:buSzTx/>
              <a:buFont typeface="+mj-lt"/>
              <a:buAutoNum type="arabicPeriod"/>
            </a:pPr>
            <a:endParaRPr lang="en-US" sz="2000" kern="0" dirty="0">
              <a:latin typeface="Verdana Pro Light" panose="020B0304030504040204" pitchFamily="34" charset="0"/>
              <a:cs typeface="Segoe UI" panose="020B0502040204020203" pitchFamily="34" charset="0"/>
            </a:endParaRPr>
          </a:p>
          <a:p>
            <a:pPr marL="457200" indent="-457200">
              <a:buClrTx/>
              <a:buSzTx/>
              <a:buFont typeface="+mj-lt"/>
              <a:buAutoNum type="arabicPeriod"/>
            </a:pPr>
            <a:endParaRPr lang="en-US" sz="2000" kern="0" dirty="0">
              <a:latin typeface="Verdana Pro Light" panose="020B0304030504040204" pitchFamily="34" charset="0"/>
              <a:cs typeface="Segoe UI" panose="020B0502040204020203" pitchFamily="34" charset="0"/>
            </a:endParaRPr>
          </a:p>
          <a:p>
            <a:pPr marL="118872" indent="0">
              <a:buNone/>
            </a:pPr>
            <a:endParaRPr lang="en-US" sz="2000" dirty="0">
              <a:latin typeface="+mn-lt"/>
            </a:endParaRPr>
          </a:p>
        </p:txBody>
      </p:sp>
      <p:sp>
        <p:nvSpPr>
          <p:cNvPr id="5" name="TextBox 4">
            <a:extLst>
              <a:ext uri="{FF2B5EF4-FFF2-40B4-BE49-F238E27FC236}">
                <a16:creationId xmlns:a16="http://schemas.microsoft.com/office/drawing/2014/main" id="{E4D55C8F-561F-755C-12C4-584831005E35}"/>
              </a:ext>
            </a:extLst>
          </p:cNvPr>
          <p:cNvSpPr txBox="1"/>
          <p:nvPr/>
        </p:nvSpPr>
        <p:spPr>
          <a:xfrm>
            <a:off x="8044487" y="6612491"/>
            <a:ext cx="25037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2024 Tanis, E.S. All Rights Reserved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181022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1981200" y="514047"/>
            <a:ext cx="8229600" cy="535531"/>
          </a:xfrm>
          <a:prstGeom prst="rect">
            <a:avLst/>
          </a:prstGeom>
          <a:noFill/>
          <a:ln w="9525">
            <a:noFill/>
            <a:miter lim="800000"/>
            <a:headEnd/>
            <a:tailEnd/>
          </a:ln>
        </p:spPr>
        <p:txBody>
          <a:bodyPr wrap="square">
            <a:spAutoFit/>
          </a:bodyPr>
          <a:lstStyle/>
          <a:p>
            <a:pPr fontAlgn="base">
              <a:lnSpc>
                <a:spcPct val="90000"/>
              </a:lnSpc>
              <a:spcAft>
                <a:spcPct val="0"/>
              </a:spcAft>
            </a:pPr>
            <a:r>
              <a:rPr lang="en-US" sz="3200" b="0" dirty="0">
                <a:latin typeface="Verdana" panose="020B0604030504040204" pitchFamily="34" charset="0"/>
                <a:ea typeface="Verdana" panose="020B0604030504040204" pitchFamily="34" charset="0"/>
              </a:rPr>
              <a:t>CONTACT </a:t>
            </a:r>
          </a:p>
        </p:txBody>
      </p:sp>
      <p:sp>
        <p:nvSpPr>
          <p:cNvPr id="9" name="Content Placeholder 5"/>
          <p:cNvSpPr txBox="1">
            <a:spLocks/>
          </p:cNvSpPr>
          <p:nvPr/>
        </p:nvSpPr>
        <p:spPr>
          <a:xfrm>
            <a:off x="2939143" y="1549990"/>
            <a:ext cx="6477000" cy="5260836"/>
          </a:xfrm>
          <a:prstGeom prst="rect">
            <a:avLst/>
          </a:prstGeom>
        </p:spPr>
        <p:txBody>
          <a:bodyPr vert="horz" lIns="54864" tIns="91440" rtlCol="0">
            <a:normAutofit/>
          </a:bodyPr>
          <a:lstStyle>
            <a:lvl1pPr marL="438912" indent="-320040" algn="l" rtl="0" eaLnBrk="1" latinLnBrk="0" hangingPunct="1">
              <a:spcBef>
                <a:spcPts val="0"/>
              </a:spcBef>
              <a:buClr>
                <a:srgbClr val="002060"/>
              </a:buClr>
              <a:buSzPct val="100000"/>
              <a:buFont typeface="Wingdings 2"/>
              <a:buChar char=""/>
              <a:defRPr kumimoji="0" sz="3200" kern="1200" baseline="0">
                <a:solidFill>
                  <a:schemeClr val="accent3"/>
                </a:solidFill>
                <a:latin typeface="Arial" pitchFamily="34" charset="0"/>
                <a:ea typeface="+mn-ea"/>
                <a:cs typeface="+mn-cs"/>
              </a:defRPr>
            </a:lvl1pPr>
            <a:lvl2pPr marL="731520" indent="-274320" algn="l" rtl="0" eaLnBrk="1" latinLnBrk="0" hangingPunct="1">
              <a:spcBef>
                <a:spcPct val="20000"/>
              </a:spcBef>
              <a:buClr>
                <a:srgbClr val="002060"/>
              </a:buClr>
              <a:buSzPct val="90000"/>
              <a:buFont typeface="Wingdings"/>
              <a:buChar char=""/>
              <a:defRPr kumimoji="0" sz="2800" kern="1200" baseline="0">
                <a:solidFill>
                  <a:schemeClr val="accent3"/>
                </a:solidFill>
                <a:latin typeface="Arial" pitchFamily="34" charset="0"/>
                <a:ea typeface="+mn-ea"/>
                <a:cs typeface="+mn-cs"/>
              </a:defRPr>
            </a:lvl2pPr>
            <a:lvl3pPr marL="996696" indent="-228600" algn="l" rtl="0" eaLnBrk="1" latinLnBrk="0" hangingPunct="1">
              <a:spcBef>
                <a:spcPct val="20000"/>
              </a:spcBef>
              <a:buClr>
                <a:srgbClr val="002060"/>
              </a:buClr>
              <a:buFont typeface="Arial"/>
              <a:buChar char="▪"/>
              <a:defRPr kumimoji="0" sz="2400" kern="1200" baseline="0">
                <a:solidFill>
                  <a:schemeClr val="accent3"/>
                </a:solidFill>
                <a:latin typeface="Arial" pitchFamily="34" charset="0"/>
                <a:ea typeface="+mn-ea"/>
                <a:cs typeface="+mn-cs"/>
              </a:defRPr>
            </a:lvl3pPr>
            <a:lvl4pPr marL="1216152" indent="-182880" algn="l" rtl="0" eaLnBrk="1" latinLnBrk="0" hangingPunct="1">
              <a:spcBef>
                <a:spcPct val="20000"/>
              </a:spcBef>
              <a:buClr>
                <a:srgbClr val="002060"/>
              </a:buClr>
              <a:buFont typeface="Arial"/>
              <a:buChar char="▪"/>
              <a:defRPr kumimoji="0" sz="2000" kern="1200" baseline="0">
                <a:solidFill>
                  <a:schemeClr val="accent3"/>
                </a:solidFill>
                <a:latin typeface="Arial" pitchFamily="34" charset="0"/>
                <a:ea typeface="+mn-ea"/>
                <a:cs typeface="+mn-cs"/>
              </a:defRPr>
            </a:lvl4pPr>
            <a:lvl5pPr marL="1426464" indent="-182880" algn="l" rtl="0" eaLnBrk="1" latinLnBrk="0" hangingPunct="1">
              <a:spcBef>
                <a:spcPct val="20000"/>
              </a:spcBef>
              <a:buClr>
                <a:srgbClr val="002060"/>
              </a:buClr>
              <a:buFont typeface="Wingdings 3"/>
              <a:buChar char=""/>
              <a:defRPr kumimoji="0" lang="en-US" sz="2000" kern="1200" baseline="0">
                <a:solidFill>
                  <a:schemeClr val="accent3"/>
                </a:solidFill>
                <a:latin typeface="Arial" pitchFamily="34" charset="0"/>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2713" marR="0" lvl="0" indent="0" algn="l" defTabSz="914400" rtl="0" eaLnBrk="1" fontAlgn="auto" latinLnBrk="0" hangingPunct="1">
              <a:lnSpc>
                <a:spcPct val="100000"/>
              </a:lnSpc>
              <a:spcBef>
                <a:spcPts val="0"/>
              </a:spcBef>
              <a:spcAft>
                <a:spcPts val="0"/>
              </a:spcAft>
              <a:buClr>
                <a:srgbClr val="002060"/>
              </a:buClr>
              <a:buSzPct val="100000"/>
              <a:buFont typeface="Wingdings 2"/>
              <a:buNone/>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Email</a:t>
            </a:r>
          </a:p>
          <a:p>
            <a:pPr marL="411480" marR="0" lvl="1" indent="0" algn="l" defTabSz="914400" rtl="0" eaLnBrk="1" fontAlgn="auto" latinLnBrk="0" hangingPunct="1">
              <a:lnSpc>
                <a:spcPct val="100000"/>
              </a:lnSpc>
              <a:spcBef>
                <a:spcPts val="600"/>
              </a:spcBef>
              <a:spcAft>
                <a:spcPts val="0"/>
              </a:spcAft>
              <a:buClr>
                <a:srgbClr val="002060"/>
              </a:buClr>
              <a:buSzPct val="90000"/>
              <a:buFont typeface="Wingdings"/>
              <a:buNone/>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hlinkClick r:id="rId3"/>
              </a:rPr>
              <a:t>Tanis@ku.edu</a:t>
            </a:r>
            <a:endPar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411480" marR="0" lvl="1" indent="0" algn="l" defTabSz="914400" rtl="0" eaLnBrk="1" fontAlgn="auto" latinLnBrk="0" hangingPunct="1">
              <a:lnSpc>
                <a:spcPct val="100000"/>
              </a:lnSpc>
              <a:spcBef>
                <a:spcPts val="600"/>
              </a:spcBef>
              <a:spcAft>
                <a:spcPts val="0"/>
              </a:spcAft>
              <a:buClr>
                <a:srgbClr val="002060"/>
              </a:buClr>
              <a:buSzPct val="90000"/>
              <a:buFont typeface="Wingdings"/>
              <a:buNone/>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hlinkClick r:id="rId4"/>
              </a:rPr>
              <a:t>Stateofthestates@ku.edu</a:t>
            </a: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endPar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118872" marR="0" lvl="0" indent="0" algn="l" defTabSz="914400" rtl="0" eaLnBrk="1" fontAlgn="auto" latinLnBrk="0" hangingPunct="1">
              <a:lnSpc>
                <a:spcPct val="100000"/>
              </a:lnSpc>
              <a:spcBef>
                <a:spcPts val="0"/>
              </a:spcBef>
              <a:spcAft>
                <a:spcPts val="0"/>
              </a:spcAft>
              <a:buClr>
                <a:srgbClr val="002060"/>
              </a:buClr>
              <a:buSzPct val="100000"/>
              <a:buFont typeface="Wingdings 2"/>
              <a:buNone/>
              <a:tabLst/>
              <a:defRPr/>
            </a:pPr>
            <a:endParaRPr kumimoji="0" lang="en-US" sz="3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3"/>
          <p:cNvSpPr>
            <a:spLocks noGrp="1" noChangeArrowheads="1"/>
          </p:cNvSpPr>
          <p:nvPr>
            <p:ph idx="1"/>
          </p:nvPr>
        </p:nvSpPr>
        <p:spPr bwMode="auto">
          <a:xfrm>
            <a:off x="3103100" y="3705066"/>
            <a:ext cx="5930410" cy="2385268"/>
          </a:xfrm>
          <a:prstGeom prst="rect">
            <a:avLst/>
          </a:prstGeom>
          <a:noFill/>
          <a:ln w="9525">
            <a:noFill/>
            <a:miter lim="800000"/>
            <a:headEnd/>
            <a:tailEnd/>
          </a:ln>
        </p:spPr>
        <p:txBody>
          <a:bodyPr wrap="square">
            <a:spAutoFit/>
          </a:bodyPr>
          <a:lstStyle/>
          <a:p>
            <a:pPr marL="112713" indent="0">
              <a:buNone/>
            </a:pPr>
            <a:r>
              <a:rPr lang="en-US" sz="2400" dirty="0">
                <a:latin typeface="Verdana" panose="020B0604030504040204" pitchFamily="34" charset="0"/>
                <a:ea typeface="Verdana" panose="020B0604030504040204" pitchFamily="34" charset="0"/>
              </a:rPr>
              <a:t>Website</a:t>
            </a:r>
          </a:p>
          <a:p>
            <a:pPr marL="112713" indent="0">
              <a:buNone/>
            </a:pPr>
            <a:r>
              <a:rPr lang="en-US" sz="2400" dirty="0">
                <a:latin typeface="Verdana" panose="020B0604030504040204" pitchFamily="34" charset="0"/>
                <a:ea typeface="Verdana" panose="020B0604030504040204" pitchFamily="34" charset="0"/>
                <a:hlinkClick r:id="rId5"/>
              </a:rPr>
              <a:t>www.Stateofthestates.ku.edu</a:t>
            </a:r>
            <a:endParaRPr lang="en-US" sz="2400" dirty="0">
              <a:latin typeface="Verdana" panose="020B0604030504040204" pitchFamily="34" charset="0"/>
              <a:ea typeface="Verdana" panose="020B0604030504040204" pitchFamily="34" charset="0"/>
            </a:endParaRPr>
          </a:p>
          <a:p>
            <a:pPr marL="112713" indent="0">
              <a:buNone/>
            </a:pPr>
            <a:endParaRPr lang="en-US" sz="2400" dirty="0"/>
          </a:p>
          <a:p>
            <a:pPr marL="112713" indent="0">
              <a:buNone/>
            </a:pPr>
            <a:endParaRPr lang="en-US" sz="2000" dirty="0"/>
          </a:p>
          <a:p>
            <a:pPr marL="118872" indent="0">
              <a:spcBef>
                <a:spcPts val="600"/>
              </a:spcBef>
              <a:buNone/>
            </a:pPr>
            <a:endParaRPr lang="en-US" sz="2000" dirty="0"/>
          </a:p>
          <a:p>
            <a:pPr>
              <a:spcBef>
                <a:spcPts val="600"/>
              </a:spcBef>
              <a:buNone/>
            </a:pPr>
            <a:endParaRPr lang="en-US" sz="2400"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1" y="3681810"/>
            <a:ext cx="976745" cy="976745"/>
          </a:xfrm>
          <a:prstGeom prst="rect">
            <a:avLst/>
          </a:prstGeom>
        </p:spPr>
      </p:pic>
      <p:pic>
        <p:nvPicPr>
          <p:cNvPr id="15" name="Picture 14">
            <a:extLst>
              <a:ext uri="{FF2B5EF4-FFF2-40B4-BE49-F238E27FC236}">
                <a16:creationId xmlns:a16="http://schemas.microsoft.com/office/drawing/2014/main" id="{F19E09D8-3A88-4ECB-9F72-39585E67598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81201" y="1545810"/>
            <a:ext cx="928419" cy="928419"/>
          </a:xfrm>
          <a:prstGeom prst="rect">
            <a:avLst/>
          </a:prstGeom>
        </p:spPr>
      </p:pic>
      <p:sp>
        <p:nvSpPr>
          <p:cNvPr id="3" name="TextBox 2">
            <a:extLst>
              <a:ext uri="{FF2B5EF4-FFF2-40B4-BE49-F238E27FC236}">
                <a16:creationId xmlns:a16="http://schemas.microsoft.com/office/drawing/2014/main" id="{40C13A96-82C5-16BE-418C-AD874A5CF83A}"/>
              </a:ext>
            </a:extLst>
          </p:cNvPr>
          <p:cNvSpPr txBox="1"/>
          <p:nvPr/>
        </p:nvSpPr>
        <p:spPr>
          <a:xfrm>
            <a:off x="8044487" y="6612491"/>
            <a:ext cx="250377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2024 Tanis, E.S. All Rights Reserved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261736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5D547-061B-D823-90CC-34A8D8235808}"/>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36C99589-8163-072B-B2C2-AA9DA0A40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ED69E-0165-2447-97CC-366CC7706058}"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 name="Title 1">
            <a:extLst>
              <a:ext uri="{FF2B5EF4-FFF2-40B4-BE49-F238E27FC236}">
                <a16:creationId xmlns:a16="http://schemas.microsoft.com/office/drawing/2014/main" id="{3BC0E553-EF00-8139-74FD-A0E83CD0A7C6}"/>
              </a:ext>
            </a:extLst>
          </p:cNvPr>
          <p:cNvSpPr>
            <a:spLocks noGrp="1"/>
          </p:cNvSpPr>
          <p:nvPr>
            <p:ph type="title" idx="4294967295"/>
          </p:nvPr>
        </p:nvSpPr>
        <p:spPr>
          <a:xfrm>
            <a:off x="838200" y="136525"/>
            <a:ext cx="10515600" cy="1325563"/>
          </a:xfrm>
        </p:spPr>
        <p:txBody>
          <a:bodyPr/>
          <a:lstStyle/>
          <a:p>
            <a:pPr algn="ctr"/>
            <a:r>
              <a:rPr lang="en-US" sz="4000" b="1" dirty="0">
                <a:solidFill>
                  <a:srgbClr val="004C82"/>
                </a:solidFill>
                <a:latin typeface="Arial"/>
                <a:cs typeface="Arial"/>
              </a:rPr>
              <a:t>ACL Community Living Initiatives</a:t>
            </a:r>
            <a:endParaRPr lang="en-US" dirty="0"/>
          </a:p>
        </p:txBody>
      </p:sp>
      <p:sp>
        <p:nvSpPr>
          <p:cNvPr id="5" name="Content Placeholder 4">
            <a:extLst>
              <a:ext uri="{FF2B5EF4-FFF2-40B4-BE49-F238E27FC236}">
                <a16:creationId xmlns:a16="http://schemas.microsoft.com/office/drawing/2014/main" id="{4D80DC94-4A09-5611-1ABF-E61A40653F5F}"/>
              </a:ext>
            </a:extLst>
          </p:cNvPr>
          <p:cNvSpPr>
            <a:spLocks noGrp="1"/>
          </p:cNvSpPr>
          <p:nvPr>
            <p:ph sz="half" idx="4294967295"/>
          </p:nvPr>
        </p:nvSpPr>
        <p:spPr>
          <a:xfrm>
            <a:off x="449584" y="1555750"/>
            <a:ext cx="11292833" cy="4183063"/>
          </a:xfr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004C82"/>
                </a:solidFill>
                <a:effectLst/>
                <a:uLnTx/>
                <a:uFillTx/>
                <a:latin typeface="Arial" panose="020B0604020202020204" pitchFamily="34" charset="0"/>
                <a:ea typeface="+mn-ea"/>
                <a:cs typeface="Arial" panose="020B0604020202020204" pitchFamily="34" charset="0"/>
              </a:rPr>
              <a:t>The Link Center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Mary Sowers,</a:t>
            </a:r>
            <a:r>
              <a:rPr kumimoji="0" lang="en-US" sz="2400" b="1" i="1" u="none" strike="noStrike" kern="1200" cap="none" spc="0" normalizeH="0" baseline="0" noProof="0" dirty="0">
                <a:ln>
                  <a:noFill/>
                </a:ln>
                <a:solidFill>
                  <a:prstClr val="black"/>
                </a:solidFill>
                <a:effectLst/>
                <a:uLnTx/>
                <a:uFillTx/>
                <a:latin typeface="Arial"/>
                <a:ea typeface="+mn-ea"/>
                <a:cs typeface="Arial"/>
              </a:rPr>
              <a:t> </a:t>
            </a:r>
            <a:r>
              <a:rPr kumimoji="0" lang="en-US" sz="2400" b="0" i="1" u="none" strike="noStrike" kern="1200" cap="none" spc="0" normalizeH="0" baseline="0" noProof="0" dirty="0">
                <a:ln>
                  <a:noFill/>
                </a:ln>
                <a:solidFill>
                  <a:prstClr val="black"/>
                </a:solidFill>
                <a:effectLst/>
                <a:uLnTx/>
                <a:uFillTx/>
                <a:latin typeface="Arial"/>
                <a:ea typeface="+mn-ea"/>
                <a:cs typeface="Arial"/>
              </a:rPr>
              <a:t>Executive Director, NASDDDS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sng" strike="noStrike" kern="1200" cap="none" spc="0" normalizeH="0" baseline="0" noProof="0" dirty="0">
              <a:ln>
                <a:noFill/>
              </a:ln>
              <a:solidFill>
                <a:srgbClr val="004C8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004C82"/>
                </a:solidFill>
                <a:effectLst/>
                <a:uLnTx/>
                <a:uFillTx/>
                <a:latin typeface="Arial" panose="020B0604020202020204" pitchFamily="34" charset="0"/>
                <a:ea typeface="+mn-ea"/>
                <a:cs typeface="Arial" panose="020B0604020202020204" pitchFamily="34" charset="0"/>
              </a:rPr>
              <a:t>The RAISE Act - National Strategy to Support Family Caregivers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Greg Link,</a:t>
            </a:r>
            <a:r>
              <a:rPr kumimoji="0" lang="en-US" sz="2400" b="1" i="1" u="none" strike="noStrike" kern="1200" cap="none" spc="0" normalizeH="0" baseline="0" noProof="0" dirty="0">
                <a:ln>
                  <a:noFill/>
                </a:ln>
                <a:solidFill>
                  <a:prstClr val="black"/>
                </a:solidFill>
                <a:effectLst/>
                <a:uLnTx/>
                <a:uFillTx/>
                <a:latin typeface="Arial"/>
                <a:ea typeface="+mn-ea"/>
                <a:cs typeface="Arial"/>
              </a:rPr>
              <a:t> </a:t>
            </a:r>
            <a:r>
              <a:rPr kumimoji="0" lang="en-US" sz="2400" b="0" i="1" u="none" strike="noStrike" kern="1200" cap="none" spc="0" normalizeH="0" baseline="0" noProof="0" dirty="0">
                <a:ln>
                  <a:noFill/>
                </a:ln>
                <a:solidFill>
                  <a:prstClr val="black"/>
                </a:solidFill>
                <a:effectLst/>
                <a:uLnTx/>
                <a:uFillTx/>
                <a:latin typeface="Arial"/>
                <a:ea typeface="+mn-ea"/>
                <a:cs typeface="Arial"/>
              </a:rPr>
              <a:t>Director, Office of Supportive &amp; Caregiver Services, Administration for Community Living (ACL)</a:t>
            </a:r>
          </a:p>
        </p:txBody>
      </p:sp>
    </p:spTree>
    <p:extLst>
      <p:ext uri="{BB962C8B-B14F-4D97-AF65-F5344CB8AC3E}">
        <p14:creationId xmlns:p14="http://schemas.microsoft.com/office/powerpoint/2010/main" val="7266843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800" b="1" i="0" u="none" strike="noStrike" kern="1200" cap="none" spc="0" normalizeH="0" baseline="0" noProof="0" dirty="0">
                <a:ln>
                  <a:noFill/>
                </a:ln>
                <a:solidFill>
                  <a:srgbClr val="004C82"/>
                </a:solidFill>
                <a:effectLst/>
                <a:uLnTx/>
                <a:uFillTx/>
                <a:latin typeface="Arial" panose="020B0604020202020204" pitchFamily="34" charset="0"/>
                <a:ea typeface="+mj-ea"/>
                <a:cs typeface="Arial" panose="020B0604020202020204" pitchFamily="34" charset="0"/>
              </a:rPr>
              <a:t>The LINK Center</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9877745" cy="171420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Mary Sowers, Executive Director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NASDDDS </a:t>
            </a:r>
          </a:p>
        </p:txBody>
      </p:sp>
    </p:spTree>
    <p:extLst>
      <p:ext uri="{BB962C8B-B14F-4D97-AF65-F5344CB8AC3E}">
        <p14:creationId xmlns:p14="http://schemas.microsoft.com/office/powerpoint/2010/main" val="8653114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CEF789-621E-25A6-B598-A2919E0FBD5D}"/>
              </a:ext>
            </a:extLst>
          </p:cNvPr>
          <p:cNvSpPr>
            <a:spLocks noGrp="1"/>
          </p:cNvSpPr>
          <p:nvPr>
            <p:ph type="title"/>
          </p:nvPr>
        </p:nvSpPr>
        <p:spPr/>
        <p:txBody>
          <a:bodyPr/>
          <a:lstStyle/>
          <a:p>
            <a:r>
              <a:rPr lang="en-US" dirty="0"/>
              <a:t>Welcome to Shared Learning Groups</a:t>
            </a:r>
          </a:p>
        </p:txBody>
      </p:sp>
      <p:sp>
        <p:nvSpPr>
          <p:cNvPr id="8" name="Rectangle 7">
            <a:extLst>
              <a:ext uri="{FF2B5EF4-FFF2-40B4-BE49-F238E27FC236}">
                <a16:creationId xmlns:a16="http://schemas.microsoft.com/office/drawing/2014/main" id="{85B72FA7-FEB8-9394-57F9-1620BA78D7E7}"/>
              </a:ext>
              <a:ext uri="{C183D7F6-B498-43B3-948B-1728B52AA6E4}">
                <adec:decorative xmlns:adec="http://schemas.microsoft.com/office/drawing/2017/decorative" val="1"/>
              </a:ext>
            </a:extLst>
          </p:cNvPr>
          <p:cNvSpPr/>
          <p:nvPr/>
        </p:nvSpPr>
        <p:spPr>
          <a:xfrm>
            <a:off x="741083" y="6347010"/>
            <a:ext cx="10614212" cy="178135"/>
          </a:xfrm>
          <a:prstGeom prst="rect">
            <a:avLst/>
          </a:prstGeom>
          <a:solidFill>
            <a:srgbClr val="065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9D7EB78-B3CE-A7B7-CCC3-B2FBEE95FB31}"/>
              </a:ext>
              <a:ext uri="{C183D7F6-B498-43B3-948B-1728B52AA6E4}">
                <adec:decorative xmlns:adec="http://schemas.microsoft.com/office/drawing/2017/decorative" val="1"/>
              </a:ext>
            </a:extLst>
          </p:cNvPr>
          <p:cNvSpPr/>
          <p:nvPr/>
        </p:nvSpPr>
        <p:spPr>
          <a:xfrm>
            <a:off x="1" y="1"/>
            <a:ext cx="12191999" cy="4783008"/>
          </a:xfrm>
          <a:prstGeom prst="rect">
            <a:avLst/>
          </a:prstGeom>
          <a:gradFill flip="none" rotWithShape="1">
            <a:gsLst>
              <a:gs pos="0">
                <a:schemeClr val="accent1">
                  <a:lumMod val="40000"/>
                  <a:lumOff val="60000"/>
                </a:schemeClr>
              </a:gs>
              <a:gs pos="46000">
                <a:srgbClr val="065391"/>
              </a:gs>
              <a:gs pos="100000">
                <a:schemeClr val="accent1">
                  <a:lumMod val="5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8DA521C-6795-EB24-BD6E-C326D4631AEF}"/>
              </a:ext>
              <a:ext uri="{C183D7F6-B498-43B3-948B-1728B52AA6E4}">
                <adec:decorative xmlns:adec="http://schemas.microsoft.com/office/drawing/2017/decorative" val="1"/>
              </a:ext>
            </a:extLst>
          </p:cNvPr>
          <p:cNvSpPr/>
          <p:nvPr/>
        </p:nvSpPr>
        <p:spPr>
          <a:xfrm>
            <a:off x="741083" y="578223"/>
            <a:ext cx="10614212" cy="5345376"/>
          </a:xfrm>
          <a:prstGeom prst="rect">
            <a:avLst/>
          </a:prstGeom>
          <a:solidFill>
            <a:schemeClr val="bg1"/>
          </a:solidFill>
          <a:ln>
            <a:noFill/>
          </a:ln>
          <a:effectLst>
            <a:outerShdw blurRad="127000" dist="76200" dir="5400000" algn="t" rotWithShape="0">
              <a:prstClr val="black">
                <a:alpha val="1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9ACDE59-759D-C9A4-65A3-B4FA829BD073}"/>
              </a:ext>
            </a:extLst>
          </p:cNvPr>
          <p:cNvSpPr txBox="1"/>
          <p:nvPr/>
        </p:nvSpPr>
        <p:spPr>
          <a:xfrm>
            <a:off x="2122088" y="3031057"/>
            <a:ext cx="8522811" cy="861774"/>
          </a:xfrm>
          <a:prstGeom prst="rect">
            <a:avLst/>
          </a:prstGeom>
          <a:noFill/>
        </p:spPr>
        <p:txBody>
          <a:bodyPr wrap="square" lIns="121920" tIns="60960" rIns="121920" bIns="6096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65391"/>
                </a:solidFill>
                <a:effectLst/>
                <a:uLnTx/>
                <a:uFillTx/>
                <a:latin typeface="Futura Std Book" panose="020B0502020204020303"/>
                <a:ea typeface="+mn-ea"/>
                <a:cs typeface="+mn-cs"/>
              </a:rPr>
              <a:t>A Project of National Significance funded by Administration for Community Living aimed at improving access to mental health services for people with I/DD, Brain Injury and other Neurodevelopmental Disabilities</a:t>
            </a:r>
          </a:p>
        </p:txBody>
      </p:sp>
      <p:sp>
        <p:nvSpPr>
          <p:cNvPr id="3" name="Slide Number Placeholder 2">
            <a:extLst>
              <a:ext uri="{FF2B5EF4-FFF2-40B4-BE49-F238E27FC236}">
                <a16:creationId xmlns:a16="http://schemas.microsoft.com/office/drawing/2014/main" id="{6EBDF095-C650-7088-2E13-58F1A5906A9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62C0D8F-40BC-C049-9A95-2D55EB620A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Content Placeholder 4" descr="The Link Center logo in red and dark blue, with graphic of three body shapes linked together">
            <a:extLst>
              <a:ext uri="{FF2B5EF4-FFF2-40B4-BE49-F238E27FC236}">
                <a16:creationId xmlns:a16="http://schemas.microsoft.com/office/drawing/2014/main" id="{1840F112-35AC-D7C4-E265-E8A95DC0479D}"/>
              </a:ext>
            </a:extLst>
          </p:cNvPr>
          <p:cNvPicPr>
            <a:picLocks noGrp="1" noChangeAspect="1"/>
          </p:cNvPicPr>
          <p:nvPr/>
        </p:nvPicPr>
        <p:blipFill rotWithShape="1">
          <a:blip r:embed="rId3"/>
          <a:srcRect l="5895" t="23418" r="5263" b="26417"/>
          <a:stretch/>
        </p:blipFill>
        <p:spPr>
          <a:xfrm>
            <a:off x="2049763" y="1293664"/>
            <a:ext cx="8092471" cy="1524297"/>
          </a:xfrm>
          <a:prstGeom prst="rect">
            <a:avLst/>
          </a:prstGeom>
        </p:spPr>
      </p:pic>
      <p:sp>
        <p:nvSpPr>
          <p:cNvPr id="11" name="TextBox 10">
            <a:extLst>
              <a:ext uri="{FF2B5EF4-FFF2-40B4-BE49-F238E27FC236}">
                <a16:creationId xmlns:a16="http://schemas.microsoft.com/office/drawing/2014/main" id="{8A6E5FA1-8D39-8A6F-388B-B9C704BBCBE4}"/>
              </a:ext>
            </a:extLst>
          </p:cNvPr>
          <p:cNvSpPr txBox="1"/>
          <p:nvPr/>
        </p:nvSpPr>
        <p:spPr>
          <a:xfrm>
            <a:off x="2820692" y="4287865"/>
            <a:ext cx="7015565"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September 2024</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Mary Sowers, NASDDDS Executive Director</a:t>
            </a:r>
          </a:p>
        </p:txBody>
      </p:sp>
    </p:spTree>
    <p:extLst>
      <p:ext uri="{BB962C8B-B14F-4D97-AF65-F5344CB8AC3E}">
        <p14:creationId xmlns:p14="http://schemas.microsoft.com/office/powerpoint/2010/main" val="1586855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B6126D4-A0A6-EC18-CF88-6C774D0D2B43}"/>
              </a:ext>
            </a:extLst>
          </p:cNvPr>
          <p:cNvSpPr txBox="1">
            <a:spLocks/>
          </p:cNvSpPr>
          <p:nvPr/>
        </p:nvSpPr>
        <p:spPr bwMode="auto">
          <a:xfrm>
            <a:off x="5161661" y="1161143"/>
            <a:ext cx="6420740" cy="4724400"/>
          </a:xfrm>
          <a:prstGeom prst="rect">
            <a:avLst/>
          </a:prstGeom>
          <a:noFill/>
          <a:ln w="28575">
            <a:solidFill>
              <a:srgbClr val="F89D1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16694" indent="-216694" algn="l" defTabSz="342900" rtl="0" eaLnBrk="0" fontAlgn="base" hangingPunct="0">
              <a:spcBef>
                <a:spcPct val="0"/>
              </a:spcBef>
              <a:spcAft>
                <a:spcPts val="450"/>
              </a:spcAft>
              <a:buClr>
                <a:srgbClr val="E00034"/>
              </a:buClr>
              <a:buFont typeface="Arial" panose="020B0604020202020204" pitchFamily="34" charset="0"/>
              <a:buChar char="•"/>
              <a:defRPr sz="1800" kern="1200">
                <a:solidFill>
                  <a:srgbClr val="5F6163"/>
                </a:solidFill>
                <a:latin typeface="+mn-lt"/>
                <a:ea typeface="+mn-ea"/>
                <a:cs typeface="+mn-cs"/>
              </a:defRPr>
            </a:lvl1pPr>
            <a:lvl2pPr marL="515541" indent="-252413" algn="l" defTabSz="342900" rtl="0" eaLnBrk="0" fontAlgn="base" hangingPunct="0">
              <a:spcBef>
                <a:spcPct val="0"/>
              </a:spcBef>
              <a:spcAft>
                <a:spcPts val="450"/>
              </a:spcAft>
              <a:buClr>
                <a:srgbClr val="E00034"/>
              </a:buClr>
              <a:buFont typeface="Arial" panose="020B0604020202020204" pitchFamily="34" charset="0"/>
              <a:buChar char="–"/>
              <a:defRPr lang="en-US" altLang="en-US" sz="1500" kern="1200" dirty="0" smtClean="0">
                <a:solidFill>
                  <a:srgbClr val="5F6163"/>
                </a:solidFill>
                <a:latin typeface="+mn-lt"/>
                <a:ea typeface="+mn-ea"/>
                <a:cs typeface="+mn-cs"/>
              </a:defRPr>
            </a:lvl2pPr>
            <a:lvl3pPr marL="773906" indent="-214313" algn="l" defTabSz="342900" rtl="0" eaLnBrk="0" fontAlgn="base" hangingPunct="0">
              <a:spcBef>
                <a:spcPct val="0"/>
              </a:spcBef>
              <a:spcAft>
                <a:spcPts val="450"/>
              </a:spcAft>
              <a:buClr>
                <a:srgbClr val="E00034"/>
              </a:buClr>
              <a:buFont typeface="Arial" panose="020B0604020202020204" pitchFamily="34" charset="0"/>
              <a:buChar char="•"/>
              <a:defRPr lang="en-US" altLang="en-US" kern="1200" dirty="0" smtClean="0">
                <a:solidFill>
                  <a:srgbClr val="5F6163"/>
                </a:solidFill>
                <a:latin typeface="+mn-lt"/>
                <a:ea typeface="+mn-ea"/>
                <a:cs typeface="+mn-cs"/>
              </a:defRPr>
            </a:lvl3pPr>
            <a:lvl4pPr marL="1032272" indent="-213122" algn="l" defTabSz="342900" rtl="0" eaLnBrk="0" fontAlgn="base" hangingPunct="0">
              <a:spcBef>
                <a:spcPct val="0"/>
              </a:spcBef>
              <a:spcAft>
                <a:spcPts val="450"/>
              </a:spcAft>
              <a:buClr>
                <a:srgbClr val="E00034"/>
              </a:buClr>
              <a:buFont typeface="Arial" panose="020B0604020202020204" pitchFamily="34" charset="0"/>
              <a:buChar char="–"/>
              <a:defRPr lang="en-US" altLang="en-US" sz="1200" kern="1200" dirty="0" smtClean="0">
                <a:solidFill>
                  <a:srgbClr val="5F6163"/>
                </a:solidFill>
                <a:latin typeface="+mn-lt"/>
                <a:ea typeface="+mn-ea"/>
                <a:cs typeface="+mn-cs"/>
              </a:defRPr>
            </a:lvl4pPr>
            <a:lvl5pPr marL="1201341" indent="-173831" algn="l" defTabSz="342900" rtl="0" eaLnBrk="0" fontAlgn="base" hangingPunct="0">
              <a:spcBef>
                <a:spcPct val="0"/>
              </a:spcBef>
              <a:spcAft>
                <a:spcPts val="450"/>
              </a:spcAft>
              <a:buClr>
                <a:srgbClr val="E00034"/>
              </a:buClr>
              <a:buFont typeface="Arial" panose="020B0604020202020204" pitchFamily="34" charset="0"/>
              <a:buChar char="»"/>
              <a:defRPr lang="en-US" sz="1050" kern="1200" dirty="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Human Spotlight – BJ Stasio’s Story</a:t>
            </a:r>
            <a:endParaRPr kumimoji="0" lang="en-US" sz="1600" b="0" i="0" u="none" strike="noStrike" kern="1200" cap="none" spc="0" normalizeH="0" baseline="0" noProof="0" dirty="0">
              <a:ln>
                <a:noFill/>
              </a:ln>
              <a:solidFill>
                <a:srgbClr val="5F6163"/>
              </a:solidFill>
              <a:effectLst/>
              <a:uLnTx/>
              <a:uFillTx/>
              <a:latin typeface="Arial"/>
              <a:ea typeface="+mn-ea"/>
              <a:cs typeface="+mn-cs"/>
            </a:endParaRPr>
          </a:p>
          <a:p>
            <a:pPr marL="0" marR="0" lvl="0" indent="-35719"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600" b="0" i="0" u="none" strike="noStrike" kern="1200" cap="none" spc="0" normalizeH="0" baseline="0" noProof="0" dirty="0">
                <a:ln>
                  <a:noFill/>
                </a:ln>
                <a:solidFill>
                  <a:srgbClr val="5F6163"/>
                </a:solidFill>
                <a:effectLst/>
                <a:uLnTx/>
                <a:uFillTx/>
                <a:latin typeface="Arial"/>
                <a:ea typeface="+mn-ea"/>
                <a:cs typeface="+mn-cs"/>
              </a:rPr>
              <a:t>BJ is the co-vice president of the board of directors of the Self- Advocacy Association of New York State (SANYS) and has been employed by the New York Office for People with Developmental Disabilities for over 20 years. During the COVID-19 pandemic, BJ was faced with a choice to either stay in bed or sleep in his chair to continue with his daily activities. He slept in his wheelchair for over two years so he could continue working. Currently, BJ has DSP services and is grateful for their support each day. BJ described how he has stopped strangers in grocery store asking if they would like to work as a DSP in supporting him due to labor shortage in his community. </a:t>
            </a:r>
          </a:p>
          <a:p>
            <a:pPr marL="0" marR="0" lvl="0" indent="-35719"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5F6163"/>
              </a:solidFill>
              <a:effectLst/>
              <a:uLnTx/>
              <a:uFillTx/>
              <a:latin typeface="Arial"/>
              <a:ea typeface="+mn-ea"/>
              <a:cs typeface="+mn-cs"/>
            </a:endParaRPr>
          </a:p>
          <a:p>
            <a:pPr marL="263128" marR="0" lvl="1" indent="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endParaRPr kumimoji="0" lang="en-US" altLang="en-US" sz="1500" b="1" i="0" u="none" strike="noStrike" kern="1200" cap="none" spc="0" normalizeH="0" baseline="0" noProof="0" dirty="0">
              <a:ln>
                <a:noFill/>
              </a:ln>
              <a:solidFill>
                <a:srgbClr val="5F6163"/>
              </a:solidFill>
              <a:effectLst/>
              <a:uLnTx/>
              <a:uFillTx/>
              <a:latin typeface="Arial"/>
              <a:ea typeface="+mn-ea"/>
              <a:cs typeface="+mn-cs"/>
            </a:endParaRPr>
          </a:p>
        </p:txBody>
      </p:sp>
      <p:pic>
        <p:nvPicPr>
          <p:cNvPr id="7" name="Picture 6" descr="A person in a wheelchair with his eyes closed&#10;&#10;Description automatically generated">
            <a:extLst>
              <a:ext uri="{FF2B5EF4-FFF2-40B4-BE49-F238E27FC236}">
                <a16:creationId xmlns:a16="http://schemas.microsoft.com/office/drawing/2014/main" id="{3A491E2E-05D1-B834-F2EB-C6876982000D}"/>
              </a:ext>
            </a:extLst>
          </p:cNvPr>
          <p:cNvPicPr>
            <a:picLocks noChangeAspect="1"/>
          </p:cNvPicPr>
          <p:nvPr/>
        </p:nvPicPr>
        <p:blipFill rotWithShape="1">
          <a:blip r:embed="rId2">
            <a:extLst>
              <a:ext uri="{28A0092B-C50C-407E-A947-70E740481C1C}">
                <a14:useLocalDpi xmlns:a14="http://schemas.microsoft.com/office/drawing/2010/main" val="0"/>
              </a:ext>
            </a:extLst>
          </a:blip>
          <a:srcRect l="1485" r="2960"/>
          <a:stretch/>
        </p:blipFill>
        <p:spPr bwMode="auto">
          <a:xfrm>
            <a:off x="9793480" y="4075524"/>
            <a:ext cx="1728508" cy="1712454"/>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C50152F-ED42-7C1B-70A4-4E9D7966B744}"/>
              </a:ext>
            </a:extLst>
          </p:cNvPr>
          <p:cNvSpPr>
            <a:spLocks noGrp="1"/>
          </p:cNvSpPr>
          <p:nvPr>
            <p:ph type="title"/>
          </p:nvPr>
        </p:nvSpPr>
        <p:spPr/>
        <p:txBody>
          <a:bodyPr/>
          <a:lstStyle/>
          <a:p>
            <a:r>
              <a:rPr lang="en-US" dirty="0"/>
              <a:t>Focus Area 1: DSP Spotlights</a:t>
            </a:r>
          </a:p>
        </p:txBody>
      </p:sp>
      <p:sp>
        <p:nvSpPr>
          <p:cNvPr id="3" name="Content Placeholder 2">
            <a:extLst>
              <a:ext uri="{FF2B5EF4-FFF2-40B4-BE49-F238E27FC236}">
                <a16:creationId xmlns:a16="http://schemas.microsoft.com/office/drawing/2014/main" id="{B46395E5-830A-40FE-8E4D-36C2F4D9C4FE}"/>
              </a:ext>
            </a:extLst>
          </p:cNvPr>
          <p:cNvSpPr>
            <a:spLocks noGrp="1"/>
          </p:cNvSpPr>
          <p:nvPr>
            <p:ph idx="1"/>
          </p:nvPr>
        </p:nvSpPr>
        <p:spPr>
          <a:xfrm>
            <a:off x="609599" y="1161143"/>
            <a:ext cx="4372599" cy="4724400"/>
          </a:xfrm>
          <a:ln w="28575">
            <a:solidFill>
              <a:srgbClr val="F89D1E"/>
            </a:solidFill>
          </a:ln>
        </p:spPr>
        <p:txBody>
          <a:bodyPr/>
          <a:lstStyle/>
          <a:p>
            <a:pPr marL="0" indent="0" algn="ctr">
              <a:buNone/>
            </a:pPr>
            <a:r>
              <a:rPr lang="en-US" b="1" dirty="0"/>
              <a:t>Innovation Spotlight – E-Badge Academy</a:t>
            </a:r>
          </a:p>
          <a:p>
            <a:pPr marL="0" indent="0">
              <a:spcBef>
                <a:spcPts val="1200"/>
              </a:spcBef>
              <a:buNone/>
            </a:pPr>
            <a:r>
              <a:rPr lang="en-US" sz="1600" spc="-10" dirty="0">
                <a:effectLst/>
                <a:latin typeface="Arial" panose="020B0604020202020204" pitchFamily="34" charset="0"/>
                <a:ea typeface="Calibri" panose="020F0502020204030204" pitchFamily="34" charset="0"/>
              </a:rPr>
              <a:t>Through the </a:t>
            </a:r>
            <a:r>
              <a:rPr lang="en-US" sz="1600" u="sng" spc="-1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National Alliance of Direct Support Professionals’ (NADSP) E-Badge Academy</a:t>
            </a:r>
            <a:r>
              <a:rPr lang="en-US" sz="1600" spc="-10" dirty="0">
                <a:effectLst/>
                <a:latin typeface="Arial" panose="020B0604020202020204" pitchFamily="34" charset="0"/>
                <a:ea typeface="Calibri" panose="020F0502020204030204" pitchFamily="34" charset="0"/>
              </a:rPr>
              <a:t>, DSPs, and Front-Line Supervisors (FLSs) can get credit for competency by achieving stackable electronic badges, or e-badges, which can then be used to attain nationally recognized NADSP Certification. 29 states have enrolled and more than 10,000 professionals have had 118,700+ e-badges reviewed, with more than 4,220 applying those e-badges to achieve NADSP Certification.</a:t>
            </a:r>
            <a:endParaRPr lang="en-US" sz="1600" dirty="0">
              <a:highlight>
                <a:srgbClr val="FFFF00"/>
              </a:highlight>
            </a:endParaRPr>
          </a:p>
        </p:txBody>
      </p:sp>
      <p:pic>
        <p:nvPicPr>
          <p:cNvPr id="6" name="Picture 5">
            <a:extLst>
              <a:ext uri="{FF2B5EF4-FFF2-40B4-BE49-F238E27FC236}">
                <a16:creationId xmlns:a16="http://schemas.microsoft.com/office/drawing/2014/main" id="{432DCFD2-94D7-7FC0-FA41-920B0EC572F0}"/>
              </a:ext>
            </a:extLst>
          </p:cNvPr>
          <p:cNvPicPr>
            <a:picLocks noChangeAspect="1"/>
          </p:cNvPicPr>
          <p:nvPr/>
        </p:nvPicPr>
        <p:blipFill>
          <a:blip r:embed="rId4"/>
          <a:stretch>
            <a:fillRect/>
          </a:stretch>
        </p:blipFill>
        <p:spPr>
          <a:xfrm>
            <a:off x="902945" y="4899353"/>
            <a:ext cx="3566506" cy="727338"/>
          </a:xfrm>
          <a:prstGeom prst="rect">
            <a:avLst/>
          </a:prstGeom>
        </p:spPr>
      </p:pic>
      <p:sp>
        <p:nvSpPr>
          <p:cNvPr id="8" name="Rectangle 7">
            <a:extLst>
              <a:ext uri="{FF2B5EF4-FFF2-40B4-BE49-F238E27FC236}">
                <a16:creationId xmlns:a16="http://schemas.microsoft.com/office/drawing/2014/main" id="{CAB6DEE6-245C-76B5-23E6-0C656EA313E2}"/>
              </a:ext>
            </a:extLst>
          </p:cNvPr>
          <p:cNvSpPr/>
          <p:nvPr/>
        </p:nvSpPr>
        <p:spPr>
          <a:xfrm>
            <a:off x="5450202" y="4426721"/>
            <a:ext cx="3546504" cy="1199970"/>
          </a:xfrm>
          <a:prstGeom prst="rect">
            <a:avLst/>
          </a:prstGeom>
          <a:solidFill>
            <a:srgbClr val="FDE2BF"/>
          </a:solidFill>
          <a:ln>
            <a:solidFill>
              <a:srgbClr val="FDE2B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35719"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a:ea typeface="+mn-ea"/>
                <a:cs typeface="+mn-cs"/>
              </a:rPr>
              <a:t>“I am simply seeking a ‘hand up’ to live the life I want to lead, I’m not looking for a handout from the government.”</a:t>
            </a:r>
          </a:p>
        </p:txBody>
      </p:sp>
    </p:spTree>
    <p:extLst>
      <p:ext uri="{BB962C8B-B14F-4D97-AF65-F5344CB8AC3E}">
        <p14:creationId xmlns:p14="http://schemas.microsoft.com/office/powerpoint/2010/main" val="16116467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6" cy="159074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5305" cy="1590741"/>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1"/>
            <a:ext cx="4076697" cy="159074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0"/>
            <a:ext cx="11732647" cy="159743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ECF530-63CA-B0FD-EE3F-DF0C31088CB0}"/>
              </a:ext>
            </a:extLst>
          </p:cNvPr>
          <p:cNvSpPr>
            <a:spLocks noGrp="1"/>
          </p:cNvSpPr>
          <p:nvPr>
            <p:ph type="title"/>
          </p:nvPr>
        </p:nvSpPr>
        <p:spPr>
          <a:xfrm>
            <a:off x="1371599" y="294538"/>
            <a:ext cx="9895951" cy="1033669"/>
          </a:xfrm>
        </p:spPr>
        <p:txBody>
          <a:bodyPr>
            <a:noAutofit/>
          </a:bodyPr>
          <a:lstStyle/>
          <a:p>
            <a:pPr algn="ctr"/>
            <a:r>
              <a:rPr lang="en-US" sz="4800" dirty="0">
                <a:solidFill>
                  <a:srgbClr val="FFFFFF"/>
                </a:solidFill>
                <a:latin typeface="Futura Std Book"/>
              </a:rPr>
              <a:t>A Much Needed Project of National Significance </a:t>
            </a:r>
          </a:p>
        </p:txBody>
      </p:sp>
      <p:sp>
        <p:nvSpPr>
          <p:cNvPr id="3" name="Content Placeholder 2">
            <a:extLst>
              <a:ext uri="{FF2B5EF4-FFF2-40B4-BE49-F238E27FC236}">
                <a16:creationId xmlns:a16="http://schemas.microsoft.com/office/drawing/2014/main" id="{3CC0CB3B-8519-A96A-2489-BDB5DCC258BD}"/>
              </a:ext>
            </a:extLst>
          </p:cNvPr>
          <p:cNvSpPr>
            <a:spLocks noGrp="1"/>
          </p:cNvSpPr>
          <p:nvPr>
            <p:ph idx="1"/>
          </p:nvPr>
        </p:nvSpPr>
        <p:spPr>
          <a:xfrm>
            <a:off x="459350" y="2213951"/>
            <a:ext cx="11484677" cy="4696141"/>
          </a:xfrm>
        </p:spPr>
        <p:txBody>
          <a:bodyPr vert="horz" lIns="121920" tIns="60960" rIns="121920" bIns="60960" rtlCol="0" anchor="ctr">
            <a:noAutofit/>
          </a:bodyPr>
          <a:lstStyle/>
          <a:p>
            <a:pPr>
              <a:lnSpc>
                <a:spcPct val="100000"/>
              </a:lnSpc>
            </a:pPr>
            <a:r>
              <a:rPr lang="en-US" sz="2667" dirty="0">
                <a:latin typeface="Futura Std Book"/>
              </a:rPr>
              <a:t>Nation struggles to provide community mental health services for individuals with I/DD, brain injury, and other cognitive disabilities – causing significant trauma and adverse outcomes for people on a daily basis</a:t>
            </a:r>
            <a:endParaRPr lang="en-US" sz="2667" dirty="0"/>
          </a:p>
          <a:p>
            <a:pPr>
              <a:lnSpc>
                <a:spcPct val="100000"/>
              </a:lnSpc>
            </a:pPr>
            <a:r>
              <a:rPr lang="en-US" sz="2667" dirty="0">
                <a:latin typeface="Futura Std Book"/>
              </a:rPr>
              <a:t>People with complex needs stretching systems of care </a:t>
            </a:r>
          </a:p>
          <a:p>
            <a:pPr>
              <a:lnSpc>
                <a:spcPct val="100000"/>
              </a:lnSpc>
              <a:buFont typeface="Arial" panose="020B0604020202020204" pitchFamily="34" charset="0"/>
              <a:buChar char="•"/>
            </a:pPr>
            <a:r>
              <a:rPr lang="en-US" sz="2667" dirty="0">
                <a:latin typeface="Futura Std Book"/>
              </a:rPr>
              <a:t>Lawsuits relating to care occurring in multiple states</a:t>
            </a:r>
          </a:p>
          <a:p>
            <a:pPr>
              <a:lnSpc>
                <a:spcPct val="100000"/>
              </a:lnSpc>
            </a:pPr>
            <a:r>
              <a:rPr lang="en-US" sz="2667" dirty="0">
                <a:latin typeface="Futura Std Book"/>
              </a:rPr>
              <a:t>Lack of expertise, resources and capacity to best support people with a dual diagnosis</a:t>
            </a:r>
          </a:p>
          <a:p>
            <a:pPr>
              <a:lnSpc>
                <a:spcPct val="100000"/>
              </a:lnSpc>
            </a:pPr>
            <a:r>
              <a:rPr lang="en-US" sz="2667" dirty="0">
                <a:latin typeface="Futura Std Book"/>
              </a:rPr>
              <a:t>Siloed systems responsible for different elements of care</a:t>
            </a:r>
          </a:p>
          <a:p>
            <a:pPr>
              <a:lnSpc>
                <a:spcPct val="100000"/>
              </a:lnSpc>
            </a:pPr>
            <a:r>
              <a:rPr lang="en-US" sz="2667" dirty="0">
                <a:latin typeface="Futura Std Book"/>
              </a:rPr>
              <a:t>Lack of trained medical, law enforcement, and crisis care providers</a:t>
            </a:r>
            <a:endParaRPr lang="en-US" sz="2667" dirty="0"/>
          </a:p>
          <a:p>
            <a:pPr marL="0" indent="0">
              <a:buNone/>
            </a:pPr>
            <a:endParaRPr lang="en-US" sz="1867" dirty="0">
              <a:ea typeface="Times New Roman" panose="02020603050405020304" pitchFamily="18" charset="0"/>
              <a:cs typeface="Calibri"/>
            </a:endParaRPr>
          </a:p>
          <a:p>
            <a:pPr marL="0" indent="0">
              <a:buNone/>
            </a:pPr>
            <a:endParaRPr lang="en-US" sz="1867" spc="-11" dirty="0">
              <a:latin typeface="Futura Std Book"/>
              <a:ea typeface="Times New Roman" panose="02020603050405020304" pitchFamily="18" charset="0"/>
              <a:cs typeface="Calibri"/>
            </a:endParaRPr>
          </a:p>
        </p:txBody>
      </p:sp>
      <p:sp>
        <p:nvSpPr>
          <p:cNvPr id="4" name="Slide Number Placeholder 3">
            <a:extLst>
              <a:ext uri="{FF2B5EF4-FFF2-40B4-BE49-F238E27FC236}">
                <a16:creationId xmlns:a16="http://schemas.microsoft.com/office/drawing/2014/main" id="{FDF85CA9-0A9E-B901-1E82-3AAA2E2C8FDB}"/>
              </a:ext>
            </a:extLst>
          </p:cNvPr>
          <p:cNvSpPr>
            <a:spLocks noGrp="1"/>
          </p:cNvSpPr>
          <p:nvPr>
            <p:ph type="sldNum" sz="quarter" idx="12"/>
          </p:nvPr>
        </p:nvSpPr>
        <p:spPr>
          <a:xfrm>
            <a:off x="11704320" y="6455431"/>
            <a:ext cx="445912" cy="365125"/>
          </a:xfrm>
        </p:spPr>
        <p:txBody>
          <a:bodyP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962C0D8F-40BC-C049-9A95-2D55EB620A46}" type="slidenum">
              <a:rPr kumimoji="0" lang="en-US" sz="1067"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130</a:t>
            </a:fld>
            <a:endParaRPr kumimoji="0" lang="en-US" sz="106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08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75B762-04C3-4831-BC35-0F2BF60705F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62C0D8F-40BC-C049-9A95-2D55EB620A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6">
            <a:extLst>
              <a:ext uri="{FF2B5EF4-FFF2-40B4-BE49-F238E27FC236}">
                <a16:creationId xmlns:a16="http://schemas.microsoft.com/office/drawing/2014/main" id="{9D406ECC-CC80-CBFA-AF43-225FEB73B8FC}"/>
              </a:ext>
            </a:extLst>
          </p:cNvPr>
          <p:cNvSpPr>
            <a:spLocks noGrp="1"/>
          </p:cNvSpPr>
          <p:nvPr>
            <p:ph type="title"/>
          </p:nvPr>
        </p:nvSpPr>
        <p:spPr>
          <a:xfrm>
            <a:off x="838200" y="257594"/>
            <a:ext cx="10515600" cy="1325033"/>
          </a:xfrm>
        </p:spPr>
        <p:txBody>
          <a:bodyPr/>
          <a:lstStyle/>
          <a:p>
            <a:r>
              <a:rPr lang="en-US" dirty="0">
                <a:solidFill>
                  <a:srgbClr val="065391"/>
                </a:solidFill>
              </a:rPr>
              <a:t>The Link Center Partner Organizations</a:t>
            </a:r>
          </a:p>
        </p:txBody>
      </p:sp>
      <p:pic>
        <p:nvPicPr>
          <p:cNvPr id="2" name="Picture 1" descr="Listing of Project Partners.&#10;Leading Partners&#10;NASDDDS&#10;NADD&#10;NASMHPD&#10;NASHIA&#10;&#10;Diversity, Equity, Inclusion&#10;Green Mountain Self Advocates&#10;Autistic Self Advocacy Network&#10;CommunicationFIRST&#10;&#10;Continuous Quality&#10;National Center for START Services&#10;Sonoran Center and University of Arizona&#10;Nisonger Center at OSU">
            <a:extLst>
              <a:ext uri="{FF2B5EF4-FFF2-40B4-BE49-F238E27FC236}">
                <a16:creationId xmlns:a16="http://schemas.microsoft.com/office/drawing/2014/main" id="{4C540915-C463-955C-6711-DDCB0A2545E8}"/>
              </a:ext>
            </a:extLst>
          </p:cNvPr>
          <p:cNvPicPr>
            <a:picLocks noChangeAspect="1"/>
          </p:cNvPicPr>
          <p:nvPr/>
        </p:nvPicPr>
        <p:blipFill>
          <a:blip r:embed="rId3"/>
          <a:stretch>
            <a:fillRect/>
          </a:stretch>
        </p:blipFill>
        <p:spPr>
          <a:xfrm>
            <a:off x="247709" y="1430503"/>
            <a:ext cx="5548659" cy="5077973"/>
          </a:xfrm>
          <a:prstGeom prst="rect">
            <a:avLst/>
          </a:prstGeom>
        </p:spPr>
      </p:pic>
      <p:pic>
        <p:nvPicPr>
          <p:cNvPr id="5" name="Picture 4" descr="Colorful image showing the logos of the project partner organizations">
            <a:extLst>
              <a:ext uri="{FF2B5EF4-FFF2-40B4-BE49-F238E27FC236}">
                <a16:creationId xmlns:a16="http://schemas.microsoft.com/office/drawing/2014/main" id="{2DB8C1DB-9A1F-3A83-2615-A87C9497FB3F}"/>
              </a:ext>
            </a:extLst>
          </p:cNvPr>
          <p:cNvPicPr>
            <a:picLocks noChangeAspect="1"/>
          </p:cNvPicPr>
          <p:nvPr/>
        </p:nvPicPr>
        <p:blipFill>
          <a:blip r:embed="rId4"/>
          <a:stretch>
            <a:fillRect/>
          </a:stretch>
        </p:blipFill>
        <p:spPr>
          <a:xfrm>
            <a:off x="6096000" y="1582628"/>
            <a:ext cx="5548659" cy="5106561"/>
          </a:xfrm>
          <a:prstGeom prst="rect">
            <a:avLst/>
          </a:prstGeom>
        </p:spPr>
      </p:pic>
    </p:spTree>
    <p:extLst>
      <p:ext uri="{BB962C8B-B14F-4D97-AF65-F5344CB8AC3E}">
        <p14:creationId xmlns:p14="http://schemas.microsoft.com/office/powerpoint/2010/main" val="321990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6" cy="159074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5305" cy="1590741"/>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1"/>
            <a:ext cx="4076697" cy="159074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0"/>
            <a:ext cx="11732647" cy="159743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9ADDD3-9817-9DE1-15DF-9CEF9C0385DA}"/>
              </a:ext>
            </a:extLst>
          </p:cNvPr>
          <p:cNvSpPr>
            <a:spLocks noGrp="1"/>
          </p:cNvSpPr>
          <p:nvPr>
            <p:ph type="title"/>
          </p:nvPr>
        </p:nvSpPr>
        <p:spPr>
          <a:xfrm>
            <a:off x="650852" y="294538"/>
            <a:ext cx="11081800" cy="1033669"/>
          </a:xfrm>
        </p:spPr>
        <p:txBody>
          <a:bodyPr vert="horz" lIns="91440" tIns="45720" rIns="91440" bIns="45720" rtlCol="0" anchor="ctr">
            <a:noAutofit/>
          </a:bodyPr>
          <a:lstStyle/>
          <a:p>
            <a:r>
              <a:rPr lang="en-US" sz="4267" dirty="0">
                <a:solidFill>
                  <a:srgbClr val="FFFFFF"/>
                </a:solidFill>
                <a:latin typeface="Futura Std Book"/>
              </a:rPr>
              <a:t>NASDDDS – NASMHPD – NADD -NASHIA</a:t>
            </a:r>
            <a:br>
              <a:rPr lang="en-US" sz="4267" dirty="0"/>
            </a:br>
            <a:r>
              <a:rPr lang="en-US" sz="4267" dirty="0">
                <a:solidFill>
                  <a:srgbClr val="FFFFFF"/>
                </a:solidFill>
                <a:latin typeface="Futura Std Book"/>
              </a:rPr>
              <a:t>An Increasingly Necessary Partnership</a:t>
            </a:r>
          </a:p>
        </p:txBody>
      </p:sp>
      <p:sp>
        <p:nvSpPr>
          <p:cNvPr id="3" name="Content Placeholder 2">
            <a:extLst>
              <a:ext uri="{FF2B5EF4-FFF2-40B4-BE49-F238E27FC236}">
                <a16:creationId xmlns:a16="http://schemas.microsoft.com/office/drawing/2014/main" id="{8745670F-69B5-5953-CC77-53339E47428F}"/>
              </a:ext>
            </a:extLst>
          </p:cNvPr>
          <p:cNvSpPr>
            <a:spLocks noGrp="1"/>
          </p:cNvSpPr>
          <p:nvPr>
            <p:ph idx="1"/>
          </p:nvPr>
        </p:nvSpPr>
        <p:spPr>
          <a:xfrm>
            <a:off x="1002226" y="1885279"/>
            <a:ext cx="10093405" cy="4500024"/>
          </a:xfrm>
        </p:spPr>
        <p:txBody>
          <a:bodyPr vert="horz" lIns="91440" tIns="45720" rIns="91440" bIns="45720" rtlCol="0" anchor="ctr">
            <a:noAutofit/>
          </a:bodyPr>
          <a:lstStyle/>
          <a:p>
            <a:r>
              <a:rPr lang="en-US" sz="2667" dirty="0">
                <a:latin typeface="Futura Std Book"/>
              </a:rPr>
              <a:t>While our associations have long recognized the importance of working together on shared issues, our partnership was renewed with vigor in recent years, when our collective memberships report increases in situations requiring a cross-system collaborative approach</a:t>
            </a:r>
            <a:endParaRPr lang="en-US" sz="2667" dirty="0">
              <a:latin typeface="Futura Std Book"/>
              <a:cs typeface="Calibri"/>
            </a:endParaRPr>
          </a:p>
          <a:p>
            <a:r>
              <a:rPr lang="en-US" sz="2667" dirty="0">
                <a:latin typeface="Futura Std Book"/>
              </a:rPr>
              <a:t>Despite the fact that we know that many individuals have multi-system involvement, our state structures have often impeded truly whole-person support</a:t>
            </a:r>
            <a:endParaRPr lang="en-US" sz="2667" dirty="0">
              <a:latin typeface="Futura Std Book"/>
              <a:cs typeface="Calibri"/>
            </a:endParaRPr>
          </a:p>
          <a:p>
            <a:pPr>
              <a:spcAft>
                <a:spcPts val="600"/>
              </a:spcAft>
              <a:buClr>
                <a:schemeClr val="dk1"/>
              </a:buClr>
              <a:buSzPts val="2000"/>
            </a:pPr>
            <a:r>
              <a:rPr lang="en-US" sz="2667" dirty="0">
                <a:latin typeface="Futura Std Book"/>
              </a:rPr>
              <a:t>We have partnered on several other initiatives - like the Dual Diagnosis Capacity Building Institute - bringing those learnings to The Link Center</a:t>
            </a:r>
            <a:endParaRPr lang="en-US" sz="2667" dirty="0">
              <a:latin typeface="Futura Std Book"/>
              <a:cs typeface="Calibri"/>
            </a:endParaRPr>
          </a:p>
        </p:txBody>
      </p:sp>
    </p:spTree>
    <p:extLst>
      <p:ext uri="{BB962C8B-B14F-4D97-AF65-F5344CB8AC3E}">
        <p14:creationId xmlns:p14="http://schemas.microsoft.com/office/powerpoint/2010/main" val="424202987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E2EE2-032D-4ABB-DCB0-DA8175F733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4695B-5449-DFA6-CD6D-E312B265A864}"/>
              </a:ext>
            </a:extLst>
          </p:cNvPr>
          <p:cNvSpPr>
            <a:spLocks noGrp="1"/>
          </p:cNvSpPr>
          <p:nvPr>
            <p:ph type="title"/>
          </p:nvPr>
        </p:nvSpPr>
        <p:spPr>
          <a:xfrm>
            <a:off x="638881" y="417576"/>
            <a:ext cx="10909640" cy="1249395"/>
          </a:xfrm>
        </p:spPr>
        <p:txBody>
          <a:bodyPr vert="horz" lIns="91440" tIns="45720" rIns="91440" bIns="45720" rtlCol="0" anchor="ctr">
            <a:normAutofit/>
          </a:bodyPr>
          <a:lstStyle/>
          <a:p>
            <a:pPr algn="ctr"/>
            <a:r>
              <a:rPr lang="en-US" sz="6100" dirty="0">
                <a:solidFill>
                  <a:schemeClr val="tx1"/>
                </a:solidFill>
                <a:latin typeface="+mj-lt"/>
              </a:rPr>
              <a:t>Key Goals of The Link Center</a:t>
            </a:r>
          </a:p>
        </p:txBody>
      </p:sp>
      <p:graphicFrame>
        <p:nvGraphicFramePr>
          <p:cNvPr id="3" name="Table 2">
            <a:extLst>
              <a:ext uri="{FF2B5EF4-FFF2-40B4-BE49-F238E27FC236}">
                <a16:creationId xmlns:a16="http://schemas.microsoft.com/office/drawing/2014/main" id="{FCC70ACE-F18E-71A7-9AFC-5354E3AF6FA5}"/>
              </a:ext>
            </a:extLst>
          </p:cNvPr>
          <p:cNvGraphicFramePr>
            <a:graphicFrameLocks noGrp="1"/>
          </p:cNvGraphicFramePr>
          <p:nvPr/>
        </p:nvGraphicFramePr>
        <p:xfrm>
          <a:off x="932565" y="2633472"/>
          <a:ext cx="10323824" cy="3586354"/>
        </p:xfrm>
        <a:graphic>
          <a:graphicData uri="http://schemas.openxmlformats.org/drawingml/2006/table">
            <a:tbl>
              <a:tblPr firstRow="1" bandRow="1">
                <a:tableStyleId>{5C22544A-7EE6-4342-B048-85BDC9FD1C3A}</a:tableStyleId>
              </a:tblPr>
              <a:tblGrid>
                <a:gridCol w="3365608">
                  <a:extLst>
                    <a:ext uri="{9D8B030D-6E8A-4147-A177-3AD203B41FA5}">
                      <a16:colId xmlns:a16="http://schemas.microsoft.com/office/drawing/2014/main" val="363214442"/>
                    </a:ext>
                  </a:extLst>
                </a:gridCol>
                <a:gridCol w="3513027">
                  <a:extLst>
                    <a:ext uri="{9D8B030D-6E8A-4147-A177-3AD203B41FA5}">
                      <a16:colId xmlns:a16="http://schemas.microsoft.com/office/drawing/2014/main" val="2890105246"/>
                    </a:ext>
                  </a:extLst>
                </a:gridCol>
                <a:gridCol w="3445189">
                  <a:extLst>
                    <a:ext uri="{9D8B030D-6E8A-4147-A177-3AD203B41FA5}">
                      <a16:colId xmlns:a16="http://schemas.microsoft.com/office/drawing/2014/main" val="2591560817"/>
                    </a:ext>
                  </a:extLst>
                </a:gridCol>
              </a:tblGrid>
              <a:tr h="884473">
                <a:tc>
                  <a:txBody>
                    <a:bodyPr/>
                    <a:lstStyle/>
                    <a:p>
                      <a:pPr algn="ctr"/>
                      <a:r>
                        <a:rPr lang="en-US" sz="2400" dirty="0">
                          <a:latin typeface="Futura Std Book" panose="020B0502020204020303"/>
                        </a:rPr>
                        <a:t>Systems Change</a:t>
                      </a:r>
                    </a:p>
                  </a:txBody>
                  <a:tcPr marL="121161" marR="121161" marT="60580" marB="60580">
                    <a:solidFill>
                      <a:srgbClr val="C00000"/>
                    </a:solidFill>
                  </a:tcPr>
                </a:tc>
                <a:tc>
                  <a:txBody>
                    <a:bodyPr/>
                    <a:lstStyle/>
                    <a:p>
                      <a:pPr algn="ctr"/>
                      <a:r>
                        <a:rPr lang="en-US" sz="2400" dirty="0">
                          <a:latin typeface="Futura Std Book" panose="020B0502020204020303"/>
                        </a:rPr>
                        <a:t>DSW &amp; Clinical Capacity</a:t>
                      </a:r>
                    </a:p>
                  </a:txBody>
                  <a:tcPr marL="121161" marR="121161" marT="60580" marB="60580">
                    <a:solidFill>
                      <a:srgbClr val="FAA21B"/>
                    </a:solidFill>
                  </a:tcPr>
                </a:tc>
                <a:tc>
                  <a:txBody>
                    <a:bodyPr/>
                    <a:lstStyle/>
                    <a:p>
                      <a:pPr algn="ctr"/>
                      <a:r>
                        <a:rPr lang="en-US" sz="2400" dirty="0">
                          <a:latin typeface="Futura Std Book" panose="020B0502020204020303"/>
                        </a:rPr>
                        <a:t>Service Access</a:t>
                      </a:r>
                    </a:p>
                  </a:txBody>
                  <a:tcPr marL="121161" marR="121161" marT="60580" marB="60580"/>
                </a:tc>
                <a:extLst>
                  <a:ext uri="{0D108BD9-81ED-4DB2-BD59-A6C34878D82A}">
                    <a16:rowId xmlns:a16="http://schemas.microsoft.com/office/drawing/2014/main" val="4141612369"/>
                  </a:ext>
                </a:extLst>
              </a:tr>
              <a:tr h="2701881">
                <a:tc>
                  <a:txBody>
                    <a:bodyPr/>
                    <a:lstStyle/>
                    <a:p>
                      <a:r>
                        <a:rPr lang="en-US" sz="2400" dirty="0">
                          <a:latin typeface="Futura Std Book" panose="020B0502020204020303"/>
                        </a:rPr>
                        <a:t>Improvements in policies, service design, and service coordination</a:t>
                      </a:r>
                    </a:p>
                  </a:txBody>
                  <a:tcPr marL="121161" marR="121161" marT="60580" marB="60580"/>
                </a:tc>
                <a:tc>
                  <a:txBody>
                    <a:bodyPr/>
                    <a:lstStyle/>
                    <a:p>
                      <a:r>
                        <a:rPr lang="en-US" sz="2400" dirty="0">
                          <a:latin typeface="Futura Std Book" panose="020B0502020204020303"/>
                        </a:rPr>
                        <a:t>Build a diverse workforce to support individuals with I/DD, brain injury and other cognitive disabilities  who also have MH support needs</a:t>
                      </a:r>
                    </a:p>
                  </a:txBody>
                  <a:tcPr marL="121161" marR="121161" marT="60580" marB="60580"/>
                </a:tc>
                <a:tc>
                  <a:txBody>
                    <a:bodyPr/>
                    <a:lstStyle/>
                    <a:p>
                      <a:r>
                        <a:rPr lang="en-US" sz="2400" dirty="0">
                          <a:latin typeface="Futura Std Book" panose="020B0502020204020303"/>
                        </a:rPr>
                        <a:t>Improve access to person-centered, culturally and linguistically appropriate MH services and community supports </a:t>
                      </a:r>
                    </a:p>
                  </a:txBody>
                  <a:tcPr marL="121161" marR="121161" marT="60580" marB="60580"/>
                </a:tc>
                <a:extLst>
                  <a:ext uri="{0D108BD9-81ED-4DB2-BD59-A6C34878D82A}">
                    <a16:rowId xmlns:a16="http://schemas.microsoft.com/office/drawing/2014/main" val="2528439949"/>
                  </a:ext>
                </a:extLst>
              </a:tr>
            </a:tbl>
          </a:graphicData>
        </a:graphic>
      </p:graphicFrame>
    </p:spTree>
    <p:extLst>
      <p:ext uri="{BB962C8B-B14F-4D97-AF65-F5344CB8AC3E}">
        <p14:creationId xmlns:p14="http://schemas.microsoft.com/office/powerpoint/2010/main" val="2388600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8D139-19EE-9231-8291-10C4A21D99C6}"/>
              </a:ext>
            </a:extLst>
          </p:cNvPr>
          <p:cNvSpPr>
            <a:spLocks noGrp="1"/>
          </p:cNvSpPr>
          <p:nvPr>
            <p:ph type="title"/>
          </p:nvPr>
        </p:nvSpPr>
        <p:spPr>
          <a:xfrm>
            <a:off x="751190" y="231547"/>
            <a:ext cx="10439007" cy="1146037"/>
          </a:xfrm>
        </p:spPr>
        <p:txBody>
          <a:bodyPr anchor="b">
            <a:normAutofit/>
          </a:bodyPr>
          <a:lstStyle/>
          <a:p>
            <a:r>
              <a:rPr lang="en-US" sz="4000" dirty="0">
                <a:latin typeface="Futura Std Book" panose="020B0502020204020303"/>
              </a:rPr>
              <a:t>Key Project Activities &amp; Outputs</a:t>
            </a:r>
          </a:p>
        </p:txBody>
      </p:sp>
      <p:pic>
        <p:nvPicPr>
          <p:cNvPr id="5" name="Graphic 4" descr="Chevron arrows with solid fill">
            <a:extLst>
              <a:ext uri="{FF2B5EF4-FFF2-40B4-BE49-F238E27FC236}">
                <a16:creationId xmlns:a16="http://schemas.microsoft.com/office/drawing/2014/main" id="{5630BC89-D0DA-48E4-56D4-71DF65CD85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85510" y="3302861"/>
            <a:ext cx="1722031" cy="1722031"/>
          </a:xfrm>
          <a:prstGeom prst="rect">
            <a:avLst/>
          </a:prstGeom>
        </p:spPr>
      </p:pic>
      <p:pic>
        <p:nvPicPr>
          <p:cNvPr id="2" name="Graphic 1">
            <a:extLst>
              <a:ext uri="{FF2B5EF4-FFF2-40B4-BE49-F238E27FC236}">
                <a16:creationId xmlns:a16="http://schemas.microsoft.com/office/drawing/2014/main" id="{57B043D3-A7D2-590B-B140-EB0A28BE94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1157" y="2376844"/>
            <a:ext cx="4551681" cy="3413760"/>
          </a:xfrm>
          <a:prstGeom prst="rect">
            <a:avLst/>
          </a:prstGeom>
        </p:spPr>
      </p:pic>
      <p:graphicFrame>
        <p:nvGraphicFramePr>
          <p:cNvPr id="7" name="Content Placeholder 4">
            <a:extLst>
              <a:ext uri="{FF2B5EF4-FFF2-40B4-BE49-F238E27FC236}">
                <a16:creationId xmlns:a16="http://schemas.microsoft.com/office/drawing/2014/main" id="{0A64DC3A-27EB-54A8-55BB-DA8EF3F771B5}"/>
              </a:ext>
            </a:extLst>
          </p:cNvPr>
          <p:cNvGraphicFramePr>
            <a:graphicFrameLocks noGrp="1"/>
          </p:cNvGraphicFramePr>
          <p:nvPr>
            <p:ph idx="1"/>
          </p:nvPr>
        </p:nvGraphicFramePr>
        <p:xfrm>
          <a:off x="876692" y="2340221"/>
          <a:ext cx="4408816" cy="36473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descr="A close-up of a logo&#10;&#10;Description automatically generated">
            <a:extLst>
              <a:ext uri="{FF2B5EF4-FFF2-40B4-BE49-F238E27FC236}">
                <a16:creationId xmlns:a16="http://schemas.microsoft.com/office/drawing/2014/main" id="{7AF92B2A-DDD9-FFF6-C3A3-618D5102D7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54619" y="5920119"/>
            <a:ext cx="1918820" cy="640080"/>
          </a:xfrm>
          <a:prstGeom prst="rect">
            <a:avLst/>
          </a:prstGeom>
        </p:spPr>
      </p:pic>
    </p:spTree>
    <p:extLst>
      <p:ext uri="{BB962C8B-B14F-4D97-AF65-F5344CB8AC3E}">
        <p14:creationId xmlns:p14="http://schemas.microsoft.com/office/powerpoint/2010/main" val="43179686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6" cy="1590740"/>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5305" cy="1590741"/>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1"/>
            <a:ext cx="4076697" cy="1590740"/>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0"/>
            <a:ext cx="11732647" cy="159743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64883B-9E29-C9C3-6487-89FB264D46DA}"/>
              </a:ext>
            </a:extLst>
          </p:cNvPr>
          <p:cNvSpPr>
            <a:spLocks noGrp="1"/>
          </p:cNvSpPr>
          <p:nvPr>
            <p:ph type="title"/>
          </p:nvPr>
        </p:nvSpPr>
        <p:spPr>
          <a:xfrm>
            <a:off x="459346" y="294538"/>
            <a:ext cx="10808204" cy="1033669"/>
          </a:xfrm>
        </p:spPr>
        <p:txBody>
          <a:bodyPr vert="horz" lIns="121920" tIns="60960" rIns="121920" bIns="60960" rtlCol="0" anchor="ctr">
            <a:noAutofit/>
          </a:bodyPr>
          <a:lstStyle/>
          <a:p>
            <a:pPr algn="ctr" defTabSz="1219170"/>
            <a:r>
              <a:rPr lang="en-US" sz="3733" dirty="0">
                <a:solidFill>
                  <a:srgbClr val="FFFFFF"/>
                </a:solidFill>
                <a:latin typeface="Futura Std Book"/>
              </a:rPr>
              <a:t>Lived Experience Driving the Work:</a:t>
            </a:r>
            <a:br>
              <a:rPr lang="en-US" sz="3733" dirty="0">
                <a:solidFill>
                  <a:srgbClr val="FFFFFF"/>
                </a:solidFill>
                <a:latin typeface="Futura Std Book"/>
              </a:rPr>
            </a:br>
            <a:r>
              <a:rPr lang="en-US" sz="3733" dirty="0">
                <a:solidFill>
                  <a:srgbClr val="FFFFFF"/>
                </a:solidFill>
                <a:latin typeface="Futura Std Book"/>
              </a:rPr>
              <a:t>The Link Center Steering Committee</a:t>
            </a:r>
          </a:p>
        </p:txBody>
      </p:sp>
      <p:sp>
        <p:nvSpPr>
          <p:cNvPr id="3" name="Text Placeholder 2">
            <a:extLst>
              <a:ext uri="{FF2B5EF4-FFF2-40B4-BE49-F238E27FC236}">
                <a16:creationId xmlns:a16="http://schemas.microsoft.com/office/drawing/2014/main" id="{AB048DD3-311E-F811-08BA-5B538817CD07}"/>
              </a:ext>
            </a:extLst>
          </p:cNvPr>
          <p:cNvSpPr>
            <a:spLocks noGrp="1"/>
          </p:cNvSpPr>
          <p:nvPr>
            <p:ph type="body" sz="quarter" idx="10"/>
          </p:nvPr>
        </p:nvSpPr>
        <p:spPr>
          <a:xfrm>
            <a:off x="848812" y="1653891"/>
            <a:ext cx="10787603" cy="5109663"/>
          </a:xfrm>
        </p:spPr>
        <p:txBody>
          <a:bodyPr vert="horz" lIns="121920" tIns="60960" rIns="121920" bIns="60960" rtlCol="0" anchor="ctr">
            <a:noAutofit/>
          </a:bodyPr>
          <a:lstStyle/>
          <a:p>
            <a:pPr defTabSz="1219170">
              <a:spcBef>
                <a:spcPts val="0"/>
              </a:spcBef>
              <a:spcAft>
                <a:spcPts val="800"/>
              </a:spcAft>
            </a:pPr>
            <a:r>
              <a:rPr lang="en-US" sz="2667" dirty="0">
                <a:latin typeface="Futura Std Book" panose="020B0502020204020303"/>
              </a:rPr>
              <a:t>Over </a:t>
            </a:r>
            <a:r>
              <a:rPr lang="en-US" sz="2667" b="1" dirty="0">
                <a:latin typeface="Futura Std Book" panose="020B0502020204020303"/>
              </a:rPr>
              <a:t>100</a:t>
            </a:r>
            <a:r>
              <a:rPr lang="en-US" sz="2667" dirty="0">
                <a:latin typeface="Futura Std Book" panose="020B0502020204020303"/>
              </a:rPr>
              <a:t> applications submitted </a:t>
            </a:r>
          </a:p>
          <a:p>
            <a:pPr defTabSz="1219170">
              <a:spcBef>
                <a:spcPts val="0"/>
              </a:spcBef>
              <a:spcAft>
                <a:spcPts val="800"/>
              </a:spcAft>
            </a:pPr>
            <a:r>
              <a:rPr lang="en-US" sz="2667" dirty="0">
                <a:latin typeface="Futura Std Book" panose="020B0502020204020303"/>
              </a:rPr>
              <a:t>Selection focused on diversity, specifically related to the person’s area of residence, race, culture, ethnicity, age, communication strategy, and lived experience</a:t>
            </a:r>
          </a:p>
          <a:p>
            <a:pPr defTabSz="1219170">
              <a:spcBef>
                <a:spcPts val="0"/>
              </a:spcBef>
              <a:spcAft>
                <a:spcPts val="800"/>
              </a:spcAft>
            </a:pPr>
            <a:r>
              <a:rPr lang="en-US" sz="2667" dirty="0">
                <a:latin typeface="Futura Std Book" panose="020B0502020204020303"/>
              </a:rPr>
              <a:t>To date, feedback on topics including a) language use, b) engaging families and persons with lived experience in other grant activities, and c) priority areas for resource identification and development</a:t>
            </a:r>
          </a:p>
          <a:p>
            <a:pPr defTabSz="1219170">
              <a:spcBef>
                <a:spcPts val="0"/>
              </a:spcBef>
              <a:spcAft>
                <a:spcPts val="800"/>
              </a:spcAft>
            </a:pPr>
            <a:r>
              <a:rPr lang="en-US" sz="2667" dirty="0">
                <a:latin typeface="Futura Std Book" panose="020B0502020204020303"/>
              </a:rPr>
              <a:t>Steering Committee actively shaping the work of The Link Center</a:t>
            </a:r>
          </a:p>
        </p:txBody>
      </p:sp>
    </p:spTree>
    <p:extLst>
      <p:ext uri="{BB962C8B-B14F-4D97-AF65-F5344CB8AC3E}">
        <p14:creationId xmlns:p14="http://schemas.microsoft.com/office/powerpoint/2010/main" val="31766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323B-018A-8446-D9FE-285547E1DAAA}"/>
              </a:ext>
            </a:extLst>
          </p:cNvPr>
          <p:cNvSpPr>
            <a:spLocks noGrp="1"/>
          </p:cNvSpPr>
          <p:nvPr>
            <p:ph type="title"/>
          </p:nvPr>
        </p:nvSpPr>
        <p:spPr>
          <a:xfrm>
            <a:off x="838200" y="193258"/>
            <a:ext cx="10515600" cy="787085"/>
          </a:xfrm>
          <a:solidFill>
            <a:schemeClr val="accent1">
              <a:lumMod val="50000"/>
            </a:schemeClr>
          </a:solidFill>
        </p:spPr>
        <p:txBody>
          <a:bodyPr/>
          <a:lstStyle/>
          <a:p>
            <a:r>
              <a:rPr lang="en-US" dirty="0">
                <a:solidFill>
                  <a:schemeClr val="bg1"/>
                </a:solidFill>
              </a:rPr>
              <a:t>Steering Committee Member States</a:t>
            </a:r>
          </a:p>
        </p:txBody>
      </p:sp>
      <p:pic>
        <p:nvPicPr>
          <p:cNvPr id="6" name="Content Placeholder 5" descr="Map of the US with 11 states highlighted in green. These are the states where Steering Committee Members live: Alaska, California, Colorado, Iowa, Kansas, Kentucky, Missouri, New Jersey, New York, Ohio, Washington, DC. ">
            <a:extLst>
              <a:ext uri="{FF2B5EF4-FFF2-40B4-BE49-F238E27FC236}">
                <a16:creationId xmlns:a16="http://schemas.microsoft.com/office/drawing/2014/main" id="{6F3D49F6-9A0F-939F-A130-04172D280AFE}"/>
              </a:ext>
            </a:extLst>
          </p:cNvPr>
          <p:cNvPicPr>
            <a:picLocks noGrp="1" noChangeAspect="1"/>
          </p:cNvPicPr>
          <p:nvPr>
            <p:ph sz="half" idx="2"/>
          </p:nvPr>
        </p:nvPicPr>
        <p:blipFill>
          <a:blip r:embed="rId2"/>
          <a:stretch>
            <a:fillRect/>
          </a:stretch>
        </p:blipFill>
        <p:spPr>
          <a:xfrm>
            <a:off x="4757893" y="1932897"/>
            <a:ext cx="6595907" cy="4317047"/>
          </a:xfrm>
          <a:prstGeom prst="rect">
            <a:avLst/>
          </a:prstGeom>
        </p:spPr>
      </p:pic>
      <p:sp>
        <p:nvSpPr>
          <p:cNvPr id="5" name="Slide Number Placeholder 4">
            <a:extLst>
              <a:ext uri="{FF2B5EF4-FFF2-40B4-BE49-F238E27FC236}">
                <a16:creationId xmlns:a16="http://schemas.microsoft.com/office/drawing/2014/main" id="{99A14900-BF47-71D0-5814-444C2C29B3B1}"/>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62C0D8F-40BC-C049-9A95-2D55EB620A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978FEB7E-9A2C-6C18-621D-EDF1E64F5312}"/>
              </a:ext>
            </a:extLst>
          </p:cNvPr>
          <p:cNvSpPr txBox="1">
            <a:spLocks noGrp="1"/>
          </p:cNvSpPr>
          <p:nvPr>
            <p:ph sz="half" idx="1"/>
          </p:nvPr>
        </p:nvSpPr>
        <p:spPr>
          <a:xfrm>
            <a:off x="838201" y="1345483"/>
            <a:ext cx="3073959" cy="5031121"/>
          </a:xfrm>
          <a:prstGeom prst="rect">
            <a:avLst/>
          </a:prstGeom>
          <a:noFill/>
        </p:spPr>
        <p:txBody>
          <a:bodyPr wrap="square" rtlCol="0">
            <a:spAutoFit/>
          </a:bodyPr>
          <a:lstStyle/>
          <a:p>
            <a:r>
              <a:rPr lang="en-US" sz="2400" dirty="0">
                <a:solidFill>
                  <a:srgbClr val="0070C0"/>
                </a:solidFill>
              </a:rPr>
              <a:t>Alaska</a:t>
            </a:r>
          </a:p>
          <a:p>
            <a:r>
              <a:rPr lang="en-US" sz="2400" dirty="0">
                <a:solidFill>
                  <a:srgbClr val="0070C0"/>
                </a:solidFill>
              </a:rPr>
              <a:t>California</a:t>
            </a:r>
          </a:p>
          <a:p>
            <a:r>
              <a:rPr lang="en-US" sz="2400" dirty="0">
                <a:solidFill>
                  <a:srgbClr val="0070C0"/>
                </a:solidFill>
              </a:rPr>
              <a:t>Colorado</a:t>
            </a:r>
          </a:p>
          <a:p>
            <a:r>
              <a:rPr lang="en-US" sz="2400" dirty="0">
                <a:solidFill>
                  <a:srgbClr val="0070C0"/>
                </a:solidFill>
              </a:rPr>
              <a:t>Iowa</a:t>
            </a:r>
          </a:p>
          <a:p>
            <a:r>
              <a:rPr lang="en-US" sz="2400" dirty="0">
                <a:solidFill>
                  <a:srgbClr val="0070C0"/>
                </a:solidFill>
              </a:rPr>
              <a:t>Kansas</a:t>
            </a:r>
          </a:p>
          <a:p>
            <a:r>
              <a:rPr lang="en-US" sz="2400" dirty="0">
                <a:solidFill>
                  <a:srgbClr val="0070C0"/>
                </a:solidFill>
              </a:rPr>
              <a:t>Kentucky</a:t>
            </a:r>
          </a:p>
          <a:p>
            <a:r>
              <a:rPr lang="en-US" sz="2400" dirty="0">
                <a:solidFill>
                  <a:srgbClr val="0070C0"/>
                </a:solidFill>
              </a:rPr>
              <a:t>Missouri</a:t>
            </a:r>
          </a:p>
          <a:p>
            <a:r>
              <a:rPr lang="en-US" sz="2400" dirty="0">
                <a:solidFill>
                  <a:srgbClr val="0070C0"/>
                </a:solidFill>
              </a:rPr>
              <a:t>New Jersey</a:t>
            </a:r>
          </a:p>
          <a:p>
            <a:r>
              <a:rPr lang="en-US" sz="2400" dirty="0">
                <a:solidFill>
                  <a:srgbClr val="0070C0"/>
                </a:solidFill>
              </a:rPr>
              <a:t>New York</a:t>
            </a:r>
          </a:p>
          <a:p>
            <a:r>
              <a:rPr lang="en-US" sz="2400" dirty="0">
                <a:solidFill>
                  <a:srgbClr val="0070C0"/>
                </a:solidFill>
              </a:rPr>
              <a:t>Ohio</a:t>
            </a:r>
          </a:p>
          <a:p>
            <a:r>
              <a:rPr lang="en-US" sz="2400" dirty="0">
                <a:solidFill>
                  <a:srgbClr val="0070C0"/>
                </a:solidFill>
              </a:rPr>
              <a:t>Washington, DC </a:t>
            </a:r>
          </a:p>
        </p:txBody>
      </p:sp>
      <p:sp>
        <p:nvSpPr>
          <p:cNvPr id="8" name="Rectangle 7">
            <a:extLst>
              <a:ext uri="{FF2B5EF4-FFF2-40B4-BE49-F238E27FC236}">
                <a16:creationId xmlns:a16="http://schemas.microsoft.com/office/drawing/2014/main" id="{14AA8AB8-0567-F369-1FF5-6BEA27235DAD}"/>
              </a:ext>
            </a:extLst>
          </p:cNvPr>
          <p:cNvSpPr/>
          <p:nvPr/>
        </p:nvSpPr>
        <p:spPr>
          <a:xfrm>
            <a:off x="9113520" y="1167560"/>
            <a:ext cx="1737360" cy="914400"/>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54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4D28C-479F-7757-BCBC-0B2806507B8A}"/>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62C0D8F-40BC-C049-9A95-2D55EB620A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275D9A97-1CAF-9C3A-AFFF-E01AD01A9B02}"/>
              </a:ext>
            </a:extLst>
          </p:cNvPr>
          <p:cNvPicPr>
            <a:picLocks noGrp="1" noChangeAspect="1"/>
          </p:cNvPicPr>
          <p:nvPr/>
        </p:nvPicPr>
        <p:blipFill>
          <a:blip r:embed="rId2"/>
          <a:stretch>
            <a:fillRect/>
          </a:stretch>
        </p:blipFill>
        <p:spPr>
          <a:xfrm>
            <a:off x="530952" y="411767"/>
            <a:ext cx="11134821" cy="6446476"/>
          </a:xfrm>
          <a:prstGeom prst="rect">
            <a:avLst/>
          </a:prstGeom>
        </p:spPr>
      </p:pic>
    </p:spTree>
    <p:extLst>
      <p:ext uri="{BB962C8B-B14F-4D97-AF65-F5344CB8AC3E}">
        <p14:creationId xmlns:p14="http://schemas.microsoft.com/office/powerpoint/2010/main" val="188330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ADDE99-A651-A919-9C99-4E7C52A6428C}"/>
              </a:ext>
            </a:extLst>
          </p:cNvPr>
          <p:cNvSpPr>
            <a:spLocks noGrp="1"/>
          </p:cNvSpPr>
          <p:nvPr>
            <p:ph type="title"/>
          </p:nvPr>
        </p:nvSpPr>
        <p:spPr>
          <a:xfrm>
            <a:off x="1285240" y="1008992"/>
            <a:ext cx="9231411" cy="3542045"/>
          </a:xfrm>
        </p:spPr>
        <p:txBody>
          <a:bodyPr vert="horz" lIns="121920" tIns="60960" rIns="121920" bIns="60960" rtlCol="0" anchor="b">
            <a:normAutofit/>
          </a:bodyPr>
          <a:lstStyle/>
          <a:p>
            <a:pPr defTabSz="1219170"/>
            <a:r>
              <a:rPr lang="en-US" sz="9600" dirty="0">
                <a:solidFill>
                  <a:srgbClr val="065391"/>
                </a:solidFill>
                <a:latin typeface="Futura Std Book"/>
              </a:rPr>
              <a:t>Partnership with SAMHSA</a:t>
            </a:r>
          </a:p>
        </p:txBody>
      </p:sp>
    </p:spTree>
    <p:extLst>
      <p:ext uri="{BB962C8B-B14F-4D97-AF65-F5344CB8AC3E}">
        <p14:creationId xmlns:p14="http://schemas.microsoft.com/office/powerpoint/2010/main" val="33733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38A99-2823-B9CE-D2C1-7CB92EC48603}"/>
              </a:ext>
            </a:extLst>
          </p:cNvPr>
          <p:cNvSpPr>
            <a:spLocks noGrp="1"/>
          </p:cNvSpPr>
          <p:nvPr>
            <p:ph type="title"/>
          </p:nvPr>
        </p:nvSpPr>
        <p:spPr/>
        <p:txBody>
          <a:bodyPr/>
          <a:lstStyle/>
          <a:p>
            <a:r>
              <a:rPr lang="en-US" dirty="0"/>
              <a:t>988 Suicide</a:t>
            </a:r>
            <a:r>
              <a:rPr lang="en-US" baseline="0" dirty="0"/>
              <a:t> and Crisis Lifeline</a:t>
            </a:r>
            <a:endParaRPr lang="en-US" dirty="0"/>
          </a:p>
        </p:txBody>
      </p:sp>
      <p:pic>
        <p:nvPicPr>
          <p:cNvPr id="16" name="Content Placeholder 15">
            <a:extLst>
              <a:ext uri="{FF2B5EF4-FFF2-40B4-BE49-F238E27FC236}">
                <a16:creationId xmlns:a16="http://schemas.microsoft.com/office/drawing/2014/main" id="{4A636655-10D1-1200-1B67-29890C99D69E}"/>
              </a:ext>
              <a:ext uri="{C183D7F6-B498-43B3-948B-1728B52AA6E4}">
                <adec:decorative xmlns:adec="http://schemas.microsoft.com/office/drawing/2017/decorative" val="1"/>
              </a:ext>
            </a:extLst>
          </p:cNvPr>
          <p:cNvPicPr>
            <a:picLocks noGrp="1" noChangeAspect="1"/>
          </p:cNvPicPr>
          <p:nvPr>
            <p:ph idx="1"/>
          </p:nvPr>
        </p:nvPicPr>
        <p:blipFill rotWithShape="1">
          <a:blip r:embed="rId3">
            <a:alphaModFix amt="59000"/>
          </a:blip>
          <a:srcRect b="1326"/>
          <a:stretch/>
        </p:blipFill>
        <p:spPr>
          <a:xfrm>
            <a:off x="27" y="-7623"/>
            <a:ext cx="12191973" cy="6887364"/>
          </a:xfrm>
          <a:prstGeom prst="rect">
            <a:avLst/>
          </a:prstGeom>
        </p:spPr>
      </p:pic>
    </p:spTree>
    <p:extLst>
      <p:ext uri="{BB962C8B-B14F-4D97-AF65-F5344CB8AC3E}">
        <p14:creationId xmlns:p14="http://schemas.microsoft.com/office/powerpoint/2010/main" val="182317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B703-5216-A69B-1549-6521722F1F79}"/>
              </a:ext>
            </a:extLst>
          </p:cNvPr>
          <p:cNvSpPr>
            <a:spLocks noGrp="1"/>
          </p:cNvSpPr>
          <p:nvPr>
            <p:ph type="title"/>
          </p:nvPr>
        </p:nvSpPr>
        <p:spPr/>
        <p:txBody>
          <a:bodyPr/>
          <a:lstStyle/>
          <a:p>
            <a:r>
              <a:rPr lang="en-US" dirty="0"/>
              <a:t>Focus Area 2: Employment Challenges</a:t>
            </a:r>
          </a:p>
        </p:txBody>
      </p:sp>
      <p:sp>
        <p:nvSpPr>
          <p:cNvPr id="3" name="Content Placeholder 2">
            <a:extLst>
              <a:ext uri="{FF2B5EF4-FFF2-40B4-BE49-F238E27FC236}">
                <a16:creationId xmlns:a16="http://schemas.microsoft.com/office/drawing/2014/main" id="{95B359E7-1015-F02F-9A64-ACAAD6E269E9}"/>
              </a:ext>
            </a:extLst>
          </p:cNvPr>
          <p:cNvSpPr>
            <a:spLocks noGrp="1"/>
          </p:cNvSpPr>
          <p:nvPr>
            <p:ph idx="1"/>
          </p:nvPr>
        </p:nvSpPr>
        <p:spPr>
          <a:xfrm>
            <a:off x="609600" y="914401"/>
            <a:ext cx="10972800" cy="4724400"/>
          </a:xfrm>
        </p:spPr>
        <p:txBody>
          <a:bodyPr/>
          <a:lstStyle/>
          <a:p>
            <a:pPr marL="216535" indent="-216535"/>
            <a:r>
              <a:rPr lang="en-US" i="1" dirty="0"/>
              <a:t>Lack of adequate publicly funded employment supports</a:t>
            </a:r>
          </a:p>
          <a:p>
            <a:pPr marL="514985" lvl="1" indent="-252095"/>
            <a:r>
              <a:rPr lang="en-US" dirty="0"/>
              <a:t>Inconsistent state and federal funding for employment and job programs.</a:t>
            </a:r>
          </a:p>
          <a:p>
            <a:pPr marL="514985" lvl="1" indent="-252095"/>
            <a:r>
              <a:rPr lang="en-US" dirty="0"/>
              <a:t>More Medicaid HCBS funding spent by states on day habilitation and sheltered work ($500 million) than supporting individuals with I/DD in CIE ($100 million) (Zalewska, A., Winsor, J., &amp; Butterworth, J., 2023).</a:t>
            </a:r>
            <a:endParaRPr lang="en-US" dirty="0">
              <a:cs typeface="Arial"/>
            </a:endParaRPr>
          </a:p>
          <a:p>
            <a:pPr marL="514985" lvl="1" indent="-252095"/>
            <a:r>
              <a:rPr lang="en-US" dirty="0"/>
              <a:t>Lack of adequate customized employment supports by many state HCBS waiver programs despite more than two decades of documented evidence.</a:t>
            </a:r>
            <a:endParaRPr lang="en-US" dirty="0">
              <a:cs typeface="Arial"/>
            </a:endParaRPr>
          </a:p>
          <a:p>
            <a:pPr marL="216535" indent="-216535"/>
            <a:r>
              <a:rPr lang="en-US" i="1" dirty="0"/>
              <a:t>Limited private-sector employment opportunities</a:t>
            </a:r>
            <a:endParaRPr lang="en-US" i="1" dirty="0">
              <a:cs typeface="Arial"/>
            </a:endParaRPr>
          </a:p>
          <a:p>
            <a:pPr marL="514985" lvl="1" indent="-252095"/>
            <a:r>
              <a:rPr lang="en-US" altLang="en-US" dirty="0"/>
              <a:t>Lack of funding to scale and sustain inclusive apprenticeship, internship, and integrated work-based learning opportunities for individuals with I/DD.</a:t>
            </a:r>
            <a:endParaRPr lang="en-US" altLang="en-US" dirty="0">
              <a:cs typeface="Arial"/>
            </a:endParaRPr>
          </a:p>
          <a:p>
            <a:pPr marL="514985" lvl="1" indent="-252095"/>
            <a:r>
              <a:rPr lang="en-US" altLang="en-US" dirty="0"/>
              <a:t>Lack of sustained funding streams to cover additional specialized training and continual on-the-job supports.</a:t>
            </a:r>
            <a:endParaRPr lang="en-US" altLang="en-US" dirty="0">
              <a:cs typeface="Arial"/>
            </a:endParaRPr>
          </a:p>
          <a:p>
            <a:pPr marL="514985" lvl="1" indent="-252095"/>
            <a:r>
              <a:rPr lang="en-US" altLang="en-US" dirty="0"/>
              <a:t>Lack of employer familiarity with federal antidiscrimination requirements.</a:t>
            </a:r>
            <a:endParaRPr lang="en-US" altLang="en-US" dirty="0">
              <a:cs typeface="Arial"/>
            </a:endParaRPr>
          </a:p>
          <a:p>
            <a:pPr marL="514985" lvl="1" indent="-252095"/>
            <a:r>
              <a:rPr lang="en-US" altLang="en-US" dirty="0"/>
              <a:t>Fear among employees with I/DD and their families that having an income from a job will jeopardize their eligibility for health care and other essential benefits.</a:t>
            </a:r>
            <a:endParaRPr lang="en-US" altLang="en-US" dirty="0">
              <a:cs typeface="Arial"/>
            </a:endParaRPr>
          </a:p>
          <a:p>
            <a:pPr marL="216535" indent="-216535"/>
            <a:r>
              <a:rPr lang="en-US" i="1" dirty="0"/>
              <a:t>Little emphasis on promoting entrepreneurship and small business development</a:t>
            </a:r>
            <a:endParaRPr lang="en-US" i="1" dirty="0">
              <a:cs typeface="Arial"/>
            </a:endParaRPr>
          </a:p>
          <a:p>
            <a:pPr marL="514985" lvl="1" indent="-252095"/>
            <a:r>
              <a:rPr lang="en-US" altLang="en-US" dirty="0"/>
              <a:t>Rate of self-employment and small business development among people with disabilities nearly twice that of people without disabilities (National Disability Institute, 2022).</a:t>
            </a:r>
            <a:endParaRPr lang="en-US" altLang="en-US" dirty="0">
              <a:cs typeface="Arial"/>
            </a:endParaRPr>
          </a:p>
          <a:p>
            <a:pPr marL="514985" lvl="1" indent="-252095"/>
            <a:r>
              <a:rPr lang="en-US" altLang="en-US" dirty="0"/>
              <a:t>Lack of targeted technical and programmatic assistance as well as outdated attitudinal norms.</a:t>
            </a:r>
            <a:endParaRPr lang="en-US" altLang="en-US" dirty="0">
              <a:cs typeface="Arial"/>
            </a:endParaRPr>
          </a:p>
          <a:p>
            <a:pPr marL="514985" lvl="1" indent="-252095"/>
            <a:r>
              <a:rPr lang="en-US" altLang="en-US" dirty="0"/>
              <a:t>Lack of federal investment in training, funding, and programming, and lack of data focused on entrepreneurs with disabilities.</a:t>
            </a:r>
            <a:endParaRPr lang="en-US" altLang="en-US" dirty="0">
              <a:cs typeface="Arial"/>
            </a:endParaRPr>
          </a:p>
        </p:txBody>
      </p:sp>
    </p:spTree>
    <p:extLst>
      <p:ext uri="{BB962C8B-B14F-4D97-AF65-F5344CB8AC3E}">
        <p14:creationId xmlns:p14="http://schemas.microsoft.com/office/powerpoint/2010/main" val="2998981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375F-852B-760F-FBC0-AEC007809B3D}"/>
              </a:ext>
            </a:extLst>
          </p:cNvPr>
          <p:cNvSpPr>
            <a:spLocks noGrp="1"/>
          </p:cNvSpPr>
          <p:nvPr>
            <p:ph type="title"/>
          </p:nvPr>
        </p:nvSpPr>
        <p:spPr>
          <a:xfrm>
            <a:off x="330631" y="294538"/>
            <a:ext cx="11169112" cy="1033669"/>
          </a:xfrm>
        </p:spPr>
        <p:txBody>
          <a:bodyPr>
            <a:normAutofit fontScale="90000"/>
          </a:bodyPr>
          <a:lstStyle/>
          <a:p>
            <a:r>
              <a:rPr lang="en-US" sz="5333" dirty="0">
                <a:solidFill>
                  <a:schemeClr val="accent1"/>
                </a:solidFill>
                <a:latin typeface="Futura Std Book"/>
              </a:rPr>
              <a:t>Six-State Policy Academy to Build Inclusive 988/Crisis Lifeline Supports</a:t>
            </a:r>
          </a:p>
        </p:txBody>
      </p:sp>
      <p:sp>
        <p:nvSpPr>
          <p:cNvPr id="3" name="Content Placeholder 2">
            <a:extLst>
              <a:ext uri="{FF2B5EF4-FFF2-40B4-BE49-F238E27FC236}">
                <a16:creationId xmlns:a16="http://schemas.microsoft.com/office/drawing/2014/main" id="{57D36120-09FA-698B-A5EC-07C4417B1C07}"/>
              </a:ext>
            </a:extLst>
          </p:cNvPr>
          <p:cNvSpPr>
            <a:spLocks noGrp="1"/>
          </p:cNvSpPr>
          <p:nvPr>
            <p:ph idx="1"/>
          </p:nvPr>
        </p:nvSpPr>
        <p:spPr>
          <a:xfrm>
            <a:off x="588937" y="1972333"/>
            <a:ext cx="10817816" cy="3683359"/>
          </a:xfrm>
        </p:spPr>
        <p:txBody>
          <a:bodyPr vert="horz" lIns="121920" tIns="60960" rIns="121920" bIns="60960" rtlCol="0" anchor="ctr">
            <a:noAutofit/>
          </a:bodyPr>
          <a:lstStyle/>
          <a:p>
            <a:r>
              <a:rPr lang="en-US" sz="2667" dirty="0">
                <a:latin typeface="Futura Std Book"/>
              </a:rPr>
              <a:t>Aimed at building strong, collaborative systems of support that enable states to effectively support individuals in crisis regardless of disability and/or communication differences – </a:t>
            </a:r>
            <a:r>
              <a:rPr lang="en-US" sz="2667" b="1" i="1" dirty="0">
                <a:latin typeface="Futura Std Book"/>
              </a:rPr>
              <a:t>State teams include Mental Health, I/DD, 988, Medicaid, Child Welfare and others</a:t>
            </a:r>
          </a:p>
          <a:p>
            <a:r>
              <a:rPr lang="en-US" sz="2667" dirty="0">
                <a:latin typeface="Futura Std Book"/>
              </a:rPr>
              <a:t>GA, MD, KS, OH, WV, VA</a:t>
            </a:r>
          </a:p>
          <a:p>
            <a:pPr lvl="1">
              <a:buFont typeface="Wingdings" panose="05000000000000000000" pitchFamily="2" charset="2"/>
              <a:buChar char="ü"/>
            </a:pPr>
            <a:r>
              <a:rPr lang="en-US" sz="2667" dirty="0">
                <a:latin typeface="Futura Std Book"/>
              </a:rPr>
              <a:t>Survey and Public Listening Sessions</a:t>
            </a:r>
          </a:p>
          <a:p>
            <a:pPr lvl="1">
              <a:buFont typeface="Wingdings" panose="05000000000000000000" pitchFamily="2" charset="2"/>
              <a:buChar char="ü"/>
            </a:pPr>
            <a:r>
              <a:rPr lang="en-US" sz="2667" dirty="0">
                <a:latin typeface="Futura Std Book"/>
              </a:rPr>
              <a:t>State tailored interventions and workplans</a:t>
            </a:r>
          </a:p>
          <a:p>
            <a:pPr lvl="1">
              <a:buFont typeface="Wingdings" panose="05000000000000000000" pitchFamily="2" charset="2"/>
              <a:buChar char="ü"/>
            </a:pPr>
            <a:r>
              <a:rPr lang="en-US" sz="2667" dirty="0">
                <a:latin typeface="Futura Std Book"/>
              </a:rPr>
              <a:t>Virtual, peer learning opportunities</a:t>
            </a:r>
          </a:p>
          <a:p>
            <a:pPr lvl="1">
              <a:buFont typeface="Wingdings" panose="05000000000000000000" pitchFamily="2" charset="2"/>
              <a:buChar char="ü"/>
            </a:pPr>
            <a:r>
              <a:rPr lang="en-US" sz="2667" dirty="0">
                <a:latin typeface="Futura Std Book"/>
              </a:rPr>
              <a:t>In person academy</a:t>
            </a:r>
          </a:p>
        </p:txBody>
      </p:sp>
      <p:sp>
        <p:nvSpPr>
          <p:cNvPr id="4" name="Slide Number Placeholder 3">
            <a:extLst>
              <a:ext uri="{FF2B5EF4-FFF2-40B4-BE49-F238E27FC236}">
                <a16:creationId xmlns:a16="http://schemas.microsoft.com/office/drawing/2014/main" id="{79D296FF-0500-F4D5-1680-1D204C787333}"/>
              </a:ext>
            </a:extLst>
          </p:cNvPr>
          <p:cNvSpPr>
            <a:spLocks noGrp="1"/>
          </p:cNvSpPr>
          <p:nvPr>
            <p:ph type="sldNum" sz="quarter" idx="12"/>
          </p:nvPr>
        </p:nvSpPr>
        <p:spPr>
          <a:xfrm>
            <a:off x="11704320" y="6455431"/>
            <a:ext cx="445912" cy="365125"/>
          </a:xfrm>
        </p:spPr>
        <p:txBody>
          <a:bodyP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962C0D8F-40BC-C049-9A95-2D55EB620A46}" type="slidenum">
              <a:rPr kumimoji="0" lang="en-US" sz="1067"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140</a:t>
            </a:fld>
            <a:endParaRPr kumimoji="0" lang="en-US" sz="106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72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AA56-7AFF-0F48-9AA7-0EF40E6AD8DF}"/>
              </a:ext>
            </a:extLst>
          </p:cNvPr>
          <p:cNvSpPr>
            <a:spLocks noGrp="1"/>
          </p:cNvSpPr>
          <p:nvPr>
            <p:ph type="title"/>
          </p:nvPr>
        </p:nvSpPr>
        <p:spPr>
          <a:solidFill>
            <a:srgbClr val="002060"/>
          </a:solidFill>
        </p:spPr>
        <p:txBody>
          <a:bodyPr>
            <a:normAutofit/>
          </a:bodyPr>
          <a:lstStyle/>
          <a:p>
            <a:r>
              <a:rPr lang="en-US" dirty="0">
                <a:solidFill>
                  <a:schemeClr val="bg1"/>
                </a:solidFill>
              </a:rPr>
              <a:t>Preliminary Learnings: </a:t>
            </a:r>
            <a:br>
              <a:rPr lang="en-US" dirty="0">
                <a:solidFill>
                  <a:schemeClr val="bg1"/>
                </a:solidFill>
              </a:rPr>
            </a:br>
            <a:r>
              <a:rPr lang="en-US" dirty="0">
                <a:solidFill>
                  <a:schemeClr val="bg1"/>
                </a:solidFill>
              </a:rPr>
              <a:t>There is Much Work Ahead </a:t>
            </a:r>
          </a:p>
        </p:txBody>
      </p:sp>
      <p:sp>
        <p:nvSpPr>
          <p:cNvPr id="3" name="Content Placeholder 2">
            <a:extLst>
              <a:ext uri="{FF2B5EF4-FFF2-40B4-BE49-F238E27FC236}">
                <a16:creationId xmlns:a16="http://schemas.microsoft.com/office/drawing/2014/main" id="{52C3E60B-C66A-34D8-5E75-AF872D5BA235}"/>
              </a:ext>
            </a:extLst>
          </p:cNvPr>
          <p:cNvSpPr>
            <a:spLocks noGrp="1"/>
          </p:cNvSpPr>
          <p:nvPr>
            <p:ph sz="half" idx="1"/>
          </p:nvPr>
        </p:nvSpPr>
        <p:spPr/>
        <p:txBody>
          <a:bodyPr>
            <a:normAutofit fontScale="85000" lnSpcReduction="20000"/>
          </a:bodyPr>
          <a:lstStyle/>
          <a:p>
            <a:r>
              <a:rPr lang="en-US" dirty="0"/>
              <a:t>Cross agency collaboration is essential </a:t>
            </a:r>
          </a:p>
          <a:p>
            <a:r>
              <a:rPr lang="en-US" dirty="0"/>
              <a:t>Myths and misperceptions about people with disabilities persist</a:t>
            </a:r>
          </a:p>
          <a:p>
            <a:r>
              <a:rPr lang="en-US" dirty="0"/>
              <a:t>Call center staff require ongoing support and coaching on supporting individuals who may not use spoken word alone to communicate</a:t>
            </a:r>
          </a:p>
          <a:p>
            <a:r>
              <a:rPr lang="en-US" dirty="0"/>
              <a:t>988 partnerships with community leaders are key</a:t>
            </a:r>
          </a:p>
        </p:txBody>
      </p:sp>
      <p:sp>
        <p:nvSpPr>
          <p:cNvPr id="4" name="Content Placeholder 3">
            <a:extLst>
              <a:ext uri="{FF2B5EF4-FFF2-40B4-BE49-F238E27FC236}">
                <a16:creationId xmlns:a16="http://schemas.microsoft.com/office/drawing/2014/main" id="{4BDB63B7-7F3D-6125-264B-44F98F2B0F5F}"/>
              </a:ext>
            </a:extLst>
          </p:cNvPr>
          <p:cNvSpPr>
            <a:spLocks noGrp="1"/>
          </p:cNvSpPr>
          <p:nvPr>
            <p:ph sz="half" idx="2"/>
          </p:nvPr>
        </p:nvSpPr>
        <p:spPr/>
        <p:txBody>
          <a:bodyPr>
            <a:normAutofit fontScale="85000" lnSpcReduction="20000"/>
          </a:bodyPr>
          <a:lstStyle/>
          <a:p>
            <a:r>
              <a:rPr lang="en-US" dirty="0"/>
              <a:t>What happens after the call – important to have services to meet needs (and to overcome exclusions related to I/DD)</a:t>
            </a:r>
          </a:p>
          <a:p>
            <a:r>
              <a:rPr lang="en-US" dirty="0"/>
              <a:t>Understanding role of family in supporting individual is important</a:t>
            </a:r>
          </a:p>
          <a:p>
            <a:r>
              <a:rPr lang="en-US" dirty="0"/>
              <a:t>Trust and safety is paramount</a:t>
            </a:r>
          </a:p>
          <a:p>
            <a:r>
              <a:rPr lang="en-US" dirty="0"/>
              <a:t>First responders need support and training, and mobile crisis teams need support and on-demand expertise </a:t>
            </a:r>
          </a:p>
          <a:p>
            <a:r>
              <a:rPr lang="en-US" dirty="0"/>
              <a:t>Strategies for communication, in all of its forms, is necessary </a:t>
            </a:r>
          </a:p>
        </p:txBody>
      </p:sp>
      <p:sp>
        <p:nvSpPr>
          <p:cNvPr id="5" name="Slide Number Placeholder 4">
            <a:extLst>
              <a:ext uri="{FF2B5EF4-FFF2-40B4-BE49-F238E27FC236}">
                <a16:creationId xmlns:a16="http://schemas.microsoft.com/office/drawing/2014/main" id="{9C993F68-797C-9BF1-710F-AECAB02242CE}"/>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62C0D8F-40BC-C049-9A95-2D55EB620A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7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4CB51-A503-A575-2B2F-61610F9561D9}"/>
              </a:ext>
            </a:extLst>
          </p:cNvPr>
          <p:cNvSpPr>
            <a:spLocks noGrp="1"/>
          </p:cNvSpPr>
          <p:nvPr>
            <p:ph type="title"/>
          </p:nvPr>
        </p:nvSpPr>
        <p:spPr>
          <a:xfrm>
            <a:off x="1480295" y="2102187"/>
            <a:ext cx="9231411" cy="3542045"/>
          </a:xfrm>
        </p:spPr>
        <p:txBody>
          <a:bodyPr vert="horz" lIns="121920" tIns="60960" rIns="121920" bIns="60960" rtlCol="0" anchor="b">
            <a:noAutofit/>
          </a:bodyPr>
          <a:lstStyle/>
          <a:p>
            <a:pPr defTabSz="1219170"/>
            <a:br>
              <a:rPr lang="en-US" sz="9600" dirty="0">
                <a:solidFill>
                  <a:srgbClr val="065391"/>
                </a:solidFill>
                <a:latin typeface="Futura Std Book"/>
              </a:rPr>
            </a:br>
            <a:br>
              <a:rPr lang="en-US" sz="9600" dirty="0">
                <a:solidFill>
                  <a:srgbClr val="065391"/>
                </a:solidFill>
                <a:latin typeface="Futura Std Book"/>
              </a:rPr>
            </a:br>
            <a:r>
              <a:rPr lang="en-US" sz="5867" dirty="0">
                <a:solidFill>
                  <a:srgbClr val="065391"/>
                </a:solidFill>
                <a:latin typeface="Futura Std Book"/>
              </a:rPr>
              <a:t>The Biggest Challenges</a:t>
            </a:r>
            <a:br>
              <a:rPr lang="en-US" sz="7200" dirty="0">
                <a:solidFill>
                  <a:srgbClr val="065391"/>
                </a:solidFill>
                <a:latin typeface="Futura Std Book"/>
              </a:rPr>
            </a:br>
            <a:br>
              <a:rPr lang="en-US" sz="9600" dirty="0">
                <a:solidFill>
                  <a:srgbClr val="065391"/>
                </a:solidFill>
                <a:latin typeface="Futura Std Book"/>
              </a:rPr>
            </a:br>
            <a:r>
              <a:rPr lang="en-US" sz="4800" i="1" dirty="0">
                <a:solidFill>
                  <a:srgbClr val="065391"/>
                </a:solidFill>
                <a:latin typeface="Futura Std Book"/>
              </a:rPr>
              <a:t>Smashing the Myths and Changing the Paradigms the Myths Have Produced</a:t>
            </a:r>
            <a:endParaRPr lang="en-US" sz="7200" i="1" dirty="0">
              <a:solidFill>
                <a:srgbClr val="065391"/>
              </a:solidFill>
              <a:latin typeface="Futura Std Book"/>
            </a:endParaRPr>
          </a:p>
        </p:txBody>
      </p:sp>
    </p:spTree>
    <p:extLst>
      <p:ext uri="{BB962C8B-B14F-4D97-AF65-F5344CB8AC3E}">
        <p14:creationId xmlns:p14="http://schemas.microsoft.com/office/powerpoint/2010/main" val="258487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62FB74-B218-170C-D7B3-A75641932115}"/>
              </a:ext>
            </a:extLst>
          </p:cNvPr>
          <p:cNvSpPr>
            <a:spLocks noGrp="1"/>
          </p:cNvSpPr>
          <p:nvPr>
            <p:ph type="title"/>
          </p:nvPr>
        </p:nvSpPr>
        <p:spPr>
          <a:xfrm>
            <a:off x="838200" y="365125"/>
            <a:ext cx="10515600" cy="1325564"/>
          </a:xfrm>
        </p:spPr>
        <p:txBody>
          <a:bodyPr>
            <a:normAutofit fontScale="90000"/>
          </a:bodyPr>
          <a:lstStyle/>
          <a:p>
            <a:pPr algn="ctr"/>
            <a:r>
              <a:rPr lang="en-US" sz="4667" b="1" dirty="0">
                <a:solidFill>
                  <a:srgbClr val="065391"/>
                </a:solidFill>
                <a:latin typeface="+mn-lt"/>
              </a:rPr>
              <a:t>Myths that Obstruct Access to Mental Health Treatment</a:t>
            </a:r>
          </a:p>
        </p:txBody>
      </p:sp>
      <p:sp>
        <p:nvSpPr>
          <p:cNvPr id="27" name="Content Placeholder 5">
            <a:extLst>
              <a:ext uri="{FF2B5EF4-FFF2-40B4-BE49-F238E27FC236}">
                <a16:creationId xmlns:a16="http://schemas.microsoft.com/office/drawing/2014/main" id="{B82B6391-E4B4-CF1E-E305-798DCBB4CC16}"/>
              </a:ext>
            </a:extLst>
          </p:cNvPr>
          <p:cNvSpPr>
            <a:spLocks noGrp="1"/>
          </p:cNvSpPr>
          <p:nvPr>
            <p:ph idx="1"/>
          </p:nvPr>
        </p:nvSpPr>
        <p:spPr>
          <a:xfrm>
            <a:off x="838200" y="3542773"/>
            <a:ext cx="10515600" cy="4251960"/>
          </a:xfrm>
        </p:spPr>
        <p:txBody>
          <a:bodyPr>
            <a:normAutofit/>
          </a:bodyPr>
          <a:lstStyle/>
          <a:p>
            <a:pPr>
              <a:buFont typeface="Wingdings" panose="05000000000000000000" pitchFamily="2" charset="2"/>
              <a:buChar char="Ø"/>
            </a:pPr>
            <a:endParaRPr lang="en-US" sz="2667" dirty="0">
              <a:latin typeface="+mn-lt"/>
            </a:endParaRPr>
          </a:p>
          <a:p>
            <a:pPr>
              <a:buFont typeface="Wingdings" panose="05000000000000000000" pitchFamily="2" charset="2"/>
              <a:buChar char="Ø"/>
            </a:pPr>
            <a:endParaRPr lang="en-US" sz="2667" dirty="0">
              <a:latin typeface="+mn-lt"/>
            </a:endParaRPr>
          </a:p>
          <a:p>
            <a:endParaRPr lang="en-US" sz="2667" dirty="0">
              <a:latin typeface="+mn-lt"/>
            </a:endParaRPr>
          </a:p>
        </p:txBody>
      </p:sp>
      <p:sp>
        <p:nvSpPr>
          <p:cNvPr id="4" name="Slide Number Placeholder 3">
            <a:extLst>
              <a:ext uri="{FF2B5EF4-FFF2-40B4-BE49-F238E27FC236}">
                <a16:creationId xmlns:a16="http://schemas.microsoft.com/office/drawing/2014/main" id="{60883044-6D7F-225B-2168-2BC536505E0C}"/>
              </a:ext>
            </a:extLst>
          </p:cNvPr>
          <p:cNvSpPr>
            <a:spLocks noGrp="1"/>
          </p:cNvSpPr>
          <p:nvPr>
            <p:ph type="sldNum" sz="quarter" idx="12"/>
          </p:nvPr>
        </p:nvSpPr>
        <p:spPr>
          <a:xfrm>
            <a:off x="8610600" y="6356350"/>
            <a:ext cx="2743200" cy="365125"/>
          </a:xfrm>
        </p:spPr>
        <p:txBody>
          <a:bodyP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962C0D8F-40BC-C049-9A95-2D55EB620A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913A1D08-419E-1510-DA3C-A8A39CE45BCF}"/>
              </a:ext>
            </a:extLst>
          </p:cNvPr>
          <p:cNvGraphicFramePr>
            <a:graphicFrameLocks noGrp="1"/>
          </p:cNvGraphicFramePr>
          <p:nvPr/>
        </p:nvGraphicFramePr>
        <p:xfrm>
          <a:off x="564074" y="1690689"/>
          <a:ext cx="11063852" cy="4809809"/>
        </p:xfrm>
        <a:graphic>
          <a:graphicData uri="http://schemas.openxmlformats.org/drawingml/2006/table">
            <a:tbl>
              <a:tblPr firstRow="1" bandRow="1">
                <a:tableStyleId>{5C22544A-7EE6-4342-B048-85BDC9FD1C3A}</a:tableStyleId>
              </a:tblPr>
              <a:tblGrid>
                <a:gridCol w="8477309">
                  <a:extLst>
                    <a:ext uri="{9D8B030D-6E8A-4147-A177-3AD203B41FA5}">
                      <a16:colId xmlns:a16="http://schemas.microsoft.com/office/drawing/2014/main" val="3234940144"/>
                    </a:ext>
                  </a:extLst>
                </a:gridCol>
                <a:gridCol w="2586543">
                  <a:extLst>
                    <a:ext uri="{9D8B030D-6E8A-4147-A177-3AD203B41FA5}">
                      <a16:colId xmlns:a16="http://schemas.microsoft.com/office/drawing/2014/main" val="1430030590"/>
                    </a:ext>
                  </a:extLst>
                </a:gridCol>
              </a:tblGrid>
              <a:tr h="406400">
                <a:tc>
                  <a:txBody>
                    <a:bodyPr/>
                    <a:lstStyle/>
                    <a:p>
                      <a:pPr algn="ctr"/>
                      <a:r>
                        <a:rPr lang="en-US" sz="1900" dirty="0"/>
                        <a:t>MYTHS</a:t>
                      </a:r>
                    </a:p>
                  </a:txBody>
                  <a:tcPr marL="121920" marR="121920" marT="60960" marB="60960"/>
                </a:tc>
                <a:tc>
                  <a:txBody>
                    <a:bodyPr/>
                    <a:lstStyle/>
                    <a:p>
                      <a:endParaRPr lang="en-US" sz="1900" dirty="0"/>
                    </a:p>
                  </a:txBody>
                  <a:tcPr marL="121920" marR="121920" marT="60960" marB="60960"/>
                </a:tc>
                <a:extLst>
                  <a:ext uri="{0D108BD9-81ED-4DB2-BD59-A6C34878D82A}">
                    <a16:rowId xmlns:a16="http://schemas.microsoft.com/office/drawing/2014/main" val="1163054283"/>
                  </a:ext>
                </a:extLst>
              </a:tr>
              <a:tr h="9753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dirty="0">
                          <a:latin typeface="+mn-lt"/>
                        </a:rPr>
                        <a:t>People with I/DD, Brain Injury and/or other neurodevelopmental disabilities cannot experience mental illness.</a:t>
                      </a:r>
                    </a:p>
                    <a:p>
                      <a:endParaRPr lang="en-US" sz="1900" dirty="0"/>
                    </a:p>
                  </a:txBody>
                  <a:tcPr marL="121920" marR="121920" marT="60960" marB="60960"/>
                </a:tc>
                <a:tc>
                  <a:txBody>
                    <a:bodyPr/>
                    <a:lstStyle/>
                    <a:p>
                      <a:r>
                        <a:rPr lang="en-US" sz="1900" b="1" dirty="0">
                          <a:solidFill>
                            <a:srgbClr val="C00000"/>
                          </a:solidFill>
                        </a:rPr>
                        <a:t>FALSE</a:t>
                      </a:r>
                    </a:p>
                  </a:txBody>
                  <a:tcPr marL="121920" marR="121920" marT="60960" marB="60960"/>
                </a:tc>
                <a:extLst>
                  <a:ext uri="{0D108BD9-81ED-4DB2-BD59-A6C34878D82A}">
                    <a16:rowId xmlns:a16="http://schemas.microsoft.com/office/drawing/2014/main" val="1340629105"/>
                  </a:ext>
                </a:extLst>
              </a:tr>
              <a:tr h="12240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dirty="0">
                          <a:latin typeface="+mn-lt"/>
                        </a:rPr>
                        <a:t>People with I/DD, Brain Injury and/or other neurodevelopmental disabilities don’t experience trauma because of cognitive challenges</a:t>
                      </a:r>
                    </a:p>
                    <a:p>
                      <a:endParaRPr lang="en-US" sz="1900" dirty="0"/>
                    </a:p>
                  </a:txBody>
                  <a:tcPr marL="121920" marR="121920" marT="60960" marB="60960"/>
                </a:tc>
                <a:tc>
                  <a:txBody>
                    <a:bodyPr/>
                    <a:lstStyle/>
                    <a:p>
                      <a:r>
                        <a:rPr lang="en-US" sz="1900" b="1" dirty="0">
                          <a:solidFill>
                            <a:srgbClr val="C00000"/>
                          </a:solidFill>
                        </a:rPr>
                        <a:t>FALSE</a:t>
                      </a:r>
                    </a:p>
                  </a:txBody>
                  <a:tcPr marL="121920" marR="121920" marT="60960" marB="60960"/>
                </a:tc>
                <a:extLst>
                  <a:ext uri="{0D108BD9-81ED-4DB2-BD59-A6C34878D82A}">
                    <a16:rowId xmlns:a16="http://schemas.microsoft.com/office/drawing/2014/main" val="1560096500"/>
                  </a:ext>
                </a:extLst>
              </a:tr>
              <a:tr h="903565">
                <a:tc>
                  <a:txBody>
                    <a:bodyPr/>
                    <a:lstStyle/>
                    <a:p>
                      <a:pPr>
                        <a:buFont typeface="Wingdings" panose="05000000000000000000" pitchFamily="2" charset="2"/>
                        <a:buNone/>
                      </a:pPr>
                      <a:r>
                        <a:rPr lang="en-US" sz="1900" dirty="0">
                          <a:latin typeface="+mn-lt"/>
                        </a:rPr>
                        <a:t>People with I/DD, Brain Injury and/or other neurodevelopmental disabilities cannot benefit from evidence-based mental health treatments</a:t>
                      </a:r>
                    </a:p>
                  </a:txBody>
                  <a:tcPr marL="121920" marR="121920" marT="60960" marB="60960"/>
                </a:tc>
                <a:tc>
                  <a:txBody>
                    <a:bodyPr/>
                    <a:lstStyle/>
                    <a:p>
                      <a:r>
                        <a:rPr lang="en-US" sz="1900" b="1" dirty="0">
                          <a:solidFill>
                            <a:srgbClr val="C00000"/>
                          </a:solidFill>
                        </a:rPr>
                        <a:t>FALSE</a:t>
                      </a:r>
                    </a:p>
                  </a:txBody>
                  <a:tcPr marL="121920" marR="121920" marT="60960" marB="60960"/>
                </a:tc>
                <a:extLst>
                  <a:ext uri="{0D108BD9-81ED-4DB2-BD59-A6C34878D82A}">
                    <a16:rowId xmlns:a16="http://schemas.microsoft.com/office/drawing/2014/main" val="204679688"/>
                  </a:ext>
                </a:extLst>
              </a:tr>
              <a:tr h="1259840">
                <a:tc>
                  <a:txBody>
                    <a:bodyPr/>
                    <a:lstStyle/>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r>
                        <a:rPr lang="en-US" sz="1900" dirty="0">
                          <a:latin typeface="+mn-lt"/>
                        </a:rPr>
                        <a:t>All behavior exhibited by people with I/DD, Brain Injury and/or other neurodevelopmental disabilities is bad behavior, not symptoms of mental health diagnoses or trauma.</a:t>
                      </a:r>
                    </a:p>
                    <a:p>
                      <a:pPr>
                        <a:buFont typeface="Wingdings" panose="05000000000000000000" pitchFamily="2" charset="2"/>
                        <a:buNone/>
                      </a:pPr>
                      <a:endParaRPr lang="en-US" sz="1900" dirty="0">
                        <a:latin typeface="+mn-lt"/>
                      </a:endParaRPr>
                    </a:p>
                  </a:txBody>
                  <a:tcPr marL="121920" marR="121920" marT="60960" marB="60960"/>
                </a:tc>
                <a:tc>
                  <a:txBody>
                    <a:bodyPr/>
                    <a:lstStyle/>
                    <a:p>
                      <a:r>
                        <a:rPr lang="en-US" sz="1900" b="1" dirty="0">
                          <a:solidFill>
                            <a:srgbClr val="C00000"/>
                          </a:solidFill>
                        </a:rPr>
                        <a:t>FALSE</a:t>
                      </a:r>
                    </a:p>
                  </a:txBody>
                  <a:tcPr marL="121920" marR="121920" marT="60960" marB="60960"/>
                </a:tc>
                <a:extLst>
                  <a:ext uri="{0D108BD9-81ED-4DB2-BD59-A6C34878D82A}">
                    <a16:rowId xmlns:a16="http://schemas.microsoft.com/office/drawing/2014/main" val="3248868645"/>
                  </a:ext>
                </a:extLst>
              </a:tr>
            </a:tbl>
          </a:graphicData>
        </a:graphic>
      </p:graphicFrame>
    </p:spTree>
    <p:extLst>
      <p:ext uri="{BB962C8B-B14F-4D97-AF65-F5344CB8AC3E}">
        <p14:creationId xmlns:p14="http://schemas.microsoft.com/office/powerpoint/2010/main" val="401998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D012-C5BB-7A6A-4D07-B69B8A21592F}"/>
              </a:ext>
            </a:extLst>
          </p:cNvPr>
          <p:cNvSpPr>
            <a:spLocks noGrp="1"/>
          </p:cNvSpPr>
          <p:nvPr>
            <p:ph type="title"/>
          </p:nvPr>
        </p:nvSpPr>
        <p:spPr>
          <a:xfrm>
            <a:off x="838200" y="365125"/>
            <a:ext cx="10515600" cy="1325564"/>
          </a:xfrm>
        </p:spPr>
        <p:txBody>
          <a:bodyPr>
            <a:normAutofit fontScale="90000"/>
          </a:bodyPr>
          <a:lstStyle/>
          <a:p>
            <a:pPr algn="ctr"/>
            <a:r>
              <a:rPr lang="en-US" sz="5467" b="1" dirty="0">
                <a:solidFill>
                  <a:srgbClr val="065391"/>
                </a:solidFill>
                <a:latin typeface="+mn-lt"/>
              </a:rPr>
              <a:t>The Truth About Individuals with Disabilities and Mental Health</a:t>
            </a:r>
          </a:p>
        </p:txBody>
      </p:sp>
      <p:sp>
        <p:nvSpPr>
          <p:cNvPr id="5" name="Content Placeholder 2">
            <a:extLst>
              <a:ext uri="{FF2B5EF4-FFF2-40B4-BE49-F238E27FC236}">
                <a16:creationId xmlns:a16="http://schemas.microsoft.com/office/drawing/2014/main" id="{4201EEA3-3E29-07D5-1B0C-319F1CED6F53}"/>
              </a:ext>
            </a:extLst>
          </p:cNvPr>
          <p:cNvSpPr>
            <a:spLocks noGrp="1"/>
          </p:cNvSpPr>
          <p:nvPr>
            <p:ph idx="1"/>
          </p:nvPr>
        </p:nvSpPr>
        <p:spPr>
          <a:xfrm>
            <a:off x="724547" y="4366896"/>
            <a:ext cx="10515600" cy="4251960"/>
          </a:xfrm>
        </p:spPr>
        <p:txBody>
          <a:bodyPr>
            <a:normAutofit/>
          </a:bodyPr>
          <a:lstStyle/>
          <a:p>
            <a:pPr>
              <a:spcBef>
                <a:spcPts val="0"/>
              </a:spcBef>
            </a:pPr>
            <a:endParaRPr lang="en-US" sz="2667" dirty="0">
              <a:latin typeface="+mn-lt"/>
            </a:endParaRPr>
          </a:p>
          <a:p>
            <a:pPr>
              <a:spcBef>
                <a:spcPts val="0"/>
              </a:spcBef>
            </a:pPr>
            <a:endParaRPr lang="en-US" sz="2667" dirty="0">
              <a:latin typeface="+mn-lt"/>
              <a:cs typeface="Calibri" panose="020F0502020204030204" pitchFamily="34" charset="0"/>
            </a:endParaRPr>
          </a:p>
          <a:p>
            <a:endParaRPr lang="en-US" sz="2667" dirty="0">
              <a:latin typeface="+mn-lt"/>
              <a:cs typeface="Calibri" panose="020F0502020204030204" pitchFamily="34" charset="0"/>
            </a:endParaRPr>
          </a:p>
        </p:txBody>
      </p:sp>
      <p:sp>
        <p:nvSpPr>
          <p:cNvPr id="4" name="Slide Number Placeholder 3">
            <a:extLst>
              <a:ext uri="{FF2B5EF4-FFF2-40B4-BE49-F238E27FC236}">
                <a16:creationId xmlns:a16="http://schemas.microsoft.com/office/drawing/2014/main" id="{F0034468-4CF3-C0F6-A327-E9532E8BA0F6}"/>
              </a:ext>
            </a:extLst>
          </p:cNvPr>
          <p:cNvSpPr>
            <a:spLocks noGrp="1"/>
          </p:cNvSpPr>
          <p:nvPr>
            <p:ph type="sldNum" sz="quarter" idx="12"/>
          </p:nvPr>
        </p:nvSpPr>
        <p:spPr>
          <a:xfrm>
            <a:off x="8610600" y="6356350"/>
            <a:ext cx="2743200" cy="365125"/>
          </a:xfrm>
        </p:spPr>
        <p:txBody>
          <a:bodyP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962C0D8F-40BC-C049-9A95-2D55EB620A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27B2A77E-86C7-54A7-7960-85F3963B42E1}"/>
              </a:ext>
            </a:extLst>
          </p:cNvPr>
          <p:cNvGraphicFramePr>
            <a:graphicFrameLocks noGrp="1"/>
          </p:cNvGraphicFramePr>
          <p:nvPr/>
        </p:nvGraphicFramePr>
        <p:xfrm>
          <a:off x="382938" y="1737723"/>
          <a:ext cx="11063852" cy="4988832"/>
        </p:xfrm>
        <a:graphic>
          <a:graphicData uri="http://schemas.openxmlformats.org/drawingml/2006/table">
            <a:tbl>
              <a:tblPr firstRow="1" bandRow="1">
                <a:tableStyleId>{5C22544A-7EE6-4342-B048-85BDC9FD1C3A}</a:tableStyleId>
              </a:tblPr>
              <a:tblGrid>
                <a:gridCol w="8477309">
                  <a:extLst>
                    <a:ext uri="{9D8B030D-6E8A-4147-A177-3AD203B41FA5}">
                      <a16:colId xmlns:a16="http://schemas.microsoft.com/office/drawing/2014/main" val="3234940144"/>
                    </a:ext>
                  </a:extLst>
                </a:gridCol>
                <a:gridCol w="2586543">
                  <a:extLst>
                    <a:ext uri="{9D8B030D-6E8A-4147-A177-3AD203B41FA5}">
                      <a16:colId xmlns:a16="http://schemas.microsoft.com/office/drawing/2014/main" val="1430030590"/>
                    </a:ext>
                  </a:extLst>
                </a:gridCol>
              </a:tblGrid>
              <a:tr h="406400">
                <a:tc>
                  <a:txBody>
                    <a:bodyPr/>
                    <a:lstStyle/>
                    <a:p>
                      <a:pPr algn="ctr"/>
                      <a:r>
                        <a:rPr lang="en-US" sz="1900" dirty="0"/>
                        <a:t>MYTHS</a:t>
                      </a:r>
                    </a:p>
                  </a:txBody>
                  <a:tcPr marL="121920" marR="121920" marT="60960" marB="60960"/>
                </a:tc>
                <a:tc>
                  <a:txBody>
                    <a:bodyPr/>
                    <a:lstStyle/>
                    <a:p>
                      <a:endParaRPr lang="en-US" sz="1900" dirty="0"/>
                    </a:p>
                  </a:txBody>
                  <a:tcPr marL="121920" marR="121920" marT="60960" marB="60960"/>
                </a:tc>
                <a:extLst>
                  <a:ext uri="{0D108BD9-81ED-4DB2-BD59-A6C34878D82A}">
                    <a16:rowId xmlns:a16="http://schemas.microsoft.com/office/drawing/2014/main" val="1163054283"/>
                  </a:ext>
                </a:extLst>
              </a:tr>
              <a:tr h="8920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mn-lt"/>
                        </a:rPr>
                        <a:t>People with I/DD, Brain Injury and/or other neurodevelopmental disabilities experience mental health conditions at rates higher than the general population – a meta study estimates prevalence at or above 33% incidence.</a:t>
                      </a:r>
                    </a:p>
                  </a:txBody>
                  <a:tcPr marL="121920" marR="121920" marT="60960" marB="60960"/>
                </a:tc>
                <a:tc>
                  <a:txBody>
                    <a:bodyPr/>
                    <a:lstStyle/>
                    <a:p>
                      <a:r>
                        <a:rPr lang="en-US" sz="1600" b="1" dirty="0">
                          <a:solidFill>
                            <a:schemeClr val="accent6">
                              <a:lumMod val="75000"/>
                            </a:schemeClr>
                          </a:solidFill>
                        </a:rPr>
                        <a:t>TRUE</a:t>
                      </a:r>
                    </a:p>
                  </a:txBody>
                  <a:tcPr marL="121920" marR="121920" marT="60960" marB="60960"/>
                </a:tc>
                <a:extLst>
                  <a:ext uri="{0D108BD9-81ED-4DB2-BD59-A6C34878D82A}">
                    <a16:rowId xmlns:a16="http://schemas.microsoft.com/office/drawing/2014/main" val="1340629105"/>
                  </a:ext>
                </a:extLst>
              </a:tr>
              <a:tr h="1673932">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latin typeface="+mn-lt"/>
                        </a:rPr>
                        <a:t>People with I/DD, Brain Injury and/or other neurodevelopmental disabilities have life experiences that increase likelihood of trauma: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mn-lt"/>
                        </a:rPr>
                        <a:t>Higher rates of abuse, neglect and exploitation, including higher victimization rates of sexual abuse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mn-lt"/>
                        </a:rPr>
                        <a:t>Social isolation and bullying</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mn-lt"/>
                        </a:rPr>
                        <a:t>Extensive and invasive medical procedures (with or without consent)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mn-lt"/>
                        </a:rPr>
                        <a:t>For some, separation from family, love and support</a:t>
                      </a:r>
                    </a:p>
                  </a:txBody>
                  <a:tcPr marL="121920" marR="121920" marT="60960" marB="60960"/>
                </a:tc>
                <a:tc>
                  <a:txBody>
                    <a:bodyPr/>
                    <a:lstStyle/>
                    <a:p>
                      <a:r>
                        <a:rPr lang="en-US" sz="1600" b="1" dirty="0">
                          <a:solidFill>
                            <a:schemeClr val="accent6">
                              <a:lumMod val="75000"/>
                            </a:schemeClr>
                          </a:solidFill>
                        </a:rPr>
                        <a:t>TRUE</a:t>
                      </a:r>
                    </a:p>
                  </a:txBody>
                  <a:tcPr marL="121920" marR="121920" marT="60960" marB="60960"/>
                </a:tc>
                <a:extLst>
                  <a:ext uri="{0D108BD9-81ED-4DB2-BD59-A6C34878D82A}">
                    <a16:rowId xmlns:a16="http://schemas.microsoft.com/office/drawing/2014/main" val="1560096500"/>
                  </a:ext>
                </a:extLst>
              </a:tr>
              <a:tr h="892008">
                <a:tc>
                  <a:txBody>
                    <a:bodyPr/>
                    <a:lstStyle/>
                    <a:p>
                      <a:pPr>
                        <a:buFont typeface="Wingdings" panose="05000000000000000000" pitchFamily="2" charset="2"/>
                        <a:buNone/>
                      </a:pPr>
                      <a:r>
                        <a:rPr lang="en-US" sz="1600" dirty="0">
                          <a:latin typeface="+mn-lt"/>
                        </a:rPr>
                        <a:t>People with I/DD, Brain Injury and/or other neurodevelopmental disabilities can benefit from evidence-based mental health treatments – sometimes with necessary but simple accommodations </a:t>
                      </a:r>
                    </a:p>
                  </a:txBody>
                  <a:tcPr marL="121920" marR="121920" marT="60960" marB="60960"/>
                </a:tc>
                <a:tc>
                  <a:txBody>
                    <a:bodyPr/>
                    <a:lstStyle/>
                    <a:p>
                      <a:r>
                        <a:rPr lang="en-US" sz="1600" b="1" dirty="0">
                          <a:solidFill>
                            <a:schemeClr val="accent6">
                              <a:lumMod val="75000"/>
                            </a:schemeClr>
                          </a:solidFill>
                        </a:rPr>
                        <a:t>TRUE</a:t>
                      </a:r>
                    </a:p>
                  </a:txBody>
                  <a:tcPr marL="121920" marR="121920" marT="60960" marB="60960"/>
                </a:tc>
                <a:extLst>
                  <a:ext uri="{0D108BD9-81ED-4DB2-BD59-A6C34878D82A}">
                    <a16:rowId xmlns:a16="http://schemas.microsoft.com/office/drawing/2014/main" val="204679688"/>
                  </a:ext>
                </a:extLst>
              </a:tr>
              <a:tr h="1119404">
                <a:tc>
                  <a:txBody>
                    <a:bodyPr/>
                    <a:lstStyle/>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r>
                        <a:rPr lang="en-US" sz="1600" dirty="0">
                          <a:latin typeface="+mn-lt"/>
                        </a:rPr>
                        <a:t>Behavior supports can be important to support people with disabilities, but they should be used alongside mental health treatments to ensure that the person is supported holistically </a:t>
                      </a:r>
                    </a:p>
                  </a:txBody>
                  <a:tcPr marL="121920" marR="121920" marT="60960" marB="60960"/>
                </a:tc>
                <a:tc>
                  <a:txBody>
                    <a:bodyPr/>
                    <a:lstStyle/>
                    <a:p>
                      <a:r>
                        <a:rPr lang="en-US" sz="1600" b="1" dirty="0">
                          <a:solidFill>
                            <a:schemeClr val="accent6">
                              <a:lumMod val="75000"/>
                            </a:schemeClr>
                          </a:solidFill>
                        </a:rPr>
                        <a:t>TRUE</a:t>
                      </a:r>
                    </a:p>
                  </a:txBody>
                  <a:tcPr marL="121920" marR="121920" marT="60960" marB="60960"/>
                </a:tc>
                <a:extLst>
                  <a:ext uri="{0D108BD9-81ED-4DB2-BD59-A6C34878D82A}">
                    <a16:rowId xmlns:a16="http://schemas.microsoft.com/office/drawing/2014/main" val="3248868645"/>
                  </a:ext>
                </a:extLst>
              </a:tr>
            </a:tbl>
          </a:graphicData>
        </a:graphic>
      </p:graphicFrame>
    </p:spTree>
    <p:extLst>
      <p:ext uri="{BB962C8B-B14F-4D97-AF65-F5344CB8AC3E}">
        <p14:creationId xmlns:p14="http://schemas.microsoft.com/office/powerpoint/2010/main" val="294489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034468-4CF3-C0F6-A327-E9532E8BA0F6}"/>
              </a:ext>
            </a:extLst>
          </p:cNvPr>
          <p:cNvSpPr>
            <a:spLocks noGrp="1"/>
          </p:cNvSpPr>
          <p:nvPr>
            <p:ph type="sldNum" sz="quarter" idx="12"/>
          </p:nvPr>
        </p:nvSpPr>
        <p:spPr>
          <a:xfrm>
            <a:off x="8610600" y="6356350"/>
            <a:ext cx="2743200" cy="365125"/>
          </a:xfrm>
        </p:spPr>
        <p:txBody>
          <a:bodyP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962C0D8F-40BC-C049-9A95-2D55EB620A4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974A2F05-8B5C-15A0-DD07-5F1488D1788F}"/>
              </a:ext>
            </a:extLst>
          </p:cNvPr>
          <p:cNvSpPr>
            <a:spLocks noGrp="1"/>
          </p:cNvSpPr>
          <p:nvPr>
            <p:ph type="title"/>
          </p:nvPr>
        </p:nvSpPr>
        <p:spPr/>
        <p:txBody>
          <a:bodyPr>
            <a:normAutofit/>
          </a:bodyPr>
          <a:lstStyle/>
          <a:p>
            <a:r>
              <a:rPr lang="en-US" dirty="0">
                <a:solidFill>
                  <a:schemeClr val="accent1"/>
                </a:solidFill>
              </a:rPr>
              <a:t>Myths Led to Policy and Practices that Impede Progress Today</a:t>
            </a:r>
          </a:p>
        </p:txBody>
      </p:sp>
      <p:sp>
        <p:nvSpPr>
          <p:cNvPr id="8" name="Content Placeholder 7">
            <a:extLst>
              <a:ext uri="{FF2B5EF4-FFF2-40B4-BE49-F238E27FC236}">
                <a16:creationId xmlns:a16="http://schemas.microsoft.com/office/drawing/2014/main" id="{2A00C256-9066-B1CC-A082-A4A1FB830E57}"/>
              </a:ext>
            </a:extLst>
          </p:cNvPr>
          <p:cNvSpPr>
            <a:spLocks noGrp="1"/>
          </p:cNvSpPr>
          <p:nvPr>
            <p:ph idx="1"/>
          </p:nvPr>
        </p:nvSpPr>
        <p:spPr/>
        <p:txBody>
          <a:bodyPr>
            <a:normAutofit fontScale="77500" lnSpcReduction="20000"/>
          </a:bodyPr>
          <a:lstStyle/>
          <a:p>
            <a:r>
              <a:rPr lang="en-US" dirty="0"/>
              <a:t>Because of the presumption that individuals with disabilities, especially those with I/DD, could not experience mental health conditions, there was a presumption that they could not benefit from rehabilitative or restorative treatments.</a:t>
            </a:r>
          </a:p>
          <a:p>
            <a:r>
              <a:rPr lang="en-US" dirty="0"/>
              <a:t>This led to Medicaid in many states excluding individuals from rehabilitative benefits if they had a “primary diagnosis of intellectual disability”</a:t>
            </a:r>
          </a:p>
          <a:p>
            <a:r>
              <a:rPr lang="en-US" dirty="0"/>
              <a:t>This manifested in both coverage and medical necessity policies where they continue to exist today</a:t>
            </a:r>
          </a:p>
          <a:p>
            <a:r>
              <a:rPr lang="en-US" dirty="0"/>
              <a:t>This had far reaching ramifications on clinical availability as payment was out of reach for services and/or training/accommodations</a:t>
            </a:r>
          </a:p>
          <a:p>
            <a:r>
              <a:rPr lang="en-US" dirty="0"/>
              <a:t>This contributed to a generation of clinical providers unwilling to provide mental health treatment – and a perpetuation of bias regarding the capacity of people with disabilities. </a:t>
            </a:r>
          </a:p>
        </p:txBody>
      </p:sp>
    </p:spTree>
    <p:extLst>
      <p:ext uri="{BB962C8B-B14F-4D97-AF65-F5344CB8AC3E}">
        <p14:creationId xmlns:p14="http://schemas.microsoft.com/office/powerpoint/2010/main" val="285926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7F744007-5878-68DA-274A-35410BFF5DAF}"/>
              </a:ext>
            </a:extLst>
          </p:cNvPr>
          <p:cNvSpPr/>
          <p:nvPr/>
        </p:nvSpPr>
        <p:spPr>
          <a:xfrm>
            <a:off x="5432778" y="1466964"/>
            <a:ext cx="1326447" cy="4330472"/>
          </a:xfrm>
          <a:custGeom>
            <a:avLst/>
            <a:gdLst>
              <a:gd name="connsiteX0" fmla="*/ 663222 w 1326446"/>
              <a:gd name="connsiteY0" fmla="*/ 127729 h 4330472"/>
              <a:gd name="connsiteX1" fmla="*/ 23794 w 1326446"/>
              <a:gd name="connsiteY1" fmla="*/ 2165236 h 4330472"/>
              <a:gd name="connsiteX2" fmla="*/ 663222 w 1326446"/>
              <a:gd name="connsiteY2" fmla="*/ 4202743 h 4330472"/>
              <a:gd name="connsiteX3" fmla="*/ 1302650 w 1326446"/>
              <a:gd name="connsiteY3" fmla="*/ 2165236 h 4330472"/>
              <a:gd name="connsiteX4" fmla="*/ 663222 w 1326446"/>
              <a:gd name="connsiteY4" fmla="*/ 127729 h 4330472"/>
              <a:gd name="connsiteX5" fmla="*/ 663223 w 1326446"/>
              <a:gd name="connsiteY5" fmla="*/ 0 h 4330472"/>
              <a:gd name="connsiteX6" fmla="*/ 1326446 w 1326446"/>
              <a:gd name="connsiteY6" fmla="*/ 2165236 h 4330472"/>
              <a:gd name="connsiteX7" fmla="*/ 663223 w 1326446"/>
              <a:gd name="connsiteY7" fmla="*/ 4330472 h 4330472"/>
              <a:gd name="connsiteX8" fmla="*/ 0 w 1326446"/>
              <a:gd name="connsiteY8" fmla="*/ 2165236 h 4330472"/>
              <a:gd name="connsiteX9" fmla="*/ 663223 w 1326446"/>
              <a:gd name="connsiteY9" fmla="*/ 0 h 43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446" h="4330472">
                <a:moveTo>
                  <a:pt x="663222" y="127729"/>
                </a:moveTo>
                <a:cubicBezTo>
                  <a:pt x="310076" y="127729"/>
                  <a:pt x="23794" y="1039952"/>
                  <a:pt x="23794" y="2165236"/>
                </a:cubicBezTo>
                <a:cubicBezTo>
                  <a:pt x="23794" y="3290520"/>
                  <a:pt x="310076" y="4202743"/>
                  <a:pt x="663222" y="4202743"/>
                </a:cubicBezTo>
                <a:cubicBezTo>
                  <a:pt x="1016368" y="4202743"/>
                  <a:pt x="1302650" y="3290520"/>
                  <a:pt x="1302650" y="2165236"/>
                </a:cubicBezTo>
                <a:cubicBezTo>
                  <a:pt x="1302650" y="1039952"/>
                  <a:pt x="1016368" y="127729"/>
                  <a:pt x="663222" y="127729"/>
                </a:cubicBezTo>
                <a:close/>
                <a:moveTo>
                  <a:pt x="663223" y="0"/>
                </a:moveTo>
                <a:cubicBezTo>
                  <a:pt x="1029511" y="0"/>
                  <a:pt x="1326446" y="969409"/>
                  <a:pt x="1326446" y="2165236"/>
                </a:cubicBezTo>
                <a:cubicBezTo>
                  <a:pt x="1326446" y="3361063"/>
                  <a:pt x="1029511" y="4330472"/>
                  <a:pt x="663223" y="4330472"/>
                </a:cubicBezTo>
                <a:cubicBezTo>
                  <a:pt x="296935" y="4330472"/>
                  <a:pt x="0" y="3361063"/>
                  <a:pt x="0" y="2165236"/>
                </a:cubicBezTo>
                <a:cubicBezTo>
                  <a:pt x="0" y="969409"/>
                  <a:pt x="296935" y="0"/>
                  <a:pt x="663223" y="0"/>
                </a:cubicBezTo>
                <a:close/>
              </a:path>
            </a:pathLst>
          </a:custGeom>
          <a:solidFill>
            <a:srgbClr val="063951"/>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449E03E-A9CF-7C00-DE4D-CAC5C862AD3F}"/>
              </a:ext>
            </a:extLst>
          </p:cNvPr>
          <p:cNvSpPr/>
          <p:nvPr/>
        </p:nvSpPr>
        <p:spPr>
          <a:xfrm>
            <a:off x="5894103" y="1219234"/>
            <a:ext cx="491319" cy="491319"/>
          </a:xfrm>
          <a:prstGeom prst="ellipse">
            <a:avLst/>
          </a:prstGeom>
          <a:solidFill>
            <a:srgbClr val="004F6E"/>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67003FC-678A-E386-BF8B-AF5CE032F912}"/>
              </a:ext>
            </a:extLst>
          </p:cNvPr>
          <p:cNvSpPr/>
          <p:nvPr/>
        </p:nvSpPr>
        <p:spPr>
          <a:xfrm>
            <a:off x="5850342" y="5546429"/>
            <a:ext cx="491319" cy="491319"/>
          </a:xfrm>
          <a:prstGeom prst="ellipse">
            <a:avLst/>
          </a:prstGeom>
          <a:solidFill>
            <a:srgbClr val="006892"/>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2E833E-6AE0-9D61-1968-B4F72CB5C936}"/>
              </a:ext>
            </a:extLst>
          </p:cNvPr>
          <p:cNvSpPr/>
          <p:nvPr/>
        </p:nvSpPr>
        <p:spPr>
          <a:xfrm rot="2700000">
            <a:off x="5428994" y="1465399"/>
            <a:ext cx="1326447" cy="4330472"/>
          </a:xfrm>
          <a:custGeom>
            <a:avLst/>
            <a:gdLst>
              <a:gd name="connsiteX0" fmla="*/ 663222 w 1326446"/>
              <a:gd name="connsiteY0" fmla="*/ 127729 h 4330472"/>
              <a:gd name="connsiteX1" fmla="*/ 23794 w 1326446"/>
              <a:gd name="connsiteY1" fmla="*/ 2165236 h 4330472"/>
              <a:gd name="connsiteX2" fmla="*/ 663222 w 1326446"/>
              <a:gd name="connsiteY2" fmla="*/ 4202743 h 4330472"/>
              <a:gd name="connsiteX3" fmla="*/ 1302650 w 1326446"/>
              <a:gd name="connsiteY3" fmla="*/ 2165236 h 4330472"/>
              <a:gd name="connsiteX4" fmla="*/ 663222 w 1326446"/>
              <a:gd name="connsiteY4" fmla="*/ 127729 h 4330472"/>
              <a:gd name="connsiteX5" fmla="*/ 663223 w 1326446"/>
              <a:gd name="connsiteY5" fmla="*/ 0 h 4330472"/>
              <a:gd name="connsiteX6" fmla="*/ 1326446 w 1326446"/>
              <a:gd name="connsiteY6" fmla="*/ 2165236 h 4330472"/>
              <a:gd name="connsiteX7" fmla="*/ 663223 w 1326446"/>
              <a:gd name="connsiteY7" fmla="*/ 4330472 h 4330472"/>
              <a:gd name="connsiteX8" fmla="*/ 0 w 1326446"/>
              <a:gd name="connsiteY8" fmla="*/ 2165236 h 4330472"/>
              <a:gd name="connsiteX9" fmla="*/ 663223 w 1326446"/>
              <a:gd name="connsiteY9" fmla="*/ 0 h 43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446" h="4330472">
                <a:moveTo>
                  <a:pt x="663222" y="127729"/>
                </a:moveTo>
                <a:cubicBezTo>
                  <a:pt x="310076" y="127729"/>
                  <a:pt x="23794" y="1039952"/>
                  <a:pt x="23794" y="2165236"/>
                </a:cubicBezTo>
                <a:cubicBezTo>
                  <a:pt x="23794" y="3290520"/>
                  <a:pt x="310076" y="4202743"/>
                  <a:pt x="663222" y="4202743"/>
                </a:cubicBezTo>
                <a:cubicBezTo>
                  <a:pt x="1016368" y="4202743"/>
                  <a:pt x="1302650" y="3290520"/>
                  <a:pt x="1302650" y="2165236"/>
                </a:cubicBezTo>
                <a:cubicBezTo>
                  <a:pt x="1302650" y="1039952"/>
                  <a:pt x="1016368" y="127729"/>
                  <a:pt x="663222" y="127729"/>
                </a:cubicBezTo>
                <a:close/>
                <a:moveTo>
                  <a:pt x="663223" y="0"/>
                </a:moveTo>
                <a:cubicBezTo>
                  <a:pt x="1029511" y="0"/>
                  <a:pt x="1326446" y="969409"/>
                  <a:pt x="1326446" y="2165236"/>
                </a:cubicBezTo>
                <a:cubicBezTo>
                  <a:pt x="1326446" y="3361063"/>
                  <a:pt x="1029511" y="4330472"/>
                  <a:pt x="663223" y="4330472"/>
                </a:cubicBezTo>
                <a:cubicBezTo>
                  <a:pt x="296935" y="4330472"/>
                  <a:pt x="0" y="3361063"/>
                  <a:pt x="0" y="2165236"/>
                </a:cubicBezTo>
                <a:cubicBezTo>
                  <a:pt x="0" y="969409"/>
                  <a:pt x="296935" y="0"/>
                  <a:pt x="663223" y="0"/>
                </a:cubicBezTo>
                <a:close/>
              </a:path>
            </a:pathLst>
          </a:custGeom>
          <a:solidFill>
            <a:srgbClr val="063951"/>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753E0587-8DE2-5E46-A7C1-2634123B7202}"/>
              </a:ext>
            </a:extLst>
          </p:cNvPr>
          <p:cNvSpPr/>
          <p:nvPr/>
        </p:nvSpPr>
        <p:spPr>
          <a:xfrm>
            <a:off x="7381395" y="1850139"/>
            <a:ext cx="491319" cy="491319"/>
          </a:xfrm>
          <a:prstGeom prst="ellipse">
            <a:avLst/>
          </a:prstGeom>
          <a:solidFill>
            <a:srgbClr val="92D0AA"/>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0CF7904-2C40-1E10-5C4F-1FF67E92FC0A}"/>
              </a:ext>
            </a:extLst>
          </p:cNvPr>
          <p:cNvSpPr/>
          <p:nvPr/>
        </p:nvSpPr>
        <p:spPr>
          <a:xfrm>
            <a:off x="4319289" y="4912246"/>
            <a:ext cx="491319" cy="491319"/>
          </a:xfrm>
          <a:prstGeom prst="ellipse">
            <a:avLst/>
          </a:prstGeom>
          <a:solidFill>
            <a:srgbClr val="C13018">
              <a:lumMod val="60000"/>
              <a:lumOff val="40000"/>
            </a:srgbClr>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7A461"/>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EF20B2DE-FF1E-6E7A-473D-C8F6F8AAC418}"/>
              </a:ext>
            </a:extLst>
          </p:cNvPr>
          <p:cNvSpPr/>
          <p:nvPr/>
        </p:nvSpPr>
        <p:spPr>
          <a:xfrm rot="18900000">
            <a:off x="5445057" y="1465397"/>
            <a:ext cx="1326447" cy="4330472"/>
          </a:xfrm>
          <a:custGeom>
            <a:avLst/>
            <a:gdLst>
              <a:gd name="connsiteX0" fmla="*/ 663222 w 1326446"/>
              <a:gd name="connsiteY0" fmla="*/ 127729 h 4330472"/>
              <a:gd name="connsiteX1" fmla="*/ 23794 w 1326446"/>
              <a:gd name="connsiteY1" fmla="*/ 2165236 h 4330472"/>
              <a:gd name="connsiteX2" fmla="*/ 663222 w 1326446"/>
              <a:gd name="connsiteY2" fmla="*/ 4202743 h 4330472"/>
              <a:gd name="connsiteX3" fmla="*/ 1302650 w 1326446"/>
              <a:gd name="connsiteY3" fmla="*/ 2165236 h 4330472"/>
              <a:gd name="connsiteX4" fmla="*/ 663222 w 1326446"/>
              <a:gd name="connsiteY4" fmla="*/ 127729 h 4330472"/>
              <a:gd name="connsiteX5" fmla="*/ 663223 w 1326446"/>
              <a:gd name="connsiteY5" fmla="*/ 0 h 4330472"/>
              <a:gd name="connsiteX6" fmla="*/ 1326446 w 1326446"/>
              <a:gd name="connsiteY6" fmla="*/ 2165236 h 4330472"/>
              <a:gd name="connsiteX7" fmla="*/ 663223 w 1326446"/>
              <a:gd name="connsiteY7" fmla="*/ 4330472 h 4330472"/>
              <a:gd name="connsiteX8" fmla="*/ 0 w 1326446"/>
              <a:gd name="connsiteY8" fmla="*/ 2165236 h 4330472"/>
              <a:gd name="connsiteX9" fmla="*/ 663223 w 1326446"/>
              <a:gd name="connsiteY9" fmla="*/ 0 h 43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446" h="4330472">
                <a:moveTo>
                  <a:pt x="663222" y="127729"/>
                </a:moveTo>
                <a:cubicBezTo>
                  <a:pt x="310076" y="127729"/>
                  <a:pt x="23794" y="1039952"/>
                  <a:pt x="23794" y="2165236"/>
                </a:cubicBezTo>
                <a:cubicBezTo>
                  <a:pt x="23794" y="3290520"/>
                  <a:pt x="310076" y="4202743"/>
                  <a:pt x="663222" y="4202743"/>
                </a:cubicBezTo>
                <a:cubicBezTo>
                  <a:pt x="1016368" y="4202743"/>
                  <a:pt x="1302650" y="3290520"/>
                  <a:pt x="1302650" y="2165236"/>
                </a:cubicBezTo>
                <a:cubicBezTo>
                  <a:pt x="1302650" y="1039952"/>
                  <a:pt x="1016368" y="127729"/>
                  <a:pt x="663222" y="127729"/>
                </a:cubicBezTo>
                <a:close/>
                <a:moveTo>
                  <a:pt x="663223" y="0"/>
                </a:moveTo>
                <a:cubicBezTo>
                  <a:pt x="1029511" y="0"/>
                  <a:pt x="1326446" y="969409"/>
                  <a:pt x="1326446" y="2165236"/>
                </a:cubicBezTo>
                <a:cubicBezTo>
                  <a:pt x="1326446" y="3361063"/>
                  <a:pt x="1029511" y="4330472"/>
                  <a:pt x="663223" y="4330472"/>
                </a:cubicBezTo>
                <a:cubicBezTo>
                  <a:pt x="296935" y="4330472"/>
                  <a:pt x="0" y="3361063"/>
                  <a:pt x="0" y="2165236"/>
                </a:cubicBezTo>
                <a:cubicBezTo>
                  <a:pt x="0" y="969409"/>
                  <a:pt x="296935" y="0"/>
                  <a:pt x="663223" y="0"/>
                </a:cubicBezTo>
                <a:close/>
              </a:path>
            </a:pathLst>
          </a:custGeom>
          <a:solidFill>
            <a:srgbClr val="063951"/>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91EB4EF-CD78-84ED-79FF-FD366B5CC7C9}"/>
              </a:ext>
            </a:extLst>
          </p:cNvPr>
          <p:cNvSpPr/>
          <p:nvPr/>
        </p:nvSpPr>
        <p:spPr>
          <a:xfrm>
            <a:off x="4327785" y="1850138"/>
            <a:ext cx="491319" cy="491319"/>
          </a:xfrm>
          <a:prstGeom prst="ellipse">
            <a:avLst/>
          </a:prstGeom>
          <a:solidFill>
            <a:srgbClr val="D7A461"/>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1B9E5FF-D38D-610D-0692-0921F1920B48}"/>
              </a:ext>
            </a:extLst>
          </p:cNvPr>
          <p:cNvSpPr/>
          <p:nvPr/>
        </p:nvSpPr>
        <p:spPr>
          <a:xfrm>
            <a:off x="7389891" y="4912246"/>
            <a:ext cx="491319" cy="491319"/>
          </a:xfrm>
          <a:prstGeom prst="ellipse">
            <a:avLst/>
          </a:prstGeom>
          <a:solidFill>
            <a:sysClr val="window" lastClr="FFFFFF">
              <a:lumMod val="75000"/>
            </a:sysClr>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0BF41C1-E70B-4070-5B6A-BBE29D231E08}"/>
              </a:ext>
            </a:extLst>
          </p:cNvPr>
          <p:cNvSpPr/>
          <p:nvPr/>
        </p:nvSpPr>
        <p:spPr>
          <a:xfrm rot="16200000">
            <a:off x="5438127" y="1461615"/>
            <a:ext cx="1326447" cy="4330472"/>
          </a:xfrm>
          <a:custGeom>
            <a:avLst/>
            <a:gdLst>
              <a:gd name="connsiteX0" fmla="*/ 663222 w 1326446"/>
              <a:gd name="connsiteY0" fmla="*/ 127729 h 4330472"/>
              <a:gd name="connsiteX1" fmla="*/ 23794 w 1326446"/>
              <a:gd name="connsiteY1" fmla="*/ 2165236 h 4330472"/>
              <a:gd name="connsiteX2" fmla="*/ 663222 w 1326446"/>
              <a:gd name="connsiteY2" fmla="*/ 4202743 h 4330472"/>
              <a:gd name="connsiteX3" fmla="*/ 1302650 w 1326446"/>
              <a:gd name="connsiteY3" fmla="*/ 2165236 h 4330472"/>
              <a:gd name="connsiteX4" fmla="*/ 663222 w 1326446"/>
              <a:gd name="connsiteY4" fmla="*/ 127729 h 4330472"/>
              <a:gd name="connsiteX5" fmla="*/ 663223 w 1326446"/>
              <a:gd name="connsiteY5" fmla="*/ 0 h 4330472"/>
              <a:gd name="connsiteX6" fmla="*/ 1326446 w 1326446"/>
              <a:gd name="connsiteY6" fmla="*/ 2165236 h 4330472"/>
              <a:gd name="connsiteX7" fmla="*/ 663223 w 1326446"/>
              <a:gd name="connsiteY7" fmla="*/ 4330472 h 4330472"/>
              <a:gd name="connsiteX8" fmla="*/ 0 w 1326446"/>
              <a:gd name="connsiteY8" fmla="*/ 2165236 h 4330472"/>
              <a:gd name="connsiteX9" fmla="*/ 663223 w 1326446"/>
              <a:gd name="connsiteY9" fmla="*/ 0 h 43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446" h="4330472">
                <a:moveTo>
                  <a:pt x="663222" y="127729"/>
                </a:moveTo>
                <a:cubicBezTo>
                  <a:pt x="310076" y="127729"/>
                  <a:pt x="23794" y="1039952"/>
                  <a:pt x="23794" y="2165236"/>
                </a:cubicBezTo>
                <a:cubicBezTo>
                  <a:pt x="23794" y="3290520"/>
                  <a:pt x="310076" y="4202743"/>
                  <a:pt x="663222" y="4202743"/>
                </a:cubicBezTo>
                <a:cubicBezTo>
                  <a:pt x="1016368" y="4202743"/>
                  <a:pt x="1302650" y="3290520"/>
                  <a:pt x="1302650" y="2165236"/>
                </a:cubicBezTo>
                <a:cubicBezTo>
                  <a:pt x="1302650" y="1039952"/>
                  <a:pt x="1016368" y="127729"/>
                  <a:pt x="663222" y="127729"/>
                </a:cubicBezTo>
                <a:close/>
                <a:moveTo>
                  <a:pt x="663223" y="0"/>
                </a:moveTo>
                <a:cubicBezTo>
                  <a:pt x="1029511" y="0"/>
                  <a:pt x="1326446" y="969409"/>
                  <a:pt x="1326446" y="2165236"/>
                </a:cubicBezTo>
                <a:cubicBezTo>
                  <a:pt x="1326446" y="3361063"/>
                  <a:pt x="1029511" y="4330472"/>
                  <a:pt x="663223" y="4330472"/>
                </a:cubicBezTo>
                <a:cubicBezTo>
                  <a:pt x="296935" y="4330472"/>
                  <a:pt x="0" y="3361063"/>
                  <a:pt x="0" y="2165236"/>
                </a:cubicBezTo>
                <a:cubicBezTo>
                  <a:pt x="0" y="969409"/>
                  <a:pt x="296935" y="0"/>
                  <a:pt x="663223" y="0"/>
                </a:cubicBezTo>
                <a:close/>
              </a:path>
            </a:pathLst>
          </a:custGeom>
          <a:solidFill>
            <a:srgbClr val="063951"/>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4FFD5D0-7944-AE5F-C9B0-E27C67195D26}"/>
              </a:ext>
            </a:extLst>
          </p:cNvPr>
          <p:cNvSpPr/>
          <p:nvPr/>
        </p:nvSpPr>
        <p:spPr>
          <a:xfrm>
            <a:off x="3685106" y="3381191"/>
            <a:ext cx="491319" cy="491319"/>
          </a:xfrm>
          <a:prstGeom prst="ellipse">
            <a:avLst/>
          </a:prstGeom>
          <a:solidFill>
            <a:srgbClr val="3A5C84">
              <a:lumMod val="60000"/>
              <a:lumOff val="40000"/>
            </a:srgbClr>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C8AE600D-0742-F213-45AE-B15D8387977E}"/>
              </a:ext>
            </a:extLst>
          </p:cNvPr>
          <p:cNvSpPr/>
          <p:nvPr/>
        </p:nvSpPr>
        <p:spPr>
          <a:xfrm>
            <a:off x="8015578" y="3381191"/>
            <a:ext cx="491319" cy="491319"/>
          </a:xfrm>
          <a:prstGeom prst="ellipse">
            <a:avLst/>
          </a:prstGeom>
          <a:solidFill>
            <a:srgbClr val="F7931F">
              <a:lumMod val="60000"/>
              <a:lumOff val="40000"/>
            </a:srgbClr>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2607ED7-E792-D0C9-1353-C1329790794B}"/>
              </a:ext>
            </a:extLst>
          </p:cNvPr>
          <p:cNvSpPr txBox="1"/>
          <p:nvPr/>
        </p:nvSpPr>
        <p:spPr>
          <a:xfrm>
            <a:off x="7980341" y="1660086"/>
            <a:ext cx="2937088" cy="400110"/>
          </a:xfrm>
          <a:prstGeom prst="rect">
            <a:avLst/>
          </a:prstGeom>
          <a:noFill/>
        </p:spPr>
        <p:txBody>
          <a:bodyPr wrap="square" lIns="0" rIns="0" rtlCol="0" anchor="b">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92D0AA"/>
                </a:solidFill>
                <a:effectLst/>
                <a:uLnTx/>
                <a:uFillTx/>
                <a:latin typeface="Calibri" panose="020F0502020204030204"/>
                <a:ea typeface="+mn-ea"/>
                <a:cs typeface="+mn-cs"/>
              </a:rPr>
              <a:t>Health</a:t>
            </a:r>
          </a:p>
        </p:txBody>
      </p:sp>
      <p:sp>
        <p:nvSpPr>
          <p:cNvPr id="18" name="TextBox 17">
            <a:extLst>
              <a:ext uri="{FF2B5EF4-FFF2-40B4-BE49-F238E27FC236}">
                <a16:creationId xmlns:a16="http://schemas.microsoft.com/office/drawing/2014/main" id="{BD6CDB11-2E93-FAE3-0BDE-CA5B02957F76}"/>
              </a:ext>
            </a:extLst>
          </p:cNvPr>
          <p:cNvSpPr txBox="1"/>
          <p:nvPr/>
        </p:nvSpPr>
        <p:spPr>
          <a:xfrm>
            <a:off x="8698656" y="3412099"/>
            <a:ext cx="2937088" cy="400110"/>
          </a:xfrm>
          <a:prstGeom prst="rect">
            <a:avLst/>
          </a:prstGeom>
          <a:noFill/>
        </p:spPr>
        <p:txBody>
          <a:bodyPr wrap="square" lIns="0" rIns="0" rtlCol="0" anchor="b">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F7931F">
                    <a:lumMod val="60000"/>
                    <a:lumOff val="40000"/>
                  </a:srgbClr>
                </a:solidFill>
                <a:effectLst/>
                <a:uLnTx/>
                <a:uFillTx/>
                <a:latin typeface="Calibri" panose="020F0502020204030204"/>
                <a:ea typeface="+mn-ea"/>
                <a:cs typeface="+mn-cs"/>
              </a:rPr>
              <a:t>i/dd sUPPORTS</a:t>
            </a:r>
          </a:p>
        </p:txBody>
      </p:sp>
      <p:sp>
        <p:nvSpPr>
          <p:cNvPr id="19" name="TextBox 18">
            <a:extLst>
              <a:ext uri="{FF2B5EF4-FFF2-40B4-BE49-F238E27FC236}">
                <a16:creationId xmlns:a16="http://schemas.microsoft.com/office/drawing/2014/main" id="{F3538F3D-E785-BFE4-5789-1F926E163CB4}"/>
              </a:ext>
            </a:extLst>
          </p:cNvPr>
          <p:cNvSpPr txBox="1"/>
          <p:nvPr/>
        </p:nvSpPr>
        <p:spPr>
          <a:xfrm>
            <a:off x="484815" y="3436010"/>
            <a:ext cx="2937088" cy="400110"/>
          </a:xfrm>
          <a:prstGeom prst="rect">
            <a:avLst/>
          </a:prstGeom>
          <a:noFill/>
        </p:spPr>
        <p:txBody>
          <a:bodyPr wrap="square" lIns="0" rIns="0" rtlCol="0" anchor="b">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3A5C84">
                    <a:lumMod val="60000"/>
                    <a:lumOff val="40000"/>
                  </a:srgbClr>
                </a:solidFill>
                <a:effectLst/>
                <a:uLnTx/>
                <a:uFillTx/>
                <a:latin typeface="Calibri" panose="020F0502020204030204"/>
                <a:ea typeface="+mn-ea"/>
                <a:cs typeface="+mn-cs"/>
              </a:rPr>
              <a:t>JUSTICE</a:t>
            </a:r>
          </a:p>
        </p:txBody>
      </p:sp>
      <p:sp>
        <p:nvSpPr>
          <p:cNvPr id="20" name="TextBox 19">
            <a:extLst>
              <a:ext uri="{FF2B5EF4-FFF2-40B4-BE49-F238E27FC236}">
                <a16:creationId xmlns:a16="http://schemas.microsoft.com/office/drawing/2014/main" id="{01082B58-F593-12B7-B439-365E46479B94}"/>
              </a:ext>
            </a:extLst>
          </p:cNvPr>
          <p:cNvSpPr txBox="1"/>
          <p:nvPr/>
        </p:nvSpPr>
        <p:spPr>
          <a:xfrm>
            <a:off x="4186595" y="6070745"/>
            <a:ext cx="3679451" cy="400110"/>
          </a:xfrm>
          <a:prstGeom prst="rect">
            <a:avLst/>
          </a:prstGeom>
          <a:noFill/>
        </p:spPr>
        <p:txBody>
          <a:bodyPr wrap="square" lIns="0" rIns="0" rtlCol="0" anchor="b">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006892"/>
                </a:solidFill>
                <a:effectLst/>
                <a:uLnTx/>
                <a:uFillTx/>
                <a:latin typeface="Calibri" panose="020F0502020204030204"/>
                <a:ea typeface="+mn-ea"/>
                <a:cs typeface="+mn-cs"/>
              </a:rPr>
              <a:t>Social &amp; Protective services</a:t>
            </a:r>
          </a:p>
        </p:txBody>
      </p:sp>
      <p:sp>
        <p:nvSpPr>
          <p:cNvPr id="21" name="TextBox 20">
            <a:extLst>
              <a:ext uri="{FF2B5EF4-FFF2-40B4-BE49-F238E27FC236}">
                <a16:creationId xmlns:a16="http://schemas.microsoft.com/office/drawing/2014/main" id="{1EA7F1AF-3547-2A60-EABC-5CB0202E638C}"/>
              </a:ext>
            </a:extLst>
          </p:cNvPr>
          <p:cNvSpPr txBox="1"/>
          <p:nvPr/>
        </p:nvSpPr>
        <p:spPr>
          <a:xfrm>
            <a:off x="5142873" y="806071"/>
            <a:ext cx="2937088" cy="400110"/>
          </a:xfrm>
          <a:prstGeom prst="rect">
            <a:avLst/>
          </a:prstGeom>
          <a:noFill/>
        </p:spPr>
        <p:txBody>
          <a:bodyPr wrap="square" lIns="0" rIns="0" rtlCol="0" anchor="b">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004F6E"/>
                </a:solidFill>
                <a:effectLst/>
                <a:uLnTx/>
                <a:uFillTx/>
                <a:latin typeface="Calibri" panose="020F0502020204030204"/>
                <a:ea typeface="+mn-ea"/>
                <a:cs typeface="+mn-cs"/>
              </a:rPr>
              <a:t>EARLY CHILDHOOD</a:t>
            </a:r>
          </a:p>
        </p:txBody>
      </p:sp>
      <p:sp>
        <p:nvSpPr>
          <p:cNvPr id="22" name="TextBox 21">
            <a:extLst>
              <a:ext uri="{FF2B5EF4-FFF2-40B4-BE49-F238E27FC236}">
                <a16:creationId xmlns:a16="http://schemas.microsoft.com/office/drawing/2014/main" id="{C39FFAD7-7C74-4214-75D0-780F3F86744C}"/>
              </a:ext>
            </a:extLst>
          </p:cNvPr>
          <p:cNvSpPr txBox="1"/>
          <p:nvPr/>
        </p:nvSpPr>
        <p:spPr>
          <a:xfrm>
            <a:off x="1411069" y="1519179"/>
            <a:ext cx="2937088" cy="400110"/>
          </a:xfrm>
          <a:prstGeom prst="rect">
            <a:avLst/>
          </a:prstGeom>
          <a:noFill/>
        </p:spPr>
        <p:txBody>
          <a:bodyPr wrap="square" lIns="0" rIns="0" rtlCol="0" anchor="b">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D7A461"/>
                </a:solidFill>
                <a:effectLst/>
                <a:uLnTx/>
                <a:uFillTx/>
                <a:latin typeface="Calibri" panose="020F0502020204030204"/>
                <a:ea typeface="+mn-ea"/>
                <a:cs typeface="+mn-cs"/>
              </a:rPr>
              <a:t>Mental health</a:t>
            </a:r>
          </a:p>
        </p:txBody>
      </p:sp>
      <p:sp>
        <p:nvSpPr>
          <p:cNvPr id="23" name="TextBox 22">
            <a:extLst>
              <a:ext uri="{FF2B5EF4-FFF2-40B4-BE49-F238E27FC236}">
                <a16:creationId xmlns:a16="http://schemas.microsoft.com/office/drawing/2014/main" id="{C4AC5F05-C599-1B70-B28E-D0918B2598C6}"/>
              </a:ext>
            </a:extLst>
          </p:cNvPr>
          <p:cNvSpPr txBox="1"/>
          <p:nvPr/>
        </p:nvSpPr>
        <p:spPr>
          <a:xfrm>
            <a:off x="7948217" y="4976429"/>
            <a:ext cx="2937088" cy="400110"/>
          </a:xfrm>
          <a:prstGeom prst="rect">
            <a:avLst/>
          </a:prstGeom>
          <a:noFill/>
        </p:spPr>
        <p:txBody>
          <a:bodyPr wrap="square" lIns="0" rIns="0" rtlCol="0" anchor="b">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prstClr val="white">
                    <a:lumMod val="50000"/>
                  </a:prstClr>
                </a:solidFill>
                <a:effectLst/>
                <a:uLnTx/>
                <a:uFillTx/>
                <a:latin typeface="Calibri" panose="020F0502020204030204"/>
                <a:ea typeface="+mn-ea"/>
                <a:cs typeface="+mn-cs"/>
              </a:rPr>
              <a:t>Medicaid &amp; Medicare</a:t>
            </a:r>
          </a:p>
        </p:txBody>
      </p:sp>
      <p:sp>
        <p:nvSpPr>
          <p:cNvPr id="24" name="TextBox 23">
            <a:extLst>
              <a:ext uri="{FF2B5EF4-FFF2-40B4-BE49-F238E27FC236}">
                <a16:creationId xmlns:a16="http://schemas.microsoft.com/office/drawing/2014/main" id="{7DEFF366-ACBA-8C95-E0B3-E4CCB957EA93}"/>
              </a:ext>
            </a:extLst>
          </p:cNvPr>
          <p:cNvSpPr txBox="1"/>
          <p:nvPr/>
        </p:nvSpPr>
        <p:spPr>
          <a:xfrm>
            <a:off x="1264837" y="5120315"/>
            <a:ext cx="2937088" cy="400110"/>
          </a:xfrm>
          <a:prstGeom prst="rect">
            <a:avLst/>
          </a:prstGeom>
          <a:noFill/>
        </p:spPr>
        <p:txBody>
          <a:bodyPr wrap="square" lIns="0" rIns="0" rtlCol="0" anchor="b">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C13018">
                    <a:lumMod val="60000"/>
                    <a:lumOff val="40000"/>
                  </a:srgbClr>
                </a:solidFill>
                <a:effectLst/>
                <a:uLnTx/>
                <a:uFillTx/>
                <a:latin typeface="Calibri" panose="020F0502020204030204"/>
                <a:ea typeface="+mn-ea"/>
                <a:cs typeface="+mn-cs"/>
              </a:rPr>
              <a:t>VOCATIONAL</a:t>
            </a:r>
          </a:p>
        </p:txBody>
      </p:sp>
      <p:sp>
        <p:nvSpPr>
          <p:cNvPr id="25" name="Oval 24">
            <a:extLst>
              <a:ext uri="{FF2B5EF4-FFF2-40B4-BE49-F238E27FC236}">
                <a16:creationId xmlns:a16="http://schemas.microsoft.com/office/drawing/2014/main" id="{20D724AD-AD75-885E-4FFE-01806E14A6AC}"/>
              </a:ext>
            </a:extLst>
          </p:cNvPr>
          <p:cNvSpPr/>
          <p:nvPr/>
        </p:nvSpPr>
        <p:spPr>
          <a:xfrm>
            <a:off x="4556450" y="2807973"/>
            <a:ext cx="491319" cy="491319"/>
          </a:xfrm>
          <a:prstGeom prst="ellipse">
            <a:avLst/>
          </a:prstGeom>
          <a:solidFill>
            <a:sysClr val="window" lastClr="FFFFFF">
              <a:lumMod val="50000"/>
            </a:sysClr>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55B12FD4-755B-0626-7560-BE2CD7A9F50C}"/>
              </a:ext>
            </a:extLst>
          </p:cNvPr>
          <p:cNvSpPr/>
          <p:nvPr/>
        </p:nvSpPr>
        <p:spPr>
          <a:xfrm>
            <a:off x="4563106" y="3977821"/>
            <a:ext cx="491319" cy="491319"/>
          </a:xfrm>
          <a:prstGeom prst="ellipse">
            <a:avLst/>
          </a:prstGeom>
          <a:solidFill>
            <a:srgbClr val="A2B969"/>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DC100D10-0A33-EB7E-F457-3E09F19CABFD}"/>
              </a:ext>
            </a:extLst>
          </p:cNvPr>
          <p:cNvSpPr/>
          <p:nvPr/>
        </p:nvSpPr>
        <p:spPr>
          <a:xfrm>
            <a:off x="7094562" y="2794302"/>
            <a:ext cx="491319" cy="491319"/>
          </a:xfrm>
          <a:prstGeom prst="ellipse">
            <a:avLst/>
          </a:prstGeom>
          <a:solidFill>
            <a:srgbClr val="C76C61"/>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6AA6122-F543-BA9A-166D-0B8B3001A01C}"/>
              </a:ext>
            </a:extLst>
          </p:cNvPr>
          <p:cNvSpPr/>
          <p:nvPr/>
        </p:nvSpPr>
        <p:spPr>
          <a:xfrm>
            <a:off x="7127239" y="3979189"/>
            <a:ext cx="491319" cy="491319"/>
          </a:xfrm>
          <a:prstGeom prst="ellipse">
            <a:avLst/>
          </a:prstGeom>
          <a:solidFill>
            <a:srgbClr val="063951">
              <a:lumMod val="75000"/>
              <a:lumOff val="25000"/>
            </a:srgbClr>
          </a:solidFill>
          <a:ln w="38100" cap="flat" cmpd="sng" algn="ctr">
            <a:solidFill>
              <a:srgbClr val="F0EEEF"/>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9" name="Graphic 28" descr="Baby with solid fill">
            <a:extLst>
              <a:ext uri="{FF2B5EF4-FFF2-40B4-BE49-F238E27FC236}">
                <a16:creationId xmlns:a16="http://schemas.microsoft.com/office/drawing/2014/main" id="{52EA74D1-F38E-C9BA-5964-060A34D1D7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4103" y="1254998"/>
            <a:ext cx="410151" cy="410151"/>
          </a:xfrm>
          <a:prstGeom prst="rect">
            <a:avLst/>
          </a:prstGeom>
        </p:spPr>
      </p:pic>
      <p:pic>
        <p:nvPicPr>
          <p:cNvPr id="30" name="Graphic 29" descr="Heart with pulse with solid fill">
            <a:extLst>
              <a:ext uri="{FF2B5EF4-FFF2-40B4-BE49-F238E27FC236}">
                <a16:creationId xmlns:a16="http://schemas.microsoft.com/office/drawing/2014/main" id="{71C2DEFD-F3B1-69C6-45E8-C5CE25D8DF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1787" y="1883739"/>
            <a:ext cx="464259" cy="464259"/>
          </a:xfrm>
          <a:prstGeom prst="rect">
            <a:avLst/>
          </a:prstGeom>
        </p:spPr>
      </p:pic>
      <p:sp>
        <p:nvSpPr>
          <p:cNvPr id="31" name="TextBox 30">
            <a:extLst>
              <a:ext uri="{FF2B5EF4-FFF2-40B4-BE49-F238E27FC236}">
                <a16:creationId xmlns:a16="http://schemas.microsoft.com/office/drawing/2014/main" id="{446512DF-9FA4-0BE8-4C12-64B0430BC09C}"/>
              </a:ext>
            </a:extLst>
          </p:cNvPr>
          <p:cNvSpPr txBox="1"/>
          <p:nvPr/>
        </p:nvSpPr>
        <p:spPr>
          <a:xfrm>
            <a:off x="7840493" y="2741459"/>
            <a:ext cx="2937088" cy="400110"/>
          </a:xfrm>
          <a:prstGeom prst="rect">
            <a:avLst/>
          </a:prstGeom>
          <a:noFill/>
        </p:spPr>
        <p:txBody>
          <a:bodyPr wrap="square" lIns="0" rIns="0" rtlCol="0" anchor="b">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C76C61"/>
                </a:solidFill>
                <a:effectLst/>
                <a:uLnTx/>
                <a:uFillTx/>
                <a:latin typeface="Calibri" panose="020F0502020204030204"/>
                <a:ea typeface="+mn-ea"/>
                <a:cs typeface="+mn-cs"/>
              </a:rPr>
              <a:t>education</a:t>
            </a:r>
          </a:p>
        </p:txBody>
      </p:sp>
      <p:pic>
        <p:nvPicPr>
          <p:cNvPr id="32" name="Graphic 31" descr="Mental Health with solid fill">
            <a:extLst>
              <a:ext uri="{FF2B5EF4-FFF2-40B4-BE49-F238E27FC236}">
                <a16:creationId xmlns:a16="http://schemas.microsoft.com/office/drawing/2014/main" id="{01F2B35A-FB39-08D6-2CCA-516222E950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91462" y="1878194"/>
            <a:ext cx="403407" cy="403407"/>
          </a:xfrm>
          <a:prstGeom prst="rect">
            <a:avLst/>
          </a:prstGeom>
        </p:spPr>
      </p:pic>
      <p:pic>
        <p:nvPicPr>
          <p:cNvPr id="33" name="Graphic 32" descr="Female Profile with solid fill">
            <a:extLst>
              <a:ext uri="{FF2B5EF4-FFF2-40B4-BE49-F238E27FC236}">
                <a16:creationId xmlns:a16="http://schemas.microsoft.com/office/drawing/2014/main" id="{F476926F-AAC3-7559-8A46-388CB9D3C3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0145" y="3135371"/>
            <a:ext cx="914400" cy="914400"/>
          </a:xfrm>
          <a:prstGeom prst="rect">
            <a:avLst/>
          </a:prstGeom>
        </p:spPr>
      </p:pic>
      <p:sp>
        <p:nvSpPr>
          <p:cNvPr id="34" name="TextBox 33">
            <a:extLst>
              <a:ext uri="{FF2B5EF4-FFF2-40B4-BE49-F238E27FC236}">
                <a16:creationId xmlns:a16="http://schemas.microsoft.com/office/drawing/2014/main" id="{D083BEF2-C75D-42EE-0AC9-B41FB4B96227}"/>
              </a:ext>
            </a:extLst>
          </p:cNvPr>
          <p:cNvSpPr txBox="1"/>
          <p:nvPr/>
        </p:nvSpPr>
        <p:spPr>
          <a:xfrm>
            <a:off x="7840008" y="4112131"/>
            <a:ext cx="2937088" cy="400110"/>
          </a:xfrm>
          <a:prstGeom prst="rect">
            <a:avLst/>
          </a:prstGeom>
          <a:noFill/>
        </p:spPr>
        <p:txBody>
          <a:bodyPr wrap="square" lIns="0" rIns="0" rtlCol="0" anchor="b">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063951">
                    <a:lumMod val="75000"/>
                    <a:lumOff val="25000"/>
                  </a:srgbClr>
                </a:solidFill>
                <a:effectLst/>
                <a:uLnTx/>
                <a:uFillTx/>
                <a:latin typeface="Calibri" panose="020F0502020204030204"/>
                <a:ea typeface="+mn-ea"/>
                <a:cs typeface="+mn-cs"/>
              </a:rPr>
              <a:t>Child welfare</a:t>
            </a:r>
          </a:p>
        </p:txBody>
      </p:sp>
      <p:pic>
        <p:nvPicPr>
          <p:cNvPr id="35" name="Graphic 34" descr="Woman with kid with solid fill">
            <a:extLst>
              <a:ext uri="{FF2B5EF4-FFF2-40B4-BE49-F238E27FC236}">
                <a16:creationId xmlns:a16="http://schemas.microsoft.com/office/drawing/2014/main" id="{749B4B47-F038-D678-706C-63485A306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78110" y="4004141"/>
            <a:ext cx="400111" cy="400111"/>
          </a:xfrm>
          <a:prstGeom prst="rect">
            <a:avLst/>
          </a:prstGeom>
        </p:spPr>
      </p:pic>
      <p:pic>
        <p:nvPicPr>
          <p:cNvPr id="36" name="Graphic 35" descr="Store with solid fill">
            <a:extLst>
              <a:ext uri="{FF2B5EF4-FFF2-40B4-BE49-F238E27FC236}">
                <a16:creationId xmlns:a16="http://schemas.microsoft.com/office/drawing/2014/main" id="{5ECAFCE8-144D-BB78-92A9-C638471FE1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77666" y="4957873"/>
            <a:ext cx="400111" cy="400111"/>
          </a:xfrm>
          <a:prstGeom prst="rect">
            <a:avLst/>
          </a:prstGeom>
        </p:spPr>
      </p:pic>
      <p:pic>
        <p:nvPicPr>
          <p:cNvPr id="37" name="Graphic 36" descr="Boardroom with solid fill">
            <a:extLst>
              <a:ext uri="{FF2B5EF4-FFF2-40B4-BE49-F238E27FC236}">
                <a16:creationId xmlns:a16="http://schemas.microsoft.com/office/drawing/2014/main" id="{573974D3-8848-9352-5824-0AB2BD42271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66311" y="5534467"/>
            <a:ext cx="491320" cy="491320"/>
          </a:xfrm>
          <a:prstGeom prst="rect">
            <a:avLst/>
          </a:prstGeom>
        </p:spPr>
      </p:pic>
      <p:sp>
        <p:nvSpPr>
          <p:cNvPr id="38" name="TextBox 37">
            <a:extLst>
              <a:ext uri="{FF2B5EF4-FFF2-40B4-BE49-F238E27FC236}">
                <a16:creationId xmlns:a16="http://schemas.microsoft.com/office/drawing/2014/main" id="{EDF49A03-B6D7-1DAF-90E5-A810FC7990D0}"/>
              </a:ext>
            </a:extLst>
          </p:cNvPr>
          <p:cNvSpPr txBox="1"/>
          <p:nvPr/>
        </p:nvSpPr>
        <p:spPr>
          <a:xfrm>
            <a:off x="1441873" y="4193978"/>
            <a:ext cx="2937088" cy="400110"/>
          </a:xfrm>
          <a:prstGeom prst="rect">
            <a:avLst/>
          </a:prstGeom>
          <a:noFill/>
        </p:spPr>
        <p:txBody>
          <a:bodyPr wrap="square" lIns="0" rIns="0" rtlCol="0" anchor="b">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srgbClr val="A2B969"/>
                </a:solidFill>
                <a:effectLst/>
                <a:uLnTx/>
                <a:uFillTx/>
                <a:latin typeface="Calibri" panose="020F0502020204030204"/>
                <a:ea typeface="+mn-ea"/>
                <a:cs typeface="+mn-cs"/>
              </a:rPr>
              <a:t>Housing &amp; RECREATION</a:t>
            </a:r>
          </a:p>
        </p:txBody>
      </p:sp>
      <p:pic>
        <p:nvPicPr>
          <p:cNvPr id="39" name="Graphic 38" descr="Police male with solid fill">
            <a:extLst>
              <a:ext uri="{FF2B5EF4-FFF2-40B4-BE49-F238E27FC236}">
                <a16:creationId xmlns:a16="http://schemas.microsoft.com/office/drawing/2014/main" id="{5BEE070A-5DC6-98CD-F777-E95DA71B005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46750" y="3411298"/>
            <a:ext cx="395647" cy="395647"/>
          </a:xfrm>
          <a:prstGeom prst="rect">
            <a:avLst/>
          </a:prstGeom>
        </p:spPr>
      </p:pic>
      <p:sp>
        <p:nvSpPr>
          <p:cNvPr id="41" name="TextBox 40">
            <a:extLst>
              <a:ext uri="{FF2B5EF4-FFF2-40B4-BE49-F238E27FC236}">
                <a16:creationId xmlns:a16="http://schemas.microsoft.com/office/drawing/2014/main" id="{AED7A3A6-5D83-F7DB-8926-42E62A504F05}"/>
              </a:ext>
            </a:extLst>
          </p:cNvPr>
          <p:cNvSpPr txBox="1"/>
          <p:nvPr/>
        </p:nvSpPr>
        <p:spPr>
          <a:xfrm>
            <a:off x="1466001" y="2654446"/>
            <a:ext cx="2937088" cy="400110"/>
          </a:xfrm>
          <a:prstGeom prst="rect">
            <a:avLst/>
          </a:prstGeom>
          <a:noFill/>
        </p:spPr>
        <p:txBody>
          <a:bodyPr wrap="square" lIns="0" rIns="0" rtlCol="0" anchor="b">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1">
                <a:ln>
                  <a:noFill/>
                </a:ln>
                <a:solidFill>
                  <a:prstClr val="white">
                    <a:lumMod val="50000"/>
                  </a:prstClr>
                </a:solidFill>
                <a:effectLst/>
                <a:uLnTx/>
                <a:uFillTx/>
                <a:latin typeface="Calibri" panose="020F0502020204030204"/>
                <a:ea typeface="+mn-ea"/>
                <a:cs typeface="+mn-cs"/>
              </a:rPr>
              <a:t>aging</a:t>
            </a:r>
          </a:p>
        </p:txBody>
      </p:sp>
      <p:pic>
        <p:nvPicPr>
          <p:cNvPr id="42" name="Graphic 41" descr="Man with cane with solid fill">
            <a:extLst>
              <a:ext uri="{FF2B5EF4-FFF2-40B4-BE49-F238E27FC236}">
                <a16:creationId xmlns:a16="http://schemas.microsoft.com/office/drawing/2014/main" id="{520E4B14-7177-9A63-AF58-91CF3D6053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610958" y="2823266"/>
            <a:ext cx="400111" cy="400111"/>
          </a:xfrm>
          <a:prstGeom prst="rect">
            <a:avLst/>
          </a:prstGeom>
        </p:spPr>
      </p:pic>
      <p:pic>
        <p:nvPicPr>
          <p:cNvPr id="43" name="Graphic 42" descr="House with solid fill">
            <a:extLst>
              <a:ext uri="{FF2B5EF4-FFF2-40B4-BE49-F238E27FC236}">
                <a16:creationId xmlns:a16="http://schemas.microsoft.com/office/drawing/2014/main" id="{84B66CC0-0CA3-ACB7-D3E4-23A120EDFCB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59449" y="3388796"/>
            <a:ext cx="430339" cy="430339"/>
          </a:xfrm>
          <a:prstGeom prst="rect">
            <a:avLst/>
          </a:prstGeom>
        </p:spPr>
      </p:pic>
      <p:pic>
        <p:nvPicPr>
          <p:cNvPr id="44" name="Graphic 43" descr="Professor male with solid fill">
            <a:extLst>
              <a:ext uri="{FF2B5EF4-FFF2-40B4-BE49-F238E27FC236}">
                <a16:creationId xmlns:a16="http://schemas.microsoft.com/office/drawing/2014/main" id="{40ED829E-2E3E-22A7-445B-B67EA643C458}"/>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153224" y="2822214"/>
            <a:ext cx="361077" cy="361077"/>
          </a:xfrm>
          <a:prstGeom prst="rect">
            <a:avLst/>
          </a:prstGeom>
        </p:spPr>
      </p:pic>
      <p:pic>
        <p:nvPicPr>
          <p:cNvPr id="45" name="Graphic 44" descr="Transfer1 with solid fill">
            <a:extLst>
              <a:ext uri="{FF2B5EF4-FFF2-40B4-BE49-F238E27FC236}">
                <a16:creationId xmlns:a16="http://schemas.microsoft.com/office/drawing/2014/main" id="{F0CFAE81-B0F4-8B7B-36DF-CC11E3BD382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465935" y="4939190"/>
            <a:ext cx="400111" cy="400111"/>
          </a:xfrm>
          <a:prstGeom prst="rect">
            <a:avLst/>
          </a:prstGeom>
        </p:spPr>
      </p:pic>
      <p:pic>
        <p:nvPicPr>
          <p:cNvPr id="47" name="Graphic 46" descr="Neighborhood with solid fill">
            <a:extLst>
              <a:ext uri="{FF2B5EF4-FFF2-40B4-BE49-F238E27FC236}">
                <a16:creationId xmlns:a16="http://schemas.microsoft.com/office/drawing/2014/main" id="{212E3912-3C23-4572-EFC0-CF467B38900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600413" y="3952959"/>
            <a:ext cx="427332" cy="427332"/>
          </a:xfrm>
          <a:prstGeom prst="rect">
            <a:avLst/>
          </a:prstGeom>
        </p:spPr>
      </p:pic>
      <p:pic>
        <p:nvPicPr>
          <p:cNvPr id="3" name="Picture 2">
            <a:extLst>
              <a:ext uri="{FF2B5EF4-FFF2-40B4-BE49-F238E27FC236}">
                <a16:creationId xmlns:a16="http://schemas.microsoft.com/office/drawing/2014/main" id="{3C670EF6-C559-B6B2-8C70-51BB7A21A0B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162903" y="6227286"/>
            <a:ext cx="1315235" cy="440223"/>
          </a:xfrm>
          <a:prstGeom prst="rect">
            <a:avLst/>
          </a:prstGeom>
        </p:spPr>
      </p:pic>
      <p:sp>
        <p:nvSpPr>
          <p:cNvPr id="4" name="Title 1">
            <a:extLst>
              <a:ext uri="{FF2B5EF4-FFF2-40B4-BE49-F238E27FC236}">
                <a16:creationId xmlns:a16="http://schemas.microsoft.com/office/drawing/2014/main" id="{A8423822-2889-A582-D357-7C0AE97B5B3E}"/>
              </a:ext>
            </a:extLst>
          </p:cNvPr>
          <p:cNvSpPr txBox="1">
            <a:spLocks/>
          </p:cNvSpPr>
          <p:nvPr/>
        </p:nvSpPr>
        <p:spPr>
          <a:xfrm>
            <a:off x="168709" y="83096"/>
            <a:ext cx="2710904" cy="1431929"/>
          </a:xfrm>
          <a:prstGeom prst="rect">
            <a:avLst/>
          </a:prstGeom>
          <a:solidFill>
            <a:schemeClr val="accent5">
              <a:lumMod val="75000"/>
            </a:schemeClr>
          </a:solidFill>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Futura Std Book" panose="020B0502020204020303" pitchFamily="34" charset="77"/>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utura Std Book" panose="020B0502020204020303" pitchFamily="34" charset="77"/>
                <a:ea typeface="+mj-ea"/>
                <a:cs typeface="+mj-cs"/>
              </a:rPr>
              <a:t>Removing Siloed Approaches to Support is Urgent and Essential </a:t>
            </a:r>
          </a:p>
        </p:txBody>
      </p:sp>
    </p:spTree>
    <p:extLst>
      <p:ext uri="{BB962C8B-B14F-4D97-AF65-F5344CB8AC3E}">
        <p14:creationId xmlns:p14="http://schemas.microsoft.com/office/powerpoint/2010/main" val="701538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585D-3D4B-41F7-8D8F-7824A1892EFB}"/>
              </a:ext>
            </a:extLst>
          </p:cNvPr>
          <p:cNvSpPr>
            <a:spLocks noGrp="1"/>
          </p:cNvSpPr>
          <p:nvPr>
            <p:ph type="title"/>
          </p:nvPr>
        </p:nvSpPr>
        <p:spPr>
          <a:xfrm>
            <a:off x="762001" y="365125"/>
            <a:ext cx="10871649" cy="1325563"/>
          </a:xfrm>
        </p:spPr>
        <p:txBody>
          <a:bodyPr>
            <a:noAutofit/>
          </a:bodyPr>
          <a:lstStyle/>
          <a:p>
            <a:br>
              <a:rPr lang="en-US" sz="2667" dirty="0">
                <a:solidFill>
                  <a:srgbClr val="065391"/>
                </a:solidFill>
                <a:latin typeface="+mn-lt"/>
              </a:rPr>
            </a:br>
            <a:r>
              <a:rPr lang="en-US" sz="2667" b="1" dirty="0">
                <a:solidFill>
                  <a:srgbClr val="065391"/>
                </a:solidFill>
                <a:latin typeface="+mn-lt"/>
              </a:rPr>
              <a:t>An Emerging Service Paradigm for Individuals with Disabilities and Mental Health Conditions is Evolving ….but it Requires Recognition and Active Support</a:t>
            </a:r>
            <a:br>
              <a:rPr lang="en-US" sz="2667" dirty="0">
                <a:solidFill>
                  <a:srgbClr val="065391"/>
                </a:solidFill>
                <a:latin typeface="+mn-lt"/>
              </a:rPr>
            </a:br>
            <a:br>
              <a:rPr lang="en-US" sz="2667" b="1" dirty="0">
                <a:latin typeface="+mn-lt"/>
                <a:ea typeface="Calibri" panose="020F0502020204030204" pitchFamily="34" charset="0"/>
                <a:cs typeface="Times New Roman" panose="02020603050405020304" pitchFamily="18" charset="0"/>
              </a:rPr>
            </a:br>
            <a:endParaRPr lang="en-US" sz="2667" b="1" dirty="0">
              <a:solidFill>
                <a:srgbClr val="065391"/>
              </a:solidFill>
              <a:latin typeface="+mn-lt"/>
              <a:cs typeface="Calibri Light"/>
            </a:endParaRPr>
          </a:p>
        </p:txBody>
      </p:sp>
      <p:sp>
        <p:nvSpPr>
          <p:cNvPr id="4" name="Content Placeholder 3">
            <a:extLst>
              <a:ext uri="{FF2B5EF4-FFF2-40B4-BE49-F238E27FC236}">
                <a16:creationId xmlns:a16="http://schemas.microsoft.com/office/drawing/2014/main" id="{461F63CE-C42A-3283-2309-AD97496BF00A}"/>
              </a:ext>
            </a:extLst>
          </p:cNvPr>
          <p:cNvSpPr>
            <a:spLocks noGrp="1"/>
          </p:cNvSpPr>
          <p:nvPr>
            <p:ph sz="half" idx="2"/>
          </p:nvPr>
        </p:nvSpPr>
        <p:spPr>
          <a:xfrm>
            <a:off x="6219433" y="2119147"/>
            <a:ext cx="5415280" cy="4542471"/>
          </a:xfrm>
          <a:ln>
            <a:solidFill>
              <a:schemeClr val="accent2"/>
            </a:solidFill>
          </a:ln>
        </p:spPr>
        <p:txBody>
          <a:bodyPr vert="horz" lIns="91440" tIns="45720" rIns="91440" bIns="45720" rtlCol="0" anchor="t">
            <a:noAutofit/>
          </a:bodyPr>
          <a:lstStyle/>
          <a:p>
            <a:pPr marL="457189" indent="-457189"/>
            <a:r>
              <a:rPr lang="en-US" sz="1400" dirty="0">
                <a:latin typeface="+mn-lt"/>
                <a:cs typeface="Calibri" panose="020F0502020204030204"/>
              </a:rPr>
              <a:t>Trauma Focused Cognitive Behavioral Therapy TF-CBT</a:t>
            </a:r>
          </a:p>
          <a:p>
            <a:pPr marL="457189" indent="-457189">
              <a:spcBef>
                <a:spcPts val="0"/>
              </a:spcBef>
            </a:pPr>
            <a:r>
              <a:rPr lang="en-US" sz="1400" dirty="0">
                <a:latin typeface="+mn-lt"/>
                <a:cs typeface="Calibri" panose="020F0502020204030204"/>
              </a:rPr>
              <a:t>Individual therapy; group therapy</a:t>
            </a:r>
          </a:p>
          <a:p>
            <a:pPr marL="457189" indent="-457189">
              <a:spcBef>
                <a:spcPts val="0"/>
              </a:spcBef>
            </a:pPr>
            <a:r>
              <a:rPr lang="en-US" sz="1400" dirty="0">
                <a:latin typeface="+mn-lt"/>
                <a:cs typeface="Calibri" panose="020F0502020204030204"/>
              </a:rPr>
              <a:t>Peer counseling</a:t>
            </a:r>
          </a:p>
          <a:p>
            <a:pPr marL="457189" indent="-457189">
              <a:spcBef>
                <a:spcPts val="0"/>
              </a:spcBef>
            </a:pPr>
            <a:r>
              <a:rPr lang="en-US" sz="1400" dirty="0">
                <a:latin typeface="+mn-lt"/>
                <a:cs typeface="Calibri" panose="020F0502020204030204"/>
              </a:rPr>
              <a:t>Internal Family Systems Therapy (IFST)</a:t>
            </a:r>
          </a:p>
          <a:p>
            <a:pPr marL="457189" indent="-457189">
              <a:spcBef>
                <a:spcPts val="0"/>
              </a:spcBef>
            </a:pPr>
            <a:r>
              <a:rPr lang="en-US" sz="1400" dirty="0">
                <a:latin typeface="+mn-lt"/>
                <a:cs typeface="Calibri" panose="020F0502020204030204"/>
              </a:rPr>
              <a:t>Intensive Systems Therapy (IST)</a:t>
            </a:r>
          </a:p>
          <a:p>
            <a:pPr marL="457189" indent="-457189">
              <a:spcBef>
                <a:spcPts val="0"/>
              </a:spcBef>
            </a:pPr>
            <a:r>
              <a:rPr lang="en-US" sz="1400" dirty="0">
                <a:latin typeface="+mn-lt"/>
                <a:cs typeface="Calibri" panose="020F0502020204030204"/>
              </a:rPr>
              <a:t>Sex education and counseling</a:t>
            </a:r>
          </a:p>
          <a:p>
            <a:pPr marL="457189" indent="-457189">
              <a:spcBef>
                <a:spcPts val="0"/>
              </a:spcBef>
            </a:pPr>
            <a:r>
              <a:rPr lang="en-US" sz="1400" dirty="0">
                <a:latin typeface="+mn-lt"/>
                <a:cs typeface="Calibri" panose="020F0502020204030204"/>
              </a:rPr>
              <a:t>Education about the mind and body</a:t>
            </a:r>
          </a:p>
          <a:p>
            <a:pPr marL="457189" indent="-457189">
              <a:spcBef>
                <a:spcPts val="0"/>
              </a:spcBef>
            </a:pPr>
            <a:r>
              <a:rPr lang="en-US" sz="1400" dirty="0">
                <a:latin typeface="+mn-lt"/>
                <a:cs typeface="Calibri" panose="020F0502020204030204"/>
              </a:rPr>
              <a:t>Mindfulness training</a:t>
            </a:r>
          </a:p>
          <a:p>
            <a:pPr marL="457189" indent="-457189">
              <a:spcBef>
                <a:spcPts val="0"/>
              </a:spcBef>
            </a:pPr>
            <a:r>
              <a:rPr lang="en-US" sz="1400" dirty="0">
                <a:latin typeface="+mn-lt"/>
                <a:cs typeface="Calibri" panose="020F0502020204030204"/>
              </a:rPr>
              <a:t>Neuro Affective Relational Model Therapy</a:t>
            </a:r>
          </a:p>
          <a:p>
            <a:pPr marL="457189" indent="-457189">
              <a:spcBef>
                <a:spcPts val="0"/>
              </a:spcBef>
            </a:pPr>
            <a:r>
              <a:rPr lang="en-US" sz="1400" dirty="0">
                <a:latin typeface="+mn-lt"/>
                <a:cs typeface="Calibri" panose="020F0502020204030204"/>
              </a:rPr>
              <a:t>Dyadic Developmental Psychotherapy</a:t>
            </a:r>
          </a:p>
          <a:p>
            <a:pPr marL="457189" indent="-457189">
              <a:spcBef>
                <a:spcPts val="0"/>
              </a:spcBef>
            </a:pPr>
            <a:r>
              <a:rPr lang="en-US" sz="1400" dirty="0">
                <a:latin typeface="+mn-lt"/>
                <a:cs typeface="Calibri" panose="020F0502020204030204"/>
              </a:rPr>
              <a:t>Sensory interventions that calm; breathing, weighted blankets, warm baths, swinging, etc.</a:t>
            </a:r>
          </a:p>
          <a:p>
            <a:pPr marL="457189" indent="-457189">
              <a:spcBef>
                <a:spcPts val="0"/>
              </a:spcBef>
            </a:pPr>
            <a:r>
              <a:rPr lang="en-US" sz="1400" dirty="0">
                <a:latin typeface="+mn-lt"/>
                <a:cs typeface="Calibri" panose="020F0502020204030204"/>
              </a:rPr>
              <a:t>EMDR; Bio/Neurofeedback</a:t>
            </a:r>
          </a:p>
          <a:p>
            <a:pPr marL="457189" indent="-457189">
              <a:spcBef>
                <a:spcPts val="0"/>
              </a:spcBef>
            </a:pPr>
            <a:r>
              <a:rPr lang="en-US" sz="1400" dirty="0">
                <a:latin typeface="+mn-lt"/>
                <a:cs typeface="Calibri" panose="020F0502020204030204"/>
              </a:rPr>
              <a:t>Neuro-Entrainment</a:t>
            </a:r>
          </a:p>
          <a:p>
            <a:pPr marL="457189" indent="-457189">
              <a:spcBef>
                <a:spcPts val="0"/>
              </a:spcBef>
            </a:pPr>
            <a:r>
              <a:rPr lang="en-US" sz="1400" dirty="0">
                <a:latin typeface="+mn-lt"/>
                <a:cs typeface="Calibri" panose="020F0502020204030204"/>
              </a:rPr>
              <a:t>Play therapy, art therapy, music therapy, Psychodrama</a:t>
            </a:r>
          </a:p>
          <a:p>
            <a:pPr marL="457189" indent="-457189">
              <a:spcBef>
                <a:spcPts val="0"/>
              </a:spcBef>
            </a:pPr>
            <a:r>
              <a:rPr lang="en-US" sz="1400" dirty="0">
                <a:latin typeface="+mn-lt"/>
                <a:cs typeface="Calibri" panose="020F0502020204030204"/>
              </a:rPr>
              <a:t>Animal therapy </a:t>
            </a:r>
          </a:p>
          <a:p>
            <a:pPr marL="457189" indent="-457189">
              <a:spcBef>
                <a:spcPts val="0"/>
              </a:spcBef>
            </a:pPr>
            <a:r>
              <a:rPr lang="en-US" sz="1400" dirty="0">
                <a:latin typeface="+mn-lt"/>
                <a:cs typeface="Calibri" panose="020F0502020204030204"/>
              </a:rPr>
              <a:t>Movement therapy e.g., yoga, tai chi, exercise</a:t>
            </a:r>
          </a:p>
          <a:p>
            <a:pPr marL="457189" indent="-457189">
              <a:spcBef>
                <a:spcPts val="0"/>
              </a:spcBef>
            </a:pPr>
            <a:r>
              <a:rPr lang="en-US" sz="1400" dirty="0">
                <a:latin typeface="+mn-lt"/>
                <a:cs typeface="Calibri" panose="020F0502020204030204"/>
              </a:rPr>
              <a:t>Group activities that involve movement with others – drumming, dancing, singing</a:t>
            </a:r>
          </a:p>
          <a:p>
            <a:pPr marL="0" indent="0">
              <a:spcBef>
                <a:spcPts val="0"/>
              </a:spcBef>
              <a:buNone/>
            </a:pPr>
            <a:r>
              <a:rPr lang="en-US" sz="1400" dirty="0">
                <a:latin typeface="+mn-lt"/>
                <a:cs typeface="Calibri" panose="020F0502020204030204"/>
              </a:rPr>
              <a:t>	                                 </a:t>
            </a:r>
            <a:r>
              <a:rPr lang="en-US" sz="1400" b="1" dirty="0">
                <a:latin typeface="+mn-lt"/>
                <a:cs typeface="Calibri" panose="020F0502020204030204"/>
              </a:rPr>
              <a:t>Medical</a:t>
            </a:r>
          </a:p>
          <a:p>
            <a:pPr>
              <a:spcBef>
                <a:spcPts val="0"/>
              </a:spcBef>
            </a:pPr>
            <a:r>
              <a:rPr lang="en-US" sz="1400" dirty="0">
                <a:latin typeface="+mn-lt"/>
                <a:cs typeface="Calibri" panose="020F0502020204030204"/>
              </a:rPr>
              <a:t>      Psychiatry</a:t>
            </a:r>
          </a:p>
          <a:p>
            <a:pPr>
              <a:spcBef>
                <a:spcPts val="0"/>
              </a:spcBef>
            </a:pPr>
            <a:r>
              <a:rPr lang="en-US" sz="1400" dirty="0">
                <a:latin typeface="+mn-lt"/>
                <a:cs typeface="Calibri" panose="020F0502020204030204"/>
              </a:rPr>
              <a:t>      Physical Health</a:t>
            </a:r>
          </a:p>
          <a:p>
            <a:pPr marL="457189" indent="-457189">
              <a:spcBef>
                <a:spcPts val="0"/>
              </a:spcBef>
            </a:pPr>
            <a:endParaRPr lang="en-US" sz="1400" dirty="0">
              <a:latin typeface="+mn-lt"/>
              <a:cs typeface="Calibri" panose="020F0502020204030204"/>
            </a:endParaRPr>
          </a:p>
        </p:txBody>
      </p:sp>
      <p:sp>
        <p:nvSpPr>
          <p:cNvPr id="5" name="TextBox 4"/>
          <p:cNvSpPr txBox="1"/>
          <p:nvPr/>
        </p:nvSpPr>
        <p:spPr>
          <a:xfrm>
            <a:off x="105196" y="6036657"/>
            <a:ext cx="2201035" cy="369332"/>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6FBB86C-4B60-6091-E99B-7C77EB77BCFF}"/>
              </a:ext>
            </a:extLst>
          </p:cNvPr>
          <p:cNvSpPr>
            <a:spLocks noGrp="1"/>
          </p:cNvSpPr>
          <p:nvPr>
            <p:ph sz="half" idx="1"/>
          </p:nvPr>
        </p:nvSpPr>
        <p:spPr>
          <a:xfrm>
            <a:off x="552237" y="2119149"/>
            <a:ext cx="5194091" cy="4542471"/>
          </a:xfrm>
          <a:ln>
            <a:solidFill>
              <a:schemeClr val="tx2"/>
            </a:solidFill>
          </a:ln>
        </p:spPr>
        <p:txBody>
          <a:bodyPr vert="horz" lIns="91440" tIns="45720" rIns="91440" bIns="45720" rtlCol="0" anchor="t">
            <a:noAutofit/>
          </a:bodyPr>
          <a:lstStyle/>
          <a:p>
            <a:pPr marL="457189" indent="-457189">
              <a:lnSpc>
                <a:spcPct val="100000"/>
              </a:lnSpc>
              <a:spcBef>
                <a:spcPts val="0"/>
              </a:spcBef>
            </a:pPr>
            <a:r>
              <a:rPr lang="en-US" sz="1400" dirty="0">
                <a:latin typeface="+mn-lt"/>
                <a:cs typeface="Calibri" panose="020F0502020204030204"/>
              </a:rPr>
              <a:t>A place to live that is safe, trauma informed</a:t>
            </a:r>
          </a:p>
          <a:p>
            <a:pPr marL="457189" indent="-457189">
              <a:lnSpc>
                <a:spcPct val="100000"/>
              </a:lnSpc>
              <a:spcBef>
                <a:spcPts val="0"/>
              </a:spcBef>
            </a:pPr>
            <a:r>
              <a:rPr lang="en-US" sz="1400" dirty="0">
                <a:latin typeface="+mn-lt"/>
                <a:cs typeface="Calibri" panose="020F0502020204030204"/>
              </a:rPr>
              <a:t>Stable staff</a:t>
            </a:r>
          </a:p>
          <a:p>
            <a:pPr marL="457189" indent="-457189">
              <a:lnSpc>
                <a:spcPct val="100000"/>
              </a:lnSpc>
              <a:spcBef>
                <a:spcPts val="0"/>
              </a:spcBef>
            </a:pPr>
            <a:r>
              <a:rPr lang="en-US" sz="1400" dirty="0">
                <a:latin typeface="+mn-lt"/>
                <a:cs typeface="Calibri" panose="020F0502020204030204"/>
              </a:rPr>
              <a:t>Develop trusting relationship with others</a:t>
            </a:r>
          </a:p>
          <a:p>
            <a:pPr marL="457189" indent="-457189">
              <a:lnSpc>
                <a:spcPct val="100000"/>
              </a:lnSpc>
              <a:spcBef>
                <a:spcPts val="0"/>
              </a:spcBef>
            </a:pPr>
            <a:r>
              <a:rPr lang="en-US" sz="1400" dirty="0">
                <a:latin typeface="+mn-lt"/>
                <a:cs typeface="Calibri" panose="020F0502020204030204"/>
              </a:rPr>
              <a:t>A life worth living – a person-centered approach</a:t>
            </a:r>
          </a:p>
          <a:p>
            <a:pPr marL="914377" lvl="1" indent="-457189">
              <a:lnSpc>
                <a:spcPct val="100000"/>
              </a:lnSpc>
              <a:spcBef>
                <a:spcPts val="0"/>
              </a:spcBef>
            </a:pPr>
            <a:r>
              <a:rPr lang="en-US" sz="1400" dirty="0">
                <a:latin typeface="+mn-lt"/>
                <a:cs typeface="Calibri" panose="020F0502020204030204"/>
              </a:rPr>
              <a:t>People can see people important to them as frequently as possible – this is the basis for resiliency</a:t>
            </a:r>
          </a:p>
          <a:p>
            <a:pPr marL="914377" lvl="1" indent="-457189">
              <a:lnSpc>
                <a:spcPct val="100000"/>
              </a:lnSpc>
              <a:spcBef>
                <a:spcPts val="0"/>
              </a:spcBef>
            </a:pPr>
            <a:r>
              <a:rPr lang="en-US" sz="1400" dirty="0">
                <a:latin typeface="+mn-lt"/>
                <a:cs typeface="Calibri" panose="020F0502020204030204"/>
              </a:rPr>
              <a:t>People doing things important to him/her as frequently as possible </a:t>
            </a:r>
          </a:p>
          <a:p>
            <a:pPr marL="914377" lvl="1" indent="-457189">
              <a:lnSpc>
                <a:spcPct val="100000"/>
              </a:lnSpc>
              <a:spcBef>
                <a:spcPts val="0"/>
              </a:spcBef>
            </a:pPr>
            <a:r>
              <a:rPr lang="en-US" sz="1400" dirty="0">
                <a:latin typeface="+mn-lt"/>
                <a:cs typeface="Calibri" panose="020F0502020204030204"/>
              </a:rPr>
              <a:t>Being in the community</a:t>
            </a:r>
          </a:p>
          <a:p>
            <a:pPr marL="914377" lvl="1" indent="-457189">
              <a:lnSpc>
                <a:spcPct val="100000"/>
              </a:lnSpc>
              <a:spcBef>
                <a:spcPts val="0"/>
              </a:spcBef>
            </a:pPr>
            <a:r>
              <a:rPr lang="en-US" sz="1400" dirty="0">
                <a:latin typeface="+mn-lt"/>
                <a:cs typeface="Calibri" panose="020F0502020204030204"/>
              </a:rPr>
              <a:t>Having a pet</a:t>
            </a:r>
          </a:p>
          <a:p>
            <a:pPr marL="914377" lvl="1" indent="-457189">
              <a:lnSpc>
                <a:spcPct val="100000"/>
              </a:lnSpc>
              <a:spcBef>
                <a:spcPts val="0"/>
              </a:spcBef>
            </a:pPr>
            <a:r>
              <a:rPr lang="en-US" sz="1400" dirty="0">
                <a:latin typeface="+mn-lt"/>
                <a:cs typeface="Calibri" panose="020F0502020204030204"/>
              </a:rPr>
              <a:t>People making choices and decisions</a:t>
            </a:r>
          </a:p>
          <a:p>
            <a:pPr marL="457189" indent="-457189">
              <a:lnSpc>
                <a:spcPct val="100000"/>
              </a:lnSpc>
              <a:spcBef>
                <a:spcPts val="0"/>
              </a:spcBef>
            </a:pPr>
            <a:r>
              <a:rPr lang="en-US" sz="1400" dirty="0">
                <a:latin typeface="+mn-lt"/>
                <a:cs typeface="Calibri" panose="020F0502020204030204"/>
              </a:rPr>
              <a:t>Focus on brain health</a:t>
            </a:r>
          </a:p>
          <a:p>
            <a:pPr marL="914377" lvl="1" indent="-457189">
              <a:lnSpc>
                <a:spcPct val="100000"/>
              </a:lnSpc>
              <a:spcBef>
                <a:spcPts val="0"/>
              </a:spcBef>
            </a:pPr>
            <a:r>
              <a:rPr lang="en-US" sz="1400" dirty="0">
                <a:latin typeface="+mn-lt"/>
                <a:cs typeface="Calibri" panose="020F0502020204030204"/>
              </a:rPr>
              <a:t>Good diet/attractive food – reduce caffeine and sugar; critical nutrients (brain/gut connection)</a:t>
            </a:r>
          </a:p>
          <a:p>
            <a:pPr marL="914377" lvl="1" indent="-457189">
              <a:lnSpc>
                <a:spcPct val="100000"/>
              </a:lnSpc>
              <a:spcBef>
                <a:spcPts val="0"/>
              </a:spcBef>
            </a:pPr>
            <a:r>
              <a:rPr lang="en-US" sz="1400" dirty="0">
                <a:latin typeface="+mn-lt"/>
                <a:cs typeface="Calibri" panose="020F0502020204030204"/>
              </a:rPr>
              <a:t>Exercise – increase oxygen flow –biking, swimming, walking running, sports</a:t>
            </a:r>
          </a:p>
          <a:p>
            <a:pPr marL="914377" lvl="1" indent="-457189">
              <a:lnSpc>
                <a:spcPct val="100000"/>
              </a:lnSpc>
              <a:spcBef>
                <a:spcPts val="0"/>
              </a:spcBef>
            </a:pPr>
            <a:r>
              <a:rPr lang="en-US" sz="1400" dirty="0">
                <a:latin typeface="+mn-lt"/>
                <a:cs typeface="Calibri" panose="020F0502020204030204"/>
              </a:rPr>
              <a:t>Sleep – building good habits</a:t>
            </a:r>
          </a:p>
          <a:p>
            <a:pPr marL="457189" indent="-457189">
              <a:lnSpc>
                <a:spcPct val="100000"/>
              </a:lnSpc>
              <a:spcBef>
                <a:spcPts val="0"/>
              </a:spcBef>
            </a:pPr>
            <a:r>
              <a:rPr lang="en-US" sz="1400" dirty="0">
                <a:latin typeface="+mn-lt"/>
                <a:cs typeface="Calibri" panose="020F0502020204030204"/>
              </a:rPr>
              <a:t>Implementing meaningful routines – predictable and reliable</a:t>
            </a:r>
          </a:p>
          <a:p>
            <a:pPr marL="457189" indent="-457189">
              <a:lnSpc>
                <a:spcPct val="100000"/>
              </a:lnSpc>
              <a:spcBef>
                <a:spcPts val="0"/>
              </a:spcBef>
            </a:pPr>
            <a:r>
              <a:rPr lang="en-US" sz="1400" dirty="0">
                <a:latin typeface="+mn-lt"/>
                <a:cs typeface="Calibri" panose="020F0502020204030204"/>
              </a:rPr>
              <a:t>Mental and physical health treatments integrated into the program</a:t>
            </a:r>
          </a:p>
        </p:txBody>
      </p:sp>
      <p:sp>
        <p:nvSpPr>
          <p:cNvPr id="6" name="TextBox 5"/>
          <p:cNvSpPr txBox="1"/>
          <p:nvPr/>
        </p:nvSpPr>
        <p:spPr>
          <a:xfrm>
            <a:off x="558353" y="1430798"/>
            <a:ext cx="5197289" cy="646331"/>
          </a:xfrm>
          <a:prstGeom prst="rect">
            <a:avLst/>
          </a:prstGeom>
          <a:solidFill>
            <a:schemeClr val="accent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Restorative Environment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HCBS Essential Element of the Solution</a:t>
            </a:r>
          </a:p>
        </p:txBody>
      </p:sp>
      <p:sp>
        <p:nvSpPr>
          <p:cNvPr id="7" name="TextBox 6"/>
          <p:cNvSpPr txBox="1"/>
          <p:nvPr/>
        </p:nvSpPr>
        <p:spPr>
          <a:xfrm>
            <a:off x="6224483" y="1428455"/>
            <a:ext cx="5409165" cy="646331"/>
          </a:xfrm>
          <a:prstGeom prst="rect">
            <a:avLst/>
          </a:prstGeom>
          <a:solidFill>
            <a:schemeClr val="accent2"/>
          </a:solid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Treatment for Trauma – Mental Health and HCBS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44192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6"/>
            <a:ext cx="10905053" cy="5607881"/>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A84CB51-A503-A575-2B2F-61610F9561D9}"/>
              </a:ext>
            </a:extLst>
          </p:cNvPr>
          <p:cNvSpPr>
            <a:spLocks noGrp="1"/>
          </p:cNvSpPr>
          <p:nvPr>
            <p:ph type="title"/>
          </p:nvPr>
        </p:nvSpPr>
        <p:spPr>
          <a:xfrm>
            <a:off x="1480624" y="1761223"/>
            <a:ext cx="9231411" cy="3542045"/>
          </a:xfrm>
        </p:spPr>
        <p:txBody>
          <a:bodyPr vert="horz" lIns="121920" tIns="60960" rIns="121920" bIns="60960" rtlCol="0" anchor="b">
            <a:noAutofit/>
          </a:bodyPr>
          <a:lstStyle/>
          <a:p>
            <a:pPr defTabSz="1219170"/>
            <a:r>
              <a:rPr lang="en-US" sz="7200" dirty="0">
                <a:solidFill>
                  <a:srgbClr val="065391"/>
                </a:solidFill>
                <a:latin typeface="Futura Std Book"/>
              </a:rPr>
              <a:t>Challenges, Opportunities, and Next Steps</a:t>
            </a:r>
            <a:br>
              <a:rPr lang="en-US" sz="9600" dirty="0">
                <a:solidFill>
                  <a:srgbClr val="065391"/>
                </a:solidFill>
                <a:latin typeface="Futura Std Book"/>
              </a:rPr>
            </a:br>
            <a:endParaRPr lang="en-US" sz="9600" dirty="0">
              <a:solidFill>
                <a:srgbClr val="065391"/>
              </a:solidFill>
              <a:latin typeface="Futura Std Book"/>
            </a:endParaRPr>
          </a:p>
        </p:txBody>
      </p:sp>
    </p:spTree>
    <p:extLst>
      <p:ext uri="{BB962C8B-B14F-4D97-AF65-F5344CB8AC3E}">
        <p14:creationId xmlns:p14="http://schemas.microsoft.com/office/powerpoint/2010/main" val="143240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Puzzle pieces">
            <a:extLst>
              <a:ext uri="{FF2B5EF4-FFF2-40B4-BE49-F238E27FC236}">
                <a16:creationId xmlns:a16="http://schemas.microsoft.com/office/drawing/2014/main" id="{3439E9D9-48F6-905D-1CEF-632755E67ACA}"/>
              </a:ext>
            </a:extLst>
          </p:cNvPr>
          <p:cNvPicPr>
            <a:picLocks noChangeAspect="1"/>
          </p:cNvPicPr>
          <p:nvPr/>
        </p:nvPicPr>
        <p:blipFill rotWithShape="1">
          <a:blip r:embed="rId3"/>
          <a:srcRect t="4467" r="4" b="10830"/>
          <a:stretch/>
        </p:blipFill>
        <p:spPr>
          <a:xfrm>
            <a:off x="27" y="13"/>
            <a:ext cx="12191973" cy="6857987"/>
          </a:xfrm>
          <a:prstGeom prst="rect">
            <a:avLst/>
          </a:prstGeom>
        </p:spPr>
      </p:pic>
      <p:sp useBgFill="1">
        <p:nvSpPr>
          <p:cNvPr id="14" name="Freeform: Shape 13">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1"/>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A326CA1A-5241-07E9-8CC6-1DA816DA1556}"/>
              </a:ext>
            </a:extLst>
          </p:cNvPr>
          <p:cNvSpPr>
            <a:spLocks noGrp="1"/>
          </p:cNvSpPr>
          <p:nvPr>
            <p:ph idx="1"/>
          </p:nvPr>
        </p:nvSpPr>
        <p:spPr>
          <a:xfrm>
            <a:off x="974398" y="827873"/>
            <a:ext cx="4946905" cy="4868199"/>
          </a:xfrm>
        </p:spPr>
        <p:txBody>
          <a:bodyPr vert="horz" lIns="121920" tIns="60960" rIns="121920" bIns="60960" rtlCol="0" anchor="ctr">
            <a:noAutofit/>
          </a:bodyPr>
          <a:lstStyle/>
          <a:p>
            <a:pPr marL="761981" indent="-609585">
              <a:spcBef>
                <a:spcPts val="0"/>
              </a:spcBef>
              <a:spcAft>
                <a:spcPts val="800"/>
              </a:spcAft>
              <a:buFont typeface="+mj-lt"/>
              <a:buAutoNum type="arabicPeriod"/>
              <a:tabLst>
                <a:tab pos="1219170" algn="l"/>
              </a:tabLst>
            </a:pPr>
            <a:r>
              <a:rPr lang="en-US" sz="2400" dirty="0">
                <a:latin typeface="Futura Std Book" panose="020B0502020204020303"/>
                <a:ea typeface="Times New Roman" panose="02020603050405020304" pitchFamily="18" charset="0"/>
              </a:rPr>
              <a:t>Continued efforts to debunk historical misperceptions of individuals with I/DD and their ability to benefit from mental health treatment</a:t>
            </a:r>
            <a:endParaRPr lang="en-US" sz="2400" dirty="0">
              <a:latin typeface="Futura Std Book" panose="020B0502020204020303"/>
              <a:ea typeface="Calibri" panose="020F0502020204030204" pitchFamily="34" charset="0"/>
            </a:endParaRPr>
          </a:p>
          <a:p>
            <a:pPr marL="761981" indent="-609585">
              <a:spcBef>
                <a:spcPts val="0"/>
              </a:spcBef>
              <a:spcAft>
                <a:spcPts val="800"/>
              </a:spcAft>
              <a:buFont typeface="+mj-lt"/>
              <a:buAutoNum type="arabicPeriod"/>
              <a:tabLst>
                <a:tab pos="1219170" algn="l"/>
              </a:tabLst>
            </a:pPr>
            <a:r>
              <a:rPr lang="en-US" sz="2400" dirty="0">
                <a:latin typeface="Futura Std Book" panose="020B0502020204020303"/>
                <a:ea typeface="Times New Roman" panose="02020603050405020304" pitchFamily="18" charset="0"/>
              </a:rPr>
              <a:t>Opportunities for improved cross-system partnerships, including child welfare and substance use</a:t>
            </a:r>
            <a:endParaRPr lang="en-US" sz="2400" dirty="0">
              <a:latin typeface="Futura Std Book" panose="020B0502020204020303"/>
              <a:ea typeface="Calibri" panose="020F0502020204030204" pitchFamily="34" charset="0"/>
            </a:endParaRPr>
          </a:p>
          <a:p>
            <a:pPr marL="761981" indent="-609585">
              <a:spcBef>
                <a:spcPts val="0"/>
              </a:spcBef>
              <a:spcAft>
                <a:spcPts val="800"/>
              </a:spcAft>
              <a:buFont typeface="+mj-lt"/>
              <a:buAutoNum type="arabicPeriod"/>
              <a:tabLst>
                <a:tab pos="1219170" algn="l"/>
              </a:tabLst>
            </a:pPr>
            <a:r>
              <a:rPr lang="en-US" sz="2400" dirty="0">
                <a:latin typeface="Futura Std Book" panose="020B0502020204020303"/>
                <a:ea typeface="Times New Roman" panose="02020603050405020304" pitchFamily="18" charset="0"/>
              </a:rPr>
              <a:t>Workforce development</a:t>
            </a:r>
            <a:endParaRPr lang="en-US" sz="2400" dirty="0">
              <a:latin typeface="Futura Std Book" panose="020B0502020204020303"/>
              <a:ea typeface="Calibri" panose="020F0502020204030204" pitchFamily="34" charset="0"/>
            </a:endParaRPr>
          </a:p>
          <a:p>
            <a:pPr marL="761981" indent="-609585">
              <a:spcBef>
                <a:spcPts val="0"/>
              </a:spcBef>
              <a:spcAft>
                <a:spcPts val="800"/>
              </a:spcAft>
              <a:buFont typeface="+mj-lt"/>
              <a:buAutoNum type="arabicPeriod"/>
              <a:tabLst>
                <a:tab pos="1219170" algn="l"/>
              </a:tabLst>
            </a:pPr>
            <a:r>
              <a:rPr lang="en-US" sz="2400" dirty="0">
                <a:latin typeface="Futura Std Book" panose="020B0502020204020303"/>
                <a:ea typeface="Times New Roman" panose="02020603050405020304" pitchFamily="18" charset="0"/>
              </a:rPr>
              <a:t>Accessibility issues</a:t>
            </a:r>
            <a:endParaRPr lang="en-US" sz="2400" dirty="0">
              <a:latin typeface="Futura Std Book" panose="020B0502020204020303"/>
            </a:endParaRPr>
          </a:p>
        </p:txBody>
      </p:sp>
      <p:sp>
        <p:nvSpPr>
          <p:cNvPr id="4" name="Slide Number Placeholder 3">
            <a:extLst>
              <a:ext uri="{FF2B5EF4-FFF2-40B4-BE49-F238E27FC236}">
                <a16:creationId xmlns:a16="http://schemas.microsoft.com/office/drawing/2014/main" id="{609B6E1A-3FAC-A376-2726-C8DEB9EAF869}"/>
              </a:ext>
            </a:extLst>
          </p:cNvPr>
          <p:cNvSpPr>
            <a:spLocks noGrp="1"/>
          </p:cNvSpPr>
          <p:nvPr>
            <p:ph type="sldNum" sz="quarter" idx="12"/>
          </p:nvPr>
        </p:nvSpPr>
        <p:spPr>
          <a:xfrm>
            <a:off x="8610600" y="6356350"/>
            <a:ext cx="2743200" cy="365125"/>
          </a:xfrm>
        </p:spPr>
        <p:txBody>
          <a:bodyP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962C0D8F-40BC-C049-9A95-2D55EB620A46}" type="slidenum">
              <a:rPr kumimoji="0" lang="en-US" sz="1067"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149</a:t>
            </a:fld>
            <a:endParaRPr kumimoji="0" lang="en-US" sz="1067"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92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B703-5216-A69B-1549-6521722F1F79}"/>
              </a:ext>
            </a:extLst>
          </p:cNvPr>
          <p:cNvSpPr>
            <a:spLocks noGrp="1"/>
          </p:cNvSpPr>
          <p:nvPr>
            <p:ph type="title"/>
          </p:nvPr>
        </p:nvSpPr>
        <p:spPr/>
        <p:txBody>
          <a:bodyPr/>
          <a:lstStyle/>
          <a:p>
            <a:r>
              <a:rPr lang="en-US" dirty="0"/>
              <a:t>Focus Area 2: Employment Federal Policy Recommendations</a:t>
            </a:r>
          </a:p>
        </p:txBody>
      </p:sp>
      <p:sp>
        <p:nvSpPr>
          <p:cNvPr id="3" name="Content Placeholder 2">
            <a:extLst>
              <a:ext uri="{FF2B5EF4-FFF2-40B4-BE49-F238E27FC236}">
                <a16:creationId xmlns:a16="http://schemas.microsoft.com/office/drawing/2014/main" id="{95B359E7-1015-F02F-9A64-ACAAD6E269E9}"/>
              </a:ext>
            </a:extLst>
          </p:cNvPr>
          <p:cNvSpPr>
            <a:spLocks noGrp="1"/>
          </p:cNvSpPr>
          <p:nvPr>
            <p:ph idx="1"/>
          </p:nvPr>
        </p:nvSpPr>
        <p:spPr>
          <a:xfrm>
            <a:off x="609600" y="972487"/>
            <a:ext cx="11176000" cy="4913026"/>
          </a:xfrm>
        </p:spPr>
        <p:txBody>
          <a:bodyPr/>
          <a:lstStyle/>
          <a:p>
            <a:r>
              <a:rPr lang="en-US" i="1" dirty="0"/>
              <a:t>Recommendation 2.1: Build employer capacity to recruit and retain workers with I/DD</a:t>
            </a:r>
          </a:p>
          <a:p>
            <a:pPr lvl="1"/>
            <a:r>
              <a:rPr lang="en-US" dirty="0"/>
              <a:t>Establish a national clearinghouse of employer resources.</a:t>
            </a:r>
          </a:p>
          <a:p>
            <a:pPr lvl="1"/>
            <a:r>
              <a:rPr lang="en-US" altLang="en-US" dirty="0"/>
              <a:t>Increase access to inclusive apprenticeships, internships, and work-based learning opportunities.</a:t>
            </a:r>
          </a:p>
          <a:p>
            <a:pPr lvl="1"/>
            <a:r>
              <a:rPr lang="en-US" altLang="en-US" dirty="0"/>
              <a:t>Offer and leverage federal tax incentives to encourage employers to hire, support, and retain workers with I/DD through customized employment, job carving or matching, supported employment, and job accommodations.</a:t>
            </a:r>
          </a:p>
          <a:p>
            <a:pPr lvl="1"/>
            <a:r>
              <a:rPr lang="en-US" altLang="en-US" dirty="0"/>
              <a:t>Strengthen existing efforts to prevent and eliminate workplace discrimination against individuals with I/DD.</a:t>
            </a:r>
          </a:p>
          <a:p>
            <a:pPr lvl="1"/>
            <a:r>
              <a:rPr lang="en-US" altLang="en-US" dirty="0"/>
              <a:t>Engage employers about the business benefits of hiring workers with disabilities.</a:t>
            </a:r>
          </a:p>
          <a:p>
            <a:r>
              <a:rPr lang="en-US" altLang="en-US" i="1" dirty="0"/>
              <a:t>Recommendation 2.2: Establish and invest in a federal CIE policy </a:t>
            </a:r>
          </a:p>
          <a:p>
            <a:pPr lvl="1"/>
            <a:r>
              <a:rPr lang="en-US" altLang="en-US" dirty="0"/>
              <a:t>Issue an executive order in the first 100 days of the publication of the PCPID report to establish a federal policy to promote CIE for individuals with I/DD. </a:t>
            </a:r>
          </a:p>
          <a:p>
            <a:pPr lvl="1"/>
            <a:r>
              <a:rPr lang="en-US" altLang="en-US" dirty="0"/>
              <a:t>Prioritize CIE as the preferred outcome of employment services. </a:t>
            </a:r>
          </a:p>
          <a:p>
            <a:pPr lvl="1"/>
            <a:r>
              <a:rPr lang="en-US" altLang="en-US" dirty="0"/>
              <a:t>Include additional investments in the president’s budget to elevate the focus on CIE outcomes for Native Americans and Alaska Natives with I/DD living in or near Indian Country and Alaska Native Villages. </a:t>
            </a:r>
          </a:p>
          <a:p>
            <a:r>
              <a:rPr lang="en-US" altLang="en-US" i="1" dirty="0"/>
              <a:t>Recommendation 2.3: Build the capacity of entrepreneurs and small business innovators with I/DD</a:t>
            </a:r>
          </a:p>
          <a:p>
            <a:pPr lvl="1"/>
            <a:r>
              <a:rPr lang="en-US" altLang="en-US" dirty="0"/>
              <a:t>Provide federal funding to support training, technical assistance, and resources to specifically aid small business owners and entrepreneurs with I/DD.</a:t>
            </a:r>
          </a:p>
          <a:p>
            <a:pPr lvl="1"/>
            <a:r>
              <a:rPr lang="en-US" altLang="en-US" dirty="0"/>
              <a:t>Establish a dedicated role to support entrepreneurs with disabilities.</a:t>
            </a:r>
          </a:p>
        </p:txBody>
      </p:sp>
    </p:spTree>
    <p:extLst>
      <p:ext uri="{BB962C8B-B14F-4D97-AF65-F5344CB8AC3E}">
        <p14:creationId xmlns:p14="http://schemas.microsoft.com/office/powerpoint/2010/main" val="15381544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9D54C1-03FE-3AC8-381E-60C3E8B99A81}"/>
              </a:ext>
            </a:extLst>
          </p:cNvPr>
          <p:cNvSpPr>
            <a:spLocks noGrp="1"/>
          </p:cNvSpPr>
          <p:nvPr>
            <p:ph type="title"/>
          </p:nvPr>
        </p:nvSpPr>
        <p:spPr/>
        <p:txBody>
          <a:bodyPr/>
          <a:lstStyle/>
          <a:p>
            <a:r>
              <a:rPr lang="en-US" dirty="0">
                <a:solidFill>
                  <a:schemeClr val="bg1"/>
                </a:solidFill>
              </a:rPr>
              <a:t>Think about your go-to resources</a:t>
            </a:r>
          </a:p>
        </p:txBody>
      </p:sp>
      <p:sp>
        <p:nvSpPr>
          <p:cNvPr id="4" name="Rectangle 3">
            <a:extLst>
              <a:ext uri="{FF2B5EF4-FFF2-40B4-BE49-F238E27FC236}">
                <a16:creationId xmlns:a16="http://schemas.microsoft.com/office/drawing/2014/main" id="{7A8D5C61-4397-9C77-3D16-9B1AEF98FA75}"/>
              </a:ext>
              <a:ext uri="{C183D7F6-B498-43B3-948B-1728B52AA6E4}">
                <adec:decorative xmlns:adec="http://schemas.microsoft.com/office/drawing/2017/decorative" val="1"/>
              </a:ext>
            </a:extLst>
          </p:cNvPr>
          <p:cNvSpPr/>
          <p:nvPr/>
        </p:nvSpPr>
        <p:spPr>
          <a:xfrm>
            <a:off x="0" y="0"/>
            <a:ext cx="1517704" cy="6858000"/>
          </a:xfrm>
          <a:prstGeom prst="rect">
            <a:avLst/>
          </a:prstGeom>
          <a:gradFill flip="none" rotWithShape="1">
            <a:gsLst>
              <a:gs pos="29000">
                <a:srgbClr val="065391"/>
              </a:gs>
              <a:gs pos="97000">
                <a:schemeClr val="accent1">
                  <a:lumMod val="5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1EE2877-B81C-088A-DCEA-1B2E92DAD5DE}"/>
              </a:ext>
            </a:extLst>
          </p:cNvPr>
          <p:cNvSpPr>
            <a:spLocks noGrp="1"/>
          </p:cNvSpPr>
          <p:nvPr>
            <p:ph idx="1"/>
          </p:nvPr>
        </p:nvSpPr>
        <p:spPr>
          <a:xfrm>
            <a:off x="3193305" y="1482308"/>
            <a:ext cx="7055177" cy="4351339"/>
          </a:xfrm>
        </p:spPr>
        <p:txBody>
          <a:bodyPr vert="horz" lIns="121920" tIns="60960" rIns="121920" bIns="60960" rtlCol="0" anchor="t">
            <a:normAutofit/>
          </a:bodyPr>
          <a:lstStyle/>
          <a:p>
            <a:pPr marL="0" indent="0" algn="ctr">
              <a:buNone/>
            </a:pPr>
            <a:endParaRPr lang="en-US" dirty="0"/>
          </a:p>
          <a:p>
            <a:pPr marL="0" indent="0" algn="ctr">
              <a:buNone/>
            </a:pPr>
            <a:endParaRPr lang="en-US" dirty="0"/>
          </a:p>
        </p:txBody>
      </p:sp>
      <p:pic>
        <p:nvPicPr>
          <p:cNvPr id="6" name="Picture 5">
            <a:extLst>
              <a:ext uri="{FF2B5EF4-FFF2-40B4-BE49-F238E27FC236}">
                <a16:creationId xmlns:a16="http://schemas.microsoft.com/office/drawing/2014/main" id="{D1B5688F-2934-C936-6C73-F5EEA7C0F9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2359445" y="2522417"/>
            <a:ext cx="6096000" cy="2033504"/>
          </a:xfrm>
          <a:prstGeom prst="rect">
            <a:avLst/>
          </a:prstGeom>
        </p:spPr>
      </p:pic>
      <p:sp>
        <p:nvSpPr>
          <p:cNvPr id="10" name="TextBox 9">
            <a:extLst>
              <a:ext uri="{FF2B5EF4-FFF2-40B4-BE49-F238E27FC236}">
                <a16:creationId xmlns:a16="http://schemas.microsoft.com/office/drawing/2014/main" id="{E63C6438-7AC2-40EB-20B2-AD4D66473B50}"/>
              </a:ext>
            </a:extLst>
          </p:cNvPr>
          <p:cNvSpPr txBox="1"/>
          <p:nvPr/>
        </p:nvSpPr>
        <p:spPr>
          <a:xfrm>
            <a:off x="1705309" y="5121297"/>
            <a:ext cx="9680817" cy="1107996"/>
          </a:xfrm>
          <a:prstGeom prst="rect">
            <a:avLst/>
          </a:prstGeom>
          <a:noFill/>
        </p:spPr>
        <p:txBody>
          <a:bodyPr wrap="square" lIns="121920" tIns="60960" rIns="121920" bIns="60960" anchor="t">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utura Std Book"/>
                <a:ea typeface="+mn-ea"/>
                <a:cs typeface="+mn-cs"/>
                <a:hlinkClick r:id="rId4"/>
              </a:rPr>
              <a:t>https://acl.gov/TheLinkCenter</a:t>
            </a:r>
            <a:r>
              <a:rPr kumimoji="0" lang="en-US" sz="3200" b="0" i="0" u="none" strike="noStrike" kern="1200" cap="none" spc="0" normalizeH="0" baseline="0" noProof="0" dirty="0">
                <a:ln>
                  <a:noFill/>
                </a:ln>
                <a:solidFill>
                  <a:prstClr val="black"/>
                </a:solidFill>
                <a:effectLst/>
                <a:uLnTx/>
                <a:uFillTx/>
                <a:latin typeface="Futura Std Book"/>
                <a:ea typeface="+mn-ea"/>
                <a:cs typeface="+mn-cs"/>
              </a:rPr>
              <a:t>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utura Std Book"/>
                <a:ea typeface="+mn-ea"/>
                <a:cs typeface="+mn-cs"/>
              </a:rPr>
              <a:t>Email: </a:t>
            </a:r>
            <a:r>
              <a:rPr kumimoji="0" lang="en-US" sz="3200" b="0" i="0" u="none" strike="noStrike" kern="1200" cap="none" spc="0" normalizeH="0" baseline="0" noProof="0" dirty="0">
                <a:ln>
                  <a:noFill/>
                </a:ln>
                <a:solidFill>
                  <a:prstClr val="black"/>
                </a:solidFill>
                <a:effectLst/>
                <a:uLnTx/>
                <a:uFillTx/>
                <a:latin typeface="Futura Std Book"/>
                <a:ea typeface="+mn-ea"/>
                <a:cs typeface="+mn-cs"/>
                <a:hlinkClick r:id="rId5">
                  <a:extLst>
                    <a:ext uri="{A12FA001-AC4F-418D-AE19-62706E023703}">
                      <ahyp:hlinkClr xmlns:ahyp="http://schemas.microsoft.com/office/drawing/2018/hyperlinkcolor" val="tx"/>
                    </a:ext>
                  </a:extLst>
                </a:hlinkClick>
              </a:rPr>
              <a:t>thelinkcenter@nasddds.org</a:t>
            </a:r>
            <a:r>
              <a:rPr kumimoji="0" lang="en-US" sz="3200" b="0" i="0" u="none" strike="noStrike" kern="1200" cap="none" spc="0" normalizeH="0" baseline="0" noProof="0" dirty="0">
                <a:ln>
                  <a:noFill/>
                </a:ln>
                <a:solidFill>
                  <a:prstClr val="black"/>
                </a:solidFill>
                <a:effectLst/>
                <a:uLnTx/>
                <a:uFillTx/>
                <a:latin typeface="Futura Std Book"/>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pic>
        <p:nvPicPr>
          <p:cNvPr id="5" name="Picture 4" descr="A qr code on a white background&#10;&#10;Description automatically generated">
            <a:extLst>
              <a:ext uri="{FF2B5EF4-FFF2-40B4-BE49-F238E27FC236}">
                <a16:creationId xmlns:a16="http://schemas.microsoft.com/office/drawing/2014/main" id="{443B9394-EC15-A42D-D75E-D0F206BA17EA}"/>
              </a:ext>
            </a:extLst>
          </p:cNvPr>
          <p:cNvPicPr>
            <a:picLocks noChangeAspect="1"/>
          </p:cNvPicPr>
          <p:nvPr/>
        </p:nvPicPr>
        <p:blipFill>
          <a:blip r:embed="rId6"/>
          <a:stretch>
            <a:fillRect/>
          </a:stretch>
        </p:blipFill>
        <p:spPr>
          <a:xfrm>
            <a:off x="4813482" y="1463653"/>
            <a:ext cx="3255665" cy="3255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381E968-1B95-1B27-54CB-211A2F540573}"/>
              </a:ext>
            </a:extLst>
          </p:cNvPr>
          <p:cNvSpPr txBox="1"/>
          <p:nvPr/>
        </p:nvSpPr>
        <p:spPr>
          <a:xfrm>
            <a:off x="11364925" y="6400631"/>
            <a:ext cx="452176" cy="27699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AE0345E-824A-46C6-983F-2ABD16BFA9E2}" type="slidenum">
              <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150</a:t>
            </a:fld>
            <a:endParaRPr kumimoji="0" lang="en-US" sz="1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186D77A-BEAE-0632-3529-1A0ED2E501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2903" y="6227286"/>
            <a:ext cx="1315235" cy="440223"/>
          </a:xfrm>
          <a:prstGeom prst="rect">
            <a:avLst/>
          </a:prstGeom>
        </p:spPr>
      </p:pic>
      <p:sp>
        <p:nvSpPr>
          <p:cNvPr id="2" name="TextBox 1">
            <a:extLst>
              <a:ext uri="{FF2B5EF4-FFF2-40B4-BE49-F238E27FC236}">
                <a16:creationId xmlns:a16="http://schemas.microsoft.com/office/drawing/2014/main" id="{CAB27217-22D2-E4EA-A86F-61AA2674AF90}"/>
              </a:ext>
            </a:extLst>
          </p:cNvPr>
          <p:cNvSpPr txBox="1"/>
          <p:nvPr/>
        </p:nvSpPr>
        <p:spPr>
          <a:xfrm>
            <a:off x="1943521" y="166255"/>
            <a:ext cx="9534616"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Project of National Significance funded by ACL and led by NASDDDS, in partnership with NASMHPD, NASHIA, and NADD </a:t>
            </a:r>
          </a:p>
        </p:txBody>
      </p:sp>
    </p:spTree>
    <p:extLst>
      <p:ext uri="{BB962C8B-B14F-4D97-AF65-F5344CB8AC3E}">
        <p14:creationId xmlns:p14="http://schemas.microsoft.com/office/powerpoint/2010/main" val="2816423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6"/>
            <a:ext cx="10905053" cy="5607881"/>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A84CB51-A503-A575-2B2F-61610F9561D9}"/>
              </a:ext>
            </a:extLst>
          </p:cNvPr>
          <p:cNvSpPr>
            <a:spLocks noGrp="1"/>
          </p:cNvSpPr>
          <p:nvPr>
            <p:ph type="title"/>
          </p:nvPr>
        </p:nvSpPr>
        <p:spPr>
          <a:xfrm>
            <a:off x="1803008" y="364223"/>
            <a:ext cx="9231411" cy="3542045"/>
          </a:xfrm>
        </p:spPr>
        <p:txBody>
          <a:bodyPr vert="horz" lIns="121920" tIns="60960" rIns="121920" bIns="60960" rtlCol="0" anchor="b">
            <a:noAutofit/>
          </a:bodyPr>
          <a:lstStyle/>
          <a:p>
            <a:pPr defTabSz="1219170"/>
            <a:r>
              <a:rPr lang="en-US" sz="4267" dirty="0">
                <a:solidFill>
                  <a:srgbClr val="065391"/>
                </a:solidFill>
                <a:latin typeface="Futura Std Book"/>
              </a:rPr>
              <a:t>Questions:</a:t>
            </a:r>
            <a:br>
              <a:rPr lang="en-US" sz="4267" dirty="0">
                <a:solidFill>
                  <a:srgbClr val="065391"/>
                </a:solidFill>
                <a:latin typeface="Futura Std Book"/>
              </a:rPr>
            </a:br>
            <a:r>
              <a:rPr lang="en-US" sz="4267" dirty="0">
                <a:solidFill>
                  <a:srgbClr val="065391"/>
                </a:solidFill>
                <a:latin typeface="Futura Std Book"/>
              </a:rPr>
              <a:t>Msowers@NASDDDS.org</a:t>
            </a:r>
            <a:endParaRPr lang="en-US" sz="4267" dirty="0">
              <a:solidFill>
                <a:srgbClr val="065391"/>
              </a:solidFill>
            </a:endParaRPr>
          </a:p>
        </p:txBody>
      </p:sp>
    </p:spTree>
    <p:extLst>
      <p:ext uri="{BB962C8B-B14F-4D97-AF65-F5344CB8AC3E}">
        <p14:creationId xmlns:p14="http://schemas.microsoft.com/office/powerpoint/2010/main" val="160761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800" b="1" i="0" u="none" strike="noStrike" kern="1200" cap="none" spc="0" normalizeH="0" baseline="0" noProof="0" dirty="0">
                <a:ln>
                  <a:noFill/>
                </a:ln>
                <a:solidFill>
                  <a:srgbClr val="004C82"/>
                </a:solidFill>
                <a:effectLst/>
                <a:uLnTx/>
                <a:uFillTx/>
                <a:latin typeface="Arial" panose="020B0604020202020204" pitchFamily="34" charset="0"/>
                <a:ea typeface="+mj-ea"/>
                <a:cs typeface="Arial" panose="020B0604020202020204" pitchFamily="34" charset="0"/>
              </a:rPr>
              <a:t>The RAISE Act - National Strategy to Support Family Caregivers</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9877745" cy="171420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Greg Link, Director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Office of Supportive &amp; Caregiver Services,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Administration for Community Living (ACL)</a:t>
            </a:r>
          </a:p>
        </p:txBody>
      </p:sp>
    </p:spTree>
    <p:extLst>
      <p:ext uri="{BB962C8B-B14F-4D97-AF65-F5344CB8AC3E}">
        <p14:creationId xmlns:p14="http://schemas.microsoft.com/office/powerpoint/2010/main" val="7253414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035" y="3330310"/>
            <a:ext cx="11860695" cy="481775"/>
          </a:xfrm>
        </p:spPr>
        <p:txBody>
          <a:bodyPr>
            <a:normAutofit fontScale="90000"/>
          </a:bodyPr>
          <a:lstStyle/>
          <a:p>
            <a:br>
              <a:rPr lang="en-US" sz="4000" dirty="0"/>
            </a:br>
            <a:r>
              <a:rPr lang="en-US" sz="4000" dirty="0"/>
              <a:t>The National Strategy to Support Family Caregivers:</a:t>
            </a:r>
            <a:br>
              <a:rPr lang="en-US" sz="4000" dirty="0"/>
            </a:br>
            <a:r>
              <a:rPr lang="en-US" sz="4000" dirty="0"/>
              <a:t>A Catalyst for Change</a:t>
            </a:r>
            <a:br>
              <a:rPr lang="en-US" sz="3200" dirty="0"/>
            </a:br>
            <a:br>
              <a:rPr lang="en-US" sz="3200" dirty="0">
                <a:solidFill>
                  <a:schemeClr val="tx1"/>
                </a:solidFill>
              </a:rPr>
            </a:br>
            <a:r>
              <a:rPr lang="en-US" sz="3200" dirty="0">
                <a:solidFill>
                  <a:schemeClr val="tx1"/>
                </a:solidFill>
              </a:rPr>
              <a:t>President’s Committee for People with Intellectual Disabilities</a:t>
            </a:r>
            <a:br>
              <a:rPr lang="en-US" sz="3200" dirty="0">
                <a:solidFill>
                  <a:schemeClr val="tx1"/>
                </a:solidFill>
              </a:rPr>
            </a:br>
            <a:br>
              <a:rPr lang="en-US" sz="3600" dirty="0">
                <a:solidFill>
                  <a:schemeClr val="tx1"/>
                </a:solidFill>
              </a:rPr>
            </a:br>
            <a:br>
              <a:rPr lang="en-US" sz="3200" dirty="0">
                <a:solidFill>
                  <a:schemeClr val="tx1"/>
                </a:solidFill>
              </a:rPr>
            </a:br>
            <a:br>
              <a:rPr lang="en-US" dirty="0"/>
            </a:br>
            <a:endParaRPr lang="en-US" dirty="0"/>
          </a:p>
        </p:txBody>
      </p:sp>
      <p:sp>
        <p:nvSpPr>
          <p:cNvPr id="6" name="Text Placeholder 5"/>
          <p:cNvSpPr>
            <a:spLocks noGrp="1"/>
          </p:cNvSpPr>
          <p:nvPr>
            <p:ph type="body" sz="quarter" idx="18"/>
          </p:nvPr>
        </p:nvSpPr>
        <p:spPr>
          <a:xfrm>
            <a:off x="1959429" y="4296638"/>
            <a:ext cx="8534400" cy="609600"/>
          </a:xfrm>
        </p:spPr>
        <p:txBody>
          <a:bodyPr>
            <a:normAutofit/>
          </a:bodyPr>
          <a:lstStyle/>
          <a:p>
            <a:r>
              <a:rPr lang="en-US" sz="2400" dirty="0"/>
              <a:t>Greg Link, MA</a:t>
            </a:r>
          </a:p>
        </p:txBody>
      </p:sp>
      <p:sp>
        <p:nvSpPr>
          <p:cNvPr id="5" name="Text Placeholder 4"/>
          <p:cNvSpPr>
            <a:spLocks noGrp="1"/>
          </p:cNvSpPr>
          <p:nvPr>
            <p:ph type="body" sz="quarter" idx="17"/>
          </p:nvPr>
        </p:nvSpPr>
        <p:spPr>
          <a:xfrm>
            <a:off x="2264229" y="4781191"/>
            <a:ext cx="8229600" cy="609600"/>
          </a:xfrm>
        </p:spPr>
        <p:txBody>
          <a:bodyPr>
            <a:normAutofit fontScale="55000" lnSpcReduction="20000"/>
          </a:bodyPr>
          <a:lstStyle/>
          <a:p>
            <a:r>
              <a:rPr lang="en-US" dirty="0"/>
              <a:t>Director, Office of Supportive and Caregiver Services</a:t>
            </a:r>
          </a:p>
          <a:p>
            <a:r>
              <a:rPr lang="en-US" dirty="0"/>
              <a:t>Administration on Aging, Administration for Community Living</a:t>
            </a:r>
          </a:p>
        </p:txBody>
      </p:sp>
      <p:sp>
        <p:nvSpPr>
          <p:cNvPr id="2" name="Text Placeholder 1"/>
          <p:cNvSpPr>
            <a:spLocks noGrp="1"/>
          </p:cNvSpPr>
          <p:nvPr>
            <p:ph type="body" sz="quarter" idx="12"/>
          </p:nvPr>
        </p:nvSpPr>
        <p:spPr>
          <a:xfrm>
            <a:off x="2895600" y="5461087"/>
            <a:ext cx="6400800" cy="457200"/>
          </a:xfrm>
        </p:spPr>
        <p:txBody>
          <a:bodyPr/>
          <a:lstStyle/>
          <a:p>
            <a:r>
              <a:rPr lang="en-US" sz="1800" dirty="0"/>
              <a:t>September 26, 2024</a:t>
            </a:r>
          </a:p>
        </p:txBody>
      </p:sp>
      <p:pic>
        <p:nvPicPr>
          <p:cNvPr id="8" name="Picture 7" descr="Logo&#10;&#10;Description automatically generated">
            <a:extLst>
              <a:ext uri="{FF2B5EF4-FFF2-40B4-BE49-F238E27FC236}">
                <a16:creationId xmlns:a16="http://schemas.microsoft.com/office/drawing/2014/main" id="{D62037A2-27A5-4032-BF3D-DA0F28AE9294}"/>
              </a:ext>
            </a:extLst>
          </p:cNvPr>
          <p:cNvPicPr>
            <a:picLocks noChangeAspect="1"/>
          </p:cNvPicPr>
          <p:nvPr/>
        </p:nvPicPr>
        <p:blipFill>
          <a:blip r:embed="rId3"/>
          <a:stretch>
            <a:fillRect/>
          </a:stretch>
        </p:blipFill>
        <p:spPr>
          <a:xfrm>
            <a:off x="655983" y="5570544"/>
            <a:ext cx="4282765" cy="956152"/>
          </a:xfrm>
          <a:prstGeom prst="rect">
            <a:avLst/>
          </a:prstGeom>
        </p:spPr>
      </p:pic>
    </p:spTree>
    <p:extLst>
      <p:ext uri="{BB962C8B-B14F-4D97-AF65-F5344CB8AC3E}">
        <p14:creationId xmlns:p14="http://schemas.microsoft.com/office/powerpoint/2010/main" val="12645282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5BB2-8390-F7B6-FAD8-3F6B8CB28070}"/>
              </a:ext>
            </a:extLst>
          </p:cNvPr>
          <p:cNvSpPr>
            <a:spLocks noGrp="1"/>
          </p:cNvSpPr>
          <p:nvPr>
            <p:ph type="title"/>
          </p:nvPr>
        </p:nvSpPr>
        <p:spPr>
          <a:xfrm>
            <a:off x="609600" y="3109912"/>
            <a:ext cx="10972800" cy="1143000"/>
          </a:xfrm>
        </p:spPr>
        <p:txBody>
          <a:bodyPr>
            <a:normAutofit fontScale="90000"/>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“How do we create a world where caregiving is central to who we are, as opposed to something that diverts us or is a sideline of our real lives?”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r>
              <a:rPr lang="en-US" sz="4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Carol Zernial, RAISE Council Co-Chair</a:t>
            </a:r>
            <a:endParaRPr lang="en-US" dirty="0"/>
          </a:p>
        </p:txBody>
      </p:sp>
      <p:sp>
        <p:nvSpPr>
          <p:cNvPr id="3" name="Slide Number Placeholder 2">
            <a:extLst>
              <a:ext uri="{FF2B5EF4-FFF2-40B4-BE49-F238E27FC236}">
                <a16:creationId xmlns:a16="http://schemas.microsoft.com/office/drawing/2014/main" id="{2D62C930-B572-5FC3-1B81-C1F8071AF0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90510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B88470-C241-FEA8-6785-705B4F7B7324}"/>
              </a:ext>
            </a:extLst>
          </p:cNvPr>
          <p:cNvSpPr>
            <a:spLocks noGrp="1"/>
          </p:cNvSpPr>
          <p:nvPr>
            <p:ph type="title"/>
          </p:nvPr>
        </p:nvSpPr>
        <p:spPr>
          <a:xfrm>
            <a:off x="914400" y="3843339"/>
            <a:ext cx="10363200" cy="1057275"/>
          </a:xfrm>
        </p:spPr>
        <p:txBody>
          <a:bodyPr/>
          <a:lstStyle/>
          <a:p>
            <a:r>
              <a:rPr lang="en-US" dirty="0"/>
              <a:t>The national strategy to support family caregivers: the nuts and bolts</a:t>
            </a:r>
          </a:p>
        </p:txBody>
      </p:sp>
      <p:sp>
        <p:nvSpPr>
          <p:cNvPr id="4" name="Slide Number Placeholder 3">
            <a:extLst>
              <a:ext uri="{FF2B5EF4-FFF2-40B4-BE49-F238E27FC236}">
                <a16:creationId xmlns:a16="http://schemas.microsoft.com/office/drawing/2014/main" id="{964E8D17-C0AF-50EF-249B-327B4A091CB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155</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81597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5E7C-427C-4114-9992-04A862B2095F}"/>
              </a:ext>
            </a:extLst>
          </p:cNvPr>
          <p:cNvSpPr>
            <a:spLocks noGrp="1"/>
          </p:cNvSpPr>
          <p:nvPr>
            <p:ph type="title"/>
          </p:nvPr>
        </p:nvSpPr>
        <p:spPr>
          <a:xfrm>
            <a:off x="609600" y="228599"/>
            <a:ext cx="10972800" cy="1143000"/>
          </a:xfrm>
        </p:spPr>
        <p:txBody>
          <a:bodyPr>
            <a:noAutofit/>
          </a:bodyPr>
          <a:lstStyle/>
          <a:p>
            <a:pPr algn="ctr"/>
            <a:r>
              <a:rPr lang="en-US" sz="3600" dirty="0"/>
              <a:t>Legislative Milestones in Family </a:t>
            </a:r>
            <a:br>
              <a:rPr lang="en-US" sz="3600" dirty="0"/>
            </a:br>
            <a:r>
              <a:rPr lang="en-US" sz="3600" dirty="0"/>
              <a:t>Caregiver Support</a:t>
            </a:r>
          </a:p>
        </p:txBody>
      </p:sp>
      <p:sp>
        <p:nvSpPr>
          <p:cNvPr id="3" name="Content Placeholder 2">
            <a:extLst>
              <a:ext uri="{FF2B5EF4-FFF2-40B4-BE49-F238E27FC236}">
                <a16:creationId xmlns:a16="http://schemas.microsoft.com/office/drawing/2014/main" id="{6D1E8556-6632-4BB5-8DAC-0417842CD3EE}"/>
              </a:ext>
            </a:extLst>
          </p:cNvPr>
          <p:cNvSpPr>
            <a:spLocks noGrp="1"/>
          </p:cNvSpPr>
          <p:nvPr>
            <p:ph idx="1"/>
          </p:nvPr>
        </p:nvSpPr>
        <p:spPr>
          <a:xfrm>
            <a:off x="609600" y="1430020"/>
            <a:ext cx="10718800" cy="3997959"/>
          </a:xfrm>
        </p:spPr>
        <p:txBody>
          <a:bodyPr>
            <a:noAutofit/>
          </a:bodyPr>
          <a:lstStyle/>
          <a:p>
            <a:r>
              <a:rPr lang="en-US" dirty="0"/>
              <a:t>Legislative actions</a:t>
            </a:r>
          </a:p>
          <a:p>
            <a:pPr lvl="1"/>
            <a:r>
              <a:rPr lang="en-US" sz="2400" dirty="0"/>
              <a:t>National Family Caregiver Support Program/Native American Caregiver Support Program (2000)</a:t>
            </a:r>
          </a:p>
          <a:p>
            <a:pPr lvl="1"/>
            <a:r>
              <a:rPr lang="en-US" sz="2400" dirty="0"/>
              <a:t>VA Caregiver Support Program</a:t>
            </a:r>
          </a:p>
          <a:p>
            <a:pPr lvl="1"/>
            <a:r>
              <a:rPr lang="en-US" sz="2400" dirty="0"/>
              <a:t>Lifespan Respite Program (2006)</a:t>
            </a:r>
          </a:p>
          <a:p>
            <a:pPr lvl="1"/>
            <a:r>
              <a:rPr lang="en-US" sz="2400" dirty="0"/>
              <a:t>RAISE Family Caregivers Act of 2017</a:t>
            </a:r>
          </a:p>
          <a:p>
            <a:pPr lvl="1"/>
            <a:r>
              <a:rPr lang="en-US" sz="2400" dirty="0"/>
              <a:t>Family First Prevention Services Act (2018)</a:t>
            </a:r>
          </a:p>
          <a:p>
            <a:pPr lvl="1"/>
            <a:r>
              <a:rPr lang="en-US" sz="2400" dirty="0"/>
              <a:t>Supporting Grandparents Raising Grandchildren Act (2018)</a:t>
            </a:r>
          </a:p>
          <a:p>
            <a:pPr lvl="1"/>
            <a:r>
              <a:rPr lang="en-US" sz="2400" dirty="0"/>
              <a:t>National Technical Assistance Center on Kinship and Grandfamilies (2021)</a:t>
            </a:r>
          </a:p>
        </p:txBody>
      </p:sp>
    </p:spTree>
    <p:extLst>
      <p:ext uri="{BB962C8B-B14F-4D97-AF65-F5344CB8AC3E}">
        <p14:creationId xmlns:p14="http://schemas.microsoft.com/office/powerpoint/2010/main" val="24728472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274638"/>
            <a:ext cx="11672887" cy="1143000"/>
          </a:xfrm>
        </p:spPr>
        <p:txBody>
          <a:bodyPr>
            <a:normAutofit fontScale="90000"/>
          </a:bodyPr>
          <a:lstStyle/>
          <a:p>
            <a:r>
              <a:rPr lang="en-US" sz="3600" dirty="0"/>
              <a:t>The Recognize, Assist, Include, Support, and Engage (RAISE)</a:t>
            </a:r>
            <a:br>
              <a:rPr lang="en-US" sz="3600" dirty="0"/>
            </a:br>
            <a:r>
              <a:rPr lang="en-US" sz="3600" dirty="0"/>
              <a:t>Family Caregivers Act</a:t>
            </a:r>
          </a:p>
        </p:txBody>
      </p:sp>
      <p:sp>
        <p:nvSpPr>
          <p:cNvPr id="3" name="Content Placeholder 2"/>
          <p:cNvSpPr>
            <a:spLocks noGrp="1"/>
          </p:cNvSpPr>
          <p:nvPr>
            <p:ph idx="1"/>
          </p:nvPr>
        </p:nvSpPr>
        <p:spPr/>
        <p:txBody>
          <a:bodyPr>
            <a:normAutofit/>
          </a:bodyPr>
          <a:lstStyle/>
          <a:p>
            <a:r>
              <a:rPr lang="en-US" dirty="0"/>
              <a:t>Became law: Jan 22, 2018</a:t>
            </a:r>
          </a:p>
          <a:p>
            <a:r>
              <a:rPr lang="en-US" dirty="0"/>
              <a:t>Three key components:</a:t>
            </a:r>
          </a:p>
          <a:p>
            <a:pPr lvl="1"/>
            <a:r>
              <a:rPr lang="en-US" dirty="0"/>
              <a:t>Family Caregiving Advisory Council</a:t>
            </a:r>
          </a:p>
          <a:p>
            <a:pPr lvl="1"/>
            <a:r>
              <a:rPr lang="en-US" dirty="0"/>
              <a:t>Initial Report to Congress</a:t>
            </a:r>
          </a:p>
          <a:p>
            <a:pPr lvl="1"/>
            <a:r>
              <a:rPr lang="en-US" dirty="0"/>
              <a:t>National Family Caregiving Strategy</a:t>
            </a:r>
            <a:endParaRPr kumimoji="0" lang="en-US" sz="3200" b="0" i="0" u="none" strike="noStrike" kern="1200" cap="none" spc="0" normalizeH="0" baseline="0" noProof="0" dirty="0">
              <a:ln>
                <a:noFill/>
              </a:ln>
              <a:effectLst/>
              <a:uLnTx/>
              <a:uFillTx/>
              <a:latin typeface="Arial" panose="020B0604020202020204"/>
              <a:ea typeface="+mn-ea"/>
              <a:cs typeface="+mn-cs"/>
            </a:endParaRP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157</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43815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253039"/>
            <a:ext cx="8458200" cy="651272"/>
          </a:xfrm>
        </p:spPr>
        <p:txBody>
          <a:bodyPr>
            <a:noAutofit/>
          </a:bodyPr>
          <a:lstStyle/>
          <a:p>
            <a:r>
              <a:rPr lang="en-US" sz="3600" dirty="0"/>
              <a:t>Public Engagement at Every Step</a:t>
            </a:r>
          </a:p>
        </p:txBody>
      </p:sp>
      <p:sp>
        <p:nvSpPr>
          <p:cNvPr id="5" name="Content Placeholder 4"/>
          <p:cNvSpPr>
            <a:spLocks noGrp="1"/>
          </p:cNvSpPr>
          <p:nvPr>
            <p:ph sz="half" idx="1"/>
          </p:nvPr>
        </p:nvSpPr>
        <p:spPr>
          <a:xfrm>
            <a:off x="942975" y="1219200"/>
            <a:ext cx="5269613" cy="5177035"/>
          </a:xfrm>
        </p:spPr>
        <p:txBody>
          <a:bodyPr>
            <a:normAutofit fontScale="77500" lnSpcReduction="20000"/>
          </a:bodyPr>
          <a:lstStyle/>
          <a:p>
            <a:pPr marL="0" indent="0">
              <a:buNone/>
            </a:pPr>
            <a:r>
              <a:rPr lang="en-US" b="1" dirty="0"/>
              <a:t>For Starters:</a:t>
            </a:r>
          </a:p>
          <a:p>
            <a:r>
              <a:rPr lang="en-US" sz="2600" dirty="0"/>
              <a:t>ACL RFI (2019)</a:t>
            </a:r>
          </a:p>
          <a:p>
            <a:pPr lvl="1"/>
            <a:r>
              <a:rPr lang="en-US" sz="2600" dirty="0"/>
              <a:t>1613 responses</a:t>
            </a:r>
          </a:p>
          <a:p>
            <a:pPr lvl="1"/>
            <a:r>
              <a:rPr lang="en-US" sz="2600" dirty="0"/>
              <a:t>75% from caregivers</a:t>
            </a:r>
          </a:p>
          <a:p>
            <a:r>
              <a:rPr lang="en-US" sz="2600" dirty="0"/>
              <a:t>Caregiver Focus Groups</a:t>
            </a:r>
          </a:p>
          <a:p>
            <a:pPr lvl="1"/>
            <a:r>
              <a:rPr lang="en-US" sz="2600" dirty="0"/>
              <a:t>13 sessions/80 individuals</a:t>
            </a:r>
          </a:p>
          <a:p>
            <a:pPr lvl="1"/>
            <a:r>
              <a:rPr lang="en-US" sz="2600" dirty="0"/>
              <a:t>All populations, including teens</a:t>
            </a:r>
          </a:p>
          <a:p>
            <a:pPr lvl="1"/>
            <a:r>
              <a:rPr lang="en-US" sz="2600" dirty="0"/>
              <a:t>Delved into RFI findings</a:t>
            </a:r>
          </a:p>
          <a:p>
            <a:r>
              <a:rPr lang="en-US" sz="2600" dirty="0"/>
              <a:t>Stakeholder Listening Sessions</a:t>
            </a:r>
          </a:p>
          <a:p>
            <a:pPr lvl="1"/>
            <a:r>
              <a:rPr lang="en-US" sz="2600" dirty="0"/>
              <a:t>Aging and disability organizations</a:t>
            </a:r>
          </a:p>
          <a:p>
            <a:pPr lvl="1"/>
            <a:r>
              <a:rPr lang="en-US" sz="2600" dirty="0"/>
              <a:t>60 invited/42 participated</a:t>
            </a:r>
          </a:p>
          <a:p>
            <a:pPr lvl="1"/>
            <a:r>
              <a:rPr lang="en-US" sz="2600" dirty="0"/>
              <a:t>6 sessions focused on operationalizing the recommendations</a:t>
            </a:r>
          </a:p>
          <a:p>
            <a:r>
              <a:rPr lang="en-US" sz="2600" dirty="0"/>
              <a:t>Public input during council meetings</a:t>
            </a:r>
          </a:p>
        </p:txBody>
      </p:sp>
      <p:sp>
        <p:nvSpPr>
          <p:cNvPr id="6" name="Content Placeholder 5"/>
          <p:cNvSpPr>
            <a:spLocks noGrp="1"/>
          </p:cNvSpPr>
          <p:nvPr>
            <p:ph sz="half" idx="2"/>
          </p:nvPr>
        </p:nvSpPr>
        <p:spPr>
          <a:xfrm>
            <a:off x="6267450" y="1219200"/>
            <a:ext cx="4400550" cy="4495800"/>
          </a:xfrm>
        </p:spPr>
        <p:txBody>
          <a:bodyPr>
            <a:normAutofit fontScale="77500" lnSpcReduction="20000"/>
          </a:bodyPr>
          <a:lstStyle/>
          <a:p>
            <a:pPr marL="0" indent="0">
              <a:buNone/>
            </a:pPr>
            <a:r>
              <a:rPr lang="en-US" b="1" dirty="0"/>
              <a:t>From 12/2020 - 12/2021:</a:t>
            </a:r>
          </a:p>
          <a:p>
            <a:r>
              <a:rPr lang="en-US" sz="2600" dirty="0"/>
              <a:t>Interviews &amp; Listening Sessions</a:t>
            </a:r>
          </a:p>
          <a:p>
            <a:pPr lvl="1"/>
            <a:r>
              <a:rPr lang="en-US" sz="2600" dirty="0"/>
              <a:t>17 key informant interviews</a:t>
            </a:r>
          </a:p>
          <a:p>
            <a:pPr lvl="1"/>
            <a:r>
              <a:rPr lang="en-US" sz="2600" dirty="0"/>
              <a:t>22 listening sessions</a:t>
            </a:r>
          </a:p>
          <a:p>
            <a:pPr lvl="1"/>
            <a:r>
              <a:rPr lang="en-US" sz="2600" dirty="0"/>
              <a:t>145 stakeholder organizations</a:t>
            </a:r>
          </a:p>
          <a:p>
            <a:r>
              <a:rPr lang="en-US" sz="2600" dirty="0"/>
              <a:t>Stakeholders included</a:t>
            </a:r>
          </a:p>
          <a:p>
            <a:pPr lvl="1"/>
            <a:r>
              <a:rPr lang="en-US" sz="2600" dirty="0"/>
              <a:t>State entities</a:t>
            </a:r>
          </a:p>
          <a:p>
            <a:pPr lvl="1"/>
            <a:r>
              <a:rPr lang="en-US" sz="2600" dirty="0"/>
              <a:t>Counties</a:t>
            </a:r>
          </a:p>
          <a:p>
            <a:pPr lvl="1"/>
            <a:r>
              <a:rPr lang="en-US" sz="2600" dirty="0"/>
              <a:t>Employers (large and small)</a:t>
            </a:r>
          </a:p>
          <a:p>
            <a:pPr lvl="1"/>
            <a:r>
              <a:rPr lang="en-US" sz="2600" dirty="0"/>
              <a:t>LTSS and healthcare providers</a:t>
            </a:r>
          </a:p>
          <a:p>
            <a:pPr lvl="1"/>
            <a:r>
              <a:rPr lang="en-US" sz="2600" dirty="0"/>
              <a:t>Respite providers</a:t>
            </a:r>
          </a:p>
          <a:p>
            <a:pPr lvl="1"/>
            <a:r>
              <a:rPr lang="en-US" sz="2600" dirty="0"/>
              <a:t>CBOs/faith-based organizations</a:t>
            </a:r>
          </a:p>
          <a:p>
            <a:pPr lvl="1"/>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158</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36203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34D9-3095-4044-963B-EFCBD909AE7B}"/>
              </a:ext>
            </a:extLst>
          </p:cNvPr>
          <p:cNvSpPr>
            <a:spLocks noGrp="1"/>
          </p:cNvSpPr>
          <p:nvPr>
            <p:ph type="title"/>
          </p:nvPr>
        </p:nvSpPr>
        <p:spPr>
          <a:xfrm>
            <a:off x="4368800" y="2857500"/>
            <a:ext cx="7305040" cy="1143000"/>
          </a:xfrm>
        </p:spPr>
        <p:txBody>
          <a:bodyPr>
            <a:noAutofit/>
          </a:bodyPr>
          <a:lstStyle/>
          <a:p>
            <a:pPr algn="l"/>
            <a:r>
              <a:rPr lang="en-US" sz="2000" b="0" i="0" u="sng" dirty="0">
                <a:solidFill>
                  <a:srgbClr val="0A5090"/>
                </a:solidFill>
                <a:effectLst/>
                <a:latin typeface="+mn-lt"/>
                <a:hlinkClick r:id="rId2" tooltip="National Strategy Narrative"/>
              </a:rPr>
              <a:t>2022 National Strategy to Support Family Caregivers</a:t>
            </a:r>
            <a:r>
              <a:rPr lang="en-US" sz="2000" b="0" i="0" dirty="0">
                <a:solidFill>
                  <a:srgbClr val="000000"/>
                </a:solidFill>
                <a:effectLst/>
                <a:latin typeface="+mn-lt"/>
              </a:rPr>
              <a:t> - An overview and description of the strategy's goals and intended outcomes</a:t>
            </a:r>
            <a:br>
              <a:rPr lang="en-US" sz="2000" b="0" i="0" dirty="0">
                <a:solidFill>
                  <a:srgbClr val="000000"/>
                </a:solidFill>
                <a:effectLst/>
                <a:latin typeface="+mn-lt"/>
              </a:rPr>
            </a:br>
            <a:br>
              <a:rPr lang="en-US" sz="2000" dirty="0">
                <a:solidFill>
                  <a:srgbClr val="000000"/>
                </a:solidFill>
                <a:latin typeface="+mn-lt"/>
              </a:rPr>
            </a:br>
            <a:r>
              <a:rPr lang="en-US" sz="2000" b="0" i="0" u="sng" dirty="0">
                <a:solidFill>
                  <a:srgbClr val="0A5090"/>
                </a:solidFill>
                <a:effectLst/>
                <a:latin typeface="+mn-lt"/>
                <a:hlinkClick r:id="rId3" tooltip="First Principles"/>
              </a:rPr>
              <a:t>First Principles: Cross-Cutting Considerations for Family Caregiver Support</a:t>
            </a:r>
            <a:r>
              <a:rPr lang="en-US" sz="2000" b="0" i="0" dirty="0">
                <a:solidFill>
                  <a:srgbClr val="000000"/>
                </a:solidFill>
                <a:effectLst/>
                <a:latin typeface="+mn-lt"/>
              </a:rPr>
              <a:t> - Describes the four key principles that must be reflected in all efforts to improve support to family caregivers</a:t>
            </a:r>
            <a:br>
              <a:rPr lang="en-US" sz="2000" b="0" i="0" dirty="0">
                <a:solidFill>
                  <a:srgbClr val="000000"/>
                </a:solidFill>
                <a:effectLst/>
                <a:latin typeface="+mn-lt"/>
              </a:rPr>
            </a:br>
            <a:br>
              <a:rPr lang="en-US" sz="2000" b="0" i="0" dirty="0">
                <a:solidFill>
                  <a:srgbClr val="000000"/>
                </a:solidFill>
                <a:effectLst/>
                <a:latin typeface="+mn-lt"/>
              </a:rPr>
            </a:br>
            <a:r>
              <a:rPr lang="en-US" sz="2000" b="0" i="0" u="sng" dirty="0">
                <a:solidFill>
                  <a:srgbClr val="0A5090"/>
                </a:solidFill>
                <a:effectLst/>
                <a:latin typeface="+mn-lt"/>
                <a:hlinkClick r:id="rId4" tooltip="Federal Actions"/>
              </a:rPr>
              <a:t>Federal Actions</a:t>
            </a:r>
            <a:r>
              <a:rPr lang="en-US" sz="2000" b="0" i="0" dirty="0">
                <a:solidFill>
                  <a:srgbClr val="000000"/>
                </a:solidFill>
                <a:effectLst/>
                <a:latin typeface="+mn-lt"/>
              </a:rPr>
              <a:t> - Nearly 350 actions that 15 federal agencies will take in the near term to begin to implement the strategy.  </a:t>
            </a:r>
            <a:br>
              <a:rPr lang="en-US" sz="2000" b="0" i="0" dirty="0">
                <a:solidFill>
                  <a:srgbClr val="000000"/>
                </a:solidFill>
                <a:effectLst/>
                <a:latin typeface="+mn-lt"/>
              </a:rPr>
            </a:br>
            <a:r>
              <a:rPr lang="en-US" sz="2000" b="0" i="0" dirty="0">
                <a:solidFill>
                  <a:srgbClr val="000000"/>
                </a:solidFill>
                <a:effectLst/>
                <a:latin typeface="+mn-lt"/>
              </a:rPr>
              <a:t> </a:t>
            </a:r>
            <a:br>
              <a:rPr lang="en-US" sz="2000" b="0" i="0" dirty="0">
                <a:solidFill>
                  <a:srgbClr val="000000"/>
                </a:solidFill>
                <a:effectLst/>
                <a:latin typeface="+mn-lt"/>
              </a:rPr>
            </a:br>
            <a:r>
              <a:rPr lang="en-US" sz="2000" b="0" i="0" u="sng" dirty="0">
                <a:solidFill>
                  <a:srgbClr val="0A5090"/>
                </a:solidFill>
                <a:effectLst/>
                <a:latin typeface="+mn-lt"/>
                <a:hlinkClick r:id="rId5" tooltip="Actions for States, Communities, and Others"/>
              </a:rPr>
              <a:t>Actions for States, Communities, and Others</a:t>
            </a:r>
            <a:r>
              <a:rPr lang="en-US" sz="2000" b="0" i="0" dirty="0">
                <a:solidFill>
                  <a:srgbClr val="000000"/>
                </a:solidFill>
                <a:effectLst/>
                <a:latin typeface="+mn-lt"/>
              </a:rPr>
              <a:t> - More than 150 actions others can take. </a:t>
            </a:r>
            <a:br>
              <a:rPr lang="en-US" sz="2000" b="0" i="0" dirty="0">
                <a:solidFill>
                  <a:srgbClr val="000000"/>
                </a:solidFill>
                <a:effectLst/>
                <a:latin typeface="+mn-lt"/>
              </a:rPr>
            </a:br>
            <a:endParaRPr lang="en-US" sz="2000" b="1" dirty="0">
              <a:solidFill>
                <a:schemeClr val="tx1">
                  <a:lumMod val="95000"/>
                  <a:lumOff val="5000"/>
                </a:schemeClr>
              </a:solidFill>
              <a:latin typeface="+mn-lt"/>
            </a:endParaRPr>
          </a:p>
        </p:txBody>
      </p:sp>
      <p:sp>
        <p:nvSpPr>
          <p:cNvPr id="4" name="Slide Number Placeholder 3">
            <a:extLst>
              <a:ext uri="{FF2B5EF4-FFF2-40B4-BE49-F238E27FC236}">
                <a16:creationId xmlns:a16="http://schemas.microsoft.com/office/drawing/2014/main" id="{71A8BA3A-4066-47C4-A6FD-6EBA191C082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05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159</a:t>
            </a:fld>
            <a:endParaRPr kumimoji="0" lang="en-US" sz="105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764377DE-2B23-43BD-B1DB-8AED0C6EF56D}"/>
              </a:ext>
            </a:extLst>
          </p:cNvPr>
          <p:cNvPicPr>
            <a:picLocks noChangeAspect="1"/>
          </p:cNvPicPr>
          <p:nvPr/>
        </p:nvPicPr>
        <p:blipFill>
          <a:blip r:embed="rId6"/>
          <a:stretch>
            <a:fillRect/>
          </a:stretch>
        </p:blipFill>
        <p:spPr>
          <a:xfrm>
            <a:off x="711200" y="1457288"/>
            <a:ext cx="3183082" cy="4119282"/>
          </a:xfrm>
          <a:prstGeom prst="rect">
            <a:avLst/>
          </a:prstGeom>
          <a:ln>
            <a:solidFill>
              <a:schemeClr val="accent1"/>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5E854ACD-1B96-46EB-B6F2-DE80D651A8FD}"/>
              </a:ext>
            </a:extLst>
          </p:cNvPr>
          <p:cNvSpPr txBox="1"/>
          <p:nvPr/>
        </p:nvSpPr>
        <p:spPr>
          <a:xfrm>
            <a:off x="2148840" y="426720"/>
            <a:ext cx="7894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F90"/>
                </a:solidFill>
                <a:effectLst/>
                <a:uLnTx/>
                <a:uFillTx/>
                <a:latin typeface="Arial" panose="020B0604020202020204"/>
                <a:ea typeface="+mn-ea"/>
                <a:cs typeface="+mn-cs"/>
              </a:rPr>
              <a:t>One Strategy | Four Components</a:t>
            </a:r>
          </a:p>
        </p:txBody>
      </p:sp>
    </p:spTree>
    <p:extLst>
      <p:ext uri="{BB962C8B-B14F-4D97-AF65-F5344CB8AC3E}">
        <p14:creationId xmlns:p14="http://schemas.microsoft.com/office/powerpoint/2010/main" val="91503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B703-5216-A69B-1549-6521722F1F79}"/>
              </a:ext>
            </a:extLst>
          </p:cNvPr>
          <p:cNvSpPr>
            <a:spLocks noGrp="1"/>
          </p:cNvSpPr>
          <p:nvPr>
            <p:ph type="title"/>
          </p:nvPr>
        </p:nvSpPr>
        <p:spPr/>
        <p:txBody>
          <a:bodyPr/>
          <a:lstStyle/>
          <a:p>
            <a:r>
              <a:rPr lang="en-US" dirty="0"/>
              <a:t>Focus Area 2: Employment Spotlights</a:t>
            </a:r>
          </a:p>
        </p:txBody>
      </p:sp>
      <p:sp>
        <p:nvSpPr>
          <p:cNvPr id="5" name="Content Placeholder 2">
            <a:extLst>
              <a:ext uri="{FF2B5EF4-FFF2-40B4-BE49-F238E27FC236}">
                <a16:creationId xmlns:a16="http://schemas.microsoft.com/office/drawing/2014/main" id="{8AE078A2-C28F-AD1A-9197-CDEFAA50161D}"/>
              </a:ext>
            </a:extLst>
          </p:cNvPr>
          <p:cNvSpPr txBox="1">
            <a:spLocks/>
          </p:cNvSpPr>
          <p:nvPr/>
        </p:nvSpPr>
        <p:spPr bwMode="auto">
          <a:xfrm>
            <a:off x="609600" y="1188880"/>
            <a:ext cx="5152845" cy="4724400"/>
          </a:xfrm>
          <a:prstGeom prst="rect">
            <a:avLst/>
          </a:prstGeom>
          <a:noFill/>
          <a:ln w="28575">
            <a:solidFill>
              <a:srgbClr val="F89D1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16694" indent="-216694" algn="l" defTabSz="342900" rtl="0" eaLnBrk="0" fontAlgn="base" hangingPunct="0">
              <a:spcBef>
                <a:spcPct val="0"/>
              </a:spcBef>
              <a:spcAft>
                <a:spcPts val="450"/>
              </a:spcAft>
              <a:buClr>
                <a:srgbClr val="E00034"/>
              </a:buClr>
              <a:buFont typeface="Arial" panose="020B0604020202020204" pitchFamily="34" charset="0"/>
              <a:buChar char="•"/>
              <a:defRPr sz="1800" kern="1200">
                <a:solidFill>
                  <a:srgbClr val="5F6163"/>
                </a:solidFill>
                <a:latin typeface="+mn-lt"/>
                <a:ea typeface="+mn-ea"/>
                <a:cs typeface="+mn-cs"/>
              </a:defRPr>
            </a:lvl1pPr>
            <a:lvl2pPr marL="515541" indent="-252413" algn="l" defTabSz="342900" rtl="0" eaLnBrk="0" fontAlgn="base" hangingPunct="0">
              <a:spcBef>
                <a:spcPct val="0"/>
              </a:spcBef>
              <a:spcAft>
                <a:spcPts val="450"/>
              </a:spcAft>
              <a:buClr>
                <a:srgbClr val="E00034"/>
              </a:buClr>
              <a:buFont typeface="Arial" panose="020B0604020202020204" pitchFamily="34" charset="0"/>
              <a:buChar char="–"/>
              <a:defRPr lang="en-US" altLang="en-US" sz="1500" kern="1200" dirty="0" smtClean="0">
                <a:solidFill>
                  <a:srgbClr val="5F6163"/>
                </a:solidFill>
                <a:latin typeface="+mn-lt"/>
                <a:ea typeface="+mn-ea"/>
                <a:cs typeface="+mn-cs"/>
              </a:defRPr>
            </a:lvl2pPr>
            <a:lvl3pPr marL="773906" indent="-214313" algn="l" defTabSz="342900" rtl="0" eaLnBrk="0" fontAlgn="base" hangingPunct="0">
              <a:spcBef>
                <a:spcPct val="0"/>
              </a:spcBef>
              <a:spcAft>
                <a:spcPts val="450"/>
              </a:spcAft>
              <a:buClr>
                <a:srgbClr val="E00034"/>
              </a:buClr>
              <a:buFont typeface="Arial" panose="020B0604020202020204" pitchFamily="34" charset="0"/>
              <a:buChar char="•"/>
              <a:defRPr lang="en-US" altLang="en-US" kern="1200" dirty="0" smtClean="0">
                <a:solidFill>
                  <a:srgbClr val="5F6163"/>
                </a:solidFill>
                <a:latin typeface="+mn-lt"/>
                <a:ea typeface="+mn-ea"/>
                <a:cs typeface="+mn-cs"/>
              </a:defRPr>
            </a:lvl3pPr>
            <a:lvl4pPr marL="1032272" indent="-213122" algn="l" defTabSz="342900" rtl="0" eaLnBrk="0" fontAlgn="base" hangingPunct="0">
              <a:spcBef>
                <a:spcPct val="0"/>
              </a:spcBef>
              <a:spcAft>
                <a:spcPts val="450"/>
              </a:spcAft>
              <a:buClr>
                <a:srgbClr val="E00034"/>
              </a:buClr>
              <a:buFont typeface="Arial" panose="020B0604020202020204" pitchFamily="34" charset="0"/>
              <a:buChar char="–"/>
              <a:defRPr lang="en-US" altLang="en-US" sz="1200" kern="1200" dirty="0" smtClean="0">
                <a:solidFill>
                  <a:srgbClr val="5F6163"/>
                </a:solidFill>
                <a:latin typeface="+mn-lt"/>
                <a:ea typeface="+mn-ea"/>
                <a:cs typeface="+mn-cs"/>
              </a:defRPr>
            </a:lvl4pPr>
            <a:lvl5pPr marL="1201341" indent="-173831" algn="l" defTabSz="342900" rtl="0" eaLnBrk="0" fontAlgn="base" hangingPunct="0">
              <a:spcBef>
                <a:spcPct val="0"/>
              </a:spcBef>
              <a:spcAft>
                <a:spcPts val="450"/>
              </a:spcAft>
              <a:buClr>
                <a:srgbClr val="E00034"/>
              </a:buClr>
              <a:buFont typeface="Arial" panose="020B0604020202020204" pitchFamily="34" charset="0"/>
              <a:buChar char="»"/>
              <a:defRPr lang="en-US" sz="1050" kern="1200" dirty="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Human Spotlight – Paul’s Story   </a:t>
            </a:r>
          </a:p>
          <a:p>
            <a:pPr marL="0" marR="0" lvl="0" indent="-35719"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600" b="0" i="0" u="none" strike="noStrike" kern="1200" cap="none" spc="0" normalizeH="0" baseline="0" noProof="0" dirty="0">
                <a:ln>
                  <a:noFill/>
                </a:ln>
                <a:solidFill>
                  <a:srgbClr val="5F6163"/>
                </a:solidFill>
                <a:effectLst/>
                <a:uLnTx/>
                <a:uFillTx/>
                <a:latin typeface="Arial"/>
                <a:ea typeface="+mn-ea"/>
                <a:cs typeface="+mn-cs"/>
              </a:rPr>
              <a:t>Paul, who has intellectual and developmental disabilities and is deaf and legally blind, worked as a cart attendant for 16 years. After a manager fired Paul due to issues with his use of a job coach, Paul filed a complaint with the Equal Employment Opportunity Commission. A lawsuit followed, and the court found that the employer violated the Americans with Disabilities Act (ADA), awarding Paul $5 million in punitive damages, which was later reduced, along with additional compensation for lost wages.</a:t>
            </a:r>
          </a:p>
        </p:txBody>
      </p:sp>
      <p:sp>
        <p:nvSpPr>
          <p:cNvPr id="6" name="Content Placeholder 2">
            <a:extLst>
              <a:ext uri="{FF2B5EF4-FFF2-40B4-BE49-F238E27FC236}">
                <a16:creationId xmlns:a16="http://schemas.microsoft.com/office/drawing/2014/main" id="{BFCCDE33-00AD-4300-601A-76F53694B31F}"/>
              </a:ext>
            </a:extLst>
          </p:cNvPr>
          <p:cNvSpPr txBox="1">
            <a:spLocks/>
          </p:cNvSpPr>
          <p:nvPr/>
        </p:nvSpPr>
        <p:spPr bwMode="auto">
          <a:xfrm>
            <a:off x="6429557" y="1203188"/>
            <a:ext cx="5152843" cy="4724400"/>
          </a:xfrm>
          <a:prstGeom prst="rect">
            <a:avLst/>
          </a:prstGeom>
          <a:noFill/>
          <a:ln w="28575">
            <a:solidFill>
              <a:srgbClr val="F89D1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16694" indent="-216694" algn="l" defTabSz="342900" rtl="0" eaLnBrk="0" fontAlgn="base" hangingPunct="0">
              <a:spcBef>
                <a:spcPct val="0"/>
              </a:spcBef>
              <a:spcAft>
                <a:spcPts val="450"/>
              </a:spcAft>
              <a:buClr>
                <a:srgbClr val="E00034"/>
              </a:buClr>
              <a:buFont typeface="Arial" panose="020B0604020202020204" pitchFamily="34" charset="0"/>
              <a:buChar char="•"/>
              <a:defRPr sz="1800" kern="1200">
                <a:solidFill>
                  <a:srgbClr val="5F6163"/>
                </a:solidFill>
                <a:latin typeface="+mn-lt"/>
                <a:ea typeface="+mn-ea"/>
                <a:cs typeface="+mn-cs"/>
              </a:defRPr>
            </a:lvl1pPr>
            <a:lvl2pPr marL="515541" indent="-252413" algn="l" defTabSz="342900" rtl="0" eaLnBrk="0" fontAlgn="base" hangingPunct="0">
              <a:spcBef>
                <a:spcPct val="0"/>
              </a:spcBef>
              <a:spcAft>
                <a:spcPts val="450"/>
              </a:spcAft>
              <a:buClr>
                <a:srgbClr val="E00034"/>
              </a:buClr>
              <a:buFont typeface="Arial" panose="020B0604020202020204" pitchFamily="34" charset="0"/>
              <a:buChar char="–"/>
              <a:defRPr lang="en-US" altLang="en-US" sz="1500" kern="1200" dirty="0" smtClean="0">
                <a:solidFill>
                  <a:srgbClr val="5F6163"/>
                </a:solidFill>
                <a:latin typeface="+mn-lt"/>
                <a:ea typeface="+mn-ea"/>
                <a:cs typeface="+mn-cs"/>
              </a:defRPr>
            </a:lvl2pPr>
            <a:lvl3pPr marL="773906" indent="-214313" algn="l" defTabSz="342900" rtl="0" eaLnBrk="0" fontAlgn="base" hangingPunct="0">
              <a:spcBef>
                <a:spcPct val="0"/>
              </a:spcBef>
              <a:spcAft>
                <a:spcPts val="450"/>
              </a:spcAft>
              <a:buClr>
                <a:srgbClr val="E00034"/>
              </a:buClr>
              <a:buFont typeface="Arial" panose="020B0604020202020204" pitchFamily="34" charset="0"/>
              <a:buChar char="•"/>
              <a:defRPr lang="en-US" altLang="en-US" kern="1200" dirty="0" smtClean="0">
                <a:solidFill>
                  <a:srgbClr val="5F6163"/>
                </a:solidFill>
                <a:latin typeface="+mn-lt"/>
                <a:ea typeface="+mn-ea"/>
                <a:cs typeface="+mn-cs"/>
              </a:defRPr>
            </a:lvl3pPr>
            <a:lvl4pPr marL="1032272" indent="-213122" algn="l" defTabSz="342900" rtl="0" eaLnBrk="0" fontAlgn="base" hangingPunct="0">
              <a:spcBef>
                <a:spcPct val="0"/>
              </a:spcBef>
              <a:spcAft>
                <a:spcPts val="450"/>
              </a:spcAft>
              <a:buClr>
                <a:srgbClr val="E00034"/>
              </a:buClr>
              <a:buFont typeface="Arial" panose="020B0604020202020204" pitchFamily="34" charset="0"/>
              <a:buChar char="–"/>
              <a:defRPr lang="en-US" altLang="en-US" sz="1200" kern="1200" dirty="0" smtClean="0">
                <a:solidFill>
                  <a:srgbClr val="5F6163"/>
                </a:solidFill>
                <a:latin typeface="+mn-lt"/>
                <a:ea typeface="+mn-ea"/>
                <a:cs typeface="+mn-cs"/>
              </a:defRPr>
            </a:lvl4pPr>
            <a:lvl5pPr marL="1201341" indent="-173831" algn="l" defTabSz="342900" rtl="0" eaLnBrk="0" fontAlgn="base" hangingPunct="0">
              <a:spcBef>
                <a:spcPct val="0"/>
              </a:spcBef>
              <a:spcAft>
                <a:spcPts val="450"/>
              </a:spcAft>
              <a:buClr>
                <a:srgbClr val="E00034"/>
              </a:buClr>
              <a:buFont typeface="Arial" panose="020B0604020202020204" pitchFamily="34" charset="0"/>
              <a:buChar char="»"/>
              <a:defRPr lang="en-US" sz="1050" kern="1200" dirty="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Human Spotlight – Alton’s Story   </a:t>
            </a:r>
          </a:p>
          <a:p>
            <a:pPr marL="0" marR="0" lvl="0" indent="-35719" algn="l" defTabSz="342900" rtl="0" eaLnBrk="0" fontAlgn="base" latinLnBrk="0" hangingPunct="0">
              <a:lnSpc>
                <a:spcPct val="100000"/>
              </a:lnSpc>
              <a:spcBef>
                <a:spcPct val="0"/>
              </a:spcBef>
              <a:spcAft>
                <a:spcPts val="0"/>
              </a:spcAft>
              <a:buClr>
                <a:srgbClr val="E00034"/>
              </a:buClr>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5F6163"/>
                </a:solidFill>
                <a:effectLst/>
                <a:uLnTx/>
                <a:uFillTx/>
                <a:latin typeface="Arial"/>
                <a:ea typeface="+mn-ea"/>
                <a:cs typeface="+mn-cs"/>
              </a:rPr>
              <a:t>Alton began drawing at 14 and developed his artistic skills through a day program and classes at Rhode Island School of Design. With support from the Rhode Island Developmental Disabilities Council (RIDDC), he expanded his work and founded his business, Alton Stuckey Portraits &amp; Beyond, in 2019. Alton now sells his multimedia artwork online, at shows, and through his church, advocating for more self-employment programs. His advice to </a:t>
            </a:r>
          </a:p>
          <a:p>
            <a:pPr marL="0" marR="0" lvl="0" indent="-35719" algn="l" defTabSz="342900" rtl="0" eaLnBrk="0" fontAlgn="base" latinLnBrk="0" hangingPunct="0">
              <a:lnSpc>
                <a:spcPct val="100000"/>
              </a:lnSpc>
              <a:spcBef>
                <a:spcPct val="0"/>
              </a:spcBef>
              <a:spcAft>
                <a:spcPts val="0"/>
              </a:spcAft>
              <a:buClr>
                <a:srgbClr val="E00034"/>
              </a:buClr>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5F6163"/>
                </a:solidFill>
                <a:effectLst/>
                <a:uLnTx/>
                <a:uFillTx/>
                <a:latin typeface="Arial"/>
                <a:ea typeface="+mn-ea"/>
                <a:cs typeface="+mn-cs"/>
              </a:rPr>
              <a:t>others is to stay persistent </a:t>
            </a:r>
          </a:p>
          <a:p>
            <a:pPr marL="0" marR="0" lvl="0" indent="-35719"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5F6163"/>
                </a:solidFill>
                <a:effectLst/>
                <a:uLnTx/>
                <a:uFillTx/>
                <a:latin typeface="Arial"/>
                <a:ea typeface="+mn-ea"/>
                <a:cs typeface="+mn-cs"/>
              </a:rPr>
              <a:t>and believe in their abilities.</a:t>
            </a:r>
          </a:p>
        </p:txBody>
      </p:sp>
      <p:pic>
        <p:nvPicPr>
          <p:cNvPr id="7" name="Content Placeholder 6" descr="Image preview">
            <a:extLst>
              <a:ext uri="{FF2B5EF4-FFF2-40B4-BE49-F238E27FC236}">
                <a16:creationId xmlns:a16="http://schemas.microsoft.com/office/drawing/2014/main" id="{E1F027CF-1BF6-90CC-8E64-83A074BA67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12186" y="4051776"/>
            <a:ext cx="2039788" cy="1748390"/>
          </a:xfrm>
          <a:prstGeom prst="rect">
            <a:avLst/>
          </a:prstGeom>
          <a:noFill/>
          <a:ln>
            <a:noFill/>
          </a:ln>
        </p:spPr>
      </p:pic>
      <p:pic>
        <p:nvPicPr>
          <p:cNvPr id="8" name="Picture 7" descr="A person painting a picture&#10;&#10;Description automatically generated">
            <a:extLst>
              <a:ext uri="{FF2B5EF4-FFF2-40B4-BE49-F238E27FC236}">
                <a16:creationId xmlns:a16="http://schemas.microsoft.com/office/drawing/2014/main" id="{88D24770-4069-2AAC-1E1E-7BDC5CD5C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935" y="3570202"/>
            <a:ext cx="2241933" cy="2229964"/>
          </a:xfrm>
          <a:prstGeom prst="rect">
            <a:avLst/>
          </a:prstGeom>
        </p:spPr>
      </p:pic>
    </p:spTree>
    <p:extLst>
      <p:ext uri="{BB962C8B-B14F-4D97-AF65-F5344CB8AC3E}">
        <p14:creationId xmlns:p14="http://schemas.microsoft.com/office/powerpoint/2010/main" val="39541044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DDFB-F47C-4A1A-9929-DA9000F12934}"/>
              </a:ext>
            </a:extLst>
          </p:cNvPr>
          <p:cNvSpPr>
            <a:spLocks noGrp="1"/>
          </p:cNvSpPr>
          <p:nvPr>
            <p:ph type="title"/>
          </p:nvPr>
        </p:nvSpPr>
        <p:spPr/>
        <p:txBody>
          <a:bodyPr>
            <a:normAutofit/>
          </a:bodyPr>
          <a:lstStyle/>
          <a:p>
            <a:r>
              <a:rPr lang="en-US" sz="3600" dirty="0"/>
              <a:t>Cross-Cutting Themes &amp; Considerations</a:t>
            </a:r>
          </a:p>
        </p:txBody>
      </p:sp>
      <p:sp>
        <p:nvSpPr>
          <p:cNvPr id="3" name="Content Placeholder 2">
            <a:extLst>
              <a:ext uri="{FF2B5EF4-FFF2-40B4-BE49-F238E27FC236}">
                <a16:creationId xmlns:a16="http://schemas.microsoft.com/office/drawing/2014/main" id="{8E6675E5-4502-4B74-A87A-D92D24B481E8}"/>
              </a:ext>
            </a:extLst>
          </p:cNvPr>
          <p:cNvSpPr>
            <a:spLocks noGrp="1"/>
          </p:cNvSpPr>
          <p:nvPr>
            <p:ph idx="1"/>
          </p:nvPr>
        </p:nvSpPr>
        <p:spPr/>
        <p:txBody>
          <a:bodyPr/>
          <a:lstStyle/>
          <a:p>
            <a:r>
              <a:rPr lang="en-US" dirty="0"/>
              <a:t>Placing the person and family at the center of all interactions</a:t>
            </a:r>
          </a:p>
          <a:p>
            <a:r>
              <a:rPr lang="en-US" dirty="0"/>
              <a:t>Addressing trauma and its impact on families</a:t>
            </a:r>
          </a:p>
          <a:p>
            <a:r>
              <a:rPr lang="en-US" dirty="0"/>
              <a:t>Advancing racial equity and support for family caregivers in underserved communities</a:t>
            </a:r>
          </a:p>
          <a:p>
            <a:r>
              <a:rPr lang="en-US" dirty="0"/>
              <a:t>Understanding the implications of the direct care workforce</a:t>
            </a:r>
          </a:p>
          <a:p>
            <a:endParaRPr lang="en-US" dirty="0"/>
          </a:p>
        </p:txBody>
      </p:sp>
      <p:sp>
        <p:nvSpPr>
          <p:cNvPr id="4" name="Slide Number Placeholder 3">
            <a:extLst>
              <a:ext uri="{FF2B5EF4-FFF2-40B4-BE49-F238E27FC236}">
                <a16:creationId xmlns:a16="http://schemas.microsoft.com/office/drawing/2014/main" id="{1E96179B-14DA-407C-9184-885107F91E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160</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59096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73F9-8A26-3779-6DE5-FB3961522760}"/>
              </a:ext>
            </a:extLst>
          </p:cNvPr>
          <p:cNvSpPr>
            <a:spLocks noGrp="1"/>
          </p:cNvSpPr>
          <p:nvPr>
            <p:ph type="title"/>
          </p:nvPr>
        </p:nvSpPr>
        <p:spPr/>
        <p:txBody>
          <a:bodyPr/>
          <a:lstStyle/>
          <a:p>
            <a:r>
              <a:rPr lang="en-US" dirty="0"/>
              <a:t>What the Strategy is…and is Not</a:t>
            </a:r>
          </a:p>
        </p:txBody>
      </p:sp>
      <p:sp>
        <p:nvSpPr>
          <p:cNvPr id="3" name="Text Placeholder 2">
            <a:extLst>
              <a:ext uri="{FF2B5EF4-FFF2-40B4-BE49-F238E27FC236}">
                <a16:creationId xmlns:a16="http://schemas.microsoft.com/office/drawing/2014/main" id="{948B0A68-78DA-AD2A-FBE3-EB1C1D2C3360}"/>
              </a:ext>
            </a:extLst>
          </p:cNvPr>
          <p:cNvSpPr>
            <a:spLocks noGrp="1"/>
          </p:cNvSpPr>
          <p:nvPr>
            <p:ph type="body" idx="1"/>
          </p:nvPr>
        </p:nvSpPr>
        <p:spPr/>
        <p:txBody>
          <a:bodyPr/>
          <a:lstStyle/>
          <a:p>
            <a:r>
              <a:rPr lang="en-US" dirty="0"/>
              <a:t>The Strategy is…</a:t>
            </a:r>
          </a:p>
        </p:txBody>
      </p:sp>
      <p:sp>
        <p:nvSpPr>
          <p:cNvPr id="4" name="Content Placeholder 3">
            <a:extLst>
              <a:ext uri="{FF2B5EF4-FFF2-40B4-BE49-F238E27FC236}">
                <a16:creationId xmlns:a16="http://schemas.microsoft.com/office/drawing/2014/main" id="{14D41451-F153-EC66-0F80-A702EE5D0D2F}"/>
              </a:ext>
            </a:extLst>
          </p:cNvPr>
          <p:cNvSpPr>
            <a:spLocks noGrp="1"/>
          </p:cNvSpPr>
          <p:nvPr>
            <p:ph sz="half" idx="2"/>
          </p:nvPr>
        </p:nvSpPr>
        <p:spPr>
          <a:xfrm>
            <a:off x="609600" y="2174876"/>
            <a:ext cx="5386917" cy="2661819"/>
          </a:xfrm>
        </p:spPr>
        <p:txBody>
          <a:bodyPr/>
          <a:lstStyle/>
          <a:p>
            <a:r>
              <a:rPr lang="en-US" dirty="0"/>
              <a:t>A vision and roadmap for change</a:t>
            </a:r>
          </a:p>
          <a:p>
            <a:r>
              <a:rPr lang="en-US" dirty="0"/>
              <a:t>A baseline for action and progress</a:t>
            </a:r>
          </a:p>
          <a:p>
            <a:r>
              <a:rPr lang="en-US" dirty="0"/>
              <a:t>A framework for all caregiving situations and experiences</a:t>
            </a:r>
          </a:p>
          <a:p>
            <a:r>
              <a:rPr lang="en-US" dirty="0"/>
              <a:t>Intended for use by many stakeholder groups</a:t>
            </a:r>
          </a:p>
          <a:p>
            <a:endParaRPr lang="en-US" dirty="0"/>
          </a:p>
        </p:txBody>
      </p:sp>
      <p:sp>
        <p:nvSpPr>
          <p:cNvPr id="5" name="Text Placeholder 4">
            <a:extLst>
              <a:ext uri="{FF2B5EF4-FFF2-40B4-BE49-F238E27FC236}">
                <a16:creationId xmlns:a16="http://schemas.microsoft.com/office/drawing/2014/main" id="{81FFD776-5AF2-D66E-87C8-32A0132D3F97}"/>
              </a:ext>
            </a:extLst>
          </p:cNvPr>
          <p:cNvSpPr>
            <a:spLocks noGrp="1"/>
          </p:cNvSpPr>
          <p:nvPr>
            <p:ph type="body" sz="quarter" idx="3"/>
          </p:nvPr>
        </p:nvSpPr>
        <p:spPr/>
        <p:txBody>
          <a:bodyPr/>
          <a:lstStyle/>
          <a:p>
            <a:r>
              <a:rPr lang="en-US" dirty="0"/>
              <a:t>The Strategy is not…</a:t>
            </a:r>
          </a:p>
        </p:txBody>
      </p:sp>
      <p:sp>
        <p:nvSpPr>
          <p:cNvPr id="6" name="Content Placeholder 5">
            <a:extLst>
              <a:ext uri="{FF2B5EF4-FFF2-40B4-BE49-F238E27FC236}">
                <a16:creationId xmlns:a16="http://schemas.microsoft.com/office/drawing/2014/main" id="{6760421C-DC20-795D-2609-EF33377F94B4}"/>
              </a:ext>
            </a:extLst>
          </p:cNvPr>
          <p:cNvSpPr>
            <a:spLocks noGrp="1"/>
          </p:cNvSpPr>
          <p:nvPr>
            <p:ph sz="quarter" idx="4"/>
          </p:nvPr>
        </p:nvSpPr>
        <p:spPr>
          <a:xfrm>
            <a:off x="6193368" y="2174876"/>
            <a:ext cx="5389033" cy="2421187"/>
          </a:xfrm>
        </p:spPr>
        <p:txBody>
          <a:bodyPr/>
          <a:lstStyle/>
          <a:p>
            <a:r>
              <a:rPr lang="en-US" dirty="0"/>
              <a:t>A timeline or how-to document</a:t>
            </a:r>
          </a:p>
          <a:p>
            <a:r>
              <a:rPr lang="en-US" dirty="0"/>
              <a:t>A list of requirements or “musts”</a:t>
            </a:r>
          </a:p>
          <a:p>
            <a:r>
              <a:rPr lang="en-US" dirty="0"/>
              <a:t>Specific to any particular caregiving situation, topic or condition</a:t>
            </a:r>
          </a:p>
          <a:p>
            <a:r>
              <a:rPr lang="en-US" dirty="0"/>
              <a:t>Exhaustive of all the possibilities</a:t>
            </a:r>
          </a:p>
          <a:p>
            <a:pPr marL="0" indent="0">
              <a:buNone/>
            </a:pPr>
            <a:endParaRPr lang="en-US" dirty="0"/>
          </a:p>
        </p:txBody>
      </p:sp>
      <p:sp>
        <p:nvSpPr>
          <p:cNvPr id="7" name="Slide Number Placeholder 6">
            <a:extLst>
              <a:ext uri="{FF2B5EF4-FFF2-40B4-BE49-F238E27FC236}">
                <a16:creationId xmlns:a16="http://schemas.microsoft.com/office/drawing/2014/main" id="{3F1E5EF7-249B-2810-00D4-2DF017C235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161</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BC66FE50-B01C-E0AB-BA11-E674D16D2B5D}"/>
              </a:ext>
            </a:extLst>
          </p:cNvPr>
          <p:cNvSpPr txBox="1"/>
          <p:nvPr/>
        </p:nvSpPr>
        <p:spPr>
          <a:xfrm>
            <a:off x="2341869" y="4836695"/>
            <a:ext cx="7309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Most Importantly…</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It’s the first…Not the last</a:t>
            </a: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181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P spid="6" grpId="0" uiExpand="1" build="allAtOnce"/>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9F43-840B-495F-9EF3-92377CDFBDC5}"/>
              </a:ext>
            </a:extLst>
          </p:cNvPr>
          <p:cNvSpPr>
            <a:spLocks noGrp="1"/>
          </p:cNvSpPr>
          <p:nvPr>
            <p:ph type="title"/>
          </p:nvPr>
        </p:nvSpPr>
        <p:spPr/>
        <p:txBody>
          <a:bodyPr>
            <a:normAutofit/>
          </a:bodyPr>
          <a:lstStyle/>
          <a:p>
            <a:r>
              <a:rPr lang="en-US" sz="3600" dirty="0"/>
              <a:t>A “Whole of Society” Approach is Needed</a:t>
            </a:r>
          </a:p>
        </p:txBody>
      </p:sp>
      <p:sp>
        <p:nvSpPr>
          <p:cNvPr id="3" name="Content Placeholder 2">
            <a:extLst>
              <a:ext uri="{FF2B5EF4-FFF2-40B4-BE49-F238E27FC236}">
                <a16:creationId xmlns:a16="http://schemas.microsoft.com/office/drawing/2014/main" id="{44A150EC-EA44-4903-B155-6F3FA9C88B68}"/>
              </a:ext>
            </a:extLst>
          </p:cNvPr>
          <p:cNvSpPr>
            <a:spLocks noGrp="1"/>
          </p:cNvSpPr>
          <p:nvPr>
            <p:ph idx="1"/>
          </p:nvPr>
        </p:nvSpPr>
        <p:spPr>
          <a:xfrm>
            <a:off x="609600" y="1271588"/>
            <a:ext cx="10972800" cy="4614862"/>
          </a:xfrm>
        </p:spPr>
        <p:txBody>
          <a:bodyPr>
            <a:normAutofit/>
          </a:bodyPr>
          <a:lstStyle/>
          <a:p>
            <a:r>
              <a:rPr lang="en-US" dirty="0"/>
              <a:t>States, tribes, county governments, and communities</a:t>
            </a:r>
          </a:p>
          <a:p>
            <a:r>
              <a:rPr lang="en-US" dirty="0"/>
              <a:t>Community-based providers of long-term services and supports</a:t>
            </a:r>
          </a:p>
          <a:p>
            <a:r>
              <a:rPr lang="en-US" dirty="0"/>
              <a:t>Child welfare agencies</a:t>
            </a:r>
          </a:p>
          <a:p>
            <a:r>
              <a:rPr lang="en-US" dirty="0"/>
              <a:t>Kinship support systems</a:t>
            </a:r>
          </a:p>
          <a:p>
            <a:r>
              <a:rPr lang="en-US" dirty="0"/>
              <a:t>Health care systems</a:t>
            </a:r>
          </a:p>
          <a:p>
            <a:r>
              <a:rPr lang="en-US" dirty="0"/>
              <a:t>Business leaders and employers</a:t>
            </a:r>
          </a:p>
          <a:p>
            <a:r>
              <a:rPr lang="en-US" dirty="0"/>
              <a:t>Communities of faith/faith-based organizations</a:t>
            </a:r>
          </a:p>
          <a:p>
            <a:r>
              <a:rPr lang="en-US" dirty="0"/>
              <a:t>National, state, regional and local philanthropic organizations and funders</a:t>
            </a:r>
          </a:p>
          <a:p>
            <a:r>
              <a:rPr lang="en-US" dirty="0"/>
              <a:t>Academic institutions and researchers</a:t>
            </a:r>
          </a:p>
          <a:p>
            <a:r>
              <a:rPr lang="en-US" dirty="0"/>
              <a:t>Advocates, family caregivers, care recipients, you, me, anyone!</a:t>
            </a:r>
          </a:p>
        </p:txBody>
      </p:sp>
    </p:spTree>
    <p:extLst>
      <p:ext uri="{BB962C8B-B14F-4D97-AF65-F5344CB8AC3E}">
        <p14:creationId xmlns:p14="http://schemas.microsoft.com/office/powerpoint/2010/main" val="23760745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E328-9343-1827-B3B0-0A3D48082376}"/>
              </a:ext>
            </a:extLst>
          </p:cNvPr>
          <p:cNvSpPr>
            <a:spLocks noGrp="1"/>
          </p:cNvSpPr>
          <p:nvPr>
            <p:ph type="title"/>
          </p:nvPr>
        </p:nvSpPr>
        <p:spPr/>
        <p:txBody>
          <a:bodyPr/>
          <a:lstStyle/>
          <a:p>
            <a:r>
              <a:rPr lang="en-US" dirty="0"/>
              <a:t>A Catalyst for Change</a:t>
            </a:r>
          </a:p>
        </p:txBody>
      </p:sp>
      <p:sp>
        <p:nvSpPr>
          <p:cNvPr id="3" name="Content Placeholder 2">
            <a:extLst>
              <a:ext uri="{FF2B5EF4-FFF2-40B4-BE49-F238E27FC236}">
                <a16:creationId xmlns:a16="http://schemas.microsoft.com/office/drawing/2014/main" id="{282C2C3F-DF32-80F6-8B2C-D9C48FA50E8E}"/>
              </a:ext>
            </a:extLst>
          </p:cNvPr>
          <p:cNvSpPr>
            <a:spLocks noGrp="1"/>
          </p:cNvSpPr>
          <p:nvPr>
            <p:ph idx="1"/>
          </p:nvPr>
        </p:nvSpPr>
        <p:spPr/>
        <p:txBody>
          <a:bodyPr/>
          <a:lstStyle/>
          <a:p>
            <a:r>
              <a:rPr lang="en-US" dirty="0"/>
              <a:t>Approximately 40 additional Federal actions added</a:t>
            </a:r>
          </a:p>
          <a:p>
            <a:r>
              <a:rPr lang="en-US" dirty="0"/>
              <a:t>The President’s Care Executive Order</a:t>
            </a:r>
          </a:p>
          <a:p>
            <a:r>
              <a:rPr lang="en-US" dirty="0"/>
              <a:t>ACL’s new National Caregiver Support Collaborative</a:t>
            </a:r>
          </a:p>
          <a:p>
            <a:r>
              <a:rPr lang="en-US" dirty="0"/>
              <a:t>Updated Older Americans Act Regulations</a:t>
            </a:r>
          </a:p>
          <a:p>
            <a:r>
              <a:rPr lang="en-US" dirty="0"/>
              <a:t>CMS’ new Guiding and Improved Dementia Experience (GUIDE) Model </a:t>
            </a:r>
          </a:p>
          <a:p>
            <a:r>
              <a:rPr lang="en-US" dirty="0"/>
              <a:t>International attention and focus</a:t>
            </a:r>
          </a:p>
        </p:txBody>
      </p:sp>
      <p:sp>
        <p:nvSpPr>
          <p:cNvPr id="4" name="Slide Number Placeholder 3">
            <a:extLst>
              <a:ext uri="{FF2B5EF4-FFF2-40B4-BE49-F238E27FC236}">
                <a16:creationId xmlns:a16="http://schemas.microsoft.com/office/drawing/2014/main" id="{FED8F933-7264-5E74-5AB4-846D3FC4C9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05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163</a:t>
            </a:fld>
            <a:endParaRPr kumimoji="0" lang="en-US" sz="105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79694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A9D7-677E-C398-9B8C-AA0EA4FCE522}"/>
              </a:ext>
            </a:extLst>
          </p:cNvPr>
          <p:cNvSpPr>
            <a:spLocks noGrp="1"/>
          </p:cNvSpPr>
          <p:nvPr>
            <p:ph type="title"/>
          </p:nvPr>
        </p:nvSpPr>
        <p:spPr>
          <a:xfrm>
            <a:off x="914400" y="3843338"/>
            <a:ext cx="10363200" cy="1057275"/>
          </a:xfrm>
        </p:spPr>
        <p:txBody>
          <a:bodyPr>
            <a:normAutofit fontScale="90000"/>
          </a:bodyPr>
          <a:lstStyle/>
          <a:p>
            <a:r>
              <a:rPr lang="en-US" dirty="0"/>
              <a:t>the National strategy as a framework Action</a:t>
            </a:r>
          </a:p>
        </p:txBody>
      </p:sp>
      <p:sp>
        <p:nvSpPr>
          <p:cNvPr id="3" name="Slide Number Placeholder 2">
            <a:extLst>
              <a:ext uri="{FF2B5EF4-FFF2-40B4-BE49-F238E27FC236}">
                <a16:creationId xmlns:a16="http://schemas.microsoft.com/office/drawing/2014/main" id="{CA12C9C7-07F0-7B20-1920-1BC07309350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164</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15407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5652-6CD4-449C-8FE1-3FDA6F304588}"/>
              </a:ext>
            </a:extLst>
          </p:cNvPr>
          <p:cNvSpPr>
            <a:spLocks noGrp="1"/>
          </p:cNvSpPr>
          <p:nvPr>
            <p:ph type="title"/>
          </p:nvPr>
        </p:nvSpPr>
        <p:spPr/>
        <p:txBody>
          <a:bodyPr>
            <a:normAutofit/>
          </a:bodyPr>
          <a:lstStyle/>
          <a:p>
            <a:r>
              <a:rPr lang="en-US" sz="3600" dirty="0"/>
              <a:t>Opportunities to Advance Policy and Program</a:t>
            </a:r>
          </a:p>
        </p:txBody>
      </p:sp>
      <p:sp>
        <p:nvSpPr>
          <p:cNvPr id="3" name="Content Placeholder 2">
            <a:extLst>
              <a:ext uri="{FF2B5EF4-FFF2-40B4-BE49-F238E27FC236}">
                <a16:creationId xmlns:a16="http://schemas.microsoft.com/office/drawing/2014/main" id="{3A314BC9-CEC7-4E62-80E4-FFA3A4FB6655}"/>
              </a:ext>
            </a:extLst>
          </p:cNvPr>
          <p:cNvSpPr>
            <a:spLocks noGrp="1"/>
          </p:cNvSpPr>
          <p:nvPr>
            <p:ph idx="1"/>
          </p:nvPr>
        </p:nvSpPr>
        <p:spPr>
          <a:xfrm>
            <a:off x="609600" y="1300163"/>
            <a:ext cx="10972800" cy="4676568"/>
          </a:xfrm>
        </p:spPr>
        <p:txBody>
          <a:bodyPr>
            <a:normAutofit lnSpcReduction="10000"/>
          </a:bodyPr>
          <a:lstStyle/>
          <a:p>
            <a:r>
              <a:rPr lang="en-US" sz="2800" dirty="0"/>
              <a:t>Create pathways for better communication between family caregivers, care receivers and service systems</a:t>
            </a:r>
          </a:p>
          <a:p>
            <a:r>
              <a:rPr lang="en-US" sz="2800" dirty="0"/>
              <a:t>Where appropriate and desired, include family caregivers early in the provision of care and planning</a:t>
            </a:r>
          </a:p>
          <a:p>
            <a:r>
              <a:rPr lang="en-US" sz="2800" dirty="0"/>
              <a:t>Employ dedicated staff to engage with and include family caregivers</a:t>
            </a:r>
          </a:p>
          <a:p>
            <a:r>
              <a:rPr lang="en-US" sz="2800" dirty="0"/>
              <a:t>Assess family caregiver needs along side those of the care receiver</a:t>
            </a:r>
          </a:p>
          <a:p>
            <a:r>
              <a:rPr lang="en-US" sz="2800" dirty="0"/>
              <a:t>Partner with local community-based agencies to ensure caregiver needs are included in referrals for support</a:t>
            </a:r>
          </a:p>
        </p:txBody>
      </p:sp>
      <p:sp>
        <p:nvSpPr>
          <p:cNvPr id="4" name="Slide Number Placeholder 3">
            <a:extLst>
              <a:ext uri="{FF2B5EF4-FFF2-40B4-BE49-F238E27FC236}">
                <a16:creationId xmlns:a16="http://schemas.microsoft.com/office/drawing/2014/main" id="{5007199B-6D73-462C-BC81-D5434D6D6F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165</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37455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C366-4196-4119-8844-3CE96AF2EEAC}"/>
              </a:ext>
            </a:extLst>
          </p:cNvPr>
          <p:cNvSpPr>
            <a:spLocks noGrp="1"/>
          </p:cNvSpPr>
          <p:nvPr>
            <p:ph type="title"/>
          </p:nvPr>
        </p:nvSpPr>
        <p:spPr/>
        <p:txBody>
          <a:bodyPr/>
          <a:lstStyle/>
          <a:p>
            <a:r>
              <a:rPr lang="en-US" sz="3600" dirty="0">
                <a:solidFill>
                  <a:srgbClr val="0A4F90"/>
                </a:solidFill>
                <a:latin typeface="Arial" panose="020B0604020202020204"/>
              </a:rPr>
              <a:t>Opportunities to Advance Aging Policies &amp; Programs</a:t>
            </a:r>
            <a:endParaRPr lang="en-US" dirty="0"/>
          </a:p>
        </p:txBody>
      </p:sp>
      <p:sp>
        <p:nvSpPr>
          <p:cNvPr id="3" name="Content Placeholder 2">
            <a:extLst>
              <a:ext uri="{FF2B5EF4-FFF2-40B4-BE49-F238E27FC236}">
                <a16:creationId xmlns:a16="http://schemas.microsoft.com/office/drawing/2014/main" id="{5145BE85-8C99-4A01-8902-85BB267B1CDC}"/>
              </a:ext>
            </a:extLst>
          </p:cNvPr>
          <p:cNvSpPr>
            <a:spLocks noGrp="1"/>
          </p:cNvSpPr>
          <p:nvPr>
            <p:ph idx="1"/>
          </p:nvPr>
        </p:nvSpPr>
        <p:spPr/>
        <p:txBody>
          <a:bodyPr>
            <a:normAutofit lnSpcReduction="10000"/>
          </a:bodyPr>
          <a:lstStyle/>
          <a:p>
            <a:r>
              <a:rPr lang="en-US" sz="2800" dirty="0"/>
              <a:t>Appoint family caregivers as board members to ensure their voices are included in all levels of policy planning. </a:t>
            </a:r>
          </a:p>
          <a:p>
            <a:r>
              <a:rPr lang="en-US" sz="2800" dirty="0"/>
              <a:t>Ensure that policy-setting processes include documenting and responding to family, kin and grandparent caregiver needs.</a:t>
            </a:r>
          </a:p>
          <a:p>
            <a:r>
              <a:rPr lang="en-US" sz="2800" dirty="0"/>
              <a:t>Pilot the use of caregiver assessments in a variety of care settings to improve identification of caregivers who need services and supports. </a:t>
            </a:r>
          </a:p>
          <a:p>
            <a:pPr marL="171450" marR="0" lvl="0" indent="-171450" algn="l" defTabSz="685800" rtl="0" eaLnBrk="1" fontAlgn="auto" latinLnBrk="0" hangingPunct="1">
              <a:lnSpc>
                <a:spcPct val="100000"/>
              </a:lnSpc>
              <a:spcBef>
                <a:spcPct val="20000"/>
              </a:spcBef>
              <a:spcAft>
                <a:spcPts val="0"/>
              </a:spcAft>
              <a:buClr>
                <a:srgbClr val="0A4F90"/>
              </a:buClr>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Ensure that all intake forms adopt inclusive language to help family caregivers self-identify</a:t>
            </a:r>
          </a:p>
          <a:p>
            <a:pPr marL="0" indent="0">
              <a:buNone/>
            </a:pPr>
            <a:endParaRPr lang="en-US" dirty="0"/>
          </a:p>
        </p:txBody>
      </p:sp>
      <p:sp>
        <p:nvSpPr>
          <p:cNvPr id="4" name="Slide Number Placeholder 3">
            <a:extLst>
              <a:ext uri="{FF2B5EF4-FFF2-40B4-BE49-F238E27FC236}">
                <a16:creationId xmlns:a16="http://schemas.microsoft.com/office/drawing/2014/main" id="{9710C63E-43DC-452F-BC9A-2BBB1CFB25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166</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0442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A9D7-677E-C398-9B8C-AA0EA4FCE522}"/>
              </a:ext>
            </a:extLst>
          </p:cNvPr>
          <p:cNvSpPr>
            <a:spLocks noGrp="1"/>
          </p:cNvSpPr>
          <p:nvPr>
            <p:ph type="title"/>
          </p:nvPr>
        </p:nvSpPr>
        <p:spPr>
          <a:xfrm>
            <a:off x="914400" y="3843338"/>
            <a:ext cx="10363200" cy="1057275"/>
          </a:xfrm>
        </p:spPr>
        <p:txBody>
          <a:bodyPr>
            <a:normAutofit/>
          </a:bodyPr>
          <a:lstStyle/>
          <a:p>
            <a:r>
              <a:rPr lang="en-US" dirty="0"/>
              <a:t>Resources &amp; next steps</a:t>
            </a:r>
          </a:p>
        </p:txBody>
      </p:sp>
      <p:sp>
        <p:nvSpPr>
          <p:cNvPr id="3" name="Slide Number Placeholder 2">
            <a:extLst>
              <a:ext uri="{FF2B5EF4-FFF2-40B4-BE49-F238E27FC236}">
                <a16:creationId xmlns:a16="http://schemas.microsoft.com/office/drawing/2014/main" id="{CA12C9C7-07F0-7B20-1920-1BC07309350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167</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706879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D36E-647D-4EF0-9B5D-59D9C9D13469}"/>
              </a:ext>
            </a:extLst>
          </p:cNvPr>
          <p:cNvSpPr>
            <a:spLocks noGrp="1"/>
          </p:cNvSpPr>
          <p:nvPr>
            <p:ph type="title"/>
          </p:nvPr>
        </p:nvSpPr>
        <p:spPr>
          <a:xfrm>
            <a:off x="838200" y="182880"/>
            <a:ext cx="10515600" cy="914400"/>
          </a:xfrm>
        </p:spPr>
        <p:txBody>
          <a:bodyPr>
            <a:normAutofit fontScale="90000"/>
          </a:bodyPr>
          <a:lstStyle/>
          <a:p>
            <a:pPr algn="ctr"/>
            <a:br>
              <a:rPr lang="en-US" sz="3600" dirty="0">
                <a:solidFill>
                  <a:schemeClr val="tx1">
                    <a:lumMod val="95000"/>
                    <a:lumOff val="5000"/>
                  </a:schemeClr>
                </a:solidFill>
              </a:rPr>
            </a:br>
            <a:r>
              <a:rPr lang="en-US" sz="3600" dirty="0">
                <a:solidFill>
                  <a:schemeClr val="tx1">
                    <a:lumMod val="95000"/>
                    <a:lumOff val="5000"/>
                  </a:schemeClr>
                </a:solidFill>
              </a:rPr>
              <a:t>Resources for Implementation</a:t>
            </a:r>
            <a:br>
              <a:rPr lang="en-US" dirty="0"/>
            </a:br>
            <a:endParaRPr lang="en-US" dirty="0"/>
          </a:p>
        </p:txBody>
      </p:sp>
      <p:sp>
        <p:nvSpPr>
          <p:cNvPr id="3" name="Content Placeholder 2">
            <a:extLst>
              <a:ext uri="{FF2B5EF4-FFF2-40B4-BE49-F238E27FC236}">
                <a16:creationId xmlns:a16="http://schemas.microsoft.com/office/drawing/2014/main" id="{1530810F-DF81-4C0E-AD56-47EB8FEF32DC}"/>
              </a:ext>
            </a:extLst>
          </p:cNvPr>
          <p:cNvSpPr>
            <a:spLocks noGrp="1"/>
          </p:cNvSpPr>
          <p:nvPr>
            <p:ph idx="1"/>
          </p:nvPr>
        </p:nvSpPr>
        <p:spPr>
          <a:xfrm>
            <a:off x="609600" y="1346201"/>
            <a:ext cx="10972800" cy="3886200"/>
          </a:xfrm>
        </p:spPr>
        <p:txBody>
          <a:bodyPr>
            <a:normAutofit lnSpcReduction="10000"/>
          </a:bodyPr>
          <a:lstStyle/>
          <a:p>
            <a:pPr marL="0" marR="0" lvl="0" indent="0" algn="ctr" defTabSz="914400" rtl="0" eaLnBrk="1" fontAlgn="auto" latinLnBrk="0" hangingPunct="1">
              <a:lnSpc>
                <a:spcPct val="100000"/>
              </a:lnSpc>
              <a:spcBef>
                <a:spcPct val="20000"/>
              </a:spcBef>
              <a:spcAft>
                <a:spcPts val="0"/>
              </a:spcAft>
              <a:buClr>
                <a:srgbClr val="0A4F90"/>
              </a:buClr>
              <a:buSzTx/>
              <a:buNone/>
              <a:tabLst/>
              <a:defRPr/>
            </a:pPr>
            <a:r>
              <a:rPr kumimoji="0" lang="en-US" sz="2400" b="1" i="1" u="none" strike="noStrike" kern="1200" cap="none" spc="0" normalizeH="0" baseline="0" noProof="0" dirty="0">
                <a:ln>
                  <a:noFill/>
                </a:ln>
                <a:solidFill>
                  <a:prstClr val="black"/>
                </a:solidFill>
                <a:effectLst/>
                <a:uLnTx/>
                <a:uFillTx/>
                <a:ea typeface="+mn-ea"/>
                <a:cs typeface="+mn-cs"/>
              </a:rPr>
              <a:t>Funded by</a:t>
            </a:r>
            <a:r>
              <a:rPr kumimoji="0" lang="en-US" sz="2400" b="0" i="0" u="none" strike="noStrike" kern="1200" cap="none" spc="0" normalizeH="0" baseline="0" noProof="0" dirty="0">
                <a:ln>
                  <a:noFill/>
                </a:ln>
                <a:solidFill>
                  <a:prstClr val="black"/>
                </a:solidFill>
                <a:effectLst/>
                <a:uLnTx/>
                <a:uFillTx/>
                <a:ea typeface="+mn-ea"/>
                <a:cs typeface="+mn-cs"/>
              </a:rPr>
              <a:t>: The John A. Hartford Foundation</a:t>
            </a:r>
          </a:p>
          <a:p>
            <a:pPr marL="0" marR="0" lvl="0" indent="0" algn="ctr" defTabSz="914400" rtl="0" eaLnBrk="1" fontAlgn="auto" latinLnBrk="0" hangingPunct="1">
              <a:lnSpc>
                <a:spcPct val="100000"/>
              </a:lnSpc>
              <a:spcBef>
                <a:spcPct val="20000"/>
              </a:spcBef>
              <a:spcAft>
                <a:spcPts val="0"/>
              </a:spcAft>
              <a:buClr>
                <a:srgbClr val="0A4F90"/>
              </a:buClr>
              <a:buSzTx/>
              <a:buNone/>
              <a:tabLst/>
              <a:defRPr/>
            </a:pPr>
            <a:r>
              <a:rPr kumimoji="0" lang="en-US" sz="2400" b="0" i="0" u="none" strike="noStrike" kern="1200" cap="none" spc="0" normalizeH="0" baseline="0" noProof="0" dirty="0">
                <a:ln>
                  <a:noFill/>
                </a:ln>
                <a:solidFill>
                  <a:prstClr val="black"/>
                </a:solidFill>
                <a:effectLst/>
                <a:uLnTx/>
                <a:uFillTx/>
                <a:ea typeface="+mn-ea"/>
                <a:cs typeface="+mn-cs"/>
              </a:rPr>
              <a:t>National Academy for State Health Policy (NASHP)</a:t>
            </a:r>
          </a:p>
          <a:p>
            <a:pPr lvl="7">
              <a:lnSpc>
                <a:spcPct val="100000"/>
              </a:lnSpc>
              <a:spcBef>
                <a:spcPct val="20000"/>
              </a:spcBef>
              <a:defRPr/>
            </a:pPr>
            <a:r>
              <a:rPr kumimoji="0" lang="en-US" sz="2100" b="0" i="0" u="none" strike="noStrike" kern="1200" cap="none" spc="0" normalizeH="0" baseline="0" noProof="0" dirty="0">
                <a:ln>
                  <a:noFill/>
                </a:ln>
                <a:solidFill>
                  <a:prstClr val="black"/>
                </a:solidFill>
                <a:effectLst/>
                <a:uLnTx/>
                <a:uFillTx/>
                <a:ea typeface="+mn-ea"/>
                <a:cs typeface="+mn-cs"/>
              </a:rPr>
              <a:t>National Alliance for Caregiving</a:t>
            </a:r>
          </a:p>
          <a:p>
            <a:pPr lvl="7">
              <a:lnSpc>
                <a:spcPct val="100000"/>
              </a:lnSpc>
              <a:spcBef>
                <a:spcPct val="20000"/>
              </a:spcBef>
              <a:defRPr/>
            </a:pPr>
            <a:r>
              <a:rPr kumimoji="0" lang="en-US" sz="2100" b="0" i="0" u="none" strike="noStrike" kern="1200" cap="none" spc="0" normalizeH="0" baseline="0" noProof="0" dirty="0">
                <a:ln>
                  <a:noFill/>
                </a:ln>
                <a:solidFill>
                  <a:prstClr val="black"/>
                </a:solidFill>
                <a:effectLst/>
                <a:uLnTx/>
                <a:uFillTx/>
                <a:ea typeface="+mn-ea"/>
                <a:cs typeface="+mn-cs"/>
              </a:rPr>
              <a:t>UMass Boston</a:t>
            </a:r>
          </a:p>
          <a:p>
            <a:pPr lvl="7">
              <a:lnSpc>
                <a:spcPct val="100000"/>
              </a:lnSpc>
              <a:spcBef>
                <a:spcPct val="20000"/>
              </a:spcBef>
              <a:defRPr/>
            </a:pPr>
            <a:r>
              <a:rPr kumimoji="0" lang="en-US" sz="2100" b="0" i="0" u="none" strike="noStrike" kern="1200" cap="none" spc="0" normalizeH="0" baseline="0" noProof="0" dirty="0">
                <a:ln>
                  <a:noFill/>
                </a:ln>
                <a:solidFill>
                  <a:prstClr val="black"/>
                </a:solidFill>
                <a:effectLst/>
                <a:uLnTx/>
                <a:uFillTx/>
                <a:ea typeface="+mn-ea"/>
                <a:cs typeface="+mn-cs"/>
              </a:rPr>
              <a:t>Community Catalyst</a:t>
            </a:r>
          </a:p>
          <a:p>
            <a:pPr marL="457200" lvl="1" indent="0" algn="ctr">
              <a:lnSpc>
                <a:spcPct val="100000"/>
              </a:lnSpc>
              <a:spcBef>
                <a:spcPct val="20000"/>
              </a:spcBef>
              <a:buClr>
                <a:srgbClr val="0A4F90"/>
              </a:buClr>
              <a:buNone/>
              <a:defRPr/>
            </a:pPr>
            <a:r>
              <a:rPr kumimoji="0" lang="en-US" b="0" i="0" u="none" strike="noStrike" kern="1200" cap="none" spc="0" normalizeH="0" baseline="0" noProof="0" dirty="0">
                <a:ln>
                  <a:noFill/>
                </a:ln>
                <a:solidFill>
                  <a:prstClr val="black"/>
                </a:solidFill>
                <a:effectLst/>
                <a:uLnTx/>
                <a:uFillTx/>
                <a:ea typeface="+mn-ea"/>
                <a:cs typeface="+mn-cs"/>
                <a:hlinkClick r:id="rId2"/>
              </a:rPr>
              <a:t>The RAISE Family Caregiver Resource and Dissemination Center</a:t>
            </a:r>
            <a:endParaRPr kumimoji="0" lang="en-US" b="0" i="0" u="none" strike="noStrike" kern="1200" cap="none" spc="0" normalizeH="0" baseline="0" noProof="0" dirty="0">
              <a:ln>
                <a:noFill/>
              </a:ln>
              <a:solidFill>
                <a:prstClr val="black"/>
              </a:solidFill>
              <a:effectLst/>
              <a:uLnTx/>
              <a:uFillTx/>
              <a:ea typeface="+mn-ea"/>
              <a:cs typeface="+mn-cs"/>
            </a:endParaRPr>
          </a:p>
          <a:p>
            <a:pPr marL="457200" lvl="1" indent="0" algn="ctr">
              <a:lnSpc>
                <a:spcPct val="100000"/>
              </a:lnSpc>
              <a:spcBef>
                <a:spcPct val="20000"/>
              </a:spcBef>
              <a:buClr>
                <a:srgbClr val="0A4F90"/>
              </a:buClr>
              <a:buNone/>
              <a:defRPr/>
            </a:pPr>
            <a:endParaRPr lang="en-US" dirty="0">
              <a:solidFill>
                <a:prstClr val="black"/>
              </a:solidFill>
            </a:endParaRPr>
          </a:p>
          <a:p>
            <a:pPr marL="457200" lvl="1" indent="0" algn="ctr">
              <a:lnSpc>
                <a:spcPct val="100000"/>
              </a:lnSpc>
              <a:spcBef>
                <a:spcPct val="20000"/>
              </a:spcBef>
              <a:buClr>
                <a:srgbClr val="0A4F90"/>
              </a:buClr>
              <a:buNone/>
              <a:defRPr/>
            </a:pPr>
            <a:r>
              <a:rPr kumimoji="0" lang="en-US" b="0" i="0" u="none" strike="noStrike" kern="1200" cap="none" spc="0" normalizeH="0" baseline="0" noProof="0" dirty="0">
                <a:ln>
                  <a:noFill/>
                </a:ln>
                <a:solidFill>
                  <a:prstClr val="black"/>
                </a:solidFill>
                <a:effectLst/>
                <a:uLnTx/>
                <a:uFillTx/>
                <a:ea typeface="+mn-ea"/>
                <a:cs typeface="+mn-cs"/>
                <a:hlinkClick r:id="rId3"/>
              </a:rPr>
              <a:t>Support Caregiving.org</a:t>
            </a:r>
            <a:endParaRPr kumimoji="0" lang="en-US" b="0" i="0" u="none" strike="noStrike" kern="1200" cap="none" spc="0" normalizeH="0" baseline="0" noProof="0" dirty="0">
              <a:ln>
                <a:noFill/>
              </a:ln>
              <a:solidFill>
                <a:prstClr val="black"/>
              </a:solidFill>
              <a:effectLst/>
              <a:uLnTx/>
              <a:uFillTx/>
              <a:ea typeface="+mn-ea"/>
              <a:cs typeface="+mn-cs"/>
            </a:endParaRPr>
          </a:p>
          <a:p>
            <a:endParaRPr lang="en-US" dirty="0"/>
          </a:p>
        </p:txBody>
      </p:sp>
    </p:spTree>
    <p:extLst>
      <p:ext uri="{BB962C8B-B14F-4D97-AF65-F5344CB8AC3E}">
        <p14:creationId xmlns:p14="http://schemas.microsoft.com/office/powerpoint/2010/main" val="10094751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A40A-DD9C-2D42-B1C0-2E01D0CB0A37}"/>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C23937A9-2724-DCD6-5DBF-414EA9ADBFD0}"/>
              </a:ext>
            </a:extLst>
          </p:cNvPr>
          <p:cNvSpPr>
            <a:spLocks noGrp="1"/>
          </p:cNvSpPr>
          <p:nvPr>
            <p:ph idx="1"/>
          </p:nvPr>
        </p:nvSpPr>
        <p:spPr>
          <a:xfrm>
            <a:off x="609600" y="1162879"/>
            <a:ext cx="10972800" cy="4429538"/>
          </a:xfrm>
        </p:spPr>
        <p:txBody>
          <a:bodyPr>
            <a:normAutofit/>
          </a:bodyPr>
          <a:lstStyle/>
          <a:p>
            <a:r>
              <a:rPr lang="en-US" dirty="0"/>
              <a:t>New ACL Initiatives to Support Implementation of the Strategy</a:t>
            </a:r>
          </a:p>
          <a:p>
            <a:pPr lvl="1"/>
            <a:r>
              <a:rPr lang="en-US" dirty="0"/>
              <a:t>National Caregiver Support Collaborative (NCSC)</a:t>
            </a:r>
          </a:p>
          <a:p>
            <a:pPr lvl="1"/>
            <a:r>
              <a:rPr lang="en-US" dirty="0"/>
              <a:t>Lifespan Respite Program Grants</a:t>
            </a:r>
          </a:p>
          <a:p>
            <a:pPr lvl="1"/>
            <a:r>
              <a:rPr lang="en-US" dirty="0"/>
              <a:t>New Alzheimer’s Disease Program Initiative (ADPI) Respite Demonstration</a:t>
            </a:r>
          </a:p>
          <a:p>
            <a:pPr lvl="1"/>
            <a:r>
              <a:rPr lang="en-US" dirty="0"/>
              <a:t>Community Care Corps Program </a:t>
            </a:r>
          </a:p>
          <a:p>
            <a:pPr lvl="1"/>
            <a:r>
              <a:rPr lang="en-US" dirty="0"/>
              <a:t>Kinship and Grandfamily Support Network</a:t>
            </a:r>
          </a:p>
          <a:p>
            <a:pPr lvl="1"/>
            <a:r>
              <a:rPr lang="en-US" dirty="0"/>
              <a:t>Bridging Aging and Disability Networks</a:t>
            </a:r>
          </a:p>
          <a:p>
            <a:pPr lvl="1"/>
            <a:r>
              <a:rPr lang="en-US" dirty="0"/>
              <a:t>Advancing State Implementation of the National Strategy – New Grant Program</a:t>
            </a:r>
          </a:p>
          <a:p>
            <a:r>
              <a:rPr lang="en-US" dirty="0"/>
              <a:t>2024 Joint RAISE/SGRG Council Updated Report</a:t>
            </a:r>
          </a:p>
          <a:p>
            <a:r>
              <a:rPr lang="en-US" dirty="0"/>
              <a:t>Early 2025 (tentative): Updated National Strategy to Support Family Caregivers</a:t>
            </a:r>
          </a:p>
        </p:txBody>
      </p:sp>
      <p:sp>
        <p:nvSpPr>
          <p:cNvPr id="4" name="Slide Number Placeholder 3">
            <a:extLst>
              <a:ext uri="{FF2B5EF4-FFF2-40B4-BE49-F238E27FC236}">
                <a16:creationId xmlns:a16="http://schemas.microsoft.com/office/drawing/2014/main" id="{6708AA55-221F-F679-0DCE-443EB1AED9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05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169</a:t>
            </a:fld>
            <a:endParaRPr kumimoji="0" lang="en-US" sz="105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0039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B15D-AB9E-CAEC-16CF-50E19AE19BC9}"/>
              </a:ext>
            </a:extLst>
          </p:cNvPr>
          <p:cNvSpPr>
            <a:spLocks noGrp="1"/>
          </p:cNvSpPr>
          <p:nvPr>
            <p:ph type="title"/>
          </p:nvPr>
        </p:nvSpPr>
        <p:spPr/>
        <p:txBody>
          <a:bodyPr/>
          <a:lstStyle/>
          <a:p>
            <a:r>
              <a:rPr lang="en-US" dirty="0"/>
              <a:t>Focus Area 3: Community Living Challenges</a:t>
            </a:r>
          </a:p>
        </p:txBody>
      </p:sp>
      <p:sp>
        <p:nvSpPr>
          <p:cNvPr id="3" name="Content Placeholder 2">
            <a:extLst>
              <a:ext uri="{FF2B5EF4-FFF2-40B4-BE49-F238E27FC236}">
                <a16:creationId xmlns:a16="http://schemas.microsoft.com/office/drawing/2014/main" id="{4EDEEC15-0E0A-2774-CCA5-CCF305EEEC13}"/>
              </a:ext>
            </a:extLst>
          </p:cNvPr>
          <p:cNvSpPr>
            <a:spLocks noGrp="1"/>
          </p:cNvSpPr>
          <p:nvPr>
            <p:ph idx="1"/>
          </p:nvPr>
        </p:nvSpPr>
        <p:spPr>
          <a:xfrm>
            <a:off x="609600" y="3025210"/>
            <a:ext cx="5486400" cy="2842189"/>
          </a:xfrm>
        </p:spPr>
        <p:txBody>
          <a:bodyPr/>
          <a:lstStyle/>
          <a:p>
            <a:r>
              <a:rPr lang="en-US" b="1" dirty="0"/>
              <a:t>Housing</a:t>
            </a:r>
          </a:p>
          <a:p>
            <a:pPr lvl="1"/>
            <a:r>
              <a:rPr lang="en-US" dirty="0"/>
              <a:t>Difficultly navigating systems</a:t>
            </a:r>
          </a:p>
          <a:p>
            <a:pPr lvl="1"/>
            <a:r>
              <a:rPr lang="en-US" dirty="0"/>
              <a:t>Lack of affordability</a:t>
            </a:r>
          </a:p>
          <a:p>
            <a:pPr lvl="1"/>
            <a:r>
              <a:rPr lang="en-US" dirty="0"/>
              <a:t>Exclusion from desirable areas</a:t>
            </a:r>
          </a:p>
          <a:p>
            <a:pPr lvl="1"/>
            <a:r>
              <a:rPr lang="en-US" dirty="0"/>
              <a:t>Lack of information about housing during the transition process</a:t>
            </a:r>
          </a:p>
          <a:p>
            <a:pPr lvl="1"/>
            <a:r>
              <a:rPr lang="en-US" dirty="0"/>
              <a:t>Segregated communities, zoning restrictions, and discrimination</a:t>
            </a:r>
          </a:p>
        </p:txBody>
      </p:sp>
      <p:sp>
        <p:nvSpPr>
          <p:cNvPr id="4" name="Content Placeholder 2">
            <a:extLst>
              <a:ext uri="{FF2B5EF4-FFF2-40B4-BE49-F238E27FC236}">
                <a16:creationId xmlns:a16="http://schemas.microsoft.com/office/drawing/2014/main" id="{71D9A9F0-23FA-8543-A32C-9974D1C7F9A7}"/>
              </a:ext>
            </a:extLst>
          </p:cNvPr>
          <p:cNvSpPr txBox="1">
            <a:spLocks/>
          </p:cNvSpPr>
          <p:nvPr/>
        </p:nvSpPr>
        <p:spPr bwMode="auto">
          <a:xfrm>
            <a:off x="6096000" y="1143000"/>
            <a:ext cx="535577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16694" indent="-216694" algn="l" defTabSz="342900" rtl="0" eaLnBrk="0" fontAlgn="base" hangingPunct="0">
              <a:spcBef>
                <a:spcPct val="0"/>
              </a:spcBef>
              <a:spcAft>
                <a:spcPts val="450"/>
              </a:spcAft>
              <a:buClr>
                <a:srgbClr val="E00034"/>
              </a:buClr>
              <a:buFont typeface="Arial" panose="020B0604020202020204" pitchFamily="34" charset="0"/>
              <a:buChar char="•"/>
              <a:defRPr sz="1800" kern="1200">
                <a:solidFill>
                  <a:srgbClr val="5F6163"/>
                </a:solidFill>
                <a:latin typeface="+mn-lt"/>
                <a:ea typeface="+mn-ea"/>
                <a:cs typeface="+mn-cs"/>
              </a:defRPr>
            </a:lvl1pPr>
            <a:lvl2pPr marL="515541" indent="-252413" algn="l" defTabSz="342900" rtl="0" eaLnBrk="0" fontAlgn="base" hangingPunct="0">
              <a:spcBef>
                <a:spcPct val="0"/>
              </a:spcBef>
              <a:spcAft>
                <a:spcPts val="450"/>
              </a:spcAft>
              <a:buClr>
                <a:srgbClr val="E00034"/>
              </a:buClr>
              <a:buFont typeface="Arial" panose="020B0604020202020204" pitchFamily="34" charset="0"/>
              <a:buChar char="–"/>
              <a:defRPr lang="en-US" altLang="en-US" sz="1500" kern="1200" dirty="0" smtClean="0">
                <a:solidFill>
                  <a:srgbClr val="5F6163"/>
                </a:solidFill>
                <a:latin typeface="+mn-lt"/>
                <a:ea typeface="+mn-ea"/>
                <a:cs typeface="+mn-cs"/>
              </a:defRPr>
            </a:lvl2pPr>
            <a:lvl3pPr marL="773906" indent="-214313" algn="l" defTabSz="342900" rtl="0" eaLnBrk="0" fontAlgn="base" hangingPunct="0">
              <a:spcBef>
                <a:spcPct val="0"/>
              </a:spcBef>
              <a:spcAft>
                <a:spcPts val="450"/>
              </a:spcAft>
              <a:buClr>
                <a:srgbClr val="E00034"/>
              </a:buClr>
              <a:buFont typeface="Arial" panose="020B0604020202020204" pitchFamily="34" charset="0"/>
              <a:buChar char="•"/>
              <a:defRPr lang="en-US" altLang="en-US" kern="1200" dirty="0" smtClean="0">
                <a:solidFill>
                  <a:srgbClr val="5F6163"/>
                </a:solidFill>
                <a:latin typeface="+mn-lt"/>
                <a:ea typeface="+mn-ea"/>
                <a:cs typeface="+mn-cs"/>
              </a:defRPr>
            </a:lvl3pPr>
            <a:lvl4pPr marL="1032272" indent="-213122" algn="l" defTabSz="342900" rtl="0" eaLnBrk="0" fontAlgn="base" hangingPunct="0">
              <a:spcBef>
                <a:spcPct val="0"/>
              </a:spcBef>
              <a:spcAft>
                <a:spcPts val="450"/>
              </a:spcAft>
              <a:buClr>
                <a:srgbClr val="E00034"/>
              </a:buClr>
              <a:buFont typeface="Arial" panose="020B0604020202020204" pitchFamily="34" charset="0"/>
              <a:buChar char="–"/>
              <a:defRPr lang="en-US" altLang="en-US" sz="1200" kern="1200" dirty="0" smtClean="0">
                <a:solidFill>
                  <a:srgbClr val="5F6163"/>
                </a:solidFill>
                <a:latin typeface="+mn-lt"/>
                <a:ea typeface="+mn-ea"/>
                <a:cs typeface="+mn-cs"/>
              </a:defRPr>
            </a:lvl4pPr>
            <a:lvl5pPr marL="1201341" indent="-173831" algn="l" defTabSz="342900" rtl="0" eaLnBrk="0" fontAlgn="base" hangingPunct="0">
              <a:spcBef>
                <a:spcPct val="0"/>
              </a:spcBef>
              <a:spcAft>
                <a:spcPts val="450"/>
              </a:spcAft>
              <a:buClr>
                <a:srgbClr val="E00034"/>
              </a:buClr>
              <a:buFont typeface="Arial" panose="020B0604020202020204" pitchFamily="34" charset="0"/>
              <a:buChar char="»"/>
              <a:defRPr lang="en-US" sz="1050" kern="1200" dirty="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216694" marR="0" lvl="0" indent="-216694"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Safety</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Inconsistent regulations to protect individuals with I/DD</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Higher risk of spreading health conditions</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Lack of emergency preparedness training for providers</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Limited access to health and safety education</a:t>
            </a:r>
            <a:endParaRPr kumimoji="0" lang="en-US" altLang="en-US" sz="1500" b="1" i="0" u="none" strike="noStrike" kern="1200" cap="none" spc="0" normalizeH="0" baseline="0" noProof="0" dirty="0">
              <a:ln>
                <a:noFill/>
              </a:ln>
              <a:solidFill>
                <a:srgbClr val="5F6163"/>
              </a:solidFill>
              <a:effectLst/>
              <a:uLnTx/>
              <a:uFillTx/>
              <a:latin typeface="Arial"/>
              <a:ea typeface="+mn-ea"/>
              <a:cs typeface="+mn-cs"/>
            </a:endParaRPr>
          </a:p>
          <a:p>
            <a:pPr marL="216694" marR="0" lvl="0" indent="-216694"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Technology Support</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Limited access to technology</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Limited funding to support technological advancements</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Disparities in accessible communication</a:t>
            </a:r>
            <a:endParaRPr kumimoji="0" lang="en-US" altLang="en-US" sz="2400" b="1" i="0" u="none" strike="noStrike" kern="1200" cap="none" spc="0" normalizeH="0" baseline="0" noProof="0" dirty="0">
              <a:ln>
                <a:noFill/>
              </a:ln>
              <a:solidFill>
                <a:srgbClr val="5F6163"/>
              </a:solidFill>
              <a:effectLst/>
              <a:uLnTx/>
              <a:uFillTx/>
              <a:latin typeface="Arial"/>
              <a:ea typeface="+mn-ea"/>
              <a:cs typeface="+mn-cs"/>
            </a:endParaRPr>
          </a:p>
          <a:p>
            <a:pPr marL="216694" marR="0" lvl="0" indent="-216694"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Transportation</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Lack of accessible transportation</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Lack of training for navigating public transportation</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Limitations on the use of non-emergency medical transportation (NEMT)</a:t>
            </a:r>
          </a:p>
        </p:txBody>
      </p:sp>
      <p:sp>
        <p:nvSpPr>
          <p:cNvPr id="5" name="TextBox 4">
            <a:extLst>
              <a:ext uri="{FF2B5EF4-FFF2-40B4-BE49-F238E27FC236}">
                <a16:creationId xmlns:a16="http://schemas.microsoft.com/office/drawing/2014/main" id="{1A7B0A13-AA7C-5EBA-2C55-FE03394930AF}"/>
              </a:ext>
            </a:extLst>
          </p:cNvPr>
          <p:cNvSpPr txBox="1"/>
          <p:nvPr/>
        </p:nvSpPr>
        <p:spPr>
          <a:xfrm>
            <a:off x="609600" y="1046475"/>
            <a:ext cx="5190146" cy="1754326"/>
          </a:xfrm>
          <a:prstGeom prst="rect">
            <a:avLst/>
          </a:prstGeom>
          <a:solidFill>
            <a:srgbClr val="FDE2BF"/>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PCPID examined four elements within the focus area of community living: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Housing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Safety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Technology Support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Transportation</a:t>
            </a:r>
          </a:p>
        </p:txBody>
      </p:sp>
      <p:pic>
        <p:nvPicPr>
          <p:cNvPr id="7" name="Graphic 6" descr="House with solid fill">
            <a:extLst>
              <a:ext uri="{FF2B5EF4-FFF2-40B4-BE49-F238E27FC236}">
                <a16:creationId xmlns:a16="http://schemas.microsoft.com/office/drawing/2014/main" id="{692E55E4-9FAC-D93B-BE09-30EE8BD87B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4759" y="1758297"/>
            <a:ext cx="914400" cy="914400"/>
          </a:xfrm>
          <a:prstGeom prst="rect">
            <a:avLst/>
          </a:prstGeom>
        </p:spPr>
      </p:pic>
    </p:spTree>
    <p:extLst>
      <p:ext uri="{BB962C8B-B14F-4D97-AF65-F5344CB8AC3E}">
        <p14:creationId xmlns:p14="http://schemas.microsoft.com/office/powerpoint/2010/main" val="86347303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B217-02AE-FFF7-D6B7-2B653C78C066}"/>
              </a:ext>
            </a:extLst>
          </p:cNvPr>
          <p:cNvSpPr>
            <a:spLocks noGrp="1"/>
          </p:cNvSpPr>
          <p:nvPr>
            <p:ph type="title"/>
          </p:nvPr>
        </p:nvSpPr>
        <p:spPr>
          <a:xfrm>
            <a:off x="609600" y="2857500"/>
            <a:ext cx="10972800" cy="1143000"/>
          </a:xfrm>
        </p:spPr>
        <p:txBody>
          <a:bodyPr>
            <a:normAutofit fontScale="90000"/>
          </a:bodyPr>
          <a:lstStyle/>
          <a:p>
            <a:r>
              <a:rPr lang="en-US" sz="4400" i="1" dirty="0">
                <a:effectLst/>
                <a:latin typeface="Calibri" panose="020F0502020204030204" pitchFamily="34" charset="0"/>
                <a:ea typeface="Calibri" panose="020F0502020204030204" pitchFamily="34" charset="0"/>
                <a:cs typeface="Times New Roman" panose="02020603050405020304" pitchFamily="18" charset="0"/>
              </a:rPr>
              <a:t>We now have an unprecedented opportunity to achieve – and go far beyond – the goals Congress established in the RAISE Family Caregivers Act</a:t>
            </a:r>
            <a:br>
              <a:rPr lang="en-US" sz="4400" i="1" dirty="0">
                <a:effectLst/>
                <a:latin typeface="Calibri" panose="020F0502020204030204" pitchFamily="34" charset="0"/>
                <a:ea typeface="Calibri" panose="020F0502020204030204" pitchFamily="34" charset="0"/>
                <a:cs typeface="Times New Roman" panose="02020603050405020304" pitchFamily="18" charset="0"/>
              </a:rPr>
            </a:br>
            <a:r>
              <a:rPr lang="en-US" sz="4400" i="1" dirty="0">
                <a:effectLst/>
                <a:latin typeface="Calibri" panose="020F0502020204030204" pitchFamily="34" charset="0"/>
                <a:ea typeface="Calibri" panose="020F0502020204030204" pitchFamily="34" charset="0"/>
                <a:cs typeface="Times New Roman" panose="02020603050405020304" pitchFamily="18" charset="0"/>
              </a:rPr>
              <a:t>					</a:t>
            </a:r>
            <a:r>
              <a:rPr lang="en-US" sz="2700" dirty="0">
                <a:effectLst/>
                <a:latin typeface="Calibri" panose="020F0502020204030204" pitchFamily="34" charset="0"/>
                <a:ea typeface="Calibri" panose="020F0502020204030204" pitchFamily="34" charset="0"/>
                <a:cs typeface="Times New Roman" panose="02020603050405020304" pitchFamily="18" charset="0"/>
              </a:rPr>
              <a:t>-Alison Barkoff, 2021</a:t>
            </a:r>
            <a:endParaRPr lang="en-US" sz="2700" dirty="0"/>
          </a:p>
        </p:txBody>
      </p:sp>
      <p:sp>
        <p:nvSpPr>
          <p:cNvPr id="3" name="Slide Number Placeholder 2">
            <a:extLst>
              <a:ext uri="{FF2B5EF4-FFF2-40B4-BE49-F238E27FC236}">
                <a16:creationId xmlns:a16="http://schemas.microsoft.com/office/drawing/2014/main" id="{378DBDFF-F0B1-2902-3196-9F0A63AC73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170</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91830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E074-73CC-38DE-E11C-6390D4C3D3CD}"/>
              </a:ext>
            </a:extLst>
          </p:cNvPr>
          <p:cNvSpPr>
            <a:spLocks noGrp="1"/>
          </p:cNvSpPr>
          <p:nvPr>
            <p:ph type="title"/>
          </p:nvPr>
        </p:nvSpPr>
        <p:spPr>
          <a:xfrm>
            <a:off x="609600" y="2857500"/>
            <a:ext cx="10972800" cy="1143000"/>
          </a:xfrm>
        </p:spPr>
        <p:txBody>
          <a:bodyPr/>
          <a:lstStyle/>
          <a:p>
            <a:r>
              <a:rPr lang="en-US" dirty="0"/>
              <a:t>Thank you!</a:t>
            </a:r>
          </a:p>
        </p:txBody>
      </p:sp>
      <p:sp>
        <p:nvSpPr>
          <p:cNvPr id="3" name="Slide Number Placeholder 2">
            <a:extLst>
              <a:ext uri="{FF2B5EF4-FFF2-40B4-BE49-F238E27FC236}">
                <a16:creationId xmlns:a16="http://schemas.microsoft.com/office/drawing/2014/main" id="{6D9763B1-FEBD-549C-A74F-4431C26005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171</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28801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429000"/>
            <a:ext cx="10515600" cy="1325563"/>
          </a:xfrm>
        </p:spPr>
        <p:txBody>
          <a:bodyPr/>
          <a:lstStyle/>
          <a:p>
            <a:r>
              <a:rPr lang="en-US" b="1" i="1" dirty="0"/>
              <a:t>DAY ONE:</a:t>
            </a:r>
            <a:br>
              <a:rPr lang="en-US" b="1" i="1" dirty="0"/>
            </a:br>
            <a:r>
              <a:rPr lang="en-US" b="1" i="1" dirty="0"/>
              <a:t>THURSDAY, SEPTEMBER 26</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
        <p:nvSpPr>
          <p:cNvPr id="5" name="TextBox 4">
            <a:extLst>
              <a:ext uri="{FF2B5EF4-FFF2-40B4-BE49-F238E27FC236}">
                <a16:creationId xmlns:a16="http://schemas.microsoft.com/office/drawing/2014/main" id="{3B35E466-DF81-EB72-1710-2276D01730A5}"/>
              </a:ext>
            </a:extLst>
          </p:cNvPr>
          <p:cNvSpPr txBox="1"/>
          <p:nvPr/>
        </p:nvSpPr>
        <p:spPr>
          <a:xfrm>
            <a:off x="838200" y="4795197"/>
            <a:ext cx="10515600" cy="701731"/>
          </a:xfrm>
          <a:prstGeom prst="rect">
            <a:avLst/>
          </a:prstGeom>
          <a:noFill/>
        </p:spPr>
        <p:txBody>
          <a:bodyPr wrap="square">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srgbClr val="004C82"/>
                </a:solidFill>
                <a:effectLst/>
                <a:uLnTx/>
                <a:uFillTx/>
                <a:latin typeface="Arial"/>
                <a:ea typeface="+mj-ea"/>
                <a:cs typeface="Calibri Light"/>
              </a:rPr>
              <a:t>ADJOURNMENT OF DAY 1 OF 2</a:t>
            </a:r>
          </a:p>
        </p:txBody>
      </p:sp>
    </p:spTree>
    <p:extLst>
      <p:ext uri="{BB962C8B-B14F-4D97-AF65-F5344CB8AC3E}">
        <p14:creationId xmlns:p14="http://schemas.microsoft.com/office/powerpoint/2010/main" val="6187513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AB79-BBC2-8F26-2632-C66AD6FD385D}"/>
              </a:ext>
            </a:extLst>
          </p:cNvPr>
          <p:cNvSpPr>
            <a:spLocks noGrp="1"/>
          </p:cNvSpPr>
          <p:nvPr>
            <p:ph type="title"/>
          </p:nvPr>
        </p:nvSpPr>
        <p:spPr/>
        <p:txBody>
          <a:bodyPr/>
          <a:lstStyle/>
          <a:p>
            <a:pPr algn="ctr"/>
            <a:r>
              <a:rPr lang="en-US" b="1" dirty="0">
                <a:solidFill>
                  <a:srgbClr val="004C82"/>
                </a:solidFill>
              </a:rPr>
              <a:t>THANK YOU</a:t>
            </a:r>
          </a:p>
        </p:txBody>
      </p:sp>
    </p:spTree>
    <p:extLst>
      <p:ext uri="{BB962C8B-B14F-4D97-AF65-F5344CB8AC3E}">
        <p14:creationId xmlns:p14="http://schemas.microsoft.com/office/powerpoint/2010/main" val="612255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B15D-AB9E-CAEC-16CF-50E19AE19BC9}"/>
              </a:ext>
            </a:extLst>
          </p:cNvPr>
          <p:cNvSpPr>
            <a:spLocks noGrp="1"/>
          </p:cNvSpPr>
          <p:nvPr>
            <p:ph type="title"/>
          </p:nvPr>
        </p:nvSpPr>
        <p:spPr/>
        <p:txBody>
          <a:bodyPr/>
          <a:lstStyle/>
          <a:p>
            <a:r>
              <a:rPr lang="en-US" dirty="0"/>
              <a:t>Focus Area 3: Community Living Federal Policy Recommendations</a:t>
            </a:r>
          </a:p>
        </p:txBody>
      </p:sp>
      <p:sp>
        <p:nvSpPr>
          <p:cNvPr id="3" name="Content Placeholder 2">
            <a:extLst>
              <a:ext uri="{FF2B5EF4-FFF2-40B4-BE49-F238E27FC236}">
                <a16:creationId xmlns:a16="http://schemas.microsoft.com/office/drawing/2014/main" id="{4EDEEC15-0E0A-2774-CCA5-CCF305EEEC13}"/>
              </a:ext>
            </a:extLst>
          </p:cNvPr>
          <p:cNvSpPr>
            <a:spLocks noGrp="1"/>
          </p:cNvSpPr>
          <p:nvPr>
            <p:ph idx="1"/>
          </p:nvPr>
        </p:nvSpPr>
        <p:spPr>
          <a:xfrm>
            <a:off x="609599" y="1128479"/>
            <a:ext cx="10972799" cy="4996543"/>
          </a:xfrm>
        </p:spPr>
        <p:txBody>
          <a:bodyPr numCol="2"/>
          <a:lstStyle/>
          <a:p>
            <a:pPr marL="0" indent="0">
              <a:buNone/>
            </a:pPr>
            <a:r>
              <a:rPr lang="en-US" b="1" dirty="0"/>
              <a:t>Housing:</a:t>
            </a:r>
          </a:p>
          <a:p>
            <a:r>
              <a:rPr lang="en-US" i="1" dirty="0"/>
              <a:t>Recommendation 3.1: Launch a national housing education and awareness campaign</a:t>
            </a:r>
          </a:p>
          <a:p>
            <a:pPr lvl="1"/>
            <a:r>
              <a:rPr lang="en-US" dirty="0"/>
              <a:t>Launch a national housing education and awareness campaign on the negative impacts of rent increases.</a:t>
            </a:r>
          </a:p>
          <a:p>
            <a:r>
              <a:rPr lang="en-US" i="1" dirty="0"/>
              <a:t>Recommendation 3.2: Use funding to improve access to housing</a:t>
            </a:r>
          </a:p>
          <a:p>
            <a:pPr lvl="1"/>
            <a:r>
              <a:rPr lang="en-US" dirty="0"/>
              <a:t>Issue a joint funding announcement for Fair Housing Assistance Program and Fair Housing Initiatives Program recipients.</a:t>
            </a:r>
          </a:p>
          <a:p>
            <a:pPr lvl="1"/>
            <a:r>
              <a:rPr lang="en-US" dirty="0"/>
              <a:t>Designate funding to launch a joint grant program that incentivizes land use and zoning reforms.</a:t>
            </a:r>
          </a:p>
          <a:p>
            <a:pPr lvl="1"/>
            <a:r>
              <a:rPr lang="en-US" dirty="0"/>
              <a:t>Issue joint guidance (Department of Health and Human Services (HHS), Department of Housing and Urban Development (HUD), and Department of Education (ED) to educate individuals with I/DD on housing and HCBS options.</a:t>
            </a:r>
          </a:p>
          <a:p>
            <a:pPr lvl="1"/>
            <a:r>
              <a:rPr lang="en-US" dirty="0"/>
              <a:t>Increase funding for fair housing for individuals with I/DD.</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Safety:</a:t>
            </a:r>
          </a:p>
          <a:p>
            <a:r>
              <a:rPr lang="en-US" i="1" dirty="0"/>
              <a:t>Recommendation 3.3: Promote regulations that increase protections for individuals with I/DD</a:t>
            </a:r>
          </a:p>
          <a:p>
            <a:pPr lvl="1"/>
            <a:r>
              <a:rPr lang="en-US" dirty="0"/>
              <a:t>Conduct studies that will strengthen adult protective services (APS) to assure greater expediency and success of complaint, investigation, and oversight processes.</a:t>
            </a:r>
          </a:p>
          <a:p>
            <a:pPr lvl="1"/>
            <a:r>
              <a:rPr lang="en-US" dirty="0"/>
              <a:t>Strengthen emergency preparedness processes.</a:t>
            </a:r>
          </a:p>
          <a:p>
            <a:r>
              <a:rPr lang="en-US" i="1" dirty="0"/>
              <a:t>Recommendation 3.4: Strengthen knowledge, education, and awareness of issues impacting individuals with I/DD</a:t>
            </a:r>
          </a:p>
          <a:p>
            <a:pPr lvl="1"/>
            <a:r>
              <a:rPr lang="en-US" dirty="0"/>
              <a:t>Conduct studies on how the COVID-19 public health emergency impacted HCBS for individuals with I/DD.</a:t>
            </a:r>
          </a:p>
          <a:p>
            <a:pPr lvl="1"/>
            <a:r>
              <a:rPr lang="en-US" dirty="0"/>
              <a:t>Ensure access to health education tailored for individuals with I/DD among school and Medicaid HCBS settings as well as state and local self-advocacy groups.</a:t>
            </a:r>
          </a:p>
          <a:p>
            <a:pPr lvl="1"/>
            <a:endParaRPr lang="en-US" dirty="0"/>
          </a:p>
          <a:p>
            <a:pPr lvl="1"/>
            <a:endParaRPr lang="en-US" dirty="0"/>
          </a:p>
        </p:txBody>
      </p:sp>
    </p:spTree>
    <p:extLst>
      <p:ext uri="{BB962C8B-B14F-4D97-AF65-F5344CB8AC3E}">
        <p14:creationId xmlns:p14="http://schemas.microsoft.com/office/powerpoint/2010/main" val="1510047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B15D-AB9E-CAEC-16CF-50E19AE19BC9}"/>
              </a:ext>
            </a:extLst>
          </p:cNvPr>
          <p:cNvSpPr>
            <a:spLocks noGrp="1"/>
          </p:cNvSpPr>
          <p:nvPr>
            <p:ph type="title"/>
          </p:nvPr>
        </p:nvSpPr>
        <p:spPr/>
        <p:txBody>
          <a:bodyPr/>
          <a:lstStyle/>
          <a:p>
            <a:r>
              <a:rPr lang="en-US" dirty="0"/>
              <a:t>Focus Area 3: Community Living Federal Policy Recommendations (continued)</a:t>
            </a:r>
          </a:p>
        </p:txBody>
      </p:sp>
      <p:sp>
        <p:nvSpPr>
          <p:cNvPr id="3" name="Content Placeholder 2">
            <a:extLst>
              <a:ext uri="{FF2B5EF4-FFF2-40B4-BE49-F238E27FC236}">
                <a16:creationId xmlns:a16="http://schemas.microsoft.com/office/drawing/2014/main" id="{4EDEEC15-0E0A-2774-CCA5-CCF305EEEC13}"/>
              </a:ext>
            </a:extLst>
          </p:cNvPr>
          <p:cNvSpPr>
            <a:spLocks noGrp="1"/>
          </p:cNvSpPr>
          <p:nvPr>
            <p:ph idx="1"/>
          </p:nvPr>
        </p:nvSpPr>
        <p:spPr>
          <a:xfrm>
            <a:off x="609600" y="1054052"/>
            <a:ext cx="6284686" cy="4996543"/>
          </a:xfrm>
        </p:spPr>
        <p:txBody>
          <a:bodyPr/>
          <a:lstStyle/>
          <a:p>
            <a:pPr marL="0" indent="0">
              <a:buNone/>
            </a:pPr>
            <a:r>
              <a:rPr lang="en-US" altLang="en-US" b="1" dirty="0"/>
              <a:t>Technology Support</a:t>
            </a:r>
          </a:p>
          <a:p>
            <a:r>
              <a:rPr lang="en-US" i="1" dirty="0"/>
              <a:t>Recommendation 3.5: Revise federal regulations and guidance to promote technology advancements for individuals with I/DD </a:t>
            </a:r>
          </a:p>
          <a:p>
            <a:pPr lvl="1"/>
            <a:r>
              <a:rPr lang="en-US" dirty="0"/>
              <a:t>Offer technical assistance to local education agencies (LEAs). </a:t>
            </a:r>
          </a:p>
          <a:p>
            <a:pPr lvl="1"/>
            <a:r>
              <a:rPr lang="en-US" dirty="0"/>
              <a:t>Provide guidance on the importance of technological upgrades.</a:t>
            </a:r>
          </a:p>
          <a:p>
            <a:pPr lvl="1"/>
            <a:r>
              <a:rPr lang="en-US" dirty="0"/>
              <a:t>Increase HHS Office for Civil Rights and Department of Justice (DOJ) enforcement activities.</a:t>
            </a:r>
          </a:p>
          <a:p>
            <a:pPr lvl="1"/>
            <a:r>
              <a:rPr lang="en-US" dirty="0"/>
              <a:t>Issue additional guidance on communications accessibility.</a:t>
            </a:r>
          </a:p>
          <a:p>
            <a:r>
              <a:rPr lang="en-US" i="1" dirty="0"/>
              <a:t>Recommendation 3.6: Require all federal funding recipients to provide augmentative and alternative communication (AAC) as an auxiliary aid or service</a:t>
            </a:r>
          </a:p>
          <a:p>
            <a:pPr lvl="1"/>
            <a:r>
              <a:rPr lang="en-US" dirty="0"/>
              <a:t>Adopt a single definition of AAC. </a:t>
            </a:r>
          </a:p>
          <a:p>
            <a:pPr lvl="1"/>
            <a:r>
              <a:rPr lang="en-US" dirty="0"/>
              <a:t>Require AAC services if doing so does not result in a fundamental alteration or undue financial and administrative burden. </a:t>
            </a:r>
          </a:p>
          <a:p>
            <a:pPr lvl="1"/>
            <a:r>
              <a:rPr lang="en-US" dirty="0"/>
              <a:t>Ensure fair and equitable financing of AAC tools, methods, and support. </a:t>
            </a:r>
          </a:p>
        </p:txBody>
      </p:sp>
      <p:sp>
        <p:nvSpPr>
          <p:cNvPr id="6" name="Content Placeholder 2">
            <a:extLst>
              <a:ext uri="{FF2B5EF4-FFF2-40B4-BE49-F238E27FC236}">
                <a16:creationId xmlns:a16="http://schemas.microsoft.com/office/drawing/2014/main" id="{EA235DD1-CC77-CC91-A86F-1CC331616B3A}"/>
              </a:ext>
            </a:extLst>
          </p:cNvPr>
          <p:cNvSpPr txBox="1">
            <a:spLocks/>
          </p:cNvSpPr>
          <p:nvPr/>
        </p:nvSpPr>
        <p:spPr bwMode="auto">
          <a:xfrm>
            <a:off x="6894286" y="1054052"/>
            <a:ext cx="4688113" cy="499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16694" indent="-216694" algn="l" defTabSz="342900" rtl="0" eaLnBrk="0" fontAlgn="base" hangingPunct="0">
              <a:spcBef>
                <a:spcPct val="0"/>
              </a:spcBef>
              <a:spcAft>
                <a:spcPts val="450"/>
              </a:spcAft>
              <a:buClr>
                <a:srgbClr val="E00034"/>
              </a:buClr>
              <a:buFont typeface="Arial" panose="020B0604020202020204" pitchFamily="34" charset="0"/>
              <a:buChar char="•"/>
              <a:defRPr sz="1800" kern="1200">
                <a:solidFill>
                  <a:srgbClr val="5F6163"/>
                </a:solidFill>
                <a:latin typeface="+mn-lt"/>
                <a:ea typeface="+mn-ea"/>
                <a:cs typeface="+mn-cs"/>
              </a:defRPr>
            </a:lvl1pPr>
            <a:lvl2pPr marL="515541" indent="-252413" algn="l" defTabSz="342900" rtl="0" eaLnBrk="0" fontAlgn="base" hangingPunct="0">
              <a:spcBef>
                <a:spcPct val="0"/>
              </a:spcBef>
              <a:spcAft>
                <a:spcPts val="450"/>
              </a:spcAft>
              <a:buClr>
                <a:srgbClr val="E00034"/>
              </a:buClr>
              <a:buFont typeface="Arial" panose="020B0604020202020204" pitchFamily="34" charset="0"/>
              <a:buChar char="–"/>
              <a:defRPr lang="en-US" altLang="en-US" sz="1500" kern="1200" dirty="0" smtClean="0">
                <a:solidFill>
                  <a:srgbClr val="5F6163"/>
                </a:solidFill>
                <a:latin typeface="+mn-lt"/>
                <a:ea typeface="+mn-ea"/>
                <a:cs typeface="+mn-cs"/>
              </a:defRPr>
            </a:lvl2pPr>
            <a:lvl3pPr marL="773906" indent="-214313" algn="l" defTabSz="342900" rtl="0" eaLnBrk="0" fontAlgn="base" hangingPunct="0">
              <a:spcBef>
                <a:spcPct val="0"/>
              </a:spcBef>
              <a:spcAft>
                <a:spcPts val="450"/>
              </a:spcAft>
              <a:buClr>
                <a:srgbClr val="E00034"/>
              </a:buClr>
              <a:buFont typeface="Arial" panose="020B0604020202020204" pitchFamily="34" charset="0"/>
              <a:buChar char="•"/>
              <a:defRPr lang="en-US" altLang="en-US" kern="1200" dirty="0" smtClean="0">
                <a:solidFill>
                  <a:srgbClr val="5F6163"/>
                </a:solidFill>
                <a:latin typeface="+mn-lt"/>
                <a:ea typeface="+mn-ea"/>
                <a:cs typeface="+mn-cs"/>
              </a:defRPr>
            </a:lvl3pPr>
            <a:lvl4pPr marL="1032272" indent="-213122" algn="l" defTabSz="342900" rtl="0" eaLnBrk="0" fontAlgn="base" hangingPunct="0">
              <a:spcBef>
                <a:spcPct val="0"/>
              </a:spcBef>
              <a:spcAft>
                <a:spcPts val="450"/>
              </a:spcAft>
              <a:buClr>
                <a:srgbClr val="E00034"/>
              </a:buClr>
              <a:buFont typeface="Arial" panose="020B0604020202020204" pitchFamily="34" charset="0"/>
              <a:buChar char="–"/>
              <a:defRPr lang="en-US" altLang="en-US" sz="1200" kern="1200" dirty="0" smtClean="0">
                <a:solidFill>
                  <a:srgbClr val="5F6163"/>
                </a:solidFill>
                <a:latin typeface="+mn-lt"/>
                <a:ea typeface="+mn-ea"/>
                <a:cs typeface="+mn-cs"/>
              </a:defRPr>
            </a:lvl4pPr>
            <a:lvl5pPr marL="1201341" indent="-173831" algn="l" defTabSz="342900" rtl="0" eaLnBrk="0" fontAlgn="base" hangingPunct="0">
              <a:spcBef>
                <a:spcPct val="0"/>
              </a:spcBef>
              <a:spcAft>
                <a:spcPts val="450"/>
              </a:spcAft>
              <a:buClr>
                <a:srgbClr val="E00034"/>
              </a:buClr>
              <a:buFont typeface="Arial" panose="020B0604020202020204" pitchFamily="34" charset="0"/>
              <a:buChar char="»"/>
              <a:defRPr lang="en-US" sz="1050" kern="1200" dirty="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Transportation</a:t>
            </a:r>
          </a:p>
          <a:p>
            <a:pPr marL="216694" marR="0" lvl="0" indent="-216694"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800" b="0" i="1" u="none" strike="noStrike" kern="1200" cap="none" spc="0" normalizeH="0" baseline="0" noProof="0" dirty="0">
                <a:ln>
                  <a:noFill/>
                </a:ln>
                <a:solidFill>
                  <a:srgbClr val="5F6163"/>
                </a:solidFill>
                <a:effectLst/>
                <a:uLnTx/>
                <a:uFillTx/>
                <a:latin typeface="Arial"/>
                <a:ea typeface="+mn-ea"/>
                <a:cs typeface="+mn-cs"/>
              </a:rPr>
              <a:t>Recommendation 3.7: Provide federal guidance and funding to increase transportation accessibility for individuals with I/DD</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Issue guidance to reaffirm accessibility of publicly funded transit systems. </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Fund infrastructure development and capacity-building innovation grants.</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Revise guidance on NEMT.</a:t>
            </a:r>
          </a:p>
        </p:txBody>
      </p:sp>
    </p:spTree>
    <p:extLst>
      <p:ext uri="{BB962C8B-B14F-4D97-AF65-F5344CB8AC3E}">
        <p14:creationId xmlns:p14="http://schemas.microsoft.com/office/powerpoint/2010/main" val="184450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429000"/>
            <a:ext cx="10515600" cy="1325563"/>
          </a:xfrm>
        </p:spPr>
        <p:txBody>
          <a:bodyPr/>
          <a:lstStyle/>
          <a:p>
            <a:r>
              <a:rPr lang="en-US" b="1" i="1" dirty="0"/>
              <a:t>DAY ONE:</a:t>
            </a:r>
            <a:br>
              <a:rPr lang="en-US" b="1" i="1" dirty="0"/>
            </a:br>
            <a:r>
              <a:rPr lang="en-US" b="1" i="1" dirty="0"/>
              <a:t>THURSDAY, SEPTEMBER 26</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B15D-AB9E-CAEC-16CF-50E19AE19BC9}"/>
              </a:ext>
            </a:extLst>
          </p:cNvPr>
          <p:cNvSpPr>
            <a:spLocks noGrp="1"/>
          </p:cNvSpPr>
          <p:nvPr>
            <p:ph type="title"/>
          </p:nvPr>
        </p:nvSpPr>
        <p:spPr/>
        <p:txBody>
          <a:bodyPr/>
          <a:lstStyle/>
          <a:p>
            <a:r>
              <a:rPr lang="en-US" dirty="0"/>
              <a:t>Focus Area 3: Community Living Spotlights</a:t>
            </a:r>
          </a:p>
        </p:txBody>
      </p:sp>
      <p:sp>
        <p:nvSpPr>
          <p:cNvPr id="4" name="Content Placeholder 2">
            <a:extLst>
              <a:ext uri="{FF2B5EF4-FFF2-40B4-BE49-F238E27FC236}">
                <a16:creationId xmlns:a16="http://schemas.microsoft.com/office/drawing/2014/main" id="{BC3BF879-B3D9-6A44-49D1-DCB17899D5E2}"/>
              </a:ext>
            </a:extLst>
          </p:cNvPr>
          <p:cNvSpPr>
            <a:spLocks noGrp="1"/>
          </p:cNvSpPr>
          <p:nvPr>
            <p:ph idx="1"/>
          </p:nvPr>
        </p:nvSpPr>
        <p:spPr>
          <a:xfrm>
            <a:off x="609599" y="1143000"/>
            <a:ext cx="6559123" cy="4884938"/>
          </a:xfrm>
          <a:ln w="28575">
            <a:solidFill>
              <a:srgbClr val="F89D1E"/>
            </a:solidFill>
          </a:ln>
        </p:spPr>
        <p:txBody>
          <a:bodyPr/>
          <a:lstStyle/>
          <a:p>
            <a:pPr marL="0" indent="0" algn="ctr">
              <a:buNone/>
            </a:pPr>
            <a:r>
              <a:rPr lang="en-US" b="1" dirty="0"/>
              <a:t>Innovation Spotlight – Living Well Rights Guides</a:t>
            </a:r>
          </a:p>
          <a:p>
            <a:pPr lvl="1">
              <a:buFont typeface="Arial" panose="020B0604020202020204" pitchFamily="34" charset="0"/>
              <a:buChar char="•"/>
            </a:pPr>
            <a:r>
              <a:rPr lang="en-US" dirty="0"/>
              <a:t>Wisconsin Board for People with Developmental Disabilities (WPDD</a:t>
            </a:r>
            <a:r>
              <a:rPr lang="en-US" dirty="0">
                <a:latin typeface="+mj-lt"/>
              </a:rPr>
              <a:t>) </a:t>
            </a:r>
            <a:r>
              <a:rPr lang="en-US" spc="-10" dirty="0">
                <a:effectLst/>
                <a:latin typeface="+mj-lt"/>
                <a:ea typeface="Calibri" panose="020F0502020204030204" pitchFamily="34" charset="0"/>
              </a:rPr>
              <a:t>introduced the </a:t>
            </a:r>
            <a:r>
              <a:rPr lang="en-US" u="sng" spc="-10" dirty="0">
                <a:solidFill>
                  <a:srgbClr val="0563C1"/>
                </a:solidFill>
                <a:effectLst/>
                <a:latin typeface="+mj-lt"/>
                <a:ea typeface="Calibri" panose="020F0502020204030204" pitchFamily="34" charset="0"/>
                <a:cs typeface="Arial" panose="020B0604020202020204" pitchFamily="34" charset="0"/>
                <a:hlinkClick r:id="rId2"/>
              </a:rPr>
              <a:t>Let’s Talk About Rights Guides</a:t>
            </a:r>
            <a:r>
              <a:rPr lang="en-US" spc="-10" dirty="0">
                <a:effectLst/>
                <a:latin typeface="+mj-lt"/>
                <a:ea typeface="Calibri" panose="020F0502020204030204" pitchFamily="34" charset="0"/>
              </a:rPr>
              <a:t> and the </a:t>
            </a:r>
            <a:r>
              <a:rPr lang="en-US" u="sng" spc="-10" dirty="0">
                <a:solidFill>
                  <a:srgbClr val="0563C1"/>
                </a:solidFill>
                <a:effectLst/>
                <a:latin typeface="+mj-lt"/>
                <a:ea typeface="Calibri" panose="020F0502020204030204" pitchFamily="34" charset="0"/>
                <a:cs typeface="Arial" panose="020B0604020202020204" pitchFamily="34" charset="0"/>
                <a:hlinkClick r:id="rId3"/>
              </a:rPr>
              <a:t>Know Your Rights Video Series</a:t>
            </a:r>
            <a:r>
              <a:rPr lang="en-US" spc="-10" dirty="0">
                <a:effectLst/>
                <a:latin typeface="+mj-lt"/>
                <a:ea typeface="Calibri" panose="020F0502020204030204" pitchFamily="34" charset="0"/>
              </a:rPr>
              <a:t>, both designed to empower individuals with I/DD and train provider staff and families on the rights of individuals and how they can exercise those rights</a:t>
            </a:r>
          </a:p>
          <a:p>
            <a:pPr lvl="1">
              <a:buFont typeface="Arial" panose="020B0604020202020204" pitchFamily="34" charset="0"/>
              <a:buChar char="•"/>
            </a:pPr>
            <a:r>
              <a:rPr lang="en-US" dirty="0">
                <a:latin typeface="+mj-lt"/>
              </a:rPr>
              <a:t>The Let’s Talk About Rights Guides cover decision-making, personal freedoms, health care rights, and safety. They provide practical advice on planning, understanding one's rights, and accessing necessary supports. </a:t>
            </a:r>
          </a:p>
          <a:p>
            <a:pPr lvl="1">
              <a:buFont typeface="Arial" panose="020B0604020202020204" pitchFamily="34" charset="0"/>
              <a:buChar char="•"/>
            </a:pPr>
            <a:r>
              <a:rPr lang="en-US" dirty="0">
                <a:latin typeface="+mj-lt"/>
              </a:rPr>
              <a:t>The Know Your Rights video series complements the guides highlight key rights, emphasizes the importance of self-advocacy, and encourages proactive participation in one's own life decisions. </a:t>
            </a:r>
          </a:p>
          <a:p>
            <a:pPr lvl="1">
              <a:buFont typeface="Arial" panose="020B0604020202020204" pitchFamily="34" charset="0"/>
              <a:buChar char="•"/>
            </a:pPr>
            <a:r>
              <a:rPr lang="en-US" dirty="0">
                <a:latin typeface="+mj-lt"/>
              </a:rPr>
              <a:t>After implementing these resources at eight pilot provider sites, participants reported increased awareness of choices, rights, and opportunities for individuals with I/DD. </a:t>
            </a:r>
          </a:p>
          <a:p>
            <a:pPr lvl="1">
              <a:buFont typeface="Arial" panose="020B0604020202020204" pitchFamily="34" charset="0"/>
              <a:buChar char="•"/>
            </a:pPr>
            <a:r>
              <a:rPr lang="en-US" dirty="0">
                <a:latin typeface="+mj-lt"/>
              </a:rPr>
              <a:t>Together, these tools foster greater independence and community inclusion for individuals with I/DD, ensuring they are well-informed, well-equipped, and confident in exercising their rights.</a:t>
            </a:r>
          </a:p>
          <a:p>
            <a:pPr lvl="1"/>
            <a:endParaRPr lang="en-US" dirty="0">
              <a:highlight>
                <a:srgbClr val="FFFF00"/>
              </a:highlight>
            </a:endParaRPr>
          </a:p>
        </p:txBody>
      </p:sp>
      <p:sp>
        <p:nvSpPr>
          <p:cNvPr id="5" name="Content Placeholder 2">
            <a:extLst>
              <a:ext uri="{FF2B5EF4-FFF2-40B4-BE49-F238E27FC236}">
                <a16:creationId xmlns:a16="http://schemas.microsoft.com/office/drawing/2014/main" id="{7264A872-9FE4-99AA-826C-4F6D8D3E6939}"/>
              </a:ext>
            </a:extLst>
          </p:cNvPr>
          <p:cNvSpPr txBox="1">
            <a:spLocks/>
          </p:cNvSpPr>
          <p:nvPr/>
        </p:nvSpPr>
        <p:spPr bwMode="auto">
          <a:xfrm>
            <a:off x="7310052" y="1128508"/>
            <a:ext cx="4272348" cy="2300492"/>
          </a:xfrm>
          <a:prstGeom prst="rect">
            <a:avLst/>
          </a:prstGeom>
          <a:noFill/>
          <a:ln w="28575">
            <a:solidFill>
              <a:srgbClr val="F89D1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16694" indent="-216694" algn="l" defTabSz="342900" rtl="0" eaLnBrk="0" fontAlgn="base" hangingPunct="0">
              <a:spcBef>
                <a:spcPct val="0"/>
              </a:spcBef>
              <a:spcAft>
                <a:spcPts val="450"/>
              </a:spcAft>
              <a:buClr>
                <a:srgbClr val="E00034"/>
              </a:buClr>
              <a:buFont typeface="Arial" panose="020B0604020202020204" pitchFamily="34" charset="0"/>
              <a:buChar char="•"/>
              <a:defRPr sz="1800" kern="1200">
                <a:solidFill>
                  <a:srgbClr val="5F6163"/>
                </a:solidFill>
                <a:latin typeface="+mn-lt"/>
                <a:ea typeface="+mn-ea"/>
                <a:cs typeface="+mn-cs"/>
              </a:defRPr>
            </a:lvl1pPr>
            <a:lvl2pPr marL="515541" indent="-252413" algn="l" defTabSz="342900" rtl="0" eaLnBrk="0" fontAlgn="base" hangingPunct="0">
              <a:spcBef>
                <a:spcPct val="0"/>
              </a:spcBef>
              <a:spcAft>
                <a:spcPts val="450"/>
              </a:spcAft>
              <a:buClr>
                <a:srgbClr val="E00034"/>
              </a:buClr>
              <a:buFont typeface="Arial" panose="020B0604020202020204" pitchFamily="34" charset="0"/>
              <a:buChar char="–"/>
              <a:defRPr lang="en-US" altLang="en-US" sz="1500" kern="1200" dirty="0" smtClean="0">
                <a:solidFill>
                  <a:srgbClr val="5F6163"/>
                </a:solidFill>
                <a:latin typeface="+mn-lt"/>
                <a:ea typeface="+mn-ea"/>
                <a:cs typeface="+mn-cs"/>
              </a:defRPr>
            </a:lvl2pPr>
            <a:lvl3pPr marL="773906" indent="-214313" algn="l" defTabSz="342900" rtl="0" eaLnBrk="0" fontAlgn="base" hangingPunct="0">
              <a:spcBef>
                <a:spcPct val="0"/>
              </a:spcBef>
              <a:spcAft>
                <a:spcPts val="450"/>
              </a:spcAft>
              <a:buClr>
                <a:srgbClr val="E00034"/>
              </a:buClr>
              <a:buFont typeface="Arial" panose="020B0604020202020204" pitchFamily="34" charset="0"/>
              <a:buChar char="•"/>
              <a:defRPr lang="en-US" altLang="en-US" kern="1200" dirty="0" smtClean="0">
                <a:solidFill>
                  <a:srgbClr val="5F6163"/>
                </a:solidFill>
                <a:latin typeface="+mn-lt"/>
                <a:ea typeface="+mn-ea"/>
                <a:cs typeface="+mn-cs"/>
              </a:defRPr>
            </a:lvl3pPr>
            <a:lvl4pPr marL="1032272" indent="-213122" algn="l" defTabSz="342900" rtl="0" eaLnBrk="0" fontAlgn="base" hangingPunct="0">
              <a:spcBef>
                <a:spcPct val="0"/>
              </a:spcBef>
              <a:spcAft>
                <a:spcPts val="450"/>
              </a:spcAft>
              <a:buClr>
                <a:srgbClr val="E00034"/>
              </a:buClr>
              <a:buFont typeface="Arial" panose="020B0604020202020204" pitchFamily="34" charset="0"/>
              <a:buChar char="–"/>
              <a:defRPr lang="en-US" altLang="en-US" sz="1200" kern="1200" dirty="0" smtClean="0">
                <a:solidFill>
                  <a:srgbClr val="5F6163"/>
                </a:solidFill>
                <a:latin typeface="+mn-lt"/>
                <a:ea typeface="+mn-ea"/>
                <a:cs typeface="+mn-cs"/>
              </a:defRPr>
            </a:lvl4pPr>
            <a:lvl5pPr marL="1201341" indent="-173831" algn="l" defTabSz="342900" rtl="0" eaLnBrk="0" fontAlgn="base" hangingPunct="0">
              <a:spcBef>
                <a:spcPct val="0"/>
              </a:spcBef>
              <a:spcAft>
                <a:spcPts val="450"/>
              </a:spcAft>
              <a:buClr>
                <a:srgbClr val="E00034"/>
              </a:buClr>
              <a:buFont typeface="Arial" panose="020B0604020202020204" pitchFamily="34" charset="0"/>
              <a:buChar char="»"/>
              <a:defRPr lang="en-US" sz="1050" kern="1200" dirty="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Human Spotlight – Finding Home</a:t>
            </a:r>
          </a:p>
          <a:p>
            <a:pPr marL="0" marR="0" lvl="0" indent="-35719"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600" b="0" i="0" u="sng" strike="noStrike" kern="1200" cap="none" spc="-1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hlinkClick r:id="rId4"/>
              </a:rPr>
              <a:t>“Finding Home (Kansas)”</a:t>
            </a:r>
            <a:r>
              <a:rPr kumimoji="0" lang="en-US" sz="1600" b="0" i="0" u="none" strike="noStrike" kern="1200" cap="none" spc="0" normalizeH="0" baseline="0" noProof="0" dirty="0">
                <a:ln>
                  <a:noFill/>
                </a:ln>
                <a:solidFill>
                  <a:srgbClr val="5F6163"/>
                </a:solidFill>
                <a:effectLst/>
                <a:uLnTx/>
                <a:uFillTx/>
                <a:latin typeface="Arial"/>
                <a:ea typeface="+mn-ea"/>
                <a:cs typeface="+mn-cs"/>
              </a:rPr>
              <a:t> is an MFP Rebalancing Demonstration participant video from rural Kansas that documents the transition of a young woman from an intermediate care facility for individuals with intellectual disabilities (ICF/IID) to community placement and the use of HCBS. </a:t>
            </a:r>
            <a:r>
              <a:rPr kumimoji="0" lang="en-US" sz="1800" b="0" i="0" u="none" strike="noStrike" kern="1200" cap="none" spc="0" normalizeH="0" baseline="0" noProof="0" dirty="0">
                <a:ln>
                  <a:noFill/>
                </a:ln>
                <a:solidFill>
                  <a:srgbClr val="5F6163"/>
                </a:solidFill>
                <a:effectLst/>
                <a:uLnTx/>
                <a:uFillTx/>
                <a:latin typeface="Arial"/>
                <a:ea typeface="+mn-ea"/>
                <a:cs typeface="+mn-cs"/>
              </a:rPr>
              <a:t>	</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endParaRPr kumimoji="0" lang="en-US" altLang="en-US" sz="1500" b="0" i="0" u="none" strike="noStrike" kern="1200" cap="none" spc="0" normalizeH="0" baseline="0" noProof="0" dirty="0">
              <a:ln>
                <a:noFill/>
              </a:ln>
              <a:solidFill>
                <a:srgbClr val="5F6163"/>
              </a:solidFill>
              <a:effectLst/>
              <a:highlight>
                <a:srgbClr val="FFFF00"/>
              </a:highlight>
              <a:uLnTx/>
              <a:uFillTx/>
              <a:latin typeface="Arial"/>
              <a:ea typeface="+mn-ea"/>
              <a:cs typeface="+mn-cs"/>
            </a:endParaRPr>
          </a:p>
        </p:txBody>
      </p:sp>
      <p:grpSp>
        <p:nvGrpSpPr>
          <p:cNvPr id="11" name="Group 10">
            <a:extLst>
              <a:ext uri="{FF2B5EF4-FFF2-40B4-BE49-F238E27FC236}">
                <a16:creationId xmlns:a16="http://schemas.microsoft.com/office/drawing/2014/main" id="{63D4DB14-5375-6DEE-CCA6-28BA4E3676F5}"/>
              </a:ext>
            </a:extLst>
          </p:cNvPr>
          <p:cNvGrpSpPr/>
          <p:nvPr/>
        </p:nvGrpSpPr>
        <p:grpSpPr>
          <a:xfrm>
            <a:off x="7631066" y="3623075"/>
            <a:ext cx="3859919" cy="2404863"/>
            <a:chOff x="7355858" y="3312356"/>
            <a:chExt cx="3859919" cy="2404863"/>
          </a:xfrm>
        </p:grpSpPr>
        <p:pic>
          <p:nvPicPr>
            <p:cNvPr id="6" name="Picture 5">
              <a:extLst>
                <a:ext uri="{FF2B5EF4-FFF2-40B4-BE49-F238E27FC236}">
                  <a16:creationId xmlns:a16="http://schemas.microsoft.com/office/drawing/2014/main" id="{AF3AA36C-F35C-EA23-2F1A-3E2B043915EC}"/>
                </a:ext>
              </a:extLst>
            </p:cNvPr>
            <p:cNvPicPr>
              <a:picLocks noChangeAspect="1"/>
            </p:cNvPicPr>
            <p:nvPr/>
          </p:nvPicPr>
          <p:blipFill rotWithShape="1">
            <a:blip r:embed="rId5"/>
            <a:srcRect l="68983" t="6972" r="2252" b="13592"/>
            <a:stretch/>
          </p:blipFill>
          <p:spPr>
            <a:xfrm>
              <a:off x="9783022" y="3429000"/>
              <a:ext cx="1432755" cy="1953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957AD92B-DEB3-2AEF-C6DF-9BB6B60B52E8}"/>
                </a:ext>
              </a:extLst>
            </p:cNvPr>
            <p:cNvPicPr>
              <a:picLocks noChangeAspect="1"/>
            </p:cNvPicPr>
            <p:nvPr/>
          </p:nvPicPr>
          <p:blipFill rotWithShape="1">
            <a:blip r:embed="rId5"/>
            <a:srcRect t="5717" r="68983" b="15483"/>
            <a:stretch/>
          </p:blipFill>
          <p:spPr>
            <a:xfrm>
              <a:off x="8458447" y="4021451"/>
              <a:ext cx="1352196" cy="1695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223AEEC-5876-41AA-2E52-6CE7208A36A9}"/>
                </a:ext>
              </a:extLst>
            </p:cNvPr>
            <p:cNvPicPr>
              <a:picLocks noChangeAspect="1"/>
            </p:cNvPicPr>
            <p:nvPr/>
          </p:nvPicPr>
          <p:blipFill rotWithShape="1">
            <a:blip r:embed="rId5"/>
            <a:srcRect l="35090" t="6124" r="36145" b="15076"/>
            <a:stretch/>
          </p:blipFill>
          <p:spPr>
            <a:xfrm>
              <a:off x="7355858" y="3312356"/>
              <a:ext cx="1225119" cy="1656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805146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D4E1-D382-0E43-47B7-C7B42265E555}"/>
              </a:ext>
            </a:extLst>
          </p:cNvPr>
          <p:cNvSpPr>
            <a:spLocks noGrp="1"/>
          </p:cNvSpPr>
          <p:nvPr>
            <p:ph type="title"/>
          </p:nvPr>
        </p:nvSpPr>
        <p:spPr/>
        <p:txBody>
          <a:bodyPr/>
          <a:lstStyle/>
          <a:p>
            <a:r>
              <a:rPr lang="en-US" dirty="0"/>
              <a:t>Focus Area 4: Federal Support Programs Challenges</a:t>
            </a:r>
          </a:p>
        </p:txBody>
      </p:sp>
      <p:sp>
        <p:nvSpPr>
          <p:cNvPr id="3" name="Content Placeholder 2">
            <a:extLst>
              <a:ext uri="{FF2B5EF4-FFF2-40B4-BE49-F238E27FC236}">
                <a16:creationId xmlns:a16="http://schemas.microsoft.com/office/drawing/2014/main" id="{56CEBCC8-35B7-A212-B055-58BC24F6BED2}"/>
              </a:ext>
            </a:extLst>
          </p:cNvPr>
          <p:cNvSpPr>
            <a:spLocks noGrp="1"/>
          </p:cNvSpPr>
          <p:nvPr>
            <p:ph idx="1"/>
          </p:nvPr>
        </p:nvSpPr>
        <p:spPr>
          <a:xfrm>
            <a:off x="159657" y="975610"/>
            <a:ext cx="5936343" cy="4876800"/>
          </a:xfrm>
        </p:spPr>
        <p:txBody>
          <a:bodyPr/>
          <a:lstStyle/>
          <a:p>
            <a:r>
              <a:rPr lang="en-US" sz="1700" i="1" dirty="0"/>
              <a:t>Income, asset, and resource limits are too low for SSI</a:t>
            </a:r>
          </a:p>
          <a:p>
            <a:pPr marL="404813" lvl="1" indent="-165100"/>
            <a:r>
              <a:rPr lang="en-US" dirty="0"/>
              <a:t>SSI’s resource standard has been updated only once since the program’s inception in 1972 and has not increased since 1989.</a:t>
            </a:r>
          </a:p>
          <a:p>
            <a:pPr marL="404813" lvl="1" indent="-165100"/>
            <a:r>
              <a:rPr lang="en-US" dirty="0"/>
              <a:t>Beneficiaries who exceed the limits are terminated from program participation if their savings remain above the limits, and they must repay any benefits paid while they are over the limit. </a:t>
            </a:r>
          </a:p>
          <a:p>
            <a:r>
              <a:rPr lang="en-US" sz="1700" i="1" dirty="0"/>
              <a:t>Income, asset, and resource limits are too low for most state Medicaid programs</a:t>
            </a:r>
          </a:p>
          <a:p>
            <a:pPr marL="404813" lvl="1" indent="-179388"/>
            <a:r>
              <a:rPr lang="en-US" dirty="0"/>
              <a:t>Majority of states that have elected to cover the medically needy (34 states) impose a medically needy income level that is not greater than the SSI federal benefit rate.</a:t>
            </a:r>
          </a:p>
          <a:p>
            <a:r>
              <a:rPr lang="en-US" sz="1700" i="1" dirty="0"/>
              <a:t>Income and asset limits penalize couples wanting to get married</a:t>
            </a:r>
          </a:p>
          <a:p>
            <a:pPr marL="404813" lvl="1" indent="-169863">
              <a:tabLst>
                <a:tab pos="344488" algn="l"/>
              </a:tabLst>
            </a:pPr>
            <a:r>
              <a:rPr lang="en-US" dirty="0"/>
              <a:t>Individuals receiving SSI typically experience monthly benefits upon getting married that are less than the sum of two individuals’ benefits </a:t>
            </a:r>
            <a:r>
              <a:rPr lang="en-US" altLang="en-US" dirty="0"/>
              <a:t>(AARP, 2022).</a:t>
            </a:r>
            <a:endParaRPr lang="en-US" dirty="0"/>
          </a:p>
        </p:txBody>
      </p:sp>
      <p:sp>
        <p:nvSpPr>
          <p:cNvPr id="4" name="Content Placeholder 2">
            <a:extLst>
              <a:ext uri="{FF2B5EF4-FFF2-40B4-BE49-F238E27FC236}">
                <a16:creationId xmlns:a16="http://schemas.microsoft.com/office/drawing/2014/main" id="{0FB661E1-F4EF-EE58-C08F-281ED98070DB}"/>
              </a:ext>
            </a:extLst>
          </p:cNvPr>
          <p:cNvSpPr txBox="1">
            <a:spLocks/>
          </p:cNvSpPr>
          <p:nvPr/>
        </p:nvSpPr>
        <p:spPr bwMode="auto">
          <a:xfrm>
            <a:off x="5981075" y="914401"/>
            <a:ext cx="6051268" cy="511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16694" indent="-216694" algn="l" defTabSz="342900" rtl="0" eaLnBrk="0" fontAlgn="base" hangingPunct="0">
              <a:spcBef>
                <a:spcPct val="0"/>
              </a:spcBef>
              <a:spcAft>
                <a:spcPts val="450"/>
              </a:spcAft>
              <a:buClr>
                <a:srgbClr val="E00034"/>
              </a:buClr>
              <a:buFont typeface="Arial" panose="020B0604020202020204" pitchFamily="34" charset="0"/>
              <a:buChar char="•"/>
              <a:defRPr sz="1800" kern="1200">
                <a:solidFill>
                  <a:srgbClr val="5F6163"/>
                </a:solidFill>
                <a:latin typeface="+mn-lt"/>
                <a:ea typeface="+mn-ea"/>
                <a:cs typeface="+mn-cs"/>
              </a:defRPr>
            </a:lvl1pPr>
            <a:lvl2pPr marL="515541" indent="-252413" algn="l" defTabSz="342900" rtl="0" eaLnBrk="0" fontAlgn="base" hangingPunct="0">
              <a:spcBef>
                <a:spcPct val="0"/>
              </a:spcBef>
              <a:spcAft>
                <a:spcPts val="450"/>
              </a:spcAft>
              <a:buClr>
                <a:srgbClr val="E00034"/>
              </a:buClr>
              <a:buFont typeface="Arial" panose="020B0604020202020204" pitchFamily="34" charset="0"/>
              <a:buChar char="–"/>
              <a:defRPr lang="en-US" altLang="en-US" sz="1500" kern="1200" dirty="0" smtClean="0">
                <a:solidFill>
                  <a:srgbClr val="5F6163"/>
                </a:solidFill>
                <a:latin typeface="+mn-lt"/>
                <a:ea typeface="+mn-ea"/>
                <a:cs typeface="+mn-cs"/>
              </a:defRPr>
            </a:lvl2pPr>
            <a:lvl3pPr marL="773906" indent="-214313" algn="l" defTabSz="342900" rtl="0" eaLnBrk="0" fontAlgn="base" hangingPunct="0">
              <a:spcBef>
                <a:spcPct val="0"/>
              </a:spcBef>
              <a:spcAft>
                <a:spcPts val="450"/>
              </a:spcAft>
              <a:buClr>
                <a:srgbClr val="E00034"/>
              </a:buClr>
              <a:buFont typeface="Arial" panose="020B0604020202020204" pitchFamily="34" charset="0"/>
              <a:buChar char="•"/>
              <a:defRPr lang="en-US" altLang="en-US" kern="1200" dirty="0" smtClean="0">
                <a:solidFill>
                  <a:srgbClr val="5F6163"/>
                </a:solidFill>
                <a:latin typeface="+mn-lt"/>
                <a:ea typeface="+mn-ea"/>
                <a:cs typeface="+mn-cs"/>
              </a:defRPr>
            </a:lvl3pPr>
            <a:lvl4pPr marL="1032272" indent="-213122" algn="l" defTabSz="342900" rtl="0" eaLnBrk="0" fontAlgn="base" hangingPunct="0">
              <a:spcBef>
                <a:spcPct val="0"/>
              </a:spcBef>
              <a:spcAft>
                <a:spcPts val="450"/>
              </a:spcAft>
              <a:buClr>
                <a:srgbClr val="E00034"/>
              </a:buClr>
              <a:buFont typeface="Arial" panose="020B0604020202020204" pitchFamily="34" charset="0"/>
              <a:buChar char="–"/>
              <a:defRPr lang="en-US" altLang="en-US" sz="1200" kern="1200" dirty="0" smtClean="0">
                <a:solidFill>
                  <a:srgbClr val="5F6163"/>
                </a:solidFill>
                <a:latin typeface="+mn-lt"/>
                <a:ea typeface="+mn-ea"/>
                <a:cs typeface="+mn-cs"/>
              </a:defRPr>
            </a:lvl4pPr>
            <a:lvl5pPr marL="1201341" indent="-173831" algn="l" defTabSz="342900" rtl="0" eaLnBrk="0" fontAlgn="base" hangingPunct="0">
              <a:spcBef>
                <a:spcPct val="0"/>
              </a:spcBef>
              <a:spcAft>
                <a:spcPts val="450"/>
              </a:spcAft>
              <a:buClr>
                <a:srgbClr val="E00034"/>
              </a:buClr>
              <a:buFont typeface="Arial" panose="020B0604020202020204" pitchFamily="34" charset="0"/>
              <a:buChar char="»"/>
              <a:defRPr lang="en-US" sz="1050" kern="1200" dirty="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216694" marR="0" lvl="0" indent="-216694"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700" b="0" i="1" u="none" strike="noStrike" kern="1200" cap="none" spc="0" normalizeH="0" baseline="0" noProof="0" dirty="0">
                <a:ln>
                  <a:noFill/>
                </a:ln>
                <a:solidFill>
                  <a:srgbClr val="5F6163"/>
                </a:solidFill>
                <a:effectLst/>
                <a:uLnTx/>
                <a:uFillTx/>
                <a:latin typeface="Arial"/>
                <a:ea typeface="+mn-ea"/>
                <a:cs typeface="+mn-cs"/>
              </a:rPr>
              <a:t>Lack of Medicaid HCBS portability restricts the ability of people with I/DD to move out of state</a:t>
            </a:r>
          </a:p>
          <a:p>
            <a:pPr marL="404813" marR="0" lvl="1" indent="-179388"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Because Medicaid HCBS cannot be transferred from one state to another, individuals with I/DD are prevented or greatly discouraged from moving to a different state.</a:t>
            </a:r>
          </a:p>
          <a:p>
            <a:pPr marL="216694" marR="0" lvl="0" indent="-216694"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700" b="0" i="1" u="none" strike="noStrike" kern="1200" cap="none" spc="0" normalizeH="0" baseline="0" noProof="0" dirty="0">
                <a:ln>
                  <a:noFill/>
                </a:ln>
                <a:solidFill>
                  <a:srgbClr val="5F6163"/>
                </a:solidFill>
                <a:effectLst/>
                <a:uLnTx/>
                <a:uFillTx/>
                <a:latin typeface="Arial"/>
                <a:ea typeface="+mn-ea"/>
                <a:cs typeface="+mn-cs"/>
              </a:rPr>
              <a:t>Provider agencies are not required to report how individuals’ SSI funds are spent</a:t>
            </a:r>
          </a:p>
          <a:p>
            <a:pPr marL="404813" marR="0" lvl="1" indent="-16986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Provider agencies are permitted to require residents’ full SSI payments without spending transparency. This directly contradicts one of the requirements of all Medicaid-HCBS provider settings as part of the federal HCBS regulation that “all beneficiaries must have control over personal resources.”</a:t>
            </a:r>
          </a:p>
          <a:p>
            <a:pPr marL="216694" marR="0" lvl="0" indent="-216694"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sz="1700" b="0" i="1" u="none" strike="noStrike" kern="1200" cap="none" spc="0" normalizeH="0" baseline="0" noProof="0" dirty="0">
                <a:ln>
                  <a:noFill/>
                </a:ln>
                <a:solidFill>
                  <a:srgbClr val="5F6163"/>
                </a:solidFill>
                <a:effectLst/>
                <a:uLnTx/>
                <a:uFillTx/>
                <a:latin typeface="Arial"/>
                <a:ea typeface="+mn-ea"/>
                <a:cs typeface="+mn-cs"/>
              </a:rPr>
              <a:t>Medicare has a 24-month waiting period for people collecting Social Security Disability Insurance.</a:t>
            </a:r>
          </a:p>
          <a:p>
            <a:pPr marL="404813" marR="0" lvl="1" indent="-16986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~1.8 million people with disabilities are waiting for Medicare. Since SSDI recipients are unable to work, they cannot access employer-sponsored insurance.</a:t>
            </a:r>
          </a:p>
          <a:p>
            <a:pPr marL="404813" marR="0" lvl="1" indent="-16986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Nearly 39% of these individuals do not have health insurance coverage at some point during the waiting period, and 24% have no health insurance during this entire period. </a:t>
            </a:r>
          </a:p>
          <a:p>
            <a:pPr marL="515541" marR="0" lvl="1" indent="-252413" algn="l" defTabSz="342900" rtl="0" eaLnBrk="0" fontAlgn="base" latinLnBrk="0" hangingPunct="0">
              <a:lnSpc>
                <a:spcPct val="100000"/>
              </a:lnSpc>
              <a:spcBef>
                <a:spcPct val="0"/>
              </a:spcBef>
              <a:spcAft>
                <a:spcPts val="450"/>
              </a:spcAft>
              <a:buClr>
                <a:srgbClr val="E00034"/>
              </a:buClr>
              <a:buSzTx/>
              <a:buFont typeface="Arial" panose="020B0604020202020204" pitchFamily="34" charset="0"/>
              <a:buChar char="–"/>
              <a:tabLst/>
              <a:defRPr/>
            </a:pPr>
            <a:endParaRPr kumimoji="0" lang="en-US" altLang="en-US" sz="1500" b="0" i="0" u="none" strike="noStrike" kern="1200" cap="none" spc="0" normalizeH="0" baseline="0" noProof="0" dirty="0">
              <a:ln>
                <a:noFill/>
              </a:ln>
              <a:solidFill>
                <a:srgbClr val="5F6163"/>
              </a:solidFill>
              <a:effectLst/>
              <a:uLnTx/>
              <a:uFillTx/>
              <a:latin typeface="Arial"/>
              <a:ea typeface="+mn-ea"/>
              <a:cs typeface="+mn-cs"/>
            </a:endParaRPr>
          </a:p>
        </p:txBody>
      </p:sp>
    </p:spTree>
    <p:extLst>
      <p:ext uri="{BB962C8B-B14F-4D97-AF65-F5344CB8AC3E}">
        <p14:creationId xmlns:p14="http://schemas.microsoft.com/office/powerpoint/2010/main" val="378056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D4E1-D382-0E43-47B7-C7B42265E555}"/>
              </a:ext>
            </a:extLst>
          </p:cNvPr>
          <p:cNvSpPr>
            <a:spLocks noGrp="1"/>
          </p:cNvSpPr>
          <p:nvPr>
            <p:ph type="title"/>
          </p:nvPr>
        </p:nvSpPr>
        <p:spPr/>
        <p:txBody>
          <a:bodyPr/>
          <a:lstStyle/>
          <a:p>
            <a:r>
              <a:rPr lang="en-US" dirty="0"/>
              <a:t>Focus Area 4: Federal Support Programs Federal Policy Recommendations</a:t>
            </a:r>
          </a:p>
        </p:txBody>
      </p:sp>
      <p:sp>
        <p:nvSpPr>
          <p:cNvPr id="3" name="Content Placeholder 2">
            <a:extLst>
              <a:ext uri="{FF2B5EF4-FFF2-40B4-BE49-F238E27FC236}">
                <a16:creationId xmlns:a16="http://schemas.microsoft.com/office/drawing/2014/main" id="{56CEBCC8-35B7-A212-B055-58BC24F6BED2}"/>
              </a:ext>
            </a:extLst>
          </p:cNvPr>
          <p:cNvSpPr>
            <a:spLocks noGrp="1"/>
          </p:cNvSpPr>
          <p:nvPr>
            <p:ph idx="1"/>
          </p:nvPr>
        </p:nvSpPr>
        <p:spPr/>
        <p:txBody>
          <a:bodyPr/>
          <a:lstStyle/>
          <a:p>
            <a:r>
              <a:rPr lang="en-US" sz="2000" i="1" dirty="0"/>
              <a:t>Recommendation 4.1: Increase access to federal benefits</a:t>
            </a:r>
          </a:p>
          <a:p>
            <a:pPr lvl="1"/>
            <a:r>
              <a:rPr lang="en-US" sz="1600" dirty="0"/>
              <a:t>Increase SSI asset and income limits</a:t>
            </a:r>
          </a:p>
          <a:p>
            <a:pPr lvl="1"/>
            <a:r>
              <a:rPr lang="en-US" sz="1600" dirty="0"/>
              <a:t>Eliminate the Medicare waiting period </a:t>
            </a:r>
          </a:p>
          <a:p>
            <a:pPr lvl="1"/>
            <a:r>
              <a:rPr lang="en-US" sz="1600" dirty="0"/>
              <a:t>Eliminate “marriage penalties”</a:t>
            </a:r>
          </a:p>
          <a:p>
            <a:pPr marL="263128" lvl="1" indent="0">
              <a:buNone/>
            </a:pPr>
            <a:endParaRPr lang="en-US" sz="1600" dirty="0"/>
          </a:p>
          <a:p>
            <a:r>
              <a:rPr lang="en-US" sz="2000" i="1" dirty="0"/>
              <a:t>Recommendation 4.2: Limit provider access to individuals’ SSI funds</a:t>
            </a:r>
          </a:p>
          <a:p>
            <a:pPr lvl="1"/>
            <a:r>
              <a:rPr lang="en-US" sz="1600" dirty="0"/>
              <a:t>Establish rules for reporting SSI funds used for HCBS </a:t>
            </a:r>
          </a:p>
          <a:p>
            <a:pPr marL="263128" lvl="1" indent="0">
              <a:buNone/>
            </a:pPr>
            <a:endParaRPr lang="en-US" sz="1600" dirty="0"/>
          </a:p>
          <a:p>
            <a:r>
              <a:rPr lang="en-US" sz="2000" i="1" dirty="0"/>
              <a:t>Recommendation 4.3: Promote reciprocity of HCBS benefits</a:t>
            </a:r>
          </a:p>
          <a:p>
            <a:pPr lvl="1"/>
            <a:r>
              <a:rPr lang="en-US" sz="1600" dirty="0"/>
              <a:t>Allow for cross-state portability of Medicaid HCBS </a:t>
            </a:r>
          </a:p>
          <a:p>
            <a:pPr marL="263128" lvl="1" indent="0">
              <a:buNone/>
            </a:pPr>
            <a:endParaRPr lang="en-US" dirty="0"/>
          </a:p>
        </p:txBody>
      </p:sp>
    </p:spTree>
    <p:extLst>
      <p:ext uri="{BB962C8B-B14F-4D97-AF65-F5344CB8AC3E}">
        <p14:creationId xmlns:p14="http://schemas.microsoft.com/office/powerpoint/2010/main" val="1602370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D4E1-D382-0E43-47B7-C7B42265E555}"/>
              </a:ext>
            </a:extLst>
          </p:cNvPr>
          <p:cNvSpPr>
            <a:spLocks noGrp="1"/>
          </p:cNvSpPr>
          <p:nvPr>
            <p:ph type="title"/>
          </p:nvPr>
        </p:nvSpPr>
        <p:spPr/>
        <p:txBody>
          <a:bodyPr/>
          <a:lstStyle/>
          <a:p>
            <a:r>
              <a:rPr lang="en-US" dirty="0"/>
              <a:t>Focus Area 4: Federal Support Programs Spotlights</a:t>
            </a:r>
          </a:p>
        </p:txBody>
      </p:sp>
      <p:sp>
        <p:nvSpPr>
          <p:cNvPr id="4" name="Content Placeholder 2">
            <a:extLst>
              <a:ext uri="{FF2B5EF4-FFF2-40B4-BE49-F238E27FC236}">
                <a16:creationId xmlns:a16="http://schemas.microsoft.com/office/drawing/2014/main" id="{D75F4808-BADE-F087-DCB5-D4DAF36554A8}"/>
              </a:ext>
            </a:extLst>
          </p:cNvPr>
          <p:cNvSpPr>
            <a:spLocks noGrp="1"/>
          </p:cNvSpPr>
          <p:nvPr>
            <p:ph idx="1"/>
          </p:nvPr>
        </p:nvSpPr>
        <p:spPr>
          <a:xfrm>
            <a:off x="420914" y="1143000"/>
            <a:ext cx="5411715" cy="4724400"/>
          </a:xfrm>
          <a:ln w="28575">
            <a:solidFill>
              <a:srgbClr val="F89D1E"/>
            </a:solidFill>
          </a:ln>
        </p:spPr>
        <p:txBody>
          <a:bodyPr/>
          <a:lstStyle/>
          <a:p>
            <a:pPr marL="0" indent="0" algn="ctr">
              <a:buNone/>
            </a:pPr>
            <a:r>
              <a:rPr lang="en-US" b="1" dirty="0"/>
              <a:t>Innovation Spotlight – ABLE Accounts</a:t>
            </a:r>
          </a:p>
          <a:p>
            <a:pPr lvl="1">
              <a:buFont typeface="Arial" panose="020B0604020202020204" pitchFamily="34" charset="0"/>
              <a:buChar char="•"/>
            </a:pPr>
            <a:r>
              <a:rPr lang="en-US" dirty="0"/>
              <a:t>The Achieving a Better Life Experience (ABLE) Act, signed in 2014, authorized states to create tax-advantaged programs, or ABLE accounts, for individuals with disabilities to save and invest money. The accounts can be used for qualified disability expenses, including education, food, housing, transportation, employment training and support, assistive technology, and health care expenses. </a:t>
            </a:r>
          </a:p>
          <a:p>
            <a:pPr lvl="1">
              <a:buFont typeface="Arial" panose="020B0604020202020204" pitchFamily="34" charset="0"/>
              <a:buChar char="•"/>
            </a:pPr>
            <a:r>
              <a:rPr lang="en-US" dirty="0"/>
              <a:t>Individuals receiving federal benefits typically must have less than $2,000 in savings, however ABLE accounts recognize the significant cost of living with a disability. To be eligible for an ABLE account, an individual must have a disability with an age of onset before turning age 26 and be eligible to receive SSI or SSDI benefits. </a:t>
            </a:r>
          </a:p>
          <a:p>
            <a:pPr lvl="1">
              <a:buFont typeface="Arial" panose="020B0604020202020204" pitchFamily="34" charset="0"/>
              <a:buChar char="•"/>
            </a:pPr>
            <a:r>
              <a:rPr lang="en-US" dirty="0"/>
              <a:t>By providing a financial safety net, ABLE accounts empower people with disabilities to achieve greater independence and improve their quality of life. </a:t>
            </a:r>
          </a:p>
        </p:txBody>
      </p:sp>
      <p:sp>
        <p:nvSpPr>
          <p:cNvPr id="5" name="Content Placeholder 2">
            <a:extLst>
              <a:ext uri="{FF2B5EF4-FFF2-40B4-BE49-F238E27FC236}">
                <a16:creationId xmlns:a16="http://schemas.microsoft.com/office/drawing/2014/main" id="{3D7D5FF3-2F75-F92B-5AE9-2B9E139F79FC}"/>
              </a:ext>
            </a:extLst>
          </p:cNvPr>
          <p:cNvSpPr txBox="1">
            <a:spLocks/>
          </p:cNvSpPr>
          <p:nvPr/>
        </p:nvSpPr>
        <p:spPr bwMode="auto">
          <a:xfrm>
            <a:off x="6175899" y="1143000"/>
            <a:ext cx="5406501" cy="4724400"/>
          </a:xfrm>
          <a:prstGeom prst="rect">
            <a:avLst/>
          </a:prstGeom>
          <a:noFill/>
          <a:ln w="28575">
            <a:solidFill>
              <a:srgbClr val="F89D1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16694" indent="-216694" algn="l" defTabSz="342900" rtl="0" eaLnBrk="0" fontAlgn="base" hangingPunct="0">
              <a:spcBef>
                <a:spcPct val="0"/>
              </a:spcBef>
              <a:spcAft>
                <a:spcPts val="450"/>
              </a:spcAft>
              <a:buClr>
                <a:srgbClr val="E00034"/>
              </a:buClr>
              <a:buFont typeface="Arial" panose="020B0604020202020204" pitchFamily="34" charset="0"/>
              <a:buChar char="•"/>
              <a:defRPr sz="1800" kern="1200">
                <a:solidFill>
                  <a:srgbClr val="5F6163"/>
                </a:solidFill>
                <a:latin typeface="+mn-lt"/>
                <a:ea typeface="+mn-ea"/>
                <a:cs typeface="+mn-cs"/>
              </a:defRPr>
            </a:lvl1pPr>
            <a:lvl2pPr marL="515541" indent="-252413" algn="l" defTabSz="342900" rtl="0" eaLnBrk="0" fontAlgn="base" hangingPunct="0">
              <a:spcBef>
                <a:spcPct val="0"/>
              </a:spcBef>
              <a:spcAft>
                <a:spcPts val="450"/>
              </a:spcAft>
              <a:buClr>
                <a:srgbClr val="E00034"/>
              </a:buClr>
              <a:buFont typeface="Arial" panose="020B0604020202020204" pitchFamily="34" charset="0"/>
              <a:buChar char="–"/>
              <a:defRPr lang="en-US" altLang="en-US" sz="1500" kern="1200" dirty="0" smtClean="0">
                <a:solidFill>
                  <a:srgbClr val="5F6163"/>
                </a:solidFill>
                <a:latin typeface="+mn-lt"/>
                <a:ea typeface="+mn-ea"/>
                <a:cs typeface="+mn-cs"/>
              </a:defRPr>
            </a:lvl2pPr>
            <a:lvl3pPr marL="773906" indent="-214313" algn="l" defTabSz="342900" rtl="0" eaLnBrk="0" fontAlgn="base" hangingPunct="0">
              <a:spcBef>
                <a:spcPct val="0"/>
              </a:spcBef>
              <a:spcAft>
                <a:spcPts val="450"/>
              </a:spcAft>
              <a:buClr>
                <a:srgbClr val="E00034"/>
              </a:buClr>
              <a:buFont typeface="Arial" panose="020B0604020202020204" pitchFamily="34" charset="0"/>
              <a:buChar char="•"/>
              <a:defRPr lang="en-US" altLang="en-US" kern="1200" dirty="0" smtClean="0">
                <a:solidFill>
                  <a:srgbClr val="5F6163"/>
                </a:solidFill>
                <a:latin typeface="+mn-lt"/>
                <a:ea typeface="+mn-ea"/>
                <a:cs typeface="+mn-cs"/>
              </a:defRPr>
            </a:lvl3pPr>
            <a:lvl4pPr marL="1032272" indent="-213122" algn="l" defTabSz="342900" rtl="0" eaLnBrk="0" fontAlgn="base" hangingPunct="0">
              <a:spcBef>
                <a:spcPct val="0"/>
              </a:spcBef>
              <a:spcAft>
                <a:spcPts val="450"/>
              </a:spcAft>
              <a:buClr>
                <a:srgbClr val="E00034"/>
              </a:buClr>
              <a:buFont typeface="Arial" panose="020B0604020202020204" pitchFamily="34" charset="0"/>
              <a:buChar char="–"/>
              <a:defRPr lang="en-US" altLang="en-US" sz="1200" kern="1200" dirty="0" smtClean="0">
                <a:solidFill>
                  <a:srgbClr val="5F6163"/>
                </a:solidFill>
                <a:latin typeface="+mn-lt"/>
                <a:ea typeface="+mn-ea"/>
                <a:cs typeface="+mn-cs"/>
              </a:defRPr>
            </a:lvl4pPr>
            <a:lvl5pPr marL="1201341" indent="-173831" algn="l" defTabSz="342900" rtl="0" eaLnBrk="0" fontAlgn="base" hangingPunct="0">
              <a:spcBef>
                <a:spcPct val="0"/>
              </a:spcBef>
              <a:spcAft>
                <a:spcPts val="450"/>
              </a:spcAft>
              <a:buClr>
                <a:srgbClr val="E00034"/>
              </a:buClr>
              <a:buFont typeface="Arial" panose="020B0604020202020204" pitchFamily="34" charset="0"/>
              <a:buChar char="»"/>
              <a:defRPr lang="en-US" sz="1050" kern="1200" dirty="0">
                <a:solidFill>
                  <a:srgbClr val="5F6163"/>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Human Spotlight – Diana and Matt’s Story: </a:t>
            </a:r>
          </a:p>
          <a:p>
            <a:pPr marL="0" marR="0" lvl="0" indent="0" algn="ctr" defTabSz="342900" rtl="0" eaLnBrk="0" fontAlgn="base" latinLnBrk="0" hangingPunct="0">
              <a:lnSpc>
                <a:spcPct val="100000"/>
              </a:lnSpc>
              <a:spcBef>
                <a:spcPct val="0"/>
              </a:spcBef>
              <a:spcAft>
                <a:spcPts val="450"/>
              </a:spcAft>
              <a:buClr>
                <a:srgbClr val="E00034"/>
              </a:buClr>
              <a:buSzTx/>
              <a:buFont typeface="Arial" panose="020B0604020202020204" pitchFamily="34" charset="0"/>
              <a:buNone/>
              <a:tabLst/>
              <a:defRPr/>
            </a:pPr>
            <a:r>
              <a:rPr kumimoji="0" lang="en-US" sz="1800" b="1" i="0" u="none" strike="noStrike" kern="1200" cap="none" spc="0" normalizeH="0" baseline="0" noProof="0" dirty="0">
                <a:ln>
                  <a:noFill/>
                </a:ln>
                <a:solidFill>
                  <a:srgbClr val="5F6163"/>
                </a:solidFill>
                <a:effectLst/>
                <a:uLnTx/>
                <a:uFillTx/>
                <a:latin typeface="Arial"/>
                <a:ea typeface="+mn-ea"/>
                <a:cs typeface="+mn-cs"/>
              </a:rPr>
              <a:t>Can Love Conquer All…. Even SSI and Medicaid?</a:t>
            </a:r>
          </a:p>
          <a:p>
            <a:pPr marL="0" marR="0" lvl="0" indent="0" algn="l" defTabSz="336550" rtl="0" eaLnBrk="0" fontAlgn="base" latinLnBrk="0" hangingPunct="0">
              <a:lnSpc>
                <a:spcPct val="100000"/>
              </a:lnSpc>
              <a:spcBef>
                <a:spcPct val="0"/>
              </a:spcBef>
              <a:spcAft>
                <a:spcPts val="45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Diana and Matt, lifelong friends since 1982, realized their love for each other in 2009 and became inseparable, later moving into an independent living complex together. </a:t>
            </a:r>
          </a:p>
          <a:p>
            <a:pPr marL="0" marR="0" lvl="0" indent="0" algn="l" defTabSz="336550" rtl="0" eaLnBrk="0" fontAlgn="base" latinLnBrk="0" hangingPunct="0">
              <a:lnSpc>
                <a:spcPct val="100000"/>
              </a:lnSpc>
              <a:spcBef>
                <a:spcPct val="0"/>
              </a:spcBef>
              <a:spcAft>
                <a:spcPts val="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Due to the "marriage penalty" in </a:t>
            </a:r>
          </a:p>
          <a:p>
            <a:pPr marL="0" marR="0" lvl="0" indent="0" algn="l" defTabSz="336550" rtl="0" eaLnBrk="0" fontAlgn="base" latinLnBrk="0" hangingPunct="0">
              <a:lnSpc>
                <a:spcPct val="100000"/>
              </a:lnSpc>
              <a:spcBef>
                <a:spcPct val="0"/>
              </a:spcBef>
              <a:spcAft>
                <a:spcPts val="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Medicaid and other support programs, </a:t>
            </a:r>
          </a:p>
          <a:p>
            <a:pPr marL="0" marR="0" lvl="0" indent="0" algn="l" defTabSz="336550" rtl="0" eaLnBrk="0" fontAlgn="base" latinLnBrk="0" hangingPunct="0">
              <a:lnSpc>
                <a:spcPct val="100000"/>
              </a:lnSpc>
              <a:spcBef>
                <a:spcPct val="0"/>
              </a:spcBef>
              <a:spcAft>
                <a:spcPts val="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Diana and Matt, as people with </a:t>
            </a:r>
          </a:p>
          <a:p>
            <a:pPr marL="0" marR="0" lvl="0" indent="0" algn="l" defTabSz="336550" rtl="0" eaLnBrk="0" fontAlgn="base" latinLnBrk="0" hangingPunct="0">
              <a:lnSpc>
                <a:spcPct val="100000"/>
              </a:lnSpc>
              <a:spcBef>
                <a:spcPct val="0"/>
              </a:spcBef>
              <a:spcAft>
                <a:spcPts val="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intellectual disabilities, could not </a:t>
            </a:r>
          </a:p>
          <a:p>
            <a:pPr marL="0" marR="0" lvl="0" indent="0" algn="l" defTabSz="336550" rtl="0" eaLnBrk="0" fontAlgn="base" latinLnBrk="0" hangingPunct="0">
              <a:lnSpc>
                <a:spcPct val="100000"/>
              </a:lnSpc>
              <a:spcBef>
                <a:spcPct val="0"/>
              </a:spcBef>
              <a:spcAft>
                <a:spcPts val="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legally marry without risking loss of </a:t>
            </a:r>
          </a:p>
          <a:p>
            <a:pPr marL="0" marR="0" lvl="0" indent="0" algn="l" defTabSz="336550" rtl="0" eaLnBrk="0" fontAlgn="base" latinLnBrk="0" hangingPunct="0">
              <a:lnSpc>
                <a:spcPct val="100000"/>
              </a:lnSpc>
              <a:spcBef>
                <a:spcPct val="0"/>
              </a:spcBef>
              <a:spcAft>
                <a:spcPts val="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essential benefits. Despite this, they </a:t>
            </a:r>
          </a:p>
          <a:p>
            <a:pPr marL="0" marR="0" lvl="0" indent="0" algn="l" defTabSz="336550" rtl="0" eaLnBrk="0" fontAlgn="base" latinLnBrk="0" hangingPunct="0">
              <a:lnSpc>
                <a:spcPct val="100000"/>
              </a:lnSpc>
              <a:spcBef>
                <a:spcPct val="0"/>
              </a:spcBef>
              <a:spcAft>
                <a:spcPts val="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held a “commitment ceremony” in </a:t>
            </a:r>
          </a:p>
          <a:p>
            <a:pPr marL="0" marR="0" lvl="0" indent="0" algn="l" defTabSz="336550" rtl="0" eaLnBrk="0" fontAlgn="base" latinLnBrk="0" hangingPunct="0">
              <a:lnSpc>
                <a:spcPct val="100000"/>
              </a:lnSpc>
              <a:spcBef>
                <a:spcPct val="0"/>
              </a:spcBef>
              <a:spcAft>
                <a:spcPts val="0"/>
              </a:spcAft>
              <a:buClr>
                <a:srgbClr val="E00034"/>
              </a:buClr>
              <a:buSzTx/>
              <a:buFont typeface="Arial" panose="020B0604020202020204" pitchFamily="34" charset="0"/>
              <a:buNone/>
              <a:tabLst>
                <a:tab pos="2459038" algn="l"/>
              </a:tabLst>
              <a:defRPr/>
            </a:pPr>
            <a:r>
              <a:rPr kumimoji="0" lang="en-US" altLang="en-US" sz="1500" b="0" i="0" u="none" strike="noStrike" kern="1200" cap="none" spc="0" normalizeH="0" baseline="0" noProof="0" dirty="0">
                <a:ln>
                  <a:noFill/>
                </a:ln>
                <a:solidFill>
                  <a:srgbClr val="5F6163"/>
                </a:solidFill>
                <a:effectLst/>
                <a:uLnTx/>
                <a:uFillTx/>
                <a:latin typeface="Arial"/>
                <a:ea typeface="+mn-ea"/>
                <a:cs typeface="+mn-cs"/>
              </a:rPr>
              <a:t>2022.</a:t>
            </a:r>
          </a:p>
        </p:txBody>
      </p:sp>
      <p:pic>
        <p:nvPicPr>
          <p:cNvPr id="3" name="Picture 2">
            <a:extLst>
              <a:ext uri="{FF2B5EF4-FFF2-40B4-BE49-F238E27FC236}">
                <a16:creationId xmlns:a16="http://schemas.microsoft.com/office/drawing/2014/main" id="{0ACC2DB6-B570-6D01-8DA7-BDF6B5C6D54B}"/>
              </a:ext>
            </a:extLst>
          </p:cNvPr>
          <p:cNvPicPr>
            <a:picLocks noChangeAspect="1"/>
          </p:cNvPicPr>
          <p:nvPr/>
        </p:nvPicPr>
        <p:blipFill rotWithShape="1">
          <a:blip r:embed="rId2">
            <a:extLst>
              <a:ext uri="{28A0092B-C50C-407E-A947-70E740481C1C}">
                <a14:useLocalDpi xmlns:a14="http://schemas.microsoft.com/office/drawing/2010/main" val="0"/>
              </a:ext>
            </a:extLst>
          </a:blip>
          <a:srcRect l="17126" t="30638" r="14015"/>
          <a:stretch/>
        </p:blipFill>
        <p:spPr bwMode="auto">
          <a:xfrm>
            <a:off x="9512799" y="2965141"/>
            <a:ext cx="1971947" cy="28208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4569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Lewin Group (Part of Optum Serve) logo">
            <a:extLst>
              <a:ext uri="{FF2B5EF4-FFF2-40B4-BE49-F238E27FC236}">
                <a16:creationId xmlns:a16="http://schemas.microsoft.com/office/drawing/2014/main" id="{1FC714EB-A0FF-30B5-50F1-DC416E42F8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1761" y="2986025"/>
            <a:ext cx="3248478" cy="88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6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634480"/>
            <a:ext cx="10515600" cy="1325563"/>
          </a:xfrm>
        </p:spPr>
        <p:txBody>
          <a:bodyPr>
            <a:normAutofit fontScale="90000"/>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srgbClr val="004C82"/>
                </a:solidFill>
                <a:effectLst/>
                <a:uLnTx/>
                <a:uFillTx/>
                <a:latin typeface="Arial"/>
                <a:ea typeface="+mj-ea"/>
                <a:cs typeface="Calibri Light"/>
              </a:rPr>
              <a:t>PART I – </a:t>
            </a: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r>
              <a:rPr kumimoji="0" lang="en-US" sz="4400" b="1" i="1" u="none" strike="noStrike" kern="1200" cap="none" spc="0" normalizeH="0" baseline="0" noProof="0" dirty="0">
                <a:ln>
                  <a:noFill/>
                </a:ln>
                <a:solidFill>
                  <a:srgbClr val="004C82"/>
                </a:solidFill>
                <a:effectLst/>
                <a:uLnTx/>
                <a:uFillTx/>
                <a:latin typeface="Arial"/>
                <a:ea typeface="+mj-ea"/>
                <a:cs typeface="Calibri Light"/>
              </a:rPr>
              <a:t>Surfacing the Barriers</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Tree>
    <p:extLst>
      <p:ext uri="{BB962C8B-B14F-4D97-AF65-F5344CB8AC3E}">
        <p14:creationId xmlns:p14="http://schemas.microsoft.com/office/powerpoint/2010/main" val="546444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AA0EA-187A-F8AC-AE16-C8CDA48A8544}"/>
            </a:ext>
          </a:extLst>
        </p:cNvPr>
        <p:cNvGrpSpPr/>
        <p:nvPr/>
      </p:nvGrpSpPr>
      <p:grpSpPr>
        <a:xfrm>
          <a:off x="0" y="0"/>
          <a:ext cx="0" cy="0"/>
          <a:chOff x="0" y="0"/>
          <a:chExt cx="0" cy="0"/>
        </a:xfrm>
      </p:grpSpPr>
      <p:sp>
        <p:nvSpPr>
          <p:cNvPr id="13" name="Title 4">
            <a:extLst>
              <a:ext uri="{FF2B5EF4-FFF2-40B4-BE49-F238E27FC236}">
                <a16:creationId xmlns:a16="http://schemas.microsoft.com/office/drawing/2014/main" id="{3720B02A-06FA-8564-ED92-D349DD713DC9}"/>
              </a:ext>
            </a:extLst>
          </p:cNvPr>
          <p:cNvSpPr>
            <a:spLocks noGrp="1"/>
          </p:cNvSpPr>
          <p:nvPr>
            <p:ph type="title"/>
          </p:nvPr>
        </p:nvSpPr>
        <p:spPr/>
        <p:txBody>
          <a:bodyPr>
            <a:normAutofit fontScale="90000"/>
          </a:bodyPr>
          <a:lstStyle/>
          <a:p>
            <a:pPr algn="ctr"/>
            <a:r>
              <a:rPr lang="en-US" b="1" dirty="0">
                <a:solidFill>
                  <a:srgbClr val="004C82"/>
                </a:solidFill>
                <a:latin typeface="Arial"/>
                <a:cs typeface="Arial"/>
              </a:rPr>
              <a:t>PCPID Citizen Members</a:t>
            </a:r>
            <a:br>
              <a:rPr lang="en-US" sz="3500" b="1" dirty="0">
                <a:solidFill>
                  <a:srgbClr val="004C82"/>
                </a:solidFill>
                <a:latin typeface="Arial"/>
                <a:cs typeface="Arial"/>
              </a:rPr>
            </a:br>
            <a:r>
              <a:rPr lang="en-US" sz="3100" b="0" dirty="0">
                <a:solidFill>
                  <a:srgbClr val="004C82"/>
                </a:solidFill>
                <a:latin typeface="Arial"/>
                <a:cs typeface="Arial"/>
              </a:rPr>
              <a:t>Describing one leading barrier you are observing in your  community for People with Intellectual Disabilities and their Families</a:t>
            </a:r>
            <a:endParaRPr lang="en-US" sz="3500" b="0" dirty="0">
              <a:solidFill>
                <a:srgbClr val="004C82"/>
              </a:solidFill>
              <a:ea typeface="Calibri Light"/>
              <a:cs typeface="Calibri Light"/>
            </a:endParaRPr>
          </a:p>
        </p:txBody>
      </p:sp>
      <p:sp>
        <p:nvSpPr>
          <p:cNvPr id="2" name="Text Placeholder 1">
            <a:extLst>
              <a:ext uri="{FF2B5EF4-FFF2-40B4-BE49-F238E27FC236}">
                <a16:creationId xmlns:a16="http://schemas.microsoft.com/office/drawing/2014/main" id="{AA242757-7E64-F3DD-747E-418432D961EC}"/>
              </a:ext>
            </a:extLst>
          </p:cNvPr>
          <p:cNvSpPr>
            <a:spLocks noGrp="1"/>
          </p:cNvSpPr>
          <p:nvPr>
            <p:ph type="body" sz="quarter" idx="10"/>
          </p:nvPr>
        </p:nvSpPr>
        <p:spPr>
          <a:xfrm>
            <a:off x="857139" y="2385607"/>
            <a:ext cx="10472738" cy="2248037"/>
          </a:xfrm>
        </p:spPr>
        <p:txBody>
          <a:bodyPr numCol="2">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Shawn Aleong, </a:t>
            </a:r>
            <a:r>
              <a:rPr kumimoji="0" lang="en-US" sz="2500" b="0" i="0" u="none" strike="noStrike" kern="1200" cap="none" spc="0" normalizeH="0" baseline="0" noProof="0" dirty="0">
                <a:ln>
                  <a:noFill/>
                </a:ln>
                <a:solidFill>
                  <a:prstClr val="black"/>
                </a:solidFill>
                <a:effectLst/>
                <a:uLnTx/>
                <a:uFillTx/>
                <a:latin typeface="Arial"/>
                <a:ea typeface="+mn-lt"/>
                <a:cs typeface="+mn-lt"/>
              </a:rPr>
              <a:t>Pennsylvania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Paul Aronsohn, </a:t>
            </a:r>
            <a:r>
              <a:rPr kumimoji="0" lang="en-US" sz="2500" b="0" i="0" u="none" strike="noStrike" kern="1200" cap="none" spc="0" normalizeH="0" baseline="0" noProof="0" dirty="0">
                <a:ln>
                  <a:noFill/>
                </a:ln>
                <a:solidFill>
                  <a:prstClr val="black"/>
                </a:solidFill>
                <a:effectLst/>
                <a:uLnTx/>
                <a:uFillTx/>
                <a:latin typeface="Arial"/>
                <a:ea typeface="+mn-lt"/>
                <a:cs typeface="+mn-lt"/>
              </a:rPr>
              <a:t>New Jersey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Paul Boskind, </a:t>
            </a:r>
            <a:r>
              <a:rPr kumimoji="0" lang="en-US" sz="2500" b="0" i="0" u="none" strike="noStrike" kern="1200" cap="none" spc="0" normalizeH="0" baseline="0" noProof="0" dirty="0">
                <a:ln>
                  <a:noFill/>
                </a:ln>
                <a:solidFill>
                  <a:prstClr val="black"/>
                </a:solidFill>
                <a:effectLst/>
                <a:uLnTx/>
                <a:uFillTx/>
                <a:latin typeface="Arial"/>
                <a:ea typeface="+mn-lt"/>
                <a:cs typeface="+mn-lt"/>
              </a:rPr>
              <a:t>Texas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Jim Brett, </a:t>
            </a:r>
            <a:r>
              <a:rPr kumimoji="0" lang="en-US" sz="2500" b="0" i="0" u="none" strike="noStrike" kern="1200" cap="none" spc="0" normalizeH="0" baseline="0" noProof="0" dirty="0">
                <a:ln>
                  <a:noFill/>
                </a:ln>
                <a:solidFill>
                  <a:prstClr val="black"/>
                </a:solidFill>
                <a:effectLst/>
                <a:uLnTx/>
                <a:uFillTx/>
                <a:latin typeface="Arial"/>
                <a:ea typeface="+mn-lt"/>
                <a:cs typeface="+mn-lt"/>
              </a:rPr>
              <a:t>Massachusetts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Kara Nicole Jones, </a:t>
            </a:r>
            <a:r>
              <a:rPr kumimoji="0" lang="en-US" sz="2500" b="0" i="0" u="none" strike="noStrike" kern="1200" cap="none" spc="0" normalizeH="0" baseline="0" noProof="0" dirty="0">
                <a:ln>
                  <a:noFill/>
                </a:ln>
                <a:solidFill>
                  <a:prstClr val="black"/>
                </a:solidFill>
                <a:effectLst/>
                <a:uLnTx/>
                <a:uFillTx/>
                <a:latin typeface="Arial"/>
                <a:ea typeface="+mn-lt"/>
                <a:cs typeface="+mn-lt"/>
              </a:rPr>
              <a:t>Maryland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Nicole Jorwic, </a:t>
            </a:r>
            <a:r>
              <a:rPr kumimoji="0" lang="en-US" sz="2500" b="0" i="0" u="none" strike="noStrike" kern="1200" cap="none" spc="0" normalizeH="0" baseline="0" noProof="0" dirty="0">
                <a:ln>
                  <a:noFill/>
                </a:ln>
                <a:solidFill>
                  <a:prstClr val="black"/>
                </a:solidFill>
                <a:effectLst/>
                <a:uLnTx/>
                <a:uFillTx/>
                <a:latin typeface="Arial"/>
                <a:ea typeface="+mn-lt"/>
                <a:cs typeface="+mn-lt"/>
              </a:rPr>
              <a:t>Illinois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Cathy Kanefsky, </a:t>
            </a:r>
            <a:r>
              <a:rPr kumimoji="0" lang="en-US" sz="2500" b="0" i="0" u="none" strike="noStrike" kern="1200" cap="none" spc="0" normalizeH="0" baseline="0" noProof="0" dirty="0">
                <a:ln>
                  <a:noFill/>
                </a:ln>
                <a:solidFill>
                  <a:prstClr val="black"/>
                </a:solidFill>
                <a:effectLst/>
                <a:uLnTx/>
                <a:uFillTx/>
                <a:latin typeface="Arial"/>
                <a:ea typeface="+mn-lt"/>
                <a:cs typeface="+mn-lt"/>
              </a:rPr>
              <a:t>Delaware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Brent Leonhard, </a:t>
            </a:r>
            <a:r>
              <a:rPr kumimoji="0" lang="en-US" sz="2500" b="0" i="0" u="none" strike="noStrike" kern="1200" cap="none" spc="0" normalizeH="0" baseline="0" noProof="0" dirty="0">
                <a:ln>
                  <a:noFill/>
                </a:ln>
                <a:solidFill>
                  <a:prstClr val="black"/>
                </a:solidFill>
                <a:effectLst/>
                <a:uLnTx/>
                <a:uFillTx/>
                <a:latin typeface="Arial"/>
                <a:ea typeface="+mn-lt"/>
                <a:cs typeface="+mn-lt"/>
              </a:rPr>
              <a:t>Washington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Arial"/>
                <a:ea typeface="+mn-lt"/>
                <a:cs typeface="+mn-lt"/>
              </a:rPr>
              <a:t>Joe Macbeth, </a:t>
            </a:r>
            <a:r>
              <a:rPr kumimoji="0" lang="en-US" sz="2500" b="0" i="0" u="none" strike="noStrike" kern="1200" cap="none" spc="0" normalizeH="0" baseline="0" noProof="0" dirty="0">
                <a:ln>
                  <a:noFill/>
                </a:ln>
                <a:solidFill>
                  <a:prstClr val="black"/>
                </a:solidFill>
                <a:effectLst/>
                <a:uLnTx/>
                <a:uFillTx/>
                <a:latin typeface="Arial"/>
                <a:ea typeface="+mn-lt"/>
                <a:cs typeface="+mn-lt"/>
              </a:rPr>
              <a:t>Vermont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a:cs typeface="Calibri"/>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3" name="Slide Number Placeholder 2">
            <a:extLst>
              <a:ext uri="{FF2B5EF4-FFF2-40B4-BE49-F238E27FC236}">
                <a16:creationId xmlns:a16="http://schemas.microsoft.com/office/drawing/2014/main" id="{9CFE3C3C-D452-68DB-0E5A-2D9FA33E08D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a:endParaRPr>
          </a:p>
        </p:txBody>
      </p:sp>
      <p:sp>
        <p:nvSpPr>
          <p:cNvPr id="4" name="TextBox 3">
            <a:extLst>
              <a:ext uri="{FF2B5EF4-FFF2-40B4-BE49-F238E27FC236}">
                <a16:creationId xmlns:a16="http://schemas.microsoft.com/office/drawing/2014/main" id="{647B02B9-87B8-109C-6337-386F8F15FFCA}"/>
              </a:ext>
            </a:extLst>
          </p:cNvPr>
          <p:cNvSpPr txBox="1"/>
          <p:nvPr/>
        </p:nvSpPr>
        <p:spPr>
          <a:xfrm>
            <a:off x="4724400" y="41100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a:endParaRPr>
          </a:p>
        </p:txBody>
      </p:sp>
    </p:spTree>
    <p:extLst>
      <p:ext uri="{BB962C8B-B14F-4D97-AF65-F5344CB8AC3E}">
        <p14:creationId xmlns:p14="http://schemas.microsoft.com/office/powerpoint/2010/main" val="27374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8361-2FEE-FD56-8D91-6625EB17F9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CB03F6-3D65-C3A8-A6C8-7E6CD6123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a:endParaRPr>
          </a:p>
        </p:txBody>
      </p:sp>
      <p:sp>
        <p:nvSpPr>
          <p:cNvPr id="13" name="Title 4">
            <a:extLst>
              <a:ext uri="{FF2B5EF4-FFF2-40B4-BE49-F238E27FC236}">
                <a16:creationId xmlns:a16="http://schemas.microsoft.com/office/drawing/2014/main" id="{014A1562-2476-E4DA-24C1-751A44691159}"/>
              </a:ext>
            </a:extLst>
          </p:cNvPr>
          <p:cNvSpPr>
            <a:spLocks noGrp="1"/>
          </p:cNvSpPr>
          <p:nvPr>
            <p:ph type="title" idx="4294967295"/>
          </p:nvPr>
        </p:nvSpPr>
        <p:spPr>
          <a:xfrm>
            <a:off x="838200" y="2766219"/>
            <a:ext cx="10515600" cy="1325562"/>
          </a:xfrm>
        </p:spPr>
        <p:txBody>
          <a:bodyPr>
            <a:normAutofit/>
          </a:bodyPr>
          <a:lstStyle/>
          <a:p>
            <a:pPr algn="ctr"/>
            <a:r>
              <a:rPr lang="en-US" sz="3500" b="1" dirty="0">
                <a:solidFill>
                  <a:srgbClr val="004C82"/>
                </a:solidFill>
                <a:latin typeface="Arial"/>
                <a:cs typeface="Arial"/>
              </a:rPr>
              <a:t>Break</a:t>
            </a:r>
            <a:br>
              <a:rPr lang="en-US" sz="3500" b="1" dirty="0">
                <a:solidFill>
                  <a:srgbClr val="004C82"/>
                </a:solidFill>
                <a:latin typeface="Arial"/>
                <a:cs typeface="Arial"/>
              </a:rPr>
            </a:br>
            <a:r>
              <a:rPr lang="en-US" sz="3500" b="1" dirty="0">
                <a:solidFill>
                  <a:srgbClr val="004C82"/>
                </a:solidFill>
                <a:latin typeface="Arial"/>
                <a:cs typeface="Arial"/>
              </a:rPr>
              <a:t>15 minutes</a:t>
            </a:r>
            <a:endParaRPr lang="en-US" sz="3500" b="0" dirty="0">
              <a:solidFill>
                <a:srgbClr val="004C82"/>
              </a:solidFill>
              <a:ea typeface="Calibri Light"/>
              <a:cs typeface="Calibri Light"/>
            </a:endParaRPr>
          </a:p>
        </p:txBody>
      </p:sp>
      <p:sp>
        <p:nvSpPr>
          <p:cNvPr id="4" name="TextBox 3">
            <a:extLst>
              <a:ext uri="{FF2B5EF4-FFF2-40B4-BE49-F238E27FC236}">
                <a16:creationId xmlns:a16="http://schemas.microsoft.com/office/drawing/2014/main" id="{5EBE3937-F07E-36AA-A82F-423A3A7F82D8}"/>
              </a:ext>
            </a:extLst>
          </p:cNvPr>
          <p:cNvSpPr txBox="1"/>
          <p:nvPr/>
        </p:nvSpPr>
        <p:spPr>
          <a:xfrm>
            <a:off x="4724400" y="41100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a:endParaRPr>
          </a:p>
        </p:txBody>
      </p:sp>
    </p:spTree>
    <p:extLst>
      <p:ext uri="{BB962C8B-B14F-4D97-AF65-F5344CB8AC3E}">
        <p14:creationId xmlns:p14="http://schemas.microsoft.com/office/powerpoint/2010/main" val="3451627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131AEC11-92B0-E481-F052-325FF71809DA}"/>
              </a:ext>
            </a:extLst>
          </p:cNvPr>
          <p:cNvSpPr>
            <a:spLocks noGrp="1"/>
          </p:cNvSpPr>
          <p:nvPr>
            <p:ph type="title"/>
          </p:nvPr>
        </p:nvSpPr>
        <p:spPr>
          <a:xfrm>
            <a:off x="1203345" y="2846541"/>
            <a:ext cx="6430354" cy="1386412"/>
          </a:xfrm>
        </p:spPr>
        <p:txBody>
          <a:bodyPr>
            <a:noAutofit/>
          </a:bodyPr>
          <a:lstStyle/>
          <a:p>
            <a:r>
              <a:rPr lang="en-US" b="1" dirty="0">
                <a:solidFill>
                  <a:srgbClr val="004C82"/>
                </a:solidFill>
                <a:latin typeface="Arial"/>
                <a:cs typeface="Arial"/>
              </a:rPr>
              <a:t>David Jones</a:t>
            </a:r>
            <a:br>
              <a:rPr lang="en-US" b="1" dirty="0">
                <a:solidFill>
                  <a:srgbClr val="004C82"/>
                </a:solidFill>
                <a:latin typeface="Arial"/>
                <a:cs typeface="Arial"/>
              </a:rPr>
            </a:br>
            <a:br>
              <a:rPr lang="en-US" b="1" dirty="0">
                <a:solidFill>
                  <a:srgbClr val="004C82"/>
                </a:solidFill>
                <a:latin typeface="Arial"/>
                <a:cs typeface="Arial"/>
              </a:rPr>
            </a:br>
            <a:r>
              <a:rPr lang="en-US" b="0" dirty="0">
                <a:solidFill>
                  <a:srgbClr val="004C82"/>
                </a:solidFill>
                <a:latin typeface="Arial"/>
                <a:cs typeface="Arial"/>
              </a:rPr>
              <a:t>Director, Office of Intellectual and Developmental Disabilities </a:t>
            </a:r>
          </a:p>
        </p:txBody>
      </p:sp>
      <p:sp>
        <p:nvSpPr>
          <p:cNvPr id="4" name="Text Placeholder 3">
            <a:extLst>
              <a:ext uri="{FF2B5EF4-FFF2-40B4-BE49-F238E27FC236}">
                <a16:creationId xmlns:a16="http://schemas.microsoft.com/office/drawing/2014/main" id="{AAFB11B3-AEA9-BED7-265C-3C638144ABC5}"/>
              </a:ext>
            </a:extLst>
          </p:cNvPr>
          <p:cNvSpPr>
            <a:spLocks noGrp="1"/>
          </p:cNvSpPr>
          <p:nvPr>
            <p:ph type="body" idx="2"/>
          </p:nvPr>
        </p:nvSpPr>
        <p:spPr>
          <a:xfrm>
            <a:off x="576943" y="1597364"/>
            <a:ext cx="11018910" cy="1249178"/>
          </a:xfrm>
        </p:spPr>
        <p:txBody>
          <a:bodyPr>
            <a:normAutofit/>
          </a:bodyPr>
          <a:lstStyle/>
          <a:p>
            <a:r>
              <a:rPr lang="en-US" sz="4400" b="1" dirty="0">
                <a:solidFill>
                  <a:srgbClr val="004C82"/>
                </a:solidFill>
                <a:latin typeface="Arial"/>
                <a:cs typeface="Arial"/>
              </a:rPr>
              <a:t>Summary of Public Comments Received</a:t>
            </a:r>
            <a:endParaRPr lang="en-US" sz="4400" dirty="0"/>
          </a:p>
        </p:txBody>
      </p:sp>
      <p:pic>
        <p:nvPicPr>
          <p:cNvPr id="3" name="Content Placeholder 7" descr="Headshot of David Jones.">
            <a:extLst>
              <a:ext uri="{FF2B5EF4-FFF2-40B4-BE49-F238E27FC236}">
                <a16:creationId xmlns:a16="http://schemas.microsoft.com/office/drawing/2014/main" id="{78AACE07-0D87-AFB2-DB49-A36E622443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48658" y="2846541"/>
            <a:ext cx="2947195" cy="2947195"/>
          </a:xfrm>
          <a:prstGeom prst="rect">
            <a:avLst/>
          </a:prstGeom>
          <a:noFill/>
          <a:ln>
            <a:noFill/>
          </a:ln>
        </p:spPr>
      </p:pic>
    </p:spTree>
    <p:extLst>
      <p:ext uri="{BB962C8B-B14F-4D97-AF65-F5344CB8AC3E}">
        <p14:creationId xmlns:p14="http://schemas.microsoft.com/office/powerpoint/2010/main" val="2111276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8361-2FEE-FD56-8D91-6625EB17F9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CB03F6-3D65-C3A8-A6C8-7E6CD6123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a:endParaRPr>
          </a:p>
        </p:txBody>
      </p:sp>
      <p:sp>
        <p:nvSpPr>
          <p:cNvPr id="13" name="Title 4">
            <a:extLst>
              <a:ext uri="{FF2B5EF4-FFF2-40B4-BE49-F238E27FC236}">
                <a16:creationId xmlns:a16="http://schemas.microsoft.com/office/drawing/2014/main" id="{014A1562-2476-E4DA-24C1-751A44691159}"/>
              </a:ext>
            </a:extLst>
          </p:cNvPr>
          <p:cNvSpPr>
            <a:spLocks noGrp="1"/>
          </p:cNvSpPr>
          <p:nvPr>
            <p:ph type="title" idx="4294967295"/>
          </p:nvPr>
        </p:nvSpPr>
        <p:spPr>
          <a:xfrm>
            <a:off x="838200" y="2766219"/>
            <a:ext cx="10515600" cy="1325562"/>
          </a:xfrm>
        </p:spPr>
        <p:txBody>
          <a:bodyPr>
            <a:normAutofit/>
          </a:bodyPr>
          <a:lstStyle/>
          <a:p>
            <a:pPr algn="ctr"/>
            <a:r>
              <a:rPr kumimoji="0" lang="en-US" sz="4400" b="1" i="0" u="none" strike="noStrike" kern="1200" cap="none" spc="0" normalizeH="0" baseline="0" noProof="0" dirty="0">
                <a:ln>
                  <a:noFill/>
                </a:ln>
                <a:solidFill>
                  <a:srgbClr val="004C82"/>
                </a:solidFill>
                <a:effectLst/>
                <a:uLnTx/>
                <a:uFillTx/>
                <a:latin typeface="Arial"/>
                <a:ea typeface="+mj-ea"/>
                <a:cs typeface="Arial"/>
              </a:rPr>
              <a:t>Statements from </a:t>
            </a:r>
            <a:br>
              <a:rPr kumimoji="0" lang="en-US" sz="4400" b="1" i="0" u="none" strike="noStrike" kern="1200" cap="none" spc="0" normalizeH="0" baseline="0" noProof="0" dirty="0">
                <a:ln>
                  <a:noFill/>
                </a:ln>
                <a:solidFill>
                  <a:srgbClr val="004C82"/>
                </a:solidFill>
                <a:effectLst/>
                <a:uLnTx/>
                <a:uFillTx/>
                <a:latin typeface="Arial"/>
                <a:ea typeface="+mj-ea"/>
                <a:cs typeface="Arial"/>
              </a:rPr>
            </a:br>
            <a:r>
              <a:rPr kumimoji="0" lang="en-US" sz="4400" b="1" i="0" u="none" strike="noStrike" kern="1200" cap="none" spc="0" normalizeH="0" baseline="0" noProof="0" dirty="0">
                <a:ln>
                  <a:noFill/>
                </a:ln>
                <a:solidFill>
                  <a:srgbClr val="004C82"/>
                </a:solidFill>
                <a:effectLst/>
                <a:uLnTx/>
                <a:uFillTx/>
                <a:latin typeface="Arial"/>
                <a:ea typeface="+mj-ea"/>
                <a:cs typeface="Arial"/>
              </a:rPr>
              <a:t>Members of the Public</a:t>
            </a:r>
            <a:endParaRPr lang="en-US" sz="3500" b="0" dirty="0">
              <a:solidFill>
                <a:srgbClr val="004C82"/>
              </a:solidFill>
              <a:ea typeface="Calibri Light"/>
              <a:cs typeface="Calibri Light"/>
            </a:endParaRPr>
          </a:p>
        </p:txBody>
      </p:sp>
      <p:sp>
        <p:nvSpPr>
          <p:cNvPr id="4" name="TextBox 3">
            <a:extLst>
              <a:ext uri="{FF2B5EF4-FFF2-40B4-BE49-F238E27FC236}">
                <a16:creationId xmlns:a16="http://schemas.microsoft.com/office/drawing/2014/main" id="{5EBE3937-F07E-36AA-A82F-423A3A7F82D8}"/>
              </a:ext>
            </a:extLst>
          </p:cNvPr>
          <p:cNvSpPr txBox="1"/>
          <p:nvPr/>
        </p:nvSpPr>
        <p:spPr>
          <a:xfrm>
            <a:off x="4724400" y="41100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a:endParaRPr>
          </a:p>
        </p:txBody>
      </p:sp>
    </p:spTree>
    <p:extLst>
      <p:ext uri="{BB962C8B-B14F-4D97-AF65-F5344CB8AC3E}">
        <p14:creationId xmlns:p14="http://schemas.microsoft.com/office/powerpoint/2010/main" val="1733154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131AEC11-92B0-E481-F052-325FF71809DA}"/>
              </a:ext>
            </a:extLst>
          </p:cNvPr>
          <p:cNvSpPr>
            <a:spLocks noGrp="1"/>
          </p:cNvSpPr>
          <p:nvPr>
            <p:ph type="title"/>
          </p:nvPr>
        </p:nvSpPr>
        <p:spPr>
          <a:xfrm>
            <a:off x="1203345" y="2846541"/>
            <a:ext cx="6993204" cy="1461054"/>
          </a:xfrm>
        </p:spPr>
        <p:txBody>
          <a:bodyPr>
            <a:noAutofit/>
          </a:bodyPr>
          <a:lstStyle/>
          <a:p>
            <a:r>
              <a:rPr lang="en-US" b="1" dirty="0">
                <a:solidFill>
                  <a:srgbClr val="004C82"/>
                </a:solidFill>
                <a:latin typeface="Arial"/>
                <a:cs typeface="Arial"/>
              </a:rPr>
              <a:t>Alison Barkoff</a:t>
            </a:r>
            <a:br>
              <a:rPr lang="en-US" b="1" dirty="0">
                <a:solidFill>
                  <a:srgbClr val="004C82"/>
                </a:solidFill>
                <a:latin typeface="Arial"/>
                <a:cs typeface="Arial"/>
              </a:rPr>
            </a:br>
            <a:br>
              <a:rPr lang="en-US" dirty="0">
                <a:solidFill>
                  <a:srgbClr val="004C82"/>
                </a:solidFill>
                <a:latin typeface="Arial"/>
                <a:cs typeface="Arial"/>
              </a:rPr>
            </a:br>
            <a:r>
              <a:rPr lang="en-US" b="0" dirty="0">
                <a:solidFill>
                  <a:srgbClr val="004C82"/>
                </a:solidFill>
                <a:latin typeface="Arial"/>
                <a:cs typeface="Arial"/>
              </a:rPr>
              <a:t>Performing the duties of ACL Administrator and Assistant Secretary for Aging </a:t>
            </a:r>
            <a:endParaRPr lang="en-US" dirty="0"/>
          </a:p>
        </p:txBody>
      </p:sp>
      <p:sp>
        <p:nvSpPr>
          <p:cNvPr id="4" name="Text Placeholder 3">
            <a:extLst>
              <a:ext uri="{FF2B5EF4-FFF2-40B4-BE49-F238E27FC236}">
                <a16:creationId xmlns:a16="http://schemas.microsoft.com/office/drawing/2014/main" id="{AAFB11B3-AEA9-BED7-265C-3C638144ABC5}"/>
              </a:ext>
            </a:extLst>
          </p:cNvPr>
          <p:cNvSpPr>
            <a:spLocks noGrp="1"/>
          </p:cNvSpPr>
          <p:nvPr>
            <p:ph type="body" idx="2"/>
          </p:nvPr>
        </p:nvSpPr>
        <p:spPr>
          <a:xfrm>
            <a:off x="576943" y="1597364"/>
            <a:ext cx="11018910" cy="1249178"/>
          </a:xfrm>
        </p:spPr>
        <p:txBody>
          <a:bodyPr>
            <a:normAutofit fontScale="55000" lnSpcReduction="20000"/>
          </a:bodyPr>
          <a:lstStyle/>
          <a:p>
            <a:r>
              <a:rPr lang="en-US" sz="8000" b="1" dirty="0">
                <a:solidFill>
                  <a:srgbClr val="004C82"/>
                </a:solidFill>
                <a:effectLst/>
                <a:latin typeface="Arial"/>
                <a:ea typeface="Calibri"/>
                <a:cs typeface="Arial"/>
              </a:rPr>
              <a:t>Remarks from Administration for Community Living</a:t>
            </a:r>
            <a:endParaRPr lang="en-US" dirty="0"/>
          </a:p>
        </p:txBody>
      </p:sp>
      <p:pic>
        <p:nvPicPr>
          <p:cNvPr id="7" name="Alison Barkoff Headshot" descr="Headshot of Alison Barkoff.">
            <a:extLst>
              <a:ext uri="{FF2B5EF4-FFF2-40B4-BE49-F238E27FC236}">
                <a16:creationId xmlns:a16="http://schemas.microsoft.com/office/drawing/2014/main" id="{124E7534-E91A-8EC8-1546-9F2988CD8E59}"/>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8341094" y="2780735"/>
            <a:ext cx="2610757" cy="294436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8361-2FEE-FD56-8D91-6625EB17F9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CB03F6-3D65-C3A8-A6C8-7E6CD6123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a:endParaRPr>
          </a:p>
        </p:txBody>
      </p:sp>
      <p:sp>
        <p:nvSpPr>
          <p:cNvPr id="13" name="Title 4">
            <a:extLst>
              <a:ext uri="{FF2B5EF4-FFF2-40B4-BE49-F238E27FC236}">
                <a16:creationId xmlns:a16="http://schemas.microsoft.com/office/drawing/2014/main" id="{014A1562-2476-E4DA-24C1-751A44691159}"/>
              </a:ext>
            </a:extLst>
          </p:cNvPr>
          <p:cNvSpPr>
            <a:spLocks noGrp="1"/>
          </p:cNvSpPr>
          <p:nvPr>
            <p:ph type="title" idx="4294967295"/>
          </p:nvPr>
        </p:nvSpPr>
        <p:spPr>
          <a:xfrm>
            <a:off x="838200" y="2766219"/>
            <a:ext cx="10515600" cy="1325562"/>
          </a:xfrm>
        </p:spPr>
        <p:txBody>
          <a:bodyPr>
            <a:normAutofit/>
          </a:bodyPr>
          <a:lstStyle/>
          <a:p>
            <a:pPr algn="ctr"/>
            <a:r>
              <a:rPr kumimoji="0" lang="en-US" sz="4400" b="1" i="0" u="none" strike="noStrike" kern="1200" cap="none" spc="0" normalizeH="0" baseline="0" noProof="0" dirty="0">
                <a:ln>
                  <a:noFill/>
                </a:ln>
                <a:solidFill>
                  <a:srgbClr val="004C82"/>
                </a:solidFill>
                <a:effectLst/>
                <a:uLnTx/>
                <a:uFillTx/>
                <a:latin typeface="Arial"/>
                <a:ea typeface="+mj-ea"/>
                <a:cs typeface="Arial"/>
              </a:rPr>
              <a:t>LUNCH</a:t>
            </a:r>
            <a:endParaRPr lang="en-US" sz="3500" b="0" dirty="0">
              <a:solidFill>
                <a:srgbClr val="004C82"/>
              </a:solidFill>
              <a:ea typeface="Calibri Light"/>
              <a:cs typeface="Calibri Light"/>
            </a:endParaRPr>
          </a:p>
        </p:txBody>
      </p:sp>
      <p:sp>
        <p:nvSpPr>
          <p:cNvPr id="4" name="TextBox 3">
            <a:extLst>
              <a:ext uri="{FF2B5EF4-FFF2-40B4-BE49-F238E27FC236}">
                <a16:creationId xmlns:a16="http://schemas.microsoft.com/office/drawing/2014/main" id="{5EBE3937-F07E-36AA-A82F-423A3A7F82D8}"/>
              </a:ext>
            </a:extLst>
          </p:cNvPr>
          <p:cNvSpPr txBox="1"/>
          <p:nvPr/>
        </p:nvSpPr>
        <p:spPr>
          <a:xfrm>
            <a:off x="4724400" y="41100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a:endParaRPr>
          </a:p>
        </p:txBody>
      </p:sp>
    </p:spTree>
    <p:extLst>
      <p:ext uri="{BB962C8B-B14F-4D97-AF65-F5344CB8AC3E}">
        <p14:creationId xmlns:p14="http://schemas.microsoft.com/office/powerpoint/2010/main" val="3734838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a:extLst>
              <a:ext uri="{FF2B5EF4-FFF2-40B4-BE49-F238E27FC236}">
                <a16:creationId xmlns:a16="http://schemas.microsoft.com/office/drawing/2014/main" id="{ECFACE5B-ED08-894A-64AF-253DF0FE54CD}"/>
              </a:ext>
            </a:extLst>
          </p:cNvPr>
          <p:cNvSpPr>
            <a:spLocks noGrp="1"/>
          </p:cNvSpPr>
          <p:nvPr>
            <p:ph type="title"/>
          </p:nvPr>
        </p:nvSpPr>
        <p:spPr>
          <a:xfrm>
            <a:off x="838200" y="3634480"/>
            <a:ext cx="10515600" cy="1325563"/>
          </a:xfrm>
        </p:spPr>
        <p:txBody>
          <a:bodyPr>
            <a:normAutofit fontScale="90000"/>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srgbClr val="004C82"/>
                </a:solidFill>
                <a:effectLst/>
                <a:uLnTx/>
                <a:uFillTx/>
                <a:latin typeface="Arial"/>
                <a:ea typeface="+mj-ea"/>
                <a:cs typeface="Calibri Light"/>
              </a:rPr>
              <a:t>PART II – </a:t>
            </a: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br>
              <a:rPr kumimoji="0" lang="en-US" sz="4400" b="1" i="1" u="none" strike="noStrike" kern="1200" cap="none" spc="0" normalizeH="0" baseline="0" noProof="0" dirty="0">
                <a:ln>
                  <a:noFill/>
                </a:ln>
                <a:solidFill>
                  <a:srgbClr val="004C82"/>
                </a:solidFill>
                <a:effectLst/>
                <a:uLnTx/>
                <a:uFillTx/>
                <a:latin typeface="Arial"/>
                <a:ea typeface="+mj-ea"/>
                <a:cs typeface="Calibri Light"/>
              </a:rPr>
            </a:br>
            <a:r>
              <a:rPr kumimoji="0" lang="en-US" sz="4400" b="1" i="1" u="none" strike="noStrike" kern="1200" cap="none" spc="0" normalizeH="0" baseline="0" noProof="0" dirty="0">
                <a:ln>
                  <a:noFill/>
                </a:ln>
                <a:solidFill>
                  <a:srgbClr val="004C82"/>
                </a:solidFill>
                <a:effectLst/>
                <a:uLnTx/>
                <a:uFillTx/>
                <a:latin typeface="Arial"/>
                <a:ea typeface="+mj-ea"/>
                <a:cs typeface="Calibri Light"/>
              </a:rPr>
              <a:t>THE CURRENT INTELLECTUAL DISABILTIY LANDSCAPE</a:t>
            </a:r>
          </a:p>
        </p:txBody>
      </p:sp>
      <p:pic>
        <p:nvPicPr>
          <p:cNvPr id="4" name="Picture 3" descr="Logo&#10;&#10;Description automatically generated">
            <a:extLst>
              <a:ext uri="{FF2B5EF4-FFF2-40B4-BE49-F238E27FC236}">
                <a16:creationId xmlns:a16="http://schemas.microsoft.com/office/drawing/2014/main" id="{99C8AB4E-5026-B167-C3C3-72327B35758D}"/>
              </a:ext>
            </a:extLst>
          </p:cNvPr>
          <p:cNvPicPr>
            <a:picLocks noChangeAspect="1"/>
          </p:cNvPicPr>
          <p:nvPr/>
        </p:nvPicPr>
        <p:blipFill>
          <a:blip r:embed="rId3"/>
          <a:stretch>
            <a:fillRect/>
          </a:stretch>
        </p:blipFill>
        <p:spPr>
          <a:xfrm>
            <a:off x="838200" y="475161"/>
            <a:ext cx="2438400" cy="2562339"/>
          </a:xfrm>
          <a:prstGeom prst="rect">
            <a:avLst/>
          </a:prstGeom>
        </p:spPr>
      </p:pic>
    </p:spTree>
    <p:extLst>
      <p:ext uri="{BB962C8B-B14F-4D97-AF65-F5344CB8AC3E}">
        <p14:creationId xmlns:p14="http://schemas.microsoft.com/office/powerpoint/2010/main" val="1188983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131AEC11-92B0-E481-F052-325FF71809DA}"/>
              </a:ext>
            </a:extLst>
          </p:cNvPr>
          <p:cNvSpPr>
            <a:spLocks noGrp="1"/>
          </p:cNvSpPr>
          <p:nvPr>
            <p:ph type="title"/>
          </p:nvPr>
        </p:nvSpPr>
        <p:spPr>
          <a:xfrm>
            <a:off x="1203345" y="2846541"/>
            <a:ext cx="6430354" cy="1088461"/>
          </a:xfrm>
        </p:spPr>
        <p:txBody>
          <a:bodyPr>
            <a:noAutofit/>
          </a:bodyPr>
          <a:lstStyle/>
          <a:p>
            <a:r>
              <a:rPr lang="en-US" dirty="0">
                <a:solidFill>
                  <a:srgbClr val="004C82"/>
                </a:solidFill>
                <a:latin typeface="Arial"/>
                <a:cs typeface="Arial"/>
              </a:rPr>
              <a:t>Jennifer Johnson</a:t>
            </a:r>
            <a:br>
              <a:rPr lang="en-US" dirty="0">
                <a:solidFill>
                  <a:srgbClr val="004C82"/>
                </a:solidFill>
                <a:latin typeface="Arial"/>
                <a:cs typeface="Arial"/>
              </a:rPr>
            </a:br>
            <a:br>
              <a:rPr lang="en-US" b="0" dirty="0">
                <a:solidFill>
                  <a:srgbClr val="004C82"/>
                </a:solidFill>
                <a:latin typeface="Arial"/>
                <a:cs typeface="Arial"/>
              </a:rPr>
            </a:br>
            <a:r>
              <a:rPr lang="en-US" b="0" dirty="0">
                <a:solidFill>
                  <a:srgbClr val="004C82"/>
                </a:solidFill>
                <a:latin typeface="Arial"/>
                <a:cs typeface="Arial"/>
              </a:rPr>
              <a:t>Acting Commissioner </a:t>
            </a:r>
          </a:p>
        </p:txBody>
      </p:sp>
      <p:sp>
        <p:nvSpPr>
          <p:cNvPr id="4" name="Text Placeholder 3">
            <a:extLst>
              <a:ext uri="{FF2B5EF4-FFF2-40B4-BE49-F238E27FC236}">
                <a16:creationId xmlns:a16="http://schemas.microsoft.com/office/drawing/2014/main" id="{AAFB11B3-AEA9-BED7-265C-3C638144ABC5}"/>
              </a:ext>
            </a:extLst>
          </p:cNvPr>
          <p:cNvSpPr>
            <a:spLocks noGrp="1"/>
          </p:cNvSpPr>
          <p:nvPr>
            <p:ph type="body" idx="2"/>
          </p:nvPr>
        </p:nvSpPr>
        <p:spPr>
          <a:xfrm>
            <a:off x="576943" y="1597364"/>
            <a:ext cx="11018910" cy="1249178"/>
          </a:xfrm>
        </p:spPr>
        <p:txBody>
          <a:bodyPr>
            <a:normAutofit fontScale="92500" lnSpcReduction="10000"/>
          </a:bodyPr>
          <a:lstStyle/>
          <a:p>
            <a:r>
              <a:rPr lang="en-US" sz="4400" b="1" dirty="0">
                <a:solidFill>
                  <a:srgbClr val="004C82"/>
                </a:solidFill>
                <a:latin typeface="Arial"/>
                <a:cs typeface="Arial"/>
              </a:rPr>
              <a:t>Remarks from Administration on Disabilities</a:t>
            </a:r>
            <a:endParaRPr lang="en-US" sz="4400" dirty="0"/>
          </a:p>
        </p:txBody>
      </p:sp>
      <p:pic>
        <p:nvPicPr>
          <p:cNvPr id="5" name="Picture 4">
            <a:extLst>
              <a:ext uri="{FF2B5EF4-FFF2-40B4-BE49-F238E27FC236}">
                <a16:creationId xmlns:a16="http://schemas.microsoft.com/office/drawing/2014/main" id="{E992D48E-0055-9CD6-3BA5-BD0137B44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188"/>
          <a:stretch/>
        </p:blipFill>
        <p:spPr bwMode="auto">
          <a:xfrm>
            <a:off x="8648657" y="2857098"/>
            <a:ext cx="2653074" cy="294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233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5D547-061B-D823-90CC-34A8D8235808}"/>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36C99589-8163-072B-B2C2-AA9DA0A40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ED69E-0165-2447-97CC-366CC7706058}"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3BC0E553-EF00-8139-74FD-A0E83CD0A7C6}"/>
              </a:ext>
            </a:extLst>
          </p:cNvPr>
          <p:cNvSpPr>
            <a:spLocks noGrp="1"/>
          </p:cNvSpPr>
          <p:nvPr>
            <p:ph type="title" idx="4294967295"/>
          </p:nvPr>
        </p:nvSpPr>
        <p:spPr>
          <a:xfrm>
            <a:off x="838200" y="136525"/>
            <a:ext cx="10515600" cy="1325563"/>
          </a:xfrm>
        </p:spPr>
        <p:txBody>
          <a:bodyPr/>
          <a:lstStyle/>
          <a:p>
            <a:pPr algn="ctr"/>
            <a:r>
              <a:rPr lang="en-US" sz="4000" b="1" dirty="0">
                <a:solidFill>
                  <a:srgbClr val="004C82"/>
                </a:solidFill>
                <a:latin typeface="Arial"/>
                <a:cs typeface="Arial"/>
              </a:rPr>
              <a:t>Policy – Federal Regulatory Updates and Impact on I/DD Community from HHS</a:t>
            </a:r>
            <a:endParaRPr lang="en-US" dirty="0"/>
          </a:p>
        </p:txBody>
      </p:sp>
      <p:sp>
        <p:nvSpPr>
          <p:cNvPr id="5" name="Content Placeholder 4">
            <a:extLst>
              <a:ext uri="{FF2B5EF4-FFF2-40B4-BE49-F238E27FC236}">
                <a16:creationId xmlns:a16="http://schemas.microsoft.com/office/drawing/2014/main" id="{4D80DC94-4A09-5611-1ABF-E61A40653F5F}"/>
              </a:ext>
            </a:extLst>
          </p:cNvPr>
          <p:cNvSpPr>
            <a:spLocks noGrp="1"/>
          </p:cNvSpPr>
          <p:nvPr>
            <p:ph sz="half" idx="4294967295"/>
          </p:nvPr>
        </p:nvSpPr>
        <p:spPr>
          <a:xfrm>
            <a:off x="449584" y="1555750"/>
            <a:ext cx="11292833" cy="4183063"/>
          </a:xfrm>
        </p:spPr>
        <p:txBody>
          <a:bodyPr vert="horz" lIns="91440" tIns="45720" rIns="91440" bIns="45720" rtlCol="0" anchor="t">
            <a:normAutofit fontScale="92500" lnSpcReduction="20000"/>
          </a:bodyPr>
          <a:lstStyle/>
          <a:p>
            <a:pPr marL="0" indent="0">
              <a:buNone/>
            </a:pPr>
            <a:r>
              <a:rPr lang="en-US" sz="2000" b="1" u="sng" dirty="0">
                <a:solidFill>
                  <a:srgbClr val="004C82"/>
                </a:solidFill>
                <a:latin typeface="Arial"/>
                <a:cs typeface="Arial"/>
              </a:rPr>
              <a:t>Section 1557 of the Affordable Care Act, Nondiscrimination in Health Programs and Activities </a:t>
            </a:r>
          </a:p>
          <a:p>
            <a:pPr marL="0" indent="0">
              <a:buNone/>
            </a:pPr>
            <a:r>
              <a:rPr lang="en-US" sz="2000" b="1" dirty="0">
                <a:latin typeface="Arial"/>
                <a:cs typeface="Arial"/>
              </a:rPr>
              <a:t>Dan Shieh,</a:t>
            </a:r>
            <a:r>
              <a:rPr lang="en-US" sz="2000" b="1" i="1" dirty="0">
                <a:latin typeface="Arial"/>
                <a:cs typeface="Arial"/>
              </a:rPr>
              <a:t> </a:t>
            </a:r>
            <a:r>
              <a:rPr lang="en-US" sz="2000" i="1" dirty="0">
                <a:latin typeface="Arial"/>
                <a:cs typeface="Arial"/>
              </a:rPr>
              <a:t>Associate Deputy Director, Policy Division Office for Civil Rights (OCR) </a:t>
            </a:r>
          </a:p>
          <a:p>
            <a:endParaRPr lang="en-US" sz="2000" dirty="0"/>
          </a:p>
          <a:p>
            <a:pPr marL="0" indent="0">
              <a:buNone/>
            </a:pPr>
            <a:r>
              <a:rPr lang="en-US" sz="2000" b="1" u="sng" dirty="0">
                <a:solidFill>
                  <a:srgbClr val="004C82"/>
                </a:solidFill>
                <a:latin typeface="Arial"/>
                <a:cs typeface="Arial"/>
              </a:rPr>
              <a:t>Section 504 of the Rehabilitation Act </a:t>
            </a:r>
          </a:p>
          <a:p>
            <a:pPr marL="0" indent="0">
              <a:buNone/>
            </a:pPr>
            <a:r>
              <a:rPr lang="en-US" sz="2000" b="1" dirty="0">
                <a:latin typeface="Arial"/>
                <a:cs typeface="Arial"/>
              </a:rPr>
              <a:t>Maggie Hart, </a:t>
            </a:r>
            <a:r>
              <a:rPr lang="en-US" sz="2000" i="1" dirty="0">
                <a:latin typeface="Arial"/>
                <a:cs typeface="Arial"/>
              </a:rPr>
              <a:t>Policy Advisor, Policy Division Office for Civil Rights (OCR) </a:t>
            </a:r>
          </a:p>
          <a:p>
            <a:pPr marL="0" indent="0">
              <a:buNone/>
            </a:pPr>
            <a:endParaRPr lang="en-US" sz="2000" b="1" u="sng" dirty="0"/>
          </a:p>
          <a:p>
            <a:pPr marL="0" indent="0">
              <a:buNone/>
            </a:pPr>
            <a:r>
              <a:rPr lang="en-US" sz="2000" b="1" u="sng" dirty="0">
                <a:solidFill>
                  <a:srgbClr val="004C82"/>
                </a:solidFill>
                <a:latin typeface="Arial"/>
                <a:cs typeface="Arial"/>
              </a:rPr>
              <a:t>Ensuring Access to Medicaid Services Final Rule (Access Rule) </a:t>
            </a:r>
          </a:p>
          <a:p>
            <a:pPr marL="0" indent="0">
              <a:buNone/>
            </a:pPr>
            <a:r>
              <a:rPr lang="en-US" sz="2000" b="1" dirty="0">
                <a:latin typeface="Arial"/>
                <a:cs typeface="Arial"/>
              </a:rPr>
              <a:t>Jennifer Bowdoin,</a:t>
            </a:r>
            <a:r>
              <a:rPr lang="en-US" sz="2000" b="1" i="1" dirty="0">
                <a:latin typeface="Arial"/>
                <a:cs typeface="Arial"/>
              </a:rPr>
              <a:t> </a:t>
            </a:r>
            <a:r>
              <a:rPr lang="en-US" sz="2000" i="1" dirty="0">
                <a:latin typeface="Arial"/>
                <a:cs typeface="Arial"/>
              </a:rPr>
              <a:t>Director, Division of Community Transitions Centers for Medicare &amp; Medicaid Services (CMS)</a:t>
            </a:r>
          </a:p>
          <a:p>
            <a:pPr marL="0" indent="0">
              <a:buNone/>
            </a:pPr>
            <a:endParaRPr lang="en-US" sz="2000" dirty="0"/>
          </a:p>
          <a:p>
            <a:pPr marL="0" indent="0">
              <a:buNone/>
            </a:pPr>
            <a:r>
              <a:rPr lang="en-US" sz="2000" b="1" u="sng" dirty="0">
                <a:solidFill>
                  <a:srgbClr val="004C82"/>
                </a:solidFill>
                <a:latin typeface="Arial"/>
                <a:cs typeface="Arial"/>
              </a:rPr>
              <a:t>Adult Protective Services (APS) </a:t>
            </a:r>
          </a:p>
          <a:p>
            <a:pPr marL="0" indent="0">
              <a:buNone/>
            </a:pPr>
            <a:r>
              <a:rPr lang="en-US" sz="2000" b="1" dirty="0">
                <a:latin typeface="Arial"/>
                <a:cs typeface="Arial"/>
              </a:rPr>
              <a:t>Stephanie Whittier-Eliason,</a:t>
            </a:r>
            <a:r>
              <a:rPr lang="en-US" sz="2000" b="1" i="1" dirty="0">
                <a:latin typeface="Arial"/>
                <a:cs typeface="Arial"/>
              </a:rPr>
              <a:t> </a:t>
            </a:r>
            <a:r>
              <a:rPr lang="en-US" sz="2000" i="1" dirty="0">
                <a:latin typeface="Arial"/>
                <a:cs typeface="Arial"/>
              </a:rPr>
              <a:t>Aging Services Program Specialist, Administration for Community Living (ACL) </a:t>
            </a:r>
          </a:p>
        </p:txBody>
      </p:sp>
    </p:spTree>
    <p:extLst>
      <p:ext uri="{BB962C8B-B14F-4D97-AF65-F5344CB8AC3E}">
        <p14:creationId xmlns:p14="http://schemas.microsoft.com/office/powerpoint/2010/main" val="2568877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386076"/>
            <a:ext cx="10689403" cy="1325563"/>
          </a:xfrm>
        </p:spPr>
        <p:txBody>
          <a:bodyPr>
            <a:normAutofit fontScale="90000"/>
          </a:bodyPr>
          <a:lstStyle/>
          <a:p>
            <a:r>
              <a:rPr lang="en-US" sz="6000" b="1" dirty="0">
                <a:solidFill>
                  <a:srgbClr val="004C82"/>
                </a:solidFill>
                <a:latin typeface="Arial"/>
                <a:cs typeface="Arial"/>
              </a:rPr>
              <a:t>Section 1557 of the Affordable Care Act, Nondiscrimination in Health Programs and Activities</a:t>
            </a:r>
            <a:endParaRPr lang="en-US" sz="60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1" y="4608214"/>
            <a:ext cx="5901646" cy="1714209"/>
          </a:xfrm>
        </p:spPr>
        <p:txBody>
          <a:bodyPr>
            <a:norm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 Shieh, Associate Deputy Director</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Policy Division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Office for Civil Rights (OCR) </a:t>
            </a:r>
          </a:p>
        </p:txBody>
      </p:sp>
    </p:spTree>
    <p:extLst>
      <p:ext uri="{BB962C8B-B14F-4D97-AF65-F5344CB8AC3E}">
        <p14:creationId xmlns:p14="http://schemas.microsoft.com/office/powerpoint/2010/main" val="4031698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11DB82-2292-B2B6-8188-C8318B526368}"/>
              </a:ext>
            </a:extLst>
          </p:cNvPr>
          <p:cNvSpPr>
            <a:spLocks noGrp="1"/>
          </p:cNvSpPr>
          <p:nvPr>
            <p:ph type="ctrTitle"/>
          </p:nvPr>
        </p:nvSpPr>
        <p:spPr>
          <a:xfrm>
            <a:off x="231228" y="1238250"/>
            <a:ext cx="7833272" cy="2387600"/>
          </a:xfrm>
        </p:spPr>
        <p:txBody>
          <a:bodyPr>
            <a:normAutofit/>
          </a:bodyPr>
          <a:lstStyle/>
          <a:p>
            <a:r>
              <a:rPr lang="en-US" dirty="0"/>
              <a:t>Section 1557 of the </a:t>
            </a:r>
            <a:br>
              <a:rPr lang="en-US" dirty="0"/>
            </a:br>
            <a:r>
              <a:rPr lang="en-US" dirty="0"/>
              <a:t>Affordable Care Act</a:t>
            </a:r>
          </a:p>
        </p:txBody>
      </p:sp>
      <p:sp>
        <p:nvSpPr>
          <p:cNvPr id="11" name="TextBox 10">
            <a:extLst>
              <a:ext uri="{FF2B5EF4-FFF2-40B4-BE49-F238E27FC236}">
                <a16:creationId xmlns:a16="http://schemas.microsoft.com/office/drawing/2014/main" id="{EA5EFCFD-779D-3AFE-F740-F6CA72D884A8}"/>
              </a:ext>
            </a:extLst>
          </p:cNvPr>
          <p:cNvSpPr txBox="1"/>
          <p:nvPr/>
        </p:nvSpPr>
        <p:spPr>
          <a:xfrm>
            <a:off x="889348" y="4142654"/>
            <a:ext cx="6425852" cy="92333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Office for Civil Rights (OCR)</a:t>
            </a:r>
            <a:r>
              <a:rPr kumimoji="0" lang="en-US" sz="18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a:t>
            </a:r>
            <a:br>
              <a:rPr kumimoji="0" lang="en-US" sz="18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br>
            <a:r>
              <a:rPr kumimoji="0" lang="en-US" sz="18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U.S. Department of Health and Human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Dan Shieh, Associate Deputy Director</a:t>
            </a:r>
          </a:p>
        </p:txBody>
      </p:sp>
      <p:sp>
        <p:nvSpPr>
          <p:cNvPr id="13" name="TextBox 12">
            <a:extLst>
              <a:ext uri="{FF2B5EF4-FFF2-40B4-BE49-F238E27FC236}">
                <a16:creationId xmlns:a16="http://schemas.microsoft.com/office/drawing/2014/main" id="{25A29046-E033-414E-382B-526B38026001}"/>
              </a:ext>
            </a:extLst>
          </p:cNvPr>
          <p:cNvSpPr txBox="1"/>
          <p:nvPr/>
        </p:nvSpPr>
        <p:spPr>
          <a:xfrm>
            <a:off x="704193" y="5591720"/>
            <a:ext cx="6096000" cy="369332"/>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September 26, 2024</a:t>
            </a: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a:t>
            </a:r>
          </a:p>
        </p:txBody>
      </p:sp>
      <p:sp>
        <p:nvSpPr>
          <p:cNvPr id="2" name="TextBox 1">
            <a:extLst>
              <a:ext uri="{FF2B5EF4-FFF2-40B4-BE49-F238E27FC236}">
                <a16:creationId xmlns:a16="http://schemas.microsoft.com/office/drawing/2014/main" id="{808061AF-F8D2-19A2-EE1E-5A96E671D365}"/>
              </a:ext>
            </a:extLst>
          </p:cNvPr>
          <p:cNvSpPr txBox="1"/>
          <p:nvPr/>
        </p:nvSpPr>
        <p:spPr>
          <a:xfrm>
            <a:off x="-1" y="-1"/>
            <a:ext cx="80684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Calibri" panose="020F0502020204030204"/>
                <a:ea typeface="Calibri"/>
                <a:cs typeface="Calibri"/>
              </a:rPr>
              <a:t>These slides provide a brief educational summary not an independent interpretation of the Section 1557 Final Rule. To read the Final Rule visit: </a:t>
            </a:r>
            <a:r>
              <a:rPr kumimoji="0" lang="en-US" sz="12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2"/>
              </a:rPr>
              <a:t>Federal Register :: Nondiscrimination in Health Programs and Activities</a:t>
            </a:r>
            <a:endParaRPr kumimoji="0" lang="en-US" sz="1200" b="0" i="1" u="none" strike="noStrike" kern="1200" cap="none" spc="0" normalizeH="0" baseline="0" noProof="0" dirty="0">
              <a:ln>
                <a:noFill/>
              </a:ln>
              <a:solidFill>
                <a:srgbClr val="FF000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612034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58E3-E6FA-2CAE-8A4E-E75DE64F2603}"/>
              </a:ext>
            </a:extLst>
          </p:cNvPr>
          <p:cNvSpPr>
            <a:spLocks noGrp="1"/>
          </p:cNvSpPr>
          <p:nvPr>
            <p:ph type="title"/>
          </p:nvPr>
        </p:nvSpPr>
        <p:spPr/>
        <p:txBody>
          <a:bodyPr>
            <a:normAutofit/>
          </a:bodyPr>
          <a:lstStyle/>
          <a:p>
            <a:r>
              <a:rPr lang="en-US" dirty="0">
                <a:latin typeface="Franklin Gothic Heavy"/>
              </a:rPr>
              <a:t>What Is Section 1557 of the ACA?</a:t>
            </a:r>
          </a:p>
        </p:txBody>
      </p:sp>
      <p:sp>
        <p:nvSpPr>
          <p:cNvPr id="3" name="Content Placeholder 2">
            <a:extLst>
              <a:ext uri="{FF2B5EF4-FFF2-40B4-BE49-F238E27FC236}">
                <a16:creationId xmlns:a16="http://schemas.microsoft.com/office/drawing/2014/main" id="{A25F1E25-D56F-94DE-2513-ECF11371C721}"/>
              </a:ext>
            </a:extLst>
          </p:cNvPr>
          <p:cNvSpPr>
            <a:spLocks noGrp="1"/>
          </p:cNvSpPr>
          <p:nvPr>
            <p:ph idx="1"/>
          </p:nvPr>
        </p:nvSpPr>
        <p:spPr>
          <a:xfrm>
            <a:off x="515319" y="1399421"/>
            <a:ext cx="10515600" cy="3884612"/>
          </a:xfrm>
        </p:spPr>
        <p:txBody>
          <a:bodyPr vert="horz" lIns="91440" tIns="45720" rIns="91440" bIns="45720" rtlCol="0" anchor="t">
            <a:normAutofit/>
          </a:bodyPr>
          <a:lstStyle/>
          <a:p>
            <a:endParaRPr lang="en-US" dirty="0">
              <a:latin typeface="Franklin Gothic Book"/>
            </a:endParaRPr>
          </a:p>
          <a:p>
            <a:pPr marL="0" indent="0">
              <a:buNone/>
            </a:pPr>
            <a:endParaRPr lang="en-US" dirty="0">
              <a:latin typeface="Franklin Gothic Book"/>
            </a:endParaRPr>
          </a:p>
        </p:txBody>
      </p:sp>
      <p:sp>
        <p:nvSpPr>
          <p:cNvPr id="4" name="TextBox 3">
            <a:extLst>
              <a:ext uri="{FF2B5EF4-FFF2-40B4-BE49-F238E27FC236}">
                <a16:creationId xmlns:a16="http://schemas.microsoft.com/office/drawing/2014/main" id="{AED1815F-301D-4404-70C9-9787CDFBE9A4}"/>
              </a:ext>
            </a:extLst>
          </p:cNvPr>
          <p:cNvSpPr txBox="1"/>
          <p:nvPr/>
        </p:nvSpPr>
        <p:spPr>
          <a:xfrm>
            <a:off x="5882" y="1387088"/>
            <a:ext cx="121818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35B1F651-0E47-7FB2-E48A-304346B24263}"/>
              </a:ext>
            </a:extLst>
          </p:cNvPr>
          <p:cNvSpPr txBox="1"/>
          <p:nvPr/>
        </p:nvSpPr>
        <p:spPr>
          <a:xfrm>
            <a:off x="636814" y="1399421"/>
            <a:ext cx="11325542" cy="4108817"/>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Affordable Care Act (ACA) is a comprehensive health care reform law passed in 2010. It advanced health equity by making health care more affordable and accessible to millions of Americans. </a:t>
            </a:r>
          </a:p>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Section 1557 is the nondiscrimination provision of the ACA. It prohibits discrimination on the basis of race, color, national origin, sex, age, and disability in certain health programs and activities. </a:t>
            </a:r>
          </a:p>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On </a:t>
            </a:r>
            <a:r>
              <a:rPr kumimoji="0" lang="en-US" sz="24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May 6, 2024</a:t>
            </a: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the HHS Office for Civil Rights (OCR) published a final rule to restore and bolster civil rights protections under Section 1557. </a:t>
            </a:r>
          </a:p>
          <a:p>
            <a:pPr marL="914400" marR="0" lvl="1"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prior versions were published in 2020 and 2016.</a:t>
            </a:r>
          </a:p>
        </p:txBody>
      </p:sp>
    </p:spTree>
    <p:extLst>
      <p:ext uri="{BB962C8B-B14F-4D97-AF65-F5344CB8AC3E}">
        <p14:creationId xmlns:p14="http://schemas.microsoft.com/office/powerpoint/2010/main" val="1793558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B27A4-77F4-4F5F-510D-BF270C480258}"/>
              </a:ext>
            </a:extLst>
          </p:cNvPr>
          <p:cNvSpPr>
            <a:spLocks noGrp="1"/>
          </p:cNvSpPr>
          <p:nvPr>
            <p:ph type="title"/>
          </p:nvPr>
        </p:nvSpPr>
        <p:spPr>
          <a:xfrm>
            <a:off x="228600" y="365125"/>
            <a:ext cx="11125200" cy="782638"/>
          </a:xfrm>
        </p:spPr>
        <p:txBody>
          <a:bodyPr>
            <a:noAutofit/>
          </a:bodyPr>
          <a:lstStyle/>
          <a:p>
            <a:r>
              <a:rPr lang="en-US" sz="3500" dirty="0"/>
              <a:t>Who Is Covered Under the Section 1557 Final Rule?</a:t>
            </a:r>
          </a:p>
        </p:txBody>
      </p:sp>
      <p:sp>
        <p:nvSpPr>
          <p:cNvPr id="3" name="Content Placeholder 2">
            <a:extLst>
              <a:ext uri="{FF2B5EF4-FFF2-40B4-BE49-F238E27FC236}">
                <a16:creationId xmlns:a16="http://schemas.microsoft.com/office/drawing/2014/main" id="{84D005DB-71D3-8546-82BE-2ADA5CBAE7A5}"/>
              </a:ext>
            </a:extLst>
          </p:cNvPr>
          <p:cNvSpPr>
            <a:spLocks noGrp="1"/>
          </p:cNvSpPr>
          <p:nvPr>
            <p:ph idx="1"/>
          </p:nvPr>
        </p:nvSpPr>
        <p:spPr>
          <a:xfrm>
            <a:off x="638827" y="1429408"/>
            <a:ext cx="10714973" cy="4594874"/>
          </a:xfrm>
        </p:spPr>
        <p:txBody>
          <a:bodyPr vert="horz" lIns="91440" tIns="45720" rIns="91440" bIns="45720" rtlCol="0" anchor="t">
            <a:noAutofit/>
          </a:bodyPr>
          <a:lstStyle/>
          <a:p>
            <a:pPr>
              <a:spcAft>
                <a:spcPts val="1200"/>
              </a:spcAft>
              <a:buFont typeface="Wingdings" panose="05000000000000000000" pitchFamily="2" charset="2"/>
              <a:buChar char="§"/>
            </a:pPr>
            <a:r>
              <a:rPr lang="en-US" dirty="0">
                <a:effectLst/>
              </a:rPr>
              <a:t>Hea</a:t>
            </a:r>
            <a:r>
              <a:rPr lang="en-US" dirty="0"/>
              <a:t>lth programs or activities that receive Federal financial assistance from HHS.</a:t>
            </a:r>
          </a:p>
          <a:p>
            <a:pPr>
              <a:spcAft>
                <a:spcPts val="1200"/>
              </a:spcAft>
              <a:buFont typeface="Wingdings" panose="05000000000000000000" pitchFamily="2" charset="2"/>
              <a:buChar char="§"/>
            </a:pPr>
            <a:r>
              <a:rPr lang="en-US" dirty="0"/>
              <a:t>Health programs or activities administered by HHS.</a:t>
            </a:r>
          </a:p>
          <a:p>
            <a:pPr>
              <a:spcAft>
                <a:spcPts val="600"/>
              </a:spcAft>
              <a:buFont typeface="Wingdings" panose="05000000000000000000" pitchFamily="2" charset="2"/>
              <a:buChar char="§"/>
            </a:pPr>
            <a:r>
              <a:rPr lang="en-US" dirty="0"/>
              <a:t>Health programs or activities administered by an ACA Title I entity (i.e., Exchanges).</a:t>
            </a:r>
          </a:p>
          <a:p>
            <a:pPr>
              <a:spcAft>
                <a:spcPts val="600"/>
              </a:spcAft>
              <a:buFont typeface="Wingdings" panose="05000000000000000000" pitchFamily="2" charset="2"/>
              <a:buChar char="§"/>
            </a:pPr>
            <a:endParaRPr lang="en-US" dirty="0">
              <a:highlight>
                <a:srgbClr val="FFFF00"/>
              </a:highlight>
            </a:endParaRPr>
          </a:p>
          <a:p>
            <a:pPr>
              <a:spcAft>
                <a:spcPts val="2400"/>
              </a:spcAft>
              <a:buFont typeface="Wingdings" panose="05000000000000000000" pitchFamily="2" charset="2"/>
              <a:buChar char="§"/>
            </a:pPr>
            <a:r>
              <a:rPr lang="en-US" dirty="0"/>
              <a:t>Medicare Part B payments will be treated as Federal financial assistance for the purpose of triggering coverage under the Federal civil rights statutes.</a:t>
            </a:r>
          </a:p>
          <a:p>
            <a:pPr>
              <a:buFont typeface="Wingdings" panose="05000000000000000000" pitchFamily="2" charset="2"/>
              <a:buChar char="§"/>
            </a:pPr>
            <a:endParaRPr lang="en-US" sz="2700" dirty="0"/>
          </a:p>
          <a:p>
            <a:pPr marL="0" indent="0">
              <a:buNone/>
            </a:pPr>
            <a:endParaRPr lang="en-US" sz="2700" dirty="0">
              <a:effectLst/>
            </a:endParaRPr>
          </a:p>
        </p:txBody>
      </p:sp>
    </p:spTree>
    <p:extLst>
      <p:ext uri="{BB962C8B-B14F-4D97-AF65-F5344CB8AC3E}">
        <p14:creationId xmlns:p14="http://schemas.microsoft.com/office/powerpoint/2010/main" val="4227480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F6CD-E622-2334-5520-8C0103039A40}"/>
              </a:ext>
            </a:extLst>
          </p:cNvPr>
          <p:cNvSpPr>
            <a:spLocks noGrp="1"/>
          </p:cNvSpPr>
          <p:nvPr>
            <p:ph type="title"/>
          </p:nvPr>
        </p:nvSpPr>
        <p:spPr>
          <a:xfrm>
            <a:off x="228599" y="365125"/>
            <a:ext cx="11257767" cy="782638"/>
          </a:xfrm>
        </p:spPr>
        <p:txBody>
          <a:bodyPr>
            <a:normAutofit fontScale="90000"/>
          </a:bodyPr>
          <a:lstStyle/>
          <a:p>
            <a:r>
              <a:rPr lang="en-US" dirty="0">
                <a:latin typeface="Franklin Gothic Heavy"/>
              </a:rPr>
              <a:t>Key Provisions of the Section 1557 Final Rule</a:t>
            </a:r>
          </a:p>
        </p:txBody>
      </p:sp>
      <p:sp>
        <p:nvSpPr>
          <p:cNvPr id="3" name="Content Placeholder 2">
            <a:extLst>
              <a:ext uri="{FF2B5EF4-FFF2-40B4-BE49-F238E27FC236}">
                <a16:creationId xmlns:a16="http://schemas.microsoft.com/office/drawing/2014/main" id="{6B18255B-A251-F553-540D-A1B8D8D40609}"/>
              </a:ext>
            </a:extLst>
          </p:cNvPr>
          <p:cNvSpPr>
            <a:spLocks noGrp="1"/>
          </p:cNvSpPr>
          <p:nvPr>
            <p:ph idx="1"/>
          </p:nvPr>
        </p:nvSpPr>
        <p:spPr>
          <a:xfrm>
            <a:off x="308629" y="1379459"/>
            <a:ext cx="11517421" cy="4761365"/>
          </a:xfrm>
        </p:spPr>
        <p:txBody>
          <a:bodyPr vert="horz" lIns="91440" tIns="45720" rIns="91440" bIns="45720" rtlCol="0" anchor="t">
            <a:noAutofit/>
          </a:bodyPr>
          <a:lstStyle/>
          <a:p>
            <a:pPr>
              <a:buFont typeface="Wingdings" panose="05000000000000000000" pitchFamily="2" charset="2"/>
              <a:buChar char="§"/>
            </a:pPr>
            <a:r>
              <a:rPr lang="en-US" sz="2200" dirty="0">
                <a:cs typeface="Arial"/>
              </a:rPr>
              <a:t>Clarifies disability protections consistent with existing law. </a:t>
            </a:r>
          </a:p>
          <a:p>
            <a:pPr>
              <a:buFont typeface="Wingdings" panose="05000000000000000000" pitchFamily="2" charset="2"/>
              <a:buChar char="§"/>
            </a:pPr>
            <a:r>
              <a:rPr lang="en-US" sz="2200" dirty="0">
                <a:cs typeface="Arial"/>
              </a:rPr>
              <a:t>Ensures people with limited English proficiency and people with disabilities can access and understand information about their health and health care.</a:t>
            </a:r>
          </a:p>
          <a:p>
            <a:pPr>
              <a:buFont typeface="Wingdings" panose="05000000000000000000" pitchFamily="2" charset="2"/>
              <a:buChar char="§"/>
            </a:pPr>
            <a:r>
              <a:rPr lang="en-US" sz="2200" dirty="0">
                <a:solidFill>
                  <a:prstClr val="black"/>
                </a:solidFill>
                <a:ea typeface="Times New Roman" panose="02020603050405020304" pitchFamily="18" charset="0"/>
                <a:cs typeface="Times New Roman"/>
              </a:rPr>
              <a:t>Requires entities to establish </a:t>
            </a:r>
            <a:r>
              <a:rPr lang="en-US" sz="2200" dirty="0">
                <a:solidFill>
                  <a:prstClr val="black"/>
                </a:solidFill>
                <a:cs typeface="Times New Roman"/>
              </a:rPr>
              <a:t>written policies and procedures and provide staff training</a:t>
            </a:r>
            <a:r>
              <a:rPr lang="en-US" sz="2200" dirty="0">
                <a:solidFill>
                  <a:prstClr val="black"/>
                </a:solidFill>
                <a:ea typeface="Times New Roman" panose="02020603050405020304" pitchFamily="18" charset="0"/>
                <a:cs typeface="Times New Roman"/>
              </a:rPr>
              <a:t> on the rule’s requirements.</a:t>
            </a:r>
          </a:p>
          <a:p>
            <a:pPr>
              <a:buFont typeface="Wingdings" panose="05000000000000000000" pitchFamily="2" charset="2"/>
              <a:buChar char="§"/>
            </a:pPr>
            <a:r>
              <a:rPr lang="en-US" sz="2200" dirty="0">
                <a:cs typeface="Arial"/>
              </a:rPr>
              <a:t>Restores clear nondiscrimination standards for the health insurance industry. </a:t>
            </a:r>
          </a:p>
          <a:p>
            <a:pPr>
              <a:buFont typeface="Wingdings" panose="05000000000000000000" pitchFamily="2" charset="2"/>
              <a:buChar char="§"/>
            </a:pPr>
            <a:r>
              <a:rPr lang="en-US" sz="2200" dirty="0"/>
              <a:t>Protects patients from discrimination on the basis of </a:t>
            </a:r>
            <a:r>
              <a:rPr lang="en-US" sz="2200" dirty="0">
                <a:effectLst/>
              </a:rPr>
              <a:t>sex (sexual orientation, and gender identity, as well as pregnancy and related conditions).</a:t>
            </a:r>
            <a:r>
              <a:rPr lang="en-US" sz="2200" dirty="0"/>
              <a:t>*</a:t>
            </a:r>
            <a:endParaRPr lang="en-US" sz="2200" dirty="0">
              <a:effectLst/>
            </a:endParaRPr>
          </a:p>
          <a:p>
            <a:pPr>
              <a:buFont typeface="Wingdings" panose="05000000000000000000" pitchFamily="2" charset="2"/>
              <a:buChar char="§"/>
            </a:pPr>
            <a:r>
              <a:rPr lang="en-US" sz="2200" dirty="0">
                <a:cs typeface="Arial"/>
              </a:rPr>
              <a:t>Prohibits discrimination in the use of artificial intelligence (AI) and telehealth. </a:t>
            </a:r>
          </a:p>
          <a:p>
            <a:pPr>
              <a:buFont typeface="Wingdings" panose="05000000000000000000" pitchFamily="2" charset="2"/>
              <a:buChar char="§"/>
            </a:pPr>
            <a:r>
              <a:rPr lang="en-US" sz="2200" dirty="0">
                <a:cs typeface="Arial"/>
              </a:rPr>
              <a:t>Outlines a clear assurance process with regard to religious freedom and conscience protections under Federal laws.</a:t>
            </a:r>
            <a:r>
              <a:rPr lang="en-US" sz="2200" dirty="0"/>
              <a:t> </a:t>
            </a:r>
          </a:p>
          <a:p>
            <a:pPr>
              <a:buFont typeface="Wingdings" panose="05000000000000000000" pitchFamily="2" charset="2"/>
              <a:buChar char="§"/>
            </a:pPr>
            <a:endParaRPr lang="en-US" sz="2500" dirty="0">
              <a:cs typeface="Arial" panose="020B0604020202020204" pitchFamily="34" charset="0"/>
            </a:endParaRPr>
          </a:p>
        </p:txBody>
      </p:sp>
      <p:sp>
        <p:nvSpPr>
          <p:cNvPr id="4" name="TextBox 3">
            <a:extLst>
              <a:ext uri="{FF2B5EF4-FFF2-40B4-BE49-F238E27FC236}">
                <a16:creationId xmlns:a16="http://schemas.microsoft.com/office/drawing/2014/main" id="{E95BB946-ABC0-665B-4E6D-215C9EE27FE5}"/>
              </a:ext>
            </a:extLst>
          </p:cNvPr>
          <p:cNvSpPr txBox="1"/>
          <p:nvPr/>
        </p:nvSpPr>
        <p:spPr>
          <a:xfrm>
            <a:off x="365950" y="5194328"/>
            <a:ext cx="11479959"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a:cs typeface="Calibri" panose="020F0502020204030204"/>
              </a:rPr>
              <a:t>*Please Note: Pursuant to decisions by various district courts regarding the 2024 Final Rule implementing Section 1557, entitled Nondiscrimination in Health Programs and Activities, 89 Fed. Reg. 37,522 (May 6, 2024) (“2024 Final Rule”), certain provisions regarding gender identity are stayed nationwide. Other provisions are stayed or enjoined as indicated at </a:t>
            </a:r>
            <a:r>
              <a:rPr kumimoji="0" lang="en-US" sz="1500" b="0" i="1"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a:cs typeface="Calibri" panose="020F0502020204030204"/>
                <a:hlinkClick r:id="rId2"/>
              </a:rPr>
              <a:t>www.hhs.gov/1557</a:t>
            </a:r>
            <a:r>
              <a:rPr kumimoji="0" lang="en-US" sz="1500" b="0" i="1"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a:cs typeface="Calibri" panose="020F0502020204030204"/>
              </a:rPr>
              <a:t>.</a:t>
            </a:r>
            <a:endParaRPr kumimoji="0" lang="en-US" sz="15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libri"/>
            </a:endParaRPr>
          </a:p>
        </p:txBody>
      </p:sp>
    </p:spTree>
    <p:extLst>
      <p:ext uri="{BB962C8B-B14F-4D97-AF65-F5344CB8AC3E}">
        <p14:creationId xmlns:p14="http://schemas.microsoft.com/office/powerpoint/2010/main" val="1450573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1EED-4F7E-3E36-0872-0E7B15B18619}"/>
              </a:ext>
            </a:extLst>
          </p:cNvPr>
          <p:cNvSpPr>
            <a:spLocks noGrp="1"/>
          </p:cNvSpPr>
          <p:nvPr>
            <p:ph type="title"/>
          </p:nvPr>
        </p:nvSpPr>
        <p:spPr/>
        <p:txBody>
          <a:bodyPr/>
          <a:lstStyle/>
          <a:p>
            <a:r>
              <a:rPr lang="en-US" dirty="0"/>
              <a:t>Disability Provisions</a:t>
            </a:r>
          </a:p>
        </p:txBody>
      </p:sp>
      <p:sp>
        <p:nvSpPr>
          <p:cNvPr id="3" name="Content Placeholder 2">
            <a:extLst>
              <a:ext uri="{FF2B5EF4-FFF2-40B4-BE49-F238E27FC236}">
                <a16:creationId xmlns:a16="http://schemas.microsoft.com/office/drawing/2014/main" id="{2DB4823E-A43C-49BD-65CA-1505DC9A2C3F}"/>
              </a:ext>
            </a:extLst>
          </p:cNvPr>
          <p:cNvSpPr>
            <a:spLocks noGrp="1"/>
          </p:cNvSpPr>
          <p:nvPr>
            <p:ph idx="1"/>
          </p:nvPr>
        </p:nvSpPr>
        <p:spPr>
          <a:xfrm>
            <a:off x="228600" y="1676399"/>
            <a:ext cx="11125200" cy="4320363"/>
          </a:xfrm>
        </p:spPr>
        <p:txBody>
          <a:bodyPr vert="horz" lIns="91440" tIns="45720" rIns="91440" bIns="45720" rtlCol="0" anchor="t">
            <a:normAutofit/>
          </a:bodyPr>
          <a:lstStyle/>
          <a:p>
            <a:pPr>
              <a:buFont typeface="Wingdings" panose="05000000000000000000" pitchFamily="2" charset="2"/>
              <a:buChar char="§"/>
            </a:pPr>
            <a:r>
              <a:rPr kumimoji="0" lang="en-US" b="0" i="0" u="none" strike="noStrike" kern="1200" cap="none" spc="0" normalizeH="0" baseline="0" noProof="0" dirty="0">
                <a:ln>
                  <a:noFill/>
                </a:ln>
                <a:solidFill>
                  <a:prstClr val="black"/>
                </a:solidFill>
                <a:effectLst/>
                <a:uLnTx/>
                <a:uFillTx/>
              </a:rPr>
              <a:t>The final </a:t>
            </a:r>
            <a:r>
              <a:rPr lang="en-US" dirty="0">
                <a:solidFill>
                  <a:prstClr val="black"/>
                </a:solidFill>
              </a:rPr>
              <a:t>rule requires those covered to:</a:t>
            </a:r>
          </a:p>
          <a:p>
            <a:pPr>
              <a:buFont typeface="Wingdings" panose="05000000000000000000" pitchFamily="2" charset="2"/>
              <a:buChar char="§"/>
            </a:pPr>
            <a:endParaRPr lang="en-US" dirty="0">
              <a:solidFill>
                <a:prstClr val="black"/>
              </a:solidFill>
            </a:endParaRPr>
          </a:p>
          <a:p>
            <a:pPr lvl="1">
              <a:spcAft>
                <a:spcPts val="1800"/>
              </a:spcAft>
              <a:buFont typeface="Wingdings" panose="05000000000000000000" pitchFamily="2" charset="2"/>
              <a:buChar char="§"/>
            </a:pPr>
            <a:r>
              <a:rPr lang="en-US" sz="2800" dirty="0">
                <a:solidFill>
                  <a:prstClr val="black"/>
                </a:solidFill>
                <a:ea typeface="Times New Roman" panose="02020603050405020304" pitchFamily="18" charset="0"/>
                <a:cs typeface="Times New Roman"/>
              </a:rPr>
              <a:t>Provide effective communication to individuals with disabilities.</a:t>
            </a:r>
          </a:p>
          <a:p>
            <a:pPr lvl="1">
              <a:spcAft>
                <a:spcPts val="1800"/>
              </a:spcAft>
              <a:buFont typeface="Wingdings" panose="05000000000000000000" pitchFamily="2" charset="2"/>
              <a:buChar char="§"/>
            </a:pPr>
            <a:r>
              <a:rPr lang="en-US" sz="2800" dirty="0">
                <a:solidFill>
                  <a:prstClr val="black"/>
                </a:solidFill>
                <a:ea typeface="Times New Roman" panose="02020603050405020304" pitchFamily="18" charset="0"/>
                <a:cs typeface="Times New Roman"/>
              </a:rPr>
              <a:t>Provide appropriate auxiliary aids and services free of charge and in a timely manner. </a:t>
            </a:r>
            <a:endParaRPr lang="en-US" sz="2800" dirty="0">
              <a:solidFill>
                <a:prstClr val="black"/>
              </a:solidFill>
              <a:ea typeface="Times New Roman" panose="02020603050405020304" pitchFamily="18" charset="0"/>
            </a:endParaRPr>
          </a:p>
          <a:p>
            <a:pPr lvl="1">
              <a:spcAft>
                <a:spcPts val="1800"/>
              </a:spcAft>
              <a:buFont typeface="Wingdings" panose="05000000000000000000" pitchFamily="2" charset="2"/>
              <a:buChar char="§"/>
            </a:pPr>
            <a:r>
              <a:rPr lang="en-US" sz="2800" dirty="0">
                <a:solidFill>
                  <a:prstClr val="black"/>
                </a:solidFill>
                <a:ea typeface="Times New Roman" panose="02020603050405020304" pitchFamily="18" charset="0"/>
                <a:cs typeface="Times New Roman"/>
              </a:rPr>
              <a:t>Provide reasonable modifications to policies, practices, or procedures.  </a:t>
            </a:r>
          </a:p>
          <a:p>
            <a:pPr lvl="1">
              <a:buFont typeface="Wingdings" panose="05000000000000000000" pitchFamily="2" charset="2"/>
              <a:buChar char="§"/>
            </a:pPr>
            <a:endParaRPr lang="en-US" sz="2800" b="0" i="0" u="none" strike="noStrike" kern="1200" cap="none" spc="0" normalizeH="0" baseline="0" noProof="0" dirty="0">
              <a:ln>
                <a:noFill/>
              </a:ln>
              <a:solidFill>
                <a:prstClr val="black"/>
              </a:solidFill>
              <a:effectLst/>
              <a:uLnTx/>
              <a:uFillTx/>
            </a:endParaRPr>
          </a:p>
          <a:p>
            <a:endParaRPr lang="en-US" dirty="0"/>
          </a:p>
        </p:txBody>
      </p:sp>
    </p:spTree>
    <p:extLst>
      <p:ext uri="{BB962C8B-B14F-4D97-AF65-F5344CB8AC3E}">
        <p14:creationId xmlns:p14="http://schemas.microsoft.com/office/powerpoint/2010/main" val="118072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131AEC11-92B0-E481-F052-325FF71809DA}"/>
              </a:ext>
            </a:extLst>
          </p:cNvPr>
          <p:cNvSpPr>
            <a:spLocks noGrp="1"/>
          </p:cNvSpPr>
          <p:nvPr>
            <p:ph type="title"/>
          </p:nvPr>
        </p:nvSpPr>
        <p:spPr>
          <a:xfrm>
            <a:off x="1203345" y="2846541"/>
            <a:ext cx="6993204" cy="1164918"/>
          </a:xfrm>
        </p:spPr>
        <p:txBody>
          <a:bodyPr>
            <a:noAutofit/>
          </a:bodyPr>
          <a:lstStyle/>
          <a:p>
            <a:r>
              <a:rPr lang="en-US" b="1" dirty="0">
                <a:solidFill>
                  <a:srgbClr val="004C82"/>
                </a:solidFill>
                <a:latin typeface="Arial"/>
                <a:cs typeface="Arial"/>
              </a:rPr>
              <a:t>Rachel Patterson</a:t>
            </a:r>
            <a:br>
              <a:rPr lang="en-US" b="1" dirty="0">
                <a:solidFill>
                  <a:srgbClr val="004C82"/>
                </a:solidFill>
                <a:latin typeface="Arial"/>
                <a:cs typeface="Arial"/>
              </a:rPr>
            </a:br>
            <a:br>
              <a:rPr lang="en-US" b="0" dirty="0">
                <a:solidFill>
                  <a:srgbClr val="004C82"/>
                </a:solidFill>
                <a:latin typeface="Arial"/>
                <a:cs typeface="Arial"/>
              </a:rPr>
            </a:br>
            <a:r>
              <a:rPr lang="en-US" b="0" dirty="0">
                <a:solidFill>
                  <a:srgbClr val="004C82"/>
                </a:solidFill>
                <a:latin typeface="Arial"/>
                <a:cs typeface="Arial"/>
              </a:rPr>
              <a:t>Director of Disability Policy </a:t>
            </a:r>
          </a:p>
        </p:txBody>
      </p:sp>
      <p:sp>
        <p:nvSpPr>
          <p:cNvPr id="4" name="Text Placeholder 3">
            <a:extLst>
              <a:ext uri="{FF2B5EF4-FFF2-40B4-BE49-F238E27FC236}">
                <a16:creationId xmlns:a16="http://schemas.microsoft.com/office/drawing/2014/main" id="{AAFB11B3-AEA9-BED7-265C-3C638144ABC5}"/>
              </a:ext>
            </a:extLst>
          </p:cNvPr>
          <p:cNvSpPr>
            <a:spLocks noGrp="1"/>
          </p:cNvSpPr>
          <p:nvPr>
            <p:ph type="body" idx="2"/>
          </p:nvPr>
        </p:nvSpPr>
        <p:spPr>
          <a:xfrm>
            <a:off x="576943" y="1597364"/>
            <a:ext cx="11018910" cy="1249178"/>
          </a:xfrm>
        </p:spPr>
        <p:txBody>
          <a:bodyPr>
            <a:normAutofit fontScale="55000" lnSpcReduction="20000"/>
          </a:bodyPr>
          <a:lstStyle/>
          <a:p>
            <a:r>
              <a:rPr lang="en-US" sz="8000" b="1" dirty="0">
                <a:solidFill>
                  <a:srgbClr val="004C82"/>
                </a:solidFill>
                <a:latin typeface="Arial"/>
                <a:cs typeface="Arial"/>
              </a:rPr>
              <a:t>Remarks from The White House </a:t>
            </a:r>
            <a:br>
              <a:rPr lang="en-US" sz="8000" b="1" dirty="0">
                <a:solidFill>
                  <a:srgbClr val="004C82"/>
                </a:solidFill>
                <a:latin typeface="Arial"/>
                <a:cs typeface="Arial"/>
              </a:rPr>
            </a:br>
            <a:r>
              <a:rPr lang="en-US" sz="8000" b="1" dirty="0">
                <a:solidFill>
                  <a:srgbClr val="004C82"/>
                </a:solidFill>
                <a:latin typeface="Arial"/>
                <a:cs typeface="Arial"/>
              </a:rPr>
              <a:t>Domestic Policy Office</a:t>
            </a:r>
            <a:endParaRPr lang="en-US" dirty="0"/>
          </a:p>
        </p:txBody>
      </p:sp>
      <p:pic>
        <p:nvPicPr>
          <p:cNvPr id="3" name="Picture 2" descr="A picture containing person, glasses, clothing, wearing&#10;&#10;Description automatically generated">
            <a:extLst>
              <a:ext uri="{FF2B5EF4-FFF2-40B4-BE49-F238E27FC236}">
                <a16:creationId xmlns:a16="http://schemas.microsoft.com/office/drawing/2014/main" id="{3E5E2B76-98EB-90E6-31E0-10378147C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287" y="2733525"/>
            <a:ext cx="2944368" cy="2944368"/>
          </a:xfrm>
          <a:prstGeom prst="rect">
            <a:avLst/>
          </a:prstGeom>
        </p:spPr>
      </p:pic>
    </p:spTree>
    <p:extLst>
      <p:ext uri="{BB962C8B-B14F-4D97-AF65-F5344CB8AC3E}">
        <p14:creationId xmlns:p14="http://schemas.microsoft.com/office/powerpoint/2010/main" val="90131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1EED-4F7E-3E36-0872-0E7B15B18619}"/>
              </a:ext>
            </a:extLst>
          </p:cNvPr>
          <p:cNvSpPr>
            <a:spLocks noGrp="1"/>
          </p:cNvSpPr>
          <p:nvPr>
            <p:ph type="title"/>
          </p:nvPr>
        </p:nvSpPr>
        <p:spPr/>
        <p:txBody>
          <a:bodyPr>
            <a:normAutofit/>
          </a:bodyPr>
          <a:lstStyle/>
          <a:p>
            <a:r>
              <a:rPr lang="en-US" dirty="0"/>
              <a:t>Disability Provisions – Integration</a:t>
            </a:r>
          </a:p>
        </p:txBody>
      </p:sp>
      <p:sp>
        <p:nvSpPr>
          <p:cNvPr id="3" name="Content Placeholder 2">
            <a:extLst>
              <a:ext uri="{FF2B5EF4-FFF2-40B4-BE49-F238E27FC236}">
                <a16:creationId xmlns:a16="http://schemas.microsoft.com/office/drawing/2014/main" id="{2DB4823E-A43C-49BD-65CA-1505DC9A2C3F}"/>
              </a:ext>
            </a:extLst>
          </p:cNvPr>
          <p:cNvSpPr>
            <a:spLocks noGrp="1"/>
          </p:cNvSpPr>
          <p:nvPr>
            <p:ph idx="1"/>
          </p:nvPr>
        </p:nvSpPr>
        <p:spPr>
          <a:xfrm>
            <a:off x="228600" y="1622611"/>
            <a:ext cx="11125200" cy="4374151"/>
          </a:xfrm>
        </p:spPr>
        <p:txBody>
          <a:bodyPr vert="horz" lIns="91440" tIns="45720" rIns="91440" bIns="45720" rtlCol="0" anchor="t">
            <a:normAutofit/>
          </a:bodyPr>
          <a:lstStyle/>
          <a:p>
            <a:pPr>
              <a:buFont typeface="Wingdings" panose="05000000000000000000" pitchFamily="2" charset="2"/>
              <a:buChar char="§"/>
            </a:pPr>
            <a:r>
              <a:rPr kumimoji="0" lang="en-US" b="0" i="0" strike="noStrike" kern="1200" cap="none" spc="0" normalizeH="0" baseline="0" noProof="0" dirty="0">
                <a:ln>
                  <a:noFill/>
                </a:ln>
                <a:solidFill>
                  <a:prstClr val="black"/>
                </a:solidFill>
                <a:effectLst/>
                <a:uLnTx/>
                <a:uFillTx/>
              </a:rPr>
              <a:t>The final </a:t>
            </a:r>
            <a:r>
              <a:rPr lang="en-US" dirty="0">
                <a:solidFill>
                  <a:prstClr val="black"/>
                </a:solidFill>
              </a:rPr>
              <a:t>rule requires those offering health insurance coverage or other health-related coverage to:</a:t>
            </a:r>
          </a:p>
          <a:p>
            <a:pPr lvl="1">
              <a:buFont typeface="Wingdings" panose="05000000000000000000" pitchFamily="2" charset="2"/>
              <a:buChar char="§"/>
            </a:pPr>
            <a:endParaRPr lang="en-US" sz="2800" kern="100" dirty="0">
              <a:ea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2800" kern="100" dirty="0">
                <a:ea typeface="Times New Roman" panose="02020603050405020304" pitchFamily="18" charset="0"/>
                <a:cs typeface="Times New Roman" panose="02020603050405020304" pitchFamily="18" charset="0"/>
              </a:rPr>
              <a:t>Provide coverage in the most integrated setting appropriate to the needs of qualified individuals with disabilities, including practices that result in the serious risk of institutionalization or segregation. </a:t>
            </a:r>
          </a:p>
          <a:p>
            <a:pPr lvl="1">
              <a:buFont typeface="Wingdings" panose="05000000000000000000" pitchFamily="2" charset="2"/>
              <a:buChar char="§"/>
            </a:pPr>
            <a:endParaRPr lang="en-US" sz="2800" b="0" i="0" u="none" strike="noStrike" kern="1200" cap="none" spc="0" normalizeH="0" baseline="0" noProof="0" dirty="0">
              <a:ln>
                <a:noFill/>
              </a:ln>
              <a:solidFill>
                <a:prstClr val="black"/>
              </a:solidFill>
              <a:effectLst/>
              <a:uLnTx/>
              <a:uFillTx/>
            </a:endParaRPr>
          </a:p>
          <a:p>
            <a:endParaRPr lang="en-US" dirty="0"/>
          </a:p>
        </p:txBody>
      </p:sp>
    </p:spTree>
    <p:extLst>
      <p:ext uri="{BB962C8B-B14F-4D97-AF65-F5344CB8AC3E}">
        <p14:creationId xmlns:p14="http://schemas.microsoft.com/office/powerpoint/2010/main" val="921054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1EED-4F7E-3E36-0872-0E7B15B18619}"/>
              </a:ext>
            </a:extLst>
          </p:cNvPr>
          <p:cNvSpPr>
            <a:spLocks noGrp="1"/>
          </p:cNvSpPr>
          <p:nvPr>
            <p:ph type="title"/>
          </p:nvPr>
        </p:nvSpPr>
        <p:spPr/>
        <p:txBody>
          <a:bodyPr>
            <a:normAutofit fontScale="90000"/>
          </a:bodyPr>
          <a:lstStyle/>
          <a:p>
            <a:r>
              <a:rPr lang="en-US" dirty="0"/>
              <a:t>Disability Provisions – Accessibility and IT</a:t>
            </a:r>
          </a:p>
        </p:txBody>
      </p:sp>
      <p:sp>
        <p:nvSpPr>
          <p:cNvPr id="3" name="Content Placeholder 2">
            <a:extLst>
              <a:ext uri="{FF2B5EF4-FFF2-40B4-BE49-F238E27FC236}">
                <a16:creationId xmlns:a16="http://schemas.microsoft.com/office/drawing/2014/main" id="{2DB4823E-A43C-49BD-65CA-1505DC9A2C3F}"/>
              </a:ext>
            </a:extLst>
          </p:cNvPr>
          <p:cNvSpPr>
            <a:spLocks noGrp="1"/>
          </p:cNvSpPr>
          <p:nvPr>
            <p:ph idx="1"/>
          </p:nvPr>
        </p:nvSpPr>
        <p:spPr>
          <a:xfrm>
            <a:off x="228600" y="1523999"/>
            <a:ext cx="11125200" cy="4472763"/>
          </a:xfrm>
        </p:spPr>
        <p:txBody>
          <a:bodyPr vert="horz" lIns="91440" tIns="45720" rIns="91440" bIns="45720" rtlCol="0" anchor="t">
            <a:normAutofit lnSpcReduction="10000"/>
          </a:bodyPr>
          <a:lstStyle/>
          <a:p>
            <a:pPr>
              <a:spcAft>
                <a:spcPts val="1200"/>
              </a:spcAft>
              <a:buFont typeface="Wingdings" panose="05000000000000000000" pitchFamily="2" charset="2"/>
              <a:buChar char="§"/>
            </a:pPr>
            <a:r>
              <a:rPr kumimoji="0" lang="en-US" b="0" i="0" strike="noStrike" kern="1200" cap="none" spc="0" normalizeH="0" baseline="0" noProof="0" dirty="0">
                <a:ln>
                  <a:noFill/>
                </a:ln>
                <a:solidFill>
                  <a:prstClr val="black"/>
                </a:solidFill>
                <a:effectLst/>
                <a:uLnTx/>
                <a:uFillTx/>
              </a:rPr>
              <a:t>The final </a:t>
            </a:r>
            <a:r>
              <a:rPr lang="en-US" dirty="0">
                <a:solidFill>
                  <a:prstClr val="black"/>
                </a:solidFill>
              </a:rPr>
              <a:t>rule requires those covered to:</a:t>
            </a:r>
          </a:p>
          <a:p>
            <a:pPr lvl="1">
              <a:spcAft>
                <a:spcPts val="1200"/>
              </a:spcAft>
              <a:buFont typeface="Wingdings" panose="05000000000000000000" pitchFamily="2" charset="2"/>
              <a:buChar char="§"/>
            </a:pPr>
            <a:r>
              <a:rPr lang="en-US" sz="2800" b="0" i="0" strike="noStrike" kern="1200" cap="none" spc="0" normalizeH="0" baseline="0" noProof="0" dirty="0">
                <a:ln>
                  <a:noFill/>
                </a:ln>
                <a:solidFill>
                  <a:prstClr val="black"/>
                </a:solidFill>
                <a:effectLst/>
                <a:uLnTx/>
                <a:uFillTx/>
              </a:rPr>
              <a:t>Make their facilities accessible to individuals with disabilities and comply with applicable physical accessibility standards in the ADA.</a:t>
            </a:r>
          </a:p>
          <a:p>
            <a:pPr lvl="1">
              <a:spcAft>
                <a:spcPts val="1200"/>
              </a:spcAft>
              <a:buFont typeface="Wingdings" panose="05000000000000000000" pitchFamily="2" charset="2"/>
              <a:buChar char="§"/>
            </a:pPr>
            <a:r>
              <a:rPr lang="en-US" sz="2800" dirty="0">
                <a:solidFill>
                  <a:prstClr val="black"/>
                </a:solidFill>
              </a:rPr>
              <a:t>Ensure their health programs and activities provided through information and communication technology are accessible to individuals with disabilities.</a:t>
            </a:r>
          </a:p>
          <a:p>
            <a:pPr lvl="1">
              <a:spcAft>
                <a:spcPts val="1200"/>
              </a:spcAft>
              <a:buFont typeface="Wingdings" panose="05000000000000000000" pitchFamily="2" charset="2"/>
              <a:buChar char="§"/>
            </a:pPr>
            <a:r>
              <a:rPr lang="en-US" sz="2800" b="0" i="0" strike="noStrike" kern="1200" cap="none" spc="0" normalizeH="0" baseline="0" noProof="0" dirty="0">
                <a:ln>
                  <a:noFill/>
                </a:ln>
                <a:solidFill>
                  <a:prstClr val="black"/>
                </a:solidFill>
                <a:effectLst/>
                <a:uLnTx/>
                <a:uFillTx/>
              </a:rPr>
              <a:t>Ensure </a:t>
            </a:r>
            <a:r>
              <a:rPr lang="en-US" sz="2800" dirty="0">
                <a:solidFill>
                  <a:prstClr val="black"/>
                </a:solidFill>
              </a:rPr>
              <a:t>their health programs and activities provided through websites and mobile applications are accessible to individuals with disabilities by complying with Section 504 requirements. </a:t>
            </a:r>
            <a:endParaRPr lang="en-US" sz="2800" b="0" i="0" strike="noStrike" kern="1200" cap="none" spc="0" normalizeH="0" baseline="0" noProof="0" dirty="0">
              <a:ln>
                <a:noFill/>
              </a:ln>
              <a:solidFill>
                <a:prstClr val="black"/>
              </a:solidFill>
              <a:effectLst/>
              <a:uLnTx/>
              <a:uFillTx/>
            </a:endParaRPr>
          </a:p>
          <a:p>
            <a:pPr lvl="1">
              <a:buFont typeface="Wingdings" panose="05000000000000000000" pitchFamily="2" charset="2"/>
              <a:buChar char="§"/>
            </a:pPr>
            <a:endParaRPr lang="en-US" sz="2800" b="0" i="0" u="none" strike="noStrike" kern="1200" cap="none" spc="0" normalizeH="0" baseline="0" noProof="0" dirty="0">
              <a:ln>
                <a:noFill/>
              </a:ln>
              <a:solidFill>
                <a:prstClr val="black"/>
              </a:solidFill>
              <a:effectLst/>
              <a:uLnTx/>
              <a:uFillTx/>
            </a:endParaRPr>
          </a:p>
          <a:p>
            <a:endParaRPr lang="en-US" dirty="0"/>
          </a:p>
        </p:txBody>
      </p:sp>
    </p:spTree>
    <p:extLst>
      <p:ext uri="{BB962C8B-B14F-4D97-AF65-F5344CB8AC3E}">
        <p14:creationId xmlns:p14="http://schemas.microsoft.com/office/powerpoint/2010/main" val="3856142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5391-0D83-4936-9405-334B5F2911BA}"/>
              </a:ext>
            </a:extLst>
          </p:cNvPr>
          <p:cNvSpPr>
            <a:spLocks noGrp="1"/>
          </p:cNvSpPr>
          <p:nvPr>
            <p:ph type="title"/>
          </p:nvPr>
        </p:nvSpPr>
        <p:spPr/>
        <p:txBody>
          <a:bodyPr>
            <a:normAutofit fontScale="90000"/>
          </a:bodyPr>
          <a:lstStyle/>
          <a:p>
            <a:r>
              <a:rPr lang="en-US" dirty="0"/>
              <a:t>How Will the Final Rule Be Implemented?</a:t>
            </a:r>
          </a:p>
        </p:txBody>
      </p:sp>
      <p:sp>
        <p:nvSpPr>
          <p:cNvPr id="3" name="Content Placeholder 2">
            <a:extLst>
              <a:ext uri="{FF2B5EF4-FFF2-40B4-BE49-F238E27FC236}">
                <a16:creationId xmlns:a16="http://schemas.microsoft.com/office/drawing/2014/main" id="{F0C565A0-9ACF-7E4E-0BF6-648DDDD6BEF3}"/>
              </a:ext>
            </a:extLst>
          </p:cNvPr>
          <p:cNvSpPr>
            <a:spLocks noGrp="1"/>
          </p:cNvSpPr>
          <p:nvPr>
            <p:ph idx="1"/>
          </p:nvPr>
        </p:nvSpPr>
        <p:spPr/>
        <p:txBody>
          <a:bodyPr vert="horz" lIns="91440" tIns="45720" rIns="91440" bIns="45720" rtlCol="0" anchor="t">
            <a:normAutofit/>
          </a:bodyPr>
          <a:lstStyle/>
          <a:p>
            <a:pPr>
              <a:buFont typeface="Wingdings" panose="05000000000000000000" pitchFamily="2" charset="2"/>
              <a:buChar char="§"/>
            </a:pPr>
            <a:r>
              <a:rPr lang="en-US" dirty="0"/>
              <a:t>Most of the final rule goes into effect 60 days after publication on July 5, 2024. </a:t>
            </a:r>
          </a:p>
          <a:p>
            <a:pPr>
              <a:buFont typeface="Wingdings" panose="05000000000000000000" pitchFamily="2" charset="2"/>
              <a:buChar char="§"/>
            </a:pPr>
            <a:endParaRPr lang="en-US" dirty="0"/>
          </a:p>
          <a:p>
            <a:pPr>
              <a:buFont typeface="Wingdings" panose="05000000000000000000" pitchFamily="2" charset="2"/>
              <a:buChar char="§"/>
            </a:pPr>
            <a:r>
              <a:rPr lang="en-US" dirty="0"/>
              <a:t>The final rule has delayed applicability dates for certain requirements regarding updating certain Policies and Procedures; Trainings; Notices; Insurance Coverage requirements; and Use of  Patient Care Decision Support Tools. </a:t>
            </a:r>
          </a:p>
          <a:p>
            <a:pPr marL="0" indent="0">
              <a:buNone/>
            </a:pPr>
            <a:endParaRPr lang="en-US" dirty="0"/>
          </a:p>
        </p:txBody>
      </p:sp>
    </p:spTree>
    <p:extLst>
      <p:ext uri="{BB962C8B-B14F-4D97-AF65-F5344CB8AC3E}">
        <p14:creationId xmlns:p14="http://schemas.microsoft.com/office/powerpoint/2010/main" val="569117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BBCFB-6C5F-731D-80AE-0E72B440A15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5ECD7B0-7610-ABD3-3924-16751215D47C}"/>
              </a:ext>
            </a:extLst>
          </p:cNvPr>
          <p:cNvSpPr>
            <a:spLocks noGrp="1"/>
          </p:cNvSpPr>
          <p:nvPr>
            <p:ph idx="1"/>
          </p:nvPr>
        </p:nvSpPr>
        <p:spPr/>
        <p:txBody>
          <a:bodyPr vert="horz" lIns="91440" tIns="45720" rIns="91440" bIns="45720" rtlCol="0" anchor="t">
            <a:normAutofit/>
          </a:bodyPr>
          <a:lstStyle/>
          <a:p>
            <a:pPr>
              <a:buFont typeface="Wingdings" panose="05000000000000000000" pitchFamily="2" charset="2"/>
              <a:buChar char="§"/>
            </a:pPr>
            <a:r>
              <a:rPr lang="en-US" dirty="0"/>
              <a:t>For more information on the Section 1557 Final Rule visit:</a:t>
            </a:r>
          </a:p>
          <a:p>
            <a:pPr marL="0" indent="0">
              <a:buNone/>
            </a:pPr>
            <a:r>
              <a:rPr lang="en-US" dirty="0">
                <a:hlinkClick r:id="rId2"/>
              </a:rPr>
              <a:t>https://www.HHS.gov/1557</a:t>
            </a:r>
            <a:r>
              <a:rPr lang="en-US" dirty="0"/>
              <a:t> </a:t>
            </a:r>
          </a:p>
          <a:p>
            <a:pPr marL="0" indent="0">
              <a:buNone/>
            </a:pPr>
            <a:endParaRPr lang="en-US" dirty="0"/>
          </a:p>
          <a:p>
            <a:pPr lvl="1"/>
            <a:r>
              <a:rPr lang="en-US" dirty="0"/>
              <a:t>The Final Rule </a:t>
            </a:r>
          </a:p>
          <a:p>
            <a:pPr lvl="1"/>
            <a:r>
              <a:rPr lang="en-US" dirty="0"/>
              <a:t>Factsheet</a:t>
            </a:r>
          </a:p>
          <a:p>
            <a:pPr lvl="1"/>
            <a:r>
              <a:rPr lang="en-US" dirty="0"/>
              <a:t>Press Release</a:t>
            </a:r>
          </a:p>
          <a:p>
            <a:pPr lvl="1"/>
            <a:r>
              <a:rPr lang="en-US" dirty="0"/>
              <a:t>Frequently Asked Qs</a:t>
            </a:r>
          </a:p>
          <a:p>
            <a:pPr lvl="1"/>
            <a:endParaRPr lang="en-US" dirty="0"/>
          </a:p>
          <a:p>
            <a:r>
              <a:rPr lang="en-US" dirty="0"/>
              <a:t>Complaint Portal: </a:t>
            </a:r>
            <a:r>
              <a:rPr lang="en-US" dirty="0">
                <a:hlinkClick r:id="rId3"/>
              </a:rPr>
              <a:t>https://www.hhs.gov/ocr/complaint</a:t>
            </a:r>
            <a:r>
              <a:rPr lang="en-US" dirty="0"/>
              <a:t> </a:t>
            </a:r>
          </a:p>
        </p:txBody>
      </p:sp>
    </p:spTree>
    <p:extLst>
      <p:ext uri="{BB962C8B-B14F-4D97-AF65-F5344CB8AC3E}">
        <p14:creationId xmlns:p14="http://schemas.microsoft.com/office/powerpoint/2010/main" val="3587419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rmAutofit fontScale="90000"/>
          </a:bodyPr>
          <a:lstStyle/>
          <a:p>
            <a:r>
              <a:rPr lang="en-US" sz="6000" b="1" dirty="0">
                <a:solidFill>
                  <a:srgbClr val="004C82"/>
                </a:solidFill>
              </a:rPr>
              <a:t>Section 504 of the Rehabilitation Act </a:t>
            </a:r>
            <a:endParaRPr lang="en-US" sz="60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1" y="4608214"/>
            <a:ext cx="5901646" cy="1714209"/>
          </a:xfrm>
        </p:spPr>
        <p:txBody>
          <a:bodyPr>
            <a:normAutofit/>
          </a:bodyPr>
          <a:lstStyle/>
          <a:p>
            <a:pPr marL="0" indent="0">
              <a:buNone/>
            </a:pPr>
            <a:r>
              <a:rPr lang="en-US" sz="2400" b="1" dirty="0">
                <a:solidFill>
                  <a:schemeClr val="tx1"/>
                </a:solidFill>
              </a:rPr>
              <a:t>Maggie Hart, Policy Advisor</a:t>
            </a:r>
          </a:p>
          <a:p>
            <a:pPr marL="0" indent="0">
              <a:buNone/>
            </a:pPr>
            <a:r>
              <a:rPr lang="en-US" sz="2400" dirty="0">
                <a:solidFill>
                  <a:schemeClr val="tx1"/>
                </a:solidFill>
              </a:rPr>
              <a:t>Policy Division </a:t>
            </a:r>
          </a:p>
          <a:p>
            <a:pPr marL="0" indent="0">
              <a:buNone/>
            </a:pPr>
            <a:r>
              <a:rPr lang="en-US" sz="2400" dirty="0">
                <a:solidFill>
                  <a:schemeClr val="tx1"/>
                </a:solidFill>
              </a:rPr>
              <a:t>Office for Civil Rights (OCR) </a:t>
            </a:r>
          </a:p>
        </p:txBody>
      </p:sp>
    </p:spTree>
    <p:extLst>
      <p:ext uri="{BB962C8B-B14F-4D97-AF65-F5344CB8AC3E}">
        <p14:creationId xmlns:p14="http://schemas.microsoft.com/office/powerpoint/2010/main" val="1339344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11DB82-2292-B2B6-8188-C8318B526368}"/>
              </a:ext>
            </a:extLst>
          </p:cNvPr>
          <p:cNvSpPr>
            <a:spLocks noGrp="1"/>
          </p:cNvSpPr>
          <p:nvPr>
            <p:ph type="ctrTitle"/>
          </p:nvPr>
        </p:nvSpPr>
        <p:spPr>
          <a:xfrm>
            <a:off x="448435" y="1163122"/>
            <a:ext cx="7648261" cy="2065629"/>
          </a:xfrm>
        </p:spPr>
        <p:txBody>
          <a:bodyPr>
            <a:normAutofit/>
          </a:bodyPr>
          <a:lstStyle/>
          <a:p>
            <a:r>
              <a:rPr lang="en-US" dirty="0"/>
              <a:t>Section 504 of the </a:t>
            </a:r>
            <a:br>
              <a:rPr lang="en-US" dirty="0"/>
            </a:br>
            <a:r>
              <a:rPr lang="en-US" dirty="0"/>
              <a:t>Rehabilitation Act</a:t>
            </a:r>
          </a:p>
        </p:txBody>
      </p:sp>
      <p:sp>
        <p:nvSpPr>
          <p:cNvPr id="11" name="TextBox 10">
            <a:extLst>
              <a:ext uri="{FF2B5EF4-FFF2-40B4-BE49-F238E27FC236}">
                <a16:creationId xmlns:a16="http://schemas.microsoft.com/office/drawing/2014/main" id="{EA5EFCFD-779D-3AFE-F740-F6CA72D884A8}"/>
              </a:ext>
            </a:extLst>
          </p:cNvPr>
          <p:cNvSpPr txBox="1"/>
          <p:nvPr/>
        </p:nvSpPr>
        <p:spPr>
          <a:xfrm>
            <a:off x="1224565" y="3747805"/>
            <a:ext cx="6096000" cy="120032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Office for Civil Rights (OCR)</a:t>
            </a:r>
            <a:r>
              <a:rPr kumimoji="0" lang="en-US" sz="18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a:t>
            </a:r>
            <a:br>
              <a:rPr kumimoji="0" lang="en-US" sz="18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br>
            <a:r>
              <a:rPr kumimoji="0" lang="en-US" sz="18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U.S. Department of Health and Human Services</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Maggie Hart, Policy Advisor</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13" name="TextBox 12">
            <a:extLst>
              <a:ext uri="{FF2B5EF4-FFF2-40B4-BE49-F238E27FC236}">
                <a16:creationId xmlns:a16="http://schemas.microsoft.com/office/drawing/2014/main" id="{25A29046-E033-414E-382B-526B38026001}"/>
              </a:ext>
            </a:extLst>
          </p:cNvPr>
          <p:cNvSpPr txBox="1"/>
          <p:nvPr/>
        </p:nvSpPr>
        <p:spPr>
          <a:xfrm>
            <a:off x="1016000" y="5401868"/>
            <a:ext cx="6096000" cy="369332"/>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Book"/>
                <a:ea typeface="+mn-ea"/>
                <a:cs typeface="+mn-cs"/>
              </a:rPr>
              <a:t>September 26, 2024</a:t>
            </a: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a:t>
            </a:r>
          </a:p>
        </p:txBody>
      </p:sp>
      <p:sp>
        <p:nvSpPr>
          <p:cNvPr id="2" name="TextBox 1">
            <a:extLst>
              <a:ext uri="{FF2B5EF4-FFF2-40B4-BE49-F238E27FC236}">
                <a16:creationId xmlns:a16="http://schemas.microsoft.com/office/drawing/2014/main" id="{1E1E02A3-0A66-0E6C-0551-B82B6EB8825E}"/>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3"/>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050801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58E3-E6FA-2CAE-8A4E-E75DE64F2603}"/>
              </a:ext>
            </a:extLst>
          </p:cNvPr>
          <p:cNvSpPr>
            <a:spLocks noGrp="1"/>
          </p:cNvSpPr>
          <p:nvPr>
            <p:ph type="title"/>
          </p:nvPr>
        </p:nvSpPr>
        <p:spPr>
          <a:xfrm>
            <a:off x="228599" y="365125"/>
            <a:ext cx="11374821" cy="782638"/>
          </a:xfrm>
        </p:spPr>
        <p:txBody>
          <a:bodyPr>
            <a:normAutofit fontScale="90000"/>
          </a:bodyPr>
          <a:lstStyle/>
          <a:p>
            <a:r>
              <a:rPr lang="en-US" dirty="0">
                <a:latin typeface="Franklin Gothic Heavy"/>
              </a:rPr>
              <a:t>What is Section 504 of the Rehabilitation Act?</a:t>
            </a:r>
          </a:p>
        </p:txBody>
      </p:sp>
      <p:sp>
        <p:nvSpPr>
          <p:cNvPr id="3" name="Content Placeholder 2">
            <a:extLst>
              <a:ext uri="{FF2B5EF4-FFF2-40B4-BE49-F238E27FC236}">
                <a16:creationId xmlns:a16="http://schemas.microsoft.com/office/drawing/2014/main" id="{A25F1E25-D56F-94DE-2513-ECF11371C721}"/>
              </a:ext>
            </a:extLst>
          </p:cNvPr>
          <p:cNvSpPr>
            <a:spLocks noGrp="1"/>
          </p:cNvSpPr>
          <p:nvPr>
            <p:ph idx="1"/>
          </p:nvPr>
        </p:nvSpPr>
        <p:spPr>
          <a:xfrm>
            <a:off x="515319" y="1399421"/>
            <a:ext cx="10515600" cy="3884612"/>
          </a:xfrm>
        </p:spPr>
        <p:txBody>
          <a:bodyPr vert="horz" lIns="91440" tIns="45720" rIns="91440" bIns="45720" rtlCol="0" anchor="t">
            <a:normAutofit/>
          </a:bodyPr>
          <a:lstStyle/>
          <a:p>
            <a:endParaRPr lang="en-US" dirty="0">
              <a:latin typeface="Franklin Gothic Book"/>
            </a:endParaRPr>
          </a:p>
          <a:p>
            <a:pPr marL="0" indent="0">
              <a:buNone/>
            </a:pPr>
            <a:endParaRPr lang="en-US" dirty="0">
              <a:latin typeface="Franklin Gothic Book"/>
            </a:endParaRPr>
          </a:p>
        </p:txBody>
      </p:sp>
      <p:sp>
        <p:nvSpPr>
          <p:cNvPr id="4" name="TextBox 3">
            <a:extLst>
              <a:ext uri="{FF2B5EF4-FFF2-40B4-BE49-F238E27FC236}">
                <a16:creationId xmlns:a16="http://schemas.microsoft.com/office/drawing/2014/main" id="{AED1815F-301D-4404-70C9-9787CDFBE9A4}"/>
              </a:ext>
            </a:extLst>
          </p:cNvPr>
          <p:cNvSpPr txBox="1"/>
          <p:nvPr/>
        </p:nvSpPr>
        <p:spPr>
          <a:xfrm>
            <a:off x="5882" y="1387088"/>
            <a:ext cx="121818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35B1F651-0E47-7FB2-E48A-304346B24263}"/>
              </a:ext>
            </a:extLst>
          </p:cNvPr>
          <p:cNvSpPr txBox="1"/>
          <p:nvPr/>
        </p:nvSpPr>
        <p:spPr>
          <a:xfrm>
            <a:off x="636814" y="1429951"/>
            <a:ext cx="10394105" cy="3816429"/>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mn-cs"/>
              </a:rPr>
              <a:t>Section 504 of the Rehabilitation Act prohibits discrimination on the basis of disability in any program or activity that receives Federal financial assistance.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mn-cs"/>
              </a:rPr>
              <a:t>The final rule helps ensure people with disabilities served by federally funded health and human services programs receive equitable care and treatment. </a:t>
            </a: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Calibri"/>
              </a:rPr>
              <a:t>Had not been meaningfully updated since the 1970s.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n-US" sz="2600" b="0" i="0" u="none" strike="noStrike" kern="1200" cap="none" spc="0" normalizeH="0" baseline="0" noProof="0" dirty="0">
              <a:ln>
                <a:noFill/>
              </a:ln>
              <a:solidFill>
                <a:prstClr val="black"/>
              </a:solidFill>
              <a:effectLst/>
              <a:uLnTx/>
              <a:uFillTx/>
              <a:latin typeface="Franklin Gothic Book"/>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9" name="TextBox 8">
            <a:extLst>
              <a:ext uri="{FF2B5EF4-FFF2-40B4-BE49-F238E27FC236}">
                <a16:creationId xmlns:a16="http://schemas.microsoft.com/office/drawing/2014/main" id="{78EA889F-8242-3E3A-D3F6-AC4FE2C89742}"/>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2"/>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532778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C49F-D265-859A-1654-62581BC325FA}"/>
              </a:ext>
            </a:extLst>
          </p:cNvPr>
          <p:cNvSpPr>
            <a:spLocks noGrp="1"/>
          </p:cNvSpPr>
          <p:nvPr>
            <p:ph type="title"/>
          </p:nvPr>
        </p:nvSpPr>
        <p:spPr/>
        <p:txBody>
          <a:bodyPr/>
          <a:lstStyle/>
          <a:p>
            <a:r>
              <a:rPr lang="en-US" dirty="0"/>
              <a:t>Notice of Proposed Rulemaking</a:t>
            </a:r>
          </a:p>
        </p:txBody>
      </p:sp>
      <p:sp>
        <p:nvSpPr>
          <p:cNvPr id="3" name="Content Placeholder 2">
            <a:extLst>
              <a:ext uri="{FF2B5EF4-FFF2-40B4-BE49-F238E27FC236}">
                <a16:creationId xmlns:a16="http://schemas.microsoft.com/office/drawing/2014/main" id="{97790125-8086-D513-CECF-910C40D7E9EA}"/>
              </a:ext>
            </a:extLst>
          </p:cNvPr>
          <p:cNvSpPr>
            <a:spLocks noGrp="1"/>
          </p:cNvSpPr>
          <p:nvPr>
            <p:ph idx="1"/>
          </p:nvPr>
        </p:nvSpPr>
        <p:spPr/>
        <p:txBody>
          <a:bodyPr vert="horz" lIns="91440" tIns="45720" rIns="91440" bIns="45720" rtlCol="0" anchor="t">
            <a:normAutofit fontScale="85000" lnSpcReduction="20000"/>
          </a:bodyPr>
          <a:lstStyle/>
          <a:p>
            <a:pPr>
              <a:buFont typeface="Wingdings" panose="020B0604020202020204" pitchFamily="34" charset="0"/>
              <a:buChar char="§"/>
            </a:pPr>
            <a:r>
              <a:rPr lang="en-US" dirty="0">
                <a:latin typeface="Franklin Gothic Book"/>
              </a:rPr>
              <a:t>On September 14, 2023, HHS OCR issued a Notice of Proposed Rulemaking to update and amend its Section 504 regulation. The comment period closed on November 13, 2023. </a:t>
            </a:r>
          </a:p>
          <a:p>
            <a:pPr>
              <a:buFont typeface="Wingdings" panose="020B0604020202020204" pitchFamily="34" charset="0"/>
              <a:buChar char="§"/>
            </a:pPr>
            <a:endParaRPr lang="en-US" dirty="0"/>
          </a:p>
          <a:p>
            <a:pPr>
              <a:buFont typeface="Wingdings" panose="020B0604020202020204" pitchFamily="34" charset="0"/>
              <a:buChar char="§"/>
            </a:pPr>
            <a:r>
              <a:rPr lang="en-US" dirty="0">
                <a:latin typeface="Franklin Gothic Book"/>
              </a:rPr>
              <a:t>HHS received over 5200 comments. Commenters included regulated entities, government officials, health care professionals, people with disabilities and allies, and organizations representing various interest groups. We reviewed and considered all comments received.</a:t>
            </a:r>
          </a:p>
          <a:p>
            <a:pPr>
              <a:buFont typeface="Wingdings" panose="020B0604020202020204" pitchFamily="34" charset="0"/>
              <a:buChar char="§"/>
            </a:pPr>
            <a:endParaRPr lang="en-US" dirty="0">
              <a:latin typeface="Franklin Gothic Book"/>
            </a:endParaRPr>
          </a:p>
          <a:p>
            <a:pPr>
              <a:buFont typeface="Wingdings" panose="020B0604020202020204" pitchFamily="34" charset="0"/>
              <a:buChar char="§"/>
            </a:pPr>
            <a:r>
              <a:rPr lang="en-US" sz="2800" dirty="0">
                <a:latin typeface="Franklin Gothic Book"/>
              </a:rPr>
              <a:t>On May 1, 2024 the HHS Office for Civil Rights (OCR) final rule was published and, on </a:t>
            </a:r>
            <a:r>
              <a:rPr lang="en-US" sz="2800" b="1" dirty="0">
                <a:latin typeface="Franklin Gothic Book"/>
              </a:rPr>
              <a:t>July 8, 2024</a:t>
            </a:r>
            <a:r>
              <a:rPr lang="en-US" sz="2800" dirty="0">
                <a:latin typeface="Franklin Gothic Book"/>
              </a:rPr>
              <a:t>, it went into effect, with some exceptions we will highlight today. </a:t>
            </a:r>
            <a:endParaRPr lang="en-US" dirty="0">
              <a:latin typeface="Calibri" panose="020F0502020204030204"/>
              <a:cs typeface="Calibri"/>
            </a:endParaRPr>
          </a:p>
          <a:p>
            <a:pPr>
              <a:buFont typeface="Wingdings" panose="020B0604020202020204" pitchFamily="34" charset="0"/>
              <a:buChar char="§"/>
            </a:pPr>
            <a:endParaRPr lang="en-US" dirty="0"/>
          </a:p>
          <a:p>
            <a:endParaRPr lang="en-US" dirty="0"/>
          </a:p>
          <a:p>
            <a:endParaRPr lang="en-US" dirty="0"/>
          </a:p>
        </p:txBody>
      </p:sp>
      <p:sp>
        <p:nvSpPr>
          <p:cNvPr id="5" name="TextBox 4">
            <a:extLst>
              <a:ext uri="{FF2B5EF4-FFF2-40B4-BE49-F238E27FC236}">
                <a16:creationId xmlns:a16="http://schemas.microsoft.com/office/drawing/2014/main" id="{B0C7C6D1-6021-916A-DBF6-0C93BB5C685F}"/>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2"/>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699087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B27A4-77F4-4F5F-510D-BF270C480258}"/>
              </a:ext>
            </a:extLst>
          </p:cNvPr>
          <p:cNvSpPr>
            <a:spLocks noGrp="1"/>
          </p:cNvSpPr>
          <p:nvPr>
            <p:ph type="title"/>
          </p:nvPr>
        </p:nvSpPr>
        <p:spPr/>
        <p:txBody>
          <a:bodyPr/>
          <a:lstStyle/>
          <a:p>
            <a:r>
              <a:rPr lang="en-US" dirty="0"/>
              <a:t>What Does the Final Rule Change?</a:t>
            </a:r>
          </a:p>
        </p:txBody>
      </p:sp>
      <p:sp>
        <p:nvSpPr>
          <p:cNvPr id="3" name="Content Placeholder 2">
            <a:extLst>
              <a:ext uri="{FF2B5EF4-FFF2-40B4-BE49-F238E27FC236}">
                <a16:creationId xmlns:a16="http://schemas.microsoft.com/office/drawing/2014/main" id="{84D005DB-71D3-8546-82BE-2ADA5CBAE7A5}"/>
              </a:ext>
            </a:extLst>
          </p:cNvPr>
          <p:cNvSpPr>
            <a:spLocks noGrp="1"/>
          </p:cNvSpPr>
          <p:nvPr>
            <p:ph idx="1"/>
          </p:nvPr>
        </p:nvSpPr>
        <p:spPr>
          <a:xfrm>
            <a:off x="838200" y="1439917"/>
            <a:ext cx="10515600" cy="4614042"/>
          </a:xfrm>
        </p:spPr>
        <p:txBody>
          <a:bodyPr vert="horz" lIns="91440" tIns="45720" rIns="91440" bIns="45720" rtlCol="0" anchor="t">
            <a:normAutofit lnSpcReduction="10000"/>
          </a:bodyPr>
          <a:lstStyle/>
          <a:p>
            <a:pPr>
              <a:buFont typeface="Wingdings" panose="05000000000000000000" pitchFamily="2" charset="2"/>
              <a:buChar char="§"/>
            </a:pPr>
            <a:r>
              <a:rPr kumimoji="0" lang="en-US" sz="2800" b="0" i="0" u="none" strike="noStrike" kern="1200" cap="none" spc="0" normalizeH="0" baseline="0" noProof="0" dirty="0">
                <a:ln>
                  <a:noFill/>
                </a:ln>
                <a:solidFill>
                  <a:prstClr val="black"/>
                </a:solidFill>
                <a:effectLst/>
                <a:uLnTx/>
                <a:uFillTx/>
                <a:latin typeface="Franklin Gothic Book"/>
              </a:rPr>
              <a:t>The final rule updates and modernizes </a:t>
            </a:r>
            <a:r>
              <a:rPr lang="en-US" dirty="0">
                <a:solidFill>
                  <a:prstClr val="black"/>
                </a:solidFill>
                <a:latin typeface="Franklin Gothic Book"/>
              </a:rPr>
              <a:t>the Section</a:t>
            </a:r>
            <a:r>
              <a:rPr kumimoji="0" lang="en-US" sz="2800" b="0" i="0" u="none" strike="noStrike" kern="1200" cap="none" spc="0" normalizeH="0" baseline="0" noProof="0" dirty="0">
                <a:ln>
                  <a:noFill/>
                </a:ln>
                <a:solidFill>
                  <a:prstClr val="black"/>
                </a:solidFill>
                <a:effectLst/>
                <a:uLnTx/>
                <a:uFillTx/>
                <a:latin typeface="Franklin Gothic Book"/>
              </a:rPr>
              <a:t> 504 </a:t>
            </a:r>
            <a:r>
              <a:rPr lang="en-US" dirty="0">
                <a:solidFill>
                  <a:prstClr val="black"/>
                </a:solidFill>
                <a:latin typeface="Franklin Gothic Book"/>
              </a:rPr>
              <a:t>rule prohibiting</a:t>
            </a:r>
            <a:r>
              <a:rPr kumimoji="0" lang="en-US" sz="2800" b="0" i="0" u="none" strike="noStrike" kern="1200" cap="none" spc="0" normalizeH="0" baseline="0" noProof="0" dirty="0">
                <a:ln>
                  <a:noFill/>
                </a:ln>
                <a:solidFill>
                  <a:prstClr val="black"/>
                </a:solidFill>
                <a:effectLst/>
                <a:uLnTx/>
                <a:uFillTx/>
                <a:latin typeface="Franklin Gothic Book"/>
              </a:rPr>
              <a:t> discrimination on the basis of disability.</a:t>
            </a:r>
          </a:p>
          <a:p>
            <a:pPr>
              <a:buFont typeface="Wingdings" panose="05000000000000000000" pitchFamily="2" charset="2"/>
              <a:buChar char="§"/>
            </a:pPr>
            <a:endParaRPr kumimoji="0" lang="en-US" sz="2800" b="0" i="0" u="none" strike="noStrike" kern="1200" cap="none" spc="0" normalizeH="0" baseline="0" noProof="0" dirty="0">
              <a:ln>
                <a:noFill/>
              </a:ln>
              <a:solidFill>
                <a:prstClr val="black"/>
              </a:solidFill>
              <a:effectLst/>
              <a:uLnTx/>
              <a:uFillTx/>
              <a:latin typeface="Franklin Gothic Book"/>
            </a:endParaRPr>
          </a:p>
          <a:p>
            <a:pPr>
              <a:buFont typeface="Wingdings" panose="05000000000000000000" pitchFamily="2" charset="2"/>
              <a:buChar char="§"/>
            </a:pPr>
            <a:r>
              <a:rPr lang="en-US" dirty="0">
                <a:effectLst/>
                <a:latin typeface="Franklin Gothic Book"/>
              </a:rPr>
              <a:t>The rule clarifies and strengthens civil rights protections for people with disabilities in areas like medical treatment, accessible web content, accessible medical diagnostic equipment, and child welfare programs and activities.</a:t>
            </a:r>
            <a:r>
              <a:rPr lang="en-US" dirty="0">
                <a:latin typeface="Franklin Gothic Book"/>
              </a:rPr>
              <a:t> </a:t>
            </a:r>
          </a:p>
          <a:p>
            <a:pPr>
              <a:buFont typeface="Wingdings" panose="05000000000000000000" pitchFamily="2" charset="2"/>
              <a:buChar char="§"/>
            </a:pPr>
            <a:endParaRPr lang="en-US" dirty="0"/>
          </a:p>
          <a:p>
            <a:pPr>
              <a:buFont typeface="Wingdings" panose="05000000000000000000" pitchFamily="2" charset="2"/>
              <a:buChar char="§"/>
            </a:pPr>
            <a:r>
              <a:rPr lang="en-US" sz="2800" dirty="0">
                <a:latin typeface="Franklin Gothic Book"/>
              </a:rPr>
              <a:t>The rule </a:t>
            </a:r>
            <a:r>
              <a:rPr lang="en-US" dirty="0">
                <a:latin typeface="Franklin Gothic Book"/>
              </a:rPr>
              <a:t>advances</a:t>
            </a:r>
            <a:r>
              <a:rPr lang="en-US" sz="2800" dirty="0">
                <a:latin typeface="Franklin Gothic Book"/>
              </a:rPr>
              <a:t> equitable health outcomes </a:t>
            </a:r>
            <a:r>
              <a:rPr lang="en-US" dirty="0">
                <a:latin typeface="Franklin Gothic Book"/>
              </a:rPr>
              <a:t>for people</a:t>
            </a:r>
            <a:r>
              <a:rPr lang="en-US" sz="2800" dirty="0">
                <a:latin typeface="Franklin Gothic Book"/>
              </a:rPr>
              <a:t> with disabilities by ensuring </a:t>
            </a:r>
            <a:r>
              <a:rPr lang="en-US" dirty="0">
                <a:latin typeface="Franklin Gothic Book"/>
              </a:rPr>
              <a:t>consistency</a:t>
            </a:r>
            <a:r>
              <a:rPr lang="en-US" sz="2800" dirty="0">
                <a:latin typeface="Franklin Gothic Book"/>
              </a:rPr>
              <a:t> with current law and addressing </a:t>
            </a:r>
            <a:r>
              <a:rPr lang="en-US" dirty="0">
                <a:latin typeface="Franklin Gothic Book"/>
              </a:rPr>
              <a:t>newer</a:t>
            </a:r>
            <a:r>
              <a:rPr lang="en-US" sz="2800" dirty="0">
                <a:latin typeface="Franklin Gothic Book"/>
              </a:rPr>
              <a:t> forms of disability related discrimination.</a:t>
            </a:r>
            <a:r>
              <a:rPr lang="en-US" dirty="0">
                <a:latin typeface="Franklin Gothic Book"/>
              </a:rPr>
              <a:t> </a:t>
            </a:r>
          </a:p>
          <a:p>
            <a:pPr marL="0" indent="0">
              <a:buNone/>
            </a:pPr>
            <a:endParaRPr lang="en-US" dirty="0"/>
          </a:p>
        </p:txBody>
      </p:sp>
      <p:sp>
        <p:nvSpPr>
          <p:cNvPr id="5" name="TextBox 4">
            <a:extLst>
              <a:ext uri="{FF2B5EF4-FFF2-40B4-BE49-F238E27FC236}">
                <a16:creationId xmlns:a16="http://schemas.microsoft.com/office/drawing/2014/main" id="{CC23EC18-7305-9939-3C86-8D8CF9475F07}"/>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2"/>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328615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7F04-227D-8F34-236A-D4332B913D42}"/>
              </a:ext>
            </a:extLst>
          </p:cNvPr>
          <p:cNvSpPr>
            <a:spLocks noGrp="1"/>
          </p:cNvSpPr>
          <p:nvPr>
            <p:ph type="title"/>
          </p:nvPr>
        </p:nvSpPr>
        <p:spPr/>
        <p:txBody>
          <a:bodyPr>
            <a:normAutofit/>
          </a:bodyPr>
          <a:lstStyle/>
          <a:p>
            <a:r>
              <a:rPr lang="en-US" dirty="0">
                <a:latin typeface="Franklin Gothic Heavy"/>
                <a:cs typeface="Arial"/>
              </a:rPr>
              <a:t>Medical Treatment Provisions </a:t>
            </a:r>
            <a:r>
              <a:rPr lang="en-US" sz="800" dirty="0">
                <a:latin typeface="Franklin Gothic Heavy"/>
                <a:cs typeface="Arial"/>
              </a:rPr>
              <a:t> </a:t>
            </a:r>
            <a:endParaRPr lang="en-US" sz="800" dirty="0">
              <a:cs typeface="Arial"/>
            </a:endParaRPr>
          </a:p>
        </p:txBody>
      </p:sp>
      <p:sp>
        <p:nvSpPr>
          <p:cNvPr id="3" name="Content Placeholder 2">
            <a:extLst>
              <a:ext uri="{FF2B5EF4-FFF2-40B4-BE49-F238E27FC236}">
                <a16:creationId xmlns:a16="http://schemas.microsoft.com/office/drawing/2014/main" id="{A1702F56-6C38-1F94-EE3F-C30A5C608D64}"/>
              </a:ext>
            </a:extLst>
          </p:cNvPr>
          <p:cNvSpPr>
            <a:spLocks noGrp="1"/>
          </p:cNvSpPr>
          <p:nvPr>
            <p:ph idx="1"/>
          </p:nvPr>
        </p:nvSpPr>
        <p:spPr>
          <a:xfrm>
            <a:off x="838200" y="1825625"/>
            <a:ext cx="10733690" cy="3884612"/>
          </a:xfrm>
        </p:spPr>
        <p:txBody>
          <a:bodyPr vert="horz" lIns="91440" tIns="45720" rIns="91440" bIns="45720" rtlCol="0" anchor="t">
            <a:normAutofit/>
          </a:bodyPr>
          <a:lstStyle/>
          <a:p>
            <a:pPr>
              <a:buFont typeface="Wingdings" panose="05000000000000000000" pitchFamily="2" charset="2"/>
              <a:buChar char="§"/>
            </a:pPr>
            <a:r>
              <a:rPr lang="en-US" sz="2600" dirty="0">
                <a:latin typeface="Franklin Gothic Book"/>
                <a:ea typeface="Calibri" panose="020F0502020204030204" pitchFamily="34" charset="0"/>
              </a:rPr>
              <a:t>D</a:t>
            </a:r>
            <a:r>
              <a:rPr lang="en-US" sz="2600" dirty="0">
                <a:effectLst/>
                <a:latin typeface="Franklin Gothic Book"/>
                <a:ea typeface="Calibri" panose="020F0502020204030204" pitchFamily="34" charset="0"/>
              </a:rPr>
              <a:t>iscrimination on the basis of disability in accessing medical care leads to significant health disparities and poorer health outcomes for individuals with disabilities.</a:t>
            </a:r>
            <a:r>
              <a:rPr lang="en-US" sz="2600" dirty="0">
                <a:latin typeface="Franklin Gothic Book"/>
                <a:ea typeface="Calibri" panose="020F0502020204030204" pitchFamily="34" charset="0"/>
              </a:rPr>
              <a:t> </a:t>
            </a:r>
          </a:p>
          <a:p>
            <a:pPr>
              <a:buFont typeface="Wingdings" panose="05000000000000000000" pitchFamily="2" charset="2"/>
              <a:buChar char="§"/>
            </a:pPr>
            <a:endParaRPr lang="en-US" sz="2600" dirty="0">
              <a:cs typeface="Times New Roman"/>
            </a:endParaRPr>
          </a:p>
          <a:p>
            <a:pPr>
              <a:buFont typeface="Wingdings" panose="05000000000000000000" pitchFamily="2" charset="2"/>
              <a:buChar char="§"/>
            </a:pPr>
            <a:r>
              <a:rPr lang="en-US" sz="2600" dirty="0">
                <a:latin typeface="Franklin Gothic Book"/>
                <a:cs typeface="Times New Roman"/>
              </a:rPr>
              <a:t>The final rule ensures medical treatment decisions are not based on biases or stereotypes about individuals with disabilities, judgments that they will be a burden to others, or beliefs that their life has less value than the life of a person without a disability.</a:t>
            </a:r>
            <a:endParaRPr lang="en-US" sz="2600" dirty="0">
              <a:cs typeface="Times New Roman" panose="02020603050405020304" pitchFamily="18" charset="0"/>
            </a:endParaRPr>
          </a:p>
          <a:p>
            <a:pPr>
              <a:buFont typeface="Wingdings" panose="05000000000000000000" pitchFamily="2" charset="2"/>
              <a:buChar char="§"/>
            </a:pPr>
            <a:endParaRPr lang="en-US" sz="5900" dirty="0">
              <a:cs typeface="Times New Roman" panose="02020603050405020304" pitchFamily="18" charset="0"/>
            </a:endParaRPr>
          </a:p>
          <a:p>
            <a:pPr>
              <a:buFont typeface="Wingdings" panose="05000000000000000000" pitchFamily="2" charset="2"/>
              <a:buChar char="§"/>
            </a:pPr>
            <a:endParaRPr lang="en-US" dirty="0"/>
          </a:p>
        </p:txBody>
      </p:sp>
      <p:sp>
        <p:nvSpPr>
          <p:cNvPr id="5" name="TextBox 4">
            <a:extLst>
              <a:ext uri="{FF2B5EF4-FFF2-40B4-BE49-F238E27FC236}">
                <a16:creationId xmlns:a16="http://schemas.microsoft.com/office/drawing/2014/main" id="{8CA09F34-3F3F-EE81-AFEF-14B34439C25F}"/>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2"/>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9320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131AEC11-92B0-E481-F052-325FF71809DA}"/>
              </a:ext>
            </a:extLst>
          </p:cNvPr>
          <p:cNvSpPr>
            <a:spLocks noGrp="1"/>
          </p:cNvSpPr>
          <p:nvPr>
            <p:ph type="title"/>
          </p:nvPr>
        </p:nvSpPr>
        <p:spPr>
          <a:xfrm>
            <a:off x="1203345" y="2846541"/>
            <a:ext cx="6430354" cy="1047365"/>
          </a:xfrm>
        </p:spPr>
        <p:txBody>
          <a:bodyPr>
            <a:noAutofit/>
          </a:bodyPr>
          <a:lstStyle/>
          <a:p>
            <a:r>
              <a:rPr lang="en-US" b="1" dirty="0">
                <a:solidFill>
                  <a:srgbClr val="004C82"/>
                </a:solidFill>
                <a:latin typeface="Arial"/>
                <a:cs typeface="Arial"/>
              </a:rPr>
              <a:t>Jim Brett</a:t>
            </a:r>
            <a:br>
              <a:rPr lang="en-US" b="1" dirty="0">
                <a:solidFill>
                  <a:srgbClr val="004C82"/>
                </a:solidFill>
                <a:latin typeface="Arial"/>
                <a:cs typeface="Arial"/>
              </a:rPr>
            </a:br>
            <a:br>
              <a:rPr lang="en-US" b="0" dirty="0">
                <a:solidFill>
                  <a:srgbClr val="004C82"/>
                </a:solidFill>
                <a:latin typeface="Arial"/>
                <a:cs typeface="Arial"/>
              </a:rPr>
            </a:br>
            <a:r>
              <a:rPr lang="en-US" b="0" dirty="0">
                <a:solidFill>
                  <a:srgbClr val="004C82"/>
                </a:solidFill>
                <a:latin typeface="Arial"/>
                <a:cs typeface="Arial"/>
              </a:rPr>
              <a:t>PCPID Chair</a:t>
            </a:r>
          </a:p>
        </p:txBody>
      </p:sp>
      <p:sp>
        <p:nvSpPr>
          <p:cNvPr id="4" name="Text Placeholder 3">
            <a:extLst>
              <a:ext uri="{FF2B5EF4-FFF2-40B4-BE49-F238E27FC236}">
                <a16:creationId xmlns:a16="http://schemas.microsoft.com/office/drawing/2014/main" id="{AAFB11B3-AEA9-BED7-265C-3C638144ABC5}"/>
              </a:ext>
            </a:extLst>
          </p:cNvPr>
          <p:cNvSpPr>
            <a:spLocks noGrp="1"/>
          </p:cNvSpPr>
          <p:nvPr>
            <p:ph type="body" idx="2"/>
          </p:nvPr>
        </p:nvSpPr>
        <p:spPr>
          <a:xfrm>
            <a:off x="576943" y="1597364"/>
            <a:ext cx="11018910" cy="1249178"/>
          </a:xfrm>
        </p:spPr>
        <p:txBody>
          <a:bodyPr>
            <a:normAutofit/>
          </a:bodyPr>
          <a:lstStyle/>
          <a:p>
            <a:r>
              <a:rPr lang="en-US" sz="4400" b="1" dirty="0">
                <a:solidFill>
                  <a:srgbClr val="004C82"/>
                </a:solidFill>
                <a:latin typeface="Arial"/>
                <a:cs typeface="Arial"/>
              </a:rPr>
              <a:t>Remarks from PCPID Chair</a:t>
            </a:r>
            <a:endParaRPr lang="en-US" sz="4400" dirty="0"/>
          </a:p>
        </p:txBody>
      </p:sp>
      <p:pic>
        <p:nvPicPr>
          <p:cNvPr id="5" name="Jim Brett Headshot" descr="Headshot of Jim Brett.">
            <a:extLst>
              <a:ext uri="{FF2B5EF4-FFF2-40B4-BE49-F238E27FC236}">
                <a16:creationId xmlns:a16="http://schemas.microsoft.com/office/drawing/2014/main" id="{608EBA25-3315-1C0D-BF7C-AF58F1AEFFA8}"/>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8142592" y="2846541"/>
            <a:ext cx="2944368" cy="2944368"/>
          </a:xfrm>
          <a:prstGeom prst="rect">
            <a:avLst/>
          </a:prstGeom>
          <a:noFill/>
          <a:ln>
            <a:noFill/>
          </a:ln>
        </p:spPr>
      </p:pic>
    </p:spTree>
    <p:extLst>
      <p:ext uri="{BB962C8B-B14F-4D97-AF65-F5344CB8AC3E}">
        <p14:creationId xmlns:p14="http://schemas.microsoft.com/office/powerpoint/2010/main" val="3688744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1EED-4F7E-3E36-0872-0E7B15B18619}"/>
              </a:ext>
            </a:extLst>
          </p:cNvPr>
          <p:cNvSpPr>
            <a:spLocks noGrp="1"/>
          </p:cNvSpPr>
          <p:nvPr>
            <p:ph type="title"/>
          </p:nvPr>
        </p:nvSpPr>
        <p:spPr/>
        <p:txBody>
          <a:bodyPr/>
          <a:lstStyle/>
          <a:p>
            <a:r>
              <a:rPr lang="en-US" dirty="0"/>
              <a:t>Value Assessment Methods Provisions</a:t>
            </a:r>
          </a:p>
        </p:txBody>
      </p:sp>
      <p:sp>
        <p:nvSpPr>
          <p:cNvPr id="3" name="Content Placeholder 2">
            <a:extLst>
              <a:ext uri="{FF2B5EF4-FFF2-40B4-BE49-F238E27FC236}">
                <a16:creationId xmlns:a16="http://schemas.microsoft.com/office/drawing/2014/main" id="{2DB4823E-A43C-49BD-65CA-1505DC9A2C3F}"/>
              </a:ext>
            </a:extLst>
          </p:cNvPr>
          <p:cNvSpPr>
            <a:spLocks noGrp="1"/>
          </p:cNvSpPr>
          <p:nvPr>
            <p:ph idx="1"/>
          </p:nvPr>
        </p:nvSpPr>
        <p:spPr>
          <a:xfrm>
            <a:off x="838200" y="1576553"/>
            <a:ext cx="10515600" cy="4130566"/>
          </a:xfrm>
        </p:spPr>
        <p:txBody>
          <a:bodyPr vert="horz" lIns="91440" tIns="45720" rIns="91440" bIns="45720" rtlCol="0" anchor="t">
            <a:normAutofit/>
          </a:bodyPr>
          <a:lstStyle/>
          <a:p>
            <a:pPr>
              <a:buFont typeface="Wingdings" panose="020B0604020202020204" pitchFamily="34" charset="0"/>
              <a:buChar char="§"/>
            </a:pPr>
            <a:r>
              <a:rPr lang="en-US" sz="3000" dirty="0">
                <a:latin typeface="Franklin Gothic Book"/>
              </a:rPr>
              <a:t>Value assessment methods can influence access to resources, including medications, and may lead to discrimination against people with disabilities when they place a lower value on life extension for people with disabilities.</a:t>
            </a:r>
          </a:p>
          <a:p>
            <a:pPr>
              <a:buFont typeface="Wingdings" panose="020B0604020202020204" pitchFamily="34" charset="0"/>
              <a:buChar char="§"/>
            </a:pPr>
            <a:endParaRPr lang="en-US" sz="3000" dirty="0"/>
          </a:p>
          <a:p>
            <a:pPr>
              <a:buFont typeface="Wingdings" panose="020B0604020202020204" pitchFamily="34" charset="0"/>
              <a:buChar char="§"/>
            </a:pPr>
            <a:r>
              <a:rPr lang="en-US" sz="3000" dirty="0">
                <a:latin typeface="Franklin Gothic Book"/>
              </a:rPr>
              <a:t>The final rule prohibits the discriminatory use of value assessment methods and analytics. </a:t>
            </a:r>
            <a:endParaRPr lang="en-US" sz="3000" dirty="0"/>
          </a:p>
        </p:txBody>
      </p:sp>
      <p:sp>
        <p:nvSpPr>
          <p:cNvPr id="5" name="TextBox 4">
            <a:extLst>
              <a:ext uri="{FF2B5EF4-FFF2-40B4-BE49-F238E27FC236}">
                <a16:creationId xmlns:a16="http://schemas.microsoft.com/office/drawing/2014/main" id="{7E9587D8-9F87-56A7-DEE2-2963EE92B901}"/>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3"/>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380235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8F53-1ECD-E669-A015-594BED447794}"/>
              </a:ext>
            </a:extLst>
          </p:cNvPr>
          <p:cNvSpPr>
            <a:spLocks noGrp="1"/>
          </p:cNvSpPr>
          <p:nvPr>
            <p:ph type="title"/>
          </p:nvPr>
        </p:nvSpPr>
        <p:spPr>
          <a:xfrm>
            <a:off x="228600" y="365125"/>
            <a:ext cx="11963400" cy="782638"/>
          </a:xfrm>
        </p:spPr>
        <p:txBody>
          <a:bodyPr>
            <a:normAutofit fontScale="90000"/>
          </a:bodyPr>
          <a:lstStyle/>
          <a:p>
            <a:r>
              <a:rPr lang="en-US" dirty="0">
                <a:cs typeface="Arial" panose="020B0604020202020204" pitchFamily="34" charset="0"/>
              </a:rPr>
              <a:t>Child Welfare Programs and Activities Provisions</a:t>
            </a:r>
            <a:endParaRPr lang="en-US" dirty="0"/>
          </a:p>
        </p:txBody>
      </p:sp>
      <p:sp>
        <p:nvSpPr>
          <p:cNvPr id="3" name="Content Placeholder 2">
            <a:extLst>
              <a:ext uri="{FF2B5EF4-FFF2-40B4-BE49-F238E27FC236}">
                <a16:creationId xmlns:a16="http://schemas.microsoft.com/office/drawing/2014/main" id="{A8C508F9-0533-16D0-D498-4A731E2CB137}"/>
              </a:ext>
            </a:extLst>
          </p:cNvPr>
          <p:cNvSpPr>
            <a:spLocks noGrp="1"/>
          </p:cNvSpPr>
          <p:nvPr>
            <p:ph idx="1"/>
          </p:nvPr>
        </p:nvSpPr>
        <p:spPr>
          <a:xfrm>
            <a:off x="838200" y="1513490"/>
            <a:ext cx="10987216" cy="4593019"/>
          </a:xfrm>
        </p:spPr>
        <p:txBody>
          <a:bodyPr vert="horz" lIns="91440" tIns="45720" rIns="91440" bIns="45720" rtlCol="0" anchor="t">
            <a:normAutofit/>
          </a:bodyPr>
          <a:lstStyle/>
          <a:p>
            <a:pPr>
              <a:buFont typeface="Wingdings" panose="05000000000000000000" pitchFamily="2" charset="2"/>
              <a:buChar char="§"/>
            </a:pPr>
            <a:r>
              <a:rPr lang="en-US" dirty="0">
                <a:solidFill>
                  <a:srgbClr val="1B1B1B"/>
                </a:solidFill>
                <a:effectLst/>
                <a:latin typeface="Franklin Gothic Book"/>
                <a:ea typeface="Times New Roman" panose="02020603050405020304" pitchFamily="18" charset="0"/>
                <a:cs typeface="Times New Roman"/>
              </a:rPr>
              <a:t>Children, parents, caregivers, foster parents, and prospective parents with disabilities may encounter discrimination in the child welfare systems designed to protect children and strengthen families.</a:t>
            </a:r>
            <a:r>
              <a:rPr lang="en-US" dirty="0">
                <a:solidFill>
                  <a:srgbClr val="1B1B1B"/>
                </a:solidFill>
                <a:latin typeface="Franklin Gothic Book"/>
                <a:ea typeface="Times New Roman" panose="02020603050405020304" pitchFamily="18" charset="0"/>
                <a:cs typeface="Times New Roman"/>
              </a:rPr>
              <a:t> </a:t>
            </a:r>
          </a:p>
          <a:p>
            <a:pPr marL="0" indent="0">
              <a:buNone/>
            </a:pPr>
            <a:endParaRPr lang="en-US" dirty="0">
              <a:solidFill>
                <a:srgbClr val="000000"/>
              </a:solidFill>
              <a:ea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dirty="0">
                <a:solidFill>
                  <a:srgbClr val="1B1B1B"/>
                </a:solidFill>
                <a:effectLst/>
                <a:latin typeface="Franklin Gothic Book"/>
                <a:ea typeface="Times New Roman" panose="02020603050405020304" pitchFamily="18" charset="0"/>
                <a:cs typeface="Times New Roman"/>
              </a:rPr>
              <a:t>The final rule clarifies that Section 504 applies to child welfare programs and prohibits </a:t>
            </a:r>
            <a:r>
              <a:rPr lang="en-US" dirty="0">
                <a:solidFill>
                  <a:srgbClr val="1B1B1B"/>
                </a:solidFill>
                <a:latin typeface="Franklin Gothic Book"/>
                <a:ea typeface="Times New Roman" panose="02020603050405020304" pitchFamily="18" charset="0"/>
                <a:cs typeface="Times New Roman"/>
              </a:rPr>
              <a:t>discrimination on the basis of disability in </a:t>
            </a:r>
            <a:r>
              <a:rPr lang="en-US" dirty="0">
                <a:solidFill>
                  <a:srgbClr val="1B1B1B"/>
                </a:solidFill>
                <a:effectLst/>
                <a:latin typeface="Franklin Gothic Book"/>
                <a:ea typeface="Times New Roman" panose="02020603050405020304" pitchFamily="18" charset="0"/>
                <a:cs typeface="Times New Roman"/>
              </a:rPr>
              <a:t>any federally funded child welfare program or activity. </a:t>
            </a:r>
          </a:p>
          <a:p>
            <a:pPr lvl="1">
              <a:buFont typeface="Wingdings" panose="05000000000000000000" pitchFamily="2" charset="2"/>
              <a:buChar char="§"/>
            </a:pPr>
            <a:r>
              <a:rPr lang="en-US" dirty="0">
                <a:solidFill>
                  <a:srgbClr val="1B1B1B"/>
                </a:solidFill>
                <a:effectLst/>
                <a:latin typeface="Franklin Gothic Book"/>
                <a:ea typeface="Times New Roman" panose="02020603050405020304" pitchFamily="18" charset="0"/>
                <a:cs typeface="Times New Roman"/>
              </a:rPr>
              <a:t>This includes decisions based on speculation, stereotypes, or generalizations about a child with a disability or </a:t>
            </a:r>
            <a:r>
              <a:rPr lang="en-US" dirty="0">
                <a:solidFill>
                  <a:srgbClr val="1B1B1B"/>
                </a:solidFill>
                <a:latin typeface="Franklin Gothic Book"/>
                <a:ea typeface="Times New Roman" panose="02020603050405020304" pitchFamily="18" charset="0"/>
                <a:cs typeface="Times New Roman"/>
              </a:rPr>
              <a:t>to determine that </a:t>
            </a:r>
            <a:r>
              <a:rPr lang="en-US" dirty="0">
                <a:solidFill>
                  <a:srgbClr val="1B1B1B"/>
                </a:solidFill>
                <a:effectLst/>
                <a:latin typeface="Franklin Gothic Book"/>
                <a:ea typeface="Times New Roman" panose="02020603050405020304" pitchFamily="18" charset="0"/>
                <a:cs typeface="Times New Roman"/>
              </a:rPr>
              <a:t>someone with a disability cannot safely care for a child.</a:t>
            </a:r>
            <a:r>
              <a:rPr lang="en-US" dirty="0">
                <a:solidFill>
                  <a:srgbClr val="1B1B1B"/>
                </a:solidFill>
                <a:latin typeface="Franklin Gothic Book"/>
                <a:ea typeface="Times New Roman" panose="02020603050405020304" pitchFamily="18" charset="0"/>
                <a:cs typeface="Times New Roman"/>
              </a:rPr>
              <a:t> </a:t>
            </a:r>
            <a:endParaRPr lang="en-US" dirty="0">
              <a:effectLs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FE02EA7-06AD-F9C5-233D-FD29DDA44D35}"/>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3"/>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368275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D6B6-030F-C240-F86D-2B429412A3FC}"/>
              </a:ext>
            </a:extLst>
          </p:cNvPr>
          <p:cNvSpPr>
            <a:spLocks noGrp="1"/>
          </p:cNvSpPr>
          <p:nvPr>
            <p:ph type="title"/>
          </p:nvPr>
        </p:nvSpPr>
        <p:spPr/>
        <p:txBody>
          <a:bodyPr>
            <a:normAutofit fontScale="90000"/>
          </a:bodyPr>
          <a:lstStyle/>
          <a:p>
            <a:r>
              <a:rPr lang="en-US" dirty="0"/>
              <a:t>Web and Mobile Accessibility Provisions</a:t>
            </a:r>
          </a:p>
        </p:txBody>
      </p:sp>
      <p:sp>
        <p:nvSpPr>
          <p:cNvPr id="3" name="Content Placeholder 2">
            <a:extLst>
              <a:ext uri="{FF2B5EF4-FFF2-40B4-BE49-F238E27FC236}">
                <a16:creationId xmlns:a16="http://schemas.microsoft.com/office/drawing/2014/main" id="{6E2C51AB-A8D3-451B-4345-18612567A6E0}"/>
              </a:ext>
            </a:extLst>
          </p:cNvPr>
          <p:cNvSpPr>
            <a:spLocks noGrp="1"/>
          </p:cNvSpPr>
          <p:nvPr>
            <p:ph idx="1"/>
          </p:nvPr>
        </p:nvSpPr>
        <p:spPr/>
        <p:txBody>
          <a:bodyPr vert="horz" lIns="91440" tIns="45720" rIns="91440" bIns="45720" rtlCol="0" anchor="t">
            <a:normAutofit/>
          </a:bodyPr>
          <a:lstStyle/>
          <a:p>
            <a:pPr>
              <a:buFont typeface="Wingdings" panose="05000000000000000000" pitchFamily="2" charset="2"/>
              <a:buChar char="§"/>
            </a:pPr>
            <a:r>
              <a:rPr lang="en-US" dirty="0">
                <a:latin typeface="Franklin Gothic Book"/>
              </a:rPr>
              <a:t>Technology often strengthens </a:t>
            </a:r>
            <a:r>
              <a:rPr kumimoji="0" lang="en-US" sz="2800" b="0" i="0" u="none" strike="noStrike" kern="1200" cap="none" spc="0" normalizeH="0" baseline="0" noProof="0" dirty="0">
                <a:ln>
                  <a:noFill/>
                </a:ln>
                <a:effectLst/>
                <a:uLnTx/>
                <a:uFillTx/>
                <a:latin typeface="Franklin Gothic Book"/>
              </a:rPr>
              <a:t>health and human services programs and activities, but </a:t>
            </a:r>
            <a:r>
              <a:rPr lang="en-US" dirty="0">
                <a:latin typeface="Franklin Gothic Book"/>
              </a:rPr>
              <a:t>inaccessible web content and mobile apps create barriers for people with disabilities.</a:t>
            </a:r>
          </a:p>
          <a:p>
            <a:pPr marL="0" indent="0">
              <a:buNone/>
            </a:pPr>
            <a:endParaRPr lang="en-US" dirty="0">
              <a:ea typeface="Times New Roman" panose="02020603050405020304" pitchFamily="18" charset="0"/>
            </a:endParaRPr>
          </a:p>
          <a:p>
            <a:pPr>
              <a:buFont typeface="Wingdings" panose="05000000000000000000" pitchFamily="2" charset="2"/>
              <a:buChar char="§"/>
            </a:pPr>
            <a:r>
              <a:rPr lang="en-US" dirty="0">
                <a:effectLst/>
                <a:latin typeface="Franklin Gothic Book"/>
                <a:ea typeface="Times New Roman" panose="02020603050405020304" pitchFamily="18" charset="0"/>
              </a:rPr>
              <a:t>The final rule </a:t>
            </a:r>
            <a:r>
              <a:rPr lang="en-US" dirty="0">
                <a:latin typeface="Franklin Gothic Book"/>
                <a:ea typeface="Times New Roman" panose="02020603050405020304" pitchFamily="18" charset="0"/>
              </a:rPr>
              <a:t>implements</a:t>
            </a:r>
            <a:r>
              <a:rPr lang="en-US" dirty="0">
                <a:effectLst/>
                <a:latin typeface="Franklin Gothic Book"/>
                <a:ea typeface="Times New Roman" panose="02020603050405020304" pitchFamily="18" charset="0"/>
              </a:rPr>
              <a:t> </a:t>
            </a:r>
            <a:r>
              <a:rPr lang="en-US" dirty="0">
                <a:latin typeface="Franklin Gothic Book"/>
                <a:ea typeface="Times New Roman" panose="02020603050405020304" pitchFamily="18" charset="0"/>
              </a:rPr>
              <a:t>a </a:t>
            </a:r>
            <a:r>
              <a:rPr lang="en-US" dirty="0">
                <a:effectLst/>
                <a:latin typeface="Franklin Gothic Book"/>
                <a:ea typeface="Times New Roman" panose="02020603050405020304" pitchFamily="18" charset="0"/>
              </a:rPr>
              <a:t>standard to ensure non-discrimination in the use of technologies routinely used in health care, including web content and mobile apps so that these technologies are accessible to and usable by people with disabilities.</a:t>
            </a:r>
            <a:r>
              <a:rPr lang="en-US" dirty="0">
                <a:latin typeface="Franklin Gothic Book"/>
                <a:ea typeface="Times New Roman" panose="02020603050405020304" pitchFamily="18" charset="0"/>
              </a:rPr>
              <a:t>  </a:t>
            </a:r>
            <a:endParaRPr lang="en-US" dirty="0"/>
          </a:p>
        </p:txBody>
      </p:sp>
      <p:sp>
        <p:nvSpPr>
          <p:cNvPr id="5" name="TextBox 4">
            <a:extLst>
              <a:ext uri="{FF2B5EF4-FFF2-40B4-BE49-F238E27FC236}">
                <a16:creationId xmlns:a16="http://schemas.microsoft.com/office/drawing/2014/main" id="{BE9C2090-EE3A-C985-0102-AD8735496F5E}"/>
              </a:ext>
            </a:extLst>
          </p:cNvPr>
          <p:cNvSpPr txBox="1"/>
          <p:nvPr/>
        </p:nvSpPr>
        <p:spPr>
          <a:xfrm>
            <a:off x="-1814" y="-1814"/>
            <a:ext cx="1235891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 To read the Final Rule visit: </a:t>
            </a:r>
            <a:r>
              <a:rPr kumimoji="0" lang="en-US" sz="1100" b="0" i="0" u="sng" strike="noStrike" kern="1200" cap="none" spc="0" normalizeH="0" baseline="0" noProof="0" dirty="0">
                <a:ln>
                  <a:noFill/>
                </a:ln>
                <a:solidFill>
                  <a:srgbClr val="0563C1"/>
                </a:solidFill>
                <a:effectLst/>
                <a:uLnTx/>
                <a:uFillTx/>
                <a:latin typeface="Calibri" panose="020F0502020204030204"/>
                <a:ea typeface="+mn-ea"/>
                <a:cs typeface="Calibri"/>
                <a:hlinkClick r:id="rId2"/>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811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0F93-6323-4E43-CE62-DA33FCD6BE05}"/>
              </a:ext>
            </a:extLst>
          </p:cNvPr>
          <p:cNvSpPr>
            <a:spLocks noGrp="1"/>
          </p:cNvSpPr>
          <p:nvPr>
            <p:ph type="title"/>
          </p:nvPr>
        </p:nvSpPr>
        <p:spPr/>
        <p:txBody>
          <a:bodyPr>
            <a:normAutofit fontScale="90000"/>
          </a:bodyPr>
          <a:lstStyle/>
          <a:p>
            <a:r>
              <a:rPr lang="en-US" dirty="0">
                <a:cs typeface="Arial" panose="020B0604020202020204" pitchFamily="34" charset="0"/>
              </a:rPr>
              <a:t>Accessible Medical Equipment Provisions </a:t>
            </a:r>
            <a:endParaRPr lang="en-US" dirty="0"/>
          </a:p>
        </p:txBody>
      </p:sp>
      <p:sp>
        <p:nvSpPr>
          <p:cNvPr id="3" name="Content Placeholder 2">
            <a:extLst>
              <a:ext uri="{FF2B5EF4-FFF2-40B4-BE49-F238E27FC236}">
                <a16:creationId xmlns:a16="http://schemas.microsoft.com/office/drawing/2014/main" id="{30D8C0B1-0D49-13F8-2078-23F8BDDFC94E}"/>
              </a:ext>
            </a:extLst>
          </p:cNvPr>
          <p:cNvSpPr>
            <a:spLocks noGrp="1"/>
          </p:cNvSpPr>
          <p:nvPr>
            <p:ph idx="1"/>
          </p:nvPr>
        </p:nvSpPr>
        <p:spPr>
          <a:xfrm>
            <a:off x="838200" y="1825625"/>
            <a:ext cx="10515600" cy="4319994"/>
          </a:xfrm>
        </p:spPr>
        <p:txBody>
          <a:bodyPr vert="horz" lIns="91440" tIns="45720" rIns="91440" bIns="45720" rtlCol="0" anchor="t">
            <a:normAutofit/>
          </a:bodyPr>
          <a:lstStyle/>
          <a:p>
            <a:pPr>
              <a:lnSpc>
                <a:spcPct val="80000"/>
              </a:lnSpc>
              <a:buFont typeface="Wingdings" panose="05000000000000000000" pitchFamily="2" charset="2"/>
              <a:buChar char="§"/>
            </a:pPr>
            <a:r>
              <a:rPr lang="en-US" sz="3000" dirty="0">
                <a:solidFill>
                  <a:prstClr val="black"/>
                </a:solidFill>
                <a:latin typeface="Franklin Gothic Book"/>
              </a:rPr>
              <a:t>People with disabilities experience barriers to medical care because of inaccessible medical equipment. These barriers result in inequities and exclusion from basic health services, contributing to poor health outcomes. </a:t>
            </a:r>
          </a:p>
          <a:p>
            <a:pPr marL="0" indent="0">
              <a:lnSpc>
                <a:spcPct val="80000"/>
              </a:lnSpc>
              <a:buNone/>
            </a:pPr>
            <a:endParaRPr lang="en-US" sz="3000" dirty="0">
              <a:solidFill>
                <a:prstClr val="black"/>
              </a:solidFill>
              <a:latin typeface="Franklin Gothic Book"/>
              <a:cs typeface="Times New Roman"/>
            </a:endParaRPr>
          </a:p>
          <a:p>
            <a:pPr>
              <a:lnSpc>
                <a:spcPct val="80000"/>
              </a:lnSpc>
              <a:buFont typeface="Wingdings" panose="05000000000000000000" pitchFamily="2" charset="2"/>
              <a:buChar char="§"/>
            </a:pPr>
            <a:r>
              <a:rPr lang="en-US" sz="3000" dirty="0">
                <a:solidFill>
                  <a:prstClr val="black"/>
                </a:solidFill>
                <a:latin typeface="Franklin Gothic Book"/>
                <a:cs typeface="Times New Roman"/>
              </a:rPr>
              <a:t>The final rule adopts the U.S. Access Board’s standards for accessible medical equipment. It also requires that, within two years of the effective date, recipients that use that equipment must acquire at least one accessible examination table and/or weight scale. </a:t>
            </a:r>
            <a:endParaRPr lang="en-US" sz="3000" dirty="0">
              <a:solidFill>
                <a:prstClr val="black"/>
              </a:solidFill>
              <a:cs typeface="Times New Roman"/>
            </a:endParaRPr>
          </a:p>
          <a:p>
            <a:endParaRPr lang="en-US" dirty="0"/>
          </a:p>
        </p:txBody>
      </p:sp>
      <p:sp>
        <p:nvSpPr>
          <p:cNvPr id="5" name="TextBox 4">
            <a:extLst>
              <a:ext uri="{FF2B5EF4-FFF2-40B4-BE49-F238E27FC236}">
                <a16:creationId xmlns:a16="http://schemas.microsoft.com/office/drawing/2014/main" id="{6549B66E-9471-4F4A-8F75-420395F76A88}"/>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2"/>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863742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A43B-C987-24A4-AA93-A9A9386BFBD4}"/>
              </a:ext>
            </a:extLst>
          </p:cNvPr>
          <p:cNvSpPr>
            <a:spLocks noGrp="1"/>
          </p:cNvSpPr>
          <p:nvPr>
            <p:ph type="title"/>
          </p:nvPr>
        </p:nvSpPr>
        <p:spPr/>
        <p:txBody>
          <a:bodyPr>
            <a:normAutofit/>
          </a:bodyPr>
          <a:lstStyle/>
          <a:p>
            <a:r>
              <a:rPr lang="en-US" dirty="0"/>
              <a:t>Legislative Consistency </a:t>
            </a:r>
          </a:p>
        </p:txBody>
      </p:sp>
      <p:sp>
        <p:nvSpPr>
          <p:cNvPr id="3" name="Content Placeholder 2">
            <a:extLst>
              <a:ext uri="{FF2B5EF4-FFF2-40B4-BE49-F238E27FC236}">
                <a16:creationId xmlns:a16="http://schemas.microsoft.com/office/drawing/2014/main" id="{AB85BD7F-FF65-B8C5-6B7E-75E0AF9795A2}"/>
              </a:ext>
            </a:extLst>
          </p:cNvPr>
          <p:cNvSpPr>
            <a:spLocks noGrp="1"/>
          </p:cNvSpPr>
          <p:nvPr>
            <p:ph idx="1"/>
          </p:nvPr>
        </p:nvSpPr>
        <p:spPr/>
        <p:txBody>
          <a:bodyPr vert="horz" lIns="91440" tIns="45720" rIns="91440" bIns="45720" rtlCol="0" anchor="t">
            <a:normAutofit lnSpcReduction="10000"/>
          </a:bodyPr>
          <a:lstStyle/>
          <a:p>
            <a:pPr>
              <a:buFont typeface="Wingdings" panose="020B0604020202020204" pitchFamily="34" charset="0"/>
              <a:buChar char="§"/>
            </a:pPr>
            <a:r>
              <a:rPr lang="en-US" dirty="0">
                <a:latin typeface="Franklin Gothic Book"/>
              </a:rPr>
              <a:t>Section 504 has received minimal updates since being implemented in 1977. The final rule improves consistency between Section 504 and major judicial and legislative developments, including the Americans with Disabilities Act (ADA). </a:t>
            </a:r>
          </a:p>
          <a:p>
            <a:pPr marL="0" indent="0">
              <a:buNone/>
            </a:pPr>
            <a:endParaRPr lang="en-US" dirty="0"/>
          </a:p>
          <a:p>
            <a:pPr>
              <a:buFont typeface="Wingdings" panose="020B0604020202020204" pitchFamily="34" charset="0"/>
              <a:buChar char="§"/>
            </a:pPr>
            <a:r>
              <a:rPr lang="en-US" dirty="0">
                <a:latin typeface="Franklin Gothic Book"/>
              </a:rPr>
              <a:t>New sections related to service animals, mobility devices, and effective communication, among others, reflect amendments to Section 504, enactment of the ADA, and significant case law and codify civil rights protections for people with disabilities. </a:t>
            </a:r>
            <a:endParaRPr lang="en-US" dirty="0"/>
          </a:p>
        </p:txBody>
      </p:sp>
      <p:sp>
        <p:nvSpPr>
          <p:cNvPr id="5" name="TextBox 4">
            <a:extLst>
              <a:ext uri="{FF2B5EF4-FFF2-40B4-BE49-F238E27FC236}">
                <a16:creationId xmlns:a16="http://schemas.microsoft.com/office/drawing/2014/main" id="{314E4BC2-7C89-4887-9F24-5335D8708303}"/>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2"/>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711660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A1A8-0364-4C06-B5B2-91EDA5CE3380}"/>
              </a:ext>
            </a:extLst>
          </p:cNvPr>
          <p:cNvSpPr>
            <a:spLocks noGrp="1"/>
          </p:cNvSpPr>
          <p:nvPr>
            <p:ph type="title"/>
          </p:nvPr>
        </p:nvSpPr>
        <p:spPr>
          <a:xfrm>
            <a:off x="228600" y="365125"/>
            <a:ext cx="10515600" cy="984281"/>
          </a:xfrm>
        </p:spPr>
        <p:txBody>
          <a:bodyPr>
            <a:noAutofit/>
          </a:bodyPr>
          <a:lstStyle/>
          <a:p>
            <a:r>
              <a:rPr lang="en-US" sz="3600" dirty="0">
                <a:latin typeface="Franklin Gothic Heavy"/>
                <a:cs typeface="Arial"/>
              </a:rPr>
              <a:t>Judicial Consistency- Integration Provisions </a:t>
            </a:r>
            <a:endParaRPr lang="en-US" sz="3600" dirty="0">
              <a:cs typeface="Arial"/>
            </a:endParaRPr>
          </a:p>
        </p:txBody>
      </p:sp>
      <p:sp>
        <p:nvSpPr>
          <p:cNvPr id="3" name="Content Placeholder 2">
            <a:extLst>
              <a:ext uri="{FF2B5EF4-FFF2-40B4-BE49-F238E27FC236}">
                <a16:creationId xmlns:a16="http://schemas.microsoft.com/office/drawing/2014/main" id="{EB1DB40C-8A6A-DFFF-882E-294D43047F52}"/>
              </a:ext>
            </a:extLst>
          </p:cNvPr>
          <p:cNvSpPr>
            <a:spLocks noGrp="1"/>
          </p:cNvSpPr>
          <p:nvPr>
            <p:ph idx="1"/>
          </p:nvPr>
        </p:nvSpPr>
        <p:spPr/>
        <p:txBody>
          <a:bodyPr vert="horz" lIns="91440" tIns="45720" rIns="91440" bIns="45720" rtlCol="0" anchor="t">
            <a:normAutofit lnSpcReduction="10000"/>
          </a:bodyPr>
          <a:lstStyle/>
          <a:p>
            <a:pPr>
              <a:buFont typeface="Wingdings" panose="05000000000000000000" pitchFamily="2" charset="2"/>
              <a:buChar char="§"/>
            </a:pPr>
            <a:r>
              <a:rPr lang="en-US" dirty="0">
                <a:solidFill>
                  <a:prstClr val="black"/>
                </a:solidFill>
                <a:latin typeface="Franklin Gothic Book"/>
              </a:rPr>
              <a:t>The final rule reflects</a:t>
            </a:r>
            <a:r>
              <a:rPr kumimoji="0" lang="en-US" sz="2800" b="0" i="0" u="none" strike="noStrike" kern="1200" cap="none" spc="0" normalizeH="0" baseline="0" noProof="0" dirty="0">
                <a:ln>
                  <a:noFill/>
                </a:ln>
                <a:solidFill>
                  <a:prstClr val="black"/>
                </a:solidFill>
                <a:effectLst/>
                <a:uLnTx/>
                <a:uFillTx/>
                <a:latin typeface="Franklin Gothic Book"/>
              </a:rPr>
              <a:t> principles established through the Supreme </a:t>
            </a:r>
            <a:r>
              <a:rPr lang="en-US" dirty="0">
                <a:solidFill>
                  <a:prstClr val="black"/>
                </a:solidFill>
                <a:latin typeface="Franklin Gothic Book"/>
              </a:rPr>
              <a:t>Court's </a:t>
            </a:r>
            <a:r>
              <a:rPr lang="en-US" i="1" dirty="0">
                <a:solidFill>
                  <a:prstClr val="black"/>
                </a:solidFill>
                <a:latin typeface="Franklin Gothic Book"/>
              </a:rPr>
              <a:t>Olmstead </a:t>
            </a:r>
            <a:r>
              <a:rPr lang="en-US" dirty="0">
                <a:solidFill>
                  <a:prstClr val="black"/>
                </a:solidFill>
                <a:latin typeface="Franklin Gothic Book"/>
              </a:rPr>
              <a:t>decision </a:t>
            </a:r>
            <a:r>
              <a:rPr kumimoji="0" lang="en-US" sz="2800" b="0" i="0" u="none" strike="noStrike" kern="1200" cap="none" spc="0" normalizeH="0" baseline="0" noProof="0" dirty="0">
                <a:ln>
                  <a:noFill/>
                </a:ln>
                <a:solidFill>
                  <a:prstClr val="black"/>
                </a:solidFill>
                <a:effectLst/>
                <a:uLnTx/>
                <a:uFillTx/>
                <a:latin typeface="Franklin Gothic Book"/>
              </a:rPr>
              <a:t>and other significant court decisions and </a:t>
            </a:r>
            <a:r>
              <a:rPr lang="en-US" dirty="0">
                <a:solidFill>
                  <a:prstClr val="black"/>
                </a:solidFill>
                <a:latin typeface="Franklin Gothic Book"/>
              </a:rPr>
              <a:t>clarifies that services must be provided in the most integrated setting appropriate to the needs of individuals with disabilities. </a:t>
            </a:r>
          </a:p>
          <a:p>
            <a:pPr>
              <a:buFont typeface="Wingdings" panose="05000000000000000000" pitchFamily="2" charset="2"/>
              <a:buChar char="§"/>
            </a:pPr>
            <a:endParaRPr lang="en-US" dirty="0">
              <a:solidFill>
                <a:prstClr val="black"/>
              </a:solidFill>
              <a:latin typeface="Franklin Gothic Book"/>
            </a:endParaRPr>
          </a:p>
          <a:p>
            <a:pPr>
              <a:buFont typeface="Wingdings" panose="05000000000000000000" pitchFamily="2" charset="2"/>
              <a:buChar char="§"/>
            </a:pPr>
            <a:r>
              <a:rPr lang="en-US" dirty="0">
                <a:solidFill>
                  <a:prstClr val="black"/>
                </a:solidFill>
                <a:latin typeface="Franklin Gothic Book"/>
              </a:rPr>
              <a:t>The final rule helps recipients better understand and comply with their obligations under Section 504 and provides more detail about the right to be served in the most integrated setting appropriate for individuals with disabilities.</a:t>
            </a:r>
            <a:endParaRPr lang="en-US" sz="2800" b="0" i="0" u="none" strike="noStrike" kern="1200" cap="none" spc="0" normalizeH="0" baseline="0" noProof="0" dirty="0">
              <a:ln>
                <a:noFill/>
              </a:ln>
              <a:solidFill>
                <a:prstClr val="black"/>
              </a:solidFill>
              <a:effectLst/>
              <a:uLnTx/>
              <a:uFillTx/>
              <a:latin typeface="Franklin Gothic Book"/>
            </a:endParaRPr>
          </a:p>
          <a:p>
            <a:endParaRPr lang="en-US" dirty="0"/>
          </a:p>
        </p:txBody>
      </p:sp>
      <p:sp>
        <p:nvSpPr>
          <p:cNvPr id="5" name="TextBox 4">
            <a:extLst>
              <a:ext uri="{FF2B5EF4-FFF2-40B4-BE49-F238E27FC236}">
                <a16:creationId xmlns:a16="http://schemas.microsoft.com/office/drawing/2014/main" id="{0E74B5FD-ECAD-632F-E929-3209E4BAE31E}"/>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2"/>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541627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5391-0D83-4936-9405-334B5F2911BA}"/>
              </a:ext>
            </a:extLst>
          </p:cNvPr>
          <p:cNvSpPr>
            <a:spLocks noGrp="1"/>
          </p:cNvSpPr>
          <p:nvPr>
            <p:ph type="title"/>
          </p:nvPr>
        </p:nvSpPr>
        <p:spPr/>
        <p:txBody>
          <a:bodyPr>
            <a:normAutofit fontScale="90000"/>
          </a:bodyPr>
          <a:lstStyle/>
          <a:p>
            <a:r>
              <a:rPr lang="en-US" dirty="0"/>
              <a:t>How will the Final Rule be Implemented?</a:t>
            </a:r>
          </a:p>
        </p:txBody>
      </p:sp>
      <p:sp>
        <p:nvSpPr>
          <p:cNvPr id="3" name="Content Placeholder 2">
            <a:extLst>
              <a:ext uri="{FF2B5EF4-FFF2-40B4-BE49-F238E27FC236}">
                <a16:creationId xmlns:a16="http://schemas.microsoft.com/office/drawing/2014/main" id="{F0C565A0-9ACF-7E4E-0BF6-648DDDD6BEF3}"/>
              </a:ext>
            </a:extLst>
          </p:cNvPr>
          <p:cNvSpPr>
            <a:spLocks noGrp="1"/>
          </p:cNvSpPr>
          <p:nvPr>
            <p:ph idx="1"/>
          </p:nvPr>
        </p:nvSpPr>
        <p:spPr/>
        <p:txBody>
          <a:bodyPr vert="horz" lIns="91440" tIns="45720" rIns="91440" bIns="45720" rtlCol="0" anchor="t">
            <a:normAutofit/>
          </a:bodyPr>
          <a:lstStyle/>
          <a:p>
            <a:pPr>
              <a:buFont typeface="Wingdings" panose="05000000000000000000" pitchFamily="2" charset="2"/>
              <a:buChar char="§"/>
            </a:pPr>
            <a:r>
              <a:rPr lang="en-US" dirty="0">
                <a:latin typeface="Franklin Gothic Book"/>
              </a:rPr>
              <a:t>The final rule is in effect now. HHS OCR is responsible for enforcement of the rule. The complaint and enforcement process has not changed. </a:t>
            </a:r>
          </a:p>
          <a:p>
            <a:pPr>
              <a:buFont typeface="Wingdings" panose="05000000000000000000" pitchFamily="2" charset="2"/>
              <a:buChar char="§"/>
            </a:pPr>
            <a:endParaRPr lang="en-US" dirty="0">
              <a:latin typeface="Franklin Gothic Book"/>
            </a:endParaRPr>
          </a:p>
          <a:p>
            <a:pPr>
              <a:buFont typeface="Wingdings" panose="05000000000000000000" pitchFamily="2" charset="2"/>
              <a:buChar char="§"/>
            </a:pPr>
            <a:r>
              <a:rPr lang="en-US" dirty="0">
                <a:latin typeface="Franklin Gothic Book"/>
              </a:rPr>
              <a:t>Complaint Portal: </a:t>
            </a:r>
            <a:r>
              <a:rPr lang="en-US" dirty="0">
                <a:latin typeface="Franklin Gothic Book"/>
                <a:hlinkClick r:id="rId2"/>
              </a:rPr>
              <a:t>https://www.hhs.gov/ocr/complaint</a:t>
            </a:r>
            <a:r>
              <a:rPr lang="en-US" dirty="0">
                <a:latin typeface="Franklin Gothic Book"/>
              </a:rPr>
              <a:t> </a:t>
            </a:r>
          </a:p>
          <a:p>
            <a:pPr>
              <a:buFont typeface="Wingdings" panose="05000000000000000000" pitchFamily="2" charset="2"/>
              <a:buChar char="§"/>
            </a:pPr>
            <a:endParaRPr lang="en-US" dirty="0"/>
          </a:p>
          <a:p>
            <a:pPr>
              <a:buFont typeface="Wingdings" panose="05000000000000000000" pitchFamily="2" charset="2"/>
              <a:buChar char="§"/>
            </a:pPr>
            <a:r>
              <a:rPr lang="en-US" dirty="0">
                <a:latin typeface="Franklin Gothic Book"/>
              </a:rPr>
              <a:t>Technical assistance support is being provided by the HHS Office of Civil Rights. </a:t>
            </a:r>
            <a:endParaRPr lang="en-US" dirty="0"/>
          </a:p>
        </p:txBody>
      </p:sp>
      <p:sp>
        <p:nvSpPr>
          <p:cNvPr id="5" name="TextBox 4">
            <a:extLst>
              <a:ext uri="{FF2B5EF4-FFF2-40B4-BE49-F238E27FC236}">
                <a16:creationId xmlns:a16="http://schemas.microsoft.com/office/drawing/2014/main" id="{EC6F0CA3-EEE4-07C3-E612-EFB20EED0FC7}"/>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3"/>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788395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5C0D-12F4-BA9E-FF82-04800B6612FF}"/>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AD59E795-8604-929A-302D-9D6A8DC0499F}"/>
              </a:ext>
            </a:extLst>
          </p:cNvPr>
          <p:cNvSpPr>
            <a:spLocks noGrp="1"/>
          </p:cNvSpPr>
          <p:nvPr>
            <p:ph idx="1"/>
          </p:nvPr>
        </p:nvSpPr>
        <p:spPr/>
        <p:txBody>
          <a:bodyPr vert="horz" lIns="91440" tIns="45720" rIns="91440" bIns="45720" rtlCol="0" anchor="t">
            <a:normAutofit/>
          </a:bodyPr>
          <a:lstStyle/>
          <a:p>
            <a:pPr>
              <a:buFont typeface="Wingdings" panose="020B0604020202020204" pitchFamily="34" charset="0"/>
              <a:buChar char="§"/>
            </a:pPr>
            <a:r>
              <a:rPr lang="en-US" dirty="0">
                <a:latin typeface="Franklin Gothic Book"/>
              </a:rPr>
              <a:t>For more information on the Section 504 Final Rule visit:</a:t>
            </a:r>
            <a:endParaRPr lang="en-US" dirty="0"/>
          </a:p>
          <a:p>
            <a:pPr marL="0" indent="0">
              <a:buNone/>
            </a:pPr>
            <a:r>
              <a:rPr lang="en-US" dirty="0">
                <a:latin typeface="Franklin Gothic Book"/>
                <a:hlinkClick r:id="rId2"/>
              </a:rPr>
              <a:t>https://www.hhs.gov/civil-rights/for-individuals/disability/section-504-rehabilitation-act-of-1973/index.html</a:t>
            </a:r>
          </a:p>
          <a:p>
            <a:pPr lvl="1"/>
            <a:r>
              <a:rPr lang="en-US" dirty="0">
                <a:latin typeface="Franklin Gothic Book"/>
              </a:rPr>
              <a:t>The Final Rule </a:t>
            </a:r>
          </a:p>
          <a:p>
            <a:pPr lvl="1"/>
            <a:r>
              <a:rPr lang="en-US" dirty="0">
                <a:latin typeface="Franklin Gothic Book"/>
              </a:rPr>
              <a:t>Factsheet and Detailed Factsheet</a:t>
            </a:r>
          </a:p>
          <a:p>
            <a:pPr lvl="1"/>
            <a:r>
              <a:rPr lang="en-US" dirty="0">
                <a:latin typeface="Franklin Gothic Book"/>
              </a:rPr>
              <a:t>Press Release</a:t>
            </a:r>
          </a:p>
          <a:p>
            <a:pPr lvl="1"/>
            <a:r>
              <a:rPr lang="en-US" dirty="0">
                <a:latin typeface="Franklin Gothic Book"/>
              </a:rPr>
              <a:t>YouTube video </a:t>
            </a:r>
          </a:p>
          <a:p>
            <a:pPr lvl="1"/>
            <a:r>
              <a:rPr lang="en-US" dirty="0">
                <a:latin typeface="Franklin Gothic Book"/>
              </a:rPr>
              <a:t>Stakeholder Webinar</a:t>
            </a:r>
          </a:p>
          <a:p>
            <a:pPr lvl="1"/>
            <a:endParaRPr lang="en-US" dirty="0">
              <a:latin typeface="Franklin Gothic Book"/>
            </a:endParaRPr>
          </a:p>
          <a:p>
            <a:pPr marL="0" indent="0">
              <a:buNone/>
            </a:pPr>
            <a:endParaRPr lang="en-US" dirty="0">
              <a:hlinkClick r:id="rId2"/>
            </a:endParaRPr>
          </a:p>
        </p:txBody>
      </p:sp>
      <p:sp>
        <p:nvSpPr>
          <p:cNvPr id="5" name="TextBox 4">
            <a:extLst>
              <a:ext uri="{FF2B5EF4-FFF2-40B4-BE49-F238E27FC236}">
                <a16:creationId xmlns:a16="http://schemas.microsoft.com/office/drawing/2014/main" id="{74DDB1FA-C925-FE11-CEDD-E5DA479AE7B3}"/>
              </a:ext>
            </a:extLst>
          </p:cNvPr>
          <p:cNvSpPr txBox="1"/>
          <p:nvPr/>
        </p:nvSpPr>
        <p:spPr>
          <a:xfrm>
            <a:off x="-1814" y="-1815"/>
            <a:ext cx="81316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Calibri"/>
              </a:rPr>
              <a:t>These slides provide a brief educational summary not an independent interpretation of the Section 504 Final Rule</a:t>
            </a:r>
            <a:r>
              <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rPr>
              <a:t>. To read the Final Rule visit: </a:t>
            </a:r>
            <a:r>
              <a:rPr kumimoji="0" lang="en-US" sz="1100" b="0" i="0" u="none" strike="noStrike" kern="120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hlinkClick r:id="rId3"/>
              </a:rPr>
              <a:t>Federal Register :: Nondiscrimination on the Basis of Disability in Programs or Activities Receiving Federal Financial Assistance</a:t>
            </a: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004409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DD3F-8559-E77B-6B98-23CA933E675F}"/>
              </a:ext>
            </a:extLst>
          </p:cNvPr>
          <p:cNvSpPr>
            <a:spLocks noGrp="1"/>
          </p:cNvSpPr>
          <p:nvPr>
            <p:ph type="title"/>
          </p:nvPr>
        </p:nvSpPr>
        <p:spPr>
          <a:xfrm>
            <a:off x="838200" y="2168207"/>
            <a:ext cx="10515600" cy="2469925"/>
          </a:xfrm>
        </p:spPr>
        <p:txBody>
          <a:bodyPr>
            <a:normAutofit/>
          </a:bodyPr>
          <a:lstStyle/>
          <a:p>
            <a:pPr algn="ctr"/>
            <a:r>
              <a:rPr lang="en-US" sz="9600" b="1" dirty="0">
                <a:solidFill>
                  <a:schemeClr val="bg1"/>
                </a:solidFill>
              </a:rPr>
              <a:t>Q &amp; A</a:t>
            </a:r>
          </a:p>
        </p:txBody>
      </p:sp>
      <p:sp>
        <p:nvSpPr>
          <p:cNvPr id="4" name="Footer Placeholder 3">
            <a:extLst>
              <a:ext uri="{FF2B5EF4-FFF2-40B4-BE49-F238E27FC236}">
                <a16:creationId xmlns:a16="http://schemas.microsoft.com/office/drawing/2014/main" id="{702EE383-DB09-CDF3-E5EE-46ECF430C4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Draft, Pre-decisional, Do not Distribute</a:t>
            </a:r>
          </a:p>
        </p:txBody>
      </p:sp>
    </p:spTree>
    <p:extLst>
      <p:ext uri="{BB962C8B-B14F-4D97-AF65-F5344CB8AC3E}">
        <p14:creationId xmlns:p14="http://schemas.microsoft.com/office/powerpoint/2010/main" val="58633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3EAC-FA01-4D7A-A73A-4D7C2AB017D0}"/>
              </a:ext>
            </a:extLst>
          </p:cNvPr>
          <p:cNvSpPr>
            <a:spLocks noGrp="1"/>
          </p:cNvSpPr>
          <p:nvPr>
            <p:ph type="title"/>
          </p:nvPr>
        </p:nvSpPr>
        <p:spPr>
          <a:xfrm>
            <a:off x="4417429" y="333721"/>
            <a:ext cx="7381664" cy="782638"/>
          </a:xfrm>
        </p:spPr>
        <p:txBody>
          <a:bodyPr/>
          <a:lstStyle/>
          <a:p>
            <a:r>
              <a:rPr lang="en-US" dirty="0"/>
              <a:t>Connect with Us</a:t>
            </a:r>
          </a:p>
        </p:txBody>
      </p:sp>
      <p:sp>
        <p:nvSpPr>
          <p:cNvPr id="7" name="TextBox 6">
            <a:extLst>
              <a:ext uri="{FF2B5EF4-FFF2-40B4-BE49-F238E27FC236}">
                <a16:creationId xmlns:a16="http://schemas.microsoft.com/office/drawing/2014/main" id="{FE17931D-1819-422D-A3E9-4917F54FE417}"/>
              </a:ext>
            </a:extLst>
          </p:cNvPr>
          <p:cNvSpPr txBox="1"/>
          <p:nvPr/>
        </p:nvSpPr>
        <p:spPr>
          <a:xfrm>
            <a:off x="5473345" y="5192107"/>
            <a:ext cx="38621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@HHSOCR</a:t>
            </a:r>
          </a:p>
        </p:txBody>
      </p:sp>
      <p:sp>
        <p:nvSpPr>
          <p:cNvPr id="5" name="TextBox 4">
            <a:extLst>
              <a:ext uri="{FF2B5EF4-FFF2-40B4-BE49-F238E27FC236}">
                <a16:creationId xmlns:a16="http://schemas.microsoft.com/office/drawing/2014/main" id="{EF6B7E75-3465-4E4E-981F-6928FFE147FA}"/>
              </a:ext>
            </a:extLst>
          </p:cNvPr>
          <p:cNvSpPr txBox="1"/>
          <p:nvPr/>
        </p:nvSpPr>
        <p:spPr>
          <a:xfrm>
            <a:off x="5473345" y="3621141"/>
            <a:ext cx="6600092" cy="98488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Demi"/>
                <a:ea typeface="+mn-ea"/>
                <a:cs typeface="Arial"/>
              </a:rPr>
              <a:t>Join our listservs at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hlinkClick r:id="rId2"/>
              </a:rPr>
              <a:t>LISTSERV 16.5 - Subscribe or Unsubscribe to the OCR-CIVILRIGHTS-LIST List (nih.gov)</a:t>
            </a:r>
            <a:endParaRPr kumimoji="0" lang="en-US" sz="2000" b="0" i="0" u="none" strike="noStrike" kern="1200" cap="none" spc="0" normalizeH="0" baseline="0" noProof="0" dirty="0">
              <a:ln>
                <a:noFill/>
              </a:ln>
              <a:solidFill>
                <a:prstClr val="black"/>
              </a:solidFill>
              <a:effectLst/>
              <a:uLnTx/>
              <a:uFillTx/>
              <a:latin typeface="Franklin Gothic Dem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 name="Rectangle 2">
            <a:extLst>
              <a:ext uri="{FF2B5EF4-FFF2-40B4-BE49-F238E27FC236}">
                <a16:creationId xmlns:a16="http://schemas.microsoft.com/office/drawing/2014/main" id="{B114D434-BB7A-4EB5-8442-90C0921CDFCA}"/>
              </a:ext>
            </a:extLst>
          </p:cNvPr>
          <p:cNvSpPr/>
          <p:nvPr/>
        </p:nvSpPr>
        <p:spPr>
          <a:xfrm>
            <a:off x="5473346" y="2173286"/>
            <a:ext cx="448936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99"/>
                </a:solidFill>
                <a:effectLst/>
                <a:uLnTx/>
                <a:uFillTx/>
                <a:latin typeface="Franklin Gothic Heavy" panose="020B0903020102020204" pitchFamily="34" charset="0"/>
                <a:ea typeface="+mn-ea"/>
                <a:cs typeface="+mn-cs"/>
                <a:hlinkClick r:id="rId3"/>
              </a:rPr>
              <a:t>www.hhs.gov </a:t>
            </a:r>
            <a:endParaRPr kumimoji="0" lang="en-US" sz="3200" b="0" i="0" u="none" strike="noStrike" kern="1200" cap="none" spc="0" normalizeH="0" baseline="0" noProof="0" dirty="0">
              <a:ln>
                <a:noFill/>
              </a:ln>
              <a:solidFill>
                <a:srgbClr val="000099"/>
              </a:solidFill>
              <a:effectLst/>
              <a:uLnTx/>
              <a:uFillTx/>
              <a:latin typeface="Franklin Gothic Heavy" panose="020B0903020102020204" pitchFamily="34" charset="0"/>
              <a:ea typeface="+mn-ea"/>
              <a:cs typeface="+mn-cs"/>
            </a:endParaRPr>
          </a:p>
        </p:txBody>
      </p:sp>
      <p:pic>
        <p:nvPicPr>
          <p:cNvPr id="8" name="Picture 7"/>
          <p:cNvPicPr>
            <a:picLocks noChangeAspect="1"/>
          </p:cNvPicPr>
          <p:nvPr/>
        </p:nvPicPr>
        <p:blipFill>
          <a:blip r:embed="rId4"/>
          <a:stretch>
            <a:fillRect/>
          </a:stretch>
        </p:blipFill>
        <p:spPr>
          <a:xfrm>
            <a:off x="4417430" y="3352174"/>
            <a:ext cx="1055915" cy="1042833"/>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8802" t="71908" r="6650" b="6387"/>
          <a:stretch/>
        </p:blipFill>
        <p:spPr>
          <a:xfrm>
            <a:off x="4297219" y="1971274"/>
            <a:ext cx="1104509" cy="988798"/>
          </a:xfrm>
          <a:prstGeom prst="rect">
            <a:avLst/>
          </a:prstGeom>
        </p:spPr>
      </p:pic>
      <p:sp>
        <p:nvSpPr>
          <p:cNvPr id="4" name="Rectangle 3"/>
          <p:cNvSpPr/>
          <p:nvPr/>
        </p:nvSpPr>
        <p:spPr>
          <a:xfrm>
            <a:off x="4417429" y="1063282"/>
            <a:ext cx="578954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rPr>
              <a:t>Office for Civil Rights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U.S. Department of Health and Human Services</a:t>
            </a:r>
          </a:p>
        </p:txBody>
      </p:sp>
      <p:pic>
        <p:nvPicPr>
          <p:cNvPr id="9" name="Picture 8" descr="Icon&#10;&#10;Description automatically generated">
            <a:extLst>
              <a:ext uri="{FF2B5EF4-FFF2-40B4-BE49-F238E27FC236}">
                <a16:creationId xmlns:a16="http://schemas.microsoft.com/office/drawing/2014/main" id="{B7DE4A26-D236-5A64-4E59-55D7B3E384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7429" y="5073373"/>
            <a:ext cx="883798" cy="883798"/>
          </a:xfrm>
          <a:prstGeom prst="rect">
            <a:avLst/>
          </a:prstGeom>
        </p:spPr>
      </p:pic>
    </p:spTree>
    <p:extLst>
      <p:ext uri="{BB962C8B-B14F-4D97-AF65-F5344CB8AC3E}">
        <p14:creationId xmlns:p14="http://schemas.microsoft.com/office/powerpoint/2010/main" val="101398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766218"/>
            <a:ext cx="8666747" cy="1325563"/>
          </a:xfrm>
        </p:spPr>
        <p:txBody>
          <a:bodyPr>
            <a:noAutofit/>
          </a:bodyPr>
          <a:lstStyle/>
          <a:p>
            <a:r>
              <a:rPr lang="en-US" sz="6000" b="1" dirty="0">
                <a:solidFill>
                  <a:srgbClr val="004C82"/>
                </a:solidFill>
                <a:latin typeface="Arial"/>
                <a:cs typeface="Arial"/>
              </a:rPr>
              <a:t>PCPID 2024 Report </a:t>
            </a:r>
            <a:br>
              <a:rPr lang="en-US" sz="6000" b="1" dirty="0">
                <a:solidFill>
                  <a:srgbClr val="004C82"/>
                </a:solidFill>
                <a:latin typeface="Arial"/>
                <a:cs typeface="Arial"/>
              </a:rPr>
            </a:br>
            <a:r>
              <a:rPr lang="en-US" sz="6000" b="1" dirty="0">
                <a:solidFill>
                  <a:srgbClr val="004C82"/>
                </a:solidFill>
                <a:latin typeface="Arial"/>
                <a:cs typeface="Arial"/>
              </a:rPr>
              <a:t>to the President</a:t>
            </a:r>
            <a:endParaRPr lang="en-US" sz="60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p:txBody>
          <a:bodyPr>
            <a:normAutofit/>
          </a:bodyPr>
          <a:lstStyle/>
          <a:p>
            <a:pPr>
              <a:spcBef>
                <a:spcPts val="1200"/>
              </a:spcBef>
            </a:pPr>
            <a:r>
              <a:rPr lang="en-US" sz="2400" b="1" dirty="0">
                <a:solidFill>
                  <a:schemeClr val="tx1"/>
                </a:solidFill>
              </a:rPr>
              <a:t>Diana Caldwell</a:t>
            </a:r>
          </a:p>
          <a:p>
            <a:pPr>
              <a:spcBef>
                <a:spcPts val="1200"/>
              </a:spcBef>
            </a:pPr>
            <a:r>
              <a:rPr lang="en-US" sz="2400" dirty="0">
                <a:solidFill>
                  <a:schemeClr val="tx1"/>
                </a:solidFill>
              </a:rPr>
              <a:t>Vice President</a:t>
            </a:r>
          </a:p>
          <a:p>
            <a:pPr>
              <a:spcBef>
                <a:spcPts val="1200"/>
              </a:spcBef>
            </a:pPr>
            <a:r>
              <a:rPr lang="en-US" sz="2400" dirty="0">
                <a:solidFill>
                  <a:schemeClr val="tx1"/>
                </a:solidFill>
              </a:rPr>
              <a:t>The Lewin Group</a:t>
            </a:r>
          </a:p>
        </p:txBody>
      </p:sp>
    </p:spTree>
    <p:extLst>
      <p:ext uri="{BB962C8B-B14F-4D97-AF65-F5344CB8AC3E}">
        <p14:creationId xmlns:p14="http://schemas.microsoft.com/office/powerpoint/2010/main" val="15568959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800" b="1" i="0" u="none" strike="noStrike" kern="1200" cap="none" spc="0" normalizeH="0" baseline="0" noProof="0" dirty="0">
                <a:ln>
                  <a:noFill/>
                </a:ln>
                <a:solidFill>
                  <a:srgbClr val="004C82"/>
                </a:solidFill>
                <a:effectLst/>
                <a:uLnTx/>
                <a:uFillTx/>
                <a:latin typeface="Arial" panose="020B0604020202020204" pitchFamily="34" charset="0"/>
                <a:ea typeface="+mj-ea"/>
                <a:cs typeface="Arial" panose="020B0604020202020204" pitchFamily="34" charset="0"/>
              </a:rPr>
              <a:t>Ensuring Access to Medicaid Services Final Rule (Access Rule)</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1" y="4608214"/>
            <a:ext cx="7987300" cy="1714209"/>
          </a:xfrm>
        </p:spPr>
        <p:txBody>
          <a:bodyPr>
            <a:normAutofit fontScale="92500"/>
          </a:bodyPr>
          <a:lstStyle/>
          <a:p>
            <a:pPr>
              <a:spcBef>
                <a:spcPts val="1200"/>
              </a:spcBef>
            </a:pPr>
            <a:r>
              <a:rPr lang="en-US" sz="2800" b="1" dirty="0">
                <a:solidFill>
                  <a:schemeClr val="tx1"/>
                </a:solidFill>
              </a:rPr>
              <a:t>Jennifer Bowdoin, Director,</a:t>
            </a:r>
          </a:p>
          <a:p>
            <a:pPr>
              <a:spcBef>
                <a:spcPts val="1200"/>
              </a:spcBef>
            </a:pPr>
            <a:r>
              <a:rPr lang="en-US" sz="2800" dirty="0">
                <a:solidFill>
                  <a:schemeClr val="tx1"/>
                </a:solidFill>
              </a:rPr>
              <a:t>Division of Community Transitions </a:t>
            </a:r>
          </a:p>
          <a:p>
            <a:pPr>
              <a:spcBef>
                <a:spcPts val="1200"/>
              </a:spcBef>
            </a:pPr>
            <a:r>
              <a:rPr lang="en-US" sz="2800" dirty="0">
                <a:solidFill>
                  <a:schemeClr val="tx1"/>
                </a:solidFill>
              </a:rPr>
              <a:t>Centers for Medicare &amp; Medicaid Services (CMS)</a:t>
            </a:r>
          </a:p>
        </p:txBody>
      </p:sp>
    </p:spTree>
    <p:extLst>
      <p:ext uri="{BB962C8B-B14F-4D97-AF65-F5344CB8AC3E}">
        <p14:creationId xmlns:p14="http://schemas.microsoft.com/office/powerpoint/2010/main" val="3990642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220776"/>
            <a:ext cx="12192000" cy="1918669"/>
          </a:xfrm>
        </p:spPr>
        <p:txBody>
          <a:bodyPr/>
          <a:lstStyle/>
          <a:p>
            <a:pPr>
              <a:spcAft>
                <a:spcPts val="1800"/>
              </a:spcAft>
            </a:pPr>
            <a:r>
              <a:rPr lang="en-US" sz="3600" dirty="0"/>
              <a:t>Home and Community-Based Services Provisions in the </a:t>
            </a:r>
            <a:r>
              <a:rPr lang="en-US" sz="3600" i="1" dirty="0"/>
              <a:t>Ensuring Access to Medicaid Services </a:t>
            </a:r>
            <a:r>
              <a:rPr lang="en-US" sz="3600" dirty="0"/>
              <a:t>Final Rule </a:t>
            </a:r>
            <a:endParaRPr lang="en-US" sz="3600" dirty="0">
              <a:solidFill>
                <a:srgbClr val="C00000"/>
              </a:solidFill>
            </a:endParaRPr>
          </a:p>
        </p:txBody>
      </p:sp>
      <p:sp>
        <p:nvSpPr>
          <p:cNvPr id="2" name="Text Placeholder 6">
            <a:extLst>
              <a:ext uri="{FF2B5EF4-FFF2-40B4-BE49-F238E27FC236}">
                <a16:creationId xmlns:a16="http://schemas.microsoft.com/office/drawing/2014/main" id="{E1462E2A-7AE7-E079-49C8-2E581469C501}"/>
              </a:ext>
            </a:extLst>
          </p:cNvPr>
          <p:cNvSpPr txBox="1">
            <a:spLocks/>
          </p:cNvSpPr>
          <p:nvPr/>
        </p:nvSpPr>
        <p:spPr>
          <a:xfrm>
            <a:off x="6312976" y="4068310"/>
            <a:ext cx="4355024" cy="14490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September 2024</a:t>
            </a:r>
          </a:p>
        </p:txBody>
      </p:sp>
    </p:spTree>
    <p:extLst>
      <p:ext uri="{BB962C8B-B14F-4D97-AF65-F5344CB8AC3E}">
        <p14:creationId xmlns:p14="http://schemas.microsoft.com/office/powerpoint/2010/main" val="4246027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6B9C6-31F3-4034-8795-CCB2B7907388}"/>
              </a:ext>
            </a:extLst>
          </p:cNvPr>
          <p:cNvSpPr>
            <a:spLocks noGrp="1"/>
          </p:cNvSpPr>
          <p:nvPr>
            <p:ph type="title"/>
          </p:nvPr>
        </p:nvSpPr>
        <p:spPr/>
        <p:txBody>
          <a:bodyPr/>
          <a:lstStyle/>
          <a:p>
            <a:r>
              <a:rPr lang="en-US" sz="4000" dirty="0"/>
              <a:t>Background</a:t>
            </a:r>
          </a:p>
        </p:txBody>
      </p:sp>
      <p:sp>
        <p:nvSpPr>
          <p:cNvPr id="2" name="Content Placeholder 1">
            <a:extLst>
              <a:ext uri="{FF2B5EF4-FFF2-40B4-BE49-F238E27FC236}">
                <a16:creationId xmlns:a16="http://schemas.microsoft.com/office/drawing/2014/main" id="{EF27E7FB-711B-451B-A088-B71C6BD7E96E}"/>
              </a:ext>
            </a:extLst>
          </p:cNvPr>
          <p:cNvSpPr>
            <a:spLocks noGrp="1"/>
          </p:cNvSpPr>
          <p:nvPr>
            <p:ph idx="1"/>
          </p:nvPr>
        </p:nvSpPr>
        <p:spPr>
          <a:xfrm>
            <a:off x="646388" y="1581563"/>
            <a:ext cx="10972800" cy="4887514"/>
          </a:xfrm>
        </p:spPr>
        <p:txBody>
          <a:bodyPr vert="horz" lIns="91440" tIns="45720" rIns="91440" bIns="45720" rtlCol="0" anchor="t">
            <a:normAutofit fontScale="92500" lnSpcReduction="10000"/>
          </a:bodyPr>
          <a:lstStyle/>
          <a:p>
            <a:r>
              <a:rPr lang="en-US" sz="2400" dirty="0">
                <a:latin typeface="+mj-lt"/>
              </a:rPr>
              <a:t>The </a:t>
            </a:r>
            <a:r>
              <a:rPr lang="en-US" sz="2400" i="1" dirty="0">
                <a:latin typeface="+mj-lt"/>
              </a:rPr>
              <a:t>Ensuring Access to Medicaid Services </a:t>
            </a:r>
            <a:r>
              <a:rPr lang="en-US" sz="2400" dirty="0">
                <a:latin typeface="+mj-lt"/>
              </a:rPr>
              <a:t>final rule (Access final rule) and the </a:t>
            </a:r>
            <a:r>
              <a:rPr lang="en-US" sz="2400" i="1" dirty="0">
                <a:latin typeface="+mj-lt"/>
              </a:rPr>
              <a:t>Managed Care Access, Finance, and Quality</a:t>
            </a:r>
            <a:r>
              <a:rPr lang="en-US" sz="2400" dirty="0">
                <a:latin typeface="+mj-lt"/>
              </a:rPr>
              <a:t> (Managed Care final rule) were published in May 2024 </a:t>
            </a:r>
          </a:p>
          <a:p>
            <a:r>
              <a:rPr lang="en-US" sz="2400" dirty="0">
                <a:latin typeface="+mj-lt"/>
              </a:rPr>
              <a:t>The final rules establish historic national standards for access to care regardless of whether that care is provided through managed care plans or directly by states through fee-for-service (FFS), including by:</a:t>
            </a:r>
          </a:p>
          <a:p>
            <a:pPr lvl="1"/>
            <a:r>
              <a:rPr lang="en-US" sz="2100" dirty="0">
                <a:latin typeface="+mj-lt"/>
              </a:rPr>
              <a:t>Establishing national maximum standards for certain appointment wait times for Medicaid and CHIP managed care enrollees</a:t>
            </a:r>
          </a:p>
          <a:p>
            <a:pPr lvl="1"/>
            <a:r>
              <a:rPr lang="en-US" sz="2100" dirty="0">
                <a:latin typeface="+mj-lt"/>
              </a:rPr>
              <a:t>Requiring states to conduct secret shopper surveys of Medicaid and CHIP managed care plans </a:t>
            </a:r>
          </a:p>
          <a:p>
            <a:pPr lvl="1"/>
            <a:r>
              <a:rPr lang="en-US" sz="2100" dirty="0">
                <a:latin typeface="+mj-lt"/>
              </a:rPr>
              <a:t>Requiring states to conduct enrollee experience surveys annually for each managed care plan </a:t>
            </a:r>
          </a:p>
          <a:p>
            <a:pPr lvl="1"/>
            <a:r>
              <a:rPr lang="en-US" sz="2100" dirty="0">
                <a:latin typeface="+mj-lt"/>
              </a:rPr>
              <a:t>Establishing a framework for states to implement a Medicaid and CHIP quality rating system, a “one-stop-shop”  for enrollees to compare Medicaid and CHIP managed care plans </a:t>
            </a:r>
          </a:p>
          <a:p>
            <a:pPr lvl="1"/>
            <a:r>
              <a:rPr lang="en-US" sz="2100" dirty="0">
                <a:latin typeface="+mj-lt"/>
              </a:rPr>
              <a:t>Creating new rate transparency requirements for FFS and managed care</a:t>
            </a:r>
          </a:p>
          <a:p>
            <a:pPr lvl="1"/>
            <a:r>
              <a:rPr lang="en-US" sz="2100" dirty="0">
                <a:latin typeface="+mj-lt"/>
              </a:rPr>
              <a:t>Strengthening how states use state Medicaid Advisory Committees</a:t>
            </a:r>
          </a:p>
          <a:p>
            <a:pPr lvl="1"/>
            <a:r>
              <a:rPr lang="en-US" sz="2100" dirty="0">
                <a:latin typeface="+mj-lt"/>
              </a:rPr>
              <a:t>Strengthening HCBS oversight, monitoring, quality assurance, quality improvement, and payment adequacy </a:t>
            </a:r>
          </a:p>
        </p:txBody>
      </p:sp>
    </p:spTree>
    <p:extLst>
      <p:ext uri="{BB962C8B-B14F-4D97-AF65-F5344CB8AC3E}">
        <p14:creationId xmlns:p14="http://schemas.microsoft.com/office/powerpoint/2010/main" val="490679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47E15-FA76-4F7E-9C03-604D8970FBDE}"/>
              </a:ext>
            </a:extLst>
          </p:cNvPr>
          <p:cNvSpPr>
            <a:spLocks noGrp="1"/>
          </p:cNvSpPr>
          <p:nvPr>
            <p:ph type="title"/>
          </p:nvPr>
        </p:nvSpPr>
        <p:spPr/>
        <p:txBody>
          <a:bodyPr/>
          <a:lstStyle/>
          <a:p>
            <a:r>
              <a:rPr lang="en-US" sz="3600" dirty="0"/>
              <a:t>Home and Community-Based Services (HCBS) Provisions in the Access Final Rule</a:t>
            </a:r>
          </a:p>
        </p:txBody>
      </p:sp>
      <p:sp>
        <p:nvSpPr>
          <p:cNvPr id="4" name="Content Placeholder 1">
            <a:extLst>
              <a:ext uri="{FF2B5EF4-FFF2-40B4-BE49-F238E27FC236}">
                <a16:creationId xmlns:a16="http://schemas.microsoft.com/office/drawing/2014/main" id="{897E2D16-AE0D-C1B1-69D3-2CEC0FF4C9EB}"/>
              </a:ext>
            </a:extLst>
          </p:cNvPr>
          <p:cNvSpPr>
            <a:spLocks noGrp="1"/>
          </p:cNvSpPr>
          <p:nvPr>
            <p:ph idx="1"/>
          </p:nvPr>
        </p:nvSpPr>
        <p:spPr>
          <a:xfrm>
            <a:off x="649704" y="1604537"/>
            <a:ext cx="10972800" cy="2877261"/>
          </a:xfrm>
        </p:spPr>
        <p:txBody>
          <a:bodyPr>
            <a:noAutofit/>
          </a:bodyPr>
          <a:lstStyle/>
          <a:p>
            <a:pPr marL="0" indent="0">
              <a:spcBef>
                <a:spcPts val="0"/>
              </a:spcBef>
              <a:spcAft>
                <a:spcPts val="1200"/>
              </a:spcAft>
              <a:buNone/>
            </a:pPr>
            <a:r>
              <a:rPr lang="en-US" sz="2400" b="1" dirty="0">
                <a:latin typeface="+mj-lt"/>
                <a:cs typeface="Times New Roman" panose="02020603050405020304" pitchFamily="18" charset="0"/>
              </a:rPr>
              <a:t>Background</a:t>
            </a:r>
          </a:p>
          <a:p>
            <a:pPr>
              <a:spcBef>
                <a:spcPts val="0"/>
              </a:spcBef>
              <a:spcAft>
                <a:spcPts val="1200"/>
              </a:spcAft>
              <a:buFont typeface="Wingdings" panose="05000000000000000000" pitchFamily="2" charset="2"/>
              <a:buChar char="§"/>
            </a:pPr>
            <a:r>
              <a:rPr lang="en-US" sz="2400" dirty="0">
                <a:latin typeface="+mj-lt"/>
                <a:cs typeface="Times New Roman" panose="02020603050405020304" pitchFamily="18" charset="0"/>
              </a:rPr>
              <a:t>Workforce shortages are reducing access to services and are expected to worsen in the future.</a:t>
            </a:r>
          </a:p>
          <a:p>
            <a:pPr>
              <a:spcBef>
                <a:spcPts val="0"/>
              </a:spcBef>
              <a:spcAft>
                <a:spcPts val="1200"/>
              </a:spcAft>
              <a:buFont typeface="Wingdings" panose="05000000000000000000" pitchFamily="2" charset="2"/>
              <a:buChar char="§"/>
            </a:pPr>
            <a:r>
              <a:rPr lang="en-US" sz="2400" dirty="0">
                <a:latin typeface="+mj-lt"/>
                <a:cs typeface="Times New Roman" panose="02020603050405020304" pitchFamily="18" charset="0"/>
              </a:rPr>
              <a:t>Inadequate investment in oversight and monitoring increases risks for poor quality of care and harm for people receiving HCBS. </a:t>
            </a:r>
          </a:p>
          <a:p>
            <a:pPr>
              <a:spcBef>
                <a:spcPts val="0"/>
              </a:spcBef>
              <a:spcAft>
                <a:spcPts val="1200"/>
              </a:spcAft>
              <a:buFont typeface="Wingdings" panose="05000000000000000000" pitchFamily="2" charset="2"/>
              <a:buChar char="§"/>
            </a:pPr>
            <a:r>
              <a:rPr lang="en-US" sz="2400" dirty="0">
                <a:latin typeface="+mj-lt"/>
                <a:cs typeface="Times New Roman" panose="02020603050405020304" pitchFamily="18" charset="0"/>
              </a:rPr>
              <a:t>Gaps in measurement and reporting prevent CMS and states from assessing and improving HCBS quality and outcomes and addressing racial and other disparities.</a:t>
            </a:r>
          </a:p>
        </p:txBody>
      </p:sp>
    </p:spTree>
    <p:extLst>
      <p:ext uri="{BB962C8B-B14F-4D97-AF65-F5344CB8AC3E}">
        <p14:creationId xmlns:p14="http://schemas.microsoft.com/office/powerpoint/2010/main" val="1131272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47E15-FA76-4F7E-9C03-604D8970FBDE}"/>
              </a:ext>
            </a:extLst>
          </p:cNvPr>
          <p:cNvSpPr>
            <a:spLocks noGrp="1"/>
          </p:cNvSpPr>
          <p:nvPr>
            <p:ph type="title"/>
          </p:nvPr>
        </p:nvSpPr>
        <p:spPr/>
        <p:txBody>
          <a:bodyPr/>
          <a:lstStyle/>
          <a:p>
            <a:r>
              <a:rPr lang="en-US" sz="4000" dirty="0"/>
              <a:t>Overview of HCBS Provisions </a:t>
            </a:r>
          </a:p>
        </p:txBody>
      </p:sp>
      <p:sp>
        <p:nvSpPr>
          <p:cNvPr id="2" name="Content Placeholder 1">
            <a:extLst>
              <a:ext uri="{FF2B5EF4-FFF2-40B4-BE49-F238E27FC236}">
                <a16:creationId xmlns:a16="http://schemas.microsoft.com/office/drawing/2014/main" id="{43A497A0-F33D-4D0D-AD06-E59D932A392C}"/>
              </a:ext>
            </a:extLst>
          </p:cNvPr>
          <p:cNvSpPr>
            <a:spLocks noGrp="1"/>
          </p:cNvSpPr>
          <p:nvPr>
            <p:ph idx="1"/>
          </p:nvPr>
        </p:nvSpPr>
        <p:spPr>
          <a:xfrm>
            <a:off x="646940" y="1604781"/>
            <a:ext cx="10972800" cy="4893647"/>
          </a:xfrm>
        </p:spPr>
        <p:txBody>
          <a:bodyPr wrap="square">
            <a:spAutoFit/>
          </a:bodyPr>
          <a:lstStyle/>
          <a:p>
            <a:pPr>
              <a:spcBef>
                <a:spcPts val="0"/>
              </a:spcBef>
            </a:pPr>
            <a:r>
              <a:rPr lang="en-US" sz="1950" dirty="0">
                <a:latin typeface="+mj-lt"/>
              </a:rPr>
              <a:t>Strengthen oversight of person-centered service planning in HCBS</a:t>
            </a:r>
          </a:p>
          <a:p>
            <a:pPr>
              <a:spcBef>
                <a:spcPts val="0"/>
              </a:spcBef>
            </a:pPr>
            <a:r>
              <a:rPr lang="en-US" sz="1950" dirty="0">
                <a:latin typeface="+mj-lt"/>
              </a:rPr>
              <a:t>Require states to meet nationwide incident management system standards for monitoring HCBS programs</a:t>
            </a:r>
          </a:p>
          <a:p>
            <a:pPr>
              <a:spcBef>
                <a:spcPts val="0"/>
              </a:spcBef>
            </a:pPr>
            <a:r>
              <a:rPr lang="en-US" sz="1950" dirty="0">
                <a:latin typeface="+mj-lt"/>
              </a:rPr>
              <a:t>Require states to establish a grievance system in FFS HCBS </a:t>
            </a:r>
          </a:p>
          <a:p>
            <a:pPr lvl="0"/>
            <a:r>
              <a:rPr lang="en-US" sz="1950" dirty="0">
                <a:latin typeface="+mj-lt"/>
              </a:rPr>
              <a:t>Require that states report on the percentage of payments for certain HCBS that is spent on compensation for direct care workers </a:t>
            </a:r>
          </a:p>
          <a:p>
            <a:pPr lvl="0"/>
            <a:r>
              <a:rPr lang="en-US" sz="1950" dirty="0">
                <a:latin typeface="+mj-lt"/>
              </a:rPr>
              <a:t>Require that a minimum percentage of payments for certain HCBS is spent on compensation for direct care workers, subject to certain flexibilities and exemptions </a:t>
            </a:r>
          </a:p>
          <a:p>
            <a:r>
              <a:rPr lang="en-US" sz="1950" dirty="0">
                <a:latin typeface="+mj-lt"/>
              </a:rPr>
              <a:t>Require states to report on waiting lists in waiver programs and on service delivery timeliness for certain HCBS</a:t>
            </a:r>
          </a:p>
          <a:p>
            <a:r>
              <a:rPr lang="en-US" sz="1950" dirty="0">
                <a:latin typeface="+mj-lt"/>
              </a:rPr>
              <a:t>Require states to report on a standardized set of HCBS quality measures and sets requirements for CMS to develop and update the measure set</a:t>
            </a:r>
          </a:p>
          <a:p>
            <a:r>
              <a:rPr lang="en-US" sz="1950" dirty="0">
                <a:latin typeface="+mj-lt"/>
              </a:rPr>
              <a:t>Promote public transparency related to the administration of Medicaid‑covered HCBS through public reporting of quality, performance, and compliance measures</a:t>
            </a:r>
          </a:p>
        </p:txBody>
      </p:sp>
    </p:spTree>
    <p:extLst>
      <p:ext uri="{BB962C8B-B14F-4D97-AF65-F5344CB8AC3E}">
        <p14:creationId xmlns:p14="http://schemas.microsoft.com/office/powerpoint/2010/main" val="1297918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5A62-7A6A-F391-54E0-DA3DADFD6975}"/>
              </a:ext>
            </a:extLst>
          </p:cNvPr>
          <p:cNvSpPr>
            <a:spLocks noGrp="1"/>
          </p:cNvSpPr>
          <p:nvPr>
            <p:ph type="title"/>
          </p:nvPr>
        </p:nvSpPr>
        <p:spPr>
          <a:xfrm>
            <a:off x="1524000" y="-1371600"/>
            <a:ext cx="9144000" cy="1195431"/>
          </a:xfrm>
        </p:spPr>
        <p:txBody>
          <a:bodyPr vert="horz" lIns="91440" tIns="45720" rIns="91440" bIns="45720" rtlCol="0" anchor="b">
            <a:noAutofit/>
          </a:bodyPr>
          <a:lstStyle/>
          <a:p>
            <a:r>
              <a:rPr lang="en-US" dirty="0"/>
              <a:t>HCBS Access Provisions</a:t>
            </a:r>
          </a:p>
        </p:txBody>
      </p:sp>
      <p:pic>
        <p:nvPicPr>
          <p:cNvPr id="4" name="Picture 3" descr="A blue and yellow text on a white background">
            <a:extLst>
              <a:ext uri="{FF2B5EF4-FFF2-40B4-BE49-F238E27FC236}">
                <a16:creationId xmlns:a16="http://schemas.microsoft.com/office/drawing/2014/main" id="{3BD6BEC2-E126-10FE-2A42-C3DB1F1016E1}"/>
              </a:ext>
            </a:extLst>
          </p:cNvPr>
          <p:cNvPicPr>
            <a:picLocks noChangeAspect="1"/>
          </p:cNvPicPr>
          <p:nvPr/>
        </p:nvPicPr>
        <p:blipFill>
          <a:blip r:embed="rId3"/>
          <a:stretch>
            <a:fillRect/>
          </a:stretch>
        </p:blipFill>
        <p:spPr>
          <a:xfrm>
            <a:off x="0" y="-128335"/>
            <a:ext cx="12368463" cy="6646059"/>
          </a:xfrm>
          <a:prstGeom prst="rect">
            <a:avLst/>
          </a:prstGeom>
        </p:spPr>
      </p:pic>
    </p:spTree>
    <p:extLst>
      <p:ext uri="{BB962C8B-B14F-4D97-AF65-F5344CB8AC3E}">
        <p14:creationId xmlns:p14="http://schemas.microsoft.com/office/powerpoint/2010/main" val="1518281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6A21F-977A-1C9A-D6B1-294F75678B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43C817-20F5-6B02-D04D-097AB1553C5F}"/>
              </a:ext>
            </a:extLst>
          </p:cNvPr>
          <p:cNvSpPr>
            <a:spLocks noGrp="1"/>
          </p:cNvSpPr>
          <p:nvPr>
            <p:ph type="title"/>
          </p:nvPr>
        </p:nvSpPr>
        <p:spPr>
          <a:xfrm>
            <a:off x="1524000" y="0"/>
            <a:ext cx="9144000" cy="1390650"/>
          </a:xfrm>
        </p:spPr>
        <p:txBody>
          <a:bodyPr/>
          <a:lstStyle/>
          <a:p>
            <a:pPr>
              <a:lnSpc>
                <a:spcPct val="106000"/>
              </a:lnSpc>
              <a:tabLst>
                <a:tab pos="457200" algn="l"/>
                <a:tab pos="533400" algn="l"/>
              </a:tabLst>
            </a:pPr>
            <a:r>
              <a:rPr lang="en-US" sz="3200" dirty="0">
                <a:cs typeface="Times New Roman" panose="02020603050405020304" pitchFamily="18" charset="0"/>
              </a:rPr>
              <a:t>Questions?</a:t>
            </a:r>
            <a:endParaRPr lang="en-US" sz="3200" dirty="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2F84D9C-D981-9453-2054-62EB7288E3BA}"/>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
        <p:nvSpPr>
          <p:cNvPr id="2" name="TextBox 1">
            <a:extLst>
              <a:ext uri="{FF2B5EF4-FFF2-40B4-BE49-F238E27FC236}">
                <a16:creationId xmlns:a16="http://schemas.microsoft.com/office/drawing/2014/main" id="{56C0E09F-E892-BAE6-2600-18004712646B}"/>
              </a:ext>
            </a:extLst>
          </p:cNvPr>
          <p:cNvSpPr txBox="1"/>
          <p:nvPr/>
        </p:nvSpPr>
        <p:spPr>
          <a:xfrm>
            <a:off x="1981200" y="1700784"/>
            <a:ext cx="8229600" cy="156966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Send questions to HCBSAccessRule@cms.hhs.gov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581506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E4ADC3-7491-AAEF-92E7-E972DB0E59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4AFCDC-3609-DF53-F8FC-DE27F16F1760}"/>
              </a:ext>
            </a:extLst>
          </p:cNvPr>
          <p:cNvSpPr>
            <a:spLocks noGrp="1"/>
          </p:cNvSpPr>
          <p:nvPr>
            <p:ph type="title"/>
          </p:nvPr>
        </p:nvSpPr>
        <p:spPr>
          <a:xfrm>
            <a:off x="1524000" y="5"/>
            <a:ext cx="9144000" cy="1381539"/>
          </a:xfrm>
        </p:spPr>
        <p:txBody>
          <a:bodyPr/>
          <a:lstStyle/>
          <a:p>
            <a:r>
              <a:rPr lang="en-US" sz="3200" dirty="0"/>
              <a:t>Appendix: HCBS Provisions in the </a:t>
            </a:r>
            <a:r>
              <a:rPr lang="en-US" sz="3200" i="1" dirty="0"/>
              <a:t>Ensuring Access to Medicaid Services </a:t>
            </a:r>
            <a:r>
              <a:rPr lang="en-US" sz="3200" dirty="0"/>
              <a:t>Final Rule</a:t>
            </a:r>
          </a:p>
        </p:txBody>
      </p:sp>
      <p:sp>
        <p:nvSpPr>
          <p:cNvPr id="4" name="Content Placeholder 1">
            <a:extLst>
              <a:ext uri="{FF2B5EF4-FFF2-40B4-BE49-F238E27FC236}">
                <a16:creationId xmlns:a16="http://schemas.microsoft.com/office/drawing/2014/main" id="{EDA83BF3-54C5-A0E1-E79B-913AFC796052}"/>
              </a:ext>
            </a:extLst>
          </p:cNvPr>
          <p:cNvSpPr txBox="1">
            <a:spLocks/>
          </p:cNvSpPr>
          <p:nvPr/>
        </p:nvSpPr>
        <p:spPr>
          <a:xfrm>
            <a:off x="1752600" y="1604594"/>
            <a:ext cx="86868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3379643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E4ADC3-7491-AAEF-92E7-E972DB0E59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4AFCDC-3609-DF53-F8FC-DE27F16F1760}"/>
              </a:ext>
            </a:extLst>
          </p:cNvPr>
          <p:cNvSpPr>
            <a:spLocks noGrp="1"/>
          </p:cNvSpPr>
          <p:nvPr>
            <p:ph type="title"/>
          </p:nvPr>
        </p:nvSpPr>
        <p:spPr>
          <a:xfrm>
            <a:off x="1524000" y="5"/>
            <a:ext cx="9144000" cy="1381539"/>
          </a:xfrm>
        </p:spPr>
        <p:txBody>
          <a:bodyPr/>
          <a:lstStyle/>
          <a:p>
            <a:r>
              <a:rPr lang="en-US" sz="3200" dirty="0"/>
              <a:t>HCBS Provisions: Focused on Improving Access and Quality, Promoting Health Equity, and Strengthening the HCBS Workforce</a:t>
            </a:r>
          </a:p>
        </p:txBody>
      </p:sp>
      <p:sp>
        <p:nvSpPr>
          <p:cNvPr id="4" name="Content Placeholder 1">
            <a:extLst>
              <a:ext uri="{FF2B5EF4-FFF2-40B4-BE49-F238E27FC236}">
                <a16:creationId xmlns:a16="http://schemas.microsoft.com/office/drawing/2014/main" id="{EDA83BF3-54C5-A0E1-E79B-913AFC796052}"/>
              </a:ext>
            </a:extLst>
          </p:cNvPr>
          <p:cNvSpPr txBox="1">
            <a:spLocks/>
          </p:cNvSpPr>
          <p:nvPr/>
        </p:nvSpPr>
        <p:spPr>
          <a:xfrm>
            <a:off x="1752600" y="1604594"/>
            <a:ext cx="8686800" cy="4801314"/>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Person-Centered Service Planning and Reporting Requirements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441.301(c), 441.450(c), 441.540(c), 441.725(c),</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441.311(b)(3),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441.474(c), 441.580(i), and 441.745(a)(1)(vii)</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Incident Management Systems and Critical Incident Reporting Requirements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441.302(a)(6), 441.464(e), 441.570(e), 441.745(a)(1)(v), 441.745(b)(1)(i), </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441.311(b)(1) and (2), 441.474(c), 441.580(i), and 441.745(a)(1)(vii))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FFS Grievance Systems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441.301(c)(7), 441.464(d)(5), 441.555(e), and 441.745(a)(1)(iii))</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Waiting List and Access Reporting Requirements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441.311(d), 441.474(c), 441.580(i), and 441.745(a)(1)(vii))</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HCBS Payment Adequacy Reporting Requirements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441.311(e), 441.474(c), 441.580(i), and 441.745(a)(1)(vii))</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HCBS Payment Adequacy Minimum Performance Level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441.302(k), 441.464(f), 441.570(f), and 441.745(a)(1)(vi))</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HCBS Quality Measure Set and Reporting Requirements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441.312, 441.474(c), 441.585(d), 441.745(b)(1)(v), </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441.311(c),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441.474(c), 441.580(i), and 441.745(a)(1)(vii)</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Website Transparency </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441.313, 441.486, 441.595, and 441.750) </a:t>
            </a:r>
            <a:endParaRPr kumimoji="0" lang="en-US" sz="1800" b="0" i="0" u="none" strike="noStrike" kern="1200" cap="none" spc="0" normalizeH="0" baseline="0" noProof="0" dirty="0">
              <a:ln>
                <a:noFill/>
              </a:ln>
              <a:solidFill>
                <a:prstClr val="black"/>
              </a:solidFill>
              <a:effectLst/>
              <a:highlight>
                <a:srgbClr val="FFFF00"/>
              </a:highligh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788508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64593F-5ED1-2AE3-F975-28F2290136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5AD69F-A552-66BB-8ACA-0C450BD47486}"/>
              </a:ext>
            </a:extLst>
          </p:cNvPr>
          <p:cNvSpPr>
            <a:spLocks noGrp="1"/>
          </p:cNvSpPr>
          <p:nvPr>
            <p:ph type="title"/>
          </p:nvPr>
        </p:nvSpPr>
        <p:spPr>
          <a:xfrm>
            <a:off x="1524000" y="-1"/>
            <a:ext cx="9144000" cy="1308847"/>
          </a:xfrm>
        </p:spPr>
        <p:txBody>
          <a:bodyPr/>
          <a:lstStyle/>
          <a:p>
            <a:r>
              <a:rPr lang="en-US" sz="2400" dirty="0"/>
              <a:t>Person-Centered Service Planning and Reporting Requirements </a:t>
            </a:r>
            <a:br>
              <a:rPr lang="en-US" sz="2400" dirty="0"/>
            </a:br>
            <a:r>
              <a:rPr lang="en-US" sz="2400" dirty="0">
                <a:latin typeface="Calibri" panose="020F0502020204030204" pitchFamily="34" charset="0"/>
                <a:ea typeface="Calibri" panose="020F0502020204030204" pitchFamily="34" charset="0"/>
                <a:cs typeface="Calibri" panose="020F0502020204030204" pitchFamily="34" charset="0"/>
              </a:rPr>
              <a:t>(§§ 441.301(c), 441.450(c), 441.540(c), 441.725(c), </a:t>
            </a:r>
            <a:r>
              <a:rPr lang="en-US" sz="2400" dirty="0">
                <a:ea typeface="Calibri" panose="020F0502020204030204" pitchFamily="34" charset="0"/>
              </a:rPr>
              <a:t>441.311(b)(3), 441.474(c), 441.580(i), and 441.745(a)(1)(vii))</a:t>
            </a:r>
            <a:endParaRPr lang="en-US" sz="2400" b="0" dirty="0">
              <a:highlight>
                <a:srgbClr val="FFFF00"/>
              </a:highligh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BBBA3E6-A699-A029-D435-A8D882E51C51}"/>
              </a:ext>
            </a:extLst>
          </p:cNvPr>
          <p:cNvSpPr txBox="1"/>
          <p:nvPr/>
        </p:nvSpPr>
        <p:spPr>
          <a:xfrm>
            <a:off x="1981200" y="1700784"/>
            <a:ext cx="8229600" cy="703398"/>
          </a:xfrm>
          <a:prstGeom prst="rect">
            <a:avLst/>
          </a:prstGeom>
          <a:noFill/>
        </p:spPr>
        <p:txBody>
          <a:bodyPr wrap="square">
            <a:spAutoFit/>
          </a:bodyPr>
          <a:lstStyle/>
          <a:p>
            <a:pPr marL="0" marR="106680" lvl="0" indent="0" algn="l" defTabSz="457200" rtl="0" eaLnBrk="1" fontAlgn="auto" latinLnBrk="0" hangingPunct="1">
              <a:lnSpc>
                <a:spcPct val="107000"/>
              </a:lnSpc>
              <a:spcBef>
                <a:spcPts val="0"/>
              </a:spcBef>
              <a:spcAft>
                <a:spcPts val="0"/>
              </a:spcAft>
              <a:buClrTx/>
              <a:buSzTx/>
              <a:buFontTx/>
              <a:buNone/>
              <a:tabLst>
                <a:tab pos="532765" algn="l"/>
                <a:tab pos="533400" algn="l"/>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Strengthens oversight of person-centered service planning in HCBS</a:t>
            </a:r>
          </a:p>
          <a:p>
            <a:pPr marL="0" marR="106680" lvl="0" indent="0" algn="l" defTabSz="457200" rtl="0" eaLnBrk="1" fontAlgn="auto" latinLnBrk="0" hangingPunct="1">
              <a:lnSpc>
                <a:spcPct val="107000"/>
              </a:lnSpc>
              <a:spcBef>
                <a:spcPts val="0"/>
              </a:spcBef>
              <a:spcAft>
                <a:spcPts val="0"/>
              </a:spcAft>
              <a:buClrTx/>
              <a:buSzTx/>
              <a:buFontTx/>
              <a:buNone/>
              <a:tabLst>
                <a:tab pos="532765" algn="l"/>
                <a:tab pos="533400" algn="l"/>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35CD2A3B-1323-1655-FD24-E812D7009CB6}"/>
              </a:ext>
            </a:extLst>
          </p:cNvPr>
          <p:cNvGraphicFramePr>
            <a:graphicFrameLocks noGrp="1"/>
          </p:cNvGraphicFramePr>
          <p:nvPr/>
        </p:nvGraphicFramePr>
        <p:xfrm>
          <a:off x="1871472" y="2048256"/>
          <a:ext cx="8458200" cy="3124200"/>
        </p:xfrm>
        <a:graphic>
          <a:graphicData uri="http://schemas.openxmlformats.org/drawingml/2006/table">
            <a:tbl>
              <a:tblPr firstRow="1" bandRow="1">
                <a:tableStyleId>{5C22544A-7EE6-4342-B048-85BDC9FD1C3A}</a:tableStyleId>
              </a:tblPr>
              <a:tblGrid>
                <a:gridCol w="1949186">
                  <a:extLst>
                    <a:ext uri="{9D8B030D-6E8A-4147-A177-3AD203B41FA5}">
                      <a16:colId xmlns:a16="http://schemas.microsoft.com/office/drawing/2014/main" val="823394322"/>
                    </a:ext>
                  </a:extLst>
                </a:gridCol>
                <a:gridCol w="4340922">
                  <a:extLst>
                    <a:ext uri="{9D8B030D-6E8A-4147-A177-3AD203B41FA5}">
                      <a16:colId xmlns:a16="http://schemas.microsoft.com/office/drawing/2014/main" val="1931328879"/>
                    </a:ext>
                  </a:extLst>
                </a:gridCol>
                <a:gridCol w="1020311">
                  <a:extLst>
                    <a:ext uri="{9D8B030D-6E8A-4147-A177-3AD203B41FA5}">
                      <a16:colId xmlns:a16="http://schemas.microsoft.com/office/drawing/2014/main" val="2768612159"/>
                    </a:ext>
                  </a:extLst>
                </a:gridCol>
                <a:gridCol w="1147781">
                  <a:extLst>
                    <a:ext uri="{9D8B030D-6E8A-4147-A177-3AD203B41FA5}">
                      <a16:colId xmlns:a16="http://schemas.microsoft.com/office/drawing/2014/main" val="3139326547"/>
                    </a:ext>
                  </a:extLst>
                </a:gridCol>
              </a:tblGrid>
              <a:tr h="474173">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14994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requirements </a:t>
                      </a:r>
                    </a:p>
                    <a:p>
                      <a:pPr marL="0" indent="0">
                        <a:buFont typeface="Arial" panose="020B0604020202020204" pitchFamily="34" charset="0"/>
                        <a:buNone/>
                      </a:pPr>
                      <a:endParaRPr lang="en-US" sz="1400" b="0" i="0" kern="1200" baseline="0" dirty="0">
                        <a:solidFill>
                          <a:srgbClr val="FF0000"/>
                        </a:solidFill>
                        <a:latin typeface="+mj-lt"/>
                        <a:ea typeface="+mn-ea"/>
                        <a:cs typeface="+mn-cs"/>
                      </a:endParaRPr>
                    </a:p>
                  </a:txBody>
                  <a:tcPr marL="68580" marR="68580" marT="34290" marB="34290"/>
                </a:tc>
                <a:tc>
                  <a:txBody>
                    <a:bodyPr/>
                    <a:lstStyle/>
                    <a:p>
                      <a:r>
                        <a:rPr lang="en-US" sz="1400" kern="1200" dirty="0">
                          <a:solidFill>
                            <a:schemeClr val="dk1"/>
                          </a:solidFill>
                          <a:effectLst/>
                          <a:latin typeface="+mj-lt"/>
                          <a:ea typeface="+mn-ea"/>
                          <a:cs typeface="+mn-cs"/>
                        </a:rPr>
                        <a:t>Establishes standardized annual reporting requirements and sets a 90% minimum performance level for states related to:   </a:t>
                      </a:r>
                    </a:p>
                    <a:p>
                      <a:pPr marL="285750" indent="-285750">
                        <a:buFont typeface="Arial" panose="020B0604020202020204" pitchFamily="34" charset="0"/>
                        <a:buChar char="•"/>
                      </a:pPr>
                      <a:r>
                        <a:rPr lang="en-US" sz="1400" kern="1200" dirty="0">
                          <a:solidFill>
                            <a:schemeClr val="dk1"/>
                          </a:solidFill>
                          <a:effectLst/>
                          <a:latin typeface="+mj-lt"/>
                          <a:ea typeface="+mn-ea"/>
                          <a:cs typeface="+mn-cs"/>
                        </a:rPr>
                        <a:t>Percent of individuals continuously enrolled for at least 365 days who received a reassessment of functional need at least every 12 months; and </a:t>
                      </a:r>
                    </a:p>
                    <a:p>
                      <a:pPr marL="285750" indent="-285750">
                        <a:buFont typeface="Arial" panose="020B0604020202020204" pitchFamily="34" charset="0"/>
                        <a:buChar char="•"/>
                      </a:pPr>
                      <a:r>
                        <a:rPr lang="en-US" sz="1400" kern="1200" dirty="0">
                          <a:solidFill>
                            <a:schemeClr val="dk1"/>
                          </a:solidFill>
                          <a:effectLst/>
                          <a:latin typeface="+mj-lt"/>
                          <a:ea typeface="+mn-ea"/>
                          <a:cs typeface="+mn-cs"/>
                        </a:rPr>
                        <a:t>Percent of individuals continuously enrolled for at least 365 days who had the person-centered </a:t>
                      </a:r>
                      <a:r>
                        <a:rPr lang="en-US" sz="1400" kern="1200" dirty="0">
                          <a:solidFill>
                            <a:schemeClr val="tx1"/>
                          </a:solidFill>
                          <a:effectLst/>
                          <a:latin typeface="+mj-lt"/>
                          <a:ea typeface="+mn-ea"/>
                          <a:cs typeface="+mn-cs"/>
                        </a:rPr>
                        <a:t>service</a:t>
                      </a:r>
                      <a:r>
                        <a:rPr lang="en-US" sz="1400" kern="1200" dirty="0">
                          <a:solidFill>
                            <a:schemeClr val="dk1"/>
                          </a:solidFill>
                          <a:effectLst/>
                          <a:latin typeface="+mj-lt"/>
                          <a:ea typeface="+mn-ea"/>
                          <a:cs typeface="+mn-cs"/>
                        </a:rPr>
                        <a:t> plan reviewed, and revised as appropriate, based on the results of the required reassessment of functional need at least every 12 months</a:t>
                      </a:r>
                      <a:endParaRPr lang="en-US" sz="1400" b="0" i="0" kern="1200" baseline="0" dirty="0">
                        <a:solidFill>
                          <a:srgbClr val="FF0000"/>
                        </a:solidFill>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Minor changes only</a:t>
                      </a:r>
                      <a:endParaRPr lang="en-US" sz="1400" kern="1200" dirty="0">
                        <a:solidFill>
                          <a:schemeClr val="dk1"/>
                        </a:solidFill>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j-lt"/>
                          <a:ea typeface="+mn-ea"/>
                          <a:cs typeface="+mn-cs"/>
                        </a:rPr>
                        <a:t>Beginning July 9, 2027</a:t>
                      </a:r>
                      <a:endParaRPr lang="en-US" sz="1400" kern="1200" dirty="0">
                        <a:solidFill>
                          <a:schemeClr val="tx1"/>
                        </a:solidFill>
                        <a:latin typeface="+mj-lt"/>
                        <a:ea typeface="+mn-ea"/>
                        <a:cs typeface="+mn-cs"/>
                      </a:endParaRPr>
                    </a:p>
                  </a:txBody>
                  <a:tcPr marL="68580" marR="68580" marT="34290" marB="34290"/>
                </a:tc>
                <a:extLst>
                  <a:ext uri="{0D108BD9-81ED-4DB2-BD59-A6C34878D82A}">
                    <a16:rowId xmlns:a16="http://schemas.microsoft.com/office/drawing/2014/main" val="3115944203"/>
                  </a:ext>
                </a:extLst>
              </a:tr>
            </a:tbl>
          </a:graphicData>
        </a:graphic>
      </p:graphicFrame>
      <p:sp>
        <p:nvSpPr>
          <p:cNvPr id="4" name="Slide Number Placeholder 3">
            <a:extLst>
              <a:ext uri="{FF2B5EF4-FFF2-40B4-BE49-F238E27FC236}">
                <a16:creationId xmlns:a16="http://schemas.microsoft.com/office/drawing/2014/main" id="{4AA7AC0C-E440-BD47-FEF6-48D8DA27B381}"/>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3065400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2C47-2448-67A0-08A0-B34F8D04A291}"/>
              </a:ext>
            </a:extLst>
          </p:cNvPr>
          <p:cNvSpPr>
            <a:spLocks noGrp="1"/>
          </p:cNvSpPr>
          <p:nvPr>
            <p:ph type="title" idx="4294967295"/>
          </p:nvPr>
        </p:nvSpPr>
        <p:spPr>
          <a:xfrm>
            <a:off x="400831" y="2010428"/>
            <a:ext cx="7991607" cy="2340257"/>
          </a:xfrm>
          <a:prstGeom prst="rect">
            <a:avLst/>
          </a:prstGeom>
        </p:spPr>
        <p:txBody>
          <a:bodyPr/>
          <a:lstStyle/>
          <a:p>
            <a:pPr algn="l" rtl="0" eaLnBrk="1" fontAlgn="base" hangingPunct="1"/>
            <a:r>
              <a:rPr lang="en-US" sz="3200" b="1" dirty="0">
                <a:solidFill>
                  <a:srgbClr val="095593"/>
                </a:solidFill>
                <a:latin typeface="Calibri" panose="020F0502020204030204" pitchFamily="34" charset="0"/>
                <a:ea typeface="+mn-ea"/>
                <a:cs typeface="Arial" panose="020B0604020202020204" pitchFamily="34" charset="0"/>
              </a:rPr>
              <a:t>Advancing Independence and Community Integration for All: Supporting Individuals with Intellectual Disabilities Through High-Quality Home and Community-Based Services</a:t>
            </a:r>
            <a:br>
              <a:rPr lang="en-US" sz="2800" dirty="0">
                <a:solidFill>
                  <a:srgbClr val="095593"/>
                </a:solidFill>
                <a:latin typeface="Calibri" panose="020F0502020204030204" pitchFamily="34" charset="0"/>
                <a:ea typeface="+mn-ea"/>
                <a:cs typeface="Arial" panose="020B0604020202020204" pitchFamily="34" charset="0"/>
              </a:rPr>
            </a:br>
            <a:br>
              <a:rPr lang="en-US" sz="2800" dirty="0">
                <a:solidFill>
                  <a:srgbClr val="095593"/>
                </a:solidFill>
                <a:latin typeface="Calibri" panose="020F0502020204030204" pitchFamily="34" charset="0"/>
                <a:ea typeface="+mn-ea"/>
                <a:cs typeface="Arial" panose="020B0604020202020204" pitchFamily="34" charset="0"/>
              </a:rPr>
            </a:br>
            <a:endParaRPr lang="en-US" dirty="0">
              <a:solidFill>
                <a:srgbClr val="095593"/>
              </a:solidFill>
              <a:effectLst/>
            </a:endParaRPr>
          </a:p>
        </p:txBody>
      </p:sp>
      <p:sp>
        <p:nvSpPr>
          <p:cNvPr id="5" name="Title 1">
            <a:extLst>
              <a:ext uri="{FF2B5EF4-FFF2-40B4-BE49-F238E27FC236}">
                <a16:creationId xmlns:a16="http://schemas.microsoft.com/office/drawing/2014/main" id="{C2CCB567-0048-05EA-3A58-BCDCDA3A9390}"/>
              </a:ext>
            </a:extLst>
          </p:cNvPr>
          <p:cNvSpPr txBox="1">
            <a:spLocks/>
          </p:cNvSpPr>
          <p:nvPr/>
        </p:nvSpPr>
        <p:spPr>
          <a:xfrm>
            <a:off x="8204548" y="316151"/>
            <a:ext cx="3987452" cy="959807"/>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Arial" charset="0"/>
              </a:defRPr>
            </a:lvl2pPr>
            <a:lvl3pPr algn="ctr" defTabSz="342900" rtl="0" eaLnBrk="0" fontAlgn="base" hangingPunct="0">
              <a:spcBef>
                <a:spcPct val="0"/>
              </a:spcBef>
              <a:spcAft>
                <a:spcPct val="0"/>
              </a:spcAft>
              <a:defRPr sz="3300">
                <a:solidFill>
                  <a:schemeClr val="tx1"/>
                </a:solidFill>
                <a:latin typeface="Arial" charset="0"/>
              </a:defRPr>
            </a:lvl3pPr>
            <a:lvl4pPr algn="ctr" defTabSz="342900" rtl="0" eaLnBrk="0" fontAlgn="base" hangingPunct="0">
              <a:spcBef>
                <a:spcPct val="0"/>
              </a:spcBef>
              <a:spcAft>
                <a:spcPct val="0"/>
              </a:spcAft>
              <a:defRPr sz="3300">
                <a:solidFill>
                  <a:schemeClr val="tx1"/>
                </a:solidFill>
                <a:latin typeface="Arial" charset="0"/>
              </a:defRPr>
            </a:lvl4pPr>
            <a:lvl5pPr algn="ctr" defTabSz="342900" rtl="0" eaLnBrk="0" fontAlgn="base" hangingPunct="0">
              <a:spcBef>
                <a:spcPct val="0"/>
              </a:spcBef>
              <a:spcAft>
                <a:spcPct val="0"/>
              </a:spcAft>
              <a:defRPr sz="3300">
                <a:solidFill>
                  <a:schemeClr val="tx1"/>
                </a:solidFill>
                <a:latin typeface="Arial" charset="0"/>
              </a:defRPr>
            </a:lvl5pPr>
            <a:lvl6pPr marL="342900" algn="ctr" defTabSz="342900" rtl="0" eaLnBrk="1" fontAlgn="base" hangingPunct="1">
              <a:spcBef>
                <a:spcPct val="0"/>
              </a:spcBef>
              <a:spcAft>
                <a:spcPct val="0"/>
              </a:spcAft>
              <a:defRPr sz="3300">
                <a:solidFill>
                  <a:schemeClr val="tx1"/>
                </a:solidFill>
                <a:latin typeface="Arial" charset="0"/>
              </a:defRPr>
            </a:lvl6pPr>
            <a:lvl7pPr marL="685800" algn="ctr" defTabSz="342900" rtl="0" eaLnBrk="1" fontAlgn="base" hangingPunct="1">
              <a:spcBef>
                <a:spcPct val="0"/>
              </a:spcBef>
              <a:spcAft>
                <a:spcPct val="0"/>
              </a:spcAft>
              <a:defRPr sz="3300">
                <a:solidFill>
                  <a:schemeClr val="tx1"/>
                </a:solidFill>
                <a:latin typeface="Arial" charset="0"/>
              </a:defRPr>
            </a:lvl7pPr>
            <a:lvl8pPr marL="1028700" algn="ctr" defTabSz="342900" rtl="0" eaLnBrk="1" fontAlgn="base" hangingPunct="1">
              <a:spcBef>
                <a:spcPct val="0"/>
              </a:spcBef>
              <a:spcAft>
                <a:spcPct val="0"/>
              </a:spcAft>
              <a:defRPr sz="3300">
                <a:solidFill>
                  <a:schemeClr val="tx1"/>
                </a:solidFill>
                <a:latin typeface="Arial" charset="0"/>
              </a:defRPr>
            </a:lvl8pPr>
            <a:lvl9pPr marL="1371600" algn="ctr" defTabSz="342900" rtl="0" eaLnBrk="1" fontAlgn="base" hangingPunct="1">
              <a:spcBef>
                <a:spcPct val="0"/>
              </a:spcBef>
              <a:spcAft>
                <a:spcPct val="0"/>
              </a:spcAft>
              <a:defRPr sz="3300">
                <a:solidFill>
                  <a:schemeClr val="tx1"/>
                </a:solidFill>
                <a:latin typeface="Arial"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t>President’s Committee for People with Intellectual Disabilities</a:t>
            </a:r>
            <a:br>
              <a:rPr kumimoji="0" lang="en-US" sz="2000" b="0" i="1"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br>
            <a:r>
              <a:rPr kumimoji="0" lang="en-US" sz="2000" b="0" i="1"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t>September 26, 2024</a:t>
            </a:r>
          </a:p>
          <a:p>
            <a:pPr marL="0" marR="0" lvl="0" indent="0" algn="r" defTabSz="3429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t>Diana Caldwell, The Lewin Group</a:t>
            </a:r>
            <a:endParaRPr kumimoji="0" lang="en-US" sz="3300" b="0" i="0" u="none" strike="noStrike" kern="1200" cap="none" spc="0" normalizeH="0" baseline="0" noProof="0" dirty="0">
              <a:ln>
                <a:noFill/>
              </a:ln>
              <a:solidFill>
                <a:srgbClr val="095593"/>
              </a:solidFill>
              <a:effectLst/>
              <a:uLnTx/>
              <a:uFillTx/>
              <a:latin typeface="Arial"/>
              <a:ea typeface="+mj-ea"/>
              <a:cs typeface="+mj-cs"/>
            </a:endParaRPr>
          </a:p>
        </p:txBody>
      </p:sp>
      <p:sp>
        <p:nvSpPr>
          <p:cNvPr id="6" name="Title 1">
            <a:extLst>
              <a:ext uri="{FF2B5EF4-FFF2-40B4-BE49-F238E27FC236}">
                <a16:creationId xmlns:a16="http://schemas.microsoft.com/office/drawing/2014/main" id="{B070BD3F-627A-32CD-D4E5-F249A383462D}"/>
              </a:ext>
            </a:extLst>
          </p:cNvPr>
          <p:cNvSpPr txBox="1">
            <a:spLocks/>
          </p:cNvSpPr>
          <p:nvPr/>
        </p:nvSpPr>
        <p:spPr>
          <a:xfrm>
            <a:off x="3883068" y="4960306"/>
            <a:ext cx="8308932" cy="1286669"/>
          </a:xfrm>
          <a:prstGeom prst="rect">
            <a:avLst/>
          </a:prstGeom>
        </p:spPr>
        <p:txBody>
          <a:bodyPr/>
          <a:lst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Arial" charset="0"/>
              </a:defRPr>
            </a:lvl2pPr>
            <a:lvl3pPr algn="ctr" defTabSz="342900" rtl="0" eaLnBrk="0" fontAlgn="base" hangingPunct="0">
              <a:spcBef>
                <a:spcPct val="0"/>
              </a:spcBef>
              <a:spcAft>
                <a:spcPct val="0"/>
              </a:spcAft>
              <a:defRPr sz="3300">
                <a:solidFill>
                  <a:schemeClr val="tx1"/>
                </a:solidFill>
                <a:latin typeface="Arial" charset="0"/>
              </a:defRPr>
            </a:lvl3pPr>
            <a:lvl4pPr algn="ctr" defTabSz="342900" rtl="0" eaLnBrk="0" fontAlgn="base" hangingPunct="0">
              <a:spcBef>
                <a:spcPct val="0"/>
              </a:spcBef>
              <a:spcAft>
                <a:spcPct val="0"/>
              </a:spcAft>
              <a:defRPr sz="3300">
                <a:solidFill>
                  <a:schemeClr val="tx1"/>
                </a:solidFill>
                <a:latin typeface="Arial" charset="0"/>
              </a:defRPr>
            </a:lvl4pPr>
            <a:lvl5pPr algn="ctr" defTabSz="342900" rtl="0" eaLnBrk="0" fontAlgn="base" hangingPunct="0">
              <a:spcBef>
                <a:spcPct val="0"/>
              </a:spcBef>
              <a:spcAft>
                <a:spcPct val="0"/>
              </a:spcAft>
              <a:defRPr sz="3300">
                <a:solidFill>
                  <a:schemeClr val="tx1"/>
                </a:solidFill>
                <a:latin typeface="Arial" charset="0"/>
              </a:defRPr>
            </a:lvl5pPr>
            <a:lvl6pPr marL="342900" algn="ctr" defTabSz="342900" rtl="0" eaLnBrk="1" fontAlgn="base" hangingPunct="1">
              <a:spcBef>
                <a:spcPct val="0"/>
              </a:spcBef>
              <a:spcAft>
                <a:spcPct val="0"/>
              </a:spcAft>
              <a:defRPr sz="3300">
                <a:solidFill>
                  <a:schemeClr val="tx1"/>
                </a:solidFill>
                <a:latin typeface="Arial" charset="0"/>
              </a:defRPr>
            </a:lvl6pPr>
            <a:lvl7pPr marL="685800" algn="ctr" defTabSz="342900" rtl="0" eaLnBrk="1" fontAlgn="base" hangingPunct="1">
              <a:spcBef>
                <a:spcPct val="0"/>
              </a:spcBef>
              <a:spcAft>
                <a:spcPct val="0"/>
              </a:spcAft>
              <a:defRPr sz="3300">
                <a:solidFill>
                  <a:schemeClr val="tx1"/>
                </a:solidFill>
                <a:latin typeface="Arial" charset="0"/>
              </a:defRPr>
            </a:lvl7pPr>
            <a:lvl8pPr marL="1028700" algn="ctr" defTabSz="342900" rtl="0" eaLnBrk="1" fontAlgn="base" hangingPunct="1">
              <a:spcBef>
                <a:spcPct val="0"/>
              </a:spcBef>
              <a:spcAft>
                <a:spcPct val="0"/>
              </a:spcAft>
              <a:defRPr sz="3300">
                <a:solidFill>
                  <a:schemeClr val="tx1"/>
                </a:solidFill>
                <a:latin typeface="Arial" charset="0"/>
              </a:defRPr>
            </a:lvl8pPr>
            <a:lvl9pPr marL="1371600" algn="ctr" defTabSz="342900" rtl="0" eaLnBrk="1" fontAlgn="base" hangingPunct="1">
              <a:spcBef>
                <a:spcPct val="0"/>
              </a:spcBef>
              <a:spcAft>
                <a:spcPct val="0"/>
              </a:spcAft>
              <a:defRPr sz="3300">
                <a:solidFill>
                  <a:schemeClr val="tx1"/>
                </a:solidFill>
                <a:latin typeface="Arial" charset="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t>The President’s Committee for People with Intellectual Disabilities Report to the President</a:t>
            </a:r>
            <a:br>
              <a:rPr kumimoji="0" lang="en-US" sz="1800" b="0" i="0" u="none" strike="noStrike" kern="1200" cap="none" spc="0" normalizeH="0" baseline="0" noProof="0" dirty="0">
                <a:ln>
                  <a:noFill/>
                </a:ln>
                <a:solidFill>
                  <a:srgbClr val="095593"/>
                </a:solidFill>
                <a:effectLst/>
                <a:uLnTx/>
                <a:uFillTx/>
                <a:latin typeface="Calibri" panose="020F0502020204030204" pitchFamily="34" charset="0"/>
                <a:ea typeface="+mj-ea"/>
                <a:cs typeface="Arial" panose="020B0604020202020204" pitchFamily="34" charset="0"/>
              </a:rPr>
            </a:br>
            <a:endParaRPr kumimoji="0" lang="en-US" sz="2400" b="0" i="0" u="none" strike="noStrike" kern="1200" cap="none" spc="0" normalizeH="0" baseline="0" noProof="0" dirty="0">
              <a:ln>
                <a:noFill/>
              </a:ln>
              <a:solidFill>
                <a:srgbClr val="095593"/>
              </a:solidFill>
              <a:effectLst/>
              <a:uLnTx/>
              <a:uFillTx/>
              <a:latin typeface="Arial"/>
              <a:ea typeface="+mj-ea"/>
              <a:cs typeface="+mj-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DD500C-E4D8-AB8D-22C5-90AD82900CCC}"/>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B0654A27-DDB6-7C1A-3B73-CA45C078438D}"/>
              </a:ext>
            </a:extLst>
          </p:cNvPr>
          <p:cNvSpPr>
            <a:spLocks noGrp="1"/>
          </p:cNvSpPr>
          <p:nvPr>
            <p:ph type="title"/>
          </p:nvPr>
        </p:nvSpPr>
        <p:spPr>
          <a:xfrm>
            <a:off x="1524000" y="0"/>
            <a:ext cx="9144000" cy="1443318"/>
          </a:xfrm>
        </p:spPr>
        <p:txBody>
          <a:bodyPr/>
          <a:lstStyle/>
          <a:p>
            <a:r>
              <a:rPr lang="en-US" sz="2300" dirty="0">
                <a:latin typeface="Calibri" panose="020F0502020204030204" pitchFamily="34" charset="0"/>
                <a:ea typeface="Calibri" panose="020F0502020204030204" pitchFamily="34" charset="0"/>
                <a:cs typeface="Times New Roman" panose="02020603050405020304" pitchFamily="18" charset="0"/>
              </a:rPr>
              <a:t>Incident Management Systems and Critical Incident Reporting Requirements (§§ 441.302(a)(6), 441.464(e), 441.570(e), 441.745(a)(1)(v), 441.745(b)(1)(i), 441.311(b)(1) and (2), 441.474(c), 441.580(i), and 441.745(a)(1)(vii)) </a:t>
            </a:r>
            <a:endParaRPr lang="en-US" sz="2300" dirty="0"/>
          </a:p>
        </p:txBody>
      </p:sp>
      <p:sp>
        <p:nvSpPr>
          <p:cNvPr id="5" name="TextBox 4">
            <a:extLst>
              <a:ext uri="{FF2B5EF4-FFF2-40B4-BE49-F238E27FC236}">
                <a16:creationId xmlns:a16="http://schemas.microsoft.com/office/drawing/2014/main" id="{05D0160A-7638-A0D0-A89D-88B14D760CC4}"/>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Requires states to meet nationwide incident management system standards for monitoring HCBS programs</a:t>
            </a:r>
          </a:p>
        </p:txBody>
      </p:sp>
      <p:graphicFrame>
        <p:nvGraphicFramePr>
          <p:cNvPr id="6" name="Table 5">
            <a:extLst>
              <a:ext uri="{FF2B5EF4-FFF2-40B4-BE49-F238E27FC236}">
                <a16:creationId xmlns:a16="http://schemas.microsoft.com/office/drawing/2014/main" id="{334F8D7C-CA06-ABAD-620D-98A7760DC8E5}"/>
              </a:ext>
            </a:extLst>
          </p:cNvPr>
          <p:cNvGraphicFramePr>
            <a:graphicFrameLocks noGrp="1"/>
          </p:cNvGraphicFramePr>
          <p:nvPr/>
        </p:nvGraphicFramePr>
        <p:xfrm>
          <a:off x="1871471" y="2322577"/>
          <a:ext cx="8458200" cy="3550920"/>
        </p:xfrm>
        <a:graphic>
          <a:graphicData uri="http://schemas.openxmlformats.org/drawingml/2006/table">
            <a:tbl>
              <a:tblPr firstRow="1" bandRow="1">
                <a:tableStyleId>{5C22544A-7EE6-4342-B048-85BDC9FD1C3A}</a:tableStyleId>
              </a:tblPr>
              <a:tblGrid>
                <a:gridCol w="1258715">
                  <a:extLst>
                    <a:ext uri="{9D8B030D-6E8A-4147-A177-3AD203B41FA5}">
                      <a16:colId xmlns:a16="http://schemas.microsoft.com/office/drawing/2014/main" val="3350829776"/>
                    </a:ext>
                  </a:extLst>
                </a:gridCol>
                <a:gridCol w="4898050">
                  <a:extLst>
                    <a:ext uri="{9D8B030D-6E8A-4147-A177-3AD203B41FA5}">
                      <a16:colId xmlns:a16="http://schemas.microsoft.com/office/drawing/2014/main" val="1931328879"/>
                    </a:ext>
                  </a:extLst>
                </a:gridCol>
                <a:gridCol w="1197183">
                  <a:extLst>
                    <a:ext uri="{9D8B030D-6E8A-4147-A177-3AD203B41FA5}">
                      <a16:colId xmlns:a16="http://schemas.microsoft.com/office/drawing/2014/main" val="2768612159"/>
                    </a:ext>
                  </a:extLst>
                </a:gridCol>
                <a:gridCol w="1104252">
                  <a:extLst>
                    <a:ext uri="{9D8B030D-6E8A-4147-A177-3AD203B41FA5}">
                      <a16:colId xmlns:a16="http://schemas.microsoft.com/office/drawing/2014/main" val="3139326547"/>
                    </a:ext>
                  </a:extLst>
                </a:gridCol>
              </a:tblGrid>
              <a:tr h="664028">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2763809">
                <a:tc>
                  <a:txBody>
                    <a:bodyPr/>
                    <a:lstStyle/>
                    <a:p>
                      <a:pPr marL="0" indent="0">
                        <a:buFont typeface="Arial" panose="020B0604020202020204" pitchFamily="34" charset="0"/>
                        <a:buNone/>
                      </a:pPr>
                      <a:r>
                        <a:rPr lang="en-US" sz="1400" b="0" kern="1200" dirty="0">
                          <a:solidFill>
                            <a:schemeClr val="tx1"/>
                          </a:solidFill>
                          <a:latin typeface="+mj-lt"/>
                          <a:ea typeface="+mn-ea"/>
                          <a:cs typeface="Times New Roman" panose="02020603050405020304" pitchFamily="18" charset="0"/>
                        </a:rPr>
                        <a:t>No prior regulatory requirement</a:t>
                      </a:r>
                    </a:p>
                  </a:txBody>
                  <a:tcPr marL="68580" marR="68580" marT="34290" marB="34290"/>
                </a:tc>
                <a:tc>
                  <a:txBody>
                    <a:bodyPr/>
                    <a:lstStyle/>
                    <a:p>
                      <a:r>
                        <a:rPr lang="en-US" sz="1400" b="0" kern="1200" dirty="0">
                          <a:solidFill>
                            <a:schemeClr val="tx1"/>
                          </a:solidFill>
                          <a:latin typeface="+mj-lt"/>
                          <a:ea typeface="+mn-ea"/>
                          <a:cs typeface="Times New Roman" panose="02020603050405020304" pitchFamily="18" charset="0"/>
                        </a:rPr>
                        <a:t>Requires states to define critical incidents to include, at a minimum: </a:t>
                      </a:r>
                    </a:p>
                    <a:p>
                      <a:pPr marL="285750" indent="-285750">
                        <a:buFont typeface="Arial" panose="020B0604020202020204" pitchFamily="34" charset="0"/>
                        <a:buChar char="•"/>
                      </a:pPr>
                      <a:r>
                        <a:rPr lang="en-US" sz="1400" b="0" kern="1200" dirty="0">
                          <a:solidFill>
                            <a:schemeClr val="tx1"/>
                          </a:solidFill>
                          <a:latin typeface="+mj-lt"/>
                          <a:ea typeface="+mn-ea"/>
                          <a:cs typeface="Times New Roman" panose="02020603050405020304" pitchFamily="18" charset="0"/>
                        </a:rPr>
                        <a:t>Verbal, physical, sexual, psychological, or emotional abuse; </a:t>
                      </a:r>
                    </a:p>
                    <a:p>
                      <a:pPr marL="285750" indent="-285750">
                        <a:buFont typeface="Arial" panose="020B0604020202020204" pitchFamily="34" charset="0"/>
                        <a:buChar char="•"/>
                      </a:pPr>
                      <a:r>
                        <a:rPr lang="en-US" sz="1400" b="0" kern="1200" dirty="0">
                          <a:solidFill>
                            <a:schemeClr val="tx1"/>
                          </a:solidFill>
                          <a:latin typeface="+mj-lt"/>
                          <a:ea typeface="+mn-ea"/>
                          <a:cs typeface="Times New Roman" panose="02020603050405020304" pitchFamily="18" charset="0"/>
                        </a:rPr>
                        <a:t>Neglect; </a:t>
                      </a:r>
                    </a:p>
                    <a:p>
                      <a:pPr marL="285750" indent="-285750">
                        <a:buFont typeface="Arial" panose="020B0604020202020204" pitchFamily="34" charset="0"/>
                        <a:buChar char="•"/>
                      </a:pPr>
                      <a:r>
                        <a:rPr lang="en-US" sz="1400" b="0" kern="1200" dirty="0">
                          <a:solidFill>
                            <a:schemeClr val="tx1"/>
                          </a:solidFill>
                          <a:latin typeface="+mj-lt"/>
                          <a:ea typeface="+mn-ea"/>
                          <a:cs typeface="Times New Roman" panose="02020603050405020304" pitchFamily="18" charset="0"/>
                        </a:rPr>
                        <a:t>Exploitation including financial exploitation; </a:t>
                      </a:r>
                    </a:p>
                    <a:p>
                      <a:pPr marL="285750" indent="-285750">
                        <a:buFont typeface="Arial" panose="020B0604020202020204" pitchFamily="34" charset="0"/>
                        <a:buChar char="•"/>
                      </a:pPr>
                      <a:r>
                        <a:rPr lang="en-US" sz="1400" b="0" kern="1200" dirty="0">
                          <a:solidFill>
                            <a:schemeClr val="tx1"/>
                          </a:solidFill>
                          <a:latin typeface="+mj-lt"/>
                          <a:ea typeface="+mn-ea"/>
                          <a:cs typeface="Times New Roman" panose="02020603050405020304" pitchFamily="18" charset="0"/>
                        </a:rPr>
                        <a:t>Misuse or unauthorized use of restrictive interventions or seclusion; </a:t>
                      </a:r>
                    </a:p>
                    <a:p>
                      <a:pPr marL="285750" indent="-285750">
                        <a:buFont typeface="Arial" panose="020B0604020202020204" pitchFamily="34" charset="0"/>
                        <a:buChar char="•"/>
                      </a:pPr>
                      <a:r>
                        <a:rPr lang="en-US" sz="1400" b="0" kern="1200" dirty="0">
                          <a:solidFill>
                            <a:schemeClr val="tx1"/>
                          </a:solidFill>
                          <a:latin typeface="+mj-lt"/>
                          <a:ea typeface="+mn-ea"/>
                          <a:cs typeface="Times New Roman" panose="02020603050405020304" pitchFamily="18" charset="0"/>
                        </a:rPr>
                        <a:t>A medication error resulting in a telephone call to, or a consultation with, a poison control center, an emergency department visit, an urgent care visit, a hospitalization, or death; or</a:t>
                      </a:r>
                    </a:p>
                    <a:p>
                      <a:pPr marL="285750" indent="-285750">
                        <a:buFont typeface="Arial" panose="020B0604020202020204" pitchFamily="34" charset="0"/>
                        <a:buChar char="•"/>
                      </a:pPr>
                      <a:r>
                        <a:rPr lang="en-US" sz="1400" b="0" kern="1200" dirty="0">
                          <a:solidFill>
                            <a:schemeClr val="tx1"/>
                          </a:solidFill>
                          <a:latin typeface="+mj-lt"/>
                          <a:ea typeface="+mn-ea"/>
                          <a:cs typeface="Times New Roman" panose="02020603050405020304" pitchFamily="18" charset="0"/>
                        </a:rPr>
                        <a:t>An unexplained or unanticipated death, including but not limited to a death caused by abuse or neglect</a:t>
                      </a:r>
                    </a:p>
                  </a:txBody>
                  <a:tcPr marL="68580" marR="68580" marT="34290" marB="34290"/>
                </a:tc>
                <a:tc>
                  <a:txBody>
                    <a:bodyPr/>
                    <a:lstStyle/>
                    <a:p>
                      <a:pPr marL="0" algn="l" defTabSz="914400" rtl="0" eaLnBrk="1" latinLnBrk="0" hangingPunct="1"/>
                      <a:r>
                        <a:rPr lang="en-US" sz="1400" kern="1200" dirty="0">
                          <a:solidFill>
                            <a:schemeClr val="dk1"/>
                          </a:solidFill>
                          <a:latin typeface="+mj-lt"/>
                          <a:ea typeface="+mn-ea"/>
                          <a:cs typeface="+mn-cs"/>
                        </a:rPr>
                        <a:t>Minor changes only</a:t>
                      </a:r>
                    </a:p>
                    <a:p>
                      <a:pPr marL="0" algn="l" defTabSz="914400" rtl="0" eaLnBrk="1" latinLnBrk="0" hangingPunct="1"/>
                      <a:endParaRPr lang="en-US" sz="1400" kern="1200" dirty="0">
                        <a:solidFill>
                          <a:schemeClr val="dk1"/>
                        </a:solidFill>
                        <a:latin typeface="+mj-lt"/>
                        <a:ea typeface="+mn-ea"/>
                        <a:cs typeface="+mn-cs"/>
                      </a:endParaRPr>
                    </a:p>
                    <a:p>
                      <a:pPr marL="0" algn="l" defTabSz="914400" rtl="0" eaLnBrk="1" latinLnBrk="0" hangingPunct="1"/>
                      <a:endParaRPr lang="en-US" sz="1400" kern="1200" dirty="0">
                        <a:solidFill>
                          <a:schemeClr val="dk1"/>
                        </a:solidFill>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2027</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548390026"/>
                  </a:ext>
                </a:extLst>
              </a:tr>
            </a:tbl>
          </a:graphicData>
        </a:graphic>
      </p:graphicFrame>
      <p:sp>
        <p:nvSpPr>
          <p:cNvPr id="4" name="Slide Number Placeholder 3">
            <a:extLst>
              <a:ext uri="{FF2B5EF4-FFF2-40B4-BE49-F238E27FC236}">
                <a16:creationId xmlns:a16="http://schemas.microsoft.com/office/drawing/2014/main" id="{8860410F-D62C-8F75-4BBE-AF69D0820A41}"/>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1966969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DD500C-E4D8-AB8D-22C5-90AD82900C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928E00-10AD-C50D-89E5-2155AD3C44A4}"/>
              </a:ext>
            </a:extLst>
          </p:cNvPr>
          <p:cNvSpPr>
            <a:spLocks noGrp="1"/>
          </p:cNvSpPr>
          <p:nvPr>
            <p:ph type="title"/>
          </p:nvPr>
        </p:nvSpPr>
        <p:spPr>
          <a:xfrm>
            <a:off x="1524000" y="0"/>
            <a:ext cx="9144000" cy="1443318"/>
          </a:xfrm>
        </p:spPr>
        <p:txBody>
          <a:bodyPr/>
          <a:lstStyle/>
          <a:p>
            <a:r>
              <a:rPr lang="en-US" sz="2300" dirty="0">
                <a:latin typeface="Calibri" panose="020F0502020204030204" pitchFamily="34" charset="0"/>
                <a:ea typeface="Calibri" panose="020F0502020204030204" pitchFamily="34" charset="0"/>
                <a:cs typeface="Times New Roman" panose="02020603050405020304" pitchFamily="18" charset="0"/>
              </a:rPr>
              <a:t>Incident Management Systems and Critical Incident Reporting Requirements (cont.) (§§ 441.302(a)(6), 441.464(e), 441.570(e), 441.745(a)(1)(v), 441.745(b)(1)(i), 441.311(b)(1) and (2), 441.474(c), 441.580(i), and 441.745(a)(1)(vii)) </a:t>
            </a:r>
            <a:endParaRPr lang="en-US" sz="2300" dirty="0"/>
          </a:p>
        </p:txBody>
      </p:sp>
      <p:sp>
        <p:nvSpPr>
          <p:cNvPr id="5" name="TextBox 4">
            <a:extLst>
              <a:ext uri="{FF2B5EF4-FFF2-40B4-BE49-F238E27FC236}">
                <a16:creationId xmlns:a16="http://schemas.microsoft.com/office/drawing/2014/main" id="{05D0160A-7638-A0D0-A89D-88B14D760CC4}"/>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Requires states to meet nationwide incident management system standards for monitoring HCBS programs</a:t>
            </a:r>
          </a:p>
        </p:txBody>
      </p:sp>
      <p:graphicFrame>
        <p:nvGraphicFramePr>
          <p:cNvPr id="6" name="Table 5">
            <a:extLst>
              <a:ext uri="{FF2B5EF4-FFF2-40B4-BE49-F238E27FC236}">
                <a16:creationId xmlns:a16="http://schemas.microsoft.com/office/drawing/2014/main" id="{334F8D7C-CA06-ABAD-620D-98A7760DC8E5}"/>
              </a:ext>
            </a:extLst>
          </p:cNvPr>
          <p:cNvGraphicFramePr>
            <a:graphicFrameLocks noGrp="1"/>
          </p:cNvGraphicFramePr>
          <p:nvPr/>
        </p:nvGraphicFramePr>
        <p:xfrm>
          <a:off x="1873953" y="2322577"/>
          <a:ext cx="8458201" cy="3643448"/>
        </p:xfrm>
        <a:graphic>
          <a:graphicData uri="http://schemas.openxmlformats.org/drawingml/2006/table">
            <a:tbl>
              <a:tblPr firstRow="1" bandRow="1">
                <a:tableStyleId>{5C22544A-7EE6-4342-B048-85BDC9FD1C3A}</a:tableStyleId>
              </a:tblPr>
              <a:tblGrid>
                <a:gridCol w="1145477">
                  <a:extLst>
                    <a:ext uri="{9D8B030D-6E8A-4147-A177-3AD203B41FA5}">
                      <a16:colId xmlns:a16="http://schemas.microsoft.com/office/drawing/2014/main" val="3350829776"/>
                    </a:ext>
                  </a:extLst>
                </a:gridCol>
                <a:gridCol w="4514850">
                  <a:extLst>
                    <a:ext uri="{9D8B030D-6E8A-4147-A177-3AD203B41FA5}">
                      <a16:colId xmlns:a16="http://schemas.microsoft.com/office/drawing/2014/main" val="1931328879"/>
                    </a:ext>
                  </a:extLst>
                </a:gridCol>
                <a:gridCol w="1695450">
                  <a:extLst>
                    <a:ext uri="{9D8B030D-6E8A-4147-A177-3AD203B41FA5}">
                      <a16:colId xmlns:a16="http://schemas.microsoft.com/office/drawing/2014/main" val="2768612159"/>
                    </a:ext>
                  </a:extLst>
                </a:gridCol>
                <a:gridCol w="1102424">
                  <a:extLst>
                    <a:ext uri="{9D8B030D-6E8A-4147-A177-3AD203B41FA5}">
                      <a16:colId xmlns:a16="http://schemas.microsoft.com/office/drawing/2014/main" val="3139326547"/>
                    </a:ext>
                  </a:extLst>
                </a:gridCol>
              </a:tblGrid>
              <a:tr h="664028">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5979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latin typeface="+mj-lt"/>
                          <a:ea typeface="+mn-ea"/>
                          <a:cs typeface="Times New Roman" panose="02020603050405020304" pitchFamily="18" charset="0"/>
                        </a:rPr>
                        <a:t>No prior regulatory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latin typeface="+mj-lt"/>
                          <a:ea typeface="Times New Roman" panose="02020603050405020304" pitchFamily="18" charset="0"/>
                          <a:cs typeface="Times New Roman" panose="02020603050405020304" pitchFamily="18" charset="0"/>
                        </a:rPr>
                        <a:t>Requires</a:t>
                      </a:r>
                      <a:r>
                        <a:rPr lang="en-US" sz="1400" b="0" kern="1200" dirty="0">
                          <a:solidFill>
                            <a:schemeClr val="tx1"/>
                          </a:solidFill>
                          <a:effectLst/>
                          <a:latin typeface="+mj-lt"/>
                          <a:ea typeface="Times New Roman" panose="02020603050405020304" pitchFamily="18" charset="0"/>
                          <a:cs typeface="Times New Roman" panose="02020603050405020304" pitchFamily="18" charset="0"/>
                        </a:rPr>
                        <a:t> states to operate and maintain an </a:t>
                      </a:r>
                      <a:r>
                        <a:rPr lang="en-US" sz="1400" b="0" kern="1200" dirty="0">
                          <a:solidFill>
                            <a:schemeClr val="tx1"/>
                          </a:solidFill>
                          <a:latin typeface="+mj-lt"/>
                          <a:ea typeface="Times New Roman" panose="02020603050405020304" pitchFamily="18" charset="0"/>
                          <a:cs typeface="Times New Roman" panose="02020603050405020304" pitchFamily="18" charset="0"/>
                        </a:rPr>
                        <a:t>electronic </a:t>
                      </a:r>
                      <a:r>
                        <a:rPr lang="en-US" sz="1400" b="0" kern="1200" dirty="0">
                          <a:solidFill>
                            <a:schemeClr val="tx1"/>
                          </a:solidFill>
                          <a:effectLst/>
                          <a:latin typeface="+mj-lt"/>
                          <a:ea typeface="Times New Roman" panose="02020603050405020304" pitchFamily="18" charset="0"/>
                          <a:cs typeface="Times New Roman" panose="02020603050405020304" pitchFamily="18" charset="0"/>
                        </a:rPr>
                        <a:t>incident management system to identify report, triage, investigate, resolve, track, and trend critical incidents</a:t>
                      </a:r>
                      <a:endParaRPr lang="en-US" sz="1400" b="0" kern="1200" dirty="0">
                        <a:solidFill>
                          <a:schemeClr val="tx1"/>
                        </a:solidFill>
                        <a:latin typeface="+mj-lt"/>
                        <a:ea typeface="+mn-ea"/>
                        <a:cs typeface="Times New Roman" panose="02020603050405020304" pitchFamily="18"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Changed applicability date from 3 years to 5 years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2029</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1181357217"/>
                  </a:ext>
                </a:extLst>
              </a:tr>
              <a:tr h="8965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baseline="0" dirty="0">
                          <a:solidFill>
                            <a:schemeClr val="tx1"/>
                          </a:solidFill>
                          <a:latin typeface="+mj-lt"/>
                          <a:ea typeface="+mn-ea"/>
                          <a:cs typeface="+mn-cs"/>
                        </a:rPr>
                        <a:t>No prior regulatory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effectLst/>
                          <a:latin typeface="+mj-lt"/>
                          <a:ea typeface="+mn-ea"/>
                          <a:cs typeface="+mn-cs"/>
                        </a:rPr>
                        <a:t>Requires providers to report to the state, within state-established timeframes and procedures, any critical incident that occurs during the delivery of services or as a result of the failure to deliver services</a:t>
                      </a:r>
                      <a:endParaRPr lang="en-US" sz="1400" b="0" i="0" kern="1200" baseline="0" dirty="0">
                        <a:solidFill>
                          <a:srgbClr val="FF0000"/>
                        </a:solidFill>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Minor changes only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2027</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971719783"/>
                  </a:ext>
                </a:extLst>
              </a:tr>
              <a:tr h="8965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baseline="0" dirty="0">
                          <a:solidFill>
                            <a:schemeClr val="tx1"/>
                          </a:solidFill>
                          <a:latin typeface="+mj-lt"/>
                          <a:ea typeface="+mn-ea"/>
                          <a:cs typeface="+mn-cs"/>
                        </a:rPr>
                        <a:t>No prior regulatory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Requires states to use other data sources (</a:t>
                      </a:r>
                      <a:r>
                        <a:rPr lang="en-US" sz="1400" kern="1200" dirty="0">
                          <a:solidFill>
                            <a:schemeClr val="dk1"/>
                          </a:solidFill>
                          <a:effectLst/>
                          <a:latin typeface="+mj-lt"/>
                          <a:ea typeface="Times New Roman" panose="02020603050405020304" pitchFamily="18" charset="0"/>
                          <a:cs typeface="Times New Roman" panose="02020603050405020304" pitchFamily="18" charset="0"/>
                        </a:rPr>
                        <a:t>e.g., claims, Medicaid Fraud Control Unit, Child and Adult Protective Services, law enforcement) </a:t>
                      </a:r>
                      <a:r>
                        <a:rPr lang="en-US" sz="1400" kern="1200" dirty="0">
                          <a:solidFill>
                            <a:schemeClr val="dk1"/>
                          </a:solidFill>
                          <a:effectLst/>
                          <a:latin typeface="+mj-lt"/>
                          <a:ea typeface="+mn-ea"/>
                          <a:cs typeface="Times New Roman" panose="02020603050405020304" pitchFamily="18" charset="0"/>
                        </a:rPr>
                        <a:t>to the extent permissible under state law to identify critical incidents that are unreported by providers and occur during the delivery of services or as a result of the failure to deliver services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Minor changes only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2027</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159825455"/>
                  </a:ext>
                </a:extLst>
              </a:tr>
            </a:tbl>
          </a:graphicData>
        </a:graphic>
      </p:graphicFrame>
      <p:sp>
        <p:nvSpPr>
          <p:cNvPr id="4" name="Slide Number Placeholder 3">
            <a:extLst>
              <a:ext uri="{FF2B5EF4-FFF2-40B4-BE49-F238E27FC236}">
                <a16:creationId xmlns:a16="http://schemas.microsoft.com/office/drawing/2014/main" id="{8860410F-D62C-8F75-4BBE-AF69D0820A41}"/>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16613376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BD3F76-28BB-65C6-A155-57B03B4384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1EECF5-57FE-F2F8-EB2D-B14358477715}"/>
              </a:ext>
            </a:extLst>
          </p:cNvPr>
          <p:cNvSpPr>
            <a:spLocks noGrp="1"/>
          </p:cNvSpPr>
          <p:nvPr>
            <p:ph type="title"/>
          </p:nvPr>
        </p:nvSpPr>
        <p:spPr>
          <a:xfrm>
            <a:off x="1524000" y="1"/>
            <a:ext cx="9144000" cy="1438274"/>
          </a:xfrm>
        </p:spPr>
        <p:txBody>
          <a:bodyPr/>
          <a:lstStyle/>
          <a:p>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Calibri" panose="020F0502020204030204" pitchFamily="34" charset="0"/>
                <a:ea typeface="Calibri" panose="020F0502020204030204" pitchFamily="34" charset="0"/>
                <a:cs typeface="Times New Roman" panose="02020603050405020304" pitchFamily="18" charset="0"/>
              </a:rPr>
              <a:t>Incident Management Systems and Critical Incident Reporting Requirements (cont.) (§§ 441.302(a)(6), 441.464(e), 441.570(e), 441.745(a)(1)(v), 441.745(b)(1)(i), 441.311(b)(1) and (2), 441.474(c), 441.580(i), and 441.745(a)(1)(vii)) </a:t>
            </a:r>
            <a:br>
              <a:rPr lang="en-US" sz="2300" dirty="0">
                <a:latin typeface="Calibri" panose="020F0502020204030204" pitchFamily="34" charset="0"/>
                <a:ea typeface="Calibri" panose="020F0502020204030204" pitchFamily="34" charset="0"/>
                <a:cs typeface="Times New Roman" panose="02020603050405020304" pitchFamily="18" charset="0"/>
              </a:rPr>
            </a:br>
            <a:endParaRPr lang="en-US" sz="2300" dirty="0"/>
          </a:p>
        </p:txBody>
      </p:sp>
      <p:sp>
        <p:nvSpPr>
          <p:cNvPr id="5" name="TextBox 4">
            <a:extLst>
              <a:ext uri="{FF2B5EF4-FFF2-40B4-BE49-F238E27FC236}">
                <a16:creationId xmlns:a16="http://schemas.microsoft.com/office/drawing/2014/main" id="{DE3C59D6-F84F-8739-6403-78602D0382FA}"/>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Requires states to meet nationwide incident management system standards for monitoring HCBS programs</a:t>
            </a:r>
          </a:p>
        </p:txBody>
      </p:sp>
      <p:graphicFrame>
        <p:nvGraphicFramePr>
          <p:cNvPr id="6" name="Table 5">
            <a:extLst>
              <a:ext uri="{FF2B5EF4-FFF2-40B4-BE49-F238E27FC236}">
                <a16:creationId xmlns:a16="http://schemas.microsoft.com/office/drawing/2014/main" id="{CF7C6FD3-AE35-9587-6171-673DFB0AAC37}"/>
              </a:ext>
            </a:extLst>
          </p:cNvPr>
          <p:cNvGraphicFramePr>
            <a:graphicFrameLocks noGrp="1"/>
          </p:cNvGraphicFramePr>
          <p:nvPr/>
        </p:nvGraphicFramePr>
        <p:xfrm>
          <a:off x="1871472" y="2322576"/>
          <a:ext cx="8458200" cy="4183380"/>
        </p:xfrm>
        <a:graphic>
          <a:graphicData uri="http://schemas.openxmlformats.org/drawingml/2006/table">
            <a:tbl>
              <a:tblPr firstRow="1" bandRow="1">
                <a:tableStyleId>{5C22544A-7EE6-4342-B048-85BDC9FD1C3A}</a:tableStyleId>
              </a:tblPr>
              <a:tblGrid>
                <a:gridCol w="1176528">
                  <a:extLst>
                    <a:ext uri="{9D8B030D-6E8A-4147-A177-3AD203B41FA5}">
                      <a16:colId xmlns:a16="http://schemas.microsoft.com/office/drawing/2014/main" val="1308444150"/>
                    </a:ext>
                  </a:extLst>
                </a:gridCol>
                <a:gridCol w="4953000">
                  <a:extLst>
                    <a:ext uri="{9D8B030D-6E8A-4147-A177-3AD203B41FA5}">
                      <a16:colId xmlns:a16="http://schemas.microsoft.com/office/drawing/2014/main" val="1931328879"/>
                    </a:ext>
                  </a:extLst>
                </a:gridCol>
                <a:gridCol w="1257300">
                  <a:extLst>
                    <a:ext uri="{9D8B030D-6E8A-4147-A177-3AD203B41FA5}">
                      <a16:colId xmlns:a16="http://schemas.microsoft.com/office/drawing/2014/main" val="2768612159"/>
                    </a:ext>
                  </a:extLst>
                </a:gridCol>
                <a:gridCol w="1071372">
                  <a:extLst>
                    <a:ext uri="{9D8B030D-6E8A-4147-A177-3AD203B41FA5}">
                      <a16:colId xmlns:a16="http://schemas.microsoft.com/office/drawing/2014/main" val="3139326547"/>
                    </a:ext>
                  </a:extLst>
                </a:gridCol>
              </a:tblGrid>
              <a:tr h="476393">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68160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baseline="0" dirty="0">
                          <a:solidFill>
                            <a:schemeClr val="tx1"/>
                          </a:solidFill>
                          <a:latin typeface="+mj-lt"/>
                          <a:ea typeface="+mn-ea"/>
                          <a:cs typeface="+mn-cs"/>
                        </a:rPr>
                        <a:t>No prior regulatory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dirty="0">
                          <a:solidFill>
                            <a:schemeClr val="dk1"/>
                          </a:solidFill>
                          <a:effectLst/>
                          <a:latin typeface="+mj-lt"/>
                          <a:ea typeface="+mn-ea"/>
                          <a:cs typeface="+mn-cs"/>
                        </a:rPr>
                        <a:t>Requires states to ensure there is information sharing about the status and resolution of investigations between the state and the entities responsible for investigating critical incidents if the state refers critical incidents to other entities for investigation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Minor changes only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2027</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1900750417"/>
                  </a:ext>
                </a:extLst>
              </a:tr>
              <a:tr h="62842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baseline="0" dirty="0">
                          <a:solidFill>
                            <a:schemeClr val="tx1"/>
                          </a:solidFill>
                          <a:latin typeface="+mj-lt"/>
                          <a:ea typeface="+mn-ea"/>
                          <a:cs typeface="+mn-cs"/>
                        </a:rPr>
                        <a:t>No prior regulatory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effectLst/>
                          <a:latin typeface="+mj-lt"/>
                          <a:ea typeface="+mn-ea"/>
                          <a:cs typeface="+mn-cs"/>
                        </a:rPr>
                        <a:t>Requires states to separately investigate critical incidents if the investigative agency fails to report the resolution of an investigation within state-specified timeframes </a:t>
                      </a:r>
                      <a:endParaRPr lang="en-US" sz="1400" b="0" i="0" kern="1200" baseline="0" dirty="0">
                        <a:solidFill>
                          <a:srgbClr val="FF0000"/>
                        </a:solidFill>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Minor changes only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2027</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1735392435"/>
                  </a:ext>
                </a:extLst>
              </a:tr>
              <a:tr h="628423">
                <a:tc>
                  <a:txBody>
                    <a:bodyPr/>
                    <a:lstStyle/>
                    <a:p>
                      <a:pPr marL="0" lvl="0" indent="0">
                        <a:spcBef>
                          <a:spcPts val="0"/>
                        </a:spcBef>
                        <a:buFont typeface="Arial" panose="020B0604020202020204" pitchFamily="34" charset="0"/>
                        <a:buNone/>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a:t>
                      </a:r>
                      <a:r>
                        <a:rPr lang="en-US" sz="1400" b="0" i="0" kern="1200" baseline="0" dirty="0">
                          <a:solidFill>
                            <a:schemeClr val="tx1"/>
                          </a:solidFill>
                          <a:latin typeface="+mj-lt"/>
                          <a:ea typeface="+mn-ea"/>
                          <a:cs typeface="+mn-cs"/>
                        </a:rPr>
                        <a:t>regulatory requirement</a:t>
                      </a:r>
                      <a:endParaRPr lang="en-US" sz="1400" b="0" kern="12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Establishes standardized annual reporting requirements and sets a 90% minimum performance level for states related to whether the following occur within state-specified timeframes:</a:t>
                      </a:r>
                      <a:endParaRPr lang="en-US" sz="1400" kern="1200" dirty="0">
                        <a:solidFill>
                          <a:schemeClr val="dk1"/>
                        </a:solidFill>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j-lt"/>
                          <a:ea typeface="+mn-ea"/>
                          <a:cs typeface="+mn-cs"/>
                        </a:rPr>
                        <a:t>Critical incident investigations are initiated;</a:t>
                      </a:r>
                    </a:p>
                    <a:p>
                      <a:pPr marL="285750" lvl="0" indent="-285750">
                        <a:spcBef>
                          <a:spcPts val="0"/>
                        </a:spcBef>
                        <a:buFont typeface="Arial" panose="020B0604020202020204" pitchFamily="34" charset="0"/>
                        <a:buChar char="•"/>
                      </a:pPr>
                      <a:r>
                        <a:rPr lang="en-US" sz="1400" kern="1200" dirty="0">
                          <a:solidFill>
                            <a:schemeClr val="dk1"/>
                          </a:solidFill>
                          <a:latin typeface="+mj-lt"/>
                          <a:ea typeface="+mn-ea"/>
                          <a:cs typeface="+mn-cs"/>
                        </a:rPr>
                        <a:t>Critical incidents are investigated and resolved; and</a:t>
                      </a:r>
                    </a:p>
                    <a:p>
                      <a:pPr marL="285750" lvl="0" indent="-285750">
                        <a:spcBef>
                          <a:spcPts val="0"/>
                        </a:spcBef>
                        <a:buFont typeface="Arial" panose="020B0604020202020204" pitchFamily="34" charset="0"/>
                        <a:buChar char="•"/>
                      </a:pPr>
                      <a:r>
                        <a:rPr lang="en-US" sz="1400" kern="1200" dirty="0">
                          <a:solidFill>
                            <a:schemeClr val="dk1"/>
                          </a:solidFill>
                          <a:latin typeface="+mj-lt"/>
                          <a:ea typeface="+mn-ea"/>
                          <a:cs typeface="+mn-cs"/>
                        </a:rPr>
                        <a:t>Corrective actions related to critical incidents are completed</a:t>
                      </a:r>
                      <a:endParaRPr lang="en-US" sz="1400" b="0" kern="12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34290" marB="34290"/>
                </a:tc>
                <a:tc>
                  <a:txBody>
                    <a:bodyPr/>
                    <a:lstStyle/>
                    <a:p>
                      <a:pPr marL="0" algn="l" defTabSz="914400" rtl="0" eaLnBrk="1" latinLnBrk="0" hangingPunct="1"/>
                      <a:r>
                        <a:rPr lang="en-US" sz="1400" kern="1200" dirty="0">
                          <a:solidFill>
                            <a:schemeClr val="dk1"/>
                          </a:solidFill>
                          <a:latin typeface="+mj-lt"/>
                          <a:ea typeface="+mn-ea"/>
                          <a:cs typeface="+mn-cs"/>
                        </a:rPr>
                        <a:t>Minor changes</a:t>
                      </a:r>
                    </a:p>
                    <a:p>
                      <a:pPr marL="0" algn="l" defTabSz="914400" rtl="0" eaLnBrk="1" latinLnBrk="0" hangingPunct="1"/>
                      <a:r>
                        <a:rPr lang="en-US" sz="1400" kern="1200" dirty="0">
                          <a:solidFill>
                            <a:schemeClr val="dk1"/>
                          </a:solidFill>
                          <a:latin typeface="+mj-lt"/>
                          <a:ea typeface="+mn-ea"/>
                          <a:cs typeface="+mn-cs"/>
                        </a:rPr>
                        <a:t>only</a:t>
                      </a:r>
                    </a:p>
                  </a:txBody>
                  <a:tcPr marL="68580" marR="68580" marT="34290" marB="34290"/>
                </a:tc>
                <a:tc>
                  <a:txBody>
                    <a:bodyPr/>
                    <a:lstStyle/>
                    <a:p>
                      <a:pPr marL="0" algn="l" defTabSz="914400" rtl="0" eaLnBrk="1" latinLnBrk="0" hangingPunct="1"/>
                      <a:r>
                        <a:rPr lang="en-US" sz="1400" kern="1200" dirty="0">
                          <a:solidFill>
                            <a:schemeClr val="dk1"/>
                          </a:solidFill>
                          <a:effectLst/>
                          <a:latin typeface="+mj-lt"/>
                          <a:ea typeface="+mn-ea"/>
                          <a:cs typeface="+mn-cs"/>
                        </a:rPr>
                        <a:t>Beginning </a:t>
                      </a:r>
                    </a:p>
                    <a:p>
                      <a:pPr marL="0" algn="l" defTabSz="914400" rtl="0" eaLnBrk="1" latinLnBrk="0" hangingPunct="1"/>
                      <a:r>
                        <a:rPr lang="en-US" sz="1400" kern="1200" dirty="0">
                          <a:solidFill>
                            <a:schemeClr val="dk1"/>
                          </a:solidFill>
                          <a:effectLst/>
                          <a:latin typeface="+mj-lt"/>
                          <a:ea typeface="+mn-ea"/>
                          <a:cs typeface="+mn-cs"/>
                        </a:rPr>
                        <a:t>July 9, 2027</a:t>
                      </a:r>
                      <a:endParaRPr lang="en-US" sz="1400" kern="1200" dirty="0">
                        <a:solidFill>
                          <a:srgbClr val="FF0000"/>
                        </a:solidFill>
                        <a:latin typeface="+mj-lt"/>
                        <a:ea typeface="+mn-ea"/>
                        <a:cs typeface="+mn-cs"/>
                      </a:endParaRPr>
                    </a:p>
                  </a:txBody>
                  <a:tcPr marL="68580" marR="68580" marT="34290" marB="34290"/>
                </a:tc>
                <a:extLst>
                  <a:ext uri="{0D108BD9-81ED-4DB2-BD59-A6C34878D82A}">
                    <a16:rowId xmlns:a16="http://schemas.microsoft.com/office/drawing/2014/main" val="1918924567"/>
                  </a:ext>
                </a:extLst>
              </a:tr>
              <a:tr h="62842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baseline="0" dirty="0">
                          <a:solidFill>
                            <a:schemeClr val="tx1"/>
                          </a:solidFill>
                          <a:latin typeface="+mj-lt"/>
                          <a:ea typeface="+mn-ea"/>
                          <a:cs typeface="+mn-cs"/>
                        </a:rPr>
                        <a:t>No prior regulatory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latin typeface="+mj-lt"/>
                          <a:ea typeface="+mn-ea"/>
                          <a:cs typeface="+mn-cs"/>
                        </a:rPr>
                        <a:t>Requires states to report on an incident management system assessment every 24 months (may be reduced to every 60 months for states that meet incident management system requirements)</a:t>
                      </a:r>
                      <a:endParaRPr lang="en-US" sz="1400" b="0" i="0" kern="1200" baseline="0" dirty="0">
                        <a:solidFill>
                          <a:srgbClr val="FF0000"/>
                        </a:solidFill>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Minor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only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July 9, 2027</a:t>
                      </a:r>
                      <a:endParaRPr lang="en-US" sz="1400" kern="1200" dirty="0">
                        <a:solidFill>
                          <a:srgbClr val="FF0000"/>
                        </a:solidFill>
                        <a:latin typeface="+mj-lt"/>
                        <a:ea typeface="+mn-ea"/>
                        <a:cs typeface="+mn-cs"/>
                      </a:endParaRPr>
                    </a:p>
                  </a:txBody>
                  <a:tcPr marL="68580" marR="68580" marT="34290" marB="34290"/>
                </a:tc>
                <a:extLst>
                  <a:ext uri="{0D108BD9-81ED-4DB2-BD59-A6C34878D82A}">
                    <a16:rowId xmlns:a16="http://schemas.microsoft.com/office/drawing/2014/main" val="2544087109"/>
                  </a:ext>
                </a:extLst>
              </a:tr>
            </a:tbl>
          </a:graphicData>
        </a:graphic>
      </p:graphicFrame>
      <p:sp>
        <p:nvSpPr>
          <p:cNvPr id="4" name="Slide Number Placeholder 3">
            <a:extLst>
              <a:ext uri="{FF2B5EF4-FFF2-40B4-BE49-F238E27FC236}">
                <a16:creationId xmlns:a16="http://schemas.microsoft.com/office/drawing/2014/main" id="{F22109EC-1E0A-FE26-F27E-F9BBFBE99343}"/>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3373582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F64F53-3DB6-8B69-36F8-F6A4A8C9FF5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8E8AE64-A67F-D7ED-1027-328BDBB0461B}"/>
              </a:ext>
            </a:extLst>
          </p:cNvPr>
          <p:cNvSpPr>
            <a:spLocks noGrp="1"/>
          </p:cNvSpPr>
          <p:nvPr>
            <p:ph type="title"/>
          </p:nvPr>
        </p:nvSpPr>
        <p:spPr>
          <a:xfrm>
            <a:off x="1523402" y="260"/>
            <a:ext cx="9144000" cy="1371600"/>
          </a:xfrm>
        </p:spPr>
        <p:txBody>
          <a:bodyPr/>
          <a:lstStyle/>
          <a:p>
            <a:br>
              <a:rPr lang="en-US" sz="2800" dirty="0"/>
            </a:br>
            <a:r>
              <a:rPr lang="en-US" sz="2800" dirty="0"/>
              <a:t>FFS Grievance Systems </a:t>
            </a:r>
            <a:br>
              <a:rPr lang="en-US" sz="2800" dirty="0"/>
            </a:br>
            <a:r>
              <a:rPr lang="en-US" sz="2800" dirty="0"/>
              <a:t>(§§ 441.301(c)(7), 441.464(d)(5), 441.555(e), and 441.745(a)(1)(iii))</a:t>
            </a:r>
            <a:br>
              <a:rPr lang="en-US" sz="2800" dirty="0"/>
            </a:br>
            <a:endParaRPr lang="en-US" sz="2800" dirty="0"/>
          </a:p>
        </p:txBody>
      </p:sp>
      <p:sp>
        <p:nvSpPr>
          <p:cNvPr id="2" name="TextBox 1">
            <a:extLst>
              <a:ext uri="{FF2B5EF4-FFF2-40B4-BE49-F238E27FC236}">
                <a16:creationId xmlns:a16="http://schemas.microsoft.com/office/drawing/2014/main" id="{880E1EC9-4BFA-295D-2E5B-193FBDFBCFA6}"/>
              </a:ext>
            </a:extLst>
          </p:cNvPr>
          <p:cNvSpPr txBox="1"/>
          <p:nvPr/>
        </p:nvSpPr>
        <p:spPr>
          <a:xfrm>
            <a:off x="1981200" y="1700784"/>
            <a:ext cx="82296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Requires states to establish a grievance (complaint) system in FFS HCBS </a:t>
            </a:r>
          </a:p>
        </p:txBody>
      </p:sp>
      <p:graphicFrame>
        <p:nvGraphicFramePr>
          <p:cNvPr id="6" name="Table 5">
            <a:extLst>
              <a:ext uri="{FF2B5EF4-FFF2-40B4-BE49-F238E27FC236}">
                <a16:creationId xmlns:a16="http://schemas.microsoft.com/office/drawing/2014/main" id="{88FECD4F-43E4-26B8-4990-5AB101AEB60D}"/>
              </a:ext>
            </a:extLst>
          </p:cNvPr>
          <p:cNvGraphicFramePr>
            <a:graphicFrameLocks noGrp="1"/>
          </p:cNvGraphicFramePr>
          <p:nvPr/>
        </p:nvGraphicFramePr>
        <p:xfrm>
          <a:off x="1871472" y="2048256"/>
          <a:ext cx="8458200" cy="4191000"/>
        </p:xfrm>
        <a:graphic>
          <a:graphicData uri="http://schemas.openxmlformats.org/drawingml/2006/table">
            <a:tbl>
              <a:tblPr firstRow="1" bandRow="1">
                <a:tableStyleId>{5C22544A-7EE6-4342-B048-85BDC9FD1C3A}</a:tableStyleId>
              </a:tblPr>
              <a:tblGrid>
                <a:gridCol w="1184148">
                  <a:extLst>
                    <a:ext uri="{9D8B030D-6E8A-4147-A177-3AD203B41FA5}">
                      <a16:colId xmlns:a16="http://schemas.microsoft.com/office/drawing/2014/main" val="3074418398"/>
                    </a:ext>
                  </a:extLst>
                </a:gridCol>
                <a:gridCol w="2013837">
                  <a:extLst>
                    <a:ext uri="{9D8B030D-6E8A-4147-A177-3AD203B41FA5}">
                      <a16:colId xmlns:a16="http://schemas.microsoft.com/office/drawing/2014/main" val="1931328879"/>
                    </a:ext>
                  </a:extLst>
                </a:gridCol>
                <a:gridCol w="4175185">
                  <a:extLst>
                    <a:ext uri="{9D8B030D-6E8A-4147-A177-3AD203B41FA5}">
                      <a16:colId xmlns:a16="http://schemas.microsoft.com/office/drawing/2014/main" val="2768612159"/>
                    </a:ext>
                  </a:extLst>
                </a:gridCol>
                <a:gridCol w="1085030">
                  <a:extLst>
                    <a:ext uri="{9D8B030D-6E8A-4147-A177-3AD203B41FA5}">
                      <a16:colId xmlns:a16="http://schemas.microsoft.com/office/drawing/2014/main" val="3139326547"/>
                    </a:ext>
                  </a:extLst>
                </a:gridCol>
              </a:tblGrid>
              <a:tr h="343482">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13496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No prior regulatory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j-lt"/>
                          <a:ea typeface="+mn-ea"/>
                          <a:cs typeface="+mn-cs"/>
                        </a:rPr>
                        <a:t>Requires states to establish a grievance (complaint) system in FFS HCBS, and sets requirements for the state’s grievance system, to allow beneficiaries to file a grievance related to the state’s or a provider’s performance of </a:t>
                      </a:r>
                      <a:r>
                        <a:rPr lang="en-US" sz="1400" kern="1200" dirty="0">
                          <a:solidFill>
                            <a:schemeClr val="dk1"/>
                          </a:solidFill>
                          <a:effectLst/>
                          <a:latin typeface="+mj-lt"/>
                          <a:ea typeface="+mn-ea"/>
                          <a:cs typeface="+mn-cs"/>
                        </a:rPr>
                        <a:t>person-centered planning and service plan requirements and HCBS settings requirements</a:t>
                      </a:r>
                    </a:p>
                  </a:txBody>
                  <a:tcPr marL="68580" marR="68580" marT="34290" marB="34290"/>
                </a:tc>
                <a:tc>
                  <a:txBody>
                    <a:bodyPr/>
                    <a:lstStyle/>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Revised to specify a </a:t>
                      </a:r>
                      <a:r>
                        <a:rPr lang="en-US" sz="1400" kern="1200" dirty="0">
                          <a:solidFill>
                            <a:schemeClr val="dk1"/>
                          </a:solidFill>
                          <a:effectLst/>
                          <a:latin typeface="+mj-lt"/>
                          <a:ea typeface="+mn-ea"/>
                          <a:cs typeface="+mn-cs"/>
                        </a:rPr>
                        <a:t>beneficiary may file a grievance related to the state’s or a provider’s performance of (rather than compliance with) the person-centered planning and service plan requirements and the HCBS settings requirements </a:t>
                      </a: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Revised to specify beneficiaries and their authorized representatives should be able to involve other individuals or entities of their choosing to assist them throughout the grievance process, in addition to filing a grievance</a:t>
                      </a: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Revised to ensure that authorized representatives or other individuals (including family members or other beneficiaries) are protected from punitive action when helping beneficiaries file grievances</a:t>
                      </a: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Removed the proposed expedited FFS grievance resolution process and filing timeframe requirements</a:t>
                      </a:r>
                      <a:endParaRPr lang="en-US" sz="1400" kern="1200" dirty="0">
                        <a:solidFill>
                          <a:schemeClr val="dk1"/>
                        </a:solidFill>
                        <a:effectLst/>
                        <a:latin typeface="+mn-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2026</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1629436768"/>
                  </a:ext>
                </a:extLst>
              </a:tr>
            </a:tbl>
          </a:graphicData>
        </a:graphic>
      </p:graphicFrame>
      <p:sp>
        <p:nvSpPr>
          <p:cNvPr id="4" name="Slide Number Placeholder 3">
            <a:extLst>
              <a:ext uri="{FF2B5EF4-FFF2-40B4-BE49-F238E27FC236}">
                <a16:creationId xmlns:a16="http://schemas.microsoft.com/office/drawing/2014/main" id="{9EBD99C5-1F4A-8659-0E8F-928374024D5C}"/>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315651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94C0BA-4231-23CF-8F7E-347A131CDB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3DD1E4-C889-7D9C-B5F5-4EE617483A84}"/>
              </a:ext>
            </a:extLst>
          </p:cNvPr>
          <p:cNvSpPr>
            <a:spLocks noGrp="1"/>
          </p:cNvSpPr>
          <p:nvPr>
            <p:ph type="title"/>
          </p:nvPr>
        </p:nvSpPr>
        <p:spPr>
          <a:xfrm>
            <a:off x="1611859" y="5"/>
            <a:ext cx="8967369" cy="1308847"/>
          </a:xfrm>
        </p:spPr>
        <p:txBody>
          <a:bodyPr/>
          <a:lstStyle/>
          <a:p>
            <a:r>
              <a:rPr lang="en-US" sz="2800" dirty="0"/>
              <a:t>Waiting List and Access </a:t>
            </a:r>
            <a:r>
              <a:rPr lang="en-US" sz="2800" dirty="0">
                <a:ea typeface="Calibri" panose="020F0502020204030204" pitchFamily="34" charset="0"/>
                <a:cs typeface="Times New Roman" panose="02020603050405020304" pitchFamily="18" charset="0"/>
              </a:rPr>
              <a:t>Reporting Requirements (§§ 441.311(d), 441.474(c), 441.580(i), and 441.745(a)(1)(vii))</a:t>
            </a:r>
            <a:endParaRPr lang="en-US" sz="2800" dirty="0"/>
          </a:p>
        </p:txBody>
      </p:sp>
      <p:sp>
        <p:nvSpPr>
          <p:cNvPr id="2" name="TextBox 1">
            <a:extLst>
              <a:ext uri="{FF2B5EF4-FFF2-40B4-BE49-F238E27FC236}">
                <a16:creationId xmlns:a16="http://schemas.microsoft.com/office/drawing/2014/main" id="{B9923747-8F82-E39B-0DE0-C1B633DD9332}"/>
              </a:ext>
            </a:extLst>
          </p:cNvPr>
          <p:cNvSpPr txBox="1"/>
          <p:nvPr/>
        </p:nvSpPr>
        <p:spPr>
          <a:xfrm>
            <a:off x="1981200" y="16880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Requires states to report on waiting lists in waiver programs and on service delivery timeliness for certain HCBS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CFB235F2-3C72-3D4A-702E-782DD08C3633}"/>
              </a:ext>
            </a:extLst>
          </p:cNvPr>
          <p:cNvGraphicFramePr>
            <a:graphicFrameLocks noGrp="1"/>
          </p:cNvGraphicFramePr>
          <p:nvPr/>
        </p:nvGraphicFramePr>
        <p:xfrm>
          <a:off x="1871472" y="2322576"/>
          <a:ext cx="8458200" cy="4047744"/>
        </p:xfrm>
        <a:graphic>
          <a:graphicData uri="http://schemas.openxmlformats.org/drawingml/2006/table">
            <a:tbl>
              <a:tblPr firstRow="1" bandRow="1">
                <a:tableStyleId>{5C22544A-7EE6-4342-B048-85BDC9FD1C3A}</a:tableStyleId>
              </a:tblPr>
              <a:tblGrid>
                <a:gridCol w="1191182">
                  <a:extLst>
                    <a:ext uri="{9D8B030D-6E8A-4147-A177-3AD203B41FA5}">
                      <a16:colId xmlns:a16="http://schemas.microsoft.com/office/drawing/2014/main" val="239987134"/>
                    </a:ext>
                  </a:extLst>
                </a:gridCol>
                <a:gridCol w="4935718">
                  <a:extLst>
                    <a:ext uri="{9D8B030D-6E8A-4147-A177-3AD203B41FA5}">
                      <a16:colId xmlns:a16="http://schemas.microsoft.com/office/drawing/2014/main" val="1931328879"/>
                    </a:ext>
                  </a:extLst>
                </a:gridCol>
                <a:gridCol w="1250731">
                  <a:extLst>
                    <a:ext uri="{9D8B030D-6E8A-4147-A177-3AD203B41FA5}">
                      <a16:colId xmlns:a16="http://schemas.microsoft.com/office/drawing/2014/main" val="2768612159"/>
                    </a:ext>
                  </a:extLst>
                </a:gridCol>
                <a:gridCol w="1080569">
                  <a:extLst>
                    <a:ext uri="{9D8B030D-6E8A-4147-A177-3AD203B41FA5}">
                      <a16:colId xmlns:a16="http://schemas.microsoft.com/office/drawing/2014/main" val="3139326547"/>
                    </a:ext>
                  </a:extLst>
                </a:gridCol>
              </a:tblGrid>
              <a:tr h="496824">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114276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a:solidFill>
                          <a:schemeClr val="dk1"/>
                        </a:solidFill>
                        <a:latin typeface="+mj-lt"/>
                        <a:ea typeface="+mn-ea"/>
                        <a:cs typeface="+mn-cs"/>
                      </a:endParaRPr>
                    </a:p>
                  </a:txBody>
                  <a:tcPr marL="68580" marR="68580" marT="34290" marB="34290"/>
                </a:tc>
                <a:tc>
                  <a:txBody>
                    <a:bodyPr/>
                    <a:lstStyle/>
                    <a:p>
                      <a:pPr lvl="0">
                        <a:spcBef>
                          <a:spcPts val="0"/>
                        </a:spcBef>
                      </a:pPr>
                      <a:r>
                        <a:rPr lang="en-US" sz="1400" kern="1200" dirty="0">
                          <a:solidFill>
                            <a:schemeClr val="dk1"/>
                          </a:solidFill>
                          <a:effectLst/>
                          <a:latin typeface="+mj-lt"/>
                          <a:ea typeface="+mn-ea"/>
                          <a:cs typeface="+mn-cs"/>
                        </a:rPr>
                        <a:t>Requires states to report annually on waiting lists for section 1915(c) waiver programs (and section 1115 demonstrations), including:  </a:t>
                      </a:r>
                    </a:p>
                    <a:p>
                      <a:pPr marL="285750" lvl="0" indent="-285750">
                        <a:spcBef>
                          <a:spcPts val="0"/>
                        </a:spcBef>
                        <a:buFont typeface="Arial" panose="020B0604020202020204" pitchFamily="34" charset="0"/>
                        <a:buChar char="•"/>
                      </a:pPr>
                      <a:r>
                        <a:rPr lang="en-US" sz="1400" kern="1200" dirty="0">
                          <a:solidFill>
                            <a:schemeClr val="dk1"/>
                          </a:solidFill>
                          <a:latin typeface="+mj-lt"/>
                          <a:ea typeface="+mn-ea"/>
                          <a:cs typeface="+mn-cs"/>
                        </a:rPr>
                        <a:t>A description of how the state maintains the waiting list;</a:t>
                      </a:r>
                    </a:p>
                    <a:p>
                      <a:pPr marL="285750" lvl="0" indent="-285750">
                        <a:spcBef>
                          <a:spcPts val="0"/>
                        </a:spcBef>
                        <a:buFont typeface="Arial" panose="020B0604020202020204" pitchFamily="34" charset="0"/>
                        <a:buChar char="•"/>
                      </a:pPr>
                      <a:r>
                        <a:rPr lang="en-US" sz="1400" kern="1200" dirty="0">
                          <a:solidFill>
                            <a:schemeClr val="dk1"/>
                          </a:solidFill>
                          <a:latin typeface="+mj-lt"/>
                          <a:ea typeface="+mn-ea"/>
                          <a:cs typeface="+mn-cs"/>
                        </a:rPr>
                        <a:t>Number of people on the waiting list;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j-lt"/>
                          <a:ea typeface="+mn-ea"/>
                          <a:cs typeface="+mn-cs"/>
                        </a:rPr>
                        <a:t>Average amount of time new waiver enrollees waited to enroll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Minor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changes only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2027</a:t>
                      </a:r>
                      <a:endParaRPr lang="en-US" sz="1400" kern="1200" dirty="0">
                        <a:solidFill>
                          <a:srgbClr val="FF0000"/>
                        </a:solidFill>
                        <a:latin typeface="+mj-lt"/>
                        <a:ea typeface="+mn-ea"/>
                        <a:cs typeface="+mn-cs"/>
                      </a:endParaRPr>
                    </a:p>
                  </a:txBody>
                  <a:tcPr marL="68580" marR="68580" marT="34290" marB="34290"/>
                </a:tc>
                <a:extLst>
                  <a:ext uri="{0D108BD9-81ED-4DB2-BD59-A6C34878D82A}">
                    <a16:rowId xmlns:a16="http://schemas.microsoft.com/office/drawing/2014/main" val="3587131475"/>
                  </a:ext>
                </a:extLst>
              </a:tr>
              <a:tr h="200531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a:solidFill>
                          <a:schemeClr val="dk1"/>
                        </a:solidFill>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effectLst/>
                          <a:latin typeface="+mj-lt"/>
                          <a:ea typeface="+mn-ea"/>
                          <a:cs typeface="+mn-cs"/>
                        </a:rPr>
                        <a:t>Requires states to report annually on:</a:t>
                      </a:r>
                    </a:p>
                    <a:p>
                      <a:pPr marL="285750" lvl="0" indent="-285750">
                        <a:spcBef>
                          <a:spcPts val="0"/>
                        </a:spcBef>
                        <a:buFont typeface="Arial" panose="020B0604020202020204" pitchFamily="34" charset="0"/>
                        <a:buChar char="•"/>
                      </a:pPr>
                      <a:r>
                        <a:rPr lang="en-US" sz="1400" kern="1200" dirty="0">
                          <a:solidFill>
                            <a:schemeClr val="dk1"/>
                          </a:solidFill>
                          <a:latin typeface="+mj-lt"/>
                          <a:ea typeface="+mn-ea"/>
                          <a:cs typeface="+mn-cs"/>
                        </a:rPr>
                        <a:t>Average amount of time from when services were approved to when they started for individuals newly approved for homemaker, home health aide, personal care, and habilitation services within the past 12 months; and</a:t>
                      </a:r>
                    </a:p>
                    <a:p>
                      <a:pPr marL="285750" lvl="0" indent="-285750">
                        <a:spcBef>
                          <a:spcPts val="0"/>
                        </a:spcBef>
                        <a:buFont typeface="Arial" panose="020B0604020202020204" pitchFamily="34" charset="0"/>
                        <a:buChar char="•"/>
                      </a:pPr>
                      <a:r>
                        <a:rPr lang="en-US" sz="1400" kern="1200" dirty="0">
                          <a:solidFill>
                            <a:schemeClr val="dk1"/>
                          </a:solidFill>
                          <a:latin typeface="+mj-lt"/>
                          <a:ea typeface="+mn-ea"/>
                          <a:cs typeface="+mn-cs"/>
                        </a:rPr>
                        <a:t>Percent of authorized hours for homemaker, home health aide, personal care, and habilitation services provided within the past 12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latin typeface="+mj-lt"/>
                          <a:ea typeface="+mn-ea"/>
                          <a:cs typeface="+mn-cs"/>
                        </a:rPr>
                        <a:t>Note: States may report metrics using statistically valid random sampling of beneficiaries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Minor changes only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2027</a:t>
                      </a:r>
                      <a:endParaRPr lang="en-US" sz="1400" kern="1200" dirty="0">
                        <a:solidFill>
                          <a:srgbClr val="FF0000"/>
                        </a:solidFill>
                        <a:latin typeface="+mj-lt"/>
                        <a:ea typeface="+mn-ea"/>
                        <a:cs typeface="+mn-cs"/>
                      </a:endParaRPr>
                    </a:p>
                  </a:txBody>
                  <a:tcPr marL="68580" marR="68580" marT="34290" marB="34290"/>
                </a:tc>
                <a:extLst>
                  <a:ext uri="{0D108BD9-81ED-4DB2-BD59-A6C34878D82A}">
                    <a16:rowId xmlns:a16="http://schemas.microsoft.com/office/drawing/2014/main" val="411370655"/>
                  </a:ext>
                </a:extLst>
              </a:tr>
            </a:tbl>
          </a:graphicData>
        </a:graphic>
      </p:graphicFrame>
      <p:sp>
        <p:nvSpPr>
          <p:cNvPr id="4" name="Slide Number Placeholder 3">
            <a:extLst>
              <a:ext uri="{FF2B5EF4-FFF2-40B4-BE49-F238E27FC236}">
                <a16:creationId xmlns:a16="http://schemas.microsoft.com/office/drawing/2014/main" id="{5416652D-347E-952A-915B-C21AF48FE13D}"/>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8805715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A71C97-71F2-D346-E36F-A66310DA30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5B59CC-AD71-F57B-DFA9-A397467E2D02}"/>
              </a:ext>
            </a:extLst>
          </p:cNvPr>
          <p:cNvSpPr>
            <a:spLocks noGrp="1"/>
          </p:cNvSpPr>
          <p:nvPr>
            <p:ph type="title"/>
          </p:nvPr>
        </p:nvSpPr>
        <p:spPr>
          <a:xfrm>
            <a:off x="1524000" y="-1"/>
            <a:ext cx="9144000" cy="1308847"/>
          </a:xfrm>
        </p:spPr>
        <p:txBody>
          <a:bodyPr/>
          <a:lstStyle/>
          <a:p>
            <a:r>
              <a:rPr lang="en-US" sz="2800" dirty="0">
                <a:ea typeface="Calibri" panose="020F0502020204030204" pitchFamily="34" charset="0"/>
                <a:cs typeface="Times New Roman" panose="02020603050405020304" pitchFamily="18" charset="0"/>
              </a:rPr>
              <a:t>HCBS Payment Adequacy Reporting Requirements </a:t>
            </a:r>
            <a:r>
              <a:rPr lang="en-US" sz="2800" dirty="0"/>
              <a:t>(§§ 441.311(e), 441.474(c), 441.580(i), and 441.745(a)(1)(vii))</a:t>
            </a:r>
          </a:p>
        </p:txBody>
      </p:sp>
      <p:sp>
        <p:nvSpPr>
          <p:cNvPr id="5" name="TextBox 4">
            <a:extLst>
              <a:ext uri="{FF2B5EF4-FFF2-40B4-BE49-F238E27FC236}">
                <a16:creationId xmlns:a16="http://schemas.microsoft.com/office/drawing/2014/main" id="{8DE84E7D-7930-A873-E64F-F3EEC19BB4C8}"/>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Requires that states report on the percentage of payments for certain HCBS that is spent on compensation for direct care workers </a:t>
            </a:r>
          </a:p>
        </p:txBody>
      </p:sp>
      <p:graphicFrame>
        <p:nvGraphicFramePr>
          <p:cNvPr id="6" name="Table 5">
            <a:extLst>
              <a:ext uri="{FF2B5EF4-FFF2-40B4-BE49-F238E27FC236}">
                <a16:creationId xmlns:a16="http://schemas.microsoft.com/office/drawing/2014/main" id="{F6D7855F-21CF-2B10-2772-7AD9B5C8EBAA}"/>
              </a:ext>
            </a:extLst>
          </p:cNvPr>
          <p:cNvGraphicFramePr>
            <a:graphicFrameLocks noGrp="1"/>
          </p:cNvGraphicFramePr>
          <p:nvPr/>
        </p:nvGraphicFramePr>
        <p:xfrm>
          <a:off x="1871472" y="2322576"/>
          <a:ext cx="8458198" cy="1634654"/>
        </p:xfrm>
        <a:graphic>
          <a:graphicData uri="http://schemas.openxmlformats.org/drawingml/2006/table">
            <a:tbl>
              <a:tblPr firstRow="1" bandRow="1">
                <a:tableStyleId>{5C22544A-7EE6-4342-B048-85BDC9FD1C3A}</a:tableStyleId>
              </a:tblPr>
              <a:tblGrid>
                <a:gridCol w="1709928">
                  <a:extLst>
                    <a:ext uri="{9D8B030D-6E8A-4147-A177-3AD203B41FA5}">
                      <a16:colId xmlns:a16="http://schemas.microsoft.com/office/drawing/2014/main" val="107762160"/>
                    </a:ext>
                  </a:extLst>
                </a:gridCol>
                <a:gridCol w="4352026">
                  <a:extLst>
                    <a:ext uri="{9D8B030D-6E8A-4147-A177-3AD203B41FA5}">
                      <a16:colId xmlns:a16="http://schemas.microsoft.com/office/drawing/2014/main" val="1931328879"/>
                    </a:ext>
                  </a:extLst>
                </a:gridCol>
                <a:gridCol w="1285336">
                  <a:extLst>
                    <a:ext uri="{9D8B030D-6E8A-4147-A177-3AD203B41FA5}">
                      <a16:colId xmlns:a16="http://schemas.microsoft.com/office/drawing/2014/main" val="2768612159"/>
                    </a:ext>
                  </a:extLst>
                </a:gridCol>
                <a:gridCol w="1110908">
                  <a:extLst>
                    <a:ext uri="{9D8B030D-6E8A-4147-A177-3AD203B41FA5}">
                      <a16:colId xmlns:a16="http://schemas.microsoft.com/office/drawing/2014/main" val="3139326547"/>
                    </a:ext>
                  </a:extLst>
                </a:gridCol>
              </a:tblGrid>
              <a:tr h="499274">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714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endParaRPr lang="en-US" sz="1400" b="0" kern="1200" dirty="0">
                        <a:solidFill>
                          <a:schemeClr val="tx1"/>
                        </a:solidFill>
                        <a:effectLst/>
                        <a:latin typeface="+mj-lt"/>
                        <a:ea typeface="+mn-ea"/>
                        <a:cs typeface="+mn-cs"/>
                      </a:endParaRPr>
                    </a:p>
                  </a:txBody>
                  <a:tcPr marL="68580" marR="68580" marT="34290" marB="34290"/>
                </a:tc>
                <a:tc>
                  <a:txBody>
                    <a:bodyPr/>
                    <a:lstStyle/>
                    <a:p>
                      <a:r>
                        <a:rPr lang="en-US" sz="1400" kern="1200" dirty="0">
                          <a:solidFill>
                            <a:schemeClr val="dk1"/>
                          </a:solidFill>
                          <a:effectLst/>
                          <a:latin typeface="+mj-lt"/>
                          <a:ea typeface="+mn-ea"/>
                          <a:cs typeface="+mn-cs"/>
                        </a:rPr>
                        <a:t>Requires states to report on their readiness to collect data regarding the percentage of Medicaid payments for homemaker, home health aide, personal care, and habilitation services spent on compensation to direct care workers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j-lt"/>
                          <a:ea typeface="+mn-ea"/>
                          <a:cs typeface="+mn-cs"/>
                        </a:rPr>
                        <a:t>Added as a new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2027</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3607093140"/>
                  </a:ext>
                </a:extLst>
              </a:tr>
            </a:tbl>
          </a:graphicData>
        </a:graphic>
      </p:graphicFrame>
      <p:sp>
        <p:nvSpPr>
          <p:cNvPr id="4" name="Slide Number Placeholder 3">
            <a:extLst>
              <a:ext uri="{FF2B5EF4-FFF2-40B4-BE49-F238E27FC236}">
                <a16:creationId xmlns:a16="http://schemas.microsoft.com/office/drawing/2014/main" id="{1C586A8F-75AA-48C5-158E-1733C88C6CF8}"/>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10336556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8622DCF-1449-23D3-394D-0748829052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56FFCE-9D22-0906-1853-1A8A1FB328EC}"/>
              </a:ext>
            </a:extLst>
          </p:cNvPr>
          <p:cNvSpPr>
            <a:spLocks noGrp="1"/>
          </p:cNvSpPr>
          <p:nvPr>
            <p:ph type="title"/>
          </p:nvPr>
        </p:nvSpPr>
        <p:spPr>
          <a:xfrm>
            <a:off x="1524000" y="-1"/>
            <a:ext cx="9144000" cy="1308847"/>
          </a:xfrm>
        </p:spPr>
        <p:txBody>
          <a:bodyPr/>
          <a:lstStyle/>
          <a:p>
            <a:r>
              <a:rPr lang="en-US" sz="2800" dirty="0">
                <a:ea typeface="Calibri" panose="020F0502020204030204" pitchFamily="34" charset="0"/>
                <a:cs typeface="Times New Roman" panose="02020603050405020304" pitchFamily="18" charset="0"/>
              </a:rPr>
              <a:t>HCBS Payment Adequacy Reporting Requirements (cont.) (§§ 441.311(e), 441.474(c), 441.580(i), and 441.745(a)(1)(vii))</a:t>
            </a:r>
            <a:endParaRPr lang="en-US" sz="2800" dirty="0"/>
          </a:p>
        </p:txBody>
      </p:sp>
      <p:sp>
        <p:nvSpPr>
          <p:cNvPr id="5" name="TextBox 4">
            <a:extLst>
              <a:ext uri="{FF2B5EF4-FFF2-40B4-BE49-F238E27FC236}">
                <a16:creationId xmlns:a16="http://schemas.microsoft.com/office/drawing/2014/main" id="{A9AC56EE-1AF0-746F-1F14-12B23A3CB08C}"/>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Requires that states report on the percentage of payments for certain HCBS that is spent on compensation for direct care workers </a:t>
            </a:r>
          </a:p>
        </p:txBody>
      </p:sp>
      <p:graphicFrame>
        <p:nvGraphicFramePr>
          <p:cNvPr id="6" name="Table 5">
            <a:extLst>
              <a:ext uri="{FF2B5EF4-FFF2-40B4-BE49-F238E27FC236}">
                <a16:creationId xmlns:a16="http://schemas.microsoft.com/office/drawing/2014/main" id="{48E190A4-71E1-E571-A1D2-AC56D3BA1041}"/>
              </a:ext>
            </a:extLst>
          </p:cNvPr>
          <p:cNvGraphicFramePr>
            <a:graphicFrameLocks noGrp="1"/>
          </p:cNvGraphicFramePr>
          <p:nvPr/>
        </p:nvGraphicFramePr>
        <p:xfrm>
          <a:off x="1871472" y="2322576"/>
          <a:ext cx="8458198" cy="3768254"/>
        </p:xfrm>
        <a:graphic>
          <a:graphicData uri="http://schemas.openxmlformats.org/drawingml/2006/table">
            <a:tbl>
              <a:tblPr firstRow="1" bandRow="1">
                <a:tableStyleId>{5C22544A-7EE6-4342-B048-85BDC9FD1C3A}</a:tableStyleId>
              </a:tblPr>
              <a:tblGrid>
                <a:gridCol w="1360558">
                  <a:extLst>
                    <a:ext uri="{9D8B030D-6E8A-4147-A177-3AD203B41FA5}">
                      <a16:colId xmlns:a16="http://schemas.microsoft.com/office/drawing/2014/main" val="3429270107"/>
                    </a:ext>
                  </a:extLst>
                </a:gridCol>
                <a:gridCol w="2225615">
                  <a:extLst>
                    <a:ext uri="{9D8B030D-6E8A-4147-A177-3AD203B41FA5}">
                      <a16:colId xmlns:a16="http://schemas.microsoft.com/office/drawing/2014/main" val="1931328879"/>
                    </a:ext>
                  </a:extLst>
                </a:gridCol>
                <a:gridCol w="3786997">
                  <a:extLst>
                    <a:ext uri="{9D8B030D-6E8A-4147-A177-3AD203B41FA5}">
                      <a16:colId xmlns:a16="http://schemas.microsoft.com/office/drawing/2014/main" val="2768612159"/>
                    </a:ext>
                  </a:extLst>
                </a:gridCol>
                <a:gridCol w="1085028">
                  <a:extLst>
                    <a:ext uri="{9D8B030D-6E8A-4147-A177-3AD203B41FA5}">
                      <a16:colId xmlns:a16="http://schemas.microsoft.com/office/drawing/2014/main" val="3139326547"/>
                    </a:ext>
                  </a:extLst>
                </a:gridCol>
              </a:tblGrid>
              <a:tr h="499274">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47086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endParaRPr lang="en-US" sz="1400" b="0" kern="120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a:solidFill>
                          <a:schemeClr val="dk1"/>
                        </a:solidFill>
                        <a:effectLst/>
                        <a:latin typeface="+mj-lt"/>
                        <a:ea typeface="+mn-ea"/>
                        <a:cs typeface="+mn-cs"/>
                      </a:endParaRP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j-lt"/>
                          <a:ea typeface="+mn-ea"/>
                          <a:cs typeface="+mn-cs"/>
                        </a:rPr>
                        <a:t>Requires states to report annually on the percentage of Medicaid payments for homemaker, home health aide, personal care, and habilitation services spent on compensation to direct care workers, subject to certain exceptions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j-lt"/>
                          <a:ea typeface="+mn-ea"/>
                          <a:cs typeface="+mn-cs"/>
                        </a:rPr>
                        <a:t>Requires states to report separately on self-directed services and on facility-based services</a:t>
                      </a:r>
                    </a:p>
                  </a:txBody>
                  <a:tcPr marL="68580" marR="68580" marT="34290" marB="34290"/>
                </a:tc>
                <a:tc>
                  <a:txBody>
                    <a:bodyPr/>
                    <a:lstStyle/>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Added habilitation as a service subject to the reporting requirement</a:t>
                      </a: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Exempted the Indian Health Service and Tribal health programs subject to 25 U.S.C. 1641</a:t>
                      </a: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Clarified that clinical supervisors are included in the definition of direct care workers</a:t>
                      </a: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Excluded costs associated with travel, training, and personal protective equipment (PPE) for direct care workers from the calculation</a:t>
                      </a: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Required states to exclude data on self-directed services in which the beneficiary sets the direct care worker’s payment rate</a:t>
                      </a: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j-lt"/>
                          <a:ea typeface="+mn-ea"/>
                          <a:cs typeface="+mn-cs"/>
                        </a:rPr>
                        <a:t>Required states to report separately on facility-based services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2028</a:t>
                      </a:r>
                      <a:endParaRPr lang="en-US" sz="1400" kern="1200" dirty="0">
                        <a:solidFill>
                          <a:srgbClr val="FF0000"/>
                        </a:solidFill>
                        <a:latin typeface="+mj-lt"/>
                        <a:ea typeface="+mn-ea"/>
                        <a:cs typeface="+mn-cs"/>
                      </a:endParaRPr>
                    </a:p>
                  </a:txBody>
                  <a:tcPr marL="68580" marR="68580" marT="34290" marB="34290"/>
                </a:tc>
                <a:extLst>
                  <a:ext uri="{0D108BD9-81ED-4DB2-BD59-A6C34878D82A}">
                    <a16:rowId xmlns:a16="http://schemas.microsoft.com/office/drawing/2014/main" val="548390026"/>
                  </a:ext>
                </a:extLst>
              </a:tr>
            </a:tbl>
          </a:graphicData>
        </a:graphic>
      </p:graphicFrame>
      <p:sp>
        <p:nvSpPr>
          <p:cNvPr id="4" name="Slide Number Placeholder 3">
            <a:extLst>
              <a:ext uri="{FF2B5EF4-FFF2-40B4-BE49-F238E27FC236}">
                <a16:creationId xmlns:a16="http://schemas.microsoft.com/office/drawing/2014/main" id="{DBD74A02-029B-EAFE-9D8F-18D42E5928D0}"/>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26450267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31B4A8-C962-C34C-A6C8-EC98798B47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71EA10-3074-607F-8F4B-37DA62E91121}"/>
              </a:ext>
            </a:extLst>
          </p:cNvPr>
          <p:cNvSpPr>
            <a:spLocks noGrp="1"/>
          </p:cNvSpPr>
          <p:nvPr>
            <p:ph type="title"/>
          </p:nvPr>
        </p:nvSpPr>
        <p:spPr>
          <a:xfrm>
            <a:off x="1524000" y="-1"/>
            <a:ext cx="9144000" cy="1308847"/>
          </a:xfrm>
        </p:spPr>
        <p:txBody>
          <a:bodyPr/>
          <a:lstStyle/>
          <a:p>
            <a:r>
              <a:rPr lang="en-US" sz="2800" dirty="0">
                <a:ea typeface="Calibri" panose="020F0502020204030204" pitchFamily="34" charset="0"/>
                <a:cs typeface="Times New Roman" panose="02020603050405020304" pitchFamily="18" charset="0"/>
              </a:rPr>
              <a:t>HCBS Payment Adequacy Minimum Performance Level</a:t>
            </a:r>
            <a:br>
              <a:rPr lang="en-US" sz="2800" dirty="0">
                <a:ea typeface="Calibri" panose="020F0502020204030204" pitchFamily="34" charset="0"/>
                <a:cs typeface="Times New Roman" panose="02020603050405020304" pitchFamily="18" charset="0"/>
              </a:rPr>
            </a:br>
            <a:r>
              <a:rPr lang="en-US" sz="2800" dirty="0">
                <a:ea typeface="Calibri" panose="020F0502020204030204" pitchFamily="34" charset="0"/>
                <a:cs typeface="Times New Roman" panose="02020603050405020304" pitchFamily="18" charset="0"/>
              </a:rPr>
              <a:t>(§§ 441.302(k), 441.464(f), 441.570(f), and 441.745(a)(1)(vi))</a:t>
            </a:r>
            <a:endParaRPr lang="en-US" sz="2800" dirty="0"/>
          </a:p>
        </p:txBody>
      </p:sp>
      <p:sp>
        <p:nvSpPr>
          <p:cNvPr id="5" name="TextBox 4">
            <a:extLst>
              <a:ext uri="{FF2B5EF4-FFF2-40B4-BE49-F238E27FC236}">
                <a16:creationId xmlns:a16="http://schemas.microsoft.com/office/drawing/2014/main" id="{3D98E4D2-7B0B-393D-D97A-026E0BD272E6}"/>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Requires that a minimum percentage of payments for certain HCBS is spent on compensation for direct care workers </a:t>
            </a:r>
          </a:p>
        </p:txBody>
      </p:sp>
      <p:graphicFrame>
        <p:nvGraphicFramePr>
          <p:cNvPr id="6" name="Table 5">
            <a:extLst>
              <a:ext uri="{FF2B5EF4-FFF2-40B4-BE49-F238E27FC236}">
                <a16:creationId xmlns:a16="http://schemas.microsoft.com/office/drawing/2014/main" id="{3130C6F7-9BEF-4B76-7C7F-7719A8853F39}"/>
              </a:ext>
            </a:extLst>
          </p:cNvPr>
          <p:cNvGraphicFramePr>
            <a:graphicFrameLocks noGrp="1"/>
          </p:cNvGraphicFramePr>
          <p:nvPr/>
        </p:nvGraphicFramePr>
        <p:xfrm>
          <a:off x="1871472" y="2322576"/>
          <a:ext cx="8458200" cy="3554894"/>
        </p:xfrm>
        <a:graphic>
          <a:graphicData uri="http://schemas.openxmlformats.org/drawingml/2006/table">
            <a:tbl>
              <a:tblPr firstRow="1" bandRow="1">
                <a:tableStyleId>{5C22544A-7EE6-4342-B048-85BDC9FD1C3A}</a:tableStyleId>
              </a:tblPr>
              <a:tblGrid>
                <a:gridCol w="1696988">
                  <a:extLst>
                    <a:ext uri="{9D8B030D-6E8A-4147-A177-3AD203B41FA5}">
                      <a16:colId xmlns:a16="http://schemas.microsoft.com/office/drawing/2014/main" val="1090278700"/>
                    </a:ext>
                  </a:extLst>
                </a:gridCol>
                <a:gridCol w="2337759">
                  <a:extLst>
                    <a:ext uri="{9D8B030D-6E8A-4147-A177-3AD203B41FA5}">
                      <a16:colId xmlns:a16="http://schemas.microsoft.com/office/drawing/2014/main" val="1931328879"/>
                    </a:ext>
                  </a:extLst>
                </a:gridCol>
                <a:gridCol w="3338423">
                  <a:extLst>
                    <a:ext uri="{9D8B030D-6E8A-4147-A177-3AD203B41FA5}">
                      <a16:colId xmlns:a16="http://schemas.microsoft.com/office/drawing/2014/main" val="2768612159"/>
                    </a:ext>
                  </a:extLst>
                </a:gridCol>
                <a:gridCol w="1085030">
                  <a:extLst>
                    <a:ext uri="{9D8B030D-6E8A-4147-A177-3AD203B41FA5}">
                      <a16:colId xmlns:a16="http://schemas.microsoft.com/office/drawing/2014/main" val="3139326547"/>
                    </a:ext>
                  </a:extLst>
                </a:gridCol>
              </a:tblGrid>
              <a:tr h="499274">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714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endParaRPr lang="en-US" sz="1800" kern="1200" dirty="0">
                        <a:solidFill>
                          <a:schemeClr val="dk1"/>
                        </a:solidFill>
                        <a:effectLst/>
                        <a:latin typeface="+mn-lt"/>
                        <a:ea typeface="+mn-ea"/>
                        <a:cs typeface="+mn-cs"/>
                      </a:endParaRPr>
                    </a:p>
                  </a:txBody>
                  <a:tcPr marL="68580" marR="68580" marT="34290" marB="34290"/>
                </a:tc>
                <a:tc>
                  <a:txBody>
                    <a:bodyPr/>
                    <a:lstStyle/>
                    <a:p>
                      <a:r>
                        <a:rPr lang="en-US" sz="1400" kern="1200" dirty="0">
                          <a:solidFill>
                            <a:schemeClr val="dk1"/>
                          </a:solidFill>
                          <a:effectLst/>
                          <a:latin typeface="+mj-lt"/>
                          <a:ea typeface="+mn-ea"/>
                          <a:cs typeface="+mn-cs"/>
                        </a:rPr>
                        <a:t>Requires that states generally ensure that a minimum of 80% of Medicaid payments for homemaker, home health aide, and personal care services be spent on compensation for direct care workers, as opposed to administrative overhead or profit, subject to certain flexibilities and exceptions</a:t>
                      </a:r>
                      <a:endParaRPr lang="en-US" sz="1800" kern="1200" dirty="0">
                        <a:solidFill>
                          <a:schemeClr val="dk1"/>
                        </a:solidFill>
                        <a:effectLst/>
                        <a:latin typeface="+mn-lt"/>
                        <a:ea typeface="+mn-ea"/>
                        <a:cs typeface="+mn-cs"/>
                      </a:endParaRP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j-lt"/>
                          <a:ea typeface="+mn-ea"/>
                          <a:cs typeface="+mn-cs"/>
                        </a:rPr>
                        <a:t>Changed applicability date from 4 years to 6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j-lt"/>
                          <a:ea typeface="+mn-ea"/>
                          <a:cs typeface="+mn-cs"/>
                        </a:rPr>
                        <a:t>Exempted the Indian Health Service and Tribal health programs subject to 25 U.S.C. 1641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j-lt"/>
                          <a:ea typeface="+mn-ea"/>
                          <a:cs typeface="+mn-cs"/>
                        </a:rPr>
                        <a:t>Clarified that clinical supervisors are included in the definition of direct care workers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j-lt"/>
                          <a:ea typeface="+mn-ea"/>
                          <a:cs typeface="+mn-cs"/>
                        </a:rPr>
                        <a:t>Excluded costs associated with travel, training, and PPE for direct care workers from the </a:t>
                      </a:r>
                      <a:r>
                        <a:rPr lang="en-US" sz="1400" kern="1200" dirty="0">
                          <a:solidFill>
                            <a:schemeClr val="tx1"/>
                          </a:solidFill>
                          <a:latin typeface="+mj-lt"/>
                          <a:ea typeface="+mn-ea"/>
                          <a:cs typeface="+mn-cs"/>
                        </a:rPr>
                        <a:t>calculation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solidFill>
                          <a:latin typeface="+mj-lt"/>
                          <a:ea typeface="+mn-ea"/>
                          <a:cs typeface="+mn-cs"/>
                        </a:rPr>
                        <a:t>Excluded self-directed services in which the beneficiary sets the direct care worker’s payment rate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July 9, 2030</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3370635938"/>
                  </a:ext>
                </a:extLst>
              </a:tr>
            </a:tbl>
          </a:graphicData>
        </a:graphic>
      </p:graphicFrame>
      <p:sp>
        <p:nvSpPr>
          <p:cNvPr id="4" name="Slide Number Placeholder 3">
            <a:extLst>
              <a:ext uri="{FF2B5EF4-FFF2-40B4-BE49-F238E27FC236}">
                <a16:creationId xmlns:a16="http://schemas.microsoft.com/office/drawing/2014/main" id="{3A285BDD-9302-1D39-3407-279DDF690A6B}"/>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10248901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C464779-D0AB-3353-337A-B0615653D8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7E8B53-03C8-0D0F-C1D4-F46F4CD5758B}"/>
              </a:ext>
            </a:extLst>
          </p:cNvPr>
          <p:cNvSpPr>
            <a:spLocks noGrp="1"/>
          </p:cNvSpPr>
          <p:nvPr>
            <p:ph type="title"/>
          </p:nvPr>
        </p:nvSpPr>
        <p:spPr>
          <a:xfrm>
            <a:off x="1524000" y="-1"/>
            <a:ext cx="9144000" cy="1308847"/>
          </a:xfrm>
        </p:spPr>
        <p:txBody>
          <a:bodyPr/>
          <a:lstStyle/>
          <a:p>
            <a:r>
              <a:rPr lang="en-US" sz="2800" dirty="0">
                <a:ea typeface="Calibri" panose="020F0502020204030204" pitchFamily="34" charset="0"/>
                <a:cs typeface="Times New Roman" panose="02020603050405020304" pitchFamily="18" charset="0"/>
              </a:rPr>
              <a:t>HCBS Payment Adequacy Minimum Performance Level (cont.) (§§ 441.302(k), 441.464(f), 441.570(f), and 441.745(a)(1)(vi))</a:t>
            </a:r>
            <a:endParaRPr lang="en-US" sz="2800" dirty="0"/>
          </a:p>
        </p:txBody>
      </p:sp>
      <p:sp>
        <p:nvSpPr>
          <p:cNvPr id="5" name="TextBox 4">
            <a:extLst>
              <a:ext uri="{FF2B5EF4-FFF2-40B4-BE49-F238E27FC236}">
                <a16:creationId xmlns:a16="http://schemas.microsoft.com/office/drawing/2014/main" id="{35278382-689C-744E-FA15-EE294F909021}"/>
              </a:ext>
            </a:extLst>
          </p:cNvPr>
          <p:cNvSpPr txBox="1"/>
          <p:nvPr/>
        </p:nvSpPr>
        <p:spPr>
          <a:xfrm>
            <a:off x="1981200" y="1673964"/>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Allows flexibilities and exemptions to the requirement that a minimum percentage of payments for certain HCBS is spent on compensation for direct care workers </a:t>
            </a:r>
          </a:p>
        </p:txBody>
      </p:sp>
      <p:graphicFrame>
        <p:nvGraphicFramePr>
          <p:cNvPr id="6" name="Table 5">
            <a:extLst>
              <a:ext uri="{FF2B5EF4-FFF2-40B4-BE49-F238E27FC236}">
                <a16:creationId xmlns:a16="http://schemas.microsoft.com/office/drawing/2014/main" id="{7069733D-0F5C-0816-3605-3C600BA6B743}"/>
              </a:ext>
            </a:extLst>
          </p:cNvPr>
          <p:cNvGraphicFramePr>
            <a:graphicFrameLocks noGrp="1"/>
          </p:cNvGraphicFramePr>
          <p:nvPr/>
        </p:nvGraphicFramePr>
        <p:xfrm>
          <a:off x="1871472" y="2322576"/>
          <a:ext cx="8458200" cy="4345814"/>
        </p:xfrm>
        <a:graphic>
          <a:graphicData uri="http://schemas.openxmlformats.org/drawingml/2006/table">
            <a:tbl>
              <a:tblPr firstRow="1" bandRow="1">
                <a:tableStyleId>{5C22544A-7EE6-4342-B048-85BDC9FD1C3A}</a:tableStyleId>
              </a:tblPr>
              <a:tblGrid>
                <a:gridCol w="1173320">
                  <a:extLst>
                    <a:ext uri="{9D8B030D-6E8A-4147-A177-3AD203B41FA5}">
                      <a16:colId xmlns:a16="http://schemas.microsoft.com/office/drawing/2014/main" val="3609600490"/>
                    </a:ext>
                  </a:extLst>
                </a:gridCol>
                <a:gridCol w="4932560">
                  <a:extLst>
                    <a:ext uri="{9D8B030D-6E8A-4147-A177-3AD203B41FA5}">
                      <a16:colId xmlns:a16="http://schemas.microsoft.com/office/drawing/2014/main" val="1931328879"/>
                    </a:ext>
                  </a:extLst>
                </a:gridCol>
                <a:gridCol w="1275734">
                  <a:extLst>
                    <a:ext uri="{9D8B030D-6E8A-4147-A177-3AD203B41FA5}">
                      <a16:colId xmlns:a16="http://schemas.microsoft.com/office/drawing/2014/main" val="2768612159"/>
                    </a:ext>
                  </a:extLst>
                </a:gridCol>
                <a:gridCol w="1076586">
                  <a:extLst>
                    <a:ext uri="{9D8B030D-6E8A-4147-A177-3AD203B41FA5}">
                      <a16:colId xmlns:a16="http://schemas.microsoft.com/office/drawing/2014/main" val="3139326547"/>
                    </a:ext>
                  </a:extLst>
                </a:gridCol>
              </a:tblGrid>
              <a:tr h="402851">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solidFill>
                      <a:schemeClr val="accent1"/>
                    </a:solidFill>
                  </a:tcP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1291499">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914400" algn="l"/>
                          <a:tab pos="-457200" algn="l"/>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endParaRPr lang="en-US" sz="1400" kern="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914400" algn="l"/>
                          <a:tab pos="-457200" algn="l"/>
                        </a:tabLst>
                      </a:pPr>
                      <a:r>
                        <a:rPr lang="en-US" sz="1400" kern="100" dirty="0">
                          <a:effectLst/>
                          <a:latin typeface="+mj-lt"/>
                          <a:ea typeface="Calibri" panose="020F0502020204030204" pitchFamily="34" charset="0"/>
                          <a:cs typeface="Times New Roman" panose="02020603050405020304" pitchFamily="18" charset="0"/>
                        </a:rPr>
                        <a:t>Gives states the option</a:t>
                      </a:r>
                      <a:r>
                        <a:rPr lang="en-US" sz="1400" kern="100" dirty="0">
                          <a:solidFill>
                            <a:schemeClr val="dk1"/>
                          </a:solidFill>
                          <a:effectLst/>
                          <a:latin typeface="+mj-lt"/>
                          <a:ea typeface="Calibri" panose="020F0502020204030204" pitchFamily="34" charset="0"/>
                          <a:cs typeface="Times New Roman" panose="02020603050405020304" pitchFamily="18" charset="0"/>
                        </a:rPr>
                        <a:t>, subject to certain reporting requirements, </a:t>
                      </a:r>
                      <a:r>
                        <a:rPr lang="en-US" sz="1400" kern="100" dirty="0">
                          <a:effectLst/>
                          <a:latin typeface="+mj-lt"/>
                          <a:ea typeface="Calibri" panose="020F0502020204030204" pitchFamily="34" charset="0"/>
                          <a:cs typeface="Times New Roman" panose="02020603050405020304" pitchFamily="18" charset="0"/>
                        </a:rPr>
                        <a:t>to establish a </a:t>
                      </a:r>
                      <a:r>
                        <a:rPr lang="en-US" sz="1400" u="sng" kern="100" dirty="0">
                          <a:effectLst/>
                          <a:latin typeface="+mj-lt"/>
                          <a:ea typeface="Calibri" panose="020F0502020204030204" pitchFamily="34" charset="0"/>
                          <a:cs typeface="Times New Roman" panose="02020603050405020304" pitchFamily="18" charset="0"/>
                        </a:rPr>
                        <a:t>hardship exemption</a:t>
                      </a:r>
                      <a:r>
                        <a:rPr lang="en-US" sz="1400" b="1" kern="100" dirty="0">
                          <a:effectLst/>
                          <a:latin typeface="+mj-lt"/>
                          <a:ea typeface="Calibri" panose="020F0502020204030204" pitchFamily="34" charset="0"/>
                          <a:cs typeface="Times New Roman" panose="02020603050405020304" pitchFamily="18" charset="0"/>
                        </a:rPr>
                        <a:t> </a:t>
                      </a:r>
                      <a:r>
                        <a:rPr lang="en-US" sz="1400" kern="100" dirty="0">
                          <a:effectLst/>
                          <a:latin typeface="+mj-lt"/>
                          <a:ea typeface="Calibri" panose="020F0502020204030204" pitchFamily="34" charset="0"/>
                          <a:cs typeface="Times New Roman" panose="02020603050405020304" pitchFamily="18" charset="0"/>
                        </a:rPr>
                        <a:t>based on a transparent state process and objective criteria for providers facing extraordinary circumstances. </a:t>
                      </a:r>
                      <a:r>
                        <a:rPr lang="en-US" sz="1400" dirty="0">
                          <a:solidFill>
                            <a:srgbClr val="000000"/>
                          </a:solidFill>
                          <a:effectLst/>
                          <a:latin typeface="+mj-lt"/>
                          <a:ea typeface="Calibri" panose="020F0502020204030204" pitchFamily="34" charset="0"/>
                          <a:cs typeface="Times New Roman" panose="02020603050405020304" pitchFamily="18" charset="0"/>
                        </a:rPr>
                        <a:t>States must submit a plan, subject to CMS review and approval, for reducing the number of providers that qualify for a hardship exemption within a reasonable period of time</a:t>
                      </a:r>
                    </a:p>
                  </a:txBody>
                  <a:tcPr marL="68580" marR="68580" marT="0" marB="0"/>
                </a:tc>
                <a:tc>
                  <a:txBody>
                    <a:bodyPr/>
                    <a:lstStyle/>
                    <a:p>
                      <a:pPr marL="0" algn="l" defTabSz="914400" rtl="0" eaLnBrk="1" latinLnBrk="0" hangingPunct="1"/>
                      <a:r>
                        <a:rPr lang="en-US" sz="1400" kern="1200" dirty="0">
                          <a:solidFill>
                            <a:schemeClr val="dk1"/>
                          </a:solidFill>
                          <a:latin typeface="+mj-lt"/>
                          <a:ea typeface="+mn-ea"/>
                          <a:cs typeface="+mn-cs"/>
                        </a:rPr>
                        <a:t>Added as a new flexibility for states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July 9, 2030</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3607093140"/>
                  </a:ext>
                </a:extLst>
              </a:tr>
              <a:tr h="1477172">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914400" algn="l"/>
                          <a:tab pos="-457200" algn="l"/>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endParaRPr lang="en-US" sz="1400" kern="100" dirty="0">
                        <a:solidFill>
                          <a:schemeClr val="dk1"/>
                        </a:solidFill>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914400" algn="l"/>
                          <a:tab pos="-457200" algn="l"/>
                        </a:tabLst>
                        <a:defRPr/>
                      </a:pPr>
                      <a:endParaRPr lang="en-US" sz="1400" kern="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914400" algn="l"/>
                          <a:tab pos="-457200" algn="l"/>
                        </a:tabLst>
                      </a:pPr>
                      <a:r>
                        <a:rPr lang="en-US" sz="1400" kern="100" dirty="0">
                          <a:solidFill>
                            <a:schemeClr val="dk1"/>
                          </a:solidFill>
                          <a:effectLst/>
                          <a:latin typeface="+mj-lt"/>
                          <a:ea typeface="Calibri" panose="020F0502020204030204" pitchFamily="34" charset="0"/>
                          <a:cs typeface="Times New Roman" panose="02020603050405020304" pitchFamily="18" charset="0"/>
                        </a:rPr>
                        <a:t>Gives states the option, subject to certain reporting requirements, to establish a </a:t>
                      </a:r>
                      <a:r>
                        <a:rPr lang="en-US" sz="1400" u="none" kern="100" dirty="0">
                          <a:solidFill>
                            <a:schemeClr val="dk1"/>
                          </a:solidFill>
                          <a:effectLst/>
                          <a:latin typeface="+mj-lt"/>
                          <a:ea typeface="Calibri" panose="020F0502020204030204" pitchFamily="34" charset="0"/>
                          <a:cs typeface="Times New Roman" panose="02020603050405020304" pitchFamily="18" charset="0"/>
                        </a:rPr>
                        <a:t>separate</a:t>
                      </a:r>
                      <a:r>
                        <a:rPr lang="en-US" sz="1400" u="sng" kern="100" dirty="0">
                          <a:solidFill>
                            <a:schemeClr val="dk1"/>
                          </a:solidFill>
                          <a:effectLst/>
                          <a:latin typeface="+mj-lt"/>
                          <a:ea typeface="Calibri" panose="020F0502020204030204" pitchFamily="34" charset="0"/>
                          <a:cs typeface="Times New Roman" panose="02020603050405020304" pitchFamily="18" charset="0"/>
                        </a:rPr>
                        <a:t> minimum performance level for small providers</a:t>
                      </a:r>
                      <a:r>
                        <a:rPr lang="en-US" sz="1400" u="none" kern="100" dirty="0">
                          <a:solidFill>
                            <a:schemeClr val="dk1"/>
                          </a:solidFill>
                          <a:effectLst/>
                          <a:latin typeface="+mj-lt"/>
                          <a:ea typeface="Calibri" panose="020F0502020204030204" pitchFamily="34" charset="0"/>
                          <a:cs typeface="Times New Roman" panose="02020603050405020304" pitchFamily="18" charset="0"/>
                        </a:rPr>
                        <a:t> </a:t>
                      </a:r>
                      <a:r>
                        <a:rPr lang="en-US" sz="1400" kern="100" dirty="0">
                          <a:solidFill>
                            <a:schemeClr val="dk1"/>
                          </a:solidFill>
                          <a:effectLst/>
                          <a:latin typeface="+mj-lt"/>
                          <a:ea typeface="Calibri" panose="020F0502020204030204" pitchFamily="34" charset="0"/>
                          <a:cs typeface="Times New Roman" panose="02020603050405020304" pitchFamily="18" charset="0"/>
                        </a:rPr>
                        <a:t>meeting state-defined criteria based on a transparent state process and objective criteria. </a:t>
                      </a:r>
                      <a:r>
                        <a:rPr lang="en-US" sz="1400" kern="1200" dirty="0">
                          <a:solidFill>
                            <a:srgbClr val="000000"/>
                          </a:solidFill>
                          <a:effectLst/>
                          <a:latin typeface="+mj-lt"/>
                          <a:ea typeface="Calibri" panose="020F0502020204030204" pitchFamily="34" charset="0"/>
                          <a:cs typeface="Times New Roman" panose="02020603050405020304" pitchFamily="18" charset="0"/>
                        </a:rPr>
                        <a:t>States must submit a plan, subject to CMS review and approval, for small providers to meet the 80% minimum performance requirement within a reasonable period of time</a:t>
                      </a:r>
                      <a:endParaRPr lang="en-US"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algn="l" defTabSz="914400" rtl="0" eaLnBrk="1" latinLnBrk="0" hangingPunct="1"/>
                      <a:r>
                        <a:rPr lang="en-US" sz="1400" kern="1200" dirty="0">
                          <a:solidFill>
                            <a:schemeClr val="dk1"/>
                          </a:solidFill>
                          <a:latin typeface="+mj-lt"/>
                          <a:ea typeface="+mn-ea"/>
                          <a:cs typeface="+mn-cs"/>
                        </a:rPr>
                        <a:t>Added as a new flexibility for states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July 9, 2030</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3038433223"/>
                  </a:ext>
                </a:extLst>
              </a:tr>
              <a:tr h="862254">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914400" algn="l"/>
                          <a:tab pos="-457200" algn="l"/>
                        </a:tabLst>
                        <a:defRPr/>
                      </a:pPr>
                      <a:r>
                        <a:rPr lang="en-US" sz="1400" kern="100" dirty="0">
                          <a:effectLst/>
                          <a:latin typeface="+mj-lt"/>
                          <a:ea typeface="Calibri" panose="020F0502020204030204" pitchFamily="34" charset="0"/>
                          <a:cs typeface="Times New Roman" panose="02020603050405020304" pitchFamily="18" charset="0"/>
                        </a:rPr>
                        <a:t>No prior regulatory requirement</a:t>
                      </a:r>
                    </a:p>
                  </a:txBody>
                  <a:tcPr marL="68580" marR="68580" marT="0" marB="0"/>
                </a:tc>
                <a:tc>
                  <a:txBody>
                    <a:bodyPr/>
                    <a:lstStyle/>
                    <a:p>
                      <a:pPr marL="0" marR="0">
                        <a:lnSpc>
                          <a:spcPct val="107000"/>
                        </a:lnSpc>
                        <a:spcBef>
                          <a:spcPts val="0"/>
                        </a:spcBef>
                        <a:spcAft>
                          <a:spcPts val="0"/>
                        </a:spcAft>
                        <a:tabLst>
                          <a:tab pos="-914400" algn="l"/>
                          <a:tab pos="-457200" algn="l"/>
                        </a:tabLst>
                      </a:pPr>
                      <a:r>
                        <a:rPr lang="en-US" sz="1400" kern="1200" dirty="0">
                          <a:solidFill>
                            <a:srgbClr val="000000"/>
                          </a:solidFill>
                          <a:effectLst/>
                          <a:latin typeface="+mj-lt"/>
                          <a:ea typeface="Calibri" panose="020F0502020204030204" pitchFamily="34" charset="0"/>
                          <a:cs typeface="Times New Roman" panose="02020603050405020304" pitchFamily="18" charset="0"/>
                        </a:rPr>
                        <a:t>CMS may waive the plan reporting requirements if the state demonstrates it has applied the small provider minimum performance level or the hardship exemption to less than 10 percent of the state’s providers</a:t>
                      </a:r>
                    </a:p>
                  </a:txBody>
                  <a:tcPr marL="68580" marR="68580" marT="0" marB="0"/>
                </a:tc>
                <a:tc>
                  <a:txBody>
                    <a:bodyPr/>
                    <a:lstStyle/>
                    <a:p>
                      <a:pPr marL="0" algn="l" defTabSz="914400" rtl="0" eaLnBrk="1" latinLnBrk="0" hangingPunct="1"/>
                      <a:r>
                        <a:rPr lang="en-US" sz="1400" kern="1200" dirty="0">
                          <a:solidFill>
                            <a:schemeClr val="dk1"/>
                          </a:solidFill>
                          <a:latin typeface="+mj-lt"/>
                          <a:ea typeface="+mn-ea"/>
                          <a:cs typeface="+mn-cs"/>
                        </a:rPr>
                        <a:t>Added as a new flexibility for states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July 9, 2030</a:t>
                      </a:r>
                      <a:endParaRPr lang="en-US" sz="1400" kern="1200" dirty="0">
                        <a:solidFill>
                          <a:schemeClr val="dk1"/>
                        </a:solidFill>
                        <a:latin typeface="+mj-lt"/>
                        <a:ea typeface="+mn-ea"/>
                        <a:cs typeface="+mn-cs"/>
                      </a:endParaRPr>
                    </a:p>
                  </a:txBody>
                  <a:tcPr marL="68580" marR="68580" marT="34290" marB="34290"/>
                </a:tc>
                <a:extLst>
                  <a:ext uri="{0D108BD9-81ED-4DB2-BD59-A6C34878D82A}">
                    <a16:rowId xmlns:a16="http://schemas.microsoft.com/office/drawing/2014/main" val="2864203258"/>
                  </a:ext>
                </a:extLst>
              </a:tr>
            </a:tbl>
          </a:graphicData>
        </a:graphic>
      </p:graphicFrame>
      <p:sp>
        <p:nvSpPr>
          <p:cNvPr id="4" name="Slide Number Placeholder 3">
            <a:extLst>
              <a:ext uri="{FF2B5EF4-FFF2-40B4-BE49-F238E27FC236}">
                <a16:creationId xmlns:a16="http://schemas.microsoft.com/office/drawing/2014/main" id="{615921D8-162F-E706-D031-E177E2E63109}"/>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32978680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6577B0-4328-1699-8F89-4A59D5C1A2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0F1334-DEDC-F358-7D38-C6B6D5661DB2}"/>
              </a:ext>
            </a:extLst>
          </p:cNvPr>
          <p:cNvSpPr>
            <a:spLocks noGrp="1"/>
          </p:cNvSpPr>
          <p:nvPr>
            <p:ph type="title"/>
          </p:nvPr>
        </p:nvSpPr>
        <p:spPr>
          <a:xfrm>
            <a:off x="1524005" y="1"/>
            <a:ext cx="9143999" cy="1381124"/>
          </a:xfrm>
        </p:spPr>
        <p:txBody>
          <a:bodyPr/>
          <a:lstStyle/>
          <a:p>
            <a:pPr>
              <a:lnSpc>
                <a:spcPct val="106000"/>
              </a:lnSpc>
              <a:tabLst>
                <a:tab pos="457200" algn="l"/>
                <a:tab pos="533400" algn="l"/>
              </a:tabLst>
            </a:pPr>
            <a:r>
              <a:rPr lang="en-US" sz="2800" dirty="0">
                <a:cs typeface="Times New Roman" panose="02020603050405020304" pitchFamily="18" charset="0"/>
              </a:rPr>
              <a:t>HCBS Quality Measure Set and Reporting Requirements (§§ 441.312, 441.474(c), 441.585(d), 441.745(b)(1)(v), 441.311(c), 441.474(c), 441.580(i), and 441.745(a)(1)(vii))</a:t>
            </a:r>
          </a:p>
        </p:txBody>
      </p:sp>
      <p:sp>
        <p:nvSpPr>
          <p:cNvPr id="5" name="TextBox 4">
            <a:extLst>
              <a:ext uri="{FF2B5EF4-FFF2-40B4-BE49-F238E27FC236}">
                <a16:creationId xmlns:a16="http://schemas.microsoft.com/office/drawing/2014/main" id="{86324CC4-3366-6CCC-53CC-51B590F08994}"/>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Requires states to report on a standardized set of HCBS quality measures and sets requirements for CMS to develop and update the measure set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15FE26E4-3E0B-0209-F500-0FCFD124EEEC}"/>
              </a:ext>
            </a:extLst>
          </p:cNvPr>
          <p:cNvGraphicFramePr>
            <a:graphicFrameLocks noGrp="1"/>
          </p:cNvGraphicFramePr>
          <p:nvPr/>
        </p:nvGraphicFramePr>
        <p:xfrm>
          <a:off x="1871472" y="2322576"/>
          <a:ext cx="8458200" cy="2554260"/>
        </p:xfrm>
        <a:graphic>
          <a:graphicData uri="http://schemas.openxmlformats.org/drawingml/2006/table">
            <a:tbl>
              <a:tblPr firstRow="1" bandRow="1">
                <a:tableStyleId>{5C22544A-7EE6-4342-B048-85BDC9FD1C3A}</a:tableStyleId>
              </a:tblPr>
              <a:tblGrid>
                <a:gridCol w="1455449">
                  <a:extLst>
                    <a:ext uri="{9D8B030D-6E8A-4147-A177-3AD203B41FA5}">
                      <a16:colId xmlns:a16="http://schemas.microsoft.com/office/drawing/2014/main" val="526477615"/>
                    </a:ext>
                  </a:extLst>
                </a:gridCol>
                <a:gridCol w="2743200">
                  <a:extLst>
                    <a:ext uri="{9D8B030D-6E8A-4147-A177-3AD203B41FA5}">
                      <a16:colId xmlns:a16="http://schemas.microsoft.com/office/drawing/2014/main" val="1931328879"/>
                    </a:ext>
                  </a:extLst>
                </a:gridCol>
                <a:gridCol w="3064914">
                  <a:extLst>
                    <a:ext uri="{9D8B030D-6E8A-4147-A177-3AD203B41FA5}">
                      <a16:colId xmlns:a16="http://schemas.microsoft.com/office/drawing/2014/main" val="2768612159"/>
                    </a:ext>
                  </a:extLst>
                </a:gridCol>
                <a:gridCol w="1194637">
                  <a:extLst>
                    <a:ext uri="{9D8B030D-6E8A-4147-A177-3AD203B41FA5}">
                      <a16:colId xmlns:a16="http://schemas.microsoft.com/office/drawing/2014/main" val="3139326547"/>
                    </a:ext>
                  </a:extLst>
                </a:gridCol>
              </a:tblGrid>
              <a:tr h="634020">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71618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requirements</a:t>
                      </a:r>
                      <a:endParaRPr lang="en-US" sz="1400" b="0" kern="1200" dirty="0">
                        <a:solidFill>
                          <a:schemeClr val="tx1"/>
                        </a:solidFill>
                        <a:effectLst/>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mn-ea"/>
                          <a:cs typeface="+mn-cs"/>
                        </a:rPr>
                        <a:t>Sets the process for CMS to develop and update,</a:t>
                      </a:r>
                      <a:r>
                        <a:rPr lang="en-US" sz="1400" kern="1200" dirty="0">
                          <a:solidFill>
                            <a:schemeClr val="tx1"/>
                          </a:solidFill>
                          <a:latin typeface="+mj-lt"/>
                          <a:ea typeface="+mn-ea"/>
                          <a:cs typeface="+mn-cs"/>
                        </a:rPr>
                        <a:t> no more frequently than every other year,</a:t>
                      </a:r>
                      <a:r>
                        <a:rPr lang="en-US" sz="1400" b="0" kern="1200" dirty="0">
                          <a:solidFill>
                            <a:schemeClr val="tx1"/>
                          </a:solidFill>
                          <a:effectLst/>
                          <a:latin typeface="+mj-lt"/>
                          <a:ea typeface="+mn-ea"/>
                          <a:cs typeface="+mn-cs"/>
                        </a:rPr>
                        <a:t> the HCBS Quality Measure Set through a process that allows for public input and comment, including through the Federal Register</a:t>
                      </a:r>
                    </a:p>
                  </a:txBody>
                  <a:tcPr marL="68580" marR="68580" marT="34290" marB="34290"/>
                </a:tc>
                <a:tc>
                  <a:txBody>
                    <a:bodyPr/>
                    <a:lstStyle/>
                    <a:p>
                      <a:pPr marL="285750" marR="0" indent="-285750">
                        <a:lnSpc>
                          <a:spcPct val="100000"/>
                        </a:lnSpc>
                        <a:spcBef>
                          <a:spcPts val="0"/>
                        </a:spcBef>
                        <a:spcAft>
                          <a:spcPts val="0"/>
                        </a:spcAft>
                        <a:buFont typeface="Arial" panose="020B0604020202020204" pitchFamily="34" charset="0"/>
                        <a:buChar char="•"/>
                      </a:pPr>
                      <a:r>
                        <a:rPr lang="en-US" sz="1400" kern="1200" dirty="0">
                          <a:solidFill>
                            <a:schemeClr val="dk1"/>
                          </a:solidFill>
                          <a:effectLst/>
                          <a:latin typeface="+mj-lt"/>
                          <a:ea typeface="+mn-ea"/>
                          <a:cs typeface="+mn-cs"/>
                        </a:rPr>
                        <a:t>Revised the frequency for updating the measure set from at least every other year to no more </a:t>
                      </a:r>
                      <a:r>
                        <a:rPr lang="en-US" sz="1400" b="0" kern="1200" dirty="0">
                          <a:solidFill>
                            <a:schemeClr val="tx1"/>
                          </a:solidFill>
                          <a:effectLst/>
                          <a:latin typeface="+mj-lt"/>
                          <a:ea typeface="+mn-ea"/>
                          <a:cs typeface="+mn-cs"/>
                        </a:rPr>
                        <a:t>frequently</a:t>
                      </a:r>
                      <a:r>
                        <a:rPr lang="en-US" sz="1400" kern="1200" dirty="0">
                          <a:solidFill>
                            <a:schemeClr val="dk1"/>
                          </a:solidFill>
                          <a:effectLst/>
                          <a:latin typeface="+mj-lt"/>
                          <a:ea typeface="+mn-ea"/>
                          <a:cs typeface="+mn-cs"/>
                        </a:rPr>
                        <a:t> than every other year with the exception of annual technical updates and corrections</a:t>
                      </a:r>
                    </a:p>
                    <a:p>
                      <a:pPr marL="285750" marR="0" indent="-285750">
                        <a:lnSpc>
                          <a:spcPct val="100000"/>
                        </a:lnSpc>
                        <a:spcBef>
                          <a:spcPts val="0"/>
                        </a:spcBef>
                        <a:spcAft>
                          <a:spcPts val="0"/>
                        </a:spcAft>
                        <a:buFont typeface="Arial" panose="020B0604020202020204" pitchFamily="34" charset="0"/>
                        <a:buChar char="•"/>
                      </a:pPr>
                      <a:r>
                        <a:rPr lang="en-US" sz="1400" kern="1200" dirty="0">
                          <a:solidFill>
                            <a:schemeClr val="dk1"/>
                          </a:solidFill>
                          <a:effectLst/>
                          <a:latin typeface="+mj-lt"/>
                          <a:ea typeface="+mn-ea"/>
                          <a:cs typeface="+mn-cs"/>
                        </a:rPr>
                        <a:t>Required that CMS establish the measure set no later than December 31, 2026 </a:t>
                      </a:r>
                    </a:p>
                  </a:txBody>
                  <a:tcPr marL="68580" marR="68580" marT="0" marB="0"/>
                </a:tc>
                <a:tc>
                  <a:txBody>
                    <a:bodyPr/>
                    <a:lstStyle/>
                    <a:p>
                      <a:r>
                        <a:rPr lang="en-US" sz="1400" kern="1200" dirty="0">
                          <a:solidFill>
                            <a:schemeClr val="dk1"/>
                          </a:solidFill>
                          <a:latin typeface="+mj-lt"/>
                          <a:ea typeface="+mn-ea"/>
                          <a:cs typeface="+mn-cs"/>
                        </a:rPr>
                        <a:t>No later than December 31, 2026</a:t>
                      </a:r>
                      <a:endParaRPr lang="en-US" sz="1400" kern="1200" dirty="0">
                        <a:solidFill>
                          <a:srgbClr val="FF0000"/>
                        </a:solidFill>
                        <a:latin typeface="+mj-lt"/>
                        <a:ea typeface="+mn-ea"/>
                        <a:cs typeface="+mn-cs"/>
                      </a:endParaRPr>
                    </a:p>
                  </a:txBody>
                  <a:tcPr marL="68580" marR="68580" marT="34290" marB="34290"/>
                </a:tc>
                <a:extLst>
                  <a:ext uri="{0D108BD9-81ED-4DB2-BD59-A6C34878D82A}">
                    <a16:rowId xmlns:a16="http://schemas.microsoft.com/office/drawing/2014/main" val="548390026"/>
                  </a:ext>
                </a:extLst>
              </a:tr>
            </a:tbl>
          </a:graphicData>
        </a:graphic>
      </p:graphicFrame>
      <p:sp>
        <p:nvSpPr>
          <p:cNvPr id="4" name="Slide Number Placeholder 3">
            <a:extLst>
              <a:ext uri="{FF2B5EF4-FFF2-40B4-BE49-F238E27FC236}">
                <a16:creationId xmlns:a16="http://schemas.microsoft.com/office/drawing/2014/main" id="{96F6DD60-C4DC-8A06-70B0-AE014AAC01D1}"/>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4109027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253D-B552-3BAC-0D57-1D0C3A604E47}"/>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E3DEED3D-70EA-79E5-4AFD-809AA2D4983F}"/>
              </a:ext>
            </a:extLst>
          </p:cNvPr>
          <p:cNvSpPr>
            <a:spLocks noGrp="1"/>
          </p:cNvSpPr>
          <p:nvPr>
            <p:ph idx="1"/>
          </p:nvPr>
        </p:nvSpPr>
        <p:spPr/>
        <p:txBody>
          <a:bodyPr/>
          <a:lstStyle/>
          <a:p>
            <a:r>
              <a:rPr lang="en-US" sz="2000" dirty="0"/>
              <a:t>The PCPID aims to improve the quality of life for individuals with intellectual and developmental disabilities (I/DD) by promoting independence and community inclusion. The PCPID report focuses on four areas that lead to high-quality home and community-based services (HCBS).</a:t>
            </a:r>
          </a:p>
          <a:p>
            <a:r>
              <a:rPr lang="en-US" sz="2000" dirty="0"/>
              <a:t>The PCPID met on July 28, 2022, and reached a consensus to focus on HCBS in the 2024 report. The PCPID formed four workgroups that:</a:t>
            </a:r>
          </a:p>
          <a:p>
            <a:pPr lvl="1"/>
            <a:r>
              <a:rPr lang="en-US" sz="1800" dirty="0"/>
              <a:t>Identified key policy challenge</a:t>
            </a:r>
          </a:p>
          <a:p>
            <a:pPr lvl="1"/>
            <a:r>
              <a:rPr lang="en-US" sz="1800" dirty="0"/>
              <a:t>Assessed current federal investments</a:t>
            </a:r>
          </a:p>
          <a:p>
            <a:pPr lvl="1"/>
            <a:r>
              <a:rPr lang="en-US" sz="1800" dirty="0"/>
              <a:t>Developed federal recommendations</a:t>
            </a:r>
          </a:p>
          <a:p>
            <a:pPr lvl="1"/>
            <a:r>
              <a:rPr lang="en-US" sz="1800" dirty="0"/>
              <a:t>Learned about promising practices at the local and state levels</a:t>
            </a:r>
          </a:p>
          <a:p>
            <a:r>
              <a:rPr lang="en-US" sz="2000" dirty="0"/>
              <a:t>The PCPID collected public comments and gave opportunities to provide feedback through submission on the PCPID website and through written comments in advance of each public meeting held in 2022, 2023, and 2024.</a:t>
            </a:r>
          </a:p>
        </p:txBody>
      </p:sp>
    </p:spTree>
    <p:extLst>
      <p:ext uri="{BB962C8B-B14F-4D97-AF65-F5344CB8AC3E}">
        <p14:creationId xmlns:p14="http://schemas.microsoft.com/office/powerpoint/2010/main" val="10156550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8BBA1E-766C-1FDB-FB7C-4DC102E2CF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E388FE-5C16-034F-476A-F2CE7B4A805F}"/>
              </a:ext>
            </a:extLst>
          </p:cNvPr>
          <p:cNvSpPr>
            <a:spLocks noGrp="1"/>
          </p:cNvSpPr>
          <p:nvPr>
            <p:ph type="title"/>
          </p:nvPr>
        </p:nvSpPr>
        <p:spPr>
          <a:xfrm>
            <a:off x="1524000" y="-1"/>
            <a:ext cx="9144000" cy="1390651"/>
          </a:xfrm>
        </p:spPr>
        <p:txBody>
          <a:bodyPr/>
          <a:lstStyle/>
          <a:p>
            <a:pPr>
              <a:lnSpc>
                <a:spcPct val="106000"/>
              </a:lnSpc>
              <a:tabLst>
                <a:tab pos="457200" algn="l"/>
                <a:tab pos="533400" algn="l"/>
              </a:tabLst>
            </a:pPr>
            <a:r>
              <a:rPr lang="en-US" sz="2800" dirty="0">
                <a:cs typeface="Times New Roman" panose="02020603050405020304" pitchFamily="18" charset="0"/>
              </a:rPr>
              <a:t>HCBS Quality Measure Set and Reporting Requirements (cont.) (§§ 441.312, 441.474(c), 441.585(d), 441.745(b)(1)(v), 441.311(c), 441.474(c), 441.580(i), and 441.745(a)(1)(vii))</a:t>
            </a:r>
            <a:endParaRPr lang="en-US" sz="2800" dirty="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4103972-C33E-CE39-A105-00E73BC08A70}"/>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Requires states to report on a standardized set of HCBS quality measures and sets requirements for CMS to develop and update the measure set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897E6913-B6B7-5754-5555-ED4DECE13B81}"/>
              </a:ext>
            </a:extLst>
          </p:cNvPr>
          <p:cNvGraphicFramePr>
            <a:graphicFrameLocks noGrp="1"/>
          </p:cNvGraphicFramePr>
          <p:nvPr/>
        </p:nvGraphicFramePr>
        <p:xfrm>
          <a:off x="1866900" y="2322576"/>
          <a:ext cx="8458200" cy="3544860"/>
        </p:xfrm>
        <a:graphic>
          <a:graphicData uri="http://schemas.openxmlformats.org/drawingml/2006/table">
            <a:tbl>
              <a:tblPr firstRow="1" bandRow="1">
                <a:tableStyleId>{5C22544A-7EE6-4342-B048-85BDC9FD1C3A}</a:tableStyleId>
              </a:tblPr>
              <a:tblGrid>
                <a:gridCol w="1231162">
                  <a:extLst>
                    <a:ext uri="{9D8B030D-6E8A-4147-A177-3AD203B41FA5}">
                      <a16:colId xmlns:a16="http://schemas.microsoft.com/office/drawing/2014/main" val="526477615"/>
                    </a:ext>
                  </a:extLst>
                </a:gridCol>
                <a:gridCol w="3493698">
                  <a:extLst>
                    <a:ext uri="{9D8B030D-6E8A-4147-A177-3AD203B41FA5}">
                      <a16:colId xmlns:a16="http://schemas.microsoft.com/office/drawing/2014/main" val="1931328879"/>
                    </a:ext>
                  </a:extLst>
                </a:gridCol>
                <a:gridCol w="2104845">
                  <a:extLst>
                    <a:ext uri="{9D8B030D-6E8A-4147-A177-3AD203B41FA5}">
                      <a16:colId xmlns:a16="http://schemas.microsoft.com/office/drawing/2014/main" val="2768612159"/>
                    </a:ext>
                  </a:extLst>
                </a:gridCol>
                <a:gridCol w="1628495">
                  <a:extLst>
                    <a:ext uri="{9D8B030D-6E8A-4147-A177-3AD203B41FA5}">
                      <a16:colId xmlns:a16="http://schemas.microsoft.com/office/drawing/2014/main" val="3139326547"/>
                    </a:ext>
                  </a:extLst>
                </a:gridCol>
              </a:tblGrid>
              <a:tr h="634020">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177546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endParaRPr lang="en-US" sz="1400" b="0" kern="1200" dirty="0">
                        <a:solidFill>
                          <a:schemeClr val="tx1"/>
                        </a:solidFill>
                        <a:effectLst/>
                        <a:latin typeface="+mj-lt"/>
                        <a:ea typeface="+mn-ea"/>
                        <a:cs typeface="+mn-cs"/>
                      </a:endParaRP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effectLst/>
                          <a:latin typeface="+mj-lt"/>
                          <a:ea typeface="+mn-ea"/>
                          <a:cs typeface="+mn-cs"/>
                        </a:rPr>
                        <a:t>Requires states to report every other year on </a:t>
                      </a:r>
                      <a:r>
                        <a:rPr lang="en-US" sz="1400" kern="1200" dirty="0">
                          <a:solidFill>
                            <a:schemeClr val="tx1"/>
                          </a:solidFill>
                          <a:latin typeface="+mj-lt"/>
                          <a:ea typeface="+mn-ea"/>
                          <a:cs typeface="+mn-cs"/>
                        </a:rPr>
                        <a:t>mandatory measures in the HCBS Quality Measure</a:t>
                      </a:r>
                      <a:r>
                        <a:rPr lang="en-US" sz="1400" b="0" kern="1200" dirty="0">
                          <a:solidFill>
                            <a:schemeClr val="tx1"/>
                          </a:solidFill>
                          <a:effectLst/>
                          <a:latin typeface="+mj-lt"/>
                          <a:ea typeface="+mn-ea"/>
                          <a:cs typeface="+mn-cs"/>
                        </a:rPr>
                        <a:t> Set and establish performance targets and quality improvement strategies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effectLst/>
                          <a:latin typeface="+mj-lt"/>
                          <a:ea typeface="+mn-ea"/>
                          <a:cs typeface="+mn-cs"/>
                        </a:rPr>
                        <a:t>Also allows for </a:t>
                      </a:r>
                      <a:r>
                        <a:rPr lang="en-US" sz="1400" kern="1200" dirty="0">
                          <a:solidFill>
                            <a:schemeClr val="tx1"/>
                          </a:solidFill>
                          <a:latin typeface="+mj-lt"/>
                          <a:ea typeface="+mn-ea"/>
                          <a:cs typeface="+mn-cs"/>
                        </a:rPr>
                        <a:t>reporting on additional voluntary measures and for CMS to report on certain measures on a state’s behalf</a:t>
                      </a:r>
                      <a:endParaRPr lang="en-US" sz="1400" kern="1200" dirty="0">
                        <a:solidFill>
                          <a:schemeClr val="tx1"/>
                        </a:solidFill>
                        <a:latin typeface="+mj-lt"/>
                        <a:ea typeface="+mn-ea"/>
                        <a:cs typeface="Times New Roman" panose="02020603050405020304" pitchFamily="18" charset="0"/>
                      </a:endParaRPr>
                    </a:p>
                  </a:txBody>
                  <a:tcPr marL="68580" marR="68580" marT="34290" marB="34290"/>
                </a:tc>
                <a:tc>
                  <a:txBody>
                    <a:bodyPr/>
                    <a:lstStyle/>
                    <a:p>
                      <a:pPr marL="0" algn="l" defTabSz="914400" rtl="0" eaLnBrk="1" latinLnBrk="0" hangingPunct="1"/>
                      <a:r>
                        <a:rPr lang="en-US" sz="1400" kern="1200" dirty="0">
                          <a:solidFill>
                            <a:schemeClr val="dk1"/>
                          </a:solidFill>
                          <a:effectLst/>
                          <a:latin typeface="+mj-lt"/>
                          <a:ea typeface="+mn-ea"/>
                          <a:cs typeface="+mn-cs"/>
                        </a:rPr>
                        <a:t>Changed applicability date from 3 years to 4 years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July 9, 2028</a:t>
                      </a:r>
                      <a:endParaRPr lang="en-US" sz="1400" kern="1200" dirty="0">
                        <a:solidFill>
                          <a:srgbClr val="FF0000"/>
                        </a:solidFill>
                        <a:latin typeface="+mj-lt"/>
                        <a:ea typeface="+mn-ea"/>
                        <a:cs typeface="+mn-cs"/>
                      </a:endParaRPr>
                    </a:p>
                  </a:txBody>
                  <a:tcPr marL="68580" marR="68580" marT="34290" marB="34290"/>
                </a:tc>
                <a:extLst>
                  <a:ext uri="{0D108BD9-81ED-4DB2-BD59-A6C34878D82A}">
                    <a16:rowId xmlns:a16="http://schemas.microsoft.com/office/drawing/2014/main" val="25155970"/>
                  </a:ext>
                </a:extLst>
              </a:tr>
              <a:tr h="71618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effectLst/>
                          <a:latin typeface="+mj-lt"/>
                          <a:ea typeface="+mn-ea"/>
                          <a:cs typeface="+mn-cs"/>
                        </a:rPr>
                        <a:t>No prior regulatory requirement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effectLst/>
                          <a:latin typeface="+mj-lt"/>
                          <a:ea typeface="+mn-ea"/>
                          <a:cs typeface="+mn-cs"/>
                        </a:rPr>
                        <a:t>Phases in requirements for </a:t>
                      </a:r>
                      <a:r>
                        <a:rPr lang="en-US" sz="1400" b="0" kern="1200" dirty="0">
                          <a:solidFill>
                            <a:schemeClr val="dk1"/>
                          </a:solidFill>
                          <a:effectLst/>
                          <a:latin typeface="+mj-lt"/>
                          <a:ea typeface="+mn-ea"/>
                          <a:cs typeface="+mn-cs"/>
                        </a:rPr>
                        <a:t>stratification of data </a:t>
                      </a:r>
                      <a:r>
                        <a:rPr lang="en-US" sz="1400" kern="1200" dirty="0">
                          <a:solidFill>
                            <a:schemeClr val="dk1"/>
                          </a:solidFill>
                          <a:effectLst/>
                          <a:latin typeface="+mj-lt"/>
                          <a:ea typeface="+mn-ea"/>
                          <a:cs typeface="+mn-cs"/>
                        </a:rPr>
                        <a:t>for certain measures by race, ethnicity, sex, age, rural/urban status, disability, language, or other factors</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j-lt"/>
                          <a:ea typeface="+mn-ea"/>
                          <a:cs typeface="+mn-cs"/>
                        </a:rPr>
                        <a:t>Delayed phase-in schedule by one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j-lt"/>
                          <a:ea typeface="+mn-ea"/>
                          <a:cs typeface="+mn-cs"/>
                        </a:rPr>
                        <a:t>R</a:t>
                      </a:r>
                      <a:r>
                        <a:rPr lang="en-US" sz="1400" kern="1200" dirty="0">
                          <a:solidFill>
                            <a:schemeClr val="dk1"/>
                          </a:solidFill>
                          <a:latin typeface="+mj-lt"/>
                          <a:ea typeface="+mn-ea"/>
                          <a:cs typeface="+mn-cs"/>
                        </a:rPr>
                        <a:t>emoved Tribal status as a stratification factor</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25%: July 9, 2028</a:t>
                      </a:r>
                      <a:endParaRPr lang="en-US" sz="1400" kern="1200" dirty="0">
                        <a:solidFill>
                          <a:schemeClr val="dk1"/>
                        </a:solidFill>
                        <a:latin typeface="+mj-lt"/>
                        <a:ea typeface="+mn-ea"/>
                        <a:cs typeface="+mn-cs"/>
                      </a:endParaRPr>
                    </a:p>
                    <a:p>
                      <a:r>
                        <a:rPr lang="en-US" sz="1400" kern="1200" dirty="0">
                          <a:solidFill>
                            <a:schemeClr val="dk1"/>
                          </a:solidFill>
                          <a:effectLst/>
                          <a:latin typeface="+mj-lt"/>
                          <a:ea typeface="+mn-ea"/>
                          <a:cs typeface="+mn-cs"/>
                        </a:rPr>
                        <a:t>50%: July 9, 2030</a:t>
                      </a:r>
                    </a:p>
                    <a:p>
                      <a:r>
                        <a:rPr lang="en-US" sz="1400" kern="1200" dirty="0">
                          <a:solidFill>
                            <a:schemeClr val="dk1"/>
                          </a:solidFill>
                          <a:effectLst/>
                          <a:latin typeface="+mj-lt"/>
                          <a:ea typeface="+mn-ea"/>
                          <a:cs typeface="+mn-cs"/>
                        </a:rPr>
                        <a:t>100%: July 9, 2032</a:t>
                      </a:r>
                    </a:p>
                  </a:txBody>
                  <a:tcPr marL="68580" marR="68580" marT="34290" marB="34290"/>
                </a:tc>
                <a:extLst>
                  <a:ext uri="{0D108BD9-81ED-4DB2-BD59-A6C34878D82A}">
                    <a16:rowId xmlns:a16="http://schemas.microsoft.com/office/drawing/2014/main" val="341612546"/>
                  </a:ext>
                </a:extLst>
              </a:tr>
            </a:tbl>
          </a:graphicData>
        </a:graphic>
      </p:graphicFrame>
      <p:sp>
        <p:nvSpPr>
          <p:cNvPr id="4" name="Slide Number Placeholder 3">
            <a:extLst>
              <a:ext uri="{FF2B5EF4-FFF2-40B4-BE49-F238E27FC236}">
                <a16:creationId xmlns:a16="http://schemas.microsoft.com/office/drawing/2014/main" id="{90AD6277-DD24-F40A-C245-9646C6D7B03B}"/>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32600997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76A21F-977A-1C9A-D6B1-294F75678B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43C817-20F5-6B02-D04D-097AB1553C5F}"/>
              </a:ext>
            </a:extLst>
          </p:cNvPr>
          <p:cNvSpPr>
            <a:spLocks noGrp="1"/>
          </p:cNvSpPr>
          <p:nvPr>
            <p:ph type="title"/>
          </p:nvPr>
        </p:nvSpPr>
        <p:spPr>
          <a:xfrm>
            <a:off x="1524000" y="0"/>
            <a:ext cx="9144000" cy="1390650"/>
          </a:xfrm>
        </p:spPr>
        <p:txBody>
          <a:bodyPr/>
          <a:lstStyle/>
          <a:p>
            <a:pPr>
              <a:lnSpc>
                <a:spcPct val="106000"/>
              </a:lnSpc>
              <a:tabLst>
                <a:tab pos="457200" algn="l"/>
                <a:tab pos="533400" algn="l"/>
              </a:tabLst>
            </a:pPr>
            <a:r>
              <a:rPr lang="en-US" sz="3200" dirty="0">
                <a:cs typeface="Times New Roman" panose="02020603050405020304" pitchFamily="18" charset="0"/>
              </a:rPr>
              <a:t>Website Transparency</a:t>
            </a:r>
            <a:br>
              <a:rPr lang="en-US" sz="3200" dirty="0">
                <a:cs typeface="Times New Roman" panose="02020603050405020304" pitchFamily="18" charset="0"/>
              </a:rPr>
            </a:br>
            <a:r>
              <a:rPr lang="en-US" sz="3200" dirty="0">
                <a:cs typeface="Times New Roman" panose="02020603050405020304" pitchFamily="18" charset="0"/>
              </a:rPr>
              <a:t>(</a:t>
            </a:r>
            <a:r>
              <a:rPr lang="en-US" sz="3200" dirty="0">
                <a:ea typeface="Calibri" panose="020F0502020204030204" pitchFamily="34" charset="0"/>
                <a:cs typeface="Times New Roman" panose="02020603050405020304" pitchFamily="18" charset="0"/>
              </a:rPr>
              <a:t>§§ 441.313, 441.486, 441.595, and 441.750) </a:t>
            </a:r>
            <a:endParaRPr lang="en-US" sz="3200" dirty="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6250973-4F4F-CEB2-BB32-3A6010A85DB1}"/>
              </a:ext>
            </a:extLst>
          </p:cNvPr>
          <p:cNvSpPr txBox="1"/>
          <p:nvPr/>
        </p:nvSpPr>
        <p:spPr>
          <a:xfrm>
            <a:off x="1981200" y="1700789"/>
            <a:ext cx="82296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Promotes public transparency related to the administration of Medicaid-covered HCBS through public reporting of quality, performance, and compliance measures</a:t>
            </a:r>
          </a:p>
        </p:txBody>
      </p:sp>
      <p:graphicFrame>
        <p:nvGraphicFramePr>
          <p:cNvPr id="6" name="Table 5">
            <a:extLst>
              <a:ext uri="{FF2B5EF4-FFF2-40B4-BE49-F238E27FC236}">
                <a16:creationId xmlns:a16="http://schemas.microsoft.com/office/drawing/2014/main" id="{60228938-214E-1E0D-A7DA-82530AEDD6D5}"/>
              </a:ext>
            </a:extLst>
          </p:cNvPr>
          <p:cNvGraphicFramePr>
            <a:graphicFrameLocks noGrp="1"/>
          </p:cNvGraphicFramePr>
          <p:nvPr/>
        </p:nvGraphicFramePr>
        <p:xfrm>
          <a:off x="1871472" y="2322576"/>
          <a:ext cx="8455958" cy="2276896"/>
        </p:xfrm>
        <a:graphic>
          <a:graphicData uri="http://schemas.openxmlformats.org/drawingml/2006/table">
            <a:tbl>
              <a:tblPr firstRow="1" bandRow="1">
                <a:tableStyleId>{5C22544A-7EE6-4342-B048-85BDC9FD1C3A}</a:tableStyleId>
              </a:tblPr>
              <a:tblGrid>
                <a:gridCol w="1189014">
                  <a:extLst>
                    <a:ext uri="{9D8B030D-6E8A-4147-A177-3AD203B41FA5}">
                      <a16:colId xmlns:a16="http://schemas.microsoft.com/office/drawing/2014/main" val="526477615"/>
                    </a:ext>
                  </a:extLst>
                </a:gridCol>
                <a:gridCol w="4512846">
                  <a:extLst>
                    <a:ext uri="{9D8B030D-6E8A-4147-A177-3AD203B41FA5}">
                      <a16:colId xmlns:a16="http://schemas.microsoft.com/office/drawing/2014/main" val="1931328879"/>
                    </a:ext>
                  </a:extLst>
                </a:gridCol>
                <a:gridCol w="1324129">
                  <a:extLst>
                    <a:ext uri="{9D8B030D-6E8A-4147-A177-3AD203B41FA5}">
                      <a16:colId xmlns:a16="http://schemas.microsoft.com/office/drawing/2014/main" val="2768612159"/>
                    </a:ext>
                  </a:extLst>
                </a:gridCol>
                <a:gridCol w="1429969">
                  <a:extLst>
                    <a:ext uri="{9D8B030D-6E8A-4147-A177-3AD203B41FA5}">
                      <a16:colId xmlns:a16="http://schemas.microsoft.com/office/drawing/2014/main" val="3139326547"/>
                    </a:ext>
                  </a:extLst>
                </a:gridCol>
              </a:tblGrid>
              <a:tr h="646216">
                <a:tc>
                  <a:txBody>
                    <a:bodyPr/>
                    <a:lstStyle/>
                    <a:p>
                      <a:r>
                        <a:rPr lang="en-US" sz="1400" dirty="0">
                          <a:latin typeface="+mj-lt"/>
                        </a:rPr>
                        <a:t>Prior Requirements</a:t>
                      </a:r>
                    </a:p>
                  </a:txBody>
                  <a:tcPr marL="68580" marR="68580" marT="34290" marB="34290" anchor="ctr"/>
                </a:tc>
                <a:tc>
                  <a:txBody>
                    <a:bodyPr/>
                    <a:lstStyle/>
                    <a:p>
                      <a:r>
                        <a:rPr lang="en-US" sz="1400" dirty="0">
                          <a:latin typeface="+mj-lt"/>
                        </a:rPr>
                        <a:t>Final Rule</a:t>
                      </a:r>
                    </a:p>
                  </a:txBody>
                  <a:tcPr marL="68580" marR="68580" marT="34290" marB="34290" anchor="ctr"/>
                </a:tc>
                <a:tc>
                  <a:txBody>
                    <a:bodyPr/>
                    <a:lstStyle/>
                    <a:p>
                      <a:r>
                        <a:rPr lang="en-US" sz="1400" dirty="0">
                          <a:latin typeface="+mj-lt"/>
                        </a:rPr>
                        <a:t>Major Changes from NPRM</a:t>
                      </a:r>
                    </a:p>
                  </a:txBody>
                  <a:tcPr marL="68580" marR="68580" marT="34290" marB="34290" anchor="ctr"/>
                </a:tc>
                <a:tc>
                  <a:txBody>
                    <a:bodyPr/>
                    <a:lstStyle/>
                    <a:p>
                      <a:r>
                        <a:rPr lang="en-US" sz="1400" dirty="0">
                          <a:latin typeface="+mj-lt"/>
                        </a:rPr>
                        <a:t>Applicability Date</a:t>
                      </a:r>
                    </a:p>
                  </a:txBody>
                  <a:tcPr marL="68580" marR="68580" marT="34290" marB="34290" anchor="ctr"/>
                </a:tc>
                <a:extLst>
                  <a:ext uri="{0D108BD9-81ED-4DB2-BD59-A6C34878D82A}">
                    <a16:rowId xmlns:a16="http://schemas.microsoft.com/office/drawing/2014/main" val="1200612374"/>
                  </a:ext>
                </a:extLst>
              </a:tr>
              <a:tr h="76278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endParaRPr lang="en-US" sz="1400" b="0" kern="120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1200" dirty="0">
                        <a:solidFill>
                          <a:schemeClr val="tx1"/>
                        </a:solidFill>
                        <a:effectLst/>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effectLst/>
                          <a:latin typeface="+mj-lt"/>
                          <a:ea typeface="+mn-ea"/>
                          <a:cs typeface="+mn-cs"/>
                        </a:rPr>
                        <a:t>Requires the state to operate a website (either directly or by linking to managed care plan websites) that provides the results of the HCBS reporting requirements and meets availability and accessibility requirements</a:t>
                      </a:r>
                      <a:endParaRPr lang="en-US" sz="1400" kern="1200" dirty="0">
                        <a:solidFill>
                          <a:schemeClr val="tx1"/>
                        </a:solidFill>
                        <a:latin typeface="+mj-lt"/>
                        <a:ea typeface="+mn-ea"/>
                        <a:cs typeface="Times New Roman" panose="02020603050405020304" pitchFamily="18" charset="0"/>
                      </a:endParaRPr>
                    </a:p>
                  </a:txBody>
                  <a:tcPr marL="68580" marR="68580" marT="34290" marB="34290"/>
                </a:tc>
                <a:tc>
                  <a:txBody>
                    <a:bodyPr/>
                    <a:lstStyle/>
                    <a:p>
                      <a:pPr marL="0" algn="l" defTabSz="914400" rtl="0" eaLnBrk="1" latinLnBrk="0" hangingPunct="1"/>
                      <a:r>
                        <a:rPr lang="en-US" sz="1400" kern="1200" dirty="0">
                          <a:solidFill>
                            <a:schemeClr val="dk1"/>
                          </a:solidFill>
                          <a:effectLst/>
                          <a:latin typeface="+mj-lt"/>
                          <a:ea typeface="+mn-ea"/>
                          <a:cs typeface="+mn-cs"/>
                        </a:rPr>
                        <a:t>Minor changes only</a:t>
                      </a:r>
                    </a:p>
                    <a:p>
                      <a:pPr marL="0" algn="l" defTabSz="914400" rtl="0" eaLnBrk="1" latinLnBrk="0" hangingPunct="1"/>
                      <a:r>
                        <a:rPr lang="en-US" sz="1400" kern="1200" dirty="0">
                          <a:solidFill>
                            <a:schemeClr val="dk1"/>
                          </a:solidFill>
                          <a:effectLst/>
                          <a:latin typeface="+mj-lt"/>
                          <a:ea typeface="+mn-ea"/>
                          <a:cs typeface="+mn-cs"/>
                        </a:rPr>
                        <a:t>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July 9, 2027</a:t>
                      </a:r>
                      <a:endParaRPr lang="en-US" sz="1400" kern="1200" dirty="0">
                        <a:solidFill>
                          <a:srgbClr val="FF0000"/>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rgbClr val="FF0000"/>
                        </a:solidFill>
                        <a:highlight>
                          <a:srgbClr val="FFFF00"/>
                        </a:highlight>
                        <a:latin typeface="+mj-lt"/>
                        <a:ea typeface="+mn-ea"/>
                        <a:cs typeface="+mn-cs"/>
                      </a:endParaRPr>
                    </a:p>
                  </a:txBody>
                  <a:tcPr marL="68580" marR="68580" marT="34290" marB="34290"/>
                </a:tc>
                <a:extLst>
                  <a:ext uri="{0D108BD9-81ED-4DB2-BD59-A6C34878D82A}">
                    <a16:rowId xmlns:a16="http://schemas.microsoft.com/office/drawing/2014/main" val="4046698696"/>
                  </a:ext>
                </a:extLst>
              </a:tr>
              <a:tr h="47927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Times New Roman" panose="02020603050405020304" pitchFamily="18" charset="0"/>
                          <a:cs typeface="Times New Roman" panose="02020603050405020304" pitchFamily="18" charset="0"/>
                        </a:rPr>
                        <a:t>No prior regulatory requirement</a:t>
                      </a:r>
                      <a:endParaRPr lang="en-US" sz="1400" b="0" kern="1200" dirty="0">
                        <a:solidFill>
                          <a:schemeClr val="tx1"/>
                        </a:solidFill>
                        <a:effectLst/>
                        <a:latin typeface="+mj-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effectLst/>
                          <a:latin typeface="+mj-lt"/>
                          <a:ea typeface="+mn-ea"/>
                          <a:cs typeface="+mn-cs"/>
                        </a:rPr>
                        <a:t>Requires CMS to </a:t>
                      </a:r>
                      <a:r>
                        <a:rPr lang="en-US" sz="1400" kern="1200" dirty="0">
                          <a:solidFill>
                            <a:schemeClr val="dk1"/>
                          </a:solidFill>
                          <a:effectLst/>
                          <a:latin typeface="+mj-lt"/>
                          <a:ea typeface="+mn-ea"/>
                          <a:cs typeface="+mn-cs"/>
                        </a:rPr>
                        <a:t>report on its website the results of the HCBS reporting requirements that states report to CMS </a:t>
                      </a:r>
                    </a:p>
                  </a:txBody>
                  <a:tcPr marL="68580" marR="68580" marT="34290" marB="34290"/>
                </a:tc>
                <a:tc>
                  <a:txBody>
                    <a:bodyPr/>
                    <a:lstStyle/>
                    <a:p>
                      <a:pPr marL="0" algn="l" defTabSz="914400" rtl="0" eaLnBrk="1" latinLnBrk="0" hangingPunct="1"/>
                      <a:r>
                        <a:rPr lang="en-US" sz="1400" kern="1200" dirty="0">
                          <a:solidFill>
                            <a:schemeClr val="dk1"/>
                          </a:solidFill>
                          <a:effectLst/>
                          <a:latin typeface="+mj-lt"/>
                          <a:ea typeface="+mn-ea"/>
                          <a:cs typeface="+mn-cs"/>
                        </a:rPr>
                        <a:t>None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Beginning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j-lt"/>
                          <a:ea typeface="+mn-ea"/>
                          <a:cs typeface="+mn-cs"/>
                        </a:rPr>
                        <a:t>July 9, 2027</a:t>
                      </a:r>
                      <a:endParaRPr lang="en-US" sz="1400" kern="1200" dirty="0">
                        <a:solidFill>
                          <a:srgbClr val="FF0000"/>
                        </a:solidFill>
                        <a:latin typeface="+mj-lt"/>
                        <a:ea typeface="+mn-ea"/>
                        <a:cs typeface="+mn-cs"/>
                      </a:endParaRPr>
                    </a:p>
                  </a:txBody>
                  <a:tcPr marL="68580" marR="68580" marT="34290" marB="34290"/>
                </a:tc>
                <a:extLst>
                  <a:ext uri="{0D108BD9-81ED-4DB2-BD59-A6C34878D82A}">
                    <a16:rowId xmlns:a16="http://schemas.microsoft.com/office/drawing/2014/main" val="2157524029"/>
                  </a:ext>
                </a:extLst>
              </a:tr>
            </a:tbl>
          </a:graphicData>
        </a:graphic>
      </p:graphicFrame>
      <p:sp>
        <p:nvSpPr>
          <p:cNvPr id="4" name="Slide Number Placeholder 3">
            <a:extLst>
              <a:ext uri="{FF2B5EF4-FFF2-40B4-BE49-F238E27FC236}">
                <a16:creationId xmlns:a16="http://schemas.microsoft.com/office/drawing/2014/main" id="{B2F84D9C-D981-9453-2054-62EB7288E3BA}"/>
              </a:ext>
            </a:extLst>
          </p:cNvPr>
          <p:cNvSpPr>
            <a:spLocks noGrp="1"/>
          </p:cNvSpPr>
          <p:nvPr>
            <p:ph type="sldNum" sz="quarter" idx="4"/>
          </p:nvPr>
        </p:nvSpPr>
        <p:spPr>
          <a:xfrm>
            <a:off x="10261600" y="635635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22FF3C-310F-4809-A5BE-BC5BA8AA108D}"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Tree>
    <p:extLst>
      <p:ext uri="{BB962C8B-B14F-4D97-AF65-F5344CB8AC3E}">
        <p14:creationId xmlns:p14="http://schemas.microsoft.com/office/powerpoint/2010/main" val="805000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kumimoji="0" lang="en-US" sz="4800" b="1" i="0" u="none" strike="noStrike" kern="1200" cap="none" spc="0" normalizeH="0" baseline="0" noProof="0" dirty="0">
                <a:ln>
                  <a:noFill/>
                </a:ln>
                <a:solidFill>
                  <a:srgbClr val="004C82"/>
                </a:solidFill>
                <a:effectLst/>
                <a:uLnTx/>
                <a:uFillTx/>
                <a:latin typeface="Arial" panose="020B0604020202020204" pitchFamily="34" charset="0"/>
                <a:ea typeface="+mj-ea"/>
                <a:cs typeface="Arial" panose="020B0604020202020204" pitchFamily="34" charset="0"/>
              </a:rPr>
              <a:t>Adult Protective Services (APS)</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1" y="4608214"/>
            <a:ext cx="9692810" cy="1714209"/>
          </a:xfrm>
        </p:spPr>
        <p:txBody>
          <a:bodyPr>
            <a:normAutofit/>
          </a:bodyPr>
          <a:lstStyle/>
          <a:p>
            <a:pPr marL="227013" marR="0" lvl="0" indent="1588" algn="l" defTabSz="914400" rtl="0" eaLnBrk="1" fontAlgn="auto" latinLnBrk="0" hangingPunct="1">
              <a:lnSpc>
                <a:spcPct val="90000"/>
              </a:lnSpc>
              <a:spcBef>
                <a:spcPts val="1200"/>
              </a:spcBef>
              <a:spcAft>
                <a:spcPts val="0"/>
              </a:spcAft>
              <a:buClr>
                <a:prstClr val="black"/>
              </a:buClr>
              <a:buSzPts val="2000"/>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Aptos Display" panose="02110004020202020204"/>
                <a:ea typeface="+mn-ea"/>
                <a:cs typeface="+mn-cs"/>
              </a:rPr>
              <a:t>Stephanie Whittier-Eliason, Aging Services Program Specialist</a:t>
            </a:r>
          </a:p>
          <a:p>
            <a:pPr marL="227013" marR="0" lvl="0" indent="1588" algn="l" defTabSz="914400" rtl="0" eaLnBrk="1" fontAlgn="auto" latinLnBrk="0" hangingPunct="1">
              <a:lnSpc>
                <a:spcPct val="90000"/>
              </a:lnSpc>
              <a:spcBef>
                <a:spcPts val="1200"/>
              </a:spcBef>
              <a:spcAft>
                <a:spcPts val="0"/>
              </a:spcAft>
              <a:buClr>
                <a:prstClr val="black"/>
              </a:buClr>
              <a:buSzPts val="2000"/>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ptos Display" panose="02110004020202020204"/>
                <a:ea typeface="+mn-ea"/>
                <a:cs typeface="+mn-cs"/>
              </a:rPr>
              <a:t>Administration for Community Living (ACL)</a:t>
            </a:r>
          </a:p>
        </p:txBody>
      </p:sp>
    </p:spTree>
    <p:extLst>
      <p:ext uri="{BB962C8B-B14F-4D97-AF65-F5344CB8AC3E}">
        <p14:creationId xmlns:p14="http://schemas.microsoft.com/office/powerpoint/2010/main" val="4087098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8361-2FEE-FD56-8D91-6625EB17F9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CB03F6-3D65-C3A8-A6C8-7E6CD6123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a:sym typeface="Arial"/>
            </a:endParaRPr>
          </a:p>
        </p:txBody>
      </p:sp>
      <p:sp>
        <p:nvSpPr>
          <p:cNvPr id="13" name="Title 4">
            <a:extLst>
              <a:ext uri="{FF2B5EF4-FFF2-40B4-BE49-F238E27FC236}">
                <a16:creationId xmlns:a16="http://schemas.microsoft.com/office/drawing/2014/main" id="{014A1562-2476-E4DA-24C1-751A44691159}"/>
              </a:ext>
            </a:extLst>
          </p:cNvPr>
          <p:cNvSpPr>
            <a:spLocks noGrp="1"/>
          </p:cNvSpPr>
          <p:nvPr>
            <p:ph type="title" idx="4294967295"/>
          </p:nvPr>
        </p:nvSpPr>
        <p:spPr>
          <a:xfrm>
            <a:off x="838200" y="2766219"/>
            <a:ext cx="10515600" cy="1325562"/>
          </a:xfrm>
        </p:spPr>
        <p:txBody>
          <a:bodyPr>
            <a:normAutofit/>
          </a:bodyPr>
          <a:lstStyle/>
          <a:p>
            <a:pPr algn="ctr"/>
            <a:r>
              <a:rPr lang="en-US" sz="3500" b="1" dirty="0">
                <a:solidFill>
                  <a:srgbClr val="004C82"/>
                </a:solidFill>
                <a:latin typeface="Arial"/>
                <a:cs typeface="Arial"/>
              </a:rPr>
              <a:t>Break</a:t>
            </a:r>
            <a:br>
              <a:rPr lang="en-US" sz="3500" b="1" dirty="0">
                <a:solidFill>
                  <a:srgbClr val="004C82"/>
                </a:solidFill>
                <a:latin typeface="Arial"/>
                <a:cs typeface="Arial"/>
              </a:rPr>
            </a:br>
            <a:r>
              <a:rPr lang="en-US" sz="3500" b="1" dirty="0">
                <a:solidFill>
                  <a:srgbClr val="004C82"/>
                </a:solidFill>
                <a:latin typeface="Arial"/>
                <a:cs typeface="Arial"/>
              </a:rPr>
              <a:t>15 minutes</a:t>
            </a:r>
            <a:endParaRPr lang="en-US" sz="3500" b="0" dirty="0">
              <a:solidFill>
                <a:srgbClr val="004C82"/>
              </a:solidFill>
              <a:ea typeface="Calibri Light"/>
              <a:cs typeface="Calibri Light"/>
            </a:endParaRPr>
          </a:p>
        </p:txBody>
      </p:sp>
      <p:sp>
        <p:nvSpPr>
          <p:cNvPr id="4" name="TextBox 3">
            <a:extLst>
              <a:ext uri="{FF2B5EF4-FFF2-40B4-BE49-F238E27FC236}">
                <a16:creationId xmlns:a16="http://schemas.microsoft.com/office/drawing/2014/main" id="{5EBE3937-F07E-36AA-A82F-423A3A7F82D8}"/>
              </a:ext>
            </a:extLst>
          </p:cNvPr>
          <p:cNvSpPr txBox="1"/>
          <p:nvPr/>
        </p:nvSpPr>
        <p:spPr>
          <a:xfrm>
            <a:off x="4724400" y="41100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Calibri"/>
              <a:sym typeface="Arial"/>
            </a:endParaRPr>
          </a:p>
        </p:txBody>
      </p:sp>
    </p:spTree>
    <p:extLst>
      <p:ext uri="{BB962C8B-B14F-4D97-AF65-F5344CB8AC3E}">
        <p14:creationId xmlns:p14="http://schemas.microsoft.com/office/powerpoint/2010/main" val="13866882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5D547-061B-D823-90CC-34A8D8235808}"/>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36C99589-8163-072B-B2C2-AA9DA0A40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ED69E-0165-2447-97CC-366CC7706058}"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 name="Title 1">
            <a:extLst>
              <a:ext uri="{FF2B5EF4-FFF2-40B4-BE49-F238E27FC236}">
                <a16:creationId xmlns:a16="http://schemas.microsoft.com/office/drawing/2014/main" id="{3BC0E553-EF00-8139-74FD-A0E83CD0A7C6}"/>
              </a:ext>
            </a:extLst>
          </p:cNvPr>
          <p:cNvSpPr>
            <a:spLocks noGrp="1"/>
          </p:cNvSpPr>
          <p:nvPr>
            <p:ph type="title" idx="4294967295"/>
          </p:nvPr>
        </p:nvSpPr>
        <p:spPr>
          <a:xfrm>
            <a:off x="838200" y="136525"/>
            <a:ext cx="10515600" cy="1325563"/>
          </a:xfrm>
        </p:spPr>
        <p:txBody>
          <a:bodyPr/>
          <a:lstStyle/>
          <a:p>
            <a:pPr algn="ctr"/>
            <a:r>
              <a:rPr lang="en-US" sz="4000" b="1" dirty="0">
                <a:solidFill>
                  <a:srgbClr val="004C82"/>
                </a:solidFill>
                <a:latin typeface="Arial"/>
                <a:cs typeface="Arial"/>
              </a:rPr>
              <a:t>Data – Briefing on Emerging Issues</a:t>
            </a:r>
            <a:endParaRPr lang="en-US" dirty="0"/>
          </a:p>
        </p:txBody>
      </p:sp>
      <p:sp>
        <p:nvSpPr>
          <p:cNvPr id="5" name="Content Placeholder 4">
            <a:extLst>
              <a:ext uri="{FF2B5EF4-FFF2-40B4-BE49-F238E27FC236}">
                <a16:creationId xmlns:a16="http://schemas.microsoft.com/office/drawing/2014/main" id="{4D80DC94-4A09-5611-1ABF-E61A40653F5F}"/>
              </a:ext>
            </a:extLst>
          </p:cNvPr>
          <p:cNvSpPr>
            <a:spLocks noGrp="1"/>
          </p:cNvSpPr>
          <p:nvPr>
            <p:ph sz="half" idx="4294967295"/>
          </p:nvPr>
        </p:nvSpPr>
        <p:spPr>
          <a:xfrm>
            <a:off x="449584" y="1555750"/>
            <a:ext cx="11292833" cy="4183063"/>
          </a:xfrm>
        </p:spPr>
        <p:txBody>
          <a:bodyPr vert="horz" lIns="91440" tIns="45720" rIns="91440" bIns="45720" rtlCol="0" anchor="t">
            <a:normAutofit/>
          </a:bodyPr>
          <a:lstStyle/>
          <a:p>
            <a:pPr marL="0" indent="0">
              <a:spcBef>
                <a:spcPts val="0"/>
              </a:spcBef>
              <a:buNone/>
            </a:pPr>
            <a:r>
              <a:rPr lang="en-US" sz="2400" b="1" dirty="0"/>
              <a:t>Sheryl Larson</a:t>
            </a:r>
          </a:p>
          <a:p>
            <a:pPr marL="0" indent="0">
              <a:spcBef>
                <a:spcPts val="0"/>
              </a:spcBef>
              <a:buNone/>
            </a:pPr>
            <a:r>
              <a:rPr lang="en-US" sz="2400" i="1" dirty="0"/>
              <a:t>Institute on Community Integration / Residential Information Systems Project / University of Minnesota </a:t>
            </a:r>
          </a:p>
          <a:p>
            <a:pPr marL="0" indent="0">
              <a:spcBef>
                <a:spcPts val="0"/>
              </a:spcBef>
              <a:buNone/>
            </a:pPr>
            <a:endParaRPr lang="en-US" sz="2400" dirty="0"/>
          </a:p>
          <a:p>
            <a:pPr marL="0" indent="0">
              <a:spcBef>
                <a:spcPts val="0"/>
              </a:spcBef>
              <a:buNone/>
            </a:pPr>
            <a:r>
              <a:rPr lang="en-US" sz="2400" b="1" dirty="0"/>
              <a:t>Jean Winsor</a:t>
            </a:r>
          </a:p>
          <a:p>
            <a:pPr marL="0" indent="0">
              <a:spcBef>
                <a:spcPts val="0"/>
              </a:spcBef>
              <a:buNone/>
            </a:pPr>
            <a:r>
              <a:rPr lang="en-US" sz="2400" i="1" dirty="0"/>
              <a:t>Institute for Community Inclusion / School for Global Inclusion and Social Development (SGISD) / UMass Boston </a:t>
            </a:r>
          </a:p>
          <a:p>
            <a:pPr marL="0" indent="0">
              <a:spcBef>
                <a:spcPts val="0"/>
              </a:spcBef>
              <a:buNone/>
            </a:pPr>
            <a:endParaRPr lang="en-US" sz="2400" dirty="0"/>
          </a:p>
          <a:p>
            <a:pPr marL="0" indent="0">
              <a:spcBef>
                <a:spcPts val="0"/>
              </a:spcBef>
              <a:buNone/>
            </a:pPr>
            <a:r>
              <a:rPr lang="en-US" sz="2400" b="1" dirty="0"/>
              <a:t>Emily Shea Tanis</a:t>
            </a:r>
          </a:p>
          <a:p>
            <a:pPr marL="0" indent="0">
              <a:spcBef>
                <a:spcPts val="0"/>
              </a:spcBef>
              <a:buNone/>
            </a:pPr>
            <a:r>
              <a:rPr lang="en-US" sz="2400" i="1" dirty="0"/>
              <a:t>State of the States in Intellectual and Developmental Disabilities  / Kansas University Center on Developmental Disabilities </a:t>
            </a:r>
          </a:p>
        </p:txBody>
      </p:sp>
    </p:spTree>
    <p:extLst>
      <p:ext uri="{BB962C8B-B14F-4D97-AF65-F5344CB8AC3E}">
        <p14:creationId xmlns:p14="http://schemas.microsoft.com/office/powerpoint/2010/main" val="17106053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8B856-2FDB-CFDB-86B8-84B35F101570}"/>
              </a:ext>
            </a:extLst>
          </p:cNvPr>
          <p:cNvSpPr>
            <a:spLocks noGrp="1"/>
          </p:cNvSpPr>
          <p:nvPr>
            <p:ph type="title"/>
          </p:nvPr>
        </p:nvSpPr>
        <p:spPr>
          <a:xfrm>
            <a:off x="838201" y="2807315"/>
            <a:ext cx="10689403" cy="1325563"/>
          </a:xfrm>
        </p:spPr>
        <p:txBody>
          <a:bodyPr>
            <a:noAutofit/>
          </a:bodyPr>
          <a:lstStyle/>
          <a:p>
            <a:r>
              <a:rPr lang="en-US" sz="4800" b="1" dirty="0">
                <a:solidFill>
                  <a:srgbClr val="004C82"/>
                </a:solidFill>
                <a:latin typeface="Arial"/>
                <a:cs typeface="Arial"/>
              </a:rPr>
              <a:t>Data – </a:t>
            </a:r>
            <a:br>
              <a:rPr lang="en-US" sz="4800" b="1" dirty="0">
                <a:solidFill>
                  <a:srgbClr val="004C82"/>
                </a:solidFill>
                <a:latin typeface="Arial"/>
                <a:cs typeface="Arial"/>
              </a:rPr>
            </a:br>
            <a:r>
              <a:rPr lang="en-US" sz="4800" b="1" dirty="0">
                <a:solidFill>
                  <a:srgbClr val="004C82"/>
                </a:solidFill>
                <a:latin typeface="Arial"/>
                <a:cs typeface="Arial"/>
              </a:rPr>
              <a:t>Briefing on Emerging Issues</a:t>
            </a:r>
            <a:endParaRPr lang="en-US" sz="4800" dirty="0"/>
          </a:p>
        </p:txBody>
      </p:sp>
      <p:sp>
        <p:nvSpPr>
          <p:cNvPr id="6" name="Text Placeholder 5">
            <a:extLst>
              <a:ext uri="{FF2B5EF4-FFF2-40B4-BE49-F238E27FC236}">
                <a16:creationId xmlns:a16="http://schemas.microsoft.com/office/drawing/2014/main" id="{207DC86F-9469-B3FF-9E0E-1746AE94F8C7}"/>
              </a:ext>
            </a:extLst>
          </p:cNvPr>
          <p:cNvSpPr>
            <a:spLocks noGrp="1"/>
          </p:cNvSpPr>
          <p:nvPr>
            <p:ph type="body" idx="1"/>
          </p:nvPr>
        </p:nvSpPr>
        <p:spPr>
          <a:xfrm>
            <a:off x="838200" y="4608214"/>
            <a:ext cx="9877745" cy="1714209"/>
          </a:xfrm>
        </p:spPr>
        <p:txBody>
          <a:bodyPr>
            <a:normAutofit fontScale="92500"/>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Sheryl Larson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Institute on Community Integration / Residential Information Systems Project</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Minnesota </a:t>
            </a:r>
          </a:p>
        </p:txBody>
      </p:sp>
    </p:spTree>
    <p:extLst>
      <p:ext uri="{BB962C8B-B14F-4D97-AF65-F5344CB8AC3E}">
        <p14:creationId xmlns:p14="http://schemas.microsoft.com/office/powerpoint/2010/main" val="3172091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5" name="Title 4"/>
          <p:cNvSpPr>
            <a:spLocks noGrp="1"/>
          </p:cNvSpPr>
          <p:nvPr>
            <p:ph type="ctrTitle"/>
          </p:nvPr>
        </p:nvSpPr>
        <p:spPr>
          <a:xfrm>
            <a:off x="914400" y="1738490"/>
            <a:ext cx="10363200" cy="1861962"/>
          </a:xfrm>
          <a:noFill/>
        </p:spPr>
        <p:txBody>
          <a:bodyPr>
            <a:normAutofit fontScale="90000"/>
          </a:bodyPr>
          <a:lstStyle/>
          <a:p>
            <a:r>
              <a:rPr lang="en-US" dirty="0"/>
              <a:t>The Intellectual and Developmental Disabilities  Landscape:</a:t>
            </a:r>
            <a:br>
              <a:rPr lang="en-US" dirty="0"/>
            </a:br>
            <a:r>
              <a:rPr lang="en-US" dirty="0"/>
              <a:t>Residential Information Systems Project (RISP)</a:t>
            </a:r>
          </a:p>
        </p:txBody>
      </p:sp>
      <p:sp>
        <p:nvSpPr>
          <p:cNvPr id="48" name="Google Shape;48;gbe9e705f94_0_198"/>
          <p:cNvSpPr txBox="1">
            <a:spLocks noGrp="1"/>
          </p:cNvSpPr>
          <p:nvPr>
            <p:ph type="subTitle" idx="1"/>
          </p:nvPr>
        </p:nvSpPr>
        <p:spPr/>
        <p:txBody>
          <a:bodyPr/>
          <a:lstStyle/>
          <a:p>
            <a:pPr marL="0" lvl="0" indent="0" algn="ctr">
              <a:buNone/>
            </a:pPr>
            <a:r>
              <a:rPr lang="en-US" dirty="0"/>
              <a:t>Sherri Larson, larso072@umn.edu</a:t>
            </a:r>
          </a:p>
          <a:p>
            <a:pPr marL="0" lvl="0" indent="0" algn="ctr">
              <a:buNone/>
            </a:pPr>
            <a:r>
              <a:rPr lang="en-US" dirty="0"/>
              <a:t>University of Minnesota</a:t>
            </a:r>
          </a:p>
          <a:p>
            <a:pPr marL="0" lvl="0" indent="0" algn="ctr">
              <a:buNone/>
            </a:pPr>
            <a:r>
              <a:rPr lang="en-US" dirty="0"/>
              <a:t>Residential Information Systems Project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E740-D1A9-E1FD-BC79-F07A355B8BD6}"/>
              </a:ext>
            </a:extLst>
          </p:cNvPr>
          <p:cNvSpPr>
            <a:spLocks noGrp="1"/>
          </p:cNvSpPr>
          <p:nvPr>
            <p:ph type="title"/>
          </p:nvPr>
        </p:nvSpPr>
        <p:spPr>
          <a:xfrm>
            <a:off x="609600" y="546100"/>
            <a:ext cx="3563963" cy="2644140"/>
          </a:xfrm>
        </p:spPr>
        <p:txBody>
          <a:bodyPr>
            <a:normAutofit fontScale="90000"/>
          </a:bodyPr>
          <a:lstStyle/>
          <a:p>
            <a:r>
              <a:rPr lang="en-US" b="1" dirty="0"/>
              <a:t>The Residential Information Systems Project</a:t>
            </a:r>
            <a:br>
              <a:rPr lang="en-US" b="1" dirty="0"/>
            </a:br>
            <a:endParaRPr lang="en-US" dirty="0"/>
          </a:p>
        </p:txBody>
      </p:sp>
      <p:sp>
        <p:nvSpPr>
          <p:cNvPr id="16" name="Content Placeholder 15">
            <a:extLst>
              <a:ext uri="{FF2B5EF4-FFF2-40B4-BE49-F238E27FC236}">
                <a16:creationId xmlns:a16="http://schemas.microsoft.com/office/drawing/2014/main" id="{AA434931-4857-2E22-38A3-9A04DA3AB257}"/>
              </a:ext>
            </a:extLst>
          </p:cNvPr>
          <p:cNvSpPr>
            <a:spLocks noGrp="1"/>
          </p:cNvSpPr>
          <p:nvPr>
            <p:ph idx="1"/>
          </p:nvPr>
        </p:nvSpPr>
        <p:spPr>
          <a:xfrm>
            <a:off x="538480" y="2733040"/>
            <a:ext cx="3563963" cy="2438400"/>
          </a:xfrm>
        </p:spPr>
        <p:txBody>
          <a:bodyPr anchor="ctr">
            <a:normAutofit/>
          </a:bodyPr>
          <a:lstStyle/>
          <a:p>
            <a:pPr marL="0" indent="0" algn="ctr">
              <a:buNone/>
            </a:pPr>
            <a:endParaRPr lang="en-US" dirty="0"/>
          </a:p>
          <a:p>
            <a:pPr marL="0" indent="0" algn="ctr">
              <a:buNone/>
            </a:pPr>
            <a:r>
              <a:rPr lang="en-US" b="1" dirty="0"/>
              <a:t>5 Key Questions</a:t>
            </a:r>
          </a:p>
          <a:p>
            <a:pPr marL="0" indent="0" algn="ctr">
              <a:buNone/>
            </a:pPr>
            <a:endParaRPr lang="en-US" dirty="0"/>
          </a:p>
          <a:p>
            <a:pPr marL="0" indent="0" algn="ctr">
              <a:buNone/>
            </a:pPr>
            <a:r>
              <a:rPr lang="en-US" dirty="0"/>
              <a:t>RISP.UMN.EDU</a:t>
            </a:r>
          </a:p>
          <a:p>
            <a:pPr algn="ctr"/>
            <a:endParaRPr lang="en-US" dirty="0"/>
          </a:p>
        </p:txBody>
      </p:sp>
      <p:pic>
        <p:nvPicPr>
          <p:cNvPr id="10" name="Content Placeholder 9" descr="Portion of RISP website showing key questions RISP data answer. How many people have IDD? How many people with IDD get paid supports? Where do people who get supports live?&#10;How do the places people live differ by age and by state? How have the places people with IDD live changed?">
            <a:extLst>
              <a:ext uri="{FF2B5EF4-FFF2-40B4-BE49-F238E27FC236}">
                <a16:creationId xmlns:a16="http://schemas.microsoft.com/office/drawing/2014/main" id="{4BC519EB-58B7-FCC4-BAF0-3E33A4660F30}"/>
              </a:ext>
            </a:extLst>
          </p:cNvPr>
          <p:cNvPicPr>
            <a:picLocks noGrp="1" noChangeAspect="1"/>
          </p:cNvPicPr>
          <p:nvPr>
            <p:ph sz="half" idx="4294967295"/>
          </p:nvPr>
        </p:nvPicPr>
        <p:blipFill rotWithShape="1">
          <a:blip r:embed="rId3"/>
          <a:stretch/>
        </p:blipFill>
        <p:spPr>
          <a:xfrm>
            <a:off x="4411362" y="519113"/>
            <a:ext cx="7780638" cy="6415980"/>
          </a:xfrm>
          <a:noFill/>
        </p:spPr>
      </p:pic>
    </p:spTree>
    <p:extLst>
      <p:ext uri="{BB962C8B-B14F-4D97-AF65-F5344CB8AC3E}">
        <p14:creationId xmlns:p14="http://schemas.microsoft.com/office/powerpoint/2010/main" val="2069349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058AD-E45C-9C55-E48B-3D67CF683A18}"/>
              </a:ext>
            </a:extLst>
          </p:cNvPr>
          <p:cNvSpPr>
            <a:spLocks noGrp="1"/>
          </p:cNvSpPr>
          <p:nvPr>
            <p:ph type="title"/>
          </p:nvPr>
        </p:nvSpPr>
        <p:spPr>
          <a:xfrm>
            <a:off x="609600" y="609600"/>
            <a:ext cx="10972800" cy="808038"/>
          </a:xfrm>
        </p:spPr>
        <p:txBody>
          <a:bodyPr>
            <a:normAutofit/>
          </a:bodyPr>
          <a:lstStyle/>
          <a:p>
            <a:r>
              <a:rPr lang="en-US" dirty="0"/>
              <a:t>About 8.3 million people in the US have IDD</a:t>
            </a:r>
          </a:p>
        </p:txBody>
      </p:sp>
      <p:sp>
        <p:nvSpPr>
          <p:cNvPr id="12" name="Content Placeholder 11">
            <a:extLst>
              <a:ext uri="{FF2B5EF4-FFF2-40B4-BE49-F238E27FC236}">
                <a16:creationId xmlns:a16="http://schemas.microsoft.com/office/drawing/2014/main" id="{C1FAB2E1-57E2-9847-41B2-9ADBA6E3DEF6}"/>
              </a:ext>
            </a:extLst>
          </p:cNvPr>
          <p:cNvSpPr>
            <a:spLocks noGrp="1"/>
          </p:cNvSpPr>
          <p:nvPr>
            <p:ph sz="half" idx="1"/>
          </p:nvPr>
        </p:nvSpPr>
        <p:spPr>
          <a:xfrm>
            <a:off x="609600" y="1600201"/>
            <a:ext cx="4085492" cy="4525963"/>
          </a:xfrm>
        </p:spPr>
        <p:txBody>
          <a:bodyPr>
            <a:normAutofit fontScale="92500"/>
          </a:bodyPr>
          <a:lstStyle/>
          <a:p>
            <a:r>
              <a:rPr lang="en-US" dirty="0"/>
              <a:t>6.1 million children</a:t>
            </a:r>
          </a:p>
          <a:p>
            <a:pPr lvl="1"/>
            <a:r>
              <a:rPr lang="en-US" dirty="0"/>
              <a:t>2.9 million have developmental delays (most do not get adult services)</a:t>
            </a:r>
          </a:p>
          <a:p>
            <a:pPr lvl="1"/>
            <a:r>
              <a:rPr lang="en-US" dirty="0"/>
              <a:t>3.2 million have intellectual disabilities or autism spectrum disorders</a:t>
            </a:r>
          </a:p>
          <a:p>
            <a:r>
              <a:rPr lang="en-US" dirty="0"/>
              <a:t>2.28 million adults have intellectual and/or developmental disabilities</a:t>
            </a:r>
          </a:p>
        </p:txBody>
      </p:sp>
      <p:graphicFrame>
        <p:nvGraphicFramePr>
          <p:cNvPr id="16" name="Content Placeholder 15" descr="Chart comparing the number of children versus adults with IDD">
            <a:extLst>
              <a:ext uri="{FF2B5EF4-FFF2-40B4-BE49-F238E27FC236}">
                <a16:creationId xmlns:a16="http://schemas.microsoft.com/office/drawing/2014/main" id="{D7FF7736-1961-4AAC-8AC5-7CCFB40AFC24}"/>
              </a:ext>
            </a:extLst>
          </p:cNvPr>
          <p:cNvGraphicFramePr>
            <a:graphicFrameLocks noGrp="1"/>
          </p:cNvGraphicFramePr>
          <p:nvPr>
            <p:ph sz="half" idx="2"/>
          </p:nvPr>
        </p:nvGraphicFramePr>
        <p:xfrm>
          <a:off x="4695092" y="1600200"/>
          <a:ext cx="6887308"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80604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058AD-E45C-9C55-E48B-3D67CF683A18}"/>
              </a:ext>
            </a:extLst>
          </p:cNvPr>
          <p:cNvSpPr>
            <a:spLocks noGrp="1"/>
          </p:cNvSpPr>
          <p:nvPr>
            <p:ph type="title"/>
          </p:nvPr>
        </p:nvSpPr>
        <p:spPr>
          <a:xfrm>
            <a:off x="609600" y="508000"/>
            <a:ext cx="10972800" cy="1320800"/>
          </a:xfrm>
        </p:spPr>
        <p:txBody>
          <a:bodyPr>
            <a:noAutofit/>
          </a:bodyPr>
          <a:lstStyle/>
          <a:p>
            <a:r>
              <a:rPr lang="en-US" sz="3600" dirty="0"/>
              <a:t>1.6 million People with IDD are Known to State IDD Agencies</a:t>
            </a:r>
          </a:p>
        </p:txBody>
      </p:sp>
      <p:sp>
        <p:nvSpPr>
          <p:cNvPr id="12" name="Content Placeholder 11">
            <a:extLst>
              <a:ext uri="{FF2B5EF4-FFF2-40B4-BE49-F238E27FC236}">
                <a16:creationId xmlns:a16="http://schemas.microsoft.com/office/drawing/2014/main" id="{C1FAB2E1-57E2-9847-41B2-9ADBA6E3DEF6}"/>
              </a:ext>
            </a:extLst>
          </p:cNvPr>
          <p:cNvSpPr>
            <a:spLocks noGrp="1"/>
          </p:cNvSpPr>
          <p:nvPr>
            <p:ph sz="half" idx="1"/>
          </p:nvPr>
        </p:nvSpPr>
        <p:spPr>
          <a:xfrm>
            <a:off x="609600" y="2201333"/>
            <a:ext cx="2957689" cy="3924831"/>
          </a:xfrm>
        </p:spPr>
        <p:txBody>
          <a:bodyPr/>
          <a:lstStyle/>
          <a:p>
            <a:pPr marL="0" indent="0">
              <a:buNone/>
            </a:pPr>
            <a:r>
              <a:rPr lang="en-US" dirty="0"/>
              <a:t>Known to State IDD Agencies</a:t>
            </a:r>
          </a:p>
          <a:p>
            <a:r>
              <a:rPr lang="en-US" dirty="0"/>
              <a:t>11% of children</a:t>
            </a:r>
          </a:p>
          <a:p>
            <a:r>
              <a:rPr lang="en-US" dirty="0"/>
              <a:t>44% of adults</a:t>
            </a:r>
          </a:p>
        </p:txBody>
      </p:sp>
      <p:graphicFrame>
        <p:nvGraphicFramePr>
          <p:cNvPr id="7" name="Content Placeholder 6" descr="Bar chart comparing the proportion of children versus adults with IDD who are known to state IDD agencies">
            <a:extLst>
              <a:ext uri="{FF2B5EF4-FFF2-40B4-BE49-F238E27FC236}">
                <a16:creationId xmlns:a16="http://schemas.microsoft.com/office/drawing/2014/main" id="{5D64BF2A-5D1B-1F16-68D2-D08FC390F43D}"/>
              </a:ext>
            </a:extLst>
          </p:cNvPr>
          <p:cNvGraphicFramePr>
            <a:graphicFrameLocks noGrp="1"/>
          </p:cNvGraphicFramePr>
          <p:nvPr>
            <p:ph sz="half" idx="2"/>
          </p:nvPr>
        </p:nvGraphicFramePr>
        <p:xfrm>
          <a:off x="3567289" y="1600200"/>
          <a:ext cx="8015111"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6223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84AF-BD14-C841-AE97-AEA27CCBCDF2}"/>
              </a:ext>
            </a:extLst>
          </p:cNvPr>
          <p:cNvSpPr>
            <a:spLocks noGrp="1"/>
          </p:cNvSpPr>
          <p:nvPr>
            <p:ph type="title"/>
          </p:nvPr>
        </p:nvSpPr>
        <p:spPr/>
        <p:txBody>
          <a:bodyPr/>
          <a:lstStyle/>
          <a:p>
            <a:r>
              <a:rPr lang="en-US" dirty="0"/>
              <a:t>PCPID Priority: High-Quality Home and Community-Based Services</a:t>
            </a:r>
          </a:p>
        </p:txBody>
      </p:sp>
      <p:sp>
        <p:nvSpPr>
          <p:cNvPr id="3" name="Content Placeholder 2">
            <a:extLst>
              <a:ext uri="{FF2B5EF4-FFF2-40B4-BE49-F238E27FC236}">
                <a16:creationId xmlns:a16="http://schemas.microsoft.com/office/drawing/2014/main" id="{1E3D9E67-D468-E894-A602-C1198285D01A}"/>
              </a:ext>
            </a:extLst>
          </p:cNvPr>
          <p:cNvSpPr>
            <a:spLocks noGrp="1"/>
          </p:cNvSpPr>
          <p:nvPr>
            <p:ph idx="1"/>
          </p:nvPr>
        </p:nvSpPr>
        <p:spPr/>
        <p:txBody>
          <a:bodyPr/>
          <a:lstStyle/>
          <a:p>
            <a:pPr marL="0" indent="0">
              <a:spcBef>
                <a:spcPts val="1200"/>
              </a:spcBef>
              <a:buNone/>
            </a:pPr>
            <a:r>
              <a:rPr lang="en-US" sz="2400" dirty="0"/>
              <a:t>The PCPID prioritized four key areas: </a:t>
            </a:r>
          </a:p>
          <a:p>
            <a:pPr marL="216535" indent="-216535">
              <a:spcBef>
                <a:spcPts val="1200"/>
              </a:spcBef>
            </a:pPr>
            <a:r>
              <a:rPr lang="en-US" sz="2400" b="1" dirty="0"/>
              <a:t>Direct support professionals (DSP) </a:t>
            </a:r>
            <a:r>
              <a:rPr lang="en-US" sz="2400" dirty="0"/>
              <a:t>and the DSP labor shortage crisis</a:t>
            </a:r>
            <a:endParaRPr lang="en-US" sz="2400" dirty="0">
              <a:cs typeface="Arial"/>
            </a:endParaRPr>
          </a:p>
          <a:p>
            <a:pPr marL="216535" indent="-216535">
              <a:spcBef>
                <a:spcPts val="1200"/>
              </a:spcBef>
            </a:pPr>
            <a:r>
              <a:rPr lang="en-US" sz="2400" b="1" dirty="0"/>
              <a:t>Employment</a:t>
            </a:r>
            <a:r>
              <a:rPr lang="en-US" sz="2400" dirty="0"/>
              <a:t> and how employment of people with I/DD can be supported to advance competitive integrated employment (CIE) in communities</a:t>
            </a:r>
            <a:endParaRPr lang="en-US" sz="2400" dirty="0">
              <a:cs typeface="Arial"/>
            </a:endParaRPr>
          </a:p>
          <a:p>
            <a:pPr marL="216535" indent="-216535">
              <a:spcBef>
                <a:spcPts val="1200"/>
              </a:spcBef>
            </a:pPr>
            <a:r>
              <a:rPr lang="en-US" sz="2400" b="1" dirty="0"/>
              <a:t>Community living </a:t>
            </a:r>
            <a:r>
              <a:rPr lang="en-US" sz="2400" dirty="0"/>
              <a:t>and the additional critical supports to promote independence and community inclusion in the areas of housing, safety, technological supports, and transportation</a:t>
            </a:r>
            <a:endParaRPr lang="en-US" sz="2400" dirty="0">
              <a:cs typeface="Arial"/>
            </a:endParaRPr>
          </a:p>
          <a:p>
            <a:pPr marL="216535" indent="-216535">
              <a:spcBef>
                <a:spcPts val="1200"/>
              </a:spcBef>
            </a:pPr>
            <a:r>
              <a:rPr lang="en-US" sz="2400" b="1" dirty="0"/>
              <a:t>Federal supports </a:t>
            </a:r>
            <a:r>
              <a:rPr lang="en-US" sz="2400" dirty="0"/>
              <a:t>and the impact of federal public entitlement programs, like Supplemental Security Income (SSI), Medicaid, and Medicare</a:t>
            </a:r>
            <a:endParaRPr lang="en-US" sz="2400" dirty="0">
              <a:cs typeface="Arial"/>
            </a:endParaRPr>
          </a:p>
        </p:txBody>
      </p:sp>
    </p:spTree>
    <p:extLst>
      <p:ext uri="{BB962C8B-B14F-4D97-AF65-F5344CB8AC3E}">
        <p14:creationId xmlns:p14="http://schemas.microsoft.com/office/powerpoint/2010/main" val="5691637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B513-0FE4-FA64-5FE8-9B801C8118BC}"/>
              </a:ext>
            </a:extLst>
          </p:cNvPr>
          <p:cNvSpPr>
            <a:spLocks noGrp="1"/>
          </p:cNvSpPr>
          <p:nvPr>
            <p:ph type="title"/>
          </p:nvPr>
        </p:nvSpPr>
        <p:spPr>
          <a:xfrm>
            <a:off x="609600" y="497332"/>
            <a:ext cx="10972800" cy="1054100"/>
          </a:xfrm>
        </p:spPr>
        <p:txBody>
          <a:bodyPr>
            <a:normAutofit fontScale="90000"/>
          </a:bodyPr>
          <a:lstStyle/>
          <a:p>
            <a:r>
              <a:rPr lang="en-US" dirty="0"/>
              <a:t>Fewer than 16,000 People Live in </a:t>
            </a:r>
            <a:br>
              <a:rPr lang="en-US" dirty="0"/>
            </a:br>
            <a:r>
              <a:rPr lang="en-US" dirty="0"/>
              <a:t>Large State Run IDD Institutions</a:t>
            </a:r>
          </a:p>
        </p:txBody>
      </p:sp>
      <p:graphicFrame>
        <p:nvGraphicFramePr>
          <p:cNvPr id="6" name="Content Placeholder 5">
            <a:extLst>
              <a:ext uri="{FF2B5EF4-FFF2-40B4-BE49-F238E27FC236}">
                <a16:creationId xmlns:a16="http://schemas.microsoft.com/office/drawing/2014/main" id="{B92FF75F-F82E-47E0-A372-25CECBBFF58B}"/>
              </a:ext>
              <a:ext uri="{C183D7F6-B498-43B3-948B-1728B52AA6E4}">
                <adec:decorative xmlns:adec="http://schemas.microsoft.com/office/drawing/2017/decorative" val="1"/>
              </a:ext>
            </a:extLst>
          </p:cNvPr>
          <p:cNvGraphicFramePr>
            <a:graphicFrameLocks noGrp="1"/>
          </p:cNvGraphicFramePr>
          <p:nvPr>
            <p:ph idx="1"/>
          </p:nvPr>
        </p:nvGraphicFramePr>
        <p:xfrm>
          <a:off x="609600" y="1811214"/>
          <a:ext cx="10972800" cy="43149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4031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ar chart comparing living arrangements for adult versus child Waiver recipients.&#10;218,286 children live with a family member and 24,523 live in another type of setting.  320,073 adults live with a family member, 391,432 live in another setting type.">
            <a:extLst>
              <a:ext uri="{FF2B5EF4-FFF2-40B4-BE49-F238E27FC236}">
                <a16:creationId xmlns:a16="http://schemas.microsoft.com/office/drawing/2014/main" id="{833CE6C1-07F4-1A57-B092-CF1C9F649B1E}"/>
              </a:ext>
            </a:extLst>
          </p:cNvPr>
          <p:cNvSpPr>
            <a:spLocks noGrp="1"/>
          </p:cNvSpPr>
          <p:nvPr>
            <p:ph type="title"/>
          </p:nvPr>
        </p:nvSpPr>
        <p:spPr/>
        <p:txBody>
          <a:bodyPr>
            <a:normAutofit fontScale="90000"/>
          </a:bodyPr>
          <a:lstStyle/>
          <a:p>
            <a:r>
              <a:rPr lang="en-US" dirty="0"/>
              <a:t>In Medicaid HCBS most children live with family; </a:t>
            </a:r>
            <a:br>
              <a:rPr lang="en-US" dirty="0"/>
            </a:br>
            <a:r>
              <a:rPr lang="en-US" dirty="0"/>
              <a:t>more than half of adults live in other places</a:t>
            </a:r>
          </a:p>
        </p:txBody>
      </p:sp>
      <p:graphicFrame>
        <p:nvGraphicFramePr>
          <p:cNvPr id="5" name="Content Placeholder 4" descr="Bar chart comparing ">
            <a:extLst>
              <a:ext uri="{FF2B5EF4-FFF2-40B4-BE49-F238E27FC236}">
                <a16:creationId xmlns:a16="http://schemas.microsoft.com/office/drawing/2014/main" id="{D00A4146-932D-F493-469C-FCBB40FB99E9}"/>
              </a:ext>
            </a:extLst>
          </p:cNvPr>
          <p:cNvGraphicFramePr>
            <a:graphicFrameLocks noGrp="1"/>
          </p:cNvGraphicFramePr>
          <p:nvPr>
            <p:ph idx="1"/>
          </p:nvPr>
        </p:nvGraphicFramePr>
        <p:xfrm>
          <a:off x="609600" y="1714500"/>
          <a:ext cx="8197290" cy="4411663"/>
        </p:xfrm>
        <a:graphic>
          <a:graphicData uri="http://schemas.openxmlformats.org/drawingml/2006/chart">
            <c:chart xmlns:c="http://schemas.openxmlformats.org/drawingml/2006/chart" xmlns:r="http://schemas.openxmlformats.org/officeDocument/2006/relationships" r:id="rId3"/>
          </a:graphicData>
        </a:graphic>
      </p:graphicFrame>
      <p:pic>
        <p:nvPicPr>
          <p:cNvPr id="9" name="Content Placeholder 5" descr="Photo of two men in kitchen one is sitting in a wheelchair and cutting up his lunch.  The other is standing and helping him.">
            <a:extLst>
              <a:ext uri="{FF2B5EF4-FFF2-40B4-BE49-F238E27FC236}">
                <a16:creationId xmlns:a16="http://schemas.microsoft.com/office/drawing/2014/main" id="{F80D032E-99D6-456A-9431-C380C51C0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6890" y="1909673"/>
            <a:ext cx="2969535" cy="1975696"/>
          </a:xfrm>
          <a:prstGeom prst="rect">
            <a:avLst/>
          </a:prstGeom>
        </p:spPr>
      </p:pic>
    </p:spTree>
    <p:extLst>
      <p:ext uri="{BB962C8B-B14F-4D97-AF65-F5344CB8AC3E}">
        <p14:creationId xmlns:p14="http://schemas.microsoft.com/office/powerpoint/2010/main" val="2786587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44A9-DD0F-F3B3-130F-134C7FACE4DA}"/>
              </a:ext>
            </a:extLst>
          </p:cNvPr>
          <p:cNvSpPr>
            <a:spLocks noGrp="1"/>
          </p:cNvSpPr>
          <p:nvPr>
            <p:ph type="title"/>
          </p:nvPr>
        </p:nvSpPr>
        <p:spPr>
          <a:xfrm>
            <a:off x="609600" y="440950"/>
            <a:ext cx="10972800" cy="814388"/>
          </a:xfrm>
        </p:spPr>
        <p:txBody>
          <a:bodyPr>
            <a:noAutofit/>
          </a:bodyPr>
          <a:lstStyle/>
          <a:p>
            <a:r>
              <a:rPr lang="en-US" sz="2800" dirty="0"/>
              <a:t>Where You Live Matters: Access to Services </a:t>
            </a:r>
            <a:br>
              <a:rPr lang="en-US" sz="2800" dirty="0"/>
            </a:br>
            <a:r>
              <a:rPr lang="en-US" sz="2800" dirty="0"/>
              <a:t>Adults with IDD on Caseload per 10,000 population</a:t>
            </a:r>
          </a:p>
        </p:txBody>
      </p:sp>
      <p:sp>
        <p:nvSpPr>
          <p:cNvPr id="4" name="TextBox 3">
            <a:extLst>
              <a:ext uri="{FF2B5EF4-FFF2-40B4-BE49-F238E27FC236}">
                <a16:creationId xmlns:a16="http://schemas.microsoft.com/office/drawing/2014/main" id="{84E43752-9B99-59B8-2A5F-1D9FC26AE005}"/>
              </a:ext>
            </a:extLst>
          </p:cNvPr>
          <p:cNvSpPr txBox="1"/>
          <p:nvPr/>
        </p:nvSpPr>
        <p:spPr>
          <a:xfrm>
            <a:off x="10160000" y="1477488"/>
            <a:ext cx="1972544"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US Average 42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Low  MS 15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High  WI 90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CT  49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DE  48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DC  46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HI  26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MD  44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MA  49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NJ  37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RI  57</a:t>
            </a:r>
          </a:p>
        </p:txBody>
      </p:sp>
      <p:sp>
        <p:nvSpPr>
          <p:cNvPr id="3" name="Slide Number Placeholder 2">
            <a:extLst>
              <a:ext uri="{FF2B5EF4-FFF2-40B4-BE49-F238E27FC236}">
                <a16:creationId xmlns:a16="http://schemas.microsoft.com/office/drawing/2014/main" id="{BBB166DA-C802-E363-6761-291715DE0B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6C9FD349-9D51-46EE-850B-E7DCC8AB34A2}" type="slidenum">
              <a:rPr kumimoji="0" lang="en-US"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92</a:t>
            </a:fld>
            <a:endParaRPr kumimoji="0" lang="en-US" sz="12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mc:AlternateContent xmlns:mc="http://schemas.openxmlformats.org/markup-compatibility/2006" xmlns:cx4="http://schemas.microsoft.com/office/drawing/2016/5/10/chartex">
        <mc:Choice Requires="cx4">
          <p:graphicFrame>
            <p:nvGraphicFramePr>
              <p:cNvPr id="7" name="Content Placeholder 6" descr="Map of the United states showing the number of adults with IDD served by state IDD agencies in 2020.  The US average was 42.  the low was 15 in Mississippi and the high was 90 in Wisconsin.  Adults with IDD in Wisconsin were 6 times more likely to be served by their state IDD agency than adults in Mississippi.  With some exceptions, people in the south and intermountain west were less likely to be served and those in the West, Midwest and North were more likely to be served.">
                <a:extLst>
                  <a:ext uri="{FF2B5EF4-FFF2-40B4-BE49-F238E27FC236}">
                    <a16:creationId xmlns:a16="http://schemas.microsoft.com/office/drawing/2014/main" id="{E0931485-68C9-4679-AE3F-222D95E4F72A}"/>
                  </a:ext>
                </a:extLst>
              </p:cNvPr>
              <p:cNvGraphicFramePr>
                <a:graphicFrameLocks noGrp="1"/>
              </p:cNvGraphicFramePr>
              <p:nvPr>
                <p:ph idx="1"/>
              </p:nvPr>
            </p:nvGraphicFramePr>
            <p:xfrm>
              <a:off x="-1002323" y="1287084"/>
              <a:ext cx="12876368" cy="574531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ontent Placeholder 6" descr="Map of the United states showing the number of adults with IDD served by state IDD agencies in 2020.  The US average was 42.  the low was 15 in Mississippi and the high was 90 in Wisconsin.  Adults with IDD in Wisconsin were 6 times more likely to be served by their state IDD agency than adults in Mississippi.  With some exceptions, people in the south and intermountain west were less likely to be served and those in the West, Midwest and North were more likely to be served.">
                <a:extLst>
                  <a:ext uri="{FF2B5EF4-FFF2-40B4-BE49-F238E27FC236}">
                    <a16:creationId xmlns:a16="http://schemas.microsoft.com/office/drawing/2014/main" id="{E0931485-68C9-4679-AE3F-222D95E4F72A}"/>
                  </a:ext>
                </a:extLst>
              </p:cNvPr>
              <p:cNvPicPr>
                <a:picLocks noGrp="1" noRot="1" noChangeAspect="1" noMove="1" noResize="1" noEditPoints="1" noAdjustHandles="1" noChangeArrowheads="1" noChangeShapeType="1"/>
              </p:cNvPicPr>
              <p:nvPr/>
            </p:nvPicPr>
            <p:blipFill>
              <a:blip r:embed="rId4"/>
              <a:stretch>
                <a:fillRect/>
              </a:stretch>
            </p:blipFill>
            <p:spPr>
              <a:xfrm>
                <a:off x="-1002323" y="1287084"/>
                <a:ext cx="12876368" cy="5745317"/>
              </a:xfrm>
              <a:prstGeom prst="rect">
                <a:avLst/>
              </a:prstGeom>
            </p:spPr>
          </p:pic>
        </mc:Fallback>
      </mc:AlternateContent>
    </p:spTree>
    <p:extLst>
      <p:ext uri="{BB962C8B-B14F-4D97-AF65-F5344CB8AC3E}">
        <p14:creationId xmlns:p14="http://schemas.microsoft.com/office/powerpoint/2010/main" val="33401703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497EF-260B-8225-AA38-8208444F12BD}"/>
              </a:ext>
            </a:extLst>
          </p:cNvPr>
          <p:cNvSpPr>
            <a:spLocks noGrp="1"/>
          </p:cNvSpPr>
          <p:nvPr>
            <p:ph type="title"/>
          </p:nvPr>
        </p:nvSpPr>
        <p:spPr>
          <a:xfrm>
            <a:off x="609600" y="546100"/>
            <a:ext cx="10972800" cy="603078"/>
          </a:xfrm>
        </p:spPr>
        <p:txBody>
          <a:bodyPr>
            <a:noAutofit/>
          </a:bodyPr>
          <a:lstStyle/>
          <a:p>
            <a:r>
              <a:rPr lang="en-US" sz="3600" dirty="0"/>
              <a:t>Living Arrangements for Service Recipients 2000 vs 2020</a:t>
            </a:r>
          </a:p>
        </p:txBody>
      </p:sp>
      <p:pic>
        <p:nvPicPr>
          <p:cNvPr id="3" name="Picture 2" descr="bar chart comparing the number of service recipients in 2000 versus 2020 and the proportion living in different types of settings.">
            <a:extLst>
              <a:ext uri="{FF2B5EF4-FFF2-40B4-BE49-F238E27FC236}">
                <a16:creationId xmlns:a16="http://schemas.microsoft.com/office/drawing/2014/main" id="{721C6452-D8DC-D878-4FBF-6A4CD3C8399B}"/>
              </a:ext>
            </a:extLst>
          </p:cNvPr>
          <p:cNvPicPr>
            <a:picLocks noChangeAspect="1"/>
          </p:cNvPicPr>
          <p:nvPr/>
        </p:nvPicPr>
        <p:blipFill>
          <a:blip r:embed="rId3"/>
          <a:stretch>
            <a:fillRect/>
          </a:stretch>
        </p:blipFill>
        <p:spPr>
          <a:xfrm>
            <a:off x="482229" y="1334841"/>
            <a:ext cx="10972800" cy="5411567"/>
          </a:xfrm>
          <a:prstGeom prst="rect">
            <a:avLst/>
          </a:prstGeom>
        </p:spPr>
      </p:pic>
    </p:spTree>
    <p:extLst>
      <p:ext uri="{BB962C8B-B14F-4D97-AF65-F5344CB8AC3E}">
        <p14:creationId xmlns:p14="http://schemas.microsoft.com/office/powerpoint/2010/main" val="42424614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FC7FA7-5F06-485E-8048-A20D59C2A126}"/>
              </a:ext>
            </a:extLst>
          </p:cNvPr>
          <p:cNvSpPr>
            <a:spLocks noGrp="1"/>
          </p:cNvSpPr>
          <p:nvPr>
            <p:ph type="title"/>
          </p:nvPr>
        </p:nvSpPr>
        <p:spPr>
          <a:xfrm>
            <a:off x="869243" y="3630168"/>
            <a:ext cx="10171289" cy="1083734"/>
          </a:xfrm>
        </p:spPr>
        <p:txBody>
          <a:bodyPr anchor="b">
            <a:normAutofit/>
          </a:bodyPr>
          <a:lstStyle/>
          <a:p>
            <a:r>
              <a:rPr lang="en-US" sz="4000" dirty="0"/>
              <a:t>Using RISP Data to Inform Policy and Practice</a:t>
            </a:r>
          </a:p>
        </p:txBody>
      </p:sp>
      <p:pic>
        <p:nvPicPr>
          <p:cNvPr id="6" name="Picture 5" descr="graphic showing a cascade of dominos shaped like people falling down.">
            <a:extLst>
              <a:ext uri="{FF2B5EF4-FFF2-40B4-BE49-F238E27FC236}">
                <a16:creationId xmlns:a16="http://schemas.microsoft.com/office/drawing/2014/main" id="{F8571FE0-AED5-05F8-6E6C-6A5079E1B32F}"/>
              </a:ext>
            </a:extLst>
          </p:cNvPr>
          <p:cNvPicPr>
            <a:picLocks noChangeAspect="1"/>
          </p:cNvPicPr>
          <p:nvPr/>
        </p:nvPicPr>
        <p:blipFill>
          <a:blip r:embed="rId2"/>
          <a:stretch>
            <a:fillRect/>
          </a:stretch>
        </p:blipFill>
        <p:spPr>
          <a:xfrm>
            <a:off x="2389717" y="685800"/>
            <a:ext cx="7315200" cy="2944368"/>
          </a:xfrm>
          <a:prstGeom prst="rect">
            <a:avLst/>
          </a:prstGeom>
          <a:noFill/>
        </p:spPr>
      </p:pic>
      <p:sp>
        <p:nvSpPr>
          <p:cNvPr id="5" name="Subtitle 4">
            <a:extLst>
              <a:ext uri="{FF2B5EF4-FFF2-40B4-BE49-F238E27FC236}">
                <a16:creationId xmlns:a16="http://schemas.microsoft.com/office/drawing/2014/main" id="{D5AB8244-07BF-7B51-64DF-50800CAFFF6F}"/>
              </a:ext>
            </a:extLst>
          </p:cNvPr>
          <p:cNvSpPr>
            <a:spLocks noGrp="1"/>
          </p:cNvSpPr>
          <p:nvPr>
            <p:ph type="body" sz="half" idx="2"/>
          </p:nvPr>
        </p:nvSpPr>
        <p:spPr>
          <a:xfrm>
            <a:off x="869243" y="4713902"/>
            <a:ext cx="9629424" cy="524142"/>
          </a:xfrm>
        </p:spPr>
        <p:txBody>
          <a:bodyPr>
            <a:normAutofit/>
          </a:bodyPr>
          <a:lstStyle/>
          <a:p>
            <a:r>
              <a:rPr lang="en-US" sz="2400" dirty="0"/>
              <a:t>Tracking progress on the 2014 Home and Community Based Services Rule</a:t>
            </a:r>
          </a:p>
        </p:txBody>
      </p:sp>
    </p:spTree>
    <p:extLst>
      <p:ext uri="{BB962C8B-B14F-4D97-AF65-F5344CB8AC3E}">
        <p14:creationId xmlns:p14="http://schemas.microsoft.com/office/powerpoint/2010/main" val="930756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80AB11-B174-F89A-DA4A-D48EE70F4AC0}"/>
              </a:ext>
            </a:extLst>
          </p:cNvPr>
          <p:cNvSpPr>
            <a:spLocks noGrp="1"/>
          </p:cNvSpPr>
          <p:nvPr>
            <p:ph type="title"/>
          </p:nvPr>
        </p:nvSpPr>
        <p:spPr/>
        <p:txBody>
          <a:bodyPr>
            <a:noAutofit/>
          </a:bodyPr>
          <a:lstStyle/>
          <a:p>
            <a:r>
              <a:rPr lang="en-US" sz="3200" dirty="0"/>
              <a:t>Percent living in a setting serving 7 or more people declined more slowly after the rule was implemented</a:t>
            </a:r>
          </a:p>
        </p:txBody>
      </p:sp>
      <p:graphicFrame>
        <p:nvGraphicFramePr>
          <p:cNvPr id="4" name="Content Placeholder 3" descr="bar chart comparing years before 2014 and after the 2014 HCBS rule in the declining use of large residences for people with IDD">
            <a:extLst>
              <a:ext uri="{FF2B5EF4-FFF2-40B4-BE49-F238E27FC236}">
                <a16:creationId xmlns:a16="http://schemas.microsoft.com/office/drawing/2014/main" id="{FFF46CE7-1CE7-E17B-277F-5C69434C0AAB}"/>
              </a:ext>
            </a:extLst>
          </p:cNvPr>
          <p:cNvGraphicFramePr>
            <a:graphicFrameLocks noGrp="1"/>
          </p:cNvGraphicFramePr>
          <p:nvPr>
            <p:ph idx="1"/>
          </p:nvPr>
        </p:nvGraphicFramePr>
        <p:xfrm>
          <a:off x="609600" y="1714500"/>
          <a:ext cx="10972800" cy="44116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59474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84" y="585216"/>
            <a:ext cx="11759128" cy="853440"/>
          </a:xfrm>
        </p:spPr>
        <p:txBody>
          <a:bodyPr>
            <a:noAutofit/>
          </a:bodyPr>
          <a:lstStyle/>
          <a:p>
            <a:r>
              <a:rPr lang="en-US" sz="3200" dirty="0"/>
              <a:t>Access to HCBS funded supports for people living with a family member increased</a:t>
            </a:r>
          </a:p>
        </p:txBody>
      </p:sp>
      <p:graphicFrame>
        <p:nvGraphicFramePr>
          <p:cNvPr id="8" name="Content Placeholder 7" descr="Bar chart comparing before and after the HCBS rule in the increase in the number of HCBS recipients who lived with family members.">
            <a:extLst>
              <a:ext uri="{FF2B5EF4-FFF2-40B4-BE49-F238E27FC236}">
                <a16:creationId xmlns:a16="http://schemas.microsoft.com/office/drawing/2014/main" id="{85591F6F-025D-54DB-8744-47038B0A90ED}"/>
              </a:ext>
            </a:extLst>
          </p:cNvPr>
          <p:cNvGraphicFramePr>
            <a:graphicFrameLocks noGrp="1"/>
          </p:cNvGraphicFramePr>
          <p:nvPr>
            <p:ph idx="1"/>
          </p:nvPr>
        </p:nvGraphicFramePr>
        <p:xfrm>
          <a:off x="609600" y="1309816"/>
          <a:ext cx="10972800" cy="53504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62918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0DC8E-DC66-6CA7-D82E-E013F2FE6595}"/>
              </a:ext>
            </a:extLst>
          </p:cNvPr>
          <p:cNvSpPr>
            <a:spLocks noGrp="1"/>
          </p:cNvSpPr>
          <p:nvPr>
            <p:ph type="title"/>
          </p:nvPr>
        </p:nvSpPr>
        <p:spPr/>
        <p:txBody>
          <a:bodyPr>
            <a:normAutofit fontScale="90000"/>
          </a:bodyPr>
          <a:lstStyle/>
          <a:p>
            <a:r>
              <a:rPr lang="en-US" dirty="0"/>
              <a:t>HCBS Rule State IDD Agency Focus Group Findings</a:t>
            </a:r>
          </a:p>
        </p:txBody>
      </p:sp>
      <p:sp>
        <p:nvSpPr>
          <p:cNvPr id="3" name="Content Placeholder 2">
            <a:extLst>
              <a:ext uri="{FF2B5EF4-FFF2-40B4-BE49-F238E27FC236}">
                <a16:creationId xmlns:a16="http://schemas.microsoft.com/office/drawing/2014/main" id="{5F372DBF-D506-FC1D-B267-C7A6A2C73129}"/>
              </a:ext>
            </a:extLst>
          </p:cNvPr>
          <p:cNvSpPr>
            <a:spLocks noGrp="1"/>
          </p:cNvSpPr>
          <p:nvPr>
            <p:ph sz="half" idx="1"/>
          </p:nvPr>
        </p:nvSpPr>
        <p:spPr/>
        <p:txBody>
          <a:bodyPr/>
          <a:lstStyle/>
          <a:p>
            <a:r>
              <a:rPr lang="en-US" dirty="0"/>
              <a:t>The HCBS Rule helped states make progress in</a:t>
            </a:r>
          </a:p>
          <a:p>
            <a:pPr lvl="1"/>
            <a:r>
              <a:rPr lang="en-US" dirty="0"/>
              <a:t>Person Centered Planning</a:t>
            </a:r>
          </a:p>
          <a:p>
            <a:pPr lvl="1"/>
            <a:r>
              <a:rPr lang="en-US" dirty="0"/>
              <a:t>Civil Rights</a:t>
            </a:r>
          </a:p>
          <a:p>
            <a:pPr lvl="1"/>
            <a:r>
              <a:rPr lang="en-US" dirty="0"/>
              <a:t>Stakeholder engagement</a:t>
            </a:r>
          </a:p>
          <a:p>
            <a:r>
              <a:rPr lang="en-US" dirty="0"/>
              <a:t>Changing expectations and timelines from the Centers for Medicaid and Medicare made implementation very difficult</a:t>
            </a:r>
          </a:p>
        </p:txBody>
      </p:sp>
      <p:sp>
        <p:nvSpPr>
          <p:cNvPr id="4" name="Content Placeholder 3">
            <a:extLst>
              <a:ext uri="{FF2B5EF4-FFF2-40B4-BE49-F238E27FC236}">
                <a16:creationId xmlns:a16="http://schemas.microsoft.com/office/drawing/2014/main" id="{64931383-0EE6-402C-7686-DB160136F878}"/>
              </a:ext>
            </a:extLst>
          </p:cNvPr>
          <p:cNvSpPr>
            <a:spLocks noGrp="1"/>
          </p:cNvSpPr>
          <p:nvPr>
            <p:ph sz="half" idx="2"/>
          </p:nvPr>
        </p:nvSpPr>
        <p:spPr/>
        <p:txBody>
          <a:bodyPr/>
          <a:lstStyle/>
          <a:p>
            <a:pPr marL="365760">
              <a:spcBef>
                <a:spcPts val="600"/>
              </a:spcBef>
            </a:pPr>
            <a:r>
              <a:rPr lang="en-US" dirty="0">
                <a:solidFill>
                  <a:schemeClr val="accent2"/>
                </a:solidFill>
              </a:rPr>
              <a:t>Implementing the rule required “mobilizing the whole state for change”</a:t>
            </a:r>
          </a:p>
          <a:p>
            <a:pPr marL="365760">
              <a:spcBef>
                <a:spcPts val="600"/>
              </a:spcBef>
            </a:pPr>
            <a:r>
              <a:rPr lang="en-US" dirty="0">
                <a:solidFill>
                  <a:schemeClr val="accent2"/>
                </a:solidFill>
              </a:rPr>
              <a:t>“Incorporating the rule into policy gave us “teeth to hold providers accountable”</a:t>
            </a:r>
          </a:p>
          <a:p>
            <a:pPr marL="365760">
              <a:spcBef>
                <a:spcPts val="600"/>
              </a:spcBef>
            </a:pPr>
            <a:r>
              <a:rPr lang="en-US" dirty="0">
                <a:solidFill>
                  <a:schemeClr val="accent2"/>
                </a:solidFill>
              </a:rPr>
              <a:t>CMS changes “provided moving targets for states”</a:t>
            </a:r>
          </a:p>
        </p:txBody>
      </p:sp>
    </p:spTree>
    <p:extLst>
      <p:ext uri="{BB962C8B-B14F-4D97-AF65-F5344CB8AC3E}">
        <p14:creationId xmlns:p14="http://schemas.microsoft.com/office/powerpoint/2010/main" val="11648866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19EF7-BC7F-51F6-010B-C1EF04FBC0E2}"/>
              </a:ext>
            </a:extLst>
          </p:cNvPr>
          <p:cNvSpPr>
            <a:spLocks noGrp="1"/>
          </p:cNvSpPr>
          <p:nvPr>
            <p:ph type="title"/>
          </p:nvPr>
        </p:nvSpPr>
        <p:spPr/>
        <p:txBody>
          <a:bodyPr/>
          <a:lstStyle/>
          <a:p>
            <a:r>
              <a:rPr lang="en-US" dirty="0"/>
              <a:t>Focus Groups – Covid 19</a:t>
            </a:r>
          </a:p>
        </p:txBody>
      </p:sp>
      <p:sp>
        <p:nvSpPr>
          <p:cNvPr id="3" name="Content Placeholder 2">
            <a:extLst>
              <a:ext uri="{FF2B5EF4-FFF2-40B4-BE49-F238E27FC236}">
                <a16:creationId xmlns:a16="http://schemas.microsoft.com/office/drawing/2014/main" id="{DEBE8BE3-25AB-0B66-AEB0-6505D81BF064}"/>
              </a:ext>
            </a:extLst>
          </p:cNvPr>
          <p:cNvSpPr>
            <a:spLocks noGrp="1"/>
          </p:cNvSpPr>
          <p:nvPr>
            <p:ph sz="half" idx="1"/>
          </p:nvPr>
        </p:nvSpPr>
        <p:spPr/>
        <p:txBody>
          <a:bodyPr>
            <a:normAutofit fontScale="92500" lnSpcReduction="20000"/>
          </a:bodyPr>
          <a:lstStyle/>
          <a:p>
            <a:r>
              <a:rPr lang="en-US" dirty="0"/>
              <a:t>Initiatives and Progress</a:t>
            </a:r>
          </a:p>
          <a:p>
            <a:pPr lvl="1"/>
            <a:r>
              <a:rPr lang="en-US" dirty="0"/>
              <a:t>New services (remote services)</a:t>
            </a:r>
          </a:p>
          <a:p>
            <a:pPr lvl="1"/>
            <a:r>
              <a:rPr lang="en-US" dirty="0"/>
              <a:t>Pay for families to care for person</a:t>
            </a:r>
          </a:p>
          <a:p>
            <a:pPr lvl="1"/>
            <a:r>
              <a:rPr lang="en-US" dirty="0"/>
              <a:t>Expansion of integrated employment and engagement</a:t>
            </a:r>
          </a:p>
          <a:p>
            <a:pPr lvl="1"/>
            <a:r>
              <a:rPr lang="en-US" dirty="0"/>
              <a:t>More technology and remote supports</a:t>
            </a:r>
          </a:p>
          <a:p>
            <a:pPr lvl="1"/>
            <a:r>
              <a:rPr lang="en-US" dirty="0"/>
              <a:t>Increased stakeholder engagement</a:t>
            </a:r>
          </a:p>
          <a:p>
            <a:pPr lvl="1"/>
            <a:r>
              <a:rPr lang="en-US" dirty="0"/>
              <a:t>Increased access to individualized services</a:t>
            </a:r>
          </a:p>
          <a:p>
            <a:r>
              <a:rPr lang="en-US" dirty="0"/>
              <a:t>Challenges</a:t>
            </a:r>
          </a:p>
          <a:p>
            <a:pPr lvl="1"/>
            <a:r>
              <a:rPr lang="en-US" dirty="0"/>
              <a:t>Workforce crisis deepened</a:t>
            </a:r>
          </a:p>
          <a:p>
            <a:pPr lvl="1"/>
            <a:r>
              <a:rPr lang="en-US" dirty="0"/>
              <a:t>Covid closed services and isolated many people for a long time</a:t>
            </a:r>
          </a:p>
        </p:txBody>
      </p:sp>
      <p:sp>
        <p:nvSpPr>
          <p:cNvPr id="4" name="Content Placeholder 3">
            <a:extLst>
              <a:ext uri="{FF2B5EF4-FFF2-40B4-BE49-F238E27FC236}">
                <a16:creationId xmlns:a16="http://schemas.microsoft.com/office/drawing/2014/main" id="{F3850861-38F7-67D8-0C95-4DFA820A2AD2}"/>
              </a:ext>
            </a:extLst>
          </p:cNvPr>
          <p:cNvSpPr>
            <a:spLocks noGrp="1"/>
          </p:cNvSpPr>
          <p:nvPr>
            <p:ph sz="half" idx="2"/>
          </p:nvPr>
        </p:nvSpPr>
        <p:spPr/>
        <p:txBody>
          <a:bodyPr/>
          <a:lstStyle/>
          <a:p>
            <a:r>
              <a:rPr lang="en-US" dirty="0"/>
              <a:t>“</a:t>
            </a:r>
            <a:r>
              <a:rPr lang="en-US" dirty="0">
                <a:solidFill>
                  <a:schemeClr val="accent2"/>
                </a:solidFill>
              </a:rPr>
              <a:t>Before we offered 30 services, now we offer 80”</a:t>
            </a:r>
          </a:p>
          <a:p>
            <a:r>
              <a:rPr lang="en-US" dirty="0">
                <a:solidFill>
                  <a:schemeClr val="accent2"/>
                </a:solidFill>
              </a:rPr>
              <a:t>“Now… providers compete about who can best ensure that people have choices and meaningful things to do”</a:t>
            </a:r>
          </a:p>
          <a:p>
            <a:r>
              <a:rPr lang="en-US" dirty="0">
                <a:solidFill>
                  <a:schemeClr val="accent2"/>
                </a:solidFill>
              </a:rPr>
              <a:t>“COVID-19 did what the HCBS rule and lawsuits could not”</a:t>
            </a:r>
          </a:p>
        </p:txBody>
      </p:sp>
    </p:spTree>
    <p:extLst>
      <p:ext uri="{BB962C8B-B14F-4D97-AF65-F5344CB8AC3E}">
        <p14:creationId xmlns:p14="http://schemas.microsoft.com/office/powerpoint/2010/main" val="37272854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DC4C-A9F5-E66B-91D5-ABF19194AD88}"/>
              </a:ext>
            </a:extLst>
          </p:cNvPr>
          <p:cNvSpPr>
            <a:spLocks noGrp="1"/>
          </p:cNvSpPr>
          <p:nvPr>
            <p:ph type="title"/>
          </p:nvPr>
        </p:nvSpPr>
        <p:spPr>
          <a:xfrm>
            <a:off x="609600" y="541866"/>
            <a:ext cx="10972800" cy="875771"/>
          </a:xfrm>
        </p:spPr>
        <p:txBody>
          <a:bodyPr>
            <a:noAutofit/>
          </a:bodyPr>
          <a:lstStyle/>
          <a:p>
            <a:r>
              <a:rPr lang="en-US" sz="3600" dirty="0"/>
              <a:t>Impact of Covid: Deaths per 1,000 Adults on IDD Agency Caseloads Increased</a:t>
            </a:r>
          </a:p>
        </p:txBody>
      </p:sp>
      <p:graphicFrame>
        <p:nvGraphicFramePr>
          <p:cNvPr id="4" name="Content Placeholder 3" descr="Table showing deaths per 1,000 people on the LTSS caseload for 2018 to 2022 for all ages and adults. 2021 and 2022 data are still in review. All ages deaths increased from 7.7 per 1,000 in 2018 to 11.1 in 2022. Adult deaths increased from 11.4 per 1,000 in 2018 to 17 in 2022.">
            <a:extLst>
              <a:ext uri="{FF2B5EF4-FFF2-40B4-BE49-F238E27FC236}">
                <a16:creationId xmlns:a16="http://schemas.microsoft.com/office/drawing/2014/main" id="{E02F59FC-9090-BA7B-766A-27495B1CDA48}"/>
              </a:ext>
            </a:extLst>
          </p:cNvPr>
          <p:cNvGraphicFramePr>
            <a:graphicFrameLocks noGrp="1"/>
          </p:cNvGraphicFramePr>
          <p:nvPr>
            <p:ph sz="half" idx="1"/>
          </p:nvPr>
        </p:nvGraphicFramePr>
        <p:xfrm>
          <a:off x="609600" y="1600200"/>
          <a:ext cx="5384799" cy="3508662"/>
        </p:xfrm>
        <a:graphic>
          <a:graphicData uri="http://schemas.openxmlformats.org/drawingml/2006/table">
            <a:tbl>
              <a:tblPr firstRow="1" bandRow="1">
                <a:tableStyleId>{3B4B98B0-60AC-42C2-AFA5-B58CD77FA1E5}</a:tableStyleId>
              </a:tblPr>
              <a:tblGrid>
                <a:gridCol w="1794933">
                  <a:extLst>
                    <a:ext uri="{9D8B030D-6E8A-4147-A177-3AD203B41FA5}">
                      <a16:colId xmlns:a16="http://schemas.microsoft.com/office/drawing/2014/main" val="2659900620"/>
                    </a:ext>
                  </a:extLst>
                </a:gridCol>
                <a:gridCol w="1794933">
                  <a:extLst>
                    <a:ext uri="{9D8B030D-6E8A-4147-A177-3AD203B41FA5}">
                      <a16:colId xmlns:a16="http://schemas.microsoft.com/office/drawing/2014/main" val="1571923975"/>
                    </a:ext>
                  </a:extLst>
                </a:gridCol>
                <a:gridCol w="1794933">
                  <a:extLst>
                    <a:ext uri="{9D8B030D-6E8A-4147-A177-3AD203B41FA5}">
                      <a16:colId xmlns:a16="http://schemas.microsoft.com/office/drawing/2014/main" val="2738709375"/>
                    </a:ext>
                  </a:extLst>
                </a:gridCol>
              </a:tblGrid>
              <a:tr h="1200332">
                <a:tc>
                  <a:txBody>
                    <a:bodyPr/>
                    <a:lstStyle/>
                    <a:p>
                      <a:r>
                        <a:rPr lang="en-US" sz="2400" dirty="0"/>
                        <a:t>Year ending June 30</a:t>
                      </a:r>
                    </a:p>
                  </a:txBody>
                  <a:tcPr>
                    <a:lnB w="12700" cap="flat" cmpd="sng" algn="ctr">
                      <a:solidFill>
                        <a:schemeClr val="tx1"/>
                      </a:solidFill>
                      <a:prstDash val="solid"/>
                      <a:round/>
                      <a:headEnd type="none" w="med" len="med"/>
                      <a:tailEnd type="none" w="med" len="med"/>
                    </a:lnB>
                  </a:tcPr>
                </a:tc>
                <a:tc>
                  <a:txBody>
                    <a:bodyPr/>
                    <a:lstStyle/>
                    <a:p>
                      <a:pPr algn="ctr"/>
                      <a:r>
                        <a:rPr lang="en-US" sz="2400" dirty="0"/>
                        <a:t>Deaths per 1,000</a:t>
                      </a:r>
                    </a:p>
                  </a:txBody>
                  <a:tcPr>
                    <a:lnB w="12700" cap="flat" cmpd="sng" algn="ctr">
                      <a:solidFill>
                        <a:schemeClr val="tx1"/>
                      </a:solidFill>
                      <a:prstDash val="solid"/>
                      <a:round/>
                      <a:headEnd type="none" w="med" len="med"/>
                      <a:tailEnd type="none" w="med" len="med"/>
                    </a:lnB>
                  </a:tcPr>
                </a:tc>
                <a:tc>
                  <a:txBody>
                    <a:bodyPr/>
                    <a:lstStyle/>
                    <a:p>
                      <a:pPr algn="ctr"/>
                      <a:r>
                        <a:rPr lang="en-US" sz="2400" dirty="0"/>
                        <a:t>Reporting States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374807"/>
                  </a:ext>
                </a:extLst>
              </a:tr>
              <a:tr h="461666">
                <a:tc>
                  <a:txBody>
                    <a:bodyPr/>
                    <a:lstStyle/>
                    <a:p>
                      <a:r>
                        <a:rPr lang="en-US" sz="2400" dirty="0"/>
                        <a:t>2018</a:t>
                      </a:r>
                    </a:p>
                  </a:txBody>
                  <a:tcPr>
                    <a:lnT w="12700" cap="flat" cmpd="sng" algn="ctr">
                      <a:solidFill>
                        <a:schemeClr val="tx1"/>
                      </a:solidFill>
                      <a:prstDash val="solid"/>
                      <a:round/>
                      <a:headEnd type="none" w="med" len="med"/>
                      <a:tailEnd type="none" w="med" len="med"/>
                    </a:lnT>
                  </a:tcPr>
                </a:tc>
                <a:tc>
                  <a:txBody>
                    <a:bodyPr/>
                    <a:lstStyle/>
                    <a:p>
                      <a:pPr algn="ctr"/>
                      <a:r>
                        <a:rPr lang="en-US" sz="2400" dirty="0"/>
                        <a:t>15.5</a:t>
                      </a:r>
                    </a:p>
                  </a:txBody>
                  <a:tcPr>
                    <a:lnT w="12700" cap="flat" cmpd="sng" algn="ctr">
                      <a:solidFill>
                        <a:schemeClr val="tx1"/>
                      </a:solidFill>
                      <a:prstDash val="solid"/>
                      <a:round/>
                      <a:headEnd type="none" w="med" len="med"/>
                      <a:tailEnd type="none" w="med" len="med"/>
                    </a:lnT>
                  </a:tcPr>
                </a:tc>
                <a:tc>
                  <a:txBody>
                    <a:bodyPr/>
                    <a:lstStyle/>
                    <a:p>
                      <a:pPr algn="ctr"/>
                      <a:r>
                        <a:rPr lang="en-US" sz="2400" dirty="0"/>
                        <a:t>35</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79649276"/>
                  </a:ext>
                </a:extLst>
              </a:tr>
              <a:tr h="461666">
                <a:tc>
                  <a:txBody>
                    <a:bodyPr/>
                    <a:lstStyle/>
                    <a:p>
                      <a:r>
                        <a:rPr lang="en-US" sz="2400" dirty="0"/>
                        <a:t>2019</a:t>
                      </a:r>
                    </a:p>
                  </a:txBody>
                  <a:tcPr>
                    <a:lnB w="12700" cap="flat" cmpd="sng" algn="ctr">
                      <a:solidFill>
                        <a:schemeClr val="tx1"/>
                      </a:solidFill>
                      <a:prstDash val="solid"/>
                      <a:round/>
                      <a:headEnd type="none" w="med" len="med"/>
                      <a:tailEnd type="none" w="med" len="med"/>
                    </a:lnB>
                  </a:tcPr>
                </a:tc>
                <a:tc>
                  <a:txBody>
                    <a:bodyPr/>
                    <a:lstStyle/>
                    <a:p>
                      <a:pPr algn="ctr"/>
                      <a:r>
                        <a:rPr lang="en-US" sz="2400" dirty="0"/>
                        <a:t>15.4</a:t>
                      </a:r>
                    </a:p>
                  </a:txBody>
                  <a:tcPr>
                    <a:lnB w="12700" cap="flat" cmpd="sng" algn="ctr">
                      <a:solidFill>
                        <a:schemeClr val="tx1"/>
                      </a:solidFill>
                      <a:prstDash val="solid"/>
                      <a:round/>
                      <a:headEnd type="none" w="med" len="med"/>
                      <a:tailEnd type="none" w="med" len="med"/>
                    </a:lnB>
                  </a:tcPr>
                </a:tc>
                <a:tc>
                  <a:txBody>
                    <a:bodyPr/>
                    <a:lstStyle/>
                    <a:p>
                      <a:pPr algn="ctr"/>
                      <a:r>
                        <a:rPr lang="en-US" sz="2400" dirty="0"/>
                        <a:t>35</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3062597"/>
                  </a:ext>
                </a:extLst>
              </a:tr>
              <a:tr h="461666">
                <a:tc>
                  <a:txBody>
                    <a:bodyPr/>
                    <a:lstStyle/>
                    <a:p>
                      <a:r>
                        <a:rPr lang="en-US" sz="2400" dirty="0"/>
                        <a:t>2020</a:t>
                      </a:r>
                    </a:p>
                  </a:txBody>
                  <a:tcPr>
                    <a:lnT w="12700" cap="flat" cmpd="sng" algn="ctr">
                      <a:solidFill>
                        <a:schemeClr val="tx1"/>
                      </a:solidFill>
                      <a:prstDash val="solid"/>
                      <a:round/>
                      <a:headEnd type="none" w="med" len="med"/>
                      <a:tailEnd type="none" w="med" len="med"/>
                    </a:lnT>
                  </a:tcPr>
                </a:tc>
                <a:tc>
                  <a:txBody>
                    <a:bodyPr/>
                    <a:lstStyle/>
                    <a:p>
                      <a:pPr algn="ctr"/>
                      <a:r>
                        <a:rPr lang="en-US" sz="2400" dirty="0"/>
                        <a:t>17.0</a:t>
                      </a:r>
                    </a:p>
                  </a:txBody>
                  <a:tcPr>
                    <a:lnT w="12700" cap="flat" cmpd="sng" algn="ctr">
                      <a:solidFill>
                        <a:schemeClr val="tx1"/>
                      </a:solidFill>
                      <a:prstDash val="solid"/>
                      <a:round/>
                      <a:headEnd type="none" w="med" len="med"/>
                      <a:tailEnd type="none" w="med" len="med"/>
                    </a:lnT>
                  </a:tcPr>
                </a:tc>
                <a:tc>
                  <a:txBody>
                    <a:bodyPr/>
                    <a:lstStyle/>
                    <a:p>
                      <a:pPr algn="ctr"/>
                      <a:r>
                        <a:rPr lang="en-US" sz="2400"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40157921"/>
                  </a:ext>
                </a:extLst>
              </a:tr>
              <a:tr h="461666">
                <a:tc>
                  <a:txBody>
                    <a:bodyPr/>
                    <a:lstStyle/>
                    <a:p>
                      <a:r>
                        <a:rPr lang="en-US" sz="2400" dirty="0"/>
                        <a:t>2021*</a:t>
                      </a:r>
                    </a:p>
                  </a:txBody>
                  <a:tcPr/>
                </a:tc>
                <a:tc>
                  <a:txBody>
                    <a:bodyPr/>
                    <a:lstStyle/>
                    <a:p>
                      <a:pPr algn="ctr"/>
                      <a:r>
                        <a:rPr lang="en-US" sz="2400" dirty="0"/>
                        <a:t>17.9</a:t>
                      </a:r>
                    </a:p>
                  </a:txBody>
                  <a:tcPr/>
                </a:tc>
                <a:tc>
                  <a:txBody>
                    <a:bodyPr/>
                    <a:lstStyle/>
                    <a:p>
                      <a:pPr algn="ctr"/>
                      <a:r>
                        <a:rPr lang="en-US" sz="2400" dirty="0"/>
                        <a:t>32</a:t>
                      </a:r>
                    </a:p>
                  </a:txBody>
                  <a:tcPr/>
                </a:tc>
                <a:extLst>
                  <a:ext uri="{0D108BD9-81ED-4DB2-BD59-A6C34878D82A}">
                    <a16:rowId xmlns:a16="http://schemas.microsoft.com/office/drawing/2014/main" val="1146312266"/>
                  </a:ext>
                </a:extLst>
              </a:tr>
              <a:tr h="461666">
                <a:tc>
                  <a:txBody>
                    <a:bodyPr/>
                    <a:lstStyle/>
                    <a:p>
                      <a:r>
                        <a:rPr lang="en-US" sz="2400" dirty="0"/>
                        <a:t>2022*</a:t>
                      </a:r>
                    </a:p>
                  </a:txBody>
                  <a:tcPr/>
                </a:tc>
                <a:tc>
                  <a:txBody>
                    <a:bodyPr/>
                    <a:lstStyle/>
                    <a:p>
                      <a:pPr algn="ctr"/>
                      <a:r>
                        <a:rPr lang="en-US" sz="2400" dirty="0"/>
                        <a:t>17.6</a:t>
                      </a:r>
                    </a:p>
                  </a:txBody>
                  <a:tcPr/>
                </a:tc>
                <a:tc>
                  <a:txBody>
                    <a:bodyPr/>
                    <a:lstStyle/>
                    <a:p>
                      <a:pPr algn="ctr"/>
                      <a:r>
                        <a:rPr lang="en-US" sz="2400" dirty="0"/>
                        <a:t>38</a:t>
                      </a:r>
                    </a:p>
                  </a:txBody>
                  <a:tcPr/>
                </a:tc>
                <a:extLst>
                  <a:ext uri="{0D108BD9-81ED-4DB2-BD59-A6C34878D82A}">
                    <a16:rowId xmlns:a16="http://schemas.microsoft.com/office/drawing/2014/main" val="1311150332"/>
                  </a:ext>
                </a:extLst>
              </a:tr>
            </a:tbl>
          </a:graphicData>
        </a:graphic>
      </p:graphicFrame>
      <p:sp>
        <p:nvSpPr>
          <p:cNvPr id="5" name="TextBox 4">
            <a:extLst>
              <a:ext uri="{FF2B5EF4-FFF2-40B4-BE49-F238E27FC236}">
                <a16:creationId xmlns:a16="http://schemas.microsoft.com/office/drawing/2014/main" id="{756FF2C7-882C-E9B4-CFC7-C7742B3A43AD}"/>
              </a:ext>
            </a:extLst>
          </p:cNvPr>
          <p:cNvSpPr txBox="1"/>
          <p:nvPr/>
        </p:nvSpPr>
        <p:spPr>
          <a:xfrm>
            <a:off x="609601" y="5440362"/>
            <a:ext cx="45457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*Data reviews for 2021 and 2022 continue.</a:t>
            </a:r>
          </a:p>
        </p:txBody>
      </p:sp>
      <p:graphicFrame>
        <p:nvGraphicFramePr>
          <p:cNvPr id="9" name="Content Placeholder 8" descr="line chart showing the increase in number of deaths per 1,000 people served before and during the Covid 19 public health emergency">
            <a:extLst>
              <a:ext uri="{FF2B5EF4-FFF2-40B4-BE49-F238E27FC236}">
                <a16:creationId xmlns:a16="http://schemas.microsoft.com/office/drawing/2014/main" id="{8D7D0FB5-F82B-2B71-5098-AA7C361E6F2A}"/>
              </a:ext>
            </a:extLst>
          </p:cNvPr>
          <p:cNvGraphicFramePr>
            <a:graphicFrameLocks noGrp="1"/>
          </p:cNvGraphicFramePr>
          <p:nvPr>
            <p:ph sz="half" idx="2"/>
          </p:nvPr>
        </p:nvGraphicFramePr>
        <p:xfrm>
          <a:off x="6197600" y="1600200"/>
          <a:ext cx="53848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5185263"/>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35.jpeg"/></Relationships>
</file>

<file path=ppt/theme/_rels/theme11.xml.rels><?xml version="1.0" encoding="UTF-8" standalone="yes"?>
<Relationships xmlns="http://schemas.openxmlformats.org/package/2006/relationships"><Relationship Id="rId1" Type="http://schemas.openxmlformats.org/officeDocument/2006/relationships/image" Target="../media/image35.jpeg"/></Relationships>
</file>

<file path=ppt/theme/theme1.xml><?xml version="1.0" encoding="utf-8"?>
<a:theme xmlns:a="http://schemas.openxmlformats.org/drawingml/2006/main" name="5_Office Theme">
  <a:themeElements>
    <a:clrScheme name="Custom 3">
      <a:dk1>
        <a:srgbClr val="000000"/>
      </a:dk1>
      <a:lt1>
        <a:srgbClr val="FFFFFF"/>
      </a:lt1>
      <a:dk2>
        <a:srgbClr val="44546A"/>
      </a:dk2>
      <a:lt2>
        <a:srgbClr val="E7E6E6"/>
      </a:lt2>
      <a:accent1>
        <a:srgbClr val="075190"/>
      </a:accent1>
      <a:accent2>
        <a:srgbClr val="BE1E2D"/>
      </a:accent2>
      <a:accent3>
        <a:srgbClr val="F9A21A"/>
      </a:accent3>
      <a:accent4>
        <a:srgbClr val="7F7F7F"/>
      </a:accent4>
      <a:accent5>
        <a:srgbClr val="F2F2F2"/>
      </a:accent5>
      <a:accent6>
        <a:srgbClr val="FFFFFF"/>
      </a:accent6>
      <a:hlink>
        <a:srgbClr val="075190"/>
      </a:hlink>
      <a:folHlink>
        <a:srgbClr val="0070C0"/>
      </a:folHlink>
    </a:clrScheme>
    <a:fontScheme name="ACL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odule">
  <a:themeElements>
    <a:clrScheme name="Custom 5">
      <a:dk1>
        <a:srgbClr val="FFFFFF"/>
      </a:dk1>
      <a:lt1>
        <a:srgbClr val="99CCFF"/>
      </a:lt1>
      <a:dk2>
        <a:srgbClr val="D4D4D6"/>
      </a:dk2>
      <a:lt2>
        <a:srgbClr val="D8D8D8"/>
      </a:lt2>
      <a:accent1>
        <a:srgbClr val="F0AD00"/>
      </a:accent1>
      <a:accent2>
        <a:srgbClr val="C00000"/>
      </a:accent2>
      <a:accent3>
        <a:srgbClr val="000000"/>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1.xml><?xml version="1.0" encoding="utf-8"?>
<a:theme xmlns:a="http://schemas.openxmlformats.org/drawingml/2006/main" name="1_SOS Theme">
  <a:themeElements>
    <a:clrScheme name="Custom 5">
      <a:dk1>
        <a:srgbClr val="FFFFFF"/>
      </a:dk1>
      <a:lt1>
        <a:srgbClr val="99CCFF"/>
      </a:lt1>
      <a:dk2>
        <a:srgbClr val="D4D4D6"/>
      </a:dk2>
      <a:lt2>
        <a:srgbClr val="D8D8D8"/>
      </a:lt2>
      <a:accent1>
        <a:srgbClr val="F0AD00"/>
      </a:accent1>
      <a:accent2>
        <a:srgbClr val="C00000"/>
      </a:accent2>
      <a:accent3>
        <a:srgbClr val="000000"/>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SOS Theme" id="{4ED727F0-E42C-4A9A-8C28-A5B4AAF9ACFB}" vid="{97DD0DFD-E245-462A-B3B6-3C1DE2FFE8CC}"/>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ACLPresentationTemplate_2014">
  <a:themeElements>
    <a:clrScheme name="ACL">
      <a:dk1>
        <a:sysClr val="windowText" lastClr="000000"/>
      </a:dk1>
      <a:lt1>
        <a:sysClr val="window" lastClr="FFFFFF"/>
      </a:lt1>
      <a:dk2>
        <a:srgbClr val="0A4F90"/>
      </a:dk2>
      <a:lt2>
        <a:srgbClr val="FAA21C"/>
      </a:lt2>
      <a:accent1>
        <a:srgbClr val="BF1E2E"/>
      </a:accent1>
      <a:accent2>
        <a:srgbClr val="E3F1FD"/>
      </a:accent2>
      <a:accent3>
        <a:srgbClr val="FAA21C"/>
      </a:accent3>
      <a:accent4>
        <a:srgbClr val="0A4F90"/>
      </a:accent4>
      <a:accent5>
        <a:srgbClr val="C0C0C0"/>
      </a:accent5>
      <a:accent6>
        <a:srgbClr val="777777"/>
      </a:accent6>
      <a:hlink>
        <a:srgbClr val="0033CC"/>
      </a:hlink>
      <a:folHlink>
        <a:srgbClr val="5F0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ACLPresentationTemplate_2014">
  <a:themeElements>
    <a:clrScheme name="ACL">
      <a:dk1>
        <a:sysClr val="windowText" lastClr="000000"/>
      </a:dk1>
      <a:lt1>
        <a:sysClr val="window" lastClr="FFFFFF"/>
      </a:lt1>
      <a:dk2>
        <a:srgbClr val="0A4F90"/>
      </a:dk2>
      <a:lt2>
        <a:srgbClr val="FAA21C"/>
      </a:lt2>
      <a:accent1>
        <a:srgbClr val="BF1E2E"/>
      </a:accent1>
      <a:accent2>
        <a:srgbClr val="E3F1FD"/>
      </a:accent2>
      <a:accent3>
        <a:srgbClr val="FAA21C"/>
      </a:accent3>
      <a:accent4>
        <a:srgbClr val="0A4F90"/>
      </a:accent4>
      <a:accent5>
        <a:srgbClr val="C0C0C0"/>
      </a:accent5>
      <a:accent6>
        <a:srgbClr val="777777"/>
      </a:accent6>
      <a:hlink>
        <a:srgbClr val="0033CC"/>
      </a:hlink>
      <a:folHlink>
        <a:srgbClr val="5F0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Lewin Theme">
      <a:dk1>
        <a:sysClr val="windowText" lastClr="000000"/>
      </a:dk1>
      <a:lt1>
        <a:srgbClr val="FFFFFF"/>
      </a:lt1>
      <a:dk2>
        <a:srgbClr val="595959"/>
      </a:dk2>
      <a:lt2>
        <a:srgbClr val="F0E8D4"/>
      </a:lt2>
      <a:accent1>
        <a:srgbClr val="004250"/>
      </a:accent1>
      <a:accent2>
        <a:srgbClr val="4A8A9F"/>
      </a:accent2>
      <a:accent3>
        <a:srgbClr val="DDD3AF"/>
      </a:accent3>
      <a:accent4>
        <a:srgbClr val="4D4F53"/>
      </a:accent4>
      <a:accent5>
        <a:srgbClr val="ADAFAF"/>
      </a:accent5>
      <a:accent6>
        <a:srgbClr val="E0003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WINVA-#576136-v3-508_PowerPoint_Template" id="{627EFD79-64FF-448B-8053-8576AAAC75BE}" vid="{1435F235-796C-4F16-86CF-F2F60BEB3C36}"/>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MS_template">
  <a:themeElements>
    <a:clrScheme name="CMS">
      <a:dk1>
        <a:sysClr val="windowText" lastClr="000000"/>
      </a:dk1>
      <a:lt1>
        <a:sysClr val="window" lastClr="FFFFFF"/>
      </a:lt1>
      <a:dk2>
        <a:srgbClr val="1F497D"/>
      </a:dk2>
      <a:lt2>
        <a:srgbClr val="6B94C7"/>
      </a:lt2>
      <a:accent1>
        <a:srgbClr val="2F527D"/>
      </a:accent1>
      <a:accent2>
        <a:srgbClr val="FAD94C"/>
      </a:accent2>
      <a:accent3>
        <a:srgbClr val="C0C0C0"/>
      </a:accent3>
      <a:accent4>
        <a:srgbClr val="FDF699"/>
      </a:accent4>
      <a:accent5>
        <a:srgbClr val="72A3C4"/>
      </a:accent5>
      <a:accent6>
        <a:srgbClr val="5C5C5C"/>
      </a:accent6>
      <a:hlink>
        <a:srgbClr val="000000"/>
      </a:hlink>
      <a:folHlink>
        <a:srgbClr val="00000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SP 2023">
  <a:themeElements>
    <a:clrScheme name="RISPcolors">
      <a:dk1>
        <a:sysClr val="windowText" lastClr="000000"/>
      </a:dk1>
      <a:lt1>
        <a:sysClr val="window" lastClr="FFFFFF"/>
      </a:lt1>
      <a:dk2>
        <a:srgbClr val="0F3959"/>
      </a:dk2>
      <a:lt2>
        <a:srgbClr val="EEECE1"/>
      </a:lt2>
      <a:accent1>
        <a:srgbClr val="7BA1D8"/>
      </a:accent1>
      <a:accent2>
        <a:srgbClr val="8C191C"/>
      </a:accent2>
      <a:accent3>
        <a:srgbClr val="B2CB35"/>
      </a:accent3>
      <a:accent4>
        <a:srgbClr val="676767"/>
      </a:accent4>
      <a:accent5>
        <a:srgbClr val="0F3959"/>
      </a:accent5>
      <a:accent6>
        <a:srgbClr val="FFFFFF"/>
      </a:accent6>
      <a:hlink>
        <a:srgbClr val="676767"/>
      </a:hlink>
      <a:folHlink>
        <a:srgbClr val="B2CB3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ISP 2023" id="{CB971B5C-F913-43D3-A4D0-7E14577F27A6}" vid="{F298E85F-3BC2-4801-8DC5-278A790CC511}"/>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ThinkWork Canda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inkWork Candara" id="{ED111BC4-6CB9-1149-A56D-A0284C5663D5}" vid="{FA846530-82EA-9B43-8EF9-88AD9B1A01B0}"/>
    </a:ext>
  </a:extLst>
</a:theme>
</file>

<file path=ppt/theme/themeOverride1.xml><?xml version="1.0" encoding="utf-8"?>
<a:themeOverride xmlns:a="http://schemas.openxmlformats.org/drawingml/2006/main">
  <a:clrScheme name="Custom 5">
    <a:dk1>
      <a:srgbClr val="FFFFFF"/>
    </a:dk1>
    <a:lt1>
      <a:srgbClr val="99CCFF"/>
    </a:lt1>
    <a:dk2>
      <a:srgbClr val="D4D4D6"/>
    </a:dk2>
    <a:lt2>
      <a:srgbClr val="D8D8D8"/>
    </a:lt2>
    <a:accent1>
      <a:srgbClr val="F0AD00"/>
    </a:accent1>
    <a:accent2>
      <a:srgbClr val="C00000"/>
    </a:accent2>
    <a:accent3>
      <a:srgbClr val="000000"/>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Custom 5">
    <a:dk1>
      <a:srgbClr val="FFFFFF"/>
    </a:dk1>
    <a:lt1>
      <a:srgbClr val="99CCFF"/>
    </a:lt1>
    <a:dk2>
      <a:srgbClr val="D4D4D6"/>
    </a:dk2>
    <a:lt2>
      <a:srgbClr val="D8D8D8"/>
    </a:lt2>
    <a:accent1>
      <a:srgbClr val="F0AD00"/>
    </a:accent1>
    <a:accent2>
      <a:srgbClr val="C00000"/>
    </a:accent2>
    <a:accent3>
      <a:srgbClr val="000000"/>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RISPcolors">
    <a:dk1>
      <a:sysClr val="windowText" lastClr="000000"/>
    </a:dk1>
    <a:lt1>
      <a:sysClr val="window" lastClr="FFFFFF"/>
    </a:lt1>
    <a:dk2>
      <a:srgbClr val="0F3959"/>
    </a:dk2>
    <a:lt2>
      <a:srgbClr val="EEECE1"/>
    </a:lt2>
    <a:accent1>
      <a:srgbClr val="7BA1D8"/>
    </a:accent1>
    <a:accent2>
      <a:srgbClr val="8C191C"/>
    </a:accent2>
    <a:accent3>
      <a:srgbClr val="B2CB35"/>
    </a:accent3>
    <a:accent4>
      <a:srgbClr val="676767"/>
    </a:accent4>
    <a:accent5>
      <a:srgbClr val="0F3959"/>
    </a:accent5>
    <a:accent6>
      <a:srgbClr val="FFFFFF"/>
    </a:accent6>
    <a:hlink>
      <a:srgbClr val="676767"/>
    </a:hlink>
    <a:folHlink>
      <a:srgbClr val="B2CB35"/>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ASDDDS 11-07 Butterwort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ASDDDS 11-07 Butterworth">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990C33F67F1A4C9D3964F38C2A968B" ma:contentTypeVersion="13" ma:contentTypeDescription="Create a new document." ma:contentTypeScope="" ma:versionID="bf4ed5b9e8e9201e93e3c650b074eaf8">
  <xsd:schema xmlns:xsd="http://www.w3.org/2001/XMLSchema" xmlns:xs="http://www.w3.org/2001/XMLSchema" xmlns:p="http://schemas.microsoft.com/office/2006/metadata/properties" xmlns:ns2="d40a0964-0ebd-4c91-868c-9729a2eab29c" xmlns:ns3="a9b9de83-301b-45a5-a6b2-eeea0243093f" targetNamespace="http://schemas.microsoft.com/office/2006/metadata/properties" ma:root="true" ma:fieldsID="142cb5141062b3473031044ede7c8b5e" ns2:_="" ns3:_="">
    <xsd:import namespace="d40a0964-0ebd-4c91-868c-9729a2eab29c"/>
    <xsd:import namespace="a9b9de83-301b-45a5-a6b2-eeea024309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0a0964-0ebd-4c91-868c-9729a2eab2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5f4345e-8d67-48af-bef8-91c58d16f763"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b9de83-301b-45a5-a6b2-eeea0243093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ce0a218-371a-4673-857f-52b12aeec638}" ma:internalName="TaxCatchAll" ma:showField="CatchAllData" ma:web="a9b9de83-301b-45a5-a6b2-eeea02430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9b9de83-301b-45a5-a6b2-eeea0243093f" xsi:nil="true"/>
    <lcf76f155ced4ddcb4097134ff3c332f xmlns="d40a0964-0ebd-4c91-868c-9729a2eab29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91209E-1E58-421B-B113-DFE71F659B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0a0964-0ebd-4c91-868c-9729a2eab29c"/>
    <ds:schemaRef ds:uri="a9b9de83-301b-45a5-a6b2-eeea02430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50190-E35A-456E-BEFF-640F5A7A4E22}">
  <ds:schemaRefs>
    <ds:schemaRef ds:uri="http://www.w3.org/XML/1998/namespace"/>
    <ds:schemaRef ds:uri="http://purl.org/dc/elements/1.1/"/>
    <ds:schemaRef ds:uri="http://purl.org/dc/terms/"/>
    <ds:schemaRef ds:uri="http://purl.org/dc/dcmitype/"/>
    <ds:schemaRef ds:uri="5a4b1bcb-7f27-4b5a-8fd6-c9b520912dc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ea20a885-74d7-48f3-8484-9606ca1e6fc6"/>
    <ds:schemaRef ds:uri="a9b9de83-301b-45a5-a6b2-eeea0243093f"/>
    <ds:schemaRef ds:uri="d40a0964-0ebd-4c91-868c-9729a2eab29c"/>
  </ds:schemaRefs>
</ds:datastoreItem>
</file>

<file path=customXml/itemProps3.xml><?xml version="1.0" encoding="utf-8"?>
<ds:datastoreItem xmlns:ds="http://schemas.openxmlformats.org/officeDocument/2006/customXml" ds:itemID="{9FC10175-0784-4310-8648-E04F1CF434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13289</TotalTime>
  <Words>16620</Words>
  <Application>Microsoft Office PowerPoint</Application>
  <PresentationFormat>Widescreen</PresentationFormat>
  <Paragraphs>1544</Paragraphs>
  <Slides>173</Slides>
  <Notes>92</Notes>
  <HiddenSlides>15</HiddenSlides>
  <MMClips>0</MMClips>
  <ScaleCrop>false</ScaleCrop>
  <HeadingPairs>
    <vt:vector size="6" baseType="variant">
      <vt:variant>
        <vt:lpstr>Fonts Used</vt:lpstr>
      </vt:variant>
      <vt:variant>
        <vt:i4>26</vt:i4>
      </vt:variant>
      <vt:variant>
        <vt:lpstr>Theme</vt:lpstr>
      </vt:variant>
      <vt:variant>
        <vt:i4>14</vt:i4>
      </vt:variant>
      <vt:variant>
        <vt:lpstr>Slide Titles</vt:lpstr>
      </vt:variant>
      <vt:variant>
        <vt:i4>173</vt:i4>
      </vt:variant>
    </vt:vector>
  </HeadingPairs>
  <TitlesOfParts>
    <vt:vector size="213" baseType="lpstr">
      <vt:lpstr>Arial</vt:lpstr>
      <vt:lpstr>Wingdings 2</vt:lpstr>
      <vt:lpstr>Titillium Web</vt:lpstr>
      <vt:lpstr>Minion Pro</vt:lpstr>
      <vt:lpstr>vistasans</vt:lpstr>
      <vt:lpstr>Wingdings</vt:lpstr>
      <vt:lpstr>Calibri Light</vt:lpstr>
      <vt:lpstr>Franklin Gothic Heavy</vt:lpstr>
      <vt:lpstr>Franklin Gothic Demi</vt:lpstr>
      <vt:lpstr>Franklin Gothic Book</vt:lpstr>
      <vt:lpstr>Times</vt:lpstr>
      <vt:lpstr>Verdana</vt:lpstr>
      <vt:lpstr>Wingdings 3</vt:lpstr>
      <vt:lpstr>Aptos</vt:lpstr>
      <vt:lpstr>Verdana Pro Light</vt:lpstr>
      <vt:lpstr>Myriad Pro</vt:lpstr>
      <vt:lpstr>Segoe UI</vt:lpstr>
      <vt:lpstr>Titillium Web SemiBold</vt:lpstr>
      <vt:lpstr>Candara</vt:lpstr>
      <vt:lpstr>Times New Roman</vt:lpstr>
      <vt:lpstr>Calibri</vt:lpstr>
      <vt:lpstr>Constantia</vt:lpstr>
      <vt:lpstr>Courier New</vt:lpstr>
      <vt:lpstr>Palatino</vt:lpstr>
      <vt:lpstr>Aptos Display</vt:lpstr>
      <vt:lpstr>Futura Std Book</vt:lpstr>
      <vt:lpstr>5_Office Theme</vt:lpstr>
      <vt:lpstr>4_Office Theme</vt:lpstr>
      <vt:lpstr>3_Office Theme</vt:lpstr>
      <vt:lpstr>CMS_template</vt:lpstr>
      <vt:lpstr>RISP 2023</vt:lpstr>
      <vt:lpstr>Custom Design</vt:lpstr>
      <vt:lpstr>Office 2013 - 2022 Theme</vt:lpstr>
      <vt:lpstr>1_Office 2013 - 2022 Theme</vt:lpstr>
      <vt:lpstr>ThinkWork Candara</vt:lpstr>
      <vt:lpstr>Module</vt:lpstr>
      <vt:lpstr>1_SOS Theme</vt:lpstr>
      <vt:lpstr>6_Office Theme</vt:lpstr>
      <vt:lpstr>ACLPresentationTemplate_2014</vt:lpstr>
      <vt:lpstr>1_ACLPresentationTemplate_2014</vt:lpstr>
      <vt:lpstr>The President’s Committee for  People with Intellectual Disabilities (PCPID)</vt:lpstr>
      <vt:lpstr>DAY ONE: THURSDAY, SEPTEMBER 26</vt:lpstr>
      <vt:lpstr>Alison Barkoff  Performing the duties of ACL Administrator and Assistant Secretary for Aging </vt:lpstr>
      <vt:lpstr>Rachel Patterson  Director of Disability Policy </vt:lpstr>
      <vt:lpstr>Jim Brett  PCPID Chair</vt:lpstr>
      <vt:lpstr>PCPID 2024 Report  to the President</vt:lpstr>
      <vt:lpstr>Advancing Independence and Community Integration for All: Supporting Individuals with Intellectual Disabilities Through High-Quality Home and Community-Based Services  </vt:lpstr>
      <vt:lpstr>Background</vt:lpstr>
      <vt:lpstr>PCPID Priority: High-Quality Home and Community-Based Services</vt:lpstr>
      <vt:lpstr>Cross-Cutting Principles</vt:lpstr>
      <vt:lpstr>Focus Area 1: DSP Challenges</vt:lpstr>
      <vt:lpstr>Focus Area 1: DSP Federal Policy Recommendations</vt:lpstr>
      <vt:lpstr>Focus Area 1: DSP Spotlights</vt:lpstr>
      <vt:lpstr>Focus Area 2: Employment Challenges</vt:lpstr>
      <vt:lpstr>Focus Area 2: Employment Federal Policy Recommendations</vt:lpstr>
      <vt:lpstr>Focus Area 2: Employment Spotlights</vt:lpstr>
      <vt:lpstr>Focus Area 3: Community Living Challenges</vt:lpstr>
      <vt:lpstr>Focus Area 3: Community Living Federal Policy Recommendations</vt:lpstr>
      <vt:lpstr>Focus Area 3: Community Living Federal Policy Recommendations (continued)</vt:lpstr>
      <vt:lpstr>Focus Area 3: Community Living Spotlights</vt:lpstr>
      <vt:lpstr>Focus Area 4: Federal Support Programs Challenges</vt:lpstr>
      <vt:lpstr>Focus Area 4: Federal Support Programs Federal Policy Recommendations</vt:lpstr>
      <vt:lpstr>Focus Area 4: Federal Support Programs Spotlights</vt:lpstr>
      <vt:lpstr>PowerPoint Presentation</vt:lpstr>
      <vt:lpstr>PART I –   Surfacing the Barriers</vt:lpstr>
      <vt:lpstr>PCPID Citizen Members Describing one leading barrier you are observing in your  community for People with Intellectual Disabilities and their Families</vt:lpstr>
      <vt:lpstr>Break 15 minutes</vt:lpstr>
      <vt:lpstr>David Jones  Director, Office of Intellectual and Developmental Disabilities </vt:lpstr>
      <vt:lpstr>Statements from  Members of the Public</vt:lpstr>
      <vt:lpstr>LUNCH</vt:lpstr>
      <vt:lpstr>PART II –   THE CURRENT INTELLECTUAL DISABILTIY LANDSCAPE</vt:lpstr>
      <vt:lpstr>Jennifer Johnson  Acting Commissioner </vt:lpstr>
      <vt:lpstr>Policy – Federal Regulatory Updates and Impact on I/DD Community from HHS</vt:lpstr>
      <vt:lpstr>Section 1557 of the Affordable Care Act, Nondiscrimination in Health Programs and Activities</vt:lpstr>
      <vt:lpstr>Section 1557 of the  Affordable Care Act</vt:lpstr>
      <vt:lpstr>What Is Section 1557 of the ACA?</vt:lpstr>
      <vt:lpstr>Who Is Covered Under the Section 1557 Final Rule?</vt:lpstr>
      <vt:lpstr>Key Provisions of the Section 1557 Final Rule</vt:lpstr>
      <vt:lpstr>Disability Provisions</vt:lpstr>
      <vt:lpstr>Disability Provisions – Integration</vt:lpstr>
      <vt:lpstr>Disability Provisions – Accessibility and IT</vt:lpstr>
      <vt:lpstr>How Will the Final Rule Be Implemented?</vt:lpstr>
      <vt:lpstr>Resources</vt:lpstr>
      <vt:lpstr>Section 504 of the Rehabilitation Act </vt:lpstr>
      <vt:lpstr>Section 504 of the  Rehabilitation Act</vt:lpstr>
      <vt:lpstr>What is Section 504 of the Rehabilitation Act?</vt:lpstr>
      <vt:lpstr>Notice of Proposed Rulemaking</vt:lpstr>
      <vt:lpstr>What Does the Final Rule Change?</vt:lpstr>
      <vt:lpstr>Medical Treatment Provisions  </vt:lpstr>
      <vt:lpstr>Value Assessment Methods Provisions</vt:lpstr>
      <vt:lpstr>Child Welfare Programs and Activities Provisions</vt:lpstr>
      <vt:lpstr>Web and Mobile Accessibility Provisions</vt:lpstr>
      <vt:lpstr>Accessible Medical Equipment Provisions </vt:lpstr>
      <vt:lpstr>Legislative Consistency </vt:lpstr>
      <vt:lpstr>Judicial Consistency- Integration Provisions </vt:lpstr>
      <vt:lpstr>How will the Final Rule be Implemented?</vt:lpstr>
      <vt:lpstr>Resources </vt:lpstr>
      <vt:lpstr>Q &amp; A</vt:lpstr>
      <vt:lpstr>Connect with Us</vt:lpstr>
      <vt:lpstr>Ensuring Access to Medicaid Services Final Rule (Access Rule)</vt:lpstr>
      <vt:lpstr>Home and Community-Based Services Provisions in the Ensuring Access to Medicaid Services Final Rule </vt:lpstr>
      <vt:lpstr>Background</vt:lpstr>
      <vt:lpstr>Home and Community-Based Services (HCBS) Provisions in the Access Final Rule</vt:lpstr>
      <vt:lpstr>Overview of HCBS Provisions </vt:lpstr>
      <vt:lpstr>HCBS Access Provisions</vt:lpstr>
      <vt:lpstr>Questions?</vt:lpstr>
      <vt:lpstr>Appendix: HCBS Provisions in the Ensuring Access to Medicaid Services Final Rule</vt:lpstr>
      <vt:lpstr>HCBS Provisions: Focused on Improving Access and Quality, Promoting Health Equity, and Strengthening the HCBS Workforce</vt:lpstr>
      <vt:lpstr>Person-Centered Service Planning and Reporting Requirements  (§§ 441.301(c), 441.450(c), 441.540(c), 441.725(c), 441.311(b)(3), 441.474(c), 441.580(i), and 441.745(a)(1)(vii))</vt:lpstr>
      <vt:lpstr>Incident Management Systems and Critical Incident Reporting Requirements (§§ 441.302(a)(6), 441.464(e), 441.570(e), 441.745(a)(1)(v), 441.745(b)(1)(i), 441.311(b)(1) and (2), 441.474(c), 441.580(i), and 441.745(a)(1)(vii)) </vt:lpstr>
      <vt:lpstr>Incident Management Systems and Critical Incident Reporting Requirements (cont.) (§§ 441.302(a)(6), 441.464(e), 441.570(e), 441.745(a)(1)(v), 441.745(b)(1)(i), 441.311(b)(1) and (2), 441.474(c), 441.580(i), and 441.745(a)(1)(vii)) </vt:lpstr>
      <vt:lpstr> Incident Management Systems and Critical Incident Reporting Requirements (cont.) (§§ 441.302(a)(6), 441.464(e), 441.570(e), 441.745(a)(1)(v), 441.745(b)(1)(i), 441.311(b)(1) and (2), 441.474(c), 441.580(i), and 441.745(a)(1)(vii))  </vt:lpstr>
      <vt:lpstr> FFS Grievance Systems  (§§ 441.301(c)(7), 441.464(d)(5), 441.555(e), and 441.745(a)(1)(iii)) </vt:lpstr>
      <vt:lpstr>Waiting List and Access Reporting Requirements (§§ 441.311(d), 441.474(c), 441.580(i), and 441.745(a)(1)(vii))</vt:lpstr>
      <vt:lpstr>HCBS Payment Adequacy Reporting Requirements (§§ 441.311(e), 441.474(c), 441.580(i), and 441.745(a)(1)(vii))</vt:lpstr>
      <vt:lpstr>HCBS Payment Adequacy Reporting Requirements (cont.) (§§ 441.311(e), 441.474(c), 441.580(i), and 441.745(a)(1)(vii))</vt:lpstr>
      <vt:lpstr>HCBS Payment Adequacy Minimum Performance Level (§§ 441.302(k), 441.464(f), 441.570(f), and 441.745(a)(1)(vi))</vt:lpstr>
      <vt:lpstr>HCBS Payment Adequacy Minimum Performance Level (cont.) (§§ 441.302(k), 441.464(f), 441.570(f), and 441.745(a)(1)(vi))</vt:lpstr>
      <vt:lpstr>HCBS Quality Measure Set and Reporting Requirements (§§ 441.312, 441.474(c), 441.585(d), 441.745(b)(1)(v), 441.311(c), 441.474(c), 441.580(i), and 441.745(a)(1)(vii))</vt:lpstr>
      <vt:lpstr>HCBS Quality Measure Set and Reporting Requirements (cont.) (§§ 441.312, 441.474(c), 441.585(d), 441.745(b)(1)(v), 441.311(c), 441.474(c), 441.580(i), and 441.745(a)(1)(vii))</vt:lpstr>
      <vt:lpstr>Website Transparency (§§ 441.313, 441.486, 441.595, and 441.750) </vt:lpstr>
      <vt:lpstr>Adult Protective Services (APS)</vt:lpstr>
      <vt:lpstr>Break 15 minutes</vt:lpstr>
      <vt:lpstr>Data – Briefing on Emerging Issues</vt:lpstr>
      <vt:lpstr>Data –  Briefing on Emerging Issues</vt:lpstr>
      <vt:lpstr>The Intellectual and Developmental Disabilities  Landscape: Residential Information Systems Project (RISP)</vt:lpstr>
      <vt:lpstr>The Residential Information Systems Project </vt:lpstr>
      <vt:lpstr>About 8.3 million people in the US have IDD</vt:lpstr>
      <vt:lpstr>1.6 million People with IDD are Known to State IDD Agencies</vt:lpstr>
      <vt:lpstr>Fewer than 16,000 People Live in  Large State Run IDD Institutions</vt:lpstr>
      <vt:lpstr>In Medicaid HCBS most children live with family;  more than half of adults live in other places</vt:lpstr>
      <vt:lpstr>Where You Live Matters: Access to Services  Adults with IDD on Caseload per 10,000 population</vt:lpstr>
      <vt:lpstr>Living Arrangements for Service Recipients 2000 vs 2020</vt:lpstr>
      <vt:lpstr>Using RISP Data to Inform Policy and Practice</vt:lpstr>
      <vt:lpstr>Percent living in a setting serving 7 or more people declined more slowly after the rule was implemented</vt:lpstr>
      <vt:lpstr>Access to HCBS funded supports for people living with a family member increased</vt:lpstr>
      <vt:lpstr>HCBS Rule State IDD Agency Focus Group Findings</vt:lpstr>
      <vt:lpstr>Focus Groups – Covid 19</vt:lpstr>
      <vt:lpstr>Impact of Covid: Deaths per 1,000 Adults on IDD Agency Caseloads Increased</vt:lpstr>
      <vt:lpstr>RISP Resources</vt:lpstr>
      <vt:lpstr>RISP State Profiles – United States 2020</vt:lpstr>
      <vt:lpstr>Topic Recommendations</vt:lpstr>
      <vt:lpstr>RISP Acknowledgements</vt:lpstr>
      <vt:lpstr>Contact RISP@umn.edu </vt:lpstr>
      <vt:lpstr>Background Information</vt:lpstr>
      <vt:lpstr>2014 Home and Community Based Services (HCBS) Rule</vt:lpstr>
      <vt:lpstr>Provider Operated Settings</vt:lpstr>
      <vt:lpstr>Data –  Briefing on Emerging Issues</vt:lpstr>
      <vt:lpstr>PowerPoint Presentation</vt:lpstr>
      <vt:lpstr>Access to Integrated Employment: Outcomes, Services, &amp; Opportunities</vt:lpstr>
      <vt:lpstr>PowerPoint Presentation</vt:lpstr>
      <vt:lpstr>Data, data, data</vt:lpstr>
      <vt:lpstr>Number in Employment and Day Services</vt:lpstr>
      <vt:lpstr>Employment relates to everything</vt:lpstr>
      <vt:lpstr>Higher-Performing States Model</vt:lpstr>
      <vt:lpstr>Putting the elements into practice </vt:lpstr>
      <vt:lpstr>For more information</vt:lpstr>
      <vt:lpstr>Data –  Briefing on Emerging Issues</vt:lpstr>
      <vt:lpstr>State of the States in  Intellectual and Developmental Disabilities   Project of National Significance (PNS) </vt:lpstr>
      <vt:lpstr>STATE OF THE STATES  DATA COLLECTION 1848-2024</vt:lpstr>
      <vt:lpstr>5 KEY QUESTIONS</vt:lpstr>
      <vt:lpstr>Total Public ID/DD Spending in the U.S.   Fiscal Years (FY) 1977 – 2021</vt:lpstr>
      <vt:lpstr> DATA ACCESSIBILTY = DATA EMPOWERMENT </vt:lpstr>
      <vt:lpstr>COGNITIVELY ACCESSIBLE DATA</vt:lpstr>
      <vt:lpstr>RECOMMENDATIONS</vt:lpstr>
      <vt:lpstr>CONTACT </vt:lpstr>
      <vt:lpstr>ACL Community Living Initiatives</vt:lpstr>
      <vt:lpstr>The LINK Center</vt:lpstr>
      <vt:lpstr>Welcome to Shared Learning Groups</vt:lpstr>
      <vt:lpstr>A Much Needed Project of National Significance </vt:lpstr>
      <vt:lpstr>The Link Center Partner Organizations</vt:lpstr>
      <vt:lpstr>NASDDDS – NASMHPD – NADD -NASHIA An Increasingly Necessary Partnership</vt:lpstr>
      <vt:lpstr>Key Goals of The Link Center</vt:lpstr>
      <vt:lpstr>Key Project Activities &amp; Outputs</vt:lpstr>
      <vt:lpstr>Lived Experience Driving the Work: The Link Center Steering Committee</vt:lpstr>
      <vt:lpstr>Steering Committee Member States</vt:lpstr>
      <vt:lpstr>PowerPoint Presentation</vt:lpstr>
      <vt:lpstr>Partnership with SAMHSA</vt:lpstr>
      <vt:lpstr>988 Suicide and Crisis Lifeline</vt:lpstr>
      <vt:lpstr>Six-State Policy Academy to Build Inclusive 988/Crisis Lifeline Supports</vt:lpstr>
      <vt:lpstr>Preliminary Learnings:  There is Much Work Ahead </vt:lpstr>
      <vt:lpstr>  The Biggest Challenges  Smashing the Myths and Changing the Paradigms the Myths Have Produced</vt:lpstr>
      <vt:lpstr>Myths that Obstruct Access to Mental Health Treatment</vt:lpstr>
      <vt:lpstr>The Truth About Individuals with Disabilities and Mental Health</vt:lpstr>
      <vt:lpstr>Myths Led to Policy and Practices that Impede Progress Today</vt:lpstr>
      <vt:lpstr>PowerPoint Presentation</vt:lpstr>
      <vt:lpstr> An Emerging Service Paradigm for Individuals with Disabilities and Mental Health Conditions is Evolving ….but it Requires Recognition and Active Support  </vt:lpstr>
      <vt:lpstr>Challenges, Opportunities, and Next Steps </vt:lpstr>
      <vt:lpstr>PowerPoint Presentation</vt:lpstr>
      <vt:lpstr>Think about your go-to resources</vt:lpstr>
      <vt:lpstr>Questions: Msowers@NASDDDS.org</vt:lpstr>
      <vt:lpstr>The RAISE Act - National Strategy to Support Family Caregivers</vt:lpstr>
      <vt:lpstr> The National Strategy to Support Family Caregivers: A Catalyst for Change  President’s Committee for People with Intellectual Disabilities    </vt:lpstr>
      <vt:lpstr>“How do we create a world where caregiving is central to who we are, as opposed to something that diverts us or is a sideline of our real lives?”      -Carol Zernial, RAISE Council Co-Chair</vt:lpstr>
      <vt:lpstr>The national strategy to support family caregivers: the nuts and bolts</vt:lpstr>
      <vt:lpstr>Legislative Milestones in Family  Caregiver Support</vt:lpstr>
      <vt:lpstr>The Recognize, Assist, Include, Support, and Engage (RAISE) Family Caregivers Act</vt:lpstr>
      <vt:lpstr>Public Engagement at Every Step</vt:lpstr>
      <vt:lpstr>2022 National Strategy to Support Family Caregivers - An overview and description of the strategy's goals and intended outcomes  First Principles: Cross-Cutting Considerations for Family Caregiver Support - Describes the four key principles that must be reflected in all efforts to improve support to family caregivers  Federal Actions - Nearly 350 actions that 15 federal agencies will take in the near term to begin to implement the strategy.     Actions for States, Communities, and Others - More than 150 actions others can take.  </vt:lpstr>
      <vt:lpstr>Cross-Cutting Themes &amp; Considerations</vt:lpstr>
      <vt:lpstr>What the Strategy is…and is Not</vt:lpstr>
      <vt:lpstr>A “Whole of Society” Approach is Needed</vt:lpstr>
      <vt:lpstr>A Catalyst for Change</vt:lpstr>
      <vt:lpstr>the National strategy as a framework Action</vt:lpstr>
      <vt:lpstr>Opportunities to Advance Policy and Program</vt:lpstr>
      <vt:lpstr>Opportunities to Advance Aging Policies &amp; Programs</vt:lpstr>
      <vt:lpstr>Resources &amp; next steps</vt:lpstr>
      <vt:lpstr> Resources for Implementation </vt:lpstr>
      <vt:lpstr>What’s Next?</vt:lpstr>
      <vt:lpstr>We now have an unprecedented opportunity to achieve – and go far beyond – the goals Congress established in the RAISE Family Caregivers Act      -Alison Barkoff, 2021</vt:lpstr>
      <vt:lpstr>Thank you!</vt:lpstr>
      <vt:lpstr>DAY ONE: THURSDAY, SEPTEMBER 26</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ACL PowerPoint Deck Template</dc:title>
  <dc:creator>Administration for Community Living</dc:creator>
  <cp:lastModifiedBy>Kamara, Hallimah (ACL) (CTR)</cp:lastModifiedBy>
  <cp:revision>30</cp:revision>
  <dcterms:created xsi:type="dcterms:W3CDTF">2023-04-11T16:01:26Z</dcterms:created>
  <dcterms:modified xsi:type="dcterms:W3CDTF">2024-09-16T18:22:54Z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0x0101004B990C33F67F1A4C9D3964F38C2A968B</vt:lpwstr>
  </property>
  <property fmtid="{D5CDD505-2E9C-101B-9397-08002B2CF9AE}" pid="3" name="MediaServiceImageTags">
    <vt:lpwstr/>
  </property>
</Properties>
</file>