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6" r:id="rId4"/>
    <p:sldMasterId id="2147483723" r:id="rId5"/>
    <p:sldMasterId id="2147483727" r:id="rId6"/>
    <p:sldMasterId id="2147483739" r:id="rId7"/>
    <p:sldMasterId id="2147483754" r:id="rId8"/>
    <p:sldMasterId id="2147483780" r:id="rId9"/>
    <p:sldMasterId id="2147483788" r:id="rId10"/>
    <p:sldMasterId id="2147483797" r:id="rId11"/>
    <p:sldMasterId id="2147483814" r:id="rId12"/>
  </p:sldMasterIdLst>
  <p:notesMasterIdLst>
    <p:notesMasterId r:id="rId125"/>
  </p:notesMasterIdLst>
  <p:sldIdLst>
    <p:sldId id="2145707610" r:id="rId13"/>
    <p:sldId id="2147480961" r:id="rId14"/>
    <p:sldId id="2147480962" r:id="rId15"/>
    <p:sldId id="2145707615" r:id="rId16"/>
    <p:sldId id="276" r:id="rId17"/>
    <p:sldId id="2147480963" r:id="rId18"/>
    <p:sldId id="2147480964" r:id="rId19"/>
    <p:sldId id="2145707628" r:id="rId20"/>
    <p:sldId id="2147480965" r:id="rId21"/>
    <p:sldId id="2145707621" r:id="rId22"/>
    <p:sldId id="360" r:id="rId23"/>
    <p:sldId id="325" r:id="rId24"/>
    <p:sldId id="345" r:id="rId25"/>
    <p:sldId id="361" r:id="rId26"/>
    <p:sldId id="351" r:id="rId27"/>
    <p:sldId id="354" r:id="rId28"/>
    <p:sldId id="355" r:id="rId29"/>
    <p:sldId id="366" r:id="rId30"/>
    <p:sldId id="367" r:id="rId31"/>
    <p:sldId id="341" r:id="rId32"/>
    <p:sldId id="346" r:id="rId33"/>
    <p:sldId id="363" r:id="rId34"/>
    <p:sldId id="342" r:id="rId35"/>
    <p:sldId id="365" r:id="rId36"/>
    <p:sldId id="347" r:id="rId37"/>
    <p:sldId id="362" r:id="rId38"/>
    <p:sldId id="349" r:id="rId39"/>
    <p:sldId id="364" r:id="rId40"/>
    <p:sldId id="332" r:id="rId41"/>
    <p:sldId id="2147480966" r:id="rId42"/>
    <p:sldId id="262" r:id="rId43"/>
    <p:sldId id="281" r:id="rId44"/>
    <p:sldId id="282" r:id="rId45"/>
    <p:sldId id="283" r:id="rId46"/>
    <p:sldId id="284" r:id="rId47"/>
    <p:sldId id="285" r:id="rId48"/>
    <p:sldId id="286" r:id="rId49"/>
    <p:sldId id="2145707622" r:id="rId50"/>
    <p:sldId id="289" r:id="rId51"/>
    <p:sldId id="2147480967" r:id="rId52"/>
    <p:sldId id="256" r:id="rId53"/>
    <p:sldId id="266" r:id="rId54"/>
    <p:sldId id="2145707623" r:id="rId55"/>
    <p:sldId id="265" r:id="rId56"/>
    <p:sldId id="2145707624" r:id="rId57"/>
    <p:sldId id="264" r:id="rId58"/>
    <p:sldId id="263" r:id="rId59"/>
    <p:sldId id="268" r:id="rId60"/>
    <p:sldId id="259" r:id="rId61"/>
    <p:sldId id="260" r:id="rId62"/>
    <p:sldId id="2147480968" r:id="rId63"/>
    <p:sldId id="2145707625" r:id="rId64"/>
    <p:sldId id="2147470601" r:id="rId65"/>
    <p:sldId id="2147470605" r:id="rId66"/>
    <p:sldId id="2147470604" r:id="rId67"/>
    <p:sldId id="304" r:id="rId68"/>
    <p:sldId id="2147470606" r:id="rId69"/>
    <p:sldId id="2147470603" r:id="rId70"/>
    <p:sldId id="2147470602" r:id="rId71"/>
    <p:sldId id="2147480969" r:id="rId72"/>
    <p:sldId id="2147480970" r:id="rId73"/>
    <p:sldId id="2147480971" r:id="rId74"/>
    <p:sldId id="424" r:id="rId75"/>
    <p:sldId id="295" r:id="rId76"/>
    <p:sldId id="426" r:id="rId77"/>
    <p:sldId id="425" r:id="rId78"/>
    <p:sldId id="2147480959" r:id="rId79"/>
    <p:sldId id="338" r:id="rId80"/>
    <p:sldId id="372" r:id="rId81"/>
    <p:sldId id="406" r:id="rId82"/>
    <p:sldId id="407" r:id="rId83"/>
    <p:sldId id="381" r:id="rId84"/>
    <p:sldId id="422" r:id="rId85"/>
    <p:sldId id="2147480972" r:id="rId86"/>
    <p:sldId id="299" r:id="rId87"/>
    <p:sldId id="2145707627" r:id="rId88"/>
    <p:sldId id="2147480960" r:id="rId89"/>
    <p:sldId id="448" r:id="rId90"/>
    <p:sldId id="471" r:id="rId91"/>
    <p:sldId id="2145707626" r:id="rId92"/>
    <p:sldId id="450" r:id="rId93"/>
    <p:sldId id="451" r:id="rId94"/>
    <p:sldId id="433" r:id="rId95"/>
    <p:sldId id="469" r:id="rId96"/>
    <p:sldId id="470" r:id="rId97"/>
    <p:sldId id="472" r:id="rId98"/>
    <p:sldId id="473" r:id="rId99"/>
    <p:sldId id="387" r:id="rId100"/>
    <p:sldId id="2147480973" r:id="rId101"/>
    <p:sldId id="2147480974" r:id="rId102"/>
    <p:sldId id="2147480975" r:id="rId103"/>
    <p:sldId id="2147480937" r:id="rId104"/>
    <p:sldId id="2147480936" r:id="rId105"/>
    <p:sldId id="2147480941" r:id="rId106"/>
    <p:sldId id="2147480942" r:id="rId107"/>
    <p:sldId id="2147480943" r:id="rId108"/>
    <p:sldId id="2147480946" r:id="rId109"/>
    <p:sldId id="2147480944" r:id="rId110"/>
    <p:sldId id="2147480947" r:id="rId111"/>
    <p:sldId id="2147480945" r:id="rId112"/>
    <p:sldId id="2147480948" r:id="rId113"/>
    <p:sldId id="2147480949" r:id="rId114"/>
    <p:sldId id="2147480950" r:id="rId115"/>
    <p:sldId id="2147480952" r:id="rId116"/>
    <p:sldId id="2147480953" r:id="rId117"/>
    <p:sldId id="2147480951" r:id="rId118"/>
    <p:sldId id="2147480954" r:id="rId119"/>
    <p:sldId id="2147480955" r:id="rId120"/>
    <p:sldId id="2147480976" r:id="rId121"/>
    <p:sldId id="2147480977" r:id="rId122"/>
    <p:sldId id="2145707634" r:id="rId123"/>
    <p:sldId id="2145707635" r:id="rId124"/>
  </p:sldIdLst>
  <p:sldSz cx="12192000" cy="6858000"/>
  <p:notesSz cx="6858000" cy="9144000"/>
  <p:embeddedFontLst>
    <p:embeddedFont>
      <p:font typeface="Aptos" panose="020B0004020202020204" pitchFamily="34" charset="0"/>
      <p:regular r:id="rId126"/>
      <p:bold r:id="rId127"/>
      <p:italic r:id="rId128"/>
      <p:boldItalic r:id="rId129"/>
    </p:embeddedFont>
    <p:embeddedFont>
      <p:font typeface="Aptos Display" panose="020B0004020202020204" pitchFamily="34" charset="0"/>
      <p:regular r:id="rId130"/>
      <p:bold r:id="rId131"/>
      <p:italic r:id="rId132"/>
      <p:boldItalic r:id="rId133"/>
    </p:embeddedFont>
    <p:embeddedFont>
      <p:font typeface="Bahnschrift Light" panose="020B0502040204020203" pitchFamily="34" charset="0"/>
      <p:regular r:id="rId134"/>
    </p:embeddedFont>
    <p:embeddedFont>
      <p:font typeface="Calibri" panose="020F0502020204030204" pitchFamily="34" charset="0"/>
      <p:regular r:id="rId135"/>
      <p:bold r:id="rId136"/>
      <p:italic r:id="rId137"/>
      <p:boldItalic r:id="rId138"/>
    </p:embeddedFont>
    <p:embeddedFont>
      <p:font typeface="Calibri Light" panose="020F0302020204030204" pitchFamily="34" charset="0"/>
      <p:regular r:id="rId139"/>
      <p:italic r:id="rId140"/>
    </p:embeddedFont>
    <p:embeddedFont>
      <p:font typeface="Century Gothic" panose="020B0502020202020204" pitchFamily="34" charset="0"/>
      <p:regular r:id="rId141"/>
      <p:bold r:id="rId142"/>
      <p:italic r:id="rId143"/>
      <p:boldItalic r:id="rId144"/>
    </p:embeddedFont>
    <p:embeddedFont>
      <p:font typeface="Corbel" panose="020B0503020204020204" pitchFamily="34" charset="0"/>
      <p:regular r:id="rId145"/>
      <p:bold r:id="rId146"/>
      <p:italic r:id="rId147"/>
      <p:boldItalic r:id="rId148"/>
    </p:embeddedFont>
    <p:embeddedFont>
      <p:font typeface="Georgia" panose="02040502050405020303" pitchFamily="18" charset="0"/>
      <p:regular r:id="rId149"/>
      <p:bold r:id="rId150"/>
      <p:italic r:id="rId151"/>
      <p:boldItalic r:id="rId152"/>
    </p:embeddedFont>
    <p:embeddedFont>
      <p:font typeface="Lato" panose="020F0502020204030203" pitchFamily="34" charset="0"/>
      <p:regular r:id="rId153"/>
      <p:bold r:id="rId154"/>
      <p:italic r:id="rId155"/>
      <p:boldItalic r:id="rId156"/>
    </p:embeddedFont>
    <p:embeddedFont>
      <p:font typeface="Source Sans Pro" panose="020B0503030403020204" pitchFamily="34" charset="0"/>
      <p:regular r:id="rId157"/>
      <p:bold r:id="rId158"/>
      <p:italic r:id="rId159"/>
      <p:boldItalic r:id="rId160"/>
    </p:embeddedFont>
    <p:embeddedFont>
      <p:font typeface="Titillium Web" panose="00000500000000000000" pitchFamily="2" charset="0"/>
      <p:regular r:id="rId161"/>
      <p:bold r:id="rId162"/>
      <p:italic r:id="rId163"/>
      <p:boldItalic r:id="rId164"/>
    </p:embeddedFont>
    <p:embeddedFont>
      <p:font typeface="Titillium Web SemiBold" panose="00000700000000000000" pitchFamily="2" charset="0"/>
      <p:regular r:id="rId165"/>
      <p:bold r:id="rId166"/>
      <p:italic r:id="rId167"/>
      <p:boldItalic r:id="rId168"/>
    </p:embeddedFont>
    <p:embeddedFont>
      <p:font typeface="Verdana" panose="020B0604030504040204" pitchFamily="34" charset="0"/>
      <p:regular r:id="rId169"/>
      <p:bold r:id="rId170"/>
      <p:italic r:id="rId171"/>
      <p:boldItalic r:id="rId172"/>
    </p:embeddedFont>
    <p:embeddedFont>
      <p:font typeface="Wingdings 3" panose="05040102010807070707" pitchFamily="18" charset="2"/>
      <p:regular r:id="rId1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4" roundtripDataSignature="AMtx7mik5AF6+0WCC9DsNPwq7uKaVTC/6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868BAA-1484-D070-BDAC-E009956EB6C5}" name="Sumeracki, Jodie (CMS/CMCS)" initials="JS" userId="S::jodie.sumeracki@cms.hhs.gov::0a5025c4-064f-426a-8e68-ba7127b595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0ED9BF-9D1D-4861-8CE4-F2797EB4B9B3}">
  <a:tblStyle styleId="{200ED9BF-9D1D-4861-8CE4-F2797EB4B9B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E"/>
          </a:solidFill>
        </a:fill>
      </a:tcStyle>
    </a:wholeTbl>
    <a:band1H>
      <a:tcTxStyle b="off" i="off"/>
      <a:tcStyle>
        <a:tcBdr/>
        <a:fill>
          <a:solidFill>
            <a:srgbClr val="CACFDB"/>
          </a:solidFill>
        </a:fill>
      </a:tcStyle>
    </a:band1H>
    <a:band2H>
      <a:tcTxStyle b="off" i="off"/>
      <a:tcStyle>
        <a:tcBdr/>
      </a:tcStyle>
    </a:band2H>
    <a:band1V>
      <a:tcTxStyle b="off" i="off"/>
      <a:tcStyle>
        <a:tcBdr/>
        <a:fill>
          <a:solidFill>
            <a:srgbClr val="CACFDB"/>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38F9B8A-2C53-42EA-BEEE-5DBB675C68AD}"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96" autoAdjust="0"/>
    <p:restoredTop sz="86381" autoAdjust="0"/>
  </p:normalViewPr>
  <p:slideViewPr>
    <p:cSldViewPr snapToGrid="0">
      <p:cViewPr varScale="1">
        <p:scale>
          <a:sx n="61" d="100"/>
          <a:sy n="61" d="100"/>
        </p:scale>
        <p:origin x="616" y="76"/>
      </p:cViewPr>
      <p:guideLst>
        <p:guide orient="horz" pos="2160"/>
        <p:guide pos="3840"/>
      </p:guideLst>
    </p:cSldViewPr>
  </p:slideViewPr>
  <p:outlineViewPr>
    <p:cViewPr>
      <p:scale>
        <a:sx n="33" d="100"/>
        <a:sy n="33" d="100"/>
      </p:scale>
      <p:origin x="0" y="0"/>
    </p:cViewPr>
  </p:outlineViewPr>
  <p:notesTextViewPr>
    <p:cViewPr>
      <p:scale>
        <a:sx n="1" d="1"/>
        <a:sy n="1" d="1"/>
      </p:scale>
      <p:origin x="0" y="-1136"/>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font" Target="fonts/font8.fntdata"/><Relationship Id="rId138" Type="http://schemas.openxmlformats.org/officeDocument/2006/relationships/font" Target="fonts/font13.fntdata"/><Relationship Id="rId154" Type="http://schemas.openxmlformats.org/officeDocument/2006/relationships/font" Target="fonts/font29.fntdata"/><Relationship Id="rId159" Type="http://schemas.openxmlformats.org/officeDocument/2006/relationships/font" Target="fonts/font34.fntdata"/><Relationship Id="rId175" Type="http://schemas.openxmlformats.org/officeDocument/2006/relationships/presProps" Target="presProps.xml"/><Relationship Id="rId170" Type="http://schemas.openxmlformats.org/officeDocument/2006/relationships/font" Target="fonts/font45.fntdata"/><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font" Target="fonts/font3.fntdata"/><Relationship Id="rId144" Type="http://schemas.openxmlformats.org/officeDocument/2006/relationships/font" Target="fonts/font19.fntdata"/><Relationship Id="rId149" Type="http://schemas.openxmlformats.org/officeDocument/2006/relationships/font" Target="fonts/font24.fntdata"/><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font" Target="fonts/font35.fntdata"/><Relationship Id="rId165" Type="http://schemas.openxmlformats.org/officeDocument/2006/relationships/font" Target="fonts/font40.fntdata"/><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font" Target="fonts/font9.fntdata"/><Relationship Id="rId139" Type="http://schemas.openxmlformats.org/officeDocument/2006/relationships/font" Target="fonts/font14.fntdata"/><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font" Target="fonts/font25.fntdata"/><Relationship Id="rId155" Type="http://schemas.openxmlformats.org/officeDocument/2006/relationships/font" Target="fonts/font30.fntdata"/><Relationship Id="rId171" Type="http://schemas.openxmlformats.org/officeDocument/2006/relationships/font" Target="fonts/font46.fntdata"/><Relationship Id="rId176" Type="http://schemas.openxmlformats.org/officeDocument/2006/relationships/viewProps" Target="viewProps.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font" Target="fonts/font4.fntdata"/><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font" Target="fonts/font15.fntdata"/><Relationship Id="rId145" Type="http://schemas.openxmlformats.org/officeDocument/2006/relationships/font" Target="fonts/font20.fntdata"/><Relationship Id="rId161" Type="http://schemas.openxmlformats.org/officeDocument/2006/relationships/font" Target="fonts/font36.fntdata"/><Relationship Id="rId166" Type="http://schemas.openxmlformats.org/officeDocument/2006/relationships/font" Target="fonts/font41.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font" Target="fonts/font5.fntdata"/><Relationship Id="rId135" Type="http://schemas.openxmlformats.org/officeDocument/2006/relationships/font" Target="fonts/font10.fntdata"/><Relationship Id="rId143" Type="http://schemas.openxmlformats.org/officeDocument/2006/relationships/font" Target="fonts/font18.fntdata"/><Relationship Id="rId148" Type="http://schemas.openxmlformats.org/officeDocument/2006/relationships/font" Target="fonts/font23.fntdata"/><Relationship Id="rId151" Type="http://schemas.openxmlformats.org/officeDocument/2006/relationships/font" Target="fonts/font26.fntdata"/><Relationship Id="rId156" Type="http://schemas.openxmlformats.org/officeDocument/2006/relationships/font" Target="fonts/font31.fntdata"/><Relationship Id="rId164" Type="http://schemas.openxmlformats.org/officeDocument/2006/relationships/font" Target="fonts/font39.fntdata"/><Relationship Id="rId169" Type="http://schemas.openxmlformats.org/officeDocument/2006/relationships/font" Target="fonts/font44.fntdata"/><Relationship Id="rId177"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font" Target="fonts/font47.fntdata"/><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notesMaster" Target="notesMasters/notesMaster1.xml"/><Relationship Id="rId141" Type="http://schemas.openxmlformats.org/officeDocument/2006/relationships/font" Target="fonts/font16.fntdata"/><Relationship Id="rId146" Type="http://schemas.openxmlformats.org/officeDocument/2006/relationships/font" Target="fonts/font21.fntdata"/><Relationship Id="rId167" Type="http://schemas.openxmlformats.org/officeDocument/2006/relationships/font" Target="fonts/font42.fntdata"/><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font" Target="fonts/font37.fntdata"/><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font" Target="fonts/font6.fntdata"/><Relationship Id="rId136" Type="http://schemas.openxmlformats.org/officeDocument/2006/relationships/font" Target="fonts/font11.fntdata"/><Relationship Id="rId157" Type="http://schemas.openxmlformats.org/officeDocument/2006/relationships/font" Target="fonts/font32.fntdata"/><Relationship Id="rId178"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font" Target="fonts/font27.fntdata"/><Relationship Id="rId173" Type="http://schemas.openxmlformats.org/officeDocument/2006/relationships/font" Target="fonts/font48.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font" Target="fonts/font1.fntdata"/><Relationship Id="rId147" Type="http://schemas.openxmlformats.org/officeDocument/2006/relationships/font" Target="fonts/font22.fntdata"/><Relationship Id="rId168" Type="http://schemas.openxmlformats.org/officeDocument/2006/relationships/font" Target="fonts/font43.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font" Target="fonts/font17.fntdata"/><Relationship Id="rId163" Type="http://schemas.openxmlformats.org/officeDocument/2006/relationships/font" Target="fonts/font38.fntdata"/><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font" Target="fonts/font12.fntdata"/><Relationship Id="rId158" Type="http://schemas.openxmlformats.org/officeDocument/2006/relationships/font" Target="fonts/font33.fntdata"/><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font" Target="fonts/font7.fntdata"/><Relationship Id="rId153" Type="http://schemas.openxmlformats.org/officeDocument/2006/relationships/font" Target="fonts/font28.fntdata"/><Relationship Id="rId174" Type="http://customschemas.google.com/relationships/presentationmetadata" Target="metadata"/><Relationship Id="rId179" Type="http://schemas.microsoft.com/office/2018/10/relationships/authors" Target="author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font" Target="fonts/font2.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www.medicaid.gov/media/125366" TargetMode="External"/><Relationship Id="rId1" Type="http://schemas.openxmlformats.org/officeDocument/2006/relationships/hyperlink" Target="http://www.advancingstates.org/sites/nasuad/files/u34188/Association%20Comments%20on%201915%28c%29%20Waiver%20and%20Technical%20Guide%20Revisions%20FINAL.pdf" TargetMode="Externa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2.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8" Type="http://schemas.openxmlformats.org/officeDocument/2006/relationships/hyperlink" Target="https://www.medicaid.gov/media/125366" TargetMode="External"/><Relationship Id="rId3" Type="http://schemas.openxmlformats.org/officeDocument/2006/relationships/image" Target="../media/image37.png"/><Relationship Id="rId7" Type="http://schemas.openxmlformats.org/officeDocument/2006/relationships/image" Target="../media/image40.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9.png"/><Relationship Id="rId5" Type="http://schemas.openxmlformats.org/officeDocument/2006/relationships/hyperlink" Target="http://www.advancingstates.org/sites/nasuad/files/u34188/Association%20Comments%20on%201915%28c%29%20Waiver%20and%20Technical%20Guide%20Revisions%20FINAL.pdf" TargetMode="External"/><Relationship Id="rId10" Type="http://schemas.openxmlformats.org/officeDocument/2006/relationships/image" Target="../media/image42.svg"/><Relationship Id="rId4" Type="http://schemas.openxmlformats.org/officeDocument/2006/relationships/image" Target="../media/image38.svg"/><Relationship Id="rId9"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34C0E7-27D5-4F28-B991-8174F1FDB7B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F775FC1-AAF9-486D-8F12-D775C6838426}">
      <dgm:prSet custT="1"/>
      <dgm:spPr/>
      <dgm:t>
        <a:bodyPr/>
        <a:lstStyle/>
        <a:p>
          <a:pPr>
            <a:lnSpc>
              <a:spcPct val="100000"/>
            </a:lnSpc>
          </a:pPr>
          <a:r>
            <a:rPr lang="en-US" sz="2000" dirty="0"/>
            <a:t>Participation on the National Technology Consortium</a:t>
          </a:r>
        </a:p>
      </dgm:t>
    </dgm:pt>
    <dgm:pt modelId="{E9E3EE65-90F6-4909-917A-213192B80690}" type="parTrans" cxnId="{A840681D-4D9C-4BD5-BAFB-BA53E5413D60}">
      <dgm:prSet/>
      <dgm:spPr/>
      <dgm:t>
        <a:bodyPr/>
        <a:lstStyle/>
        <a:p>
          <a:endParaRPr lang="en-US"/>
        </a:p>
      </dgm:t>
    </dgm:pt>
    <dgm:pt modelId="{DD32ED0E-D205-427F-AE8D-B2F99E3BCE0D}" type="sibTrans" cxnId="{A840681D-4D9C-4BD5-BAFB-BA53E5413D60}">
      <dgm:prSet/>
      <dgm:spPr/>
      <dgm:t>
        <a:bodyPr/>
        <a:lstStyle/>
        <a:p>
          <a:endParaRPr lang="en-US"/>
        </a:p>
      </dgm:t>
    </dgm:pt>
    <dgm:pt modelId="{674FAA14-84A5-45DE-A953-C71862B72C63}">
      <dgm:prSet custT="1"/>
      <dgm:spPr/>
      <dgm:t>
        <a:bodyPr/>
        <a:lstStyle/>
        <a:p>
          <a:pPr>
            <a:lnSpc>
              <a:spcPct val="100000"/>
            </a:lnSpc>
          </a:pPr>
          <a:r>
            <a:rPr lang="en-US" sz="2000" dirty="0">
              <a:hlinkClick xmlns:r="http://schemas.openxmlformats.org/officeDocument/2006/relationships" r:id="rId1"/>
            </a:rPr>
            <a:t>Recent comments on the 1915 C technical guide updates draft regarding remote monitoring and telehealth </a:t>
          </a:r>
          <a:endParaRPr lang="en-US" sz="2000" dirty="0"/>
        </a:p>
      </dgm:t>
    </dgm:pt>
    <dgm:pt modelId="{E588F71B-B12E-4940-8079-BF28ADACC0EE}" type="parTrans" cxnId="{8B118763-E47E-4CA5-ADFA-8621C9918434}">
      <dgm:prSet/>
      <dgm:spPr/>
      <dgm:t>
        <a:bodyPr/>
        <a:lstStyle/>
        <a:p>
          <a:endParaRPr lang="en-US"/>
        </a:p>
      </dgm:t>
    </dgm:pt>
    <dgm:pt modelId="{E9748C2E-0360-4F92-AC44-63F6F3F825DE}" type="sibTrans" cxnId="{8B118763-E47E-4CA5-ADFA-8621C9918434}">
      <dgm:prSet/>
      <dgm:spPr/>
      <dgm:t>
        <a:bodyPr/>
        <a:lstStyle/>
        <a:p>
          <a:endParaRPr lang="en-US"/>
        </a:p>
      </dgm:t>
    </dgm:pt>
    <dgm:pt modelId="{3B684580-C3BF-44CD-A42B-EC29BAD420FB}">
      <dgm:prSet custT="1"/>
      <dgm:spPr/>
      <dgm:t>
        <a:bodyPr/>
        <a:lstStyle/>
        <a:p>
          <a:pPr>
            <a:lnSpc>
              <a:spcPct val="100000"/>
            </a:lnSpc>
          </a:pPr>
          <a:r>
            <a:rPr lang="en-US" sz="2000" dirty="0">
              <a:hlinkClick xmlns:r="http://schemas.openxmlformats.org/officeDocument/2006/relationships" r:id="rId2"/>
            </a:rPr>
            <a:t>CMS Webinar Beyond the Pandemic: How Technology Influences and Ensures an Integrated Life in the Community (Part 1)</a:t>
          </a:r>
          <a:endParaRPr lang="en-US" sz="2000" dirty="0"/>
        </a:p>
      </dgm:t>
    </dgm:pt>
    <dgm:pt modelId="{7A133055-7666-4C9A-9BB4-0E2CE65AD5DC}" type="parTrans" cxnId="{25CE0D36-A1F6-4CB4-A036-16BF1A10A82C}">
      <dgm:prSet/>
      <dgm:spPr/>
      <dgm:t>
        <a:bodyPr/>
        <a:lstStyle/>
        <a:p>
          <a:endParaRPr lang="en-US"/>
        </a:p>
      </dgm:t>
    </dgm:pt>
    <dgm:pt modelId="{3FE00392-C3D3-4378-BA06-2422B8F439E6}" type="sibTrans" cxnId="{25CE0D36-A1F6-4CB4-A036-16BF1A10A82C}">
      <dgm:prSet/>
      <dgm:spPr/>
      <dgm:t>
        <a:bodyPr/>
        <a:lstStyle/>
        <a:p>
          <a:endParaRPr lang="en-US"/>
        </a:p>
      </dgm:t>
    </dgm:pt>
    <dgm:pt modelId="{0DF02AF4-76CF-4CC7-825B-CBC7122E13AB}">
      <dgm:prSet custT="1"/>
      <dgm:spPr/>
      <dgm:t>
        <a:bodyPr/>
        <a:lstStyle/>
        <a:p>
          <a:pPr>
            <a:lnSpc>
              <a:spcPct val="100000"/>
            </a:lnSpc>
          </a:pPr>
          <a:endParaRPr lang="en-US" sz="1400" dirty="0">
            <a:hlinkClick xmlns:r="http://schemas.openxmlformats.org/officeDocument/2006/relationships" r:id="" action="ppaction://noaction"/>
          </a:endParaRPr>
        </a:p>
        <a:p>
          <a:pPr>
            <a:lnSpc>
              <a:spcPct val="100000"/>
            </a:lnSpc>
          </a:pPr>
          <a:endParaRPr lang="en-US" sz="1400" dirty="0">
            <a:hlinkClick xmlns:r="http://schemas.openxmlformats.org/officeDocument/2006/relationships" r:id="" action="ppaction://noaction"/>
          </a:endParaRPr>
        </a:p>
        <a:p>
          <a:pPr>
            <a:lnSpc>
              <a:spcPct val="100000"/>
            </a:lnSpc>
          </a:pPr>
          <a:r>
            <a:rPr lang="en-US" sz="2000" dirty="0">
              <a:hlinkClick xmlns:r="http://schemas.openxmlformats.org/officeDocument/2006/relationships" r:id="rId2"/>
            </a:rPr>
            <a:t>CMS Webinar Beyond the Pandemic: How Technology Influences and Ensures an Integrated Life in the Community (Part 2)</a:t>
          </a:r>
          <a:endParaRPr lang="en-US" sz="2000" dirty="0"/>
        </a:p>
        <a:p>
          <a:pPr>
            <a:lnSpc>
              <a:spcPct val="100000"/>
            </a:lnSpc>
          </a:pPr>
          <a:endParaRPr lang="en-US" sz="2000" dirty="0"/>
        </a:p>
        <a:p>
          <a:pPr>
            <a:lnSpc>
              <a:spcPct val="100000"/>
            </a:lnSpc>
          </a:pPr>
          <a:endParaRPr lang="en-US" sz="1400" dirty="0"/>
        </a:p>
      </dgm:t>
    </dgm:pt>
    <dgm:pt modelId="{AE47113F-34AA-466F-9F08-B7B668600D69}" type="sibTrans" cxnId="{7803B46B-C0D3-458A-93F9-8738A9441E24}">
      <dgm:prSet/>
      <dgm:spPr/>
      <dgm:t>
        <a:bodyPr/>
        <a:lstStyle/>
        <a:p>
          <a:endParaRPr lang="en-US"/>
        </a:p>
      </dgm:t>
    </dgm:pt>
    <dgm:pt modelId="{2CC06432-FE62-4414-A0F6-3F83289929E3}" type="parTrans" cxnId="{7803B46B-C0D3-458A-93F9-8738A9441E24}">
      <dgm:prSet/>
      <dgm:spPr/>
      <dgm:t>
        <a:bodyPr/>
        <a:lstStyle/>
        <a:p>
          <a:endParaRPr lang="en-US"/>
        </a:p>
      </dgm:t>
    </dgm:pt>
    <dgm:pt modelId="{2822C59E-772F-484A-9F11-DEE3B13F4B4B}" type="pres">
      <dgm:prSet presAssocID="{0D34C0E7-27D5-4F28-B991-8174F1FDB7B3}" presName="root" presStyleCnt="0">
        <dgm:presLayoutVars>
          <dgm:dir/>
          <dgm:resizeHandles val="exact"/>
        </dgm:presLayoutVars>
      </dgm:prSet>
      <dgm:spPr/>
    </dgm:pt>
    <dgm:pt modelId="{BBB87CD2-4C05-41FD-B02A-CAEEC07BC234}" type="pres">
      <dgm:prSet presAssocID="{0F775FC1-AAF9-486D-8F12-D775C6838426}" presName="compNode" presStyleCnt="0"/>
      <dgm:spPr/>
    </dgm:pt>
    <dgm:pt modelId="{2D1568B8-C7F0-4D7F-9BAC-1D276B8DF238}" type="pres">
      <dgm:prSet presAssocID="{0F775FC1-AAF9-486D-8F12-D775C6838426}" presName="bgRect" presStyleLbl="bgShp" presStyleIdx="0" presStyleCnt="4"/>
      <dgm:spPr/>
    </dgm:pt>
    <dgm:pt modelId="{45DD4744-8FD0-4184-8CA0-4CAC6CB88037}" type="pres">
      <dgm:prSet presAssocID="{0F775FC1-AAF9-486D-8F12-D775C6838426}"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0385B32B-67D5-4847-8A0F-E57F25B4F3CD}" type="pres">
      <dgm:prSet presAssocID="{0F775FC1-AAF9-486D-8F12-D775C6838426}" presName="spaceRect" presStyleCnt="0"/>
      <dgm:spPr/>
    </dgm:pt>
    <dgm:pt modelId="{AB5FF110-0FD0-46EA-B8F9-604FD4E62C4A}" type="pres">
      <dgm:prSet presAssocID="{0F775FC1-AAF9-486D-8F12-D775C6838426}" presName="parTx" presStyleLbl="revTx" presStyleIdx="0" presStyleCnt="4">
        <dgm:presLayoutVars>
          <dgm:chMax val="0"/>
          <dgm:chPref val="0"/>
        </dgm:presLayoutVars>
      </dgm:prSet>
      <dgm:spPr/>
    </dgm:pt>
    <dgm:pt modelId="{B1AC670F-1C74-42BF-8299-F13E8821E1D6}" type="pres">
      <dgm:prSet presAssocID="{DD32ED0E-D205-427F-AE8D-B2F99E3BCE0D}" presName="sibTrans" presStyleCnt="0"/>
      <dgm:spPr/>
    </dgm:pt>
    <dgm:pt modelId="{39D4C1DB-1A7A-4B94-A358-6C08B0CCC246}" type="pres">
      <dgm:prSet presAssocID="{674FAA14-84A5-45DE-A953-C71862B72C63}" presName="compNode" presStyleCnt="0"/>
      <dgm:spPr/>
    </dgm:pt>
    <dgm:pt modelId="{1AB3A313-BF6F-48AD-B748-C3189D4BE837}" type="pres">
      <dgm:prSet presAssocID="{674FAA14-84A5-45DE-A953-C71862B72C63}" presName="bgRect" presStyleLbl="bgShp" presStyleIdx="1" presStyleCnt="4" custScaleY="92193"/>
      <dgm:spPr/>
    </dgm:pt>
    <dgm:pt modelId="{B597B7E7-07D0-4959-B77E-4D07DE1C11B5}" type="pres">
      <dgm:prSet presAssocID="{674FAA14-84A5-45DE-A953-C71862B72C63}"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5061112A-F623-4875-8A89-54CB6A475E58}" type="pres">
      <dgm:prSet presAssocID="{674FAA14-84A5-45DE-A953-C71862B72C63}" presName="spaceRect" presStyleCnt="0"/>
      <dgm:spPr/>
    </dgm:pt>
    <dgm:pt modelId="{660EEE6C-8AA2-4821-82F8-80B4C6EEB406}" type="pres">
      <dgm:prSet presAssocID="{674FAA14-84A5-45DE-A953-C71862B72C63}" presName="parTx" presStyleLbl="revTx" presStyleIdx="1" presStyleCnt="4" custScaleY="120192" custLinFactNeighborX="-72" custLinFactNeighborY="-14355">
        <dgm:presLayoutVars>
          <dgm:chMax val="0"/>
          <dgm:chPref val="0"/>
        </dgm:presLayoutVars>
      </dgm:prSet>
      <dgm:spPr/>
    </dgm:pt>
    <dgm:pt modelId="{D1207B82-1A76-44C7-AD32-B1159E08EDB6}" type="pres">
      <dgm:prSet presAssocID="{E9748C2E-0360-4F92-AC44-63F6F3F825DE}" presName="sibTrans" presStyleCnt="0"/>
      <dgm:spPr/>
    </dgm:pt>
    <dgm:pt modelId="{DE1E4CAE-A975-4D1A-8303-A3986CE91D61}" type="pres">
      <dgm:prSet presAssocID="{3B684580-C3BF-44CD-A42B-EC29BAD420FB}" presName="compNode" presStyleCnt="0"/>
      <dgm:spPr/>
    </dgm:pt>
    <dgm:pt modelId="{076D477C-2F21-4695-AAA0-1F3A9311409E}" type="pres">
      <dgm:prSet presAssocID="{3B684580-C3BF-44CD-A42B-EC29BAD420FB}" presName="bgRect" presStyleLbl="bgShp" presStyleIdx="2" presStyleCnt="4" custScaleY="109347"/>
      <dgm:spPr/>
    </dgm:pt>
    <dgm:pt modelId="{DACE3F92-DDB2-4108-BA1F-80FFB98D71ED}" type="pres">
      <dgm:prSet presAssocID="{3B684580-C3BF-44CD-A42B-EC29BAD420FB}"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52CF8AD1-5711-49A0-B2AF-B5D247532680}" type="pres">
      <dgm:prSet presAssocID="{3B684580-C3BF-44CD-A42B-EC29BAD420FB}" presName="spaceRect" presStyleCnt="0"/>
      <dgm:spPr/>
    </dgm:pt>
    <dgm:pt modelId="{7B843938-6133-4FF5-8FFA-CB39977EE20B}" type="pres">
      <dgm:prSet presAssocID="{3B684580-C3BF-44CD-A42B-EC29BAD420FB}" presName="parTx" presStyleLbl="revTx" presStyleIdx="2" presStyleCnt="4" custLinFactNeighborX="-239" custLinFactNeighborY="-14428">
        <dgm:presLayoutVars>
          <dgm:chMax val="0"/>
          <dgm:chPref val="0"/>
        </dgm:presLayoutVars>
      </dgm:prSet>
      <dgm:spPr/>
    </dgm:pt>
    <dgm:pt modelId="{E5C8055D-9DAE-4CDE-BD8F-C06FFC629A7A}" type="pres">
      <dgm:prSet presAssocID="{3FE00392-C3D3-4378-BA06-2422B8F439E6}" presName="sibTrans" presStyleCnt="0"/>
      <dgm:spPr/>
    </dgm:pt>
    <dgm:pt modelId="{89D0EFC9-29F7-4584-8C60-6AD6905A13B2}" type="pres">
      <dgm:prSet presAssocID="{0DF02AF4-76CF-4CC7-825B-CBC7122E13AB}" presName="compNode" presStyleCnt="0"/>
      <dgm:spPr/>
    </dgm:pt>
    <dgm:pt modelId="{AC72E594-0718-4D16-BEAA-3C412087FEB2}" type="pres">
      <dgm:prSet presAssocID="{0DF02AF4-76CF-4CC7-825B-CBC7122E13AB}" presName="bgRect" presStyleLbl="bgShp" presStyleIdx="3" presStyleCnt="4"/>
      <dgm:spPr/>
    </dgm:pt>
    <dgm:pt modelId="{7B14F489-8FAB-46FB-B947-5277B4ED7A86}" type="pres">
      <dgm:prSet presAssocID="{0DF02AF4-76CF-4CC7-825B-CBC7122E13AB}"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a:ext>
      </dgm:extLst>
    </dgm:pt>
    <dgm:pt modelId="{F251E26C-2F6E-4E8F-AC61-C87BF838003E}" type="pres">
      <dgm:prSet presAssocID="{0DF02AF4-76CF-4CC7-825B-CBC7122E13AB}" presName="spaceRect" presStyleCnt="0"/>
      <dgm:spPr/>
    </dgm:pt>
    <dgm:pt modelId="{75AA3D56-99CC-4875-B9B5-FA4943FEFB0F}" type="pres">
      <dgm:prSet presAssocID="{0DF02AF4-76CF-4CC7-825B-CBC7122E13AB}" presName="parTx" presStyleLbl="revTx" presStyleIdx="3" presStyleCnt="4">
        <dgm:presLayoutVars>
          <dgm:chMax val="0"/>
          <dgm:chPref val="0"/>
        </dgm:presLayoutVars>
      </dgm:prSet>
      <dgm:spPr/>
    </dgm:pt>
  </dgm:ptLst>
  <dgm:cxnLst>
    <dgm:cxn modelId="{5F671105-0268-4843-AF50-F917A4F5EE1D}" type="presOf" srcId="{0D34C0E7-27D5-4F28-B991-8174F1FDB7B3}" destId="{2822C59E-772F-484A-9F11-DEE3B13F4B4B}" srcOrd="0" destOrd="0" presId="urn:microsoft.com/office/officeart/2018/2/layout/IconVerticalSolidList"/>
    <dgm:cxn modelId="{DF339F19-2CE3-4BAD-BC91-200D9A7C098C}" type="presOf" srcId="{674FAA14-84A5-45DE-A953-C71862B72C63}" destId="{660EEE6C-8AA2-4821-82F8-80B4C6EEB406}" srcOrd="0" destOrd="0" presId="urn:microsoft.com/office/officeart/2018/2/layout/IconVerticalSolidList"/>
    <dgm:cxn modelId="{A840681D-4D9C-4BD5-BAFB-BA53E5413D60}" srcId="{0D34C0E7-27D5-4F28-B991-8174F1FDB7B3}" destId="{0F775FC1-AAF9-486D-8F12-D775C6838426}" srcOrd="0" destOrd="0" parTransId="{E9E3EE65-90F6-4909-917A-213192B80690}" sibTransId="{DD32ED0E-D205-427F-AE8D-B2F99E3BCE0D}"/>
    <dgm:cxn modelId="{9D845930-4B89-436C-9DFD-0AA700C5606C}" type="presOf" srcId="{0F775FC1-AAF9-486D-8F12-D775C6838426}" destId="{AB5FF110-0FD0-46EA-B8F9-604FD4E62C4A}" srcOrd="0" destOrd="0" presId="urn:microsoft.com/office/officeart/2018/2/layout/IconVerticalSolidList"/>
    <dgm:cxn modelId="{25CE0D36-A1F6-4CB4-A036-16BF1A10A82C}" srcId="{0D34C0E7-27D5-4F28-B991-8174F1FDB7B3}" destId="{3B684580-C3BF-44CD-A42B-EC29BAD420FB}" srcOrd="2" destOrd="0" parTransId="{7A133055-7666-4C9A-9BB4-0E2CE65AD5DC}" sibTransId="{3FE00392-C3D3-4378-BA06-2422B8F439E6}"/>
    <dgm:cxn modelId="{8B118763-E47E-4CA5-ADFA-8621C9918434}" srcId="{0D34C0E7-27D5-4F28-B991-8174F1FDB7B3}" destId="{674FAA14-84A5-45DE-A953-C71862B72C63}" srcOrd="1" destOrd="0" parTransId="{E588F71B-B12E-4940-8079-BF28ADACC0EE}" sibTransId="{E9748C2E-0360-4F92-AC44-63F6F3F825DE}"/>
    <dgm:cxn modelId="{7803B46B-C0D3-458A-93F9-8738A9441E24}" srcId="{0D34C0E7-27D5-4F28-B991-8174F1FDB7B3}" destId="{0DF02AF4-76CF-4CC7-825B-CBC7122E13AB}" srcOrd="3" destOrd="0" parTransId="{2CC06432-FE62-4414-A0F6-3F83289929E3}" sibTransId="{AE47113F-34AA-466F-9F08-B7B668600D69}"/>
    <dgm:cxn modelId="{A8A45B99-B40F-4D44-9B0B-C9A3A192FA19}" type="presOf" srcId="{0DF02AF4-76CF-4CC7-825B-CBC7122E13AB}" destId="{75AA3D56-99CC-4875-B9B5-FA4943FEFB0F}" srcOrd="0" destOrd="0" presId="urn:microsoft.com/office/officeart/2018/2/layout/IconVerticalSolidList"/>
    <dgm:cxn modelId="{9FB80ED7-3CFD-4E86-AFA8-A1D24DE8E636}" type="presOf" srcId="{3B684580-C3BF-44CD-A42B-EC29BAD420FB}" destId="{7B843938-6133-4FF5-8FFA-CB39977EE20B}" srcOrd="0" destOrd="0" presId="urn:microsoft.com/office/officeart/2018/2/layout/IconVerticalSolidList"/>
    <dgm:cxn modelId="{E0A8FB62-B178-40FB-BD0C-7AA363D75C62}" type="presParOf" srcId="{2822C59E-772F-484A-9F11-DEE3B13F4B4B}" destId="{BBB87CD2-4C05-41FD-B02A-CAEEC07BC234}" srcOrd="0" destOrd="0" presId="urn:microsoft.com/office/officeart/2018/2/layout/IconVerticalSolidList"/>
    <dgm:cxn modelId="{D7A5F2BD-B814-4E87-AF32-431C9B358E84}" type="presParOf" srcId="{BBB87CD2-4C05-41FD-B02A-CAEEC07BC234}" destId="{2D1568B8-C7F0-4D7F-9BAC-1D276B8DF238}" srcOrd="0" destOrd="0" presId="urn:microsoft.com/office/officeart/2018/2/layout/IconVerticalSolidList"/>
    <dgm:cxn modelId="{DDF6FA8F-E1FA-4ABA-ACC9-2B2B42D05438}" type="presParOf" srcId="{BBB87CD2-4C05-41FD-B02A-CAEEC07BC234}" destId="{45DD4744-8FD0-4184-8CA0-4CAC6CB88037}" srcOrd="1" destOrd="0" presId="urn:microsoft.com/office/officeart/2018/2/layout/IconVerticalSolidList"/>
    <dgm:cxn modelId="{7FFDCFCF-D163-4807-A5BC-BB5453E0CDFA}" type="presParOf" srcId="{BBB87CD2-4C05-41FD-B02A-CAEEC07BC234}" destId="{0385B32B-67D5-4847-8A0F-E57F25B4F3CD}" srcOrd="2" destOrd="0" presId="urn:microsoft.com/office/officeart/2018/2/layout/IconVerticalSolidList"/>
    <dgm:cxn modelId="{9A7BEAB5-4AE2-4E7C-968B-9B62D3FBA18D}" type="presParOf" srcId="{BBB87CD2-4C05-41FD-B02A-CAEEC07BC234}" destId="{AB5FF110-0FD0-46EA-B8F9-604FD4E62C4A}" srcOrd="3" destOrd="0" presId="urn:microsoft.com/office/officeart/2018/2/layout/IconVerticalSolidList"/>
    <dgm:cxn modelId="{C35E55FC-196B-41AF-80C7-62465D84D959}" type="presParOf" srcId="{2822C59E-772F-484A-9F11-DEE3B13F4B4B}" destId="{B1AC670F-1C74-42BF-8299-F13E8821E1D6}" srcOrd="1" destOrd="0" presId="urn:microsoft.com/office/officeart/2018/2/layout/IconVerticalSolidList"/>
    <dgm:cxn modelId="{AE1A03FD-E20F-40F1-BA84-120830AEEA5C}" type="presParOf" srcId="{2822C59E-772F-484A-9F11-DEE3B13F4B4B}" destId="{39D4C1DB-1A7A-4B94-A358-6C08B0CCC246}" srcOrd="2" destOrd="0" presId="urn:microsoft.com/office/officeart/2018/2/layout/IconVerticalSolidList"/>
    <dgm:cxn modelId="{B361F689-5196-48C1-AB69-70AA37681F34}" type="presParOf" srcId="{39D4C1DB-1A7A-4B94-A358-6C08B0CCC246}" destId="{1AB3A313-BF6F-48AD-B748-C3189D4BE837}" srcOrd="0" destOrd="0" presId="urn:microsoft.com/office/officeart/2018/2/layout/IconVerticalSolidList"/>
    <dgm:cxn modelId="{F035668E-77FC-4A2D-87D0-69E8975E8A44}" type="presParOf" srcId="{39D4C1DB-1A7A-4B94-A358-6C08B0CCC246}" destId="{B597B7E7-07D0-4959-B77E-4D07DE1C11B5}" srcOrd="1" destOrd="0" presId="urn:microsoft.com/office/officeart/2018/2/layout/IconVerticalSolidList"/>
    <dgm:cxn modelId="{92263BC5-47B5-40CC-91B2-63874A13BAC4}" type="presParOf" srcId="{39D4C1DB-1A7A-4B94-A358-6C08B0CCC246}" destId="{5061112A-F623-4875-8A89-54CB6A475E58}" srcOrd="2" destOrd="0" presId="urn:microsoft.com/office/officeart/2018/2/layout/IconVerticalSolidList"/>
    <dgm:cxn modelId="{F5D22364-669A-4CBC-8ABB-E960A34B60E1}" type="presParOf" srcId="{39D4C1DB-1A7A-4B94-A358-6C08B0CCC246}" destId="{660EEE6C-8AA2-4821-82F8-80B4C6EEB406}" srcOrd="3" destOrd="0" presId="urn:microsoft.com/office/officeart/2018/2/layout/IconVerticalSolidList"/>
    <dgm:cxn modelId="{FC1B8732-71C1-438E-A139-0BB609FD11BA}" type="presParOf" srcId="{2822C59E-772F-484A-9F11-DEE3B13F4B4B}" destId="{D1207B82-1A76-44C7-AD32-B1159E08EDB6}" srcOrd="3" destOrd="0" presId="urn:microsoft.com/office/officeart/2018/2/layout/IconVerticalSolidList"/>
    <dgm:cxn modelId="{3D35FAC8-1B7B-4C57-B913-8900DFCC0A83}" type="presParOf" srcId="{2822C59E-772F-484A-9F11-DEE3B13F4B4B}" destId="{DE1E4CAE-A975-4D1A-8303-A3986CE91D61}" srcOrd="4" destOrd="0" presId="urn:microsoft.com/office/officeart/2018/2/layout/IconVerticalSolidList"/>
    <dgm:cxn modelId="{4EA4604A-35BE-4966-904B-FFD19EA1910E}" type="presParOf" srcId="{DE1E4CAE-A975-4D1A-8303-A3986CE91D61}" destId="{076D477C-2F21-4695-AAA0-1F3A9311409E}" srcOrd="0" destOrd="0" presId="urn:microsoft.com/office/officeart/2018/2/layout/IconVerticalSolidList"/>
    <dgm:cxn modelId="{2A9F1024-A425-45C8-A953-0EB126097B9C}" type="presParOf" srcId="{DE1E4CAE-A975-4D1A-8303-A3986CE91D61}" destId="{DACE3F92-DDB2-4108-BA1F-80FFB98D71ED}" srcOrd="1" destOrd="0" presId="urn:microsoft.com/office/officeart/2018/2/layout/IconVerticalSolidList"/>
    <dgm:cxn modelId="{5F428957-9051-454C-9035-7757304A34BE}" type="presParOf" srcId="{DE1E4CAE-A975-4D1A-8303-A3986CE91D61}" destId="{52CF8AD1-5711-49A0-B2AF-B5D247532680}" srcOrd="2" destOrd="0" presId="urn:microsoft.com/office/officeart/2018/2/layout/IconVerticalSolidList"/>
    <dgm:cxn modelId="{CE48A5F5-F8DF-4168-B34B-27291F1CC9A5}" type="presParOf" srcId="{DE1E4CAE-A975-4D1A-8303-A3986CE91D61}" destId="{7B843938-6133-4FF5-8FFA-CB39977EE20B}" srcOrd="3" destOrd="0" presId="urn:microsoft.com/office/officeart/2018/2/layout/IconVerticalSolidList"/>
    <dgm:cxn modelId="{4A469C73-C291-45EC-AA4D-9A9A23A8B662}" type="presParOf" srcId="{2822C59E-772F-484A-9F11-DEE3B13F4B4B}" destId="{E5C8055D-9DAE-4CDE-BD8F-C06FFC629A7A}" srcOrd="5" destOrd="0" presId="urn:microsoft.com/office/officeart/2018/2/layout/IconVerticalSolidList"/>
    <dgm:cxn modelId="{366F68FB-51B1-4191-8D32-12FF765E9F18}" type="presParOf" srcId="{2822C59E-772F-484A-9F11-DEE3B13F4B4B}" destId="{89D0EFC9-29F7-4584-8C60-6AD6905A13B2}" srcOrd="6" destOrd="0" presId="urn:microsoft.com/office/officeart/2018/2/layout/IconVerticalSolidList"/>
    <dgm:cxn modelId="{2A9543D6-5FCE-47A0-9883-B8EA990B3E55}" type="presParOf" srcId="{89D0EFC9-29F7-4584-8C60-6AD6905A13B2}" destId="{AC72E594-0718-4D16-BEAA-3C412087FEB2}" srcOrd="0" destOrd="0" presId="urn:microsoft.com/office/officeart/2018/2/layout/IconVerticalSolidList"/>
    <dgm:cxn modelId="{AA994D09-9BE9-4BC7-B48D-34F7A1DD9E35}" type="presParOf" srcId="{89D0EFC9-29F7-4584-8C60-6AD6905A13B2}" destId="{7B14F489-8FAB-46FB-B947-5277B4ED7A86}" srcOrd="1" destOrd="0" presId="urn:microsoft.com/office/officeart/2018/2/layout/IconVerticalSolidList"/>
    <dgm:cxn modelId="{EB896804-36A4-46C8-B9F2-0BDD37E388BF}" type="presParOf" srcId="{89D0EFC9-29F7-4584-8C60-6AD6905A13B2}" destId="{F251E26C-2F6E-4E8F-AC61-C87BF838003E}" srcOrd="2" destOrd="0" presId="urn:microsoft.com/office/officeart/2018/2/layout/IconVerticalSolidList"/>
    <dgm:cxn modelId="{D66FDF13-BE96-46EB-9924-660A2A1F1B09}" type="presParOf" srcId="{89D0EFC9-29F7-4584-8C60-6AD6905A13B2}" destId="{75AA3D56-99CC-4875-B9B5-FA4943FEFB0F}"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34C0E7-27D5-4F28-B991-8174F1FDB7B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F775FC1-AAF9-486D-8F12-D775C6838426}">
      <dgm:prSet custT="1"/>
      <dgm:spPr/>
      <dgm:t>
        <a:bodyPr/>
        <a:lstStyle/>
        <a:p>
          <a:pPr>
            <a:lnSpc>
              <a:spcPct val="100000"/>
            </a:lnSpc>
          </a:pPr>
          <a:r>
            <a:rPr lang="en-US" sz="2000" dirty="0"/>
            <a:t>Technology Affinity Group</a:t>
          </a:r>
        </a:p>
      </dgm:t>
    </dgm:pt>
    <dgm:pt modelId="{E9E3EE65-90F6-4909-917A-213192B80690}" type="parTrans" cxnId="{A840681D-4D9C-4BD5-BAFB-BA53E5413D60}">
      <dgm:prSet/>
      <dgm:spPr/>
      <dgm:t>
        <a:bodyPr/>
        <a:lstStyle/>
        <a:p>
          <a:endParaRPr lang="en-US"/>
        </a:p>
      </dgm:t>
    </dgm:pt>
    <dgm:pt modelId="{DD32ED0E-D205-427F-AE8D-B2F99E3BCE0D}" type="sibTrans" cxnId="{A840681D-4D9C-4BD5-BAFB-BA53E5413D60}">
      <dgm:prSet/>
      <dgm:spPr/>
      <dgm:t>
        <a:bodyPr/>
        <a:lstStyle/>
        <a:p>
          <a:endParaRPr lang="en-US"/>
        </a:p>
      </dgm:t>
    </dgm:pt>
    <dgm:pt modelId="{D64CDC76-F73B-4F0B-BF53-90007D749F49}">
      <dgm:prSet custT="1"/>
      <dgm:spPr/>
      <dgm:t>
        <a:bodyPr/>
        <a:lstStyle/>
        <a:p>
          <a:pPr>
            <a:lnSpc>
              <a:spcPct val="100000"/>
            </a:lnSpc>
          </a:pPr>
          <a:r>
            <a:rPr lang="en-US" sz="2000" dirty="0"/>
            <a:t>Technology Solutions State Survey 1.0 </a:t>
          </a:r>
          <a:r>
            <a:rPr lang="en-US" sz="2000" u="none" dirty="0">
              <a:solidFill>
                <a:schemeClr val="tx1"/>
              </a:solidFill>
            </a:rPr>
            <a:t>(A Joint Effort Between NASDDDS and State of the States) </a:t>
          </a:r>
        </a:p>
      </dgm:t>
    </dgm:pt>
    <dgm:pt modelId="{9484ACBE-D41D-4EC2-BC4A-738CCC474466}" type="parTrans" cxnId="{62F4CA37-0F89-48C3-8D0E-BCBCFBC1AF6F}">
      <dgm:prSet/>
      <dgm:spPr/>
      <dgm:t>
        <a:bodyPr/>
        <a:lstStyle/>
        <a:p>
          <a:endParaRPr lang="en-US"/>
        </a:p>
      </dgm:t>
    </dgm:pt>
    <dgm:pt modelId="{B29030FA-ED1E-4BC5-B107-A910C2E2E1E2}" type="sibTrans" cxnId="{62F4CA37-0F89-48C3-8D0E-BCBCFBC1AF6F}">
      <dgm:prSet/>
      <dgm:spPr/>
      <dgm:t>
        <a:bodyPr/>
        <a:lstStyle/>
        <a:p>
          <a:endParaRPr lang="en-US"/>
        </a:p>
      </dgm:t>
    </dgm:pt>
    <dgm:pt modelId="{0DF02AF4-76CF-4CC7-825B-CBC7122E13AB}">
      <dgm:prSet/>
      <dgm:spPr/>
      <dgm:t>
        <a:bodyPr/>
        <a:lstStyle/>
        <a:p>
          <a:pPr>
            <a:lnSpc>
              <a:spcPct val="100000"/>
            </a:lnSpc>
          </a:pPr>
          <a:endParaRPr lang="en-US" dirty="0">
            <a:hlinkClick xmlns:r="http://schemas.openxmlformats.org/officeDocument/2006/relationships" r:id="" action="ppaction://noaction"/>
          </a:endParaRPr>
        </a:p>
        <a:p>
          <a:pPr>
            <a:lnSpc>
              <a:spcPct val="100000"/>
            </a:lnSpc>
          </a:pPr>
          <a:endParaRPr lang="en-US" dirty="0">
            <a:hlinkClick xmlns:r="http://schemas.openxmlformats.org/officeDocument/2006/relationships" r:id="" action="ppaction://noaction"/>
          </a:endParaRPr>
        </a:p>
        <a:p>
          <a:pPr>
            <a:lnSpc>
              <a:spcPct val="100000"/>
            </a:lnSpc>
          </a:pPr>
          <a:endParaRPr lang="en-US" dirty="0"/>
        </a:p>
        <a:p>
          <a:pPr>
            <a:lnSpc>
              <a:spcPct val="100000"/>
            </a:lnSpc>
          </a:pPr>
          <a:endParaRPr lang="en-US" dirty="0"/>
        </a:p>
      </dgm:t>
    </dgm:pt>
    <dgm:pt modelId="{AE47113F-34AA-466F-9F08-B7B668600D69}" type="sibTrans" cxnId="{7803B46B-C0D3-458A-93F9-8738A9441E24}">
      <dgm:prSet/>
      <dgm:spPr/>
      <dgm:t>
        <a:bodyPr/>
        <a:lstStyle/>
        <a:p>
          <a:endParaRPr lang="en-US"/>
        </a:p>
      </dgm:t>
    </dgm:pt>
    <dgm:pt modelId="{2CC06432-FE62-4414-A0F6-3F83289929E3}" type="parTrans" cxnId="{7803B46B-C0D3-458A-93F9-8738A9441E24}">
      <dgm:prSet/>
      <dgm:spPr/>
      <dgm:t>
        <a:bodyPr/>
        <a:lstStyle/>
        <a:p>
          <a:endParaRPr lang="en-US"/>
        </a:p>
      </dgm:t>
    </dgm:pt>
    <dgm:pt modelId="{C8657334-5D72-405A-A9DB-EE05726B6EC1}">
      <dgm:prSet custT="1"/>
      <dgm:spPr/>
      <dgm:t>
        <a:bodyPr/>
        <a:lstStyle/>
        <a:p>
          <a:pPr>
            <a:lnSpc>
              <a:spcPct val="100000"/>
            </a:lnSpc>
          </a:pPr>
          <a:r>
            <a:rPr lang="en-US" sz="2000" dirty="0"/>
            <a:t>Technology Solutions State Survey 2.0 </a:t>
          </a:r>
          <a:r>
            <a:rPr lang="en-US" sz="2000" u="none" dirty="0">
              <a:solidFill>
                <a:schemeClr val="tx1"/>
              </a:solidFill>
            </a:rPr>
            <a:t>(A Joint Effort Between NASDDDS and State of the States) </a:t>
          </a:r>
        </a:p>
      </dgm:t>
    </dgm:pt>
    <dgm:pt modelId="{322AF54F-72E6-4EF6-B108-77CD420B89E5}" type="parTrans" cxnId="{F7594A90-813B-4A2B-964D-7EFCE5890538}">
      <dgm:prSet/>
      <dgm:spPr/>
      <dgm:t>
        <a:bodyPr/>
        <a:lstStyle/>
        <a:p>
          <a:endParaRPr lang="en-US"/>
        </a:p>
      </dgm:t>
    </dgm:pt>
    <dgm:pt modelId="{C3EFFDBE-73C8-4480-BBF6-1B234BE7BADD}" type="sibTrans" cxnId="{F7594A90-813B-4A2B-964D-7EFCE5890538}">
      <dgm:prSet/>
      <dgm:spPr/>
      <dgm:t>
        <a:bodyPr/>
        <a:lstStyle/>
        <a:p>
          <a:endParaRPr lang="en-US"/>
        </a:p>
      </dgm:t>
    </dgm:pt>
    <dgm:pt modelId="{2822C59E-772F-484A-9F11-DEE3B13F4B4B}" type="pres">
      <dgm:prSet presAssocID="{0D34C0E7-27D5-4F28-B991-8174F1FDB7B3}" presName="root" presStyleCnt="0">
        <dgm:presLayoutVars>
          <dgm:dir/>
          <dgm:resizeHandles val="exact"/>
        </dgm:presLayoutVars>
      </dgm:prSet>
      <dgm:spPr/>
    </dgm:pt>
    <dgm:pt modelId="{BBB87CD2-4C05-41FD-B02A-CAEEC07BC234}" type="pres">
      <dgm:prSet presAssocID="{0F775FC1-AAF9-486D-8F12-D775C6838426}" presName="compNode" presStyleCnt="0"/>
      <dgm:spPr/>
    </dgm:pt>
    <dgm:pt modelId="{2D1568B8-C7F0-4D7F-9BAC-1D276B8DF238}" type="pres">
      <dgm:prSet presAssocID="{0F775FC1-AAF9-486D-8F12-D775C6838426}" presName="bgRect" presStyleLbl="bgShp" presStyleIdx="0" presStyleCnt="4"/>
      <dgm:spPr/>
    </dgm:pt>
    <dgm:pt modelId="{45DD4744-8FD0-4184-8CA0-4CAC6CB88037}" type="pres">
      <dgm:prSet presAssocID="{0F775FC1-AAF9-486D-8F12-D775C6838426}" presName="iconRect" presStyleLbl="node1" presStyleIdx="0" presStyleCnt="4"/>
      <dgm:spPr/>
    </dgm:pt>
    <dgm:pt modelId="{0385B32B-67D5-4847-8A0F-E57F25B4F3CD}" type="pres">
      <dgm:prSet presAssocID="{0F775FC1-AAF9-486D-8F12-D775C6838426}" presName="spaceRect" presStyleCnt="0"/>
      <dgm:spPr/>
    </dgm:pt>
    <dgm:pt modelId="{AB5FF110-0FD0-46EA-B8F9-604FD4E62C4A}" type="pres">
      <dgm:prSet presAssocID="{0F775FC1-AAF9-486D-8F12-D775C6838426}" presName="parTx" presStyleLbl="revTx" presStyleIdx="0" presStyleCnt="4">
        <dgm:presLayoutVars>
          <dgm:chMax val="0"/>
          <dgm:chPref val="0"/>
        </dgm:presLayoutVars>
      </dgm:prSet>
      <dgm:spPr/>
    </dgm:pt>
    <dgm:pt modelId="{B1AC670F-1C74-42BF-8299-F13E8821E1D6}" type="pres">
      <dgm:prSet presAssocID="{DD32ED0E-D205-427F-AE8D-B2F99E3BCE0D}" presName="sibTrans" presStyleCnt="0"/>
      <dgm:spPr/>
    </dgm:pt>
    <dgm:pt modelId="{EB778B79-C672-4F7A-8B8E-E8192CCE79B7}" type="pres">
      <dgm:prSet presAssocID="{D64CDC76-F73B-4F0B-BF53-90007D749F49}" presName="compNode" presStyleCnt="0"/>
      <dgm:spPr/>
    </dgm:pt>
    <dgm:pt modelId="{1533037F-B1E6-499E-BBAC-B0C6BF761ABC}" type="pres">
      <dgm:prSet presAssocID="{D64CDC76-F73B-4F0B-BF53-90007D749F49}" presName="bgRect" presStyleLbl="bgShp" presStyleIdx="1" presStyleCnt="4" custLinFactNeighborX="-1008" custLinFactNeighborY="-3771"/>
      <dgm:spPr/>
    </dgm:pt>
    <dgm:pt modelId="{235B0EA3-F3E9-4F68-BF9C-51493E80DD0A}" type="pres">
      <dgm:prSet presAssocID="{D64CDC76-F73B-4F0B-BF53-90007D749F49}" presName="iconRect" presStyleLbl="node1" presStyleIdx="1"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9232D70F-CB9B-43E0-A389-D31223986C0A}" type="pres">
      <dgm:prSet presAssocID="{D64CDC76-F73B-4F0B-BF53-90007D749F49}" presName="spaceRect" presStyleCnt="0"/>
      <dgm:spPr/>
    </dgm:pt>
    <dgm:pt modelId="{160AC791-8D4B-4880-AACE-9CA62F76D45B}" type="pres">
      <dgm:prSet presAssocID="{D64CDC76-F73B-4F0B-BF53-90007D749F49}" presName="parTx" presStyleLbl="revTx" presStyleIdx="1" presStyleCnt="4">
        <dgm:presLayoutVars>
          <dgm:chMax val="0"/>
          <dgm:chPref val="0"/>
        </dgm:presLayoutVars>
      </dgm:prSet>
      <dgm:spPr/>
    </dgm:pt>
    <dgm:pt modelId="{A728D13F-EF51-4F1C-8A88-84555EB4B4C7}" type="pres">
      <dgm:prSet presAssocID="{B29030FA-ED1E-4BC5-B107-A910C2E2E1E2}" presName="sibTrans" presStyleCnt="0"/>
      <dgm:spPr/>
    </dgm:pt>
    <dgm:pt modelId="{89D0EFC9-29F7-4584-8C60-6AD6905A13B2}" type="pres">
      <dgm:prSet presAssocID="{0DF02AF4-76CF-4CC7-825B-CBC7122E13AB}" presName="compNode" presStyleCnt="0"/>
      <dgm:spPr/>
    </dgm:pt>
    <dgm:pt modelId="{AC72E594-0718-4D16-BEAA-3C412087FEB2}" type="pres">
      <dgm:prSet presAssocID="{0DF02AF4-76CF-4CC7-825B-CBC7122E13AB}" presName="bgRect" presStyleLbl="bgShp" presStyleIdx="2" presStyleCnt="4"/>
      <dgm:spPr/>
    </dgm:pt>
    <dgm:pt modelId="{7B14F489-8FAB-46FB-B947-5277B4ED7A86}" type="pres">
      <dgm:prSet presAssocID="{0DF02AF4-76CF-4CC7-825B-CBC7122E13AB}" presName="iconRect" presStyleLbl="node1" presStyleIdx="2" presStyleCnt="4"/>
      <dgm:spPr/>
    </dgm:pt>
    <dgm:pt modelId="{F251E26C-2F6E-4E8F-AC61-C87BF838003E}" type="pres">
      <dgm:prSet presAssocID="{0DF02AF4-76CF-4CC7-825B-CBC7122E13AB}" presName="spaceRect" presStyleCnt="0"/>
      <dgm:spPr/>
    </dgm:pt>
    <dgm:pt modelId="{75AA3D56-99CC-4875-B9B5-FA4943FEFB0F}" type="pres">
      <dgm:prSet presAssocID="{0DF02AF4-76CF-4CC7-825B-CBC7122E13AB}" presName="parTx" presStyleLbl="revTx" presStyleIdx="2" presStyleCnt="4">
        <dgm:presLayoutVars>
          <dgm:chMax val="0"/>
          <dgm:chPref val="0"/>
        </dgm:presLayoutVars>
      </dgm:prSet>
      <dgm:spPr/>
    </dgm:pt>
    <dgm:pt modelId="{48163532-72A6-4AD9-BB12-A5468F87032E}" type="pres">
      <dgm:prSet presAssocID="{AE47113F-34AA-466F-9F08-B7B668600D69}" presName="sibTrans" presStyleCnt="0"/>
      <dgm:spPr/>
    </dgm:pt>
    <dgm:pt modelId="{1384C1F0-8DBB-4E3A-BDA4-0C4AC2E30B47}" type="pres">
      <dgm:prSet presAssocID="{C8657334-5D72-405A-A9DB-EE05726B6EC1}" presName="compNode" presStyleCnt="0"/>
      <dgm:spPr/>
    </dgm:pt>
    <dgm:pt modelId="{98052BD1-AD44-4F8B-89A2-D8F57476222E}" type="pres">
      <dgm:prSet presAssocID="{C8657334-5D72-405A-A9DB-EE05726B6EC1}" presName="bgRect" presStyleLbl="bgShp" presStyleIdx="3" presStyleCnt="4"/>
      <dgm:spPr/>
    </dgm:pt>
    <dgm:pt modelId="{7AC445C8-E482-4DCB-9394-0F1A1AC8138B}" type="pres">
      <dgm:prSet presAssocID="{C8657334-5D72-405A-A9DB-EE05726B6EC1}" presName="iconRect" presStyleLbl="node1" presStyleIdx="3" presStyleCnt="4"/>
      <dgm:spPr/>
    </dgm:pt>
    <dgm:pt modelId="{DD3A029A-AB5A-490B-85D1-83064CE4D071}" type="pres">
      <dgm:prSet presAssocID="{C8657334-5D72-405A-A9DB-EE05726B6EC1}" presName="spaceRect" presStyleCnt="0"/>
      <dgm:spPr/>
    </dgm:pt>
    <dgm:pt modelId="{8538FACD-BCF3-4F87-AB19-6C8CC7E671EC}" type="pres">
      <dgm:prSet presAssocID="{C8657334-5D72-405A-A9DB-EE05726B6EC1}" presName="parTx" presStyleLbl="revTx" presStyleIdx="3" presStyleCnt="4" custLinFactY="-28083" custLinFactNeighborX="-3122" custLinFactNeighborY="-100000">
        <dgm:presLayoutVars>
          <dgm:chMax val="0"/>
          <dgm:chPref val="0"/>
        </dgm:presLayoutVars>
      </dgm:prSet>
      <dgm:spPr/>
    </dgm:pt>
  </dgm:ptLst>
  <dgm:cxnLst>
    <dgm:cxn modelId="{A840681D-4D9C-4BD5-BAFB-BA53E5413D60}" srcId="{0D34C0E7-27D5-4F28-B991-8174F1FDB7B3}" destId="{0F775FC1-AAF9-486D-8F12-D775C6838426}" srcOrd="0" destOrd="0" parTransId="{E9E3EE65-90F6-4909-917A-213192B80690}" sibTransId="{DD32ED0E-D205-427F-AE8D-B2F99E3BCE0D}"/>
    <dgm:cxn modelId="{56B81E32-8A09-469A-AC19-072AD5EDB961}" type="presOf" srcId="{0DF02AF4-76CF-4CC7-825B-CBC7122E13AB}" destId="{75AA3D56-99CC-4875-B9B5-FA4943FEFB0F}" srcOrd="0" destOrd="0" presId="urn:microsoft.com/office/officeart/2018/2/layout/IconVerticalSolidList"/>
    <dgm:cxn modelId="{62F4CA37-0F89-48C3-8D0E-BCBCFBC1AF6F}" srcId="{0D34C0E7-27D5-4F28-B991-8174F1FDB7B3}" destId="{D64CDC76-F73B-4F0B-BF53-90007D749F49}" srcOrd="1" destOrd="0" parTransId="{9484ACBE-D41D-4EC2-BC4A-738CCC474466}" sibTransId="{B29030FA-ED1E-4BC5-B107-A910C2E2E1E2}"/>
    <dgm:cxn modelId="{C222F05F-2614-4DEE-9031-DC06052C246C}" type="presOf" srcId="{0F775FC1-AAF9-486D-8F12-D775C6838426}" destId="{AB5FF110-0FD0-46EA-B8F9-604FD4E62C4A}" srcOrd="0" destOrd="0" presId="urn:microsoft.com/office/officeart/2018/2/layout/IconVerticalSolidList"/>
    <dgm:cxn modelId="{7803B46B-C0D3-458A-93F9-8738A9441E24}" srcId="{0D34C0E7-27D5-4F28-B991-8174F1FDB7B3}" destId="{0DF02AF4-76CF-4CC7-825B-CBC7122E13AB}" srcOrd="2" destOrd="0" parTransId="{2CC06432-FE62-4414-A0F6-3F83289929E3}" sibTransId="{AE47113F-34AA-466F-9F08-B7B668600D69}"/>
    <dgm:cxn modelId="{C40DEB6E-3F5F-4C67-8BDD-15BEFDF31960}" type="presOf" srcId="{0D34C0E7-27D5-4F28-B991-8174F1FDB7B3}" destId="{2822C59E-772F-484A-9F11-DEE3B13F4B4B}" srcOrd="0" destOrd="0" presId="urn:microsoft.com/office/officeart/2018/2/layout/IconVerticalSolidList"/>
    <dgm:cxn modelId="{F7594A90-813B-4A2B-964D-7EFCE5890538}" srcId="{0D34C0E7-27D5-4F28-B991-8174F1FDB7B3}" destId="{C8657334-5D72-405A-A9DB-EE05726B6EC1}" srcOrd="3" destOrd="0" parTransId="{322AF54F-72E6-4EF6-B108-77CD420B89E5}" sibTransId="{C3EFFDBE-73C8-4480-BBF6-1B234BE7BADD}"/>
    <dgm:cxn modelId="{7D437CBD-F6DB-400F-AE60-DE66EB108F8B}" type="presOf" srcId="{C8657334-5D72-405A-A9DB-EE05726B6EC1}" destId="{8538FACD-BCF3-4F87-AB19-6C8CC7E671EC}" srcOrd="0" destOrd="0" presId="urn:microsoft.com/office/officeart/2018/2/layout/IconVerticalSolidList"/>
    <dgm:cxn modelId="{35A5CABF-A248-4605-BE7F-CC9EBBD955AF}" type="presOf" srcId="{D64CDC76-F73B-4F0B-BF53-90007D749F49}" destId="{160AC791-8D4B-4880-AACE-9CA62F76D45B}" srcOrd="0" destOrd="0" presId="urn:microsoft.com/office/officeart/2018/2/layout/IconVerticalSolidList"/>
    <dgm:cxn modelId="{551452BA-7A64-4860-860E-56F3141A614E}" type="presParOf" srcId="{2822C59E-772F-484A-9F11-DEE3B13F4B4B}" destId="{BBB87CD2-4C05-41FD-B02A-CAEEC07BC234}" srcOrd="0" destOrd="0" presId="urn:microsoft.com/office/officeart/2018/2/layout/IconVerticalSolidList"/>
    <dgm:cxn modelId="{077B258C-8FAD-4F91-90DC-B852473898E5}" type="presParOf" srcId="{BBB87CD2-4C05-41FD-B02A-CAEEC07BC234}" destId="{2D1568B8-C7F0-4D7F-9BAC-1D276B8DF238}" srcOrd="0" destOrd="0" presId="urn:microsoft.com/office/officeart/2018/2/layout/IconVerticalSolidList"/>
    <dgm:cxn modelId="{9753DF3C-7B86-4D06-B761-8289CBC8F026}" type="presParOf" srcId="{BBB87CD2-4C05-41FD-B02A-CAEEC07BC234}" destId="{45DD4744-8FD0-4184-8CA0-4CAC6CB88037}" srcOrd="1" destOrd="0" presId="urn:microsoft.com/office/officeart/2018/2/layout/IconVerticalSolidList"/>
    <dgm:cxn modelId="{13F9B5A4-4FBD-4193-8C1B-F343EF956A91}" type="presParOf" srcId="{BBB87CD2-4C05-41FD-B02A-CAEEC07BC234}" destId="{0385B32B-67D5-4847-8A0F-E57F25B4F3CD}" srcOrd="2" destOrd="0" presId="urn:microsoft.com/office/officeart/2018/2/layout/IconVerticalSolidList"/>
    <dgm:cxn modelId="{20A53915-38D7-4963-AFBD-29A74AFEF4F7}" type="presParOf" srcId="{BBB87CD2-4C05-41FD-B02A-CAEEC07BC234}" destId="{AB5FF110-0FD0-46EA-B8F9-604FD4E62C4A}" srcOrd="3" destOrd="0" presId="urn:microsoft.com/office/officeart/2018/2/layout/IconVerticalSolidList"/>
    <dgm:cxn modelId="{DC8FAE87-8331-41AD-91A6-1D1B24A21F83}" type="presParOf" srcId="{2822C59E-772F-484A-9F11-DEE3B13F4B4B}" destId="{B1AC670F-1C74-42BF-8299-F13E8821E1D6}" srcOrd="1" destOrd="0" presId="urn:microsoft.com/office/officeart/2018/2/layout/IconVerticalSolidList"/>
    <dgm:cxn modelId="{B1BAE6CA-796B-4EEA-8A77-ADB572589B4E}" type="presParOf" srcId="{2822C59E-772F-484A-9F11-DEE3B13F4B4B}" destId="{EB778B79-C672-4F7A-8B8E-E8192CCE79B7}" srcOrd="2" destOrd="0" presId="urn:microsoft.com/office/officeart/2018/2/layout/IconVerticalSolidList"/>
    <dgm:cxn modelId="{0EA66956-8C11-4D26-ADA0-4E6E3FC0F4D6}" type="presParOf" srcId="{EB778B79-C672-4F7A-8B8E-E8192CCE79B7}" destId="{1533037F-B1E6-499E-BBAC-B0C6BF761ABC}" srcOrd="0" destOrd="0" presId="urn:microsoft.com/office/officeart/2018/2/layout/IconVerticalSolidList"/>
    <dgm:cxn modelId="{64B4BF96-DAFC-46F2-9007-6B6E857C4034}" type="presParOf" srcId="{EB778B79-C672-4F7A-8B8E-E8192CCE79B7}" destId="{235B0EA3-F3E9-4F68-BF9C-51493E80DD0A}" srcOrd="1" destOrd="0" presId="urn:microsoft.com/office/officeart/2018/2/layout/IconVerticalSolidList"/>
    <dgm:cxn modelId="{20FC816D-26C9-4C73-942A-A39DB73AB540}" type="presParOf" srcId="{EB778B79-C672-4F7A-8B8E-E8192CCE79B7}" destId="{9232D70F-CB9B-43E0-A389-D31223986C0A}" srcOrd="2" destOrd="0" presId="urn:microsoft.com/office/officeart/2018/2/layout/IconVerticalSolidList"/>
    <dgm:cxn modelId="{A5AEBC3C-54B7-46E3-B617-859D13E3243C}" type="presParOf" srcId="{EB778B79-C672-4F7A-8B8E-E8192CCE79B7}" destId="{160AC791-8D4B-4880-AACE-9CA62F76D45B}" srcOrd="3" destOrd="0" presId="urn:microsoft.com/office/officeart/2018/2/layout/IconVerticalSolidList"/>
    <dgm:cxn modelId="{BB6A9603-FF1C-440A-BA6B-AE29870E0441}" type="presParOf" srcId="{2822C59E-772F-484A-9F11-DEE3B13F4B4B}" destId="{A728D13F-EF51-4F1C-8A88-84555EB4B4C7}" srcOrd="3" destOrd="0" presId="urn:microsoft.com/office/officeart/2018/2/layout/IconVerticalSolidList"/>
    <dgm:cxn modelId="{364796A8-74E1-4F8C-A864-616941B82786}" type="presParOf" srcId="{2822C59E-772F-484A-9F11-DEE3B13F4B4B}" destId="{89D0EFC9-29F7-4584-8C60-6AD6905A13B2}" srcOrd="4" destOrd="0" presId="urn:microsoft.com/office/officeart/2018/2/layout/IconVerticalSolidList"/>
    <dgm:cxn modelId="{249620AE-B39F-4B14-A90B-FD400902D339}" type="presParOf" srcId="{89D0EFC9-29F7-4584-8C60-6AD6905A13B2}" destId="{AC72E594-0718-4D16-BEAA-3C412087FEB2}" srcOrd="0" destOrd="0" presId="urn:microsoft.com/office/officeart/2018/2/layout/IconVerticalSolidList"/>
    <dgm:cxn modelId="{C591C063-06BA-48AB-A85F-A478FA9D5A05}" type="presParOf" srcId="{89D0EFC9-29F7-4584-8C60-6AD6905A13B2}" destId="{7B14F489-8FAB-46FB-B947-5277B4ED7A86}" srcOrd="1" destOrd="0" presId="urn:microsoft.com/office/officeart/2018/2/layout/IconVerticalSolidList"/>
    <dgm:cxn modelId="{4AF322CC-3C6C-438A-935A-795556B5E674}" type="presParOf" srcId="{89D0EFC9-29F7-4584-8C60-6AD6905A13B2}" destId="{F251E26C-2F6E-4E8F-AC61-C87BF838003E}" srcOrd="2" destOrd="0" presId="urn:microsoft.com/office/officeart/2018/2/layout/IconVerticalSolidList"/>
    <dgm:cxn modelId="{F3977CE9-A3C2-4F47-AA6A-83D220EE8435}" type="presParOf" srcId="{89D0EFC9-29F7-4584-8C60-6AD6905A13B2}" destId="{75AA3D56-99CC-4875-B9B5-FA4943FEFB0F}" srcOrd="3" destOrd="0" presId="urn:microsoft.com/office/officeart/2018/2/layout/IconVerticalSolidList"/>
    <dgm:cxn modelId="{41AA7C5F-7292-41D4-A003-159FF3496873}" type="presParOf" srcId="{2822C59E-772F-484A-9F11-DEE3B13F4B4B}" destId="{48163532-72A6-4AD9-BB12-A5468F87032E}" srcOrd="5" destOrd="0" presId="urn:microsoft.com/office/officeart/2018/2/layout/IconVerticalSolidList"/>
    <dgm:cxn modelId="{DD8C735A-E9D3-4956-A847-ADE77F1E0780}" type="presParOf" srcId="{2822C59E-772F-484A-9F11-DEE3B13F4B4B}" destId="{1384C1F0-8DBB-4E3A-BDA4-0C4AC2E30B47}" srcOrd="6" destOrd="0" presId="urn:microsoft.com/office/officeart/2018/2/layout/IconVerticalSolidList"/>
    <dgm:cxn modelId="{D62194AB-2410-4894-B34E-989661E21CF5}" type="presParOf" srcId="{1384C1F0-8DBB-4E3A-BDA4-0C4AC2E30B47}" destId="{98052BD1-AD44-4F8B-89A2-D8F57476222E}" srcOrd="0" destOrd="0" presId="urn:microsoft.com/office/officeart/2018/2/layout/IconVerticalSolidList"/>
    <dgm:cxn modelId="{BF4236B8-576C-4959-8A7F-A2C3A00ADCC1}" type="presParOf" srcId="{1384C1F0-8DBB-4E3A-BDA4-0C4AC2E30B47}" destId="{7AC445C8-E482-4DCB-9394-0F1A1AC8138B}" srcOrd="1" destOrd="0" presId="urn:microsoft.com/office/officeart/2018/2/layout/IconVerticalSolidList"/>
    <dgm:cxn modelId="{408C1ACC-8F9A-4648-BF84-6F209EFA954A}" type="presParOf" srcId="{1384C1F0-8DBB-4E3A-BDA4-0C4AC2E30B47}" destId="{DD3A029A-AB5A-490B-85D1-83064CE4D071}" srcOrd="2" destOrd="0" presId="urn:microsoft.com/office/officeart/2018/2/layout/IconVerticalSolidList"/>
    <dgm:cxn modelId="{F10B13F0-A5EA-4AAA-8A29-AC546CF40102}" type="presParOf" srcId="{1384C1F0-8DBB-4E3A-BDA4-0C4AC2E30B47}" destId="{8538FACD-BCF3-4F87-AB19-6C8CC7E671EC}"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33F7F3-477E-49EC-9D53-B00FA39988F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46BA460-F357-4FB8-887E-25A966EDFE69}">
      <dgm:prSet custT="1"/>
      <dgm:spPr/>
      <dgm:t>
        <a:bodyPr/>
        <a:lstStyle/>
        <a:p>
          <a:r>
            <a:rPr lang="en-US" sz="1400" dirty="0"/>
            <a:t>NASDDDS and Dr. Shea Tanis from the State of the States in Intellectual and Developmental Disabilities launched our second Technology Solutions State</a:t>
          </a:r>
        </a:p>
      </dgm:t>
    </dgm:pt>
    <dgm:pt modelId="{5E5F5645-EF36-4868-99CB-5244E762A994}" type="parTrans" cxnId="{E9CA1177-62C8-42F4-9149-C2833722B8A1}">
      <dgm:prSet/>
      <dgm:spPr/>
      <dgm:t>
        <a:bodyPr/>
        <a:lstStyle/>
        <a:p>
          <a:endParaRPr lang="en-US"/>
        </a:p>
      </dgm:t>
    </dgm:pt>
    <dgm:pt modelId="{14B5BD0E-01AA-4F41-8CD3-91D90F79C549}" type="sibTrans" cxnId="{E9CA1177-62C8-42F4-9149-C2833722B8A1}">
      <dgm:prSet/>
      <dgm:spPr/>
      <dgm:t>
        <a:bodyPr/>
        <a:lstStyle/>
        <a:p>
          <a:endParaRPr lang="en-US" dirty="0"/>
        </a:p>
      </dgm:t>
    </dgm:pt>
    <dgm:pt modelId="{5B41C749-A7C5-4569-9202-922E393B36D9}">
      <dgm:prSet/>
      <dgm:spPr/>
      <dgm:t>
        <a:bodyPr/>
        <a:lstStyle/>
        <a:p>
          <a:r>
            <a:rPr lang="en-US" dirty="0"/>
            <a:t>We focused on three primary areas:  </a:t>
          </a:r>
        </a:p>
      </dgm:t>
    </dgm:pt>
    <dgm:pt modelId="{626B3C1B-90A1-49E6-A9E8-1B26AEBBD1C2}" type="parTrans" cxnId="{982F9550-0A54-4EEC-86F2-DD9FF45CF192}">
      <dgm:prSet/>
      <dgm:spPr/>
      <dgm:t>
        <a:bodyPr/>
        <a:lstStyle/>
        <a:p>
          <a:endParaRPr lang="en-US"/>
        </a:p>
      </dgm:t>
    </dgm:pt>
    <dgm:pt modelId="{AB59EFA7-8B8F-4C9B-8F0E-85D8A3D574F0}" type="sibTrans" cxnId="{982F9550-0A54-4EEC-86F2-DD9FF45CF192}">
      <dgm:prSet/>
      <dgm:spPr/>
      <dgm:t>
        <a:bodyPr/>
        <a:lstStyle/>
        <a:p>
          <a:endParaRPr lang="en-US" dirty="0"/>
        </a:p>
      </dgm:t>
    </dgm:pt>
    <dgm:pt modelId="{0B561AB5-7642-4CF4-A380-C472F122AC6F}">
      <dgm:prSet/>
      <dgm:spPr/>
      <dgm:t>
        <a:bodyPr/>
        <a:lstStyle/>
        <a:p>
          <a:r>
            <a:rPr lang="en-US" dirty="0"/>
            <a:t>Funding for technology solutions </a:t>
          </a:r>
        </a:p>
      </dgm:t>
    </dgm:pt>
    <dgm:pt modelId="{41F9137A-70AC-4AC2-96D5-7A06467E3C7A}" type="parTrans" cxnId="{62144FB4-010D-447D-8E53-152E99C2F803}">
      <dgm:prSet/>
      <dgm:spPr/>
      <dgm:t>
        <a:bodyPr/>
        <a:lstStyle/>
        <a:p>
          <a:endParaRPr lang="en-US"/>
        </a:p>
      </dgm:t>
    </dgm:pt>
    <dgm:pt modelId="{079DF30C-758C-4377-8E83-F911787FD999}" type="sibTrans" cxnId="{62144FB4-010D-447D-8E53-152E99C2F803}">
      <dgm:prSet/>
      <dgm:spPr/>
      <dgm:t>
        <a:bodyPr/>
        <a:lstStyle/>
        <a:p>
          <a:endParaRPr lang="en-US" dirty="0"/>
        </a:p>
      </dgm:t>
    </dgm:pt>
    <dgm:pt modelId="{284A2BE1-CDD9-4815-952A-A396B33F09AA}">
      <dgm:prSet/>
      <dgm:spPr/>
      <dgm:t>
        <a:bodyPr/>
        <a:lstStyle/>
        <a:p>
          <a:r>
            <a:rPr lang="en-US" dirty="0"/>
            <a:t>Operational specifications and; </a:t>
          </a:r>
        </a:p>
      </dgm:t>
    </dgm:pt>
    <dgm:pt modelId="{88113A44-F3AD-4E45-876E-1D81495504A5}" type="parTrans" cxnId="{412B8BF1-DB6A-43DB-83E3-1D0FA4E57F60}">
      <dgm:prSet/>
      <dgm:spPr/>
      <dgm:t>
        <a:bodyPr/>
        <a:lstStyle/>
        <a:p>
          <a:endParaRPr lang="en-US"/>
        </a:p>
      </dgm:t>
    </dgm:pt>
    <dgm:pt modelId="{CA11AFCA-1ABE-4191-AA07-8B5CCD4AE99D}" type="sibTrans" cxnId="{412B8BF1-DB6A-43DB-83E3-1D0FA4E57F60}">
      <dgm:prSet/>
      <dgm:spPr/>
      <dgm:t>
        <a:bodyPr/>
        <a:lstStyle/>
        <a:p>
          <a:endParaRPr lang="en-US" dirty="0"/>
        </a:p>
      </dgm:t>
    </dgm:pt>
    <dgm:pt modelId="{4F8E0BCF-39B4-4F6D-B4EF-31F12AC774A8}">
      <dgm:prSet/>
      <dgm:spPr/>
      <dgm:t>
        <a:bodyPr/>
        <a:lstStyle/>
        <a:p>
          <a:r>
            <a:rPr lang="en-US" dirty="0"/>
            <a:t>Benchmarking for systems change.</a:t>
          </a:r>
        </a:p>
      </dgm:t>
    </dgm:pt>
    <dgm:pt modelId="{E65AA2BE-662E-4595-88A8-979801ADA809}" type="parTrans" cxnId="{6D8FC9E9-D3D4-4E03-A8D3-F6BB6DDC894E}">
      <dgm:prSet/>
      <dgm:spPr/>
      <dgm:t>
        <a:bodyPr/>
        <a:lstStyle/>
        <a:p>
          <a:endParaRPr lang="en-US"/>
        </a:p>
      </dgm:t>
    </dgm:pt>
    <dgm:pt modelId="{8C506F60-658F-415B-A378-AC4E3BF3753F}" type="sibTrans" cxnId="{6D8FC9E9-D3D4-4E03-A8D3-F6BB6DDC894E}">
      <dgm:prSet/>
      <dgm:spPr/>
      <dgm:t>
        <a:bodyPr/>
        <a:lstStyle/>
        <a:p>
          <a:endParaRPr lang="en-US"/>
        </a:p>
      </dgm:t>
    </dgm:pt>
    <dgm:pt modelId="{C8320700-6835-42F2-8C7F-FD205C896D48}" type="pres">
      <dgm:prSet presAssocID="{2233F7F3-477E-49EC-9D53-B00FA39988F5}" presName="outerComposite" presStyleCnt="0">
        <dgm:presLayoutVars>
          <dgm:chMax val="5"/>
          <dgm:dir/>
          <dgm:resizeHandles val="exact"/>
        </dgm:presLayoutVars>
      </dgm:prSet>
      <dgm:spPr/>
    </dgm:pt>
    <dgm:pt modelId="{82D1010F-872F-4F30-BAF3-3EAB0E6BDAF8}" type="pres">
      <dgm:prSet presAssocID="{2233F7F3-477E-49EC-9D53-B00FA39988F5}" presName="dummyMaxCanvas" presStyleCnt="0">
        <dgm:presLayoutVars/>
      </dgm:prSet>
      <dgm:spPr/>
    </dgm:pt>
    <dgm:pt modelId="{E14D8712-B6CD-4C42-99C0-BD4890357227}" type="pres">
      <dgm:prSet presAssocID="{2233F7F3-477E-49EC-9D53-B00FA39988F5}" presName="FiveNodes_1" presStyleLbl="node1" presStyleIdx="0" presStyleCnt="5" custScaleX="97624">
        <dgm:presLayoutVars>
          <dgm:bulletEnabled val="1"/>
        </dgm:presLayoutVars>
      </dgm:prSet>
      <dgm:spPr/>
    </dgm:pt>
    <dgm:pt modelId="{3F6A8A1D-9F49-46D9-A757-4336A8F6B6B8}" type="pres">
      <dgm:prSet presAssocID="{2233F7F3-477E-49EC-9D53-B00FA39988F5}" presName="FiveNodes_2" presStyleLbl="node1" presStyleIdx="1" presStyleCnt="5">
        <dgm:presLayoutVars>
          <dgm:bulletEnabled val="1"/>
        </dgm:presLayoutVars>
      </dgm:prSet>
      <dgm:spPr/>
    </dgm:pt>
    <dgm:pt modelId="{95580874-87D1-4C66-96F2-E5BACE49F3CE}" type="pres">
      <dgm:prSet presAssocID="{2233F7F3-477E-49EC-9D53-B00FA39988F5}" presName="FiveNodes_3" presStyleLbl="node1" presStyleIdx="2" presStyleCnt="5">
        <dgm:presLayoutVars>
          <dgm:bulletEnabled val="1"/>
        </dgm:presLayoutVars>
      </dgm:prSet>
      <dgm:spPr/>
    </dgm:pt>
    <dgm:pt modelId="{E3A567E3-202B-44E0-AC21-B24A8AFC2D01}" type="pres">
      <dgm:prSet presAssocID="{2233F7F3-477E-49EC-9D53-B00FA39988F5}" presName="FiveNodes_4" presStyleLbl="node1" presStyleIdx="3" presStyleCnt="5">
        <dgm:presLayoutVars>
          <dgm:bulletEnabled val="1"/>
        </dgm:presLayoutVars>
      </dgm:prSet>
      <dgm:spPr/>
    </dgm:pt>
    <dgm:pt modelId="{D4E47F66-6C1B-4E5E-8DCB-CCF331C434CC}" type="pres">
      <dgm:prSet presAssocID="{2233F7F3-477E-49EC-9D53-B00FA39988F5}" presName="FiveNodes_5" presStyleLbl="node1" presStyleIdx="4" presStyleCnt="5">
        <dgm:presLayoutVars>
          <dgm:bulletEnabled val="1"/>
        </dgm:presLayoutVars>
      </dgm:prSet>
      <dgm:spPr/>
    </dgm:pt>
    <dgm:pt modelId="{7F91AD8F-3FDC-43C3-8450-35B244D3A38C}" type="pres">
      <dgm:prSet presAssocID="{2233F7F3-477E-49EC-9D53-B00FA39988F5}" presName="FiveConn_1-2" presStyleLbl="fgAccFollowNode1" presStyleIdx="0" presStyleCnt="4">
        <dgm:presLayoutVars>
          <dgm:bulletEnabled val="1"/>
        </dgm:presLayoutVars>
      </dgm:prSet>
      <dgm:spPr/>
    </dgm:pt>
    <dgm:pt modelId="{B516D815-0EA6-4794-9F81-469780B2FD22}" type="pres">
      <dgm:prSet presAssocID="{2233F7F3-477E-49EC-9D53-B00FA39988F5}" presName="FiveConn_2-3" presStyleLbl="fgAccFollowNode1" presStyleIdx="1" presStyleCnt="4">
        <dgm:presLayoutVars>
          <dgm:bulletEnabled val="1"/>
        </dgm:presLayoutVars>
      </dgm:prSet>
      <dgm:spPr/>
    </dgm:pt>
    <dgm:pt modelId="{23F60669-600D-43EE-9B9E-2A00B10A1D3C}" type="pres">
      <dgm:prSet presAssocID="{2233F7F3-477E-49EC-9D53-B00FA39988F5}" presName="FiveConn_3-4" presStyleLbl="fgAccFollowNode1" presStyleIdx="2" presStyleCnt="4">
        <dgm:presLayoutVars>
          <dgm:bulletEnabled val="1"/>
        </dgm:presLayoutVars>
      </dgm:prSet>
      <dgm:spPr/>
    </dgm:pt>
    <dgm:pt modelId="{BEA0D564-7E98-4578-B041-B7E18F84F497}" type="pres">
      <dgm:prSet presAssocID="{2233F7F3-477E-49EC-9D53-B00FA39988F5}" presName="FiveConn_4-5" presStyleLbl="fgAccFollowNode1" presStyleIdx="3" presStyleCnt="4">
        <dgm:presLayoutVars>
          <dgm:bulletEnabled val="1"/>
        </dgm:presLayoutVars>
      </dgm:prSet>
      <dgm:spPr/>
    </dgm:pt>
    <dgm:pt modelId="{0EAEDCAB-8E91-4C63-8ED0-C31898B2DCEB}" type="pres">
      <dgm:prSet presAssocID="{2233F7F3-477E-49EC-9D53-B00FA39988F5}" presName="FiveNodes_1_text" presStyleLbl="node1" presStyleIdx="4" presStyleCnt="5">
        <dgm:presLayoutVars>
          <dgm:bulletEnabled val="1"/>
        </dgm:presLayoutVars>
      </dgm:prSet>
      <dgm:spPr/>
    </dgm:pt>
    <dgm:pt modelId="{26BF68C2-A28E-4051-8330-3AAA15E95533}" type="pres">
      <dgm:prSet presAssocID="{2233F7F3-477E-49EC-9D53-B00FA39988F5}" presName="FiveNodes_2_text" presStyleLbl="node1" presStyleIdx="4" presStyleCnt="5">
        <dgm:presLayoutVars>
          <dgm:bulletEnabled val="1"/>
        </dgm:presLayoutVars>
      </dgm:prSet>
      <dgm:spPr/>
    </dgm:pt>
    <dgm:pt modelId="{1898C2C3-1005-4480-A0F7-21F2E781F806}" type="pres">
      <dgm:prSet presAssocID="{2233F7F3-477E-49EC-9D53-B00FA39988F5}" presName="FiveNodes_3_text" presStyleLbl="node1" presStyleIdx="4" presStyleCnt="5">
        <dgm:presLayoutVars>
          <dgm:bulletEnabled val="1"/>
        </dgm:presLayoutVars>
      </dgm:prSet>
      <dgm:spPr/>
    </dgm:pt>
    <dgm:pt modelId="{7EC56284-A6FD-484C-96E5-6CB1ADD0B893}" type="pres">
      <dgm:prSet presAssocID="{2233F7F3-477E-49EC-9D53-B00FA39988F5}" presName="FiveNodes_4_text" presStyleLbl="node1" presStyleIdx="4" presStyleCnt="5">
        <dgm:presLayoutVars>
          <dgm:bulletEnabled val="1"/>
        </dgm:presLayoutVars>
      </dgm:prSet>
      <dgm:spPr/>
    </dgm:pt>
    <dgm:pt modelId="{4ED265AD-5679-4614-8844-FC5708FA5EFF}" type="pres">
      <dgm:prSet presAssocID="{2233F7F3-477E-49EC-9D53-B00FA39988F5}" presName="FiveNodes_5_text" presStyleLbl="node1" presStyleIdx="4" presStyleCnt="5">
        <dgm:presLayoutVars>
          <dgm:bulletEnabled val="1"/>
        </dgm:presLayoutVars>
      </dgm:prSet>
      <dgm:spPr/>
    </dgm:pt>
  </dgm:ptLst>
  <dgm:cxnLst>
    <dgm:cxn modelId="{B9A4C801-6BB6-49F6-96ED-BC0E60F94D49}" type="presOf" srcId="{284A2BE1-CDD9-4815-952A-A396B33F09AA}" destId="{E3A567E3-202B-44E0-AC21-B24A8AFC2D01}" srcOrd="0" destOrd="0" presId="urn:microsoft.com/office/officeart/2005/8/layout/vProcess5"/>
    <dgm:cxn modelId="{DD2BA123-FA7D-45F0-AD19-706C33A8DF5D}" type="presOf" srcId="{284A2BE1-CDD9-4815-952A-A396B33F09AA}" destId="{7EC56284-A6FD-484C-96E5-6CB1ADD0B893}" srcOrd="1" destOrd="0" presId="urn:microsoft.com/office/officeart/2005/8/layout/vProcess5"/>
    <dgm:cxn modelId="{2DAC0333-0414-4574-92CE-EBB8820E516B}" type="presOf" srcId="{AB59EFA7-8B8F-4C9B-8F0E-85D8A3D574F0}" destId="{B516D815-0EA6-4794-9F81-469780B2FD22}" srcOrd="0" destOrd="0" presId="urn:microsoft.com/office/officeart/2005/8/layout/vProcess5"/>
    <dgm:cxn modelId="{57B7E835-9268-425D-83A7-C9491249D999}" type="presOf" srcId="{14B5BD0E-01AA-4F41-8CD3-91D90F79C549}" destId="{7F91AD8F-3FDC-43C3-8450-35B244D3A38C}" srcOrd="0" destOrd="0" presId="urn:microsoft.com/office/officeart/2005/8/layout/vProcess5"/>
    <dgm:cxn modelId="{E6F66A3B-C5C5-4E04-9243-0D0D5AEA65AB}" type="presOf" srcId="{5B41C749-A7C5-4569-9202-922E393B36D9}" destId="{26BF68C2-A28E-4051-8330-3AAA15E95533}" srcOrd="1" destOrd="0" presId="urn:microsoft.com/office/officeart/2005/8/layout/vProcess5"/>
    <dgm:cxn modelId="{58CC7766-9970-4425-B467-5B05AA018617}" type="presOf" srcId="{5B41C749-A7C5-4569-9202-922E393B36D9}" destId="{3F6A8A1D-9F49-46D9-A757-4336A8F6B6B8}" srcOrd="0" destOrd="0" presId="urn:microsoft.com/office/officeart/2005/8/layout/vProcess5"/>
    <dgm:cxn modelId="{982F9550-0A54-4EEC-86F2-DD9FF45CF192}" srcId="{2233F7F3-477E-49EC-9D53-B00FA39988F5}" destId="{5B41C749-A7C5-4569-9202-922E393B36D9}" srcOrd="1" destOrd="0" parTransId="{626B3C1B-90A1-49E6-A9E8-1B26AEBBD1C2}" sibTransId="{AB59EFA7-8B8F-4C9B-8F0E-85D8A3D574F0}"/>
    <dgm:cxn modelId="{E9CA1177-62C8-42F4-9149-C2833722B8A1}" srcId="{2233F7F3-477E-49EC-9D53-B00FA39988F5}" destId="{F46BA460-F357-4FB8-887E-25A966EDFE69}" srcOrd="0" destOrd="0" parTransId="{5E5F5645-EF36-4868-99CB-5244E762A994}" sibTransId="{14B5BD0E-01AA-4F41-8CD3-91D90F79C549}"/>
    <dgm:cxn modelId="{E626765A-90EB-49A7-ADF5-DF16A9E66462}" type="presOf" srcId="{0B561AB5-7642-4CF4-A380-C472F122AC6F}" destId="{95580874-87D1-4C66-96F2-E5BACE49F3CE}" srcOrd="0" destOrd="0" presId="urn:microsoft.com/office/officeart/2005/8/layout/vProcess5"/>
    <dgm:cxn modelId="{195450A6-4715-410C-AAB2-1F33894CE9AA}" type="presOf" srcId="{0B561AB5-7642-4CF4-A380-C472F122AC6F}" destId="{1898C2C3-1005-4480-A0F7-21F2E781F806}" srcOrd="1" destOrd="0" presId="urn:microsoft.com/office/officeart/2005/8/layout/vProcess5"/>
    <dgm:cxn modelId="{D150CFAA-A5BD-49DC-9C9D-3E46142CFD21}" type="presOf" srcId="{F46BA460-F357-4FB8-887E-25A966EDFE69}" destId="{0EAEDCAB-8E91-4C63-8ED0-C31898B2DCEB}" srcOrd="1" destOrd="0" presId="urn:microsoft.com/office/officeart/2005/8/layout/vProcess5"/>
    <dgm:cxn modelId="{62144FB4-010D-447D-8E53-152E99C2F803}" srcId="{2233F7F3-477E-49EC-9D53-B00FA39988F5}" destId="{0B561AB5-7642-4CF4-A380-C472F122AC6F}" srcOrd="2" destOrd="0" parTransId="{41F9137A-70AC-4AC2-96D5-7A06467E3C7A}" sibTransId="{079DF30C-758C-4377-8E83-F911787FD999}"/>
    <dgm:cxn modelId="{126319CB-D328-4D5E-BD09-4FF1114A1275}" type="presOf" srcId="{4F8E0BCF-39B4-4F6D-B4EF-31F12AC774A8}" destId="{4ED265AD-5679-4614-8844-FC5708FA5EFF}" srcOrd="1" destOrd="0" presId="urn:microsoft.com/office/officeart/2005/8/layout/vProcess5"/>
    <dgm:cxn modelId="{6C806BD5-C248-42BC-A7B0-2DE829F3B512}" type="presOf" srcId="{4F8E0BCF-39B4-4F6D-B4EF-31F12AC774A8}" destId="{D4E47F66-6C1B-4E5E-8DCB-CCF331C434CC}" srcOrd="0" destOrd="0" presId="urn:microsoft.com/office/officeart/2005/8/layout/vProcess5"/>
    <dgm:cxn modelId="{EA4C4CE0-3786-4A64-ADB3-1D6CD1E76493}" type="presOf" srcId="{079DF30C-758C-4377-8E83-F911787FD999}" destId="{23F60669-600D-43EE-9B9E-2A00B10A1D3C}" srcOrd="0" destOrd="0" presId="urn:microsoft.com/office/officeart/2005/8/layout/vProcess5"/>
    <dgm:cxn modelId="{6D8FC9E9-D3D4-4E03-A8D3-F6BB6DDC894E}" srcId="{2233F7F3-477E-49EC-9D53-B00FA39988F5}" destId="{4F8E0BCF-39B4-4F6D-B4EF-31F12AC774A8}" srcOrd="4" destOrd="0" parTransId="{E65AA2BE-662E-4595-88A8-979801ADA809}" sibTransId="{8C506F60-658F-415B-A378-AC4E3BF3753F}"/>
    <dgm:cxn modelId="{DF57D3EA-A673-4416-B6AB-13DB925F490B}" type="presOf" srcId="{F46BA460-F357-4FB8-887E-25A966EDFE69}" destId="{E14D8712-B6CD-4C42-99C0-BD4890357227}" srcOrd="0" destOrd="0" presId="urn:microsoft.com/office/officeart/2005/8/layout/vProcess5"/>
    <dgm:cxn modelId="{9960C5EE-3452-4EB8-8DDE-199DFD3FA2A3}" type="presOf" srcId="{CA11AFCA-1ABE-4191-AA07-8B5CCD4AE99D}" destId="{BEA0D564-7E98-4578-B041-B7E18F84F497}" srcOrd="0" destOrd="0" presId="urn:microsoft.com/office/officeart/2005/8/layout/vProcess5"/>
    <dgm:cxn modelId="{412B8BF1-DB6A-43DB-83E3-1D0FA4E57F60}" srcId="{2233F7F3-477E-49EC-9D53-B00FA39988F5}" destId="{284A2BE1-CDD9-4815-952A-A396B33F09AA}" srcOrd="3" destOrd="0" parTransId="{88113A44-F3AD-4E45-876E-1D81495504A5}" sibTransId="{CA11AFCA-1ABE-4191-AA07-8B5CCD4AE99D}"/>
    <dgm:cxn modelId="{08844CFF-2DDE-4D6D-BAEC-444F4DCEB805}" type="presOf" srcId="{2233F7F3-477E-49EC-9D53-B00FA39988F5}" destId="{C8320700-6835-42F2-8C7F-FD205C896D48}" srcOrd="0" destOrd="0" presId="urn:microsoft.com/office/officeart/2005/8/layout/vProcess5"/>
    <dgm:cxn modelId="{A84BFB0B-BFAB-44E5-A027-2009C592049F}" type="presParOf" srcId="{C8320700-6835-42F2-8C7F-FD205C896D48}" destId="{82D1010F-872F-4F30-BAF3-3EAB0E6BDAF8}" srcOrd="0" destOrd="0" presId="urn:microsoft.com/office/officeart/2005/8/layout/vProcess5"/>
    <dgm:cxn modelId="{DC35F57C-6A5D-4D3C-9763-E30A2C8EAF15}" type="presParOf" srcId="{C8320700-6835-42F2-8C7F-FD205C896D48}" destId="{E14D8712-B6CD-4C42-99C0-BD4890357227}" srcOrd="1" destOrd="0" presId="urn:microsoft.com/office/officeart/2005/8/layout/vProcess5"/>
    <dgm:cxn modelId="{A6EB095D-DA3E-4803-A22A-8FB3424AEFE4}" type="presParOf" srcId="{C8320700-6835-42F2-8C7F-FD205C896D48}" destId="{3F6A8A1D-9F49-46D9-A757-4336A8F6B6B8}" srcOrd="2" destOrd="0" presId="urn:microsoft.com/office/officeart/2005/8/layout/vProcess5"/>
    <dgm:cxn modelId="{A8DC2420-CC3E-4628-B594-46D3299AC7A3}" type="presParOf" srcId="{C8320700-6835-42F2-8C7F-FD205C896D48}" destId="{95580874-87D1-4C66-96F2-E5BACE49F3CE}" srcOrd="3" destOrd="0" presId="urn:microsoft.com/office/officeart/2005/8/layout/vProcess5"/>
    <dgm:cxn modelId="{C76AD175-DB08-481E-9C2E-EB5DC069E158}" type="presParOf" srcId="{C8320700-6835-42F2-8C7F-FD205C896D48}" destId="{E3A567E3-202B-44E0-AC21-B24A8AFC2D01}" srcOrd="4" destOrd="0" presId="urn:microsoft.com/office/officeart/2005/8/layout/vProcess5"/>
    <dgm:cxn modelId="{F2402944-23AB-4C9D-A610-FE38CB1E7BF5}" type="presParOf" srcId="{C8320700-6835-42F2-8C7F-FD205C896D48}" destId="{D4E47F66-6C1B-4E5E-8DCB-CCF331C434CC}" srcOrd="5" destOrd="0" presId="urn:microsoft.com/office/officeart/2005/8/layout/vProcess5"/>
    <dgm:cxn modelId="{4C536BD4-E7AB-49DC-8B77-79DC32413A3B}" type="presParOf" srcId="{C8320700-6835-42F2-8C7F-FD205C896D48}" destId="{7F91AD8F-3FDC-43C3-8450-35B244D3A38C}" srcOrd="6" destOrd="0" presId="urn:microsoft.com/office/officeart/2005/8/layout/vProcess5"/>
    <dgm:cxn modelId="{0C69FC44-2490-43C3-91D1-8D569076E3AA}" type="presParOf" srcId="{C8320700-6835-42F2-8C7F-FD205C896D48}" destId="{B516D815-0EA6-4794-9F81-469780B2FD22}" srcOrd="7" destOrd="0" presId="urn:microsoft.com/office/officeart/2005/8/layout/vProcess5"/>
    <dgm:cxn modelId="{C9C4FBD8-F27A-4655-8BAE-50D0E84520BF}" type="presParOf" srcId="{C8320700-6835-42F2-8C7F-FD205C896D48}" destId="{23F60669-600D-43EE-9B9E-2A00B10A1D3C}" srcOrd="8" destOrd="0" presId="urn:microsoft.com/office/officeart/2005/8/layout/vProcess5"/>
    <dgm:cxn modelId="{ECD041BE-C01C-4616-A3F3-91EF99D1CE1B}" type="presParOf" srcId="{C8320700-6835-42F2-8C7F-FD205C896D48}" destId="{BEA0D564-7E98-4578-B041-B7E18F84F497}" srcOrd="9" destOrd="0" presId="urn:microsoft.com/office/officeart/2005/8/layout/vProcess5"/>
    <dgm:cxn modelId="{C9CC3526-CCD7-48B0-B353-4DEBFC9D6A74}" type="presParOf" srcId="{C8320700-6835-42F2-8C7F-FD205C896D48}" destId="{0EAEDCAB-8E91-4C63-8ED0-C31898B2DCEB}" srcOrd="10" destOrd="0" presId="urn:microsoft.com/office/officeart/2005/8/layout/vProcess5"/>
    <dgm:cxn modelId="{7FFAC926-0CA5-431F-8824-F2904FB44115}" type="presParOf" srcId="{C8320700-6835-42F2-8C7F-FD205C896D48}" destId="{26BF68C2-A28E-4051-8330-3AAA15E95533}" srcOrd="11" destOrd="0" presId="urn:microsoft.com/office/officeart/2005/8/layout/vProcess5"/>
    <dgm:cxn modelId="{F27B3786-BC96-449F-B040-4BBE1985E773}" type="presParOf" srcId="{C8320700-6835-42F2-8C7F-FD205C896D48}" destId="{1898C2C3-1005-4480-A0F7-21F2E781F806}" srcOrd="12" destOrd="0" presId="urn:microsoft.com/office/officeart/2005/8/layout/vProcess5"/>
    <dgm:cxn modelId="{640B92FC-8EFB-4C8B-94D5-D26199C64208}" type="presParOf" srcId="{C8320700-6835-42F2-8C7F-FD205C896D48}" destId="{7EC56284-A6FD-484C-96E5-6CB1ADD0B893}" srcOrd="13" destOrd="0" presId="urn:microsoft.com/office/officeart/2005/8/layout/vProcess5"/>
    <dgm:cxn modelId="{7FFFC05F-3453-4E64-BED0-AF020C317510}" type="presParOf" srcId="{C8320700-6835-42F2-8C7F-FD205C896D48}" destId="{4ED265AD-5679-4614-8844-FC5708FA5EFF}"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6B0342-BDF4-4941-94D0-3F8AB3B016A5}"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C304B0C2-8095-49D2-B6FE-C328F0F70A97}">
      <dgm:prSet phldrT="[Text]"/>
      <dgm:spPr/>
      <dgm:t>
        <a:bodyPr/>
        <a:lstStyle/>
        <a:p>
          <a:r>
            <a:rPr lang="en-US" dirty="0"/>
            <a:t>Virtual services</a:t>
          </a:r>
        </a:p>
      </dgm:t>
    </dgm:pt>
    <dgm:pt modelId="{281C7F9F-357A-460A-B477-328FB75455A3}" type="parTrans" cxnId="{A8AB4EAC-68C6-4454-8363-BF7DECB9882E}">
      <dgm:prSet/>
      <dgm:spPr/>
      <dgm:t>
        <a:bodyPr/>
        <a:lstStyle/>
        <a:p>
          <a:endParaRPr lang="en-US"/>
        </a:p>
      </dgm:t>
    </dgm:pt>
    <dgm:pt modelId="{5EB2089C-37F6-40DF-AAD3-BD45D56ACC94}" type="sibTrans" cxnId="{A8AB4EAC-68C6-4454-8363-BF7DECB9882E}">
      <dgm:prSet custT="1"/>
      <dgm:spPr/>
      <dgm:t>
        <a:bodyPr/>
        <a:lstStyle/>
        <a:p>
          <a:r>
            <a:rPr lang="en-US" sz="1600" b="0" dirty="0"/>
            <a:t>Remote monitoring</a:t>
          </a:r>
        </a:p>
      </dgm:t>
    </dgm:pt>
    <dgm:pt modelId="{384BC473-CCD1-49A8-BB77-80C1CA45D412}">
      <dgm:prSet phldrT="[Text]"/>
      <dgm:spPr/>
      <dgm:t>
        <a:bodyPr/>
        <a:lstStyle/>
        <a:p>
          <a:endParaRPr lang="en-US" b="1" dirty="0">
            <a:effectLst/>
            <a:latin typeface="Aptos" panose="020B0004020202020204" pitchFamily="34" charset="0"/>
            <a:ea typeface="Aptos" panose="020B0004020202020204" pitchFamily="34" charset="0"/>
            <a:cs typeface="Times New Roman" panose="02020603050405020304" pitchFamily="18" charset="0"/>
          </a:endParaRPr>
        </a:p>
        <a:p>
          <a:r>
            <a:rPr lang="en-US" b="1" dirty="0">
              <a:effectLst/>
              <a:latin typeface="Aptos" panose="020B0004020202020204" pitchFamily="34" charset="0"/>
              <a:ea typeface="Aptos" panose="020B0004020202020204" pitchFamily="34" charset="0"/>
              <a:cs typeface="Times New Roman" panose="02020603050405020304" pitchFamily="18" charset="0"/>
            </a:rPr>
            <a:t>There is a myriad of terms being used across the country </a:t>
          </a:r>
          <a:endParaRPr lang="en-US" dirty="0"/>
        </a:p>
      </dgm:t>
    </dgm:pt>
    <dgm:pt modelId="{2D3F412B-B907-4554-9372-AF5767983A34}" type="parTrans" cxnId="{4198C807-F064-4A28-96B7-F0A237C54DD1}">
      <dgm:prSet/>
      <dgm:spPr/>
      <dgm:t>
        <a:bodyPr/>
        <a:lstStyle/>
        <a:p>
          <a:endParaRPr lang="en-US"/>
        </a:p>
      </dgm:t>
    </dgm:pt>
    <dgm:pt modelId="{37CB54F8-5C20-4A09-B7AA-304FFF441C01}" type="sibTrans" cxnId="{4198C807-F064-4A28-96B7-F0A237C54DD1}">
      <dgm:prSet/>
      <dgm:spPr/>
      <dgm:t>
        <a:bodyPr/>
        <a:lstStyle/>
        <a:p>
          <a:endParaRPr lang="en-US"/>
        </a:p>
      </dgm:t>
    </dgm:pt>
    <dgm:pt modelId="{D6F4736E-2FCF-4338-BC06-DF6A9AC51D10}">
      <dgm:prSet phldrT="[Text]"/>
      <dgm:spPr/>
      <dgm:t>
        <a:bodyPr/>
        <a:lstStyle/>
        <a:p>
          <a:r>
            <a:rPr lang="en-US" dirty="0"/>
            <a:t>Telehealth</a:t>
          </a:r>
        </a:p>
      </dgm:t>
    </dgm:pt>
    <dgm:pt modelId="{5BDE0470-9A5F-404F-A0E0-EA883A795C53}" type="parTrans" cxnId="{1F156A1B-FD46-4D3C-941B-753A366B79D9}">
      <dgm:prSet/>
      <dgm:spPr/>
      <dgm:t>
        <a:bodyPr/>
        <a:lstStyle/>
        <a:p>
          <a:endParaRPr lang="en-US"/>
        </a:p>
      </dgm:t>
    </dgm:pt>
    <dgm:pt modelId="{39BCAB4F-8E31-47D4-A96E-7B5AF4ECB912}" type="sibTrans" cxnId="{1F156A1B-FD46-4D3C-941B-753A366B79D9}">
      <dgm:prSet/>
      <dgm:spPr/>
      <dgm:t>
        <a:bodyPr/>
        <a:lstStyle/>
        <a:p>
          <a:r>
            <a:rPr lang="en-US" dirty="0"/>
            <a:t>Telemedicine</a:t>
          </a:r>
        </a:p>
      </dgm:t>
    </dgm:pt>
    <dgm:pt modelId="{475B3C77-5A95-4AD0-927C-191F398EDCCE}">
      <dgm:prSet phldrT="[Text]"/>
      <dgm:spPr/>
      <dgm:t>
        <a:bodyPr/>
        <a:lstStyle/>
        <a:p>
          <a:endParaRPr lang="en-US" b="1" dirty="0"/>
        </a:p>
      </dgm:t>
    </dgm:pt>
    <dgm:pt modelId="{2B515865-1C0D-493F-8884-37BCB58C4C8E}" type="parTrans" cxnId="{9FDBBA3C-086C-4EB1-B248-89DE1D7C1AFD}">
      <dgm:prSet/>
      <dgm:spPr/>
      <dgm:t>
        <a:bodyPr/>
        <a:lstStyle/>
        <a:p>
          <a:endParaRPr lang="en-US"/>
        </a:p>
      </dgm:t>
    </dgm:pt>
    <dgm:pt modelId="{3216B7E2-E0FE-4A48-A2FB-44D2856D359A}" type="sibTrans" cxnId="{9FDBBA3C-086C-4EB1-B248-89DE1D7C1AFD}">
      <dgm:prSet/>
      <dgm:spPr/>
      <dgm:t>
        <a:bodyPr/>
        <a:lstStyle/>
        <a:p>
          <a:endParaRPr lang="en-US"/>
        </a:p>
      </dgm:t>
    </dgm:pt>
    <dgm:pt modelId="{6F794CC6-70FA-4E50-992C-EA4A70E5D30A}">
      <dgm:prSet phldrT="[Text]"/>
      <dgm:spPr/>
      <dgm:t>
        <a:bodyPr/>
        <a:lstStyle/>
        <a:p>
          <a:r>
            <a:rPr lang="en-US" dirty="0"/>
            <a:t>Teleservice</a:t>
          </a:r>
        </a:p>
      </dgm:t>
    </dgm:pt>
    <dgm:pt modelId="{346E41BA-6083-4071-8A93-EE6F6AD734D2}" type="parTrans" cxnId="{96F63819-6C1D-4FB0-B51A-AA39CAC453BE}">
      <dgm:prSet/>
      <dgm:spPr/>
      <dgm:t>
        <a:bodyPr/>
        <a:lstStyle/>
        <a:p>
          <a:endParaRPr lang="en-US"/>
        </a:p>
      </dgm:t>
    </dgm:pt>
    <dgm:pt modelId="{540DA1DF-A9B6-49BA-9A27-AAD239EF02A4}" type="sibTrans" cxnId="{96F63819-6C1D-4FB0-B51A-AA39CAC453BE}">
      <dgm:prSet custT="1"/>
      <dgm:spPr/>
      <dgm:t>
        <a:bodyPr/>
        <a:lstStyle/>
        <a:p>
          <a:r>
            <a:rPr lang="en-US" sz="1600" dirty="0"/>
            <a:t>Technology solutions</a:t>
          </a:r>
        </a:p>
      </dgm:t>
    </dgm:pt>
    <dgm:pt modelId="{E7A69ADF-C9B1-429C-8AA1-8F326D24F3B4}" type="pres">
      <dgm:prSet presAssocID="{5B6B0342-BDF4-4941-94D0-3F8AB3B016A5}" presName="Name0" presStyleCnt="0">
        <dgm:presLayoutVars>
          <dgm:chMax/>
          <dgm:chPref/>
          <dgm:dir/>
          <dgm:animLvl val="lvl"/>
        </dgm:presLayoutVars>
      </dgm:prSet>
      <dgm:spPr/>
    </dgm:pt>
    <dgm:pt modelId="{5D8F84E0-DD7C-48EA-9D7E-834F5C625CD8}" type="pres">
      <dgm:prSet presAssocID="{C304B0C2-8095-49D2-B6FE-C328F0F70A97}" presName="composite" presStyleCnt="0"/>
      <dgm:spPr/>
    </dgm:pt>
    <dgm:pt modelId="{36059DB5-1C0E-4617-A2E9-57A51FCBDE2B}" type="pres">
      <dgm:prSet presAssocID="{C304B0C2-8095-49D2-B6FE-C328F0F70A97}" presName="Parent1" presStyleLbl="node1" presStyleIdx="0" presStyleCnt="6" custLinFactNeighborX="-346" custLinFactNeighborY="-5">
        <dgm:presLayoutVars>
          <dgm:chMax val="1"/>
          <dgm:chPref val="1"/>
          <dgm:bulletEnabled val="1"/>
        </dgm:presLayoutVars>
      </dgm:prSet>
      <dgm:spPr/>
    </dgm:pt>
    <dgm:pt modelId="{440EB964-681D-4083-9B01-546593358343}" type="pres">
      <dgm:prSet presAssocID="{C304B0C2-8095-49D2-B6FE-C328F0F70A97}" presName="Childtext1" presStyleLbl="revTx" presStyleIdx="0" presStyleCnt="3" custLinFactX="-27902" custLinFactY="14860" custLinFactNeighborX="-100000" custLinFactNeighborY="100000">
        <dgm:presLayoutVars>
          <dgm:chMax val="0"/>
          <dgm:chPref val="0"/>
          <dgm:bulletEnabled val="1"/>
        </dgm:presLayoutVars>
      </dgm:prSet>
      <dgm:spPr/>
    </dgm:pt>
    <dgm:pt modelId="{80815531-5E44-40F6-B015-08507646D59A}" type="pres">
      <dgm:prSet presAssocID="{C304B0C2-8095-49D2-B6FE-C328F0F70A97}" presName="BalanceSpacing" presStyleCnt="0"/>
      <dgm:spPr/>
    </dgm:pt>
    <dgm:pt modelId="{CEBFEA2B-EFB6-4625-AE4C-368507F1C4CD}" type="pres">
      <dgm:prSet presAssocID="{C304B0C2-8095-49D2-B6FE-C328F0F70A97}" presName="BalanceSpacing1" presStyleCnt="0"/>
      <dgm:spPr/>
    </dgm:pt>
    <dgm:pt modelId="{2A75122D-2E5F-49D5-98C5-9FF3B703BE51}" type="pres">
      <dgm:prSet presAssocID="{5EB2089C-37F6-40DF-AAD3-BD45D56ACC94}" presName="Accent1Text" presStyleLbl="node1" presStyleIdx="1" presStyleCnt="6"/>
      <dgm:spPr/>
    </dgm:pt>
    <dgm:pt modelId="{7FA877FA-0D15-4E69-B0F2-88A5CF638B4A}" type="pres">
      <dgm:prSet presAssocID="{5EB2089C-37F6-40DF-AAD3-BD45D56ACC94}" presName="spaceBetweenRectangles" presStyleCnt="0"/>
      <dgm:spPr/>
    </dgm:pt>
    <dgm:pt modelId="{B9024E96-6F87-473B-9504-C4322DD80898}" type="pres">
      <dgm:prSet presAssocID="{D6F4736E-2FCF-4338-BC06-DF6A9AC51D10}" presName="composite" presStyleCnt="0"/>
      <dgm:spPr/>
    </dgm:pt>
    <dgm:pt modelId="{8C6F0635-B586-4D36-9C76-90AC953D036E}" type="pres">
      <dgm:prSet presAssocID="{D6F4736E-2FCF-4338-BC06-DF6A9AC51D10}" presName="Parent1" presStyleLbl="node1" presStyleIdx="2" presStyleCnt="6" custLinFactX="-19986" custLinFactNeighborX="-100000" custLinFactNeighborY="-4526">
        <dgm:presLayoutVars>
          <dgm:chMax val="1"/>
          <dgm:chPref val="1"/>
          <dgm:bulletEnabled val="1"/>
        </dgm:presLayoutVars>
      </dgm:prSet>
      <dgm:spPr/>
    </dgm:pt>
    <dgm:pt modelId="{89F40273-8E37-492B-B415-06CA266AE38C}" type="pres">
      <dgm:prSet presAssocID="{D6F4736E-2FCF-4338-BC06-DF6A9AC51D10}" presName="Childtext1" presStyleLbl="revTx" presStyleIdx="1" presStyleCnt="3">
        <dgm:presLayoutVars>
          <dgm:chMax val="0"/>
          <dgm:chPref val="0"/>
          <dgm:bulletEnabled val="1"/>
        </dgm:presLayoutVars>
      </dgm:prSet>
      <dgm:spPr/>
    </dgm:pt>
    <dgm:pt modelId="{04118FC2-6B06-43F2-9BDF-D6DCE8134580}" type="pres">
      <dgm:prSet presAssocID="{D6F4736E-2FCF-4338-BC06-DF6A9AC51D10}" presName="BalanceSpacing" presStyleCnt="0"/>
      <dgm:spPr/>
    </dgm:pt>
    <dgm:pt modelId="{E67ED7F7-6E8C-4A01-898C-EAEBB2E15BCC}" type="pres">
      <dgm:prSet presAssocID="{D6F4736E-2FCF-4338-BC06-DF6A9AC51D10}" presName="BalanceSpacing1" presStyleCnt="0"/>
      <dgm:spPr/>
    </dgm:pt>
    <dgm:pt modelId="{5F219821-DCB7-48D3-A4D9-A89986EBEAC1}" type="pres">
      <dgm:prSet presAssocID="{39BCAB4F-8E31-47D4-A96E-7B5AF4ECB912}" presName="Accent1Text" presStyleLbl="node1" presStyleIdx="3" presStyleCnt="6" custLinFactNeighborX="8670" custLinFactNeighborY="-4224"/>
      <dgm:spPr/>
    </dgm:pt>
    <dgm:pt modelId="{E7967360-543B-42CC-977C-7EC2AA9292D1}" type="pres">
      <dgm:prSet presAssocID="{39BCAB4F-8E31-47D4-A96E-7B5AF4ECB912}" presName="spaceBetweenRectangles" presStyleCnt="0"/>
      <dgm:spPr/>
    </dgm:pt>
    <dgm:pt modelId="{D74CFDA4-FD38-43D7-AB92-55E4D50A08C4}" type="pres">
      <dgm:prSet presAssocID="{6F794CC6-70FA-4E50-992C-EA4A70E5D30A}" presName="composite" presStyleCnt="0"/>
      <dgm:spPr/>
    </dgm:pt>
    <dgm:pt modelId="{35450C34-BA64-4E4F-9398-89EC2A268E94}" type="pres">
      <dgm:prSet presAssocID="{6F794CC6-70FA-4E50-992C-EA4A70E5D30A}" presName="Parent1" presStyleLbl="node1" presStyleIdx="4" presStyleCnt="6">
        <dgm:presLayoutVars>
          <dgm:chMax val="1"/>
          <dgm:chPref val="1"/>
          <dgm:bulletEnabled val="1"/>
        </dgm:presLayoutVars>
      </dgm:prSet>
      <dgm:spPr/>
    </dgm:pt>
    <dgm:pt modelId="{90F79851-22FA-428D-82B5-2F95FF10EED5}" type="pres">
      <dgm:prSet presAssocID="{6F794CC6-70FA-4E50-992C-EA4A70E5D30A}" presName="Childtext1" presStyleLbl="revTx" presStyleIdx="2" presStyleCnt="3">
        <dgm:presLayoutVars>
          <dgm:chMax val="0"/>
          <dgm:chPref val="0"/>
          <dgm:bulletEnabled val="1"/>
        </dgm:presLayoutVars>
      </dgm:prSet>
      <dgm:spPr/>
    </dgm:pt>
    <dgm:pt modelId="{71692F1A-1125-4CB6-B795-5D4180AC69D6}" type="pres">
      <dgm:prSet presAssocID="{6F794CC6-70FA-4E50-992C-EA4A70E5D30A}" presName="BalanceSpacing" presStyleCnt="0"/>
      <dgm:spPr/>
    </dgm:pt>
    <dgm:pt modelId="{58BA45D5-19F3-43AB-A2C3-CA475077172D}" type="pres">
      <dgm:prSet presAssocID="{6F794CC6-70FA-4E50-992C-EA4A70E5D30A}" presName="BalanceSpacing1" presStyleCnt="0"/>
      <dgm:spPr/>
    </dgm:pt>
    <dgm:pt modelId="{8F577993-214A-4A34-9455-3232EC415684}" type="pres">
      <dgm:prSet presAssocID="{540DA1DF-A9B6-49BA-9A27-AAD239EF02A4}" presName="Accent1Text" presStyleLbl="node1" presStyleIdx="5" presStyleCnt="6"/>
      <dgm:spPr/>
    </dgm:pt>
  </dgm:ptLst>
  <dgm:cxnLst>
    <dgm:cxn modelId="{2F5CD704-4A5F-4C9D-AAFA-0766D31EEC13}" type="presOf" srcId="{384BC473-CCD1-49A8-BB77-80C1CA45D412}" destId="{440EB964-681D-4083-9B01-546593358343}" srcOrd="0" destOrd="0" presId="urn:microsoft.com/office/officeart/2008/layout/AlternatingHexagons"/>
    <dgm:cxn modelId="{CBB99F06-C7CB-424E-8A6C-F3ACA1992CD4}" type="presOf" srcId="{6F794CC6-70FA-4E50-992C-EA4A70E5D30A}" destId="{35450C34-BA64-4E4F-9398-89EC2A268E94}" srcOrd="0" destOrd="0" presId="urn:microsoft.com/office/officeart/2008/layout/AlternatingHexagons"/>
    <dgm:cxn modelId="{4198C807-F064-4A28-96B7-F0A237C54DD1}" srcId="{C304B0C2-8095-49D2-B6FE-C328F0F70A97}" destId="{384BC473-CCD1-49A8-BB77-80C1CA45D412}" srcOrd="0" destOrd="0" parTransId="{2D3F412B-B907-4554-9372-AF5767983A34}" sibTransId="{37CB54F8-5C20-4A09-B7AA-304FFF441C01}"/>
    <dgm:cxn modelId="{96F63819-6C1D-4FB0-B51A-AA39CAC453BE}" srcId="{5B6B0342-BDF4-4941-94D0-3F8AB3B016A5}" destId="{6F794CC6-70FA-4E50-992C-EA4A70E5D30A}" srcOrd="2" destOrd="0" parTransId="{346E41BA-6083-4071-8A93-EE6F6AD734D2}" sibTransId="{540DA1DF-A9B6-49BA-9A27-AAD239EF02A4}"/>
    <dgm:cxn modelId="{17BB5C19-124B-4881-8058-AF0FF1966C98}" type="presOf" srcId="{C304B0C2-8095-49D2-B6FE-C328F0F70A97}" destId="{36059DB5-1C0E-4617-A2E9-57A51FCBDE2B}" srcOrd="0" destOrd="0" presId="urn:microsoft.com/office/officeart/2008/layout/AlternatingHexagons"/>
    <dgm:cxn modelId="{31E2C41A-8B55-443D-A620-93B63D73AFDC}" type="presOf" srcId="{475B3C77-5A95-4AD0-927C-191F398EDCCE}" destId="{89F40273-8E37-492B-B415-06CA266AE38C}" srcOrd="0" destOrd="0" presId="urn:microsoft.com/office/officeart/2008/layout/AlternatingHexagons"/>
    <dgm:cxn modelId="{1F156A1B-FD46-4D3C-941B-753A366B79D9}" srcId="{5B6B0342-BDF4-4941-94D0-3F8AB3B016A5}" destId="{D6F4736E-2FCF-4338-BC06-DF6A9AC51D10}" srcOrd="1" destOrd="0" parTransId="{5BDE0470-9A5F-404F-A0E0-EA883A795C53}" sibTransId="{39BCAB4F-8E31-47D4-A96E-7B5AF4ECB912}"/>
    <dgm:cxn modelId="{E904C42D-71D1-4A2E-B855-ECF5E5ED9167}" type="presOf" srcId="{D6F4736E-2FCF-4338-BC06-DF6A9AC51D10}" destId="{8C6F0635-B586-4D36-9C76-90AC953D036E}" srcOrd="0" destOrd="0" presId="urn:microsoft.com/office/officeart/2008/layout/AlternatingHexagons"/>
    <dgm:cxn modelId="{86355733-8199-46D4-9121-9DC8EF28DE8F}" type="presOf" srcId="{39BCAB4F-8E31-47D4-A96E-7B5AF4ECB912}" destId="{5F219821-DCB7-48D3-A4D9-A89986EBEAC1}" srcOrd="0" destOrd="0" presId="urn:microsoft.com/office/officeart/2008/layout/AlternatingHexagons"/>
    <dgm:cxn modelId="{162F3036-DBB6-4D46-AA34-55CB19731BC4}" type="presOf" srcId="{5EB2089C-37F6-40DF-AAD3-BD45D56ACC94}" destId="{2A75122D-2E5F-49D5-98C5-9FF3B703BE51}" srcOrd="0" destOrd="0" presId="urn:microsoft.com/office/officeart/2008/layout/AlternatingHexagons"/>
    <dgm:cxn modelId="{9FDBBA3C-086C-4EB1-B248-89DE1D7C1AFD}" srcId="{D6F4736E-2FCF-4338-BC06-DF6A9AC51D10}" destId="{475B3C77-5A95-4AD0-927C-191F398EDCCE}" srcOrd="0" destOrd="0" parTransId="{2B515865-1C0D-493F-8884-37BCB58C4C8E}" sibTransId="{3216B7E2-E0FE-4A48-A2FB-44D2856D359A}"/>
    <dgm:cxn modelId="{993AC079-4BC4-41C1-A926-9ACF18602614}" type="presOf" srcId="{540DA1DF-A9B6-49BA-9A27-AAD239EF02A4}" destId="{8F577993-214A-4A34-9455-3232EC415684}" srcOrd="0" destOrd="0" presId="urn:microsoft.com/office/officeart/2008/layout/AlternatingHexagons"/>
    <dgm:cxn modelId="{A8AB4EAC-68C6-4454-8363-BF7DECB9882E}" srcId="{5B6B0342-BDF4-4941-94D0-3F8AB3B016A5}" destId="{C304B0C2-8095-49D2-B6FE-C328F0F70A97}" srcOrd="0" destOrd="0" parTransId="{281C7F9F-357A-460A-B477-328FB75455A3}" sibTransId="{5EB2089C-37F6-40DF-AAD3-BD45D56ACC94}"/>
    <dgm:cxn modelId="{639381CA-9DB3-4D1E-BCDF-1C762FDCDF4C}" type="presOf" srcId="{5B6B0342-BDF4-4941-94D0-3F8AB3B016A5}" destId="{E7A69ADF-C9B1-429C-8AA1-8F326D24F3B4}" srcOrd="0" destOrd="0" presId="urn:microsoft.com/office/officeart/2008/layout/AlternatingHexagons"/>
    <dgm:cxn modelId="{83B113CF-D9A8-4AFF-950F-04E79246107D}" type="presParOf" srcId="{E7A69ADF-C9B1-429C-8AA1-8F326D24F3B4}" destId="{5D8F84E0-DD7C-48EA-9D7E-834F5C625CD8}" srcOrd="0" destOrd="0" presId="urn:microsoft.com/office/officeart/2008/layout/AlternatingHexagons"/>
    <dgm:cxn modelId="{783A2205-725C-491E-B394-AF38CCB2E0A8}" type="presParOf" srcId="{5D8F84E0-DD7C-48EA-9D7E-834F5C625CD8}" destId="{36059DB5-1C0E-4617-A2E9-57A51FCBDE2B}" srcOrd="0" destOrd="0" presId="urn:microsoft.com/office/officeart/2008/layout/AlternatingHexagons"/>
    <dgm:cxn modelId="{5B24B92E-992F-4298-8253-B1C3427C197D}" type="presParOf" srcId="{5D8F84E0-DD7C-48EA-9D7E-834F5C625CD8}" destId="{440EB964-681D-4083-9B01-546593358343}" srcOrd="1" destOrd="0" presId="urn:microsoft.com/office/officeart/2008/layout/AlternatingHexagons"/>
    <dgm:cxn modelId="{282095FD-6D62-487D-8E8F-EF10D2AB3AED}" type="presParOf" srcId="{5D8F84E0-DD7C-48EA-9D7E-834F5C625CD8}" destId="{80815531-5E44-40F6-B015-08507646D59A}" srcOrd="2" destOrd="0" presId="urn:microsoft.com/office/officeart/2008/layout/AlternatingHexagons"/>
    <dgm:cxn modelId="{95386553-B353-4050-9CA0-F6E5B96ADC84}" type="presParOf" srcId="{5D8F84E0-DD7C-48EA-9D7E-834F5C625CD8}" destId="{CEBFEA2B-EFB6-4625-AE4C-368507F1C4CD}" srcOrd="3" destOrd="0" presId="urn:microsoft.com/office/officeart/2008/layout/AlternatingHexagons"/>
    <dgm:cxn modelId="{8D1E575F-4FD1-4A78-8F30-6EA47EE96A6C}" type="presParOf" srcId="{5D8F84E0-DD7C-48EA-9D7E-834F5C625CD8}" destId="{2A75122D-2E5F-49D5-98C5-9FF3B703BE51}" srcOrd="4" destOrd="0" presId="urn:microsoft.com/office/officeart/2008/layout/AlternatingHexagons"/>
    <dgm:cxn modelId="{78A7F5DE-4DB6-44AD-94F3-C384099B99C3}" type="presParOf" srcId="{E7A69ADF-C9B1-429C-8AA1-8F326D24F3B4}" destId="{7FA877FA-0D15-4E69-B0F2-88A5CF638B4A}" srcOrd="1" destOrd="0" presId="urn:microsoft.com/office/officeart/2008/layout/AlternatingHexagons"/>
    <dgm:cxn modelId="{CBD8DCCA-813B-4360-B01E-7D400B17874E}" type="presParOf" srcId="{E7A69ADF-C9B1-429C-8AA1-8F326D24F3B4}" destId="{B9024E96-6F87-473B-9504-C4322DD80898}" srcOrd="2" destOrd="0" presId="urn:microsoft.com/office/officeart/2008/layout/AlternatingHexagons"/>
    <dgm:cxn modelId="{6B35E613-2A0F-49B8-89CB-743329483CE0}" type="presParOf" srcId="{B9024E96-6F87-473B-9504-C4322DD80898}" destId="{8C6F0635-B586-4D36-9C76-90AC953D036E}" srcOrd="0" destOrd="0" presId="urn:microsoft.com/office/officeart/2008/layout/AlternatingHexagons"/>
    <dgm:cxn modelId="{0A594376-A136-4055-9381-FE68BEC655DB}" type="presParOf" srcId="{B9024E96-6F87-473B-9504-C4322DD80898}" destId="{89F40273-8E37-492B-B415-06CA266AE38C}" srcOrd="1" destOrd="0" presId="urn:microsoft.com/office/officeart/2008/layout/AlternatingHexagons"/>
    <dgm:cxn modelId="{B6647E86-4D5E-4446-AA86-DC8BE7163C39}" type="presParOf" srcId="{B9024E96-6F87-473B-9504-C4322DD80898}" destId="{04118FC2-6B06-43F2-9BDF-D6DCE8134580}" srcOrd="2" destOrd="0" presId="urn:microsoft.com/office/officeart/2008/layout/AlternatingHexagons"/>
    <dgm:cxn modelId="{201E126A-5DC9-43FD-8416-DF5B2139C562}" type="presParOf" srcId="{B9024E96-6F87-473B-9504-C4322DD80898}" destId="{E67ED7F7-6E8C-4A01-898C-EAEBB2E15BCC}" srcOrd="3" destOrd="0" presId="urn:microsoft.com/office/officeart/2008/layout/AlternatingHexagons"/>
    <dgm:cxn modelId="{D6498665-0A8F-4747-946F-825CC5FAB89C}" type="presParOf" srcId="{B9024E96-6F87-473B-9504-C4322DD80898}" destId="{5F219821-DCB7-48D3-A4D9-A89986EBEAC1}" srcOrd="4" destOrd="0" presId="urn:microsoft.com/office/officeart/2008/layout/AlternatingHexagons"/>
    <dgm:cxn modelId="{27F02E7C-B578-4626-AE34-C1B3D5B79845}" type="presParOf" srcId="{E7A69ADF-C9B1-429C-8AA1-8F326D24F3B4}" destId="{E7967360-543B-42CC-977C-7EC2AA9292D1}" srcOrd="3" destOrd="0" presId="urn:microsoft.com/office/officeart/2008/layout/AlternatingHexagons"/>
    <dgm:cxn modelId="{A6757EA4-C9F8-4735-AC0E-D59CECDE386A}" type="presParOf" srcId="{E7A69ADF-C9B1-429C-8AA1-8F326D24F3B4}" destId="{D74CFDA4-FD38-43D7-AB92-55E4D50A08C4}" srcOrd="4" destOrd="0" presId="urn:microsoft.com/office/officeart/2008/layout/AlternatingHexagons"/>
    <dgm:cxn modelId="{A3B233D4-5E59-4DD0-9E19-65833C2F3B08}" type="presParOf" srcId="{D74CFDA4-FD38-43D7-AB92-55E4D50A08C4}" destId="{35450C34-BA64-4E4F-9398-89EC2A268E94}" srcOrd="0" destOrd="0" presId="urn:microsoft.com/office/officeart/2008/layout/AlternatingHexagons"/>
    <dgm:cxn modelId="{21BFA856-FBEC-4F39-9B55-736E3DE79B79}" type="presParOf" srcId="{D74CFDA4-FD38-43D7-AB92-55E4D50A08C4}" destId="{90F79851-22FA-428D-82B5-2F95FF10EED5}" srcOrd="1" destOrd="0" presId="urn:microsoft.com/office/officeart/2008/layout/AlternatingHexagons"/>
    <dgm:cxn modelId="{02E2090F-52C9-49CB-8B9D-E0DBF8AA57B6}" type="presParOf" srcId="{D74CFDA4-FD38-43D7-AB92-55E4D50A08C4}" destId="{71692F1A-1125-4CB6-B795-5D4180AC69D6}" srcOrd="2" destOrd="0" presId="urn:microsoft.com/office/officeart/2008/layout/AlternatingHexagons"/>
    <dgm:cxn modelId="{8DC0EDDF-ABBF-412F-985B-612C6726A1C5}" type="presParOf" srcId="{D74CFDA4-FD38-43D7-AB92-55E4D50A08C4}" destId="{58BA45D5-19F3-43AB-A2C3-CA475077172D}" srcOrd="3" destOrd="0" presId="urn:microsoft.com/office/officeart/2008/layout/AlternatingHexagons"/>
    <dgm:cxn modelId="{5DF89DB9-61A4-4FE5-B2FA-4D63CA17FDF6}" type="presParOf" srcId="{D74CFDA4-FD38-43D7-AB92-55E4D50A08C4}" destId="{8F577993-214A-4A34-9455-3232EC41568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F0D8A8-0F42-4C3D-B46E-7CB4A67E144B}"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CD115644-A609-4873-AFD5-F5689EDF9E7B}">
      <dgm:prSet/>
      <dgm:spPr/>
      <dgm:t>
        <a:bodyPr/>
        <a:lstStyle/>
        <a:p>
          <a:r>
            <a:rPr lang="en-US" dirty="0"/>
            <a:t>Modernization and/or harmonization of policies to support technology access.</a:t>
          </a:r>
        </a:p>
      </dgm:t>
    </dgm:pt>
    <dgm:pt modelId="{E8535F38-EEA5-4D5F-9E62-A5A2A1333104}" type="parTrans" cxnId="{7470D894-394D-42F2-8959-A0C67346F1E1}">
      <dgm:prSet/>
      <dgm:spPr/>
      <dgm:t>
        <a:bodyPr/>
        <a:lstStyle/>
        <a:p>
          <a:endParaRPr lang="en-US"/>
        </a:p>
      </dgm:t>
    </dgm:pt>
    <dgm:pt modelId="{3DFE0F55-AE82-47A3-9F3B-B13A8B0915A0}" type="sibTrans" cxnId="{7470D894-394D-42F2-8959-A0C67346F1E1}">
      <dgm:prSet/>
      <dgm:spPr/>
      <dgm:t>
        <a:bodyPr/>
        <a:lstStyle/>
        <a:p>
          <a:endParaRPr lang="en-US" dirty="0"/>
        </a:p>
      </dgm:t>
    </dgm:pt>
    <dgm:pt modelId="{27D6104E-182A-4C99-B6DB-CC7F1E52553A}">
      <dgm:prSet/>
      <dgm:spPr/>
      <dgm:t>
        <a:bodyPr/>
        <a:lstStyle/>
        <a:p>
          <a:r>
            <a:rPr lang="en-US" dirty="0"/>
            <a:t>Regularly convening a statewide group focused on technology access, services, and programs (ex. Tech First Council)</a:t>
          </a:r>
        </a:p>
      </dgm:t>
    </dgm:pt>
    <dgm:pt modelId="{BC3ACF34-E11C-468C-83B5-08545584E258}" type="parTrans" cxnId="{A7198C63-B9CD-4BBC-8D81-EA0930EE71F9}">
      <dgm:prSet/>
      <dgm:spPr/>
      <dgm:t>
        <a:bodyPr/>
        <a:lstStyle/>
        <a:p>
          <a:endParaRPr lang="en-US"/>
        </a:p>
      </dgm:t>
    </dgm:pt>
    <dgm:pt modelId="{3F060959-D15C-4401-B63F-E73172FDAFC5}" type="sibTrans" cxnId="{A7198C63-B9CD-4BBC-8D81-EA0930EE71F9}">
      <dgm:prSet/>
      <dgm:spPr/>
      <dgm:t>
        <a:bodyPr/>
        <a:lstStyle/>
        <a:p>
          <a:endParaRPr lang="en-US" dirty="0"/>
        </a:p>
      </dgm:t>
    </dgm:pt>
    <dgm:pt modelId="{F9E8354C-B6FE-4EFF-95D3-CC82E5CD7649}">
      <dgm:prSet/>
      <dgm:spPr/>
      <dgm:t>
        <a:bodyPr/>
        <a:lstStyle/>
        <a:p>
          <a:r>
            <a:rPr lang="en-US" dirty="0"/>
            <a:t>Considerations of technology solutions as a required conversation in Person-Centered Plan development</a:t>
          </a:r>
        </a:p>
      </dgm:t>
    </dgm:pt>
    <dgm:pt modelId="{3725BDCC-D1C7-436B-941D-80D2E109BE00}" type="parTrans" cxnId="{3E367230-4D07-40A8-A815-6F4AB74B08F3}">
      <dgm:prSet/>
      <dgm:spPr/>
      <dgm:t>
        <a:bodyPr/>
        <a:lstStyle/>
        <a:p>
          <a:endParaRPr lang="en-US"/>
        </a:p>
      </dgm:t>
    </dgm:pt>
    <dgm:pt modelId="{AD847B36-AB6F-4AB0-B459-FDC8A73900F1}" type="sibTrans" cxnId="{3E367230-4D07-40A8-A815-6F4AB74B08F3}">
      <dgm:prSet/>
      <dgm:spPr/>
      <dgm:t>
        <a:bodyPr/>
        <a:lstStyle/>
        <a:p>
          <a:endParaRPr lang="en-US" dirty="0"/>
        </a:p>
      </dgm:t>
    </dgm:pt>
    <dgm:pt modelId="{B747847C-D01F-41BB-854D-9BF982B8721E}">
      <dgm:prSet/>
      <dgm:spPr/>
      <dgm:t>
        <a:bodyPr/>
        <a:lstStyle/>
        <a:p>
          <a:r>
            <a:rPr lang="en-US" dirty="0"/>
            <a:t>Pilot programs for evaluating technology impact for people with I/DD</a:t>
          </a:r>
        </a:p>
      </dgm:t>
    </dgm:pt>
    <dgm:pt modelId="{B6C5916B-A306-4B43-9F29-BBD556DD1663}" type="parTrans" cxnId="{E6EA983A-7A0C-4504-A236-111DDF32525C}">
      <dgm:prSet/>
      <dgm:spPr/>
      <dgm:t>
        <a:bodyPr/>
        <a:lstStyle/>
        <a:p>
          <a:endParaRPr lang="en-US"/>
        </a:p>
      </dgm:t>
    </dgm:pt>
    <dgm:pt modelId="{8516D490-FC54-49BC-9D97-4EDBB9E88DD1}" type="sibTrans" cxnId="{E6EA983A-7A0C-4504-A236-111DDF32525C}">
      <dgm:prSet/>
      <dgm:spPr/>
      <dgm:t>
        <a:bodyPr/>
        <a:lstStyle/>
        <a:p>
          <a:endParaRPr lang="en-US" dirty="0"/>
        </a:p>
      </dgm:t>
    </dgm:pt>
    <dgm:pt modelId="{C7F6AD2A-F8D3-4300-B871-39B61693C89E}">
      <dgm:prSet/>
      <dgm:spPr/>
      <dgm:t>
        <a:bodyPr/>
        <a:lstStyle/>
        <a:p>
          <a:r>
            <a:rPr lang="en-US" dirty="0"/>
            <a:t>Statewide evaluation of technology needs</a:t>
          </a:r>
        </a:p>
      </dgm:t>
    </dgm:pt>
    <dgm:pt modelId="{963A12B4-F9E6-42A8-9037-95B5FDDD9842}" type="parTrans" cxnId="{0FA6B097-59E4-4278-93F1-94A1BC8B8DB3}">
      <dgm:prSet/>
      <dgm:spPr/>
      <dgm:t>
        <a:bodyPr/>
        <a:lstStyle/>
        <a:p>
          <a:endParaRPr lang="en-US"/>
        </a:p>
      </dgm:t>
    </dgm:pt>
    <dgm:pt modelId="{94F65145-4A51-4374-AA0D-590D14E145C2}" type="sibTrans" cxnId="{0FA6B097-59E4-4278-93F1-94A1BC8B8DB3}">
      <dgm:prSet/>
      <dgm:spPr/>
      <dgm:t>
        <a:bodyPr/>
        <a:lstStyle/>
        <a:p>
          <a:endParaRPr lang="en-US" dirty="0"/>
        </a:p>
      </dgm:t>
    </dgm:pt>
    <dgm:pt modelId="{0EF74202-C8FF-4DE6-94A3-3F3185BC5E9E}">
      <dgm:prSet/>
      <dgm:spPr/>
      <dgm:t>
        <a:bodyPr/>
        <a:lstStyle/>
        <a:p>
          <a:r>
            <a:rPr lang="en-US" dirty="0"/>
            <a:t>Statewide data collection plan or protocol for impact evaluation</a:t>
          </a:r>
        </a:p>
      </dgm:t>
    </dgm:pt>
    <dgm:pt modelId="{23AEC13B-BA7E-4B01-AEE5-CA620214AF0B}" type="parTrans" cxnId="{5A028DF2-464C-4064-AF5B-D151CA4908AD}">
      <dgm:prSet/>
      <dgm:spPr/>
      <dgm:t>
        <a:bodyPr/>
        <a:lstStyle/>
        <a:p>
          <a:endParaRPr lang="en-US"/>
        </a:p>
      </dgm:t>
    </dgm:pt>
    <dgm:pt modelId="{0EF5330E-0553-4C40-8EEC-AF1103DAA1E3}" type="sibTrans" cxnId="{5A028DF2-464C-4064-AF5B-D151CA4908AD}">
      <dgm:prSet/>
      <dgm:spPr/>
      <dgm:t>
        <a:bodyPr/>
        <a:lstStyle/>
        <a:p>
          <a:endParaRPr lang="en-US" dirty="0"/>
        </a:p>
      </dgm:t>
    </dgm:pt>
    <dgm:pt modelId="{998F7897-58DA-4BFF-B6BE-558AB5FE6B9A}">
      <dgm:prSet/>
      <dgm:spPr/>
      <dgm:t>
        <a:bodyPr/>
        <a:lstStyle/>
        <a:p>
          <a:r>
            <a:rPr lang="en-US" dirty="0"/>
            <a:t>Statewide capacity building for providers and consumers</a:t>
          </a:r>
        </a:p>
      </dgm:t>
    </dgm:pt>
    <dgm:pt modelId="{5FA35BD8-4BF0-4A7E-8DFB-472EA39E803C}" type="parTrans" cxnId="{B6D17220-C0D6-48A7-922F-AEC32A157687}">
      <dgm:prSet/>
      <dgm:spPr/>
      <dgm:t>
        <a:bodyPr/>
        <a:lstStyle/>
        <a:p>
          <a:endParaRPr lang="en-US"/>
        </a:p>
      </dgm:t>
    </dgm:pt>
    <dgm:pt modelId="{C0D356D1-935E-46FC-B258-0D1BC85B3A30}" type="sibTrans" cxnId="{B6D17220-C0D6-48A7-922F-AEC32A157687}">
      <dgm:prSet/>
      <dgm:spPr/>
      <dgm:t>
        <a:bodyPr/>
        <a:lstStyle/>
        <a:p>
          <a:endParaRPr lang="en-US" dirty="0"/>
        </a:p>
      </dgm:t>
    </dgm:pt>
    <dgm:pt modelId="{56A94A6B-754C-4769-8C3A-A7CAD64A2C7B}">
      <dgm:prSet/>
      <dgm:spPr/>
      <dgm:t>
        <a:bodyPr/>
        <a:lstStyle/>
        <a:p>
          <a:r>
            <a:rPr lang="en-US" dirty="0"/>
            <a:t>Communications strategy for sharing Technology First efforts.</a:t>
          </a:r>
        </a:p>
      </dgm:t>
    </dgm:pt>
    <dgm:pt modelId="{01F289C4-6E72-4A41-BA49-58CBC5F70DE0}" type="parTrans" cxnId="{37F553A7-4F0C-435E-8006-3691FBD34F2E}">
      <dgm:prSet/>
      <dgm:spPr/>
      <dgm:t>
        <a:bodyPr/>
        <a:lstStyle/>
        <a:p>
          <a:endParaRPr lang="en-US"/>
        </a:p>
      </dgm:t>
    </dgm:pt>
    <dgm:pt modelId="{3F0E9058-0214-42CF-A7DB-29631BB9EE72}" type="sibTrans" cxnId="{37F553A7-4F0C-435E-8006-3691FBD34F2E}">
      <dgm:prSet/>
      <dgm:spPr/>
      <dgm:t>
        <a:bodyPr/>
        <a:lstStyle/>
        <a:p>
          <a:endParaRPr lang="en-US"/>
        </a:p>
      </dgm:t>
    </dgm:pt>
    <dgm:pt modelId="{13783C3A-CDD0-4C60-A0B5-3E4767515D04}" type="pres">
      <dgm:prSet presAssocID="{5CF0D8A8-0F42-4C3D-B46E-7CB4A67E144B}" presName="Name0" presStyleCnt="0">
        <dgm:presLayoutVars>
          <dgm:dir/>
          <dgm:resizeHandles val="exact"/>
        </dgm:presLayoutVars>
      </dgm:prSet>
      <dgm:spPr/>
    </dgm:pt>
    <dgm:pt modelId="{57ADBE6E-6629-4024-AF88-87A6C1070695}" type="pres">
      <dgm:prSet presAssocID="{CD115644-A609-4873-AFD5-F5689EDF9E7B}" presName="node" presStyleLbl="node1" presStyleIdx="0" presStyleCnt="8">
        <dgm:presLayoutVars>
          <dgm:bulletEnabled val="1"/>
        </dgm:presLayoutVars>
      </dgm:prSet>
      <dgm:spPr/>
    </dgm:pt>
    <dgm:pt modelId="{4517E5BC-9F35-46FF-A90E-F509E1FDCBB4}" type="pres">
      <dgm:prSet presAssocID="{3DFE0F55-AE82-47A3-9F3B-B13A8B0915A0}" presName="sibTrans" presStyleLbl="sibTrans1D1" presStyleIdx="0" presStyleCnt="7"/>
      <dgm:spPr/>
    </dgm:pt>
    <dgm:pt modelId="{67865B1C-731D-486E-A13C-C5BE3F89EB96}" type="pres">
      <dgm:prSet presAssocID="{3DFE0F55-AE82-47A3-9F3B-B13A8B0915A0}" presName="connectorText" presStyleLbl="sibTrans1D1" presStyleIdx="0" presStyleCnt="7"/>
      <dgm:spPr/>
    </dgm:pt>
    <dgm:pt modelId="{6F422CE4-5032-4B62-9834-70DE95310B8B}" type="pres">
      <dgm:prSet presAssocID="{27D6104E-182A-4C99-B6DB-CC7F1E52553A}" presName="node" presStyleLbl="node1" presStyleIdx="1" presStyleCnt="8">
        <dgm:presLayoutVars>
          <dgm:bulletEnabled val="1"/>
        </dgm:presLayoutVars>
      </dgm:prSet>
      <dgm:spPr/>
    </dgm:pt>
    <dgm:pt modelId="{50D2AB9F-1E94-4FEA-92A7-16A8CDC0F86A}" type="pres">
      <dgm:prSet presAssocID="{3F060959-D15C-4401-B63F-E73172FDAFC5}" presName="sibTrans" presStyleLbl="sibTrans1D1" presStyleIdx="1" presStyleCnt="7"/>
      <dgm:spPr/>
    </dgm:pt>
    <dgm:pt modelId="{A59FB8D2-4B25-479A-812A-055B21B484DD}" type="pres">
      <dgm:prSet presAssocID="{3F060959-D15C-4401-B63F-E73172FDAFC5}" presName="connectorText" presStyleLbl="sibTrans1D1" presStyleIdx="1" presStyleCnt="7"/>
      <dgm:spPr/>
    </dgm:pt>
    <dgm:pt modelId="{E58E472A-CF5F-4511-84A8-171EE22D8665}" type="pres">
      <dgm:prSet presAssocID="{F9E8354C-B6FE-4EFF-95D3-CC82E5CD7649}" presName="node" presStyleLbl="node1" presStyleIdx="2" presStyleCnt="8">
        <dgm:presLayoutVars>
          <dgm:bulletEnabled val="1"/>
        </dgm:presLayoutVars>
      </dgm:prSet>
      <dgm:spPr/>
    </dgm:pt>
    <dgm:pt modelId="{867FD146-5D4C-4DE7-AF09-0B8D9A3FCD48}" type="pres">
      <dgm:prSet presAssocID="{AD847B36-AB6F-4AB0-B459-FDC8A73900F1}" presName="sibTrans" presStyleLbl="sibTrans1D1" presStyleIdx="2" presStyleCnt="7"/>
      <dgm:spPr/>
    </dgm:pt>
    <dgm:pt modelId="{966898A0-34DE-4162-A523-997FB98456DC}" type="pres">
      <dgm:prSet presAssocID="{AD847B36-AB6F-4AB0-B459-FDC8A73900F1}" presName="connectorText" presStyleLbl="sibTrans1D1" presStyleIdx="2" presStyleCnt="7"/>
      <dgm:spPr/>
    </dgm:pt>
    <dgm:pt modelId="{7DF34063-1F51-458D-A19F-EB6BADCC26BE}" type="pres">
      <dgm:prSet presAssocID="{B747847C-D01F-41BB-854D-9BF982B8721E}" presName="node" presStyleLbl="node1" presStyleIdx="3" presStyleCnt="8">
        <dgm:presLayoutVars>
          <dgm:bulletEnabled val="1"/>
        </dgm:presLayoutVars>
      </dgm:prSet>
      <dgm:spPr/>
    </dgm:pt>
    <dgm:pt modelId="{3EC45A3F-0396-4074-906E-0E4FD694C0D2}" type="pres">
      <dgm:prSet presAssocID="{8516D490-FC54-49BC-9D97-4EDBB9E88DD1}" presName="sibTrans" presStyleLbl="sibTrans1D1" presStyleIdx="3" presStyleCnt="7"/>
      <dgm:spPr/>
    </dgm:pt>
    <dgm:pt modelId="{0A99EBC9-42BB-495C-8558-F96DB68FF83F}" type="pres">
      <dgm:prSet presAssocID="{8516D490-FC54-49BC-9D97-4EDBB9E88DD1}" presName="connectorText" presStyleLbl="sibTrans1D1" presStyleIdx="3" presStyleCnt="7"/>
      <dgm:spPr/>
    </dgm:pt>
    <dgm:pt modelId="{A66BA548-58A2-44CA-A796-36629B631E30}" type="pres">
      <dgm:prSet presAssocID="{C7F6AD2A-F8D3-4300-B871-39B61693C89E}" presName="node" presStyleLbl="node1" presStyleIdx="4" presStyleCnt="8">
        <dgm:presLayoutVars>
          <dgm:bulletEnabled val="1"/>
        </dgm:presLayoutVars>
      </dgm:prSet>
      <dgm:spPr/>
    </dgm:pt>
    <dgm:pt modelId="{407D9CDC-BCD2-4FD1-B544-A9472BDD6A85}" type="pres">
      <dgm:prSet presAssocID="{94F65145-4A51-4374-AA0D-590D14E145C2}" presName="sibTrans" presStyleLbl="sibTrans1D1" presStyleIdx="4" presStyleCnt="7"/>
      <dgm:spPr/>
    </dgm:pt>
    <dgm:pt modelId="{A3B458B1-C26C-4186-9201-0D575E3AA424}" type="pres">
      <dgm:prSet presAssocID="{94F65145-4A51-4374-AA0D-590D14E145C2}" presName="connectorText" presStyleLbl="sibTrans1D1" presStyleIdx="4" presStyleCnt="7"/>
      <dgm:spPr/>
    </dgm:pt>
    <dgm:pt modelId="{A61A51F6-E07C-4DE3-A51F-5BC93B735FD7}" type="pres">
      <dgm:prSet presAssocID="{0EF74202-C8FF-4DE6-94A3-3F3185BC5E9E}" presName="node" presStyleLbl="node1" presStyleIdx="5" presStyleCnt="8">
        <dgm:presLayoutVars>
          <dgm:bulletEnabled val="1"/>
        </dgm:presLayoutVars>
      </dgm:prSet>
      <dgm:spPr/>
    </dgm:pt>
    <dgm:pt modelId="{EC794843-AF0D-4380-B864-9207E431F02C}" type="pres">
      <dgm:prSet presAssocID="{0EF5330E-0553-4C40-8EEC-AF1103DAA1E3}" presName="sibTrans" presStyleLbl="sibTrans1D1" presStyleIdx="5" presStyleCnt="7"/>
      <dgm:spPr/>
    </dgm:pt>
    <dgm:pt modelId="{051BF32A-31E8-41D2-91A9-FCB2EBD9E150}" type="pres">
      <dgm:prSet presAssocID="{0EF5330E-0553-4C40-8EEC-AF1103DAA1E3}" presName="connectorText" presStyleLbl="sibTrans1D1" presStyleIdx="5" presStyleCnt="7"/>
      <dgm:spPr/>
    </dgm:pt>
    <dgm:pt modelId="{E8637E46-2A69-445B-8227-57930F40DE4C}" type="pres">
      <dgm:prSet presAssocID="{998F7897-58DA-4BFF-B6BE-558AB5FE6B9A}" presName="node" presStyleLbl="node1" presStyleIdx="6" presStyleCnt="8">
        <dgm:presLayoutVars>
          <dgm:bulletEnabled val="1"/>
        </dgm:presLayoutVars>
      </dgm:prSet>
      <dgm:spPr/>
    </dgm:pt>
    <dgm:pt modelId="{651C7CFB-A126-4821-98B0-5DD0DFA218EE}" type="pres">
      <dgm:prSet presAssocID="{C0D356D1-935E-46FC-B258-0D1BC85B3A30}" presName="sibTrans" presStyleLbl="sibTrans1D1" presStyleIdx="6" presStyleCnt="7"/>
      <dgm:spPr/>
    </dgm:pt>
    <dgm:pt modelId="{8706C720-9BE2-401E-AE5B-E1E4E00183DD}" type="pres">
      <dgm:prSet presAssocID="{C0D356D1-935E-46FC-B258-0D1BC85B3A30}" presName="connectorText" presStyleLbl="sibTrans1D1" presStyleIdx="6" presStyleCnt="7"/>
      <dgm:spPr/>
    </dgm:pt>
    <dgm:pt modelId="{021CEF7C-D62B-4AB0-AFD7-91E910D9432E}" type="pres">
      <dgm:prSet presAssocID="{56A94A6B-754C-4769-8C3A-A7CAD64A2C7B}" presName="node" presStyleLbl="node1" presStyleIdx="7" presStyleCnt="8">
        <dgm:presLayoutVars>
          <dgm:bulletEnabled val="1"/>
        </dgm:presLayoutVars>
      </dgm:prSet>
      <dgm:spPr/>
    </dgm:pt>
  </dgm:ptLst>
  <dgm:cxnLst>
    <dgm:cxn modelId="{7EA90701-4A97-4B07-994E-578FC5E036A8}" type="presOf" srcId="{8516D490-FC54-49BC-9D97-4EDBB9E88DD1}" destId="{0A99EBC9-42BB-495C-8558-F96DB68FF83F}" srcOrd="1" destOrd="0" presId="urn:microsoft.com/office/officeart/2016/7/layout/RepeatingBendingProcessNew"/>
    <dgm:cxn modelId="{FD87B106-49F5-4C1B-B327-8109B5510E11}" type="presOf" srcId="{27D6104E-182A-4C99-B6DB-CC7F1E52553A}" destId="{6F422CE4-5032-4B62-9834-70DE95310B8B}" srcOrd="0" destOrd="0" presId="urn:microsoft.com/office/officeart/2016/7/layout/RepeatingBendingProcessNew"/>
    <dgm:cxn modelId="{B6D17220-C0D6-48A7-922F-AEC32A157687}" srcId="{5CF0D8A8-0F42-4C3D-B46E-7CB4A67E144B}" destId="{998F7897-58DA-4BFF-B6BE-558AB5FE6B9A}" srcOrd="6" destOrd="0" parTransId="{5FA35BD8-4BF0-4A7E-8DFB-472EA39E803C}" sibTransId="{C0D356D1-935E-46FC-B258-0D1BC85B3A30}"/>
    <dgm:cxn modelId="{C0AC6523-C4F2-4888-999A-8D1529D286CC}" type="presOf" srcId="{94F65145-4A51-4374-AA0D-590D14E145C2}" destId="{407D9CDC-BCD2-4FD1-B544-A9472BDD6A85}" srcOrd="0" destOrd="0" presId="urn:microsoft.com/office/officeart/2016/7/layout/RepeatingBendingProcessNew"/>
    <dgm:cxn modelId="{3E367230-4D07-40A8-A815-6F4AB74B08F3}" srcId="{5CF0D8A8-0F42-4C3D-B46E-7CB4A67E144B}" destId="{F9E8354C-B6FE-4EFF-95D3-CC82E5CD7649}" srcOrd="2" destOrd="0" parTransId="{3725BDCC-D1C7-436B-941D-80D2E109BE00}" sibTransId="{AD847B36-AB6F-4AB0-B459-FDC8A73900F1}"/>
    <dgm:cxn modelId="{C2492F32-2FA5-44A5-B8F8-CC3EF7D6E3C0}" type="presOf" srcId="{0EF5330E-0553-4C40-8EEC-AF1103DAA1E3}" destId="{EC794843-AF0D-4380-B864-9207E431F02C}" srcOrd="0" destOrd="0" presId="urn:microsoft.com/office/officeart/2016/7/layout/RepeatingBendingProcessNew"/>
    <dgm:cxn modelId="{8F502533-BAD6-42DB-A7F1-7A93D101E3EB}" type="presOf" srcId="{C0D356D1-935E-46FC-B258-0D1BC85B3A30}" destId="{8706C720-9BE2-401E-AE5B-E1E4E00183DD}" srcOrd="1" destOrd="0" presId="urn:microsoft.com/office/officeart/2016/7/layout/RepeatingBendingProcessNew"/>
    <dgm:cxn modelId="{E6EA983A-7A0C-4504-A236-111DDF32525C}" srcId="{5CF0D8A8-0F42-4C3D-B46E-7CB4A67E144B}" destId="{B747847C-D01F-41BB-854D-9BF982B8721E}" srcOrd="3" destOrd="0" parTransId="{B6C5916B-A306-4B43-9F29-BBD556DD1663}" sibTransId="{8516D490-FC54-49BC-9D97-4EDBB9E88DD1}"/>
    <dgm:cxn modelId="{92FF275F-BED4-4C98-99A7-91F6E72761A5}" type="presOf" srcId="{AD847B36-AB6F-4AB0-B459-FDC8A73900F1}" destId="{867FD146-5D4C-4DE7-AF09-0B8D9A3FCD48}" srcOrd="0" destOrd="0" presId="urn:microsoft.com/office/officeart/2016/7/layout/RepeatingBendingProcessNew"/>
    <dgm:cxn modelId="{A7198C63-B9CD-4BBC-8D81-EA0930EE71F9}" srcId="{5CF0D8A8-0F42-4C3D-B46E-7CB4A67E144B}" destId="{27D6104E-182A-4C99-B6DB-CC7F1E52553A}" srcOrd="1" destOrd="0" parTransId="{BC3ACF34-E11C-468C-83B5-08545584E258}" sibTransId="{3F060959-D15C-4401-B63F-E73172FDAFC5}"/>
    <dgm:cxn modelId="{1C9EAE65-CFF9-41F0-82BC-9BAD02652B27}" type="presOf" srcId="{998F7897-58DA-4BFF-B6BE-558AB5FE6B9A}" destId="{E8637E46-2A69-445B-8227-57930F40DE4C}" srcOrd="0" destOrd="0" presId="urn:microsoft.com/office/officeart/2016/7/layout/RepeatingBendingProcessNew"/>
    <dgm:cxn modelId="{C2D01C47-8B88-4647-9C21-07CBE4D2BD17}" type="presOf" srcId="{CD115644-A609-4873-AFD5-F5689EDF9E7B}" destId="{57ADBE6E-6629-4024-AF88-87A6C1070695}" srcOrd="0" destOrd="0" presId="urn:microsoft.com/office/officeart/2016/7/layout/RepeatingBendingProcessNew"/>
    <dgm:cxn modelId="{2D01336A-DB91-4324-98B8-D93B0C2B0619}" type="presOf" srcId="{B747847C-D01F-41BB-854D-9BF982B8721E}" destId="{7DF34063-1F51-458D-A19F-EB6BADCC26BE}" srcOrd="0" destOrd="0" presId="urn:microsoft.com/office/officeart/2016/7/layout/RepeatingBendingProcessNew"/>
    <dgm:cxn modelId="{F6BB3E7B-AA73-47BD-80DE-4747740DA55B}" type="presOf" srcId="{3DFE0F55-AE82-47A3-9F3B-B13A8B0915A0}" destId="{67865B1C-731D-486E-A13C-C5BE3F89EB96}" srcOrd="1" destOrd="0" presId="urn:microsoft.com/office/officeart/2016/7/layout/RepeatingBendingProcessNew"/>
    <dgm:cxn modelId="{B14C3487-0B6A-4DF3-840B-22A3EEDBAC7D}" type="presOf" srcId="{AD847B36-AB6F-4AB0-B459-FDC8A73900F1}" destId="{966898A0-34DE-4162-A523-997FB98456DC}" srcOrd="1" destOrd="0" presId="urn:microsoft.com/office/officeart/2016/7/layout/RepeatingBendingProcessNew"/>
    <dgm:cxn modelId="{23AC758A-88D2-467F-A799-7232C5B6CB2F}" type="presOf" srcId="{56A94A6B-754C-4769-8C3A-A7CAD64A2C7B}" destId="{021CEF7C-D62B-4AB0-AFD7-91E910D9432E}" srcOrd="0" destOrd="0" presId="urn:microsoft.com/office/officeart/2016/7/layout/RepeatingBendingProcessNew"/>
    <dgm:cxn modelId="{992B7B8C-5649-4A4E-BC17-634B36E528B1}" type="presOf" srcId="{3F060959-D15C-4401-B63F-E73172FDAFC5}" destId="{50D2AB9F-1E94-4FEA-92A7-16A8CDC0F86A}" srcOrd="0" destOrd="0" presId="urn:microsoft.com/office/officeart/2016/7/layout/RepeatingBendingProcessNew"/>
    <dgm:cxn modelId="{F571D394-B35B-46CF-BDB8-FAAD76E62261}" type="presOf" srcId="{3DFE0F55-AE82-47A3-9F3B-B13A8B0915A0}" destId="{4517E5BC-9F35-46FF-A90E-F509E1FDCBB4}" srcOrd="0" destOrd="0" presId="urn:microsoft.com/office/officeart/2016/7/layout/RepeatingBendingProcessNew"/>
    <dgm:cxn modelId="{7470D894-394D-42F2-8959-A0C67346F1E1}" srcId="{5CF0D8A8-0F42-4C3D-B46E-7CB4A67E144B}" destId="{CD115644-A609-4873-AFD5-F5689EDF9E7B}" srcOrd="0" destOrd="0" parTransId="{E8535F38-EEA5-4D5F-9E62-A5A2A1333104}" sibTransId="{3DFE0F55-AE82-47A3-9F3B-B13A8B0915A0}"/>
    <dgm:cxn modelId="{0FA6B097-59E4-4278-93F1-94A1BC8B8DB3}" srcId="{5CF0D8A8-0F42-4C3D-B46E-7CB4A67E144B}" destId="{C7F6AD2A-F8D3-4300-B871-39B61693C89E}" srcOrd="4" destOrd="0" parTransId="{963A12B4-F9E6-42A8-9037-95B5FDDD9842}" sibTransId="{94F65145-4A51-4374-AA0D-590D14E145C2}"/>
    <dgm:cxn modelId="{69F682A0-973C-4D10-87A0-F1C851C63191}" type="presOf" srcId="{5CF0D8A8-0F42-4C3D-B46E-7CB4A67E144B}" destId="{13783C3A-CDD0-4C60-A0B5-3E4767515D04}" srcOrd="0" destOrd="0" presId="urn:microsoft.com/office/officeart/2016/7/layout/RepeatingBendingProcessNew"/>
    <dgm:cxn modelId="{3BEBB7A4-B406-413A-AA1F-CBE2FBF2A91C}" type="presOf" srcId="{0EF5330E-0553-4C40-8EEC-AF1103DAA1E3}" destId="{051BF32A-31E8-41D2-91A9-FCB2EBD9E150}" srcOrd="1" destOrd="0" presId="urn:microsoft.com/office/officeart/2016/7/layout/RepeatingBendingProcessNew"/>
    <dgm:cxn modelId="{FF54C1A5-DF2A-4505-BADD-F8DE615CC9AE}" type="presOf" srcId="{94F65145-4A51-4374-AA0D-590D14E145C2}" destId="{A3B458B1-C26C-4186-9201-0D575E3AA424}" srcOrd="1" destOrd="0" presId="urn:microsoft.com/office/officeart/2016/7/layout/RepeatingBendingProcessNew"/>
    <dgm:cxn modelId="{37F553A7-4F0C-435E-8006-3691FBD34F2E}" srcId="{5CF0D8A8-0F42-4C3D-B46E-7CB4A67E144B}" destId="{56A94A6B-754C-4769-8C3A-A7CAD64A2C7B}" srcOrd="7" destOrd="0" parTransId="{01F289C4-6E72-4A41-BA49-58CBC5F70DE0}" sibTransId="{3F0E9058-0214-42CF-A7DB-29631BB9EE72}"/>
    <dgm:cxn modelId="{E76383C6-DA19-4BA0-9F47-7E09437A694B}" type="presOf" srcId="{F9E8354C-B6FE-4EFF-95D3-CC82E5CD7649}" destId="{E58E472A-CF5F-4511-84A8-171EE22D8665}" srcOrd="0" destOrd="0" presId="urn:microsoft.com/office/officeart/2016/7/layout/RepeatingBendingProcessNew"/>
    <dgm:cxn modelId="{E76918CD-5EF8-4FAF-A810-C70621B3513F}" type="presOf" srcId="{0EF74202-C8FF-4DE6-94A3-3F3185BC5E9E}" destId="{A61A51F6-E07C-4DE3-A51F-5BC93B735FD7}" srcOrd="0" destOrd="0" presId="urn:microsoft.com/office/officeart/2016/7/layout/RepeatingBendingProcessNew"/>
    <dgm:cxn modelId="{9C3832E4-5F19-4DA5-BAEC-E08601315946}" type="presOf" srcId="{C0D356D1-935E-46FC-B258-0D1BC85B3A30}" destId="{651C7CFB-A126-4821-98B0-5DD0DFA218EE}" srcOrd="0" destOrd="0" presId="urn:microsoft.com/office/officeart/2016/7/layout/RepeatingBendingProcessNew"/>
    <dgm:cxn modelId="{008ADEE4-C104-4B48-AA16-1364B6F10C06}" type="presOf" srcId="{8516D490-FC54-49BC-9D97-4EDBB9E88DD1}" destId="{3EC45A3F-0396-4074-906E-0E4FD694C0D2}" srcOrd="0" destOrd="0" presId="urn:microsoft.com/office/officeart/2016/7/layout/RepeatingBendingProcessNew"/>
    <dgm:cxn modelId="{EA1B9CEF-ED3F-403C-B525-A9E757BFA67E}" type="presOf" srcId="{C7F6AD2A-F8D3-4300-B871-39B61693C89E}" destId="{A66BA548-58A2-44CA-A796-36629B631E30}" srcOrd="0" destOrd="0" presId="urn:microsoft.com/office/officeart/2016/7/layout/RepeatingBendingProcessNew"/>
    <dgm:cxn modelId="{5A028DF2-464C-4064-AF5B-D151CA4908AD}" srcId="{5CF0D8A8-0F42-4C3D-B46E-7CB4A67E144B}" destId="{0EF74202-C8FF-4DE6-94A3-3F3185BC5E9E}" srcOrd="5" destOrd="0" parTransId="{23AEC13B-BA7E-4B01-AEE5-CA620214AF0B}" sibTransId="{0EF5330E-0553-4C40-8EEC-AF1103DAA1E3}"/>
    <dgm:cxn modelId="{47F3A3F6-5303-4C8B-941C-A0BF63657431}" type="presOf" srcId="{3F060959-D15C-4401-B63F-E73172FDAFC5}" destId="{A59FB8D2-4B25-479A-812A-055B21B484DD}" srcOrd="1" destOrd="0" presId="urn:microsoft.com/office/officeart/2016/7/layout/RepeatingBendingProcessNew"/>
    <dgm:cxn modelId="{3BFFFCB3-8930-4BEC-93C8-14F2F04A89E8}" type="presParOf" srcId="{13783C3A-CDD0-4C60-A0B5-3E4767515D04}" destId="{57ADBE6E-6629-4024-AF88-87A6C1070695}" srcOrd="0" destOrd="0" presId="urn:microsoft.com/office/officeart/2016/7/layout/RepeatingBendingProcessNew"/>
    <dgm:cxn modelId="{CA799256-84AE-4F7B-AE47-58E9C66E3703}" type="presParOf" srcId="{13783C3A-CDD0-4C60-A0B5-3E4767515D04}" destId="{4517E5BC-9F35-46FF-A90E-F509E1FDCBB4}" srcOrd="1" destOrd="0" presId="urn:microsoft.com/office/officeart/2016/7/layout/RepeatingBendingProcessNew"/>
    <dgm:cxn modelId="{3EA804A5-7668-48ED-820B-55E399FC5069}" type="presParOf" srcId="{4517E5BC-9F35-46FF-A90E-F509E1FDCBB4}" destId="{67865B1C-731D-486E-A13C-C5BE3F89EB96}" srcOrd="0" destOrd="0" presId="urn:microsoft.com/office/officeart/2016/7/layout/RepeatingBendingProcessNew"/>
    <dgm:cxn modelId="{127B1281-B047-4739-A06A-4D7AD083505A}" type="presParOf" srcId="{13783C3A-CDD0-4C60-A0B5-3E4767515D04}" destId="{6F422CE4-5032-4B62-9834-70DE95310B8B}" srcOrd="2" destOrd="0" presId="urn:microsoft.com/office/officeart/2016/7/layout/RepeatingBendingProcessNew"/>
    <dgm:cxn modelId="{A90CE6E4-D069-4A66-9DF6-081D7528D177}" type="presParOf" srcId="{13783C3A-CDD0-4C60-A0B5-3E4767515D04}" destId="{50D2AB9F-1E94-4FEA-92A7-16A8CDC0F86A}" srcOrd="3" destOrd="0" presId="urn:microsoft.com/office/officeart/2016/7/layout/RepeatingBendingProcessNew"/>
    <dgm:cxn modelId="{2507887C-1621-421E-9916-121291684E59}" type="presParOf" srcId="{50D2AB9F-1E94-4FEA-92A7-16A8CDC0F86A}" destId="{A59FB8D2-4B25-479A-812A-055B21B484DD}" srcOrd="0" destOrd="0" presId="urn:microsoft.com/office/officeart/2016/7/layout/RepeatingBendingProcessNew"/>
    <dgm:cxn modelId="{D49B4A1D-EA54-4171-BC02-A66D73CC0DF5}" type="presParOf" srcId="{13783C3A-CDD0-4C60-A0B5-3E4767515D04}" destId="{E58E472A-CF5F-4511-84A8-171EE22D8665}" srcOrd="4" destOrd="0" presId="urn:microsoft.com/office/officeart/2016/7/layout/RepeatingBendingProcessNew"/>
    <dgm:cxn modelId="{9E4942AE-8BE4-41C5-970B-1255938B99F7}" type="presParOf" srcId="{13783C3A-CDD0-4C60-A0B5-3E4767515D04}" destId="{867FD146-5D4C-4DE7-AF09-0B8D9A3FCD48}" srcOrd="5" destOrd="0" presId="urn:microsoft.com/office/officeart/2016/7/layout/RepeatingBendingProcessNew"/>
    <dgm:cxn modelId="{191AAEEA-5E12-4B79-A45F-352C0C0AB4D1}" type="presParOf" srcId="{867FD146-5D4C-4DE7-AF09-0B8D9A3FCD48}" destId="{966898A0-34DE-4162-A523-997FB98456DC}" srcOrd="0" destOrd="0" presId="urn:microsoft.com/office/officeart/2016/7/layout/RepeatingBendingProcessNew"/>
    <dgm:cxn modelId="{17B49932-A3C4-4A87-BB7E-058456B79639}" type="presParOf" srcId="{13783C3A-CDD0-4C60-A0B5-3E4767515D04}" destId="{7DF34063-1F51-458D-A19F-EB6BADCC26BE}" srcOrd="6" destOrd="0" presId="urn:microsoft.com/office/officeart/2016/7/layout/RepeatingBendingProcessNew"/>
    <dgm:cxn modelId="{35C5A357-6D57-441C-8278-D1EBAEFA7FA4}" type="presParOf" srcId="{13783C3A-CDD0-4C60-A0B5-3E4767515D04}" destId="{3EC45A3F-0396-4074-906E-0E4FD694C0D2}" srcOrd="7" destOrd="0" presId="urn:microsoft.com/office/officeart/2016/7/layout/RepeatingBendingProcessNew"/>
    <dgm:cxn modelId="{CD36F5FD-19D1-4551-A5CA-3ADA535CD254}" type="presParOf" srcId="{3EC45A3F-0396-4074-906E-0E4FD694C0D2}" destId="{0A99EBC9-42BB-495C-8558-F96DB68FF83F}" srcOrd="0" destOrd="0" presId="urn:microsoft.com/office/officeart/2016/7/layout/RepeatingBendingProcessNew"/>
    <dgm:cxn modelId="{1035BF3B-D4F9-48F6-B703-85F76B21B6A9}" type="presParOf" srcId="{13783C3A-CDD0-4C60-A0B5-3E4767515D04}" destId="{A66BA548-58A2-44CA-A796-36629B631E30}" srcOrd="8" destOrd="0" presId="urn:microsoft.com/office/officeart/2016/7/layout/RepeatingBendingProcessNew"/>
    <dgm:cxn modelId="{FD39013E-100E-4F90-9E4B-34EC79323878}" type="presParOf" srcId="{13783C3A-CDD0-4C60-A0B5-3E4767515D04}" destId="{407D9CDC-BCD2-4FD1-B544-A9472BDD6A85}" srcOrd="9" destOrd="0" presId="urn:microsoft.com/office/officeart/2016/7/layout/RepeatingBendingProcessNew"/>
    <dgm:cxn modelId="{D509D8BE-87A0-4850-B8D8-0BFC678555AE}" type="presParOf" srcId="{407D9CDC-BCD2-4FD1-B544-A9472BDD6A85}" destId="{A3B458B1-C26C-4186-9201-0D575E3AA424}" srcOrd="0" destOrd="0" presId="urn:microsoft.com/office/officeart/2016/7/layout/RepeatingBendingProcessNew"/>
    <dgm:cxn modelId="{C7336463-6E89-4834-9DED-10BE4FD32EDD}" type="presParOf" srcId="{13783C3A-CDD0-4C60-A0B5-3E4767515D04}" destId="{A61A51F6-E07C-4DE3-A51F-5BC93B735FD7}" srcOrd="10" destOrd="0" presId="urn:microsoft.com/office/officeart/2016/7/layout/RepeatingBendingProcessNew"/>
    <dgm:cxn modelId="{F6446469-A681-4A3F-A996-1E8E383392C4}" type="presParOf" srcId="{13783C3A-CDD0-4C60-A0B5-3E4767515D04}" destId="{EC794843-AF0D-4380-B864-9207E431F02C}" srcOrd="11" destOrd="0" presId="urn:microsoft.com/office/officeart/2016/7/layout/RepeatingBendingProcessNew"/>
    <dgm:cxn modelId="{3FAD4E3B-9EDE-4B37-B559-403B6B986076}" type="presParOf" srcId="{EC794843-AF0D-4380-B864-9207E431F02C}" destId="{051BF32A-31E8-41D2-91A9-FCB2EBD9E150}" srcOrd="0" destOrd="0" presId="urn:microsoft.com/office/officeart/2016/7/layout/RepeatingBendingProcessNew"/>
    <dgm:cxn modelId="{A566EAC8-6019-4740-AB56-623F649CE874}" type="presParOf" srcId="{13783C3A-CDD0-4C60-A0B5-3E4767515D04}" destId="{E8637E46-2A69-445B-8227-57930F40DE4C}" srcOrd="12" destOrd="0" presId="urn:microsoft.com/office/officeart/2016/7/layout/RepeatingBendingProcessNew"/>
    <dgm:cxn modelId="{118A25D9-04DA-482B-8527-86477AF3379F}" type="presParOf" srcId="{13783C3A-CDD0-4C60-A0B5-3E4767515D04}" destId="{651C7CFB-A126-4821-98B0-5DD0DFA218EE}" srcOrd="13" destOrd="0" presId="urn:microsoft.com/office/officeart/2016/7/layout/RepeatingBendingProcessNew"/>
    <dgm:cxn modelId="{74DBBDC3-02DD-4F21-9D54-2FB8B185C0B5}" type="presParOf" srcId="{651C7CFB-A126-4821-98B0-5DD0DFA218EE}" destId="{8706C720-9BE2-401E-AE5B-E1E4E00183DD}" srcOrd="0" destOrd="0" presId="urn:microsoft.com/office/officeart/2016/7/layout/RepeatingBendingProcessNew"/>
    <dgm:cxn modelId="{CA28EB3B-1B28-486A-99EC-EF8A26974C22}" type="presParOf" srcId="{13783C3A-CDD0-4C60-A0B5-3E4767515D04}" destId="{021CEF7C-D62B-4AB0-AFD7-91E910D9432E}"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568B8-C7F0-4D7F-9BAC-1D276B8DF238}">
      <dsp:nvSpPr>
        <dsp:cNvPr id="0" name=""/>
        <dsp:cNvSpPr/>
      </dsp:nvSpPr>
      <dsp:spPr>
        <a:xfrm>
          <a:off x="0" y="7661"/>
          <a:ext cx="9237001" cy="9652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D4744-8FD0-4184-8CA0-4CAC6CB88037}">
      <dsp:nvSpPr>
        <dsp:cNvPr id="0" name=""/>
        <dsp:cNvSpPr/>
      </dsp:nvSpPr>
      <dsp:spPr>
        <a:xfrm>
          <a:off x="343208" y="178293"/>
          <a:ext cx="624625" cy="6240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FF110-0FD0-46EA-B8F9-604FD4E62C4A}">
      <dsp:nvSpPr>
        <dsp:cNvPr id="0" name=""/>
        <dsp:cNvSpPr/>
      </dsp:nvSpPr>
      <dsp:spPr>
        <a:xfrm>
          <a:off x="1311043" y="7661"/>
          <a:ext cx="7039237" cy="1135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93" tIns="120193" rIns="120193" bIns="120193" numCol="1" spcCol="1270" anchor="ctr" anchorCtr="0">
          <a:noAutofit/>
        </a:bodyPr>
        <a:lstStyle/>
        <a:p>
          <a:pPr marL="0" lvl="0" indent="0" algn="l" defTabSz="889000">
            <a:lnSpc>
              <a:spcPct val="100000"/>
            </a:lnSpc>
            <a:spcBef>
              <a:spcPct val="0"/>
            </a:spcBef>
            <a:spcAft>
              <a:spcPct val="35000"/>
            </a:spcAft>
            <a:buNone/>
          </a:pPr>
          <a:r>
            <a:rPr lang="en-US" sz="2000" kern="1200" dirty="0"/>
            <a:t>Participation on the National Technology Consortium</a:t>
          </a:r>
        </a:p>
      </dsp:txBody>
      <dsp:txXfrm>
        <a:off x="1311043" y="7661"/>
        <a:ext cx="7039237" cy="1135683"/>
      </dsp:txXfrm>
    </dsp:sp>
    <dsp:sp modelId="{1AB3A313-BF6F-48AD-B748-C3189D4BE837}">
      <dsp:nvSpPr>
        <dsp:cNvPr id="0" name=""/>
        <dsp:cNvSpPr/>
      </dsp:nvSpPr>
      <dsp:spPr>
        <a:xfrm>
          <a:off x="0" y="1457931"/>
          <a:ext cx="9237001" cy="82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97B7E7-07D0-4959-B77E-4D07DE1C11B5}">
      <dsp:nvSpPr>
        <dsp:cNvPr id="0" name=""/>
        <dsp:cNvSpPr/>
      </dsp:nvSpPr>
      <dsp:spPr>
        <a:xfrm>
          <a:off x="343208" y="1556146"/>
          <a:ext cx="624625" cy="6240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0EEE6C-8AA2-4821-82F8-80B4C6EEB406}">
      <dsp:nvSpPr>
        <dsp:cNvPr id="0" name=""/>
        <dsp:cNvSpPr/>
      </dsp:nvSpPr>
      <dsp:spPr>
        <a:xfrm>
          <a:off x="1305974" y="1145507"/>
          <a:ext cx="7039237" cy="13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93" tIns="120193" rIns="120193" bIns="120193" numCol="1" spcCol="1270" anchor="ctr" anchorCtr="0">
          <a:noAutofit/>
        </a:bodyPr>
        <a:lstStyle/>
        <a:p>
          <a:pPr marL="0" lvl="0" indent="0" algn="l" defTabSz="889000">
            <a:lnSpc>
              <a:spcPct val="100000"/>
            </a:lnSpc>
            <a:spcBef>
              <a:spcPct val="0"/>
            </a:spcBef>
            <a:spcAft>
              <a:spcPct val="35000"/>
            </a:spcAft>
            <a:buNone/>
          </a:pPr>
          <a:r>
            <a:rPr lang="en-US" sz="2000" kern="1200" dirty="0">
              <a:hlinkClick xmlns:r="http://schemas.openxmlformats.org/officeDocument/2006/relationships" r:id="rId5"/>
            </a:rPr>
            <a:t>Recent comments on the 1915 C technical guide updates draft regarding remote monitoring and telehealth </a:t>
          </a:r>
          <a:endParaRPr lang="en-US" sz="2000" kern="1200" dirty="0"/>
        </a:p>
      </dsp:txBody>
      <dsp:txXfrm>
        <a:off x="1305974" y="1145507"/>
        <a:ext cx="7039237" cy="1365000"/>
      </dsp:txXfrm>
    </dsp:sp>
    <dsp:sp modelId="{076D477C-2F21-4695-AAA0-1F3A9311409E}">
      <dsp:nvSpPr>
        <dsp:cNvPr id="0" name=""/>
        <dsp:cNvSpPr/>
      </dsp:nvSpPr>
      <dsp:spPr>
        <a:xfrm>
          <a:off x="0" y="2838726"/>
          <a:ext cx="9237001" cy="9731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CE3F92-DDB2-4108-BA1F-80FFB98D71ED}">
      <dsp:nvSpPr>
        <dsp:cNvPr id="0" name=""/>
        <dsp:cNvSpPr/>
      </dsp:nvSpPr>
      <dsp:spPr>
        <a:xfrm>
          <a:off x="343208" y="3013268"/>
          <a:ext cx="624625" cy="62401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843938-6133-4FF5-8FFA-CB39977EE20B}">
      <dsp:nvSpPr>
        <dsp:cNvPr id="0" name=""/>
        <dsp:cNvSpPr/>
      </dsp:nvSpPr>
      <dsp:spPr>
        <a:xfrm>
          <a:off x="1294219" y="2716460"/>
          <a:ext cx="7039237" cy="1135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93" tIns="120193" rIns="120193" bIns="120193" numCol="1" spcCol="1270" anchor="ctr" anchorCtr="0">
          <a:noAutofit/>
        </a:bodyPr>
        <a:lstStyle/>
        <a:p>
          <a:pPr marL="0" lvl="0" indent="0" algn="l" defTabSz="889000">
            <a:lnSpc>
              <a:spcPct val="100000"/>
            </a:lnSpc>
            <a:spcBef>
              <a:spcPct val="0"/>
            </a:spcBef>
            <a:spcAft>
              <a:spcPct val="35000"/>
            </a:spcAft>
            <a:buNone/>
          </a:pPr>
          <a:r>
            <a:rPr lang="en-US" sz="2000" kern="1200" dirty="0">
              <a:hlinkClick xmlns:r="http://schemas.openxmlformats.org/officeDocument/2006/relationships" r:id="rId8"/>
            </a:rPr>
            <a:t>CMS Webinar Beyond the Pandemic: How Technology Influences and Ensures an Integrated Life in the Community (Part 1)</a:t>
          </a:r>
          <a:endParaRPr lang="en-US" sz="2000" kern="1200" dirty="0"/>
        </a:p>
      </dsp:txBody>
      <dsp:txXfrm>
        <a:off x="1294219" y="2716460"/>
        <a:ext cx="7039237" cy="1135683"/>
      </dsp:txXfrm>
    </dsp:sp>
    <dsp:sp modelId="{AC72E594-0718-4D16-BEAA-3C412087FEB2}">
      <dsp:nvSpPr>
        <dsp:cNvPr id="0" name=""/>
        <dsp:cNvSpPr/>
      </dsp:nvSpPr>
      <dsp:spPr>
        <a:xfrm>
          <a:off x="0" y="4181190"/>
          <a:ext cx="9237001" cy="889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14F489-8FAB-46FB-B947-5277B4ED7A86}">
      <dsp:nvSpPr>
        <dsp:cNvPr id="0" name=""/>
        <dsp:cNvSpPr/>
      </dsp:nvSpPr>
      <dsp:spPr>
        <a:xfrm>
          <a:off x="343208" y="4314142"/>
          <a:ext cx="624625" cy="6240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AA3D56-99CC-4875-B9B5-FA4943FEFB0F}">
      <dsp:nvSpPr>
        <dsp:cNvPr id="0" name=""/>
        <dsp:cNvSpPr/>
      </dsp:nvSpPr>
      <dsp:spPr>
        <a:xfrm>
          <a:off x="1311043" y="4181190"/>
          <a:ext cx="7039237" cy="1135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93" tIns="120193" rIns="120193" bIns="120193" numCol="1" spcCol="1270" anchor="ctr" anchorCtr="0">
          <a:noAutofit/>
        </a:bodyPr>
        <a:lstStyle/>
        <a:p>
          <a:pPr marL="0" lvl="0" indent="0" algn="l" defTabSz="622300">
            <a:lnSpc>
              <a:spcPct val="100000"/>
            </a:lnSpc>
            <a:spcBef>
              <a:spcPct val="0"/>
            </a:spcBef>
            <a:spcAft>
              <a:spcPct val="35000"/>
            </a:spcAft>
            <a:buNone/>
          </a:pPr>
          <a:endParaRPr lang="en-US" sz="1400" kern="1200" dirty="0">
            <a:hlinkClick xmlns:r="http://schemas.openxmlformats.org/officeDocument/2006/relationships" r:id="" action="ppaction://noaction"/>
          </a:endParaRPr>
        </a:p>
        <a:p>
          <a:pPr marL="0" lvl="0" indent="0" algn="l" defTabSz="622300">
            <a:lnSpc>
              <a:spcPct val="100000"/>
            </a:lnSpc>
            <a:spcBef>
              <a:spcPct val="0"/>
            </a:spcBef>
            <a:spcAft>
              <a:spcPct val="35000"/>
            </a:spcAft>
            <a:buNone/>
          </a:pPr>
          <a:endParaRPr lang="en-US" sz="1400" kern="1200" dirty="0">
            <a:hlinkClick xmlns:r="http://schemas.openxmlformats.org/officeDocument/2006/relationships" r:id="" action="ppaction://noaction"/>
          </a:endParaRPr>
        </a:p>
        <a:p>
          <a:pPr marL="0" lvl="0" indent="0" algn="l" defTabSz="622300">
            <a:lnSpc>
              <a:spcPct val="100000"/>
            </a:lnSpc>
            <a:spcBef>
              <a:spcPct val="0"/>
            </a:spcBef>
            <a:spcAft>
              <a:spcPct val="35000"/>
            </a:spcAft>
            <a:buNone/>
          </a:pPr>
          <a:r>
            <a:rPr lang="en-US" sz="2000" kern="1200" dirty="0">
              <a:hlinkClick xmlns:r="http://schemas.openxmlformats.org/officeDocument/2006/relationships" r:id="rId8"/>
            </a:rPr>
            <a:t>CMS Webinar Beyond the Pandemic: How Technology Influences and Ensures an Integrated Life in the Community (Part 2)</a:t>
          </a:r>
          <a:endParaRPr lang="en-US" sz="2000" kern="1200" dirty="0"/>
        </a:p>
        <a:p>
          <a:pPr marL="0" lvl="0" indent="0" algn="l" defTabSz="622300">
            <a:lnSpc>
              <a:spcPct val="100000"/>
            </a:lnSpc>
            <a:spcBef>
              <a:spcPct val="0"/>
            </a:spcBef>
            <a:spcAft>
              <a:spcPct val="35000"/>
            </a:spcAft>
            <a:buNone/>
          </a:pPr>
          <a:endParaRPr lang="en-US" sz="2000" kern="1200" dirty="0"/>
        </a:p>
        <a:p>
          <a:pPr marL="0" lvl="0" indent="0" algn="l" defTabSz="622300">
            <a:lnSpc>
              <a:spcPct val="100000"/>
            </a:lnSpc>
            <a:spcBef>
              <a:spcPct val="0"/>
            </a:spcBef>
            <a:spcAft>
              <a:spcPct val="35000"/>
            </a:spcAft>
            <a:buNone/>
          </a:pPr>
          <a:endParaRPr lang="en-US" sz="1400" kern="1200" dirty="0"/>
        </a:p>
      </dsp:txBody>
      <dsp:txXfrm>
        <a:off x="1311043" y="4181190"/>
        <a:ext cx="7039237" cy="1135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568B8-C7F0-4D7F-9BAC-1D276B8DF238}">
      <dsp:nvSpPr>
        <dsp:cNvPr id="0" name=""/>
        <dsp:cNvSpPr/>
      </dsp:nvSpPr>
      <dsp:spPr>
        <a:xfrm>
          <a:off x="0" y="3658"/>
          <a:ext cx="9237001" cy="8069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D4744-8FD0-4184-8CA0-4CAC6CB88037}">
      <dsp:nvSpPr>
        <dsp:cNvPr id="0" name=""/>
        <dsp:cNvSpPr/>
      </dsp:nvSpPr>
      <dsp:spPr>
        <a:xfrm>
          <a:off x="244101" y="185222"/>
          <a:ext cx="444255" cy="4438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FF110-0FD0-46EA-B8F9-604FD4E62C4A}">
      <dsp:nvSpPr>
        <dsp:cNvPr id="0" name=""/>
        <dsp:cNvSpPr/>
      </dsp:nvSpPr>
      <dsp:spPr>
        <a:xfrm>
          <a:off x="932458" y="3658"/>
          <a:ext cx="801338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485" tIns="85485" rIns="85485" bIns="85485" numCol="1" spcCol="1270" anchor="ctr" anchorCtr="0">
          <a:noAutofit/>
        </a:bodyPr>
        <a:lstStyle/>
        <a:p>
          <a:pPr marL="0" lvl="0" indent="0" algn="l" defTabSz="889000">
            <a:lnSpc>
              <a:spcPct val="100000"/>
            </a:lnSpc>
            <a:spcBef>
              <a:spcPct val="0"/>
            </a:spcBef>
            <a:spcAft>
              <a:spcPct val="35000"/>
            </a:spcAft>
            <a:buNone/>
          </a:pPr>
          <a:r>
            <a:rPr lang="en-US" sz="2000" kern="1200" dirty="0"/>
            <a:t>Technology Affinity Group</a:t>
          </a:r>
        </a:p>
      </dsp:txBody>
      <dsp:txXfrm>
        <a:off x="932458" y="3658"/>
        <a:ext cx="8013389" cy="807736"/>
      </dsp:txXfrm>
    </dsp:sp>
    <dsp:sp modelId="{1533037F-B1E6-499E-BBAC-B0C6BF761ABC}">
      <dsp:nvSpPr>
        <dsp:cNvPr id="0" name=""/>
        <dsp:cNvSpPr/>
      </dsp:nvSpPr>
      <dsp:spPr>
        <a:xfrm>
          <a:off x="0" y="951015"/>
          <a:ext cx="9237001" cy="8069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5B0EA3-F3E9-4F68-BF9C-51493E80DD0A}">
      <dsp:nvSpPr>
        <dsp:cNvPr id="0" name=""/>
        <dsp:cNvSpPr/>
      </dsp:nvSpPr>
      <dsp:spPr>
        <a:xfrm>
          <a:off x="244101" y="1163008"/>
          <a:ext cx="444255" cy="4438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AC791-8D4B-4880-AACE-9CA62F76D45B}">
      <dsp:nvSpPr>
        <dsp:cNvPr id="0" name=""/>
        <dsp:cNvSpPr/>
      </dsp:nvSpPr>
      <dsp:spPr>
        <a:xfrm>
          <a:off x="932458" y="981445"/>
          <a:ext cx="801338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485" tIns="85485" rIns="85485" bIns="85485" numCol="1" spcCol="1270" anchor="ctr" anchorCtr="0">
          <a:noAutofit/>
        </a:bodyPr>
        <a:lstStyle/>
        <a:p>
          <a:pPr marL="0" lvl="0" indent="0" algn="l" defTabSz="889000">
            <a:lnSpc>
              <a:spcPct val="100000"/>
            </a:lnSpc>
            <a:spcBef>
              <a:spcPct val="0"/>
            </a:spcBef>
            <a:spcAft>
              <a:spcPct val="35000"/>
            </a:spcAft>
            <a:buNone/>
          </a:pPr>
          <a:r>
            <a:rPr lang="en-US" sz="2000" kern="1200" dirty="0"/>
            <a:t>Technology Solutions State Survey 1.0 </a:t>
          </a:r>
          <a:r>
            <a:rPr lang="en-US" sz="2000" u="none" kern="1200" dirty="0">
              <a:solidFill>
                <a:schemeClr val="tx1"/>
              </a:solidFill>
            </a:rPr>
            <a:t>(A Joint Effort Between NASDDDS and State of the States) </a:t>
          </a:r>
        </a:p>
      </dsp:txBody>
      <dsp:txXfrm>
        <a:off x="932458" y="981445"/>
        <a:ext cx="8013389" cy="807736"/>
      </dsp:txXfrm>
    </dsp:sp>
    <dsp:sp modelId="{AC72E594-0718-4D16-BEAA-3C412087FEB2}">
      <dsp:nvSpPr>
        <dsp:cNvPr id="0" name=""/>
        <dsp:cNvSpPr/>
      </dsp:nvSpPr>
      <dsp:spPr>
        <a:xfrm>
          <a:off x="0" y="1959231"/>
          <a:ext cx="9237001" cy="8069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14F489-8FAB-46FB-B947-5277B4ED7A86}">
      <dsp:nvSpPr>
        <dsp:cNvPr id="0" name=""/>
        <dsp:cNvSpPr/>
      </dsp:nvSpPr>
      <dsp:spPr>
        <a:xfrm>
          <a:off x="244101" y="2140794"/>
          <a:ext cx="444255" cy="4438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AA3D56-99CC-4875-B9B5-FA4943FEFB0F}">
      <dsp:nvSpPr>
        <dsp:cNvPr id="0" name=""/>
        <dsp:cNvSpPr/>
      </dsp:nvSpPr>
      <dsp:spPr>
        <a:xfrm>
          <a:off x="932458" y="1959231"/>
          <a:ext cx="801338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485" tIns="85485" rIns="85485" bIns="85485" numCol="1" spcCol="1270" anchor="ctr" anchorCtr="0">
          <a:noAutofit/>
        </a:bodyPr>
        <a:lstStyle/>
        <a:p>
          <a:pPr marL="0" lvl="0" indent="0" algn="l" defTabSz="622300">
            <a:lnSpc>
              <a:spcPct val="100000"/>
            </a:lnSpc>
            <a:spcBef>
              <a:spcPct val="0"/>
            </a:spcBef>
            <a:spcAft>
              <a:spcPct val="35000"/>
            </a:spcAft>
            <a:buNone/>
          </a:pPr>
          <a:endParaRPr lang="en-US" sz="1400" kern="1200" dirty="0">
            <a:hlinkClick xmlns:r="http://schemas.openxmlformats.org/officeDocument/2006/relationships" r:id="" action="ppaction://noaction"/>
          </a:endParaRPr>
        </a:p>
        <a:p>
          <a:pPr marL="0" lvl="0" indent="0" algn="l" defTabSz="622300">
            <a:lnSpc>
              <a:spcPct val="100000"/>
            </a:lnSpc>
            <a:spcBef>
              <a:spcPct val="0"/>
            </a:spcBef>
            <a:spcAft>
              <a:spcPct val="35000"/>
            </a:spcAft>
            <a:buNone/>
          </a:pPr>
          <a:endParaRPr lang="en-US" sz="1400" kern="1200" dirty="0">
            <a:hlinkClick xmlns:r="http://schemas.openxmlformats.org/officeDocument/2006/relationships" r:id="" action="ppaction://noaction"/>
          </a:endParaRPr>
        </a:p>
        <a:p>
          <a:pPr marL="0" lvl="0" indent="0" algn="l" defTabSz="622300">
            <a:lnSpc>
              <a:spcPct val="100000"/>
            </a:lnSpc>
            <a:spcBef>
              <a:spcPct val="0"/>
            </a:spcBef>
            <a:spcAft>
              <a:spcPct val="35000"/>
            </a:spcAft>
            <a:buNone/>
          </a:pPr>
          <a:endParaRPr lang="en-US" sz="1400" kern="1200" dirty="0"/>
        </a:p>
        <a:p>
          <a:pPr marL="0" lvl="0" indent="0" algn="l" defTabSz="622300">
            <a:lnSpc>
              <a:spcPct val="100000"/>
            </a:lnSpc>
            <a:spcBef>
              <a:spcPct val="0"/>
            </a:spcBef>
            <a:spcAft>
              <a:spcPct val="35000"/>
            </a:spcAft>
            <a:buNone/>
          </a:pPr>
          <a:endParaRPr lang="en-US" sz="1400" kern="1200" dirty="0"/>
        </a:p>
      </dsp:txBody>
      <dsp:txXfrm>
        <a:off x="932458" y="1959231"/>
        <a:ext cx="8013389" cy="807736"/>
      </dsp:txXfrm>
    </dsp:sp>
    <dsp:sp modelId="{98052BD1-AD44-4F8B-89A2-D8F57476222E}">
      <dsp:nvSpPr>
        <dsp:cNvPr id="0" name=""/>
        <dsp:cNvSpPr/>
      </dsp:nvSpPr>
      <dsp:spPr>
        <a:xfrm>
          <a:off x="0" y="2937017"/>
          <a:ext cx="9237001" cy="8069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445C8-E482-4DCB-9394-0F1A1AC8138B}">
      <dsp:nvSpPr>
        <dsp:cNvPr id="0" name=""/>
        <dsp:cNvSpPr/>
      </dsp:nvSpPr>
      <dsp:spPr>
        <a:xfrm>
          <a:off x="244101" y="3118580"/>
          <a:ext cx="444255" cy="4438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38FACD-BCF3-4F87-AB19-6C8CC7E671EC}">
      <dsp:nvSpPr>
        <dsp:cNvPr id="0" name=""/>
        <dsp:cNvSpPr/>
      </dsp:nvSpPr>
      <dsp:spPr>
        <a:xfrm>
          <a:off x="682280" y="1902444"/>
          <a:ext cx="801338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485" tIns="85485" rIns="85485" bIns="85485" numCol="1" spcCol="1270" anchor="ctr" anchorCtr="0">
          <a:noAutofit/>
        </a:bodyPr>
        <a:lstStyle/>
        <a:p>
          <a:pPr marL="0" lvl="0" indent="0" algn="l" defTabSz="889000">
            <a:lnSpc>
              <a:spcPct val="100000"/>
            </a:lnSpc>
            <a:spcBef>
              <a:spcPct val="0"/>
            </a:spcBef>
            <a:spcAft>
              <a:spcPct val="35000"/>
            </a:spcAft>
            <a:buNone/>
          </a:pPr>
          <a:r>
            <a:rPr lang="en-US" sz="2000" kern="1200" dirty="0"/>
            <a:t>Technology Solutions State Survey 2.0 </a:t>
          </a:r>
          <a:r>
            <a:rPr lang="en-US" sz="2000" u="none" kern="1200" dirty="0">
              <a:solidFill>
                <a:schemeClr val="tx1"/>
              </a:solidFill>
            </a:rPr>
            <a:t>(A Joint Effort Between NASDDDS and State of the States) </a:t>
          </a:r>
        </a:p>
      </dsp:txBody>
      <dsp:txXfrm>
        <a:off x="682280" y="1902444"/>
        <a:ext cx="8013389" cy="807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D8712-B6CD-4C42-99C0-BD4890357227}">
      <dsp:nvSpPr>
        <dsp:cNvPr id="0" name=""/>
        <dsp:cNvSpPr/>
      </dsp:nvSpPr>
      <dsp:spPr>
        <a:xfrm>
          <a:off x="58878" y="0"/>
          <a:ext cx="4838306" cy="7373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NASDDDS and Dr. Shea Tanis from the State of the States in Intellectual and Developmental Disabilities launched our second Technology Solutions State</a:t>
          </a:r>
        </a:p>
      </dsp:txBody>
      <dsp:txXfrm>
        <a:off x="80475" y="21597"/>
        <a:ext cx="3976280" cy="694178"/>
      </dsp:txXfrm>
    </dsp:sp>
    <dsp:sp modelId="{3F6A8A1D-9F49-46D9-A757-4336A8F6B6B8}">
      <dsp:nvSpPr>
        <dsp:cNvPr id="0" name=""/>
        <dsp:cNvSpPr/>
      </dsp:nvSpPr>
      <dsp:spPr>
        <a:xfrm>
          <a:off x="370095" y="839784"/>
          <a:ext cx="4956062" cy="7373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 focused on three primary areas:  </a:t>
          </a:r>
        </a:p>
      </dsp:txBody>
      <dsp:txXfrm>
        <a:off x="391692" y="861381"/>
        <a:ext cx="4063481" cy="694178"/>
      </dsp:txXfrm>
    </dsp:sp>
    <dsp:sp modelId="{95580874-87D1-4C66-96F2-E5BACE49F3CE}">
      <dsp:nvSpPr>
        <dsp:cNvPr id="0" name=""/>
        <dsp:cNvSpPr/>
      </dsp:nvSpPr>
      <dsp:spPr>
        <a:xfrm>
          <a:off x="740191" y="1679569"/>
          <a:ext cx="4956062" cy="7373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Funding for technology solutions </a:t>
          </a:r>
        </a:p>
      </dsp:txBody>
      <dsp:txXfrm>
        <a:off x="761788" y="1701166"/>
        <a:ext cx="4063481" cy="694178"/>
      </dsp:txXfrm>
    </dsp:sp>
    <dsp:sp modelId="{E3A567E3-202B-44E0-AC21-B24A8AFC2D01}">
      <dsp:nvSpPr>
        <dsp:cNvPr id="0" name=""/>
        <dsp:cNvSpPr/>
      </dsp:nvSpPr>
      <dsp:spPr>
        <a:xfrm>
          <a:off x="1110286" y="2519354"/>
          <a:ext cx="4956062" cy="7373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Operational specifications and; </a:t>
          </a:r>
        </a:p>
      </dsp:txBody>
      <dsp:txXfrm>
        <a:off x="1131883" y="2540951"/>
        <a:ext cx="4063481" cy="694178"/>
      </dsp:txXfrm>
    </dsp:sp>
    <dsp:sp modelId="{D4E47F66-6C1B-4E5E-8DCB-CCF331C434CC}">
      <dsp:nvSpPr>
        <dsp:cNvPr id="0" name=""/>
        <dsp:cNvSpPr/>
      </dsp:nvSpPr>
      <dsp:spPr>
        <a:xfrm>
          <a:off x="1480382" y="3359139"/>
          <a:ext cx="4956062" cy="7373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Benchmarking for systems change.</a:t>
          </a:r>
        </a:p>
      </dsp:txBody>
      <dsp:txXfrm>
        <a:off x="1501979" y="3380736"/>
        <a:ext cx="4063481" cy="694178"/>
      </dsp:txXfrm>
    </dsp:sp>
    <dsp:sp modelId="{7F91AD8F-3FDC-43C3-8450-35B244D3A38C}">
      <dsp:nvSpPr>
        <dsp:cNvPr id="0" name=""/>
        <dsp:cNvSpPr/>
      </dsp:nvSpPr>
      <dsp:spPr>
        <a:xfrm>
          <a:off x="4476770" y="538691"/>
          <a:ext cx="479291" cy="47929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584610" y="538691"/>
        <a:ext cx="263611" cy="360666"/>
      </dsp:txXfrm>
    </dsp:sp>
    <dsp:sp modelId="{B516D815-0EA6-4794-9F81-469780B2FD22}">
      <dsp:nvSpPr>
        <dsp:cNvPr id="0" name=""/>
        <dsp:cNvSpPr/>
      </dsp:nvSpPr>
      <dsp:spPr>
        <a:xfrm>
          <a:off x="4846866" y="1378476"/>
          <a:ext cx="479291" cy="47929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954706" y="1378476"/>
        <a:ext cx="263611" cy="360666"/>
      </dsp:txXfrm>
    </dsp:sp>
    <dsp:sp modelId="{23F60669-600D-43EE-9B9E-2A00B10A1D3C}">
      <dsp:nvSpPr>
        <dsp:cNvPr id="0" name=""/>
        <dsp:cNvSpPr/>
      </dsp:nvSpPr>
      <dsp:spPr>
        <a:xfrm>
          <a:off x="5216961" y="2205971"/>
          <a:ext cx="479291" cy="47929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324801" y="2205971"/>
        <a:ext cx="263611" cy="360666"/>
      </dsp:txXfrm>
    </dsp:sp>
    <dsp:sp modelId="{BEA0D564-7E98-4578-B041-B7E18F84F497}">
      <dsp:nvSpPr>
        <dsp:cNvPr id="0" name=""/>
        <dsp:cNvSpPr/>
      </dsp:nvSpPr>
      <dsp:spPr>
        <a:xfrm>
          <a:off x="5587057" y="3053949"/>
          <a:ext cx="479291" cy="47929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694897" y="3053949"/>
        <a:ext cx="263611" cy="360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59DB5-1C0E-4617-A2E9-57A51FCBDE2B}">
      <dsp:nvSpPr>
        <dsp:cNvPr id="0" name=""/>
        <dsp:cNvSpPr/>
      </dsp:nvSpPr>
      <dsp:spPr>
        <a:xfrm rot="5400000">
          <a:off x="3200760" y="132432"/>
          <a:ext cx="2007166" cy="174623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Virtual services</a:t>
          </a:r>
        </a:p>
      </dsp:txBody>
      <dsp:txXfrm rot="-5400000">
        <a:off x="3603347" y="314750"/>
        <a:ext cx="1201991" cy="1381600"/>
      </dsp:txXfrm>
    </dsp:sp>
    <dsp:sp modelId="{440EB964-681D-4083-9B01-546593358343}">
      <dsp:nvSpPr>
        <dsp:cNvPr id="0" name=""/>
        <dsp:cNvSpPr/>
      </dsp:nvSpPr>
      <dsp:spPr>
        <a:xfrm>
          <a:off x="2271490" y="1786759"/>
          <a:ext cx="2239998" cy="120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US" sz="1600" b="1" kern="1200">
            <a:effectLst/>
            <a:latin typeface="Aptos" panose="020B0004020202020204" pitchFamily="34" charset="0"/>
            <a:ea typeface="Aptos" panose="020B0004020202020204" pitchFamily="34" charset="0"/>
            <a:cs typeface="Times New Roman" panose="02020603050405020304" pitchFamily="18" charset="0"/>
          </a:endParaRPr>
        </a:p>
        <a:p>
          <a:pPr marL="0" lvl="0" indent="0" algn="l" defTabSz="711200">
            <a:lnSpc>
              <a:spcPct val="90000"/>
            </a:lnSpc>
            <a:spcBef>
              <a:spcPct val="0"/>
            </a:spcBef>
            <a:spcAft>
              <a:spcPct val="35000"/>
            </a:spcAft>
            <a:buNone/>
          </a:pPr>
          <a:r>
            <a:rPr lang="en-US" sz="1600" b="1" kern="1200">
              <a:effectLst/>
              <a:latin typeface="Aptos" panose="020B0004020202020204" pitchFamily="34" charset="0"/>
              <a:ea typeface="Aptos" panose="020B0004020202020204" pitchFamily="34" charset="0"/>
              <a:cs typeface="Times New Roman" panose="02020603050405020304" pitchFamily="18" charset="0"/>
            </a:rPr>
            <a:t>There is a myriad of terms being used across the country </a:t>
          </a:r>
          <a:endParaRPr lang="en-US" sz="1600" kern="1200"/>
        </a:p>
      </dsp:txBody>
      <dsp:txXfrm>
        <a:off x="2271490" y="1786759"/>
        <a:ext cx="2239998" cy="1204300"/>
      </dsp:txXfrm>
    </dsp:sp>
    <dsp:sp modelId="{2A75122D-2E5F-49D5-98C5-9FF3B703BE51}">
      <dsp:nvSpPr>
        <dsp:cNvPr id="0" name=""/>
        <dsp:cNvSpPr/>
      </dsp:nvSpPr>
      <dsp:spPr>
        <a:xfrm rot="5400000">
          <a:off x="1320868" y="132532"/>
          <a:ext cx="2007166" cy="174623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0" kern="1200"/>
            <a:t>Remote monitoring</a:t>
          </a:r>
        </a:p>
      </dsp:txBody>
      <dsp:txXfrm rot="-5400000">
        <a:off x="1723455" y="314850"/>
        <a:ext cx="1201991" cy="1381600"/>
      </dsp:txXfrm>
    </dsp:sp>
    <dsp:sp modelId="{8C6F0635-B586-4D36-9C76-90AC953D036E}">
      <dsp:nvSpPr>
        <dsp:cNvPr id="0" name=""/>
        <dsp:cNvSpPr/>
      </dsp:nvSpPr>
      <dsp:spPr>
        <a:xfrm rot="5400000">
          <a:off x="164985" y="1745371"/>
          <a:ext cx="2007166" cy="174623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Telehealth</a:t>
          </a:r>
        </a:p>
      </dsp:txBody>
      <dsp:txXfrm rot="-5400000">
        <a:off x="567572" y="1927689"/>
        <a:ext cx="1201991" cy="1381600"/>
      </dsp:txXfrm>
    </dsp:sp>
    <dsp:sp modelId="{89F40273-8E37-492B-B415-06CA266AE38C}">
      <dsp:nvSpPr>
        <dsp:cNvPr id="0" name=""/>
        <dsp:cNvSpPr/>
      </dsp:nvSpPr>
      <dsp:spPr>
        <a:xfrm>
          <a:off x="150690" y="2107183"/>
          <a:ext cx="2167740" cy="120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endParaRPr lang="en-US" sz="1600" b="1" kern="1200"/>
        </a:p>
      </dsp:txBody>
      <dsp:txXfrm>
        <a:off x="150690" y="2107183"/>
        <a:ext cx="2167740" cy="1204300"/>
      </dsp:txXfrm>
    </dsp:sp>
    <dsp:sp modelId="{5F219821-DCB7-48D3-A4D9-A89986EBEAC1}">
      <dsp:nvSpPr>
        <dsp:cNvPr id="0" name=""/>
        <dsp:cNvSpPr/>
      </dsp:nvSpPr>
      <dsp:spPr>
        <a:xfrm rot="5400000">
          <a:off x="4297555" y="1751433"/>
          <a:ext cx="2007166" cy="174623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Telemedicine</a:t>
          </a:r>
        </a:p>
      </dsp:txBody>
      <dsp:txXfrm rot="-5400000">
        <a:off x="4700142" y="1933751"/>
        <a:ext cx="1201991" cy="1381600"/>
      </dsp:txXfrm>
    </dsp:sp>
    <dsp:sp modelId="{35450C34-BA64-4E4F-9398-89EC2A268E94}">
      <dsp:nvSpPr>
        <dsp:cNvPr id="0" name=""/>
        <dsp:cNvSpPr/>
      </dsp:nvSpPr>
      <dsp:spPr>
        <a:xfrm rot="5400000">
          <a:off x="3206802" y="3539899"/>
          <a:ext cx="2007166" cy="174623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Teleservice</a:t>
          </a:r>
        </a:p>
      </dsp:txBody>
      <dsp:txXfrm rot="-5400000">
        <a:off x="3609389" y="3722217"/>
        <a:ext cx="1201991" cy="1381600"/>
      </dsp:txXfrm>
    </dsp:sp>
    <dsp:sp modelId="{90F79851-22FA-428D-82B5-2F95FF10EED5}">
      <dsp:nvSpPr>
        <dsp:cNvPr id="0" name=""/>
        <dsp:cNvSpPr/>
      </dsp:nvSpPr>
      <dsp:spPr>
        <a:xfrm>
          <a:off x="5136493" y="3810866"/>
          <a:ext cx="2239998" cy="1204300"/>
        </a:xfrm>
        <a:prstGeom prst="rect">
          <a:avLst/>
        </a:prstGeom>
        <a:noFill/>
        <a:ln>
          <a:noFill/>
        </a:ln>
        <a:effectLst/>
      </dsp:spPr>
      <dsp:style>
        <a:lnRef idx="0">
          <a:scrgbClr r="0" g="0" b="0"/>
        </a:lnRef>
        <a:fillRef idx="0">
          <a:scrgbClr r="0" g="0" b="0"/>
        </a:fillRef>
        <a:effectRef idx="0">
          <a:scrgbClr r="0" g="0" b="0"/>
        </a:effectRef>
        <a:fontRef idx="minor"/>
      </dsp:style>
    </dsp:sp>
    <dsp:sp modelId="{8F577993-214A-4A34-9455-3232EC415684}">
      <dsp:nvSpPr>
        <dsp:cNvPr id="0" name=""/>
        <dsp:cNvSpPr/>
      </dsp:nvSpPr>
      <dsp:spPr>
        <a:xfrm rot="5400000">
          <a:off x="1320868" y="3539899"/>
          <a:ext cx="2007166" cy="174623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Technology solutions</a:t>
          </a:r>
        </a:p>
      </dsp:txBody>
      <dsp:txXfrm rot="-5400000">
        <a:off x="1723455" y="3722217"/>
        <a:ext cx="1201991" cy="1381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7E5BC-9F35-46FF-A90E-F509E1FDCBB4}">
      <dsp:nvSpPr>
        <dsp:cNvPr id="0" name=""/>
        <dsp:cNvSpPr/>
      </dsp:nvSpPr>
      <dsp:spPr>
        <a:xfrm>
          <a:off x="1927186" y="1084422"/>
          <a:ext cx="411891" cy="91440"/>
        </a:xfrm>
        <a:custGeom>
          <a:avLst/>
          <a:gdLst/>
          <a:ahLst/>
          <a:cxnLst/>
          <a:rect l="0" t="0" r="0" b="0"/>
          <a:pathLst>
            <a:path>
              <a:moveTo>
                <a:pt x="0" y="45720"/>
              </a:moveTo>
              <a:lnTo>
                <a:pt x="41189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2070" y="1127930"/>
        <a:ext cx="22124" cy="4424"/>
      </dsp:txXfrm>
    </dsp:sp>
    <dsp:sp modelId="{57ADBE6E-6629-4024-AF88-87A6C1070695}">
      <dsp:nvSpPr>
        <dsp:cNvPr id="0" name=""/>
        <dsp:cNvSpPr/>
      </dsp:nvSpPr>
      <dsp:spPr>
        <a:xfrm>
          <a:off x="5110" y="552979"/>
          <a:ext cx="1923876" cy="1154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4272" tIns="98955" rIns="94272" bIns="98955" numCol="1" spcCol="1270" anchor="ctr" anchorCtr="0">
          <a:noAutofit/>
        </a:bodyPr>
        <a:lstStyle/>
        <a:p>
          <a:pPr marL="0" lvl="0" indent="0" algn="ctr" defTabSz="533400">
            <a:lnSpc>
              <a:spcPct val="90000"/>
            </a:lnSpc>
            <a:spcBef>
              <a:spcPct val="0"/>
            </a:spcBef>
            <a:spcAft>
              <a:spcPct val="35000"/>
            </a:spcAft>
            <a:buNone/>
          </a:pPr>
          <a:r>
            <a:rPr lang="en-US" sz="1200" kern="1200"/>
            <a:t>Modernization and/or harmonization of policies to support technology access.</a:t>
          </a:r>
        </a:p>
      </dsp:txBody>
      <dsp:txXfrm>
        <a:off x="5110" y="552979"/>
        <a:ext cx="1923876" cy="1154325"/>
      </dsp:txXfrm>
    </dsp:sp>
    <dsp:sp modelId="{50D2AB9F-1E94-4FEA-92A7-16A8CDC0F86A}">
      <dsp:nvSpPr>
        <dsp:cNvPr id="0" name=""/>
        <dsp:cNvSpPr/>
      </dsp:nvSpPr>
      <dsp:spPr>
        <a:xfrm>
          <a:off x="4293554" y="1084422"/>
          <a:ext cx="411891" cy="91440"/>
        </a:xfrm>
        <a:custGeom>
          <a:avLst/>
          <a:gdLst/>
          <a:ahLst/>
          <a:cxnLst/>
          <a:rect l="0" t="0" r="0" b="0"/>
          <a:pathLst>
            <a:path>
              <a:moveTo>
                <a:pt x="0" y="45720"/>
              </a:moveTo>
              <a:lnTo>
                <a:pt x="41189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88438" y="1127930"/>
        <a:ext cx="22124" cy="4424"/>
      </dsp:txXfrm>
    </dsp:sp>
    <dsp:sp modelId="{6F422CE4-5032-4B62-9834-70DE95310B8B}">
      <dsp:nvSpPr>
        <dsp:cNvPr id="0" name=""/>
        <dsp:cNvSpPr/>
      </dsp:nvSpPr>
      <dsp:spPr>
        <a:xfrm>
          <a:off x="2371478" y="552979"/>
          <a:ext cx="1923876" cy="115432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4272" tIns="98955" rIns="94272" bIns="98955" numCol="1" spcCol="1270" anchor="ctr" anchorCtr="0">
          <a:noAutofit/>
        </a:bodyPr>
        <a:lstStyle/>
        <a:p>
          <a:pPr marL="0" lvl="0" indent="0" algn="ctr" defTabSz="533400">
            <a:lnSpc>
              <a:spcPct val="90000"/>
            </a:lnSpc>
            <a:spcBef>
              <a:spcPct val="0"/>
            </a:spcBef>
            <a:spcAft>
              <a:spcPct val="35000"/>
            </a:spcAft>
            <a:buNone/>
          </a:pPr>
          <a:r>
            <a:rPr lang="en-US" sz="1200" kern="1200"/>
            <a:t>Regularly convening a statewide group focused on technology access, services, and programs (ex. Tech First Council)</a:t>
          </a:r>
        </a:p>
      </dsp:txBody>
      <dsp:txXfrm>
        <a:off x="2371478" y="552979"/>
        <a:ext cx="1923876" cy="1154325"/>
      </dsp:txXfrm>
    </dsp:sp>
    <dsp:sp modelId="{867FD146-5D4C-4DE7-AF09-0B8D9A3FCD48}">
      <dsp:nvSpPr>
        <dsp:cNvPr id="0" name=""/>
        <dsp:cNvSpPr/>
      </dsp:nvSpPr>
      <dsp:spPr>
        <a:xfrm>
          <a:off x="967048" y="1705505"/>
          <a:ext cx="4732735" cy="411891"/>
        </a:xfrm>
        <a:custGeom>
          <a:avLst/>
          <a:gdLst/>
          <a:ahLst/>
          <a:cxnLst/>
          <a:rect l="0" t="0" r="0" b="0"/>
          <a:pathLst>
            <a:path>
              <a:moveTo>
                <a:pt x="4732735" y="0"/>
              </a:moveTo>
              <a:lnTo>
                <a:pt x="4732735" y="223045"/>
              </a:lnTo>
              <a:lnTo>
                <a:pt x="0" y="223045"/>
              </a:lnTo>
              <a:lnTo>
                <a:pt x="0" y="411891"/>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4582" y="1909238"/>
        <a:ext cx="237668" cy="4424"/>
      </dsp:txXfrm>
    </dsp:sp>
    <dsp:sp modelId="{E58E472A-CF5F-4511-84A8-171EE22D8665}">
      <dsp:nvSpPr>
        <dsp:cNvPr id="0" name=""/>
        <dsp:cNvSpPr/>
      </dsp:nvSpPr>
      <dsp:spPr>
        <a:xfrm>
          <a:off x="4737846" y="552979"/>
          <a:ext cx="1923876" cy="115432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4272" tIns="98955" rIns="94272" bIns="98955" numCol="1" spcCol="1270" anchor="ctr" anchorCtr="0">
          <a:noAutofit/>
        </a:bodyPr>
        <a:lstStyle/>
        <a:p>
          <a:pPr marL="0" lvl="0" indent="0" algn="ctr" defTabSz="533400">
            <a:lnSpc>
              <a:spcPct val="90000"/>
            </a:lnSpc>
            <a:spcBef>
              <a:spcPct val="0"/>
            </a:spcBef>
            <a:spcAft>
              <a:spcPct val="35000"/>
            </a:spcAft>
            <a:buNone/>
          </a:pPr>
          <a:r>
            <a:rPr lang="en-US" sz="1200" kern="1200"/>
            <a:t>Considerations of technology solutions as a required conversation in Person-Centered Plan development</a:t>
          </a:r>
        </a:p>
      </dsp:txBody>
      <dsp:txXfrm>
        <a:off x="4737846" y="552979"/>
        <a:ext cx="1923876" cy="1154325"/>
      </dsp:txXfrm>
    </dsp:sp>
    <dsp:sp modelId="{3EC45A3F-0396-4074-906E-0E4FD694C0D2}">
      <dsp:nvSpPr>
        <dsp:cNvPr id="0" name=""/>
        <dsp:cNvSpPr/>
      </dsp:nvSpPr>
      <dsp:spPr>
        <a:xfrm>
          <a:off x="1927186" y="2681239"/>
          <a:ext cx="411891" cy="91440"/>
        </a:xfrm>
        <a:custGeom>
          <a:avLst/>
          <a:gdLst/>
          <a:ahLst/>
          <a:cxnLst/>
          <a:rect l="0" t="0" r="0" b="0"/>
          <a:pathLst>
            <a:path>
              <a:moveTo>
                <a:pt x="0" y="45720"/>
              </a:moveTo>
              <a:lnTo>
                <a:pt x="411891"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2070" y="2724747"/>
        <a:ext cx="22124" cy="4424"/>
      </dsp:txXfrm>
    </dsp:sp>
    <dsp:sp modelId="{7DF34063-1F51-458D-A19F-EB6BADCC26BE}">
      <dsp:nvSpPr>
        <dsp:cNvPr id="0" name=""/>
        <dsp:cNvSpPr/>
      </dsp:nvSpPr>
      <dsp:spPr>
        <a:xfrm>
          <a:off x="5110" y="2149797"/>
          <a:ext cx="1923876" cy="115432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4272" tIns="98955" rIns="94272" bIns="98955" numCol="1" spcCol="1270" anchor="ctr" anchorCtr="0">
          <a:noAutofit/>
        </a:bodyPr>
        <a:lstStyle/>
        <a:p>
          <a:pPr marL="0" lvl="0" indent="0" algn="ctr" defTabSz="533400">
            <a:lnSpc>
              <a:spcPct val="90000"/>
            </a:lnSpc>
            <a:spcBef>
              <a:spcPct val="0"/>
            </a:spcBef>
            <a:spcAft>
              <a:spcPct val="35000"/>
            </a:spcAft>
            <a:buNone/>
          </a:pPr>
          <a:r>
            <a:rPr lang="en-US" sz="1200" kern="1200"/>
            <a:t>Pilot programs for evaluating technology impact for people with I/DD</a:t>
          </a:r>
        </a:p>
      </dsp:txBody>
      <dsp:txXfrm>
        <a:off x="5110" y="2149797"/>
        <a:ext cx="1923876" cy="1154325"/>
      </dsp:txXfrm>
    </dsp:sp>
    <dsp:sp modelId="{407D9CDC-BCD2-4FD1-B544-A9472BDD6A85}">
      <dsp:nvSpPr>
        <dsp:cNvPr id="0" name=""/>
        <dsp:cNvSpPr/>
      </dsp:nvSpPr>
      <dsp:spPr>
        <a:xfrm>
          <a:off x="4293554" y="2681239"/>
          <a:ext cx="411891" cy="91440"/>
        </a:xfrm>
        <a:custGeom>
          <a:avLst/>
          <a:gdLst/>
          <a:ahLst/>
          <a:cxnLst/>
          <a:rect l="0" t="0" r="0" b="0"/>
          <a:pathLst>
            <a:path>
              <a:moveTo>
                <a:pt x="0" y="45720"/>
              </a:moveTo>
              <a:lnTo>
                <a:pt x="411891"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88438" y="2724747"/>
        <a:ext cx="22124" cy="4424"/>
      </dsp:txXfrm>
    </dsp:sp>
    <dsp:sp modelId="{A66BA548-58A2-44CA-A796-36629B631E30}">
      <dsp:nvSpPr>
        <dsp:cNvPr id="0" name=""/>
        <dsp:cNvSpPr/>
      </dsp:nvSpPr>
      <dsp:spPr>
        <a:xfrm>
          <a:off x="2371478" y="2149797"/>
          <a:ext cx="1923876" cy="115432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4272" tIns="98955" rIns="94272" bIns="98955" numCol="1" spcCol="1270" anchor="ctr" anchorCtr="0">
          <a:noAutofit/>
        </a:bodyPr>
        <a:lstStyle/>
        <a:p>
          <a:pPr marL="0" lvl="0" indent="0" algn="ctr" defTabSz="533400">
            <a:lnSpc>
              <a:spcPct val="90000"/>
            </a:lnSpc>
            <a:spcBef>
              <a:spcPct val="0"/>
            </a:spcBef>
            <a:spcAft>
              <a:spcPct val="35000"/>
            </a:spcAft>
            <a:buNone/>
          </a:pPr>
          <a:r>
            <a:rPr lang="en-US" sz="1200" kern="1200"/>
            <a:t>Statewide evaluation of technology needs</a:t>
          </a:r>
        </a:p>
      </dsp:txBody>
      <dsp:txXfrm>
        <a:off x="2371478" y="2149797"/>
        <a:ext cx="1923876" cy="1154325"/>
      </dsp:txXfrm>
    </dsp:sp>
    <dsp:sp modelId="{EC794843-AF0D-4380-B864-9207E431F02C}">
      <dsp:nvSpPr>
        <dsp:cNvPr id="0" name=""/>
        <dsp:cNvSpPr/>
      </dsp:nvSpPr>
      <dsp:spPr>
        <a:xfrm>
          <a:off x="967048" y="3302322"/>
          <a:ext cx="4732735" cy="411891"/>
        </a:xfrm>
        <a:custGeom>
          <a:avLst/>
          <a:gdLst/>
          <a:ahLst/>
          <a:cxnLst/>
          <a:rect l="0" t="0" r="0" b="0"/>
          <a:pathLst>
            <a:path>
              <a:moveTo>
                <a:pt x="4732735" y="0"/>
              </a:moveTo>
              <a:lnTo>
                <a:pt x="4732735" y="223045"/>
              </a:lnTo>
              <a:lnTo>
                <a:pt x="0" y="223045"/>
              </a:lnTo>
              <a:lnTo>
                <a:pt x="0" y="411891"/>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4582" y="3506056"/>
        <a:ext cx="237668" cy="4424"/>
      </dsp:txXfrm>
    </dsp:sp>
    <dsp:sp modelId="{A61A51F6-E07C-4DE3-A51F-5BC93B735FD7}">
      <dsp:nvSpPr>
        <dsp:cNvPr id="0" name=""/>
        <dsp:cNvSpPr/>
      </dsp:nvSpPr>
      <dsp:spPr>
        <a:xfrm>
          <a:off x="4737846" y="2149797"/>
          <a:ext cx="1923876" cy="1154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4272" tIns="98955" rIns="94272" bIns="98955" numCol="1" spcCol="1270" anchor="ctr" anchorCtr="0">
          <a:noAutofit/>
        </a:bodyPr>
        <a:lstStyle/>
        <a:p>
          <a:pPr marL="0" lvl="0" indent="0" algn="ctr" defTabSz="533400">
            <a:lnSpc>
              <a:spcPct val="90000"/>
            </a:lnSpc>
            <a:spcBef>
              <a:spcPct val="0"/>
            </a:spcBef>
            <a:spcAft>
              <a:spcPct val="35000"/>
            </a:spcAft>
            <a:buNone/>
          </a:pPr>
          <a:r>
            <a:rPr lang="en-US" sz="1200" kern="1200"/>
            <a:t>Statewide data collection plan or protocol for impact evaluation</a:t>
          </a:r>
        </a:p>
      </dsp:txBody>
      <dsp:txXfrm>
        <a:off x="4737846" y="2149797"/>
        <a:ext cx="1923876" cy="1154325"/>
      </dsp:txXfrm>
    </dsp:sp>
    <dsp:sp modelId="{651C7CFB-A126-4821-98B0-5DD0DFA218EE}">
      <dsp:nvSpPr>
        <dsp:cNvPr id="0" name=""/>
        <dsp:cNvSpPr/>
      </dsp:nvSpPr>
      <dsp:spPr>
        <a:xfrm>
          <a:off x="1927186" y="4278057"/>
          <a:ext cx="411891" cy="91440"/>
        </a:xfrm>
        <a:custGeom>
          <a:avLst/>
          <a:gdLst/>
          <a:ahLst/>
          <a:cxnLst/>
          <a:rect l="0" t="0" r="0" b="0"/>
          <a:pathLst>
            <a:path>
              <a:moveTo>
                <a:pt x="0" y="45720"/>
              </a:moveTo>
              <a:lnTo>
                <a:pt x="41189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2070" y="4321564"/>
        <a:ext cx="22124" cy="4424"/>
      </dsp:txXfrm>
    </dsp:sp>
    <dsp:sp modelId="{E8637E46-2A69-445B-8227-57930F40DE4C}">
      <dsp:nvSpPr>
        <dsp:cNvPr id="0" name=""/>
        <dsp:cNvSpPr/>
      </dsp:nvSpPr>
      <dsp:spPr>
        <a:xfrm>
          <a:off x="5110" y="3746614"/>
          <a:ext cx="1923876" cy="115432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4272" tIns="98955" rIns="94272" bIns="98955" numCol="1" spcCol="1270" anchor="ctr" anchorCtr="0">
          <a:noAutofit/>
        </a:bodyPr>
        <a:lstStyle/>
        <a:p>
          <a:pPr marL="0" lvl="0" indent="0" algn="ctr" defTabSz="533400">
            <a:lnSpc>
              <a:spcPct val="90000"/>
            </a:lnSpc>
            <a:spcBef>
              <a:spcPct val="0"/>
            </a:spcBef>
            <a:spcAft>
              <a:spcPct val="35000"/>
            </a:spcAft>
            <a:buNone/>
          </a:pPr>
          <a:r>
            <a:rPr lang="en-US" sz="1200" kern="1200"/>
            <a:t>Statewide capacity building for providers and consumers</a:t>
          </a:r>
        </a:p>
      </dsp:txBody>
      <dsp:txXfrm>
        <a:off x="5110" y="3746614"/>
        <a:ext cx="1923876" cy="1154325"/>
      </dsp:txXfrm>
    </dsp:sp>
    <dsp:sp modelId="{021CEF7C-D62B-4AB0-AFD7-91E910D9432E}">
      <dsp:nvSpPr>
        <dsp:cNvPr id="0" name=""/>
        <dsp:cNvSpPr/>
      </dsp:nvSpPr>
      <dsp:spPr>
        <a:xfrm>
          <a:off x="2371478" y="3746614"/>
          <a:ext cx="1923876" cy="115432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4272" tIns="98955" rIns="94272" bIns="98955" numCol="1" spcCol="1270" anchor="ctr" anchorCtr="0">
          <a:noAutofit/>
        </a:bodyPr>
        <a:lstStyle/>
        <a:p>
          <a:pPr marL="0" lvl="0" indent="0" algn="ctr" defTabSz="533400">
            <a:lnSpc>
              <a:spcPct val="90000"/>
            </a:lnSpc>
            <a:spcBef>
              <a:spcPct val="0"/>
            </a:spcBef>
            <a:spcAft>
              <a:spcPct val="35000"/>
            </a:spcAft>
            <a:buNone/>
          </a:pPr>
          <a:r>
            <a:rPr lang="en-US" sz="1200" kern="1200"/>
            <a:t>Communications strategy for sharing Technology First efforts.</a:t>
          </a:r>
        </a:p>
      </dsp:txBody>
      <dsp:txXfrm>
        <a:off x="2371478" y="3746614"/>
        <a:ext cx="1923876" cy="11543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advancingstates.org/sites/nasuad/files/u34188/Association%20Comments%20on%201915%28c%29%20Waiver%20and%20Technical%20Guide%20Revisions%20FINAL.pdf"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2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0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76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045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43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14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686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NOT USING SLIDES</a:t>
            </a:r>
          </a:p>
        </p:txBody>
      </p:sp>
    </p:spTree>
    <p:extLst>
      <p:ext uri="{BB962C8B-B14F-4D97-AF65-F5344CB8AC3E}">
        <p14:creationId xmlns:p14="http://schemas.microsoft.com/office/powerpoint/2010/main" val="1453625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NOT USING SLIDES</a:t>
            </a:r>
          </a:p>
        </p:txBody>
      </p:sp>
    </p:spTree>
    <p:extLst>
      <p:ext uri="{BB962C8B-B14F-4D97-AF65-F5344CB8AC3E}">
        <p14:creationId xmlns:p14="http://schemas.microsoft.com/office/powerpoint/2010/main" val="1073426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EF0E5-5DDC-4FAE-9F92-B72519C8E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47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2" name="Google Shape;2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996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DB18D2-2DE0-4692-B4B9-A26ADF56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02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83F89-9B27-411B-8827-1E94F0D24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52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DB18D2-2DE0-4692-B4B9-A26ADF56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80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2" name="Google Shape;2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78678-88A4-4BE9-BB45-C5BDA72D90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273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want to turn now to talk about what we are doing to promote greater</a:t>
            </a:r>
            <a:r>
              <a:rPr lang="en-US" baseline="0" dirty="0"/>
              <a:t> health equity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78678-88A4-4BE9-BB45-C5BDA72D90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362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78678-88A4-4BE9-BB45-C5BDA72D90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2074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704FD3B1-C2A3-A9FB-DE39-D8D161BF5408}"/>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29F06292-2252-039D-E6DF-F934C2E69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56324" name="Slide Number Placeholder 3">
            <a:extLst>
              <a:ext uri="{FF2B5EF4-FFF2-40B4-BE49-F238E27FC236}">
                <a16:creationId xmlns:a16="http://schemas.microsoft.com/office/drawing/2014/main" id="{53F212B1-3338-047F-CE2A-BA204B90C6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792F5-FAF0-4304-8F53-44BC68465F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53C6A68E-0502-C10A-4471-DA27D0CD5019}"/>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F4C7C767-0E93-5103-D6F3-B273AE9CA6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cs typeface="Calibri" panose="020F0502020204030204" pitchFamily="34" charset="0"/>
            </a:endParaRPr>
          </a:p>
        </p:txBody>
      </p:sp>
      <p:sp>
        <p:nvSpPr>
          <p:cNvPr id="58372" name="Slide Number Placeholder 3">
            <a:extLst>
              <a:ext uri="{FF2B5EF4-FFF2-40B4-BE49-F238E27FC236}">
                <a16:creationId xmlns:a16="http://schemas.microsoft.com/office/drawing/2014/main" id="{43F58591-C428-A441-F5BD-A7A2615615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3BACC1-86AB-4B5C-9978-C3E6E168CA3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8156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2911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5DFBBD0-6322-7078-B002-31F7A0C5461A}"/>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39740FC9-1465-FE00-7DAD-5D9E9697E4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800" spc="-10" dirty="0">
                <a:effectLst/>
                <a:latin typeface="Times New Roman" panose="02020603050405020304" pitchFamily="18" charset="0"/>
                <a:ea typeface="Times New Roman" panose="02020603050405020304" pitchFamily="18" charset="0"/>
              </a:rPr>
              <a:t>Living in home and community-based settings is associated with positive outcomes. For example, people with ID/DD who receive HCBS are more likely than people with ID/DD living in institutional settings to make their own choices, have friends who are not paid staff, and have a paid job in the community.</a:t>
            </a:r>
            <a:endParaRPr lang="en-US" altLang="en-US" dirty="0"/>
          </a:p>
        </p:txBody>
      </p:sp>
      <p:sp>
        <p:nvSpPr>
          <p:cNvPr id="66564" name="Slide Number Placeholder 3">
            <a:extLst>
              <a:ext uri="{FF2B5EF4-FFF2-40B4-BE49-F238E27FC236}">
                <a16:creationId xmlns:a16="http://schemas.microsoft.com/office/drawing/2014/main" id="{16C4F44E-2FB1-40C0-DCAE-C8DF7EAD2F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6EDE4-961F-4F1D-BBA4-175CDF3F2D2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14011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5DFBBD0-6322-7078-B002-31F7A0C5461A}"/>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39740FC9-1465-FE00-7DAD-5D9E9697E4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2800" dirty="0"/>
              <a:t>Variations in access to and quality of HCBS across the country can put the well-being of people with ID/DD at risk, as people with ID/DD are more likely </a:t>
            </a:r>
            <a:r>
              <a:rPr lang="en-US" sz="2800" dirty="0">
                <a:solidFill>
                  <a:srgbClr val="5F6163"/>
                </a:solidFill>
                <a:latin typeface="+mn-lt"/>
              </a:rPr>
              <a:t>than their peers without disabilities to experience abuse, neglect, or exploitation.</a:t>
            </a:r>
            <a:endParaRPr lang="en-US" sz="2800" dirty="0"/>
          </a:p>
          <a:p>
            <a:pPr marL="0" marR="0">
              <a:spcBef>
                <a:spcPts val="0"/>
              </a:spcBef>
              <a:spcAft>
                <a:spcPts val="0"/>
              </a:spcAft>
            </a:pPr>
            <a:endParaRPr lang="en-US" sz="1800" spc="-1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spc="-10" dirty="0">
                <a:effectLst/>
                <a:latin typeface="Times New Roman" panose="02020603050405020304" pitchFamily="18" charset="0"/>
                <a:ea typeface="Times New Roman" panose="02020603050405020304" pitchFamily="18" charset="0"/>
              </a:rPr>
              <a:t>For example, individuals with certain cognitive disabilities may find it difficult to communicate and report their abuse effectively under current reporting systems. </a:t>
            </a:r>
          </a:p>
          <a:p>
            <a:pPr marL="0" marR="0">
              <a:spcBef>
                <a:spcPts val="0"/>
              </a:spcBef>
              <a:spcAft>
                <a:spcPts val="0"/>
              </a:spcAft>
            </a:pPr>
            <a:endParaRPr lang="en-US" sz="1800" spc="-1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spc="-10" dirty="0">
                <a:effectLst/>
                <a:latin typeface="Times New Roman" panose="02020603050405020304" pitchFamily="18" charset="0"/>
                <a:ea typeface="Times New Roman" panose="02020603050405020304" pitchFamily="18" charset="0"/>
              </a:rPr>
              <a:t>The reporting and monitoring of critical incidents varies widely, as state monitoring systems are often complex and fragmented, with multiple agencies responsible for receiving and responding to reports of suspected abuse. States may also face vulnerabilities or weaknesses in their systems related to clearly defining incidents, balancing risk with health and safety, designing monitoring systems that reflect the cultural diversity of the state, and implementing effective incident management.</a:t>
            </a:r>
          </a:p>
          <a:p>
            <a:pPr marL="0" marR="0">
              <a:spcBef>
                <a:spcPts val="0"/>
              </a:spcBef>
              <a:spcAft>
                <a:spcPts val="0"/>
              </a:spcAft>
            </a:pPr>
            <a:endParaRPr lang="en-US" sz="1800" spc="-1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spc="-10" dirty="0">
                <a:effectLst/>
                <a:latin typeface="Times New Roman" panose="02020603050405020304" pitchFamily="18" charset="0"/>
                <a:ea typeface="Times New Roman" panose="02020603050405020304" pitchFamily="18" charset="0"/>
              </a:rPr>
              <a:t>For example, the U.S. Department of Health and Human Services (HHS) Office of Inspector General (OIG) conducted an audit in 2016 to determine whether states complied with federal and state requirements for reporting and monitoring critical incidents involving Medicaid beneficiaries with developmental disabilities in group homes. When this audit revealed significant gaps in how state agencies reported, recorded, and addressed critical incidents, OIG, the Administration for Community Living (ACL), and the HHS Office for Civil Rights issued a joint report summarizing OIG’s audit findings and outlining model practices for states. In 2023, the National Adult Protective Services (APS) Technical Assistance Resource Center Project, established by ACL, also released a report analyzing the current landscape of APS program structure and operations across the United States</a:t>
            </a:r>
            <a:r>
              <a:rPr lang="en-US" sz="2800" spc="-10" dirty="0">
                <a:effectLst/>
                <a:latin typeface="Times New Roman" panose="02020603050405020304" pitchFamily="18" charset="0"/>
                <a:ea typeface="Times New Roman" panose="02020603050405020304" pitchFamily="18" charset="0"/>
              </a:rPr>
              <a:t>.</a:t>
            </a:r>
          </a:p>
        </p:txBody>
      </p:sp>
      <p:sp>
        <p:nvSpPr>
          <p:cNvPr id="66564" name="Slide Number Placeholder 3">
            <a:extLst>
              <a:ext uri="{FF2B5EF4-FFF2-40B4-BE49-F238E27FC236}">
                <a16:creationId xmlns:a16="http://schemas.microsoft.com/office/drawing/2014/main" id="{16C4F44E-2FB1-40C0-DCAE-C8DF7EAD2F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6EDE4-961F-4F1D-BBA4-175CDF3F2D2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054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5B87B91B-0B62-9B25-C90D-EA233DB1FB8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450A33D0-7886-3F0D-9E4D-4862975CA2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8612" name="Slide Number Placeholder 3">
            <a:extLst>
              <a:ext uri="{FF2B5EF4-FFF2-40B4-BE49-F238E27FC236}">
                <a16:creationId xmlns:a16="http://schemas.microsoft.com/office/drawing/2014/main" id="{E56CB921-5ABE-E53E-3C0C-296CDBACA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B2729A-3E73-41D6-AE70-B522942E97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12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73634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1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0698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BCDD6328-1B49-97B7-F717-FF0CB664124B}"/>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1F88EBD-9F76-770D-75D4-B9651C8C0C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1924" name="Slide Number Placeholder 3">
            <a:extLst>
              <a:ext uri="{FF2B5EF4-FFF2-40B4-BE49-F238E27FC236}">
                <a16:creationId xmlns:a16="http://schemas.microsoft.com/office/drawing/2014/main" id="{7F6225F8-C201-75D4-36EC-F3B1874ADE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73865B-DD01-4784-85CB-55B99E8F7E6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89507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effectLst/>
                <a:latin typeface="Times New Roman" panose="02020603050405020304" pitchFamily="18" charset="0"/>
                <a:ea typeface="Times New Roman" panose="02020603050405020304" pitchFamily="18" charset="0"/>
              </a:rPr>
              <a:t>Grant recipients sought to identify and eliminate the risk factors for tracking, redressing, and preventing abuse, neglect, and exploitation in community settings</a:t>
            </a: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670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spc="-1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98297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spc="-1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71628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spc="-1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6241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2525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EE972734-0C41-4244-D79A-F290681D8C17}"/>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493190FF-3B0A-A11C-6AC0-01D9C85E36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1380" name="Slide Number Placeholder 3">
            <a:extLst>
              <a:ext uri="{FF2B5EF4-FFF2-40B4-BE49-F238E27FC236}">
                <a16:creationId xmlns:a16="http://schemas.microsoft.com/office/drawing/2014/main" id="{20F81901-591F-A2F2-8F26-984F80CEAA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2C4821-F3DB-4A9E-89E0-1802106A95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3220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t>Good afternoon, everyone, I am delighted to be her.  My name is Jeanine Zlockie, and I am the Director of TA and Special Projects at NASDDDS.  </a:t>
            </a:r>
          </a:p>
          <a:p>
            <a:r>
              <a:rPr lang="en-US" sz="1600" dirty="0"/>
              <a:t>We know that </a:t>
            </a:r>
            <a:r>
              <a:rPr lang="en-US" sz="1600" dirty="0">
                <a:effectLst/>
              </a:rPr>
              <a:t>States</a:t>
            </a:r>
            <a:r>
              <a:rPr lang="en-US" sz="1600" baseline="0" dirty="0">
                <a:effectLst/>
              </a:rPr>
              <a:t> are Expanding the use </a:t>
            </a:r>
          </a:p>
          <a:p>
            <a:r>
              <a:rPr lang="en-US" sz="1600" baseline="0" dirty="0">
                <a:effectLst/>
              </a:rPr>
              <a:t>of Technology solutions for individuals with I/DD </a:t>
            </a:r>
            <a:r>
              <a:rPr lang="en-US" sz="1600" dirty="0">
                <a:effectLst/>
              </a:rPr>
              <a:t>As part of disability support services, integrating technology into the home, work, and community activities to e</a:t>
            </a:r>
            <a:r>
              <a:rPr lang="en-US" sz="1600" b="0" i="0" u="none" strike="noStrike" kern="1200" baseline="0" dirty="0">
                <a:solidFill>
                  <a:schemeClr val="tx1"/>
                </a:solidFill>
                <a:ea typeface="+mn-ea"/>
                <a:cs typeface="+mn-cs"/>
              </a:rPr>
              <a:t>nable persons with disabilities to increase autonomy, access to the community, and engage with others.</a:t>
            </a:r>
            <a:endParaRPr lang="en-US" sz="1600" dirty="0"/>
          </a:p>
          <a:p>
            <a:endParaRPr lang="en-US" sz="2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D17F1-90D1-4657-A0CA-2390E2743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207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20000"/>
              </a:lnSpc>
            </a:pPr>
            <a:r>
              <a:rPr lang="en-US" sz="1100" dirty="0"/>
              <a:t>I would like to just highlight some of NASDDDS technology efforts as we  </a:t>
            </a:r>
            <a:r>
              <a:rPr lang="en-US" sz="1100" dirty="0">
                <a:cs typeface="Calibri" panose="020F0502020204030204" pitchFamily="34" charset="0"/>
              </a:rPr>
              <a:t>have been tracking state technology efforts for quite some time.  We participate in the national technology consortium so that we can stay close to all fo the states participating and hear about the innovative work they are doing/</a:t>
            </a:r>
          </a:p>
          <a:p>
            <a:pPr lvl="0">
              <a:lnSpc>
                <a:spcPct val="120000"/>
              </a:lnSpc>
            </a:pPr>
            <a:endParaRPr lang="en-US" sz="1100" dirty="0">
              <a:effectLst/>
              <a:ea typeface="Calibri" panose="020F0502020204030204" pitchFamily="34" charset="0"/>
              <a:cs typeface="Calibri" panose="020F0502020204030204" pitchFamily="34" charset="0"/>
            </a:endParaRPr>
          </a:p>
          <a:p>
            <a:pPr>
              <a:lnSpc>
                <a:spcPct val="120000"/>
              </a:lnSpc>
            </a:pPr>
            <a:r>
              <a:rPr lang="en-US" sz="1100" dirty="0">
                <a:ea typeface="Calibri" panose="020F0502020204030204" pitchFamily="34" charset="0"/>
                <a:cs typeface="Calibri" panose="020F0502020204030204" pitchFamily="34" charset="0"/>
              </a:rPr>
              <a:t>We participate on the national technology consortium – to learn from states across the country and keep abreast of their advancements.</a:t>
            </a:r>
          </a:p>
          <a:p>
            <a:pPr>
              <a:lnSpc>
                <a:spcPct val="120000"/>
              </a:lnSpc>
            </a:pPr>
            <a:endParaRPr lang="en-US" sz="1100" dirty="0">
              <a:ea typeface="Calibri" panose="020F0502020204030204" pitchFamily="34" charset="0"/>
              <a:cs typeface="Calibri" panose="020F0502020204030204" pitchFamily="34" charset="0"/>
            </a:endParaRPr>
          </a:p>
          <a:p>
            <a:pPr>
              <a:lnSpc>
                <a:spcPct val="120000"/>
              </a:lnSpc>
            </a:pPr>
            <a:r>
              <a:rPr lang="en-US" sz="1100" dirty="0">
                <a:ea typeface="Calibri" panose="020F0502020204030204" pitchFamily="34" charset="0"/>
                <a:cs typeface="Calibri" panose="020F0502020204030204" pitchFamily="34" charset="0"/>
              </a:rPr>
              <a:t>Two technology solutions surveys were generated in partnership with Dr. Shea Tannis and I will review both of those in the next slides.</a:t>
            </a:r>
          </a:p>
          <a:p>
            <a:pPr>
              <a:lnSpc>
                <a:spcPct val="120000"/>
              </a:lnSpc>
            </a:pPr>
            <a:endParaRPr lang="en-US" sz="1100" dirty="0">
              <a:ea typeface="Calibri" panose="020F0502020204030204" pitchFamily="34" charset="0"/>
              <a:cs typeface="Calibri" panose="020F0502020204030204" pitchFamily="34" charset="0"/>
            </a:endParaRPr>
          </a:p>
          <a:p>
            <a:pPr>
              <a:lnSpc>
                <a:spcPct val="120000"/>
              </a:lnSpc>
            </a:pPr>
            <a:r>
              <a:rPr lang="en-US" sz="1100" dirty="0">
                <a:ea typeface="Calibri" panose="020F0502020204030204" pitchFamily="34" charset="0"/>
                <a:cs typeface="Calibri" panose="020F0502020204030204" pitchFamily="34" charset="0"/>
              </a:rPr>
              <a:t>NASDDS provided comments</a:t>
            </a:r>
            <a:r>
              <a:rPr lang="en-US" sz="1100" dirty="0">
                <a:hlinkClick r:id="rId3"/>
              </a:rPr>
              <a:t> on the 1915 C technical guide updates draft regarding remote monitoring and telehealth </a:t>
            </a:r>
            <a:endParaRPr lang="en-US" sz="1100" dirty="0"/>
          </a:p>
          <a:p>
            <a:pPr>
              <a:lnSpc>
                <a:spcPct val="120000"/>
              </a:lnSpc>
            </a:pPr>
            <a:endParaRPr lang="en-US" sz="1100" dirty="0"/>
          </a:p>
          <a:p>
            <a:pPr>
              <a:lnSpc>
                <a:spcPct val="120000"/>
              </a:lnSpc>
            </a:pPr>
            <a:r>
              <a:rPr lang="en-US" sz="1100" dirty="0">
                <a:ea typeface="Calibri" panose="020F0502020204030204" pitchFamily="34" charset="0"/>
                <a:cs typeface="Calibri" panose="020F0502020204030204" pitchFamily="34" charset="0"/>
              </a:rPr>
              <a:t> NASDDDS through our contract with New Editions provided two webinars for CMS on beyond the pandemic how technology influences and ensures and integrated life in the community and the links are reflected on these slides.</a:t>
            </a:r>
          </a:p>
          <a:p>
            <a:endParaRPr lang="en-US" b="0" dirty="0"/>
          </a:p>
          <a:p>
            <a:r>
              <a:rPr lang="en-US" dirty="0"/>
              <a:t>And we are also part of the national technology worgroup.</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D17F1-90D1-4657-A0CA-2390E2743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1921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342900" indent="-342900">
              <a:lnSpc>
                <a:spcPct val="109000"/>
              </a:lnSpc>
              <a:buFont typeface="Arial" panose="020B0604020202020204" pitchFamily="34" charset="0"/>
              <a:buChar char="•"/>
            </a:pPr>
            <a:r>
              <a:rPr lang="en-US" sz="2400" dirty="0">
                <a:solidFill>
                  <a:srgbClr val="0D0D0D"/>
                </a:solidFill>
                <a:latin typeface="Calibri" panose="020F0502020204030204" pitchFamily="34" charset="0"/>
                <a:ea typeface="Calibri" panose="020F0502020204030204" pitchFamily="34" charset="0"/>
                <a:cs typeface="Calibri" panose="020F0502020204030204" pitchFamily="34" charset="0"/>
              </a:rPr>
              <a:t>Technology Affinity Group – </a:t>
            </a:r>
            <a:r>
              <a:rPr lang="en-US" sz="2400" dirty="0">
                <a:latin typeface="Calibri" panose="020F0502020204030204" pitchFamily="34" charset="0"/>
                <a:ea typeface="Calibri" panose="020F0502020204030204" pitchFamily="34" charset="0"/>
                <a:cs typeface="Calibri" panose="020F0502020204030204" pitchFamily="34" charset="0"/>
              </a:rPr>
              <a:t>first meeting held</a:t>
            </a:r>
            <a:r>
              <a:rPr lang="en-US" sz="2400" dirty="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D0D0D"/>
                </a:solidFill>
                <a:latin typeface="Calibri" panose="020F0502020204030204" pitchFamily="34" charset="0"/>
                <a:ea typeface="Calibri" panose="020F0502020204030204" pitchFamily="34" charset="0"/>
                <a:cs typeface="Calibri" panose="020F0502020204030204" pitchFamily="34" charset="0"/>
              </a:rPr>
              <a:t>at NASDDDS Annual Conference (November 2023).  </a:t>
            </a:r>
            <a:r>
              <a:rPr lang="en-US" sz="2400" dirty="0">
                <a:latin typeface="Calibri" panose="020F0502020204030204" pitchFamily="34" charset="0"/>
                <a:ea typeface="Calibri" panose="020F0502020204030204" pitchFamily="34" charset="0"/>
                <a:cs typeface="Calibri" panose="020F0502020204030204" pitchFamily="34" charset="0"/>
              </a:rPr>
              <a:t>Some of the themes identified during that meeting: </a:t>
            </a:r>
          </a:p>
          <a:p>
            <a:pPr lvl="1">
              <a:lnSpc>
                <a:spcPct val="109000"/>
              </a:lnSpc>
            </a:pPr>
            <a:r>
              <a:rPr lang="en-US" sz="2400" dirty="0">
                <a:latin typeface="Calibri" panose="020F0502020204030204" pitchFamily="34" charset="0"/>
                <a:ea typeface="Calibri" panose="020F0502020204030204" pitchFamily="34" charset="0"/>
                <a:cs typeface="Calibri" panose="020F0502020204030204" pitchFamily="34" charset="0"/>
              </a:rPr>
              <a:t>- ensuring privacy and choice while leveraging tech; </a:t>
            </a:r>
          </a:p>
          <a:p>
            <a:pPr lvl="1">
              <a:lnSpc>
                <a:spcPct val="109000"/>
              </a:lnSpc>
            </a:pPr>
            <a:r>
              <a:rPr lang="en-US" sz="2400" dirty="0">
                <a:latin typeface="Calibri" panose="020F0502020204030204" pitchFamily="34" charset="0"/>
                <a:ea typeface="Calibri" panose="020F0502020204030204" pitchFamily="34" charset="0"/>
                <a:cs typeface="Calibri" panose="020F0502020204030204" pitchFamily="34" charset="0"/>
              </a:rPr>
              <a:t>- need to engage with CMS for policy modernization; and, </a:t>
            </a:r>
          </a:p>
          <a:p>
            <a:pPr lvl="1">
              <a:lnSpc>
                <a:spcPct val="109000"/>
              </a:lnSpc>
            </a:pPr>
            <a:r>
              <a:rPr lang="en-US" sz="2400" dirty="0">
                <a:latin typeface="Calibri" panose="020F0502020204030204" pitchFamily="34" charset="0"/>
                <a:ea typeface="Calibri" panose="020F0502020204030204" pitchFamily="34" charset="0"/>
                <a:cs typeface="Calibri" panose="020F0502020204030204" pitchFamily="34" charset="0"/>
              </a:rPr>
              <a:t>- the important role system partners play in the use of technology (case managers, providers, etc.) Although the primary focus of the affinity group will be NASDDDS state members, periodic engagement with a broader set of partners is possible. </a:t>
            </a:r>
          </a:p>
          <a:p>
            <a:pPr>
              <a:lnSpc>
                <a:spcPct val="120000"/>
              </a:lnSpc>
            </a:pPr>
            <a:endParaRPr lang="en-US" b="0" dirty="0"/>
          </a:p>
          <a:p>
            <a:pPr marL="342900" indent="-342900">
              <a:lnSpc>
                <a:spcPct val="109000"/>
              </a:lnSpc>
              <a:buFont typeface="Arial" panose="020B0604020202020204" pitchFamily="34" charset="0"/>
              <a:buChar char="•"/>
            </a:pPr>
            <a:r>
              <a:rPr lang="en-US" sz="1050" dirty="0">
                <a:solidFill>
                  <a:srgbClr val="0D0D0D"/>
                </a:solidFill>
                <a:effectLst/>
                <a:ea typeface="Calibri" panose="020F0502020204030204" pitchFamily="34" charset="0"/>
                <a:cs typeface="Times New Roman" panose="02020603050405020304" pitchFamily="18" charset="0"/>
              </a:rPr>
              <a:t>I mentioned the Technology Solution survey on the previous slide and I wanted to take the opportunity to talk about the first survey first before reviewing the most recent.</a:t>
            </a:r>
          </a:p>
          <a:p>
            <a:pPr marL="342900" indent="-342900">
              <a:lnSpc>
                <a:spcPct val="109000"/>
              </a:lnSpc>
              <a:buFont typeface="Arial" panose="020B0604020202020204" pitchFamily="34" charset="0"/>
              <a:buChar char="•"/>
            </a:pPr>
            <a:endParaRPr lang="en-US" sz="1050" dirty="0">
              <a:solidFill>
                <a:srgbClr val="0D0D0D"/>
              </a:solidFill>
              <a:ea typeface="Calibri" panose="020F0502020204030204" pitchFamily="34" charset="0"/>
              <a:cs typeface="Times New Roman" panose="02020603050405020304" pitchFamily="18" charset="0"/>
            </a:endParaRPr>
          </a:p>
          <a:p>
            <a:pPr marL="342900" indent="-342900">
              <a:lnSpc>
                <a:spcPct val="109000"/>
              </a:lnSpc>
              <a:buFont typeface="Arial" panose="020B0604020202020204" pitchFamily="34" charset="0"/>
              <a:buChar char="•"/>
            </a:pPr>
            <a:r>
              <a:rPr lang="en-US" sz="1050" dirty="0">
                <a:solidFill>
                  <a:srgbClr val="0D0D0D"/>
                </a:solidFill>
                <a:effectLst/>
                <a:ea typeface="Calibri" panose="020F0502020204030204" pitchFamily="34" charset="0"/>
                <a:cs typeface="Times New Roman" panose="02020603050405020304" pitchFamily="18" charset="0"/>
              </a:rPr>
              <a:t>In the Spring of 2018, the NASDDDDS Policy Workgroup in collaboration with Dr. Shea Tanis </a:t>
            </a:r>
            <a:r>
              <a:rPr lang="en-US" sz="1050" dirty="0">
                <a:effectLst/>
              </a:rPr>
              <a:t>then at the Coleman Institute, now at University of Kansas </a:t>
            </a:r>
            <a:r>
              <a:rPr lang="en-US" sz="1050" dirty="0">
                <a:solidFill>
                  <a:srgbClr val="0D0D0D"/>
                </a:solidFill>
                <a:effectLst/>
                <a:ea typeface="Calibri" panose="020F0502020204030204" pitchFamily="34" charset="0"/>
                <a:cs typeface="Times New Roman" panose="02020603050405020304" pitchFamily="18" charset="0"/>
              </a:rPr>
              <a:t>(State of the States in Intellectual and Developmental Disabilities Longitudinal </a:t>
            </a:r>
            <a:r>
              <a:rPr lang="en-US" dirty="0">
                <a:solidFill>
                  <a:srgbClr val="0D0D0D"/>
                </a:solidFill>
                <a:effectLst/>
                <a:ea typeface="Calibri" panose="020F0502020204030204" pitchFamily="34" charset="0"/>
                <a:cs typeface="Times New Roman" panose="02020603050405020304" pitchFamily="18" charset="0"/>
              </a:rPr>
              <a:t>Data Project of National Significance) launched the first </a:t>
            </a:r>
            <a:r>
              <a:rPr lang="en-US" i="1" dirty="0">
                <a:solidFill>
                  <a:srgbClr val="0D0D0D"/>
                </a:solidFill>
                <a:effectLst/>
                <a:ea typeface="Calibri" panose="020F0502020204030204" pitchFamily="34" charset="0"/>
                <a:cs typeface="Times New Roman" panose="02020603050405020304" pitchFamily="18" charset="0"/>
              </a:rPr>
              <a:t>Technology Solutions State Survey. </a:t>
            </a:r>
          </a:p>
          <a:p>
            <a:pPr marL="342900" indent="-342900">
              <a:lnSpc>
                <a:spcPct val="109000"/>
              </a:lnSpc>
              <a:buFont typeface="Arial" panose="020B0604020202020204" pitchFamily="34" charset="0"/>
              <a:buChar char="•"/>
            </a:pPr>
            <a:endParaRPr lang="en-US" dirty="0">
              <a:solidFill>
                <a:srgbClr val="0D0D0D"/>
              </a:solidFill>
              <a:effectLst/>
              <a:ea typeface="Calibri" panose="020F0502020204030204" pitchFamily="34" charset="0"/>
              <a:cs typeface="Times New Roman" panose="02020603050405020304" pitchFamily="18" charset="0"/>
            </a:endParaRPr>
          </a:p>
          <a:p>
            <a:pPr marL="342900" indent="-342900">
              <a:lnSpc>
                <a:spcPct val="109000"/>
              </a:lnSpc>
              <a:buFont typeface="Arial" panose="020B0604020202020204" pitchFamily="34" charset="0"/>
              <a:buChar char="•"/>
            </a:pPr>
            <a:r>
              <a:rPr lang="en-US" dirty="0">
                <a:solidFill>
                  <a:srgbClr val="0D0D0D"/>
                </a:solidFill>
                <a:effectLst/>
                <a:ea typeface="Calibri" panose="020F0502020204030204" pitchFamily="34" charset="0"/>
                <a:cs typeface="Times New Roman" panose="02020603050405020304" pitchFamily="18" charset="0"/>
              </a:rPr>
              <a:t>The results provided a glimpse at the access, barriers, and funding streams utilized for states to provide technologies to people with intellectual and developmental disabilities (I/DD) across the nation.</a:t>
            </a:r>
            <a:r>
              <a:rPr lang="en-US" dirty="0">
                <a:effectLst/>
                <a:ea typeface="Calibri" panose="020F0502020204030204" pitchFamily="34" charset="0"/>
                <a:cs typeface="Calibri" panose="020F0502020204030204" pitchFamily="34" charset="0"/>
              </a:rPr>
              <a:t> </a:t>
            </a:r>
          </a:p>
          <a:p>
            <a:pPr marL="342900" indent="-342900">
              <a:lnSpc>
                <a:spcPct val="109000"/>
              </a:lnSpc>
              <a:buFont typeface="Arial" panose="020B0604020202020204" pitchFamily="34" charset="0"/>
              <a:buChar char="•"/>
            </a:pPr>
            <a:endParaRPr lang="en-US" dirty="0">
              <a:ea typeface="Calibri" panose="020F0502020204030204" pitchFamily="34" charset="0"/>
              <a:cs typeface="Calibri" panose="020F0502020204030204" pitchFamily="34" charset="0"/>
            </a:endParaRPr>
          </a:p>
          <a:p>
            <a:pPr marL="342900" indent="-342900">
              <a:lnSpc>
                <a:spcPct val="109000"/>
              </a:lnSpc>
              <a:buFont typeface="Arial" panose="020B0604020202020204" pitchFamily="34" charset="0"/>
              <a:buChar char="•"/>
            </a:pPr>
            <a:r>
              <a:rPr lang="en-US" dirty="0">
                <a:ea typeface="Calibri" panose="020F0502020204030204" pitchFamily="34" charset="0"/>
                <a:cs typeface="Calibri" panose="020F0502020204030204" pitchFamily="34" charset="0"/>
              </a:rPr>
              <a:t>NASDDDS National Policy Workgroup –identified successful technology strategies </a:t>
            </a:r>
            <a:r>
              <a:rPr lang="en-US" dirty="0">
                <a:effectLst/>
                <a:ea typeface="Times New Roman" panose="02020603050405020304" pitchFamily="18" charset="0"/>
              </a:rPr>
              <a:t>used by states and gaps were there were areas of particular and immediate need.</a:t>
            </a:r>
          </a:p>
          <a:p>
            <a:pPr marL="342900" indent="-342900">
              <a:lnSpc>
                <a:spcPct val="109000"/>
              </a:lnSpc>
              <a:buFont typeface="Arial" panose="020B0604020202020204" pitchFamily="34" charset="0"/>
              <a:buChar char="•"/>
            </a:pPr>
            <a:endParaRPr lang="en-US" dirty="0">
              <a:solidFill>
                <a:srgbClr val="0D0D0D"/>
              </a:solidFill>
              <a:ea typeface="Calibri" panose="020F0502020204030204" pitchFamily="34" charset="0"/>
              <a:cs typeface="Calibri" panose="020F0502020204030204" pitchFamily="34" charset="0"/>
            </a:endParaRPr>
          </a:p>
          <a:p>
            <a:pPr marL="342900" indent="-342900">
              <a:lnSpc>
                <a:spcPct val="109000"/>
              </a:lnSpc>
              <a:buFont typeface="Arial" panose="020B0604020202020204" pitchFamily="34" charset="0"/>
              <a:buChar char="•"/>
            </a:pPr>
            <a:r>
              <a:rPr lang="en-US" dirty="0">
                <a:ea typeface="Calibri" panose="020F0502020204030204" pitchFamily="34" charset="0"/>
              </a:rPr>
              <a:t>From that work </a:t>
            </a:r>
            <a:r>
              <a:rPr lang="en-US" dirty="0"/>
              <a:t> NASDDDS and DR. Shea Tanis, co-authored a </a:t>
            </a:r>
            <a:r>
              <a:rPr lang="en-US" dirty="0">
                <a:ea typeface="Calibri" panose="020F0502020204030204" pitchFamily="34" charset="0"/>
                <a:cs typeface="Calibri" panose="020F0502020204030204" pitchFamily="34" charset="0"/>
              </a:rPr>
              <a:t>Brief: Technology for People With Intellectual/Developmental Disabilities and Their Families NASDDDS’ National Policy Workgroup Subcommittee Summary of Discussions, Promising Practices, and Considerations for State I/DD Agencies  (linked here)</a:t>
            </a:r>
          </a:p>
          <a:p>
            <a:pPr marL="342900" indent="-342900">
              <a:lnSpc>
                <a:spcPct val="109000"/>
              </a:lnSpc>
              <a:buFont typeface="Arial" panose="020B0604020202020204" pitchFamily="34" charset="0"/>
              <a:buChar char="•"/>
            </a:pPr>
            <a:endParaRPr lang="en-US" dirty="0">
              <a:solidFill>
                <a:srgbClr val="0D0D0D"/>
              </a:solidFill>
              <a:ea typeface="Calibri" panose="020F0502020204030204" pitchFamily="34" charset="0"/>
              <a:cs typeface="Calibri" panose="020F0502020204030204" pitchFamily="34" charset="0"/>
            </a:endParaRPr>
          </a:p>
          <a:p>
            <a:pPr marL="342900" indent="-342900">
              <a:lnSpc>
                <a:spcPct val="109000"/>
              </a:lnSpc>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A </a:t>
            </a:r>
            <a:r>
              <a:rPr lang="en-US" sz="1200" dirty="0">
                <a:effectLst/>
                <a:latin typeface="Calibri" panose="020F0502020204030204" pitchFamily="34" charset="0"/>
                <a:ea typeface="Calibri" panose="020F0502020204030204" pitchFamily="34" charset="0"/>
                <a:cs typeface="Calibri" panose="020F0502020204030204" pitchFamily="34" charset="0"/>
              </a:rPr>
              <a:t>second survey was initiated in the Spring of 2023 </a:t>
            </a:r>
            <a:r>
              <a:rPr lang="en-US" sz="1200" dirty="0">
                <a:latin typeface="Calibri" panose="020F0502020204030204" pitchFamily="34" charset="0"/>
                <a:ea typeface="Calibri" panose="020F0502020204030204" pitchFamily="34" charset="0"/>
                <a:cs typeface="Calibri" panose="020F0502020204030204" pitchFamily="34" charset="0"/>
              </a:rPr>
              <a:t>to identify</a:t>
            </a:r>
            <a:r>
              <a:rPr lang="en-US" sz="1200" dirty="0">
                <a:effectLst/>
                <a:latin typeface="Calibri" panose="020F0502020204030204" pitchFamily="34" charset="0"/>
                <a:ea typeface="Calibri" panose="020F0502020204030204" pitchFamily="34" charset="0"/>
                <a:cs typeface="Calibri" panose="020F0502020204030204" pitchFamily="34" charset="0"/>
              </a:rPr>
              <a:t> promising practices and strategies as states accelerated the adoption to technologies during the COVID-19 pandemic. </a:t>
            </a:r>
          </a:p>
          <a:p>
            <a:pPr marL="342900" indent="-342900">
              <a:lnSpc>
                <a:spcPct val="109000"/>
              </a:lnSpc>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 survey posed questions about funding, barriers, services, and systems-change efforts. </a:t>
            </a:r>
          </a:p>
          <a:p>
            <a:pPr marL="342900" indent="-342900">
              <a:lnSpc>
                <a:spcPct val="109000"/>
              </a:lnSpc>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 The results of the survey will help provide information to funding agencies (including CMS) as they</a:t>
            </a:r>
            <a:r>
              <a:rPr lang="en-US" sz="1200" dirty="0">
                <a:latin typeface="Calibri" panose="020F0502020204030204" pitchFamily="34" charset="0"/>
                <a:ea typeface="Calibri" panose="020F0502020204030204" pitchFamily="34" charset="0"/>
                <a:cs typeface="Calibri" panose="020F0502020204030204" pitchFamily="34" charset="0"/>
              </a:rPr>
              <a:t> consider policy adjustments </a:t>
            </a:r>
            <a:r>
              <a:rPr lang="en-US" sz="1200" dirty="0">
                <a:effectLst/>
                <a:latin typeface="Calibri" panose="020F0502020204030204" pitchFamily="34" charset="0"/>
                <a:ea typeface="Calibri" panose="020F0502020204030204" pitchFamily="34" charset="0"/>
                <a:cs typeface="Calibri" panose="020F0502020204030204" pitchFamily="34" charset="0"/>
              </a:rPr>
              <a:t>to keep pace with technological innovations in services and programs.</a:t>
            </a:r>
          </a:p>
          <a:p>
            <a:pPr lvl="0">
              <a:lnSpc>
                <a:spcPct val="109000"/>
              </a:lnSpc>
            </a:pPr>
            <a:endParaRPr lang="en-US" sz="1200" dirty="0">
              <a:solidFill>
                <a:prstClr val="black">
                  <a:lumMod val="65000"/>
                  <a:lumOff val="35000"/>
                </a:prstClr>
              </a:solidFill>
            </a:endParaRPr>
          </a:p>
          <a:p>
            <a:r>
              <a:rPr lang="en-US" sz="1200" dirty="0">
                <a:solidFill>
                  <a:prstClr val="black">
                    <a:lumMod val="65000"/>
                    <a:lumOff val="35000"/>
                  </a:prstClr>
                </a:solidFill>
              </a:rPr>
              <a:t>Without further ado am going to turn this presentation over to </a:t>
            </a:r>
            <a:r>
              <a:rPr lang="en-US" sz="2400" dirty="0"/>
              <a:t>Donald Clark, from DC DDS to introduce himself and the other speakers for today.</a:t>
            </a:r>
            <a:endParaRPr lang="en-US" sz="1200" dirty="0">
              <a:solidFill>
                <a:prstClr val="black">
                  <a:lumMod val="65000"/>
                  <a:lumOff val="35000"/>
                </a:prstClr>
              </a:solidFill>
            </a:endParaRPr>
          </a:p>
          <a:p>
            <a:pPr>
              <a:lnSpc>
                <a:spcPct val="120000"/>
              </a:lnSpc>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D17F1-90D1-4657-A0CA-2390E2743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073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The COVID-19 pandemic </a:t>
            </a:r>
            <a:r>
              <a:rPr lang="en-US" sz="1000" dirty="0"/>
              <a:t>devastated and disrupted the nation leading to approximately 1.15 million deaths in the United States. </a:t>
            </a:r>
            <a:r>
              <a:rPr lang="en-US" sz="1200" dirty="0"/>
              <a:t>Social isolation was already a concern for individuals with disabilities prior to the pandemic, but further impacted the I/DD community were COVID-19 mitigation strategies such as social distancing, safer at home requirements, loss of care giving staff, limited availability of services and much more. In response to the pandemic, State DD agencies were thrust into re-evaluating the use of technology and technology solutions by relying upon innovative approaches and emerging technologies to address the needs of people with I/DD and their families. </a:t>
            </a:r>
          </a:p>
          <a:p>
            <a:pPr marL="0" marR="0" lvl="0" indent="0" algn="l" defTabSz="457200" rtl="0" eaLnBrk="1" fontAlgn="auto" latinLnBrk="0" hangingPunct="1">
              <a:lnSpc>
                <a:spcPct val="107000"/>
              </a:lnSpc>
              <a:spcBef>
                <a:spcPts val="0"/>
              </a:spcBef>
              <a:spcAft>
                <a:spcPts val="800"/>
              </a:spcAft>
              <a:buClrTx/>
              <a:buSzTx/>
              <a:buFontTx/>
              <a:buNone/>
              <a:tabLst/>
              <a:defRPr/>
            </a:pPr>
            <a:endParaRPr lang="en-US" sz="1200" dirty="0"/>
          </a:p>
          <a:p>
            <a:pPr marL="0" marR="0" lvl="0" indent="0" algn="l" defTabSz="457200" rtl="0" eaLnBrk="1" fontAlgn="auto" latinLnBrk="0" hangingPunct="1">
              <a:lnSpc>
                <a:spcPct val="107000"/>
              </a:lnSpc>
              <a:spcBef>
                <a:spcPts val="0"/>
              </a:spcBef>
              <a:spcAft>
                <a:spcPts val="800"/>
              </a:spcAft>
              <a:buClrTx/>
              <a:buSzTx/>
              <a:buFontTx/>
              <a:buNone/>
              <a:tabLst/>
              <a:defRPr/>
            </a:pPr>
            <a:r>
              <a:rPr lang="en-US" sz="1200" dirty="0"/>
              <a:t> It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was the catalyst though that allowed for the investments in technology As Technology solutions quite, frankly, were the solution.</a:t>
            </a:r>
            <a:endParaRPr lang="en-US" sz="1200"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6116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would like to focus on the newest survey results for a bit.  In the fall of 2023, NASDDDS and Dr. Shea Tanis from the State of the States in Intellectual and Developmental Disabilities launched our second Technology Solutions State Survey in which 40 states had participated.  We wanted to set the landscape for the discussion of state tech data by comparing the data from our 2019 survey.  We focused on three primary areas:  funding for technology solutions, operational specifications and benchmarking for systems change.  I will briefly run through some of the findings in those three areas.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849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Funding for Technology Solutions - States providing funding for tech rose by 20% in this new report.  </a:t>
            </a:r>
            <a:r>
              <a:rPr lang="en-US" sz="1800" dirty="0">
                <a:effectLst/>
                <a:latin typeface="Aptos" panose="020B0004020202020204" pitchFamily="34" charset="0"/>
                <a:ea typeface="Aptos" panose="020B0004020202020204" pitchFamily="34" charset="0"/>
                <a:cs typeface="Times New Roman" panose="02020603050405020304" pitchFamily="18" charset="0"/>
              </a:rPr>
              <a:t>This graphic shows that HCBS waivers remain the dominant funding vehicle followed with 93% of state developmental disability agencies listed the Medicaid Home and Community-Based Services Waiver(s) 1915(c) as the primary authority used to purchase technologies.</a:t>
            </a:r>
          </a:p>
          <a:p>
            <a:pPr marL="0" marR="0">
              <a:lnSpc>
                <a:spcPct val="107000"/>
              </a:lnSpc>
              <a:spcBef>
                <a:spcPts val="0"/>
              </a:spcBef>
              <a:spcAft>
                <a:spcPts val="800"/>
              </a:spcAft>
            </a:pPr>
            <a:endParaRPr lang="en-US" sz="1800" dirty="0">
              <a:effectLst/>
              <a:latin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Followed by Fifty percent of states listing vocational rehabilitation as the authority to purchase technology. However, state agencies identified other funding authorities such as state plan services and general funds as other dominant funding streams.</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451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509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There is a myriad of terms being used across the country   telehealth, remote monitoring, virtual services, tch solutions, telemedicine, teleservice.  Remote supports have gained popularity as a technology solution due to the preexisting remote monitoring service definitions, apparent cost efficiencies, and demonstrations of personal growth through interdependence.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02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NOT USING SLIDES</a:t>
            </a:r>
          </a:p>
        </p:txBody>
      </p:sp>
    </p:spTree>
    <p:extLst>
      <p:ext uri="{BB962C8B-B14F-4D97-AF65-F5344CB8AC3E}">
        <p14:creationId xmlns:p14="http://schemas.microsoft.com/office/powerpoint/2010/main" val="450737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1889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359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Consistency in how we approach and expand technology from a Medicaid perspective requires thoughtful consideration and policy decisions to help </a:t>
            </a:r>
            <a:r>
              <a:rPr lang="en-US" sz="1800" kern="100" spc="-15" dirty="0">
                <a:solidFill>
                  <a:srgbClr val="1A1A1A"/>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reduce barriers to care and improve and enhance the use of technology supports in Medicaid HCBS programs.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7249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closing, and you will see some of these things reflected in the tech working doc for discussion that 39 states who participated in the survey believe technology solutions and supports could be used as a tool to address the DSP workforce crisis.</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1481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13952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33CA2-04BE-4E1F-BDCB-362A03ED2C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2620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D17F1-90D1-4657-A0CA-2390E2743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9569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DF1DCE-2733-40BB-B763-BF2DBFD9B7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00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839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NOT USING SLIDES</a:t>
            </a:r>
          </a:p>
        </p:txBody>
      </p:sp>
    </p:spTree>
    <p:extLst>
      <p:ext uri="{BB962C8B-B14F-4D97-AF65-F5344CB8AC3E}">
        <p14:creationId xmlns:p14="http://schemas.microsoft.com/office/powerpoint/2010/main" val="48658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9B930-9B1E-4F0C-86A2-54360D7F9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74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NOT USING SLIDES</a:t>
            </a:r>
          </a:p>
        </p:txBody>
      </p:sp>
    </p:spTree>
    <p:extLst>
      <p:ext uri="{BB962C8B-B14F-4D97-AF65-F5344CB8AC3E}">
        <p14:creationId xmlns:p14="http://schemas.microsoft.com/office/powerpoint/2010/main" val="75275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02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F47C-07B6-4B74-BBCC-A123F904C5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7F8E8C8-7707-4C5D-B695-E9E458C05B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7320E-C41A-4312-9840-5DAD7A85407D}"/>
              </a:ext>
            </a:extLst>
          </p:cNvPr>
          <p:cNvSpPr>
            <a:spLocks noGrp="1"/>
          </p:cNvSpPr>
          <p:nvPr>
            <p:ph type="dt" sz="half" idx="10"/>
          </p:nvPr>
        </p:nvSpPr>
        <p:spPr>
          <a:xfrm>
            <a:off x="838200" y="6356350"/>
            <a:ext cx="2743200" cy="365125"/>
          </a:xfrm>
          <a:prstGeom prst="rect">
            <a:avLst/>
          </a:prstGeom>
        </p:spPr>
        <p:txBody>
          <a:bodyPr/>
          <a:lstStyle/>
          <a:p>
            <a:fld id="{A7E549E5-749E-4472-9C4D-F38CA9C0C988}" type="datetimeFigureOut">
              <a:rPr lang="en-US" smtClean="0"/>
              <a:t>9/16/2024</a:t>
            </a:fld>
            <a:endParaRPr lang="en-US" dirty="0"/>
          </a:p>
        </p:txBody>
      </p:sp>
      <p:sp>
        <p:nvSpPr>
          <p:cNvPr id="5" name="Footer Placeholder 4">
            <a:extLst>
              <a:ext uri="{FF2B5EF4-FFF2-40B4-BE49-F238E27FC236}">
                <a16:creationId xmlns:a16="http://schemas.microsoft.com/office/drawing/2014/main" id="{829F197A-4707-4F06-9449-90F9A698BE4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BE1D887-BC92-4767-ACC3-369020D68E6D}"/>
              </a:ext>
            </a:extLst>
          </p:cNvPr>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dirty="0"/>
          </a:p>
        </p:txBody>
      </p:sp>
      <p:sp>
        <p:nvSpPr>
          <p:cNvPr id="7" name="TextBox 6">
            <a:extLst>
              <a:ext uri="{FF2B5EF4-FFF2-40B4-BE49-F238E27FC236}">
                <a16:creationId xmlns:a16="http://schemas.microsoft.com/office/drawing/2014/main" id="{EE685C4A-38AA-49F2-9A24-A6D83109148B}"/>
              </a:ext>
            </a:extLst>
          </p:cNvPr>
          <p:cNvSpPr txBox="1"/>
          <p:nvPr/>
        </p:nvSpPr>
        <p:spPr>
          <a:xfrm>
            <a:off x="44878" y="6682285"/>
            <a:ext cx="2202847" cy="236988"/>
          </a:xfrm>
          <a:prstGeom prst="rect">
            <a:avLst/>
          </a:prstGeom>
          <a:noFill/>
        </p:spPr>
        <p:txBody>
          <a:bodyPr wrap="none" rtlCol="0">
            <a:spAutoFit/>
          </a:bodyPr>
          <a:lstStyle/>
          <a:p>
            <a:r>
              <a:rPr lang="en-US" sz="800" dirty="0">
                <a:solidFill>
                  <a:schemeClr val="bg1"/>
                </a:solidFill>
                <a:latin typeface="Corbel" panose="020B0503020204020204" pitchFamily="34" charset="0"/>
              </a:rPr>
              <a:t>Deliberative Draft – Preliminary and Incomplete</a:t>
            </a:r>
          </a:p>
        </p:txBody>
      </p:sp>
    </p:spTree>
    <p:extLst>
      <p:ext uri="{BB962C8B-B14F-4D97-AF65-F5344CB8AC3E}">
        <p14:creationId xmlns:p14="http://schemas.microsoft.com/office/powerpoint/2010/main" val="4262199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BFDF-A8CD-2DB0-9303-E398D3CDF6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F5EF9C-53CD-4C71-5C33-BCBB3EF90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FA485-3837-2317-AAE5-337DBF0FC935}"/>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5" name="Footer Placeholder 4">
            <a:extLst>
              <a:ext uri="{FF2B5EF4-FFF2-40B4-BE49-F238E27FC236}">
                <a16:creationId xmlns:a16="http://schemas.microsoft.com/office/drawing/2014/main" id="{F5F4E66F-9AB8-484E-B5F5-4C37AB370D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615AF1-A686-6EC8-49E0-43469EED3126}"/>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31554706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5_Content with Caption" userDrawn="1">
  <p:cSld name="5_Content with Caption">
    <p:spTree>
      <p:nvGrpSpPr>
        <p:cNvPr id="1" name="Shape 175"/>
        <p:cNvGrpSpPr/>
        <p:nvPr/>
      </p:nvGrpSpPr>
      <p:grpSpPr>
        <a:xfrm>
          <a:off x="0" y="0"/>
          <a:ext cx="0" cy="0"/>
          <a:chOff x="0" y="0"/>
          <a:chExt cx="0" cy="0"/>
        </a:xfrm>
      </p:grpSpPr>
      <p:sp>
        <p:nvSpPr>
          <p:cNvPr id="176" name="Google Shape;176;p46"/>
          <p:cNvSpPr>
            <a:spLocks noGrp="1"/>
          </p:cNvSpPr>
          <p:nvPr>
            <p:ph type="pic" idx="2"/>
          </p:nvPr>
        </p:nvSpPr>
        <p:spPr>
          <a:xfrm>
            <a:off x="906768" y="4109234"/>
            <a:ext cx="2486349" cy="1321270"/>
          </a:xfrm>
          <a:prstGeom prst="rect">
            <a:avLst/>
          </a:prstGeom>
          <a:noFill/>
          <a:ln>
            <a:noFill/>
          </a:ln>
        </p:spPr>
      </p:sp>
      <p:sp>
        <p:nvSpPr>
          <p:cNvPr id="178" name="Google Shape;178;p46"/>
          <p:cNvSpPr txBox="1">
            <a:spLocks noGrp="1"/>
          </p:cNvSpPr>
          <p:nvPr>
            <p:ph type="body" idx="1"/>
          </p:nvPr>
        </p:nvSpPr>
        <p:spPr>
          <a:xfrm>
            <a:off x="906769" y="2805338"/>
            <a:ext cx="24863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9" name="Google Shape;179;p46"/>
          <p:cNvSpPr txBox="1">
            <a:spLocks noGrp="1"/>
          </p:cNvSpPr>
          <p:nvPr>
            <p:ph type="body" idx="3"/>
          </p:nvPr>
        </p:nvSpPr>
        <p:spPr>
          <a:xfrm>
            <a:off x="906769" y="3246767"/>
            <a:ext cx="2486348"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80" name="Google Shape;180;p46"/>
          <p:cNvSpPr>
            <a:spLocks noGrp="1"/>
          </p:cNvSpPr>
          <p:nvPr>
            <p:ph type="pic" idx="4"/>
          </p:nvPr>
        </p:nvSpPr>
        <p:spPr>
          <a:xfrm>
            <a:off x="3516671" y="4109234"/>
            <a:ext cx="2486349" cy="1321270"/>
          </a:xfrm>
          <a:prstGeom prst="rect">
            <a:avLst/>
          </a:prstGeom>
          <a:noFill/>
          <a:ln>
            <a:noFill/>
          </a:ln>
        </p:spPr>
      </p:sp>
      <p:sp>
        <p:nvSpPr>
          <p:cNvPr id="181" name="Google Shape;181;p46"/>
          <p:cNvSpPr txBox="1">
            <a:spLocks noGrp="1"/>
          </p:cNvSpPr>
          <p:nvPr>
            <p:ph type="body" idx="5"/>
          </p:nvPr>
        </p:nvSpPr>
        <p:spPr>
          <a:xfrm>
            <a:off x="3516672" y="2805338"/>
            <a:ext cx="24863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2" name="Google Shape;182;p46"/>
          <p:cNvSpPr txBox="1">
            <a:spLocks noGrp="1"/>
          </p:cNvSpPr>
          <p:nvPr>
            <p:ph type="body" idx="6"/>
          </p:nvPr>
        </p:nvSpPr>
        <p:spPr>
          <a:xfrm>
            <a:off x="3516672" y="3246767"/>
            <a:ext cx="2486348"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83" name="Google Shape;183;p46"/>
          <p:cNvSpPr>
            <a:spLocks noGrp="1"/>
          </p:cNvSpPr>
          <p:nvPr>
            <p:ph type="pic" idx="7"/>
          </p:nvPr>
        </p:nvSpPr>
        <p:spPr>
          <a:xfrm>
            <a:off x="6126574" y="4109234"/>
            <a:ext cx="2486349" cy="1321270"/>
          </a:xfrm>
          <a:prstGeom prst="rect">
            <a:avLst/>
          </a:prstGeom>
          <a:noFill/>
          <a:ln>
            <a:noFill/>
          </a:ln>
        </p:spPr>
      </p:sp>
      <p:sp>
        <p:nvSpPr>
          <p:cNvPr id="184" name="Google Shape;184;p46"/>
          <p:cNvSpPr txBox="1">
            <a:spLocks noGrp="1"/>
          </p:cNvSpPr>
          <p:nvPr>
            <p:ph type="body" idx="8"/>
          </p:nvPr>
        </p:nvSpPr>
        <p:spPr>
          <a:xfrm>
            <a:off x="6126575" y="2805338"/>
            <a:ext cx="24863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5" name="Google Shape;185;p46"/>
          <p:cNvSpPr txBox="1">
            <a:spLocks noGrp="1"/>
          </p:cNvSpPr>
          <p:nvPr>
            <p:ph type="body" idx="9"/>
          </p:nvPr>
        </p:nvSpPr>
        <p:spPr>
          <a:xfrm>
            <a:off x="6126575" y="3246767"/>
            <a:ext cx="2486348"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86" name="Google Shape;186;p46"/>
          <p:cNvSpPr>
            <a:spLocks noGrp="1"/>
          </p:cNvSpPr>
          <p:nvPr>
            <p:ph type="pic" idx="13"/>
          </p:nvPr>
        </p:nvSpPr>
        <p:spPr>
          <a:xfrm>
            <a:off x="8736478" y="4109234"/>
            <a:ext cx="2486349" cy="1321270"/>
          </a:xfrm>
          <a:prstGeom prst="rect">
            <a:avLst/>
          </a:prstGeom>
          <a:noFill/>
          <a:ln>
            <a:noFill/>
          </a:ln>
        </p:spPr>
      </p:sp>
      <p:sp>
        <p:nvSpPr>
          <p:cNvPr id="187" name="Google Shape;187;p46"/>
          <p:cNvSpPr txBox="1">
            <a:spLocks noGrp="1"/>
          </p:cNvSpPr>
          <p:nvPr>
            <p:ph type="body" idx="14"/>
          </p:nvPr>
        </p:nvSpPr>
        <p:spPr>
          <a:xfrm>
            <a:off x="8736479" y="2805338"/>
            <a:ext cx="24863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8" name="Google Shape;188;p46"/>
          <p:cNvSpPr txBox="1">
            <a:spLocks noGrp="1"/>
          </p:cNvSpPr>
          <p:nvPr>
            <p:ph type="body" idx="15"/>
          </p:nvPr>
        </p:nvSpPr>
        <p:spPr>
          <a:xfrm>
            <a:off x="8736479" y="3246767"/>
            <a:ext cx="2486348"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 name="Google Shape;146;p42">
            <a:extLst>
              <a:ext uri="{FF2B5EF4-FFF2-40B4-BE49-F238E27FC236}">
                <a16:creationId xmlns:a16="http://schemas.microsoft.com/office/drawing/2014/main" id="{462AB8BE-487E-7EDF-3B4E-7AC8EB5F74ED}"/>
              </a:ext>
            </a:extLst>
          </p:cNvPr>
          <p:cNvSpPr txBox="1">
            <a:spLocks noGrp="1"/>
          </p:cNvSpPr>
          <p:nvPr>
            <p:ph type="title"/>
          </p:nvPr>
        </p:nvSpPr>
        <p:spPr>
          <a:xfrm>
            <a:off x="838200" y="12958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Google Shape;27;p29">
            <a:extLst>
              <a:ext uri="{FF2B5EF4-FFF2-40B4-BE49-F238E27FC236}">
                <a16:creationId xmlns:a16="http://schemas.microsoft.com/office/drawing/2014/main" id="{305E671F-1571-0D3D-46BE-F4ED255A1397}"/>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2939183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6_Content with Caption" userDrawn="1">
  <p:cSld name="6_Content with Caption">
    <p:spTree>
      <p:nvGrpSpPr>
        <p:cNvPr id="1" name="Shape 194"/>
        <p:cNvGrpSpPr/>
        <p:nvPr/>
      </p:nvGrpSpPr>
      <p:grpSpPr>
        <a:xfrm>
          <a:off x="0" y="0"/>
          <a:ext cx="0" cy="0"/>
          <a:chOff x="0" y="0"/>
          <a:chExt cx="0" cy="0"/>
        </a:xfrm>
      </p:grpSpPr>
      <p:sp>
        <p:nvSpPr>
          <p:cNvPr id="196" name="Google Shape;196;p47"/>
          <p:cNvSpPr>
            <a:spLocks noGrp="1"/>
          </p:cNvSpPr>
          <p:nvPr>
            <p:ph type="pic" idx="2"/>
          </p:nvPr>
        </p:nvSpPr>
        <p:spPr>
          <a:xfrm>
            <a:off x="1549793" y="2190595"/>
            <a:ext cx="2891240" cy="1837416"/>
          </a:xfrm>
          <a:prstGeom prst="rect">
            <a:avLst/>
          </a:prstGeom>
          <a:noFill/>
          <a:ln>
            <a:noFill/>
          </a:ln>
        </p:spPr>
        <p:txBody>
          <a:bodyPr/>
          <a:lstStyle>
            <a:lvl1pPr>
              <a:defRPr>
                <a:latin typeface="+mj-lt"/>
              </a:defRPr>
            </a:lvl1pPr>
          </a:lstStyle>
          <a:p>
            <a:endParaRPr lang="en-US" dirty="0"/>
          </a:p>
        </p:txBody>
      </p:sp>
      <p:sp>
        <p:nvSpPr>
          <p:cNvPr id="197" name="Google Shape;197;p47"/>
          <p:cNvSpPr>
            <a:spLocks noGrp="1"/>
          </p:cNvSpPr>
          <p:nvPr>
            <p:ph type="pic" idx="3"/>
          </p:nvPr>
        </p:nvSpPr>
        <p:spPr>
          <a:xfrm>
            <a:off x="4504033" y="2190595"/>
            <a:ext cx="3779246" cy="1837416"/>
          </a:xfrm>
          <a:prstGeom prst="rect">
            <a:avLst/>
          </a:prstGeom>
          <a:noFill/>
          <a:ln>
            <a:noFill/>
          </a:ln>
        </p:spPr>
        <p:txBody>
          <a:bodyPr/>
          <a:lstStyle>
            <a:lvl1pPr>
              <a:defRPr>
                <a:latin typeface="+mj-lt"/>
              </a:defRPr>
            </a:lvl1pPr>
          </a:lstStyle>
          <a:p>
            <a:endParaRPr lang="en-US" dirty="0"/>
          </a:p>
        </p:txBody>
      </p:sp>
      <p:sp>
        <p:nvSpPr>
          <p:cNvPr id="198" name="Google Shape;198;p47"/>
          <p:cNvSpPr>
            <a:spLocks noGrp="1"/>
          </p:cNvSpPr>
          <p:nvPr>
            <p:ph type="pic" idx="4"/>
          </p:nvPr>
        </p:nvSpPr>
        <p:spPr>
          <a:xfrm>
            <a:off x="6193629" y="4091896"/>
            <a:ext cx="4386664" cy="1837416"/>
          </a:xfrm>
          <a:prstGeom prst="rect">
            <a:avLst/>
          </a:prstGeom>
          <a:noFill/>
          <a:ln>
            <a:noFill/>
          </a:ln>
        </p:spPr>
        <p:txBody>
          <a:bodyPr/>
          <a:lstStyle>
            <a:lvl1pPr>
              <a:defRPr>
                <a:latin typeface="+mj-lt"/>
              </a:defRPr>
            </a:lvl1pPr>
          </a:lstStyle>
          <a:p>
            <a:endParaRPr lang="en-US" dirty="0"/>
          </a:p>
        </p:txBody>
      </p:sp>
      <p:sp>
        <p:nvSpPr>
          <p:cNvPr id="199" name="Google Shape;199;p47"/>
          <p:cNvSpPr>
            <a:spLocks noGrp="1"/>
          </p:cNvSpPr>
          <p:nvPr>
            <p:ph type="pic" idx="5"/>
          </p:nvPr>
        </p:nvSpPr>
        <p:spPr>
          <a:xfrm>
            <a:off x="1549793" y="4091896"/>
            <a:ext cx="2262590" cy="1837416"/>
          </a:xfrm>
          <a:prstGeom prst="rect">
            <a:avLst/>
          </a:prstGeom>
          <a:noFill/>
          <a:ln>
            <a:noFill/>
          </a:ln>
        </p:spPr>
        <p:txBody>
          <a:bodyPr/>
          <a:lstStyle>
            <a:lvl1pPr>
              <a:defRPr>
                <a:latin typeface="+mj-lt"/>
              </a:defRPr>
            </a:lvl1pPr>
          </a:lstStyle>
          <a:p>
            <a:endParaRPr lang="en-US" dirty="0"/>
          </a:p>
        </p:txBody>
      </p:sp>
      <p:sp>
        <p:nvSpPr>
          <p:cNvPr id="200" name="Google Shape;200;p47"/>
          <p:cNvSpPr>
            <a:spLocks noGrp="1"/>
          </p:cNvSpPr>
          <p:nvPr>
            <p:ph type="pic" idx="6"/>
          </p:nvPr>
        </p:nvSpPr>
        <p:spPr>
          <a:xfrm>
            <a:off x="3869532" y="4091894"/>
            <a:ext cx="2266948" cy="1837416"/>
          </a:xfrm>
          <a:prstGeom prst="rect">
            <a:avLst/>
          </a:prstGeom>
          <a:noFill/>
          <a:ln>
            <a:noFill/>
          </a:ln>
        </p:spPr>
        <p:txBody>
          <a:bodyPr/>
          <a:lstStyle>
            <a:lvl1pPr>
              <a:defRPr>
                <a:latin typeface="+mj-lt"/>
              </a:defRPr>
            </a:lvl1pPr>
          </a:lstStyle>
          <a:p>
            <a:endParaRPr lang="en-US" dirty="0"/>
          </a:p>
        </p:txBody>
      </p:sp>
      <p:sp>
        <p:nvSpPr>
          <p:cNvPr id="201" name="Google Shape;201;p47"/>
          <p:cNvSpPr>
            <a:spLocks noGrp="1"/>
          </p:cNvSpPr>
          <p:nvPr>
            <p:ph type="pic" idx="7"/>
          </p:nvPr>
        </p:nvSpPr>
        <p:spPr>
          <a:xfrm>
            <a:off x="8329812" y="2190595"/>
            <a:ext cx="2250481" cy="1837416"/>
          </a:xfrm>
          <a:prstGeom prst="rect">
            <a:avLst/>
          </a:prstGeom>
          <a:noFill/>
          <a:ln>
            <a:noFill/>
          </a:ln>
        </p:spPr>
        <p:txBody>
          <a:bodyPr/>
          <a:lstStyle>
            <a:lvl1pPr>
              <a:defRPr>
                <a:latin typeface="+mj-lt"/>
              </a:defRPr>
            </a:lvl1pPr>
          </a:lstStyle>
          <a:p>
            <a:endParaRPr lang="en-US" dirty="0"/>
          </a:p>
        </p:txBody>
      </p:sp>
      <p:sp>
        <p:nvSpPr>
          <p:cNvPr id="2" name="Google Shape;146;p42">
            <a:extLst>
              <a:ext uri="{FF2B5EF4-FFF2-40B4-BE49-F238E27FC236}">
                <a16:creationId xmlns:a16="http://schemas.microsoft.com/office/drawing/2014/main" id="{15F695DF-C80C-195F-6850-BBC0B71E102D}"/>
              </a:ext>
            </a:extLst>
          </p:cNvPr>
          <p:cNvSpPr txBox="1">
            <a:spLocks noGrp="1"/>
          </p:cNvSpPr>
          <p:nvPr>
            <p:ph type="title"/>
          </p:nvPr>
        </p:nvSpPr>
        <p:spPr>
          <a:xfrm>
            <a:off x="756740" y="6839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Google Shape;27;p29">
            <a:extLst>
              <a:ext uri="{FF2B5EF4-FFF2-40B4-BE49-F238E27FC236}">
                <a16:creationId xmlns:a16="http://schemas.microsoft.com/office/drawing/2014/main" id="{4502DFFC-8ED4-F57E-08C8-ACA22F141542}"/>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7943275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ustom Layout" userDrawn="1">
  <p:cSld name="Custom Layout">
    <p:spTree>
      <p:nvGrpSpPr>
        <p:cNvPr id="1" name="Shape 203"/>
        <p:cNvGrpSpPr/>
        <p:nvPr/>
      </p:nvGrpSpPr>
      <p:grpSpPr>
        <a:xfrm>
          <a:off x="0" y="0"/>
          <a:ext cx="0" cy="0"/>
          <a:chOff x="0" y="0"/>
          <a:chExt cx="0" cy="0"/>
        </a:xfrm>
      </p:grpSpPr>
      <p:sp>
        <p:nvSpPr>
          <p:cNvPr id="204" name="Google Shape;204;p48"/>
          <p:cNvSpPr>
            <a:spLocks noGrp="1"/>
          </p:cNvSpPr>
          <p:nvPr>
            <p:ph type="pic" idx="2"/>
          </p:nvPr>
        </p:nvSpPr>
        <p:spPr>
          <a:xfrm>
            <a:off x="1120791" y="3561651"/>
            <a:ext cx="2133600" cy="2133600"/>
          </a:xfrm>
          <a:prstGeom prst="ellipse">
            <a:avLst/>
          </a:prstGeom>
          <a:noFill/>
          <a:ln>
            <a:noFill/>
          </a:ln>
        </p:spPr>
        <p:txBody>
          <a:bodyPr>
            <a:normAutofit/>
          </a:bodyPr>
          <a:lstStyle>
            <a:lvl1pPr>
              <a:defRPr sz="2000">
                <a:latin typeface="+mj-lt"/>
              </a:defRPr>
            </a:lvl1pPr>
          </a:lstStyle>
          <a:p>
            <a:endParaRPr lang="en-US" dirty="0"/>
          </a:p>
        </p:txBody>
      </p:sp>
      <p:sp>
        <p:nvSpPr>
          <p:cNvPr id="205" name="Google Shape;205;p48"/>
          <p:cNvSpPr>
            <a:spLocks noGrp="1"/>
          </p:cNvSpPr>
          <p:nvPr>
            <p:ph type="pic" idx="3"/>
          </p:nvPr>
        </p:nvSpPr>
        <p:spPr>
          <a:xfrm>
            <a:off x="3693048" y="3561651"/>
            <a:ext cx="2133600" cy="2133600"/>
          </a:xfrm>
          <a:prstGeom prst="ellipse">
            <a:avLst/>
          </a:prstGeom>
          <a:noFill/>
          <a:ln>
            <a:noFill/>
          </a:ln>
        </p:spPr>
        <p:txBody>
          <a:bodyPr>
            <a:normAutofit/>
          </a:bodyPr>
          <a:lstStyle>
            <a:lvl1pPr>
              <a:defRPr sz="2000" b="0">
                <a:latin typeface="+mj-lt"/>
              </a:defRPr>
            </a:lvl1pPr>
          </a:lstStyle>
          <a:p>
            <a:endParaRPr lang="en-US" dirty="0"/>
          </a:p>
        </p:txBody>
      </p:sp>
      <p:sp>
        <p:nvSpPr>
          <p:cNvPr id="206" name="Google Shape;206;p48"/>
          <p:cNvSpPr>
            <a:spLocks noGrp="1"/>
          </p:cNvSpPr>
          <p:nvPr>
            <p:ph type="pic" idx="4"/>
          </p:nvPr>
        </p:nvSpPr>
        <p:spPr>
          <a:xfrm>
            <a:off x="6302951" y="3561651"/>
            <a:ext cx="2133600" cy="2133600"/>
          </a:xfrm>
          <a:prstGeom prst="ellipse">
            <a:avLst/>
          </a:prstGeom>
          <a:noFill/>
          <a:ln>
            <a:noFill/>
          </a:ln>
        </p:spPr>
        <p:txBody>
          <a:bodyPr>
            <a:normAutofit/>
          </a:bodyPr>
          <a:lstStyle>
            <a:lvl1pPr>
              <a:defRPr sz="2000">
                <a:latin typeface="+mj-lt"/>
              </a:defRPr>
            </a:lvl1pPr>
          </a:lstStyle>
          <a:p>
            <a:endParaRPr lang="en-US" dirty="0"/>
          </a:p>
        </p:txBody>
      </p:sp>
      <p:sp>
        <p:nvSpPr>
          <p:cNvPr id="207" name="Google Shape;207;p48"/>
          <p:cNvSpPr>
            <a:spLocks noGrp="1"/>
          </p:cNvSpPr>
          <p:nvPr>
            <p:ph type="pic" idx="5"/>
          </p:nvPr>
        </p:nvSpPr>
        <p:spPr>
          <a:xfrm>
            <a:off x="8912855" y="3561860"/>
            <a:ext cx="2133600" cy="2133600"/>
          </a:xfrm>
          <a:prstGeom prst="ellipse">
            <a:avLst/>
          </a:prstGeom>
          <a:noFill/>
          <a:ln>
            <a:noFill/>
          </a:ln>
        </p:spPr>
        <p:txBody>
          <a:bodyPr>
            <a:normAutofit/>
          </a:bodyPr>
          <a:lstStyle>
            <a:lvl1pPr>
              <a:defRPr sz="2000">
                <a:latin typeface="+mj-lt"/>
              </a:defRPr>
            </a:lvl1pPr>
          </a:lstStyle>
          <a:p>
            <a:endParaRPr lang="en-US" dirty="0"/>
          </a:p>
        </p:txBody>
      </p:sp>
      <p:sp>
        <p:nvSpPr>
          <p:cNvPr id="208" name="Google Shape;208;p48"/>
          <p:cNvSpPr txBox="1">
            <a:spLocks noGrp="1"/>
          </p:cNvSpPr>
          <p:nvPr>
            <p:ph type="body" idx="1"/>
          </p:nvPr>
        </p:nvSpPr>
        <p:spPr>
          <a:xfrm>
            <a:off x="969171" y="2032737"/>
            <a:ext cx="2434284"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1000"/>
              </a:spcBef>
              <a:spcAft>
                <a:spcPts val="0"/>
              </a:spcAft>
              <a:buClr>
                <a:srgbClr val="075190"/>
              </a:buClr>
              <a:buSzPts val="2000"/>
              <a:buNone/>
              <a:defRPr sz="20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09" name="Google Shape;209;p48"/>
          <p:cNvSpPr txBox="1">
            <a:spLocks noGrp="1"/>
          </p:cNvSpPr>
          <p:nvPr>
            <p:ph type="body" idx="6"/>
          </p:nvPr>
        </p:nvSpPr>
        <p:spPr>
          <a:xfrm>
            <a:off x="3516674" y="2032738"/>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1000"/>
              </a:spcBef>
              <a:spcAft>
                <a:spcPts val="0"/>
              </a:spcAft>
              <a:buClr>
                <a:srgbClr val="075190"/>
              </a:buClr>
              <a:buSzPts val="2000"/>
              <a:buNone/>
              <a:defRPr sz="20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10" name="Google Shape;210;p48"/>
          <p:cNvSpPr txBox="1">
            <a:spLocks noGrp="1"/>
          </p:cNvSpPr>
          <p:nvPr>
            <p:ph type="body" idx="7"/>
          </p:nvPr>
        </p:nvSpPr>
        <p:spPr>
          <a:xfrm>
            <a:off x="6126577" y="2032738"/>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1000"/>
              </a:spcBef>
              <a:spcAft>
                <a:spcPts val="0"/>
              </a:spcAft>
              <a:buClr>
                <a:srgbClr val="075190"/>
              </a:buClr>
              <a:buSzPts val="2000"/>
              <a:buNone/>
              <a:defRPr sz="20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11" name="Google Shape;211;p48"/>
          <p:cNvSpPr txBox="1">
            <a:spLocks noGrp="1"/>
          </p:cNvSpPr>
          <p:nvPr>
            <p:ph type="body" idx="8"/>
          </p:nvPr>
        </p:nvSpPr>
        <p:spPr>
          <a:xfrm>
            <a:off x="8736481" y="2032738"/>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1000"/>
              </a:spcBef>
              <a:spcAft>
                <a:spcPts val="0"/>
              </a:spcAft>
              <a:buClr>
                <a:srgbClr val="075190"/>
              </a:buClr>
              <a:buSzPts val="2000"/>
              <a:buNone/>
              <a:defRPr sz="20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 name="Google Shape;487;p22">
            <a:extLst>
              <a:ext uri="{FF2B5EF4-FFF2-40B4-BE49-F238E27FC236}">
                <a16:creationId xmlns:a16="http://schemas.microsoft.com/office/drawing/2014/main" id="{9D9FF2CC-3A4B-86FA-E9E9-3A33228E0130}"/>
              </a:ext>
              <a:ext uri="{C183D7F6-B498-43B3-948B-1728B52AA6E4}">
                <adec:decorative xmlns:adec="http://schemas.microsoft.com/office/drawing/2017/decorative" val="1"/>
              </a:ext>
            </a:extLst>
          </p:cNvPr>
          <p:cNvSpPr/>
          <p:nvPr userDrawn="1"/>
        </p:nvSpPr>
        <p:spPr>
          <a:xfrm>
            <a:off x="2161559" y="2873482"/>
            <a:ext cx="52064" cy="45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 name="Google Shape;488;p22">
            <a:extLst>
              <a:ext uri="{FF2B5EF4-FFF2-40B4-BE49-F238E27FC236}">
                <a16:creationId xmlns:a16="http://schemas.microsoft.com/office/drawing/2014/main" id="{E398E546-8B5A-60E4-2537-20AFA92A7420}"/>
              </a:ext>
              <a:ext uri="{C183D7F6-B498-43B3-948B-1728B52AA6E4}">
                <adec:decorative xmlns:adec="http://schemas.microsoft.com/office/drawing/2017/decorative" val="1"/>
              </a:ext>
            </a:extLst>
          </p:cNvPr>
          <p:cNvSpPr/>
          <p:nvPr userDrawn="1"/>
        </p:nvSpPr>
        <p:spPr>
          <a:xfrm>
            <a:off x="4733816" y="2873482"/>
            <a:ext cx="52064" cy="45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 name="Google Shape;489;p22">
            <a:extLst>
              <a:ext uri="{FF2B5EF4-FFF2-40B4-BE49-F238E27FC236}">
                <a16:creationId xmlns:a16="http://schemas.microsoft.com/office/drawing/2014/main" id="{5380D88B-F623-8DD7-C776-4EF91B37D777}"/>
              </a:ext>
              <a:ext uri="{C183D7F6-B498-43B3-948B-1728B52AA6E4}">
                <adec:decorative xmlns:adec="http://schemas.microsoft.com/office/drawing/2017/decorative" val="1"/>
              </a:ext>
            </a:extLst>
          </p:cNvPr>
          <p:cNvSpPr/>
          <p:nvPr userDrawn="1"/>
        </p:nvSpPr>
        <p:spPr>
          <a:xfrm>
            <a:off x="7343719" y="2873482"/>
            <a:ext cx="52064" cy="45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490;p22">
            <a:extLst>
              <a:ext uri="{FF2B5EF4-FFF2-40B4-BE49-F238E27FC236}">
                <a16:creationId xmlns:a16="http://schemas.microsoft.com/office/drawing/2014/main" id="{2A63E855-D384-6268-7D09-BA34CFA663C4}"/>
              </a:ext>
              <a:ext uri="{C183D7F6-B498-43B3-948B-1728B52AA6E4}">
                <adec:decorative xmlns:adec="http://schemas.microsoft.com/office/drawing/2017/decorative" val="1"/>
              </a:ext>
            </a:extLst>
          </p:cNvPr>
          <p:cNvSpPr/>
          <p:nvPr userDrawn="1"/>
        </p:nvSpPr>
        <p:spPr>
          <a:xfrm>
            <a:off x="9953623" y="2873482"/>
            <a:ext cx="52064" cy="45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 name="Google Shape;146;p42">
            <a:extLst>
              <a:ext uri="{FF2B5EF4-FFF2-40B4-BE49-F238E27FC236}">
                <a16:creationId xmlns:a16="http://schemas.microsoft.com/office/drawing/2014/main" id="{C73F654D-6A81-6E87-49BE-3DF19F9E2AC6}"/>
              </a:ext>
            </a:extLst>
          </p:cNvPr>
          <p:cNvSpPr txBox="1">
            <a:spLocks noGrp="1"/>
          </p:cNvSpPr>
          <p:nvPr>
            <p:ph type="title"/>
          </p:nvPr>
        </p:nvSpPr>
        <p:spPr>
          <a:xfrm>
            <a:off x="756740" y="6839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7" name="Google Shape;27;p29">
            <a:extLst>
              <a:ext uri="{FF2B5EF4-FFF2-40B4-BE49-F238E27FC236}">
                <a16:creationId xmlns:a16="http://schemas.microsoft.com/office/drawing/2014/main" id="{70B5BF21-EB22-FC65-C70C-E06A30C9DC12}"/>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603251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4"/>
        <p:cNvGrpSpPr/>
        <p:nvPr/>
      </p:nvGrpSpPr>
      <p:grpSpPr>
        <a:xfrm>
          <a:off x="0" y="0"/>
          <a:ext cx="0" cy="0"/>
          <a:chOff x="0" y="0"/>
          <a:chExt cx="0" cy="0"/>
        </a:xfrm>
      </p:grpSpPr>
      <p:sp>
        <p:nvSpPr>
          <p:cNvPr id="215" name="Google Shape;215;p49"/>
          <p:cNvSpPr txBox="1">
            <a:spLocks noGrp="1"/>
          </p:cNvSpPr>
          <p:nvPr>
            <p:ph type="title"/>
          </p:nvPr>
        </p:nvSpPr>
        <p:spPr>
          <a:xfrm>
            <a:off x="2009681" y="5177167"/>
            <a:ext cx="4207308" cy="390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Titillium Web"/>
              <a:buNone/>
              <a:defRPr sz="20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6" name="Google Shape;216;p49"/>
          <p:cNvSpPr txBox="1">
            <a:spLocks noGrp="1"/>
          </p:cNvSpPr>
          <p:nvPr>
            <p:ph type="body" idx="1"/>
          </p:nvPr>
        </p:nvSpPr>
        <p:spPr>
          <a:xfrm>
            <a:off x="2009681" y="5613526"/>
            <a:ext cx="4207308" cy="298387"/>
          </a:xfrm>
          <a:prstGeom prst="rect">
            <a:avLst/>
          </a:prstGeom>
          <a:noFill/>
          <a:ln>
            <a:noFill/>
          </a:ln>
        </p:spPr>
        <p:txBody>
          <a:bodyPr spcFirstLastPara="1" wrap="square" lIns="91425" tIns="45700" rIns="91425" bIns="45700" anchor="t" anchorCtr="0">
            <a:normAutofit/>
          </a:bodyPr>
          <a:lstStyle>
            <a:lvl1pPr marL="0" lvl="0" indent="0" algn="just">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dirty="0"/>
          </a:p>
        </p:txBody>
      </p:sp>
      <p:sp>
        <p:nvSpPr>
          <p:cNvPr id="217" name="Google Shape;217;p49"/>
          <p:cNvSpPr>
            <a:spLocks noGrp="1"/>
          </p:cNvSpPr>
          <p:nvPr>
            <p:ph type="media" idx="2"/>
          </p:nvPr>
        </p:nvSpPr>
        <p:spPr>
          <a:xfrm>
            <a:off x="2009681" y="986136"/>
            <a:ext cx="8172450" cy="400843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j-lt"/>
                <a:ea typeface="Titillium Web"/>
                <a:cs typeface="Titillium Web"/>
                <a:sym typeface="Titillium Web"/>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2" name="Google Shape;27;p29">
            <a:extLst>
              <a:ext uri="{FF2B5EF4-FFF2-40B4-BE49-F238E27FC236}">
                <a16:creationId xmlns:a16="http://schemas.microsoft.com/office/drawing/2014/main" id="{D5EC880C-B1B0-0027-3504-DDF2E9A63673}"/>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10510024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Content with Caption" userDrawn="1">
  <p:cSld name="3_Content with Caption">
    <p:bg>
      <p:bgPr>
        <a:solidFill>
          <a:srgbClr val="075190"/>
        </a:solidFill>
        <a:effectLst/>
      </p:bgPr>
    </p:bg>
    <p:spTree>
      <p:nvGrpSpPr>
        <p:cNvPr id="1" name="Shape 220"/>
        <p:cNvGrpSpPr/>
        <p:nvPr/>
      </p:nvGrpSpPr>
      <p:grpSpPr>
        <a:xfrm>
          <a:off x="0" y="0"/>
          <a:ext cx="0" cy="0"/>
          <a:chOff x="0" y="0"/>
          <a:chExt cx="0" cy="0"/>
        </a:xfrm>
      </p:grpSpPr>
      <p:sp>
        <p:nvSpPr>
          <p:cNvPr id="221" name="Google Shape;221;p50"/>
          <p:cNvSpPr txBox="1">
            <a:spLocks noGrp="1"/>
          </p:cNvSpPr>
          <p:nvPr>
            <p:ph type="body" idx="1"/>
          </p:nvPr>
        </p:nvSpPr>
        <p:spPr>
          <a:xfrm>
            <a:off x="839788" y="4801687"/>
            <a:ext cx="3932237" cy="15653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lt1"/>
              </a:buClr>
              <a:buSzPts val="1600"/>
              <a:buNone/>
              <a:defRPr sz="1600">
                <a:solidFill>
                  <a:schemeClr val="lt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22" name="Google Shape;222;p50"/>
          <p:cNvSpPr txBox="1">
            <a:spLocks noGrp="1"/>
          </p:cNvSpPr>
          <p:nvPr>
            <p:ph type="body" idx="2"/>
          </p:nvPr>
        </p:nvSpPr>
        <p:spPr>
          <a:xfrm>
            <a:off x="839788" y="4061459"/>
            <a:ext cx="3932237" cy="667295"/>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lt1"/>
              </a:buClr>
              <a:buSzPts val="2400"/>
              <a:buNone/>
              <a:defRPr sz="2400">
                <a:solidFill>
                  <a:schemeClr val="lt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10" name="Google Shape;15;p27" descr="Administration for Community Living Logo">
            <a:extLst>
              <a:ext uri="{FF2B5EF4-FFF2-40B4-BE49-F238E27FC236}">
                <a16:creationId xmlns:a16="http://schemas.microsoft.com/office/drawing/2014/main" id="{6A3058F1-7B9F-07E8-9994-DE41B1D9BA47}"/>
              </a:ext>
            </a:extLst>
          </p:cNvPr>
          <p:cNvPicPr preferRelativeResize="0"/>
          <p:nvPr userDrawn="1"/>
        </p:nvPicPr>
        <p:blipFill>
          <a:blip r:embed="rId2"/>
          <a:srcRect/>
          <a:stretch/>
        </p:blipFill>
        <p:spPr>
          <a:xfrm>
            <a:off x="10347629" y="254694"/>
            <a:ext cx="1359785" cy="561766"/>
          </a:xfrm>
          <a:prstGeom prst="rect">
            <a:avLst/>
          </a:prstGeom>
          <a:noFill/>
          <a:ln>
            <a:noFill/>
          </a:ln>
        </p:spPr>
      </p:pic>
      <p:sp>
        <p:nvSpPr>
          <p:cNvPr id="2" name="Google Shape;55;p33">
            <a:extLst>
              <a:ext uri="{FF2B5EF4-FFF2-40B4-BE49-F238E27FC236}">
                <a16:creationId xmlns:a16="http://schemas.microsoft.com/office/drawing/2014/main" id="{1DBAB69E-9E68-F732-99DC-86FDBC852793}"/>
              </a:ext>
            </a:extLst>
          </p:cNvPr>
          <p:cNvSpPr/>
          <p:nvPr userDrawn="1"/>
        </p:nvSpPr>
        <p:spPr>
          <a:xfrm>
            <a:off x="0" y="6619075"/>
            <a:ext cx="12192000" cy="246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 name="Google Shape;132;p40">
            <a:extLst>
              <a:ext uri="{FF2B5EF4-FFF2-40B4-BE49-F238E27FC236}">
                <a16:creationId xmlns:a16="http://schemas.microsoft.com/office/drawing/2014/main" id="{1F595DA3-FF54-C766-29F6-B252D2897CE7}"/>
              </a:ext>
            </a:extLst>
          </p:cNvPr>
          <p:cNvSpPr txBox="1">
            <a:spLocks noGrp="1"/>
          </p:cNvSpPr>
          <p:nvPr>
            <p:ph type="title"/>
          </p:nvPr>
        </p:nvSpPr>
        <p:spPr>
          <a:xfrm>
            <a:off x="857139" y="210811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Google Shape;238;p1">
            <a:extLst>
              <a:ext uri="{FF2B5EF4-FFF2-40B4-BE49-F238E27FC236}">
                <a16:creationId xmlns:a16="http://schemas.microsoft.com/office/drawing/2014/main" id="{33151522-F92D-80DC-4A75-D96182698C3A}"/>
              </a:ext>
              <a:ext uri="{C183D7F6-B498-43B3-948B-1728B52AA6E4}">
                <adec:decorative xmlns:adec="http://schemas.microsoft.com/office/drawing/2017/decorative" val="1"/>
              </a:ext>
            </a:extLst>
          </p:cNvPr>
          <p:cNvSpPr/>
          <p:nvPr userDrawn="1"/>
        </p:nvSpPr>
        <p:spPr>
          <a:xfrm>
            <a:off x="838200" y="3531437"/>
            <a:ext cx="4539558" cy="4571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786950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Content with Caption" userDrawn="1">
  <p:cSld name="1_Content with Caption">
    <p:spTree>
      <p:nvGrpSpPr>
        <p:cNvPr id="1" name="Shape 226"/>
        <p:cNvGrpSpPr/>
        <p:nvPr/>
      </p:nvGrpSpPr>
      <p:grpSpPr>
        <a:xfrm>
          <a:off x="0" y="0"/>
          <a:ext cx="0" cy="0"/>
          <a:chOff x="0" y="0"/>
          <a:chExt cx="0" cy="0"/>
        </a:xfrm>
      </p:grpSpPr>
      <p:sp>
        <p:nvSpPr>
          <p:cNvPr id="227" name="Google Shape;227;p51"/>
          <p:cNvSpPr txBox="1">
            <a:spLocks noGrp="1"/>
          </p:cNvSpPr>
          <p:nvPr>
            <p:ph type="body" idx="1"/>
          </p:nvPr>
        </p:nvSpPr>
        <p:spPr>
          <a:xfrm>
            <a:off x="839788" y="4801687"/>
            <a:ext cx="3932237" cy="15653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200"/>
              <a:buNone/>
              <a:defRPr sz="12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28" name="Google Shape;228;p51"/>
          <p:cNvSpPr txBox="1">
            <a:spLocks noGrp="1"/>
          </p:cNvSpPr>
          <p:nvPr>
            <p:ph type="body" idx="2"/>
          </p:nvPr>
        </p:nvSpPr>
        <p:spPr>
          <a:xfrm>
            <a:off x="839788" y="4061459"/>
            <a:ext cx="3932237" cy="667295"/>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2400"/>
              <a:buNone/>
              <a:defRPr sz="2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8" name="Google Shape;15;p27" descr="Administration for Community Living logo">
            <a:extLst>
              <a:ext uri="{FF2B5EF4-FFF2-40B4-BE49-F238E27FC236}">
                <a16:creationId xmlns:a16="http://schemas.microsoft.com/office/drawing/2014/main" id="{F985BDFF-2918-60B2-5390-6F8ACE24BD10}"/>
              </a:ext>
            </a:extLst>
          </p:cNvPr>
          <p:cNvPicPr preferRelativeResize="0"/>
          <p:nvPr userDrawn="1"/>
        </p:nvPicPr>
        <p:blipFill>
          <a:blip r:embed="rId2"/>
          <a:srcRect/>
          <a:stretch/>
        </p:blipFill>
        <p:spPr>
          <a:xfrm>
            <a:off x="10347629" y="254694"/>
            <a:ext cx="1359785" cy="561767"/>
          </a:xfrm>
          <a:prstGeom prst="rect">
            <a:avLst/>
          </a:prstGeom>
          <a:noFill/>
          <a:ln>
            <a:noFill/>
          </a:ln>
        </p:spPr>
      </p:pic>
      <p:sp>
        <p:nvSpPr>
          <p:cNvPr id="3" name="Google Shape;132;p40">
            <a:extLst>
              <a:ext uri="{FF2B5EF4-FFF2-40B4-BE49-F238E27FC236}">
                <a16:creationId xmlns:a16="http://schemas.microsoft.com/office/drawing/2014/main" id="{3E08ECF7-E6CD-979F-8398-BBE45F4D39C0}"/>
              </a:ext>
            </a:extLst>
          </p:cNvPr>
          <p:cNvSpPr txBox="1">
            <a:spLocks noGrp="1"/>
          </p:cNvSpPr>
          <p:nvPr>
            <p:ph type="title"/>
          </p:nvPr>
        </p:nvSpPr>
        <p:spPr>
          <a:xfrm>
            <a:off x="857139" y="210811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 name="Google Shape;238;p1">
            <a:extLst>
              <a:ext uri="{FF2B5EF4-FFF2-40B4-BE49-F238E27FC236}">
                <a16:creationId xmlns:a16="http://schemas.microsoft.com/office/drawing/2014/main" id="{F6424DBF-7DBF-06F6-BD7E-59D0F91E563E}"/>
              </a:ext>
              <a:ext uri="{C183D7F6-B498-43B3-948B-1728B52AA6E4}">
                <adec:decorative xmlns:adec="http://schemas.microsoft.com/office/drawing/2017/decorative" val="1"/>
              </a:ext>
            </a:extLst>
          </p:cNvPr>
          <p:cNvSpPr/>
          <p:nvPr userDrawn="1"/>
        </p:nvSpPr>
        <p:spPr>
          <a:xfrm>
            <a:off x="838200" y="3531437"/>
            <a:ext cx="4539558"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956953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A5E55E-3CF2-3C9C-A597-9E05E67EEA57}"/>
              </a:ext>
            </a:extLst>
          </p:cNvPr>
          <p:cNvSpPr>
            <a:spLocks noGrp="1"/>
          </p:cNvSpPr>
          <p:nvPr>
            <p:ph type="dt" sz="half" idx="10"/>
          </p:nvPr>
        </p:nvSpPr>
        <p:spPr/>
        <p:txBody>
          <a:bodyPr/>
          <a:lstStyle/>
          <a:p>
            <a:fld id="{883E5F15-4AEB-BE4B-8996-5688FD4C2697}" type="datetimeFigureOut">
              <a:rPr lang="en-US" smtClean="0"/>
              <a:t>9/16/2024</a:t>
            </a:fld>
            <a:endParaRPr lang="en-US" dirty="0"/>
          </a:p>
        </p:txBody>
      </p:sp>
      <p:sp>
        <p:nvSpPr>
          <p:cNvPr id="3" name="Footer Placeholder 2">
            <a:extLst>
              <a:ext uri="{FF2B5EF4-FFF2-40B4-BE49-F238E27FC236}">
                <a16:creationId xmlns:a16="http://schemas.microsoft.com/office/drawing/2014/main" id="{5A010A31-07BF-268F-518B-F0B8B6A4659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0C3D189-3D28-2C08-EE87-1CC402B8576E}"/>
              </a:ext>
            </a:extLst>
          </p:cNvPr>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3011378690"/>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Title slide">
  <p:cSld name="1-Title slide">
    <p:spTree>
      <p:nvGrpSpPr>
        <p:cNvPr id="1" name="Shape 16"/>
        <p:cNvGrpSpPr/>
        <p:nvPr/>
      </p:nvGrpSpPr>
      <p:grpSpPr>
        <a:xfrm>
          <a:off x="0" y="0"/>
          <a:ext cx="0" cy="0"/>
          <a:chOff x="0" y="0"/>
          <a:chExt cx="0" cy="0"/>
        </a:xfrm>
      </p:grpSpPr>
      <p:sp>
        <p:nvSpPr>
          <p:cNvPr id="17" name="Google Shape;17;p28"/>
          <p:cNvSpPr txBox="1">
            <a:spLocks noGrp="1"/>
          </p:cNvSpPr>
          <p:nvPr>
            <p:ph type="title"/>
          </p:nvPr>
        </p:nvSpPr>
        <p:spPr>
          <a:xfrm>
            <a:off x="839788" y="3108960"/>
            <a:ext cx="5761309" cy="10972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itillium Web"/>
              <a:buNone/>
              <a:defRPr sz="24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28"/>
          <p:cNvSpPr txBox="1">
            <a:spLocks noGrp="1"/>
          </p:cNvSpPr>
          <p:nvPr>
            <p:ph type="body" idx="1"/>
          </p:nvPr>
        </p:nvSpPr>
        <p:spPr>
          <a:xfrm>
            <a:off x="838200" y="4206240"/>
            <a:ext cx="10021389" cy="211618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600"/>
              <a:buNone/>
              <a:defRPr sz="16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9" name="Google Shape;19;p28"/>
          <p:cNvSpPr txBox="1">
            <a:spLocks noGrp="1"/>
          </p:cNvSpPr>
          <p:nvPr>
            <p:ph type="body" idx="2"/>
          </p:nvPr>
        </p:nvSpPr>
        <p:spPr>
          <a:xfrm>
            <a:off x="576943" y="1597364"/>
            <a:ext cx="9475177" cy="1249178"/>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1"/>
              </a:buClr>
              <a:buSzPts val="8000"/>
              <a:buNone/>
              <a:defRPr sz="8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 name="Google Shape;247;p2">
            <a:extLst>
              <a:ext uri="{FF2B5EF4-FFF2-40B4-BE49-F238E27FC236}">
                <a16:creationId xmlns:a16="http://schemas.microsoft.com/office/drawing/2014/main" id="{8E6ACB80-AEDB-CA7B-2FCD-22CED5841F03}"/>
              </a:ext>
              <a:ext uri="{C183D7F6-B498-43B3-948B-1728B52AA6E4}">
                <adec:decorative xmlns:adec="http://schemas.microsoft.com/office/drawing/2017/decorative" val="1"/>
              </a:ext>
            </a:extLst>
          </p:cNvPr>
          <p:cNvCxnSpPr/>
          <p:nvPr userDrawn="1"/>
        </p:nvCxnSpPr>
        <p:spPr>
          <a:xfrm>
            <a:off x="1041917" y="2846542"/>
            <a:ext cx="0" cy="822960"/>
          </a:xfrm>
          <a:prstGeom prst="straightConnector1">
            <a:avLst/>
          </a:prstGeom>
          <a:noFill/>
          <a:ln w="57150" cap="flat" cmpd="sng">
            <a:solidFill>
              <a:srgbClr val="BE1E2D"/>
            </a:solidFill>
            <a:prstDash val="solid"/>
            <a:miter lim="800000"/>
            <a:headEnd type="none" w="sm" len="sm"/>
            <a:tailEnd type="none" w="sm" len="sm"/>
          </a:ln>
        </p:spPr>
      </p:cxnSp>
      <p:pic>
        <p:nvPicPr>
          <p:cNvPr id="2" name="Google Shape;27;p29">
            <a:extLst>
              <a:ext uri="{FF2B5EF4-FFF2-40B4-BE49-F238E27FC236}">
                <a16:creationId xmlns:a16="http://schemas.microsoft.com/office/drawing/2014/main" id="{5168C4D5-E709-561F-C3F0-3E649B57B844}"/>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268644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7AEF-468F-D7B4-347E-E711A0BE5C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C4069-ACB1-FB2B-F38B-8778C77D1E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98F2D-7CCB-EBBF-E2EC-A48B7C1342BE}"/>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5" name="Footer Placeholder 4">
            <a:extLst>
              <a:ext uri="{FF2B5EF4-FFF2-40B4-BE49-F238E27FC236}">
                <a16:creationId xmlns:a16="http://schemas.microsoft.com/office/drawing/2014/main" id="{81158D50-9BB5-1786-A8AC-60EEA3C08A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D8991D-176D-549A-3A73-903360CDB13B}"/>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3137859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6187-F6C9-4265-8A08-1AA32DE38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8584E-16E2-2C1D-8DF5-8FC76ED89B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F9969B-871D-543A-11D2-0F5BA8FBE550}"/>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5" name="Footer Placeholder 4">
            <a:extLst>
              <a:ext uri="{FF2B5EF4-FFF2-40B4-BE49-F238E27FC236}">
                <a16:creationId xmlns:a16="http://schemas.microsoft.com/office/drawing/2014/main" id="{F444D059-5279-044C-18F5-1837F48E1A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E98599-21FA-427C-1282-552F0BB07E7F}"/>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2735970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2CFB-7845-73F3-DD46-A78B66812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0A486-AE16-255B-EBCD-0AF9437379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4029B5-1673-66C2-74F4-696878B56D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B7F0CE-CB61-A1E9-A203-FF49F6DBFE9B}"/>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6" name="Footer Placeholder 5">
            <a:extLst>
              <a:ext uri="{FF2B5EF4-FFF2-40B4-BE49-F238E27FC236}">
                <a16:creationId xmlns:a16="http://schemas.microsoft.com/office/drawing/2014/main" id="{566E44A9-0176-3569-BC2B-6105EA9DA4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417201-71A6-9B72-AD7A-08AF2DD5CCCE}"/>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296711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398B-9E39-2A30-66A9-954F1012A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A03CC-1693-160A-5B33-373BE41788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51C01A-0923-C1FD-84DE-F39D9921E4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AFF7A-F64C-315A-0CDE-AFEFD80658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EFBA42-F28D-E676-9E0F-84FD9206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954007-EFAF-9609-4BD3-A728DF5E0A8A}"/>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8" name="Footer Placeholder 7">
            <a:extLst>
              <a:ext uri="{FF2B5EF4-FFF2-40B4-BE49-F238E27FC236}">
                <a16:creationId xmlns:a16="http://schemas.microsoft.com/office/drawing/2014/main" id="{DE2A1D03-BE39-AEBD-02F0-CF6E076C648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6870AD7-6E74-1388-CD59-E5A5934537E1}"/>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662769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788D-367F-58CD-F0AA-9AA7876118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49EB51-2888-1EC3-F0DB-783BA64BAFD0}"/>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4" name="Footer Placeholder 3">
            <a:extLst>
              <a:ext uri="{FF2B5EF4-FFF2-40B4-BE49-F238E27FC236}">
                <a16:creationId xmlns:a16="http://schemas.microsoft.com/office/drawing/2014/main" id="{9363E868-4786-178D-F9E9-B4C00F37B2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80BA0C4-FAB0-6A03-539D-B56BE7D9C87B}"/>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1544466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0CED9-CDE5-4756-1384-64738E117C73}"/>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3" name="Footer Placeholder 2">
            <a:extLst>
              <a:ext uri="{FF2B5EF4-FFF2-40B4-BE49-F238E27FC236}">
                <a16:creationId xmlns:a16="http://schemas.microsoft.com/office/drawing/2014/main" id="{D73B035D-F272-E6DE-4653-47E347CAF8E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F84771F-3ADB-141A-1719-3C91B585448E}"/>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3516477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431FF-2D35-02C7-7F0A-C44DD481D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F51C75-6825-882F-5214-EA4180DD2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71F609-31C7-5353-DA31-FB42FE229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89DA38-40E1-8529-2D43-18C7E5411560}"/>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6" name="Footer Placeholder 5">
            <a:extLst>
              <a:ext uri="{FF2B5EF4-FFF2-40B4-BE49-F238E27FC236}">
                <a16:creationId xmlns:a16="http://schemas.microsoft.com/office/drawing/2014/main" id="{5C3285B3-D4A5-EE79-B09B-0EDF1E134C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D5CCF5-B9B1-9B9E-06CF-2201F3717BDB}"/>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2855160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7FF5-0CD0-D141-17CE-EA45EA573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A3A2DC-2080-69C4-8518-EADD87F16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0E5553-82FC-3A43-C31D-156E9E258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1F7DF-B41E-80D4-841A-F5C8097A5727}"/>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6" name="Footer Placeholder 5">
            <a:extLst>
              <a:ext uri="{FF2B5EF4-FFF2-40B4-BE49-F238E27FC236}">
                <a16:creationId xmlns:a16="http://schemas.microsoft.com/office/drawing/2014/main" id="{31FBB3EE-6BA0-1B47-03A9-CAA5A88661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E9FF4B-2F18-D15E-7AFA-4B44E3182A0C}"/>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1300136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E372-52AF-4CF7-C640-BF17BE3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25BD32-CDB4-BB2E-0E09-0513A98B86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159AB-11FC-C1D7-15BF-E856D0860584}"/>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5" name="Footer Placeholder 4">
            <a:extLst>
              <a:ext uri="{FF2B5EF4-FFF2-40B4-BE49-F238E27FC236}">
                <a16:creationId xmlns:a16="http://schemas.microsoft.com/office/drawing/2014/main" id="{2436D0E0-32FF-6F6C-5F60-12EE48408B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E25817-6695-08B7-BEC3-A880D2746CD0}"/>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107064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B374-5B1C-41D8-A05D-2CA4E9DE968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B266E1-EB44-469C-AD66-48F36FF0E7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4F31E2-054C-4005-A7C5-6550A19A7B68}"/>
              </a:ext>
            </a:extLst>
          </p:cNvPr>
          <p:cNvSpPr>
            <a:spLocks noGrp="1"/>
          </p:cNvSpPr>
          <p:nvPr>
            <p:ph type="dt" sz="half" idx="10"/>
          </p:nvPr>
        </p:nvSpPr>
        <p:spPr>
          <a:xfrm>
            <a:off x="838200" y="6356350"/>
            <a:ext cx="2743200" cy="365125"/>
          </a:xfrm>
          <a:prstGeom prst="rect">
            <a:avLst/>
          </a:prstGeom>
        </p:spPr>
        <p:txBody>
          <a:bodyPr/>
          <a:lstStyle/>
          <a:p>
            <a:fld id="{A7E549E5-749E-4472-9C4D-F38CA9C0C988}" type="datetimeFigureOut">
              <a:rPr lang="en-US" smtClean="0"/>
              <a:t>9/16/2024</a:t>
            </a:fld>
            <a:endParaRPr lang="en-US" dirty="0"/>
          </a:p>
        </p:txBody>
      </p:sp>
      <p:sp>
        <p:nvSpPr>
          <p:cNvPr id="5" name="Footer Placeholder 4">
            <a:extLst>
              <a:ext uri="{FF2B5EF4-FFF2-40B4-BE49-F238E27FC236}">
                <a16:creationId xmlns:a16="http://schemas.microsoft.com/office/drawing/2014/main" id="{C87E53AC-AD73-48E3-B63C-B72918C0CFC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2E7A312-D6FB-4BF0-A5D0-DA10E5271F95}"/>
              </a:ext>
            </a:extLst>
          </p:cNvPr>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994303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BDBBB1-E4E5-1975-9FC4-2112B10452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0AFF42-9D05-0E36-C55D-1BD26C9632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53D11-6471-FA8B-0389-9E6995596117}"/>
              </a:ext>
            </a:extLst>
          </p:cNvPr>
          <p:cNvSpPr>
            <a:spLocks noGrp="1"/>
          </p:cNvSpPr>
          <p:nvPr>
            <p:ph type="dt" sz="half" idx="10"/>
          </p:nvPr>
        </p:nvSpPr>
        <p:spPr/>
        <p:txBody>
          <a:bodyPr/>
          <a:lstStyle/>
          <a:p>
            <a:fld id="{62779DCE-3A1D-4FFA-9951-02082DBBC93C}" type="datetimeFigureOut">
              <a:rPr lang="en-US" smtClean="0"/>
              <a:t>9/16/2024</a:t>
            </a:fld>
            <a:endParaRPr lang="en-US" dirty="0"/>
          </a:p>
        </p:txBody>
      </p:sp>
      <p:sp>
        <p:nvSpPr>
          <p:cNvPr id="5" name="Footer Placeholder 4">
            <a:extLst>
              <a:ext uri="{FF2B5EF4-FFF2-40B4-BE49-F238E27FC236}">
                <a16:creationId xmlns:a16="http://schemas.microsoft.com/office/drawing/2014/main" id="{A7708FCF-9900-8A3C-A5F6-F7C6585FA0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97813-A203-217C-9637-ED3C6B122BD9}"/>
              </a:ext>
            </a:extLst>
          </p:cNvPr>
          <p:cNvSpPr>
            <a:spLocks noGrp="1"/>
          </p:cNvSpPr>
          <p:nvPr>
            <p:ph type="sldNum" sz="quarter" idx="12"/>
          </p:nvPr>
        </p:nvSpPr>
        <p:spPr/>
        <p:txBody>
          <a:bodyPr/>
          <a:lstStyle/>
          <a:p>
            <a:fld id="{4A49A66A-63AD-42AE-ACE0-8209F2E1C4A2}" type="slidenum">
              <a:rPr lang="en-US" smtClean="0"/>
              <a:t>‹#›</a:t>
            </a:fld>
            <a:endParaRPr lang="en-US" dirty="0"/>
          </a:p>
        </p:txBody>
      </p:sp>
    </p:spTree>
    <p:extLst>
      <p:ext uri="{BB962C8B-B14F-4D97-AF65-F5344CB8AC3E}">
        <p14:creationId xmlns:p14="http://schemas.microsoft.com/office/powerpoint/2010/main" val="1147610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OSERS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bwMode="gray">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Tree>
    <p:extLst>
      <p:ext uri="{BB962C8B-B14F-4D97-AF65-F5344CB8AC3E}">
        <p14:creationId xmlns:p14="http://schemas.microsoft.com/office/powerpoint/2010/main" val="12762736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SE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4532-94C3-4520-B1D8-C971DDA87031}"/>
              </a:ext>
            </a:extLst>
          </p:cNvPr>
          <p:cNvSpPr>
            <a:spLocks noGrp="1"/>
          </p:cNvSpPr>
          <p:nvPr>
            <p:ph type="title"/>
          </p:nvPr>
        </p:nvSpPr>
        <p:spPr/>
        <p:txBody>
          <a:bodyPr/>
          <a:lstStyle/>
          <a:p>
            <a:r>
              <a:rPr lang="en-US"/>
              <a:t>Click to edit Master title style</a:t>
            </a:r>
          </a:p>
        </p:txBody>
      </p:sp>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519020816"/>
      </p:ext>
    </p:extLst>
  </p:cSld>
  <p:clrMapOvr>
    <a:masterClrMapping/>
  </p:clrMapOvr>
  <p:transition>
    <p:fade/>
  </p:transition>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OSERS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bwMode="gray">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Tree>
    <p:extLst>
      <p:ext uri="{BB962C8B-B14F-4D97-AF65-F5344CB8AC3E}">
        <p14:creationId xmlns:p14="http://schemas.microsoft.com/office/powerpoint/2010/main" val="36640648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SERS Tw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63777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SERS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4355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SERS 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Blank Slide</a:t>
            </a:r>
          </a:p>
        </p:txBody>
      </p:sp>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7381268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OSERS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41289911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SERS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D073-87B4-9D30-0905-9DC2E353B9BD}"/>
              </a:ext>
            </a:extLst>
          </p:cNvPr>
          <p:cNvSpPr>
            <a:spLocks noGrp="1"/>
          </p:cNvSpPr>
          <p:nvPr>
            <p:ph type="title" hasCustomPrompt="1"/>
          </p:nvPr>
        </p:nvSpPr>
        <p:spPr/>
        <p:txBody>
          <a:bodyPr/>
          <a:lstStyle/>
          <a:p>
            <a:pPr lvl="0"/>
            <a:r>
              <a:rPr lang="en-US"/>
              <a:t>Click to edit Title: Caption and Content</a:t>
            </a:r>
          </a:p>
        </p:txBody>
      </p:sp>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91756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OSERS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bwMode="gray">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bwMode="gray">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bwMode="gray">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63427189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7E58-552E-4DD8-87A5-9269C13100A8}"/>
              </a:ext>
            </a:extLst>
          </p:cNvPr>
          <p:cNvSpPr>
            <a:spLocks noGrp="1"/>
          </p:cNvSpPr>
          <p:nvPr>
            <p:ph type="title"/>
          </p:nvPr>
        </p:nvSpPr>
        <p:spPr>
          <a:xfrm>
            <a:off x="376084" y="3295138"/>
            <a:ext cx="10515600" cy="1325563"/>
          </a:xfrm>
          <a:prstGeom prst="rect">
            <a:avLst/>
          </a:prstGeom>
        </p:spPr>
        <p:txBody>
          <a:bodyPr/>
          <a:lstStyle>
            <a:lvl1pPr>
              <a:defRPr>
                <a:solidFill>
                  <a:schemeClr val="bg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5792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SERS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95183"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OSERS</a:t>
            </a:r>
          </a:p>
        </p:txBody>
      </p:sp>
      <p:sp>
        <p:nvSpPr>
          <p:cNvPr id="2" name="TextBox 1">
            <a:extLst>
              <a:ext uri="{FF2B5EF4-FFF2-40B4-BE49-F238E27FC236}">
                <a16:creationId xmlns:a16="http://schemas.microsoft.com/office/drawing/2014/main" id="{6652472D-2C37-4839-80EA-30713C149CA2}"/>
              </a:ext>
            </a:extLst>
          </p:cNvPr>
          <p:cNvSpPr txBox="1"/>
          <p:nvPr/>
        </p:nvSpPr>
        <p:spPr bwMode="gray">
          <a:xfrm>
            <a:off x="595183"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183682648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OSERS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95183"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OSERS</a:t>
            </a:r>
          </a:p>
        </p:txBody>
      </p:sp>
      <p:sp>
        <p:nvSpPr>
          <p:cNvPr id="2" name="TextBox 1">
            <a:extLst>
              <a:ext uri="{FF2B5EF4-FFF2-40B4-BE49-F238E27FC236}">
                <a16:creationId xmlns:a16="http://schemas.microsoft.com/office/drawing/2014/main" id="{6652472D-2C37-4839-80EA-30713C149CA2}"/>
              </a:ext>
            </a:extLst>
          </p:cNvPr>
          <p:cNvSpPr txBox="1"/>
          <p:nvPr/>
        </p:nvSpPr>
        <p:spPr bwMode="gray">
          <a:xfrm>
            <a:off x="595183"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9" name="TextBox 8">
            <a:extLst>
              <a:ext uri="{FF2B5EF4-FFF2-40B4-BE49-F238E27FC236}">
                <a16:creationId xmlns:a16="http://schemas.microsoft.com/office/drawing/2014/main" id="{BFAF3ECE-757F-4085-8287-B71ED45215EB}"/>
              </a:ext>
            </a:extLst>
          </p:cNvPr>
          <p:cNvSpPr txBox="1"/>
          <p:nvPr/>
        </p:nvSpPr>
        <p:spPr bwMode="gray">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Tree>
    <p:extLst>
      <p:ext uri="{BB962C8B-B14F-4D97-AF65-F5344CB8AC3E}">
        <p14:creationId xmlns:p14="http://schemas.microsoft.com/office/powerpoint/2010/main" val="197350735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OSERS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3" name="Title 2">
            <a:extLst>
              <a:ext uri="{FF2B5EF4-FFF2-40B4-BE49-F238E27FC236}">
                <a16:creationId xmlns:a16="http://schemas.microsoft.com/office/drawing/2014/main" id="{77937B8D-392C-6821-787A-8937AE47AA7D}"/>
              </a:ext>
            </a:extLst>
          </p:cNvPr>
          <p:cNvSpPr>
            <a:spLocks noGrp="1"/>
          </p:cNvSpPr>
          <p:nvPr>
            <p:ph type="title"/>
          </p:nvPr>
        </p:nvSpPr>
        <p:spPr>
          <a:xfrm>
            <a:off x="609599" y="2514600"/>
            <a:ext cx="10972800" cy="914400"/>
          </a:xfrm>
        </p:spPr>
        <p:txBody>
          <a:bodyPr/>
          <a:lstStyle>
            <a:lvl1pPr algn="ctr">
              <a:defRPr sz="4800">
                <a:solidFill>
                  <a:srgbClr val="2D8700"/>
                </a:solidFill>
              </a:defRPr>
            </a:lvl1pPr>
          </a:lstStyle>
          <a:p>
            <a:r>
              <a:rPr lang="en-US"/>
              <a:t>Click to edit Master title style</a:t>
            </a:r>
          </a:p>
        </p:txBody>
      </p:sp>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extBox 1">
            <a:extLst>
              <a:ext uri="{FF2B5EF4-FFF2-40B4-BE49-F238E27FC236}">
                <a16:creationId xmlns:a16="http://schemas.microsoft.com/office/drawing/2014/main" id="{6652472D-2C37-4839-80EA-30713C149CA2}"/>
              </a:ext>
            </a:extLst>
          </p:cNvPr>
          <p:cNvSpPr txBox="1"/>
          <p:nvPr/>
        </p:nvSpPr>
        <p:spPr>
          <a:xfrm>
            <a:off x="609599"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24704682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OSEP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7636042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653D8-12C4-648E-90D5-9FCE55224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3E793E-3BB2-B071-60FA-D3EC2E423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73441-C8AC-F9E1-2FC1-3290E57C57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836B75D-3EE0-EAF4-8AA9-E604671420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2C5E4F-7D8F-577C-6F4A-C1509B76B950}"/>
              </a:ext>
            </a:extLst>
          </p:cNvPr>
          <p:cNvSpPr>
            <a:spLocks noGrp="1"/>
          </p:cNvSpPr>
          <p:nvPr>
            <p:ph type="sldNum" sz="quarter" idx="12"/>
          </p:nvPr>
        </p:nvSpPr>
        <p:spPr/>
        <p:txBody>
          <a:bodyPr/>
          <a:lstStyle/>
          <a:p>
            <a:fld id="{79B8DF29-655A-4963-A315-33D046BB9CBA}" type="slidenum">
              <a:rPr lang="en-US" smtClean="0"/>
              <a:t>‹#›</a:t>
            </a:fld>
            <a:endParaRPr lang="en-US" dirty="0"/>
          </a:p>
        </p:txBody>
      </p:sp>
    </p:spTree>
    <p:extLst>
      <p:ext uri="{BB962C8B-B14F-4D97-AF65-F5344CB8AC3E}">
        <p14:creationId xmlns:p14="http://schemas.microsoft.com/office/powerpoint/2010/main" val="4283987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1-Title slide">
  <p:cSld name="1_1-Title slide">
    <p:spTree>
      <p:nvGrpSpPr>
        <p:cNvPr id="1" name="Shape 11"/>
        <p:cNvGrpSpPr/>
        <p:nvPr/>
      </p:nvGrpSpPr>
      <p:grpSpPr>
        <a:xfrm>
          <a:off x="0" y="0"/>
          <a:ext cx="0" cy="0"/>
          <a:chOff x="0" y="0"/>
          <a:chExt cx="0" cy="0"/>
        </a:xfrm>
      </p:grpSpPr>
      <p:sp>
        <p:nvSpPr>
          <p:cNvPr id="13" name="Google Shape;13;p27"/>
          <p:cNvSpPr txBox="1">
            <a:spLocks noGrp="1"/>
          </p:cNvSpPr>
          <p:nvPr>
            <p:ph type="title"/>
          </p:nvPr>
        </p:nvSpPr>
        <p:spPr>
          <a:xfrm>
            <a:off x="838201" y="3090913"/>
            <a:ext cx="866674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27"/>
          <p:cNvSpPr txBox="1">
            <a:spLocks noGrp="1"/>
          </p:cNvSpPr>
          <p:nvPr>
            <p:ph type="body" idx="1"/>
          </p:nvPr>
        </p:nvSpPr>
        <p:spPr>
          <a:xfrm>
            <a:off x="838205" y="4608220"/>
            <a:ext cx="4142873" cy="1714209"/>
          </a:xfrm>
          <a:prstGeom prst="rect">
            <a:avLst/>
          </a:prstGeom>
          <a:noFill/>
          <a:ln>
            <a:noFill/>
          </a:ln>
        </p:spPr>
        <p:txBody>
          <a:bodyPr spcFirstLastPara="1" wrap="square" lIns="91425" tIns="45700" rIns="91425" bIns="45700" anchor="t" anchorCtr="0">
            <a:normAutofit/>
          </a:bodyPr>
          <a:lstStyle>
            <a:lvl1pPr marL="95771" lvl="0" indent="670" algn="l">
              <a:lnSpc>
                <a:spcPct val="90000"/>
              </a:lnSpc>
              <a:spcBef>
                <a:spcPts val="422"/>
              </a:spcBef>
              <a:spcAft>
                <a:spcPts val="0"/>
              </a:spcAft>
              <a:buClr>
                <a:schemeClr val="dk1"/>
              </a:buClr>
              <a:buSzPts val="2000"/>
              <a:buNone/>
              <a:defRPr sz="844">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6" name="Google Shape;15;p27" descr="Administration for Community Living">
            <a:extLst>
              <a:ext uri="{FF2B5EF4-FFF2-40B4-BE49-F238E27FC236}">
                <a16:creationId xmlns:a16="http://schemas.microsoft.com/office/drawing/2014/main" id="{055A67CA-4E63-17C0-1ED2-ACD17465ECED}"/>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0469900" y="5760384"/>
            <a:ext cx="1359785" cy="562045"/>
          </a:xfrm>
          <a:prstGeom prst="rect">
            <a:avLst/>
          </a:prstGeom>
          <a:noFill/>
          <a:ln>
            <a:noFill/>
          </a:ln>
        </p:spPr>
      </p:pic>
      <p:sp>
        <p:nvSpPr>
          <p:cNvPr id="2" name="Google Shape;238;p1">
            <a:extLst>
              <a:ext uri="{FF2B5EF4-FFF2-40B4-BE49-F238E27FC236}">
                <a16:creationId xmlns:a16="http://schemas.microsoft.com/office/drawing/2014/main" id="{0F228A46-61CB-17D2-A3FE-C22B635DBDC0}"/>
              </a:ext>
              <a:ext uri="{C183D7F6-B498-43B3-948B-1728B52AA6E4}">
                <adec:decorative xmlns:adec="http://schemas.microsoft.com/office/drawing/2017/decorative" val="1"/>
              </a:ext>
            </a:extLst>
          </p:cNvPr>
          <p:cNvSpPr/>
          <p:nvPr userDrawn="1"/>
        </p:nvSpPr>
        <p:spPr>
          <a:xfrm>
            <a:off x="838203" y="4416477"/>
            <a:ext cx="4539559" cy="45719"/>
          </a:xfrm>
          <a:prstGeom prst="rect">
            <a:avLst/>
          </a:prstGeom>
          <a:solidFill>
            <a:srgbClr val="075190"/>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38940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Title slide" preserve="1" userDrawn="1">
  <p:cSld name="3-Title slide">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1254931" y="4358092"/>
            <a:ext cx="6675412" cy="9597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a:buNone/>
              <a:defRPr sz="135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30"/>
          <p:cNvSpPr txBox="1">
            <a:spLocks noGrp="1"/>
          </p:cNvSpPr>
          <p:nvPr>
            <p:ph type="body" idx="1"/>
          </p:nvPr>
        </p:nvSpPr>
        <p:spPr>
          <a:xfrm>
            <a:off x="1254933" y="5323581"/>
            <a:ext cx="9604659" cy="1143280"/>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dk1"/>
              </a:buClr>
              <a:buSzPts val="1600"/>
              <a:buNone/>
              <a:defRPr sz="675" i="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33" name="Google Shape;33;p30"/>
          <p:cNvSpPr>
            <a:spLocks noGrp="1"/>
          </p:cNvSpPr>
          <p:nvPr>
            <p:ph type="pic" idx="3"/>
          </p:nvPr>
        </p:nvSpPr>
        <p:spPr>
          <a:xfrm>
            <a:off x="5" y="751443"/>
            <a:ext cx="12191999" cy="2888055"/>
          </a:xfrm>
          <a:prstGeom prst="rect">
            <a:avLst/>
          </a:prstGeom>
          <a:noFill/>
          <a:ln>
            <a:noFill/>
          </a:ln>
        </p:spPr>
        <p:txBody>
          <a:bodyPr/>
          <a:lstStyle>
            <a:lvl1pPr>
              <a:defRPr>
                <a:latin typeface="+mj-lt"/>
              </a:defRPr>
            </a:lvl1pPr>
          </a:lstStyle>
          <a:p>
            <a:endParaRPr lang="en-US" dirty="0"/>
          </a:p>
        </p:txBody>
      </p:sp>
      <p:pic>
        <p:nvPicPr>
          <p:cNvPr id="8" name="Google Shape;27;p29">
            <a:extLst>
              <a:ext uri="{FF2B5EF4-FFF2-40B4-BE49-F238E27FC236}">
                <a16:creationId xmlns:a16="http://schemas.microsoft.com/office/drawing/2014/main" id="{7AA2E2F3-13D0-39CB-F541-054E851B87BE}"/>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cxnSp>
        <p:nvCxnSpPr>
          <p:cNvPr id="2" name="Google Shape;377;p13">
            <a:extLst>
              <a:ext uri="{FF2B5EF4-FFF2-40B4-BE49-F238E27FC236}">
                <a16:creationId xmlns:a16="http://schemas.microsoft.com/office/drawing/2014/main" id="{9BFB2F77-18AC-A1A7-15DA-C933E18CEAE8}"/>
              </a:ext>
              <a:ext uri="{C183D7F6-B498-43B3-948B-1728B52AA6E4}">
                <adec:decorative xmlns:adec="http://schemas.microsoft.com/office/drawing/2017/decorative" val="1"/>
              </a:ext>
            </a:extLst>
          </p:cNvPr>
          <p:cNvCxnSpPr/>
          <p:nvPr userDrawn="1"/>
        </p:nvCxnSpPr>
        <p:spPr>
          <a:xfrm rot="10800000" flipH="1">
            <a:off x="1343862" y="4584907"/>
            <a:ext cx="1951119" cy="123"/>
          </a:xfrm>
          <a:prstGeom prst="straightConnector1">
            <a:avLst/>
          </a:prstGeom>
          <a:noFill/>
          <a:ln w="57150" cap="flat" cmpd="sng">
            <a:solidFill>
              <a:srgbClr val="BE1E2D"/>
            </a:solidFill>
            <a:prstDash val="solid"/>
            <a:miter lim="800000"/>
            <a:headEnd type="none" w="sm" len="sm"/>
            <a:tailEnd type="none" w="sm" len="sm"/>
          </a:ln>
        </p:spPr>
      </p:cxnSp>
    </p:spTree>
    <p:extLst>
      <p:ext uri="{BB962C8B-B14F-4D97-AF65-F5344CB8AC3E}">
        <p14:creationId xmlns:p14="http://schemas.microsoft.com/office/powerpoint/2010/main" val="3925758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wo content section" preserve="1" userDrawn="1">
  <p:cSld name="1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70"/>
            <a:ext cx="10515600" cy="791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135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8" name="Google Shape;27;p29">
            <a:extLst>
              <a:ext uri="{FF2B5EF4-FFF2-40B4-BE49-F238E27FC236}">
                <a16:creationId xmlns:a16="http://schemas.microsoft.com/office/drawing/2014/main" id="{9E9438A6-51BE-5265-07DC-B018DA02A3D8}"/>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4" name="Text Placeholder 3">
            <a:extLst>
              <a:ext uri="{FF2B5EF4-FFF2-40B4-BE49-F238E27FC236}">
                <a16:creationId xmlns:a16="http://schemas.microsoft.com/office/drawing/2014/main" id="{308E77D8-7528-C2D0-266F-82F1D7C90494}"/>
              </a:ext>
            </a:extLst>
          </p:cNvPr>
          <p:cNvSpPr>
            <a:spLocks noGrp="1"/>
          </p:cNvSpPr>
          <p:nvPr>
            <p:ph type="body" sz="quarter" idx="10"/>
          </p:nvPr>
        </p:nvSpPr>
        <p:spPr>
          <a:xfrm>
            <a:off x="857249" y="1748613"/>
            <a:ext cx="10472739" cy="4568825"/>
          </a:xfrm>
        </p:spPr>
        <p:txBody>
          <a:bodyPr/>
          <a:lstStyle>
            <a:lvl1pPr marL="97111" indent="-97111">
              <a:buSzPct val="100000"/>
              <a:buFont typeface="Wingdings" panose="05000000000000000000" pitchFamily="2" charset="2"/>
              <a:buChar char="§"/>
              <a:defRPr lang="en-US" sz="675" b="0" i="0" u="none" strike="noStrike" cap="none" smtClean="0">
                <a:solidFill>
                  <a:schemeClr val="dk1"/>
                </a:solidFill>
                <a:latin typeface="+mn-lt"/>
                <a:ea typeface="Titillium Web"/>
                <a:cs typeface="Titillium Web"/>
                <a:sym typeface="Titillium Web"/>
              </a:defRPr>
            </a:lvl1pPr>
            <a:lvl2pPr marL="312763" indent="-144661">
              <a:defRPr lang="en-US" sz="675" b="0" i="0" u="none" strike="noStrike" cap="none" dirty="0" smtClean="0">
                <a:solidFill>
                  <a:schemeClr val="dk1"/>
                </a:solidFill>
                <a:latin typeface="+mn-lt"/>
                <a:ea typeface="Titillium Web"/>
                <a:cs typeface="Titillium Web"/>
                <a:sym typeface="Titillium Web"/>
              </a:defRPr>
            </a:lvl2pPr>
            <a:lvl3pPr marL="482873" indent="-144661">
              <a:defRPr lang="en-US" sz="591" b="0" i="0" u="none" strike="noStrike" cap="none" dirty="0" smtClean="0">
                <a:solidFill>
                  <a:schemeClr val="dk1"/>
                </a:solidFill>
                <a:latin typeface="+mn-lt"/>
                <a:ea typeface="Titillium Web"/>
                <a:cs typeface="Titillium Web"/>
                <a:sym typeface="Titillium Web"/>
              </a:defRPr>
            </a:lvl3pPr>
            <a:lvl4pPr marL="651644" indent="-120551">
              <a:defRPr lang="en-US" sz="506" b="0" i="0" u="none" strike="noStrike" cap="none" dirty="0" smtClean="0">
                <a:solidFill>
                  <a:schemeClr val="dk1"/>
                </a:solidFill>
                <a:latin typeface="+mn-lt"/>
                <a:ea typeface="Titillium Web"/>
                <a:cs typeface="Titillium Web"/>
                <a:sym typeface="Titillium Web"/>
              </a:defRPr>
            </a:lvl4pPr>
            <a:lvl5pPr marL="819746" indent="-120551">
              <a:defRPr lang="en-US" sz="464" b="0" i="0" u="none" strike="noStrike" cap="none" dirty="0">
                <a:solidFill>
                  <a:schemeClr val="dk1"/>
                </a:solidFill>
                <a:latin typeface="+mn-lt"/>
                <a:ea typeface="Titillium Web"/>
                <a:cs typeface="Titillium Web"/>
                <a:sym typeface="Titillium Web"/>
              </a:defRPr>
            </a:lvl5pPr>
          </a:lstStyle>
          <a:p>
            <a:pPr lvl="0"/>
            <a:r>
              <a:rPr lang="en-US" dirty="0"/>
              <a:t>Click to edit Master text styles</a:t>
            </a:r>
          </a:p>
          <a:p>
            <a:pPr marL="240432" marR="0" lvl="1" indent="-72331" algn="l" rtl="0">
              <a:lnSpc>
                <a:spcPct val="90000"/>
              </a:lnSpc>
              <a:spcBef>
                <a:spcPts val="211"/>
              </a:spcBef>
              <a:spcAft>
                <a:spcPts val="0"/>
              </a:spcAft>
              <a:buClr>
                <a:schemeClr val="accent1"/>
              </a:buClr>
              <a:buSzPct val="100000"/>
              <a:buFont typeface="Arial"/>
              <a:buChar char="•"/>
            </a:pPr>
            <a:r>
              <a:rPr lang="en-US" dirty="0"/>
              <a:t>Second level</a:t>
            </a:r>
          </a:p>
          <a:p>
            <a:pPr marL="410543" marR="0" lvl="2" indent="-72331" algn="l" rtl="0">
              <a:lnSpc>
                <a:spcPct val="90000"/>
              </a:lnSpc>
              <a:spcBef>
                <a:spcPts val="211"/>
              </a:spcBef>
              <a:spcAft>
                <a:spcPts val="0"/>
              </a:spcAft>
              <a:buClr>
                <a:schemeClr val="accent2"/>
              </a:buClr>
              <a:buSzPct val="100000"/>
              <a:buFont typeface="Wingdings" panose="05000000000000000000" pitchFamily="2" charset="2"/>
              <a:buChar char="§"/>
            </a:pPr>
            <a:r>
              <a:rPr lang="en-US" dirty="0"/>
              <a:t>Third level</a:t>
            </a:r>
          </a:p>
          <a:p>
            <a:pPr marL="603425" marR="0" lvl="3" indent="-72331" algn="l" rtl="0">
              <a:lnSpc>
                <a:spcPct val="90000"/>
              </a:lnSpc>
              <a:spcBef>
                <a:spcPts val="211"/>
              </a:spcBef>
              <a:spcAft>
                <a:spcPts val="0"/>
              </a:spcAft>
              <a:buClr>
                <a:schemeClr val="accent3"/>
              </a:buClr>
              <a:buSzPct val="100000"/>
              <a:buFont typeface="Arial" panose="020B0604020202020204" pitchFamily="34" charset="0"/>
              <a:buChar char="•"/>
            </a:pPr>
            <a:r>
              <a:rPr lang="en-US" dirty="0"/>
              <a:t>Fourth level</a:t>
            </a:r>
          </a:p>
          <a:p>
            <a:pPr marL="771525" marR="0" lvl="4" indent="-72331" algn="l" rtl="0">
              <a:lnSpc>
                <a:spcPct val="90000"/>
              </a:lnSpc>
              <a:spcBef>
                <a:spcPts val="211"/>
              </a:spcBef>
              <a:spcAft>
                <a:spcPts val="0"/>
              </a:spcAft>
              <a:buClr>
                <a:schemeClr val="accent4"/>
              </a:buClr>
              <a:buSzPct val="100000"/>
              <a:buFont typeface="Wingdings" panose="05000000000000000000" pitchFamily="2" charset="2"/>
              <a:buChar char="§"/>
            </a:pPr>
            <a:r>
              <a:rPr lang="en-US" dirty="0"/>
              <a:t>Fifth level</a:t>
            </a:r>
          </a:p>
        </p:txBody>
      </p:sp>
    </p:spTree>
    <p:extLst>
      <p:ext uri="{BB962C8B-B14F-4D97-AF65-F5344CB8AC3E}">
        <p14:creationId xmlns:p14="http://schemas.microsoft.com/office/powerpoint/2010/main" val="139064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Inner with text" userDrawn="1">
  <p:cSld name="1_Inner with text">
    <p:spTree>
      <p:nvGrpSpPr>
        <p:cNvPr id="1" name="Shape 42"/>
        <p:cNvGrpSpPr/>
        <p:nvPr/>
      </p:nvGrpSpPr>
      <p:grpSpPr>
        <a:xfrm>
          <a:off x="0" y="0"/>
          <a:ext cx="0" cy="0"/>
          <a:chOff x="0" y="0"/>
          <a:chExt cx="0" cy="0"/>
        </a:xfrm>
      </p:grpSpPr>
      <p:sp>
        <p:nvSpPr>
          <p:cNvPr id="45" name="Google Shape;45;p32"/>
          <p:cNvSpPr txBox="1">
            <a:spLocks noGrp="1"/>
          </p:cNvSpPr>
          <p:nvPr>
            <p:ph type="body" idx="2"/>
          </p:nvPr>
        </p:nvSpPr>
        <p:spPr>
          <a:xfrm>
            <a:off x="6459586" y="1801511"/>
            <a:ext cx="4400007" cy="118987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600"/>
              <a:buNone/>
              <a:defRPr sz="675">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46" name="Google Shape;46;p32"/>
          <p:cNvSpPr txBox="1">
            <a:spLocks noGrp="1"/>
          </p:cNvSpPr>
          <p:nvPr>
            <p:ph type="body" idx="3"/>
          </p:nvPr>
        </p:nvSpPr>
        <p:spPr>
          <a:xfrm>
            <a:off x="6459586" y="3956882"/>
            <a:ext cx="4400007" cy="118987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600"/>
              <a:buNone/>
              <a:defRPr sz="675">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48" name="Google Shape;48;p32"/>
          <p:cNvSpPr txBox="1">
            <a:spLocks noGrp="1"/>
          </p:cNvSpPr>
          <p:nvPr>
            <p:ph type="body" idx="4"/>
          </p:nvPr>
        </p:nvSpPr>
        <p:spPr>
          <a:xfrm>
            <a:off x="6459586" y="1295239"/>
            <a:ext cx="4400007" cy="35068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2000"/>
              <a:buNone/>
              <a:defRPr sz="844" b="0">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49" name="Google Shape;49;p32"/>
          <p:cNvSpPr txBox="1">
            <a:spLocks noGrp="1"/>
          </p:cNvSpPr>
          <p:nvPr>
            <p:ph type="body" idx="5"/>
          </p:nvPr>
        </p:nvSpPr>
        <p:spPr>
          <a:xfrm>
            <a:off x="6459586" y="3474128"/>
            <a:ext cx="4400007" cy="35068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2800"/>
              <a:buNone/>
              <a:defRPr sz="844">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12" name="Google Shape;27;p29">
            <a:extLst>
              <a:ext uri="{FF2B5EF4-FFF2-40B4-BE49-F238E27FC236}">
                <a16:creationId xmlns:a16="http://schemas.microsoft.com/office/drawing/2014/main" id="{B51CC974-B878-E798-7339-E559645BDC90}"/>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Google Shape;23;p29">
            <a:extLst>
              <a:ext uri="{FF2B5EF4-FFF2-40B4-BE49-F238E27FC236}">
                <a16:creationId xmlns:a16="http://schemas.microsoft.com/office/drawing/2014/main" id="{E2B3382E-62A0-6765-B69C-02A55C207D19}"/>
              </a:ext>
            </a:extLst>
          </p:cNvPr>
          <p:cNvSpPr txBox="1">
            <a:spLocks noGrp="1"/>
          </p:cNvSpPr>
          <p:nvPr>
            <p:ph type="title"/>
          </p:nvPr>
        </p:nvSpPr>
        <p:spPr>
          <a:xfrm>
            <a:off x="808041" y="508639"/>
            <a:ext cx="4798679" cy="965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itillium Web"/>
              <a:buNone/>
              <a:defRPr sz="1181" b="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 name="Text Placeholder 2">
            <a:extLst>
              <a:ext uri="{FF2B5EF4-FFF2-40B4-BE49-F238E27FC236}">
                <a16:creationId xmlns:a16="http://schemas.microsoft.com/office/drawing/2014/main" id="{3515688C-6440-B183-E8EF-A6E53D8C4632}"/>
              </a:ext>
            </a:extLst>
          </p:cNvPr>
          <p:cNvSpPr>
            <a:spLocks noGrp="1"/>
          </p:cNvSpPr>
          <p:nvPr>
            <p:ph type="body" sz="quarter" idx="10"/>
          </p:nvPr>
        </p:nvSpPr>
        <p:spPr>
          <a:xfrm>
            <a:off x="808041" y="1535191"/>
            <a:ext cx="4798679" cy="4668765"/>
          </a:xfrm>
        </p:spPr>
        <p:txBody>
          <a:bodyPr>
            <a:normAutofit/>
          </a:bodyPr>
          <a:lstStyle>
            <a:lvl1pPr marL="72331" indent="-72331">
              <a:buClrTx/>
              <a:buSzPct val="100000"/>
              <a:buFont typeface="Wingdings" panose="05000000000000000000" pitchFamily="2" charset="2"/>
              <a:buChar char="§"/>
              <a:defRPr sz="675">
                <a:latin typeface="+mn-lt"/>
              </a:defRPr>
            </a:lvl1pPr>
            <a:lvl2pPr marL="240432" indent="-72331">
              <a:buClr>
                <a:schemeClr val="accent1"/>
              </a:buClr>
              <a:buSzPct val="100000"/>
              <a:defRPr sz="675">
                <a:latin typeface="+mn-lt"/>
              </a:defRPr>
            </a:lvl2pPr>
            <a:lvl3pPr marL="410543" indent="-72331">
              <a:buClr>
                <a:schemeClr val="accent2"/>
              </a:buClr>
              <a:buSzPct val="100000"/>
              <a:buFont typeface="Wingdings" panose="05000000000000000000" pitchFamily="2" charset="2"/>
              <a:buChar char="§"/>
              <a:defRPr sz="591">
                <a:latin typeface="+mn-lt"/>
              </a:defRPr>
            </a:lvl3pPr>
            <a:lvl4pPr marL="603425" indent="-72331">
              <a:buClr>
                <a:schemeClr val="accent3"/>
              </a:buClr>
              <a:buSzPct val="100000"/>
              <a:buFont typeface="Arial" panose="020B0604020202020204" pitchFamily="34" charset="0"/>
              <a:buChar char="•"/>
              <a:defRPr sz="506">
                <a:latin typeface="+mn-lt"/>
              </a:defRPr>
            </a:lvl4pPr>
            <a:lvl5pPr marL="771525" indent="-72331">
              <a:buClr>
                <a:schemeClr val="accent4"/>
              </a:buClr>
              <a:buSzPct val="100000"/>
              <a:buFont typeface="Wingdings" panose="05000000000000000000" pitchFamily="2" charset="2"/>
              <a:buChar char="§"/>
              <a:defRPr sz="464">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0009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wo content section" userDrawn="1">
  <p:cSld name="2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8" name="Google Shape;27;p29">
            <a:extLst>
              <a:ext uri="{FF2B5EF4-FFF2-40B4-BE49-F238E27FC236}">
                <a16:creationId xmlns:a16="http://schemas.microsoft.com/office/drawing/2014/main" id="{9E9438A6-51BE-5265-07DC-B018DA02A3D8}"/>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cxnSp>
        <p:nvCxnSpPr>
          <p:cNvPr id="2" name="Google Shape;377;p13">
            <a:extLst>
              <a:ext uri="{FF2B5EF4-FFF2-40B4-BE49-F238E27FC236}">
                <a16:creationId xmlns:a16="http://schemas.microsoft.com/office/drawing/2014/main" id="{C789B425-20FB-D308-0BD4-506C242DD846}"/>
              </a:ext>
              <a:ext uri="{C183D7F6-B498-43B3-948B-1728B52AA6E4}">
                <adec:decorative xmlns:adec="http://schemas.microsoft.com/office/drawing/2017/decorative" val="1"/>
              </a:ext>
            </a:extLst>
          </p:cNvPr>
          <p:cNvCxnSpPr/>
          <p:nvPr userDrawn="1"/>
        </p:nvCxnSpPr>
        <p:spPr>
          <a:xfrm rot="10800000" flipH="1">
            <a:off x="985687" y="2038787"/>
            <a:ext cx="1951119" cy="123"/>
          </a:xfrm>
          <a:prstGeom prst="straightConnector1">
            <a:avLst/>
          </a:prstGeom>
          <a:noFill/>
          <a:ln w="57150" cap="flat" cmpd="sng">
            <a:solidFill>
              <a:srgbClr val="BE1E2D"/>
            </a:solidFill>
            <a:prstDash val="solid"/>
            <a:miter lim="800000"/>
            <a:headEnd type="none" w="sm" len="sm"/>
            <a:tailEnd type="none" w="sm" len="sm"/>
          </a:ln>
        </p:spPr>
      </p:cxnSp>
      <p:sp>
        <p:nvSpPr>
          <p:cNvPr id="6" name="Text Placeholder 5">
            <a:extLst>
              <a:ext uri="{FF2B5EF4-FFF2-40B4-BE49-F238E27FC236}">
                <a16:creationId xmlns:a16="http://schemas.microsoft.com/office/drawing/2014/main" id="{24A2F69C-60C3-31B0-30DF-D41B557D927A}"/>
              </a:ext>
            </a:extLst>
          </p:cNvPr>
          <p:cNvSpPr>
            <a:spLocks noGrp="1"/>
          </p:cNvSpPr>
          <p:nvPr>
            <p:ph type="body" sz="quarter" idx="10"/>
          </p:nvPr>
        </p:nvSpPr>
        <p:spPr>
          <a:xfrm>
            <a:off x="857140" y="2256441"/>
            <a:ext cx="4876736" cy="4157663"/>
          </a:xfrm>
        </p:spPr>
        <p:txBody>
          <a:bodyPr/>
          <a:lstStyle>
            <a:lvl1pPr marL="192881" indent="-192881">
              <a:defRPr lang="en-US" sz="675" b="0" i="0" u="none" strike="noStrike" cap="none" dirty="0" smtClean="0">
                <a:solidFill>
                  <a:schemeClr val="dk1"/>
                </a:solidFill>
                <a:latin typeface="+mn-lt"/>
                <a:ea typeface="Titillium Web"/>
                <a:cs typeface="Titillium Web"/>
                <a:sym typeface="Titillium Web"/>
              </a:defRPr>
            </a:lvl1pPr>
            <a:lvl2pPr marL="312763" indent="-144661">
              <a:defRPr lang="en-US" sz="675" b="0" i="0" u="none" strike="noStrike" cap="none" dirty="0" smtClean="0">
                <a:solidFill>
                  <a:schemeClr val="dk1"/>
                </a:solidFill>
                <a:latin typeface="+mn-lt"/>
                <a:ea typeface="Titillium Web"/>
                <a:cs typeface="Titillium Web"/>
                <a:sym typeface="Titillium Web"/>
              </a:defRPr>
            </a:lvl2pPr>
            <a:lvl3pPr marL="482873" indent="-144661">
              <a:defRPr lang="en-US" sz="591" b="0" i="0" u="none" strike="noStrike" cap="none" dirty="0" smtClean="0">
                <a:solidFill>
                  <a:schemeClr val="dk1"/>
                </a:solidFill>
                <a:latin typeface="+mn-lt"/>
                <a:ea typeface="Titillium Web"/>
                <a:cs typeface="Titillium Web"/>
                <a:sym typeface="Titillium Web"/>
              </a:defRPr>
            </a:lvl3pPr>
            <a:lvl4pPr>
              <a:defRPr lang="en-US" sz="506" b="0" i="0" u="none" strike="noStrike" cap="none" dirty="0" smtClean="0">
                <a:solidFill>
                  <a:schemeClr val="dk1"/>
                </a:solidFill>
                <a:latin typeface="+mn-lt"/>
                <a:ea typeface="Titillium Web"/>
                <a:cs typeface="Titillium Web"/>
                <a:sym typeface="Titillium Web"/>
              </a:defRPr>
            </a:lvl4pPr>
            <a:lvl5pPr marL="819746" indent="-120551">
              <a:defRPr lang="en-US" sz="464" b="0" i="0" u="none" strike="noStrike" cap="none" dirty="0">
                <a:solidFill>
                  <a:schemeClr val="dk1"/>
                </a:solidFill>
                <a:latin typeface="+mn-lt"/>
                <a:ea typeface="Titillium Web"/>
                <a:cs typeface="Titillium Web"/>
                <a:sym typeface="Titillium Web"/>
              </a:defRPr>
            </a:lvl5pPr>
          </a:lstStyle>
          <a:p>
            <a:pPr marL="72331" marR="0" lvl="0" indent="-72331" algn="l" rtl="0">
              <a:lnSpc>
                <a:spcPct val="90000"/>
              </a:lnSpc>
              <a:spcBef>
                <a:spcPts val="422"/>
              </a:spcBef>
              <a:spcAft>
                <a:spcPts val="0"/>
              </a:spcAft>
              <a:buClrTx/>
              <a:buSzPct val="100000"/>
              <a:buFont typeface="Wingdings" panose="05000000000000000000" pitchFamily="2" charset="2"/>
              <a:buChar char="§"/>
            </a:pPr>
            <a:r>
              <a:rPr lang="en-US" dirty="0"/>
              <a:t>Click to edit Master text styles</a:t>
            </a:r>
          </a:p>
          <a:p>
            <a:pPr marL="240432" marR="0" lvl="1" indent="-72331" algn="l" rtl="0">
              <a:lnSpc>
                <a:spcPct val="90000"/>
              </a:lnSpc>
              <a:spcBef>
                <a:spcPts val="211"/>
              </a:spcBef>
              <a:spcAft>
                <a:spcPts val="0"/>
              </a:spcAft>
              <a:buClr>
                <a:schemeClr val="accent1"/>
              </a:buClr>
              <a:buSzPct val="100000"/>
              <a:buFont typeface="Arial"/>
              <a:buChar char="•"/>
            </a:pPr>
            <a:r>
              <a:rPr lang="en-US" dirty="0"/>
              <a:t>Second level</a:t>
            </a:r>
          </a:p>
          <a:p>
            <a:pPr marL="410543" marR="0" lvl="2" indent="-72331" algn="l" rtl="0">
              <a:lnSpc>
                <a:spcPct val="90000"/>
              </a:lnSpc>
              <a:spcBef>
                <a:spcPts val="211"/>
              </a:spcBef>
              <a:spcAft>
                <a:spcPts val="0"/>
              </a:spcAft>
              <a:buClr>
                <a:schemeClr val="accent2"/>
              </a:buClr>
              <a:buSzPct val="100000"/>
              <a:buFont typeface="Wingdings" panose="05000000000000000000" pitchFamily="2" charset="2"/>
              <a:buChar char="§"/>
            </a:pPr>
            <a:r>
              <a:rPr lang="en-US" dirty="0"/>
              <a:t>Third level</a:t>
            </a:r>
          </a:p>
          <a:p>
            <a:pPr marL="603425" marR="0" lvl="3" indent="-72331" algn="l" rtl="0">
              <a:lnSpc>
                <a:spcPct val="90000"/>
              </a:lnSpc>
              <a:spcBef>
                <a:spcPts val="211"/>
              </a:spcBef>
              <a:spcAft>
                <a:spcPts val="0"/>
              </a:spcAft>
              <a:buClr>
                <a:schemeClr val="accent3"/>
              </a:buClr>
              <a:buSzPct val="100000"/>
              <a:buFont typeface="Arial" panose="020B0604020202020204" pitchFamily="34" charset="0"/>
              <a:buChar char="•"/>
            </a:pPr>
            <a:r>
              <a:rPr lang="en-US" dirty="0"/>
              <a:t>Fourth level</a:t>
            </a:r>
          </a:p>
          <a:p>
            <a:pPr marL="771525" marR="0" lvl="4" indent="-72331" algn="l" rtl="0">
              <a:lnSpc>
                <a:spcPct val="90000"/>
              </a:lnSpc>
              <a:spcBef>
                <a:spcPts val="211"/>
              </a:spcBef>
              <a:spcAft>
                <a:spcPts val="0"/>
              </a:spcAft>
              <a:buClr>
                <a:schemeClr val="accent4"/>
              </a:buClr>
              <a:buSzPct val="100000"/>
              <a:buFont typeface="Wingdings" panose="05000000000000000000" pitchFamily="2" charset="2"/>
              <a:buChar char="§"/>
            </a:pPr>
            <a:r>
              <a:rPr lang="en-US" dirty="0"/>
              <a:t>Fifth level</a:t>
            </a:r>
          </a:p>
        </p:txBody>
      </p:sp>
      <p:sp>
        <p:nvSpPr>
          <p:cNvPr id="9" name="Text Placeholder 8">
            <a:extLst>
              <a:ext uri="{FF2B5EF4-FFF2-40B4-BE49-F238E27FC236}">
                <a16:creationId xmlns:a16="http://schemas.microsoft.com/office/drawing/2014/main" id="{DABDE4ED-2D85-8C40-1D36-FC0492DEC291}"/>
              </a:ext>
            </a:extLst>
          </p:cNvPr>
          <p:cNvSpPr>
            <a:spLocks noGrp="1"/>
          </p:cNvSpPr>
          <p:nvPr>
            <p:ph type="body" sz="quarter" idx="11"/>
          </p:nvPr>
        </p:nvSpPr>
        <p:spPr>
          <a:xfrm>
            <a:off x="6463808" y="2256441"/>
            <a:ext cx="4808537" cy="4157663"/>
          </a:xfrm>
        </p:spPr>
        <p:txBody>
          <a:bodyPr/>
          <a:lstStyle>
            <a:lvl1pPr marL="192881" indent="-192881">
              <a:defRPr lang="en-US" sz="675" b="0" i="0" u="none" strike="noStrike" cap="none" dirty="0" smtClean="0">
                <a:solidFill>
                  <a:schemeClr val="dk1"/>
                </a:solidFill>
                <a:latin typeface="+mn-lt"/>
                <a:ea typeface="Titillium Web"/>
                <a:cs typeface="Titillium Web"/>
                <a:sym typeface="Titillium Web"/>
              </a:defRPr>
            </a:lvl1pPr>
            <a:lvl2pPr marL="312763" indent="-144661">
              <a:defRPr lang="en-US" sz="675" b="0" i="0" u="none" strike="noStrike" cap="none" dirty="0" smtClean="0">
                <a:solidFill>
                  <a:schemeClr val="dk1"/>
                </a:solidFill>
                <a:latin typeface="+mn-lt"/>
                <a:ea typeface="Titillium Web"/>
                <a:cs typeface="Titillium Web"/>
                <a:sym typeface="Titillium Web"/>
              </a:defRPr>
            </a:lvl2pPr>
            <a:lvl3pPr marL="482873" indent="-144661">
              <a:defRPr lang="en-US" sz="591" b="0" i="0" u="none" strike="noStrike" cap="none" dirty="0" smtClean="0">
                <a:solidFill>
                  <a:schemeClr val="dk1"/>
                </a:solidFill>
                <a:latin typeface="+mn-lt"/>
                <a:ea typeface="Titillium Web"/>
                <a:cs typeface="Titillium Web"/>
                <a:sym typeface="Titillium Web"/>
              </a:defRPr>
            </a:lvl3pPr>
            <a:lvl4pPr marL="651644" indent="-120551">
              <a:defRPr lang="en-US" sz="506" b="0" i="0" u="none" strike="noStrike" cap="none" dirty="0" smtClean="0">
                <a:solidFill>
                  <a:schemeClr val="dk1"/>
                </a:solidFill>
                <a:latin typeface="+mn-lt"/>
                <a:ea typeface="Titillium Web"/>
                <a:cs typeface="Titillium Web"/>
                <a:sym typeface="Titillium Web"/>
              </a:defRPr>
            </a:lvl4pPr>
            <a:lvl5pPr marL="819746" indent="-120551">
              <a:defRPr lang="en-US" sz="464" b="0" i="0" u="none" strike="noStrike" cap="none" dirty="0">
                <a:solidFill>
                  <a:schemeClr val="dk1"/>
                </a:solidFill>
                <a:latin typeface="+mn-lt"/>
                <a:ea typeface="Titillium Web"/>
                <a:cs typeface="Titillium Web"/>
                <a:sym typeface="Titillium Web"/>
              </a:defRPr>
            </a:lvl5pPr>
          </a:lstStyle>
          <a:p>
            <a:pPr marL="72331" marR="0" lvl="0" indent="-72331" algn="l" rtl="0">
              <a:lnSpc>
                <a:spcPct val="90000"/>
              </a:lnSpc>
              <a:spcBef>
                <a:spcPts val="422"/>
              </a:spcBef>
              <a:spcAft>
                <a:spcPts val="0"/>
              </a:spcAft>
              <a:buClrTx/>
              <a:buSzPct val="100000"/>
              <a:buFont typeface="Wingdings" panose="05000000000000000000" pitchFamily="2" charset="2"/>
              <a:buChar char="§"/>
            </a:pPr>
            <a:r>
              <a:rPr lang="en-US" dirty="0"/>
              <a:t>Click to edit Master text styles</a:t>
            </a:r>
          </a:p>
          <a:p>
            <a:pPr marL="240432" marR="0" lvl="1" indent="-72331" algn="l" rtl="0">
              <a:lnSpc>
                <a:spcPct val="90000"/>
              </a:lnSpc>
              <a:spcBef>
                <a:spcPts val="211"/>
              </a:spcBef>
              <a:spcAft>
                <a:spcPts val="0"/>
              </a:spcAft>
              <a:buClr>
                <a:schemeClr val="accent1"/>
              </a:buClr>
              <a:buSzPct val="100000"/>
              <a:buFont typeface="Arial"/>
              <a:buChar char="•"/>
            </a:pPr>
            <a:r>
              <a:rPr lang="en-US" dirty="0"/>
              <a:t>Second level</a:t>
            </a:r>
          </a:p>
          <a:p>
            <a:pPr marL="410543" marR="0" lvl="2" indent="-72331" algn="l" rtl="0">
              <a:lnSpc>
                <a:spcPct val="90000"/>
              </a:lnSpc>
              <a:spcBef>
                <a:spcPts val="211"/>
              </a:spcBef>
              <a:spcAft>
                <a:spcPts val="0"/>
              </a:spcAft>
              <a:buClr>
                <a:schemeClr val="accent2"/>
              </a:buClr>
              <a:buSzPct val="100000"/>
              <a:buFont typeface="Wingdings" panose="05000000000000000000" pitchFamily="2" charset="2"/>
              <a:buChar char="§"/>
            </a:pPr>
            <a:r>
              <a:rPr lang="en-US" dirty="0"/>
              <a:t>Third level</a:t>
            </a:r>
          </a:p>
          <a:p>
            <a:pPr marL="603425" marR="0" lvl="3" indent="-72331" algn="l" rtl="0">
              <a:lnSpc>
                <a:spcPct val="90000"/>
              </a:lnSpc>
              <a:spcBef>
                <a:spcPts val="211"/>
              </a:spcBef>
              <a:spcAft>
                <a:spcPts val="0"/>
              </a:spcAft>
              <a:buClr>
                <a:schemeClr val="accent3"/>
              </a:buClr>
              <a:buSzPct val="100000"/>
              <a:buFont typeface="Arial" panose="020B0604020202020204" pitchFamily="34" charset="0"/>
              <a:buChar char="•"/>
            </a:pPr>
            <a:r>
              <a:rPr lang="en-US" dirty="0"/>
              <a:t>Fourth level</a:t>
            </a:r>
          </a:p>
          <a:p>
            <a:pPr marL="771525" marR="0" lvl="4" indent="-72331" algn="l" rtl="0">
              <a:lnSpc>
                <a:spcPct val="90000"/>
              </a:lnSpc>
              <a:spcBef>
                <a:spcPts val="211"/>
              </a:spcBef>
              <a:spcAft>
                <a:spcPts val="0"/>
              </a:spcAft>
              <a:buClr>
                <a:schemeClr val="accent4"/>
              </a:buClr>
              <a:buSzPct val="100000"/>
              <a:buFont typeface="Wingdings" panose="05000000000000000000" pitchFamily="2" charset="2"/>
              <a:buChar char="§"/>
            </a:pPr>
            <a:r>
              <a:rPr lang="en-US" dirty="0"/>
              <a:t>Fifth level</a:t>
            </a:r>
          </a:p>
        </p:txBody>
      </p:sp>
    </p:spTree>
    <p:extLst>
      <p:ext uri="{BB962C8B-B14F-4D97-AF65-F5344CB8AC3E}">
        <p14:creationId xmlns:p14="http://schemas.microsoft.com/office/powerpoint/2010/main" val="90590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Single column tex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F37593-9EF6-47F6-AFFE-5F4C539EEF72}"/>
              </a:ext>
            </a:extLst>
          </p:cNvPr>
          <p:cNvPicPr>
            <a:picLocks noChangeAspect="1"/>
          </p:cNvPicPr>
          <p:nvPr/>
        </p:nvPicPr>
        <p:blipFill>
          <a:blip r:embed="rId2"/>
          <a:srcRect/>
          <a:stretch/>
        </p:blipFill>
        <p:spPr>
          <a:xfrm rot="10800000">
            <a:off x="0" y="0"/>
            <a:ext cx="12192000" cy="6858000"/>
          </a:xfrm>
          <a:prstGeom prst="rect">
            <a:avLst/>
          </a:prstGeom>
          <a:noFill/>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p:nvPicPr>
        <p:blipFill>
          <a:blip r:embed="rId3"/>
          <a:stretch>
            <a:fillRect/>
          </a:stretch>
        </p:blipFill>
        <p:spPr>
          <a:xfrm>
            <a:off x="5271041" y="1241232"/>
            <a:ext cx="1649918" cy="1161288"/>
          </a:xfrm>
          <a:prstGeom prst="rect">
            <a:avLst/>
          </a:prstGeom>
        </p:spPr>
      </p:pic>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470065" y="6577935"/>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330EA680-D336-4FF7-8B7A-9848BB0A1C32}" type="slidenum">
              <a:rPr lang="en-US" smtClean="0"/>
              <a:t>‹#›</a:t>
            </a:fld>
            <a:endParaRPr lang="en-US" dirty="0"/>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0"/>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r>
              <a:rPr lang="en-US" dirty="0"/>
              <a:t>SECTION TITLE</a:t>
            </a:r>
          </a:p>
        </p:txBody>
      </p:sp>
      <p:sp>
        <p:nvSpPr>
          <p:cNvPr id="17" name="Google Shape;136;p19">
            <a:extLst>
              <a:ext uri="{FF2B5EF4-FFF2-40B4-BE49-F238E27FC236}">
                <a16:creationId xmlns:a16="http://schemas.microsoft.com/office/drawing/2014/main" id="{C6711DFA-A05D-4063-BB70-C1E0418DA2F8}"/>
              </a:ext>
            </a:extLst>
          </p:cNvPr>
          <p:cNvSpPr txBox="1">
            <a:spLocks/>
          </p:cNvSpPr>
          <p:nvPr/>
        </p:nvSpPr>
        <p:spPr>
          <a:xfrm>
            <a:off x="327660" y="266065"/>
            <a:ext cx="10358710" cy="539400"/>
          </a:xfrm>
          <a:prstGeom prst="rect">
            <a:avLst/>
          </a:prstGeom>
        </p:spPr>
        <p:txBody>
          <a:bodyPr spcFirstLastPara="1" wrap="square" lIns="91425" tIns="91425" rIns="91425" bIns="91425" anchor="t" anchorCtr="0">
            <a:noAutofit/>
          </a:bodyPr>
          <a:lstStyle>
            <a:lvl1pPr algn="l" defTabSz="914400" rtl="0" eaLnBrk="1" latinLnBrk="0" hangingPunct="1">
              <a:lnSpc>
                <a:spcPct val="100000"/>
              </a:lnSpc>
              <a:spcBef>
                <a:spcPct val="0"/>
              </a:spcBef>
              <a:buNone/>
              <a:defRPr sz="3600" kern="1200">
                <a:solidFill>
                  <a:srgbClr val="01235B"/>
                </a:solidFill>
                <a:latin typeface="Georgia" panose="02040502050405020303" pitchFamily="18"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1235B"/>
              </a:solidFill>
              <a:effectLst/>
              <a:uLnTx/>
              <a:uFillTx/>
              <a:latin typeface="Georgia" panose="02040502050405020303" pitchFamily="18" charset="0"/>
              <a:ea typeface="+mj-ea"/>
              <a:cs typeface="+mj-cs"/>
            </a:endParaRPr>
          </a:p>
        </p:txBody>
      </p:sp>
      <p:pic>
        <p:nvPicPr>
          <p:cNvPr id="10" name="Picture 9">
            <a:extLst>
              <a:ext uri="{FF2B5EF4-FFF2-40B4-BE49-F238E27FC236}">
                <a16:creationId xmlns:a16="http://schemas.microsoft.com/office/drawing/2014/main" id="{7D9C1AA5-2B68-4F79-9C99-67DCFF4F10A7}"/>
              </a:ext>
            </a:extLst>
          </p:cNvPr>
          <p:cNvPicPr>
            <a:picLocks noChangeAspect="1"/>
          </p:cNvPicPr>
          <p:nvPr/>
        </p:nvPicPr>
        <p:blipFill rotWithShape="1">
          <a:blip r:embed="rId4"/>
          <a:srcRect t="6" r="84947" b="-1"/>
          <a:stretch/>
        </p:blipFill>
        <p:spPr>
          <a:xfrm>
            <a:off x="93745" y="145065"/>
            <a:ext cx="775252" cy="660400"/>
          </a:xfrm>
          <a:prstGeom prst="rect">
            <a:avLst/>
          </a:prstGeom>
        </p:spPr>
      </p:pic>
      <p:sp>
        <p:nvSpPr>
          <p:cNvPr id="13" name="TextBox 12">
            <a:extLst>
              <a:ext uri="{FF2B5EF4-FFF2-40B4-BE49-F238E27FC236}">
                <a16:creationId xmlns:a16="http://schemas.microsoft.com/office/drawing/2014/main" id="{4B075F44-8311-44B3-812E-1F4579EE48CF}"/>
              </a:ext>
            </a:extLst>
          </p:cNvPr>
          <p:cNvSpPr txBox="1"/>
          <p:nvPr/>
        </p:nvSpPr>
        <p:spPr>
          <a:xfrm>
            <a:off x="44878" y="6682285"/>
            <a:ext cx="2202847" cy="236988"/>
          </a:xfrm>
          <a:prstGeom prst="rect">
            <a:avLst/>
          </a:prstGeom>
          <a:noFill/>
        </p:spPr>
        <p:txBody>
          <a:bodyPr wrap="none" rtlCol="0">
            <a:spAutoFit/>
          </a:bodyPr>
          <a:lstStyle/>
          <a:p>
            <a:r>
              <a:rPr lang="en-US" sz="800" dirty="0">
                <a:solidFill>
                  <a:schemeClr val="bg1"/>
                </a:solidFill>
                <a:latin typeface="Corbel" panose="020B0503020204020204" pitchFamily="34" charset="0"/>
              </a:rPr>
              <a:t>Deliberative Draft – Preliminary and Incomplete</a:t>
            </a:r>
          </a:p>
        </p:txBody>
      </p:sp>
      <p:sp>
        <p:nvSpPr>
          <p:cNvPr id="14" name="Title 1">
            <a:extLst>
              <a:ext uri="{FF2B5EF4-FFF2-40B4-BE49-F238E27FC236}">
                <a16:creationId xmlns:a16="http://schemas.microsoft.com/office/drawing/2014/main" id="{71148C8C-76BE-4074-9888-8B8980DCC1FF}"/>
              </a:ext>
            </a:extLst>
          </p:cNvPr>
          <p:cNvSpPr>
            <a:spLocks noGrp="1"/>
          </p:cNvSpPr>
          <p:nvPr>
            <p:ph type="title"/>
          </p:nvPr>
        </p:nvSpPr>
        <p:spPr>
          <a:xfrm>
            <a:off x="838200" y="235415"/>
            <a:ext cx="10515600" cy="660400"/>
          </a:xfrm>
          <a:prstGeom prst="rect">
            <a:avLst/>
          </a:prstGeom>
        </p:spPr>
        <p:txBody>
          <a:bodyPr/>
          <a:lstStyle>
            <a:lvl1pPr>
              <a:defRPr sz="2800" b="1">
                <a:solidFill>
                  <a:schemeClr val="bg1"/>
                </a:solidFill>
                <a:latin typeface="Corbel" panose="020B0503020204020204" pitchFamily="34"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D8A8D54D-0330-482E-BC34-73DDCA635209}"/>
              </a:ext>
            </a:extLst>
          </p:cNvPr>
          <p:cNvSpPr>
            <a:spLocks noGrp="1"/>
          </p:cNvSpPr>
          <p:nvPr>
            <p:ph idx="1"/>
          </p:nvPr>
        </p:nvSpPr>
        <p:spPr>
          <a:xfrm>
            <a:off x="838200" y="1144899"/>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686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Section header " userDrawn="1">
  <p:cSld name="1_Section header ">
    <p:bg>
      <p:bgPr>
        <a:solidFill>
          <a:srgbClr val="075190"/>
        </a:solidFill>
        <a:effectLst/>
      </p:bgPr>
    </p:bg>
    <p:spTree>
      <p:nvGrpSpPr>
        <p:cNvPr id="1" name="Shape 52"/>
        <p:cNvGrpSpPr/>
        <p:nvPr/>
      </p:nvGrpSpPr>
      <p:grpSpPr>
        <a:xfrm>
          <a:off x="0" y="0"/>
          <a:ext cx="0" cy="0"/>
          <a:chOff x="0" y="0"/>
          <a:chExt cx="0" cy="0"/>
        </a:xfrm>
      </p:grpSpPr>
      <p:sp>
        <p:nvSpPr>
          <p:cNvPr id="53" name="Google Shape;53;p33"/>
          <p:cNvSpPr txBox="1">
            <a:spLocks noGrp="1"/>
          </p:cNvSpPr>
          <p:nvPr>
            <p:ph type="title"/>
          </p:nvPr>
        </p:nvSpPr>
        <p:spPr>
          <a:xfrm>
            <a:off x="1449521" y="1114365"/>
            <a:ext cx="8490859" cy="965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itillium Web"/>
              <a:buNone/>
              <a:defRPr sz="1519" b="1">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33"/>
          <p:cNvSpPr/>
          <p:nvPr/>
        </p:nvSpPr>
        <p:spPr>
          <a:xfrm>
            <a:off x="0" y="6619075"/>
            <a:ext cx="12192000" cy="246888"/>
          </a:xfrm>
          <a:prstGeom prst="rect">
            <a:avLst/>
          </a:prstGeom>
          <a:solidFill>
            <a:schemeClr val="lt1"/>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pic>
        <p:nvPicPr>
          <p:cNvPr id="8" name="Google Shape;27;p29">
            <a:extLst>
              <a:ext uri="{FF2B5EF4-FFF2-40B4-BE49-F238E27FC236}">
                <a16:creationId xmlns:a16="http://schemas.microsoft.com/office/drawing/2014/main" id="{0F95E99E-FB3B-18A4-96D7-F81889E5FB91}"/>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71"/>
            <a:ext cx="568601" cy="464841"/>
          </a:xfrm>
          <a:prstGeom prst="rect">
            <a:avLst/>
          </a:prstGeom>
          <a:noFill/>
          <a:ln>
            <a:noFill/>
          </a:ln>
        </p:spPr>
      </p:pic>
      <p:cxnSp>
        <p:nvCxnSpPr>
          <p:cNvPr id="2" name="Google Shape;296;p7">
            <a:extLst>
              <a:ext uri="{FF2B5EF4-FFF2-40B4-BE49-F238E27FC236}">
                <a16:creationId xmlns:a16="http://schemas.microsoft.com/office/drawing/2014/main" id="{1D1EBC33-0A52-78AA-19F2-4307A0251904}"/>
              </a:ext>
            </a:extLst>
          </p:cNvPr>
          <p:cNvCxnSpPr/>
          <p:nvPr userDrawn="1"/>
        </p:nvCxnSpPr>
        <p:spPr>
          <a:xfrm>
            <a:off x="1156281" y="1396553"/>
            <a:ext cx="0" cy="1348966"/>
          </a:xfrm>
          <a:prstGeom prst="straightConnector1">
            <a:avLst/>
          </a:prstGeom>
          <a:ln w="57150">
            <a:headEnd type="none" w="sm" len="sm"/>
            <a:tailEnd type="none" w="sm" len="sm"/>
          </a:ln>
        </p:spPr>
        <p:style>
          <a:lnRef idx="1">
            <a:schemeClr val="accent3"/>
          </a:lnRef>
          <a:fillRef idx="0">
            <a:schemeClr val="accent3"/>
          </a:fillRef>
          <a:effectRef idx="0">
            <a:schemeClr val="accent3"/>
          </a:effectRef>
          <a:fontRef idx="minor">
            <a:schemeClr val="tx1"/>
          </a:fontRef>
        </p:style>
      </p:cxnSp>
      <p:sp>
        <p:nvSpPr>
          <p:cNvPr id="4" name="Text Placeholder 2">
            <a:extLst>
              <a:ext uri="{FF2B5EF4-FFF2-40B4-BE49-F238E27FC236}">
                <a16:creationId xmlns:a16="http://schemas.microsoft.com/office/drawing/2014/main" id="{98A9BB2A-B9F7-0531-CEDE-A04D82675EFE}"/>
              </a:ext>
            </a:extLst>
          </p:cNvPr>
          <p:cNvSpPr>
            <a:spLocks noGrp="1"/>
          </p:cNvSpPr>
          <p:nvPr>
            <p:ph type="body" sz="quarter" idx="10"/>
          </p:nvPr>
        </p:nvSpPr>
        <p:spPr>
          <a:xfrm>
            <a:off x="1449521" y="2111928"/>
            <a:ext cx="8490855" cy="4141520"/>
          </a:xfrm>
        </p:spPr>
        <p:txBody>
          <a:bodyPr>
            <a:normAutofit/>
          </a:bodyPr>
          <a:lstStyle>
            <a:lvl1pPr marL="120551" indent="-120551">
              <a:buClr>
                <a:schemeClr val="bg1"/>
              </a:buClr>
              <a:buNone/>
              <a:defRPr lang="en-US" sz="675" b="0" i="0" u="none" strike="noStrike" cap="none" dirty="0">
                <a:solidFill>
                  <a:schemeClr val="bg1"/>
                </a:solidFill>
                <a:latin typeface="+mn-lt"/>
                <a:ea typeface="Titillium Web"/>
                <a:cs typeface="Titillium Web"/>
                <a:sym typeface="Titillium Web"/>
              </a:defRPr>
            </a:lvl1pPr>
            <a:lvl2pPr marL="240432" indent="-72331">
              <a:buClr>
                <a:schemeClr val="accent6"/>
              </a:buClr>
              <a:buSzPct val="100000"/>
              <a:defRPr sz="675">
                <a:solidFill>
                  <a:schemeClr val="bg1"/>
                </a:solidFill>
                <a:latin typeface="+mn-lt"/>
              </a:defRPr>
            </a:lvl2pPr>
            <a:lvl3pPr marL="410543" indent="-72331">
              <a:buClr>
                <a:schemeClr val="accent2"/>
              </a:buClr>
              <a:buSzPct val="100000"/>
              <a:buFont typeface="Wingdings" panose="05000000000000000000" pitchFamily="2" charset="2"/>
              <a:buChar char="§"/>
              <a:defRPr sz="591">
                <a:solidFill>
                  <a:schemeClr val="bg1"/>
                </a:solidFill>
                <a:latin typeface="+mn-lt"/>
              </a:defRPr>
            </a:lvl3pPr>
            <a:lvl4pPr marL="603425" indent="-72331">
              <a:buClr>
                <a:schemeClr val="accent1">
                  <a:lumMod val="20000"/>
                  <a:lumOff val="80000"/>
                </a:schemeClr>
              </a:buClr>
              <a:buSzPct val="100000"/>
              <a:buFont typeface="Arial" panose="020B0604020202020204" pitchFamily="34" charset="0"/>
              <a:buChar char="•"/>
              <a:defRPr sz="506">
                <a:solidFill>
                  <a:schemeClr val="bg1"/>
                </a:solidFill>
                <a:latin typeface="+mn-lt"/>
              </a:defRPr>
            </a:lvl4pPr>
            <a:lvl5pPr marL="771525" indent="-72331">
              <a:buClr>
                <a:schemeClr val="accent5"/>
              </a:buClr>
              <a:buSzPct val="100000"/>
              <a:buFont typeface="Wingdings" panose="05000000000000000000" pitchFamily="2" charset="2"/>
              <a:buChar char="§"/>
              <a:defRPr sz="464">
                <a:solidFill>
                  <a:schemeClr val="bg1"/>
                </a:solidFill>
                <a:latin typeface="+mn-lt"/>
              </a:defRPr>
            </a:lvl5pPr>
          </a:lstStyle>
          <a:p>
            <a:pPr marL="72331" marR="0" lvl="0" indent="-72331" algn="l" rtl="0">
              <a:lnSpc>
                <a:spcPct val="90000"/>
              </a:lnSpc>
              <a:spcBef>
                <a:spcPts val="422"/>
              </a:spcBef>
              <a:spcAft>
                <a:spcPts val="0"/>
              </a:spcAft>
              <a:buClr>
                <a:schemeClr val="accent3"/>
              </a:buClr>
              <a:buSzPct val="100000"/>
              <a:buFont typeface="Wingdings" panose="05000000000000000000" pitchFamily="2"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3669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hree content section" userDrawn="1">
  <p:cSld name="1_three content section">
    <p:bg>
      <p:bgPr>
        <a:solidFill>
          <a:srgbClr val="075190"/>
        </a:solidFill>
        <a:effectLst/>
      </p:bgPr>
    </p:bg>
    <p:spTree>
      <p:nvGrpSpPr>
        <p:cNvPr id="1" name="Shape 64"/>
        <p:cNvGrpSpPr/>
        <p:nvPr/>
      </p:nvGrpSpPr>
      <p:grpSpPr>
        <a:xfrm>
          <a:off x="0" y="0"/>
          <a:ext cx="0" cy="0"/>
          <a:chOff x="0" y="0"/>
          <a:chExt cx="0" cy="0"/>
        </a:xfrm>
      </p:grpSpPr>
      <p:sp>
        <p:nvSpPr>
          <p:cNvPr id="65" name="Google Shape;65;p35"/>
          <p:cNvSpPr/>
          <p:nvPr userDrawn="1"/>
        </p:nvSpPr>
        <p:spPr>
          <a:xfrm>
            <a:off x="509456" y="1415007"/>
            <a:ext cx="11173097" cy="5447211"/>
          </a:xfrm>
          <a:prstGeom prst="rect">
            <a:avLst/>
          </a:prstGeom>
          <a:solidFill>
            <a:schemeClr val="lt1"/>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66" name="Google Shape;66;p35"/>
          <p:cNvSpPr txBox="1">
            <a:spLocks noGrp="1"/>
          </p:cNvSpPr>
          <p:nvPr>
            <p:ph type="body" idx="1"/>
          </p:nvPr>
        </p:nvSpPr>
        <p:spPr>
          <a:xfrm>
            <a:off x="902892" y="4108479"/>
            <a:ext cx="3187885" cy="138425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67" name="Google Shape;67;p35"/>
          <p:cNvSpPr txBox="1">
            <a:spLocks noGrp="1"/>
          </p:cNvSpPr>
          <p:nvPr>
            <p:ph type="body" idx="2"/>
          </p:nvPr>
        </p:nvSpPr>
        <p:spPr>
          <a:xfrm>
            <a:off x="4502060" y="4108484"/>
            <a:ext cx="3187885" cy="1384259"/>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68" name="Google Shape;68;p35"/>
          <p:cNvSpPr txBox="1">
            <a:spLocks noGrp="1"/>
          </p:cNvSpPr>
          <p:nvPr>
            <p:ph type="body" idx="3"/>
          </p:nvPr>
        </p:nvSpPr>
        <p:spPr>
          <a:xfrm>
            <a:off x="8034948" y="4108483"/>
            <a:ext cx="3187885" cy="1384259"/>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72" name="Google Shape;72;p35"/>
          <p:cNvSpPr txBox="1">
            <a:spLocks noGrp="1"/>
          </p:cNvSpPr>
          <p:nvPr>
            <p:ph type="body" idx="7"/>
          </p:nvPr>
        </p:nvSpPr>
        <p:spPr>
          <a:xfrm>
            <a:off x="1180753" y="3645838"/>
            <a:ext cx="2632167"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844" b="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73" name="Google Shape;73;p35"/>
          <p:cNvSpPr txBox="1">
            <a:spLocks noGrp="1"/>
          </p:cNvSpPr>
          <p:nvPr>
            <p:ph type="body" idx="8"/>
          </p:nvPr>
        </p:nvSpPr>
        <p:spPr>
          <a:xfrm>
            <a:off x="4715229" y="3645838"/>
            <a:ext cx="2632167"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844" b="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74" name="Google Shape;74;p35"/>
          <p:cNvSpPr txBox="1">
            <a:spLocks noGrp="1"/>
          </p:cNvSpPr>
          <p:nvPr>
            <p:ph type="body" idx="9"/>
          </p:nvPr>
        </p:nvSpPr>
        <p:spPr>
          <a:xfrm>
            <a:off x="8314397" y="3645838"/>
            <a:ext cx="2632167"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844" b="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14" name="Google Shape;27;p29">
            <a:extLst>
              <a:ext uri="{FF2B5EF4-FFF2-40B4-BE49-F238E27FC236}">
                <a16:creationId xmlns:a16="http://schemas.microsoft.com/office/drawing/2014/main" id="{3307C673-D263-8959-F068-36C63691508A}"/>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71"/>
            <a:ext cx="568601" cy="464841"/>
          </a:xfrm>
          <a:prstGeom prst="rect">
            <a:avLst/>
          </a:prstGeom>
          <a:noFill/>
          <a:ln>
            <a:noFill/>
          </a:ln>
        </p:spPr>
      </p:pic>
      <p:sp>
        <p:nvSpPr>
          <p:cNvPr id="2" name="Google Shape;8;p26">
            <a:extLst>
              <a:ext uri="{FF2B5EF4-FFF2-40B4-BE49-F238E27FC236}">
                <a16:creationId xmlns:a16="http://schemas.microsoft.com/office/drawing/2014/main" id="{16A39853-2DC0-0DA5-EB2F-CF58F4C320E0}"/>
              </a:ext>
            </a:extLst>
          </p:cNvPr>
          <p:cNvSpPr/>
          <p:nvPr userDrawn="1"/>
        </p:nvSpPr>
        <p:spPr>
          <a:xfrm>
            <a:off x="11682551" y="6615326"/>
            <a:ext cx="509452" cy="246888"/>
          </a:xfrm>
          <a:prstGeom prst="rect">
            <a:avLst/>
          </a:prstGeom>
          <a:solidFill>
            <a:srgbClr val="075190"/>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7" name="Google Shape;124;p39">
            <a:extLst>
              <a:ext uri="{FF2B5EF4-FFF2-40B4-BE49-F238E27FC236}">
                <a16:creationId xmlns:a16="http://schemas.microsoft.com/office/drawing/2014/main" id="{65632D44-2EDC-3BBF-12D1-86C25A1ECA5F}"/>
              </a:ext>
            </a:extLst>
          </p:cNvPr>
          <p:cNvSpPr txBox="1">
            <a:spLocks noGrp="1"/>
          </p:cNvSpPr>
          <p:nvPr>
            <p:ph type="title"/>
          </p:nvPr>
        </p:nvSpPr>
        <p:spPr>
          <a:xfrm>
            <a:off x="1046181" y="569540"/>
            <a:ext cx="9970263" cy="554226"/>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200"/>
              <a:buFont typeface="Titillium Web SemiBold"/>
              <a:buNone/>
              <a:defRPr sz="1350" b="0">
                <a:solidFill>
                  <a:schemeClr val="bg1"/>
                </a:solidFill>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 name="Online Image Placeholder 8">
            <a:extLst>
              <a:ext uri="{FF2B5EF4-FFF2-40B4-BE49-F238E27FC236}">
                <a16:creationId xmlns:a16="http://schemas.microsoft.com/office/drawing/2014/main" id="{A2A63BAC-5E4D-4C79-133B-46BA250715EB}"/>
              </a:ext>
            </a:extLst>
          </p:cNvPr>
          <p:cNvSpPr>
            <a:spLocks noGrp="1"/>
          </p:cNvSpPr>
          <p:nvPr>
            <p:ph type="clipArt" sz="quarter" idx="13"/>
          </p:nvPr>
        </p:nvSpPr>
        <p:spPr>
          <a:xfrm>
            <a:off x="1418293" y="1909981"/>
            <a:ext cx="2157083" cy="1566862"/>
          </a:xfrm>
        </p:spPr>
        <p:txBody>
          <a:bodyPr>
            <a:normAutofit/>
          </a:bodyPr>
          <a:lstStyle>
            <a:lvl1pPr marL="0" indent="0" algn="ctr">
              <a:defRPr sz="1013">
                <a:latin typeface="+mj-lt"/>
              </a:defRPr>
            </a:lvl1pPr>
          </a:lstStyle>
          <a:p>
            <a:endParaRPr lang="en-US" dirty="0"/>
          </a:p>
        </p:txBody>
      </p:sp>
      <p:sp>
        <p:nvSpPr>
          <p:cNvPr id="10" name="Online Image Placeholder 8">
            <a:extLst>
              <a:ext uri="{FF2B5EF4-FFF2-40B4-BE49-F238E27FC236}">
                <a16:creationId xmlns:a16="http://schemas.microsoft.com/office/drawing/2014/main" id="{B8D84479-4299-9C17-FED2-9B97DC31C8C4}"/>
              </a:ext>
            </a:extLst>
          </p:cNvPr>
          <p:cNvSpPr>
            <a:spLocks noGrp="1"/>
          </p:cNvSpPr>
          <p:nvPr>
            <p:ph type="clipArt" sz="quarter" idx="14"/>
          </p:nvPr>
        </p:nvSpPr>
        <p:spPr>
          <a:xfrm>
            <a:off x="4952769" y="1909981"/>
            <a:ext cx="2157083" cy="1566862"/>
          </a:xfrm>
        </p:spPr>
        <p:txBody>
          <a:bodyPr>
            <a:normAutofit/>
          </a:bodyPr>
          <a:lstStyle>
            <a:lvl1pPr marL="0" indent="0" algn="ctr">
              <a:defRPr sz="1013">
                <a:latin typeface="+mj-lt"/>
              </a:defRPr>
            </a:lvl1pPr>
          </a:lstStyle>
          <a:p>
            <a:endParaRPr lang="en-US" dirty="0"/>
          </a:p>
        </p:txBody>
      </p:sp>
      <p:sp>
        <p:nvSpPr>
          <p:cNvPr id="11" name="Online Image Placeholder 8">
            <a:extLst>
              <a:ext uri="{FF2B5EF4-FFF2-40B4-BE49-F238E27FC236}">
                <a16:creationId xmlns:a16="http://schemas.microsoft.com/office/drawing/2014/main" id="{5768FE02-1757-1834-0E72-72FEE52C72AD}"/>
              </a:ext>
            </a:extLst>
          </p:cNvPr>
          <p:cNvSpPr>
            <a:spLocks noGrp="1"/>
          </p:cNvSpPr>
          <p:nvPr>
            <p:ph type="clipArt" sz="quarter" idx="15"/>
          </p:nvPr>
        </p:nvSpPr>
        <p:spPr>
          <a:xfrm>
            <a:off x="8550345" y="1909981"/>
            <a:ext cx="2157083" cy="1566862"/>
          </a:xfrm>
        </p:spPr>
        <p:txBody>
          <a:bodyPr>
            <a:normAutofit/>
          </a:bodyPr>
          <a:lstStyle>
            <a:lvl1pPr marL="0" indent="0" algn="ctr">
              <a:defRPr sz="1013">
                <a:latin typeface="+mj-lt"/>
              </a:defRPr>
            </a:lvl1pPr>
          </a:lstStyle>
          <a:p>
            <a:endParaRPr lang="en-US" dirty="0"/>
          </a:p>
        </p:txBody>
      </p:sp>
    </p:spTree>
    <p:extLst>
      <p:ext uri="{BB962C8B-B14F-4D97-AF65-F5344CB8AC3E}">
        <p14:creationId xmlns:p14="http://schemas.microsoft.com/office/powerpoint/2010/main" val="3923168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hree content section" userDrawn="1">
  <p:cSld name="2_three content section">
    <p:spTree>
      <p:nvGrpSpPr>
        <p:cNvPr id="1" name="Shape 91"/>
        <p:cNvGrpSpPr/>
        <p:nvPr/>
      </p:nvGrpSpPr>
      <p:grpSpPr>
        <a:xfrm>
          <a:off x="0" y="0"/>
          <a:ext cx="0" cy="0"/>
          <a:chOff x="0" y="0"/>
          <a:chExt cx="0" cy="0"/>
        </a:xfrm>
      </p:grpSpPr>
      <p:sp>
        <p:nvSpPr>
          <p:cNvPr id="92" name="Google Shape;92;p37"/>
          <p:cNvSpPr txBox="1">
            <a:spLocks noGrp="1"/>
          </p:cNvSpPr>
          <p:nvPr>
            <p:ph type="body" idx="1"/>
          </p:nvPr>
        </p:nvSpPr>
        <p:spPr>
          <a:xfrm>
            <a:off x="838200" y="5143860"/>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93" name="Google Shape;93;p37"/>
          <p:cNvSpPr txBox="1">
            <a:spLocks noGrp="1"/>
          </p:cNvSpPr>
          <p:nvPr>
            <p:ph type="body" idx="2"/>
          </p:nvPr>
        </p:nvSpPr>
        <p:spPr>
          <a:xfrm>
            <a:off x="4437368" y="5143860"/>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94" name="Google Shape;94;p37"/>
          <p:cNvSpPr txBox="1">
            <a:spLocks noGrp="1"/>
          </p:cNvSpPr>
          <p:nvPr>
            <p:ph type="body" idx="3"/>
          </p:nvPr>
        </p:nvSpPr>
        <p:spPr>
          <a:xfrm>
            <a:off x="8034948" y="5143859"/>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95" name="Google Shape;95;p37"/>
          <p:cNvSpPr>
            <a:spLocks noGrp="1"/>
          </p:cNvSpPr>
          <p:nvPr>
            <p:ph type="pic" idx="4"/>
          </p:nvPr>
        </p:nvSpPr>
        <p:spPr>
          <a:xfrm>
            <a:off x="838200" y="1209933"/>
            <a:ext cx="3187885" cy="3199727"/>
          </a:xfrm>
          <a:prstGeom prst="rect">
            <a:avLst/>
          </a:prstGeom>
          <a:noFill/>
          <a:ln>
            <a:noFill/>
          </a:ln>
        </p:spPr>
        <p:txBody>
          <a:bodyPr/>
          <a:lstStyle>
            <a:lvl1pPr>
              <a:defRPr>
                <a:latin typeface="+mj-lt"/>
              </a:defRPr>
            </a:lvl1pPr>
          </a:lstStyle>
          <a:p>
            <a:endParaRPr lang="en-US" dirty="0"/>
          </a:p>
        </p:txBody>
      </p:sp>
      <p:sp>
        <p:nvSpPr>
          <p:cNvPr id="96" name="Google Shape;96;p37"/>
          <p:cNvSpPr>
            <a:spLocks noGrp="1"/>
          </p:cNvSpPr>
          <p:nvPr>
            <p:ph type="pic" idx="5"/>
          </p:nvPr>
        </p:nvSpPr>
        <p:spPr>
          <a:xfrm>
            <a:off x="4437188" y="1209932"/>
            <a:ext cx="3187885" cy="3199727"/>
          </a:xfrm>
          <a:prstGeom prst="rect">
            <a:avLst/>
          </a:prstGeom>
          <a:noFill/>
          <a:ln>
            <a:noFill/>
          </a:ln>
        </p:spPr>
        <p:txBody>
          <a:bodyPr/>
          <a:lstStyle>
            <a:lvl1pPr>
              <a:defRPr>
                <a:latin typeface="+mj-lt"/>
              </a:defRPr>
            </a:lvl1pPr>
          </a:lstStyle>
          <a:p>
            <a:endParaRPr lang="en-US" dirty="0"/>
          </a:p>
        </p:txBody>
      </p:sp>
      <p:sp>
        <p:nvSpPr>
          <p:cNvPr id="97" name="Google Shape;97;p37"/>
          <p:cNvSpPr>
            <a:spLocks noGrp="1"/>
          </p:cNvSpPr>
          <p:nvPr>
            <p:ph type="pic" idx="6"/>
          </p:nvPr>
        </p:nvSpPr>
        <p:spPr>
          <a:xfrm>
            <a:off x="8034948" y="1209932"/>
            <a:ext cx="3187885" cy="3199727"/>
          </a:xfrm>
          <a:prstGeom prst="rect">
            <a:avLst/>
          </a:prstGeom>
          <a:noFill/>
          <a:ln>
            <a:noFill/>
          </a:ln>
        </p:spPr>
        <p:txBody>
          <a:bodyPr/>
          <a:lstStyle>
            <a:lvl1pPr>
              <a:defRPr>
                <a:latin typeface="+mj-lt"/>
              </a:defRPr>
            </a:lvl1pPr>
          </a:lstStyle>
          <a:p>
            <a:endParaRPr lang="en-US" dirty="0"/>
          </a:p>
        </p:txBody>
      </p:sp>
      <p:sp>
        <p:nvSpPr>
          <p:cNvPr id="99" name="Google Shape;99;p37"/>
          <p:cNvSpPr txBox="1">
            <a:spLocks noGrp="1"/>
          </p:cNvSpPr>
          <p:nvPr>
            <p:ph type="body" idx="7"/>
          </p:nvPr>
        </p:nvSpPr>
        <p:spPr>
          <a:xfrm>
            <a:off x="838200" y="4595238"/>
            <a:ext cx="3187885" cy="48046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760" b="1">
                <a:solidFill>
                  <a:schemeClr val="dk1"/>
                </a:solidFill>
                <a:latin typeface="+mj-lt"/>
                <a:ea typeface="Futura Medium"/>
                <a:cs typeface="Futura Medium"/>
                <a:sym typeface="Titillium Web"/>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00" name="Google Shape;100;p37"/>
          <p:cNvSpPr txBox="1">
            <a:spLocks noGrp="1"/>
          </p:cNvSpPr>
          <p:nvPr>
            <p:ph type="body" idx="8"/>
          </p:nvPr>
        </p:nvSpPr>
        <p:spPr>
          <a:xfrm>
            <a:off x="4437184" y="4595239"/>
            <a:ext cx="3187885" cy="480461"/>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760" b="1">
                <a:solidFill>
                  <a:schemeClr val="dk1"/>
                </a:solidFill>
                <a:latin typeface="+mj-lt"/>
                <a:ea typeface="Futura Medium"/>
                <a:cs typeface="Futura Medium"/>
                <a:sym typeface="Titillium Web"/>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01" name="Google Shape;101;p37"/>
          <p:cNvSpPr txBox="1">
            <a:spLocks noGrp="1"/>
          </p:cNvSpPr>
          <p:nvPr>
            <p:ph type="body" idx="9"/>
          </p:nvPr>
        </p:nvSpPr>
        <p:spPr>
          <a:xfrm>
            <a:off x="8034948" y="4595238"/>
            <a:ext cx="3187885" cy="480461"/>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760" b="1">
                <a:solidFill>
                  <a:schemeClr val="dk1"/>
                </a:solidFill>
                <a:latin typeface="+mj-lt"/>
                <a:ea typeface="Futura Medium"/>
                <a:cs typeface="Futura Medium"/>
                <a:sym typeface="Titillium Web"/>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14" name="Google Shape;27;p29">
            <a:extLst>
              <a:ext uri="{FF2B5EF4-FFF2-40B4-BE49-F238E27FC236}">
                <a16:creationId xmlns:a16="http://schemas.microsoft.com/office/drawing/2014/main" id="{0CD09E61-A008-EB0E-A21B-E977E7A3BD3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3" name="Google Shape;238;p1">
            <a:extLst>
              <a:ext uri="{FF2B5EF4-FFF2-40B4-BE49-F238E27FC236}">
                <a16:creationId xmlns:a16="http://schemas.microsoft.com/office/drawing/2014/main" id="{B87D671A-FD1E-FAB9-0D2A-AA36167546C5}"/>
              </a:ext>
              <a:ext uri="{C183D7F6-B498-43B3-948B-1728B52AA6E4}">
                <adec:decorative xmlns:adec="http://schemas.microsoft.com/office/drawing/2017/decorative" val="1"/>
              </a:ext>
            </a:extLst>
          </p:cNvPr>
          <p:cNvSpPr/>
          <p:nvPr userDrawn="1"/>
        </p:nvSpPr>
        <p:spPr>
          <a:xfrm>
            <a:off x="4536909" y="5083900"/>
            <a:ext cx="1463040" cy="45719"/>
          </a:xfrm>
          <a:prstGeom prst="rect">
            <a:avLst/>
          </a:prstGeom>
          <a:solidFill>
            <a:srgbClr val="075190"/>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2" name="Google Shape;238;p1">
            <a:extLst>
              <a:ext uri="{FF2B5EF4-FFF2-40B4-BE49-F238E27FC236}">
                <a16:creationId xmlns:a16="http://schemas.microsoft.com/office/drawing/2014/main" id="{4D99708C-D13B-34B5-D20D-A64BA2BCF710}"/>
              </a:ext>
              <a:ext uri="{C183D7F6-B498-43B3-948B-1728B52AA6E4}">
                <adec:decorative xmlns:adec="http://schemas.microsoft.com/office/drawing/2017/decorative" val="1"/>
              </a:ext>
            </a:extLst>
          </p:cNvPr>
          <p:cNvSpPr/>
          <p:nvPr userDrawn="1"/>
        </p:nvSpPr>
        <p:spPr>
          <a:xfrm>
            <a:off x="939605" y="5086921"/>
            <a:ext cx="1463040" cy="45719"/>
          </a:xfrm>
          <a:prstGeom prst="rect">
            <a:avLst/>
          </a:prstGeom>
          <a:solidFill>
            <a:srgbClr val="075190"/>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4" name="Google Shape;238;p1">
            <a:extLst>
              <a:ext uri="{FF2B5EF4-FFF2-40B4-BE49-F238E27FC236}">
                <a16:creationId xmlns:a16="http://schemas.microsoft.com/office/drawing/2014/main" id="{EFD5395F-6A76-4121-88C2-C17534FAABB6}"/>
              </a:ext>
              <a:ext uri="{C183D7F6-B498-43B3-948B-1728B52AA6E4}">
                <adec:decorative xmlns:adec="http://schemas.microsoft.com/office/drawing/2017/decorative" val="1"/>
              </a:ext>
            </a:extLst>
          </p:cNvPr>
          <p:cNvSpPr/>
          <p:nvPr userDrawn="1"/>
        </p:nvSpPr>
        <p:spPr>
          <a:xfrm>
            <a:off x="8134215" y="5061040"/>
            <a:ext cx="1463040" cy="45719"/>
          </a:xfrm>
          <a:prstGeom prst="rect">
            <a:avLst/>
          </a:prstGeom>
          <a:solidFill>
            <a:srgbClr val="075190"/>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5" name="Google Shape;124;p39">
            <a:extLst>
              <a:ext uri="{FF2B5EF4-FFF2-40B4-BE49-F238E27FC236}">
                <a16:creationId xmlns:a16="http://schemas.microsoft.com/office/drawing/2014/main" id="{16FCA0EB-3416-25FF-C910-2BBE5BC85178}"/>
              </a:ext>
            </a:extLst>
          </p:cNvPr>
          <p:cNvSpPr txBox="1">
            <a:spLocks noGrp="1"/>
          </p:cNvSpPr>
          <p:nvPr>
            <p:ph type="title"/>
          </p:nvPr>
        </p:nvSpPr>
        <p:spPr>
          <a:xfrm>
            <a:off x="838201" y="451575"/>
            <a:ext cx="6041571" cy="5542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tillium Web SemiBold"/>
              <a:buNone/>
              <a:defRPr sz="1519" b="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867645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hree content section" userDrawn="1">
  <p:cSld name="3_three content section">
    <p:spTree>
      <p:nvGrpSpPr>
        <p:cNvPr id="1" name="Shape 103"/>
        <p:cNvGrpSpPr/>
        <p:nvPr/>
      </p:nvGrpSpPr>
      <p:grpSpPr>
        <a:xfrm>
          <a:off x="0" y="0"/>
          <a:ext cx="0" cy="0"/>
          <a:chOff x="0" y="0"/>
          <a:chExt cx="0" cy="0"/>
        </a:xfrm>
      </p:grpSpPr>
      <p:pic>
        <p:nvPicPr>
          <p:cNvPr id="13" name="Google Shape;27;p29">
            <a:extLst>
              <a:ext uri="{FF2B5EF4-FFF2-40B4-BE49-F238E27FC236}">
                <a16:creationId xmlns:a16="http://schemas.microsoft.com/office/drawing/2014/main" id="{46C37664-7DC2-7755-1BE2-2EEE519F1C7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1" y="746542"/>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135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SmartArt Placeholder 3">
            <a:extLst>
              <a:ext uri="{FF2B5EF4-FFF2-40B4-BE49-F238E27FC236}">
                <a16:creationId xmlns:a16="http://schemas.microsoft.com/office/drawing/2014/main" id="{0ECE31C3-9C40-1F81-9C45-1EA2873FA587}"/>
              </a:ext>
            </a:extLst>
          </p:cNvPr>
          <p:cNvSpPr>
            <a:spLocks noGrp="1"/>
          </p:cNvSpPr>
          <p:nvPr>
            <p:ph type="dgm" sz="quarter" idx="10"/>
          </p:nvPr>
        </p:nvSpPr>
        <p:spPr>
          <a:xfrm>
            <a:off x="838200" y="2098488"/>
            <a:ext cx="10615613" cy="4088003"/>
          </a:xfrm>
        </p:spPr>
        <p:txBody>
          <a:bodyPr/>
          <a:lstStyle>
            <a:lvl1pPr>
              <a:defRPr>
                <a:latin typeface="+mj-lt"/>
              </a:defRPr>
            </a:lvl1pPr>
          </a:lstStyle>
          <a:p>
            <a:endParaRPr lang="en-US" dirty="0"/>
          </a:p>
        </p:txBody>
      </p:sp>
      <p:sp>
        <p:nvSpPr>
          <p:cNvPr id="7" name="Google Shape;92;p37">
            <a:extLst>
              <a:ext uri="{FF2B5EF4-FFF2-40B4-BE49-F238E27FC236}">
                <a16:creationId xmlns:a16="http://schemas.microsoft.com/office/drawing/2014/main" id="{76A3E926-58CC-97C9-47BB-071CD5AC55A4}"/>
              </a:ext>
            </a:extLst>
          </p:cNvPr>
          <p:cNvSpPr txBox="1">
            <a:spLocks noGrp="1"/>
          </p:cNvSpPr>
          <p:nvPr>
            <p:ph type="body" idx="1"/>
          </p:nvPr>
        </p:nvSpPr>
        <p:spPr>
          <a:xfrm>
            <a:off x="838201" y="1376695"/>
            <a:ext cx="10657115" cy="599590"/>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Tree>
    <p:extLst>
      <p:ext uri="{BB962C8B-B14F-4D97-AF65-F5344CB8AC3E}">
        <p14:creationId xmlns:p14="http://schemas.microsoft.com/office/powerpoint/2010/main" val="3533804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4_three content section">
    <p:spTree>
      <p:nvGrpSpPr>
        <p:cNvPr id="1" name="Shape 103"/>
        <p:cNvGrpSpPr/>
        <p:nvPr/>
      </p:nvGrpSpPr>
      <p:grpSpPr>
        <a:xfrm>
          <a:off x="0" y="0"/>
          <a:ext cx="0" cy="0"/>
          <a:chOff x="0" y="0"/>
          <a:chExt cx="0" cy="0"/>
        </a:xfrm>
      </p:grpSpPr>
      <p:sp>
        <p:nvSpPr>
          <p:cNvPr id="111" name="Google Shape;111;p38"/>
          <p:cNvSpPr>
            <a:spLocks noGrp="1"/>
          </p:cNvSpPr>
          <p:nvPr>
            <p:ph type="chart" idx="7"/>
          </p:nvPr>
        </p:nvSpPr>
        <p:spPr>
          <a:xfrm>
            <a:off x="838201" y="1112111"/>
            <a:ext cx="10518059" cy="516649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422"/>
              </a:spcBef>
              <a:spcAft>
                <a:spcPts val="0"/>
              </a:spcAft>
              <a:buClr>
                <a:schemeClr val="dk1"/>
              </a:buClr>
              <a:buSzPts val="2800"/>
              <a:buFont typeface="Arial"/>
              <a:buNone/>
              <a:defRPr sz="1181" b="0" i="0" u="none" strike="noStrike" cap="none">
                <a:solidFill>
                  <a:schemeClr val="dk1"/>
                </a:solidFill>
                <a:latin typeface="+mj-lt"/>
                <a:ea typeface="Titillium Web"/>
                <a:cs typeface="Titillium Web"/>
                <a:sym typeface="Titillium Web"/>
              </a:defRPr>
            </a:lvl1pPr>
            <a:lvl2pPr marR="0" lvl="1" algn="l" rtl="0">
              <a:lnSpc>
                <a:spcPct val="90000"/>
              </a:lnSpc>
              <a:spcBef>
                <a:spcPts val="211"/>
              </a:spcBef>
              <a:spcAft>
                <a:spcPts val="0"/>
              </a:spcAft>
              <a:buClr>
                <a:schemeClr val="dk1"/>
              </a:buClr>
              <a:buSzPts val="2400"/>
              <a:buFont typeface="Arial"/>
              <a:buChar char="•"/>
              <a:defRPr sz="1013" b="0" i="0" u="none" strike="noStrike" cap="none">
                <a:solidFill>
                  <a:schemeClr val="dk1"/>
                </a:solidFill>
                <a:latin typeface="Titillium Web"/>
                <a:ea typeface="Titillium Web"/>
                <a:cs typeface="Titillium Web"/>
                <a:sym typeface="Titillium Web"/>
              </a:defRPr>
            </a:lvl2pPr>
            <a:lvl3pPr marR="0" lvl="2" algn="l" rtl="0">
              <a:lnSpc>
                <a:spcPct val="90000"/>
              </a:lnSpc>
              <a:spcBef>
                <a:spcPts val="211"/>
              </a:spcBef>
              <a:spcAft>
                <a:spcPts val="0"/>
              </a:spcAft>
              <a:buClr>
                <a:schemeClr val="dk1"/>
              </a:buClr>
              <a:buSzPts val="2000"/>
              <a:buFont typeface="Arial"/>
              <a:buChar char="•"/>
              <a:defRPr sz="844" b="0" i="0" u="none" strike="noStrike" cap="none">
                <a:solidFill>
                  <a:schemeClr val="dk1"/>
                </a:solidFill>
                <a:latin typeface="Titillium Web"/>
                <a:ea typeface="Titillium Web"/>
                <a:cs typeface="Titillium Web"/>
                <a:sym typeface="Titillium Web"/>
              </a:defRPr>
            </a:lvl3pPr>
            <a:lvl4pPr marR="0" lvl="3"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Titillium Web"/>
                <a:ea typeface="Titillium Web"/>
                <a:cs typeface="Titillium Web"/>
                <a:sym typeface="Titillium Web"/>
              </a:defRPr>
            </a:lvl4pPr>
            <a:lvl5pPr marR="0" lvl="4"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Titillium Web"/>
                <a:ea typeface="Titillium Web"/>
                <a:cs typeface="Titillium Web"/>
                <a:sym typeface="Titillium Web"/>
              </a:defRPr>
            </a:lvl5pPr>
            <a:lvl6pPr marR="0" lvl="5"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Calibri"/>
                <a:ea typeface="Calibri"/>
                <a:cs typeface="Calibri"/>
                <a:sym typeface="Calibri"/>
              </a:defRPr>
            </a:lvl6pPr>
            <a:lvl7pPr marR="0" lvl="6"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Calibri"/>
                <a:ea typeface="Calibri"/>
                <a:cs typeface="Calibri"/>
                <a:sym typeface="Calibri"/>
              </a:defRPr>
            </a:lvl7pPr>
            <a:lvl8pPr marR="0" lvl="7"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Calibri"/>
                <a:ea typeface="Calibri"/>
                <a:cs typeface="Calibri"/>
                <a:sym typeface="Calibri"/>
              </a:defRPr>
            </a:lvl8pPr>
            <a:lvl9pPr marR="0" lvl="8"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Calibri"/>
                <a:ea typeface="Calibri"/>
                <a:cs typeface="Calibri"/>
                <a:sym typeface="Calibri"/>
              </a:defRPr>
            </a:lvl9pPr>
          </a:lstStyle>
          <a:p>
            <a:endParaRPr dirty="0"/>
          </a:p>
        </p:txBody>
      </p:sp>
      <p:pic>
        <p:nvPicPr>
          <p:cNvPr id="13" name="Google Shape;27;p29">
            <a:extLst>
              <a:ext uri="{FF2B5EF4-FFF2-40B4-BE49-F238E27FC236}">
                <a16:creationId xmlns:a16="http://schemas.microsoft.com/office/drawing/2014/main" id="{46C37664-7DC2-7755-1BE2-2EEE519F1C7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1" y="451575"/>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135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047644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4_three content section">
    <p:spTree>
      <p:nvGrpSpPr>
        <p:cNvPr id="1" name="Shape 103"/>
        <p:cNvGrpSpPr/>
        <p:nvPr/>
      </p:nvGrpSpPr>
      <p:grpSpPr>
        <a:xfrm>
          <a:off x="0" y="0"/>
          <a:ext cx="0" cy="0"/>
          <a:chOff x="0" y="0"/>
          <a:chExt cx="0" cy="0"/>
        </a:xfrm>
      </p:grpSpPr>
      <p:pic>
        <p:nvPicPr>
          <p:cNvPr id="13" name="Google Shape;27;p29">
            <a:extLst>
              <a:ext uri="{FF2B5EF4-FFF2-40B4-BE49-F238E27FC236}">
                <a16:creationId xmlns:a16="http://schemas.microsoft.com/office/drawing/2014/main" id="{46C37664-7DC2-7755-1BE2-2EEE519F1C7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1" y="620114"/>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135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Table Placeholder 3">
            <a:extLst>
              <a:ext uri="{FF2B5EF4-FFF2-40B4-BE49-F238E27FC236}">
                <a16:creationId xmlns:a16="http://schemas.microsoft.com/office/drawing/2014/main" id="{C36EEF6C-05D3-1E3A-4003-2E85ECD42A9D}"/>
              </a:ext>
            </a:extLst>
          </p:cNvPr>
          <p:cNvSpPr>
            <a:spLocks noGrp="1"/>
          </p:cNvSpPr>
          <p:nvPr>
            <p:ph type="tbl" sz="quarter" idx="10"/>
          </p:nvPr>
        </p:nvSpPr>
        <p:spPr>
          <a:xfrm>
            <a:off x="838200" y="1377950"/>
            <a:ext cx="10783888" cy="4821238"/>
          </a:xfrm>
        </p:spPr>
        <p:txBody>
          <a:bodyPr/>
          <a:lstStyle>
            <a:lvl1pPr>
              <a:defRPr>
                <a:latin typeface="+mj-lt"/>
              </a:defRPr>
            </a:lvl1pPr>
          </a:lstStyle>
          <a:p>
            <a:endParaRPr lang="en-US" dirty="0"/>
          </a:p>
        </p:txBody>
      </p:sp>
    </p:spTree>
    <p:extLst>
      <p:ext uri="{BB962C8B-B14F-4D97-AF65-F5344CB8AC3E}">
        <p14:creationId xmlns:p14="http://schemas.microsoft.com/office/powerpoint/2010/main" val="1344845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four content section">
  <p:cSld name="2_four content section">
    <p:spTree>
      <p:nvGrpSpPr>
        <p:cNvPr id="1" name="Shape 115"/>
        <p:cNvGrpSpPr/>
        <p:nvPr/>
      </p:nvGrpSpPr>
      <p:grpSpPr>
        <a:xfrm>
          <a:off x="0" y="0"/>
          <a:ext cx="0" cy="0"/>
          <a:chOff x="0" y="0"/>
          <a:chExt cx="0" cy="0"/>
        </a:xfrm>
      </p:grpSpPr>
      <p:sp>
        <p:nvSpPr>
          <p:cNvPr id="116" name="Google Shape;116;p39"/>
          <p:cNvSpPr txBox="1">
            <a:spLocks noGrp="1"/>
          </p:cNvSpPr>
          <p:nvPr>
            <p:ph type="body" idx="1"/>
          </p:nvPr>
        </p:nvSpPr>
        <p:spPr>
          <a:xfrm>
            <a:off x="838204" y="4863611"/>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422"/>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17" name="Google Shape;117;p39"/>
          <p:cNvSpPr>
            <a:spLocks noGrp="1"/>
          </p:cNvSpPr>
          <p:nvPr>
            <p:ph type="pic" idx="2"/>
          </p:nvPr>
        </p:nvSpPr>
        <p:spPr>
          <a:xfrm>
            <a:off x="838204" y="1717838"/>
            <a:ext cx="2166257" cy="2174304"/>
          </a:xfrm>
          <a:prstGeom prst="rect">
            <a:avLst/>
          </a:prstGeom>
          <a:noFill/>
          <a:ln>
            <a:noFill/>
          </a:ln>
        </p:spPr>
      </p:sp>
      <p:sp>
        <p:nvSpPr>
          <p:cNvPr id="118" name="Google Shape;118;p39"/>
          <p:cNvSpPr txBox="1">
            <a:spLocks noGrp="1"/>
          </p:cNvSpPr>
          <p:nvPr>
            <p:ph type="body" idx="3"/>
          </p:nvPr>
        </p:nvSpPr>
        <p:spPr>
          <a:xfrm>
            <a:off x="3456581" y="4863611"/>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422"/>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19" name="Google Shape;119;p39"/>
          <p:cNvSpPr>
            <a:spLocks noGrp="1"/>
          </p:cNvSpPr>
          <p:nvPr>
            <p:ph type="pic" idx="4"/>
          </p:nvPr>
        </p:nvSpPr>
        <p:spPr>
          <a:xfrm>
            <a:off x="3456581" y="1717838"/>
            <a:ext cx="2166257" cy="2174304"/>
          </a:xfrm>
          <a:prstGeom prst="rect">
            <a:avLst/>
          </a:prstGeom>
          <a:noFill/>
          <a:ln>
            <a:noFill/>
          </a:ln>
        </p:spPr>
      </p:sp>
      <p:sp>
        <p:nvSpPr>
          <p:cNvPr id="120" name="Google Shape;120;p39"/>
          <p:cNvSpPr txBox="1">
            <a:spLocks noGrp="1"/>
          </p:cNvSpPr>
          <p:nvPr>
            <p:ph type="body" idx="5"/>
          </p:nvPr>
        </p:nvSpPr>
        <p:spPr>
          <a:xfrm>
            <a:off x="6074958" y="4863611"/>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422"/>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21" name="Google Shape;121;p39"/>
          <p:cNvSpPr>
            <a:spLocks noGrp="1"/>
          </p:cNvSpPr>
          <p:nvPr>
            <p:ph type="pic" idx="6"/>
          </p:nvPr>
        </p:nvSpPr>
        <p:spPr>
          <a:xfrm>
            <a:off x="6074958" y="1717838"/>
            <a:ext cx="2166257" cy="2174304"/>
          </a:xfrm>
          <a:prstGeom prst="rect">
            <a:avLst/>
          </a:prstGeom>
          <a:noFill/>
          <a:ln>
            <a:noFill/>
          </a:ln>
        </p:spPr>
      </p:sp>
      <p:sp>
        <p:nvSpPr>
          <p:cNvPr id="122" name="Google Shape;122;p39"/>
          <p:cNvSpPr txBox="1">
            <a:spLocks noGrp="1"/>
          </p:cNvSpPr>
          <p:nvPr>
            <p:ph type="body" idx="7"/>
          </p:nvPr>
        </p:nvSpPr>
        <p:spPr>
          <a:xfrm>
            <a:off x="8693336" y="4863611"/>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422"/>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23" name="Google Shape;123;p39"/>
          <p:cNvSpPr>
            <a:spLocks noGrp="1"/>
          </p:cNvSpPr>
          <p:nvPr>
            <p:ph type="pic" idx="8"/>
          </p:nvPr>
        </p:nvSpPr>
        <p:spPr>
          <a:xfrm>
            <a:off x="8693336" y="1717838"/>
            <a:ext cx="2166257" cy="2174304"/>
          </a:xfrm>
          <a:prstGeom prst="rect">
            <a:avLst/>
          </a:prstGeom>
          <a:noFill/>
          <a:ln>
            <a:noFill/>
          </a:ln>
        </p:spPr>
      </p:sp>
      <p:sp>
        <p:nvSpPr>
          <p:cNvPr id="124" name="Google Shape;124;p39"/>
          <p:cNvSpPr txBox="1">
            <a:spLocks noGrp="1"/>
          </p:cNvSpPr>
          <p:nvPr>
            <p:ph type="title"/>
          </p:nvPr>
        </p:nvSpPr>
        <p:spPr>
          <a:xfrm>
            <a:off x="838201" y="813020"/>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1350" b="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6" name="Google Shape;126;p39"/>
          <p:cNvSpPr txBox="1">
            <a:spLocks noGrp="1"/>
          </p:cNvSpPr>
          <p:nvPr>
            <p:ph type="body" idx="9"/>
          </p:nvPr>
        </p:nvSpPr>
        <p:spPr>
          <a:xfrm>
            <a:off x="838204" y="4284497"/>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760">
                <a:solidFill>
                  <a:schemeClr val="dk1"/>
                </a:solidFill>
                <a:latin typeface="+mj-lt"/>
                <a:ea typeface="Futura Medium"/>
                <a:cs typeface="Futura Medium"/>
                <a:sym typeface="Titillium Web"/>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27" name="Google Shape;127;p39"/>
          <p:cNvSpPr txBox="1">
            <a:spLocks noGrp="1"/>
          </p:cNvSpPr>
          <p:nvPr>
            <p:ph type="body" idx="13"/>
          </p:nvPr>
        </p:nvSpPr>
        <p:spPr>
          <a:xfrm>
            <a:off x="3456580" y="4284496"/>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760">
                <a:solidFill>
                  <a:schemeClr val="dk1"/>
                </a:solidFill>
                <a:latin typeface="+mj-lt"/>
                <a:ea typeface="Futura Medium"/>
                <a:cs typeface="Futura Medium"/>
                <a:sym typeface="Titillium Web"/>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28" name="Google Shape;128;p39"/>
          <p:cNvSpPr txBox="1">
            <a:spLocks noGrp="1"/>
          </p:cNvSpPr>
          <p:nvPr>
            <p:ph type="body" idx="14"/>
          </p:nvPr>
        </p:nvSpPr>
        <p:spPr>
          <a:xfrm>
            <a:off x="6074956" y="4284495"/>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760">
                <a:solidFill>
                  <a:schemeClr val="dk1"/>
                </a:solidFill>
                <a:latin typeface="+mj-lt"/>
                <a:ea typeface="Futura Medium"/>
                <a:cs typeface="Futura Medium"/>
                <a:sym typeface="Titillium Web"/>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29" name="Google Shape;129;p39"/>
          <p:cNvSpPr txBox="1">
            <a:spLocks noGrp="1"/>
          </p:cNvSpPr>
          <p:nvPr>
            <p:ph type="body" idx="15"/>
          </p:nvPr>
        </p:nvSpPr>
        <p:spPr>
          <a:xfrm>
            <a:off x="8693332" y="4267487"/>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760">
                <a:solidFill>
                  <a:schemeClr val="dk1"/>
                </a:solidFill>
                <a:latin typeface="+mj-lt"/>
                <a:ea typeface="Futura Medium"/>
                <a:cs typeface="Futura Medium"/>
                <a:sym typeface="Titillium Web"/>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17" name="Google Shape;27;p29">
            <a:extLst>
              <a:ext uri="{FF2B5EF4-FFF2-40B4-BE49-F238E27FC236}">
                <a16:creationId xmlns:a16="http://schemas.microsoft.com/office/drawing/2014/main" id="{3EA07B1B-2734-6B7A-A65D-26EF6D46E147}"/>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cxnSp>
        <p:nvCxnSpPr>
          <p:cNvPr id="2" name="Google Shape;377;p13">
            <a:extLst>
              <a:ext uri="{FF2B5EF4-FFF2-40B4-BE49-F238E27FC236}">
                <a16:creationId xmlns:a16="http://schemas.microsoft.com/office/drawing/2014/main" id="{152EF954-305F-4F04-E69A-E7026C00EBF5}"/>
              </a:ext>
            </a:extLst>
          </p:cNvPr>
          <p:cNvCxnSpPr/>
          <p:nvPr userDrawn="1"/>
        </p:nvCxnSpPr>
        <p:spPr>
          <a:xfrm rot="10800000" flipH="1">
            <a:off x="945773" y="1398903"/>
            <a:ext cx="1951119" cy="123"/>
          </a:xfrm>
          <a:prstGeom prst="straightConnector1">
            <a:avLst/>
          </a:prstGeom>
          <a:noFill/>
          <a:ln w="57150" cap="flat" cmpd="sng">
            <a:solidFill>
              <a:srgbClr val="BE1E2D"/>
            </a:solidFill>
            <a:prstDash val="solid"/>
            <a:miter lim="800000"/>
            <a:headEnd type="none" w="sm" len="sm"/>
            <a:tailEnd type="none" w="sm" len="sm"/>
          </a:ln>
        </p:spPr>
      </p:cxnSp>
    </p:spTree>
    <p:extLst>
      <p:ext uri="{BB962C8B-B14F-4D97-AF65-F5344CB8AC3E}">
        <p14:creationId xmlns:p14="http://schemas.microsoft.com/office/powerpoint/2010/main" val="3357674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Comparison" type="twoTxTwoObj">
  <p:cSld name="1_Comparison">
    <p:bg>
      <p:bgPr>
        <a:solidFill>
          <a:srgbClr val="075190"/>
        </a:solidFill>
        <a:effectLst/>
      </p:bgPr>
    </p:bg>
    <p:spTree>
      <p:nvGrpSpPr>
        <p:cNvPr id="1" name="Shape 137"/>
        <p:cNvGrpSpPr/>
        <p:nvPr/>
      </p:nvGrpSpPr>
      <p:grpSpPr>
        <a:xfrm>
          <a:off x="0" y="0"/>
          <a:ext cx="0" cy="0"/>
          <a:chOff x="0" y="0"/>
          <a:chExt cx="0" cy="0"/>
        </a:xfrm>
      </p:grpSpPr>
      <p:sp>
        <p:nvSpPr>
          <p:cNvPr id="138" name="Google Shape;138;p41"/>
          <p:cNvSpPr txBox="1">
            <a:spLocks noGrp="1"/>
          </p:cNvSpPr>
          <p:nvPr>
            <p:ph type="title"/>
          </p:nvPr>
        </p:nvSpPr>
        <p:spPr>
          <a:xfrm>
            <a:off x="839791" y="1798055"/>
            <a:ext cx="43418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itillium Web"/>
              <a:buNone/>
              <a:defRPr>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9" name="Google Shape;139;p41"/>
          <p:cNvSpPr txBox="1">
            <a:spLocks noGrp="1"/>
          </p:cNvSpPr>
          <p:nvPr>
            <p:ph type="body" idx="1"/>
          </p:nvPr>
        </p:nvSpPr>
        <p:spPr>
          <a:xfrm>
            <a:off x="839789" y="3427747"/>
            <a:ext cx="5157787" cy="693692"/>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422"/>
              </a:spcBef>
              <a:spcAft>
                <a:spcPts val="0"/>
              </a:spcAft>
              <a:buClr>
                <a:schemeClr val="lt1"/>
              </a:buClr>
              <a:buSzPts val="2400"/>
              <a:buNone/>
              <a:defRPr sz="1013" b="1">
                <a:solidFill>
                  <a:schemeClr val="lt1"/>
                </a:solidFill>
                <a:latin typeface="+mj-lt"/>
              </a:defRPr>
            </a:lvl1pPr>
            <a:lvl2pPr marL="385763" lvl="1" indent="-96441" algn="l">
              <a:lnSpc>
                <a:spcPct val="90000"/>
              </a:lnSpc>
              <a:spcBef>
                <a:spcPts val="211"/>
              </a:spcBef>
              <a:spcAft>
                <a:spcPts val="0"/>
              </a:spcAft>
              <a:buClr>
                <a:schemeClr val="dk1"/>
              </a:buClr>
              <a:buSzPts val="2000"/>
              <a:buNone/>
              <a:defRPr sz="844" b="1"/>
            </a:lvl2pPr>
            <a:lvl3pPr marL="578644" lvl="2" indent="-96441" algn="l">
              <a:lnSpc>
                <a:spcPct val="90000"/>
              </a:lnSpc>
              <a:spcBef>
                <a:spcPts val="211"/>
              </a:spcBef>
              <a:spcAft>
                <a:spcPts val="0"/>
              </a:spcAft>
              <a:buClr>
                <a:schemeClr val="dk1"/>
              </a:buClr>
              <a:buSzPts val="1800"/>
              <a:buNone/>
              <a:defRPr sz="760" b="1"/>
            </a:lvl3pPr>
            <a:lvl4pPr marL="771525" lvl="3" indent="-96441" algn="l">
              <a:lnSpc>
                <a:spcPct val="90000"/>
              </a:lnSpc>
              <a:spcBef>
                <a:spcPts val="211"/>
              </a:spcBef>
              <a:spcAft>
                <a:spcPts val="0"/>
              </a:spcAft>
              <a:buClr>
                <a:schemeClr val="dk1"/>
              </a:buClr>
              <a:buSzPts val="1600"/>
              <a:buNone/>
              <a:defRPr sz="675" b="1"/>
            </a:lvl4pPr>
            <a:lvl5pPr marL="964406" lvl="4" indent="-96441" algn="l">
              <a:lnSpc>
                <a:spcPct val="90000"/>
              </a:lnSpc>
              <a:spcBef>
                <a:spcPts val="211"/>
              </a:spcBef>
              <a:spcAft>
                <a:spcPts val="0"/>
              </a:spcAft>
              <a:buClr>
                <a:schemeClr val="dk1"/>
              </a:buClr>
              <a:buSzPts val="1600"/>
              <a:buNone/>
              <a:defRPr sz="675" b="1"/>
            </a:lvl5pPr>
            <a:lvl6pPr marL="1157288" lvl="5" indent="-96441" algn="l">
              <a:lnSpc>
                <a:spcPct val="90000"/>
              </a:lnSpc>
              <a:spcBef>
                <a:spcPts val="211"/>
              </a:spcBef>
              <a:spcAft>
                <a:spcPts val="0"/>
              </a:spcAft>
              <a:buClr>
                <a:schemeClr val="dk1"/>
              </a:buClr>
              <a:buSzPts val="1600"/>
              <a:buNone/>
              <a:defRPr sz="675" b="1"/>
            </a:lvl6pPr>
            <a:lvl7pPr marL="1350169" lvl="6" indent="-96441" algn="l">
              <a:lnSpc>
                <a:spcPct val="90000"/>
              </a:lnSpc>
              <a:spcBef>
                <a:spcPts val="211"/>
              </a:spcBef>
              <a:spcAft>
                <a:spcPts val="0"/>
              </a:spcAft>
              <a:buClr>
                <a:schemeClr val="dk1"/>
              </a:buClr>
              <a:buSzPts val="1600"/>
              <a:buNone/>
              <a:defRPr sz="675" b="1"/>
            </a:lvl7pPr>
            <a:lvl8pPr marL="1543050" lvl="7" indent="-96441" algn="l">
              <a:lnSpc>
                <a:spcPct val="90000"/>
              </a:lnSpc>
              <a:spcBef>
                <a:spcPts val="211"/>
              </a:spcBef>
              <a:spcAft>
                <a:spcPts val="0"/>
              </a:spcAft>
              <a:buClr>
                <a:schemeClr val="dk1"/>
              </a:buClr>
              <a:buSzPts val="1600"/>
              <a:buNone/>
              <a:defRPr sz="675" b="1"/>
            </a:lvl8pPr>
            <a:lvl9pPr marL="1735931" lvl="8" indent="-96441" algn="l">
              <a:lnSpc>
                <a:spcPct val="90000"/>
              </a:lnSpc>
              <a:spcBef>
                <a:spcPts val="211"/>
              </a:spcBef>
              <a:spcAft>
                <a:spcPts val="0"/>
              </a:spcAft>
              <a:buClr>
                <a:schemeClr val="dk1"/>
              </a:buClr>
              <a:buSzPts val="1600"/>
              <a:buNone/>
              <a:defRPr sz="675" b="1"/>
            </a:lvl9pPr>
          </a:lstStyle>
          <a:p>
            <a:endParaRPr dirty="0"/>
          </a:p>
        </p:txBody>
      </p:sp>
      <p:sp>
        <p:nvSpPr>
          <p:cNvPr id="140" name="Google Shape;140;p41"/>
          <p:cNvSpPr txBox="1">
            <a:spLocks noGrp="1"/>
          </p:cNvSpPr>
          <p:nvPr>
            <p:ph type="body" idx="2"/>
          </p:nvPr>
        </p:nvSpPr>
        <p:spPr>
          <a:xfrm>
            <a:off x="839789" y="4276436"/>
            <a:ext cx="5157787" cy="191322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lt1"/>
              </a:buClr>
              <a:buSzPts val="2000"/>
              <a:buNone/>
              <a:defRPr sz="844">
                <a:solidFill>
                  <a:schemeClr val="lt1"/>
                </a:solidFill>
                <a:latin typeface="+mj-lt"/>
              </a:defRPr>
            </a:lvl1pPr>
            <a:lvl2pPr marL="385763" lvl="1" indent="-144661" algn="l">
              <a:lnSpc>
                <a:spcPct val="90000"/>
              </a:lnSpc>
              <a:spcBef>
                <a:spcPts val="211"/>
              </a:spcBef>
              <a:spcAft>
                <a:spcPts val="0"/>
              </a:spcAft>
              <a:buClr>
                <a:schemeClr val="lt1"/>
              </a:buClr>
              <a:buSzPts val="1800"/>
              <a:buChar char="•"/>
              <a:defRPr sz="760">
                <a:solidFill>
                  <a:schemeClr val="lt1"/>
                </a:solidFill>
              </a:defRPr>
            </a:lvl2pPr>
            <a:lvl3pPr marL="578644" lvl="2" indent="-139304" algn="l">
              <a:lnSpc>
                <a:spcPct val="90000"/>
              </a:lnSpc>
              <a:spcBef>
                <a:spcPts val="211"/>
              </a:spcBef>
              <a:spcAft>
                <a:spcPts val="0"/>
              </a:spcAft>
              <a:buClr>
                <a:schemeClr val="lt1"/>
              </a:buClr>
              <a:buSzPts val="1600"/>
              <a:buChar char="•"/>
              <a:defRPr sz="675">
                <a:solidFill>
                  <a:schemeClr val="lt1"/>
                </a:solidFill>
              </a:defRPr>
            </a:lvl3pPr>
            <a:lvl4pPr marL="771525" lvl="3" indent="-133946" algn="l">
              <a:lnSpc>
                <a:spcPct val="90000"/>
              </a:lnSpc>
              <a:spcBef>
                <a:spcPts val="211"/>
              </a:spcBef>
              <a:spcAft>
                <a:spcPts val="0"/>
              </a:spcAft>
              <a:buClr>
                <a:schemeClr val="lt1"/>
              </a:buClr>
              <a:buSzPts val="1400"/>
              <a:buChar char="•"/>
              <a:defRPr sz="591">
                <a:solidFill>
                  <a:schemeClr val="lt1"/>
                </a:solidFill>
              </a:defRPr>
            </a:lvl4pPr>
            <a:lvl5pPr marL="964406" lvl="4" indent="-133946" algn="l">
              <a:lnSpc>
                <a:spcPct val="90000"/>
              </a:lnSpc>
              <a:spcBef>
                <a:spcPts val="211"/>
              </a:spcBef>
              <a:spcAft>
                <a:spcPts val="0"/>
              </a:spcAft>
              <a:buClr>
                <a:schemeClr val="lt1"/>
              </a:buClr>
              <a:buSzPts val="1400"/>
              <a:buChar char="•"/>
              <a:defRPr sz="591">
                <a:solidFill>
                  <a:schemeClr val="lt1"/>
                </a:solidFill>
              </a:defRPr>
            </a:lvl5pPr>
            <a:lvl6pPr marL="1157288" lvl="5" indent="-144661" algn="l">
              <a:lnSpc>
                <a:spcPct val="90000"/>
              </a:lnSpc>
              <a:spcBef>
                <a:spcPts val="211"/>
              </a:spcBef>
              <a:spcAft>
                <a:spcPts val="0"/>
              </a:spcAft>
              <a:buClr>
                <a:schemeClr val="dk1"/>
              </a:buClr>
              <a:buSzPts val="1800"/>
              <a:buChar char="•"/>
              <a:defRPr/>
            </a:lvl6pPr>
            <a:lvl7pPr marL="1350169" lvl="6" indent="-144661" algn="l">
              <a:lnSpc>
                <a:spcPct val="90000"/>
              </a:lnSpc>
              <a:spcBef>
                <a:spcPts val="211"/>
              </a:spcBef>
              <a:spcAft>
                <a:spcPts val="0"/>
              </a:spcAft>
              <a:buClr>
                <a:schemeClr val="dk1"/>
              </a:buClr>
              <a:buSzPts val="1800"/>
              <a:buChar char="•"/>
              <a:defRPr/>
            </a:lvl7pPr>
            <a:lvl8pPr marL="1543050" lvl="7" indent="-144661" algn="l">
              <a:lnSpc>
                <a:spcPct val="90000"/>
              </a:lnSpc>
              <a:spcBef>
                <a:spcPts val="211"/>
              </a:spcBef>
              <a:spcAft>
                <a:spcPts val="0"/>
              </a:spcAft>
              <a:buClr>
                <a:schemeClr val="dk1"/>
              </a:buClr>
              <a:buSzPts val="1800"/>
              <a:buChar char="•"/>
              <a:defRPr/>
            </a:lvl8pPr>
            <a:lvl9pPr marL="1735931" lvl="8" indent="-144661" algn="l">
              <a:lnSpc>
                <a:spcPct val="90000"/>
              </a:lnSpc>
              <a:spcBef>
                <a:spcPts val="211"/>
              </a:spcBef>
              <a:spcAft>
                <a:spcPts val="0"/>
              </a:spcAft>
              <a:buClr>
                <a:schemeClr val="dk1"/>
              </a:buClr>
              <a:buSzPts val="1800"/>
              <a:buChar char="•"/>
              <a:defRPr/>
            </a:lvl9pPr>
          </a:lstStyle>
          <a:p>
            <a:endParaRPr dirty="0"/>
          </a:p>
        </p:txBody>
      </p:sp>
      <p:sp>
        <p:nvSpPr>
          <p:cNvPr id="141" name="Google Shape;141;p41"/>
          <p:cNvSpPr txBox="1">
            <a:spLocks noGrp="1"/>
          </p:cNvSpPr>
          <p:nvPr>
            <p:ph type="body" idx="3"/>
          </p:nvPr>
        </p:nvSpPr>
        <p:spPr>
          <a:xfrm>
            <a:off x="6172203" y="3427747"/>
            <a:ext cx="5183188" cy="693692"/>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422"/>
              </a:spcBef>
              <a:spcAft>
                <a:spcPts val="0"/>
              </a:spcAft>
              <a:buClr>
                <a:schemeClr val="lt1"/>
              </a:buClr>
              <a:buSzPts val="2400"/>
              <a:buNone/>
              <a:defRPr sz="1013" b="1">
                <a:solidFill>
                  <a:schemeClr val="lt1"/>
                </a:solidFill>
                <a:latin typeface="+mj-lt"/>
              </a:defRPr>
            </a:lvl1pPr>
            <a:lvl2pPr marL="385763" lvl="1" indent="-96441" algn="l">
              <a:lnSpc>
                <a:spcPct val="90000"/>
              </a:lnSpc>
              <a:spcBef>
                <a:spcPts val="211"/>
              </a:spcBef>
              <a:spcAft>
                <a:spcPts val="0"/>
              </a:spcAft>
              <a:buClr>
                <a:schemeClr val="dk1"/>
              </a:buClr>
              <a:buSzPts val="2000"/>
              <a:buNone/>
              <a:defRPr sz="844" b="1"/>
            </a:lvl2pPr>
            <a:lvl3pPr marL="578644" lvl="2" indent="-96441" algn="l">
              <a:lnSpc>
                <a:spcPct val="90000"/>
              </a:lnSpc>
              <a:spcBef>
                <a:spcPts val="211"/>
              </a:spcBef>
              <a:spcAft>
                <a:spcPts val="0"/>
              </a:spcAft>
              <a:buClr>
                <a:schemeClr val="dk1"/>
              </a:buClr>
              <a:buSzPts val="1800"/>
              <a:buNone/>
              <a:defRPr sz="760" b="1"/>
            </a:lvl3pPr>
            <a:lvl4pPr marL="771525" lvl="3" indent="-96441" algn="l">
              <a:lnSpc>
                <a:spcPct val="90000"/>
              </a:lnSpc>
              <a:spcBef>
                <a:spcPts val="211"/>
              </a:spcBef>
              <a:spcAft>
                <a:spcPts val="0"/>
              </a:spcAft>
              <a:buClr>
                <a:schemeClr val="dk1"/>
              </a:buClr>
              <a:buSzPts val="1600"/>
              <a:buNone/>
              <a:defRPr sz="675" b="1"/>
            </a:lvl4pPr>
            <a:lvl5pPr marL="964406" lvl="4" indent="-96441" algn="l">
              <a:lnSpc>
                <a:spcPct val="90000"/>
              </a:lnSpc>
              <a:spcBef>
                <a:spcPts val="211"/>
              </a:spcBef>
              <a:spcAft>
                <a:spcPts val="0"/>
              </a:spcAft>
              <a:buClr>
                <a:schemeClr val="dk1"/>
              </a:buClr>
              <a:buSzPts val="1600"/>
              <a:buNone/>
              <a:defRPr sz="675" b="1"/>
            </a:lvl5pPr>
            <a:lvl6pPr marL="1157288" lvl="5" indent="-96441" algn="l">
              <a:lnSpc>
                <a:spcPct val="90000"/>
              </a:lnSpc>
              <a:spcBef>
                <a:spcPts val="211"/>
              </a:spcBef>
              <a:spcAft>
                <a:spcPts val="0"/>
              </a:spcAft>
              <a:buClr>
                <a:schemeClr val="dk1"/>
              </a:buClr>
              <a:buSzPts val="1600"/>
              <a:buNone/>
              <a:defRPr sz="675" b="1"/>
            </a:lvl6pPr>
            <a:lvl7pPr marL="1350169" lvl="6" indent="-96441" algn="l">
              <a:lnSpc>
                <a:spcPct val="90000"/>
              </a:lnSpc>
              <a:spcBef>
                <a:spcPts val="211"/>
              </a:spcBef>
              <a:spcAft>
                <a:spcPts val="0"/>
              </a:spcAft>
              <a:buClr>
                <a:schemeClr val="dk1"/>
              </a:buClr>
              <a:buSzPts val="1600"/>
              <a:buNone/>
              <a:defRPr sz="675" b="1"/>
            </a:lvl7pPr>
            <a:lvl8pPr marL="1543050" lvl="7" indent="-96441" algn="l">
              <a:lnSpc>
                <a:spcPct val="90000"/>
              </a:lnSpc>
              <a:spcBef>
                <a:spcPts val="211"/>
              </a:spcBef>
              <a:spcAft>
                <a:spcPts val="0"/>
              </a:spcAft>
              <a:buClr>
                <a:schemeClr val="dk1"/>
              </a:buClr>
              <a:buSzPts val="1600"/>
              <a:buNone/>
              <a:defRPr sz="675" b="1"/>
            </a:lvl8pPr>
            <a:lvl9pPr marL="1735931" lvl="8" indent="-96441" algn="l">
              <a:lnSpc>
                <a:spcPct val="90000"/>
              </a:lnSpc>
              <a:spcBef>
                <a:spcPts val="211"/>
              </a:spcBef>
              <a:spcAft>
                <a:spcPts val="0"/>
              </a:spcAft>
              <a:buClr>
                <a:schemeClr val="dk1"/>
              </a:buClr>
              <a:buSzPts val="1600"/>
              <a:buNone/>
              <a:defRPr sz="675" b="1"/>
            </a:lvl9pPr>
          </a:lstStyle>
          <a:p>
            <a:endParaRPr dirty="0"/>
          </a:p>
        </p:txBody>
      </p:sp>
      <p:sp>
        <p:nvSpPr>
          <p:cNvPr id="142" name="Google Shape;142;p41"/>
          <p:cNvSpPr txBox="1">
            <a:spLocks noGrp="1"/>
          </p:cNvSpPr>
          <p:nvPr>
            <p:ph type="body" idx="4"/>
          </p:nvPr>
        </p:nvSpPr>
        <p:spPr>
          <a:xfrm>
            <a:off x="6172203" y="4276436"/>
            <a:ext cx="5183188" cy="191322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lt1"/>
              </a:buClr>
              <a:buSzPts val="2000"/>
              <a:buNone/>
              <a:defRPr sz="844">
                <a:solidFill>
                  <a:schemeClr val="lt1"/>
                </a:solidFill>
                <a:latin typeface="+mj-lt"/>
              </a:defRPr>
            </a:lvl1pPr>
            <a:lvl2pPr marL="385763" lvl="1" indent="-144661" algn="l">
              <a:lnSpc>
                <a:spcPct val="90000"/>
              </a:lnSpc>
              <a:spcBef>
                <a:spcPts val="211"/>
              </a:spcBef>
              <a:spcAft>
                <a:spcPts val="0"/>
              </a:spcAft>
              <a:buClr>
                <a:schemeClr val="lt1"/>
              </a:buClr>
              <a:buSzPts val="1800"/>
              <a:buChar char="•"/>
              <a:defRPr sz="760">
                <a:solidFill>
                  <a:schemeClr val="lt1"/>
                </a:solidFill>
              </a:defRPr>
            </a:lvl2pPr>
            <a:lvl3pPr marL="578644" lvl="2" indent="-139304" algn="l">
              <a:lnSpc>
                <a:spcPct val="90000"/>
              </a:lnSpc>
              <a:spcBef>
                <a:spcPts val="211"/>
              </a:spcBef>
              <a:spcAft>
                <a:spcPts val="0"/>
              </a:spcAft>
              <a:buClr>
                <a:schemeClr val="lt1"/>
              </a:buClr>
              <a:buSzPts val="1600"/>
              <a:buChar char="•"/>
              <a:defRPr sz="675">
                <a:solidFill>
                  <a:schemeClr val="lt1"/>
                </a:solidFill>
              </a:defRPr>
            </a:lvl3pPr>
            <a:lvl4pPr marL="771525" lvl="3" indent="-133946" algn="l">
              <a:lnSpc>
                <a:spcPct val="90000"/>
              </a:lnSpc>
              <a:spcBef>
                <a:spcPts val="211"/>
              </a:spcBef>
              <a:spcAft>
                <a:spcPts val="0"/>
              </a:spcAft>
              <a:buClr>
                <a:schemeClr val="lt1"/>
              </a:buClr>
              <a:buSzPts val="1400"/>
              <a:buChar char="•"/>
              <a:defRPr sz="591">
                <a:solidFill>
                  <a:schemeClr val="lt1"/>
                </a:solidFill>
              </a:defRPr>
            </a:lvl4pPr>
            <a:lvl5pPr marL="964406" lvl="4" indent="-133946" algn="l">
              <a:lnSpc>
                <a:spcPct val="90000"/>
              </a:lnSpc>
              <a:spcBef>
                <a:spcPts val="211"/>
              </a:spcBef>
              <a:spcAft>
                <a:spcPts val="0"/>
              </a:spcAft>
              <a:buClr>
                <a:schemeClr val="lt1"/>
              </a:buClr>
              <a:buSzPts val="1400"/>
              <a:buChar char="•"/>
              <a:defRPr sz="591">
                <a:solidFill>
                  <a:schemeClr val="lt1"/>
                </a:solidFill>
              </a:defRPr>
            </a:lvl5pPr>
            <a:lvl6pPr marL="1157288" lvl="5" indent="-144661" algn="l">
              <a:lnSpc>
                <a:spcPct val="90000"/>
              </a:lnSpc>
              <a:spcBef>
                <a:spcPts val="211"/>
              </a:spcBef>
              <a:spcAft>
                <a:spcPts val="0"/>
              </a:spcAft>
              <a:buClr>
                <a:schemeClr val="dk1"/>
              </a:buClr>
              <a:buSzPts val="1800"/>
              <a:buChar char="•"/>
              <a:defRPr/>
            </a:lvl6pPr>
            <a:lvl7pPr marL="1350169" lvl="6" indent="-144661" algn="l">
              <a:lnSpc>
                <a:spcPct val="90000"/>
              </a:lnSpc>
              <a:spcBef>
                <a:spcPts val="211"/>
              </a:spcBef>
              <a:spcAft>
                <a:spcPts val="0"/>
              </a:spcAft>
              <a:buClr>
                <a:schemeClr val="dk1"/>
              </a:buClr>
              <a:buSzPts val="1800"/>
              <a:buChar char="•"/>
              <a:defRPr/>
            </a:lvl7pPr>
            <a:lvl8pPr marL="1543050" lvl="7" indent="-144661" algn="l">
              <a:lnSpc>
                <a:spcPct val="90000"/>
              </a:lnSpc>
              <a:spcBef>
                <a:spcPts val="211"/>
              </a:spcBef>
              <a:spcAft>
                <a:spcPts val="0"/>
              </a:spcAft>
              <a:buClr>
                <a:schemeClr val="dk1"/>
              </a:buClr>
              <a:buSzPts val="1800"/>
              <a:buChar char="•"/>
              <a:defRPr/>
            </a:lvl8pPr>
            <a:lvl9pPr marL="1735931" lvl="8" indent="-144661" algn="l">
              <a:lnSpc>
                <a:spcPct val="90000"/>
              </a:lnSpc>
              <a:spcBef>
                <a:spcPts val="211"/>
              </a:spcBef>
              <a:spcAft>
                <a:spcPts val="0"/>
              </a:spcAft>
              <a:buClr>
                <a:schemeClr val="dk1"/>
              </a:buClr>
              <a:buSzPts val="1800"/>
              <a:buChar char="•"/>
              <a:defRPr/>
            </a:lvl9pPr>
          </a:lstStyle>
          <a:p>
            <a:endParaRPr dirty="0"/>
          </a:p>
        </p:txBody>
      </p:sp>
      <p:pic>
        <p:nvPicPr>
          <p:cNvPr id="10" name="Google Shape;27;p29">
            <a:extLst>
              <a:ext uri="{FF2B5EF4-FFF2-40B4-BE49-F238E27FC236}">
                <a16:creationId xmlns:a16="http://schemas.microsoft.com/office/drawing/2014/main" id="{15CBC54A-43C9-4F17-081B-8650F7DDCB8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71"/>
            <a:ext cx="568601" cy="464841"/>
          </a:xfrm>
          <a:prstGeom prst="rect">
            <a:avLst/>
          </a:prstGeom>
          <a:noFill/>
          <a:ln>
            <a:noFill/>
          </a:ln>
        </p:spPr>
      </p:pic>
      <p:sp>
        <p:nvSpPr>
          <p:cNvPr id="2" name="Google Shape;55;p33">
            <a:extLst>
              <a:ext uri="{FF2B5EF4-FFF2-40B4-BE49-F238E27FC236}">
                <a16:creationId xmlns:a16="http://schemas.microsoft.com/office/drawing/2014/main" id="{CC45F643-A167-7635-D7FF-3E96DBE0B3CC}"/>
              </a:ext>
            </a:extLst>
          </p:cNvPr>
          <p:cNvSpPr/>
          <p:nvPr userDrawn="1"/>
        </p:nvSpPr>
        <p:spPr>
          <a:xfrm>
            <a:off x="0" y="6619075"/>
            <a:ext cx="12192000" cy="246888"/>
          </a:xfrm>
          <a:prstGeom prst="rect">
            <a:avLst/>
          </a:prstGeom>
          <a:solidFill>
            <a:schemeClr val="lt1"/>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cxnSp>
        <p:nvCxnSpPr>
          <p:cNvPr id="3" name="Google Shape;377;p13">
            <a:extLst>
              <a:ext uri="{FF2B5EF4-FFF2-40B4-BE49-F238E27FC236}">
                <a16:creationId xmlns:a16="http://schemas.microsoft.com/office/drawing/2014/main" id="{41FA933E-0EA5-E082-D849-D819441E40B6}"/>
              </a:ext>
              <a:ext uri="{C183D7F6-B498-43B3-948B-1728B52AA6E4}">
                <adec:decorative xmlns:adec="http://schemas.microsoft.com/office/drawing/2017/decorative" val="1"/>
              </a:ext>
            </a:extLst>
          </p:cNvPr>
          <p:cNvCxnSpPr/>
          <p:nvPr userDrawn="1"/>
        </p:nvCxnSpPr>
        <p:spPr>
          <a:xfrm rot="10800000" flipH="1">
            <a:off x="968833" y="2954157"/>
            <a:ext cx="1951119" cy="123"/>
          </a:xfrm>
          <a:prstGeom prst="straightConnector1">
            <a:avLst/>
          </a:prstGeom>
          <a:noFill/>
          <a:ln w="57150"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1230171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5"/>
        <p:cNvGrpSpPr/>
        <p:nvPr/>
      </p:nvGrpSpPr>
      <p:grpSpPr>
        <a:xfrm>
          <a:off x="0" y="0"/>
          <a:ext cx="0" cy="0"/>
          <a:chOff x="0" y="0"/>
          <a:chExt cx="0" cy="0"/>
        </a:xfrm>
      </p:grpSpPr>
      <p:sp>
        <p:nvSpPr>
          <p:cNvPr id="146" name="Google Shape;146;p42"/>
          <p:cNvSpPr txBox="1">
            <a:spLocks noGrp="1"/>
          </p:cNvSpPr>
          <p:nvPr>
            <p:ph type="title"/>
          </p:nvPr>
        </p:nvSpPr>
        <p:spPr>
          <a:xfrm>
            <a:off x="838200" y="309091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6" name="Google Shape;27;p29">
            <a:extLst>
              <a:ext uri="{FF2B5EF4-FFF2-40B4-BE49-F238E27FC236}">
                <a16:creationId xmlns:a16="http://schemas.microsoft.com/office/drawing/2014/main" id="{05854331-F7AF-C9B5-6D37-9C0E3CB8ADA9}"/>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cxnSp>
        <p:nvCxnSpPr>
          <p:cNvPr id="2" name="Google Shape;377;p13">
            <a:extLst>
              <a:ext uri="{FF2B5EF4-FFF2-40B4-BE49-F238E27FC236}">
                <a16:creationId xmlns:a16="http://schemas.microsoft.com/office/drawing/2014/main" id="{3D550D6D-C9A6-2C14-2747-036EE90B54E7}"/>
              </a:ext>
              <a:ext uri="{C183D7F6-B498-43B3-948B-1728B52AA6E4}">
                <adec:decorative xmlns:adec="http://schemas.microsoft.com/office/drawing/2017/decorative" val="1"/>
              </a:ext>
            </a:extLst>
          </p:cNvPr>
          <p:cNvCxnSpPr/>
          <p:nvPr userDrawn="1"/>
        </p:nvCxnSpPr>
        <p:spPr>
          <a:xfrm rot="10800000" flipH="1">
            <a:off x="958853" y="3227745"/>
            <a:ext cx="1951119" cy="123"/>
          </a:xfrm>
          <a:prstGeom prst="straightConnector1">
            <a:avLst/>
          </a:prstGeom>
          <a:noFill/>
          <a:ln w="57150" cap="flat" cmpd="sng">
            <a:solidFill>
              <a:srgbClr val="BE1E2D"/>
            </a:solidFill>
            <a:prstDash val="solid"/>
            <a:miter lim="800000"/>
            <a:headEnd type="none" w="sm" len="sm"/>
            <a:tailEnd type="none" w="sm" len="sm"/>
          </a:ln>
        </p:spPr>
      </p:cxnSp>
    </p:spTree>
    <p:extLst>
      <p:ext uri="{BB962C8B-B14F-4D97-AF65-F5344CB8AC3E}">
        <p14:creationId xmlns:p14="http://schemas.microsoft.com/office/powerpoint/2010/main" val="1778425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omparison" preserve="1" userDrawn="1">
  <p:cSld name="2_Comparison">
    <p:bg>
      <p:bgPr>
        <a:solidFill>
          <a:srgbClr val="075190"/>
        </a:solidFill>
        <a:effectLst/>
      </p:bgPr>
    </p:bg>
    <p:spTree>
      <p:nvGrpSpPr>
        <p:cNvPr id="1" name="Shape 137"/>
        <p:cNvGrpSpPr/>
        <p:nvPr/>
      </p:nvGrpSpPr>
      <p:grpSpPr>
        <a:xfrm>
          <a:off x="0" y="0"/>
          <a:ext cx="0" cy="0"/>
          <a:chOff x="0" y="0"/>
          <a:chExt cx="0" cy="0"/>
        </a:xfrm>
      </p:grpSpPr>
      <p:pic>
        <p:nvPicPr>
          <p:cNvPr id="10" name="Google Shape;27;p29">
            <a:extLst>
              <a:ext uri="{FF2B5EF4-FFF2-40B4-BE49-F238E27FC236}">
                <a16:creationId xmlns:a16="http://schemas.microsoft.com/office/drawing/2014/main" id="{15CBC54A-43C9-4F17-081B-8650F7DDCB8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71"/>
            <a:ext cx="568601" cy="464841"/>
          </a:xfrm>
          <a:prstGeom prst="rect">
            <a:avLst/>
          </a:prstGeom>
          <a:noFill/>
          <a:ln>
            <a:noFill/>
          </a:ln>
        </p:spPr>
      </p:pic>
      <p:sp>
        <p:nvSpPr>
          <p:cNvPr id="2" name="Google Shape;55;p33">
            <a:extLst>
              <a:ext uri="{FF2B5EF4-FFF2-40B4-BE49-F238E27FC236}">
                <a16:creationId xmlns:a16="http://schemas.microsoft.com/office/drawing/2014/main" id="{CC45F643-A167-7635-D7FF-3E96DBE0B3CC}"/>
              </a:ext>
            </a:extLst>
          </p:cNvPr>
          <p:cNvSpPr/>
          <p:nvPr userDrawn="1"/>
        </p:nvSpPr>
        <p:spPr>
          <a:xfrm>
            <a:off x="0" y="6619075"/>
            <a:ext cx="12192000" cy="246888"/>
          </a:xfrm>
          <a:prstGeom prst="rect">
            <a:avLst/>
          </a:prstGeom>
          <a:solidFill>
            <a:schemeClr val="lt1"/>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3" name="Google Shape;146;p42">
            <a:extLst>
              <a:ext uri="{FF2B5EF4-FFF2-40B4-BE49-F238E27FC236}">
                <a16:creationId xmlns:a16="http://schemas.microsoft.com/office/drawing/2014/main" id="{0D439D33-6287-16FD-BBA7-D27183B36657}"/>
              </a:ext>
            </a:extLst>
          </p:cNvPr>
          <p:cNvSpPr txBox="1">
            <a:spLocks noGrp="1"/>
          </p:cNvSpPr>
          <p:nvPr>
            <p:ph type="title"/>
          </p:nvPr>
        </p:nvSpPr>
        <p:spPr>
          <a:xfrm>
            <a:off x="838200" y="309091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4" name="Google Shape;377;p13">
            <a:extLst>
              <a:ext uri="{FF2B5EF4-FFF2-40B4-BE49-F238E27FC236}">
                <a16:creationId xmlns:a16="http://schemas.microsoft.com/office/drawing/2014/main" id="{7F95637A-936D-ECF5-7A95-DE61B6A9E11E}"/>
              </a:ext>
              <a:ext uri="{C183D7F6-B498-43B3-948B-1728B52AA6E4}">
                <adec:decorative xmlns:adec="http://schemas.microsoft.com/office/drawing/2017/decorative" val="1"/>
              </a:ext>
            </a:extLst>
          </p:cNvPr>
          <p:cNvCxnSpPr/>
          <p:nvPr userDrawn="1"/>
        </p:nvCxnSpPr>
        <p:spPr>
          <a:xfrm rot="10800000" flipH="1">
            <a:off x="954395" y="3223664"/>
            <a:ext cx="1951119" cy="123"/>
          </a:xfrm>
          <a:prstGeom prst="straightConnector1">
            <a:avLst/>
          </a:prstGeom>
          <a:noFill/>
          <a:ln w="57150"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168034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3697" y="1122363"/>
            <a:ext cx="11108725" cy="2387600"/>
          </a:xfrm>
        </p:spPr>
        <p:txBody>
          <a:bodyPr anchor="b"/>
          <a:lstStyle>
            <a:lvl1pPr algn="ctr">
              <a:defRPr sz="440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543697" y="3602038"/>
            <a:ext cx="111087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944302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Title slide">
  <p:cSld name="1-Title slide">
    <p:spTree>
      <p:nvGrpSpPr>
        <p:cNvPr id="1" name="Shape 16"/>
        <p:cNvGrpSpPr/>
        <p:nvPr/>
      </p:nvGrpSpPr>
      <p:grpSpPr>
        <a:xfrm>
          <a:off x="0" y="0"/>
          <a:ext cx="0" cy="0"/>
          <a:chOff x="0" y="0"/>
          <a:chExt cx="0" cy="0"/>
        </a:xfrm>
      </p:grpSpPr>
      <p:sp>
        <p:nvSpPr>
          <p:cNvPr id="17" name="Google Shape;17;p28"/>
          <p:cNvSpPr txBox="1">
            <a:spLocks noGrp="1"/>
          </p:cNvSpPr>
          <p:nvPr>
            <p:ph type="title"/>
          </p:nvPr>
        </p:nvSpPr>
        <p:spPr>
          <a:xfrm>
            <a:off x="839788" y="3108960"/>
            <a:ext cx="5761309" cy="10972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itillium Web"/>
              <a:buNone/>
              <a:defRPr sz="1013"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28"/>
          <p:cNvSpPr txBox="1">
            <a:spLocks noGrp="1"/>
          </p:cNvSpPr>
          <p:nvPr>
            <p:ph type="body" idx="1"/>
          </p:nvPr>
        </p:nvSpPr>
        <p:spPr>
          <a:xfrm>
            <a:off x="838200" y="4206246"/>
            <a:ext cx="10021389" cy="211618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dk1"/>
              </a:buClr>
              <a:buSzPts val="1600"/>
              <a:buNone/>
              <a:defRPr sz="675">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9" name="Google Shape;19;p28"/>
          <p:cNvSpPr txBox="1">
            <a:spLocks noGrp="1"/>
          </p:cNvSpPr>
          <p:nvPr>
            <p:ph type="body" idx="2"/>
          </p:nvPr>
        </p:nvSpPr>
        <p:spPr>
          <a:xfrm>
            <a:off x="576948" y="1597364"/>
            <a:ext cx="9475177" cy="1249178"/>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422"/>
              </a:spcBef>
              <a:spcAft>
                <a:spcPts val="0"/>
              </a:spcAft>
              <a:buClr>
                <a:schemeClr val="dk1"/>
              </a:buClr>
              <a:buSzPts val="8000"/>
              <a:buNone/>
              <a:defRPr sz="3375">
                <a:latin typeface="+mj-lt"/>
              </a:defRPr>
            </a:lvl1pPr>
            <a:lvl2pPr marL="385763" lvl="1" indent="-144661" algn="l">
              <a:lnSpc>
                <a:spcPct val="90000"/>
              </a:lnSpc>
              <a:spcBef>
                <a:spcPts val="211"/>
              </a:spcBef>
              <a:spcAft>
                <a:spcPts val="0"/>
              </a:spcAft>
              <a:buClr>
                <a:schemeClr val="dk1"/>
              </a:buClr>
              <a:buSzPts val="1800"/>
              <a:buChar char="•"/>
              <a:defRPr/>
            </a:lvl2pPr>
            <a:lvl3pPr marL="578644" lvl="2" indent="-144661" algn="l">
              <a:lnSpc>
                <a:spcPct val="90000"/>
              </a:lnSpc>
              <a:spcBef>
                <a:spcPts val="211"/>
              </a:spcBef>
              <a:spcAft>
                <a:spcPts val="0"/>
              </a:spcAft>
              <a:buClr>
                <a:schemeClr val="dk1"/>
              </a:buClr>
              <a:buSzPts val="1800"/>
              <a:buChar char="•"/>
              <a:defRPr/>
            </a:lvl3pPr>
            <a:lvl4pPr marL="771525" lvl="3" indent="-144661" algn="l">
              <a:lnSpc>
                <a:spcPct val="90000"/>
              </a:lnSpc>
              <a:spcBef>
                <a:spcPts val="211"/>
              </a:spcBef>
              <a:spcAft>
                <a:spcPts val="0"/>
              </a:spcAft>
              <a:buClr>
                <a:schemeClr val="dk1"/>
              </a:buClr>
              <a:buSzPts val="1800"/>
              <a:buChar char="•"/>
              <a:defRPr/>
            </a:lvl4pPr>
            <a:lvl5pPr marL="964406" lvl="4" indent="-144661" algn="l">
              <a:lnSpc>
                <a:spcPct val="90000"/>
              </a:lnSpc>
              <a:spcBef>
                <a:spcPts val="211"/>
              </a:spcBef>
              <a:spcAft>
                <a:spcPts val="0"/>
              </a:spcAft>
              <a:buClr>
                <a:schemeClr val="dk1"/>
              </a:buClr>
              <a:buSzPts val="1800"/>
              <a:buChar char="•"/>
              <a:defRPr/>
            </a:lvl5pPr>
            <a:lvl6pPr marL="1157288" lvl="5" indent="-144661" algn="l">
              <a:lnSpc>
                <a:spcPct val="90000"/>
              </a:lnSpc>
              <a:spcBef>
                <a:spcPts val="211"/>
              </a:spcBef>
              <a:spcAft>
                <a:spcPts val="0"/>
              </a:spcAft>
              <a:buClr>
                <a:schemeClr val="dk1"/>
              </a:buClr>
              <a:buSzPts val="1800"/>
              <a:buChar char="•"/>
              <a:defRPr/>
            </a:lvl6pPr>
            <a:lvl7pPr marL="1350169" lvl="6" indent="-144661" algn="l">
              <a:lnSpc>
                <a:spcPct val="90000"/>
              </a:lnSpc>
              <a:spcBef>
                <a:spcPts val="211"/>
              </a:spcBef>
              <a:spcAft>
                <a:spcPts val="0"/>
              </a:spcAft>
              <a:buClr>
                <a:schemeClr val="dk1"/>
              </a:buClr>
              <a:buSzPts val="1800"/>
              <a:buChar char="•"/>
              <a:defRPr/>
            </a:lvl7pPr>
            <a:lvl8pPr marL="1543050" lvl="7" indent="-144661" algn="l">
              <a:lnSpc>
                <a:spcPct val="90000"/>
              </a:lnSpc>
              <a:spcBef>
                <a:spcPts val="211"/>
              </a:spcBef>
              <a:spcAft>
                <a:spcPts val="0"/>
              </a:spcAft>
              <a:buClr>
                <a:schemeClr val="dk1"/>
              </a:buClr>
              <a:buSzPts val="1800"/>
              <a:buChar char="•"/>
              <a:defRPr/>
            </a:lvl8pPr>
            <a:lvl9pPr marL="1735931" lvl="8" indent="-144661" algn="l">
              <a:lnSpc>
                <a:spcPct val="90000"/>
              </a:lnSpc>
              <a:spcBef>
                <a:spcPts val="211"/>
              </a:spcBef>
              <a:spcAft>
                <a:spcPts val="0"/>
              </a:spcAft>
              <a:buClr>
                <a:schemeClr val="dk1"/>
              </a:buClr>
              <a:buSzPts val="1800"/>
              <a:buChar char="•"/>
              <a:defRPr/>
            </a:lvl9pPr>
          </a:lstStyle>
          <a:p>
            <a:endParaRPr dirty="0"/>
          </a:p>
        </p:txBody>
      </p:sp>
      <p:pic>
        <p:nvPicPr>
          <p:cNvPr id="8" name="Google Shape;27;p29">
            <a:extLst>
              <a:ext uri="{FF2B5EF4-FFF2-40B4-BE49-F238E27FC236}">
                <a16:creationId xmlns:a16="http://schemas.microsoft.com/office/drawing/2014/main" id="{814DB8A8-DD98-9E4F-42FF-8A100C54A3AD}"/>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cxnSp>
        <p:nvCxnSpPr>
          <p:cNvPr id="3" name="Google Shape;247;p2">
            <a:extLst>
              <a:ext uri="{FF2B5EF4-FFF2-40B4-BE49-F238E27FC236}">
                <a16:creationId xmlns:a16="http://schemas.microsoft.com/office/drawing/2014/main" id="{8E6ACB80-AEDB-CA7B-2FCD-22CED5841F03}"/>
              </a:ext>
              <a:ext uri="{C183D7F6-B498-43B3-948B-1728B52AA6E4}">
                <adec:decorative xmlns:adec="http://schemas.microsoft.com/office/drawing/2017/decorative" val="1"/>
              </a:ext>
            </a:extLst>
          </p:cNvPr>
          <p:cNvCxnSpPr/>
          <p:nvPr userDrawn="1"/>
        </p:nvCxnSpPr>
        <p:spPr>
          <a:xfrm>
            <a:off x="1041917" y="2846542"/>
            <a:ext cx="0" cy="822960"/>
          </a:xfrm>
          <a:prstGeom prst="straightConnector1">
            <a:avLst/>
          </a:prstGeom>
          <a:noFill/>
          <a:ln w="57150" cap="flat" cmpd="sng">
            <a:solidFill>
              <a:srgbClr val="BE1E2D"/>
            </a:solidFill>
            <a:prstDash val="solid"/>
            <a:miter lim="800000"/>
            <a:headEnd type="none" w="sm" len="sm"/>
            <a:tailEnd type="none" w="sm" len="sm"/>
          </a:ln>
        </p:spPr>
      </p:cxnSp>
    </p:spTree>
    <p:extLst>
      <p:ext uri="{BB962C8B-B14F-4D97-AF65-F5344CB8AC3E}">
        <p14:creationId xmlns:p14="http://schemas.microsoft.com/office/powerpoint/2010/main" val="4164044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and image" userDrawn="1">
  <p:cSld name="Content with Caption and image">
    <p:spTree>
      <p:nvGrpSpPr>
        <p:cNvPr id="1" name="Shape 149"/>
        <p:cNvGrpSpPr/>
        <p:nvPr/>
      </p:nvGrpSpPr>
      <p:grpSpPr>
        <a:xfrm>
          <a:off x="0" y="0"/>
          <a:ext cx="0" cy="0"/>
          <a:chOff x="0" y="0"/>
          <a:chExt cx="0" cy="0"/>
        </a:xfrm>
      </p:grpSpPr>
      <p:sp>
        <p:nvSpPr>
          <p:cNvPr id="150" name="Google Shape;150;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a:buNone/>
              <a:defRPr sz="135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p4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95771" lvl="0" indent="670" algn="l">
              <a:lnSpc>
                <a:spcPct val="90000"/>
              </a:lnSpc>
              <a:spcBef>
                <a:spcPts val="422"/>
              </a:spcBef>
              <a:spcAft>
                <a:spcPts val="0"/>
              </a:spcAft>
              <a:buClr>
                <a:schemeClr val="dk1"/>
              </a:buClr>
              <a:buSzPts val="3200"/>
              <a:buNone/>
              <a:defRPr sz="1350">
                <a:latin typeface="+mj-lt"/>
              </a:defRPr>
            </a:lvl1pPr>
            <a:lvl2pPr marL="385763" lvl="1" indent="-171450" algn="l">
              <a:lnSpc>
                <a:spcPct val="90000"/>
              </a:lnSpc>
              <a:spcBef>
                <a:spcPts val="211"/>
              </a:spcBef>
              <a:spcAft>
                <a:spcPts val="0"/>
              </a:spcAft>
              <a:buClr>
                <a:schemeClr val="dk1"/>
              </a:buClr>
              <a:buSzPts val="2800"/>
              <a:buChar char="•"/>
              <a:defRPr sz="1181"/>
            </a:lvl2pPr>
            <a:lvl3pPr marL="578644" lvl="2" indent="-160735" algn="l">
              <a:lnSpc>
                <a:spcPct val="90000"/>
              </a:lnSpc>
              <a:spcBef>
                <a:spcPts val="211"/>
              </a:spcBef>
              <a:spcAft>
                <a:spcPts val="0"/>
              </a:spcAft>
              <a:buClr>
                <a:schemeClr val="dk1"/>
              </a:buClr>
              <a:buSzPts val="2400"/>
              <a:buChar char="•"/>
              <a:defRPr sz="1013"/>
            </a:lvl3pPr>
            <a:lvl4pPr marL="771525" lvl="3" indent="-150019" algn="l">
              <a:lnSpc>
                <a:spcPct val="90000"/>
              </a:lnSpc>
              <a:spcBef>
                <a:spcPts val="211"/>
              </a:spcBef>
              <a:spcAft>
                <a:spcPts val="0"/>
              </a:spcAft>
              <a:buClr>
                <a:schemeClr val="dk1"/>
              </a:buClr>
              <a:buSzPts val="2000"/>
              <a:buChar char="•"/>
              <a:defRPr sz="844"/>
            </a:lvl4pPr>
            <a:lvl5pPr marL="964406" lvl="4" indent="-150019" algn="l">
              <a:lnSpc>
                <a:spcPct val="90000"/>
              </a:lnSpc>
              <a:spcBef>
                <a:spcPts val="211"/>
              </a:spcBef>
              <a:spcAft>
                <a:spcPts val="0"/>
              </a:spcAft>
              <a:buClr>
                <a:schemeClr val="dk1"/>
              </a:buClr>
              <a:buSzPts val="2000"/>
              <a:buChar char="•"/>
              <a:defRPr sz="844"/>
            </a:lvl5pPr>
            <a:lvl6pPr marL="1157288" lvl="5" indent="-150019" algn="l">
              <a:lnSpc>
                <a:spcPct val="90000"/>
              </a:lnSpc>
              <a:spcBef>
                <a:spcPts val="211"/>
              </a:spcBef>
              <a:spcAft>
                <a:spcPts val="0"/>
              </a:spcAft>
              <a:buClr>
                <a:schemeClr val="dk1"/>
              </a:buClr>
              <a:buSzPts val="2000"/>
              <a:buChar char="•"/>
              <a:defRPr sz="844"/>
            </a:lvl6pPr>
            <a:lvl7pPr marL="1350169" lvl="6" indent="-150019" algn="l">
              <a:lnSpc>
                <a:spcPct val="90000"/>
              </a:lnSpc>
              <a:spcBef>
                <a:spcPts val="211"/>
              </a:spcBef>
              <a:spcAft>
                <a:spcPts val="0"/>
              </a:spcAft>
              <a:buClr>
                <a:schemeClr val="dk1"/>
              </a:buClr>
              <a:buSzPts val="2000"/>
              <a:buChar char="•"/>
              <a:defRPr sz="844"/>
            </a:lvl7pPr>
            <a:lvl8pPr marL="1543050" lvl="7" indent="-150019" algn="l">
              <a:lnSpc>
                <a:spcPct val="90000"/>
              </a:lnSpc>
              <a:spcBef>
                <a:spcPts val="211"/>
              </a:spcBef>
              <a:spcAft>
                <a:spcPts val="0"/>
              </a:spcAft>
              <a:buClr>
                <a:schemeClr val="dk1"/>
              </a:buClr>
              <a:buSzPts val="2000"/>
              <a:buChar char="•"/>
              <a:defRPr sz="844"/>
            </a:lvl8pPr>
            <a:lvl9pPr marL="1735931" lvl="8" indent="-150019" algn="l">
              <a:lnSpc>
                <a:spcPct val="90000"/>
              </a:lnSpc>
              <a:spcBef>
                <a:spcPts val="211"/>
              </a:spcBef>
              <a:spcAft>
                <a:spcPts val="0"/>
              </a:spcAft>
              <a:buClr>
                <a:schemeClr val="dk1"/>
              </a:buClr>
              <a:buSzPts val="2000"/>
              <a:buChar char="•"/>
              <a:defRPr sz="844"/>
            </a:lvl9pPr>
          </a:lstStyle>
          <a:p>
            <a:endParaRPr dirty="0"/>
          </a:p>
        </p:txBody>
      </p:sp>
      <p:pic>
        <p:nvPicPr>
          <p:cNvPr id="8" name="Google Shape;27;p29">
            <a:extLst>
              <a:ext uri="{FF2B5EF4-FFF2-40B4-BE49-F238E27FC236}">
                <a16:creationId xmlns:a16="http://schemas.microsoft.com/office/drawing/2014/main" id="{82B23849-C505-81CF-B169-7AA2EE47E3F0}"/>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Text Placeholder 2">
            <a:extLst>
              <a:ext uri="{FF2B5EF4-FFF2-40B4-BE49-F238E27FC236}">
                <a16:creationId xmlns:a16="http://schemas.microsoft.com/office/drawing/2014/main" id="{193109D4-3231-53F9-51A2-853DB8FC6E96}"/>
              </a:ext>
            </a:extLst>
          </p:cNvPr>
          <p:cNvSpPr>
            <a:spLocks noGrp="1"/>
          </p:cNvSpPr>
          <p:nvPr>
            <p:ph type="body" sz="quarter" idx="10"/>
          </p:nvPr>
        </p:nvSpPr>
        <p:spPr>
          <a:xfrm>
            <a:off x="836613" y="2057400"/>
            <a:ext cx="3933827" cy="4141520"/>
          </a:xfrm>
        </p:spPr>
        <p:txBody>
          <a:bodyPr>
            <a:normAutofit/>
          </a:bodyPr>
          <a:lstStyle>
            <a:lvl1pPr marL="120551" indent="-120551">
              <a:defRPr lang="en-US" sz="675" b="0" i="0" u="none" strike="noStrike" cap="none" dirty="0">
                <a:solidFill>
                  <a:schemeClr val="dk1"/>
                </a:solidFill>
                <a:latin typeface="+mn-lt"/>
                <a:ea typeface="Titillium Web"/>
                <a:cs typeface="Titillium Web"/>
                <a:sym typeface="Titillium Web"/>
              </a:defRPr>
            </a:lvl1pPr>
            <a:lvl2pPr marL="240432" indent="-72331">
              <a:buClr>
                <a:schemeClr val="accent1"/>
              </a:buClr>
              <a:buSzPct val="100000"/>
              <a:defRPr sz="675">
                <a:latin typeface="+mn-lt"/>
              </a:defRPr>
            </a:lvl2pPr>
            <a:lvl3pPr marL="410543" indent="-72331">
              <a:buClr>
                <a:schemeClr val="accent2"/>
              </a:buClr>
              <a:buSzPct val="100000"/>
              <a:buFont typeface="Wingdings" panose="05000000000000000000" pitchFamily="2" charset="2"/>
              <a:buChar char="§"/>
              <a:defRPr sz="591">
                <a:latin typeface="+mn-lt"/>
              </a:defRPr>
            </a:lvl3pPr>
            <a:lvl4pPr marL="603425" indent="-72331">
              <a:buClr>
                <a:schemeClr val="accent3"/>
              </a:buClr>
              <a:buSzPct val="100000"/>
              <a:buFont typeface="Arial" panose="020B0604020202020204" pitchFamily="34" charset="0"/>
              <a:buChar char="•"/>
              <a:defRPr sz="506">
                <a:latin typeface="+mn-lt"/>
              </a:defRPr>
            </a:lvl4pPr>
            <a:lvl5pPr marL="771525" indent="-72331">
              <a:buClr>
                <a:schemeClr val="accent4"/>
              </a:buClr>
              <a:buSzPct val="100000"/>
              <a:buFont typeface="Wingdings" panose="05000000000000000000" pitchFamily="2" charset="2"/>
              <a:buChar char="§"/>
              <a:defRPr sz="464">
                <a:latin typeface="+mn-lt"/>
              </a:defRPr>
            </a:lvl5pPr>
          </a:lstStyle>
          <a:p>
            <a:pPr marL="72331" marR="0" lvl="0" indent="-72331" algn="l" rtl="0">
              <a:lnSpc>
                <a:spcPct val="90000"/>
              </a:lnSpc>
              <a:spcBef>
                <a:spcPts val="422"/>
              </a:spcBef>
              <a:spcAft>
                <a:spcPts val="0"/>
              </a:spcAft>
              <a:buClr>
                <a:schemeClr val="dk1"/>
              </a:buClr>
              <a:buSzPct val="100000"/>
              <a:buFont typeface="Wingdings" panose="05000000000000000000" pitchFamily="2"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1016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ull page image" userDrawn="1">
  <p:cSld name="Full page image">
    <p:spTree>
      <p:nvGrpSpPr>
        <p:cNvPr id="1" name="Shape 155"/>
        <p:cNvGrpSpPr/>
        <p:nvPr/>
      </p:nvGrpSpPr>
      <p:grpSpPr>
        <a:xfrm>
          <a:off x="0" y="0"/>
          <a:ext cx="0" cy="0"/>
          <a:chOff x="0" y="0"/>
          <a:chExt cx="0" cy="0"/>
        </a:xfrm>
      </p:grpSpPr>
      <p:sp>
        <p:nvSpPr>
          <p:cNvPr id="2" name="Google Shape;215;p49">
            <a:extLst>
              <a:ext uri="{FF2B5EF4-FFF2-40B4-BE49-F238E27FC236}">
                <a16:creationId xmlns:a16="http://schemas.microsoft.com/office/drawing/2014/main" id="{72B614D7-4E2D-ECAE-7B6D-4D6CA79BC23B}"/>
              </a:ext>
            </a:extLst>
          </p:cNvPr>
          <p:cNvSpPr txBox="1">
            <a:spLocks noGrp="1"/>
          </p:cNvSpPr>
          <p:nvPr>
            <p:ph type="title"/>
          </p:nvPr>
        </p:nvSpPr>
        <p:spPr>
          <a:xfrm>
            <a:off x="2009683" y="5177167"/>
            <a:ext cx="4207308" cy="390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Titillium Web"/>
              <a:buNone/>
              <a:defRPr sz="844" b="1">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6" name="Google Shape;27;p29">
            <a:extLst>
              <a:ext uri="{FF2B5EF4-FFF2-40B4-BE49-F238E27FC236}">
                <a16:creationId xmlns:a16="http://schemas.microsoft.com/office/drawing/2014/main" id="{23C49317-6F23-9573-B66F-2F8278E35DC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156" name="Google Shape;156;p44"/>
          <p:cNvSpPr>
            <a:spLocks noGrp="1"/>
          </p:cNvSpPr>
          <p:nvPr>
            <p:ph type="pic" idx="2"/>
          </p:nvPr>
        </p:nvSpPr>
        <p:spPr>
          <a:xfrm>
            <a:off x="5" y="0"/>
            <a:ext cx="12191999" cy="6858000"/>
          </a:xfrm>
          <a:prstGeom prst="rect">
            <a:avLst/>
          </a:prstGeom>
          <a:noFill/>
          <a:ln>
            <a:noFill/>
          </a:ln>
        </p:spPr>
      </p:sp>
    </p:spTree>
    <p:extLst>
      <p:ext uri="{BB962C8B-B14F-4D97-AF65-F5344CB8AC3E}">
        <p14:creationId xmlns:p14="http://schemas.microsoft.com/office/powerpoint/2010/main" val="3401916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Content with 3 side sections" userDrawn="1">
  <p:cSld name="1_Content with 3 side sections">
    <p:spTree>
      <p:nvGrpSpPr>
        <p:cNvPr id="1" name="Shape 159"/>
        <p:cNvGrpSpPr/>
        <p:nvPr/>
      </p:nvGrpSpPr>
      <p:grpSpPr>
        <a:xfrm>
          <a:off x="0" y="0"/>
          <a:ext cx="0" cy="0"/>
          <a:chOff x="0" y="0"/>
          <a:chExt cx="0" cy="0"/>
        </a:xfrm>
      </p:grpSpPr>
      <p:sp>
        <p:nvSpPr>
          <p:cNvPr id="162" name="Google Shape;162;p45"/>
          <p:cNvSpPr txBox="1">
            <a:spLocks noGrp="1"/>
          </p:cNvSpPr>
          <p:nvPr>
            <p:ph type="body" idx="1"/>
          </p:nvPr>
        </p:nvSpPr>
        <p:spPr>
          <a:xfrm>
            <a:off x="7049091" y="1520280"/>
            <a:ext cx="16477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075190"/>
              </a:buClr>
              <a:buSzPts val="1200"/>
              <a:buNone/>
              <a:defRPr sz="506">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63" name="Google Shape;163;p45"/>
          <p:cNvSpPr txBox="1">
            <a:spLocks noGrp="1"/>
          </p:cNvSpPr>
          <p:nvPr>
            <p:ph type="body" idx="3"/>
          </p:nvPr>
        </p:nvSpPr>
        <p:spPr>
          <a:xfrm>
            <a:off x="7096876" y="1961713"/>
            <a:ext cx="1599960"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64" name="Google Shape;164;p45"/>
          <p:cNvSpPr txBox="1">
            <a:spLocks noGrp="1"/>
          </p:cNvSpPr>
          <p:nvPr>
            <p:ph type="body" idx="4"/>
          </p:nvPr>
        </p:nvSpPr>
        <p:spPr>
          <a:xfrm>
            <a:off x="9590735" y="1522454"/>
            <a:ext cx="16477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075190"/>
              </a:buClr>
              <a:buSzPts val="1200"/>
              <a:buNone/>
              <a:defRPr sz="506">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65" name="Google Shape;165;p45"/>
          <p:cNvSpPr txBox="1">
            <a:spLocks noGrp="1"/>
          </p:cNvSpPr>
          <p:nvPr>
            <p:ph type="body" idx="5"/>
          </p:nvPr>
        </p:nvSpPr>
        <p:spPr>
          <a:xfrm>
            <a:off x="9638521" y="1963889"/>
            <a:ext cx="1599960"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66" name="Google Shape;166;p45"/>
          <p:cNvSpPr txBox="1">
            <a:spLocks noGrp="1"/>
          </p:cNvSpPr>
          <p:nvPr>
            <p:ph type="body" idx="6"/>
          </p:nvPr>
        </p:nvSpPr>
        <p:spPr>
          <a:xfrm>
            <a:off x="7049091" y="3160510"/>
            <a:ext cx="16477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BE1E2D"/>
              </a:buClr>
              <a:buSzPts val="1200"/>
              <a:buNone/>
              <a:defRPr sz="506">
                <a:solidFill>
                  <a:srgbClr val="BE1E2D"/>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67" name="Google Shape;167;p45"/>
          <p:cNvSpPr txBox="1">
            <a:spLocks noGrp="1"/>
          </p:cNvSpPr>
          <p:nvPr>
            <p:ph type="body" idx="7"/>
          </p:nvPr>
        </p:nvSpPr>
        <p:spPr>
          <a:xfrm>
            <a:off x="7096876" y="3601939"/>
            <a:ext cx="1599960"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68" name="Google Shape;168;p45"/>
          <p:cNvSpPr txBox="1">
            <a:spLocks noGrp="1"/>
          </p:cNvSpPr>
          <p:nvPr>
            <p:ph type="body" idx="8"/>
          </p:nvPr>
        </p:nvSpPr>
        <p:spPr>
          <a:xfrm>
            <a:off x="9590735" y="3162686"/>
            <a:ext cx="16477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BE1E2D"/>
              </a:buClr>
              <a:buSzPts val="1200"/>
              <a:buNone/>
              <a:defRPr sz="506">
                <a:solidFill>
                  <a:srgbClr val="BE1E2D"/>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69" name="Google Shape;169;p45"/>
          <p:cNvSpPr txBox="1">
            <a:spLocks noGrp="1"/>
          </p:cNvSpPr>
          <p:nvPr>
            <p:ph type="body" idx="9"/>
          </p:nvPr>
        </p:nvSpPr>
        <p:spPr>
          <a:xfrm>
            <a:off x="9638521" y="3604115"/>
            <a:ext cx="1599960"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70" name="Google Shape;170;p45"/>
          <p:cNvSpPr txBox="1">
            <a:spLocks noGrp="1"/>
          </p:cNvSpPr>
          <p:nvPr>
            <p:ph type="body" idx="13"/>
          </p:nvPr>
        </p:nvSpPr>
        <p:spPr>
          <a:xfrm>
            <a:off x="7049091" y="4800736"/>
            <a:ext cx="16477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F9A21A"/>
              </a:buClr>
              <a:buSzPts val="1200"/>
              <a:buNone/>
              <a:defRPr sz="506">
                <a:solidFill>
                  <a:schemeClr val="tx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71" name="Google Shape;171;p45"/>
          <p:cNvSpPr txBox="1">
            <a:spLocks noGrp="1"/>
          </p:cNvSpPr>
          <p:nvPr>
            <p:ph type="body" idx="14"/>
          </p:nvPr>
        </p:nvSpPr>
        <p:spPr>
          <a:xfrm>
            <a:off x="7096876" y="5242165"/>
            <a:ext cx="1599960"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72" name="Google Shape;172;p45"/>
          <p:cNvSpPr txBox="1">
            <a:spLocks noGrp="1"/>
          </p:cNvSpPr>
          <p:nvPr>
            <p:ph type="body" idx="15"/>
          </p:nvPr>
        </p:nvSpPr>
        <p:spPr>
          <a:xfrm>
            <a:off x="9590735" y="4802912"/>
            <a:ext cx="16477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F9A21A"/>
              </a:buClr>
              <a:buSzPts val="1200"/>
              <a:buNone/>
              <a:defRPr sz="506">
                <a:solidFill>
                  <a:schemeClr val="tx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73" name="Google Shape;173;p45"/>
          <p:cNvSpPr txBox="1">
            <a:spLocks noGrp="1"/>
          </p:cNvSpPr>
          <p:nvPr>
            <p:ph type="body" idx="16"/>
          </p:nvPr>
        </p:nvSpPr>
        <p:spPr>
          <a:xfrm>
            <a:off x="9638523" y="5244335"/>
            <a:ext cx="1599900" cy="632700"/>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18" name="Google Shape;27;p29">
            <a:extLst>
              <a:ext uri="{FF2B5EF4-FFF2-40B4-BE49-F238E27FC236}">
                <a16:creationId xmlns:a16="http://schemas.microsoft.com/office/drawing/2014/main" id="{EB1D1419-DE94-F36B-FD43-FFDD47981EC3}"/>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Google Shape;138;p41">
            <a:extLst>
              <a:ext uri="{FF2B5EF4-FFF2-40B4-BE49-F238E27FC236}">
                <a16:creationId xmlns:a16="http://schemas.microsoft.com/office/drawing/2014/main" id="{76815437-1037-4502-ABB9-D246C2CD57A4}"/>
              </a:ext>
            </a:extLst>
          </p:cNvPr>
          <p:cNvSpPr txBox="1">
            <a:spLocks noGrp="1"/>
          </p:cNvSpPr>
          <p:nvPr>
            <p:ph type="title"/>
          </p:nvPr>
        </p:nvSpPr>
        <p:spPr>
          <a:xfrm>
            <a:off x="839791" y="1798055"/>
            <a:ext cx="43418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itillium Web"/>
              <a:buNone/>
              <a:defRPr>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0" name="Google Shape;160;p45"/>
          <p:cNvSpPr>
            <a:spLocks noGrp="1"/>
          </p:cNvSpPr>
          <p:nvPr>
            <p:ph type="pic" idx="2"/>
          </p:nvPr>
        </p:nvSpPr>
        <p:spPr>
          <a:xfrm>
            <a:off x="5" y="6"/>
            <a:ext cx="6078583" cy="6482281"/>
          </a:xfrm>
          <a:prstGeom prst="rect">
            <a:avLst/>
          </a:prstGeom>
          <a:noFill/>
          <a:ln>
            <a:noFill/>
          </a:ln>
        </p:spPr>
      </p:sp>
      <p:cxnSp>
        <p:nvCxnSpPr>
          <p:cNvPr id="3" name="Google Shape;437;p19">
            <a:extLst>
              <a:ext uri="{FF2B5EF4-FFF2-40B4-BE49-F238E27FC236}">
                <a16:creationId xmlns:a16="http://schemas.microsoft.com/office/drawing/2014/main" id="{3251C647-FCF3-EBB1-DF92-978E3B0F8BC9}"/>
              </a:ext>
            </a:extLst>
          </p:cNvPr>
          <p:cNvCxnSpPr/>
          <p:nvPr userDrawn="1"/>
        </p:nvCxnSpPr>
        <p:spPr>
          <a:xfrm>
            <a:off x="7191635" y="3002356"/>
            <a:ext cx="1505204" cy="1"/>
          </a:xfrm>
          <a:prstGeom prst="straightConnector1">
            <a:avLst/>
          </a:prstGeom>
          <a:noFill/>
          <a:ln w="57150" cap="flat" cmpd="sng">
            <a:solidFill>
              <a:srgbClr val="BE1E2D"/>
            </a:solidFill>
            <a:prstDash val="solid"/>
            <a:miter lim="800000"/>
            <a:headEnd type="none" w="sm" len="sm"/>
            <a:tailEnd type="none" w="sm" len="sm"/>
          </a:ln>
        </p:spPr>
      </p:cxnSp>
      <p:cxnSp>
        <p:nvCxnSpPr>
          <p:cNvPr id="4" name="Google Shape;438;p19">
            <a:extLst>
              <a:ext uri="{FF2B5EF4-FFF2-40B4-BE49-F238E27FC236}">
                <a16:creationId xmlns:a16="http://schemas.microsoft.com/office/drawing/2014/main" id="{046BCF5C-8324-BD1C-86D8-E0FABF33605D}"/>
              </a:ext>
            </a:extLst>
          </p:cNvPr>
          <p:cNvCxnSpPr/>
          <p:nvPr userDrawn="1"/>
        </p:nvCxnSpPr>
        <p:spPr>
          <a:xfrm>
            <a:off x="9733279" y="3002355"/>
            <a:ext cx="1505204" cy="1"/>
          </a:xfrm>
          <a:prstGeom prst="straightConnector1">
            <a:avLst/>
          </a:prstGeom>
          <a:noFill/>
          <a:ln w="57150" cap="flat" cmpd="sng">
            <a:solidFill>
              <a:srgbClr val="BE1E2D"/>
            </a:solidFill>
            <a:prstDash val="solid"/>
            <a:miter lim="800000"/>
            <a:headEnd type="none" w="sm" len="sm"/>
            <a:tailEnd type="none" w="sm" len="sm"/>
          </a:ln>
        </p:spPr>
      </p:cxnSp>
      <p:cxnSp>
        <p:nvCxnSpPr>
          <p:cNvPr id="5" name="Google Shape;439;p19">
            <a:extLst>
              <a:ext uri="{FF2B5EF4-FFF2-40B4-BE49-F238E27FC236}">
                <a16:creationId xmlns:a16="http://schemas.microsoft.com/office/drawing/2014/main" id="{B6D2A369-72BE-457B-DDB6-A3CE76455893}"/>
              </a:ext>
            </a:extLst>
          </p:cNvPr>
          <p:cNvCxnSpPr/>
          <p:nvPr userDrawn="1"/>
        </p:nvCxnSpPr>
        <p:spPr>
          <a:xfrm>
            <a:off x="7191635" y="4676004"/>
            <a:ext cx="1505204" cy="1"/>
          </a:xfrm>
          <a:prstGeom prst="straightConnector1">
            <a:avLst/>
          </a:prstGeom>
          <a:noFill/>
          <a:ln w="57150" cap="flat" cmpd="sng">
            <a:solidFill>
              <a:schemeClr val="tx1"/>
            </a:solidFill>
            <a:prstDash val="solid"/>
            <a:miter lim="800000"/>
            <a:headEnd type="none" w="sm" len="sm"/>
            <a:tailEnd type="none" w="sm" len="sm"/>
          </a:ln>
        </p:spPr>
      </p:cxnSp>
      <p:cxnSp>
        <p:nvCxnSpPr>
          <p:cNvPr id="6" name="Google Shape;440;p19">
            <a:extLst>
              <a:ext uri="{FF2B5EF4-FFF2-40B4-BE49-F238E27FC236}">
                <a16:creationId xmlns:a16="http://schemas.microsoft.com/office/drawing/2014/main" id="{208D47C3-CC45-459E-D87F-F8660B2C9F82}"/>
              </a:ext>
            </a:extLst>
          </p:cNvPr>
          <p:cNvCxnSpPr/>
          <p:nvPr userDrawn="1"/>
        </p:nvCxnSpPr>
        <p:spPr>
          <a:xfrm>
            <a:off x="9733279" y="4676003"/>
            <a:ext cx="1505204" cy="1"/>
          </a:xfrm>
          <a:prstGeom prst="straightConnector1">
            <a:avLst/>
          </a:prstGeom>
          <a:noFill/>
          <a:ln w="57150" cap="flat" cmpd="sng">
            <a:solidFill>
              <a:schemeClr val="tx1"/>
            </a:solidFill>
            <a:prstDash val="solid"/>
            <a:miter lim="800000"/>
            <a:headEnd type="none" w="sm" len="sm"/>
            <a:tailEnd type="none" w="sm" len="sm"/>
          </a:ln>
        </p:spPr>
      </p:cxnSp>
      <p:cxnSp>
        <p:nvCxnSpPr>
          <p:cNvPr id="7" name="Google Shape;441;p19">
            <a:extLst>
              <a:ext uri="{FF2B5EF4-FFF2-40B4-BE49-F238E27FC236}">
                <a16:creationId xmlns:a16="http://schemas.microsoft.com/office/drawing/2014/main" id="{8D074B41-8284-D77C-8533-B7DF6120DCF1}"/>
              </a:ext>
            </a:extLst>
          </p:cNvPr>
          <p:cNvCxnSpPr/>
          <p:nvPr userDrawn="1"/>
        </p:nvCxnSpPr>
        <p:spPr>
          <a:xfrm>
            <a:off x="7191635" y="1393375"/>
            <a:ext cx="1505204" cy="1"/>
          </a:xfrm>
          <a:prstGeom prst="straightConnector1">
            <a:avLst/>
          </a:prstGeom>
          <a:noFill/>
          <a:ln w="57150" cap="flat" cmpd="sng">
            <a:solidFill>
              <a:srgbClr val="075190"/>
            </a:solidFill>
            <a:prstDash val="solid"/>
            <a:miter lim="800000"/>
            <a:headEnd type="none" w="sm" len="sm"/>
            <a:tailEnd type="none" w="sm" len="sm"/>
          </a:ln>
        </p:spPr>
      </p:cxnSp>
      <p:cxnSp>
        <p:nvCxnSpPr>
          <p:cNvPr id="8" name="Google Shape;442;p19">
            <a:extLst>
              <a:ext uri="{FF2B5EF4-FFF2-40B4-BE49-F238E27FC236}">
                <a16:creationId xmlns:a16="http://schemas.microsoft.com/office/drawing/2014/main" id="{916373C8-A30A-C348-4097-F1476162330B}"/>
              </a:ext>
            </a:extLst>
          </p:cNvPr>
          <p:cNvCxnSpPr/>
          <p:nvPr userDrawn="1"/>
        </p:nvCxnSpPr>
        <p:spPr>
          <a:xfrm>
            <a:off x="9733279" y="1393374"/>
            <a:ext cx="1505204" cy="1"/>
          </a:xfrm>
          <a:prstGeom prst="straightConnector1">
            <a:avLst/>
          </a:prstGeom>
          <a:noFill/>
          <a:ln w="57150" cap="flat" cmpd="sng">
            <a:solidFill>
              <a:srgbClr val="075190"/>
            </a:solidFill>
            <a:prstDash val="solid"/>
            <a:miter lim="800000"/>
            <a:headEnd type="none" w="sm" len="sm"/>
            <a:tailEnd type="none" w="sm" len="sm"/>
          </a:ln>
        </p:spPr>
      </p:cxnSp>
    </p:spTree>
    <p:extLst>
      <p:ext uri="{BB962C8B-B14F-4D97-AF65-F5344CB8AC3E}">
        <p14:creationId xmlns:p14="http://schemas.microsoft.com/office/powerpoint/2010/main" val="4162362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_Content with Caption" userDrawn="1">
  <p:cSld name="5_Content with Caption">
    <p:spTree>
      <p:nvGrpSpPr>
        <p:cNvPr id="1" name="Shape 175"/>
        <p:cNvGrpSpPr/>
        <p:nvPr/>
      </p:nvGrpSpPr>
      <p:grpSpPr>
        <a:xfrm>
          <a:off x="0" y="0"/>
          <a:ext cx="0" cy="0"/>
          <a:chOff x="0" y="0"/>
          <a:chExt cx="0" cy="0"/>
        </a:xfrm>
      </p:grpSpPr>
      <p:sp>
        <p:nvSpPr>
          <p:cNvPr id="176" name="Google Shape;176;p46"/>
          <p:cNvSpPr>
            <a:spLocks noGrp="1"/>
          </p:cNvSpPr>
          <p:nvPr>
            <p:ph type="pic" idx="2"/>
          </p:nvPr>
        </p:nvSpPr>
        <p:spPr>
          <a:xfrm>
            <a:off x="906768" y="4109234"/>
            <a:ext cx="2486349" cy="1321270"/>
          </a:xfrm>
          <a:prstGeom prst="rect">
            <a:avLst/>
          </a:prstGeom>
          <a:noFill/>
          <a:ln>
            <a:noFill/>
          </a:ln>
        </p:spPr>
      </p:sp>
      <p:sp>
        <p:nvSpPr>
          <p:cNvPr id="178" name="Google Shape;178;p46"/>
          <p:cNvSpPr txBox="1">
            <a:spLocks noGrp="1"/>
          </p:cNvSpPr>
          <p:nvPr>
            <p:ph type="body" idx="1"/>
          </p:nvPr>
        </p:nvSpPr>
        <p:spPr>
          <a:xfrm>
            <a:off x="906771" y="2805344"/>
            <a:ext cx="24863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075190"/>
              </a:buClr>
              <a:buSzPts val="1200"/>
              <a:buNone/>
              <a:defRPr sz="506">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79" name="Google Shape;179;p46"/>
          <p:cNvSpPr txBox="1">
            <a:spLocks noGrp="1"/>
          </p:cNvSpPr>
          <p:nvPr>
            <p:ph type="body" idx="3"/>
          </p:nvPr>
        </p:nvSpPr>
        <p:spPr>
          <a:xfrm>
            <a:off x="906771" y="3246767"/>
            <a:ext cx="2486348"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80" name="Google Shape;180;p46"/>
          <p:cNvSpPr>
            <a:spLocks noGrp="1"/>
          </p:cNvSpPr>
          <p:nvPr>
            <p:ph type="pic" idx="4"/>
          </p:nvPr>
        </p:nvSpPr>
        <p:spPr>
          <a:xfrm>
            <a:off x="3516672" y="4109234"/>
            <a:ext cx="2486349" cy="1321270"/>
          </a:xfrm>
          <a:prstGeom prst="rect">
            <a:avLst/>
          </a:prstGeom>
          <a:noFill/>
          <a:ln>
            <a:noFill/>
          </a:ln>
        </p:spPr>
      </p:sp>
      <p:sp>
        <p:nvSpPr>
          <p:cNvPr id="181" name="Google Shape;181;p46"/>
          <p:cNvSpPr txBox="1">
            <a:spLocks noGrp="1"/>
          </p:cNvSpPr>
          <p:nvPr>
            <p:ph type="body" idx="5"/>
          </p:nvPr>
        </p:nvSpPr>
        <p:spPr>
          <a:xfrm>
            <a:off x="3516675" y="2805344"/>
            <a:ext cx="24863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075190"/>
              </a:buClr>
              <a:buSzPts val="1200"/>
              <a:buNone/>
              <a:defRPr sz="506">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82" name="Google Shape;182;p46"/>
          <p:cNvSpPr txBox="1">
            <a:spLocks noGrp="1"/>
          </p:cNvSpPr>
          <p:nvPr>
            <p:ph type="body" idx="6"/>
          </p:nvPr>
        </p:nvSpPr>
        <p:spPr>
          <a:xfrm>
            <a:off x="3516675" y="3246767"/>
            <a:ext cx="2486348"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83" name="Google Shape;183;p46"/>
          <p:cNvSpPr>
            <a:spLocks noGrp="1"/>
          </p:cNvSpPr>
          <p:nvPr>
            <p:ph type="pic" idx="7"/>
          </p:nvPr>
        </p:nvSpPr>
        <p:spPr>
          <a:xfrm>
            <a:off x="6126576" y="4109234"/>
            <a:ext cx="2486349" cy="1321270"/>
          </a:xfrm>
          <a:prstGeom prst="rect">
            <a:avLst/>
          </a:prstGeom>
          <a:noFill/>
          <a:ln>
            <a:noFill/>
          </a:ln>
        </p:spPr>
      </p:sp>
      <p:sp>
        <p:nvSpPr>
          <p:cNvPr id="184" name="Google Shape;184;p46"/>
          <p:cNvSpPr txBox="1">
            <a:spLocks noGrp="1"/>
          </p:cNvSpPr>
          <p:nvPr>
            <p:ph type="body" idx="8"/>
          </p:nvPr>
        </p:nvSpPr>
        <p:spPr>
          <a:xfrm>
            <a:off x="6126575" y="2805344"/>
            <a:ext cx="24863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075190"/>
              </a:buClr>
              <a:buSzPts val="1200"/>
              <a:buNone/>
              <a:defRPr sz="506">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85" name="Google Shape;185;p46"/>
          <p:cNvSpPr txBox="1">
            <a:spLocks noGrp="1"/>
          </p:cNvSpPr>
          <p:nvPr>
            <p:ph type="body" idx="9"/>
          </p:nvPr>
        </p:nvSpPr>
        <p:spPr>
          <a:xfrm>
            <a:off x="6126575" y="3246767"/>
            <a:ext cx="2486348"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186" name="Google Shape;186;p46"/>
          <p:cNvSpPr>
            <a:spLocks noGrp="1"/>
          </p:cNvSpPr>
          <p:nvPr>
            <p:ph type="pic" idx="13"/>
          </p:nvPr>
        </p:nvSpPr>
        <p:spPr>
          <a:xfrm>
            <a:off x="8736480" y="4109234"/>
            <a:ext cx="2486349" cy="1321270"/>
          </a:xfrm>
          <a:prstGeom prst="rect">
            <a:avLst/>
          </a:prstGeom>
          <a:noFill/>
          <a:ln>
            <a:noFill/>
          </a:ln>
        </p:spPr>
      </p:sp>
      <p:sp>
        <p:nvSpPr>
          <p:cNvPr id="187" name="Google Shape;187;p46"/>
          <p:cNvSpPr txBox="1">
            <a:spLocks noGrp="1"/>
          </p:cNvSpPr>
          <p:nvPr>
            <p:ph type="body" idx="14"/>
          </p:nvPr>
        </p:nvSpPr>
        <p:spPr>
          <a:xfrm>
            <a:off x="8736479" y="2805344"/>
            <a:ext cx="2486348" cy="441429"/>
          </a:xfrm>
          <a:prstGeom prst="rect">
            <a:avLst/>
          </a:prstGeom>
          <a:noFill/>
          <a:ln>
            <a:noFill/>
          </a:ln>
        </p:spPr>
        <p:txBody>
          <a:bodyPr spcFirstLastPara="1" wrap="square" lIns="91425" tIns="45700" rIns="91425" bIns="45700" anchor="t" anchorCtr="0">
            <a:normAutofit/>
          </a:bodyPr>
          <a:lstStyle>
            <a:lvl1pPr marL="192881" lvl="0" indent="-96441" algn="r">
              <a:lnSpc>
                <a:spcPct val="90000"/>
              </a:lnSpc>
              <a:spcBef>
                <a:spcPts val="422"/>
              </a:spcBef>
              <a:spcAft>
                <a:spcPts val="0"/>
              </a:spcAft>
              <a:buClr>
                <a:srgbClr val="075190"/>
              </a:buClr>
              <a:buSzPts val="1200"/>
              <a:buNone/>
              <a:defRPr sz="506">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a:p>
        </p:txBody>
      </p:sp>
      <p:sp>
        <p:nvSpPr>
          <p:cNvPr id="188" name="Google Shape;188;p46"/>
          <p:cNvSpPr txBox="1">
            <a:spLocks noGrp="1"/>
          </p:cNvSpPr>
          <p:nvPr>
            <p:ph type="body" idx="15"/>
          </p:nvPr>
        </p:nvSpPr>
        <p:spPr>
          <a:xfrm>
            <a:off x="8736479" y="3246767"/>
            <a:ext cx="2486348" cy="632637"/>
          </a:xfrm>
          <a:prstGeom prst="rect">
            <a:avLst/>
          </a:prstGeom>
          <a:noFill/>
          <a:ln>
            <a:noFill/>
          </a:ln>
        </p:spPr>
        <p:txBody>
          <a:bodyPr spcFirstLastPara="1" wrap="square" lIns="91425" tIns="45700" rIns="91425" bIns="45700" anchor="t" anchorCtr="0">
            <a:normAutofit/>
          </a:bodyPr>
          <a:lstStyle>
            <a:lvl1pPr marL="95771" lvl="0" indent="670" algn="r">
              <a:lnSpc>
                <a:spcPct val="90000"/>
              </a:lnSpc>
              <a:spcBef>
                <a:spcPts val="422"/>
              </a:spcBef>
              <a:spcAft>
                <a:spcPts val="0"/>
              </a:spcAft>
              <a:buClr>
                <a:schemeClr val="dk1"/>
              </a:buClr>
              <a:buSzPts val="1000"/>
              <a:buNone/>
              <a:defRPr sz="422">
                <a:solidFill>
                  <a:schemeClr val="dk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21" name="Google Shape;27;p29">
            <a:extLst>
              <a:ext uri="{FF2B5EF4-FFF2-40B4-BE49-F238E27FC236}">
                <a16:creationId xmlns:a16="http://schemas.microsoft.com/office/drawing/2014/main" id="{A60D2F57-7F3B-08E9-6E85-14D2D0D433E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Google Shape;146;p42">
            <a:extLst>
              <a:ext uri="{FF2B5EF4-FFF2-40B4-BE49-F238E27FC236}">
                <a16:creationId xmlns:a16="http://schemas.microsoft.com/office/drawing/2014/main" id="{462AB8BE-487E-7EDF-3B4E-7AC8EB5F74ED}"/>
              </a:ext>
            </a:extLst>
          </p:cNvPr>
          <p:cNvSpPr txBox="1">
            <a:spLocks noGrp="1"/>
          </p:cNvSpPr>
          <p:nvPr>
            <p:ph type="title"/>
          </p:nvPr>
        </p:nvSpPr>
        <p:spPr>
          <a:xfrm>
            <a:off x="838200" y="12958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54534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6_Content with Caption" userDrawn="1">
  <p:cSld name="6_Content with Caption">
    <p:spTree>
      <p:nvGrpSpPr>
        <p:cNvPr id="1" name="Shape 194"/>
        <p:cNvGrpSpPr/>
        <p:nvPr/>
      </p:nvGrpSpPr>
      <p:grpSpPr>
        <a:xfrm>
          <a:off x="0" y="0"/>
          <a:ext cx="0" cy="0"/>
          <a:chOff x="0" y="0"/>
          <a:chExt cx="0" cy="0"/>
        </a:xfrm>
      </p:grpSpPr>
      <p:sp>
        <p:nvSpPr>
          <p:cNvPr id="196" name="Google Shape;196;p47"/>
          <p:cNvSpPr>
            <a:spLocks noGrp="1"/>
          </p:cNvSpPr>
          <p:nvPr>
            <p:ph type="pic" idx="2"/>
          </p:nvPr>
        </p:nvSpPr>
        <p:spPr>
          <a:xfrm>
            <a:off x="1549793" y="2190595"/>
            <a:ext cx="2891240" cy="1837416"/>
          </a:xfrm>
          <a:prstGeom prst="rect">
            <a:avLst/>
          </a:prstGeom>
          <a:noFill/>
          <a:ln>
            <a:noFill/>
          </a:ln>
        </p:spPr>
        <p:txBody>
          <a:bodyPr/>
          <a:lstStyle>
            <a:lvl1pPr>
              <a:defRPr>
                <a:latin typeface="+mj-lt"/>
              </a:defRPr>
            </a:lvl1pPr>
          </a:lstStyle>
          <a:p>
            <a:endParaRPr lang="en-US" dirty="0"/>
          </a:p>
        </p:txBody>
      </p:sp>
      <p:sp>
        <p:nvSpPr>
          <p:cNvPr id="197" name="Google Shape;197;p47"/>
          <p:cNvSpPr>
            <a:spLocks noGrp="1"/>
          </p:cNvSpPr>
          <p:nvPr>
            <p:ph type="pic" idx="3"/>
          </p:nvPr>
        </p:nvSpPr>
        <p:spPr>
          <a:xfrm>
            <a:off x="4504037" y="2190595"/>
            <a:ext cx="3779247" cy="1837416"/>
          </a:xfrm>
          <a:prstGeom prst="rect">
            <a:avLst/>
          </a:prstGeom>
          <a:noFill/>
          <a:ln>
            <a:noFill/>
          </a:ln>
        </p:spPr>
        <p:txBody>
          <a:bodyPr/>
          <a:lstStyle>
            <a:lvl1pPr>
              <a:defRPr>
                <a:latin typeface="+mj-lt"/>
              </a:defRPr>
            </a:lvl1pPr>
          </a:lstStyle>
          <a:p>
            <a:endParaRPr lang="en-US" dirty="0"/>
          </a:p>
        </p:txBody>
      </p:sp>
      <p:sp>
        <p:nvSpPr>
          <p:cNvPr id="198" name="Google Shape;198;p47"/>
          <p:cNvSpPr>
            <a:spLocks noGrp="1"/>
          </p:cNvSpPr>
          <p:nvPr>
            <p:ph type="pic" idx="4"/>
          </p:nvPr>
        </p:nvSpPr>
        <p:spPr>
          <a:xfrm>
            <a:off x="6193629" y="4091896"/>
            <a:ext cx="4386664" cy="1837416"/>
          </a:xfrm>
          <a:prstGeom prst="rect">
            <a:avLst/>
          </a:prstGeom>
          <a:noFill/>
          <a:ln>
            <a:noFill/>
          </a:ln>
        </p:spPr>
        <p:txBody>
          <a:bodyPr/>
          <a:lstStyle>
            <a:lvl1pPr>
              <a:defRPr>
                <a:latin typeface="+mj-lt"/>
              </a:defRPr>
            </a:lvl1pPr>
          </a:lstStyle>
          <a:p>
            <a:endParaRPr lang="en-US" dirty="0"/>
          </a:p>
        </p:txBody>
      </p:sp>
      <p:sp>
        <p:nvSpPr>
          <p:cNvPr id="199" name="Google Shape;199;p47"/>
          <p:cNvSpPr>
            <a:spLocks noGrp="1"/>
          </p:cNvSpPr>
          <p:nvPr>
            <p:ph type="pic" idx="5"/>
          </p:nvPr>
        </p:nvSpPr>
        <p:spPr>
          <a:xfrm>
            <a:off x="1549797" y="4091896"/>
            <a:ext cx="2262591" cy="1837416"/>
          </a:xfrm>
          <a:prstGeom prst="rect">
            <a:avLst/>
          </a:prstGeom>
          <a:noFill/>
          <a:ln>
            <a:noFill/>
          </a:ln>
        </p:spPr>
        <p:txBody>
          <a:bodyPr/>
          <a:lstStyle>
            <a:lvl1pPr>
              <a:defRPr>
                <a:latin typeface="+mj-lt"/>
              </a:defRPr>
            </a:lvl1pPr>
          </a:lstStyle>
          <a:p>
            <a:endParaRPr lang="en-US" dirty="0"/>
          </a:p>
        </p:txBody>
      </p:sp>
      <p:sp>
        <p:nvSpPr>
          <p:cNvPr id="200" name="Google Shape;200;p47"/>
          <p:cNvSpPr>
            <a:spLocks noGrp="1"/>
          </p:cNvSpPr>
          <p:nvPr>
            <p:ph type="pic" idx="6"/>
          </p:nvPr>
        </p:nvSpPr>
        <p:spPr>
          <a:xfrm>
            <a:off x="3869535" y="4091894"/>
            <a:ext cx="2266948" cy="1837416"/>
          </a:xfrm>
          <a:prstGeom prst="rect">
            <a:avLst/>
          </a:prstGeom>
          <a:noFill/>
          <a:ln>
            <a:noFill/>
          </a:ln>
        </p:spPr>
        <p:txBody>
          <a:bodyPr/>
          <a:lstStyle>
            <a:lvl1pPr>
              <a:defRPr>
                <a:latin typeface="+mj-lt"/>
              </a:defRPr>
            </a:lvl1pPr>
          </a:lstStyle>
          <a:p>
            <a:endParaRPr lang="en-US" dirty="0"/>
          </a:p>
        </p:txBody>
      </p:sp>
      <p:sp>
        <p:nvSpPr>
          <p:cNvPr id="201" name="Google Shape;201;p47"/>
          <p:cNvSpPr>
            <a:spLocks noGrp="1"/>
          </p:cNvSpPr>
          <p:nvPr>
            <p:ph type="pic" idx="7"/>
          </p:nvPr>
        </p:nvSpPr>
        <p:spPr>
          <a:xfrm>
            <a:off x="8329816" y="2190595"/>
            <a:ext cx="2250481" cy="1837416"/>
          </a:xfrm>
          <a:prstGeom prst="rect">
            <a:avLst/>
          </a:prstGeom>
          <a:noFill/>
          <a:ln>
            <a:noFill/>
          </a:ln>
        </p:spPr>
        <p:txBody>
          <a:bodyPr/>
          <a:lstStyle>
            <a:lvl1pPr>
              <a:defRPr>
                <a:latin typeface="+mj-lt"/>
              </a:defRPr>
            </a:lvl1pPr>
          </a:lstStyle>
          <a:p>
            <a:endParaRPr lang="en-US" dirty="0"/>
          </a:p>
        </p:txBody>
      </p:sp>
      <p:pic>
        <p:nvPicPr>
          <p:cNvPr id="11" name="Google Shape;27;p29">
            <a:extLst>
              <a:ext uri="{FF2B5EF4-FFF2-40B4-BE49-F238E27FC236}">
                <a16:creationId xmlns:a16="http://schemas.microsoft.com/office/drawing/2014/main" id="{7EA603C8-F4CB-5D50-804B-72CF1F57791F}"/>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Google Shape;146;p42">
            <a:extLst>
              <a:ext uri="{FF2B5EF4-FFF2-40B4-BE49-F238E27FC236}">
                <a16:creationId xmlns:a16="http://schemas.microsoft.com/office/drawing/2014/main" id="{15F695DF-C80C-195F-6850-BBC0B71E102D}"/>
              </a:ext>
            </a:extLst>
          </p:cNvPr>
          <p:cNvSpPr txBox="1">
            <a:spLocks noGrp="1"/>
          </p:cNvSpPr>
          <p:nvPr>
            <p:ph type="title"/>
          </p:nvPr>
        </p:nvSpPr>
        <p:spPr>
          <a:xfrm>
            <a:off x="756740" y="68400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852294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userDrawn="1">
  <p:cSld name="Custom Layout">
    <p:spTree>
      <p:nvGrpSpPr>
        <p:cNvPr id="1" name="Shape 203"/>
        <p:cNvGrpSpPr/>
        <p:nvPr/>
      </p:nvGrpSpPr>
      <p:grpSpPr>
        <a:xfrm>
          <a:off x="0" y="0"/>
          <a:ext cx="0" cy="0"/>
          <a:chOff x="0" y="0"/>
          <a:chExt cx="0" cy="0"/>
        </a:xfrm>
      </p:grpSpPr>
      <p:sp>
        <p:nvSpPr>
          <p:cNvPr id="204" name="Google Shape;204;p48"/>
          <p:cNvSpPr>
            <a:spLocks noGrp="1"/>
          </p:cNvSpPr>
          <p:nvPr>
            <p:ph type="pic" idx="2"/>
          </p:nvPr>
        </p:nvSpPr>
        <p:spPr>
          <a:xfrm>
            <a:off x="1120791" y="3561651"/>
            <a:ext cx="2133600" cy="2133600"/>
          </a:xfrm>
          <a:prstGeom prst="ellipse">
            <a:avLst/>
          </a:prstGeom>
          <a:noFill/>
          <a:ln>
            <a:noFill/>
          </a:ln>
        </p:spPr>
        <p:txBody>
          <a:bodyPr>
            <a:normAutofit/>
          </a:bodyPr>
          <a:lstStyle>
            <a:lvl1pPr>
              <a:defRPr sz="844">
                <a:latin typeface="+mj-lt"/>
              </a:defRPr>
            </a:lvl1pPr>
          </a:lstStyle>
          <a:p>
            <a:endParaRPr lang="en-US" dirty="0"/>
          </a:p>
        </p:txBody>
      </p:sp>
      <p:sp>
        <p:nvSpPr>
          <p:cNvPr id="205" name="Google Shape;205;p48"/>
          <p:cNvSpPr>
            <a:spLocks noGrp="1"/>
          </p:cNvSpPr>
          <p:nvPr>
            <p:ph type="pic" idx="3"/>
          </p:nvPr>
        </p:nvSpPr>
        <p:spPr>
          <a:xfrm>
            <a:off x="3693048" y="3561651"/>
            <a:ext cx="2133600" cy="2133600"/>
          </a:xfrm>
          <a:prstGeom prst="ellipse">
            <a:avLst/>
          </a:prstGeom>
          <a:noFill/>
          <a:ln>
            <a:noFill/>
          </a:ln>
        </p:spPr>
        <p:txBody>
          <a:bodyPr>
            <a:normAutofit/>
          </a:bodyPr>
          <a:lstStyle>
            <a:lvl1pPr>
              <a:defRPr sz="844" b="0">
                <a:latin typeface="+mj-lt"/>
              </a:defRPr>
            </a:lvl1pPr>
          </a:lstStyle>
          <a:p>
            <a:endParaRPr lang="en-US" dirty="0"/>
          </a:p>
        </p:txBody>
      </p:sp>
      <p:sp>
        <p:nvSpPr>
          <p:cNvPr id="206" name="Google Shape;206;p48"/>
          <p:cNvSpPr>
            <a:spLocks noGrp="1"/>
          </p:cNvSpPr>
          <p:nvPr>
            <p:ph type="pic" idx="4"/>
          </p:nvPr>
        </p:nvSpPr>
        <p:spPr>
          <a:xfrm>
            <a:off x="6302951" y="3561651"/>
            <a:ext cx="2133600" cy="2133600"/>
          </a:xfrm>
          <a:prstGeom prst="ellipse">
            <a:avLst/>
          </a:prstGeom>
          <a:noFill/>
          <a:ln>
            <a:noFill/>
          </a:ln>
        </p:spPr>
        <p:txBody>
          <a:bodyPr>
            <a:normAutofit/>
          </a:bodyPr>
          <a:lstStyle>
            <a:lvl1pPr>
              <a:defRPr sz="844">
                <a:latin typeface="+mj-lt"/>
              </a:defRPr>
            </a:lvl1pPr>
          </a:lstStyle>
          <a:p>
            <a:endParaRPr lang="en-US" dirty="0"/>
          </a:p>
        </p:txBody>
      </p:sp>
      <p:sp>
        <p:nvSpPr>
          <p:cNvPr id="207" name="Google Shape;207;p48"/>
          <p:cNvSpPr>
            <a:spLocks noGrp="1"/>
          </p:cNvSpPr>
          <p:nvPr>
            <p:ph type="pic" idx="5"/>
          </p:nvPr>
        </p:nvSpPr>
        <p:spPr>
          <a:xfrm>
            <a:off x="8912855" y="3561860"/>
            <a:ext cx="2133600" cy="2133600"/>
          </a:xfrm>
          <a:prstGeom prst="ellipse">
            <a:avLst/>
          </a:prstGeom>
          <a:noFill/>
          <a:ln>
            <a:noFill/>
          </a:ln>
        </p:spPr>
        <p:txBody>
          <a:bodyPr>
            <a:normAutofit/>
          </a:bodyPr>
          <a:lstStyle>
            <a:lvl1pPr>
              <a:defRPr sz="844">
                <a:latin typeface="+mj-lt"/>
              </a:defRPr>
            </a:lvl1pPr>
          </a:lstStyle>
          <a:p>
            <a:endParaRPr lang="en-US" dirty="0"/>
          </a:p>
        </p:txBody>
      </p:sp>
      <p:sp>
        <p:nvSpPr>
          <p:cNvPr id="208" name="Google Shape;208;p48"/>
          <p:cNvSpPr txBox="1">
            <a:spLocks noGrp="1"/>
          </p:cNvSpPr>
          <p:nvPr>
            <p:ph type="body" idx="1"/>
          </p:nvPr>
        </p:nvSpPr>
        <p:spPr>
          <a:xfrm>
            <a:off x="969171" y="2032743"/>
            <a:ext cx="2434284"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422"/>
              </a:spcBef>
              <a:spcAft>
                <a:spcPts val="0"/>
              </a:spcAft>
              <a:buClr>
                <a:srgbClr val="075190"/>
              </a:buClr>
              <a:buSzPts val="2000"/>
              <a:buNone/>
              <a:defRPr sz="844">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209" name="Google Shape;209;p48"/>
          <p:cNvSpPr txBox="1">
            <a:spLocks noGrp="1"/>
          </p:cNvSpPr>
          <p:nvPr>
            <p:ph type="body" idx="6"/>
          </p:nvPr>
        </p:nvSpPr>
        <p:spPr>
          <a:xfrm>
            <a:off x="3516675" y="2032744"/>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422"/>
              </a:spcBef>
              <a:spcAft>
                <a:spcPts val="0"/>
              </a:spcAft>
              <a:buClr>
                <a:srgbClr val="075190"/>
              </a:buClr>
              <a:buSzPts val="2000"/>
              <a:buNone/>
              <a:defRPr sz="844">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210" name="Google Shape;210;p48"/>
          <p:cNvSpPr txBox="1">
            <a:spLocks noGrp="1"/>
          </p:cNvSpPr>
          <p:nvPr>
            <p:ph type="body" idx="7"/>
          </p:nvPr>
        </p:nvSpPr>
        <p:spPr>
          <a:xfrm>
            <a:off x="6126579" y="2032744"/>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422"/>
              </a:spcBef>
              <a:spcAft>
                <a:spcPts val="0"/>
              </a:spcAft>
              <a:buClr>
                <a:srgbClr val="075190"/>
              </a:buClr>
              <a:buSzPts val="2000"/>
              <a:buNone/>
              <a:defRPr sz="844">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211" name="Google Shape;211;p48"/>
          <p:cNvSpPr txBox="1">
            <a:spLocks noGrp="1"/>
          </p:cNvSpPr>
          <p:nvPr>
            <p:ph type="body" idx="8"/>
          </p:nvPr>
        </p:nvSpPr>
        <p:spPr>
          <a:xfrm>
            <a:off x="8736483" y="2032744"/>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422"/>
              </a:spcBef>
              <a:spcAft>
                <a:spcPts val="0"/>
              </a:spcAft>
              <a:buClr>
                <a:srgbClr val="075190"/>
              </a:buClr>
              <a:buSzPts val="2000"/>
              <a:buNone/>
              <a:defRPr sz="844">
                <a:solidFill>
                  <a:srgbClr val="075190"/>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13" name="Google Shape;27;p29">
            <a:extLst>
              <a:ext uri="{FF2B5EF4-FFF2-40B4-BE49-F238E27FC236}">
                <a16:creationId xmlns:a16="http://schemas.microsoft.com/office/drawing/2014/main" id="{F572769D-727C-8EF4-E57D-6D683927FCD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
        <p:nvSpPr>
          <p:cNvPr id="2" name="Google Shape;487;p22">
            <a:extLst>
              <a:ext uri="{FF2B5EF4-FFF2-40B4-BE49-F238E27FC236}">
                <a16:creationId xmlns:a16="http://schemas.microsoft.com/office/drawing/2014/main" id="{9D9FF2CC-3A4B-86FA-E9E9-3A33228E0130}"/>
              </a:ext>
              <a:ext uri="{C183D7F6-B498-43B3-948B-1728B52AA6E4}">
                <adec:decorative xmlns:adec="http://schemas.microsoft.com/office/drawing/2017/decorative" val="1"/>
              </a:ext>
            </a:extLst>
          </p:cNvPr>
          <p:cNvSpPr/>
          <p:nvPr userDrawn="1"/>
        </p:nvSpPr>
        <p:spPr>
          <a:xfrm>
            <a:off x="2161559" y="2873482"/>
            <a:ext cx="52064" cy="457200"/>
          </a:xfrm>
          <a:prstGeom prst="rect">
            <a:avLst/>
          </a:prstGeom>
          <a:solidFill>
            <a:schemeClr val="accent2"/>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3" name="Google Shape;488;p22">
            <a:extLst>
              <a:ext uri="{FF2B5EF4-FFF2-40B4-BE49-F238E27FC236}">
                <a16:creationId xmlns:a16="http://schemas.microsoft.com/office/drawing/2014/main" id="{E398E546-8B5A-60E4-2537-20AFA92A7420}"/>
              </a:ext>
              <a:ext uri="{C183D7F6-B498-43B3-948B-1728B52AA6E4}">
                <adec:decorative xmlns:adec="http://schemas.microsoft.com/office/drawing/2017/decorative" val="1"/>
              </a:ext>
            </a:extLst>
          </p:cNvPr>
          <p:cNvSpPr/>
          <p:nvPr userDrawn="1"/>
        </p:nvSpPr>
        <p:spPr>
          <a:xfrm>
            <a:off x="4733816" y="2873482"/>
            <a:ext cx="52064" cy="457200"/>
          </a:xfrm>
          <a:prstGeom prst="rect">
            <a:avLst/>
          </a:prstGeom>
          <a:solidFill>
            <a:schemeClr val="accent2"/>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4" name="Google Shape;489;p22">
            <a:extLst>
              <a:ext uri="{FF2B5EF4-FFF2-40B4-BE49-F238E27FC236}">
                <a16:creationId xmlns:a16="http://schemas.microsoft.com/office/drawing/2014/main" id="{5380D88B-F623-8DD7-C776-4EF91B37D777}"/>
              </a:ext>
              <a:ext uri="{C183D7F6-B498-43B3-948B-1728B52AA6E4}">
                <adec:decorative xmlns:adec="http://schemas.microsoft.com/office/drawing/2017/decorative" val="1"/>
              </a:ext>
            </a:extLst>
          </p:cNvPr>
          <p:cNvSpPr/>
          <p:nvPr userDrawn="1"/>
        </p:nvSpPr>
        <p:spPr>
          <a:xfrm>
            <a:off x="7343719" y="2873482"/>
            <a:ext cx="52064" cy="457200"/>
          </a:xfrm>
          <a:prstGeom prst="rect">
            <a:avLst/>
          </a:prstGeom>
          <a:solidFill>
            <a:schemeClr val="accent2"/>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5" name="Google Shape;490;p22">
            <a:extLst>
              <a:ext uri="{FF2B5EF4-FFF2-40B4-BE49-F238E27FC236}">
                <a16:creationId xmlns:a16="http://schemas.microsoft.com/office/drawing/2014/main" id="{2A63E855-D384-6268-7D09-BA34CFA663C4}"/>
              </a:ext>
              <a:ext uri="{C183D7F6-B498-43B3-948B-1728B52AA6E4}">
                <adec:decorative xmlns:adec="http://schemas.microsoft.com/office/drawing/2017/decorative" val="1"/>
              </a:ext>
            </a:extLst>
          </p:cNvPr>
          <p:cNvSpPr/>
          <p:nvPr userDrawn="1"/>
        </p:nvSpPr>
        <p:spPr>
          <a:xfrm>
            <a:off x="9953623" y="2873482"/>
            <a:ext cx="52064" cy="457200"/>
          </a:xfrm>
          <a:prstGeom prst="rect">
            <a:avLst/>
          </a:prstGeom>
          <a:solidFill>
            <a:schemeClr val="accent2"/>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6" name="Google Shape;146;p42">
            <a:extLst>
              <a:ext uri="{FF2B5EF4-FFF2-40B4-BE49-F238E27FC236}">
                <a16:creationId xmlns:a16="http://schemas.microsoft.com/office/drawing/2014/main" id="{C73F654D-6A81-6E87-49BE-3DF19F9E2AC6}"/>
              </a:ext>
            </a:extLst>
          </p:cNvPr>
          <p:cNvSpPr txBox="1">
            <a:spLocks noGrp="1"/>
          </p:cNvSpPr>
          <p:nvPr>
            <p:ph type="title"/>
          </p:nvPr>
        </p:nvSpPr>
        <p:spPr>
          <a:xfrm>
            <a:off x="756740" y="68400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85423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4"/>
        <p:cNvGrpSpPr/>
        <p:nvPr/>
      </p:nvGrpSpPr>
      <p:grpSpPr>
        <a:xfrm>
          <a:off x="0" y="0"/>
          <a:ext cx="0" cy="0"/>
          <a:chOff x="0" y="0"/>
          <a:chExt cx="0" cy="0"/>
        </a:xfrm>
      </p:grpSpPr>
      <p:sp>
        <p:nvSpPr>
          <p:cNvPr id="215" name="Google Shape;215;p49"/>
          <p:cNvSpPr txBox="1">
            <a:spLocks noGrp="1"/>
          </p:cNvSpPr>
          <p:nvPr>
            <p:ph type="title"/>
          </p:nvPr>
        </p:nvSpPr>
        <p:spPr>
          <a:xfrm>
            <a:off x="2009683" y="5177167"/>
            <a:ext cx="4207308" cy="390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Titillium Web"/>
              <a:buNone/>
              <a:defRPr sz="844"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6" name="Google Shape;216;p49"/>
          <p:cNvSpPr txBox="1">
            <a:spLocks noGrp="1"/>
          </p:cNvSpPr>
          <p:nvPr>
            <p:ph type="body" idx="1"/>
          </p:nvPr>
        </p:nvSpPr>
        <p:spPr>
          <a:xfrm>
            <a:off x="2009683" y="5613532"/>
            <a:ext cx="4207308" cy="298387"/>
          </a:xfrm>
          <a:prstGeom prst="rect">
            <a:avLst/>
          </a:prstGeom>
          <a:noFill/>
          <a:ln>
            <a:noFill/>
          </a:ln>
        </p:spPr>
        <p:txBody>
          <a:bodyPr spcFirstLastPara="1" wrap="square" lIns="91425" tIns="45700" rIns="91425" bIns="45700" anchor="t" anchorCtr="0">
            <a:normAutofit/>
          </a:bodyPr>
          <a:lstStyle>
            <a:lvl1pPr marL="0" lvl="0" indent="0" algn="just">
              <a:lnSpc>
                <a:spcPct val="90000"/>
              </a:lnSpc>
              <a:spcBef>
                <a:spcPts val="0"/>
              </a:spcBef>
              <a:spcAft>
                <a:spcPts val="0"/>
              </a:spcAft>
              <a:buClr>
                <a:schemeClr val="dk1"/>
              </a:buClr>
              <a:buSzPts val="1400"/>
              <a:buNone/>
              <a:defRPr sz="591">
                <a:latin typeface="+mj-lt"/>
              </a:defRPr>
            </a:lvl1pPr>
            <a:lvl2pPr marL="385763" lvl="1" indent="-96441" algn="l">
              <a:lnSpc>
                <a:spcPct val="90000"/>
              </a:lnSpc>
              <a:spcBef>
                <a:spcPts val="211"/>
              </a:spcBef>
              <a:spcAft>
                <a:spcPts val="0"/>
              </a:spcAft>
              <a:buClr>
                <a:schemeClr val="dk1"/>
              </a:buClr>
              <a:buSzPts val="1200"/>
              <a:buNone/>
              <a:defRPr sz="506"/>
            </a:lvl2pPr>
            <a:lvl3pPr marL="578644" lvl="2" indent="-96441" algn="l">
              <a:lnSpc>
                <a:spcPct val="90000"/>
              </a:lnSpc>
              <a:spcBef>
                <a:spcPts val="211"/>
              </a:spcBef>
              <a:spcAft>
                <a:spcPts val="0"/>
              </a:spcAft>
              <a:buClr>
                <a:schemeClr val="dk1"/>
              </a:buClr>
              <a:buSzPts val="1000"/>
              <a:buNone/>
              <a:defRPr sz="422"/>
            </a:lvl3pPr>
            <a:lvl4pPr marL="771525" lvl="3" indent="-96441" algn="l">
              <a:lnSpc>
                <a:spcPct val="90000"/>
              </a:lnSpc>
              <a:spcBef>
                <a:spcPts val="211"/>
              </a:spcBef>
              <a:spcAft>
                <a:spcPts val="0"/>
              </a:spcAft>
              <a:buClr>
                <a:schemeClr val="dk1"/>
              </a:buClr>
              <a:buSzPts val="900"/>
              <a:buNone/>
              <a:defRPr sz="380"/>
            </a:lvl4pPr>
            <a:lvl5pPr marL="964406" lvl="4" indent="-96441" algn="l">
              <a:lnSpc>
                <a:spcPct val="90000"/>
              </a:lnSpc>
              <a:spcBef>
                <a:spcPts val="211"/>
              </a:spcBef>
              <a:spcAft>
                <a:spcPts val="0"/>
              </a:spcAft>
              <a:buClr>
                <a:schemeClr val="dk1"/>
              </a:buClr>
              <a:buSzPts val="900"/>
              <a:buNone/>
              <a:defRPr sz="380"/>
            </a:lvl5pPr>
            <a:lvl6pPr marL="1157288" lvl="5" indent="-96441" algn="l">
              <a:lnSpc>
                <a:spcPct val="90000"/>
              </a:lnSpc>
              <a:spcBef>
                <a:spcPts val="211"/>
              </a:spcBef>
              <a:spcAft>
                <a:spcPts val="0"/>
              </a:spcAft>
              <a:buClr>
                <a:schemeClr val="dk1"/>
              </a:buClr>
              <a:buSzPts val="900"/>
              <a:buNone/>
              <a:defRPr sz="380"/>
            </a:lvl6pPr>
            <a:lvl7pPr marL="1350169" lvl="6" indent="-96441" algn="l">
              <a:lnSpc>
                <a:spcPct val="90000"/>
              </a:lnSpc>
              <a:spcBef>
                <a:spcPts val="211"/>
              </a:spcBef>
              <a:spcAft>
                <a:spcPts val="0"/>
              </a:spcAft>
              <a:buClr>
                <a:schemeClr val="dk1"/>
              </a:buClr>
              <a:buSzPts val="900"/>
              <a:buNone/>
              <a:defRPr sz="380"/>
            </a:lvl7pPr>
            <a:lvl8pPr marL="1543050" lvl="7" indent="-96441" algn="l">
              <a:lnSpc>
                <a:spcPct val="90000"/>
              </a:lnSpc>
              <a:spcBef>
                <a:spcPts val="211"/>
              </a:spcBef>
              <a:spcAft>
                <a:spcPts val="0"/>
              </a:spcAft>
              <a:buClr>
                <a:schemeClr val="dk1"/>
              </a:buClr>
              <a:buSzPts val="900"/>
              <a:buNone/>
              <a:defRPr sz="380"/>
            </a:lvl8pPr>
            <a:lvl9pPr marL="1735931" lvl="8" indent="-96441" algn="l">
              <a:lnSpc>
                <a:spcPct val="90000"/>
              </a:lnSpc>
              <a:spcBef>
                <a:spcPts val="211"/>
              </a:spcBef>
              <a:spcAft>
                <a:spcPts val="0"/>
              </a:spcAft>
              <a:buClr>
                <a:schemeClr val="dk1"/>
              </a:buClr>
              <a:buSzPts val="900"/>
              <a:buNone/>
              <a:defRPr sz="380"/>
            </a:lvl9pPr>
          </a:lstStyle>
          <a:p>
            <a:endParaRPr dirty="0"/>
          </a:p>
        </p:txBody>
      </p:sp>
      <p:sp>
        <p:nvSpPr>
          <p:cNvPr id="217" name="Google Shape;217;p49"/>
          <p:cNvSpPr>
            <a:spLocks noGrp="1"/>
          </p:cNvSpPr>
          <p:nvPr>
            <p:ph type="media" idx="2"/>
          </p:nvPr>
        </p:nvSpPr>
        <p:spPr>
          <a:xfrm>
            <a:off x="2009681" y="986136"/>
            <a:ext cx="8172451" cy="400843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422"/>
              </a:spcBef>
              <a:spcAft>
                <a:spcPts val="0"/>
              </a:spcAft>
              <a:buClr>
                <a:schemeClr val="dk1"/>
              </a:buClr>
              <a:buSzPts val="2800"/>
              <a:buFont typeface="Arial"/>
              <a:buNone/>
              <a:defRPr sz="1181" b="0" i="0" u="none" strike="noStrike" cap="none">
                <a:solidFill>
                  <a:schemeClr val="dk1"/>
                </a:solidFill>
                <a:latin typeface="+mj-lt"/>
                <a:ea typeface="Titillium Web"/>
                <a:cs typeface="Titillium Web"/>
                <a:sym typeface="Titillium Web"/>
              </a:defRPr>
            </a:lvl1pPr>
            <a:lvl2pPr marR="0" lvl="1" algn="l" rtl="0">
              <a:lnSpc>
                <a:spcPct val="90000"/>
              </a:lnSpc>
              <a:spcBef>
                <a:spcPts val="211"/>
              </a:spcBef>
              <a:spcAft>
                <a:spcPts val="0"/>
              </a:spcAft>
              <a:buClr>
                <a:schemeClr val="dk1"/>
              </a:buClr>
              <a:buSzPts val="2400"/>
              <a:buFont typeface="Arial"/>
              <a:buChar char="•"/>
              <a:defRPr sz="1013" b="0" i="0" u="none" strike="noStrike" cap="none">
                <a:solidFill>
                  <a:schemeClr val="dk1"/>
                </a:solidFill>
                <a:latin typeface="Titillium Web"/>
                <a:ea typeface="Titillium Web"/>
                <a:cs typeface="Titillium Web"/>
                <a:sym typeface="Titillium Web"/>
              </a:defRPr>
            </a:lvl2pPr>
            <a:lvl3pPr marR="0" lvl="2" algn="l" rtl="0">
              <a:lnSpc>
                <a:spcPct val="90000"/>
              </a:lnSpc>
              <a:spcBef>
                <a:spcPts val="211"/>
              </a:spcBef>
              <a:spcAft>
                <a:spcPts val="0"/>
              </a:spcAft>
              <a:buClr>
                <a:schemeClr val="dk1"/>
              </a:buClr>
              <a:buSzPts val="2000"/>
              <a:buFont typeface="Arial"/>
              <a:buChar char="•"/>
              <a:defRPr sz="844" b="0" i="0" u="none" strike="noStrike" cap="none">
                <a:solidFill>
                  <a:schemeClr val="dk1"/>
                </a:solidFill>
                <a:latin typeface="Titillium Web"/>
                <a:ea typeface="Titillium Web"/>
                <a:cs typeface="Titillium Web"/>
                <a:sym typeface="Titillium Web"/>
              </a:defRPr>
            </a:lvl3pPr>
            <a:lvl4pPr marR="0" lvl="3"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Titillium Web"/>
                <a:ea typeface="Titillium Web"/>
                <a:cs typeface="Titillium Web"/>
                <a:sym typeface="Titillium Web"/>
              </a:defRPr>
            </a:lvl4pPr>
            <a:lvl5pPr marR="0" lvl="4"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Titillium Web"/>
                <a:ea typeface="Titillium Web"/>
                <a:cs typeface="Titillium Web"/>
                <a:sym typeface="Titillium Web"/>
              </a:defRPr>
            </a:lvl5pPr>
            <a:lvl6pPr marR="0" lvl="5"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Calibri"/>
                <a:ea typeface="Calibri"/>
                <a:cs typeface="Calibri"/>
                <a:sym typeface="Calibri"/>
              </a:defRPr>
            </a:lvl6pPr>
            <a:lvl7pPr marR="0" lvl="6"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Calibri"/>
                <a:ea typeface="Calibri"/>
                <a:cs typeface="Calibri"/>
                <a:sym typeface="Calibri"/>
              </a:defRPr>
            </a:lvl7pPr>
            <a:lvl8pPr marR="0" lvl="7"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Calibri"/>
                <a:ea typeface="Calibri"/>
                <a:cs typeface="Calibri"/>
                <a:sym typeface="Calibri"/>
              </a:defRPr>
            </a:lvl8pPr>
            <a:lvl9pPr marR="0" lvl="8" algn="l" rtl="0">
              <a:lnSpc>
                <a:spcPct val="90000"/>
              </a:lnSpc>
              <a:spcBef>
                <a:spcPts val="211"/>
              </a:spcBef>
              <a:spcAft>
                <a:spcPts val="0"/>
              </a:spcAft>
              <a:buClr>
                <a:schemeClr val="dk1"/>
              </a:buClr>
              <a:buSzPts val="1800"/>
              <a:buFont typeface="Arial"/>
              <a:buChar char="•"/>
              <a:defRPr sz="760" b="0" i="0" u="none" strike="noStrike" cap="none">
                <a:solidFill>
                  <a:schemeClr val="dk1"/>
                </a:solidFill>
                <a:latin typeface="Calibri"/>
                <a:ea typeface="Calibri"/>
                <a:cs typeface="Calibri"/>
                <a:sym typeface="Calibri"/>
              </a:defRPr>
            </a:lvl9pPr>
          </a:lstStyle>
          <a:p>
            <a:endParaRPr dirty="0"/>
          </a:p>
        </p:txBody>
      </p:sp>
      <p:pic>
        <p:nvPicPr>
          <p:cNvPr id="8" name="Google Shape;27;p29">
            <a:extLst>
              <a:ext uri="{FF2B5EF4-FFF2-40B4-BE49-F238E27FC236}">
                <a16:creationId xmlns:a16="http://schemas.microsoft.com/office/drawing/2014/main" id="{F3A5FB1E-4DA0-93F1-FB0C-AC89960B90A8}"/>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4" y="155258"/>
            <a:ext cx="568601" cy="464856"/>
          </a:xfrm>
          <a:prstGeom prst="rect">
            <a:avLst/>
          </a:prstGeom>
          <a:noFill/>
          <a:ln>
            <a:noFill/>
          </a:ln>
        </p:spPr>
      </p:pic>
    </p:spTree>
    <p:extLst>
      <p:ext uri="{BB962C8B-B14F-4D97-AF65-F5344CB8AC3E}">
        <p14:creationId xmlns:p14="http://schemas.microsoft.com/office/powerpoint/2010/main" val="4196662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Content with Caption" userDrawn="1">
  <p:cSld name="3_Content with Caption">
    <p:bg>
      <p:bgPr>
        <a:solidFill>
          <a:srgbClr val="075190"/>
        </a:solidFill>
        <a:effectLst/>
      </p:bgPr>
    </p:bg>
    <p:spTree>
      <p:nvGrpSpPr>
        <p:cNvPr id="1" name="Shape 220"/>
        <p:cNvGrpSpPr/>
        <p:nvPr/>
      </p:nvGrpSpPr>
      <p:grpSpPr>
        <a:xfrm>
          <a:off x="0" y="0"/>
          <a:ext cx="0" cy="0"/>
          <a:chOff x="0" y="0"/>
          <a:chExt cx="0" cy="0"/>
        </a:xfrm>
      </p:grpSpPr>
      <p:sp>
        <p:nvSpPr>
          <p:cNvPr id="221" name="Google Shape;221;p50"/>
          <p:cNvSpPr txBox="1">
            <a:spLocks noGrp="1"/>
          </p:cNvSpPr>
          <p:nvPr>
            <p:ph type="body" idx="1"/>
          </p:nvPr>
        </p:nvSpPr>
        <p:spPr>
          <a:xfrm>
            <a:off x="839788" y="4801687"/>
            <a:ext cx="3932237" cy="15653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lt1"/>
              </a:buClr>
              <a:buSzPts val="1600"/>
              <a:buNone/>
              <a:defRPr sz="675">
                <a:solidFill>
                  <a:schemeClr val="lt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222" name="Google Shape;222;p50"/>
          <p:cNvSpPr txBox="1">
            <a:spLocks noGrp="1"/>
          </p:cNvSpPr>
          <p:nvPr>
            <p:ph type="body" idx="2"/>
          </p:nvPr>
        </p:nvSpPr>
        <p:spPr>
          <a:xfrm>
            <a:off x="839788" y="4061465"/>
            <a:ext cx="3932237" cy="667295"/>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lt1"/>
              </a:buClr>
              <a:buSzPts val="2400"/>
              <a:buNone/>
              <a:defRPr sz="1013">
                <a:solidFill>
                  <a:schemeClr val="lt1"/>
                </a:solidFill>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10" name="Google Shape;15;p27">
            <a:extLst>
              <a:ext uri="{FF2B5EF4-FFF2-40B4-BE49-F238E27FC236}">
                <a16:creationId xmlns:a16="http://schemas.microsoft.com/office/drawing/2014/main" id="{6A3058F1-7B9F-07E8-9994-DE41B1D9BA47}"/>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0347633" y="254555"/>
            <a:ext cx="1359785" cy="562044"/>
          </a:xfrm>
          <a:prstGeom prst="rect">
            <a:avLst/>
          </a:prstGeom>
          <a:noFill/>
          <a:ln>
            <a:noFill/>
          </a:ln>
        </p:spPr>
      </p:pic>
      <p:sp>
        <p:nvSpPr>
          <p:cNvPr id="2" name="Google Shape;55;p33">
            <a:extLst>
              <a:ext uri="{FF2B5EF4-FFF2-40B4-BE49-F238E27FC236}">
                <a16:creationId xmlns:a16="http://schemas.microsoft.com/office/drawing/2014/main" id="{1DBAB69E-9E68-F732-99DC-86FDBC852793}"/>
              </a:ext>
            </a:extLst>
          </p:cNvPr>
          <p:cNvSpPr/>
          <p:nvPr userDrawn="1"/>
        </p:nvSpPr>
        <p:spPr>
          <a:xfrm>
            <a:off x="0" y="6619075"/>
            <a:ext cx="12192000" cy="246888"/>
          </a:xfrm>
          <a:prstGeom prst="rect">
            <a:avLst/>
          </a:prstGeom>
          <a:solidFill>
            <a:schemeClr val="lt1"/>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3" name="Google Shape;132;p40">
            <a:extLst>
              <a:ext uri="{FF2B5EF4-FFF2-40B4-BE49-F238E27FC236}">
                <a16:creationId xmlns:a16="http://schemas.microsoft.com/office/drawing/2014/main" id="{1F595DA3-FF54-C766-29F6-B252D2897CE7}"/>
              </a:ext>
            </a:extLst>
          </p:cNvPr>
          <p:cNvSpPr txBox="1">
            <a:spLocks noGrp="1"/>
          </p:cNvSpPr>
          <p:nvPr>
            <p:ph type="title"/>
          </p:nvPr>
        </p:nvSpPr>
        <p:spPr>
          <a:xfrm>
            <a:off x="857139" y="210812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Google Shape;238;p1">
            <a:extLst>
              <a:ext uri="{FF2B5EF4-FFF2-40B4-BE49-F238E27FC236}">
                <a16:creationId xmlns:a16="http://schemas.microsoft.com/office/drawing/2014/main" id="{33151522-F92D-80DC-4A75-D96182698C3A}"/>
              </a:ext>
              <a:ext uri="{C183D7F6-B498-43B3-948B-1728B52AA6E4}">
                <adec:decorative xmlns:adec="http://schemas.microsoft.com/office/drawing/2017/decorative" val="1"/>
              </a:ext>
            </a:extLst>
          </p:cNvPr>
          <p:cNvSpPr/>
          <p:nvPr userDrawn="1"/>
        </p:nvSpPr>
        <p:spPr>
          <a:xfrm>
            <a:off x="838203" y="3531439"/>
            <a:ext cx="4539559" cy="45719"/>
          </a:xfrm>
          <a:prstGeom prst="rect">
            <a:avLst/>
          </a:prstGeom>
          <a:solidFill>
            <a:schemeClr val="bg1"/>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13570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Content with Caption" userDrawn="1">
  <p:cSld name="1_Content with Caption">
    <p:spTree>
      <p:nvGrpSpPr>
        <p:cNvPr id="1" name="Shape 226"/>
        <p:cNvGrpSpPr/>
        <p:nvPr/>
      </p:nvGrpSpPr>
      <p:grpSpPr>
        <a:xfrm>
          <a:off x="0" y="0"/>
          <a:ext cx="0" cy="0"/>
          <a:chOff x="0" y="0"/>
          <a:chExt cx="0" cy="0"/>
        </a:xfrm>
      </p:grpSpPr>
      <p:sp>
        <p:nvSpPr>
          <p:cNvPr id="227" name="Google Shape;227;p51"/>
          <p:cNvSpPr txBox="1">
            <a:spLocks noGrp="1"/>
          </p:cNvSpPr>
          <p:nvPr>
            <p:ph type="body" idx="1"/>
          </p:nvPr>
        </p:nvSpPr>
        <p:spPr>
          <a:xfrm>
            <a:off x="839788" y="4801687"/>
            <a:ext cx="3932237" cy="15653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dk1"/>
              </a:buClr>
              <a:buSzPts val="1200"/>
              <a:buNone/>
              <a:defRPr sz="506">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sp>
        <p:nvSpPr>
          <p:cNvPr id="228" name="Google Shape;228;p51"/>
          <p:cNvSpPr txBox="1">
            <a:spLocks noGrp="1"/>
          </p:cNvSpPr>
          <p:nvPr>
            <p:ph type="body" idx="2"/>
          </p:nvPr>
        </p:nvSpPr>
        <p:spPr>
          <a:xfrm>
            <a:off x="839788" y="4061465"/>
            <a:ext cx="3932237" cy="667295"/>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422"/>
              </a:spcBef>
              <a:spcAft>
                <a:spcPts val="0"/>
              </a:spcAft>
              <a:buClr>
                <a:schemeClr val="dk1"/>
              </a:buClr>
              <a:buSzPts val="2400"/>
              <a:buNone/>
              <a:defRPr sz="1013">
                <a:latin typeface="+mj-lt"/>
              </a:defRPr>
            </a:lvl1pPr>
            <a:lvl2pPr marL="385763" lvl="1" indent="-96441" algn="l">
              <a:lnSpc>
                <a:spcPct val="90000"/>
              </a:lnSpc>
              <a:spcBef>
                <a:spcPts val="211"/>
              </a:spcBef>
              <a:spcAft>
                <a:spcPts val="0"/>
              </a:spcAft>
              <a:buClr>
                <a:schemeClr val="dk1"/>
              </a:buClr>
              <a:buSzPts val="1400"/>
              <a:buNone/>
              <a:defRPr sz="591"/>
            </a:lvl2pPr>
            <a:lvl3pPr marL="578644" lvl="2" indent="-96441" algn="l">
              <a:lnSpc>
                <a:spcPct val="90000"/>
              </a:lnSpc>
              <a:spcBef>
                <a:spcPts val="211"/>
              </a:spcBef>
              <a:spcAft>
                <a:spcPts val="0"/>
              </a:spcAft>
              <a:buClr>
                <a:schemeClr val="dk1"/>
              </a:buClr>
              <a:buSzPts val="1200"/>
              <a:buNone/>
              <a:defRPr sz="506"/>
            </a:lvl3pPr>
            <a:lvl4pPr marL="771525" lvl="3" indent="-96441" algn="l">
              <a:lnSpc>
                <a:spcPct val="90000"/>
              </a:lnSpc>
              <a:spcBef>
                <a:spcPts val="211"/>
              </a:spcBef>
              <a:spcAft>
                <a:spcPts val="0"/>
              </a:spcAft>
              <a:buClr>
                <a:schemeClr val="dk1"/>
              </a:buClr>
              <a:buSzPts val="1000"/>
              <a:buNone/>
              <a:defRPr sz="422"/>
            </a:lvl4pPr>
            <a:lvl5pPr marL="964406" lvl="4" indent="-96441" algn="l">
              <a:lnSpc>
                <a:spcPct val="90000"/>
              </a:lnSpc>
              <a:spcBef>
                <a:spcPts val="211"/>
              </a:spcBef>
              <a:spcAft>
                <a:spcPts val="0"/>
              </a:spcAft>
              <a:buClr>
                <a:schemeClr val="dk1"/>
              </a:buClr>
              <a:buSzPts val="1000"/>
              <a:buNone/>
              <a:defRPr sz="422"/>
            </a:lvl5pPr>
            <a:lvl6pPr marL="1157288" lvl="5" indent="-96441" algn="l">
              <a:lnSpc>
                <a:spcPct val="90000"/>
              </a:lnSpc>
              <a:spcBef>
                <a:spcPts val="211"/>
              </a:spcBef>
              <a:spcAft>
                <a:spcPts val="0"/>
              </a:spcAft>
              <a:buClr>
                <a:schemeClr val="dk1"/>
              </a:buClr>
              <a:buSzPts val="1000"/>
              <a:buNone/>
              <a:defRPr sz="422"/>
            </a:lvl6pPr>
            <a:lvl7pPr marL="1350169" lvl="6" indent="-96441" algn="l">
              <a:lnSpc>
                <a:spcPct val="90000"/>
              </a:lnSpc>
              <a:spcBef>
                <a:spcPts val="211"/>
              </a:spcBef>
              <a:spcAft>
                <a:spcPts val="0"/>
              </a:spcAft>
              <a:buClr>
                <a:schemeClr val="dk1"/>
              </a:buClr>
              <a:buSzPts val="1000"/>
              <a:buNone/>
              <a:defRPr sz="422"/>
            </a:lvl7pPr>
            <a:lvl8pPr marL="1543050" lvl="7" indent="-96441" algn="l">
              <a:lnSpc>
                <a:spcPct val="90000"/>
              </a:lnSpc>
              <a:spcBef>
                <a:spcPts val="211"/>
              </a:spcBef>
              <a:spcAft>
                <a:spcPts val="0"/>
              </a:spcAft>
              <a:buClr>
                <a:schemeClr val="dk1"/>
              </a:buClr>
              <a:buSzPts val="1000"/>
              <a:buNone/>
              <a:defRPr sz="422"/>
            </a:lvl8pPr>
            <a:lvl9pPr marL="1735931" lvl="8" indent="-96441" algn="l">
              <a:lnSpc>
                <a:spcPct val="90000"/>
              </a:lnSpc>
              <a:spcBef>
                <a:spcPts val="211"/>
              </a:spcBef>
              <a:spcAft>
                <a:spcPts val="0"/>
              </a:spcAft>
              <a:buClr>
                <a:schemeClr val="dk1"/>
              </a:buClr>
              <a:buSzPts val="1000"/>
              <a:buNone/>
              <a:defRPr sz="422"/>
            </a:lvl9pPr>
          </a:lstStyle>
          <a:p>
            <a:endParaRPr dirty="0"/>
          </a:p>
        </p:txBody>
      </p:sp>
      <p:pic>
        <p:nvPicPr>
          <p:cNvPr id="8" name="Google Shape;15;p27">
            <a:extLst>
              <a:ext uri="{FF2B5EF4-FFF2-40B4-BE49-F238E27FC236}">
                <a16:creationId xmlns:a16="http://schemas.microsoft.com/office/drawing/2014/main" id="{F985BDFF-2918-60B2-5390-6F8ACE24BD10}"/>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0347633" y="254561"/>
            <a:ext cx="1359785" cy="562045"/>
          </a:xfrm>
          <a:prstGeom prst="rect">
            <a:avLst/>
          </a:prstGeom>
          <a:noFill/>
          <a:ln>
            <a:noFill/>
          </a:ln>
        </p:spPr>
      </p:pic>
      <p:sp>
        <p:nvSpPr>
          <p:cNvPr id="3" name="Google Shape;132;p40">
            <a:extLst>
              <a:ext uri="{FF2B5EF4-FFF2-40B4-BE49-F238E27FC236}">
                <a16:creationId xmlns:a16="http://schemas.microsoft.com/office/drawing/2014/main" id="{3E08ECF7-E6CD-979F-8398-BBE45F4D39C0}"/>
              </a:ext>
            </a:extLst>
          </p:cNvPr>
          <p:cNvSpPr txBox="1">
            <a:spLocks noGrp="1"/>
          </p:cNvSpPr>
          <p:nvPr>
            <p:ph type="title"/>
          </p:nvPr>
        </p:nvSpPr>
        <p:spPr>
          <a:xfrm>
            <a:off x="857139" y="210812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 name="Google Shape;238;p1">
            <a:extLst>
              <a:ext uri="{FF2B5EF4-FFF2-40B4-BE49-F238E27FC236}">
                <a16:creationId xmlns:a16="http://schemas.microsoft.com/office/drawing/2014/main" id="{F6424DBF-7DBF-06F6-BD7E-59D0F91E563E}"/>
              </a:ext>
              <a:ext uri="{C183D7F6-B498-43B3-948B-1728B52AA6E4}">
                <adec:decorative xmlns:adec="http://schemas.microsoft.com/office/drawing/2017/decorative" val="1"/>
              </a:ext>
            </a:extLst>
          </p:cNvPr>
          <p:cNvSpPr/>
          <p:nvPr userDrawn="1"/>
        </p:nvSpPr>
        <p:spPr>
          <a:xfrm>
            <a:off x="838203" y="3531439"/>
            <a:ext cx="4539559" cy="45719"/>
          </a:xfrm>
          <a:prstGeom prst="rect">
            <a:avLst/>
          </a:prstGeom>
          <a:solidFill>
            <a:srgbClr val="075190"/>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7562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960000" y="511831"/>
            <a:ext cx="2671600" cy="1012171"/>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000000"/>
              </a:buClr>
              <a:buSzPts val="2400"/>
              <a:buFont typeface="Calibri"/>
              <a:buNone/>
              <a:defRPr sz="3200">
                <a:solidFill>
                  <a:srgbClr val="2F2F2F"/>
                </a:solidFill>
              </a:defRPr>
            </a:lvl1pPr>
            <a:lvl2pPr lvl="1" algn="r">
              <a:spcBef>
                <a:spcPts val="0"/>
              </a:spcBef>
              <a:spcAft>
                <a:spcPts val="0"/>
              </a:spcAft>
              <a:buClr>
                <a:srgbClr val="000000"/>
              </a:buClr>
              <a:buSzPts val="1800"/>
              <a:buNone/>
              <a:defRPr sz="2400">
                <a:solidFill>
                  <a:srgbClr val="000000"/>
                </a:solidFill>
              </a:defRPr>
            </a:lvl2pPr>
            <a:lvl3pPr lvl="2" algn="r">
              <a:spcBef>
                <a:spcPts val="0"/>
              </a:spcBef>
              <a:spcAft>
                <a:spcPts val="0"/>
              </a:spcAft>
              <a:buClr>
                <a:srgbClr val="000000"/>
              </a:buClr>
              <a:buSzPts val="1800"/>
              <a:buNone/>
              <a:defRPr sz="2400">
                <a:solidFill>
                  <a:srgbClr val="000000"/>
                </a:solidFill>
              </a:defRPr>
            </a:lvl3pPr>
            <a:lvl4pPr lvl="3" algn="r">
              <a:spcBef>
                <a:spcPts val="0"/>
              </a:spcBef>
              <a:spcAft>
                <a:spcPts val="0"/>
              </a:spcAft>
              <a:buClr>
                <a:srgbClr val="000000"/>
              </a:buClr>
              <a:buSzPts val="1800"/>
              <a:buNone/>
              <a:defRPr sz="2400">
                <a:solidFill>
                  <a:srgbClr val="000000"/>
                </a:solidFill>
              </a:defRPr>
            </a:lvl4pPr>
            <a:lvl5pPr lvl="4" algn="r">
              <a:spcBef>
                <a:spcPts val="0"/>
              </a:spcBef>
              <a:spcAft>
                <a:spcPts val="0"/>
              </a:spcAft>
              <a:buClr>
                <a:srgbClr val="000000"/>
              </a:buClr>
              <a:buSzPts val="1800"/>
              <a:buNone/>
              <a:defRPr sz="2400">
                <a:solidFill>
                  <a:srgbClr val="000000"/>
                </a:solidFill>
              </a:defRPr>
            </a:lvl5pPr>
            <a:lvl6pPr lvl="5" algn="r">
              <a:spcBef>
                <a:spcPts val="0"/>
              </a:spcBef>
              <a:spcAft>
                <a:spcPts val="0"/>
              </a:spcAft>
              <a:buClr>
                <a:srgbClr val="000000"/>
              </a:buClr>
              <a:buSzPts val="1800"/>
              <a:buNone/>
              <a:defRPr sz="2400">
                <a:solidFill>
                  <a:srgbClr val="000000"/>
                </a:solidFill>
              </a:defRPr>
            </a:lvl6pPr>
            <a:lvl7pPr lvl="6" algn="r">
              <a:spcBef>
                <a:spcPts val="0"/>
              </a:spcBef>
              <a:spcAft>
                <a:spcPts val="0"/>
              </a:spcAft>
              <a:buClr>
                <a:srgbClr val="000000"/>
              </a:buClr>
              <a:buSzPts val="1800"/>
              <a:buNone/>
              <a:defRPr sz="2400">
                <a:solidFill>
                  <a:srgbClr val="000000"/>
                </a:solidFill>
              </a:defRPr>
            </a:lvl7pPr>
            <a:lvl8pPr lvl="7" algn="r">
              <a:spcBef>
                <a:spcPts val="0"/>
              </a:spcBef>
              <a:spcAft>
                <a:spcPts val="0"/>
              </a:spcAft>
              <a:buClr>
                <a:srgbClr val="000000"/>
              </a:buClr>
              <a:buSzPts val="1800"/>
              <a:buNone/>
              <a:defRPr sz="2400">
                <a:solidFill>
                  <a:srgbClr val="000000"/>
                </a:solidFill>
              </a:defRPr>
            </a:lvl8pPr>
            <a:lvl9pPr lvl="8" algn="r">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131537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ver Samp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367DF9A-951A-7469-CA50-D328F90A02A6}"/>
              </a:ext>
            </a:extLst>
          </p:cNvPr>
          <p:cNvCxnSpPr/>
          <p:nvPr userDrawn="1"/>
        </p:nvCxnSpPr>
        <p:spPr>
          <a:xfrm>
            <a:off x="0" y="4848225"/>
            <a:ext cx="121920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ACL Administration for Community Living logo" title="Administration for Community Living">
            <a:extLst>
              <a:ext uri="{FF2B5EF4-FFF2-40B4-BE49-F238E27FC236}">
                <a16:creationId xmlns:a16="http://schemas.microsoft.com/office/drawing/2014/main" id="{FB7F24CB-6757-47BF-0FB5-FD2C28104862}"/>
              </a:ext>
            </a:extLst>
          </p:cNvPr>
          <p:cNvPicPr>
            <a:picLocks noChangeAspect="1"/>
          </p:cNvPicPr>
          <p:nvPr userDrawn="1"/>
        </p:nvPicPr>
        <p:blipFill>
          <a:blip r:embed="rId2"/>
          <a:srcRect/>
          <a:stretch>
            <a:fillRect/>
          </a:stretch>
        </p:blipFill>
        <p:spPr bwMode="auto">
          <a:xfrm>
            <a:off x="364565" y="381797"/>
            <a:ext cx="1481327" cy="501650"/>
          </a:xfrm>
          <a:prstGeom prst="rect">
            <a:avLst/>
          </a:prstGeom>
          <a:noFill/>
          <a:ln>
            <a:noFill/>
          </a:ln>
        </p:spPr>
      </p:pic>
      <p:pic>
        <p:nvPicPr>
          <p:cNvPr id="13" name="Picture 19">
            <a:extLst>
              <a:ext uri="{FF2B5EF4-FFF2-40B4-BE49-F238E27FC236}">
                <a16:creationId xmlns:a16="http://schemas.microsoft.com/office/drawing/2014/main" id="{59C1DA86-9ABD-2E83-B7D0-AAC2DC2452EA}"/>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70451"/>
            <a:ext cx="3657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p:cNvSpPr>
          <p:nvPr userDrawn="1">
            <p:ph type="pic" sz="quarter" idx="10"/>
          </p:nvPr>
        </p:nvSpPr>
        <p:spPr>
          <a:xfrm>
            <a:off x="0" y="1143003"/>
            <a:ext cx="12192000" cy="3709987"/>
          </a:xfrm>
        </p:spPr>
        <p:txBody>
          <a:bodyPr rtlCol="0">
            <a:normAutofit/>
          </a:bodyPr>
          <a:lstStyle>
            <a:lvl1pPr marL="0" indent="0">
              <a:buFontTx/>
              <a:buNone/>
              <a:defRPr/>
            </a:lvl1pPr>
          </a:lstStyle>
          <a:p>
            <a:pPr lvl="0"/>
            <a:r>
              <a:rPr lang="en-US" noProof="0" dirty="0"/>
              <a:t>Click icon to add picture</a:t>
            </a:r>
          </a:p>
        </p:txBody>
      </p:sp>
      <p:sp>
        <p:nvSpPr>
          <p:cNvPr id="15" name="Text Placeholder 14"/>
          <p:cNvSpPr>
            <a:spLocks noGrp="1"/>
          </p:cNvSpPr>
          <p:nvPr userDrawn="1">
            <p:ph type="body" sz="quarter" idx="11"/>
          </p:nvPr>
        </p:nvSpPr>
        <p:spPr>
          <a:xfrm>
            <a:off x="2882899" y="4987724"/>
            <a:ext cx="9004300" cy="445042"/>
          </a:xfrm>
        </p:spPr>
        <p:txBody>
          <a:bodyPr>
            <a:noAutofit/>
          </a:bodyPr>
          <a:lstStyle>
            <a:lvl1pPr marL="0" indent="0">
              <a:buNone/>
              <a:defRPr sz="1500">
                <a:solidFill>
                  <a:schemeClr val="bg1"/>
                </a:solidFill>
              </a:defRPr>
            </a:lvl1pPr>
          </a:lstStyle>
          <a:p>
            <a:pPr lvl="0"/>
            <a:r>
              <a:rPr lang="en-US"/>
              <a:t>Click to edit Master text styles</a:t>
            </a:r>
          </a:p>
        </p:txBody>
      </p:sp>
      <p:sp>
        <p:nvSpPr>
          <p:cNvPr id="17" name="Text Placeholder 16"/>
          <p:cNvSpPr>
            <a:spLocks noGrp="1"/>
          </p:cNvSpPr>
          <p:nvPr userDrawn="1">
            <p:ph type="body" sz="quarter" idx="12"/>
          </p:nvPr>
        </p:nvSpPr>
        <p:spPr>
          <a:xfrm>
            <a:off x="914400" y="6034668"/>
            <a:ext cx="10972800" cy="338425"/>
          </a:xfrm>
        </p:spPr>
        <p:txBody>
          <a:bodyPr>
            <a:normAutofit/>
          </a:bodyPr>
          <a:lstStyle>
            <a:lvl1pPr marL="0" indent="0">
              <a:buFont typeface="Arial"/>
              <a:buNone/>
              <a:defRPr sz="1200" baseline="0">
                <a:solidFill>
                  <a:schemeClr val="tx1"/>
                </a:solidFill>
              </a:defRPr>
            </a:lvl1pPr>
          </a:lstStyle>
          <a:p>
            <a:pPr lvl="0"/>
            <a:r>
              <a:rPr lang="en-US"/>
              <a:t>Click to edit Master text styles</a:t>
            </a:r>
          </a:p>
        </p:txBody>
      </p:sp>
      <p:sp>
        <p:nvSpPr>
          <p:cNvPr id="20" name="Text Placeholder 19"/>
          <p:cNvSpPr>
            <a:spLocks noGrp="1"/>
          </p:cNvSpPr>
          <p:nvPr userDrawn="1">
            <p:ph type="body" sz="quarter" idx="13"/>
          </p:nvPr>
        </p:nvSpPr>
        <p:spPr>
          <a:xfrm>
            <a:off x="5680877" y="470111"/>
            <a:ext cx="6045200" cy="253702"/>
          </a:xfrm>
        </p:spPr>
        <p:txBody>
          <a:bodyPr>
            <a:noAutofit/>
          </a:bodyPr>
          <a:lstStyle>
            <a:lvl1pPr marL="0" indent="0" algn="r">
              <a:buNone/>
              <a:defRPr sz="1050" i="1" baseline="0">
                <a:solidFill>
                  <a:schemeClr val="accent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1400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01DB86-8B6E-7465-F771-EC35DE2DEA2D}"/>
              </a:ext>
            </a:extLst>
          </p:cNvPr>
          <p:cNvCxnSpPr/>
          <p:nvPr userDrawn="1"/>
        </p:nvCxnSpPr>
        <p:spPr>
          <a:xfrm>
            <a:off x="609600" y="914400"/>
            <a:ext cx="109728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0" y="74429"/>
            <a:ext cx="10972800" cy="839972"/>
          </a:xfrm>
          <a:prstGeom prst="rect">
            <a:avLst/>
          </a:prstGeom>
        </p:spPr>
        <p:txBody>
          <a:bodyPr anchor="b" anchorCtr="0"/>
          <a:lstStyle>
            <a:lvl1pPr algn="l">
              <a:lnSpc>
                <a:spcPct val="95000"/>
              </a:lnSpc>
              <a:defRPr sz="2800" baseline="0">
                <a:solidFill>
                  <a:srgbClr val="095593"/>
                </a:solidFill>
              </a:defRPr>
            </a:lvl1pPr>
          </a:lstStyle>
          <a:p>
            <a:r>
              <a:rPr lang="en-US"/>
              <a:t>Click to edit Master title style</a:t>
            </a:r>
          </a:p>
        </p:txBody>
      </p:sp>
      <p:sp>
        <p:nvSpPr>
          <p:cNvPr id="3" name="Content Placeholder 2"/>
          <p:cNvSpPr>
            <a:spLocks noGrp="1"/>
          </p:cNvSpPr>
          <p:nvPr>
            <p:ph idx="1"/>
          </p:nvPr>
        </p:nvSpPr>
        <p:spPr>
          <a:xfrm>
            <a:off x="609600" y="1143000"/>
            <a:ext cx="11176000" cy="4724400"/>
          </a:xfrm>
        </p:spPr>
        <p:txBody>
          <a:bodyPr/>
          <a:lstStyle>
            <a:lvl1pPr marL="216694" indent="-216694">
              <a:defRPr sz="1800"/>
            </a:lvl1pPr>
            <a:lvl2pPr marL="515541" indent="-252413">
              <a:defRPr lang="en-US" altLang="en-US" sz="1500" kern="1200" dirty="0" smtClean="0">
                <a:solidFill>
                  <a:srgbClr val="5F6163"/>
                </a:solidFill>
                <a:latin typeface="+mn-lt"/>
                <a:ea typeface="+mn-ea"/>
                <a:cs typeface="+mn-cs"/>
              </a:defRPr>
            </a:lvl2pPr>
            <a:lvl3pPr marL="773906" indent="-214313">
              <a:defRPr lang="en-US" altLang="en-US" kern="1200" dirty="0" smtClean="0">
                <a:solidFill>
                  <a:srgbClr val="5F6163"/>
                </a:solidFill>
                <a:latin typeface="+mn-lt"/>
                <a:ea typeface="+mn-ea"/>
                <a:cs typeface="+mn-cs"/>
              </a:defRPr>
            </a:lvl3pPr>
            <a:lvl4pPr marL="1032272" indent="-213122">
              <a:defRPr lang="en-US" altLang="en-US" sz="1200" kern="1200" dirty="0" smtClean="0">
                <a:solidFill>
                  <a:srgbClr val="5F6163"/>
                </a:solidFill>
                <a:latin typeface="+mn-lt"/>
                <a:ea typeface="+mn-ea"/>
                <a:cs typeface="+mn-cs"/>
              </a:defRPr>
            </a:lvl4pPr>
            <a:lvl5pPr marL="1201341" indent="-173831">
              <a:defRPr lang="en-US" sz="1050" kern="1200" dirty="0">
                <a:solidFill>
                  <a:srgbClr val="5F6163"/>
                </a:solidFill>
                <a:latin typeface="+mn-lt"/>
                <a:ea typeface="+mn-ea"/>
                <a:cs typeface="+mn-cs"/>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p>
        </p:txBody>
      </p:sp>
    </p:spTree>
    <p:extLst>
      <p:ext uri="{BB962C8B-B14F-4D97-AF65-F5344CB8AC3E}">
        <p14:creationId xmlns:p14="http://schemas.microsoft.com/office/powerpoint/2010/main" val="41395343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69E99E8-A774-235F-4DB3-3E77C2CC7F81}"/>
              </a:ext>
            </a:extLst>
          </p:cNvPr>
          <p:cNvSpPr>
            <a:spLocks noChangeAspect="1"/>
          </p:cNvSpPr>
          <p:nvPr userDrawn="1"/>
        </p:nvSpPr>
        <p:spPr>
          <a:xfrm rot="13500000">
            <a:off x="6028796" y="1630893"/>
            <a:ext cx="187325" cy="24341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6" name="Content Placeholder 5"/>
          <p:cNvSpPr>
            <a:spLocks noGrp="1"/>
          </p:cNvSpPr>
          <p:nvPr>
            <p:ph sz="quarter" idx="4"/>
          </p:nvPr>
        </p:nvSpPr>
        <p:spPr>
          <a:xfrm>
            <a:off x="609602" y="1142999"/>
            <a:ext cx="5389033" cy="4724401"/>
          </a:xfrm>
        </p:spPr>
        <p:txBody>
          <a:bodyPr/>
          <a:lstStyle>
            <a:lvl1pPr>
              <a:defRPr sz="1800" baseline="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
        <p:nvSpPr>
          <p:cNvPr id="18" name="Title 1"/>
          <p:cNvSpPr>
            <a:spLocks noGrp="1"/>
          </p:cNvSpPr>
          <p:nvPr>
            <p:ph type="title"/>
          </p:nvPr>
        </p:nvSpPr>
        <p:spPr>
          <a:xfrm>
            <a:off x="609600" y="152400"/>
            <a:ext cx="10972800" cy="762000"/>
          </a:xfrm>
          <a:prstGeom prst="rect">
            <a:avLst/>
          </a:prstGeom>
        </p:spPr>
        <p:txBody>
          <a:bodyPr anchor="b" anchorCtr="0"/>
          <a:lstStyle>
            <a:lvl1pPr algn="l">
              <a:lnSpc>
                <a:spcPct val="95000"/>
              </a:lnSpc>
              <a:defRPr sz="2100" baseline="0">
                <a:solidFill>
                  <a:srgbClr val="095593"/>
                </a:solidFill>
              </a:defRPr>
            </a:lvl1pPr>
          </a:lstStyle>
          <a:p>
            <a:r>
              <a:rPr lang="en-US"/>
              <a:t>Click to edit Master title style</a:t>
            </a:r>
          </a:p>
        </p:txBody>
      </p:sp>
      <p:sp>
        <p:nvSpPr>
          <p:cNvPr id="8" name="Content Placeholder 5"/>
          <p:cNvSpPr>
            <a:spLocks noGrp="1"/>
          </p:cNvSpPr>
          <p:nvPr>
            <p:ph sz="quarter" idx="10"/>
          </p:nvPr>
        </p:nvSpPr>
        <p:spPr>
          <a:xfrm>
            <a:off x="6122460" y="1142999"/>
            <a:ext cx="5389033" cy="4724401"/>
          </a:xfrm>
        </p:spPr>
        <p:txBody>
          <a:bodyPr/>
          <a:lstStyle>
            <a:lvl1pPr>
              <a:defRPr sz="1800" baseline="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Tree>
    <p:extLst>
      <p:ext uri="{BB962C8B-B14F-4D97-AF65-F5344CB8AC3E}">
        <p14:creationId xmlns:p14="http://schemas.microsoft.com/office/powerpoint/2010/main" val="3940537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E8270-F2C9-06D0-2AA9-DE30D6CCD74E}"/>
              </a:ext>
            </a:extLst>
          </p:cNvPr>
          <p:cNvSpPr/>
          <p:nvPr userDrawn="1"/>
        </p:nvSpPr>
        <p:spPr>
          <a:xfrm>
            <a:off x="6151033" y="1663700"/>
            <a:ext cx="5444067" cy="4203700"/>
          </a:xfrm>
          <a:prstGeom prst="rect">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8" name="Rectangle 7">
            <a:extLst>
              <a:ext uri="{FF2B5EF4-FFF2-40B4-BE49-F238E27FC236}">
                <a16:creationId xmlns:a16="http://schemas.microsoft.com/office/drawing/2014/main" id="{8F072108-356C-DACF-0F77-92ACA315F041}"/>
              </a:ext>
            </a:extLst>
          </p:cNvPr>
          <p:cNvSpPr/>
          <p:nvPr userDrawn="1"/>
        </p:nvSpPr>
        <p:spPr>
          <a:xfrm>
            <a:off x="609600" y="1663700"/>
            <a:ext cx="5446184" cy="4203700"/>
          </a:xfrm>
          <a:prstGeom prst="rect">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9" name="Right Triangle 8">
            <a:extLst>
              <a:ext uri="{FF2B5EF4-FFF2-40B4-BE49-F238E27FC236}">
                <a16:creationId xmlns:a16="http://schemas.microsoft.com/office/drawing/2014/main" id="{4C2C738B-7C4B-46E8-5E9F-401904B80DBC}"/>
              </a:ext>
            </a:extLst>
          </p:cNvPr>
          <p:cNvSpPr>
            <a:spLocks noChangeAspect="1"/>
          </p:cNvSpPr>
          <p:nvPr userDrawn="1"/>
        </p:nvSpPr>
        <p:spPr>
          <a:xfrm rot="18900000">
            <a:off x="937685" y="1566863"/>
            <a:ext cx="249767" cy="18256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10" name="Right Triangle 9">
            <a:extLst>
              <a:ext uri="{FF2B5EF4-FFF2-40B4-BE49-F238E27FC236}">
                <a16:creationId xmlns:a16="http://schemas.microsoft.com/office/drawing/2014/main" id="{D5497D11-EA51-41B4-3261-FA95832ADC4A}"/>
              </a:ext>
            </a:extLst>
          </p:cNvPr>
          <p:cNvSpPr>
            <a:spLocks noChangeAspect="1"/>
          </p:cNvSpPr>
          <p:nvPr userDrawn="1"/>
        </p:nvSpPr>
        <p:spPr>
          <a:xfrm rot="18900000">
            <a:off x="6424085" y="1566863"/>
            <a:ext cx="249767" cy="18256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18" name="Title 1"/>
          <p:cNvSpPr>
            <a:spLocks noGrp="1"/>
          </p:cNvSpPr>
          <p:nvPr>
            <p:ph type="title"/>
          </p:nvPr>
        </p:nvSpPr>
        <p:spPr>
          <a:xfrm>
            <a:off x="609600" y="152400"/>
            <a:ext cx="10972800" cy="760620"/>
          </a:xfrm>
          <a:prstGeom prst="rect">
            <a:avLst/>
          </a:prstGeom>
        </p:spPr>
        <p:txBody>
          <a:bodyPr anchor="b" anchorCtr="0"/>
          <a:lstStyle>
            <a:lvl1pPr algn="l">
              <a:lnSpc>
                <a:spcPct val="95000"/>
              </a:lnSpc>
              <a:defRPr sz="2100" baseline="0">
                <a:solidFill>
                  <a:srgbClr val="095593"/>
                </a:solidFill>
              </a:defRPr>
            </a:lvl1pPr>
          </a:lstStyle>
          <a:p>
            <a:r>
              <a:rPr lang="en-US"/>
              <a:t>Click to edit Master title style</a:t>
            </a:r>
          </a:p>
        </p:txBody>
      </p:sp>
      <p:sp>
        <p:nvSpPr>
          <p:cNvPr id="19" name="Content Placeholder 2"/>
          <p:cNvSpPr>
            <a:spLocks noGrp="1"/>
          </p:cNvSpPr>
          <p:nvPr>
            <p:ph idx="1"/>
          </p:nvPr>
        </p:nvSpPr>
        <p:spPr>
          <a:xfrm>
            <a:off x="887308" y="2018902"/>
            <a:ext cx="4883573" cy="3696101"/>
          </a:xfrm>
        </p:spPr>
        <p:txBody>
          <a:bodyPr/>
          <a:lstStyle>
            <a:lvl1pPr marL="173831" indent="-173831">
              <a:defRPr sz="1350">
                <a:solidFill>
                  <a:schemeClr val="tx1"/>
                </a:solidFill>
              </a:defRPr>
            </a:lvl1pPr>
            <a:lvl2pPr marL="426244" indent="-209550">
              <a:defRPr sz="1200">
                <a:solidFill>
                  <a:schemeClr val="tx1"/>
                </a:solidFill>
              </a:defRPr>
            </a:lvl2pPr>
            <a:lvl3pPr marL="645319" indent="-176213">
              <a:defRPr sz="1050">
                <a:solidFill>
                  <a:schemeClr val="tx1"/>
                </a:solidFill>
              </a:defRPr>
            </a:lvl3pPr>
            <a:lvl4pPr marL="941785" indent="-172641">
              <a:defRPr sz="1050"/>
            </a:lvl4pPr>
            <a:lvl5pPr marL="1200150" indent="-171450">
              <a:defRPr sz="900"/>
            </a:lvl5pPr>
          </a:lstStyle>
          <a:p>
            <a:pPr lvl="0"/>
            <a:r>
              <a:rPr lang="en-US"/>
              <a:t>Click to edit Master text styles</a:t>
            </a:r>
          </a:p>
          <a:p>
            <a:pPr lvl="1"/>
            <a:r>
              <a:rPr lang="en-US"/>
              <a:t>Second level</a:t>
            </a:r>
          </a:p>
          <a:p>
            <a:pPr lvl="2"/>
            <a:r>
              <a:rPr lang="en-US"/>
              <a:t>Third level</a:t>
            </a:r>
          </a:p>
        </p:txBody>
      </p:sp>
      <p:sp>
        <p:nvSpPr>
          <p:cNvPr id="21" name="Content Placeholder 2"/>
          <p:cNvSpPr>
            <a:spLocks noGrp="1"/>
          </p:cNvSpPr>
          <p:nvPr>
            <p:ph idx="13"/>
          </p:nvPr>
        </p:nvSpPr>
        <p:spPr>
          <a:xfrm>
            <a:off x="6373708" y="2018902"/>
            <a:ext cx="4883573" cy="3696101"/>
          </a:xfrm>
        </p:spPr>
        <p:txBody>
          <a:bodyPr/>
          <a:lstStyle>
            <a:lvl1pPr marL="173831" indent="-173831">
              <a:defRPr sz="1350">
                <a:solidFill>
                  <a:schemeClr val="tx1"/>
                </a:solidFill>
              </a:defRPr>
            </a:lvl1pPr>
            <a:lvl2pPr marL="431006" indent="-214313">
              <a:defRPr lang="en-US" sz="1200" kern="1200" dirty="0" smtClean="0">
                <a:solidFill>
                  <a:schemeClr val="tx1"/>
                </a:solidFill>
                <a:latin typeface="+mn-lt"/>
                <a:ea typeface="+mn-ea"/>
                <a:cs typeface="+mn-cs"/>
              </a:defRPr>
            </a:lvl2pPr>
            <a:lvl3pPr marL="683419" indent="-214313">
              <a:defRPr lang="en-US" sz="1050" kern="1200" dirty="0" smtClean="0">
                <a:solidFill>
                  <a:schemeClr val="tx1"/>
                </a:solidFill>
                <a:latin typeface="+mn-lt"/>
                <a:ea typeface="+mn-ea"/>
                <a:cs typeface="+mn-cs"/>
              </a:defRPr>
            </a:lvl3pPr>
            <a:lvl4pPr marL="941785" indent="-172641">
              <a:defRPr sz="1050"/>
            </a:lvl4pPr>
            <a:lvl5pPr marL="1200150" indent="-171450">
              <a:defRPr sz="900"/>
            </a:lvl5pPr>
          </a:lstStyle>
          <a:p>
            <a:pPr lvl="0"/>
            <a:r>
              <a:rPr lang="en-US"/>
              <a:t>Click to edit Master text styles</a:t>
            </a:r>
          </a:p>
          <a:p>
            <a:pPr lvl="1"/>
            <a:r>
              <a:rPr lang="en-US"/>
              <a:t>Second level</a:t>
            </a:r>
          </a:p>
          <a:p>
            <a:pPr lvl="2"/>
            <a:r>
              <a:rPr lang="en-US"/>
              <a:t>Third level</a:t>
            </a:r>
          </a:p>
        </p:txBody>
      </p:sp>
      <p:sp>
        <p:nvSpPr>
          <p:cNvPr id="27" name="Text Placeholder 26"/>
          <p:cNvSpPr>
            <a:spLocks noGrp="1"/>
          </p:cNvSpPr>
          <p:nvPr>
            <p:ph type="body" sz="quarter" idx="14"/>
          </p:nvPr>
        </p:nvSpPr>
        <p:spPr>
          <a:xfrm>
            <a:off x="609601" y="1143003"/>
            <a:ext cx="5445760" cy="377151"/>
          </a:xfrm>
          <a:noFill/>
          <a:ln>
            <a:noFill/>
          </a:ln>
        </p:spPr>
        <p:txBody>
          <a:bodyPr anchor="b">
            <a:noAutofit/>
          </a:bodyPr>
          <a:lstStyle>
            <a:lvl1pPr marL="0" marR="0" indent="0" algn="l" defTabSz="342900" rtl="0" eaLnBrk="1" fontAlgn="auto" latinLnBrk="0" hangingPunct="1">
              <a:lnSpc>
                <a:spcPct val="100000"/>
              </a:lnSpc>
              <a:spcBef>
                <a:spcPct val="20000"/>
              </a:spcBef>
              <a:spcAft>
                <a:spcPts val="0"/>
              </a:spcAft>
              <a:buClr>
                <a:srgbClr val="E7303D"/>
              </a:buClr>
              <a:buSzTx/>
              <a:buFont typeface="Arial"/>
              <a:buNone/>
              <a:tabLst/>
              <a:defRPr sz="1350">
                <a:solidFill>
                  <a:schemeClr val="tx1"/>
                </a:solidFill>
              </a:defRPr>
            </a:lvl1pPr>
          </a:lstStyle>
          <a:p>
            <a:pPr lvl="0"/>
            <a:r>
              <a:rPr lang="en-US"/>
              <a:t>Click to edit Master text styles</a:t>
            </a:r>
          </a:p>
        </p:txBody>
      </p:sp>
      <p:sp>
        <p:nvSpPr>
          <p:cNvPr id="28" name="Text Placeholder 26"/>
          <p:cNvSpPr>
            <a:spLocks noGrp="1"/>
          </p:cNvSpPr>
          <p:nvPr>
            <p:ph type="body" sz="quarter" idx="15"/>
          </p:nvPr>
        </p:nvSpPr>
        <p:spPr>
          <a:xfrm>
            <a:off x="6150187" y="1143003"/>
            <a:ext cx="5445760" cy="377151"/>
          </a:xfrm>
          <a:noFill/>
          <a:ln>
            <a:noFill/>
          </a:ln>
        </p:spPr>
        <p:txBody>
          <a:bodyPr anchor="b">
            <a:noAutofit/>
          </a:bodyPr>
          <a:lstStyle>
            <a:lvl1pPr marL="0" marR="0" indent="0" algn="l" defTabSz="342900" rtl="0" eaLnBrk="1" fontAlgn="auto" latinLnBrk="0" hangingPunct="1">
              <a:lnSpc>
                <a:spcPct val="100000"/>
              </a:lnSpc>
              <a:spcBef>
                <a:spcPct val="20000"/>
              </a:spcBef>
              <a:spcAft>
                <a:spcPts val="0"/>
              </a:spcAft>
              <a:buClr>
                <a:srgbClr val="E7303D"/>
              </a:buClr>
              <a:buSzTx/>
              <a:buFont typeface="Arial"/>
              <a:buNone/>
              <a:tabLst/>
              <a:defRPr sz="135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90754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51" name="Chart Placeholder 50"/>
          <p:cNvSpPr>
            <a:spLocks noGrp="1"/>
          </p:cNvSpPr>
          <p:nvPr>
            <p:ph type="chart" sz="quarter" idx="14"/>
          </p:nvPr>
        </p:nvSpPr>
        <p:spPr>
          <a:xfrm>
            <a:off x="609600" y="1371121"/>
            <a:ext cx="10972800" cy="4496280"/>
          </a:xfrm>
        </p:spPr>
        <p:txBody>
          <a:bodyPr rtlCol="0">
            <a:normAutofit/>
          </a:bodyPr>
          <a:lstStyle>
            <a:lvl1pPr marL="0" indent="0">
              <a:buNone/>
              <a:defRPr/>
            </a:lvl1pPr>
          </a:lstStyle>
          <a:p>
            <a:pPr lvl="0"/>
            <a:r>
              <a:rPr lang="en-US" noProof="0" dirty="0"/>
              <a:t>Click icon to add chart</a:t>
            </a:r>
          </a:p>
        </p:txBody>
      </p:sp>
      <p:sp>
        <p:nvSpPr>
          <p:cNvPr id="13" name="Title 1"/>
          <p:cNvSpPr>
            <a:spLocks noGrp="1"/>
          </p:cNvSpPr>
          <p:nvPr>
            <p:ph type="title"/>
          </p:nvPr>
        </p:nvSpPr>
        <p:spPr>
          <a:xfrm>
            <a:off x="609600" y="152400"/>
            <a:ext cx="10972800" cy="762000"/>
          </a:xfrm>
          <a:prstGeom prst="rect">
            <a:avLst/>
          </a:prstGeom>
        </p:spPr>
        <p:txBody>
          <a:bodyPr anchor="b" anchorCtr="0"/>
          <a:lstStyle>
            <a:lvl1pPr algn="l">
              <a:lnSpc>
                <a:spcPct val="95000"/>
              </a:lnSpc>
              <a:defRPr sz="2100" baseline="0">
                <a:solidFill>
                  <a:srgbClr val="095593"/>
                </a:solidFill>
              </a:defRPr>
            </a:lvl1pPr>
          </a:lstStyle>
          <a:p>
            <a:r>
              <a:rPr lang="en-US"/>
              <a:t>Click to edit Master title style</a:t>
            </a:r>
          </a:p>
        </p:txBody>
      </p:sp>
    </p:spTree>
    <p:extLst>
      <p:ext uri="{BB962C8B-B14F-4D97-AF65-F5344CB8AC3E}">
        <p14:creationId xmlns:p14="http://schemas.microsoft.com/office/powerpoint/2010/main" val="815916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Cover Sample">
    <p:spTree>
      <p:nvGrpSpPr>
        <p:cNvPr id="1" name=""/>
        <p:cNvGrpSpPr/>
        <p:nvPr/>
      </p:nvGrpSpPr>
      <p:grpSpPr>
        <a:xfrm>
          <a:off x="0" y="0"/>
          <a:ext cx="0" cy="0"/>
          <a:chOff x="0" y="0"/>
          <a:chExt cx="0" cy="0"/>
        </a:xfrm>
      </p:grpSpPr>
      <p:pic>
        <p:nvPicPr>
          <p:cNvPr id="8" name="Picture 7" descr="ACL Administration for Community Living logo" title="Administration for Community Living">
            <a:extLst>
              <a:ext uri="{FF2B5EF4-FFF2-40B4-BE49-F238E27FC236}">
                <a16:creationId xmlns:a16="http://schemas.microsoft.com/office/drawing/2014/main" id="{AC46C5CF-E487-2519-1467-3FBF0756C389}"/>
              </a:ext>
            </a:extLst>
          </p:cNvPr>
          <p:cNvPicPr>
            <a:picLocks noChangeAspect="1"/>
          </p:cNvPicPr>
          <p:nvPr userDrawn="1"/>
        </p:nvPicPr>
        <p:blipFill>
          <a:blip r:embed="rId2"/>
          <a:srcRect/>
          <a:stretch>
            <a:fillRect/>
          </a:stretch>
        </p:blipFill>
        <p:spPr bwMode="auto">
          <a:xfrm>
            <a:off x="304802" y="322263"/>
            <a:ext cx="1156530" cy="401550"/>
          </a:xfrm>
          <a:prstGeom prst="rect">
            <a:avLst/>
          </a:prstGeom>
          <a:noFill/>
          <a:ln>
            <a:noFill/>
          </a:ln>
        </p:spPr>
      </p:pic>
      <p:pic>
        <p:nvPicPr>
          <p:cNvPr id="10" name="Picture 18">
            <a:extLst>
              <a:ext uri="{FF2B5EF4-FFF2-40B4-BE49-F238E27FC236}">
                <a16:creationId xmlns:a16="http://schemas.microsoft.com/office/drawing/2014/main" id="{74B4096F-03D3-05EC-7689-E18828D0DCDD}"/>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507039"/>
            <a:ext cx="3657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1"/>
          </p:nvPr>
        </p:nvSpPr>
        <p:spPr>
          <a:xfrm>
            <a:off x="3657601" y="5551897"/>
            <a:ext cx="7924799" cy="959739"/>
          </a:xfrm>
        </p:spPr>
        <p:txBody>
          <a:bodyPr>
            <a:noAutofit/>
          </a:bodyPr>
          <a:lstStyle>
            <a:lvl1pPr marL="0" indent="0">
              <a:buNone/>
              <a:defRPr sz="1800">
                <a:solidFill>
                  <a:schemeClr val="bg1"/>
                </a:solidFill>
              </a:defRPr>
            </a:lvl1pPr>
          </a:lstStyle>
          <a:p>
            <a:pPr lvl="0"/>
            <a:r>
              <a:rPr lang="en-US"/>
              <a:t>Click to edit Master text styles</a:t>
            </a:r>
          </a:p>
        </p:txBody>
      </p:sp>
      <p:sp>
        <p:nvSpPr>
          <p:cNvPr id="17" name="Text Placeholder 16"/>
          <p:cNvSpPr>
            <a:spLocks noGrp="1"/>
          </p:cNvSpPr>
          <p:nvPr>
            <p:ph type="body" sz="quarter" idx="12"/>
          </p:nvPr>
        </p:nvSpPr>
        <p:spPr>
          <a:xfrm>
            <a:off x="744555" y="4513725"/>
            <a:ext cx="10972800" cy="759470"/>
          </a:xfrm>
        </p:spPr>
        <p:txBody>
          <a:bodyPr>
            <a:noAutofit/>
          </a:bodyPr>
          <a:lstStyle>
            <a:lvl1pPr marL="0" indent="0">
              <a:buFont typeface="Arial"/>
              <a:buNone/>
              <a:defRPr sz="4400" baseline="0">
                <a:solidFill>
                  <a:srgbClr val="095593"/>
                </a:solidFill>
              </a:defRPr>
            </a:lvl1pPr>
          </a:lstStyle>
          <a:p>
            <a:pPr lvl="0"/>
            <a:r>
              <a:rPr lang="en-US"/>
              <a:t>Click to edit Master text styles</a:t>
            </a:r>
          </a:p>
        </p:txBody>
      </p:sp>
      <p:sp>
        <p:nvSpPr>
          <p:cNvPr id="20" name="Text Placeholder 19"/>
          <p:cNvSpPr>
            <a:spLocks noGrp="1"/>
          </p:cNvSpPr>
          <p:nvPr>
            <p:ph type="body" sz="quarter" idx="13"/>
          </p:nvPr>
        </p:nvSpPr>
        <p:spPr>
          <a:xfrm>
            <a:off x="5680877" y="470111"/>
            <a:ext cx="6045200" cy="253702"/>
          </a:xfrm>
        </p:spPr>
        <p:txBody>
          <a:bodyPr>
            <a:noAutofit/>
          </a:bodyPr>
          <a:lstStyle>
            <a:lvl1pPr marL="0" indent="0" algn="r">
              <a:buNone/>
              <a:defRPr sz="1050" i="1">
                <a:solidFill>
                  <a:schemeClr val="accent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69170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0673A30-B04A-519B-438C-0CFCCE79A0CA}"/>
              </a:ext>
            </a:extLst>
          </p:cNvPr>
          <p:cNvCxnSpPr/>
          <p:nvPr userDrawn="1"/>
        </p:nvCxnSpPr>
        <p:spPr>
          <a:xfrm>
            <a:off x="609600" y="914400"/>
            <a:ext cx="109728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0" y="74429"/>
            <a:ext cx="10972800" cy="839972"/>
          </a:xfrm>
          <a:prstGeom prst="rect">
            <a:avLst/>
          </a:prstGeom>
        </p:spPr>
        <p:txBody>
          <a:bodyPr anchor="b" anchorCtr="0"/>
          <a:lstStyle>
            <a:lvl1pPr algn="l">
              <a:lnSpc>
                <a:spcPct val="95000"/>
              </a:lnSpc>
              <a:defRPr sz="2800" baseline="0">
                <a:solidFill>
                  <a:schemeClr val="accent6"/>
                </a:solidFill>
              </a:defRPr>
            </a:lvl1pPr>
          </a:lstStyle>
          <a:p>
            <a:r>
              <a:rPr lang="en-US"/>
              <a:t>Click to edit Master title style</a:t>
            </a:r>
          </a:p>
        </p:txBody>
      </p:sp>
      <p:sp>
        <p:nvSpPr>
          <p:cNvPr id="3" name="Content Placeholder 2"/>
          <p:cNvSpPr>
            <a:spLocks noGrp="1"/>
          </p:cNvSpPr>
          <p:nvPr>
            <p:ph idx="1"/>
          </p:nvPr>
        </p:nvSpPr>
        <p:spPr>
          <a:xfrm>
            <a:off x="609600" y="1143000"/>
            <a:ext cx="11176000" cy="4724400"/>
          </a:xfrm>
        </p:spPr>
        <p:txBody>
          <a:bodyPr/>
          <a:lstStyle>
            <a:lvl1pPr marL="216694" indent="-216694">
              <a:defRPr sz="1800"/>
            </a:lvl1pPr>
            <a:lvl2pPr marL="515541" indent="-252413">
              <a:defRPr lang="en-US" altLang="en-US" sz="1500" kern="1200" dirty="0" smtClean="0">
                <a:solidFill>
                  <a:srgbClr val="5F6163"/>
                </a:solidFill>
                <a:latin typeface="+mn-lt"/>
                <a:ea typeface="+mn-ea"/>
                <a:cs typeface="+mn-cs"/>
              </a:defRPr>
            </a:lvl2pPr>
            <a:lvl3pPr marL="773906" indent="-214313">
              <a:defRPr lang="en-US" altLang="en-US" kern="1200" dirty="0" smtClean="0">
                <a:solidFill>
                  <a:srgbClr val="5F6163"/>
                </a:solidFill>
                <a:latin typeface="+mn-lt"/>
                <a:ea typeface="+mn-ea"/>
                <a:cs typeface="+mn-cs"/>
              </a:defRPr>
            </a:lvl3pPr>
            <a:lvl4pPr marL="1032272" indent="-213122">
              <a:defRPr lang="en-US" altLang="en-US" sz="1200" kern="1200" dirty="0" smtClean="0">
                <a:solidFill>
                  <a:srgbClr val="5F6163"/>
                </a:solidFill>
                <a:latin typeface="+mn-lt"/>
                <a:ea typeface="+mn-ea"/>
                <a:cs typeface="+mn-cs"/>
              </a:defRPr>
            </a:lvl4pPr>
            <a:lvl5pPr marL="1201341" indent="-173831">
              <a:defRPr lang="en-US" sz="1050" kern="1200" dirty="0">
                <a:solidFill>
                  <a:srgbClr val="5F6163"/>
                </a:solidFill>
                <a:latin typeface="+mn-lt"/>
                <a:ea typeface="+mn-ea"/>
                <a:cs typeface="+mn-cs"/>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p>
        </p:txBody>
      </p:sp>
      <p:sp>
        <p:nvSpPr>
          <p:cNvPr id="6" name="Content Placeholder 5"/>
          <p:cNvSpPr>
            <a:spLocks noGrp="1"/>
          </p:cNvSpPr>
          <p:nvPr>
            <p:ph sz="quarter" idx="10"/>
          </p:nvPr>
        </p:nvSpPr>
        <p:spPr>
          <a:xfrm>
            <a:off x="2351617" y="6600825"/>
            <a:ext cx="12192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844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ver Samp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367DF9A-951A-7469-CA50-D328F90A02A6}"/>
              </a:ext>
            </a:extLst>
          </p:cNvPr>
          <p:cNvCxnSpPr/>
          <p:nvPr userDrawn="1"/>
        </p:nvCxnSpPr>
        <p:spPr>
          <a:xfrm>
            <a:off x="0" y="4848225"/>
            <a:ext cx="121920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ACL Administration for Community Living logo" title="Administration for Community Living">
            <a:extLst>
              <a:ext uri="{FF2B5EF4-FFF2-40B4-BE49-F238E27FC236}">
                <a16:creationId xmlns:a16="http://schemas.microsoft.com/office/drawing/2014/main" id="{FB7F24CB-6757-47BF-0FB5-FD2C28104862}"/>
              </a:ext>
            </a:extLst>
          </p:cNvPr>
          <p:cNvPicPr>
            <a:picLocks noChangeAspect="1"/>
          </p:cNvPicPr>
          <p:nvPr userDrawn="1"/>
        </p:nvPicPr>
        <p:blipFill>
          <a:blip r:embed="rId2"/>
          <a:srcRect/>
          <a:stretch>
            <a:fillRect/>
          </a:stretch>
        </p:blipFill>
        <p:spPr bwMode="auto">
          <a:xfrm>
            <a:off x="364567" y="381797"/>
            <a:ext cx="1549692" cy="501650"/>
          </a:xfrm>
          <a:prstGeom prst="rect">
            <a:avLst/>
          </a:prstGeom>
          <a:noFill/>
          <a:ln>
            <a:noFill/>
          </a:ln>
        </p:spPr>
      </p:pic>
      <p:pic>
        <p:nvPicPr>
          <p:cNvPr id="13" name="Picture 19">
            <a:extLst>
              <a:ext uri="{FF2B5EF4-FFF2-40B4-BE49-F238E27FC236}">
                <a16:creationId xmlns:a16="http://schemas.microsoft.com/office/drawing/2014/main" id="{59C1DA86-9ABD-2E83-B7D0-AAC2DC2452EA}"/>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70453"/>
            <a:ext cx="3657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p:cNvSpPr>
          <p:nvPr userDrawn="1">
            <p:ph type="pic" sz="quarter" idx="10"/>
          </p:nvPr>
        </p:nvSpPr>
        <p:spPr>
          <a:xfrm>
            <a:off x="0" y="1143005"/>
            <a:ext cx="12192000" cy="3709987"/>
          </a:xfrm>
        </p:spPr>
        <p:txBody>
          <a:bodyPr rtlCol="0">
            <a:normAutofit/>
          </a:bodyPr>
          <a:lstStyle>
            <a:lvl1pPr marL="0" indent="0">
              <a:buFontTx/>
              <a:buNone/>
              <a:defRPr/>
            </a:lvl1pPr>
          </a:lstStyle>
          <a:p>
            <a:pPr lvl="0"/>
            <a:r>
              <a:rPr lang="en-US" noProof="0" dirty="0"/>
              <a:t>Click icon to add picture</a:t>
            </a:r>
          </a:p>
        </p:txBody>
      </p:sp>
      <p:sp>
        <p:nvSpPr>
          <p:cNvPr id="15" name="Text Placeholder 14"/>
          <p:cNvSpPr>
            <a:spLocks noGrp="1"/>
          </p:cNvSpPr>
          <p:nvPr userDrawn="1">
            <p:ph type="body" sz="quarter" idx="11"/>
          </p:nvPr>
        </p:nvSpPr>
        <p:spPr>
          <a:xfrm>
            <a:off x="2882899" y="4987724"/>
            <a:ext cx="9004300" cy="445042"/>
          </a:xfrm>
        </p:spPr>
        <p:txBody>
          <a:bodyPr>
            <a:noAutofit/>
          </a:bodyPr>
          <a:lstStyle>
            <a:lvl1pPr marL="0" indent="0">
              <a:buNone/>
              <a:defRPr sz="1125">
                <a:solidFill>
                  <a:schemeClr val="bg1"/>
                </a:solidFill>
              </a:defRPr>
            </a:lvl1pPr>
          </a:lstStyle>
          <a:p>
            <a:pPr lvl="0"/>
            <a:r>
              <a:rPr lang="en-US"/>
              <a:t>Click to edit Master text styles</a:t>
            </a:r>
          </a:p>
        </p:txBody>
      </p:sp>
      <p:sp>
        <p:nvSpPr>
          <p:cNvPr id="17" name="Text Placeholder 16"/>
          <p:cNvSpPr>
            <a:spLocks noGrp="1"/>
          </p:cNvSpPr>
          <p:nvPr userDrawn="1">
            <p:ph type="body" sz="quarter" idx="12"/>
          </p:nvPr>
        </p:nvSpPr>
        <p:spPr>
          <a:xfrm>
            <a:off x="914400" y="6034670"/>
            <a:ext cx="10972800" cy="338425"/>
          </a:xfrm>
        </p:spPr>
        <p:txBody>
          <a:bodyPr>
            <a:normAutofit/>
          </a:bodyPr>
          <a:lstStyle>
            <a:lvl1pPr marL="0" indent="0">
              <a:buFont typeface="Arial"/>
              <a:buNone/>
              <a:defRPr sz="900" baseline="0">
                <a:solidFill>
                  <a:schemeClr val="tx1"/>
                </a:solidFill>
              </a:defRPr>
            </a:lvl1pPr>
          </a:lstStyle>
          <a:p>
            <a:pPr lvl="0"/>
            <a:r>
              <a:rPr lang="en-US"/>
              <a:t>Click to edit Master text styles</a:t>
            </a:r>
          </a:p>
        </p:txBody>
      </p:sp>
      <p:sp>
        <p:nvSpPr>
          <p:cNvPr id="20" name="Text Placeholder 19"/>
          <p:cNvSpPr>
            <a:spLocks noGrp="1"/>
          </p:cNvSpPr>
          <p:nvPr userDrawn="1">
            <p:ph type="body" sz="quarter" idx="13"/>
          </p:nvPr>
        </p:nvSpPr>
        <p:spPr>
          <a:xfrm>
            <a:off x="5680877" y="470111"/>
            <a:ext cx="6045200" cy="253702"/>
          </a:xfrm>
        </p:spPr>
        <p:txBody>
          <a:bodyPr>
            <a:noAutofit/>
          </a:bodyPr>
          <a:lstStyle>
            <a:lvl1pPr marL="0" indent="0" algn="r">
              <a:buNone/>
              <a:defRPr sz="788" i="1" baseline="0">
                <a:solidFill>
                  <a:schemeClr val="accent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52866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01DB86-8B6E-7465-F771-EC35DE2DEA2D}"/>
              </a:ext>
            </a:extLst>
          </p:cNvPr>
          <p:cNvCxnSpPr/>
          <p:nvPr userDrawn="1"/>
        </p:nvCxnSpPr>
        <p:spPr>
          <a:xfrm>
            <a:off x="609600" y="914400"/>
            <a:ext cx="109728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0" y="74429"/>
            <a:ext cx="10972800" cy="839972"/>
          </a:xfrm>
          <a:prstGeom prst="rect">
            <a:avLst/>
          </a:prstGeom>
        </p:spPr>
        <p:txBody>
          <a:bodyPr anchor="b" anchorCtr="0"/>
          <a:lstStyle>
            <a:lvl1pPr algn="l">
              <a:lnSpc>
                <a:spcPct val="95000"/>
              </a:lnSpc>
              <a:defRPr sz="2100" baseline="0">
                <a:solidFill>
                  <a:srgbClr val="095593"/>
                </a:solidFill>
              </a:defRPr>
            </a:lvl1pPr>
          </a:lstStyle>
          <a:p>
            <a:r>
              <a:rPr lang="en-US"/>
              <a:t>Click to edit Master title style</a:t>
            </a:r>
          </a:p>
        </p:txBody>
      </p:sp>
      <p:sp>
        <p:nvSpPr>
          <p:cNvPr id="3" name="Content Placeholder 2"/>
          <p:cNvSpPr>
            <a:spLocks noGrp="1"/>
          </p:cNvSpPr>
          <p:nvPr>
            <p:ph idx="1"/>
          </p:nvPr>
        </p:nvSpPr>
        <p:spPr>
          <a:xfrm>
            <a:off x="609600" y="1143000"/>
            <a:ext cx="11176000" cy="4724400"/>
          </a:xfrm>
        </p:spPr>
        <p:txBody>
          <a:bodyPr/>
          <a:lstStyle>
            <a:lvl1pPr marL="162521" indent="-162521">
              <a:defRPr sz="1350"/>
            </a:lvl1pPr>
            <a:lvl2pPr marL="386656" indent="-189310">
              <a:defRPr lang="en-US" altLang="en-US" sz="1125" kern="1200" dirty="0" smtClean="0">
                <a:solidFill>
                  <a:srgbClr val="5F6163"/>
                </a:solidFill>
                <a:latin typeface="+mn-lt"/>
                <a:ea typeface="+mn-ea"/>
                <a:cs typeface="+mn-cs"/>
              </a:defRPr>
            </a:lvl2pPr>
            <a:lvl3pPr marL="580430" indent="-160735">
              <a:defRPr lang="en-US" altLang="en-US" kern="1200" dirty="0" smtClean="0">
                <a:solidFill>
                  <a:srgbClr val="5F6163"/>
                </a:solidFill>
                <a:latin typeface="+mn-lt"/>
                <a:ea typeface="+mn-ea"/>
                <a:cs typeface="+mn-cs"/>
              </a:defRPr>
            </a:lvl3pPr>
            <a:lvl4pPr marL="774204" indent="-159842">
              <a:defRPr lang="en-US" altLang="en-US" sz="900" kern="1200" dirty="0" smtClean="0">
                <a:solidFill>
                  <a:srgbClr val="5F6163"/>
                </a:solidFill>
                <a:latin typeface="+mn-lt"/>
                <a:ea typeface="+mn-ea"/>
                <a:cs typeface="+mn-cs"/>
              </a:defRPr>
            </a:lvl4pPr>
            <a:lvl5pPr marL="901006" indent="-130373">
              <a:defRPr lang="en-US" sz="788" kern="1200" dirty="0">
                <a:solidFill>
                  <a:srgbClr val="5F6163"/>
                </a:solidFill>
                <a:latin typeface="+mn-lt"/>
                <a:ea typeface="+mn-ea"/>
                <a:cs typeface="+mn-cs"/>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p>
        </p:txBody>
      </p:sp>
    </p:spTree>
    <p:extLst>
      <p:ext uri="{BB962C8B-B14F-4D97-AF65-F5344CB8AC3E}">
        <p14:creationId xmlns:p14="http://schemas.microsoft.com/office/powerpoint/2010/main" val="3201250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69E99E8-A774-235F-4DB3-3E77C2CC7F81}"/>
              </a:ext>
            </a:extLst>
          </p:cNvPr>
          <p:cNvSpPr>
            <a:spLocks noChangeAspect="1"/>
          </p:cNvSpPr>
          <p:nvPr userDrawn="1"/>
        </p:nvSpPr>
        <p:spPr>
          <a:xfrm rot="13500000">
            <a:off x="6028798" y="1630893"/>
            <a:ext cx="187325" cy="24341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257175" eaLnBrk="1" fontAlgn="auto" hangingPunct="1">
              <a:spcBef>
                <a:spcPts val="0"/>
              </a:spcBef>
              <a:spcAft>
                <a:spcPts val="0"/>
              </a:spcAft>
              <a:defRPr/>
            </a:pPr>
            <a:endParaRPr lang="en-US" dirty="0">
              <a:solidFill>
                <a:srgbClr val="FFFFFF"/>
              </a:solidFill>
            </a:endParaRPr>
          </a:p>
        </p:txBody>
      </p:sp>
      <p:sp>
        <p:nvSpPr>
          <p:cNvPr id="6" name="Content Placeholder 5"/>
          <p:cNvSpPr>
            <a:spLocks noGrp="1"/>
          </p:cNvSpPr>
          <p:nvPr>
            <p:ph sz="quarter" idx="4"/>
          </p:nvPr>
        </p:nvSpPr>
        <p:spPr>
          <a:xfrm>
            <a:off x="609604" y="1142999"/>
            <a:ext cx="5389033" cy="4724401"/>
          </a:xfrm>
        </p:spPr>
        <p:txBody>
          <a:bodyPr/>
          <a:lstStyle>
            <a:lvl1pPr>
              <a:defRPr sz="1350" baseline="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p:txBody>
      </p:sp>
      <p:sp>
        <p:nvSpPr>
          <p:cNvPr id="18" name="Title 1"/>
          <p:cNvSpPr>
            <a:spLocks noGrp="1"/>
          </p:cNvSpPr>
          <p:nvPr>
            <p:ph type="title"/>
          </p:nvPr>
        </p:nvSpPr>
        <p:spPr>
          <a:xfrm>
            <a:off x="609600" y="152400"/>
            <a:ext cx="10972800" cy="762000"/>
          </a:xfrm>
          <a:prstGeom prst="rect">
            <a:avLst/>
          </a:prstGeom>
        </p:spPr>
        <p:txBody>
          <a:bodyPr anchor="b" anchorCtr="0"/>
          <a:lstStyle>
            <a:lvl1pPr algn="l">
              <a:lnSpc>
                <a:spcPct val="95000"/>
              </a:lnSpc>
              <a:defRPr sz="1575" baseline="0">
                <a:solidFill>
                  <a:srgbClr val="095593"/>
                </a:solidFill>
              </a:defRPr>
            </a:lvl1pPr>
          </a:lstStyle>
          <a:p>
            <a:r>
              <a:rPr lang="en-US"/>
              <a:t>Click to edit Master title style</a:t>
            </a:r>
          </a:p>
        </p:txBody>
      </p:sp>
      <p:sp>
        <p:nvSpPr>
          <p:cNvPr id="8" name="Content Placeholder 5"/>
          <p:cNvSpPr>
            <a:spLocks noGrp="1"/>
          </p:cNvSpPr>
          <p:nvPr>
            <p:ph sz="quarter" idx="10"/>
          </p:nvPr>
        </p:nvSpPr>
        <p:spPr>
          <a:xfrm>
            <a:off x="6122461" y="1142999"/>
            <a:ext cx="5389033" cy="4724401"/>
          </a:xfrm>
        </p:spPr>
        <p:txBody>
          <a:bodyPr/>
          <a:lstStyle>
            <a:lvl1pPr>
              <a:defRPr sz="1350" baseline="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p:txBody>
      </p:sp>
    </p:spTree>
    <p:extLst>
      <p:ext uri="{BB962C8B-B14F-4D97-AF65-F5344CB8AC3E}">
        <p14:creationId xmlns:p14="http://schemas.microsoft.com/office/powerpoint/2010/main" val="4185230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293F48-28FC-5446-B693-64BAD680F382}" type="slidenum">
              <a:rPr lang="en-US" smtClean="0"/>
              <a:pPr/>
              <a:t>‹#›</a:t>
            </a:fld>
            <a:endParaRPr lang="en-US" dirty="0"/>
          </a:p>
        </p:txBody>
      </p:sp>
    </p:spTree>
    <p:extLst>
      <p:ext uri="{BB962C8B-B14F-4D97-AF65-F5344CB8AC3E}">
        <p14:creationId xmlns:p14="http://schemas.microsoft.com/office/powerpoint/2010/main" val="1718846336"/>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E8270-F2C9-06D0-2AA9-DE30D6CCD74E}"/>
              </a:ext>
            </a:extLst>
          </p:cNvPr>
          <p:cNvSpPr/>
          <p:nvPr userDrawn="1"/>
        </p:nvSpPr>
        <p:spPr>
          <a:xfrm>
            <a:off x="6151033" y="1663700"/>
            <a:ext cx="5444067" cy="4203700"/>
          </a:xfrm>
          <a:prstGeom prst="rect">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257175" eaLnBrk="1" fontAlgn="auto" hangingPunct="1">
              <a:spcBef>
                <a:spcPts val="0"/>
              </a:spcBef>
              <a:spcAft>
                <a:spcPts val="0"/>
              </a:spcAft>
              <a:defRPr/>
            </a:pPr>
            <a:endParaRPr lang="en-US" dirty="0">
              <a:solidFill>
                <a:srgbClr val="FFFFFF"/>
              </a:solidFill>
            </a:endParaRPr>
          </a:p>
        </p:txBody>
      </p:sp>
      <p:sp>
        <p:nvSpPr>
          <p:cNvPr id="8" name="Rectangle 7">
            <a:extLst>
              <a:ext uri="{FF2B5EF4-FFF2-40B4-BE49-F238E27FC236}">
                <a16:creationId xmlns:a16="http://schemas.microsoft.com/office/drawing/2014/main" id="{8F072108-356C-DACF-0F77-92ACA315F041}"/>
              </a:ext>
            </a:extLst>
          </p:cNvPr>
          <p:cNvSpPr/>
          <p:nvPr userDrawn="1"/>
        </p:nvSpPr>
        <p:spPr>
          <a:xfrm>
            <a:off x="609600" y="1663700"/>
            <a:ext cx="5446184" cy="4203700"/>
          </a:xfrm>
          <a:prstGeom prst="rect">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257175" eaLnBrk="1" fontAlgn="auto" hangingPunct="1">
              <a:spcBef>
                <a:spcPts val="0"/>
              </a:spcBef>
              <a:spcAft>
                <a:spcPts val="0"/>
              </a:spcAft>
              <a:defRPr/>
            </a:pPr>
            <a:endParaRPr lang="en-US" dirty="0">
              <a:solidFill>
                <a:srgbClr val="FFFFFF"/>
              </a:solidFill>
            </a:endParaRPr>
          </a:p>
        </p:txBody>
      </p:sp>
      <p:sp>
        <p:nvSpPr>
          <p:cNvPr id="9" name="Right Triangle 8">
            <a:extLst>
              <a:ext uri="{FF2B5EF4-FFF2-40B4-BE49-F238E27FC236}">
                <a16:creationId xmlns:a16="http://schemas.microsoft.com/office/drawing/2014/main" id="{4C2C738B-7C4B-46E8-5E9F-401904B80DBC}"/>
              </a:ext>
            </a:extLst>
          </p:cNvPr>
          <p:cNvSpPr>
            <a:spLocks noChangeAspect="1"/>
          </p:cNvSpPr>
          <p:nvPr userDrawn="1"/>
        </p:nvSpPr>
        <p:spPr>
          <a:xfrm rot="18900000">
            <a:off x="937686" y="1566863"/>
            <a:ext cx="249767" cy="18256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257175" eaLnBrk="1" fontAlgn="auto" hangingPunct="1">
              <a:spcBef>
                <a:spcPts val="0"/>
              </a:spcBef>
              <a:spcAft>
                <a:spcPts val="0"/>
              </a:spcAft>
              <a:defRPr/>
            </a:pPr>
            <a:endParaRPr lang="en-US" dirty="0">
              <a:solidFill>
                <a:srgbClr val="FFFFFF"/>
              </a:solidFill>
            </a:endParaRPr>
          </a:p>
        </p:txBody>
      </p:sp>
      <p:sp>
        <p:nvSpPr>
          <p:cNvPr id="10" name="Right Triangle 9">
            <a:extLst>
              <a:ext uri="{FF2B5EF4-FFF2-40B4-BE49-F238E27FC236}">
                <a16:creationId xmlns:a16="http://schemas.microsoft.com/office/drawing/2014/main" id="{D5497D11-EA51-41B4-3261-FA95832ADC4A}"/>
              </a:ext>
            </a:extLst>
          </p:cNvPr>
          <p:cNvSpPr>
            <a:spLocks noChangeAspect="1"/>
          </p:cNvSpPr>
          <p:nvPr userDrawn="1"/>
        </p:nvSpPr>
        <p:spPr>
          <a:xfrm rot="18900000">
            <a:off x="6424086" y="1566863"/>
            <a:ext cx="249767" cy="18256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257175" eaLnBrk="1" fontAlgn="auto" hangingPunct="1">
              <a:spcBef>
                <a:spcPts val="0"/>
              </a:spcBef>
              <a:spcAft>
                <a:spcPts val="0"/>
              </a:spcAft>
              <a:defRPr/>
            </a:pPr>
            <a:endParaRPr lang="en-US" dirty="0">
              <a:solidFill>
                <a:srgbClr val="FFFFFF"/>
              </a:solidFill>
            </a:endParaRPr>
          </a:p>
        </p:txBody>
      </p:sp>
      <p:sp>
        <p:nvSpPr>
          <p:cNvPr id="18" name="Title 1"/>
          <p:cNvSpPr>
            <a:spLocks noGrp="1"/>
          </p:cNvSpPr>
          <p:nvPr>
            <p:ph type="title"/>
          </p:nvPr>
        </p:nvSpPr>
        <p:spPr>
          <a:xfrm>
            <a:off x="609600" y="152400"/>
            <a:ext cx="10972800" cy="760620"/>
          </a:xfrm>
          <a:prstGeom prst="rect">
            <a:avLst/>
          </a:prstGeom>
        </p:spPr>
        <p:txBody>
          <a:bodyPr anchor="b" anchorCtr="0"/>
          <a:lstStyle>
            <a:lvl1pPr algn="l">
              <a:lnSpc>
                <a:spcPct val="95000"/>
              </a:lnSpc>
              <a:defRPr sz="1575" baseline="0">
                <a:solidFill>
                  <a:srgbClr val="095593"/>
                </a:solidFill>
              </a:defRPr>
            </a:lvl1pPr>
          </a:lstStyle>
          <a:p>
            <a:r>
              <a:rPr lang="en-US"/>
              <a:t>Click to edit Master title style</a:t>
            </a:r>
          </a:p>
        </p:txBody>
      </p:sp>
      <p:sp>
        <p:nvSpPr>
          <p:cNvPr id="19" name="Content Placeholder 2"/>
          <p:cNvSpPr>
            <a:spLocks noGrp="1"/>
          </p:cNvSpPr>
          <p:nvPr>
            <p:ph idx="1"/>
          </p:nvPr>
        </p:nvSpPr>
        <p:spPr>
          <a:xfrm>
            <a:off x="887308" y="2018904"/>
            <a:ext cx="4883573" cy="3696101"/>
          </a:xfrm>
        </p:spPr>
        <p:txBody>
          <a:bodyPr/>
          <a:lstStyle>
            <a:lvl1pPr marL="130373" indent="-130373">
              <a:defRPr sz="1013">
                <a:solidFill>
                  <a:schemeClr val="tx1"/>
                </a:solidFill>
              </a:defRPr>
            </a:lvl1pPr>
            <a:lvl2pPr marL="319683" indent="-157163">
              <a:defRPr sz="900">
                <a:solidFill>
                  <a:schemeClr val="tx1"/>
                </a:solidFill>
              </a:defRPr>
            </a:lvl2pPr>
            <a:lvl3pPr marL="483989" indent="-132160">
              <a:defRPr sz="788">
                <a:solidFill>
                  <a:schemeClr val="tx1"/>
                </a:solidFill>
              </a:defRPr>
            </a:lvl3pPr>
            <a:lvl4pPr marL="706339" indent="-129481">
              <a:defRPr sz="788"/>
            </a:lvl4pPr>
            <a:lvl5pPr marL="900113" indent="-128588">
              <a:defRPr sz="675"/>
            </a:lvl5pPr>
          </a:lstStyle>
          <a:p>
            <a:pPr lvl="0"/>
            <a:r>
              <a:rPr lang="en-US"/>
              <a:t>Click to edit Master text styles</a:t>
            </a:r>
          </a:p>
          <a:p>
            <a:pPr lvl="1"/>
            <a:r>
              <a:rPr lang="en-US"/>
              <a:t>Second level</a:t>
            </a:r>
          </a:p>
          <a:p>
            <a:pPr lvl="2"/>
            <a:r>
              <a:rPr lang="en-US"/>
              <a:t>Third level</a:t>
            </a:r>
          </a:p>
        </p:txBody>
      </p:sp>
      <p:sp>
        <p:nvSpPr>
          <p:cNvPr id="21" name="Content Placeholder 2"/>
          <p:cNvSpPr>
            <a:spLocks noGrp="1"/>
          </p:cNvSpPr>
          <p:nvPr>
            <p:ph idx="13"/>
          </p:nvPr>
        </p:nvSpPr>
        <p:spPr>
          <a:xfrm>
            <a:off x="6373708" y="2018904"/>
            <a:ext cx="4883573" cy="3696101"/>
          </a:xfrm>
        </p:spPr>
        <p:txBody>
          <a:bodyPr/>
          <a:lstStyle>
            <a:lvl1pPr marL="130373" indent="-130373">
              <a:defRPr sz="1013">
                <a:solidFill>
                  <a:schemeClr val="tx1"/>
                </a:solidFill>
              </a:defRPr>
            </a:lvl1pPr>
            <a:lvl2pPr marL="323255" indent="-160735">
              <a:defRPr lang="en-US" sz="900" kern="1200" dirty="0" smtClean="0">
                <a:solidFill>
                  <a:schemeClr val="tx1"/>
                </a:solidFill>
                <a:latin typeface="+mn-lt"/>
                <a:ea typeface="+mn-ea"/>
                <a:cs typeface="+mn-cs"/>
              </a:defRPr>
            </a:lvl2pPr>
            <a:lvl3pPr marL="512564" indent="-160735">
              <a:defRPr lang="en-US" sz="788" kern="1200" dirty="0" smtClean="0">
                <a:solidFill>
                  <a:schemeClr val="tx1"/>
                </a:solidFill>
                <a:latin typeface="+mn-lt"/>
                <a:ea typeface="+mn-ea"/>
                <a:cs typeface="+mn-cs"/>
              </a:defRPr>
            </a:lvl3pPr>
            <a:lvl4pPr marL="706339" indent="-129481">
              <a:defRPr sz="788"/>
            </a:lvl4pPr>
            <a:lvl5pPr marL="900113" indent="-128588">
              <a:defRPr sz="675"/>
            </a:lvl5pPr>
          </a:lstStyle>
          <a:p>
            <a:pPr lvl="0"/>
            <a:r>
              <a:rPr lang="en-US"/>
              <a:t>Click to edit Master text styles</a:t>
            </a:r>
          </a:p>
          <a:p>
            <a:pPr lvl="1"/>
            <a:r>
              <a:rPr lang="en-US"/>
              <a:t>Second level</a:t>
            </a:r>
          </a:p>
          <a:p>
            <a:pPr lvl="2"/>
            <a:r>
              <a:rPr lang="en-US"/>
              <a:t>Third level</a:t>
            </a:r>
          </a:p>
        </p:txBody>
      </p:sp>
      <p:sp>
        <p:nvSpPr>
          <p:cNvPr id="27" name="Text Placeholder 26"/>
          <p:cNvSpPr>
            <a:spLocks noGrp="1"/>
          </p:cNvSpPr>
          <p:nvPr>
            <p:ph type="body" sz="quarter" idx="14"/>
          </p:nvPr>
        </p:nvSpPr>
        <p:spPr>
          <a:xfrm>
            <a:off x="609601" y="1143005"/>
            <a:ext cx="5445760" cy="377151"/>
          </a:xfrm>
          <a:noFill/>
          <a:ln>
            <a:noFill/>
          </a:ln>
        </p:spPr>
        <p:txBody>
          <a:bodyPr anchor="b">
            <a:noAutofit/>
          </a:bodyPr>
          <a:lstStyle>
            <a:lvl1pPr marL="0" marR="0" indent="0" algn="l" defTabSz="257175" rtl="0" eaLnBrk="1" fontAlgn="auto" latinLnBrk="0" hangingPunct="1">
              <a:lnSpc>
                <a:spcPct val="100000"/>
              </a:lnSpc>
              <a:spcBef>
                <a:spcPct val="20000"/>
              </a:spcBef>
              <a:spcAft>
                <a:spcPts val="0"/>
              </a:spcAft>
              <a:buClr>
                <a:srgbClr val="E7303D"/>
              </a:buClr>
              <a:buSzTx/>
              <a:buFont typeface="Arial"/>
              <a:buNone/>
              <a:tabLst/>
              <a:defRPr sz="1013">
                <a:solidFill>
                  <a:schemeClr val="tx1"/>
                </a:solidFill>
              </a:defRPr>
            </a:lvl1pPr>
          </a:lstStyle>
          <a:p>
            <a:pPr lvl="0"/>
            <a:r>
              <a:rPr lang="en-US"/>
              <a:t>Click to edit Master text styles</a:t>
            </a:r>
          </a:p>
        </p:txBody>
      </p:sp>
      <p:sp>
        <p:nvSpPr>
          <p:cNvPr id="28" name="Text Placeholder 26"/>
          <p:cNvSpPr>
            <a:spLocks noGrp="1"/>
          </p:cNvSpPr>
          <p:nvPr>
            <p:ph type="body" sz="quarter" idx="15"/>
          </p:nvPr>
        </p:nvSpPr>
        <p:spPr>
          <a:xfrm>
            <a:off x="6150187" y="1143005"/>
            <a:ext cx="5445760" cy="377151"/>
          </a:xfrm>
          <a:noFill/>
          <a:ln>
            <a:noFill/>
          </a:ln>
        </p:spPr>
        <p:txBody>
          <a:bodyPr anchor="b">
            <a:noAutofit/>
          </a:bodyPr>
          <a:lstStyle>
            <a:lvl1pPr marL="0" marR="0" indent="0" algn="l" defTabSz="257175" rtl="0" eaLnBrk="1" fontAlgn="auto" latinLnBrk="0" hangingPunct="1">
              <a:lnSpc>
                <a:spcPct val="100000"/>
              </a:lnSpc>
              <a:spcBef>
                <a:spcPct val="20000"/>
              </a:spcBef>
              <a:spcAft>
                <a:spcPts val="0"/>
              </a:spcAft>
              <a:buClr>
                <a:srgbClr val="E7303D"/>
              </a:buClr>
              <a:buSzTx/>
              <a:buFont typeface="Arial"/>
              <a:buNone/>
              <a:tabLst/>
              <a:defRPr sz="1013">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968152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51" name="Chart Placeholder 50"/>
          <p:cNvSpPr>
            <a:spLocks noGrp="1"/>
          </p:cNvSpPr>
          <p:nvPr>
            <p:ph type="chart" sz="quarter" idx="14"/>
          </p:nvPr>
        </p:nvSpPr>
        <p:spPr>
          <a:xfrm>
            <a:off x="609600" y="1371121"/>
            <a:ext cx="10972800" cy="4496280"/>
          </a:xfrm>
        </p:spPr>
        <p:txBody>
          <a:bodyPr rtlCol="0">
            <a:normAutofit/>
          </a:bodyPr>
          <a:lstStyle>
            <a:lvl1pPr marL="0" indent="0">
              <a:buNone/>
              <a:defRPr/>
            </a:lvl1pPr>
          </a:lstStyle>
          <a:p>
            <a:pPr lvl="0"/>
            <a:r>
              <a:rPr lang="en-US" noProof="0" dirty="0"/>
              <a:t>Click icon to add chart</a:t>
            </a:r>
          </a:p>
        </p:txBody>
      </p:sp>
      <p:sp>
        <p:nvSpPr>
          <p:cNvPr id="13" name="Title 1"/>
          <p:cNvSpPr>
            <a:spLocks noGrp="1"/>
          </p:cNvSpPr>
          <p:nvPr>
            <p:ph type="title"/>
          </p:nvPr>
        </p:nvSpPr>
        <p:spPr>
          <a:xfrm>
            <a:off x="609600" y="152400"/>
            <a:ext cx="10972800" cy="762000"/>
          </a:xfrm>
          <a:prstGeom prst="rect">
            <a:avLst/>
          </a:prstGeom>
        </p:spPr>
        <p:txBody>
          <a:bodyPr anchor="b" anchorCtr="0"/>
          <a:lstStyle>
            <a:lvl1pPr algn="l">
              <a:lnSpc>
                <a:spcPct val="95000"/>
              </a:lnSpc>
              <a:defRPr sz="1575" baseline="0">
                <a:solidFill>
                  <a:srgbClr val="095593"/>
                </a:solidFill>
              </a:defRPr>
            </a:lvl1pPr>
          </a:lstStyle>
          <a:p>
            <a:r>
              <a:rPr lang="en-US"/>
              <a:t>Click to edit Master title style</a:t>
            </a:r>
          </a:p>
        </p:txBody>
      </p:sp>
    </p:spTree>
    <p:extLst>
      <p:ext uri="{BB962C8B-B14F-4D97-AF65-F5344CB8AC3E}">
        <p14:creationId xmlns:p14="http://schemas.microsoft.com/office/powerpoint/2010/main" val="4415840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over Sample">
    <p:spTree>
      <p:nvGrpSpPr>
        <p:cNvPr id="1" name=""/>
        <p:cNvGrpSpPr/>
        <p:nvPr/>
      </p:nvGrpSpPr>
      <p:grpSpPr>
        <a:xfrm>
          <a:off x="0" y="0"/>
          <a:ext cx="0" cy="0"/>
          <a:chOff x="0" y="0"/>
          <a:chExt cx="0" cy="0"/>
        </a:xfrm>
      </p:grpSpPr>
      <p:pic>
        <p:nvPicPr>
          <p:cNvPr id="8" name="Picture 7" descr="ACL Administration for Community Living logo" title="Administration for Community Living">
            <a:extLst>
              <a:ext uri="{FF2B5EF4-FFF2-40B4-BE49-F238E27FC236}">
                <a16:creationId xmlns:a16="http://schemas.microsoft.com/office/drawing/2014/main" id="{AC46C5CF-E487-2519-1467-3FBF0756C389}"/>
              </a:ext>
            </a:extLst>
          </p:cNvPr>
          <p:cNvPicPr>
            <a:picLocks noChangeAspect="1"/>
          </p:cNvPicPr>
          <p:nvPr userDrawn="1"/>
        </p:nvPicPr>
        <p:blipFill>
          <a:blip r:embed="rId2"/>
          <a:srcRect/>
          <a:stretch>
            <a:fillRect/>
          </a:stretch>
        </p:blipFill>
        <p:spPr bwMode="auto">
          <a:xfrm>
            <a:off x="304802" y="322263"/>
            <a:ext cx="1843617" cy="501650"/>
          </a:xfrm>
          <a:prstGeom prst="rect">
            <a:avLst/>
          </a:prstGeom>
          <a:noFill/>
          <a:ln>
            <a:noFill/>
          </a:ln>
        </p:spPr>
      </p:pic>
      <p:pic>
        <p:nvPicPr>
          <p:cNvPr id="10" name="Picture 18">
            <a:extLst>
              <a:ext uri="{FF2B5EF4-FFF2-40B4-BE49-F238E27FC236}">
                <a16:creationId xmlns:a16="http://schemas.microsoft.com/office/drawing/2014/main" id="{74B4096F-03D3-05EC-7689-E18828D0DCDD}"/>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507041"/>
            <a:ext cx="3657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1"/>
          </p:nvPr>
        </p:nvSpPr>
        <p:spPr>
          <a:xfrm>
            <a:off x="3657602" y="5551899"/>
            <a:ext cx="7924799" cy="959739"/>
          </a:xfrm>
        </p:spPr>
        <p:txBody>
          <a:bodyPr>
            <a:noAutofit/>
          </a:bodyPr>
          <a:lstStyle>
            <a:lvl1pPr marL="0" indent="0">
              <a:buNone/>
              <a:defRPr sz="1350">
                <a:solidFill>
                  <a:schemeClr val="bg1"/>
                </a:solidFill>
              </a:defRPr>
            </a:lvl1pPr>
          </a:lstStyle>
          <a:p>
            <a:pPr lvl="0"/>
            <a:r>
              <a:rPr lang="en-US"/>
              <a:t>Click to edit Master text styles</a:t>
            </a:r>
          </a:p>
        </p:txBody>
      </p:sp>
      <p:sp>
        <p:nvSpPr>
          <p:cNvPr id="17" name="Text Placeholder 16"/>
          <p:cNvSpPr>
            <a:spLocks noGrp="1"/>
          </p:cNvSpPr>
          <p:nvPr>
            <p:ph type="body" sz="quarter" idx="12"/>
          </p:nvPr>
        </p:nvSpPr>
        <p:spPr>
          <a:xfrm>
            <a:off x="744555" y="4513725"/>
            <a:ext cx="10972800" cy="759470"/>
          </a:xfrm>
        </p:spPr>
        <p:txBody>
          <a:bodyPr>
            <a:noAutofit/>
          </a:bodyPr>
          <a:lstStyle>
            <a:lvl1pPr marL="0" indent="0">
              <a:buFont typeface="Arial"/>
              <a:buNone/>
              <a:defRPr sz="3300" baseline="0">
                <a:solidFill>
                  <a:srgbClr val="095593"/>
                </a:solidFill>
              </a:defRPr>
            </a:lvl1pPr>
          </a:lstStyle>
          <a:p>
            <a:pPr lvl="0"/>
            <a:r>
              <a:rPr lang="en-US"/>
              <a:t>Click to edit Master text styles</a:t>
            </a:r>
          </a:p>
        </p:txBody>
      </p:sp>
      <p:sp>
        <p:nvSpPr>
          <p:cNvPr id="20" name="Text Placeholder 19"/>
          <p:cNvSpPr>
            <a:spLocks noGrp="1"/>
          </p:cNvSpPr>
          <p:nvPr>
            <p:ph type="body" sz="quarter" idx="13"/>
          </p:nvPr>
        </p:nvSpPr>
        <p:spPr>
          <a:xfrm>
            <a:off x="5680877" y="470111"/>
            <a:ext cx="6045200" cy="253702"/>
          </a:xfrm>
        </p:spPr>
        <p:txBody>
          <a:bodyPr>
            <a:noAutofit/>
          </a:bodyPr>
          <a:lstStyle>
            <a:lvl1pPr marL="0" indent="0" algn="r">
              <a:buNone/>
              <a:defRPr sz="788" i="1">
                <a:solidFill>
                  <a:schemeClr val="accent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2716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0673A30-B04A-519B-438C-0CFCCE79A0CA}"/>
              </a:ext>
            </a:extLst>
          </p:cNvPr>
          <p:cNvCxnSpPr/>
          <p:nvPr userDrawn="1"/>
        </p:nvCxnSpPr>
        <p:spPr>
          <a:xfrm>
            <a:off x="609600" y="914400"/>
            <a:ext cx="109728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0" y="74429"/>
            <a:ext cx="10972800" cy="839972"/>
          </a:xfrm>
          <a:prstGeom prst="rect">
            <a:avLst/>
          </a:prstGeom>
        </p:spPr>
        <p:txBody>
          <a:bodyPr anchor="b" anchorCtr="0"/>
          <a:lstStyle>
            <a:lvl1pPr algn="l">
              <a:lnSpc>
                <a:spcPct val="95000"/>
              </a:lnSpc>
              <a:defRPr sz="2100" baseline="0">
                <a:solidFill>
                  <a:schemeClr val="accent6"/>
                </a:solidFill>
              </a:defRPr>
            </a:lvl1pPr>
          </a:lstStyle>
          <a:p>
            <a:r>
              <a:rPr lang="en-US"/>
              <a:t>Click to edit Master title style</a:t>
            </a:r>
          </a:p>
        </p:txBody>
      </p:sp>
      <p:sp>
        <p:nvSpPr>
          <p:cNvPr id="3" name="Content Placeholder 2"/>
          <p:cNvSpPr>
            <a:spLocks noGrp="1"/>
          </p:cNvSpPr>
          <p:nvPr>
            <p:ph idx="1"/>
          </p:nvPr>
        </p:nvSpPr>
        <p:spPr>
          <a:xfrm>
            <a:off x="609600" y="1143000"/>
            <a:ext cx="11176000" cy="4724400"/>
          </a:xfrm>
        </p:spPr>
        <p:txBody>
          <a:bodyPr/>
          <a:lstStyle>
            <a:lvl1pPr marL="162521" indent="-162521">
              <a:defRPr sz="1350"/>
            </a:lvl1pPr>
            <a:lvl2pPr marL="386656" indent="-189310">
              <a:defRPr lang="en-US" altLang="en-US" sz="1125" kern="1200" dirty="0" smtClean="0">
                <a:solidFill>
                  <a:srgbClr val="5F6163"/>
                </a:solidFill>
                <a:latin typeface="+mn-lt"/>
                <a:ea typeface="+mn-ea"/>
                <a:cs typeface="+mn-cs"/>
              </a:defRPr>
            </a:lvl2pPr>
            <a:lvl3pPr marL="580430" indent="-160735">
              <a:defRPr lang="en-US" altLang="en-US" kern="1200" dirty="0" smtClean="0">
                <a:solidFill>
                  <a:srgbClr val="5F6163"/>
                </a:solidFill>
                <a:latin typeface="+mn-lt"/>
                <a:ea typeface="+mn-ea"/>
                <a:cs typeface="+mn-cs"/>
              </a:defRPr>
            </a:lvl3pPr>
            <a:lvl4pPr marL="774204" indent="-159842">
              <a:defRPr lang="en-US" altLang="en-US" sz="900" kern="1200" dirty="0" smtClean="0">
                <a:solidFill>
                  <a:srgbClr val="5F6163"/>
                </a:solidFill>
                <a:latin typeface="+mn-lt"/>
                <a:ea typeface="+mn-ea"/>
                <a:cs typeface="+mn-cs"/>
              </a:defRPr>
            </a:lvl4pPr>
            <a:lvl5pPr marL="901006" indent="-130373">
              <a:defRPr lang="en-US" sz="788" kern="1200" dirty="0">
                <a:solidFill>
                  <a:srgbClr val="5F6163"/>
                </a:solidFill>
                <a:latin typeface="+mn-lt"/>
                <a:ea typeface="+mn-ea"/>
                <a:cs typeface="+mn-cs"/>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p>
        </p:txBody>
      </p:sp>
      <p:sp>
        <p:nvSpPr>
          <p:cNvPr id="6" name="Content Placeholder 5"/>
          <p:cNvSpPr>
            <a:spLocks noGrp="1"/>
          </p:cNvSpPr>
          <p:nvPr>
            <p:ph sz="quarter" idx="10"/>
          </p:nvPr>
        </p:nvSpPr>
        <p:spPr>
          <a:xfrm>
            <a:off x="2351617" y="6600825"/>
            <a:ext cx="12192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554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00C69552-5E46-40CB-A140-FCCDC65BC33E}" type="datetime1">
              <a:rPr lang="en-US" smtClean="0"/>
              <a:pPr>
                <a:defRPr/>
              </a:pPr>
              <a:t>9/16/2024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7B3C9FF-DE1D-477C-9573-BCC4F389C435}" type="slidenum">
              <a:rPr lang="en-US"/>
              <a:pPr>
                <a:defRPr/>
              </a:pPr>
              <a:t>‹#›</a:t>
            </a:fld>
            <a:endParaRPr lang="en-US" dirty="0"/>
          </a:p>
        </p:txBody>
      </p:sp>
      <p:sp>
        <p:nvSpPr>
          <p:cNvPr id="10" name="Text Placeholder 9"/>
          <p:cNvSpPr>
            <a:spLocks noGrp="1"/>
          </p:cNvSpPr>
          <p:nvPr>
            <p:ph type="body" sz="quarter" idx="13"/>
          </p:nvPr>
        </p:nvSpPr>
        <p:spPr>
          <a:xfrm>
            <a:off x="1184017" y="1524070"/>
            <a:ext cx="9823964" cy="1996306"/>
          </a:xfrm>
        </p:spPr>
        <p:txBody>
          <a:bodyPr/>
          <a:lstStyle>
            <a:lvl1pPr marL="0" indent="0">
              <a:buNone/>
              <a:defRPr sz="2100" i="1"/>
            </a:lvl1pPr>
          </a:lstStyle>
          <a:p>
            <a:pPr lvl="0"/>
            <a:r>
              <a:rPr lang="en-US"/>
              <a:t>Click to edit Master text styles</a:t>
            </a:r>
          </a:p>
        </p:txBody>
      </p:sp>
    </p:spTree>
    <p:extLst>
      <p:ext uri="{BB962C8B-B14F-4D97-AF65-F5344CB8AC3E}">
        <p14:creationId xmlns:p14="http://schemas.microsoft.com/office/powerpoint/2010/main" val="27675166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B6C27B-57DB-4964-96DD-21719C59F32F}"/>
              </a:ext>
            </a:extLst>
          </p:cNvPr>
          <p:cNvSpPr>
            <a:spLocks noGrp="1"/>
          </p:cNvSpPr>
          <p:nvPr>
            <p:ph type="pic" sz="quarter" idx="10" hasCustomPrompt="1"/>
          </p:nvPr>
        </p:nvSpPr>
        <p:spPr>
          <a:xfrm>
            <a:off x="0" y="0"/>
            <a:ext cx="12192000" cy="4365856"/>
          </a:xfrm>
          <a:custGeom>
            <a:avLst/>
            <a:gdLst>
              <a:gd name="connsiteX0" fmla="*/ 0 w 12192000"/>
              <a:gd name="connsiteY0" fmla="*/ 0 h 4365856"/>
              <a:gd name="connsiteX1" fmla="*/ 12192000 w 12192000"/>
              <a:gd name="connsiteY1" fmla="*/ 0 h 4365856"/>
              <a:gd name="connsiteX2" fmla="*/ 12192000 w 12192000"/>
              <a:gd name="connsiteY2" fmla="*/ 4103153 h 4365856"/>
              <a:gd name="connsiteX3" fmla="*/ 0 w 12192000"/>
              <a:gd name="connsiteY3" fmla="*/ 3649896 h 4365856"/>
            </a:gdLst>
            <a:ahLst/>
            <a:cxnLst>
              <a:cxn ang="0">
                <a:pos x="connsiteX0" y="connsiteY0"/>
              </a:cxn>
              <a:cxn ang="0">
                <a:pos x="connsiteX1" y="connsiteY1"/>
              </a:cxn>
              <a:cxn ang="0">
                <a:pos x="connsiteX2" y="connsiteY2"/>
              </a:cxn>
              <a:cxn ang="0">
                <a:pos x="connsiteX3" y="connsiteY3"/>
              </a:cxn>
            </a:cxnLst>
            <a:rect l="l" t="t" r="r" b="b"/>
            <a:pathLst>
              <a:path w="12192000" h="4365856">
                <a:moveTo>
                  <a:pt x="0" y="0"/>
                </a:moveTo>
                <a:lnTo>
                  <a:pt x="12192000" y="0"/>
                </a:lnTo>
                <a:lnTo>
                  <a:pt x="12192000" y="4103153"/>
                </a:lnTo>
                <a:cubicBezTo>
                  <a:pt x="5753382" y="5269216"/>
                  <a:pt x="6019801" y="2082105"/>
                  <a:pt x="0" y="3649896"/>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1054367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0990807-4E62-40E3-A99E-5D30E87F6FC4}"/>
              </a:ext>
            </a:extLst>
          </p:cNvPr>
          <p:cNvSpPr>
            <a:spLocks noGrp="1"/>
          </p:cNvSpPr>
          <p:nvPr>
            <p:ph type="pic" sz="quarter" idx="10"/>
          </p:nvPr>
        </p:nvSpPr>
        <p:spPr>
          <a:xfrm>
            <a:off x="4048125" y="0"/>
            <a:ext cx="8143875" cy="4889095"/>
          </a:xfrm>
          <a:prstGeom prst="rect">
            <a:avLst/>
          </a:prstGeom>
          <a:solidFill>
            <a:schemeClr val="bg1">
              <a:lumMod val="95000"/>
            </a:schemeClr>
          </a:solidFill>
        </p:spPr>
        <p:txBody>
          <a:bodyPr/>
          <a:lstStyle>
            <a:lvl1pPr marL="0" indent="0" algn="ctr">
              <a:buNone/>
              <a:defRPr sz="2800">
                <a:solidFill>
                  <a:schemeClr val="tx1">
                    <a:lumMod val="50000"/>
                    <a:lumOff val="50000"/>
                  </a:schemeClr>
                </a:solidFill>
                <a:latin typeface="Lato" panose="020F0502020204030203" pitchFamily="34" charset="0"/>
              </a:defRPr>
            </a:lvl1pPr>
          </a:lstStyle>
          <a:p>
            <a:endParaRPr lang="id-ID"/>
          </a:p>
        </p:txBody>
      </p:sp>
    </p:spTree>
    <p:extLst>
      <p:ext uri="{BB962C8B-B14F-4D97-AF65-F5344CB8AC3E}">
        <p14:creationId xmlns:p14="http://schemas.microsoft.com/office/powerpoint/2010/main" val="609448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000" baseline="0">
                <a:solidFill>
                  <a:schemeClr val="accent1"/>
                </a:solidFill>
              </a:defRPr>
            </a:lvl1pPr>
          </a:lstStyle>
          <a:p>
            <a:r>
              <a:rPr lang="en-US"/>
              <a:t>Enter Title Here</a:t>
            </a:r>
          </a:p>
        </p:txBody>
      </p:sp>
      <p:sp>
        <p:nvSpPr>
          <p:cNvPr id="5" name="Text Placeholder 4"/>
          <p:cNvSpPr>
            <a:spLocks noGrp="1"/>
          </p:cNvSpPr>
          <p:nvPr>
            <p:ph type="body" sz="quarter" idx="10"/>
          </p:nvPr>
        </p:nvSpPr>
        <p:spPr>
          <a:xfrm>
            <a:off x="852488" y="2028825"/>
            <a:ext cx="10542587" cy="380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stretch>
            <a:fillRect/>
          </a:stretch>
        </p:blipFill>
        <p:spPr>
          <a:xfrm>
            <a:off x="979001" y="1087211"/>
            <a:ext cx="506012" cy="73158"/>
          </a:xfrm>
          <a:prstGeom prst="rect">
            <a:avLst/>
          </a:prstGeom>
        </p:spPr>
      </p:pic>
    </p:spTree>
    <p:extLst>
      <p:ext uri="{BB962C8B-B14F-4D97-AF65-F5344CB8AC3E}">
        <p14:creationId xmlns:p14="http://schemas.microsoft.com/office/powerpoint/2010/main" val="1436771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6C99-1851-DC47-9DD4-C442713DB6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9AECF-CCF6-FFC3-2FEC-861BE79AF9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EDF0C-72B9-09E5-7254-52640C5C341B}"/>
              </a:ext>
            </a:extLst>
          </p:cNvPr>
          <p:cNvSpPr>
            <a:spLocks noGrp="1"/>
          </p:cNvSpPr>
          <p:nvPr>
            <p:ph type="dt" sz="half" idx="10"/>
          </p:nvPr>
        </p:nvSpPr>
        <p:spPr/>
        <p:txBody>
          <a:bodyPr/>
          <a:lstStyle/>
          <a:p>
            <a:fld id="{6BD27D06-18A4-4AC2-9582-44A4034D438A}" type="datetimeFigureOut">
              <a:rPr lang="en-US" smtClean="0"/>
              <a:t>9/16/2024</a:t>
            </a:fld>
            <a:endParaRPr lang="en-US" dirty="0"/>
          </a:p>
        </p:txBody>
      </p:sp>
      <p:sp>
        <p:nvSpPr>
          <p:cNvPr id="5" name="Footer Placeholder 4">
            <a:extLst>
              <a:ext uri="{FF2B5EF4-FFF2-40B4-BE49-F238E27FC236}">
                <a16:creationId xmlns:a16="http://schemas.microsoft.com/office/drawing/2014/main" id="{985C54CA-67DC-DE74-55A1-44855950B0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C5100F-1A6A-9AD3-F3AD-780597CDD518}"/>
              </a:ext>
            </a:extLst>
          </p:cNvPr>
          <p:cNvSpPr>
            <a:spLocks noGrp="1"/>
          </p:cNvSpPr>
          <p:nvPr>
            <p:ph type="sldNum" sz="quarter" idx="12"/>
          </p:nvPr>
        </p:nvSpPr>
        <p:spPr/>
        <p:txBody>
          <a:bodyPr/>
          <a:lstStyle/>
          <a:p>
            <a:fld id="{F00661B4-5E58-4A0E-A620-61496C88E87A}" type="slidenum">
              <a:rPr lang="en-US" smtClean="0"/>
              <a:t>‹#›</a:t>
            </a:fld>
            <a:endParaRPr lang="en-US" dirty="0"/>
          </a:p>
        </p:txBody>
      </p:sp>
    </p:spTree>
    <p:extLst>
      <p:ext uri="{BB962C8B-B14F-4D97-AF65-F5344CB8AC3E}">
        <p14:creationId xmlns:p14="http://schemas.microsoft.com/office/powerpoint/2010/main" val="28760276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43303" y="2324554"/>
            <a:ext cx="8129067" cy="1794088"/>
          </a:xfrm>
          <a:prstGeom prst="rect">
            <a:avLst/>
          </a:prstGeom>
        </p:spPr>
        <p:txBody>
          <a:bodyPr/>
          <a:lstStyle>
            <a:lvl1pPr>
              <a:defRPr>
                <a:solidFill>
                  <a:schemeClr val="tx2"/>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3" y="75886"/>
            <a:ext cx="2613337" cy="6055974"/>
          </a:xfrm>
          <a:prstGeom prst="rect">
            <a:avLst/>
          </a:prstGeom>
        </p:spPr>
      </p:pic>
      <p:cxnSp>
        <p:nvCxnSpPr>
          <p:cNvPr id="8" name="Straight Connector 7"/>
          <p:cNvCxnSpPr/>
          <p:nvPr userDrawn="1"/>
        </p:nvCxnSpPr>
        <p:spPr>
          <a:xfrm flipV="1">
            <a:off x="3542338" y="4410635"/>
            <a:ext cx="7645615" cy="3842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542338" y="4449055"/>
            <a:ext cx="7645615" cy="537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2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Rectangle 9"/>
          <p:cNvSpPr/>
          <p:nvPr userDrawn="1"/>
        </p:nvSpPr>
        <p:spPr>
          <a:xfrm>
            <a:off x="0" y="1805650"/>
            <a:ext cx="12192000" cy="3721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1" name="Picture 10" descr="CMS Logo – Centers for Medicare &amp; Medicaid Services log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96501" y="6035929"/>
            <a:ext cx="1841500" cy="640843"/>
          </a:xfrm>
          <a:prstGeom prst="rect">
            <a:avLst/>
          </a:prstGeom>
        </p:spPr>
      </p:pic>
      <p:sp>
        <p:nvSpPr>
          <p:cNvPr id="5" name="Text Placeholder 5"/>
          <p:cNvSpPr>
            <a:spLocks noGrp="1"/>
          </p:cNvSpPr>
          <p:nvPr>
            <p:ph type="body" sz="quarter" idx="11" hasCustomPrompt="1"/>
          </p:nvPr>
        </p:nvSpPr>
        <p:spPr>
          <a:xfrm>
            <a:off x="4259484" y="2347753"/>
            <a:ext cx="7099139" cy="2637429"/>
          </a:xfrm>
          <a:prstGeom prst="rect">
            <a:avLst/>
          </a:prstGeom>
        </p:spPr>
        <p:txBody>
          <a:bodyPr/>
          <a:lstStyle>
            <a:lvl1pPr marL="0" indent="0">
              <a:buNone/>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Subtitle</a:t>
            </a:r>
          </a:p>
        </p:txBody>
      </p:sp>
      <p:sp>
        <p:nvSpPr>
          <p:cNvPr id="2" name="Title 1">
            <a:extLst>
              <a:ext uri="{FF2B5EF4-FFF2-40B4-BE49-F238E27FC236}">
                <a16:creationId xmlns:a16="http://schemas.microsoft.com/office/drawing/2014/main" id="{37F2E81F-8495-2946-BF21-1E3B2F03C44F}"/>
              </a:ext>
            </a:extLst>
          </p:cNvPr>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190173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1-Title slide">
  <p:cSld name="1_1-Title slide">
    <p:spTree>
      <p:nvGrpSpPr>
        <p:cNvPr id="1" name="Shape 11"/>
        <p:cNvGrpSpPr/>
        <p:nvPr/>
      </p:nvGrpSpPr>
      <p:grpSpPr>
        <a:xfrm>
          <a:off x="0" y="0"/>
          <a:ext cx="0" cy="0"/>
          <a:chOff x="0" y="0"/>
          <a:chExt cx="0" cy="0"/>
        </a:xfrm>
      </p:grpSpPr>
      <p:sp>
        <p:nvSpPr>
          <p:cNvPr id="13" name="Google Shape;13;p27"/>
          <p:cNvSpPr txBox="1">
            <a:spLocks noGrp="1"/>
          </p:cNvSpPr>
          <p:nvPr>
            <p:ph type="title"/>
          </p:nvPr>
        </p:nvSpPr>
        <p:spPr>
          <a:xfrm>
            <a:off x="838200" y="3090908"/>
            <a:ext cx="866674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27"/>
          <p:cNvSpPr txBox="1">
            <a:spLocks noGrp="1"/>
          </p:cNvSpPr>
          <p:nvPr>
            <p:ph type="body" idx="1"/>
          </p:nvPr>
        </p:nvSpPr>
        <p:spPr>
          <a:xfrm>
            <a:off x="838201" y="4608214"/>
            <a:ext cx="4142873" cy="1714209"/>
          </a:xfrm>
          <a:prstGeom prst="rect">
            <a:avLst/>
          </a:prstGeom>
          <a:noFill/>
          <a:ln>
            <a:noFill/>
          </a:ln>
        </p:spPr>
        <p:txBody>
          <a:bodyPr spcFirstLastPara="1" wrap="square" lIns="91425" tIns="45700" rIns="91425" bIns="45700" anchor="t" anchorCtr="0">
            <a:normAutofit/>
          </a:bodyPr>
          <a:lstStyle>
            <a:lvl1pPr marL="227013" lvl="0" indent="1588" algn="l">
              <a:lnSpc>
                <a:spcPct val="90000"/>
              </a:lnSpc>
              <a:spcBef>
                <a:spcPts val="1000"/>
              </a:spcBef>
              <a:spcAft>
                <a:spcPts val="0"/>
              </a:spcAft>
              <a:buClr>
                <a:schemeClr val="dk1"/>
              </a:buClr>
              <a:buSzPts val="2000"/>
              <a:buNone/>
              <a:defRPr sz="20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6" name="Google Shape;15;p27" descr="Administration for Community Living logo&#10;">
            <a:extLst>
              <a:ext uri="{FF2B5EF4-FFF2-40B4-BE49-F238E27FC236}">
                <a16:creationId xmlns:a16="http://schemas.microsoft.com/office/drawing/2014/main" id="{055A67CA-4E63-17C0-1ED2-ACD17465ECED}"/>
              </a:ext>
            </a:extLst>
          </p:cNvPr>
          <p:cNvPicPr preferRelativeResize="0"/>
          <p:nvPr userDrawn="1"/>
        </p:nvPicPr>
        <p:blipFill>
          <a:blip r:embed="rId2"/>
          <a:srcRect/>
          <a:stretch/>
        </p:blipFill>
        <p:spPr>
          <a:xfrm>
            <a:off x="10469895" y="5760517"/>
            <a:ext cx="1359785" cy="561767"/>
          </a:xfrm>
          <a:prstGeom prst="rect">
            <a:avLst/>
          </a:prstGeom>
          <a:noFill/>
          <a:ln>
            <a:noFill/>
          </a:ln>
        </p:spPr>
      </p:pic>
      <p:sp>
        <p:nvSpPr>
          <p:cNvPr id="2" name="Google Shape;238;p1">
            <a:extLst>
              <a:ext uri="{FF2B5EF4-FFF2-40B4-BE49-F238E27FC236}">
                <a16:creationId xmlns:a16="http://schemas.microsoft.com/office/drawing/2014/main" id="{0F228A46-61CB-17D2-A3FE-C22B635DBDC0}"/>
              </a:ext>
              <a:ext uri="{C183D7F6-B498-43B3-948B-1728B52AA6E4}">
                <adec:decorative xmlns:adec="http://schemas.microsoft.com/office/drawing/2017/decorative" val="1"/>
              </a:ext>
            </a:extLst>
          </p:cNvPr>
          <p:cNvSpPr/>
          <p:nvPr userDrawn="1"/>
        </p:nvSpPr>
        <p:spPr>
          <a:xfrm>
            <a:off x="838200" y="4416471"/>
            <a:ext cx="4539558"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23088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1-Title slide" preserve="1">
  <p:cSld name="2_1-Title slide">
    <p:spTree>
      <p:nvGrpSpPr>
        <p:cNvPr id="1" name="Shape 11"/>
        <p:cNvGrpSpPr/>
        <p:nvPr/>
      </p:nvGrpSpPr>
      <p:grpSpPr>
        <a:xfrm>
          <a:off x="0" y="0"/>
          <a:ext cx="0" cy="0"/>
          <a:chOff x="0" y="0"/>
          <a:chExt cx="0" cy="0"/>
        </a:xfrm>
      </p:grpSpPr>
      <p:sp>
        <p:nvSpPr>
          <p:cNvPr id="13" name="Google Shape;13;p27"/>
          <p:cNvSpPr txBox="1">
            <a:spLocks noGrp="1"/>
          </p:cNvSpPr>
          <p:nvPr>
            <p:ph type="title"/>
          </p:nvPr>
        </p:nvSpPr>
        <p:spPr>
          <a:xfrm>
            <a:off x="838200" y="3090908"/>
            <a:ext cx="866674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27"/>
          <p:cNvSpPr txBox="1">
            <a:spLocks noGrp="1"/>
          </p:cNvSpPr>
          <p:nvPr>
            <p:ph type="body" idx="1"/>
          </p:nvPr>
        </p:nvSpPr>
        <p:spPr>
          <a:xfrm>
            <a:off x="838201" y="4608214"/>
            <a:ext cx="4142873" cy="1714209"/>
          </a:xfrm>
          <a:prstGeom prst="rect">
            <a:avLst/>
          </a:prstGeom>
          <a:noFill/>
          <a:ln>
            <a:noFill/>
          </a:ln>
        </p:spPr>
        <p:txBody>
          <a:bodyPr spcFirstLastPara="1" wrap="square" lIns="91425" tIns="45700" rIns="91425" bIns="45700" anchor="t" anchorCtr="0">
            <a:normAutofit/>
          </a:bodyPr>
          <a:lstStyle>
            <a:lvl1pPr marL="227013" lvl="0" indent="1588" algn="l">
              <a:lnSpc>
                <a:spcPct val="90000"/>
              </a:lnSpc>
              <a:spcBef>
                <a:spcPts val="1000"/>
              </a:spcBef>
              <a:spcAft>
                <a:spcPts val="0"/>
              </a:spcAft>
              <a:buClr>
                <a:schemeClr val="dk1"/>
              </a:buClr>
              <a:buSzPts val="2000"/>
              <a:buNone/>
              <a:defRPr sz="20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6" name="Google Shape;15;p27" descr="Administration for Community Living logo&#10;">
            <a:extLst>
              <a:ext uri="{FF2B5EF4-FFF2-40B4-BE49-F238E27FC236}">
                <a16:creationId xmlns:a16="http://schemas.microsoft.com/office/drawing/2014/main" id="{055A67CA-4E63-17C0-1ED2-ACD17465ECED}"/>
              </a:ext>
            </a:extLst>
          </p:cNvPr>
          <p:cNvPicPr preferRelativeResize="0">
            <a:picLocks noChangeAspect="1"/>
          </p:cNvPicPr>
          <p:nvPr userDrawn="1"/>
        </p:nvPicPr>
        <p:blipFill>
          <a:blip r:embed="rId2"/>
          <a:srcRect/>
          <a:stretch/>
        </p:blipFill>
        <p:spPr>
          <a:xfrm>
            <a:off x="838200" y="535577"/>
            <a:ext cx="3049087" cy="1259667"/>
          </a:xfrm>
          <a:prstGeom prst="rect">
            <a:avLst/>
          </a:prstGeom>
          <a:noFill/>
          <a:ln>
            <a:noFill/>
          </a:ln>
        </p:spPr>
      </p:pic>
      <p:sp>
        <p:nvSpPr>
          <p:cNvPr id="2" name="Google Shape;238;p1">
            <a:extLst>
              <a:ext uri="{FF2B5EF4-FFF2-40B4-BE49-F238E27FC236}">
                <a16:creationId xmlns:a16="http://schemas.microsoft.com/office/drawing/2014/main" id="{0F228A46-61CB-17D2-A3FE-C22B635DBDC0}"/>
              </a:ext>
              <a:ext uri="{C183D7F6-B498-43B3-948B-1728B52AA6E4}">
                <adec:decorative xmlns:adec="http://schemas.microsoft.com/office/drawing/2017/decorative" val="1"/>
              </a:ext>
            </a:extLst>
          </p:cNvPr>
          <p:cNvSpPr/>
          <p:nvPr userDrawn="1"/>
        </p:nvSpPr>
        <p:spPr>
          <a:xfrm>
            <a:off x="838200" y="4416471"/>
            <a:ext cx="4539558"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69708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Title slide" preserve="1" userDrawn="1">
  <p:cSld name="3-Title slide">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1254930" y="4358086"/>
            <a:ext cx="6675412" cy="9597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a:buNone/>
              <a:defRPr sz="32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30"/>
          <p:cNvSpPr txBox="1">
            <a:spLocks noGrp="1"/>
          </p:cNvSpPr>
          <p:nvPr>
            <p:ph type="body" idx="1"/>
          </p:nvPr>
        </p:nvSpPr>
        <p:spPr>
          <a:xfrm>
            <a:off x="1254930" y="5323581"/>
            <a:ext cx="9604659" cy="1143280"/>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600"/>
              <a:buNone/>
              <a:defRPr sz="1600" i="1">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33" name="Google Shape;33;p30"/>
          <p:cNvSpPr>
            <a:spLocks noGrp="1"/>
          </p:cNvSpPr>
          <p:nvPr>
            <p:ph type="pic" idx="3"/>
          </p:nvPr>
        </p:nvSpPr>
        <p:spPr>
          <a:xfrm>
            <a:off x="0" y="751437"/>
            <a:ext cx="12191999" cy="2888055"/>
          </a:xfrm>
          <a:prstGeom prst="rect">
            <a:avLst/>
          </a:prstGeom>
          <a:noFill/>
          <a:ln>
            <a:noFill/>
          </a:ln>
        </p:spPr>
        <p:txBody>
          <a:bodyPr/>
          <a:lstStyle>
            <a:lvl1pPr>
              <a:defRPr>
                <a:latin typeface="+mj-lt"/>
              </a:defRPr>
            </a:lvl1pPr>
          </a:lstStyle>
          <a:p>
            <a:endParaRPr lang="en-US" dirty="0"/>
          </a:p>
        </p:txBody>
      </p:sp>
      <p:pic>
        <p:nvPicPr>
          <p:cNvPr id="8" name="Google Shape;27;p29">
            <a:extLst>
              <a:ext uri="{FF2B5EF4-FFF2-40B4-BE49-F238E27FC236}">
                <a16:creationId xmlns:a16="http://schemas.microsoft.com/office/drawing/2014/main" id="{7AA2E2F3-13D0-39CB-F541-054E851B87BE}"/>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cxnSp>
        <p:nvCxnSpPr>
          <p:cNvPr id="2" name="Google Shape;377;p13">
            <a:extLst>
              <a:ext uri="{FF2B5EF4-FFF2-40B4-BE49-F238E27FC236}">
                <a16:creationId xmlns:a16="http://schemas.microsoft.com/office/drawing/2014/main" id="{9BFB2F77-18AC-A1A7-15DA-C933E18CEAE8}"/>
              </a:ext>
              <a:ext uri="{C183D7F6-B498-43B3-948B-1728B52AA6E4}">
                <adec:decorative xmlns:adec="http://schemas.microsoft.com/office/drawing/2017/decorative" val="1"/>
              </a:ext>
            </a:extLst>
          </p:cNvPr>
          <p:cNvCxnSpPr/>
          <p:nvPr userDrawn="1"/>
        </p:nvCxnSpPr>
        <p:spPr>
          <a:xfrm rot="10800000" flipH="1">
            <a:off x="1343859" y="4584901"/>
            <a:ext cx="1951118" cy="123"/>
          </a:xfrm>
          <a:prstGeom prst="straightConnector1">
            <a:avLst/>
          </a:prstGeom>
          <a:noFill/>
          <a:ln w="57150" cap="flat" cmpd="sng">
            <a:solidFill>
              <a:srgbClr val="BE1E2D"/>
            </a:solidFill>
            <a:prstDash val="solid"/>
            <a:miter lim="800000"/>
            <a:headEnd type="none" w="sm" len="sm"/>
            <a:tailEnd type="none" w="sm" len="sm"/>
          </a:ln>
        </p:spPr>
      </p:cxnSp>
    </p:spTree>
    <p:extLst>
      <p:ext uri="{BB962C8B-B14F-4D97-AF65-F5344CB8AC3E}">
        <p14:creationId xmlns:p14="http://schemas.microsoft.com/office/powerpoint/2010/main" val="9710783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wo content section" preserve="1" userDrawn="1">
  <p:cSld name="1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70"/>
            <a:ext cx="10515600" cy="791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Text Placeholder 3">
            <a:extLst>
              <a:ext uri="{FF2B5EF4-FFF2-40B4-BE49-F238E27FC236}">
                <a16:creationId xmlns:a16="http://schemas.microsoft.com/office/drawing/2014/main" id="{308E77D8-7528-C2D0-266F-82F1D7C90494}"/>
              </a:ext>
            </a:extLst>
          </p:cNvPr>
          <p:cNvSpPr>
            <a:spLocks noGrp="1"/>
          </p:cNvSpPr>
          <p:nvPr>
            <p:ph type="body" sz="quarter" idx="10"/>
          </p:nvPr>
        </p:nvSpPr>
        <p:spPr>
          <a:xfrm>
            <a:off x="857250" y="1748610"/>
            <a:ext cx="10472738" cy="4568825"/>
          </a:xfrm>
        </p:spPr>
        <p:txBody>
          <a:bodyPr/>
          <a:lstStyle>
            <a:lvl1pPr marL="230188" indent="-230188">
              <a:buSzPct val="100000"/>
              <a:buFont typeface="Wingdings" panose="05000000000000000000" pitchFamily="2" charset="2"/>
              <a:buChar char="§"/>
              <a:defRPr lang="en-US" sz="1600" b="0" i="0" u="none" strike="noStrike" cap="none"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marL="1544638" indent="-285750">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lvl="0"/>
            <a:r>
              <a:rPr lang="en-US" dirty="0"/>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dirty="0"/>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dirty="0"/>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dirty="0"/>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dirty="0"/>
              <a:t>Fifth level</a:t>
            </a:r>
          </a:p>
        </p:txBody>
      </p:sp>
      <p:pic>
        <p:nvPicPr>
          <p:cNvPr id="2" name="Google Shape;27;p29">
            <a:extLst>
              <a:ext uri="{FF2B5EF4-FFF2-40B4-BE49-F238E27FC236}">
                <a16:creationId xmlns:a16="http://schemas.microsoft.com/office/drawing/2014/main" id="{64289EAE-E9AD-EF3E-7FA1-D950358AF2CF}"/>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6287787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Inner with text" userDrawn="1">
  <p:cSld name="1_Inner with text">
    <p:spTree>
      <p:nvGrpSpPr>
        <p:cNvPr id="1" name="Shape 42"/>
        <p:cNvGrpSpPr/>
        <p:nvPr/>
      </p:nvGrpSpPr>
      <p:grpSpPr>
        <a:xfrm>
          <a:off x="0" y="0"/>
          <a:ext cx="0" cy="0"/>
          <a:chOff x="0" y="0"/>
          <a:chExt cx="0" cy="0"/>
        </a:xfrm>
      </p:grpSpPr>
      <p:sp>
        <p:nvSpPr>
          <p:cNvPr id="45" name="Google Shape;45;p32"/>
          <p:cNvSpPr txBox="1">
            <a:spLocks noGrp="1"/>
          </p:cNvSpPr>
          <p:nvPr>
            <p:ph type="body" idx="2"/>
          </p:nvPr>
        </p:nvSpPr>
        <p:spPr>
          <a:xfrm>
            <a:off x="6459583" y="1801505"/>
            <a:ext cx="4400006" cy="118987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600"/>
              <a:buNone/>
              <a:defRPr sz="16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6" name="Google Shape;46;p32"/>
          <p:cNvSpPr txBox="1">
            <a:spLocks noGrp="1"/>
          </p:cNvSpPr>
          <p:nvPr>
            <p:ph type="body" idx="3"/>
          </p:nvPr>
        </p:nvSpPr>
        <p:spPr>
          <a:xfrm>
            <a:off x="6459583" y="3956876"/>
            <a:ext cx="4400006" cy="118987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600"/>
              <a:buNone/>
              <a:defRPr sz="16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8" name="Google Shape;48;p32"/>
          <p:cNvSpPr txBox="1">
            <a:spLocks noGrp="1"/>
          </p:cNvSpPr>
          <p:nvPr>
            <p:ph type="body" idx="4"/>
          </p:nvPr>
        </p:nvSpPr>
        <p:spPr>
          <a:xfrm>
            <a:off x="6459583" y="1295239"/>
            <a:ext cx="4400006" cy="35068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2000"/>
              <a:buNone/>
              <a:defRPr sz="2000" b="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9" name="Google Shape;49;p32"/>
          <p:cNvSpPr txBox="1">
            <a:spLocks noGrp="1"/>
          </p:cNvSpPr>
          <p:nvPr>
            <p:ph type="body" idx="5"/>
          </p:nvPr>
        </p:nvSpPr>
        <p:spPr>
          <a:xfrm>
            <a:off x="6459583" y="3474128"/>
            <a:ext cx="4400006" cy="35068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2800"/>
              <a:buNone/>
              <a:defRPr sz="20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 name="Google Shape;23;p29">
            <a:extLst>
              <a:ext uri="{FF2B5EF4-FFF2-40B4-BE49-F238E27FC236}">
                <a16:creationId xmlns:a16="http://schemas.microsoft.com/office/drawing/2014/main" id="{E2B3382E-62A0-6765-B69C-02A55C207D19}"/>
              </a:ext>
            </a:extLst>
          </p:cNvPr>
          <p:cNvSpPr txBox="1">
            <a:spLocks noGrp="1"/>
          </p:cNvSpPr>
          <p:nvPr>
            <p:ph type="title"/>
          </p:nvPr>
        </p:nvSpPr>
        <p:spPr>
          <a:xfrm>
            <a:off x="808036" y="508639"/>
            <a:ext cx="4798679" cy="965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itillium Web"/>
              <a:buNone/>
              <a:defRPr sz="2800" b="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 name="Text Placeholder 2">
            <a:extLst>
              <a:ext uri="{FF2B5EF4-FFF2-40B4-BE49-F238E27FC236}">
                <a16:creationId xmlns:a16="http://schemas.microsoft.com/office/drawing/2014/main" id="{3515688C-6440-B183-E8EF-A6E53D8C4632}"/>
              </a:ext>
            </a:extLst>
          </p:cNvPr>
          <p:cNvSpPr>
            <a:spLocks noGrp="1"/>
          </p:cNvSpPr>
          <p:nvPr>
            <p:ph type="body" sz="quarter" idx="10"/>
          </p:nvPr>
        </p:nvSpPr>
        <p:spPr>
          <a:xfrm>
            <a:off x="808036" y="1535185"/>
            <a:ext cx="4798679" cy="4668765"/>
          </a:xfrm>
        </p:spPr>
        <p:txBody>
          <a:bodyPr>
            <a:normAutofit/>
          </a:bodyPr>
          <a:lstStyle>
            <a:lvl1pPr marL="171450" indent="-171450">
              <a:buClrTx/>
              <a:buSzPct val="100000"/>
              <a:buFont typeface="Wingdings" panose="05000000000000000000" pitchFamily="2" charset="2"/>
              <a:buChar char="§"/>
              <a:defRPr sz="1600">
                <a:latin typeface="+mn-lt"/>
              </a:defRPr>
            </a:lvl1pPr>
            <a:lvl2pPr marL="569913" indent="-171450">
              <a:buClr>
                <a:schemeClr val="accent1"/>
              </a:buClr>
              <a:buSzPct val="100000"/>
              <a:defRPr sz="1600">
                <a:latin typeface="+mn-lt"/>
              </a:defRPr>
            </a:lvl2pPr>
            <a:lvl3pPr marL="973138" indent="-171450">
              <a:buClr>
                <a:schemeClr val="accent2"/>
              </a:buClr>
              <a:buSzPct val="100000"/>
              <a:buFont typeface="Wingdings" panose="05000000000000000000" pitchFamily="2" charset="2"/>
              <a:buChar char="§"/>
              <a:defRPr sz="1400">
                <a:latin typeface="+mn-lt"/>
              </a:defRPr>
            </a:lvl3pPr>
            <a:lvl4pPr marL="1430338" indent="-171450">
              <a:buClr>
                <a:schemeClr val="accent3"/>
              </a:buClr>
              <a:buSzPct val="100000"/>
              <a:buFont typeface="Arial" panose="020B0604020202020204" pitchFamily="34" charset="0"/>
              <a:buChar char="•"/>
              <a:defRPr sz="1200">
                <a:latin typeface="+mn-lt"/>
              </a:defRPr>
            </a:lvl4pPr>
            <a:lvl5pPr marL="1828800" indent="-171450">
              <a:buClr>
                <a:schemeClr val="accent4"/>
              </a:buClr>
              <a:buSzPct val="100000"/>
              <a:buFont typeface="Wingdings" panose="05000000000000000000" pitchFamily="2" charset="2"/>
              <a:buChar char="§"/>
              <a:defRPr sz="1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oogle Shape;27;p29">
            <a:extLst>
              <a:ext uri="{FF2B5EF4-FFF2-40B4-BE49-F238E27FC236}">
                <a16:creationId xmlns:a16="http://schemas.microsoft.com/office/drawing/2014/main" id="{FDBB5817-5B03-2C5F-A2AD-ED410FFC0859}"/>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192395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wo content section" userDrawn="1">
  <p:cSld name="2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2" name="Google Shape;377;p13">
            <a:extLst>
              <a:ext uri="{FF2B5EF4-FFF2-40B4-BE49-F238E27FC236}">
                <a16:creationId xmlns:a16="http://schemas.microsoft.com/office/drawing/2014/main" id="{C789B425-20FB-D308-0BD4-506C242DD846}"/>
              </a:ext>
              <a:ext uri="{C183D7F6-B498-43B3-948B-1728B52AA6E4}">
                <adec:decorative xmlns:adec="http://schemas.microsoft.com/office/drawing/2017/decorative" val="1"/>
              </a:ext>
            </a:extLst>
          </p:cNvPr>
          <p:cNvCxnSpPr/>
          <p:nvPr userDrawn="1"/>
        </p:nvCxnSpPr>
        <p:spPr>
          <a:xfrm rot="10800000" flipH="1">
            <a:off x="985684" y="2038784"/>
            <a:ext cx="1951118" cy="123"/>
          </a:xfrm>
          <a:prstGeom prst="straightConnector1">
            <a:avLst/>
          </a:prstGeom>
          <a:noFill/>
          <a:ln w="57150" cap="flat" cmpd="sng">
            <a:solidFill>
              <a:srgbClr val="BE1E2D"/>
            </a:solidFill>
            <a:prstDash val="solid"/>
            <a:miter lim="800000"/>
            <a:headEnd type="none" w="sm" len="sm"/>
            <a:tailEnd type="none" w="sm" len="sm"/>
          </a:ln>
        </p:spPr>
      </p:cxnSp>
      <p:sp>
        <p:nvSpPr>
          <p:cNvPr id="6" name="Text Placeholder 5">
            <a:extLst>
              <a:ext uri="{FF2B5EF4-FFF2-40B4-BE49-F238E27FC236}">
                <a16:creationId xmlns:a16="http://schemas.microsoft.com/office/drawing/2014/main" id="{24A2F69C-60C3-31B0-30DF-D41B557D927A}"/>
              </a:ext>
            </a:extLst>
          </p:cNvPr>
          <p:cNvSpPr>
            <a:spLocks noGrp="1"/>
          </p:cNvSpPr>
          <p:nvPr>
            <p:ph type="body" sz="quarter" idx="10"/>
          </p:nvPr>
        </p:nvSpPr>
        <p:spPr>
          <a:xfrm>
            <a:off x="857140" y="2256435"/>
            <a:ext cx="4876736" cy="4157663"/>
          </a:xfrm>
        </p:spPr>
        <p:txBody>
          <a:bodyPr/>
          <a:lstStyle>
            <a:lvl1pPr marL="457200" indent="-457200">
              <a:defRPr lang="en-US" sz="1600" b="0" i="0" u="none" strike="noStrike" cap="none" dirty="0"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marL="171450" marR="0" lvl="0" indent="-171450" algn="l" rtl="0">
              <a:lnSpc>
                <a:spcPct val="90000"/>
              </a:lnSpc>
              <a:spcBef>
                <a:spcPts val="1000"/>
              </a:spcBef>
              <a:spcAft>
                <a:spcPts val="0"/>
              </a:spcAft>
              <a:buClrTx/>
              <a:buSzPct val="100000"/>
              <a:buFont typeface="Wingdings" panose="05000000000000000000" pitchFamily="2" charset="2"/>
              <a:buChar char="§"/>
            </a:pPr>
            <a:r>
              <a:rPr lang="en-US" dirty="0"/>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dirty="0"/>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dirty="0"/>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dirty="0"/>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dirty="0"/>
              <a:t>Fifth level</a:t>
            </a:r>
          </a:p>
        </p:txBody>
      </p:sp>
      <p:sp>
        <p:nvSpPr>
          <p:cNvPr id="9" name="Text Placeholder 8">
            <a:extLst>
              <a:ext uri="{FF2B5EF4-FFF2-40B4-BE49-F238E27FC236}">
                <a16:creationId xmlns:a16="http://schemas.microsoft.com/office/drawing/2014/main" id="{DABDE4ED-2D85-8C40-1D36-FC0492DEC291}"/>
              </a:ext>
            </a:extLst>
          </p:cNvPr>
          <p:cNvSpPr>
            <a:spLocks noGrp="1"/>
          </p:cNvSpPr>
          <p:nvPr>
            <p:ph type="body" sz="quarter" idx="11"/>
          </p:nvPr>
        </p:nvSpPr>
        <p:spPr>
          <a:xfrm>
            <a:off x="6463803" y="2256435"/>
            <a:ext cx="4808537" cy="4157663"/>
          </a:xfrm>
        </p:spPr>
        <p:txBody>
          <a:bodyPr/>
          <a:lstStyle>
            <a:lvl1pPr marL="457200" indent="-457200">
              <a:defRPr lang="en-US" sz="1600" b="0" i="0" u="none" strike="noStrike" cap="none" dirty="0"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marL="1544638" indent="-285750">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marL="171450" marR="0" lvl="0" indent="-171450" algn="l" rtl="0">
              <a:lnSpc>
                <a:spcPct val="90000"/>
              </a:lnSpc>
              <a:spcBef>
                <a:spcPts val="1000"/>
              </a:spcBef>
              <a:spcAft>
                <a:spcPts val="0"/>
              </a:spcAft>
              <a:buClrTx/>
              <a:buSzPct val="100000"/>
              <a:buFont typeface="Wingdings" panose="05000000000000000000" pitchFamily="2" charset="2"/>
              <a:buChar char="§"/>
            </a:pPr>
            <a:r>
              <a:rPr lang="en-US" dirty="0"/>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dirty="0"/>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dirty="0"/>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dirty="0"/>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dirty="0"/>
              <a:t>Fifth level</a:t>
            </a:r>
          </a:p>
        </p:txBody>
      </p:sp>
      <p:pic>
        <p:nvPicPr>
          <p:cNvPr id="3" name="Google Shape;27;p29">
            <a:extLst>
              <a:ext uri="{FF2B5EF4-FFF2-40B4-BE49-F238E27FC236}">
                <a16:creationId xmlns:a16="http://schemas.microsoft.com/office/drawing/2014/main" id="{4CB83133-6779-A6B2-82A2-95500638520E}"/>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1657791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Section header " userDrawn="1">
  <p:cSld name="1_Section header ">
    <p:bg>
      <p:bgPr>
        <a:solidFill>
          <a:srgbClr val="075190"/>
        </a:solidFill>
        <a:effectLst/>
      </p:bgPr>
    </p:bg>
    <p:spTree>
      <p:nvGrpSpPr>
        <p:cNvPr id="1" name="Shape 52"/>
        <p:cNvGrpSpPr/>
        <p:nvPr/>
      </p:nvGrpSpPr>
      <p:grpSpPr>
        <a:xfrm>
          <a:off x="0" y="0"/>
          <a:ext cx="0" cy="0"/>
          <a:chOff x="0" y="0"/>
          <a:chExt cx="0" cy="0"/>
        </a:xfrm>
      </p:grpSpPr>
      <p:sp>
        <p:nvSpPr>
          <p:cNvPr id="53" name="Google Shape;53;p33"/>
          <p:cNvSpPr txBox="1">
            <a:spLocks noGrp="1"/>
          </p:cNvSpPr>
          <p:nvPr>
            <p:ph type="title"/>
          </p:nvPr>
        </p:nvSpPr>
        <p:spPr>
          <a:xfrm>
            <a:off x="1449518" y="1114365"/>
            <a:ext cx="8490859" cy="965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itillium Web"/>
              <a:buNone/>
              <a:defRPr sz="3600" b="1">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33"/>
          <p:cNvSpPr/>
          <p:nvPr/>
        </p:nvSpPr>
        <p:spPr>
          <a:xfrm>
            <a:off x="0" y="6619075"/>
            <a:ext cx="12192000" cy="246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8" name="Google Shape;27;p29">
            <a:extLst>
              <a:ext uri="{FF2B5EF4-FFF2-40B4-BE49-F238E27FC236}">
                <a16:creationId xmlns:a16="http://schemas.microsoft.com/office/drawing/2014/main" id="{0F95E99E-FB3B-18A4-96D7-F81889E5FB91}"/>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0" y="155265"/>
            <a:ext cx="568601" cy="464841"/>
          </a:xfrm>
          <a:prstGeom prst="rect">
            <a:avLst/>
          </a:prstGeom>
          <a:noFill/>
          <a:ln>
            <a:noFill/>
          </a:ln>
        </p:spPr>
      </p:pic>
      <p:cxnSp>
        <p:nvCxnSpPr>
          <p:cNvPr id="2" name="Google Shape;296;p7">
            <a:extLst>
              <a:ext uri="{FF2B5EF4-FFF2-40B4-BE49-F238E27FC236}">
                <a16:creationId xmlns:a16="http://schemas.microsoft.com/office/drawing/2014/main" id="{1D1EBC33-0A52-78AA-19F2-4307A0251904}"/>
              </a:ext>
            </a:extLst>
          </p:cNvPr>
          <p:cNvCxnSpPr/>
          <p:nvPr userDrawn="1"/>
        </p:nvCxnSpPr>
        <p:spPr>
          <a:xfrm>
            <a:off x="1156281" y="1396553"/>
            <a:ext cx="0" cy="1348966"/>
          </a:xfrm>
          <a:prstGeom prst="straightConnector1">
            <a:avLst/>
          </a:prstGeom>
          <a:ln w="57150">
            <a:headEnd type="none" w="sm" len="sm"/>
            <a:tailEnd type="none" w="sm" len="sm"/>
          </a:ln>
        </p:spPr>
        <p:style>
          <a:lnRef idx="1">
            <a:schemeClr val="accent3"/>
          </a:lnRef>
          <a:fillRef idx="0">
            <a:schemeClr val="accent3"/>
          </a:fillRef>
          <a:effectRef idx="0">
            <a:schemeClr val="accent3"/>
          </a:effectRef>
          <a:fontRef idx="minor">
            <a:schemeClr val="tx1"/>
          </a:fontRef>
        </p:style>
      </p:cxnSp>
      <p:sp>
        <p:nvSpPr>
          <p:cNvPr id="4" name="Text Placeholder 2">
            <a:extLst>
              <a:ext uri="{FF2B5EF4-FFF2-40B4-BE49-F238E27FC236}">
                <a16:creationId xmlns:a16="http://schemas.microsoft.com/office/drawing/2014/main" id="{98A9BB2A-B9F7-0531-CEDE-A04D82675EFE}"/>
              </a:ext>
            </a:extLst>
          </p:cNvPr>
          <p:cNvSpPr>
            <a:spLocks noGrp="1"/>
          </p:cNvSpPr>
          <p:nvPr>
            <p:ph type="body" sz="quarter" idx="10"/>
          </p:nvPr>
        </p:nvSpPr>
        <p:spPr>
          <a:xfrm>
            <a:off x="1449517" y="2111928"/>
            <a:ext cx="8490855" cy="4141520"/>
          </a:xfrm>
        </p:spPr>
        <p:txBody>
          <a:bodyPr>
            <a:normAutofit/>
          </a:bodyPr>
          <a:lstStyle>
            <a:lvl1pPr marL="285750" indent="-285750">
              <a:buClr>
                <a:schemeClr val="bg1"/>
              </a:buClr>
              <a:buNone/>
              <a:defRPr lang="en-US" sz="1600" b="0" i="0" u="none" strike="noStrike" cap="none" dirty="0">
                <a:solidFill>
                  <a:schemeClr val="bg1"/>
                </a:solidFill>
                <a:latin typeface="+mn-lt"/>
                <a:ea typeface="Titillium Web"/>
                <a:cs typeface="Titillium Web"/>
                <a:sym typeface="Titillium Web"/>
              </a:defRPr>
            </a:lvl1pPr>
            <a:lvl2pPr marL="569913" indent="-171450">
              <a:buClr>
                <a:schemeClr val="accent6"/>
              </a:buClr>
              <a:buSzPct val="100000"/>
              <a:defRPr sz="1600">
                <a:solidFill>
                  <a:schemeClr val="bg1"/>
                </a:solidFill>
                <a:latin typeface="+mn-lt"/>
              </a:defRPr>
            </a:lvl2pPr>
            <a:lvl3pPr marL="973138" indent="-171450">
              <a:buClr>
                <a:schemeClr val="accent2"/>
              </a:buClr>
              <a:buSzPct val="100000"/>
              <a:buFont typeface="Wingdings" panose="05000000000000000000" pitchFamily="2" charset="2"/>
              <a:buChar char="§"/>
              <a:defRPr sz="1400">
                <a:solidFill>
                  <a:schemeClr val="bg1"/>
                </a:solidFill>
                <a:latin typeface="+mn-lt"/>
              </a:defRPr>
            </a:lvl3pPr>
            <a:lvl4pPr marL="1430338" indent="-171450">
              <a:buClr>
                <a:schemeClr val="accent1">
                  <a:lumMod val="20000"/>
                  <a:lumOff val="80000"/>
                </a:schemeClr>
              </a:buClr>
              <a:buSzPct val="100000"/>
              <a:buFont typeface="Arial" panose="020B0604020202020204" pitchFamily="34" charset="0"/>
              <a:buChar char="•"/>
              <a:defRPr sz="1200">
                <a:solidFill>
                  <a:schemeClr val="bg1"/>
                </a:solidFill>
                <a:latin typeface="+mn-lt"/>
              </a:defRPr>
            </a:lvl4pPr>
            <a:lvl5pPr marL="1828800" indent="-171450">
              <a:buClr>
                <a:schemeClr val="accent5"/>
              </a:buClr>
              <a:buSzPct val="100000"/>
              <a:buFont typeface="Wingdings" panose="05000000000000000000" pitchFamily="2" charset="2"/>
              <a:buChar char="§"/>
              <a:defRPr sz="1100">
                <a:solidFill>
                  <a:schemeClr val="bg1"/>
                </a:solidFill>
                <a:latin typeface="+mn-lt"/>
              </a:defRPr>
            </a:lvl5pPr>
          </a:lstStyle>
          <a:p>
            <a:pPr marL="171450" marR="0" lvl="0" indent="-171450" algn="l" rtl="0">
              <a:lnSpc>
                <a:spcPct val="90000"/>
              </a:lnSpc>
              <a:spcBef>
                <a:spcPts val="1000"/>
              </a:spcBef>
              <a:spcAft>
                <a:spcPts val="0"/>
              </a:spcAft>
              <a:buClr>
                <a:schemeClr val="accent3"/>
              </a:buClr>
              <a:buSzPct val="100000"/>
              <a:buFont typeface="Wingdings" panose="05000000000000000000" pitchFamily="2"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3647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hree content section" userDrawn="1">
  <p:cSld name="1_three content section">
    <p:bg>
      <p:bgPr>
        <a:solidFill>
          <a:srgbClr val="075190"/>
        </a:solidFill>
        <a:effectLst/>
      </p:bgPr>
    </p:bg>
    <p:spTree>
      <p:nvGrpSpPr>
        <p:cNvPr id="1" name="Shape 64"/>
        <p:cNvGrpSpPr/>
        <p:nvPr/>
      </p:nvGrpSpPr>
      <p:grpSpPr>
        <a:xfrm>
          <a:off x="0" y="0"/>
          <a:ext cx="0" cy="0"/>
          <a:chOff x="0" y="0"/>
          <a:chExt cx="0" cy="0"/>
        </a:xfrm>
      </p:grpSpPr>
      <p:sp>
        <p:nvSpPr>
          <p:cNvPr id="65" name="Google Shape;65;p35"/>
          <p:cNvSpPr/>
          <p:nvPr userDrawn="1"/>
        </p:nvSpPr>
        <p:spPr>
          <a:xfrm>
            <a:off x="509452" y="1415003"/>
            <a:ext cx="11173097" cy="544721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6" name="Google Shape;66;p35"/>
          <p:cNvSpPr txBox="1">
            <a:spLocks noGrp="1"/>
          </p:cNvSpPr>
          <p:nvPr>
            <p:ph type="body" idx="1"/>
          </p:nvPr>
        </p:nvSpPr>
        <p:spPr>
          <a:xfrm>
            <a:off x="902890" y="4108479"/>
            <a:ext cx="3187885" cy="138425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7" name="Google Shape;67;p35"/>
          <p:cNvSpPr txBox="1">
            <a:spLocks noGrp="1"/>
          </p:cNvSpPr>
          <p:nvPr>
            <p:ph type="body" idx="2"/>
          </p:nvPr>
        </p:nvSpPr>
        <p:spPr>
          <a:xfrm>
            <a:off x="4502057" y="4108478"/>
            <a:ext cx="3187885" cy="1384259"/>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8" name="Google Shape;68;p35"/>
          <p:cNvSpPr txBox="1">
            <a:spLocks noGrp="1"/>
          </p:cNvSpPr>
          <p:nvPr>
            <p:ph type="body" idx="3"/>
          </p:nvPr>
        </p:nvSpPr>
        <p:spPr>
          <a:xfrm>
            <a:off x="8034945" y="4108477"/>
            <a:ext cx="3187885" cy="1384259"/>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2" name="Google Shape;72;p35"/>
          <p:cNvSpPr txBox="1">
            <a:spLocks noGrp="1"/>
          </p:cNvSpPr>
          <p:nvPr>
            <p:ph type="body" idx="7"/>
          </p:nvPr>
        </p:nvSpPr>
        <p:spPr>
          <a:xfrm>
            <a:off x="1180749" y="3645838"/>
            <a:ext cx="2632166"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2000" b="1">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3" name="Google Shape;73;p35"/>
          <p:cNvSpPr txBox="1">
            <a:spLocks noGrp="1"/>
          </p:cNvSpPr>
          <p:nvPr>
            <p:ph type="body" idx="8"/>
          </p:nvPr>
        </p:nvSpPr>
        <p:spPr>
          <a:xfrm>
            <a:off x="4715226" y="3645838"/>
            <a:ext cx="2632166"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2000" b="1">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4" name="Google Shape;74;p35"/>
          <p:cNvSpPr txBox="1">
            <a:spLocks noGrp="1"/>
          </p:cNvSpPr>
          <p:nvPr>
            <p:ph type="body" idx="9"/>
          </p:nvPr>
        </p:nvSpPr>
        <p:spPr>
          <a:xfrm>
            <a:off x="8314393" y="3645838"/>
            <a:ext cx="2632166"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2000" b="1">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14" name="Google Shape;27;p29">
            <a:extLst>
              <a:ext uri="{FF2B5EF4-FFF2-40B4-BE49-F238E27FC236}">
                <a16:creationId xmlns:a16="http://schemas.microsoft.com/office/drawing/2014/main" id="{3307C673-D263-8959-F068-36C63691508A}"/>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0" y="155265"/>
            <a:ext cx="568601" cy="464841"/>
          </a:xfrm>
          <a:prstGeom prst="rect">
            <a:avLst/>
          </a:prstGeom>
          <a:noFill/>
          <a:ln>
            <a:noFill/>
          </a:ln>
        </p:spPr>
      </p:pic>
      <p:sp>
        <p:nvSpPr>
          <p:cNvPr id="2" name="Google Shape;8;p26">
            <a:extLst>
              <a:ext uri="{FF2B5EF4-FFF2-40B4-BE49-F238E27FC236}">
                <a16:creationId xmlns:a16="http://schemas.microsoft.com/office/drawing/2014/main" id="{16A39853-2DC0-0DA5-EB2F-CF58F4C320E0}"/>
              </a:ext>
            </a:extLst>
          </p:cNvPr>
          <p:cNvSpPr/>
          <p:nvPr userDrawn="1"/>
        </p:nvSpPr>
        <p:spPr>
          <a:xfrm>
            <a:off x="11682549" y="6615326"/>
            <a:ext cx="509452" cy="246888"/>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7" name="Google Shape;124;p39">
            <a:extLst>
              <a:ext uri="{FF2B5EF4-FFF2-40B4-BE49-F238E27FC236}">
                <a16:creationId xmlns:a16="http://schemas.microsoft.com/office/drawing/2014/main" id="{65632D44-2EDC-3BBF-12D1-86C25A1ECA5F}"/>
              </a:ext>
            </a:extLst>
          </p:cNvPr>
          <p:cNvSpPr txBox="1">
            <a:spLocks noGrp="1"/>
          </p:cNvSpPr>
          <p:nvPr>
            <p:ph type="title"/>
          </p:nvPr>
        </p:nvSpPr>
        <p:spPr>
          <a:xfrm>
            <a:off x="1046177" y="569540"/>
            <a:ext cx="9970262" cy="554226"/>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200"/>
              <a:buFont typeface="Titillium Web SemiBold"/>
              <a:buNone/>
              <a:defRPr sz="3200" b="0">
                <a:solidFill>
                  <a:schemeClr val="bg1"/>
                </a:solidFill>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 name="Online Image Placeholder 8">
            <a:extLst>
              <a:ext uri="{FF2B5EF4-FFF2-40B4-BE49-F238E27FC236}">
                <a16:creationId xmlns:a16="http://schemas.microsoft.com/office/drawing/2014/main" id="{A2A63BAC-5E4D-4C79-133B-46BA250715EB}"/>
              </a:ext>
            </a:extLst>
          </p:cNvPr>
          <p:cNvSpPr>
            <a:spLocks noGrp="1"/>
          </p:cNvSpPr>
          <p:nvPr>
            <p:ph type="clipArt" sz="quarter" idx="13"/>
          </p:nvPr>
        </p:nvSpPr>
        <p:spPr>
          <a:xfrm>
            <a:off x="1418290" y="1909981"/>
            <a:ext cx="2157083" cy="1566862"/>
          </a:xfrm>
        </p:spPr>
        <p:txBody>
          <a:bodyPr>
            <a:normAutofit/>
          </a:bodyPr>
          <a:lstStyle>
            <a:lvl1pPr marL="0" indent="0" algn="ctr">
              <a:defRPr sz="2400">
                <a:latin typeface="+mj-lt"/>
              </a:defRPr>
            </a:lvl1pPr>
          </a:lstStyle>
          <a:p>
            <a:endParaRPr lang="en-US" dirty="0"/>
          </a:p>
        </p:txBody>
      </p:sp>
      <p:sp>
        <p:nvSpPr>
          <p:cNvPr id="10" name="Online Image Placeholder 8">
            <a:extLst>
              <a:ext uri="{FF2B5EF4-FFF2-40B4-BE49-F238E27FC236}">
                <a16:creationId xmlns:a16="http://schemas.microsoft.com/office/drawing/2014/main" id="{B8D84479-4299-9C17-FED2-9B97DC31C8C4}"/>
              </a:ext>
            </a:extLst>
          </p:cNvPr>
          <p:cNvSpPr>
            <a:spLocks noGrp="1"/>
          </p:cNvSpPr>
          <p:nvPr>
            <p:ph type="clipArt" sz="quarter" idx="14"/>
          </p:nvPr>
        </p:nvSpPr>
        <p:spPr>
          <a:xfrm>
            <a:off x="4952766" y="1909981"/>
            <a:ext cx="2157083" cy="1566862"/>
          </a:xfrm>
        </p:spPr>
        <p:txBody>
          <a:bodyPr>
            <a:normAutofit/>
          </a:bodyPr>
          <a:lstStyle>
            <a:lvl1pPr marL="0" indent="0" algn="ctr">
              <a:defRPr sz="2400">
                <a:latin typeface="+mj-lt"/>
              </a:defRPr>
            </a:lvl1pPr>
          </a:lstStyle>
          <a:p>
            <a:endParaRPr lang="en-US" dirty="0"/>
          </a:p>
        </p:txBody>
      </p:sp>
      <p:sp>
        <p:nvSpPr>
          <p:cNvPr id="11" name="Online Image Placeholder 8">
            <a:extLst>
              <a:ext uri="{FF2B5EF4-FFF2-40B4-BE49-F238E27FC236}">
                <a16:creationId xmlns:a16="http://schemas.microsoft.com/office/drawing/2014/main" id="{5768FE02-1757-1834-0E72-72FEE52C72AD}"/>
              </a:ext>
            </a:extLst>
          </p:cNvPr>
          <p:cNvSpPr>
            <a:spLocks noGrp="1"/>
          </p:cNvSpPr>
          <p:nvPr>
            <p:ph type="clipArt" sz="quarter" idx="15"/>
          </p:nvPr>
        </p:nvSpPr>
        <p:spPr>
          <a:xfrm>
            <a:off x="8550345" y="1909981"/>
            <a:ext cx="2157083" cy="1566862"/>
          </a:xfrm>
        </p:spPr>
        <p:txBody>
          <a:bodyPr>
            <a:normAutofit/>
          </a:bodyPr>
          <a:lstStyle>
            <a:lvl1pPr marL="0" indent="0" algn="ctr">
              <a:defRPr sz="2400">
                <a:latin typeface="+mj-lt"/>
              </a:defRPr>
            </a:lvl1pPr>
          </a:lstStyle>
          <a:p>
            <a:endParaRPr lang="en-US" dirty="0"/>
          </a:p>
        </p:txBody>
      </p:sp>
    </p:spTree>
    <p:extLst>
      <p:ext uri="{BB962C8B-B14F-4D97-AF65-F5344CB8AC3E}">
        <p14:creationId xmlns:p14="http://schemas.microsoft.com/office/powerpoint/2010/main" val="18186925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three content section" userDrawn="1">
  <p:cSld name="2_three content section">
    <p:spTree>
      <p:nvGrpSpPr>
        <p:cNvPr id="1" name="Shape 91"/>
        <p:cNvGrpSpPr/>
        <p:nvPr/>
      </p:nvGrpSpPr>
      <p:grpSpPr>
        <a:xfrm>
          <a:off x="0" y="0"/>
          <a:ext cx="0" cy="0"/>
          <a:chOff x="0" y="0"/>
          <a:chExt cx="0" cy="0"/>
        </a:xfrm>
      </p:grpSpPr>
      <p:sp>
        <p:nvSpPr>
          <p:cNvPr id="92" name="Google Shape;92;p37"/>
          <p:cNvSpPr txBox="1">
            <a:spLocks noGrp="1"/>
          </p:cNvSpPr>
          <p:nvPr>
            <p:ph type="body" idx="1"/>
          </p:nvPr>
        </p:nvSpPr>
        <p:spPr>
          <a:xfrm>
            <a:off x="838200" y="5143854"/>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3" name="Google Shape;93;p37"/>
          <p:cNvSpPr txBox="1">
            <a:spLocks noGrp="1"/>
          </p:cNvSpPr>
          <p:nvPr>
            <p:ph type="body" idx="2"/>
          </p:nvPr>
        </p:nvSpPr>
        <p:spPr>
          <a:xfrm>
            <a:off x="4437367" y="5143854"/>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4" name="Google Shape;94;p37"/>
          <p:cNvSpPr txBox="1">
            <a:spLocks noGrp="1"/>
          </p:cNvSpPr>
          <p:nvPr>
            <p:ph type="body" idx="3"/>
          </p:nvPr>
        </p:nvSpPr>
        <p:spPr>
          <a:xfrm>
            <a:off x="8034945" y="5143853"/>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5" name="Google Shape;95;p37"/>
          <p:cNvSpPr>
            <a:spLocks noGrp="1"/>
          </p:cNvSpPr>
          <p:nvPr>
            <p:ph type="pic" idx="4"/>
          </p:nvPr>
        </p:nvSpPr>
        <p:spPr>
          <a:xfrm>
            <a:off x="838200" y="1209927"/>
            <a:ext cx="3187885" cy="3199727"/>
          </a:xfrm>
          <a:prstGeom prst="rect">
            <a:avLst/>
          </a:prstGeom>
          <a:noFill/>
          <a:ln>
            <a:noFill/>
          </a:ln>
        </p:spPr>
        <p:txBody>
          <a:bodyPr/>
          <a:lstStyle>
            <a:lvl1pPr>
              <a:defRPr>
                <a:latin typeface="+mj-lt"/>
              </a:defRPr>
            </a:lvl1pPr>
          </a:lstStyle>
          <a:p>
            <a:endParaRPr lang="en-US" dirty="0"/>
          </a:p>
        </p:txBody>
      </p:sp>
      <p:sp>
        <p:nvSpPr>
          <p:cNvPr id="96" name="Google Shape;96;p37"/>
          <p:cNvSpPr>
            <a:spLocks noGrp="1"/>
          </p:cNvSpPr>
          <p:nvPr>
            <p:ph type="pic" idx="5"/>
          </p:nvPr>
        </p:nvSpPr>
        <p:spPr>
          <a:xfrm>
            <a:off x="4437185" y="1209926"/>
            <a:ext cx="3187885" cy="3199727"/>
          </a:xfrm>
          <a:prstGeom prst="rect">
            <a:avLst/>
          </a:prstGeom>
          <a:noFill/>
          <a:ln>
            <a:noFill/>
          </a:ln>
        </p:spPr>
        <p:txBody>
          <a:bodyPr/>
          <a:lstStyle>
            <a:lvl1pPr>
              <a:defRPr>
                <a:latin typeface="+mj-lt"/>
              </a:defRPr>
            </a:lvl1pPr>
          </a:lstStyle>
          <a:p>
            <a:endParaRPr lang="en-US" dirty="0"/>
          </a:p>
        </p:txBody>
      </p:sp>
      <p:sp>
        <p:nvSpPr>
          <p:cNvPr id="97" name="Google Shape;97;p37"/>
          <p:cNvSpPr>
            <a:spLocks noGrp="1"/>
          </p:cNvSpPr>
          <p:nvPr>
            <p:ph type="pic" idx="6"/>
          </p:nvPr>
        </p:nvSpPr>
        <p:spPr>
          <a:xfrm>
            <a:off x="8034945" y="1209926"/>
            <a:ext cx="3187885" cy="3199727"/>
          </a:xfrm>
          <a:prstGeom prst="rect">
            <a:avLst/>
          </a:prstGeom>
          <a:noFill/>
          <a:ln>
            <a:noFill/>
          </a:ln>
        </p:spPr>
        <p:txBody>
          <a:bodyPr/>
          <a:lstStyle>
            <a:lvl1pPr>
              <a:defRPr>
                <a:latin typeface="+mj-lt"/>
              </a:defRPr>
            </a:lvl1pPr>
          </a:lstStyle>
          <a:p>
            <a:endParaRPr lang="en-US" dirty="0"/>
          </a:p>
        </p:txBody>
      </p:sp>
      <p:sp>
        <p:nvSpPr>
          <p:cNvPr id="99" name="Google Shape;99;p37"/>
          <p:cNvSpPr txBox="1">
            <a:spLocks noGrp="1"/>
          </p:cNvSpPr>
          <p:nvPr>
            <p:ph type="body" idx="7"/>
          </p:nvPr>
        </p:nvSpPr>
        <p:spPr>
          <a:xfrm>
            <a:off x="838200" y="4595232"/>
            <a:ext cx="3187885" cy="48046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1800" b="1">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00" name="Google Shape;100;p37"/>
          <p:cNvSpPr txBox="1">
            <a:spLocks noGrp="1"/>
          </p:cNvSpPr>
          <p:nvPr>
            <p:ph type="body" idx="8"/>
          </p:nvPr>
        </p:nvSpPr>
        <p:spPr>
          <a:xfrm>
            <a:off x="4437184" y="4595233"/>
            <a:ext cx="3187885" cy="480461"/>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1800" b="1">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01" name="Google Shape;101;p37"/>
          <p:cNvSpPr txBox="1">
            <a:spLocks noGrp="1"/>
          </p:cNvSpPr>
          <p:nvPr>
            <p:ph type="body" idx="9"/>
          </p:nvPr>
        </p:nvSpPr>
        <p:spPr>
          <a:xfrm>
            <a:off x="8034945" y="4595232"/>
            <a:ext cx="3187885" cy="480461"/>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1800" b="1">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3" name="Google Shape;238;p1">
            <a:extLst>
              <a:ext uri="{FF2B5EF4-FFF2-40B4-BE49-F238E27FC236}">
                <a16:creationId xmlns:a16="http://schemas.microsoft.com/office/drawing/2014/main" id="{B87D671A-FD1E-FAB9-0D2A-AA36167546C5}"/>
              </a:ext>
              <a:ext uri="{C183D7F6-B498-43B3-948B-1728B52AA6E4}">
                <adec:decorative xmlns:adec="http://schemas.microsoft.com/office/drawing/2017/decorative" val="1"/>
              </a:ext>
            </a:extLst>
          </p:cNvPr>
          <p:cNvSpPr/>
          <p:nvPr userDrawn="1"/>
        </p:nvSpPr>
        <p:spPr>
          <a:xfrm>
            <a:off x="4536910" y="5083894"/>
            <a:ext cx="1463040"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Google Shape;238;p1">
            <a:extLst>
              <a:ext uri="{FF2B5EF4-FFF2-40B4-BE49-F238E27FC236}">
                <a16:creationId xmlns:a16="http://schemas.microsoft.com/office/drawing/2014/main" id="{4D99708C-D13B-34B5-D20D-A64BA2BCF710}"/>
              </a:ext>
              <a:ext uri="{C183D7F6-B498-43B3-948B-1728B52AA6E4}">
                <adec:decorative xmlns:adec="http://schemas.microsoft.com/office/drawing/2017/decorative" val="1"/>
              </a:ext>
            </a:extLst>
          </p:cNvPr>
          <p:cNvSpPr/>
          <p:nvPr userDrawn="1"/>
        </p:nvSpPr>
        <p:spPr>
          <a:xfrm>
            <a:off x="939605" y="5086915"/>
            <a:ext cx="1463040"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 name="Google Shape;238;p1">
            <a:extLst>
              <a:ext uri="{FF2B5EF4-FFF2-40B4-BE49-F238E27FC236}">
                <a16:creationId xmlns:a16="http://schemas.microsoft.com/office/drawing/2014/main" id="{EFD5395F-6A76-4121-88C2-C17534FAABB6}"/>
              </a:ext>
              <a:ext uri="{C183D7F6-B498-43B3-948B-1728B52AA6E4}">
                <adec:decorative xmlns:adec="http://schemas.microsoft.com/office/drawing/2017/decorative" val="1"/>
              </a:ext>
            </a:extLst>
          </p:cNvPr>
          <p:cNvSpPr/>
          <p:nvPr userDrawn="1"/>
        </p:nvSpPr>
        <p:spPr>
          <a:xfrm>
            <a:off x="8134215" y="5061034"/>
            <a:ext cx="1463040"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24;p39">
            <a:extLst>
              <a:ext uri="{FF2B5EF4-FFF2-40B4-BE49-F238E27FC236}">
                <a16:creationId xmlns:a16="http://schemas.microsoft.com/office/drawing/2014/main" id="{16FCA0EB-3416-25FF-C910-2BBE5BC85178}"/>
              </a:ext>
            </a:extLst>
          </p:cNvPr>
          <p:cNvSpPr txBox="1">
            <a:spLocks noGrp="1"/>
          </p:cNvSpPr>
          <p:nvPr>
            <p:ph type="title"/>
          </p:nvPr>
        </p:nvSpPr>
        <p:spPr>
          <a:xfrm>
            <a:off x="838199" y="451575"/>
            <a:ext cx="6041571" cy="5542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tillium Web SemiBold"/>
              <a:buNone/>
              <a:defRPr sz="3600" b="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6" name="Google Shape;27;p29">
            <a:extLst>
              <a:ext uri="{FF2B5EF4-FFF2-40B4-BE49-F238E27FC236}">
                <a16:creationId xmlns:a16="http://schemas.microsoft.com/office/drawing/2014/main" id="{5D84464F-88F7-014F-866D-BFD4CAF83558}"/>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586184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_three content section" userDrawn="1">
  <p:cSld name="3_three content section">
    <p:spTree>
      <p:nvGrpSpPr>
        <p:cNvPr id="1" name="Shape 103"/>
        <p:cNvGrpSpPr/>
        <p:nvPr/>
      </p:nvGrpSpPr>
      <p:grpSpPr>
        <a:xfrm>
          <a:off x="0" y="0"/>
          <a:ext cx="0" cy="0"/>
          <a:chOff x="0" y="0"/>
          <a:chExt cx="0" cy="0"/>
        </a:xfrm>
      </p:grpSpPr>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0" y="746542"/>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32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SmartArt Placeholder 3">
            <a:extLst>
              <a:ext uri="{FF2B5EF4-FFF2-40B4-BE49-F238E27FC236}">
                <a16:creationId xmlns:a16="http://schemas.microsoft.com/office/drawing/2014/main" id="{0ECE31C3-9C40-1F81-9C45-1EA2873FA587}"/>
              </a:ext>
            </a:extLst>
          </p:cNvPr>
          <p:cNvSpPr>
            <a:spLocks noGrp="1"/>
          </p:cNvSpPr>
          <p:nvPr>
            <p:ph type="dgm" sz="quarter" idx="10"/>
          </p:nvPr>
        </p:nvSpPr>
        <p:spPr>
          <a:xfrm>
            <a:off x="838200" y="2098484"/>
            <a:ext cx="10615613" cy="4088003"/>
          </a:xfrm>
        </p:spPr>
        <p:txBody>
          <a:bodyPr/>
          <a:lstStyle>
            <a:lvl1pPr>
              <a:defRPr>
                <a:latin typeface="+mj-lt"/>
              </a:defRPr>
            </a:lvl1pPr>
          </a:lstStyle>
          <a:p>
            <a:endParaRPr lang="en-US" dirty="0"/>
          </a:p>
        </p:txBody>
      </p:sp>
      <p:sp>
        <p:nvSpPr>
          <p:cNvPr id="7" name="Google Shape;92;p37">
            <a:extLst>
              <a:ext uri="{FF2B5EF4-FFF2-40B4-BE49-F238E27FC236}">
                <a16:creationId xmlns:a16="http://schemas.microsoft.com/office/drawing/2014/main" id="{76A3E926-58CC-97C9-47BB-071CD5AC55A4}"/>
              </a:ext>
            </a:extLst>
          </p:cNvPr>
          <p:cNvSpPr txBox="1">
            <a:spLocks noGrp="1"/>
          </p:cNvSpPr>
          <p:nvPr>
            <p:ph type="body" idx="1"/>
          </p:nvPr>
        </p:nvSpPr>
        <p:spPr>
          <a:xfrm>
            <a:off x="838200" y="1376695"/>
            <a:ext cx="10657114" cy="599590"/>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3" name="Google Shape;27;p29">
            <a:extLst>
              <a:ext uri="{FF2B5EF4-FFF2-40B4-BE49-F238E27FC236}">
                <a16:creationId xmlns:a16="http://schemas.microsoft.com/office/drawing/2014/main" id="{DCB6D9F2-DE4E-75CC-23EC-BEB994530DA1}"/>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131040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C8DD8C-D53F-E74F-9247-AA4CE0B6755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1530"/>
          <a:stretch/>
        </p:blipFill>
        <p:spPr>
          <a:xfrm>
            <a:off x="0" y="-19613"/>
            <a:ext cx="12192000" cy="1266669"/>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06559" y="312136"/>
            <a:ext cx="1841500" cy="640843"/>
          </a:xfrm>
          <a:prstGeom prst="rect">
            <a:avLst/>
          </a:prstGeom>
        </p:spPr>
      </p:pic>
      <p:sp>
        <p:nvSpPr>
          <p:cNvPr id="12" name="Title 1">
            <a:extLst>
              <a:ext uri="{FF2B5EF4-FFF2-40B4-BE49-F238E27FC236}">
                <a16:creationId xmlns:a16="http://schemas.microsoft.com/office/drawing/2014/main" id="{156FD929-D66C-F64C-AB83-3493231E142C}"/>
              </a:ext>
            </a:extLst>
          </p:cNvPr>
          <p:cNvSpPr>
            <a:spLocks noGrp="1"/>
          </p:cNvSpPr>
          <p:nvPr>
            <p:ph type="title"/>
          </p:nvPr>
        </p:nvSpPr>
        <p:spPr>
          <a:xfrm>
            <a:off x="838200" y="127620"/>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5"/>
          <p:cNvSpPr>
            <a:spLocks noGrp="1"/>
          </p:cNvSpPr>
          <p:nvPr>
            <p:ph type="body" sz="quarter" idx="11"/>
          </p:nvPr>
        </p:nvSpPr>
        <p:spPr>
          <a:xfrm>
            <a:off x="835026" y="1794864"/>
            <a:ext cx="10521951" cy="3747957"/>
          </a:xfrm>
          <a:prstGeom prst="rect">
            <a:avLst/>
          </a:prstGeom>
        </p:spPr>
        <p:txBody>
          <a:bodyPr/>
          <a:lstStyle>
            <a:lvl1pPr marL="457189" indent="-457189">
              <a:buFont typeface="Arial" panose="020B0604020202020204" pitchFamily="34" charset="0"/>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text styles</a:t>
            </a:r>
          </a:p>
        </p:txBody>
      </p:sp>
      <p:sp>
        <p:nvSpPr>
          <p:cNvPr id="2" name="Date Placeholder 1">
            <a:extLst>
              <a:ext uri="{FF2B5EF4-FFF2-40B4-BE49-F238E27FC236}">
                <a16:creationId xmlns:a16="http://schemas.microsoft.com/office/drawing/2014/main" id="{93551A37-D4DD-E34D-8514-3B1D88544C12}"/>
              </a:ext>
              <a:ext uri="{C183D7F6-B498-43B3-948B-1728B52AA6E4}">
                <adec:decorative xmlns:adec="http://schemas.microsoft.com/office/drawing/2017/decorative" val="1"/>
              </a:ext>
            </a:extLst>
          </p:cNvPr>
          <p:cNvSpPr>
            <a:spLocks noGrp="1"/>
          </p:cNvSpPr>
          <p:nvPr>
            <p:ph type="dt" sz="half" idx="12"/>
          </p:nvPr>
        </p:nvSpPr>
        <p:spPr/>
        <p:txBody>
          <a:bodyPr/>
          <a:lstStyle/>
          <a:p>
            <a:endParaRPr lang="en-US" dirty="0"/>
          </a:p>
        </p:txBody>
      </p:sp>
      <p:sp>
        <p:nvSpPr>
          <p:cNvPr id="4" name="Footer Placeholder 3">
            <a:extLst>
              <a:ext uri="{FF2B5EF4-FFF2-40B4-BE49-F238E27FC236}">
                <a16:creationId xmlns:a16="http://schemas.microsoft.com/office/drawing/2014/main" id="{7CB9BF23-1B49-3240-B254-AE53366CEBF8}"/>
              </a:ext>
              <a:ext uri="{C183D7F6-B498-43B3-948B-1728B52AA6E4}">
                <adec:decorative xmlns:adec="http://schemas.microsoft.com/office/drawing/2017/decorative" val="1"/>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33CEC613-7FA1-C147-902E-D538152DAE28}"/>
              </a:ext>
              <a:ext uri="{C183D7F6-B498-43B3-948B-1728B52AA6E4}">
                <adec:decorative xmlns:adec="http://schemas.microsoft.com/office/drawing/2017/decorative" val="1"/>
              </a:ext>
            </a:extLst>
          </p:cNvPr>
          <p:cNvSpPr>
            <a:spLocks noGrp="1"/>
          </p:cNvSpPr>
          <p:nvPr>
            <p:ph type="sldNum" sz="quarter" idx="14"/>
          </p:nvPr>
        </p:nvSpPr>
        <p:spPr/>
        <p:txBody>
          <a:bodyPr/>
          <a:lstStyle/>
          <a:p>
            <a:fld id="{A8293F48-28FC-5446-B693-64BAD680F382}" type="slidenum">
              <a:rPr lang="en-US" smtClean="0"/>
              <a:t>‹#›</a:t>
            </a:fld>
            <a:endParaRPr lang="en-US" dirty="0"/>
          </a:p>
        </p:txBody>
      </p:sp>
    </p:spTree>
    <p:extLst>
      <p:ext uri="{BB962C8B-B14F-4D97-AF65-F5344CB8AC3E}">
        <p14:creationId xmlns:p14="http://schemas.microsoft.com/office/powerpoint/2010/main" val="29450944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4_three content section">
    <p:spTree>
      <p:nvGrpSpPr>
        <p:cNvPr id="1" name="Shape 103"/>
        <p:cNvGrpSpPr/>
        <p:nvPr/>
      </p:nvGrpSpPr>
      <p:grpSpPr>
        <a:xfrm>
          <a:off x="0" y="0"/>
          <a:ext cx="0" cy="0"/>
          <a:chOff x="0" y="0"/>
          <a:chExt cx="0" cy="0"/>
        </a:xfrm>
      </p:grpSpPr>
      <p:sp>
        <p:nvSpPr>
          <p:cNvPr id="111" name="Google Shape;111;p38"/>
          <p:cNvSpPr>
            <a:spLocks noGrp="1"/>
          </p:cNvSpPr>
          <p:nvPr>
            <p:ph type="chart" idx="7"/>
          </p:nvPr>
        </p:nvSpPr>
        <p:spPr>
          <a:xfrm>
            <a:off x="838199" y="1112108"/>
            <a:ext cx="10518059" cy="516649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j-lt"/>
                <a:ea typeface="Titillium Web"/>
                <a:cs typeface="Titillium Web"/>
                <a:sym typeface="Titillium Web"/>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199" y="451575"/>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32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Google Shape;27;p29">
            <a:extLst>
              <a:ext uri="{FF2B5EF4-FFF2-40B4-BE49-F238E27FC236}">
                <a16:creationId xmlns:a16="http://schemas.microsoft.com/office/drawing/2014/main" id="{8E47A162-D5C7-9545-5534-8F91ADCFB3B8}"/>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23467102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4_three content section">
    <p:spTree>
      <p:nvGrpSpPr>
        <p:cNvPr id="1" name="Shape 103"/>
        <p:cNvGrpSpPr/>
        <p:nvPr/>
      </p:nvGrpSpPr>
      <p:grpSpPr>
        <a:xfrm>
          <a:off x="0" y="0"/>
          <a:ext cx="0" cy="0"/>
          <a:chOff x="0" y="0"/>
          <a:chExt cx="0" cy="0"/>
        </a:xfrm>
      </p:grpSpPr>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199" y="620114"/>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32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Table Placeholder 3">
            <a:extLst>
              <a:ext uri="{FF2B5EF4-FFF2-40B4-BE49-F238E27FC236}">
                <a16:creationId xmlns:a16="http://schemas.microsoft.com/office/drawing/2014/main" id="{C36EEF6C-05D3-1E3A-4003-2E85ECD42A9D}"/>
              </a:ext>
            </a:extLst>
          </p:cNvPr>
          <p:cNvSpPr>
            <a:spLocks noGrp="1"/>
          </p:cNvSpPr>
          <p:nvPr>
            <p:ph type="tbl" sz="quarter" idx="10"/>
          </p:nvPr>
        </p:nvSpPr>
        <p:spPr>
          <a:xfrm>
            <a:off x="838200" y="1377950"/>
            <a:ext cx="10783888" cy="4821238"/>
          </a:xfrm>
        </p:spPr>
        <p:txBody>
          <a:bodyPr/>
          <a:lstStyle>
            <a:lvl1pPr>
              <a:defRPr>
                <a:latin typeface="+mj-lt"/>
              </a:defRPr>
            </a:lvl1pPr>
          </a:lstStyle>
          <a:p>
            <a:endParaRPr lang="en-US" dirty="0"/>
          </a:p>
        </p:txBody>
      </p:sp>
      <p:pic>
        <p:nvPicPr>
          <p:cNvPr id="3" name="Google Shape;27;p29">
            <a:extLst>
              <a:ext uri="{FF2B5EF4-FFF2-40B4-BE49-F238E27FC236}">
                <a16:creationId xmlns:a16="http://schemas.microsoft.com/office/drawing/2014/main" id="{8BBCEF2D-F4E9-605B-1E7B-6072E09C9EED}"/>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5238656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four content section">
  <p:cSld name="2_four content section">
    <p:spTree>
      <p:nvGrpSpPr>
        <p:cNvPr id="1" name="Shape 115"/>
        <p:cNvGrpSpPr/>
        <p:nvPr/>
      </p:nvGrpSpPr>
      <p:grpSpPr>
        <a:xfrm>
          <a:off x="0" y="0"/>
          <a:ext cx="0" cy="0"/>
          <a:chOff x="0" y="0"/>
          <a:chExt cx="0" cy="0"/>
        </a:xfrm>
      </p:grpSpPr>
      <p:sp>
        <p:nvSpPr>
          <p:cNvPr id="116" name="Google Shape;116;p39"/>
          <p:cNvSpPr txBox="1">
            <a:spLocks noGrp="1"/>
          </p:cNvSpPr>
          <p:nvPr>
            <p:ph type="body" idx="1"/>
          </p:nvPr>
        </p:nvSpPr>
        <p:spPr>
          <a:xfrm>
            <a:off x="838200" y="4863605"/>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17" name="Google Shape;117;p39"/>
          <p:cNvSpPr>
            <a:spLocks noGrp="1"/>
          </p:cNvSpPr>
          <p:nvPr>
            <p:ph type="pic" idx="2"/>
          </p:nvPr>
        </p:nvSpPr>
        <p:spPr>
          <a:xfrm>
            <a:off x="838200" y="1717838"/>
            <a:ext cx="2166257" cy="2174304"/>
          </a:xfrm>
          <a:prstGeom prst="rect">
            <a:avLst/>
          </a:prstGeom>
          <a:noFill/>
          <a:ln>
            <a:noFill/>
          </a:ln>
        </p:spPr>
      </p:sp>
      <p:sp>
        <p:nvSpPr>
          <p:cNvPr id="118" name="Google Shape;118;p39"/>
          <p:cNvSpPr txBox="1">
            <a:spLocks noGrp="1"/>
          </p:cNvSpPr>
          <p:nvPr>
            <p:ph type="body" idx="3"/>
          </p:nvPr>
        </p:nvSpPr>
        <p:spPr>
          <a:xfrm>
            <a:off x="3456577" y="4863605"/>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19" name="Google Shape;119;p39"/>
          <p:cNvSpPr>
            <a:spLocks noGrp="1"/>
          </p:cNvSpPr>
          <p:nvPr>
            <p:ph type="pic" idx="4"/>
          </p:nvPr>
        </p:nvSpPr>
        <p:spPr>
          <a:xfrm>
            <a:off x="3456577" y="1717838"/>
            <a:ext cx="2166257" cy="2174304"/>
          </a:xfrm>
          <a:prstGeom prst="rect">
            <a:avLst/>
          </a:prstGeom>
          <a:noFill/>
          <a:ln>
            <a:noFill/>
          </a:ln>
        </p:spPr>
      </p:sp>
      <p:sp>
        <p:nvSpPr>
          <p:cNvPr id="120" name="Google Shape;120;p39"/>
          <p:cNvSpPr txBox="1">
            <a:spLocks noGrp="1"/>
          </p:cNvSpPr>
          <p:nvPr>
            <p:ph type="body" idx="5"/>
          </p:nvPr>
        </p:nvSpPr>
        <p:spPr>
          <a:xfrm>
            <a:off x="6074954" y="4863605"/>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1" name="Google Shape;121;p39"/>
          <p:cNvSpPr>
            <a:spLocks noGrp="1"/>
          </p:cNvSpPr>
          <p:nvPr>
            <p:ph type="pic" idx="6"/>
          </p:nvPr>
        </p:nvSpPr>
        <p:spPr>
          <a:xfrm>
            <a:off x="6074954" y="1717838"/>
            <a:ext cx="2166257" cy="2174304"/>
          </a:xfrm>
          <a:prstGeom prst="rect">
            <a:avLst/>
          </a:prstGeom>
          <a:noFill/>
          <a:ln>
            <a:noFill/>
          </a:ln>
        </p:spPr>
      </p:sp>
      <p:sp>
        <p:nvSpPr>
          <p:cNvPr id="122" name="Google Shape;122;p39"/>
          <p:cNvSpPr txBox="1">
            <a:spLocks noGrp="1"/>
          </p:cNvSpPr>
          <p:nvPr>
            <p:ph type="body" idx="7"/>
          </p:nvPr>
        </p:nvSpPr>
        <p:spPr>
          <a:xfrm>
            <a:off x="8693332" y="4863605"/>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3" name="Google Shape;123;p39"/>
          <p:cNvSpPr>
            <a:spLocks noGrp="1"/>
          </p:cNvSpPr>
          <p:nvPr>
            <p:ph type="pic" idx="8"/>
          </p:nvPr>
        </p:nvSpPr>
        <p:spPr>
          <a:xfrm>
            <a:off x="8693332" y="1717838"/>
            <a:ext cx="2166257" cy="2174304"/>
          </a:xfrm>
          <a:prstGeom prst="rect">
            <a:avLst/>
          </a:prstGeom>
          <a:noFill/>
          <a:ln>
            <a:noFill/>
          </a:ln>
        </p:spPr>
      </p:sp>
      <p:sp>
        <p:nvSpPr>
          <p:cNvPr id="124" name="Google Shape;124;p39"/>
          <p:cNvSpPr txBox="1">
            <a:spLocks noGrp="1"/>
          </p:cNvSpPr>
          <p:nvPr>
            <p:ph type="title"/>
          </p:nvPr>
        </p:nvSpPr>
        <p:spPr>
          <a:xfrm>
            <a:off x="838200" y="813020"/>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3200" b="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6" name="Google Shape;126;p39"/>
          <p:cNvSpPr txBox="1">
            <a:spLocks noGrp="1"/>
          </p:cNvSpPr>
          <p:nvPr>
            <p:ph type="body" idx="9"/>
          </p:nvPr>
        </p:nvSpPr>
        <p:spPr>
          <a:xfrm>
            <a:off x="838200" y="4284491"/>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1800">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7" name="Google Shape;127;p39"/>
          <p:cNvSpPr txBox="1">
            <a:spLocks noGrp="1"/>
          </p:cNvSpPr>
          <p:nvPr>
            <p:ph type="body" idx="13"/>
          </p:nvPr>
        </p:nvSpPr>
        <p:spPr>
          <a:xfrm>
            <a:off x="3456576" y="4284490"/>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1800">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8" name="Google Shape;128;p39"/>
          <p:cNvSpPr txBox="1">
            <a:spLocks noGrp="1"/>
          </p:cNvSpPr>
          <p:nvPr>
            <p:ph type="body" idx="14"/>
          </p:nvPr>
        </p:nvSpPr>
        <p:spPr>
          <a:xfrm>
            <a:off x="6074952" y="4284489"/>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1800">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9" name="Google Shape;129;p39"/>
          <p:cNvSpPr txBox="1">
            <a:spLocks noGrp="1"/>
          </p:cNvSpPr>
          <p:nvPr>
            <p:ph type="body" idx="15"/>
          </p:nvPr>
        </p:nvSpPr>
        <p:spPr>
          <a:xfrm>
            <a:off x="8693328" y="4267481"/>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1800">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2" name="Google Shape;377;p13">
            <a:extLst>
              <a:ext uri="{FF2B5EF4-FFF2-40B4-BE49-F238E27FC236}">
                <a16:creationId xmlns:a16="http://schemas.microsoft.com/office/drawing/2014/main" id="{152EF954-305F-4F04-E69A-E7026C00EBF5}"/>
              </a:ext>
            </a:extLst>
          </p:cNvPr>
          <p:cNvCxnSpPr/>
          <p:nvPr userDrawn="1"/>
        </p:nvCxnSpPr>
        <p:spPr>
          <a:xfrm rot="10800000" flipH="1">
            <a:off x="945769" y="1398897"/>
            <a:ext cx="1951118" cy="123"/>
          </a:xfrm>
          <a:prstGeom prst="straightConnector1">
            <a:avLst/>
          </a:prstGeom>
          <a:noFill/>
          <a:ln w="57150" cap="flat" cmpd="sng">
            <a:solidFill>
              <a:srgbClr val="BE1E2D"/>
            </a:solidFill>
            <a:prstDash val="solid"/>
            <a:miter lim="800000"/>
            <a:headEnd type="none" w="sm" len="sm"/>
            <a:tailEnd type="none" w="sm" len="sm"/>
          </a:ln>
        </p:spPr>
      </p:cxnSp>
      <p:pic>
        <p:nvPicPr>
          <p:cNvPr id="3" name="Google Shape;27;p29">
            <a:extLst>
              <a:ext uri="{FF2B5EF4-FFF2-40B4-BE49-F238E27FC236}">
                <a16:creationId xmlns:a16="http://schemas.microsoft.com/office/drawing/2014/main" id="{EE3A7105-EFE1-E5CB-6BF8-5EDEB77D8307}"/>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5425023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Comparison" type="twoTxTwoObj">
  <p:cSld name="1_Comparison">
    <p:bg>
      <p:bgPr>
        <a:solidFill>
          <a:srgbClr val="075190"/>
        </a:solidFill>
        <a:effectLst/>
      </p:bgPr>
    </p:bg>
    <p:spTree>
      <p:nvGrpSpPr>
        <p:cNvPr id="1" name="Shape 137"/>
        <p:cNvGrpSpPr/>
        <p:nvPr/>
      </p:nvGrpSpPr>
      <p:grpSpPr>
        <a:xfrm>
          <a:off x="0" y="0"/>
          <a:ext cx="0" cy="0"/>
          <a:chOff x="0" y="0"/>
          <a:chExt cx="0" cy="0"/>
        </a:xfrm>
      </p:grpSpPr>
      <p:sp>
        <p:nvSpPr>
          <p:cNvPr id="138" name="Google Shape;138;p41"/>
          <p:cNvSpPr txBox="1">
            <a:spLocks noGrp="1"/>
          </p:cNvSpPr>
          <p:nvPr>
            <p:ph type="title"/>
          </p:nvPr>
        </p:nvSpPr>
        <p:spPr>
          <a:xfrm>
            <a:off x="839788" y="1798049"/>
            <a:ext cx="43418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itillium Web"/>
              <a:buNone/>
              <a:defRPr>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9" name="Google Shape;139;p41"/>
          <p:cNvSpPr txBox="1">
            <a:spLocks noGrp="1"/>
          </p:cNvSpPr>
          <p:nvPr>
            <p:ph type="body" idx="1"/>
          </p:nvPr>
        </p:nvSpPr>
        <p:spPr>
          <a:xfrm>
            <a:off x="839788" y="3427747"/>
            <a:ext cx="5157787" cy="693692"/>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Clr>
                <a:schemeClr val="lt1"/>
              </a:buClr>
              <a:buSzPts val="2400"/>
              <a:buNone/>
              <a:defRPr sz="2400" b="1">
                <a:solidFill>
                  <a:schemeClr val="lt1"/>
                </a:solidFill>
                <a:latin typeface="+mj-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40" name="Google Shape;140;p41"/>
          <p:cNvSpPr txBox="1">
            <a:spLocks noGrp="1"/>
          </p:cNvSpPr>
          <p:nvPr>
            <p:ph type="body" idx="2"/>
          </p:nvPr>
        </p:nvSpPr>
        <p:spPr>
          <a:xfrm>
            <a:off x="839788" y="4276436"/>
            <a:ext cx="5157787" cy="191322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lt1"/>
              </a:buClr>
              <a:buSzPts val="2000"/>
              <a:buNone/>
              <a:defRPr sz="2000">
                <a:solidFill>
                  <a:schemeClr val="lt1"/>
                </a:solidFill>
                <a:latin typeface="+mj-lt"/>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41" name="Google Shape;141;p41"/>
          <p:cNvSpPr txBox="1">
            <a:spLocks noGrp="1"/>
          </p:cNvSpPr>
          <p:nvPr>
            <p:ph type="body" idx="3"/>
          </p:nvPr>
        </p:nvSpPr>
        <p:spPr>
          <a:xfrm>
            <a:off x="6172200" y="3427747"/>
            <a:ext cx="5183188" cy="693692"/>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Clr>
                <a:schemeClr val="lt1"/>
              </a:buClr>
              <a:buSzPts val="2400"/>
              <a:buNone/>
              <a:defRPr sz="2400" b="1">
                <a:solidFill>
                  <a:schemeClr val="lt1"/>
                </a:solidFill>
                <a:latin typeface="+mj-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42" name="Google Shape;142;p41"/>
          <p:cNvSpPr txBox="1">
            <a:spLocks noGrp="1"/>
          </p:cNvSpPr>
          <p:nvPr>
            <p:ph type="body" idx="4"/>
          </p:nvPr>
        </p:nvSpPr>
        <p:spPr>
          <a:xfrm>
            <a:off x="6172200" y="4276436"/>
            <a:ext cx="5183188" cy="191322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lt1"/>
              </a:buClr>
              <a:buSzPts val="2000"/>
              <a:buNone/>
              <a:defRPr sz="2000">
                <a:solidFill>
                  <a:schemeClr val="lt1"/>
                </a:solidFill>
                <a:latin typeface="+mj-lt"/>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0" name="Google Shape;27;p29">
            <a:extLst>
              <a:ext uri="{FF2B5EF4-FFF2-40B4-BE49-F238E27FC236}">
                <a16:creationId xmlns:a16="http://schemas.microsoft.com/office/drawing/2014/main" id="{15CBC54A-43C9-4F17-081B-8650F7DDCB8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0" y="155265"/>
            <a:ext cx="568601" cy="464841"/>
          </a:xfrm>
          <a:prstGeom prst="rect">
            <a:avLst/>
          </a:prstGeom>
          <a:noFill/>
          <a:ln>
            <a:noFill/>
          </a:ln>
        </p:spPr>
      </p:pic>
      <p:sp>
        <p:nvSpPr>
          <p:cNvPr id="2" name="Google Shape;55;p33">
            <a:extLst>
              <a:ext uri="{FF2B5EF4-FFF2-40B4-BE49-F238E27FC236}">
                <a16:creationId xmlns:a16="http://schemas.microsoft.com/office/drawing/2014/main" id="{CC45F643-A167-7635-D7FF-3E96DBE0B3CC}"/>
              </a:ext>
            </a:extLst>
          </p:cNvPr>
          <p:cNvSpPr/>
          <p:nvPr userDrawn="1"/>
        </p:nvSpPr>
        <p:spPr>
          <a:xfrm>
            <a:off x="0" y="6619075"/>
            <a:ext cx="12192000" cy="246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cxnSp>
        <p:nvCxnSpPr>
          <p:cNvPr id="3" name="Google Shape;377;p13">
            <a:extLst>
              <a:ext uri="{FF2B5EF4-FFF2-40B4-BE49-F238E27FC236}">
                <a16:creationId xmlns:a16="http://schemas.microsoft.com/office/drawing/2014/main" id="{41FA933E-0EA5-E082-D849-D819441E40B6}"/>
              </a:ext>
              <a:ext uri="{C183D7F6-B498-43B3-948B-1728B52AA6E4}">
                <adec:decorative xmlns:adec="http://schemas.microsoft.com/office/drawing/2017/decorative" val="1"/>
              </a:ext>
            </a:extLst>
          </p:cNvPr>
          <p:cNvCxnSpPr/>
          <p:nvPr userDrawn="1"/>
        </p:nvCxnSpPr>
        <p:spPr>
          <a:xfrm rot="10800000" flipH="1">
            <a:off x="968829" y="2954151"/>
            <a:ext cx="1951118" cy="123"/>
          </a:xfrm>
          <a:prstGeom prst="straightConnector1">
            <a:avLst/>
          </a:prstGeom>
          <a:noFill/>
          <a:ln w="57150"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771394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5"/>
        <p:cNvGrpSpPr/>
        <p:nvPr/>
      </p:nvGrpSpPr>
      <p:grpSpPr>
        <a:xfrm>
          <a:off x="0" y="0"/>
          <a:ext cx="0" cy="0"/>
          <a:chOff x="0" y="0"/>
          <a:chExt cx="0" cy="0"/>
        </a:xfrm>
      </p:grpSpPr>
      <p:sp>
        <p:nvSpPr>
          <p:cNvPr id="146" name="Google Shape;146;p42"/>
          <p:cNvSpPr txBox="1">
            <a:spLocks noGrp="1"/>
          </p:cNvSpPr>
          <p:nvPr>
            <p:ph type="title"/>
          </p:nvPr>
        </p:nvSpPr>
        <p:spPr>
          <a:xfrm>
            <a:off x="838200" y="309090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2" name="Google Shape;377;p13">
            <a:extLst>
              <a:ext uri="{FF2B5EF4-FFF2-40B4-BE49-F238E27FC236}">
                <a16:creationId xmlns:a16="http://schemas.microsoft.com/office/drawing/2014/main" id="{3D550D6D-C9A6-2C14-2747-036EE90B54E7}"/>
              </a:ext>
              <a:ext uri="{C183D7F6-B498-43B3-948B-1728B52AA6E4}">
                <adec:decorative xmlns:adec="http://schemas.microsoft.com/office/drawing/2017/decorative" val="1"/>
              </a:ext>
            </a:extLst>
          </p:cNvPr>
          <p:cNvCxnSpPr/>
          <p:nvPr userDrawn="1"/>
        </p:nvCxnSpPr>
        <p:spPr>
          <a:xfrm rot="10800000" flipH="1">
            <a:off x="958849" y="3227739"/>
            <a:ext cx="1951118" cy="123"/>
          </a:xfrm>
          <a:prstGeom prst="straightConnector1">
            <a:avLst/>
          </a:prstGeom>
          <a:noFill/>
          <a:ln w="57150" cap="flat" cmpd="sng">
            <a:solidFill>
              <a:srgbClr val="BE1E2D"/>
            </a:solidFill>
            <a:prstDash val="solid"/>
            <a:miter lim="800000"/>
            <a:headEnd type="none" w="sm" len="sm"/>
            <a:tailEnd type="none" w="sm" len="sm"/>
          </a:ln>
        </p:spPr>
      </p:cxnSp>
      <p:pic>
        <p:nvPicPr>
          <p:cNvPr id="3" name="Google Shape;27;p29">
            <a:extLst>
              <a:ext uri="{FF2B5EF4-FFF2-40B4-BE49-F238E27FC236}">
                <a16:creationId xmlns:a16="http://schemas.microsoft.com/office/drawing/2014/main" id="{A4B7D9CC-0793-2E55-93D4-4F148025DE80}"/>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1386602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Comparison" preserve="1" userDrawn="1">
  <p:cSld name="2_Comparison">
    <p:bg>
      <p:bgPr>
        <a:solidFill>
          <a:srgbClr val="075190"/>
        </a:solidFill>
        <a:effectLst/>
      </p:bgPr>
    </p:bg>
    <p:spTree>
      <p:nvGrpSpPr>
        <p:cNvPr id="1" name="Shape 137"/>
        <p:cNvGrpSpPr/>
        <p:nvPr/>
      </p:nvGrpSpPr>
      <p:grpSpPr>
        <a:xfrm>
          <a:off x="0" y="0"/>
          <a:ext cx="0" cy="0"/>
          <a:chOff x="0" y="0"/>
          <a:chExt cx="0" cy="0"/>
        </a:xfrm>
      </p:grpSpPr>
      <p:pic>
        <p:nvPicPr>
          <p:cNvPr id="10" name="Google Shape;27;p29">
            <a:extLst>
              <a:ext uri="{FF2B5EF4-FFF2-40B4-BE49-F238E27FC236}">
                <a16:creationId xmlns:a16="http://schemas.microsoft.com/office/drawing/2014/main" id="{15CBC54A-43C9-4F17-081B-8650F7DDCB8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0" y="155265"/>
            <a:ext cx="568601" cy="464841"/>
          </a:xfrm>
          <a:prstGeom prst="rect">
            <a:avLst/>
          </a:prstGeom>
          <a:noFill/>
          <a:ln>
            <a:noFill/>
          </a:ln>
        </p:spPr>
      </p:pic>
      <p:sp>
        <p:nvSpPr>
          <p:cNvPr id="2" name="Google Shape;55;p33">
            <a:extLst>
              <a:ext uri="{FF2B5EF4-FFF2-40B4-BE49-F238E27FC236}">
                <a16:creationId xmlns:a16="http://schemas.microsoft.com/office/drawing/2014/main" id="{CC45F643-A167-7635-D7FF-3E96DBE0B3CC}"/>
              </a:ext>
            </a:extLst>
          </p:cNvPr>
          <p:cNvSpPr/>
          <p:nvPr userDrawn="1"/>
        </p:nvSpPr>
        <p:spPr>
          <a:xfrm>
            <a:off x="0" y="6619075"/>
            <a:ext cx="12192000" cy="246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 name="Google Shape;146;p42">
            <a:extLst>
              <a:ext uri="{FF2B5EF4-FFF2-40B4-BE49-F238E27FC236}">
                <a16:creationId xmlns:a16="http://schemas.microsoft.com/office/drawing/2014/main" id="{0D439D33-6287-16FD-BBA7-D27183B36657}"/>
              </a:ext>
            </a:extLst>
          </p:cNvPr>
          <p:cNvSpPr txBox="1">
            <a:spLocks noGrp="1"/>
          </p:cNvSpPr>
          <p:nvPr>
            <p:ph type="title"/>
          </p:nvPr>
        </p:nvSpPr>
        <p:spPr>
          <a:xfrm>
            <a:off x="838200" y="309090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4" name="Google Shape;377;p13">
            <a:extLst>
              <a:ext uri="{FF2B5EF4-FFF2-40B4-BE49-F238E27FC236}">
                <a16:creationId xmlns:a16="http://schemas.microsoft.com/office/drawing/2014/main" id="{7F95637A-936D-ECF5-7A95-DE61B6A9E11E}"/>
              </a:ext>
              <a:ext uri="{C183D7F6-B498-43B3-948B-1728B52AA6E4}">
                <adec:decorative xmlns:adec="http://schemas.microsoft.com/office/drawing/2017/decorative" val="1"/>
              </a:ext>
            </a:extLst>
          </p:cNvPr>
          <p:cNvCxnSpPr/>
          <p:nvPr userDrawn="1"/>
        </p:nvCxnSpPr>
        <p:spPr>
          <a:xfrm rot="10800000" flipH="1">
            <a:off x="954392" y="3223658"/>
            <a:ext cx="1951118" cy="123"/>
          </a:xfrm>
          <a:prstGeom prst="straightConnector1">
            <a:avLst/>
          </a:prstGeom>
          <a:noFill/>
          <a:ln w="57150"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20303857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Inner with image" userDrawn="1">
  <p:cSld name="1_Inner with image">
    <p:spTree>
      <p:nvGrpSpPr>
        <p:cNvPr id="1" name="Shape 35"/>
        <p:cNvGrpSpPr/>
        <p:nvPr/>
      </p:nvGrpSpPr>
      <p:grpSpPr>
        <a:xfrm>
          <a:off x="0" y="0"/>
          <a:ext cx="0" cy="0"/>
          <a:chOff x="0" y="0"/>
          <a:chExt cx="0" cy="0"/>
        </a:xfrm>
      </p:grpSpPr>
      <p:sp>
        <p:nvSpPr>
          <p:cNvPr id="37" name="Google Shape;37;p31"/>
          <p:cNvSpPr>
            <a:spLocks noGrp="1"/>
          </p:cNvSpPr>
          <p:nvPr>
            <p:ph type="pic" idx="2"/>
          </p:nvPr>
        </p:nvSpPr>
        <p:spPr>
          <a:xfrm>
            <a:off x="5183188" y="2198901"/>
            <a:ext cx="7008811" cy="4123521"/>
          </a:xfrm>
          <a:prstGeom prst="rect">
            <a:avLst/>
          </a:prstGeom>
          <a:noFill/>
          <a:ln>
            <a:noFill/>
          </a:ln>
        </p:spPr>
        <p:txBody>
          <a:bodyPr/>
          <a:lstStyle>
            <a:lvl1pPr>
              <a:defRPr>
                <a:latin typeface="+mj-lt"/>
              </a:defRPr>
            </a:lvl1pPr>
          </a:lstStyle>
          <a:p>
            <a:endParaRPr lang="en-US" dirty="0"/>
          </a:p>
        </p:txBody>
      </p:sp>
      <p:sp>
        <p:nvSpPr>
          <p:cNvPr id="2" name="Google Shape;23;p29">
            <a:extLst>
              <a:ext uri="{FF2B5EF4-FFF2-40B4-BE49-F238E27FC236}">
                <a16:creationId xmlns:a16="http://schemas.microsoft.com/office/drawing/2014/main" id="{1F989C42-F8F2-6D6E-94AA-F7F2379AA6E7}"/>
              </a:ext>
            </a:extLst>
          </p:cNvPr>
          <p:cNvSpPr txBox="1">
            <a:spLocks noGrp="1"/>
          </p:cNvSpPr>
          <p:nvPr>
            <p:ph type="title"/>
          </p:nvPr>
        </p:nvSpPr>
        <p:spPr>
          <a:xfrm>
            <a:off x="808037" y="2135169"/>
            <a:ext cx="3962400" cy="965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itillium Web"/>
              <a:buNone/>
              <a:defRPr sz="24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Google Shape;26;p29">
            <a:extLst>
              <a:ext uri="{FF2B5EF4-FFF2-40B4-BE49-F238E27FC236}">
                <a16:creationId xmlns:a16="http://schemas.microsoft.com/office/drawing/2014/main" id="{4C516183-AD02-1A1F-2CDC-8ECAD2FE6622}"/>
              </a:ext>
            </a:extLst>
          </p:cNvPr>
          <p:cNvSpPr txBox="1">
            <a:spLocks noGrp="1"/>
          </p:cNvSpPr>
          <p:nvPr>
            <p:ph type="body" idx="3"/>
          </p:nvPr>
        </p:nvSpPr>
        <p:spPr>
          <a:xfrm>
            <a:off x="716532" y="1227161"/>
            <a:ext cx="9030045" cy="842429"/>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1"/>
              </a:buClr>
              <a:buSzPts val="8000"/>
              <a:buNone/>
              <a:defRPr sz="4000" b="1">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5" name="Google Shape;256;p3">
            <a:extLst>
              <a:ext uri="{FF2B5EF4-FFF2-40B4-BE49-F238E27FC236}">
                <a16:creationId xmlns:a16="http://schemas.microsoft.com/office/drawing/2014/main" id="{5EC26982-60E8-598B-B18D-D99BDB37B008}"/>
              </a:ext>
              <a:ext uri="{C183D7F6-B498-43B3-948B-1728B52AA6E4}">
                <adec:decorative xmlns:adec="http://schemas.microsoft.com/office/drawing/2017/decorative" val="1"/>
              </a:ext>
            </a:extLst>
          </p:cNvPr>
          <p:cNvCxnSpPr>
            <a:cxnSpLocks/>
          </p:cNvCxnSpPr>
          <p:nvPr userDrawn="1"/>
        </p:nvCxnSpPr>
        <p:spPr>
          <a:xfrm>
            <a:off x="1001657" y="1973655"/>
            <a:ext cx="0" cy="640080"/>
          </a:xfrm>
          <a:prstGeom prst="straightConnector1">
            <a:avLst/>
          </a:prstGeom>
          <a:noFill/>
          <a:ln w="57150" cap="flat" cmpd="sng">
            <a:solidFill>
              <a:srgbClr val="BE1E2D"/>
            </a:solidFill>
            <a:prstDash val="solid"/>
            <a:miter lim="800000"/>
            <a:headEnd type="none" w="sm" len="sm"/>
            <a:tailEnd type="none" w="sm" len="sm"/>
          </a:ln>
        </p:spPr>
      </p:cxnSp>
      <p:sp>
        <p:nvSpPr>
          <p:cNvPr id="6" name="Text Placeholder 2">
            <a:extLst>
              <a:ext uri="{FF2B5EF4-FFF2-40B4-BE49-F238E27FC236}">
                <a16:creationId xmlns:a16="http://schemas.microsoft.com/office/drawing/2014/main" id="{9C5C795B-125D-A627-8E8C-F65639D11683}"/>
              </a:ext>
            </a:extLst>
          </p:cNvPr>
          <p:cNvSpPr>
            <a:spLocks noGrp="1"/>
          </p:cNvSpPr>
          <p:nvPr>
            <p:ph type="body" sz="quarter" idx="10"/>
          </p:nvPr>
        </p:nvSpPr>
        <p:spPr>
          <a:xfrm>
            <a:off x="808038" y="3161212"/>
            <a:ext cx="3962400" cy="3037708"/>
          </a:xfrm>
        </p:spPr>
        <p:txBody>
          <a:bodyPr>
            <a:normAutofit/>
          </a:bodyPr>
          <a:lstStyle>
            <a:lvl1pPr marL="285750" indent="-285750">
              <a:defRPr lang="en-US" sz="1600" b="0" i="0" u="none" strike="noStrike" cap="none" dirty="0">
                <a:solidFill>
                  <a:schemeClr val="dk1"/>
                </a:solidFill>
                <a:latin typeface="+mn-lt"/>
                <a:ea typeface="Titillium Web"/>
                <a:cs typeface="Titillium Web"/>
                <a:sym typeface="Titillium Web"/>
              </a:defRPr>
            </a:lvl1pPr>
            <a:lvl2pPr marL="569913" indent="-171450">
              <a:buClr>
                <a:schemeClr val="accent1"/>
              </a:buClr>
              <a:buSzPct val="100000"/>
              <a:defRPr sz="1600">
                <a:latin typeface="+mn-lt"/>
              </a:defRPr>
            </a:lvl2pPr>
            <a:lvl3pPr marL="973138" indent="-171450">
              <a:buClr>
                <a:schemeClr val="accent2"/>
              </a:buClr>
              <a:buSzPct val="100000"/>
              <a:buFont typeface="Wingdings" panose="05000000000000000000" pitchFamily="2" charset="2"/>
              <a:buChar char="§"/>
              <a:defRPr sz="1400">
                <a:latin typeface="+mn-lt"/>
              </a:defRPr>
            </a:lvl3pPr>
            <a:lvl4pPr marL="1430338" indent="-171450">
              <a:buClr>
                <a:schemeClr val="accent3"/>
              </a:buClr>
              <a:buSzPct val="100000"/>
              <a:buFont typeface="Arial" panose="020B0604020202020204" pitchFamily="34" charset="0"/>
              <a:buChar char="•"/>
              <a:defRPr sz="1200">
                <a:latin typeface="+mn-lt"/>
              </a:defRPr>
            </a:lvl4pPr>
            <a:lvl5pPr marL="1828800" indent="-171450">
              <a:buClr>
                <a:schemeClr val="accent4"/>
              </a:buClr>
              <a:buSzPct val="100000"/>
              <a:buFont typeface="Wingdings" panose="05000000000000000000" pitchFamily="2" charset="2"/>
              <a:buChar char="§"/>
              <a:defRPr sz="1100">
                <a:latin typeface="+mn-lt"/>
              </a:defRPr>
            </a:lvl5pPr>
          </a:lstStyle>
          <a:p>
            <a:pPr marL="171450" marR="0" lvl="0" indent="-171450" algn="l" rtl="0">
              <a:lnSpc>
                <a:spcPct val="90000"/>
              </a:lnSpc>
              <a:spcBef>
                <a:spcPts val="1000"/>
              </a:spcBef>
              <a:spcAft>
                <a:spcPts val="0"/>
              </a:spcAft>
              <a:buClr>
                <a:schemeClr val="dk1"/>
              </a:buClr>
              <a:buSzPct val="100000"/>
              <a:buFont typeface="Wingdings" panose="05000000000000000000" pitchFamily="2"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oogle Shape;27;p29">
            <a:extLst>
              <a:ext uri="{FF2B5EF4-FFF2-40B4-BE49-F238E27FC236}">
                <a16:creationId xmlns:a16="http://schemas.microsoft.com/office/drawing/2014/main" id="{D7A3E470-9E7E-6C32-7F90-F5D57E29CDF2}"/>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8152897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ntent with Caption and image" userDrawn="1">
  <p:cSld name="Content with Caption and image">
    <p:spTree>
      <p:nvGrpSpPr>
        <p:cNvPr id="1" name="Shape 149"/>
        <p:cNvGrpSpPr/>
        <p:nvPr/>
      </p:nvGrpSpPr>
      <p:grpSpPr>
        <a:xfrm>
          <a:off x="0" y="0"/>
          <a:ext cx="0" cy="0"/>
          <a:chOff x="0" y="0"/>
          <a:chExt cx="0" cy="0"/>
        </a:xfrm>
      </p:grpSpPr>
      <p:sp>
        <p:nvSpPr>
          <p:cNvPr id="150" name="Google Shape;150;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a:buNone/>
              <a:defRPr sz="32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p4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227013" lvl="0" indent="1588" algn="l">
              <a:lnSpc>
                <a:spcPct val="90000"/>
              </a:lnSpc>
              <a:spcBef>
                <a:spcPts val="1000"/>
              </a:spcBef>
              <a:spcAft>
                <a:spcPts val="0"/>
              </a:spcAft>
              <a:buClr>
                <a:schemeClr val="dk1"/>
              </a:buClr>
              <a:buSzPts val="3200"/>
              <a:buNone/>
              <a:defRPr sz="3200">
                <a:latin typeface="+mj-lt"/>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2" name="Text Placeholder 2">
            <a:extLst>
              <a:ext uri="{FF2B5EF4-FFF2-40B4-BE49-F238E27FC236}">
                <a16:creationId xmlns:a16="http://schemas.microsoft.com/office/drawing/2014/main" id="{193109D4-3231-53F9-51A2-853DB8FC6E96}"/>
              </a:ext>
            </a:extLst>
          </p:cNvPr>
          <p:cNvSpPr>
            <a:spLocks noGrp="1"/>
          </p:cNvSpPr>
          <p:nvPr>
            <p:ph type="body" sz="quarter" idx="10"/>
          </p:nvPr>
        </p:nvSpPr>
        <p:spPr>
          <a:xfrm>
            <a:off x="836612" y="2057400"/>
            <a:ext cx="3933826" cy="4141520"/>
          </a:xfrm>
        </p:spPr>
        <p:txBody>
          <a:bodyPr>
            <a:normAutofit/>
          </a:bodyPr>
          <a:lstStyle>
            <a:lvl1pPr marL="285750" indent="-285750">
              <a:defRPr lang="en-US" sz="1600" b="0" i="0" u="none" strike="noStrike" cap="none" dirty="0">
                <a:solidFill>
                  <a:schemeClr val="dk1"/>
                </a:solidFill>
                <a:latin typeface="+mn-lt"/>
                <a:ea typeface="Titillium Web"/>
                <a:cs typeface="Titillium Web"/>
                <a:sym typeface="Titillium Web"/>
              </a:defRPr>
            </a:lvl1pPr>
            <a:lvl2pPr marL="569913" indent="-171450">
              <a:buClr>
                <a:schemeClr val="accent1"/>
              </a:buClr>
              <a:buSzPct val="100000"/>
              <a:defRPr sz="1600">
                <a:latin typeface="+mn-lt"/>
              </a:defRPr>
            </a:lvl2pPr>
            <a:lvl3pPr marL="973138" indent="-171450">
              <a:buClr>
                <a:schemeClr val="accent2"/>
              </a:buClr>
              <a:buSzPct val="100000"/>
              <a:buFont typeface="Wingdings" panose="05000000000000000000" pitchFamily="2" charset="2"/>
              <a:buChar char="§"/>
              <a:defRPr sz="1400">
                <a:latin typeface="+mn-lt"/>
              </a:defRPr>
            </a:lvl3pPr>
            <a:lvl4pPr marL="1430338" indent="-171450">
              <a:buClr>
                <a:schemeClr val="accent3"/>
              </a:buClr>
              <a:buSzPct val="100000"/>
              <a:buFont typeface="Arial" panose="020B0604020202020204" pitchFamily="34" charset="0"/>
              <a:buChar char="•"/>
              <a:defRPr sz="1200">
                <a:latin typeface="+mn-lt"/>
              </a:defRPr>
            </a:lvl4pPr>
            <a:lvl5pPr marL="1828800" indent="-171450">
              <a:buClr>
                <a:schemeClr val="accent4"/>
              </a:buClr>
              <a:buSzPct val="100000"/>
              <a:buFont typeface="Wingdings" panose="05000000000000000000" pitchFamily="2" charset="2"/>
              <a:buChar char="§"/>
              <a:defRPr sz="1100">
                <a:latin typeface="+mn-lt"/>
              </a:defRPr>
            </a:lvl5pPr>
          </a:lstStyle>
          <a:p>
            <a:pPr marL="171450" marR="0" lvl="0" indent="-171450" algn="l" rtl="0">
              <a:lnSpc>
                <a:spcPct val="90000"/>
              </a:lnSpc>
              <a:spcBef>
                <a:spcPts val="1000"/>
              </a:spcBef>
              <a:spcAft>
                <a:spcPts val="0"/>
              </a:spcAft>
              <a:buClr>
                <a:schemeClr val="dk1"/>
              </a:buClr>
              <a:buSzPct val="100000"/>
              <a:buFont typeface="Wingdings" panose="05000000000000000000" pitchFamily="2"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oogle Shape;27;p29">
            <a:extLst>
              <a:ext uri="{FF2B5EF4-FFF2-40B4-BE49-F238E27FC236}">
                <a16:creationId xmlns:a16="http://schemas.microsoft.com/office/drawing/2014/main" id="{40980F33-F89E-DD98-0838-3ADB1EBAF9C3}"/>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3192651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Full page image" userDrawn="1">
  <p:cSld name="Full page image">
    <p:spTree>
      <p:nvGrpSpPr>
        <p:cNvPr id="1" name="Shape 155"/>
        <p:cNvGrpSpPr/>
        <p:nvPr/>
      </p:nvGrpSpPr>
      <p:grpSpPr>
        <a:xfrm>
          <a:off x="0" y="0"/>
          <a:ext cx="0" cy="0"/>
          <a:chOff x="0" y="0"/>
          <a:chExt cx="0" cy="0"/>
        </a:xfrm>
      </p:grpSpPr>
      <p:sp>
        <p:nvSpPr>
          <p:cNvPr id="2" name="Google Shape;215;p49">
            <a:extLst>
              <a:ext uri="{FF2B5EF4-FFF2-40B4-BE49-F238E27FC236}">
                <a16:creationId xmlns:a16="http://schemas.microsoft.com/office/drawing/2014/main" id="{72B614D7-4E2D-ECAE-7B6D-4D6CA79BC23B}"/>
              </a:ext>
            </a:extLst>
          </p:cNvPr>
          <p:cNvSpPr txBox="1">
            <a:spLocks noGrp="1"/>
          </p:cNvSpPr>
          <p:nvPr>
            <p:ph type="title"/>
          </p:nvPr>
        </p:nvSpPr>
        <p:spPr>
          <a:xfrm>
            <a:off x="2009681" y="5177167"/>
            <a:ext cx="4207308" cy="390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Titillium Web"/>
              <a:buNone/>
              <a:defRPr sz="2000" b="1">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6" name="Google Shape;156;p44"/>
          <p:cNvSpPr>
            <a:spLocks noGrp="1"/>
          </p:cNvSpPr>
          <p:nvPr>
            <p:ph type="pic" idx="2"/>
          </p:nvPr>
        </p:nvSpPr>
        <p:spPr>
          <a:xfrm>
            <a:off x="0" y="0"/>
            <a:ext cx="12191999" cy="6857999"/>
          </a:xfrm>
          <a:prstGeom prst="rect">
            <a:avLst/>
          </a:prstGeom>
          <a:noFill/>
          <a:ln>
            <a:noFill/>
          </a:ln>
        </p:spPr>
        <p:txBody>
          <a:bodyPr/>
          <a:lstStyle/>
          <a:p>
            <a:endParaRPr lang="en-US" dirty="0"/>
          </a:p>
        </p:txBody>
      </p:sp>
    </p:spTree>
    <p:extLst>
      <p:ext uri="{BB962C8B-B14F-4D97-AF65-F5344CB8AC3E}">
        <p14:creationId xmlns:p14="http://schemas.microsoft.com/office/powerpoint/2010/main" val="1147547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Content with 3 side sections" userDrawn="1">
  <p:cSld name="1_Content with 3 side sections">
    <p:spTree>
      <p:nvGrpSpPr>
        <p:cNvPr id="1" name="Shape 159"/>
        <p:cNvGrpSpPr/>
        <p:nvPr/>
      </p:nvGrpSpPr>
      <p:grpSpPr>
        <a:xfrm>
          <a:off x="0" y="0"/>
          <a:ext cx="0" cy="0"/>
          <a:chOff x="0" y="0"/>
          <a:chExt cx="0" cy="0"/>
        </a:xfrm>
      </p:grpSpPr>
      <p:sp>
        <p:nvSpPr>
          <p:cNvPr id="162" name="Google Shape;162;p45"/>
          <p:cNvSpPr txBox="1">
            <a:spLocks noGrp="1"/>
          </p:cNvSpPr>
          <p:nvPr>
            <p:ph type="body" idx="1"/>
          </p:nvPr>
        </p:nvSpPr>
        <p:spPr>
          <a:xfrm>
            <a:off x="7049088" y="1520278"/>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3" name="Google Shape;163;p45"/>
          <p:cNvSpPr txBox="1">
            <a:spLocks noGrp="1"/>
          </p:cNvSpPr>
          <p:nvPr>
            <p:ph type="body" idx="3"/>
          </p:nvPr>
        </p:nvSpPr>
        <p:spPr>
          <a:xfrm>
            <a:off x="7096876" y="1961707"/>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64" name="Google Shape;164;p45"/>
          <p:cNvSpPr txBox="1">
            <a:spLocks noGrp="1"/>
          </p:cNvSpPr>
          <p:nvPr>
            <p:ph type="body" idx="4"/>
          </p:nvPr>
        </p:nvSpPr>
        <p:spPr>
          <a:xfrm>
            <a:off x="9590733" y="1522454"/>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5" name="Google Shape;165;p45"/>
          <p:cNvSpPr txBox="1">
            <a:spLocks noGrp="1"/>
          </p:cNvSpPr>
          <p:nvPr>
            <p:ph type="body" idx="5"/>
          </p:nvPr>
        </p:nvSpPr>
        <p:spPr>
          <a:xfrm>
            <a:off x="9638521" y="1963883"/>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66" name="Google Shape;166;p45"/>
          <p:cNvSpPr txBox="1">
            <a:spLocks noGrp="1"/>
          </p:cNvSpPr>
          <p:nvPr>
            <p:ph type="body" idx="6"/>
          </p:nvPr>
        </p:nvSpPr>
        <p:spPr>
          <a:xfrm>
            <a:off x="7049088" y="3160504"/>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BE1E2D"/>
              </a:buClr>
              <a:buSzPts val="1200"/>
              <a:buNone/>
              <a:defRPr sz="1200">
                <a:solidFill>
                  <a:srgbClr val="BE1E2D"/>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p45"/>
          <p:cNvSpPr txBox="1">
            <a:spLocks noGrp="1"/>
          </p:cNvSpPr>
          <p:nvPr>
            <p:ph type="body" idx="7"/>
          </p:nvPr>
        </p:nvSpPr>
        <p:spPr>
          <a:xfrm>
            <a:off x="7096876" y="3601933"/>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68" name="Google Shape;168;p45"/>
          <p:cNvSpPr txBox="1">
            <a:spLocks noGrp="1"/>
          </p:cNvSpPr>
          <p:nvPr>
            <p:ph type="body" idx="8"/>
          </p:nvPr>
        </p:nvSpPr>
        <p:spPr>
          <a:xfrm>
            <a:off x="9590733" y="3162680"/>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BE1E2D"/>
              </a:buClr>
              <a:buSzPts val="1200"/>
              <a:buNone/>
              <a:defRPr sz="1200">
                <a:solidFill>
                  <a:srgbClr val="BE1E2D"/>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45"/>
          <p:cNvSpPr txBox="1">
            <a:spLocks noGrp="1"/>
          </p:cNvSpPr>
          <p:nvPr>
            <p:ph type="body" idx="9"/>
          </p:nvPr>
        </p:nvSpPr>
        <p:spPr>
          <a:xfrm>
            <a:off x="9638521" y="3604109"/>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70" name="Google Shape;170;p45"/>
          <p:cNvSpPr txBox="1">
            <a:spLocks noGrp="1"/>
          </p:cNvSpPr>
          <p:nvPr>
            <p:ph type="body" idx="13"/>
          </p:nvPr>
        </p:nvSpPr>
        <p:spPr>
          <a:xfrm>
            <a:off x="7049088" y="4800730"/>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F9A21A"/>
              </a:buClr>
              <a:buSzPts val="1200"/>
              <a:buNone/>
              <a:defRPr sz="1200">
                <a:solidFill>
                  <a:schemeClr val="tx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71" name="Google Shape;171;p45"/>
          <p:cNvSpPr txBox="1">
            <a:spLocks noGrp="1"/>
          </p:cNvSpPr>
          <p:nvPr>
            <p:ph type="body" idx="14"/>
          </p:nvPr>
        </p:nvSpPr>
        <p:spPr>
          <a:xfrm>
            <a:off x="7096876" y="5242159"/>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72" name="Google Shape;172;p45"/>
          <p:cNvSpPr txBox="1">
            <a:spLocks noGrp="1"/>
          </p:cNvSpPr>
          <p:nvPr>
            <p:ph type="body" idx="15"/>
          </p:nvPr>
        </p:nvSpPr>
        <p:spPr>
          <a:xfrm>
            <a:off x="9590733" y="4802906"/>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F9A21A"/>
              </a:buClr>
              <a:buSzPts val="1200"/>
              <a:buNone/>
              <a:defRPr sz="1200">
                <a:solidFill>
                  <a:schemeClr val="tx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3" name="Google Shape;173;p45"/>
          <p:cNvSpPr txBox="1">
            <a:spLocks noGrp="1"/>
          </p:cNvSpPr>
          <p:nvPr>
            <p:ph type="body" idx="16"/>
          </p:nvPr>
        </p:nvSpPr>
        <p:spPr>
          <a:xfrm>
            <a:off x="9638521" y="5244335"/>
            <a:ext cx="1599900" cy="632700"/>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 name="Google Shape;138;p41">
            <a:extLst>
              <a:ext uri="{FF2B5EF4-FFF2-40B4-BE49-F238E27FC236}">
                <a16:creationId xmlns:a16="http://schemas.microsoft.com/office/drawing/2014/main" id="{76815437-1037-4502-ABB9-D246C2CD57A4}"/>
              </a:ext>
            </a:extLst>
          </p:cNvPr>
          <p:cNvSpPr txBox="1">
            <a:spLocks noGrp="1"/>
          </p:cNvSpPr>
          <p:nvPr>
            <p:ph type="title"/>
          </p:nvPr>
        </p:nvSpPr>
        <p:spPr>
          <a:xfrm>
            <a:off x="839788" y="1798049"/>
            <a:ext cx="43418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itillium Web"/>
              <a:buNone/>
              <a:defRPr>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0" name="Google Shape;160;p45"/>
          <p:cNvSpPr>
            <a:spLocks noGrp="1"/>
          </p:cNvSpPr>
          <p:nvPr>
            <p:ph type="pic" idx="2"/>
          </p:nvPr>
        </p:nvSpPr>
        <p:spPr>
          <a:xfrm>
            <a:off x="0" y="0"/>
            <a:ext cx="6078583" cy="6482281"/>
          </a:xfrm>
          <a:prstGeom prst="rect">
            <a:avLst/>
          </a:prstGeom>
          <a:noFill/>
          <a:ln>
            <a:noFill/>
          </a:ln>
        </p:spPr>
      </p:sp>
      <p:cxnSp>
        <p:nvCxnSpPr>
          <p:cNvPr id="3" name="Google Shape;437;p19">
            <a:extLst>
              <a:ext uri="{FF2B5EF4-FFF2-40B4-BE49-F238E27FC236}">
                <a16:creationId xmlns:a16="http://schemas.microsoft.com/office/drawing/2014/main" id="{3251C647-FCF3-EBB1-DF92-978E3B0F8BC9}"/>
              </a:ext>
            </a:extLst>
          </p:cNvPr>
          <p:cNvCxnSpPr/>
          <p:nvPr userDrawn="1"/>
        </p:nvCxnSpPr>
        <p:spPr>
          <a:xfrm>
            <a:off x="7191632" y="3002350"/>
            <a:ext cx="1505204" cy="1"/>
          </a:xfrm>
          <a:prstGeom prst="straightConnector1">
            <a:avLst/>
          </a:prstGeom>
          <a:noFill/>
          <a:ln w="57150" cap="flat" cmpd="sng">
            <a:solidFill>
              <a:srgbClr val="BE1E2D"/>
            </a:solidFill>
            <a:prstDash val="solid"/>
            <a:miter lim="800000"/>
            <a:headEnd type="none" w="sm" len="sm"/>
            <a:tailEnd type="none" w="sm" len="sm"/>
          </a:ln>
        </p:spPr>
      </p:cxnSp>
      <p:cxnSp>
        <p:nvCxnSpPr>
          <p:cNvPr id="4" name="Google Shape;438;p19">
            <a:extLst>
              <a:ext uri="{FF2B5EF4-FFF2-40B4-BE49-F238E27FC236}">
                <a16:creationId xmlns:a16="http://schemas.microsoft.com/office/drawing/2014/main" id="{046BCF5C-8324-BD1C-86D8-E0FABF33605D}"/>
              </a:ext>
            </a:extLst>
          </p:cNvPr>
          <p:cNvCxnSpPr/>
          <p:nvPr userDrawn="1"/>
        </p:nvCxnSpPr>
        <p:spPr>
          <a:xfrm>
            <a:off x="9733277" y="3002349"/>
            <a:ext cx="1505204" cy="1"/>
          </a:xfrm>
          <a:prstGeom prst="straightConnector1">
            <a:avLst/>
          </a:prstGeom>
          <a:noFill/>
          <a:ln w="57150" cap="flat" cmpd="sng">
            <a:solidFill>
              <a:srgbClr val="BE1E2D"/>
            </a:solidFill>
            <a:prstDash val="solid"/>
            <a:miter lim="800000"/>
            <a:headEnd type="none" w="sm" len="sm"/>
            <a:tailEnd type="none" w="sm" len="sm"/>
          </a:ln>
        </p:spPr>
      </p:cxnSp>
      <p:cxnSp>
        <p:nvCxnSpPr>
          <p:cNvPr id="5" name="Google Shape;439;p19">
            <a:extLst>
              <a:ext uri="{FF2B5EF4-FFF2-40B4-BE49-F238E27FC236}">
                <a16:creationId xmlns:a16="http://schemas.microsoft.com/office/drawing/2014/main" id="{B6D2A369-72BE-457B-DDB6-A3CE76455893}"/>
              </a:ext>
            </a:extLst>
          </p:cNvPr>
          <p:cNvCxnSpPr/>
          <p:nvPr userDrawn="1"/>
        </p:nvCxnSpPr>
        <p:spPr>
          <a:xfrm>
            <a:off x="7191632" y="4675998"/>
            <a:ext cx="1505204" cy="1"/>
          </a:xfrm>
          <a:prstGeom prst="straightConnector1">
            <a:avLst/>
          </a:prstGeom>
          <a:noFill/>
          <a:ln w="57150" cap="flat" cmpd="sng">
            <a:solidFill>
              <a:schemeClr val="tx1"/>
            </a:solidFill>
            <a:prstDash val="solid"/>
            <a:miter lim="800000"/>
            <a:headEnd type="none" w="sm" len="sm"/>
            <a:tailEnd type="none" w="sm" len="sm"/>
          </a:ln>
        </p:spPr>
      </p:cxnSp>
      <p:cxnSp>
        <p:nvCxnSpPr>
          <p:cNvPr id="6" name="Google Shape;440;p19">
            <a:extLst>
              <a:ext uri="{FF2B5EF4-FFF2-40B4-BE49-F238E27FC236}">
                <a16:creationId xmlns:a16="http://schemas.microsoft.com/office/drawing/2014/main" id="{208D47C3-CC45-459E-D87F-F8660B2C9F82}"/>
              </a:ext>
            </a:extLst>
          </p:cNvPr>
          <p:cNvCxnSpPr/>
          <p:nvPr userDrawn="1"/>
        </p:nvCxnSpPr>
        <p:spPr>
          <a:xfrm>
            <a:off x="9733277" y="4675997"/>
            <a:ext cx="1505204" cy="1"/>
          </a:xfrm>
          <a:prstGeom prst="straightConnector1">
            <a:avLst/>
          </a:prstGeom>
          <a:noFill/>
          <a:ln w="57150" cap="flat" cmpd="sng">
            <a:solidFill>
              <a:schemeClr val="tx1"/>
            </a:solidFill>
            <a:prstDash val="solid"/>
            <a:miter lim="800000"/>
            <a:headEnd type="none" w="sm" len="sm"/>
            <a:tailEnd type="none" w="sm" len="sm"/>
          </a:ln>
        </p:spPr>
      </p:cxnSp>
      <p:cxnSp>
        <p:nvCxnSpPr>
          <p:cNvPr id="7" name="Google Shape;441;p19">
            <a:extLst>
              <a:ext uri="{FF2B5EF4-FFF2-40B4-BE49-F238E27FC236}">
                <a16:creationId xmlns:a16="http://schemas.microsoft.com/office/drawing/2014/main" id="{8D074B41-8284-D77C-8533-B7DF6120DCF1}"/>
              </a:ext>
            </a:extLst>
          </p:cNvPr>
          <p:cNvCxnSpPr/>
          <p:nvPr userDrawn="1"/>
        </p:nvCxnSpPr>
        <p:spPr>
          <a:xfrm>
            <a:off x="7191632" y="1393369"/>
            <a:ext cx="1505204" cy="1"/>
          </a:xfrm>
          <a:prstGeom prst="straightConnector1">
            <a:avLst/>
          </a:prstGeom>
          <a:noFill/>
          <a:ln w="57150" cap="flat" cmpd="sng">
            <a:solidFill>
              <a:srgbClr val="075190"/>
            </a:solidFill>
            <a:prstDash val="solid"/>
            <a:miter lim="800000"/>
            <a:headEnd type="none" w="sm" len="sm"/>
            <a:tailEnd type="none" w="sm" len="sm"/>
          </a:ln>
        </p:spPr>
      </p:cxnSp>
      <p:cxnSp>
        <p:nvCxnSpPr>
          <p:cNvPr id="8" name="Google Shape;442;p19">
            <a:extLst>
              <a:ext uri="{FF2B5EF4-FFF2-40B4-BE49-F238E27FC236}">
                <a16:creationId xmlns:a16="http://schemas.microsoft.com/office/drawing/2014/main" id="{916373C8-A30A-C348-4097-F1476162330B}"/>
              </a:ext>
            </a:extLst>
          </p:cNvPr>
          <p:cNvCxnSpPr/>
          <p:nvPr userDrawn="1"/>
        </p:nvCxnSpPr>
        <p:spPr>
          <a:xfrm>
            <a:off x="9733277" y="1393368"/>
            <a:ext cx="1505204" cy="1"/>
          </a:xfrm>
          <a:prstGeom prst="straightConnector1">
            <a:avLst/>
          </a:prstGeom>
          <a:noFill/>
          <a:ln w="57150" cap="flat" cmpd="sng">
            <a:solidFill>
              <a:srgbClr val="075190"/>
            </a:solidFill>
            <a:prstDash val="solid"/>
            <a:miter lim="800000"/>
            <a:headEnd type="none" w="sm" len="sm"/>
            <a:tailEnd type="none" w="sm" len="sm"/>
          </a:ln>
        </p:spPr>
      </p:cxnSp>
      <p:pic>
        <p:nvPicPr>
          <p:cNvPr id="9" name="Google Shape;27;p29">
            <a:extLst>
              <a:ext uri="{FF2B5EF4-FFF2-40B4-BE49-F238E27FC236}">
                <a16:creationId xmlns:a16="http://schemas.microsoft.com/office/drawing/2014/main" id="{A98FCFD0-753F-1AC9-B455-5A6B5F31BF5F}"/>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288980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6.wmf"/><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4.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5.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image" Target="../media/image12.png"/><Relationship Id="rId4" Type="http://schemas.openxmlformats.org/officeDocument/2006/relationships/slideLayout" Target="../slideLayouts/slideLayout7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8.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theme" Target="../theme/theme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D36DF2-A7B2-4945-9D43-615A10AB3C8C}"/>
              </a:ext>
            </a:extLst>
          </p:cNvPr>
          <p:cNvSpPr/>
          <p:nvPr/>
        </p:nvSpPr>
        <p:spPr>
          <a:xfrm>
            <a:off x="0" y="0"/>
            <a:ext cx="12192000" cy="6858000"/>
          </a:xfrm>
          <a:prstGeom prst="rect">
            <a:avLst/>
          </a:prstGeom>
          <a:solidFill>
            <a:srgbClr val="0A2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2E2C170-C73F-4BA1-A127-92402BA5B5D0}"/>
              </a:ext>
            </a:extLst>
          </p:cNvPr>
          <p:cNvPicPr>
            <a:picLocks noChangeAspect="1"/>
          </p:cNvPicPr>
          <p:nvPr/>
        </p:nvPicPr>
        <p:blipFill rotWithShape="1">
          <a:blip r:embed="rId8"/>
          <a:srcRect t="6" r="84947" b="-1"/>
          <a:stretch/>
        </p:blipFill>
        <p:spPr>
          <a:xfrm>
            <a:off x="93745" y="145065"/>
            <a:ext cx="775252" cy="660400"/>
          </a:xfrm>
          <a:prstGeom prst="rect">
            <a:avLst/>
          </a:prstGeom>
        </p:spPr>
      </p:pic>
    </p:spTree>
    <p:extLst>
      <p:ext uri="{BB962C8B-B14F-4D97-AF65-F5344CB8AC3E}">
        <p14:creationId xmlns:p14="http://schemas.microsoft.com/office/powerpoint/2010/main" val="314888603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93F48-28FC-5446-B693-64BAD680F382}" type="slidenum">
              <a:rPr lang="en-US" smtClean="0"/>
              <a:pPr/>
              <a:t>‹#›</a:t>
            </a:fld>
            <a:endParaRPr lang="en-US" dirty="0"/>
          </a:p>
        </p:txBody>
      </p:sp>
      <p:pic>
        <p:nvPicPr>
          <p:cNvPr id="7" name="Picture 6">
            <a:extLst>
              <a:ext uri="{FF2B5EF4-FFF2-40B4-BE49-F238E27FC236}">
                <a16:creationId xmlns:a16="http://schemas.microsoft.com/office/drawing/2014/main" id="{9B43FF4D-595E-BD47-BC30-0A613B08E3C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Centers for Medicare &amp; Medicaid Services logo" title="CMS Logo">
            <a:extLst>
              <a:ext uri="{FF2B5EF4-FFF2-40B4-BE49-F238E27FC236}">
                <a16:creationId xmlns:a16="http://schemas.microsoft.com/office/drawing/2014/main" id="{717B5BD8-DA40-894D-BDE7-C7B207BCCF2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68500" y="1908391"/>
            <a:ext cx="7297611" cy="2539568"/>
          </a:xfrm>
          <a:prstGeom prst="rect">
            <a:avLst/>
          </a:prstGeom>
        </p:spPr>
      </p:pic>
    </p:spTree>
    <p:extLst>
      <p:ext uri="{BB962C8B-B14F-4D97-AF65-F5344CB8AC3E}">
        <p14:creationId xmlns:p14="http://schemas.microsoft.com/office/powerpoint/2010/main" val="410460305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5E5A6-AF02-40AE-7A2E-6BD7FDCC9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D805A7-688D-6195-BAB2-14450CA88B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CC8D3-5D88-7046-16B5-75EDB77D81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779DCE-3A1D-4FFA-9951-02082DBBC93C}" type="datetimeFigureOut">
              <a:rPr lang="en-US" smtClean="0"/>
              <a:t>9/16/2024</a:t>
            </a:fld>
            <a:endParaRPr lang="en-US" dirty="0"/>
          </a:p>
        </p:txBody>
      </p:sp>
      <p:sp>
        <p:nvSpPr>
          <p:cNvPr id="5" name="Footer Placeholder 4">
            <a:extLst>
              <a:ext uri="{FF2B5EF4-FFF2-40B4-BE49-F238E27FC236}">
                <a16:creationId xmlns:a16="http://schemas.microsoft.com/office/drawing/2014/main" id="{CDC23BE3-C683-2225-6F3B-8573DA5938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F4723AE-A20A-BF15-AF18-17C7D1D69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49A66A-63AD-42AE-ACE0-8209F2E1C4A2}" type="slidenum">
              <a:rPr lang="en-US" smtClean="0"/>
              <a:t>‹#›</a:t>
            </a:fld>
            <a:endParaRPr lang="en-US" dirty="0"/>
          </a:p>
        </p:txBody>
      </p:sp>
    </p:spTree>
    <p:extLst>
      <p:ext uri="{BB962C8B-B14F-4D97-AF65-F5344CB8AC3E}">
        <p14:creationId xmlns:p14="http://schemas.microsoft.com/office/powerpoint/2010/main" val="3120053127"/>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p:nvSpPr>
        <p:spPr bwMode="gray">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p:nvSpPr>
        <p:spPr bwMode="gray">
          <a:xfrm>
            <a:off x="0" y="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p:nvPicPr>
        <p:blipFill>
          <a:blip r:embed="rId16"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3" name="Group 2">
            <a:extLst>
              <a:ext uri="{FF2B5EF4-FFF2-40B4-BE49-F238E27FC236}">
                <a16:creationId xmlns:a16="http://schemas.microsoft.com/office/drawing/2014/main" id="{A1F45708-9744-4764-A901-4FD2D89B5F79}"/>
              </a:ext>
            </a:extLst>
          </p:cNvPr>
          <p:cNvGrpSpPr/>
          <p:nvPr/>
        </p:nvGrpSpPr>
        <p:grpSpPr>
          <a:xfrm>
            <a:off x="6477000" y="6321441"/>
            <a:ext cx="3954162" cy="457200"/>
            <a:chOff x="6477000" y="6321441"/>
            <a:chExt cx="3954162" cy="457200"/>
          </a:xfrm>
        </p:grpSpPr>
        <p:sp>
          <p:nvSpPr>
            <p:cNvPr id="19" name="OSERS">
              <a:extLst>
                <a:ext uri="{FF2B5EF4-FFF2-40B4-BE49-F238E27FC236}">
                  <a16:creationId xmlns:a16="http://schemas.microsoft.com/office/drawing/2014/main" id="{8A15887E-48F6-4EA1-8E7D-F58C30D8CAC6}"/>
                </a:ext>
                <a:ext uri="{C183D7F6-B498-43B3-948B-1728B52AA6E4}">
                  <adec:decorative xmlns:adec="http://schemas.microsoft.com/office/drawing/2017/decorative" val="1"/>
                </a:ext>
              </a:extLst>
            </p:cNvPr>
            <p:cNvSpPr txBox="1">
              <a:spLocks/>
            </p:cNvSpPr>
            <p:nvPr/>
          </p:nvSpPr>
          <p:spPr bwMode="white">
            <a:xfrm>
              <a:off x="7985622" y="6338588"/>
              <a:ext cx="2445540"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Office of Special Education </a:t>
              </a:r>
              <a:br>
                <a:rPr lang="en-US" sz="1200" dirty="0"/>
              </a:br>
              <a:r>
                <a:rPr lang="en-US" sz="1200" dirty="0"/>
                <a:t>and Rehabilitative Services</a:t>
              </a:r>
            </a:p>
          </p:txBody>
        </p:sp>
        <p:cxnSp>
          <p:nvCxnSpPr>
            <p:cNvPr id="20" name="Straight Connector 19">
              <a:extLst>
                <a:ext uri="{FF2B5EF4-FFF2-40B4-BE49-F238E27FC236}">
                  <a16:creationId xmlns:a16="http://schemas.microsoft.com/office/drawing/2014/main" id="{BFDB7E23-3E19-4CD3-B16F-D28A1B6BB472}"/>
                </a:ext>
                <a:ext uri="{C183D7F6-B498-43B3-948B-1728B52AA6E4}">
                  <adec:decorative xmlns:adec="http://schemas.microsoft.com/office/drawing/2017/decorative" val="1"/>
                </a:ext>
              </a:extLst>
            </p:cNvPr>
            <p:cNvCxnSpPr>
              <a:cxnSpLocks/>
            </p:cNvCxnSpPr>
            <p:nvPr/>
          </p:nvCxnSpPr>
          <p:spPr bwMode="white">
            <a:xfrm>
              <a:off x="7937155"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SERS Acronym">
              <a:extLst>
                <a:ext uri="{FF2B5EF4-FFF2-40B4-BE49-F238E27FC236}">
                  <a16:creationId xmlns:a16="http://schemas.microsoft.com/office/drawing/2014/main" id="{6C6D5D89-A8A9-4770-9C82-294E750B26E0}"/>
                </a:ext>
                <a:ext uri="{C183D7F6-B498-43B3-948B-1728B52AA6E4}">
                  <adec:decorative xmlns:adec="http://schemas.microsoft.com/office/drawing/2017/decorative" val="1"/>
                </a:ext>
              </a:extLst>
            </p:cNvPr>
            <p:cNvSpPr txBox="1"/>
            <p:nvPr/>
          </p:nvSpPr>
          <p:spPr bwMode="white">
            <a:xfrm>
              <a:off x="6477000" y="6321441"/>
              <a:ext cx="1374791" cy="457200"/>
            </a:xfrm>
            <a:prstGeom prst="rect">
              <a:avLst/>
            </a:prstGeom>
            <a:noFill/>
          </p:spPr>
          <p:txBody>
            <a:bodyPr wrap="square" lIns="0" tIns="0" rIns="0" bIns="0" rtlCol="0" anchor="ctr">
              <a:noAutofit/>
            </a:bodyPr>
            <a:lstStyle/>
            <a:p>
              <a:pPr algn="r">
                <a:lnSpc>
                  <a:spcPct val="85000"/>
                </a:lnSpc>
              </a:pPr>
              <a:r>
                <a:rPr lang="en-US" sz="3600" spc="0" baseline="0" dirty="0">
                  <a:solidFill>
                    <a:schemeClr val="bg1"/>
                  </a:solidFill>
                  <a:latin typeface="Century Gothic" panose="020B0502020202020204" pitchFamily="34" charset="0"/>
                </a:rPr>
                <a:t>OSERS</a:t>
              </a:r>
              <a:endParaRPr lang="en-US" sz="3200" spc="0" baseline="0" dirty="0">
                <a:solidFill>
                  <a:schemeClr val="bg1"/>
                </a:solidFill>
                <a:latin typeface="Century Gothic" panose="020B0502020202020204" pitchFamily="34" charset="0"/>
              </a:endParaRPr>
            </a:p>
          </p:txBody>
        </p:sp>
      </p:gr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bwMode="white">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bwMode="white">
          <a:xfrm>
            <a:off x="638175" y="0"/>
            <a:ext cx="10944225" cy="672111"/>
          </a:xfrm>
          <a:prstGeom prst="rect">
            <a:avLst/>
          </a:prstGeom>
          <a:effectLst/>
        </p:spPr>
        <p:txBody>
          <a:bodyPr vert="horz" lIns="0" tIns="0" rIns="0" bIns="0" rtlCol="0" anchor="b">
            <a:noAutofit/>
          </a:bodyPr>
          <a:lstStyle/>
          <a:p>
            <a:r>
              <a:rPr lang="en-US"/>
              <a:t>Click to edit Master title style</a:t>
            </a:r>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bwMode="gray">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52672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fade/>
  </p:transition>
  <p:hf hdr="0" ftr="0" dt="0"/>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09091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tillium Web"/>
              <a:buNone/>
              <a:defRPr sz="44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26"/>
          <p:cNvSpPr txBox="1">
            <a:spLocks noGrp="1"/>
          </p:cNvSpPr>
          <p:nvPr>
            <p:ph type="body" idx="1"/>
          </p:nvPr>
        </p:nvSpPr>
        <p:spPr>
          <a:xfrm>
            <a:off x="838200" y="4563291"/>
            <a:ext cx="10515600" cy="16136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Titillium Web"/>
                <a:ea typeface="Titillium Web"/>
                <a:cs typeface="Titillium Web"/>
                <a:sym typeface="Titillium Web"/>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26"/>
          <p:cNvSpPr/>
          <p:nvPr/>
        </p:nvSpPr>
        <p:spPr>
          <a:xfrm>
            <a:off x="3" y="6618337"/>
            <a:ext cx="11823300" cy="246888"/>
          </a:xfrm>
          <a:prstGeom prst="rect">
            <a:avLst/>
          </a:prstGeom>
          <a:solidFill>
            <a:srgbClr val="075190"/>
          </a:solidFill>
          <a:ln>
            <a:noFill/>
          </a:ln>
        </p:spPr>
        <p:txBody>
          <a:bodyPr spcFirstLastPara="1" wrap="square" lIns="38570" tIns="19280" rIns="38570" bIns="1928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760" b="0" i="0" u="none" strike="noStrike" cap="none" dirty="0">
              <a:solidFill>
                <a:schemeClr val="lt1"/>
              </a:solidFill>
              <a:latin typeface="Calibri"/>
              <a:ea typeface="Calibri"/>
              <a:cs typeface="Calibri"/>
              <a:sym typeface="Calibri"/>
            </a:endParaRPr>
          </a:p>
        </p:txBody>
      </p:sp>
      <p:sp>
        <p:nvSpPr>
          <p:cNvPr id="10" name="Google Shape;10;p26"/>
          <p:cNvSpPr/>
          <p:nvPr/>
        </p:nvSpPr>
        <p:spPr>
          <a:xfrm>
            <a:off x="10363200" y="6618337"/>
            <a:ext cx="1828800" cy="246888"/>
          </a:xfrm>
          <a:prstGeom prst="rect">
            <a:avLst/>
          </a:prstGeom>
          <a:solidFill>
            <a:srgbClr val="F9A21A"/>
          </a:solidFill>
          <a:ln>
            <a:noFill/>
          </a:ln>
        </p:spPr>
        <p:txBody>
          <a:bodyPr spcFirstLastPara="1" wrap="square" lIns="38570" tIns="38570" rIns="38570" bIns="3857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591" b="0" i="0" u="none" strike="noStrike" cap="none" dirty="0">
              <a:solidFill>
                <a:srgbClr val="000000"/>
              </a:solidFill>
              <a:latin typeface="Arial"/>
              <a:ea typeface="Arial"/>
              <a:cs typeface="Arial"/>
              <a:sym typeface="Arial"/>
            </a:endParaRPr>
          </a:p>
        </p:txBody>
      </p:sp>
      <p:sp>
        <p:nvSpPr>
          <p:cNvPr id="2" name="Google Shape;10;p26">
            <a:extLst>
              <a:ext uri="{FF2B5EF4-FFF2-40B4-BE49-F238E27FC236}">
                <a16:creationId xmlns:a16="http://schemas.microsoft.com/office/drawing/2014/main" id="{39278194-149E-7248-5A15-5E78B0DCEFA0}"/>
              </a:ext>
            </a:extLst>
          </p:cNvPr>
          <p:cNvSpPr/>
          <p:nvPr userDrawn="1"/>
        </p:nvSpPr>
        <p:spPr>
          <a:xfrm>
            <a:off x="8534400" y="6618337"/>
            <a:ext cx="1828800" cy="246888"/>
          </a:xfrm>
          <a:prstGeom prst="rect">
            <a:avLst/>
          </a:prstGeom>
          <a:solidFill>
            <a:schemeClr val="accent2"/>
          </a:solidFill>
          <a:ln>
            <a:noFill/>
          </a:ln>
        </p:spPr>
        <p:txBody>
          <a:bodyPr spcFirstLastPara="1" wrap="square" lIns="38570" tIns="38570" rIns="38570" bIns="3857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591"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76557144"/>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mj-lt"/>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70260" marR="0" lvl="0" indent="1191" algn="l" rtl="0">
        <a:lnSpc>
          <a:spcPct val="100000"/>
        </a:lnSpc>
        <a:spcBef>
          <a:spcPts val="0"/>
        </a:spcBef>
        <a:spcAft>
          <a:spcPts val="0"/>
        </a:spcAft>
        <a:buClr>
          <a:srgbClr val="000000"/>
        </a:buClr>
        <a:buFont typeface="Arial"/>
        <a:defRPr sz="105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1F584F58-7C5C-2736-886C-35E4136C5734}"/>
              </a:ext>
            </a:extLst>
          </p:cNvPr>
          <p:cNvSpPr>
            <a:spLocks noGrp="1"/>
          </p:cNvSpPr>
          <p:nvPr>
            <p:ph type="body" idx="1"/>
          </p:nvPr>
        </p:nvSpPr>
        <p:spPr bwMode="auto">
          <a:xfrm>
            <a:off x="609600" y="1143001"/>
            <a:ext cx="11176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8" name="Straight Connector 7">
            <a:extLst>
              <a:ext uri="{FF2B5EF4-FFF2-40B4-BE49-F238E27FC236}">
                <a16:creationId xmlns:a16="http://schemas.microsoft.com/office/drawing/2014/main" id="{B613FB09-8B81-104E-ABBC-05C1B3F5E014}"/>
              </a:ext>
            </a:extLst>
          </p:cNvPr>
          <p:cNvCxnSpPr/>
          <p:nvPr userDrawn="1"/>
        </p:nvCxnSpPr>
        <p:spPr>
          <a:xfrm>
            <a:off x="609600" y="6172200"/>
            <a:ext cx="10972800"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a:extLst>
              <a:ext uri="{FF2B5EF4-FFF2-40B4-BE49-F238E27FC236}">
                <a16:creationId xmlns:a16="http://schemas.microsoft.com/office/drawing/2014/main" id="{9F4B88F8-487A-574A-FFE7-DAC695556471}"/>
              </a:ext>
            </a:extLst>
          </p:cNvPr>
          <p:cNvSpPr txBox="1">
            <a:spLocks/>
          </p:cNvSpPr>
          <p:nvPr userDrawn="1"/>
        </p:nvSpPr>
        <p:spPr>
          <a:xfrm>
            <a:off x="8737600" y="6416676"/>
            <a:ext cx="2844800" cy="365125"/>
          </a:xfrm>
          <a:prstGeom prst="rect">
            <a:avLst/>
          </a:prstGeom>
        </p:spPr>
        <p:txBody>
          <a:bodyPr anchor="ct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A162C968-563D-4D7D-9475-5186F00295CB}" type="slidenum">
              <a:rPr lang="en-US" altLang="en-US" sz="600" b="1" smtClean="0">
                <a:solidFill>
                  <a:srgbClr val="000000"/>
                </a:solidFill>
                <a:latin typeface="Arial" panose="020B0604020202020204" pitchFamily="34" charset="0"/>
                <a:cs typeface="Arial" panose="020B0604020202020204" pitchFamily="34" charset="0"/>
              </a:rPr>
              <a:pPr algn="r" eaLnBrk="1" hangingPunct="1">
                <a:defRPr/>
              </a:pPr>
              <a:t>‹#›</a:t>
            </a:fld>
            <a:endParaRPr lang="en-US" altLang="en-US" sz="600" b="1" dirty="0">
              <a:solidFill>
                <a:srgbClr val="000000"/>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840F8E1-5A57-03F8-33A3-669F36F670D1}"/>
              </a:ext>
            </a:extLst>
          </p:cNvPr>
          <p:cNvCxnSpPr/>
          <p:nvPr userDrawn="1"/>
        </p:nvCxnSpPr>
        <p:spPr>
          <a:xfrm>
            <a:off x="609600" y="914400"/>
            <a:ext cx="10972800"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ACL Administration for Community Living logo" title="Administration for Community Living">
            <a:extLst>
              <a:ext uri="{FF2B5EF4-FFF2-40B4-BE49-F238E27FC236}">
                <a16:creationId xmlns:a16="http://schemas.microsoft.com/office/drawing/2014/main" id="{DB3BCB4B-4958-D5DF-4C4E-261C9103A124}"/>
              </a:ext>
            </a:extLst>
          </p:cNvPr>
          <p:cNvPicPr>
            <a:picLocks noChangeAspect="1"/>
          </p:cNvPicPr>
          <p:nvPr userDrawn="1"/>
        </p:nvPicPr>
        <p:blipFill>
          <a:blip r:embed="rId9"/>
          <a:srcRect/>
          <a:stretch>
            <a:fillRect/>
          </a:stretch>
        </p:blipFill>
        <p:spPr bwMode="auto">
          <a:xfrm>
            <a:off x="400051" y="6272214"/>
            <a:ext cx="1334745" cy="509587"/>
          </a:xfrm>
          <a:prstGeom prst="rect">
            <a:avLst/>
          </a:prstGeom>
          <a:noFill/>
          <a:ln>
            <a:noFill/>
          </a:ln>
        </p:spPr>
      </p:pic>
    </p:spTree>
    <p:extLst>
      <p:ext uri="{BB962C8B-B14F-4D97-AF65-F5344CB8AC3E}">
        <p14:creationId xmlns:p14="http://schemas.microsoft.com/office/powerpoint/2010/main" val="147255638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Arial" charset="0"/>
        </a:defRPr>
      </a:lvl2pPr>
      <a:lvl3pPr algn="ctr" defTabSz="342900" rtl="0" eaLnBrk="0" fontAlgn="base" hangingPunct="0">
        <a:spcBef>
          <a:spcPct val="0"/>
        </a:spcBef>
        <a:spcAft>
          <a:spcPct val="0"/>
        </a:spcAft>
        <a:defRPr sz="3300">
          <a:solidFill>
            <a:schemeClr val="tx1"/>
          </a:solidFill>
          <a:latin typeface="Arial" charset="0"/>
        </a:defRPr>
      </a:lvl3pPr>
      <a:lvl4pPr algn="ctr" defTabSz="342900" rtl="0" eaLnBrk="0" fontAlgn="base" hangingPunct="0">
        <a:spcBef>
          <a:spcPct val="0"/>
        </a:spcBef>
        <a:spcAft>
          <a:spcPct val="0"/>
        </a:spcAft>
        <a:defRPr sz="3300">
          <a:solidFill>
            <a:schemeClr val="tx1"/>
          </a:solidFill>
          <a:latin typeface="Arial" charset="0"/>
        </a:defRPr>
      </a:lvl4pPr>
      <a:lvl5pPr algn="ctr" defTabSz="342900" rtl="0" eaLnBrk="0" fontAlgn="base" hangingPunct="0">
        <a:spcBef>
          <a:spcPct val="0"/>
        </a:spcBef>
        <a:spcAft>
          <a:spcPct val="0"/>
        </a:spcAft>
        <a:defRPr sz="3300">
          <a:solidFill>
            <a:schemeClr val="tx1"/>
          </a:solidFill>
          <a:latin typeface="Arial" charset="0"/>
        </a:defRPr>
      </a:lvl5pPr>
      <a:lvl6pPr marL="342900" algn="ctr" defTabSz="342900" rtl="0" eaLnBrk="1" fontAlgn="base" hangingPunct="1">
        <a:spcBef>
          <a:spcPct val="0"/>
        </a:spcBef>
        <a:spcAft>
          <a:spcPct val="0"/>
        </a:spcAft>
        <a:defRPr sz="3300">
          <a:solidFill>
            <a:schemeClr val="tx1"/>
          </a:solidFill>
          <a:latin typeface="Arial" charset="0"/>
        </a:defRPr>
      </a:lvl6pPr>
      <a:lvl7pPr marL="685800" algn="ctr" defTabSz="342900" rtl="0" eaLnBrk="1" fontAlgn="base" hangingPunct="1">
        <a:spcBef>
          <a:spcPct val="0"/>
        </a:spcBef>
        <a:spcAft>
          <a:spcPct val="0"/>
        </a:spcAft>
        <a:defRPr sz="3300">
          <a:solidFill>
            <a:schemeClr val="tx1"/>
          </a:solidFill>
          <a:latin typeface="Arial" charset="0"/>
        </a:defRPr>
      </a:lvl7pPr>
      <a:lvl8pPr marL="1028700" algn="ctr" defTabSz="342900" rtl="0" eaLnBrk="1" fontAlgn="base" hangingPunct="1">
        <a:spcBef>
          <a:spcPct val="0"/>
        </a:spcBef>
        <a:spcAft>
          <a:spcPct val="0"/>
        </a:spcAft>
        <a:defRPr sz="3300">
          <a:solidFill>
            <a:schemeClr val="tx1"/>
          </a:solidFill>
          <a:latin typeface="Arial" charset="0"/>
        </a:defRPr>
      </a:lvl8pPr>
      <a:lvl9pPr marL="1371600" algn="ctr" defTabSz="342900" rtl="0" eaLnBrk="1" fontAlgn="base" hangingPunct="1">
        <a:spcBef>
          <a:spcPct val="0"/>
        </a:spcBef>
        <a:spcAft>
          <a:spcPct val="0"/>
        </a:spcAft>
        <a:defRPr sz="3300">
          <a:solidFill>
            <a:schemeClr val="tx1"/>
          </a:solidFill>
          <a:latin typeface="Arial" charset="0"/>
        </a:defRPr>
      </a:lvl9pPr>
    </p:titleStyle>
    <p:bodyStyle>
      <a:lvl1pPr marL="215900" indent="-215900" algn="l" defTabSz="342900" rtl="0" eaLnBrk="0" fontAlgn="base" hangingPunct="0">
        <a:spcBef>
          <a:spcPct val="0"/>
        </a:spcBef>
        <a:spcAft>
          <a:spcPts val="450"/>
        </a:spcAft>
        <a:buClr>
          <a:srgbClr val="E00034"/>
        </a:buClr>
        <a:buFont typeface="Arial" panose="020B0604020202020204" pitchFamily="34" charset="0"/>
        <a:buChar char="•"/>
        <a:defRPr kern="1200">
          <a:solidFill>
            <a:srgbClr val="5F6163"/>
          </a:solidFill>
          <a:latin typeface="+mn-lt"/>
          <a:ea typeface="+mn-ea"/>
          <a:cs typeface="+mn-cs"/>
        </a:defRPr>
      </a:lvl1pPr>
      <a:lvl2pPr marL="557213" indent="-257175" algn="l" defTabSz="342900" rtl="0" eaLnBrk="0" fontAlgn="base" hangingPunct="0">
        <a:spcBef>
          <a:spcPct val="0"/>
        </a:spcBef>
        <a:spcAft>
          <a:spcPts val="450"/>
        </a:spcAft>
        <a:buClr>
          <a:srgbClr val="E00034"/>
        </a:buClr>
        <a:buFont typeface="Arial" panose="020B0604020202020204" pitchFamily="34" charset="0"/>
        <a:buChar char="–"/>
        <a:defRPr sz="1500" kern="1200">
          <a:solidFill>
            <a:srgbClr val="5F6163"/>
          </a:solidFill>
          <a:latin typeface="+mn-lt"/>
          <a:ea typeface="+mn-ea"/>
          <a:cs typeface="+mn-cs"/>
        </a:defRPr>
      </a:lvl2pPr>
      <a:lvl3pPr marL="773113" indent="-176213" algn="l" defTabSz="342900" rtl="0" eaLnBrk="0" fontAlgn="base" hangingPunct="0">
        <a:spcBef>
          <a:spcPct val="0"/>
        </a:spcBef>
        <a:spcAft>
          <a:spcPts val="450"/>
        </a:spcAft>
        <a:buClr>
          <a:srgbClr val="E00034"/>
        </a:buClr>
        <a:buFont typeface="Arial" panose="020B0604020202020204" pitchFamily="34" charset="0"/>
        <a:buChar char="•"/>
        <a:defRPr kern="1200">
          <a:solidFill>
            <a:srgbClr val="5F6163"/>
          </a:solidFill>
          <a:latin typeface="+mn-lt"/>
          <a:ea typeface="+mn-ea"/>
          <a:cs typeface="+mn-cs"/>
        </a:defRPr>
      </a:lvl3pPr>
      <a:lvl4pPr marL="1031875" indent="-217488"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4pPr>
      <a:lvl5pPr marL="1243013" indent="-209550" algn="l" defTabSz="342900" rtl="0" eaLnBrk="0" fontAlgn="base" hangingPunct="0">
        <a:spcBef>
          <a:spcPct val="0"/>
        </a:spcBef>
        <a:spcAft>
          <a:spcPts val="450"/>
        </a:spcAft>
        <a:buClr>
          <a:srgbClr val="E00034"/>
        </a:buClr>
        <a:buFont typeface="Arial" panose="020B0604020202020204" pitchFamily="34" charset="0"/>
        <a:buChar char="»"/>
        <a:defRPr sz="1000" kern="120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1F584F58-7C5C-2736-886C-35E4136C5734}"/>
              </a:ext>
            </a:extLst>
          </p:cNvPr>
          <p:cNvSpPr>
            <a:spLocks noGrp="1"/>
          </p:cNvSpPr>
          <p:nvPr>
            <p:ph type="body" idx="1"/>
          </p:nvPr>
        </p:nvSpPr>
        <p:spPr bwMode="auto">
          <a:xfrm>
            <a:off x="609600" y="1143003"/>
            <a:ext cx="11176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8" name="Straight Connector 7">
            <a:extLst>
              <a:ext uri="{FF2B5EF4-FFF2-40B4-BE49-F238E27FC236}">
                <a16:creationId xmlns:a16="http://schemas.microsoft.com/office/drawing/2014/main" id="{B613FB09-8B81-104E-ABBC-05C1B3F5E014}"/>
              </a:ext>
            </a:extLst>
          </p:cNvPr>
          <p:cNvCxnSpPr/>
          <p:nvPr userDrawn="1"/>
        </p:nvCxnSpPr>
        <p:spPr>
          <a:xfrm>
            <a:off x="609600" y="6172200"/>
            <a:ext cx="10972800"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a:extLst>
              <a:ext uri="{FF2B5EF4-FFF2-40B4-BE49-F238E27FC236}">
                <a16:creationId xmlns:a16="http://schemas.microsoft.com/office/drawing/2014/main" id="{9F4B88F8-487A-574A-FFE7-DAC695556471}"/>
              </a:ext>
            </a:extLst>
          </p:cNvPr>
          <p:cNvSpPr txBox="1">
            <a:spLocks/>
          </p:cNvSpPr>
          <p:nvPr userDrawn="1"/>
        </p:nvSpPr>
        <p:spPr>
          <a:xfrm>
            <a:off x="8737600" y="6416678"/>
            <a:ext cx="2844800" cy="365125"/>
          </a:xfrm>
          <a:prstGeom prst="rect">
            <a:avLst/>
          </a:prstGeom>
        </p:spPr>
        <p:txBody>
          <a:bodyPr anchor="ct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A162C968-563D-4D7D-9475-5186F00295CB}" type="slidenum">
              <a:rPr lang="en-US" altLang="en-US" sz="450" b="1" smtClean="0">
                <a:solidFill>
                  <a:srgbClr val="000000"/>
                </a:solidFill>
                <a:latin typeface="Arial" panose="020B0604020202020204" pitchFamily="34" charset="0"/>
                <a:cs typeface="Arial" panose="020B0604020202020204" pitchFamily="34" charset="0"/>
              </a:rPr>
              <a:pPr algn="r" eaLnBrk="1" hangingPunct="1">
                <a:defRPr/>
              </a:pPr>
              <a:t>‹#›</a:t>
            </a:fld>
            <a:endParaRPr lang="en-US" altLang="en-US" sz="450" b="1" dirty="0">
              <a:solidFill>
                <a:srgbClr val="000000"/>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840F8E1-5A57-03F8-33A3-669F36F670D1}"/>
              </a:ext>
            </a:extLst>
          </p:cNvPr>
          <p:cNvCxnSpPr/>
          <p:nvPr userDrawn="1"/>
        </p:nvCxnSpPr>
        <p:spPr>
          <a:xfrm>
            <a:off x="609600" y="914400"/>
            <a:ext cx="10972800"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ACL Administration for Community Living logo" title="Administration for Community Living">
            <a:extLst>
              <a:ext uri="{FF2B5EF4-FFF2-40B4-BE49-F238E27FC236}">
                <a16:creationId xmlns:a16="http://schemas.microsoft.com/office/drawing/2014/main" id="{DB3BCB4B-4958-D5DF-4C4E-261C9103A124}"/>
              </a:ext>
            </a:extLst>
          </p:cNvPr>
          <p:cNvPicPr>
            <a:picLocks noChangeAspect="1"/>
          </p:cNvPicPr>
          <p:nvPr userDrawn="1"/>
        </p:nvPicPr>
        <p:blipFill>
          <a:blip r:embed="rId10"/>
          <a:srcRect/>
          <a:stretch>
            <a:fillRect/>
          </a:stretch>
        </p:blipFill>
        <p:spPr bwMode="auto">
          <a:xfrm>
            <a:off x="400053" y="6272216"/>
            <a:ext cx="1360381" cy="509587"/>
          </a:xfrm>
          <a:prstGeom prst="rect">
            <a:avLst/>
          </a:prstGeom>
          <a:noFill/>
          <a:ln>
            <a:noFill/>
          </a:ln>
        </p:spPr>
      </p:pic>
    </p:spTree>
    <p:extLst>
      <p:ext uri="{BB962C8B-B14F-4D97-AF65-F5344CB8AC3E}">
        <p14:creationId xmlns:p14="http://schemas.microsoft.com/office/powerpoint/2010/main" val="339552342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Lst>
  <p:txStyles>
    <p:titleStyle>
      <a:lvl1pPr algn="ctr" defTabSz="257175" rtl="0" eaLnBrk="0" fontAlgn="base" hangingPunct="0">
        <a:spcBef>
          <a:spcPct val="0"/>
        </a:spcBef>
        <a:spcAft>
          <a:spcPct val="0"/>
        </a:spcAft>
        <a:defRPr sz="2475" kern="1200">
          <a:solidFill>
            <a:schemeClr val="tx1"/>
          </a:solidFill>
          <a:latin typeface="+mj-lt"/>
          <a:ea typeface="+mj-ea"/>
          <a:cs typeface="+mj-cs"/>
        </a:defRPr>
      </a:lvl1pPr>
      <a:lvl2pPr algn="ctr" defTabSz="257175" rtl="0" eaLnBrk="0" fontAlgn="base" hangingPunct="0">
        <a:spcBef>
          <a:spcPct val="0"/>
        </a:spcBef>
        <a:spcAft>
          <a:spcPct val="0"/>
        </a:spcAft>
        <a:defRPr sz="2475">
          <a:solidFill>
            <a:schemeClr val="tx1"/>
          </a:solidFill>
          <a:latin typeface="Arial" charset="0"/>
        </a:defRPr>
      </a:lvl2pPr>
      <a:lvl3pPr algn="ctr" defTabSz="257175" rtl="0" eaLnBrk="0" fontAlgn="base" hangingPunct="0">
        <a:spcBef>
          <a:spcPct val="0"/>
        </a:spcBef>
        <a:spcAft>
          <a:spcPct val="0"/>
        </a:spcAft>
        <a:defRPr sz="2475">
          <a:solidFill>
            <a:schemeClr val="tx1"/>
          </a:solidFill>
          <a:latin typeface="Arial" charset="0"/>
        </a:defRPr>
      </a:lvl3pPr>
      <a:lvl4pPr algn="ctr" defTabSz="257175" rtl="0" eaLnBrk="0" fontAlgn="base" hangingPunct="0">
        <a:spcBef>
          <a:spcPct val="0"/>
        </a:spcBef>
        <a:spcAft>
          <a:spcPct val="0"/>
        </a:spcAft>
        <a:defRPr sz="2475">
          <a:solidFill>
            <a:schemeClr val="tx1"/>
          </a:solidFill>
          <a:latin typeface="Arial" charset="0"/>
        </a:defRPr>
      </a:lvl4pPr>
      <a:lvl5pPr algn="ctr" defTabSz="257175" rtl="0" eaLnBrk="0" fontAlgn="base" hangingPunct="0">
        <a:spcBef>
          <a:spcPct val="0"/>
        </a:spcBef>
        <a:spcAft>
          <a:spcPct val="0"/>
        </a:spcAft>
        <a:defRPr sz="2475">
          <a:solidFill>
            <a:schemeClr val="tx1"/>
          </a:solidFill>
          <a:latin typeface="Arial" charset="0"/>
        </a:defRPr>
      </a:lvl5pPr>
      <a:lvl6pPr marL="257175" algn="ctr" defTabSz="257175" rtl="0" eaLnBrk="1" fontAlgn="base" hangingPunct="1">
        <a:spcBef>
          <a:spcPct val="0"/>
        </a:spcBef>
        <a:spcAft>
          <a:spcPct val="0"/>
        </a:spcAft>
        <a:defRPr sz="2475">
          <a:solidFill>
            <a:schemeClr val="tx1"/>
          </a:solidFill>
          <a:latin typeface="Arial" charset="0"/>
        </a:defRPr>
      </a:lvl6pPr>
      <a:lvl7pPr marL="514350" algn="ctr" defTabSz="257175" rtl="0" eaLnBrk="1" fontAlgn="base" hangingPunct="1">
        <a:spcBef>
          <a:spcPct val="0"/>
        </a:spcBef>
        <a:spcAft>
          <a:spcPct val="0"/>
        </a:spcAft>
        <a:defRPr sz="2475">
          <a:solidFill>
            <a:schemeClr val="tx1"/>
          </a:solidFill>
          <a:latin typeface="Arial" charset="0"/>
        </a:defRPr>
      </a:lvl7pPr>
      <a:lvl8pPr marL="771525" algn="ctr" defTabSz="257175" rtl="0" eaLnBrk="1" fontAlgn="base" hangingPunct="1">
        <a:spcBef>
          <a:spcPct val="0"/>
        </a:spcBef>
        <a:spcAft>
          <a:spcPct val="0"/>
        </a:spcAft>
        <a:defRPr sz="2475">
          <a:solidFill>
            <a:schemeClr val="tx1"/>
          </a:solidFill>
          <a:latin typeface="Arial" charset="0"/>
        </a:defRPr>
      </a:lvl8pPr>
      <a:lvl9pPr marL="1028700" algn="ctr" defTabSz="257175" rtl="0" eaLnBrk="1" fontAlgn="base" hangingPunct="1">
        <a:spcBef>
          <a:spcPct val="0"/>
        </a:spcBef>
        <a:spcAft>
          <a:spcPct val="0"/>
        </a:spcAft>
        <a:defRPr sz="2475">
          <a:solidFill>
            <a:schemeClr val="tx1"/>
          </a:solidFill>
          <a:latin typeface="Arial" charset="0"/>
        </a:defRPr>
      </a:lvl9pPr>
    </p:titleStyle>
    <p:bodyStyle>
      <a:lvl1pPr marL="161925" indent="-161925" algn="l" defTabSz="257175" rtl="0" eaLnBrk="0" fontAlgn="base" hangingPunct="0">
        <a:spcBef>
          <a:spcPct val="0"/>
        </a:spcBef>
        <a:spcAft>
          <a:spcPts val="338"/>
        </a:spcAft>
        <a:buClr>
          <a:srgbClr val="E00034"/>
        </a:buClr>
        <a:buFont typeface="Arial" panose="020B0604020202020204" pitchFamily="34" charset="0"/>
        <a:buChar char="•"/>
        <a:defRPr kern="1200">
          <a:solidFill>
            <a:srgbClr val="5F6163"/>
          </a:solidFill>
          <a:latin typeface="+mn-lt"/>
          <a:ea typeface="+mn-ea"/>
          <a:cs typeface="+mn-cs"/>
        </a:defRPr>
      </a:lvl1pPr>
      <a:lvl2pPr marL="417910" indent="-192881" algn="l" defTabSz="257175" rtl="0" eaLnBrk="0" fontAlgn="base" hangingPunct="0">
        <a:spcBef>
          <a:spcPct val="0"/>
        </a:spcBef>
        <a:spcAft>
          <a:spcPts val="338"/>
        </a:spcAft>
        <a:buClr>
          <a:srgbClr val="E00034"/>
        </a:buClr>
        <a:buFont typeface="Arial" panose="020B0604020202020204" pitchFamily="34" charset="0"/>
        <a:buChar char="–"/>
        <a:defRPr sz="1125" kern="1200">
          <a:solidFill>
            <a:srgbClr val="5F6163"/>
          </a:solidFill>
          <a:latin typeface="+mn-lt"/>
          <a:ea typeface="+mn-ea"/>
          <a:cs typeface="+mn-cs"/>
        </a:defRPr>
      </a:lvl2pPr>
      <a:lvl3pPr marL="579835" indent="-132160" algn="l" defTabSz="257175" rtl="0" eaLnBrk="0" fontAlgn="base" hangingPunct="0">
        <a:spcBef>
          <a:spcPct val="0"/>
        </a:spcBef>
        <a:spcAft>
          <a:spcPts val="338"/>
        </a:spcAft>
        <a:buClr>
          <a:srgbClr val="E00034"/>
        </a:buClr>
        <a:buFont typeface="Arial" panose="020B0604020202020204" pitchFamily="34" charset="0"/>
        <a:buChar char="•"/>
        <a:defRPr kern="1200">
          <a:solidFill>
            <a:srgbClr val="5F6163"/>
          </a:solidFill>
          <a:latin typeface="+mn-lt"/>
          <a:ea typeface="+mn-ea"/>
          <a:cs typeface="+mn-cs"/>
        </a:defRPr>
      </a:lvl3pPr>
      <a:lvl4pPr marL="773906" indent="-163116" algn="l" defTabSz="257175" rtl="0" eaLnBrk="0" fontAlgn="base" hangingPunct="0">
        <a:spcBef>
          <a:spcPct val="0"/>
        </a:spcBef>
        <a:spcAft>
          <a:spcPts val="338"/>
        </a:spcAft>
        <a:buClr>
          <a:srgbClr val="E00034"/>
        </a:buClr>
        <a:buFont typeface="Arial" panose="020B0604020202020204" pitchFamily="34" charset="0"/>
        <a:buChar char="–"/>
        <a:defRPr sz="900" kern="1200">
          <a:solidFill>
            <a:srgbClr val="5F6163"/>
          </a:solidFill>
          <a:latin typeface="+mn-lt"/>
          <a:ea typeface="+mn-ea"/>
          <a:cs typeface="+mn-cs"/>
        </a:defRPr>
      </a:lvl4pPr>
      <a:lvl5pPr marL="932260" indent="-157163" algn="l" defTabSz="257175" rtl="0" eaLnBrk="0" fontAlgn="base" hangingPunct="0">
        <a:spcBef>
          <a:spcPct val="0"/>
        </a:spcBef>
        <a:spcAft>
          <a:spcPts val="338"/>
        </a:spcAft>
        <a:buClr>
          <a:srgbClr val="E00034"/>
        </a:buClr>
        <a:buFont typeface="Arial" panose="020B0604020202020204" pitchFamily="34" charset="0"/>
        <a:buChar char="»"/>
        <a:defRPr sz="750" kern="1200">
          <a:solidFill>
            <a:srgbClr val="5F6163"/>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extBox 21"/>
          <p:cNvSpPr txBox="1"/>
          <p:nvPr userDrawn="1"/>
        </p:nvSpPr>
        <p:spPr>
          <a:xfrm rot="10800000" flipV="1">
            <a:off x="10076141" y="6386812"/>
            <a:ext cx="1783356" cy="276999"/>
          </a:xfrm>
          <a:prstGeom prst="rect">
            <a:avLst/>
          </a:prstGeom>
          <a:noFill/>
        </p:spPr>
        <p:txBody>
          <a:bodyPr wrap="square" rtlCol="0">
            <a:spAutoFit/>
          </a:bodyPr>
          <a:lstStyle/>
          <a:p>
            <a:pPr algn="r"/>
            <a:fld id="{260E2A6B-A809-4840-BF14-8648BC0BDF87}" type="slidenum">
              <a:rPr lang="id-ID" sz="1200" b="1" i="0" smtClean="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rPr>
              <a:pPr algn="r"/>
              <a:t>‹#›</a:t>
            </a:fld>
            <a:endParaRPr lang="id-ID" sz="1200" b="1" i="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endParaRPr>
          </a:p>
        </p:txBody>
      </p:sp>
      <p:sp>
        <p:nvSpPr>
          <p:cNvPr id="23" name="TextBox 22"/>
          <p:cNvSpPr txBox="1"/>
          <p:nvPr userDrawn="1"/>
        </p:nvSpPr>
        <p:spPr>
          <a:xfrm>
            <a:off x="250673" y="6386812"/>
            <a:ext cx="6674722" cy="276999"/>
          </a:xfrm>
          <a:prstGeom prst="rect">
            <a:avLst/>
          </a:prstGeom>
          <a:noFill/>
        </p:spPr>
        <p:txBody>
          <a:bodyPr wrap="square" rtlCol="0" anchor="b">
            <a:spAutoFit/>
          </a:bodyPr>
          <a:lstStyle/>
          <a:p>
            <a:pPr algn="l"/>
            <a:r>
              <a:rPr lang="id-ID" sz="12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2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2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55918142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09090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tillium Web"/>
              <a:buNone/>
              <a:defRPr sz="44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26"/>
          <p:cNvSpPr txBox="1">
            <a:spLocks noGrp="1"/>
          </p:cNvSpPr>
          <p:nvPr>
            <p:ph type="body" idx="1"/>
          </p:nvPr>
        </p:nvSpPr>
        <p:spPr>
          <a:xfrm>
            <a:off x="838200" y="4563291"/>
            <a:ext cx="10515600" cy="16136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Titillium Web"/>
                <a:ea typeface="Titillium Web"/>
                <a:cs typeface="Titillium Web"/>
                <a:sym typeface="Titillium Web"/>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26"/>
          <p:cNvSpPr/>
          <p:nvPr/>
        </p:nvSpPr>
        <p:spPr>
          <a:xfrm>
            <a:off x="0" y="6618337"/>
            <a:ext cx="11823300" cy="246888"/>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 name="Google Shape;10;p26"/>
          <p:cNvSpPr/>
          <p:nvPr/>
        </p:nvSpPr>
        <p:spPr>
          <a:xfrm>
            <a:off x="10363200" y="6618337"/>
            <a:ext cx="1828800" cy="246888"/>
          </a:xfrm>
          <a:prstGeom prst="rect">
            <a:avLst/>
          </a:prstGeom>
          <a:solidFill>
            <a:srgbClr val="F9A2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 name="Google Shape;10;p26">
            <a:extLst>
              <a:ext uri="{FF2B5EF4-FFF2-40B4-BE49-F238E27FC236}">
                <a16:creationId xmlns:a16="http://schemas.microsoft.com/office/drawing/2014/main" id="{39278194-149E-7248-5A15-5E78B0DCEFA0}"/>
              </a:ext>
            </a:extLst>
          </p:cNvPr>
          <p:cNvSpPr/>
          <p:nvPr userDrawn="1"/>
        </p:nvSpPr>
        <p:spPr>
          <a:xfrm>
            <a:off x="8534400" y="6618337"/>
            <a:ext cx="1828800" cy="246888"/>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8D0AD262-DE52-9F78-B1D6-6918A05DFB3C}"/>
              </a:ext>
            </a:extLst>
          </p:cNvPr>
          <p:cNvSpPr>
            <a:spLocks noGrp="1"/>
          </p:cNvSpPr>
          <p:nvPr>
            <p:ph type="sldNum" sz="quarter" idx="4"/>
          </p:nvPr>
        </p:nvSpPr>
        <p:spPr>
          <a:xfrm>
            <a:off x="9365609" y="6559218"/>
            <a:ext cx="2743200" cy="365125"/>
          </a:xfrm>
          <a:prstGeom prst="rect">
            <a:avLst/>
          </a:prstGeom>
        </p:spPr>
        <p:txBody>
          <a:bodyPr vert="horz" lIns="91440" tIns="45720" rIns="91440" bIns="45720" rtlCol="0" anchor="ctr"/>
          <a:lstStyle>
            <a:lvl1pPr algn="r">
              <a:defRPr sz="1200">
                <a:solidFill>
                  <a:schemeClr val="tx1"/>
                </a:solidFill>
              </a:defRPr>
            </a:lvl1pPr>
          </a:lstStyle>
          <a:p>
            <a:fld id="{D7B456AC-FB9E-4DD7-A738-4B9E1C644D36}" type="slidenum">
              <a:rPr lang="en-US" smtClean="0"/>
              <a:pPr/>
              <a:t>‹#›</a:t>
            </a:fld>
            <a:endParaRPr lang="en-US" dirty="0"/>
          </a:p>
        </p:txBody>
      </p:sp>
    </p:spTree>
    <p:extLst>
      <p:ext uri="{BB962C8B-B14F-4D97-AF65-F5344CB8AC3E}">
        <p14:creationId xmlns:p14="http://schemas.microsoft.com/office/powerpoint/2010/main" val="426333567"/>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27013" marR="0" lvl="0" indent="1588"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9.xml"/><Relationship Id="rId1" Type="http://schemas.openxmlformats.org/officeDocument/2006/relationships/slideLayout" Target="../slideLayouts/slideLayout7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7.xml"/><Relationship Id="rId5" Type="http://schemas.openxmlformats.org/officeDocument/2006/relationships/hyperlink" Target="https://creativecommons.org/licenses/by-nc-sa/3.0/" TargetMode="External"/><Relationship Id="rId4" Type="http://schemas.openxmlformats.org/officeDocument/2006/relationships/hyperlink" Target="http://technofaq.org/posts/2017/06/role-of-technology-in-your-online-business-growth/" TargetMode="Externa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7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8.xml"/></Relationships>
</file>

<file path=ppt/slides/_rels/slide10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7.xml"/><Relationship Id="rId6" Type="http://schemas.openxmlformats.org/officeDocument/2006/relationships/image" Target="../media/image54.svg"/><Relationship Id="rId11" Type="http://schemas.openxmlformats.org/officeDocument/2006/relationships/hyperlink" Target="https://creativecommons.org/licenses/by-nc-sa/3.0/" TargetMode="External"/><Relationship Id="rId5" Type="http://schemas.openxmlformats.org/officeDocument/2006/relationships/image" Target="../media/image53.png"/><Relationship Id="rId10" Type="http://schemas.openxmlformats.org/officeDocument/2006/relationships/hyperlink" Target="https://tekhdecoded.com/top-6-technology-trends-for-2021/" TargetMode="External"/><Relationship Id="rId4" Type="http://schemas.openxmlformats.org/officeDocument/2006/relationships/image" Target="../media/image52.svg"/><Relationship Id="rId9" Type="http://schemas.openxmlformats.org/officeDocument/2006/relationships/image" Target="../media/image57.jpeg"/></Relationships>
</file>

<file path=ppt/slides/_rels/slide10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77.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10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svg"/><Relationship Id="rId2" Type="http://schemas.openxmlformats.org/officeDocument/2006/relationships/notesSlide" Target="../notesSlides/notesSlide55.xml"/><Relationship Id="rId1" Type="http://schemas.openxmlformats.org/officeDocument/2006/relationships/slideLayout" Target="../slideLayouts/slideLayout7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108.xml.rels><?xml version="1.0" encoding="UTF-8" standalone="yes"?>
<Relationships xmlns="http://schemas.openxmlformats.org/package/2006/relationships"><Relationship Id="rId3" Type="http://schemas.openxmlformats.org/officeDocument/2006/relationships/hyperlink" Target="mailto:Jzlockie@nasddds.org" TargetMode="External"/><Relationship Id="rId2" Type="http://schemas.openxmlformats.org/officeDocument/2006/relationships/notesSlide" Target="../notesSlides/notesSlide57.xml"/><Relationship Id="rId1" Type="http://schemas.openxmlformats.org/officeDocument/2006/relationships/slideLayout" Target="../slideLayouts/slideLayout7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ideo" Target="https://www.youtube.com/embed/bCLFcuKnVnA?feature=oembed"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1.jpeg"/><Relationship Id="rId1" Type="http://schemas.openxmlformats.org/officeDocument/2006/relationships/slideLayout" Target="../slideLayouts/slideLayout85.xml"/></Relationships>
</file>

<file path=ppt/slides/_rels/slide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9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www.medicaid.gov/medicaid/home-community-based-services/guidance-additional-resources/supporting-adults-intellectual-and-developmental-disabilities-and-their-aging-caregivers/index.html#f1"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s://www.medicaid.gov/medicaid/home-community-based-services/guidance-additional-resources/supporting-adults-intellectual-and-developmental-disabilities-and-their-aging-caregivers/index.html#f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medicaid.gov/medicaid/home-community-based-services/guidance-additional-resources/supporting-adults-intellectual-and-developmental-disabilities-and-their-aging-caregivers/index.html#f3"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medicaid.gov/medicaid/downloads/Adults_with_IDD_State_Spotlights.pdf"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medicaid.gov/medicaid/downloads/State_Agencies.pdf"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medicaid.gov/medicaid/downloads/Person_Centered_Planning.pdf"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www.medicaid.gov/medicaid/downloads/Support_for_Aging_Caregivers.pdf"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legacy.nationalcoreindicators.org/upload/core-indicators/AFS_2018-19_FINALupdate_1_17.pdf"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2" Type="http://schemas.openxmlformats.org/officeDocument/2006/relationships/hyperlink" Target="mailto:Jeanine.LaFratta@HUD.gov"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hyperlink" Target="https://www.hud.gov/press/press_releases_media_advisories/HUD_No_24_222" TargetMode="External"/><Relationship Id="rId2" Type="http://schemas.openxmlformats.org/officeDocument/2006/relationships/hyperlink" Target="https://www.hud.gov/program_offices/public_indian_housing/programs/hcv/mainstream"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3" Type="http://schemas.openxmlformats.org/officeDocument/2006/relationships/hyperlink" Target="https://www.hud.gov/program_offices/fair_housing_equal_opp/fair_housing_rights_and_obligations" TargetMode="External"/><Relationship Id="rId7" Type="http://schemas.openxmlformats.org/officeDocument/2006/relationships/hyperlink" Target="https://www.hud.gov/sites/documents/huddojstatement.pdf" TargetMode="External"/><Relationship Id="rId2" Type="http://schemas.openxmlformats.org/officeDocument/2006/relationships/hyperlink" Target="https://www.hud.gov/fairhousing" TargetMode="External"/><Relationship Id="rId1" Type="http://schemas.openxmlformats.org/officeDocument/2006/relationships/slideLayout" Target="../slideLayouts/slideLayout11.xml"/><Relationship Id="rId6" Type="http://schemas.openxmlformats.org/officeDocument/2006/relationships/hyperlink" Target="https://www.hud.gov/sites/documents/OLMSTEADGUIDNC060413.PDF" TargetMode="External"/><Relationship Id="rId5" Type="http://schemas.openxmlformats.org/officeDocument/2006/relationships/hyperlink" Target="https://www.hud.gov/program_offices/fair_housing_equal_opp/online-complaint" TargetMode="External"/><Relationship Id="rId4" Type="http://schemas.openxmlformats.org/officeDocument/2006/relationships/hyperlink" Target="https://www.hud.gov/program_offices/fair_housing_equal_opp/physical_accessibility"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hyperlink" Target="https://osepideasthatwork.org/" TargetMode="External"/><Relationship Id="rId2" Type="http://schemas.openxmlformats.org/officeDocument/2006/relationships/hyperlink" Target="https://sites.ed.gov/idea/" TargetMode="External"/><Relationship Id="rId1" Type="http://schemas.openxmlformats.org/officeDocument/2006/relationships/slideLayout" Target="../slideLayouts/slideLayout22.xml"/><Relationship Id="rId6" Type="http://schemas.openxmlformats.org/officeDocument/2006/relationships/hyperlink" Target="https://rsa.ed.gov/" TargetMode="External"/><Relationship Id="rId5" Type="http://schemas.openxmlformats.org/officeDocument/2006/relationships/hyperlink" Target="https://brandnewbox-files.com/swift/implementation/" TargetMode="External"/><Relationship Id="rId4" Type="http://schemas.openxmlformats.org/officeDocument/2006/relationships/hyperlink" Target="https://osepideasthatwork.org/sites/default/files/2023-10/OSEP-IDEAs-Menu-508.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hyperlink" Target="https://iddhealthequity.org/" TargetMode="External"/><Relationship Id="rId2" Type="http://schemas.openxmlformats.org/officeDocument/2006/relationships/hyperlink" Target="https://movingtoadulthealthcare.org/" TargetMode="External"/><Relationship Id="rId1" Type="http://schemas.openxmlformats.org/officeDocument/2006/relationships/slideLayout" Target="../slideLayouts/slideLayout37.xml"/><Relationship Id="rId4" Type="http://schemas.openxmlformats.org/officeDocument/2006/relationships/hyperlink" Target="https://thinkequitable.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acl.gov/iddcounts" TargetMode="External"/><Relationship Id="rId2" Type="http://schemas.openxmlformats.org/officeDocument/2006/relationships/hyperlink" Target="https://acl.gov/TheLinkCenter" TargetMode="Externa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0.xml"/><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hyperlink" Target="https://idd.nationalcoreindicators.org/wp-content/uploads/2024/06/IPS-22-23-Ch12-Safety_FINAL.pdf" TargetMode="External"/><Relationship Id="rId2" Type="http://schemas.openxmlformats.org/officeDocument/2006/relationships/notesSlide" Target="../notesSlides/notesSlide31.xml"/><Relationship Id="rId1" Type="http://schemas.openxmlformats.org/officeDocument/2006/relationships/slideLayout" Target="../slideLayouts/slideLayout66.xml"/><Relationship Id="rId5" Type="http://schemas.openxmlformats.org/officeDocument/2006/relationships/hyperlink" Target="https://www.oig.hhs.gov/oas/reports/region1/11400008.pdf" TargetMode="External"/><Relationship Id="rId4" Type="http://schemas.openxmlformats.org/officeDocument/2006/relationships/hyperlink" Target="https://disabilityjustice.org/justice-denied/abuse-and-exploitatio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1.xml"/><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1.xml"/><Relationship Id="rId4" Type="http://schemas.openxmlformats.org/officeDocument/2006/relationships/image" Target="../media/image3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3" Type="http://schemas.openxmlformats.org/officeDocument/2006/relationships/hyperlink" Target="mailto:Living_Well_Evaluation@Lewin.com" TargetMode="External"/><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9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5.xml"/><Relationship Id="rId4" Type="http://schemas.openxmlformats.org/officeDocument/2006/relationships/image" Target="../media/image34.png"/></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7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7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9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6.jpeg"/><Relationship Id="rId7" Type="http://schemas.openxmlformats.org/officeDocument/2006/relationships/diagramColors" Target="../diagrams/colors3.xml"/><Relationship Id="rId2" Type="http://schemas.openxmlformats.org/officeDocument/2006/relationships/notesSlide" Target="../notesSlides/notesSlide46.xml"/><Relationship Id="rId1" Type="http://schemas.openxmlformats.org/officeDocument/2006/relationships/slideLayout" Target="../slideLayouts/slideLayout7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hyperlink" Target="https://stateofthestates.ku.edu/sites/stateofthestates/files/files/Technology%20Solutions%20Report_Final_8.2.4.pdf"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6.xml"/></Relationships>
</file>

<file path=ppt/slides/_rels/slide9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7.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6D5C-0F1E-60B6-BFD7-8BF8D5A16C4F}"/>
              </a:ext>
            </a:extLst>
          </p:cNvPr>
          <p:cNvSpPr>
            <a:spLocks noGrp="1"/>
          </p:cNvSpPr>
          <p:nvPr>
            <p:ph type="title"/>
          </p:nvPr>
        </p:nvSpPr>
        <p:spPr>
          <a:xfrm>
            <a:off x="838200" y="3443449"/>
            <a:ext cx="10850696" cy="1325563"/>
          </a:xfrm>
        </p:spPr>
        <p:txBody>
          <a:bodyPr>
            <a:normAutofit fontScale="90000"/>
          </a:bodyPr>
          <a:lstStyle/>
          <a:p>
            <a:r>
              <a:rPr lang="en-US" sz="4400" b="1" dirty="0">
                <a:solidFill>
                  <a:srgbClr val="004C82"/>
                </a:solidFill>
                <a:latin typeface="Arial"/>
                <a:cs typeface="Arial"/>
              </a:rPr>
              <a:t>The President’s Committee for </a:t>
            </a:r>
            <a:br>
              <a:rPr lang="en-US" sz="4400" b="1" dirty="0">
                <a:solidFill>
                  <a:srgbClr val="004C82"/>
                </a:solidFill>
                <a:latin typeface="Arial" panose="020B0604020202020204" pitchFamily="34" charset="0"/>
                <a:cs typeface="Arial" panose="020B0604020202020204" pitchFamily="34" charset="0"/>
              </a:rPr>
            </a:br>
            <a:r>
              <a:rPr lang="en-US" sz="4400" b="1" dirty="0">
                <a:solidFill>
                  <a:srgbClr val="004C82"/>
                </a:solidFill>
                <a:latin typeface="Arial"/>
                <a:cs typeface="Arial"/>
              </a:rPr>
              <a:t>People with </a:t>
            </a:r>
            <a:r>
              <a:rPr lang="en-US" sz="4400" b="1" dirty="0">
                <a:solidFill>
                  <a:srgbClr val="08508F"/>
                </a:solidFill>
                <a:latin typeface="Arial"/>
                <a:cs typeface="Arial"/>
              </a:rPr>
              <a:t>Intellectual</a:t>
            </a:r>
            <a:r>
              <a:rPr lang="en-US" sz="4400" b="1" dirty="0">
                <a:solidFill>
                  <a:srgbClr val="004C82"/>
                </a:solidFill>
                <a:latin typeface="Arial"/>
                <a:cs typeface="Arial"/>
              </a:rPr>
              <a:t> Disabilities (PCPID)</a:t>
            </a:r>
            <a:endParaRPr lang="en-US" dirty="0"/>
          </a:p>
        </p:txBody>
      </p:sp>
      <p:sp>
        <p:nvSpPr>
          <p:cNvPr id="4" name="Subtitle 3">
            <a:extLst>
              <a:ext uri="{FF2B5EF4-FFF2-40B4-BE49-F238E27FC236}">
                <a16:creationId xmlns:a16="http://schemas.microsoft.com/office/drawing/2014/main" id="{292E52A8-D1F8-DB2A-C66C-B89EDA1FC85C}"/>
              </a:ext>
            </a:extLst>
          </p:cNvPr>
          <p:cNvSpPr txBox="1">
            <a:spLocks/>
          </p:cNvSpPr>
          <p:nvPr/>
        </p:nvSpPr>
        <p:spPr>
          <a:xfrm>
            <a:off x="838200" y="4769012"/>
            <a:ext cx="7677839" cy="118009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Titillium Web"/>
                <a:ea typeface="Titillium Web"/>
                <a:cs typeface="Titillium Web"/>
                <a:sym typeface="Titillium Web"/>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1000"/>
              </a:spcBef>
              <a:spcAft>
                <a:spcPts val="0"/>
              </a:spcAft>
              <a:buClr>
                <a:srgbClr val="000000"/>
              </a:buClr>
              <a:buSzPts val="2800"/>
              <a:buFont typeface="Arial"/>
              <a:buNone/>
              <a:tabLst/>
              <a:defRPr/>
            </a:pPr>
            <a:r>
              <a:rPr kumimoji="0" lang="en-US" sz="3200" b="1" i="0" u="none" strike="noStrike" kern="0" cap="none" spc="0" normalizeH="0" baseline="0" noProof="0" dirty="0">
                <a:ln>
                  <a:noFill/>
                </a:ln>
                <a:solidFill>
                  <a:srgbClr val="004C82"/>
                </a:solidFill>
                <a:effectLst/>
                <a:uLnTx/>
                <a:uFillTx/>
                <a:latin typeface="Arial"/>
                <a:cs typeface="Arial"/>
                <a:sym typeface="Titillium Web"/>
              </a:rPr>
              <a:t>September Meeting </a:t>
            </a:r>
          </a:p>
          <a:p>
            <a:pPr marL="0" marR="0" lvl="0" indent="0" algn="l" defTabSz="914400" rtl="0" eaLnBrk="1" fontAlgn="auto" latinLnBrk="0" hangingPunct="1">
              <a:lnSpc>
                <a:spcPct val="10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4C82"/>
                </a:solidFill>
                <a:effectLst/>
                <a:uLnTx/>
                <a:uFillTx/>
                <a:latin typeface="Arial"/>
                <a:cs typeface="Calibri Light"/>
                <a:sym typeface="Titillium Web"/>
              </a:rPr>
              <a:t>September 26-27, 2024</a:t>
            </a:r>
          </a:p>
        </p:txBody>
      </p:sp>
      <p:pic>
        <p:nvPicPr>
          <p:cNvPr id="5" name="Picture 4" descr="Logo&#10;&#10;Description automatically generated">
            <a:extLst>
              <a:ext uri="{FF2B5EF4-FFF2-40B4-BE49-F238E27FC236}">
                <a16:creationId xmlns:a16="http://schemas.microsoft.com/office/drawing/2014/main" id="{C315F9C0-55F8-9C72-F54C-DDCC97D78EF3}"/>
              </a:ext>
            </a:extLst>
          </p:cNvPr>
          <p:cNvPicPr>
            <a:picLocks noChangeAspect="1"/>
          </p:cNvPicPr>
          <p:nvPr/>
        </p:nvPicPr>
        <p:blipFill>
          <a:blip r:embed="rId2"/>
          <a:stretch>
            <a:fillRect/>
          </a:stretch>
        </p:blipFill>
        <p:spPr>
          <a:xfrm>
            <a:off x="838200" y="475161"/>
            <a:ext cx="2438400" cy="2562339"/>
          </a:xfrm>
          <a:prstGeom prst="rect">
            <a:avLst/>
          </a:prstGeom>
        </p:spPr>
      </p:pic>
    </p:spTree>
    <p:extLst>
      <p:ext uri="{BB962C8B-B14F-4D97-AF65-F5344CB8AC3E}">
        <p14:creationId xmlns:p14="http://schemas.microsoft.com/office/powerpoint/2010/main" val="3197799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1637" y="1610047"/>
            <a:ext cx="6172291" cy="4069907"/>
          </a:xfrm>
        </p:spPr>
        <p:txBody>
          <a:bodyPr lIns="91440" tIns="45720" rIns="91440" bIns="45720" anchor="b"/>
          <a:lstStyle/>
          <a:p>
            <a:pPr>
              <a:lnSpc>
                <a:spcPts val="5200"/>
              </a:lnSpc>
            </a:pPr>
            <a:br>
              <a:rPr lang="en-US" b="1" dirty="0"/>
            </a:br>
            <a:br>
              <a:rPr lang="en-US" sz="3600" b="1" dirty="0"/>
            </a:br>
            <a:r>
              <a:rPr lang="en-US" sz="3200" b="1" dirty="0">
                <a:solidFill>
                  <a:schemeClr val="bg1"/>
                </a:solidFill>
                <a:cs typeface="Calibri Light"/>
              </a:rPr>
              <a:t>Actions to Advance USDOT Disability Policy Priorities</a:t>
            </a:r>
            <a:br>
              <a:rPr lang="en-US" sz="3200" b="1" dirty="0"/>
            </a:br>
            <a:br>
              <a:rPr lang="en-US" sz="3600" b="1" dirty="0"/>
            </a:br>
            <a:br>
              <a:rPr lang="en-US" b="1" dirty="0"/>
            </a:br>
            <a:r>
              <a:rPr lang="en-US" sz="3200" b="1" dirty="0">
                <a:solidFill>
                  <a:schemeClr val="bg1"/>
                </a:solidFill>
              </a:rPr>
              <a:t>April 2024</a:t>
            </a:r>
            <a:endParaRPr lang="en-US" b="1" dirty="0">
              <a:solidFill>
                <a:schemeClr val="bg1"/>
              </a:solidFill>
            </a:endParaRPr>
          </a:p>
        </p:txBody>
      </p:sp>
      <p:pic>
        <p:nvPicPr>
          <p:cNvPr id="3" name="Picture 3">
            <a:extLst>
              <a:ext uri="{FF2B5EF4-FFF2-40B4-BE49-F238E27FC236}">
                <a16:creationId xmlns:a16="http://schemas.microsoft.com/office/drawing/2014/main" id="{835DF585-0BE7-87F1-2167-B9781AB087E2}"/>
              </a:ext>
            </a:extLst>
          </p:cNvPr>
          <p:cNvPicPr>
            <a:picLocks noChangeAspect="1"/>
          </p:cNvPicPr>
          <p:nvPr/>
        </p:nvPicPr>
        <p:blipFill>
          <a:blip r:embed="rId2"/>
          <a:stretch>
            <a:fillRect/>
          </a:stretch>
        </p:blipFill>
        <p:spPr>
          <a:xfrm>
            <a:off x="6933096" y="-2286"/>
            <a:ext cx="5261113" cy="6862573"/>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dirty="0">
                <a:solidFill>
                  <a:schemeClr val="tx1"/>
                </a:solidFill>
                <a:latin typeface="+mj-lt"/>
                <a:ea typeface="+mj-ea"/>
                <a:cs typeface="+mj-cs"/>
              </a:rPr>
              <a:t>Terminology Matters</a:t>
            </a:r>
          </a:p>
        </p:txBody>
      </p:sp>
      <p:sp>
        <p:nvSpPr>
          <p:cNvPr id="104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C6248555-F1B9-A72C-13D7-BD1D4522A548}"/>
              </a:ext>
            </a:extLst>
          </p:cNvPr>
          <p:cNvGraphicFramePr/>
          <p:nvPr/>
        </p:nvGraphicFramePr>
        <p:xfrm>
          <a:off x="4420574" y="639193"/>
          <a:ext cx="752718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7649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solidFill>
                  <a:schemeClr val="tx1"/>
                </a:solidFill>
              </a:rPr>
              <a:t>Benchmarking for Technology First Systems Change</a:t>
            </a:r>
          </a:p>
        </p:txBody>
      </p:sp>
      <p:sp>
        <p:nvSpPr>
          <p:cNvPr id="10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9245A4D3-9A18-74E5-5EC6-B8D54F1C5E1A}"/>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Technology First began as a movement but has transformed into a "framework for systems change where technology is considered first in the discussion of support options available to individuals and families through person-directed approaches to promote meaningful participation, social inclusion, self-determination, and quality of life" (Tanis, 2019). </a:t>
            </a:r>
          </a:p>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Eighteen states are engaged in Technology First activities. </a:t>
            </a:r>
          </a:p>
        </p:txBody>
      </p:sp>
      <p:pic>
        <p:nvPicPr>
          <p:cNvPr id="4" name="Picture 3" descr="A person touching a touch screen&#10;&#10;Description automatically generated">
            <a:extLst>
              <a:ext uri="{FF2B5EF4-FFF2-40B4-BE49-F238E27FC236}">
                <a16:creationId xmlns:a16="http://schemas.microsoft.com/office/drawing/2014/main" id="{B9012288-A512-ABC6-4AE2-0269BE458456}"/>
              </a:ext>
            </a:extLst>
          </p:cNvPr>
          <p:cNvPicPr>
            <a:picLocks noChangeAspect="1"/>
          </p:cNvPicPr>
          <p:nvPr/>
        </p:nvPicPr>
        <p:blipFill>
          <a:blip r:embed="rId3">
            <a:extLst>
              <a:ext uri="{837473B0-CC2E-450A-ABE3-18F120FF3D39}">
                <a1611:picAttrSrcUrl xmlns:a1611="http://schemas.microsoft.com/office/drawing/2016/11/main" r:id="rId4"/>
              </a:ext>
            </a:extLst>
          </a:blip>
          <a:srcRect l="14529" r="999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E5814884-FA34-4AA7-93DE-9D7F513C6EA8}"/>
              </a:ext>
            </a:extLst>
          </p:cNvPr>
          <p:cNvSpPr txBox="1"/>
          <p:nvPr/>
        </p:nvSpPr>
        <p:spPr>
          <a:xfrm>
            <a:off x="9468177" y="6657945"/>
            <a:ext cx="2723823"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mn-cs"/>
                <a:hlinkClick r:id="rId4" tooltip="http://technofaq.org/posts/2017/06/role-of-technology-in-your-online-business-growth/">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Arial"/>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Arial"/>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33538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1" name="Rectangle 104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3" name="Rectangle 104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5" name="Rectangle 104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7" name="Freeform: Shape 104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9" name="Rectangle 104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kern="1200" dirty="0">
                <a:solidFill>
                  <a:srgbClr val="FFFFFF"/>
                </a:solidFill>
                <a:latin typeface="+mj-lt"/>
                <a:ea typeface="+mj-ea"/>
                <a:cs typeface="+mj-cs"/>
              </a:rPr>
              <a:t>Technology First State Activities</a:t>
            </a:r>
          </a:p>
        </p:txBody>
      </p:sp>
      <p:graphicFrame>
        <p:nvGraphicFramePr>
          <p:cNvPr id="1035" name="TextBox 4">
            <a:extLst>
              <a:ext uri="{FF2B5EF4-FFF2-40B4-BE49-F238E27FC236}">
                <a16:creationId xmlns:a16="http://schemas.microsoft.com/office/drawing/2014/main" id="{9BA82743-7EC1-ABB2-A4AA-EA8BC7CCF980}"/>
              </a:ext>
            </a:extLst>
          </p:cNvPr>
          <p:cNvGraphicFramePr/>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768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Challenges</a:t>
            </a:r>
          </a:p>
        </p:txBody>
      </p:sp>
      <p:sp>
        <p:nvSpPr>
          <p:cNvPr id="6" name="TextBox 5">
            <a:extLst>
              <a:ext uri="{FF2B5EF4-FFF2-40B4-BE49-F238E27FC236}">
                <a16:creationId xmlns:a16="http://schemas.microsoft.com/office/drawing/2014/main" id="{3B8241F6-A3F5-A069-2A05-A84CA314BF78}"/>
              </a:ext>
            </a:extLst>
          </p:cNvPr>
          <p:cNvSpPr txBox="1"/>
          <p:nvPr/>
        </p:nvSpPr>
        <p:spPr>
          <a:xfrm>
            <a:off x="838200" y="1929384"/>
            <a:ext cx="10515600" cy="425196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ptos" panose="02110004020202020204"/>
                <a:ea typeface="+mn-ea"/>
                <a:cs typeface="+mn-cs"/>
              </a:rPr>
              <a:t>Inconsistent terminology</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Different terms are often used, interchangeably and sometimes with distinct definitions, in guidance, webinars, and Requests for Additional Information (RAIs).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ptos" panose="02110004020202020204"/>
                <a:ea typeface="+mn-ea"/>
                <a:cs typeface="+mn-cs"/>
              </a:rPr>
              <a:t>Variation in policies across states and HCBS populations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ptos" panose="02110004020202020204"/>
                <a:ea typeface="+mn-ea"/>
                <a:cs typeface="+mn-cs"/>
              </a:rPr>
              <a:t>Payment barriers </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ptos" panose="02110004020202020204"/>
                <a:ea typeface="+mn-ea"/>
                <a:cs typeface="+mn-cs"/>
              </a:rPr>
              <a:t>Misperceptions regarding Medicaid-covered population’s access to technology</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ptos" panose="02110004020202020204"/>
                <a:ea typeface="+mn-ea"/>
                <a:cs typeface="+mn-cs"/>
              </a:rPr>
              <a:t>Data limitations</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The lack of available data limits the feasibility of conducting a comparable state-by-state analysis of technology provision. </a:t>
            </a:r>
          </a:p>
        </p:txBody>
      </p:sp>
    </p:spTree>
    <p:extLst>
      <p:ext uri="{BB962C8B-B14F-4D97-AF65-F5344CB8AC3E}">
        <p14:creationId xmlns:p14="http://schemas.microsoft.com/office/powerpoint/2010/main" val="5586840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761802" y="350196"/>
            <a:ext cx="5475495" cy="1624520"/>
          </a:xfrm>
        </p:spPr>
        <p:txBody>
          <a:bodyPr vert="horz" lIns="91440" tIns="45720" rIns="91440" bIns="45720" rtlCol="0" anchor="ctr">
            <a:normAutofit/>
          </a:bodyPr>
          <a:lstStyle/>
          <a:p>
            <a:r>
              <a:rPr lang="en-US" sz="3700" dirty="0">
                <a:solidFill>
                  <a:schemeClr val="tx1"/>
                </a:solidFill>
              </a:rPr>
              <a:t>How to Support Technology Moving Forward (1 of 3)</a:t>
            </a:r>
          </a:p>
        </p:txBody>
      </p:sp>
      <p:sp>
        <p:nvSpPr>
          <p:cNvPr id="5" name="TextBox 4">
            <a:extLst>
              <a:ext uri="{FF2B5EF4-FFF2-40B4-BE49-F238E27FC236}">
                <a16:creationId xmlns:a16="http://schemas.microsoft.com/office/drawing/2014/main" id="{B5EFFB4A-F8DE-CDA2-C7FD-6B6C9B8D4084}"/>
              </a:ext>
            </a:extLst>
          </p:cNvPr>
          <p:cNvSpPr txBox="1"/>
          <p:nvPr/>
        </p:nvSpPr>
        <p:spPr>
          <a:xfrm>
            <a:off x="997972" y="2743200"/>
            <a:ext cx="4646905" cy="361314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Funding vehicles and authorities need to be more refined.</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Terminology alignment should be addressed.</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a:t>
            </a: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Establish data and tech first benchmarks to evaluate the success of any tech initiatives.</a:t>
            </a:r>
            <a:endPar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Graphic 3">
            <a:extLst>
              <a:ext uri="{FF2B5EF4-FFF2-40B4-BE49-F238E27FC236}">
                <a16:creationId xmlns:a16="http://schemas.microsoft.com/office/drawing/2014/main" id="{EE71A227-58B1-C2C5-5980-D11F9F35568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0" y="2543365"/>
            <a:ext cx="914400" cy="914400"/>
          </a:xfrm>
          <a:prstGeom prst="rect">
            <a:avLst/>
          </a:prstGeom>
        </p:spPr>
      </p:pic>
      <p:pic>
        <p:nvPicPr>
          <p:cNvPr id="7" name="Graphic 6">
            <a:extLst>
              <a:ext uri="{FF2B5EF4-FFF2-40B4-BE49-F238E27FC236}">
                <a16:creationId xmlns:a16="http://schemas.microsoft.com/office/drawing/2014/main" id="{547FAE0E-A052-DE74-50B8-8BC17DC004D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349" y="3643975"/>
            <a:ext cx="914400" cy="914400"/>
          </a:xfrm>
          <a:prstGeom prst="rect">
            <a:avLst/>
          </a:prstGeom>
        </p:spPr>
      </p:pic>
      <p:pic>
        <p:nvPicPr>
          <p:cNvPr id="9" name="Graphic 8">
            <a:extLst>
              <a:ext uri="{FF2B5EF4-FFF2-40B4-BE49-F238E27FC236}">
                <a16:creationId xmlns:a16="http://schemas.microsoft.com/office/drawing/2014/main" id="{8E5CF696-A781-9F1A-8382-774D793D564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6849" y="4558375"/>
            <a:ext cx="737900" cy="737900"/>
          </a:xfrm>
          <a:prstGeom prst="rect">
            <a:avLst/>
          </a:prstGeom>
        </p:spPr>
      </p:pic>
      <p:pic>
        <p:nvPicPr>
          <p:cNvPr id="11" name="Picture 10">
            <a:extLst>
              <a:ext uri="{FF2B5EF4-FFF2-40B4-BE49-F238E27FC236}">
                <a16:creationId xmlns:a16="http://schemas.microsoft.com/office/drawing/2014/main" id="{645D73F5-2955-59D3-8962-4BF50DF7FF44}"/>
              </a:ext>
              <a:ext uri="{C183D7F6-B498-43B3-948B-1728B52AA6E4}">
                <adec:decorative xmlns:adec="http://schemas.microsoft.com/office/drawing/2017/decorative" val="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547124" y="0"/>
            <a:ext cx="5644875" cy="6858000"/>
          </a:xfrm>
          <a:prstGeom prst="rect">
            <a:avLst/>
          </a:prstGeom>
        </p:spPr>
      </p:pic>
      <p:sp>
        <p:nvSpPr>
          <p:cNvPr id="12" name="TextBox 11">
            <a:extLst>
              <a:ext uri="{FF2B5EF4-FFF2-40B4-BE49-F238E27FC236}">
                <a16:creationId xmlns:a16="http://schemas.microsoft.com/office/drawing/2014/main" id="{F53C6744-6B98-5704-125E-975D8C99590B}"/>
              </a:ext>
            </a:extLst>
          </p:cNvPr>
          <p:cNvSpPr txBox="1"/>
          <p:nvPr/>
        </p:nvSpPr>
        <p:spPr>
          <a:xfrm>
            <a:off x="6547124" y="6858000"/>
            <a:ext cx="56448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10" tooltip="https://tekhdecoded.com/top-6-technology-trends-for-2021/"/>
              </a:rPr>
              <a:t>This Photo</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11"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1489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304602" y="306838"/>
            <a:ext cx="10247331" cy="1624520"/>
          </a:xfrm>
        </p:spPr>
        <p:txBody>
          <a:bodyPr vert="horz" lIns="91440" tIns="45720" rIns="91440" bIns="45720" rtlCol="0" anchor="ctr">
            <a:normAutofit/>
          </a:bodyPr>
          <a:lstStyle/>
          <a:p>
            <a:r>
              <a:rPr lang="en-US" sz="3700" dirty="0">
                <a:solidFill>
                  <a:schemeClr val="tx1"/>
                </a:solidFill>
              </a:rPr>
              <a:t>How to Support Technology Moving Forward </a:t>
            </a:r>
            <a:br>
              <a:rPr lang="en-US" sz="3700" dirty="0">
                <a:solidFill>
                  <a:schemeClr val="tx1"/>
                </a:solidFill>
              </a:rPr>
            </a:br>
            <a:r>
              <a:rPr lang="en-US" sz="3700" dirty="0">
                <a:solidFill>
                  <a:schemeClr val="tx1"/>
                </a:solidFill>
              </a:rPr>
              <a:t>(2 of 3)</a:t>
            </a:r>
          </a:p>
        </p:txBody>
      </p:sp>
      <p:sp>
        <p:nvSpPr>
          <p:cNvPr id="5" name="TextBox 4">
            <a:extLst>
              <a:ext uri="{FF2B5EF4-FFF2-40B4-BE49-F238E27FC236}">
                <a16:creationId xmlns:a16="http://schemas.microsoft.com/office/drawing/2014/main" id="{B5EFFB4A-F8DE-CDA2-C7FD-6B6C9B8D4084}"/>
              </a:ext>
              <a:ext uri="{C183D7F6-B498-43B3-948B-1728B52AA6E4}">
                <adec:decorative xmlns:adec="http://schemas.microsoft.com/office/drawing/2017/decorative" val="0"/>
              </a:ext>
            </a:extLst>
          </p:cNvPr>
          <p:cNvSpPr txBox="1"/>
          <p:nvPr/>
        </p:nvSpPr>
        <p:spPr>
          <a:xfrm>
            <a:off x="1064584" y="2173971"/>
            <a:ext cx="9774992" cy="4559889"/>
          </a:xfrm>
          <a:prstGeom prst="rect">
            <a:avLst/>
          </a:prstGeom>
        </p:spPr>
        <p:txBody>
          <a:bodyPr vert="horz" lIns="91440" tIns="45720" rIns="91440" bIns="45720" rtlCol="0" anchor="ctr">
            <a:normAutofit fontScale="62500" lnSpcReduction="20000"/>
          </a:bodyPr>
          <a:lstStyle/>
          <a:p>
            <a:pPr marL="57150" marR="0" lvl="0" indent="0" algn="l" defTabSz="914400" rtl="0" eaLnBrk="1" fontAlgn="auto" latinLnBrk="0" hangingPunct="1">
              <a:lnSpc>
                <a:spcPct val="90000"/>
              </a:lnSpc>
              <a:spcBef>
                <a:spcPts val="0"/>
              </a:spcBef>
              <a:spcAft>
                <a:spcPts val="80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Conduct targeted educational campaign(s) to educate HCBS recipients, caregivers, case managers, direct service workers, and providers about underutilized services (e.g., supported employment, supported housing, and peer support) and how technology may be used as a best practice model.  </a:t>
            </a:r>
          </a:p>
          <a:p>
            <a:pPr marL="57150" marR="0" lvl="0" indent="0" algn="l" defTabSz="914400" rtl="0" eaLnBrk="1" fontAlgn="auto" latinLnBrk="0" hangingPunct="1">
              <a:lnSpc>
                <a:spcPct val="90000"/>
              </a:lnSpc>
              <a:spcBef>
                <a:spcPts val="0"/>
              </a:spcBef>
              <a:spcAft>
                <a:spcPts val="800"/>
              </a:spcAft>
              <a:buClrTx/>
              <a:buSzTx/>
              <a:buFontTx/>
              <a:buNone/>
              <a:tabLst/>
              <a:defRPr/>
            </a:pPr>
            <a:endPar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57150" marR="0" lvl="0" indent="0" algn="l" defTabSz="914400" rtl="0" eaLnBrk="1" fontAlgn="auto" latinLnBrk="0" hangingPunct="1">
              <a:lnSpc>
                <a:spcPct val="90000"/>
              </a:lnSpc>
              <a:spcBef>
                <a:spcPts val="0"/>
              </a:spcBef>
              <a:spcAft>
                <a:spcPts val="800"/>
              </a:spcAft>
              <a:buClrTx/>
              <a:buSzTx/>
              <a:buFontTx/>
              <a:buNone/>
              <a:tabLst/>
              <a:defRPr/>
            </a:pPr>
            <a:endPar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57150" marR="0" lvl="0" indent="0" algn="l" defTabSz="914400" rtl="0" eaLnBrk="1" fontAlgn="auto" latinLnBrk="0" hangingPunct="1">
              <a:lnSpc>
                <a:spcPct val="90000"/>
              </a:lnSpc>
              <a:spcBef>
                <a:spcPts val="0"/>
              </a:spcBef>
              <a:spcAft>
                <a:spcPts val="80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Increase professionals beyond case managers’ understanding of the tech services and how they can be provided in leu of or in addition to in-person supports and how that is done from a priority outcome lens. </a:t>
            </a:r>
          </a:p>
          <a:p>
            <a:pPr marL="57150" marR="0" lvl="0" indent="0" algn="l" defTabSz="914400" rtl="0" eaLnBrk="1" fontAlgn="auto" latinLnBrk="0" hangingPunct="1">
              <a:lnSpc>
                <a:spcPct val="90000"/>
              </a:lnSpc>
              <a:spcBef>
                <a:spcPts val="0"/>
              </a:spcBef>
              <a:spcAft>
                <a:spcPts val="800"/>
              </a:spcAft>
              <a:buClrTx/>
              <a:buSzTx/>
              <a:buFontTx/>
              <a:buNone/>
              <a:tabLst/>
              <a:defRPr/>
            </a:pPr>
            <a:endPar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57150" marR="0" lvl="0" indent="0" algn="l" defTabSz="914400" rtl="0" eaLnBrk="1" fontAlgn="auto" latinLnBrk="0" hangingPunct="1">
              <a:lnSpc>
                <a:spcPct val="90000"/>
              </a:lnSpc>
              <a:spcBef>
                <a:spcPts val="0"/>
              </a:spcBef>
              <a:spcAft>
                <a:spcPts val="800"/>
              </a:spcAft>
              <a:buClrTx/>
              <a:buSzTx/>
              <a:buFontTx/>
              <a:buNone/>
              <a:tabLst/>
              <a:defRPr/>
            </a:pPr>
            <a:endPar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57150" marR="0" lvl="0" indent="0" algn="l" defTabSz="914400" rtl="0" eaLnBrk="1" fontAlgn="auto" latinLnBrk="0" hangingPunct="1">
              <a:lnSpc>
                <a:spcPct val="90000"/>
              </a:lnSpc>
              <a:spcBef>
                <a:spcPts val="0"/>
              </a:spcBef>
              <a:spcAft>
                <a:spcPts val="80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Integrate connected technologies with the aim of increasing independence for people with disabilities.</a:t>
            </a:r>
          </a:p>
          <a:p>
            <a:pPr marL="57150" marR="0" lvl="0" indent="0" algn="l" defTabSz="914400" rtl="0" eaLnBrk="1" fontAlgn="auto" latinLnBrk="0" hangingPunct="1">
              <a:lnSpc>
                <a:spcPct val="90000"/>
              </a:lnSpc>
              <a:spcBef>
                <a:spcPts val="0"/>
              </a:spcBef>
              <a:spcAft>
                <a:spcPts val="800"/>
              </a:spcAft>
              <a:buClrTx/>
              <a:buSzTx/>
              <a:buFontTx/>
              <a:buNone/>
              <a:tabLst/>
              <a:defRPr/>
            </a:pPr>
            <a:endPar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57150" marR="0" lvl="0" indent="0" algn="l" defTabSz="914400" rtl="0" eaLnBrk="1" fontAlgn="auto" latinLnBrk="0" hangingPunct="1">
              <a:lnSpc>
                <a:spcPct val="90000"/>
              </a:lnSpc>
              <a:spcBef>
                <a:spcPts val="0"/>
              </a:spcBef>
              <a:spcAft>
                <a:spcPts val="800"/>
              </a:spcAft>
              <a:buClrTx/>
              <a:buSzTx/>
              <a:buFontTx/>
              <a:buNone/>
              <a:tabLst/>
              <a:defRPr/>
            </a:pPr>
            <a:endPar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57150" marR="0" lvl="0" indent="0" algn="l" defTabSz="914400" rtl="0" eaLnBrk="1" fontAlgn="auto" latinLnBrk="0" hangingPunct="1">
              <a:lnSpc>
                <a:spcPct val="90000"/>
              </a:lnSpc>
              <a:spcBef>
                <a:spcPts val="0"/>
              </a:spcBef>
              <a:spcAft>
                <a:spcPts val="80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Ensure process standards that provide equitable access within the waivers.</a:t>
            </a:r>
          </a:p>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Graphic 8">
            <a:extLst>
              <a:ext uri="{FF2B5EF4-FFF2-40B4-BE49-F238E27FC236}">
                <a16:creationId xmlns:a16="http://schemas.microsoft.com/office/drawing/2014/main" id="{C9AB3B72-DF35-B4A8-B2DC-652ACAC00D7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484" y="1985605"/>
            <a:ext cx="914400" cy="914400"/>
          </a:xfrm>
          <a:prstGeom prst="rect">
            <a:avLst/>
          </a:prstGeom>
        </p:spPr>
      </p:pic>
      <p:pic>
        <p:nvPicPr>
          <p:cNvPr id="11" name="Graphic 10">
            <a:extLst>
              <a:ext uri="{FF2B5EF4-FFF2-40B4-BE49-F238E27FC236}">
                <a16:creationId xmlns:a16="http://schemas.microsoft.com/office/drawing/2014/main" id="{38A7AE79-FDA4-4B5C-E781-D5FE2919BAF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602" y="3500796"/>
            <a:ext cx="914400" cy="914400"/>
          </a:xfrm>
          <a:prstGeom prst="rect">
            <a:avLst/>
          </a:prstGeom>
        </p:spPr>
      </p:pic>
      <p:pic>
        <p:nvPicPr>
          <p:cNvPr id="13" name="Graphic 12">
            <a:extLst>
              <a:ext uri="{FF2B5EF4-FFF2-40B4-BE49-F238E27FC236}">
                <a16:creationId xmlns:a16="http://schemas.microsoft.com/office/drawing/2014/main" id="{71AE7309-7862-9CE8-2BFD-C34A5F4E107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993" y="4764587"/>
            <a:ext cx="914400" cy="914400"/>
          </a:xfrm>
          <a:prstGeom prst="rect">
            <a:avLst/>
          </a:prstGeom>
        </p:spPr>
      </p:pic>
      <p:pic>
        <p:nvPicPr>
          <p:cNvPr id="15" name="Graphic 14">
            <a:extLst>
              <a:ext uri="{FF2B5EF4-FFF2-40B4-BE49-F238E27FC236}">
                <a16:creationId xmlns:a16="http://schemas.microsoft.com/office/drawing/2014/main" id="{43F1FFE2-D078-F4EC-7F82-121A0C05C83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6484" y="5943600"/>
            <a:ext cx="914400" cy="914400"/>
          </a:xfrm>
          <a:prstGeom prst="rect">
            <a:avLst/>
          </a:prstGeom>
        </p:spPr>
      </p:pic>
    </p:spTree>
    <p:extLst>
      <p:ext uri="{BB962C8B-B14F-4D97-AF65-F5344CB8AC3E}">
        <p14:creationId xmlns:p14="http://schemas.microsoft.com/office/powerpoint/2010/main" val="3759910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567151" y="89757"/>
            <a:ext cx="6140683" cy="1956841"/>
          </a:xfrm>
        </p:spPr>
        <p:txBody>
          <a:bodyPr vert="horz" lIns="91440" tIns="45720" rIns="91440" bIns="45720" rtlCol="0" anchor="b">
            <a:normAutofit/>
          </a:bodyPr>
          <a:lstStyle/>
          <a:p>
            <a:r>
              <a:rPr lang="en-US" sz="3400" dirty="0">
                <a:solidFill>
                  <a:schemeClr val="tx1"/>
                </a:solidFill>
              </a:rPr>
              <a:t>How to Support Technology Moving Forward </a:t>
            </a:r>
            <a:br>
              <a:rPr lang="en-US" sz="3400" dirty="0">
                <a:solidFill>
                  <a:schemeClr val="tx1"/>
                </a:solidFill>
              </a:rPr>
            </a:br>
            <a:r>
              <a:rPr lang="en-US" sz="3400" dirty="0">
                <a:solidFill>
                  <a:schemeClr val="tx1"/>
                </a:solidFill>
              </a:rPr>
              <a:t>(3 of 3)</a:t>
            </a:r>
          </a:p>
        </p:txBody>
      </p:sp>
      <p:sp>
        <p:nvSpPr>
          <p:cNvPr id="5" name="TextBox 4">
            <a:extLst>
              <a:ext uri="{FF2B5EF4-FFF2-40B4-BE49-F238E27FC236}">
                <a16:creationId xmlns:a16="http://schemas.microsoft.com/office/drawing/2014/main" id="{B5EFFB4A-F8DE-CDA2-C7FD-6B6C9B8D4084}"/>
              </a:ext>
            </a:extLst>
          </p:cNvPr>
          <p:cNvSpPr txBox="1"/>
          <p:nvPr/>
        </p:nvSpPr>
        <p:spPr>
          <a:xfrm>
            <a:off x="1145019" y="2888079"/>
            <a:ext cx="6140684" cy="332066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Provide grants for the development and implementation of new HCBS business models such as expanded use of technology, environmental modifications, transportation alternatives and services to provide new or additional HCBS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Support Innovative Technology Projects Through the Award of Innovation Grants</a:t>
            </a:r>
          </a:p>
        </p:txBody>
      </p:sp>
      <p:pic>
        <p:nvPicPr>
          <p:cNvPr id="1046" name="Picture 1045">
            <a:extLst>
              <a:ext uri="{FF2B5EF4-FFF2-40B4-BE49-F238E27FC236}">
                <a16:creationId xmlns:a16="http://schemas.microsoft.com/office/drawing/2014/main" id="{98E076FD-857E-6926-04C0-CEBF5A6B9767}"/>
              </a:ext>
              <a:ext uri="{C183D7F6-B498-43B3-948B-1728B52AA6E4}">
                <adec:decorative xmlns:adec="http://schemas.microsoft.com/office/drawing/2017/decorative" val="1"/>
              </a:ext>
            </a:extLst>
          </p:cNvPr>
          <p:cNvPicPr>
            <a:picLocks noChangeAspect="1"/>
          </p:cNvPicPr>
          <p:nvPr/>
        </p:nvPicPr>
        <p:blipFill>
          <a:blip r:embed="rId3"/>
          <a:srcRect t="343" b="19739"/>
          <a:stretch/>
        </p:blipFill>
        <p:spPr>
          <a:xfrm>
            <a:off x="8298426" y="-278549"/>
            <a:ext cx="6259802" cy="703033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 name="Graphic 9">
            <a:extLst>
              <a:ext uri="{FF2B5EF4-FFF2-40B4-BE49-F238E27FC236}">
                <a16:creationId xmlns:a16="http://schemas.microsoft.com/office/drawing/2014/main" id="{ED96956C-9FA2-2227-9BE3-EB430020B9D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0619" y="3089885"/>
            <a:ext cx="914400" cy="678230"/>
          </a:xfrm>
          <a:prstGeom prst="rect">
            <a:avLst/>
          </a:prstGeom>
        </p:spPr>
      </p:pic>
      <p:pic>
        <p:nvPicPr>
          <p:cNvPr id="19" name="Graphic 18">
            <a:extLst>
              <a:ext uri="{FF2B5EF4-FFF2-40B4-BE49-F238E27FC236}">
                <a16:creationId xmlns:a16="http://schemas.microsoft.com/office/drawing/2014/main" id="{E267D39A-AC99-F563-B84F-8A3D89552AD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9277" y="4531231"/>
            <a:ext cx="914400" cy="914400"/>
          </a:xfrm>
          <a:prstGeom prst="rect">
            <a:avLst/>
          </a:prstGeom>
        </p:spPr>
      </p:pic>
    </p:spTree>
    <p:extLst>
      <p:ext uri="{BB962C8B-B14F-4D97-AF65-F5344CB8AC3E}">
        <p14:creationId xmlns:p14="http://schemas.microsoft.com/office/powerpoint/2010/main" val="419024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91440" tIns="45720" rIns="91440" bIns="45720" anchor="t"/>
          <a:lstStyle/>
          <a:p>
            <a:br>
              <a:rPr lang="en-US" dirty="0">
                <a:cs typeface="Arial"/>
              </a:rPr>
            </a:br>
            <a:r>
              <a:rPr lang="en-US" dirty="0">
                <a:cs typeface="Arial"/>
              </a:rPr>
              <a:t>Thank You!</a:t>
            </a:r>
            <a:endParaRPr lang="en-US" dirty="0"/>
          </a:p>
        </p:txBody>
      </p:sp>
    </p:spTree>
    <p:extLst>
      <p:ext uri="{BB962C8B-B14F-4D97-AF65-F5344CB8AC3E}">
        <p14:creationId xmlns:p14="http://schemas.microsoft.com/office/powerpoint/2010/main" val="1518904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86303" y="2055226"/>
            <a:ext cx="6611636" cy="1794088"/>
          </a:xfrm>
        </p:spPr>
        <p:txBody>
          <a:bodyPr/>
          <a:lstStyle/>
          <a:p>
            <a:r>
              <a:rPr lang="en-US" dirty="0"/>
              <a:t>Questions? </a:t>
            </a:r>
          </a:p>
        </p:txBody>
      </p:sp>
      <p:sp>
        <p:nvSpPr>
          <p:cNvPr id="6" name="TextBox 5"/>
          <p:cNvSpPr txBox="1"/>
          <p:nvPr/>
        </p:nvSpPr>
        <p:spPr>
          <a:xfrm>
            <a:off x="4385256" y="4797380"/>
            <a:ext cx="5898524" cy="147732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4F6E">
                    <a:lumMod val="75000"/>
                  </a:srgbClr>
                </a:solidFill>
                <a:effectLst/>
                <a:uLnTx/>
                <a:uFillTx/>
                <a:latin typeface="Bahnschrift Light"/>
                <a:ea typeface="+mn-ea"/>
                <a:cs typeface="+mn-cs"/>
              </a:rPr>
              <a:t>For More Information Please Contact: </a:t>
            </a:r>
            <a:endParaRPr kumimoji="0" lang="en-US" sz="2400" b="0" i="0" u="none" strike="noStrike" kern="1200" cap="none" spc="0" normalizeH="0" baseline="0" noProof="0" dirty="0">
              <a:ln>
                <a:noFill/>
              </a:ln>
              <a:solidFill>
                <a:srgbClr val="004F6E">
                  <a:lumMod val="75000"/>
                </a:srgbClr>
              </a:solidFill>
              <a:effectLst/>
              <a:uLnTx/>
              <a:uFillTx/>
              <a:latin typeface="Bahnschrift Light" panose="020B050204020402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4F6E">
                  <a:lumMod val="75000"/>
                </a:srgbClr>
              </a:solidFill>
              <a:effectLst/>
              <a:uLnTx/>
              <a:uFillTx/>
              <a:latin typeface="Bahnschrift Light" panose="020B050204020402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4F6E">
                    <a:lumMod val="75000"/>
                  </a:srgbClr>
                </a:solidFill>
                <a:effectLst/>
                <a:uLnTx/>
                <a:uFillTx/>
                <a:latin typeface="Bahnschrift Light"/>
                <a:ea typeface="+mn-ea"/>
                <a:cs typeface="+mn-cs"/>
                <a:hlinkClick r:id="rId3">
                  <a:extLst>
                    <a:ext uri="{A12FA001-AC4F-418D-AE19-62706E023703}">
                      <ahyp:hlinkClr xmlns:ahyp="http://schemas.microsoft.com/office/drawing/2018/hyperlinkcolor" val="tx"/>
                    </a:ext>
                  </a:extLst>
                </a:hlinkClick>
              </a:rPr>
              <a:t>Jzlockie@nasddds.org</a:t>
            </a:r>
            <a:endParaRPr kumimoji="0" lang="en-US" sz="2400" b="0" i="0" u="none" strike="noStrike" kern="1200" cap="none" spc="0" normalizeH="0" baseline="0" noProof="0" dirty="0">
              <a:ln>
                <a:noFill/>
              </a:ln>
              <a:solidFill>
                <a:srgbClr val="004F6E">
                  <a:lumMod val="75000"/>
                </a:srgbClr>
              </a:solidFill>
              <a:effectLst/>
              <a:uLnTx/>
              <a:uFillTx/>
              <a:latin typeface="Bahnschrift Light" panose="020B050204020402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F6E">
                  <a:lumMod val="75000"/>
                </a:srgbClr>
              </a:solidFill>
              <a:effectLst/>
              <a:uLnTx/>
              <a:uFillTx/>
              <a:latin typeface="Bahnschrift Light" panose="020B0502040204020203" pitchFamily="34" charset="0"/>
              <a:ea typeface="+mn-ea"/>
              <a:cs typeface="+mn-cs"/>
            </a:endParaRPr>
          </a:p>
        </p:txBody>
      </p:sp>
    </p:spTree>
    <p:extLst>
      <p:ext uri="{BB962C8B-B14F-4D97-AF65-F5344CB8AC3E}">
        <p14:creationId xmlns:p14="http://schemas.microsoft.com/office/powerpoint/2010/main" val="286799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22013"/>
            <a:ext cx="10689403" cy="1325563"/>
          </a:xfrm>
        </p:spPr>
        <p:txBody>
          <a:bodyPr>
            <a:normAutofit fontScale="90000"/>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PCPID Members Reflect on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Key Leading Learning Moments from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Two Day PCPID Meeting</a:t>
            </a:r>
            <a:endParaRPr lang="en-US" sz="60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1" y="4608214"/>
            <a:ext cx="5901646"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PCPID Citizen Members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PCPID Ex-Officio Members</a:t>
            </a:r>
          </a:p>
        </p:txBody>
      </p:sp>
    </p:spTree>
    <p:extLst>
      <p:ext uri="{BB962C8B-B14F-4D97-AF65-F5344CB8AC3E}">
        <p14:creationId xmlns:p14="http://schemas.microsoft.com/office/powerpoint/2010/main" val="1820007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255B0BB-9C98-D613-6EB4-CC75DCAFD92D}"/>
              </a:ext>
            </a:extLst>
          </p:cNvPr>
          <p:cNvSpPr txBox="1"/>
          <p:nvPr/>
        </p:nvSpPr>
        <p:spPr>
          <a:xfrm>
            <a:off x="825061" y="137948"/>
            <a:ext cx="82663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a:ea typeface="Calibri" panose="020F0502020204030204"/>
                <a:cs typeface="Calibri" panose="020F0502020204030204"/>
              </a:rPr>
              <a:t>USDOT Disability Policy Priorities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orbel"/>
              <a:ea typeface="+mn-ea"/>
              <a:cs typeface="Calibri"/>
            </a:endParaRPr>
          </a:p>
        </p:txBody>
      </p:sp>
      <p:sp>
        <p:nvSpPr>
          <p:cNvPr id="3" name="Rectangle 2">
            <a:extLst>
              <a:ext uri="{FF2B5EF4-FFF2-40B4-BE49-F238E27FC236}">
                <a16:creationId xmlns:a16="http://schemas.microsoft.com/office/drawing/2014/main" id="{67480494-273D-7840-E7C2-83393163B44B}"/>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Online Media 3" title="USDOT Disability Policy Priorities">
            <a:hlinkClick r:id="" action="ppaction://media"/>
            <a:extLst>
              <a:ext uri="{FF2B5EF4-FFF2-40B4-BE49-F238E27FC236}">
                <a16:creationId xmlns:a16="http://schemas.microsoft.com/office/drawing/2014/main" id="{834677FF-52CB-3DC7-B361-07DE386FC339}"/>
              </a:ext>
            </a:extLst>
          </p:cNvPr>
          <p:cNvPicPr>
            <a:picLocks noRot="1" noChangeAspect="1"/>
          </p:cNvPicPr>
          <p:nvPr>
            <a:videoFile r:link="rId1"/>
          </p:nvPr>
        </p:nvPicPr>
        <p:blipFill>
          <a:blip r:embed="rId3"/>
          <a:stretch>
            <a:fillRect/>
          </a:stretch>
        </p:blipFill>
        <p:spPr>
          <a:xfrm>
            <a:off x="1016000" y="809320"/>
            <a:ext cx="10160000" cy="5740400"/>
          </a:xfrm>
          <a:prstGeom prst="rect">
            <a:avLst/>
          </a:prstGeom>
        </p:spPr>
      </p:pic>
    </p:spTree>
    <p:extLst>
      <p:ext uri="{BB962C8B-B14F-4D97-AF65-F5344CB8AC3E}">
        <p14:creationId xmlns:p14="http://schemas.microsoft.com/office/powerpoint/2010/main" val="324055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10B6-39E6-66D0-8E80-76C2BD2FACCE}"/>
              </a:ext>
            </a:extLst>
          </p:cNvPr>
          <p:cNvSpPr>
            <a:spLocks noGrp="1"/>
          </p:cNvSpPr>
          <p:nvPr>
            <p:ph type="title"/>
          </p:nvPr>
        </p:nvSpPr>
        <p:spPr>
          <a:xfrm>
            <a:off x="857139" y="756507"/>
            <a:ext cx="10515600" cy="1325563"/>
          </a:xfrm>
        </p:spPr>
        <p:txBody>
          <a:bodyPr/>
          <a:lstStyle/>
          <a:p>
            <a:r>
              <a:rPr kumimoji="0" lang="en-US" sz="4000" b="1" i="0" u="none" strike="noStrike" kern="1200" cap="none" spc="0" normalizeH="0" baseline="0" noProof="0" dirty="0">
                <a:ln>
                  <a:noFill/>
                </a:ln>
                <a:solidFill>
                  <a:srgbClr val="004C82"/>
                </a:solidFill>
                <a:effectLst/>
                <a:uLnTx/>
                <a:uFillTx/>
                <a:latin typeface="Arial"/>
                <a:ea typeface="+mj-ea"/>
                <a:cs typeface="Arial"/>
              </a:rPr>
              <a:t>Summary of Deliberations, </a:t>
            </a:r>
            <a:br>
              <a:rPr kumimoji="0" lang="en-US" sz="4000" b="1" i="0" u="none" strike="noStrike" kern="1200" cap="none" spc="0" normalizeH="0" baseline="0" noProof="0" dirty="0">
                <a:ln>
                  <a:noFill/>
                </a:ln>
                <a:solidFill>
                  <a:srgbClr val="004C82"/>
                </a:solidFill>
                <a:effectLst/>
                <a:uLnTx/>
                <a:uFillTx/>
                <a:latin typeface="Arial"/>
                <a:ea typeface="+mj-ea"/>
                <a:cs typeface="Arial"/>
              </a:rPr>
            </a:br>
            <a:r>
              <a:rPr kumimoji="0" lang="en-US" sz="4000" b="1" i="0" u="none" strike="noStrike" kern="1200" cap="none" spc="0" normalizeH="0" baseline="0" noProof="0" dirty="0">
                <a:ln>
                  <a:noFill/>
                </a:ln>
                <a:solidFill>
                  <a:srgbClr val="004C82"/>
                </a:solidFill>
                <a:effectLst/>
                <a:uLnTx/>
                <a:uFillTx/>
                <a:latin typeface="Arial"/>
                <a:ea typeface="+mj-ea"/>
                <a:cs typeface="Arial"/>
              </a:rPr>
              <a:t>Proceedings, and Next Steps</a:t>
            </a:r>
            <a:endParaRPr lang="en-US" dirty="0"/>
          </a:p>
        </p:txBody>
      </p:sp>
      <p:grpSp>
        <p:nvGrpSpPr>
          <p:cNvPr id="7" name="Group 6">
            <a:extLst>
              <a:ext uri="{FF2B5EF4-FFF2-40B4-BE49-F238E27FC236}">
                <a16:creationId xmlns:a16="http://schemas.microsoft.com/office/drawing/2014/main" id="{F71AD40B-B1CE-2FEC-3D41-F8ACF5517D84}"/>
              </a:ext>
            </a:extLst>
          </p:cNvPr>
          <p:cNvGrpSpPr/>
          <p:nvPr/>
        </p:nvGrpSpPr>
        <p:grpSpPr>
          <a:xfrm>
            <a:off x="2795486" y="2281154"/>
            <a:ext cx="6601028" cy="2926080"/>
            <a:chOff x="2524356" y="2281154"/>
            <a:chExt cx="6601028" cy="2926080"/>
          </a:xfrm>
        </p:grpSpPr>
        <p:pic>
          <p:nvPicPr>
            <p:cNvPr id="5" name="Picture 4">
              <a:extLst>
                <a:ext uri="{FF2B5EF4-FFF2-40B4-BE49-F238E27FC236}">
                  <a16:creationId xmlns:a16="http://schemas.microsoft.com/office/drawing/2014/main" id="{2EEBFC18-2895-A352-D47D-1A2367470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188"/>
            <a:stretch/>
          </p:blipFill>
          <p:spPr bwMode="auto">
            <a:xfrm>
              <a:off x="2524356" y="2281154"/>
              <a:ext cx="2636595" cy="2926080"/>
            </a:xfrm>
            <a:prstGeom prst="rect">
              <a:avLst/>
            </a:prstGeom>
            <a:noFill/>
            <a:extLst>
              <a:ext uri="{909E8E84-426E-40DD-AFC4-6F175D3DCCD1}">
                <a14:hiddenFill xmlns:a14="http://schemas.microsoft.com/office/drawing/2010/main">
                  <a:solidFill>
                    <a:srgbClr val="FFFFFF"/>
                  </a:solidFill>
                </a14:hiddenFill>
              </a:ext>
            </a:extLst>
          </p:spPr>
        </p:pic>
        <p:pic>
          <p:nvPicPr>
            <p:cNvPr id="6" name="Jim Brett Headshot" descr="Headshot of Jim Brett.">
              <a:extLst>
                <a:ext uri="{FF2B5EF4-FFF2-40B4-BE49-F238E27FC236}">
                  <a16:creationId xmlns:a16="http://schemas.microsoft.com/office/drawing/2014/main" id="{965389FC-F918-BAC6-EB36-EA2F826D2B56}"/>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6206764" y="2281154"/>
              <a:ext cx="2918620" cy="2918620"/>
            </a:xfrm>
            <a:prstGeom prst="rect">
              <a:avLst/>
            </a:prstGeom>
            <a:noFill/>
          </p:spPr>
        </p:pic>
      </p:grpSp>
      <p:sp>
        <p:nvSpPr>
          <p:cNvPr id="8" name="Content Placeholder 3">
            <a:extLst>
              <a:ext uri="{FF2B5EF4-FFF2-40B4-BE49-F238E27FC236}">
                <a16:creationId xmlns:a16="http://schemas.microsoft.com/office/drawing/2014/main" id="{5C9603F9-5F2E-F25F-58E1-520A702F3CA7}"/>
              </a:ext>
            </a:extLst>
          </p:cNvPr>
          <p:cNvSpPr txBox="1">
            <a:spLocks/>
          </p:cNvSpPr>
          <p:nvPr/>
        </p:nvSpPr>
        <p:spPr>
          <a:xfrm>
            <a:off x="2665515" y="5357575"/>
            <a:ext cx="2921001" cy="957263"/>
          </a:xfrm>
          <a:prstGeom prst="rect">
            <a:avLst/>
          </a:prstGeom>
        </p:spPr>
        <p:txBody>
          <a:bodyPr>
            <a:normAutofit fontScale="92500"/>
          </a:bodyPr>
          <a:lstStyle>
            <a:defPPr marR="0" lvl="0" algn="l" rtl="0">
              <a:lnSpc>
                <a:spcPct val="100000"/>
              </a:lnSpc>
              <a:spcBef>
                <a:spcPts val="0"/>
              </a:spcBef>
              <a:spcAft>
                <a:spcPts val="0"/>
              </a:spcAft>
            </a:defPPr>
            <a:lvl1pPr marL="227013" marR="0" lvl="0" indent="1588"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defTabSz="685800">
              <a:lnSpc>
                <a:spcPct val="90000"/>
              </a:lnSpc>
              <a:spcBef>
                <a:spcPts val="1000"/>
              </a:spcBef>
              <a:buClrTx/>
              <a:buFont typeface="Arial" panose="020B0604020202020204" pitchFamily="34" charset="0"/>
              <a:buNone/>
              <a:defRPr/>
            </a:pPr>
            <a:r>
              <a:rPr lang="en-US" sz="2400" b="1" dirty="0">
                <a:solidFill>
                  <a:srgbClr val="0A4F90"/>
                </a:solidFill>
                <a:latin typeface="Arial"/>
              </a:rPr>
              <a:t>Jennifer Johnson</a:t>
            </a:r>
            <a:endParaRPr lang="en-US" sz="2400" b="1" kern="1200" dirty="0">
              <a:solidFill>
                <a:srgbClr val="0A4F90"/>
              </a:solidFill>
              <a:latin typeface="Arial"/>
            </a:endParaRPr>
          </a:p>
          <a:p>
            <a:pPr marL="0" indent="0" algn="ctr">
              <a:spcBef>
                <a:spcPts val="1000"/>
              </a:spcBef>
              <a:defRPr/>
            </a:pPr>
            <a:r>
              <a:rPr lang="en-US" sz="2400" dirty="0">
                <a:solidFill>
                  <a:srgbClr val="0A4F90"/>
                </a:solidFill>
                <a:latin typeface="Arial"/>
              </a:rPr>
              <a:t>Acting Commissioner </a:t>
            </a:r>
            <a:endParaRPr lang="en-US" sz="2400" kern="1200" dirty="0">
              <a:solidFill>
                <a:srgbClr val="0A4F90"/>
              </a:solidFill>
              <a:latin typeface="Arial"/>
            </a:endParaRPr>
          </a:p>
        </p:txBody>
      </p:sp>
      <p:sp>
        <p:nvSpPr>
          <p:cNvPr id="9" name="Content Placeholder 3">
            <a:extLst>
              <a:ext uri="{FF2B5EF4-FFF2-40B4-BE49-F238E27FC236}">
                <a16:creationId xmlns:a16="http://schemas.microsoft.com/office/drawing/2014/main" id="{EA852F07-8125-9D29-A8AD-2388F9B07F25}"/>
              </a:ext>
            </a:extLst>
          </p:cNvPr>
          <p:cNvSpPr txBox="1">
            <a:spLocks/>
          </p:cNvSpPr>
          <p:nvPr/>
        </p:nvSpPr>
        <p:spPr>
          <a:xfrm>
            <a:off x="6289609" y="5207234"/>
            <a:ext cx="2906487" cy="781050"/>
          </a:xfrm>
          <a:prstGeom prst="rect">
            <a:avLst/>
          </a:prstGeom>
        </p:spPr>
        <p:txBody>
          <a:bodyPr vert="horz" lIns="91440" tIns="45720" rIns="91440" bIns="45720" rtlCol="0">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4C82"/>
                </a:solidFill>
                <a:effectLst/>
                <a:uLnTx/>
                <a:uFillTx/>
                <a:latin typeface="Arial"/>
                <a:ea typeface="+mn-ea"/>
                <a:cs typeface="Arial"/>
              </a:rPr>
              <a:t>Jim Brett</a:t>
            </a:r>
          </a:p>
          <a:p>
            <a:pPr marL="0" marR="0" lvl="0" indent="0" algn="ctr" defTabSz="6858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4C82"/>
                </a:solidFill>
                <a:effectLst/>
                <a:uLnTx/>
                <a:uFillTx/>
                <a:latin typeface="Arial"/>
                <a:ea typeface="+mn-ea"/>
                <a:cs typeface="Arial"/>
              </a:rPr>
              <a:t>PCPID Chair</a:t>
            </a:r>
          </a:p>
        </p:txBody>
      </p:sp>
    </p:spTree>
    <p:extLst>
      <p:ext uri="{BB962C8B-B14F-4D97-AF65-F5344CB8AC3E}">
        <p14:creationId xmlns:p14="http://schemas.microsoft.com/office/powerpoint/2010/main" val="818210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429000"/>
            <a:ext cx="10515600" cy="1325563"/>
          </a:xfrm>
        </p:spPr>
        <p:txBody>
          <a:bodyPr/>
          <a:lstStyle/>
          <a:p>
            <a:r>
              <a:rPr lang="en-US" b="1" i="1" dirty="0"/>
              <a:t>DAY TWO:</a:t>
            </a:r>
            <a:br>
              <a:rPr lang="en-US" b="1" i="1" dirty="0"/>
            </a:br>
            <a:r>
              <a:rPr lang="en-US" b="1" i="1" dirty="0"/>
              <a:t>FRIDAY, SEPTEMBER 27</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
        <p:nvSpPr>
          <p:cNvPr id="5" name="TextBox 4">
            <a:extLst>
              <a:ext uri="{FF2B5EF4-FFF2-40B4-BE49-F238E27FC236}">
                <a16:creationId xmlns:a16="http://schemas.microsoft.com/office/drawing/2014/main" id="{3B35E466-DF81-EB72-1710-2276D01730A5}"/>
              </a:ext>
            </a:extLst>
          </p:cNvPr>
          <p:cNvSpPr txBox="1"/>
          <p:nvPr/>
        </p:nvSpPr>
        <p:spPr>
          <a:xfrm>
            <a:off x="838200" y="4795197"/>
            <a:ext cx="10515600" cy="701731"/>
          </a:xfrm>
          <a:prstGeom prst="rect">
            <a:avLst/>
          </a:prstGeom>
          <a:noFill/>
        </p:spPr>
        <p:txBody>
          <a:bodyPr wrap="square">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srgbClr val="004C82"/>
                </a:solidFill>
                <a:effectLst/>
                <a:uLnTx/>
                <a:uFillTx/>
                <a:latin typeface="Arial"/>
                <a:ea typeface="+mj-ea"/>
                <a:cs typeface="Calibri Light"/>
                <a:sym typeface="Arial"/>
              </a:rPr>
              <a:t>ADJOURNMENT OF DAY 2 OF 2</a:t>
            </a:r>
          </a:p>
        </p:txBody>
      </p:sp>
    </p:spTree>
    <p:extLst>
      <p:ext uri="{BB962C8B-B14F-4D97-AF65-F5344CB8AC3E}">
        <p14:creationId xmlns:p14="http://schemas.microsoft.com/office/powerpoint/2010/main" val="6187513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AB79-BBC2-8F26-2632-C66AD6FD385D}"/>
              </a:ext>
            </a:extLst>
          </p:cNvPr>
          <p:cNvSpPr>
            <a:spLocks noGrp="1"/>
          </p:cNvSpPr>
          <p:nvPr>
            <p:ph type="title"/>
          </p:nvPr>
        </p:nvSpPr>
        <p:spPr/>
        <p:txBody>
          <a:bodyPr/>
          <a:lstStyle/>
          <a:p>
            <a:pPr algn="ctr"/>
            <a:r>
              <a:rPr lang="en-US" b="1" dirty="0">
                <a:solidFill>
                  <a:srgbClr val="004C82"/>
                </a:solidFill>
              </a:rPr>
              <a:t>THANK YOU</a:t>
            </a:r>
          </a:p>
        </p:txBody>
      </p:sp>
    </p:spTree>
    <p:extLst>
      <p:ext uri="{BB962C8B-B14F-4D97-AF65-F5344CB8AC3E}">
        <p14:creationId xmlns:p14="http://schemas.microsoft.com/office/powerpoint/2010/main" val="612255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1F68-8ECE-046C-85F5-2B2E901E45A4}"/>
              </a:ext>
            </a:extLst>
          </p:cNvPr>
          <p:cNvSpPr>
            <a:spLocks noGrp="1"/>
          </p:cNvSpPr>
          <p:nvPr>
            <p:ph type="title"/>
          </p:nvPr>
        </p:nvSpPr>
        <p:spPr/>
        <p:txBody>
          <a:bodyPr lIns="91440" tIns="45720" rIns="91440" bIns="45720" anchor="t"/>
          <a:lstStyle/>
          <a:p>
            <a:r>
              <a:rPr lang="en-US" dirty="0">
                <a:latin typeface="Corbel"/>
              </a:rPr>
              <a:t>DOT Disability Policy Priorities and Foundational Actions</a:t>
            </a:r>
            <a:endParaRPr lang="en-US" dirty="0"/>
          </a:p>
        </p:txBody>
      </p:sp>
      <p:sp>
        <p:nvSpPr>
          <p:cNvPr id="5" name="Google Shape;143;p6">
            <a:extLst>
              <a:ext uri="{FF2B5EF4-FFF2-40B4-BE49-F238E27FC236}">
                <a16:creationId xmlns:a16="http://schemas.microsoft.com/office/drawing/2014/main" id="{1D5AE845-9AAA-3C07-7F0C-20C3322E4827}"/>
              </a:ext>
            </a:extLst>
          </p:cNvPr>
          <p:cNvSpPr/>
          <p:nvPr/>
        </p:nvSpPr>
        <p:spPr>
          <a:xfrm>
            <a:off x="452387" y="1200074"/>
            <a:ext cx="2465778" cy="2286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Enable</a:t>
            </a:r>
            <a:r>
              <a:rPr kumimoji="0" lang="en-US" sz="2400" b="1" i="0" u="none" strike="noStrike" kern="1200" cap="none" spc="0" normalizeH="0" baseline="0" noProof="0" dirty="0">
                <a:ln>
                  <a:noFill/>
                </a:ln>
                <a:solidFill>
                  <a:prstClr val="white"/>
                </a:solidFill>
                <a:effectLst/>
                <a:uLnTx/>
                <a:uFillTx/>
                <a:latin typeface="Calibri"/>
                <a:ea typeface="Calibri"/>
                <a:cs typeface="Calibri"/>
                <a:sym typeface="Calibri"/>
              </a:rPr>
              <a:t> safe and accessible air travel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oogle Shape;144;p6">
            <a:extLst>
              <a:ext uri="{FF2B5EF4-FFF2-40B4-BE49-F238E27FC236}">
                <a16:creationId xmlns:a16="http://schemas.microsoft.com/office/drawing/2014/main" id="{43CF92E0-30D0-4B85-271D-CC3E54D60FF4}"/>
              </a:ext>
            </a:extLst>
          </p:cNvPr>
          <p:cNvSpPr/>
          <p:nvPr/>
        </p:nvSpPr>
        <p:spPr>
          <a:xfrm>
            <a:off x="3321838" y="1200074"/>
            <a:ext cx="2468880" cy="2286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Enable</a:t>
            </a:r>
            <a:r>
              <a:rPr kumimoji="0" lang="en-US" sz="2400" b="1" i="0" u="none" strike="noStrike" kern="1200" cap="none" spc="0" normalizeH="0" baseline="0" noProof="0" dirty="0">
                <a:ln>
                  <a:noFill/>
                </a:ln>
                <a:solidFill>
                  <a:prstClr val="white"/>
                </a:solidFill>
                <a:effectLst/>
                <a:uLnTx/>
                <a:uFillTx/>
                <a:latin typeface="Calibri"/>
                <a:ea typeface="Calibri"/>
                <a:cs typeface="Calibri"/>
                <a:sym typeface="Calibri"/>
              </a:rPr>
              <a:t> multimodal accessibility of public rights-of-way</a:t>
            </a: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9" name="Google Shape;145;p6">
            <a:extLst>
              <a:ext uri="{FF2B5EF4-FFF2-40B4-BE49-F238E27FC236}">
                <a16:creationId xmlns:a16="http://schemas.microsoft.com/office/drawing/2014/main" id="{A7084E87-2013-C8ED-FFA9-E29E2A89E4E2}"/>
              </a:ext>
            </a:extLst>
          </p:cNvPr>
          <p:cNvSpPr/>
          <p:nvPr/>
        </p:nvSpPr>
        <p:spPr>
          <a:xfrm>
            <a:off x="9066943" y="1200074"/>
            <a:ext cx="2468880" cy="2286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Enable accessibility of </a:t>
            </a:r>
            <a:r>
              <a:rPr kumimoji="0" lang="en-US" sz="2400" b="1" i="0" u="none" strike="noStrike" kern="1200" cap="none" spc="0" normalizeH="0" baseline="0" noProof="0" dirty="0">
                <a:ln>
                  <a:noFill/>
                </a:ln>
                <a:solidFill>
                  <a:prstClr val="white"/>
                </a:solidFill>
                <a:effectLst/>
                <a:uLnTx/>
                <a:uFillTx/>
                <a:latin typeface="Calibri"/>
                <a:ea typeface="Calibri"/>
                <a:cs typeface="Calibri"/>
                <a:sym typeface="Calibri"/>
              </a:rPr>
              <a:t>electric vehicle charging </a:t>
            </a: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&amp; </a:t>
            </a:r>
            <a:r>
              <a:rPr kumimoji="0" lang="en-US" sz="2400" b="1" i="0" u="none" strike="noStrike" kern="1200" cap="none" spc="0" normalizeH="0" baseline="0" noProof="0" dirty="0">
                <a:ln>
                  <a:noFill/>
                </a:ln>
                <a:solidFill>
                  <a:prstClr val="white"/>
                </a:solidFill>
                <a:effectLst/>
                <a:uLnTx/>
                <a:uFillTx/>
                <a:latin typeface="Calibri"/>
                <a:ea typeface="Calibri"/>
                <a:cs typeface="Calibri"/>
                <a:sym typeface="Calibri"/>
              </a:rPr>
              <a:t>automated vehicles</a:t>
            </a:r>
            <a:endParaRPr kumimoji="0" lang="en-US" sz="18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1" name="Google Shape;146;p6">
            <a:extLst>
              <a:ext uri="{FF2B5EF4-FFF2-40B4-BE49-F238E27FC236}">
                <a16:creationId xmlns:a16="http://schemas.microsoft.com/office/drawing/2014/main" id="{DB865845-97C8-5F66-1D81-9095787E5A05}"/>
              </a:ext>
            </a:extLst>
          </p:cNvPr>
          <p:cNvSpPr/>
          <p:nvPr/>
        </p:nvSpPr>
        <p:spPr>
          <a:xfrm>
            <a:off x="6194391" y="1200074"/>
            <a:ext cx="2468880" cy="2286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Enable</a:t>
            </a:r>
            <a:r>
              <a:rPr kumimoji="0" lang="en-US" sz="2400" b="1" i="0" u="none" strike="noStrike" kern="1200" cap="none" spc="0" normalizeH="0" baseline="0" noProof="0" dirty="0">
                <a:ln>
                  <a:noFill/>
                </a:ln>
                <a:solidFill>
                  <a:prstClr val="white"/>
                </a:solidFill>
                <a:effectLst/>
                <a:uLnTx/>
                <a:uFillTx/>
                <a:latin typeface="Calibri"/>
                <a:ea typeface="Calibri"/>
                <a:cs typeface="Calibri"/>
                <a:sym typeface="Calibri"/>
              </a:rPr>
              <a:t> access to good-paying jobs and business opportunities for people with disabilities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147;p6">
            <a:extLst>
              <a:ext uri="{FF2B5EF4-FFF2-40B4-BE49-F238E27FC236}">
                <a16:creationId xmlns:a16="http://schemas.microsoft.com/office/drawing/2014/main" id="{870C0769-07E7-2312-8333-8EA556867587}"/>
              </a:ext>
            </a:extLst>
          </p:cNvPr>
          <p:cNvSpPr/>
          <p:nvPr/>
        </p:nvSpPr>
        <p:spPr>
          <a:xfrm>
            <a:off x="452387" y="3730762"/>
            <a:ext cx="11083436" cy="72225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Reinvigorate</a:t>
            </a:r>
            <a:r>
              <a:rPr kumimoji="0" lang="en-US" sz="2000" b="1" i="0" u="none" strike="noStrike" kern="1200" cap="none" spc="0" normalizeH="0" baseline="0" noProof="0" dirty="0">
                <a:ln>
                  <a:noFill/>
                </a:ln>
                <a:solidFill>
                  <a:prstClr val="white"/>
                </a:solidFill>
                <a:effectLst/>
                <a:uLnTx/>
                <a:uFillTx/>
                <a:latin typeface="Calibri"/>
                <a:ea typeface="Calibri"/>
                <a:cs typeface="Calibri"/>
                <a:sym typeface="Calibri"/>
              </a:rPr>
              <a:t> programmatic enforcement of the Air Carrier Access Act, Americans with Disabilities Act, Section 504 of the Rehabilitation Act, and Section 508 of the Rehabilitation Act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148;p6">
            <a:extLst>
              <a:ext uri="{FF2B5EF4-FFF2-40B4-BE49-F238E27FC236}">
                <a16:creationId xmlns:a16="http://schemas.microsoft.com/office/drawing/2014/main" id="{E1BC90C1-1107-A725-7EF5-C24965CC5AAC}"/>
              </a:ext>
            </a:extLst>
          </p:cNvPr>
          <p:cNvSpPr/>
          <p:nvPr/>
        </p:nvSpPr>
        <p:spPr>
          <a:xfrm>
            <a:off x="452387" y="4612794"/>
            <a:ext cx="11083436" cy="47410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Advance </a:t>
            </a:r>
            <a:r>
              <a:rPr kumimoji="0" lang="en-US" sz="2000" b="1" i="0" u="none" strike="noStrike" kern="1200" cap="none" spc="0" normalizeH="0" baseline="0" noProof="0" dirty="0">
                <a:ln>
                  <a:noFill/>
                </a:ln>
                <a:solidFill>
                  <a:prstClr val="white"/>
                </a:solidFill>
                <a:effectLst/>
                <a:uLnTx/>
                <a:uFillTx/>
                <a:latin typeface="Calibri"/>
                <a:ea typeface="Calibri"/>
                <a:cs typeface="Calibri"/>
                <a:sym typeface="Calibri"/>
              </a:rPr>
              <a:t>diversity, equity, inclusion, and accessibility </a:t>
            </a: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in the DOT workforce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149;p6">
            <a:extLst>
              <a:ext uri="{FF2B5EF4-FFF2-40B4-BE49-F238E27FC236}">
                <a16:creationId xmlns:a16="http://schemas.microsoft.com/office/drawing/2014/main" id="{A2FFB8CB-E612-7ACA-5BA5-07A3179C99B6}"/>
              </a:ext>
            </a:extLst>
          </p:cNvPr>
          <p:cNvSpPr/>
          <p:nvPr/>
        </p:nvSpPr>
        <p:spPr>
          <a:xfrm>
            <a:off x="452387" y="5235409"/>
            <a:ext cx="11119558" cy="47410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Address</a:t>
            </a:r>
            <a:r>
              <a:rPr kumimoji="0" lang="en-US" sz="2000" b="1" i="0" u="none" strike="noStrike" kern="1200" cap="none" spc="0" normalizeH="0" baseline="0" noProof="0" dirty="0">
                <a:ln>
                  <a:noFill/>
                </a:ln>
                <a:solidFill>
                  <a:prstClr val="white"/>
                </a:solidFill>
                <a:effectLst/>
                <a:uLnTx/>
                <a:uFillTx/>
                <a:latin typeface="Calibri"/>
                <a:ea typeface="Calibri"/>
                <a:cs typeface="Calibri"/>
                <a:sym typeface="Calibri"/>
              </a:rPr>
              <a:t> gaps in data </a:t>
            </a: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on people with disabilities to inform policymaking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Google Shape;150;p6">
            <a:extLst>
              <a:ext uri="{FF2B5EF4-FFF2-40B4-BE49-F238E27FC236}">
                <a16:creationId xmlns:a16="http://schemas.microsoft.com/office/drawing/2014/main" id="{7E8F9D2B-F95B-B693-6A10-ACE668A291FF}"/>
              </a:ext>
            </a:extLst>
          </p:cNvPr>
          <p:cNvSpPr/>
          <p:nvPr/>
        </p:nvSpPr>
        <p:spPr>
          <a:xfrm>
            <a:off x="452387" y="5849268"/>
            <a:ext cx="11119558" cy="47410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Ensure all </a:t>
            </a:r>
            <a:r>
              <a:rPr kumimoji="0" lang="en-US" sz="2000" b="1" i="0" u="none" strike="noStrike" kern="1200" cap="none" spc="0" normalizeH="0" baseline="0" noProof="0" dirty="0">
                <a:ln>
                  <a:noFill/>
                </a:ln>
                <a:solidFill>
                  <a:prstClr val="white"/>
                </a:solidFill>
                <a:effectLst/>
                <a:uLnTx/>
                <a:uFillTx/>
                <a:latin typeface="Calibri"/>
                <a:ea typeface="Calibri"/>
                <a:cs typeface="Calibri"/>
                <a:sym typeface="Calibri"/>
              </a:rPr>
              <a:t>DOT meetings and resources are fully accessible </a:t>
            </a: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to people with disabilities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EC36DCD-E63A-E3B0-7F6B-8687531CA7C8}"/>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22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08B1-398D-07B3-B4BC-AAC91D62DDA1}"/>
              </a:ext>
            </a:extLst>
          </p:cNvPr>
          <p:cNvSpPr>
            <a:spLocks noGrp="1"/>
          </p:cNvSpPr>
          <p:nvPr>
            <p:ph type="title"/>
          </p:nvPr>
        </p:nvSpPr>
        <p:spPr>
          <a:xfrm>
            <a:off x="376084" y="2766218"/>
            <a:ext cx="10515600" cy="1325563"/>
          </a:xfrm>
        </p:spPr>
        <p:txBody>
          <a:bodyPr lIns="91440" tIns="45720" rIns="91440" bIns="45720" anchor="t"/>
          <a:lstStyle/>
          <a:p>
            <a:r>
              <a:rPr lang="en-US" b="1" dirty="0">
                <a:latin typeface="Corbel"/>
              </a:rPr>
              <a:t>Priority: Enable Safe and Accessible Air Travel</a:t>
            </a:r>
            <a:endParaRPr lang="en-US" b="1" dirty="0"/>
          </a:p>
        </p:txBody>
      </p:sp>
      <p:sp>
        <p:nvSpPr>
          <p:cNvPr id="3" name="TextBox 2">
            <a:extLst>
              <a:ext uri="{FF2B5EF4-FFF2-40B4-BE49-F238E27FC236}">
                <a16:creationId xmlns:a16="http://schemas.microsoft.com/office/drawing/2014/main" id="{01DA54B6-47D2-1C55-B7A3-4BCFF9D92753}"/>
              </a:ext>
            </a:extLst>
          </p:cNvPr>
          <p:cNvSpPr txBox="1"/>
          <p:nvPr/>
        </p:nvSpPr>
        <p:spPr>
          <a:xfrm>
            <a:off x="376084" y="5023556"/>
            <a:ext cx="10167738" cy="11333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Calibri"/>
              </a:rPr>
              <a:t>More than </a:t>
            </a:r>
            <a:r>
              <a:rPr kumimoji="0" lang="en-US" sz="2000" b="1" i="0" u="none" strike="noStrike" kern="1200" cap="none" spc="0" normalizeH="0" baseline="0" noProof="0" dirty="0">
                <a:ln>
                  <a:noFill/>
                </a:ln>
                <a:solidFill>
                  <a:prstClr val="white"/>
                </a:solidFill>
                <a:effectLst/>
                <a:uLnTx/>
                <a:uFillTx/>
                <a:latin typeface="Calibri"/>
                <a:ea typeface="+mn-ea"/>
                <a:cs typeface="Calibri"/>
              </a:rPr>
              <a:t>12,000 wheelchairs </a:t>
            </a:r>
            <a:r>
              <a:rPr kumimoji="0" lang="en-US" sz="2000" b="0" i="0" u="none" strike="noStrike" kern="1200" cap="none" spc="0" normalizeH="0" baseline="0" noProof="0" dirty="0">
                <a:ln>
                  <a:noFill/>
                </a:ln>
                <a:solidFill>
                  <a:prstClr val="white"/>
                </a:solidFill>
                <a:effectLst/>
                <a:uLnTx/>
                <a:uFillTx/>
                <a:latin typeface="Calibri"/>
                <a:ea typeface="+mn-ea"/>
                <a:cs typeface="Calibri"/>
              </a:rPr>
              <a:t>were mishandled on flights between October 2022 and October 2023. Enabling passengers to stay in their personal wheelchairs on aircraft will increase the safety and dignity of air travel and </a:t>
            </a:r>
            <a:r>
              <a:rPr kumimoji="0" lang="en-US" sz="2000" b="1" i="0" u="none" strike="noStrike" kern="1200" cap="none" spc="0" normalizeH="0" baseline="0" noProof="0" dirty="0">
                <a:ln>
                  <a:noFill/>
                </a:ln>
                <a:solidFill>
                  <a:prstClr val="white"/>
                </a:solidFill>
                <a:effectLst/>
                <a:uLnTx/>
                <a:uFillTx/>
                <a:latin typeface="Calibri"/>
                <a:ea typeface="+mn-ea"/>
                <a:cs typeface="Calibri"/>
              </a:rPr>
              <a:t>increase access for travelers with disabilities</a:t>
            </a:r>
            <a:r>
              <a:rPr kumimoji="0" lang="en-US" sz="2000" b="0" i="0" u="none" strike="noStrike" kern="1200" cap="none" spc="0" normalizeH="0" baseline="0" noProof="0" dirty="0">
                <a:ln>
                  <a:noFill/>
                </a:ln>
                <a:solidFill>
                  <a:prstClr val="white"/>
                </a:solidFill>
                <a:effectLst/>
                <a:uLnTx/>
                <a:uFillTx/>
                <a:latin typeface="Calibri"/>
                <a:ea typeface="+mn-ea"/>
                <a:cs typeface="Calibri"/>
              </a:rPr>
              <a:t>.</a:t>
            </a:r>
          </a:p>
        </p:txBody>
      </p:sp>
    </p:spTree>
    <p:extLst>
      <p:ext uri="{BB962C8B-B14F-4D97-AF65-F5344CB8AC3E}">
        <p14:creationId xmlns:p14="http://schemas.microsoft.com/office/powerpoint/2010/main" val="3492197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B842-9600-5E6E-B788-ADBBD531AD33}"/>
              </a:ext>
            </a:extLst>
          </p:cNvPr>
          <p:cNvSpPr>
            <a:spLocks noGrp="1"/>
          </p:cNvSpPr>
          <p:nvPr>
            <p:ph type="title"/>
          </p:nvPr>
        </p:nvSpPr>
        <p:spPr/>
        <p:txBody>
          <a:bodyPr/>
          <a:lstStyle/>
          <a:p>
            <a:r>
              <a:rPr lang="en-US" dirty="0"/>
              <a:t>USDOT Actions to Enable Safe and Accessible Air Travel</a:t>
            </a:r>
          </a:p>
        </p:txBody>
      </p:sp>
      <p:sp>
        <p:nvSpPr>
          <p:cNvPr id="3" name="Content Placeholder 2">
            <a:extLst>
              <a:ext uri="{FF2B5EF4-FFF2-40B4-BE49-F238E27FC236}">
                <a16:creationId xmlns:a16="http://schemas.microsoft.com/office/drawing/2014/main" id="{51EA1C11-760A-1A38-7396-518DDC3B1F73}"/>
              </a:ext>
            </a:extLst>
          </p:cNvPr>
          <p:cNvSpPr>
            <a:spLocks noGrp="1"/>
          </p:cNvSpPr>
          <p:nvPr>
            <p:ph idx="1"/>
          </p:nvPr>
        </p:nvSpPr>
        <p:spPr>
          <a:xfrm>
            <a:off x="618744" y="1375828"/>
            <a:ext cx="10515600" cy="5246757"/>
          </a:xfrm>
        </p:spPr>
        <p:txBody>
          <a:bodyPr/>
          <a:lstStyle/>
          <a:p>
            <a:r>
              <a:rPr lang="en-US" sz="2400" dirty="0">
                <a:effectLst/>
              </a:rPr>
              <a:t>Develop and advance a research roadmap, building from the Access Board / TRB Report on the Feasibility of Wheelchair Securement Systems on Passenger Aircraft, to support future rulemaking​</a:t>
            </a:r>
          </a:p>
          <a:p>
            <a:r>
              <a:rPr lang="en-US" sz="2400" dirty="0">
                <a:effectLst/>
              </a:rPr>
              <a:t>Issue rulemaking on Ensuring Safe Accommodations for Air Travelers with Disabilities Using Wheelchairs​</a:t>
            </a:r>
          </a:p>
          <a:p>
            <a:r>
              <a:rPr lang="en-US" sz="2400" dirty="0">
                <a:effectLst/>
              </a:rPr>
              <a:t>Issue NPRM and Final Rule on Accessible Lavatories on Single-Aisle Aircraft: Part 2​</a:t>
            </a:r>
          </a:p>
          <a:p>
            <a:r>
              <a:rPr lang="en-US" sz="2400" dirty="0">
                <a:effectLst/>
              </a:rPr>
              <a:t>Expand compliance and enforcement activities related to the Air Carrier Access Act and its implementing regulation in 14 CFR Part 382</a:t>
            </a:r>
          </a:p>
          <a:p>
            <a:r>
              <a:rPr lang="en-US" sz="2400" dirty="0">
                <a:effectLst/>
              </a:rPr>
              <a:t>Educate people with disabilities about their rights under ACAA and how to exercise them​​</a:t>
            </a:r>
          </a:p>
        </p:txBody>
      </p:sp>
    </p:spTree>
    <p:extLst>
      <p:ext uri="{BB962C8B-B14F-4D97-AF65-F5344CB8AC3E}">
        <p14:creationId xmlns:p14="http://schemas.microsoft.com/office/powerpoint/2010/main" val="3005592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94B0F-55E5-6FE0-DF3B-068DCE257C6A}"/>
              </a:ext>
            </a:extLst>
          </p:cNvPr>
          <p:cNvSpPr>
            <a:spLocks noGrp="1"/>
          </p:cNvSpPr>
          <p:nvPr>
            <p:ph type="title"/>
          </p:nvPr>
        </p:nvSpPr>
        <p:spPr/>
        <p:txBody>
          <a:bodyPr lIns="91440" tIns="45720" rIns="91440" bIns="45720" anchor="t"/>
          <a:lstStyle/>
          <a:p>
            <a:r>
              <a:rPr lang="en-US" dirty="0">
                <a:latin typeface="Corbel"/>
              </a:rPr>
              <a:t>Priority: Enable Safe and Accessible Air Travel</a:t>
            </a:r>
            <a:endParaRPr lang="en-US" dirty="0"/>
          </a:p>
        </p:txBody>
      </p:sp>
      <p:sp>
        <p:nvSpPr>
          <p:cNvPr id="4" name="Google Shape;159;p7">
            <a:extLst>
              <a:ext uri="{FF2B5EF4-FFF2-40B4-BE49-F238E27FC236}">
                <a16:creationId xmlns:a16="http://schemas.microsoft.com/office/drawing/2014/main" id="{AD87D81E-DE91-3CBD-EC04-33626288BAAA}"/>
              </a:ext>
            </a:extLst>
          </p:cNvPr>
          <p:cNvSpPr/>
          <p:nvPr/>
        </p:nvSpPr>
        <p:spPr>
          <a:xfrm>
            <a:off x="7521091" y="1285407"/>
            <a:ext cx="4095755" cy="3534260"/>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cs typeface="Calibri"/>
                <a:sym typeface="Arial"/>
              </a:rPr>
              <a:t>Completed. </a:t>
            </a:r>
            <a:r>
              <a:rPr kumimoji="0" lang="en-US" sz="1800" b="0" i="0" u="none" strike="noStrike" kern="1200" cap="none" spc="0" normalizeH="0" baseline="0" noProof="0" dirty="0">
                <a:ln>
                  <a:noFill/>
                </a:ln>
                <a:solidFill>
                  <a:prstClr val="black"/>
                </a:solidFill>
                <a:effectLst/>
                <a:uLnTx/>
                <a:uFillTx/>
                <a:latin typeface="Calibri" panose="020F0502020204030204"/>
                <a:cs typeface="Arial"/>
                <a:sym typeface="Arial"/>
              </a:rPr>
              <a:t>The research roadmap was published on USDOT's website and promoted as part of the July 2023 anniversary of the ADA. USDOT plans to complete this roadmap by December 2025. </a:t>
            </a:r>
          </a:p>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cs typeface="Calibri"/>
                <a:sym typeface="Arial"/>
              </a:rPr>
              <a:t>USDOT’s commitment to this goal was further highlighted in the 2024 Equity Action Plan Update, published in February 2024.</a:t>
            </a:r>
          </a:p>
        </p:txBody>
      </p:sp>
      <p:graphicFrame>
        <p:nvGraphicFramePr>
          <p:cNvPr id="6" name="Table 5">
            <a:extLst>
              <a:ext uri="{FF2B5EF4-FFF2-40B4-BE49-F238E27FC236}">
                <a16:creationId xmlns:a16="http://schemas.microsoft.com/office/drawing/2014/main" id="{9796CAB1-2C65-FB9A-83BF-3484510B4C71}"/>
              </a:ext>
            </a:extLst>
          </p:cNvPr>
          <p:cNvGraphicFramePr>
            <a:graphicFrameLocks noGrp="1"/>
          </p:cNvGraphicFramePr>
          <p:nvPr/>
        </p:nvGraphicFramePr>
        <p:xfrm>
          <a:off x="575154" y="1130161"/>
          <a:ext cx="5737226" cy="5377815"/>
        </p:xfrm>
        <a:graphic>
          <a:graphicData uri="http://schemas.openxmlformats.org/drawingml/2006/table">
            <a:tbl>
              <a:tblPr firstRow="1" bandRow="1">
                <a:tableStyleId>{5C22544A-7EE6-4342-B048-85BDC9FD1C3A}</a:tableStyleId>
              </a:tblPr>
              <a:tblGrid>
                <a:gridCol w="2868613">
                  <a:extLst>
                    <a:ext uri="{9D8B030D-6E8A-4147-A177-3AD203B41FA5}">
                      <a16:colId xmlns:a16="http://schemas.microsoft.com/office/drawing/2014/main" val="1559815034"/>
                    </a:ext>
                  </a:extLst>
                </a:gridCol>
                <a:gridCol w="2868613">
                  <a:extLst>
                    <a:ext uri="{9D8B030D-6E8A-4147-A177-3AD203B41FA5}">
                      <a16:colId xmlns:a16="http://schemas.microsoft.com/office/drawing/2014/main" val="1571513452"/>
                    </a:ext>
                  </a:extLst>
                </a:gridCol>
              </a:tblGrid>
              <a:tr h="323850">
                <a:tc>
                  <a:txBody>
                    <a:bodyPr/>
                    <a:lstStyle/>
                    <a:p>
                      <a:pPr fontAlgn="base"/>
                      <a:r>
                        <a:rPr lang="en-US" sz="1200" dirty="0">
                          <a:effectLst/>
                        </a:rPr>
                        <a:t>Impact​</a:t>
                      </a:r>
                      <a:endParaRPr lang="en-US" b="1" dirty="0">
                        <a:solidFill>
                          <a:srgbClr val="FFFFFF"/>
                        </a:solidFill>
                        <a:effectLst/>
                      </a:endParaRPr>
                    </a:p>
                  </a:txBody>
                  <a:tcPr anchor="ctr"/>
                </a:tc>
                <a:tc>
                  <a:txBody>
                    <a:bodyPr/>
                    <a:lstStyle/>
                    <a:p>
                      <a:pPr fontAlgn="base"/>
                      <a:r>
                        <a:rPr lang="en-US" sz="1200" dirty="0">
                          <a:effectLst/>
                        </a:rPr>
                        <a:t>Action​</a:t>
                      </a:r>
                      <a:endParaRPr lang="en-US" b="1" dirty="0">
                        <a:solidFill>
                          <a:srgbClr val="FFFFFF"/>
                        </a:solidFill>
                        <a:effectLst/>
                      </a:endParaRPr>
                    </a:p>
                  </a:txBody>
                  <a:tcPr anchor="ctr"/>
                </a:tc>
                <a:extLst>
                  <a:ext uri="{0D108BD9-81ED-4DB2-BD59-A6C34878D82A}">
                    <a16:rowId xmlns:a16="http://schemas.microsoft.com/office/drawing/2014/main" val="3313094487"/>
                  </a:ext>
                </a:extLst>
              </a:tr>
              <a:tr h="914400">
                <a:tc>
                  <a:txBody>
                    <a:bodyPr/>
                    <a:lstStyle/>
                    <a:p>
                      <a:pPr fontAlgn="base"/>
                      <a:r>
                        <a:rPr lang="en-US" sz="1400" b="1" dirty="0">
                          <a:effectLst/>
                        </a:rPr>
                        <a:t>Passengers can stay in their personal wheelchairs on aircraft, a generational improvement in the equity, safety, and dignity of travel​</a:t>
                      </a:r>
                    </a:p>
                  </a:txBody>
                  <a:tcPr anchor="ctr"/>
                </a:tc>
                <a:tc>
                  <a:txBody>
                    <a:bodyPr/>
                    <a:lstStyle/>
                    <a:p>
                      <a:pPr fontAlgn="base"/>
                      <a:r>
                        <a:rPr lang="en-US" sz="1400" b="1" dirty="0">
                          <a:effectLst/>
                        </a:rPr>
                        <a:t>Develop and advance a research roadmap, building from the Access Board / TRB Report on the Feasibility of Wheelchair Securement Systems on Passenger Aircraft, to support future rulemaking​</a:t>
                      </a:r>
                    </a:p>
                  </a:txBody>
                  <a:tcPr anchor="ctr"/>
                </a:tc>
                <a:extLst>
                  <a:ext uri="{0D108BD9-81ED-4DB2-BD59-A6C34878D82A}">
                    <a16:rowId xmlns:a16="http://schemas.microsoft.com/office/drawing/2014/main" val="589053272"/>
                  </a:ext>
                </a:extLst>
              </a:tr>
              <a:tr h="914400">
                <a:tc>
                  <a:txBody>
                    <a:bodyPr/>
                    <a:lstStyle/>
                    <a:p>
                      <a:pPr fontAlgn="base"/>
                      <a:r>
                        <a:rPr lang="en-US" sz="1200" dirty="0">
                          <a:effectLst/>
                        </a:rPr>
                        <a:t>Decrease in number of passengers with disabilities whose wheelchairs are damaged during air travel and are injured in transfers to/from aircraft​</a:t>
                      </a:r>
                      <a:endParaRPr lang="en-US" dirty="0">
                        <a:effectLst/>
                      </a:endParaRPr>
                    </a:p>
                  </a:txBody>
                  <a:tcPr anchor="ctr"/>
                </a:tc>
                <a:tc>
                  <a:txBody>
                    <a:bodyPr/>
                    <a:lstStyle/>
                    <a:p>
                      <a:pPr fontAlgn="base"/>
                      <a:r>
                        <a:rPr lang="en-US" sz="1200" dirty="0">
                          <a:effectLst/>
                        </a:rPr>
                        <a:t>Issue rulemaking on Ensuring Safe Accommodations for Air Travelers with Disabilities Using Wheelchairs​</a:t>
                      </a:r>
                      <a:endParaRPr lang="en-US" dirty="0">
                        <a:effectLst/>
                      </a:endParaRPr>
                    </a:p>
                  </a:txBody>
                  <a:tcPr anchor="ctr"/>
                </a:tc>
                <a:extLst>
                  <a:ext uri="{0D108BD9-81ED-4DB2-BD59-A6C34878D82A}">
                    <a16:rowId xmlns:a16="http://schemas.microsoft.com/office/drawing/2014/main" val="1244925700"/>
                  </a:ext>
                </a:extLst>
              </a:tr>
              <a:tr h="542925">
                <a:tc>
                  <a:txBody>
                    <a:bodyPr/>
                    <a:lstStyle/>
                    <a:p>
                      <a:pPr fontAlgn="base"/>
                      <a:r>
                        <a:rPr lang="en-US" sz="1200" dirty="0">
                          <a:effectLst/>
                        </a:rPr>
                        <a:t>Passengers in wheelchairs can access lavatories on aircraft​</a:t>
                      </a:r>
                      <a:endParaRPr lang="en-US" dirty="0">
                        <a:effectLst/>
                      </a:endParaRPr>
                    </a:p>
                  </a:txBody>
                  <a:tcPr anchor="ctr"/>
                </a:tc>
                <a:tc>
                  <a:txBody>
                    <a:bodyPr/>
                    <a:lstStyle/>
                    <a:p>
                      <a:pPr fontAlgn="base"/>
                      <a:r>
                        <a:rPr lang="en-US" sz="1200" dirty="0">
                          <a:effectLst/>
                        </a:rPr>
                        <a:t>Issue NPRM and Final Rule on Accessible Lavatories on Single-Aisle Aircraft: Part 2​</a:t>
                      </a:r>
                      <a:endParaRPr lang="en-US" dirty="0">
                        <a:effectLst/>
                      </a:endParaRPr>
                    </a:p>
                  </a:txBody>
                  <a:tcPr anchor="ctr"/>
                </a:tc>
                <a:extLst>
                  <a:ext uri="{0D108BD9-81ED-4DB2-BD59-A6C34878D82A}">
                    <a16:rowId xmlns:a16="http://schemas.microsoft.com/office/drawing/2014/main" val="3357804078"/>
                  </a:ext>
                </a:extLst>
              </a:tr>
              <a:tr h="914400">
                <a:tc rowSpan="2">
                  <a:txBody>
                    <a:bodyPr/>
                    <a:lstStyle/>
                    <a:p>
                      <a:pPr fontAlgn="base"/>
                      <a:r>
                        <a:rPr lang="en-US" sz="1200" dirty="0">
                          <a:effectLst/>
                        </a:rPr>
                        <a:t>Decrease in frequency of incidents where passengers’ civil rights are violated and increase in equal access to quality air transportation service for persons with disabilities​</a:t>
                      </a:r>
                      <a:endParaRPr lang="en-US" dirty="0">
                        <a:effectLst/>
                      </a:endParaRPr>
                    </a:p>
                  </a:txBody>
                  <a:tcPr anchor="ctr"/>
                </a:tc>
                <a:tc>
                  <a:txBody>
                    <a:bodyPr/>
                    <a:lstStyle/>
                    <a:p>
                      <a:pPr fontAlgn="base"/>
                      <a:r>
                        <a:rPr lang="en-US" sz="1200" dirty="0">
                          <a:effectLst/>
                        </a:rPr>
                        <a:t>Expand compliance and enforcement activities related to the Air Carrier Access Act and its implementing regulation in 14 CFR Part 382​</a:t>
                      </a:r>
                      <a:endParaRPr lang="en-US" dirty="0">
                        <a:effectLst/>
                      </a:endParaRPr>
                    </a:p>
                  </a:txBody>
                  <a:tcPr anchor="ctr"/>
                </a:tc>
                <a:extLst>
                  <a:ext uri="{0D108BD9-81ED-4DB2-BD59-A6C34878D82A}">
                    <a16:rowId xmlns:a16="http://schemas.microsoft.com/office/drawing/2014/main" val="1571257873"/>
                  </a:ext>
                </a:extLst>
              </a:tr>
              <a:tr h="1000125">
                <a:tc vMerge="1">
                  <a:txBody>
                    <a:bodyPr/>
                    <a:lstStyle/>
                    <a:p>
                      <a:endParaRPr lang="en-US"/>
                    </a:p>
                  </a:txBody>
                  <a:tcPr/>
                </a:tc>
                <a:tc>
                  <a:txBody>
                    <a:bodyPr/>
                    <a:lstStyle/>
                    <a:p>
                      <a:pPr fontAlgn="base"/>
                      <a:r>
                        <a:rPr lang="en-US" sz="1200" dirty="0">
                          <a:effectLst/>
                        </a:rPr>
                        <a:t>Educate people with disabilities about their rights under ACAA and how to exercise them​</a:t>
                      </a:r>
                      <a:endParaRPr lang="en-US" dirty="0">
                        <a:effectLst/>
                      </a:endParaRPr>
                    </a:p>
                  </a:txBody>
                  <a:tcPr anchor="ctr"/>
                </a:tc>
                <a:extLst>
                  <a:ext uri="{0D108BD9-81ED-4DB2-BD59-A6C34878D82A}">
                    <a16:rowId xmlns:a16="http://schemas.microsoft.com/office/drawing/2014/main" val="302885277"/>
                  </a:ext>
                </a:extLst>
              </a:tr>
            </a:tbl>
          </a:graphicData>
        </a:graphic>
      </p:graphicFrame>
      <p:cxnSp>
        <p:nvCxnSpPr>
          <p:cNvPr id="13" name="Google Shape;170;p8">
            <a:extLst>
              <a:ext uri="{FF2B5EF4-FFF2-40B4-BE49-F238E27FC236}">
                <a16:creationId xmlns:a16="http://schemas.microsoft.com/office/drawing/2014/main" id="{F6955AB8-5261-49FD-4287-92541C524669}"/>
              </a:ext>
            </a:extLst>
          </p:cNvPr>
          <p:cNvCxnSpPr>
            <a:cxnSpLocks/>
          </p:cNvCxnSpPr>
          <p:nvPr/>
        </p:nvCxnSpPr>
        <p:spPr>
          <a:xfrm>
            <a:off x="6327187" y="2129293"/>
            <a:ext cx="1193904" cy="0"/>
          </a:xfrm>
          <a:prstGeom prst="straightConnector1">
            <a:avLst/>
          </a:prstGeom>
          <a:noFill/>
          <a:ln w="38100" cap="flat" cmpd="sng">
            <a:solidFill>
              <a:schemeClr val="accent1"/>
            </a:solidFill>
            <a:prstDash val="solid"/>
            <a:miter lim="800000"/>
            <a:headEnd type="oval" w="med" len="med"/>
            <a:tailEnd type="oval" w="med" len="med"/>
          </a:ln>
        </p:spPr>
      </p:cxnSp>
      <p:sp>
        <p:nvSpPr>
          <p:cNvPr id="5" name="Rectangle 4">
            <a:extLst>
              <a:ext uri="{FF2B5EF4-FFF2-40B4-BE49-F238E27FC236}">
                <a16:creationId xmlns:a16="http://schemas.microsoft.com/office/drawing/2014/main" id="{8CB98D59-6A58-BEC4-94B1-DB634942E2E0}"/>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164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94B0F-55E5-6FE0-DF3B-068DCE257C6A}"/>
              </a:ext>
            </a:extLst>
          </p:cNvPr>
          <p:cNvSpPr>
            <a:spLocks noGrp="1"/>
          </p:cNvSpPr>
          <p:nvPr>
            <p:ph type="title"/>
          </p:nvPr>
        </p:nvSpPr>
        <p:spPr/>
        <p:txBody>
          <a:bodyPr lIns="91440" tIns="45720" rIns="91440" bIns="45720" anchor="t"/>
          <a:lstStyle/>
          <a:p>
            <a:r>
              <a:rPr lang="en-US" dirty="0">
                <a:latin typeface="Corbel"/>
              </a:rPr>
              <a:t>Priority: Enable Safe and Accessible Air Travel</a:t>
            </a:r>
            <a:endParaRPr lang="en-US" dirty="0"/>
          </a:p>
        </p:txBody>
      </p:sp>
      <p:sp>
        <p:nvSpPr>
          <p:cNvPr id="4" name="Google Shape;159;p7">
            <a:extLst>
              <a:ext uri="{FF2B5EF4-FFF2-40B4-BE49-F238E27FC236}">
                <a16:creationId xmlns:a16="http://schemas.microsoft.com/office/drawing/2014/main" id="{AD87D81E-DE91-3CBD-EC04-33626288BAAA}"/>
              </a:ext>
            </a:extLst>
          </p:cNvPr>
          <p:cNvSpPr/>
          <p:nvPr/>
        </p:nvSpPr>
        <p:spPr>
          <a:xfrm>
            <a:off x="7402882" y="1599485"/>
            <a:ext cx="4421688" cy="4247276"/>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Arial"/>
                <a:sym typeface="Arial"/>
              </a:rPr>
              <a:t>Completed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 final rule was published in August 2023. Accessible lavatories will be required on new large single-aisle aircraft. In the short term, the rule requires airlines to provide accessible lavatory interior features, to improve the safety and accessibility of on-board wheelchairs (OBWs), and to inform passengers on request about lavatory accessibility. In the long term, the rule requires airlines to install lavatories large enough for a passenger using an OBW, along with an attendant. This rule is expected to benefit millions of individuals with mobility impairments who cannot independently access the lavatory. </a:t>
            </a:r>
          </a:p>
        </p:txBody>
      </p:sp>
      <p:graphicFrame>
        <p:nvGraphicFramePr>
          <p:cNvPr id="6" name="Table 5">
            <a:extLst>
              <a:ext uri="{FF2B5EF4-FFF2-40B4-BE49-F238E27FC236}">
                <a16:creationId xmlns:a16="http://schemas.microsoft.com/office/drawing/2014/main" id="{9796CAB1-2C65-FB9A-83BF-3484510B4C71}"/>
              </a:ext>
            </a:extLst>
          </p:cNvPr>
          <p:cNvGraphicFramePr>
            <a:graphicFrameLocks noGrp="1"/>
          </p:cNvGraphicFramePr>
          <p:nvPr/>
        </p:nvGraphicFramePr>
        <p:xfrm>
          <a:off x="575154" y="1130161"/>
          <a:ext cx="5737226" cy="4890135"/>
        </p:xfrm>
        <a:graphic>
          <a:graphicData uri="http://schemas.openxmlformats.org/drawingml/2006/table">
            <a:tbl>
              <a:tblPr firstRow="1" bandRow="1">
                <a:tableStyleId>{5C22544A-7EE6-4342-B048-85BDC9FD1C3A}</a:tableStyleId>
              </a:tblPr>
              <a:tblGrid>
                <a:gridCol w="2868613">
                  <a:extLst>
                    <a:ext uri="{9D8B030D-6E8A-4147-A177-3AD203B41FA5}">
                      <a16:colId xmlns:a16="http://schemas.microsoft.com/office/drawing/2014/main" val="1559815034"/>
                    </a:ext>
                  </a:extLst>
                </a:gridCol>
                <a:gridCol w="2868613">
                  <a:extLst>
                    <a:ext uri="{9D8B030D-6E8A-4147-A177-3AD203B41FA5}">
                      <a16:colId xmlns:a16="http://schemas.microsoft.com/office/drawing/2014/main" val="1571513452"/>
                    </a:ext>
                  </a:extLst>
                </a:gridCol>
              </a:tblGrid>
              <a:tr h="323850">
                <a:tc>
                  <a:txBody>
                    <a:bodyPr/>
                    <a:lstStyle/>
                    <a:p>
                      <a:pPr fontAlgn="base"/>
                      <a:r>
                        <a:rPr lang="en-US" sz="1200" dirty="0">
                          <a:effectLst/>
                        </a:rPr>
                        <a:t>Impact​</a:t>
                      </a:r>
                      <a:endParaRPr lang="en-US" b="1" dirty="0">
                        <a:solidFill>
                          <a:srgbClr val="FFFFFF"/>
                        </a:solidFill>
                        <a:effectLst/>
                      </a:endParaRPr>
                    </a:p>
                  </a:txBody>
                  <a:tcPr anchor="ctr"/>
                </a:tc>
                <a:tc>
                  <a:txBody>
                    <a:bodyPr/>
                    <a:lstStyle/>
                    <a:p>
                      <a:pPr fontAlgn="base"/>
                      <a:r>
                        <a:rPr lang="en-US" sz="1200" dirty="0">
                          <a:effectLst/>
                        </a:rPr>
                        <a:t>Action​</a:t>
                      </a:r>
                      <a:endParaRPr lang="en-US" b="1" dirty="0">
                        <a:solidFill>
                          <a:srgbClr val="FFFFFF"/>
                        </a:solidFill>
                        <a:effectLst/>
                      </a:endParaRPr>
                    </a:p>
                  </a:txBody>
                  <a:tcPr anchor="ctr"/>
                </a:tc>
                <a:extLst>
                  <a:ext uri="{0D108BD9-81ED-4DB2-BD59-A6C34878D82A}">
                    <a16:rowId xmlns:a16="http://schemas.microsoft.com/office/drawing/2014/main" val="3313094487"/>
                  </a:ext>
                </a:extLst>
              </a:tr>
              <a:tr h="914400">
                <a:tc>
                  <a:txBody>
                    <a:bodyPr/>
                    <a:lstStyle/>
                    <a:p>
                      <a:pPr fontAlgn="base"/>
                      <a:r>
                        <a:rPr lang="en-US" sz="1200" b="0" dirty="0">
                          <a:effectLst/>
                        </a:rPr>
                        <a:t>Passengers can stay in their personal wheelchairs on aircraft, a generational improvement in the equity, safety, and dignity of travel​</a:t>
                      </a:r>
                    </a:p>
                  </a:txBody>
                  <a:tcPr anchor="ctr"/>
                </a:tc>
                <a:tc>
                  <a:txBody>
                    <a:bodyPr/>
                    <a:lstStyle/>
                    <a:p>
                      <a:pPr fontAlgn="base"/>
                      <a:r>
                        <a:rPr lang="en-US" sz="1200" b="0" dirty="0">
                          <a:effectLst/>
                        </a:rPr>
                        <a:t>Develop and advance a research roadmap, building from the Access Board / TRB Report on the Feasibility of Wheelchair Securement Systems on Passenger Aircraft, to support future rulemaking​</a:t>
                      </a:r>
                    </a:p>
                  </a:txBody>
                  <a:tcPr anchor="ctr"/>
                </a:tc>
                <a:extLst>
                  <a:ext uri="{0D108BD9-81ED-4DB2-BD59-A6C34878D82A}">
                    <a16:rowId xmlns:a16="http://schemas.microsoft.com/office/drawing/2014/main" val="589053272"/>
                  </a:ext>
                </a:extLst>
              </a:tr>
              <a:tr h="914400">
                <a:tc>
                  <a:txBody>
                    <a:bodyPr/>
                    <a:lstStyle/>
                    <a:p>
                      <a:pPr fontAlgn="base"/>
                      <a:r>
                        <a:rPr lang="en-US" sz="1200" dirty="0">
                          <a:effectLst/>
                        </a:rPr>
                        <a:t>Decrease in number of passengers with disabilities whose wheelchairs are damaged during air travel and are injured in transfers to/from aircraft​</a:t>
                      </a:r>
                    </a:p>
                  </a:txBody>
                  <a:tcPr anchor="ctr"/>
                </a:tc>
                <a:tc>
                  <a:txBody>
                    <a:bodyPr/>
                    <a:lstStyle/>
                    <a:p>
                      <a:pPr fontAlgn="base"/>
                      <a:r>
                        <a:rPr lang="en-US" sz="1200" dirty="0">
                          <a:effectLst/>
                        </a:rPr>
                        <a:t>Issue rulemaking on Ensuring Safe Accommodations for Air Travelers with Disabilities Using Wheelchairs​</a:t>
                      </a:r>
                    </a:p>
                  </a:txBody>
                  <a:tcPr anchor="ctr"/>
                </a:tc>
                <a:extLst>
                  <a:ext uri="{0D108BD9-81ED-4DB2-BD59-A6C34878D82A}">
                    <a16:rowId xmlns:a16="http://schemas.microsoft.com/office/drawing/2014/main" val="1244925700"/>
                  </a:ext>
                </a:extLst>
              </a:tr>
              <a:tr h="542925">
                <a:tc>
                  <a:txBody>
                    <a:bodyPr/>
                    <a:lstStyle/>
                    <a:p>
                      <a:pPr fontAlgn="base"/>
                      <a:r>
                        <a:rPr lang="en-US" sz="1400" b="1" dirty="0">
                          <a:effectLst/>
                        </a:rPr>
                        <a:t>Passengers in wheelchairs can access lavatories on aircraft​</a:t>
                      </a:r>
                    </a:p>
                  </a:txBody>
                  <a:tcPr anchor="ctr"/>
                </a:tc>
                <a:tc>
                  <a:txBody>
                    <a:bodyPr/>
                    <a:lstStyle/>
                    <a:p>
                      <a:pPr fontAlgn="base"/>
                      <a:r>
                        <a:rPr lang="en-US" sz="1400" b="1" dirty="0">
                          <a:effectLst/>
                        </a:rPr>
                        <a:t>Issue NPRM and Final Rule on Accessible Lavatories on Single-Aisle Aircraft: Part 2​</a:t>
                      </a:r>
                    </a:p>
                  </a:txBody>
                  <a:tcPr anchor="ctr"/>
                </a:tc>
                <a:extLst>
                  <a:ext uri="{0D108BD9-81ED-4DB2-BD59-A6C34878D82A}">
                    <a16:rowId xmlns:a16="http://schemas.microsoft.com/office/drawing/2014/main" val="3357804078"/>
                  </a:ext>
                </a:extLst>
              </a:tr>
              <a:tr h="914400">
                <a:tc rowSpan="2">
                  <a:txBody>
                    <a:bodyPr/>
                    <a:lstStyle/>
                    <a:p>
                      <a:pPr fontAlgn="base"/>
                      <a:r>
                        <a:rPr lang="en-US" sz="1200" dirty="0">
                          <a:effectLst/>
                        </a:rPr>
                        <a:t>Decrease in frequency of incidents where passengers’ civil rights are violated and increase in equal access to quality air transportation service for persons with disabilities​</a:t>
                      </a:r>
                      <a:endParaRPr lang="en-US" dirty="0">
                        <a:effectLst/>
                      </a:endParaRPr>
                    </a:p>
                  </a:txBody>
                  <a:tcPr anchor="ctr"/>
                </a:tc>
                <a:tc>
                  <a:txBody>
                    <a:bodyPr/>
                    <a:lstStyle/>
                    <a:p>
                      <a:pPr fontAlgn="base"/>
                      <a:r>
                        <a:rPr lang="en-US" sz="1200" dirty="0">
                          <a:effectLst/>
                        </a:rPr>
                        <a:t>Expand compliance and enforcement activities related to the Air Carrier Access Act and its implementing regulation in 14 CFR Part 382​</a:t>
                      </a:r>
                      <a:endParaRPr lang="en-US" dirty="0">
                        <a:effectLst/>
                      </a:endParaRPr>
                    </a:p>
                  </a:txBody>
                  <a:tcPr anchor="ctr"/>
                </a:tc>
                <a:extLst>
                  <a:ext uri="{0D108BD9-81ED-4DB2-BD59-A6C34878D82A}">
                    <a16:rowId xmlns:a16="http://schemas.microsoft.com/office/drawing/2014/main" val="1571257873"/>
                  </a:ext>
                </a:extLst>
              </a:tr>
              <a:tr h="1000125">
                <a:tc vMerge="1">
                  <a:txBody>
                    <a:bodyPr/>
                    <a:lstStyle/>
                    <a:p>
                      <a:endParaRPr lang="en-US"/>
                    </a:p>
                  </a:txBody>
                  <a:tcPr/>
                </a:tc>
                <a:tc>
                  <a:txBody>
                    <a:bodyPr/>
                    <a:lstStyle/>
                    <a:p>
                      <a:pPr fontAlgn="base"/>
                      <a:r>
                        <a:rPr lang="en-US" sz="1200" dirty="0">
                          <a:effectLst/>
                        </a:rPr>
                        <a:t>Educate people with disabilities about their rights under ACAA and how to exercise them​</a:t>
                      </a:r>
                      <a:endParaRPr lang="en-US" dirty="0">
                        <a:effectLst/>
                      </a:endParaRPr>
                    </a:p>
                  </a:txBody>
                  <a:tcPr anchor="ctr"/>
                </a:tc>
                <a:extLst>
                  <a:ext uri="{0D108BD9-81ED-4DB2-BD59-A6C34878D82A}">
                    <a16:rowId xmlns:a16="http://schemas.microsoft.com/office/drawing/2014/main" val="302885277"/>
                  </a:ext>
                </a:extLst>
              </a:tr>
            </a:tbl>
          </a:graphicData>
        </a:graphic>
      </p:graphicFrame>
      <p:cxnSp>
        <p:nvCxnSpPr>
          <p:cNvPr id="13" name="Google Shape;170;p8">
            <a:extLst>
              <a:ext uri="{FF2B5EF4-FFF2-40B4-BE49-F238E27FC236}">
                <a16:creationId xmlns:a16="http://schemas.microsoft.com/office/drawing/2014/main" id="{F6955AB8-5261-49FD-4287-92541C524669}"/>
              </a:ext>
            </a:extLst>
          </p:cNvPr>
          <p:cNvCxnSpPr>
            <a:cxnSpLocks/>
          </p:cNvCxnSpPr>
          <p:nvPr/>
        </p:nvCxnSpPr>
        <p:spPr>
          <a:xfrm>
            <a:off x="6312380" y="3723123"/>
            <a:ext cx="1090502" cy="0"/>
          </a:xfrm>
          <a:prstGeom prst="straightConnector1">
            <a:avLst/>
          </a:prstGeom>
          <a:noFill/>
          <a:ln w="38100" cap="flat" cmpd="sng">
            <a:solidFill>
              <a:schemeClr val="accent1"/>
            </a:solidFill>
            <a:prstDash val="solid"/>
            <a:miter lim="800000"/>
            <a:headEnd type="oval" w="med" len="med"/>
            <a:tailEnd type="oval" w="med" len="med"/>
          </a:ln>
        </p:spPr>
      </p:cxnSp>
      <p:sp>
        <p:nvSpPr>
          <p:cNvPr id="5" name="Rectangle 4">
            <a:extLst>
              <a:ext uri="{FF2B5EF4-FFF2-40B4-BE49-F238E27FC236}">
                <a16:creationId xmlns:a16="http://schemas.microsoft.com/office/drawing/2014/main" id="{8CB98D59-6A58-BEC4-94B1-DB634942E2E0}"/>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577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94B0F-55E5-6FE0-DF3B-068DCE257C6A}"/>
              </a:ext>
            </a:extLst>
          </p:cNvPr>
          <p:cNvSpPr>
            <a:spLocks noGrp="1"/>
          </p:cNvSpPr>
          <p:nvPr>
            <p:ph type="title"/>
          </p:nvPr>
        </p:nvSpPr>
        <p:spPr/>
        <p:txBody>
          <a:bodyPr lIns="91440" tIns="45720" rIns="91440" bIns="45720" anchor="t"/>
          <a:lstStyle/>
          <a:p>
            <a:r>
              <a:rPr lang="en-US" dirty="0">
                <a:latin typeface="Corbel"/>
              </a:rPr>
              <a:t>Priority: Enable Safe and Accessible Air Travel</a:t>
            </a:r>
            <a:endParaRPr lang="en-US" dirty="0"/>
          </a:p>
        </p:txBody>
      </p:sp>
      <p:sp>
        <p:nvSpPr>
          <p:cNvPr id="4" name="Google Shape;159;p7">
            <a:extLst>
              <a:ext uri="{FF2B5EF4-FFF2-40B4-BE49-F238E27FC236}">
                <a16:creationId xmlns:a16="http://schemas.microsoft.com/office/drawing/2014/main" id="{AD87D81E-DE91-3CBD-EC04-33626288BAAA}"/>
              </a:ext>
            </a:extLst>
          </p:cNvPr>
          <p:cNvSpPr/>
          <p:nvPr/>
        </p:nvSpPr>
        <p:spPr>
          <a:xfrm>
            <a:off x="7490564" y="1681579"/>
            <a:ext cx="3970751" cy="4247276"/>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Arial"/>
                <a:sym typeface="Arial"/>
              </a:rPr>
              <a:t>Completed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 December 2023, the Office of Airline Consumer Protection (OACP) revised travel tips for wheelchair users on its website in order to further educate passengers with disabilities about the benefits of sharing information in advance with the airlines about their wheelchairs and scooters. Among other things, the updates instruct passengers to provide notice in advance to airlines whenever possible, to share device information (e.g., weight and dimensions) for better handling, and to check with the airline if it offers a wheelchair information request form.</a:t>
            </a:r>
          </a:p>
        </p:txBody>
      </p:sp>
      <p:graphicFrame>
        <p:nvGraphicFramePr>
          <p:cNvPr id="6" name="Table 5">
            <a:extLst>
              <a:ext uri="{FF2B5EF4-FFF2-40B4-BE49-F238E27FC236}">
                <a16:creationId xmlns:a16="http://schemas.microsoft.com/office/drawing/2014/main" id="{9796CAB1-2C65-FB9A-83BF-3484510B4C71}"/>
              </a:ext>
            </a:extLst>
          </p:cNvPr>
          <p:cNvGraphicFramePr>
            <a:graphicFrameLocks noGrp="1"/>
          </p:cNvGraphicFramePr>
          <p:nvPr/>
        </p:nvGraphicFramePr>
        <p:xfrm>
          <a:off x="575154" y="1405870"/>
          <a:ext cx="5737226" cy="4798695"/>
        </p:xfrm>
        <a:graphic>
          <a:graphicData uri="http://schemas.openxmlformats.org/drawingml/2006/table">
            <a:tbl>
              <a:tblPr firstRow="1" bandRow="1">
                <a:tableStyleId>{5C22544A-7EE6-4342-B048-85BDC9FD1C3A}</a:tableStyleId>
              </a:tblPr>
              <a:tblGrid>
                <a:gridCol w="2868613">
                  <a:extLst>
                    <a:ext uri="{9D8B030D-6E8A-4147-A177-3AD203B41FA5}">
                      <a16:colId xmlns:a16="http://schemas.microsoft.com/office/drawing/2014/main" val="1559815034"/>
                    </a:ext>
                  </a:extLst>
                </a:gridCol>
                <a:gridCol w="2868613">
                  <a:extLst>
                    <a:ext uri="{9D8B030D-6E8A-4147-A177-3AD203B41FA5}">
                      <a16:colId xmlns:a16="http://schemas.microsoft.com/office/drawing/2014/main" val="1571513452"/>
                    </a:ext>
                  </a:extLst>
                </a:gridCol>
              </a:tblGrid>
              <a:tr h="323850">
                <a:tc>
                  <a:txBody>
                    <a:bodyPr/>
                    <a:lstStyle/>
                    <a:p>
                      <a:pPr fontAlgn="base"/>
                      <a:r>
                        <a:rPr lang="en-US" sz="1200" dirty="0">
                          <a:effectLst/>
                        </a:rPr>
                        <a:t>Impact​</a:t>
                      </a:r>
                      <a:endParaRPr lang="en-US" b="1" dirty="0">
                        <a:solidFill>
                          <a:srgbClr val="FFFFFF"/>
                        </a:solidFill>
                        <a:effectLst/>
                      </a:endParaRPr>
                    </a:p>
                  </a:txBody>
                  <a:tcPr anchor="ctr"/>
                </a:tc>
                <a:tc>
                  <a:txBody>
                    <a:bodyPr/>
                    <a:lstStyle/>
                    <a:p>
                      <a:pPr fontAlgn="base"/>
                      <a:r>
                        <a:rPr lang="en-US" sz="1200" dirty="0">
                          <a:effectLst/>
                        </a:rPr>
                        <a:t>Action​</a:t>
                      </a:r>
                      <a:endParaRPr lang="en-US" b="1" dirty="0">
                        <a:solidFill>
                          <a:srgbClr val="FFFFFF"/>
                        </a:solidFill>
                        <a:effectLst/>
                      </a:endParaRPr>
                    </a:p>
                  </a:txBody>
                  <a:tcPr anchor="ctr"/>
                </a:tc>
                <a:extLst>
                  <a:ext uri="{0D108BD9-81ED-4DB2-BD59-A6C34878D82A}">
                    <a16:rowId xmlns:a16="http://schemas.microsoft.com/office/drawing/2014/main" val="3313094487"/>
                  </a:ext>
                </a:extLst>
              </a:tr>
              <a:tr h="914400">
                <a:tc>
                  <a:txBody>
                    <a:bodyPr/>
                    <a:lstStyle/>
                    <a:p>
                      <a:pPr fontAlgn="base"/>
                      <a:r>
                        <a:rPr lang="en-US" sz="1200" b="0" dirty="0">
                          <a:effectLst/>
                        </a:rPr>
                        <a:t>Passengers can stay in their personal wheelchairs on aircraft, a generational improvement in the equity, safety, and dignity of travel​</a:t>
                      </a:r>
                    </a:p>
                  </a:txBody>
                  <a:tcPr anchor="ctr"/>
                </a:tc>
                <a:tc>
                  <a:txBody>
                    <a:bodyPr/>
                    <a:lstStyle/>
                    <a:p>
                      <a:pPr fontAlgn="base"/>
                      <a:r>
                        <a:rPr lang="en-US" sz="1200" b="0" dirty="0">
                          <a:effectLst/>
                        </a:rPr>
                        <a:t>Develop and advance a research roadmap, building from the Access Board / TRB Report on the Feasibility of Wheelchair Securement Systems on Passenger Aircraft, to support future rulemaking​</a:t>
                      </a:r>
                    </a:p>
                  </a:txBody>
                  <a:tcPr anchor="ctr"/>
                </a:tc>
                <a:extLst>
                  <a:ext uri="{0D108BD9-81ED-4DB2-BD59-A6C34878D82A}">
                    <a16:rowId xmlns:a16="http://schemas.microsoft.com/office/drawing/2014/main" val="589053272"/>
                  </a:ext>
                </a:extLst>
              </a:tr>
              <a:tr h="914400">
                <a:tc>
                  <a:txBody>
                    <a:bodyPr/>
                    <a:lstStyle/>
                    <a:p>
                      <a:pPr fontAlgn="base"/>
                      <a:r>
                        <a:rPr lang="en-US" sz="1200" dirty="0">
                          <a:effectLst/>
                        </a:rPr>
                        <a:t>Decrease in number of passengers with disabilities whose wheelchairs are damaged during air travel and are injured in transfers to/from aircraft​</a:t>
                      </a:r>
                      <a:endParaRPr lang="en-US" dirty="0">
                        <a:effectLst/>
                      </a:endParaRPr>
                    </a:p>
                  </a:txBody>
                  <a:tcPr anchor="ctr"/>
                </a:tc>
                <a:tc>
                  <a:txBody>
                    <a:bodyPr/>
                    <a:lstStyle/>
                    <a:p>
                      <a:pPr fontAlgn="base"/>
                      <a:r>
                        <a:rPr lang="en-US" sz="1200" dirty="0">
                          <a:effectLst/>
                        </a:rPr>
                        <a:t>Issue rulemaking on Ensuring Safe Accommodations for Air Travelers with Disabilities Using Wheelchairs​</a:t>
                      </a:r>
                      <a:endParaRPr lang="en-US" dirty="0">
                        <a:effectLst/>
                      </a:endParaRPr>
                    </a:p>
                  </a:txBody>
                  <a:tcPr anchor="ctr"/>
                </a:tc>
                <a:extLst>
                  <a:ext uri="{0D108BD9-81ED-4DB2-BD59-A6C34878D82A}">
                    <a16:rowId xmlns:a16="http://schemas.microsoft.com/office/drawing/2014/main" val="1244925700"/>
                  </a:ext>
                </a:extLst>
              </a:tr>
              <a:tr h="542925">
                <a:tc>
                  <a:txBody>
                    <a:bodyPr/>
                    <a:lstStyle/>
                    <a:p>
                      <a:pPr fontAlgn="base"/>
                      <a:r>
                        <a:rPr lang="en-US" sz="1200" dirty="0">
                          <a:effectLst/>
                        </a:rPr>
                        <a:t>Passengers in wheelchairs can access lavatories on aircraft​</a:t>
                      </a:r>
                      <a:endParaRPr lang="en-US" dirty="0">
                        <a:effectLst/>
                      </a:endParaRPr>
                    </a:p>
                  </a:txBody>
                  <a:tcPr anchor="ctr"/>
                </a:tc>
                <a:tc>
                  <a:txBody>
                    <a:bodyPr/>
                    <a:lstStyle/>
                    <a:p>
                      <a:pPr fontAlgn="base"/>
                      <a:r>
                        <a:rPr lang="en-US" sz="1200" dirty="0">
                          <a:effectLst/>
                        </a:rPr>
                        <a:t>Issue NPRM and Final Rule on Accessible Lavatories on Single-Aisle Aircraft: Part 2​</a:t>
                      </a:r>
                      <a:endParaRPr lang="en-US" dirty="0">
                        <a:effectLst/>
                      </a:endParaRPr>
                    </a:p>
                  </a:txBody>
                  <a:tcPr anchor="ctr"/>
                </a:tc>
                <a:extLst>
                  <a:ext uri="{0D108BD9-81ED-4DB2-BD59-A6C34878D82A}">
                    <a16:rowId xmlns:a16="http://schemas.microsoft.com/office/drawing/2014/main" val="3357804078"/>
                  </a:ext>
                </a:extLst>
              </a:tr>
              <a:tr h="914400">
                <a:tc rowSpan="2">
                  <a:txBody>
                    <a:bodyPr/>
                    <a:lstStyle/>
                    <a:p>
                      <a:pPr fontAlgn="base"/>
                      <a:r>
                        <a:rPr lang="en-US" sz="1400" b="1" dirty="0">
                          <a:effectLst/>
                        </a:rPr>
                        <a:t>Decrease in frequency of incidents where passengers’ civil rights are violated and increase in equal access to quality air transportation service for persons with disabilities​</a:t>
                      </a:r>
                    </a:p>
                  </a:txBody>
                  <a:tcPr anchor="ctr"/>
                </a:tc>
                <a:tc>
                  <a:txBody>
                    <a:bodyPr/>
                    <a:lstStyle/>
                    <a:p>
                      <a:pPr fontAlgn="base"/>
                      <a:r>
                        <a:rPr lang="en-US" sz="1200" dirty="0">
                          <a:effectLst/>
                        </a:rPr>
                        <a:t>Expand compliance and enforcement activities related to the Air Carrier Access Act and its implementing regulation in 14 CFR Part 382​</a:t>
                      </a:r>
                      <a:endParaRPr lang="en-US" dirty="0">
                        <a:effectLst/>
                      </a:endParaRPr>
                    </a:p>
                  </a:txBody>
                  <a:tcPr anchor="ctr"/>
                </a:tc>
                <a:extLst>
                  <a:ext uri="{0D108BD9-81ED-4DB2-BD59-A6C34878D82A}">
                    <a16:rowId xmlns:a16="http://schemas.microsoft.com/office/drawing/2014/main" val="1571257873"/>
                  </a:ext>
                </a:extLst>
              </a:tr>
              <a:tr h="1000125">
                <a:tc vMerge="1">
                  <a:txBody>
                    <a:bodyPr/>
                    <a:lstStyle/>
                    <a:p>
                      <a:endParaRPr lang="en-US"/>
                    </a:p>
                  </a:txBody>
                  <a:tcPr/>
                </a:tc>
                <a:tc>
                  <a:txBody>
                    <a:bodyPr/>
                    <a:lstStyle/>
                    <a:p>
                      <a:pPr fontAlgn="base"/>
                      <a:r>
                        <a:rPr lang="en-US" sz="1400" b="1" dirty="0">
                          <a:effectLst/>
                        </a:rPr>
                        <a:t>Educate people with disabilities about their rights under ACAA and how to exercise them​</a:t>
                      </a:r>
                    </a:p>
                  </a:txBody>
                  <a:tcPr anchor="ctr"/>
                </a:tc>
                <a:extLst>
                  <a:ext uri="{0D108BD9-81ED-4DB2-BD59-A6C34878D82A}">
                    <a16:rowId xmlns:a16="http://schemas.microsoft.com/office/drawing/2014/main" val="302885277"/>
                  </a:ext>
                </a:extLst>
              </a:tr>
            </a:tbl>
          </a:graphicData>
        </a:graphic>
      </p:graphicFrame>
      <p:cxnSp>
        <p:nvCxnSpPr>
          <p:cNvPr id="13" name="Google Shape;170;p8">
            <a:extLst>
              <a:ext uri="{FF2B5EF4-FFF2-40B4-BE49-F238E27FC236}">
                <a16:creationId xmlns:a16="http://schemas.microsoft.com/office/drawing/2014/main" id="{F6955AB8-5261-49FD-4287-92541C524669}"/>
              </a:ext>
            </a:extLst>
          </p:cNvPr>
          <p:cNvCxnSpPr>
            <a:cxnSpLocks/>
          </p:cNvCxnSpPr>
          <p:nvPr/>
        </p:nvCxnSpPr>
        <p:spPr>
          <a:xfrm>
            <a:off x="6312380" y="5386060"/>
            <a:ext cx="1178184" cy="0"/>
          </a:xfrm>
          <a:prstGeom prst="straightConnector1">
            <a:avLst/>
          </a:prstGeom>
          <a:noFill/>
          <a:ln w="38100" cap="flat" cmpd="sng">
            <a:solidFill>
              <a:schemeClr val="accent1"/>
            </a:solidFill>
            <a:prstDash val="solid"/>
            <a:miter lim="800000"/>
            <a:headEnd type="oval" w="med" len="med"/>
            <a:tailEnd type="oval" w="med" len="med"/>
          </a:ln>
        </p:spPr>
      </p:cxnSp>
      <p:sp>
        <p:nvSpPr>
          <p:cNvPr id="5" name="Rectangle 4">
            <a:extLst>
              <a:ext uri="{FF2B5EF4-FFF2-40B4-BE49-F238E27FC236}">
                <a16:creationId xmlns:a16="http://schemas.microsoft.com/office/drawing/2014/main" id="{8CB98D59-6A58-BEC4-94B1-DB634942E2E0}"/>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798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94B0F-55E5-6FE0-DF3B-068DCE257C6A}"/>
              </a:ext>
            </a:extLst>
          </p:cNvPr>
          <p:cNvSpPr>
            <a:spLocks noGrp="1"/>
          </p:cNvSpPr>
          <p:nvPr>
            <p:ph type="title"/>
          </p:nvPr>
        </p:nvSpPr>
        <p:spPr/>
        <p:txBody>
          <a:bodyPr lIns="91440" tIns="45720" rIns="91440" bIns="45720" anchor="t"/>
          <a:lstStyle/>
          <a:p>
            <a:r>
              <a:rPr lang="en-US" dirty="0">
                <a:latin typeface="Corbel"/>
              </a:rPr>
              <a:t>Priority: Enable Safe and Accessible Air Travel</a:t>
            </a:r>
            <a:endParaRPr lang="en-US" dirty="0"/>
          </a:p>
        </p:txBody>
      </p:sp>
      <p:sp>
        <p:nvSpPr>
          <p:cNvPr id="4" name="Google Shape;159;p7">
            <a:extLst>
              <a:ext uri="{FF2B5EF4-FFF2-40B4-BE49-F238E27FC236}">
                <a16:creationId xmlns:a16="http://schemas.microsoft.com/office/drawing/2014/main" id="{AD87D81E-DE91-3CBD-EC04-33626288BAAA}"/>
              </a:ext>
            </a:extLst>
          </p:cNvPr>
          <p:cNvSpPr/>
          <p:nvPr/>
        </p:nvSpPr>
        <p:spPr>
          <a:xfrm>
            <a:off x="7490564" y="2021613"/>
            <a:ext cx="3970751" cy="2308284"/>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Arial"/>
                <a:sym typeface="Arial"/>
              </a:rPr>
              <a:t>In Progress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 February 2024, Secretary Buttigieg announced a new proposed rule to strengthen ACAA implementation to ensure airline passengers who use wheelchairs can travel safely and with dignity. The notice of proposed rulemaking (NPRM) was posted in March 2024. </a:t>
            </a: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a:sym typeface="Arial"/>
            </a:endParaRPr>
          </a:p>
        </p:txBody>
      </p:sp>
      <p:graphicFrame>
        <p:nvGraphicFramePr>
          <p:cNvPr id="6" name="Table 5">
            <a:extLst>
              <a:ext uri="{FF2B5EF4-FFF2-40B4-BE49-F238E27FC236}">
                <a16:creationId xmlns:a16="http://schemas.microsoft.com/office/drawing/2014/main" id="{9796CAB1-2C65-FB9A-83BF-3484510B4C71}"/>
              </a:ext>
            </a:extLst>
          </p:cNvPr>
          <p:cNvGraphicFramePr>
            <a:graphicFrameLocks noGrp="1"/>
          </p:cNvGraphicFramePr>
          <p:nvPr/>
        </p:nvGraphicFramePr>
        <p:xfrm>
          <a:off x="561549" y="1201409"/>
          <a:ext cx="5737226" cy="5235320"/>
        </p:xfrm>
        <a:graphic>
          <a:graphicData uri="http://schemas.openxmlformats.org/drawingml/2006/table">
            <a:tbl>
              <a:tblPr firstRow="1" bandRow="1">
                <a:tableStyleId>{5C22544A-7EE6-4342-B048-85BDC9FD1C3A}</a:tableStyleId>
              </a:tblPr>
              <a:tblGrid>
                <a:gridCol w="2868613">
                  <a:extLst>
                    <a:ext uri="{9D8B030D-6E8A-4147-A177-3AD203B41FA5}">
                      <a16:colId xmlns:a16="http://schemas.microsoft.com/office/drawing/2014/main" val="1559815034"/>
                    </a:ext>
                  </a:extLst>
                </a:gridCol>
                <a:gridCol w="2868613">
                  <a:extLst>
                    <a:ext uri="{9D8B030D-6E8A-4147-A177-3AD203B41FA5}">
                      <a16:colId xmlns:a16="http://schemas.microsoft.com/office/drawing/2014/main" val="1571513452"/>
                    </a:ext>
                  </a:extLst>
                </a:gridCol>
              </a:tblGrid>
              <a:tr h="306303">
                <a:tc>
                  <a:txBody>
                    <a:bodyPr/>
                    <a:lstStyle/>
                    <a:p>
                      <a:pPr fontAlgn="base"/>
                      <a:r>
                        <a:rPr lang="en-US" sz="1200" dirty="0">
                          <a:effectLst/>
                        </a:rPr>
                        <a:t>Impact​</a:t>
                      </a:r>
                      <a:endParaRPr lang="en-US" b="1" dirty="0">
                        <a:solidFill>
                          <a:srgbClr val="FFFFFF"/>
                        </a:solidFill>
                        <a:effectLst/>
                      </a:endParaRPr>
                    </a:p>
                  </a:txBody>
                  <a:tcPr anchor="ctr"/>
                </a:tc>
                <a:tc>
                  <a:txBody>
                    <a:bodyPr/>
                    <a:lstStyle/>
                    <a:p>
                      <a:pPr fontAlgn="base"/>
                      <a:r>
                        <a:rPr lang="en-US" sz="1200" dirty="0">
                          <a:effectLst/>
                        </a:rPr>
                        <a:t>Action​</a:t>
                      </a:r>
                      <a:endParaRPr lang="en-US" b="1" dirty="0">
                        <a:solidFill>
                          <a:srgbClr val="FFFFFF"/>
                        </a:solidFill>
                        <a:effectLst/>
                      </a:endParaRPr>
                    </a:p>
                  </a:txBody>
                  <a:tcPr anchor="ctr"/>
                </a:tc>
                <a:extLst>
                  <a:ext uri="{0D108BD9-81ED-4DB2-BD59-A6C34878D82A}">
                    <a16:rowId xmlns:a16="http://schemas.microsoft.com/office/drawing/2014/main" val="3313094487"/>
                  </a:ext>
                </a:extLst>
              </a:tr>
              <a:tr h="987234">
                <a:tc>
                  <a:txBody>
                    <a:bodyPr/>
                    <a:lstStyle/>
                    <a:p>
                      <a:pPr fontAlgn="base"/>
                      <a:r>
                        <a:rPr lang="en-US" sz="1200" b="0" dirty="0">
                          <a:effectLst/>
                        </a:rPr>
                        <a:t>Passengers can stay in their personal wheelchairs on aircraft, a generational improvement in the equity, safety, and dignity of travel​</a:t>
                      </a:r>
                    </a:p>
                  </a:txBody>
                  <a:tcPr anchor="ctr"/>
                </a:tc>
                <a:tc>
                  <a:txBody>
                    <a:bodyPr/>
                    <a:lstStyle/>
                    <a:p>
                      <a:pPr fontAlgn="base"/>
                      <a:r>
                        <a:rPr lang="en-US" sz="1200" b="0" dirty="0">
                          <a:effectLst/>
                        </a:rPr>
                        <a:t>Develop and advance a research roadmap, building from the Access Board / TRB Report on the Feasibility of Wheelchair Securement Systems on Passenger Aircraft, to support future rulemaking​</a:t>
                      </a:r>
                    </a:p>
                  </a:txBody>
                  <a:tcPr anchor="ctr"/>
                </a:tc>
                <a:extLst>
                  <a:ext uri="{0D108BD9-81ED-4DB2-BD59-A6C34878D82A}">
                    <a16:rowId xmlns:a16="http://schemas.microsoft.com/office/drawing/2014/main" val="589053272"/>
                  </a:ext>
                </a:extLst>
              </a:tr>
              <a:tr h="1207003">
                <a:tc>
                  <a:txBody>
                    <a:bodyPr/>
                    <a:lstStyle/>
                    <a:p>
                      <a:pPr fontAlgn="base"/>
                      <a:r>
                        <a:rPr lang="en-US" sz="1400" b="1" dirty="0">
                          <a:effectLst/>
                        </a:rPr>
                        <a:t>Decrease in number of passengers with disabilities whose wheelchairs are damaged during air travel and are injured in transfers to/from aircraft​</a:t>
                      </a:r>
                    </a:p>
                  </a:txBody>
                  <a:tcPr anchor="ctr"/>
                </a:tc>
                <a:tc>
                  <a:txBody>
                    <a:bodyPr/>
                    <a:lstStyle/>
                    <a:p>
                      <a:pPr fontAlgn="base"/>
                      <a:r>
                        <a:rPr lang="en-US" sz="1400" b="1" dirty="0">
                          <a:effectLst/>
                        </a:rPr>
                        <a:t>Issue rulemaking on Ensuring Safe Accommodations for Air Travelers with Disabilities Using Wheelchairs​</a:t>
                      </a:r>
                    </a:p>
                  </a:txBody>
                  <a:tcPr anchor="ctr"/>
                </a:tc>
                <a:extLst>
                  <a:ext uri="{0D108BD9-81ED-4DB2-BD59-A6C34878D82A}">
                    <a16:rowId xmlns:a16="http://schemas.microsoft.com/office/drawing/2014/main" val="1244925700"/>
                  </a:ext>
                </a:extLst>
              </a:tr>
              <a:tr h="757885">
                <a:tc>
                  <a:txBody>
                    <a:bodyPr/>
                    <a:lstStyle/>
                    <a:p>
                      <a:pPr fontAlgn="base"/>
                      <a:r>
                        <a:rPr lang="en-US" sz="1200" dirty="0">
                          <a:effectLst/>
                        </a:rPr>
                        <a:t>Passengers in wheelchairs can access lavatories on aircraft​</a:t>
                      </a:r>
                      <a:endParaRPr lang="en-US" dirty="0">
                        <a:effectLst/>
                      </a:endParaRPr>
                    </a:p>
                  </a:txBody>
                  <a:tcPr anchor="ctr"/>
                </a:tc>
                <a:tc>
                  <a:txBody>
                    <a:bodyPr/>
                    <a:lstStyle/>
                    <a:p>
                      <a:pPr fontAlgn="base"/>
                      <a:r>
                        <a:rPr lang="en-US" sz="1200" dirty="0">
                          <a:effectLst/>
                        </a:rPr>
                        <a:t>Issue NPRM and Final Rule on Accessible Lavatories on Single-Aisle Aircraft: Part 2​</a:t>
                      </a:r>
                      <a:endParaRPr lang="en-US" dirty="0">
                        <a:effectLst/>
                      </a:endParaRPr>
                    </a:p>
                  </a:txBody>
                  <a:tcPr anchor="ctr"/>
                </a:tc>
                <a:extLst>
                  <a:ext uri="{0D108BD9-81ED-4DB2-BD59-A6C34878D82A}">
                    <a16:rowId xmlns:a16="http://schemas.microsoft.com/office/drawing/2014/main" val="3357804078"/>
                  </a:ext>
                </a:extLst>
              </a:tr>
              <a:tr h="1012352">
                <a:tc rowSpan="2">
                  <a:txBody>
                    <a:bodyPr/>
                    <a:lstStyle/>
                    <a:p>
                      <a:pPr fontAlgn="base"/>
                      <a:r>
                        <a:rPr lang="en-US" sz="1200" b="0" dirty="0">
                          <a:effectLst/>
                        </a:rPr>
                        <a:t>Decrease in frequency of incidents where passengers’ civil rights are violated and increase in equal access to quality air transportation service for persons with disabilities​</a:t>
                      </a:r>
                    </a:p>
                  </a:txBody>
                  <a:tcPr anchor="ctr"/>
                </a:tc>
                <a:tc>
                  <a:txBody>
                    <a:bodyPr/>
                    <a:lstStyle/>
                    <a:p>
                      <a:pPr fontAlgn="base"/>
                      <a:r>
                        <a:rPr lang="en-US" sz="1200" dirty="0">
                          <a:effectLst/>
                        </a:rPr>
                        <a:t>Expand compliance and enforcement activities related to the Air Carrier Access Act and its implementing regulation in 14 CFR Part 382​</a:t>
                      </a:r>
                      <a:endParaRPr lang="en-US" dirty="0">
                        <a:effectLst/>
                      </a:endParaRPr>
                    </a:p>
                  </a:txBody>
                  <a:tcPr anchor="ctr"/>
                </a:tc>
                <a:extLst>
                  <a:ext uri="{0D108BD9-81ED-4DB2-BD59-A6C34878D82A}">
                    <a16:rowId xmlns:a16="http://schemas.microsoft.com/office/drawing/2014/main" val="1571257873"/>
                  </a:ext>
                </a:extLst>
              </a:tr>
              <a:tr h="945937">
                <a:tc vMerge="1">
                  <a:txBody>
                    <a:bodyPr/>
                    <a:lstStyle/>
                    <a:p>
                      <a:endParaRPr lang="en-US"/>
                    </a:p>
                  </a:txBody>
                  <a:tcPr/>
                </a:tc>
                <a:tc>
                  <a:txBody>
                    <a:bodyPr/>
                    <a:lstStyle/>
                    <a:p>
                      <a:pPr fontAlgn="base"/>
                      <a:r>
                        <a:rPr lang="en-US" sz="1200" b="0" dirty="0">
                          <a:effectLst/>
                        </a:rPr>
                        <a:t>Educate people with disabilities about their rights under ACAA and how to exercise them​</a:t>
                      </a:r>
                    </a:p>
                  </a:txBody>
                  <a:tcPr anchor="ctr"/>
                </a:tc>
                <a:extLst>
                  <a:ext uri="{0D108BD9-81ED-4DB2-BD59-A6C34878D82A}">
                    <a16:rowId xmlns:a16="http://schemas.microsoft.com/office/drawing/2014/main" val="302885277"/>
                  </a:ext>
                </a:extLst>
              </a:tr>
            </a:tbl>
          </a:graphicData>
        </a:graphic>
      </p:graphicFrame>
      <p:cxnSp>
        <p:nvCxnSpPr>
          <p:cNvPr id="13" name="Google Shape;170;p8">
            <a:extLst>
              <a:ext uri="{FF2B5EF4-FFF2-40B4-BE49-F238E27FC236}">
                <a16:creationId xmlns:a16="http://schemas.microsoft.com/office/drawing/2014/main" id="{F6955AB8-5261-49FD-4287-92541C524669}"/>
              </a:ext>
            </a:extLst>
          </p:cNvPr>
          <p:cNvCxnSpPr>
            <a:cxnSpLocks/>
          </p:cNvCxnSpPr>
          <p:nvPr/>
        </p:nvCxnSpPr>
        <p:spPr>
          <a:xfrm>
            <a:off x="6312380" y="3175755"/>
            <a:ext cx="1178184" cy="0"/>
          </a:xfrm>
          <a:prstGeom prst="straightConnector1">
            <a:avLst/>
          </a:prstGeom>
          <a:noFill/>
          <a:ln w="38100" cap="flat" cmpd="sng">
            <a:solidFill>
              <a:schemeClr val="accent1"/>
            </a:solidFill>
            <a:prstDash val="solid"/>
            <a:miter lim="800000"/>
            <a:headEnd type="oval" w="med" len="med"/>
            <a:tailEnd type="oval" w="med" len="med"/>
          </a:ln>
        </p:spPr>
      </p:cxnSp>
      <p:sp>
        <p:nvSpPr>
          <p:cNvPr id="5" name="Rectangle 4">
            <a:extLst>
              <a:ext uri="{FF2B5EF4-FFF2-40B4-BE49-F238E27FC236}">
                <a16:creationId xmlns:a16="http://schemas.microsoft.com/office/drawing/2014/main" id="{8CB98D59-6A58-BEC4-94B1-DB634942E2E0}"/>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43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8A73D-295B-15BF-5702-CFAD6D7DAEA5}"/>
              </a:ext>
            </a:extLst>
          </p:cNvPr>
          <p:cNvSpPr>
            <a:spLocks noGrp="1"/>
          </p:cNvSpPr>
          <p:nvPr>
            <p:ph type="title"/>
          </p:nvPr>
        </p:nvSpPr>
        <p:spPr>
          <a:xfrm>
            <a:off x="838200" y="102411"/>
            <a:ext cx="10515600" cy="660400"/>
          </a:xfrm>
        </p:spPr>
        <p:txBody>
          <a:bodyPr/>
          <a:lstStyle/>
          <a:p>
            <a:r>
              <a:rPr lang="en-US" dirty="0"/>
              <a:t>NPRM – Ensuring Safe Accommodations for Air Travelers with Disabilities Using Wheelchairs</a:t>
            </a:r>
          </a:p>
        </p:txBody>
      </p:sp>
      <p:sp>
        <p:nvSpPr>
          <p:cNvPr id="3" name="Content Placeholder 2">
            <a:extLst>
              <a:ext uri="{FF2B5EF4-FFF2-40B4-BE49-F238E27FC236}">
                <a16:creationId xmlns:a16="http://schemas.microsoft.com/office/drawing/2014/main" id="{39C3D477-A914-F845-92B9-1EE40DC2302F}"/>
              </a:ext>
            </a:extLst>
          </p:cNvPr>
          <p:cNvSpPr>
            <a:spLocks noGrp="1"/>
          </p:cNvSpPr>
          <p:nvPr>
            <p:ph idx="1"/>
          </p:nvPr>
        </p:nvSpPr>
        <p:spPr>
          <a:xfrm>
            <a:off x="838200" y="1261276"/>
            <a:ext cx="10515600" cy="5230963"/>
          </a:xfrm>
        </p:spPr>
        <p:txBody>
          <a:bodyPr lIns="91440" tIns="45720" rIns="91440" bIns="45720" anchor="t"/>
          <a:lstStyle/>
          <a:p>
            <a:pPr marL="0" indent="0">
              <a:buNone/>
            </a:pPr>
            <a:r>
              <a:rPr lang="en-US" dirty="0"/>
              <a:t>The proposed rule would take major actions in three key areas:</a:t>
            </a:r>
            <a:endParaRPr lang="en-US" dirty="0">
              <a:cs typeface="Calibri"/>
            </a:endParaRPr>
          </a:p>
          <a:p>
            <a:pPr marL="914400" lvl="1" indent="-457200">
              <a:buFont typeface="+mj-lt"/>
              <a:buAutoNum type="arabicPeriod"/>
            </a:pPr>
            <a:r>
              <a:rPr lang="en-US" dirty="0"/>
              <a:t>Penalties and remedies for wheelchair mishandling</a:t>
            </a:r>
            <a:endParaRPr lang="en-US" dirty="0">
              <a:cs typeface="Calibri"/>
            </a:endParaRPr>
          </a:p>
          <a:p>
            <a:pPr marL="1371600" lvl="2" indent="-457200">
              <a:buFont typeface="+mj-lt"/>
              <a:buAutoNum type="alphaLcPeriod"/>
            </a:pPr>
            <a:r>
              <a:rPr lang="en-US" dirty="0"/>
              <a:t>Mishandling wheelchairs as automatic violations of the ACAA</a:t>
            </a:r>
            <a:endParaRPr lang="en-US" dirty="0">
              <a:cs typeface="Calibri"/>
            </a:endParaRPr>
          </a:p>
          <a:p>
            <a:pPr marL="1371600" lvl="2" indent="-457200">
              <a:buFont typeface="+mj-lt"/>
              <a:buAutoNum type="alphaLcPeriod"/>
            </a:pPr>
            <a:r>
              <a:rPr lang="en-US" dirty="0"/>
              <a:t>Prompt repair or replacement of damaged wheelchairs</a:t>
            </a:r>
            <a:endParaRPr lang="en-US" dirty="0">
              <a:cs typeface="Calibri"/>
            </a:endParaRPr>
          </a:p>
          <a:p>
            <a:pPr marL="1371600" lvl="2" indent="-457200">
              <a:buFont typeface="+mj-lt"/>
              <a:buAutoNum type="alphaLcPeriod"/>
            </a:pPr>
            <a:r>
              <a:rPr lang="en-US" dirty="0"/>
              <a:t>Loaner wheelchair accommodations</a:t>
            </a:r>
            <a:endParaRPr lang="en-US" dirty="0">
              <a:cs typeface="Calibri"/>
            </a:endParaRPr>
          </a:p>
          <a:p>
            <a:pPr marL="914400" lvl="1" indent="-457200">
              <a:buFont typeface="+mj-lt"/>
              <a:buAutoNum type="arabicPeriod"/>
            </a:pPr>
            <a:r>
              <a:rPr lang="en-US" dirty="0"/>
              <a:t>Safe, dignified, and prompt assistance</a:t>
            </a:r>
            <a:endParaRPr lang="en-US" dirty="0">
              <a:cs typeface="Calibri"/>
            </a:endParaRPr>
          </a:p>
          <a:p>
            <a:pPr marL="1371600" lvl="2" indent="-457200">
              <a:buFont typeface="+mj-lt"/>
              <a:buAutoNum type="alphaLcPeriod"/>
            </a:pPr>
            <a:r>
              <a:rPr lang="en-US" dirty="0"/>
              <a:t>Enhanced airline employee training</a:t>
            </a:r>
            <a:endParaRPr lang="en-US" dirty="0">
              <a:cs typeface="Calibri"/>
            </a:endParaRPr>
          </a:p>
          <a:p>
            <a:pPr marL="1371600" lvl="2" indent="-457200">
              <a:buFont typeface="+mj-lt"/>
              <a:buAutoNum type="alphaLcPeriod"/>
            </a:pPr>
            <a:r>
              <a:rPr lang="en-US" dirty="0"/>
              <a:t>Prompt return of delayed wheelchair</a:t>
            </a:r>
            <a:endParaRPr lang="en-US" dirty="0">
              <a:cs typeface="Calibri"/>
            </a:endParaRPr>
          </a:p>
          <a:p>
            <a:pPr marL="1371600" lvl="2" indent="-457200">
              <a:buFont typeface="+mj-lt"/>
              <a:buAutoNum type="alphaLcPeriod"/>
            </a:pPr>
            <a:r>
              <a:rPr lang="en-US" dirty="0"/>
              <a:t>Safe and dignified assistance</a:t>
            </a:r>
            <a:endParaRPr lang="en-US" dirty="0">
              <a:cs typeface="Calibri"/>
            </a:endParaRPr>
          </a:p>
          <a:p>
            <a:pPr marL="1371600" lvl="2" indent="-457200">
              <a:buFont typeface="+mj-lt"/>
              <a:buAutoNum type="alphaLcPeriod"/>
            </a:pPr>
            <a:r>
              <a:rPr lang="en-US" dirty="0"/>
              <a:t>Prompt assistance</a:t>
            </a:r>
            <a:endParaRPr lang="en-US" dirty="0">
              <a:cs typeface="Calibri"/>
            </a:endParaRPr>
          </a:p>
          <a:p>
            <a:pPr marL="914400" lvl="1" indent="-457200">
              <a:buFont typeface="+mj-lt"/>
              <a:buAutoNum type="arabicPeriod"/>
            </a:pPr>
            <a:r>
              <a:rPr lang="en-US" dirty="0"/>
              <a:t>Improved standards on planes</a:t>
            </a:r>
            <a:endParaRPr lang="en-US" dirty="0">
              <a:cs typeface="Calibri"/>
            </a:endParaRPr>
          </a:p>
          <a:p>
            <a:pPr marL="1371600" lvl="2" indent="-457200">
              <a:buFont typeface="+mj-lt"/>
              <a:buAutoNum type="alphaLcPeriod"/>
            </a:pPr>
            <a:r>
              <a:rPr lang="en-US" dirty="0"/>
              <a:t>Improved standards for on-board wheelchairs</a:t>
            </a:r>
            <a:endParaRPr lang="en-US" dirty="0">
              <a:cs typeface="Calibri"/>
            </a:endParaRPr>
          </a:p>
          <a:p>
            <a:pPr marL="1371600" lvl="2" indent="-457200">
              <a:buFont typeface="+mj-lt"/>
              <a:buAutoNum type="alphaLcPeriod"/>
            </a:pPr>
            <a:r>
              <a:rPr lang="en-US" dirty="0"/>
              <a:t>Notifications after loading and unloading</a:t>
            </a:r>
            <a:endParaRPr lang="en-US" dirty="0">
              <a:cs typeface="Calibri"/>
            </a:endParaRPr>
          </a:p>
          <a:p>
            <a:pPr marL="1371600" lvl="2" indent="-457200">
              <a:buFont typeface="+mj-lt"/>
              <a:buAutoNum type="alphaLcPeriod"/>
            </a:pPr>
            <a:endParaRPr lang="en-US" dirty="0"/>
          </a:p>
        </p:txBody>
      </p:sp>
    </p:spTree>
    <p:extLst>
      <p:ext uri="{BB962C8B-B14F-4D97-AF65-F5344CB8AC3E}">
        <p14:creationId xmlns:p14="http://schemas.microsoft.com/office/powerpoint/2010/main" val="62791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429000"/>
            <a:ext cx="10515600" cy="1325563"/>
          </a:xfrm>
        </p:spPr>
        <p:txBody>
          <a:bodyPr/>
          <a:lstStyle/>
          <a:p>
            <a:r>
              <a:rPr lang="en-US" b="1" i="1" dirty="0"/>
              <a:t>DAY TWO:</a:t>
            </a:r>
            <a:br>
              <a:rPr lang="en-US" b="1" i="1" dirty="0"/>
            </a:br>
            <a:r>
              <a:rPr lang="en-US" b="1" i="1" dirty="0"/>
              <a:t>FRIDAY, SEPTEMBER 27</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94B0F-55E5-6FE0-DF3B-068DCE257C6A}"/>
              </a:ext>
            </a:extLst>
          </p:cNvPr>
          <p:cNvSpPr>
            <a:spLocks noGrp="1"/>
          </p:cNvSpPr>
          <p:nvPr>
            <p:ph type="title"/>
          </p:nvPr>
        </p:nvSpPr>
        <p:spPr/>
        <p:txBody>
          <a:bodyPr lIns="91440" tIns="45720" rIns="91440" bIns="45720" anchor="t"/>
          <a:lstStyle/>
          <a:p>
            <a:r>
              <a:rPr lang="en-US" dirty="0">
                <a:latin typeface="Corbel"/>
              </a:rPr>
              <a:t>Airline Passengers with Disabilities Bill of Rights</a:t>
            </a:r>
            <a:endParaRPr lang="en-US" dirty="0"/>
          </a:p>
        </p:txBody>
      </p:sp>
      <p:sp>
        <p:nvSpPr>
          <p:cNvPr id="3" name="TextBox 2">
            <a:extLst>
              <a:ext uri="{FF2B5EF4-FFF2-40B4-BE49-F238E27FC236}">
                <a16:creationId xmlns:a16="http://schemas.microsoft.com/office/drawing/2014/main" id="{87C84176-FBF5-A690-A78C-11133EA82B44}"/>
              </a:ext>
            </a:extLst>
          </p:cNvPr>
          <p:cNvSpPr txBox="1"/>
          <p:nvPr/>
        </p:nvSpPr>
        <p:spPr>
          <a:xfrm>
            <a:off x="480738" y="1181340"/>
            <a:ext cx="11241741"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The Bill of Rights applies to people with disabilities traveling on flights to, from, and within the United States. It describes the fundamental rights of air travelers with disabilities under the Air Carrier Access 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 name="Rectangle 4">
            <a:extLst>
              <a:ext uri="{FF2B5EF4-FFF2-40B4-BE49-F238E27FC236}">
                <a16:creationId xmlns:a16="http://schemas.microsoft.com/office/drawing/2014/main" id="{D125F578-33EA-6CC7-3A0D-C309CEA96A95}"/>
              </a:ext>
            </a:extLst>
          </p:cNvPr>
          <p:cNvSpPr/>
          <p:nvPr/>
        </p:nvSpPr>
        <p:spPr>
          <a:xfrm>
            <a:off x="2611829" y="2553672"/>
            <a:ext cx="6958641" cy="392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Be Treated with Dignity and Respect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Receive Information About Services and Aircraft Capabilities and Limitations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Receive Information in an Accessible Format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Accessible Airport Facilities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Assistance at Airports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Assistance on the Aircraft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Travel with an Assistive Device or Service Animal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Receive Seating Accommodations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Accessible Aircraft Features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The Right to Resolution of a Disability-Related Issue</a:t>
            </a:r>
          </a:p>
        </p:txBody>
      </p:sp>
      <p:sp>
        <p:nvSpPr>
          <p:cNvPr id="7" name="Rectangle 6">
            <a:extLst>
              <a:ext uri="{FF2B5EF4-FFF2-40B4-BE49-F238E27FC236}">
                <a16:creationId xmlns:a16="http://schemas.microsoft.com/office/drawing/2014/main" id="{940F0357-28B6-C52A-2415-DB8AE94B17DF}"/>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771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FDD6-E716-65AB-2B13-14F5FF4664CD}"/>
              </a:ext>
            </a:extLst>
          </p:cNvPr>
          <p:cNvSpPr>
            <a:spLocks noGrp="1"/>
          </p:cNvSpPr>
          <p:nvPr>
            <p:ph type="title"/>
          </p:nvPr>
        </p:nvSpPr>
        <p:spPr>
          <a:xfrm>
            <a:off x="353506" y="2766218"/>
            <a:ext cx="10515600" cy="1325563"/>
          </a:xfrm>
        </p:spPr>
        <p:txBody>
          <a:bodyPr lIns="91440" tIns="45720" rIns="91440" bIns="45720" anchor="t"/>
          <a:lstStyle/>
          <a:p>
            <a:r>
              <a:rPr lang="en-US" b="1" dirty="0">
                <a:latin typeface="Corbel"/>
              </a:rPr>
              <a:t>Priority: Enable Multimodal Accessibility of Public Transportation Facilities, Vehicles, and Rights-of-Way</a:t>
            </a:r>
            <a:endParaRPr lang="en-US" b="1" dirty="0"/>
          </a:p>
        </p:txBody>
      </p:sp>
      <p:sp>
        <p:nvSpPr>
          <p:cNvPr id="3" name="TextBox 2">
            <a:extLst>
              <a:ext uri="{FF2B5EF4-FFF2-40B4-BE49-F238E27FC236}">
                <a16:creationId xmlns:a16="http://schemas.microsoft.com/office/drawing/2014/main" id="{C5BC6227-4BD3-48ED-0D89-1EE56BD1CFFD}"/>
              </a:ext>
            </a:extLst>
          </p:cNvPr>
          <p:cNvSpPr txBox="1"/>
          <p:nvPr/>
        </p:nvSpPr>
        <p:spPr>
          <a:xfrm>
            <a:off x="353506" y="5080000"/>
            <a:ext cx="10167738" cy="11333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Calibri"/>
              </a:rPr>
              <a:t>According to the National Transit Database in 2022, nearly </a:t>
            </a:r>
            <a:r>
              <a:rPr kumimoji="0" lang="en-US" sz="2000" b="1" i="0" u="none" strike="noStrike" kern="1200" cap="none" spc="0" normalizeH="0" baseline="0" noProof="0" dirty="0">
                <a:ln>
                  <a:noFill/>
                </a:ln>
                <a:solidFill>
                  <a:prstClr val="white"/>
                </a:solidFill>
                <a:effectLst/>
                <a:uLnTx/>
                <a:uFillTx/>
                <a:latin typeface="Calibri"/>
                <a:ea typeface="+mn-ea"/>
                <a:cs typeface="Calibri"/>
              </a:rPr>
              <a:t>17% of all transit stations in the U.S. were not accessible</a:t>
            </a:r>
            <a:r>
              <a:rPr kumimoji="0" lang="en-US" sz="2000" b="0" i="0" u="none" strike="noStrike" kern="1200" cap="none" spc="0" normalizeH="0" baseline="0" noProof="0" dirty="0">
                <a:ln>
                  <a:noFill/>
                </a:ln>
                <a:solidFill>
                  <a:prstClr val="white"/>
                </a:solidFill>
                <a:effectLst/>
                <a:uLnTx/>
                <a:uFillTx/>
                <a:latin typeface="Calibri"/>
                <a:ea typeface="+mn-ea"/>
                <a:cs typeface="Calibri"/>
              </a:rPr>
              <a:t>. As of 2023, FHWA has not accepted ADA Transition Plans for </a:t>
            </a:r>
            <a:r>
              <a:rPr kumimoji="0" lang="en-US" sz="2000" b="1" i="0" u="none" strike="noStrike" kern="1200" cap="none" spc="0" normalizeH="0" baseline="0" noProof="0" dirty="0">
                <a:ln>
                  <a:noFill/>
                </a:ln>
                <a:solidFill>
                  <a:prstClr val="white"/>
                </a:solidFill>
                <a:effectLst/>
                <a:uLnTx/>
                <a:uFillTx/>
                <a:latin typeface="Calibri"/>
                <a:ea typeface="+mn-ea"/>
                <a:cs typeface="Calibri"/>
              </a:rPr>
              <a:t>4 States and territories</a:t>
            </a:r>
            <a:r>
              <a:rPr kumimoji="0" lang="en-US" sz="2000" b="0" i="0" u="none" strike="noStrike" kern="1200" cap="none" spc="0" normalizeH="0" baseline="0" noProof="0" dirty="0">
                <a:ln>
                  <a:noFill/>
                </a:ln>
                <a:solidFill>
                  <a:prstClr val="white"/>
                </a:solidFill>
                <a:effectLst/>
                <a:uLnTx/>
                <a:uFillTx/>
                <a:latin typeface="Calibri"/>
                <a:ea typeface="+mn-ea"/>
                <a:cs typeface="Calibri"/>
              </a:rPr>
              <a:t>. Our streets should be safe for everyone, regardless of age or ability. </a:t>
            </a:r>
          </a:p>
        </p:txBody>
      </p:sp>
    </p:spTree>
    <p:extLst>
      <p:ext uri="{BB962C8B-B14F-4D97-AF65-F5344CB8AC3E}">
        <p14:creationId xmlns:p14="http://schemas.microsoft.com/office/powerpoint/2010/main" val="645909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B842-9600-5E6E-B788-ADBBD531AD33}"/>
              </a:ext>
            </a:extLst>
          </p:cNvPr>
          <p:cNvSpPr>
            <a:spLocks noGrp="1"/>
          </p:cNvSpPr>
          <p:nvPr>
            <p:ph type="title"/>
          </p:nvPr>
        </p:nvSpPr>
        <p:spPr>
          <a:xfrm>
            <a:off x="838200" y="134831"/>
            <a:ext cx="10515600" cy="660400"/>
          </a:xfrm>
        </p:spPr>
        <p:txBody>
          <a:bodyPr/>
          <a:lstStyle/>
          <a:p>
            <a:r>
              <a:rPr lang="en-US" sz="2400" dirty="0"/>
              <a:t>USDOT Actions to Enable Multimodal Accessibility of Public Transportation Facilities, Vehicles, and Rights-of-Way</a:t>
            </a:r>
          </a:p>
        </p:txBody>
      </p:sp>
      <p:sp>
        <p:nvSpPr>
          <p:cNvPr id="3" name="Content Placeholder 2">
            <a:extLst>
              <a:ext uri="{FF2B5EF4-FFF2-40B4-BE49-F238E27FC236}">
                <a16:creationId xmlns:a16="http://schemas.microsoft.com/office/drawing/2014/main" id="{51EA1C11-760A-1A38-7396-518DDC3B1F73}"/>
              </a:ext>
            </a:extLst>
          </p:cNvPr>
          <p:cNvSpPr>
            <a:spLocks noGrp="1"/>
          </p:cNvSpPr>
          <p:nvPr>
            <p:ph idx="1"/>
          </p:nvPr>
        </p:nvSpPr>
        <p:spPr>
          <a:xfrm>
            <a:off x="618744" y="1476412"/>
            <a:ext cx="10515600" cy="5246757"/>
          </a:xfrm>
        </p:spPr>
        <p:txBody>
          <a:bodyPr/>
          <a:lstStyle/>
          <a:p>
            <a:r>
              <a:rPr lang="en-US" sz="2000" dirty="0">
                <a:effectLst/>
              </a:rPr>
              <a:t>Issue NPRM and Final Rule on Accessibility Standards for Pedestrian Facilities in the Public Right-of-Way and promote awareness and adoption  ​</a:t>
            </a:r>
          </a:p>
          <a:p>
            <a:r>
              <a:rPr lang="en-US" sz="2000" dirty="0">
                <a:effectLst/>
              </a:rPr>
              <a:t>​Require State and local DOTs to complete ADA Transition Plans to eliminate legacy inaccessible infrastructure and work with them to implement ADA transition plans through formula and discretionary funding in the BIL; Enforce ADA compliance in new investments​</a:t>
            </a:r>
          </a:p>
          <a:p>
            <a:r>
              <a:rPr lang="en-US" sz="2000" dirty="0">
                <a:effectLst/>
              </a:rPr>
              <a:t>Promote opportunities for infrastructure investment in rural and Tribal communities, where roadways, sidewalks, and street crossings may be in need of repair​</a:t>
            </a:r>
          </a:p>
          <a:p>
            <a:r>
              <a:rPr lang="en-US" sz="2000" b="0" dirty="0">
                <a:effectLst/>
              </a:rPr>
              <a:t>Issue NPRM and Final Rule on Equitable Access to Transit Facilities, updating minimum guidelines​</a:t>
            </a:r>
          </a:p>
          <a:p>
            <a:r>
              <a:rPr lang="en-US" sz="2000" b="0" dirty="0">
                <a:effectLst/>
              </a:rPr>
              <a:t>Make legacy transit rail stations and facilities accessible through the All Stations Accessibility Program in the BIL and enforce ADA compliance in new investments in rail stations and vehicles​</a:t>
            </a:r>
          </a:p>
          <a:p>
            <a:r>
              <a:rPr lang="en-US" sz="2000" b="0" dirty="0">
                <a:effectLst/>
              </a:rPr>
              <a:t>Enforce ADA compliance in existing and new investments in Amtrak stations and rail vehicles​</a:t>
            </a:r>
          </a:p>
          <a:p>
            <a:r>
              <a:rPr lang="en-US" sz="2000" dirty="0">
                <a:effectLst/>
              </a:rPr>
              <a:t>Promote opportunities for federal funding and financing to expand transportation alternatives for people with disabilities living in rural communities​</a:t>
            </a:r>
          </a:p>
          <a:p>
            <a:pPr marL="0" indent="0">
              <a:buNone/>
            </a:pPr>
            <a:endParaRPr lang="en-US" sz="2000" dirty="0">
              <a:effectLst/>
            </a:endParaRPr>
          </a:p>
        </p:txBody>
      </p:sp>
    </p:spTree>
    <p:extLst>
      <p:ext uri="{BB962C8B-B14F-4D97-AF65-F5344CB8AC3E}">
        <p14:creationId xmlns:p14="http://schemas.microsoft.com/office/powerpoint/2010/main" val="579672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9176892-F5AE-7C96-3B22-31D180367E28}"/>
              </a:ext>
            </a:extLst>
          </p:cNvPr>
          <p:cNvGraphicFramePr>
            <a:graphicFrameLocks noGrp="1"/>
          </p:cNvGraphicFramePr>
          <p:nvPr/>
        </p:nvGraphicFramePr>
        <p:xfrm>
          <a:off x="260160" y="1106906"/>
          <a:ext cx="8350511" cy="5280552"/>
        </p:xfrm>
        <a:graphic>
          <a:graphicData uri="http://schemas.openxmlformats.org/drawingml/2006/table">
            <a:tbl>
              <a:tblPr firstRow="1" bandRow="1">
                <a:tableStyleId>{5C22544A-7EE6-4342-B048-85BDC9FD1C3A}</a:tableStyleId>
              </a:tblPr>
              <a:tblGrid>
                <a:gridCol w="2481453">
                  <a:extLst>
                    <a:ext uri="{9D8B030D-6E8A-4147-A177-3AD203B41FA5}">
                      <a16:colId xmlns:a16="http://schemas.microsoft.com/office/drawing/2014/main" val="2345794721"/>
                    </a:ext>
                  </a:extLst>
                </a:gridCol>
                <a:gridCol w="5869058">
                  <a:extLst>
                    <a:ext uri="{9D8B030D-6E8A-4147-A177-3AD203B41FA5}">
                      <a16:colId xmlns:a16="http://schemas.microsoft.com/office/drawing/2014/main" val="1300456615"/>
                    </a:ext>
                  </a:extLst>
                </a:gridCol>
              </a:tblGrid>
              <a:tr h="277003">
                <a:tc>
                  <a:txBody>
                    <a:bodyPr/>
                    <a:lstStyle/>
                    <a:p>
                      <a:pPr fontAlgn="base"/>
                      <a:r>
                        <a:rPr lang="en-US" sz="1200" dirty="0">
                          <a:effectLst/>
                        </a:rPr>
                        <a:t>Impact​</a:t>
                      </a:r>
                      <a:endParaRPr lang="en-US" b="1" dirty="0">
                        <a:solidFill>
                          <a:srgbClr val="FFFFFF"/>
                        </a:solidFill>
                        <a:effectLst/>
                      </a:endParaRPr>
                    </a:p>
                  </a:txBody>
                  <a:tcPr anchor="ctr"/>
                </a:tc>
                <a:tc>
                  <a:txBody>
                    <a:bodyPr/>
                    <a:lstStyle/>
                    <a:p>
                      <a:pPr fontAlgn="base"/>
                      <a:r>
                        <a:rPr lang="en-US" sz="1200" dirty="0">
                          <a:effectLst/>
                        </a:rPr>
                        <a:t>Action​</a:t>
                      </a:r>
                      <a:endParaRPr lang="en-US" b="1" dirty="0">
                        <a:solidFill>
                          <a:srgbClr val="FFFFFF"/>
                        </a:solidFill>
                        <a:effectLst/>
                      </a:endParaRPr>
                    </a:p>
                  </a:txBody>
                  <a:tcPr anchor="ctr"/>
                </a:tc>
                <a:extLst>
                  <a:ext uri="{0D108BD9-81ED-4DB2-BD59-A6C34878D82A}">
                    <a16:rowId xmlns:a16="http://schemas.microsoft.com/office/drawing/2014/main" val="456295138"/>
                  </a:ext>
                </a:extLst>
              </a:tr>
              <a:tr h="709129">
                <a:tc rowSpan="3">
                  <a:txBody>
                    <a:bodyPr/>
                    <a:lstStyle/>
                    <a:p>
                      <a:pPr fontAlgn="base"/>
                      <a:r>
                        <a:rPr lang="en-US" sz="1400" b="1" dirty="0">
                          <a:effectLst/>
                        </a:rPr>
                        <a:t>People with disabilities can safely access roadways, sidewalks, and street crossings, reducing the number of pedestrian fatalities​</a:t>
                      </a:r>
                    </a:p>
                  </a:txBody>
                  <a:tcPr anchor="ctr"/>
                </a:tc>
                <a:tc>
                  <a:txBody>
                    <a:bodyPr/>
                    <a:lstStyle/>
                    <a:p>
                      <a:pPr fontAlgn="base"/>
                      <a:r>
                        <a:rPr lang="en-US" sz="1200" dirty="0">
                          <a:effectLst/>
                        </a:rPr>
                        <a:t>Issue NPRM and Final Rule on Accessibility Standards for Pedestrian Facilities in the Public Right-of-Way and promote awareness and adoption  ​</a:t>
                      </a:r>
                    </a:p>
                  </a:txBody>
                  <a:tcPr anchor="ctr"/>
                </a:tc>
                <a:extLst>
                  <a:ext uri="{0D108BD9-81ED-4DB2-BD59-A6C34878D82A}">
                    <a16:rowId xmlns:a16="http://schemas.microsoft.com/office/drawing/2014/main" val="3661689314"/>
                  </a:ext>
                </a:extLst>
              </a:tr>
              <a:tr h="698049">
                <a:tc vMerge="1">
                  <a:txBody>
                    <a:bodyPr/>
                    <a:lstStyle/>
                    <a:p>
                      <a:endParaRPr lang="en-US"/>
                    </a:p>
                  </a:txBody>
                  <a:tcPr/>
                </a:tc>
                <a:tc>
                  <a:txBody>
                    <a:bodyPr/>
                    <a:lstStyle/>
                    <a:p>
                      <a:pPr fontAlgn="base"/>
                      <a:r>
                        <a:rPr lang="en-US" sz="1200" b="0" dirty="0">
                          <a:effectLst/>
                        </a:rPr>
                        <a:t>Require State and local DOTs to complete ADA Transition Plans to eliminate legacy inaccessible infrastructure and work with them to implement ADA transition plans through formula and discretionary funding in the BIL; Enforce ADA compliance in new investments​</a:t>
                      </a:r>
                    </a:p>
                  </a:txBody>
                  <a:tcPr anchor="ctr"/>
                </a:tc>
                <a:extLst>
                  <a:ext uri="{0D108BD9-81ED-4DB2-BD59-A6C34878D82A}">
                    <a16:rowId xmlns:a16="http://schemas.microsoft.com/office/drawing/2014/main" val="3980295824"/>
                  </a:ext>
                </a:extLst>
              </a:tr>
              <a:tr h="520767">
                <a:tc vMerge="1">
                  <a:txBody>
                    <a:bodyPr/>
                    <a:lstStyle/>
                    <a:p>
                      <a:endParaRPr lang="en-US"/>
                    </a:p>
                  </a:txBody>
                  <a:tcPr/>
                </a:tc>
                <a:tc>
                  <a:txBody>
                    <a:bodyPr/>
                    <a:lstStyle/>
                    <a:p>
                      <a:pPr fontAlgn="base"/>
                      <a:r>
                        <a:rPr lang="en-US" sz="1400" b="1" dirty="0">
                          <a:effectLst/>
                        </a:rPr>
                        <a:t>Promote opportunities for infrastructure investment in rural and Tribal communities, where roadways, sidewalks, and street crossings may be in need of repair​</a:t>
                      </a:r>
                    </a:p>
                  </a:txBody>
                  <a:tcPr anchor="ctr"/>
                </a:tc>
                <a:extLst>
                  <a:ext uri="{0D108BD9-81ED-4DB2-BD59-A6C34878D82A}">
                    <a16:rowId xmlns:a16="http://schemas.microsoft.com/office/drawing/2014/main" val="3750127531"/>
                  </a:ext>
                </a:extLst>
              </a:tr>
              <a:tr h="387804">
                <a:tc rowSpan="4">
                  <a:txBody>
                    <a:bodyPr/>
                    <a:lstStyle/>
                    <a:p>
                      <a:pPr fontAlgn="base"/>
                      <a:r>
                        <a:rPr lang="en-US" sz="1400" b="1" dirty="0">
                          <a:effectLst/>
                        </a:rPr>
                        <a:t>People with disabilities can reliably access all public transit rail stations and facilities, increasing independent travel​</a:t>
                      </a:r>
                    </a:p>
                  </a:txBody>
                  <a:tcPr anchor="ctr"/>
                </a:tc>
                <a:tc>
                  <a:txBody>
                    <a:bodyPr/>
                    <a:lstStyle/>
                    <a:p>
                      <a:pPr fontAlgn="base"/>
                      <a:r>
                        <a:rPr lang="en-US" sz="1200" b="0" dirty="0">
                          <a:effectLst/>
                        </a:rPr>
                        <a:t>Issue NPRM and Final Rule on Equitable Access to Transit Facilities, updating minimum guidelines​</a:t>
                      </a:r>
                    </a:p>
                  </a:txBody>
                  <a:tcPr anchor="ctr"/>
                </a:tc>
                <a:extLst>
                  <a:ext uri="{0D108BD9-81ED-4DB2-BD59-A6C34878D82A}">
                    <a16:rowId xmlns:a16="http://schemas.microsoft.com/office/drawing/2014/main" val="3472438009"/>
                  </a:ext>
                </a:extLst>
              </a:tr>
              <a:tr h="1008293">
                <a:tc vMerge="1">
                  <a:txBody>
                    <a:bodyPr/>
                    <a:lstStyle/>
                    <a:p>
                      <a:endParaRPr lang="en-US"/>
                    </a:p>
                  </a:txBody>
                  <a:tcPr/>
                </a:tc>
                <a:tc>
                  <a:txBody>
                    <a:bodyPr/>
                    <a:lstStyle/>
                    <a:p>
                      <a:pPr fontAlgn="base"/>
                      <a:r>
                        <a:rPr lang="en-US" sz="1200" b="0" dirty="0">
                          <a:effectLst/>
                        </a:rPr>
                        <a:t>Make legacy transit rail stations and facilities accessible through the All Stations Accessibility Program in the BIL and enforce ADA compliance in new investments in rail stations and vehicles​</a:t>
                      </a:r>
                    </a:p>
                  </a:txBody>
                  <a:tcPr anchor="ctr"/>
                </a:tc>
                <a:extLst>
                  <a:ext uri="{0D108BD9-81ED-4DB2-BD59-A6C34878D82A}">
                    <a16:rowId xmlns:a16="http://schemas.microsoft.com/office/drawing/2014/main" val="1338327090"/>
                  </a:ext>
                </a:extLst>
              </a:tr>
              <a:tr h="542927">
                <a:tc vMerge="1">
                  <a:txBody>
                    <a:bodyPr/>
                    <a:lstStyle/>
                    <a:p>
                      <a:endParaRPr lang="en-US"/>
                    </a:p>
                  </a:txBody>
                  <a:tcPr/>
                </a:tc>
                <a:tc>
                  <a:txBody>
                    <a:bodyPr/>
                    <a:lstStyle/>
                    <a:p>
                      <a:pPr fontAlgn="base"/>
                      <a:r>
                        <a:rPr lang="en-US" sz="1200" b="0" dirty="0">
                          <a:effectLst/>
                        </a:rPr>
                        <a:t>Enforce ADA compliance in existing and new investments in Amtrak stations and rail vehicles​</a:t>
                      </a:r>
                    </a:p>
                  </a:txBody>
                  <a:tcPr anchor="ctr"/>
                </a:tc>
                <a:extLst>
                  <a:ext uri="{0D108BD9-81ED-4DB2-BD59-A6C34878D82A}">
                    <a16:rowId xmlns:a16="http://schemas.microsoft.com/office/drawing/2014/main" val="3296657972"/>
                  </a:ext>
                </a:extLst>
              </a:tr>
              <a:tr h="498606">
                <a:tc vMerge="1">
                  <a:txBody>
                    <a:bodyPr/>
                    <a:lstStyle/>
                    <a:p>
                      <a:endParaRPr lang="en-US"/>
                    </a:p>
                  </a:txBody>
                  <a:tcPr/>
                </a:tc>
                <a:tc>
                  <a:txBody>
                    <a:bodyPr/>
                    <a:lstStyle/>
                    <a:p>
                      <a:pPr fontAlgn="base"/>
                      <a:r>
                        <a:rPr lang="en-US" sz="1400" b="1" dirty="0">
                          <a:effectLst/>
                        </a:rPr>
                        <a:t>Promote opportunities for federal funding and financing to expand transportation alternatives for people with disabilities living in rural communities​</a:t>
                      </a:r>
                    </a:p>
                  </a:txBody>
                  <a:tcPr anchor="ctr"/>
                </a:tc>
                <a:extLst>
                  <a:ext uri="{0D108BD9-81ED-4DB2-BD59-A6C34878D82A}">
                    <a16:rowId xmlns:a16="http://schemas.microsoft.com/office/drawing/2014/main" val="2430428026"/>
                  </a:ext>
                </a:extLst>
              </a:tr>
            </a:tbl>
          </a:graphicData>
        </a:graphic>
      </p:graphicFrame>
      <p:sp>
        <p:nvSpPr>
          <p:cNvPr id="2" name="Title 1">
            <a:extLst>
              <a:ext uri="{FF2B5EF4-FFF2-40B4-BE49-F238E27FC236}">
                <a16:creationId xmlns:a16="http://schemas.microsoft.com/office/drawing/2014/main" id="{32ACA290-8430-CBEA-47B4-C45B3E02E440}"/>
              </a:ext>
            </a:extLst>
          </p:cNvPr>
          <p:cNvSpPr>
            <a:spLocks noGrp="1"/>
          </p:cNvSpPr>
          <p:nvPr>
            <p:ph type="title"/>
          </p:nvPr>
        </p:nvSpPr>
        <p:spPr>
          <a:xfrm>
            <a:off x="838200" y="91641"/>
            <a:ext cx="10515600" cy="660400"/>
          </a:xfrm>
        </p:spPr>
        <p:txBody>
          <a:bodyPr lIns="91440" tIns="45720" rIns="91440" bIns="45720" anchor="t"/>
          <a:lstStyle/>
          <a:p>
            <a:r>
              <a:rPr lang="en-US" dirty="0">
                <a:latin typeface="Corbel"/>
              </a:rPr>
              <a:t>Priority: Enable Multimodal Accessibility of Public Transportation Facilities, Vehicles, and Rights-of-Way</a:t>
            </a:r>
            <a:endParaRPr lang="en-US" dirty="0"/>
          </a:p>
        </p:txBody>
      </p:sp>
      <p:sp>
        <p:nvSpPr>
          <p:cNvPr id="10" name="TextBox 9">
            <a:extLst>
              <a:ext uri="{FF2B5EF4-FFF2-40B4-BE49-F238E27FC236}">
                <a16:creationId xmlns:a16="http://schemas.microsoft.com/office/drawing/2014/main" id="{2CF0E41D-16C2-5EF2-3E35-1963FB29A97C}"/>
              </a:ext>
            </a:extLst>
          </p:cNvPr>
          <p:cNvSpPr txBox="1"/>
          <p:nvPr/>
        </p:nvSpPr>
        <p:spPr>
          <a:xfrm>
            <a:off x="8875461" y="1346525"/>
            <a:ext cx="3086895" cy="4801314"/>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Completed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ROUTES released a revised Rural Grant Applicant Toolkit for Competitive Federal Transportation Funding (November 2023) and companion DOT Discretionary Grants Dashboard (May 2023) to help communities navigate and apply for discretionary opportunities. The revised Toolkit and Dashboard provide expanded content on DOT requirements related to Civil Rights and Nondiscrimination and identify grants that can be used for projects that improve accessibility.</a:t>
            </a:r>
          </a:p>
        </p:txBody>
      </p:sp>
      <p:cxnSp>
        <p:nvCxnSpPr>
          <p:cNvPr id="4" name="Google Shape;170;p8">
            <a:extLst>
              <a:ext uri="{FF2B5EF4-FFF2-40B4-BE49-F238E27FC236}">
                <a16:creationId xmlns:a16="http://schemas.microsoft.com/office/drawing/2014/main" id="{35C8BCE7-9FDC-3CD5-5F03-EF94E79F1A60}"/>
              </a:ext>
            </a:extLst>
          </p:cNvPr>
          <p:cNvCxnSpPr/>
          <p:nvPr/>
        </p:nvCxnSpPr>
        <p:spPr>
          <a:xfrm>
            <a:off x="8610671" y="3303245"/>
            <a:ext cx="264790" cy="0"/>
          </a:xfrm>
          <a:prstGeom prst="straightConnector1">
            <a:avLst/>
          </a:prstGeom>
          <a:noFill/>
          <a:ln w="38100" cap="flat" cmpd="sng">
            <a:solidFill>
              <a:schemeClr val="accent1"/>
            </a:solidFill>
            <a:prstDash val="solid"/>
            <a:miter lim="800000"/>
            <a:headEnd type="oval" w="med" len="med"/>
            <a:tailEnd type="oval" w="med" len="med"/>
          </a:ln>
        </p:spPr>
      </p:cxnSp>
      <p:sp>
        <p:nvSpPr>
          <p:cNvPr id="6" name="Rectangle 5">
            <a:extLst>
              <a:ext uri="{FF2B5EF4-FFF2-40B4-BE49-F238E27FC236}">
                <a16:creationId xmlns:a16="http://schemas.microsoft.com/office/drawing/2014/main" id="{5D5BA387-BE53-C023-2863-CE443CA5800C}"/>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Google Shape;170;p8">
            <a:extLst>
              <a:ext uri="{FF2B5EF4-FFF2-40B4-BE49-F238E27FC236}">
                <a16:creationId xmlns:a16="http://schemas.microsoft.com/office/drawing/2014/main" id="{6CDFD180-1D53-B7E2-8153-0F569F83CBDB}"/>
              </a:ext>
            </a:extLst>
          </p:cNvPr>
          <p:cNvCxnSpPr/>
          <p:nvPr/>
        </p:nvCxnSpPr>
        <p:spPr>
          <a:xfrm>
            <a:off x="8610671" y="5999556"/>
            <a:ext cx="264790" cy="0"/>
          </a:xfrm>
          <a:prstGeom prst="straightConnector1">
            <a:avLst/>
          </a:prstGeom>
          <a:noFill/>
          <a:ln w="38100" cap="flat" cmpd="sng">
            <a:solidFill>
              <a:schemeClr val="accent1"/>
            </a:solidFill>
            <a:prstDash val="solid"/>
            <a:miter lim="800000"/>
            <a:headEnd type="oval" w="med" len="med"/>
            <a:tailEnd type="oval" w="med" len="med"/>
          </a:ln>
        </p:spPr>
      </p:cxnSp>
    </p:spTree>
    <p:extLst>
      <p:ext uri="{BB962C8B-B14F-4D97-AF65-F5344CB8AC3E}">
        <p14:creationId xmlns:p14="http://schemas.microsoft.com/office/powerpoint/2010/main" val="120031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9176892-F5AE-7C96-3B22-31D180367E28}"/>
              </a:ext>
            </a:extLst>
          </p:cNvPr>
          <p:cNvGraphicFramePr>
            <a:graphicFrameLocks noGrp="1"/>
          </p:cNvGraphicFramePr>
          <p:nvPr/>
        </p:nvGraphicFramePr>
        <p:xfrm>
          <a:off x="260160" y="1106906"/>
          <a:ext cx="8350511" cy="5280552"/>
        </p:xfrm>
        <a:graphic>
          <a:graphicData uri="http://schemas.openxmlformats.org/drawingml/2006/table">
            <a:tbl>
              <a:tblPr firstRow="1" bandRow="1">
                <a:tableStyleId>{5C22544A-7EE6-4342-B048-85BDC9FD1C3A}</a:tableStyleId>
              </a:tblPr>
              <a:tblGrid>
                <a:gridCol w="2481453">
                  <a:extLst>
                    <a:ext uri="{9D8B030D-6E8A-4147-A177-3AD203B41FA5}">
                      <a16:colId xmlns:a16="http://schemas.microsoft.com/office/drawing/2014/main" val="2345794721"/>
                    </a:ext>
                  </a:extLst>
                </a:gridCol>
                <a:gridCol w="5869058">
                  <a:extLst>
                    <a:ext uri="{9D8B030D-6E8A-4147-A177-3AD203B41FA5}">
                      <a16:colId xmlns:a16="http://schemas.microsoft.com/office/drawing/2014/main" val="1300456615"/>
                    </a:ext>
                  </a:extLst>
                </a:gridCol>
              </a:tblGrid>
              <a:tr h="277003">
                <a:tc>
                  <a:txBody>
                    <a:bodyPr/>
                    <a:lstStyle/>
                    <a:p>
                      <a:pPr fontAlgn="base"/>
                      <a:r>
                        <a:rPr lang="en-US" sz="1200" dirty="0">
                          <a:effectLst/>
                        </a:rPr>
                        <a:t>Impact​</a:t>
                      </a:r>
                      <a:endParaRPr lang="en-US" b="1" dirty="0">
                        <a:solidFill>
                          <a:srgbClr val="FFFFFF"/>
                        </a:solidFill>
                        <a:effectLst/>
                      </a:endParaRPr>
                    </a:p>
                  </a:txBody>
                  <a:tcPr anchor="ctr"/>
                </a:tc>
                <a:tc>
                  <a:txBody>
                    <a:bodyPr/>
                    <a:lstStyle/>
                    <a:p>
                      <a:pPr fontAlgn="base"/>
                      <a:r>
                        <a:rPr lang="en-US" sz="1200" dirty="0">
                          <a:effectLst/>
                        </a:rPr>
                        <a:t>Action​</a:t>
                      </a:r>
                      <a:endParaRPr lang="en-US" b="1" dirty="0">
                        <a:solidFill>
                          <a:srgbClr val="FFFFFF"/>
                        </a:solidFill>
                        <a:effectLst/>
                      </a:endParaRPr>
                    </a:p>
                  </a:txBody>
                  <a:tcPr anchor="ctr"/>
                </a:tc>
                <a:extLst>
                  <a:ext uri="{0D108BD9-81ED-4DB2-BD59-A6C34878D82A}">
                    <a16:rowId xmlns:a16="http://schemas.microsoft.com/office/drawing/2014/main" val="456295138"/>
                  </a:ext>
                </a:extLst>
              </a:tr>
              <a:tr h="709129">
                <a:tc rowSpan="3">
                  <a:txBody>
                    <a:bodyPr/>
                    <a:lstStyle/>
                    <a:p>
                      <a:pPr fontAlgn="base"/>
                      <a:r>
                        <a:rPr lang="en-US" sz="1400" b="1" dirty="0">
                          <a:effectLst/>
                        </a:rPr>
                        <a:t>People with disabilities can safely access roadways, sidewalks, and street crossings, reducing the number of pedestrian fatalities​</a:t>
                      </a:r>
                    </a:p>
                  </a:txBody>
                  <a:tcPr anchor="ctr"/>
                </a:tc>
                <a:tc>
                  <a:txBody>
                    <a:bodyPr/>
                    <a:lstStyle/>
                    <a:p>
                      <a:pPr fontAlgn="base"/>
                      <a:r>
                        <a:rPr lang="en-US" sz="1200" dirty="0">
                          <a:effectLst/>
                        </a:rPr>
                        <a:t>Issue NPRM and Final Rule on Accessibility Standards for Pedestrian Facilities in the Public Right-of-Way and promote awareness and adoption  ​</a:t>
                      </a:r>
                    </a:p>
                  </a:txBody>
                  <a:tcPr anchor="ctr"/>
                </a:tc>
                <a:extLst>
                  <a:ext uri="{0D108BD9-81ED-4DB2-BD59-A6C34878D82A}">
                    <a16:rowId xmlns:a16="http://schemas.microsoft.com/office/drawing/2014/main" val="3661689314"/>
                  </a:ext>
                </a:extLst>
              </a:tr>
              <a:tr h="698049">
                <a:tc vMerge="1">
                  <a:txBody>
                    <a:bodyPr/>
                    <a:lstStyle/>
                    <a:p>
                      <a:endParaRPr lang="en-US"/>
                    </a:p>
                  </a:txBody>
                  <a:tcPr/>
                </a:tc>
                <a:tc>
                  <a:txBody>
                    <a:bodyPr/>
                    <a:lstStyle/>
                    <a:p>
                      <a:pPr fontAlgn="base"/>
                      <a:r>
                        <a:rPr lang="en-US" sz="1200" b="0" dirty="0">
                          <a:effectLst/>
                        </a:rPr>
                        <a:t>Require State and local DOTs to complete ADA Transition Plans to eliminate legacy inaccessible infrastructure and work with them to implement ADA transition plans through formula and discretionary funding in the BIL; Enforce ADA compliance in new investments​</a:t>
                      </a:r>
                    </a:p>
                  </a:txBody>
                  <a:tcPr anchor="ctr"/>
                </a:tc>
                <a:extLst>
                  <a:ext uri="{0D108BD9-81ED-4DB2-BD59-A6C34878D82A}">
                    <a16:rowId xmlns:a16="http://schemas.microsoft.com/office/drawing/2014/main" val="3980295824"/>
                  </a:ext>
                </a:extLst>
              </a:tr>
              <a:tr h="520767">
                <a:tc vMerge="1">
                  <a:txBody>
                    <a:bodyPr/>
                    <a:lstStyle/>
                    <a:p>
                      <a:endParaRPr lang="en-US"/>
                    </a:p>
                  </a:txBody>
                  <a:tcPr/>
                </a:tc>
                <a:tc>
                  <a:txBody>
                    <a:bodyPr/>
                    <a:lstStyle/>
                    <a:p>
                      <a:pPr fontAlgn="base"/>
                      <a:r>
                        <a:rPr lang="en-US" sz="1400" b="1" dirty="0">
                          <a:effectLst/>
                        </a:rPr>
                        <a:t>Promote opportunities for infrastructure investment in rural and Tribal communities, where roadways, sidewalks, and street crossings may be in need of repair​</a:t>
                      </a:r>
                    </a:p>
                  </a:txBody>
                  <a:tcPr anchor="ctr"/>
                </a:tc>
                <a:extLst>
                  <a:ext uri="{0D108BD9-81ED-4DB2-BD59-A6C34878D82A}">
                    <a16:rowId xmlns:a16="http://schemas.microsoft.com/office/drawing/2014/main" val="3750127531"/>
                  </a:ext>
                </a:extLst>
              </a:tr>
              <a:tr h="387804">
                <a:tc rowSpan="4">
                  <a:txBody>
                    <a:bodyPr/>
                    <a:lstStyle/>
                    <a:p>
                      <a:pPr fontAlgn="base"/>
                      <a:r>
                        <a:rPr lang="en-US" sz="1400" b="1" dirty="0">
                          <a:effectLst/>
                        </a:rPr>
                        <a:t>People with disabilities can reliably access all public transit rail stations and facilities, increasing independent travel​</a:t>
                      </a:r>
                    </a:p>
                  </a:txBody>
                  <a:tcPr anchor="ctr"/>
                </a:tc>
                <a:tc>
                  <a:txBody>
                    <a:bodyPr/>
                    <a:lstStyle/>
                    <a:p>
                      <a:pPr fontAlgn="base"/>
                      <a:r>
                        <a:rPr lang="en-US" sz="1200" b="0" dirty="0">
                          <a:effectLst/>
                        </a:rPr>
                        <a:t>Issue NPRM and Final Rule on Equitable Access to Transit Facilities, updating minimum guidelines​</a:t>
                      </a:r>
                    </a:p>
                  </a:txBody>
                  <a:tcPr anchor="ctr"/>
                </a:tc>
                <a:extLst>
                  <a:ext uri="{0D108BD9-81ED-4DB2-BD59-A6C34878D82A}">
                    <a16:rowId xmlns:a16="http://schemas.microsoft.com/office/drawing/2014/main" val="3472438009"/>
                  </a:ext>
                </a:extLst>
              </a:tr>
              <a:tr h="1008293">
                <a:tc vMerge="1">
                  <a:txBody>
                    <a:bodyPr/>
                    <a:lstStyle/>
                    <a:p>
                      <a:endParaRPr lang="en-US"/>
                    </a:p>
                  </a:txBody>
                  <a:tcPr/>
                </a:tc>
                <a:tc>
                  <a:txBody>
                    <a:bodyPr/>
                    <a:lstStyle/>
                    <a:p>
                      <a:pPr fontAlgn="base"/>
                      <a:r>
                        <a:rPr lang="en-US" sz="1200" b="0" dirty="0">
                          <a:effectLst/>
                        </a:rPr>
                        <a:t>Make legacy transit rail stations and facilities accessible through the All Stations Accessibility Program in the BIL and enforce ADA compliance in new investments in rail stations and vehicles​</a:t>
                      </a:r>
                    </a:p>
                  </a:txBody>
                  <a:tcPr anchor="ctr"/>
                </a:tc>
                <a:extLst>
                  <a:ext uri="{0D108BD9-81ED-4DB2-BD59-A6C34878D82A}">
                    <a16:rowId xmlns:a16="http://schemas.microsoft.com/office/drawing/2014/main" val="1338327090"/>
                  </a:ext>
                </a:extLst>
              </a:tr>
              <a:tr h="542927">
                <a:tc vMerge="1">
                  <a:txBody>
                    <a:bodyPr/>
                    <a:lstStyle/>
                    <a:p>
                      <a:endParaRPr lang="en-US"/>
                    </a:p>
                  </a:txBody>
                  <a:tcPr/>
                </a:tc>
                <a:tc>
                  <a:txBody>
                    <a:bodyPr/>
                    <a:lstStyle/>
                    <a:p>
                      <a:pPr fontAlgn="base"/>
                      <a:r>
                        <a:rPr lang="en-US" sz="1200" b="0" dirty="0">
                          <a:effectLst/>
                        </a:rPr>
                        <a:t>Enforce ADA compliance in existing and new investments in Amtrak stations and rail vehicles​</a:t>
                      </a:r>
                    </a:p>
                  </a:txBody>
                  <a:tcPr anchor="ctr"/>
                </a:tc>
                <a:extLst>
                  <a:ext uri="{0D108BD9-81ED-4DB2-BD59-A6C34878D82A}">
                    <a16:rowId xmlns:a16="http://schemas.microsoft.com/office/drawing/2014/main" val="3296657972"/>
                  </a:ext>
                </a:extLst>
              </a:tr>
              <a:tr h="498606">
                <a:tc vMerge="1">
                  <a:txBody>
                    <a:bodyPr/>
                    <a:lstStyle/>
                    <a:p>
                      <a:endParaRPr lang="en-US"/>
                    </a:p>
                  </a:txBody>
                  <a:tcPr/>
                </a:tc>
                <a:tc>
                  <a:txBody>
                    <a:bodyPr/>
                    <a:lstStyle/>
                    <a:p>
                      <a:pPr fontAlgn="base"/>
                      <a:r>
                        <a:rPr lang="en-US" sz="1400" b="1" dirty="0">
                          <a:effectLst/>
                        </a:rPr>
                        <a:t>Promote opportunities for federal funding and financing to expand transportation alternatives for people with disabilities living in rural communities​</a:t>
                      </a:r>
                    </a:p>
                  </a:txBody>
                  <a:tcPr anchor="ctr"/>
                </a:tc>
                <a:extLst>
                  <a:ext uri="{0D108BD9-81ED-4DB2-BD59-A6C34878D82A}">
                    <a16:rowId xmlns:a16="http://schemas.microsoft.com/office/drawing/2014/main" val="2430428026"/>
                  </a:ext>
                </a:extLst>
              </a:tr>
            </a:tbl>
          </a:graphicData>
        </a:graphic>
      </p:graphicFrame>
      <p:sp>
        <p:nvSpPr>
          <p:cNvPr id="2" name="Title 1">
            <a:extLst>
              <a:ext uri="{FF2B5EF4-FFF2-40B4-BE49-F238E27FC236}">
                <a16:creationId xmlns:a16="http://schemas.microsoft.com/office/drawing/2014/main" id="{32ACA290-8430-CBEA-47B4-C45B3E02E440}"/>
              </a:ext>
            </a:extLst>
          </p:cNvPr>
          <p:cNvSpPr>
            <a:spLocks noGrp="1"/>
          </p:cNvSpPr>
          <p:nvPr>
            <p:ph type="title"/>
          </p:nvPr>
        </p:nvSpPr>
        <p:spPr>
          <a:xfrm>
            <a:off x="838200" y="91641"/>
            <a:ext cx="10515600" cy="660400"/>
          </a:xfrm>
        </p:spPr>
        <p:txBody>
          <a:bodyPr lIns="91440" tIns="45720" rIns="91440" bIns="45720" anchor="t"/>
          <a:lstStyle/>
          <a:p>
            <a:r>
              <a:rPr lang="en-US" dirty="0">
                <a:latin typeface="Corbel"/>
              </a:rPr>
              <a:t>Priority: Enable Multimodal Accessibility of Public Transportation Facilities, Vehicles, and Rights-of-Way</a:t>
            </a:r>
            <a:endParaRPr lang="en-US" dirty="0"/>
          </a:p>
        </p:txBody>
      </p:sp>
      <p:sp>
        <p:nvSpPr>
          <p:cNvPr id="10" name="TextBox 9">
            <a:extLst>
              <a:ext uri="{FF2B5EF4-FFF2-40B4-BE49-F238E27FC236}">
                <a16:creationId xmlns:a16="http://schemas.microsoft.com/office/drawing/2014/main" id="{2CF0E41D-16C2-5EF2-3E35-1963FB29A97C}"/>
              </a:ext>
            </a:extLst>
          </p:cNvPr>
          <p:cNvSpPr txBox="1"/>
          <p:nvPr/>
        </p:nvSpPr>
        <p:spPr>
          <a:xfrm>
            <a:off x="8875461" y="1346525"/>
            <a:ext cx="3086895" cy="4801314"/>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Completed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ROUTES released a revised Rural Grant Applicant Toolkit for Competitive Federal Transportation Funding (November 2023) and companion DOT Discretionary Grants Dashboard (May 2023) to help communities navigate and apply for discretionary opportunities. The revised Toolkit and Dashboard provide expanded content on DOT requirements related to Civil Rights and Nondiscrimination and identify grants that can be used for projects that improve accessibility.</a:t>
            </a:r>
          </a:p>
        </p:txBody>
      </p:sp>
      <p:cxnSp>
        <p:nvCxnSpPr>
          <p:cNvPr id="4" name="Google Shape;170;p8">
            <a:extLst>
              <a:ext uri="{FF2B5EF4-FFF2-40B4-BE49-F238E27FC236}">
                <a16:creationId xmlns:a16="http://schemas.microsoft.com/office/drawing/2014/main" id="{35C8BCE7-9FDC-3CD5-5F03-EF94E79F1A60}"/>
              </a:ext>
            </a:extLst>
          </p:cNvPr>
          <p:cNvCxnSpPr/>
          <p:nvPr/>
        </p:nvCxnSpPr>
        <p:spPr>
          <a:xfrm>
            <a:off x="8610671" y="3303245"/>
            <a:ext cx="264790" cy="0"/>
          </a:xfrm>
          <a:prstGeom prst="straightConnector1">
            <a:avLst/>
          </a:prstGeom>
          <a:noFill/>
          <a:ln w="38100" cap="flat" cmpd="sng">
            <a:solidFill>
              <a:schemeClr val="accent1"/>
            </a:solidFill>
            <a:prstDash val="solid"/>
            <a:miter lim="800000"/>
            <a:headEnd type="oval" w="med" len="med"/>
            <a:tailEnd type="oval" w="med" len="med"/>
          </a:ln>
        </p:spPr>
      </p:cxnSp>
      <p:sp>
        <p:nvSpPr>
          <p:cNvPr id="6" name="Rectangle 5">
            <a:extLst>
              <a:ext uri="{FF2B5EF4-FFF2-40B4-BE49-F238E27FC236}">
                <a16:creationId xmlns:a16="http://schemas.microsoft.com/office/drawing/2014/main" id="{5D5BA387-BE53-C023-2863-CE443CA5800C}"/>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Google Shape;170;p8">
            <a:extLst>
              <a:ext uri="{FF2B5EF4-FFF2-40B4-BE49-F238E27FC236}">
                <a16:creationId xmlns:a16="http://schemas.microsoft.com/office/drawing/2014/main" id="{6CDFD180-1D53-B7E2-8153-0F569F83CBDB}"/>
              </a:ext>
            </a:extLst>
          </p:cNvPr>
          <p:cNvCxnSpPr/>
          <p:nvPr/>
        </p:nvCxnSpPr>
        <p:spPr>
          <a:xfrm>
            <a:off x="8610671" y="5999556"/>
            <a:ext cx="264790" cy="0"/>
          </a:xfrm>
          <a:prstGeom prst="straightConnector1">
            <a:avLst/>
          </a:prstGeom>
          <a:noFill/>
          <a:ln w="38100" cap="flat" cmpd="sng">
            <a:solidFill>
              <a:schemeClr val="accent1"/>
            </a:solidFill>
            <a:prstDash val="solid"/>
            <a:miter lim="800000"/>
            <a:headEnd type="oval" w="med" len="med"/>
            <a:tailEnd type="oval" w="med" len="med"/>
          </a:ln>
        </p:spPr>
      </p:cxnSp>
    </p:spTree>
    <p:extLst>
      <p:ext uri="{BB962C8B-B14F-4D97-AF65-F5344CB8AC3E}">
        <p14:creationId xmlns:p14="http://schemas.microsoft.com/office/powerpoint/2010/main" val="121677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91B5-7A5C-4142-78B6-3A2C26A562C8}"/>
              </a:ext>
            </a:extLst>
          </p:cNvPr>
          <p:cNvSpPr>
            <a:spLocks noGrp="1"/>
          </p:cNvSpPr>
          <p:nvPr>
            <p:ph type="title"/>
          </p:nvPr>
        </p:nvSpPr>
        <p:spPr>
          <a:xfrm>
            <a:off x="387373" y="2766218"/>
            <a:ext cx="10515600" cy="1325563"/>
          </a:xfrm>
        </p:spPr>
        <p:txBody>
          <a:bodyPr lIns="91440" tIns="45720" rIns="91440" bIns="45720" anchor="t"/>
          <a:lstStyle/>
          <a:p>
            <a:r>
              <a:rPr lang="en-US" b="1" dirty="0">
                <a:latin typeface="Corbel"/>
              </a:rPr>
              <a:t>Priority: Enable Access to Good Paying Jobs and Business Opportunities</a:t>
            </a:r>
            <a:endParaRPr lang="en-US" b="1" dirty="0"/>
          </a:p>
        </p:txBody>
      </p:sp>
      <p:sp>
        <p:nvSpPr>
          <p:cNvPr id="3" name="TextBox 2">
            <a:extLst>
              <a:ext uri="{FF2B5EF4-FFF2-40B4-BE49-F238E27FC236}">
                <a16:creationId xmlns:a16="http://schemas.microsoft.com/office/drawing/2014/main" id="{19505331-9CE1-3B14-FF8B-152A4789A93D}"/>
              </a:ext>
            </a:extLst>
          </p:cNvPr>
          <p:cNvSpPr txBox="1"/>
          <p:nvPr/>
        </p:nvSpPr>
        <p:spPr>
          <a:xfrm>
            <a:off x="353506" y="5080000"/>
            <a:ext cx="10167738" cy="11333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Calibri"/>
              </a:rPr>
              <a:t>The labor force participation rate of American adults with disabilities is approximately</a:t>
            </a:r>
            <a:r>
              <a:rPr kumimoji="0" lang="en-US" sz="2000" b="1" i="0" u="none" strike="noStrike" kern="1200" cap="none" spc="0" normalizeH="0" baseline="0" noProof="0" dirty="0">
                <a:ln>
                  <a:noFill/>
                </a:ln>
                <a:solidFill>
                  <a:prstClr val="white"/>
                </a:solidFill>
                <a:effectLst/>
                <a:uLnTx/>
                <a:uFillTx/>
                <a:latin typeface="Calibri"/>
                <a:ea typeface="+mn-ea"/>
                <a:cs typeface="Calibri"/>
              </a:rPr>
              <a:t> half </a:t>
            </a:r>
            <a:r>
              <a:rPr kumimoji="0" lang="en-US" sz="2000" b="0" i="0" u="none" strike="noStrike" kern="1200" cap="none" spc="0" normalizeH="0" baseline="0" noProof="0" dirty="0">
                <a:ln>
                  <a:noFill/>
                </a:ln>
                <a:solidFill>
                  <a:prstClr val="white"/>
                </a:solidFill>
                <a:effectLst/>
                <a:uLnTx/>
                <a:uFillTx/>
                <a:latin typeface="Calibri"/>
                <a:ea typeface="+mn-ea"/>
                <a:cs typeface="Calibri"/>
              </a:rPr>
              <a:t>of that of the population of adults without disabilities, and the unemployment rate is approximately </a:t>
            </a:r>
            <a:r>
              <a:rPr kumimoji="0" lang="en-US" sz="2000" b="1" i="0" u="none" strike="noStrike" kern="1200" cap="none" spc="0" normalizeH="0" baseline="0" noProof="0" dirty="0">
                <a:ln>
                  <a:noFill/>
                </a:ln>
                <a:solidFill>
                  <a:prstClr val="white"/>
                </a:solidFill>
                <a:effectLst/>
                <a:uLnTx/>
                <a:uFillTx/>
                <a:latin typeface="Calibri"/>
                <a:ea typeface="+mn-ea"/>
                <a:cs typeface="Calibri"/>
              </a:rPr>
              <a:t>double</a:t>
            </a:r>
            <a:r>
              <a:rPr kumimoji="0" lang="en-US" sz="2000" b="0" i="0" u="none" strike="noStrike" kern="1200" cap="none" spc="0" normalizeH="0" baseline="0" noProof="0" dirty="0">
                <a:ln>
                  <a:noFill/>
                </a:ln>
                <a:solidFill>
                  <a:prstClr val="white"/>
                </a:solidFill>
                <a:effectLst/>
                <a:uLnTx/>
                <a:uFillTx/>
                <a:latin typeface="Calibri"/>
                <a:ea typeface="+mn-ea"/>
                <a:cs typeface="Calibri"/>
              </a:rPr>
              <a:t>. </a:t>
            </a:r>
          </a:p>
        </p:txBody>
      </p:sp>
    </p:spTree>
    <p:extLst>
      <p:ext uri="{BB962C8B-B14F-4D97-AF65-F5344CB8AC3E}">
        <p14:creationId xmlns:p14="http://schemas.microsoft.com/office/powerpoint/2010/main" val="3807339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FB7F-66A5-7534-A28D-77D0B036BA81}"/>
              </a:ext>
            </a:extLst>
          </p:cNvPr>
          <p:cNvSpPr>
            <a:spLocks noGrp="1"/>
          </p:cNvSpPr>
          <p:nvPr>
            <p:ph type="title"/>
          </p:nvPr>
        </p:nvSpPr>
        <p:spPr>
          <a:xfrm>
            <a:off x="838200" y="127001"/>
            <a:ext cx="10515600" cy="660400"/>
          </a:xfrm>
        </p:spPr>
        <p:txBody>
          <a:bodyPr/>
          <a:lstStyle/>
          <a:p>
            <a:r>
              <a:rPr lang="en-US" dirty="0"/>
              <a:t>USDOT Actions to Enable Access to Good Paying Jobs and Business Opportunities</a:t>
            </a:r>
          </a:p>
        </p:txBody>
      </p:sp>
      <p:sp>
        <p:nvSpPr>
          <p:cNvPr id="3" name="Content Placeholder 2">
            <a:extLst>
              <a:ext uri="{FF2B5EF4-FFF2-40B4-BE49-F238E27FC236}">
                <a16:creationId xmlns:a16="http://schemas.microsoft.com/office/drawing/2014/main" id="{E51D41EA-7933-9BD6-3A2A-3893E3A272A4}"/>
              </a:ext>
            </a:extLst>
          </p:cNvPr>
          <p:cNvSpPr>
            <a:spLocks noGrp="1"/>
          </p:cNvSpPr>
          <p:nvPr>
            <p:ph idx="1"/>
          </p:nvPr>
        </p:nvSpPr>
        <p:spPr>
          <a:xfrm>
            <a:off x="634887" y="1301475"/>
            <a:ext cx="10515600" cy="5009013"/>
          </a:xfrm>
        </p:spPr>
        <p:txBody>
          <a:bodyPr/>
          <a:lstStyle/>
          <a:p>
            <a:r>
              <a:rPr lang="en-US" sz="2800" dirty="0">
                <a:effectLst/>
              </a:rPr>
              <a:t>Incorporate standard language on encouraging hiring of people with disabilities in discretionary DOT grant NOFOs and explanatory materials.</a:t>
            </a:r>
          </a:p>
          <a:p>
            <a:r>
              <a:rPr lang="en-US" sz="2800" dirty="0">
                <a:effectLst/>
              </a:rPr>
              <a:t>Engage state, local, and private sector leaders to encourage programs that prioritize hiring of people with disabilities in DOT-funded projects​</a:t>
            </a:r>
            <a:endParaRPr lang="en-US" dirty="0">
              <a:effectLst/>
            </a:endParaRPr>
          </a:p>
          <a:p>
            <a:r>
              <a:rPr lang="en-US" sz="2800" dirty="0">
                <a:effectLst/>
              </a:rPr>
              <a:t>Promote Disadvantaged Business Enterprise (DBE) program to the disability community​</a:t>
            </a:r>
          </a:p>
          <a:p>
            <a:r>
              <a:rPr lang="en-US" sz="2800" dirty="0">
                <a:effectLst/>
              </a:rPr>
              <a:t>Incorporate standard language encouraging hiring of people with disabilities in DOT direct contracts​</a:t>
            </a:r>
          </a:p>
          <a:p>
            <a:r>
              <a:rPr lang="en-US" sz="2800" dirty="0">
                <a:effectLst/>
              </a:rPr>
              <a:t>Coordinate with other federal agencies on regulatory and policy actions to expand broadband​</a:t>
            </a:r>
            <a:endParaRPr lang="en-US" dirty="0">
              <a:effectLst/>
            </a:endParaRPr>
          </a:p>
        </p:txBody>
      </p:sp>
    </p:spTree>
    <p:extLst>
      <p:ext uri="{BB962C8B-B14F-4D97-AF65-F5344CB8AC3E}">
        <p14:creationId xmlns:p14="http://schemas.microsoft.com/office/powerpoint/2010/main" val="28454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64CB-F086-9E53-AB72-C1AEBA641949}"/>
              </a:ext>
            </a:extLst>
          </p:cNvPr>
          <p:cNvSpPr>
            <a:spLocks noGrp="1"/>
          </p:cNvSpPr>
          <p:nvPr>
            <p:ph type="title"/>
          </p:nvPr>
        </p:nvSpPr>
        <p:spPr>
          <a:xfrm>
            <a:off x="353506" y="2766218"/>
            <a:ext cx="10515600" cy="1325563"/>
          </a:xfrm>
        </p:spPr>
        <p:txBody>
          <a:bodyPr/>
          <a:lstStyle/>
          <a:p>
            <a:r>
              <a:rPr lang="en-US" b="1" dirty="0"/>
              <a:t>Priority: Enable Accessibility of Electric Vehicle Charging and Automated Vehicles</a:t>
            </a:r>
          </a:p>
        </p:txBody>
      </p:sp>
      <p:sp>
        <p:nvSpPr>
          <p:cNvPr id="3" name="TextBox 2">
            <a:extLst>
              <a:ext uri="{FF2B5EF4-FFF2-40B4-BE49-F238E27FC236}">
                <a16:creationId xmlns:a16="http://schemas.microsoft.com/office/drawing/2014/main" id="{8AB0B83C-A941-7968-8626-F0A724182EC5}"/>
              </a:ext>
            </a:extLst>
          </p:cNvPr>
          <p:cNvSpPr txBox="1"/>
          <p:nvPr/>
        </p:nvSpPr>
        <p:spPr>
          <a:xfrm>
            <a:off x="353506" y="5080000"/>
            <a:ext cx="101677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Current ADA standards do not fully address EV charging infrastructure, risking lack of access for people with disabilities. For example, the </a:t>
            </a:r>
            <a:r>
              <a:rPr kumimoji="0" lang="en-US" sz="2000" b="1" i="0" u="none" strike="noStrike" kern="1200" cap="none" spc="0" normalizeH="0" baseline="0" noProof="0" dirty="0">
                <a:ln>
                  <a:noFill/>
                </a:ln>
                <a:solidFill>
                  <a:prstClr val="white"/>
                </a:solidFill>
                <a:effectLst/>
                <a:uLnTx/>
                <a:uFillTx/>
                <a:latin typeface="Calibri"/>
                <a:ea typeface="Calibri"/>
                <a:cs typeface="Calibri"/>
                <a:sym typeface="Calibri"/>
              </a:rPr>
              <a:t>weight of EV charging cables </a:t>
            </a:r>
            <a:r>
              <a:rPr kumimoji="0" lang="en-US" sz="2000" b="0" i="0" u="none" strike="noStrike" kern="1200" cap="none" spc="0" normalizeH="0" baseline="0" noProof="0" dirty="0">
                <a:ln>
                  <a:noFill/>
                </a:ln>
                <a:solidFill>
                  <a:prstClr val="white"/>
                </a:solidFill>
                <a:effectLst/>
                <a:uLnTx/>
                <a:uFillTx/>
                <a:latin typeface="Calibri"/>
                <a:ea typeface="Calibri"/>
                <a:cs typeface="Calibri"/>
                <a:sym typeface="Calibri"/>
              </a:rPr>
              <a:t>makes them inaccessible to some.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578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471F-75DE-5BD7-47C2-CB8A6251953D}"/>
              </a:ext>
            </a:extLst>
          </p:cNvPr>
          <p:cNvSpPr>
            <a:spLocks noGrp="1"/>
          </p:cNvSpPr>
          <p:nvPr>
            <p:ph type="title"/>
          </p:nvPr>
        </p:nvSpPr>
        <p:spPr>
          <a:xfrm>
            <a:off x="838200" y="133815"/>
            <a:ext cx="10515600" cy="660400"/>
          </a:xfrm>
        </p:spPr>
        <p:txBody>
          <a:bodyPr/>
          <a:lstStyle/>
          <a:p>
            <a:r>
              <a:rPr lang="en-US" dirty="0"/>
              <a:t>USDOT Actions to Enable Accessibility of Electric Vehicle Charging and Automated Vehicles</a:t>
            </a:r>
          </a:p>
        </p:txBody>
      </p:sp>
      <p:sp>
        <p:nvSpPr>
          <p:cNvPr id="3" name="Content Placeholder 2">
            <a:extLst>
              <a:ext uri="{FF2B5EF4-FFF2-40B4-BE49-F238E27FC236}">
                <a16:creationId xmlns:a16="http://schemas.microsoft.com/office/drawing/2014/main" id="{6EB5C57D-50D3-7FCE-1F1B-B43F18469866}"/>
              </a:ext>
            </a:extLst>
          </p:cNvPr>
          <p:cNvSpPr>
            <a:spLocks noGrp="1"/>
          </p:cNvSpPr>
          <p:nvPr>
            <p:ph idx="1"/>
          </p:nvPr>
        </p:nvSpPr>
        <p:spPr>
          <a:xfrm>
            <a:off x="736600" y="1253331"/>
            <a:ext cx="10515600" cy="4351338"/>
          </a:xfrm>
        </p:spPr>
        <p:txBody>
          <a:bodyPr/>
          <a:lstStyle/>
          <a:p>
            <a:r>
              <a:rPr lang="en-US" sz="2800" dirty="0">
                <a:effectLst/>
              </a:rPr>
              <a:t>Accelerate development and adoption of accessibility standards for rollout of the national electric vehicle charging network in the Bipartisan Infrastructure Law​</a:t>
            </a:r>
            <a:endParaRPr lang="en-US" dirty="0">
              <a:effectLst/>
            </a:endParaRPr>
          </a:p>
          <a:p>
            <a:r>
              <a:rPr lang="en-US" sz="2800" dirty="0">
                <a:effectLst/>
              </a:rPr>
              <a:t>Help manufacturers and designers identify and integrate accessibility considerations in AVs for the diverse needs of people with disabilities​</a:t>
            </a:r>
            <a:endParaRPr lang="en-US" dirty="0">
              <a:effectLst/>
            </a:endParaRPr>
          </a:p>
          <a:p>
            <a:r>
              <a:rPr lang="en-US" sz="2800" dirty="0">
                <a:effectLst/>
              </a:rPr>
              <a:t>Incentivize development of accessible automated vehicles and promote inclusive design to the next generation of automotive engineers​</a:t>
            </a:r>
            <a:endParaRPr lang="en-US" dirty="0">
              <a:effectLst/>
            </a:endParaRPr>
          </a:p>
          <a:p>
            <a:endParaRPr lang="en-US" dirty="0"/>
          </a:p>
        </p:txBody>
      </p:sp>
    </p:spTree>
    <p:extLst>
      <p:ext uri="{BB962C8B-B14F-4D97-AF65-F5344CB8AC3E}">
        <p14:creationId xmlns:p14="http://schemas.microsoft.com/office/powerpoint/2010/main" val="3490691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F8B9-9201-A0C9-7CB9-68698969C013}"/>
              </a:ext>
            </a:extLst>
          </p:cNvPr>
          <p:cNvSpPr>
            <a:spLocks noGrp="1"/>
          </p:cNvSpPr>
          <p:nvPr>
            <p:ph type="title"/>
          </p:nvPr>
        </p:nvSpPr>
        <p:spPr/>
        <p:txBody>
          <a:bodyPr lIns="91440" tIns="45720" rIns="91440" bIns="45720" anchor="t"/>
          <a:lstStyle/>
          <a:p>
            <a:r>
              <a:rPr lang="en-US" dirty="0">
                <a:latin typeface="Corbel"/>
              </a:rPr>
              <a:t>Foundational Actions</a:t>
            </a:r>
            <a:endParaRPr lang="en-US" dirty="0"/>
          </a:p>
        </p:txBody>
      </p:sp>
      <p:sp>
        <p:nvSpPr>
          <p:cNvPr id="4" name="Google Shape;199;p11">
            <a:extLst>
              <a:ext uri="{FF2B5EF4-FFF2-40B4-BE49-F238E27FC236}">
                <a16:creationId xmlns:a16="http://schemas.microsoft.com/office/drawing/2014/main" id="{27EFA7FF-4411-F83F-9328-E0F85F66C8E1}"/>
              </a:ext>
            </a:extLst>
          </p:cNvPr>
          <p:cNvSpPr/>
          <p:nvPr/>
        </p:nvSpPr>
        <p:spPr>
          <a:xfrm>
            <a:off x="6406151" y="1142951"/>
            <a:ext cx="2653628" cy="5221753"/>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Address Gaps in Data on People with Disabilities to Inform Policymaking</a:t>
            </a:r>
            <a:endParaRPr kumimoji="0"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(OST-R, OST-P)</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342900" marR="0" lvl="0" indent="-254000" algn="l"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Quantify benefits of transportation investments for people with disabilities</a:t>
            </a: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Develop roadmap for economic analysis of accessible travel</a:t>
            </a: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Create National Transportation Atlas Database layers for walking networks and accessible facilities</a:t>
            </a: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endParaRPr kumimoji="0" sz="1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sym typeface="Calibri"/>
            </a:endParaRPr>
          </a:p>
        </p:txBody>
      </p:sp>
      <p:sp>
        <p:nvSpPr>
          <p:cNvPr id="5" name="Google Shape;200;p11">
            <a:extLst>
              <a:ext uri="{FF2B5EF4-FFF2-40B4-BE49-F238E27FC236}">
                <a16:creationId xmlns:a16="http://schemas.microsoft.com/office/drawing/2014/main" id="{11AA4BB9-B6A6-EC1C-48B5-4E4AD5F7851E}"/>
              </a:ext>
            </a:extLst>
          </p:cNvPr>
          <p:cNvSpPr/>
          <p:nvPr/>
        </p:nvSpPr>
        <p:spPr>
          <a:xfrm>
            <a:off x="9135295" y="1142951"/>
            <a:ext cx="2741410" cy="522175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Ensure all Internal and External DOT Meetings and Resources are Fully Accessible to People with Disabilities </a:t>
            </a:r>
            <a:endParaRPr kumimoji="0"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(DOCR, OCIO, OST-M)</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342900" marR="0" lvl="0" indent="-254000" algn="ctr"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endParaRP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Research current resources, identify challenges, recommend and implement solutions, including potential updates to DOT Guidance for Accessible Workplace Programs and Activities for Individuals with Disabilities</a:t>
            </a: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Explore options to improve the process and resourcing for external meeting accessibility, with a focus on BIL program stakeholder meetings</a:t>
            </a:r>
            <a:endPar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Calibri"/>
              <a:sym typeface="Calibri"/>
            </a:endParaRPr>
          </a:p>
        </p:txBody>
      </p:sp>
      <p:sp>
        <p:nvSpPr>
          <p:cNvPr id="6" name="Google Shape;201;p11">
            <a:extLst>
              <a:ext uri="{FF2B5EF4-FFF2-40B4-BE49-F238E27FC236}">
                <a16:creationId xmlns:a16="http://schemas.microsoft.com/office/drawing/2014/main" id="{54FA56B4-5826-6F6C-336A-520C88F0CCF4}"/>
              </a:ext>
            </a:extLst>
          </p:cNvPr>
          <p:cNvSpPr/>
          <p:nvPr/>
        </p:nvSpPr>
        <p:spPr>
          <a:xfrm>
            <a:off x="315295" y="1142950"/>
            <a:ext cx="2948573" cy="5221753"/>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Reinvigorate Programmatic Enforcement of ACCA, ADA, Section 504, and Section 508</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342900" marR="0" lvl="0" indent="-254000" algn="l"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Conduct strategic planning for ADA, Section 504, and ACAA programs.</a:t>
            </a: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Support comprehensive pre-award compliance activities, including ensuring that civil rights compliance is reflected in NOFOs and pre-award assessments.</a:t>
            </a:r>
          </a:p>
          <a:p>
            <a:pPr marL="0" marR="0" lvl="0" indent="0" algn="ctr" defTabSz="914400" rtl="0" eaLnBrk="1" fontAlgn="auto" latinLnBrk="0" hangingPunct="1">
              <a:lnSpc>
                <a:spcPct val="114999"/>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Drive proactive civil rights training and compliance, including a new DOT order on ADA and Section 504 and technical assistance through the Thriving Communities Initiative.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Calibri"/>
                <a:sym typeface="Arial"/>
              </a:rPr>
              <a:t>Publish best practices, trainings, and guidance on meaningful public involvement which specify accessibility requirements.</a:t>
            </a:r>
            <a:endParaRPr kumimoji="0" sz="1200" b="0" i="0" u="none" strike="noStrike" kern="1200" cap="none" spc="0" normalizeH="0" baseline="0" noProof="0" dirty="0">
              <a:ln>
                <a:noFill/>
              </a:ln>
              <a:solidFill>
                <a:prstClr val="black"/>
              </a:solidFill>
              <a:effectLst/>
              <a:uLnTx/>
              <a:uFillTx/>
              <a:latin typeface="Calibri"/>
              <a:ea typeface="+mn-ea"/>
              <a:cs typeface="Calibri"/>
              <a:sym typeface="Arial"/>
            </a:endParaRPr>
          </a:p>
        </p:txBody>
      </p:sp>
      <p:sp>
        <p:nvSpPr>
          <p:cNvPr id="7" name="Google Shape;202;p11">
            <a:extLst>
              <a:ext uri="{FF2B5EF4-FFF2-40B4-BE49-F238E27FC236}">
                <a16:creationId xmlns:a16="http://schemas.microsoft.com/office/drawing/2014/main" id="{9DC195C8-D8C9-7F08-F7BB-7C12967F32DA}"/>
              </a:ext>
            </a:extLst>
          </p:cNvPr>
          <p:cNvSpPr/>
          <p:nvPr/>
        </p:nvSpPr>
        <p:spPr>
          <a:xfrm>
            <a:off x="3382063" y="1142952"/>
            <a:ext cx="2948573" cy="5221753"/>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Advance Diversity, Equity, Inclusion, and Accessibility in the DOT Workforce</a:t>
            </a:r>
            <a:endParaRPr kumimoji="0"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Calibri"/>
              </a:rPr>
              <a:t>(DOCR, OST-M)</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342900" marR="0" lvl="0" indent="-254000" algn="l"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prstClr val="white"/>
              </a:buClr>
              <a:buSzPts val="1400"/>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sym typeface="Arial"/>
              </a:rPr>
              <a:t>Support activities outlined within the DOT DEIA Strategic Plan to proactively support accessibility and establish a culture of equitable access.</a:t>
            </a:r>
          </a:p>
          <a:p>
            <a:pPr marL="0" marR="0" lvl="0" indent="0" algn="ctr" defTabSz="914400" rtl="0" eaLnBrk="1" fontAlgn="auto" latinLnBrk="0" hangingPunct="1">
              <a:lnSpc>
                <a:spcPct val="100000"/>
              </a:lnSpc>
              <a:spcBef>
                <a:spcPts val="0"/>
              </a:spcBef>
              <a:spcAft>
                <a:spcPts val="0"/>
              </a:spcAft>
              <a:buClr>
                <a:prstClr val="white"/>
              </a:buClr>
              <a:buSzPts val="1400"/>
              <a:buFont typeface="Arial"/>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prstClr val="white"/>
              </a:buClr>
              <a:buSzPts val="1400"/>
              <a:buFont typeface="Arial"/>
              <a:buNone/>
              <a:tabLst/>
              <a:defRPr/>
            </a:pPr>
            <a:r>
              <a:rPr kumimoji="0" lang="en-US" sz="12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sym typeface="Arial"/>
              </a:rPr>
              <a:t> </a:t>
            </a: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sym typeface="Arial"/>
              </a:rPr>
              <a:t>Conduct data analysis to determine whether DOT employees, particularly DOT employees from underserved communities, such as people with disabilities, appear to progress or pause at specific grade levels. </a:t>
            </a:r>
            <a:endPar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73E2316A-E574-A21F-6F57-39B2538211A3}"/>
              </a:ext>
            </a:extLst>
          </p:cNvPr>
          <p:cNvSpPr/>
          <p:nvPr/>
        </p:nvSpPr>
        <p:spPr>
          <a:xfrm>
            <a:off x="88135" y="6742323"/>
            <a:ext cx="2082188" cy="115677"/>
          </a:xfrm>
          <a:prstGeom prst="rect">
            <a:avLst/>
          </a:prstGeom>
          <a:solidFill>
            <a:srgbClr val="0A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53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131AEC11-92B0-E481-F052-325FF71809DA}"/>
              </a:ext>
            </a:extLst>
          </p:cNvPr>
          <p:cNvSpPr>
            <a:spLocks noGrp="1"/>
          </p:cNvSpPr>
          <p:nvPr>
            <p:ph type="title"/>
          </p:nvPr>
        </p:nvSpPr>
        <p:spPr>
          <a:xfrm>
            <a:off x="1203345" y="2846541"/>
            <a:ext cx="6430354" cy="1047365"/>
          </a:xfrm>
        </p:spPr>
        <p:txBody>
          <a:bodyPr>
            <a:noAutofit/>
          </a:bodyPr>
          <a:lstStyle/>
          <a:p>
            <a:r>
              <a:rPr lang="en-US" b="1" dirty="0">
                <a:solidFill>
                  <a:srgbClr val="004C82"/>
                </a:solidFill>
                <a:latin typeface="Arial"/>
                <a:cs typeface="Arial"/>
              </a:rPr>
              <a:t>Jim Brett</a:t>
            </a:r>
            <a:br>
              <a:rPr lang="en-US" b="1" dirty="0">
                <a:solidFill>
                  <a:srgbClr val="004C82"/>
                </a:solidFill>
                <a:latin typeface="Arial"/>
                <a:cs typeface="Arial"/>
              </a:rPr>
            </a:br>
            <a:br>
              <a:rPr lang="en-US" b="0" dirty="0">
                <a:solidFill>
                  <a:srgbClr val="004C82"/>
                </a:solidFill>
                <a:latin typeface="Arial"/>
                <a:cs typeface="Arial"/>
              </a:rPr>
            </a:br>
            <a:r>
              <a:rPr lang="en-US" b="0" dirty="0">
                <a:solidFill>
                  <a:srgbClr val="004C82"/>
                </a:solidFill>
                <a:latin typeface="Arial"/>
                <a:cs typeface="Arial"/>
              </a:rPr>
              <a:t>PCPID Chair</a:t>
            </a:r>
          </a:p>
        </p:txBody>
      </p:sp>
      <p:sp>
        <p:nvSpPr>
          <p:cNvPr id="4" name="Text Placeholder 3">
            <a:extLst>
              <a:ext uri="{FF2B5EF4-FFF2-40B4-BE49-F238E27FC236}">
                <a16:creationId xmlns:a16="http://schemas.microsoft.com/office/drawing/2014/main" id="{AAFB11B3-AEA9-BED7-265C-3C638144ABC5}"/>
              </a:ext>
            </a:extLst>
          </p:cNvPr>
          <p:cNvSpPr>
            <a:spLocks noGrp="1"/>
          </p:cNvSpPr>
          <p:nvPr>
            <p:ph type="body" idx="2"/>
          </p:nvPr>
        </p:nvSpPr>
        <p:spPr>
          <a:xfrm>
            <a:off x="576943" y="1597364"/>
            <a:ext cx="11018910" cy="1249178"/>
          </a:xfrm>
        </p:spPr>
        <p:txBody>
          <a:bodyPr>
            <a:normAutofit/>
          </a:bodyPr>
          <a:lstStyle/>
          <a:p>
            <a:r>
              <a:rPr lang="en-US" sz="4400" b="1" dirty="0">
                <a:solidFill>
                  <a:srgbClr val="004C82"/>
                </a:solidFill>
                <a:latin typeface="Arial"/>
                <a:cs typeface="Arial"/>
              </a:rPr>
              <a:t>Welcome / Call to Order</a:t>
            </a:r>
            <a:endParaRPr lang="en-US" sz="4400" dirty="0"/>
          </a:p>
        </p:txBody>
      </p:sp>
      <p:pic>
        <p:nvPicPr>
          <p:cNvPr id="5" name="Jim Brett Headshot" descr="Headshot of Jim Brett.">
            <a:extLst>
              <a:ext uri="{FF2B5EF4-FFF2-40B4-BE49-F238E27FC236}">
                <a16:creationId xmlns:a16="http://schemas.microsoft.com/office/drawing/2014/main" id="{608EBA25-3315-1C0D-BF7C-AF58F1AEFFA8}"/>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8142592" y="2846541"/>
            <a:ext cx="2944368" cy="2944368"/>
          </a:xfrm>
          <a:prstGeom prst="rect">
            <a:avLst/>
          </a:prstGeom>
          <a:noFill/>
          <a:ln>
            <a:noFill/>
          </a:ln>
        </p:spPr>
      </p:pic>
    </p:spTree>
    <p:extLst>
      <p:ext uri="{BB962C8B-B14F-4D97-AF65-F5344CB8AC3E}">
        <p14:creationId xmlns:p14="http://schemas.microsoft.com/office/powerpoint/2010/main" val="3688744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PCPID Ex Officio Member Agencies: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Initiatives for People with Intellectual Disabilities and their Families </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11353800"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Todd Wilson, Team Lead for the Money Follows the Person (MFP) Demonstration</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Centers for Medicare &amp; Medicaid Services (CMS)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Department of Health and Human Services </a:t>
            </a:r>
          </a:p>
        </p:txBody>
      </p:sp>
    </p:spTree>
    <p:extLst>
      <p:ext uri="{BB962C8B-B14F-4D97-AF65-F5344CB8AC3E}">
        <p14:creationId xmlns:p14="http://schemas.microsoft.com/office/powerpoint/2010/main" val="4107554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254D1B-6D8E-104F-8720-CC63AA64E2E5}"/>
              </a:ext>
            </a:extLst>
          </p:cNvPr>
          <p:cNvSpPr>
            <a:spLocks noGrp="1"/>
          </p:cNvSpPr>
          <p:nvPr>
            <p:ph type="title"/>
          </p:nvPr>
        </p:nvSpPr>
        <p:spPr/>
        <p:txBody>
          <a:bodyPr>
            <a:noAutofit/>
          </a:bodyPr>
          <a:lstStyle/>
          <a:p>
            <a:r>
              <a:rPr lang="en-US" sz="2667" dirty="0"/>
              <a:t>CMS Resources</a:t>
            </a:r>
            <a:br>
              <a:rPr lang="en-US" sz="2667" dirty="0"/>
            </a:br>
            <a:r>
              <a:rPr lang="en-US" sz="2667" dirty="0"/>
              <a:t>for Supporting Adults with Intellectual and Developmental Disabilities and Their Aging Caregivers </a:t>
            </a:r>
          </a:p>
        </p:txBody>
      </p:sp>
      <p:sp>
        <p:nvSpPr>
          <p:cNvPr id="5" name="Text Placeholder 4">
            <a:extLst>
              <a:ext uri="{FF2B5EF4-FFF2-40B4-BE49-F238E27FC236}">
                <a16:creationId xmlns:a16="http://schemas.microsoft.com/office/drawing/2014/main" id="{B2E75FB6-F937-7E43-BB31-7B82E679BAB3}"/>
              </a:ext>
            </a:extLst>
          </p:cNvPr>
          <p:cNvSpPr>
            <a:spLocks noGrp="1"/>
          </p:cNvSpPr>
          <p:nvPr>
            <p:ph type="body" sz="quarter" idx="11"/>
          </p:nvPr>
        </p:nvSpPr>
        <p:spPr>
          <a:xfrm>
            <a:off x="2923650" y="2634626"/>
            <a:ext cx="8430151" cy="1875617"/>
          </a:xfrm>
        </p:spPr>
        <p:txBody>
          <a:bodyPr>
            <a:normAutofit/>
          </a:bodyPr>
          <a:lstStyle/>
          <a:p>
            <a:pPr>
              <a:spcBef>
                <a:spcPts val="0"/>
              </a:spcBef>
            </a:pPr>
            <a:r>
              <a:rPr lang="en-US" sz="3200" b="1" dirty="0">
                <a:latin typeface="Calibri" panose="020F0502020204030204" pitchFamily="34" charset="0"/>
                <a:cs typeface="Calibri" panose="020F0502020204030204" pitchFamily="34" charset="0"/>
              </a:rPr>
              <a:t>Todd Wilson, </a:t>
            </a:r>
            <a:r>
              <a:rPr lang="en-US" sz="3200" dirty="0">
                <a:latin typeface="Calibri" panose="020F0502020204030204" pitchFamily="34" charset="0"/>
                <a:cs typeface="Calibri" panose="020F0502020204030204" pitchFamily="34" charset="0"/>
              </a:rPr>
              <a:t>Team Lead</a:t>
            </a:r>
          </a:p>
          <a:p>
            <a:pPr>
              <a:spcBef>
                <a:spcPts val="0"/>
              </a:spcBef>
            </a:pPr>
            <a:r>
              <a:rPr lang="en-US" sz="3200" dirty="0">
                <a:latin typeface="Calibri" panose="020F0502020204030204" pitchFamily="34" charset="0"/>
                <a:cs typeface="Calibri" panose="020F0502020204030204" pitchFamily="34" charset="0"/>
              </a:rPr>
              <a:t>Money Follows the Person Demonstration</a:t>
            </a:r>
          </a:p>
          <a:p>
            <a:pPr>
              <a:spcBef>
                <a:spcPts val="0"/>
              </a:spcBef>
            </a:pPr>
            <a:r>
              <a:rPr lang="en-US" sz="3200" dirty="0">
                <a:latin typeface="Calibri" panose="020F0502020204030204" pitchFamily="34" charset="0"/>
                <a:cs typeface="Calibri" panose="020F0502020204030204" pitchFamily="34" charset="0"/>
              </a:rPr>
              <a:t>Division of Community Systems Transformation</a:t>
            </a:r>
          </a:p>
          <a:p>
            <a:pPr>
              <a:spcBef>
                <a:spcPts val="0"/>
              </a:spcBef>
            </a:pPr>
            <a:r>
              <a:rPr lang="en-US" sz="3200" dirty="0">
                <a:latin typeface="Calibri" panose="020F0502020204030204" pitchFamily="34" charset="0"/>
                <a:cs typeface="Calibri" panose="020F0502020204030204" pitchFamily="34" charset="0"/>
              </a:rPr>
              <a:t>Centers for Medicare &amp; Medicaid Services (CMS)</a:t>
            </a:r>
          </a:p>
        </p:txBody>
      </p:sp>
    </p:spTree>
    <p:extLst>
      <p:ext uri="{BB962C8B-B14F-4D97-AF65-F5344CB8AC3E}">
        <p14:creationId xmlns:p14="http://schemas.microsoft.com/office/powerpoint/2010/main" val="900056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4F7C-D185-5E4F-B7A5-73CC6F059C91}"/>
              </a:ext>
            </a:extLst>
          </p:cNvPr>
          <p:cNvSpPr>
            <a:spLocks noGrp="1"/>
          </p:cNvSpPr>
          <p:nvPr>
            <p:ph type="title"/>
          </p:nvPr>
        </p:nvSpPr>
        <p:spPr>
          <a:xfrm>
            <a:off x="838200" y="1"/>
            <a:ext cx="10515600" cy="1219200"/>
          </a:xfrm>
        </p:spPr>
        <p:txBody>
          <a:bodyPr>
            <a:noAutofit/>
          </a:bodyPr>
          <a:lstStyle/>
          <a:p>
            <a:r>
              <a:rPr lang="en-US" sz="2667" dirty="0"/>
              <a:t>Supporting Adults with Intellectual and Developmental Disabilities and Their Aging Caregivers</a:t>
            </a:r>
          </a:p>
        </p:txBody>
      </p:sp>
      <p:sp>
        <p:nvSpPr>
          <p:cNvPr id="3" name="Text Placeholder 2">
            <a:extLst>
              <a:ext uri="{FF2B5EF4-FFF2-40B4-BE49-F238E27FC236}">
                <a16:creationId xmlns:a16="http://schemas.microsoft.com/office/drawing/2014/main" id="{D73CFABB-4F41-A742-AE04-699B0DE2FBC1}"/>
              </a:ext>
            </a:extLst>
          </p:cNvPr>
          <p:cNvSpPr>
            <a:spLocks noGrp="1"/>
          </p:cNvSpPr>
          <p:nvPr>
            <p:ph type="body" sz="quarter" idx="11"/>
          </p:nvPr>
        </p:nvSpPr>
        <p:spPr>
          <a:xfrm>
            <a:off x="835026" y="1484768"/>
            <a:ext cx="11043121" cy="4719873"/>
          </a:xfrm>
        </p:spPr>
        <p:txBody>
          <a:bodyPr>
            <a:noAutofit/>
          </a:bodyPr>
          <a:lstStyle/>
          <a:p>
            <a:pPr>
              <a:lnSpc>
                <a:spcPct val="110000"/>
              </a:lnSpc>
              <a:spcBef>
                <a:spcPts val="0"/>
              </a:spcBef>
            </a:pPr>
            <a:r>
              <a:rPr lang="en-US" sz="2667" dirty="0">
                <a:highlight>
                  <a:srgbClr val="FFFFFF"/>
                </a:highlight>
                <a:latin typeface="+mn-lt"/>
              </a:rPr>
              <a:t>Nearly one million households in the United States include adults with intellectual and developmental disabilities (I/DD) living with and supported by an aging caregiver.</a:t>
            </a:r>
            <a:r>
              <a:rPr lang="en-US" sz="2667" u="sng" baseline="30000" dirty="0">
                <a:solidFill>
                  <a:srgbClr val="046791"/>
                </a:solidFill>
                <a:highlight>
                  <a:srgbClr val="FFFFFF"/>
                </a:highlight>
                <a:latin typeface="+mn-lt"/>
                <a:hlinkClick r:id="rId3"/>
              </a:rPr>
              <a:t>1</a:t>
            </a:r>
            <a:r>
              <a:rPr lang="en-US" sz="2667" dirty="0">
                <a:highlight>
                  <a:srgbClr val="FFFFFF"/>
                </a:highlight>
                <a:latin typeface="+mn-lt"/>
              </a:rPr>
              <a:t> </a:t>
            </a:r>
          </a:p>
          <a:p>
            <a:pPr>
              <a:lnSpc>
                <a:spcPct val="110000"/>
              </a:lnSpc>
              <a:spcBef>
                <a:spcPts val="0"/>
              </a:spcBef>
            </a:pPr>
            <a:endParaRPr lang="en-US" sz="1600" dirty="0">
              <a:highlight>
                <a:srgbClr val="FFFFFF"/>
              </a:highlight>
              <a:latin typeface="+mn-lt"/>
            </a:endParaRPr>
          </a:p>
          <a:p>
            <a:pPr>
              <a:lnSpc>
                <a:spcPct val="110000"/>
              </a:lnSpc>
              <a:spcBef>
                <a:spcPts val="0"/>
              </a:spcBef>
            </a:pPr>
            <a:r>
              <a:rPr lang="en-US" sz="2667" dirty="0">
                <a:highlight>
                  <a:srgbClr val="FFFFFF"/>
                </a:highlight>
                <a:latin typeface="+mn-lt"/>
              </a:rPr>
              <a:t>Given national trends towards HCBS, experts expect increases in the number of individuals with I/DD living at home with aging caregivers. </a:t>
            </a:r>
          </a:p>
          <a:p>
            <a:pPr>
              <a:lnSpc>
                <a:spcPct val="110000"/>
              </a:lnSpc>
              <a:spcBef>
                <a:spcPts val="0"/>
              </a:spcBef>
            </a:pPr>
            <a:endParaRPr lang="en-US" sz="1600" dirty="0">
              <a:highlight>
                <a:srgbClr val="FFFFFF"/>
              </a:highlight>
              <a:latin typeface="+mn-lt"/>
            </a:endParaRPr>
          </a:p>
          <a:p>
            <a:pPr>
              <a:lnSpc>
                <a:spcPct val="110000"/>
              </a:lnSpc>
              <a:spcBef>
                <a:spcPts val="0"/>
              </a:spcBef>
            </a:pPr>
            <a:r>
              <a:rPr lang="en-US" sz="2667" dirty="0">
                <a:highlight>
                  <a:srgbClr val="FFFFFF"/>
                </a:highlight>
                <a:latin typeface="+mn-lt"/>
              </a:rPr>
              <a:t>Increases in the number of people with I/DD living at home with aging caregivers will also increase demand for state- and federally- funded services, primarily Medicaid state plan and HCBS waiver programs.</a:t>
            </a:r>
            <a:r>
              <a:rPr lang="en-US" sz="2667" u="sng" baseline="30000" dirty="0">
                <a:solidFill>
                  <a:srgbClr val="046791"/>
                </a:solidFill>
                <a:highlight>
                  <a:srgbClr val="FFFFFF"/>
                </a:highlight>
                <a:latin typeface="+mn-lt"/>
                <a:hlinkClick r:id="rId4"/>
              </a:rPr>
              <a:t>2</a:t>
            </a:r>
            <a:endParaRPr lang="en-US" sz="2667" dirty="0">
              <a:highlight>
                <a:srgbClr val="FFFFFF"/>
              </a:highlight>
              <a:latin typeface="+mn-lt"/>
            </a:endParaRPr>
          </a:p>
        </p:txBody>
      </p:sp>
      <p:sp>
        <p:nvSpPr>
          <p:cNvPr id="4" name="Date Placeholder 3">
            <a:extLst>
              <a:ext uri="{FF2B5EF4-FFF2-40B4-BE49-F238E27FC236}">
                <a16:creationId xmlns:a16="http://schemas.microsoft.com/office/drawing/2014/main" id="{67CDA333-8FE0-A441-9A75-0DE2CFDE5BB5}"/>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68C371-23ED-D942-AACF-CC363A632B88}"/>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63C92-69BC-6847-AF61-4E50A0CAB8E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93F48-28FC-5446-B693-64BAD680F3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599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4F7C-D185-5E4F-B7A5-73CC6F059C91}"/>
              </a:ext>
            </a:extLst>
          </p:cNvPr>
          <p:cNvSpPr>
            <a:spLocks noGrp="1"/>
          </p:cNvSpPr>
          <p:nvPr>
            <p:ph type="title"/>
          </p:nvPr>
        </p:nvSpPr>
        <p:spPr>
          <a:xfrm>
            <a:off x="838200" y="1"/>
            <a:ext cx="10515600" cy="1219200"/>
          </a:xfrm>
        </p:spPr>
        <p:txBody>
          <a:bodyPr>
            <a:noAutofit/>
          </a:bodyPr>
          <a:lstStyle/>
          <a:p>
            <a:r>
              <a:rPr lang="en-US" sz="2667" dirty="0"/>
              <a:t>Supporting Adults with Intellectual and Developmental Disabilities and Their Aging Caregivers</a:t>
            </a:r>
          </a:p>
        </p:txBody>
      </p:sp>
      <p:sp>
        <p:nvSpPr>
          <p:cNvPr id="3" name="Text Placeholder 2">
            <a:extLst>
              <a:ext uri="{FF2B5EF4-FFF2-40B4-BE49-F238E27FC236}">
                <a16:creationId xmlns:a16="http://schemas.microsoft.com/office/drawing/2014/main" id="{D73CFABB-4F41-A742-AE04-699B0DE2FBC1}"/>
              </a:ext>
            </a:extLst>
          </p:cNvPr>
          <p:cNvSpPr>
            <a:spLocks noGrp="1"/>
          </p:cNvSpPr>
          <p:nvPr>
            <p:ph type="body" sz="quarter" idx="11"/>
          </p:nvPr>
        </p:nvSpPr>
        <p:spPr>
          <a:xfrm>
            <a:off x="835026" y="1496840"/>
            <a:ext cx="10521951" cy="4045981"/>
          </a:xfrm>
        </p:spPr>
        <p:txBody>
          <a:bodyPr>
            <a:noAutofit/>
          </a:bodyPr>
          <a:lstStyle/>
          <a:p>
            <a:pPr>
              <a:lnSpc>
                <a:spcPct val="100000"/>
              </a:lnSpc>
              <a:spcBef>
                <a:spcPts val="0"/>
              </a:spcBef>
            </a:pPr>
            <a:r>
              <a:rPr lang="en-US" sz="2667" dirty="0">
                <a:highlight>
                  <a:srgbClr val="FFFFFF"/>
                </a:highlight>
                <a:latin typeface="Source Sans Pro" panose="020B0503030403020204" pitchFamily="34" charset="0"/>
              </a:rPr>
              <a:t>Most family members supporting an adult with I/DD are parents.</a:t>
            </a:r>
            <a:r>
              <a:rPr lang="en-US" sz="2667" u="sng" baseline="30000" dirty="0">
                <a:solidFill>
                  <a:srgbClr val="046791"/>
                </a:solidFill>
                <a:highlight>
                  <a:srgbClr val="FFFFFF"/>
                </a:highlight>
                <a:latin typeface="Source Sans Pro" panose="020B0503030403020204" pitchFamily="34" charset="0"/>
                <a:hlinkClick r:id="rId3"/>
              </a:rPr>
              <a:t>3</a:t>
            </a:r>
            <a:r>
              <a:rPr lang="en-US" sz="2667" dirty="0">
                <a:highlight>
                  <a:srgbClr val="FFFFFF"/>
                </a:highlight>
                <a:latin typeface="Source Sans Pro" panose="020B0503030403020204" pitchFamily="34" charset="0"/>
              </a:rPr>
              <a:t> </a:t>
            </a:r>
          </a:p>
          <a:p>
            <a:pPr>
              <a:lnSpc>
                <a:spcPct val="100000"/>
              </a:lnSpc>
              <a:spcBef>
                <a:spcPts val="0"/>
              </a:spcBef>
            </a:pPr>
            <a:endParaRPr lang="en-US" sz="2667" dirty="0">
              <a:highlight>
                <a:srgbClr val="FFFFFF"/>
              </a:highlight>
              <a:latin typeface="Source Sans Pro" panose="020B0503030403020204" pitchFamily="34" charset="0"/>
            </a:endParaRPr>
          </a:p>
          <a:p>
            <a:pPr>
              <a:lnSpc>
                <a:spcPct val="100000"/>
              </a:lnSpc>
              <a:spcBef>
                <a:spcPts val="0"/>
              </a:spcBef>
            </a:pPr>
            <a:r>
              <a:rPr lang="en-US" sz="2667" dirty="0">
                <a:highlight>
                  <a:srgbClr val="FFFFFF"/>
                </a:highlight>
                <a:latin typeface="Source Sans Pro" panose="020B0503030403020204" pitchFamily="34" charset="0"/>
              </a:rPr>
              <a:t>Adults with I/DD often receive support from their parents and caregivers throughout their lives.  As parents and caregivers age, they may become unable to support their adult child to the same extent because of illness or other health concerns. </a:t>
            </a:r>
          </a:p>
          <a:p>
            <a:pPr>
              <a:lnSpc>
                <a:spcPct val="100000"/>
              </a:lnSpc>
              <a:spcBef>
                <a:spcPts val="0"/>
              </a:spcBef>
            </a:pPr>
            <a:endParaRPr lang="en-US" sz="2667" dirty="0">
              <a:highlight>
                <a:srgbClr val="FFFFFF"/>
              </a:highlight>
              <a:latin typeface="Source Sans Pro" panose="020B0503030403020204" pitchFamily="34" charset="0"/>
            </a:endParaRPr>
          </a:p>
          <a:p>
            <a:pPr>
              <a:lnSpc>
                <a:spcPct val="100000"/>
              </a:lnSpc>
              <a:spcBef>
                <a:spcPts val="0"/>
              </a:spcBef>
            </a:pPr>
            <a:r>
              <a:rPr lang="en-US" sz="2667" dirty="0">
                <a:highlight>
                  <a:srgbClr val="FFFFFF"/>
                </a:highlight>
                <a:latin typeface="Source Sans Pro" panose="020B0503030403020204" pitchFamily="34" charset="0"/>
              </a:rPr>
              <a:t>Other aging parents and caregivers may remain at home and require new supports to meet their own needs and those of the person they support. </a:t>
            </a:r>
            <a:endParaRPr lang="en-US" sz="2667" dirty="0">
              <a:highlight>
                <a:srgbClr val="FFFFFF"/>
              </a:highlight>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67CDA333-8FE0-A441-9A75-0DE2CFDE5BB5}"/>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68C371-23ED-D942-AACF-CC363A632B88}"/>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63C92-69BC-6847-AF61-4E50A0CAB8E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93F48-28FC-5446-B693-64BAD680F3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276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4F7C-D185-5E4F-B7A5-73CC6F059C91}"/>
              </a:ext>
            </a:extLst>
          </p:cNvPr>
          <p:cNvSpPr>
            <a:spLocks noGrp="1"/>
          </p:cNvSpPr>
          <p:nvPr>
            <p:ph type="title"/>
          </p:nvPr>
        </p:nvSpPr>
        <p:spPr>
          <a:xfrm>
            <a:off x="838200" y="127621"/>
            <a:ext cx="10515600" cy="1043295"/>
          </a:xfrm>
        </p:spPr>
        <p:txBody>
          <a:bodyPr/>
          <a:lstStyle/>
          <a:p>
            <a:r>
              <a:rPr lang="en-US" dirty="0"/>
              <a:t>CMS Resources</a:t>
            </a:r>
          </a:p>
        </p:txBody>
      </p:sp>
      <p:sp>
        <p:nvSpPr>
          <p:cNvPr id="3" name="Text Placeholder 2">
            <a:extLst>
              <a:ext uri="{FF2B5EF4-FFF2-40B4-BE49-F238E27FC236}">
                <a16:creationId xmlns:a16="http://schemas.microsoft.com/office/drawing/2014/main" id="{D73CFABB-4F41-A742-AE04-699B0DE2FBC1}"/>
              </a:ext>
            </a:extLst>
          </p:cNvPr>
          <p:cNvSpPr>
            <a:spLocks noGrp="1"/>
          </p:cNvSpPr>
          <p:nvPr>
            <p:ph type="body" sz="quarter" idx="11"/>
          </p:nvPr>
        </p:nvSpPr>
        <p:spPr>
          <a:xfrm>
            <a:off x="835026" y="1453183"/>
            <a:ext cx="10849980" cy="3747957"/>
          </a:xfrm>
        </p:spPr>
        <p:txBody>
          <a:bodyPr>
            <a:noAutofit/>
          </a:bodyPr>
          <a:lstStyle/>
          <a:p>
            <a:pPr marL="0" indent="0">
              <a:lnSpc>
                <a:spcPct val="100000"/>
              </a:lnSpc>
              <a:spcBef>
                <a:spcPts val="0"/>
              </a:spcBef>
              <a:buNone/>
            </a:pPr>
            <a:r>
              <a:rPr lang="en-US" sz="2667" b="1" dirty="0">
                <a:solidFill>
                  <a:srgbClr val="000000"/>
                </a:solidFill>
                <a:highlight>
                  <a:srgbClr val="FFFFFF"/>
                </a:highlight>
                <a:latin typeface="Calibri" panose="020F0502020204030204" pitchFamily="34" charset="0"/>
                <a:cs typeface="Calibri" panose="020F0502020204030204" pitchFamily="34" charset="0"/>
              </a:rPr>
              <a:t>Supporting Adults with Intellectual and Developmental Disabilities and Their Aging Caregivers</a:t>
            </a:r>
          </a:p>
          <a:p>
            <a:pPr marL="0" indent="0">
              <a:lnSpc>
                <a:spcPct val="100000"/>
              </a:lnSpc>
              <a:spcBef>
                <a:spcPts val="0"/>
              </a:spcBef>
              <a:buNone/>
            </a:pPr>
            <a:r>
              <a:rPr lang="en-US" sz="1867" u="sng" dirty="0">
                <a:solidFill>
                  <a:srgbClr val="046791"/>
                </a:solidFill>
                <a:highlight>
                  <a:srgbClr val="FFFFFF"/>
                </a:highlight>
                <a:latin typeface="Calibri" panose="020F0502020204030204" pitchFamily="34" charset="0"/>
                <a:cs typeface="Calibri" panose="020F0502020204030204" pitchFamily="34" charset="0"/>
                <a:hlinkClick r:id="" action="ppaction://noaction"/>
              </a:rPr>
              <a:t>https://www.medicaid.gov/medicaid/home-community-based-services/guidance-additional-resources/supporting-adults-intellectual-and-developmental-disabilities-and-their-aging-caregivers/index.html</a:t>
            </a:r>
          </a:p>
          <a:p>
            <a:pPr marL="0" indent="0">
              <a:lnSpc>
                <a:spcPct val="100000"/>
              </a:lnSpc>
              <a:spcBef>
                <a:spcPts val="0"/>
              </a:spcBef>
              <a:buNone/>
            </a:pPr>
            <a:endParaRPr lang="en-US" sz="1867" u="sng" dirty="0">
              <a:solidFill>
                <a:srgbClr val="046791"/>
              </a:solidFill>
              <a:highlight>
                <a:srgbClr val="FFFFFF"/>
              </a:highlight>
              <a:latin typeface="Calibri" panose="020F0502020204030204" pitchFamily="34" charset="0"/>
              <a:cs typeface="Calibri" panose="020F0502020204030204" pitchFamily="34" charset="0"/>
              <a:hlinkClick r:id="" action="ppaction://noaction"/>
            </a:endParaRPr>
          </a:p>
          <a:p>
            <a:pPr>
              <a:lnSpc>
                <a:spcPct val="100000"/>
              </a:lnSpc>
              <a:spcBef>
                <a:spcPts val="0"/>
              </a:spcBef>
            </a:pPr>
            <a:r>
              <a:rPr lang="en-US" sz="2667" dirty="0">
                <a:highlight>
                  <a:srgbClr val="FFFFFF"/>
                </a:highlight>
                <a:latin typeface="Calibri" panose="020F0502020204030204" pitchFamily="34" charset="0"/>
                <a:cs typeface="Calibri" panose="020F0502020204030204" pitchFamily="34" charset="0"/>
              </a:rPr>
              <a:t>State Spotlights: Supporting Adults with I/DD and Their Aging Caregivers</a:t>
            </a:r>
          </a:p>
          <a:p>
            <a:pPr>
              <a:lnSpc>
                <a:spcPct val="100000"/>
              </a:lnSpc>
              <a:spcBef>
                <a:spcPts val="0"/>
              </a:spcBef>
            </a:pPr>
            <a:r>
              <a:rPr lang="en-US" sz="2667" dirty="0">
                <a:highlight>
                  <a:srgbClr val="FFFFFF"/>
                </a:highlight>
                <a:latin typeface="Calibri" panose="020F0502020204030204" pitchFamily="34" charset="0"/>
                <a:cs typeface="Calibri" panose="020F0502020204030204" pitchFamily="34" charset="0"/>
              </a:rPr>
              <a:t>How State Agencies Can Anticipate and Meet the Needs of Adults with I/DD and Their Aging Caregivers </a:t>
            </a:r>
          </a:p>
          <a:p>
            <a:pPr>
              <a:lnSpc>
                <a:spcPct val="100000"/>
              </a:lnSpc>
              <a:spcBef>
                <a:spcPts val="0"/>
              </a:spcBef>
            </a:pPr>
            <a:r>
              <a:rPr lang="en-US" sz="2667" dirty="0">
                <a:highlight>
                  <a:srgbClr val="FFFFFF"/>
                </a:highlight>
                <a:latin typeface="Calibri" panose="020F0502020204030204" pitchFamily="34" charset="0"/>
                <a:cs typeface="Calibri" panose="020F0502020204030204" pitchFamily="34" charset="0"/>
              </a:rPr>
              <a:t>State Policies and Practices to Support Person-Centered Planning Across the Lifespan for Individuals with I/DD and Their Aging Caregivers </a:t>
            </a:r>
          </a:p>
          <a:p>
            <a:pPr>
              <a:lnSpc>
                <a:spcPct val="100000"/>
              </a:lnSpc>
              <a:spcBef>
                <a:spcPts val="0"/>
              </a:spcBef>
            </a:pPr>
            <a:r>
              <a:rPr lang="en-US" sz="2667" dirty="0">
                <a:highlight>
                  <a:srgbClr val="FFFFFF"/>
                </a:highlight>
                <a:latin typeface="Calibri" panose="020F0502020204030204" pitchFamily="34" charset="0"/>
                <a:cs typeface="Calibri" panose="020F0502020204030204" pitchFamily="34" charset="0"/>
              </a:rPr>
              <a:t>State Policies and Practices to Support Aging Caregivers of Adults with I/DD</a:t>
            </a:r>
          </a:p>
        </p:txBody>
      </p:sp>
      <p:sp>
        <p:nvSpPr>
          <p:cNvPr id="4" name="Date Placeholder 3">
            <a:extLst>
              <a:ext uri="{FF2B5EF4-FFF2-40B4-BE49-F238E27FC236}">
                <a16:creationId xmlns:a16="http://schemas.microsoft.com/office/drawing/2014/main" id="{67CDA333-8FE0-A441-9A75-0DE2CFDE5BB5}"/>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68C371-23ED-D942-AACF-CC363A632B88}"/>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63C92-69BC-6847-AF61-4E50A0CAB8E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93F48-28FC-5446-B693-64BAD680F3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671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4F7C-D185-5E4F-B7A5-73CC6F059C91}"/>
              </a:ext>
            </a:extLst>
          </p:cNvPr>
          <p:cNvSpPr>
            <a:spLocks noGrp="1"/>
          </p:cNvSpPr>
          <p:nvPr>
            <p:ph type="title"/>
          </p:nvPr>
        </p:nvSpPr>
        <p:spPr>
          <a:xfrm>
            <a:off x="838200" y="127621"/>
            <a:ext cx="10515600" cy="1007081"/>
          </a:xfrm>
        </p:spPr>
        <p:txBody>
          <a:bodyPr/>
          <a:lstStyle/>
          <a:p>
            <a:r>
              <a:rPr lang="en-US" dirty="0"/>
              <a:t>CMS Resources</a:t>
            </a:r>
          </a:p>
        </p:txBody>
      </p:sp>
      <p:sp>
        <p:nvSpPr>
          <p:cNvPr id="3" name="Text Placeholder 2">
            <a:extLst>
              <a:ext uri="{FF2B5EF4-FFF2-40B4-BE49-F238E27FC236}">
                <a16:creationId xmlns:a16="http://schemas.microsoft.com/office/drawing/2014/main" id="{D73CFABB-4F41-A742-AE04-699B0DE2FBC1}"/>
              </a:ext>
            </a:extLst>
          </p:cNvPr>
          <p:cNvSpPr>
            <a:spLocks noGrp="1"/>
          </p:cNvSpPr>
          <p:nvPr>
            <p:ph type="body" sz="quarter" idx="11"/>
          </p:nvPr>
        </p:nvSpPr>
        <p:spPr/>
        <p:txBody>
          <a:bodyPr>
            <a:noAutofit/>
          </a:bodyPr>
          <a:lstStyle/>
          <a:p>
            <a:pPr marL="0" indent="0">
              <a:buNone/>
            </a:pPr>
            <a:r>
              <a:rPr lang="en-US" sz="2667" b="1" dirty="0">
                <a:highlight>
                  <a:srgbClr val="FFFFFF"/>
                </a:highlight>
                <a:latin typeface="Calibri" panose="020F0502020204030204" pitchFamily="34" charset="0"/>
                <a:cs typeface="Calibri" panose="020F0502020204030204" pitchFamily="34" charset="0"/>
              </a:rPr>
              <a:t>State Spotlights: Supporting Adults with I/DD and Their Aging Caregivers</a:t>
            </a:r>
          </a:p>
          <a:p>
            <a:pPr marL="0" indent="0">
              <a:buNone/>
            </a:pPr>
            <a:r>
              <a:rPr lang="en-US" sz="2400" dirty="0">
                <a:highlight>
                  <a:srgbClr val="FFFFFF"/>
                </a:highlight>
                <a:latin typeface="Calibri" panose="020F0502020204030204" pitchFamily="34" charset="0"/>
                <a:cs typeface="Calibri" panose="020F0502020204030204" pitchFamily="34" charset="0"/>
                <a:hlinkClick r:id="rId3"/>
              </a:rPr>
              <a:t>https://www.medicaid.gov/medicaid/downloads/Adults_with_IDD_State_Spotlights.pdf</a:t>
            </a:r>
            <a:endParaRPr lang="en-US" sz="2400" dirty="0">
              <a:highlight>
                <a:srgbClr val="FFFFFF"/>
              </a:highlight>
              <a:latin typeface="Calibri" panose="020F0502020204030204" pitchFamily="34" charset="0"/>
              <a:cs typeface="Calibri" panose="020F0502020204030204" pitchFamily="34" charset="0"/>
            </a:endParaRPr>
          </a:p>
          <a:p>
            <a:r>
              <a:rPr lang="en-US" sz="2667" dirty="0">
                <a:highlight>
                  <a:srgbClr val="FFFFFF"/>
                </a:highlight>
                <a:latin typeface="Calibri" panose="020F0502020204030204" pitchFamily="34" charset="0"/>
                <a:cs typeface="Calibri" panose="020F0502020204030204" pitchFamily="34" charset="0"/>
              </a:rPr>
              <a:t>Intended to support state Medicaid and partner agencies in their efforts to develop, implement, and expand innovative strategies for supporting adults with I/DD living with and cared for by aging caregivers.  </a:t>
            </a:r>
          </a:p>
          <a:p>
            <a:r>
              <a:rPr lang="en-US" sz="2667" dirty="0">
                <a:highlight>
                  <a:srgbClr val="FFFFFF"/>
                </a:highlight>
                <a:latin typeface="Calibri" panose="020F0502020204030204" pitchFamily="34" charset="0"/>
                <a:cs typeface="Calibri" panose="020F0502020204030204" pitchFamily="34" charset="0"/>
              </a:rPr>
              <a:t>Focuses on interagency partnerships and relationships, engagement and navigation supports, person- and family-centered systems of support, and planning for the future.</a:t>
            </a:r>
          </a:p>
        </p:txBody>
      </p:sp>
      <p:sp>
        <p:nvSpPr>
          <p:cNvPr id="4" name="Date Placeholder 3">
            <a:extLst>
              <a:ext uri="{FF2B5EF4-FFF2-40B4-BE49-F238E27FC236}">
                <a16:creationId xmlns:a16="http://schemas.microsoft.com/office/drawing/2014/main" id="{67CDA333-8FE0-A441-9A75-0DE2CFDE5BB5}"/>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68C371-23ED-D942-AACF-CC363A632B88}"/>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63C92-69BC-6847-AF61-4E50A0CAB8E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93F48-28FC-5446-B693-64BAD680F3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316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4F7C-D185-5E4F-B7A5-73CC6F059C91}"/>
              </a:ext>
            </a:extLst>
          </p:cNvPr>
          <p:cNvSpPr>
            <a:spLocks noGrp="1"/>
          </p:cNvSpPr>
          <p:nvPr>
            <p:ph type="title"/>
          </p:nvPr>
        </p:nvSpPr>
        <p:spPr>
          <a:xfrm>
            <a:off x="838200" y="127620"/>
            <a:ext cx="10515600" cy="1031224"/>
          </a:xfrm>
        </p:spPr>
        <p:txBody>
          <a:bodyPr/>
          <a:lstStyle/>
          <a:p>
            <a:r>
              <a:rPr lang="en-US" dirty="0"/>
              <a:t>CMS Resources</a:t>
            </a:r>
          </a:p>
        </p:txBody>
      </p:sp>
      <p:sp>
        <p:nvSpPr>
          <p:cNvPr id="3" name="Text Placeholder 2">
            <a:extLst>
              <a:ext uri="{FF2B5EF4-FFF2-40B4-BE49-F238E27FC236}">
                <a16:creationId xmlns:a16="http://schemas.microsoft.com/office/drawing/2014/main" id="{D73CFABB-4F41-A742-AE04-699B0DE2FBC1}"/>
              </a:ext>
            </a:extLst>
          </p:cNvPr>
          <p:cNvSpPr>
            <a:spLocks noGrp="1"/>
          </p:cNvSpPr>
          <p:nvPr>
            <p:ph type="body" sz="quarter" idx="11"/>
          </p:nvPr>
        </p:nvSpPr>
        <p:spPr/>
        <p:txBody>
          <a:bodyPr>
            <a:noAutofit/>
          </a:bodyPr>
          <a:lstStyle/>
          <a:p>
            <a:pPr marL="0" indent="0" defTabSz="1219170">
              <a:spcBef>
                <a:spcPts val="0"/>
              </a:spcBef>
              <a:buNone/>
            </a:pPr>
            <a:r>
              <a:rPr lang="en-US" sz="2667" b="1" dirty="0">
                <a:highlight>
                  <a:srgbClr val="FFFFFF"/>
                </a:highlight>
                <a:latin typeface="Calibri" panose="020F0502020204030204" pitchFamily="34" charset="0"/>
                <a:cs typeface="Calibri" panose="020F0502020204030204" pitchFamily="34" charset="0"/>
              </a:rPr>
              <a:t>How State Agencies Can Anticipate and Meet the Needs of Adults with I/DD and Their Aging Caregivers </a:t>
            </a:r>
          </a:p>
          <a:p>
            <a:pPr marL="0" indent="0" defTabSz="1219170">
              <a:spcBef>
                <a:spcPts val="0"/>
              </a:spcBef>
              <a:buNone/>
            </a:pPr>
            <a:r>
              <a:rPr lang="en-US" sz="2400" dirty="0">
                <a:highlight>
                  <a:srgbClr val="FFFFFF"/>
                </a:highlight>
                <a:latin typeface="Calibri" panose="020F0502020204030204" pitchFamily="34" charset="0"/>
                <a:cs typeface="Calibri" panose="020F0502020204030204" pitchFamily="34" charset="0"/>
                <a:hlinkClick r:id="rId3"/>
              </a:rPr>
              <a:t>https://www.medicaid.gov/medicaid/downloads/State_Agencies.pdf</a:t>
            </a:r>
            <a:endParaRPr lang="en-US" sz="2400" dirty="0">
              <a:highlight>
                <a:srgbClr val="FFFFFF"/>
              </a:highlight>
              <a:latin typeface="Calibri" panose="020F0502020204030204" pitchFamily="34" charset="0"/>
              <a:cs typeface="Calibri" panose="020F0502020204030204" pitchFamily="34" charset="0"/>
            </a:endParaRPr>
          </a:p>
          <a:p>
            <a:pPr marL="0" defTabSz="1219170">
              <a:spcBef>
                <a:spcPts val="0"/>
              </a:spcBef>
            </a:pPr>
            <a:endParaRPr lang="en-US" sz="2667" b="1" dirty="0">
              <a:highlight>
                <a:srgbClr val="FFFFFF"/>
              </a:highlight>
              <a:latin typeface="Calibri" panose="020F0502020204030204" pitchFamily="34" charset="0"/>
              <a:cs typeface="Calibri" panose="020F0502020204030204" pitchFamily="34" charset="0"/>
            </a:endParaRPr>
          </a:p>
          <a:p>
            <a:pPr defTabSz="1219170">
              <a:spcBef>
                <a:spcPts val="0"/>
              </a:spcBef>
            </a:pPr>
            <a:r>
              <a:rPr lang="en-US" sz="2667" dirty="0">
                <a:highlight>
                  <a:srgbClr val="FFFFFF"/>
                </a:highlight>
                <a:latin typeface="Calibri" panose="020F0502020204030204" pitchFamily="34" charset="0"/>
                <a:cs typeface="Calibri" panose="020F0502020204030204" pitchFamily="34" charset="0"/>
              </a:rPr>
              <a:t>Describes state policies and practices for understanding current and future service system needs for serving adults with I/DD and aging caregivers.</a:t>
            </a:r>
          </a:p>
        </p:txBody>
      </p:sp>
      <p:sp>
        <p:nvSpPr>
          <p:cNvPr id="4" name="Date Placeholder 3">
            <a:extLst>
              <a:ext uri="{FF2B5EF4-FFF2-40B4-BE49-F238E27FC236}">
                <a16:creationId xmlns:a16="http://schemas.microsoft.com/office/drawing/2014/main" id="{67CDA333-8FE0-A441-9A75-0DE2CFDE5BB5}"/>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68C371-23ED-D942-AACF-CC363A632B88}"/>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63C92-69BC-6847-AF61-4E50A0CAB8E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93F48-28FC-5446-B693-64BAD680F3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528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4F7C-D185-5E4F-B7A5-73CC6F059C91}"/>
              </a:ext>
            </a:extLst>
          </p:cNvPr>
          <p:cNvSpPr>
            <a:spLocks noGrp="1"/>
          </p:cNvSpPr>
          <p:nvPr>
            <p:ph type="title"/>
          </p:nvPr>
        </p:nvSpPr>
        <p:spPr>
          <a:xfrm>
            <a:off x="838200" y="127620"/>
            <a:ext cx="10515600" cy="1067437"/>
          </a:xfrm>
        </p:spPr>
        <p:txBody>
          <a:bodyPr/>
          <a:lstStyle/>
          <a:p>
            <a:r>
              <a:rPr lang="en-US" dirty="0"/>
              <a:t>CMS Resources</a:t>
            </a:r>
          </a:p>
        </p:txBody>
      </p:sp>
      <p:sp>
        <p:nvSpPr>
          <p:cNvPr id="3" name="Text Placeholder 2">
            <a:extLst>
              <a:ext uri="{FF2B5EF4-FFF2-40B4-BE49-F238E27FC236}">
                <a16:creationId xmlns:a16="http://schemas.microsoft.com/office/drawing/2014/main" id="{D73CFABB-4F41-A742-AE04-699B0DE2FBC1}"/>
              </a:ext>
            </a:extLst>
          </p:cNvPr>
          <p:cNvSpPr>
            <a:spLocks noGrp="1"/>
          </p:cNvSpPr>
          <p:nvPr>
            <p:ph type="body" sz="quarter" idx="11"/>
          </p:nvPr>
        </p:nvSpPr>
        <p:spPr/>
        <p:txBody>
          <a:bodyPr>
            <a:noAutofit/>
          </a:bodyPr>
          <a:lstStyle/>
          <a:p>
            <a:pPr marL="0" indent="0" defTabSz="1219170">
              <a:lnSpc>
                <a:spcPct val="100000"/>
              </a:lnSpc>
              <a:spcBef>
                <a:spcPts val="0"/>
              </a:spcBef>
              <a:buNone/>
              <a:defRPr/>
            </a:pPr>
            <a:r>
              <a:rPr lang="en-US" sz="2667" b="1" dirty="0">
                <a:highlight>
                  <a:srgbClr val="FFFFFF"/>
                </a:highlight>
                <a:latin typeface="Calibri" panose="020F0502020204030204" pitchFamily="34" charset="0"/>
                <a:ea typeface="+mn-ea"/>
                <a:cs typeface="Calibri" panose="020F0502020204030204" pitchFamily="34" charset="0"/>
              </a:rPr>
              <a:t>State Policies and Practices to Support Person-Centered Planning Across the Lifespan for Individuals with I/DD and Their Aging Caregivers </a:t>
            </a:r>
          </a:p>
          <a:p>
            <a:pPr marL="0" indent="0" defTabSz="1219170">
              <a:lnSpc>
                <a:spcPct val="100000"/>
              </a:lnSpc>
              <a:spcBef>
                <a:spcPts val="0"/>
              </a:spcBef>
              <a:buNone/>
              <a:defRPr/>
            </a:pPr>
            <a:r>
              <a:rPr lang="en-US" sz="2400" dirty="0">
                <a:solidFill>
                  <a:prstClr val="black"/>
                </a:solidFill>
                <a:highlight>
                  <a:srgbClr val="FFFFFF"/>
                </a:highlight>
                <a:latin typeface="Calibri" panose="020F0502020204030204" pitchFamily="34" charset="0"/>
                <a:cs typeface="Calibri" panose="020F0502020204030204" pitchFamily="34" charset="0"/>
                <a:hlinkClick r:id="rId3"/>
              </a:rPr>
              <a:t>https://www.medicaid.gov/medicaid/downloads/Person_Centered_Planning.pdf</a:t>
            </a:r>
            <a:endParaRPr lang="en-US" sz="2400" dirty="0">
              <a:solidFill>
                <a:prstClr val="black"/>
              </a:solidFill>
              <a:highlight>
                <a:srgbClr val="FFFFFF"/>
              </a:highlight>
              <a:latin typeface="Calibri" panose="020F0502020204030204" pitchFamily="34" charset="0"/>
              <a:cs typeface="Calibri" panose="020F0502020204030204" pitchFamily="34" charset="0"/>
            </a:endParaRPr>
          </a:p>
          <a:p>
            <a:pPr marL="0" indent="0" defTabSz="1219170">
              <a:lnSpc>
                <a:spcPct val="100000"/>
              </a:lnSpc>
              <a:spcBef>
                <a:spcPts val="0"/>
              </a:spcBef>
              <a:buNone/>
              <a:defRPr/>
            </a:pPr>
            <a:endParaRPr lang="en-US" sz="2667" dirty="0">
              <a:solidFill>
                <a:prstClr val="black"/>
              </a:solidFill>
              <a:highlight>
                <a:srgbClr val="FFFFFF"/>
              </a:highlight>
              <a:latin typeface="Calibri" panose="020F0502020204030204" pitchFamily="34" charset="0"/>
              <a:cs typeface="Calibri" panose="020F0502020204030204" pitchFamily="34" charset="0"/>
            </a:endParaRPr>
          </a:p>
          <a:p>
            <a:pPr defTabSz="1219170">
              <a:spcBef>
                <a:spcPts val="0"/>
              </a:spcBef>
              <a:defRPr/>
            </a:pPr>
            <a:r>
              <a:rPr lang="en-US" sz="2667" dirty="0">
                <a:solidFill>
                  <a:prstClr val="black"/>
                </a:solidFill>
                <a:highlight>
                  <a:srgbClr val="FFFFFF"/>
                </a:highlight>
                <a:latin typeface="Calibri" panose="020F0502020204030204" pitchFamily="34" charset="0"/>
                <a:ea typeface="+mn-ea"/>
                <a:cs typeface="Calibri" panose="020F0502020204030204" pitchFamily="34" charset="0"/>
              </a:rPr>
              <a:t>Describes policies and practices for states to implement person-centered planning processes consistent with CMS requirements that support individuals with I/DD and their families to plan across their lifespans.</a:t>
            </a:r>
          </a:p>
        </p:txBody>
      </p:sp>
      <p:sp>
        <p:nvSpPr>
          <p:cNvPr id="4" name="Date Placeholder 3">
            <a:extLst>
              <a:ext uri="{FF2B5EF4-FFF2-40B4-BE49-F238E27FC236}">
                <a16:creationId xmlns:a16="http://schemas.microsoft.com/office/drawing/2014/main" id="{67CDA333-8FE0-A441-9A75-0DE2CFDE5BB5}"/>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68C371-23ED-D942-AACF-CC363A632B88}"/>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63C92-69BC-6847-AF61-4E50A0CAB8E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93F48-28FC-5446-B693-64BAD680F3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589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4F7C-D185-5E4F-B7A5-73CC6F059C91}"/>
              </a:ext>
            </a:extLst>
          </p:cNvPr>
          <p:cNvSpPr>
            <a:spLocks noGrp="1"/>
          </p:cNvSpPr>
          <p:nvPr>
            <p:ph type="title"/>
          </p:nvPr>
        </p:nvSpPr>
        <p:spPr>
          <a:xfrm>
            <a:off x="838200" y="127621"/>
            <a:ext cx="10515600" cy="995008"/>
          </a:xfrm>
        </p:spPr>
        <p:txBody>
          <a:bodyPr/>
          <a:lstStyle/>
          <a:p>
            <a:r>
              <a:rPr lang="en-US" dirty="0"/>
              <a:t>CMS Resources</a:t>
            </a:r>
          </a:p>
        </p:txBody>
      </p:sp>
      <p:sp>
        <p:nvSpPr>
          <p:cNvPr id="3" name="Text Placeholder 2">
            <a:extLst>
              <a:ext uri="{FF2B5EF4-FFF2-40B4-BE49-F238E27FC236}">
                <a16:creationId xmlns:a16="http://schemas.microsoft.com/office/drawing/2014/main" id="{D73CFABB-4F41-A742-AE04-699B0DE2FBC1}"/>
              </a:ext>
            </a:extLst>
          </p:cNvPr>
          <p:cNvSpPr>
            <a:spLocks noGrp="1"/>
          </p:cNvSpPr>
          <p:nvPr>
            <p:ph type="body" sz="quarter" idx="11"/>
          </p:nvPr>
        </p:nvSpPr>
        <p:spPr/>
        <p:txBody>
          <a:bodyPr>
            <a:noAutofit/>
          </a:bodyPr>
          <a:lstStyle/>
          <a:p>
            <a:pPr marL="0" indent="0">
              <a:spcBef>
                <a:spcPts val="0"/>
              </a:spcBef>
              <a:buNone/>
            </a:pPr>
            <a:r>
              <a:rPr lang="en-US" sz="2667" b="1" dirty="0">
                <a:highlight>
                  <a:srgbClr val="FFFFFF"/>
                </a:highlight>
                <a:latin typeface="Calibri" panose="020F0502020204030204" pitchFamily="34" charset="0"/>
                <a:cs typeface="Calibri" panose="020F0502020204030204" pitchFamily="34" charset="0"/>
              </a:rPr>
              <a:t>State Policies and Practices to Support Aging Caregivers of Adults with I/DD </a:t>
            </a:r>
          </a:p>
          <a:p>
            <a:pPr marL="0" indent="0">
              <a:spcBef>
                <a:spcPts val="0"/>
              </a:spcBef>
              <a:buNone/>
            </a:pPr>
            <a:r>
              <a:rPr lang="en-US" sz="2400" dirty="0">
                <a:highlight>
                  <a:srgbClr val="FFFFFF"/>
                </a:highlight>
                <a:latin typeface="Calibri" panose="020F0502020204030204" pitchFamily="34" charset="0"/>
                <a:cs typeface="Calibri" panose="020F0502020204030204" pitchFamily="34" charset="0"/>
                <a:hlinkClick r:id="rId3"/>
              </a:rPr>
              <a:t>www.medicaid.gov/medicaid/downloads/Support_for_Aging_Caregivers.pdf</a:t>
            </a:r>
            <a:endParaRPr lang="en-US" sz="2400" dirty="0">
              <a:highlight>
                <a:srgbClr val="FFFFFF"/>
              </a:highlight>
              <a:latin typeface="Calibri" panose="020F0502020204030204" pitchFamily="34" charset="0"/>
              <a:cs typeface="Calibri" panose="020F0502020204030204" pitchFamily="34" charset="0"/>
            </a:endParaRPr>
          </a:p>
          <a:p>
            <a:pPr marL="0" indent="0">
              <a:spcBef>
                <a:spcPts val="0"/>
              </a:spcBef>
              <a:buNone/>
            </a:pPr>
            <a:endParaRPr lang="en-US" sz="2667" dirty="0">
              <a:highlight>
                <a:srgbClr val="FFFFFF"/>
              </a:highlight>
              <a:latin typeface="Calibri" panose="020F0502020204030204" pitchFamily="34" charset="0"/>
              <a:cs typeface="Calibri" panose="020F0502020204030204" pitchFamily="34" charset="0"/>
            </a:endParaRPr>
          </a:p>
          <a:p>
            <a:pPr>
              <a:spcBef>
                <a:spcPts val="0"/>
              </a:spcBef>
            </a:pPr>
            <a:r>
              <a:rPr lang="en-US" sz="2667" dirty="0">
                <a:highlight>
                  <a:srgbClr val="FFFFFF"/>
                </a:highlight>
                <a:latin typeface="Calibri" panose="020F0502020204030204" pitchFamily="34" charset="0"/>
                <a:cs typeface="Calibri" panose="020F0502020204030204" pitchFamily="34" charset="0"/>
              </a:rPr>
              <a:t>Provides strategies for states to consider for assessing and addressing the needs of caregivers of adults with I/DD</a:t>
            </a:r>
          </a:p>
        </p:txBody>
      </p:sp>
      <p:sp>
        <p:nvSpPr>
          <p:cNvPr id="4" name="Date Placeholder 3">
            <a:extLst>
              <a:ext uri="{FF2B5EF4-FFF2-40B4-BE49-F238E27FC236}">
                <a16:creationId xmlns:a16="http://schemas.microsoft.com/office/drawing/2014/main" id="{67CDA333-8FE0-A441-9A75-0DE2CFDE5BB5}"/>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68C371-23ED-D942-AACF-CC363A632B88}"/>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63C92-69BC-6847-AF61-4E50A0CAB8E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93F48-28FC-5446-B693-64BAD680F3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183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4F7C-D185-5E4F-B7A5-73CC6F059C91}"/>
              </a:ext>
            </a:extLst>
          </p:cNvPr>
          <p:cNvSpPr>
            <a:spLocks noGrp="1"/>
          </p:cNvSpPr>
          <p:nvPr>
            <p:ph type="title"/>
          </p:nvPr>
        </p:nvSpPr>
        <p:spPr>
          <a:xfrm>
            <a:off x="838200" y="127620"/>
            <a:ext cx="10515600" cy="1067437"/>
          </a:xfrm>
        </p:spPr>
        <p:txBody>
          <a:bodyPr/>
          <a:lstStyle/>
          <a:p>
            <a:r>
              <a:rPr lang="en-US" dirty="0"/>
              <a:t>References</a:t>
            </a:r>
          </a:p>
        </p:txBody>
      </p:sp>
      <p:sp>
        <p:nvSpPr>
          <p:cNvPr id="3" name="Text Placeholder 2">
            <a:extLst>
              <a:ext uri="{FF2B5EF4-FFF2-40B4-BE49-F238E27FC236}">
                <a16:creationId xmlns:a16="http://schemas.microsoft.com/office/drawing/2014/main" id="{D73CFABB-4F41-A742-AE04-699B0DE2FBC1}"/>
              </a:ext>
            </a:extLst>
          </p:cNvPr>
          <p:cNvSpPr>
            <a:spLocks noGrp="1"/>
          </p:cNvSpPr>
          <p:nvPr>
            <p:ph type="body" sz="quarter" idx="11"/>
          </p:nvPr>
        </p:nvSpPr>
        <p:spPr/>
        <p:txBody>
          <a:bodyPr>
            <a:noAutofit/>
          </a:bodyPr>
          <a:lstStyle/>
          <a:p>
            <a:pPr marL="0" indent="0">
              <a:buNone/>
            </a:pPr>
            <a:r>
              <a:rPr lang="en-US" sz="2667" u="sng" dirty="0">
                <a:solidFill>
                  <a:srgbClr val="046791"/>
                </a:solidFill>
                <a:highlight>
                  <a:srgbClr val="FFFFFF"/>
                </a:highlight>
                <a:latin typeface="+mn-lt"/>
              </a:rPr>
              <a:t>[1]</a:t>
            </a:r>
            <a:r>
              <a:rPr lang="en-US" sz="2667" dirty="0">
                <a:highlight>
                  <a:srgbClr val="FFFFFF"/>
                </a:highlight>
                <a:latin typeface="+mn-lt"/>
              </a:rPr>
              <a:t> Fujiura, G. T.  (2012).  Structure of Intellectual and Developmental Disabilities Households in the United States: Demographics of the Family in 2010.  Presented at AAIDD 136th Annual Meeting, Charlotte, NC.</a:t>
            </a:r>
          </a:p>
          <a:p>
            <a:pPr marL="0" indent="0">
              <a:buNone/>
            </a:pPr>
            <a:r>
              <a:rPr lang="en-US" sz="2667" u="sng" dirty="0">
                <a:solidFill>
                  <a:srgbClr val="046791"/>
                </a:solidFill>
                <a:highlight>
                  <a:srgbClr val="FFFFFF"/>
                </a:highlight>
                <a:latin typeface="+mn-lt"/>
              </a:rPr>
              <a:t>[2]</a:t>
            </a:r>
            <a:r>
              <a:rPr lang="en-US" sz="2667" dirty="0">
                <a:highlight>
                  <a:srgbClr val="FFFFFF"/>
                </a:highlight>
                <a:latin typeface="+mn-lt"/>
              </a:rPr>
              <a:t> Service and Support Needs of Adults Aging with Intellectual/Developmental Disabilities, U.S. Senate Committee on Aging Working and Aging with Disabilities, 115th Cong.  (2017) (Testimony of Tamar Heller).</a:t>
            </a:r>
          </a:p>
          <a:p>
            <a:pPr marL="0" indent="0">
              <a:buNone/>
            </a:pPr>
            <a:r>
              <a:rPr lang="en-US" sz="2667" u="sng" dirty="0">
                <a:solidFill>
                  <a:srgbClr val="046791"/>
                </a:solidFill>
                <a:highlight>
                  <a:srgbClr val="FFFFFF"/>
                </a:highlight>
                <a:latin typeface="+mn-lt"/>
              </a:rPr>
              <a:t>[3]</a:t>
            </a:r>
            <a:r>
              <a:rPr lang="en-US" sz="2667" dirty="0">
                <a:highlight>
                  <a:srgbClr val="FFFFFF"/>
                </a:highlight>
                <a:latin typeface="+mn-lt"/>
              </a:rPr>
              <a:t> </a:t>
            </a:r>
            <a:r>
              <a:rPr lang="en-US" sz="2667" u="sng" dirty="0">
                <a:solidFill>
                  <a:srgbClr val="046791"/>
                </a:solidFill>
                <a:highlight>
                  <a:srgbClr val="FFFFFF"/>
                </a:highlight>
                <a:latin typeface="+mn-lt"/>
                <a:hlinkClick r:id="rId3"/>
              </a:rPr>
              <a:t>National Core Indicators.  (2019).  2018-19 National Adult Family Survey Final Report</a:t>
            </a:r>
            <a:r>
              <a:rPr lang="en-US" sz="2667" dirty="0">
                <a:highlight>
                  <a:srgbClr val="FFFFFF"/>
                </a:highlight>
                <a:latin typeface="+mn-lt"/>
              </a:rPr>
              <a:t>.</a:t>
            </a:r>
          </a:p>
        </p:txBody>
      </p:sp>
      <p:sp>
        <p:nvSpPr>
          <p:cNvPr id="4" name="Date Placeholder 3">
            <a:extLst>
              <a:ext uri="{FF2B5EF4-FFF2-40B4-BE49-F238E27FC236}">
                <a16:creationId xmlns:a16="http://schemas.microsoft.com/office/drawing/2014/main" id="{67CDA333-8FE0-A441-9A75-0DE2CFDE5BB5}"/>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68C371-23ED-D942-AACF-CC363A632B88}"/>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63C92-69BC-6847-AF61-4E50A0CAB8E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93F48-28FC-5446-B693-64BAD680F3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35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634480"/>
            <a:ext cx="10515600" cy="1325563"/>
          </a:xfrm>
        </p:spPr>
        <p:txBody>
          <a:bodyPr>
            <a:normAutofit fontScale="90000"/>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srgbClr val="004C82"/>
                </a:solidFill>
                <a:effectLst/>
                <a:uLnTx/>
                <a:uFillTx/>
                <a:latin typeface="Arial"/>
                <a:ea typeface="+mj-ea"/>
                <a:cs typeface="Calibri Light"/>
              </a:rPr>
              <a:t>PART I – </a:t>
            </a: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r>
              <a:rPr kumimoji="0" lang="en-US" sz="4400" b="1" i="1" u="none" strike="noStrike" kern="1200" cap="none" spc="0" normalizeH="0" baseline="0" noProof="0" dirty="0">
                <a:ln>
                  <a:noFill/>
                </a:ln>
                <a:solidFill>
                  <a:srgbClr val="004C82"/>
                </a:solidFill>
                <a:effectLst/>
                <a:uLnTx/>
                <a:uFillTx/>
                <a:latin typeface="Arial"/>
                <a:ea typeface="+mj-ea"/>
                <a:cs typeface="Calibri Light"/>
              </a:rPr>
              <a:t>Surfacing the Barriers</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Tree>
    <p:extLst>
      <p:ext uri="{BB962C8B-B14F-4D97-AF65-F5344CB8AC3E}">
        <p14:creationId xmlns:p14="http://schemas.microsoft.com/office/powerpoint/2010/main" val="546444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PCPID Ex Officio Member Agencies: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Initiatives for People with Intellectual Disabilities and their Families </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11353800"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Jeanine LaFratta, Trial Attorney, HUD’s Office of General Counsel</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Office of Fair Housing, U.S. Department of Housing and Urban Development </a:t>
            </a:r>
          </a:p>
        </p:txBody>
      </p:sp>
    </p:spTree>
    <p:extLst>
      <p:ext uri="{BB962C8B-B14F-4D97-AF65-F5344CB8AC3E}">
        <p14:creationId xmlns:p14="http://schemas.microsoft.com/office/powerpoint/2010/main" val="3711135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E149-450B-B6FC-B8FF-EE24C10E7989}"/>
              </a:ext>
            </a:extLst>
          </p:cNvPr>
          <p:cNvSpPr>
            <a:spLocks noGrp="1"/>
          </p:cNvSpPr>
          <p:nvPr>
            <p:ph type="ctrTitle"/>
          </p:nvPr>
        </p:nvSpPr>
        <p:spPr/>
        <p:txBody>
          <a:bodyPr>
            <a:normAutofit/>
          </a:bodyPr>
          <a:lstStyle/>
          <a:p>
            <a:r>
              <a:rPr lang="en-US" sz="4000" dirty="0"/>
              <a:t>Presentation to the President’s Committee for People with Intellectual Disabilities </a:t>
            </a:r>
            <a:br>
              <a:rPr lang="en-US" sz="4000" dirty="0"/>
            </a:br>
            <a:r>
              <a:rPr lang="en-US" sz="4000" dirty="0"/>
              <a:t>Friday September 27, 2024</a:t>
            </a:r>
          </a:p>
        </p:txBody>
      </p:sp>
      <p:sp>
        <p:nvSpPr>
          <p:cNvPr id="3" name="Subtitle 2">
            <a:extLst>
              <a:ext uri="{FF2B5EF4-FFF2-40B4-BE49-F238E27FC236}">
                <a16:creationId xmlns:a16="http://schemas.microsoft.com/office/drawing/2014/main" id="{9F2BF879-750E-6030-B2F9-9FDD7AAE8D07}"/>
              </a:ext>
            </a:extLst>
          </p:cNvPr>
          <p:cNvSpPr>
            <a:spLocks noGrp="1"/>
          </p:cNvSpPr>
          <p:nvPr>
            <p:ph type="subTitle" idx="1"/>
          </p:nvPr>
        </p:nvSpPr>
        <p:spPr/>
        <p:txBody>
          <a:bodyPr>
            <a:normAutofit lnSpcReduction="10000"/>
          </a:bodyPr>
          <a:lstStyle/>
          <a:p>
            <a:r>
              <a:rPr lang="en-US" dirty="0"/>
              <a:t>U.S. Department of Housing and Urban Development</a:t>
            </a:r>
          </a:p>
          <a:p>
            <a:r>
              <a:rPr lang="en-US" dirty="0"/>
              <a:t>Jeanine LaFratta, Trial Attorney, Office of General Counsel, </a:t>
            </a:r>
          </a:p>
          <a:p>
            <a:r>
              <a:rPr lang="en-US" dirty="0"/>
              <a:t>Office of Fair Housing, Compliance Division</a:t>
            </a:r>
          </a:p>
          <a:p>
            <a:r>
              <a:rPr lang="en-US" dirty="0">
                <a:hlinkClick r:id="rId2"/>
              </a:rPr>
              <a:t>Jeanine.LaFratta@HUD.gov</a:t>
            </a:r>
            <a:r>
              <a:rPr lang="en-US" dirty="0"/>
              <a:t> </a:t>
            </a:r>
          </a:p>
        </p:txBody>
      </p:sp>
    </p:spTree>
    <p:extLst>
      <p:ext uri="{BB962C8B-B14F-4D97-AF65-F5344CB8AC3E}">
        <p14:creationId xmlns:p14="http://schemas.microsoft.com/office/powerpoint/2010/main" val="1849619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CB5E0-D994-7E10-1F84-8928975E3DB3}"/>
              </a:ext>
            </a:extLst>
          </p:cNvPr>
          <p:cNvSpPr>
            <a:spLocks noGrp="1"/>
          </p:cNvSpPr>
          <p:nvPr>
            <p:ph type="title"/>
          </p:nvPr>
        </p:nvSpPr>
        <p:spPr>
          <a:xfrm>
            <a:off x="926976" y="649210"/>
            <a:ext cx="10596239" cy="1325563"/>
          </a:xfrm>
        </p:spPr>
        <p:txBody>
          <a:bodyPr>
            <a:normAutofit/>
          </a:bodyPr>
          <a:lstStyle/>
          <a:p>
            <a:r>
              <a:rPr lang="en-US" sz="3600" dirty="0"/>
              <a:t>OGC-Office of Fair Housing </a:t>
            </a:r>
            <a:br>
              <a:rPr lang="en-US" sz="3600" dirty="0"/>
            </a:br>
            <a:r>
              <a:rPr lang="en-US" sz="3600" dirty="0"/>
              <a:t>Office of Fair Housing and Equal Opportunity (FHEO)</a:t>
            </a:r>
          </a:p>
        </p:txBody>
      </p:sp>
      <p:sp>
        <p:nvSpPr>
          <p:cNvPr id="3" name="Content Placeholder 2">
            <a:extLst>
              <a:ext uri="{FF2B5EF4-FFF2-40B4-BE49-F238E27FC236}">
                <a16:creationId xmlns:a16="http://schemas.microsoft.com/office/drawing/2014/main" id="{1602E68B-4DB2-738F-C713-A96E4362A992}"/>
              </a:ext>
            </a:extLst>
          </p:cNvPr>
          <p:cNvSpPr>
            <a:spLocks noGrp="1"/>
          </p:cNvSpPr>
          <p:nvPr>
            <p:ph idx="1"/>
          </p:nvPr>
        </p:nvSpPr>
        <p:spPr>
          <a:xfrm>
            <a:off x="926977" y="2141537"/>
            <a:ext cx="10515600" cy="4351338"/>
          </a:xfrm>
        </p:spPr>
        <p:txBody>
          <a:bodyPr>
            <a:normAutofit lnSpcReduction="10000"/>
          </a:bodyPr>
          <a:lstStyle/>
          <a:p>
            <a:r>
              <a:rPr lang="en-US" dirty="0"/>
              <a:t>Federal fair housing and civil rights compliance authorities </a:t>
            </a:r>
          </a:p>
          <a:p>
            <a:pPr lvl="1"/>
            <a:r>
              <a:rPr lang="en-US" dirty="0"/>
              <a:t>Fair Housing Act </a:t>
            </a:r>
          </a:p>
          <a:p>
            <a:pPr lvl="1"/>
            <a:r>
              <a:rPr lang="en-US" dirty="0"/>
              <a:t>Title VI of the Civil Rights Act of 1964</a:t>
            </a:r>
          </a:p>
          <a:p>
            <a:pPr lvl="1"/>
            <a:r>
              <a:rPr lang="en-US" dirty="0"/>
              <a:t>Section 504 of the Rehabilitation Act of 1973 </a:t>
            </a:r>
          </a:p>
          <a:p>
            <a:pPr lvl="1"/>
            <a:r>
              <a:rPr lang="en-US" dirty="0"/>
              <a:t>Age Discrimination Act of 1975</a:t>
            </a:r>
          </a:p>
          <a:p>
            <a:pPr lvl="1"/>
            <a:r>
              <a:rPr lang="en-US" dirty="0"/>
              <a:t>Title II of the Americans with Disabilities Act </a:t>
            </a:r>
          </a:p>
          <a:p>
            <a:pPr lvl="1"/>
            <a:r>
              <a:rPr lang="en-US" dirty="0"/>
              <a:t>Architectural Barriers Act</a:t>
            </a:r>
          </a:p>
          <a:p>
            <a:pPr lvl="1"/>
            <a:r>
              <a:rPr lang="en-US" dirty="0"/>
              <a:t>Violence Against Women Act </a:t>
            </a:r>
          </a:p>
          <a:p>
            <a:pPr lvl="1"/>
            <a:r>
              <a:rPr lang="en-US" dirty="0"/>
              <a:t>HUD’s Equal Access Rules </a:t>
            </a:r>
          </a:p>
          <a:p>
            <a:pPr lvl="1"/>
            <a:r>
              <a:rPr lang="en-US" dirty="0"/>
              <a:t>Section 109 of the Housing and Community Development Act of 1974</a:t>
            </a:r>
          </a:p>
          <a:p>
            <a:pPr lvl="1"/>
            <a:r>
              <a:rPr lang="en-US" dirty="0"/>
              <a:t>Title IX of the Education Amendments Act of 1972   </a:t>
            </a:r>
          </a:p>
          <a:p>
            <a:pPr lvl="1"/>
            <a:endParaRPr lang="en-US" dirty="0"/>
          </a:p>
        </p:txBody>
      </p:sp>
    </p:spTree>
    <p:extLst>
      <p:ext uri="{BB962C8B-B14F-4D97-AF65-F5344CB8AC3E}">
        <p14:creationId xmlns:p14="http://schemas.microsoft.com/office/powerpoint/2010/main" val="3409468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CA2C-67F1-41A5-507E-6294E83F750F}"/>
              </a:ext>
            </a:extLst>
          </p:cNvPr>
          <p:cNvSpPr>
            <a:spLocks noGrp="1"/>
          </p:cNvSpPr>
          <p:nvPr>
            <p:ph type="title"/>
          </p:nvPr>
        </p:nvSpPr>
        <p:spPr/>
        <p:txBody>
          <a:bodyPr/>
          <a:lstStyle/>
          <a:p>
            <a:r>
              <a:rPr lang="en-US" dirty="0"/>
              <a:t>Section 811 Mainstream Vouchers (Mainstream Vouchers)</a:t>
            </a:r>
          </a:p>
        </p:txBody>
      </p:sp>
      <p:sp>
        <p:nvSpPr>
          <p:cNvPr id="3" name="Content Placeholder 2">
            <a:extLst>
              <a:ext uri="{FF2B5EF4-FFF2-40B4-BE49-F238E27FC236}">
                <a16:creationId xmlns:a16="http://schemas.microsoft.com/office/drawing/2014/main" id="{E576B0D3-AE6C-92B0-9637-B8019D32D003}"/>
              </a:ext>
            </a:extLst>
          </p:cNvPr>
          <p:cNvSpPr>
            <a:spLocks noGrp="1"/>
          </p:cNvSpPr>
          <p:nvPr>
            <p:ph idx="1"/>
          </p:nvPr>
        </p:nvSpPr>
        <p:spPr/>
        <p:txBody>
          <a:bodyPr>
            <a:normAutofit/>
          </a:bodyPr>
          <a:lstStyle/>
          <a:p>
            <a:r>
              <a:rPr lang="en-US" dirty="0"/>
              <a:t>Special purpose vouchers for non-elderly persons with disabilities</a:t>
            </a:r>
          </a:p>
          <a:p>
            <a:r>
              <a:rPr lang="en-US" dirty="0"/>
              <a:t>Administered by HUD’s Office of Public and Indian Housing</a:t>
            </a:r>
          </a:p>
          <a:p>
            <a:r>
              <a:rPr lang="en-US" dirty="0"/>
              <a:t>Enable individuals to secure housing in their communities </a:t>
            </a:r>
          </a:p>
          <a:p>
            <a:r>
              <a:rPr lang="en-US" dirty="0"/>
              <a:t>HUD encourages partnerships with various health and human service agencies to help PHAs identify eligible persons and connect them with assistance </a:t>
            </a:r>
          </a:p>
          <a:p>
            <a:r>
              <a:rPr lang="en-US" dirty="0"/>
              <a:t>Since 2018, HUD has awarded over $500 million in funding to public housing agencies to support 50,000 new Mainstream Vouchers </a:t>
            </a:r>
          </a:p>
          <a:p>
            <a:pPr marL="0" indent="0">
              <a:buNone/>
            </a:pPr>
            <a:endParaRPr lang="en-US" dirty="0"/>
          </a:p>
          <a:p>
            <a:pPr marL="0" indent="0">
              <a:buNone/>
            </a:pPr>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929929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21B38-006B-23D2-7AAE-57D77B47FD86}"/>
              </a:ext>
            </a:extLst>
          </p:cNvPr>
          <p:cNvSpPr>
            <a:spLocks noGrp="1"/>
          </p:cNvSpPr>
          <p:nvPr>
            <p:ph type="title"/>
          </p:nvPr>
        </p:nvSpPr>
        <p:spPr/>
        <p:txBody>
          <a:bodyPr/>
          <a:lstStyle/>
          <a:p>
            <a:r>
              <a:rPr lang="en-US" dirty="0"/>
              <a:t>Mainstream Vouchers </a:t>
            </a:r>
          </a:p>
        </p:txBody>
      </p:sp>
      <p:sp>
        <p:nvSpPr>
          <p:cNvPr id="3" name="Content Placeholder 2">
            <a:extLst>
              <a:ext uri="{FF2B5EF4-FFF2-40B4-BE49-F238E27FC236}">
                <a16:creationId xmlns:a16="http://schemas.microsoft.com/office/drawing/2014/main" id="{1C4366CD-DC20-D03F-5F9C-A6FA0DFEFBD4}"/>
              </a:ext>
            </a:extLst>
          </p:cNvPr>
          <p:cNvSpPr>
            <a:spLocks noGrp="1"/>
          </p:cNvSpPr>
          <p:nvPr>
            <p:ph idx="1"/>
          </p:nvPr>
        </p:nvSpPr>
        <p:spPr/>
        <p:txBody>
          <a:bodyPr>
            <a:normAutofit/>
          </a:bodyPr>
          <a:lstStyle/>
          <a:p>
            <a:r>
              <a:rPr lang="en-US" dirty="0"/>
              <a:t>PHAs awarded funding through competitive HUD Notices of Funding Opportunities (NOFO)</a:t>
            </a:r>
          </a:p>
          <a:p>
            <a:r>
              <a:rPr lang="en-US" dirty="0"/>
              <a:t>NOFOs encourage preferences to assist persons with disabilities:</a:t>
            </a:r>
          </a:p>
          <a:p>
            <a:pPr lvl="1"/>
            <a:r>
              <a:rPr lang="en-US" dirty="0"/>
              <a:t>Transitioning out of institutional or other segregated settings</a:t>
            </a:r>
          </a:p>
          <a:p>
            <a:pPr lvl="1"/>
            <a:r>
              <a:rPr lang="en-US" dirty="0"/>
              <a:t>At serious risk of institutionalization</a:t>
            </a:r>
          </a:p>
          <a:p>
            <a:pPr lvl="1"/>
            <a:r>
              <a:rPr lang="en-US" dirty="0"/>
              <a:t>Currently experiencing homelessness, previously experienced homelessness and participating in permanent supportive housing or rapid rehousing </a:t>
            </a:r>
          </a:p>
          <a:p>
            <a:pPr lvl="1"/>
            <a:r>
              <a:rPr lang="en-US" dirty="0"/>
              <a:t>At risk of homelessness </a:t>
            </a:r>
          </a:p>
          <a:p>
            <a:r>
              <a:rPr lang="en-US" dirty="0"/>
              <a:t>Additional vouchers through non-competitive Notices</a:t>
            </a:r>
          </a:p>
          <a:p>
            <a:pPr marL="0" indent="0">
              <a:buNone/>
            </a:pPr>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3520216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5D4B-CAEA-340D-35E5-CB9759B5826B}"/>
              </a:ext>
            </a:extLst>
          </p:cNvPr>
          <p:cNvSpPr>
            <a:spLocks noGrp="1"/>
          </p:cNvSpPr>
          <p:nvPr>
            <p:ph type="title"/>
          </p:nvPr>
        </p:nvSpPr>
        <p:spPr/>
        <p:txBody>
          <a:bodyPr/>
          <a:lstStyle/>
          <a:p>
            <a:r>
              <a:rPr lang="en-US" dirty="0"/>
              <a:t>PIH Notice 2024-30 “Statutory and Regulatory Waivers for Mainstream Vouchers” </a:t>
            </a:r>
          </a:p>
        </p:txBody>
      </p:sp>
      <p:sp>
        <p:nvSpPr>
          <p:cNvPr id="3" name="Content Placeholder 2">
            <a:extLst>
              <a:ext uri="{FF2B5EF4-FFF2-40B4-BE49-F238E27FC236}">
                <a16:creationId xmlns:a16="http://schemas.microsoft.com/office/drawing/2014/main" id="{A8ECCF09-0A3C-FEC5-8F86-403A9017E12D}"/>
              </a:ext>
            </a:extLst>
          </p:cNvPr>
          <p:cNvSpPr>
            <a:spLocks noGrp="1"/>
          </p:cNvSpPr>
          <p:nvPr>
            <p:ph idx="1"/>
          </p:nvPr>
        </p:nvSpPr>
        <p:spPr/>
        <p:txBody>
          <a:bodyPr/>
          <a:lstStyle/>
          <a:p>
            <a:r>
              <a:rPr lang="en-US" dirty="0"/>
              <a:t>New alternative requirements and discretionary waivers to better utilize Mainstream Vouchers</a:t>
            </a:r>
          </a:p>
          <a:p>
            <a:r>
              <a:rPr lang="en-US" dirty="0"/>
              <a:t>Program flexibilities to support housing needs </a:t>
            </a:r>
          </a:p>
          <a:p>
            <a:r>
              <a:rPr lang="en-US" dirty="0"/>
              <a:t>Better reach eligible populations and access vouchers </a:t>
            </a:r>
          </a:p>
          <a:p>
            <a:r>
              <a:rPr lang="en-US" dirty="0"/>
              <a:t>Provide housing resources to individuals exiting institutional settings or at serious risk of institutionalization </a:t>
            </a:r>
          </a:p>
          <a:p>
            <a:r>
              <a:rPr lang="en-US" dirty="0"/>
              <a:t>Further goals of the ADA and </a:t>
            </a:r>
            <a:r>
              <a:rPr lang="en-US" i="1" dirty="0"/>
              <a:t>Olmstead</a:t>
            </a:r>
            <a:r>
              <a:rPr lang="en-US" dirty="0"/>
              <a:t> </a:t>
            </a:r>
          </a:p>
        </p:txBody>
      </p:sp>
    </p:spTree>
    <p:extLst>
      <p:ext uri="{BB962C8B-B14F-4D97-AF65-F5344CB8AC3E}">
        <p14:creationId xmlns:p14="http://schemas.microsoft.com/office/powerpoint/2010/main" val="3138899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1AF8-DDE0-A8BE-5749-5B62BC3D255A}"/>
              </a:ext>
            </a:extLst>
          </p:cNvPr>
          <p:cNvSpPr>
            <a:spLocks noGrp="1"/>
          </p:cNvSpPr>
          <p:nvPr>
            <p:ph type="title"/>
          </p:nvPr>
        </p:nvSpPr>
        <p:spPr/>
        <p:txBody>
          <a:bodyPr/>
          <a:lstStyle/>
          <a:p>
            <a:r>
              <a:rPr lang="en-US" dirty="0"/>
              <a:t>Mainstream Vouchers – </a:t>
            </a:r>
            <a:br>
              <a:rPr lang="en-US" dirty="0"/>
            </a:br>
            <a:r>
              <a:rPr lang="en-US" i="1" dirty="0"/>
              <a:t>Alternative Requirements  </a:t>
            </a:r>
          </a:p>
        </p:txBody>
      </p:sp>
      <p:sp>
        <p:nvSpPr>
          <p:cNvPr id="3" name="Content Placeholder 2">
            <a:extLst>
              <a:ext uri="{FF2B5EF4-FFF2-40B4-BE49-F238E27FC236}">
                <a16:creationId xmlns:a16="http://schemas.microsoft.com/office/drawing/2014/main" id="{B2A840CF-91ED-B2A3-0A91-A7C2332F62DD}"/>
              </a:ext>
            </a:extLst>
          </p:cNvPr>
          <p:cNvSpPr>
            <a:spLocks noGrp="1"/>
          </p:cNvSpPr>
          <p:nvPr>
            <p:ph idx="1"/>
          </p:nvPr>
        </p:nvSpPr>
        <p:spPr/>
        <p:txBody>
          <a:bodyPr>
            <a:normAutofit fontScale="92500" lnSpcReduction="10000"/>
          </a:bodyPr>
          <a:lstStyle/>
          <a:p>
            <a:r>
              <a:rPr lang="en-US" u="sng" dirty="0"/>
              <a:t>Minimum Initial Search Term</a:t>
            </a:r>
            <a:r>
              <a:rPr lang="en-US" dirty="0"/>
              <a:t>: Increase from 60 to 120 days </a:t>
            </a:r>
          </a:p>
          <a:p>
            <a:pPr lvl="1"/>
            <a:r>
              <a:rPr lang="en-US" dirty="0"/>
              <a:t>Providing more time to search for housing </a:t>
            </a:r>
          </a:p>
          <a:p>
            <a:pPr lvl="1"/>
            <a:r>
              <a:rPr lang="en-US" dirty="0"/>
              <a:t>Address difficulties in finding a unit that meets disability-related needs </a:t>
            </a:r>
          </a:p>
          <a:p>
            <a:pPr marL="457200" lvl="1" indent="0">
              <a:buNone/>
            </a:pPr>
            <a:endParaRPr lang="en-US" dirty="0"/>
          </a:p>
          <a:p>
            <a:r>
              <a:rPr lang="en-US" u="sng" dirty="0"/>
              <a:t>Search Extensions</a:t>
            </a:r>
            <a:r>
              <a:rPr lang="en-US" dirty="0"/>
              <a:t>:  Minimum 90 days</a:t>
            </a:r>
          </a:p>
          <a:p>
            <a:pPr lvl="1"/>
            <a:r>
              <a:rPr lang="en-US" dirty="0"/>
              <a:t>PHA must approve all initial extension requests</a:t>
            </a:r>
          </a:p>
          <a:p>
            <a:pPr lvl="1"/>
            <a:r>
              <a:rPr lang="en-US" dirty="0"/>
              <a:t>PHA must notify the family prior to initial expiration and ask if they need assistance </a:t>
            </a:r>
          </a:p>
          <a:p>
            <a:pPr lvl="1"/>
            <a:r>
              <a:rPr lang="en-US" dirty="0"/>
              <a:t>PHAs must still provide extensions as a reasonable accommodation </a:t>
            </a:r>
          </a:p>
          <a:p>
            <a:pPr marL="0" indent="0">
              <a:buNone/>
            </a:pPr>
            <a:endParaRPr lang="en-US" u="sng" dirty="0"/>
          </a:p>
          <a:p>
            <a:r>
              <a:rPr lang="en-US" u="sng" dirty="0"/>
              <a:t>No residency preferences </a:t>
            </a:r>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166927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16A1-EFF8-8E17-5D91-2A5FD8854FE4}"/>
              </a:ext>
            </a:extLst>
          </p:cNvPr>
          <p:cNvSpPr>
            <a:spLocks noGrp="1"/>
          </p:cNvSpPr>
          <p:nvPr>
            <p:ph type="title"/>
          </p:nvPr>
        </p:nvSpPr>
        <p:spPr/>
        <p:txBody>
          <a:bodyPr/>
          <a:lstStyle/>
          <a:p>
            <a:r>
              <a:rPr lang="en-US" dirty="0"/>
              <a:t>Mainstream Vouchers – </a:t>
            </a:r>
            <a:br>
              <a:rPr lang="en-US" dirty="0"/>
            </a:br>
            <a:r>
              <a:rPr lang="en-US" i="1" dirty="0"/>
              <a:t>Discretionary Waivers </a:t>
            </a:r>
          </a:p>
        </p:txBody>
      </p:sp>
      <p:sp>
        <p:nvSpPr>
          <p:cNvPr id="3" name="Content Placeholder 2">
            <a:extLst>
              <a:ext uri="{FF2B5EF4-FFF2-40B4-BE49-F238E27FC236}">
                <a16:creationId xmlns:a16="http://schemas.microsoft.com/office/drawing/2014/main" id="{35A16268-DF4F-1637-D610-B89BE1928515}"/>
              </a:ext>
            </a:extLst>
          </p:cNvPr>
          <p:cNvSpPr>
            <a:spLocks noGrp="1"/>
          </p:cNvSpPr>
          <p:nvPr>
            <p:ph idx="1"/>
          </p:nvPr>
        </p:nvSpPr>
        <p:spPr/>
        <p:txBody>
          <a:bodyPr>
            <a:normAutofit lnSpcReduction="10000"/>
          </a:bodyPr>
          <a:lstStyle/>
          <a:p>
            <a:r>
              <a:rPr lang="en-US" u="sng" dirty="0"/>
              <a:t>Separate Waiting List for Mainstream Vouchers</a:t>
            </a:r>
          </a:p>
          <a:p>
            <a:pPr lvl="1"/>
            <a:r>
              <a:rPr lang="en-US" dirty="0"/>
              <a:t>PHAs may adopt a separate waiting list </a:t>
            </a:r>
          </a:p>
          <a:p>
            <a:pPr lvl="1"/>
            <a:r>
              <a:rPr lang="en-US" dirty="0"/>
              <a:t>More efficiently identify eligible applicants </a:t>
            </a:r>
          </a:p>
          <a:p>
            <a:pPr lvl="1"/>
            <a:r>
              <a:rPr lang="en-US" dirty="0"/>
              <a:t>Effective communication of notice to existing applicants of separate waiting list </a:t>
            </a:r>
          </a:p>
          <a:p>
            <a:pPr lvl="1"/>
            <a:r>
              <a:rPr lang="en-US" dirty="0"/>
              <a:t>60-day period before use of separate waiting list to ensure notice </a:t>
            </a:r>
          </a:p>
          <a:p>
            <a:pPr marL="457200" lvl="1" indent="0">
              <a:buNone/>
            </a:pPr>
            <a:endParaRPr lang="en-US" u="sng" dirty="0"/>
          </a:p>
          <a:p>
            <a:r>
              <a:rPr lang="en-US" u="sng" dirty="0"/>
              <a:t>Admission preferences </a:t>
            </a:r>
          </a:p>
          <a:p>
            <a:pPr lvl="1"/>
            <a:r>
              <a:rPr lang="en-US" dirty="0"/>
              <a:t>Work with referral partners to identify eligible applicants </a:t>
            </a:r>
          </a:p>
          <a:p>
            <a:pPr lvl="1"/>
            <a:r>
              <a:rPr lang="en-US" dirty="0"/>
              <a:t>Help facilitate access to individuals exiting institutional settings </a:t>
            </a:r>
          </a:p>
          <a:p>
            <a:pPr lvl="1"/>
            <a:r>
              <a:rPr lang="en-US" dirty="0"/>
              <a:t>Cannot provide preferences only to organizations serving individuals with specific types of disabilities </a:t>
            </a:r>
          </a:p>
          <a:p>
            <a:pPr lvl="1"/>
            <a:endParaRPr lang="en-US" dirty="0"/>
          </a:p>
          <a:p>
            <a:pPr lvl="1"/>
            <a:endParaRPr lang="en-US" u="sng" dirty="0"/>
          </a:p>
          <a:p>
            <a:pPr marL="457200" lvl="1" indent="0">
              <a:buNone/>
            </a:pPr>
            <a:endParaRPr lang="en-US" u="sng" dirty="0"/>
          </a:p>
          <a:p>
            <a:pPr lvl="1"/>
            <a:endParaRPr lang="en-US" u="sng" dirty="0"/>
          </a:p>
        </p:txBody>
      </p:sp>
    </p:spTree>
    <p:extLst>
      <p:ext uri="{BB962C8B-B14F-4D97-AF65-F5344CB8AC3E}">
        <p14:creationId xmlns:p14="http://schemas.microsoft.com/office/powerpoint/2010/main" val="2933905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7C05-63FD-949C-0222-19156EB7E463}"/>
              </a:ext>
            </a:extLst>
          </p:cNvPr>
          <p:cNvSpPr>
            <a:spLocks noGrp="1"/>
          </p:cNvSpPr>
          <p:nvPr>
            <p:ph type="title"/>
          </p:nvPr>
        </p:nvSpPr>
        <p:spPr/>
        <p:txBody>
          <a:bodyPr/>
          <a:lstStyle/>
          <a:p>
            <a:r>
              <a:rPr lang="en-US" dirty="0"/>
              <a:t>Mainstream Vouchers </a:t>
            </a:r>
          </a:p>
        </p:txBody>
      </p:sp>
      <p:sp>
        <p:nvSpPr>
          <p:cNvPr id="3" name="Content Placeholder 2">
            <a:extLst>
              <a:ext uri="{FF2B5EF4-FFF2-40B4-BE49-F238E27FC236}">
                <a16:creationId xmlns:a16="http://schemas.microsoft.com/office/drawing/2014/main" id="{7C2B50B8-B5FF-3FB5-6B34-F0CF2E54CA46}"/>
              </a:ext>
            </a:extLst>
          </p:cNvPr>
          <p:cNvSpPr>
            <a:spLocks noGrp="1"/>
          </p:cNvSpPr>
          <p:nvPr>
            <p:ph idx="1"/>
          </p:nvPr>
        </p:nvSpPr>
        <p:spPr/>
        <p:txBody>
          <a:bodyPr/>
          <a:lstStyle/>
          <a:p>
            <a:r>
              <a:rPr lang="en-US" dirty="0"/>
              <a:t>Program must be administered in compliance with Federal fair housing and civil rights requirements </a:t>
            </a:r>
          </a:p>
          <a:p>
            <a:r>
              <a:rPr lang="en-US" dirty="0"/>
              <a:t>No exclusion of individuals based on one’s type of disability or on the basis of any federal protected class </a:t>
            </a:r>
          </a:p>
          <a:p>
            <a:r>
              <a:rPr lang="en-US" dirty="0"/>
              <a:t>Reasonable accommodations must be provided </a:t>
            </a:r>
          </a:p>
          <a:p>
            <a:pPr lvl="1"/>
            <a:r>
              <a:rPr lang="en-US" dirty="0"/>
              <a:t>Common examples: higher payment standard to secure a unit that is accessible or meets other disability-related needs; assistance with the application process; permitting assistance animals; timing considerations</a:t>
            </a:r>
          </a:p>
          <a:p>
            <a:pPr lvl="1"/>
            <a:r>
              <a:rPr lang="en-US" dirty="0"/>
              <a:t>Not an exhaustive list </a:t>
            </a:r>
          </a:p>
        </p:txBody>
      </p:sp>
    </p:spTree>
    <p:extLst>
      <p:ext uri="{BB962C8B-B14F-4D97-AF65-F5344CB8AC3E}">
        <p14:creationId xmlns:p14="http://schemas.microsoft.com/office/powerpoint/2010/main" val="1028031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6E99-EA28-3CE1-97E5-4956F8E86837}"/>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B001971F-033E-601C-FF60-82226FDAA3D4}"/>
              </a:ext>
            </a:extLst>
          </p:cNvPr>
          <p:cNvSpPr>
            <a:spLocks noGrp="1"/>
          </p:cNvSpPr>
          <p:nvPr>
            <p:ph idx="1"/>
          </p:nvPr>
        </p:nvSpPr>
        <p:spPr/>
        <p:txBody>
          <a:bodyPr>
            <a:normAutofit/>
          </a:bodyPr>
          <a:lstStyle/>
          <a:p>
            <a:r>
              <a:rPr lang="en-US" dirty="0"/>
              <a:t>HUD’s Mainstream Voucher Program, </a:t>
            </a:r>
            <a:r>
              <a:rPr lang="en-US" dirty="0">
                <a:hlinkClick r:id="rId2"/>
              </a:rPr>
              <a:t>https://www.hud.gov/program_offices/public_indian_housing/programs/hcv/mainstream</a:t>
            </a:r>
            <a:endParaRPr lang="en-US" dirty="0"/>
          </a:p>
          <a:p>
            <a:pPr marL="0" indent="0">
              <a:buNone/>
            </a:pPr>
            <a:endParaRPr lang="en-US" dirty="0"/>
          </a:p>
          <a:p>
            <a:r>
              <a:rPr lang="en-US" dirty="0"/>
              <a:t>PIH Notice 2024-30 “Statutory and Regulatory Waivers for Mainstream Vouchers,” Notice and Press Release,  </a:t>
            </a:r>
            <a:r>
              <a:rPr lang="en-US"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https://www.hud.gov/press/press_releases_media_advisories/HUD_No_24_222</a:t>
            </a:r>
            <a:r>
              <a:rPr lang="en-US" u="sng" dirty="0">
                <a:solidFill>
                  <a:srgbClr val="467886"/>
                </a:solidFill>
                <a:effectLst/>
                <a:latin typeface="Aptos" panose="020B0004020202020204" pitchFamily="34" charset="0"/>
                <a:ea typeface="Aptos" panose="020B0004020202020204" pitchFamily="34" charset="0"/>
                <a:cs typeface="Aptos" panose="020B0004020202020204" pitchFamily="34" charset="0"/>
              </a:rPr>
              <a:t>.  </a:t>
            </a:r>
            <a:r>
              <a:rPr lang="en-US" dirty="0"/>
              <a:t>  </a:t>
            </a:r>
          </a:p>
          <a:p>
            <a:pPr marL="0" indent="0">
              <a:buNone/>
            </a:pPr>
            <a:endParaRPr lang="en-US" dirty="0"/>
          </a:p>
        </p:txBody>
      </p:sp>
    </p:spTree>
    <p:extLst>
      <p:ext uri="{BB962C8B-B14F-4D97-AF65-F5344CB8AC3E}">
        <p14:creationId xmlns:p14="http://schemas.microsoft.com/office/powerpoint/2010/main" val="293723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AA0EA-187A-F8AC-AE16-C8CDA48A8544}"/>
            </a:ext>
          </a:extLst>
        </p:cNvPr>
        <p:cNvGrpSpPr/>
        <p:nvPr/>
      </p:nvGrpSpPr>
      <p:grpSpPr>
        <a:xfrm>
          <a:off x="0" y="0"/>
          <a:ext cx="0" cy="0"/>
          <a:chOff x="0" y="0"/>
          <a:chExt cx="0" cy="0"/>
        </a:xfrm>
      </p:grpSpPr>
      <p:sp>
        <p:nvSpPr>
          <p:cNvPr id="13" name="Title 4">
            <a:extLst>
              <a:ext uri="{FF2B5EF4-FFF2-40B4-BE49-F238E27FC236}">
                <a16:creationId xmlns:a16="http://schemas.microsoft.com/office/drawing/2014/main" id="{3720B02A-06FA-8564-ED92-D349DD713DC9}"/>
              </a:ext>
            </a:extLst>
          </p:cNvPr>
          <p:cNvSpPr>
            <a:spLocks noGrp="1"/>
          </p:cNvSpPr>
          <p:nvPr>
            <p:ph type="title"/>
          </p:nvPr>
        </p:nvSpPr>
        <p:spPr>
          <a:xfrm>
            <a:off x="612867" y="873470"/>
            <a:ext cx="10966266" cy="791702"/>
          </a:xfrm>
        </p:spPr>
        <p:txBody>
          <a:bodyPr>
            <a:normAutofit fontScale="90000"/>
          </a:bodyPr>
          <a:lstStyle/>
          <a:p>
            <a:pPr algn="ctr"/>
            <a:r>
              <a:rPr lang="en-US" b="1" dirty="0">
                <a:solidFill>
                  <a:srgbClr val="004C82"/>
                </a:solidFill>
                <a:latin typeface="Arial"/>
                <a:cs typeface="Arial"/>
              </a:rPr>
              <a:t>PCPID Citizen Members</a:t>
            </a:r>
            <a:br>
              <a:rPr lang="en-US" sz="3500" b="1" dirty="0">
                <a:solidFill>
                  <a:srgbClr val="004C82"/>
                </a:solidFill>
                <a:latin typeface="Arial"/>
                <a:cs typeface="Arial"/>
              </a:rPr>
            </a:br>
            <a:r>
              <a:rPr lang="en-US" sz="3100" b="0" dirty="0">
                <a:solidFill>
                  <a:srgbClr val="004C82"/>
                </a:solidFill>
                <a:latin typeface="Arial"/>
                <a:cs typeface="Arial"/>
              </a:rPr>
              <a:t>Describing one leading barrier you are observing in your  community for People with Intellectual Disabilities and their Families</a:t>
            </a:r>
            <a:endParaRPr lang="en-US" sz="3500" b="0" dirty="0">
              <a:solidFill>
                <a:srgbClr val="004C82"/>
              </a:solidFill>
              <a:ea typeface="Calibri Light"/>
              <a:cs typeface="Calibri Light"/>
            </a:endParaRPr>
          </a:p>
        </p:txBody>
      </p:sp>
      <p:sp>
        <p:nvSpPr>
          <p:cNvPr id="2" name="Text Placeholder 1">
            <a:extLst>
              <a:ext uri="{FF2B5EF4-FFF2-40B4-BE49-F238E27FC236}">
                <a16:creationId xmlns:a16="http://schemas.microsoft.com/office/drawing/2014/main" id="{AA242757-7E64-F3DD-747E-418432D961EC}"/>
              </a:ext>
            </a:extLst>
          </p:cNvPr>
          <p:cNvSpPr>
            <a:spLocks noGrp="1"/>
          </p:cNvSpPr>
          <p:nvPr>
            <p:ph type="body" sz="quarter" idx="10"/>
          </p:nvPr>
        </p:nvSpPr>
        <p:spPr>
          <a:xfrm>
            <a:off x="857139" y="2385607"/>
            <a:ext cx="10472738" cy="2994467"/>
          </a:xfrm>
        </p:spPr>
        <p:txBody>
          <a:bodyPr numCol="2">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Gabriel Martinez, </a:t>
            </a:r>
            <a:r>
              <a:rPr kumimoji="0" lang="en-US" sz="2500" b="0" i="0" u="none" strike="noStrike" kern="1200" cap="none" spc="0" normalizeH="0" baseline="0" noProof="0" dirty="0">
                <a:ln>
                  <a:noFill/>
                </a:ln>
                <a:solidFill>
                  <a:prstClr val="black"/>
                </a:solidFill>
                <a:effectLst/>
                <a:uLnTx/>
                <a:uFillTx/>
                <a:latin typeface="Arial"/>
                <a:ea typeface="+mn-lt"/>
                <a:cs typeface="+mn-lt"/>
              </a:rPr>
              <a:t>Arizona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James Meadours, </a:t>
            </a:r>
            <a:r>
              <a:rPr kumimoji="0" lang="en-US" sz="2500" b="0" i="0" u="none" strike="noStrike" kern="1200" cap="none" spc="0" normalizeH="0" baseline="0" noProof="0" dirty="0">
                <a:ln>
                  <a:noFill/>
                </a:ln>
                <a:solidFill>
                  <a:prstClr val="black"/>
                </a:solidFill>
                <a:effectLst/>
                <a:uLnTx/>
                <a:uFillTx/>
                <a:latin typeface="Arial"/>
                <a:ea typeface="+mn-lt"/>
                <a:cs typeface="+mn-lt"/>
              </a:rPr>
              <a:t>Texas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Lucy Meyer, </a:t>
            </a:r>
            <a:r>
              <a:rPr kumimoji="0" lang="en-US" sz="2500" b="0" i="0" u="none" strike="noStrike" kern="1200" cap="none" spc="0" normalizeH="0" baseline="0" noProof="0" dirty="0">
                <a:ln>
                  <a:noFill/>
                </a:ln>
                <a:solidFill>
                  <a:prstClr val="black"/>
                </a:solidFill>
                <a:effectLst/>
                <a:uLnTx/>
                <a:uFillTx/>
                <a:latin typeface="Arial"/>
                <a:ea typeface="+mn-lt"/>
                <a:cs typeface="+mn-lt"/>
              </a:rPr>
              <a:t>California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Tia Marie Nelis, </a:t>
            </a:r>
            <a:r>
              <a:rPr kumimoji="0" lang="en-US" sz="2500" b="0" i="0" u="none" strike="noStrike" kern="1200" cap="none" spc="0" normalizeH="0" baseline="0" noProof="0" dirty="0">
                <a:ln>
                  <a:noFill/>
                </a:ln>
                <a:solidFill>
                  <a:prstClr val="black"/>
                </a:solidFill>
                <a:effectLst/>
                <a:uLnTx/>
                <a:uFillTx/>
                <a:latin typeface="Arial"/>
                <a:ea typeface="+mn-lt"/>
                <a:cs typeface="+mn-lt"/>
              </a:rPr>
              <a:t>Illinois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Santa Elia Perez, </a:t>
            </a:r>
            <a:r>
              <a:rPr kumimoji="0" lang="en-US" sz="2500" b="0" i="0" u="none" strike="noStrike" kern="1200" cap="none" spc="0" normalizeH="0" baseline="0" noProof="0" dirty="0">
                <a:ln>
                  <a:noFill/>
                </a:ln>
                <a:solidFill>
                  <a:prstClr val="black"/>
                </a:solidFill>
                <a:effectLst/>
                <a:uLnTx/>
                <a:uFillTx/>
                <a:latin typeface="Arial"/>
                <a:ea typeface="+mn-lt"/>
                <a:cs typeface="+mn-lt"/>
              </a:rPr>
              <a:t>Nevada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Nick Perry, </a:t>
            </a:r>
            <a:r>
              <a:rPr kumimoji="0" lang="en-US" sz="2500" b="0" i="0" u="none" strike="noStrike" kern="1200" cap="none" spc="0" normalizeH="0" baseline="0" noProof="0" dirty="0">
                <a:ln>
                  <a:noFill/>
                </a:ln>
                <a:solidFill>
                  <a:prstClr val="black"/>
                </a:solidFill>
                <a:effectLst/>
                <a:uLnTx/>
                <a:uFillTx/>
                <a:latin typeface="Arial"/>
                <a:ea typeface="+mn-lt"/>
                <a:cs typeface="+mn-lt"/>
              </a:rPr>
              <a:t>Georgia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Hillary Dunn Stanisz, </a:t>
            </a:r>
            <a:r>
              <a:rPr kumimoji="0" lang="en-US" sz="2500" b="0" i="0" u="none" strike="noStrike" kern="1200" cap="none" spc="0" normalizeH="0" baseline="0" noProof="0" dirty="0">
                <a:ln>
                  <a:noFill/>
                </a:ln>
                <a:solidFill>
                  <a:prstClr val="black"/>
                </a:solidFill>
                <a:effectLst/>
                <a:uLnTx/>
                <a:uFillTx/>
                <a:latin typeface="Arial"/>
                <a:ea typeface="+mn-lt"/>
                <a:cs typeface="+mn-lt"/>
              </a:rPr>
              <a:t>Massachusetts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James Trout, </a:t>
            </a:r>
            <a:r>
              <a:rPr kumimoji="0" lang="en-US" sz="2500" b="0" i="0" u="none" strike="noStrike" kern="1200" cap="none" spc="0" normalizeH="0" baseline="0" noProof="0" dirty="0">
                <a:ln>
                  <a:noFill/>
                </a:ln>
                <a:solidFill>
                  <a:prstClr val="black"/>
                </a:solidFill>
                <a:effectLst/>
                <a:uLnTx/>
                <a:uFillTx/>
                <a:latin typeface="Arial"/>
                <a:ea typeface="+mn-lt"/>
                <a:cs typeface="+mn-lt"/>
              </a:rPr>
              <a:t>Virginia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Liz Weintraub, </a:t>
            </a:r>
            <a:r>
              <a:rPr kumimoji="0" lang="en-US" sz="2500" b="0" i="0" u="none" strike="noStrike" kern="1200" cap="none" spc="0" normalizeH="0" baseline="0" noProof="0" dirty="0">
                <a:ln>
                  <a:noFill/>
                </a:ln>
                <a:solidFill>
                  <a:prstClr val="black"/>
                </a:solidFill>
                <a:effectLst/>
                <a:uLnTx/>
                <a:uFillTx/>
                <a:latin typeface="Arial"/>
                <a:ea typeface="+mn-lt"/>
                <a:cs typeface="+mn-lt"/>
              </a:rPr>
              <a:t>Maryland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Jordyn Zimmerman, </a:t>
            </a:r>
            <a:r>
              <a:rPr kumimoji="0" lang="en-US" sz="2500" b="0" i="0" u="none" strike="noStrike" kern="1200" cap="none" spc="0" normalizeH="0" baseline="0" noProof="0" dirty="0">
                <a:ln>
                  <a:noFill/>
                </a:ln>
                <a:solidFill>
                  <a:prstClr val="black"/>
                </a:solidFill>
                <a:effectLst/>
                <a:uLnTx/>
                <a:uFillTx/>
                <a:latin typeface="Arial"/>
                <a:ea typeface="+mn-lt"/>
                <a:cs typeface="+mn-lt"/>
              </a:rPr>
              <a:t>Ohio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CFE3C3C-D452-68DB-0E5A-2D9FA33E08D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a:sym typeface="Arial"/>
            </a:endParaRPr>
          </a:p>
        </p:txBody>
      </p:sp>
      <p:sp>
        <p:nvSpPr>
          <p:cNvPr id="4" name="TextBox 3">
            <a:extLst>
              <a:ext uri="{FF2B5EF4-FFF2-40B4-BE49-F238E27FC236}">
                <a16:creationId xmlns:a16="http://schemas.microsoft.com/office/drawing/2014/main" id="{647B02B9-87B8-109C-6337-386F8F15FFCA}"/>
              </a:ext>
            </a:extLst>
          </p:cNvPr>
          <p:cNvSpPr txBox="1"/>
          <p:nvPr/>
        </p:nvSpPr>
        <p:spPr>
          <a:xfrm>
            <a:off x="4724400" y="41100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a:sym typeface="Arial"/>
            </a:endParaRPr>
          </a:p>
        </p:txBody>
      </p:sp>
    </p:spTree>
    <p:extLst>
      <p:ext uri="{BB962C8B-B14F-4D97-AF65-F5344CB8AC3E}">
        <p14:creationId xmlns:p14="http://schemas.microsoft.com/office/powerpoint/2010/main" val="273747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082B-BE74-CFC9-37F5-FF215B796C25}"/>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D05EB349-FB30-5DB1-B5DA-533B21F2EBF1}"/>
              </a:ext>
            </a:extLst>
          </p:cNvPr>
          <p:cNvSpPr>
            <a:spLocks noGrp="1"/>
          </p:cNvSpPr>
          <p:nvPr>
            <p:ph idx="1"/>
          </p:nvPr>
        </p:nvSpPr>
        <p:spPr>
          <a:xfrm>
            <a:off x="838200" y="1571348"/>
            <a:ext cx="10515600" cy="4605615"/>
          </a:xfrm>
        </p:spPr>
        <p:txBody>
          <a:bodyPr>
            <a:normAutofit fontScale="85000" lnSpcReduction="10000"/>
          </a:bodyPr>
          <a:lstStyle/>
          <a:p>
            <a:r>
              <a:rPr lang="en-US" dirty="0"/>
              <a:t>HUD FHEO website, </a:t>
            </a:r>
            <a:r>
              <a:rPr lang="en-US" dirty="0">
                <a:hlinkClick r:id="rId2"/>
              </a:rPr>
              <a:t>https://www.hud.gov/fairhousing</a:t>
            </a:r>
            <a:endParaRPr lang="en-US" dirty="0"/>
          </a:p>
          <a:p>
            <a:pPr lvl="1"/>
            <a:r>
              <a:rPr lang="en-US" dirty="0"/>
              <a:t>Fair housing rights and obligations, </a:t>
            </a:r>
            <a:r>
              <a:rPr lang="en-US" dirty="0">
                <a:hlinkClick r:id="rId3"/>
              </a:rPr>
              <a:t>https://www.hud.gov/program_offices/fair_housing_equal_opp/fair_housing_rights_and_obligations</a:t>
            </a:r>
            <a:endParaRPr lang="en-US" dirty="0"/>
          </a:p>
          <a:p>
            <a:pPr lvl="1"/>
            <a:r>
              <a:rPr lang="en-US" dirty="0"/>
              <a:t>Physical accessibility requirements, </a:t>
            </a:r>
            <a:r>
              <a:rPr lang="en-US" dirty="0">
                <a:hlinkClick r:id="rId4"/>
              </a:rPr>
              <a:t>https://www.hud.gov/program_offices/fair_housing_equal_opp/physical_accessibility</a:t>
            </a:r>
            <a:endParaRPr lang="en-US" dirty="0"/>
          </a:p>
          <a:p>
            <a:pPr lvl="1"/>
            <a:r>
              <a:rPr lang="en-US" dirty="0"/>
              <a:t>How to File a Fair Housing Complaint, </a:t>
            </a:r>
            <a:r>
              <a:rPr lang="en-US" dirty="0">
                <a:hlinkClick r:id="rId5"/>
              </a:rPr>
              <a:t>https://www.hud.gov/program_offices/fair_housing_equal_opp/online-complaint</a:t>
            </a:r>
            <a:endParaRPr lang="en-US" dirty="0"/>
          </a:p>
          <a:p>
            <a:pPr marL="0" indent="0">
              <a:buNone/>
            </a:pPr>
            <a:endParaRPr lang="en-US" dirty="0"/>
          </a:p>
          <a:p>
            <a:r>
              <a:rPr lang="en-US" dirty="0"/>
              <a:t>Statement of the Department of Housing and Urban Development on the Role of Housing in Accomplishing the Goals of </a:t>
            </a:r>
            <a:r>
              <a:rPr lang="en-US" i="1" dirty="0"/>
              <a:t>Olmstead</a:t>
            </a:r>
            <a:r>
              <a:rPr lang="en-US" dirty="0"/>
              <a:t>, </a:t>
            </a:r>
            <a:r>
              <a:rPr lang="en-US" dirty="0">
                <a:hlinkClick r:id="rId6"/>
              </a:rPr>
              <a:t>https://www.hud.gov/sites/documents/OLMSTEADGUIDNC060413.PDF</a:t>
            </a:r>
            <a:r>
              <a:rPr lang="en-US" dirty="0"/>
              <a:t> </a:t>
            </a:r>
          </a:p>
          <a:p>
            <a:r>
              <a:rPr lang="en-US" dirty="0"/>
              <a:t>HUD/DOJ Joint Statement on Reasonable Accommodations under the Fair Housing Act, </a:t>
            </a:r>
            <a:r>
              <a:rPr lang="en-US" dirty="0">
                <a:hlinkClick r:id="rId7"/>
              </a:rPr>
              <a:t>https://www.hud.gov/sites/documents/huddojstatement.pdf</a:t>
            </a:r>
            <a:endParaRPr lang="en-US" dirty="0"/>
          </a:p>
          <a:p>
            <a:endParaRPr lang="en-US" dirty="0"/>
          </a:p>
        </p:txBody>
      </p:sp>
    </p:spTree>
    <p:extLst>
      <p:ext uri="{BB962C8B-B14F-4D97-AF65-F5344CB8AC3E}">
        <p14:creationId xmlns:p14="http://schemas.microsoft.com/office/powerpoint/2010/main" val="2232879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PCPID Ex Officio Member Agencies: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Initiatives for People with Intellectual Disabilities and their Families </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11353800" cy="1714209"/>
          </a:xfrm>
        </p:spPr>
        <p:txBody>
          <a:bodyPr>
            <a:normAutofit fontScale="92500" lnSpcReduction="10000"/>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a:rPr>
              <a:t>Ashley Brizzo, Director, Training and Services Programs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Shannon O’Neill, Education Program Specialist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a:rPr>
              <a:t>Division Office of Special Education and Rehabilitative Services (OSERS),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Department of Education</a:t>
            </a:r>
          </a:p>
        </p:txBody>
      </p:sp>
    </p:spTree>
    <p:extLst>
      <p:ext uri="{BB962C8B-B14F-4D97-AF65-F5344CB8AC3E}">
        <p14:creationId xmlns:p14="http://schemas.microsoft.com/office/powerpoint/2010/main" val="3098955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B22A-C816-67DF-7934-DDD96BE21BE0}"/>
              </a:ext>
            </a:extLst>
          </p:cNvPr>
          <p:cNvSpPr>
            <a:spLocks noGrp="1"/>
          </p:cNvSpPr>
          <p:nvPr>
            <p:ph type="ctrTitle"/>
          </p:nvPr>
        </p:nvSpPr>
        <p:spPr/>
        <p:txBody>
          <a:bodyPr/>
          <a:lstStyle/>
          <a:p>
            <a:r>
              <a:rPr lang="en-US" dirty="0"/>
              <a:t>Office of Special Education and Rehabilitative Services</a:t>
            </a:r>
            <a:br>
              <a:rPr lang="en-US" dirty="0"/>
            </a:br>
            <a:r>
              <a:rPr lang="en-US" dirty="0"/>
              <a:t>Inclusive Practices Initiatives</a:t>
            </a:r>
          </a:p>
        </p:txBody>
      </p:sp>
      <p:sp>
        <p:nvSpPr>
          <p:cNvPr id="3" name="Subtitle 2">
            <a:extLst>
              <a:ext uri="{FF2B5EF4-FFF2-40B4-BE49-F238E27FC236}">
                <a16:creationId xmlns:a16="http://schemas.microsoft.com/office/drawing/2014/main" id="{FF06A619-F721-C071-8711-72F8BF35D1EB}"/>
              </a:ext>
            </a:extLst>
          </p:cNvPr>
          <p:cNvSpPr>
            <a:spLocks noGrp="1"/>
          </p:cNvSpPr>
          <p:nvPr>
            <p:ph type="subTitle" idx="1"/>
          </p:nvPr>
        </p:nvSpPr>
        <p:spPr/>
        <p:txBody>
          <a:bodyPr>
            <a:normAutofit fontScale="92500" lnSpcReduction="10000"/>
          </a:bodyPr>
          <a:lstStyle/>
          <a:p>
            <a:r>
              <a:rPr lang="en-US" dirty="0"/>
              <a:t>Ashley Brizzo, E.D. Director, Training and Service programs Unit Rehabilitation Services Administration</a:t>
            </a:r>
            <a:br>
              <a:rPr lang="en-US" dirty="0"/>
            </a:br>
            <a:r>
              <a:rPr lang="en-US" dirty="0"/>
              <a:t>Shannon M. O’Neill, Ed.D. – Education Program Specialist</a:t>
            </a:r>
            <a:br>
              <a:rPr lang="en-US" dirty="0"/>
            </a:br>
            <a:r>
              <a:rPr lang="en-US" dirty="0"/>
              <a:t>Office of Special Education Programs</a:t>
            </a:r>
          </a:p>
        </p:txBody>
      </p:sp>
    </p:spTree>
    <p:extLst>
      <p:ext uri="{BB962C8B-B14F-4D97-AF65-F5344CB8AC3E}">
        <p14:creationId xmlns:p14="http://schemas.microsoft.com/office/powerpoint/2010/main" val="36534469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0406-DACA-395D-43EB-C36D087E520A}"/>
              </a:ext>
            </a:extLst>
          </p:cNvPr>
          <p:cNvSpPr>
            <a:spLocks noGrp="1"/>
          </p:cNvSpPr>
          <p:nvPr>
            <p:ph type="title"/>
          </p:nvPr>
        </p:nvSpPr>
        <p:spPr>
          <a:xfrm>
            <a:off x="703385" y="12192"/>
            <a:ext cx="10423319" cy="672111"/>
          </a:xfrm>
        </p:spPr>
        <p:txBody>
          <a:bodyPr/>
          <a:lstStyle/>
          <a:p>
            <a:r>
              <a:rPr lang="en-US" dirty="0">
                <a:cs typeface="Arial" panose="020B0604020202020204" pitchFamily="34" charset="0"/>
              </a:rPr>
              <a:t>OSERS Mission and Vision</a:t>
            </a:r>
            <a:endParaRPr lang="en-US" dirty="0"/>
          </a:p>
        </p:txBody>
      </p:sp>
      <p:sp>
        <p:nvSpPr>
          <p:cNvPr id="4" name="Slide Number Placeholder 3">
            <a:extLst>
              <a:ext uri="{FF2B5EF4-FFF2-40B4-BE49-F238E27FC236}">
                <a16:creationId xmlns:a16="http://schemas.microsoft.com/office/drawing/2014/main" id="{815E114D-DF08-F84F-AECF-DAE841ACA13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9B8DF29-655A-4963-A315-33D046BB9CBA}" type="slidenum">
              <a:rPr kumimoji="0" lang="en-US" sz="14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descr="Graphic showing the OSERS mission to improve early childhood, education, and employment outcomes and raise expectations for all people with disabilities, their families, their communities, and the nation">
            <a:extLst>
              <a:ext uri="{FF2B5EF4-FFF2-40B4-BE49-F238E27FC236}">
                <a16:creationId xmlns:a16="http://schemas.microsoft.com/office/drawing/2014/main" id="{78DC2D1B-062D-5FDA-4A47-4DF738CE3881}"/>
              </a:ext>
              <a:ext uri="{C183D7F6-B498-43B3-948B-1728B52AA6E4}">
                <adec:decorative xmlns:adec="http://schemas.microsoft.com/office/drawing/2017/decorative" val="0"/>
              </a:ext>
            </a:extLst>
          </p:cNvPr>
          <p:cNvGrpSpPr/>
          <p:nvPr/>
        </p:nvGrpSpPr>
        <p:grpSpPr>
          <a:xfrm>
            <a:off x="967855" y="1078659"/>
            <a:ext cx="10257566" cy="4864941"/>
            <a:chOff x="967855" y="1078659"/>
            <a:chExt cx="10257566" cy="4864941"/>
          </a:xfrm>
        </p:grpSpPr>
        <p:sp>
          <p:nvSpPr>
            <p:cNvPr id="5" name="TextBox 4">
              <a:extLst>
                <a:ext uri="{FF2B5EF4-FFF2-40B4-BE49-F238E27FC236}">
                  <a16:creationId xmlns:a16="http://schemas.microsoft.com/office/drawing/2014/main" id="{8F1DB4EC-3F2F-534D-7FD2-167AE72C7A81}"/>
                </a:ext>
              </a:extLst>
            </p:cNvPr>
            <p:cNvSpPr txBox="1"/>
            <p:nvPr/>
          </p:nvSpPr>
          <p:spPr>
            <a:xfrm>
              <a:off x="1063816" y="1078659"/>
              <a:ext cx="10061408" cy="1015663"/>
            </a:xfrm>
            <a:prstGeom prst="rect">
              <a:avLst/>
            </a:prstGeom>
            <a:solidFill>
              <a:schemeClr val="accent2"/>
            </a:solidFill>
            <a:ln>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To Improve Early Childhood, Education, and Employment Outcomes and Raise Expectations For All People With Disabilities, Their Families, Their Communities, and The Nation</a:t>
              </a:r>
              <a:endParaRPr kumimoji="0" lang="en-US" sz="2000" b="0" i="0" u="none" strike="noStrike" kern="1200" cap="all"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416AE56D-6D2C-7709-47BA-9D2CF7B2C532}"/>
                </a:ext>
                <a:ext uri="{C183D7F6-B498-43B3-948B-1728B52AA6E4}">
                  <adec:decorative xmlns:adec="http://schemas.microsoft.com/office/drawing/2017/decorative" val="1"/>
                </a:ext>
              </a:extLst>
            </p:cNvPr>
            <p:cNvSpPr/>
            <p:nvPr/>
          </p:nvSpPr>
          <p:spPr>
            <a:xfrm>
              <a:off x="967855" y="2462182"/>
              <a:ext cx="10253330" cy="1056988"/>
            </a:xfrm>
            <a:prstGeom prst="rect">
              <a:avLst/>
            </a:prstGeom>
            <a:solidFill>
              <a:schemeClr val="accent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9F9743-DA37-CFA6-8F7B-00789B87D117}"/>
                </a:ext>
              </a:extLst>
            </p:cNvPr>
            <p:cNvSpPr txBox="1"/>
            <p:nvPr/>
          </p:nvSpPr>
          <p:spPr>
            <a:xfrm>
              <a:off x="1438937" y="2698289"/>
              <a:ext cx="931412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Leading for Equitable outcomes</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FE2A9211-2A16-AF1A-164F-5FF8DF4662F0}"/>
                </a:ext>
                <a:ext uri="{C183D7F6-B498-43B3-948B-1728B52AA6E4}">
                  <adec:decorative xmlns:adec="http://schemas.microsoft.com/office/drawing/2017/decorative" val="1"/>
                </a:ext>
              </a:extLst>
            </p:cNvPr>
            <p:cNvSpPr/>
            <p:nvPr/>
          </p:nvSpPr>
          <p:spPr>
            <a:xfrm>
              <a:off x="967855" y="3743560"/>
              <a:ext cx="1828800" cy="2192615"/>
            </a:xfrm>
            <a:prstGeom prst="rect">
              <a:avLst/>
            </a:prstGeom>
            <a:solidFill>
              <a:srgbClr val="195C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CE040F1-B570-66F6-7E97-805E35120241}"/>
                </a:ext>
                <a:ext uri="{C183D7F6-B498-43B3-948B-1728B52AA6E4}">
                  <adec:decorative xmlns:adec="http://schemas.microsoft.com/office/drawing/2017/decorative" val="1"/>
                </a:ext>
              </a:extLst>
            </p:cNvPr>
            <p:cNvSpPr/>
            <p:nvPr/>
          </p:nvSpPr>
          <p:spPr>
            <a:xfrm>
              <a:off x="3086682" y="3743560"/>
              <a:ext cx="1828800" cy="2192615"/>
            </a:xfrm>
            <a:prstGeom prst="rect">
              <a:avLst/>
            </a:prstGeom>
            <a:solidFill>
              <a:srgbClr val="195C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283F7FA-12E8-44ED-DEE0-AFA972956C8F}"/>
                </a:ext>
                <a:ext uri="{C183D7F6-B498-43B3-948B-1728B52AA6E4}">
                  <adec:decorative xmlns:adec="http://schemas.microsoft.com/office/drawing/2017/decorative" val="1"/>
                </a:ext>
              </a:extLst>
            </p:cNvPr>
            <p:cNvSpPr/>
            <p:nvPr/>
          </p:nvSpPr>
          <p:spPr>
            <a:xfrm>
              <a:off x="5181600" y="3750986"/>
              <a:ext cx="1828800" cy="2192614"/>
            </a:xfrm>
            <a:prstGeom prst="rect">
              <a:avLst/>
            </a:prstGeom>
            <a:solidFill>
              <a:srgbClr val="195C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FBA91A3-574C-C5F0-3A53-E72BB9B5A91A}"/>
                </a:ext>
                <a:ext uri="{C183D7F6-B498-43B3-948B-1728B52AA6E4}">
                  <adec:decorative xmlns:adec="http://schemas.microsoft.com/office/drawing/2017/decorative" val="1"/>
                </a:ext>
              </a:extLst>
            </p:cNvPr>
            <p:cNvSpPr/>
            <p:nvPr/>
          </p:nvSpPr>
          <p:spPr>
            <a:xfrm>
              <a:off x="7291629" y="3747849"/>
              <a:ext cx="1828800" cy="2188325"/>
            </a:xfrm>
            <a:prstGeom prst="rect">
              <a:avLst/>
            </a:prstGeom>
            <a:solidFill>
              <a:srgbClr val="195C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1C48AC1-456B-1E7D-1001-0C2627E98A0D}"/>
                </a:ext>
                <a:ext uri="{C183D7F6-B498-43B3-948B-1728B52AA6E4}">
                  <adec:decorative xmlns:adec="http://schemas.microsoft.com/office/drawing/2017/decorative" val="1"/>
                </a:ext>
              </a:extLst>
            </p:cNvPr>
            <p:cNvSpPr/>
            <p:nvPr/>
          </p:nvSpPr>
          <p:spPr>
            <a:xfrm>
              <a:off x="9396621" y="3733800"/>
              <a:ext cx="1828800" cy="2209799"/>
            </a:xfrm>
            <a:prstGeom prst="rect">
              <a:avLst/>
            </a:prstGeom>
            <a:solidFill>
              <a:srgbClr val="195C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descr="Prepared workforce&#10;Remedy immediate staffing shortages and effectively deploy diverse and equipped educators, providers, and support personnel">
              <a:extLst>
                <a:ext uri="{FF2B5EF4-FFF2-40B4-BE49-F238E27FC236}">
                  <a16:creationId xmlns:a16="http://schemas.microsoft.com/office/drawing/2014/main" id="{8F0EEAB4-5299-5FE1-5356-D04D6DCD7DF3}"/>
                </a:ext>
              </a:extLst>
            </p:cNvPr>
            <p:cNvSpPr txBox="1"/>
            <p:nvPr/>
          </p:nvSpPr>
          <p:spPr>
            <a:xfrm>
              <a:off x="967855" y="3743560"/>
              <a:ext cx="1828800" cy="18928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all"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Prepared workforce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Remedy immediate staffing shortages and effectively deploy diverse and equipped educators, providers, and support personnel</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389D0D4-3A32-86E7-EDCF-BED89148AAAF}"/>
                </a:ext>
              </a:extLst>
            </p:cNvPr>
            <p:cNvSpPr txBox="1"/>
            <p:nvPr/>
          </p:nvSpPr>
          <p:spPr>
            <a:xfrm>
              <a:off x="3086682" y="3737044"/>
              <a:ext cx="1828800" cy="18928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all"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Evidence-Based</a:t>
              </a:r>
              <a:r>
                <a:rPr kumimoji="0" lang="en-US" sz="1400" b="1"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 practices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Amplify, promote, and actively drive effective learning experiences, instruction, intervention, services, and support</a:t>
              </a:r>
            </a:p>
          </p:txBody>
        </p:sp>
        <p:sp>
          <p:nvSpPr>
            <p:cNvPr id="15" name="TextBox 14">
              <a:extLst>
                <a:ext uri="{FF2B5EF4-FFF2-40B4-BE49-F238E27FC236}">
                  <a16:creationId xmlns:a16="http://schemas.microsoft.com/office/drawing/2014/main" id="{E0A5A77E-B4BB-D811-BA38-087B365BFE56}"/>
                </a:ext>
              </a:extLst>
            </p:cNvPr>
            <p:cNvSpPr txBox="1"/>
            <p:nvPr/>
          </p:nvSpPr>
          <p:spPr>
            <a:xfrm>
              <a:off x="5181600" y="3741102"/>
              <a:ext cx="1828800" cy="17081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Accessible technology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Accelerate usage of inclusive materials and technology for in-person and remote learning and employment</a:t>
              </a:r>
            </a:p>
          </p:txBody>
        </p:sp>
        <p:sp>
          <p:nvSpPr>
            <p:cNvPr id="16" name="TextBox 15">
              <a:extLst>
                <a:ext uri="{FF2B5EF4-FFF2-40B4-BE49-F238E27FC236}">
                  <a16:creationId xmlns:a16="http://schemas.microsoft.com/office/drawing/2014/main" id="{2B24CFB7-960F-9F56-0B02-D3873342D365}"/>
                </a:ext>
              </a:extLst>
            </p:cNvPr>
            <p:cNvSpPr txBox="1"/>
            <p:nvPr/>
          </p:nvSpPr>
          <p:spPr>
            <a:xfrm>
              <a:off x="7291629" y="3753016"/>
              <a:ext cx="1828800" cy="186204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Stakeholders</a:t>
              </a:r>
              <a:endParaRPr kumimoji="0" lang="en-US" sz="1200" b="1"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Engage families, individuals with disabilities, educators, providers, policy makers, advocates, and communities to identify successes, barriers, and needs</a:t>
              </a:r>
            </a:p>
          </p:txBody>
        </p:sp>
        <p:sp>
          <p:nvSpPr>
            <p:cNvPr id="17" name="TextBox 16">
              <a:extLst>
                <a:ext uri="{FF2B5EF4-FFF2-40B4-BE49-F238E27FC236}">
                  <a16:creationId xmlns:a16="http://schemas.microsoft.com/office/drawing/2014/main" id="{851D2D92-E2FE-2962-62A2-84FB613AAC31}"/>
                </a:ext>
              </a:extLst>
            </p:cNvPr>
            <p:cNvSpPr txBox="1"/>
            <p:nvPr/>
          </p:nvSpPr>
          <p:spPr>
            <a:xfrm>
              <a:off x="9396621" y="3733800"/>
              <a:ext cx="1828800" cy="17081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Strategic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Invest in data-aligned coordinated activities that advance Competitive Integrated Employment (CIE)</a:t>
              </a:r>
            </a:p>
          </p:txBody>
        </p:sp>
      </p:grpSp>
    </p:spTree>
    <p:extLst>
      <p:ext uri="{BB962C8B-B14F-4D97-AF65-F5344CB8AC3E}">
        <p14:creationId xmlns:p14="http://schemas.microsoft.com/office/powerpoint/2010/main" val="1365164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5BBF-49B4-490D-1005-48DC2AACDB7F}"/>
              </a:ext>
            </a:extLst>
          </p:cNvPr>
          <p:cNvSpPr>
            <a:spLocks noGrp="1"/>
          </p:cNvSpPr>
          <p:nvPr>
            <p:ph type="title"/>
          </p:nvPr>
        </p:nvSpPr>
        <p:spPr>
          <a:xfrm>
            <a:off x="638175" y="0"/>
            <a:ext cx="11210925" cy="672111"/>
          </a:xfrm>
        </p:spPr>
        <p:txBody>
          <a:bodyPr/>
          <a:lstStyle/>
          <a:p>
            <a:r>
              <a:rPr lang="en-US" dirty="0"/>
              <a:t>Office of Special Education Programs (OSEP)</a:t>
            </a:r>
          </a:p>
        </p:txBody>
      </p:sp>
      <p:sp>
        <p:nvSpPr>
          <p:cNvPr id="3" name="Content Placeholder 2">
            <a:extLst>
              <a:ext uri="{FF2B5EF4-FFF2-40B4-BE49-F238E27FC236}">
                <a16:creationId xmlns:a16="http://schemas.microsoft.com/office/drawing/2014/main" id="{A5FADB92-E460-5CC7-D044-49C1D3F791E8}"/>
              </a:ext>
            </a:extLst>
          </p:cNvPr>
          <p:cNvSpPr>
            <a:spLocks noGrp="1"/>
          </p:cNvSpPr>
          <p:nvPr>
            <p:ph idx="1"/>
          </p:nvPr>
        </p:nvSpPr>
        <p:spPr/>
        <p:txBody>
          <a:bodyPr/>
          <a:lstStyle/>
          <a:p>
            <a:r>
              <a:rPr lang="en-US" dirty="0"/>
              <a:t>The mission of the OSEP is to lead the nation's efforts to improve outcomes for children with disabilities, birth through 21, and their families, ensuring access to fair, equitable, and high-quality education and services. </a:t>
            </a:r>
          </a:p>
          <a:p>
            <a:r>
              <a:rPr lang="en-US" dirty="0"/>
              <a:t>Our vision is for a world in which individuals with disabilities have unlimited opportunities to learn and to lead purposeful and fulfilling lives.</a:t>
            </a:r>
          </a:p>
        </p:txBody>
      </p:sp>
      <p:sp>
        <p:nvSpPr>
          <p:cNvPr id="4" name="Slide Number Placeholder 3">
            <a:extLst>
              <a:ext uri="{FF2B5EF4-FFF2-40B4-BE49-F238E27FC236}">
                <a16:creationId xmlns:a16="http://schemas.microsoft.com/office/drawing/2014/main" id="{156EF424-EAAD-4223-ABC6-7BE1F27F06B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B8DF29-655A-4963-A315-33D046BB9CBA}" type="slidenum">
              <a:rPr kumimoji="0" lang="en-US" sz="14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9809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9A85-A2B0-5ACA-9B48-F1E461462F4E}"/>
              </a:ext>
            </a:extLst>
          </p:cNvPr>
          <p:cNvSpPr>
            <a:spLocks noGrp="1"/>
          </p:cNvSpPr>
          <p:nvPr>
            <p:ph type="title"/>
          </p:nvPr>
        </p:nvSpPr>
        <p:spPr/>
        <p:txBody>
          <a:bodyPr/>
          <a:lstStyle/>
          <a:p>
            <a:r>
              <a:rPr lang="en-US" dirty="0"/>
              <a:t>Rehabilitative Services Administration (RSA)</a:t>
            </a:r>
          </a:p>
        </p:txBody>
      </p:sp>
      <p:sp>
        <p:nvSpPr>
          <p:cNvPr id="3" name="Content Placeholder 2">
            <a:extLst>
              <a:ext uri="{FF2B5EF4-FFF2-40B4-BE49-F238E27FC236}">
                <a16:creationId xmlns:a16="http://schemas.microsoft.com/office/drawing/2014/main" id="{DDE88EC8-A99C-D990-D564-C1064AA2B42F}"/>
              </a:ext>
            </a:extLst>
          </p:cNvPr>
          <p:cNvSpPr>
            <a:spLocks noGrp="1"/>
          </p:cNvSpPr>
          <p:nvPr>
            <p:ph idx="1"/>
          </p:nvPr>
        </p:nvSpPr>
        <p:spPr/>
        <p:txBody>
          <a:bodyPr/>
          <a:lstStyle/>
          <a:p>
            <a:r>
              <a:rPr lang="en-US" sz="2800" dirty="0">
                <a:latin typeface="+mn-lt"/>
              </a:rPr>
              <a:t>The Rehabilitation Services Administration (RSA) provides leadership and resources to assist state and other agencies in providing vocational rehabilitation and other services to individuals with disabilities to maximize their employment, independence, and integration into the community and the competitive labor market.</a:t>
            </a:r>
            <a:endParaRPr lang="en-US" dirty="0">
              <a:latin typeface="+mn-lt"/>
            </a:endParaRPr>
          </a:p>
          <a:p>
            <a:endParaRPr lang="en-US" dirty="0"/>
          </a:p>
        </p:txBody>
      </p:sp>
      <p:sp>
        <p:nvSpPr>
          <p:cNvPr id="4" name="Slide Number Placeholder 3">
            <a:extLst>
              <a:ext uri="{FF2B5EF4-FFF2-40B4-BE49-F238E27FC236}">
                <a16:creationId xmlns:a16="http://schemas.microsoft.com/office/drawing/2014/main" id="{24B111EB-3A40-F66E-D19A-7601AB57DB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B8DF29-655A-4963-A315-33D046BB9CBA}" type="slidenum">
              <a:rPr kumimoji="0" lang="en-US" sz="14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761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FEB1-154F-1BE5-03AF-2DBBC5DDCF9D}"/>
              </a:ext>
            </a:extLst>
          </p:cNvPr>
          <p:cNvSpPr>
            <a:spLocks noGrp="1"/>
          </p:cNvSpPr>
          <p:nvPr>
            <p:ph type="title"/>
          </p:nvPr>
        </p:nvSpPr>
        <p:spPr/>
        <p:txBody>
          <a:bodyPr/>
          <a:lstStyle/>
          <a:p>
            <a:r>
              <a:rPr lang="en-US" dirty="0"/>
              <a:t>OSERS’ Inclusive Practices Priority </a:t>
            </a:r>
          </a:p>
        </p:txBody>
      </p:sp>
      <p:sp>
        <p:nvSpPr>
          <p:cNvPr id="3" name="Content Placeholder 2">
            <a:extLst>
              <a:ext uri="{FF2B5EF4-FFF2-40B4-BE49-F238E27FC236}">
                <a16:creationId xmlns:a16="http://schemas.microsoft.com/office/drawing/2014/main" id="{CDCE3B1A-A907-0480-7B2D-17D650F3E7E3}"/>
              </a:ext>
            </a:extLst>
          </p:cNvPr>
          <p:cNvSpPr>
            <a:spLocks noGrp="1"/>
          </p:cNvSpPr>
          <p:nvPr>
            <p:ph idx="1"/>
          </p:nvPr>
        </p:nvSpPr>
        <p:spPr>
          <a:xfrm>
            <a:off x="609600" y="981513"/>
            <a:ext cx="10972800" cy="4809688"/>
          </a:xfrm>
        </p:spPr>
        <p:txBody>
          <a:bodyPr>
            <a:normAutofit fontScale="92500" lnSpcReduction="20000"/>
          </a:bodyPr>
          <a:lstStyle/>
          <a:p>
            <a:r>
              <a:rPr lang="en-US" sz="3600" dirty="0"/>
              <a:t>Equitable</a:t>
            </a:r>
          </a:p>
          <a:p>
            <a:r>
              <a:rPr lang="en-US" sz="3600" dirty="0"/>
              <a:t>Individualized</a:t>
            </a:r>
          </a:p>
          <a:p>
            <a:pPr lvl="1"/>
            <a:r>
              <a:rPr lang="en-US" sz="3200" dirty="0"/>
              <a:t>Use of evidence-based practices</a:t>
            </a:r>
            <a:endParaRPr lang="en-US" sz="3600" dirty="0"/>
          </a:p>
          <a:p>
            <a:r>
              <a:rPr lang="en-US" sz="3600" dirty="0"/>
              <a:t>Accessible</a:t>
            </a:r>
          </a:p>
          <a:p>
            <a:r>
              <a:rPr lang="en-US" sz="3600" dirty="0"/>
              <a:t>Meaningful</a:t>
            </a:r>
          </a:p>
          <a:p>
            <a:pPr lvl="1"/>
            <a:r>
              <a:rPr lang="en-US" sz="3200" dirty="0"/>
              <a:t>Sense of belonging</a:t>
            </a:r>
          </a:p>
          <a:p>
            <a:pPr lvl="1"/>
            <a:r>
              <a:rPr lang="en-US" sz="3200" dirty="0"/>
              <a:t>Access to the general education curriculum</a:t>
            </a:r>
          </a:p>
          <a:p>
            <a:pPr lvl="1"/>
            <a:r>
              <a:rPr lang="en-US" sz="3200" dirty="0"/>
              <a:t>Improve post-school outcomes </a:t>
            </a:r>
            <a:endParaRPr lang="en-US" sz="3600" dirty="0"/>
          </a:p>
          <a:p>
            <a:endParaRPr lang="en-US" sz="3600" dirty="0"/>
          </a:p>
        </p:txBody>
      </p:sp>
      <p:pic>
        <p:nvPicPr>
          <p:cNvPr id="4" name="Picture 2" descr="Image of pencils and labels saying Diversity, Equity, Inclusion">
            <a:extLst>
              <a:ext uri="{FF2B5EF4-FFF2-40B4-BE49-F238E27FC236}">
                <a16:creationId xmlns:a16="http://schemas.microsoft.com/office/drawing/2014/main" id="{7CD34FA2-6EF6-7C53-75D6-BFBD907BD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473" y="814453"/>
            <a:ext cx="3315904" cy="207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85047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13B9-E993-6845-E26F-505E2A12119F}"/>
              </a:ext>
            </a:extLst>
          </p:cNvPr>
          <p:cNvSpPr>
            <a:spLocks noGrp="1"/>
          </p:cNvSpPr>
          <p:nvPr>
            <p:ph type="title"/>
          </p:nvPr>
        </p:nvSpPr>
        <p:spPr/>
        <p:txBody>
          <a:bodyPr/>
          <a:lstStyle/>
          <a:p>
            <a:r>
              <a:rPr lang="en-US" dirty="0"/>
              <a:t>Beyond Inclusion</a:t>
            </a:r>
          </a:p>
        </p:txBody>
      </p:sp>
      <p:sp>
        <p:nvSpPr>
          <p:cNvPr id="3" name="Content Placeholder 2">
            <a:extLst>
              <a:ext uri="{FF2B5EF4-FFF2-40B4-BE49-F238E27FC236}">
                <a16:creationId xmlns:a16="http://schemas.microsoft.com/office/drawing/2014/main" id="{18D2C9E6-31A5-F946-5997-531AF74857B3}"/>
              </a:ext>
            </a:extLst>
          </p:cNvPr>
          <p:cNvSpPr>
            <a:spLocks noGrp="1"/>
          </p:cNvSpPr>
          <p:nvPr>
            <p:ph idx="1"/>
          </p:nvPr>
        </p:nvSpPr>
        <p:spPr>
          <a:xfrm>
            <a:off x="609600" y="981512"/>
            <a:ext cx="10972800" cy="4809689"/>
          </a:xfrm>
        </p:spPr>
        <p:txBody>
          <a:bodyPr/>
          <a:lstStyle/>
          <a:p>
            <a:pPr marL="0" marR="0" indent="0" algn="ctr">
              <a:spcBef>
                <a:spcPts val="0"/>
              </a:spcBef>
              <a:spcAft>
                <a:spcPts val="0"/>
              </a:spcAft>
              <a:buNone/>
            </a:pPr>
            <a:r>
              <a:rPr lang="en-US" sz="3600" dirty="0">
                <a:effectLst/>
                <a:ea typeface="Calibri" panose="020F0502020204030204" pitchFamily="34" charset="0"/>
              </a:rPr>
              <a:t>“Rightful presence in education is about co-creating an environment conducive to learning and personal growth through cultivation of a culture of true belonging for students and educators who historically are treated like “guests” in a system designed to serve a dominant or “host” culture.” </a:t>
            </a:r>
            <a:r>
              <a:rPr lang="en-US" sz="2800" dirty="0">
                <a:effectLst/>
                <a:latin typeface="Times New Roman" panose="02020603050405020304" pitchFamily="18" charset="0"/>
                <a:ea typeface="Calibri" panose="020F0502020204030204" pitchFamily="34" charset="0"/>
              </a:rPr>
              <a:t> </a:t>
            </a:r>
            <a:r>
              <a:rPr lang="en-US" dirty="0">
                <a:effectLst/>
              </a:rPr>
              <a:t> 	</a:t>
            </a:r>
          </a:p>
          <a:p>
            <a:pPr marL="0" marR="0" indent="0">
              <a:spcBef>
                <a:spcPts val="0"/>
              </a:spcBef>
              <a:spcAft>
                <a:spcPts val="0"/>
              </a:spcAft>
              <a:buNone/>
            </a:pPr>
            <a:br>
              <a:rPr lang="en-US" sz="1400" dirty="0">
                <a:latin typeface="+mn-lt"/>
                <a:ea typeface="Calibri" panose="020F0502020204030204" pitchFamily="34" charset="0"/>
                <a:cs typeface="Arial" panose="020B0604020202020204" pitchFamily="34" charset="0"/>
              </a:rPr>
            </a:br>
            <a:r>
              <a:rPr lang="en-US" sz="1400" u="sng" dirty="0">
                <a:latin typeface="+mn-lt"/>
                <a:ea typeface="Calibri" panose="020F0502020204030204" pitchFamily="34" charset="0"/>
                <a:cs typeface="Arial" panose="020B0604020202020204" pitchFamily="34" charset="0"/>
              </a:rPr>
              <a:t>Source:</a:t>
            </a:r>
            <a:r>
              <a:rPr lang="en-US" sz="1400" dirty="0">
                <a:latin typeface="+mn-lt"/>
                <a:ea typeface="Calibri" panose="020F0502020204030204" pitchFamily="34" charset="0"/>
                <a:cs typeface="Arial" panose="020B0604020202020204" pitchFamily="34" charset="0"/>
              </a:rPr>
              <a:t> </a:t>
            </a:r>
            <a:r>
              <a:rPr lang="en-US" sz="1400" dirty="0">
                <a:effectLst/>
                <a:latin typeface="+mn-lt"/>
                <a:ea typeface="Calibri" panose="020F0502020204030204" pitchFamily="34" charset="0"/>
                <a:cs typeface="Arial" panose="020B0604020202020204" pitchFamily="34" charset="0"/>
              </a:rPr>
              <a:t>Dibblee, I., Woods, K., &amp; McCart, A. (2024, May). Realizing rightful presence through justice-oriented leadership. National Center on Inclusion Toward Rightful Presence; SWIFT Education Center.</a:t>
            </a:r>
          </a:p>
          <a:p>
            <a:endParaRPr lang="en-US" dirty="0"/>
          </a:p>
        </p:txBody>
      </p:sp>
    </p:spTree>
    <p:extLst>
      <p:ext uri="{BB962C8B-B14F-4D97-AF65-F5344CB8AC3E}">
        <p14:creationId xmlns:p14="http://schemas.microsoft.com/office/powerpoint/2010/main" val="198319109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D617-F7E3-5B67-B4D3-CA1EE1DA3A2D}"/>
              </a:ext>
            </a:extLst>
          </p:cNvPr>
          <p:cNvSpPr>
            <a:spLocks noGrp="1"/>
          </p:cNvSpPr>
          <p:nvPr>
            <p:ph type="title"/>
          </p:nvPr>
        </p:nvSpPr>
        <p:spPr/>
        <p:txBody>
          <a:bodyPr/>
          <a:lstStyle/>
          <a:p>
            <a:r>
              <a:rPr lang="en-US" dirty="0">
                <a:latin typeface="Century Gothic"/>
              </a:rPr>
              <a:t>RSA Grantee Example</a:t>
            </a:r>
            <a:endParaRPr lang="en-US" dirty="0"/>
          </a:p>
        </p:txBody>
      </p:sp>
      <p:sp>
        <p:nvSpPr>
          <p:cNvPr id="3" name="Content Placeholder 2">
            <a:extLst>
              <a:ext uri="{FF2B5EF4-FFF2-40B4-BE49-F238E27FC236}">
                <a16:creationId xmlns:a16="http://schemas.microsoft.com/office/drawing/2014/main" id="{935151CD-5871-A1A8-5766-DDE783B0CDAF}"/>
              </a:ext>
            </a:extLst>
          </p:cNvPr>
          <p:cNvSpPr>
            <a:spLocks noGrp="1"/>
          </p:cNvSpPr>
          <p:nvPr>
            <p:ph idx="1"/>
          </p:nvPr>
        </p:nvSpPr>
        <p:spPr/>
        <p:txBody>
          <a:bodyPr vert="horz" lIns="91440" tIns="45720" rIns="91440" bIns="45720" rtlCol="0" anchor="t">
            <a:normAutofit fontScale="92500" lnSpcReduction="10000"/>
          </a:bodyPr>
          <a:lstStyle/>
          <a:p>
            <a:r>
              <a:rPr lang="en-US" dirty="0">
                <a:effectLst/>
                <a:latin typeface="+mn-lt"/>
                <a:ea typeface="Calibri" panose="020F0502020204030204" pitchFamily="34" charset="0"/>
              </a:rPr>
              <a:t>California Department of Rehabilitation’s Pathways to Success Project funded by the Disability Innovation Fund</a:t>
            </a:r>
          </a:p>
          <a:p>
            <a:r>
              <a:rPr lang="en-US" dirty="0">
                <a:latin typeface="+mn-lt"/>
              </a:rPr>
              <a:t>Preparation for STEM occupations through sector-specific specialist teams of rehabilitation counselors and business specialists leveraging artificial intelligence for customized support</a:t>
            </a:r>
          </a:p>
          <a:p>
            <a:r>
              <a:rPr lang="en-US" dirty="0">
                <a:latin typeface="+mn-lt"/>
              </a:rPr>
              <a:t>Focus on increasing opportunities for participants to prepare for, participate or advance in their identified careers utilizing career pathways strategies and services </a:t>
            </a:r>
          </a:p>
          <a:p>
            <a:r>
              <a:rPr lang="en-US" dirty="0">
                <a:latin typeface="+mn-lt"/>
              </a:rPr>
              <a:t>Project Website: https://www.dor.ca.gov/Home/PathwayToSuccess </a:t>
            </a:r>
          </a:p>
        </p:txBody>
      </p:sp>
    </p:spTree>
    <p:extLst>
      <p:ext uri="{BB962C8B-B14F-4D97-AF65-F5344CB8AC3E}">
        <p14:creationId xmlns:p14="http://schemas.microsoft.com/office/powerpoint/2010/main" val="43414563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19F7-090B-30AB-42CF-E296820018FA}"/>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F0076A5-8E53-65D2-A92A-694EA3D91743}"/>
              </a:ext>
            </a:extLst>
          </p:cNvPr>
          <p:cNvSpPr>
            <a:spLocks noGrp="1"/>
          </p:cNvSpPr>
          <p:nvPr>
            <p:ph idx="1"/>
          </p:nvPr>
        </p:nvSpPr>
        <p:spPr/>
        <p:txBody>
          <a:bodyPr>
            <a:normAutofit fontScale="70000" lnSpcReduction="20000"/>
          </a:bodyPr>
          <a:lstStyle/>
          <a:p>
            <a:r>
              <a:rPr lang="en-US" dirty="0"/>
              <a:t>Individuals with Disabilities Education Act (IDEA) website </a:t>
            </a:r>
            <a:r>
              <a:rPr lang="en-US" dirty="0">
                <a:hlinkClick r:id="rId2"/>
              </a:rPr>
              <a:t>https://sites.ed.gov/idea/</a:t>
            </a:r>
            <a:r>
              <a:rPr lang="en-US" dirty="0"/>
              <a:t> </a:t>
            </a:r>
          </a:p>
          <a:p>
            <a:r>
              <a:rPr lang="en-US" dirty="0"/>
              <a:t>OSEP IDEAs That Work website </a:t>
            </a:r>
            <a:r>
              <a:rPr lang="en-US" dirty="0">
                <a:hlinkClick r:id="rId3"/>
              </a:rPr>
              <a:t>https://osepideasthatwork.org/</a:t>
            </a:r>
            <a:r>
              <a:rPr lang="en-US" dirty="0"/>
              <a:t> </a:t>
            </a:r>
          </a:p>
          <a:p>
            <a:r>
              <a:rPr lang="en-US" dirty="0"/>
              <a:t>Office of Special Education Programs U.S. Department of Education </a:t>
            </a:r>
            <a:r>
              <a:rPr lang="en-US" dirty="0">
                <a:hlinkClick r:id="rId4"/>
              </a:rPr>
              <a:t>Technical Assistance Network</a:t>
            </a:r>
            <a:endParaRPr lang="en-US" dirty="0"/>
          </a:p>
          <a:p>
            <a:r>
              <a:rPr lang="en-US" dirty="0"/>
              <a:t>Rightful Presence Implementation Guide. (2024) National Center on Inclusion Toward Rightful Presence, SWIFT Education Center. </a:t>
            </a:r>
            <a:r>
              <a:rPr lang="en-US" dirty="0">
                <a:hlinkClick r:id="rId5"/>
              </a:rPr>
              <a:t>https://brandnewbox-files.com/swift/implementation/</a:t>
            </a:r>
            <a:r>
              <a:rPr lang="en-US" dirty="0"/>
              <a:t> </a:t>
            </a:r>
          </a:p>
          <a:p>
            <a:r>
              <a:rPr lang="en-US" dirty="0"/>
              <a:t>Rehabilitation Services Administration website: </a:t>
            </a:r>
            <a:r>
              <a:rPr lang="en-US" dirty="0">
                <a:hlinkClick r:id="rId6"/>
              </a:rPr>
              <a:t>https://rsa.ed.gov/</a:t>
            </a:r>
            <a:endParaRPr lang="en-US" dirty="0"/>
          </a:p>
          <a:p>
            <a:r>
              <a:rPr lang="en-US" dirty="0"/>
              <a:t>National Clearinghouse of Rehabilitation Training Materials (library of material focused on intellectual disabilities): https://ncrtm.ed.gov/library?items_per_page=10&amp;search_api_fulltext=&amp;library%5B0%5D=disability_focus%3A41</a:t>
            </a:r>
          </a:p>
          <a:p>
            <a:endParaRPr lang="en-US" dirty="0"/>
          </a:p>
        </p:txBody>
      </p:sp>
    </p:spTree>
    <p:extLst>
      <p:ext uri="{BB962C8B-B14F-4D97-AF65-F5344CB8AC3E}">
        <p14:creationId xmlns:p14="http://schemas.microsoft.com/office/powerpoint/2010/main" val="3833861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634480"/>
            <a:ext cx="10515600" cy="1325563"/>
          </a:xfrm>
        </p:spPr>
        <p:txBody>
          <a:bodyPr>
            <a:normAutofit fontScale="90000"/>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srgbClr val="004C82"/>
                </a:solidFill>
                <a:effectLst/>
                <a:uLnTx/>
                <a:uFillTx/>
                <a:latin typeface="Arial"/>
                <a:ea typeface="+mj-ea"/>
                <a:cs typeface="Calibri Light"/>
              </a:rPr>
              <a:t>PART II – </a:t>
            </a: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r>
              <a:rPr kumimoji="0" lang="en-US" sz="4400" b="1" i="1" u="none" strike="noStrike" kern="1200" cap="none" spc="0" normalizeH="0" baseline="0" noProof="0" dirty="0">
                <a:ln>
                  <a:noFill/>
                </a:ln>
                <a:solidFill>
                  <a:srgbClr val="004C82"/>
                </a:solidFill>
                <a:effectLst/>
                <a:uLnTx/>
                <a:uFillTx/>
                <a:latin typeface="Arial"/>
                <a:ea typeface="+mj-ea"/>
                <a:cs typeface="Calibri Light"/>
              </a:rPr>
              <a:t>Addressing the Barriers</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Tree>
    <p:extLst>
      <p:ext uri="{BB962C8B-B14F-4D97-AF65-F5344CB8AC3E}">
        <p14:creationId xmlns:p14="http://schemas.microsoft.com/office/powerpoint/2010/main" val="1043988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8361-2FEE-FD56-8D91-6625EB17F9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CB03F6-3D65-C3A8-A6C8-7E6CD6123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a:sym typeface="Arial"/>
            </a:endParaRPr>
          </a:p>
        </p:txBody>
      </p:sp>
      <p:sp>
        <p:nvSpPr>
          <p:cNvPr id="13" name="Title 4">
            <a:extLst>
              <a:ext uri="{FF2B5EF4-FFF2-40B4-BE49-F238E27FC236}">
                <a16:creationId xmlns:a16="http://schemas.microsoft.com/office/drawing/2014/main" id="{014A1562-2476-E4DA-24C1-751A44691159}"/>
              </a:ext>
            </a:extLst>
          </p:cNvPr>
          <p:cNvSpPr>
            <a:spLocks noGrp="1"/>
          </p:cNvSpPr>
          <p:nvPr>
            <p:ph type="title" idx="4294967295"/>
          </p:nvPr>
        </p:nvSpPr>
        <p:spPr>
          <a:xfrm>
            <a:off x="838200" y="2766219"/>
            <a:ext cx="10515600" cy="1325562"/>
          </a:xfrm>
        </p:spPr>
        <p:txBody>
          <a:bodyPr>
            <a:normAutofit/>
          </a:bodyPr>
          <a:lstStyle/>
          <a:p>
            <a:pPr algn="ctr"/>
            <a:r>
              <a:rPr lang="en-US" sz="3500" b="1" dirty="0">
                <a:solidFill>
                  <a:srgbClr val="004C82"/>
                </a:solidFill>
                <a:latin typeface="Arial"/>
                <a:cs typeface="Arial"/>
              </a:rPr>
              <a:t>Break</a:t>
            </a:r>
            <a:br>
              <a:rPr lang="en-US" sz="3500" b="1" dirty="0">
                <a:solidFill>
                  <a:srgbClr val="004C82"/>
                </a:solidFill>
                <a:latin typeface="Arial"/>
                <a:cs typeface="Arial"/>
              </a:rPr>
            </a:br>
            <a:r>
              <a:rPr lang="en-US" sz="3500" b="1" dirty="0">
                <a:solidFill>
                  <a:srgbClr val="004C82"/>
                </a:solidFill>
                <a:latin typeface="Arial"/>
                <a:cs typeface="Arial"/>
              </a:rPr>
              <a:t>15 minutes</a:t>
            </a:r>
            <a:endParaRPr lang="en-US" sz="3500" b="0" dirty="0">
              <a:solidFill>
                <a:srgbClr val="004C82"/>
              </a:solidFill>
              <a:ea typeface="Calibri Light"/>
              <a:cs typeface="Calibri Light"/>
            </a:endParaRPr>
          </a:p>
        </p:txBody>
      </p:sp>
      <p:sp>
        <p:nvSpPr>
          <p:cNvPr id="4" name="TextBox 3">
            <a:extLst>
              <a:ext uri="{FF2B5EF4-FFF2-40B4-BE49-F238E27FC236}">
                <a16:creationId xmlns:a16="http://schemas.microsoft.com/office/drawing/2014/main" id="{5EBE3937-F07E-36AA-A82F-423A3A7F82D8}"/>
              </a:ext>
            </a:extLst>
          </p:cNvPr>
          <p:cNvSpPr txBox="1"/>
          <p:nvPr/>
        </p:nvSpPr>
        <p:spPr>
          <a:xfrm>
            <a:off x="4724400" y="41100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a:sym typeface="Arial"/>
            </a:endParaRPr>
          </a:p>
        </p:txBody>
      </p:sp>
    </p:spTree>
    <p:extLst>
      <p:ext uri="{BB962C8B-B14F-4D97-AF65-F5344CB8AC3E}">
        <p14:creationId xmlns:p14="http://schemas.microsoft.com/office/powerpoint/2010/main" val="1386688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5D547-061B-D823-90CC-34A8D8235808}"/>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36C99589-8163-072B-B2C2-AA9DA0A40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ED69E-0165-2447-97CC-366CC7706058}"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 name="Title 1">
            <a:extLst>
              <a:ext uri="{FF2B5EF4-FFF2-40B4-BE49-F238E27FC236}">
                <a16:creationId xmlns:a16="http://schemas.microsoft.com/office/drawing/2014/main" id="{3BC0E553-EF00-8139-74FD-A0E83CD0A7C6}"/>
              </a:ext>
            </a:extLst>
          </p:cNvPr>
          <p:cNvSpPr>
            <a:spLocks noGrp="1"/>
          </p:cNvSpPr>
          <p:nvPr>
            <p:ph type="title" idx="4294967295"/>
          </p:nvPr>
        </p:nvSpPr>
        <p:spPr>
          <a:xfrm>
            <a:off x="838200" y="136525"/>
            <a:ext cx="10515600" cy="1325563"/>
          </a:xfrm>
        </p:spPr>
        <p:txBody>
          <a:bodyPr/>
          <a:lstStyle/>
          <a:p>
            <a:pPr algn="ctr"/>
            <a:r>
              <a:rPr lang="en-US" sz="4000" b="1" dirty="0">
                <a:solidFill>
                  <a:srgbClr val="004C82"/>
                </a:solidFill>
                <a:latin typeface="Arial"/>
                <a:cs typeface="Arial"/>
              </a:rPr>
              <a:t>Health Equity and Safety</a:t>
            </a:r>
            <a:endParaRPr lang="en-US" dirty="0"/>
          </a:p>
        </p:txBody>
      </p:sp>
      <p:sp>
        <p:nvSpPr>
          <p:cNvPr id="5" name="Content Placeholder 4">
            <a:extLst>
              <a:ext uri="{FF2B5EF4-FFF2-40B4-BE49-F238E27FC236}">
                <a16:creationId xmlns:a16="http://schemas.microsoft.com/office/drawing/2014/main" id="{4D80DC94-4A09-5611-1ABF-E61A40653F5F}"/>
              </a:ext>
            </a:extLst>
          </p:cNvPr>
          <p:cNvSpPr>
            <a:spLocks noGrp="1"/>
          </p:cNvSpPr>
          <p:nvPr>
            <p:ph sz="half" idx="4294967295"/>
          </p:nvPr>
        </p:nvSpPr>
        <p:spPr>
          <a:xfrm>
            <a:off x="449584" y="1555750"/>
            <a:ext cx="11292833" cy="4183063"/>
          </a:xfrm>
        </p:spPr>
        <p:txBody>
          <a:bodyPr vert="horz" lIns="91440" tIns="45720" rIns="91440" bIns="45720" rtlCol="0" anchor="t">
            <a:normAutofit/>
          </a:bodyPr>
          <a:lstStyle/>
          <a:p>
            <a:pPr marL="0" indent="0">
              <a:buNone/>
            </a:pPr>
            <a:r>
              <a:rPr lang="en-US" sz="2000" b="1" u="sng" dirty="0">
                <a:solidFill>
                  <a:srgbClr val="004C82"/>
                </a:solidFill>
              </a:rPr>
              <a:t>Health Equity</a:t>
            </a:r>
          </a:p>
          <a:p>
            <a:pPr marL="0" indent="0">
              <a:buNone/>
            </a:pPr>
            <a:r>
              <a:rPr lang="en-US" sz="2000" b="1" dirty="0">
                <a:latin typeface="Arial"/>
                <a:cs typeface="Arial"/>
              </a:rPr>
              <a:t>Jennifer Johnson,</a:t>
            </a:r>
            <a:r>
              <a:rPr lang="en-US" sz="2000" b="1" i="1" dirty="0">
                <a:latin typeface="Arial"/>
                <a:cs typeface="Arial"/>
              </a:rPr>
              <a:t> </a:t>
            </a:r>
            <a:r>
              <a:rPr lang="en-US" sz="2000" i="1" dirty="0">
                <a:latin typeface="Arial"/>
                <a:cs typeface="Arial"/>
              </a:rPr>
              <a:t>Acting Commissioner, Administration on Disabilities </a:t>
            </a:r>
            <a:endParaRPr lang="en-US" sz="2000" dirty="0">
              <a:latin typeface="Arial"/>
              <a:cs typeface="Arial"/>
            </a:endParaRPr>
          </a:p>
          <a:p>
            <a:pPr marL="0" indent="0">
              <a:buNone/>
            </a:pPr>
            <a:endParaRPr lang="en-US" sz="2000" b="1" u="sng" dirty="0">
              <a:solidFill>
                <a:srgbClr val="004C82"/>
              </a:solidFill>
            </a:endParaRPr>
          </a:p>
          <a:p>
            <a:pPr marL="0" indent="0">
              <a:buNone/>
            </a:pPr>
            <a:r>
              <a:rPr lang="en-US" sz="2000" b="1" u="sng" dirty="0">
                <a:solidFill>
                  <a:srgbClr val="004C82"/>
                </a:solidFill>
              </a:rPr>
              <a:t>Health and Safety: Promising Practices from the Living Well Grants </a:t>
            </a:r>
          </a:p>
          <a:p>
            <a:pPr marL="0" indent="0">
              <a:buNone/>
            </a:pPr>
            <a:r>
              <a:rPr lang="en-US" sz="2000" b="1" dirty="0">
                <a:latin typeface="Arial"/>
                <a:cs typeface="Arial"/>
              </a:rPr>
              <a:t>Diana Caldwell, </a:t>
            </a:r>
            <a:r>
              <a:rPr lang="en-US" sz="2000" i="1" dirty="0">
                <a:latin typeface="Arial"/>
                <a:cs typeface="Arial"/>
              </a:rPr>
              <a:t>Vice President, The Lewin Group </a:t>
            </a:r>
            <a:endParaRPr lang="en-US" sz="2000" u="sng" dirty="0">
              <a:latin typeface="Arial"/>
              <a:cs typeface="Arial"/>
            </a:endParaRPr>
          </a:p>
        </p:txBody>
      </p:sp>
    </p:spTree>
    <p:extLst>
      <p:ext uri="{BB962C8B-B14F-4D97-AF65-F5344CB8AC3E}">
        <p14:creationId xmlns:p14="http://schemas.microsoft.com/office/powerpoint/2010/main" val="2568877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3087834"/>
            <a:ext cx="10689403" cy="1325563"/>
          </a:xfrm>
        </p:spPr>
        <p:txBody>
          <a:bodyPr>
            <a:normAutofit/>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Health Equity and Safety</a:t>
            </a:r>
            <a:endParaRPr lang="en-US" sz="60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7274441"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Jennifer Johnson, Acting Commissioner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Administration on Disabilities </a:t>
            </a:r>
          </a:p>
        </p:txBody>
      </p:sp>
    </p:spTree>
    <p:extLst>
      <p:ext uri="{BB962C8B-B14F-4D97-AF65-F5344CB8AC3E}">
        <p14:creationId xmlns:p14="http://schemas.microsoft.com/office/powerpoint/2010/main" val="4031698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5" name="Title 4">
            <a:extLst>
              <a:ext uri="{FF2B5EF4-FFF2-40B4-BE49-F238E27FC236}">
                <a16:creationId xmlns:a16="http://schemas.microsoft.com/office/drawing/2014/main" id="{0B554D91-A202-FDD3-C07E-B0BA96D52F14}"/>
              </a:ext>
            </a:extLst>
          </p:cNvPr>
          <p:cNvSpPr>
            <a:spLocks noGrp="1"/>
          </p:cNvSpPr>
          <p:nvPr>
            <p:ph type="title"/>
          </p:nvPr>
        </p:nvSpPr>
        <p:spPr/>
        <p:txBody>
          <a:bodyPr>
            <a:normAutofit fontScale="90000"/>
          </a:bodyPr>
          <a:lstStyle/>
          <a:p>
            <a:r>
              <a:rPr lang="en-US" dirty="0"/>
              <a:t>Health Disparities and People with Disabilities: Promoting Health Equity</a:t>
            </a:r>
            <a:br>
              <a:rPr lang="en-US" dirty="0"/>
            </a:br>
            <a:endParaRPr lang="en-US" dirty="0"/>
          </a:p>
        </p:txBody>
      </p:sp>
      <p:sp>
        <p:nvSpPr>
          <p:cNvPr id="6" name="Text Placeholder 5">
            <a:extLst>
              <a:ext uri="{FF2B5EF4-FFF2-40B4-BE49-F238E27FC236}">
                <a16:creationId xmlns:a16="http://schemas.microsoft.com/office/drawing/2014/main" id="{D2B474FE-9194-E819-FF67-DD2377E35F12}"/>
              </a:ext>
            </a:extLst>
          </p:cNvPr>
          <p:cNvSpPr>
            <a:spLocks noGrp="1"/>
          </p:cNvSpPr>
          <p:nvPr>
            <p:ph type="body" idx="1"/>
          </p:nvPr>
        </p:nvSpPr>
        <p:spPr/>
        <p:txBody>
          <a:bodyPr>
            <a:normAutofit/>
          </a:bodyPr>
          <a:lstStyle/>
          <a:p>
            <a:r>
              <a:rPr lang="en-US" sz="1800" i="1" dirty="0"/>
              <a:t>President’s Committee for People with Intellectual Disabilities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6548FE-0E5A-BC2E-050A-D8935EF967EE}"/>
              </a:ext>
            </a:extLst>
          </p:cNvPr>
          <p:cNvSpPr>
            <a:spLocks noGrp="1"/>
          </p:cNvSpPr>
          <p:nvPr>
            <p:ph type="title"/>
          </p:nvPr>
        </p:nvSpPr>
        <p:spPr>
          <a:xfrm>
            <a:off x="914400" y="381000"/>
            <a:ext cx="9982200" cy="1143000"/>
          </a:xfrm>
        </p:spPr>
        <p:txBody>
          <a:bodyPr>
            <a:normAutofit/>
          </a:bodyPr>
          <a:lstStyle/>
          <a:p>
            <a:r>
              <a:rPr lang="en-US" sz="3200" b="1" dirty="0">
                <a:latin typeface="Arial" panose="020B0604020202020204" pitchFamily="34" charset="0"/>
                <a:cs typeface="Arial" panose="020B0604020202020204" pitchFamily="34" charset="0"/>
              </a:rPr>
              <a:t>Why Health Equity is Important to Community Living</a:t>
            </a:r>
            <a:endParaRPr lang="en-US" sz="2800"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307DD01B-7567-A5EC-F1C2-39B4EF495609}"/>
              </a:ext>
            </a:extLst>
          </p:cNvPr>
          <p:cNvSpPr>
            <a:spLocks noGrp="1"/>
          </p:cNvSpPr>
          <p:nvPr>
            <p:ph type="body" sz="quarter" idx="10"/>
          </p:nvPr>
        </p:nvSpPr>
        <p:spPr>
          <a:xfrm>
            <a:off x="914400" y="1905000"/>
            <a:ext cx="9124950" cy="4267200"/>
          </a:xfrm>
        </p:spPr>
        <p:txBody>
          <a:bodyPr>
            <a:normAutofit/>
          </a:bodyPr>
          <a:lstStyle/>
          <a:p>
            <a:pPr marL="346075" indent="-346075" defTabSz="385763">
              <a:spcBef>
                <a:spcPts val="422"/>
              </a:spcBef>
              <a:buClrTx/>
              <a:defRPr/>
            </a:pPr>
            <a:r>
              <a:rPr lang="en-US" sz="2800" dirty="0">
                <a:solidFill>
                  <a:srgbClr val="000000"/>
                </a:solidFill>
              </a:rPr>
              <a:t>Maximizing health and well-being are critical to supporting other aspects of life – working, playing, learning</a:t>
            </a:r>
          </a:p>
          <a:p>
            <a:pPr marL="346075" indent="-346075" defTabSz="385763">
              <a:spcBef>
                <a:spcPts val="422"/>
              </a:spcBef>
              <a:buClrTx/>
              <a:defRPr/>
            </a:pPr>
            <a:endParaRPr lang="en-US" sz="2800" dirty="0">
              <a:solidFill>
                <a:srgbClr val="000000"/>
              </a:solidFill>
            </a:endParaRPr>
          </a:p>
          <a:p>
            <a:pPr marL="346075" indent="-346075" defTabSz="385763">
              <a:spcBef>
                <a:spcPts val="422"/>
              </a:spcBef>
              <a:buClrTx/>
              <a:defRPr/>
            </a:pPr>
            <a:r>
              <a:rPr lang="en-US" sz="2800" dirty="0">
                <a:solidFill>
                  <a:srgbClr val="000000"/>
                </a:solidFill>
              </a:rPr>
              <a:t>Without access to adequate health care, health is compromised which compromises overall quality of life</a:t>
            </a:r>
          </a:p>
          <a:p>
            <a:pPr marL="72331" indent="-72331" defTabSz="385763">
              <a:spcBef>
                <a:spcPts val="422"/>
              </a:spcBef>
              <a:buClrTx/>
              <a:defRPr/>
            </a:pPr>
            <a:endParaRPr lang="en-US" sz="2400" dirty="0">
              <a:solidFill>
                <a:srgbClr val="000000"/>
              </a:solidFill>
            </a:endParaRPr>
          </a:p>
          <a:p>
            <a:endParaRPr lang="en-US" dirty="0"/>
          </a:p>
        </p:txBody>
      </p:sp>
    </p:spTree>
    <p:extLst>
      <p:ext uri="{BB962C8B-B14F-4D97-AF65-F5344CB8AC3E}">
        <p14:creationId xmlns:p14="http://schemas.microsoft.com/office/powerpoint/2010/main" val="2415035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755A-415B-BC03-245E-38556961CD4F}"/>
              </a:ext>
            </a:extLst>
          </p:cNvPr>
          <p:cNvSpPr>
            <a:spLocks noGrp="1"/>
          </p:cNvSpPr>
          <p:nvPr>
            <p:ph type="title"/>
          </p:nvPr>
        </p:nvSpPr>
        <p:spPr/>
        <p:txBody>
          <a:bodyPr>
            <a:normAutofit/>
          </a:bodyPr>
          <a:lstStyle/>
          <a:p>
            <a:r>
              <a:rPr lang="en-US" sz="3200" b="1" dirty="0"/>
              <a:t>People with Disabilities Experience Health Disparities </a:t>
            </a:r>
          </a:p>
        </p:txBody>
      </p:sp>
      <p:sp>
        <p:nvSpPr>
          <p:cNvPr id="3" name="Text Placeholder 2">
            <a:extLst>
              <a:ext uri="{FF2B5EF4-FFF2-40B4-BE49-F238E27FC236}">
                <a16:creationId xmlns:a16="http://schemas.microsoft.com/office/drawing/2014/main" id="{1B281F79-6778-1583-4A0A-D07438A71F6E}"/>
              </a:ext>
            </a:extLst>
          </p:cNvPr>
          <p:cNvSpPr>
            <a:spLocks noGrp="1"/>
          </p:cNvSpPr>
          <p:nvPr>
            <p:ph type="body" sz="quarter" idx="10"/>
          </p:nvPr>
        </p:nvSpPr>
        <p:spPr/>
        <p:txBody>
          <a:bodyPr/>
          <a:lstStyle/>
          <a:p>
            <a:endParaRPr lang="en-US" dirty="0"/>
          </a:p>
          <a:p>
            <a:pPr marL="346075" indent="-346075"/>
            <a:r>
              <a:rPr lang="en-US" sz="2400" dirty="0"/>
              <a:t>People with disabilities face multiple barriers to care that supports their overall health and well-being</a:t>
            </a:r>
          </a:p>
          <a:p>
            <a:pPr marL="0" indent="0">
              <a:lnSpc>
                <a:spcPct val="100000"/>
              </a:lnSpc>
              <a:buNone/>
            </a:pPr>
            <a:endParaRPr lang="en-US" sz="2400" dirty="0"/>
          </a:p>
          <a:p>
            <a:pPr marL="346075" indent="-346075"/>
            <a:r>
              <a:rPr lang="en-US" sz="2400" dirty="0"/>
              <a:t>Disparities exist in:</a:t>
            </a:r>
          </a:p>
          <a:p>
            <a:pPr marL="560388" lvl="1" indent="-217488"/>
            <a:r>
              <a:rPr lang="en-US" sz="2000" dirty="0"/>
              <a:t>Screening and preventive services</a:t>
            </a:r>
          </a:p>
          <a:p>
            <a:pPr marL="560388" lvl="1" indent="-217488"/>
            <a:r>
              <a:rPr lang="en-US" sz="2000" dirty="0"/>
              <a:t>Cancer diagnosis and treatment</a:t>
            </a:r>
          </a:p>
          <a:p>
            <a:pPr marL="560388" lvl="1" indent="-217488"/>
            <a:r>
              <a:rPr lang="en-US" sz="2000" dirty="0"/>
              <a:t>Reproductive and pregnancy care</a:t>
            </a:r>
          </a:p>
          <a:p>
            <a:pPr marL="560388" lvl="1" indent="-217488"/>
            <a:r>
              <a:rPr lang="en-US" sz="2000" dirty="0"/>
              <a:t>Access to mental health care</a:t>
            </a:r>
          </a:p>
          <a:p>
            <a:pPr marL="560388" lvl="1" indent="-217488"/>
            <a:r>
              <a:rPr lang="en-US" sz="2000" dirty="0"/>
              <a:t>Communication with health care professionals</a:t>
            </a:r>
          </a:p>
          <a:p>
            <a:pPr marL="560388" lvl="1" indent="-217488"/>
            <a:r>
              <a:rPr lang="en-US" sz="2000" dirty="0"/>
              <a:t>Satisfaction with health care</a:t>
            </a:r>
          </a:p>
          <a:p>
            <a:endParaRPr lang="en-US" dirty="0"/>
          </a:p>
        </p:txBody>
      </p:sp>
    </p:spTree>
    <p:extLst>
      <p:ext uri="{BB962C8B-B14F-4D97-AF65-F5344CB8AC3E}">
        <p14:creationId xmlns:p14="http://schemas.microsoft.com/office/powerpoint/2010/main" val="10901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6548FE-0E5A-BC2E-050A-D8935EF967EE}"/>
              </a:ext>
            </a:extLst>
          </p:cNvPr>
          <p:cNvSpPr>
            <a:spLocks noGrp="1"/>
          </p:cNvSpPr>
          <p:nvPr>
            <p:ph type="title"/>
          </p:nvPr>
        </p:nvSpPr>
        <p:spPr>
          <a:xfrm>
            <a:off x="914400" y="381000"/>
            <a:ext cx="9982200" cy="1143000"/>
          </a:xfrm>
        </p:spPr>
        <p:txBody>
          <a:bodyPr>
            <a:normAutofit/>
          </a:bodyPr>
          <a:lstStyle/>
          <a:p>
            <a:r>
              <a:rPr lang="en-US" sz="3200" b="1" dirty="0">
                <a:latin typeface="Arial" panose="020B0604020202020204" pitchFamily="34" charset="0"/>
                <a:cs typeface="Arial" panose="020B0604020202020204" pitchFamily="34" charset="0"/>
              </a:rPr>
              <a:t>Potential Causes of Health Disparities</a:t>
            </a:r>
            <a:endParaRPr lang="en-US" sz="2800"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307DD01B-7567-A5EC-F1C2-39B4EF495609}"/>
              </a:ext>
            </a:extLst>
          </p:cNvPr>
          <p:cNvSpPr>
            <a:spLocks noGrp="1"/>
          </p:cNvSpPr>
          <p:nvPr>
            <p:ph type="body" sz="quarter" idx="10"/>
          </p:nvPr>
        </p:nvSpPr>
        <p:spPr>
          <a:xfrm>
            <a:off x="990600" y="1371600"/>
            <a:ext cx="10287000" cy="5105400"/>
          </a:xfrm>
        </p:spPr>
        <p:txBody>
          <a:bodyPr>
            <a:normAutofit fontScale="70000" lnSpcReduction="20000"/>
          </a:bodyPr>
          <a:lstStyle/>
          <a:p>
            <a:pPr marL="228600" indent="-228600">
              <a:lnSpc>
                <a:spcPct val="120000"/>
              </a:lnSpc>
            </a:pPr>
            <a:r>
              <a:rPr lang="en-US" sz="2400" dirty="0"/>
              <a:t>Individuals’ complex underlying health conditions and competing priorities</a:t>
            </a:r>
          </a:p>
          <a:p>
            <a:pPr marL="228600" indent="-228600">
              <a:lnSpc>
                <a:spcPct val="120000"/>
              </a:lnSpc>
            </a:pPr>
            <a:r>
              <a:rPr lang="en-US" sz="2400" dirty="0"/>
              <a:t>Disadvantages in social determinants of health</a:t>
            </a:r>
          </a:p>
          <a:p>
            <a:pPr marL="228600" indent="-228600">
              <a:lnSpc>
                <a:spcPct val="120000"/>
              </a:lnSpc>
            </a:pPr>
            <a:r>
              <a:rPr lang="en-US" sz="2400" dirty="0"/>
              <a:t>Patients’ preferences for care</a:t>
            </a:r>
          </a:p>
          <a:p>
            <a:pPr marL="228600" indent="-228600">
              <a:lnSpc>
                <a:spcPct val="120000"/>
              </a:lnSpc>
            </a:pPr>
            <a:r>
              <a:rPr lang="en-US" sz="2400" dirty="0"/>
              <a:t>Inadequate training of health care professionals</a:t>
            </a:r>
          </a:p>
          <a:p>
            <a:pPr marL="228600" indent="-228600">
              <a:lnSpc>
                <a:spcPct val="120000"/>
              </a:lnSpc>
            </a:pPr>
            <a:r>
              <a:rPr lang="en-US" sz="2400" dirty="0"/>
              <a:t>Ableism </a:t>
            </a:r>
          </a:p>
          <a:p>
            <a:pPr marL="228600" indent="-228600">
              <a:lnSpc>
                <a:spcPct val="120000"/>
              </a:lnSpc>
            </a:pPr>
            <a:r>
              <a:rPr lang="en-US" sz="2400" dirty="0"/>
              <a:t>Ineffective communication accommodations</a:t>
            </a:r>
          </a:p>
          <a:p>
            <a:pPr marL="228600" indent="-228600">
              <a:lnSpc>
                <a:spcPct val="120000"/>
              </a:lnSpc>
            </a:pPr>
            <a:r>
              <a:rPr lang="en-US" sz="2400" dirty="0"/>
              <a:t>Inaccessible medical diagnostic equipment, including weight scales and exam tables</a:t>
            </a:r>
          </a:p>
          <a:p>
            <a:pPr marL="228600" indent="-228600">
              <a:lnSpc>
                <a:spcPct val="120000"/>
              </a:lnSpc>
            </a:pPr>
            <a:r>
              <a:rPr lang="en-US" sz="2400" dirty="0"/>
              <a:t>Inadequate knowledge about ADA mandates for equitable care</a:t>
            </a:r>
          </a:p>
          <a:p>
            <a:pPr marL="228600" indent="-228600">
              <a:lnSpc>
                <a:spcPct val="120000"/>
              </a:lnSpc>
            </a:pPr>
            <a:r>
              <a:rPr lang="en-US" sz="2400" dirty="0"/>
              <a:t>General gaps in scientific evidence - often medicine for people with disabilities is not evidence-based</a:t>
            </a:r>
          </a:p>
          <a:p>
            <a:pPr marL="228600" indent="-228600">
              <a:lnSpc>
                <a:spcPct val="120000"/>
              </a:lnSpc>
            </a:pPr>
            <a:r>
              <a:rPr lang="en-US" sz="2400" dirty="0"/>
              <a:t>Exclusion from randomized clinical trials conducted to test treatment effectiveness and generate scientific evidence</a:t>
            </a:r>
          </a:p>
          <a:p>
            <a:pPr marL="228600" indent="-228600">
              <a:lnSpc>
                <a:spcPct val="120000"/>
              </a:lnSpc>
            </a:pPr>
            <a:r>
              <a:rPr lang="en-US" sz="2400" dirty="0"/>
              <a:t>Lack of health surveillance data, particularly on specific populations</a:t>
            </a:r>
          </a:p>
          <a:p>
            <a:pPr marL="228600" indent="-228600">
              <a:lnSpc>
                <a:spcPct val="120000"/>
              </a:lnSpc>
            </a:pPr>
            <a:r>
              <a:rPr lang="en-US" sz="2400" dirty="0"/>
              <a:t>Medical discrimination </a:t>
            </a:r>
            <a:endParaRPr lang="en-US" dirty="0"/>
          </a:p>
        </p:txBody>
      </p:sp>
    </p:spTree>
    <p:extLst>
      <p:ext uri="{BB962C8B-B14F-4D97-AF65-F5344CB8AC3E}">
        <p14:creationId xmlns:p14="http://schemas.microsoft.com/office/powerpoint/2010/main" val="584006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D2ED-3488-4E13-ADBF-F089468D37F0}"/>
              </a:ext>
            </a:extLst>
          </p:cNvPr>
          <p:cNvSpPr>
            <a:spLocks noGrp="1"/>
          </p:cNvSpPr>
          <p:nvPr>
            <p:ph type="title"/>
          </p:nvPr>
        </p:nvSpPr>
        <p:spPr/>
        <p:txBody>
          <a:bodyPr>
            <a:normAutofit/>
          </a:bodyPr>
          <a:lstStyle/>
          <a:p>
            <a:r>
              <a:rPr lang="en-US" sz="3200" b="1" dirty="0"/>
              <a:t>Physicians’ Perceptions of People with Disabilities</a:t>
            </a:r>
          </a:p>
        </p:txBody>
      </p:sp>
      <p:sp>
        <p:nvSpPr>
          <p:cNvPr id="3" name="Content Placeholder 2">
            <a:extLst>
              <a:ext uri="{FF2B5EF4-FFF2-40B4-BE49-F238E27FC236}">
                <a16:creationId xmlns:a16="http://schemas.microsoft.com/office/drawing/2014/main" id="{3CF11C69-7220-432E-91D2-4945BC7FE5DE}"/>
              </a:ext>
            </a:extLst>
          </p:cNvPr>
          <p:cNvSpPr>
            <a:spLocks noGrp="1"/>
          </p:cNvSpPr>
          <p:nvPr>
            <p:ph type="body" sz="quarter" idx="10"/>
          </p:nvPr>
        </p:nvSpPr>
        <p:spPr/>
        <p:txBody>
          <a:bodyPr>
            <a:normAutofit fontScale="92500" lnSpcReduction="10000"/>
          </a:bodyPr>
          <a:lstStyle/>
          <a:p>
            <a:pPr marL="228600" indent="-228600"/>
            <a:r>
              <a:rPr lang="en-US" sz="2400" dirty="0"/>
              <a:t>More than 80% of U.S. physicians reported that people with significant disabilities have worse quality of life than nondisabled people	</a:t>
            </a:r>
          </a:p>
          <a:p>
            <a:pPr marL="228600" indent="-228600"/>
            <a:r>
              <a:rPr lang="en-US" sz="2400" dirty="0"/>
              <a:t>Just over 40% percent of physicians were very confident about their ability to provide the same quality of care to patients with disability</a:t>
            </a:r>
          </a:p>
          <a:p>
            <a:pPr marL="228600" indent="-228600"/>
            <a:r>
              <a:rPr lang="en-US" sz="2400" dirty="0"/>
              <a:t>56.5% strongly agreed that they welcomed patients with disability into their practices</a:t>
            </a:r>
          </a:p>
          <a:p>
            <a:pPr marL="444252" lvl="1" indent="-228600"/>
            <a:endParaRPr lang="en-US" sz="2400" i="1" dirty="0"/>
          </a:p>
          <a:p>
            <a:pPr marL="444252" lvl="1" indent="-228600"/>
            <a:r>
              <a:rPr lang="en-US" sz="2400" i="1" dirty="0">
                <a:solidFill>
                  <a:srgbClr val="00B0F0"/>
                </a:solidFill>
              </a:rPr>
              <a:t>How is this contributing to health care disparities among people with disabilities?</a:t>
            </a:r>
          </a:p>
          <a:p>
            <a:pPr marL="444252" lvl="1" indent="-228600"/>
            <a:endParaRPr lang="en-US" sz="2000" i="1" dirty="0"/>
          </a:p>
          <a:p>
            <a:pPr marL="444252" lvl="1" indent="-228600"/>
            <a:endParaRPr lang="en-US" sz="2000" i="1" dirty="0"/>
          </a:p>
          <a:p>
            <a:pPr marL="444252" lvl="1" indent="-228600"/>
            <a:endParaRPr lang="en-US" sz="2000" i="1" dirty="0"/>
          </a:p>
          <a:p>
            <a:pPr marL="444252" lvl="1" indent="-228600"/>
            <a:endParaRPr lang="en-US" sz="2000" i="1" dirty="0"/>
          </a:p>
          <a:p>
            <a:pPr marL="215652" lvl="1" indent="0">
              <a:buNone/>
            </a:pPr>
            <a:r>
              <a:rPr lang="en-US" sz="1600" i="1" dirty="0"/>
              <a:t>Iezzoni, et. al. (2021). Physicians’ Perceptions Of People With Disability And Their Health Care, Health Affairs </a:t>
            </a:r>
          </a:p>
          <a:p>
            <a:pPr marL="444252" lvl="1" indent="-228600"/>
            <a:endParaRPr lang="en-US" sz="2000" i="1" dirty="0"/>
          </a:p>
        </p:txBody>
      </p:sp>
    </p:spTree>
    <p:extLst>
      <p:ext uri="{BB962C8B-B14F-4D97-AF65-F5344CB8AC3E}">
        <p14:creationId xmlns:p14="http://schemas.microsoft.com/office/powerpoint/2010/main" val="15975877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b="1" cap="none" dirty="0">
                <a:latin typeface="Calibri" panose="020F0502020204030204" pitchFamily="34" charset="0"/>
                <a:cs typeface="Calibri" panose="020F0502020204030204" pitchFamily="34" charset="0"/>
              </a:rPr>
              <a:t>Increasing Life Expectancy of Individuals with Disabilities by Promoting Health Equity </a:t>
            </a:r>
          </a:p>
        </p:txBody>
      </p:sp>
      <p:sp>
        <p:nvSpPr>
          <p:cNvPr id="2" name="Text Placeholder 1"/>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4294967295"/>
          </p:nvPr>
        </p:nvSpPr>
        <p:spPr>
          <a:xfrm>
            <a:off x="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324818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b="1" dirty="0"/>
              <a:t>Vision for Health Equity</a:t>
            </a:r>
          </a:p>
        </p:txBody>
      </p:sp>
      <p:sp>
        <p:nvSpPr>
          <p:cNvPr id="6" name="Content Placeholder 5"/>
          <p:cNvSpPr>
            <a:spLocks noGrp="1"/>
          </p:cNvSpPr>
          <p:nvPr>
            <p:ph type="body" sz="quarter" idx="10"/>
          </p:nvPr>
        </p:nvSpPr>
        <p:spPr/>
        <p:txBody>
          <a:bodyPr>
            <a:normAutofit/>
          </a:bodyPr>
          <a:lstStyle/>
          <a:p>
            <a:pPr marL="228600" indent="-228600">
              <a:lnSpc>
                <a:spcPct val="100000"/>
              </a:lnSpc>
            </a:pPr>
            <a:r>
              <a:rPr lang="en-US" sz="2400" dirty="0"/>
              <a:t>AoD envisions living well with a disability where individuals with disabilities experience:</a:t>
            </a:r>
          </a:p>
          <a:p>
            <a:pPr marL="457200" lvl="1" indent="-228600">
              <a:lnSpc>
                <a:spcPct val="100000"/>
              </a:lnSpc>
            </a:pPr>
            <a:r>
              <a:rPr lang="en-US" sz="2000" dirty="0"/>
              <a:t>Better health outcomes and reduced health disparities that increases life expectancy</a:t>
            </a:r>
          </a:p>
          <a:p>
            <a:pPr marL="457200" lvl="1" indent="-228600">
              <a:lnSpc>
                <a:spcPct val="100000"/>
              </a:lnSpc>
            </a:pPr>
            <a:r>
              <a:rPr lang="en-US" sz="2000" dirty="0"/>
              <a:t>Equitable access to health care that supports achieving maximum physical, emotional, social, and economic well-being consistent with cultural values</a:t>
            </a:r>
          </a:p>
          <a:p>
            <a:pPr marL="457200" lvl="1" indent="-228600">
              <a:lnSpc>
                <a:spcPct val="100000"/>
              </a:lnSpc>
            </a:pPr>
            <a:r>
              <a:rPr lang="en-US" sz="2000" dirty="0"/>
              <a:t>Person-centered and self-directed care where decisions are supported </a:t>
            </a:r>
          </a:p>
          <a:p>
            <a:pPr marL="457200" lvl="1" indent="-228600">
              <a:lnSpc>
                <a:spcPct val="100000"/>
              </a:lnSpc>
            </a:pPr>
            <a:r>
              <a:rPr lang="en-US" sz="2000" dirty="0"/>
              <a:t>Culturally competent providers that value and respect personal preferences and communication methods </a:t>
            </a:r>
          </a:p>
          <a:p>
            <a:endParaRPr lang="en-US" sz="2400" dirty="0"/>
          </a:p>
        </p:txBody>
      </p:sp>
      <p:sp>
        <p:nvSpPr>
          <p:cNvPr id="4" name="Slide Number Placeholder 3"/>
          <p:cNvSpPr>
            <a:spLocks noGrp="1"/>
          </p:cNvSpPr>
          <p:nvPr>
            <p:ph type="sldNum" sz="quarter" idx="4294967295"/>
          </p:nvPr>
        </p:nvSpPr>
        <p:spPr>
          <a:xfrm>
            <a:off x="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59105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5D547-061B-D823-90CC-34A8D8235808}"/>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36C99589-8163-072B-B2C2-AA9DA0A40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ED69E-0165-2447-97CC-366CC7706058}"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 name="Title 1">
            <a:extLst>
              <a:ext uri="{FF2B5EF4-FFF2-40B4-BE49-F238E27FC236}">
                <a16:creationId xmlns:a16="http://schemas.microsoft.com/office/drawing/2014/main" id="{3BC0E553-EF00-8139-74FD-A0E83CD0A7C6}"/>
              </a:ext>
            </a:extLst>
          </p:cNvPr>
          <p:cNvSpPr>
            <a:spLocks noGrp="1"/>
          </p:cNvSpPr>
          <p:nvPr>
            <p:ph type="title" idx="4294967295"/>
          </p:nvPr>
        </p:nvSpPr>
        <p:spPr>
          <a:xfrm>
            <a:off x="838200" y="136525"/>
            <a:ext cx="10515600" cy="1325563"/>
          </a:xfrm>
        </p:spPr>
        <p:txBody>
          <a:bodyPr>
            <a:noAutofit/>
          </a:bodyPr>
          <a:lstStyle/>
          <a:p>
            <a:pPr algn="ctr"/>
            <a:r>
              <a:rPr lang="en-US" sz="2800" b="1" dirty="0">
                <a:solidFill>
                  <a:srgbClr val="004C82"/>
                </a:solidFill>
                <a:latin typeface="Arial"/>
                <a:cs typeface="Arial"/>
              </a:rPr>
              <a:t>PCPID Ex Officio Member Agencies: </a:t>
            </a:r>
            <a:br>
              <a:rPr lang="en-US" sz="2800" b="1" dirty="0">
                <a:solidFill>
                  <a:srgbClr val="004C82"/>
                </a:solidFill>
                <a:latin typeface="Arial"/>
                <a:cs typeface="Arial"/>
              </a:rPr>
            </a:br>
            <a:r>
              <a:rPr lang="en-US" sz="2800" b="1" dirty="0">
                <a:solidFill>
                  <a:srgbClr val="004C82"/>
                </a:solidFill>
                <a:latin typeface="Arial"/>
                <a:cs typeface="Arial"/>
              </a:rPr>
              <a:t>Initiatives for People with Intellectual Disabilities </a:t>
            </a:r>
            <a:br>
              <a:rPr lang="en-US" sz="2800" b="1" dirty="0">
                <a:solidFill>
                  <a:srgbClr val="004C82"/>
                </a:solidFill>
                <a:latin typeface="Arial"/>
                <a:cs typeface="Arial"/>
              </a:rPr>
            </a:br>
            <a:r>
              <a:rPr lang="en-US" sz="2800" b="1" dirty="0">
                <a:solidFill>
                  <a:srgbClr val="004C82"/>
                </a:solidFill>
                <a:latin typeface="Arial"/>
                <a:cs typeface="Arial"/>
              </a:rPr>
              <a:t>and their Families </a:t>
            </a:r>
            <a:endParaRPr lang="en-US" sz="2800" dirty="0"/>
          </a:p>
        </p:txBody>
      </p:sp>
      <p:sp>
        <p:nvSpPr>
          <p:cNvPr id="5" name="Content Placeholder 4">
            <a:extLst>
              <a:ext uri="{FF2B5EF4-FFF2-40B4-BE49-F238E27FC236}">
                <a16:creationId xmlns:a16="http://schemas.microsoft.com/office/drawing/2014/main" id="{4D80DC94-4A09-5611-1ABF-E61A40653F5F}"/>
              </a:ext>
            </a:extLst>
          </p:cNvPr>
          <p:cNvSpPr>
            <a:spLocks noGrp="1"/>
          </p:cNvSpPr>
          <p:nvPr>
            <p:ph sz="half" idx="4294967295"/>
          </p:nvPr>
        </p:nvSpPr>
        <p:spPr>
          <a:xfrm>
            <a:off x="449584" y="1555750"/>
            <a:ext cx="11292833" cy="4183063"/>
          </a:xfrm>
        </p:spPr>
        <p:txBody>
          <a:bodyPr vert="horz" lIns="91440" tIns="45720" rIns="91440" bIns="45720" rtlCol="0" anchor="t">
            <a:normAutofit fontScale="85000" lnSpcReduction="20000"/>
          </a:bodyPr>
          <a:lstStyle/>
          <a:p>
            <a:pPr marL="0" indent="0">
              <a:lnSpc>
                <a:spcPct val="110000"/>
              </a:lnSpc>
              <a:spcBef>
                <a:spcPts val="0"/>
              </a:spcBef>
              <a:buNone/>
            </a:pPr>
            <a:r>
              <a:rPr lang="en-US" sz="2400" b="1" dirty="0">
                <a:latin typeface="Arial"/>
                <a:cs typeface="Arial"/>
              </a:rPr>
              <a:t>Taryn Williams, </a:t>
            </a:r>
            <a:r>
              <a:rPr lang="en-US" sz="2400" i="1" dirty="0">
                <a:latin typeface="Arial"/>
                <a:cs typeface="Arial"/>
              </a:rPr>
              <a:t>Assistant Secretary, Office of Disability Employment Policy (ODEP)</a:t>
            </a:r>
          </a:p>
          <a:p>
            <a:pPr marL="0" indent="0">
              <a:lnSpc>
                <a:spcPct val="110000"/>
              </a:lnSpc>
              <a:spcBef>
                <a:spcPts val="0"/>
              </a:spcBef>
              <a:buNone/>
            </a:pPr>
            <a:r>
              <a:rPr lang="en-US" sz="2400" i="1" dirty="0">
                <a:latin typeface="Arial"/>
                <a:cs typeface="Arial"/>
              </a:rPr>
              <a:t>U.S. Department of Labor </a:t>
            </a:r>
          </a:p>
          <a:p>
            <a:pPr marL="0" indent="0">
              <a:lnSpc>
                <a:spcPct val="110000"/>
              </a:lnSpc>
              <a:spcBef>
                <a:spcPts val="0"/>
              </a:spcBef>
              <a:buNone/>
            </a:pPr>
            <a:endParaRPr lang="en-US" sz="2400" dirty="0"/>
          </a:p>
          <a:p>
            <a:pPr marL="0" indent="0">
              <a:lnSpc>
                <a:spcPct val="110000"/>
              </a:lnSpc>
              <a:spcBef>
                <a:spcPts val="0"/>
              </a:spcBef>
              <a:buNone/>
            </a:pPr>
            <a:r>
              <a:rPr lang="en-US" sz="2400" b="1" dirty="0">
                <a:latin typeface="Arial"/>
                <a:cs typeface="Arial"/>
              </a:rPr>
              <a:t>Kelly Buckland, </a:t>
            </a:r>
            <a:r>
              <a:rPr lang="en-US" sz="2400" i="1" dirty="0">
                <a:latin typeface="Arial"/>
                <a:cs typeface="Arial"/>
              </a:rPr>
              <a:t>Disability Policy Advisor, U.S. Department of Transportation </a:t>
            </a:r>
          </a:p>
          <a:p>
            <a:pPr marL="0" indent="0">
              <a:lnSpc>
                <a:spcPct val="110000"/>
              </a:lnSpc>
              <a:spcBef>
                <a:spcPts val="0"/>
              </a:spcBef>
              <a:buNone/>
            </a:pPr>
            <a:endParaRPr lang="en-US" sz="2400" dirty="0"/>
          </a:p>
          <a:p>
            <a:pPr marL="0" indent="0">
              <a:lnSpc>
                <a:spcPct val="110000"/>
              </a:lnSpc>
              <a:spcBef>
                <a:spcPts val="0"/>
              </a:spcBef>
              <a:buNone/>
            </a:pPr>
            <a:r>
              <a:rPr lang="en-US" sz="2400" b="1" dirty="0">
                <a:latin typeface="Arial"/>
                <a:cs typeface="Arial"/>
              </a:rPr>
              <a:t>Todd Wilson, </a:t>
            </a:r>
            <a:r>
              <a:rPr lang="en-US" sz="2400" i="1" dirty="0">
                <a:latin typeface="Arial"/>
                <a:cs typeface="Arial"/>
              </a:rPr>
              <a:t>Team Lead for the Money Follows the Person (MFP) Demonstration</a:t>
            </a:r>
          </a:p>
          <a:p>
            <a:pPr marL="0" indent="0">
              <a:lnSpc>
                <a:spcPct val="110000"/>
              </a:lnSpc>
              <a:spcBef>
                <a:spcPts val="0"/>
              </a:spcBef>
              <a:buNone/>
            </a:pPr>
            <a:r>
              <a:rPr lang="en-US" sz="2400" i="1" dirty="0">
                <a:latin typeface="Arial"/>
                <a:cs typeface="Arial"/>
              </a:rPr>
              <a:t>Centers for Medicare &amp; Medicaid Services (CMS), U.S. Department of Health and Human Services </a:t>
            </a:r>
          </a:p>
          <a:p>
            <a:pPr marL="0" indent="0">
              <a:lnSpc>
                <a:spcPct val="110000"/>
              </a:lnSpc>
              <a:spcBef>
                <a:spcPts val="0"/>
              </a:spcBef>
              <a:buNone/>
            </a:pPr>
            <a:endParaRPr lang="en-US" sz="2400" dirty="0"/>
          </a:p>
          <a:p>
            <a:pPr marL="0" indent="0">
              <a:lnSpc>
                <a:spcPct val="110000"/>
              </a:lnSpc>
              <a:spcBef>
                <a:spcPts val="0"/>
              </a:spcBef>
              <a:buNone/>
            </a:pPr>
            <a:r>
              <a:rPr lang="en-US" sz="2400" b="1" dirty="0">
                <a:latin typeface="Arial"/>
                <a:cs typeface="Arial"/>
              </a:rPr>
              <a:t>Jeanine LaFratta, </a:t>
            </a:r>
            <a:r>
              <a:rPr lang="en-US" sz="2400" i="1" dirty="0">
                <a:latin typeface="Arial"/>
                <a:cs typeface="Arial"/>
              </a:rPr>
              <a:t>Trial Attorney, HUD’s Office of General Counsel, Office of Fair Housing, </a:t>
            </a:r>
          </a:p>
          <a:p>
            <a:pPr marL="0" indent="0">
              <a:lnSpc>
                <a:spcPct val="110000"/>
              </a:lnSpc>
              <a:spcBef>
                <a:spcPts val="0"/>
              </a:spcBef>
              <a:buNone/>
            </a:pPr>
            <a:r>
              <a:rPr lang="en-US" sz="2400" i="1" dirty="0"/>
              <a:t>U.S. Department of Housing and Urban Development </a:t>
            </a:r>
          </a:p>
          <a:p>
            <a:pPr marL="0" indent="0">
              <a:lnSpc>
                <a:spcPct val="110000"/>
              </a:lnSpc>
              <a:spcBef>
                <a:spcPts val="0"/>
              </a:spcBef>
              <a:buNone/>
            </a:pPr>
            <a:endParaRPr lang="en-US" sz="2400" dirty="0"/>
          </a:p>
          <a:p>
            <a:pPr marL="0" indent="0">
              <a:lnSpc>
                <a:spcPct val="110000"/>
              </a:lnSpc>
              <a:spcBef>
                <a:spcPts val="0"/>
              </a:spcBef>
              <a:buNone/>
            </a:pPr>
            <a:r>
              <a:rPr lang="en-US" sz="2400" b="1" dirty="0">
                <a:latin typeface="Arial"/>
                <a:cs typeface="Arial"/>
              </a:rPr>
              <a:t>Shannon O’Neill, </a:t>
            </a:r>
            <a:r>
              <a:rPr lang="en-US" sz="2400" i="1" dirty="0">
                <a:latin typeface="Arial"/>
                <a:cs typeface="Arial"/>
              </a:rPr>
              <a:t>Education Program Specialist </a:t>
            </a:r>
            <a:r>
              <a:rPr lang="en-US" sz="2400" dirty="0">
                <a:latin typeface="Arial"/>
                <a:cs typeface="Arial"/>
              </a:rPr>
              <a:t>&amp; </a:t>
            </a:r>
            <a:r>
              <a:rPr lang="en-US" sz="2400" b="1" dirty="0">
                <a:latin typeface="Arial"/>
                <a:cs typeface="Arial"/>
              </a:rPr>
              <a:t>Ashley Brizzo, </a:t>
            </a:r>
            <a:r>
              <a:rPr lang="en-US" sz="2400" i="1" dirty="0">
                <a:latin typeface="Arial"/>
                <a:cs typeface="Arial"/>
              </a:rPr>
              <a:t>Director, Training and Services Programs Division Office of Special Education and Rehabilitative Services (OSERS), U.S. Department of Education </a:t>
            </a:r>
          </a:p>
        </p:txBody>
      </p:sp>
    </p:spTree>
    <p:extLst>
      <p:ext uri="{BB962C8B-B14F-4D97-AF65-F5344CB8AC3E}">
        <p14:creationId xmlns:p14="http://schemas.microsoft.com/office/powerpoint/2010/main" val="1710605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4FFC-62A7-4A76-8A18-0C1113C9994A}"/>
              </a:ext>
            </a:extLst>
          </p:cNvPr>
          <p:cNvSpPr>
            <a:spLocks noGrp="1"/>
          </p:cNvSpPr>
          <p:nvPr>
            <p:ph type="title"/>
          </p:nvPr>
        </p:nvSpPr>
        <p:spPr/>
        <p:txBody>
          <a:bodyPr>
            <a:normAutofit/>
          </a:bodyPr>
          <a:lstStyle/>
          <a:p>
            <a:r>
              <a:rPr lang="en-US" sz="3200" b="1" dirty="0"/>
              <a:t>Goal for Health Equity</a:t>
            </a:r>
          </a:p>
        </p:txBody>
      </p:sp>
      <p:sp>
        <p:nvSpPr>
          <p:cNvPr id="3" name="Content Placeholder 2">
            <a:extLst>
              <a:ext uri="{FF2B5EF4-FFF2-40B4-BE49-F238E27FC236}">
                <a16:creationId xmlns:a16="http://schemas.microsoft.com/office/drawing/2014/main" id="{3A620598-A901-404F-8AF7-F085412B0620}"/>
              </a:ext>
            </a:extLst>
          </p:cNvPr>
          <p:cNvSpPr>
            <a:spLocks noGrp="1"/>
          </p:cNvSpPr>
          <p:nvPr>
            <p:ph type="body" sz="quarter" idx="10"/>
          </p:nvPr>
        </p:nvSpPr>
        <p:spPr/>
        <p:txBody>
          <a:bodyPr>
            <a:normAutofit/>
          </a:bodyPr>
          <a:lstStyle/>
          <a:p>
            <a:pPr marL="0" indent="0">
              <a:lnSpc>
                <a:spcPct val="107000"/>
              </a:lnSpc>
              <a:spcBef>
                <a:spcPts val="0"/>
              </a:spcBef>
              <a:spcAft>
                <a:spcPts val="800"/>
              </a:spcAft>
              <a:buNone/>
            </a:pPr>
            <a:r>
              <a:rPr lang="en-US" sz="2400" dirty="0">
                <a:ea typeface="Calibri" panose="020F0502020204030204" pitchFamily="34" charset="0"/>
                <a:cs typeface="Times New Roman" panose="02020603050405020304" pitchFamily="18" charset="0"/>
              </a:rPr>
              <a:t>AoD’s overall goal is to increase equal access to health care to support healthy living across the lifespan. We aim for the broader environment and systems to have:</a:t>
            </a:r>
          </a:p>
          <a:p>
            <a:pPr marL="342900" indent="-342900">
              <a:lnSpc>
                <a:spcPct val="107000"/>
              </a:lnSpc>
              <a:spcBef>
                <a:spcPts val="0"/>
              </a:spcBef>
              <a:buFont typeface="Symbol" panose="05050102010706020507" pitchFamily="18" charset="2"/>
              <a:buChar char=""/>
            </a:pPr>
            <a:r>
              <a:rPr lang="en-US" sz="2000" dirty="0">
                <a:ea typeface="Calibri" panose="020F0502020204030204" pitchFamily="34" charset="0"/>
                <a:cs typeface="Times New Roman" panose="02020603050405020304" pitchFamily="18" charset="0"/>
              </a:rPr>
              <a:t>Health care systems that plan for accessible services for individuals with disabilities </a:t>
            </a:r>
          </a:p>
          <a:p>
            <a:pPr marL="342900" indent="-342900">
              <a:lnSpc>
                <a:spcPct val="107000"/>
              </a:lnSpc>
              <a:spcBef>
                <a:spcPts val="0"/>
              </a:spcBef>
              <a:buFont typeface="Symbol" panose="05050102010706020507" pitchFamily="18" charset="2"/>
              <a:buChar char=""/>
            </a:pPr>
            <a:r>
              <a:rPr lang="en-US" sz="2000" dirty="0">
                <a:ea typeface="Calibri" panose="020F0502020204030204" pitchFamily="34" charset="0"/>
                <a:cs typeface="Times New Roman" panose="02020603050405020304" pitchFamily="18" charset="0"/>
              </a:rPr>
              <a:t>Medical professionals with greater cultural competency in serving individuals with disabilities by treating people with respect and dignity, presuming competency in decision-making about their health care</a:t>
            </a:r>
          </a:p>
          <a:p>
            <a:pPr marL="342900" indent="-342900">
              <a:lnSpc>
                <a:spcPct val="107000"/>
              </a:lnSpc>
              <a:spcBef>
                <a:spcPts val="0"/>
              </a:spcBef>
              <a:buFont typeface="Symbol" panose="05050102010706020507" pitchFamily="18" charset="2"/>
              <a:buChar char=""/>
            </a:pPr>
            <a:r>
              <a:rPr lang="en-US" sz="2000" dirty="0">
                <a:ea typeface="Calibri" panose="020F0502020204030204" pitchFamily="34" charset="0"/>
                <a:cs typeface="Times New Roman" panose="02020603050405020304" pitchFamily="18" charset="0"/>
              </a:rPr>
              <a:t>Health care is influenced by and responsive to social factors impacting the health of individuals with disabilities</a:t>
            </a:r>
          </a:p>
          <a:p>
            <a:pPr marL="342900" indent="-342900">
              <a:lnSpc>
                <a:spcPct val="107000"/>
              </a:lnSpc>
              <a:spcBef>
                <a:spcPts val="0"/>
              </a:spcBef>
              <a:spcAft>
                <a:spcPts val="800"/>
              </a:spcAft>
              <a:buFont typeface="Symbol" panose="05050102010706020507" pitchFamily="18" charset="2"/>
              <a:buChar char=""/>
            </a:pPr>
            <a:r>
              <a:rPr lang="en-US" sz="2000" dirty="0">
                <a:ea typeface="Calibri" panose="020F0502020204030204" pitchFamily="34" charset="0"/>
                <a:cs typeface="Times New Roman" panose="02020603050405020304" pitchFamily="18" charset="0"/>
              </a:rPr>
              <a:t>Health surveillance data that is inclusive of people of people with ID/DD and used to inform programs, policies, and practice </a:t>
            </a:r>
          </a:p>
          <a:p>
            <a:endParaRPr lang="en-US" dirty="0"/>
          </a:p>
        </p:txBody>
      </p:sp>
      <p:sp>
        <p:nvSpPr>
          <p:cNvPr id="4" name="Slide Number Placeholder 3">
            <a:extLst>
              <a:ext uri="{FF2B5EF4-FFF2-40B4-BE49-F238E27FC236}">
                <a16:creationId xmlns:a16="http://schemas.microsoft.com/office/drawing/2014/main" id="{BB6F2E2B-DF1E-4B5E-A142-23B82EE4650C}"/>
              </a:ext>
            </a:extLst>
          </p:cNvPr>
          <p:cNvSpPr>
            <a:spLocks noGrp="1"/>
          </p:cNvSpPr>
          <p:nvPr>
            <p:ph type="sldNum" sz="quarter" idx="4294967295"/>
          </p:nvPr>
        </p:nvSpPr>
        <p:spPr>
          <a:xfrm>
            <a:off x="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40318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2327-6DA6-45A0-808B-28C070FF1BEE}"/>
              </a:ext>
            </a:extLst>
          </p:cNvPr>
          <p:cNvSpPr>
            <a:spLocks noGrp="1"/>
          </p:cNvSpPr>
          <p:nvPr>
            <p:ph type="title"/>
          </p:nvPr>
        </p:nvSpPr>
        <p:spPr/>
        <p:txBody>
          <a:bodyPr>
            <a:normAutofit/>
          </a:bodyPr>
          <a:lstStyle/>
          <a:p>
            <a:r>
              <a:rPr lang="en-US" sz="3200" b="1" dirty="0"/>
              <a:t>Goal for Health Equity</a:t>
            </a:r>
          </a:p>
        </p:txBody>
      </p:sp>
      <p:sp>
        <p:nvSpPr>
          <p:cNvPr id="3" name="Content Placeholder 2">
            <a:extLst>
              <a:ext uri="{FF2B5EF4-FFF2-40B4-BE49-F238E27FC236}">
                <a16:creationId xmlns:a16="http://schemas.microsoft.com/office/drawing/2014/main" id="{D3708761-715F-4C97-B01C-7383C079AC94}"/>
              </a:ext>
            </a:extLst>
          </p:cNvPr>
          <p:cNvSpPr>
            <a:spLocks noGrp="1"/>
          </p:cNvSpPr>
          <p:nvPr>
            <p:ph type="body" sz="quarter" idx="10"/>
          </p:nvPr>
        </p:nvSpPr>
        <p:spPr/>
        <p:txBody>
          <a:bodyPr>
            <a:normAutofit/>
          </a:bodyPr>
          <a:lstStyle/>
          <a:p>
            <a:pPr marL="0" indent="0">
              <a:buNone/>
            </a:pPr>
            <a:r>
              <a:rPr lang="en-US" sz="2400" dirty="0"/>
              <a:t>Individuals with disabilities, including those with intersectional identities to: </a:t>
            </a:r>
          </a:p>
          <a:p>
            <a:pPr marL="514350" lvl="1" indent="-285750">
              <a:buFont typeface="Wingdings" panose="05000000000000000000" pitchFamily="2" charset="2"/>
              <a:buChar char="§"/>
            </a:pPr>
            <a:r>
              <a:rPr lang="en-US" sz="2000" dirty="0"/>
              <a:t>Be seen as experts on their own health and disability </a:t>
            </a:r>
          </a:p>
          <a:p>
            <a:pPr marL="514350" lvl="1" indent="-285750">
              <a:buFont typeface="Wingdings" panose="05000000000000000000" pitchFamily="2" charset="2"/>
              <a:buChar char="§"/>
            </a:pPr>
            <a:r>
              <a:rPr lang="en-US" sz="2000" dirty="0"/>
              <a:t>Receive person-centered health care </a:t>
            </a:r>
          </a:p>
          <a:p>
            <a:pPr marL="514350" lvl="1" indent="-285750">
              <a:buFont typeface="Wingdings" panose="05000000000000000000" pitchFamily="2" charset="2"/>
              <a:buChar char="§"/>
            </a:pPr>
            <a:r>
              <a:rPr lang="en-US" sz="2000" dirty="0"/>
              <a:t>Have increased access to health care procedures</a:t>
            </a:r>
          </a:p>
          <a:p>
            <a:pPr marL="514350" lvl="1" indent="-285750">
              <a:buFont typeface="Wingdings" panose="05000000000000000000" pitchFamily="2" charset="2"/>
              <a:buChar char="§"/>
            </a:pPr>
            <a:r>
              <a:rPr lang="en-US" sz="2000" dirty="0"/>
              <a:t>Have opportunities to provide input on social factors related to their health </a:t>
            </a:r>
          </a:p>
          <a:p>
            <a:pPr marL="514350" lvl="1" indent="-285750">
              <a:buFont typeface="Wingdings" panose="05000000000000000000" pitchFamily="2" charset="2"/>
              <a:buChar char="§"/>
            </a:pPr>
            <a:r>
              <a:rPr lang="en-US" sz="2000" dirty="0"/>
              <a:t>Be recognized </a:t>
            </a:r>
            <a:r>
              <a:rPr lang="en-US" sz="1800" dirty="0"/>
              <a:t>through health surveillance data as an underserved/unserved population </a:t>
            </a:r>
          </a:p>
          <a:p>
            <a:endParaRPr lang="en-US" dirty="0"/>
          </a:p>
        </p:txBody>
      </p:sp>
      <p:sp>
        <p:nvSpPr>
          <p:cNvPr id="4" name="Slide Number Placeholder 3">
            <a:extLst>
              <a:ext uri="{FF2B5EF4-FFF2-40B4-BE49-F238E27FC236}">
                <a16:creationId xmlns:a16="http://schemas.microsoft.com/office/drawing/2014/main" id="{5CA1D2F4-81B3-4C09-B88D-EB3010921065}"/>
              </a:ext>
            </a:extLst>
          </p:cNvPr>
          <p:cNvSpPr>
            <a:spLocks noGrp="1"/>
          </p:cNvSpPr>
          <p:nvPr>
            <p:ph type="sldNum" sz="quarter" idx="4294967295"/>
          </p:nvPr>
        </p:nvSpPr>
        <p:spPr>
          <a:xfrm>
            <a:off x="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99504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0B3D1-CC1D-4AD4-A4E7-337C6C650510}"/>
              </a:ext>
            </a:extLst>
          </p:cNvPr>
          <p:cNvSpPr>
            <a:spLocks noGrp="1"/>
          </p:cNvSpPr>
          <p:nvPr>
            <p:ph type="title"/>
          </p:nvPr>
        </p:nvSpPr>
        <p:spPr/>
        <p:txBody>
          <a:bodyPr>
            <a:normAutofit/>
          </a:bodyPr>
          <a:lstStyle/>
          <a:p>
            <a:r>
              <a:rPr lang="en-US" sz="3200" b="1" dirty="0">
                <a:cs typeface="Calibri" panose="020F0502020204030204" pitchFamily="34" charset="0"/>
              </a:rPr>
              <a:t>AoD Projects Promoting Health Equity</a:t>
            </a:r>
          </a:p>
        </p:txBody>
      </p:sp>
      <p:sp>
        <p:nvSpPr>
          <p:cNvPr id="5" name="Content Placeholder 4">
            <a:extLst>
              <a:ext uri="{FF2B5EF4-FFF2-40B4-BE49-F238E27FC236}">
                <a16:creationId xmlns:a16="http://schemas.microsoft.com/office/drawing/2014/main" id="{6AFD1ECE-005D-4E7C-AF62-AE02006B38E2}"/>
              </a:ext>
            </a:extLst>
          </p:cNvPr>
          <p:cNvSpPr>
            <a:spLocks noGrp="1"/>
          </p:cNvSpPr>
          <p:nvPr>
            <p:ph type="body" sz="quarter" idx="10"/>
          </p:nvPr>
        </p:nvSpPr>
        <p:spPr/>
        <p:txBody>
          <a:bodyPr>
            <a:normAutofit/>
          </a:bodyPr>
          <a:lstStyle/>
          <a:p>
            <a:pPr marL="228600" indent="-228600"/>
            <a:r>
              <a:rPr lang="en-US" sz="2000" b="1" i="1" dirty="0">
                <a:cs typeface="Calibri" panose="020F0502020204030204" pitchFamily="34" charset="0"/>
              </a:rPr>
              <a:t>Center for Transition to Adult Health Care for Youth with Disabilities: </a:t>
            </a:r>
            <a:r>
              <a:rPr lang="en-US" sz="2000" dirty="0">
                <a:cs typeface="Calibri" panose="020F0502020204030204" pitchFamily="34" charset="0"/>
              </a:rPr>
              <a:t>Improving healthcare outcomes and quality of life for young people with I/DD by equipping them with person-centered resources on transitioning from pediatric to adult healthcare systems. </a:t>
            </a:r>
            <a:r>
              <a:rPr lang="en-US" sz="2000" dirty="0">
                <a:cs typeface="Calibri" panose="020F0502020204030204" pitchFamily="34" charset="0"/>
                <a:hlinkClick r:id="rId2"/>
              </a:rPr>
              <a:t>https://movingtoadulthealthcare.org/</a:t>
            </a:r>
            <a:r>
              <a:rPr lang="en-US" sz="2000" dirty="0">
                <a:cs typeface="Calibri" panose="020F0502020204030204" pitchFamily="34" charset="0"/>
              </a:rPr>
              <a:t> </a:t>
            </a:r>
          </a:p>
          <a:p>
            <a:pPr marL="228600" indent="-228600"/>
            <a:endParaRPr lang="en-US" sz="2000" dirty="0">
              <a:latin typeface="+mj-lt"/>
              <a:cs typeface="Calibri" panose="020F0502020204030204" pitchFamily="34" charset="0"/>
            </a:endParaRPr>
          </a:p>
          <a:p>
            <a:pPr marL="228600" indent="-228600"/>
            <a:r>
              <a:rPr lang="en-US" sz="2000" b="1" i="1" dirty="0">
                <a:cs typeface="Calibri" panose="020F0502020204030204" pitchFamily="34" charset="0"/>
              </a:rPr>
              <a:t>Partnering to Transform Health Outcomes with Persons with I/DD (PATH-PWIDD): </a:t>
            </a:r>
            <a:r>
              <a:rPr lang="en-US" sz="2000" dirty="0">
                <a:cs typeface="Calibri" panose="020F0502020204030204" pitchFamily="34" charset="0"/>
              </a:rPr>
              <a:t>Building the capacity of the future health care workforce by addressing the lack of content about individuals with I/DD in current health education curriculum. </a:t>
            </a:r>
            <a:r>
              <a:rPr lang="en-US" sz="2000" dirty="0">
                <a:cs typeface="Calibri" panose="020F0502020204030204" pitchFamily="34" charset="0"/>
                <a:hlinkClick r:id="rId3"/>
              </a:rPr>
              <a:t>https://iddhealthequity.org/</a:t>
            </a:r>
            <a:r>
              <a:rPr lang="en-US" sz="2000" dirty="0">
                <a:cs typeface="Calibri" panose="020F0502020204030204" pitchFamily="34" charset="0"/>
              </a:rPr>
              <a:t> </a:t>
            </a:r>
          </a:p>
          <a:p>
            <a:pPr marL="228600" indent="-228600"/>
            <a:endParaRPr lang="en-US" sz="2400" dirty="0">
              <a:cs typeface="Calibri" panose="020F0502020204030204" pitchFamily="34" charset="0"/>
            </a:endParaRPr>
          </a:p>
          <a:p>
            <a:pPr marL="228600" indent="-228600"/>
            <a:r>
              <a:rPr lang="en-US" sz="2000" b="1" i="1" dirty="0">
                <a:cs typeface="Calibri" panose="020F0502020204030204" pitchFamily="34" charset="0"/>
              </a:rPr>
              <a:t>National Center for Disability, Equity, and Intersectionality: </a:t>
            </a:r>
            <a:r>
              <a:rPr lang="en-US" sz="2000" dirty="0">
                <a:cs typeface="Calibri" panose="020F0502020204030204" pitchFamily="34" charset="0"/>
              </a:rPr>
              <a:t>Identifying and reducing life-limiting inequities in healthcare, community living, and justice for people with disabilities. </a:t>
            </a:r>
            <a:r>
              <a:rPr lang="en-US" sz="2000" dirty="0">
                <a:cs typeface="Calibri" panose="020F0502020204030204" pitchFamily="34" charset="0"/>
                <a:hlinkClick r:id="rId4"/>
              </a:rPr>
              <a:t>https://thinkequitable.com/</a:t>
            </a:r>
            <a:r>
              <a:rPr lang="en-US" sz="2000" dirty="0">
                <a:cs typeface="Calibri" panose="020F0502020204030204" pitchFamily="34" charset="0"/>
              </a:rPr>
              <a:t> </a:t>
            </a:r>
          </a:p>
          <a:p>
            <a:pPr marL="228600" indent="-228600"/>
            <a:endParaRPr lang="en-US" sz="2000" b="1" i="1" dirty="0">
              <a:cs typeface="Calibri" panose="020F0502020204030204" pitchFamily="34" charset="0"/>
            </a:endParaRPr>
          </a:p>
          <a:p>
            <a:pPr marL="228600" indent="-228600"/>
            <a:endParaRPr lang="en-US" sz="2000" b="1" i="1" dirty="0">
              <a:cs typeface="Calibri" panose="020F0502020204030204" pitchFamily="34" charset="0"/>
            </a:endParaRPr>
          </a:p>
        </p:txBody>
      </p:sp>
    </p:spTree>
    <p:extLst>
      <p:ext uri="{BB962C8B-B14F-4D97-AF65-F5344CB8AC3E}">
        <p14:creationId xmlns:p14="http://schemas.microsoft.com/office/powerpoint/2010/main" val="3810597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29D6-3246-0D6C-5112-2D12DE6F0E98}"/>
              </a:ext>
            </a:extLst>
          </p:cNvPr>
          <p:cNvSpPr>
            <a:spLocks noGrp="1"/>
          </p:cNvSpPr>
          <p:nvPr>
            <p:ph type="title"/>
          </p:nvPr>
        </p:nvSpPr>
        <p:spPr/>
        <p:txBody>
          <a:bodyPr>
            <a:noAutofit/>
          </a:bodyPr>
          <a:lstStyle/>
          <a:p>
            <a:r>
              <a:rPr lang="en-US" sz="3200" b="1" dirty="0">
                <a:cs typeface="Calibri" panose="020F0502020204030204" pitchFamily="34" charset="0"/>
              </a:rPr>
              <a:t>AoD Projects Promoting Health Equity</a:t>
            </a:r>
            <a:endParaRPr lang="en-US" sz="3200" b="1" dirty="0"/>
          </a:p>
        </p:txBody>
      </p:sp>
      <p:sp>
        <p:nvSpPr>
          <p:cNvPr id="3" name="Content Placeholder 2">
            <a:extLst>
              <a:ext uri="{FF2B5EF4-FFF2-40B4-BE49-F238E27FC236}">
                <a16:creationId xmlns:a16="http://schemas.microsoft.com/office/drawing/2014/main" id="{6E1074D9-A72C-BBC0-0008-FB05BBC59793}"/>
              </a:ext>
            </a:extLst>
          </p:cNvPr>
          <p:cNvSpPr>
            <a:spLocks noGrp="1"/>
          </p:cNvSpPr>
          <p:nvPr>
            <p:ph type="body" sz="quarter" idx="10"/>
          </p:nvPr>
        </p:nvSpPr>
        <p:spPr/>
        <p:txBody>
          <a:bodyPr>
            <a:normAutofit/>
          </a:bodyPr>
          <a:lstStyle/>
          <a:p>
            <a:pPr marL="228600" indent="-228600"/>
            <a:r>
              <a:rPr lang="en-US" sz="2000" b="1" i="1" dirty="0">
                <a:cs typeface="Calibri" panose="020F0502020204030204" pitchFamily="34" charset="0"/>
              </a:rPr>
              <a:t>The Link Center – Bridging I/DD and Mental Health Systems: </a:t>
            </a:r>
            <a:r>
              <a:rPr lang="en-US" sz="2000" dirty="0">
                <a:cs typeface="Calibri" panose="020F0502020204030204" pitchFamily="34" charset="0"/>
              </a:rPr>
              <a:t>Improving supports available to children and adults with I/DD, brain injuries, and other cognitive disabilities with co-occurring mental health conditions by providing training and technical assistance and advancing systems change that will increase access to effective services and supports for people with co-occurring conditions. </a:t>
            </a:r>
            <a:r>
              <a:rPr lang="en-US" sz="2000" dirty="0">
                <a:cs typeface="Calibri" panose="020F0502020204030204" pitchFamily="34" charset="0"/>
                <a:hlinkClick r:id="rId2"/>
              </a:rPr>
              <a:t>https://acl.gov/TheLinkCenter</a:t>
            </a:r>
            <a:r>
              <a:rPr lang="en-US" sz="2000" dirty="0">
                <a:cs typeface="Calibri" panose="020F0502020204030204" pitchFamily="34" charset="0"/>
              </a:rPr>
              <a:t> </a:t>
            </a:r>
          </a:p>
          <a:p>
            <a:pPr marL="228600" indent="-228600"/>
            <a:endParaRPr lang="en-US" sz="2000" b="1" i="1" dirty="0"/>
          </a:p>
          <a:p>
            <a:pPr marL="228600" indent="-228600"/>
            <a:r>
              <a:rPr lang="en-US" sz="2000" b="1" i="1" dirty="0"/>
              <a:t>State Inter-system Service Training and Planning to Support the I/DD Population with Co-Occurring Mental-Behavioral Health Issues: </a:t>
            </a:r>
            <a:r>
              <a:rPr lang="en-US" sz="2000" dirty="0"/>
              <a:t>Multi-disciplinary teams of I/DD state agency and mental and behavioral health state agency personnel working together to improve coordination between the two agencies and other key partners.</a:t>
            </a:r>
          </a:p>
          <a:p>
            <a:pPr marL="228600" indent="-228600"/>
            <a:endParaRPr lang="en-US" sz="2000" dirty="0"/>
          </a:p>
          <a:p>
            <a:pPr marL="228600" indent="-228600"/>
            <a:r>
              <a:rPr lang="en-US" sz="2000" b="1" i="1" dirty="0"/>
              <a:t>I/DD Counts! </a:t>
            </a:r>
            <a:r>
              <a:rPr lang="en-US" sz="2000" dirty="0"/>
              <a:t>An intra-agency effort to establish and maintain valid and reliable prevalence rates of I/DD and to improve data about health status and factors that influence health outcomes of individuals with I/DD. </a:t>
            </a:r>
            <a:r>
              <a:rPr lang="en-US" sz="2000" dirty="0">
                <a:hlinkClick r:id="rId3"/>
              </a:rPr>
              <a:t>https://acl.gov/iddcounts</a:t>
            </a:r>
            <a:r>
              <a:rPr lang="en-US" sz="2000" dirty="0"/>
              <a:t> </a:t>
            </a:r>
          </a:p>
          <a:p>
            <a:pPr lvl="1"/>
            <a:endParaRPr lang="en-US" sz="2000" dirty="0"/>
          </a:p>
        </p:txBody>
      </p:sp>
      <p:sp>
        <p:nvSpPr>
          <p:cNvPr id="4" name="Slide Number Placeholder 3">
            <a:extLst>
              <a:ext uri="{FF2B5EF4-FFF2-40B4-BE49-F238E27FC236}">
                <a16:creationId xmlns:a16="http://schemas.microsoft.com/office/drawing/2014/main" id="{F10FB0AC-F83F-6017-66E6-6404094BBE5B}"/>
              </a:ext>
            </a:extLst>
          </p:cNvPr>
          <p:cNvSpPr>
            <a:spLocks noGrp="1"/>
          </p:cNvSpPr>
          <p:nvPr>
            <p:ph type="sldNum" sz="quarter" idx="4294967295"/>
          </p:nvPr>
        </p:nvSpPr>
        <p:spPr>
          <a:xfrm>
            <a:off x="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2356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3087834"/>
            <a:ext cx="10689403" cy="1325563"/>
          </a:xfrm>
        </p:spPr>
        <p:txBody>
          <a:bodyPr>
            <a:normAutofit/>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Health Equity and Safety</a:t>
            </a:r>
            <a:endParaRPr lang="en-US" sz="60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7274441" cy="1714209"/>
          </a:xfrm>
        </p:spPr>
        <p:txBody>
          <a:bodyPr>
            <a:normAutofit/>
          </a:bodyPr>
          <a:lstStyle/>
          <a:p>
            <a:pPr>
              <a:spcBef>
                <a:spcPts val="1200"/>
              </a:spcBef>
            </a:pPr>
            <a:r>
              <a:rPr lang="en-US" sz="2800" b="1" dirty="0">
                <a:solidFill>
                  <a:schemeClr val="tx1"/>
                </a:solidFill>
              </a:rPr>
              <a:t>Diana Caldwell, Vice President </a:t>
            </a:r>
          </a:p>
          <a:p>
            <a:pPr>
              <a:spcBef>
                <a:spcPts val="1200"/>
              </a:spcBef>
            </a:pPr>
            <a:r>
              <a:rPr lang="en-US" sz="2800" dirty="0">
                <a:solidFill>
                  <a:schemeClr val="tx1"/>
                </a:solidFill>
              </a:rPr>
              <a:t>The Lewin Group </a:t>
            </a:r>
          </a:p>
        </p:txBody>
      </p:sp>
    </p:spTree>
    <p:extLst>
      <p:ext uri="{BB962C8B-B14F-4D97-AF65-F5344CB8AC3E}">
        <p14:creationId xmlns:p14="http://schemas.microsoft.com/office/powerpoint/2010/main" val="39779206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2C47-2448-67A0-08A0-B34F8D04A291}"/>
              </a:ext>
            </a:extLst>
          </p:cNvPr>
          <p:cNvSpPr>
            <a:spLocks noGrp="1"/>
          </p:cNvSpPr>
          <p:nvPr>
            <p:ph type="title" idx="4294967295"/>
          </p:nvPr>
        </p:nvSpPr>
        <p:spPr>
          <a:xfrm>
            <a:off x="3645074" y="4949892"/>
            <a:ext cx="7540668" cy="847725"/>
          </a:xfrm>
          <a:prstGeom prst="rect">
            <a:avLst/>
          </a:prstGeom>
        </p:spPr>
        <p:txBody>
          <a:bodyPr/>
          <a:lstStyle/>
          <a:p>
            <a:pPr algn="l" rtl="0" eaLnBrk="1" fontAlgn="base" hangingPunct="1"/>
            <a:r>
              <a:rPr lang="en-US" sz="2800" dirty="0">
                <a:solidFill>
                  <a:srgbClr val="095593"/>
                </a:solidFill>
                <a:latin typeface="Calibri" panose="020F0502020204030204" pitchFamily="34" charset="0"/>
                <a:ea typeface="+mn-ea"/>
                <a:cs typeface="Arial" panose="020B0604020202020204" pitchFamily="34" charset="0"/>
              </a:rPr>
              <a:t>Health and Safety: Promising Practices from the Living Well Grants</a:t>
            </a:r>
            <a:br>
              <a:rPr lang="en-US" sz="2800" dirty="0">
                <a:solidFill>
                  <a:srgbClr val="095593"/>
                </a:solidFill>
                <a:latin typeface="Calibri" panose="020F0502020204030204" pitchFamily="34" charset="0"/>
                <a:ea typeface="+mn-ea"/>
                <a:cs typeface="Arial" panose="020B0604020202020204" pitchFamily="34" charset="0"/>
              </a:rPr>
            </a:br>
            <a:br>
              <a:rPr lang="en-US" sz="2800" dirty="0">
                <a:solidFill>
                  <a:srgbClr val="095593"/>
                </a:solidFill>
                <a:latin typeface="Calibri" panose="020F0502020204030204" pitchFamily="34" charset="0"/>
                <a:ea typeface="+mn-ea"/>
                <a:cs typeface="Arial" panose="020B0604020202020204" pitchFamily="34" charset="0"/>
              </a:rPr>
            </a:br>
            <a:endParaRPr lang="en-US" dirty="0">
              <a:solidFill>
                <a:srgbClr val="095593"/>
              </a:solidFill>
              <a:effectLst/>
            </a:endParaRPr>
          </a:p>
        </p:txBody>
      </p:sp>
      <p:pic>
        <p:nvPicPr>
          <p:cNvPr id="3" name="Picture 2" descr="A group diverse individuals, smiling and posing for a photo in front of a desk in an office space">
            <a:extLst>
              <a:ext uri="{FF2B5EF4-FFF2-40B4-BE49-F238E27FC236}">
                <a16:creationId xmlns:a16="http://schemas.microsoft.com/office/drawing/2014/main" id="{357887FC-BDEE-A1A4-890B-EE47D0B30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627" y="1060383"/>
            <a:ext cx="5385623" cy="3590415"/>
          </a:xfrm>
          <a:prstGeom prst="rect">
            <a:avLst/>
          </a:prstGeom>
        </p:spPr>
      </p:pic>
      <p:sp>
        <p:nvSpPr>
          <p:cNvPr id="5" name="Title 1">
            <a:extLst>
              <a:ext uri="{FF2B5EF4-FFF2-40B4-BE49-F238E27FC236}">
                <a16:creationId xmlns:a16="http://schemas.microsoft.com/office/drawing/2014/main" id="{C2CCB567-0048-05EA-3A58-BCDCDA3A9390}"/>
              </a:ext>
            </a:extLst>
          </p:cNvPr>
          <p:cNvSpPr txBox="1">
            <a:spLocks/>
          </p:cNvSpPr>
          <p:nvPr/>
        </p:nvSpPr>
        <p:spPr>
          <a:xfrm>
            <a:off x="8392438" y="316151"/>
            <a:ext cx="3799562" cy="959807"/>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Arial" charset="0"/>
              </a:defRPr>
            </a:lvl2pPr>
            <a:lvl3pPr algn="ctr" defTabSz="342900" rtl="0" eaLnBrk="0" fontAlgn="base" hangingPunct="0">
              <a:spcBef>
                <a:spcPct val="0"/>
              </a:spcBef>
              <a:spcAft>
                <a:spcPct val="0"/>
              </a:spcAft>
              <a:defRPr sz="3300">
                <a:solidFill>
                  <a:schemeClr val="tx1"/>
                </a:solidFill>
                <a:latin typeface="Arial" charset="0"/>
              </a:defRPr>
            </a:lvl3pPr>
            <a:lvl4pPr algn="ctr" defTabSz="342900" rtl="0" eaLnBrk="0" fontAlgn="base" hangingPunct="0">
              <a:spcBef>
                <a:spcPct val="0"/>
              </a:spcBef>
              <a:spcAft>
                <a:spcPct val="0"/>
              </a:spcAft>
              <a:defRPr sz="3300">
                <a:solidFill>
                  <a:schemeClr val="tx1"/>
                </a:solidFill>
                <a:latin typeface="Arial" charset="0"/>
              </a:defRPr>
            </a:lvl4pPr>
            <a:lvl5pPr algn="ctr" defTabSz="342900" rtl="0" eaLnBrk="0" fontAlgn="base" hangingPunct="0">
              <a:spcBef>
                <a:spcPct val="0"/>
              </a:spcBef>
              <a:spcAft>
                <a:spcPct val="0"/>
              </a:spcAft>
              <a:defRPr sz="3300">
                <a:solidFill>
                  <a:schemeClr val="tx1"/>
                </a:solidFill>
                <a:latin typeface="Arial" charset="0"/>
              </a:defRPr>
            </a:lvl5pPr>
            <a:lvl6pPr marL="342900" algn="ctr" defTabSz="342900" rtl="0" eaLnBrk="1" fontAlgn="base" hangingPunct="1">
              <a:spcBef>
                <a:spcPct val="0"/>
              </a:spcBef>
              <a:spcAft>
                <a:spcPct val="0"/>
              </a:spcAft>
              <a:defRPr sz="3300">
                <a:solidFill>
                  <a:schemeClr val="tx1"/>
                </a:solidFill>
                <a:latin typeface="Arial" charset="0"/>
              </a:defRPr>
            </a:lvl6pPr>
            <a:lvl7pPr marL="685800" algn="ctr" defTabSz="342900" rtl="0" eaLnBrk="1" fontAlgn="base" hangingPunct="1">
              <a:spcBef>
                <a:spcPct val="0"/>
              </a:spcBef>
              <a:spcAft>
                <a:spcPct val="0"/>
              </a:spcAft>
              <a:defRPr sz="3300">
                <a:solidFill>
                  <a:schemeClr val="tx1"/>
                </a:solidFill>
                <a:latin typeface="Arial" charset="0"/>
              </a:defRPr>
            </a:lvl7pPr>
            <a:lvl8pPr marL="1028700" algn="ctr" defTabSz="342900" rtl="0" eaLnBrk="1" fontAlgn="base" hangingPunct="1">
              <a:spcBef>
                <a:spcPct val="0"/>
              </a:spcBef>
              <a:spcAft>
                <a:spcPct val="0"/>
              </a:spcAft>
              <a:defRPr sz="3300">
                <a:solidFill>
                  <a:schemeClr val="tx1"/>
                </a:solidFill>
                <a:latin typeface="Arial" charset="0"/>
              </a:defRPr>
            </a:lvl8pPr>
            <a:lvl9pPr marL="1371600" algn="ctr" defTabSz="342900" rtl="0" eaLnBrk="1" fontAlgn="base" hangingPunct="1">
              <a:spcBef>
                <a:spcPct val="0"/>
              </a:spcBef>
              <a:spcAft>
                <a:spcPct val="0"/>
              </a:spcAft>
              <a:defRPr sz="3300">
                <a:solidFill>
                  <a:schemeClr val="tx1"/>
                </a:solidFill>
                <a:latin typeface="Arial"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t>President’s Committee for People with Intellectual Disabilities</a:t>
            </a:r>
            <a:br>
              <a:rPr kumimoji="0" lang="en-US" sz="2000" b="0" i="1"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br>
            <a:r>
              <a:rPr kumimoji="0" lang="en-US" sz="2000" b="0" i="1"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t>September 27, 2024</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t>Diana Caldwell, The Lewin Group</a:t>
            </a:r>
            <a:br>
              <a:rPr kumimoji="0" lang="en-US" sz="2800" b="0" i="0"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br>
            <a:endParaRPr kumimoji="0" lang="en-US" sz="3300" b="0" i="0" u="none" strike="noStrike" kern="1200" cap="none" spc="0" normalizeH="0" baseline="0" noProof="0" dirty="0">
              <a:ln>
                <a:noFill/>
              </a:ln>
              <a:solidFill>
                <a:srgbClr val="095593"/>
              </a:solidFill>
              <a:effectLst/>
              <a:uLnTx/>
              <a:uFillTx/>
              <a:latin typeface="Arial"/>
              <a:ea typeface="+mj-ea"/>
              <a:cs typeface="+mj-cs"/>
            </a:endParaRPr>
          </a:p>
        </p:txBody>
      </p:sp>
      <p:pic>
        <p:nvPicPr>
          <p:cNvPr id="1026" name="Picture 2" descr="The Lewin Group (Part of Optum Serve) logo">
            <a:extLst>
              <a:ext uri="{FF2B5EF4-FFF2-40B4-BE49-F238E27FC236}">
                <a16:creationId xmlns:a16="http://schemas.microsoft.com/office/drawing/2014/main" id="{F3E953D0-4EFC-0DC0-2699-EFBF28ACA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8206" y="5797617"/>
            <a:ext cx="3248025" cy="88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E55472BB-35AF-7D11-0032-23B512843C7E}"/>
              </a:ext>
            </a:extLst>
          </p:cNvPr>
          <p:cNvSpPr>
            <a:spLocks noGrp="1"/>
          </p:cNvSpPr>
          <p:nvPr>
            <p:ph type="title"/>
          </p:nvPr>
        </p:nvSpPr>
        <p:spPr bwMode="auto">
          <a:xfrm>
            <a:off x="1981200" y="74614"/>
            <a:ext cx="8229600" cy="839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dirty="0"/>
              <a:t>Flow of Today’s Remarks</a:t>
            </a:r>
          </a:p>
        </p:txBody>
      </p:sp>
      <p:sp>
        <p:nvSpPr>
          <p:cNvPr id="3" name="Content Placeholder 2">
            <a:extLst>
              <a:ext uri="{FF2B5EF4-FFF2-40B4-BE49-F238E27FC236}">
                <a16:creationId xmlns:a16="http://schemas.microsoft.com/office/drawing/2014/main" id="{8BB194A7-941E-2A6D-1C12-01E0588AE630}"/>
              </a:ext>
            </a:extLst>
          </p:cNvPr>
          <p:cNvSpPr>
            <a:spLocks noGrp="1"/>
          </p:cNvSpPr>
          <p:nvPr>
            <p:ph idx="1"/>
          </p:nvPr>
        </p:nvSpPr>
        <p:spPr>
          <a:xfrm>
            <a:off x="1981200" y="1171575"/>
            <a:ext cx="8382000" cy="4724400"/>
          </a:xfrm>
        </p:spPr>
        <p:txBody>
          <a:bodyPr/>
          <a:lstStyle/>
          <a:p>
            <a:pPr marL="0" indent="0">
              <a:buNone/>
              <a:defRPr/>
            </a:pPr>
            <a:r>
              <a:rPr lang="en-US" altLang="en-US" sz="2400" b="1" dirty="0">
                <a:solidFill>
                  <a:srgbClr val="095593"/>
                </a:solidFill>
              </a:rPr>
              <a:t>1</a:t>
            </a:r>
            <a:r>
              <a:rPr lang="en-US" altLang="en-US" sz="2400" dirty="0">
                <a:solidFill>
                  <a:srgbClr val="095593"/>
                </a:solidFill>
              </a:rPr>
              <a:t>  </a:t>
            </a:r>
            <a:r>
              <a:rPr lang="en-US" altLang="en-US" dirty="0"/>
              <a:t>   Background and Living Well Grant Purpose</a:t>
            </a:r>
          </a:p>
          <a:p>
            <a:pPr marL="0" indent="0">
              <a:buNone/>
              <a:defRPr/>
            </a:pPr>
            <a:endParaRPr lang="en-US" altLang="en-US" dirty="0"/>
          </a:p>
          <a:p>
            <a:pPr marL="0" indent="0">
              <a:buNone/>
              <a:defRPr/>
            </a:pPr>
            <a:r>
              <a:rPr lang="en-US" altLang="en-US" sz="2400" b="1" dirty="0">
                <a:solidFill>
                  <a:srgbClr val="095593"/>
                </a:solidFill>
              </a:rPr>
              <a:t>2</a:t>
            </a:r>
            <a:r>
              <a:rPr lang="en-US" altLang="en-US" sz="2400" b="1" dirty="0">
                <a:solidFill>
                  <a:schemeClr val="accent6"/>
                </a:solidFill>
              </a:rPr>
              <a:t> </a:t>
            </a:r>
            <a:r>
              <a:rPr lang="en-US" altLang="en-US" dirty="0"/>
              <a:t>    Promising Practices</a:t>
            </a:r>
          </a:p>
          <a:p>
            <a:pPr marL="0" indent="0">
              <a:buNone/>
              <a:defRPr/>
            </a:pPr>
            <a:endParaRPr lang="en-US" altLang="en-US" dirty="0"/>
          </a:p>
          <a:p>
            <a:pPr marL="0" indent="0">
              <a:buNone/>
              <a:defRPr/>
            </a:pPr>
            <a:r>
              <a:rPr lang="en-US" altLang="en-US" sz="2400" b="1" dirty="0">
                <a:solidFill>
                  <a:srgbClr val="095593"/>
                </a:solidFill>
              </a:rPr>
              <a:t>3</a:t>
            </a:r>
            <a:r>
              <a:rPr lang="en-US" altLang="en-US" sz="2400" b="1" dirty="0">
                <a:solidFill>
                  <a:schemeClr val="accent6"/>
                </a:solidFill>
              </a:rPr>
              <a:t> </a:t>
            </a:r>
            <a:r>
              <a:rPr lang="en-US" altLang="en-US" dirty="0"/>
              <a:t>    Questions and Discussion</a:t>
            </a:r>
          </a:p>
          <a:p>
            <a:pPr marL="0" indent="0">
              <a:buNone/>
              <a:defRPr/>
            </a:pPr>
            <a:endParaRPr lang="en-US"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FC9644A3-D1EF-54E3-32C1-04CEA5B17398}"/>
              </a:ext>
            </a:extLst>
          </p:cNvPr>
          <p:cNvSpPr>
            <a:spLocks noGrp="1"/>
          </p:cNvSpPr>
          <p:nvPr>
            <p:ph type="body" sz="quarter" idx="13"/>
          </p:nvPr>
        </p:nvSpPr>
        <p:spPr>
          <a:xfrm>
            <a:off x="5784850" y="469900"/>
            <a:ext cx="4533900" cy="254000"/>
          </a:xfrm>
        </p:spPr>
        <p:txBody>
          <a:bodyPr/>
          <a:lstStyle>
            <a:lvl1pPr marL="0" indent="0" algn="r">
              <a:buNone/>
              <a:defRPr sz="1050" i="1">
                <a:solidFill>
                  <a:schemeClr val="accent1"/>
                </a:solidFill>
              </a:defRPr>
            </a:lvl1pPr>
          </a:lstStyle>
          <a:p>
            <a:pPr>
              <a:defRPr/>
            </a:pPr>
            <a:r>
              <a:rPr lang="en-US" dirty="0">
                <a:solidFill>
                  <a:srgbClr val="095593"/>
                </a:solidFill>
              </a:rPr>
              <a:t>LW Cross-Site Evaluation</a:t>
            </a:r>
          </a:p>
          <a:p>
            <a:pPr>
              <a:defRPr/>
            </a:pPr>
            <a:r>
              <a:rPr lang="en-US" dirty="0">
                <a:solidFill>
                  <a:srgbClr val="095593"/>
                </a:solidFill>
              </a:rPr>
              <a:t>September 2024</a:t>
            </a:r>
          </a:p>
        </p:txBody>
      </p:sp>
      <p:sp>
        <p:nvSpPr>
          <p:cNvPr id="59394" name="Text Placeholder 1">
            <a:extLst>
              <a:ext uri="{FF2B5EF4-FFF2-40B4-BE49-F238E27FC236}">
                <a16:creationId xmlns:a16="http://schemas.microsoft.com/office/drawing/2014/main" id="{DF67A2A9-7A72-34B8-718E-689A23928B07}"/>
              </a:ext>
            </a:extLst>
          </p:cNvPr>
          <p:cNvSpPr>
            <a:spLocks noGrp="1"/>
          </p:cNvSpPr>
          <p:nvPr>
            <p:ph type="body" sz="quarter" idx="11"/>
          </p:nvPr>
        </p:nvSpPr>
        <p:spPr>
          <a:xfrm>
            <a:off x="4267200" y="5613400"/>
            <a:ext cx="5932488" cy="850900"/>
          </a:xfrm>
        </p:spPr>
        <p:txBody>
          <a:bodyPr/>
          <a:lstStyle/>
          <a:p>
            <a:r>
              <a:rPr lang="en-US" altLang="en-US" sz="1600" dirty="0">
                <a:solidFill>
                  <a:srgbClr val="095593"/>
                </a:solidFill>
              </a:rPr>
              <a:t>Living Well – Model Approaches for Enhancing the Quality, Effectiveness and Monitoring of Home and Community-Based Services for Individuals with Developmental Disabilities </a:t>
            </a:r>
            <a:endParaRPr lang="en-US" altLang="en-US" sz="2400" dirty="0">
              <a:solidFill>
                <a:srgbClr val="095593"/>
              </a:solidFill>
            </a:endParaRPr>
          </a:p>
        </p:txBody>
      </p:sp>
      <p:sp>
        <p:nvSpPr>
          <p:cNvPr id="2" name="Title 1">
            <a:extLst>
              <a:ext uri="{FF2B5EF4-FFF2-40B4-BE49-F238E27FC236}">
                <a16:creationId xmlns:a16="http://schemas.microsoft.com/office/drawing/2014/main" id="{D217942A-5324-48AF-6B79-806A30057B28}"/>
              </a:ext>
            </a:extLst>
          </p:cNvPr>
          <p:cNvSpPr>
            <a:spLocks noGrp="1"/>
          </p:cNvSpPr>
          <p:nvPr>
            <p:ph type="title" idx="4294967295"/>
          </p:nvPr>
        </p:nvSpPr>
        <p:spPr>
          <a:xfrm>
            <a:off x="-76200" y="3788622"/>
            <a:ext cx="12268200" cy="865572"/>
          </a:xfrm>
          <a:prstGeom prst="rect">
            <a:avLst/>
          </a:prstGeom>
        </p:spPr>
        <p:txBody>
          <a:bodyPr/>
          <a:lstStyle/>
          <a:p>
            <a:pPr rtl="0" eaLnBrk="0" fontAlgn="base" hangingPunct="0"/>
            <a:r>
              <a:rPr lang="en-US" sz="4400" dirty="0">
                <a:solidFill>
                  <a:srgbClr val="095593"/>
                </a:solidFill>
                <a:latin typeface="Arial" panose="020B0604020202020204" pitchFamily="34" charset="0"/>
                <a:ea typeface="+mn-ea"/>
                <a:cs typeface="+mn-cs"/>
              </a:rPr>
              <a:t>Background and Living Well Grant Purpose</a:t>
            </a:r>
            <a:endParaRPr lang="en-US" dirty="0">
              <a:solidFill>
                <a:srgbClr val="095593"/>
              </a:solidFill>
              <a:effectLs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05703-7FA6-68DD-9F6F-56DCF47BE04A}"/>
              </a:ext>
            </a:extLst>
          </p:cNvPr>
          <p:cNvSpPr>
            <a:spLocks noGrp="1"/>
          </p:cNvSpPr>
          <p:nvPr>
            <p:ph idx="1"/>
          </p:nvPr>
        </p:nvSpPr>
        <p:spPr>
          <a:xfrm>
            <a:off x="620485" y="1078669"/>
            <a:ext cx="9840686" cy="3708734"/>
          </a:xfrm>
        </p:spPr>
        <p:txBody>
          <a:bodyPr/>
          <a:lstStyle/>
          <a:p>
            <a:pPr>
              <a:defRPr/>
            </a:pPr>
            <a:r>
              <a:rPr lang="en-US" dirty="0"/>
              <a:t>There is a significant shift toward people with intellectual and developmental disabilities (ID/DD) living in community settings.</a:t>
            </a:r>
          </a:p>
          <a:p>
            <a:pPr>
              <a:defRPr/>
            </a:pPr>
            <a:r>
              <a:rPr lang="en-US" dirty="0"/>
              <a:t>People with ID/DD living in home and community-based settings are more likely than their peers in institutional settings to make their own choices, have friends who are not paid staff, and have a paid job in the community.</a:t>
            </a:r>
          </a:p>
          <a:p>
            <a:pPr>
              <a:spcAft>
                <a:spcPts val="1800"/>
              </a:spcAft>
              <a:defRPr/>
            </a:pPr>
            <a:endParaRPr lang="en-US" dirty="0"/>
          </a:p>
          <a:p>
            <a:pPr>
              <a:spcAft>
                <a:spcPts val="1800"/>
              </a:spcAft>
              <a:defRPr/>
            </a:pPr>
            <a:endParaRPr lang="en-US" dirty="0"/>
          </a:p>
        </p:txBody>
      </p:sp>
      <p:sp>
        <p:nvSpPr>
          <p:cNvPr id="2" name="Title 1">
            <a:extLst>
              <a:ext uri="{FF2B5EF4-FFF2-40B4-BE49-F238E27FC236}">
                <a16:creationId xmlns:a16="http://schemas.microsoft.com/office/drawing/2014/main" id="{BC21F7EA-F699-ECCA-6A96-2DFCD503C8DB}"/>
              </a:ext>
            </a:extLst>
          </p:cNvPr>
          <p:cNvSpPr>
            <a:spLocks noGrp="1"/>
          </p:cNvSpPr>
          <p:nvPr>
            <p:ph type="title"/>
          </p:nvPr>
        </p:nvSpPr>
        <p:spPr>
          <a:xfrm>
            <a:off x="620485" y="83431"/>
            <a:ext cx="8229600" cy="839787"/>
          </a:xfrm>
        </p:spPr>
        <p:txBody>
          <a:bodyPr/>
          <a:lstStyle/>
          <a:p>
            <a:pPr>
              <a:defRPr/>
            </a:pPr>
            <a:r>
              <a:rPr lang="en-US" dirty="0">
                <a:solidFill>
                  <a:srgbClr val="095593"/>
                </a:solidFill>
              </a:rPr>
              <a:t>Background</a:t>
            </a:r>
          </a:p>
        </p:txBody>
      </p:sp>
      <p:grpSp>
        <p:nvGrpSpPr>
          <p:cNvPr id="11" name="Group 10">
            <a:extLst>
              <a:ext uri="{FF2B5EF4-FFF2-40B4-BE49-F238E27FC236}">
                <a16:creationId xmlns:a16="http://schemas.microsoft.com/office/drawing/2014/main" id="{1B0EBC3E-2D01-064B-4B44-E47BD8BD8772}"/>
              </a:ext>
            </a:extLst>
          </p:cNvPr>
          <p:cNvGrpSpPr/>
          <p:nvPr/>
        </p:nvGrpSpPr>
        <p:grpSpPr>
          <a:xfrm>
            <a:off x="1066798" y="2705485"/>
            <a:ext cx="9544733" cy="2418392"/>
            <a:chOff x="598713" y="2120948"/>
            <a:chExt cx="9816876" cy="2616101"/>
          </a:xfrm>
        </p:grpSpPr>
        <p:sp>
          <p:nvSpPr>
            <p:cNvPr id="6" name="Rectangle 5">
              <a:extLst>
                <a:ext uri="{FF2B5EF4-FFF2-40B4-BE49-F238E27FC236}">
                  <a16:creationId xmlns:a16="http://schemas.microsoft.com/office/drawing/2014/main" id="{7396826A-4682-8088-7E68-6219011A745B}"/>
                </a:ext>
              </a:extLst>
            </p:cNvPr>
            <p:cNvSpPr/>
            <p:nvPr/>
          </p:nvSpPr>
          <p:spPr>
            <a:xfrm>
              <a:off x="6348414" y="3105943"/>
              <a:ext cx="4067175" cy="646112"/>
            </a:xfrm>
            <a:prstGeom prst="rect">
              <a:avLst/>
            </a:prstGeom>
          </p:spPr>
          <p:txBody>
            <a:bodyPr wrap="square">
              <a:spAutoFit/>
            </a:bodyPr>
            <a:lstStyle/>
            <a:p>
              <a:pPr marL="815578" marR="0" lvl="3"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47% decrease in people with </a:t>
              </a:r>
            </a:p>
            <a:p>
              <a:pPr marL="815578" marR="0" lvl="3"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ID/DD living in</a:t>
              </a:r>
              <a:r>
                <a:rPr kumimoji="0" lang="en-US" sz="1800" b="1" i="0" u="none" strike="noStrike" kern="1200" cap="none" spc="0" normalizeH="0" baseline="0" noProof="0" dirty="0">
                  <a:ln>
                    <a:noFill/>
                  </a:ln>
                  <a:solidFill>
                    <a:srgbClr val="595959"/>
                  </a:solidFill>
                  <a:effectLst/>
                  <a:uLnTx/>
                  <a:uFillTx/>
                  <a:latin typeface="Arial"/>
                  <a:ea typeface="+mn-ea"/>
                  <a:cs typeface="+mn-cs"/>
                </a:rPr>
                <a:t> facilities </a:t>
              </a:r>
            </a:p>
          </p:txBody>
        </p:sp>
        <p:pic>
          <p:nvPicPr>
            <p:cNvPr id="7" name="Picture 8" descr="arrow in circle pointing downwards">
              <a:extLst>
                <a:ext uri="{FF2B5EF4-FFF2-40B4-BE49-F238E27FC236}">
                  <a16:creationId xmlns:a16="http://schemas.microsoft.com/office/drawing/2014/main" id="{FDA6E4E7-5FDE-8185-FAFC-C1AC55CDD22C}"/>
                </a:ext>
              </a:extLst>
            </p:cNvPr>
            <p:cNvPicPr>
              <a:picLocks noChangeAspect="1"/>
            </p:cNvPicPr>
            <p:nvPr/>
          </p:nvPicPr>
          <p:blipFill>
            <a:blip r:embed="rId3">
              <a:extLst>
                <a:ext uri="{28A0092B-C50C-407E-A947-70E740481C1C}">
                  <a14:useLocalDpi xmlns:a14="http://schemas.microsoft.com/office/drawing/2010/main" val="0"/>
                </a:ext>
              </a:extLst>
            </a:blip>
            <a:srcRect r="5411"/>
            <a:stretch>
              <a:fillRect/>
            </a:stretch>
          </p:blipFill>
          <p:spPr bwMode="auto">
            <a:xfrm>
              <a:off x="6553200" y="3143249"/>
              <a:ext cx="552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B607CD53-97AF-41E9-2800-40341CCE1050}"/>
                </a:ext>
              </a:extLst>
            </p:cNvPr>
            <p:cNvGrpSpPr/>
            <p:nvPr/>
          </p:nvGrpSpPr>
          <p:grpSpPr>
            <a:xfrm>
              <a:off x="598713" y="2120948"/>
              <a:ext cx="4572000" cy="2616101"/>
              <a:chOff x="1828800" y="2120950"/>
              <a:chExt cx="4572000" cy="2616101"/>
            </a:xfrm>
          </p:grpSpPr>
          <p:sp>
            <p:nvSpPr>
              <p:cNvPr id="5" name="Rectangle 4">
                <a:extLst>
                  <a:ext uri="{FF2B5EF4-FFF2-40B4-BE49-F238E27FC236}">
                    <a16:creationId xmlns:a16="http://schemas.microsoft.com/office/drawing/2014/main" id="{F3E863DC-05D2-8855-C0B5-897E7BDC23D0}"/>
                  </a:ext>
                </a:extLst>
              </p:cNvPr>
              <p:cNvSpPr/>
              <p:nvPr/>
            </p:nvSpPr>
            <p:spPr>
              <a:xfrm>
                <a:off x="1828800" y="2120950"/>
                <a:ext cx="4572000" cy="2616101"/>
              </a:xfrm>
              <a:prstGeom prst="rect">
                <a:avLst/>
              </a:prstGeom>
            </p:spPr>
            <p:txBody>
              <a:bodyPr>
                <a:spAutoFit/>
              </a:bodyPr>
              <a:lstStyle/>
              <a:p>
                <a:pPr marL="815578" marR="0" lvl="3" indent="0" algn="l" defTabSz="914400" rtl="0" eaLnBrk="0" fontAlgn="base" latinLnBrk="0" hangingPunct="0">
                  <a:lnSpc>
                    <a:spcPct val="100000"/>
                  </a:lnSpc>
                  <a:spcBef>
                    <a:spcPct val="0"/>
                  </a:spcBef>
                  <a:spcAft>
                    <a:spcPts val="1200"/>
                  </a:spcAft>
                  <a:buClrTx/>
                  <a:buSzTx/>
                  <a:buFontTx/>
                  <a:buNone/>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87% increase in people with ID/DD living in </a:t>
                </a:r>
                <a:r>
                  <a:rPr kumimoji="0" lang="en-US" sz="1800" b="1" i="0" u="none" strike="noStrike" kern="1200" cap="none" spc="0" normalizeH="0" baseline="0" noProof="0" dirty="0">
                    <a:ln>
                      <a:noFill/>
                    </a:ln>
                    <a:solidFill>
                      <a:srgbClr val="5F6163"/>
                    </a:solidFill>
                    <a:effectLst/>
                    <a:uLnTx/>
                    <a:uFillTx/>
                    <a:latin typeface="Arial"/>
                    <a:ea typeface="+mn-ea"/>
                    <a:cs typeface="+mn-cs"/>
                  </a:rPr>
                  <a:t>small group settings </a:t>
                </a:r>
                <a:r>
                  <a:rPr kumimoji="0" lang="en-US" sz="1800" b="0" i="0" u="none" strike="noStrike" kern="1200" cap="none" spc="0" normalizeH="0" baseline="0" noProof="0" dirty="0">
                    <a:ln>
                      <a:noFill/>
                    </a:ln>
                    <a:solidFill>
                      <a:srgbClr val="5F6163"/>
                    </a:solidFill>
                    <a:effectLst/>
                    <a:uLnTx/>
                    <a:uFillTx/>
                    <a:latin typeface="Arial"/>
                    <a:ea typeface="+mn-ea"/>
                    <a:cs typeface="+mn-cs"/>
                  </a:rPr>
                  <a:t>(i.e., 4-6 people)</a:t>
                </a:r>
              </a:p>
              <a:p>
                <a:pPr marL="815578" marR="0" lvl="3" indent="0" algn="l" defTabSz="914400" rtl="0" eaLnBrk="0" fontAlgn="base" latinLnBrk="0" hangingPunct="0">
                  <a:lnSpc>
                    <a:spcPct val="100000"/>
                  </a:lnSpc>
                  <a:spcBef>
                    <a:spcPct val="0"/>
                  </a:spcBef>
                  <a:spcAft>
                    <a:spcPts val="1200"/>
                  </a:spcAft>
                  <a:buClrTx/>
                  <a:buSzTx/>
                  <a:buFontTx/>
                  <a:buNone/>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144% increase in people with ID/DD living in </a:t>
                </a:r>
                <a:r>
                  <a:rPr kumimoji="0" lang="en-US" sz="1800" b="1" i="0" u="none" strike="noStrike" kern="1200" cap="none" spc="0" normalizeH="0" baseline="0" noProof="0" dirty="0">
                    <a:ln>
                      <a:noFill/>
                    </a:ln>
                    <a:solidFill>
                      <a:srgbClr val="5F6163"/>
                    </a:solidFill>
                    <a:effectLst/>
                    <a:uLnTx/>
                    <a:uFillTx/>
                    <a:latin typeface="Arial"/>
                    <a:ea typeface="+mn-ea"/>
                    <a:cs typeface="+mn-cs"/>
                  </a:rPr>
                  <a:t>their own home</a:t>
                </a:r>
              </a:p>
              <a:p>
                <a:pPr marL="815578" marR="0" lvl="3" indent="0" algn="l" defTabSz="914400" rtl="0" eaLnBrk="0" fontAlgn="base" latinLnBrk="0" hangingPunct="0">
                  <a:lnSpc>
                    <a:spcPct val="100000"/>
                  </a:lnSpc>
                  <a:spcBef>
                    <a:spcPct val="0"/>
                  </a:spcBef>
                  <a:spcAft>
                    <a:spcPts val="1200"/>
                  </a:spcAft>
                  <a:buClrTx/>
                  <a:buSzTx/>
                  <a:buFontTx/>
                  <a:buNone/>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135% increase in people with ID/DD living in </a:t>
                </a:r>
                <a:r>
                  <a:rPr kumimoji="0" lang="en-US" sz="1800" b="1" i="0" u="none" strike="noStrike" kern="1200" cap="none" spc="0" normalizeH="0" baseline="0" noProof="0" dirty="0">
                    <a:ln>
                      <a:noFill/>
                    </a:ln>
                    <a:solidFill>
                      <a:srgbClr val="5F6163"/>
                    </a:solidFill>
                    <a:effectLst/>
                    <a:uLnTx/>
                    <a:uFillTx/>
                    <a:latin typeface="Arial"/>
                    <a:ea typeface="+mn-ea"/>
                    <a:cs typeface="+mn-cs"/>
                  </a:rPr>
                  <a:t>a host or foster home</a:t>
                </a:r>
                <a:endParaRPr kumimoji="0" lang="en-US" sz="1800" b="0" i="0" u="none" strike="noStrike" kern="1200" cap="none" spc="0" normalizeH="0" baseline="0" noProof="0" dirty="0">
                  <a:ln>
                    <a:noFill/>
                  </a:ln>
                  <a:solidFill>
                    <a:srgbClr val="5F6163"/>
                  </a:solidFill>
                  <a:effectLst/>
                  <a:uLnTx/>
                  <a:uFillTx/>
                  <a:latin typeface="Arial"/>
                  <a:ea typeface="+mn-ea"/>
                  <a:cs typeface="+mn-cs"/>
                </a:endParaRPr>
              </a:p>
            </p:txBody>
          </p:sp>
          <p:pic>
            <p:nvPicPr>
              <p:cNvPr id="8" name="Picture 6" descr="arrow in circle pointing upwards">
                <a:extLst>
                  <a:ext uri="{FF2B5EF4-FFF2-40B4-BE49-F238E27FC236}">
                    <a16:creationId xmlns:a16="http://schemas.microsoft.com/office/drawing/2014/main" id="{9A8B20F5-257E-FCFB-D1F1-BACAD1EBC9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8657" y="2177419"/>
                <a:ext cx="584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rrow in circle pointing upwards">
                <a:extLst>
                  <a:ext uri="{FF2B5EF4-FFF2-40B4-BE49-F238E27FC236}">
                    <a16:creationId xmlns:a16="http://schemas.microsoft.com/office/drawing/2014/main" id="{A15E594A-79D8-C9CA-AAF9-72989C5DF6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8657" y="3055384"/>
                <a:ext cx="584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arrow in circle pointing upwards">
                <a:extLst>
                  <a:ext uri="{FF2B5EF4-FFF2-40B4-BE49-F238E27FC236}">
                    <a16:creationId xmlns:a16="http://schemas.microsoft.com/office/drawing/2014/main" id="{343A4E07-0D66-9AAC-A462-7C07460303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8657" y="3933349"/>
                <a:ext cx="584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TextBox 11">
            <a:extLst>
              <a:ext uri="{FF2B5EF4-FFF2-40B4-BE49-F238E27FC236}">
                <a16:creationId xmlns:a16="http://schemas.microsoft.com/office/drawing/2014/main" id="{F4744C3A-FF16-7075-4040-FA9CE1F967EF}"/>
              </a:ext>
            </a:extLst>
          </p:cNvPr>
          <p:cNvSpPr txBox="1"/>
          <p:nvPr/>
        </p:nvSpPr>
        <p:spPr>
          <a:xfrm>
            <a:off x="522514" y="5348444"/>
            <a:ext cx="11321143" cy="8617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Between 1996 and 2019. Source: Larson, S.A., Neidorf, J., Pettingell, S., Sowers, M. (2022). </a:t>
            </a:r>
            <a:r>
              <a:rPr kumimoji="0" lang="en-US" sz="1000" b="0" i="1"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Long-term supports and services for persons with intellectual or developmental disabilities: Status and trends through 2019. </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Minneapolis: University of Minnesota, Research and Training Center on Community Living, Institute on Community Integration.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Source: Human Services Research Institute and National Association of State Directors of Developmental Disabilities Services. (2019). </a:t>
            </a:r>
            <a:r>
              <a:rPr kumimoji="0" lang="en-US" sz="1000" b="0" i="1"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National Core Indicators In-Person Survey: 2017-2018 Final Report. </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Human Services Research Institute and National Association of State Directors of Developmental Disabilities Services. Retrieved from https://legacy.nationalcoreindicators.org/upload/core-indicators/17-18_IPS_National_Report_PART_I_update_CA_entitlement.pdf. </a:t>
            </a:r>
          </a:p>
        </p:txBody>
      </p:sp>
    </p:spTree>
    <p:extLst>
      <p:ext uri="{BB962C8B-B14F-4D97-AF65-F5344CB8AC3E}">
        <p14:creationId xmlns:p14="http://schemas.microsoft.com/office/powerpoint/2010/main" val="3765899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05703-7FA6-68DD-9F6F-56DCF47BE04A}"/>
              </a:ext>
            </a:extLst>
          </p:cNvPr>
          <p:cNvSpPr>
            <a:spLocks noGrp="1"/>
          </p:cNvSpPr>
          <p:nvPr>
            <p:ph idx="1"/>
          </p:nvPr>
        </p:nvSpPr>
        <p:spPr>
          <a:xfrm>
            <a:off x="598714" y="1114114"/>
            <a:ext cx="10983686" cy="649711"/>
          </a:xfrm>
        </p:spPr>
        <p:txBody>
          <a:bodyPr/>
          <a:lstStyle/>
          <a:p>
            <a:pPr>
              <a:defRPr/>
            </a:pPr>
            <a:r>
              <a:rPr lang="en-US" dirty="0"/>
              <a:t>On average, more than one in five (21%) respondents to the NCI-I/DD survey reported feeling afraid in one or more locations (home, neighborhood, workplace, etc.)</a:t>
            </a:r>
          </a:p>
          <a:p>
            <a:pPr>
              <a:defRPr/>
            </a:pPr>
            <a:r>
              <a:rPr lang="en-US" dirty="0"/>
              <a:t>People with ID/DD are more likely </a:t>
            </a:r>
            <a:r>
              <a:rPr lang="en-US" dirty="0">
                <a:solidFill>
                  <a:srgbClr val="5F6163"/>
                </a:solidFill>
                <a:latin typeface="+mn-lt"/>
              </a:rPr>
              <a:t>than their peers without disabilities to experience abuse, neglect, or exploitation, in part due to:</a:t>
            </a:r>
          </a:p>
          <a:p>
            <a:pPr>
              <a:spcAft>
                <a:spcPts val="1800"/>
              </a:spcAft>
              <a:defRPr/>
            </a:pPr>
            <a:endParaRPr lang="en-US" dirty="0"/>
          </a:p>
          <a:p>
            <a:pPr>
              <a:spcAft>
                <a:spcPts val="1800"/>
              </a:spcAft>
              <a:defRPr/>
            </a:pPr>
            <a:endParaRPr lang="en-US" dirty="0"/>
          </a:p>
        </p:txBody>
      </p:sp>
      <p:sp>
        <p:nvSpPr>
          <p:cNvPr id="2" name="Title 1">
            <a:extLst>
              <a:ext uri="{FF2B5EF4-FFF2-40B4-BE49-F238E27FC236}">
                <a16:creationId xmlns:a16="http://schemas.microsoft.com/office/drawing/2014/main" id="{BC21F7EA-F699-ECCA-6A96-2DFCD503C8DB}"/>
              </a:ext>
            </a:extLst>
          </p:cNvPr>
          <p:cNvSpPr>
            <a:spLocks noGrp="1"/>
          </p:cNvSpPr>
          <p:nvPr>
            <p:ph type="title"/>
          </p:nvPr>
        </p:nvSpPr>
        <p:spPr>
          <a:xfrm>
            <a:off x="598714" y="0"/>
            <a:ext cx="8229600" cy="839787"/>
          </a:xfrm>
        </p:spPr>
        <p:txBody>
          <a:bodyPr/>
          <a:lstStyle/>
          <a:p>
            <a:pPr>
              <a:defRPr/>
            </a:pPr>
            <a:r>
              <a:rPr lang="en-US" dirty="0">
                <a:solidFill>
                  <a:srgbClr val="095593"/>
                </a:solidFill>
              </a:rPr>
              <a:t>Background (cont’d)</a:t>
            </a:r>
          </a:p>
        </p:txBody>
      </p:sp>
      <p:sp>
        <p:nvSpPr>
          <p:cNvPr id="12" name="TextBox 11">
            <a:extLst>
              <a:ext uri="{FF2B5EF4-FFF2-40B4-BE49-F238E27FC236}">
                <a16:creationId xmlns:a16="http://schemas.microsoft.com/office/drawing/2014/main" id="{F4744C3A-FF16-7075-4040-FA9CE1F967EF}"/>
              </a:ext>
            </a:extLst>
          </p:cNvPr>
          <p:cNvSpPr txBox="1"/>
          <p:nvPr/>
        </p:nvSpPr>
        <p:spPr>
          <a:xfrm>
            <a:off x="598714" y="5312999"/>
            <a:ext cx="10983686" cy="8617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Source: National Core Indicators. </a:t>
            </a:r>
            <a:r>
              <a:rPr kumimoji="0" lang="en-US" sz="1000" b="0" i="1"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National Core Indicators: 2022-2023 Data Report - Safety. </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Human Services Research Institute and National Association of State Directors of Developmental Disabilities Services. Retrieved from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IPS 22-23 National Report Chapter 12 - Safety (nationalcoreindicators.org)</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Source: Disability Justice. (n.d.). Abuse and Exploitation of People with Developmental Disabilities. </a:t>
            </a:r>
            <a:r>
              <a:rPr kumimoji="0" lang="en-US" sz="1000" b="0" i="1"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Disability Justice</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 Retrieved from </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hlinkClick r:id="rId4"/>
              </a:rPr>
              <a:t>https://disabilityjustice.org/justice-denied/abuse-and-exploitation/</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Source: Office of Inspector General, Department of Health and Human Services. (2016). </a:t>
            </a:r>
            <a:r>
              <a:rPr kumimoji="0" lang="en-US" sz="1000" b="0" i="1"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Massachusetts did not comply with federal and state requirements for critical incidents involving developmentally disabled Medicaid beneficiaries</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 Office of Inspector General, Department of Health and Human Services. Retrieved from </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hlinkClick r:id="rId5"/>
              </a:rPr>
              <a:t>https://www.oig.hhs.gov/oas/reports/region1/11400008.pdf</a:t>
            </a:r>
            <a:r>
              <a:rPr kumimoji="0" lang="en-US" sz="1000" b="0" i="0" u="none" strike="noStrike" kern="1200" cap="none" spc="0" normalizeH="0" baseline="0" noProof="0" dirty="0">
                <a:ln>
                  <a:noFill/>
                </a:ln>
                <a:solidFill>
                  <a:srgbClr val="5F6163"/>
                </a:solidFill>
                <a:effectLst/>
                <a:uLnTx/>
                <a:uFillTx/>
                <a:latin typeface="Calibri" panose="020F0502020204030204" pitchFamily="34" charset="0"/>
                <a:ea typeface="+mn-ea"/>
                <a:cs typeface="+mn-cs"/>
              </a:rPr>
              <a:t>. </a:t>
            </a:r>
          </a:p>
        </p:txBody>
      </p:sp>
      <p:grpSp>
        <p:nvGrpSpPr>
          <p:cNvPr id="4" name="Group 3">
            <a:extLst>
              <a:ext uri="{FF2B5EF4-FFF2-40B4-BE49-F238E27FC236}">
                <a16:creationId xmlns:a16="http://schemas.microsoft.com/office/drawing/2014/main" id="{1F423A6D-BF46-9FA9-FF10-969E799779F7}"/>
              </a:ext>
            </a:extLst>
          </p:cNvPr>
          <p:cNvGrpSpPr/>
          <p:nvPr/>
        </p:nvGrpSpPr>
        <p:grpSpPr>
          <a:xfrm>
            <a:off x="790931" y="2437354"/>
            <a:ext cx="10599252" cy="2461217"/>
            <a:chOff x="796374" y="1904477"/>
            <a:chExt cx="10599252" cy="3107036"/>
          </a:xfrm>
        </p:grpSpPr>
        <p:sp>
          <p:nvSpPr>
            <p:cNvPr id="14" name="Rectangle: Rounded Corners 13">
              <a:extLst>
                <a:ext uri="{FF2B5EF4-FFF2-40B4-BE49-F238E27FC236}">
                  <a16:creationId xmlns:a16="http://schemas.microsoft.com/office/drawing/2014/main" id="{B7621FCF-EA5A-ABB4-D8A3-8E4D9CCAC042}"/>
                </a:ext>
              </a:extLst>
            </p:cNvPr>
            <p:cNvSpPr/>
            <p:nvPr/>
          </p:nvSpPr>
          <p:spPr>
            <a:xfrm>
              <a:off x="796374" y="1952490"/>
              <a:ext cx="5071028" cy="30590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Individual Level</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Social isolation</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Fear of retribution</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Inability – or perceived inability – to report abuse or neglect</a:t>
              </a:r>
            </a:p>
          </p:txBody>
        </p:sp>
        <p:sp>
          <p:nvSpPr>
            <p:cNvPr id="15" name="Rectangle: Rounded Corners 14">
              <a:extLst>
                <a:ext uri="{FF2B5EF4-FFF2-40B4-BE49-F238E27FC236}">
                  <a16:creationId xmlns:a16="http://schemas.microsoft.com/office/drawing/2014/main" id="{541B7831-0529-E76F-21C9-A7F4B9D328B2}"/>
                </a:ext>
              </a:extLst>
            </p:cNvPr>
            <p:cNvSpPr/>
            <p:nvPr/>
          </p:nvSpPr>
          <p:spPr>
            <a:xfrm>
              <a:off x="6355537" y="1904477"/>
              <a:ext cx="5040089" cy="30590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System Level</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Complex and fragmented state monitoring systems</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Lack of state compliance with federal and state requirements for reporting and monitoring critical incidents</a:t>
              </a:r>
            </a:p>
          </p:txBody>
        </p:sp>
      </p:grpSp>
    </p:spTree>
    <p:extLst>
      <p:ext uri="{BB962C8B-B14F-4D97-AF65-F5344CB8AC3E}">
        <p14:creationId xmlns:p14="http://schemas.microsoft.com/office/powerpoint/2010/main" val="765661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PCPID Ex Officio Member Agencies: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Initiatives for People with Intellectual Disabilities and their Families </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9877745"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Taryn Williams, Assistant Secretary</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Office of Disability Employment Policy (ODEP)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Department of Labor </a:t>
            </a:r>
          </a:p>
        </p:txBody>
      </p:sp>
    </p:spTree>
    <p:extLst>
      <p:ext uri="{BB962C8B-B14F-4D97-AF65-F5344CB8AC3E}">
        <p14:creationId xmlns:p14="http://schemas.microsoft.com/office/powerpoint/2010/main" val="31720910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BC6E-972C-5922-E07F-CFEDD1919AFB}"/>
              </a:ext>
            </a:extLst>
          </p:cNvPr>
          <p:cNvSpPr>
            <a:spLocks noGrp="1"/>
          </p:cNvSpPr>
          <p:nvPr>
            <p:ph type="title"/>
          </p:nvPr>
        </p:nvSpPr>
        <p:spPr/>
        <p:txBody>
          <a:bodyPr/>
          <a:lstStyle/>
          <a:p>
            <a:pPr>
              <a:defRPr/>
            </a:pPr>
            <a:r>
              <a:rPr lang="en-US" dirty="0"/>
              <a:t>Living Well Grant Purpose</a:t>
            </a:r>
          </a:p>
        </p:txBody>
      </p:sp>
      <p:sp>
        <p:nvSpPr>
          <p:cNvPr id="6" name="Content Placeholder 2">
            <a:extLst>
              <a:ext uri="{FF2B5EF4-FFF2-40B4-BE49-F238E27FC236}">
                <a16:creationId xmlns:a16="http://schemas.microsoft.com/office/drawing/2014/main" id="{5104AB3C-8305-D848-8ABC-879DAD0235D5}"/>
              </a:ext>
            </a:extLst>
          </p:cNvPr>
          <p:cNvSpPr>
            <a:spLocks noGrp="1"/>
          </p:cNvSpPr>
          <p:nvPr>
            <p:ph idx="1"/>
          </p:nvPr>
        </p:nvSpPr>
        <p:spPr/>
        <p:txBody>
          <a:bodyPr/>
          <a:lstStyle/>
          <a:p>
            <a:pPr marL="215900" indent="-215900">
              <a:spcAft>
                <a:spcPts val="1800"/>
              </a:spcAft>
              <a:defRPr/>
            </a:pPr>
            <a:r>
              <a:rPr lang="en-US" altLang="en-US" sz="2000" dirty="0"/>
              <a:t>In 2017, the Administration on Disabilities (AoD) issued a funding opportunity announcement for </a:t>
            </a:r>
            <a:r>
              <a:rPr lang="en-US" altLang="en-US" sz="2000" i="1" dirty="0"/>
              <a:t>Living Well – Model Approaches for Enhancing the Quality, Effectiveness and Monitoring of Home and Community-Based Services for Individuals with Developmental Disabilities </a:t>
            </a:r>
            <a:r>
              <a:rPr lang="en-US" altLang="en-US" sz="2000" dirty="0"/>
              <a:t>(Living Well) </a:t>
            </a:r>
          </a:p>
          <a:p>
            <a:pPr marL="215900" indent="-215900">
              <a:defRPr/>
            </a:pPr>
            <a:r>
              <a:rPr lang="en-US" altLang="en-US" sz="2000" dirty="0"/>
              <a:t>By developing and testing one or more model approaches of a coordinated and comprehensive system, projects intend to:</a:t>
            </a:r>
          </a:p>
        </p:txBody>
      </p:sp>
      <p:sp>
        <p:nvSpPr>
          <p:cNvPr id="3" name="Rectangle: Rounded Corners 2">
            <a:extLst>
              <a:ext uri="{FF2B5EF4-FFF2-40B4-BE49-F238E27FC236}">
                <a16:creationId xmlns:a16="http://schemas.microsoft.com/office/drawing/2014/main" id="{EF53A2BB-8076-3D5D-6E21-139057483B6A}"/>
              </a:ext>
            </a:extLst>
          </p:cNvPr>
          <p:cNvSpPr/>
          <p:nvPr/>
        </p:nvSpPr>
        <p:spPr bwMode="auto">
          <a:xfrm>
            <a:off x="1828800" y="3613150"/>
            <a:ext cx="8382000" cy="1033462"/>
          </a:xfrm>
          <a:prstGeom prst="roundRect">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marL="778668" marR="0" lvl="3"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Increase community integration and independence of individuals with developmental disabilities</a:t>
            </a:r>
          </a:p>
        </p:txBody>
      </p:sp>
      <p:sp>
        <p:nvSpPr>
          <p:cNvPr id="4" name="Rectangle: Rounded Corners 3">
            <a:extLst>
              <a:ext uri="{FF2B5EF4-FFF2-40B4-BE49-F238E27FC236}">
                <a16:creationId xmlns:a16="http://schemas.microsoft.com/office/drawing/2014/main" id="{5F14A626-1DA4-93D5-897B-5D017F1943EF}"/>
              </a:ext>
            </a:extLst>
          </p:cNvPr>
          <p:cNvSpPr/>
          <p:nvPr/>
        </p:nvSpPr>
        <p:spPr bwMode="auto">
          <a:xfrm>
            <a:off x="1828800" y="4806950"/>
            <a:ext cx="8382000" cy="1033462"/>
          </a:xfrm>
          <a:prstGeom prst="roundRect">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marL="778668" marR="0" lvl="3"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Improve the quality of HCBS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descr="outline of three individuals">
            <a:extLst>
              <a:ext uri="{FF2B5EF4-FFF2-40B4-BE49-F238E27FC236}">
                <a16:creationId xmlns:a16="http://schemas.microsoft.com/office/drawing/2014/main" id="{5FFEE79A-5808-007E-03D8-0CFCA6FEC2F8}"/>
              </a:ext>
            </a:extLst>
          </p:cNvPr>
          <p:cNvPicPr>
            <a:picLocks noChangeAspect="1"/>
          </p:cNvPicPr>
          <p:nvPr/>
        </p:nvPicPr>
        <p:blipFill>
          <a:blip r:embed="rId3" cstate="print">
            <a:duotone>
              <a:schemeClr val="accent6">
                <a:shade val="45000"/>
                <a:satMod val="135000"/>
              </a:schemeClr>
              <a:prstClr val="white"/>
            </a:duotone>
          </a:blip>
          <a:stretch>
            <a:fillRect/>
          </a:stretch>
        </p:blipFill>
        <p:spPr bwMode="auto">
          <a:xfrm>
            <a:off x="1933268" y="3760016"/>
            <a:ext cx="739878" cy="739733"/>
          </a:xfrm>
          <a:prstGeom prst="rect">
            <a:avLst/>
          </a:prstGeom>
        </p:spPr>
      </p:pic>
      <p:pic>
        <p:nvPicPr>
          <p:cNvPr id="7" name="Picture 6" descr="outline of a house">
            <a:extLst>
              <a:ext uri="{FF2B5EF4-FFF2-40B4-BE49-F238E27FC236}">
                <a16:creationId xmlns:a16="http://schemas.microsoft.com/office/drawing/2014/main" id="{FC08336E-BFBB-9A1E-F125-83AB14AF2ED8}"/>
              </a:ext>
            </a:extLst>
          </p:cNvPr>
          <p:cNvPicPr>
            <a:picLocks noChangeAspect="1"/>
          </p:cNvPicPr>
          <p:nvPr/>
        </p:nvPicPr>
        <p:blipFill>
          <a:blip r:embed="rId4" cstate="print">
            <a:duotone>
              <a:schemeClr val="accent6">
                <a:shade val="45000"/>
                <a:satMod val="135000"/>
              </a:schemeClr>
              <a:prstClr val="white"/>
            </a:duotone>
          </a:blip>
          <a:stretch>
            <a:fillRect/>
          </a:stretch>
        </p:blipFill>
        <p:spPr bwMode="auto">
          <a:xfrm>
            <a:off x="1933268" y="4953816"/>
            <a:ext cx="739878" cy="739733"/>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CA5D-C26A-61A6-0905-2801B34AD20C}"/>
              </a:ext>
            </a:extLst>
          </p:cNvPr>
          <p:cNvSpPr>
            <a:spLocks noGrp="1"/>
          </p:cNvSpPr>
          <p:nvPr>
            <p:ph type="title"/>
          </p:nvPr>
        </p:nvSpPr>
        <p:spPr/>
        <p:txBody>
          <a:bodyPr/>
          <a:lstStyle/>
          <a:p>
            <a:r>
              <a:rPr lang="en-US" dirty="0"/>
              <a:t>Grant Design: Two Core Components</a:t>
            </a:r>
          </a:p>
        </p:txBody>
      </p:sp>
      <p:sp>
        <p:nvSpPr>
          <p:cNvPr id="3" name="Content Placeholder 2">
            <a:extLst>
              <a:ext uri="{FF2B5EF4-FFF2-40B4-BE49-F238E27FC236}">
                <a16:creationId xmlns:a16="http://schemas.microsoft.com/office/drawing/2014/main" id="{23A661C0-40C5-982C-53C3-F05654D3969A}"/>
              </a:ext>
            </a:extLst>
          </p:cNvPr>
          <p:cNvSpPr>
            <a:spLocks noGrp="1"/>
          </p:cNvSpPr>
          <p:nvPr>
            <p:ph idx="1"/>
          </p:nvPr>
        </p:nvSpPr>
        <p:spPr/>
        <p:txBody>
          <a:bodyPr/>
          <a:lstStyle/>
          <a:p>
            <a:r>
              <a:rPr lang="en-US" dirty="0"/>
              <a:t>Each grantee designed one or more model approaches, including two interrelated core components for enhancing and assuring the independence, integration, safety, health, and well-being of individuals living in the community:</a:t>
            </a:r>
          </a:p>
          <a:p>
            <a:endParaRPr lang="en-US" dirty="0"/>
          </a:p>
          <a:p>
            <a:endParaRPr lang="en-US" dirty="0"/>
          </a:p>
          <a:p>
            <a:endParaRPr lang="en-US" dirty="0"/>
          </a:p>
          <a:p>
            <a:endParaRPr lang="en-US" dirty="0"/>
          </a:p>
          <a:p>
            <a:pPr marL="514350" lvl="1">
              <a:spcAft>
                <a:spcPts val="1200"/>
              </a:spcAft>
            </a:pPr>
            <a:r>
              <a:rPr lang="en-US" sz="1800" b="1" dirty="0"/>
              <a:t>Community Monitoring </a:t>
            </a:r>
            <a:r>
              <a:rPr lang="en-US" sz="1800" dirty="0"/>
              <a:t>– Develop and implement a coordinated system with the incorporation of partnerships to monitor the safety, health, and well-being of individuals with ID/DD living in the community, and identify and eliminate risk factors for abuse, neglect, and exploitation.</a:t>
            </a:r>
          </a:p>
          <a:p>
            <a:pPr marL="514350" lvl="1"/>
            <a:r>
              <a:rPr lang="en-US" sz="1800" b="1" dirty="0"/>
              <a:t>Community Capacity Building </a:t>
            </a:r>
            <a:r>
              <a:rPr lang="en-US" sz="1800" dirty="0"/>
              <a:t>– Apply evidence-based practices and innovative strategies to support individuals with ID/DD living in or moving to the community; improve access to and quality of community services; reduce and mitigate abuse and neglect; and support individuals’ empowerment, independence, and rights.</a:t>
            </a:r>
            <a:endParaRPr lang="en-US" sz="1600" dirty="0"/>
          </a:p>
          <a:p>
            <a:endParaRPr lang="en-US" dirty="0"/>
          </a:p>
          <a:p>
            <a:endParaRPr lang="en-US" dirty="0"/>
          </a:p>
        </p:txBody>
      </p:sp>
      <p:pic>
        <p:nvPicPr>
          <p:cNvPr id="4" name="Picture 4" descr="A venn diagram with community monitoring on the left circle and community capacity building on the right circle">
            <a:extLst>
              <a:ext uri="{FF2B5EF4-FFF2-40B4-BE49-F238E27FC236}">
                <a16:creationId xmlns:a16="http://schemas.microsoft.com/office/drawing/2014/main" id="{FCF44D73-D833-B105-777B-C93BFD535E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44" t="44581" r="13110" b="25243"/>
          <a:stretch/>
        </p:blipFill>
        <p:spPr bwMode="auto">
          <a:xfrm>
            <a:off x="4611689" y="2074334"/>
            <a:ext cx="3336351"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382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6215-C975-8E2F-B3EC-7BF56E8AAC41}"/>
              </a:ext>
            </a:extLst>
          </p:cNvPr>
          <p:cNvSpPr>
            <a:spLocks noGrp="1"/>
          </p:cNvSpPr>
          <p:nvPr>
            <p:ph type="title"/>
          </p:nvPr>
        </p:nvSpPr>
        <p:spPr/>
        <p:txBody>
          <a:bodyPr/>
          <a:lstStyle/>
          <a:p>
            <a:r>
              <a:rPr lang="en-US" dirty="0"/>
              <a:t>Grantees</a:t>
            </a:r>
          </a:p>
        </p:txBody>
      </p:sp>
      <p:sp>
        <p:nvSpPr>
          <p:cNvPr id="3" name="Content Placeholder 2">
            <a:extLst>
              <a:ext uri="{FF2B5EF4-FFF2-40B4-BE49-F238E27FC236}">
                <a16:creationId xmlns:a16="http://schemas.microsoft.com/office/drawing/2014/main" id="{900BAB89-A17F-30F7-AA37-411A787B55AB}"/>
              </a:ext>
            </a:extLst>
          </p:cNvPr>
          <p:cNvSpPr>
            <a:spLocks noGrp="1"/>
          </p:cNvSpPr>
          <p:nvPr>
            <p:ph idx="1"/>
          </p:nvPr>
        </p:nvSpPr>
        <p:spPr/>
        <p:txBody>
          <a:bodyPr/>
          <a:lstStyle/>
          <a:p>
            <a:pPr marL="215900" indent="-215900"/>
            <a:r>
              <a:rPr lang="en-US" altLang="en-US" sz="2000" dirty="0"/>
              <a:t>AoD awarded eight five-year grants:</a:t>
            </a:r>
          </a:p>
          <a:p>
            <a:pPr marL="514350" lvl="1">
              <a:spcAft>
                <a:spcPts val="1200"/>
              </a:spcAft>
            </a:pPr>
            <a:r>
              <a:rPr lang="en-US" sz="1800" dirty="0"/>
              <a:t>Cohort 1: Three grants awarded in 2017</a:t>
            </a:r>
          </a:p>
          <a:p>
            <a:pPr marL="514350" lvl="1"/>
            <a:r>
              <a:rPr lang="en-US" sz="1800" dirty="0"/>
              <a:t>Cohort 2: Five grants awarded in 2018</a:t>
            </a:r>
          </a:p>
          <a:p>
            <a:endParaRPr lang="en-US" dirty="0"/>
          </a:p>
        </p:txBody>
      </p:sp>
      <p:pic>
        <p:nvPicPr>
          <p:cNvPr id="4" name="Picture 3" descr="The Cohort 1 grantees, which started in 2017, include: University of Georgia Institute on Human Development; University of New Hampshire Institute on Disability; and Virginia Commonwealth University Partnership for People with disabilities">
            <a:extLst>
              <a:ext uri="{FF2B5EF4-FFF2-40B4-BE49-F238E27FC236}">
                <a16:creationId xmlns:a16="http://schemas.microsoft.com/office/drawing/2014/main" id="{215AF689-EA82-C148-4168-6AB1076C67EE}"/>
              </a:ext>
            </a:extLst>
          </p:cNvPr>
          <p:cNvPicPr>
            <a:picLocks noChangeAspect="1"/>
          </p:cNvPicPr>
          <p:nvPr/>
        </p:nvPicPr>
        <p:blipFill>
          <a:blip r:embed="rId3">
            <a:extLst>
              <a:ext uri="{28A0092B-C50C-407E-A947-70E740481C1C}">
                <a14:useLocalDpi xmlns:a14="http://schemas.microsoft.com/office/drawing/2010/main" val="0"/>
              </a:ext>
            </a:extLst>
          </a:blip>
          <a:srcRect l="35361" t="27808" r="50618" b="31100"/>
          <a:stretch>
            <a:fillRect/>
          </a:stretch>
        </p:blipFill>
        <p:spPr bwMode="auto">
          <a:xfrm>
            <a:off x="2149475" y="2357438"/>
            <a:ext cx="371475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e Cohort 2 grantees, which started in 2018, include the Alaska Governor's Council on Disabilities and Special Education; University of Idaho Center on Disabilities and Human Development; Indiana Family and Social Services Administration; University of Missouri Kansas City Institute for Human Development; and the Wisconsin Board for People with Developmental Disabilities.">
            <a:extLst>
              <a:ext uri="{FF2B5EF4-FFF2-40B4-BE49-F238E27FC236}">
                <a16:creationId xmlns:a16="http://schemas.microsoft.com/office/drawing/2014/main" id="{1F810657-2436-E06E-824F-F362BE1D3CB8}"/>
              </a:ext>
            </a:extLst>
          </p:cNvPr>
          <p:cNvPicPr>
            <a:picLocks noChangeAspect="1"/>
          </p:cNvPicPr>
          <p:nvPr/>
        </p:nvPicPr>
        <p:blipFill>
          <a:blip r:embed="rId4">
            <a:extLst>
              <a:ext uri="{28A0092B-C50C-407E-A947-70E740481C1C}">
                <a14:useLocalDpi xmlns:a14="http://schemas.microsoft.com/office/drawing/2010/main" val="0"/>
              </a:ext>
            </a:extLst>
          </a:blip>
          <a:srcRect l="35567" t="36072" r="51031"/>
          <a:stretch>
            <a:fillRect/>
          </a:stretch>
        </p:blipFill>
        <p:spPr bwMode="auto">
          <a:xfrm>
            <a:off x="7010400" y="1031875"/>
            <a:ext cx="32004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976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Placeholder 1">
            <a:extLst>
              <a:ext uri="{FF2B5EF4-FFF2-40B4-BE49-F238E27FC236}">
                <a16:creationId xmlns:a16="http://schemas.microsoft.com/office/drawing/2014/main" id="{4B94FC48-2575-9F14-69B1-9982A9477EF5}"/>
              </a:ext>
            </a:extLst>
          </p:cNvPr>
          <p:cNvSpPr>
            <a:spLocks noGrp="1"/>
          </p:cNvSpPr>
          <p:nvPr>
            <p:ph type="body" sz="quarter" idx="11"/>
          </p:nvPr>
        </p:nvSpPr>
        <p:spPr/>
        <p:txBody>
          <a:bodyPr/>
          <a:lstStyle/>
          <a:p>
            <a:r>
              <a:rPr lang="en-US" altLang="en-US" sz="1600" dirty="0">
                <a:solidFill>
                  <a:srgbClr val="095593"/>
                </a:solidFill>
              </a:rPr>
              <a:t>Living Well – Model Approaches for Enhancing the Quality, Effectiveness and Monitoring of Home and Community-Based Services for Individuals with Developmental Disabilities </a:t>
            </a:r>
            <a:endParaRPr lang="en-US" altLang="en-US" sz="2400" dirty="0">
              <a:solidFill>
                <a:srgbClr val="095593"/>
              </a:solidFill>
            </a:endParaRPr>
          </a:p>
        </p:txBody>
      </p:sp>
      <p:sp>
        <p:nvSpPr>
          <p:cNvPr id="6" name="Text Placeholder 5">
            <a:extLst>
              <a:ext uri="{FF2B5EF4-FFF2-40B4-BE49-F238E27FC236}">
                <a16:creationId xmlns:a16="http://schemas.microsoft.com/office/drawing/2014/main" id="{F4D9121B-34EF-0985-9387-5F3CECD21F17}"/>
              </a:ext>
            </a:extLst>
          </p:cNvPr>
          <p:cNvSpPr>
            <a:spLocks noGrp="1"/>
          </p:cNvSpPr>
          <p:nvPr>
            <p:ph type="body" sz="quarter" idx="12"/>
          </p:nvPr>
        </p:nvSpPr>
        <p:spPr>
          <a:xfrm>
            <a:off x="0" y="4513725"/>
            <a:ext cx="11717355" cy="759470"/>
          </a:xfrm>
        </p:spPr>
        <p:txBody>
          <a:bodyPr/>
          <a:lstStyle/>
          <a:p>
            <a:pPr algn="ctr"/>
            <a:r>
              <a:rPr lang="en-US" dirty="0"/>
              <a:t>Promising Practices</a:t>
            </a:r>
          </a:p>
        </p:txBody>
      </p:sp>
    </p:spTree>
    <p:extLst>
      <p:ext uri="{BB962C8B-B14F-4D97-AF65-F5344CB8AC3E}">
        <p14:creationId xmlns:p14="http://schemas.microsoft.com/office/powerpoint/2010/main" val="24629277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CED0-9266-33A9-DD95-ACD32CF9153E}"/>
              </a:ext>
            </a:extLst>
          </p:cNvPr>
          <p:cNvSpPr>
            <a:spLocks noGrp="1"/>
          </p:cNvSpPr>
          <p:nvPr>
            <p:ph type="title"/>
          </p:nvPr>
        </p:nvSpPr>
        <p:spPr/>
        <p:txBody>
          <a:bodyPr/>
          <a:lstStyle/>
          <a:p>
            <a:r>
              <a:rPr lang="en-US" dirty="0"/>
              <a:t>Grant Recipient Highlights: Leveraging Living Well to Improve Health and Safety</a:t>
            </a:r>
          </a:p>
        </p:txBody>
      </p:sp>
      <p:sp>
        <p:nvSpPr>
          <p:cNvPr id="5" name="Rectangle 4">
            <a:extLst>
              <a:ext uri="{FF2B5EF4-FFF2-40B4-BE49-F238E27FC236}">
                <a16:creationId xmlns:a16="http://schemas.microsoft.com/office/drawing/2014/main" id="{DD2A0746-7D63-A7DC-AEFD-7B73ED8E897C}"/>
              </a:ext>
            </a:extLst>
          </p:cNvPr>
          <p:cNvSpPr/>
          <p:nvPr/>
        </p:nvSpPr>
        <p:spPr>
          <a:xfrm>
            <a:off x="2364259" y="1346887"/>
            <a:ext cx="1674340" cy="1025611"/>
          </a:xfrm>
          <a:prstGeom prst="rect">
            <a:avLst/>
          </a:prstGeom>
          <a:solidFill>
            <a:srgbClr val="195C89"/>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Systems Change</a:t>
            </a:r>
          </a:p>
        </p:txBody>
      </p:sp>
      <p:sp>
        <p:nvSpPr>
          <p:cNvPr id="6" name="Rectangle 5">
            <a:extLst>
              <a:ext uri="{FF2B5EF4-FFF2-40B4-BE49-F238E27FC236}">
                <a16:creationId xmlns:a16="http://schemas.microsoft.com/office/drawing/2014/main" id="{FE264680-4771-AFC4-95B4-587BF74A2BEC}"/>
              </a:ext>
            </a:extLst>
          </p:cNvPr>
          <p:cNvSpPr/>
          <p:nvPr/>
        </p:nvSpPr>
        <p:spPr>
          <a:xfrm>
            <a:off x="2364259" y="2916196"/>
            <a:ext cx="1674340" cy="1025611"/>
          </a:xfrm>
          <a:prstGeom prst="rect">
            <a:avLst/>
          </a:prstGeom>
          <a:solidFill>
            <a:srgbClr val="BE233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Increasing Awareness</a:t>
            </a:r>
          </a:p>
        </p:txBody>
      </p:sp>
      <p:sp>
        <p:nvSpPr>
          <p:cNvPr id="7" name="Rectangle 6">
            <a:extLst>
              <a:ext uri="{FF2B5EF4-FFF2-40B4-BE49-F238E27FC236}">
                <a16:creationId xmlns:a16="http://schemas.microsoft.com/office/drawing/2014/main" id="{C91F1F66-4BB8-0124-3900-3B841FDC9840}"/>
              </a:ext>
            </a:extLst>
          </p:cNvPr>
          <p:cNvSpPr/>
          <p:nvPr/>
        </p:nvSpPr>
        <p:spPr>
          <a:xfrm>
            <a:off x="2364259" y="4485504"/>
            <a:ext cx="1674341" cy="1025611"/>
          </a:xfrm>
          <a:prstGeom prst="rect">
            <a:avLst/>
          </a:prstGeom>
          <a:solidFill>
            <a:srgbClr val="195C89"/>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Self-Advocate Capacity Building</a:t>
            </a:r>
          </a:p>
        </p:txBody>
      </p:sp>
      <p:sp>
        <p:nvSpPr>
          <p:cNvPr id="8" name="Rectangle 7">
            <a:extLst>
              <a:ext uri="{FF2B5EF4-FFF2-40B4-BE49-F238E27FC236}">
                <a16:creationId xmlns:a16="http://schemas.microsoft.com/office/drawing/2014/main" id="{E8613CA1-B074-A543-D3BA-4B60B6746922}"/>
              </a:ext>
            </a:extLst>
          </p:cNvPr>
          <p:cNvSpPr/>
          <p:nvPr/>
        </p:nvSpPr>
        <p:spPr>
          <a:xfrm>
            <a:off x="4303292" y="1346887"/>
            <a:ext cx="5257801" cy="1025611"/>
          </a:xfrm>
          <a:prstGeom prst="rect">
            <a:avLst/>
          </a:prstGeom>
          <a:solidFill>
            <a:schemeClr val="bg1"/>
          </a:solidFill>
          <a:ln>
            <a:solidFill>
              <a:srgbClr val="195C8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Policy Advocacy and Recommendations</a:t>
            </a:r>
          </a:p>
        </p:txBody>
      </p:sp>
      <p:sp>
        <p:nvSpPr>
          <p:cNvPr id="9" name="Rectangle 8">
            <a:extLst>
              <a:ext uri="{FF2B5EF4-FFF2-40B4-BE49-F238E27FC236}">
                <a16:creationId xmlns:a16="http://schemas.microsoft.com/office/drawing/2014/main" id="{CA9B8B8F-EA3D-3A0C-49CB-92E394279FA2}"/>
              </a:ext>
            </a:extLst>
          </p:cNvPr>
          <p:cNvSpPr/>
          <p:nvPr/>
        </p:nvSpPr>
        <p:spPr>
          <a:xfrm>
            <a:off x="4303294" y="2916196"/>
            <a:ext cx="5257801" cy="1025611"/>
          </a:xfrm>
          <a:prstGeom prst="rect">
            <a:avLst/>
          </a:prstGeom>
          <a:solidFill>
            <a:schemeClr val="bg1"/>
          </a:solidFill>
          <a:ln>
            <a:solidFill>
              <a:srgbClr val="BE233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Resource Development and Trainings</a:t>
            </a:r>
          </a:p>
        </p:txBody>
      </p:sp>
      <p:sp>
        <p:nvSpPr>
          <p:cNvPr id="10" name="Rectangle 9">
            <a:extLst>
              <a:ext uri="{FF2B5EF4-FFF2-40B4-BE49-F238E27FC236}">
                <a16:creationId xmlns:a16="http://schemas.microsoft.com/office/drawing/2014/main" id="{43F2879B-609F-9E4A-BC3D-DF37FD6EF176}"/>
              </a:ext>
            </a:extLst>
          </p:cNvPr>
          <p:cNvSpPr/>
          <p:nvPr/>
        </p:nvSpPr>
        <p:spPr>
          <a:xfrm>
            <a:off x="4303295" y="4485504"/>
            <a:ext cx="5257801" cy="1025611"/>
          </a:xfrm>
          <a:prstGeom prst="rect">
            <a:avLst/>
          </a:prstGeom>
          <a:solidFill>
            <a:schemeClr val="bg1"/>
          </a:solidFill>
          <a:ln>
            <a:solidFill>
              <a:srgbClr val="195C8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Workgroups, Trainings, and Leadership Activities</a:t>
            </a:r>
          </a:p>
        </p:txBody>
      </p:sp>
    </p:spTree>
    <p:extLst>
      <p:ext uri="{BB962C8B-B14F-4D97-AF65-F5344CB8AC3E}">
        <p14:creationId xmlns:p14="http://schemas.microsoft.com/office/powerpoint/2010/main" val="24143759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B40B4-3288-1E33-6249-29CAC0113DFD}"/>
              </a:ext>
            </a:extLst>
          </p:cNvPr>
          <p:cNvSpPr>
            <a:spLocks noGrp="1"/>
          </p:cNvSpPr>
          <p:nvPr>
            <p:ph sz="quarter" idx="4"/>
          </p:nvPr>
        </p:nvSpPr>
        <p:spPr>
          <a:xfrm>
            <a:off x="609601" y="1642328"/>
            <a:ext cx="5008272" cy="3909874"/>
          </a:xfrm>
          <a:solidFill>
            <a:srgbClr val="DFEFFD"/>
          </a:solidFill>
        </p:spPr>
        <p:txBody>
          <a:bodyPr anchor="ctr"/>
          <a:lstStyle/>
          <a:p>
            <a:pPr marL="0" indent="0" algn="ctr">
              <a:spcBef>
                <a:spcPts val="450"/>
              </a:spcBef>
              <a:buNone/>
            </a:pPr>
            <a:r>
              <a:rPr lang="en-US" dirty="0"/>
              <a:t>Grant recipients engaged with elected officials and state agencies (e.g., Medicaid, ID/DD) to guide their work, convene stakeholders, and help develop budget and policy recommendations.</a:t>
            </a:r>
          </a:p>
        </p:txBody>
      </p:sp>
      <p:sp>
        <p:nvSpPr>
          <p:cNvPr id="3" name="Title 2">
            <a:extLst>
              <a:ext uri="{FF2B5EF4-FFF2-40B4-BE49-F238E27FC236}">
                <a16:creationId xmlns:a16="http://schemas.microsoft.com/office/drawing/2014/main" id="{1A02C140-FD7D-B0DB-433E-DC726F394B03}"/>
              </a:ext>
            </a:extLst>
          </p:cNvPr>
          <p:cNvSpPr>
            <a:spLocks noGrp="1"/>
          </p:cNvSpPr>
          <p:nvPr>
            <p:ph type="title"/>
          </p:nvPr>
        </p:nvSpPr>
        <p:spPr/>
        <p:txBody>
          <a:bodyPr/>
          <a:lstStyle/>
          <a:p>
            <a:r>
              <a:rPr lang="en-US" dirty="0"/>
              <a:t>Systems Change: Idaho and Wisconsin</a:t>
            </a:r>
          </a:p>
        </p:txBody>
      </p:sp>
      <p:sp>
        <p:nvSpPr>
          <p:cNvPr id="4" name="Content Placeholder 3">
            <a:extLst>
              <a:ext uri="{FF2B5EF4-FFF2-40B4-BE49-F238E27FC236}">
                <a16:creationId xmlns:a16="http://schemas.microsoft.com/office/drawing/2014/main" id="{4C7DEF41-E75D-3BCB-0804-F4B68F124F36}"/>
              </a:ext>
            </a:extLst>
          </p:cNvPr>
          <p:cNvSpPr>
            <a:spLocks noGrp="1"/>
          </p:cNvSpPr>
          <p:nvPr>
            <p:ph sz="quarter" idx="10"/>
          </p:nvPr>
        </p:nvSpPr>
        <p:spPr>
          <a:xfrm>
            <a:off x="5992721" y="4375874"/>
            <a:ext cx="5589677" cy="1662291"/>
          </a:xfrm>
        </p:spPr>
        <p:txBody>
          <a:bodyPr/>
          <a:lstStyle/>
          <a:p>
            <a:r>
              <a:rPr lang="en-US" dirty="0"/>
              <a:t>Advocated for expanding the Elder Abuse Hotline to include individuals with ID/DD</a:t>
            </a:r>
          </a:p>
          <a:p>
            <a:r>
              <a:rPr lang="en-US" dirty="0"/>
              <a:t>Developed a policy report and budget recommendations</a:t>
            </a:r>
          </a:p>
        </p:txBody>
      </p:sp>
      <p:sp>
        <p:nvSpPr>
          <p:cNvPr id="6" name="TextBox 5">
            <a:extLst>
              <a:ext uri="{FF2B5EF4-FFF2-40B4-BE49-F238E27FC236}">
                <a16:creationId xmlns:a16="http://schemas.microsoft.com/office/drawing/2014/main" id="{8072EBFA-7B14-5AEB-2188-A81F5CFCAD05}"/>
              </a:ext>
            </a:extLst>
          </p:cNvPr>
          <p:cNvSpPr txBox="1"/>
          <p:nvPr/>
        </p:nvSpPr>
        <p:spPr>
          <a:xfrm>
            <a:off x="5992722" y="3992813"/>
            <a:ext cx="5589676" cy="383060"/>
          </a:xfrm>
          <a:prstGeom prst="rect">
            <a:avLst/>
          </a:prstGeom>
          <a:solidFill>
            <a:srgbClr val="195C8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Wisconsin</a:t>
            </a:r>
          </a:p>
        </p:txBody>
      </p:sp>
      <p:sp>
        <p:nvSpPr>
          <p:cNvPr id="8" name="Content Placeholder 3">
            <a:extLst>
              <a:ext uri="{FF2B5EF4-FFF2-40B4-BE49-F238E27FC236}">
                <a16:creationId xmlns:a16="http://schemas.microsoft.com/office/drawing/2014/main" id="{21AE7EE9-867C-985D-33C8-BFAC9E65FB5C}"/>
              </a:ext>
            </a:extLst>
          </p:cNvPr>
          <p:cNvSpPr txBox="1">
            <a:spLocks/>
          </p:cNvSpPr>
          <p:nvPr/>
        </p:nvSpPr>
        <p:spPr bwMode="auto">
          <a:xfrm>
            <a:off x="5992721" y="1598445"/>
            <a:ext cx="5589675" cy="229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15900" indent="-215900" algn="l" defTabSz="342900" rtl="0" eaLnBrk="0" fontAlgn="base" hangingPunct="0">
              <a:spcBef>
                <a:spcPct val="0"/>
              </a:spcBef>
              <a:spcAft>
                <a:spcPts val="450"/>
              </a:spcAft>
              <a:buClr>
                <a:srgbClr val="E00034"/>
              </a:buClr>
              <a:buFont typeface="Arial" panose="020B0604020202020204" pitchFamily="34" charset="0"/>
              <a:buChar char="•"/>
              <a:defRPr sz="1800" kern="1200" baseline="0">
                <a:solidFill>
                  <a:srgbClr val="5F6163"/>
                </a:solidFill>
                <a:latin typeface="+mn-lt"/>
                <a:ea typeface="+mn-ea"/>
                <a:cs typeface="+mn-cs"/>
              </a:defRPr>
            </a:lvl1pPr>
            <a:lvl2pPr marL="557213" indent="-257175" algn="l" defTabSz="342900" rtl="0" eaLnBrk="0" fontAlgn="base" hangingPunct="0">
              <a:spcBef>
                <a:spcPct val="0"/>
              </a:spcBef>
              <a:spcAft>
                <a:spcPts val="450"/>
              </a:spcAft>
              <a:buClr>
                <a:srgbClr val="E00034"/>
              </a:buClr>
              <a:buFont typeface="Arial" panose="020B0604020202020204" pitchFamily="34" charset="0"/>
              <a:buChar char="–"/>
              <a:defRPr sz="1500" kern="1200">
                <a:solidFill>
                  <a:srgbClr val="5F6163"/>
                </a:solidFill>
                <a:latin typeface="+mn-lt"/>
                <a:ea typeface="+mn-ea"/>
                <a:cs typeface="+mn-cs"/>
              </a:defRPr>
            </a:lvl2pPr>
            <a:lvl3pPr marL="773113" indent="-176213" algn="l" defTabSz="342900" rtl="0" eaLnBrk="0" fontAlgn="base" hangingPunct="0">
              <a:spcBef>
                <a:spcPct val="0"/>
              </a:spcBef>
              <a:spcAft>
                <a:spcPts val="450"/>
              </a:spcAft>
              <a:buClr>
                <a:srgbClr val="E00034"/>
              </a:buClr>
              <a:buFont typeface="Arial" panose="020B0604020202020204" pitchFamily="34" charset="0"/>
              <a:buChar char="•"/>
              <a:defRPr sz="1350" kern="1200">
                <a:solidFill>
                  <a:srgbClr val="5F6163"/>
                </a:solidFill>
                <a:latin typeface="+mn-lt"/>
                <a:ea typeface="+mn-ea"/>
                <a:cs typeface="+mn-cs"/>
              </a:defRPr>
            </a:lvl3pPr>
            <a:lvl4pPr marL="1031875" indent="-217488"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4pPr>
            <a:lvl5pPr marL="1243013" indent="-209550"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15900" marR="0" lvl="0" indent="-21590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Advocated for a centralized agency to report and monitor abuse and neglect</a:t>
            </a:r>
          </a:p>
          <a:p>
            <a:pPr marL="215900" marR="0" lvl="0" indent="-21590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Developed recommendations for a caregiver misconduct registry, a centralized reporting number, and support services for victims of abuse</a:t>
            </a:r>
          </a:p>
          <a:p>
            <a:pPr marL="0" marR="0" lvl="0" indent="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5F6163"/>
              </a:solidFill>
              <a:effectLst/>
              <a:uLnTx/>
              <a:uFillTx/>
              <a:latin typeface="Arial"/>
              <a:ea typeface="+mn-ea"/>
              <a:cs typeface="+mn-cs"/>
            </a:endParaRPr>
          </a:p>
        </p:txBody>
      </p:sp>
      <p:sp>
        <p:nvSpPr>
          <p:cNvPr id="9" name="TextBox 8">
            <a:extLst>
              <a:ext uri="{FF2B5EF4-FFF2-40B4-BE49-F238E27FC236}">
                <a16:creationId xmlns:a16="http://schemas.microsoft.com/office/drawing/2014/main" id="{B14F3B92-DB8F-DDFE-2972-26A3F6A57D6C}"/>
              </a:ext>
            </a:extLst>
          </p:cNvPr>
          <p:cNvSpPr txBox="1"/>
          <p:nvPr/>
        </p:nvSpPr>
        <p:spPr>
          <a:xfrm>
            <a:off x="5992722" y="1215384"/>
            <a:ext cx="5589674" cy="383060"/>
          </a:xfrm>
          <a:prstGeom prst="rect">
            <a:avLst/>
          </a:prstGeom>
          <a:solidFill>
            <a:srgbClr val="195C8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Idaho</a:t>
            </a:r>
          </a:p>
        </p:txBody>
      </p:sp>
    </p:spTree>
    <p:extLst>
      <p:ext uri="{BB962C8B-B14F-4D97-AF65-F5344CB8AC3E}">
        <p14:creationId xmlns:p14="http://schemas.microsoft.com/office/powerpoint/2010/main" val="31863917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B40B4-3288-1E33-6249-29CAC0113DFD}"/>
              </a:ext>
            </a:extLst>
          </p:cNvPr>
          <p:cNvSpPr>
            <a:spLocks noGrp="1"/>
          </p:cNvSpPr>
          <p:nvPr>
            <p:ph sz="quarter" idx="4"/>
          </p:nvPr>
        </p:nvSpPr>
        <p:spPr>
          <a:xfrm>
            <a:off x="609601" y="1642328"/>
            <a:ext cx="5008272" cy="3909874"/>
          </a:xfrm>
          <a:solidFill>
            <a:srgbClr val="DFEFFD"/>
          </a:solidFill>
        </p:spPr>
        <p:txBody>
          <a:bodyPr anchor="ctr"/>
          <a:lstStyle/>
          <a:p>
            <a:pPr marL="0" indent="0" algn="ctr">
              <a:spcBef>
                <a:spcPts val="450"/>
              </a:spcBef>
              <a:buNone/>
            </a:pPr>
            <a:r>
              <a:rPr lang="en-US" dirty="0"/>
              <a:t>Grant recipients educated individuals with ID/DD, their families, and others who provide support to individuals with ID/DD by providing trainings and written resources to define abuse, offer guidance for recognizing signs of abuse, and provide instruction on reporting abuse.</a:t>
            </a:r>
          </a:p>
        </p:txBody>
      </p:sp>
      <p:sp>
        <p:nvSpPr>
          <p:cNvPr id="3" name="Title 2">
            <a:extLst>
              <a:ext uri="{FF2B5EF4-FFF2-40B4-BE49-F238E27FC236}">
                <a16:creationId xmlns:a16="http://schemas.microsoft.com/office/drawing/2014/main" id="{1A02C140-FD7D-B0DB-433E-DC726F394B03}"/>
              </a:ext>
            </a:extLst>
          </p:cNvPr>
          <p:cNvSpPr>
            <a:spLocks noGrp="1"/>
          </p:cNvSpPr>
          <p:nvPr>
            <p:ph type="title"/>
          </p:nvPr>
        </p:nvSpPr>
        <p:spPr/>
        <p:txBody>
          <a:bodyPr/>
          <a:lstStyle/>
          <a:p>
            <a:r>
              <a:rPr lang="en-US" dirty="0"/>
              <a:t>Increasing Awareness: Alaska and Wisconsin</a:t>
            </a:r>
          </a:p>
        </p:txBody>
      </p:sp>
      <p:sp>
        <p:nvSpPr>
          <p:cNvPr id="4" name="Content Placeholder 3">
            <a:extLst>
              <a:ext uri="{FF2B5EF4-FFF2-40B4-BE49-F238E27FC236}">
                <a16:creationId xmlns:a16="http://schemas.microsoft.com/office/drawing/2014/main" id="{4C7DEF41-E75D-3BCB-0804-F4B68F124F36}"/>
              </a:ext>
            </a:extLst>
          </p:cNvPr>
          <p:cNvSpPr>
            <a:spLocks noGrp="1"/>
          </p:cNvSpPr>
          <p:nvPr>
            <p:ph sz="quarter" idx="10"/>
          </p:nvPr>
        </p:nvSpPr>
        <p:spPr>
          <a:xfrm>
            <a:off x="5992722" y="3808439"/>
            <a:ext cx="5589676" cy="2351730"/>
          </a:xfrm>
        </p:spPr>
        <p:txBody>
          <a:bodyPr/>
          <a:lstStyle/>
          <a:p>
            <a:r>
              <a:rPr lang="en-US" dirty="0"/>
              <a:t>Worked with pilot provider sites to increase ability to identify abuse and neglect and build confidence in reporting</a:t>
            </a:r>
          </a:p>
          <a:p>
            <a:r>
              <a:rPr lang="en-US" dirty="0"/>
              <a:t>Improved knowledge with Living Well learning activities (e.g., Let’s Talk About Rights, learning collaboratives)</a:t>
            </a:r>
          </a:p>
          <a:p>
            <a:endParaRPr lang="en-US" dirty="0"/>
          </a:p>
        </p:txBody>
      </p:sp>
      <p:sp>
        <p:nvSpPr>
          <p:cNvPr id="6" name="TextBox 5">
            <a:extLst>
              <a:ext uri="{FF2B5EF4-FFF2-40B4-BE49-F238E27FC236}">
                <a16:creationId xmlns:a16="http://schemas.microsoft.com/office/drawing/2014/main" id="{8072EBFA-7B14-5AEB-2188-A81F5CFCAD05}"/>
              </a:ext>
            </a:extLst>
          </p:cNvPr>
          <p:cNvSpPr txBox="1"/>
          <p:nvPr/>
        </p:nvSpPr>
        <p:spPr>
          <a:xfrm>
            <a:off x="5992722" y="3429000"/>
            <a:ext cx="5589676" cy="383060"/>
          </a:xfrm>
          <a:prstGeom prst="rect">
            <a:avLst/>
          </a:prstGeom>
          <a:solidFill>
            <a:srgbClr val="195C8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Wisconsin</a:t>
            </a:r>
          </a:p>
        </p:txBody>
      </p:sp>
      <p:sp>
        <p:nvSpPr>
          <p:cNvPr id="8" name="Content Placeholder 3">
            <a:extLst>
              <a:ext uri="{FF2B5EF4-FFF2-40B4-BE49-F238E27FC236}">
                <a16:creationId xmlns:a16="http://schemas.microsoft.com/office/drawing/2014/main" id="{21AE7EE9-867C-985D-33C8-BFAC9E65FB5C}"/>
              </a:ext>
            </a:extLst>
          </p:cNvPr>
          <p:cNvSpPr txBox="1">
            <a:spLocks/>
          </p:cNvSpPr>
          <p:nvPr/>
        </p:nvSpPr>
        <p:spPr bwMode="auto">
          <a:xfrm>
            <a:off x="5992721" y="1598445"/>
            <a:ext cx="5589677" cy="183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15900" indent="-215900" algn="l" defTabSz="342900" rtl="0" eaLnBrk="0" fontAlgn="base" hangingPunct="0">
              <a:spcBef>
                <a:spcPct val="0"/>
              </a:spcBef>
              <a:spcAft>
                <a:spcPts val="450"/>
              </a:spcAft>
              <a:buClr>
                <a:srgbClr val="E00034"/>
              </a:buClr>
              <a:buFont typeface="Arial" panose="020B0604020202020204" pitchFamily="34" charset="0"/>
              <a:buChar char="•"/>
              <a:defRPr sz="1800" kern="1200" baseline="0">
                <a:solidFill>
                  <a:srgbClr val="5F6163"/>
                </a:solidFill>
                <a:latin typeface="+mn-lt"/>
                <a:ea typeface="+mn-ea"/>
                <a:cs typeface="+mn-cs"/>
              </a:defRPr>
            </a:lvl1pPr>
            <a:lvl2pPr marL="557213" indent="-257175" algn="l" defTabSz="342900" rtl="0" eaLnBrk="0" fontAlgn="base" hangingPunct="0">
              <a:spcBef>
                <a:spcPct val="0"/>
              </a:spcBef>
              <a:spcAft>
                <a:spcPts val="450"/>
              </a:spcAft>
              <a:buClr>
                <a:srgbClr val="E00034"/>
              </a:buClr>
              <a:buFont typeface="Arial" panose="020B0604020202020204" pitchFamily="34" charset="0"/>
              <a:buChar char="–"/>
              <a:defRPr sz="1500" kern="1200">
                <a:solidFill>
                  <a:srgbClr val="5F6163"/>
                </a:solidFill>
                <a:latin typeface="+mn-lt"/>
                <a:ea typeface="+mn-ea"/>
                <a:cs typeface="+mn-cs"/>
              </a:defRPr>
            </a:lvl2pPr>
            <a:lvl3pPr marL="773113" indent="-176213" algn="l" defTabSz="342900" rtl="0" eaLnBrk="0" fontAlgn="base" hangingPunct="0">
              <a:spcBef>
                <a:spcPct val="0"/>
              </a:spcBef>
              <a:spcAft>
                <a:spcPts val="450"/>
              </a:spcAft>
              <a:buClr>
                <a:srgbClr val="E00034"/>
              </a:buClr>
              <a:buFont typeface="Arial" panose="020B0604020202020204" pitchFamily="34" charset="0"/>
              <a:buChar char="•"/>
              <a:defRPr sz="1350" kern="1200">
                <a:solidFill>
                  <a:srgbClr val="5F6163"/>
                </a:solidFill>
                <a:latin typeface="+mn-lt"/>
                <a:ea typeface="+mn-ea"/>
                <a:cs typeface="+mn-cs"/>
              </a:defRPr>
            </a:lvl3pPr>
            <a:lvl4pPr marL="1031875" indent="-217488"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4pPr>
            <a:lvl5pPr marL="1243013" indent="-209550"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15900" marR="0" lvl="0" indent="-21590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Developed PSAs to raise awareness of abuse among the general public</a:t>
            </a:r>
          </a:p>
          <a:p>
            <a:pPr marL="215900" marR="0" lvl="0" indent="-21590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Engaged self-advocates to share their stories and perspectives</a:t>
            </a:r>
          </a:p>
        </p:txBody>
      </p:sp>
      <p:sp>
        <p:nvSpPr>
          <p:cNvPr id="9" name="TextBox 8">
            <a:extLst>
              <a:ext uri="{FF2B5EF4-FFF2-40B4-BE49-F238E27FC236}">
                <a16:creationId xmlns:a16="http://schemas.microsoft.com/office/drawing/2014/main" id="{B14F3B92-DB8F-DDFE-2972-26A3F6A57D6C}"/>
              </a:ext>
            </a:extLst>
          </p:cNvPr>
          <p:cNvSpPr txBox="1"/>
          <p:nvPr/>
        </p:nvSpPr>
        <p:spPr>
          <a:xfrm>
            <a:off x="5992722" y="1215384"/>
            <a:ext cx="5589678" cy="383060"/>
          </a:xfrm>
          <a:prstGeom prst="rect">
            <a:avLst/>
          </a:prstGeom>
          <a:solidFill>
            <a:srgbClr val="195C8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Alaska</a:t>
            </a:r>
          </a:p>
        </p:txBody>
      </p:sp>
    </p:spTree>
    <p:extLst>
      <p:ext uri="{BB962C8B-B14F-4D97-AF65-F5344CB8AC3E}">
        <p14:creationId xmlns:p14="http://schemas.microsoft.com/office/powerpoint/2010/main" val="34572222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B40B4-3288-1E33-6249-29CAC0113DFD}"/>
              </a:ext>
            </a:extLst>
          </p:cNvPr>
          <p:cNvSpPr>
            <a:spLocks noGrp="1"/>
          </p:cNvSpPr>
          <p:nvPr>
            <p:ph sz="quarter" idx="4"/>
          </p:nvPr>
        </p:nvSpPr>
        <p:spPr>
          <a:xfrm>
            <a:off x="609601" y="1642328"/>
            <a:ext cx="5008272" cy="3909874"/>
          </a:xfrm>
          <a:solidFill>
            <a:srgbClr val="DFEFFD"/>
          </a:solidFill>
        </p:spPr>
        <p:txBody>
          <a:bodyPr anchor="ctr"/>
          <a:lstStyle/>
          <a:p>
            <a:pPr marL="0" indent="0" algn="ctr">
              <a:spcBef>
                <a:spcPts val="450"/>
              </a:spcBef>
              <a:buNone/>
            </a:pPr>
            <a:r>
              <a:rPr lang="en-US" dirty="0"/>
              <a:t>Grant recipients promoted health and well-being by offering training and resources for individuals with ID/DD to understand and advocate for their rights. They also promoted self-advocacy through trainings, advocacy events, and leadership opportunities for self-advocates.</a:t>
            </a:r>
          </a:p>
        </p:txBody>
      </p:sp>
      <p:sp>
        <p:nvSpPr>
          <p:cNvPr id="3" name="Title 2">
            <a:extLst>
              <a:ext uri="{FF2B5EF4-FFF2-40B4-BE49-F238E27FC236}">
                <a16:creationId xmlns:a16="http://schemas.microsoft.com/office/drawing/2014/main" id="{1A02C140-FD7D-B0DB-433E-DC726F394B03}"/>
              </a:ext>
            </a:extLst>
          </p:cNvPr>
          <p:cNvSpPr>
            <a:spLocks noGrp="1"/>
          </p:cNvSpPr>
          <p:nvPr>
            <p:ph type="title"/>
          </p:nvPr>
        </p:nvSpPr>
        <p:spPr/>
        <p:txBody>
          <a:bodyPr/>
          <a:lstStyle/>
          <a:p>
            <a:r>
              <a:rPr lang="en-US" dirty="0"/>
              <a:t>Self-Advocate Capacity Building: Alaska and Wisconsin</a:t>
            </a:r>
          </a:p>
        </p:txBody>
      </p:sp>
      <p:sp>
        <p:nvSpPr>
          <p:cNvPr id="4" name="Content Placeholder 3">
            <a:extLst>
              <a:ext uri="{FF2B5EF4-FFF2-40B4-BE49-F238E27FC236}">
                <a16:creationId xmlns:a16="http://schemas.microsoft.com/office/drawing/2014/main" id="{4C7DEF41-E75D-3BCB-0804-F4B68F124F36}"/>
              </a:ext>
            </a:extLst>
          </p:cNvPr>
          <p:cNvSpPr>
            <a:spLocks noGrp="1"/>
          </p:cNvSpPr>
          <p:nvPr>
            <p:ph sz="quarter" idx="10"/>
          </p:nvPr>
        </p:nvSpPr>
        <p:spPr>
          <a:xfrm>
            <a:off x="5992721" y="3123414"/>
            <a:ext cx="5589675" cy="1264789"/>
          </a:xfrm>
        </p:spPr>
        <p:txBody>
          <a:bodyPr/>
          <a:lstStyle/>
          <a:p>
            <a:r>
              <a:rPr lang="en-US" dirty="0"/>
              <a:t>Built self-advocacy skills through learning activities (e.g., Safe and Free, Let’s Talk About Rights)</a:t>
            </a:r>
          </a:p>
        </p:txBody>
      </p:sp>
      <p:sp>
        <p:nvSpPr>
          <p:cNvPr id="6" name="TextBox 5">
            <a:extLst>
              <a:ext uri="{FF2B5EF4-FFF2-40B4-BE49-F238E27FC236}">
                <a16:creationId xmlns:a16="http://schemas.microsoft.com/office/drawing/2014/main" id="{8072EBFA-7B14-5AEB-2188-A81F5CFCAD05}"/>
              </a:ext>
            </a:extLst>
          </p:cNvPr>
          <p:cNvSpPr txBox="1"/>
          <p:nvPr/>
        </p:nvSpPr>
        <p:spPr>
          <a:xfrm>
            <a:off x="5992721" y="2738298"/>
            <a:ext cx="5589677" cy="383060"/>
          </a:xfrm>
          <a:prstGeom prst="rect">
            <a:avLst/>
          </a:prstGeom>
          <a:solidFill>
            <a:srgbClr val="195C8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Wisconsin</a:t>
            </a:r>
          </a:p>
        </p:txBody>
      </p:sp>
      <p:sp>
        <p:nvSpPr>
          <p:cNvPr id="8" name="Content Placeholder 3">
            <a:extLst>
              <a:ext uri="{FF2B5EF4-FFF2-40B4-BE49-F238E27FC236}">
                <a16:creationId xmlns:a16="http://schemas.microsoft.com/office/drawing/2014/main" id="{21AE7EE9-867C-985D-33C8-BFAC9E65FB5C}"/>
              </a:ext>
            </a:extLst>
          </p:cNvPr>
          <p:cNvSpPr txBox="1">
            <a:spLocks/>
          </p:cNvSpPr>
          <p:nvPr/>
        </p:nvSpPr>
        <p:spPr bwMode="auto">
          <a:xfrm>
            <a:off x="5992722" y="1490157"/>
            <a:ext cx="5589674" cy="134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15900" indent="-215900" algn="l" defTabSz="342900" rtl="0" eaLnBrk="0" fontAlgn="base" hangingPunct="0">
              <a:spcBef>
                <a:spcPct val="0"/>
              </a:spcBef>
              <a:spcAft>
                <a:spcPts val="450"/>
              </a:spcAft>
              <a:buClr>
                <a:srgbClr val="E00034"/>
              </a:buClr>
              <a:buFont typeface="Arial" panose="020B0604020202020204" pitchFamily="34" charset="0"/>
              <a:buChar char="•"/>
              <a:defRPr sz="1800" kern="1200" baseline="0">
                <a:solidFill>
                  <a:srgbClr val="5F6163"/>
                </a:solidFill>
                <a:latin typeface="+mn-lt"/>
                <a:ea typeface="+mn-ea"/>
                <a:cs typeface="+mn-cs"/>
              </a:defRPr>
            </a:lvl1pPr>
            <a:lvl2pPr marL="557213" indent="-257175" algn="l" defTabSz="342900" rtl="0" eaLnBrk="0" fontAlgn="base" hangingPunct="0">
              <a:spcBef>
                <a:spcPct val="0"/>
              </a:spcBef>
              <a:spcAft>
                <a:spcPts val="450"/>
              </a:spcAft>
              <a:buClr>
                <a:srgbClr val="E00034"/>
              </a:buClr>
              <a:buFont typeface="Arial" panose="020B0604020202020204" pitchFamily="34" charset="0"/>
              <a:buChar char="–"/>
              <a:defRPr sz="1500" kern="1200">
                <a:solidFill>
                  <a:srgbClr val="5F6163"/>
                </a:solidFill>
                <a:latin typeface="+mn-lt"/>
                <a:ea typeface="+mn-ea"/>
                <a:cs typeface="+mn-cs"/>
              </a:defRPr>
            </a:lvl2pPr>
            <a:lvl3pPr marL="773113" indent="-176213" algn="l" defTabSz="342900" rtl="0" eaLnBrk="0" fontAlgn="base" hangingPunct="0">
              <a:spcBef>
                <a:spcPct val="0"/>
              </a:spcBef>
              <a:spcAft>
                <a:spcPts val="450"/>
              </a:spcAft>
              <a:buClr>
                <a:srgbClr val="E00034"/>
              </a:buClr>
              <a:buFont typeface="Arial" panose="020B0604020202020204" pitchFamily="34" charset="0"/>
              <a:buChar char="•"/>
              <a:defRPr sz="1350" kern="1200">
                <a:solidFill>
                  <a:srgbClr val="5F6163"/>
                </a:solidFill>
                <a:latin typeface="+mn-lt"/>
                <a:ea typeface="+mn-ea"/>
                <a:cs typeface="+mn-cs"/>
              </a:defRPr>
            </a:lvl3pPr>
            <a:lvl4pPr marL="1031875" indent="-217488"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4pPr>
            <a:lvl5pPr marL="1243013" indent="-209550"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15900" marR="0" lvl="0" indent="-21590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Created the Culturally Responsive Advisory Group to include Latinx perspectives and build leadership capacity </a:t>
            </a:r>
          </a:p>
        </p:txBody>
      </p:sp>
      <p:sp>
        <p:nvSpPr>
          <p:cNvPr id="9" name="TextBox 8">
            <a:extLst>
              <a:ext uri="{FF2B5EF4-FFF2-40B4-BE49-F238E27FC236}">
                <a16:creationId xmlns:a16="http://schemas.microsoft.com/office/drawing/2014/main" id="{B14F3B92-DB8F-DDFE-2972-26A3F6A57D6C}"/>
              </a:ext>
            </a:extLst>
          </p:cNvPr>
          <p:cNvSpPr txBox="1"/>
          <p:nvPr/>
        </p:nvSpPr>
        <p:spPr>
          <a:xfrm>
            <a:off x="5992722" y="1107096"/>
            <a:ext cx="5589678" cy="383060"/>
          </a:xfrm>
          <a:prstGeom prst="rect">
            <a:avLst/>
          </a:prstGeom>
          <a:solidFill>
            <a:srgbClr val="195C8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Idaho</a:t>
            </a:r>
          </a:p>
        </p:txBody>
      </p:sp>
      <p:sp>
        <p:nvSpPr>
          <p:cNvPr id="5" name="Content Placeholder 3">
            <a:extLst>
              <a:ext uri="{FF2B5EF4-FFF2-40B4-BE49-F238E27FC236}">
                <a16:creationId xmlns:a16="http://schemas.microsoft.com/office/drawing/2014/main" id="{FBD9926D-C7A8-AF44-A29D-31A524777393}"/>
              </a:ext>
            </a:extLst>
          </p:cNvPr>
          <p:cNvSpPr txBox="1">
            <a:spLocks/>
          </p:cNvSpPr>
          <p:nvPr/>
        </p:nvSpPr>
        <p:spPr bwMode="auto">
          <a:xfrm>
            <a:off x="5992721" y="4807539"/>
            <a:ext cx="5709421" cy="126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15900" indent="-215900" algn="l" defTabSz="342900" rtl="0" eaLnBrk="0" fontAlgn="base" hangingPunct="0">
              <a:spcBef>
                <a:spcPct val="0"/>
              </a:spcBef>
              <a:spcAft>
                <a:spcPts val="450"/>
              </a:spcAft>
              <a:buClr>
                <a:srgbClr val="E00034"/>
              </a:buClr>
              <a:buFont typeface="Arial" panose="020B0604020202020204" pitchFamily="34" charset="0"/>
              <a:buChar char="•"/>
              <a:defRPr sz="1800" kern="1200" baseline="0">
                <a:solidFill>
                  <a:srgbClr val="5F6163"/>
                </a:solidFill>
                <a:latin typeface="+mn-lt"/>
                <a:ea typeface="+mn-ea"/>
                <a:cs typeface="+mn-cs"/>
              </a:defRPr>
            </a:lvl1pPr>
            <a:lvl2pPr marL="557213" indent="-257175" algn="l" defTabSz="342900" rtl="0" eaLnBrk="0" fontAlgn="base" hangingPunct="0">
              <a:spcBef>
                <a:spcPct val="0"/>
              </a:spcBef>
              <a:spcAft>
                <a:spcPts val="450"/>
              </a:spcAft>
              <a:buClr>
                <a:srgbClr val="E00034"/>
              </a:buClr>
              <a:buFont typeface="Arial" panose="020B0604020202020204" pitchFamily="34" charset="0"/>
              <a:buChar char="–"/>
              <a:defRPr sz="1500" kern="1200">
                <a:solidFill>
                  <a:srgbClr val="5F6163"/>
                </a:solidFill>
                <a:latin typeface="+mn-lt"/>
                <a:ea typeface="+mn-ea"/>
                <a:cs typeface="+mn-cs"/>
              </a:defRPr>
            </a:lvl2pPr>
            <a:lvl3pPr marL="773113" indent="-176213" algn="l" defTabSz="342900" rtl="0" eaLnBrk="0" fontAlgn="base" hangingPunct="0">
              <a:spcBef>
                <a:spcPct val="0"/>
              </a:spcBef>
              <a:spcAft>
                <a:spcPts val="450"/>
              </a:spcAft>
              <a:buClr>
                <a:srgbClr val="E00034"/>
              </a:buClr>
              <a:buFont typeface="Arial" panose="020B0604020202020204" pitchFamily="34" charset="0"/>
              <a:buChar char="•"/>
              <a:defRPr sz="1350" kern="1200">
                <a:solidFill>
                  <a:srgbClr val="5F6163"/>
                </a:solidFill>
                <a:latin typeface="+mn-lt"/>
                <a:ea typeface="+mn-ea"/>
                <a:cs typeface="+mn-cs"/>
              </a:defRPr>
            </a:lvl3pPr>
            <a:lvl4pPr marL="1031875" indent="-217488"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4pPr>
            <a:lvl5pPr marL="1243013" indent="-209550"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15900" marR="0" lvl="0" indent="-21590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F6163"/>
                </a:solidFill>
                <a:effectLst/>
                <a:uLnTx/>
                <a:uFillTx/>
                <a:latin typeface="Arial"/>
                <a:ea typeface="+mn-ea"/>
                <a:cs typeface="+mn-cs"/>
              </a:rPr>
              <a:t>Developed statewide leadership networks for self-advocates and family members, including training opportunities</a:t>
            </a:r>
          </a:p>
        </p:txBody>
      </p:sp>
      <p:sp>
        <p:nvSpPr>
          <p:cNvPr id="7" name="TextBox 6">
            <a:extLst>
              <a:ext uri="{FF2B5EF4-FFF2-40B4-BE49-F238E27FC236}">
                <a16:creationId xmlns:a16="http://schemas.microsoft.com/office/drawing/2014/main" id="{A35F7B16-0167-B2E6-DDCD-F202F72AD1E6}"/>
              </a:ext>
            </a:extLst>
          </p:cNvPr>
          <p:cNvSpPr txBox="1"/>
          <p:nvPr/>
        </p:nvSpPr>
        <p:spPr>
          <a:xfrm>
            <a:off x="5992722" y="4412446"/>
            <a:ext cx="5589676" cy="383060"/>
          </a:xfrm>
          <a:prstGeom prst="rect">
            <a:avLst/>
          </a:prstGeom>
          <a:solidFill>
            <a:srgbClr val="195C8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Missouri</a:t>
            </a:r>
          </a:p>
        </p:txBody>
      </p:sp>
    </p:spTree>
    <p:extLst>
      <p:ext uri="{BB962C8B-B14F-4D97-AF65-F5344CB8AC3E}">
        <p14:creationId xmlns:p14="http://schemas.microsoft.com/office/powerpoint/2010/main" val="7993880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Placeholder 1">
            <a:extLst>
              <a:ext uri="{FF2B5EF4-FFF2-40B4-BE49-F238E27FC236}">
                <a16:creationId xmlns:a16="http://schemas.microsoft.com/office/drawing/2014/main" id="{5B9A8B4D-53E9-A3E6-FF32-72575797A5F5}"/>
              </a:ext>
            </a:extLst>
          </p:cNvPr>
          <p:cNvSpPr>
            <a:spLocks noGrp="1"/>
          </p:cNvSpPr>
          <p:nvPr>
            <p:ph type="body" sz="quarter" idx="11"/>
          </p:nvPr>
        </p:nvSpPr>
        <p:spPr>
          <a:xfrm>
            <a:off x="4308475" y="5634038"/>
            <a:ext cx="5881688" cy="850900"/>
          </a:xfrm>
        </p:spPr>
        <p:txBody>
          <a:bodyPr/>
          <a:lstStyle/>
          <a:p>
            <a:r>
              <a:rPr lang="en-US" altLang="en-US" sz="1600" dirty="0">
                <a:solidFill>
                  <a:srgbClr val="095593"/>
                </a:solidFill>
              </a:rPr>
              <a:t>Living Well – Model Approaches for Enhancing the Quality, Effectiveness and Monitoring of Home and Community-Based Services for Individuals with Developmental Disabilities </a:t>
            </a:r>
            <a:endParaRPr lang="en-US" altLang="en-US" sz="2400" dirty="0">
              <a:solidFill>
                <a:srgbClr val="095593"/>
              </a:solidFill>
            </a:endParaRPr>
          </a:p>
        </p:txBody>
      </p:sp>
      <p:sp>
        <p:nvSpPr>
          <p:cNvPr id="100357" name="Text Placeholder 2">
            <a:extLst>
              <a:ext uri="{FF2B5EF4-FFF2-40B4-BE49-F238E27FC236}">
                <a16:creationId xmlns:a16="http://schemas.microsoft.com/office/drawing/2014/main" id="{5037AFAB-BCC3-381C-A1DC-6506572F4C4B}"/>
              </a:ext>
            </a:extLst>
          </p:cNvPr>
          <p:cNvSpPr txBox="1">
            <a:spLocks/>
          </p:cNvSpPr>
          <p:nvPr/>
        </p:nvSpPr>
        <p:spPr bwMode="auto">
          <a:xfrm>
            <a:off x="2223796" y="4529139"/>
            <a:ext cx="801081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Aft>
                <a:spcPts val="450"/>
              </a:spcAft>
              <a:buClr>
                <a:srgbClr val="E00034"/>
              </a:buClr>
              <a:buFont typeface="Arial" panose="020B0604020202020204" pitchFamily="34" charset="0"/>
              <a:buChar char="•"/>
              <a:defRPr>
                <a:solidFill>
                  <a:srgbClr val="5F6163"/>
                </a:solidFill>
                <a:latin typeface="Arial" panose="020B0604020202020204" pitchFamily="34" charset="0"/>
              </a:defRPr>
            </a:lvl1pPr>
            <a:lvl2pPr marL="557213" indent="-257175" defTabSz="342900">
              <a:spcAft>
                <a:spcPts val="450"/>
              </a:spcAft>
              <a:buClr>
                <a:srgbClr val="E00034"/>
              </a:buClr>
              <a:buFont typeface="Arial" panose="020B0604020202020204" pitchFamily="34" charset="0"/>
              <a:buChar char="–"/>
              <a:defRPr sz="1500">
                <a:solidFill>
                  <a:srgbClr val="5F6163"/>
                </a:solidFill>
                <a:latin typeface="Arial" panose="020B0604020202020204" pitchFamily="34" charset="0"/>
              </a:defRPr>
            </a:lvl2pPr>
            <a:lvl3pPr marL="773113" indent="-176213" defTabSz="342900">
              <a:spcAft>
                <a:spcPts val="450"/>
              </a:spcAft>
              <a:buClr>
                <a:srgbClr val="E00034"/>
              </a:buClr>
              <a:buFont typeface="Arial" panose="020B0604020202020204" pitchFamily="34" charset="0"/>
              <a:buChar char="•"/>
              <a:defRPr>
                <a:solidFill>
                  <a:srgbClr val="5F6163"/>
                </a:solidFill>
                <a:latin typeface="Arial" panose="020B0604020202020204" pitchFamily="34" charset="0"/>
              </a:defRPr>
            </a:lvl3pPr>
            <a:lvl4pPr marL="1031875" indent="-217488" defTabSz="342900">
              <a:spcAft>
                <a:spcPts val="450"/>
              </a:spcAft>
              <a:buClr>
                <a:srgbClr val="E00034"/>
              </a:buClr>
              <a:buFont typeface="Arial" panose="020B0604020202020204" pitchFamily="34" charset="0"/>
              <a:buChar char="–"/>
              <a:defRPr sz="1200">
                <a:solidFill>
                  <a:srgbClr val="5F6163"/>
                </a:solidFill>
                <a:latin typeface="Arial" panose="020B0604020202020204" pitchFamily="34" charset="0"/>
              </a:defRPr>
            </a:lvl4pPr>
            <a:lvl5pPr marL="1243013" indent="-209550" defTabSz="342900">
              <a:spcAft>
                <a:spcPts val="450"/>
              </a:spcAft>
              <a:buClr>
                <a:srgbClr val="E00034"/>
              </a:buClr>
              <a:buFont typeface="Arial" panose="020B0604020202020204" pitchFamily="34" charset="0"/>
              <a:buChar char="»"/>
              <a:defRPr sz="1000">
                <a:solidFill>
                  <a:srgbClr val="5F6163"/>
                </a:solidFill>
                <a:latin typeface="Arial" panose="020B0604020202020204" pitchFamily="34" charset="0"/>
              </a:defRPr>
            </a:lvl5pPr>
            <a:lvl6pPr marL="1700213" indent="-209550" defTabSz="342900" eaLnBrk="0" fontAlgn="base" hangingPunct="0">
              <a:spcBef>
                <a:spcPct val="0"/>
              </a:spcBef>
              <a:spcAft>
                <a:spcPts val="450"/>
              </a:spcAft>
              <a:buClr>
                <a:srgbClr val="E00034"/>
              </a:buClr>
              <a:buFont typeface="Arial" panose="020B0604020202020204" pitchFamily="34" charset="0"/>
              <a:buChar char="»"/>
              <a:defRPr sz="1000">
                <a:solidFill>
                  <a:srgbClr val="5F6163"/>
                </a:solidFill>
                <a:latin typeface="Arial" panose="020B0604020202020204" pitchFamily="34" charset="0"/>
              </a:defRPr>
            </a:lvl6pPr>
            <a:lvl7pPr marL="2157413" indent="-209550" defTabSz="342900" eaLnBrk="0" fontAlgn="base" hangingPunct="0">
              <a:spcBef>
                <a:spcPct val="0"/>
              </a:spcBef>
              <a:spcAft>
                <a:spcPts val="450"/>
              </a:spcAft>
              <a:buClr>
                <a:srgbClr val="E00034"/>
              </a:buClr>
              <a:buFont typeface="Arial" panose="020B0604020202020204" pitchFamily="34" charset="0"/>
              <a:buChar char="»"/>
              <a:defRPr sz="1000">
                <a:solidFill>
                  <a:srgbClr val="5F6163"/>
                </a:solidFill>
                <a:latin typeface="Arial" panose="020B0604020202020204" pitchFamily="34" charset="0"/>
              </a:defRPr>
            </a:lvl7pPr>
            <a:lvl8pPr marL="2614613" indent="-209550" defTabSz="342900" eaLnBrk="0" fontAlgn="base" hangingPunct="0">
              <a:spcBef>
                <a:spcPct val="0"/>
              </a:spcBef>
              <a:spcAft>
                <a:spcPts val="450"/>
              </a:spcAft>
              <a:buClr>
                <a:srgbClr val="E00034"/>
              </a:buClr>
              <a:buFont typeface="Arial" panose="020B0604020202020204" pitchFamily="34" charset="0"/>
              <a:buChar char="»"/>
              <a:defRPr sz="1000">
                <a:solidFill>
                  <a:srgbClr val="5F6163"/>
                </a:solidFill>
                <a:latin typeface="Arial" panose="020B0604020202020204" pitchFamily="34" charset="0"/>
              </a:defRPr>
            </a:lvl8pPr>
            <a:lvl9pPr marL="3071813" indent="-209550" defTabSz="342900" eaLnBrk="0" fontAlgn="base" hangingPunct="0">
              <a:spcBef>
                <a:spcPct val="0"/>
              </a:spcBef>
              <a:spcAft>
                <a:spcPts val="450"/>
              </a:spcAft>
              <a:buClr>
                <a:srgbClr val="E00034"/>
              </a:buClr>
              <a:buFont typeface="Arial" panose="020B0604020202020204" pitchFamily="34" charset="0"/>
              <a:buChar char="»"/>
              <a:defRPr sz="1000">
                <a:solidFill>
                  <a:srgbClr val="5F6163"/>
                </a:solidFill>
                <a:latin typeface="Arial" panose="020B0604020202020204" pitchFamily="34" charset="0"/>
              </a:defRPr>
            </a:lvl9pPr>
          </a:lstStyle>
          <a:p>
            <a:pPr marL="0" marR="0" lvl="0" indent="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hlinkClick r:id="rId3"/>
              </a:rPr>
              <a:t>Living_Well_Evaluation@Lewin.com</a:t>
            </a:r>
            <a:endParaRPr kumimoji="0" lang="en-US" altLang="en-US" sz="2400" b="0" i="0" u="none" strike="noStrike" kern="1200" cap="none" spc="0" normalizeH="0" baseline="0" noProof="0" dirty="0">
              <a:ln>
                <a:noFill/>
              </a:ln>
              <a:solidFill>
                <a:srgbClr val="095593"/>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D5912B63-BDA2-82F7-5A1A-028C3DA8211D}"/>
              </a:ext>
            </a:extLst>
          </p:cNvPr>
          <p:cNvSpPr>
            <a:spLocks noGrp="1"/>
          </p:cNvSpPr>
          <p:nvPr>
            <p:ph type="title" idx="4294967295"/>
          </p:nvPr>
        </p:nvSpPr>
        <p:spPr>
          <a:xfrm>
            <a:off x="1646664" y="3681414"/>
            <a:ext cx="7627434" cy="841917"/>
          </a:xfrm>
          <a:prstGeom prst="rect">
            <a:avLst/>
          </a:prstGeom>
        </p:spPr>
        <p:txBody>
          <a:bodyPr/>
          <a:lstStyle/>
          <a:p>
            <a:pPr rtl="0" eaLnBrk="0" fontAlgn="base" hangingPunct="0"/>
            <a:r>
              <a:rPr lang="en-US" sz="4400" dirty="0">
                <a:solidFill>
                  <a:srgbClr val="095593"/>
                </a:solidFill>
                <a:latin typeface="Arial" panose="020B0604020202020204" pitchFamily="34" charset="0"/>
                <a:ea typeface="+mn-ea"/>
                <a:cs typeface="+mn-cs"/>
              </a:rPr>
              <a:t>Questions and Discussion</a:t>
            </a:r>
            <a:endParaRPr lang="en-US" dirty="0">
              <a:effectLs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8361-2FEE-FD56-8D91-6625EB17F9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CB03F6-3D65-C3A8-A6C8-7E6CD6123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a:sym typeface="Arial"/>
            </a:endParaRPr>
          </a:p>
        </p:txBody>
      </p:sp>
      <p:sp>
        <p:nvSpPr>
          <p:cNvPr id="13" name="Title 4">
            <a:extLst>
              <a:ext uri="{FF2B5EF4-FFF2-40B4-BE49-F238E27FC236}">
                <a16:creationId xmlns:a16="http://schemas.microsoft.com/office/drawing/2014/main" id="{014A1562-2476-E4DA-24C1-751A44691159}"/>
              </a:ext>
            </a:extLst>
          </p:cNvPr>
          <p:cNvSpPr>
            <a:spLocks noGrp="1"/>
          </p:cNvSpPr>
          <p:nvPr>
            <p:ph type="title" idx="4294967295"/>
          </p:nvPr>
        </p:nvSpPr>
        <p:spPr>
          <a:xfrm>
            <a:off x="838200" y="2766219"/>
            <a:ext cx="10515600" cy="1325562"/>
          </a:xfrm>
        </p:spPr>
        <p:txBody>
          <a:bodyPr>
            <a:normAutofit/>
          </a:bodyPr>
          <a:lstStyle/>
          <a:p>
            <a:pPr algn="ctr"/>
            <a:r>
              <a:rPr kumimoji="0" lang="en-US" sz="4400" b="1" i="0" u="none" strike="noStrike" kern="1200" cap="none" spc="0" normalizeH="0" baseline="0" noProof="0" dirty="0">
                <a:ln>
                  <a:noFill/>
                </a:ln>
                <a:solidFill>
                  <a:srgbClr val="004C82"/>
                </a:solidFill>
                <a:effectLst/>
                <a:uLnTx/>
                <a:uFillTx/>
                <a:latin typeface="Arial"/>
                <a:ea typeface="+mj-ea"/>
                <a:cs typeface="Arial"/>
              </a:rPr>
              <a:t>LUNCH</a:t>
            </a:r>
            <a:endParaRPr lang="en-US" sz="3500" b="0" dirty="0">
              <a:solidFill>
                <a:srgbClr val="004C82"/>
              </a:solidFill>
              <a:ea typeface="Calibri Light"/>
              <a:cs typeface="Calibri Light"/>
            </a:endParaRPr>
          </a:p>
        </p:txBody>
      </p:sp>
      <p:sp>
        <p:nvSpPr>
          <p:cNvPr id="4" name="TextBox 3">
            <a:extLst>
              <a:ext uri="{FF2B5EF4-FFF2-40B4-BE49-F238E27FC236}">
                <a16:creationId xmlns:a16="http://schemas.microsoft.com/office/drawing/2014/main" id="{5EBE3937-F07E-36AA-A82F-423A3A7F82D8}"/>
              </a:ext>
            </a:extLst>
          </p:cNvPr>
          <p:cNvSpPr txBox="1"/>
          <p:nvPr/>
        </p:nvSpPr>
        <p:spPr>
          <a:xfrm>
            <a:off x="4724400" y="41100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a:sym typeface="Arial"/>
            </a:endParaRPr>
          </a:p>
        </p:txBody>
      </p:sp>
    </p:spTree>
    <p:extLst>
      <p:ext uri="{BB962C8B-B14F-4D97-AF65-F5344CB8AC3E}">
        <p14:creationId xmlns:p14="http://schemas.microsoft.com/office/powerpoint/2010/main" val="3734838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PCPID Ex Officio Member Agencies: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Initiatives for People with Intellectual Disabilities and their Families </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9877745"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Kelly Buckland, Disability Policy Advisor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Department of Transportation</a:t>
            </a:r>
          </a:p>
        </p:txBody>
      </p:sp>
    </p:spTree>
    <p:extLst>
      <p:ext uri="{BB962C8B-B14F-4D97-AF65-F5344CB8AC3E}">
        <p14:creationId xmlns:p14="http://schemas.microsoft.com/office/powerpoint/2010/main" val="27888756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634480"/>
            <a:ext cx="10515600" cy="1325563"/>
          </a:xfrm>
        </p:spPr>
        <p:txBody>
          <a:bodyPr>
            <a:normAutofit fontScale="90000"/>
          </a:bodyPr>
          <a:lstStyle/>
          <a:p>
            <a:pPr algn="ctr" defTabSz="685800">
              <a:spcBef>
                <a:spcPct val="0"/>
              </a:spcBef>
              <a:buClrTx/>
              <a:buSzTx/>
              <a:defRPr/>
            </a:pPr>
            <a:r>
              <a:rPr kumimoji="0" lang="en-US" sz="4400" b="1" i="1" u="none" strike="noStrike" kern="1200" cap="none" spc="0" normalizeH="0" baseline="0" noProof="0" dirty="0">
                <a:ln>
                  <a:noFill/>
                </a:ln>
                <a:solidFill>
                  <a:srgbClr val="004C82"/>
                </a:solidFill>
                <a:effectLst/>
                <a:uLnTx/>
                <a:uFillTx/>
                <a:latin typeface="Arial"/>
                <a:ea typeface="+mj-ea"/>
                <a:cs typeface="Calibri Light"/>
              </a:rPr>
              <a:t>PART III – </a:t>
            </a: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r>
              <a:rPr kumimoji="0" lang="en-US" sz="4400" b="1" i="1" u="none" strike="noStrike" kern="1200" cap="none" spc="0" normalizeH="0" baseline="0" noProof="0" dirty="0">
                <a:ln>
                  <a:noFill/>
                </a:ln>
                <a:solidFill>
                  <a:srgbClr val="004C82"/>
                </a:solidFill>
                <a:effectLst/>
                <a:uLnTx/>
                <a:uFillTx/>
                <a:latin typeface="Arial"/>
                <a:ea typeface="+mj-ea"/>
                <a:cs typeface="Calibri Light"/>
              </a:rPr>
              <a:t>The Future Road Ahead</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Tree>
    <p:extLst>
      <p:ext uri="{BB962C8B-B14F-4D97-AF65-F5344CB8AC3E}">
        <p14:creationId xmlns:p14="http://schemas.microsoft.com/office/powerpoint/2010/main" val="32598471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53912"/>
            <a:ext cx="10689403" cy="1325563"/>
          </a:xfrm>
        </p:spPr>
        <p:txBody>
          <a:bodyPr>
            <a:normAutofit/>
          </a:bodyPr>
          <a:lstStyle/>
          <a:p>
            <a:r>
              <a:rPr kumimoji="0" lang="en-US" sz="4400" b="1" i="0" u="none" strike="noStrike" kern="1200" cap="none" spc="0" normalizeH="0" baseline="0" noProof="0" dirty="0">
                <a:ln>
                  <a:noFill/>
                </a:ln>
                <a:solidFill>
                  <a:srgbClr val="004C82"/>
                </a:solidFill>
                <a:effectLst/>
                <a:uLnTx/>
                <a:uFillTx/>
                <a:latin typeface="Arial"/>
                <a:ea typeface="+mj-ea"/>
                <a:cs typeface="Arial"/>
              </a:rPr>
              <a:t>Innovation – Advancements in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Access to Technology Solutions </a:t>
            </a:r>
            <a:endParaRPr lang="en-US" sz="60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1" y="4608214"/>
            <a:ext cx="9390320"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Jeanine Zlockie</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of Technical Assistance &amp; Special Projects, NASDDDS </a:t>
            </a:r>
          </a:p>
        </p:txBody>
      </p:sp>
    </p:spTree>
    <p:extLst>
      <p:ext uri="{BB962C8B-B14F-4D97-AF65-F5344CB8AC3E}">
        <p14:creationId xmlns:p14="http://schemas.microsoft.com/office/powerpoint/2010/main" val="14237311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BCD588E-9136-4904-AF3E-790CF5CB0B2E}"/>
              </a:ext>
            </a:extLst>
          </p:cNvPr>
          <p:cNvGrpSpPr/>
          <p:nvPr/>
        </p:nvGrpSpPr>
        <p:grpSpPr>
          <a:xfrm>
            <a:off x="629193" y="4076724"/>
            <a:ext cx="506731" cy="76201"/>
            <a:chOff x="5913119" y="1624013"/>
            <a:chExt cx="506731" cy="76201"/>
          </a:xfrm>
        </p:grpSpPr>
        <p:sp>
          <p:nvSpPr>
            <p:cNvPr id="16" name="Oval 15">
              <a:extLst>
                <a:ext uri="{FF2B5EF4-FFF2-40B4-BE49-F238E27FC236}">
                  <a16:creationId xmlns:a16="http://schemas.microsoft.com/office/drawing/2014/main" id="{471995DF-C268-4C30-80C3-73780452A8F3}"/>
                </a:ext>
              </a:extLst>
            </p:cNvPr>
            <p:cNvSpPr/>
            <p:nvPr/>
          </p:nvSpPr>
          <p:spPr>
            <a:xfrm>
              <a:off x="6343650" y="1624013"/>
              <a:ext cx="76200" cy="76200"/>
            </a:xfrm>
            <a:prstGeom prst="ellipse">
              <a:avLst/>
            </a:prstGeom>
            <a:gradFill>
              <a:gsLst>
                <a:gs pos="0">
                  <a:schemeClr val="accent1"/>
                </a:gs>
                <a:gs pos="100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ounded Rectangle 26">
              <a:extLst>
                <a:ext uri="{FF2B5EF4-FFF2-40B4-BE49-F238E27FC236}">
                  <a16:creationId xmlns:a16="http://schemas.microsoft.com/office/drawing/2014/main" id="{63E619E1-820A-4C06-A30F-2A7C81792F3C}"/>
                </a:ext>
              </a:extLst>
            </p:cNvPr>
            <p:cNvSpPr/>
            <p:nvPr/>
          </p:nvSpPr>
          <p:spPr>
            <a:xfrm>
              <a:off x="5913119" y="1624014"/>
              <a:ext cx="365760" cy="76200"/>
            </a:xfrm>
            <a:prstGeom prst="roundRect">
              <a:avLst>
                <a:gd name="adj" fmla="val 50000"/>
              </a:avLst>
            </a:prstGeom>
            <a:gradFill>
              <a:gsLst>
                <a:gs pos="0">
                  <a:schemeClr val="accent1"/>
                </a:gs>
                <a:gs pos="100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9369" y="4834750"/>
            <a:ext cx="2732740" cy="1884102"/>
          </a:xfrm>
          <a:prstGeom prst="rect">
            <a:avLst/>
          </a:prstGeom>
        </p:spPr>
      </p:pic>
      <p:pic>
        <p:nvPicPr>
          <p:cNvPr id="2" name="Picture 1">
            <a:extLst>
              <a:ext uri="{FF2B5EF4-FFF2-40B4-BE49-F238E27FC236}">
                <a16:creationId xmlns:a16="http://schemas.microsoft.com/office/drawing/2014/main" id="{C49AB71A-BB87-02E3-0E8D-1B8CC662DE5A}"/>
              </a:ext>
            </a:extLst>
          </p:cNvPr>
          <p:cNvPicPr>
            <a:picLocks noChangeAspect="1"/>
          </p:cNvPicPr>
          <p:nvPr/>
        </p:nvPicPr>
        <p:blipFill>
          <a:blip r:embed="rId4"/>
          <a:stretch>
            <a:fillRect/>
          </a:stretch>
        </p:blipFill>
        <p:spPr>
          <a:xfrm rot="21203098">
            <a:off x="196058" y="-196852"/>
            <a:ext cx="5677413" cy="6715992"/>
          </a:xfrm>
          <a:prstGeom prst="rect">
            <a:avLst/>
          </a:prstGeom>
        </p:spPr>
      </p:pic>
      <p:sp>
        <p:nvSpPr>
          <p:cNvPr id="5" name="TextBox 4">
            <a:extLst>
              <a:ext uri="{FF2B5EF4-FFF2-40B4-BE49-F238E27FC236}">
                <a16:creationId xmlns:a16="http://schemas.microsoft.com/office/drawing/2014/main" id="{FA9D0944-0AA3-EEC8-3F48-4C7835B35F7E}"/>
              </a:ext>
            </a:extLst>
          </p:cNvPr>
          <p:cNvSpPr txBox="1"/>
          <p:nvPr/>
        </p:nvSpPr>
        <p:spPr>
          <a:xfrm>
            <a:off x="6000418" y="1386083"/>
            <a:ext cx="5885129" cy="175432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PCPID Meeting</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September 27, 2024</a:t>
            </a:r>
          </a:p>
        </p:txBody>
      </p:sp>
      <p:sp>
        <p:nvSpPr>
          <p:cNvPr id="7" name="TextBox 6">
            <a:extLst>
              <a:ext uri="{FF2B5EF4-FFF2-40B4-BE49-F238E27FC236}">
                <a16:creationId xmlns:a16="http://schemas.microsoft.com/office/drawing/2014/main" id="{6C8B51DB-9331-CB96-749A-4BA4BB29858F}"/>
              </a:ext>
            </a:extLst>
          </p:cNvPr>
          <p:cNvSpPr txBox="1"/>
          <p:nvPr/>
        </p:nvSpPr>
        <p:spPr>
          <a:xfrm>
            <a:off x="5769364" y="5113309"/>
            <a:ext cx="3077910" cy="12003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Jeanine Zlockie Director of Technical Assistance &amp; Special Projects</a:t>
            </a:r>
          </a:p>
        </p:txBody>
      </p:sp>
    </p:spTree>
    <p:extLst>
      <p:ext uri="{BB962C8B-B14F-4D97-AF65-F5344CB8AC3E}">
        <p14:creationId xmlns:p14="http://schemas.microsoft.com/office/powerpoint/2010/main" val="676568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5">
            <a:extLst>
              <a:ext uri="{FF2B5EF4-FFF2-40B4-BE49-F238E27FC236}">
                <a16:creationId xmlns:a16="http://schemas.microsoft.com/office/drawing/2014/main" id="{C1B5C98F-6253-4F08-BAC5-F1CBFE6FFC40}"/>
              </a:ext>
            </a:extLst>
          </p:cNvPr>
          <p:cNvSpPr/>
          <p:nvPr/>
        </p:nvSpPr>
        <p:spPr>
          <a:xfrm>
            <a:off x="710448" y="5624685"/>
            <a:ext cx="504479" cy="504479"/>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Rounded Rectangle 7">
            <a:extLst>
              <a:ext uri="{FF2B5EF4-FFF2-40B4-BE49-F238E27FC236}">
                <a16:creationId xmlns:a16="http://schemas.microsoft.com/office/drawing/2014/main" id="{E50DE80C-920A-48A8-8B02-A653D6816B80}"/>
              </a:ext>
            </a:extLst>
          </p:cNvPr>
          <p:cNvSpPr/>
          <p:nvPr/>
        </p:nvSpPr>
        <p:spPr>
          <a:xfrm>
            <a:off x="5551611" y="5623871"/>
            <a:ext cx="837523" cy="837523"/>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ounded Rectangle 6">
            <a:extLst>
              <a:ext uri="{FF2B5EF4-FFF2-40B4-BE49-F238E27FC236}">
                <a16:creationId xmlns:a16="http://schemas.microsoft.com/office/drawing/2014/main" id="{092FD569-09DD-4BC0-A2B8-437999473CD9}"/>
              </a:ext>
            </a:extLst>
          </p:cNvPr>
          <p:cNvSpPr/>
          <p:nvPr/>
        </p:nvSpPr>
        <p:spPr>
          <a:xfrm>
            <a:off x="866651" y="209820"/>
            <a:ext cx="837523" cy="837523"/>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Rounded Rectangle 4">
            <a:extLst>
              <a:ext uri="{FF2B5EF4-FFF2-40B4-BE49-F238E27FC236}">
                <a16:creationId xmlns:a16="http://schemas.microsoft.com/office/drawing/2014/main" id="{61D129B6-AC94-49B1-91A7-A90D781B9529}"/>
              </a:ext>
            </a:extLst>
          </p:cNvPr>
          <p:cNvSpPr/>
          <p:nvPr/>
        </p:nvSpPr>
        <p:spPr>
          <a:xfrm>
            <a:off x="2331862" y="396606"/>
            <a:ext cx="8114543" cy="5344176"/>
          </a:xfrm>
          <a:prstGeom prst="roundRect">
            <a:avLst>
              <a:gd name="adj" fmla="val 4579"/>
            </a:avLst>
          </a:prstGeom>
          <a:solidFill>
            <a:schemeClr val="bg1"/>
          </a:solidFill>
          <a:ln>
            <a:solidFill>
              <a:schemeClr val="bg1">
                <a:lumMod val="95000"/>
              </a:schemeClr>
            </a:solidFill>
          </a:ln>
          <a:effectLst>
            <a:outerShdw blurRad="635000" dist="317500" dir="189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54A74590-EAF9-4F5A-BABA-0CC84D8F4FF2}"/>
              </a:ext>
            </a:extLst>
          </p:cNvPr>
          <p:cNvGrpSpPr/>
          <p:nvPr/>
        </p:nvGrpSpPr>
        <p:grpSpPr>
          <a:xfrm>
            <a:off x="1285412" y="1208669"/>
            <a:ext cx="506731" cy="76201"/>
            <a:chOff x="5913119" y="1624013"/>
            <a:chExt cx="506731" cy="76201"/>
          </a:xfrm>
          <a:gradFill>
            <a:gsLst>
              <a:gs pos="0">
                <a:schemeClr val="accent1"/>
              </a:gs>
              <a:gs pos="100000">
                <a:schemeClr val="accent4"/>
              </a:gs>
            </a:gsLst>
            <a:lin ang="2700000" scaled="1"/>
          </a:gradFill>
        </p:grpSpPr>
        <p:sp>
          <p:nvSpPr>
            <p:cNvPr id="41" name="Oval 40">
              <a:extLst>
                <a:ext uri="{FF2B5EF4-FFF2-40B4-BE49-F238E27FC236}">
                  <a16:creationId xmlns:a16="http://schemas.microsoft.com/office/drawing/2014/main" id="{6CFDFF83-3F22-4B5A-8743-44EF7227F439}"/>
                </a:ext>
              </a:extLst>
            </p:cNvPr>
            <p:cNvSpPr/>
            <p:nvPr/>
          </p:nvSpPr>
          <p:spPr>
            <a:xfrm>
              <a:off x="6343650" y="1624013"/>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ounded Rectangle 11">
              <a:extLst>
                <a:ext uri="{FF2B5EF4-FFF2-40B4-BE49-F238E27FC236}">
                  <a16:creationId xmlns:a16="http://schemas.microsoft.com/office/drawing/2014/main" id="{77A94429-7204-4901-A41D-37D6919A24DD}"/>
                </a:ext>
              </a:extLst>
            </p:cNvPr>
            <p:cNvSpPr/>
            <p:nvPr/>
          </p:nvSpPr>
          <p:spPr>
            <a:xfrm>
              <a:off x="5913119" y="1624014"/>
              <a:ext cx="365760" cy="76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3" name="Rectangle 42">
            <a:extLst>
              <a:ext uri="{FF2B5EF4-FFF2-40B4-BE49-F238E27FC236}">
                <a16:creationId xmlns:a16="http://schemas.microsoft.com/office/drawing/2014/main" id="{28102092-8BFA-4ABF-9366-8B493F5B4A58}"/>
              </a:ext>
            </a:extLst>
          </p:cNvPr>
          <p:cNvSpPr/>
          <p:nvPr/>
        </p:nvSpPr>
        <p:spPr>
          <a:xfrm>
            <a:off x="1259908" y="1521651"/>
            <a:ext cx="6599735" cy="1682384"/>
          </a:xfrm>
          <a:prstGeom prst="rect">
            <a:avLst/>
          </a:prstGeom>
          <a:effectLst/>
        </p:spPr>
        <p:txBody>
          <a:bodyPr wrap="square" anchor="t">
            <a:spAutoFit/>
          </a:bodyPr>
          <a:lstStyle/>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85750" marR="0" lvl="0" indent="-285750" algn="l" defTabSz="914400" rtl="0" eaLnBrk="1" fontAlgn="auto" latinLnBrk="0" hangingPunct="1">
              <a:lnSpc>
                <a:spcPct val="109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96A0C848-1AD2-102A-82B7-6F30E0431138}"/>
              </a:ext>
            </a:extLst>
          </p:cNvPr>
          <p:cNvSpPr txBox="1"/>
          <p:nvPr/>
        </p:nvSpPr>
        <p:spPr>
          <a:xfrm>
            <a:off x="171362" y="-9859"/>
            <a:ext cx="97141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4F6E"/>
                </a:solidFill>
                <a:effectLst/>
                <a:uLnTx/>
                <a:uFillTx/>
                <a:latin typeface="Arial"/>
                <a:ea typeface="+mn-ea"/>
                <a:cs typeface="+mn-cs"/>
              </a:rPr>
              <a:t>Background on NASDDDS Technology Efforts</a:t>
            </a:r>
          </a:p>
        </p:txBody>
      </p:sp>
      <p:graphicFrame>
        <p:nvGraphicFramePr>
          <p:cNvPr id="45" name="TextBox 3">
            <a:extLst>
              <a:ext uri="{FF2B5EF4-FFF2-40B4-BE49-F238E27FC236}">
                <a16:creationId xmlns:a16="http://schemas.microsoft.com/office/drawing/2014/main" id="{AAAB8C88-22AA-D94F-A53F-D7E8231A5B14}"/>
              </a:ext>
            </a:extLst>
          </p:cNvPr>
          <p:cNvGraphicFramePr/>
          <p:nvPr/>
        </p:nvGraphicFramePr>
        <p:xfrm>
          <a:off x="409944" y="804911"/>
          <a:ext cx="9237002" cy="5324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057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5">
            <a:extLst>
              <a:ext uri="{FF2B5EF4-FFF2-40B4-BE49-F238E27FC236}">
                <a16:creationId xmlns:a16="http://schemas.microsoft.com/office/drawing/2014/main" id="{C1B5C98F-6253-4F08-BAC5-F1CBFE6FFC40}"/>
              </a:ext>
            </a:extLst>
          </p:cNvPr>
          <p:cNvSpPr/>
          <p:nvPr/>
        </p:nvSpPr>
        <p:spPr>
          <a:xfrm>
            <a:off x="710448" y="5624685"/>
            <a:ext cx="504479" cy="504479"/>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Rounded Rectangle 7">
            <a:extLst>
              <a:ext uri="{FF2B5EF4-FFF2-40B4-BE49-F238E27FC236}">
                <a16:creationId xmlns:a16="http://schemas.microsoft.com/office/drawing/2014/main" id="{E50DE80C-920A-48A8-8B02-A653D6816B80}"/>
              </a:ext>
            </a:extLst>
          </p:cNvPr>
          <p:cNvSpPr/>
          <p:nvPr/>
        </p:nvSpPr>
        <p:spPr>
          <a:xfrm>
            <a:off x="5551611" y="5623871"/>
            <a:ext cx="837523" cy="837523"/>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ounded Rectangle 6">
            <a:extLst>
              <a:ext uri="{FF2B5EF4-FFF2-40B4-BE49-F238E27FC236}">
                <a16:creationId xmlns:a16="http://schemas.microsoft.com/office/drawing/2014/main" id="{092FD569-09DD-4BC0-A2B8-437999473CD9}"/>
              </a:ext>
            </a:extLst>
          </p:cNvPr>
          <p:cNvSpPr/>
          <p:nvPr/>
        </p:nvSpPr>
        <p:spPr>
          <a:xfrm>
            <a:off x="866651" y="209820"/>
            <a:ext cx="837523" cy="837523"/>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Rounded Rectangle 4">
            <a:extLst>
              <a:ext uri="{FF2B5EF4-FFF2-40B4-BE49-F238E27FC236}">
                <a16:creationId xmlns:a16="http://schemas.microsoft.com/office/drawing/2014/main" id="{61D129B6-AC94-49B1-91A7-A90D781B9529}"/>
              </a:ext>
            </a:extLst>
          </p:cNvPr>
          <p:cNvSpPr/>
          <p:nvPr/>
        </p:nvSpPr>
        <p:spPr>
          <a:xfrm>
            <a:off x="2331862" y="396606"/>
            <a:ext cx="8114543" cy="5344176"/>
          </a:xfrm>
          <a:prstGeom prst="roundRect">
            <a:avLst>
              <a:gd name="adj" fmla="val 4579"/>
            </a:avLst>
          </a:prstGeom>
          <a:solidFill>
            <a:schemeClr val="bg1"/>
          </a:solidFill>
          <a:ln>
            <a:solidFill>
              <a:schemeClr val="bg1">
                <a:lumMod val="95000"/>
              </a:schemeClr>
            </a:solidFill>
          </a:ln>
          <a:effectLst>
            <a:outerShdw blurRad="635000" dist="317500" dir="189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54A74590-EAF9-4F5A-BABA-0CC84D8F4FF2}"/>
              </a:ext>
            </a:extLst>
          </p:cNvPr>
          <p:cNvGrpSpPr/>
          <p:nvPr/>
        </p:nvGrpSpPr>
        <p:grpSpPr>
          <a:xfrm>
            <a:off x="1285412" y="1208669"/>
            <a:ext cx="506731" cy="76201"/>
            <a:chOff x="5913119" y="1624013"/>
            <a:chExt cx="506731" cy="76201"/>
          </a:xfrm>
          <a:gradFill>
            <a:gsLst>
              <a:gs pos="0">
                <a:schemeClr val="accent1"/>
              </a:gs>
              <a:gs pos="100000">
                <a:schemeClr val="accent4"/>
              </a:gs>
            </a:gsLst>
            <a:lin ang="2700000" scaled="1"/>
          </a:gradFill>
        </p:grpSpPr>
        <p:sp>
          <p:nvSpPr>
            <p:cNvPr id="41" name="Oval 40">
              <a:extLst>
                <a:ext uri="{FF2B5EF4-FFF2-40B4-BE49-F238E27FC236}">
                  <a16:creationId xmlns:a16="http://schemas.microsoft.com/office/drawing/2014/main" id="{6CFDFF83-3F22-4B5A-8743-44EF7227F439}"/>
                </a:ext>
              </a:extLst>
            </p:cNvPr>
            <p:cNvSpPr/>
            <p:nvPr/>
          </p:nvSpPr>
          <p:spPr>
            <a:xfrm>
              <a:off x="6343650" y="1624013"/>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ounded Rectangle 11">
              <a:extLst>
                <a:ext uri="{FF2B5EF4-FFF2-40B4-BE49-F238E27FC236}">
                  <a16:creationId xmlns:a16="http://schemas.microsoft.com/office/drawing/2014/main" id="{77A94429-7204-4901-A41D-37D6919A24DD}"/>
                </a:ext>
              </a:extLst>
            </p:cNvPr>
            <p:cNvSpPr/>
            <p:nvPr/>
          </p:nvSpPr>
          <p:spPr>
            <a:xfrm>
              <a:off x="5913119" y="1624014"/>
              <a:ext cx="365760" cy="76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3" name="Rectangle 42">
            <a:extLst>
              <a:ext uri="{FF2B5EF4-FFF2-40B4-BE49-F238E27FC236}">
                <a16:creationId xmlns:a16="http://schemas.microsoft.com/office/drawing/2014/main" id="{28102092-8BFA-4ABF-9366-8B493F5B4A58}"/>
              </a:ext>
            </a:extLst>
          </p:cNvPr>
          <p:cNvSpPr/>
          <p:nvPr/>
        </p:nvSpPr>
        <p:spPr>
          <a:xfrm>
            <a:off x="1259908" y="1521651"/>
            <a:ext cx="6599735" cy="1682384"/>
          </a:xfrm>
          <a:prstGeom prst="rect">
            <a:avLst/>
          </a:prstGeom>
          <a:effectLst/>
        </p:spPr>
        <p:txBody>
          <a:bodyPr wrap="square" anchor="t">
            <a:spAutoFit/>
          </a:bodyPr>
          <a:lstStyle/>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85750" marR="0" lvl="0" indent="-285750" algn="l" defTabSz="914400" rtl="0" eaLnBrk="1" fontAlgn="auto" latinLnBrk="0" hangingPunct="1">
              <a:lnSpc>
                <a:spcPct val="109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9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96A0C848-1AD2-102A-82B7-6F30E0431138}"/>
              </a:ext>
            </a:extLst>
          </p:cNvPr>
          <p:cNvSpPr txBox="1"/>
          <p:nvPr/>
        </p:nvSpPr>
        <p:spPr>
          <a:xfrm>
            <a:off x="171362" y="-9859"/>
            <a:ext cx="971416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4F6E"/>
                </a:solidFill>
                <a:effectLst/>
                <a:uLnTx/>
                <a:uFillTx/>
                <a:latin typeface="Arial"/>
                <a:ea typeface="+mn-ea"/>
                <a:cs typeface="+mn-cs"/>
              </a:rPr>
              <a:t>Background on NASDDDS Technology Efforts Cont.</a:t>
            </a:r>
          </a:p>
        </p:txBody>
      </p:sp>
      <p:graphicFrame>
        <p:nvGraphicFramePr>
          <p:cNvPr id="45" name="TextBox 3">
            <a:extLst>
              <a:ext uri="{FF2B5EF4-FFF2-40B4-BE49-F238E27FC236}">
                <a16:creationId xmlns:a16="http://schemas.microsoft.com/office/drawing/2014/main" id="{AAAB8C88-22AA-D94F-A53F-D7E8231A5B14}"/>
              </a:ext>
            </a:extLst>
          </p:cNvPr>
          <p:cNvGraphicFramePr/>
          <p:nvPr/>
        </p:nvGraphicFramePr>
        <p:xfrm>
          <a:off x="409944" y="1410150"/>
          <a:ext cx="9237002" cy="3748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952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Multiple blue virus organisms">
            <a:extLst>
              <a:ext uri="{FF2B5EF4-FFF2-40B4-BE49-F238E27FC236}">
                <a16:creationId xmlns:a16="http://schemas.microsoft.com/office/drawing/2014/main" id="{015067CC-4E9C-EC19-9B0C-98138A4D59FC}"/>
              </a:ext>
            </a:extLst>
          </p:cNvPr>
          <p:cNvPicPr>
            <a:picLocks noChangeAspect="1"/>
          </p:cNvPicPr>
          <p:nvPr/>
        </p:nvPicPr>
        <p:blipFill>
          <a:blip r:embed="rId3"/>
          <a:srcRect r="428" b="2"/>
          <a:stretch/>
        </p:blipFill>
        <p:spPr>
          <a:xfrm>
            <a:off x="20" y="-7619"/>
            <a:ext cx="12191979" cy="6887364"/>
          </a:xfrm>
          <a:prstGeom prst="rect">
            <a:avLst/>
          </a:prstGeom>
        </p:spPr>
      </p:pic>
      <p:sp>
        <p:nvSpPr>
          <p:cNvPr id="1038" name="Rectangle 103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0" name="Rectangle 1039">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2" name="Rectangle 1041">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4" name="Rectangle 1043">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6" name="Rectangle 1045">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8" name="Rectangle 1047">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50" name="Rectangle 1049">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859028" y="2155188"/>
            <a:ext cx="4160233" cy="2839273"/>
          </a:xfrm>
        </p:spPr>
        <p:txBody>
          <a:bodyPr vert="horz" lIns="91440" tIns="45720" rIns="91440" bIns="45720" rtlCol="0" anchor="b">
            <a:normAutofit/>
          </a:bodyPr>
          <a:lstStyle/>
          <a:p>
            <a:r>
              <a:rPr lang="en-US" dirty="0">
                <a:solidFill>
                  <a:srgbClr val="FFFFFF"/>
                </a:solidFill>
              </a:rPr>
              <a:t>Impact of COVID-19 on Technology </a:t>
            </a:r>
          </a:p>
        </p:txBody>
      </p:sp>
      <p:sp>
        <p:nvSpPr>
          <p:cNvPr id="9" name="TextBox 8">
            <a:extLst>
              <a:ext uri="{FF2B5EF4-FFF2-40B4-BE49-F238E27FC236}">
                <a16:creationId xmlns:a16="http://schemas.microsoft.com/office/drawing/2014/main" id="{B5898A3B-681A-66E2-15A6-14D0916B4878}"/>
              </a:ext>
            </a:extLst>
          </p:cNvPr>
          <p:cNvSpPr txBox="1"/>
          <p:nvPr/>
        </p:nvSpPr>
        <p:spPr>
          <a:xfrm>
            <a:off x="8313507" y="885037"/>
            <a:ext cx="4160233" cy="85099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Arial"/>
                <a:ea typeface="+mn-ea"/>
                <a:cs typeface="+mn-cs"/>
              </a:rPr>
              <a:t>The COVID-19 pandemic was the catalyst that allowed for the investments in technology</a:t>
            </a:r>
          </a:p>
        </p:txBody>
      </p:sp>
      <p:sp>
        <p:nvSpPr>
          <p:cNvPr id="7" name="TextBox 6">
            <a:extLst>
              <a:ext uri="{FF2B5EF4-FFF2-40B4-BE49-F238E27FC236}">
                <a16:creationId xmlns:a16="http://schemas.microsoft.com/office/drawing/2014/main" id="{48823747-408A-5C79-533F-FE9A8B632287}"/>
              </a:ext>
            </a:extLst>
          </p:cNvPr>
          <p:cNvSpPr txBox="1"/>
          <p:nvPr/>
        </p:nvSpPr>
        <p:spPr>
          <a:xfrm>
            <a:off x="2872800" y="2239200"/>
            <a:ext cx="15048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7346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3000" dirty="0">
                <a:solidFill>
                  <a:schemeClr val="tx1"/>
                </a:solidFill>
              </a:rPr>
              <a:t>TECHNOLOGY SOLUTIONS 2.0:  A Survey of Program and Service Innovations for Advancing Access to Technology Solutions </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26" name="Picture 2" descr="Survey - Free of Charge Creative Commons Highway Sign image">
            <a:extLst>
              <a:ext uri="{FF2B5EF4-FFF2-40B4-BE49-F238E27FC236}">
                <a16:creationId xmlns:a16="http://schemas.microsoft.com/office/drawing/2014/main" id="{D71C3276-CCF2-2C50-C8E2-35BD41FC1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77" r="18845"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9F14E7-041B-6FDA-DABF-ED6845C7E244}"/>
              </a:ext>
            </a:extLst>
          </p:cNvPr>
          <p:cNvSpPr txBox="1"/>
          <p:nvPr/>
        </p:nvSpPr>
        <p:spPr>
          <a:xfrm rot="1098078">
            <a:off x="9530104" y="2297965"/>
            <a:ext cx="18288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F6E"/>
                </a:solidFill>
                <a:effectLst/>
                <a:uLnTx/>
                <a:uFillTx/>
                <a:latin typeface="Aptos" panose="020B0004020202020204" pitchFamily="34" charset="0"/>
                <a:ea typeface="Aptos" panose="020B0004020202020204" pitchFamily="34" charset="0"/>
                <a:cs typeface="Times New Roman" panose="02020603050405020304" pitchFamily="18" charset="0"/>
              </a:rPr>
              <a:t>40 states  participated</a:t>
            </a:r>
            <a:endParaRPr kumimoji="0" lang="en-US" sz="2000" b="1" i="0" u="none" strike="noStrike" kern="1200" cap="none" spc="0" normalizeH="0" baseline="0" noProof="0" dirty="0">
              <a:ln>
                <a:noFill/>
              </a:ln>
              <a:solidFill>
                <a:srgbClr val="004F6E"/>
              </a:solidFill>
              <a:effectLst/>
              <a:uLnTx/>
              <a:uFillTx/>
              <a:latin typeface="Arial"/>
              <a:ea typeface="+mn-ea"/>
              <a:cs typeface="+mn-cs"/>
            </a:endParaRPr>
          </a:p>
        </p:txBody>
      </p:sp>
      <p:graphicFrame>
        <p:nvGraphicFramePr>
          <p:cNvPr id="1036" name="Text Placeholder 2">
            <a:extLst>
              <a:ext uri="{FF2B5EF4-FFF2-40B4-BE49-F238E27FC236}">
                <a16:creationId xmlns:a16="http://schemas.microsoft.com/office/drawing/2014/main" id="{6B124ECC-7AEA-5AAF-DE69-FAB6B273DFA5}"/>
              </a:ext>
            </a:extLst>
          </p:cNvPr>
          <p:cNvGraphicFramePr/>
          <p:nvPr/>
        </p:nvGraphicFramePr>
        <p:xfrm>
          <a:off x="849599" y="2093976"/>
          <a:ext cx="6436445" cy="4096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F41243E-6D77-5E75-1976-523C3BD69B22}"/>
              </a:ext>
            </a:extLst>
          </p:cNvPr>
          <p:cNvSpPr txBox="1"/>
          <p:nvPr/>
        </p:nvSpPr>
        <p:spPr>
          <a:xfrm>
            <a:off x="334574" y="6399966"/>
            <a:ext cx="60949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Aptos" panose="020B0004020202020204" pitchFamily="34" charset="0"/>
                <a:ea typeface="Aptos" panose="020B0004020202020204" pitchFamily="34" charset="0"/>
                <a:cs typeface="Calibri" panose="020F0502020204030204" pitchFamily="34" charset="0"/>
                <a:hlinkClick r:id="rId9"/>
              </a:rPr>
              <a:t>Technology solutions 2.0</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101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CABDC6F-0A04-9907-E3F0-2011BC1695BF}"/>
              </a:ext>
            </a:extLst>
          </p:cNvPr>
          <p:cNvSpPr>
            <a:spLocks noGrp="1"/>
          </p:cNvSpPr>
          <p:nvPr>
            <p:ph type="pic" sz="quarter" idx="10"/>
          </p:nvPr>
        </p:nvSpPr>
        <p:spPr/>
        <p:txBody>
          <a:bodyPr/>
          <a:lstStyle/>
          <a:p>
            <a:r>
              <a:rPr lang="en-US" sz="3200" b="1" dirty="0"/>
              <a:t>Funding for Technology Solutions</a:t>
            </a:r>
          </a:p>
        </p:txBody>
      </p:sp>
      <p:pic>
        <p:nvPicPr>
          <p:cNvPr id="4" name="Picture 3" descr="Person holding tablet">
            <a:extLst>
              <a:ext uri="{FF2B5EF4-FFF2-40B4-BE49-F238E27FC236}">
                <a16:creationId xmlns:a16="http://schemas.microsoft.com/office/drawing/2014/main" id="{9EC0F52C-0046-5D6E-F73D-935C19E68921}"/>
              </a:ext>
            </a:extLst>
          </p:cNvPr>
          <p:cNvPicPr>
            <a:picLocks noChangeAspect="1"/>
          </p:cNvPicPr>
          <p:nvPr/>
        </p:nvPicPr>
        <p:blipFill>
          <a:blip r:embed="rId2"/>
          <a:stretch>
            <a:fillRect/>
          </a:stretch>
        </p:blipFill>
        <p:spPr>
          <a:xfrm>
            <a:off x="1518661" y="746996"/>
            <a:ext cx="8050139" cy="5364007"/>
          </a:xfrm>
          <a:prstGeom prst="rect">
            <a:avLst/>
          </a:prstGeom>
        </p:spPr>
      </p:pic>
    </p:spTree>
    <p:extLst>
      <p:ext uri="{BB962C8B-B14F-4D97-AF65-F5344CB8AC3E}">
        <p14:creationId xmlns:p14="http://schemas.microsoft.com/office/powerpoint/2010/main" val="3624912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useBgFill="1">
        <p:nvSpPr>
          <p:cNvPr id="1044" name="Rectangle 104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dirty="0">
                <a:solidFill>
                  <a:schemeClr val="tx1"/>
                </a:solidFill>
              </a:rPr>
              <a:t>State and Federal Funding Technology Solutions</a:t>
            </a:r>
          </a:p>
        </p:txBody>
      </p:sp>
      <p:sp>
        <p:nvSpPr>
          <p:cNvPr id="5" name="TextBox 4">
            <a:extLst>
              <a:ext uri="{FF2B5EF4-FFF2-40B4-BE49-F238E27FC236}">
                <a16:creationId xmlns:a16="http://schemas.microsoft.com/office/drawing/2014/main" id="{B5EFFB4A-F8DE-CDA2-C7FD-6B6C9B8D4084}"/>
              </a:ext>
            </a:extLst>
          </p:cNvPr>
          <p:cNvSpPr txBox="1"/>
          <p:nvPr/>
        </p:nvSpPr>
        <p:spPr>
          <a:xfrm>
            <a:off x="761802" y="2743200"/>
            <a:ext cx="4646905" cy="3613149"/>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States providing funding for tech rose by 20% in the survey results.  </a:t>
            </a:r>
          </a:p>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HCBS waivers remain the dominant funding vehicle and 93% of state developmental disability agencies listed the Medicaid Home and Community-Based Services Waiver(s) 1915(c) as the primary authority used to purchase technologies.</a:t>
            </a:r>
          </a:p>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Followed by Fifty percent of states listing vocational rehabilitation as the authority to purchase technology. However, state agencies identified other funding authorities such as state plan services and general funds as other dominant funding streams.</a:t>
            </a:r>
          </a:p>
        </p:txBody>
      </p:sp>
      <p:pic>
        <p:nvPicPr>
          <p:cNvPr id="1045" name="Picture 1044" descr="Circuit board background">
            <a:extLst>
              <a:ext uri="{FF2B5EF4-FFF2-40B4-BE49-F238E27FC236}">
                <a16:creationId xmlns:a16="http://schemas.microsoft.com/office/drawing/2014/main" id="{D7140652-E94D-4697-1A37-6C749D4933B2}"/>
              </a:ext>
            </a:extLst>
          </p:cNvPr>
          <p:cNvPicPr>
            <a:picLocks noChangeAspect="1"/>
          </p:cNvPicPr>
          <p:nvPr/>
        </p:nvPicPr>
        <p:blipFill>
          <a:blip r:embed="rId3"/>
          <a:srcRect l="3188" r="37635"/>
          <a:stretch/>
        </p:blipFill>
        <p:spPr>
          <a:xfrm>
            <a:off x="6096000" y="1"/>
            <a:ext cx="6102825" cy="6858000"/>
          </a:xfrm>
          <a:prstGeom prst="rect">
            <a:avLst/>
          </a:prstGeom>
        </p:spPr>
      </p:pic>
    </p:spTree>
    <p:extLst>
      <p:ext uri="{BB962C8B-B14F-4D97-AF65-F5344CB8AC3E}">
        <p14:creationId xmlns:p14="http://schemas.microsoft.com/office/powerpoint/2010/main" val="588216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056" name="Rectangle 2055">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57" name="Rectangle 2056">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58" name="Rectangle 2057">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59" name="Rectangle 2058">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CE9D9E31-3E99-4530-E4F7-EF49B47F751B}"/>
              </a:ext>
            </a:extLst>
          </p:cNvPr>
          <p:cNvSpPr>
            <a:spLocks noGrp="1"/>
          </p:cNvSpPr>
          <p:nvPr>
            <p:ph type="title"/>
          </p:nvPr>
        </p:nvSpPr>
        <p:spPr>
          <a:xfrm>
            <a:off x="755484" y="739835"/>
            <a:ext cx="3702580" cy="1616203"/>
          </a:xfrm>
        </p:spPr>
        <p:txBody>
          <a:bodyPr vert="horz" lIns="91440" tIns="45720" rIns="91440" bIns="45720" rtlCol="0" anchor="b">
            <a:normAutofit/>
          </a:bodyPr>
          <a:lstStyle/>
          <a:p>
            <a:r>
              <a:rPr lang="en-US" sz="3200" kern="1200" dirty="0">
                <a:solidFill>
                  <a:srgbClr val="FFFFFF"/>
                </a:solidFill>
                <a:latin typeface="+mj-lt"/>
                <a:ea typeface="+mj-ea"/>
                <a:cs typeface="+mj-cs"/>
              </a:rPr>
              <a:t>Operational Specifications</a:t>
            </a:r>
          </a:p>
        </p:txBody>
      </p:sp>
      <p:sp>
        <p:nvSpPr>
          <p:cNvPr id="5" name="TextBox 4">
            <a:extLst>
              <a:ext uri="{FF2B5EF4-FFF2-40B4-BE49-F238E27FC236}">
                <a16:creationId xmlns:a16="http://schemas.microsoft.com/office/drawing/2014/main" id="{9245A4D3-9A18-74E5-5EC6-B8D54F1C5E1A}"/>
              </a:ext>
            </a:extLst>
          </p:cNvPr>
          <p:cNvSpPr txBox="1"/>
          <p:nvPr/>
        </p:nvSpPr>
        <p:spPr>
          <a:xfrm>
            <a:off x="755484" y="2459116"/>
            <a:ext cx="3702579" cy="3524823"/>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a:ea typeface="+mn-ea"/>
                <a:cs typeface="+mn-cs"/>
              </a:rPr>
              <a:t>Remote supports has paved the way for creative rate structures, broadband access, training opportunities.</a:t>
            </a:r>
          </a:p>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a:ea typeface="+mn-ea"/>
                <a:cs typeface="+mn-cs"/>
              </a:rPr>
              <a:t>41% of states used remote supports for supported living from 2019 to 2020</a:t>
            </a:r>
          </a:p>
          <a:p>
            <a:pPr marL="28575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a:ea typeface="+mn-ea"/>
                <a:cs typeface="+mn-cs"/>
              </a:rPr>
              <a:t>29% increase in remote monitoring in-general from 2020-2021 giving a total of a 41% increase in just two years (2019-2021)</a:t>
            </a:r>
          </a:p>
        </p:txBody>
      </p:sp>
      <p:pic>
        <p:nvPicPr>
          <p:cNvPr id="2050" name="Picture 2" descr="REMOTE SUPPORT">
            <a:extLst>
              <a:ext uri="{FF2B5EF4-FFF2-40B4-BE49-F238E27FC236}">
                <a16:creationId xmlns:a16="http://schemas.microsoft.com/office/drawing/2014/main" id="{9868317C-60CA-13EB-223F-07AE316A59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66919" y="787114"/>
            <a:ext cx="5283771" cy="528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79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E821D602-603B-43AE-AB24-1D28EEE84E2E}" vid="{CDBDC19C-09F8-4318-8F95-CA435AA212F1}"/>
    </a:ext>
  </a:ext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eme_OSERS_Brand">
  <a:themeElements>
    <a:clrScheme name="OSERS Brand">
      <a:dk1>
        <a:sysClr val="windowText" lastClr="000000"/>
      </a:dk1>
      <a:lt1>
        <a:sysClr val="window" lastClr="FFFFFF"/>
      </a:lt1>
      <a:dk2>
        <a:srgbClr val="12303B"/>
      </a:dk2>
      <a:lt2>
        <a:srgbClr val="EBEBEB"/>
      </a:lt2>
      <a:accent1>
        <a:srgbClr val="227AA7"/>
      </a:accent1>
      <a:accent2>
        <a:srgbClr val="345065"/>
      </a:accent2>
      <a:accent3>
        <a:srgbClr val="53565A"/>
      </a:accent3>
      <a:accent4>
        <a:srgbClr val="81C14A"/>
      </a:accent4>
      <a:accent5>
        <a:srgbClr val="2CA34E"/>
      </a:accent5>
      <a:accent6>
        <a:srgbClr val="1C7B37"/>
      </a:accent6>
      <a:hlink>
        <a:srgbClr val="345065"/>
      </a:hlink>
      <a:folHlink>
        <a:srgbClr val="53565A"/>
      </a:folHlink>
    </a:clrScheme>
    <a:fontScheme name="OSERS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_OSERS_Brand" id="{CBD18484-AD3F-46B4-8A6F-32B26BFA13E2}" vid="{5CA51FE9-EABA-420B-8C9D-2F327274A0B4}"/>
    </a:ext>
  </a:extLst>
</a:theme>
</file>

<file path=ppt/theme/theme5.xml><?xml version="1.0" encoding="utf-8"?>
<a:theme xmlns:a="http://schemas.openxmlformats.org/drawingml/2006/main" name="6_Office Theme">
  <a:themeElements>
    <a:clrScheme name="Custom 3">
      <a:dk1>
        <a:srgbClr val="000000"/>
      </a:dk1>
      <a:lt1>
        <a:srgbClr val="FFFFFF"/>
      </a:lt1>
      <a:dk2>
        <a:srgbClr val="44546A"/>
      </a:dk2>
      <a:lt2>
        <a:srgbClr val="E7E6E6"/>
      </a:lt2>
      <a:accent1>
        <a:srgbClr val="075190"/>
      </a:accent1>
      <a:accent2>
        <a:srgbClr val="BE1E2D"/>
      </a:accent2>
      <a:accent3>
        <a:srgbClr val="F9A21A"/>
      </a:accent3>
      <a:accent4>
        <a:srgbClr val="7F7F7F"/>
      </a:accent4>
      <a:accent5>
        <a:srgbClr val="F2F2F2"/>
      </a:accent5>
      <a:accent6>
        <a:srgbClr val="FFFFFF"/>
      </a:accent6>
      <a:hlink>
        <a:srgbClr val="075190"/>
      </a:hlink>
      <a:folHlink>
        <a:srgbClr val="0070C0"/>
      </a:folHlink>
    </a:clrScheme>
    <a:fontScheme name="ACL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Lewin Theme">
      <a:dk1>
        <a:sysClr val="windowText" lastClr="000000"/>
      </a:dk1>
      <a:lt1>
        <a:srgbClr val="FFFFFF"/>
      </a:lt1>
      <a:dk2>
        <a:srgbClr val="595959"/>
      </a:dk2>
      <a:lt2>
        <a:srgbClr val="F0E8D4"/>
      </a:lt2>
      <a:accent1>
        <a:srgbClr val="004250"/>
      </a:accent1>
      <a:accent2>
        <a:srgbClr val="4A8A9F"/>
      </a:accent2>
      <a:accent3>
        <a:srgbClr val="DDD3AF"/>
      </a:accent3>
      <a:accent4>
        <a:srgbClr val="4D4F53"/>
      </a:accent4>
      <a:accent5>
        <a:srgbClr val="ADAFAF"/>
      </a:accent5>
      <a:accent6>
        <a:srgbClr val="E0003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WINVA-#576136-v3-508_PowerPoint_Template" id="{627EFD79-64FF-448B-8053-8576AAAC75BE}" vid="{1435F235-796C-4F16-86CF-F2F60BEB3C36}"/>
    </a:ext>
  </a:extLst>
</a:theme>
</file>

<file path=ppt/theme/theme7.xml><?xml version="1.0" encoding="utf-8"?>
<a:theme xmlns:a="http://schemas.openxmlformats.org/drawingml/2006/main" name="5_Office Theme">
  <a:themeElements>
    <a:clrScheme name="Custom 7">
      <a:dk1>
        <a:sysClr val="windowText" lastClr="000000"/>
      </a:dk1>
      <a:lt1>
        <a:srgbClr val="FFFFFF"/>
      </a:lt1>
      <a:dk2>
        <a:srgbClr val="FFFFFF"/>
      </a:dk2>
      <a:lt2>
        <a:srgbClr val="095593"/>
      </a:lt2>
      <a:accent1>
        <a:srgbClr val="095593"/>
      </a:accent1>
      <a:accent2>
        <a:srgbClr val="095593"/>
      </a:accent2>
      <a:accent3>
        <a:srgbClr val="095593"/>
      </a:accent3>
      <a:accent4>
        <a:srgbClr val="095593"/>
      </a:accent4>
      <a:accent5>
        <a:srgbClr val="BE2331"/>
      </a:accent5>
      <a:accent6>
        <a:srgbClr val="E0003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WINVA-#576136-v3-508_PowerPoint_Template" id="{627EFD79-64FF-448B-8053-8576AAAC75BE}" vid="{1435F235-796C-4F16-86CF-F2F60BEB3C36}"/>
    </a:ext>
  </a:extLst>
</a:theme>
</file>

<file path=ppt/theme/theme8.xml><?xml version="1.0" encoding="utf-8"?>
<a:theme xmlns:a="http://schemas.openxmlformats.org/drawingml/2006/main" name="7_Office Theme">
  <a:themeElements>
    <a:clrScheme name="Custom 2">
      <a:dk1>
        <a:sysClr val="windowText" lastClr="000000"/>
      </a:dk1>
      <a:lt1>
        <a:sysClr val="window" lastClr="FFFFFF"/>
      </a:lt1>
      <a:dk2>
        <a:srgbClr val="004F6E"/>
      </a:dk2>
      <a:lt2>
        <a:srgbClr val="E7E6E6"/>
      </a:lt2>
      <a:accent1>
        <a:srgbClr val="004F6E"/>
      </a:accent1>
      <a:accent2>
        <a:srgbClr val="005D82"/>
      </a:accent2>
      <a:accent3>
        <a:srgbClr val="92D0AA"/>
      </a:accent3>
      <a:accent4>
        <a:srgbClr val="C2E4CF"/>
      </a:accent4>
      <a:accent5>
        <a:srgbClr val="C76C61"/>
      </a:accent5>
      <a:accent6>
        <a:srgbClr val="C76C6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effectLst/>
      </a:spPr>
      <a:bodyPr wrap="square" rtlCol="0" anchor="ctr">
        <a:noAutofit/>
      </a:bodyPr>
      <a:lstStyle>
        <a:defPPr algn="just">
          <a:lnSpc>
            <a:spcPct val="109000"/>
          </a:lnSpc>
          <a:defRPr sz="1200" dirty="0" err="1" smtClean="0">
            <a:solidFill>
              <a:schemeClr val="tx1">
                <a:lumMod val="65000"/>
                <a:lumOff val="3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Custom 3">
      <a:dk1>
        <a:srgbClr val="000000"/>
      </a:dk1>
      <a:lt1>
        <a:srgbClr val="FFFFFF"/>
      </a:lt1>
      <a:dk2>
        <a:srgbClr val="44546A"/>
      </a:dk2>
      <a:lt2>
        <a:srgbClr val="E7E6E6"/>
      </a:lt2>
      <a:accent1>
        <a:srgbClr val="075190"/>
      </a:accent1>
      <a:accent2>
        <a:srgbClr val="BE1E2D"/>
      </a:accent2>
      <a:accent3>
        <a:srgbClr val="F9A21A"/>
      </a:accent3>
      <a:accent4>
        <a:srgbClr val="7F7F7F"/>
      </a:accent4>
      <a:accent5>
        <a:srgbClr val="F2F2F2"/>
      </a:accent5>
      <a:accent6>
        <a:srgbClr val="FFFFFF"/>
      </a:accent6>
      <a:hlink>
        <a:srgbClr val="075190"/>
      </a:hlink>
      <a:folHlink>
        <a:srgbClr val="0070C0"/>
      </a:folHlink>
    </a:clrScheme>
    <a:fontScheme name="ACL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9b9de83-301b-45a5-a6b2-eeea0243093f" xsi:nil="true"/>
    <lcf76f155ced4ddcb4097134ff3c332f xmlns="d40a0964-0ebd-4c91-868c-9729a2eab29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990C33F67F1A4C9D3964F38C2A968B" ma:contentTypeVersion="13" ma:contentTypeDescription="Create a new document." ma:contentTypeScope="" ma:versionID="bf4ed5b9e8e9201e93e3c650b074eaf8">
  <xsd:schema xmlns:xsd="http://www.w3.org/2001/XMLSchema" xmlns:xs="http://www.w3.org/2001/XMLSchema" xmlns:p="http://schemas.microsoft.com/office/2006/metadata/properties" xmlns:ns2="d40a0964-0ebd-4c91-868c-9729a2eab29c" xmlns:ns3="a9b9de83-301b-45a5-a6b2-eeea0243093f" targetNamespace="http://schemas.microsoft.com/office/2006/metadata/properties" ma:root="true" ma:fieldsID="142cb5141062b3473031044ede7c8b5e" ns2:_="" ns3:_="">
    <xsd:import namespace="d40a0964-0ebd-4c91-868c-9729a2eab29c"/>
    <xsd:import namespace="a9b9de83-301b-45a5-a6b2-eeea024309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0a0964-0ebd-4c91-868c-9729a2eab2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5f4345e-8d67-48af-bef8-91c58d16f763"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b9de83-301b-45a5-a6b2-eeea0243093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ce0a218-371a-4673-857f-52b12aeec638}" ma:internalName="TaxCatchAll" ma:showField="CatchAllData" ma:web="a9b9de83-301b-45a5-a6b2-eeea02430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050190-E35A-456E-BEFF-640F5A7A4E22}">
  <ds:schemaRefs>
    <ds:schemaRef ds:uri="http://www.w3.org/XML/1998/namespace"/>
    <ds:schemaRef ds:uri="http://purl.org/dc/elements/1.1/"/>
    <ds:schemaRef ds:uri="http://purl.org/dc/terms/"/>
    <ds:schemaRef ds:uri="http://purl.org/dc/dcmitype/"/>
    <ds:schemaRef ds:uri="5a4b1bcb-7f27-4b5a-8fd6-c9b520912dc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ea20a885-74d7-48f3-8484-9606ca1e6fc6"/>
    <ds:schemaRef ds:uri="a9b9de83-301b-45a5-a6b2-eeea0243093f"/>
    <ds:schemaRef ds:uri="d40a0964-0ebd-4c91-868c-9729a2eab29c"/>
  </ds:schemaRefs>
</ds:datastoreItem>
</file>

<file path=customXml/itemProps2.xml><?xml version="1.0" encoding="utf-8"?>
<ds:datastoreItem xmlns:ds="http://schemas.openxmlformats.org/officeDocument/2006/customXml" ds:itemID="{D891209E-1E58-421B-B113-DFE71F659B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0a0964-0ebd-4c91-868c-9729a2eab29c"/>
    <ds:schemaRef ds:uri="a9b9de83-301b-45a5-a6b2-eeea02430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C10175-0784-4310-8648-E04F1CF434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11558</TotalTime>
  <Words>10333</Words>
  <Application>Microsoft Office PowerPoint</Application>
  <PresentationFormat>Widescreen</PresentationFormat>
  <Paragraphs>820</Paragraphs>
  <Slides>112</Slides>
  <Notes>58</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112</vt:i4>
      </vt:variant>
    </vt:vector>
  </HeadingPairs>
  <TitlesOfParts>
    <vt:vector size="139" baseType="lpstr">
      <vt:lpstr>Times New Roman</vt:lpstr>
      <vt:lpstr>Century Gothic</vt:lpstr>
      <vt:lpstr>Titillium Web SemiBold</vt:lpstr>
      <vt:lpstr>Lato</vt:lpstr>
      <vt:lpstr>Aptos</vt:lpstr>
      <vt:lpstr>Georgia</vt:lpstr>
      <vt:lpstr>Bahnschrift Light</vt:lpstr>
      <vt:lpstr>Aptos Display</vt:lpstr>
      <vt:lpstr>Titillium Web</vt:lpstr>
      <vt:lpstr>Corbel</vt:lpstr>
      <vt:lpstr>Wingdings</vt:lpstr>
      <vt:lpstr>Wingdings 3</vt:lpstr>
      <vt:lpstr>Symbol</vt:lpstr>
      <vt:lpstr>Calibri Light</vt:lpstr>
      <vt:lpstr>Source Sans Pro</vt:lpstr>
      <vt:lpstr>Verdana</vt:lpstr>
      <vt:lpstr>Calibri</vt:lpstr>
      <vt:lpstr>Arial</vt:lpstr>
      <vt:lpstr>Theme2</vt:lpstr>
      <vt:lpstr>3_Custom Design</vt:lpstr>
      <vt:lpstr>3_Office Theme</vt:lpstr>
      <vt:lpstr>Theme_OSERS_Brand</vt:lpstr>
      <vt:lpstr>6_Office Theme</vt:lpstr>
      <vt:lpstr>4_Office Theme</vt:lpstr>
      <vt:lpstr>5_Office Theme</vt:lpstr>
      <vt:lpstr>7_Office Theme</vt:lpstr>
      <vt:lpstr>8_Office Theme</vt:lpstr>
      <vt:lpstr>The President’s Committee for  People with Intellectual Disabilities (PCPID)</vt:lpstr>
      <vt:lpstr>DAY TWO: FRIDAY, SEPTEMBER 27</vt:lpstr>
      <vt:lpstr>Jim Brett  PCPID Chair</vt:lpstr>
      <vt:lpstr>PART I –   Surfacing the Barriers</vt:lpstr>
      <vt:lpstr>PCPID Citizen Members Describing one leading barrier you are observing in your  community for People with Intellectual Disabilities and their Families</vt:lpstr>
      <vt:lpstr>PART II –   Addressing the Barriers</vt:lpstr>
      <vt:lpstr>PCPID Ex Officio Member Agencies:  Initiatives for People with Intellectual Disabilities  and their Families </vt:lpstr>
      <vt:lpstr>PCPID Ex Officio Member Agencies:  Initiatives for People with Intellectual Disabilities and their Families </vt:lpstr>
      <vt:lpstr>PCPID Ex Officio Member Agencies:  Initiatives for People with Intellectual Disabilities and their Families </vt:lpstr>
      <vt:lpstr>  Actions to Advance USDOT Disability Policy Priorities   April 2024</vt:lpstr>
      <vt:lpstr>PowerPoint Presentation</vt:lpstr>
      <vt:lpstr>DOT Disability Policy Priorities and Foundational Actions</vt:lpstr>
      <vt:lpstr>Priority: Enable Safe and Accessible Air Travel</vt:lpstr>
      <vt:lpstr>USDOT Actions to Enable Safe and Accessible Air Travel</vt:lpstr>
      <vt:lpstr>Priority: Enable Safe and Accessible Air Travel</vt:lpstr>
      <vt:lpstr>Priority: Enable Safe and Accessible Air Travel</vt:lpstr>
      <vt:lpstr>Priority: Enable Safe and Accessible Air Travel</vt:lpstr>
      <vt:lpstr>Priority: Enable Safe and Accessible Air Travel</vt:lpstr>
      <vt:lpstr>NPRM – Ensuring Safe Accommodations for Air Travelers with Disabilities Using Wheelchairs</vt:lpstr>
      <vt:lpstr>Airline Passengers with Disabilities Bill of Rights</vt:lpstr>
      <vt:lpstr>Priority: Enable Multimodal Accessibility of Public Transportation Facilities, Vehicles, and Rights-of-Way</vt:lpstr>
      <vt:lpstr>USDOT Actions to Enable Multimodal Accessibility of Public Transportation Facilities, Vehicles, and Rights-of-Way</vt:lpstr>
      <vt:lpstr>Priority: Enable Multimodal Accessibility of Public Transportation Facilities, Vehicles, and Rights-of-Way</vt:lpstr>
      <vt:lpstr>Priority: Enable Multimodal Accessibility of Public Transportation Facilities, Vehicles, and Rights-of-Way</vt:lpstr>
      <vt:lpstr>Priority: Enable Access to Good Paying Jobs and Business Opportunities</vt:lpstr>
      <vt:lpstr>USDOT Actions to Enable Access to Good Paying Jobs and Business Opportunities</vt:lpstr>
      <vt:lpstr>Priority: Enable Accessibility of Electric Vehicle Charging and Automated Vehicles</vt:lpstr>
      <vt:lpstr>USDOT Actions to Enable Accessibility of Electric Vehicle Charging and Automated Vehicles</vt:lpstr>
      <vt:lpstr>Foundational Actions</vt:lpstr>
      <vt:lpstr>PCPID Ex Officio Member Agencies:  Initiatives for People with Intellectual Disabilities and their Families </vt:lpstr>
      <vt:lpstr>CMS Resources for Supporting Adults with Intellectual and Developmental Disabilities and Their Aging Caregivers </vt:lpstr>
      <vt:lpstr>Supporting Adults with Intellectual and Developmental Disabilities and Their Aging Caregivers</vt:lpstr>
      <vt:lpstr>Supporting Adults with Intellectual and Developmental Disabilities and Their Aging Caregivers</vt:lpstr>
      <vt:lpstr>CMS Resources</vt:lpstr>
      <vt:lpstr>CMS Resources</vt:lpstr>
      <vt:lpstr>CMS Resources</vt:lpstr>
      <vt:lpstr>CMS Resources</vt:lpstr>
      <vt:lpstr>CMS Resources</vt:lpstr>
      <vt:lpstr>References</vt:lpstr>
      <vt:lpstr>PCPID Ex Officio Member Agencies:  Initiatives for People with Intellectual Disabilities and their Families </vt:lpstr>
      <vt:lpstr>Presentation to the President’s Committee for People with Intellectual Disabilities  Friday September 27, 2024</vt:lpstr>
      <vt:lpstr>OGC-Office of Fair Housing  Office of Fair Housing and Equal Opportunity (FHEO)</vt:lpstr>
      <vt:lpstr>Section 811 Mainstream Vouchers (Mainstream Vouchers)</vt:lpstr>
      <vt:lpstr>Mainstream Vouchers </vt:lpstr>
      <vt:lpstr>PIH Notice 2024-30 “Statutory and Regulatory Waivers for Mainstream Vouchers” </vt:lpstr>
      <vt:lpstr>Mainstream Vouchers –  Alternative Requirements  </vt:lpstr>
      <vt:lpstr>Mainstream Vouchers –  Discretionary Waivers </vt:lpstr>
      <vt:lpstr>Mainstream Vouchers </vt:lpstr>
      <vt:lpstr>Resources </vt:lpstr>
      <vt:lpstr>Resources </vt:lpstr>
      <vt:lpstr>PCPID Ex Officio Member Agencies:  Initiatives for People with Intellectual Disabilities and their Families </vt:lpstr>
      <vt:lpstr>Office of Special Education and Rehabilitative Services Inclusive Practices Initiatives</vt:lpstr>
      <vt:lpstr>OSERS Mission and Vision</vt:lpstr>
      <vt:lpstr>Office of Special Education Programs (OSEP)</vt:lpstr>
      <vt:lpstr>Rehabilitative Services Administration (RSA)</vt:lpstr>
      <vt:lpstr>OSERS’ Inclusive Practices Priority </vt:lpstr>
      <vt:lpstr>Beyond Inclusion</vt:lpstr>
      <vt:lpstr>RSA Grantee Example</vt:lpstr>
      <vt:lpstr>Resources</vt:lpstr>
      <vt:lpstr>Break 15 minutes</vt:lpstr>
      <vt:lpstr>Health Equity and Safety</vt:lpstr>
      <vt:lpstr>Health Equity and Safety</vt:lpstr>
      <vt:lpstr>Health Disparities and People with Disabilities: Promoting Health Equity </vt:lpstr>
      <vt:lpstr>Why Health Equity is Important to Community Living</vt:lpstr>
      <vt:lpstr>People with Disabilities Experience Health Disparities </vt:lpstr>
      <vt:lpstr>Potential Causes of Health Disparities</vt:lpstr>
      <vt:lpstr>Physicians’ Perceptions of People with Disabilities</vt:lpstr>
      <vt:lpstr>Increasing Life Expectancy of Individuals with Disabilities by Promoting Health Equity </vt:lpstr>
      <vt:lpstr>Vision for Health Equity</vt:lpstr>
      <vt:lpstr>Goal for Health Equity</vt:lpstr>
      <vt:lpstr>Goal for Health Equity</vt:lpstr>
      <vt:lpstr>AoD Projects Promoting Health Equity</vt:lpstr>
      <vt:lpstr>AoD Projects Promoting Health Equity</vt:lpstr>
      <vt:lpstr>Health Equity and Safety</vt:lpstr>
      <vt:lpstr>Health and Safety: Promising Practices from the Living Well Grants  </vt:lpstr>
      <vt:lpstr>Flow of Today’s Remarks</vt:lpstr>
      <vt:lpstr>Background and Living Well Grant Purpose</vt:lpstr>
      <vt:lpstr>Background</vt:lpstr>
      <vt:lpstr>Background (cont’d)</vt:lpstr>
      <vt:lpstr>Living Well Grant Purpose</vt:lpstr>
      <vt:lpstr>Grant Design: Two Core Components</vt:lpstr>
      <vt:lpstr>Grantees</vt:lpstr>
      <vt:lpstr>PowerPoint Presentation</vt:lpstr>
      <vt:lpstr>Grant Recipient Highlights: Leveraging Living Well to Improve Health and Safety</vt:lpstr>
      <vt:lpstr>Systems Change: Idaho and Wisconsin</vt:lpstr>
      <vt:lpstr>Increasing Awareness: Alaska and Wisconsin</vt:lpstr>
      <vt:lpstr>Self-Advocate Capacity Building: Alaska and Wisconsin</vt:lpstr>
      <vt:lpstr>Questions and Discussion</vt:lpstr>
      <vt:lpstr>LUNCH</vt:lpstr>
      <vt:lpstr>PART III –   The Future Road Ahead</vt:lpstr>
      <vt:lpstr>Innovation – Advancements in  Access to Technology Solutions </vt:lpstr>
      <vt:lpstr>PowerPoint Presentation</vt:lpstr>
      <vt:lpstr>PowerPoint Presentation</vt:lpstr>
      <vt:lpstr>PowerPoint Presentation</vt:lpstr>
      <vt:lpstr>Impact of COVID-19 on Technology </vt:lpstr>
      <vt:lpstr>TECHNOLOGY SOLUTIONS 2.0:  A Survey of Program and Service Innovations for Advancing Access to Technology Solutions </vt:lpstr>
      <vt:lpstr>PowerPoint Presentation</vt:lpstr>
      <vt:lpstr>State and Federal Funding Technology Solutions</vt:lpstr>
      <vt:lpstr>Operational Specifications</vt:lpstr>
      <vt:lpstr>Terminology Matters</vt:lpstr>
      <vt:lpstr>Benchmarking for Technology First Systems Change</vt:lpstr>
      <vt:lpstr>Technology First State Activities</vt:lpstr>
      <vt:lpstr>Challenges</vt:lpstr>
      <vt:lpstr>How to Support Technology Moving Forward (1 of 3)</vt:lpstr>
      <vt:lpstr>How to Support Technology Moving Forward  (2 of 3)</vt:lpstr>
      <vt:lpstr>How to Support Technology Moving Forward  (3 of 3)</vt:lpstr>
      <vt:lpstr> Thank You!</vt:lpstr>
      <vt:lpstr>Questions? </vt:lpstr>
      <vt:lpstr>PCPID Members Reflect on  Key Leading Learning Moments from  Two Day PCPID Meeting</vt:lpstr>
      <vt:lpstr>Summary of Deliberations,  Proceedings, and Next Steps</vt:lpstr>
      <vt:lpstr>DAY TWO: FRIDAY, SEPTEMBER 27</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ACL PowerPoint Deck Template</dc:title>
  <dc:creator>Administration for Community Living</dc:creator>
  <cp:lastModifiedBy>Kamara, Hallimah (ACL) (CTR)</cp:lastModifiedBy>
  <cp:revision>25</cp:revision>
  <dcterms:created xsi:type="dcterms:W3CDTF">2023-04-11T16:01:26Z</dcterms:created>
  <dcterms:modified xsi:type="dcterms:W3CDTF">2024-09-16T18:24:58Z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0x0101004B990C33F67F1A4C9D3964F38C2A968B</vt:lpwstr>
  </property>
  <property fmtid="{D5CDD505-2E9C-101B-9397-08002B2CF9AE}" pid="3" name="MediaServiceImageTags">
    <vt:lpwstr/>
  </property>
</Properties>
</file>